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lb" ContentType="model/gltf.binary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62"/>
  </p:notesMasterIdLst>
  <p:sldIdLst>
    <p:sldId id="279" r:id="rId3"/>
    <p:sldId id="258" r:id="rId4"/>
    <p:sldId id="274" r:id="rId5"/>
    <p:sldId id="324" r:id="rId6"/>
    <p:sldId id="326" r:id="rId7"/>
    <p:sldId id="345" r:id="rId8"/>
    <p:sldId id="314" r:id="rId9"/>
    <p:sldId id="325" r:id="rId10"/>
    <p:sldId id="320" r:id="rId11"/>
    <p:sldId id="337" r:id="rId12"/>
    <p:sldId id="338" r:id="rId13"/>
    <p:sldId id="339" r:id="rId14"/>
    <p:sldId id="291" r:id="rId15"/>
    <p:sldId id="281" r:id="rId16"/>
    <p:sldId id="306" r:id="rId17"/>
    <p:sldId id="308" r:id="rId18"/>
    <p:sldId id="309" r:id="rId19"/>
    <p:sldId id="311" r:id="rId20"/>
    <p:sldId id="273" r:id="rId21"/>
    <p:sldId id="300" r:id="rId22"/>
    <p:sldId id="321" r:id="rId23"/>
    <p:sldId id="327" r:id="rId24"/>
    <p:sldId id="328" r:id="rId25"/>
    <p:sldId id="329" r:id="rId26"/>
    <p:sldId id="361" r:id="rId27"/>
    <p:sldId id="346" r:id="rId28"/>
    <p:sldId id="347" r:id="rId29"/>
    <p:sldId id="348" r:id="rId30"/>
    <p:sldId id="305" r:id="rId31"/>
    <p:sldId id="319" r:id="rId32"/>
    <p:sldId id="333" r:id="rId33"/>
    <p:sldId id="340" r:id="rId34"/>
    <p:sldId id="344" r:id="rId35"/>
    <p:sldId id="359" r:id="rId36"/>
    <p:sldId id="358" r:id="rId37"/>
    <p:sldId id="353" r:id="rId38"/>
    <p:sldId id="357" r:id="rId39"/>
    <p:sldId id="351" r:id="rId40"/>
    <p:sldId id="352" r:id="rId41"/>
    <p:sldId id="349" r:id="rId42"/>
    <p:sldId id="947" r:id="rId43"/>
    <p:sldId id="948" r:id="rId44"/>
    <p:sldId id="949" r:id="rId45"/>
    <p:sldId id="950" r:id="rId46"/>
    <p:sldId id="951" r:id="rId47"/>
    <p:sldId id="341" r:id="rId48"/>
    <p:sldId id="350" r:id="rId49"/>
    <p:sldId id="330" r:id="rId50"/>
    <p:sldId id="334" r:id="rId51"/>
    <p:sldId id="303" r:id="rId52"/>
    <p:sldId id="312" r:id="rId53"/>
    <p:sldId id="285" r:id="rId54"/>
    <p:sldId id="290" r:id="rId55"/>
    <p:sldId id="265" r:id="rId56"/>
    <p:sldId id="360" r:id="rId57"/>
    <p:sldId id="315" r:id="rId58"/>
    <p:sldId id="323" r:id="rId59"/>
    <p:sldId id="336" r:id="rId60"/>
    <p:sldId id="261" r:id="rId61"/>
  </p:sldIdLst>
  <p:sldSz cx="12192000" cy="6858000"/>
  <p:notesSz cx="6858000" cy="9144000"/>
  <p:defaultTextStyle>
    <a:defPPr>
      <a:defRPr lang="en-I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00FFFF"/>
    <a:srgbClr val="4747FF"/>
    <a:srgbClr val="0000FF"/>
    <a:srgbClr val="262626"/>
    <a:srgbClr val="5F5F5F"/>
    <a:srgbClr val="616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710" autoAdjust="0"/>
    <p:restoredTop sz="94923" autoAdjust="0"/>
  </p:normalViewPr>
  <p:slideViewPr>
    <p:cSldViewPr snapToGrid="0">
      <p:cViewPr varScale="1">
        <p:scale>
          <a:sx n="111" d="100"/>
          <a:sy n="111" d="100"/>
        </p:scale>
        <p:origin x="840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y Cohen" userId="81e177b4bf15e82d" providerId="LiveId" clId="{6320C758-C9FA-42EA-9F88-C110A761FB4F}"/>
    <pc:docChg chg="undo custSel addSld modSld sldOrd">
      <pc:chgData name="Roy Cohen" userId="81e177b4bf15e82d" providerId="LiveId" clId="{6320C758-C9FA-42EA-9F88-C110A761FB4F}" dt="2026-07-17T07:04:14.384" v="274"/>
      <pc:docMkLst>
        <pc:docMk/>
      </pc:docMkLst>
      <pc:sldChg chg="addSp delSp modSp mod">
        <pc:chgData name="Roy Cohen" userId="81e177b4bf15e82d" providerId="LiveId" clId="{6320C758-C9FA-42EA-9F88-C110A761FB4F}" dt="2026-07-14T22:41:08.845" v="18" actId="1076"/>
        <pc:sldMkLst>
          <pc:docMk/>
          <pc:sldMk cId="2390962555" sldId="279"/>
        </pc:sldMkLst>
        <pc:spChg chg="mod">
          <ac:chgData name="Roy Cohen" userId="81e177b4bf15e82d" providerId="LiveId" clId="{6320C758-C9FA-42EA-9F88-C110A761FB4F}" dt="2026-07-14T22:40:26.579" v="9" actId="1076"/>
          <ac:spMkLst>
            <pc:docMk/>
            <pc:sldMk cId="2390962555" sldId="279"/>
            <ac:spMk id="3" creationId="{4871B758-0D9C-4EF4-B6B8-CF1B86C4320A}"/>
          </ac:spMkLst>
        </pc:spChg>
        <pc:spChg chg="add mod">
          <ac:chgData name="Roy Cohen" userId="81e177b4bf15e82d" providerId="LiveId" clId="{6320C758-C9FA-42EA-9F88-C110A761FB4F}" dt="2026-07-14T22:41:08.845" v="18" actId="1076"/>
          <ac:spMkLst>
            <pc:docMk/>
            <pc:sldMk cId="2390962555" sldId="279"/>
            <ac:spMk id="13" creationId="{CA0EF80D-D074-85C0-0328-BCA1D4726781}"/>
          </ac:spMkLst>
        </pc:spChg>
        <pc:picChg chg="mod">
          <ac:chgData name="Roy Cohen" userId="81e177b4bf15e82d" providerId="LiveId" clId="{6320C758-C9FA-42EA-9F88-C110A761FB4F}" dt="2026-07-14T22:41:00.807" v="17" actId="1076"/>
          <ac:picMkLst>
            <pc:docMk/>
            <pc:sldMk cId="2390962555" sldId="279"/>
            <ac:picMk id="6" creationId="{C9C941A1-1A04-4A0D-A28B-BC570EFE5E50}"/>
          </ac:picMkLst>
        </pc:picChg>
      </pc:sldChg>
      <pc:sldChg chg="modSp mod">
        <pc:chgData name="Roy Cohen" userId="81e177b4bf15e82d" providerId="LiveId" clId="{6320C758-C9FA-42EA-9F88-C110A761FB4F}" dt="2026-07-15T13:41:10.036" v="230" actId="1037"/>
        <pc:sldMkLst>
          <pc:docMk/>
          <pc:sldMk cId="463982087" sldId="320"/>
        </pc:sldMkLst>
        <pc:spChg chg="mod">
          <ac:chgData name="Roy Cohen" userId="81e177b4bf15e82d" providerId="LiveId" clId="{6320C758-C9FA-42EA-9F88-C110A761FB4F}" dt="2026-07-15T13:41:10.036" v="230" actId="1037"/>
          <ac:spMkLst>
            <pc:docMk/>
            <pc:sldMk cId="463982087" sldId="320"/>
            <ac:spMk id="10" creationId="{11C9CEEB-8CBA-F4A6-1A6C-7BA8BD0E9012}"/>
          </ac:spMkLst>
        </pc:spChg>
      </pc:sldChg>
      <pc:sldChg chg="addSp delSp modSp mod">
        <pc:chgData name="Roy Cohen" userId="81e177b4bf15e82d" providerId="LiveId" clId="{6320C758-C9FA-42EA-9F88-C110A761FB4F}" dt="2026-07-15T21:59:54.996" v="270" actId="478"/>
        <pc:sldMkLst>
          <pc:docMk/>
          <pc:sldMk cId="155335034" sldId="324"/>
        </pc:sldMkLst>
      </pc:sldChg>
      <pc:sldChg chg="modSp mod">
        <pc:chgData name="Roy Cohen" userId="81e177b4bf15e82d" providerId="LiveId" clId="{6320C758-C9FA-42EA-9F88-C110A761FB4F}" dt="2026-07-15T21:59:34.735" v="267" actId="1076"/>
        <pc:sldMkLst>
          <pc:docMk/>
          <pc:sldMk cId="4293250806" sldId="325"/>
        </pc:sldMkLst>
        <pc:grpChg chg="mod">
          <ac:chgData name="Roy Cohen" userId="81e177b4bf15e82d" providerId="LiveId" clId="{6320C758-C9FA-42EA-9F88-C110A761FB4F}" dt="2026-07-15T21:59:34.735" v="267" actId="1076"/>
          <ac:grpSpMkLst>
            <pc:docMk/>
            <pc:sldMk cId="4293250806" sldId="325"/>
            <ac:grpSpMk id="6" creationId="{44227AA8-52D1-1774-EEF9-1E55097754E8}"/>
          </ac:grpSpMkLst>
        </pc:grpChg>
      </pc:sldChg>
      <pc:sldChg chg="addSp delSp modSp mod">
        <pc:chgData name="Roy Cohen" userId="81e177b4bf15e82d" providerId="LiveId" clId="{6320C758-C9FA-42EA-9F88-C110A761FB4F}" dt="2026-07-15T21:44:40.622" v="263" actId="20577"/>
        <pc:sldMkLst>
          <pc:docMk/>
          <pc:sldMk cId="1534732213" sldId="329"/>
        </pc:sldMkLst>
        <pc:spChg chg="mod">
          <ac:chgData name="Roy Cohen" userId="81e177b4bf15e82d" providerId="LiveId" clId="{6320C758-C9FA-42EA-9F88-C110A761FB4F}" dt="2026-07-15T21:44:40.622" v="263" actId="20577"/>
          <ac:spMkLst>
            <pc:docMk/>
            <pc:sldMk cId="1534732213" sldId="329"/>
            <ac:spMk id="4" creationId="{503F1D2D-82A4-41DA-BC42-1CD2DF96BF84}"/>
          </ac:spMkLst>
        </pc:spChg>
      </pc:sldChg>
      <pc:sldChg chg="ord">
        <pc:chgData name="Roy Cohen" userId="81e177b4bf15e82d" providerId="LiveId" clId="{6320C758-C9FA-42EA-9F88-C110A761FB4F}" dt="2026-07-17T07:04:12.489" v="272"/>
        <pc:sldMkLst>
          <pc:docMk/>
          <pc:sldMk cId="4063517681" sldId="330"/>
        </pc:sldMkLst>
      </pc:sldChg>
      <pc:sldChg chg="ord">
        <pc:chgData name="Roy Cohen" userId="81e177b4bf15e82d" providerId="LiveId" clId="{6320C758-C9FA-42EA-9F88-C110A761FB4F}" dt="2026-07-17T07:04:14.384" v="274"/>
        <pc:sldMkLst>
          <pc:docMk/>
          <pc:sldMk cId="1761866031" sldId="334"/>
        </pc:sldMkLst>
      </pc:sldChg>
      <pc:sldChg chg="modTransition">
        <pc:chgData name="Roy Cohen" userId="81e177b4bf15e82d" providerId="LiveId" clId="{6320C758-C9FA-42EA-9F88-C110A761FB4F}" dt="2026-07-15T21:43:47.561" v="241"/>
        <pc:sldMkLst>
          <pc:docMk/>
          <pc:sldMk cId="4198331544" sldId="341"/>
        </pc:sldMkLst>
      </pc:sldChg>
      <pc:sldChg chg="modAnim">
        <pc:chgData name="Roy Cohen" userId="81e177b4bf15e82d" providerId="LiveId" clId="{6320C758-C9FA-42EA-9F88-C110A761FB4F}" dt="2026-07-15T13:36:22.071" v="124"/>
        <pc:sldMkLst>
          <pc:docMk/>
          <pc:sldMk cId="2973002005" sldId="346"/>
        </pc:sldMkLst>
      </pc:sldChg>
      <pc:sldChg chg="modSp mod">
        <pc:chgData name="Roy Cohen" userId="81e177b4bf15e82d" providerId="LiveId" clId="{6320C758-C9FA-42EA-9F88-C110A761FB4F}" dt="2026-07-15T13:39:40.534" v="198" actId="1037"/>
        <pc:sldMkLst>
          <pc:docMk/>
          <pc:sldMk cId="423530778" sldId="348"/>
        </pc:sldMkLst>
        <pc:graphicFrameChg chg="mod">
          <ac:chgData name="Roy Cohen" userId="81e177b4bf15e82d" providerId="LiveId" clId="{6320C758-C9FA-42EA-9F88-C110A761FB4F}" dt="2026-07-15T13:39:40.534" v="198" actId="1037"/>
          <ac:graphicFrameMkLst>
            <pc:docMk/>
            <pc:sldMk cId="423530778" sldId="348"/>
            <ac:graphicFrameMk id="16" creationId="{B852328F-0D48-5F6A-84E3-BEFC3B270D86}"/>
          </ac:graphicFrameMkLst>
        </pc:graphicFrameChg>
        <pc:graphicFrameChg chg="mod">
          <ac:chgData name="Roy Cohen" userId="81e177b4bf15e82d" providerId="LiveId" clId="{6320C758-C9FA-42EA-9F88-C110A761FB4F}" dt="2026-07-15T13:39:25.235" v="186" actId="1036"/>
          <ac:graphicFrameMkLst>
            <pc:docMk/>
            <pc:sldMk cId="423530778" sldId="348"/>
            <ac:graphicFrameMk id="17" creationId="{FDDAE6E0-4996-F052-D11B-D364AD10B85F}"/>
          </ac:graphicFrameMkLst>
        </pc:graphicFrameChg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1460571676" sldId="349"/>
        </pc:sldMkLst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3205174137" sldId="351"/>
        </pc:sldMkLst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4096308736" sldId="352"/>
        </pc:sldMkLst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2778618937" sldId="353"/>
        </pc:sldMkLst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892648079" sldId="357"/>
        </pc:sldMkLst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481346041" sldId="358"/>
        </pc:sldMkLst>
      </pc:sldChg>
      <pc:sldChg chg="mod modShow">
        <pc:chgData name="Roy Cohen" userId="81e177b4bf15e82d" providerId="LiveId" clId="{6320C758-C9FA-42EA-9F88-C110A761FB4F}" dt="2026-07-15T21:43:44.468" v="240" actId="729"/>
        <pc:sldMkLst>
          <pc:docMk/>
          <pc:sldMk cId="3862283119" sldId="359"/>
        </pc:sldMkLst>
      </pc:sldChg>
      <pc:sldChg chg="addSp delSp modSp mod addAnim delAnim modAnim">
        <pc:chgData name="Roy Cohen" userId="81e177b4bf15e82d" providerId="LiveId" clId="{6320C758-C9FA-42EA-9F88-C110A761FB4F}" dt="2026-07-15T21:44:51.238" v="265" actId="1076"/>
        <pc:sldMkLst>
          <pc:docMk/>
          <pc:sldMk cId="2664107556" sldId="361"/>
        </pc:sldMkLst>
        <pc:spChg chg="mod">
          <ac:chgData name="Roy Cohen" userId="81e177b4bf15e82d" providerId="LiveId" clId="{6320C758-C9FA-42EA-9F88-C110A761FB4F}" dt="2026-07-15T21:44:47.191" v="264" actId="20577"/>
          <ac:spMkLst>
            <pc:docMk/>
            <pc:sldMk cId="2664107556" sldId="361"/>
            <ac:spMk id="6" creationId="{EB4BB455-1CF2-B447-1D2E-EC9A3C7E6357}"/>
          </ac:spMkLst>
        </pc:spChg>
        <pc:spChg chg="add mod">
          <ac:chgData name="Roy Cohen" userId="81e177b4bf15e82d" providerId="LiveId" clId="{6320C758-C9FA-42EA-9F88-C110A761FB4F}" dt="2026-07-15T21:44:51.238" v="265" actId="1076"/>
          <ac:spMkLst>
            <pc:docMk/>
            <pc:sldMk cId="2664107556" sldId="361"/>
            <ac:spMk id="12" creationId="{8909DB58-2511-1851-7EF3-1A055C4C791C}"/>
          </ac:spMkLst>
        </pc:spChg>
        <pc:graphicFrameChg chg="add mod">
          <ac:chgData name="Roy Cohen" userId="81e177b4bf15e82d" providerId="LiveId" clId="{6320C758-C9FA-42EA-9F88-C110A761FB4F}" dt="2026-07-15T13:35:43.072" v="123" actId="12789"/>
          <ac:graphicFrameMkLst>
            <pc:docMk/>
            <pc:sldMk cId="2664107556" sldId="361"/>
            <ac:graphicFrameMk id="3" creationId="{B3DCBD35-DE94-22BA-0881-FBD5381C8494}"/>
          </ac:graphicFrameMkLst>
        </pc:graphicFrameChg>
        <pc:graphicFrameChg chg="add mod">
          <ac:chgData name="Roy Cohen" userId="81e177b4bf15e82d" providerId="LiveId" clId="{6320C758-C9FA-42EA-9F88-C110A761FB4F}" dt="2026-07-15T13:44:22.248" v="236" actId="1076"/>
          <ac:graphicFrameMkLst>
            <pc:docMk/>
            <pc:sldMk cId="2664107556" sldId="361"/>
            <ac:graphicFrameMk id="4" creationId="{FF4B4F64-93E4-CFA2-711A-AD8CDBAFD07E}"/>
          </ac:graphicFrameMkLst>
        </pc:graphicFrameChg>
        <pc:graphicFrameChg chg="mod">
          <ac:chgData name="Roy Cohen" userId="81e177b4bf15e82d" providerId="LiveId" clId="{6320C758-C9FA-42EA-9F88-C110A761FB4F}" dt="2026-07-15T13:32:27.646" v="72" actId="12788"/>
          <ac:graphicFrameMkLst>
            <pc:docMk/>
            <pc:sldMk cId="2664107556" sldId="361"/>
            <ac:graphicFrameMk id="9" creationId="{2E586954-9238-87C0-A5E3-9886C09012C9}"/>
          </ac:graphicFrameMkLst>
        </pc:graphicFrameChg>
        <pc:graphicFrameChg chg="add mod">
          <ac:chgData name="Roy Cohen" userId="81e177b4bf15e82d" providerId="LiveId" clId="{6320C758-C9FA-42EA-9F88-C110A761FB4F}" dt="2026-07-15T13:35:43.072" v="123" actId="12789"/>
          <ac:graphicFrameMkLst>
            <pc:docMk/>
            <pc:sldMk cId="2664107556" sldId="361"/>
            <ac:graphicFrameMk id="11" creationId="{2580616F-A312-B5C5-9F89-925E1B6E6795}"/>
          </ac:graphicFrameMkLst>
        </pc:graphicFrameChg>
      </pc:sldChg>
      <pc:sldChg chg="add setBg">
        <pc:chgData name="Roy Cohen" userId="81e177b4bf15e82d" providerId="LiveId" clId="{6320C758-C9FA-42EA-9F88-C110A761FB4F}" dt="2026-07-15T21:58:04.215" v="266"/>
        <pc:sldMkLst>
          <pc:docMk/>
          <pc:sldMk cId="598084091" sldId="947"/>
        </pc:sldMkLst>
      </pc:sldChg>
      <pc:sldChg chg="add setBg">
        <pc:chgData name="Roy Cohen" userId="81e177b4bf15e82d" providerId="LiveId" clId="{6320C758-C9FA-42EA-9F88-C110A761FB4F}" dt="2026-07-15T21:58:04.215" v="266"/>
        <pc:sldMkLst>
          <pc:docMk/>
          <pc:sldMk cId="1766901225" sldId="948"/>
        </pc:sldMkLst>
      </pc:sldChg>
      <pc:sldChg chg="add setBg">
        <pc:chgData name="Roy Cohen" userId="81e177b4bf15e82d" providerId="LiveId" clId="{6320C758-C9FA-42EA-9F88-C110A761FB4F}" dt="2026-07-15T21:58:04.215" v="266"/>
        <pc:sldMkLst>
          <pc:docMk/>
          <pc:sldMk cId="7941411" sldId="949"/>
        </pc:sldMkLst>
      </pc:sldChg>
      <pc:sldChg chg="add setBg">
        <pc:chgData name="Roy Cohen" userId="81e177b4bf15e82d" providerId="LiveId" clId="{6320C758-C9FA-42EA-9F88-C110A761FB4F}" dt="2026-07-15T21:58:04.215" v="266"/>
        <pc:sldMkLst>
          <pc:docMk/>
          <pc:sldMk cId="1236305454" sldId="950"/>
        </pc:sldMkLst>
      </pc:sldChg>
      <pc:sldChg chg="add setBg">
        <pc:chgData name="Roy Cohen" userId="81e177b4bf15e82d" providerId="LiveId" clId="{6320C758-C9FA-42EA-9F88-C110A761FB4F}" dt="2026-07-15T21:58:04.215" v="266"/>
        <pc:sldMkLst>
          <pc:docMk/>
          <pc:sldMk cId="717295169" sldId="9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7E584-BCEB-4594-9882-95B8368C7055}" type="datetimeFigureOut">
              <a:rPr lang="en-IL" smtClean="0"/>
              <a:t>16/07/2026</a:t>
            </a:fld>
            <a:endParaRPr lang="en-I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F4F148-BD8F-4AD5-B8AD-68034941D1A1}" type="slidenum">
              <a:rPr lang="en-IL" smtClean="0"/>
              <a:t>‹#›</a:t>
            </a:fld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3287204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he-I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7B10B7-2D80-4AEF-BC6F-75799E68609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4038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717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r>
              <a:rPr lang="he-IL" dirty="0"/>
              <a:t>פונקציית הגל העל מוליך תוארה על ידי </a:t>
            </a:r>
            <a:r>
              <a:rPr lang="he-IL" dirty="0" err="1"/>
              <a:t>גינצורג</a:t>
            </a:r>
            <a:r>
              <a:rPr lang="he-IL" dirty="0"/>
              <a:t> </a:t>
            </a:r>
            <a:r>
              <a:rPr lang="he-IL" dirty="0" err="1"/>
              <a:t>ולאנדאו</a:t>
            </a:r>
            <a:r>
              <a:rPr lang="he-IL" dirty="0"/>
              <a:t>.  האמפליטודה קובעת את התכונות העל מוליכות כמו הטמפרטורה הקריטית.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פאזה תלויה בצימוד בין חלקים שונים של המערכת, בחומרים </a:t>
            </a:r>
            <a:r>
              <a:rPr lang="he-IL" dirty="0" err="1"/>
              <a:t>גרנולרים</a:t>
            </a:r>
            <a:r>
              <a:rPr lang="he-IL" dirty="0"/>
              <a:t> ניתן לראות זאת.</a:t>
            </a:r>
          </a:p>
          <a:p>
            <a:pPr algn="r"/>
            <a:r>
              <a:rPr lang="he-IL" dirty="0"/>
              <a:t>במערכת </a:t>
            </a:r>
            <a:r>
              <a:rPr lang="he-IL" dirty="0" err="1"/>
              <a:t>גרנורית</a:t>
            </a:r>
            <a:r>
              <a:rPr lang="he-IL" dirty="0"/>
              <a:t> כזו יש על מוליכות סופית וקיים </a:t>
            </a:r>
            <a:r>
              <a:rPr lang="he-IL" dirty="0" err="1"/>
              <a:t>פלקטואציות</a:t>
            </a:r>
            <a:r>
              <a:rPr lang="he-IL" dirty="0"/>
              <a:t> בפאזה בין הגרגירים.</a:t>
            </a:r>
          </a:p>
          <a:p>
            <a:pPr algn="r"/>
            <a:r>
              <a:rPr lang="he-IL" dirty="0" err="1"/>
              <a:t>ההפרמטר</a:t>
            </a:r>
            <a:r>
              <a:rPr lang="he-IL" dirty="0"/>
              <a:t> אשר גורם לצימוד הוא </a:t>
            </a:r>
            <a:r>
              <a:rPr lang="en-US" dirty="0" err="1"/>
              <a:t>Ec</a:t>
            </a:r>
            <a:r>
              <a:rPr lang="he-IL" dirty="0"/>
              <a:t> חלקי </a:t>
            </a:r>
            <a:r>
              <a:rPr lang="en-US" dirty="0" err="1"/>
              <a:t>Ej</a:t>
            </a:r>
            <a:r>
              <a:rPr lang="he-IL" dirty="0"/>
              <a:t> כאשר הראשון הוא </a:t>
            </a:r>
            <a:r>
              <a:rPr lang="en-US" dirty="0"/>
              <a:t>charging energy</a:t>
            </a:r>
            <a:r>
              <a:rPr lang="he-IL" dirty="0"/>
              <a:t> והשני הוא אנרגיית </a:t>
            </a:r>
            <a:r>
              <a:rPr lang="he-IL" dirty="0" err="1"/>
              <a:t>גוספסון</a:t>
            </a:r>
            <a:r>
              <a:rPr lang="he-IL" dirty="0"/>
              <a:t> זרם קריטי, </a:t>
            </a:r>
            <a:r>
              <a:rPr lang="he-IL" dirty="0" err="1"/>
              <a:t>פלקס</a:t>
            </a:r>
            <a:r>
              <a:rPr lang="he-IL" dirty="0"/>
              <a:t> מגנטי. כאשר אי סי שתלוי בגודל הגרגירים גדול מקשה ... ואנרגיית </a:t>
            </a:r>
            <a:r>
              <a:rPr lang="he-IL" dirty="0" err="1"/>
              <a:t>ג'וספסון</a:t>
            </a:r>
            <a:r>
              <a:rPr lang="he-IL" dirty="0"/>
              <a:t>...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עדיין יש שאלות פתוחות סביב ה</a:t>
            </a:r>
            <a:r>
              <a:rPr lang="en-US" dirty="0"/>
              <a:t>SIT </a:t>
            </a:r>
            <a:r>
              <a:rPr lang="he-IL" dirty="0"/>
              <a:t> לדוגמא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algn="r" rtl="1"/>
            <a:endParaRPr lang="he-I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138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e-I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F4F148-BD8F-4AD5-B8AD-68034941D1A1}" type="slidenum">
              <a:rPr lang="en-IL" smtClean="0"/>
              <a:t>4</a:t>
            </a:fld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3605813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780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0831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r>
              <a:rPr lang="he-IL" dirty="0"/>
              <a:t>אולי להוסיף שקופית לפני שזה נושא חם. אולי לשים גרף חדש יותר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574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he-I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303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להלן השרטוט ותמונה של התא שלנו אשר דומה מאוד לתאים רגילים אך הוא בנוי עם בורג אחד בניגוד לתאים רגילים עם מספר ברגים.</a:t>
            </a:r>
            <a:endParaRPr lang="en-US" dirty="0"/>
          </a:p>
          <a:p>
            <a:pPr algn="r" rtl="1"/>
            <a:r>
              <a:rPr lang="he-IL" dirty="0"/>
              <a:t>לשם הניסוי אנו נדרשים לקרר את התא לטמפ' נמוכות. בכדי לעשות זאת בנינו מוט אשר מאפשר לנו להכניס את התא למערכת קירור בהליום ועדיין לשלוט על הלחץ מבחוץ. </a:t>
            </a:r>
          </a:p>
          <a:p>
            <a:pPr algn="r" rtl="1"/>
            <a:r>
              <a:rPr lang="he-IL" dirty="0"/>
              <a:t>המערכת בנויה עם מוט מרכזי כשאר מסובבים אותו מעלה את הלחץ בתא.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644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F4F148-BD8F-4AD5-B8AD-68034941D1A1}" type="slidenum">
              <a:rPr lang="en-IL" smtClean="0"/>
              <a:t>21</a:t>
            </a:fld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4721791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F4F148-BD8F-4AD5-B8AD-68034941D1A1}" type="slidenum">
              <a:rPr lang="en-IL" smtClean="0"/>
              <a:t>33</a:t>
            </a:fld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23037022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92372A-1665-4B8D-9B6F-B7A6AF3CD8CA}" type="slidenum">
              <a:rPr lang="he-IL" smtClean="0"/>
              <a:t>47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8683162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92372A-1665-4B8D-9B6F-B7A6AF3CD8CA}" type="slidenum">
              <a:rPr lang="he-IL" smtClean="0"/>
              <a:t>50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8683162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he-IL" dirty="0"/>
              <a:t>טעות בכותרת לתקן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2497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r>
              <a:rPr lang="he-IL" dirty="0"/>
              <a:t>תנאי שההתנגדות של המבודד העל מוליך תהיה קטנה בשני סדרי גודל מהמבודד באמצע. להכין שקופית.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B10B7-2D80-4AEF-BC6F-75799E686091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012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0110-DCA0-4337-93A2-52D5178AC0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434AAB-2CA8-4230-9860-438D368E0C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001D4-4919-413E-98CB-9E25AC17A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F6A58-B466-4F41-86BC-F57F126DA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09299-9270-4426-9F1C-4DD1530EE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934024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EB324-3551-43B7-AD5B-895E1A83D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58A26-FA81-406B-9073-D8381BD09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6C2F3-887B-428C-AAAC-3099EFCA7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70221-55BE-4816-BCFA-E101C9DA9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9C45A-07D5-4ED2-9A32-A401565CE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3539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7ECD6-EBF7-4394-BEBA-08E91DF56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5D0283-402F-4EA9-BADA-185D416C11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8BED6-4349-4651-8D43-5770021A4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F8A23-6AD2-4FC4-BBA8-615F4ED8E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34A40-CA22-431C-8DA4-AB88C0AA8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693944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D4A90-7D9C-4D17-9E7F-45600EE28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B838B-F87C-42D0-8F85-DD57FA065B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A8BD41-999D-4A71-9C78-9DA328E3A4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B751C-0B97-430E-A294-233985FD6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A9160-BFA3-46F1-BA77-01171BCCF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1B9346-CB03-4966-93E0-053B2EB7B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817931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7F2AC-FFA8-4E14-A8C8-24AA97A9B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90D58-0549-45EB-992C-48A3522A1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CD7303-8509-437E-A635-737E947EAE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EC640C-4794-4A6C-AFFE-4A7FD122E1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674F68-81AC-4054-A2A7-0D59531E1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6B74BE-6F52-4F0D-AEEE-5B0D7D2CF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D49C67-2931-4CD4-B8A1-D837A689C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CB3127-8A47-43E0-BBC7-C7EF6763C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606793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59C6E-2978-4839-B366-FA7DCCD72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B2FD60-336C-48FB-BD34-2CDD44C51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F4BB37-A8D3-4813-9E94-A51DEA22A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369133-4E2E-4E03-9DD8-5D63C191A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91210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EC0897-5D71-4540-8A3C-99A99942E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BDD4A4-208D-42F6-B3D0-EDB384E53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206E71-1B1C-4E0F-A9A9-9AEE6C5BA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307309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378EE-4C52-42BC-9414-E17C0A90B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CA602-E4AC-428C-A51B-342FCFCA3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B8722D-9F81-406C-8112-31079E79B3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63EF6D-621C-4995-B53D-D45C37A19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8B0269-CF32-4674-91AD-306BDD619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8A18AA-6CA7-4A99-BC8E-9F933F339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295465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06604-F073-46F4-B37C-9ACD5962C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BA4827-7E20-44B8-9452-E5D3EAEAA8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F5A40D-1AD0-4F6B-9EDB-30B56C1B7B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74C735-ACFD-4762-B7B2-F9A19CDBD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3EC7DE-6080-43FE-A0E3-23A683C04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CCEB44-4DD0-4626-8531-96DB0481F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007608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4851A-98DB-414D-A4EB-D17E9228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4AED96-3647-45D8-9CD5-1A83A8EFC6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54469-674B-4D48-9916-0FD225E26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66282-06DE-4E95-96C4-DD60B6B7C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15C21-4B71-4456-BC24-38FB24C2B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07914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522C6F-AA68-41EF-B60F-6CFF04E03E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5A038C-3DA7-494B-8800-338502E8FF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A2FF1-64A5-4CF5-9663-05122DA76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BFB29-A80D-43BC-BA00-EF1C3F789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A84A3-E418-4E3F-9D59-0FAE09949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602755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F1382-1252-3743-5460-0C6678DF5D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A657BE-A194-C06F-4B41-483868AA3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D599E-958B-14B4-B8FF-A403644D5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FC2F3-0AA3-B86A-FF7B-AB594DEBA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4118E-C2A8-71D7-C549-2D1877277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521469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68D41-E70A-096D-45D4-684061610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D7C4D-466B-40DB-6B2D-D36A298FF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568EA-05DD-9E63-FD3D-F288570D0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68DC0-4E7E-67C2-4743-28E896BF8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26DDF-8E2C-A803-DF09-00C48E2D9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215460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DC9A3-438B-20F8-F87F-CBDD788D5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1DAE1-CFA6-FC2C-F163-AB167B6357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30E6D-5E0D-87DC-11A6-09CCDFC04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464E4-DAC1-B3D7-A169-92BE36512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F4732-4482-1D19-C014-A4186E9C0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4760916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D78DD-F145-64F4-BF26-21B7003A4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05D00-42E5-A182-228A-7FE4011369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9006FF-7857-F395-CFC6-EB97599ABB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0CC08-0765-E538-AD92-F53A29B76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378078-3849-37C6-6AC2-F9D1D712D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366D6-ABD7-1EE0-36DF-B296D3076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314157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A7C45-651E-0549-922E-CD32752FE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7A6F20-C892-01EE-1408-E7F69319A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D497E6-3554-F038-5309-9B1CD8B51C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FBACE3-838C-C417-D584-1AFDA23F2C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481BF1-E2B9-48A3-F381-0E9C17834A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E48BB3-AA50-692F-D293-11A0121BB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D87068-5EA5-C3F8-FDDE-91E26F76A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DE4EA4-12E6-CAC9-90FC-0AFCBA49D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5164777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8FE4F-3DEB-A76C-49BC-811E8133C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706AC3-A98C-B19B-D351-3B064E547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2ED986-924F-09FC-DC01-0C84DD673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59D1E2-6C41-2725-2134-9BCEF01E8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7916541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0FA90-818A-5581-2E8F-FD7F1FC3C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E82C30-2916-E9A8-AA32-8F32D31B4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A33A5-CA5A-8CBD-9D93-713B20369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357310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FFAF2-D75D-2057-917D-EC6E3404C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8749E-E6E6-02A4-41B3-E3B6CC8F0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E2358B-762F-6E54-5466-91DBB1A655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B712F3-7BD4-2986-1B16-D2798A21F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9799B-1E06-C486-8594-100270504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5D784-B9A9-8826-4F55-29A5E02AC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0436598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D2B2-221E-954F-6C11-32ED7AB6D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A01F49-8578-F4AA-7124-632472A055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B010E6-9265-2934-EAB4-11B03C6539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424F0B-8210-C86C-5110-9F496CF74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12050F-EECE-D617-9339-91EA76F8F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10A32-D1D8-5913-BC1C-CCCBD37DC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517388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883BF-0511-D29F-3772-ED9481D7C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426694-602C-B59D-748E-AA001A9AFE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398A7-E662-0D34-038E-BF8B48605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24DE0-ADEA-BB8E-A9B7-B570ABFF8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9BF785-C51F-FAF8-F825-2F30CD213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8868378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343838-D80F-D6B0-04B9-A11E0D5A98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13C75F-F02D-527D-04B6-33435E749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149D4-BA3F-E191-C34B-18321CD39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72F04-29DD-01C8-BA51-699F0BE20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72B1E-8E8F-95B4-7445-3CD255CB6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755952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600289-412A-4567-BE74-92C914A5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F431DF-3729-4F43-B099-287B6C54E2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79E59-CDBC-4699-9A8A-217CA18466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AD456-57AF-4B62-AFA2-1E6B5D3C89CF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D6FE2-5573-47B2-911E-59CEFD624D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EA246-70FD-4CE5-A865-9A6A89AE81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346E1-2055-4300-961E-739BA174B896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73199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EC8F77-7EAC-02C5-7EDC-98881621A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he-IL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E918F-920D-99C8-5DDA-6D0BCA225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e-IL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D5F50-2924-A3AB-7C71-E1C8D6EF52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58C44-3F27-4326-9D50-F5CEE24846F1}" type="datetimeFigureOut">
              <a:rPr lang="he-IL" smtClean="0"/>
              <a:t>ב'/אב/תשפ"ו</a:t>
            </a:fld>
            <a:endParaRPr lang="he-I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22B56-88B7-01CF-A9FA-F3D1DA5E48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53198-1D43-D3F7-7F8F-54F6E6352B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E0ECF-91DF-41C0-8D4C-878ED3B1EE7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904329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8" Type="http://schemas.openxmlformats.org/officeDocument/2006/relationships/image" Target="../media/image131.png"/><Relationship Id="rId3" Type="http://schemas.openxmlformats.org/officeDocument/2006/relationships/image" Target="../media/image13.png"/><Relationship Id="rId17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20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19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34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1.png"/><Relationship Id="rId11" Type="http://schemas.openxmlformats.org/officeDocument/2006/relationships/image" Target="../media/image260.png"/><Relationship Id="rId5" Type="http://schemas.openxmlformats.org/officeDocument/2006/relationships/image" Target="../media/image18.png"/><Relationship Id="rId10" Type="http://schemas.openxmlformats.org/officeDocument/2006/relationships/image" Target="../media/image251.png"/><Relationship Id="rId4" Type="http://schemas.microsoft.com/office/2007/relationships/hdphoto" Target="../media/hdphoto3.wdp"/><Relationship Id="rId9" Type="http://schemas.microsoft.com/office/2007/relationships/hdphoto" Target="../media/hdphoto4.wdp"/><Relationship Id="rId1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30.png"/><Relationship Id="rId3" Type="http://schemas.openxmlformats.org/officeDocument/2006/relationships/image" Target="../media/image17.png"/><Relationship Id="rId7" Type="http://schemas.openxmlformats.org/officeDocument/2006/relationships/image" Target="../media/image27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260.png"/><Relationship Id="rId5" Type="http://schemas.openxmlformats.org/officeDocument/2006/relationships/image" Target="../media/image18.png"/><Relationship Id="rId10" Type="http://schemas.openxmlformats.org/officeDocument/2006/relationships/image" Target="../media/image251.png"/><Relationship Id="rId4" Type="http://schemas.microsoft.com/office/2007/relationships/hdphoto" Target="../media/hdphoto3.wdp"/><Relationship Id="rId9" Type="http://schemas.microsoft.com/office/2007/relationships/hdphoto" Target="../media/hdphoto4.wdp"/><Relationship Id="rId1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1.png"/><Relationship Id="rId3" Type="http://schemas.microsoft.com/office/2007/relationships/hdphoto" Target="../media/hdphoto5.wdp"/><Relationship Id="rId7" Type="http://schemas.microsoft.com/office/2007/relationships/hdphoto" Target="../media/hdphoto4.wdp"/><Relationship Id="rId12" Type="http://schemas.openxmlformats.org/officeDocument/2006/relationships/image" Target="../media/image34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331.png"/><Relationship Id="rId5" Type="http://schemas.openxmlformats.org/officeDocument/2006/relationships/image" Target="../media/image300.png"/><Relationship Id="rId10" Type="http://schemas.openxmlformats.org/officeDocument/2006/relationships/image" Target="../media/image320.png"/><Relationship Id="rId4" Type="http://schemas.openxmlformats.org/officeDocument/2006/relationships/image" Target="../media/image290.png"/><Relationship Id="rId9" Type="http://schemas.openxmlformats.org/officeDocument/2006/relationships/image" Target="../media/image26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13" Type="http://schemas.openxmlformats.org/officeDocument/2006/relationships/image" Target="../media/image40.png"/><Relationship Id="rId18" Type="http://schemas.openxmlformats.org/officeDocument/2006/relationships/image" Target="../media/image26.wmf"/><Relationship Id="rId3" Type="http://schemas.microsoft.com/office/2007/relationships/hdphoto" Target="../media/hdphoto2.wdp"/><Relationship Id="rId7" Type="http://schemas.openxmlformats.org/officeDocument/2006/relationships/image" Target="../media/image340.png"/><Relationship Id="rId12" Type="http://schemas.openxmlformats.org/officeDocument/2006/relationships/image" Target="../media/image39.png"/><Relationship Id="rId17" Type="http://schemas.openxmlformats.org/officeDocument/2006/relationships/oleObject" Target="../embeddings/oleObject1.bin"/><Relationship Id="rId2" Type="http://schemas.openxmlformats.org/officeDocument/2006/relationships/image" Target="../media/image13.png"/><Relationship Id="rId16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380.png"/><Relationship Id="rId15" Type="http://schemas.openxmlformats.org/officeDocument/2006/relationships/oleObject" Target="../embeddings/oleObject1.bin"/><Relationship Id="rId10" Type="http://schemas.openxmlformats.org/officeDocument/2006/relationships/image" Target="../media/image24.png"/><Relationship Id="rId9" Type="http://schemas.openxmlformats.org/officeDocument/2006/relationships/image" Target="../media/image23.png"/><Relationship Id="rId1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13" Type="http://schemas.openxmlformats.org/officeDocument/2006/relationships/image" Target="../media/image44.png"/><Relationship Id="rId18" Type="http://schemas.openxmlformats.org/officeDocument/2006/relationships/image" Target="../media/image26.wmf"/><Relationship Id="rId3" Type="http://schemas.microsoft.com/office/2007/relationships/hdphoto" Target="../media/hdphoto2.wdp"/><Relationship Id="rId7" Type="http://schemas.openxmlformats.org/officeDocument/2006/relationships/image" Target="../media/image340.png"/><Relationship Id="rId12" Type="http://schemas.openxmlformats.org/officeDocument/2006/relationships/image" Target="../media/image39.png"/><Relationship Id="rId17" Type="http://schemas.openxmlformats.org/officeDocument/2006/relationships/oleObject" Target="../embeddings/oleObject1.bin"/><Relationship Id="rId2" Type="http://schemas.openxmlformats.org/officeDocument/2006/relationships/image" Target="../media/image13.png"/><Relationship Id="rId16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43.png"/><Relationship Id="rId15" Type="http://schemas.openxmlformats.org/officeDocument/2006/relationships/oleObject" Target="../embeddings/oleObject2.bin"/><Relationship Id="rId19" Type="http://schemas.openxmlformats.org/officeDocument/2006/relationships/image" Target="../media/image23.png"/><Relationship Id="rId9" Type="http://schemas.openxmlformats.org/officeDocument/2006/relationships/image" Target="../media/image24.png"/><Relationship Id="rId1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13" Type="http://schemas.openxmlformats.org/officeDocument/2006/relationships/image" Target="../media/image47.png"/><Relationship Id="rId18" Type="http://schemas.openxmlformats.org/officeDocument/2006/relationships/image" Target="../media/image26.wmf"/><Relationship Id="rId3" Type="http://schemas.microsoft.com/office/2007/relationships/hdphoto" Target="../media/hdphoto2.wdp"/><Relationship Id="rId7" Type="http://schemas.openxmlformats.org/officeDocument/2006/relationships/image" Target="../media/image340.png"/><Relationship Id="rId12" Type="http://schemas.openxmlformats.org/officeDocument/2006/relationships/image" Target="../media/image46.png"/><Relationship Id="rId17" Type="http://schemas.openxmlformats.org/officeDocument/2006/relationships/oleObject" Target="../embeddings/oleObject1.bin"/><Relationship Id="rId2" Type="http://schemas.openxmlformats.org/officeDocument/2006/relationships/image" Target="../media/image13.png"/><Relationship Id="rId16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45.png"/><Relationship Id="rId15" Type="http://schemas.openxmlformats.org/officeDocument/2006/relationships/oleObject" Target="../embeddings/oleObject1.bin"/><Relationship Id="rId10" Type="http://schemas.openxmlformats.org/officeDocument/2006/relationships/image" Target="../media/image24.png"/><Relationship Id="rId9" Type="http://schemas.openxmlformats.org/officeDocument/2006/relationships/image" Target="../media/image23.png"/><Relationship Id="rId1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7.png"/><Relationship Id="rId7" Type="http://schemas.openxmlformats.org/officeDocument/2006/relationships/image" Target="../media/image4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0.png"/><Relationship Id="rId5" Type="http://schemas.openxmlformats.org/officeDocument/2006/relationships/image" Target="../media/image38.jpg"/><Relationship Id="rId4" Type="http://schemas.microsoft.com/office/2007/relationships/hdphoto" Target="../media/hdphoto7.wdp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microsoft.com/office/2017/06/relationships/model3d" Target="../media/model3d1.glb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49.png"/><Relationship Id="rId4" Type="http://schemas.openxmlformats.org/officeDocument/2006/relationships/image" Target="../media/image51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3.png"/><Relationship Id="rId4" Type="http://schemas.microsoft.com/office/2017/06/relationships/model3d" Target="../media/model3d1.glb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microsoft.com/office/2007/relationships/hdphoto" Target="../media/hdphoto9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55.jpeg"/><Relationship Id="rId4" Type="http://schemas.microsoft.com/office/2007/relationships/hdphoto" Target="../media/hdphoto10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image" Target="../media/image58.emf"/><Relationship Id="rId7" Type="http://schemas.openxmlformats.org/officeDocument/2006/relationships/image" Target="../media/image60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5.bin"/><Relationship Id="rId11" Type="http://schemas.openxmlformats.org/officeDocument/2006/relationships/image" Target="../media/image62.emf"/><Relationship Id="rId5" Type="http://schemas.openxmlformats.org/officeDocument/2006/relationships/image" Target="../media/image59.emf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4.bin"/><Relationship Id="rId9" Type="http://schemas.openxmlformats.org/officeDocument/2006/relationships/image" Target="../media/image61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emf"/><Relationship Id="rId4" Type="http://schemas.openxmlformats.org/officeDocument/2006/relationships/oleObject" Target="../embeddings/oleObject9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emf"/><Relationship Id="rId4" Type="http://schemas.openxmlformats.org/officeDocument/2006/relationships/oleObject" Target="../embeddings/oleObject10.bin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3" Type="http://schemas.openxmlformats.org/officeDocument/2006/relationships/image" Target="../media/image66.wmf"/><Relationship Id="rId7" Type="http://schemas.openxmlformats.org/officeDocument/2006/relationships/image" Target="../media/image68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13.bin"/><Relationship Id="rId5" Type="http://schemas.openxmlformats.org/officeDocument/2006/relationships/image" Target="../media/image67.emf"/><Relationship Id="rId4" Type="http://schemas.openxmlformats.org/officeDocument/2006/relationships/oleObject" Target="../embeddings/oleObject12.bin"/><Relationship Id="rId9" Type="http://schemas.openxmlformats.org/officeDocument/2006/relationships/image" Target="../media/image69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wmf"/><Relationship Id="rId4" Type="http://schemas.openxmlformats.org/officeDocument/2006/relationships/oleObject" Target="../embeddings/oleObject16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13" Type="http://schemas.openxmlformats.org/officeDocument/2006/relationships/image" Target="../media/image70.wmf"/><Relationship Id="rId3" Type="http://schemas.openxmlformats.org/officeDocument/2006/relationships/image" Target="../media/image63.emf"/><Relationship Id="rId7" Type="http://schemas.openxmlformats.org/officeDocument/2006/relationships/image" Target="../media/image72.emf"/><Relationship Id="rId12" Type="http://schemas.openxmlformats.org/officeDocument/2006/relationships/oleObject" Target="../embeddings/oleObject16.bin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18.bin"/><Relationship Id="rId11" Type="http://schemas.openxmlformats.org/officeDocument/2006/relationships/image" Target="../media/image74.wmf"/><Relationship Id="rId5" Type="http://schemas.openxmlformats.org/officeDocument/2006/relationships/image" Target="../media/image71.emf"/><Relationship Id="rId10" Type="http://schemas.openxmlformats.org/officeDocument/2006/relationships/oleObject" Target="../embeddings/oleObject20.bin"/><Relationship Id="rId4" Type="http://schemas.openxmlformats.org/officeDocument/2006/relationships/oleObject" Target="../embeddings/oleObject17.bin"/><Relationship Id="rId9" Type="http://schemas.openxmlformats.org/officeDocument/2006/relationships/image" Target="../media/image73.w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13" Type="http://schemas.openxmlformats.org/officeDocument/2006/relationships/image" Target="../media/image78.wmf"/><Relationship Id="rId3" Type="http://schemas.openxmlformats.org/officeDocument/2006/relationships/image" Target="../media/image71.emf"/><Relationship Id="rId7" Type="http://schemas.openxmlformats.org/officeDocument/2006/relationships/image" Target="../media/image75.wmf"/><Relationship Id="rId12" Type="http://schemas.openxmlformats.org/officeDocument/2006/relationships/oleObject" Target="../embeddings/oleObject24.bin"/><Relationship Id="rId2" Type="http://schemas.openxmlformats.org/officeDocument/2006/relationships/oleObject" Target="../embeddings/oleObject17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1.bin"/><Relationship Id="rId11" Type="http://schemas.openxmlformats.org/officeDocument/2006/relationships/image" Target="../media/image77.wmf"/><Relationship Id="rId5" Type="http://schemas.openxmlformats.org/officeDocument/2006/relationships/image" Target="../media/image72.emf"/><Relationship Id="rId10" Type="http://schemas.openxmlformats.org/officeDocument/2006/relationships/oleObject" Target="../embeddings/oleObject23.bin"/><Relationship Id="rId4" Type="http://schemas.openxmlformats.org/officeDocument/2006/relationships/oleObject" Target="../embeddings/oleObject18.bin"/><Relationship Id="rId9" Type="http://schemas.openxmlformats.org/officeDocument/2006/relationships/image" Target="../media/image76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7" Type="http://schemas.openxmlformats.org/officeDocument/2006/relationships/image" Target="../media/image81.wmf"/><Relationship Id="rId2" Type="http://schemas.openxmlformats.org/officeDocument/2006/relationships/oleObject" Target="../embeddings/oleObject25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7.bin"/><Relationship Id="rId5" Type="http://schemas.openxmlformats.org/officeDocument/2006/relationships/image" Target="../media/image80.wmf"/><Relationship Id="rId4" Type="http://schemas.openxmlformats.org/officeDocument/2006/relationships/oleObject" Target="../embeddings/oleObject26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image" Target="../media/image71.emf"/><Relationship Id="rId7" Type="http://schemas.openxmlformats.org/officeDocument/2006/relationships/image" Target="../media/image63.emf"/><Relationship Id="rId2" Type="http://schemas.openxmlformats.org/officeDocument/2006/relationships/oleObject" Target="../embeddings/oleObject17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72.emf"/><Relationship Id="rId4" Type="http://schemas.openxmlformats.org/officeDocument/2006/relationships/oleObject" Target="../embeddings/oleObject18.bin"/><Relationship Id="rId9" Type="http://schemas.openxmlformats.org/officeDocument/2006/relationships/image" Target="../media/image82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3.wmf"/><Relationship Id="rId7" Type="http://schemas.openxmlformats.org/officeDocument/2006/relationships/image" Target="../media/image810.wmf"/><Relationship Id="rId12" Type="http://schemas.openxmlformats.org/officeDocument/2006/relationships/image" Target="../media/image90.png"/><Relationship Id="rId2" Type="http://schemas.openxmlformats.org/officeDocument/2006/relationships/oleObject" Target="../embeddings/oleObject29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40.bin"/><Relationship Id="rId11" Type="http://schemas.openxmlformats.org/officeDocument/2006/relationships/image" Target="../media/image89.png"/><Relationship Id="rId5" Type="http://schemas.openxmlformats.org/officeDocument/2006/relationships/image" Target="../media/image84.emf"/><Relationship Id="rId10" Type="http://schemas.openxmlformats.org/officeDocument/2006/relationships/image" Target="../media/image88.png"/><Relationship Id="rId4" Type="http://schemas.openxmlformats.org/officeDocument/2006/relationships/oleObject" Target="../embeddings/oleObject30.bin"/><Relationship Id="rId9" Type="http://schemas.openxmlformats.org/officeDocument/2006/relationships/image" Target="../media/image8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5.png"/><Relationship Id="rId4" Type="http://schemas.openxmlformats.org/officeDocument/2006/relationships/image" Target="../media/image86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7" Type="http://schemas.openxmlformats.org/officeDocument/2006/relationships/image" Target="../media/image90.svg"/><Relationship Id="rId2" Type="http://schemas.openxmlformats.org/officeDocument/2006/relationships/image" Target="../media/image8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svg"/><Relationship Id="rId5" Type="http://schemas.openxmlformats.org/officeDocument/2006/relationships/image" Target="../media/image88.svg"/><Relationship Id="rId4" Type="http://schemas.openxmlformats.org/officeDocument/2006/relationships/image" Target="../media/image87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2" Type="http://schemas.openxmlformats.org/officeDocument/2006/relationships/image" Target="../media/image8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svg"/><Relationship Id="rId5" Type="http://schemas.openxmlformats.org/officeDocument/2006/relationships/image" Target="../media/image88.svg"/><Relationship Id="rId15" Type="http://schemas.openxmlformats.org/officeDocument/2006/relationships/image" Target="../media/image90.svg"/><Relationship Id="rId4" Type="http://schemas.openxmlformats.org/officeDocument/2006/relationships/image" Target="../media/image87.svg"/><Relationship Id="rId14" Type="http://schemas.openxmlformats.org/officeDocument/2006/relationships/image" Target="../media/image100.png"/></Relationships>
</file>

<file path=ppt/slides/_rels/slide3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0.svg"/><Relationship Id="rId3" Type="http://schemas.openxmlformats.org/officeDocument/2006/relationships/image" Target="../media/image86.svg"/><Relationship Id="rId12" Type="http://schemas.openxmlformats.org/officeDocument/2006/relationships/image" Target="../media/image100.png"/><Relationship Id="rId2" Type="http://schemas.openxmlformats.org/officeDocument/2006/relationships/image" Target="../media/image8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svg"/><Relationship Id="rId5" Type="http://schemas.openxmlformats.org/officeDocument/2006/relationships/image" Target="../media/image88.svg"/><Relationship Id="rId4" Type="http://schemas.openxmlformats.org/officeDocument/2006/relationships/image" Target="../media/image87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85.svg"/><Relationship Id="rId7" Type="http://schemas.openxmlformats.org/officeDocument/2006/relationships/image" Target="../media/image89.svg"/><Relationship Id="rId2" Type="http://schemas.openxmlformats.org/officeDocument/2006/relationships/image" Target="../media/image90.svg"/><Relationship Id="rId16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svg"/><Relationship Id="rId5" Type="http://schemas.openxmlformats.org/officeDocument/2006/relationships/image" Target="../media/image87.svg"/><Relationship Id="rId15" Type="http://schemas.openxmlformats.org/officeDocument/2006/relationships/image" Target="../media/image1010.png"/><Relationship Id="rId4" Type="http://schemas.openxmlformats.org/officeDocument/2006/relationships/image" Target="../media/image86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7" Type="http://schemas.openxmlformats.org/officeDocument/2006/relationships/image" Target="../media/image6.png"/><Relationship Id="rId2" Type="http://schemas.openxmlformats.org/officeDocument/2006/relationships/image" Target="../media/image85.svg"/><Relationship Id="rId16" Type="http://schemas.openxmlformats.org/officeDocument/2006/relationships/image" Target="../media/image90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svg"/><Relationship Id="rId5" Type="http://schemas.openxmlformats.org/officeDocument/2006/relationships/image" Target="../media/image88.svg"/><Relationship Id="rId15" Type="http://schemas.openxmlformats.org/officeDocument/2006/relationships/image" Target="../media/image1010.png"/><Relationship Id="rId4" Type="http://schemas.openxmlformats.org/officeDocument/2006/relationships/image" Target="../media/image87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7" Type="http://schemas.openxmlformats.org/officeDocument/2006/relationships/image" Target="../media/image6.png"/><Relationship Id="rId2" Type="http://schemas.openxmlformats.org/officeDocument/2006/relationships/image" Target="../media/image85.svg"/><Relationship Id="rId16" Type="http://schemas.openxmlformats.org/officeDocument/2006/relationships/image" Target="../media/image90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svg"/><Relationship Id="rId5" Type="http://schemas.openxmlformats.org/officeDocument/2006/relationships/image" Target="../media/image88.svg"/><Relationship Id="rId15" Type="http://schemas.openxmlformats.org/officeDocument/2006/relationships/image" Target="../media/image1010.png"/><Relationship Id="rId4" Type="http://schemas.openxmlformats.org/officeDocument/2006/relationships/image" Target="../media/image87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86.svg"/><Relationship Id="rId7" Type="http://schemas.openxmlformats.org/officeDocument/2006/relationships/image" Target="../media/image6.png"/><Relationship Id="rId2" Type="http://schemas.openxmlformats.org/officeDocument/2006/relationships/image" Target="../media/image8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svg"/><Relationship Id="rId5" Type="http://schemas.openxmlformats.org/officeDocument/2006/relationships/image" Target="../media/image88.svg"/><Relationship Id="rId15" Type="http://schemas.openxmlformats.org/officeDocument/2006/relationships/image" Target="../media/image1010.png"/><Relationship Id="rId4" Type="http://schemas.openxmlformats.org/officeDocument/2006/relationships/image" Target="../media/image87.svg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17/06/relationships/model3d" Target="../media/model3d2.glb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17/06/relationships/model3d" Target="../media/model3d2.glb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17/06/relationships/model3d" Target="../media/model3d2.glb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17/06/relationships/model3d" Target="../media/model3d2.glb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8" Type="http://schemas.openxmlformats.org/officeDocument/2006/relationships/image" Target="../media/image131.png"/><Relationship Id="rId3" Type="http://schemas.openxmlformats.org/officeDocument/2006/relationships/image" Target="../media/image103.png"/><Relationship Id="rId21" Type="http://schemas.openxmlformats.org/officeDocument/2006/relationships/oleObject" Target="../embeddings/oleObject31.bin"/><Relationship Id="rId7" Type="http://schemas.openxmlformats.org/officeDocument/2006/relationships/image" Target="../media/image4.png"/><Relationship Id="rId12" Type="http://schemas.microsoft.com/office/2007/relationships/hdphoto" Target="../media/hdphoto2.wdp"/><Relationship Id="rId17" Type="http://schemas.openxmlformats.org/officeDocument/2006/relationships/image" Target="../media/image121.PNG"/><Relationship Id="rId2" Type="http://schemas.openxmlformats.org/officeDocument/2006/relationships/image" Target="../media/image102.png"/><Relationship Id="rId20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11" Type="http://schemas.openxmlformats.org/officeDocument/2006/relationships/image" Target="../media/image13.png"/><Relationship Id="rId5" Type="http://schemas.openxmlformats.org/officeDocument/2006/relationships/image" Target="../media/image105.png"/><Relationship Id="rId10" Type="http://schemas.openxmlformats.org/officeDocument/2006/relationships/image" Target="../media/image920.png"/><Relationship Id="rId19" Type="http://schemas.openxmlformats.org/officeDocument/2006/relationships/oleObject" Target="../embeddings/oleObject1.bin"/><Relationship Id="rId4" Type="http://schemas.openxmlformats.org/officeDocument/2006/relationships/image" Target="../media/image104.png"/><Relationship Id="rId9" Type="http://schemas.openxmlformats.org/officeDocument/2006/relationships/image" Target="../media/image910.png"/><Relationship Id="rId22" Type="http://schemas.openxmlformats.org/officeDocument/2006/relationships/image" Target="../media/image94.w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7" Type="http://schemas.openxmlformats.org/officeDocument/2006/relationships/image" Target="../media/image9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.wmf"/><Relationship Id="rId5" Type="http://schemas.openxmlformats.org/officeDocument/2006/relationships/oleObject" Target="../embeddings/oleObject32.bin"/><Relationship Id="rId4" Type="http://schemas.openxmlformats.org/officeDocument/2006/relationships/image" Target="../media/image9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wmf"/><Relationship Id="rId2" Type="http://schemas.openxmlformats.org/officeDocument/2006/relationships/oleObject" Target="../embeddings/oleObject33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0.wmf"/><Relationship Id="rId4" Type="http://schemas.openxmlformats.org/officeDocument/2006/relationships/oleObject" Target="../embeddings/oleObject34.bin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emf"/><Relationship Id="rId3" Type="http://schemas.openxmlformats.org/officeDocument/2006/relationships/oleObject" Target="../embeddings/oleObject35.bin"/><Relationship Id="rId7" Type="http://schemas.openxmlformats.org/officeDocument/2006/relationships/oleObject" Target="../embeddings/oleObject37.bin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emf"/><Relationship Id="rId5" Type="http://schemas.openxmlformats.org/officeDocument/2006/relationships/oleObject" Target="../embeddings/oleObject36.bin"/><Relationship Id="rId4" Type="http://schemas.openxmlformats.org/officeDocument/2006/relationships/image" Target="../media/image101.e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7" Type="http://schemas.openxmlformats.org/officeDocument/2006/relationships/image" Target="../media/image9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wmf"/><Relationship Id="rId5" Type="http://schemas.openxmlformats.org/officeDocument/2006/relationships/oleObject" Target="../embeddings/oleObject31.bin"/><Relationship Id="rId4" Type="http://schemas.openxmlformats.org/officeDocument/2006/relationships/image" Target="../media/image96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wmf"/><Relationship Id="rId3" Type="http://schemas.openxmlformats.org/officeDocument/2006/relationships/image" Target="../media/image112.png"/><Relationship Id="rId7" Type="http://schemas.openxmlformats.org/officeDocument/2006/relationships/oleObject" Target="../embeddings/oleObject39.bin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wmf"/><Relationship Id="rId5" Type="http://schemas.openxmlformats.org/officeDocument/2006/relationships/oleObject" Target="../embeddings/oleObject38.bin"/><Relationship Id="rId10" Type="http://schemas.openxmlformats.org/officeDocument/2006/relationships/image" Target="../media/image116.wmf"/><Relationship Id="rId4" Type="http://schemas.openxmlformats.org/officeDocument/2006/relationships/image" Target="../media/image113.png"/><Relationship Id="rId9" Type="http://schemas.openxmlformats.org/officeDocument/2006/relationships/oleObject" Target="../embeddings/oleObject40.bin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wmf"/><Relationship Id="rId2" Type="http://schemas.openxmlformats.org/officeDocument/2006/relationships/oleObject" Target="../embeddings/oleObject41.bin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8.wmf"/><Relationship Id="rId4" Type="http://schemas.openxmlformats.org/officeDocument/2006/relationships/oleObject" Target="../embeddings/oleObject42.bin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wmf"/><Relationship Id="rId3" Type="http://schemas.openxmlformats.org/officeDocument/2006/relationships/image" Target="../media/image120.wmf"/><Relationship Id="rId7" Type="http://schemas.openxmlformats.org/officeDocument/2006/relationships/oleObject" Target="../embeddings/oleObject45.bin"/><Relationship Id="rId2" Type="http://schemas.openxmlformats.org/officeDocument/2006/relationships/oleObject" Target="../embeddings/oleObject43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1.wmf"/><Relationship Id="rId5" Type="http://schemas.openxmlformats.org/officeDocument/2006/relationships/oleObject" Target="../embeddings/oleObject44.bin"/><Relationship Id="rId10" Type="http://schemas.openxmlformats.org/officeDocument/2006/relationships/image" Target="../media/image123.wmf"/><Relationship Id="rId4" Type="http://schemas.openxmlformats.org/officeDocument/2006/relationships/image" Target="../media/image860.png"/><Relationship Id="rId9" Type="http://schemas.openxmlformats.org/officeDocument/2006/relationships/oleObject" Target="../embeddings/oleObject46.bin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emf"/><Relationship Id="rId2" Type="http://schemas.openxmlformats.org/officeDocument/2006/relationships/oleObject" Target="../embeddings/oleObject47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5.emf"/><Relationship Id="rId4" Type="http://schemas.openxmlformats.org/officeDocument/2006/relationships/oleObject" Target="../embeddings/oleObject48.bin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wmf"/><Relationship Id="rId2" Type="http://schemas.openxmlformats.org/officeDocument/2006/relationships/oleObject" Target="../embeddings/oleObject49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30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emf"/><Relationship Id="rId7" Type="http://schemas.openxmlformats.org/officeDocument/2006/relationships/image" Target="../media/image129.emf"/><Relationship Id="rId2" Type="http://schemas.openxmlformats.org/officeDocument/2006/relationships/oleObject" Target="../embeddings/oleObject50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52.bin"/><Relationship Id="rId5" Type="http://schemas.openxmlformats.org/officeDocument/2006/relationships/image" Target="../media/image128.emf"/><Relationship Id="rId4" Type="http://schemas.openxmlformats.org/officeDocument/2006/relationships/oleObject" Target="../embeddings/oleObject5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close up of a diamond&#10;&#10;Description automatically generated with medium confidence">
            <a:extLst>
              <a:ext uri="{FF2B5EF4-FFF2-40B4-BE49-F238E27FC236}">
                <a16:creationId xmlns:a16="http://schemas.microsoft.com/office/drawing/2014/main" id="{C9C941A1-1A04-4A0D-A28B-BC570EFE5E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77" b="17623"/>
          <a:stretch/>
        </p:blipFill>
        <p:spPr>
          <a:xfrm>
            <a:off x="0" y="1182"/>
            <a:ext cx="12191980" cy="68568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71B758-0D9C-4EF4-B6B8-CF1B86C4320A}"/>
              </a:ext>
            </a:extLst>
          </p:cNvPr>
          <p:cNvSpPr txBox="1"/>
          <p:nvPr/>
        </p:nvSpPr>
        <p:spPr>
          <a:xfrm>
            <a:off x="4462917" y="3154702"/>
            <a:ext cx="3266165" cy="548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Roy Gaara Cohen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041AD7-DF69-406D-A3DB-B57E2450928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874"/>
          <a:stretch/>
        </p:blipFill>
        <p:spPr>
          <a:xfrm>
            <a:off x="160724" y="6088670"/>
            <a:ext cx="2103354" cy="864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3CB6053D-BCF3-4F20-AB2B-912D29D171D4}"/>
              </a:ext>
            </a:extLst>
          </p:cNvPr>
          <p:cNvGrpSpPr/>
          <p:nvPr/>
        </p:nvGrpSpPr>
        <p:grpSpPr>
          <a:xfrm>
            <a:off x="10805566" y="5786378"/>
            <a:ext cx="1370056" cy="1061731"/>
            <a:chOff x="10661200" y="5744288"/>
            <a:chExt cx="1370056" cy="1061731"/>
          </a:xfrm>
        </p:grpSpPr>
        <p:pic>
          <p:nvPicPr>
            <p:cNvPr id="4" name="Picture 3" descr="A picture containing graphics, symbol, logo, graphic design&#10;&#10;Description automatically generated">
              <a:extLst>
                <a:ext uri="{FF2B5EF4-FFF2-40B4-BE49-F238E27FC236}">
                  <a16:creationId xmlns:a16="http://schemas.microsoft.com/office/drawing/2014/main" id="{712F4081-83ED-77E7-9E40-02E3F30BF1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61200" y="5744288"/>
              <a:ext cx="1370056" cy="952073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9106AC3-98ED-4BBF-B212-518F5877799D}"/>
                </a:ext>
              </a:extLst>
            </p:cNvPr>
            <p:cNvSpPr txBox="1"/>
            <p:nvPr/>
          </p:nvSpPr>
          <p:spPr>
            <a:xfrm>
              <a:off x="10883875" y="6549981"/>
              <a:ext cx="980122" cy="25603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Frydman’s lab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B72C55A-A2BA-D94B-E2CB-32C749EC4F01}"/>
              </a:ext>
            </a:extLst>
          </p:cNvPr>
          <p:cNvSpPr txBox="1"/>
          <p:nvPr/>
        </p:nvSpPr>
        <p:spPr>
          <a:xfrm>
            <a:off x="160744" y="4464951"/>
            <a:ext cx="3195118" cy="17183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Aviad Frydman (BIU)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Nikolaevsky (BIU)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Claire Marrache-Kikuchi (UPS)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Amity Cohen (NRCN)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Ran Salem (prev. NRCN)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2174F0-25DB-7813-2595-B93B284E4321}"/>
              </a:ext>
            </a:extLst>
          </p:cNvPr>
          <p:cNvSpPr txBox="1"/>
          <p:nvPr/>
        </p:nvSpPr>
        <p:spPr>
          <a:xfrm>
            <a:off x="5180342" y="3944286"/>
            <a:ext cx="1831295" cy="4143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TIDES 2026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A0EF80D-D074-85C0-0328-BCA1D4726781}"/>
              </a:ext>
            </a:extLst>
          </p:cNvPr>
          <p:cNvSpPr/>
          <p:nvPr/>
        </p:nvSpPr>
        <p:spPr>
          <a:xfrm>
            <a:off x="159141" y="52106"/>
            <a:ext cx="11873696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0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Pressure-Induced Anomalous Metal in the Vicinity of the Superconductor-Insulator Transition</a:t>
            </a:r>
          </a:p>
        </p:txBody>
      </p:sp>
    </p:spTree>
    <p:extLst>
      <p:ext uri="{BB962C8B-B14F-4D97-AF65-F5344CB8AC3E}">
        <p14:creationId xmlns:p14="http://schemas.microsoft.com/office/powerpoint/2010/main" val="23909625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D2F4CC-3EC2-450B-B04F-E7D9E09C8751}"/>
              </a:ext>
            </a:extLst>
          </p:cNvPr>
          <p:cNvSpPr txBox="1"/>
          <p:nvPr/>
        </p:nvSpPr>
        <p:spPr>
          <a:xfrm>
            <a:off x="1536396" y="2458652"/>
            <a:ext cx="2994480" cy="2693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US" sz="2400" dirty="0">
                <a:solidFill>
                  <a:schemeClr val="bg1"/>
                </a:solidFill>
              </a:rPr>
              <a:t>Tuning parameters: </a:t>
            </a:r>
          </a:p>
          <a:p>
            <a:pPr>
              <a:spcBef>
                <a:spcPts val="600"/>
              </a:spcBef>
            </a:pPr>
            <a:r>
              <a:rPr lang="en-US" sz="2400" dirty="0">
                <a:solidFill>
                  <a:schemeClr val="bg1"/>
                </a:solidFill>
              </a:rPr>
              <a:t>Magnetic field</a:t>
            </a:r>
          </a:p>
          <a:p>
            <a:pPr>
              <a:spcBef>
                <a:spcPts val="600"/>
              </a:spcBef>
            </a:pPr>
            <a:r>
              <a:rPr lang="en-US" sz="2400" dirty="0">
                <a:solidFill>
                  <a:schemeClr val="bg1"/>
                </a:solidFill>
              </a:rPr>
              <a:t>Thickness</a:t>
            </a:r>
          </a:p>
          <a:p>
            <a:pPr>
              <a:spcBef>
                <a:spcPts val="600"/>
              </a:spcBef>
            </a:pPr>
            <a:r>
              <a:rPr lang="en-US" sz="2400" dirty="0">
                <a:solidFill>
                  <a:schemeClr val="bg1"/>
                </a:solidFill>
              </a:rPr>
              <a:t>Level of disorder</a:t>
            </a:r>
          </a:p>
          <a:p>
            <a:pPr>
              <a:spcBef>
                <a:spcPts val="600"/>
              </a:spcBef>
            </a:pPr>
            <a:r>
              <a:rPr lang="en-US" sz="2400" dirty="0">
                <a:solidFill>
                  <a:schemeClr val="bg1"/>
                </a:solidFill>
              </a:rPr>
              <a:t>Chemical composition</a:t>
            </a:r>
          </a:p>
          <a:p>
            <a:pPr>
              <a:spcBef>
                <a:spcPts val="600"/>
              </a:spcBef>
            </a:pPr>
            <a:r>
              <a:rPr lang="en-US" sz="2400" dirty="0">
                <a:solidFill>
                  <a:schemeClr val="bg1"/>
                </a:solidFill>
              </a:rPr>
              <a:t>Gate voltage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12BCCA-2032-4348-8833-7846A2ACD109}"/>
              </a:ext>
            </a:extLst>
          </p:cNvPr>
          <p:cNvSpPr txBox="1"/>
          <p:nvPr/>
        </p:nvSpPr>
        <p:spPr>
          <a:xfrm>
            <a:off x="1536396" y="5086023"/>
            <a:ext cx="1283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Pressure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CDA21FA-C431-4029-BE81-29D9E8DE5D40}"/>
              </a:ext>
            </a:extLst>
          </p:cNvPr>
          <p:cNvSpPr/>
          <p:nvPr/>
        </p:nvSpPr>
        <p:spPr>
          <a:xfrm>
            <a:off x="172038" y="216000"/>
            <a:ext cx="6307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he-IL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2</a:t>
            </a:r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 Superconductivity</a:t>
            </a: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EAE5574-46F8-4B71-A9E9-4738E32FB2DD}"/>
              </a:ext>
            </a:extLst>
          </p:cNvPr>
          <p:cNvSpPr/>
          <p:nvPr/>
        </p:nvSpPr>
        <p:spPr>
          <a:xfrm>
            <a:off x="250416" y="1240066"/>
            <a:ext cx="62333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b="1" cap="none" spc="0" dirty="0">
                <a:ln w="9525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Superconductor insulator transition (SIT)</a:t>
            </a:r>
          </a:p>
        </p:txBody>
      </p:sp>
      <p:grpSp>
        <p:nvGrpSpPr>
          <p:cNvPr id="8" name="קבוצה 7">
            <a:extLst>
              <a:ext uri="{FF2B5EF4-FFF2-40B4-BE49-F238E27FC236}">
                <a16:creationId xmlns:a16="http://schemas.microsoft.com/office/drawing/2014/main" id="{547DA6DF-25F2-DEAE-C090-9333528980D6}"/>
              </a:ext>
            </a:extLst>
          </p:cNvPr>
          <p:cNvGrpSpPr/>
          <p:nvPr/>
        </p:nvGrpSpPr>
        <p:grpSpPr>
          <a:xfrm>
            <a:off x="7267063" y="677665"/>
            <a:ext cx="3743837" cy="6036473"/>
            <a:chOff x="7267063" y="677665"/>
            <a:chExt cx="3743837" cy="6036473"/>
          </a:xfrm>
        </p:grpSpPr>
        <p:pic>
          <p:nvPicPr>
            <p:cNvPr id="13" name="תמונה 12" descr="תמונה שמכילה טקסט, צילום מסך, מעגל חשמלי, עיצוב&#10;&#10;התיאור נוצר באופן אוטומטי">
              <a:extLst>
                <a:ext uri="{FF2B5EF4-FFF2-40B4-BE49-F238E27FC236}">
                  <a16:creationId xmlns:a16="http://schemas.microsoft.com/office/drawing/2014/main" id="{9D4140A7-9EDD-F773-F986-9813F0E9B6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97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50" r="15473"/>
            <a:stretch/>
          </p:blipFill>
          <p:spPr>
            <a:xfrm>
              <a:off x="7267063" y="677665"/>
              <a:ext cx="3349775" cy="5574808"/>
            </a:xfrm>
            <a:prstGeom prst="rect">
              <a:avLst/>
            </a:prstGeom>
          </p:spPr>
        </p:pic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6D2E1248-D435-711B-8F7C-C0428FDD1725}"/>
                </a:ext>
              </a:extLst>
            </p:cNvPr>
            <p:cNvSpPr/>
            <p:nvPr/>
          </p:nvSpPr>
          <p:spPr>
            <a:xfrm>
              <a:off x="7327600" y="6406361"/>
              <a:ext cx="3683300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400" dirty="0">
                  <a:solidFill>
                    <a:schemeClr val="bg1"/>
                  </a:solidFill>
                </a:rPr>
                <a:t>D.B. Haviland, Y. Liu, A.M. Goldman PRL, (1989)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" name="תיבת טקסט 1">
                  <a:extLst>
                    <a:ext uri="{FF2B5EF4-FFF2-40B4-BE49-F238E27FC236}">
                      <a16:creationId xmlns:a16="http://schemas.microsoft.com/office/drawing/2014/main" id="{CCD19578-AC48-8AA3-808E-BD7472D332CC}"/>
                    </a:ext>
                  </a:extLst>
                </p:cNvPr>
                <p:cNvSpPr txBox="1"/>
                <p:nvPr/>
              </p:nvSpPr>
              <p:spPr>
                <a:xfrm rot="16200000">
                  <a:off x="7025681" y="3275111"/>
                  <a:ext cx="790542" cy="3077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𝑅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2" name="תיבת טקסט 1">
                  <a:extLst>
                    <a:ext uri="{FF2B5EF4-FFF2-40B4-BE49-F238E27FC236}">
                      <a16:creationId xmlns:a16="http://schemas.microsoft.com/office/drawing/2014/main" id="{CCD19578-AC48-8AA3-808E-BD7472D332C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7025681" y="3275111"/>
                  <a:ext cx="790542" cy="307777"/>
                </a:xfrm>
                <a:prstGeom prst="rect">
                  <a:avLst/>
                </a:prstGeom>
                <a:blipFill>
                  <a:blip r:embed="rId5"/>
                  <a:stretch>
                    <a:fillRect l="-1961" t="-10078" r="-33333" b="-5426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תיבת טקסט 5">
                  <a:extLst>
                    <a:ext uri="{FF2B5EF4-FFF2-40B4-BE49-F238E27FC236}">
                      <a16:creationId xmlns:a16="http://schemas.microsoft.com/office/drawing/2014/main" id="{F6705E0B-8A97-80F1-820C-5D0D0DC04E25}"/>
                    </a:ext>
                  </a:extLst>
                </p:cNvPr>
                <p:cNvSpPr txBox="1"/>
                <p:nvPr/>
              </p:nvSpPr>
              <p:spPr>
                <a:xfrm>
                  <a:off x="8773979" y="6098584"/>
                  <a:ext cx="790542" cy="3077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6" name="תיבת טקסט 5">
                  <a:extLst>
                    <a:ext uri="{FF2B5EF4-FFF2-40B4-BE49-F238E27FC236}">
                      <a16:creationId xmlns:a16="http://schemas.microsoft.com/office/drawing/2014/main" id="{F6705E0B-8A97-80F1-820C-5D0D0DC04E2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773979" y="6098584"/>
                  <a:ext cx="790542" cy="307777"/>
                </a:xfrm>
                <a:prstGeom prst="rect">
                  <a:avLst/>
                </a:prstGeom>
                <a:blipFill>
                  <a:blip r:embed="rId6"/>
                  <a:stretch>
                    <a:fillRect t="-1961" b="-33333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28CA14-DC3C-6340-4196-B7D82B4E23C3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86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wn Arrow 48">
            <a:extLst>
              <a:ext uri="{FF2B5EF4-FFF2-40B4-BE49-F238E27FC236}">
                <a16:creationId xmlns:a16="http://schemas.microsoft.com/office/drawing/2014/main" id="{3EC1E7D4-F3AC-41E2-9990-3ECD0F80322F}"/>
              </a:ext>
            </a:extLst>
          </p:cNvPr>
          <p:cNvSpPr/>
          <p:nvPr/>
        </p:nvSpPr>
        <p:spPr>
          <a:xfrm rot="1851702">
            <a:off x="4874940" y="4427168"/>
            <a:ext cx="359923" cy="830657"/>
          </a:xfrm>
          <a:prstGeom prst="downArrow">
            <a:avLst>
              <a:gd name="adj1" fmla="val 28378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Down Arrow 47">
            <a:extLst>
              <a:ext uri="{FF2B5EF4-FFF2-40B4-BE49-F238E27FC236}">
                <a16:creationId xmlns:a16="http://schemas.microsoft.com/office/drawing/2014/main" id="{75283731-E970-46AC-B3C7-425366E77B57}"/>
              </a:ext>
            </a:extLst>
          </p:cNvPr>
          <p:cNvSpPr/>
          <p:nvPr/>
        </p:nvSpPr>
        <p:spPr>
          <a:xfrm rot="19416805">
            <a:off x="7106740" y="4427166"/>
            <a:ext cx="359923" cy="830657"/>
          </a:xfrm>
          <a:prstGeom prst="downArrow">
            <a:avLst>
              <a:gd name="adj1" fmla="val 28378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7FD29F1-D97F-4F91-BE10-32A152B0B394}"/>
                  </a:ext>
                </a:extLst>
              </p:cNvPr>
              <p:cNvSpPr txBox="1"/>
              <p:nvPr/>
            </p:nvSpPr>
            <p:spPr>
              <a:xfrm>
                <a:off x="488557" y="2725827"/>
                <a:ext cx="2559443" cy="1406347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:r>
                  <a:rPr lang="en-US" sz="2400" dirty="0">
                    <a:solidFill>
                      <a:schemeClr val="bg1"/>
                    </a:solidFill>
                  </a:rPr>
                  <a:t>SC Wave function: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7FD29F1-D97F-4F91-BE10-32A152B0B3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557" y="2725827"/>
                <a:ext cx="2559443" cy="1406347"/>
              </a:xfrm>
              <a:prstGeom prst="rect">
                <a:avLst/>
              </a:prstGeom>
              <a:blipFill>
                <a:blip r:embed="rId3"/>
                <a:stretch>
                  <a:fillRect l="-714" r="-952"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254F22F-EC62-4E7B-B6BF-D6487A6C6075}"/>
                  </a:ext>
                </a:extLst>
              </p:cNvPr>
              <p:cNvSpPr txBox="1"/>
              <p:nvPr/>
            </p:nvSpPr>
            <p:spPr>
              <a:xfrm>
                <a:off x="9877611" y="2545183"/>
                <a:ext cx="1625610" cy="74110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US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US" sz="24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𝑒</m:t>
                                  </m:r>
                                </m:e>
                              </m:d>
                            </m:e>
                            <m:sup>
                              <m: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den>
                      </m:f>
                      <m:r>
                        <a:rPr lang="en-US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US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254F22F-EC62-4E7B-B6BF-D6487A6C60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7611" y="2545183"/>
                <a:ext cx="1625610" cy="74110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FC23965-85FA-4F8D-8BB3-72F64EAB28A2}"/>
                  </a:ext>
                </a:extLst>
              </p:cNvPr>
              <p:cNvSpPr txBox="1"/>
              <p:nvPr/>
            </p:nvSpPr>
            <p:spPr>
              <a:xfrm>
                <a:off x="9877612" y="3513650"/>
                <a:ext cx="1625609" cy="6914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𝐽</m:t>
                          </m:r>
                        </m:sub>
                      </m:sSub>
                      <m:r>
                        <a:rPr lang="en-US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sz="24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en-US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FC23965-85FA-4F8D-8BB3-72F64EAB28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7612" y="3513650"/>
                <a:ext cx="1625609" cy="69140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2F4AE5D0-3C42-4209-8C9C-D4FF60D52056}"/>
                  </a:ext>
                </a:extLst>
              </p:cNvPr>
              <p:cNvSpPr txBox="1"/>
              <p:nvPr/>
            </p:nvSpPr>
            <p:spPr>
              <a:xfrm>
                <a:off x="3538968" y="4509307"/>
                <a:ext cx="1574218" cy="39523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𝐽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≪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</m:oMath>
                  </m:oMathPara>
                </a14:m>
                <a:endParaRPr lang="en-US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2F4AE5D0-3C42-4209-8C9C-D4FF60D520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8968" y="4509307"/>
                <a:ext cx="1574218" cy="395236"/>
              </a:xfrm>
              <a:prstGeom prst="rect">
                <a:avLst/>
              </a:prstGeom>
              <a:blipFill>
                <a:blip r:embed="rId6"/>
                <a:stretch>
                  <a:fillRect b="-23077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0902276C-B18B-1981-C226-4832C7959738}"/>
              </a:ext>
            </a:extLst>
          </p:cNvPr>
          <p:cNvSpPr/>
          <p:nvPr/>
        </p:nvSpPr>
        <p:spPr>
          <a:xfrm>
            <a:off x="172038" y="216000"/>
            <a:ext cx="3592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Bose Model</a:t>
            </a:r>
          </a:p>
        </p:txBody>
      </p:sp>
      <p:pic>
        <p:nvPicPr>
          <p:cNvPr id="27" name="Picture 26" descr="A diagram of a variety of rocks&#10;&#10;AI-generated content may be incorrect.">
            <a:extLst>
              <a:ext uri="{FF2B5EF4-FFF2-40B4-BE49-F238E27FC236}">
                <a16:creationId xmlns:a16="http://schemas.microsoft.com/office/drawing/2014/main" id="{34496EAA-1394-E324-3CD6-9E672AC58E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0577" y="1453259"/>
            <a:ext cx="4150846" cy="2924948"/>
          </a:xfrm>
          <a:prstGeom prst="rect">
            <a:avLst/>
          </a:prstGeom>
        </p:spPr>
      </p:pic>
      <p:pic>
        <p:nvPicPr>
          <p:cNvPr id="32" name="Picture 31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DE453040-70D4-89BB-135F-7C185A7EEA1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3256878" y="5290440"/>
            <a:ext cx="2805542" cy="1283536"/>
          </a:xfrm>
          <a:prstGeom prst="rect">
            <a:avLst/>
          </a:prstGeom>
        </p:spPr>
      </p:pic>
      <p:pic>
        <p:nvPicPr>
          <p:cNvPr id="33" name="Picture 32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077BDB3F-4D02-C49C-9E11-39EED1C0E12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9"/>
          <a:stretch>
            <a:fillRect/>
          </a:stretch>
        </p:blipFill>
        <p:spPr>
          <a:xfrm>
            <a:off x="6287614" y="5205068"/>
            <a:ext cx="2697935" cy="128353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2CFDE55-02D2-A217-A24F-D18FFDBE0589}"/>
                  </a:ext>
                </a:extLst>
              </p:cNvPr>
              <p:cNvSpPr txBox="1"/>
              <p:nvPr/>
            </p:nvSpPr>
            <p:spPr>
              <a:xfrm>
                <a:off x="7286702" y="4513407"/>
                <a:ext cx="1574218" cy="39523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𝐽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≫</m:t>
                          </m:r>
                          <m:r>
                            <a:rPr lang="en-US" sz="2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</m:oMath>
                  </m:oMathPara>
                </a14:m>
                <a:endParaRPr lang="en-US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2CFDE55-02D2-A217-A24F-D18FFDBE05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6702" y="4513407"/>
                <a:ext cx="1574218" cy="395236"/>
              </a:xfrm>
              <a:prstGeom prst="rect">
                <a:avLst/>
              </a:prstGeom>
              <a:blipFill>
                <a:blip r:embed="rId9"/>
                <a:stretch>
                  <a:fillRect b="-24615"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Rounded Rectangle 49">
            <a:extLst>
              <a:ext uri="{FF2B5EF4-FFF2-40B4-BE49-F238E27FC236}">
                <a16:creationId xmlns:a16="http://schemas.microsoft.com/office/drawing/2014/main" id="{40C0B4F4-E48C-45E0-B842-67F7EB92D412}"/>
              </a:ext>
            </a:extLst>
          </p:cNvPr>
          <p:cNvSpPr/>
          <p:nvPr/>
        </p:nvSpPr>
        <p:spPr>
          <a:xfrm>
            <a:off x="6410209" y="5247754"/>
            <a:ext cx="2535505" cy="1198164"/>
          </a:xfrm>
          <a:prstGeom prst="roundRect">
            <a:avLst/>
          </a:prstGeom>
          <a:solidFill>
            <a:schemeClr val="accent4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59170F-B147-A856-B386-E5E20A5FB98B}"/>
              </a:ext>
            </a:extLst>
          </p:cNvPr>
          <p:cNvSpPr/>
          <p:nvPr/>
        </p:nvSpPr>
        <p:spPr>
          <a:xfrm>
            <a:off x="172038" y="1045553"/>
            <a:ext cx="32076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200" b="1" cap="none" spc="0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Granular systems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B506F6F-A534-C1CA-6C40-55360DA84172}"/>
              </a:ext>
            </a:extLst>
          </p:cNvPr>
          <p:cNvSpPr/>
          <p:nvPr/>
        </p:nvSpPr>
        <p:spPr>
          <a:xfrm>
            <a:off x="1615251" y="5639820"/>
            <a:ext cx="17013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Insulator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749CE2-782B-1AB3-FCDF-FA557647604F}"/>
              </a:ext>
            </a:extLst>
          </p:cNvPr>
          <p:cNvSpPr/>
          <p:nvPr/>
        </p:nvSpPr>
        <p:spPr>
          <a:xfrm>
            <a:off x="8945714" y="5590099"/>
            <a:ext cx="28914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Superconductor</a:t>
            </a:r>
            <a:endParaRPr lang="en-US" sz="3200" b="1" cap="none" spc="0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F9E744-DBAF-8DEA-ABE6-3C5EC0D003F6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3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16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2" grpId="0"/>
      <p:bldP spid="34" grpId="0"/>
      <p:bldP spid="14" grpId="0" animBg="1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68B118D-4457-3002-FA66-93B05912EDDB}"/>
              </a:ext>
            </a:extLst>
          </p:cNvPr>
          <p:cNvSpPr/>
          <p:nvPr/>
        </p:nvSpPr>
        <p:spPr>
          <a:xfrm>
            <a:off x="172038" y="216000"/>
            <a:ext cx="64255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Electronic Granularity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3B866F9-6748-0ED4-DD0A-C766311164C4}"/>
              </a:ext>
            </a:extLst>
          </p:cNvPr>
          <p:cNvGrpSpPr/>
          <p:nvPr/>
        </p:nvGrpSpPr>
        <p:grpSpPr>
          <a:xfrm>
            <a:off x="3045949" y="2348834"/>
            <a:ext cx="3896002" cy="4242400"/>
            <a:chOff x="3814280" y="2028906"/>
            <a:chExt cx="3896002" cy="4242400"/>
          </a:xfrm>
        </p:grpSpPr>
        <p:pic>
          <p:nvPicPr>
            <p:cNvPr id="35" name="Picture 1">
              <a:extLst>
                <a:ext uri="{FF2B5EF4-FFF2-40B4-BE49-F238E27FC236}">
                  <a16:creationId xmlns:a16="http://schemas.microsoft.com/office/drawing/2014/main" id="{13CF96C6-21B6-0823-2432-AC7FBA1803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2" r="2204" b="49"/>
            <a:stretch/>
          </p:blipFill>
          <p:spPr bwMode="auto">
            <a:xfrm>
              <a:off x="3814280" y="2028906"/>
              <a:ext cx="3568460" cy="3424681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36" name="Rectangle 2">
              <a:extLst>
                <a:ext uri="{FF2B5EF4-FFF2-40B4-BE49-F238E27FC236}">
                  <a16:creationId xmlns:a16="http://schemas.microsoft.com/office/drawing/2014/main" id="{A14E57BB-B9D2-7228-EEBF-5CF59E3C6D6C}"/>
                </a:ext>
              </a:extLst>
            </p:cNvPr>
            <p:cNvSpPr/>
            <p:nvPr/>
          </p:nvSpPr>
          <p:spPr>
            <a:xfrm>
              <a:off x="4251406" y="5963529"/>
              <a:ext cx="3458876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400" dirty="0">
                  <a:solidFill>
                    <a:schemeClr val="bg1"/>
                  </a:solidFill>
                </a:rPr>
                <a:t>A. Roy, E. Shimshoni, A. Frydman, </a:t>
              </a:r>
              <a:r>
                <a:rPr lang="en-US" sz="1400" i="1" dirty="0">
                  <a:solidFill>
                    <a:schemeClr val="bg1"/>
                  </a:solidFill>
                </a:rPr>
                <a:t>PRL</a:t>
              </a:r>
              <a:r>
                <a:rPr lang="en-US" sz="1400" dirty="0">
                  <a:solidFill>
                    <a:schemeClr val="bg1"/>
                  </a:solidFill>
                </a:rPr>
                <a:t>, (2018)</a:t>
              </a:r>
              <a:endParaRPr lang="he-IL" sz="1400" dirty="0">
                <a:solidFill>
                  <a:schemeClr val="bg1"/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תיבת טקסט 5">
                  <a:extLst>
                    <a:ext uri="{FF2B5EF4-FFF2-40B4-BE49-F238E27FC236}">
                      <a16:creationId xmlns:a16="http://schemas.microsoft.com/office/drawing/2014/main" id="{CB197329-6387-9255-155F-A5FA323040CE}"/>
                    </a:ext>
                  </a:extLst>
                </p:cNvPr>
                <p:cNvSpPr txBox="1"/>
                <p:nvPr/>
              </p:nvSpPr>
              <p:spPr>
                <a:xfrm>
                  <a:off x="5585573" y="5285184"/>
                  <a:ext cx="790542" cy="3077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38" name="תיבת טקסט 5">
                  <a:extLst>
                    <a:ext uri="{FF2B5EF4-FFF2-40B4-BE49-F238E27FC236}">
                      <a16:creationId xmlns:a16="http://schemas.microsoft.com/office/drawing/2014/main" id="{CB197329-6387-9255-155F-A5FA323040C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85573" y="5285184"/>
                  <a:ext cx="790542" cy="307777"/>
                </a:xfrm>
                <a:prstGeom prst="rect">
                  <a:avLst/>
                </a:prstGeom>
                <a:blipFill>
                  <a:blip r:embed="rId17"/>
                  <a:stretch>
                    <a:fillRect t="-1961" b="-33333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9" name="תיבת טקסט 7">
                  <a:extLst>
                    <a:ext uri="{FF2B5EF4-FFF2-40B4-BE49-F238E27FC236}">
                      <a16:creationId xmlns:a16="http://schemas.microsoft.com/office/drawing/2014/main" id="{2D7F4654-359E-0ECC-070C-EA5B219695D9}"/>
                    </a:ext>
                  </a:extLst>
                </p:cNvPr>
                <p:cNvSpPr txBox="1"/>
                <p:nvPr/>
              </p:nvSpPr>
              <p:spPr>
                <a:xfrm rot="16200000">
                  <a:off x="3671729" y="3520630"/>
                  <a:ext cx="790542" cy="33143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𝑠𝑞</m:t>
                            </m:r>
                          </m:sub>
                        </m:sSub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תיבת טקסט 7">
                  <a:extLst>
                    <a:ext uri="{FF2B5EF4-FFF2-40B4-BE49-F238E27FC236}">
                      <a16:creationId xmlns:a16="http://schemas.microsoft.com/office/drawing/2014/main" id="{393DECB1-34E9-AE2C-2D45-CEDBBF01441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3671729" y="3520630"/>
                  <a:ext cx="790542" cy="331437"/>
                </a:xfrm>
                <a:prstGeom prst="rect">
                  <a:avLst/>
                </a:prstGeom>
                <a:blipFill>
                  <a:blip r:embed="rId18"/>
                  <a:stretch>
                    <a:fillRect l="-1852" t="-13846" r="-27778" b="-8462"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4" name="Rectangle 2">
            <a:extLst>
              <a:ext uri="{FF2B5EF4-FFF2-40B4-BE49-F238E27FC236}">
                <a16:creationId xmlns:a16="http://schemas.microsoft.com/office/drawing/2014/main" id="{D764BCA3-6374-365D-4BB1-4527E1520CBD}"/>
              </a:ext>
            </a:extLst>
          </p:cNvPr>
          <p:cNvSpPr/>
          <p:nvPr/>
        </p:nvSpPr>
        <p:spPr>
          <a:xfrm>
            <a:off x="7749143" y="6283456"/>
            <a:ext cx="345887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 err="1">
                <a:solidFill>
                  <a:schemeClr val="bg1"/>
                </a:solidFill>
              </a:rPr>
              <a:t>Bouadim</a:t>
            </a:r>
            <a:r>
              <a:rPr lang="en-US" sz="1400" dirty="0">
                <a:solidFill>
                  <a:schemeClr val="bg1"/>
                </a:solidFill>
              </a:rPr>
              <a:t> et al, Nature Phys, (2011)</a:t>
            </a:r>
            <a:endParaRPr lang="he-IL" sz="14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8357D3-0413-A8B7-4768-8E4809355DC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1304" y="2922093"/>
            <a:ext cx="5219590" cy="2013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3B0F22D-4BAF-1D14-33B6-AF1E11B76EB7}"/>
              </a:ext>
            </a:extLst>
          </p:cNvPr>
          <p:cNvSpPr/>
          <p:nvPr/>
        </p:nvSpPr>
        <p:spPr>
          <a:xfrm>
            <a:off x="6901800" y="3073777"/>
            <a:ext cx="177281" cy="7431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1FDDCB-9A74-7F0D-9538-0F29AB6EC098}"/>
              </a:ext>
            </a:extLst>
          </p:cNvPr>
          <p:cNvSpPr/>
          <p:nvPr/>
        </p:nvSpPr>
        <p:spPr>
          <a:xfrm>
            <a:off x="9405515" y="2940915"/>
            <a:ext cx="177281" cy="2009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DF7309-0A92-2ABB-6570-D8E1E287C662}"/>
              </a:ext>
            </a:extLst>
          </p:cNvPr>
          <p:cNvSpPr txBox="1"/>
          <p:nvPr/>
        </p:nvSpPr>
        <p:spPr>
          <a:xfrm>
            <a:off x="9134421" y="2946397"/>
            <a:ext cx="34416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3</a:t>
            </a:r>
            <a:endParaRPr lang="he-IL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D8FCFE-7803-DAAE-D858-B44CAC62FA78}"/>
              </a:ext>
            </a:extLst>
          </p:cNvPr>
          <p:cNvSpPr txBox="1"/>
          <p:nvPr/>
        </p:nvSpPr>
        <p:spPr>
          <a:xfrm>
            <a:off x="9149995" y="4618010"/>
            <a:ext cx="34416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-3</a:t>
            </a:r>
            <a:endParaRPr lang="he-IL" sz="1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3AC9D-DBED-E77A-F9CA-1FE5CEFBC06E}"/>
              </a:ext>
            </a:extLst>
          </p:cNvPr>
          <p:cNvSpPr txBox="1"/>
          <p:nvPr/>
        </p:nvSpPr>
        <p:spPr>
          <a:xfrm>
            <a:off x="9134421" y="3794829"/>
            <a:ext cx="344160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</a:t>
            </a:r>
            <a:endParaRPr lang="he-IL" sz="1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BC3E20-9625-EA49-2DD4-DE7A6C3305CB}"/>
              </a:ext>
            </a:extLst>
          </p:cNvPr>
          <p:cNvSpPr txBox="1"/>
          <p:nvPr/>
        </p:nvSpPr>
        <p:spPr>
          <a:xfrm>
            <a:off x="11602400" y="2946397"/>
            <a:ext cx="44060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0.4</a:t>
            </a:r>
            <a:endParaRPr lang="he-IL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C81396-EA17-64B5-73E6-5BB79A9E3C0D}"/>
              </a:ext>
            </a:extLst>
          </p:cNvPr>
          <p:cNvSpPr txBox="1"/>
          <p:nvPr/>
        </p:nvSpPr>
        <p:spPr>
          <a:xfrm>
            <a:off x="11652545" y="4622714"/>
            <a:ext cx="440602" cy="30777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0</a:t>
            </a:r>
            <a:endParaRPr lang="he-IL" sz="1400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2412963-CD69-7CF6-E16D-C04DCBCA8E1A}"/>
              </a:ext>
            </a:extLst>
          </p:cNvPr>
          <p:cNvGrpSpPr/>
          <p:nvPr/>
        </p:nvGrpSpPr>
        <p:grpSpPr>
          <a:xfrm>
            <a:off x="394356" y="2678470"/>
            <a:ext cx="2330724" cy="2501236"/>
            <a:chOff x="499400" y="2740220"/>
            <a:chExt cx="2330724" cy="2501236"/>
          </a:xfrm>
        </p:grpSpPr>
        <p:pic>
          <p:nvPicPr>
            <p:cNvPr id="14" name="Picture 9">
              <a:extLst>
                <a:ext uri="{FF2B5EF4-FFF2-40B4-BE49-F238E27FC236}">
                  <a16:creationId xmlns:a16="http://schemas.microsoft.com/office/drawing/2014/main" id="{B99D67ED-549F-BF8B-938E-ED9A1DED9166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56120" r="8548" b="14931"/>
            <a:stretch>
              <a:fillRect/>
            </a:stretch>
          </p:blipFill>
          <p:spPr bwMode="auto">
            <a:xfrm>
              <a:off x="499400" y="2740220"/>
              <a:ext cx="2330724" cy="25012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5" name="Straight Connector 5">
              <a:extLst>
                <a:ext uri="{FF2B5EF4-FFF2-40B4-BE49-F238E27FC236}">
                  <a16:creationId xmlns:a16="http://schemas.microsoft.com/office/drawing/2014/main" id="{D0E45A1D-39B3-5330-4C5F-9C5820D0DC9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45265" y="5102895"/>
              <a:ext cx="504999" cy="0"/>
            </a:xfrm>
            <a:prstGeom prst="line">
              <a:avLst/>
            </a:prstGeom>
            <a:noFill/>
            <a:ln w="38100" algn="ctr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TextBox 6">
              <a:extLst>
                <a:ext uri="{FF2B5EF4-FFF2-40B4-BE49-F238E27FC236}">
                  <a16:creationId xmlns:a16="http://schemas.microsoft.com/office/drawing/2014/main" id="{C3C4E74E-8010-6952-24B7-7533078F3A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9400" y="4779102"/>
              <a:ext cx="794937" cy="305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r" rtl="1" eaLnBrk="1" hangingPunct="1"/>
              <a:r>
                <a:rPr lang="en-US" altLang="en-US" sz="1400" b="1" dirty="0">
                  <a:solidFill>
                    <a:schemeClr val="bg1"/>
                  </a:solidFill>
                </a:rPr>
                <a:t>100 nm</a:t>
              </a:r>
            </a:p>
          </p:txBody>
        </p:sp>
      </p:grpSp>
      <p:sp>
        <p:nvSpPr>
          <p:cNvPr id="18" name="TextBox 7">
            <a:extLst>
              <a:ext uri="{FF2B5EF4-FFF2-40B4-BE49-F238E27FC236}">
                <a16:creationId xmlns:a16="http://schemas.microsoft.com/office/drawing/2014/main" id="{64FAD7D2-29EB-6085-C476-A5D248AC9403}"/>
              </a:ext>
            </a:extLst>
          </p:cNvPr>
          <p:cNvSpPr txBox="1"/>
          <p:nvPr/>
        </p:nvSpPr>
        <p:spPr>
          <a:xfrm>
            <a:off x="575341" y="2184561"/>
            <a:ext cx="19687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Amorphous InO</a:t>
            </a: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4C380E44-53AA-D926-796E-5D80F6736CD0}"/>
              </a:ext>
            </a:extLst>
          </p:cNvPr>
          <p:cNvSpPr txBox="1"/>
          <p:nvPr/>
        </p:nvSpPr>
        <p:spPr>
          <a:xfrm>
            <a:off x="7049252" y="4872660"/>
            <a:ext cx="22282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Disorder realization</a:t>
            </a: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3CB6787C-EA5C-27B2-AFD6-22DD90B8EDFC}"/>
              </a:ext>
            </a:extLst>
          </p:cNvPr>
          <p:cNvSpPr txBox="1"/>
          <p:nvPr/>
        </p:nvSpPr>
        <p:spPr>
          <a:xfrm>
            <a:off x="9329577" y="4872660"/>
            <a:ext cx="27733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Local pairing amplitude</a:t>
            </a:r>
          </a:p>
        </p:txBody>
      </p:sp>
      <p:sp>
        <p:nvSpPr>
          <p:cNvPr id="19" name="TextBox 29">
            <a:extLst>
              <a:ext uri="{FF2B5EF4-FFF2-40B4-BE49-F238E27FC236}">
                <a16:creationId xmlns:a16="http://schemas.microsoft.com/office/drawing/2014/main" id="{4B3BA9D4-E36F-1FB2-5FDC-A24CD4CA733C}"/>
              </a:ext>
            </a:extLst>
          </p:cNvPr>
          <p:cNvSpPr txBox="1"/>
          <p:nvPr/>
        </p:nvSpPr>
        <p:spPr>
          <a:xfrm>
            <a:off x="5530554" y="2595699"/>
            <a:ext cx="927267" cy="31862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</a:rPr>
              <a:t>disorder</a:t>
            </a:r>
            <a:endParaRPr lang="he-IL" sz="1400" dirty="0">
              <a:solidFill>
                <a:schemeClr val="bg1"/>
              </a:solidFill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E5E4744-CD7E-6EA2-F980-0144499CF1B2}"/>
              </a:ext>
            </a:extLst>
          </p:cNvPr>
          <p:cNvCxnSpPr>
            <a:cxnSpLocks/>
          </p:cNvCxnSpPr>
          <p:nvPr/>
        </p:nvCxnSpPr>
        <p:spPr>
          <a:xfrm>
            <a:off x="6429608" y="2544329"/>
            <a:ext cx="0" cy="482779"/>
          </a:xfrm>
          <a:prstGeom prst="straightConnector1">
            <a:avLst/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2E4D962-B17B-8ECE-6F60-01770140B425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3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35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B9BE761-D292-59B4-5F31-426428404B36}"/>
              </a:ext>
            </a:extLst>
          </p:cNvPr>
          <p:cNvSpPr/>
          <p:nvPr/>
        </p:nvSpPr>
        <p:spPr>
          <a:xfrm>
            <a:off x="172038" y="216000"/>
            <a:ext cx="6617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Tunneling Experiment </a:t>
            </a:r>
          </a:p>
        </p:txBody>
      </p:sp>
      <p:pic>
        <p:nvPicPr>
          <p:cNvPr id="10" name="Picture 9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DCC176AE-4AF1-3C2E-952A-1BF68DF4A4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8142" y="2184561"/>
            <a:ext cx="7650434" cy="3944755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49B0B294-035A-3A01-49F5-00A19C081429}"/>
              </a:ext>
            </a:extLst>
          </p:cNvPr>
          <p:cNvSpPr/>
          <p:nvPr/>
        </p:nvSpPr>
        <p:spPr>
          <a:xfrm>
            <a:off x="6023921" y="6334223"/>
            <a:ext cx="345887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</a:rPr>
              <a:t>D. Sherman, A. Frydman, </a:t>
            </a:r>
            <a:r>
              <a:rPr lang="en-US" sz="1400" i="1" dirty="0">
                <a:solidFill>
                  <a:schemeClr val="bg1"/>
                </a:solidFill>
              </a:rPr>
              <a:t>PRL</a:t>
            </a:r>
            <a:r>
              <a:rPr lang="en-US" sz="1400" dirty="0">
                <a:solidFill>
                  <a:schemeClr val="bg1"/>
                </a:solidFill>
              </a:rPr>
              <a:t>, (2012)</a:t>
            </a:r>
            <a:endParaRPr lang="he-IL" sz="1400" dirty="0">
              <a:solidFill>
                <a:schemeClr val="bg1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2FAA24D-53E8-E3E7-EC5F-924473B3A5CC}"/>
              </a:ext>
            </a:extLst>
          </p:cNvPr>
          <p:cNvGrpSpPr/>
          <p:nvPr/>
        </p:nvGrpSpPr>
        <p:grpSpPr>
          <a:xfrm>
            <a:off x="777534" y="2678470"/>
            <a:ext cx="2330724" cy="2501236"/>
            <a:chOff x="499400" y="2740220"/>
            <a:chExt cx="2330724" cy="2501236"/>
          </a:xfrm>
        </p:grpSpPr>
        <p:pic>
          <p:nvPicPr>
            <p:cNvPr id="18" name="Picture 9">
              <a:extLst>
                <a:ext uri="{FF2B5EF4-FFF2-40B4-BE49-F238E27FC236}">
                  <a16:creationId xmlns:a16="http://schemas.microsoft.com/office/drawing/2014/main" id="{DF246E37-3557-D6FF-0C56-D796E6C77578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56120" r="8548" b="14931"/>
            <a:stretch>
              <a:fillRect/>
            </a:stretch>
          </p:blipFill>
          <p:spPr bwMode="auto">
            <a:xfrm>
              <a:off x="499400" y="2740220"/>
              <a:ext cx="2330724" cy="25012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9" name="Straight Connector 5">
              <a:extLst>
                <a:ext uri="{FF2B5EF4-FFF2-40B4-BE49-F238E27FC236}">
                  <a16:creationId xmlns:a16="http://schemas.microsoft.com/office/drawing/2014/main" id="{64780D10-B8BA-C58A-0EA8-15BCE4DD2FD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45265" y="5102895"/>
              <a:ext cx="504999" cy="0"/>
            </a:xfrm>
            <a:prstGeom prst="line">
              <a:avLst/>
            </a:prstGeom>
            <a:noFill/>
            <a:ln w="38100" algn="ctr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0" name="TextBox 6">
              <a:extLst>
                <a:ext uri="{FF2B5EF4-FFF2-40B4-BE49-F238E27FC236}">
                  <a16:creationId xmlns:a16="http://schemas.microsoft.com/office/drawing/2014/main" id="{8A35C1E0-E962-F74C-197A-8D296C9A58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9400" y="4779102"/>
              <a:ext cx="794937" cy="305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r" rtl="1" eaLnBrk="1" hangingPunct="1"/>
              <a:r>
                <a:rPr lang="en-US" altLang="en-US" sz="1400" b="1" dirty="0">
                  <a:solidFill>
                    <a:schemeClr val="bg1"/>
                  </a:solidFill>
                </a:rPr>
                <a:t>100 nm</a:t>
              </a:r>
            </a:p>
          </p:txBody>
        </p:sp>
      </p:grpSp>
      <p:sp>
        <p:nvSpPr>
          <p:cNvPr id="21" name="TextBox 7">
            <a:extLst>
              <a:ext uri="{FF2B5EF4-FFF2-40B4-BE49-F238E27FC236}">
                <a16:creationId xmlns:a16="http://schemas.microsoft.com/office/drawing/2014/main" id="{5B6D1DE1-C528-F849-8CAB-1AD281F2775E}"/>
              </a:ext>
            </a:extLst>
          </p:cNvPr>
          <p:cNvSpPr txBox="1"/>
          <p:nvPr/>
        </p:nvSpPr>
        <p:spPr>
          <a:xfrm>
            <a:off x="958519" y="2184561"/>
            <a:ext cx="19687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Amorphous InO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2E1F51-09E0-A7CC-2773-B6DBBAB10BD6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118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CDA21FA-C431-4029-BE81-29D9E8DE5D40}"/>
              </a:ext>
            </a:extLst>
          </p:cNvPr>
          <p:cNvSpPr/>
          <p:nvPr/>
        </p:nvSpPr>
        <p:spPr>
          <a:xfrm>
            <a:off x="172038" y="216000"/>
            <a:ext cx="5856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The Insulating State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143B6E8-A035-5499-404E-261913393FEC}"/>
              </a:ext>
            </a:extLst>
          </p:cNvPr>
          <p:cNvSpPr txBox="1"/>
          <p:nvPr/>
        </p:nvSpPr>
        <p:spPr>
          <a:xfrm>
            <a:off x="-3311722" y="6152907"/>
            <a:ext cx="3001757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</a:rPr>
              <a:t>D. Shahar Z. </a:t>
            </a:r>
            <a:r>
              <a:rPr lang="en-US" sz="1400" dirty="0" err="1">
                <a:solidFill>
                  <a:schemeClr val="bg1"/>
                </a:solidFill>
              </a:rPr>
              <a:t>Ovadyahu</a:t>
            </a:r>
            <a:r>
              <a:rPr lang="en-US" sz="1400" dirty="0">
                <a:solidFill>
                  <a:schemeClr val="bg1"/>
                </a:solidFill>
              </a:rPr>
              <a:t>, PRB (1992).</a:t>
            </a:r>
          </a:p>
        </p:txBody>
      </p:sp>
      <p:sp>
        <p:nvSpPr>
          <p:cNvPr id="44" name="TextBox 7">
            <a:extLst>
              <a:ext uri="{FF2B5EF4-FFF2-40B4-BE49-F238E27FC236}">
                <a16:creationId xmlns:a16="http://schemas.microsoft.com/office/drawing/2014/main" id="{DDFA67B7-DE74-8B3B-BB38-64EA391D48CD}"/>
              </a:ext>
            </a:extLst>
          </p:cNvPr>
          <p:cNvSpPr txBox="1"/>
          <p:nvPr/>
        </p:nvSpPr>
        <p:spPr>
          <a:xfrm>
            <a:off x="-2680681" y="1662485"/>
            <a:ext cx="1739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Amorphous InO</a:t>
            </a:r>
          </a:p>
        </p:txBody>
      </p:sp>
      <p:pic>
        <p:nvPicPr>
          <p:cNvPr id="3" name="Picture 2" descr="A graph of a graph of a graph&#10;&#10;AI-generated content may be incorrect.">
            <a:extLst>
              <a:ext uri="{FF2B5EF4-FFF2-40B4-BE49-F238E27FC236}">
                <a16:creationId xmlns:a16="http://schemas.microsoft.com/office/drawing/2014/main" id="{C838079B-D47B-A8FF-B073-C1DA4F8428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5060" y="2031817"/>
            <a:ext cx="3571875" cy="4133850"/>
          </a:xfrm>
          <a:prstGeom prst="rect">
            <a:avLst/>
          </a:prstGeom>
        </p:spPr>
      </p:pic>
      <p:pic>
        <p:nvPicPr>
          <p:cNvPr id="5" name="Picture 4" descr="A graph of a function&#10;&#10;AI-generated content may be incorrect.">
            <a:extLst>
              <a:ext uri="{FF2B5EF4-FFF2-40B4-BE49-F238E27FC236}">
                <a16:creationId xmlns:a16="http://schemas.microsoft.com/office/drawing/2014/main" id="{73398F1F-3468-870C-D59E-706F4A850E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4"/>
          <a:stretch>
            <a:fillRect/>
          </a:stretch>
        </p:blipFill>
        <p:spPr>
          <a:xfrm>
            <a:off x="5389731" y="2634881"/>
            <a:ext cx="3965098" cy="34767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CE8BFA-9673-AFCE-A8DB-B3B615250E8B}"/>
              </a:ext>
            </a:extLst>
          </p:cNvPr>
          <p:cNvSpPr txBox="1"/>
          <p:nvPr/>
        </p:nvSpPr>
        <p:spPr>
          <a:xfrm>
            <a:off x="7244031" y="2062442"/>
            <a:ext cx="65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A7CA36-5695-BE85-03A8-5E2030B7B184}"/>
                  </a:ext>
                </a:extLst>
              </p:cNvPr>
              <p:cNvSpPr txBox="1"/>
              <p:nvPr/>
            </p:nvSpPr>
            <p:spPr>
              <a:xfrm>
                <a:off x="4981404" y="1328951"/>
                <a:ext cx="1994124" cy="78822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US" sz="3200" i="1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sz="3200" b="0" i="1" smtClean="0">
                              <a:solidFill>
                                <a:schemeClr val="accent4">
                                  <a:lumMod val="60000"/>
                                  <a:lumOff val="4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0" i="1" smtClean="0">
                              <a:solidFill>
                                <a:schemeClr val="accent4">
                                  <a:lumMod val="60000"/>
                                  <a:lumOff val="4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sSup>
                            <m:sSupPr>
                              <m:ctrlPr>
                                <a:rPr lang="en-US" sz="3200" b="0" i="1" smtClean="0">
                                  <a:solidFill>
                                    <a:schemeClr val="accent4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3200" b="0" i="1" smtClean="0">
                                      <a:solidFill>
                                        <a:schemeClr val="accent4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3200" b="0" i="1" smtClean="0">
                                          <a:solidFill>
                                            <a:schemeClr val="accent4">
                                              <a:lumMod val="60000"/>
                                              <a:lumOff val="40000"/>
                                            </a:schemeClr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US" sz="32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32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US" sz="32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US" sz="3200" b="0" i="1" smtClean="0">
                                          <a:solidFill>
                                            <a:schemeClr val="accent4">
                                              <a:lumMod val="60000"/>
                                              <a:lumOff val="40000"/>
                                            </a:schemeClr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𝑇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3200" b="0" i="1" smtClean="0">
                                  <a:solidFill>
                                    <a:schemeClr val="accent4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sup>
                          </m:sSup>
                        </m:sup>
                      </m:sSup>
                    </m:oMath>
                  </m:oMathPara>
                </a14:m>
                <a:endParaRPr lang="en-US" sz="3200" dirty="0">
                  <a:solidFill>
                    <a:schemeClr val="accent4">
                      <a:lumMod val="60000"/>
                      <a:lumOff val="4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A7CA36-5695-BE85-03A8-5E2030B7B1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404" y="1328951"/>
                <a:ext cx="1994124" cy="788229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3AE0A43-DE14-FBC8-321A-E0B62AFB5ADF}"/>
                  </a:ext>
                </a:extLst>
              </p:cNvPr>
              <p:cNvSpPr txBox="1"/>
              <p:nvPr/>
            </p:nvSpPr>
            <p:spPr>
              <a:xfrm>
                <a:off x="10323351" y="2953803"/>
                <a:ext cx="973472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US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he-IL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3AE0A43-DE14-FBC8-321A-E0B62AFB5A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3351" y="2953803"/>
                <a:ext cx="973472" cy="430887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2F2D8DC9-72CE-1148-753A-918A08C4C803}"/>
              </a:ext>
            </a:extLst>
          </p:cNvPr>
          <p:cNvSpPr txBox="1"/>
          <p:nvPr/>
        </p:nvSpPr>
        <p:spPr>
          <a:xfrm>
            <a:off x="6323772" y="6356777"/>
            <a:ext cx="24964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 eaLnBrk="1" hangingPunct="1">
              <a:defRPr/>
            </a:pP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T. Baturina, </a:t>
            </a:r>
            <a:r>
              <a:rPr lang="en-US" sz="14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PRL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(2007)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4C963D-0910-BB7D-8BFD-482E71C6B61E}"/>
              </a:ext>
            </a:extLst>
          </p:cNvPr>
          <p:cNvSpPr/>
          <p:nvPr/>
        </p:nvSpPr>
        <p:spPr>
          <a:xfrm>
            <a:off x="9164193" y="3384690"/>
            <a:ext cx="312117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Simple activation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E7B276-5316-7D98-77A3-A6EF4E1A4DDE}"/>
              </a:ext>
            </a:extLst>
          </p:cNvPr>
          <p:cNvSpPr/>
          <p:nvPr/>
        </p:nvSpPr>
        <p:spPr>
          <a:xfrm>
            <a:off x="9808595" y="3903633"/>
            <a:ext cx="200298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Bose insulator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A4882C5-C4AD-28F8-FB6D-A7F8C2D221B7}"/>
              </a:ext>
            </a:extLst>
          </p:cNvPr>
          <p:cNvGrpSpPr/>
          <p:nvPr/>
        </p:nvGrpSpPr>
        <p:grpSpPr>
          <a:xfrm>
            <a:off x="373042" y="2437939"/>
            <a:ext cx="5315891" cy="4226615"/>
            <a:chOff x="373042" y="2218734"/>
            <a:chExt cx="5315891" cy="4226615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EA4609D-D86A-5441-E03F-93C45EC9AE35}"/>
                </a:ext>
              </a:extLst>
            </p:cNvPr>
            <p:cNvGrpSpPr/>
            <p:nvPr/>
          </p:nvGrpSpPr>
          <p:grpSpPr>
            <a:xfrm>
              <a:off x="1645319" y="2218734"/>
              <a:ext cx="4043614" cy="4226615"/>
              <a:chOff x="-228925" y="2257025"/>
              <a:chExt cx="4043614" cy="4226615"/>
            </a:xfrm>
          </p:grpSpPr>
          <p:cxnSp>
            <p:nvCxnSpPr>
              <p:cNvPr id="6" name="Straight Connector 5">
                <a:extLst>
                  <a:ext uri="{FF2B5EF4-FFF2-40B4-BE49-F238E27FC236}">
                    <a16:creationId xmlns:a16="http://schemas.microsoft.com/office/drawing/2014/main" id="{C5772F8D-5682-7B91-2445-7EE8C208D438}"/>
                  </a:ext>
                </a:extLst>
              </p:cNvPr>
              <p:cNvCxnSpPr/>
              <p:nvPr/>
            </p:nvCxnSpPr>
            <p:spPr>
              <a:xfrm>
                <a:off x="3481917" y="2897219"/>
                <a:ext cx="0" cy="3242589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D96BE8EE-84E8-7E73-C09B-43330C5CBC73}"/>
                  </a:ext>
                </a:extLst>
              </p:cNvPr>
              <p:cNvGrpSpPr/>
              <p:nvPr/>
            </p:nvGrpSpPr>
            <p:grpSpPr>
              <a:xfrm>
                <a:off x="-228925" y="2257025"/>
                <a:ext cx="4043614" cy="4226615"/>
                <a:chOff x="-228925" y="2257025"/>
                <a:chExt cx="4043614" cy="4226615"/>
              </a:xfrm>
            </p:grpSpPr>
            <p:pic>
              <p:nvPicPr>
                <p:cNvPr id="14" name="Picture 13" descr="A graph of a function&#10;&#10;AI-generated content may be incorrect.">
                  <a:extLst>
                    <a:ext uri="{FF2B5EF4-FFF2-40B4-BE49-F238E27FC236}">
                      <a16:creationId xmlns:a16="http://schemas.microsoft.com/office/drawing/2014/main" id="{97498E04-2510-FBF7-0F6D-2CF2E31239F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sharpenSoften amount="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0722"/>
                <a:stretch>
                  <a:fillRect/>
                </a:stretch>
              </p:blipFill>
              <p:spPr>
                <a:xfrm>
                  <a:off x="154871" y="2257025"/>
                  <a:ext cx="3276024" cy="3190666"/>
                </a:xfrm>
                <a:prstGeom prst="rect">
                  <a:avLst/>
                </a:prstGeom>
              </p:spPr>
            </p:pic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9B85937C-5A1F-2F5F-92FE-CB62C7FAFB71}"/>
                    </a:ext>
                  </a:extLst>
                </p:cNvPr>
                <p:cNvSpPr txBox="1"/>
                <p:nvPr/>
              </p:nvSpPr>
              <p:spPr>
                <a:xfrm>
                  <a:off x="-228925" y="6101548"/>
                  <a:ext cx="4043614" cy="38209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>
                    <a:lnSpc>
                      <a:spcPct val="150000"/>
                    </a:lnSpc>
                  </a:pPr>
                  <a:r>
                    <a:rPr lang="en-US" sz="1400" dirty="0">
                      <a:solidFill>
                        <a:schemeClr val="bg1"/>
                      </a:solidFill>
                    </a:rPr>
                    <a:t>J. Zhang et al, PRB, (1993)</a:t>
                  </a:r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Box 11">
                    <a:extLst>
                      <a:ext uri="{FF2B5EF4-FFF2-40B4-BE49-F238E27FC236}">
                        <a16:creationId xmlns:a16="http://schemas.microsoft.com/office/drawing/2014/main" id="{34850B48-CCD2-EA7F-902C-8451F148373B}"/>
                      </a:ext>
                    </a:extLst>
                  </p:cNvPr>
                  <p:cNvSpPr txBox="1"/>
                  <p:nvPr/>
                </p:nvSpPr>
                <p:spPr>
                  <a:xfrm>
                    <a:off x="1349057" y="5167614"/>
                    <a:ext cx="1345176" cy="28007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p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 (</m:t>
                          </m:r>
                          <m:sSup>
                            <m:sSupPr>
                              <m:ctrlP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p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US" dirty="0">
                      <a:solidFill>
                        <a:schemeClr val="bg1"/>
                      </a:solidFill>
                      <a:highlight>
                        <a:srgbClr val="000000"/>
                      </a:highlight>
                    </a:endParaRPr>
                  </a:p>
                </p:txBody>
              </p:sp>
            </mc:Choice>
            <mc:Fallback xmlns="">
              <p:sp>
                <p:nvSpPr>
                  <p:cNvPr id="25" name="TextBox 24">
                    <a:extLst>
                      <a:ext uri="{FF2B5EF4-FFF2-40B4-BE49-F238E27FC236}">
                        <a16:creationId xmlns:a16="http://schemas.microsoft.com/office/drawing/2014/main" id="{6AF68CED-1A9F-7EF4-450C-F627AB7E75B0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349057" y="5167614"/>
                    <a:ext cx="1345176" cy="280077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 l="-3620" t="-2174" r="-5882" b="-34783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Box 12">
                    <a:extLst>
                      <a:ext uri="{FF2B5EF4-FFF2-40B4-BE49-F238E27FC236}">
                        <a16:creationId xmlns:a16="http://schemas.microsoft.com/office/drawing/2014/main" id="{93F1D2FA-9259-2ED0-B8C7-F926A8F868A8}"/>
                      </a:ext>
                    </a:extLst>
                  </p:cNvPr>
                  <p:cNvSpPr txBox="1"/>
                  <p:nvPr/>
                </p:nvSpPr>
                <p:spPr>
                  <a:xfrm rot="16200000">
                    <a:off x="-233934" y="3713859"/>
                    <a:ext cx="952568" cy="276999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𝜌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 (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Ω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∙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US" dirty="0">
                      <a:solidFill>
                        <a:schemeClr val="bg1"/>
                      </a:solidFill>
                      <a:highlight>
                        <a:srgbClr val="000000"/>
                      </a:highlight>
                    </a:endParaRPr>
                  </a:p>
                </p:txBody>
              </p:sp>
            </mc:Choice>
            <mc:Fallback xmlns=""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11DDDEC3-EED7-B0A8-996E-BD1FD2F81B3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6200000">
                    <a:off x="-233934" y="3713859"/>
                    <a:ext cx="952568" cy="276999"/>
                  </a:xfrm>
                  <a:prstGeom prst="rect">
                    <a:avLst/>
                  </a:prstGeom>
                  <a:blipFill>
                    <a:blip r:embed="rId11"/>
                    <a:stretch>
                      <a:fillRect l="-2222" t="-8974" r="-35556" b="-5769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AB05701-AB45-1C3F-83FC-8DBE58151A9B}"/>
                </a:ext>
              </a:extLst>
            </p:cNvPr>
            <p:cNvSpPr/>
            <p:nvPr/>
          </p:nvSpPr>
          <p:spPr>
            <a:xfrm>
              <a:off x="373042" y="2363505"/>
              <a:ext cx="1484124" cy="83099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400" b="1" cap="none" spc="0" dirty="0">
                  <a:ln w="19050">
                    <a:solidFill>
                      <a:schemeClr val="accent4">
                        <a:lumMod val="75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Anderson </a:t>
              </a:r>
            </a:p>
            <a:p>
              <a:pPr algn="ctr"/>
              <a:r>
                <a:rPr lang="en-US" sz="2400" b="1" dirty="0">
                  <a:ln w="19050">
                    <a:solidFill>
                      <a:schemeClr val="accent4">
                        <a:lumMod val="75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insulators</a:t>
              </a:r>
              <a:endParaRPr lang="en-US" sz="24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B8688983-F3DA-C601-B9A9-E623C3D4065D}"/>
                    </a:ext>
                  </a:extLst>
                </p:cNvPr>
                <p:cNvSpPr txBox="1"/>
                <p:nvPr/>
              </p:nvSpPr>
              <p:spPr>
                <a:xfrm>
                  <a:off x="378823" y="3337783"/>
                  <a:ext cx="1386405" cy="700063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4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US" sz="24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den>
                        </m:f>
                      </m:oMath>
                    </m:oMathPara>
                  </a14:m>
                  <a:endParaRPr lang="en-US" sz="24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B8688983-F3DA-C601-B9A9-E623C3D4065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8823" y="3337783"/>
                  <a:ext cx="1386405" cy="700063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2DE447C4-3A6E-0D2E-B7A1-A48FB31D424B}"/>
                    </a:ext>
                  </a:extLst>
                </p:cNvPr>
                <p:cNvSpPr txBox="1"/>
                <p:nvPr/>
              </p:nvSpPr>
              <p:spPr>
                <a:xfrm>
                  <a:off x="585289" y="4726007"/>
                  <a:ext cx="973472" cy="80663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US" sz="28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8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28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en-US" sz="28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2DE447C4-3A6E-0D2E-B7A1-A48FB31D424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5289" y="4726007"/>
                  <a:ext cx="973472" cy="806631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D4D5E034-AF3A-EEEB-6B3E-21655421B398}"/>
                    </a:ext>
                  </a:extLst>
                </p:cNvPr>
                <p:cNvSpPr txBox="1"/>
                <p:nvPr/>
              </p:nvSpPr>
              <p:spPr>
                <a:xfrm>
                  <a:off x="846065" y="4264778"/>
                  <a:ext cx="451919" cy="430887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𝑜</m:t>
                        </m:r>
                        <m:r>
                          <a:rPr lang="en-US" sz="28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oMath>
                    </m:oMathPara>
                  </a14:m>
                  <a:endParaRPr lang="en-US" sz="28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D4D5E034-AF3A-EEEB-6B3E-21655421B39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46065" y="4264778"/>
                  <a:ext cx="451919" cy="430887"/>
                </a:xfrm>
                <a:prstGeom prst="rect">
                  <a:avLst/>
                </a:prstGeom>
                <a:blipFill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2B41351A-E101-A3AD-6F52-EFBE63FE8DF4}"/>
              </a:ext>
            </a:extLst>
          </p:cNvPr>
          <p:cNvSpPr txBox="1"/>
          <p:nvPr/>
        </p:nvSpPr>
        <p:spPr>
          <a:xfrm>
            <a:off x="3101371" y="2068607"/>
            <a:ext cx="113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Doped Si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AE850AE-40E0-A674-1ECF-D8FCD714EC82}"/>
              </a:ext>
            </a:extLst>
          </p:cNvPr>
          <p:cNvSpPr/>
          <p:nvPr/>
        </p:nvSpPr>
        <p:spPr>
          <a:xfrm>
            <a:off x="5297793" y="5348527"/>
            <a:ext cx="749689" cy="54925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F080F3B-0859-E600-CBEC-4EC15FE47ADE}"/>
              </a:ext>
            </a:extLst>
          </p:cNvPr>
          <p:cNvSpPr txBox="1"/>
          <p:nvPr/>
        </p:nvSpPr>
        <p:spPr>
          <a:xfrm>
            <a:off x="9695542" y="6356777"/>
            <a:ext cx="24964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 eaLnBrk="1" hangingPunct="1">
              <a:defRPr/>
            </a:pP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V. 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Humbert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nature com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(2021)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0219BE5-BD5F-F535-CD7F-B91B5B8D4AD2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32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CDA21FA-C431-4029-BE81-29D9E8DE5D40}"/>
              </a:ext>
            </a:extLst>
          </p:cNvPr>
          <p:cNvSpPr/>
          <p:nvPr/>
        </p:nvSpPr>
        <p:spPr>
          <a:xfrm>
            <a:off x="172038" y="216000"/>
            <a:ext cx="5856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The Insulating State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143B6E8-A035-5499-404E-261913393FEC}"/>
              </a:ext>
            </a:extLst>
          </p:cNvPr>
          <p:cNvSpPr txBox="1"/>
          <p:nvPr/>
        </p:nvSpPr>
        <p:spPr>
          <a:xfrm>
            <a:off x="803077" y="6149531"/>
            <a:ext cx="3001757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</a:rPr>
              <a:t>D. Shahar Z. </a:t>
            </a:r>
            <a:r>
              <a:rPr lang="en-US" sz="1400" dirty="0" err="1">
                <a:solidFill>
                  <a:schemeClr val="bg1"/>
                </a:solidFill>
              </a:rPr>
              <a:t>Ovadyahu</a:t>
            </a:r>
            <a:r>
              <a:rPr lang="en-US" sz="1400" dirty="0">
                <a:solidFill>
                  <a:schemeClr val="bg1"/>
                </a:solidFill>
              </a:rPr>
              <a:t>, PRB (1992).</a:t>
            </a:r>
          </a:p>
        </p:txBody>
      </p:sp>
      <p:sp>
        <p:nvSpPr>
          <p:cNvPr id="44" name="TextBox 7">
            <a:extLst>
              <a:ext uri="{FF2B5EF4-FFF2-40B4-BE49-F238E27FC236}">
                <a16:creationId xmlns:a16="http://schemas.microsoft.com/office/drawing/2014/main" id="{DDFA67B7-DE74-8B3B-BB38-64EA391D48CD}"/>
              </a:ext>
            </a:extLst>
          </p:cNvPr>
          <p:cNvSpPr txBox="1"/>
          <p:nvPr/>
        </p:nvSpPr>
        <p:spPr>
          <a:xfrm>
            <a:off x="1434118" y="1659109"/>
            <a:ext cx="1739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Amorphous InO</a:t>
            </a:r>
          </a:p>
        </p:txBody>
      </p:sp>
      <p:pic>
        <p:nvPicPr>
          <p:cNvPr id="3" name="Picture 2" descr="A graph of a graph of a graph&#10;&#10;AI-generated content may be incorrect.">
            <a:extLst>
              <a:ext uri="{FF2B5EF4-FFF2-40B4-BE49-F238E27FC236}">
                <a16:creationId xmlns:a16="http://schemas.microsoft.com/office/drawing/2014/main" id="{C838079B-D47B-A8FF-B073-C1DA4F8428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39" y="2028441"/>
            <a:ext cx="3571875" cy="4133850"/>
          </a:xfrm>
          <a:prstGeom prst="rect">
            <a:avLst/>
          </a:prstGeom>
        </p:spPr>
      </p:pic>
      <p:pic>
        <p:nvPicPr>
          <p:cNvPr id="5" name="Picture 4" descr="A graph of a function&#10;&#10;AI-generated content may be incorrect.">
            <a:extLst>
              <a:ext uri="{FF2B5EF4-FFF2-40B4-BE49-F238E27FC236}">
                <a16:creationId xmlns:a16="http://schemas.microsoft.com/office/drawing/2014/main" id="{73398F1F-3468-870C-D59E-706F4A850E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4"/>
          <a:stretch>
            <a:fillRect/>
          </a:stretch>
        </p:blipFill>
        <p:spPr>
          <a:xfrm>
            <a:off x="4113451" y="2412300"/>
            <a:ext cx="3965098" cy="34767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CE8BFA-9673-AFCE-A8DB-B3B615250E8B}"/>
              </a:ext>
            </a:extLst>
          </p:cNvPr>
          <p:cNvSpPr txBox="1"/>
          <p:nvPr/>
        </p:nvSpPr>
        <p:spPr>
          <a:xfrm>
            <a:off x="6028962" y="1659109"/>
            <a:ext cx="65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A7CA36-5695-BE85-03A8-5E2030B7B184}"/>
                  </a:ext>
                </a:extLst>
              </p:cNvPr>
              <p:cNvSpPr txBox="1"/>
              <p:nvPr/>
            </p:nvSpPr>
            <p:spPr>
              <a:xfrm>
                <a:off x="9094218" y="1283063"/>
                <a:ext cx="2160936" cy="88684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600" b="0" i="1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US" sz="3600" i="1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sz="3600" b="0" i="1" smtClean="0">
                              <a:solidFill>
                                <a:schemeClr val="accent4">
                                  <a:lumMod val="60000"/>
                                  <a:lumOff val="4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600" b="0" i="1" smtClean="0">
                              <a:solidFill>
                                <a:schemeClr val="accent4">
                                  <a:lumMod val="60000"/>
                                  <a:lumOff val="4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sSup>
                            <m:sSupPr>
                              <m:ctrlPr>
                                <a:rPr lang="en-US" sz="3600" b="0" i="1" smtClean="0">
                                  <a:solidFill>
                                    <a:schemeClr val="accent4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3600" b="0" i="1" smtClean="0">
                                      <a:solidFill>
                                        <a:schemeClr val="accent4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3600" b="0" i="1" smtClean="0">
                                          <a:solidFill>
                                            <a:schemeClr val="accent4">
                                              <a:lumMod val="60000"/>
                                              <a:lumOff val="40000"/>
                                            </a:schemeClr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US" sz="36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36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US" sz="36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US" sz="3600" b="0" i="1" smtClean="0">
                                          <a:solidFill>
                                            <a:schemeClr val="accent4">
                                              <a:lumMod val="60000"/>
                                              <a:lumOff val="40000"/>
                                            </a:schemeClr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𝑇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3600" b="0" i="1" smtClean="0">
                                  <a:solidFill>
                                    <a:schemeClr val="accent4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sup>
                          </m:sSup>
                        </m:sup>
                      </m:sSup>
                    </m:oMath>
                  </m:oMathPara>
                </a14:m>
                <a:endParaRPr lang="en-US" sz="3600" dirty="0">
                  <a:solidFill>
                    <a:schemeClr val="accent4">
                      <a:lumMod val="60000"/>
                      <a:lumOff val="4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A7CA36-5695-BE85-03A8-5E2030B7B1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4218" y="1283063"/>
                <a:ext cx="2160936" cy="88684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3AE0A43-DE14-FBC8-321A-E0B62AFB5ADF}"/>
                  </a:ext>
                </a:extLst>
              </p:cNvPr>
              <p:cNvSpPr txBox="1"/>
              <p:nvPr/>
            </p:nvSpPr>
            <p:spPr>
              <a:xfrm>
                <a:off x="9687950" y="3033655"/>
                <a:ext cx="973472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US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he-IL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3AE0A43-DE14-FBC8-321A-E0B62AFB5A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7950" y="3033655"/>
                <a:ext cx="973472" cy="430887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2F2D8DC9-72CE-1148-753A-918A08C4C803}"/>
              </a:ext>
            </a:extLst>
          </p:cNvPr>
          <p:cNvSpPr txBox="1"/>
          <p:nvPr/>
        </p:nvSpPr>
        <p:spPr>
          <a:xfrm>
            <a:off x="5047492" y="6223846"/>
            <a:ext cx="24964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 eaLnBrk="1" hangingPunct="1">
              <a:defRPr/>
            </a:pP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T. Baturina, </a:t>
            </a:r>
            <a:r>
              <a:rPr lang="en-US" sz="14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PRL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(2007)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4C963D-0910-BB7D-8BFD-482E71C6B61E}"/>
              </a:ext>
            </a:extLst>
          </p:cNvPr>
          <p:cNvSpPr/>
          <p:nvPr/>
        </p:nvSpPr>
        <p:spPr>
          <a:xfrm>
            <a:off x="8614099" y="3662370"/>
            <a:ext cx="3121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Simple activation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E7B276-5316-7D98-77A3-A6EF4E1A4DDE}"/>
              </a:ext>
            </a:extLst>
          </p:cNvPr>
          <p:cNvSpPr/>
          <p:nvPr/>
        </p:nvSpPr>
        <p:spPr>
          <a:xfrm>
            <a:off x="8824797" y="4444974"/>
            <a:ext cx="26997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Bose insulator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B321E6-EF25-4752-520A-550D1552ED43}"/>
              </a:ext>
            </a:extLst>
          </p:cNvPr>
          <p:cNvSpPr/>
          <p:nvPr/>
        </p:nvSpPr>
        <p:spPr>
          <a:xfrm>
            <a:off x="4025252" y="5112509"/>
            <a:ext cx="749689" cy="54925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B3C7960-0B65-CA68-672E-B0969543939A}"/>
              </a:ext>
            </a:extLst>
          </p:cNvPr>
          <p:cNvGrpSpPr/>
          <p:nvPr/>
        </p:nvGrpSpPr>
        <p:grpSpPr>
          <a:xfrm>
            <a:off x="373042" y="6984707"/>
            <a:ext cx="5315891" cy="4316265"/>
            <a:chOff x="373042" y="2218734"/>
            <a:chExt cx="5315891" cy="4316265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7D1F51DC-D58C-2DC8-FFE6-E5ADB838E1AA}"/>
                </a:ext>
              </a:extLst>
            </p:cNvPr>
            <p:cNvGrpSpPr/>
            <p:nvPr/>
          </p:nvGrpSpPr>
          <p:grpSpPr>
            <a:xfrm>
              <a:off x="1645319" y="2218734"/>
              <a:ext cx="4043614" cy="4316265"/>
              <a:chOff x="-228925" y="2257025"/>
              <a:chExt cx="4043614" cy="4316265"/>
            </a:xfrm>
          </p:grpSpPr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1726C35C-A6C5-CFC7-E5C3-7B839966F65D}"/>
                  </a:ext>
                </a:extLst>
              </p:cNvPr>
              <p:cNvCxnSpPr/>
              <p:nvPr/>
            </p:nvCxnSpPr>
            <p:spPr>
              <a:xfrm>
                <a:off x="3481917" y="2897219"/>
                <a:ext cx="0" cy="3242589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BEBA0F6A-2FCF-CE45-8AF5-9688369D38D0}"/>
                  </a:ext>
                </a:extLst>
              </p:cNvPr>
              <p:cNvGrpSpPr/>
              <p:nvPr/>
            </p:nvGrpSpPr>
            <p:grpSpPr>
              <a:xfrm>
                <a:off x="-228925" y="2257025"/>
                <a:ext cx="4043614" cy="4316265"/>
                <a:chOff x="-228925" y="2257025"/>
                <a:chExt cx="4043614" cy="4316265"/>
              </a:xfrm>
            </p:grpSpPr>
            <p:pic>
              <p:nvPicPr>
                <p:cNvPr id="35" name="Picture 34" descr="A graph of a function&#10;&#10;AI-generated content may be incorrect.">
                  <a:extLst>
                    <a:ext uri="{FF2B5EF4-FFF2-40B4-BE49-F238E27FC236}">
                      <a16:creationId xmlns:a16="http://schemas.microsoft.com/office/drawing/2014/main" id="{295B3A23-58D4-C809-CE92-3F643128180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sharpenSoften amount="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0722"/>
                <a:stretch>
                  <a:fillRect/>
                </a:stretch>
              </p:blipFill>
              <p:spPr>
                <a:xfrm>
                  <a:off x="154871" y="2257025"/>
                  <a:ext cx="3276024" cy="3190666"/>
                </a:xfrm>
                <a:prstGeom prst="rect">
                  <a:avLst/>
                </a:prstGeom>
              </p:spPr>
            </p:pic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00E9EE37-3B49-9780-E55B-D9D030FF6258}"/>
                    </a:ext>
                  </a:extLst>
                </p:cNvPr>
                <p:cNvSpPr txBox="1"/>
                <p:nvPr/>
              </p:nvSpPr>
              <p:spPr>
                <a:xfrm>
                  <a:off x="-228925" y="6191198"/>
                  <a:ext cx="4043614" cy="38209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>
                    <a:lnSpc>
                      <a:spcPct val="150000"/>
                    </a:lnSpc>
                  </a:pPr>
                  <a:r>
                    <a:rPr lang="en-US" sz="1400" dirty="0">
                      <a:solidFill>
                        <a:schemeClr val="bg1"/>
                      </a:solidFill>
                    </a:rPr>
                    <a:t>J. Zhang et al, PRB, (1993)</a:t>
                  </a:r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2" name="TextBox 31">
                    <a:extLst>
                      <a:ext uri="{FF2B5EF4-FFF2-40B4-BE49-F238E27FC236}">
                        <a16:creationId xmlns:a16="http://schemas.microsoft.com/office/drawing/2014/main" id="{BEB3CD79-63C8-2595-BDF2-B40BC25D7979}"/>
                      </a:ext>
                    </a:extLst>
                  </p:cNvPr>
                  <p:cNvSpPr txBox="1"/>
                  <p:nvPr/>
                </p:nvSpPr>
                <p:spPr>
                  <a:xfrm>
                    <a:off x="1349057" y="5167614"/>
                    <a:ext cx="1345176" cy="28007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p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 (</m:t>
                          </m:r>
                          <m:sSup>
                            <m:sSupPr>
                              <m:ctrlP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p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b="0" i="1" smtClean="0">
                                  <a:solidFill>
                                    <a:schemeClr val="bg1"/>
                                  </a:solidFill>
                                  <a:highlight>
                                    <a:srgbClr val="000000"/>
                                  </a:highlight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US" dirty="0">
                      <a:solidFill>
                        <a:schemeClr val="bg1"/>
                      </a:solidFill>
                      <a:highlight>
                        <a:srgbClr val="000000"/>
                      </a:highlight>
                    </a:endParaRPr>
                  </a:p>
                </p:txBody>
              </p:sp>
            </mc:Choice>
            <mc:Fallback xmlns="">
              <p:sp>
                <p:nvSpPr>
                  <p:cNvPr id="25" name="TextBox 24">
                    <a:extLst>
                      <a:ext uri="{FF2B5EF4-FFF2-40B4-BE49-F238E27FC236}">
                        <a16:creationId xmlns:a16="http://schemas.microsoft.com/office/drawing/2014/main" id="{6AF68CED-1A9F-7EF4-450C-F627AB7E75B0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349057" y="5167614"/>
                    <a:ext cx="1345176" cy="280077"/>
                  </a:xfrm>
                  <a:prstGeom prst="rect">
                    <a:avLst/>
                  </a:prstGeom>
                  <a:blipFill>
                    <a:blip r:embed="rId10"/>
                    <a:stretch>
                      <a:fillRect l="-3620" t="-2174" r="-5882" b="-34783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4" name="TextBox 33">
                    <a:extLst>
                      <a:ext uri="{FF2B5EF4-FFF2-40B4-BE49-F238E27FC236}">
                        <a16:creationId xmlns:a16="http://schemas.microsoft.com/office/drawing/2014/main" id="{B9431659-DCC4-76CD-B1F2-0CAF83665251}"/>
                      </a:ext>
                    </a:extLst>
                  </p:cNvPr>
                  <p:cNvSpPr txBox="1"/>
                  <p:nvPr/>
                </p:nvSpPr>
                <p:spPr>
                  <a:xfrm rot="16200000">
                    <a:off x="-233934" y="3713859"/>
                    <a:ext cx="952568" cy="276999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non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𝜌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 (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Ω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∙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b="0" i="1" smtClean="0">
                              <a:solidFill>
                                <a:schemeClr val="bg1"/>
                              </a:solidFill>
                              <a:highlight>
                                <a:srgbClr val="000000"/>
                              </a:highlight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US" dirty="0">
                      <a:solidFill>
                        <a:schemeClr val="bg1"/>
                      </a:solidFill>
                      <a:highlight>
                        <a:srgbClr val="000000"/>
                      </a:highlight>
                    </a:endParaRPr>
                  </a:p>
                </p:txBody>
              </p:sp>
            </mc:Choice>
            <mc:Fallback xmlns=""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11DDDEC3-EED7-B0A8-996E-BD1FD2F81B3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6200000">
                    <a:off x="-233934" y="3713859"/>
                    <a:ext cx="952568" cy="276999"/>
                  </a:xfrm>
                  <a:prstGeom prst="rect">
                    <a:avLst/>
                  </a:prstGeom>
                  <a:blipFill>
                    <a:blip r:embed="rId11"/>
                    <a:stretch>
                      <a:fillRect l="-2222" t="-8974" r="-35556" b="-5769"/>
                    </a:stretch>
                  </a:blipFill>
                </p:spPr>
                <p:txBody>
                  <a:bodyPr/>
                  <a:lstStyle/>
                  <a:p>
                    <a:r>
                      <a:rPr lang="en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A8C45CC-8F40-DF51-FC2D-ACE745A62CAB}"/>
                </a:ext>
              </a:extLst>
            </p:cNvPr>
            <p:cNvSpPr/>
            <p:nvPr/>
          </p:nvSpPr>
          <p:spPr>
            <a:xfrm>
              <a:off x="373042" y="2363505"/>
              <a:ext cx="1484124" cy="83099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400" b="1" cap="none" spc="0" dirty="0">
                  <a:ln w="19050">
                    <a:solidFill>
                      <a:schemeClr val="accent4">
                        <a:lumMod val="75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Anderson </a:t>
              </a:r>
            </a:p>
            <a:p>
              <a:pPr algn="ctr"/>
              <a:r>
                <a:rPr lang="en-US" sz="2400" b="1" dirty="0">
                  <a:ln w="19050">
                    <a:solidFill>
                      <a:schemeClr val="accent4">
                        <a:lumMod val="75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insulators</a:t>
              </a:r>
              <a:endParaRPr lang="en-US" sz="24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EF69002B-ACC1-1F0D-397F-2D43C821BEA4}"/>
                    </a:ext>
                  </a:extLst>
                </p:cNvPr>
                <p:cNvSpPr txBox="1"/>
                <p:nvPr/>
              </p:nvSpPr>
              <p:spPr>
                <a:xfrm>
                  <a:off x="378823" y="3337783"/>
                  <a:ext cx="1386405" cy="700063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4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US" sz="24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US" sz="24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den>
                        </m:f>
                      </m:oMath>
                    </m:oMathPara>
                  </a14:m>
                  <a:endParaRPr lang="en-US" sz="24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EF69002B-ACC1-1F0D-397F-2D43C821BEA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8823" y="3337783"/>
                  <a:ext cx="1386405" cy="700063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4AF3966C-FF28-70AA-2C44-4EFD67D85C15}"/>
                    </a:ext>
                  </a:extLst>
                </p:cNvPr>
                <p:cNvSpPr txBox="1"/>
                <p:nvPr/>
              </p:nvSpPr>
              <p:spPr>
                <a:xfrm>
                  <a:off x="585289" y="4726007"/>
                  <a:ext cx="973472" cy="806631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US" sz="28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8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28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en-US" sz="28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4AF3966C-FF28-70AA-2C44-4EFD67D85C1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5289" y="4726007"/>
                  <a:ext cx="973472" cy="806631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" name="TextBox 28">
                  <a:extLst>
                    <a:ext uri="{FF2B5EF4-FFF2-40B4-BE49-F238E27FC236}">
                      <a16:creationId xmlns:a16="http://schemas.microsoft.com/office/drawing/2014/main" id="{83EE157A-FB51-F469-2152-96454CB4156D}"/>
                    </a:ext>
                  </a:extLst>
                </p:cNvPr>
                <p:cNvSpPr txBox="1"/>
                <p:nvPr/>
              </p:nvSpPr>
              <p:spPr>
                <a:xfrm>
                  <a:off x="846065" y="4264778"/>
                  <a:ext cx="451919" cy="430887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𝑜</m:t>
                        </m:r>
                        <m:r>
                          <a:rPr lang="en-US" sz="28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oMath>
                    </m:oMathPara>
                  </a14:m>
                  <a:endParaRPr lang="en-US" sz="28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29" name="TextBox 28">
                  <a:extLst>
                    <a:ext uri="{FF2B5EF4-FFF2-40B4-BE49-F238E27FC236}">
                      <a16:creationId xmlns:a16="http://schemas.microsoft.com/office/drawing/2014/main" id="{83EE157A-FB51-F469-2152-96454CB4156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46065" y="4264778"/>
                  <a:ext cx="451919" cy="430887"/>
                </a:xfrm>
                <a:prstGeom prst="rect">
                  <a:avLst/>
                </a:prstGeom>
                <a:blipFill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1149424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C8BE6CC-ADE4-7345-E127-3B22D9433574}"/>
              </a:ext>
            </a:extLst>
          </p:cNvPr>
          <p:cNvSpPr/>
          <p:nvPr/>
        </p:nvSpPr>
        <p:spPr>
          <a:xfrm>
            <a:off x="172038" y="216000"/>
            <a:ext cx="5856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The Insulating State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4227AA8-52D1-1774-EEF9-1E55097754E8}"/>
              </a:ext>
            </a:extLst>
          </p:cNvPr>
          <p:cNvGrpSpPr/>
          <p:nvPr/>
        </p:nvGrpSpPr>
        <p:grpSpPr>
          <a:xfrm>
            <a:off x="6069871" y="1845468"/>
            <a:ext cx="4043614" cy="4456266"/>
            <a:chOff x="8472101" y="1809247"/>
            <a:chExt cx="4043614" cy="445626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C46009D-5B0A-8249-D9DE-4A5C7BD3DE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100000"/>
                      </a14:imgEffect>
                      <a14:imgEffect>
                        <a14:brightnessContrast bright="1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960383" y="1809247"/>
              <a:ext cx="3067050" cy="4086225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AFCC044-F71E-9C49-870E-618C0FC2A4C3}"/>
                </a:ext>
              </a:extLst>
            </p:cNvPr>
            <p:cNvSpPr txBox="1"/>
            <p:nvPr/>
          </p:nvSpPr>
          <p:spPr>
            <a:xfrm>
              <a:off x="8472101" y="5883421"/>
              <a:ext cx="4043614" cy="3820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400" dirty="0">
                  <a:solidFill>
                    <a:schemeClr val="bg1"/>
                  </a:solidFill>
                </a:rPr>
                <a:t>D. Shahar Z. </a:t>
              </a:r>
              <a:r>
                <a:rPr lang="en-US" sz="1400" dirty="0" err="1">
                  <a:solidFill>
                    <a:schemeClr val="bg1"/>
                  </a:solidFill>
                </a:rPr>
                <a:t>Ovadyahu</a:t>
              </a:r>
              <a:r>
                <a:rPr lang="en-US" sz="1400" dirty="0">
                  <a:solidFill>
                    <a:schemeClr val="bg1"/>
                  </a:solidFill>
                </a:rPr>
                <a:t>, PRB (1992).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8DCD4A2-A405-6A2E-7AC9-1098C82C3603}"/>
                  </a:ext>
                </a:extLst>
              </p:cNvPr>
              <p:cNvSpPr txBox="1"/>
              <p:nvPr/>
            </p:nvSpPr>
            <p:spPr>
              <a:xfrm>
                <a:off x="5472506" y="1082975"/>
                <a:ext cx="1994124" cy="78822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US" sz="3200" i="1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ambria Math" panose="02040503050406030204" pitchFamily="18" charset="0"/>
                        </a:rPr>
                        <m:t>∝</m:t>
                      </m:r>
                      <m:sSup>
                        <m:sSupPr>
                          <m:ctrlPr>
                            <a:rPr lang="en-US" sz="3200" b="0" i="1" smtClean="0">
                              <a:solidFill>
                                <a:schemeClr val="accent4">
                                  <a:lumMod val="60000"/>
                                  <a:lumOff val="4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0" i="1" smtClean="0">
                              <a:solidFill>
                                <a:schemeClr val="accent4">
                                  <a:lumMod val="60000"/>
                                  <a:lumOff val="4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sSup>
                            <m:sSupPr>
                              <m:ctrlPr>
                                <a:rPr lang="en-US" sz="3200" b="0" i="1" smtClean="0">
                                  <a:solidFill>
                                    <a:schemeClr val="accent4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3200" b="0" i="1" smtClean="0">
                                      <a:solidFill>
                                        <a:schemeClr val="accent4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3200" b="0" i="1" smtClean="0">
                                          <a:solidFill>
                                            <a:schemeClr val="accent4">
                                              <a:lumMod val="60000"/>
                                              <a:lumOff val="40000"/>
                                            </a:schemeClr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US" sz="32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32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US" sz="3200" b="0" i="1" smtClean="0">
                                              <a:solidFill>
                                                <a:schemeClr val="accent4">
                                                  <a:lumMod val="60000"/>
                                                  <a:lumOff val="40000"/>
                                                </a:schemeClr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US" sz="3200" b="0" i="1" smtClean="0">
                                          <a:solidFill>
                                            <a:schemeClr val="accent4">
                                              <a:lumMod val="60000"/>
                                              <a:lumOff val="40000"/>
                                            </a:schemeClr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𝑇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3200" b="0" i="1" smtClean="0">
                                  <a:solidFill>
                                    <a:schemeClr val="accent4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sup>
                          </m:sSup>
                        </m:sup>
                      </m:sSup>
                    </m:oMath>
                  </m:oMathPara>
                </a14:m>
                <a:endParaRPr lang="en-US" sz="3200" dirty="0">
                  <a:solidFill>
                    <a:schemeClr val="accent4">
                      <a:lumMod val="60000"/>
                      <a:lumOff val="4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8DCD4A2-A405-6A2E-7AC9-1098C82C360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2506" y="1082975"/>
                <a:ext cx="1994124" cy="78822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8287F68-4D55-E59F-AE8A-2EC9254C42C4}"/>
                  </a:ext>
                </a:extLst>
              </p:cNvPr>
              <p:cNvSpPr txBox="1"/>
              <p:nvPr/>
            </p:nvSpPr>
            <p:spPr>
              <a:xfrm>
                <a:off x="10127118" y="3475166"/>
                <a:ext cx="973472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US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he-IL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8287F68-4D55-E59F-AE8A-2EC9254C42C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27118" y="3475166"/>
                <a:ext cx="973472" cy="430887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3419A9BD-F8AD-6C4F-78E9-23896637B406}"/>
              </a:ext>
            </a:extLst>
          </p:cNvPr>
          <p:cNvSpPr txBox="1"/>
          <p:nvPr/>
        </p:nvSpPr>
        <p:spPr>
          <a:xfrm>
            <a:off x="9474378" y="2234784"/>
            <a:ext cx="22789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>
                <a:solidFill>
                  <a:schemeClr val="bg1"/>
                </a:solidFill>
              </a:rPr>
              <a:t>SIT insulators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1527E46-89C3-5AC6-FDC9-8B1B23721036}"/>
              </a:ext>
            </a:extLst>
          </p:cNvPr>
          <p:cNvGrpSpPr/>
          <p:nvPr/>
        </p:nvGrpSpPr>
        <p:grpSpPr>
          <a:xfrm>
            <a:off x="2809749" y="2254478"/>
            <a:ext cx="4043614" cy="4008488"/>
            <a:chOff x="-228924" y="2257025"/>
            <a:chExt cx="4043614" cy="4008488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CA896D0-CD0A-9A63-8DC0-8503168F499D}"/>
                </a:ext>
              </a:extLst>
            </p:cNvPr>
            <p:cNvCxnSpPr/>
            <p:nvPr/>
          </p:nvCxnSpPr>
          <p:spPr>
            <a:xfrm>
              <a:off x="3481917" y="2897219"/>
              <a:ext cx="0" cy="324258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79CBD47-69C9-5DFB-F94B-0997543CB428}"/>
                </a:ext>
              </a:extLst>
            </p:cNvPr>
            <p:cNvGrpSpPr/>
            <p:nvPr/>
          </p:nvGrpSpPr>
          <p:grpSpPr>
            <a:xfrm>
              <a:off x="-228924" y="2257025"/>
              <a:ext cx="4043614" cy="4008488"/>
              <a:chOff x="-228924" y="2257025"/>
              <a:chExt cx="4043614" cy="4008488"/>
            </a:xfrm>
          </p:grpSpPr>
          <p:pic>
            <p:nvPicPr>
              <p:cNvPr id="22" name="Picture 21" descr="A graph of a function&#10;&#10;AI-generated content may be incorrect.">
                <a:extLst>
                  <a:ext uri="{FF2B5EF4-FFF2-40B4-BE49-F238E27FC236}">
                    <a16:creationId xmlns:a16="http://schemas.microsoft.com/office/drawing/2014/main" id="{D24F19E8-B331-6CE1-2283-397BAA3BD7B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harpenSoften amount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722"/>
              <a:stretch>
                <a:fillRect/>
              </a:stretch>
            </p:blipFill>
            <p:spPr>
              <a:xfrm>
                <a:off x="154871" y="2257025"/>
                <a:ext cx="3276024" cy="3190666"/>
              </a:xfrm>
              <a:prstGeom prst="rect">
                <a:avLst/>
              </a:prstGeom>
            </p:spPr>
          </p:pic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7B01AA12-04AA-3ADD-1577-00AE272FDEB3}"/>
                  </a:ext>
                </a:extLst>
              </p:cNvPr>
              <p:cNvSpPr txBox="1"/>
              <p:nvPr/>
            </p:nvSpPr>
            <p:spPr>
              <a:xfrm>
                <a:off x="-228924" y="5883421"/>
                <a:ext cx="4043614" cy="3820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:r>
                  <a:rPr lang="en-US" sz="1400" dirty="0">
                    <a:solidFill>
                      <a:schemeClr val="bg1"/>
                    </a:solidFill>
                  </a:rPr>
                  <a:t>J. Zhang et al, PRB, (1993).</a:t>
                </a: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5" name="TextBox 24">
                  <a:extLst>
                    <a:ext uri="{FF2B5EF4-FFF2-40B4-BE49-F238E27FC236}">
                      <a16:creationId xmlns:a16="http://schemas.microsoft.com/office/drawing/2014/main" id="{6AF68CED-1A9F-7EF4-450C-F627AB7E75B0}"/>
                    </a:ext>
                  </a:extLst>
                </p:cNvPr>
                <p:cNvSpPr txBox="1"/>
                <p:nvPr/>
              </p:nvSpPr>
              <p:spPr>
                <a:xfrm>
                  <a:off x="1349057" y="5167614"/>
                  <a:ext cx="1345176" cy="2800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p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0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 (</m:t>
                        </m:r>
                        <m:sSup>
                          <m:sSup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𝐾</m:t>
                            </m:r>
                          </m:e>
                          <m:sup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0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highlight>
                                  <a:srgbClr val="000000"/>
                                </a:highlight>
                                <a:latin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dirty="0">
                    <a:solidFill>
                      <a:schemeClr val="bg1"/>
                    </a:solidFill>
                    <a:highlight>
                      <a:srgbClr val="000000"/>
                    </a:highlight>
                  </a:endParaRPr>
                </a:p>
              </p:txBody>
            </p:sp>
          </mc:Choice>
          <mc:Fallback xmlns="">
            <p:sp>
              <p:nvSpPr>
                <p:cNvPr id="25" name="TextBox 24">
                  <a:extLst>
                    <a:ext uri="{FF2B5EF4-FFF2-40B4-BE49-F238E27FC236}">
                      <a16:creationId xmlns:a16="http://schemas.microsoft.com/office/drawing/2014/main" id="{6AF68CED-1A9F-7EF4-450C-F627AB7E75B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49057" y="5167614"/>
                  <a:ext cx="1345176" cy="280077"/>
                </a:xfrm>
                <a:prstGeom prst="rect">
                  <a:avLst/>
                </a:prstGeom>
                <a:blipFill>
                  <a:blip r:embed="rId8"/>
                  <a:stretch>
                    <a:fillRect l="-3620" t="-2174" r="-5882" b="-34783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11DDDEC3-EED7-B0A8-996E-BD1FD2F81B35}"/>
                    </a:ext>
                  </a:extLst>
                </p:cNvPr>
                <p:cNvSpPr txBox="1"/>
                <p:nvPr/>
              </p:nvSpPr>
              <p:spPr>
                <a:xfrm rot="16200000">
                  <a:off x="-233934" y="3713859"/>
                  <a:ext cx="952568" cy="276999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𝜌</m:t>
                        </m:r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∙</m:t>
                        </m:r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US" b="0" i="1" smtClean="0">
                            <a:solidFill>
                              <a:schemeClr val="bg1"/>
                            </a:solidFill>
                            <a:highlight>
                              <a:srgbClr val="000000"/>
                            </a:highlight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dirty="0">
                    <a:solidFill>
                      <a:schemeClr val="bg1"/>
                    </a:solidFill>
                    <a:highlight>
                      <a:srgbClr val="000000"/>
                    </a:highlight>
                  </a:endParaRPr>
                </a:p>
              </p:txBody>
            </p:sp>
          </mc:Choice>
          <mc:Fallback xmlns="">
            <p:sp>
              <p:nvSpPr>
                <p:cNvPr id="26" name="TextBox 25">
                  <a:extLst>
                    <a:ext uri="{FF2B5EF4-FFF2-40B4-BE49-F238E27FC236}">
                      <a16:creationId xmlns:a16="http://schemas.microsoft.com/office/drawing/2014/main" id="{11DDDEC3-EED7-B0A8-996E-BD1FD2F81B3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-233934" y="3713859"/>
                  <a:ext cx="952568" cy="276999"/>
                </a:xfrm>
                <a:prstGeom prst="rect">
                  <a:avLst/>
                </a:prstGeom>
                <a:blipFill>
                  <a:blip r:embed="rId9"/>
                  <a:stretch>
                    <a:fillRect l="-2222" t="-8974" r="-35556" b="-5769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4FCD9873-E66A-938A-27B6-072F2C89AAF7}"/>
              </a:ext>
            </a:extLst>
          </p:cNvPr>
          <p:cNvSpPr txBox="1"/>
          <p:nvPr/>
        </p:nvSpPr>
        <p:spPr>
          <a:xfrm>
            <a:off x="81130" y="2410937"/>
            <a:ext cx="3098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Variable range hopping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E4D541D-2F2C-A9F0-7B6C-CDF196E1DECF}"/>
                  </a:ext>
                </a:extLst>
              </p:cNvPr>
              <p:cNvSpPr txBox="1"/>
              <p:nvPr/>
            </p:nvSpPr>
            <p:spPr>
              <a:xfrm>
                <a:off x="923885" y="3029061"/>
                <a:ext cx="1386405" cy="70006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US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</m:t>
                          </m:r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en-US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E4D541D-2F2C-A9F0-7B6C-CDF196E1DE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3885" y="3029061"/>
                <a:ext cx="1386405" cy="700063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34AC505-E242-D1A5-D596-0B2FAF2E603A}"/>
                  </a:ext>
                </a:extLst>
              </p:cNvPr>
              <p:cNvSpPr txBox="1"/>
              <p:nvPr/>
            </p:nvSpPr>
            <p:spPr>
              <a:xfrm>
                <a:off x="1053245" y="5354008"/>
                <a:ext cx="973472" cy="80663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US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34AC505-E242-D1A5-D596-0B2FAF2E60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3245" y="5354008"/>
                <a:ext cx="973472" cy="806631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D1FA8683-5DA3-1CC1-E634-49297F83465F}"/>
              </a:ext>
            </a:extLst>
          </p:cNvPr>
          <p:cNvSpPr txBox="1"/>
          <p:nvPr/>
        </p:nvSpPr>
        <p:spPr>
          <a:xfrm>
            <a:off x="185755" y="4735886"/>
            <a:ext cx="29653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Coulomb interactions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83F349CB-56D8-3230-3ACE-3F3965BE34BC}"/>
                  </a:ext>
                </a:extLst>
              </p:cNvPr>
              <p:cNvSpPr txBox="1"/>
              <p:nvPr/>
            </p:nvSpPr>
            <p:spPr>
              <a:xfrm>
                <a:off x="696322" y="3885583"/>
                <a:ext cx="1661865" cy="69384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US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⇒</m:t>
                      </m:r>
                      <m:r>
                        <a:rPr lang="he-IL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he-IL" sz="24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he-IL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sz="24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US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83F349CB-56D8-3230-3ACE-3F3965BE34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322" y="3885583"/>
                <a:ext cx="1661865" cy="693844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Box 19">
            <a:extLst>
              <a:ext uri="{FF2B5EF4-FFF2-40B4-BE49-F238E27FC236}">
                <a16:creationId xmlns:a16="http://schemas.microsoft.com/office/drawing/2014/main" id="{C1B246C0-D060-3FB7-463D-07D4A5FBB7DE}"/>
              </a:ext>
            </a:extLst>
          </p:cNvPr>
          <p:cNvSpPr txBox="1"/>
          <p:nvPr/>
        </p:nvSpPr>
        <p:spPr>
          <a:xfrm>
            <a:off x="-66578" y="1731258"/>
            <a:ext cx="33941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>
                <a:solidFill>
                  <a:schemeClr val="bg1"/>
                </a:solidFill>
              </a:rPr>
              <a:t>Anderson insulators</a:t>
            </a:r>
          </a:p>
        </p:txBody>
      </p:sp>
    </p:spTree>
    <p:extLst>
      <p:ext uri="{BB962C8B-B14F-4D97-AF65-F5344CB8AC3E}">
        <p14:creationId xmlns:p14="http://schemas.microsoft.com/office/powerpoint/2010/main" val="4293250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86F864C6-882B-E76C-6311-5752E5EE056B}"/>
              </a:ext>
            </a:extLst>
          </p:cNvPr>
          <p:cNvGrpSpPr/>
          <p:nvPr/>
        </p:nvGrpSpPr>
        <p:grpSpPr>
          <a:xfrm>
            <a:off x="1690401" y="1842065"/>
            <a:ext cx="3863399" cy="4363912"/>
            <a:chOff x="90180" y="1836172"/>
            <a:chExt cx="3863399" cy="4363912"/>
          </a:xfrm>
        </p:grpSpPr>
        <p:sp>
          <p:nvSpPr>
            <p:cNvPr id="10" name="Rectangle 2">
              <a:extLst>
                <a:ext uri="{FF2B5EF4-FFF2-40B4-BE49-F238E27FC236}">
                  <a16:creationId xmlns:a16="http://schemas.microsoft.com/office/drawing/2014/main" id="{11C9CEEB-8CBA-F4A6-1A6C-7BA8BD0E9012}"/>
                </a:ext>
              </a:extLst>
            </p:cNvPr>
            <p:cNvSpPr/>
            <p:nvPr/>
          </p:nvSpPr>
          <p:spPr>
            <a:xfrm>
              <a:off x="90180" y="5892307"/>
              <a:ext cx="3863399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dirty="0">
                  <a:solidFill>
                    <a:schemeClr val="bg1"/>
                  </a:solidFill>
                </a:rPr>
                <a:t>A. Roy, E. Shimshoni, A. Frydman </a:t>
              </a:r>
              <a:r>
                <a:rPr lang="en-US" sz="1400" i="1" dirty="0">
                  <a:solidFill>
                    <a:schemeClr val="bg1"/>
                  </a:solidFill>
                </a:rPr>
                <a:t>PRL</a:t>
              </a:r>
              <a:r>
                <a:rPr lang="en-US" sz="1400" dirty="0">
                  <a:solidFill>
                    <a:schemeClr val="bg1"/>
                  </a:solidFill>
                </a:rPr>
                <a:t>, (2018)</a:t>
              </a:r>
              <a:endParaRPr lang="he-IL" sz="1400" dirty="0">
                <a:solidFill>
                  <a:schemeClr val="bg1"/>
                </a:solidFill>
              </a:endParaRPr>
            </a:p>
          </p:txBody>
        </p:sp>
        <p:sp>
          <p:nvSpPr>
            <p:cNvPr id="11" name="TextBox 7">
              <a:extLst>
                <a:ext uri="{FF2B5EF4-FFF2-40B4-BE49-F238E27FC236}">
                  <a16:creationId xmlns:a16="http://schemas.microsoft.com/office/drawing/2014/main" id="{D38AB0C4-4AB5-5232-CA46-8E36AA9F4676}"/>
                </a:ext>
              </a:extLst>
            </p:cNvPr>
            <p:cNvSpPr txBox="1"/>
            <p:nvPr/>
          </p:nvSpPr>
          <p:spPr>
            <a:xfrm>
              <a:off x="1309210" y="1836172"/>
              <a:ext cx="1739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Amorphous InO</a:t>
              </a: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C5ABD106-DE05-24D0-0647-725F80CF9B3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81629" y="2347378"/>
              <a:ext cx="3289870" cy="3299190"/>
              <a:chOff x="302732" y="2166342"/>
              <a:chExt cx="3568460" cy="3578569"/>
            </a:xfrm>
          </p:grpSpPr>
          <p:pic>
            <p:nvPicPr>
              <p:cNvPr id="9" name="Picture 1">
                <a:extLst>
                  <a:ext uri="{FF2B5EF4-FFF2-40B4-BE49-F238E27FC236}">
                    <a16:creationId xmlns:a16="http://schemas.microsoft.com/office/drawing/2014/main" id="{A6A2D567-86CC-4D34-A761-4BD3B8B12AE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5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052" r="2204" b="49"/>
              <a:stretch/>
            </p:blipFill>
            <p:spPr bwMode="auto">
              <a:xfrm>
                <a:off x="302732" y="2166342"/>
                <a:ext cx="3568460" cy="3424681"/>
              </a:xfrm>
              <a:prstGeom prst="rect">
                <a:avLst/>
              </a:prstGeom>
              <a:noFill/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תיבת טקסט 5">
                    <a:extLst>
                      <a:ext uri="{FF2B5EF4-FFF2-40B4-BE49-F238E27FC236}">
                        <a16:creationId xmlns:a16="http://schemas.microsoft.com/office/drawing/2014/main" id="{BB7C9FE5-2380-8061-DFAC-A5ABCD033B35}"/>
                      </a:ext>
                    </a:extLst>
                  </p:cNvPr>
                  <p:cNvSpPr txBox="1"/>
                  <p:nvPr/>
                </p:nvSpPr>
                <p:spPr>
                  <a:xfrm>
                    <a:off x="2074025" y="5437134"/>
                    <a:ext cx="790542" cy="30777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𝑇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IL" sz="20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תיבת טקסט 5">
                    <a:extLst>
                      <a:ext uri="{FF2B5EF4-FFF2-40B4-BE49-F238E27FC236}">
                        <a16:creationId xmlns:a16="http://schemas.microsoft.com/office/drawing/2014/main" id="{BB7C9FE5-2380-8061-DFAC-A5ABCD033B3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74025" y="5437134"/>
                    <a:ext cx="790542" cy="307777"/>
                  </a:xfrm>
                  <a:prstGeom prst="rect">
                    <a:avLst/>
                  </a:prstGeom>
                  <a:blipFill>
                    <a:blip r:embed="rId7"/>
                    <a:stretch>
                      <a:fillRect t="-4348" r="-5042" b="-47826"/>
                    </a:stretch>
                  </a:blipFill>
                </p:spPr>
                <p:txBody>
                  <a:bodyPr/>
                  <a:lstStyle/>
                  <a:p>
                    <a:r>
                      <a:rPr lang="he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תיבת טקסט 7">
                    <a:extLst>
                      <a:ext uri="{FF2B5EF4-FFF2-40B4-BE49-F238E27FC236}">
                        <a16:creationId xmlns:a16="http://schemas.microsoft.com/office/drawing/2014/main" id="{373B6AE0-C89C-898F-92B1-83486841730B}"/>
                      </a:ext>
                    </a:extLst>
                  </p:cNvPr>
                  <p:cNvSpPr txBox="1"/>
                  <p:nvPr/>
                </p:nvSpPr>
                <p:spPr>
                  <a:xfrm rot="16200000">
                    <a:off x="160181" y="3658066"/>
                    <a:ext cx="790542" cy="33143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𝑠𝑞</m:t>
                              </m:r>
                            </m:sub>
                          </m:sSub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US" sz="2000" b="0" i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Ω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IL" sz="20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תיבת טקסט 7">
                    <a:extLst>
                      <a:ext uri="{FF2B5EF4-FFF2-40B4-BE49-F238E27FC236}">
                        <a16:creationId xmlns:a16="http://schemas.microsoft.com/office/drawing/2014/main" id="{373B6AE0-C89C-898F-92B1-83486841730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6200000">
                    <a:off x="160181" y="3658066"/>
                    <a:ext cx="790542" cy="331437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t="-20833" r="-38000" b="-11667"/>
                    </a:stretch>
                  </a:blipFill>
                </p:spPr>
                <p:txBody>
                  <a:bodyPr/>
                  <a:lstStyle/>
                  <a:p>
                    <a:r>
                      <a:rPr lang="he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19" name="Rectangle 2">
            <a:extLst>
              <a:ext uri="{FF2B5EF4-FFF2-40B4-BE49-F238E27FC236}">
                <a16:creationId xmlns:a16="http://schemas.microsoft.com/office/drawing/2014/main" id="{B52D73A0-8CCF-F70E-309D-9238D7AE40FA}"/>
              </a:ext>
            </a:extLst>
          </p:cNvPr>
          <p:cNvSpPr/>
          <p:nvPr/>
        </p:nvSpPr>
        <p:spPr>
          <a:xfrm>
            <a:off x="12989997" y="12106707"/>
            <a:ext cx="345887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</a:rPr>
              <a:t>I. Tamir </a:t>
            </a:r>
            <a:r>
              <a:rPr lang="en-US" sz="1400" i="1" dirty="0">
                <a:solidFill>
                  <a:schemeClr val="bg1"/>
                </a:solidFill>
              </a:rPr>
              <a:t>Science advances</a:t>
            </a:r>
            <a:r>
              <a:rPr lang="en-US" sz="1400" dirty="0">
                <a:solidFill>
                  <a:schemeClr val="bg1"/>
                </a:solidFill>
              </a:rPr>
              <a:t>, (2019)</a:t>
            </a:r>
            <a:endParaRPr lang="he-IL" sz="1400" dirty="0">
              <a:solidFill>
                <a:schemeClr val="bg1"/>
              </a:solidFill>
            </a:endParaRPr>
          </a:p>
        </p:txBody>
      </p:sp>
      <p:sp>
        <p:nvSpPr>
          <p:cNvPr id="20" name="TextBox 7">
            <a:extLst>
              <a:ext uri="{FF2B5EF4-FFF2-40B4-BE49-F238E27FC236}">
                <a16:creationId xmlns:a16="http://schemas.microsoft.com/office/drawing/2014/main" id="{6F1D40B3-9EDE-A637-BF7D-532B36B50712}"/>
              </a:ext>
            </a:extLst>
          </p:cNvPr>
          <p:cNvSpPr txBox="1"/>
          <p:nvPr/>
        </p:nvSpPr>
        <p:spPr>
          <a:xfrm>
            <a:off x="13849596" y="7903936"/>
            <a:ext cx="1739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Amorphous InO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E4FEED2-7AD8-5E41-1DFA-C00966E2BAC3}"/>
              </a:ext>
            </a:extLst>
          </p:cNvPr>
          <p:cNvGrpSpPr/>
          <p:nvPr/>
        </p:nvGrpSpPr>
        <p:grpSpPr>
          <a:xfrm>
            <a:off x="12524864" y="8345968"/>
            <a:ext cx="3924009" cy="3424681"/>
            <a:chOff x="7983954" y="2347378"/>
            <a:chExt cx="3924009" cy="3424681"/>
          </a:xfrm>
        </p:grpSpPr>
        <p:pic>
          <p:nvPicPr>
            <p:cNvPr id="3" name="Picture 2" descr="A graph of different colored lines&#10;&#10;Description automatically generated">
              <a:extLst>
                <a:ext uri="{FF2B5EF4-FFF2-40B4-BE49-F238E27FC236}">
                  <a16:creationId xmlns:a16="http://schemas.microsoft.com/office/drawing/2014/main" id="{3FD332F4-ECEF-B0F2-A161-B37EE0E9CCE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83954" y="2347378"/>
              <a:ext cx="3924009" cy="3424681"/>
            </a:xfrm>
            <a:prstGeom prst="rect">
              <a:avLst/>
            </a:prstGeom>
          </p:spPr>
        </p:pic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70F7CF5-D3A9-246A-159B-56AA79ADF4D8}"/>
                </a:ext>
              </a:extLst>
            </p:cNvPr>
            <p:cNvSpPr/>
            <p:nvPr/>
          </p:nvSpPr>
          <p:spPr>
            <a:xfrm>
              <a:off x="7983954" y="2347378"/>
              <a:ext cx="346957" cy="39582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220A9BD-56BA-3FCC-5A7A-7ED0FEE03318}"/>
              </a:ext>
            </a:extLst>
          </p:cNvPr>
          <p:cNvGrpSpPr>
            <a:grpSpLocks noChangeAspect="1"/>
          </p:cNvGrpSpPr>
          <p:nvPr/>
        </p:nvGrpSpPr>
        <p:grpSpPr>
          <a:xfrm>
            <a:off x="6050670" y="2311117"/>
            <a:ext cx="4409184" cy="3376482"/>
            <a:chOff x="3824900" y="2518111"/>
            <a:chExt cx="3749784" cy="2871525"/>
          </a:xfrm>
        </p:grpSpPr>
        <p:pic>
          <p:nvPicPr>
            <p:cNvPr id="5" name="Picture 4" descr="A graph of different colored lines&#10;&#10;AI-generated content may be incorrect.">
              <a:extLst>
                <a:ext uri="{FF2B5EF4-FFF2-40B4-BE49-F238E27FC236}">
                  <a16:creationId xmlns:a16="http://schemas.microsoft.com/office/drawing/2014/main" id="{1A4FBC02-9E94-C877-CEDB-6A3521CD59F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7084" y="2518111"/>
              <a:ext cx="3657600" cy="2714625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תיבת טקסט 5">
                  <a:extLst>
                    <a:ext uri="{FF2B5EF4-FFF2-40B4-BE49-F238E27FC236}">
                      <a16:creationId xmlns:a16="http://schemas.microsoft.com/office/drawing/2014/main" id="{79CF0731-BCDA-436F-AF46-263FBDCE3D0E}"/>
                    </a:ext>
                  </a:extLst>
                </p:cNvPr>
                <p:cNvSpPr txBox="1"/>
                <p:nvPr/>
              </p:nvSpPr>
              <p:spPr>
                <a:xfrm>
                  <a:off x="5557962" y="5105887"/>
                  <a:ext cx="728824" cy="283749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תיבת טקסט 5">
                  <a:extLst>
                    <a:ext uri="{FF2B5EF4-FFF2-40B4-BE49-F238E27FC236}">
                      <a16:creationId xmlns:a16="http://schemas.microsoft.com/office/drawing/2014/main" id="{79CF0731-BCDA-436F-AF46-263FBDCE3D0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57962" y="5105887"/>
                  <a:ext cx="728824" cy="283749"/>
                </a:xfrm>
                <a:prstGeom prst="rect">
                  <a:avLst/>
                </a:prstGeom>
                <a:blipFill>
                  <a:blip r:embed="rId11"/>
                  <a:stretch>
                    <a:fillRect t="-1818" b="-23636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תיבת טקסט 7">
                  <a:extLst>
                    <a:ext uri="{FF2B5EF4-FFF2-40B4-BE49-F238E27FC236}">
                      <a16:creationId xmlns:a16="http://schemas.microsoft.com/office/drawing/2014/main" id="{6E4C6B04-125A-A6EB-A58C-4C3B83EBDE33}"/>
                    </a:ext>
                  </a:extLst>
                </p:cNvPr>
                <p:cNvSpPr txBox="1"/>
                <p:nvPr/>
              </p:nvSpPr>
              <p:spPr>
                <a:xfrm rot="16200000">
                  <a:off x="3613269" y="3611330"/>
                  <a:ext cx="728824" cy="305562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𝑠𝑞</m:t>
                            </m:r>
                          </m:sub>
                        </m:sSub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14" name="תיבת טקסט 7">
                  <a:extLst>
                    <a:ext uri="{FF2B5EF4-FFF2-40B4-BE49-F238E27FC236}">
                      <a16:creationId xmlns:a16="http://schemas.microsoft.com/office/drawing/2014/main" id="{6E4C6B04-125A-A6EB-A58C-4C3B83EBDE3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3613269" y="3611330"/>
                  <a:ext cx="728824" cy="305562"/>
                </a:xfrm>
                <a:prstGeom prst="rect">
                  <a:avLst/>
                </a:prstGeom>
                <a:blipFill>
                  <a:blip r:embed="rId12"/>
                  <a:stretch>
                    <a:fillRect l="-1695" t="-8511" r="-16949" b="-4255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FEA40A-50D2-C348-214A-DF435CBAB85F}"/>
              </a:ext>
            </a:extLst>
          </p:cNvPr>
          <p:cNvSpPr txBox="1"/>
          <p:nvPr/>
        </p:nvSpPr>
        <p:spPr>
          <a:xfrm>
            <a:off x="7262894" y="5898200"/>
            <a:ext cx="24964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 eaLnBrk="1" hangingPunct="1">
              <a:defRPr/>
            </a:pP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T. Baturina, </a:t>
            </a:r>
            <a:r>
              <a:rPr lang="en-US" sz="14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PRL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(2007)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6D7052-C6CC-EE24-1D30-156FA5A47EE4}"/>
              </a:ext>
            </a:extLst>
          </p:cNvPr>
          <p:cNvSpPr txBox="1"/>
          <p:nvPr/>
        </p:nvSpPr>
        <p:spPr>
          <a:xfrm>
            <a:off x="8183153" y="1836485"/>
            <a:ext cx="65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TiN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558A31B-581A-63C3-A4E4-574A33EF74E6}"/>
              </a:ext>
            </a:extLst>
          </p:cNvPr>
          <p:cNvGrpSpPr/>
          <p:nvPr/>
        </p:nvGrpSpPr>
        <p:grpSpPr>
          <a:xfrm>
            <a:off x="12357262" y="1883185"/>
            <a:ext cx="8376121" cy="3693471"/>
            <a:chOff x="10903712" y="2277583"/>
            <a:chExt cx="8376121" cy="36934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7">
                  <a:extLst>
                    <a:ext uri="{FF2B5EF4-FFF2-40B4-BE49-F238E27FC236}">
                      <a16:creationId xmlns:a16="http://schemas.microsoft.com/office/drawing/2014/main" id="{F4BA071F-42C0-F6A1-08B8-62BC12E9CBBC}"/>
                    </a:ext>
                  </a:extLst>
                </p:cNvPr>
                <p:cNvSpPr txBox="1"/>
                <p:nvPr/>
              </p:nvSpPr>
              <p:spPr>
                <a:xfrm>
                  <a:off x="14535646" y="2277583"/>
                  <a:ext cx="134620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  <m:sSub>
                          <m:sSub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  <m:sSub>
                          <m:sSub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  <m:sub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oMath>
                    </m:oMathPara>
                  </a14:m>
                  <a:endParaRPr lang="en-US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4" name="TextBox 7">
                  <a:extLst>
                    <a:ext uri="{FF2B5EF4-FFF2-40B4-BE49-F238E27FC236}">
                      <a16:creationId xmlns:a16="http://schemas.microsoft.com/office/drawing/2014/main" id="{F4BA071F-42C0-F6A1-08B8-62BC12E9CBB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535646" y="2277583"/>
                  <a:ext cx="1346200" cy="369332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CFBFD96F-E318-5B32-7647-C7795A0E71C9}"/>
                </a:ext>
              </a:extLst>
            </p:cNvPr>
            <p:cNvGrpSpPr/>
            <p:nvPr/>
          </p:nvGrpSpPr>
          <p:grpSpPr>
            <a:xfrm>
              <a:off x="10903712" y="2528432"/>
              <a:ext cx="8376121" cy="3442622"/>
              <a:chOff x="10903712" y="2528432"/>
              <a:chExt cx="8376121" cy="3442622"/>
            </a:xfrm>
          </p:grpSpPr>
          <p:pic>
            <p:nvPicPr>
              <p:cNvPr id="26" name="Picture 25" descr="A graph of different colored lines&#10;&#10;AI-generated content may be incorrect.">
                <a:extLst>
                  <a:ext uri="{FF2B5EF4-FFF2-40B4-BE49-F238E27FC236}">
                    <a16:creationId xmlns:a16="http://schemas.microsoft.com/office/drawing/2014/main" id="{5E923814-3EDC-0917-EFEB-190A3C32915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155508" y="2735900"/>
                <a:ext cx="4124325" cy="3162300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graphicFrame>
                <p:nvGraphicFramePr>
                  <p:cNvPr id="6" name="אובייקט 2">
                    <a:extLst>
                      <a:ext uri="{FF2B5EF4-FFF2-40B4-BE49-F238E27FC236}">
                        <a16:creationId xmlns:a16="http://schemas.microsoft.com/office/drawing/2014/main" id="{C2A8DC8E-1CC1-269A-91D3-D96497705116}"/>
                      </a:ext>
                    </a:extLst>
                  </p:cNvPr>
                  <p:cNvGraphicFramePr>
                    <a:graphicFrameLocks noChangeAspect="1"/>
                  </p:cNvGraphicFramePr>
                  <p:nvPr>
                    <p:extLst>
                      <p:ext uri="{D42A27DB-BD31-4B8C-83A1-F6EECF244321}">
                        <p14:modId xmlns:p14="http://schemas.microsoft.com/office/powerpoint/2010/main" val="3797513139"/>
                      </p:ext>
                    </p:extLst>
                  </p:nvPr>
                </p:nvGraphicFramePr>
                <p:xfrm>
                  <a:off x="10903712" y="2528432"/>
                  <a:ext cx="4902760" cy="3442622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5" imgW="4125600" imgH="2896560" progId="Origin50.Graph">
                          <p:embed/>
                        </p:oleObj>
                      </mc:Choice>
                      <mc:Fallback>
                        <p:oleObj name="Graph" r:id="rId15" imgW="4125600" imgH="2896560" progId="Origin50.Graph">
                          <p:embed/>
                          <p:pic>
                            <p:nvPicPr>
                              <p:cNvPr id="6" name="אובייקט 2">
                                <a:extLst>
                                  <a:ext uri="{FF2B5EF4-FFF2-40B4-BE49-F238E27FC236}">
                                    <a16:creationId xmlns:a16="http://schemas.microsoft.com/office/drawing/2014/main" id="{C2A8DC8E-1CC1-269A-91D3-D96497705116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6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0903712" y="2528432"/>
                                <a:ext cx="4902760" cy="3442622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Choice>
            <mc:Fallback xmlns="">
              <p:graphicFrame>
                <p:nvGraphicFramePr>
                  <p:cNvPr id="6" name="אובייקט 2">
                    <a:extLst>
                      <a:ext uri="{FF2B5EF4-FFF2-40B4-BE49-F238E27FC236}">
                        <a16:creationId xmlns:a16="http://schemas.microsoft.com/office/drawing/2014/main" id="{C2A8DC8E-1CC1-269A-91D3-D96497705116}"/>
                      </a:ext>
                    </a:extLst>
                  </p:cNvPr>
                  <p:cNvGraphicFramePr>
                    <a:graphicFrameLocks noChangeAspect="1"/>
                  </p:cNvGraphicFramePr>
                  <p:nvPr>
                    <p:extLst>
                      <p:ext uri="{D42A27DB-BD31-4B8C-83A1-F6EECF244321}">
                        <p14:modId xmlns:p14="http://schemas.microsoft.com/office/powerpoint/2010/main" val="3797513139"/>
                      </p:ext>
                    </p:extLst>
                  </p:nvPr>
                </p:nvGraphicFramePr>
                <p:xfrm>
                  <a:off x="10903712" y="2528432"/>
                  <a:ext cx="4902760" cy="3442622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7" imgW="4125600" imgH="2896560" progId="Origin50.Graph">
                          <p:embed/>
                        </p:oleObj>
                      </mc:Choice>
                      <mc:Fallback>
                        <p:oleObj name="Graph" r:id="rId17" imgW="4125600" imgH="2896560" progId="Origin50.Graph">
                          <p:embed/>
                          <p:pic>
                            <p:nvPicPr>
                              <p:cNvPr id="6" name="אובייקט 2">
                                <a:extLst>
                                  <a:ext uri="{FF2B5EF4-FFF2-40B4-BE49-F238E27FC236}">
                                    <a16:creationId xmlns:a16="http://schemas.microsoft.com/office/drawing/2014/main" id="{C2A8DC8E-1CC1-269A-91D3-D96497705116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8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0903712" y="2528432"/>
                                <a:ext cx="4902760" cy="3442622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Fallback>
          </mc:AlternateContent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DB84209C-39E2-D8A1-2C08-3B7889C624F0}"/>
              </a:ext>
            </a:extLst>
          </p:cNvPr>
          <p:cNvSpPr txBox="1"/>
          <p:nvPr/>
        </p:nvSpPr>
        <p:spPr>
          <a:xfrm>
            <a:off x="13071536" y="5944366"/>
            <a:ext cx="357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>
              <a:defRPr/>
            </a:pP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O. Crauste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, C.A. Marrache-Kikuchi, et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.al,  </a:t>
            </a:r>
            <a:r>
              <a:rPr lang="en-US" sz="14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Journal of Physics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(2009)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D6A616D-9759-C1A5-C35E-34CED313212F}"/>
              </a:ext>
            </a:extLst>
          </p:cNvPr>
          <p:cNvSpPr txBox="1"/>
          <p:nvPr/>
        </p:nvSpPr>
        <p:spPr>
          <a:xfrm>
            <a:off x="17004908" y="5898200"/>
            <a:ext cx="357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>
              <a:defRPr/>
            </a:pP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F. </a:t>
            </a:r>
            <a:r>
              <a:rPr lang="en-US" sz="1400" dirty="0" err="1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Couëdo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, C.A. Marrache-Kikuchi, et</a:t>
            </a:r>
            <a:r>
              <a:rPr lang="en-US" sz="14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.al, Scientific Reports (2016)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EDA55BA-AD42-6AF6-CFED-04AD3066D646}"/>
              </a:ext>
            </a:extLst>
          </p:cNvPr>
          <p:cNvSpPr/>
          <p:nvPr/>
        </p:nvSpPr>
        <p:spPr>
          <a:xfrm>
            <a:off x="172038" y="216000"/>
            <a:ext cx="10485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Direct Transition? Or Metallic State?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6CA35D-919B-29BF-30FB-98AA03D25612}"/>
              </a:ext>
            </a:extLst>
          </p:cNvPr>
          <p:cNvSpPr/>
          <p:nvPr/>
        </p:nvSpPr>
        <p:spPr>
          <a:xfrm>
            <a:off x="5328005" y="246480"/>
            <a:ext cx="6023080" cy="856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F5FE0BA-4668-30BC-7196-665B7A410E21}"/>
              </a:ext>
            </a:extLst>
          </p:cNvPr>
          <p:cNvSpPr/>
          <p:nvPr/>
        </p:nvSpPr>
        <p:spPr>
          <a:xfrm>
            <a:off x="16881225" y="2396066"/>
            <a:ext cx="247366" cy="2508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F5502-E56A-5C8D-DF38-0B7989FFDEC1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4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982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8144D-EDFE-89E2-43D3-648B9FFDA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5FCF838-5A75-20A3-231F-3DDDF4806993}"/>
              </a:ext>
            </a:extLst>
          </p:cNvPr>
          <p:cNvGrpSpPr/>
          <p:nvPr/>
        </p:nvGrpSpPr>
        <p:grpSpPr>
          <a:xfrm>
            <a:off x="-4448515" y="1842065"/>
            <a:ext cx="3863399" cy="4394689"/>
            <a:chOff x="-105136" y="1836172"/>
            <a:chExt cx="3863399" cy="4394689"/>
          </a:xfrm>
        </p:grpSpPr>
        <p:sp>
          <p:nvSpPr>
            <p:cNvPr id="10" name="Rectangle 2">
              <a:extLst>
                <a:ext uri="{FF2B5EF4-FFF2-40B4-BE49-F238E27FC236}">
                  <a16:creationId xmlns:a16="http://schemas.microsoft.com/office/drawing/2014/main" id="{F71F21D1-3876-45FD-DFCC-26D604F231BE}"/>
                </a:ext>
              </a:extLst>
            </p:cNvPr>
            <p:cNvSpPr/>
            <p:nvPr/>
          </p:nvSpPr>
          <p:spPr>
            <a:xfrm>
              <a:off x="-105136" y="5892307"/>
              <a:ext cx="3863399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600" dirty="0">
                  <a:solidFill>
                    <a:schemeClr val="bg1"/>
                  </a:solidFill>
                </a:rPr>
                <a:t>A. Roy, E. Shimshoni, A. Frydman </a:t>
              </a:r>
              <a:r>
                <a:rPr lang="en-US" sz="1600" i="1" dirty="0">
                  <a:solidFill>
                    <a:schemeClr val="bg1"/>
                  </a:solidFill>
                </a:rPr>
                <a:t>PRL</a:t>
              </a:r>
              <a:r>
                <a:rPr lang="en-US" sz="1600" dirty="0">
                  <a:solidFill>
                    <a:schemeClr val="bg1"/>
                  </a:solidFill>
                </a:rPr>
                <a:t>, (2018)</a:t>
              </a:r>
              <a:endParaRPr lang="he-IL" sz="1600" dirty="0">
                <a:solidFill>
                  <a:schemeClr val="bg1"/>
                </a:solidFill>
              </a:endParaRPr>
            </a:p>
          </p:txBody>
        </p:sp>
        <p:sp>
          <p:nvSpPr>
            <p:cNvPr id="11" name="TextBox 7">
              <a:extLst>
                <a:ext uri="{FF2B5EF4-FFF2-40B4-BE49-F238E27FC236}">
                  <a16:creationId xmlns:a16="http://schemas.microsoft.com/office/drawing/2014/main" id="{CB8E060C-ADBB-CFFC-1031-A768D34EA7BD}"/>
                </a:ext>
              </a:extLst>
            </p:cNvPr>
            <p:cNvSpPr txBox="1"/>
            <p:nvPr/>
          </p:nvSpPr>
          <p:spPr>
            <a:xfrm>
              <a:off x="1309210" y="1836172"/>
              <a:ext cx="1739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Amorphous InO</a:t>
              </a: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738FB3A7-938F-ABC9-1EC3-EACDA707278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81629" y="2347378"/>
              <a:ext cx="3289870" cy="3299190"/>
              <a:chOff x="302732" y="2166342"/>
              <a:chExt cx="3568460" cy="3578569"/>
            </a:xfrm>
          </p:grpSpPr>
          <p:pic>
            <p:nvPicPr>
              <p:cNvPr id="9" name="Picture 1">
                <a:extLst>
                  <a:ext uri="{FF2B5EF4-FFF2-40B4-BE49-F238E27FC236}">
                    <a16:creationId xmlns:a16="http://schemas.microsoft.com/office/drawing/2014/main" id="{3671DEA4-8C91-25E6-19AE-A31B3B4EDEF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5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052" r="2204" b="49"/>
              <a:stretch/>
            </p:blipFill>
            <p:spPr bwMode="auto">
              <a:xfrm>
                <a:off x="302732" y="2166342"/>
                <a:ext cx="3568460" cy="3424681"/>
              </a:xfrm>
              <a:prstGeom prst="rect">
                <a:avLst/>
              </a:prstGeom>
              <a:noFill/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תיבת טקסט 5">
                    <a:extLst>
                      <a:ext uri="{FF2B5EF4-FFF2-40B4-BE49-F238E27FC236}">
                        <a16:creationId xmlns:a16="http://schemas.microsoft.com/office/drawing/2014/main" id="{B800310D-617A-0486-8B00-67729C83B972}"/>
                      </a:ext>
                    </a:extLst>
                  </p:cNvPr>
                  <p:cNvSpPr txBox="1"/>
                  <p:nvPr/>
                </p:nvSpPr>
                <p:spPr>
                  <a:xfrm>
                    <a:off x="2074025" y="5437134"/>
                    <a:ext cx="790542" cy="30777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𝑇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IL" sz="20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תיבת טקסט 5">
                    <a:extLst>
                      <a:ext uri="{FF2B5EF4-FFF2-40B4-BE49-F238E27FC236}">
                        <a16:creationId xmlns:a16="http://schemas.microsoft.com/office/drawing/2014/main" id="{BB7C9FE5-2380-8061-DFAC-A5ABCD033B3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74025" y="5437134"/>
                    <a:ext cx="790542" cy="307777"/>
                  </a:xfrm>
                  <a:prstGeom prst="rect">
                    <a:avLst/>
                  </a:prstGeom>
                  <a:blipFill>
                    <a:blip r:embed="rId7"/>
                    <a:stretch>
                      <a:fillRect t="-4348" r="-5042" b="-47826"/>
                    </a:stretch>
                  </a:blipFill>
                </p:spPr>
                <p:txBody>
                  <a:bodyPr/>
                  <a:lstStyle/>
                  <a:p>
                    <a:r>
                      <a:rPr lang="he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תיבת טקסט 7">
                    <a:extLst>
                      <a:ext uri="{FF2B5EF4-FFF2-40B4-BE49-F238E27FC236}">
                        <a16:creationId xmlns:a16="http://schemas.microsoft.com/office/drawing/2014/main" id="{A89EAC26-8A75-56BB-758D-AF94A21C19E7}"/>
                      </a:ext>
                    </a:extLst>
                  </p:cNvPr>
                  <p:cNvSpPr txBox="1"/>
                  <p:nvPr/>
                </p:nvSpPr>
                <p:spPr>
                  <a:xfrm rot="16200000">
                    <a:off x="160181" y="3658066"/>
                    <a:ext cx="790542" cy="33143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𝑠𝑞</m:t>
                              </m:r>
                            </m:sub>
                          </m:sSub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US" sz="2000" b="0" i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Ω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IL" sz="20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תיבת טקסט 7">
                    <a:extLst>
                      <a:ext uri="{FF2B5EF4-FFF2-40B4-BE49-F238E27FC236}">
                        <a16:creationId xmlns:a16="http://schemas.microsoft.com/office/drawing/2014/main" id="{373B6AE0-C89C-898F-92B1-83486841730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6200000">
                    <a:off x="160181" y="3658066"/>
                    <a:ext cx="790542" cy="331437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t="-20833" r="-38000" b="-11667"/>
                    </a:stretch>
                  </a:blipFill>
                </p:spPr>
                <p:txBody>
                  <a:bodyPr/>
                  <a:lstStyle/>
                  <a:p>
                    <a:r>
                      <a:rPr lang="he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D7B5034-DBE4-C0EA-F38D-3A7D140BD6D4}"/>
              </a:ext>
            </a:extLst>
          </p:cNvPr>
          <p:cNvGrpSpPr>
            <a:grpSpLocks noChangeAspect="1"/>
          </p:cNvGrpSpPr>
          <p:nvPr/>
        </p:nvGrpSpPr>
        <p:grpSpPr>
          <a:xfrm>
            <a:off x="107070" y="2470107"/>
            <a:ext cx="3710241" cy="2840068"/>
            <a:chOff x="3824900" y="2653324"/>
            <a:chExt cx="3155369" cy="2415332"/>
          </a:xfrm>
        </p:grpSpPr>
        <p:pic>
          <p:nvPicPr>
            <p:cNvPr id="5" name="Picture 4" descr="A graph of different colored lines&#10;&#10;AI-generated content may be incorrect.">
              <a:extLst>
                <a:ext uri="{FF2B5EF4-FFF2-40B4-BE49-F238E27FC236}">
                  <a16:creationId xmlns:a16="http://schemas.microsoft.com/office/drawing/2014/main" id="{19F7C12A-04D0-C9D3-F30A-E7ABBEB8B0F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7084" y="2653324"/>
              <a:ext cx="3063185" cy="2273458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תיבת טקסט 5">
                  <a:extLst>
                    <a:ext uri="{FF2B5EF4-FFF2-40B4-BE49-F238E27FC236}">
                      <a16:creationId xmlns:a16="http://schemas.microsoft.com/office/drawing/2014/main" id="{5AFB90AC-8FD6-CE64-1F5C-687F54D4AA7E}"/>
                    </a:ext>
                  </a:extLst>
                </p:cNvPr>
                <p:cNvSpPr txBox="1"/>
                <p:nvPr/>
              </p:nvSpPr>
              <p:spPr>
                <a:xfrm>
                  <a:off x="5188564" y="4784907"/>
                  <a:ext cx="728824" cy="283749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תיבת טקסט 5">
                  <a:extLst>
                    <a:ext uri="{FF2B5EF4-FFF2-40B4-BE49-F238E27FC236}">
                      <a16:creationId xmlns:a16="http://schemas.microsoft.com/office/drawing/2014/main" id="{5AFB90AC-8FD6-CE64-1F5C-687F54D4AA7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88564" y="4784907"/>
                  <a:ext cx="728824" cy="283749"/>
                </a:xfrm>
                <a:prstGeom prst="rect">
                  <a:avLst/>
                </a:prstGeom>
                <a:blipFill>
                  <a:blip r:embed="rId11"/>
                  <a:stretch>
                    <a:fillRect t="-1818" b="-23636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תיבת טקסט 7">
                  <a:extLst>
                    <a:ext uri="{FF2B5EF4-FFF2-40B4-BE49-F238E27FC236}">
                      <a16:creationId xmlns:a16="http://schemas.microsoft.com/office/drawing/2014/main" id="{6D58BB11-D148-939F-C87C-7CA4C27C5E6F}"/>
                    </a:ext>
                  </a:extLst>
                </p:cNvPr>
                <p:cNvSpPr txBox="1"/>
                <p:nvPr/>
              </p:nvSpPr>
              <p:spPr>
                <a:xfrm rot="16200000">
                  <a:off x="3613269" y="3611330"/>
                  <a:ext cx="728824" cy="305562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𝑠𝑞</m:t>
                            </m:r>
                          </m:sub>
                        </m:sSub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14" name="תיבת טקסט 7">
                  <a:extLst>
                    <a:ext uri="{FF2B5EF4-FFF2-40B4-BE49-F238E27FC236}">
                      <a16:creationId xmlns:a16="http://schemas.microsoft.com/office/drawing/2014/main" id="{6D58BB11-D148-939F-C87C-7CA4C27C5E6F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3613269" y="3611330"/>
                  <a:ext cx="728824" cy="305562"/>
                </a:xfrm>
                <a:prstGeom prst="rect">
                  <a:avLst/>
                </a:prstGeom>
                <a:blipFill>
                  <a:blip r:embed="rId12"/>
                  <a:stretch>
                    <a:fillRect l="-1695" t="-8511" r="-16949" b="-4255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B319FB9-4091-4C51-B1AB-B12D9ED9C7D3}"/>
              </a:ext>
            </a:extLst>
          </p:cNvPr>
          <p:cNvSpPr txBox="1"/>
          <p:nvPr/>
        </p:nvSpPr>
        <p:spPr>
          <a:xfrm>
            <a:off x="890798" y="5898200"/>
            <a:ext cx="249645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 eaLnBrk="1" hangingPunct="1">
              <a:defRPr/>
            </a:pPr>
            <a:r>
              <a:rPr lang="en-US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T. Baturina, </a:t>
            </a:r>
            <a:r>
              <a:rPr lang="en-US" sz="16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PRL</a:t>
            </a:r>
            <a:r>
              <a:rPr lang="en-US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(2007)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18EFA4D-5347-B853-31E0-0B3811002FC9}"/>
              </a:ext>
            </a:extLst>
          </p:cNvPr>
          <p:cNvSpPr txBox="1"/>
          <p:nvPr/>
        </p:nvSpPr>
        <p:spPr>
          <a:xfrm>
            <a:off x="1811058" y="1872967"/>
            <a:ext cx="65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TiN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FF7A820-8AB6-BAEB-6327-DC737AAF554C}"/>
              </a:ext>
            </a:extLst>
          </p:cNvPr>
          <p:cNvGrpSpPr/>
          <p:nvPr/>
        </p:nvGrpSpPr>
        <p:grpSpPr>
          <a:xfrm>
            <a:off x="3744197" y="1883185"/>
            <a:ext cx="8376121" cy="3693471"/>
            <a:chOff x="10903712" y="2277583"/>
            <a:chExt cx="8376121" cy="36934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7">
                  <a:extLst>
                    <a:ext uri="{FF2B5EF4-FFF2-40B4-BE49-F238E27FC236}">
                      <a16:creationId xmlns:a16="http://schemas.microsoft.com/office/drawing/2014/main" id="{4AA2E0F6-F10B-FF6B-080E-287BC1CE7A44}"/>
                    </a:ext>
                  </a:extLst>
                </p:cNvPr>
                <p:cNvSpPr txBox="1"/>
                <p:nvPr/>
              </p:nvSpPr>
              <p:spPr>
                <a:xfrm>
                  <a:off x="14535646" y="2277583"/>
                  <a:ext cx="134620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  <m:sSub>
                          <m:sSub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  <m:sSub>
                          <m:sSub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  <m:sub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oMath>
                    </m:oMathPara>
                  </a14:m>
                  <a:endParaRPr lang="en-US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4" name="TextBox 7">
                  <a:extLst>
                    <a:ext uri="{FF2B5EF4-FFF2-40B4-BE49-F238E27FC236}">
                      <a16:creationId xmlns:a16="http://schemas.microsoft.com/office/drawing/2014/main" id="{4AA2E0F6-F10B-FF6B-080E-287BC1CE7A4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535646" y="2277583"/>
                  <a:ext cx="1346200" cy="369332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B8521B3-0667-3078-7190-E78CC3CEEB6C}"/>
                </a:ext>
              </a:extLst>
            </p:cNvPr>
            <p:cNvGrpSpPr/>
            <p:nvPr/>
          </p:nvGrpSpPr>
          <p:grpSpPr>
            <a:xfrm>
              <a:off x="10903712" y="2528432"/>
              <a:ext cx="8376121" cy="3442622"/>
              <a:chOff x="10903712" y="2528432"/>
              <a:chExt cx="8376121" cy="3442622"/>
            </a:xfrm>
          </p:grpSpPr>
          <p:pic>
            <p:nvPicPr>
              <p:cNvPr id="26" name="Picture 25" descr="A graph of different colored lines&#10;&#10;AI-generated content may be incorrect.">
                <a:extLst>
                  <a:ext uri="{FF2B5EF4-FFF2-40B4-BE49-F238E27FC236}">
                    <a16:creationId xmlns:a16="http://schemas.microsoft.com/office/drawing/2014/main" id="{36BD8A0E-F344-BD24-382F-5453A14EEF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155508" y="2735900"/>
                <a:ext cx="4124325" cy="3162300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graphicFrame>
                <p:nvGraphicFramePr>
                  <p:cNvPr id="6" name="אובייקט 2">
                    <a:extLst>
                      <a:ext uri="{FF2B5EF4-FFF2-40B4-BE49-F238E27FC236}">
                        <a16:creationId xmlns:a16="http://schemas.microsoft.com/office/drawing/2014/main" id="{14BE9873-6C2C-3A65-3142-8755BC75A9C5}"/>
                      </a:ext>
                    </a:extLst>
                  </p:cNvPr>
                  <p:cNvGraphicFramePr>
                    <a:graphicFrameLocks noChangeAspect="1"/>
                  </p:cNvGraphicFramePr>
                  <p:nvPr>
                    <p:extLst>
                      <p:ext uri="{D42A27DB-BD31-4B8C-83A1-F6EECF244321}">
                        <p14:modId xmlns:p14="http://schemas.microsoft.com/office/powerpoint/2010/main" val="2908754943"/>
                      </p:ext>
                    </p:extLst>
                  </p:nvPr>
                </p:nvGraphicFramePr>
                <p:xfrm>
                  <a:off x="10903712" y="2528432"/>
                  <a:ext cx="4902760" cy="3442622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5" imgW="4125600" imgH="2896560" progId="Origin50.Graph">
                          <p:embed/>
                        </p:oleObj>
                      </mc:Choice>
                      <mc:Fallback>
                        <p:oleObj name="Graph" r:id="rId15" imgW="4125600" imgH="2896560" progId="Origin50.Graph">
                          <p:embed/>
                          <p:pic>
                            <p:nvPicPr>
                              <p:cNvPr id="6" name="אובייקט 2">
                                <a:extLst>
                                  <a:ext uri="{FF2B5EF4-FFF2-40B4-BE49-F238E27FC236}">
                                    <a16:creationId xmlns:a16="http://schemas.microsoft.com/office/drawing/2014/main" id="{14BE9873-6C2C-3A65-3142-8755BC75A9C5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6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0903712" y="2528432"/>
                                <a:ext cx="4902760" cy="3442622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Choice>
            <mc:Fallback xmlns="">
              <p:graphicFrame>
                <p:nvGraphicFramePr>
                  <p:cNvPr id="6" name="אובייקט 2">
                    <a:extLst>
                      <a:ext uri="{FF2B5EF4-FFF2-40B4-BE49-F238E27FC236}">
                        <a16:creationId xmlns:a16="http://schemas.microsoft.com/office/drawing/2014/main" id="{14BE9873-6C2C-3A65-3142-8755BC75A9C5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10903712" y="2528432"/>
                  <a:ext cx="4902760" cy="3442622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7" imgW="4125600" imgH="2896560" progId="Origin50.Graph">
                          <p:embed/>
                        </p:oleObj>
                      </mc:Choice>
                      <mc:Fallback>
                        <p:oleObj name="Graph" r:id="rId17" imgW="4125600" imgH="2896560" progId="Origin50.Graph">
                          <p:embed/>
                          <p:pic>
                            <p:nvPicPr>
                              <p:cNvPr id="6" name="אובייקט 2">
                                <a:extLst>
                                  <a:ext uri="{FF2B5EF4-FFF2-40B4-BE49-F238E27FC236}">
                                    <a16:creationId xmlns:a16="http://schemas.microsoft.com/office/drawing/2014/main" id="{C2A8DC8E-1CC1-269A-91D3-D96497705116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8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0903712" y="2528432"/>
                                <a:ext cx="4902760" cy="3442622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Fallback>
          </mc:AlternateContent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ED59A7CC-C89C-99EC-2730-A825098595C4}"/>
              </a:ext>
            </a:extLst>
          </p:cNvPr>
          <p:cNvSpPr txBox="1"/>
          <p:nvPr/>
        </p:nvSpPr>
        <p:spPr>
          <a:xfrm>
            <a:off x="4458471" y="5944366"/>
            <a:ext cx="357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>
              <a:defRPr/>
            </a:pP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O. Crauste, C.A. Marrache-Kikuchi, et.al,  </a:t>
            </a:r>
            <a:r>
              <a:rPr lang="en-US" sz="1400" i="1" dirty="0">
                <a:solidFill>
                  <a:schemeClr val="bg1"/>
                </a:solidFill>
                <a:cs typeface="Arial" panose="020B0604020202020204" pitchFamily="34" charset="0"/>
              </a:rPr>
              <a:t>Journal of Physics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 (2009)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EA06109-683A-7762-91D3-B8917A943A09}"/>
              </a:ext>
            </a:extLst>
          </p:cNvPr>
          <p:cNvSpPr txBox="1"/>
          <p:nvPr/>
        </p:nvSpPr>
        <p:spPr>
          <a:xfrm>
            <a:off x="8391843" y="5898200"/>
            <a:ext cx="357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>
              <a:defRPr/>
            </a:pP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F. </a:t>
            </a:r>
            <a:r>
              <a:rPr lang="en-US" sz="1400" dirty="0" err="1">
                <a:solidFill>
                  <a:schemeClr val="bg1"/>
                </a:solidFill>
                <a:cs typeface="Arial" panose="020B0604020202020204" pitchFamily="34" charset="0"/>
              </a:rPr>
              <a:t>Couëdo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, C.A. Marrache-Kikuchi, et.al, Scientific Reports (2016)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768F12-0254-D843-821C-265F384707A0}"/>
              </a:ext>
            </a:extLst>
          </p:cNvPr>
          <p:cNvSpPr/>
          <p:nvPr/>
        </p:nvSpPr>
        <p:spPr>
          <a:xfrm>
            <a:off x="4718162" y="3593735"/>
            <a:ext cx="68159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M1</a:t>
            </a:r>
            <a:endParaRPr lang="en-US" sz="5400" b="1" cap="none" spc="0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21B2E67-115B-C0C6-F124-E1F04D802B77}"/>
              </a:ext>
            </a:extLst>
          </p:cNvPr>
          <p:cNvSpPr/>
          <p:nvPr/>
        </p:nvSpPr>
        <p:spPr>
          <a:xfrm>
            <a:off x="9020627" y="2717435"/>
            <a:ext cx="68159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M2</a:t>
            </a:r>
            <a:endParaRPr lang="en-US" sz="5400" b="1" cap="none" spc="0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3AB04DE-DA9C-2EC9-9130-E97EDE49DC9C}"/>
              </a:ext>
            </a:extLst>
          </p:cNvPr>
          <p:cNvSpPr/>
          <p:nvPr/>
        </p:nvSpPr>
        <p:spPr>
          <a:xfrm>
            <a:off x="172038" y="216000"/>
            <a:ext cx="10485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Direct Transition? Or Metallic State?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7C5FFC9-8613-91D3-A698-DD6BEEA41045}"/>
              </a:ext>
            </a:extLst>
          </p:cNvPr>
          <p:cNvSpPr/>
          <p:nvPr/>
        </p:nvSpPr>
        <p:spPr>
          <a:xfrm>
            <a:off x="10965179" y="246480"/>
            <a:ext cx="385905" cy="856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EDE75DD-F0AC-8447-52AF-072512D3BAA0}"/>
              </a:ext>
            </a:extLst>
          </p:cNvPr>
          <p:cNvGrpSpPr/>
          <p:nvPr/>
        </p:nvGrpSpPr>
        <p:grpSpPr>
          <a:xfrm>
            <a:off x="12348327" y="1837514"/>
            <a:ext cx="3743883" cy="4491573"/>
            <a:chOff x="8314955" y="1837514"/>
            <a:chExt cx="3743883" cy="4491573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BA78C7CC-64C3-1D54-E40A-1FCDC25E1025}"/>
                </a:ext>
              </a:extLst>
            </p:cNvPr>
            <p:cNvSpPr/>
            <p:nvPr/>
          </p:nvSpPr>
          <p:spPr>
            <a:xfrm>
              <a:off x="8599962" y="6021310"/>
              <a:ext cx="3458876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dirty="0">
                  <a:solidFill>
                    <a:schemeClr val="bg1"/>
                  </a:solidFill>
                  <a:cs typeface="Arial" panose="020B0604020202020204" pitchFamily="34" charset="0"/>
                </a:rPr>
                <a:t>I. Tamir Science advances, (2019)</a:t>
              </a:r>
              <a:endParaRPr lang="he-IL" sz="1400" dirty="0">
                <a:solidFill>
                  <a:schemeClr val="bg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23" name="TextBox 7">
              <a:extLst>
                <a:ext uri="{FF2B5EF4-FFF2-40B4-BE49-F238E27FC236}">
                  <a16:creationId xmlns:a16="http://schemas.microsoft.com/office/drawing/2014/main" id="{1BB1E1A9-D801-D885-9DC3-B6859F2B9AD6}"/>
                </a:ext>
              </a:extLst>
            </p:cNvPr>
            <p:cNvSpPr txBox="1"/>
            <p:nvPr/>
          </p:nvSpPr>
          <p:spPr>
            <a:xfrm>
              <a:off x="9518761" y="1837514"/>
              <a:ext cx="1739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Amorphous InO</a:t>
              </a:r>
            </a:p>
          </p:txBody>
        </p:sp>
        <p:pic>
          <p:nvPicPr>
            <p:cNvPr id="34" name="Picture 33" descr="A graph of different colored lines&#10;&#10;Description automatically generated">
              <a:extLst>
                <a:ext uri="{FF2B5EF4-FFF2-40B4-BE49-F238E27FC236}">
                  <a16:creationId xmlns:a16="http://schemas.microsoft.com/office/drawing/2014/main" id="{C9E70FA5-2943-834E-BAFF-35AAD22FE9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29128" y="2262660"/>
              <a:ext cx="3649806" cy="3185370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D5D15504-97FD-A39B-0525-55A59F1C777D}"/>
                </a:ext>
              </a:extLst>
            </p:cNvPr>
            <p:cNvSpPr/>
            <p:nvPr/>
          </p:nvSpPr>
          <p:spPr>
            <a:xfrm>
              <a:off x="8314955" y="2331456"/>
              <a:ext cx="346957" cy="39582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0E2AFC0-205F-115C-53F8-5988C07EF5CF}"/>
              </a:ext>
            </a:extLst>
          </p:cNvPr>
          <p:cNvSpPr/>
          <p:nvPr/>
        </p:nvSpPr>
        <p:spPr>
          <a:xfrm>
            <a:off x="4678971" y="2830882"/>
            <a:ext cx="1274048" cy="3296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9F6E8D0-2650-96E6-DE54-D4C9680D9210}"/>
              </a:ext>
            </a:extLst>
          </p:cNvPr>
          <p:cNvCxnSpPr>
            <a:cxnSpLocks/>
          </p:cNvCxnSpPr>
          <p:nvPr/>
        </p:nvCxnSpPr>
        <p:spPr>
          <a:xfrm flipV="1">
            <a:off x="5953019" y="2391851"/>
            <a:ext cx="2180942" cy="439031"/>
          </a:xfrm>
          <a:prstGeom prst="line">
            <a:avLst/>
          </a:prstGeom>
          <a:ln w="127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D8CABF9-0628-1C22-BCE7-AB77951EF28C}"/>
              </a:ext>
            </a:extLst>
          </p:cNvPr>
          <p:cNvCxnSpPr>
            <a:cxnSpLocks/>
          </p:cNvCxnSpPr>
          <p:nvPr/>
        </p:nvCxnSpPr>
        <p:spPr>
          <a:xfrm>
            <a:off x="5967192" y="3160507"/>
            <a:ext cx="2135708" cy="2287523"/>
          </a:xfrm>
          <a:prstGeom prst="line">
            <a:avLst/>
          </a:prstGeom>
          <a:ln w="127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5F605046-027C-3243-3490-9A2583AF1151}"/>
              </a:ext>
            </a:extLst>
          </p:cNvPr>
          <p:cNvSpPr/>
          <p:nvPr/>
        </p:nvSpPr>
        <p:spPr>
          <a:xfrm>
            <a:off x="8155594" y="2391851"/>
            <a:ext cx="3964724" cy="3056179"/>
          </a:xfrm>
          <a:prstGeom prst="rect">
            <a:avLst/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E1C4A4A-DF58-1669-1AD8-48959999FDA5}"/>
              </a:ext>
            </a:extLst>
          </p:cNvPr>
          <p:cNvSpPr/>
          <p:nvPr/>
        </p:nvSpPr>
        <p:spPr>
          <a:xfrm>
            <a:off x="8313595" y="2442522"/>
            <a:ext cx="247366" cy="2508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C8DA40-06CA-DE24-0F7B-42DD0C13E76F}"/>
              </a:ext>
            </a:extLst>
          </p:cNvPr>
          <p:cNvSpPr/>
          <p:nvPr/>
        </p:nvSpPr>
        <p:spPr>
          <a:xfrm>
            <a:off x="5386015" y="1147629"/>
            <a:ext cx="397204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4000" b="1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Anomalous Metal</a:t>
            </a:r>
            <a:endParaRPr lang="en-GB" sz="4000" b="1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6DB689-C422-C5AC-DFA7-0B487186DFFA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4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6283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9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E2D0D1-DB1A-302C-09AB-33CCF4CA0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9AE9BC59-A895-D7B4-08D8-473424FB81A2}"/>
              </a:ext>
            </a:extLst>
          </p:cNvPr>
          <p:cNvGrpSpPr/>
          <p:nvPr/>
        </p:nvGrpSpPr>
        <p:grpSpPr>
          <a:xfrm>
            <a:off x="-8460077" y="1842065"/>
            <a:ext cx="3863399" cy="4394689"/>
            <a:chOff x="-105136" y="1836172"/>
            <a:chExt cx="3863399" cy="4394689"/>
          </a:xfrm>
        </p:grpSpPr>
        <p:sp>
          <p:nvSpPr>
            <p:cNvPr id="10" name="Rectangle 2">
              <a:extLst>
                <a:ext uri="{FF2B5EF4-FFF2-40B4-BE49-F238E27FC236}">
                  <a16:creationId xmlns:a16="http://schemas.microsoft.com/office/drawing/2014/main" id="{8F9BCD5B-9E3C-DA3B-661D-278E40492021}"/>
                </a:ext>
              </a:extLst>
            </p:cNvPr>
            <p:cNvSpPr/>
            <p:nvPr/>
          </p:nvSpPr>
          <p:spPr>
            <a:xfrm>
              <a:off x="-105136" y="5892307"/>
              <a:ext cx="3863399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600" dirty="0">
                  <a:solidFill>
                    <a:schemeClr val="bg1"/>
                  </a:solidFill>
                </a:rPr>
                <a:t>A. Roy, E. Shimshoni, A. Frydman </a:t>
              </a:r>
              <a:r>
                <a:rPr lang="en-US" sz="1600" i="1" dirty="0">
                  <a:solidFill>
                    <a:schemeClr val="bg1"/>
                  </a:solidFill>
                </a:rPr>
                <a:t>PRL</a:t>
              </a:r>
              <a:r>
                <a:rPr lang="en-US" sz="1600" dirty="0">
                  <a:solidFill>
                    <a:schemeClr val="bg1"/>
                  </a:solidFill>
                </a:rPr>
                <a:t>, (2018)</a:t>
              </a:r>
              <a:endParaRPr lang="he-IL" sz="1600" dirty="0">
                <a:solidFill>
                  <a:schemeClr val="bg1"/>
                </a:solidFill>
              </a:endParaRPr>
            </a:p>
          </p:txBody>
        </p:sp>
        <p:sp>
          <p:nvSpPr>
            <p:cNvPr id="11" name="TextBox 7">
              <a:extLst>
                <a:ext uri="{FF2B5EF4-FFF2-40B4-BE49-F238E27FC236}">
                  <a16:creationId xmlns:a16="http://schemas.microsoft.com/office/drawing/2014/main" id="{BD6A6CE9-82BD-3165-1B09-B26C18F2EE07}"/>
                </a:ext>
              </a:extLst>
            </p:cNvPr>
            <p:cNvSpPr txBox="1"/>
            <p:nvPr/>
          </p:nvSpPr>
          <p:spPr>
            <a:xfrm>
              <a:off x="1309210" y="1836172"/>
              <a:ext cx="1739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Amorphous InO</a:t>
              </a: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13176C4-360F-ED82-700A-D9E06B2BBD3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81629" y="2347378"/>
              <a:ext cx="3289870" cy="3299190"/>
              <a:chOff x="302732" y="2166342"/>
              <a:chExt cx="3568460" cy="3578569"/>
            </a:xfrm>
          </p:grpSpPr>
          <p:pic>
            <p:nvPicPr>
              <p:cNvPr id="9" name="Picture 1">
                <a:extLst>
                  <a:ext uri="{FF2B5EF4-FFF2-40B4-BE49-F238E27FC236}">
                    <a16:creationId xmlns:a16="http://schemas.microsoft.com/office/drawing/2014/main" id="{72BB8C39-37CF-C8B6-AE02-B9063DD482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5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052" r="2204" b="49"/>
              <a:stretch/>
            </p:blipFill>
            <p:spPr bwMode="auto">
              <a:xfrm>
                <a:off x="302732" y="2166342"/>
                <a:ext cx="3568460" cy="3424681"/>
              </a:xfrm>
              <a:prstGeom prst="rect">
                <a:avLst/>
              </a:prstGeom>
              <a:noFill/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תיבת טקסט 5">
                    <a:extLst>
                      <a:ext uri="{FF2B5EF4-FFF2-40B4-BE49-F238E27FC236}">
                        <a16:creationId xmlns:a16="http://schemas.microsoft.com/office/drawing/2014/main" id="{C6C17DBA-DD92-DD2C-F654-B6DDFCA7B870}"/>
                      </a:ext>
                    </a:extLst>
                  </p:cNvPr>
                  <p:cNvSpPr txBox="1"/>
                  <p:nvPr/>
                </p:nvSpPr>
                <p:spPr>
                  <a:xfrm>
                    <a:off x="2074025" y="5437134"/>
                    <a:ext cx="790542" cy="30777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𝑇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IL" sz="20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תיבת טקסט 5">
                    <a:extLst>
                      <a:ext uri="{FF2B5EF4-FFF2-40B4-BE49-F238E27FC236}">
                        <a16:creationId xmlns:a16="http://schemas.microsoft.com/office/drawing/2014/main" id="{BB7C9FE5-2380-8061-DFAC-A5ABCD033B3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74025" y="5437134"/>
                    <a:ext cx="790542" cy="307777"/>
                  </a:xfrm>
                  <a:prstGeom prst="rect">
                    <a:avLst/>
                  </a:prstGeom>
                  <a:blipFill>
                    <a:blip r:embed="rId7"/>
                    <a:stretch>
                      <a:fillRect t="-4348" r="-5042" b="-47826"/>
                    </a:stretch>
                  </a:blipFill>
                </p:spPr>
                <p:txBody>
                  <a:bodyPr/>
                  <a:lstStyle/>
                  <a:p>
                    <a:r>
                      <a:rPr lang="he-IL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תיבת טקסט 7">
                    <a:extLst>
                      <a:ext uri="{FF2B5EF4-FFF2-40B4-BE49-F238E27FC236}">
                        <a16:creationId xmlns:a16="http://schemas.microsoft.com/office/drawing/2014/main" id="{1D840566-D55A-3F87-F450-B412898531B6}"/>
                      </a:ext>
                    </a:extLst>
                  </p:cNvPr>
                  <p:cNvSpPr txBox="1"/>
                  <p:nvPr/>
                </p:nvSpPr>
                <p:spPr>
                  <a:xfrm rot="16200000">
                    <a:off x="160181" y="3658066"/>
                    <a:ext cx="790542" cy="331437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txBody>
                  <a:bodyPr wrap="square" lIns="0" tIns="0" rIns="0" bIns="0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sz="2000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𝑠𝑞</m:t>
                              </m:r>
                            </m:sub>
                          </m:sSub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US" sz="2000" b="0" i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Ω</m:t>
                          </m:r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oMath>
                      </m:oMathPara>
                    </a14:m>
                    <a:endParaRPr lang="en-IL" sz="20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תיבת טקסט 7">
                    <a:extLst>
                      <a:ext uri="{FF2B5EF4-FFF2-40B4-BE49-F238E27FC236}">
                        <a16:creationId xmlns:a16="http://schemas.microsoft.com/office/drawing/2014/main" id="{373B6AE0-C89C-898F-92B1-83486841730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6200000">
                    <a:off x="160181" y="3658066"/>
                    <a:ext cx="790542" cy="331437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t="-20833" r="-38000" b="-11667"/>
                    </a:stretch>
                  </a:blipFill>
                </p:spPr>
                <p:txBody>
                  <a:bodyPr/>
                  <a:lstStyle/>
                  <a:p>
                    <a:r>
                      <a:rPr lang="he-IL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C82038E-9368-1E05-8244-B50A80540D14}"/>
              </a:ext>
            </a:extLst>
          </p:cNvPr>
          <p:cNvGrpSpPr/>
          <p:nvPr/>
        </p:nvGrpSpPr>
        <p:grpSpPr>
          <a:xfrm>
            <a:off x="8314955" y="1837514"/>
            <a:ext cx="3743883" cy="4491573"/>
            <a:chOff x="8314955" y="1837514"/>
            <a:chExt cx="3743883" cy="4491573"/>
          </a:xfrm>
        </p:grpSpPr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25F28E1D-E9C7-7DC9-FF8B-AEF96187CAEE}"/>
                </a:ext>
              </a:extLst>
            </p:cNvPr>
            <p:cNvSpPr/>
            <p:nvPr/>
          </p:nvSpPr>
          <p:spPr>
            <a:xfrm>
              <a:off x="8599962" y="6021310"/>
              <a:ext cx="3458876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dirty="0">
                  <a:solidFill>
                    <a:schemeClr val="bg1"/>
                  </a:solidFill>
                  <a:cs typeface="Arial" panose="020B0604020202020204" pitchFamily="34" charset="0"/>
                </a:rPr>
                <a:t>I. Tamir Science advances, (2019)</a:t>
              </a:r>
              <a:endParaRPr lang="he-IL" sz="1400" dirty="0">
                <a:solidFill>
                  <a:schemeClr val="bg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20" name="TextBox 7">
              <a:extLst>
                <a:ext uri="{FF2B5EF4-FFF2-40B4-BE49-F238E27FC236}">
                  <a16:creationId xmlns:a16="http://schemas.microsoft.com/office/drawing/2014/main" id="{8B9E72C7-F6D2-AD85-7875-279AF48BA956}"/>
                </a:ext>
              </a:extLst>
            </p:cNvPr>
            <p:cNvSpPr txBox="1"/>
            <p:nvPr/>
          </p:nvSpPr>
          <p:spPr>
            <a:xfrm>
              <a:off x="9518761" y="1837514"/>
              <a:ext cx="1739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Amorphous InO</a:t>
              </a:r>
            </a:p>
          </p:txBody>
        </p:sp>
        <p:pic>
          <p:nvPicPr>
            <p:cNvPr id="3" name="Picture 2" descr="A graph of different colored lines&#10;&#10;Description automatically generated">
              <a:extLst>
                <a:ext uri="{FF2B5EF4-FFF2-40B4-BE49-F238E27FC236}">
                  <a16:creationId xmlns:a16="http://schemas.microsoft.com/office/drawing/2014/main" id="{C2A7E088-7A42-1CF5-75BE-21B1C0D44DC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29128" y="2262660"/>
              <a:ext cx="3649806" cy="3185370"/>
            </a:xfrm>
            <a:prstGeom prst="rect">
              <a:avLst/>
            </a:prstGeom>
          </p:spPr>
        </p:pic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90E0EA5-72FC-45B1-AE9A-0505A44D5157}"/>
                </a:ext>
              </a:extLst>
            </p:cNvPr>
            <p:cNvSpPr/>
            <p:nvPr/>
          </p:nvSpPr>
          <p:spPr>
            <a:xfrm>
              <a:off x="8314955" y="2331456"/>
              <a:ext cx="346957" cy="39582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2FBC904-64A2-E966-8289-7D24E20DB8C9}"/>
              </a:ext>
            </a:extLst>
          </p:cNvPr>
          <p:cNvGrpSpPr>
            <a:grpSpLocks noChangeAspect="1"/>
          </p:cNvGrpSpPr>
          <p:nvPr/>
        </p:nvGrpSpPr>
        <p:grpSpPr>
          <a:xfrm>
            <a:off x="-3904492" y="2470107"/>
            <a:ext cx="3710241" cy="2840068"/>
            <a:chOff x="3824900" y="2653324"/>
            <a:chExt cx="3155369" cy="2415332"/>
          </a:xfrm>
        </p:grpSpPr>
        <p:pic>
          <p:nvPicPr>
            <p:cNvPr id="5" name="Picture 4" descr="A graph of different colored lines&#10;&#10;AI-generated content may be incorrect.">
              <a:extLst>
                <a:ext uri="{FF2B5EF4-FFF2-40B4-BE49-F238E27FC236}">
                  <a16:creationId xmlns:a16="http://schemas.microsoft.com/office/drawing/2014/main" id="{6FE3F7EC-DEC4-F8E9-BC2A-5079FB4D37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7084" y="2653324"/>
              <a:ext cx="3063185" cy="2273458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תיבת טקסט 5">
                  <a:extLst>
                    <a:ext uri="{FF2B5EF4-FFF2-40B4-BE49-F238E27FC236}">
                      <a16:creationId xmlns:a16="http://schemas.microsoft.com/office/drawing/2014/main" id="{AD8941A8-F2D9-CB36-541F-94777968F318}"/>
                    </a:ext>
                  </a:extLst>
                </p:cNvPr>
                <p:cNvSpPr txBox="1"/>
                <p:nvPr/>
              </p:nvSpPr>
              <p:spPr>
                <a:xfrm>
                  <a:off x="5188564" y="4784907"/>
                  <a:ext cx="728824" cy="283749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תיבת טקסט 5">
                  <a:extLst>
                    <a:ext uri="{FF2B5EF4-FFF2-40B4-BE49-F238E27FC236}">
                      <a16:creationId xmlns:a16="http://schemas.microsoft.com/office/drawing/2014/main" id="{AD8941A8-F2D9-CB36-541F-94777968F31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88564" y="4784907"/>
                  <a:ext cx="728824" cy="283749"/>
                </a:xfrm>
                <a:prstGeom prst="rect">
                  <a:avLst/>
                </a:prstGeom>
                <a:blipFill>
                  <a:blip r:embed="rId11"/>
                  <a:stretch>
                    <a:fillRect t="-1818" b="-23636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תיבת טקסט 7">
                  <a:extLst>
                    <a:ext uri="{FF2B5EF4-FFF2-40B4-BE49-F238E27FC236}">
                      <a16:creationId xmlns:a16="http://schemas.microsoft.com/office/drawing/2014/main" id="{FD843D13-33B3-8616-08D0-1DF52B222DC9}"/>
                    </a:ext>
                  </a:extLst>
                </p:cNvPr>
                <p:cNvSpPr txBox="1"/>
                <p:nvPr/>
              </p:nvSpPr>
              <p:spPr>
                <a:xfrm rot="16200000">
                  <a:off x="3613269" y="3611330"/>
                  <a:ext cx="728824" cy="305562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𝑠𝑞</m:t>
                            </m:r>
                          </m:sub>
                        </m:sSub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14" name="תיבת טקסט 7">
                  <a:extLst>
                    <a:ext uri="{FF2B5EF4-FFF2-40B4-BE49-F238E27FC236}">
                      <a16:creationId xmlns:a16="http://schemas.microsoft.com/office/drawing/2014/main" id="{FD843D13-33B3-8616-08D0-1DF52B222DC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3613269" y="3611330"/>
                  <a:ext cx="728824" cy="305562"/>
                </a:xfrm>
                <a:prstGeom prst="rect">
                  <a:avLst/>
                </a:prstGeom>
                <a:blipFill>
                  <a:blip r:embed="rId12"/>
                  <a:stretch>
                    <a:fillRect t="-8511" r="-16949" b="-4255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F9CFBF31-214A-27C8-892D-263419E870E6}"/>
              </a:ext>
            </a:extLst>
          </p:cNvPr>
          <p:cNvSpPr txBox="1"/>
          <p:nvPr/>
        </p:nvSpPr>
        <p:spPr>
          <a:xfrm>
            <a:off x="-3120764" y="5898200"/>
            <a:ext cx="249645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 eaLnBrk="1" hangingPunct="1">
              <a:defRPr/>
            </a:pPr>
            <a:r>
              <a:rPr lang="en-US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T. Baturina, </a:t>
            </a:r>
            <a:r>
              <a:rPr lang="en-US" sz="1600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PRL</a:t>
            </a:r>
            <a:r>
              <a:rPr lang="en-US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 (2007)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8CE0046-31AB-0A80-BD25-671DA736FE51}"/>
              </a:ext>
            </a:extLst>
          </p:cNvPr>
          <p:cNvSpPr txBox="1"/>
          <p:nvPr/>
        </p:nvSpPr>
        <p:spPr>
          <a:xfrm>
            <a:off x="-2200504" y="1872967"/>
            <a:ext cx="65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TiN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C75E56A-734F-CF61-4C90-6B1AF0B1EC76}"/>
              </a:ext>
            </a:extLst>
          </p:cNvPr>
          <p:cNvGrpSpPr/>
          <p:nvPr/>
        </p:nvGrpSpPr>
        <p:grpSpPr>
          <a:xfrm>
            <a:off x="-267365" y="1883185"/>
            <a:ext cx="8376121" cy="3693471"/>
            <a:chOff x="10903712" y="2277583"/>
            <a:chExt cx="8376121" cy="36934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7">
                  <a:extLst>
                    <a:ext uri="{FF2B5EF4-FFF2-40B4-BE49-F238E27FC236}">
                      <a16:creationId xmlns:a16="http://schemas.microsoft.com/office/drawing/2014/main" id="{6C5012C3-B682-E92F-9F5A-86A327DB726A}"/>
                    </a:ext>
                  </a:extLst>
                </p:cNvPr>
                <p:cNvSpPr txBox="1"/>
                <p:nvPr/>
              </p:nvSpPr>
              <p:spPr>
                <a:xfrm>
                  <a:off x="14535646" y="2277583"/>
                  <a:ext cx="134620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  <m:sSub>
                          <m:sSub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r>
                          <a:rPr lang="en-US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  <m:sSub>
                          <m:sSubPr>
                            <m:ctrlP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  <m:sub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oMath>
                    </m:oMathPara>
                  </a14:m>
                  <a:endParaRPr lang="en-US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4" name="TextBox 7">
                  <a:extLst>
                    <a:ext uri="{FF2B5EF4-FFF2-40B4-BE49-F238E27FC236}">
                      <a16:creationId xmlns:a16="http://schemas.microsoft.com/office/drawing/2014/main" id="{6C5012C3-B682-E92F-9F5A-86A327DB726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535646" y="2277583"/>
                  <a:ext cx="1346200" cy="369332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964C96F-99CF-8D37-6EB3-BC5EABEC68C2}"/>
                </a:ext>
              </a:extLst>
            </p:cNvPr>
            <p:cNvGrpSpPr/>
            <p:nvPr/>
          </p:nvGrpSpPr>
          <p:grpSpPr>
            <a:xfrm>
              <a:off x="10903712" y="2528432"/>
              <a:ext cx="8376121" cy="3442622"/>
              <a:chOff x="10903712" y="2528432"/>
              <a:chExt cx="8376121" cy="3442622"/>
            </a:xfrm>
          </p:grpSpPr>
          <p:pic>
            <p:nvPicPr>
              <p:cNvPr id="26" name="Picture 25" descr="A graph of different colored lines&#10;&#10;AI-generated content may be incorrect.">
                <a:extLst>
                  <a:ext uri="{FF2B5EF4-FFF2-40B4-BE49-F238E27FC236}">
                    <a16:creationId xmlns:a16="http://schemas.microsoft.com/office/drawing/2014/main" id="{A2F62604-2F38-F23B-25BF-BB154FCCC8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155508" y="2735900"/>
                <a:ext cx="4124325" cy="3162300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graphicFrame>
                <p:nvGraphicFramePr>
                  <p:cNvPr id="6" name="אובייקט 2">
                    <a:extLst>
                      <a:ext uri="{FF2B5EF4-FFF2-40B4-BE49-F238E27FC236}">
                        <a16:creationId xmlns:a16="http://schemas.microsoft.com/office/drawing/2014/main" id="{300BBAB8-F31E-FCB6-47A8-6DFC6DB7CA20}"/>
                      </a:ext>
                    </a:extLst>
                  </p:cNvPr>
                  <p:cNvGraphicFramePr>
                    <a:graphicFrameLocks noChangeAspect="1"/>
                  </p:cNvGraphicFramePr>
                  <p:nvPr>
                    <p:extLst>
                      <p:ext uri="{D42A27DB-BD31-4B8C-83A1-F6EECF244321}">
                        <p14:modId xmlns:p14="http://schemas.microsoft.com/office/powerpoint/2010/main" val="2819795397"/>
                      </p:ext>
                    </p:extLst>
                  </p:nvPr>
                </p:nvGraphicFramePr>
                <p:xfrm>
                  <a:off x="10903712" y="2528432"/>
                  <a:ext cx="4902760" cy="3442622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5" imgW="4125600" imgH="2896560" progId="Origin50.Graph">
                          <p:embed/>
                        </p:oleObj>
                      </mc:Choice>
                      <mc:Fallback>
                        <p:oleObj name="Graph" r:id="rId15" imgW="4125600" imgH="2896560" progId="Origin50.Graph">
                          <p:embed/>
                          <p:pic>
                            <p:nvPicPr>
                              <p:cNvPr id="6" name="אובייקט 2">
                                <a:extLst>
                                  <a:ext uri="{FF2B5EF4-FFF2-40B4-BE49-F238E27FC236}">
                                    <a16:creationId xmlns:a16="http://schemas.microsoft.com/office/drawing/2014/main" id="{300BBAB8-F31E-FCB6-47A8-6DFC6DB7CA20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6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0903712" y="2528432"/>
                                <a:ext cx="4902760" cy="3442622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Choice>
            <mc:Fallback xmlns="">
              <p:graphicFrame>
                <p:nvGraphicFramePr>
                  <p:cNvPr id="6" name="אובייקט 2">
                    <a:extLst>
                      <a:ext uri="{FF2B5EF4-FFF2-40B4-BE49-F238E27FC236}">
                        <a16:creationId xmlns:a16="http://schemas.microsoft.com/office/drawing/2014/main" id="{300BBAB8-F31E-FCB6-47A8-6DFC6DB7CA20}"/>
                      </a:ext>
                    </a:extLst>
                  </p:cNvPr>
                  <p:cNvGraphicFramePr>
                    <a:graphicFrameLocks noChangeAspect="1"/>
                  </p:cNvGraphicFramePr>
                  <p:nvPr>
                    <p:extLst>
                      <p:ext uri="{D42A27DB-BD31-4B8C-83A1-F6EECF244321}">
                        <p14:modId xmlns:p14="http://schemas.microsoft.com/office/powerpoint/2010/main" val="2819795397"/>
                      </p:ext>
                    </p:extLst>
                  </p:nvPr>
                </p:nvGraphicFramePr>
                <p:xfrm>
                  <a:off x="10903712" y="2528432"/>
                  <a:ext cx="4902760" cy="3442622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7" imgW="4125600" imgH="2896560" progId="Origin50.Graph">
                          <p:embed/>
                        </p:oleObj>
                      </mc:Choice>
                      <mc:Fallback>
                        <p:oleObj name="Graph" r:id="rId17" imgW="4125600" imgH="2896560" progId="Origin50.Graph">
                          <p:embed/>
                          <p:pic>
                            <p:nvPicPr>
                              <p:cNvPr id="6" name="אובייקט 2">
                                <a:extLst>
                                  <a:ext uri="{FF2B5EF4-FFF2-40B4-BE49-F238E27FC236}">
                                    <a16:creationId xmlns:a16="http://schemas.microsoft.com/office/drawing/2014/main" id="{14BE9873-6C2C-3A65-3142-8755BC75A9C5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8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0903712" y="2528432"/>
                                <a:ext cx="4902760" cy="3442622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Fallback>
          </mc:AlternateContent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96444715-D03A-41C4-B464-770880244A1D}"/>
              </a:ext>
            </a:extLst>
          </p:cNvPr>
          <p:cNvSpPr txBox="1"/>
          <p:nvPr/>
        </p:nvSpPr>
        <p:spPr>
          <a:xfrm>
            <a:off x="446909" y="5944366"/>
            <a:ext cx="357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>
              <a:defRPr/>
            </a:pP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O. Crauste, C.A. Marrache-Kikuchi, et.al,  </a:t>
            </a:r>
            <a:r>
              <a:rPr lang="en-US" sz="1400" i="1" dirty="0">
                <a:solidFill>
                  <a:schemeClr val="bg1"/>
                </a:solidFill>
                <a:cs typeface="Arial" panose="020B0604020202020204" pitchFamily="34" charset="0"/>
              </a:rPr>
              <a:t>Journal of Physics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 (2009)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90F661-46B3-3AAA-374B-51BF390C3517}"/>
              </a:ext>
            </a:extLst>
          </p:cNvPr>
          <p:cNvSpPr txBox="1"/>
          <p:nvPr/>
        </p:nvSpPr>
        <p:spPr>
          <a:xfrm>
            <a:off x="4380281" y="5898200"/>
            <a:ext cx="357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>
              <a:defRPr/>
            </a:pP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F. </a:t>
            </a:r>
            <a:r>
              <a:rPr lang="en-US" sz="1400" dirty="0" err="1">
                <a:solidFill>
                  <a:schemeClr val="bg1"/>
                </a:solidFill>
                <a:cs typeface="Arial" panose="020B0604020202020204" pitchFamily="34" charset="0"/>
              </a:rPr>
              <a:t>Couëdo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, C.A. Marrache-Kikuchi, et.al, Scientific Reports (2016)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DDDC17C-BEA1-681B-8C0C-1E10286E7F3C}"/>
              </a:ext>
            </a:extLst>
          </p:cNvPr>
          <p:cNvSpPr/>
          <p:nvPr/>
        </p:nvSpPr>
        <p:spPr>
          <a:xfrm>
            <a:off x="10388600" y="260611"/>
            <a:ext cx="71253" cy="856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35DF76C-A555-7E8E-2478-94668B688C3D}"/>
              </a:ext>
            </a:extLst>
          </p:cNvPr>
          <p:cNvSpPr/>
          <p:nvPr/>
        </p:nvSpPr>
        <p:spPr>
          <a:xfrm>
            <a:off x="4256598" y="2460124"/>
            <a:ext cx="247366" cy="2508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B70314-0080-386E-CD0E-10C5688A0D4D}"/>
              </a:ext>
            </a:extLst>
          </p:cNvPr>
          <p:cNvSpPr/>
          <p:nvPr/>
        </p:nvSpPr>
        <p:spPr>
          <a:xfrm>
            <a:off x="172038" y="216000"/>
            <a:ext cx="10485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Direct Transition? Or Metallic State?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ECA55F-C447-2911-246E-47DD6A751B0C}"/>
              </a:ext>
            </a:extLst>
          </p:cNvPr>
          <p:cNvSpPr/>
          <p:nvPr/>
        </p:nvSpPr>
        <p:spPr>
          <a:xfrm>
            <a:off x="5386015" y="1147629"/>
            <a:ext cx="397204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4000" b="1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Anomalous Metal</a:t>
            </a:r>
            <a:endParaRPr lang="en-GB" sz="4000" b="1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9B12AF-7A2B-78B1-A421-65F052F8864C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4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5863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aph of a graph&#10;&#10;AI-generated content may be incorrect.">
            <a:extLst>
              <a:ext uri="{FF2B5EF4-FFF2-40B4-BE49-F238E27FC236}">
                <a16:creationId xmlns:a16="http://schemas.microsoft.com/office/drawing/2014/main" id="{5C04FA9D-5CB3-CE60-C247-0F1BCF9835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8737" y="963782"/>
            <a:ext cx="2595563" cy="493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707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243614C3-3FB7-47A6-A367-68E7A5037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lvl="1" algn="l" rtl="0">
              <a:lnSpc>
                <a:spcPct val="90000"/>
              </a:lnSpc>
              <a:spcBef>
                <a:spcPct val="0"/>
              </a:spcBef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Pressurizing superconductors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51E6CEE-8ACC-4E5B-B34B-D175E0EBC3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641" b="19857"/>
          <a:stretch/>
        </p:blipFill>
        <p:spPr>
          <a:xfrm>
            <a:off x="1015180" y="1790132"/>
            <a:ext cx="3279519" cy="429589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E625A9-D460-4B4E-A6DD-B6079D0FA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9019" y="1621955"/>
            <a:ext cx="4824435" cy="4632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611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3511A7D-39A5-4AAF-B9B4-F4A81FC8D2B5}"/>
              </a:ext>
            </a:extLst>
          </p:cNvPr>
          <p:cNvGrpSpPr>
            <a:grpSpLocks noChangeAspect="1"/>
          </p:cNvGrpSpPr>
          <p:nvPr/>
        </p:nvGrpSpPr>
        <p:grpSpPr>
          <a:xfrm>
            <a:off x="448650" y="1795616"/>
            <a:ext cx="6578848" cy="4755521"/>
            <a:chOff x="2441553" y="1741286"/>
            <a:chExt cx="6595414" cy="476749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8E6B4E3-1616-4C17-8366-3D3B187B31A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441553" y="1925952"/>
              <a:ext cx="6595414" cy="4209614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2B68DB1-086D-4BDF-B4D9-230829A1F6B4}"/>
                </a:ext>
              </a:extLst>
            </p:cNvPr>
            <p:cNvSpPr txBox="1">
              <a:spLocks noChangeAspect="1"/>
            </p:cNvSpPr>
            <p:nvPr/>
          </p:nvSpPr>
          <p:spPr>
            <a:xfrm>
              <a:off x="3911993" y="1741286"/>
              <a:ext cx="4104322" cy="4011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</a:rPr>
                <a:t>Superconducting metallic elements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BCA70DA-6FB7-4FF6-B527-4078B1906CF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111609" y="6201005"/>
              <a:ext cx="3705093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400" dirty="0">
                  <a:solidFill>
                    <a:schemeClr val="bg1"/>
                  </a:solidFill>
                </a:rPr>
                <a:t>T. F. Smith, C.W. Chu, </a:t>
              </a:r>
              <a:r>
                <a:rPr lang="en-US" sz="1400" i="1" dirty="0">
                  <a:solidFill>
                    <a:schemeClr val="bg1"/>
                  </a:solidFill>
                </a:rPr>
                <a:t>Physical Review (1967)</a:t>
              </a:r>
              <a:endParaRPr lang="he-IL" sz="1400" i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D1FE5AC-D6F1-4061-B5F7-99F950125F2F}"/>
              </a:ext>
            </a:extLst>
          </p:cNvPr>
          <p:cNvSpPr/>
          <p:nvPr/>
        </p:nvSpPr>
        <p:spPr>
          <a:xfrm>
            <a:off x="172800" y="216000"/>
            <a:ext cx="95164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Pressurizing 3D Superconductors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8BF5C6B-0781-D717-6CA6-C0067CD98E12}"/>
              </a:ext>
            </a:extLst>
          </p:cNvPr>
          <p:cNvGrpSpPr/>
          <p:nvPr/>
        </p:nvGrpSpPr>
        <p:grpSpPr>
          <a:xfrm>
            <a:off x="12756672" y="1235592"/>
            <a:ext cx="3835836" cy="4755521"/>
            <a:chOff x="7515354" y="1778821"/>
            <a:chExt cx="3835836" cy="4755521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E3934C98-B382-43C5-8FA7-41D003A56AFD}"/>
                </a:ext>
              </a:extLst>
            </p:cNvPr>
            <p:cNvGrpSpPr/>
            <p:nvPr/>
          </p:nvGrpSpPr>
          <p:grpSpPr>
            <a:xfrm>
              <a:off x="7522292" y="1778821"/>
              <a:ext cx="3828898" cy="4755521"/>
              <a:chOff x="7497746" y="1795616"/>
              <a:chExt cx="3828898" cy="4755521"/>
            </a:xfrm>
          </p:grpSpPr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E6AB83-83F8-40E8-882B-7601D2F3E728}"/>
                  </a:ext>
                </a:extLst>
              </p:cNvPr>
              <p:cNvSpPr txBox="1"/>
              <p:nvPr/>
            </p:nvSpPr>
            <p:spPr>
              <a:xfrm>
                <a:off x="7733013" y="1795616"/>
                <a:ext cx="35936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Carbonaceous sulfur hydride</a:t>
                </a:r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BCA70DA-6FB7-4FF6-B527-4078B1906CF5}"/>
                  </a:ext>
                </a:extLst>
              </p:cNvPr>
              <p:cNvSpPr/>
              <p:nvPr/>
            </p:nvSpPr>
            <p:spPr>
              <a:xfrm>
                <a:off x="8106733" y="6243360"/>
                <a:ext cx="2317326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he-IL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1400" dirty="0">
                    <a:solidFill>
                      <a:schemeClr val="bg1"/>
                    </a:solidFill>
                  </a:rPr>
                  <a:t>E. Snider, et al. </a:t>
                </a:r>
                <a:r>
                  <a:rPr lang="en-US" sz="1400" i="1" dirty="0">
                    <a:solidFill>
                      <a:schemeClr val="bg1"/>
                    </a:solidFill>
                  </a:rPr>
                  <a:t>Nature</a:t>
                </a:r>
                <a:r>
                  <a:rPr lang="en-US" sz="1400" dirty="0">
                    <a:solidFill>
                      <a:schemeClr val="bg1"/>
                    </a:solidFill>
                  </a:rPr>
                  <a:t> (2020)</a:t>
                </a:r>
                <a:endParaRPr lang="he-IL" sz="1400" i="1" dirty="0">
                  <a:solidFill>
                    <a:schemeClr val="bg1"/>
                  </a:solidFill>
                </a:endParaRPr>
              </a:p>
            </p:txBody>
          </p: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98E0335-6204-428A-A403-D7B24BBE2B08}"/>
                  </a:ext>
                </a:extLst>
              </p:cNvPr>
              <p:cNvGrpSpPr/>
              <p:nvPr/>
            </p:nvGrpSpPr>
            <p:grpSpPr>
              <a:xfrm>
                <a:off x="7497746" y="2164020"/>
                <a:ext cx="3535300" cy="4127982"/>
                <a:chOff x="7514035" y="2113672"/>
                <a:chExt cx="3535300" cy="4127982"/>
              </a:xfrm>
            </p:grpSpPr>
            <p:pic>
              <p:nvPicPr>
                <p:cNvPr id="13" name="Picture 12">
                  <a:extLst>
                    <a:ext uri="{FF2B5EF4-FFF2-40B4-BE49-F238E27FC236}">
                      <a16:creationId xmlns:a16="http://schemas.microsoft.com/office/drawing/2014/main" id="{82FFD565-C3D0-41C4-9C67-D0D4BE48FE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>
                <a:xfrm>
                  <a:off x="7514035" y="2113672"/>
                  <a:ext cx="3535300" cy="4127982"/>
                </a:xfrm>
                <a:prstGeom prst="rect">
                  <a:avLst/>
                </a:prstGeom>
              </p:spPr>
            </p:pic>
            <p:sp>
              <p:nvSpPr>
                <p:cNvPr id="14" name="Rectangle 13">
                  <a:extLst>
                    <a:ext uri="{FF2B5EF4-FFF2-40B4-BE49-F238E27FC236}">
                      <a16:creationId xmlns:a16="http://schemas.microsoft.com/office/drawing/2014/main" id="{7BF61A0D-0202-4314-B083-7CC00774895A}"/>
                    </a:ext>
                  </a:extLst>
                </p:cNvPr>
                <p:cNvSpPr/>
                <p:nvPr/>
              </p:nvSpPr>
              <p:spPr>
                <a:xfrm>
                  <a:off x="7598664" y="2114136"/>
                  <a:ext cx="173736" cy="23455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1" anchor="ctr"/>
                <a:lstStyle/>
                <a:p>
                  <a:pPr algn="ctr"/>
                  <a:endParaRPr lang="he-IL" dirty="0"/>
                </a:p>
              </p:txBody>
            </p: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תיבת טקסט 2">
                  <a:extLst>
                    <a:ext uri="{FF2B5EF4-FFF2-40B4-BE49-F238E27FC236}">
                      <a16:creationId xmlns:a16="http://schemas.microsoft.com/office/drawing/2014/main" id="{894CB880-E17B-3FBA-16F9-1EEB335FBCB9}"/>
                    </a:ext>
                  </a:extLst>
                </p:cNvPr>
                <p:cNvSpPr txBox="1"/>
                <p:nvPr/>
              </p:nvSpPr>
              <p:spPr>
                <a:xfrm rot="16200000">
                  <a:off x="7273972" y="3670383"/>
                  <a:ext cx="790542" cy="3077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14:m>
                    <m:oMath xmlns:m="http://schemas.openxmlformats.org/officeDocument/2006/math">
                      <m:sSub>
                        <m:sSubPr>
                          <m:ctrlP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𝑇</m:t>
                          </m:r>
                        </m:e>
                        <m:sub>
                          <m:r>
                            <a:rPr lang="en-US" sz="20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</m:oMath>
                  </a14:m>
                  <a:r>
                    <a:rPr lang="en-US" sz="2000" dirty="0">
                      <a:solidFill>
                        <a:schemeClr val="bg1"/>
                      </a:solidFill>
                    </a:rPr>
                    <a:t>(K)</a:t>
                  </a:r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3" name="תיבת טקסט 2">
                  <a:extLst>
                    <a:ext uri="{FF2B5EF4-FFF2-40B4-BE49-F238E27FC236}">
                      <a16:creationId xmlns:a16="http://schemas.microsoft.com/office/drawing/2014/main" id="{894CB880-E17B-3FBA-16F9-1EEB335FBCB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7273972" y="3670383"/>
                  <a:ext cx="790542" cy="307777"/>
                </a:xfrm>
                <a:prstGeom prst="rect">
                  <a:avLst/>
                </a:prstGeom>
                <a:blipFill>
                  <a:blip r:embed="rId6"/>
                  <a:stretch>
                    <a:fillRect l="-26000" r="-50000" b="-11538"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תיבת טקסט 4">
                  <a:extLst>
                    <a:ext uri="{FF2B5EF4-FFF2-40B4-BE49-F238E27FC236}">
                      <a16:creationId xmlns:a16="http://schemas.microsoft.com/office/drawing/2014/main" id="{E82C3AC5-FD93-0DAA-7AC9-6FD00A574ED5}"/>
                    </a:ext>
                  </a:extLst>
                </p:cNvPr>
                <p:cNvSpPr txBox="1"/>
                <p:nvPr/>
              </p:nvSpPr>
              <p:spPr>
                <a:xfrm>
                  <a:off x="9035588" y="5936356"/>
                  <a:ext cx="790542" cy="3077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𝐺𝑃𝑎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5" name="תיבת טקסט 4">
                  <a:extLst>
                    <a:ext uri="{FF2B5EF4-FFF2-40B4-BE49-F238E27FC236}">
                      <a16:creationId xmlns:a16="http://schemas.microsoft.com/office/drawing/2014/main" id="{E82C3AC5-FD93-0DAA-7AC9-6FD00A574ED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035588" y="5936356"/>
                  <a:ext cx="790542" cy="307777"/>
                </a:xfrm>
                <a:prstGeom prst="rect">
                  <a:avLst/>
                </a:prstGeom>
                <a:blipFill>
                  <a:blip r:embed="rId7"/>
                  <a:stretch>
                    <a:fillRect l="-10769" t="-4000" r="-20769" b="-36000"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E7D2F48E-A7DD-3FC1-501B-42AD54FA28C4}"/>
              </a:ext>
            </a:extLst>
          </p:cNvPr>
          <p:cNvSpPr/>
          <p:nvPr/>
        </p:nvSpPr>
        <p:spPr>
          <a:xfrm>
            <a:off x="7963958" y="6240877"/>
            <a:ext cx="3695786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A. P. Drozdov, M. I. Eremets, et al. </a:t>
            </a:r>
            <a:r>
              <a:rPr lang="en-US" sz="1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Nature</a:t>
            </a:r>
            <a:r>
              <a: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(2019)</a:t>
            </a:r>
            <a:endParaRPr lang="he-IL" sz="1400" i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3" name="Picture 22" descr="A graph of colored dots&#10;&#10;Description automatically generated with medium confidence">
            <a:extLst>
              <a:ext uri="{FF2B5EF4-FFF2-40B4-BE49-F238E27FC236}">
                <a16:creationId xmlns:a16="http://schemas.microsoft.com/office/drawing/2014/main" id="{17798213-02A0-3A70-2815-1B75B1CC89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3424" y="2041837"/>
            <a:ext cx="4429926" cy="419904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15E021F-15C7-3992-98E8-422345C2B296}"/>
              </a:ext>
            </a:extLst>
          </p:cNvPr>
          <p:cNvSpPr txBox="1">
            <a:spLocks noChangeAspect="1"/>
          </p:cNvSpPr>
          <p:nvPr/>
        </p:nvSpPr>
        <p:spPr>
          <a:xfrm>
            <a:off x="8326746" y="1811005"/>
            <a:ext cx="2725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HTC - lanthanum hydride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9968A3-6EFB-E6B7-F335-9A50241DFBFB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112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תמונה 11">
            <a:extLst>
              <a:ext uri="{FF2B5EF4-FFF2-40B4-BE49-F238E27FC236}">
                <a16:creationId xmlns:a16="http://schemas.microsoft.com/office/drawing/2014/main" id="{E0C2A284-3B24-B014-B82C-F3BD67B9E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7" b="94226" l="7143" r="95055">
                        <a14:foregroundMark x1="36447" y1="22572" x2="26923" y2="18373"/>
                        <a14:foregroundMark x1="27839" y1="8399" x2="47619" y2="7349"/>
                        <a14:foregroundMark x1="47619" y1="7349" x2="65751" y2="10499"/>
                        <a14:foregroundMark x1="65751" y1="10499" x2="30769" y2="8924"/>
                        <a14:foregroundMark x1="74908" y1="90551" x2="65934" y2="94226"/>
                        <a14:foregroundMark x1="65934" y1="94226" x2="27106" y2="91864"/>
                        <a14:foregroundMark x1="92125" y1="50919" x2="92125" y2="50919"/>
                        <a14:foregroundMark x1="7326" y1="50131" x2="7326" y2="50131"/>
                        <a14:foregroundMark x1="95055" y1="50394" x2="95055" y2="50394"/>
                        <a14:foregroundMark x1="69963" y1="3937" x2="69963" y2="3937"/>
                        <a14:foregroundMark x1="52747" y1="51444" x2="52747" y2="51444"/>
                        <a14:foregroundMark x1="53846" y1="49869" x2="53846" y2="49869"/>
                        <a14:foregroundMark x1="54579" y1="48294" x2="47985" y2="48294"/>
                        <a14:foregroundMark x1="47985" y1="49344" x2="50733" y2="56693"/>
                        <a14:foregroundMark x1="47985" y1="47244" x2="46703" y2="5406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086" y="1886879"/>
            <a:ext cx="5201376" cy="3629532"/>
          </a:xfrm>
          <a:prstGeom prst="rect">
            <a:avLst/>
          </a:prstGeom>
        </p:spPr>
      </p:pic>
      <p:sp>
        <p:nvSpPr>
          <p:cNvPr id="13" name="Rectangle 6">
            <a:extLst>
              <a:ext uri="{FF2B5EF4-FFF2-40B4-BE49-F238E27FC236}">
                <a16:creationId xmlns:a16="http://schemas.microsoft.com/office/drawing/2014/main" id="{54801CD5-3F4E-BAFA-F99E-78103C08558A}"/>
              </a:ext>
            </a:extLst>
          </p:cNvPr>
          <p:cNvSpPr/>
          <p:nvPr/>
        </p:nvSpPr>
        <p:spPr>
          <a:xfrm>
            <a:off x="172038" y="216000"/>
            <a:ext cx="5628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Diamond Anvil Cell</a:t>
            </a:r>
          </a:p>
        </p:txBody>
      </p:sp>
      <p:pic>
        <p:nvPicPr>
          <p:cNvPr id="4" name="תמונה 3" descr="תמונה שמכילה צילום מסך, עיצוב, אומנות&#10;&#10;התיאור נוצר באופן אוטומטי">
            <a:extLst>
              <a:ext uri="{FF2B5EF4-FFF2-40B4-BE49-F238E27FC236}">
                <a16:creationId xmlns:a16="http://schemas.microsoft.com/office/drawing/2014/main" id="{2994A1E2-1EA6-3581-236B-A4FB4D3EA0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5539" y="2051898"/>
            <a:ext cx="5249197" cy="32994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37F467-410B-66B5-7823-308755869FAD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353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F929C82C-63B1-F580-CB6A-2FF3E3884B50}"/>
              </a:ext>
            </a:extLst>
          </p:cNvPr>
          <p:cNvSpPr txBox="1"/>
          <p:nvPr/>
        </p:nvSpPr>
        <p:spPr>
          <a:xfrm>
            <a:off x="4817158" y="5765581"/>
            <a:ext cx="3428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FF00"/>
                </a:solidFill>
              </a:rPr>
              <a:t>1GPa = 10,000 ATM  </a:t>
            </a:r>
          </a:p>
          <a:p>
            <a:r>
              <a:rPr lang="en-US" sz="2000" dirty="0">
                <a:solidFill>
                  <a:srgbClr val="FFFF00"/>
                </a:solidFill>
              </a:rPr>
              <a:t>= 1 upside down Eiffel tower</a:t>
            </a:r>
            <a:endParaRPr lang="en-IL" sz="2000" dirty="0"/>
          </a:p>
        </p:txBody>
      </p:sp>
      <p:sp>
        <p:nvSpPr>
          <p:cNvPr id="8" name="מלבן 7">
            <a:extLst>
              <a:ext uri="{FF2B5EF4-FFF2-40B4-BE49-F238E27FC236}">
                <a16:creationId xmlns:a16="http://schemas.microsoft.com/office/drawing/2014/main" id="{D8C7B17E-41D0-1B36-45F7-7BB0B3B68ACD}"/>
              </a:ext>
            </a:extLst>
          </p:cNvPr>
          <p:cNvSpPr/>
          <p:nvPr/>
        </p:nvSpPr>
        <p:spPr>
          <a:xfrm>
            <a:off x="4817158" y="6119523"/>
            <a:ext cx="3365593" cy="35394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54801CD5-3F4E-BAFA-F99E-78103C08558A}"/>
              </a:ext>
            </a:extLst>
          </p:cNvPr>
          <p:cNvSpPr/>
          <p:nvPr/>
        </p:nvSpPr>
        <p:spPr>
          <a:xfrm>
            <a:off x="172038" y="216000"/>
            <a:ext cx="5628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Diamond Anvil Cell</a:t>
            </a:r>
          </a:p>
        </p:txBody>
      </p:sp>
      <p:pic>
        <p:nvPicPr>
          <p:cNvPr id="2" name="Picture 6" descr="A picture containing metalware, gear&#10;&#10;Description automatically generated">
            <a:extLst>
              <a:ext uri="{FF2B5EF4-FFF2-40B4-BE49-F238E27FC236}">
                <a16:creationId xmlns:a16="http://schemas.microsoft.com/office/drawing/2014/main" id="{55C6D4FD-56AF-26E8-2909-47821EC51B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688" b="82188" l="19500" r="80333">
                        <a14:foregroundMark x1="49583" y1="35688" x2="49583" y2="35688"/>
                        <a14:foregroundMark x1="80083" y1="48938" x2="80083" y2="48938"/>
                        <a14:foregroundMark x1="80250" y1="52438" x2="80250" y2="52875"/>
                        <a14:foregroundMark x1="80083" y1="52188" x2="79667" y2="50875"/>
                        <a14:foregroundMark x1="79667" y1="51188" x2="79333" y2="56125"/>
                        <a14:foregroundMark x1="75500" y1="69625" x2="78000" y2="64938"/>
                        <a14:foregroundMark x1="22667" y1="70188" x2="22500" y2="65125"/>
                        <a14:foregroundMark x1="22917" y1="67938" x2="23250" y2="62125"/>
                      </a14:backgroundRemoval>
                    </a14:imgEffect>
                    <a14:imgEffect>
                      <a14:sharpenSoften amount="31000"/>
                    </a14:imgEffect>
                    <a14:imgEffect>
                      <a14:brightnessContrast bright="6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99" t="30169" r="11984" b="11978"/>
          <a:stretch/>
        </p:blipFill>
        <p:spPr>
          <a:xfrm>
            <a:off x="2504655" y="2372350"/>
            <a:ext cx="3317963" cy="3362452"/>
          </a:xfrm>
          <a:prstGeom prst="ellipse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מודל תלת-ממד 3">
                <a:extLst>
                  <a:ext uri="{FF2B5EF4-FFF2-40B4-BE49-F238E27FC236}">
                    <a16:creationId xmlns:a16="http://schemas.microsoft.com/office/drawing/2014/main" id="{CD161947-A932-5149-66A3-8CD3B93658EF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-38904000" y="-167245681"/>
              <a:ext cx="90000000" cy="235291736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90000000" cy="235291736"/>
                    </a:xfrm>
                    <a:prstGeom prst="rect">
                      <a:avLst/>
                    </a:prstGeom>
                  </am3d:spPr>
                  <am3d:camera>
                    <am3d:pos x="0" y="0" z="5344211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77" d="1000000"/>
                    <am3d:preTrans dx="0" dy="-17999834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25230093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מודל תלת-ממד 3">
                <a:extLst>
                  <a:ext uri="{FF2B5EF4-FFF2-40B4-BE49-F238E27FC236}">
                    <a16:creationId xmlns:a16="http://schemas.microsoft.com/office/drawing/2014/main" id="{CD161947-A932-5149-66A3-8CD3B93658E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38904000" y="-167245681"/>
                <a:ext cx="90000000" cy="235291736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תמונה 9" descr="תמונה שמכילה עיגול, מתכת, מטבע, מרק&#10;&#10;התיאור נוצר באופן אוטומטי">
            <a:extLst>
              <a:ext uri="{FF2B5EF4-FFF2-40B4-BE49-F238E27FC236}">
                <a16:creationId xmlns:a16="http://schemas.microsoft.com/office/drawing/2014/main" id="{98B0FD95-E3D3-3D5B-401C-7C1479EE8F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784" y="2735951"/>
            <a:ext cx="2639650" cy="2635250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93278447-9FC0-6DC6-9586-1B621FFB821A}"/>
              </a:ext>
            </a:extLst>
          </p:cNvPr>
          <p:cNvSpPr txBox="1"/>
          <p:nvPr/>
        </p:nvSpPr>
        <p:spPr>
          <a:xfrm>
            <a:off x="2961153" y="2110738"/>
            <a:ext cx="2404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Copper beryllium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0D685D-1EC3-B6BE-FCCC-B921F7673FE0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141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7">
            <a:extLst>
              <a:ext uri="{FF2B5EF4-FFF2-40B4-BE49-F238E27FC236}">
                <a16:creationId xmlns:a16="http://schemas.microsoft.com/office/drawing/2014/main" id="{2AF9F5AA-3086-EC9B-825E-9F19F6144DFC}"/>
              </a:ext>
            </a:extLst>
          </p:cNvPr>
          <p:cNvSpPr txBox="1"/>
          <p:nvPr/>
        </p:nvSpPr>
        <p:spPr>
          <a:xfrm>
            <a:off x="7187500" y="5765581"/>
            <a:ext cx="3428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FF00"/>
                </a:solidFill>
              </a:rPr>
              <a:t>1GPa = 10,000 ATM  </a:t>
            </a:r>
          </a:p>
          <a:p>
            <a:r>
              <a:rPr lang="en-US" sz="2000" dirty="0">
                <a:solidFill>
                  <a:srgbClr val="FFFF00"/>
                </a:solidFill>
              </a:rPr>
              <a:t>= 1 upside down Eiffel tower</a:t>
            </a:r>
            <a:endParaRPr lang="en-IL" sz="2000" dirty="0"/>
          </a:p>
        </p:txBody>
      </p:sp>
      <p:sp>
        <p:nvSpPr>
          <p:cNvPr id="15" name="מלבן 14">
            <a:extLst>
              <a:ext uri="{FF2B5EF4-FFF2-40B4-BE49-F238E27FC236}">
                <a16:creationId xmlns:a16="http://schemas.microsoft.com/office/drawing/2014/main" id="{76DAC2D7-4314-2587-1407-41582F8A0B05}"/>
              </a:ext>
            </a:extLst>
          </p:cNvPr>
          <p:cNvSpPr/>
          <p:nvPr/>
        </p:nvSpPr>
        <p:spPr>
          <a:xfrm>
            <a:off x="7187500" y="6119523"/>
            <a:ext cx="3365593" cy="35394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54801CD5-3F4E-BAFA-F99E-78103C08558A}"/>
              </a:ext>
            </a:extLst>
          </p:cNvPr>
          <p:cNvSpPr/>
          <p:nvPr/>
        </p:nvSpPr>
        <p:spPr>
          <a:xfrm>
            <a:off x="172038" y="216000"/>
            <a:ext cx="5628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Diamond Anvil Cell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מודל תלת-ממד 3">
                <a:extLst>
                  <a:ext uri="{FF2B5EF4-FFF2-40B4-BE49-F238E27FC236}">
                    <a16:creationId xmlns:a16="http://schemas.microsoft.com/office/drawing/2014/main" id="{CD161947-A932-5149-66A3-8CD3B93658EF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4967203" y="1139330"/>
              <a:ext cx="2087305" cy="5456951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087305" cy="5456951"/>
                    </a:xfrm>
                    <a:prstGeom prst="rect">
                      <a:avLst/>
                    </a:prstGeom>
                  </am3d:spPr>
                  <am3d:camera>
                    <am3d:pos x="0" y="0" z="5344211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77" d="1000000"/>
                    <am3d:preTrans dx="0" dy="-17999834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585143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מודל תלת-ממד 3">
                <a:extLst>
                  <a:ext uri="{FF2B5EF4-FFF2-40B4-BE49-F238E27FC236}">
                    <a16:creationId xmlns:a16="http://schemas.microsoft.com/office/drawing/2014/main" id="{CD161947-A932-5149-66A3-8CD3B93658E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967203" y="1139330"/>
                <a:ext cx="2087305" cy="5456951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תמונה 9" descr="תמונה שמכילה עיגול, מתכת, מטבע, מרק&#10;&#10;התיאור נוצר באופן אוטומטי">
            <a:extLst>
              <a:ext uri="{FF2B5EF4-FFF2-40B4-BE49-F238E27FC236}">
                <a16:creationId xmlns:a16="http://schemas.microsoft.com/office/drawing/2014/main" id="{98B0FD95-E3D3-3D5B-401C-7C1479EE8F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6112" y="4115171"/>
            <a:ext cx="0" cy="0"/>
          </a:xfrm>
          <a:prstGeom prst="rect">
            <a:avLst/>
          </a:prstGeom>
        </p:spPr>
      </p:pic>
      <p:pic>
        <p:nvPicPr>
          <p:cNvPr id="3" name="Picture 6" descr="A picture containing metalware, gear&#10;&#10;Description automatically generated">
            <a:extLst>
              <a:ext uri="{FF2B5EF4-FFF2-40B4-BE49-F238E27FC236}">
                <a16:creationId xmlns:a16="http://schemas.microsoft.com/office/drawing/2014/main" id="{96A62413-1EAD-1BF5-91F4-9BC29E978F4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5688" b="82188" l="19500" r="80333">
                        <a14:foregroundMark x1="49583" y1="35688" x2="49583" y2="35688"/>
                        <a14:foregroundMark x1="80083" y1="48938" x2="80083" y2="48938"/>
                        <a14:foregroundMark x1="80250" y1="52438" x2="80250" y2="52875"/>
                        <a14:foregroundMark x1="80083" y1="52188" x2="79667" y2="50875"/>
                        <a14:foregroundMark x1="79667" y1="51188" x2="79333" y2="56125"/>
                        <a14:foregroundMark x1="75500" y1="69625" x2="78000" y2="64938"/>
                        <a14:foregroundMark x1="22667" y1="70188" x2="22500" y2="65125"/>
                        <a14:foregroundMark x1="22917" y1="67938" x2="23250" y2="62125"/>
                      </a14:backgroundRemoval>
                    </a14:imgEffect>
                    <a14:imgEffect>
                      <a14:sharpenSoften amount="31000"/>
                    </a14:imgEffect>
                    <a14:imgEffect>
                      <a14:brightnessContrast bright="6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99" t="30169" r="11984" b="11978"/>
          <a:stretch/>
        </p:blipFill>
        <p:spPr>
          <a:xfrm>
            <a:off x="4083727" y="4065974"/>
            <a:ext cx="0" cy="0"/>
          </a:xfrm>
          <a:prstGeom prst="ellipse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91A159-0D2B-6095-041C-0981FCEEE18F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0188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54801CD5-3F4E-BAFA-F99E-78103C08558A}"/>
              </a:ext>
            </a:extLst>
          </p:cNvPr>
          <p:cNvSpPr/>
          <p:nvPr/>
        </p:nvSpPr>
        <p:spPr>
          <a:xfrm>
            <a:off x="172038" y="216000"/>
            <a:ext cx="5628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Diamond Anvil Cell</a:t>
            </a:r>
          </a:p>
        </p:txBody>
      </p:sp>
      <p:pic>
        <p:nvPicPr>
          <p:cNvPr id="2" name="Picture 6" descr="A picture containing metalware, gear&#10;&#10;Description automatically generated">
            <a:extLst>
              <a:ext uri="{FF2B5EF4-FFF2-40B4-BE49-F238E27FC236}">
                <a16:creationId xmlns:a16="http://schemas.microsoft.com/office/drawing/2014/main" id="{55C6D4FD-56AF-26E8-2909-47821EC51B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688" b="82188" l="19500" r="80333">
                        <a14:foregroundMark x1="49583" y1="35688" x2="49583" y2="35688"/>
                        <a14:foregroundMark x1="80083" y1="48938" x2="80083" y2="48938"/>
                        <a14:foregroundMark x1="80250" y1="52438" x2="80250" y2="52875"/>
                        <a14:foregroundMark x1="80083" y1="52188" x2="79667" y2="50875"/>
                        <a14:foregroundMark x1="79667" y1="51188" x2="79333" y2="56125"/>
                        <a14:foregroundMark x1="75500" y1="69625" x2="78000" y2="64938"/>
                        <a14:foregroundMark x1="22667" y1="70188" x2="22500" y2="65125"/>
                        <a14:foregroundMark x1="22917" y1="67938" x2="23250" y2="62125"/>
                      </a14:backgroundRemoval>
                    </a14:imgEffect>
                    <a14:imgEffect>
                      <a14:sharpenSoften amount="31000"/>
                    </a14:imgEffect>
                    <a14:imgEffect>
                      <a14:brightnessContrast bright="6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99" t="30169" r="11984" b="11978"/>
          <a:stretch/>
        </p:blipFill>
        <p:spPr>
          <a:xfrm flipH="1" flipV="1">
            <a:off x="4119881" y="4069605"/>
            <a:ext cx="0" cy="0"/>
          </a:xfrm>
          <a:prstGeom prst="ellipse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מודל תלת-ממד 3">
                <a:extLst>
                  <a:ext uri="{FF2B5EF4-FFF2-40B4-BE49-F238E27FC236}">
                    <a16:creationId xmlns:a16="http://schemas.microsoft.com/office/drawing/2014/main" id="{CD161947-A932-5149-66A3-8CD3B93658EF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4967200" y="1139329"/>
              <a:ext cx="2087305" cy="5456947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087305" cy="5456947"/>
                    </a:xfrm>
                    <a:prstGeom prst="rect">
                      <a:avLst/>
                    </a:prstGeom>
                  </am3d:spPr>
                  <am3d:camera>
                    <am3d:pos x="0" y="0" z="5344211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77" d="1000000"/>
                    <am3d:preTrans dx="0" dy="-17999834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z="-1079999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85142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מודל תלת-ממד 3">
                <a:extLst>
                  <a:ext uri="{FF2B5EF4-FFF2-40B4-BE49-F238E27FC236}">
                    <a16:creationId xmlns:a16="http://schemas.microsoft.com/office/drawing/2014/main" id="{CD161947-A932-5149-66A3-8CD3B93658E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67200" y="1139329"/>
                <a:ext cx="2087305" cy="5456947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תמונה 9" descr="תמונה שמכילה עיגול, מתכת, מטבע, מרק&#10;&#10;התיאור נוצר באופן אוטומטי">
            <a:extLst>
              <a:ext uri="{FF2B5EF4-FFF2-40B4-BE49-F238E27FC236}">
                <a16:creationId xmlns:a16="http://schemas.microsoft.com/office/drawing/2014/main" id="{98B0FD95-E3D3-3D5B-401C-7C1479EE8F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6112" y="4115171"/>
            <a:ext cx="0" cy="0"/>
          </a:xfrm>
          <a:prstGeom prst="rect">
            <a:avLst/>
          </a:prstGeom>
        </p:spPr>
      </p:pic>
      <p:sp>
        <p:nvSpPr>
          <p:cNvPr id="14" name="TextBox 7">
            <a:extLst>
              <a:ext uri="{FF2B5EF4-FFF2-40B4-BE49-F238E27FC236}">
                <a16:creationId xmlns:a16="http://schemas.microsoft.com/office/drawing/2014/main" id="{B859DD6F-A347-EA2C-5DF1-373E44F73F02}"/>
              </a:ext>
            </a:extLst>
          </p:cNvPr>
          <p:cNvSpPr txBox="1"/>
          <p:nvPr/>
        </p:nvSpPr>
        <p:spPr>
          <a:xfrm>
            <a:off x="7187500" y="5765581"/>
            <a:ext cx="3428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FF00"/>
                </a:solidFill>
              </a:rPr>
              <a:t>1GPa = 10,000 ATM  </a:t>
            </a:r>
          </a:p>
          <a:p>
            <a:r>
              <a:rPr lang="en-US" sz="2000" dirty="0">
                <a:solidFill>
                  <a:srgbClr val="FFFF00"/>
                </a:solidFill>
              </a:rPr>
              <a:t>= 1 upside down Eiffel tower</a:t>
            </a:r>
            <a:endParaRPr lang="en-IL" sz="2000" dirty="0"/>
          </a:p>
        </p:txBody>
      </p:sp>
      <p:sp>
        <p:nvSpPr>
          <p:cNvPr id="15" name="מלבן 14">
            <a:extLst>
              <a:ext uri="{FF2B5EF4-FFF2-40B4-BE49-F238E27FC236}">
                <a16:creationId xmlns:a16="http://schemas.microsoft.com/office/drawing/2014/main" id="{223331F1-FF91-0303-5C2C-A7526A03ED7D}"/>
              </a:ext>
            </a:extLst>
          </p:cNvPr>
          <p:cNvSpPr/>
          <p:nvPr/>
        </p:nvSpPr>
        <p:spPr>
          <a:xfrm>
            <a:off x="10249989" y="6119523"/>
            <a:ext cx="303104" cy="35394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BB2044-E50D-61B5-3E15-3DCD2540D50E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7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43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73">
            <a:extLst>
              <a:ext uri="{FF2B5EF4-FFF2-40B4-BE49-F238E27FC236}">
                <a16:creationId xmlns:a16="http://schemas.microsoft.com/office/drawing/2014/main" id="{BA3CAB9E-5F0F-41DD-9843-60BC52516A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403" b="72677" l="28291" r="73281">
                        <a14:foregroundMark x1="29470" y1="44358" x2="34185" y2="38606"/>
                        <a14:foregroundMark x1="34185" y1="38606" x2="34971" y2="38053"/>
                        <a14:foregroundMark x1="38114" y1="37500" x2="49312" y2="35619"/>
                        <a14:foregroundMark x1="49312" y1="35619" x2="60314" y2="36947"/>
                        <a14:foregroundMark x1="60314" y1="36947" x2="69941" y2="41261"/>
                        <a14:foregroundMark x1="69941" y1="41261" x2="70923" y2="43252"/>
                        <a14:foregroundMark x1="64637" y1="41261" x2="57367" y2="36504"/>
                        <a14:foregroundMark x1="57367" y1="36504" x2="46562" y2="34403"/>
                        <a14:foregroundMark x1="46562" y1="34403" x2="39489" y2="35619"/>
                        <a14:foregroundMark x1="29666" y1="39602" x2="29273" y2="45796"/>
                        <a14:foregroundMark x1="29273" y1="45796" x2="33595" y2="66593"/>
                        <a14:foregroundMark x1="33595" y1="66593" x2="41257" y2="71681"/>
                        <a14:foregroundMark x1="41257" y1="71681" x2="53438" y2="72013"/>
                        <a14:foregroundMark x1="53438" y1="72013" x2="64244" y2="70465"/>
                        <a14:foregroundMark x1="64244" y1="70465" x2="70923" y2="44358"/>
                        <a14:foregroundMark x1="30845" y1="58186" x2="31238" y2="61394"/>
                        <a14:foregroundMark x1="34971" y1="69248" x2="32220" y2="65708"/>
                        <a14:foregroundMark x1="31238" y1="62168" x2="32360" y2="68064"/>
                        <a14:foregroundMark x1="32417" y1="68363" x2="33202" y2="68805"/>
                        <a14:foregroundMark x1="38703" y1="71903" x2="50688" y2="72456"/>
                        <a14:foregroundMark x1="50688" y1="72456" x2="62672" y2="71460"/>
                        <a14:foregroundMark x1="62672" y1="71460" x2="67780" y2="65376"/>
                        <a14:foregroundMark x1="72888" y1="41150" x2="73281" y2="43031"/>
                        <a14:foregroundMark x1="69155" y1="60841" x2="68431" y2="66953"/>
                        <a14:foregroundMark x1="68369" y1="67478" x2="67191" y2="68363"/>
                        <a14:foregroundMark x1="70138" y1="61394" x2="69352" y2="66593"/>
                        <a14:foregroundMark x1="70530" y1="54314" x2="69445" y2="67056"/>
                        <a14:foregroundMark x1="70530" y1="56637" x2="70158" y2="67128"/>
                        <a14:foregroundMark x1="30746" y1="68300" x2="30996" y2="69945"/>
                        <a14:foregroundMark x1="29077" y1="57301" x2="30680" y2="67861"/>
                        <a14:foregroundMark x1="43026" y1="72677" x2="43026" y2="72677"/>
                        <a14:backgroundMark x1="31238" y1="69137" x2="31238" y2="69137"/>
                        <a14:backgroundMark x1="31041" y1="69801" x2="31041" y2="69801"/>
                        <a14:backgroundMark x1="31238" y1="70354" x2="30845" y2="69137"/>
                        <a14:backgroundMark x1="30059" y1="70243" x2="31238" y2="69801"/>
                        <a14:backgroundMark x1="31041" y1="69469" x2="31631" y2="69358"/>
                        <a14:backgroundMark x1="31041" y1="69137" x2="29666" y2="68142"/>
                        <a14:backgroundMark x1="30845" y1="69248" x2="30452" y2="68473"/>
                        <a14:backgroundMark x1="29862" y1="69801" x2="30059" y2="68916"/>
                        <a14:backgroundMark x1="70334" y1="68805" x2="70923" y2="67478"/>
                        <a14:backgroundMark x1="70334" y1="67146" x2="69941" y2="68363"/>
                        <a14:backgroundMark x1="70334" y1="67257" x2="71120" y2="657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256" t="32993" r="23631" b="25929"/>
          <a:stretch>
            <a:fillRect/>
          </a:stretch>
        </p:blipFill>
        <p:spPr bwMode="auto">
          <a:xfrm>
            <a:off x="2961417" y="1650176"/>
            <a:ext cx="2295095" cy="315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38200" y="4980692"/>
            <a:ext cx="9807812" cy="118061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BCA70DA-6FB7-4FF6-B527-4078B1906CF5}"/>
              </a:ext>
            </a:extLst>
          </p:cNvPr>
          <p:cNvSpPr/>
          <p:nvPr/>
        </p:nvSpPr>
        <p:spPr>
          <a:xfrm>
            <a:off x="2343973" y="6423840"/>
            <a:ext cx="6796265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bg1"/>
                </a:solidFill>
              </a:rPr>
              <a:t>R. Cohen, M. Nikolaevsky, R. Salem, A. Frydman, </a:t>
            </a:r>
            <a:r>
              <a:rPr lang="en-US" sz="1400" i="1" dirty="0">
                <a:solidFill>
                  <a:schemeClr val="bg1"/>
                </a:solidFill>
              </a:rPr>
              <a:t>Rev. Sci. Instrum</a:t>
            </a:r>
            <a:r>
              <a:rPr lang="en-US" sz="1400" dirty="0">
                <a:solidFill>
                  <a:schemeClr val="bg1"/>
                </a:solidFill>
              </a:rPr>
              <a:t>. 92, 083903 (2021)</a:t>
            </a:r>
            <a:endParaRPr lang="he-IL" sz="1400" dirty="0">
              <a:solidFill>
                <a:schemeClr val="bg1"/>
              </a:solidFill>
            </a:endParaRPr>
          </a:p>
        </p:txBody>
      </p:sp>
      <p:pic>
        <p:nvPicPr>
          <p:cNvPr id="7" name="Picture 6" descr="A picture containing metalware, gear&#10;&#10;Description automatically generated">
            <a:extLst>
              <a:ext uri="{FF2B5EF4-FFF2-40B4-BE49-F238E27FC236}">
                <a16:creationId xmlns:a16="http://schemas.microsoft.com/office/drawing/2014/main" id="{83B71683-2254-4560-BA79-B3BB2892108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688" b="82188" l="19500" r="80333">
                        <a14:foregroundMark x1="49583" y1="35688" x2="49583" y2="35688"/>
                        <a14:foregroundMark x1="80083" y1="48938" x2="80083" y2="48938"/>
                        <a14:foregroundMark x1="80250" y1="52438" x2="80250" y2="52875"/>
                        <a14:foregroundMark x1="80083" y1="52188" x2="79667" y2="50875"/>
                        <a14:foregroundMark x1="79667" y1="51188" x2="79333" y2="56125"/>
                        <a14:foregroundMark x1="75500" y1="69625" x2="78000" y2="64938"/>
                        <a14:foregroundMark x1="22667" y1="70188" x2="22500" y2="65125"/>
                        <a14:foregroundMark x1="22917" y1="67938" x2="23250" y2="62125"/>
                      </a14:backgroundRemoval>
                    </a14:imgEffect>
                    <a14:imgEffect>
                      <a14:sharpenSoften amount="31000"/>
                    </a14:imgEffect>
                    <a14:imgEffect>
                      <a14:brightnessContrast bright="6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99" t="30169" r="11984" b="11978"/>
          <a:stretch/>
        </p:blipFill>
        <p:spPr>
          <a:xfrm>
            <a:off x="6192185" y="1650873"/>
            <a:ext cx="3115427" cy="3157200"/>
          </a:xfrm>
          <a:prstGeom prst="ellipse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F7700FD-B8C5-4C22-AB4C-AA9E19E147F5}"/>
              </a:ext>
            </a:extLst>
          </p:cNvPr>
          <p:cNvCxnSpPr>
            <a:cxnSpLocks/>
          </p:cNvCxnSpPr>
          <p:nvPr/>
        </p:nvCxnSpPr>
        <p:spPr>
          <a:xfrm>
            <a:off x="1020932" y="5894772"/>
            <a:ext cx="936000" cy="0"/>
          </a:xfrm>
          <a:prstGeom prst="straightConnector1">
            <a:avLst/>
          </a:prstGeom>
          <a:ln w="190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2677718-981B-4A40-B193-41EEF009CAF1}"/>
              </a:ext>
            </a:extLst>
          </p:cNvPr>
          <p:cNvSpPr txBox="1"/>
          <p:nvPr/>
        </p:nvSpPr>
        <p:spPr>
          <a:xfrm>
            <a:off x="1179576" y="5581674"/>
            <a:ext cx="87779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he-IL" dirty="0">
                <a:solidFill>
                  <a:schemeClr val="bg1"/>
                </a:solidFill>
              </a:rPr>
              <a:t>15</a:t>
            </a:r>
            <a:r>
              <a:rPr lang="en-US" dirty="0">
                <a:solidFill>
                  <a:schemeClr val="bg1"/>
                </a:solidFill>
              </a:rPr>
              <a:t>cm</a:t>
            </a:r>
            <a:endParaRPr lang="he-IL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9C3A6C-03C4-4046-913D-3FA1BFF51333}"/>
              </a:ext>
            </a:extLst>
          </p:cNvPr>
          <p:cNvSpPr txBox="1"/>
          <p:nvPr/>
        </p:nvSpPr>
        <p:spPr>
          <a:xfrm>
            <a:off x="8768115" y="4116850"/>
            <a:ext cx="106835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2.6cm Ø</a:t>
            </a:r>
            <a:endParaRPr lang="he-IL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EB115EB-21BE-4ACF-950D-D276EA1CD8F0}"/>
              </a:ext>
            </a:extLst>
          </p:cNvPr>
          <p:cNvSpPr txBox="1"/>
          <p:nvPr/>
        </p:nvSpPr>
        <p:spPr>
          <a:xfrm>
            <a:off x="2305952" y="4116850"/>
            <a:ext cx="877236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2cm Ø</a:t>
            </a:r>
            <a:endParaRPr lang="he-IL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63F19D-7EA1-8881-836F-7C898D001502}"/>
              </a:ext>
            </a:extLst>
          </p:cNvPr>
          <p:cNvSpPr/>
          <p:nvPr/>
        </p:nvSpPr>
        <p:spPr>
          <a:xfrm>
            <a:off x="360000" y="360000"/>
            <a:ext cx="70007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Our Experimental Setup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D9152A-1B04-4F10-6A95-1306D9F542E9}"/>
              </a:ext>
            </a:extLst>
          </p:cNvPr>
          <p:cNvSpPr/>
          <p:nvPr/>
        </p:nvSpPr>
        <p:spPr>
          <a:xfrm>
            <a:off x="997512" y="1650175"/>
            <a:ext cx="1687583" cy="1076303"/>
          </a:xfrm>
          <a:prstGeom prst="rect">
            <a:avLst/>
          </a:prstGeom>
          <a:solidFill>
            <a:srgbClr val="000099"/>
          </a:solidFill>
          <a:ln>
            <a:solidFill>
              <a:srgbClr val="0000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low temp</a:t>
            </a:r>
          </a:p>
          <a:p>
            <a:pPr algn="ctr"/>
            <a:r>
              <a:rPr lang="en-US" sz="2400" dirty="0"/>
              <a:t>1.5K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1A755B3-77D5-A27C-4A1F-F87592791ABA}"/>
              </a:ext>
            </a:extLst>
          </p:cNvPr>
          <p:cNvSpPr/>
          <p:nvPr/>
        </p:nvSpPr>
        <p:spPr>
          <a:xfrm>
            <a:off x="9173012" y="1560531"/>
            <a:ext cx="1687584" cy="1165948"/>
          </a:xfrm>
          <a:prstGeom prst="rect">
            <a:avLst/>
          </a:prstGeom>
          <a:solidFill>
            <a:srgbClr val="000099"/>
          </a:solidFill>
          <a:ln>
            <a:solidFill>
              <a:srgbClr val="0000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Ultra low temp</a:t>
            </a:r>
          </a:p>
          <a:p>
            <a:pPr algn="ctr"/>
            <a:r>
              <a:rPr lang="en-US" sz="2400" dirty="0"/>
              <a:t>15mK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3287DA-7D9F-9A3C-4576-4133A1BE08D4}"/>
              </a:ext>
            </a:extLst>
          </p:cNvPr>
          <p:cNvSpPr/>
          <p:nvPr/>
        </p:nvSpPr>
        <p:spPr>
          <a:xfrm>
            <a:off x="9664301" y="5476940"/>
            <a:ext cx="1779016" cy="1180619"/>
          </a:xfrm>
          <a:prstGeom prst="rect">
            <a:avLst/>
          </a:prstGeom>
          <a:solidFill>
            <a:srgbClr val="000099"/>
          </a:solidFill>
          <a:ln>
            <a:solidFill>
              <a:srgbClr val="0000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Pressurizing in situ</a:t>
            </a:r>
          </a:p>
        </p:txBody>
      </p:sp>
    </p:spTree>
    <p:extLst>
      <p:ext uri="{BB962C8B-B14F-4D97-AF65-F5344CB8AC3E}">
        <p14:creationId xmlns:p14="http://schemas.microsoft.com/office/powerpoint/2010/main" val="20437430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ample preparation with ruby2">
            <a:hlinkClick r:id="" action="ppaction://media"/>
            <a:extLst>
              <a:ext uri="{FF2B5EF4-FFF2-40B4-BE49-F238E27FC236}">
                <a16:creationId xmlns:a16="http://schemas.microsoft.com/office/drawing/2014/main" id="{B878FE22-8C3C-2E0D-29E6-9396ED837B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9CBCF6-11B6-FFFA-12B3-03DF41B1B99D}"/>
              </a:ext>
            </a:extLst>
          </p:cNvPr>
          <p:cNvSpPr txBox="1"/>
          <p:nvPr/>
        </p:nvSpPr>
        <p:spPr>
          <a:xfrm>
            <a:off x="11910646" y="6288371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8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3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3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2E21D277-5724-75AE-66B2-BA6D3DEA6425}"/>
              </a:ext>
            </a:extLst>
          </p:cNvPr>
          <p:cNvSpPr/>
          <p:nvPr/>
        </p:nvSpPr>
        <p:spPr>
          <a:xfrm>
            <a:off x="172038" y="216000"/>
            <a:ext cx="68106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Measurement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9491E1AB-EDC4-9719-9F5E-4D4AD332834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339099" y="2032238"/>
                <a:ext cx="3513802" cy="840808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sz="20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1904</m:t>
                          </m:r>
                        </m:num>
                        <m:den>
                          <m: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  <m: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665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sz="20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000" i="1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000" i="1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US" sz="2000" i="1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US" sz="2000" i="1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m:rPr>
                                          <m:sty m:val="p"/>
                                        </m:rPr>
                                        <a:rPr lang="en-US" sz="2000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Δ</m:t>
                                      </m:r>
                                      <m:r>
                                        <a:rPr lang="en-US" sz="2000" i="1">
                                          <a:solidFill>
                                            <a:schemeClr val="bg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𝜆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sz="2000" i="1">
                                              <a:solidFill>
                                                <a:schemeClr val="bg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000" i="1">
                                              <a:solidFill>
                                                <a:schemeClr val="bg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𝜆</m:t>
                                          </m:r>
                                        </m:e>
                                        <m:sub>
                                          <m:r>
                                            <a:rPr lang="en-US" sz="2000" i="1">
                                              <a:solidFill>
                                                <a:schemeClr val="bg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US" sz="20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7</m:t>
                              </m:r>
                              <m:r>
                                <a:rPr lang="en-US" sz="20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20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665</m:t>
                              </m:r>
                            </m:sup>
                          </m:sSup>
                          <m: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0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</m:oMath>
                  </m:oMathPara>
                </a14:m>
                <a:endParaRPr lang="en-US" sz="2000" dirty="0">
                  <a:solidFill>
                    <a:schemeClr val="bg1"/>
                  </a:solidFill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9491E1AB-EDC4-9719-9F5E-4D4AD332834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339099" y="2032238"/>
                <a:ext cx="3513802" cy="840808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0EF6762-25B9-64E4-468F-226D9C9253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5266" y="2873046"/>
            <a:ext cx="4561468" cy="323383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4E8186E-58EF-D0D6-3E5E-72D5E5EB0ECF}"/>
              </a:ext>
            </a:extLst>
          </p:cNvPr>
          <p:cNvSpPr/>
          <p:nvPr/>
        </p:nvSpPr>
        <p:spPr>
          <a:xfrm>
            <a:off x="4243454" y="6334223"/>
            <a:ext cx="3705093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i="1" dirty="0">
                <a:solidFill>
                  <a:schemeClr val="bg1"/>
                </a:solidFill>
              </a:rPr>
              <a:t>M. Rivers et al., High Pressure Research (2008)</a:t>
            </a:r>
            <a:endParaRPr lang="he-IL" sz="1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9423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E4CCC1-F7A3-2C60-65C2-D26EF8621AD0}"/>
              </a:ext>
            </a:extLst>
          </p:cNvPr>
          <p:cNvSpPr/>
          <p:nvPr/>
        </p:nvSpPr>
        <p:spPr>
          <a:xfrm>
            <a:off x="360000" y="360000"/>
            <a:ext cx="22456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Results</a:t>
            </a:r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6786EC96-D139-0302-3878-07D0272FC3C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2474" y="1397956"/>
          <a:ext cx="7285372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167537" imgH="2984829" progId="Origin50.Graph">
                  <p:embed/>
                </p:oleObj>
              </mc:Choice>
              <mc:Fallback>
                <p:oleObj name="Graph" r:id="rId2" imgW="4167537" imgH="2984829" progId="Origin50.Graph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6786EC96-D139-0302-3878-07D0272FC3C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502474" y="1397956"/>
                        <a:ext cx="7285372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F671B3A8-77EB-3738-E627-67C976F8631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2474" y="1397956"/>
          <a:ext cx="7285372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167537" imgH="2984829" progId="Origin50.Graph">
                  <p:embed/>
                </p:oleObj>
              </mc:Choice>
              <mc:Fallback>
                <p:oleObj name="Graph" r:id="rId4" imgW="4167537" imgH="2984829" progId="Origin50.Graph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F671B3A8-77EB-3738-E627-67C976F8631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02474" y="1397956"/>
                        <a:ext cx="7285372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EA0370AE-A856-1F24-36D1-458A56C607A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2474" y="1397956"/>
          <a:ext cx="7285372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4167537" imgH="2984829" progId="Origin50.Graph">
                  <p:embed/>
                </p:oleObj>
              </mc:Choice>
              <mc:Fallback>
                <p:oleObj name="Graph" r:id="rId6" imgW="4167537" imgH="2984829" progId="Origin50.Graph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EA0370AE-A856-1F24-36D1-458A56C607A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502474" y="1397956"/>
                        <a:ext cx="7285372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4BBAA77A-37DA-4FBA-2133-2814E2FF3DA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2474" y="1397956"/>
          <a:ext cx="7285372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8" imgW="4167537" imgH="2984829" progId="Origin50.Graph">
                  <p:embed/>
                </p:oleObj>
              </mc:Choice>
              <mc:Fallback>
                <p:oleObj name="Graph" r:id="rId8" imgW="4167537" imgH="2984829" progId="Origin50.Graph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4BBAA77A-37DA-4FBA-2133-2814E2FF3DA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502474" y="1397956"/>
                        <a:ext cx="7285372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3E5BB2B5-1E3B-1D14-1755-9AED3FFC086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2474" y="1397956"/>
          <a:ext cx="7285372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10" imgW="4167537" imgH="2984829" progId="Origin50.Graph">
                  <p:embed/>
                </p:oleObj>
              </mc:Choice>
              <mc:Fallback>
                <p:oleObj name="Graph" r:id="rId10" imgW="4167537" imgH="2984829" progId="Origin50.Graph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3E5BB2B5-1E3B-1D14-1755-9AED3FFC08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502474" y="1397956"/>
                        <a:ext cx="7285372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2479F42-D7E0-9E9E-3923-91DE35A5376D}"/>
              </a:ext>
            </a:extLst>
          </p:cNvPr>
          <p:cNvSpPr txBox="1"/>
          <p:nvPr/>
        </p:nvSpPr>
        <p:spPr>
          <a:xfrm>
            <a:off x="360000" y="1590996"/>
            <a:ext cx="1712640" cy="52322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30nm InO</a:t>
            </a:r>
            <a:endParaRPr lang="he-IL" sz="28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0B8283-8AB4-8EC7-5692-A0B23ED62CB8}"/>
              </a:ext>
            </a:extLst>
          </p:cNvPr>
          <p:cNvSpPr txBox="1"/>
          <p:nvPr/>
        </p:nvSpPr>
        <p:spPr>
          <a:xfrm>
            <a:off x="11910646" y="6488668"/>
            <a:ext cx="28135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9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40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762989-C677-850C-7E24-FE52AC903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E3917D-56D5-6D84-5DA6-4600DFB73015}"/>
              </a:ext>
            </a:extLst>
          </p:cNvPr>
          <p:cNvSpPr/>
          <p:nvPr/>
        </p:nvSpPr>
        <p:spPr>
          <a:xfrm>
            <a:off x="360000" y="360000"/>
            <a:ext cx="67283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Results - Tc vs Pressure</a:t>
            </a:r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A5CF215E-1A08-7557-F044-BFDA928CD63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83902" y="1788081"/>
          <a:ext cx="6079517" cy="435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167537" imgH="2984829" progId="Origin50.Graph">
                  <p:embed/>
                </p:oleObj>
              </mc:Choice>
              <mc:Fallback>
                <p:oleObj name="Graph" r:id="rId2" imgW="4167537" imgH="2984829" progId="Origin50.Graph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A5CF215E-1A08-7557-F044-BFDA928CD63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83902" y="1788081"/>
                        <a:ext cx="6079517" cy="4356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4BF4F730-A8F3-1FF2-56E2-C807B19EFA2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56960" y="1696641"/>
          <a:ext cx="6078782" cy="435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167537" imgH="2984829" progId="Origin50.Graph">
                  <p:embed/>
                </p:oleObj>
              </mc:Choice>
              <mc:Fallback>
                <p:oleObj name="Graph" r:id="rId4" imgW="4167537" imgH="2984829" progId="Origin50.Grap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4BF4F730-A8F3-1FF2-56E2-C807B19EFA2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56960" y="1696641"/>
                        <a:ext cx="6078782" cy="4356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val 8">
            <a:extLst>
              <a:ext uri="{FF2B5EF4-FFF2-40B4-BE49-F238E27FC236}">
                <a16:creationId xmlns:a16="http://schemas.microsoft.com/office/drawing/2014/main" id="{B693CCCA-DC0E-4DDD-FD1F-803A359B21AF}"/>
              </a:ext>
            </a:extLst>
          </p:cNvPr>
          <p:cNvSpPr/>
          <p:nvPr/>
        </p:nvSpPr>
        <p:spPr>
          <a:xfrm>
            <a:off x="965200" y="2865120"/>
            <a:ext cx="627063" cy="165989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BD193C-F50E-7E05-54EB-0C5858CDD25C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10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5929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57C34-AFEF-1BE0-C8B7-867BD86C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3F1D2D-82A4-41DA-BC42-1CD2DF96BF84}"/>
              </a:ext>
            </a:extLst>
          </p:cNvPr>
          <p:cNvSpPr/>
          <p:nvPr/>
        </p:nvSpPr>
        <p:spPr>
          <a:xfrm>
            <a:off x="360000" y="360000"/>
            <a:ext cx="80482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Results – Anomalous Metal</a:t>
            </a:r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78C5D193-7AF0-63C7-643B-EBEBA562163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83902" y="1788081"/>
          <a:ext cx="6079517" cy="435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167537" imgH="2984829" progId="Origin50.Graph">
                  <p:embed/>
                </p:oleObj>
              </mc:Choice>
              <mc:Fallback>
                <p:oleObj name="Graph" r:id="rId2" imgW="4167537" imgH="2984829" progId="Origin50.Graph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78C5D193-7AF0-63C7-643B-EBEBA562163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83902" y="1788081"/>
                        <a:ext cx="6079517" cy="4356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val 8">
            <a:extLst>
              <a:ext uri="{FF2B5EF4-FFF2-40B4-BE49-F238E27FC236}">
                <a16:creationId xmlns:a16="http://schemas.microsoft.com/office/drawing/2014/main" id="{73B6988A-B176-93C9-3BB6-4BE750D00AF5}"/>
              </a:ext>
            </a:extLst>
          </p:cNvPr>
          <p:cNvSpPr/>
          <p:nvPr/>
        </p:nvSpPr>
        <p:spPr>
          <a:xfrm>
            <a:off x="965200" y="2865120"/>
            <a:ext cx="627063" cy="165989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D38F78D5-8EA6-E671-B539-4DBB9C15162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0847440"/>
              </p:ext>
            </p:extLst>
          </p:nvPr>
        </p:nvGraphicFramePr>
        <p:xfrm>
          <a:off x="6096000" y="1788080"/>
          <a:ext cx="6067733" cy="43560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167537" imgH="2984829" progId="Origin50.Graph">
                  <p:embed/>
                </p:oleObj>
              </mc:Choice>
              <mc:Fallback>
                <p:oleObj name="Graph" r:id="rId4" imgW="4167537" imgH="2984829" progId="Origin50.Graph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D38F78D5-8EA6-E671-B539-4DBB9C15162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096000" y="1788080"/>
                        <a:ext cx="6067733" cy="43560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0D7B0C3-9220-821A-C284-81A420C3FF64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11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7322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4BB455-1CF2-B447-1D2E-EC9A3C7E6357}"/>
              </a:ext>
            </a:extLst>
          </p:cNvPr>
          <p:cNvSpPr/>
          <p:nvPr/>
        </p:nvSpPr>
        <p:spPr>
          <a:xfrm>
            <a:off x="360000" y="360000"/>
            <a:ext cx="60950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AM + Magnetic Field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4A15A-64C8-521C-6B05-2C40114646FD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12</a:t>
            </a:r>
            <a:endParaRPr lang="he-IL" dirty="0">
              <a:solidFill>
                <a:schemeClr val="bg1"/>
              </a:solidFill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E586954-9238-87C0-A5E3-9886C09012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4164617"/>
              </p:ext>
            </p:extLst>
          </p:nvPr>
        </p:nvGraphicFramePr>
        <p:xfrm>
          <a:off x="-198427" y="1334868"/>
          <a:ext cx="7085701" cy="48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154760" imgH="2901600" progId="Origin50.Graph">
                  <p:embed/>
                </p:oleObj>
              </mc:Choice>
              <mc:Fallback>
                <p:oleObj name="Graph" r:id="rId2" imgW="4154760" imgH="2901600" progId="Origin50.Graph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2E586954-9238-87C0-A5E3-9886C09012C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198427" y="1334868"/>
                        <a:ext cx="7085701" cy="48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B3DCBD35-DE94-22BA-0881-FBD5381C84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9582491"/>
              </p:ext>
            </p:extLst>
          </p:nvPr>
        </p:nvGraphicFramePr>
        <p:xfrm>
          <a:off x="6078496" y="1774540"/>
          <a:ext cx="5935963" cy="44261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5121172" imgH="3912258" progId="Origin50.Graph">
                  <p:embed/>
                </p:oleObj>
              </mc:Choice>
              <mc:Fallback>
                <p:oleObj name="Graph" r:id="rId4" imgW="5121172" imgH="3912258" progId="Origin50.Graph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B3DCBD35-DE94-22BA-0881-FBD5381C84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078496" y="1774540"/>
                        <a:ext cx="5935963" cy="44261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FF4B4F64-93E4-CFA2-711A-AD8CDBAFD0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3720243"/>
              </p:ext>
            </p:extLst>
          </p:nvPr>
        </p:nvGraphicFramePr>
        <p:xfrm>
          <a:off x="-202866" y="1325854"/>
          <a:ext cx="7094579" cy="48911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6135518" imgH="4296022" progId="Origin50.Graph">
                  <p:embed/>
                </p:oleObj>
              </mc:Choice>
              <mc:Fallback>
                <p:oleObj name="Graph" r:id="rId6" imgW="6135518" imgH="4296022" progId="Origin50.Graph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FF4B4F64-93E4-CFA2-711A-AD8CDBAFD07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202866" y="1325854"/>
                        <a:ext cx="7094579" cy="48911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2580616F-A312-B5C5-9F89-925E1B6E679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827333"/>
              </p:ext>
            </p:extLst>
          </p:nvPr>
        </p:nvGraphicFramePr>
        <p:xfrm>
          <a:off x="6078646" y="1774619"/>
          <a:ext cx="5935663" cy="4425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8" imgW="5121172" imgH="3912258" progId="Origin50.Graph">
                  <p:embed/>
                </p:oleObj>
              </mc:Choice>
              <mc:Fallback>
                <p:oleObj name="Graph" r:id="rId8" imgW="5121172" imgH="3912258" progId="Origin50.Graph">
                  <p:embed/>
                  <p:pic>
                    <p:nvPicPr>
                      <p:cNvPr id="11" name="Object 10">
                        <a:extLst>
                          <a:ext uri="{FF2B5EF4-FFF2-40B4-BE49-F238E27FC236}">
                            <a16:creationId xmlns:a16="http://schemas.microsoft.com/office/drawing/2014/main" id="{2580616F-A312-B5C5-9F89-925E1B6E679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6078646" y="1774619"/>
                        <a:ext cx="5935663" cy="4425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8909DB58-2511-1851-7EF3-1A055C4C791C}"/>
              </a:ext>
            </a:extLst>
          </p:cNvPr>
          <p:cNvSpPr/>
          <p:nvPr/>
        </p:nvSpPr>
        <p:spPr>
          <a:xfrm>
            <a:off x="1544129" y="463669"/>
            <a:ext cx="4787661" cy="71599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</p:spTree>
    <p:extLst>
      <p:ext uri="{BB962C8B-B14F-4D97-AF65-F5344CB8AC3E}">
        <p14:creationId xmlns:p14="http://schemas.microsoft.com/office/powerpoint/2010/main" val="266410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57C34-AFEF-1BE0-C8B7-867BD86C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3F1D2D-82A4-41DA-BC42-1CD2DF96BF84}"/>
              </a:ext>
            </a:extLst>
          </p:cNvPr>
          <p:cNvSpPr/>
          <p:nvPr/>
        </p:nvSpPr>
        <p:spPr>
          <a:xfrm>
            <a:off x="360000" y="360000"/>
            <a:ext cx="7356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Results – Insulating State</a:t>
            </a:r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78C5D193-7AF0-63C7-643B-EBEBA562163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9686838"/>
              </p:ext>
            </p:extLst>
          </p:nvPr>
        </p:nvGraphicFramePr>
        <p:xfrm>
          <a:off x="184150" y="1787525"/>
          <a:ext cx="6078538" cy="4356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167537" imgH="2984829" progId="Origin50.Graph">
                  <p:embed/>
                </p:oleObj>
              </mc:Choice>
              <mc:Fallback>
                <p:oleObj name="Graph" r:id="rId2" imgW="4167537" imgH="2984829" progId="Origin50.Graph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78C5D193-7AF0-63C7-643B-EBEBA562163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84150" y="1787525"/>
                        <a:ext cx="6078538" cy="4356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57CF33AD-623D-C91E-B841-446E27A3396B}"/>
              </a:ext>
            </a:extLst>
          </p:cNvPr>
          <p:cNvSpPr/>
          <p:nvPr/>
        </p:nvSpPr>
        <p:spPr>
          <a:xfrm>
            <a:off x="1034473" y="1829278"/>
            <a:ext cx="1173018" cy="1274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CE7E7DC4-627E-9849-72AB-B84474DB728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500306"/>
              </p:ext>
            </p:extLst>
          </p:nvPr>
        </p:nvGraphicFramePr>
        <p:xfrm>
          <a:off x="5973371" y="1829278"/>
          <a:ext cx="6051897" cy="43402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3527640" imgH="2520000" progId="Origin50.Graph">
                  <p:embed/>
                </p:oleObj>
              </mc:Choice>
              <mc:Fallback>
                <p:oleObj name="Graph" r:id="rId4" imgW="3527640" imgH="2520000" progId="Origin50.Grap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CE7E7DC4-627E-9849-72AB-B84474DB728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973371" y="1829278"/>
                        <a:ext cx="6051897" cy="43402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89346C3-07DE-BE70-EF92-EC97CCC234DF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13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00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57C34-AFEF-1BE0-C8B7-867BD86C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3F1D2D-82A4-41DA-BC42-1CD2DF96BF84}"/>
              </a:ext>
            </a:extLst>
          </p:cNvPr>
          <p:cNvSpPr/>
          <p:nvPr/>
        </p:nvSpPr>
        <p:spPr>
          <a:xfrm>
            <a:off x="360000" y="360000"/>
            <a:ext cx="7356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Results – Insulating State</a:t>
            </a:r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78C5D193-7AF0-63C7-643B-EBEBA562163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9486794"/>
              </p:ext>
            </p:extLst>
          </p:nvPr>
        </p:nvGraphicFramePr>
        <p:xfrm>
          <a:off x="384827" y="2092103"/>
          <a:ext cx="3119701" cy="22352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167537" imgH="2984829" progId="Origin50.Graph">
                  <p:embed/>
                </p:oleObj>
              </mc:Choice>
              <mc:Fallback>
                <p:oleObj name="Graph" r:id="rId2" imgW="4167537" imgH="2984829" progId="Origin50.Graph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78C5D193-7AF0-63C7-643B-EBEBA562163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84827" y="2092103"/>
                        <a:ext cx="3119701" cy="22352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57CF33AD-623D-C91E-B841-446E27A3396B}"/>
              </a:ext>
            </a:extLst>
          </p:cNvPr>
          <p:cNvSpPr/>
          <p:nvPr/>
        </p:nvSpPr>
        <p:spPr>
          <a:xfrm>
            <a:off x="-5328735" y="1829278"/>
            <a:ext cx="1173018" cy="1274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9518E6EF-2FC8-2997-66AA-1E0F5736DEB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7484094"/>
              </p:ext>
            </p:extLst>
          </p:nvPr>
        </p:nvGraphicFramePr>
        <p:xfrm>
          <a:off x="5381812" y="3187954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734147" imgH="4360840" progId="Origin50.Graph">
                  <p:embed/>
                </p:oleObj>
              </mc:Choice>
              <mc:Fallback>
                <p:oleObj name="Graph" r:id="rId4" imgW="4734147" imgH="4360840" progId="Origin50.Graph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9518E6EF-2FC8-2997-66AA-1E0F5736DEB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81812" y="3187954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F50986F6-1018-F803-162F-2521AC85CEF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028132"/>
              </p:ext>
            </p:extLst>
          </p:nvPr>
        </p:nvGraphicFramePr>
        <p:xfrm>
          <a:off x="10123068" y="3128987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4880876" imgH="4399548" progId="Origin50.Graph">
                  <p:embed/>
                </p:oleObj>
              </mc:Choice>
              <mc:Fallback>
                <p:oleObj name="Graph" r:id="rId6" imgW="4880876" imgH="4399548" progId="Origin50.Grap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F50986F6-1018-F803-162F-2521AC85CEF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123068" y="3128987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A43427B6-656B-B3B0-B2B2-7676B665FFE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3491127"/>
              </p:ext>
            </p:extLst>
          </p:nvPr>
        </p:nvGraphicFramePr>
        <p:xfrm>
          <a:off x="3668226" y="2317368"/>
          <a:ext cx="4315527" cy="360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8" imgW="3370320" imgH="2811960" progId="Origin50.Graph">
                  <p:embed/>
                </p:oleObj>
              </mc:Choice>
              <mc:Fallback>
                <p:oleObj name="Graph" r:id="rId8" imgW="3370320" imgH="2811960" progId="Origin50.Graph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A43427B6-656B-B3B0-B2B2-7676B665FFE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668226" y="2317368"/>
                        <a:ext cx="4315527" cy="360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0555BE6-A9C4-6808-F311-9093500C53C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5528586"/>
              </p:ext>
            </p:extLst>
          </p:nvPr>
        </p:nvGraphicFramePr>
        <p:xfrm>
          <a:off x="7818198" y="2458708"/>
          <a:ext cx="4359973" cy="345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10" imgW="3376440" imgH="2675880" progId="Origin50.Graph">
                  <p:embed/>
                </p:oleObj>
              </mc:Choice>
              <mc:Fallback>
                <p:oleObj name="Graph" r:id="rId10" imgW="3376440" imgH="2675880" progId="Origin50.Graph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20555BE6-A9C4-6808-F311-9093500C53C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7818198" y="2458708"/>
                        <a:ext cx="4359973" cy="3456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6">
            <a:extLst>
              <a:ext uri="{FF2B5EF4-FFF2-40B4-BE49-F238E27FC236}">
                <a16:creationId xmlns:a16="http://schemas.microsoft.com/office/drawing/2014/main" id="{7A11EAF3-6E15-F22E-C955-D4B3C7E1CAC9}"/>
              </a:ext>
            </a:extLst>
          </p:cNvPr>
          <p:cNvSpPr txBox="1"/>
          <p:nvPr/>
        </p:nvSpPr>
        <p:spPr>
          <a:xfrm>
            <a:off x="5430314" y="2027818"/>
            <a:ext cx="133137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Ambient</a:t>
            </a:r>
            <a:endParaRPr lang="he-IL" sz="2200" dirty="0">
              <a:solidFill>
                <a:schemeClr val="bg1"/>
              </a:solidFill>
            </a:endParaRP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0F7F91E7-FC0A-A0C8-191E-133BC5FCFBEB}"/>
              </a:ext>
            </a:extLst>
          </p:cNvPr>
          <p:cNvSpPr txBox="1"/>
          <p:nvPr/>
        </p:nvSpPr>
        <p:spPr>
          <a:xfrm>
            <a:off x="9385831" y="2027819"/>
            <a:ext cx="1576806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P &gt; 10GPa</a:t>
            </a:r>
            <a:endParaRPr lang="he-IL" sz="2200" dirty="0">
              <a:solidFill>
                <a:schemeClr val="bg1"/>
              </a:solidFill>
            </a:endParaRPr>
          </a:p>
        </p:txBody>
      </p:sp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EEFA18BC-DA8B-1939-DB03-B5ECBAA0127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8932551"/>
              </p:ext>
            </p:extLst>
          </p:nvPr>
        </p:nvGraphicFramePr>
        <p:xfrm>
          <a:off x="5381812" y="7146289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734147" imgH="4360840" progId="Origin50.Graph">
                  <p:embed/>
                </p:oleObj>
              </mc:Choice>
              <mc:Fallback>
                <p:oleObj name="Graph" r:id="rId4" imgW="4734147" imgH="4360840" progId="Origin50.Graph">
                  <p:embed/>
                  <p:pic>
                    <p:nvPicPr>
                      <p:cNvPr id="12" name="Object 11">
                        <a:extLst>
                          <a:ext uri="{FF2B5EF4-FFF2-40B4-BE49-F238E27FC236}">
                            <a16:creationId xmlns:a16="http://schemas.microsoft.com/office/drawing/2014/main" id="{EEFA18BC-DA8B-1939-DB03-B5ECBAA0127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81812" y="7146289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5B25B583-86EF-37B2-2655-1C9E01F7D8B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7478256"/>
              </p:ext>
            </p:extLst>
          </p:nvPr>
        </p:nvGraphicFramePr>
        <p:xfrm>
          <a:off x="10123068" y="7087322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4880876" imgH="4399548" progId="Origin50.Graph">
                  <p:embed/>
                </p:oleObj>
              </mc:Choice>
              <mc:Fallback>
                <p:oleObj name="Graph" r:id="rId6" imgW="4880876" imgH="4399548" progId="Origin50.Graph">
                  <p:embed/>
                  <p:pic>
                    <p:nvPicPr>
                      <p:cNvPr id="13" name="Object 12">
                        <a:extLst>
                          <a:ext uri="{FF2B5EF4-FFF2-40B4-BE49-F238E27FC236}">
                            <a16:creationId xmlns:a16="http://schemas.microsoft.com/office/drawing/2014/main" id="{5B25B583-86EF-37B2-2655-1C9E01F7D8B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123068" y="7087322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6">
            <a:extLst>
              <a:ext uri="{FF2B5EF4-FFF2-40B4-BE49-F238E27FC236}">
                <a16:creationId xmlns:a16="http://schemas.microsoft.com/office/drawing/2014/main" id="{B6D021BA-8DDD-AC61-4535-BC334D0E3A1F}"/>
              </a:ext>
            </a:extLst>
          </p:cNvPr>
          <p:cNvSpPr txBox="1"/>
          <p:nvPr/>
        </p:nvSpPr>
        <p:spPr>
          <a:xfrm>
            <a:off x="5163319" y="5986153"/>
            <a:ext cx="186536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Bose insulator</a:t>
            </a:r>
            <a:endParaRPr lang="he-IL" sz="2200" dirty="0">
              <a:solidFill>
                <a:schemeClr val="bg1"/>
              </a:solidFill>
            </a:endParaRPr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id="{B8BFD04E-C1CD-97FE-8E8F-F1FABF6C2476}"/>
              </a:ext>
            </a:extLst>
          </p:cNvPr>
          <p:cNvSpPr txBox="1"/>
          <p:nvPr/>
        </p:nvSpPr>
        <p:spPr>
          <a:xfrm>
            <a:off x="8942338" y="5986153"/>
            <a:ext cx="2463791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Anderson insulator </a:t>
            </a:r>
            <a:endParaRPr lang="he-IL" sz="2200" dirty="0">
              <a:solidFill>
                <a:schemeClr val="bg1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F754FD6-510C-A1C6-E542-219CB0DE885D}"/>
              </a:ext>
            </a:extLst>
          </p:cNvPr>
          <p:cNvSpPr/>
          <p:nvPr/>
        </p:nvSpPr>
        <p:spPr>
          <a:xfrm>
            <a:off x="832487" y="2111670"/>
            <a:ext cx="507169" cy="51393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9FDFAC6-64AB-58D2-DA91-7B9AA464D246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14</a:t>
            </a:r>
            <a:endParaRPr lang="he-IL" dirty="0">
              <a:solidFill>
                <a:schemeClr val="bg1"/>
              </a:solidFill>
            </a:endParaRPr>
          </a:p>
        </p:txBody>
      </p:sp>
      <p:graphicFrame>
        <p:nvGraphicFramePr>
          <p:cNvPr id="18" name="Object 17">
            <a:extLst>
              <a:ext uri="{FF2B5EF4-FFF2-40B4-BE49-F238E27FC236}">
                <a16:creationId xmlns:a16="http://schemas.microsoft.com/office/drawing/2014/main" id="{06F96025-0F32-DD45-3C71-01434BE2A48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2992057"/>
              </p:ext>
            </p:extLst>
          </p:nvPr>
        </p:nvGraphicFramePr>
        <p:xfrm>
          <a:off x="372871" y="4327382"/>
          <a:ext cx="3143611" cy="22545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12" imgW="3527640" imgH="2520000" progId="Origin50.Graph">
                  <p:embed/>
                </p:oleObj>
              </mc:Choice>
              <mc:Fallback>
                <p:oleObj name="Graph" r:id="rId12" imgW="3527640" imgH="2520000" progId="Origin50.Graph">
                  <p:embed/>
                  <p:pic>
                    <p:nvPicPr>
                      <p:cNvPr id="18" name="Object 17">
                        <a:extLst>
                          <a:ext uri="{FF2B5EF4-FFF2-40B4-BE49-F238E27FC236}">
                            <a16:creationId xmlns:a16="http://schemas.microsoft.com/office/drawing/2014/main" id="{06F96025-0F32-DD45-3C71-01434BE2A48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72871" y="4327382"/>
                        <a:ext cx="3143611" cy="22545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74010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DF57C34-AFEF-1BE0-C8B7-867BD86C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3F1D2D-82A4-41DA-BC42-1CD2DF96BF84}"/>
              </a:ext>
            </a:extLst>
          </p:cNvPr>
          <p:cNvSpPr/>
          <p:nvPr/>
        </p:nvSpPr>
        <p:spPr>
          <a:xfrm>
            <a:off x="360000" y="360000"/>
            <a:ext cx="7356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Results – Insulating State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7CF33AD-623D-C91E-B841-446E27A3396B}"/>
              </a:ext>
            </a:extLst>
          </p:cNvPr>
          <p:cNvSpPr/>
          <p:nvPr/>
        </p:nvSpPr>
        <p:spPr>
          <a:xfrm>
            <a:off x="-5328735" y="1829278"/>
            <a:ext cx="1173018" cy="1274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9518E6EF-2FC8-2997-66AA-1E0F5736DEB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1742683"/>
              </p:ext>
            </p:extLst>
          </p:nvPr>
        </p:nvGraphicFramePr>
        <p:xfrm>
          <a:off x="2991068" y="3330844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734147" imgH="4360840" progId="Origin50.Graph">
                  <p:embed/>
                </p:oleObj>
              </mc:Choice>
              <mc:Fallback>
                <p:oleObj name="Graph" r:id="rId2" imgW="4734147" imgH="4360840" progId="Origin50.Graph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9518E6EF-2FC8-2997-66AA-1E0F5736DEB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991068" y="3330844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F50986F6-1018-F803-162F-2521AC85CEF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3841800"/>
              </p:ext>
            </p:extLst>
          </p:nvPr>
        </p:nvGraphicFramePr>
        <p:xfrm>
          <a:off x="10384335" y="3222297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880876" imgH="4399548" progId="Origin50.Graph">
                  <p:embed/>
                </p:oleObj>
              </mc:Choice>
              <mc:Fallback>
                <p:oleObj name="Graph" r:id="rId4" imgW="4880876" imgH="4399548" progId="Origin50.Grap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F50986F6-1018-F803-162F-2521AC85CEF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384335" y="3222297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0555BE6-A9C4-6808-F311-9093500C53C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5436793"/>
              </p:ext>
            </p:extLst>
          </p:nvPr>
        </p:nvGraphicFramePr>
        <p:xfrm>
          <a:off x="8406891" y="3682791"/>
          <a:ext cx="2034989" cy="16130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3376440" imgH="2675880" progId="Origin50.Graph">
                  <p:embed/>
                </p:oleObj>
              </mc:Choice>
              <mc:Fallback>
                <p:oleObj name="Graph" r:id="rId6" imgW="3376440" imgH="2675880" progId="Origin50.Graph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20555BE6-A9C4-6808-F311-9093500C53C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406891" y="3682791"/>
                        <a:ext cx="2034989" cy="16130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6">
            <a:extLst>
              <a:ext uri="{FF2B5EF4-FFF2-40B4-BE49-F238E27FC236}">
                <a16:creationId xmlns:a16="http://schemas.microsoft.com/office/drawing/2014/main" id="{7A11EAF3-6E15-F22E-C955-D4B3C7E1CAC9}"/>
              </a:ext>
            </a:extLst>
          </p:cNvPr>
          <p:cNvSpPr txBox="1"/>
          <p:nvPr/>
        </p:nvSpPr>
        <p:spPr>
          <a:xfrm>
            <a:off x="3039570" y="1613834"/>
            <a:ext cx="133137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Ambient</a:t>
            </a:r>
            <a:endParaRPr lang="he-IL" sz="2200" dirty="0">
              <a:solidFill>
                <a:schemeClr val="bg1"/>
              </a:solidFill>
            </a:endParaRP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0F7F91E7-FC0A-A0C8-191E-133BC5FCFBEB}"/>
              </a:ext>
            </a:extLst>
          </p:cNvPr>
          <p:cNvSpPr txBox="1"/>
          <p:nvPr/>
        </p:nvSpPr>
        <p:spPr>
          <a:xfrm>
            <a:off x="7922214" y="1613834"/>
            <a:ext cx="1576806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P &gt; 10GPa</a:t>
            </a:r>
            <a:endParaRPr lang="he-IL" sz="2200" dirty="0">
              <a:solidFill>
                <a:schemeClr val="bg1"/>
              </a:solidFill>
            </a:endParaRPr>
          </a:p>
        </p:txBody>
      </p:sp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EEFA18BC-DA8B-1939-DB03-B5ECBAA0127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381812" y="7146289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734147" imgH="4360840" progId="Origin50.Graph">
                  <p:embed/>
                </p:oleObj>
              </mc:Choice>
              <mc:Fallback>
                <p:oleObj name="Graph" r:id="rId2" imgW="4734147" imgH="4360840" progId="Origin50.Graph">
                  <p:embed/>
                  <p:pic>
                    <p:nvPicPr>
                      <p:cNvPr id="12" name="Object 11">
                        <a:extLst>
                          <a:ext uri="{FF2B5EF4-FFF2-40B4-BE49-F238E27FC236}">
                            <a16:creationId xmlns:a16="http://schemas.microsoft.com/office/drawing/2014/main" id="{EEFA18BC-DA8B-1939-DB03-B5ECBAA0127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81812" y="7146289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5B25B583-86EF-37B2-2655-1C9E01F7D8B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123068" y="7087322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880876" imgH="4399548" progId="Origin50.Graph">
                  <p:embed/>
                </p:oleObj>
              </mc:Choice>
              <mc:Fallback>
                <p:oleObj name="Graph" r:id="rId4" imgW="4880876" imgH="4399548" progId="Origin50.Graph">
                  <p:embed/>
                  <p:pic>
                    <p:nvPicPr>
                      <p:cNvPr id="13" name="Object 12">
                        <a:extLst>
                          <a:ext uri="{FF2B5EF4-FFF2-40B4-BE49-F238E27FC236}">
                            <a16:creationId xmlns:a16="http://schemas.microsoft.com/office/drawing/2014/main" id="{5B25B583-86EF-37B2-2655-1C9E01F7D8B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123068" y="7087322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6">
            <a:extLst>
              <a:ext uri="{FF2B5EF4-FFF2-40B4-BE49-F238E27FC236}">
                <a16:creationId xmlns:a16="http://schemas.microsoft.com/office/drawing/2014/main" id="{B6D021BA-8DDD-AC61-4535-BC334D0E3A1F}"/>
              </a:ext>
            </a:extLst>
          </p:cNvPr>
          <p:cNvSpPr txBox="1"/>
          <p:nvPr/>
        </p:nvSpPr>
        <p:spPr>
          <a:xfrm>
            <a:off x="2772575" y="6090466"/>
            <a:ext cx="186536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rgbClr val="FFFF00"/>
                </a:solidFill>
              </a:rPr>
              <a:t>Bose insulator</a:t>
            </a:r>
            <a:endParaRPr lang="he-IL" sz="2200" dirty="0">
              <a:solidFill>
                <a:srgbClr val="FFFF00"/>
              </a:solidFill>
            </a:endParaRPr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id="{B8BFD04E-C1CD-97FE-8E8F-F1FABF6C2476}"/>
              </a:ext>
            </a:extLst>
          </p:cNvPr>
          <p:cNvSpPr txBox="1"/>
          <p:nvPr/>
        </p:nvSpPr>
        <p:spPr>
          <a:xfrm>
            <a:off x="7478721" y="6090465"/>
            <a:ext cx="2463791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rgbClr val="FFFF00"/>
                </a:solidFill>
              </a:rPr>
              <a:t>Anderson insulator </a:t>
            </a:r>
            <a:endParaRPr lang="he-IL" sz="2200" dirty="0">
              <a:solidFill>
                <a:srgbClr val="FFFF00"/>
              </a:solidFill>
            </a:endParaRPr>
          </a:p>
        </p:txBody>
      </p:sp>
      <p:graphicFrame>
        <p:nvGraphicFramePr>
          <p:cNvPr id="16" name="Object 15">
            <a:extLst>
              <a:ext uri="{FF2B5EF4-FFF2-40B4-BE49-F238E27FC236}">
                <a16:creationId xmlns:a16="http://schemas.microsoft.com/office/drawing/2014/main" id="{B852328F-0D48-5F6A-84E3-BEFC3B270D8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2917314"/>
              </p:ext>
            </p:extLst>
          </p:nvPr>
        </p:nvGraphicFramePr>
        <p:xfrm>
          <a:off x="916708" y="1945086"/>
          <a:ext cx="5072756" cy="42450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8" imgW="4977100" imgH="4163303" progId="Origin50.Graph">
                  <p:embed/>
                </p:oleObj>
              </mc:Choice>
              <mc:Fallback>
                <p:oleObj name="Graph" r:id="rId8" imgW="4977100" imgH="4163303" progId="Origin50.Graph">
                  <p:embed/>
                  <p:pic>
                    <p:nvPicPr>
                      <p:cNvPr id="16" name="Object 15">
                        <a:extLst>
                          <a:ext uri="{FF2B5EF4-FFF2-40B4-BE49-F238E27FC236}">
                            <a16:creationId xmlns:a16="http://schemas.microsoft.com/office/drawing/2014/main" id="{B852328F-0D48-5F6A-84E3-BEFC3B270D8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916708" y="1945086"/>
                        <a:ext cx="5072756" cy="42450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A43427B6-656B-B3B0-B2B2-7676B665FFE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9092364"/>
              </p:ext>
            </p:extLst>
          </p:nvPr>
        </p:nvGraphicFramePr>
        <p:xfrm>
          <a:off x="1968050" y="2425898"/>
          <a:ext cx="1936076" cy="16150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10" imgW="3370320" imgH="2811960" progId="Origin50.Graph">
                  <p:embed/>
                </p:oleObj>
              </mc:Choice>
              <mc:Fallback>
                <p:oleObj name="Graph" r:id="rId10" imgW="3370320" imgH="2811960" progId="Origin50.Graph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A43427B6-656B-B3B0-B2B2-7676B665FFE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968050" y="2425898"/>
                        <a:ext cx="1936076" cy="161506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16">
            <a:extLst>
              <a:ext uri="{FF2B5EF4-FFF2-40B4-BE49-F238E27FC236}">
                <a16:creationId xmlns:a16="http://schemas.microsoft.com/office/drawing/2014/main" id="{FDDAE6E0-4996-F052-D11B-D364AD10B85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1606705"/>
              </p:ext>
            </p:extLst>
          </p:nvPr>
        </p:nvGraphicFramePr>
        <p:xfrm>
          <a:off x="5886212" y="2076598"/>
          <a:ext cx="5167054" cy="40957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12" imgW="3376440" imgH="2675880" progId="Origin50.Graph">
                  <p:embed/>
                </p:oleObj>
              </mc:Choice>
              <mc:Fallback>
                <p:oleObj name="Graph" r:id="rId12" imgW="3376440" imgH="2675880" progId="Origin50.Graph">
                  <p:embed/>
                  <p:pic>
                    <p:nvPicPr>
                      <p:cNvPr id="17" name="Object 16">
                        <a:extLst>
                          <a:ext uri="{FF2B5EF4-FFF2-40B4-BE49-F238E27FC236}">
                            <a16:creationId xmlns:a16="http://schemas.microsoft.com/office/drawing/2014/main" id="{FDDAE6E0-4996-F052-D11B-D364AD10B85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886212" y="2076598"/>
                        <a:ext cx="5167054" cy="40957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35307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780A8D-0464-2709-FB18-8B238F1482CF}"/>
              </a:ext>
            </a:extLst>
          </p:cNvPr>
          <p:cNvSpPr/>
          <p:nvPr/>
        </p:nvSpPr>
        <p:spPr>
          <a:xfrm>
            <a:off x="360000" y="360000"/>
            <a:ext cx="46370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Insulating State</a:t>
            </a: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BAB7CF11-8465-7720-ED32-D339C62056E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53473517"/>
              </p:ext>
            </p:extLst>
          </p:nvPr>
        </p:nvGraphicFramePr>
        <p:xfrm>
          <a:off x="3733785" y="1979017"/>
          <a:ext cx="4724430" cy="36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3920760" imgH="3000960" progId="Origin50.Graph">
                  <p:embed/>
                </p:oleObj>
              </mc:Choice>
              <mc:Fallback>
                <p:oleObj name="Graph" r:id="rId2" imgW="3920760" imgH="3000960" progId="Origin50.Graph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BAB7CF11-8465-7720-ED32-D339C62056E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33785" y="1979017"/>
                        <a:ext cx="4724430" cy="36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746AB3D6-5D9B-CEB1-8EB8-13912C211E1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1381808"/>
              </p:ext>
            </p:extLst>
          </p:nvPr>
        </p:nvGraphicFramePr>
        <p:xfrm>
          <a:off x="7704434" y="2011620"/>
          <a:ext cx="4639214" cy="3549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3920760" imgH="3000960" progId="Origin50.Graph">
                  <p:embed/>
                </p:oleObj>
              </mc:Choice>
              <mc:Fallback>
                <p:oleObj name="Graph" r:id="rId4" imgW="3920760" imgH="3000960" progId="Origin50.Graph">
                  <p:embed/>
                  <p:pic>
                    <p:nvPicPr>
                      <p:cNvPr id="11" name="Object 10">
                        <a:extLst>
                          <a:ext uri="{FF2B5EF4-FFF2-40B4-BE49-F238E27FC236}">
                            <a16:creationId xmlns:a16="http://schemas.microsoft.com/office/drawing/2014/main" id="{746AB3D6-5D9B-CEB1-8EB8-13912C211E1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704434" y="2011620"/>
                        <a:ext cx="4639214" cy="35498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A1EF9BC0-5281-6DD8-C3E5-211B91245BB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5231526"/>
              </p:ext>
            </p:extLst>
          </p:nvPr>
        </p:nvGraphicFramePr>
        <p:xfrm>
          <a:off x="89712" y="2402368"/>
          <a:ext cx="3875688" cy="27683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3527640" imgH="2520000" progId="Origin50.Graph">
                  <p:embed/>
                </p:oleObj>
              </mc:Choice>
              <mc:Fallback>
                <p:oleObj name="Graph" r:id="rId6" imgW="3527640" imgH="2520000" progId="Origin50.Graph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A1EF9BC0-5281-6DD8-C3E5-211B91245BB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9712" y="2402368"/>
                        <a:ext cx="3875688" cy="27683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856159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780A8D-0464-2709-FB18-8B238F1482CF}"/>
              </a:ext>
            </a:extLst>
          </p:cNvPr>
          <p:cNvSpPr/>
          <p:nvPr/>
        </p:nvSpPr>
        <p:spPr>
          <a:xfrm>
            <a:off x="360000" y="360000"/>
            <a:ext cx="46370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Insulating State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2AFA102-F085-0BA0-9106-72EA1F9A88A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269078" y="3225532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734147" imgH="4360840" progId="Origin50.Graph">
                  <p:embed/>
                </p:oleObj>
              </mc:Choice>
              <mc:Fallback>
                <p:oleObj name="Graph" r:id="rId2" imgW="4734147" imgH="4360840" progId="Origin50.Graph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2AFA102-F085-0BA0-9106-72EA1F9A88A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69078" y="3225532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434E0F51-2A02-59BA-7757-0B17DC4B947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010334" y="3166565"/>
          <a:ext cx="0" cy="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4880876" imgH="4399548" progId="Origin50.Graph">
                  <p:embed/>
                </p:oleObj>
              </mc:Choice>
              <mc:Fallback>
                <p:oleObj name="Graph" r:id="rId4" imgW="4880876" imgH="4399548" progId="Origin50.Graph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434E0F51-2A02-59BA-7757-0B17DC4B947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010334" y="3166565"/>
                        <a:ext cx="0" cy="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C51A4022-D045-928B-1550-34665249B50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6645718"/>
              </p:ext>
            </p:extLst>
          </p:nvPr>
        </p:nvGraphicFramePr>
        <p:xfrm>
          <a:off x="183902" y="1788081"/>
          <a:ext cx="6079517" cy="435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4167537" imgH="2984829" progId="Origin50.Graph">
                  <p:embed/>
                </p:oleObj>
              </mc:Choice>
              <mc:Fallback>
                <p:oleObj name="Graph" r:id="rId6" imgW="4167537" imgH="2984829" progId="Origin50.Graph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C51A4022-D045-928B-1550-34665249B50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83902" y="1788081"/>
                        <a:ext cx="6079517" cy="4356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0E53C34D-181B-9ED2-C710-B6461570923F}"/>
              </a:ext>
            </a:extLst>
          </p:cNvPr>
          <p:cNvSpPr/>
          <p:nvPr/>
        </p:nvSpPr>
        <p:spPr>
          <a:xfrm>
            <a:off x="3817620" y="2918460"/>
            <a:ext cx="784860" cy="38862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088B338-7C28-110E-8F4C-93A4FAE17E6C}"/>
              </a:ext>
            </a:extLst>
          </p:cNvPr>
          <p:cNvGrpSpPr/>
          <p:nvPr/>
        </p:nvGrpSpPr>
        <p:grpSpPr>
          <a:xfrm>
            <a:off x="5695793" y="1788082"/>
            <a:ext cx="6328567" cy="4355999"/>
            <a:chOff x="5695793" y="1788082"/>
            <a:chExt cx="6328567" cy="4355999"/>
          </a:xfrm>
        </p:grpSpPr>
        <p:graphicFrame>
          <p:nvGraphicFramePr>
            <p:cNvPr id="2" name="Object 1">
              <a:extLst>
                <a:ext uri="{FF2B5EF4-FFF2-40B4-BE49-F238E27FC236}">
                  <a16:creationId xmlns:a16="http://schemas.microsoft.com/office/drawing/2014/main" id="{08954D9E-E2A3-8FD0-33B9-58E9D44C1302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543645621"/>
                </p:ext>
              </p:extLst>
            </p:nvPr>
          </p:nvGraphicFramePr>
          <p:xfrm>
            <a:off x="5695793" y="1788082"/>
            <a:ext cx="6328567" cy="43559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8" imgW="3565723" imgH="2445087" progId="Origin50.Graph">
                    <p:embed/>
                  </p:oleObj>
                </mc:Choice>
                <mc:Fallback>
                  <p:oleObj name="Graph" r:id="rId8" imgW="3565723" imgH="2445087" progId="Origin50.Graph">
                    <p:embed/>
                    <p:pic>
                      <p:nvPicPr>
                        <p:cNvPr id="2" name="Object 1">
                          <a:extLst>
                            <a:ext uri="{FF2B5EF4-FFF2-40B4-BE49-F238E27FC236}">
                              <a16:creationId xmlns:a16="http://schemas.microsoft.com/office/drawing/2014/main" id="{08954D9E-E2A3-8FD0-33B9-58E9D44C1302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5695793" y="1788082"/>
                          <a:ext cx="6328567" cy="435599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25C1FA7-E9B0-526D-20C1-FE6F2EAEEABF}"/>
                </a:ext>
              </a:extLst>
            </p:cNvPr>
            <p:cNvSpPr/>
            <p:nvPr/>
          </p:nvSpPr>
          <p:spPr>
            <a:xfrm>
              <a:off x="6096000" y="1927860"/>
              <a:ext cx="716280" cy="25908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C017C21-2E09-48BE-2721-416BA8778E35}"/>
                </a:ext>
              </a:extLst>
            </p:cNvPr>
            <p:cNvSpPr/>
            <p:nvPr/>
          </p:nvSpPr>
          <p:spPr>
            <a:xfrm>
              <a:off x="6096000" y="2853690"/>
              <a:ext cx="716280" cy="25908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B48D444-C44F-DDD7-245E-14B068071A8C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17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4453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DA0F657A-5B74-870B-A4FD-A82AA5C87E1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7994542"/>
              </p:ext>
            </p:extLst>
          </p:nvPr>
        </p:nvGraphicFramePr>
        <p:xfrm>
          <a:off x="469797" y="2403353"/>
          <a:ext cx="4980162" cy="38739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3516120" imgH="2735280" progId="Origin50.Graph">
                  <p:embed/>
                </p:oleObj>
              </mc:Choice>
              <mc:Fallback>
                <p:oleObj name="Graph" r:id="rId2" imgW="3516120" imgH="2735280" progId="Origin50.Graph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DA0F657A-5B74-870B-A4FD-A82AA5C87E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69797" y="2403353"/>
                        <a:ext cx="4980162" cy="38739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8619F76-0BC3-9CD5-766A-AC98CA0D95B1}"/>
              </a:ext>
            </a:extLst>
          </p:cNvPr>
          <p:cNvSpPr/>
          <p:nvPr/>
        </p:nvSpPr>
        <p:spPr>
          <a:xfrm>
            <a:off x="360000" y="360000"/>
            <a:ext cx="5355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Weak Localization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2B9EB1-1C05-434F-6A2F-4839D94A26EE}"/>
              </a:ext>
            </a:extLst>
          </p:cNvPr>
          <p:cNvGrpSpPr>
            <a:grpSpLocks noChangeAspect="1"/>
          </p:cNvGrpSpPr>
          <p:nvPr/>
        </p:nvGrpSpPr>
        <p:grpSpPr>
          <a:xfrm>
            <a:off x="5969000" y="2259013"/>
            <a:ext cx="5513388" cy="4162425"/>
            <a:chOff x="5641225" y="2255140"/>
            <a:chExt cx="3575533" cy="2699409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5" name="Object 4">
                  <a:extLst>
                    <a:ext uri="{FF2B5EF4-FFF2-40B4-BE49-F238E27FC236}">
                      <a16:creationId xmlns:a16="http://schemas.microsoft.com/office/drawing/2014/main" id="{160A4A04-D8CE-80AC-AB1C-C39F70BB2235}"/>
                    </a:ext>
                  </a:extLst>
                </p:cNvPr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1460464957"/>
                    </p:ext>
                  </p:extLst>
                </p:nvPr>
              </p:nvGraphicFramePr>
              <p:xfrm>
                <a:off x="5641225" y="2255140"/>
                <a:ext cx="3575533" cy="2699409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name="Graph" r:id="rId4" imgW="3817249" imgH="2699113" progId="Origin50.Graph">
                        <p:embed/>
                      </p:oleObj>
                    </mc:Choice>
                    <mc:Fallback>
                      <p:oleObj name="Graph" r:id="rId4" imgW="3817249" imgH="2699113" progId="Origin50.Graph">
                        <p:embed/>
                        <p:pic>
                          <p:nvPicPr>
                            <p:cNvPr id="5" name="Object 4">
                              <a:extLst>
                                <a:ext uri="{FF2B5EF4-FFF2-40B4-BE49-F238E27FC236}">
                                  <a16:creationId xmlns:a16="http://schemas.microsoft.com/office/drawing/2014/main" id="{160A4A04-D8CE-80AC-AB1C-C39F70BB2235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5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5641225" y="2255140"/>
                              <a:ext cx="3575533" cy="2699409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mc:Choice>
          <mc:Fallback xmlns="">
            <p:graphicFrame>
              <p:nvGraphicFramePr>
                <p:cNvPr id="5" name="Object 4">
                  <a:extLst>
                    <a:ext uri="{FF2B5EF4-FFF2-40B4-BE49-F238E27FC236}">
                      <a16:creationId xmlns:a16="http://schemas.microsoft.com/office/drawing/2014/main" id="{160A4A04-D8CE-80AC-AB1C-C39F70BB2235}"/>
                    </a:ext>
                  </a:extLst>
                </p:cNvPr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1674788872"/>
                    </p:ext>
                  </p:extLst>
                </p:nvPr>
              </p:nvGraphicFramePr>
              <p:xfrm>
                <a:off x="5586609" y="2216645"/>
                <a:ext cx="3685182" cy="2776537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name="Graph" r:id="rId6" imgW="3933720" imgH="2777040" progId="Origin50.Graph">
                        <p:embed/>
                      </p:oleObj>
                    </mc:Choice>
                    <mc:Fallback>
                      <p:oleObj name="Graph" r:id="rId6" imgW="3933720" imgH="2777040" progId="Origin50.Graph">
                        <p:embed/>
                        <p:pic>
                          <p:nvPicPr>
                            <p:cNvPr id="18" name="Object 17">
                              <a:extLst>
                                <a:ext uri="{FF2B5EF4-FFF2-40B4-BE49-F238E27FC236}">
                                  <a16:creationId xmlns:a16="http://schemas.microsoft.com/office/drawing/2014/main" id="{CA9A2CDB-EA0D-1138-FF10-2D8CC8A557A7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7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5586609" y="2216645"/>
                              <a:ext cx="3685182" cy="2776537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Box 6">
                  <a:extLst>
                    <a:ext uri="{FF2B5EF4-FFF2-40B4-BE49-F238E27FC236}">
                      <a16:creationId xmlns:a16="http://schemas.microsoft.com/office/drawing/2014/main" id="{A37CD8CB-C7DB-9957-B3A5-72678FBBEBA5}"/>
                    </a:ext>
                  </a:extLst>
                </p:cNvPr>
                <p:cNvSpPr txBox="1"/>
                <p:nvPr/>
              </p:nvSpPr>
              <p:spPr>
                <a:xfrm>
                  <a:off x="8055499" y="4039709"/>
                  <a:ext cx="457285" cy="307905"/>
                </a:xfrm>
                <a:prstGeom prst="rect">
                  <a:avLst/>
                </a:prstGeom>
                <a:noFill/>
              </p:spPr>
              <p:txBody>
                <a:bodyPr wrap="square" rtlCol="1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40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US" sz="140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oMath>
                    </m:oMathPara>
                  </a14:m>
                  <a:endParaRPr lang="he-IL" sz="1401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7" name="TextBox 6">
                  <a:extLst>
                    <a:ext uri="{FF2B5EF4-FFF2-40B4-BE49-F238E27FC236}">
                      <a16:creationId xmlns:a16="http://schemas.microsoft.com/office/drawing/2014/main" id="{A37CD8CB-C7DB-9957-B3A5-72678FBBEBA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055499" y="4039709"/>
                  <a:ext cx="457285" cy="307905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2BD0AD14-D378-1687-6902-53B59529B9C8}"/>
                    </a:ext>
                  </a:extLst>
                </p:cNvPr>
                <p:cNvSpPr txBox="1"/>
                <p:nvPr/>
              </p:nvSpPr>
              <p:spPr>
                <a:xfrm>
                  <a:off x="7494677" y="4039709"/>
                  <a:ext cx="457285" cy="307905"/>
                </a:xfrm>
                <a:prstGeom prst="rect">
                  <a:avLst/>
                </a:prstGeom>
                <a:noFill/>
              </p:spPr>
              <p:txBody>
                <a:bodyPr wrap="square" rtlCol="1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40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𝑀</m:t>
                        </m:r>
                        <m:r>
                          <a:rPr lang="en-US" sz="140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oMath>
                    </m:oMathPara>
                  </a14:m>
                  <a:endParaRPr lang="he-IL" sz="1401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2BD0AD14-D378-1687-6902-53B59529B9C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94677" y="4039709"/>
                  <a:ext cx="457285" cy="307905"/>
                </a:xfrm>
                <a:prstGeom prst="rect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9D31F123-6753-E3EE-6C3F-1C3D7A8151B6}"/>
                    </a:ext>
                  </a:extLst>
                </p:cNvPr>
                <p:cNvSpPr txBox="1"/>
                <p:nvPr/>
              </p:nvSpPr>
              <p:spPr>
                <a:xfrm>
                  <a:off x="6898511" y="4039709"/>
                  <a:ext cx="307906" cy="199682"/>
                </a:xfrm>
                <a:prstGeom prst="rect">
                  <a:avLst/>
                </a:prstGeom>
                <a:noFill/>
              </p:spPr>
              <p:txBody>
                <a:bodyPr wrap="square" rtlCol="1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en-US" sz="140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𝑀</m:t>
                      </m:r>
                    </m:oMath>
                  </a14:m>
                  <a:r>
                    <a:rPr lang="en-US" sz="1401" dirty="0">
                      <a:solidFill>
                        <a:schemeClr val="bg1"/>
                      </a:solidFill>
                    </a:rPr>
                    <a:t>1</a:t>
                  </a:r>
                  <a:endParaRPr lang="he-IL" sz="1401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9D31F123-6753-E3EE-6C3F-1C3D7A8151B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98511" y="4039709"/>
                  <a:ext cx="307906" cy="199682"/>
                </a:xfrm>
                <a:prstGeom prst="rect">
                  <a:avLst/>
                </a:prstGeom>
                <a:blipFill>
                  <a:blip r:embed="rId10"/>
                  <a:stretch>
                    <a:fillRect t="-2000" b="-22000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592197AC-15B3-F0AC-EA27-54F07C133B6E}"/>
                    </a:ext>
                  </a:extLst>
                </p:cNvPr>
                <p:cNvSpPr txBox="1"/>
                <p:nvPr/>
              </p:nvSpPr>
              <p:spPr>
                <a:xfrm>
                  <a:off x="6392755" y="4039709"/>
                  <a:ext cx="457285" cy="307905"/>
                </a:xfrm>
                <a:prstGeom prst="rect">
                  <a:avLst/>
                </a:prstGeom>
                <a:noFill/>
              </p:spPr>
              <p:txBody>
                <a:bodyPr wrap="square" rtlCol="1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140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𝑆𝐶</m:t>
                        </m:r>
                      </m:oMath>
                    </m:oMathPara>
                  </a14:m>
                  <a:endParaRPr lang="he-IL" sz="1401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592197AC-15B3-F0AC-EA27-54F07C133B6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92755" y="4039709"/>
                  <a:ext cx="457285" cy="307905"/>
                </a:xfrm>
                <a:prstGeom prst="rect">
                  <a:avLst/>
                </a:prstGeom>
                <a:blipFill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DE63503-4D04-FF25-0207-87A01F85B95C}"/>
                  </a:ext>
                </a:extLst>
              </p:cNvPr>
              <p:cNvSpPr txBox="1"/>
              <p:nvPr/>
            </p:nvSpPr>
            <p:spPr>
              <a:xfrm>
                <a:off x="4411672" y="1472649"/>
                <a:ext cx="3368657" cy="49244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𝐺</m:t>
                      </m:r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0" i="1" smtClean="0">
                              <a:solidFill>
                                <a:srgbClr val="00FFFF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0" i="1" smtClean="0">
                              <a:solidFill>
                                <a:srgbClr val="00FFFF"/>
                              </a:solidFill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US" sz="3200" b="0" i="1" smtClean="0">
                              <a:solidFill>
                                <a:srgbClr val="00FFFF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𝑙𝑛</m:t>
                      </m:r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US" sz="32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sz="32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DE63503-4D04-FF25-0207-87A01F85B9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1672" y="1472649"/>
                <a:ext cx="3368657" cy="492443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0DA3ED07-8ABC-66A6-A8F3-D3E086223841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18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7268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Double Wave 3">
                <a:extLst>
                  <a:ext uri="{FF2B5EF4-FFF2-40B4-BE49-F238E27FC236}">
                    <a16:creationId xmlns:a16="http://schemas.microsoft.com/office/drawing/2014/main" id="{FAE9F3BD-5124-EE9E-6F0F-44A70EA14665}"/>
                  </a:ext>
                </a:extLst>
              </p:cNvPr>
              <p:cNvSpPr/>
              <p:nvPr/>
            </p:nvSpPr>
            <p:spPr>
              <a:xfrm>
                <a:off x="699603" y="1743846"/>
                <a:ext cx="3960000" cy="1080000"/>
              </a:xfrm>
              <a:prstGeom prst="doubleWave">
                <a:avLst>
                  <a:gd name="adj1" fmla="val 7386"/>
                  <a:gd name="adj2" fmla="val -579"/>
                </a:avLst>
              </a:prstGeom>
              <a:solidFill>
                <a:schemeClr val="accent1"/>
              </a:solidFill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4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0" lang="en-US" sz="24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kumimoji="0" lang="en-US" sz="24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kumimoji="0" lang="en-US" sz="24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 is non monotonic</a:t>
                </a:r>
                <a:endParaRPr kumimoji="0" lang="he-IL" sz="2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4" name="Double Wave 3">
                <a:extLst>
                  <a:ext uri="{FF2B5EF4-FFF2-40B4-BE49-F238E27FC236}">
                    <a16:creationId xmlns:a16="http://schemas.microsoft.com/office/drawing/2014/main" id="{FAE9F3BD-5124-EE9E-6F0F-44A70EA1466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03" y="1743846"/>
                <a:ext cx="3960000" cy="1080000"/>
              </a:xfrm>
              <a:prstGeom prst="doubleWave">
                <a:avLst>
                  <a:gd name="adj1" fmla="val 7386"/>
                  <a:gd name="adj2" fmla="val -579"/>
                </a:avLst>
              </a:prstGeom>
              <a:blipFill>
                <a:blip r:embed="rId2"/>
                <a:stretch>
                  <a:fillRect/>
                </a:stretch>
              </a:blipFill>
              <a:ln w="19050">
                <a:solidFill>
                  <a:schemeClr val="bg1"/>
                </a:solidFill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864CC6E9-47AF-78D3-AA39-12E48A441981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sp>
        <p:nvSpPr>
          <p:cNvPr id="7" name="Double Wave 6">
            <a:extLst>
              <a:ext uri="{FF2B5EF4-FFF2-40B4-BE49-F238E27FC236}">
                <a16:creationId xmlns:a16="http://schemas.microsoft.com/office/drawing/2014/main" id="{A46D0C74-0350-66B1-8B66-B2AF527F23FB}"/>
              </a:ext>
            </a:extLst>
          </p:cNvPr>
          <p:cNvSpPr/>
          <p:nvPr/>
        </p:nvSpPr>
        <p:spPr>
          <a:xfrm>
            <a:off x="699603" y="3216416"/>
            <a:ext cx="3960000" cy="1080000"/>
          </a:xfrm>
          <a:prstGeom prst="doubleWave">
            <a:avLst>
              <a:gd name="adj1" fmla="val 7386"/>
              <a:gd name="adj2" fmla="val -579"/>
            </a:avLst>
          </a:prstGeom>
          <a:solidFill>
            <a:schemeClr val="accent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Different type of insulator</a:t>
            </a:r>
            <a:endParaRPr kumimoji="0" lang="he-IL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Double Wave 7">
            <a:extLst>
              <a:ext uri="{FF2B5EF4-FFF2-40B4-BE49-F238E27FC236}">
                <a16:creationId xmlns:a16="http://schemas.microsoft.com/office/drawing/2014/main" id="{4540A173-0482-71C1-8585-D9E13384876E}"/>
              </a:ext>
            </a:extLst>
          </p:cNvPr>
          <p:cNvSpPr/>
          <p:nvPr/>
        </p:nvSpPr>
        <p:spPr>
          <a:xfrm>
            <a:off x="699603" y="4688986"/>
            <a:ext cx="3960000" cy="1080000"/>
          </a:xfrm>
          <a:prstGeom prst="doubleWave">
            <a:avLst>
              <a:gd name="adj1" fmla="val 7386"/>
              <a:gd name="adj2" fmla="val -579"/>
            </a:avLst>
          </a:prstGeom>
          <a:solidFill>
            <a:schemeClr val="accent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Higher resistance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weaker localization</a:t>
            </a:r>
            <a:endParaRPr kumimoji="0" lang="he-IL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08FE5ED5-4585-6040-399D-FEF9DC419E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7434972" y="2390933"/>
            <a:ext cx="3512497" cy="16069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2C36CBA-08ED-C407-C999-10736F5C194F}"/>
                  </a:ext>
                </a:extLst>
              </p:cNvPr>
              <p:cNvSpPr txBox="1"/>
              <p:nvPr/>
            </p:nvSpPr>
            <p:spPr>
              <a:xfrm>
                <a:off x="7911498" y="1427399"/>
                <a:ext cx="2559443" cy="852349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2C36CBA-08ED-C407-C999-10736F5C19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1498" y="1427399"/>
                <a:ext cx="2559443" cy="85234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8B0FE71-39DD-90EF-2830-425ADA35B4FC}"/>
              </a:ext>
            </a:extLst>
          </p:cNvPr>
          <p:cNvSpPr>
            <a:spLocks noChangeAspect="1"/>
          </p:cNvSpPr>
          <p:nvPr/>
        </p:nvSpPr>
        <p:spPr>
          <a:xfrm>
            <a:off x="6796045" y="4498537"/>
            <a:ext cx="2193750" cy="1800000"/>
          </a:xfrm>
          <a:custGeom>
            <a:avLst/>
            <a:gdLst>
              <a:gd name="connsiteX0" fmla="*/ 0 w 1755000"/>
              <a:gd name="connsiteY0" fmla="*/ 0 h 1440000"/>
              <a:gd name="connsiteX1" fmla="*/ 1440000 w 1755000"/>
              <a:gd name="connsiteY1" fmla="*/ 0 h 1440000"/>
              <a:gd name="connsiteX2" fmla="*/ 1440000 w 1755000"/>
              <a:gd name="connsiteY2" fmla="*/ 405000 h 1440000"/>
              <a:gd name="connsiteX3" fmla="*/ 1755000 w 1755000"/>
              <a:gd name="connsiteY3" fmla="*/ 720000 h 1440000"/>
              <a:gd name="connsiteX4" fmla="*/ 1440000 w 1755000"/>
              <a:gd name="connsiteY4" fmla="*/ 1035000 h 1440000"/>
              <a:gd name="connsiteX5" fmla="*/ 1440000 w 1755000"/>
              <a:gd name="connsiteY5" fmla="*/ 1440000 h 1440000"/>
              <a:gd name="connsiteX6" fmla="*/ 0 w 1755000"/>
              <a:gd name="connsiteY6" fmla="*/ 1440000 h 144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55000" h="1440000">
                <a:moveTo>
                  <a:pt x="0" y="0"/>
                </a:moveTo>
                <a:lnTo>
                  <a:pt x="1440000" y="0"/>
                </a:lnTo>
                <a:lnTo>
                  <a:pt x="1440000" y="405000"/>
                </a:lnTo>
                <a:cubicBezTo>
                  <a:pt x="1613970" y="405000"/>
                  <a:pt x="1755000" y="546030"/>
                  <a:pt x="1755000" y="720000"/>
                </a:cubicBezTo>
                <a:cubicBezTo>
                  <a:pt x="1755000" y="893970"/>
                  <a:pt x="1613970" y="1035000"/>
                  <a:pt x="1440000" y="1035000"/>
                </a:cubicBezTo>
                <a:lnTo>
                  <a:pt x="1440000" y="1440000"/>
                </a:lnTo>
                <a:lnTo>
                  <a:pt x="0" y="1440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C6E836-4037-34FD-D07B-47456C1F7E7C}"/>
              </a:ext>
            </a:extLst>
          </p:cNvPr>
          <p:cNvSpPr txBox="1"/>
          <p:nvPr/>
        </p:nvSpPr>
        <p:spPr>
          <a:xfrm>
            <a:off x="7010240" y="4967798"/>
            <a:ext cx="1347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Improves coupling</a:t>
            </a:r>
            <a:endParaRPr lang="en-IL" sz="2400" dirty="0">
              <a:solidFill>
                <a:schemeClr val="bg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2022B91-5B25-5086-6B89-BA8EA7C77646}"/>
              </a:ext>
            </a:extLst>
          </p:cNvPr>
          <p:cNvSpPr>
            <a:spLocks noChangeAspect="1"/>
          </p:cNvSpPr>
          <p:nvPr/>
        </p:nvSpPr>
        <p:spPr>
          <a:xfrm>
            <a:off x="9692396" y="4498537"/>
            <a:ext cx="1886795" cy="1800000"/>
          </a:xfrm>
          <a:custGeom>
            <a:avLst/>
            <a:gdLst>
              <a:gd name="connsiteX0" fmla="*/ 0 w 1440000"/>
              <a:gd name="connsiteY0" fmla="*/ 0 h 1440000"/>
              <a:gd name="connsiteX1" fmla="*/ 1440000 w 1440000"/>
              <a:gd name="connsiteY1" fmla="*/ 0 h 1440000"/>
              <a:gd name="connsiteX2" fmla="*/ 1440000 w 1440000"/>
              <a:gd name="connsiteY2" fmla="*/ 1440000 h 1440000"/>
              <a:gd name="connsiteX3" fmla="*/ 0 w 1440000"/>
              <a:gd name="connsiteY3" fmla="*/ 1440000 h 1440000"/>
              <a:gd name="connsiteX4" fmla="*/ 0 w 1440000"/>
              <a:gd name="connsiteY4" fmla="*/ 1035000 h 1440000"/>
              <a:gd name="connsiteX5" fmla="*/ 315000 w 1440000"/>
              <a:gd name="connsiteY5" fmla="*/ 720000 h 1440000"/>
              <a:gd name="connsiteX6" fmla="*/ 0 w 1440000"/>
              <a:gd name="connsiteY6" fmla="*/ 405000 h 144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0000" h="1440000">
                <a:moveTo>
                  <a:pt x="0" y="0"/>
                </a:moveTo>
                <a:lnTo>
                  <a:pt x="1440000" y="0"/>
                </a:lnTo>
                <a:lnTo>
                  <a:pt x="1440000" y="1440000"/>
                </a:lnTo>
                <a:lnTo>
                  <a:pt x="0" y="1440000"/>
                </a:lnTo>
                <a:lnTo>
                  <a:pt x="0" y="1035000"/>
                </a:lnTo>
                <a:cubicBezTo>
                  <a:pt x="173970" y="1035000"/>
                  <a:pt x="315000" y="893970"/>
                  <a:pt x="315000" y="720000"/>
                </a:cubicBezTo>
                <a:cubicBezTo>
                  <a:pt x="315000" y="546030"/>
                  <a:pt x="173970" y="405000"/>
                  <a:pt x="0" y="40500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B52C30-5E08-520F-4773-4822FE94270F}"/>
              </a:ext>
            </a:extLst>
          </p:cNvPr>
          <p:cNvSpPr txBox="1"/>
          <p:nvPr/>
        </p:nvSpPr>
        <p:spPr>
          <a:xfrm>
            <a:off x="10041115" y="4983038"/>
            <a:ext cx="1624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Reduces SC amplitude</a:t>
            </a:r>
            <a:endParaRPr lang="en-IL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77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3" grpId="0" animBg="1"/>
      <p:bldP spid="1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253C9BD-9135-418A-12B6-33C6E4723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C5D61A3-7589-4385-6A83-3761D41AC13B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9" name="Picture 8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06BB6F02-0D52-1183-D435-80A269D843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7434972" y="2390933"/>
            <a:ext cx="3512497" cy="16069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4D8004B-6506-71FA-DC05-2F30B354351D}"/>
                  </a:ext>
                </a:extLst>
              </p:cNvPr>
              <p:cNvSpPr txBox="1"/>
              <p:nvPr/>
            </p:nvSpPr>
            <p:spPr>
              <a:xfrm>
                <a:off x="7911498" y="1427399"/>
                <a:ext cx="2559443" cy="852349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4D8004B-6506-71FA-DC05-2F30B35435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1498" y="1427399"/>
                <a:ext cx="2559443" cy="85234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reeform: Shape 4">
            <a:extLst>
              <a:ext uri="{FF2B5EF4-FFF2-40B4-BE49-F238E27FC236}">
                <a16:creationId xmlns:a16="http://schemas.microsoft.com/office/drawing/2014/main" id="{DBDB22AC-397E-645C-47CD-ECE759561B01}"/>
              </a:ext>
            </a:extLst>
          </p:cNvPr>
          <p:cNvSpPr>
            <a:spLocks noChangeAspect="1"/>
          </p:cNvSpPr>
          <p:nvPr/>
        </p:nvSpPr>
        <p:spPr>
          <a:xfrm>
            <a:off x="7420885" y="4498537"/>
            <a:ext cx="2193750" cy="1800000"/>
          </a:xfrm>
          <a:custGeom>
            <a:avLst/>
            <a:gdLst>
              <a:gd name="connsiteX0" fmla="*/ 0 w 1755000"/>
              <a:gd name="connsiteY0" fmla="*/ 0 h 1440000"/>
              <a:gd name="connsiteX1" fmla="*/ 1440000 w 1755000"/>
              <a:gd name="connsiteY1" fmla="*/ 0 h 1440000"/>
              <a:gd name="connsiteX2" fmla="*/ 1440000 w 1755000"/>
              <a:gd name="connsiteY2" fmla="*/ 405000 h 1440000"/>
              <a:gd name="connsiteX3" fmla="*/ 1755000 w 1755000"/>
              <a:gd name="connsiteY3" fmla="*/ 720000 h 1440000"/>
              <a:gd name="connsiteX4" fmla="*/ 1440000 w 1755000"/>
              <a:gd name="connsiteY4" fmla="*/ 1035000 h 1440000"/>
              <a:gd name="connsiteX5" fmla="*/ 1440000 w 1755000"/>
              <a:gd name="connsiteY5" fmla="*/ 1440000 h 1440000"/>
              <a:gd name="connsiteX6" fmla="*/ 0 w 1755000"/>
              <a:gd name="connsiteY6" fmla="*/ 1440000 h 144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55000" h="1440000">
                <a:moveTo>
                  <a:pt x="0" y="0"/>
                </a:moveTo>
                <a:lnTo>
                  <a:pt x="1440000" y="0"/>
                </a:lnTo>
                <a:lnTo>
                  <a:pt x="1440000" y="405000"/>
                </a:lnTo>
                <a:cubicBezTo>
                  <a:pt x="1613970" y="405000"/>
                  <a:pt x="1755000" y="546030"/>
                  <a:pt x="1755000" y="720000"/>
                </a:cubicBezTo>
                <a:cubicBezTo>
                  <a:pt x="1755000" y="893970"/>
                  <a:pt x="1613970" y="1035000"/>
                  <a:pt x="1440000" y="1035000"/>
                </a:cubicBezTo>
                <a:lnTo>
                  <a:pt x="1440000" y="1440000"/>
                </a:lnTo>
                <a:lnTo>
                  <a:pt x="0" y="1440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156B4C-C694-C888-0BB4-1E503A471C80}"/>
              </a:ext>
            </a:extLst>
          </p:cNvPr>
          <p:cNvSpPr txBox="1"/>
          <p:nvPr/>
        </p:nvSpPr>
        <p:spPr>
          <a:xfrm>
            <a:off x="7635080" y="4967798"/>
            <a:ext cx="1347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Improves coupling</a:t>
            </a:r>
            <a:endParaRPr lang="en-IL" sz="2400" dirty="0">
              <a:solidFill>
                <a:schemeClr val="bg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C7ABC59-7D9B-97C2-9B8B-7EC04B9DB1F5}"/>
              </a:ext>
            </a:extLst>
          </p:cNvPr>
          <p:cNvSpPr>
            <a:spLocks noChangeAspect="1"/>
          </p:cNvSpPr>
          <p:nvPr/>
        </p:nvSpPr>
        <p:spPr>
          <a:xfrm>
            <a:off x="9177847" y="4498537"/>
            <a:ext cx="1934664" cy="1800000"/>
          </a:xfrm>
          <a:custGeom>
            <a:avLst/>
            <a:gdLst>
              <a:gd name="connsiteX0" fmla="*/ 0 w 1440000"/>
              <a:gd name="connsiteY0" fmla="*/ 0 h 1440000"/>
              <a:gd name="connsiteX1" fmla="*/ 1440000 w 1440000"/>
              <a:gd name="connsiteY1" fmla="*/ 0 h 1440000"/>
              <a:gd name="connsiteX2" fmla="*/ 1440000 w 1440000"/>
              <a:gd name="connsiteY2" fmla="*/ 1440000 h 1440000"/>
              <a:gd name="connsiteX3" fmla="*/ 0 w 1440000"/>
              <a:gd name="connsiteY3" fmla="*/ 1440000 h 1440000"/>
              <a:gd name="connsiteX4" fmla="*/ 0 w 1440000"/>
              <a:gd name="connsiteY4" fmla="*/ 1035000 h 1440000"/>
              <a:gd name="connsiteX5" fmla="*/ 315000 w 1440000"/>
              <a:gd name="connsiteY5" fmla="*/ 720000 h 1440000"/>
              <a:gd name="connsiteX6" fmla="*/ 0 w 1440000"/>
              <a:gd name="connsiteY6" fmla="*/ 405000 h 144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0000" h="1440000">
                <a:moveTo>
                  <a:pt x="0" y="0"/>
                </a:moveTo>
                <a:lnTo>
                  <a:pt x="1440000" y="0"/>
                </a:lnTo>
                <a:lnTo>
                  <a:pt x="1440000" y="1440000"/>
                </a:lnTo>
                <a:lnTo>
                  <a:pt x="0" y="1440000"/>
                </a:lnTo>
                <a:lnTo>
                  <a:pt x="0" y="1035000"/>
                </a:lnTo>
                <a:cubicBezTo>
                  <a:pt x="173970" y="1035000"/>
                  <a:pt x="315000" y="893970"/>
                  <a:pt x="315000" y="720000"/>
                </a:cubicBezTo>
                <a:cubicBezTo>
                  <a:pt x="315000" y="546030"/>
                  <a:pt x="173970" y="405000"/>
                  <a:pt x="0" y="40500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63A451-1DB3-F25A-DC5E-69E2D0E90765}"/>
              </a:ext>
            </a:extLst>
          </p:cNvPr>
          <p:cNvSpPr txBox="1"/>
          <p:nvPr/>
        </p:nvSpPr>
        <p:spPr>
          <a:xfrm>
            <a:off x="9545814" y="4983038"/>
            <a:ext cx="16654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Reduces SC amplitude</a:t>
            </a:r>
            <a:endParaRPr lang="en-IL" sz="2400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A6CFE5C-4A20-5F07-B521-C862A436DD7C}"/>
              </a:ext>
            </a:extLst>
          </p:cNvPr>
          <p:cNvSpPr/>
          <p:nvPr/>
        </p:nvSpPr>
        <p:spPr>
          <a:xfrm>
            <a:off x="7981603" y="4736816"/>
            <a:ext cx="258944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Anomalous Metal</a:t>
            </a:r>
            <a:endParaRPr lang="en-GB" sz="4000" b="1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Double Wave 10">
                <a:extLst>
                  <a:ext uri="{FF2B5EF4-FFF2-40B4-BE49-F238E27FC236}">
                    <a16:creationId xmlns:a16="http://schemas.microsoft.com/office/drawing/2014/main" id="{B5E3B974-28C5-7F11-3936-769BF36A3A9A}"/>
                  </a:ext>
                </a:extLst>
              </p:cNvPr>
              <p:cNvSpPr/>
              <p:nvPr/>
            </p:nvSpPr>
            <p:spPr>
              <a:xfrm>
                <a:off x="699603" y="1743846"/>
                <a:ext cx="3960000" cy="1080000"/>
              </a:xfrm>
              <a:prstGeom prst="doubleWave">
                <a:avLst>
                  <a:gd name="adj1" fmla="val 7386"/>
                  <a:gd name="adj2" fmla="val -579"/>
                </a:avLst>
              </a:prstGeom>
              <a:solidFill>
                <a:schemeClr val="accent1"/>
              </a:solidFill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4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0" lang="en-US" sz="24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kumimoji="0" lang="en-US" sz="24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kumimoji="0" lang="en-US" sz="24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 is non monotonic</a:t>
                </a:r>
                <a:endParaRPr kumimoji="0" lang="he-IL" sz="24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1" name="Double Wave 10">
                <a:extLst>
                  <a:ext uri="{FF2B5EF4-FFF2-40B4-BE49-F238E27FC236}">
                    <a16:creationId xmlns:a16="http://schemas.microsoft.com/office/drawing/2014/main" id="{B5E3B974-28C5-7F11-3936-769BF36A3A9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03" y="1743846"/>
                <a:ext cx="3960000" cy="1080000"/>
              </a:xfrm>
              <a:prstGeom prst="doubleWave">
                <a:avLst>
                  <a:gd name="adj1" fmla="val 7386"/>
                  <a:gd name="adj2" fmla="val -579"/>
                </a:avLst>
              </a:prstGeom>
              <a:blipFill>
                <a:blip r:embed="rId5"/>
                <a:stretch>
                  <a:fillRect/>
                </a:stretch>
              </a:blipFill>
              <a:ln w="19050">
                <a:solidFill>
                  <a:schemeClr val="bg1"/>
                </a:solidFill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Double Wave 11">
            <a:extLst>
              <a:ext uri="{FF2B5EF4-FFF2-40B4-BE49-F238E27FC236}">
                <a16:creationId xmlns:a16="http://schemas.microsoft.com/office/drawing/2014/main" id="{389D51F1-1A60-2996-03B8-6E96C7AFC0AA}"/>
              </a:ext>
            </a:extLst>
          </p:cNvPr>
          <p:cNvSpPr/>
          <p:nvPr/>
        </p:nvSpPr>
        <p:spPr>
          <a:xfrm>
            <a:off x="699603" y="3216416"/>
            <a:ext cx="3960000" cy="1080000"/>
          </a:xfrm>
          <a:prstGeom prst="doubleWave">
            <a:avLst>
              <a:gd name="adj1" fmla="val 7386"/>
              <a:gd name="adj2" fmla="val -579"/>
            </a:avLst>
          </a:prstGeom>
          <a:solidFill>
            <a:schemeClr val="accent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Different type of insulator</a:t>
            </a:r>
            <a:endParaRPr kumimoji="0" lang="he-IL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Double Wave 12">
            <a:extLst>
              <a:ext uri="{FF2B5EF4-FFF2-40B4-BE49-F238E27FC236}">
                <a16:creationId xmlns:a16="http://schemas.microsoft.com/office/drawing/2014/main" id="{C1C55DEC-6CF4-C181-8B7B-828BEF2B31E4}"/>
              </a:ext>
            </a:extLst>
          </p:cNvPr>
          <p:cNvSpPr/>
          <p:nvPr/>
        </p:nvSpPr>
        <p:spPr>
          <a:xfrm>
            <a:off x="699603" y="4688986"/>
            <a:ext cx="3960000" cy="1080000"/>
          </a:xfrm>
          <a:prstGeom prst="doubleWave">
            <a:avLst>
              <a:gd name="adj1" fmla="val 7386"/>
              <a:gd name="adj2" fmla="val -579"/>
            </a:avLst>
          </a:prstGeom>
          <a:solidFill>
            <a:schemeClr val="accent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Higher resistance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weaker localization</a:t>
            </a:r>
            <a:endParaRPr kumimoji="0" lang="he-IL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507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79950" y="3595417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53357" y="1876224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20689" y="5072904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5154" y="1156196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50333" y="4174957"/>
            <a:ext cx="3099396" cy="1539889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1178421D-AB91-527D-6F66-6207D9F703B4}"/>
              </a:ext>
            </a:extLst>
          </p:cNvPr>
          <p:cNvGrpSpPr/>
          <p:nvPr/>
        </p:nvGrpSpPr>
        <p:grpSpPr>
          <a:xfrm>
            <a:off x="8593200" y="2142000"/>
            <a:ext cx="3629040" cy="1530082"/>
            <a:chOff x="209872" y="4398481"/>
            <a:chExt cx="3629040" cy="1530082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F518B1D-CA1C-6E37-CF2D-040BF94B3A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097A2D8-0076-C769-18C4-492CFCE4C4B7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00DABB-8DF2-B31A-90CE-1922739F24A6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94CB488-D5F4-3362-77CF-A3A318AE37B8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1317661E-33AE-DB39-F643-1BE80B6DDD24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2831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1582" y="1418128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9515" y="1417631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20689" y="5072904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5154" y="1156196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50333" y="4174957"/>
            <a:ext cx="3099396" cy="15398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071403-29EA-5102-59C7-3DD9DA40EF76}"/>
              </a:ext>
            </a:extLst>
          </p:cNvPr>
          <p:cNvSpPr txBox="1"/>
          <p:nvPr/>
        </p:nvSpPr>
        <p:spPr>
          <a:xfrm>
            <a:off x="4905213" y="166319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Destroys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BF6837-37F1-A282-93D7-D385E5ABC00B}"/>
              </a:ext>
            </a:extLst>
          </p:cNvPr>
          <p:cNvSpPr txBox="1"/>
          <p:nvPr/>
        </p:nvSpPr>
        <p:spPr>
          <a:xfrm>
            <a:off x="274234" y="173698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Enhances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567763A-33B1-5786-BF96-EE3DEBE7FA4F}"/>
                  </a:ext>
                </a:extLst>
              </p:cNvPr>
              <p:cNvSpPr txBox="1"/>
              <p:nvPr/>
            </p:nvSpPr>
            <p:spPr>
              <a:xfrm>
                <a:off x="3183540" y="1663191"/>
                <a:ext cx="1789656" cy="10310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kumimoji="0" 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 is non</a:t>
                </a:r>
              </a:p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monotonic</a:t>
                </a:r>
                <a:endParaRPr kumimoji="0" lang="he-IL" sz="28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567763A-33B1-5786-BF96-EE3DEBE7FA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540" y="1663191"/>
                <a:ext cx="1789656" cy="1031051"/>
              </a:xfrm>
              <a:prstGeom prst="rect">
                <a:avLst/>
              </a:prstGeom>
              <a:blipFill>
                <a:blip r:embed="rId14"/>
                <a:stretch>
                  <a:fillRect l="-5442" t="-5917" r="-10204" b="-15976"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" name="Group 2">
            <a:extLst>
              <a:ext uri="{FF2B5EF4-FFF2-40B4-BE49-F238E27FC236}">
                <a16:creationId xmlns:a16="http://schemas.microsoft.com/office/drawing/2014/main" id="{200D1F08-0080-9DEE-BA04-B33A8B5FE82A}"/>
              </a:ext>
            </a:extLst>
          </p:cNvPr>
          <p:cNvGrpSpPr/>
          <p:nvPr/>
        </p:nvGrpSpPr>
        <p:grpSpPr>
          <a:xfrm>
            <a:off x="8593200" y="2142000"/>
            <a:ext cx="3629040" cy="1530082"/>
            <a:chOff x="209872" y="4398481"/>
            <a:chExt cx="3629040" cy="1530082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AC73432C-4728-1962-C9D0-2F10601BCDE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EDBFE08-DB53-0036-E2FD-B187B014D6EA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26398EF-3468-4635-54FE-08EF07F1A970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009A495-CCD3-2F07-0F08-5897C12EB61D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05B973C-DF09-C911-746F-CD99965C2AF5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3460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1582" y="1418128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9515" y="1417631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0496" y="3138922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68223" y="3169615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50333" y="4174957"/>
            <a:ext cx="3099396" cy="15398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071403-29EA-5102-59C7-3DD9DA40EF76}"/>
              </a:ext>
            </a:extLst>
          </p:cNvPr>
          <p:cNvSpPr txBox="1"/>
          <p:nvPr/>
        </p:nvSpPr>
        <p:spPr>
          <a:xfrm>
            <a:off x="4905213" y="166319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Destroys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263A02-2A23-5E33-87FC-298E911E04BE}"/>
              </a:ext>
            </a:extLst>
          </p:cNvPr>
          <p:cNvSpPr txBox="1"/>
          <p:nvPr/>
        </p:nvSpPr>
        <p:spPr>
          <a:xfrm>
            <a:off x="5314445" y="3527501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Anderson </a:t>
            </a:r>
          </a:p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BF6837-37F1-A282-93D7-D385E5ABC00B}"/>
              </a:ext>
            </a:extLst>
          </p:cNvPr>
          <p:cNvSpPr txBox="1"/>
          <p:nvPr/>
        </p:nvSpPr>
        <p:spPr>
          <a:xfrm>
            <a:off x="274234" y="173698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Enhances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982723-7E3A-EED1-112F-3CA4B25AACC2}"/>
              </a:ext>
            </a:extLst>
          </p:cNvPr>
          <p:cNvSpPr txBox="1"/>
          <p:nvPr/>
        </p:nvSpPr>
        <p:spPr>
          <a:xfrm>
            <a:off x="667611" y="3457776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Bose</a:t>
            </a:r>
          </a:p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567763A-33B1-5786-BF96-EE3DEBE7FA4F}"/>
                  </a:ext>
                </a:extLst>
              </p:cNvPr>
              <p:cNvSpPr txBox="1"/>
              <p:nvPr/>
            </p:nvSpPr>
            <p:spPr>
              <a:xfrm>
                <a:off x="3183540" y="1663191"/>
                <a:ext cx="1789656" cy="10310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kumimoji="0" 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 is non</a:t>
                </a:r>
              </a:p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monotonic</a:t>
                </a:r>
                <a:endParaRPr kumimoji="0" lang="he-IL" sz="28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567763A-33B1-5786-BF96-EE3DEBE7FA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540" y="1663191"/>
                <a:ext cx="1789656" cy="1031051"/>
              </a:xfrm>
              <a:prstGeom prst="rect">
                <a:avLst/>
              </a:prstGeom>
              <a:blipFill>
                <a:blip r:embed="rId12"/>
                <a:stretch>
                  <a:fillRect l="-5442" t="-5917" r="-10204" b="-15976"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14D9F2A0-B41E-B8C1-782F-B6A29D15B92F}"/>
              </a:ext>
            </a:extLst>
          </p:cNvPr>
          <p:cNvSpPr txBox="1"/>
          <p:nvPr/>
        </p:nvSpPr>
        <p:spPr>
          <a:xfrm>
            <a:off x="2778622" y="3330499"/>
            <a:ext cx="2595575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sz="28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Different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kumimoji="0" lang="he-IL" sz="2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4EDB8A7-C970-9105-C496-C7D023703365}"/>
              </a:ext>
            </a:extLst>
          </p:cNvPr>
          <p:cNvGrpSpPr/>
          <p:nvPr/>
        </p:nvGrpSpPr>
        <p:grpSpPr>
          <a:xfrm>
            <a:off x="8593200" y="2142000"/>
            <a:ext cx="3629040" cy="1530082"/>
            <a:chOff x="209872" y="4398481"/>
            <a:chExt cx="3629040" cy="1530082"/>
          </a:xfrm>
        </p:grpSpPr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62A182C6-51AA-F31C-DB05-4EF505F1912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DE04FC8-EAF7-7F95-7D58-345D7B9C6409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050ED04-3DBD-DA9A-64C0-E36649FB08FC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6B9357D-64B7-90CB-7D22-66A687ED388A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5703A1B0-2D88-B103-4267-81E9675343B1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6189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2A8DDA6-1047-B83C-E48C-23907369BCC5}"/>
              </a:ext>
            </a:extLst>
          </p:cNvPr>
          <p:cNvGrpSpPr/>
          <p:nvPr/>
        </p:nvGrpSpPr>
        <p:grpSpPr>
          <a:xfrm>
            <a:off x="208800" y="5000400"/>
            <a:ext cx="3629040" cy="1530082"/>
            <a:chOff x="209872" y="4398481"/>
            <a:chExt cx="3629040" cy="1530082"/>
          </a:xfrm>
        </p:grpSpPr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FC2E9A20-0925-32FD-B242-51E51D8D3CA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8E07B6E-B05F-DE30-13B6-23759244F246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D2721A7-364F-70CE-A648-23C56AB41DA9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F4146EB-2D38-55F8-927B-B94D79AE719C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1582" y="1418128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49515" y="1417631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0496" y="3138922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68223" y="3169615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37656" y="4972420"/>
            <a:ext cx="3099396" cy="1539889"/>
          </a:xfrm>
          <a:prstGeom prst="rect">
            <a:avLst/>
          </a:prstGeom>
        </p:spPr>
      </p:pic>
      <p:pic>
        <p:nvPicPr>
          <p:cNvPr id="3" name="Picture 2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1F4DBC1D-1CF9-86C4-A7A1-03E6A4B37D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8279699" y="2338682"/>
            <a:ext cx="3512497" cy="16069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A04EC35-C4E8-83E7-E8F9-57B59E6B8E15}"/>
                  </a:ext>
                </a:extLst>
              </p:cNvPr>
              <p:cNvSpPr txBox="1"/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A04EC35-C4E8-83E7-E8F9-57B59E6B8E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04071403-29EA-5102-59C7-3DD9DA40EF76}"/>
              </a:ext>
            </a:extLst>
          </p:cNvPr>
          <p:cNvSpPr txBox="1"/>
          <p:nvPr/>
        </p:nvSpPr>
        <p:spPr>
          <a:xfrm>
            <a:off x="4905213" y="166319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Destroys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263A02-2A23-5E33-87FC-298E911E04BE}"/>
              </a:ext>
            </a:extLst>
          </p:cNvPr>
          <p:cNvSpPr txBox="1"/>
          <p:nvPr/>
        </p:nvSpPr>
        <p:spPr>
          <a:xfrm>
            <a:off x="5314445" y="3527501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Anderson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BB669F-BFBB-D29F-83A6-90ADD6380967}"/>
              </a:ext>
            </a:extLst>
          </p:cNvPr>
          <p:cNvSpPr txBox="1"/>
          <p:nvPr/>
        </p:nvSpPr>
        <p:spPr>
          <a:xfrm>
            <a:off x="5392822" y="5265310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Weaker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localization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BF6837-37F1-A282-93D7-D385E5ABC00B}"/>
              </a:ext>
            </a:extLst>
          </p:cNvPr>
          <p:cNvSpPr txBox="1"/>
          <p:nvPr/>
        </p:nvSpPr>
        <p:spPr>
          <a:xfrm>
            <a:off x="274234" y="173698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Enhances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982723-7E3A-EED1-112F-3CA4B25AACC2}"/>
              </a:ext>
            </a:extLst>
          </p:cNvPr>
          <p:cNvSpPr txBox="1"/>
          <p:nvPr/>
        </p:nvSpPr>
        <p:spPr>
          <a:xfrm>
            <a:off x="667611" y="3457776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Bose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12977F-4DAA-D914-59B1-A7C503A5DA7C}"/>
              </a:ext>
            </a:extLst>
          </p:cNvPr>
          <p:cNvSpPr txBox="1"/>
          <p:nvPr/>
        </p:nvSpPr>
        <p:spPr>
          <a:xfrm>
            <a:off x="667611" y="5287363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Higher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resistance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567763A-33B1-5786-BF96-EE3DEBE7FA4F}"/>
                  </a:ext>
                </a:extLst>
              </p:cNvPr>
              <p:cNvSpPr txBox="1"/>
              <p:nvPr/>
            </p:nvSpPr>
            <p:spPr>
              <a:xfrm>
                <a:off x="3183540" y="1663191"/>
                <a:ext cx="1789656" cy="10310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kumimoji="0" lang="en-US" sz="2800" b="0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kumimoji="0" 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 is non</a:t>
                </a:r>
              </a:p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6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alibri" panose="020F0502020204030204" pitchFamily="34" charset="0"/>
                    <a:cs typeface="Calibri" panose="020F0502020204030204" pitchFamily="34" charset="0"/>
                  </a:rPr>
                  <a:t>monotonic</a:t>
                </a:r>
                <a:endParaRPr kumimoji="0" lang="he-IL" sz="2800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567763A-33B1-5786-BF96-EE3DEBE7FA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540" y="1663191"/>
                <a:ext cx="1789656" cy="1031051"/>
              </a:xfrm>
              <a:prstGeom prst="rect">
                <a:avLst/>
              </a:prstGeom>
              <a:blipFill>
                <a:blip r:embed="rId16"/>
                <a:stretch>
                  <a:fillRect l="-5442" t="-5917" r="-10204" b="-15976"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37C0BD06-32C1-76D5-36D1-31F27019EA2E}"/>
              </a:ext>
            </a:extLst>
          </p:cNvPr>
          <p:cNvSpPr txBox="1"/>
          <p:nvPr/>
        </p:nvSpPr>
        <p:spPr>
          <a:xfrm>
            <a:off x="2947501" y="5179194"/>
            <a:ext cx="220077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sz="28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Unusual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effect</a:t>
            </a:r>
            <a:endParaRPr kumimoji="0" lang="he-IL" sz="2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5D75DC-E008-3FA2-EB58-5C6CB1D98A35}"/>
              </a:ext>
            </a:extLst>
          </p:cNvPr>
          <p:cNvSpPr txBox="1"/>
          <p:nvPr/>
        </p:nvSpPr>
        <p:spPr>
          <a:xfrm>
            <a:off x="2778622" y="3330499"/>
            <a:ext cx="2595575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sz="28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Different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kern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kumimoji="0" lang="he-IL" sz="2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A70C36-E9B3-2856-008E-8D33971A38A0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6480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1582" y="1627136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9515" y="1417631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0496" y="3008290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68223" y="3169615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37656" y="4972420"/>
            <a:ext cx="3099396" cy="1539889"/>
          </a:xfrm>
          <a:prstGeom prst="rect">
            <a:avLst/>
          </a:prstGeom>
        </p:spPr>
      </p:pic>
      <p:pic>
        <p:nvPicPr>
          <p:cNvPr id="3" name="Picture 2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1F4DBC1D-1CF9-86C4-A7A1-03E6A4B37D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8279699" y="2338682"/>
            <a:ext cx="3512497" cy="16069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A04EC35-C4E8-83E7-E8F9-57B59E6B8E15}"/>
                  </a:ext>
                </a:extLst>
              </p:cNvPr>
              <p:cNvSpPr txBox="1"/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A04EC35-C4E8-83E7-E8F9-57B59E6B8E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6F0806A7-7A6A-EA83-058E-B0F6404EAFDA}"/>
              </a:ext>
            </a:extLst>
          </p:cNvPr>
          <p:cNvSpPr txBox="1"/>
          <p:nvPr/>
        </p:nvSpPr>
        <p:spPr>
          <a:xfrm>
            <a:off x="684075" y="2927796"/>
            <a:ext cx="21984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Improves coupling</a:t>
            </a:r>
            <a:endParaRPr lang="en-IL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071403-29EA-5102-59C7-3DD9DA40EF76}"/>
              </a:ext>
            </a:extLst>
          </p:cNvPr>
          <p:cNvSpPr txBox="1"/>
          <p:nvPr/>
        </p:nvSpPr>
        <p:spPr>
          <a:xfrm>
            <a:off x="4905213" y="1663192"/>
            <a:ext cx="29642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Destroys superconductivity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263A02-2A23-5E33-87FC-298E911E04BE}"/>
              </a:ext>
            </a:extLst>
          </p:cNvPr>
          <p:cNvSpPr txBox="1"/>
          <p:nvPr/>
        </p:nvSpPr>
        <p:spPr>
          <a:xfrm>
            <a:off x="5314445" y="3527501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Anderson </a:t>
            </a:r>
          </a:p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BB669F-BFBB-D29F-83A6-90ADD6380967}"/>
              </a:ext>
            </a:extLst>
          </p:cNvPr>
          <p:cNvSpPr txBox="1"/>
          <p:nvPr/>
        </p:nvSpPr>
        <p:spPr>
          <a:xfrm>
            <a:off x="5392822" y="5265310"/>
            <a:ext cx="21775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Weaker </a:t>
            </a:r>
          </a:p>
          <a:p>
            <a:pPr algn="ctr"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localization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4371FC-1724-3CA5-A35B-E760AE37C417}"/>
              </a:ext>
            </a:extLst>
          </p:cNvPr>
          <p:cNvGrpSpPr/>
          <p:nvPr/>
        </p:nvGrpSpPr>
        <p:grpSpPr>
          <a:xfrm>
            <a:off x="209872" y="4398481"/>
            <a:ext cx="3629040" cy="1530082"/>
            <a:chOff x="209872" y="4398481"/>
            <a:chExt cx="3629040" cy="1530082"/>
          </a:xfrm>
        </p:grpSpPr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D7F4EFF4-DE93-FA4F-1DB2-6C8B8DE8F18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1919E8A-C4B2-F1CA-9B4D-D9868BFD0716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2CAC2E9-A5B8-3006-7073-80179A4F3344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F02C5CA-9841-EF90-41B4-235F6F8F5755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2C10ADC7-2C13-88B8-C93E-485EA955DB3C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1741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1582" y="1627136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9515" y="1626641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0496" y="3008290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68223" y="2995440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37656" y="4388943"/>
            <a:ext cx="3099396" cy="1539889"/>
          </a:xfrm>
          <a:prstGeom prst="rect">
            <a:avLst/>
          </a:prstGeom>
        </p:spPr>
      </p:pic>
      <p:pic>
        <p:nvPicPr>
          <p:cNvPr id="3" name="Picture 2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1F4DBC1D-1CF9-86C4-A7A1-03E6A4B37D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8279699" y="2338682"/>
            <a:ext cx="3512497" cy="16069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A04EC35-C4E8-83E7-E8F9-57B59E6B8E15}"/>
                  </a:ext>
                </a:extLst>
              </p:cNvPr>
              <p:cNvSpPr txBox="1"/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A04EC35-C4E8-83E7-E8F9-57B59E6B8E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6F0806A7-7A6A-EA83-058E-B0F6404EAFDA}"/>
              </a:ext>
            </a:extLst>
          </p:cNvPr>
          <p:cNvSpPr txBox="1"/>
          <p:nvPr/>
        </p:nvSpPr>
        <p:spPr>
          <a:xfrm>
            <a:off x="684075" y="2927796"/>
            <a:ext cx="21984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Improves coupling</a:t>
            </a:r>
            <a:endParaRPr lang="en-IL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A4F437-32DF-D442-B8A4-F4CFB0DEBB95}"/>
              </a:ext>
            </a:extLst>
          </p:cNvPr>
          <p:cNvSpPr txBox="1"/>
          <p:nvPr/>
        </p:nvSpPr>
        <p:spPr>
          <a:xfrm>
            <a:off x="5130176" y="3050205"/>
            <a:ext cx="27071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Reduces SC amplitude</a:t>
            </a:r>
            <a:endParaRPr lang="en-IL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796D872-21F9-CF6F-1758-DE3273466A34}"/>
              </a:ext>
            </a:extLst>
          </p:cNvPr>
          <p:cNvGrpSpPr/>
          <p:nvPr/>
        </p:nvGrpSpPr>
        <p:grpSpPr>
          <a:xfrm>
            <a:off x="209872" y="4398481"/>
            <a:ext cx="3629040" cy="1530082"/>
            <a:chOff x="209872" y="4398481"/>
            <a:chExt cx="3629040" cy="1530082"/>
          </a:xfrm>
        </p:grpSpPr>
        <p:pic>
          <p:nvPicPr>
            <p:cNvPr id="59" name="Graphic 58">
              <a:extLst>
                <a:ext uri="{FF2B5EF4-FFF2-40B4-BE49-F238E27FC236}">
                  <a16:creationId xmlns:a16="http://schemas.microsoft.com/office/drawing/2014/main" id="{E53E97C5-6339-2F9D-7EC1-52615ABEE71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4D62A2-34DF-D7F2-7F00-010E5F981DC8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CAD4797-81EC-3E6A-7853-F25A2018654D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479A957-1E80-DD31-9376-0503EA7BC3EB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88A15885-9FD4-9CA0-A803-28E15A2FE124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3087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307903-99F7-45C9-B4DC-25384D1386B8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56D66F9-AC95-9F49-1723-20784B78C7A0}"/>
              </a:ext>
            </a:extLst>
          </p:cNvPr>
          <p:cNvSpPr/>
          <p:nvPr/>
        </p:nvSpPr>
        <p:spPr>
          <a:xfrm>
            <a:off x="1211830" y="1689271"/>
            <a:ext cx="5713757" cy="2559339"/>
          </a:xfrm>
          <a:prstGeom prst="rect">
            <a:avLst/>
          </a:prstGeom>
          <a:solidFill>
            <a:srgbClr val="69FB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7EF0EFE4-7BBD-1414-BCBC-B588FB01404E}"/>
              </a:ext>
            </a:extLst>
          </p:cNvPr>
          <p:cNvSpPr/>
          <p:nvPr/>
        </p:nvSpPr>
        <p:spPr>
          <a:xfrm>
            <a:off x="4978334" y="3362264"/>
            <a:ext cx="1947257" cy="2380760"/>
          </a:xfrm>
          <a:custGeom>
            <a:avLst/>
            <a:gdLst>
              <a:gd name="connsiteX0" fmla="*/ 0 w 914816"/>
              <a:gd name="connsiteY0" fmla="*/ 0 h 989862"/>
              <a:gd name="connsiteX1" fmla="*/ 914816 w 914816"/>
              <a:gd name="connsiteY1" fmla="*/ 341350 h 989862"/>
              <a:gd name="connsiteX2" fmla="*/ 914816 w 914816"/>
              <a:gd name="connsiteY2" fmla="*/ 989862 h 989862"/>
              <a:gd name="connsiteX3" fmla="*/ 241974 w 914816"/>
              <a:gd name="connsiteY3" fmla="*/ 989862 h 989862"/>
              <a:gd name="connsiteX4" fmla="*/ 225179 w 914816"/>
              <a:gd name="connsiteY4" fmla="*/ 922181 h 989862"/>
              <a:gd name="connsiteX5" fmla="*/ 171091 w 914816"/>
              <a:gd name="connsiteY5" fmla="*/ 838600 h 989862"/>
              <a:gd name="connsiteX6" fmla="*/ 104583 w 914816"/>
              <a:gd name="connsiteY6" fmla="*/ 769968 h 989862"/>
              <a:gd name="connsiteX7" fmla="*/ 92606 w 914816"/>
              <a:gd name="connsiteY7" fmla="*/ 724183 h 989862"/>
              <a:gd name="connsiteX8" fmla="*/ 105711 w 914816"/>
              <a:gd name="connsiteY8" fmla="*/ 706575 h 989862"/>
              <a:gd name="connsiteX9" fmla="*/ 119727 w 914816"/>
              <a:gd name="connsiteY9" fmla="*/ 631127 h 989862"/>
              <a:gd name="connsiteX10" fmla="*/ 16458 w 914816"/>
              <a:gd name="connsiteY10" fmla="*/ 23875 h 9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4816" h="989862">
                <a:moveTo>
                  <a:pt x="0" y="0"/>
                </a:moveTo>
                <a:lnTo>
                  <a:pt x="914816" y="341350"/>
                </a:lnTo>
                <a:lnTo>
                  <a:pt x="914816" y="989862"/>
                </a:lnTo>
                <a:lnTo>
                  <a:pt x="241974" y="989862"/>
                </a:lnTo>
                <a:lnTo>
                  <a:pt x="225179" y="922181"/>
                </a:lnTo>
                <a:cubicBezTo>
                  <a:pt x="212520" y="894651"/>
                  <a:pt x="194225" y="866808"/>
                  <a:pt x="171091" y="838600"/>
                </a:cubicBezTo>
                <a:lnTo>
                  <a:pt x="104583" y="769968"/>
                </a:lnTo>
                <a:lnTo>
                  <a:pt x="92606" y="724183"/>
                </a:lnTo>
                <a:lnTo>
                  <a:pt x="105711" y="706575"/>
                </a:lnTo>
                <a:cubicBezTo>
                  <a:pt x="114795" y="688454"/>
                  <a:pt x="119727" y="663702"/>
                  <a:pt x="119727" y="631127"/>
                </a:cubicBezTo>
                <a:cubicBezTo>
                  <a:pt x="94880" y="425737"/>
                  <a:pt x="99246" y="182017"/>
                  <a:pt x="16458" y="2387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8A1BD2ED-0C08-5539-8742-A6AA8E85582F}"/>
              </a:ext>
            </a:extLst>
          </p:cNvPr>
          <p:cNvSpPr/>
          <p:nvPr/>
        </p:nvSpPr>
        <p:spPr>
          <a:xfrm>
            <a:off x="1195150" y="2803193"/>
            <a:ext cx="4429595" cy="2969325"/>
          </a:xfrm>
          <a:custGeom>
            <a:avLst/>
            <a:gdLst>
              <a:gd name="connsiteX0" fmla="*/ 1 w 846314"/>
              <a:gd name="connsiteY0" fmla="*/ 0 h 717274"/>
              <a:gd name="connsiteX1" fmla="*/ 846314 w 846314"/>
              <a:gd name="connsiteY1" fmla="*/ 717274 h 717274"/>
              <a:gd name="connsiteX2" fmla="*/ 0 w 846314"/>
              <a:gd name="connsiteY2" fmla="*/ 717274 h 717274"/>
              <a:gd name="connsiteX3" fmla="*/ 0 w 846314"/>
              <a:gd name="connsiteY3" fmla="*/ 0 h 717274"/>
              <a:gd name="connsiteX0" fmla="*/ 1 w 870216"/>
              <a:gd name="connsiteY0" fmla="*/ 0 h 717274"/>
              <a:gd name="connsiteX1" fmla="*/ 580493 w 870216"/>
              <a:gd name="connsiteY1" fmla="*/ 222470 h 717274"/>
              <a:gd name="connsiteX2" fmla="*/ 846314 w 870216"/>
              <a:gd name="connsiteY2" fmla="*/ 717274 h 717274"/>
              <a:gd name="connsiteX3" fmla="*/ 0 w 870216"/>
              <a:gd name="connsiteY3" fmla="*/ 717274 h 717274"/>
              <a:gd name="connsiteX4" fmla="*/ 0 w 870216"/>
              <a:gd name="connsiteY4" fmla="*/ 0 h 717274"/>
              <a:gd name="connsiteX5" fmla="*/ 1 w 870216"/>
              <a:gd name="connsiteY5" fmla="*/ 0 h 717274"/>
              <a:gd name="connsiteX0" fmla="*/ 1 w 863902"/>
              <a:gd name="connsiteY0" fmla="*/ 0 h 717274"/>
              <a:gd name="connsiteX1" fmla="*/ 470841 w 863902"/>
              <a:gd name="connsiteY1" fmla="*/ 183779 h 717274"/>
              <a:gd name="connsiteX2" fmla="*/ 846314 w 863902"/>
              <a:gd name="connsiteY2" fmla="*/ 717274 h 717274"/>
              <a:gd name="connsiteX3" fmla="*/ 0 w 863902"/>
              <a:gd name="connsiteY3" fmla="*/ 717274 h 717274"/>
              <a:gd name="connsiteX4" fmla="*/ 0 w 863902"/>
              <a:gd name="connsiteY4" fmla="*/ 0 h 717274"/>
              <a:gd name="connsiteX5" fmla="*/ 1 w 863902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64434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64434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64434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83779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3954"/>
              <a:gd name="connsiteY0" fmla="*/ 0 h 717274"/>
              <a:gd name="connsiteX1" fmla="*/ 427645 w 863954"/>
              <a:gd name="connsiteY1" fmla="*/ 183779 h 717274"/>
              <a:gd name="connsiteX2" fmla="*/ 846314 w 863954"/>
              <a:gd name="connsiteY2" fmla="*/ 717274 h 717274"/>
              <a:gd name="connsiteX3" fmla="*/ 0 w 863954"/>
              <a:gd name="connsiteY3" fmla="*/ 717274 h 717274"/>
              <a:gd name="connsiteX4" fmla="*/ 0 w 863954"/>
              <a:gd name="connsiteY4" fmla="*/ 0 h 717274"/>
              <a:gd name="connsiteX5" fmla="*/ 1 w 863954"/>
              <a:gd name="connsiteY5" fmla="*/ 0 h 717274"/>
              <a:gd name="connsiteX0" fmla="*/ 1 w 863954"/>
              <a:gd name="connsiteY0" fmla="*/ 0 h 717274"/>
              <a:gd name="connsiteX1" fmla="*/ 427645 w 863954"/>
              <a:gd name="connsiteY1" fmla="*/ 183779 h 717274"/>
              <a:gd name="connsiteX2" fmla="*/ 846314 w 863954"/>
              <a:gd name="connsiteY2" fmla="*/ 717274 h 717274"/>
              <a:gd name="connsiteX3" fmla="*/ 0 w 863954"/>
              <a:gd name="connsiteY3" fmla="*/ 717274 h 717274"/>
              <a:gd name="connsiteX4" fmla="*/ 0 w 863954"/>
              <a:gd name="connsiteY4" fmla="*/ 0 h 717274"/>
              <a:gd name="connsiteX5" fmla="*/ 1 w 863954"/>
              <a:gd name="connsiteY5" fmla="*/ 0 h 717274"/>
              <a:gd name="connsiteX0" fmla="*/ 1 w 883077"/>
              <a:gd name="connsiteY0" fmla="*/ 0 h 726947"/>
              <a:gd name="connsiteX1" fmla="*/ 427645 w 883077"/>
              <a:gd name="connsiteY1" fmla="*/ 183779 h 726947"/>
              <a:gd name="connsiteX2" fmla="*/ 866250 w 883077"/>
              <a:gd name="connsiteY2" fmla="*/ 726947 h 726947"/>
              <a:gd name="connsiteX3" fmla="*/ 0 w 883077"/>
              <a:gd name="connsiteY3" fmla="*/ 717274 h 726947"/>
              <a:gd name="connsiteX4" fmla="*/ 0 w 883077"/>
              <a:gd name="connsiteY4" fmla="*/ 0 h 726947"/>
              <a:gd name="connsiteX5" fmla="*/ 1 w 883077"/>
              <a:gd name="connsiteY5" fmla="*/ 0 h 726947"/>
              <a:gd name="connsiteX0" fmla="*/ 1 w 869569"/>
              <a:gd name="connsiteY0" fmla="*/ 0 h 726947"/>
              <a:gd name="connsiteX1" fmla="*/ 427645 w 869569"/>
              <a:gd name="connsiteY1" fmla="*/ 183779 h 726947"/>
              <a:gd name="connsiteX2" fmla="*/ 866250 w 869569"/>
              <a:gd name="connsiteY2" fmla="*/ 726947 h 726947"/>
              <a:gd name="connsiteX3" fmla="*/ 0 w 869569"/>
              <a:gd name="connsiteY3" fmla="*/ 717274 h 726947"/>
              <a:gd name="connsiteX4" fmla="*/ 0 w 869569"/>
              <a:gd name="connsiteY4" fmla="*/ 0 h 726947"/>
              <a:gd name="connsiteX5" fmla="*/ 1 w 869569"/>
              <a:gd name="connsiteY5" fmla="*/ 0 h 726947"/>
              <a:gd name="connsiteX0" fmla="*/ 1 w 902486"/>
              <a:gd name="connsiteY0" fmla="*/ 0 h 726947"/>
              <a:gd name="connsiteX1" fmla="*/ 427645 w 902486"/>
              <a:gd name="connsiteY1" fmla="*/ 183779 h 726947"/>
              <a:gd name="connsiteX2" fmla="*/ 899478 w 902486"/>
              <a:gd name="connsiteY2" fmla="*/ 726947 h 726947"/>
              <a:gd name="connsiteX3" fmla="*/ 0 w 902486"/>
              <a:gd name="connsiteY3" fmla="*/ 717274 h 726947"/>
              <a:gd name="connsiteX4" fmla="*/ 0 w 902486"/>
              <a:gd name="connsiteY4" fmla="*/ 0 h 726947"/>
              <a:gd name="connsiteX5" fmla="*/ 1 w 902486"/>
              <a:gd name="connsiteY5" fmla="*/ 0 h 726947"/>
              <a:gd name="connsiteX0" fmla="*/ 1 w 899772"/>
              <a:gd name="connsiteY0" fmla="*/ 0 h 726947"/>
              <a:gd name="connsiteX1" fmla="*/ 427645 w 899772"/>
              <a:gd name="connsiteY1" fmla="*/ 183779 h 726947"/>
              <a:gd name="connsiteX2" fmla="*/ 899478 w 899772"/>
              <a:gd name="connsiteY2" fmla="*/ 726947 h 726947"/>
              <a:gd name="connsiteX3" fmla="*/ 0 w 899772"/>
              <a:gd name="connsiteY3" fmla="*/ 717274 h 726947"/>
              <a:gd name="connsiteX4" fmla="*/ 0 w 899772"/>
              <a:gd name="connsiteY4" fmla="*/ 0 h 726947"/>
              <a:gd name="connsiteX5" fmla="*/ 1 w 899772"/>
              <a:gd name="connsiteY5" fmla="*/ 0 h 726947"/>
              <a:gd name="connsiteX0" fmla="*/ 1 w 926330"/>
              <a:gd name="connsiteY0" fmla="*/ 0 h 726947"/>
              <a:gd name="connsiteX1" fmla="*/ 427645 w 926330"/>
              <a:gd name="connsiteY1" fmla="*/ 183779 h 726947"/>
              <a:gd name="connsiteX2" fmla="*/ 926060 w 926330"/>
              <a:gd name="connsiteY2" fmla="*/ 726947 h 726947"/>
              <a:gd name="connsiteX3" fmla="*/ 0 w 926330"/>
              <a:gd name="connsiteY3" fmla="*/ 717274 h 726947"/>
              <a:gd name="connsiteX4" fmla="*/ 0 w 926330"/>
              <a:gd name="connsiteY4" fmla="*/ 0 h 726947"/>
              <a:gd name="connsiteX5" fmla="*/ 1 w 926330"/>
              <a:gd name="connsiteY5" fmla="*/ 0 h 726947"/>
              <a:gd name="connsiteX0" fmla="*/ 1 w 926060"/>
              <a:gd name="connsiteY0" fmla="*/ 0 h 726947"/>
              <a:gd name="connsiteX1" fmla="*/ 427645 w 926060"/>
              <a:gd name="connsiteY1" fmla="*/ 183779 h 726947"/>
              <a:gd name="connsiteX2" fmla="*/ 926060 w 926060"/>
              <a:gd name="connsiteY2" fmla="*/ 726947 h 726947"/>
              <a:gd name="connsiteX3" fmla="*/ 0 w 926060"/>
              <a:gd name="connsiteY3" fmla="*/ 717274 h 726947"/>
              <a:gd name="connsiteX4" fmla="*/ 0 w 926060"/>
              <a:gd name="connsiteY4" fmla="*/ 0 h 726947"/>
              <a:gd name="connsiteX5" fmla="*/ 1 w 926060"/>
              <a:gd name="connsiteY5" fmla="*/ 0 h 726947"/>
              <a:gd name="connsiteX0" fmla="*/ 1 w 922737"/>
              <a:gd name="connsiteY0" fmla="*/ 0 h 722111"/>
              <a:gd name="connsiteX1" fmla="*/ 427645 w 922737"/>
              <a:gd name="connsiteY1" fmla="*/ 183779 h 722111"/>
              <a:gd name="connsiteX2" fmla="*/ 922737 w 922737"/>
              <a:gd name="connsiteY2" fmla="*/ 722111 h 722111"/>
              <a:gd name="connsiteX3" fmla="*/ 0 w 922737"/>
              <a:gd name="connsiteY3" fmla="*/ 717274 h 722111"/>
              <a:gd name="connsiteX4" fmla="*/ 0 w 922737"/>
              <a:gd name="connsiteY4" fmla="*/ 0 h 722111"/>
              <a:gd name="connsiteX5" fmla="*/ 1 w 922737"/>
              <a:gd name="connsiteY5" fmla="*/ 0 h 722111"/>
              <a:gd name="connsiteX0" fmla="*/ 1 w 922737"/>
              <a:gd name="connsiteY0" fmla="*/ 0 h 722111"/>
              <a:gd name="connsiteX1" fmla="*/ 570525 w 922737"/>
              <a:gd name="connsiteY1" fmla="*/ 246651 h 722111"/>
              <a:gd name="connsiteX2" fmla="*/ 922737 w 922737"/>
              <a:gd name="connsiteY2" fmla="*/ 722111 h 722111"/>
              <a:gd name="connsiteX3" fmla="*/ 0 w 922737"/>
              <a:gd name="connsiteY3" fmla="*/ 717274 h 722111"/>
              <a:gd name="connsiteX4" fmla="*/ 0 w 922737"/>
              <a:gd name="connsiteY4" fmla="*/ 0 h 722111"/>
              <a:gd name="connsiteX5" fmla="*/ 1 w 922737"/>
              <a:gd name="connsiteY5" fmla="*/ 0 h 722111"/>
              <a:gd name="connsiteX0" fmla="*/ 1 w 922737"/>
              <a:gd name="connsiteY0" fmla="*/ 0 h 814002"/>
              <a:gd name="connsiteX1" fmla="*/ 570525 w 922737"/>
              <a:gd name="connsiteY1" fmla="*/ 338542 h 814002"/>
              <a:gd name="connsiteX2" fmla="*/ 922737 w 922737"/>
              <a:gd name="connsiteY2" fmla="*/ 814002 h 814002"/>
              <a:gd name="connsiteX3" fmla="*/ 0 w 922737"/>
              <a:gd name="connsiteY3" fmla="*/ 809165 h 814002"/>
              <a:gd name="connsiteX4" fmla="*/ 0 w 922737"/>
              <a:gd name="connsiteY4" fmla="*/ 91891 h 814002"/>
              <a:gd name="connsiteX5" fmla="*/ 1 w 922737"/>
              <a:gd name="connsiteY5" fmla="*/ 0 h 814002"/>
              <a:gd name="connsiteX0" fmla="*/ 1 w 922737"/>
              <a:gd name="connsiteY0" fmla="*/ 0 h 814002"/>
              <a:gd name="connsiteX1" fmla="*/ 570525 w 922737"/>
              <a:gd name="connsiteY1" fmla="*/ 338542 h 814002"/>
              <a:gd name="connsiteX2" fmla="*/ 922737 w 922737"/>
              <a:gd name="connsiteY2" fmla="*/ 814002 h 814002"/>
              <a:gd name="connsiteX3" fmla="*/ 0 w 922737"/>
              <a:gd name="connsiteY3" fmla="*/ 809165 h 814002"/>
              <a:gd name="connsiteX4" fmla="*/ 0 w 922737"/>
              <a:gd name="connsiteY4" fmla="*/ 91891 h 814002"/>
              <a:gd name="connsiteX5" fmla="*/ 1 w 922737"/>
              <a:gd name="connsiteY5" fmla="*/ 0 h 814002"/>
              <a:gd name="connsiteX0" fmla="*/ 1 w 922737"/>
              <a:gd name="connsiteY0" fmla="*/ 241 h 814243"/>
              <a:gd name="connsiteX1" fmla="*/ 570525 w 922737"/>
              <a:gd name="connsiteY1" fmla="*/ 338783 h 814243"/>
              <a:gd name="connsiteX2" fmla="*/ 922737 w 922737"/>
              <a:gd name="connsiteY2" fmla="*/ 814243 h 814243"/>
              <a:gd name="connsiteX3" fmla="*/ 0 w 922737"/>
              <a:gd name="connsiteY3" fmla="*/ 809406 h 814243"/>
              <a:gd name="connsiteX4" fmla="*/ 0 w 922737"/>
              <a:gd name="connsiteY4" fmla="*/ 92132 h 814243"/>
              <a:gd name="connsiteX5" fmla="*/ 1 w 922737"/>
              <a:gd name="connsiteY5" fmla="*/ 241 h 814243"/>
              <a:gd name="connsiteX0" fmla="*/ 1 w 922737"/>
              <a:gd name="connsiteY0" fmla="*/ 6669 h 820671"/>
              <a:gd name="connsiteX1" fmla="*/ 570525 w 922737"/>
              <a:gd name="connsiteY1" fmla="*/ 345211 h 820671"/>
              <a:gd name="connsiteX2" fmla="*/ 922737 w 922737"/>
              <a:gd name="connsiteY2" fmla="*/ 820671 h 820671"/>
              <a:gd name="connsiteX3" fmla="*/ 0 w 922737"/>
              <a:gd name="connsiteY3" fmla="*/ 815834 h 820671"/>
              <a:gd name="connsiteX4" fmla="*/ 0 w 922737"/>
              <a:gd name="connsiteY4" fmla="*/ 98560 h 820671"/>
              <a:gd name="connsiteX5" fmla="*/ 1 w 922737"/>
              <a:gd name="connsiteY5" fmla="*/ 6669 h 820671"/>
              <a:gd name="connsiteX0" fmla="*/ 0 w 932705"/>
              <a:gd name="connsiteY0" fmla="*/ 4877 h 862406"/>
              <a:gd name="connsiteX1" fmla="*/ 580493 w 932705"/>
              <a:gd name="connsiteY1" fmla="*/ 386946 h 862406"/>
              <a:gd name="connsiteX2" fmla="*/ 932705 w 932705"/>
              <a:gd name="connsiteY2" fmla="*/ 862406 h 862406"/>
              <a:gd name="connsiteX3" fmla="*/ 9968 w 932705"/>
              <a:gd name="connsiteY3" fmla="*/ 857569 h 862406"/>
              <a:gd name="connsiteX4" fmla="*/ 9968 w 932705"/>
              <a:gd name="connsiteY4" fmla="*/ 140295 h 862406"/>
              <a:gd name="connsiteX5" fmla="*/ 0 w 932705"/>
              <a:gd name="connsiteY5" fmla="*/ 4877 h 862406"/>
              <a:gd name="connsiteX0" fmla="*/ 1 w 922737"/>
              <a:gd name="connsiteY0" fmla="*/ 4735 h 867100"/>
              <a:gd name="connsiteX1" fmla="*/ 570525 w 922737"/>
              <a:gd name="connsiteY1" fmla="*/ 391640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70525 w 922737"/>
              <a:gd name="connsiteY1" fmla="*/ 391640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50588 w 922737"/>
              <a:gd name="connsiteY1" fmla="*/ 348114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50588 w 922737"/>
              <a:gd name="connsiteY1" fmla="*/ 348114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50588 w 922737"/>
              <a:gd name="connsiteY1" fmla="*/ 348114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3324 w 922737"/>
              <a:gd name="connsiteY0" fmla="*/ 3839 h 904894"/>
              <a:gd name="connsiteX1" fmla="*/ 550588 w 922737"/>
              <a:gd name="connsiteY1" fmla="*/ 385908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494101 w 922737"/>
              <a:gd name="connsiteY1" fmla="*/ 327872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494101 w 922737"/>
              <a:gd name="connsiteY1" fmla="*/ 327872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494101 w 922737"/>
              <a:gd name="connsiteY1" fmla="*/ 327872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334607 w 922737"/>
              <a:gd name="connsiteY1" fmla="*/ 182783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334607 w 922737"/>
              <a:gd name="connsiteY1" fmla="*/ 182783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334607 w 922737"/>
              <a:gd name="connsiteY1" fmla="*/ 182783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455056 w 923566"/>
              <a:gd name="connsiteY1" fmla="*/ 295067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501575 w 923566"/>
              <a:gd name="connsiteY1" fmla="*/ 372449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3566" h="901106">
                <a:moveTo>
                  <a:pt x="4153" y="51"/>
                </a:moveTo>
                <a:cubicBezTo>
                  <a:pt x="167911" y="44383"/>
                  <a:pt x="327296" y="238394"/>
                  <a:pt x="501575" y="372449"/>
                </a:cubicBezTo>
                <a:cubicBezTo>
                  <a:pt x="712407" y="574214"/>
                  <a:pt x="921186" y="743675"/>
                  <a:pt x="923566" y="901106"/>
                </a:cubicBezTo>
                <a:lnTo>
                  <a:pt x="829" y="896269"/>
                </a:lnTo>
                <a:lnTo>
                  <a:pt x="829" y="178995"/>
                </a:lnTo>
                <a:cubicBezTo>
                  <a:pt x="829" y="148365"/>
                  <a:pt x="-2492" y="-3173"/>
                  <a:pt x="4153" y="51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69791611-BA66-6C75-4C2C-86F6C50E4204}"/>
              </a:ext>
            </a:extLst>
          </p:cNvPr>
          <p:cNvSpPr/>
          <p:nvPr/>
        </p:nvSpPr>
        <p:spPr>
          <a:xfrm>
            <a:off x="1974178" y="2859625"/>
            <a:ext cx="3321443" cy="2391330"/>
          </a:xfrm>
          <a:custGeom>
            <a:avLst/>
            <a:gdLst>
              <a:gd name="connsiteX0" fmla="*/ 341094 w 1390500"/>
              <a:gd name="connsiteY0" fmla="*/ 479 h 937586"/>
              <a:gd name="connsiteX1" fmla="*/ 1171082 w 1390500"/>
              <a:gd name="connsiteY1" fmla="*/ 108134 h 937586"/>
              <a:gd name="connsiteX2" fmla="*/ 1390500 w 1390500"/>
              <a:gd name="connsiteY2" fmla="*/ 840412 h 937586"/>
              <a:gd name="connsiteX3" fmla="*/ 1376484 w 1390500"/>
              <a:gd name="connsiteY3" fmla="*/ 915860 h 937586"/>
              <a:gd name="connsiteX4" fmla="*/ 1360314 w 1390500"/>
              <a:gd name="connsiteY4" fmla="*/ 937586 h 937586"/>
              <a:gd name="connsiteX5" fmla="*/ 1358515 w 1390500"/>
              <a:gd name="connsiteY5" fmla="*/ 930707 h 937586"/>
              <a:gd name="connsiteX6" fmla="*/ 1339745 w 1390500"/>
              <a:gd name="connsiteY6" fmla="*/ 845808 h 937586"/>
              <a:gd name="connsiteX7" fmla="*/ 915183 w 1390500"/>
              <a:gd name="connsiteY7" fmla="*/ 262714 h 937586"/>
              <a:gd name="connsiteX8" fmla="*/ 14317 w 1390500"/>
              <a:gd name="connsiteY8" fmla="*/ 71073 h 937586"/>
              <a:gd name="connsiteX9" fmla="*/ 0 w 1390500"/>
              <a:gd name="connsiteY9" fmla="*/ 72431 h 937586"/>
              <a:gd name="connsiteX10" fmla="*/ 910 w 1390500"/>
              <a:gd name="connsiteY10" fmla="*/ 62318 h 937586"/>
              <a:gd name="connsiteX11" fmla="*/ 341094 w 1390500"/>
              <a:gd name="connsiteY11" fmla="*/ 479 h 937586"/>
              <a:gd name="connsiteX0" fmla="*/ 341094 w 1390500"/>
              <a:gd name="connsiteY0" fmla="*/ 479 h 949973"/>
              <a:gd name="connsiteX1" fmla="*/ 1171082 w 1390500"/>
              <a:gd name="connsiteY1" fmla="*/ 108134 h 949973"/>
              <a:gd name="connsiteX2" fmla="*/ 1390500 w 1390500"/>
              <a:gd name="connsiteY2" fmla="*/ 840412 h 949973"/>
              <a:gd name="connsiteX3" fmla="*/ 1376484 w 1390500"/>
              <a:gd name="connsiteY3" fmla="*/ 915860 h 949973"/>
              <a:gd name="connsiteX4" fmla="*/ 1360314 w 1390500"/>
              <a:gd name="connsiteY4" fmla="*/ 937586 h 949973"/>
              <a:gd name="connsiteX5" fmla="*/ 1329940 w 1390500"/>
              <a:gd name="connsiteY5" fmla="*/ 949757 h 949973"/>
              <a:gd name="connsiteX6" fmla="*/ 1339745 w 1390500"/>
              <a:gd name="connsiteY6" fmla="*/ 845808 h 949973"/>
              <a:gd name="connsiteX7" fmla="*/ 915183 w 1390500"/>
              <a:gd name="connsiteY7" fmla="*/ 262714 h 949973"/>
              <a:gd name="connsiteX8" fmla="*/ 14317 w 1390500"/>
              <a:gd name="connsiteY8" fmla="*/ 71073 h 949973"/>
              <a:gd name="connsiteX9" fmla="*/ 0 w 1390500"/>
              <a:gd name="connsiteY9" fmla="*/ 72431 h 949973"/>
              <a:gd name="connsiteX10" fmla="*/ 910 w 1390500"/>
              <a:gd name="connsiteY10" fmla="*/ 62318 h 949973"/>
              <a:gd name="connsiteX11" fmla="*/ 341094 w 1390500"/>
              <a:gd name="connsiteY11" fmla="*/ 479 h 949973"/>
              <a:gd name="connsiteX0" fmla="*/ 341094 w 1390500"/>
              <a:gd name="connsiteY0" fmla="*/ 479 h 994736"/>
              <a:gd name="connsiteX1" fmla="*/ 1171082 w 1390500"/>
              <a:gd name="connsiteY1" fmla="*/ 108134 h 994736"/>
              <a:gd name="connsiteX2" fmla="*/ 1390500 w 1390500"/>
              <a:gd name="connsiteY2" fmla="*/ 840412 h 994736"/>
              <a:gd name="connsiteX3" fmla="*/ 1376484 w 1390500"/>
              <a:gd name="connsiteY3" fmla="*/ 915860 h 994736"/>
              <a:gd name="connsiteX4" fmla="*/ 1355552 w 1390500"/>
              <a:gd name="connsiteY4" fmla="*/ 994736 h 994736"/>
              <a:gd name="connsiteX5" fmla="*/ 1329940 w 1390500"/>
              <a:gd name="connsiteY5" fmla="*/ 949757 h 994736"/>
              <a:gd name="connsiteX6" fmla="*/ 1339745 w 1390500"/>
              <a:gd name="connsiteY6" fmla="*/ 845808 h 994736"/>
              <a:gd name="connsiteX7" fmla="*/ 915183 w 1390500"/>
              <a:gd name="connsiteY7" fmla="*/ 262714 h 994736"/>
              <a:gd name="connsiteX8" fmla="*/ 14317 w 1390500"/>
              <a:gd name="connsiteY8" fmla="*/ 71073 h 994736"/>
              <a:gd name="connsiteX9" fmla="*/ 0 w 1390500"/>
              <a:gd name="connsiteY9" fmla="*/ 72431 h 994736"/>
              <a:gd name="connsiteX10" fmla="*/ 910 w 1390500"/>
              <a:gd name="connsiteY10" fmla="*/ 62318 h 994736"/>
              <a:gd name="connsiteX11" fmla="*/ 341094 w 1390500"/>
              <a:gd name="connsiteY11" fmla="*/ 479 h 994736"/>
              <a:gd name="connsiteX0" fmla="*/ 341094 w 1390500"/>
              <a:gd name="connsiteY0" fmla="*/ 479 h 994736"/>
              <a:gd name="connsiteX1" fmla="*/ 1171082 w 1390500"/>
              <a:gd name="connsiteY1" fmla="*/ 108134 h 994736"/>
              <a:gd name="connsiteX2" fmla="*/ 1390500 w 1390500"/>
              <a:gd name="connsiteY2" fmla="*/ 840412 h 994736"/>
              <a:gd name="connsiteX3" fmla="*/ 1376484 w 1390500"/>
              <a:gd name="connsiteY3" fmla="*/ 915860 h 994736"/>
              <a:gd name="connsiteX4" fmla="*/ 1355552 w 1390500"/>
              <a:gd name="connsiteY4" fmla="*/ 994736 h 994736"/>
              <a:gd name="connsiteX5" fmla="*/ 1329940 w 1390500"/>
              <a:gd name="connsiteY5" fmla="*/ 949757 h 994736"/>
              <a:gd name="connsiteX6" fmla="*/ 1339745 w 1390500"/>
              <a:gd name="connsiteY6" fmla="*/ 845808 h 994736"/>
              <a:gd name="connsiteX7" fmla="*/ 915183 w 1390500"/>
              <a:gd name="connsiteY7" fmla="*/ 262714 h 994736"/>
              <a:gd name="connsiteX8" fmla="*/ 14317 w 1390500"/>
              <a:gd name="connsiteY8" fmla="*/ 71073 h 994736"/>
              <a:gd name="connsiteX9" fmla="*/ 0 w 1390500"/>
              <a:gd name="connsiteY9" fmla="*/ 72431 h 994736"/>
              <a:gd name="connsiteX10" fmla="*/ 910 w 1390500"/>
              <a:gd name="connsiteY10" fmla="*/ 62318 h 994736"/>
              <a:gd name="connsiteX11" fmla="*/ 341094 w 1390500"/>
              <a:gd name="connsiteY11" fmla="*/ 479 h 994736"/>
              <a:gd name="connsiteX0" fmla="*/ 341094 w 1383357"/>
              <a:gd name="connsiteY0" fmla="*/ 5535 h 999792"/>
              <a:gd name="connsiteX1" fmla="*/ 1171082 w 1383357"/>
              <a:gd name="connsiteY1" fmla="*/ 113190 h 999792"/>
              <a:gd name="connsiteX2" fmla="*/ 1383357 w 1383357"/>
              <a:gd name="connsiteY2" fmla="*/ 843087 h 999792"/>
              <a:gd name="connsiteX3" fmla="*/ 1376484 w 1383357"/>
              <a:gd name="connsiteY3" fmla="*/ 920916 h 999792"/>
              <a:gd name="connsiteX4" fmla="*/ 1355552 w 1383357"/>
              <a:gd name="connsiteY4" fmla="*/ 999792 h 999792"/>
              <a:gd name="connsiteX5" fmla="*/ 1329940 w 1383357"/>
              <a:gd name="connsiteY5" fmla="*/ 954813 h 999792"/>
              <a:gd name="connsiteX6" fmla="*/ 1339745 w 1383357"/>
              <a:gd name="connsiteY6" fmla="*/ 850864 h 999792"/>
              <a:gd name="connsiteX7" fmla="*/ 915183 w 1383357"/>
              <a:gd name="connsiteY7" fmla="*/ 267770 h 999792"/>
              <a:gd name="connsiteX8" fmla="*/ 14317 w 1383357"/>
              <a:gd name="connsiteY8" fmla="*/ 76129 h 999792"/>
              <a:gd name="connsiteX9" fmla="*/ 0 w 1383357"/>
              <a:gd name="connsiteY9" fmla="*/ 77487 h 999792"/>
              <a:gd name="connsiteX10" fmla="*/ 910 w 1383357"/>
              <a:gd name="connsiteY10" fmla="*/ 67374 h 999792"/>
              <a:gd name="connsiteX11" fmla="*/ 341094 w 1383357"/>
              <a:gd name="connsiteY11" fmla="*/ 5535 h 999792"/>
              <a:gd name="connsiteX0" fmla="*/ 341094 w 1383357"/>
              <a:gd name="connsiteY0" fmla="*/ 6121 h 1000378"/>
              <a:gd name="connsiteX1" fmla="*/ 1185370 w 1383357"/>
              <a:gd name="connsiteY1" fmla="*/ 111394 h 1000378"/>
              <a:gd name="connsiteX2" fmla="*/ 1383357 w 1383357"/>
              <a:gd name="connsiteY2" fmla="*/ 843673 h 1000378"/>
              <a:gd name="connsiteX3" fmla="*/ 1376484 w 1383357"/>
              <a:gd name="connsiteY3" fmla="*/ 921502 h 1000378"/>
              <a:gd name="connsiteX4" fmla="*/ 1355552 w 1383357"/>
              <a:gd name="connsiteY4" fmla="*/ 1000378 h 1000378"/>
              <a:gd name="connsiteX5" fmla="*/ 1329940 w 1383357"/>
              <a:gd name="connsiteY5" fmla="*/ 955399 h 1000378"/>
              <a:gd name="connsiteX6" fmla="*/ 1339745 w 1383357"/>
              <a:gd name="connsiteY6" fmla="*/ 851450 h 1000378"/>
              <a:gd name="connsiteX7" fmla="*/ 915183 w 1383357"/>
              <a:gd name="connsiteY7" fmla="*/ 268356 h 1000378"/>
              <a:gd name="connsiteX8" fmla="*/ 14317 w 1383357"/>
              <a:gd name="connsiteY8" fmla="*/ 76715 h 1000378"/>
              <a:gd name="connsiteX9" fmla="*/ 0 w 1383357"/>
              <a:gd name="connsiteY9" fmla="*/ 78073 h 1000378"/>
              <a:gd name="connsiteX10" fmla="*/ 910 w 1383357"/>
              <a:gd name="connsiteY10" fmla="*/ 67960 h 1000378"/>
              <a:gd name="connsiteX11" fmla="*/ 341094 w 1383357"/>
              <a:gd name="connsiteY11" fmla="*/ 6121 h 1000378"/>
              <a:gd name="connsiteX0" fmla="*/ 341094 w 1383357"/>
              <a:gd name="connsiteY0" fmla="*/ 5536 h 999793"/>
              <a:gd name="connsiteX1" fmla="*/ 1199657 w 1383357"/>
              <a:gd name="connsiteY1" fmla="*/ 113190 h 999793"/>
              <a:gd name="connsiteX2" fmla="*/ 1383357 w 1383357"/>
              <a:gd name="connsiteY2" fmla="*/ 843088 h 999793"/>
              <a:gd name="connsiteX3" fmla="*/ 1376484 w 1383357"/>
              <a:gd name="connsiteY3" fmla="*/ 920917 h 999793"/>
              <a:gd name="connsiteX4" fmla="*/ 1355552 w 1383357"/>
              <a:gd name="connsiteY4" fmla="*/ 999793 h 999793"/>
              <a:gd name="connsiteX5" fmla="*/ 1329940 w 1383357"/>
              <a:gd name="connsiteY5" fmla="*/ 954814 h 999793"/>
              <a:gd name="connsiteX6" fmla="*/ 1339745 w 1383357"/>
              <a:gd name="connsiteY6" fmla="*/ 850865 h 999793"/>
              <a:gd name="connsiteX7" fmla="*/ 915183 w 1383357"/>
              <a:gd name="connsiteY7" fmla="*/ 267771 h 999793"/>
              <a:gd name="connsiteX8" fmla="*/ 14317 w 1383357"/>
              <a:gd name="connsiteY8" fmla="*/ 76130 h 999793"/>
              <a:gd name="connsiteX9" fmla="*/ 0 w 1383357"/>
              <a:gd name="connsiteY9" fmla="*/ 77488 h 999793"/>
              <a:gd name="connsiteX10" fmla="*/ 910 w 1383357"/>
              <a:gd name="connsiteY10" fmla="*/ 67375 h 999793"/>
              <a:gd name="connsiteX11" fmla="*/ 341094 w 1383357"/>
              <a:gd name="connsiteY11" fmla="*/ 5536 h 999793"/>
              <a:gd name="connsiteX0" fmla="*/ 341094 w 1383357"/>
              <a:gd name="connsiteY0" fmla="*/ 9422 h 1003679"/>
              <a:gd name="connsiteX1" fmla="*/ 1199657 w 1383357"/>
              <a:gd name="connsiteY1" fmla="*/ 117076 h 1003679"/>
              <a:gd name="connsiteX2" fmla="*/ 1383357 w 1383357"/>
              <a:gd name="connsiteY2" fmla="*/ 846974 h 1003679"/>
              <a:gd name="connsiteX3" fmla="*/ 1376484 w 1383357"/>
              <a:gd name="connsiteY3" fmla="*/ 924803 h 1003679"/>
              <a:gd name="connsiteX4" fmla="*/ 1355552 w 1383357"/>
              <a:gd name="connsiteY4" fmla="*/ 1003679 h 1003679"/>
              <a:gd name="connsiteX5" fmla="*/ 1329940 w 1383357"/>
              <a:gd name="connsiteY5" fmla="*/ 958700 h 1003679"/>
              <a:gd name="connsiteX6" fmla="*/ 1339745 w 1383357"/>
              <a:gd name="connsiteY6" fmla="*/ 854751 h 1003679"/>
              <a:gd name="connsiteX7" fmla="*/ 915183 w 1383357"/>
              <a:gd name="connsiteY7" fmla="*/ 271657 h 1003679"/>
              <a:gd name="connsiteX8" fmla="*/ 14317 w 1383357"/>
              <a:gd name="connsiteY8" fmla="*/ 80016 h 1003679"/>
              <a:gd name="connsiteX9" fmla="*/ 0 w 1383357"/>
              <a:gd name="connsiteY9" fmla="*/ 81374 h 1003679"/>
              <a:gd name="connsiteX10" fmla="*/ 910 w 1383357"/>
              <a:gd name="connsiteY10" fmla="*/ 71261 h 1003679"/>
              <a:gd name="connsiteX11" fmla="*/ 341094 w 1383357"/>
              <a:gd name="connsiteY11" fmla="*/ 9422 h 1003679"/>
              <a:gd name="connsiteX0" fmla="*/ 341094 w 1383357"/>
              <a:gd name="connsiteY0" fmla="*/ 4216 h 998473"/>
              <a:gd name="connsiteX1" fmla="*/ 1199657 w 1383357"/>
              <a:gd name="connsiteY1" fmla="*/ 111870 h 998473"/>
              <a:gd name="connsiteX2" fmla="*/ 1383357 w 1383357"/>
              <a:gd name="connsiteY2" fmla="*/ 841768 h 998473"/>
              <a:gd name="connsiteX3" fmla="*/ 1376484 w 1383357"/>
              <a:gd name="connsiteY3" fmla="*/ 919597 h 998473"/>
              <a:gd name="connsiteX4" fmla="*/ 1355552 w 1383357"/>
              <a:gd name="connsiteY4" fmla="*/ 998473 h 998473"/>
              <a:gd name="connsiteX5" fmla="*/ 1329940 w 1383357"/>
              <a:gd name="connsiteY5" fmla="*/ 953494 h 998473"/>
              <a:gd name="connsiteX6" fmla="*/ 1339745 w 1383357"/>
              <a:gd name="connsiteY6" fmla="*/ 849545 h 998473"/>
              <a:gd name="connsiteX7" fmla="*/ 915183 w 1383357"/>
              <a:gd name="connsiteY7" fmla="*/ 266451 h 998473"/>
              <a:gd name="connsiteX8" fmla="*/ 14317 w 1383357"/>
              <a:gd name="connsiteY8" fmla="*/ 74810 h 998473"/>
              <a:gd name="connsiteX9" fmla="*/ 0 w 1383357"/>
              <a:gd name="connsiteY9" fmla="*/ 76168 h 998473"/>
              <a:gd name="connsiteX10" fmla="*/ 910 w 1383357"/>
              <a:gd name="connsiteY10" fmla="*/ 66055 h 998473"/>
              <a:gd name="connsiteX11" fmla="*/ 341094 w 1383357"/>
              <a:gd name="connsiteY11" fmla="*/ 4216 h 998473"/>
              <a:gd name="connsiteX0" fmla="*/ 341094 w 1378295"/>
              <a:gd name="connsiteY0" fmla="*/ 0 h 994257"/>
              <a:gd name="connsiteX1" fmla="*/ 1199657 w 1378295"/>
              <a:gd name="connsiteY1" fmla="*/ 107654 h 994257"/>
              <a:gd name="connsiteX2" fmla="*/ 1364307 w 1378295"/>
              <a:gd name="connsiteY2" fmla="*/ 770877 h 994257"/>
              <a:gd name="connsiteX3" fmla="*/ 1376484 w 1378295"/>
              <a:gd name="connsiteY3" fmla="*/ 915381 h 994257"/>
              <a:gd name="connsiteX4" fmla="*/ 1355552 w 1378295"/>
              <a:gd name="connsiteY4" fmla="*/ 994257 h 994257"/>
              <a:gd name="connsiteX5" fmla="*/ 1329940 w 1378295"/>
              <a:gd name="connsiteY5" fmla="*/ 949278 h 994257"/>
              <a:gd name="connsiteX6" fmla="*/ 1339745 w 1378295"/>
              <a:gd name="connsiteY6" fmla="*/ 845329 h 994257"/>
              <a:gd name="connsiteX7" fmla="*/ 915183 w 1378295"/>
              <a:gd name="connsiteY7" fmla="*/ 262235 h 994257"/>
              <a:gd name="connsiteX8" fmla="*/ 14317 w 1378295"/>
              <a:gd name="connsiteY8" fmla="*/ 70594 h 994257"/>
              <a:gd name="connsiteX9" fmla="*/ 0 w 1378295"/>
              <a:gd name="connsiteY9" fmla="*/ 71952 h 994257"/>
              <a:gd name="connsiteX10" fmla="*/ 910 w 1378295"/>
              <a:gd name="connsiteY10" fmla="*/ 61839 h 994257"/>
              <a:gd name="connsiteX11" fmla="*/ 341094 w 137829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15381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24906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24906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24906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80975" h="994257">
                <a:moveTo>
                  <a:pt x="341094" y="0"/>
                </a:moveTo>
                <a:cubicBezTo>
                  <a:pt x="648714" y="6522"/>
                  <a:pt x="1026344" y="-18444"/>
                  <a:pt x="1199657" y="107654"/>
                </a:cubicBezTo>
                <a:cubicBezTo>
                  <a:pt x="1372971" y="233752"/>
                  <a:pt x="1347845" y="482736"/>
                  <a:pt x="1380975" y="756590"/>
                </a:cubicBezTo>
                <a:cubicBezTo>
                  <a:pt x="1373831" y="791546"/>
                  <a:pt x="1385568" y="906785"/>
                  <a:pt x="1376484" y="924906"/>
                </a:cubicBezTo>
                <a:cubicBezTo>
                  <a:pt x="1374270" y="981360"/>
                  <a:pt x="1362529" y="971140"/>
                  <a:pt x="1355552" y="994257"/>
                </a:cubicBezTo>
                <a:cubicBezTo>
                  <a:pt x="1354952" y="991964"/>
                  <a:pt x="1330540" y="951571"/>
                  <a:pt x="1329940" y="949278"/>
                </a:cubicBezTo>
                <a:cubicBezTo>
                  <a:pt x="1323468" y="923215"/>
                  <a:pt x="1345543" y="875804"/>
                  <a:pt x="1339745" y="845329"/>
                </a:cubicBezTo>
                <a:cubicBezTo>
                  <a:pt x="1260232" y="594904"/>
                  <a:pt x="1152783" y="382609"/>
                  <a:pt x="915183" y="262235"/>
                </a:cubicBezTo>
                <a:cubicBezTo>
                  <a:pt x="736983" y="171955"/>
                  <a:pt x="232561" y="62416"/>
                  <a:pt x="14317" y="70594"/>
                </a:cubicBezTo>
                <a:lnTo>
                  <a:pt x="0" y="71952"/>
                </a:lnTo>
                <a:cubicBezTo>
                  <a:pt x="303" y="68581"/>
                  <a:pt x="607" y="65210"/>
                  <a:pt x="910" y="61839"/>
                </a:cubicBezTo>
                <a:cubicBezTo>
                  <a:pt x="21400" y="22896"/>
                  <a:pt x="162237" y="3231"/>
                  <a:pt x="341094" y="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4F446822-3808-4BA0-4A65-8A47B7BAF93C}"/>
              </a:ext>
            </a:extLst>
          </p:cNvPr>
          <p:cNvSpPr/>
          <p:nvPr/>
        </p:nvSpPr>
        <p:spPr>
          <a:xfrm>
            <a:off x="1871123" y="3026629"/>
            <a:ext cx="3415272" cy="2200338"/>
          </a:xfrm>
          <a:custGeom>
            <a:avLst/>
            <a:gdLst>
              <a:gd name="connsiteX0" fmla="*/ 61459 w 1419987"/>
              <a:gd name="connsiteY0" fmla="*/ 432 h 914847"/>
              <a:gd name="connsiteX1" fmla="*/ 962325 w 1419987"/>
              <a:gd name="connsiteY1" fmla="*/ 192073 h 914847"/>
              <a:gd name="connsiteX2" fmla="*/ 1386887 w 1419987"/>
              <a:gd name="connsiteY2" fmla="*/ 775167 h 914847"/>
              <a:gd name="connsiteX3" fmla="*/ 1405657 w 1419987"/>
              <a:gd name="connsiteY3" fmla="*/ 860066 h 914847"/>
              <a:gd name="connsiteX4" fmla="*/ 1419987 w 1419987"/>
              <a:gd name="connsiteY4" fmla="*/ 914847 h 914847"/>
              <a:gd name="connsiteX5" fmla="*/ 1405042 w 1419987"/>
              <a:gd name="connsiteY5" fmla="*/ 899425 h 914847"/>
              <a:gd name="connsiteX6" fmla="*/ 721023 w 1419987"/>
              <a:gd name="connsiteY6" fmla="*/ 426201 h 914847"/>
              <a:gd name="connsiteX7" fmla="*/ 94817 w 1419987"/>
              <a:gd name="connsiteY7" fmla="*/ 55690 h 914847"/>
              <a:gd name="connsiteX8" fmla="*/ 0 w 1419987"/>
              <a:gd name="connsiteY8" fmla="*/ 8856 h 914847"/>
              <a:gd name="connsiteX9" fmla="*/ 13214 w 1419987"/>
              <a:gd name="connsiteY9" fmla="*/ 5008 h 914847"/>
              <a:gd name="connsiteX10" fmla="*/ 61459 w 1419987"/>
              <a:gd name="connsiteY10" fmla="*/ 432 h 91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419987" h="914847">
                <a:moveTo>
                  <a:pt x="61459" y="432"/>
                </a:moveTo>
                <a:cubicBezTo>
                  <a:pt x="279703" y="-7746"/>
                  <a:pt x="784125" y="101793"/>
                  <a:pt x="962325" y="192073"/>
                </a:cubicBezTo>
                <a:cubicBezTo>
                  <a:pt x="1199925" y="312447"/>
                  <a:pt x="1307374" y="524742"/>
                  <a:pt x="1386887" y="775167"/>
                </a:cubicBezTo>
                <a:cubicBezTo>
                  <a:pt x="1392685" y="805642"/>
                  <a:pt x="1399185" y="834003"/>
                  <a:pt x="1405657" y="860066"/>
                </a:cubicBezTo>
                <a:lnTo>
                  <a:pt x="1419987" y="914847"/>
                </a:lnTo>
                <a:lnTo>
                  <a:pt x="1405042" y="899425"/>
                </a:lnTo>
                <a:cubicBezTo>
                  <a:pt x="1244959" y="754451"/>
                  <a:pt x="983790" y="598971"/>
                  <a:pt x="721023" y="426201"/>
                </a:cubicBezTo>
                <a:cubicBezTo>
                  <a:pt x="503813" y="311411"/>
                  <a:pt x="298204" y="164534"/>
                  <a:pt x="94817" y="55690"/>
                </a:cubicBezTo>
                <a:lnTo>
                  <a:pt x="0" y="8856"/>
                </a:lnTo>
                <a:lnTo>
                  <a:pt x="13214" y="5008"/>
                </a:lnTo>
                <a:cubicBezTo>
                  <a:pt x="27072" y="2612"/>
                  <a:pt x="43272" y="1113"/>
                  <a:pt x="61459" y="432"/>
                </a:cubicBezTo>
                <a:close/>
              </a:path>
            </a:pathLst>
          </a:custGeom>
          <a:solidFill>
            <a:srgbClr val="FF802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pic>
        <p:nvPicPr>
          <p:cNvPr id="51" name="Graphic 50">
            <a:extLst>
              <a:ext uri="{FF2B5EF4-FFF2-40B4-BE49-F238E27FC236}">
                <a16:creationId xmlns:a16="http://schemas.microsoft.com/office/drawing/2014/main" id="{50EAD5E8-21D3-FF2E-7A2A-73B1594E0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2009" y="1627136"/>
            <a:ext cx="3089587" cy="1804712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6CB1D146-456E-022F-03A0-410FB8EFFC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25786" y="1626641"/>
            <a:ext cx="3687889" cy="175567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CCEA7B2F-B31E-9B77-5A29-F689D5D382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0923" y="3008290"/>
            <a:ext cx="3697697" cy="1785096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1F6F81DB-3E65-39CA-46FF-1F311BF0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44494" y="3000106"/>
            <a:ext cx="3069971" cy="1775287"/>
          </a:xfrm>
          <a:prstGeom prst="rect">
            <a:avLst/>
          </a:prstGeom>
        </p:spPr>
      </p:pic>
      <p:pic>
        <p:nvPicPr>
          <p:cNvPr id="61" name="Graphic 60">
            <a:extLst>
              <a:ext uri="{FF2B5EF4-FFF2-40B4-BE49-F238E27FC236}">
                <a16:creationId xmlns:a16="http://schemas.microsoft.com/office/drawing/2014/main" id="{0D55D8BE-B104-C83F-FD6E-BB536DD04F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13927" y="4388956"/>
            <a:ext cx="3099396" cy="1539889"/>
          </a:xfrm>
          <a:prstGeom prst="rect">
            <a:avLst/>
          </a:prstGeom>
        </p:spPr>
      </p:pic>
      <p:pic>
        <p:nvPicPr>
          <p:cNvPr id="74" name="Picture 73" descr="A group of white dots with black background&#10;&#10;AI-generated content may be incorrect.">
            <a:extLst>
              <a:ext uri="{FF2B5EF4-FFF2-40B4-BE49-F238E27FC236}">
                <a16:creationId xmlns:a16="http://schemas.microsoft.com/office/drawing/2014/main" id="{B2D72D4C-6641-760E-DFF3-65D8C51F2F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85"/>
          <a:stretch>
            <a:fillRect/>
          </a:stretch>
        </p:blipFill>
        <p:spPr>
          <a:xfrm>
            <a:off x="8279699" y="2338682"/>
            <a:ext cx="3512497" cy="160696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041E3EAE-8705-A9D6-9E58-86B48140C301}"/>
              </a:ext>
            </a:extLst>
          </p:cNvPr>
          <p:cNvGrpSpPr/>
          <p:nvPr/>
        </p:nvGrpSpPr>
        <p:grpSpPr>
          <a:xfrm>
            <a:off x="1043522" y="4397721"/>
            <a:ext cx="3629040" cy="1530082"/>
            <a:chOff x="209872" y="4398481"/>
            <a:chExt cx="3629040" cy="1530082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8FEC69F2-76CC-3519-FA38-B71BEEBDFA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09872" y="4398481"/>
              <a:ext cx="3629040" cy="153008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D2A948E-EAD7-5975-5635-08634A3DD716}"/>
                </a:ext>
              </a:extLst>
            </p:cNvPr>
            <p:cNvSpPr/>
            <p:nvPr/>
          </p:nvSpPr>
          <p:spPr>
            <a:xfrm>
              <a:off x="355089" y="5775862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3FEF6BC-825C-F7A2-98AE-42B6EB443DB8}"/>
                </a:ext>
              </a:extLst>
            </p:cNvPr>
            <p:cNvSpPr/>
            <p:nvPr/>
          </p:nvSpPr>
          <p:spPr>
            <a:xfrm rot="5400000">
              <a:off x="240912" y="5662253"/>
              <a:ext cx="208554" cy="6277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3FE93A5-DBF5-84CC-7DF1-AFD524DBE1C8}"/>
                </a:ext>
              </a:extLst>
            </p:cNvPr>
            <p:cNvSpPr/>
            <p:nvPr/>
          </p:nvSpPr>
          <p:spPr>
            <a:xfrm>
              <a:off x="403378" y="5567268"/>
              <a:ext cx="208554" cy="183311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he-IL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1B922945-F368-DDD9-3A31-D13319A02986}"/>
                  </a:ext>
                </a:extLst>
              </p:cNvPr>
              <p:cNvSpPr txBox="1"/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32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32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24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1B922945-F368-DDD9-3A31-D13319A0298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6225" y="1375148"/>
                <a:ext cx="2559443" cy="852349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3" name="Rectangle 72">
            <a:extLst>
              <a:ext uri="{FF2B5EF4-FFF2-40B4-BE49-F238E27FC236}">
                <a16:creationId xmlns:a16="http://schemas.microsoft.com/office/drawing/2014/main" id="{A6B0EB1B-32C7-E82D-492E-B813772B597C}"/>
              </a:ext>
            </a:extLst>
          </p:cNvPr>
          <p:cNvSpPr/>
          <p:nvPr/>
        </p:nvSpPr>
        <p:spPr>
          <a:xfrm>
            <a:off x="1764315" y="2460359"/>
            <a:ext cx="4644137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Anomalous Metal</a:t>
            </a:r>
            <a:endParaRPr lang="en-GB" sz="7200" b="1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F6B645-4476-5E5E-7B4D-850FFECB8C49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15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5716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504C3F-2A3C-35B0-0D80-2D02565D4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206" t="19726" r="1622" b="27147"/>
          <a:stretch/>
        </p:blipFill>
        <p:spPr>
          <a:xfrm>
            <a:off x="5923267" y="2074372"/>
            <a:ext cx="5588509" cy="2191286"/>
          </a:xfrm>
          <a:prstGeom prst="roundRect">
            <a:avLst>
              <a:gd name="adj" fmla="val 8827"/>
            </a:avLst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6" name="3D Model 35">
                <a:extLst>
                  <a:ext uri="{FF2B5EF4-FFF2-40B4-BE49-F238E27FC236}">
                    <a16:creationId xmlns:a16="http://schemas.microsoft.com/office/drawing/2014/main" id="{AF2A71E8-8124-1AAB-9C47-1BBC2E75FCD7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6142506" y="3948816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3430596" ay="15328" az="-23768"/>
                    <am3d:postTrans dx="0" dy="0" dz="0"/>
                  </am3d:trans>
                  <am3d:raster rName="Office3DRenderer" rVer="16.0.8326">
                    <am3d:blip r:embed="rId4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6" name="3D Model 35">
                <a:extLst>
                  <a:ext uri="{FF2B5EF4-FFF2-40B4-BE49-F238E27FC236}">
                    <a16:creationId xmlns:a16="http://schemas.microsoft.com/office/drawing/2014/main" id="{AF2A71E8-8124-1AAB-9C47-1BBC2E75FCD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42506" y="3948816"/>
                <a:ext cx="5150031" cy="29208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>
                <a:extLst>
                  <a:ext uri="{FF2B5EF4-FFF2-40B4-BE49-F238E27FC236}">
                    <a16:creationId xmlns:a16="http://schemas.microsoft.com/office/drawing/2014/main" id="{D914D82E-6376-A94D-0762-AD1978C0A718}"/>
                  </a:ext>
                </a:extLst>
              </p:cNvPr>
              <p:cNvGraphicFramePr>
                <a:graphicFrameLocks/>
              </p:cNvGraphicFramePr>
              <p:nvPr/>
            </p:nvGraphicFramePr>
            <p:xfrm rot="10800000">
              <a:off x="6142506" y="-606035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 rot="10800000"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6029463" ay="-5157" az="-27807"/>
                    <am3d:postTrans dx="0" dy="0" dz="0"/>
                  </am3d:trans>
                  <am3d:raster rName="Office3DRenderer" rVer="16.0.8326">
                    <am3d:blip r:embed="rId5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>
                <a:extLst>
                  <a:ext uri="{FF2B5EF4-FFF2-40B4-BE49-F238E27FC236}">
                    <a16:creationId xmlns:a16="http://schemas.microsoft.com/office/drawing/2014/main" id="{D914D82E-6376-A94D-0762-AD1978C0A71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0800000">
                <a:off x="6142506" y="-606035"/>
                <a:ext cx="5150031" cy="2920812"/>
              </a:xfrm>
              <a:prstGeom prst="rect">
                <a:avLst/>
              </a:prstGeom>
            </p:spPr>
          </p:pic>
        </mc:Fallback>
      </mc:AlternateContent>
      <p:sp>
        <p:nvSpPr>
          <p:cNvPr id="4" name="Oval 5">
            <a:extLst>
              <a:ext uri="{FF2B5EF4-FFF2-40B4-BE49-F238E27FC236}">
                <a16:creationId xmlns:a16="http://schemas.microsoft.com/office/drawing/2014/main" id="{E5092C71-8F2F-D7D0-3438-A571AE10E9B4}"/>
              </a:ext>
            </a:extLst>
          </p:cNvPr>
          <p:cNvSpPr/>
          <p:nvPr/>
        </p:nvSpPr>
        <p:spPr>
          <a:xfrm>
            <a:off x="6177999" y="2494122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4C7D4C5-DC2F-83F6-F007-2943F1519EE3}"/>
              </a:ext>
            </a:extLst>
          </p:cNvPr>
          <p:cNvSpPr/>
          <p:nvPr/>
        </p:nvSpPr>
        <p:spPr>
          <a:xfrm>
            <a:off x="6929031" y="3604246"/>
            <a:ext cx="539893" cy="435047"/>
          </a:xfrm>
          <a:custGeom>
            <a:avLst/>
            <a:gdLst>
              <a:gd name="csX0" fmla="*/ 84576 w 539893"/>
              <a:gd name="csY0" fmla="*/ 330820 h 435047"/>
              <a:gd name="csX1" fmla="*/ 14374 w 539893"/>
              <a:gd name="csY1" fmla="*/ 122585 h 435047"/>
              <a:gd name="csX2" fmla="*/ 272968 w 539893"/>
              <a:gd name="csY2" fmla="*/ 168 h 435047"/>
              <a:gd name="csX3" fmla="*/ 539817 w 539893"/>
              <a:gd name="csY3" fmla="*/ 114053 h 435047"/>
              <a:gd name="csX4" fmla="*/ 451160 w 539893"/>
              <a:gd name="csY4" fmla="*/ 356832 h 435047"/>
              <a:gd name="csX5" fmla="*/ 276891 w 539893"/>
              <a:gd name="csY5" fmla="*/ 434757 h 435047"/>
              <a:gd name="csX6" fmla="*/ 84576 w 539893"/>
              <a:gd name="csY6" fmla="*/ 330820 h 4350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9893" h="435047" fill="none" extrusionOk="0">
                <a:moveTo>
                  <a:pt x="84576" y="330820"/>
                </a:moveTo>
                <a:cubicBezTo>
                  <a:pt x="40067" y="271584"/>
                  <a:pt x="-31360" y="160682"/>
                  <a:pt x="14374" y="122585"/>
                </a:cubicBezTo>
                <a:cubicBezTo>
                  <a:pt x="45616" y="52343"/>
                  <a:pt x="190736" y="2874"/>
                  <a:pt x="272968" y="168"/>
                </a:cubicBezTo>
                <a:cubicBezTo>
                  <a:pt x="345429" y="-3698"/>
                  <a:pt x="477573" y="6501"/>
                  <a:pt x="539817" y="114053"/>
                </a:cubicBezTo>
                <a:cubicBezTo>
                  <a:pt x="545166" y="203509"/>
                  <a:pt x="497325" y="330575"/>
                  <a:pt x="451160" y="356832"/>
                </a:cubicBezTo>
                <a:cubicBezTo>
                  <a:pt x="412268" y="403629"/>
                  <a:pt x="338460" y="439670"/>
                  <a:pt x="276891" y="434757"/>
                </a:cubicBezTo>
                <a:cubicBezTo>
                  <a:pt x="223762" y="423446"/>
                  <a:pt x="129193" y="378786"/>
                  <a:pt x="84576" y="330820"/>
                </a:cubicBezTo>
                <a:close/>
              </a:path>
              <a:path w="539893" h="435047" stroke="0" extrusionOk="0">
                <a:moveTo>
                  <a:pt x="84576" y="330820"/>
                </a:moveTo>
                <a:cubicBezTo>
                  <a:pt x="38723" y="277496"/>
                  <a:pt x="-40406" y="163441"/>
                  <a:pt x="14374" y="122585"/>
                </a:cubicBezTo>
                <a:cubicBezTo>
                  <a:pt x="41236" y="48226"/>
                  <a:pt x="176998" y="1857"/>
                  <a:pt x="272968" y="168"/>
                </a:cubicBezTo>
                <a:cubicBezTo>
                  <a:pt x="345516" y="13419"/>
                  <a:pt x="471608" y="18968"/>
                  <a:pt x="539817" y="114053"/>
                </a:cubicBezTo>
                <a:cubicBezTo>
                  <a:pt x="532594" y="193667"/>
                  <a:pt x="506696" y="324590"/>
                  <a:pt x="451160" y="356832"/>
                </a:cubicBezTo>
                <a:cubicBezTo>
                  <a:pt x="411610" y="394716"/>
                  <a:pt x="342513" y="429780"/>
                  <a:pt x="276891" y="434757"/>
                </a:cubicBezTo>
                <a:cubicBezTo>
                  <a:pt x="206824" y="429048"/>
                  <a:pt x="121299" y="389468"/>
                  <a:pt x="84576" y="33082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08526" h="320032">
                        <a:moveTo>
                          <a:pt x="63997" y="243360"/>
                        </a:moveTo>
                        <a:cubicBezTo>
                          <a:pt x="30890" y="205086"/>
                          <a:pt x="-23254" y="117561"/>
                          <a:pt x="10877" y="90177"/>
                        </a:cubicBezTo>
                        <a:cubicBezTo>
                          <a:pt x="27597" y="34739"/>
                          <a:pt x="140285" y="1170"/>
                          <a:pt x="206550" y="124"/>
                        </a:cubicBezTo>
                        <a:cubicBezTo>
                          <a:pt x="272815" y="-922"/>
                          <a:pt x="358925" y="2839"/>
                          <a:pt x="408469" y="83901"/>
                        </a:cubicBezTo>
                        <a:cubicBezTo>
                          <a:pt x="410134" y="146260"/>
                          <a:pt x="375515" y="235111"/>
                          <a:pt x="341384" y="262495"/>
                        </a:cubicBezTo>
                        <a:cubicBezTo>
                          <a:pt x="307253" y="289879"/>
                          <a:pt x="255749" y="323008"/>
                          <a:pt x="209518" y="319819"/>
                        </a:cubicBezTo>
                        <a:cubicBezTo>
                          <a:pt x="163287" y="316630"/>
                          <a:pt x="97104" y="281634"/>
                          <a:pt x="63997" y="24336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B8190BD1-78A0-765C-69E4-096F9684B4CA}"/>
              </a:ext>
            </a:extLst>
          </p:cNvPr>
          <p:cNvSpPr/>
          <p:nvPr/>
        </p:nvSpPr>
        <p:spPr>
          <a:xfrm>
            <a:off x="7595143" y="3136357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0" name="Oval 5">
            <a:extLst>
              <a:ext uri="{FF2B5EF4-FFF2-40B4-BE49-F238E27FC236}">
                <a16:creationId xmlns:a16="http://schemas.microsoft.com/office/drawing/2014/main" id="{CED1C46C-45C2-7299-063D-829DCBC83A31}"/>
              </a:ext>
            </a:extLst>
          </p:cNvPr>
          <p:cNvSpPr/>
          <p:nvPr/>
        </p:nvSpPr>
        <p:spPr>
          <a:xfrm>
            <a:off x="7792698" y="2345266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2" name="Oval 5">
            <a:extLst>
              <a:ext uri="{FF2B5EF4-FFF2-40B4-BE49-F238E27FC236}">
                <a16:creationId xmlns:a16="http://schemas.microsoft.com/office/drawing/2014/main" id="{34C5A506-A118-EC7E-DAB4-869C8143278F}"/>
              </a:ext>
            </a:extLst>
          </p:cNvPr>
          <p:cNvSpPr/>
          <p:nvPr/>
        </p:nvSpPr>
        <p:spPr>
          <a:xfrm>
            <a:off x="6969846" y="2345266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4" name="Oval 5">
            <a:extLst>
              <a:ext uri="{FF2B5EF4-FFF2-40B4-BE49-F238E27FC236}">
                <a16:creationId xmlns:a16="http://schemas.microsoft.com/office/drawing/2014/main" id="{3DD455A0-51C6-523B-0641-39667691378E}"/>
              </a:ext>
            </a:extLst>
          </p:cNvPr>
          <p:cNvSpPr/>
          <p:nvPr/>
        </p:nvSpPr>
        <p:spPr>
          <a:xfrm rot="8237068">
            <a:off x="8847349" y="2940923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5" name="Oval 5">
            <a:extLst>
              <a:ext uri="{FF2B5EF4-FFF2-40B4-BE49-F238E27FC236}">
                <a16:creationId xmlns:a16="http://schemas.microsoft.com/office/drawing/2014/main" id="{B52BF7C0-B86D-F522-A881-0FF16CBD6187}"/>
              </a:ext>
            </a:extLst>
          </p:cNvPr>
          <p:cNvSpPr/>
          <p:nvPr/>
        </p:nvSpPr>
        <p:spPr>
          <a:xfrm rot="8237068">
            <a:off x="9312202" y="3604247"/>
            <a:ext cx="539893" cy="435047"/>
          </a:xfrm>
          <a:custGeom>
            <a:avLst/>
            <a:gdLst>
              <a:gd name="csX0" fmla="*/ 84576 w 539893"/>
              <a:gd name="csY0" fmla="*/ 330820 h 435047"/>
              <a:gd name="csX1" fmla="*/ 14374 w 539893"/>
              <a:gd name="csY1" fmla="*/ 122585 h 435047"/>
              <a:gd name="csX2" fmla="*/ 272968 w 539893"/>
              <a:gd name="csY2" fmla="*/ 168 h 435047"/>
              <a:gd name="csX3" fmla="*/ 539817 w 539893"/>
              <a:gd name="csY3" fmla="*/ 114053 h 435047"/>
              <a:gd name="csX4" fmla="*/ 451160 w 539893"/>
              <a:gd name="csY4" fmla="*/ 356832 h 435047"/>
              <a:gd name="csX5" fmla="*/ 276891 w 539893"/>
              <a:gd name="csY5" fmla="*/ 434757 h 435047"/>
              <a:gd name="csX6" fmla="*/ 84576 w 539893"/>
              <a:gd name="csY6" fmla="*/ 330820 h 4350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9893" h="435047" fill="none" extrusionOk="0">
                <a:moveTo>
                  <a:pt x="84576" y="330820"/>
                </a:moveTo>
                <a:cubicBezTo>
                  <a:pt x="40067" y="271584"/>
                  <a:pt x="-31360" y="160682"/>
                  <a:pt x="14374" y="122585"/>
                </a:cubicBezTo>
                <a:cubicBezTo>
                  <a:pt x="45616" y="52343"/>
                  <a:pt x="190736" y="2874"/>
                  <a:pt x="272968" y="168"/>
                </a:cubicBezTo>
                <a:cubicBezTo>
                  <a:pt x="345429" y="-3698"/>
                  <a:pt x="477573" y="6501"/>
                  <a:pt x="539817" y="114053"/>
                </a:cubicBezTo>
                <a:cubicBezTo>
                  <a:pt x="545166" y="203509"/>
                  <a:pt x="497325" y="330575"/>
                  <a:pt x="451160" y="356832"/>
                </a:cubicBezTo>
                <a:cubicBezTo>
                  <a:pt x="412268" y="403629"/>
                  <a:pt x="338460" y="439670"/>
                  <a:pt x="276891" y="434757"/>
                </a:cubicBezTo>
                <a:cubicBezTo>
                  <a:pt x="223762" y="423446"/>
                  <a:pt x="129193" y="378786"/>
                  <a:pt x="84576" y="330820"/>
                </a:cubicBezTo>
                <a:close/>
              </a:path>
              <a:path w="539893" h="435047" stroke="0" extrusionOk="0">
                <a:moveTo>
                  <a:pt x="84576" y="330820"/>
                </a:moveTo>
                <a:cubicBezTo>
                  <a:pt x="38723" y="277496"/>
                  <a:pt x="-40406" y="163441"/>
                  <a:pt x="14374" y="122585"/>
                </a:cubicBezTo>
                <a:cubicBezTo>
                  <a:pt x="41236" y="48226"/>
                  <a:pt x="176998" y="1857"/>
                  <a:pt x="272968" y="168"/>
                </a:cubicBezTo>
                <a:cubicBezTo>
                  <a:pt x="345516" y="13419"/>
                  <a:pt x="471608" y="18968"/>
                  <a:pt x="539817" y="114053"/>
                </a:cubicBezTo>
                <a:cubicBezTo>
                  <a:pt x="532594" y="193667"/>
                  <a:pt x="506696" y="324590"/>
                  <a:pt x="451160" y="356832"/>
                </a:cubicBezTo>
                <a:cubicBezTo>
                  <a:pt x="411610" y="394716"/>
                  <a:pt x="342513" y="429780"/>
                  <a:pt x="276891" y="434757"/>
                </a:cubicBezTo>
                <a:cubicBezTo>
                  <a:pt x="206824" y="429048"/>
                  <a:pt x="121299" y="389468"/>
                  <a:pt x="84576" y="33082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08526" h="320032">
                        <a:moveTo>
                          <a:pt x="63997" y="243360"/>
                        </a:moveTo>
                        <a:cubicBezTo>
                          <a:pt x="30890" y="205086"/>
                          <a:pt x="-23254" y="117561"/>
                          <a:pt x="10877" y="90177"/>
                        </a:cubicBezTo>
                        <a:cubicBezTo>
                          <a:pt x="27597" y="34739"/>
                          <a:pt x="140285" y="1170"/>
                          <a:pt x="206550" y="124"/>
                        </a:cubicBezTo>
                        <a:cubicBezTo>
                          <a:pt x="272815" y="-922"/>
                          <a:pt x="358925" y="2839"/>
                          <a:pt x="408469" y="83901"/>
                        </a:cubicBezTo>
                        <a:cubicBezTo>
                          <a:pt x="410134" y="146260"/>
                          <a:pt x="375515" y="235111"/>
                          <a:pt x="341384" y="262495"/>
                        </a:cubicBezTo>
                        <a:cubicBezTo>
                          <a:pt x="307253" y="289879"/>
                          <a:pt x="255749" y="323008"/>
                          <a:pt x="209518" y="319819"/>
                        </a:cubicBezTo>
                        <a:cubicBezTo>
                          <a:pt x="163287" y="316630"/>
                          <a:pt x="97104" y="281634"/>
                          <a:pt x="63997" y="24336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6" name="Oval 5">
            <a:extLst>
              <a:ext uri="{FF2B5EF4-FFF2-40B4-BE49-F238E27FC236}">
                <a16:creationId xmlns:a16="http://schemas.microsoft.com/office/drawing/2014/main" id="{B892C59D-E8CD-DFE5-AF11-D295CB836847}"/>
              </a:ext>
            </a:extLst>
          </p:cNvPr>
          <p:cNvSpPr/>
          <p:nvPr/>
        </p:nvSpPr>
        <p:spPr>
          <a:xfrm rot="8237068">
            <a:off x="8256111" y="3562236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7" name="Oval 5">
            <a:extLst>
              <a:ext uri="{FF2B5EF4-FFF2-40B4-BE49-F238E27FC236}">
                <a16:creationId xmlns:a16="http://schemas.microsoft.com/office/drawing/2014/main" id="{7D1475B1-4473-0B66-54E2-B80B0FE34592}"/>
              </a:ext>
            </a:extLst>
          </p:cNvPr>
          <p:cNvSpPr/>
          <p:nvPr/>
        </p:nvSpPr>
        <p:spPr>
          <a:xfrm rot="8237068">
            <a:off x="9966055" y="2908098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8" name="Oval 5">
            <a:extLst>
              <a:ext uri="{FF2B5EF4-FFF2-40B4-BE49-F238E27FC236}">
                <a16:creationId xmlns:a16="http://schemas.microsoft.com/office/drawing/2014/main" id="{4D5E3A9F-A1FD-FA7F-817A-270701FB3388}"/>
              </a:ext>
            </a:extLst>
          </p:cNvPr>
          <p:cNvSpPr/>
          <p:nvPr/>
        </p:nvSpPr>
        <p:spPr>
          <a:xfrm rot="8237068">
            <a:off x="8549042" y="2194112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9" name="Oval 5">
            <a:extLst>
              <a:ext uri="{FF2B5EF4-FFF2-40B4-BE49-F238E27FC236}">
                <a16:creationId xmlns:a16="http://schemas.microsoft.com/office/drawing/2014/main" id="{9881694F-9F10-CB1B-DF7C-0147DE25AF90}"/>
              </a:ext>
            </a:extLst>
          </p:cNvPr>
          <p:cNvSpPr/>
          <p:nvPr/>
        </p:nvSpPr>
        <p:spPr>
          <a:xfrm rot="14695145">
            <a:off x="10556575" y="2363259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1" name="Oval 5">
            <a:extLst>
              <a:ext uri="{FF2B5EF4-FFF2-40B4-BE49-F238E27FC236}">
                <a16:creationId xmlns:a16="http://schemas.microsoft.com/office/drawing/2014/main" id="{58BBFDFA-439D-7613-C0C0-D15F0DAF85D0}"/>
              </a:ext>
            </a:extLst>
          </p:cNvPr>
          <p:cNvSpPr/>
          <p:nvPr/>
        </p:nvSpPr>
        <p:spPr>
          <a:xfrm rot="14695145">
            <a:off x="10519083" y="3515894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2" name="Oval 5">
            <a:extLst>
              <a:ext uri="{FF2B5EF4-FFF2-40B4-BE49-F238E27FC236}">
                <a16:creationId xmlns:a16="http://schemas.microsoft.com/office/drawing/2014/main" id="{54D4F4B8-3AB0-DA28-6524-E083635542B1}"/>
              </a:ext>
            </a:extLst>
          </p:cNvPr>
          <p:cNvSpPr/>
          <p:nvPr/>
        </p:nvSpPr>
        <p:spPr>
          <a:xfrm rot="14695145">
            <a:off x="9744958" y="2216096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3" name="Oval 5">
            <a:extLst>
              <a:ext uri="{FF2B5EF4-FFF2-40B4-BE49-F238E27FC236}">
                <a16:creationId xmlns:a16="http://schemas.microsoft.com/office/drawing/2014/main" id="{9EE28DCE-F7B0-43EF-1CF6-9D2A7A73FB95}"/>
              </a:ext>
            </a:extLst>
          </p:cNvPr>
          <p:cNvSpPr/>
          <p:nvPr/>
        </p:nvSpPr>
        <p:spPr>
          <a:xfrm rot="14695145">
            <a:off x="6156452" y="3315101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47E2CF8-8D8F-8688-28EC-41D9C337E0B3}"/>
              </a:ext>
            </a:extLst>
          </p:cNvPr>
          <p:cNvCxnSpPr>
            <a:cxnSpLocks/>
          </p:cNvCxnSpPr>
          <p:nvPr/>
        </p:nvCxnSpPr>
        <p:spPr>
          <a:xfrm flipH="1">
            <a:off x="6418965" y="2987959"/>
            <a:ext cx="13304" cy="331504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0F55840-9674-5DEF-1C0A-CEDE85D25FDB}"/>
              </a:ext>
            </a:extLst>
          </p:cNvPr>
          <p:cNvCxnSpPr>
            <a:cxnSpLocks/>
          </p:cNvCxnSpPr>
          <p:nvPr/>
        </p:nvCxnSpPr>
        <p:spPr>
          <a:xfrm flipV="1">
            <a:off x="6709478" y="2619375"/>
            <a:ext cx="295275" cy="71438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D008CDE-F00E-0311-AA48-C9AF579D353C}"/>
              </a:ext>
            </a:extLst>
          </p:cNvPr>
          <p:cNvCxnSpPr>
            <a:cxnSpLocks/>
          </p:cNvCxnSpPr>
          <p:nvPr/>
        </p:nvCxnSpPr>
        <p:spPr>
          <a:xfrm>
            <a:off x="6631786" y="3502243"/>
            <a:ext cx="292004" cy="250607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DB64805-1D84-E317-4F57-FA445DB48785}"/>
              </a:ext>
            </a:extLst>
          </p:cNvPr>
          <p:cNvCxnSpPr>
            <a:cxnSpLocks/>
          </p:cNvCxnSpPr>
          <p:nvPr/>
        </p:nvCxnSpPr>
        <p:spPr>
          <a:xfrm flipH="1">
            <a:off x="7224356" y="2876550"/>
            <a:ext cx="32809" cy="713992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8D8C0CB-7FDB-9E0A-B3A2-63190C7C6C34}"/>
              </a:ext>
            </a:extLst>
          </p:cNvPr>
          <p:cNvCxnSpPr>
            <a:cxnSpLocks/>
          </p:cNvCxnSpPr>
          <p:nvPr/>
        </p:nvCxnSpPr>
        <p:spPr>
          <a:xfrm flipH="1">
            <a:off x="7438351" y="3519488"/>
            <a:ext cx="218864" cy="169529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6958F5C-F634-543F-C6D0-48A159B2BF67}"/>
              </a:ext>
            </a:extLst>
          </p:cNvPr>
          <p:cNvCxnSpPr>
            <a:cxnSpLocks/>
          </p:cNvCxnSpPr>
          <p:nvPr/>
        </p:nvCxnSpPr>
        <p:spPr>
          <a:xfrm flipH="1">
            <a:off x="7881053" y="2835178"/>
            <a:ext cx="141890" cy="350935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60FA891-7565-AF94-2566-3D3C7F7C6CA6}"/>
              </a:ext>
            </a:extLst>
          </p:cNvPr>
          <p:cNvCxnSpPr>
            <a:cxnSpLocks/>
          </p:cNvCxnSpPr>
          <p:nvPr/>
        </p:nvCxnSpPr>
        <p:spPr>
          <a:xfrm flipV="1">
            <a:off x="7442366" y="2605088"/>
            <a:ext cx="367249" cy="23083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14FE186-79CB-13C7-2519-B1CC4567E5D4}"/>
              </a:ext>
            </a:extLst>
          </p:cNvPr>
          <p:cNvCxnSpPr>
            <a:cxnSpLocks/>
          </p:cNvCxnSpPr>
          <p:nvPr/>
        </p:nvCxnSpPr>
        <p:spPr>
          <a:xfrm>
            <a:off x="8038215" y="3467100"/>
            <a:ext cx="261119" cy="174384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D649FE5-0CB8-FFB8-06B9-7CCABFB345D9}"/>
              </a:ext>
            </a:extLst>
          </p:cNvPr>
          <p:cNvCxnSpPr>
            <a:cxnSpLocks/>
          </p:cNvCxnSpPr>
          <p:nvPr/>
        </p:nvCxnSpPr>
        <p:spPr>
          <a:xfrm flipH="1">
            <a:off x="8671628" y="3424968"/>
            <a:ext cx="288680" cy="246920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2B408B3-487F-D1FA-F606-3EAEEE8985EC}"/>
              </a:ext>
            </a:extLst>
          </p:cNvPr>
          <p:cNvCxnSpPr>
            <a:cxnSpLocks/>
          </p:cNvCxnSpPr>
          <p:nvPr/>
        </p:nvCxnSpPr>
        <p:spPr>
          <a:xfrm flipH="1" flipV="1">
            <a:off x="8223953" y="2519363"/>
            <a:ext cx="285373" cy="5698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06A047B-06E6-9F46-F834-347AA6FD94E4}"/>
              </a:ext>
            </a:extLst>
          </p:cNvPr>
          <p:cNvCxnSpPr>
            <a:cxnSpLocks/>
          </p:cNvCxnSpPr>
          <p:nvPr/>
        </p:nvCxnSpPr>
        <p:spPr>
          <a:xfrm>
            <a:off x="8960821" y="2635023"/>
            <a:ext cx="101332" cy="332015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2F456B8-F311-7ACC-DFA9-8269D731BBD0}"/>
              </a:ext>
            </a:extLst>
          </p:cNvPr>
          <p:cNvCxnSpPr>
            <a:cxnSpLocks/>
          </p:cNvCxnSpPr>
          <p:nvPr/>
        </p:nvCxnSpPr>
        <p:spPr>
          <a:xfrm>
            <a:off x="9204777" y="3467100"/>
            <a:ext cx="200276" cy="195263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B18A979-B1D0-5744-FD6E-C893F2BCA2A0}"/>
              </a:ext>
            </a:extLst>
          </p:cNvPr>
          <p:cNvCxnSpPr>
            <a:cxnSpLocks/>
          </p:cNvCxnSpPr>
          <p:nvPr/>
        </p:nvCxnSpPr>
        <p:spPr>
          <a:xfrm flipV="1">
            <a:off x="9088745" y="2452688"/>
            <a:ext cx="649683" cy="16583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628A9A5-889E-6027-5D12-1E81B2F35592}"/>
              </a:ext>
            </a:extLst>
          </p:cNvPr>
          <p:cNvCxnSpPr>
            <a:cxnSpLocks/>
          </p:cNvCxnSpPr>
          <p:nvPr/>
        </p:nvCxnSpPr>
        <p:spPr>
          <a:xfrm flipH="1">
            <a:off x="9343140" y="2668141"/>
            <a:ext cx="472460" cy="360809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BC87EEC8-BABF-F7FA-F9F8-4249DD10E8FB}"/>
              </a:ext>
            </a:extLst>
          </p:cNvPr>
          <p:cNvCxnSpPr>
            <a:cxnSpLocks/>
          </p:cNvCxnSpPr>
          <p:nvPr/>
        </p:nvCxnSpPr>
        <p:spPr>
          <a:xfrm flipH="1">
            <a:off x="10357553" y="2747681"/>
            <a:ext cx="296350" cy="276507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C2EB15E-83FE-E73C-4780-75B6C95ECF72}"/>
              </a:ext>
            </a:extLst>
          </p:cNvPr>
          <p:cNvCxnSpPr>
            <a:cxnSpLocks/>
          </p:cNvCxnSpPr>
          <p:nvPr/>
        </p:nvCxnSpPr>
        <p:spPr>
          <a:xfrm flipH="1">
            <a:off x="9838440" y="3795713"/>
            <a:ext cx="719138" cy="28575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EDF3219-FB1C-6276-2837-C9D344547222}"/>
              </a:ext>
            </a:extLst>
          </p:cNvPr>
          <p:cNvCxnSpPr>
            <a:cxnSpLocks/>
          </p:cNvCxnSpPr>
          <p:nvPr/>
        </p:nvCxnSpPr>
        <p:spPr>
          <a:xfrm>
            <a:off x="10195316" y="2397346"/>
            <a:ext cx="409887" cy="45817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6829E36-C9AC-2430-6118-5AA24EF3E7DA}"/>
              </a:ext>
            </a:extLst>
          </p:cNvPr>
          <p:cNvCxnSpPr>
            <a:cxnSpLocks/>
          </p:cNvCxnSpPr>
          <p:nvPr/>
        </p:nvCxnSpPr>
        <p:spPr>
          <a:xfrm>
            <a:off x="10366093" y="3296978"/>
            <a:ext cx="248635" cy="270135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1C02F44-E604-F7F6-CEF5-83BC03797D4D}"/>
              </a:ext>
            </a:extLst>
          </p:cNvPr>
          <p:cNvCxnSpPr>
            <a:cxnSpLocks/>
          </p:cNvCxnSpPr>
          <p:nvPr/>
        </p:nvCxnSpPr>
        <p:spPr>
          <a:xfrm flipV="1">
            <a:off x="9757478" y="3314700"/>
            <a:ext cx="290512" cy="319088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A5D27461-8600-324C-3FA3-6C7DE4C80384}"/>
              </a:ext>
            </a:extLst>
          </p:cNvPr>
          <p:cNvCxnSpPr>
            <a:cxnSpLocks/>
          </p:cNvCxnSpPr>
          <p:nvPr/>
        </p:nvCxnSpPr>
        <p:spPr>
          <a:xfrm>
            <a:off x="10066057" y="2659347"/>
            <a:ext cx="48608" cy="288641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2B91C0BC-9DDE-95B8-9887-01DBFB7EE6EA}"/>
              </a:ext>
            </a:extLst>
          </p:cNvPr>
          <p:cNvCxnSpPr>
            <a:cxnSpLocks/>
          </p:cNvCxnSpPr>
          <p:nvPr/>
        </p:nvCxnSpPr>
        <p:spPr>
          <a:xfrm flipH="1" flipV="1">
            <a:off x="8762115" y="3848100"/>
            <a:ext cx="581025" cy="52388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97B78209-B2E5-E649-487C-1C4D54617138}"/>
              </a:ext>
            </a:extLst>
          </p:cNvPr>
          <p:cNvCxnSpPr>
            <a:cxnSpLocks/>
          </p:cNvCxnSpPr>
          <p:nvPr/>
        </p:nvCxnSpPr>
        <p:spPr>
          <a:xfrm flipH="1">
            <a:off x="6568190" y="2816066"/>
            <a:ext cx="479583" cy="549434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573BAB98-0F2B-74DA-84B3-105E8E1A6877}"/>
              </a:ext>
            </a:extLst>
          </p:cNvPr>
          <p:cNvCxnSpPr>
            <a:cxnSpLocks/>
          </p:cNvCxnSpPr>
          <p:nvPr/>
        </p:nvCxnSpPr>
        <p:spPr>
          <a:xfrm>
            <a:off x="8200969" y="2781262"/>
            <a:ext cx="678621" cy="298488"/>
          </a:xfrm>
          <a:prstGeom prst="line">
            <a:avLst/>
          </a:prstGeom>
          <a:ln w="254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>
            <a:extLst>
              <a:ext uri="{FF2B5EF4-FFF2-40B4-BE49-F238E27FC236}">
                <a16:creationId xmlns:a16="http://schemas.microsoft.com/office/drawing/2014/main" id="{317965A3-81EF-1294-DB5C-6B197E678A1D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TextBox 100">
                <a:extLst>
                  <a:ext uri="{FF2B5EF4-FFF2-40B4-BE49-F238E27FC236}">
                    <a16:creationId xmlns:a16="http://schemas.microsoft.com/office/drawing/2014/main" id="{EF03F629-C7A7-1E3A-BC31-702F406E4BBF}"/>
                  </a:ext>
                </a:extLst>
              </p:cNvPr>
              <p:cNvSpPr txBox="1"/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32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1" name="TextBox 100">
                <a:extLst>
                  <a:ext uri="{FF2B5EF4-FFF2-40B4-BE49-F238E27FC236}">
                    <a16:creationId xmlns:a16="http://schemas.microsoft.com/office/drawing/2014/main" id="{EF03F629-C7A7-1E3A-BC31-702F406E4B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8084091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709F3E-9EBE-90BF-C0D4-5E9E0A98B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838E541-C462-A7A5-A522-DD79241EE7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206" t="19726" r="1622" b="27147"/>
          <a:stretch/>
        </p:blipFill>
        <p:spPr>
          <a:xfrm>
            <a:off x="5923267" y="2074372"/>
            <a:ext cx="5588509" cy="2191286"/>
          </a:xfrm>
          <a:prstGeom prst="roundRect">
            <a:avLst>
              <a:gd name="adj" fmla="val 8827"/>
            </a:avLst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6" name="3D Model 35">
                <a:extLst>
                  <a:ext uri="{FF2B5EF4-FFF2-40B4-BE49-F238E27FC236}">
                    <a16:creationId xmlns:a16="http://schemas.microsoft.com/office/drawing/2014/main" id="{9680CB5D-DE15-049D-66C8-91F124457FA8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6142506" y="3869464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3430596" ay="15328" az="-23768"/>
                    <am3d:postTrans dx="0" dy="0" dz="0"/>
                  </am3d:trans>
                  <am3d:raster rName="Office3DRenderer" rVer="16.0.8326">
                    <am3d:blip r:embed="rId4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6" name="3D Model 35">
                <a:extLst>
                  <a:ext uri="{FF2B5EF4-FFF2-40B4-BE49-F238E27FC236}">
                    <a16:creationId xmlns:a16="http://schemas.microsoft.com/office/drawing/2014/main" id="{9680CB5D-DE15-049D-66C8-91F124457FA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42506" y="3869464"/>
                <a:ext cx="5150031" cy="29208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>
                <a:extLst>
                  <a:ext uri="{FF2B5EF4-FFF2-40B4-BE49-F238E27FC236}">
                    <a16:creationId xmlns:a16="http://schemas.microsoft.com/office/drawing/2014/main" id="{DBA66028-CC08-9F51-4398-57A047815E76}"/>
                  </a:ext>
                </a:extLst>
              </p:cNvPr>
              <p:cNvGraphicFramePr>
                <a:graphicFrameLocks/>
              </p:cNvGraphicFramePr>
              <p:nvPr/>
            </p:nvGraphicFramePr>
            <p:xfrm rot="10800000">
              <a:off x="6142506" y="-526683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 rot="10800000"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6029463" ay="-5157" az="-27807"/>
                    <am3d:postTrans dx="0" dy="0" dz="0"/>
                  </am3d:trans>
                  <am3d:raster rName="Office3DRenderer" rVer="16.0.8326">
                    <am3d:blip r:embed="rId5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>
                <a:extLst>
                  <a:ext uri="{FF2B5EF4-FFF2-40B4-BE49-F238E27FC236}">
                    <a16:creationId xmlns:a16="http://schemas.microsoft.com/office/drawing/2014/main" id="{DBA66028-CC08-9F51-4398-57A047815E7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0800000">
                <a:off x="6142506" y="-526683"/>
                <a:ext cx="5150031" cy="2920812"/>
              </a:xfrm>
              <a:prstGeom prst="rect">
                <a:avLst/>
              </a:prstGeom>
            </p:spPr>
          </p:pic>
        </mc:Fallback>
      </mc:AlternateContent>
      <p:sp>
        <p:nvSpPr>
          <p:cNvPr id="4" name="Oval 5">
            <a:extLst>
              <a:ext uri="{FF2B5EF4-FFF2-40B4-BE49-F238E27FC236}">
                <a16:creationId xmlns:a16="http://schemas.microsoft.com/office/drawing/2014/main" id="{BB50D3DE-6FBA-54DA-4E60-78CA518EC524}"/>
              </a:ext>
            </a:extLst>
          </p:cNvPr>
          <p:cNvSpPr/>
          <p:nvPr/>
        </p:nvSpPr>
        <p:spPr>
          <a:xfrm>
            <a:off x="6177999" y="2494122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C3203D2-4F53-3821-B8BE-C27D089819C6}"/>
              </a:ext>
            </a:extLst>
          </p:cNvPr>
          <p:cNvSpPr/>
          <p:nvPr/>
        </p:nvSpPr>
        <p:spPr>
          <a:xfrm>
            <a:off x="6929031" y="3604246"/>
            <a:ext cx="539893" cy="435047"/>
          </a:xfrm>
          <a:custGeom>
            <a:avLst/>
            <a:gdLst>
              <a:gd name="csX0" fmla="*/ 84576 w 539893"/>
              <a:gd name="csY0" fmla="*/ 330820 h 435047"/>
              <a:gd name="csX1" fmla="*/ 14374 w 539893"/>
              <a:gd name="csY1" fmla="*/ 122585 h 435047"/>
              <a:gd name="csX2" fmla="*/ 272968 w 539893"/>
              <a:gd name="csY2" fmla="*/ 168 h 435047"/>
              <a:gd name="csX3" fmla="*/ 539817 w 539893"/>
              <a:gd name="csY3" fmla="*/ 114053 h 435047"/>
              <a:gd name="csX4" fmla="*/ 451160 w 539893"/>
              <a:gd name="csY4" fmla="*/ 356832 h 435047"/>
              <a:gd name="csX5" fmla="*/ 276891 w 539893"/>
              <a:gd name="csY5" fmla="*/ 434757 h 435047"/>
              <a:gd name="csX6" fmla="*/ 84576 w 539893"/>
              <a:gd name="csY6" fmla="*/ 330820 h 4350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9893" h="435047" fill="none" extrusionOk="0">
                <a:moveTo>
                  <a:pt x="84576" y="330820"/>
                </a:moveTo>
                <a:cubicBezTo>
                  <a:pt x="40067" y="271584"/>
                  <a:pt x="-31360" y="160682"/>
                  <a:pt x="14374" y="122585"/>
                </a:cubicBezTo>
                <a:cubicBezTo>
                  <a:pt x="45616" y="52343"/>
                  <a:pt x="190736" y="2874"/>
                  <a:pt x="272968" y="168"/>
                </a:cubicBezTo>
                <a:cubicBezTo>
                  <a:pt x="345429" y="-3698"/>
                  <a:pt x="477573" y="6501"/>
                  <a:pt x="539817" y="114053"/>
                </a:cubicBezTo>
                <a:cubicBezTo>
                  <a:pt x="545166" y="203509"/>
                  <a:pt x="497325" y="330575"/>
                  <a:pt x="451160" y="356832"/>
                </a:cubicBezTo>
                <a:cubicBezTo>
                  <a:pt x="412268" y="403629"/>
                  <a:pt x="338460" y="439670"/>
                  <a:pt x="276891" y="434757"/>
                </a:cubicBezTo>
                <a:cubicBezTo>
                  <a:pt x="223762" y="423446"/>
                  <a:pt x="129193" y="378786"/>
                  <a:pt x="84576" y="330820"/>
                </a:cubicBezTo>
                <a:close/>
              </a:path>
              <a:path w="539893" h="435047" stroke="0" extrusionOk="0">
                <a:moveTo>
                  <a:pt x="84576" y="330820"/>
                </a:moveTo>
                <a:cubicBezTo>
                  <a:pt x="38723" y="277496"/>
                  <a:pt x="-40406" y="163441"/>
                  <a:pt x="14374" y="122585"/>
                </a:cubicBezTo>
                <a:cubicBezTo>
                  <a:pt x="41236" y="48226"/>
                  <a:pt x="176998" y="1857"/>
                  <a:pt x="272968" y="168"/>
                </a:cubicBezTo>
                <a:cubicBezTo>
                  <a:pt x="345516" y="13419"/>
                  <a:pt x="471608" y="18968"/>
                  <a:pt x="539817" y="114053"/>
                </a:cubicBezTo>
                <a:cubicBezTo>
                  <a:pt x="532594" y="193667"/>
                  <a:pt x="506696" y="324590"/>
                  <a:pt x="451160" y="356832"/>
                </a:cubicBezTo>
                <a:cubicBezTo>
                  <a:pt x="411610" y="394716"/>
                  <a:pt x="342513" y="429780"/>
                  <a:pt x="276891" y="434757"/>
                </a:cubicBezTo>
                <a:cubicBezTo>
                  <a:pt x="206824" y="429048"/>
                  <a:pt x="121299" y="389468"/>
                  <a:pt x="84576" y="33082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08526" h="320032">
                        <a:moveTo>
                          <a:pt x="63997" y="243360"/>
                        </a:moveTo>
                        <a:cubicBezTo>
                          <a:pt x="30890" y="205086"/>
                          <a:pt x="-23254" y="117561"/>
                          <a:pt x="10877" y="90177"/>
                        </a:cubicBezTo>
                        <a:cubicBezTo>
                          <a:pt x="27597" y="34739"/>
                          <a:pt x="140285" y="1170"/>
                          <a:pt x="206550" y="124"/>
                        </a:cubicBezTo>
                        <a:cubicBezTo>
                          <a:pt x="272815" y="-922"/>
                          <a:pt x="358925" y="2839"/>
                          <a:pt x="408469" y="83901"/>
                        </a:cubicBezTo>
                        <a:cubicBezTo>
                          <a:pt x="410134" y="146260"/>
                          <a:pt x="375515" y="235111"/>
                          <a:pt x="341384" y="262495"/>
                        </a:cubicBezTo>
                        <a:cubicBezTo>
                          <a:pt x="307253" y="289879"/>
                          <a:pt x="255749" y="323008"/>
                          <a:pt x="209518" y="319819"/>
                        </a:cubicBezTo>
                        <a:cubicBezTo>
                          <a:pt x="163287" y="316630"/>
                          <a:pt x="97104" y="281634"/>
                          <a:pt x="63997" y="24336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CC6A30AC-8014-69C2-5FA4-74026352B6F0}"/>
              </a:ext>
            </a:extLst>
          </p:cNvPr>
          <p:cNvSpPr/>
          <p:nvPr/>
        </p:nvSpPr>
        <p:spPr>
          <a:xfrm>
            <a:off x="7595143" y="3136357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0" name="Oval 5">
            <a:extLst>
              <a:ext uri="{FF2B5EF4-FFF2-40B4-BE49-F238E27FC236}">
                <a16:creationId xmlns:a16="http://schemas.microsoft.com/office/drawing/2014/main" id="{EF284302-C519-41F8-0C43-C75AABFEFE0C}"/>
              </a:ext>
            </a:extLst>
          </p:cNvPr>
          <p:cNvSpPr/>
          <p:nvPr/>
        </p:nvSpPr>
        <p:spPr>
          <a:xfrm>
            <a:off x="7792698" y="2345266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2" name="Oval 5">
            <a:extLst>
              <a:ext uri="{FF2B5EF4-FFF2-40B4-BE49-F238E27FC236}">
                <a16:creationId xmlns:a16="http://schemas.microsoft.com/office/drawing/2014/main" id="{9826742C-639C-AC0A-9D5C-1D1DA108557D}"/>
              </a:ext>
            </a:extLst>
          </p:cNvPr>
          <p:cNvSpPr/>
          <p:nvPr/>
        </p:nvSpPr>
        <p:spPr>
          <a:xfrm>
            <a:off x="6969846" y="2345266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4" name="Oval 5">
            <a:extLst>
              <a:ext uri="{FF2B5EF4-FFF2-40B4-BE49-F238E27FC236}">
                <a16:creationId xmlns:a16="http://schemas.microsoft.com/office/drawing/2014/main" id="{ECC49FED-562A-9D73-9BE7-AD7CB8726EC4}"/>
              </a:ext>
            </a:extLst>
          </p:cNvPr>
          <p:cNvSpPr/>
          <p:nvPr/>
        </p:nvSpPr>
        <p:spPr>
          <a:xfrm rot="8237068">
            <a:off x="8847349" y="2940923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5" name="Oval 5">
            <a:extLst>
              <a:ext uri="{FF2B5EF4-FFF2-40B4-BE49-F238E27FC236}">
                <a16:creationId xmlns:a16="http://schemas.microsoft.com/office/drawing/2014/main" id="{3FC78EAF-6E2F-E781-5BA2-3F81D22AA48C}"/>
              </a:ext>
            </a:extLst>
          </p:cNvPr>
          <p:cNvSpPr/>
          <p:nvPr/>
        </p:nvSpPr>
        <p:spPr>
          <a:xfrm rot="8237068">
            <a:off x="9312202" y="3604247"/>
            <a:ext cx="539893" cy="435047"/>
          </a:xfrm>
          <a:custGeom>
            <a:avLst/>
            <a:gdLst>
              <a:gd name="csX0" fmla="*/ 84576 w 539893"/>
              <a:gd name="csY0" fmla="*/ 330820 h 435047"/>
              <a:gd name="csX1" fmla="*/ 14374 w 539893"/>
              <a:gd name="csY1" fmla="*/ 122585 h 435047"/>
              <a:gd name="csX2" fmla="*/ 272968 w 539893"/>
              <a:gd name="csY2" fmla="*/ 168 h 435047"/>
              <a:gd name="csX3" fmla="*/ 539817 w 539893"/>
              <a:gd name="csY3" fmla="*/ 114053 h 435047"/>
              <a:gd name="csX4" fmla="*/ 451160 w 539893"/>
              <a:gd name="csY4" fmla="*/ 356832 h 435047"/>
              <a:gd name="csX5" fmla="*/ 276891 w 539893"/>
              <a:gd name="csY5" fmla="*/ 434757 h 435047"/>
              <a:gd name="csX6" fmla="*/ 84576 w 539893"/>
              <a:gd name="csY6" fmla="*/ 330820 h 4350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9893" h="435047" fill="none" extrusionOk="0">
                <a:moveTo>
                  <a:pt x="84576" y="330820"/>
                </a:moveTo>
                <a:cubicBezTo>
                  <a:pt x="40067" y="271584"/>
                  <a:pt x="-31360" y="160682"/>
                  <a:pt x="14374" y="122585"/>
                </a:cubicBezTo>
                <a:cubicBezTo>
                  <a:pt x="45616" y="52343"/>
                  <a:pt x="190736" y="2874"/>
                  <a:pt x="272968" y="168"/>
                </a:cubicBezTo>
                <a:cubicBezTo>
                  <a:pt x="345429" y="-3698"/>
                  <a:pt x="477573" y="6501"/>
                  <a:pt x="539817" y="114053"/>
                </a:cubicBezTo>
                <a:cubicBezTo>
                  <a:pt x="545166" y="203509"/>
                  <a:pt x="497325" y="330575"/>
                  <a:pt x="451160" y="356832"/>
                </a:cubicBezTo>
                <a:cubicBezTo>
                  <a:pt x="412268" y="403629"/>
                  <a:pt x="338460" y="439670"/>
                  <a:pt x="276891" y="434757"/>
                </a:cubicBezTo>
                <a:cubicBezTo>
                  <a:pt x="223762" y="423446"/>
                  <a:pt x="129193" y="378786"/>
                  <a:pt x="84576" y="330820"/>
                </a:cubicBezTo>
                <a:close/>
              </a:path>
              <a:path w="539893" h="435047" stroke="0" extrusionOk="0">
                <a:moveTo>
                  <a:pt x="84576" y="330820"/>
                </a:moveTo>
                <a:cubicBezTo>
                  <a:pt x="38723" y="277496"/>
                  <a:pt x="-40406" y="163441"/>
                  <a:pt x="14374" y="122585"/>
                </a:cubicBezTo>
                <a:cubicBezTo>
                  <a:pt x="41236" y="48226"/>
                  <a:pt x="176998" y="1857"/>
                  <a:pt x="272968" y="168"/>
                </a:cubicBezTo>
                <a:cubicBezTo>
                  <a:pt x="345516" y="13419"/>
                  <a:pt x="471608" y="18968"/>
                  <a:pt x="539817" y="114053"/>
                </a:cubicBezTo>
                <a:cubicBezTo>
                  <a:pt x="532594" y="193667"/>
                  <a:pt x="506696" y="324590"/>
                  <a:pt x="451160" y="356832"/>
                </a:cubicBezTo>
                <a:cubicBezTo>
                  <a:pt x="411610" y="394716"/>
                  <a:pt x="342513" y="429780"/>
                  <a:pt x="276891" y="434757"/>
                </a:cubicBezTo>
                <a:cubicBezTo>
                  <a:pt x="206824" y="429048"/>
                  <a:pt x="121299" y="389468"/>
                  <a:pt x="84576" y="33082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08526" h="320032">
                        <a:moveTo>
                          <a:pt x="63997" y="243360"/>
                        </a:moveTo>
                        <a:cubicBezTo>
                          <a:pt x="30890" y="205086"/>
                          <a:pt x="-23254" y="117561"/>
                          <a:pt x="10877" y="90177"/>
                        </a:cubicBezTo>
                        <a:cubicBezTo>
                          <a:pt x="27597" y="34739"/>
                          <a:pt x="140285" y="1170"/>
                          <a:pt x="206550" y="124"/>
                        </a:cubicBezTo>
                        <a:cubicBezTo>
                          <a:pt x="272815" y="-922"/>
                          <a:pt x="358925" y="2839"/>
                          <a:pt x="408469" y="83901"/>
                        </a:cubicBezTo>
                        <a:cubicBezTo>
                          <a:pt x="410134" y="146260"/>
                          <a:pt x="375515" y="235111"/>
                          <a:pt x="341384" y="262495"/>
                        </a:cubicBezTo>
                        <a:cubicBezTo>
                          <a:pt x="307253" y="289879"/>
                          <a:pt x="255749" y="323008"/>
                          <a:pt x="209518" y="319819"/>
                        </a:cubicBezTo>
                        <a:cubicBezTo>
                          <a:pt x="163287" y="316630"/>
                          <a:pt x="97104" y="281634"/>
                          <a:pt x="63997" y="24336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6" name="Oval 5">
            <a:extLst>
              <a:ext uri="{FF2B5EF4-FFF2-40B4-BE49-F238E27FC236}">
                <a16:creationId xmlns:a16="http://schemas.microsoft.com/office/drawing/2014/main" id="{838FFB36-98CD-2C21-3E05-0EA8C3C2AF38}"/>
              </a:ext>
            </a:extLst>
          </p:cNvPr>
          <p:cNvSpPr/>
          <p:nvPr/>
        </p:nvSpPr>
        <p:spPr>
          <a:xfrm rot="8237068">
            <a:off x="8256111" y="3562236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7" name="Oval 5">
            <a:extLst>
              <a:ext uri="{FF2B5EF4-FFF2-40B4-BE49-F238E27FC236}">
                <a16:creationId xmlns:a16="http://schemas.microsoft.com/office/drawing/2014/main" id="{0C4917AB-1434-169E-41A4-E9E4EA2B842D}"/>
              </a:ext>
            </a:extLst>
          </p:cNvPr>
          <p:cNvSpPr/>
          <p:nvPr/>
        </p:nvSpPr>
        <p:spPr>
          <a:xfrm rot="8237068">
            <a:off x="9966055" y="2908098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8" name="Oval 5">
            <a:extLst>
              <a:ext uri="{FF2B5EF4-FFF2-40B4-BE49-F238E27FC236}">
                <a16:creationId xmlns:a16="http://schemas.microsoft.com/office/drawing/2014/main" id="{C30C4574-E5A2-7371-76F9-32A99B3195B8}"/>
              </a:ext>
            </a:extLst>
          </p:cNvPr>
          <p:cNvSpPr/>
          <p:nvPr/>
        </p:nvSpPr>
        <p:spPr>
          <a:xfrm rot="8237068">
            <a:off x="8549042" y="2194112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9" name="Oval 5">
            <a:extLst>
              <a:ext uri="{FF2B5EF4-FFF2-40B4-BE49-F238E27FC236}">
                <a16:creationId xmlns:a16="http://schemas.microsoft.com/office/drawing/2014/main" id="{49F77CC0-5A76-1E6D-5B93-8A2F9C8B5C63}"/>
              </a:ext>
            </a:extLst>
          </p:cNvPr>
          <p:cNvSpPr/>
          <p:nvPr/>
        </p:nvSpPr>
        <p:spPr>
          <a:xfrm rot="14695145">
            <a:off x="10556575" y="2363259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1" name="Oval 5">
            <a:extLst>
              <a:ext uri="{FF2B5EF4-FFF2-40B4-BE49-F238E27FC236}">
                <a16:creationId xmlns:a16="http://schemas.microsoft.com/office/drawing/2014/main" id="{AA22E4CE-82CE-433F-E8E0-BE2CA48949F9}"/>
              </a:ext>
            </a:extLst>
          </p:cNvPr>
          <p:cNvSpPr/>
          <p:nvPr/>
        </p:nvSpPr>
        <p:spPr>
          <a:xfrm rot="14695145">
            <a:off x="10519083" y="3515894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2" name="Oval 5">
            <a:extLst>
              <a:ext uri="{FF2B5EF4-FFF2-40B4-BE49-F238E27FC236}">
                <a16:creationId xmlns:a16="http://schemas.microsoft.com/office/drawing/2014/main" id="{985A440A-6BCC-9634-D85C-08A5DC0C2064}"/>
              </a:ext>
            </a:extLst>
          </p:cNvPr>
          <p:cNvSpPr/>
          <p:nvPr/>
        </p:nvSpPr>
        <p:spPr>
          <a:xfrm rot="14695145">
            <a:off x="9744958" y="2216096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3" name="Oval 5">
            <a:extLst>
              <a:ext uri="{FF2B5EF4-FFF2-40B4-BE49-F238E27FC236}">
                <a16:creationId xmlns:a16="http://schemas.microsoft.com/office/drawing/2014/main" id="{DA9B8D4F-123F-1893-3F49-5D6FC6F5D6E0}"/>
              </a:ext>
            </a:extLst>
          </p:cNvPr>
          <p:cNvSpPr/>
          <p:nvPr/>
        </p:nvSpPr>
        <p:spPr>
          <a:xfrm rot="14695145">
            <a:off x="6156452" y="3315101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90000">
                <a:srgbClr val="8FD8FD"/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44450">
              <a:srgbClr val="8FD8FD">
                <a:alpha val="4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F6C3FF-A882-138B-AA6F-67E29B806462}"/>
              </a:ext>
            </a:extLst>
          </p:cNvPr>
          <p:cNvCxnSpPr>
            <a:cxnSpLocks/>
          </p:cNvCxnSpPr>
          <p:nvPr/>
        </p:nvCxnSpPr>
        <p:spPr>
          <a:xfrm flipH="1">
            <a:off x="6418965" y="2987959"/>
            <a:ext cx="13304" cy="331504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4B9DA65-240B-1131-72B3-646E1E9AD68E}"/>
              </a:ext>
            </a:extLst>
          </p:cNvPr>
          <p:cNvCxnSpPr>
            <a:cxnSpLocks/>
          </p:cNvCxnSpPr>
          <p:nvPr/>
        </p:nvCxnSpPr>
        <p:spPr>
          <a:xfrm flipV="1">
            <a:off x="6709478" y="2619375"/>
            <a:ext cx="295275" cy="7143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F90069F-2D57-216B-CD6B-649911DB5157}"/>
              </a:ext>
            </a:extLst>
          </p:cNvPr>
          <p:cNvCxnSpPr>
            <a:cxnSpLocks/>
          </p:cNvCxnSpPr>
          <p:nvPr/>
        </p:nvCxnSpPr>
        <p:spPr>
          <a:xfrm>
            <a:off x="6631786" y="3502243"/>
            <a:ext cx="292004" cy="250607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D057DCD-0EF8-D50D-7E92-A07D46F2BCF3}"/>
              </a:ext>
            </a:extLst>
          </p:cNvPr>
          <p:cNvCxnSpPr>
            <a:cxnSpLocks/>
          </p:cNvCxnSpPr>
          <p:nvPr/>
        </p:nvCxnSpPr>
        <p:spPr>
          <a:xfrm flipH="1">
            <a:off x="7224356" y="2876550"/>
            <a:ext cx="32809" cy="713992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7BA07BE-E38B-5BF2-6DD3-57741BF2C4F0}"/>
              </a:ext>
            </a:extLst>
          </p:cNvPr>
          <p:cNvCxnSpPr>
            <a:cxnSpLocks/>
          </p:cNvCxnSpPr>
          <p:nvPr/>
        </p:nvCxnSpPr>
        <p:spPr>
          <a:xfrm flipH="1">
            <a:off x="7438351" y="3519488"/>
            <a:ext cx="218864" cy="169529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36514ED-F5D6-2C51-5A0B-081A9E8DC261}"/>
              </a:ext>
            </a:extLst>
          </p:cNvPr>
          <p:cNvCxnSpPr>
            <a:cxnSpLocks/>
          </p:cNvCxnSpPr>
          <p:nvPr/>
        </p:nvCxnSpPr>
        <p:spPr>
          <a:xfrm flipH="1">
            <a:off x="7881053" y="2835178"/>
            <a:ext cx="141890" cy="35093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6DAA5748-8BC8-CC26-816A-118A0037B671}"/>
              </a:ext>
            </a:extLst>
          </p:cNvPr>
          <p:cNvCxnSpPr>
            <a:cxnSpLocks/>
          </p:cNvCxnSpPr>
          <p:nvPr/>
        </p:nvCxnSpPr>
        <p:spPr>
          <a:xfrm flipV="1">
            <a:off x="7442366" y="2605088"/>
            <a:ext cx="367249" cy="23083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F7957253-B4C7-489C-2538-71047BCED480}"/>
              </a:ext>
            </a:extLst>
          </p:cNvPr>
          <p:cNvCxnSpPr>
            <a:cxnSpLocks/>
          </p:cNvCxnSpPr>
          <p:nvPr/>
        </p:nvCxnSpPr>
        <p:spPr>
          <a:xfrm>
            <a:off x="8038215" y="3467100"/>
            <a:ext cx="261119" cy="174384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1FF82650-7801-A84A-8ADE-6E512B048D8C}"/>
              </a:ext>
            </a:extLst>
          </p:cNvPr>
          <p:cNvCxnSpPr>
            <a:cxnSpLocks/>
          </p:cNvCxnSpPr>
          <p:nvPr/>
        </p:nvCxnSpPr>
        <p:spPr>
          <a:xfrm flipH="1">
            <a:off x="8671628" y="3424968"/>
            <a:ext cx="288680" cy="246920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F9C75D8-E459-381E-3E26-92986317EEFA}"/>
              </a:ext>
            </a:extLst>
          </p:cNvPr>
          <p:cNvCxnSpPr>
            <a:cxnSpLocks/>
          </p:cNvCxnSpPr>
          <p:nvPr/>
        </p:nvCxnSpPr>
        <p:spPr>
          <a:xfrm flipH="1" flipV="1">
            <a:off x="8223953" y="2519363"/>
            <a:ext cx="285373" cy="569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4339C96-B84F-044B-EAC9-BA0AB6FC7BDD}"/>
              </a:ext>
            </a:extLst>
          </p:cNvPr>
          <p:cNvCxnSpPr>
            <a:cxnSpLocks/>
          </p:cNvCxnSpPr>
          <p:nvPr/>
        </p:nvCxnSpPr>
        <p:spPr>
          <a:xfrm>
            <a:off x="8960821" y="2635023"/>
            <a:ext cx="101332" cy="33201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2115C5D-F6E7-16E2-C9AC-FB0E2BC06197}"/>
              </a:ext>
            </a:extLst>
          </p:cNvPr>
          <p:cNvCxnSpPr>
            <a:cxnSpLocks/>
          </p:cNvCxnSpPr>
          <p:nvPr/>
        </p:nvCxnSpPr>
        <p:spPr>
          <a:xfrm>
            <a:off x="9204777" y="3467100"/>
            <a:ext cx="200276" cy="195263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4CA8B9C-DAC0-367A-7E5B-7F6157F659F8}"/>
              </a:ext>
            </a:extLst>
          </p:cNvPr>
          <p:cNvCxnSpPr>
            <a:cxnSpLocks/>
          </p:cNvCxnSpPr>
          <p:nvPr/>
        </p:nvCxnSpPr>
        <p:spPr>
          <a:xfrm flipV="1">
            <a:off x="9088745" y="2452688"/>
            <a:ext cx="649683" cy="16583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8EC3BFC-A1D3-FA4B-F43A-F5690E612995}"/>
              </a:ext>
            </a:extLst>
          </p:cNvPr>
          <p:cNvCxnSpPr>
            <a:cxnSpLocks/>
          </p:cNvCxnSpPr>
          <p:nvPr/>
        </p:nvCxnSpPr>
        <p:spPr>
          <a:xfrm flipH="1">
            <a:off x="9343140" y="2668141"/>
            <a:ext cx="472460" cy="360809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DE3F3C5-9BF8-39A4-EC4D-4D8E926CA317}"/>
              </a:ext>
            </a:extLst>
          </p:cNvPr>
          <p:cNvCxnSpPr>
            <a:cxnSpLocks/>
          </p:cNvCxnSpPr>
          <p:nvPr/>
        </p:nvCxnSpPr>
        <p:spPr>
          <a:xfrm flipH="1">
            <a:off x="10357553" y="2747681"/>
            <a:ext cx="296350" cy="276507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6C6FE38D-ED25-16E7-8111-CAAABBBEDB65}"/>
              </a:ext>
            </a:extLst>
          </p:cNvPr>
          <p:cNvCxnSpPr>
            <a:cxnSpLocks/>
          </p:cNvCxnSpPr>
          <p:nvPr/>
        </p:nvCxnSpPr>
        <p:spPr>
          <a:xfrm flipH="1">
            <a:off x="9838440" y="3795713"/>
            <a:ext cx="719138" cy="2857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28B39D07-D3DD-6051-3A20-15F39A50CED6}"/>
              </a:ext>
            </a:extLst>
          </p:cNvPr>
          <p:cNvCxnSpPr>
            <a:cxnSpLocks/>
          </p:cNvCxnSpPr>
          <p:nvPr/>
        </p:nvCxnSpPr>
        <p:spPr>
          <a:xfrm>
            <a:off x="10195316" y="2397346"/>
            <a:ext cx="409887" cy="45817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B50A1EC3-3EA4-BBD5-A365-57FD29BB4EDE}"/>
              </a:ext>
            </a:extLst>
          </p:cNvPr>
          <p:cNvCxnSpPr>
            <a:cxnSpLocks/>
          </p:cNvCxnSpPr>
          <p:nvPr/>
        </p:nvCxnSpPr>
        <p:spPr>
          <a:xfrm>
            <a:off x="10366093" y="3296978"/>
            <a:ext cx="248635" cy="27013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7851BE18-732D-B892-4277-F1E453038927}"/>
              </a:ext>
            </a:extLst>
          </p:cNvPr>
          <p:cNvCxnSpPr>
            <a:cxnSpLocks/>
          </p:cNvCxnSpPr>
          <p:nvPr/>
        </p:nvCxnSpPr>
        <p:spPr>
          <a:xfrm flipV="1">
            <a:off x="9757478" y="3314700"/>
            <a:ext cx="290512" cy="31908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46AE74C-01DB-A200-C00C-A2C19842EDA5}"/>
              </a:ext>
            </a:extLst>
          </p:cNvPr>
          <p:cNvCxnSpPr>
            <a:cxnSpLocks/>
          </p:cNvCxnSpPr>
          <p:nvPr/>
        </p:nvCxnSpPr>
        <p:spPr>
          <a:xfrm>
            <a:off x="10066057" y="2659347"/>
            <a:ext cx="48608" cy="288641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DE8850F-38FB-9958-33BE-ED44D1E227CA}"/>
              </a:ext>
            </a:extLst>
          </p:cNvPr>
          <p:cNvCxnSpPr>
            <a:cxnSpLocks/>
          </p:cNvCxnSpPr>
          <p:nvPr/>
        </p:nvCxnSpPr>
        <p:spPr>
          <a:xfrm flipH="1" flipV="1">
            <a:off x="8762115" y="3848100"/>
            <a:ext cx="581025" cy="5238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164BA70F-CC3F-C5BA-5448-2370A2EE837C}"/>
              </a:ext>
            </a:extLst>
          </p:cNvPr>
          <p:cNvCxnSpPr>
            <a:cxnSpLocks/>
          </p:cNvCxnSpPr>
          <p:nvPr/>
        </p:nvCxnSpPr>
        <p:spPr>
          <a:xfrm flipH="1">
            <a:off x="6568190" y="2816066"/>
            <a:ext cx="479583" cy="549434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88E74CB-3768-5942-3427-4A42AEE41DB8}"/>
              </a:ext>
            </a:extLst>
          </p:cNvPr>
          <p:cNvCxnSpPr>
            <a:cxnSpLocks/>
          </p:cNvCxnSpPr>
          <p:nvPr/>
        </p:nvCxnSpPr>
        <p:spPr>
          <a:xfrm>
            <a:off x="8200969" y="2781262"/>
            <a:ext cx="678621" cy="29848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>
            <a:extLst>
              <a:ext uri="{FF2B5EF4-FFF2-40B4-BE49-F238E27FC236}">
                <a16:creationId xmlns:a16="http://schemas.microsoft.com/office/drawing/2014/main" id="{6C985886-F592-B057-F1E3-6BCDA35F9A60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AD437BD-8A6B-A793-0BBA-2ED765F7E320}"/>
                  </a:ext>
                </a:extLst>
              </p:cNvPr>
              <p:cNvSpPr txBox="1"/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32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AD437BD-8A6B-A793-0BBA-2ED765F7E3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866DCE51-60C7-23D0-2EE6-7B67D1155E0F}"/>
              </a:ext>
            </a:extLst>
          </p:cNvPr>
          <p:cNvSpPr txBox="1"/>
          <p:nvPr/>
        </p:nvSpPr>
        <p:spPr>
          <a:xfrm>
            <a:off x="1296378" y="2934713"/>
            <a:ext cx="33191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Enhances coupling</a:t>
            </a:r>
            <a:endParaRPr lang="he-IL" sz="32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9012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E6628-2932-B3B5-D7CD-501C726DE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14618A-4A06-4319-E807-B728DE5C3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206" t="19726" r="1622" b="27147"/>
          <a:stretch/>
        </p:blipFill>
        <p:spPr>
          <a:xfrm>
            <a:off x="5923267" y="2074372"/>
            <a:ext cx="5588509" cy="2191286"/>
          </a:xfrm>
          <a:prstGeom prst="roundRect">
            <a:avLst>
              <a:gd name="adj" fmla="val 8827"/>
            </a:avLst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6" name="3D Model 35">
                <a:extLst>
                  <a:ext uri="{FF2B5EF4-FFF2-40B4-BE49-F238E27FC236}">
                    <a16:creationId xmlns:a16="http://schemas.microsoft.com/office/drawing/2014/main" id="{09FAB180-A714-FE40-EC17-71F397B04621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6142506" y="3869464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3430596" ay="15328" az="-23768"/>
                    <am3d:postTrans dx="0" dy="0" dz="0"/>
                  </am3d:trans>
                  <am3d:raster rName="Office3DRenderer" rVer="16.0.8326">
                    <am3d:blip r:embed="rId4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6" name="3D Model 35">
                <a:extLst>
                  <a:ext uri="{FF2B5EF4-FFF2-40B4-BE49-F238E27FC236}">
                    <a16:creationId xmlns:a16="http://schemas.microsoft.com/office/drawing/2014/main" id="{09FAB180-A714-FE40-EC17-71F397B0462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42506" y="3869464"/>
                <a:ext cx="5150031" cy="29208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>
                <a:extLst>
                  <a:ext uri="{FF2B5EF4-FFF2-40B4-BE49-F238E27FC236}">
                    <a16:creationId xmlns:a16="http://schemas.microsoft.com/office/drawing/2014/main" id="{F247BBFA-FE24-34E4-3383-927DFB639A90}"/>
                  </a:ext>
                </a:extLst>
              </p:cNvPr>
              <p:cNvGraphicFramePr>
                <a:graphicFrameLocks/>
              </p:cNvGraphicFramePr>
              <p:nvPr/>
            </p:nvGraphicFramePr>
            <p:xfrm rot="10800000">
              <a:off x="6142506" y="-449683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 rot="10800000"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6029463" ay="-5157" az="-27807"/>
                    <am3d:postTrans dx="0" dy="0" dz="0"/>
                  </am3d:trans>
                  <am3d:raster rName="Office3DRenderer" rVer="16.0.8326">
                    <am3d:blip r:embed="rId5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>
                <a:extLst>
                  <a:ext uri="{FF2B5EF4-FFF2-40B4-BE49-F238E27FC236}">
                    <a16:creationId xmlns:a16="http://schemas.microsoft.com/office/drawing/2014/main" id="{F247BBFA-FE24-34E4-3383-927DFB639A9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0800000">
                <a:off x="6142506" y="-449683"/>
                <a:ext cx="5150031" cy="2920812"/>
              </a:xfrm>
              <a:prstGeom prst="rect">
                <a:avLst/>
              </a:prstGeom>
            </p:spPr>
          </p:pic>
        </mc:Fallback>
      </mc:AlternateContent>
      <p:sp>
        <p:nvSpPr>
          <p:cNvPr id="4" name="Oval 5">
            <a:extLst>
              <a:ext uri="{FF2B5EF4-FFF2-40B4-BE49-F238E27FC236}">
                <a16:creationId xmlns:a16="http://schemas.microsoft.com/office/drawing/2014/main" id="{0AED9BF5-E004-3870-0502-8A752164A731}"/>
              </a:ext>
            </a:extLst>
          </p:cNvPr>
          <p:cNvSpPr/>
          <p:nvPr/>
        </p:nvSpPr>
        <p:spPr>
          <a:xfrm>
            <a:off x="6177999" y="2494122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EC37D52-9D9B-91A0-C817-6F32ED13F2B3}"/>
              </a:ext>
            </a:extLst>
          </p:cNvPr>
          <p:cNvSpPr/>
          <p:nvPr/>
        </p:nvSpPr>
        <p:spPr>
          <a:xfrm>
            <a:off x="6929031" y="3604246"/>
            <a:ext cx="539893" cy="435047"/>
          </a:xfrm>
          <a:custGeom>
            <a:avLst/>
            <a:gdLst>
              <a:gd name="csX0" fmla="*/ 84576 w 539893"/>
              <a:gd name="csY0" fmla="*/ 330820 h 435047"/>
              <a:gd name="csX1" fmla="*/ 14374 w 539893"/>
              <a:gd name="csY1" fmla="*/ 122585 h 435047"/>
              <a:gd name="csX2" fmla="*/ 272968 w 539893"/>
              <a:gd name="csY2" fmla="*/ 168 h 435047"/>
              <a:gd name="csX3" fmla="*/ 539817 w 539893"/>
              <a:gd name="csY3" fmla="*/ 114053 h 435047"/>
              <a:gd name="csX4" fmla="*/ 451160 w 539893"/>
              <a:gd name="csY4" fmla="*/ 356832 h 435047"/>
              <a:gd name="csX5" fmla="*/ 276891 w 539893"/>
              <a:gd name="csY5" fmla="*/ 434757 h 435047"/>
              <a:gd name="csX6" fmla="*/ 84576 w 539893"/>
              <a:gd name="csY6" fmla="*/ 330820 h 4350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9893" h="435047" fill="none" extrusionOk="0">
                <a:moveTo>
                  <a:pt x="84576" y="330820"/>
                </a:moveTo>
                <a:cubicBezTo>
                  <a:pt x="40067" y="271584"/>
                  <a:pt x="-31360" y="160682"/>
                  <a:pt x="14374" y="122585"/>
                </a:cubicBezTo>
                <a:cubicBezTo>
                  <a:pt x="45616" y="52343"/>
                  <a:pt x="190736" y="2874"/>
                  <a:pt x="272968" y="168"/>
                </a:cubicBezTo>
                <a:cubicBezTo>
                  <a:pt x="345429" y="-3698"/>
                  <a:pt x="477573" y="6501"/>
                  <a:pt x="539817" y="114053"/>
                </a:cubicBezTo>
                <a:cubicBezTo>
                  <a:pt x="545166" y="203509"/>
                  <a:pt x="497325" y="330575"/>
                  <a:pt x="451160" y="356832"/>
                </a:cubicBezTo>
                <a:cubicBezTo>
                  <a:pt x="412268" y="403629"/>
                  <a:pt x="338460" y="439670"/>
                  <a:pt x="276891" y="434757"/>
                </a:cubicBezTo>
                <a:cubicBezTo>
                  <a:pt x="223762" y="423446"/>
                  <a:pt x="129193" y="378786"/>
                  <a:pt x="84576" y="330820"/>
                </a:cubicBezTo>
                <a:close/>
              </a:path>
              <a:path w="539893" h="435047" stroke="0" extrusionOk="0">
                <a:moveTo>
                  <a:pt x="84576" y="330820"/>
                </a:moveTo>
                <a:cubicBezTo>
                  <a:pt x="38723" y="277496"/>
                  <a:pt x="-40406" y="163441"/>
                  <a:pt x="14374" y="122585"/>
                </a:cubicBezTo>
                <a:cubicBezTo>
                  <a:pt x="41236" y="48226"/>
                  <a:pt x="176998" y="1857"/>
                  <a:pt x="272968" y="168"/>
                </a:cubicBezTo>
                <a:cubicBezTo>
                  <a:pt x="345516" y="13419"/>
                  <a:pt x="471608" y="18968"/>
                  <a:pt x="539817" y="114053"/>
                </a:cubicBezTo>
                <a:cubicBezTo>
                  <a:pt x="532594" y="193667"/>
                  <a:pt x="506696" y="324590"/>
                  <a:pt x="451160" y="356832"/>
                </a:cubicBezTo>
                <a:cubicBezTo>
                  <a:pt x="411610" y="394716"/>
                  <a:pt x="342513" y="429780"/>
                  <a:pt x="276891" y="434757"/>
                </a:cubicBezTo>
                <a:cubicBezTo>
                  <a:pt x="206824" y="429048"/>
                  <a:pt x="121299" y="389468"/>
                  <a:pt x="84576" y="3308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08526" h="320032">
                        <a:moveTo>
                          <a:pt x="63997" y="243360"/>
                        </a:moveTo>
                        <a:cubicBezTo>
                          <a:pt x="30890" y="205086"/>
                          <a:pt x="-23254" y="117561"/>
                          <a:pt x="10877" y="90177"/>
                        </a:cubicBezTo>
                        <a:cubicBezTo>
                          <a:pt x="27597" y="34739"/>
                          <a:pt x="140285" y="1170"/>
                          <a:pt x="206550" y="124"/>
                        </a:cubicBezTo>
                        <a:cubicBezTo>
                          <a:pt x="272815" y="-922"/>
                          <a:pt x="358925" y="2839"/>
                          <a:pt x="408469" y="83901"/>
                        </a:cubicBezTo>
                        <a:cubicBezTo>
                          <a:pt x="410134" y="146260"/>
                          <a:pt x="375515" y="235111"/>
                          <a:pt x="341384" y="262495"/>
                        </a:cubicBezTo>
                        <a:cubicBezTo>
                          <a:pt x="307253" y="289879"/>
                          <a:pt x="255749" y="323008"/>
                          <a:pt x="209518" y="319819"/>
                        </a:cubicBezTo>
                        <a:cubicBezTo>
                          <a:pt x="163287" y="316630"/>
                          <a:pt x="97104" y="281634"/>
                          <a:pt x="63997" y="24336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C802212F-0421-6541-3B29-436BF4EC6425}"/>
              </a:ext>
            </a:extLst>
          </p:cNvPr>
          <p:cNvSpPr/>
          <p:nvPr/>
        </p:nvSpPr>
        <p:spPr>
          <a:xfrm>
            <a:off x="7595143" y="3136357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0" name="Oval 5">
            <a:extLst>
              <a:ext uri="{FF2B5EF4-FFF2-40B4-BE49-F238E27FC236}">
                <a16:creationId xmlns:a16="http://schemas.microsoft.com/office/drawing/2014/main" id="{7997E068-4DC8-C4D5-F14F-3327EA4B0B7B}"/>
              </a:ext>
            </a:extLst>
          </p:cNvPr>
          <p:cNvSpPr/>
          <p:nvPr/>
        </p:nvSpPr>
        <p:spPr>
          <a:xfrm>
            <a:off x="7792698" y="2345266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2" name="Oval 5">
            <a:extLst>
              <a:ext uri="{FF2B5EF4-FFF2-40B4-BE49-F238E27FC236}">
                <a16:creationId xmlns:a16="http://schemas.microsoft.com/office/drawing/2014/main" id="{F4036200-5282-3C85-A362-4CB420D12268}"/>
              </a:ext>
            </a:extLst>
          </p:cNvPr>
          <p:cNvSpPr/>
          <p:nvPr/>
        </p:nvSpPr>
        <p:spPr>
          <a:xfrm>
            <a:off x="6969846" y="2345266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4" name="Oval 5">
            <a:extLst>
              <a:ext uri="{FF2B5EF4-FFF2-40B4-BE49-F238E27FC236}">
                <a16:creationId xmlns:a16="http://schemas.microsoft.com/office/drawing/2014/main" id="{3DBAFF09-6BEE-4ADE-A351-985306D45E44}"/>
              </a:ext>
            </a:extLst>
          </p:cNvPr>
          <p:cNvSpPr/>
          <p:nvPr/>
        </p:nvSpPr>
        <p:spPr>
          <a:xfrm rot="8237068">
            <a:off x="8847349" y="2940923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5" name="Oval 5">
            <a:extLst>
              <a:ext uri="{FF2B5EF4-FFF2-40B4-BE49-F238E27FC236}">
                <a16:creationId xmlns:a16="http://schemas.microsoft.com/office/drawing/2014/main" id="{141F4A87-A0A6-40A4-E0B1-B6A87BC2AC00}"/>
              </a:ext>
            </a:extLst>
          </p:cNvPr>
          <p:cNvSpPr/>
          <p:nvPr/>
        </p:nvSpPr>
        <p:spPr>
          <a:xfrm rot="8237068">
            <a:off x="9312202" y="3604247"/>
            <a:ext cx="539893" cy="435047"/>
          </a:xfrm>
          <a:custGeom>
            <a:avLst/>
            <a:gdLst>
              <a:gd name="csX0" fmla="*/ 84576 w 539893"/>
              <a:gd name="csY0" fmla="*/ 330820 h 435047"/>
              <a:gd name="csX1" fmla="*/ 14374 w 539893"/>
              <a:gd name="csY1" fmla="*/ 122585 h 435047"/>
              <a:gd name="csX2" fmla="*/ 272968 w 539893"/>
              <a:gd name="csY2" fmla="*/ 168 h 435047"/>
              <a:gd name="csX3" fmla="*/ 539817 w 539893"/>
              <a:gd name="csY3" fmla="*/ 114053 h 435047"/>
              <a:gd name="csX4" fmla="*/ 451160 w 539893"/>
              <a:gd name="csY4" fmla="*/ 356832 h 435047"/>
              <a:gd name="csX5" fmla="*/ 276891 w 539893"/>
              <a:gd name="csY5" fmla="*/ 434757 h 435047"/>
              <a:gd name="csX6" fmla="*/ 84576 w 539893"/>
              <a:gd name="csY6" fmla="*/ 330820 h 4350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9893" h="435047" fill="none" extrusionOk="0">
                <a:moveTo>
                  <a:pt x="84576" y="330820"/>
                </a:moveTo>
                <a:cubicBezTo>
                  <a:pt x="40067" y="271584"/>
                  <a:pt x="-31360" y="160682"/>
                  <a:pt x="14374" y="122585"/>
                </a:cubicBezTo>
                <a:cubicBezTo>
                  <a:pt x="45616" y="52343"/>
                  <a:pt x="190736" y="2874"/>
                  <a:pt x="272968" y="168"/>
                </a:cubicBezTo>
                <a:cubicBezTo>
                  <a:pt x="345429" y="-3698"/>
                  <a:pt x="477573" y="6501"/>
                  <a:pt x="539817" y="114053"/>
                </a:cubicBezTo>
                <a:cubicBezTo>
                  <a:pt x="545166" y="203509"/>
                  <a:pt x="497325" y="330575"/>
                  <a:pt x="451160" y="356832"/>
                </a:cubicBezTo>
                <a:cubicBezTo>
                  <a:pt x="412268" y="403629"/>
                  <a:pt x="338460" y="439670"/>
                  <a:pt x="276891" y="434757"/>
                </a:cubicBezTo>
                <a:cubicBezTo>
                  <a:pt x="223762" y="423446"/>
                  <a:pt x="129193" y="378786"/>
                  <a:pt x="84576" y="330820"/>
                </a:cubicBezTo>
                <a:close/>
              </a:path>
              <a:path w="539893" h="435047" stroke="0" extrusionOk="0">
                <a:moveTo>
                  <a:pt x="84576" y="330820"/>
                </a:moveTo>
                <a:cubicBezTo>
                  <a:pt x="38723" y="277496"/>
                  <a:pt x="-40406" y="163441"/>
                  <a:pt x="14374" y="122585"/>
                </a:cubicBezTo>
                <a:cubicBezTo>
                  <a:pt x="41236" y="48226"/>
                  <a:pt x="176998" y="1857"/>
                  <a:pt x="272968" y="168"/>
                </a:cubicBezTo>
                <a:cubicBezTo>
                  <a:pt x="345516" y="13419"/>
                  <a:pt x="471608" y="18968"/>
                  <a:pt x="539817" y="114053"/>
                </a:cubicBezTo>
                <a:cubicBezTo>
                  <a:pt x="532594" y="193667"/>
                  <a:pt x="506696" y="324590"/>
                  <a:pt x="451160" y="356832"/>
                </a:cubicBezTo>
                <a:cubicBezTo>
                  <a:pt x="411610" y="394716"/>
                  <a:pt x="342513" y="429780"/>
                  <a:pt x="276891" y="434757"/>
                </a:cubicBezTo>
                <a:cubicBezTo>
                  <a:pt x="206824" y="429048"/>
                  <a:pt x="121299" y="389468"/>
                  <a:pt x="84576" y="3308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08526" h="320032">
                        <a:moveTo>
                          <a:pt x="63997" y="243360"/>
                        </a:moveTo>
                        <a:cubicBezTo>
                          <a:pt x="30890" y="205086"/>
                          <a:pt x="-23254" y="117561"/>
                          <a:pt x="10877" y="90177"/>
                        </a:cubicBezTo>
                        <a:cubicBezTo>
                          <a:pt x="27597" y="34739"/>
                          <a:pt x="140285" y="1170"/>
                          <a:pt x="206550" y="124"/>
                        </a:cubicBezTo>
                        <a:cubicBezTo>
                          <a:pt x="272815" y="-922"/>
                          <a:pt x="358925" y="2839"/>
                          <a:pt x="408469" y="83901"/>
                        </a:cubicBezTo>
                        <a:cubicBezTo>
                          <a:pt x="410134" y="146260"/>
                          <a:pt x="375515" y="235111"/>
                          <a:pt x="341384" y="262495"/>
                        </a:cubicBezTo>
                        <a:cubicBezTo>
                          <a:pt x="307253" y="289879"/>
                          <a:pt x="255749" y="323008"/>
                          <a:pt x="209518" y="319819"/>
                        </a:cubicBezTo>
                        <a:cubicBezTo>
                          <a:pt x="163287" y="316630"/>
                          <a:pt x="97104" y="281634"/>
                          <a:pt x="63997" y="243360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6" name="Oval 5">
            <a:extLst>
              <a:ext uri="{FF2B5EF4-FFF2-40B4-BE49-F238E27FC236}">
                <a16:creationId xmlns:a16="http://schemas.microsoft.com/office/drawing/2014/main" id="{B6ACBA29-08AA-F146-0A5E-6F5580B2B46C}"/>
              </a:ext>
            </a:extLst>
          </p:cNvPr>
          <p:cNvSpPr/>
          <p:nvPr/>
        </p:nvSpPr>
        <p:spPr>
          <a:xfrm rot="8237068">
            <a:off x="8256111" y="3562236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7" name="Oval 5">
            <a:extLst>
              <a:ext uri="{FF2B5EF4-FFF2-40B4-BE49-F238E27FC236}">
                <a16:creationId xmlns:a16="http://schemas.microsoft.com/office/drawing/2014/main" id="{57B5B976-E143-CFDB-8CB5-A624C53FB855}"/>
              </a:ext>
            </a:extLst>
          </p:cNvPr>
          <p:cNvSpPr/>
          <p:nvPr/>
        </p:nvSpPr>
        <p:spPr>
          <a:xfrm rot="8237068">
            <a:off x="9966055" y="2908098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8" name="Oval 5">
            <a:extLst>
              <a:ext uri="{FF2B5EF4-FFF2-40B4-BE49-F238E27FC236}">
                <a16:creationId xmlns:a16="http://schemas.microsoft.com/office/drawing/2014/main" id="{920AE1B8-22CB-E007-83D7-A10D476B75FD}"/>
              </a:ext>
            </a:extLst>
          </p:cNvPr>
          <p:cNvSpPr/>
          <p:nvPr/>
        </p:nvSpPr>
        <p:spPr>
          <a:xfrm rot="8237068">
            <a:off x="8549042" y="2194112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19" name="Oval 5">
            <a:extLst>
              <a:ext uri="{FF2B5EF4-FFF2-40B4-BE49-F238E27FC236}">
                <a16:creationId xmlns:a16="http://schemas.microsoft.com/office/drawing/2014/main" id="{8D08DFED-4F97-402F-FDA2-D49932FBA9EC}"/>
              </a:ext>
            </a:extLst>
          </p:cNvPr>
          <p:cNvSpPr/>
          <p:nvPr/>
        </p:nvSpPr>
        <p:spPr>
          <a:xfrm rot="14695145">
            <a:off x="10556575" y="2363259"/>
            <a:ext cx="537115" cy="495484"/>
          </a:xfrm>
          <a:custGeom>
            <a:avLst/>
            <a:gdLst>
              <a:gd name="csX0" fmla="*/ 1 w 537115"/>
              <a:gd name="csY0" fmla="*/ 273390 h 495484"/>
              <a:gd name="csX1" fmla="*/ 99667 w 537115"/>
              <a:gd name="csY1" fmla="*/ 103290 h 495484"/>
              <a:gd name="csX2" fmla="*/ 331027 w 537115"/>
              <a:gd name="csY2" fmla="*/ 12655 h 495484"/>
              <a:gd name="csX3" fmla="*/ 529336 w 537115"/>
              <a:gd name="csY3" fmla="*/ 158321 h 495484"/>
              <a:gd name="csX4" fmla="*/ 446707 w 537115"/>
              <a:gd name="csY4" fmla="*/ 401098 h 495484"/>
              <a:gd name="csX5" fmla="*/ 253907 w 537115"/>
              <a:gd name="csY5" fmla="*/ 491737 h 495484"/>
              <a:gd name="csX6" fmla="*/ 1 w 537115"/>
              <a:gd name="csY6" fmla="*/ 273390 h 4954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537115" h="495484" fill="none" extrusionOk="0">
                <a:moveTo>
                  <a:pt x="1" y="273390"/>
                </a:moveTo>
                <a:cubicBezTo>
                  <a:pt x="-755" y="177820"/>
                  <a:pt x="58419" y="142977"/>
                  <a:pt x="99667" y="103290"/>
                </a:cubicBezTo>
                <a:cubicBezTo>
                  <a:pt x="143628" y="68574"/>
                  <a:pt x="233942" y="71372"/>
                  <a:pt x="331027" y="12655"/>
                </a:cubicBezTo>
                <a:cubicBezTo>
                  <a:pt x="432570" y="-44310"/>
                  <a:pt x="499250" y="100649"/>
                  <a:pt x="529336" y="158321"/>
                </a:cubicBezTo>
                <a:cubicBezTo>
                  <a:pt x="562085" y="218582"/>
                  <a:pt x="486582" y="367989"/>
                  <a:pt x="446707" y="401098"/>
                </a:cubicBezTo>
                <a:cubicBezTo>
                  <a:pt x="414082" y="448880"/>
                  <a:pt x="329547" y="514478"/>
                  <a:pt x="253907" y="491737"/>
                </a:cubicBezTo>
                <a:cubicBezTo>
                  <a:pt x="187662" y="463267"/>
                  <a:pt x="376" y="362119"/>
                  <a:pt x="1" y="273390"/>
                </a:cubicBezTo>
                <a:close/>
              </a:path>
              <a:path w="537115" h="495484" stroke="0" extrusionOk="0">
                <a:moveTo>
                  <a:pt x="1" y="273390"/>
                </a:moveTo>
                <a:cubicBezTo>
                  <a:pt x="-7365" y="179150"/>
                  <a:pt x="51864" y="143641"/>
                  <a:pt x="99667" y="103290"/>
                </a:cubicBezTo>
                <a:cubicBezTo>
                  <a:pt x="148385" y="68009"/>
                  <a:pt x="206032" y="68696"/>
                  <a:pt x="331027" y="12655"/>
                </a:cubicBezTo>
                <a:cubicBezTo>
                  <a:pt x="436746" y="-38564"/>
                  <a:pt x="495693" y="107324"/>
                  <a:pt x="529336" y="158321"/>
                </a:cubicBezTo>
                <a:cubicBezTo>
                  <a:pt x="555889" y="214613"/>
                  <a:pt x="493589" y="367410"/>
                  <a:pt x="446707" y="401098"/>
                </a:cubicBezTo>
                <a:cubicBezTo>
                  <a:pt x="420028" y="439842"/>
                  <a:pt x="331187" y="507201"/>
                  <a:pt x="253907" y="491737"/>
                </a:cubicBezTo>
                <a:cubicBezTo>
                  <a:pt x="164615" y="468179"/>
                  <a:pt x="-2727" y="365888"/>
                  <a:pt x="1" y="27339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464369" h="364490">
                        <a:moveTo>
                          <a:pt x="1" y="201113"/>
                        </a:moveTo>
                        <a:cubicBezTo>
                          <a:pt x="-128" y="135062"/>
                          <a:pt x="52038" y="103367"/>
                          <a:pt x="86169" y="75983"/>
                        </a:cubicBezTo>
                        <a:cubicBezTo>
                          <a:pt x="120300" y="48599"/>
                          <a:pt x="190943" y="50188"/>
                          <a:pt x="286194" y="9310"/>
                        </a:cubicBezTo>
                        <a:cubicBezTo>
                          <a:pt x="381445" y="-31568"/>
                          <a:pt x="429863" y="72809"/>
                          <a:pt x="457644" y="116465"/>
                        </a:cubicBezTo>
                        <a:cubicBezTo>
                          <a:pt x="485425" y="160121"/>
                          <a:pt x="420337" y="267674"/>
                          <a:pt x="386206" y="295058"/>
                        </a:cubicBezTo>
                        <a:cubicBezTo>
                          <a:pt x="352075" y="322442"/>
                          <a:pt x="283887" y="377392"/>
                          <a:pt x="219519" y="361734"/>
                        </a:cubicBezTo>
                        <a:cubicBezTo>
                          <a:pt x="155151" y="346076"/>
                          <a:pt x="130" y="267164"/>
                          <a:pt x="1" y="201113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1" name="Oval 5">
            <a:extLst>
              <a:ext uri="{FF2B5EF4-FFF2-40B4-BE49-F238E27FC236}">
                <a16:creationId xmlns:a16="http://schemas.microsoft.com/office/drawing/2014/main" id="{98CE168F-FF51-AE8B-9822-39F626445FD7}"/>
              </a:ext>
            </a:extLst>
          </p:cNvPr>
          <p:cNvSpPr/>
          <p:nvPr/>
        </p:nvSpPr>
        <p:spPr>
          <a:xfrm rot="14695145">
            <a:off x="10519083" y="3515894"/>
            <a:ext cx="442022" cy="467889"/>
          </a:xfrm>
          <a:custGeom>
            <a:avLst/>
            <a:gdLst>
              <a:gd name="csX0" fmla="*/ 37011 w 442022"/>
              <a:gd name="csY0" fmla="*/ 325652 h 467889"/>
              <a:gd name="csX1" fmla="*/ 24333 w 442022"/>
              <a:gd name="csY1" fmla="*/ 34790 h 467889"/>
              <a:gd name="csX2" fmla="*/ 265672 w 442022"/>
              <a:gd name="csY2" fmla="*/ 52207 h 467889"/>
              <a:gd name="csX3" fmla="*/ 440482 w 442022"/>
              <a:gd name="csY3" fmla="*/ 191514 h 467889"/>
              <a:gd name="csX4" fmla="*/ 403596 w 442022"/>
              <a:gd name="csY4" fmla="*/ 351664 h 467889"/>
              <a:gd name="csX5" fmla="*/ 217822 w 442022"/>
              <a:gd name="csY5" fmla="*/ 467725 h 467889"/>
              <a:gd name="csX6" fmla="*/ 37011 w 442022"/>
              <a:gd name="csY6" fmla="*/ 325652 h 4678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2022" h="467889" fill="none" extrusionOk="0">
                <a:moveTo>
                  <a:pt x="37011" y="325652"/>
                </a:moveTo>
                <a:cubicBezTo>
                  <a:pt x="3785" y="244160"/>
                  <a:pt x="-21394" y="72879"/>
                  <a:pt x="24333" y="34790"/>
                </a:cubicBezTo>
                <a:cubicBezTo>
                  <a:pt x="55325" y="-35591"/>
                  <a:pt x="207607" y="28801"/>
                  <a:pt x="265672" y="52207"/>
                </a:cubicBezTo>
                <a:cubicBezTo>
                  <a:pt x="331075" y="77687"/>
                  <a:pt x="408115" y="65804"/>
                  <a:pt x="440482" y="191514"/>
                </a:cubicBezTo>
                <a:cubicBezTo>
                  <a:pt x="444665" y="279234"/>
                  <a:pt x="448793" y="315383"/>
                  <a:pt x="403596" y="351664"/>
                </a:cubicBezTo>
                <a:cubicBezTo>
                  <a:pt x="364703" y="398461"/>
                  <a:pt x="279391" y="472638"/>
                  <a:pt x="217822" y="467725"/>
                </a:cubicBezTo>
                <a:cubicBezTo>
                  <a:pt x="163089" y="457818"/>
                  <a:pt x="72200" y="383972"/>
                  <a:pt x="37011" y="325652"/>
                </a:cubicBezTo>
                <a:close/>
              </a:path>
              <a:path w="442022" h="467889" stroke="0" extrusionOk="0">
                <a:moveTo>
                  <a:pt x="37011" y="325652"/>
                </a:moveTo>
                <a:cubicBezTo>
                  <a:pt x="-2241" y="249175"/>
                  <a:pt x="-25674" y="73856"/>
                  <a:pt x="24333" y="34790"/>
                </a:cubicBezTo>
                <a:cubicBezTo>
                  <a:pt x="60150" y="-37683"/>
                  <a:pt x="183023" y="26509"/>
                  <a:pt x="265672" y="52207"/>
                </a:cubicBezTo>
                <a:cubicBezTo>
                  <a:pt x="328726" y="84483"/>
                  <a:pt x="401904" y="72561"/>
                  <a:pt x="440482" y="191514"/>
                </a:cubicBezTo>
                <a:cubicBezTo>
                  <a:pt x="437193" y="273280"/>
                  <a:pt x="454336" y="317131"/>
                  <a:pt x="403596" y="351664"/>
                </a:cubicBezTo>
                <a:cubicBezTo>
                  <a:pt x="364045" y="389548"/>
                  <a:pt x="283444" y="462748"/>
                  <a:pt x="217822" y="467725"/>
                </a:cubicBezTo>
                <a:cubicBezTo>
                  <a:pt x="150436" y="462427"/>
                  <a:pt x="58517" y="407922"/>
                  <a:pt x="37011" y="32565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4469" h="344192">
                        <a:moveTo>
                          <a:pt x="28006" y="239559"/>
                        </a:moveTo>
                        <a:cubicBezTo>
                          <a:pt x="3605" y="186479"/>
                          <a:pt x="-15718" y="52977"/>
                          <a:pt x="18413" y="25593"/>
                        </a:cubicBezTo>
                        <a:cubicBezTo>
                          <a:pt x="35133" y="-29845"/>
                          <a:pt x="148547" y="19190"/>
                          <a:pt x="201029" y="38405"/>
                        </a:cubicBezTo>
                        <a:cubicBezTo>
                          <a:pt x="253511" y="57620"/>
                          <a:pt x="305524" y="45793"/>
                          <a:pt x="333304" y="140883"/>
                        </a:cubicBezTo>
                        <a:cubicBezTo>
                          <a:pt x="334969" y="203242"/>
                          <a:pt x="339524" y="231310"/>
                          <a:pt x="305393" y="258694"/>
                        </a:cubicBezTo>
                        <a:cubicBezTo>
                          <a:pt x="271262" y="286078"/>
                          <a:pt x="211053" y="347261"/>
                          <a:pt x="164822" y="344072"/>
                        </a:cubicBezTo>
                        <a:cubicBezTo>
                          <a:pt x="118591" y="340883"/>
                          <a:pt x="52407" y="292639"/>
                          <a:pt x="28006" y="239559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2" name="Oval 5">
            <a:extLst>
              <a:ext uri="{FF2B5EF4-FFF2-40B4-BE49-F238E27FC236}">
                <a16:creationId xmlns:a16="http://schemas.microsoft.com/office/drawing/2014/main" id="{CB58C24F-EEFE-8442-2D32-BB69D744B57E}"/>
              </a:ext>
            </a:extLst>
          </p:cNvPr>
          <p:cNvSpPr/>
          <p:nvPr/>
        </p:nvSpPr>
        <p:spPr>
          <a:xfrm rot="14695145">
            <a:off x="9744958" y="2216096"/>
            <a:ext cx="433883" cy="488337"/>
          </a:xfrm>
          <a:custGeom>
            <a:avLst/>
            <a:gdLst>
              <a:gd name="csX0" fmla="*/ 63388 w 433883"/>
              <a:gd name="csY0" fmla="*/ 364550 h 488337"/>
              <a:gd name="csX1" fmla="*/ 16197 w 433883"/>
              <a:gd name="csY1" fmla="*/ 124539 h 488337"/>
              <a:gd name="csX2" fmla="*/ 217265 w 433883"/>
              <a:gd name="csY2" fmla="*/ 2121 h 488337"/>
              <a:gd name="csX3" fmla="*/ 432343 w 433883"/>
              <a:gd name="csY3" fmla="*/ 211345 h 488337"/>
              <a:gd name="csX4" fmla="*/ 395457 w 433883"/>
              <a:gd name="csY4" fmla="*/ 409631 h 488337"/>
              <a:gd name="csX5" fmla="*/ 209684 w 433883"/>
              <a:gd name="csY5" fmla="*/ 487556 h 488337"/>
              <a:gd name="csX6" fmla="*/ 63388 w 433883"/>
              <a:gd name="csY6" fmla="*/ 364550 h 48833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33883" h="488337" fill="none" extrusionOk="0">
                <a:moveTo>
                  <a:pt x="63388" y="364550"/>
                </a:moveTo>
                <a:cubicBezTo>
                  <a:pt x="30843" y="301205"/>
                  <a:pt x="-34592" y="169661"/>
                  <a:pt x="16197" y="124539"/>
                </a:cubicBezTo>
                <a:cubicBezTo>
                  <a:pt x="42662" y="51624"/>
                  <a:pt x="150182" y="-11799"/>
                  <a:pt x="217265" y="2121"/>
                </a:cubicBezTo>
                <a:cubicBezTo>
                  <a:pt x="262948" y="12760"/>
                  <a:pt x="406942" y="91334"/>
                  <a:pt x="432343" y="211345"/>
                </a:cubicBezTo>
                <a:cubicBezTo>
                  <a:pt x="439458" y="303431"/>
                  <a:pt x="441200" y="379006"/>
                  <a:pt x="395457" y="409631"/>
                </a:cubicBezTo>
                <a:cubicBezTo>
                  <a:pt x="354988" y="453998"/>
                  <a:pt x="269836" y="500959"/>
                  <a:pt x="209684" y="487556"/>
                </a:cubicBezTo>
                <a:cubicBezTo>
                  <a:pt x="157335" y="477420"/>
                  <a:pt x="98000" y="413934"/>
                  <a:pt x="63388" y="364550"/>
                </a:cubicBezTo>
                <a:close/>
              </a:path>
              <a:path w="433883" h="488337" stroke="0" extrusionOk="0">
                <a:moveTo>
                  <a:pt x="63388" y="364550"/>
                </a:moveTo>
                <a:cubicBezTo>
                  <a:pt x="25079" y="300308"/>
                  <a:pt x="-30621" y="162406"/>
                  <a:pt x="16197" y="124539"/>
                </a:cubicBezTo>
                <a:cubicBezTo>
                  <a:pt x="40031" y="49544"/>
                  <a:pt x="135370" y="-11947"/>
                  <a:pt x="217265" y="2121"/>
                </a:cubicBezTo>
                <a:cubicBezTo>
                  <a:pt x="278115" y="24897"/>
                  <a:pt x="394274" y="89575"/>
                  <a:pt x="432343" y="211345"/>
                </a:cubicBezTo>
                <a:cubicBezTo>
                  <a:pt x="430705" y="294015"/>
                  <a:pt x="441969" y="373078"/>
                  <a:pt x="395457" y="409631"/>
                </a:cubicBezTo>
                <a:cubicBezTo>
                  <a:pt x="360420" y="448050"/>
                  <a:pt x="269803" y="485244"/>
                  <a:pt x="209684" y="487556"/>
                </a:cubicBezTo>
                <a:cubicBezTo>
                  <a:pt x="147012" y="478921"/>
                  <a:pt x="92052" y="428428"/>
                  <a:pt x="63388" y="36455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28311" h="359235">
                        <a:moveTo>
                          <a:pt x="47965" y="268174"/>
                        </a:moveTo>
                        <a:cubicBezTo>
                          <a:pt x="23564" y="223666"/>
                          <a:pt x="-21875" y="118999"/>
                          <a:pt x="12256" y="91615"/>
                        </a:cubicBezTo>
                        <a:cubicBezTo>
                          <a:pt x="28976" y="36177"/>
                          <a:pt x="111920" y="-9082"/>
                          <a:pt x="164401" y="1561"/>
                        </a:cubicBezTo>
                        <a:cubicBezTo>
                          <a:pt x="216882" y="12204"/>
                          <a:pt x="299366" y="60382"/>
                          <a:pt x="327146" y="155472"/>
                        </a:cubicBezTo>
                        <a:cubicBezTo>
                          <a:pt x="328811" y="217831"/>
                          <a:pt x="333366" y="273953"/>
                          <a:pt x="299235" y="301337"/>
                        </a:cubicBezTo>
                        <a:cubicBezTo>
                          <a:pt x="265104" y="328721"/>
                          <a:pt x="200542" y="364188"/>
                          <a:pt x="158664" y="358661"/>
                        </a:cubicBezTo>
                        <a:cubicBezTo>
                          <a:pt x="116786" y="353134"/>
                          <a:pt x="72366" y="312682"/>
                          <a:pt x="47965" y="2681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3" name="Oval 5">
            <a:extLst>
              <a:ext uri="{FF2B5EF4-FFF2-40B4-BE49-F238E27FC236}">
                <a16:creationId xmlns:a16="http://schemas.microsoft.com/office/drawing/2014/main" id="{A3EA7FAA-589C-689F-B06F-08164851C13B}"/>
              </a:ext>
            </a:extLst>
          </p:cNvPr>
          <p:cNvSpPr/>
          <p:nvPr/>
        </p:nvSpPr>
        <p:spPr>
          <a:xfrm rot="14695145">
            <a:off x="6156452" y="3315101"/>
            <a:ext cx="449048" cy="515933"/>
          </a:xfrm>
          <a:custGeom>
            <a:avLst/>
            <a:gdLst>
              <a:gd name="csX0" fmla="*/ 78553 w 449048"/>
              <a:gd name="csY0" fmla="*/ 392146 h 515933"/>
              <a:gd name="csX1" fmla="*/ 14105 w 449048"/>
              <a:gd name="csY1" fmla="*/ 56794 h 515933"/>
              <a:gd name="csX2" fmla="*/ 301460 w 449048"/>
              <a:gd name="csY2" fmla="*/ 23360 h 515933"/>
              <a:gd name="csX3" fmla="*/ 447508 w 449048"/>
              <a:gd name="csY3" fmla="*/ 238941 h 515933"/>
              <a:gd name="csX4" fmla="*/ 410622 w 449048"/>
              <a:gd name="csY4" fmla="*/ 437227 h 515933"/>
              <a:gd name="csX5" fmla="*/ 224849 w 449048"/>
              <a:gd name="csY5" fmla="*/ 515152 h 515933"/>
              <a:gd name="csX6" fmla="*/ 78553 w 449048"/>
              <a:gd name="csY6" fmla="*/ 392146 h 5159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49048" h="515933" fill="none" extrusionOk="0">
                <a:moveTo>
                  <a:pt x="78553" y="392146"/>
                </a:moveTo>
                <a:cubicBezTo>
                  <a:pt x="42908" y="310780"/>
                  <a:pt x="-36678" y="101908"/>
                  <a:pt x="14105" y="56794"/>
                </a:cubicBezTo>
                <a:cubicBezTo>
                  <a:pt x="44015" y="-14192"/>
                  <a:pt x="242050" y="-3914"/>
                  <a:pt x="301460" y="23360"/>
                </a:cubicBezTo>
                <a:cubicBezTo>
                  <a:pt x="364006" y="52151"/>
                  <a:pt x="418534" y="116006"/>
                  <a:pt x="447508" y="238941"/>
                </a:cubicBezTo>
                <a:cubicBezTo>
                  <a:pt x="454623" y="331026"/>
                  <a:pt x="456365" y="406602"/>
                  <a:pt x="410622" y="437227"/>
                </a:cubicBezTo>
                <a:cubicBezTo>
                  <a:pt x="370153" y="481594"/>
                  <a:pt x="285001" y="528555"/>
                  <a:pt x="224849" y="515152"/>
                </a:cubicBezTo>
                <a:cubicBezTo>
                  <a:pt x="171042" y="506293"/>
                  <a:pt x="114554" y="464420"/>
                  <a:pt x="78553" y="392146"/>
                </a:cubicBezTo>
                <a:close/>
              </a:path>
              <a:path w="449048" h="515933" stroke="0" extrusionOk="0">
                <a:moveTo>
                  <a:pt x="78553" y="392146"/>
                </a:moveTo>
                <a:cubicBezTo>
                  <a:pt x="41821" y="314761"/>
                  <a:pt x="-38235" y="96735"/>
                  <a:pt x="14105" y="56794"/>
                </a:cubicBezTo>
                <a:cubicBezTo>
                  <a:pt x="49987" y="-15665"/>
                  <a:pt x="224735" y="-6854"/>
                  <a:pt x="301460" y="23360"/>
                </a:cubicBezTo>
                <a:cubicBezTo>
                  <a:pt x="366944" y="60309"/>
                  <a:pt x="410201" y="112960"/>
                  <a:pt x="447508" y="238941"/>
                </a:cubicBezTo>
                <a:cubicBezTo>
                  <a:pt x="445870" y="321610"/>
                  <a:pt x="457134" y="400674"/>
                  <a:pt x="410622" y="437227"/>
                </a:cubicBezTo>
                <a:cubicBezTo>
                  <a:pt x="375585" y="475646"/>
                  <a:pt x="284968" y="512840"/>
                  <a:pt x="224849" y="515152"/>
                </a:cubicBezTo>
                <a:cubicBezTo>
                  <a:pt x="162730" y="506602"/>
                  <a:pt x="104888" y="476815"/>
                  <a:pt x="78553" y="392146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25000"/>
                </a:schemeClr>
              </a:gs>
              <a:gs pos="90000">
                <a:srgbClr val="8FD8FD">
                  <a:alpha val="25000"/>
                </a:srgbClr>
              </a:gs>
            </a:gsLst>
            <a:path path="circle">
              <a:fillToRect l="50000" t="50000" r="50000" b="50000"/>
            </a:path>
            <a:tileRect/>
          </a:gradFill>
          <a:ln w="15875" cap="rnd" cmpd="dbl">
            <a:solidFill>
              <a:srgbClr val="002060">
                <a:alpha val="25000"/>
              </a:srgbClr>
            </a:solidFill>
            <a:beve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409574"/>
                      <a:gd name="csY0" fmla="*/ 164306 h 328612"/>
                      <a:gd name="csX1" fmla="*/ 204787 w 409574"/>
                      <a:gd name="csY1" fmla="*/ 0 h 328612"/>
                      <a:gd name="csX2" fmla="*/ 409574 w 409574"/>
                      <a:gd name="csY2" fmla="*/ 164306 h 328612"/>
                      <a:gd name="csX3" fmla="*/ 204787 w 409574"/>
                      <a:gd name="csY3" fmla="*/ 328612 h 328612"/>
                      <a:gd name="csX4" fmla="*/ 0 w 409574"/>
                      <a:gd name="csY4" fmla="*/ 164306 h 328612"/>
                      <a:gd name="csX0" fmla="*/ 0 w 420182"/>
                      <a:gd name="csY0" fmla="*/ 164306 h 331542"/>
                      <a:gd name="csX1" fmla="*/ 204787 w 420182"/>
                      <a:gd name="csY1" fmla="*/ 0 h 331542"/>
                      <a:gd name="csX2" fmla="*/ 409574 w 420182"/>
                      <a:gd name="csY2" fmla="*/ 164306 h 331542"/>
                      <a:gd name="csX3" fmla="*/ 371474 w 420182"/>
                      <a:gd name="csY3" fmla="*/ 261936 h 331542"/>
                      <a:gd name="csX4" fmla="*/ 204787 w 420182"/>
                      <a:gd name="csY4" fmla="*/ 328612 h 331542"/>
                      <a:gd name="csX5" fmla="*/ 0 w 420182"/>
                      <a:gd name="csY5" fmla="*/ 164306 h 331542"/>
                      <a:gd name="csX0" fmla="*/ 0 w 449637"/>
                      <a:gd name="csY0" fmla="*/ 166440 h 333676"/>
                      <a:gd name="csX1" fmla="*/ 204787 w 449637"/>
                      <a:gd name="csY1" fmla="*/ 2134 h 333676"/>
                      <a:gd name="csX2" fmla="*/ 442912 w 449637"/>
                      <a:gd name="csY2" fmla="*/ 85477 h 333676"/>
                      <a:gd name="csX3" fmla="*/ 371474 w 449637"/>
                      <a:gd name="csY3" fmla="*/ 264070 h 333676"/>
                      <a:gd name="csX4" fmla="*/ 204787 w 449637"/>
                      <a:gd name="csY4" fmla="*/ 330746 h 333676"/>
                      <a:gd name="csX5" fmla="*/ 0 w 449637"/>
                      <a:gd name="csY5" fmla="*/ 166440 h 333676"/>
                      <a:gd name="csX0" fmla="*/ 4844 w 454481"/>
                      <a:gd name="csY0" fmla="*/ 165526 h 332762"/>
                      <a:gd name="csX1" fmla="*/ 76281 w 454481"/>
                      <a:gd name="csY1" fmla="*/ 44081 h 332762"/>
                      <a:gd name="csX2" fmla="*/ 209631 w 454481"/>
                      <a:gd name="csY2" fmla="*/ 1220 h 332762"/>
                      <a:gd name="csX3" fmla="*/ 447756 w 454481"/>
                      <a:gd name="csY3" fmla="*/ 84563 h 332762"/>
                      <a:gd name="csX4" fmla="*/ 376318 w 454481"/>
                      <a:gd name="csY4" fmla="*/ 263156 h 332762"/>
                      <a:gd name="csX5" fmla="*/ 209631 w 454481"/>
                      <a:gd name="csY5" fmla="*/ 329832 h 332762"/>
                      <a:gd name="csX6" fmla="*/ 4844 w 454481"/>
                      <a:gd name="csY6" fmla="*/ 165526 h 332762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188784 h 356020"/>
                      <a:gd name="csX1" fmla="*/ 76281 w 454481"/>
                      <a:gd name="csY1" fmla="*/ 67339 h 356020"/>
                      <a:gd name="csX2" fmla="*/ 276306 w 454481"/>
                      <a:gd name="csY2" fmla="*/ 666 h 356020"/>
                      <a:gd name="csX3" fmla="*/ 447756 w 454481"/>
                      <a:gd name="csY3" fmla="*/ 107821 h 356020"/>
                      <a:gd name="csX4" fmla="*/ 376318 w 454481"/>
                      <a:gd name="csY4" fmla="*/ 286414 h 356020"/>
                      <a:gd name="csX5" fmla="*/ 209631 w 454481"/>
                      <a:gd name="csY5" fmla="*/ 353090 h 356020"/>
                      <a:gd name="csX6" fmla="*/ 4844 w 454481"/>
                      <a:gd name="csY6" fmla="*/ 188784 h 356020"/>
                      <a:gd name="csX0" fmla="*/ 4844 w 454481"/>
                      <a:gd name="csY0" fmla="*/ 200741 h 367977"/>
                      <a:gd name="csX1" fmla="*/ 76281 w 454481"/>
                      <a:gd name="csY1" fmla="*/ 79296 h 367977"/>
                      <a:gd name="csX2" fmla="*/ 276306 w 454481"/>
                      <a:gd name="csY2" fmla="*/ 12623 h 367977"/>
                      <a:gd name="csX3" fmla="*/ 447756 w 454481"/>
                      <a:gd name="csY3" fmla="*/ 119778 h 367977"/>
                      <a:gd name="csX4" fmla="*/ 376318 w 454481"/>
                      <a:gd name="csY4" fmla="*/ 298371 h 367977"/>
                      <a:gd name="csX5" fmla="*/ 209631 w 454481"/>
                      <a:gd name="csY5" fmla="*/ 365047 h 367977"/>
                      <a:gd name="csX6" fmla="*/ 4844 w 454481"/>
                      <a:gd name="csY6" fmla="*/ 200741 h 367977"/>
                      <a:gd name="csX0" fmla="*/ 4844 w 454481"/>
                      <a:gd name="csY0" fmla="*/ 192939 h 360175"/>
                      <a:gd name="csX1" fmla="*/ 76281 w 454481"/>
                      <a:gd name="csY1" fmla="*/ 71494 h 360175"/>
                      <a:gd name="csX2" fmla="*/ 276306 w 454481"/>
                      <a:gd name="csY2" fmla="*/ 4821 h 360175"/>
                      <a:gd name="csX3" fmla="*/ 447756 w 454481"/>
                      <a:gd name="csY3" fmla="*/ 111976 h 360175"/>
                      <a:gd name="csX4" fmla="*/ 376318 w 454481"/>
                      <a:gd name="csY4" fmla="*/ 290569 h 360175"/>
                      <a:gd name="csX5" fmla="*/ 209631 w 454481"/>
                      <a:gd name="csY5" fmla="*/ 357245 h 360175"/>
                      <a:gd name="csX6" fmla="*/ 4844 w 454481"/>
                      <a:gd name="csY6" fmla="*/ 192939 h 360175"/>
                      <a:gd name="csX0" fmla="*/ 4844 w 454481"/>
                      <a:gd name="csY0" fmla="*/ 188673 h 355909"/>
                      <a:gd name="csX1" fmla="*/ 76281 w 454481"/>
                      <a:gd name="csY1" fmla="*/ 67228 h 355909"/>
                      <a:gd name="csX2" fmla="*/ 276306 w 454481"/>
                      <a:gd name="csY2" fmla="*/ 555 h 355909"/>
                      <a:gd name="csX3" fmla="*/ 447756 w 454481"/>
                      <a:gd name="csY3" fmla="*/ 107710 h 355909"/>
                      <a:gd name="csX4" fmla="*/ 376318 w 454481"/>
                      <a:gd name="csY4" fmla="*/ 286303 h 355909"/>
                      <a:gd name="csX5" fmla="*/ 209631 w 454481"/>
                      <a:gd name="csY5" fmla="*/ 352979 h 355909"/>
                      <a:gd name="csX6" fmla="*/ 4844 w 454481"/>
                      <a:gd name="csY6" fmla="*/ 188673 h 355909"/>
                      <a:gd name="csX0" fmla="*/ 4844 w 454481"/>
                      <a:gd name="csY0" fmla="*/ 197428 h 364664"/>
                      <a:gd name="csX1" fmla="*/ 76281 w 454481"/>
                      <a:gd name="csY1" fmla="*/ 75983 h 364664"/>
                      <a:gd name="csX2" fmla="*/ 276306 w 454481"/>
                      <a:gd name="csY2" fmla="*/ 9310 h 364664"/>
                      <a:gd name="csX3" fmla="*/ 447756 w 454481"/>
                      <a:gd name="csY3" fmla="*/ 116465 h 364664"/>
                      <a:gd name="csX4" fmla="*/ 376318 w 454481"/>
                      <a:gd name="csY4" fmla="*/ 295058 h 364664"/>
                      <a:gd name="csX5" fmla="*/ 209631 w 454481"/>
                      <a:gd name="csY5" fmla="*/ 361734 h 364664"/>
                      <a:gd name="csX6" fmla="*/ 4844 w 454481"/>
                      <a:gd name="csY6" fmla="*/ 197428 h 364664"/>
                      <a:gd name="csX0" fmla="*/ 4078 w 468446"/>
                      <a:gd name="csY0" fmla="*/ 201113 h 364490"/>
                      <a:gd name="csX1" fmla="*/ 90246 w 468446"/>
                      <a:gd name="csY1" fmla="*/ 75983 h 364490"/>
                      <a:gd name="csX2" fmla="*/ 290271 w 468446"/>
                      <a:gd name="csY2" fmla="*/ 9310 h 364490"/>
                      <a:gd name="csX3" fmla="*/ 461721 w 468446"/>
                      <a:gd name="csY3" fmla="*/ 116465 h 364490"/>
                      <a:gd name="csX4" fmla="*/ 390283 w 468446"/>
                      <a:gd name="csY4" fmla="*/ 295058 h 364490"/>
                      <a:gd name="csX5" fmla="*/ 223596 w 468446"/>
                      <a:gd name="csY5" fmla="*/ 361734 h 364490"/>
                      <a:gd name="csX6" fmla="*/ 4078 w 468446"/>
                      <a:gd name="csY6" fmla="*/ 201113 h 364490"/>
                      <a:gd name="csX0" fmla="*/ 1 w 464369"/>
                      <a:gd name="csY0" fmla="*/ 201113 h 364490"/>
                      <a:gd name="csX1" fmla="*/ 86169 w 464369"/>
                      <a:gd name="csY1" fmla="*/ 75983 h 364490"/>
                      <a:gd name="csX2" fmla="*/ 286194 w 464369"/>
                      <a:gd name="csY2" fmla="*/ 9310 h 364490"/>
                      <a:gd name="csX3" fmla="*/ 457644 w 464369"/>
                      <a:gd name="csY3" fmla="*/ 116465 h 364490"/>
                      <a:gd name="csX4" fmla="*/ 386206 w 464369"/>
                      <a:gd name="csY4" fmla="*/ 295058 h 364490"/>
                      <a:gd name="csX5" fmla="*/ 219519 w 464369"/>
                      <a:gd name="csY5" fmla="*/ 361734 h 364490"/>
                      <a:gd name="csX6" fmla="*/ 1 w 464369"/>
                      <a:gd name="csY6" fmla="*/ 201113 h 364490"/>
                      <a:gd name="csX0" fmla="*/ 1 w 464369"/>
                      <a:gd name="csY0" fmla="*/ 223139 h 386516"/>
                      <a:gd name="csX1" fmla="*/ 86169 w 464369"/>
                      <a:gd name="csY1" fmla="*/ 98009 h 386516"/>
                      <a:gd name="csX2" fmla="*/ 238314 w 464369"/>
                      <a:gd name="csY2" fmla="*/ 7957 h 386516"/>
                      <a:gd name="csX3" fmla="*/ 457644 w 464369"/>
                      <a:gd name="csY3" fmla="*/ 138491 h 386516"/>
                      <a:gd name="csX4" fmla="*/ 386206 w 464369"/>
                      <a:gd name="csY4" fmla="*/ 317084 h 386516"/>
                      <a:gd name="csX5" fmla="*/ 219519 w 464369"/>
                      <a:gd name="csY5" fmla="*/ 383760 h 386516"/>
                      <a:gd name="csX6" fmla="*/ 1 w 464369"/>
                      <a:gd name="csY6" fmla="*/ 223139 h 386516"/>
                      <a:gd name="csX0" fmla="*/ 1 w 464369"/>
                      <a:gd name="csY0" fmla="*/ 216215 h 379592"/>
                      <a:gd name="csX1" fmla="*/ 86169 w 464369"/>
                      <a:gd name="csY1" fmla="*/ 91085 h 379592"/>
                      <a:gd name="csX2" fmla="*/ 238314 w 464369"/>
                      <a:gd name="csY2" fmla="*/ 1033 h 379592"/>
                      <a:gd name="csX3" fmla="*/ 457644 w 464369"/>
                      <a:gd name="csY3" fmla="*/ 131567 h 379592"/>
                      <a:gd name="csX4" fmla="*/ 386206 w 464369"/>
                      <a:gd name="csY4" fmla="*/ 310160 h 379592"/>
                      <a:gd name="csX5" fmla="*/ 219519 w 464369"/>
                      <a:gd name="csY5" fmla="*/ 376836 h 379592"/>
                      <a:gd name="csX6" fmla="*/ 1 w 464369"/>
                      <a:gd name="csY6" fmla="*/ 216215 h 379592"/>
                      <a:gd name="csX0" fmla="*/ 12772 w 477140"/>
                      <a:gd name="csY0" fmla="*/ 216646 h 380023"/>
                      <a:gd name="csX1" fmla="*/ 46707 w 477140"/>
                      <a:gd name="csY1" fmla="*/ 68138 h 380023"/>
                      <a:gd name="csX2" fmla="*/ 251085 w 477140"/>
                      <a:gd name="csY2" fmla="*/ 1464 h 380023"/>
                      <a:gd name="csX3" fmla="*/ 470415 w 477140"/>
                      <a:gd name="csY3" fmla="*/ 131998 h 380023"/>
                      <a:gd name="csX4" fmla="*/ 398977 w 477140"/>
                      <a:gd name="csY4" fmla="*/ 310591 h 380023"/>
                      <a:gd name="csX5" fmla="*/ 232290 w 477140"/>
                      <a:gd name="csY5" fmla="*/ 377267 h 380023"/>
                      <a:gd name="csX6" fmla="*/ 12772 w 477140"/>
                      <a:gd name="csY6" fmla="*/ 216646 h 380023"/>
                      <a:gd name="csX0" fmla="*/ 71472 w 440080"/>
                      <a:gd name="csY0" fmla="*/ 244700 h 378810"/>
                      <a:gd name="csX1" fmla="*/ 9647 w 440080"/>
                      <a:gd name="csY1" fmla="*/ 68138 h 378810"/>
                      <a:gd name="csX2" fmla="*/ 214025 w 440080"/>
                      <a:gd name="csY2" fmla="*/ 1464 h 378810"/>
                      <a:gd name="csX3" fmla="*/ 433355 w 440080"/>
                      <a:gd name="csY3" fmla="*/ 131998 h 378810"/>
                      <a:gd name="csX4" fmla="*/ 361917 w 440080"/>
                      <a:gd name="csY4" fmla="*/ 310591 h 378810"/>
                      <a:gd name="csX5" fmla="*/ 195230 w 440080"/>
                      <a:gd name="csY5" fmla="*/ 377267 h 378810"/>
                      <a:gd name="csX6" fmla="*/ 71472 w 440080"/>
                      <a:gd name="csY6" fmla="*/ 244700 h 378810"/>
                      <a:gd name="csX0" fmla="*/ 71826 w 440434"/>
                      <a:gd name="csY0" fmla="*/ 244700 h 330317"/>
                      <a:gd name="csX1" fmla="*/ 10001 w 440434"/>
                      <a:gd name="csY1" fmla="*/ 68138 h 330317"/>
                      <a:gd name="csX2" fmla="*/ 214379 w 440434"/>
                      <a:gd name="csY2" fmla="*/ 1464 h 330317"/>
                      <a:gd name="csX3" fmla="*/ 433709 w 440434"/>
                      <a:gd name="csY3" fmla="*/ 131998 h 330317"/>
                      <a:gd name="csX4" fmla="*/ 362271 w 440434"/>
                      <a:gd name="csY4" fmla="*/ 310591 h 330317"/>
                      <a:gd name="csX5" fmla="*/ 217347 w 440434"/>
                      <a:gd name="csY5" fmla="*/ 321159 h 330317"/>
                      <a:gd name="csX6" fmla="*/ 71826 w 440434"/>
                      <a:gd name="csY6" fmla="*/ 244700 h 330317"/>
                      <a:gd name="csX0" fmla="*/ 71826 w 439569"/>
                      <a:gd name="csY0" fmla="*/ 244700 h 321372"/>
                      <a:gd name="csX1" fmla="*/ 10001 w 439569"/>
                      <a:gd name="csY1" fmla="*/ 68138 h 321372"/>
                      <a:gd name="csX2" fmla="*/ 214379 w 439569"/>
                      <a:gd name="csY2" fmla="*/ 1464 h 321372"/>
                      <a:gd name="csX3" fmla="*/ 433709 w 439569"/>
                      <a:gd name="csY3" fmla="*/ 131998 h 321372"/>
                      <a:gd name="csX4" fmla="*/ 349213 w 439569"/>
                      <a:gd name="csY4" fmla="*/ 263835 h 321372"/>
                      <a:gd name="csX5" fmla="*/ 217347 w 439569"/>
                      <a:gd name="csY5" fmla="*/ 321159 h 321372"/>
                      <a:gd name="csX6" fmla="*/ 71826 w 439569"/>
                      <a:gd name="csY6" fmla="*/ 244700 h 321372"/>
                      <a:gd name="csX0" fmla="*/ 63997 w 431740"/>
                      <a:gd name="csY0" fmla="*/ 243696 h 320368"/>
                      <a:gd name="csX1" fmla="*/ 10877 w 431740"/>
                      <a:gd name="csY1" fmla="*/ 90513 h 320368"/>
                      <a:gd name="csX2" fmla="*/ 206550 w 431740"/>
                      <a:gd name="csY2" fmla="*/ 460 h 320368"/>
                      <a:gd name="csX3" fmla="*/ 425880 w 431740"/>
                      <a:gd name="csY3" fmla="*/ 130994 h 320368"/>
                      <a:gd name="csX4" fmla="*/ 341384 w 431740"/>
                      <a:gd name="csY4" fmla="*/ 262831 h 320368"/>
                      <a:gd name="csX5" fmla="*/ 209518 w 431740"/>
                      <a:gd name="csY5" fmla="*/ 320155 h 320368"/>
                      <a:gd name="csX6" fmla="*/ 63997 w 431740"/>
                      <a:gd name="csY6" fmla="*/ 243696 h 320368"/>
                      <a:gd name="csX0" fmla="*/ 63997 w 431740"/>
                      <a:gd name="csY0" fmla="*/ 243957 h 320629"/>
                      <a:gd name="csX1" fmla="*/ 10877 w 431740"/>
                      <a:gd name="csY1" fmla="*/ 90774 h 320629"/>
                      <a:gd name="csX2" fmla="*/ 206550 w 431740"/>
                      <a:gd name="csY2" fmla="*/ 721 h 320629"/>
                      <a:gd name="csX3" fmla="*/ 425880 w 431740"/>
                      <a:gd name="csY3" fmla="*/ 131255 h 320629"/>
                      <a:gd name="csX4" fmla="*/ 341384 w 431740"/>
                      <a:gd name="csY4" fmla="*/ 263092 h 320629"/>
                      <a:gd name="csX5" fmla="*/ 209518 w 431740"/>
                      <a:gd name="csY5" fmla="*/ 320416 h 320629"/>
                      <a:gd name="csX6" fmla="*/ 63997 w 431740"/>
                      <a:gd name="csY6" fmla="*/ 243957 h 320629"/>
                      <a:gd name="csX0" fmla="*/ 63997 w 425918"/>
                      <a:gd name="csY0" fmla="*/ 243957 h 320629"/>
                      <a:gd name="csX1" fmla="*/ 10877 w 425918"/>
                      <a:gd name="csY1" fmla="*/ 90774 h 320629"/>
                      <a:gd name="csX2" fmla="*/ 206550 w 425918"/>
                      <a:gd name="csY2" fmla="*/ 721 h 320629"/>
                      <a:gd name="csX3" fmla="*/ 425880 w 425918"/>
                      <a:gd name="csY3" fmla="*/ 131255 h 320629"/>
                      <a:gd name="csX4" fmla="*/ 341384 w 425918"/>
                      <a:gd name="csY4" fmla="*/ 263092 h 320629"/>
                      <a:gd name="csX5" fmla="*/ 209518 w 425918"/>
                      <a:gd name="csY5" fmla="*/ 320416 h 320629"/>
                      <a:gd name="csX6" fmla="*/ 63997 w 425918"/>
                      <a:gd name="csY6" fmla="*/ 243957 h 320629"/>
                      <a:gd name="csX0" fmla="*/ 63997 w 408526"/>
                      <a:gd name="csY0" fmla="*/ 243256 h 319928"/>
                      <a:gd name="csX1" fmla="*/ 10877 w 408526"/>
                      <a:gd name="csY1" fmla="*/ 90073 h 319928"/>
                      <a:gd name="csX2" fmla="*/ 206550 w 408526"/>
                      <a:gd name="csY2" fmla="*/ 20 h 319928"/>
                      <a:gd name="csX3" fmla="*/ 408469 w 408526"/>
                      <a:gd name="csY3" fmla="*/ 83797 h 319928"/>
                      <a:gd name="csX4" fmla="*/ 341384 w 408526"/>
                      <a:gd name="csY4" fmla="*/ 262391 h 319928"/>
                      <a:gd name="csX5" fmla="*/ 209518 w 408526"/>
                      <a:gd name="csY5" fmla="*/ 319715 h 319928"/>
                      <a:gd name="csX6" fmla="*/ 63997 w 408526"/>
                      <a:gd name="csY6" fmla="*/ 243256 h 319928"/>
                      <a:gd name="csX0" fmla="*/ 63997 w 408526"/>
                      <a:gd name="csY0" fmla="*/ 243360 h 320032"/>
                      <a:gd name="csX1" fmla="*/ 10877 w 408526"/>
                      <a:gd name="csY1" fmla="*/ 90177 h 320032"/>
                      <a:gd name="csX2" fmla="*/ 206550 w 408526"/>
                      <a:gd name="csY2" fmla="*/ 124 h 320032"/>
                      <a:gd name="csX3" fmla="*/ 408469 w 408526"/>
                      <a:gd name="csY3" fmla="*/ 83901 h 320032"/>
                      <a:gd name="csX4" fmla="*/ 341384 w 408526"/>
                      <a:gd name="csY4" fmla="*/ 262495 h 320032"/>
                      <a:gd name="csX5" fmla="*/ 209518 w 408526"/>
                      <a:gd name="csY5" fmla="*/ 319819 h 320032"/>
                      <a:gd name="csX6" fmla="*/ 63997 w 408526"/>
                      <a:gd name="csY6" fmla="*/ 243360 h 320032"/>
                      <a:gd name="csX0" fmla="*/ 28411 w 372940"/>
                      <a:gd name="csY0" fmla="*/ 253021 h 329693"/>
                      <a:gd name="csX1" fmla="*/ 18818 w 372940"/>
                      <a:gd name="csY1" fmla="*/ 39055 h 329693"/>
                      <a:gd name="csX2" fmla="*/ 170964 w 372940"/>
                      <a:gd name="csY2" fmla="*/ 9785 h 329693"/>
                      <a:gd name="csX3" fmla="*/ 372883 w 372940"/>
                      <a:gd name="csY3" fmla="*/ 93562 h 329693"/>
                      <a:gd name="csX4" fmla="*/ 305798 w 372940"/>
                      <a:gd name="csY4" fmla="*/ 272156 h 329693"/>
                      <a:gd name="csX5" fmla="*/ 173932 w 372940"/>
                      <a:gd name="csY5" fmla="*/ 329480 h 329693"/>
                      <a:gd name="csX6" fmla="*/ 28411 w 372940"/>
                      <a:gd name="csY6" fmla="*/ 253021 h 329693"/>
                      <a:gd name="csX0" fmla="*/ 28411 w 372940"/>
                      <a:gd name="csY0" fmla="*/ 233726 h 310398"/>
                      <a:gd name="csX1" fmla="*/ 18818 w 372940"/>
                      <a:gd name="csY1" fmla="*/ 19760 h 310398"/>
                      <a:gd name="csX2" fmla="*/ 223197 w 372940"/>
                      <a:gd name="csY2" fmla="*/ 51275 h 310398"/>
                      <a:gd name="csX3" fmla="*/ 372883 w 372940"/>
                      <a:gd name="csY3" fmla="*/ 74267 h 310398"/>
                      <a:gd name="csX4" fmla="*/ 305798 w 372940"/>
                      <a:gd name="csY4" fmla="*/ 252861 h 310398"/>
                      <a:gd name="csX5" fmla="*/ 173932 w 372940"/>
                      <a:gd name="csY5" fmla="*/ 310185 h 310398"/>
                      <a:gd name="csX6" fmla="*/ 28411 w 372940"/>
                      <a:gd name="csY6" fmla="*/ 233726 h 310398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411 w 334874"/>
                      <a:gd name="csY0" fmla="*/ 235332 h 312004"/>
                      <a:gd name="csX1" fmla="*/ 18818 w 334874"/>
                      <a:gd name="csY1" fmla="*/ 21366 h 312004"/>
                      <a:gd name="csX2" fmla="*/ 223197 w 334874"/>
                      <a:gd name="csY2" fmla="*/ 52881 h 312004"/>
                      <a:gd name="csX3" fmla="*/ 333709 w 334874"/>
                      <a:gd name="csY3" fmla="*/ 136656 h 312004"/>
                      <a:gd name="csX4" fmla="*/ 305798 w 334874"/>
                      <a:gd name="csY4" fmla="*/ 254467 h 312004"/>
                      <a:gd name="csX5" fmla="*/ 173932 w 334874"/>
                      <a:gd name="csY5" fmla="*/ 311791 h 312004"/>
                      <a:gd name="csX6" fmla="*/ 28411 w 334874"/>
                      <a:gd name="csY6" fmla="*/ 235332 h 312004"/>
                      <a:gd name="csX0" fmla="*/ 28006 w 334469"/>
                      <a:gd name="csY0" fmla="*/ 235332 h 339965"/>
                      <a:gd name="csX1" fmla="*/ 18413 w 334469"/>
                      <a:gd name="csY1" fmla="*/ 21366 h 339965"/>
                      <a:gd name="csX2" fmla="*/ 222792 w 334469"/>
                      <a:gd name="csY2" fmla="*/ 52881 h 339965"/>
                      <a:gd name="csX3" fmla="*/ 333304 w 334469"/>
                      <a:gd name="csY3" fmla="*/ 136656 h 339965"/>
                      <a:gd name="csX4" fmla="*/ 305393 w 334469"/>
                      <a:gd name="csY4" fmla="*/ 254467 h 339965"/>
                      <a:gd name="csX5" fmla="*/ 164822 w 334469"/>
                      <a:gd name="csY5" fmla="*/ 339845 h 339965"/>
                      <a:gd name="csX6" fmla="*/ 28006 w 334469"/>
                      <a:gd name="csY6" fmla="*/ 235332 h 339965"/>
                      <a:gd name="csX0" fmla="*/ 28006 w 334469"/>
                      <a:gd name="csY0" fmla="*/ 239559 h 344192"/>
                      <a:gd name="csX1" fmla="*/ 18413 w 334469"/>
                      <a:gd name="csY1" fmla="*/ 25593 h 344192"/>
                      <a:gd name="csX2" fmla="*/ 201029 w 334469"/>
                      <a:gd name="csY2" fmla="*/ 38405 h 344192"/>
                      <a:gd name="csX3" fmla="*/ 333304 w 334469"/>
                      <a:gd name="csY3" fmla="*/ 140883 h 344192"/>
                      <a:gd name="csX4" fmla="*/ 305393 w 334469"/>
                      <a:gd name="csY4" fmla="*/ 258694 h 344192"/>
                      <a:gd name="csX5" fmla="*/ 164822 w 334469"/>
                      <a:gd name="csY5" fmla="*/ 344072 h 344192"/>
                      <a:gd name="csX6" fmla="*/ 28006 w 334469"/>
                      <a:gd name="csY6" fmla="*/ 239559 h 344192"/>
                      <a:gd name="csX0" fmla="*/ 28006 w 334469"/>
                      <a:gd name="csY0" fmla="*/ 263473 h 368106"/>
                      <a:gd name="csX1" fmla="*/ 18413 w 334469"/>
                      <a:gd name="csY1" fmla="*/ 49507 h 368106"/>
                      <a:gd name="csX2" fmla="*/ 170559 w 334469"/>
                      <a:gd name="csY2" fmla="*/ 10886 h 368106"/>
                      <a:gd name="csX3" fmla="*/ 333304 w 334469"/>
                      <a:gd name="csY3" fmla="*/ 164797 h 368106"/>
                      <a:gd name="csX4" fmla="*/ 305393 w 334469"/>
                      <a:gd name="csY4" fmla="*/ 282608 h 368106"/>
                      <a:gd name="csX5" fmla="*/ 164822 w 334469"/>
                      <a:gd name="csY5" fmla="*/ 367986 h 368106"/>
                      <a:gd name="csX6" fmla="*/ 28006 w 334469"/>
                      <a:gd name="csY6" fmla="*/ 263473 h 368106"/>
                      <a:gd name="csX0" fmla="*/ 14712 w 321175"/>
                      <a:gd name="csY0" fmla="*/ 252658 h 357291"/>
                      <a:gd name="csX1" fmla="*/ 26883 w 321175"/>
                      <a:gd name="csY1" fmla="*/ 136881 h 357291"/>
                      <a:gd name="csX2" fmla="*/ 157265 w 321175"/>
                      <a:gd name="csY2" fmla="*/ 71 h 357291"/>
                      <a:gd name="csX3" fmla="*/ 320010 w 321175"/>
                      <a:gd name="csY3" fmla="*/ 153982 h 357291"/>
                      <a:gd name="csX4" fmla="*/ 292099 w 321175"/>
                      <a:gd name="csY4" fmla="*/ 271793 h 357291"/>
                      <a:gd name="csX5" fmla="*/ 151528 w 321175"/>
                      <a:gd name="csY5" fmla="*/ 357171 h 357291"/>
                      <a:gd name="csX6" fmla="*/ 14712 w 321175"/>
                      <a:gd name="csY6" fmla="*/ 252658 h 357291"/>
                      <a:gd name="csX0" fmla="*/ 51182 w 305412"/>
                      <a:gd name="csY0" fmla="*/ 266684 h 357180"/>
                      <a:gd name="csX1" fmla="*/ 11120 w 305412"/>
                      <a:gd name="csY1" fmla="*/ 136881 h 357180"/>
                      <a:gd name="csX2" fmla="*/ 141502 w 305412"/>
                      <a:gd name="csY2" fmla="*/ 71 h 357180"/>
                      <a:gd name="csX3" fmla="*/ 304247 w 305412"/>
                      <a:gd name="csY3" fmla="*/ 153982 h 357180"/>
                      <a:gd name="csX4" fmla="*/ 276336 w 305412"/>
                      <a:gd name="csY4" fmla="*/ 271793 h 357180"/>
                      <a:gd name="csX5" fmla="*/ 135765 w 305412"/>
                      <a:gd name="csY5" fmla="*/ 357171 h 357180"/>
                      <a:gd name="csX6" fmla="*/ 51182 w 305412"/>
                      <a:gd name="csY6" fmla="*/ 266684 h 357180"/>
                      <a:gd name="csX0" fmla="*/ 70884 w 325114"/>
                      <a:gd name="csY0" fmla="*/ 268174 h 358670"/>
                      <a:gd name="csX1" fmla="*/ 9059 w 325114"/>
                      <a:gd name="csY1" fmla="*/ 91615 h 358670"/>
                      <a:gd name="csX2" fmla="*/ 161204 w 325114"/>
                      <a:gd name="csY2" fmla="*/ 1561 h 358670"/>
                      <a:gd name="csX3" fmla="*/ 323949 w 325114"/>
                      <a:gd name="csY3" fmla="*/ 155472 h 358670"/>
                      <a:gd name="csX4" fmla="*/ 296038 w 325114"/>
                      <a:gd name="csY4" fmla="*/ 273283 h 358670"/>
                      <a:gd name="csX5" fmla="*/ 155467 w 325114"/>
                      <a:gd name="csY5" fmla="*/ 358661 h 358670"/>
                      <a:gd name="csX6" fmla="*/ 70884 w 325114"/>
                      <a:gd name="csY6" fmla="*/ 268174 h 358670"/>
                      <a:gd name="csX0" fmla="*/ 47965 w 328311"/>
                      <a:gd name="csY0" fmla="*/ 268174 h 358670"/>
                      <a:gd name="csX1" fmla="*/ 12256 w 328311"/>
                      <a:gd name="csY1" fmla="*/ 91615 h 358670"/>
                      <a:gd name="csX2" fmla="*/ 164401 w 328311"/>
                      <a:gd name="csY2" fmla="*/ 1561 h 358670"/>
                      <a:gd name="csX3" fmla="*/ 327146 w 328311"/>
                      <a:gd name="csY3" fmla="*/ 155472 h 358670"/>
                      <a:gd name="csX4" fmla="*/ 299235 w 328311"/>
                      <a:gd name="csY4" fmla="*/ 273283 h 358670"/>
                      <a:gd name="csX5" fmla="*/ 158664 w 328311"/>
                      <a:gd name="csY5" fmla="*/ 358661 h 358670"/>
                      <a:gd name="csX6" fmla="*/ 47965 w 328311"/>
                      <a:gd name="csY6" fmla="*/ 268174 h 358670"/>
                      <a:gd name="csX0" fmla="*/ 47965 w 328311"/>
                      <a:gd name="csY0" fmla="*/ 268174 h 359235"/>
                      <a:gd name="csX1" fmla="*/ 12256 w 328311"/>
                      <a:gd name="csY1" fmla="*/ 91615 h 359235"/>
                      <a:gd name="csX2" fmla="*/ 164401 w 328311"/>
                      <a:gd name="csY2" fmla="*/ 1561 h 359235"/>
                      <a:gd name="csX3" fmla="*/ 327146 w 328311"/>
                      <a:gd name="csY3" fmla="*/ 155472 h 359235"/>
                      <a:gd name="csX4" fmla="*/ 299235 w 328311"/>
                      <a:gd name="csY4" fmla="*/ 301337 h 359235"/>
                      <a:gd name="csX5" fmla="*/ 158664 w 328311"/>
                      <a:gd name="csY5" fmla="*/ 358661 h 359235"/>
                      <a:gd name="csX6" fmla="*/ 47965 w 328311"/>
                      <a:gd name="csY6" fmla="*/ 268174 h 359235"/>
                      <a:gd name="csX0" fmla="*/ 59440 w 339786"/>
                      <a:gd name="csY0" fmla="*/ 285872 h 376933"/>
                      <a:gd name="csX1" fmla="*/ 10673 w 339786"/>
                      <a:gd name="csY1" fmla="*/ 39178 h 376933"/>
                      <a:gd name="csX2" fmla="*/ 175876 w 339786"/>
                      <a:gd name="csY2" fmla="*/ 19259 h 376933"/>
                      <a:gd name="csX3" fmla="*/ 338621 w 339786"/>
                      <a:gd name="csY3" fmla="*/ 173170 h 376933"/>
                      <a:gd name="csX4" fmla="*/ 310710 w 339786"/>
                      <a:gd name="csY4" fmla="*/ 319035 h 376933"/>
                      <a:gd name="csX5" fmla="*/ 170139 w 339786"/>
                      <a:gd name="csY5" fmla="*/ 376359 h 376933"/>
                      <a:gd name="csX6" fmla="*/ 59440 w 339786"/>
                      <a:gd name="csY6" fmla="*/ 285872 h 376933"/>
                      <a:gd name="csX0" fmla="*/ 59440 w 339786"/>
                      <a:gd name="csY0" fmla="*/ 288474 h 379535"/>
                      <a:gd name="csX1" fmla="*/ 10673 w 339786"/>
                      <a:gd name="csY1" fmla="*/ 41780 h 379535"/>
                      <a:gd name="csX2" fmla="*/ 228109 w 339786"/>
                      <a:gd name="csY2" fmla="*/ 17185 h 379535"/>
                      <a:gd name="csX3" fmla="*/ 338621 w 339786"/>
                      <a:gd name="csY3" fmla="*/ 175772 h 379535"/>
                      <a:gd name="csX4" fmla="*/ 310710 w 339786"/>
                      <a:gd name="csY4" fmla="*/ 321637 h 379535"/>
                      <a:gd name="csX5" fmla="*/ 170139 w 339786"/>
                      <a:gd name="csY5" fmla="*/ 378961 h 379535"/>
                      <a:gd name="csX6" fmla="*/ 59440 w 339786"/>
                      <a:gd name="csY6" fmla="*/ 288474 h 37953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</a:cxnLst>
                    <a:rect l="l" t="t" r="r" b="b"/>
                    <a:pathLst>
                      <a:path w="339786" h="379535">
                        <a:moveTo>
                          <a:pt x="59440" y="288474"/>
                        </a:moveTo>
                        <a:cubicBezTo>
                          <a:pt x="32862" y="232277"/>
                          <a:pt x="-23458" y="69164"/>
                          <a:pt x="10673" y="41780"/>
                        </a:cubicBezTo>
                        <a:cubicBezTo>
                          <a:pt x="27393" y="-13658"/>
                          <a:pt x="173451" y="-5147"/>
                          <a:pt x="228109" y="17185"/>
                        </a:cubicBezTo>
                        <a:cubicBezTo>
                          <a:pt x="282767" y="39517"/>
                          <a:pt x="310841" y="80682"/>
                          <a:pt x="338621" y="175772"/>
                        </a:cubicBezTo>
                        <a:cubicBezTo>
                          <a:pt x="340286" y="238131"/>
                          <a:pt x="344841" y="294253"/>
                          <a:pt x="310710" y="321637"/>
                        </a:cubicBezTo>
                        <a:cubicBezTo>
                          <a:pt x="276579" y="349021"/>
                          <a:pt x="212017" y="384488"/>
                          <a:pt x="170139" y="378961"/>
                        </a:cubicBezTo>
                        <a:cubicBezTo>
                          <a:pt x="128261" y="373434"/>
                          <a:pt x="86018" y="344671"/>
                          <a:pt x="59440" y="288474"/>
                        </a:cubicBezTo>
                        <a:close/>
                      </a:path>
                    </a:pathLst>
                  </a:custGeom>
                  <ask:type>
                    <ask:lineSketchCurved/>
                  </ask:type>
                </ask:lineSketchStyleProps>
              </a:ext>
            </a:extLst>
          </a:ln>
          <a:effectLst>
            <a:glow rad="19050">
              <a:srgbClr val="8FD8FD">
                <a:alpha val="10000"/>
              </a:srgb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3734E70-B4B1-B8CF-CE71-5BF089D185BC}"/>
              </a:ext>
            </a:extLst>
          </p:cNvPr>
          <p:cNvCxnSpPr>
            <a:cxnSpLocks/>
          </p:cNvCxnSpPr>
          <p:nvPr/>
        </p:nvCxnSpPr>
        <p:spPr>
          <a:xfrm flipH="1">
            <a:off x="6418965" y="2987959"/>
            <a:ext cx="13304" cy="331504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55B2F0F-13D0-93B4-E69B-C04011BA2344}"/>
              </a:ext>
            </a:extLst>
          </p:cNvPr>
          <p:cNvCxnSpPr>
            <a:cxnSpLocks/>
          </p:cNvCxnSpPr>
          <p:nvPr/>
        </p:nvCxnSpPr>
        <p:spPr>
          <a:xfrm flipV="1">
            <a:off x="6709478" y="2619375"/>
            <a:ext cx="295275" cy="7143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5EF537C-D11A-E943-AD45-B3641C8E3117}"/>
              </a:ext>
            </a:extLst>
          </p:cNvPr>
          <p:cNvCxnSpPr>
            <a:cxnSpLocks/>
          </p:cNvCxnSpPr>
          <p:nvPr/>
        </p:nvCxnSpPr>
        <p:spPr>
          <a:xfrm>
            <a:off x="6631786" y="3502243"/>
            <a:ext cx="292004" cy="250607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53F0CC1-BCC0-708A-5D80-E396FC56B042}"/>
              </a:ext>
            </a:extLst>
          </p:cNvPr>
          <p:cNvCxnSpPr>
            <a:cxnSpLocks/>
          </p:cNvCxnSpPr>
          <p:nvPr/>
        </p:nvCxnSpPr>
        <p:spPr>
          <a:xfrm flipH="1">
            <a:off x="7224356" y="2876550"/>
            <a:ext cx="32809" cy="713992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A262E72-F742-90D1-0D93-342FA6146456}"/>
              </a:ext>
            </a:extLst>
          </p:cNvPr>
          <p:cNvCxnSpPr>
            <a:cxnSpLocks/>
          </p:cNvCxnSpPr>
          <p:nvPr/>
        </p:nvCxnSpPr>
        <p:spPr>
          <a:xfrm flipH="1">
            <a:off x="7438351" y="3519488"/>
            <a:ext cx="218864" cy="169529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E7976B6-150D-F32C-67B0-B70FB92A15CA}"/>
              </a:ext>
            </a:extLst>
          </p:cNvPr>
          <p:cNvCxnSpPr>
            <a:cxnSpLocks/>
          </p:cNvCxnSpPr>
          <p:nvPr/>
        </p:nvCxnSpPr>
        <p:spPr>
          <a:xfrm flipH="1">
            <a:off x="7881053" y="2835178"/>
            <a:ext cx="141890" cy="35093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414C71F-A1D3-FE65-E607-7AC091CDC5FC}"/>
              </a:ext>
            </a:extLst>
          </p:cNvPr>
          <p:cNvCxnSpPr>
            <a:cxnSpLocks/>
          </p:cNvCxnSpPr>
          <p:nvPr/>
        </p:nvCxnSpPr>
        <p:spPr>
          <a:xfrm flipV="1">
            <a:off x="7442366" y="2605088"/>
            <a:ext cx="367249" cy="23083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BCF604E0-3927-212A-35C7-D4B37F55A5F5}"/>
              </a:ext>
            </a:extLst>
          </p:cNvPr>
          <p:cNvCxnSpPr>
            <a:cxnSpLocks/>
          </p:cNvCxnSpPr>
          <p:nvPr/>
        </p:nvCxnSpPr>
        <p:spPr>
          <a:xfrm>
            <a:off x="8038215" y="3467100"/>
            <a:ext cx="261119" cy="174384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DA23E6A-327D-538D-9A90-D8DB22AC6DA3}"/>
              </a:ext>
            </a:extLst>
          </p:cNvPr>
          <p:cNvCxnSpPr>
            <a:cxnSpLocks/>
          </p:cNvCxnSpPr>
          <p:nvPr/>
        </p:nvCxnSpPr>
        <p:spPr>
          <a:xfrm flipH="1">
            <a:off x="8671628" y="3424968"/>
            <a:ext cx="288680" cy="246920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05B0E69C-BFFD-756A-BEF4-86B61139EBFB}"/>
              </a:ext>
            </a:extLst>
          </p:cNvPr>
          <p:cNvCxnSpPr>
            <a:cxnSpLocks/>
          </p:cNvCxnSpPr>
          <p:nvPr/>
        </p:nvCxnSpPr>
        <p:spPr>
          <a:xfrm flipH="1" flipV="1">
            <a:off x="8223953" y="2519363"/>
            <a:ext cx="285373" cy="569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4B980BA-9987-B69A-87CA-20C3CD4FE31F}"/>
              </a:ext>
            </a:extLst>
          </p:cNvPr>
          <p:cNvCxnSpPr>
            <a:cxnSpLocks/>
          </p:cNvCxnSpPr>
          <p:nvPr/>
        </p:nvCxnSpPr>
        <p:spPr>
          <a:xfrm>
            <a:off x="8960821" y="2635023"/>
            <a:ext cx="101332" cy="33201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90B9C5B-1705-D503-8670-377D34BFBD4A}"/>
              </a:ext>
            </a:extLst>
          </p:cNvPr>
          <p:cNvCxnSpPr>
            <a:cxnSpLocks/>
          </p:cNvCxnSpPr>
          <p:nvPr/>
        </p:nvCxnSpPr>
        <p:spPr>
          <a:xfrm>
            <a:off x="9204777" y="3467100"/>
            <a:ext cx="200276" cy="195263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9960513F-DC4A-FB59-B3D4-4757CC531FCA}"/>
              </a:ext>
            </a:extLst>
          </p:cNvPr>
          <p:cNvCxnSpPr>
            <a:cxnSpLocks/>
          </p:cNvCxnSpPr>
          <p:nvPr/>
        </p:nvCxnSpPr>
        <p:spPr>
          <a:xfrm flipV="1">
            <a:off x="9088745" y="2452688"/>
            <a:ext cx="649683" cy="16583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B88B657-0FED-7CED-8BE3-430A254FD602}"/>
              </a:ext>
            </a:extLst>
          </p:cNvPr>
          <p:cNvCxnSpPr>
            <a:cxnSpLocks/>
          </p:cNvCxnSpPr>
          <p:nvPr/>
        </p:nvCxnSpPr>
        <p:spPr>
          <a:xfrm flipH="1">
            <a:off x="9343140" y="2668141"/>
            <a:ext cx="472460" cy="360809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8C3A9D20-FA5A-B14F-58DE-E68B882546F3}"/>
              </a:ext>
            </a:extLst>
          </p:cNvPr>
          <p:cNvCxnSpPr>
            <a:cxnSpLocks/>
          </p:cNvCxnSpPr>
          <p:nvPr/>
        </p:nvCxnSpPr>
        <p:spPr>
          <a:xfrm flipH="1">
            <a:off x="10357553" y="2747681"/>
            <a:ext cx="296350" cy="276507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26EF4F9A-0086-5D04-3BE9-22843FC26C50}"/>
              </a:ext>
            </a:extLst>
          </p:cNvPr>
          <p:cNvCxnSpPr>
            <a:cxnSpLocks/>
          </p:cNvCxnSpPr>
          <p:nvPr/>
        </p:nvCxnSpPr>
        <p:spPr>
          <a:xfrm flipH="1">
            <a:off x="9838440" y="3795713"/>
            <a:ext cx="719138" cy="2857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253B5A2F-CFCA-066A-87D2-CD9444C73115}"/>
              </a:ext>
            </a:extLst>
          </p:cNvPr>
          <p:cNvCxnSpPr>
            <a:cxnSpLocks/>
          </p:cNvCxnSpPr>
          <p:nvPr/>
        </p:nvCxnSpPr>
        <p:spPr>
          <a:xfrm>
            <a:off x="10195316" y="2397346"/>
            <a:ext cx="409887" cy="45817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D8E4D7EE-66A3-7B60-E5F2-F07E37296001}"/>
              </a:ext>
            </a:extLst>
          </p:cNvPr>
          <p:cNvCxnSpPr>
            <a:cxnSpLocks/>
          </p:cNvCxnSpPr>
          <p:nvPr/>
        </p:nvCxnSpPr>
        <p:spPr>
          <a:xfrm>
            <a:off x="10366093" y="3296978"/>
            <a:ext cx="248635" cy="270135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AEF5E48-6FA1-CAEE-C7D1-8E52F06C18DB}"/>
              </a:ext>
            </a:extLst>
          </p:cNvPr>
          <p:cNvCxnSpPr>
            <a:cxnSpLocks/>
          </p:cNvCxnSpPr>
          <p:nvPr/>
        </p:nvCxnSpPr>
        <p:spPr>
          <a:xfrm flipV="1">
            <a:off x="9757478" y="3314700"/>
            <a:ext cx="290512" cy="31908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D6C4CC35-8821-29A0-C9AA-CF0E12CD4B16}"/>
              </a:ext>
            </a:extLst>
          </p:cNvPr>
          <p:cNvCxnSpPr>
            <a:cxnSpLocks/>
          </p:cNvCxnSpPr>
          <p:nvPr/>
        </p:nvCxnSpPr>
        <p:spPr>
          <a:xfrm>
            <a:off x="10066057" y="2659347"/>
            <a:ext cx="48608" cy="288641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DCD8660A-19B7-1C4B-4DB7-7C78FB0391D5}"/>
              </a:ext>
            </a:extLst>
          </p:cNvPr>
          <p:cNvCxnSpPr>
            <a:cxnSpLocks/>
          </p:cNvCxnSpPr>
          <p:nvPr/>
        </p:nvCxnSpPr>
        <p:spPr>
          <a:xfrm flipH="1" flipV="1">
            <a:off x="8762115" y="3848100"/>
            <a:ext cx="581025" cy="5238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F2FF2649-6F41-EBC0-D360-52ABF6C4CF1B}"/>
              </a:ext>
            </a:extLst>
          </p:cNvPr>
          <p:cNvCxnSpPr>
            <a:cxnSpLocks/>
          </p:cNvCxnSpPr>
          <p:nvPr/>
        </p:nvCxnSpPr>
        <p:spPr>
          <a:xfrm flipH="1">
            <a:off x="6568190" y="2816066"/>
            <a:ext cx="479583" cy="549434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10E50BD9-BDFB-FCD0-2A16-2D47D0844124}"/>
              </a:ext>
            </a:extLst>
          </p:cNvPr>
          <p:cNvCxnSpPr>
            <a:cxnSpLocks/>
          </p:cNvCxnSpPr>
          <p:nvPr/>
        </p:nvCxnSpPr>
        <p:spPr>
          <a:xfrm>
            <a:off x="8200969" y="2781262"/>
            <a:ext cx="678621" cy="298488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  <a:effectLst>
            <a:glow rad="76200">
              <a:srgbClr val="FF00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>
            <a:extLst>
              <a:ext uri="{FF2B5EF4-FFF2-40B4-BE49-F238E27FC236}">
                <a16:creationId xmlns:a16="http://schemas.microsoft.com/office/drawing/2014/main" id="{822D885D-E9E6-F8B9-5B97-9B656ADA449B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95A8C2C-4114-12A1-E46C-00D9BF7980B3}"/>
                  </a:ext>
                </a:extLst>
              </p:cNvPr>
              <p:cNvSpPr txBox="1"/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32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95A8C2C-4114-12A1-E46C-00D9BF7980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19C2E905-6AD8-F6B2-52BA-388B812C5F78}"/>
              </a:ext>
            </a:extLst>
          </p:cNvPr>
          <p:cNvSpPr txBox="1"/>
          <p:nvPr/>
        </p:nvSpPr>
        <p:spPr>
          <a:xfrm>
            <a:off x="1296378" y="2934713"/>
            <a:ext cx="33191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Enhances coupling</a:t>
            </a:r>
            <a:endParaRPr lang="he-IL" sz="32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2564AF6-66C5-3561-F00B-6B3241A2AF44}"/>
              </a:ext>
            </a:extLst>
          </p:cNvPr>
          <p:cNvSpPr txBox="1"/>
          <p:nvPr/>
        </p:nvSpPr>
        <p:spPr>
          <a:xfrm>
            <a:off x="1296378" y="3680883"/>
            <a:ext cx="33191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Reduce amplitude</a:t>
            </a:r>
            <a:endParaRPr lang="he-IL" sz="32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414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F9FB65-7C1A-EECD-0024-B91F60358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C12C9F-08E1-A7DA-30D5-C8F5B2CE64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206" t="19726" r="1622" b="27147"/>
          <a:stretch/>
        </p:blipFill>
        <p:spPr>
          <a:xfrm>
            <a:off x="5923267" y="2074372"/>
            <a:ext cx="5588509" cy="2191286"/>
          </a:xfrm>
          <a:prstGeom prst="roundRect">
            <a:avLst>
              <a:gd name="adj" fmla="val 8827"/>
            </a:avLst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6" name="3D Model 35">
                <a:extLst>
                  <a:ext uri="{FF2B5EF4-FFF2-40B4-BE49-F238E27FC236}">
                    <a16:creationId xmlns:a16="http://schemas.microsoft.com/office/drawing/2014/main" id="{780A3382-8DA5-76C3-7589-15E6C8EA2D7D}"/>
                  </a:ext>
                </a:extLst>
              </p:cNvPr>
              <p:cNvGraphicFramePr>
                <a:graphicFrameLocks/>
              </p:cNvGraphicFramePr>
              <p:nvPr/>
            </p:nvGraphicFramePr>
            <p:xfrm>
              <a:off x="6142506" y="3773214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3430596" ay="15328" az="-23768"/>
                    <am3d:postTrans dx="0" dy="0" dz="0"/>
                  </am3d:trans>
                  <am3d:raster rName="Office3DRenderer" rVer="16.0.8326">
                    <am3d:blip r:embed="rId4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6" name="3D Model 35">
                <a:extLst>
                  <a:ext uri="{FF2B5EF4-FFF2-40B4-BE49-F238E27FC236}">
                    <a16:creationId xmlns:a16="http://schemas.microsoft.com/office/drawing/2014/main" id="{780A3382-8DA5-76C3-7589-15E6C8EA2D7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42506" y="3773214"/>
                <a:ext cx="5150031" cy="29208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>
                <a:extLst>
                  <a:ext uri="{FF2B5EF4-FFF2-40B4-BE49-F238E27FC236}">
                    <a16:creationId xmlns:a16="http://schemas.microsoft.com/office/drawing/2014/main" id="{49C5D5A5-9554-3A93-B5A3-3CD4B675F742}"/>
                  </a:ext>
                </a:extLst>
              </p:cNvPr>
              <p:cNvGraphicFramePr>
                <a:graphicFrameLocks/>
              </p:cNvGraphicFramePr>
              <p:nvPr/>
            </p:nvGraphicFramePr>
            <p:xfrm rot="10800000">
              <a:off x="6142506" y="-343808"/>
              <a:ext cx="5150031" cy="2920812"/>
            </p:xfrm>
            <a:graphic>
              <a:graphicData uri="http://schemas.microsoft.com/office/drawing/2017/model3d">
                <am3d:model3d r:embed="rId3">
                  <am3d:spPr>
                    <a:xfrm rot="10800000">
                      <a:off x="0" y="0"/>
                      <a:ext cx="5150031" cy="2920812"/>
                    </a:xfrm>
                    <a:prstGeom prst="rect">
                      <a:avLst/>
                    </a:prstGeom>
                  </am3d:spPr>
                  <am3d:camera>
                    <am3d:pos x="0" y="0" z="64800000"/>
                    <am3d:up dx="0" dy="36000000" dz="0"/>
                    <am3d:lookAt x="0" y="0" z="0"/>
                    <am3d:perspective fov="1583744"/>
                  </am3d:camera>
                  <am3d:trans>
                    <am3d:meterPerModelUnit n="322580" d="1000000"/>
                    <am3d:preTrans dx="0" dy="0" dz="-870967"/>
                    <am3d:scale>
                      <am3d:sx n="1000000" d="1000000"/>
                      <am3d:sy n="1000000" d="1000000"/>
                      <am3d:sz n="1000000" d="1000000"/>
                    </am3d:scale>
                    <am3d:rot ax="-6029463" ay="-5157" az="-27807"/>
                    <am3d:postTrans dx="0" dy="0" dz="0"/>
                  </am3d:trans>
                  <am3d:raster rName="Office3DRenderer" rVer="16.0.8326">
                    <am3d:blip r:embed="rId5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>
                <a:extLst>
                  <a:ext uri="{FF2B5EF4-FFF2-40B4-BE49-F238E27FC236}">
                    <a16:creationId xmlns:a16="http://schemas.microsoft.com/office/drawing/2014/main" id="{49C5D5A5-9554-3A93-B5A3-3CD4B675F74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0800000">
                <a:off x="6142506" y="-343808"/>
                <a:ext cx="5150031" cy="2920812"/>
              </a:xfrm>
              <a:prstGeom prst="rect">
                <a:avLst/>
              </a:prstGeom>
            </p:spPr>
          </p:pic>
        </mc:Fallback>
      </mc:AlternateContent>
      <p:sp>
        <p:nvSpPr>
          <p:cNvPr id="94" name="Rectangle 93">
            <a:extLst>
              <a:ext uri="{FF2B5EF4-FFF2-40B4-BE49-F238E27FC236}">
                <a16:creationId xmlns:a16="http://schemas.microsoft.com/office/drawing/2014/main" id="{9B2A4CCF-7A30-1C0F-9526-11E1EDD43E3F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1920B980-5240-4909-5855-BF69C7765461}"/>
                  </a:ext>
                </a:extLst>
              </p:cNvPr>
              <p:cNvSpPr txBox="1"/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1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he-IL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𝝍</m:t>
                      </m:r>
                      <m:r>
                        <a:rPr lang="en-US" sz="40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𝝍</m:t>
                          </m:r>
                        </m:e>
                        <m:sub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</m:t>
                          </m:r>
                          <m:r>
                            <a:rPr lang="en-US" sz="4000" b="1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𝜽</m:t>
                          </m:r>
                        </m:sup>
                      </m:sSup>
                    </m:oMath>
                  </m:oMathPara>
                </a14:m>
                <a:endParaRPr lang="he-IL" sz="32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1920B980-5240-4909-5855-BF69C77654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299" y="1842468"/>
                <a:ext cx="2953309" cy="104233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43E6674E-905E-C43F-B446-A7BCC36DE194}"/>
              </a:ext>
            </a:extLst>
          </p:cNvPr>
          <p:cNvSpPr txBox="1"/>
          <p:nvPr/>
        </p:nvSpPr>
        <p:spPr>
          <a:xfrm>
            <a:off x="1296378" y="2934713"/>
            <a:ext cx="33191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Enhances coupling</a:t>
            </a:r>
            <a:endParaRPr lang="he-IL" sz="32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8EF084-53AB-56EA-60A1-04CDBC077A60}"/>
              </a:ext>
            </a:extLst>
          </p:cNvPr>
          <p:cNvSpPr txBox="1"/>
          <p:nvPr/>
        </p:nvSpPr>
        <p:spPr>
          <a:xfrm>
            <a:off x="1296378" y="3680883"/>
            <a:ext cx="33191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Reduce amplitude</a:t>
            </a:r>
            <a:endParaRPr lang="he-IL" sz="32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6305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0224CA1-379D-03FE-FD47-CAD00DC82D3E}"/>
              </a:ext>
            </a:extLst>
          </p:cNvPr>
          <p:cNvSpPr/>
          <p:nvPr/>
        </p:nvSpPr>
        <p:spPr>
          <a:xfrm>
            <a:off x="360000" y="360000"/>
            <a:ext cx="488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Pressure Effects</a:t>
            </a:r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E131D6D0-B83C-08A3-5A3B-2D1276BD78E2}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 rot="5400000">
            <a:off x="2177754" y="2609319"/>
            <a:ext cx="4347226" cy="1704572"/>
            <a:chOff x="5923267" y="2074372"/>
            <a:chExt cx="5588509" cy="219128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50E4931-903D-59E1-A9B6-05EBA17534A7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2"/>
            <a:srcRect l="76206" t="19726" r="1622" b="27147"/>
            <a:stretch/>
          </p:blipFill>
          <p:spPr>
            <a:xfrm>
              <a:off x="5923267" y="2074372"/>
              <a:ext cx="5588509" cy="2191286"/>
            </a:xfrm>
            <a:prstGeom prst="roundRect">
              <a:avLst>
                <a:gd name="adj" fmla="val 8827"/>
              </a:avLst>
            </a:prstGeom>
          </p:spPr>
        </p:pic>
        <p:sp>
          <p:nvSpPr>
            <p:cNvPr id="5" name="Oval 5">
              <a:extLst>
                <a:ext uri="{FF2B5EF4-FFF2-40B4-BE49-F238E27FC236}">
                  <a16:creationId xmlns:a16="http://schemas.microsoft.com/office/drawing/2014/main" id="{503D3BE9-EA2F-6DBD-7150-D1E05940433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177999" y="2494122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/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796A5E28-63C4-8C38-CA87-6F6745B872DC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929031" y="3604246"/>
              <a:ext cx="539893" cy="435047"/>
            </a:xfrm>
            <a:custGeom>
              <a:avLst/>
              <a:gdLst>
                <a:gd name="csX0" fmla="*/ 84576 w 539893"/>
                <a:gd name="csY0" fmla="*/ 330820 h 435047"/>
                <a:gd name="csX1" fmla="*/ 14374 w 539893"/>
                <a:gd name="csY1" fmla="*/ 122585 h 435047"/>
                <a:gd name="csX2" fmla="*/ 272968 w 539893"/>
                <a:gd name="csY2" fmla="*/ 168 h 435047"/>
                <a:gd name="csX3" fmla="*/ 539817 w 539893"/>
                <a:gd name="csY3" fmla="*/ 114053 h 435047"/>
                <a:gd name="csX4" fmla="*/ 451160 w 539893"/>
                <a:gd name="csY4" fmla="*/ 356832 h 435047"/>
                <a:gd name="csX5" fmla="*/ 276891 w 539893"/>
                <a:gd name="csY5" fmla="*/ 434757 h 435047"/>
                <a:gd name="csX6" fmla="*/ 84576 w 539893"/>
                <a:gd name="csY6" fmla="*/ 330820 h 4350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9893" h="435047" fill="none" extrusionOk="0">
                  <a:moveTo>
                    <a:pt x="84576" y="330820"/>
                  </a:moveTo>
                  <a:cubicBezTo>
                    <a:pt x="40067" y="271584"/>
                    <a:pt x="-31360" y="160682"/>
                    <a:pt x="14374" y="122585"/>
                  </a:cubicBezTo>
                  <a:cubicBezTo>
                    <a:pt x="45616" y="52343"/>
                    <a:pt x="190736" y="2874"/>
                    <a:pt x="272968" y="168"/>
                  </a:cubicBezTo>
                  <a:cubicBezTo>
                    <a:pt x="345429" y="-3698"/>
                    <a:pt x="477573" y="6501"/>
                    <a:pt x="539817" y="114053"/>
                  </a:cubicBezTo>
                  <a:cubicBezTo>
                    <a:pt x="545166" y="203509"/>
                    <a:pt x="497325" y="330575"/>
                    <a:pt x="451160" y="356832"/>
                  </a:cubicBezTo>
                  <a:cubicBezTo>
                    <a:pt x="412268" y="403629"/>
                    <a:pt x="338460" y="439670"/>
                    <a:pt x="276891" y="434757"/>
                  </a:cubicBezTo>
                  <a:cubicBezTo>
                    <a:pt x="223762" y="423446"/>
                    <a:pt x="129193" y="378786"/>
                    <a:pt x="84576" y="330820"/>
                  </a:cubicBezTo>
                  <a:close/>
                </a:path>
                <a:path w="539893" h="435047" stroke="0" extrusionOk="0">
                  <a:moveTo>
                    <a:pt x="84576" y="330820"/>
                  </a:moveTo>
                  <a:cubicBezTo>
                    <a:pt x="38723" y="277496"/>
                    <a:pt x="-40406" y="163441"/>
                    <a:pt x="14374" y="122585"/>
                  </a:cubicBezTo>
                  <a:cubicBezTo>
                    <a:pt x="41236" y="48226"/>
                    <a:pt x="176998" y="1857"/>
                    <a:pt x="272968" y="168"/>
                  </a:cubicBezTo>
                  <a:cubicBezTo>
                    <a:pt x="345516" y="13419"/>
                    <a:pt x="471608" y="18968"/>
                    <a:pt x="539817" y="114053"/>
                  </a:cubicBezTo>
                  <a:cubicBezTo>
                    <a:pt x="532594" y="193667"/>
                    <a:pt x="506696" y="324590"/>
                    <a:pt x="451160" y="356832"/>
                  </a:cubicBezTo>
                  <a:cubicBezTo>
                    <a:pt x="411610" y="394716"/>
                    <a:pt x="342513" y="429780"/>
                    <a:pt x="276891" y="434757"/>
                  </a:cubicBezTo>
                  <a:cubicBezTo>
                    <a:pt x="206824" y="429048"/>
                    <a:pt x="121299" y="389468"/>
                    <a:pt x="84576" y="33082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08526" h="320032">
                          <a:moveTo>
                            <a:pt x="63997" y="243360"/>
                          </a:moveTo>
                          <a:cubicBezTo>
                            <a:pt x="30890" y="205086"/>
                            <a:pt x="-23254" y="117561"/>
                            <a:pt x="10877" y="90177"/>
                          </a:cubicBezTo>
                          <a:cubicBezTo>
                            <a:pt x="27597" y="34739"/>
                            <a:pt x="140285" y="1170"/>
                            <a:pt x="206550" y="124"/>
                          </a:cubicBezTo>
                          <a:cubicBezTo>
                            <a:pt x="272815" y="-922"/>
                            <a:pt x="358925" y="2839"/>
                            <a:pt x="408469" y="83901"/>
                          </a:cubicBezTo>
                          <a:cubicBezTo>
                            <a:pt x="410134" y="146260"/>
                            <a:pt x="375515" y="235111"/>
                            <a:pt x="341384" y="262495"/>
                          </a:cubicBezTo>
                          <a:cubicBezTo>
                            <a:pt x="307253" y="289879"/>
                            <a:pt x="255749" y="323008"/>
                            <a:pt x="209518" y="319819"/>
                          </a:cubicBezTo>
                          <a:cubicBezTo>
                            <a:pt x="163287" y="316630"/>
                            <a:pt x="97104" y="281634"/>
                            <a:pt x="63997" y="243360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" name="Oval 5">
              <a:extLst>
                <a:ext uri="{FF2B5EF4-FFF2-40B4-BE49-F238E27FC236}">
                  <a16:creationId xmlns:a16="http://schemas.microsoft.com/office/drawing/2014/main" id="{8C57FA8B-E806-9C52-8FCD-ED45BF9CF33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595143" y="3136357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8" name="Oval 5">
              <a:extLst>
                <a:ext uri="{FF2B5EF4-FFF2-40B4-BE49-F238E27FC236}">
                  <a16:creationId xmlns:a16="http://schemas.microsoft.com/office/drawing/2014/main" id="{8ADB7048-EC50-299F-6790-158A4C86D35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792698" y="2345266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AEC6B73B-0CD7-5303-9B27-BB699EEBCDB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969846" y="2345266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0" name="Oval 5">
              <a:extLst>
                <a:ext uri="{FF2B5EF4-FFF2-40B4-BE49-F238E27FC236}">
                  <a16:creationId xmlns:a16="http://schemas.microsoft.com/office/drawing/2014/main" id="{B2694F50-C4AC-FA4C-2EE8-7E69144E434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847349" y="2940923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/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F8C68024-AD0C-621D-701E-0EFF4B4C3BDC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9312202" y="3604247"/>
              <a:ext cx="539893" cy="435047"/>
            </a:xfrm>
            <a:custGeom>
              <a:avLst/>
              <a:gdLst>
                <a:gd name="csX0" fmla="*/ 84576 w 539893"/>
                <a:gd name="csY0" fmla="*/ 330820 h 435047"/>
                <a:gd name="csX1" fmla="*/ 14374 w 539893"/>
                <a:gd name="csY1" fmla="*/ 122585 h 435047"/>
                <a:gd name="csX2" fmla="*/ 272968 w 539893"/>
                <a:gd name="csY2" fmla="*/ 168 h 435047"/>
                <a:gd name="csX3" fmla="*/ 539817 w 539893"/>
                <a:gd name="csY3" fmla="*/ 114053 h 435047"/>
                <a:gd name="csX4" fmla="*/ 451160 w 539893"/>
                <a:gd name="csY4" fmla="*/ 356832 h 435047"/>
                <a:gd name="csX5" fmla="*/ 276891 w 539893"/>
                <a:gd name="csY5" fmla="*/ 434757 h 435047"/>
                <a:gd name="csX6" fmla="*/ 84576 w 539893"/>
                <a:gd name="csY6" fmla="*/ 330820 h 4350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9893" h="435047" fill="none" extrusionOk="0">
                  <a:moveTo>
                    <a:pt x="84576" y="330820"/>
                  </a:moveTo>
                  <a:cubicBezTo>
                    <a:pt x="40067" y="271584"/>
                    <a:pt x="-31360" y="160682"/>
                    <a:pt x="14374" y="122585"/>
                  </a:cubicBezTo>
                  <a:cubicBezTo>
                    <a:pt x="45616" y="52343"/>
                    <a:pt x="190736" y="2874"/>
                    <a:pt x="272968" y="168"/>
                  </a:cubicBezTo>
                  <a:cubicBezTo>
                    <a:pt x="345429" y="-3698"/>
                    <a:pt x="477573" y="6501"/>
                    <a:pt x="539817" y="114053"/>
                  </a:cubicBezTo>
                  <a:cubicBezTo>
                    <a:pt x="545166" y="203509"/>
                    <a:pt x="497325" y="330575"/>
                    <a:pt x="451160" y="356832"/>
                  </a:cubicBezTo>
                  <a:cubicBezTo>
                    <a:pt x="412268" y="403629"/>
                    <a:pt x="338460" y="439670"/>
                    <a:pt x="276891" y="434757"/>
                  </a:cubicBezTo>
                  <a:cubicBezTo>
                    <a:pt x="223762" y="423446"/>
                    <a:pt x="129193" y="378786"/>
                    <a:pt x="84576" y="330820"/>
                  </a:cubicBezTo>
                  <a:close/>
                </a:path>
                <a:path w="539893" h="435047" stroke="0" extrusionOk="0">
                  <a:moveTo>
                    <a:pt x="84576" y="330820"/>
                  </a:moveTo>
                  <a:cubicBezTo>
                    <a:pt x="38723" y="277496"/>
                    <a:pt x="-40406" y="163441"/>
                    <a:pt x="14374" y="122585"/>
                  </a:cubicBezTo>
                  <a:cubicBezTo>
                    <a:pt x="41236" y="48226"/>
                    <a:pt x="176998" y="1857"/>
                    <a:pt x="272968" y="168"/>
                  </a:cubicBezTo>
                  <a:cubicBezTo>
                    <a:pt x="345516" y="13419"/>
                    <a:pt x="471608" y="18968"/>
                    <a:pt x="539817" y="114053"/>
                  </a:cubicBezTo>
                  <a:cubicBezTo>
                    <a:pt x="532594" y="193667"/>
                    <a:pt x="506696" y="324590"/>
                    <a:pt x="451160" y="356832"/>
                  </a:cubicBezTo>
                  <a:cubicBezTo>
                    <a:pt x="411610" y="394716"/>
                    <a:pt x="342513" y="429780"/>
                    <a:pt x="276891" y="434757"/>
                  </a:cubicBezTo>
                  <a:cubicBezTo>
                    <a:pt x="206824" y="429048"/>
                    <a:pt x="121299" y="389468"/>
                    <a:pt x="84576" y="33082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08526" h="320032">
                          <a:moveTo>
                            <a:pt x="63997" y="243360"/>
                          </a:moveTo>
                          <a:cubicBezTo>
                            <a:pt x="30890" y="205086"/>
                            <a:pt x="-23254" y="117561"/>
                            <a:pt x="10877" y="90177"/>
                          </a:cubicBezTo>
                          <a:cubicBezTo>
                            <a:pt x="27597" y="34739"/>
                            <a:pt x="140285" y="1170"/>
                            <a:pt x="206550" y="124"/>
                          </a:cubicBezTo>
                          <a:cubicBezTo>
                            <a:pt x="272815" y="-922"/>
                            <a:pt x="358925" y="2839"/>
                            <a:pt x="408469" y="83901"/>
                          </a:cubicBezTo>
                          <a:cubicBezTo>
                            <a:pt x="410134" y="146260"/>
                            <a:pt x="375515" y="235111"/>
                            <a:pt x="341384" y="262495"/>
                          </a:cubicBezTo>
                          <a:cubicBezTo>
                            <a:pt x="307253" y="289879"/>
                            <a:pt x="255749" y="323008"/>
                            <a:pt x="209518" y="319819"/>
                          </a:cubicBezTo>
                          <a:cubicBezTo>
                            <a:pt x="163287" y="316630"/>
                            <a:pt x="97104" y="281634"/>
                            <a:pt x="63997" y="243360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2" name="Oval 5">
              <a:extLst>
                <a:ext uri="{FF2B5EF4-FFF2-40B4-BE49-F238E27FC236}">
                  <a16:creationId xmlns:a16="http://schemas.microsoft.com/office/drawing/2014/main" id="{253D58DB-6482-7A62-CADF-32E720138AD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256111" y="3562236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3" name="Oval 5">
              <a:extLst>
                <a:ext uri="{FF2B5EF4-FFF2-40B4-BE49-F238E27FC236}">
                  <a16:creationId xmlns:a16="http://schemas.microsoft.com/office/drawing/2014/main" id="{6E622137-6E46-A4F4-69F7-79A563E71E8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9966055" y="2908098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4" name="Oval 5">
              <a:extLst>
                <a:ext uri="{FF2B5EF4-FFF2-40B4-BE49-F238E27FC236}">
                  <a16:creationId xmlns:a16="http://schemas.microsoft.com/office/drawing/2014/main" id="{63D73114-B722-1B0C-7A16-FA6CE071C72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549042" y="2194112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5" name="Oval 5">
              <a:extLst>
                <a:ext uri="{FF2B5EF4-FFF2-40B4-BE49-F238E27FC236}">
                  <a16:creationId xmlns:a16="http://schemas.microsoft.com/office/drawing/2014/main" id="{A14424C1-4D07-25BC-4A38-CC779E76283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10556575" y="2363259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/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6" name="Oval 5">
              <a:extLst>
                <a:ext uri="{FF2B5EF4-FFF2-40B4-BE49-F238E27FC236}">
                  <a16:creationId xmlns:a16="http://schemas.microsoft.com/office/drawing/2014/main" id="{E6A1CDA7-8EEA-A851-F122-4C530E53937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10519083" y="3515894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7" name="Oval 5">
              <a:extLst>
                <a:ext uri="{FF2B5EF4-FFF2-40B4-BE49-F238E27FC236}">
                  <a16:creationId xmlns:a16="http://schemas.microsoft.com/office/drawing/2014/main" id="{BA22E4F5-0E06-13D0-125F-91478389938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9744958" y="2216096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8" name="Oval 5">
              <a:extLst>
                <a:ext uri="{FF2B5EF4-FFF2-40B4-BE49-F238E27FC236}">
                  <a16:creationId xmlns:a16="http://schemas.microsoft.com/office/drawing/2014/main" id="{AFC8E228-2B5B-1DA4-8BC1-21874C89D2F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6156452" y="3315101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E26E661-169B-96C6-4B6E-4C15FFA239DB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6418965" y="2987959"/>
              <a:ext cx="13304" cy="331504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A33D215-2F92-7EDB-B4F8-E5B37018285A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6709478" y="2619375"/>
              <a:ext cx="295275" cy="71438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F405791-A526-01C3-EFD5-A9C4EF16FA79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6631786" y="3502243"/>
              <a:ext cx="292004" cy="250607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7172591-2D63-6A83-BA54-F6DB63A26E48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224356" y="2876550"/>
              <a:ext cx="32809" cy="713992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044989A-74AB-EFF5-79D6-3A46B54EC5C2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438351" y="3519488"/>
              <a:ext cx="218864" cy="169529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21CF8F6-5456-4F29-D296-47048A7ABE94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881053" y="2835178"/>
              <a:ext cx="141890" cy="350935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1FAC95F-1A39-CFC0-B830-4C11F04231F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7442366" y="2605088"/>
              <a:ext cx="367249" cy="23083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1E5B217-F2F0-98FA-4D57-DE17CA203C3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038215" y="3467100"/>
              <a:ext cx="261119" cy="174384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05CE388-3D57-1FC8-940C-B0E0CE7DFDC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8671628" y="3424968"/>
              <a:ext cx="288680" cy="246920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434D853-55CB-60FE-D83B-156CBD45D11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 flipV="1">
              <a:off x="8223953" y="2519363"/>
              <a:ext cx="285373" cy="5698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B987F1C-C68F-CF86-3000-F07D76C231E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960821" y="2635023"/>
              <a:ext cx="101332" cy="332015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1788972F-6740-24B7-0A04-5C3D24667375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9204777" y="3467100"/>
              <a:ext cx="200276" cy="195263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768DFDA-36F5-6234-D355-95785FFEDA8F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9088745" y="2452688"/>
              <a:ext cx="649683" cy="16583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E9EAF3C2-CCF0-5694-17A1-5A5B393F8AE3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9343140" y="2668141"/>
              <a:ext cx="472460" cy="360809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C9735C6-564A-6673-4E00-AA7B92307142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10357553" y="2747681"/>
              <a:ext cx="296350" cy="276507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6FE5DA79-A0E8-4341-5B30-8EEBC9847870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9838440" y="3795713"/>
              <a:ext cx="719138" cy="28575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D2DAA88-42DF-3F4B-ECC7-9D3D507443F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195316" y="2397346"/>
              <a:ext cx="409887" cy="45817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E15F139-A220-DFBC-52E7-AD1158F9126F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366093" y="3296978"/>
              <a:ext cx="248635" cy="270135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D6A2A9E-8D7E-42D2-4C6E-840153AB3908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9757478" y="3314700"/>
              <a:ext cx="290512" cy="319088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8F11C04-D13B-9DBB-55F5-FD79D08DCB1A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066057" y="2659347"/>
              <a:ext cx="48608" cy="288641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E869C7-2FC1-F945-6996-C495125DA12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 flipV="1">
              <a:off x="8762115" y="3848100"/>
              <a:ext cx="581025" cy="52388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16D7AFB-AEF7-7BA6-5EEF-5896B86E545B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6568190" y="2816066"/>
              <a:ext cx="479583" cy="549434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0EB3A66-054E-C5B7-8316-62D4462CEFD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200969" y="2781262"/>
              <a:ext cx="678621" cy="298488"/>
            </a:xfrm>
            <a:prstGeom prst="line">
              <a:avLst/>
            </a:prstGeom>
            <a:ln w="2540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TextBox 66">
            <a:extLst>
              <a:ext uri="{FF2B5EF4-FFF2-40B4-BE49-F238E27FC236}">
                <a16:creationId xmlns:a16="http://schemas.microsoft.com/office/drawing/2014/main" id="{5D48ED0B-8F50-E80E-E906-666FC6E3BC73}"/>
              </a:ext>
            </a:extLst>
          </p:cNvPr>
          <p:cNvSpPr txBox="1"/>
          <p:nvPr/>
        </p:nvSpPr>
        <p:spPr>
          <a:xfrm>
            <a:off x="3511660" y="5572737"/>
            <a:ext cx="170640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Bose 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425C603A-D1B9-FB14-ACB1-252153FFE2CE}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 rot="5400000">
            <a:off x="4385983" y="2604658"/>
            <a:ext cx="4347228" cy="1704572"/>
            <a:chOff x="5923267" y="2074372"/>
            <a:chExt cx="5588509" cy="2191286"/>
          </a:xfrm>
        </p:grpSpPr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id="{E2ED73EE-B055-6FC9-29EB-114DAF4B15A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2"/>
            <a:srcRect l="76206" t="19726" r="1622" b="27147"/>
            <a:stretch/>
          </p:blipFill>
          <p:spPr>
            <a:xfrm>
              <a:off x="5923267" y="2074372"/>
              <a:ext cx="5588509" cy="2191286"/>
            </a:xfrm>
            <a:prstGeom prst="roundRect">
              <a:avLst>
                <a:gd name="adj" fmla="val 8827"/>
              </a:avLst>
            </a:prstGeom>
          </p:spPr>
        </p:pic>
        <p:sp>
          <p:nvSpPr>
            <p:cNvPr id="69" name="Oval 5">
              <a:extLst>
                <a:ext uri="{FF2B5EF4-FFF2-40B4-BE49-F238E27FC236}">
                  <a16:creationId xmlns:a16="http://schemas.microsoft.com/office/drawing/2014/main" id="{9C0739DF-63A3-C6A3-691F-A53B70DF8731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177999" y="2494122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/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0" name="Oval 5">
              <a:extLst>
                <a:ext uri="{FF2B5EF4-FFF2-40B4-BE49-F238E27FC236}">
                  <a16:creationId xmlns:a16="http://schemas.microsoft.com/office/drawing/2014/main" id="{F61E90A0-08B1-33FA-0DF8-FB5E72CBE4F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929031" y="3604246"/>
              <a:ext cx="539893" cy="435047"/>
            </a:xfrm>
            <a:custGeom>
              <a:avLst/>
              <a:gdLst>
                <a:gd name="csX0" fmla="*/ 84576 w 539893"/>
                <a:gd name="csY0" fmla="*/ 330820 h 435047"/>
                <a:gd name="csX1" fmla="*/ 14374 w 539893"/>
                <a:gd name="csY1" fmla="*/ 122585 h 435047"/>
                <a:gd name="csX2" fmla="*/ 272968 w 539893"/>
                <a:gd name="csY2" fmla="*/ 168 h 435047"/>
                <a:gd name="csX3" fmla="*/ 539817 w 539893"/>
                <a:gd name="csY3" fmla="*/ 114053 h 435047"/>
                <a:gd name="csX4" fmla="*/ 451160 w 539893"/>
                <a:gd name="csY4" fmla="*/ 356832 h 435047"/>
                <a:gd name="csX5" fmla="*/ 276891 w 539893"/>
                <a:gd name="csY5" fmla="*/ 434757 h 435047"/>
                <a:gd name="csX6" fmla="*/ 84576 w 539893"/>
                <a:gd name="csY6" fmla="*/ 330820 h 4350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9893" h="435047" fill="none" extrusionOk="0">
                  <a:moveTo>
                    <a:pt x="84576" y="330820"/>
                  </a:moveTo>
                  <a:cubicBezTo>
                    <a:pt x="40067" y="271584"/>
                    <a:pt x="-31360" y="160682"/>
                    <a:pt x="14374" y="122585"/>
                  </a:cubicBezTo>
                  <a:cubicBezTo>
                    <a:pt x="45616" y="52343"/>
                    <a:pt x="190736" y="2874"/>
                    <a:pt x="272968" y="168"/>
                  </a:cubicBezTo>
                  <a:cubicBezTo>
                    <a:pt x="345429" y="-3698"/>
                    <a:pt x="477573" y="6501"/>
                    <a:pt x="539817" y="114053"/>
                  </a:cubicBezTo>
                  <a:cubicBezTo>
                    <a:pt x="545166" y="203509"/>
                    <a:pt x="497325" y="330575"/>
                    <a:pt x="451160" y="356832"/>
                  </a:cubicBezTo>
                  <a:cubicBezTo>
                    <a:pt x="412268" y="403629"/>
                    <a:pt x="338460" y="439670"/>
                    <a:pt x="276891" y="434757"/>
                  </a:cubicBezTo>
                  <a:cubicBezTo>
                    <a:pt x="223762" y="423446"/>
                    <a:pt x="129193" y="378786"/>
                    <a:pt x="84576" y="330820"/>
                  </a:cubicBezTo>
                  <a:close/>
                </a:path>
                <a:path w="539893" h="435047" stroke="0" extrusionOk="0">
                  <a:moveTo>
                    <a:pt x="84576" y="330820"/>
                  </a:moveTo>
                  <a:cubicBezTo>
                    <a:pt x="38723" y="277496"/>
                    <a:pt x="-40406" y="163441"/>
                    <a:pt x="14374" y="122585"/>
                  </a:cubicBezTo>
                  <a:cubicBezTo>
                    <a:pt x="41236" y="48226"/>
                    <a:pt x="176998" y="1857"/>
                    <a:pt x="272968" y="168"/>
                  </a:cubicBezTo>
                  <a:cubicBezTo>
                    <a:pt x="345516" y="13419"/>
                    <a:pt x="471608" y="18968"/>
                    <a:pt x="539817" y="114053"/>
                  </a:cubicBezTo>
                  <a:cubicBezTo>
                    <a:pt x="532594" y="193667"/>
                    <a:pt x="506696" y="324590"/>
                    <a:pt x="451160" y="356832"/>
                  </a:cubicBezTo>
                  <a:cubicBezTo>
                    <a:pt x="411610" y="394716"/>
                    <a:pt x="342513" y="429780"/>
                    <a:pt x="276891" y="434757"/>
                  </a:cubicBezTo>
                  <a:cubicBezTo>
                    <a:pt x="206824" y="429048"/>
                    <a:pt x="121299" y="389468"/>
                    <a:pt x="84576" y="33082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08526" h="320032">
                          <a:moveTo>
                            <a:pt x="63997" y="243360"/>
                          </a:moveTo>
                          <a:cubicBezTo>
                            <a:pt x="30890" y="205086"/>
                            <a:pt x="-23254" y="117561"/>
                            <a:pt x="10877" y="90177"/>
                          </a:cubicBezTo>
                          <a:cubicBezTo>
                            <a:pt x="27597" y="34739"/>
                            <a:pt x="140285" y="1170"/>
                            <a:pt x="206550" y="124"/>
                          </a:cubicBezTo>
                          <a:cubicBezTo>
                            <a:pt x="272815" y="-922"/>
                            <a:pt x="358925" y="2839"/>
                            <a:pt x="408469" y="83901"/>
                          </a:cubicBezTo>
                          <a:cubicBezTo>
                            <a:pt x="410134" y="146260"/>
                            <a:pt x="375515" y="235111"/>
                            <a:pt x="341384" y="262495"/>
                          </a:cubicBezTo>
                          <a:cubicBezTo>
                            <a:pt x="307253" y="289879"/>
                            <a:pt x="255749" y="323008"/>
                            <a:pt x="209518" y="319819"/>
                          </a:cubicBezTo>
                          <a:cubicBezTo>
                            <a:pt x="163287" y="316630"/>
                            <a:pt x="97104" y="281634"/>
                            <a:pt x="63997" y="243360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1" name="Oval 5">
              <a:extLst>
                <a:ext uri="{FF2B5EF4-FFF2-40B4-BE49-F238E27FC236}">
                  <a16:creationId xmlns:a16="http://schemas.microsoft.com/office/drawing/2014/main" id="{211C4FC3-A231-E6AB-1EF3-C403CE879674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595143" y="3136357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2" name="Oval 5">
              <a:extLst>
                <a:ext uri="{FF2B5EF4-FFF2-40B4-BE49-F238E27FC236}">
                  <a16:creationId xmlns:a16="http://schemas.microsoft.com/office/drawing/2014/main" id="{721D6585-F954-1351-F3E7-759E58A53A0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792698" y="2345266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3" name="Oval 5">
              <a:extLst>
                <a:ext uri="{FF2B5EF4-FFF2-40B4-BE49-F238E27FC236}">
                  <a16:creationId xmlns:a16="http://schemas.microsoft.com/office/drawing/2014/main" id="{FFCFBBA0-5BB2-3158-B9FC-D2837B1739D6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969846" y="2345266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4" name="Oval 5">
              <a:extLst>
                <a:ext uri="{FF2B5EF4-FFF2-40B4-BE49-F238E27FC236}">
                  <a16:creationId xmlns:a16="http://schemas.microsoft.com/office/drawing/2014/main" id="{7FE984ED-22BA-DE63-1D46-5CF85FC8BBE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847349" y="2940923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/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5" name="Oval 5">
              <a:extLst>
                <a:ext uri="{FF2B5EF4-FFF2-40B4-BE49-F238E27FC236}">
                  <a16:creationId xmlns:a16="http://schemas.microsoft.com/office/drawing/2014/main" id="{58F927CC-1E5A-4A4F-4642-2B9879075FC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9312202" y="3604247"/>
              <a:ext cx="539893" cy="435047"/>
            </a:xfrm>
            <a:custGeom>
              <a:avLst/>
              <a:gdLst>
                <a:gd name="csX0" fmla="*/ 84576 w 539893"/>
                <a:gd name="csY0" fmla="*/ 330820 h 435047"/>
                <a:gd name="csX1" fmla="*/ 14374 w 539893"/>
                <a:gd name="csY1" fmla="*/ 122585 h 435047"/>
                <a:gd name="csX2" fmla="*/ 272968 w 539893"/>
                <a:gd name="csY2" fmla="*/ 168 h 435047"/>
                <a:gd name="csX3" fmla="*/ 539817 w 539893"/>
                <a:gd name="csY3" fmla="*/ 114053 h 435047"/>
                <a:gd name="csX4" fmla="*/ 451160 w 539893"/>
                <a:gd name="csY4" fmla="*/ 356832 h 435047"/>
                <a:gd name="csX5" fmla="*/ 276891 w 539893"/>
                <a:gd name="csY5" fmla="*/ 434757 h 435047"/>
                <a:gd name="csX6" fmla="*/ 84576 w 539893"/>
                <a:gd name="csY6" fmla="*/ 330820 h 4350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9893" h="435047" fill="none" extrusionOk="0">
                  <a:moveTo>
                    <a:pt x="84576" y="330820"/>
                  </a:moveTo>
                  <a:cubicBezTo>
                    <a:pt x="40067" y="271584"/>
                    <a:pt x="-31360" y="160682"/>
                    <a:pt x="14374" y="122585"/>
                  </a:cubicBezTo>
                  <a:cubicBezTo>
                    <a:pt x="45616" y="52343"/>
                    <a:pt x="190736" y="2874"/>
                    <a:pt x="272968" y="168"/>
                  </a:cubicBezTo>
                  <a:cubicBezTo>
                    <a:pt x="345429" y="-3698"/>
                    <a:pt x="477573" y="6501"/>
                    <a:pt x="539817" y="114053"/>
                  </a:cubicBezTo>
                  <a:cubicBezTo>
                    <a:pt x="545166" y="203509"/>
                    <a:pt x="497325" y="330575"/>
                    <a:pt x="451160" y="356832"/>
                  </a:cubicBezTo>
                  <a:cubicBezTo>
                    <a:pt x="412268" y="403629"/>
                    <a:pt x="338460" y="439670"/>
                    <a:pt x="276891" y="434757"/>
                  </a:cubicBezTo>
                  <a:cubicBezTo>
                    <a:pt x="223762" y="423446"/>
                    <a:pt x="129193" y="378786"/>
                    <a:pt x="84576" y="330820"/>
                  </a:cubicBezTo>
                  <a:close/>
                </a:path>
                <a:path w="539893" h="435047" stroke="0" extrusionOk="0">
                  <a:moveTo>
                    <a:pt x="84576" y="330820"/>
                  </a:moveTo>
                  <a:cubicBezTo>
                    <a:pt x="38723" y="277496"/>
                    <a:pt x="-40406" y="163441"/>
                    <a:pt x="14374" y="122585"/>
                  </a:cubicBezTo>
                  <a:cubicBezTo>
                    <a:pt x="41236" y="48226"/>
                    <a:pt x="176998" y="1857"/>
                    <a:pt x="272968" y="168"/>
                  </a:cubicBezTo>
                  <a:cubicBezTo>
                    <a:pt x="345516" y="13419"/>
                    <a:pt x="471608" y="18968"/>
                    <a:pt x="539817" y="114053"/>
                  </a:cubicBezTo>
                  <a:cubicBezTo>
                    <a:pt x="532594" y="193667"/>
                    <a:pt x="506696" y="324590"/>
                    <a:pt x="451160" y="356832"/>
                  </a:cubicBezTo>
                  <a:cubicBezTo>
                    <a:pt x="411610" y="394716"/>
                    <a:pt x="342513" y="429780"/>
                    <a:pt x="276891" y="434757"/>
                  </a:cubicBezTo>
                  <a:cubicBezTo>
                    <a:pt x="206824" y="429048"/>
                    <a:pt x="121299" y="389468"/>
                    <a:pt x="84576" y="33082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08526" h="320032">
                          <a:moveTo>
                            <a:pt x="63997" y="243360"/>
                          </a:moveTo>
                          <a:cubicBezTo>
                            <a:pt x="30890" y="205086"/>
                            <a:pt x="-23254" y="117561"/>
                            <a:pt x="10877" y="90177"/>
                          </a:cubicBezTo>
                          <a:cubicBezTo>
                            <a:pt x="27597" y="34739"/>
                            <a:pt x="140285" y="1170"/>
                            <a:pt x="206550" y="124"/>
                          </a:cubicBezTo>
                          <a:cubicBezTo>
                            <a:pt x="272815" y="-922"/>
                            <a:pt x="358925" y="2839"/>
                            <a:pt x="408469" y="83901"/>
                          </a:cubicBezTo>
                          <a:cubicBezTo>
                            <a:pt x="410134" y="146260"/>
                            <a:pt x="375515" y="235111"/>
                            <a:pt x="341384" y="262495"/>
                          </a:cubicBezTo>
                          <a:cubicBezTo>
                            <a:pt x="307253" y="289879"/>
                            <a:pt x="255749" y="323008"/>
                            <a:pt x="209518" y="319819"/>
                          </a:cubicBezTo>
                          <a:cubicBezTo>
                            <a:pt x="163287" y="316630"/>
                            <a:pt x="97104" y="281634"/>
                            <a:pt x="63997" y="243360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6" name="Oval 5">
              <a:extLst>
                <a:ext uri="{FF2B5EF4-FFF2-40B4-BE49-F238E27FC236}">
                  <a16:creationId xmlns:a16="http://schemas.microsoft.com/office/drawing/2014/main" id="{C1766AE9-2AED-6B7C-8EBA-0FB4DD7774D9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256111" y="3562236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7" name="Oval 5">
              <a:extLst>
                <a:ext uri="{FF2B5EF4-FFF2-40B4-BE49-F238E27FC236}">
                  <a16:creationId xmlns:a16="http://schemas.microsoft.com/office/drawing/2014/main" id="{35D5B865-3ADD-3BD2-C628-7F7010C69C56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9966055" y="2908098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8" name="Oval 5">
              <a:extLst>
                <a:ext uri="{FF2B5EF4-FFF2-40B4-BE49-F238E27FC236}">
                  <a16:creationId xmlns:a16="http://schemas.microsoft.com/office/drawing/2014/main" id="{9815D757-7DA3-93E0-3460-7FEB0866259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549042" y="2194112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79" name="Oval 5">
              <a:extLst>
                <a:ext uri="{FF2B5EF4-FFF2-40B4-BE49-F238E27FC236}">
                  <a16:creationId xmlns:a16="http://schemas.microsoft.com/office/drawing/2014/main" id="{0C564454-FF4B-8A03-D80D-36D1D7AF935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10556575" y="2363259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/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80" name="Oval 5">
              <a:extLst>
                <a:ext uri="{FF2B5EF4-FFF2-40B4-BE49-F238E27FC236}">
                  <a16:creationId xmlns:a16="http://schemas.microsoft.com/office/drawing/2014/main" id="{6D1E87A6-AA38-9EE3-8680-255434A4E19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10519083" y="3515894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81" name="Oval 5">
              <a:extLst>
                <a:ext uri="{FF2B5EF4-FFF2-40B4-BE49-F238E27FC236}">
                  <a16:creationId xmlns:a16="http://schemas.microsoft.com/office/drawing/2014/main" id="{82FD130D-665B-B4F2-2A1C-0F6945A36E50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9744958" y="2216096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82" name="Oval 5">
              <a:extLst>
                <a:ext uri="{FF2B5EF4-FFF2-40B4-BE49-F238E27FC236}">
                  <a16:creationId xmlns:a16="http://schemas.microsoft.com/office/drawing/2014/main" id="{52ED0DE8-9AC8-6069-1F18-EB405C86027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6156452" y="3315101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/>
                </a:gs>
                <a:gs pos="90000">
                  <a:srgbClr val="8FD8FD"/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44450">
                <a:srgbClr val="8FD8FD">
                  <a:alpha val="4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537649F4-7F77-5466-6C30-BDA196061528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6418965" y="2987959"/>
              <a:ext cx="13304" cy="331504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85FD02F-D22F-4EC4-6276-5828E605723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6709478" y="2619375"/>
              <a:ext cx="295275" cy="7143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AEF5C8E1-EB73-244A-6D5A-1A82F3B9989A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6631786" y="3502243"/>
              <a:ext cx="292004" cy="250607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5F790917-37B0-2F5C-DAA2-723B78D2E22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224356" y="2876550"/>
              <a:ext cx="32809" cy="713992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78EAB51E-B3BC-D1D1-5449-10A3F62CD266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438351" y="3519488"/>
              <a:ext cx="218864" cy="169529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87E8C88A-7C0D-1F81-906E-8894689901F2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881053" y="2835178"/>
              <a:ext cx="141890" cy="35093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DEA3585-163B-DFDF-397C-5B797104AF4B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7442366" y="2605088"/>
              <a:ext cx="367249" cy="23083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688E59AA-50AE-A6AC-B0BB-7745FEBFF530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038215" y="3467100"/>
              <a:ext cx="261119" cy="174384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E2029619-85FD-2C0F-857F-35AFAA7449FC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8671628" y="3424968"/>
              <a:ext cx="288680" cy="246920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F7BE148A-C8A8-E63C-7A42-8EA0F9777BAE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 flipV="1">
              <a:off x="8223953" y="2519363"/>
              <a:ext cx="285373" cy="569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7E269564-DF10-1E8C-4532-C0FA948A5B60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960821" y="2635023"/>
              <a:ext cx="101332" cy="33201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422F8337-24EA-7455-23BE-31747BA6CA1F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9204777" y="3467100"/>
              <a:ext cx="200276" cy="195263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447ED042-5377-BC0B-2090-ED7440716375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9088745" y="2452688"/>
              <a:ext cx="649683" cy="16583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9BF81B37-D8A6-2D28-CDFF-72E7245FEB8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9343140" y="2668141"/>
              <a:ext cx="472460" cy="360809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67833A8A-8B58-7CFF-8E85-E5A94B7A12F7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10357553" y="2747681"/>
              <a:ext cx="296350" cy="276507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1C57A925-2596-5FCC-5120-1783C481A009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9838440" y="3795713"/>
              <a:ext cx="719138" cy="2857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C77D26B7-5EB1-50A9-DF1B-888AFD62420A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195316" y="2397346"/>
              <a:ext cx="409887" cy="45817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B0719DA0-4295-5FA8-9F7A-0DD736CA941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366093" y="3296978"/>
              <a:ext cx="248635" cy="27013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13562534-E24E-CBC6-F68E-49D81AB8B6B7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9757478" y="3314700"/>
              <a:ext cx="290512" cy="31908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187D8D77-F67A-A57B-EF6D-A4528A95E6B6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066057" y="2659347"/>
              <a:ext cx="48608" cy="288641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96A7D1C4-E411-0E05-1919-1B03E9093A30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 flipV="1">
              <a:off x="8762115" y="3848100"/>
              <a:ext cx="581025" cy="5238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3A7F7BFF-946C-A1AD-C78E-07FF190FF9CC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6568190" y="2816066"/>
              <a:ext cx="479583" cy="549434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B3510CE3-1A4C-E1F0-BEE6-A3DE25177279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200969" y="2781262"/>
              <a:ext cx="678621" cy="29848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7" name="TextBox 106">
            <a:extLst>
              <a:ext uri="{FF2B5EF4-FFF2-40B4-BE49-F238E27FC236}">
                <a16:creationId xmlns:a16="http://schemas.microsoft.com/office/drawing/2014/main" id="{E7C4D534-240D-515D-707B-374E56A82088}"/>
              </a:ext>
            </a:extLst>
          </p:cNvPr>
          <p:cNvSpPr txBox="1"/>
          <p:nvPr/>
        </p:nvSpPr>
        <p:spPr>
          <a:xfrm>
            <a:off x="5716002" y="5562654"/>
            <a:ext cx="170640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Super-conductor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1FFDF6D9-8361-79ED-F9A8-EA8BDD0CDC95}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 rot="5400000">
            <a:off x="6592796" y="2606075"/>
            <a:ext cx="4351889" cy="1706400"/>
            <a:chOff x="5923267" y="2074372"/>
            <a:chExt cx="5588509" cy="2191286"/>
          </a:xfrm>
        </p:grpSpPr>
        <p:pic>
          <p:nvPicPr>
            <p:cNvPr id="108" name="Picture 107">
              <a:extLst>
                <a:ext uri="{FF2B5EF4-FFF2-40B4-BE49-F238E27FC236}">
                  <a16:creationId xmlns:a16="http://schemas.microsoft.com/office/drawing/2014/main" id="{98668E7D-2CBF-95E7-7657-4B411EE39B9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2"/>
            <a:srcRect l="76206" t="19726" r="1622" b="27147"/>
            <a:stretch/>
          </p:blipFill>
          <p:spPr>
            <a:xfrm>
              <a:off x="5923267" y="2074372"/>
              <a:ext cx="5588509" cy="2191286"/>
            </a:xfrm>
            <a:prstGeom prst="roundRect">
              <a:avLst>
                <a:gd name="adj" fmla="val 8827"/>
              </a:avLst>
            </a:prstGeom>
          </p:spPr>
        </p:pic>
        <p:sp>
          <p:nvSpPr>
            <p:cNvPr id="109" name="Oval 5">
              <a:extLst>
                <a:ext uri="{FF2B5EF4-FFF2-40B4-BE49-F238E27FC236}">
                  <a16:creationId xmlns:a16="http://schemas.microsoft.com/office/drawing/2014/main" id="{EDDDBBE1-DEC3-79AD-53BA-49D105AA8299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177999" y="2494122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0" name="Oval 5">
              <a:extLst>
                <a:ext uri="{FF2B5EF4-FFF2-40B4-BE49-F238E27FC236}">
                  <a16:creationId xmlns:a16="http://schemas.microsoft.com/office/drawing/2014/main" id="{C0F1B407-B665-A80D-9EEC-ACDA9B3ECF20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929031" y="3604246"/>
              <a:ext cx="539893" cy="435047"/>
            </a:xfrm>
            <a:custGeom>
              <a:avLst/>
              <a:gdLst>
                <a:gd name="csX0" fmla="*/ 84576 w 539893"/>
                <a:gd name="csY0" fmla="*/ 330820 h 435047"/>
                <a:gd name="csX1" fmla="*/ 14374 w 539893"/>
                <a:gd name="csY1" fmla="*/ 122585 h 435047"/>
                <a:gd name="csX2" fmla="*/ 272968 w 539893"/>
                <a:gd name="csY2" fmla="*/ 168 h 435047"/>
                <a:gd name="csX3" fmla="*/ 539817 w 539893"/>
                <a:gd name="csY3" fmla="*/ 114053 h 435047"/>
                <a:gd name="csX4" fmla="*/ 451160 w 539893"/>
                <a:gd name="csY4" fmla="*/ 356832 h 435047"/>
                <a:gd name="csX5" fmla="*/ 276891 w 539893"/>
                <a:gd name="csY5" fmla="*/ 434757 h 435047"/>
                <a:gd name="csX6" fmla="*/ 84576 w 539893"/>
                <a:gd name="csY6" fmla="*/ 330820 h 4350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9893" h="435047" fill="none" extrusionOk="0">
                  <a:moveTo>
                    <a:pt x="84576" y="330820"/>
                  </a:moveTo>
                  <a:cubicBezTo>
                    <a:pt x="40067" y="271584"/>
                    <a:pt x="-31360" y="160682"/>
                    <a:pt x="14374" y="122585"/>
                  </a:cubicBezTo>
                  <a:cubicBezTo>
                    <a:pt x="45616" y="52343"/>
                    <a:pt x="190736" y="2874"/>
                    <a:pt x="272968" y="168"/>
                  </a:cubicBezTo>
                  <a:cubicBezTo>
                    <a:pt x="345429" y="-3698"/>
                    <a:pt x="477573" y="6501"/>
                    <a:pt x="539817" y="114053"/>
                  </a:cubicBezTo>
                  <a:cubicBezTo>
                    <a:pt x="545166" y="203509"/>
                    <a:pt x="497325" y="330575"/>
                    <a:pt x="451160" y="356832"/>
                  </a:cubicBezTo>
                  <a:cubicBezTo>
                    <a:pt x="412268" y="403629"/>
                    <a:pt x="338460" y="439670"/>
                    <a:pt x="276891" y="434757"/>
                  </a:cubicBezTo>
                  <a:cubicBezTo>
                    <a:pt x="223762" y="423446"/>
                    <a:pt x="129193" y="378786"/>
                    <a:pt x="84576" y="330820"/>
                  </a:cubicBezTo>
                  <a:close/>
                </a:path>
                <a:path w="539893" h="435047" stroke="0" extrusionOk="0">
                  <a:moveTo>
                    <a:pt x="84576" y="330820"/>
                  </a:moveTo>
                  <a:cubicBezTo>
                    <a:pt x="38723" y="277496"/>
                    <a:pt x="-40406" y="163441"/>
                    <a:pt x="14374" y="122585"/>
                  </a:cubicBezTo>
                  <a:cubicBezTo>
                    <a:pt x="41236" y="48226"/>
                    <a:pt x="176998" y="1857"/>
                    <a:pt x="272968" y="168"/>
                  </a:cubicBezTo>
                  <a:cubicBezTo>
                    <a:pt x="345516" y="13419"/>
                    <a:pt x="471608" y="18968"/>
                    <a:pt x="539817" y="114053"/>
                  </a:cubicBezTo>
                  <a:cubicBezTo>
                    <a:pt x="532594" y="193667"/>
                    <a:pt x="506696" y="324590"/>
                    <a:pt x="451160" y="356832"/>
                  </a:cubicBezTo>
                  <a:cubicBezTo>
                    <a:pt x="411610" y="394716"/>
                    <a:pt x="342513" y="429780"/>
                    <a:pt x="276891" y="434757"/>
                  </a:cubicBezTo>
                  <a:cubicBezTo>
                    <a:pt x="206824" y="429048"/>
                    <a:pt x="121299" y="389468"/>
                    <a:pt x="84576" y="33082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08526" h="320032">
                          <a:moveTo>
                            <a:pt x="63997" y="243360"/>
                          </a:moveTo>
                          <a:cubicBezTo>
                            <a:pt x="30890" y="205086"/>
                            <a:pt x="-23254" y="117561"/>
                            <a:pt x="10877" y="90177"/>
                          </a:cubicBezTo>
                          <a:cubicBezTo>
                            <a:pt x="27597" y="34739"/>
                            <a:pt x="140285" y="1170"/>
                            <a:pt x="206550" y="124"/>
                          </a:cubicBezTo>
                          <a:cubicBezTo>
                            <a:pt x="272815" y="-922"/>
                            <a:pt x="358925" y="2839"/>
                            <a:pt x="408469" y="83901"/>
                          </a:cubicBezTo>
                          <a:cubicBezTo>
                            <a:pt x="410134" y="146260"/>
                            <a:pt x="375515" y="235111"/>
                            <a:pt x="341384" y="262495"/>
                          </a:cubicBezTo>
                          <a:cubicBezTo>
                            <a:pt x="307253" y="289879"/>
                            <a:pt x="255749" y="323008"/>
                            <a:pt x="209518" y="319819"/>
                          </a:cubicBezTo>
                          <a:cubicBezTo>
                            <a:pt x="163287" y="316630"/>
                            <a:pt x="97104" y="281634"/>
                            <a:pt x="63997" y="243360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1" name="Oval 5">
              <a:extLst>
                <a:ext uri="{FF2B5EF4-FFF2-40B4-BE49-F238E27FC236}">
                  <a16:creationId xmlns:a16="http://schemas.microsoft.com/office/drawing/2014/main" id="{2862C809-1FF9-C67F-355F-C6A7F13BDF4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595143" y="3136357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2" name="Oval 5">
              <a:extLst>
                <a:ext uri="{FF2B5EF4-FFF2-40B4-BE49-F238E27FC236}">
                  <a16:creationId xmlns:a16="http://schemas.microsoft.com/office/drawing/2014/main" id="{7A3E03BB-1991-C656-DA1F-8D67B370F2CB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792698" y="2345266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3" name="Oval 5">
              <a:extLst>
                <a:ext uri="{FF2B5EF4-FFF2-40B4-BE49-F238E27FC236}">
                  <a16:creationId xmlns:a16="http://schemas.microsoft.com/office/drawing/2014/main" id="{FD6089D5-102E-FABE-3A57-0D6DB679F0B6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969846" y="2345266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4" name="Oval 5">
              <a:extLst>
                <a:ext uri="{FF2B5EF4-FFF2-40B4-BE49-F238E27FC236}">
                  <a16:creationId xmlns:a16="http://schemas.microsoft.com/office/drawing/2014/main" id="{A4FB916C-1416-A7A4-A9AF-3B7766121B5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847349" y="2940923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5" name="Oval 5">
              <a:extLst>
                <a:ext uri="{FF2B5EF4-FFF2-40B4-BE49-F238E27FC236}">
                  <a16:creationId xmlns:a16="http://schemas.microsoft.com/office/drawing/2014/main" id="{0894F64B-E8B2-671B-14D1-C249710EA9D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9312202" y="3604247"/>
              <a:ext cx="539893" cy="435047"/>
            </a:xfrm>
            <a:custGeom>
              <a:avLst/>
              <a:gdLst>
                <a:gd name="csX0" fmla="*/ 84576 w 539893"/>
                <a:gd name="csY0" fmla="*/ 330820 h 435047"/>
                <a:gd name="csX1" fmla="*/ 14374 w 539893"/>
                <a:gd name="csY1" fmla="*/ 122585 h 435047"/>
                <a:gd name="csX2" fmla="*/ 272968 w 539893"/>
                <a:gd name="csY2" fmla="*/ 168 h 435047"/>
                <a:gd name="csX3" fmla="*/ 539817 w 539893"/>
                <a:gd name="csY3" fmla="*/ 114053 h 435047"/>
                <a:gd name="csX4" fmla="*/ 451160 w 539893"/>
                <a:gd name="csY4" fmla="*/ 356832 h 435047"/>
                <a:gd name="csX5" fmla="*/ 276891 w 539893"/>
                <a:gd name="csY5" fmla="*/ 434757 h 435047"/>
                <a:gd name="csX6" fmla="*/ 84576 w 539893"/>
                <a:gd name="csY6" fmla="*/ 330820 h 4350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9893" h="435047" fill="none" extrusionOk="0">
                  <a:moveTo>
                    <a:pt x="84576" y="330820"/>
                  </a:moveTo>
                  <a:cubicBezTo>
                    <a:pt x="40067" y="271584"/>
                    <a:pt x="-31360" y="160682"/>
                    <a:pt x="14374" y="122585"/>
                  </a:cubicBezTo>
                  <a:cubicBezTo>
                    <a:pt x="45616" y="52343"/>
                    <a:pt x="190736" y="2874"/>
                    <a:pt x="272968" y="168"/>
                  </a:cubicBezTo>
                  <a:cubicBezTo>
                    <a:pt x="345429" y="-3698"/>
                    <a:pt x="477573" y="6501"/>
                    <a:pt x="539817" y="114053"/>
                  </a:cubicBezTo>
                  <a:cubicBezTo>
                    <a:pt x="545166" y="203509"/>
                    <a:pt x="497325" y="330575"/>
                    <a:pt x="451160" y="356832"/>
                  </a:cubicBezTo>
                  <a:cubicBezTo>
                    <a:pt x="412268" y="403629"/>
                    <a:pt x="338460" y="439670"/>
                    <a:pt x="276891" y="434757"/>
                  </a:cubicBezTo>
                  <a:cubicBezTo>
                    <a:pt x="223762" y="423446"/>
                    <a:pt x="129193" y="378786"/>
                    <a:pt x="84576" y="330820"/>
                  </a:cubicBezTo>
                  <a:close/>
                </a:path>
                <a:path w="539893" h="435047" stroke="0" extrusionOk="0">
                  <a:moveTo>
                    <a:pt x="84576" y="330820"/>
                  </a:moveTo>
                  <a:cubicBezTo>
                    <a:pt x="38723" y="277496"/>
                    <a:pt x="-40406" y="163441"/>
                    <a:pt x="14374" y="122585"/>
                  </a:cubicBezTo>
                  <a:cubicBezTo>
                    <a:pt x="41236" y="48226"/>
                    <a:pt x="176998" y="1857"/>
                    <a:pt x="272968" y="168"/>
                  </a:cubicBezTo>
                  <a:cubicBezTo>
                    <a:pt x="345516" y="13419"/>
                    <a:pt x="471608" y="18968"/>
                    <a:pt x="539817" y="114053"/>
                  </a:cubicBezTo>
                  <a:cubicBezTo>
                    <a:pt x="532594" y="193667"/>
                    <a:pt x="506696" y="324590"/>
                    <a:pt x="451160" y="356832"/>
                  </a:cubicBezTo>
                  <a:cubicBezTo>
                    <a:pt x="411610" y="394716"/>
                    <a:pt x="342513" y="429780"/>
                    <a:pt x="276891" y="434757"/>
                  </a:cubicBezTo>
                  <a:cubicBezTo>
                    <a:pt x="206824" y="429048"/>
                    <a:pt x="121299" y="389468"/>
                    <a:pt x="84576" y="33082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08526" h="320032">
                          <a:moveTo>
                            <a:pt x="63997" y="243360"/>
                          </a:moveTo>
                          <a:cubicBezTo>
                            <a:pt x="30890" y="205086"/>
                            <a:pt x="-23254" y="117561"/>
                            <a:pt x="10877" y="90177"/>
                          </a:cubicBezTo>
                          <a:cubicBezTo>
                            <a:pt x="27597" y="34739"/>
                            <a:pt x="140285" y="1170"/>
                            <a:pt x="206550" y="124"/>
                          </a:cubicBezTo>
                          <a:cubicBezTo>
                            <a:pt x="272815" y="-922"/>
                            <a:pt x="358925" y="2839"/>
                            <a:pt x="408469" y="83901"/>
                          </a:cubicBezTo>
                          <a:cubicBezTo>
                            <a:pt x="410134" y="146260"/>
                            <a:pt x="375515" y="235111"/>
                            <a:pt x="341384" y="262495"/>
                          </a:cubicBezTo>
                          <a:cubicBezTo>
                            <a:pt x="307253" y="289879"/>
                            <a:pt x="255749" y="323008"/>
                            <a:pt x="209518" y="319819"/>
                          </a:cubicBezTo>
                          <a:cubicBezTo>
                            <a:pt x="163287" y="316630"/>
                            <a:pt x="97104" y="281634"/>
                            <a:pt x="63997" y="243360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6" name="Oval 5">
              <a:extLst>
                <a:ext uri="{FF2B5EF4-FFF2-40B4-BE49-F238E27FC236}">
                  <a16:creationId xmlns:a16="http://schemas.microsoft.com/office/drawing/2014/main" id="{7BE1A4F4-AFC6-DDD9-F4A3-4C1D3FCB7376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256111" y="3562236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7" name="Oval 5">
              <a:extLst>
                <a:ext uri="{FF2B5EF4-FFF2-40B4-BE49-F238E27FC236}">
                  <a16:creationId xmlns:a16="http://schemas.microsoft.com/office/drawing/2014/main" id="{768D2FA6-023F-6EA8-C3F3-D544AFD1221A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9966055" y="2908098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8" name="Oval 5">
              <a:extLst>
                <a:ext uri="{FF2B5EF4-FFF2-40B4-BE49-F238E27FC236}">
                  <a16:creationId xmlns:a16="http://schemas.microsoft.com/office/drawing/2014/main" id="{80A4C148-A4C4-5278-8C72-252A14460D7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8237068">
              <a:off x="8549042" y="2194112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19" name="Oval 5">
              <a:extLst>
                <a:ext uri="{FF2B5EF4-FFF2-40B4-BE49-F238E27FC236}">
                  <a16:creationId xmlns:a16="http://schemas.microsoft.com/office/drawing/2014/main" id="{5983A742-CFED-E38C-D117-4DB5E1F9C28C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10556575" y="2363259"/>
              <a:ext cx="537115" cy="495484"/>
            </a:xfrm>
            <a:custGeom>
              <a:avLst/>
              <a:gdLst>
                <a:gd name="csX0" fmla="*/ 1 w 537115"/>
                <a:gd name="csY0" fmla="*/ 273390 h 495484"/>
                <a:gd name="csX1" fmla="*/ 99667 w 537115"/>
                <a:gd name="csY1" fmla="*/ 103290 h 495484"/>
                <a:gd name="csX2" fmla="*/ 331027 w 537115"/>
                <a:gd name="csY2" fmla="*/ 12655 h 495484"/>
                <a:gd name="csX3" fmla="*/ 529336 w 537115"/>
                <a:gd name="csY3" fmla="*/ 158321 h 495484"/>
                <a:gd name="csX4" fmla="*/ 446707 w 537115"/>
                <a:gd name="csY4" fmla="*/ 401098 h 495484"/>
                <a:gd name="csX5" fmla="*/ 253907 w 537115"/>
                <a:gd name="csY5" fmla="*/ 491737 h 495484"/>
                <a:gd name="csX6" fmla="*/ 1 w 537115"/>
                <a:gd name="csY6" fmla="*/ 273390 h 49548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115" h="495484" fill="none" extrusionOk="0">
                  <a:moveTo>
                    <a:pt x="1" y="273390"/>
                  </a:moveTo>
                  <a:cubicBezTo>
                    <a:pt x="-755" y="177820"/>
                    <a:pt x="58419" y="142977"/>
                    <a:pt x="99667" y="103290"/>
                  </a:cubicBezTo>
                  <a:cubicBezTo>
                    <a:pt x="143628" y="68574"/>
                    <a:pt x="233942" y="71372"/>
                    <a:pt x="331027" y="12655"/>
                  </a:cubicBezTo>
                  <a:cubicBezTo>
                    <a:pt x="432570" y="-44310"/>
                    <a:pt x="499250" y="100649"/>
                    <a:pt x="529336" y="158321"/>
                  </a:cubicBezTo>
                  <a:cubicBezTo>
                    <a:pt x="562085" y="218582"/>
                    <a:pt x="486582" y="367989"/>
                    <a:pt x="446707" y="401098"/>
                  </a:cubicBezTo>
                  <a:cubicBezTo>
                    <a:pt x="414082" y="448880"/>
                    <a:pt x="329547" y="514478"/>
                    <a:pt x="253907" y="491737"/>
                  </a:cubicBezTo>
                  <a:cubicBezTo>
                    <a:pt x="187662" y="463267"/>
                    <a:pt x="376" y="362119"/>
                    <a:pt x="1" y="273390"/>
                  </a:cubicBezTo>
                  <a:close/>
                </a:path>
                <a:path w="537115" h="495484" stroke="0" extrusionOk="0">
                  <a:moveTo>
                    <a:pt x="1" y="273390"/>
                  </a:moveTo>
                  <a:cubicBezTo>
                    <a:pt x="-7365" y="179150"/>
                    <a:pt x="51864" y="143641"/>
                    <a:pt x="99667" y="103290"/>
                  </a:cubicBezTo>
                  <a:cubicBezTo>
                    <a:pt x="148385" y="68009"/>
                    <a:pt x="206032" y="68696"/>
                    <a:pt x="331027" y="12655"/>
                  </a:cubicBezTo>
                  <a:cubicBezTo>
                    <a:pt x="436746" y="-38564"/>
                    <a:pt x="495693" y="107324"/>
                    <a:pt x="529336" y="158321"/>
                  </a:cubicBezTo>
                  <a:cubicBezTo>
                    <a:pt x="555889" y="214613"/>
                    <a:pt x="493589" y="367410"/>
                    <a:pt x="446707" y="401098"/>
                  </a:cubicBezTo>
                  <a:cubicBezTo>
                    <a:pt x="420028" y="439842"/>
                    <a:pt x="331187" y="507201"/>
                    <a:pt x="253907" y="491737"/>
                  </a:cubicBezTo>
                  <a:cubicBezTo>
                    <a:pt x="164615" y="468179"/>
                    <a:pt x="-2727" y="365888"/>
                    <a:pt x="1" y="27339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464369" h="364490">
                          <a:moveTo>
                            <a:pt x="1" y="201113"/>
                          </a:moveTo>
                          <a:cubicBezTo>
                            <a:pt x="-128" y="135062"/>
                            <a:pt x="52038" y="103367"/>
                            <a:pt x="86169" y="75983"/>
                          </a:cubicBezTo>
                          <a:cubicBezTo>
                            <a:pt x="120300" y="48599"/>
                            <a:pt x="190943" y="50188"/>
                            <a:pt x="286194" y="9310"/>
                          </a:cubicBezTo>
                          <a:cubicBezTo>
                            <a:pt x="381445" y="-31568"/>
                            <a:pt x="429863" y="72809"/>
                            <a:pt x="457644" y="116465"/>
                          </a:cubicBezTo>
                          <a:cubicBezTo>
                            <a:pt x="485425" y="160121"/>
                            <a:pt x="420337" y="267674"/>
                            <a:pt x="386206" y="295058"/>
                          </a:cubicBezTo>
                          <a:cubicBezTo>
                            <a:pt x="352075" y="322442"/>
                            <a:pt x="283887" y="377392"/>
                            <a:pt x="219519" y="361734"/>
                          </a:cubicBezTo>
                          <a:cubicBezTo>
                            <a:pt x="155151" y="346076"/>
                            <a:pt x="130" y="267164"/>
                            <a:pt x="1" y="201113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20" name="Oval 5">
              <a:extLst>
                <a:ext uri="{FF2B5EF4-FFF2-40B4-BE49-F238E27FC236}">
                  <a16:creationId xmlns:a16="http://schemas.microsoft.com/office/drawing/2014/main" id="{4439D8EA-95FE-E4D0-419D-25F5C07446E3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10519083" y="3515894"/>
              <a:ext cx="442022" cy="467889"/>
            </a:xfrm>
            <a:custGeom>
              <a:avLst/>
              <a:gdLst>
                <a:gd name="csX0" fmla="*/ 37011 w 442022"/>
                <a:gd name="csY0" fmla="*/ 325652 h 467889"/>
                <a:gd name="csX1" fmla="*/ 24333 w 442022"/>
                <a:gd name="csY1" fmla="*/ 34790 h 467889"/>
                <a:gd name="csX2" fmla="*/ 265672 w 442022"/>
                <a:gd name="csY2" fmla="*/ 52207 h 467889"/>
                <a:gd name="csX3" fmla="*/ 440482 w 442022"/>
                <a:gd name="csY3" fmla="*/ 191514 h 467889"/>
                <a:gd name="csX4" fmla="*/ 403596 w 442022"/>
                <a:gd name="csY4" fmla="*/ 351664 h 467889"/>
                <a:gd name="csX5" fmla="*/ 217822 w 442022"/>
                <a:gd name="csY5" fmla="*/ 467725 h 467889"/>
                <a:gd name="csX6" fmla="*/ 37011 w 442022"/>
                <a:gd name="csY6" fmla="*/ 325652 h 46788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2022" h="467889" fill="none" extrusionOk="0">
                  <a:moveTo>
                    <a:pt x="37011" y="325652"/>
                  </a:moveTo>
                  <a:cubicBezTo>
                    <a:pt x="3785" y="244160"/>
                    <a:pt x="-21394" y="72879"/>
                    <a:pt x="24333" y="34790"/>
                  </a:cubicBezTo>
                  <a:cubicBezTo>
                    <a:pt x="55325" y="-35591"/>
                    <a:pt x="207607" y="28801"/>
                    <a:pt x="265672" y="52207"/>
                  </a:cubicBezTo>
                  <a:cubicBezTo>
                    <a:pt x="331075" y="77687"/>
                    <a:pt x="408115" y="65804"/>
                    <a:pt x="440482" y="191514"/>
                  </a:cubicBezTo>
                  <a:cubicBezTo>
                    <a:pt x="444665" y="279234"/>
                    <a:pt x="448793" y="315383"/>
                    <a:pt x="403596" y="351664"/>
                  </a:cubicBezTo>
                  <a:cubicBezTo>
                    <a:pt x="364703" y="398461"/>
                    <a:pt x="279391" y="472638"/>
                    <a:pt x="217822" y="467725"/>
                  </a:cubicBezTo>
                  <a:cubicBezTo>
                    <a:pt x="163089" y="457818"/>
                    <a:pt x="72200" y="383972"/>
                    <a:pt x="37011" y="325652"/>
                  </a:cubicBezTo>
                  <a:close/>
                </a:path>
                <a:path w="442022" h="467889" stroke="0" extrusionOk="0">
                  <a:moveTo>
                    <a:pt x="37011" y="325652"/>
                  </a:moveTo>
                  <a:cubicBezTo>
                    <a:pt x="-2241" y="249175"/>
                    <a:pt x="-25674" y="73856"/>
                    <a:pt x="24333" y="34790"/>
                  </a:cubicBezTo>
                  <a:cubicBezTo>
                    <a:pt x="60150" y="-37683"/>
                    <a:pt x="183023" y="26509"/>
                    <a:pt x="265672" y="52207"/>
                  </a:cubicBezTo>
                  <a:cubicBezTo>
                    <a:pt x="328726" y="84483"/>
                    <a:pt x="401904" y="72561"/>
                    <a:pt x="440482" y="191514"/>
                  </a:cubicBezTo>
                  <a:cubicBezTo>
                    <a:pt x="437193" y="273280"/>
                    <a:pt x="454336" y="317131"/>
                    <a:pt x="403596" y="351664"/>
                  </a:cubicBezTo>
                  <a:cubicBezTo>
                    <a:pt x="364045" y="389548"/>
                    <a:pt x="283444" y="462748"/>
                    <a:pt x="217822" y="467725"/>
                  </a:cubicBezTo>
                  <a:cubicBezTo>
                    <a:pt x="150436" y="462427"/>
                    <a:pt x="58517" y="407922"/>
                    <a:pt x="37011" y="325652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4469" h="344192">
                          <a:moveTo>
                            <a:pt x="28006" y="239559"/>
                          </a:moveTo>
                          <a:cubicBezTo>
                            <a:pt x="3605" y="186479"/>
                            <a:pt x="-15718" y="52977"/>
                            <a:pt x="18413" y="25593"/>
                          </a:cubicBezTo>
                          <a:cubicBezTo>
                            <a:pt x="35133" y="-29845"/>
                            <a:pt x="148547" y="19190"/>
                            <a:pt x="201029" y="38405"/>
                          </a:cubicBezTo>
                          <a:cubicBezTo>
                            <a:pt x="253511" y="57620"/>
                            <a:pt x="305524" y="45793"/>
                            <a:pt x="333304" y="140883"/>
                          </a:cubicBezTo>
                          <a:cubicBezTo>
                            <a:pt x="334969" y="203242"/>
                            <a:pt x="339524" y="231310"/>
                            <a:pt x="305393" y="258694"/>
                          </a:cubicBezTo>
                          <a:cubicBezTo>
                            <a:pt x="271262" y="286078"/>
                            <a:pt x="211053" y="347261"/>
                            <a:pt x="164822" y="344072"/>
                          </a:cubicBezTo>
                          <a:cubicBezTo>
                            <a:pt x="118591" y="340883"/>
                            <a:pt x="52407" y="292639"/>
                            <a:pt x="28006" y="239559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21" name="Oval 5">
              <a:extLst>
                <a:ext uri="{FF2B5EF4-FFF2-40B4-BE49-F238E27FC236}">
                  <a16:creationId xmlns:a16="http://schemas.microsoft.com/office/drawing/2014/main" id="{84D92B5C-CCEE-4105-F12B-1C1E82C9A90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9744958" y="2216096"/>
              <a:ext cx="433883" cy="488337"/>
            </a:xfrm>
            <a:custGeom>
              <a:avLst/>
              <a:gdLst>
                <a:gd name="csX0" fmla="*/ 63388 w 433883"/>
                <a:gd name="csY0" fmla="*/ 364550 h 488337"/>
                <a:gd name="csX1" fmla="*/ 16197 w 433883"/>
                <a:gd name="csY1" fmla="*/ 124539 h 488337"/>
                <a:gd name="csX2" fmla="*/ 217265 w 433883"/>
                <a:gd name="csY2" fmla="*/ 2121 h 488337"/>
                <a:gd name="csX3" fmla="*/ 432343 w 433883"/>
                <a:gd name="csY3" fmla="*/ 211345 h 488337"/>
                <a:gd name="csX4" fmla="*/ 395457 w 433883"/>
                <a:gd name="csY4" fmla="*/ 409631 h 488337"/>
                <a:gd name="csX5" fmla="*/ 209684 w 433883"/>
                <a:gd name="csY5" fmla="*/ 487556 h 488337"/>
                <a:gd name="csX6" fmla="*/ 63388 w 433883"/>
                <a:gd name="csY6" fmla="*/ 364550 h 48833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33883" h="488337" fill="none" extrusionOk="0">
                  <a:moveTo>
                    <a:pt x="63388" y="364550"/>
                  </a:moveTo>
                  <a:cubicBezTo>
                    <a:pt x="30843" y="301205"/>
                    <a:pt x="-34592" y="169661"/>
                    <a:pt x="16197" y="124539"/>
                  </a:cubicBezTo>
                  <a:cubicBezTo>
                    <a:pt x="42662" y="51624"/>
                    <a:pt x="150182" y="-11799"/>
                    <a:pt x="217265" y="2121"/>
                  </a:cubicBezTo>
                  <a:cubicBezTo>
                    <a:pt x="262948" y="12760"/>
                    <a:pt x="406942" y="91334"/>
                    <a:pt x="432343" y="211345"/>
                  </a:cubicBezTo>
                  <a:cubicBezTo>
                    <a:pt x="439458" y="303431"/>
                    <a:pt x="441200" y="379006"/>
                    <a:pt x="395457" y="409631"/>
                  </a:cubicBezTo>
                  <a:cubicBezTo>
                    <a:pt x="354988" y="453998"/>
                    <a:pt x="269836" y="500959"/>
                    <a:pt x="209684" y="487556"/>
                  </a:cubicBezTo>
                  <a:cubicBezTo>
                    <a:pt x="157335" y="477420"/>
                    <a:pt x="98000" y="413934"/>
                    <a:pt x="63388" y="364550"/>
                  </a:cubicBezTo>
                  <a:close/>
                </a:path>
                <a:path w="433883" h="488337" stroke="0" extrusionOk="0">
                  <a:moveTo>
                    <a:pt x="63388" y="364550"/>
                  </a:moveTo>
                  <a:cubicBezTo>
                    <a:pt x="25079" y="300308"/>
                    <a:pt x="-30621" y="162406"/>
                    <a:pt x="16197" y="124539"/>
                  </a:cubicBezTo>
                  <a:cubicBezTo>
                    <a:pt x="40031" y="49544"/>
                    <a:pt x="135370" y="-11947"/>
                    <a:pt x="217265" y="2121"/>
                  </a:cubicBezTo>
                  <a:cubicBezTo>
                    <a:pt x="278115" y="24897"/>
                    <a:pt x="394274" y="89575"/>
                    <a:pt x="432343" y="211345"/>
                  </a:cubicBezTo>
                  <a:cubicBezTo>
                    <a:pt x="430705" y="294015"/>
                    <a:pt x="441969" y="373078"/>
                    <a:pt x="395457" y="409631"/>
                  </a:cubicBezTo>
                  <a:cubicBezTo>
                    <a:pt x="360420" y="448050"/>
                    <a:pt x="269803" y="485244"/>
                    <a:pt x="209684" y="487556"/>
                  </a:cubicBezTo>
                  <a:cubicBezTo>
                    <a:pt x="147012" y="478921"/>
                    <a:pt x="92052" y="428428"/>
                    <a:pt x="63388" y="36455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round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28311" h="359235">
                          <a:moveTo>
                            <a:pt x="47965" y="268174"/>
                          </a:moveTo>
                          <a:cubicBezTo>
                            <a:pt x="23564" y="223666"/>
                            <a:pt x="-21875" y="118999"/>
                            <a:pt x="12256" y="91615"/>
                          </a:cubicBezTo>
                          <a:cubicBezTo>
                            <a:pt x="28976" y="36177"/>
                            <a:pt x="111920" y="-9082"/>
                            <a:pt x="164401" y="1561"/>
                          </a:cubicBezTo>
                          <a:cubicBezTo>
                            <a:pt x="216882" y="12204"/>
                            <a:pt x="299366" y="60382"/>
                            <a:pt x="327146" y="155472"/>
                          </a:cubicBezTo>
                          <a:cubicBezTo>
                            <a:pt x="328811" y="217831"/>
                            <a:pt x="333366" y="273953"/>
                            <a:pt x="299235" y="301337"/>
                          </a:cubicBezTo>
                          <a:cubicBezTo>
                            <a:pt x="265104" y="328721"/>
                            <a:pt x="200542" y="364188"/>
                            <a:pt x="158664" y="358661"/>
                          </a:cubicBezTo>
                          <a:cubicBezTo>
                            <a:pt x="116786" y="353134"/>
                            <a:pt x="72366" y="312682"/>
                            <a:pt x="47965" y="2681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22" name="Oval 5">
              <a:extLst>
                <a:ext uri="{FF2B5EF4-FFF2-40B4-BE49-F238E27FC236}">
                  <a16:creationId xmlns:a16="http://schemas.microsoft.com/office/drawing/2014/main" id="{1C29F978-08B2-513A-5B71-5C1643EBA51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4695145">
              <a:off x="6156452" y="3315101"/>
              <a:ext cx="449048" cy="515933"/>
            </a:xfrm>
            <a:custGeom>
              <a:avLst/>
              <a:gdLst>
                <a:gd name="csX0" fmla="*/ 78553 w 449048"/>
                <a:gd name="csY0" fmla="*/ 392146 h 515933"/>
                <a:gd name="csX1" fmla="*/ 14105 w 449048"/>
                <a:gd name="csY1" fmla="*/ 56794 h 515933"/>
                <a:gd name="csX2" fmla="*/ 301460 w 449048"/>
                <a:gd name="csY2" fmla="*/ 23360 h 515933"/>
                <a:gd name="csX3" fmla="*/ 447508 w 449048"/>
                <a:gd name="csY3" fmla="*/ 238941 h 515933"/>
                <a:gd name="csX4" fmla="*/ 410622 w 449048"/>
                <a:gd name="csY4" fmla="*/ 437227 h 515933"/>
                <a:gd name="csX5" fmla="*/ 224849 w 449048"/>
                <a:gd name="csY5" fmla="*/ 515152 h 515933"/>
                <a:gd name="csX6" fmla="*/ 78553 w 449048"/>
                <a:gd name="csY6" fmla="*/ 392146 h 51593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449048" h="515933" fill="none" extrusionOk="0">
                  <a:moveTo>
                    <a:pt x="78553" y="392146"/>
                  </a:moveTo>
                  <a:cubicBezTo>
                    <a:pt x="42908" y="310780"/>
                    <a:pt x="-36678" y="101908"/>
                    <a:pt x="14105" y="56794"/>
                  </a:cubicBezTo>
                  <a:cubicBezTo>
                    <a:pt x="44015" y="-14192"/>
                    <a:pt x="242050" y="-3914"/>
                    <a:pt x="301460" y="23360"/>
                  </a:cubicBezTo>
                  <a:cubicBezTo>
                    <a:pt x="364006" y="52151"/>
                    <a:pt x="418534" y="116006"/>
                    <a:pt x="447508" y="238941"/>
                  </a:cubicBezTo>
                  <a:cubicBezTo>
                    <a:pt x="454623" y="331026"/>
                    <a:pt x="456365" y="406602"/>
                    <a:pt x="410622" y="437227"/>
                  </a:cubicBezTo>
                  <a:cubicBezTo>
                    <a:pt x="370153" y="481594"/>
                    <a:pt x="285001" y="528555"/>
                    <a:pt x="224849" y="515152"/>
                  </a:cubicBezTo>
                  <a:cubicBezTo>
                    <a:pt x="171042" y="506293"/>
                    <a:pt x="114554" y="464420"/>
                    <a:pt x="78553" y="392146"/>
                  </a:cubicBezTo>
                  <a:close/>
                </a:path>
                <a:path w="449048" h="515933" stroke="0" extrusionOk="0">
                  <a:moveTo>
                    <a:pt x="78553" y="392146"/>
                  </a:moveTo>
                  <a:cubicBezTo>
                    <a:pt x="41821" y="314761"/>
                    <a:pt x="-38235" y="96735"/>
                    <a:pt x="14105" y="56794"/>
                  </a:cubicBezTo>
                  <a:cubicBezTo>
                    <a:pt x="49987" y="-15665"/>
                    <a:pt x="224735" y="-6854"/>
                    <a:pt x="301460" y="23360"/>
                  </a:cubicBezTo>
                  <a:cubicBezTo>
                    <a:pt x="366944" y="60309"/>
                    <a:pt x="410201" y="112960"/>
                    <a:pt x="447508" y="238941"/>
                  </a:cubicBezTo>
                  <a:cubicBezTo>
                    <a:pt x="445870" y="321610"/>
                    <a:pt x="457134" y="400674"/>
                    <a:pt x="410622" y="437227"/>
                  </a:cubicBezTo>
                  <a:cubicBezTo>
                    <a:pt x="375585" y="475646"/>
                    <a:pt x="284968" y="512840"/>
                    <a:pt x="224849" y="515152"/>
                  </a:cubicBezTo>
                  <a:cubicBezTo>
                    <a:pt x="162730" y="506602"/>
                    <a:pt x="104888" y="476815"/>
                    <a:pt x="78553" y="392146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bg1">
                    <a:alpha val="25000"/>
                  </a:schemeClr>
                </a:gs>
                <a:gs pos="90000">
                  <a:srgbClr val="8FD8FD">
                    <a:alpha val="2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5875" cap="rnd" cmpd="dbl">
              <a:solidFill>
                <a:srgbClr val="002060">
                  <a:alpha val="25000"/>
                </a:srgbClr>
              </a:solidFill>
              <a:bevel/>
              <a:extLst>
                <a:ext uri="{C807C97D-BFC1-408E-A445-0C87EB9F89A2}">
                  <ask:lineSketchStyleProps xmlns:ask="http://schemas.microsoft.com/office/drawing/2018/sketchyshapes" sd="1219033472">
                    <a:custGeom>
                      <a:avLst/>
                      <a:gdLst>
                        <a:gd name="csX0" fmla="*/ 0 w 409574"/>
                        <a:gd name="csY0" fmla="*/ 164306 h 328612"/>
                        <a:gd name="csX1" fmla="*/ 204787 w 409574"/>
                        <a:gd name="csY1" fmla="*/ 0 h 328612"/>
                        <a:gd name="csX2" fmla="*/ 409574 w 409574"/>
                        <a:gd name="csY2" fmla="*/ 164306 h 328612"/>
                        <a:gd name="csX3" fmla="*/ 204787 w 409574"/>
                        <a:gd name="csY3" fmla="*/ 328612 h 328612"/>
                        <a:gd name="csX4" fmla="*/ 0 w 409574"/>
                        <a:gd name="csY4" fmla="*/ 164306 h 328612"/>
                        <a:gd name="csX0" fmla="*/ 0 w 420182"/>
                        <a:gd name="csY0" fmla="*/ 164306 h 331542"/>
                        <a:gd name="csX1" fmla="*/ 204787 w 420182"/>
                        <a:gd name="csY1" fmla="*/ 0 h 331542"/>
                        <a:gd name="csX2" fmla="*/ 409574 w 420182"/>
                        <a:gd name="csY2" fmla="*/ 164306 h 331542"/>
                        <a:gd name="csX3" fmla="*/ 371474 w 420182"/>
                        <a:gd name="csY3" fmla="*/ 261936 h 331542"/>
                        <a:gd name="csX4" fmla="*/ 204787 w 420182"/>
                        <a:gd name="csY4" fmla="*/ 328612 h 331542"/>
                        <a:gd name="csX5" fmla="*/ 0 w 420182"/>
                        <a:gd name="csY5" fmla="*/ 164306 h 331542"/>
                        <a:gd name="csX0" fmla="*/ 0 w 449637"/>
                        <a:gd name="csY0" fmla="*/ 166440 h 333676"/>
                        <a:gd name="csX1" fmla="*/ 204787 w 449637"/>
                        <a:gd name="csY1" fmla="*/ 2134 h 333676"/>
                        <a:gd name="csX2" fmla="*/ 442912 w 449637"/>
                        <a:gd name="csY2" fmla="*/ 85477 h 333676"/>
                        <a:gd name="csX3" fmla="*/ 371474 w 449637"/>
                        <a:gd name="csY3" fmla="*/ 264070 h 333676"/>
                        <a:gd name="csX4" fmla="*/ 204787 w 449637"/>
                        <a:gd name="csY4" fmla="*/ 330746 h 333676"/>
                        <a:gd name="csX5" fmla="*/ 0 w 449637"/>
                        <a:gd name="csY5" fmla="*/ 166440 h 333676"/>
                        <a:gd name="csX0" fmla="*/ 4844 w 454481"/>
                        <a:gd name="csY0" fmla="*/ 165526 h 332762"/>
                        <a:gd name="csX1" fmla="*/ 76281 w 454481"/>
                        <a:gd name="csY1" fmla="*/ 44081 h 332762"/>
                        <a:gd name="csX2" fmla="*/ 209631 w 454481"/>
                        <a:gd name="csY2" fmla="*/ 1220 h 332762"/>
                        <a:gd name="csX3" fmla="*/ 447756 w 454481"/>
                        <a:gd name="csY3" fmla="*/ 84563 h 332762"/>
                        <a:gd name="csX4" fmla="*/ 376318 w 454481"/>
                        <a:gd name="csY4" fmla="*/ 263156 h 332762"/>
                        <a:gd name="csX5" fmla="*/ 209631 w 454481"/>
                        <a:gd name="csY5" fmla="*/ 329832 h 332762"/>
                        <a:gd name="csX6" fmla="*/ 4844 w 454481"/>
                        <a:gd name="csY6" fmla="*/ 165526 h 332762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188784 h 356020"/>
                        <a:gd name="csX1" fmla="*/ 76281 w 454481"/>
                        <a:gd name="csY1" fmla="*/ 67339 h 356020"/>
                        <a:gd name="csX2" fmla="*/ 276306 w 454481"/>
                        <a:gd name="csY2" fmla="*/ 666 h 356020"/>
                        <a:gd name="csX3" fmla="*/ 447756 w 454481"/>
                        <a:gd name="csY3" fmla="*/ 107821 h 356020"/>
                        <a:gd name="csX4" fmla="*/ 376318 w 454481"/>
                        <a:gd name="csY4" fmla="*/ 286414 h 356020"/>
                        <a:gd name="csX5" fmla="*/ 209631 w 454481"/>
                        <a:gd name="csY5" fmla="*/ 353090 h 356020"/>
                        <a:gd name="csX6" fmla="*/ 4844 w 454481"/>
                        <a:gd name="csY6" fmla="*/ 188784 h 356020"/>
                        <a:gd name="csX0" fmla="*/ 4844 w 454481"/>
                        <a:gd name="csY0" fmla="*/ 200741 h 367977"/>
                        <a:gd name="csX1" fmla="*/ 76281 w 454481"/>
                        <a:gd name="csY1" fmla="*/ 79296 h 367977"/>
                        <a:gd name="csX2" fmla="*/ 276306 w 454481"/>
                        <a:gd name="csY2" fmla="*/ 12623 h 367977"/>
                        <a:gd name="csX3" fmla="*/ 447756 w 454481"/>
                        <a:gd name="csY3" fmla="*/ 119778 h 367977"/>
                        <a:gd name="csX4" fmla="*/ 376318 w 454481"/>
                        <a:gd name="csY4" fmla="*/ 298371 h 367977"/>
                        <a:gd name="csX5" fmla="*/ 209631 w 454481"/>
                        <a:gd name="csY5" fmla="*/ 365047 h 367977"/>
                        <a:gd name="csX6" fmla="*/ 4844 w 454481"/>
                        <a:gd name="csY6" fmla="*/ 200741 h 367977"/>
                        <a:gd name="csX0" fmla="*/ 4844 w 454481"/>
                        <a:gd name="csY0" fmla="*/ 192939 h 360175"/>
                        <a:gd name="csX1" fmla="*/ 76281 w 454481"/>
                        <a:gd name="csY1" fmla="*/ 71494 h 360175"/>
                        <a:gd name="csX2" fmla="*/ 276306 w 454481"/>
                        <a:gd name="csY2" fmla="*/ 4821 h 360175"/>
                        <a:gd name="csX3" fmla="*/ 447756 w 454481"/>
                        <a:gd name="csY3" fmla="*/ 111976 h 360175"/>
                        <a:gd name="csX4" fmla="*/ 376318 w 454481"/>
                        <a:gd name="csY4" fmla="*/ 290569 h 360175"/>
                        <a:gd name="csX5" fmla="*/ 209631 w 454481"/>
                        <a:gd name="csY5" fmla="*/ 357245 h 360175"/>
                        <a:gd name="csX6" fmla="*/ 4844 w 454481"/>
                        <a:gd name="csY6" fmla="*/ 192939 h 360175"/>
                        <a:gd name="csX0" fmla="*/ 4844 w 454481"/>
                        <a:gd name="csY0" fmla="*/ 188673 h 355909"/>
                        <a:gd name="csX1" fmla="*/ 76281 w 454481"/>
                        <a:gd name="csY1" fmla="*/ 67228 h 355909"/>
                        <a:gd name="csX2" fmla="*/ 276306 w 454481"/>
                        <a:gd name="csY2" fmla="*/ 555 h 355909"/>
                        <a:gd name="csX3" fmla="*/ 447756 w 454481"/>
                        <a:gd name="csY3" fmla="*/ 107710 h 355909"/>
                        <a:gd name="csX4" fmla="*/ 376318 w 454481"/>
                        <a:gd name="csY4" fmla="*/ 286303 h 355909"/>
                        <a:gd name="csX5" fmla="*/ 209631 w 454481"/>
                        <a:gd name="csY5" fmla="*/ 352979 h 355909"/>
                        <a:gd name="csX6" fmla="*/ 4844 w 454481"/>
                        <a:gd name="csY6" fmla="*/ 188673 h 355909"/>
                        <a:gd name="csX0" fmla="*/ 4844 w 454481"/>
                        <a:gd name="csY0" fmla="*/ 197428 h 364664"/>
                        <a:gd name="csX1" fmla="*/ 76281 w 454481"/>
                        <a:gd name="csY1" fmla="*/ 75983 h 364664"/>
                        <a:gd name="csX2" fmla="*/ 276306 w 454481"/>
                        <a:gd name="csY2" fmla="*/ 9310 h 364664"/>
                        <a:gd name="csX3" fmla="*/ 447756 w 454481"/>
                        <a:gd name="csY3" fmla="*/ 116465 h 364664"/>
                        <a:gd name="csX4" fmla="*/ 376318 w 454481"/>
                        <a:gd name="csY4" fmla="*/ 295058 h 364664"/>
                        <a:gd name="csX5" fmla="*/ 209631 w 454481"/>
                        <a:gd name="csY5" fmla="*/ 361734 h 364664"/>
                        <a:gd name="csX6" fmla="*/ 4844 w 454481"/>
                        <a:gd name="csY6" fmla="*/ 197428 h 364664"/>
                        <a:gd name="csX0" fmla="*/ 4078 w 468446"/>
                        <a:gd name="csY0" fmla="*/ 201113 h 364490"/>
                        <a:gd name="csX1" fmla="*/ 90246 w 468446"/>
                        <a:gd name="csY1" fmla="*/ 75983 h 364490"/>
                        <a:gd name="csX2" fmla="*/ 290271 w 468446"/>
                        <a:gd name="csY2" fmla="*/ 9310 h 364490"/>
                        <a:gd name="csX3" fmla="*/ 461721 w 468446"/>
                        <a:gd name="csY3" fmla="*/ 116465 h 364490"/>
                        <a:gd name="csX4" fmla="*/ 390283 w 468446"/>
                        <a:gd name="csY4" fmla="*/ 295058 h 364490"/>
                        <a:gd name="csX5" fmla="*/ 223596 w 468446"/>
                        <a:gd name="csY5" fmla="*/ 361734 h 364490"/>
                        <a:gd name="csX6" fmla="*/ 4078 w 468446"/>
                        <a:gd name="csY6" fmla="*/ 201113 h 364490"/>
                        <a:gd name="csX0" fmla="*/ 1 w 464369"/>
                        <a:gd name="csY0" fmla="*/ 201113 h 364490"/>
                        <a:gd name="csX1" fmla="*/ 86169 w 464369"/>
                        <a:gd name="csY1" fmla="*/ 75983 h 364490"/>
                        <a:gd name="csX2" fmla="*/ 286194 w 464369"/>
                        <a:gd name="csY2" fmla="*/ 9310 h 364490"/>
                        <a:gd name="csX3" fmla="*/ 457644 w 464369"/>
                        <a:gd name="csY3" fmla="*/ 116465 h 364490"/>
                        <a:gd name="csX4" fmla="*/ 386206 w 464369"/>
                        <a:gd name="csY4" fmla="*/ 295058 h 364490"/>
                        <a:gd name="csX5" fmla="*/ 219519 w 464369"/>
                        <a:gd name="csY5" fmla="*/ 361734 h 364490"/>
                        <a:gd name="csX6" fmla="*/ 1 w 464369"/>
                        <a:gd name="csY6" fmla="*/ 201113 h 364490"/>
                        <a:gd name="csX0" fmla="*/ 1 w 464369"/>
                        <a:gd name="csY0" fmla="*/ 223139 h 386516"/>
                        <a:gd name="csX1" fmla="*/ 86169 w 464369"/>
                        <a:gd name="csY1" fmla="*/ 98009 h 386516"/>
                        <a:gd name="csX2" fmla="*/ 238314 w 464369"/>
                        <a:gd name="csY2" fmla="*/ 7957 h 386516"/>
                        <a:gd name="csX3" fmla="*/ 457644 w 464369"/>
                        <a:gd name="csY3" fmla="*/ 138491 h 386516"/>
                        <a:gd name="csX4" fmla="*/ 386206 w 464369"/>
                        <a:gd name="csY4" fmla="*/ 317084 h 386516"/>
                        <a:gd name="csX5" fmla="*/ 219519 w 464369"/>
                        <a:gd name="csY5" fmla="*/ 383760 h 386516"/>
                        <a:gd name="csX6" fmla="*/ 1 w 464369"/>
                        <a:gd name="csY6" fmla="*/ 223139 h 386516"/>
                        <a:gd name="csX0" fmla="*/ 1 w 464369"/>
                        <a:gd name="csY0" fmla="*/ 216215 h 379592"/>
                        <a:gd name="csX1" fmla="*/ 86169 w 464369"/>
                        <a:gd name="csY1" fmla="*/ 91085 h 379592"/>
                        <a:gd name="csX2" fmla="*/ 238314 w 464369"/>
                        <a:gd name="csY2" fmla="*/ 1033 h 379592"/>
                        <a:gd name="csX3" fmla="*/ 457644 w 464369"/>
                        <a:gd name="csY3" fmla="*/ 131567 h 379592"/>
                        <a:gd name="csX4" fmla="*/ 386206 w 464369"/>
                        <a:gd name="csY4" fmla="*/ 310160 h 379592"/>
                        <a:gd name="csX5" fmla="*/ 219519 w 464369"/>
                        <a:gd name="csY5" fmla="*/ 376836 h 379592"/>
                        <a:gd name="csX6" fmla="*/ 1 w 464369"/>
                        <a:gd name="csY6" fmla="*/ 216215 h 379592"/>
                        <a:gd name="csX0" fmla="*/ 12772 w 477140"/>
                        <a:gd name="csY0" fmla="*/ 216646 h 380023"/>
                        <a:gd name="csX1" fmla="*/ 46707 w 477140"/>
                        <a:gd name="csY1" fmla="*/ 68138 h 380023"/>
                        <a:gd name="csX2" fmla="*/ 251085 w 477140"/>
                        <a:gd name="csY2" fmla="*/ 1464 h 380023"/>
                        <a:gd name="csX3" fmla="*/ 470415 w 477140"/>
                        <a:gd name="csY3" fmla="*/ 131998 h 380023"/>
                        <a:gd name="csX4" fmla="*/ 398977 w 477140"/>
                        <a:gd name="csY4" fmla="*/ 310591 h 380023"/>
                        <a:gd name="csX5" fmla="*/ 232290 w 477140"/>
                        <a:gd name="csY5" fmla="*/ 377267 h 380023"/>
                        <a:gd name="csX6" fmla="*/ 12772 w 477140"/>
                        <a:gd name="csY6" fmla="*/ 216646 h 380023"/>
                        <a:gd name="csX0" fmla="*/ 71472 w 440080"/>
                        <a:gd name="csY0" fmla="*/ 244700 h 378810"/>
                        <a:gd name="csX1" fmla="*/ 9647 w 440080"/>
                        <a:gd name="csY1" fmla="*/ 68138 h 378810"/>
                        <a:gd name="csX2" fmla="*/ 214025 w 440080"/>
                        <a:gd name="csY2" fmla="*/ 1464 h 378810"/>
                        <a:gd name="csX3" fmla="*/ 433355 w 440080"/>
                        <a:gd name="csY3" fmla="*/ 131998 h 378810"/>
                        <a:gd name="csX4" fmla="*/ 361917 w 440080"/>
                        <a:gd name="csY4" fmla="*/ 310591 h 378810"/>
                        <a:gd name="csX5" fmla="*/ 195230 w 440080"/>
                        <a:gd name="csY5" fmla="*/ 377267 h 378810"/>
                        <a:gd name="csX6" fmla="*/ 71472 w 440080"/>
                        <a:gd name="csY6" fmla="*/ 244700 h 378810"/>
                        <a:gd name="csX0" fmla="*/ 71826 w 440434"/>
                        <a:gd name="csY0" fmla="*/ 244700 h 330317"/>
                        <a:gd name="csX1" fmla="*/ 10001 w 440434"/>
                        <a:gd name="csY1" fmla="*/ 68138 h 330317"/>
                        <a:gd name="csX2" fmla="*/ 214379 w 440434"/>
                        <a:gd name="csY2" fmla="*/ 1464 h 330317"/>
                        <a:gd name="csX3" fmla="*/ 433709 w 440434"/>
                        <a:gd name="csY3" fmla="*/ 131998 h 330317"/>
                        <a:gd name="csX4" fmla="*/ 362271 w 440434"/>
                        <a:gd name="csY4" fmla="*/ 310591 h 330317"/>
                        <a:gd name="csX5" fmla="*/ 217347 w 440434"/>
                        <a:gd name="csY5" fmla="*/ 321159 h 330317"/>
                        <a:gd name="csX6" fmla="*/ 71826 w 440434"/>
                        <a:gd name="csY6" fmla="*/ 244700 h 330317"/>
                        <a:gd name="csX0" fmla="*/ 71826 w 439569"/>
                        <a:gd name="csY0" fmla="*/ 244700 h 321372"/>
                        <a:gd name="csX1" fmla="*/ 10001 w 439569"/>
                        <a:gd name="csY1" fmla="*/ 68138 h 321372"/>
                        <a:gd name="csX2" fmla="*/ 214379 w 439569"/>
                        <a:gd name="csY2" fmla="*/ 1464 h 321372"/>
                        <a:gd name="csX3" fmla="*/ 433709 w 439569"/>
                        <a:gd name="csY3" fmla="*/ 131998 h 321372"/>
                        <a:gd name="csX4" fmla="*/ 349213 w 439569"/>
                        <a:gd name="csY4" fmla="*/ 263835 h 321372"/>
                        <a:gd name="csX5" fmla="*/ 217347 w 439569"/>
                        <a:gd name="csY5" fmla="*/ 321159 h 321372"/>
                        <a:gd name="csX6" fmla="*/ 71826 w 439569"/>
                        <a:gd name="csY6" fmla="*/ 244700 h 321372"/>
                        <a:gd name="csX0" fmla="*/ 63997 w 431740"/>
                        <a:gd name="csY0" fmla="*/ 243696 h 320368"/>
                        <a:gd name="csX1" fmla="*/ 10877 w 431740"/>
                        <a:gd name="csY1" fmla="*/ 90513 h 320368"/>
                        <a:gd name="csX2" fmla="*/ 206550 w 431740"/>
                        <a:gd name="csY2" fmla="*/ 460 h 320368"/>
                        <a:gd name="csX3" fmla="*/ 425880 w 431740"/>
                        <a:gd name="csY3" fmla="*/ 130994 h 320368"/>
                        <a:gd name="csX4" fmla="*/ 341384 w 431740"/>
                        <a:gd name="csY4" fmla="*/ 262831 h 320368"/>
                        <a:gd name="csX5" fmla="*/ 209518 w 431740"/>
                        <a:gd name="csY5" fmla="*/ 320155 h 320368"/>
                        <a:gd name="csX6" fmla="*/ 63997 w 431740"/>
                        <a:gd name="csY6" fmla="*/ 243696 h 320368"/>
                        <a:gd name="csX0" fmla="*/ 63997 w 431740"/>
                        <a:gd name="csY0" fmla="*/ 243957 h 320629"/>
                        <a:gd name="csX1" fmla="*/ 10877 w 431740"/>
                        <a:gd name="csY1" fmla="*/ 90774 h 320629"/>
                        <a:gd name="csX2" fmla="*/ 206550 w 431740"/>
                        <a:gd name="csY2" fmla="*/ 721 h 320629"/>
                        <a:gd name="csX3" fmla="*/ 425880 w 431740"/>
                        <a:gd name="csY3" fmla="*/ 131255 h 320629"/>
                        <a:gd name="csX4" fmla="*/ 341384 w 431740"/>
                        <a:gd name="csY4" fmla="*/ 263092 h 320629"/>
                        <a:gd name="csX5" fmla="*/ 209518 w 431740"/>
                        <a:gd name="csY5" fmla="*/ 320416 h 320629"/>
                        <a:gd name="csX6" fmla="*/ 63997 w 431740"/>
                        <a:gd name="csY6" fmla="*/ 243957 h 320629"/>
                        <a:gd name="csX0" fmla="*/ 63997 w 425918"/>
                        <a:gd name="csY0" fmla="*/ 243957 h 320629"/>
                        <a:gd name="csX1" fmla="*/ 10877 w 425918"/>
                        <a:gd name="csY1" fmla="*/ 90774 h 320629"/>
                        <a:gd name="csX2" fmla="*/ 206550 w 425918"/>
                        <a:gd name="csY2" fmla="*/ 721 h 320629"/>
                        <a:gd name="csX3" fmla="*/ 425880 w 425918"/>
                        <a:gd name="csY3" fmla="*/ 131255 h 320629"/>
                        <a:gd name="csX4" fmla="*/ 341384 w 425918"/>
                        <a:gd name="csY4" fmla="*/ 263092 h 320629"/>
                        <a:gd name="csX5" fmla="*/ 209518 w 425918"/>
                        <a:gd name="csY5" fmla="*/ 320416 h 320629"/>
                        <a:gd name="csX6" fmla="*/ 63997 w 425918"/>
                        <a:gd name="csY6" fmla="*/ 243957 h 320629"/>
                        <a:gd name="csX0" fmla="*/ 63997 w 408526"/>
                        <a:gd name="csY0" fmla="*/ 243256 h 319928"/>
                        <a:gd name="csX1" fmla="*/ 10877 w 408526"/>
                        <a:gd name="csY1" fmla="*/ 90073 h 319928"/>
                        <a:gd name="csX2" fmla="*/ 206550 w 408526"/>
                        <a:gd name="csY2" fmla="*/ 20 h 319928"/>
                        <a:gd name="csX3" fmla="*/ 408469 w 408526"/>
                        <a:gd name="csY3" fmla="*/ 83797 h 319928"/>
                        <a:gd name="csX4" fmla="*/ 341384 w 408526"/>
                        <a:gd name="csY4" fmla="*/ 262391 h 319928"/>
                        <a:gd name="csX5" fmla="*/ 209518 w 408526"/>
                        <a:gd name="csY5" fmla="*/ 319715 h 319928"/>
                        <a:gd name="csX6" fmla="*/ 63997 w 408526"/>
                        <a:gd name="csY6" fmla="*/ 243256 h 319928"/>
                        <a:gd name="csX0" fmla="*/ 63997 w 408526"/>
                        <a:gd name="csY0" fmla="*/ 243360 h 320032"/>
                        <a:gd name="csX1" fmla="*/ 10877 w 408526"/>
                        <a:gd name="csY1" fmla="*/ 90177 h 320032"/>
                        <a:gd name="csX2" fmla="*/ 206550 w 408526"/>
                        <a:gd name="csY2" fmla="*/ 124 h 320032"/>
                        <a:gd name="csX3" fmla="*/ 408469 w 408526"/>
                        <a:gd name="csY3" fmla="*/ 83901 h 320032"/>
                        <a:gd name="csX4" fmla="*/ 341384 w 408526"/>
                        <a:gd name="csY4" fmla="*/ 262495 h 320032"/>
                        <a:gd name="csX5" fmla="*/ 209518 w 408526"/>
                        <a:gd name="csY5" fmla="*/ 319819 h 320032"/>
                        <a:gd name="csX6" fmla="*/ 63997 w 408526"/>
                        <a:gd name="csY6" fmla="*/ 243360 h 320032"/>
                        <a:gd name="csX0" fmla="*/ 28411 w 372940"/>
                        <a:gd name="csY0" fmla="*/ 253021 h 329693"/>
                        <a:gd name="csX1" fmla="*/ 18818 w 372940"/>
                        <a:gd name="csY1" fmla="*/ 39055 h 329693"/>
                        <a:gd name="csX2" fmla="*/ 170964 w 372940"/>
                        <a:gd name="csY2" fmla="*/ 9785 h 329693"/>
                        <a:gd name="csX3" fmla="*/ 372883 w 372940"/>
                        <a:gd name="csY3" fmla="*/ 93562 h 329693"/>
                        <a:gd name="csX4" fmla="*/ 305798 w 372940"/>
                        <a:gd name="csY4" fmla="*/ 272156 h 329693"/>
                        <a:gd name="csX5" fmla="*/ 173932 w 372940"/>
                        <a:gd name="csY5" fmla="*/ 329480 h 329693"/>
                        <a:gd name="csX6" fmla="*/ 28411 w 372940"/>
                        <a:gd name="csY6" fmla="*/ 253021 h 329693"/>
                        <a:gd name="csX0" fmla="*/ 28411 w 372940"/>
                        <a:gd name="csY0" fmla="*/ 233726 h 310398"/>
                        <a:gd name="csX1" fmla="*/ 18818 w 372940"/>
                        <a:gd name="csY1" fmla="*/ 19760 h 310398"/>
                        <a:gd name="csX2" fmla="*/ 223197 w 372940"/>
                        <a:gd name="csY2" fmla="*/ 51275 h 310398"/>
                        <a:gd name="csX3" fmla="*/ 372883 w 372940"/>
                        <a:gd name="csY3" fmla="*/ 74267 h 310398"/>
                        <a:gd name="csX4" fmla="*/ 305798 w 372940"/>
                        <a:gd name="csY4" fmla="*/ 252861 h 310398"/>
                        <a:gd name="csX5" fmla="*/ 173932 w 372940"/>
                        <a:gd name="csY5" fmla="*/ 310185 h 310398"/>
                        <a:gd name="csX6" fmla="*/ 28411 w 372940"/>
                        <a:gd name="csY6" fmla="*/ 233726 h 310398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411 w 334874"/>
                        <a:gd name="csY0" fmla="*/ 235332 h 312004"/>
                        <a:gd name="csX1" fmla="*/ 18818 w 334874"/>
                        <a:gd name="csY1" fmla="*/ 21366 h 312004"/>
                        <a:gd name="csX2" fmla="*/ 223197 w 334874"/>
                        <a:gd name="csY2" fmla="*/ 52881 h 312004"/>
                        <a:gd name="csX3" fmla="*/ 333709 w 334874"/>
                        <a:gd name="csY3" fmla="*/ 136656 h 312004"/>
                        <a:gd name="csX4" fmla="*/ 305798 w 334874"/>
                        <a:gd name="csY4" fmla="*/ 254467 h 312004"/>
                        <a:gd name="csX5" fmla="*/ 173932 w 334874"/>
                        <a:gd name="csY5" fmla="*/ 311791 h 312004"/>
                        <a:gd name="csX6" fmla="*/ 28411 w 334874"/>
                        <a:gd name="csY6" fmla="*/ 235332 h 312004"/>
                        <a:gd name="csX0" fmla="*/ 28006 w 334469"/>
                        <a:gd name="csY0" fmla="*/ 235332 h 339965"/>
                        <a:gd name="csX1" fmla="*/ 18413 w 334469"/>
                        <a:gd name="csY1" fmla="*/ 21366 h 339965"/>
                        <a:gd name="csX2" fmla="*/ 222792 w 334469"/>
                        <a:gd name="csY2" fmla="*/ 52881 h 339965"/>
                        <a:gd name="csX3" fmla="*/ 333304 w 334469"/>
                        <a:gd name="csY3" fmla="*/ 136656 h 339965"/>
                        <a:gd name="csX4" fmla="*/ 305393 w 334469"/>
                        <a:gd name="csY4" fmla="*/ 254467 h 339965"/>
                        <a:gd name="csX5" fmla="*/ 164822 w 334469"/>
                        <a:gd name="csY5" fmla="*/ 339845 h 339965"/>
                        <a:gd name="csX6" fmla="*/ 28006 w 334469"/>
                        <a:gd name="csY6" fmla="*/ 235332 h 339965"/>
                        <a:gd name="csX0" fmla="*/ 28006 w 334469"/>
                        <a:gd name="csY0" fmla="*/ 239559 h 344192"/>
                        <a:gd name="csX1" fmla="*/ 18413 w 334469"/>
                        <a:gd name="csY1" fmla="*/ 25593 h 344192"/>
                        <a:gd name="csX2" fmla="*/ 201029 w 334469"/>
                        <a:gd name="csY2" fmla="*/ 38405 h 344192"/>
                        <a:gd name="csX3" fmla="*/ 333304 w 334469"/>
                        <a:gd name="csY3" fmla="*/ 140883 h 344192"/>
                        <a:gd name="csX4" fmla="*/ 305393 w 334469"/>
                        <a:gd name="csY4" fmla="*/ 258694 h 344192"/>
                        <a:gd name="csX5" fmla="*/ 164822 w 334469"/>
                        <a:gd name="csY5" fmla="*/ 344072 h 344192"/>
                        <a:gd name="csX6" fmla="*/ 28006 w 334469"/>
                        <a:gd name="csY6" fmla="*/ 239559 h 344192"/>
                        <a:gd name="csX0" fmla="*/ 28006 w 334469"/>
                        <a:gd name="csY0" fmla="*/ 263473 h 368106"/>
                        <a:gd name="csX1" fmla="*/ 18413 w 334469"/>
                        <a:gd name="csY1" fmla="*/ 49507 h 368106"/>
                        <a:gd name="csX2" fmla="*/ 170559 w 334469"/>
                        <a:gd name="csY2" fmla="*/ 10886 h 368106"/>
                        <a:gd name="csX3" fmla="*/ 333304 w 334469"/>
                        <a:gd name="csY3" fmla="*/ 164797 h 368106"/>
                        <a:gd name="csX4" fmla="*/ 305393 w 334469"/>
                        <a:gd name="csY4" fmla="*/ 282608 h 368106"/>
                        <a:gd name="csX5" fmla="*/ 164822 w 334469"/>
                        <a:gd name="csY5" fmla="*/ 367986 h 368106"/>
                        <a:gd name="csX6" fmla="*/ 28006 w 334469"/>
                        <a:gd name="csY6" fmla="*/ 263473 h 368106"/>
                        <a:gd name="csX0" fmla="*/ 14712 w 321175"/>
                        <a:gd name="csY0" fmla="*/ 252658 h 357291"/>
                        <a:gd name="csX1" fmla="*/ 26883 w 321175"/>
                        <a:gd name="csY1" fmla="*/ 136881 h 357291"/>
                        <a:gd name="csX2" fmla="*/ 157265 w 321175"/>
                        <a:gd name="csY2" fmla="*/ 71 h 357291"/>
                        <a:gd name="csX3" fmla="*/ 320010 w 321175"/>
                        <a:gd name="csY3" fmla="*/ 153982 h 357291"/>
                        <a:gd name="csX4" fmla="*/ 292099 w 321175"/>
                        <a:gd name="csY4" fmla="*/ 271793 h 357291"/>
                        <a:gd name="csX5" fmla="*/ 151528 w 321175"/>
                        <a:gd name="csY5" fmla="*/ 357171 h 357291"/>
                        <a:gd name="csX6" fmla="*/ 14712 w 321175"/>
                        <a:gd name="csY6" fmla="*/ 252658 h 357291"/>
                        <a:gd name="csX0" fmla="*/ 51182 w 305412"/>
                        <a:gd name="csY0" fmla="*/ 266684 h 357180"/>
                        <a:gd name="csX1" fmla="*/ 11120 w 305412"/>
                        <a:gd name="csY1" fmla="*/ 136881 h 357180"/>
                        <a:gd name="csX2" fmla="*/ 141502 w 305412"/>
                        <a:gd name="csY2" fmla="*/ 71 h 357180"/>
                        <a:gd name="csX3" fmla="*/ 304247 w 305412"/>
                        <a:gd name="csY3" fmla="*/ 153982 h 357180"/>
                        <a:gd name="csX4" fmla="*/ 276336 w 305412"/>
                        <a:gd name="csY4" fmla="*/ 271793 h 357180"/>
                        <a:gd name="csX5" fmla="*/ 135765 w 305412"/>
                        <a:gd name="csY5" fmla="*/ 357171 h 357180"/>
                        <a:gd name="csX6" fmla="*/ 51182 w 305412"/>
                        <a:gd name="csY6" fmla="*/ 266684 h 357180"/>
                        <a:gd name="csX0" fmla="*/ 70884 w 325114"/>
                        <a:gd name="csY0" fmla="*/ 268174 h 358670"/>
                        <a:gd name="csX1" fmla="*/ 9059 w 325114"/>
                        <a:gd name="csY1" fmla="*/ 91615 h 358670"/>
                        <a:gd name="csX2" fmla="*/ 161204 w 325114"/>
                        <a:gd name="csY2" fmla="*/ 1561 h 358670"/>
                        <a:gd name="csX3" fmla="*/ 323949 w 325114"/>
                        <a:gd name="csY3" fmla="*/ 155472 h 358670"/>
                        <a:gd name="csX4" fmla="*/ 296038 w 325114"/>
                        <a:gd name="csY4" fmla="*/ 273283 h 358670"/>
                        <a:gd name="csX5" fmla="*/ 155467 w 325114"/>
                        <a:gd name="csY5" fmla="*/ 358661 h 358670"/>
                        <a:gd name="csX6" fmla="*/ 70884 w 325114"/>
                        <a:gd name="csY6" fmla="*/ 268174 h 358670"/>
                        <a:gd name="csX0" fmla="*/ 47965 w 328311"/>
                        <a:gd name="csY0" fmla="*/ 268174 h 358670"/>
                        <a:gd name="csX1" fmla="*/ 12256 w 328311"/>
                        <a:gd name="csY1" fmla="*/ 91615 h 358670"/>
                        <a:gd name="csX2" fmla="*/ 164401 w 328311"/>
                        <a:gd name="csY2" fmla="*/ 1561 h 358670"/>
                        <a:gd name="csX3" fmla="*/ 327146 w 328311"/>
                        <a:gd name="csY3" fmla="*/ 155472 h 358670"/>
                        <a:gd name="csX4" fmla="*/ 299235 w 328311"/>
                        <a:gd name="csY4" fmla="*/ 273283 h 358670"/>
                        <a:gd name="csX5" fmla="*/ 158664 w 328311"/>
                        <a:gd name="csY5" fmla="*/ 358661 h 358670"/>
                        <a:gd name="csX6" fmla="*/ 47965 w 328311"/>
                        <a:gd name="csY6" fmla="*/ 268174 h 358670"/>
                        <a:gd name="csX0" fmla="*/ 47965 w 328311"/>
                        <a:gd name="csY0" fmla="*/ 268174 h 359235"/>
                        <a:gd name="csX1" fmla="*/ 12256 w 328311"/>
                        <a:gd name="csY1" fmla="*/ 91615 h 359235"/>
                        <a:gd name="csX2" fmla="*/ 164401 w 328311"/>
                        <a:gd name="csY2" fmla="*/ 1561 h 359235"/>
                        <a:gd name="csX3" fmla="*/ 327146 w 328311"/>
                        <a:gd name="csY3" fmla="*/ 155472 h 359235"/>
                        <a:gd name="csX4" fmla="*/ 299235 w 328311"/>
                        <a:gd name="csY4" fmla="*/ 301337 h 359235"/>
                        <a:gd name="csX5" fmla="*/ 158664 w 328311"/>
                        <a:gd name="csY5" fmla="*/ 358661 h 359235"/>
                        <a:gd name="csX6" fmla="*/ 47965 w 328311"/>
                        <a:gd name="csY6" fmla="*/ 268174 h 359235"/>
                        <a:gd name="csX0" fmla="*/ 59440 w 339786"/>
                        <a:gd name="csY0" fmla="*/ 285872 h 376933"/>
                        <a:gd name="csX1" fmla="*/ 10673 w 339786"/>
                        <a:gd name="csY1" fmla="*/ 39178 h 376933"/>
                        <a:gd name="csX2" fmla="*/ 175876 w 339786"/>
                        <a:gd name="csY2" fmla="*/ 19259 h 376933"/>
                        <a:gd name="csX3" fmla="*/ 338621 w 339786"/>
                        <a:gd name="csY3" fmla="*/ 173170 h 376933"/>
                        <a:gd name="csX4" fmla="*/ 310710 w 339786"/>
                        <a:gd name="csY4" fmla="*/ 319035 h 376933"/>
                        <a:gd name="csX5" fmla="*/ 170139 w 339786"/>
                        <a:gd name="csY5" fmla="*/ 376359 h 376933"/>
                        <a:gd name="csX6" fmla="*/ 59440 w 339786"/>
                        <a:gd name="csY6" fmla="*/ 285872 h 376933"/>
                        <a:gd name="csX0" fmla="*/ 59440 w 339786"/>
                        <a:gd name="csY0" fmla="*/ 288474 h 379535"/>
                        <a:gd name="csX1" fmla="*/ 10673 w 339786"/>
                        <a:gd name="csY1" fmla="*/ 41780 h 379535"/>
                        <a:gd name="csX2" fmla="*/ 228109 w 339786"/>
                        <a:gd name="csY2" fmla="*/ 17185 h 379535"/>
                        <a:gd name="csX3" fmla="*/ 338621 w 339786"/>
                        <a:gd name="csY3" fmla="*/ 175772 h 379535"/>
                        <a:gd name="csX4" fmla="*/ 310710 w 339786"/>
                        <a:gd name="csY4" fmla="*/ 321637 h 379535"/>
                        <a:gd name="csX5" fmla="*/ 170139 w 339786"/>
                        <a:gd name="csY5" fmla="*/ 378961 h 379535"/>
                        <a:gd name="csX6" fmla="*/ 59440 w 339786"/>
                        <a:gd name="csY6" fmla="*/ 288474 h 379535"/>
                      </a:gdLst>
                      <a:ahLst/>
                      <a:cxnLst>
                        <a:cxn ang="0">
                          <a:pos x="csX0" y="csY0"/>
                        </a:cxn>
                        <a:cxn ang="0">
                          <a:pos x="csX1" y="csY1"/>
                        </a:cxn>
                        <a:cxn ang="0">
                          <a:pos x="csX2" y="csY2"/>
                        </a:cxn>
                        <a:cxn ang="0">
                          <a:pos x="csX3" y="csY3"/>
                        </a:cxn>
                        <a:cxn ang="0">
                          <a:pos x="csX4" y="csY4"/>
                        </a:cxn>
                        <a:cxn ang="0">
                          <a:pos x="csX5" y="csY5"/>
                        </a:cxn>
                        <a:cxn ang="0">
                          <a:pos x="csX6" y="csY6"/>
                        </a:cxn>
                      </a:cxnLst>
                      <a:rect l="l" t="t" r="r" b="b"/>
                      <a:pathLst>
                        <a:path w="339786" h="379535">
                          <a:moveTo>
                            <a:pt x="59440" y="288474"/>
                          </a:moveTo>
                          <a:cubicBezTo>
                            <a:pt x="32862" y="232277"/>
                            <a:pt x="-23458" y="69164"/>
                            <a:pt x="10673" y="41780"/>
                          </a:cubicBezTo>
                          <a:cubicBezTo>
                            <a:pt x="27393" y="-13658"/>
                            <a:pt x="173451" y="-5147"/>
                            <a:pt x="228109" y="17185"/>
                          </a:cubicBezTo>
                          <a:cubicBezTo>
                            <a:pt x="282767" y="39517"/>
                            <a:pt x="310841" y="80682"/>
                            <a:pt x="338621" y="175772"/>
                          </a:cubicBezTo>
                          <a:cubicBezTo>
                            <a:pt x="340286" y="238131"/>
                            <a:pt x="344841" y="294253"/>
                            <a:pt x="310710" y="321637"/>
                          </a:cubicBezTo>
                          <a:cubicBezTo>
                            <a:pt x="276579" y="349021"/>
                            <a:pt x="212017" y="384488"/>
                            <a:pt x="170139" y="378961"/>
                          </a:cubicBezTo>
                          <a:cubicBezTo>
                            <a:pt x="128261" y="373434"/>
                            <a:pt x="86018" y="344671"/>
                            <a:pt x="59440" y="288474"/>
                          </a:cubicBezTo>
                          <a:close/>
                        </a:path>
                      </a:pathLst>
                    </a:custGeom>
                    <ask:type>
                      <ask:lineSketchCurved/>
                    </ask:type>
                  </ask:lineSketchStyleProps>
                </a:ext>
              </a:extLst>
            </a:ln>
            <a:effectLst>
              <a:glow rad="19050">
                <a:srgbClr val="8FD8FD">
                  <a:alpha val="10000"/>
                </a:srgbClr>
              </a:glo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154D333E-9C70-FE16-3313-EDDF9372A7F7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6418965" y="2987959"/>
              <a:ext cx="13304" cy="331504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A292B4E0-3E07-5646-38A5-9D2FC347AA68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6709478" y="2619375"/>
              <a:ext cx="295275" cy="7143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693328FD-B919-5E6D-95C3-CAF98793FA85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6631786" y="3502243"/>
              <a:ext cx="292004" cy="250607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6E385069-75F3-3820-3C55-1DF6DF3741F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224356" y="2876550"/>
              <a:ext cx="32809" cy="713992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EC1F164B-E295-17BF-64A5-80BF24D95072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438351" y="3519488"/>
              <a:ext cx="218864" cy="169529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842A800B-3E1D-B1F8-86F0-D8F3E602EB9C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7881053" y="2835178"/>
              <a:ext cx="141890" cy="35093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EB375BA7-B960-EB8A-C829-F5BB4BD82DCF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7442366" y="2605088"/>
              <a:ext cx="367249" cy="23083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727CA6BE-E89C-EB6F-8309-6666BC20A7D7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038215" y="3467100"/>
              <a:ext cx="261119" cy="174384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B8D17A12-268E-004C-87B1-02DAD3654B4B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8671628" y="3424968"/>
              <a:ext cx="288680" cy="246920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8508378A-0F52-7530-D89C-4D82953EB07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 flipV="1">
              <a:off x="8223953" y="2519363"/>
              <a:ext cx="285373" cy="569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AE200F32-E8CB-5FE3-A0B2-AB92E26992CB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960821" y="2635023"/>
              <a:ext cx="101332" cy="33201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D0227BA2-7BB8-179C-E17B-8818F22D5F98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9204777" y="3467100"/>
              <a:ext cx="200276" cy="195263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BE5EB7EF-0C50-A781-45CC-0889BB853957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9088745" y="2452688"/>
              <a:ext cx="649683" cy="16583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71F9BDD7-B140-7433-5FDC-269116BAC92C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9343140" y="2668141"/>
              <a:ext cx="472460" cy="360809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4F65477B-54E3-591E-D9B9-B10303455E95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10357553" y="2747681"/>
              <a:ext cx="296350" cy="276507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0AEE636F-BF6A-DE39-E724-0131E7352A2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9838440" y="3795713"/>
              <a:ext cx="719138" cy="2857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405B91DB-1250-8212-FD78-FC660EE787EE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195316" y="2397346"/>
              <a:ext cx="409887" cy="45817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C7A1A7B6-FF8D-F3C6-17F1-9E7637C75781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366093" y="3296978"/>
              <a:ext cx="248635" cy="270135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BD032F0D-46C7-9440-C4EF-DED241022370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V="1">
              <a:off x="9757478" y="3314700"/>
              <a:ext cx="290512" cy="31908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25363664-88EB-5280-E5E2-D684CA0ABB86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10066057" y="2659347"/>
              <a:ext cx="48608" cy="288641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A9BE7874-DFB3-7FC0-A8D6-1387ED32AFDD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 flipV="1">
              <a:off x="8762115" y="3848100"/>
              <a:ext cx="581025" cy="5238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A2781D33-64E8-7595-7206-EFF0BB2DFD96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 flipH="1">
              <a:off x="6568190" y="2816066"/>
              <a:ext cx="479583" cy="549434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FD2B2348-DA0B-844F-5E8F-39CB85C325E0}"/>
                </a:ext>
              </a:extLst>
            </p:cNvPr>
            <p:cNvCxnSpPr>
              <a:cxnSpLocks noGrp="1" noRot="1" noMove="1" noResize="1" noEditPoints="1" noAdjustHandles="1" noChangeArrowheads="1" noChangeShapeType="1"/>
            </p:cNvCxnSpPr>
            <p:nvPr/>
          </p:nvCxnSpPr>
          <p:spPr>
            <a:xfrm>
              <a:off x="8200969" y="2781262"/>
              <a:ext cx="678621" cy="298488"/>
            </a:xfrm>
            <a:prstGeom prst="line">
              <a:avLst/>
            </a:prstGeom>
            <a:ln w="28575">
              <a:solidFill>
                <a:srgbClr val="FF0000"/>
              </a:solidFill>
              <a:prstDash val="solid"/>
            </a:ln>
            <a:effectLst>
              <a:glow rad="76200">
                <a:srgbClr val="FF0000">
                  <a:alpha val="40000"/>
                </a:srgbClr>
              </a:glo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7" name="TextBox 146">
            <a:extLst>
              <a:ext uri="{FF2B5EF4-FFF2-40B4-BE49-F238E27FC236}">
                <a16:creationId xmlns:a16="http://schemas.microsoft.com/office/drawing/2014/main" id="{363F5FA5-C3B4-D3C0-3CF6-0EF14E45EEC5}"/>
              </a:ext>
            </a:extLst>
          </p:cNvPr>
          <p:cNvSpPr txBox="1"/>
          <p:nvPr/>
        </p:nvSpPr>
        <p:spPr>
          <a:xfrm>
            <a:off x="7877020" y="5562654"/>
            <a:ext cx="187896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Anomalous metal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9" name="Picture 148">
            <a:extLst>
              <a:ext uri="{FF2B5EF4-FFF2-40B4-BE49-F238E27FC236}">
                <a16:creationId xmlns:a16="http://schemas.microsoft.com/office/drawing/2014/main" id="{0F57BB21-365E-FFB9-CFF2-F61C2522611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/>
          <a:srcRect l="76206" t="19726" r="1622" b="27147"/>
          <a:stretch/>
        </p:blipFill>
        <p:spPr>
          <a:xfrm rot="5400000">
            <a:off x="8802856" y="2606074"/>
            <a:ext cx="4351888" cy="1706400"/>
          </a:xfrm>
          <a:prstGeom prst="roundRect">
            <a:avLst>
              <a:gd name="adj" fmla="val 8827"/>
            </a:avLst>
          </a:prstGeom>
        </p:spPr>
      </p:pic>
      <p:sp>
        <p:nvSpPr>
          <p:cNvPr id="150" name="TextBox 149">
            <a:extLst>
              <a:ext uri="{FF2B5EF4-FFF2-40B4-BE49-F238E27FC236}">
                <a16:creationId xmlns:a16="http://schemas.microsoft.com/office/drawing/2014/main" id="{D3F9544C-28EC-15A8-6C4A-EE62C0EFCF14}"/>
              </a:ext>
            </a:extLst>
          </p:cNvPr>
          <p:cNvSpPr txBox="1"/>
          <p:nvPr/>
        </p:nvSpPr>
        <p:spPr>
          <a:xfrm>
            <a:off x="10125600" y="5562654"/>
            <a:ext cx="17064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Anderson insulator</a:t>
            </a:r>
            <a:endParaRPr lang="he-IL" sz="2800" b="1" kern="0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40" name="Group 239">
            <a:extLst>
              <a:ext uri="{FF2B5EF4-FFF2-40B4-BE49-F238E27FC236}">
                <a16:creationId xmlns:a16="http://schemas.microsoft.com/office/drawing/2014/main" id="{EC2566A1-4679-F82F-A661-2EE9800DC0C9}"/>
              </a:ext>
            </a:extLst>
          </p:cNvPr>
          <p:cNvGrpSpPr/>
          <p:nvPr/>
        </p:nvGrpSpPr>
        <p:grpSpPr>
          <a:xfrm>
            <a:off x="73970" y="2752346"/>
            <a:ext cx="3319150" cy="1418519"/>
            <a:chOff x="73970" y="2719741"/>
            <a:chExt cx="3319150" cy="1418519"/>
          </a:xfrm>
        </p:grpSpPr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F198E1B6-F45C-B577-498A-1C698711134B}"/>
                </a:ext>
              </a:extLst>
            </p:cNvPr>
            <p:cNvSpPr txBox="1"/>
            <p:nvPr/>
          </p:nvSpPr>
          <p:spPr>
            <a:xfrm>
              <a:off x="73970" y="2719741"/>
              <a:ext cx="3319150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b="1" kern="0" dirty="0">
                  <a:ln w="19050"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Enhances coupling</a:t>
              </a:r>
              <a:endParaRPr lang="he-IL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39" name="TextBox 238">
              <a:extLst>
                <a:ext uri="{FF2B5EF4-FFF2-40B4-BE49-F238E27FC236}">
                  <a16:creationId xmlns:a16="http://schemas.microsoft.com/office/drawing/2014/main" id="{B39EA3E1-808B-0D9D-D9A9-061D3DE112FC}"/>
                </a:ext>
              </a:extLst>
            </p:cNvPr>
            <p:cNvSpPr txBox="1"/>
            <p:nvPr/>
          </p:nvSpPr>
          <p:spPr>
            <a:xfrm>
              <a:off x="73970" y="3553485"/>
              <a:ext cx="3319150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b="1" kern="0" dirty="0">
                  <a:ln w="19050"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Reduce amplitude</a:t>
              </a:r>
              <a:endParaRPr lang="he-IL" sz="3200" b="1" kern="0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172951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49F9BEE8-E0CF-D8F3-81E6-862DD1E19BE2}"/>
              </a:ext>
            </a:extLst>
          </p:cNvPr>
          <p:cNvSpPr txBox="1"/>
          <p:nvPr/>
        </p:nvSpPr>
        <p:spPr>
          <a:xfrm>
            <a:off x="2643912" y="5734382"/>
            <a:ext cx="26867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Coupling</a:t>
            </a:r>
            <a:endParaRPr lang="en-IL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DB754B-FD03-8D0D-5003-DE343AE32132}"/>
              </a:ext>
            </a:extLst>
          </p:cNvPr>
          <p:cNvSpPr txBox="1"/>
          <p:nvPr/>
        </p:nvSpPr>
        <p:spPr>
          <a:xfrm rot="5400000">
            <a:off x="-738956" y="3411035"/>
            <a:ext cx="3086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Amplitude</a:t>
            </a:r>
            <a:endParaRPr lang="en-IL" dirty="0">
              <a:solidFill>
                <a:schemeClr val="bg1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B19FC6D-CFC8-4369-3C4E-4CDB29F17552}"/>
              </a:ext>
            </a:extLst>
          </p:cNvPr>
          <p:cNvSpPr/>
          <p:nvPr/>
        </p:nvSpPr>
        <p:spPr>
          <a:xfrm>
            <a:off x="360000" y="360000"/>
            <a:ext cx="44591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Phase Diagram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551C83E-FF79-0498-02CA-08E23AD50A6B}"/>
              </a:ext>
            </a:extLst>
          </p:cNvPr>
          <p:cNvSpPr txBox="1"/>
          <p:nvPr/>
        </p:nvSpPr>
        <p:spPr>
          <a:xfrm>
            <a:off x="7438738" y="1750806"/>
            <a:ext cx="3083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Bismuth - thickness</a:t>
            </a:r>
            <a:r>
              <a:rPr lang="en-US" dirty="0">
                <a:solidFill>
                  <a:schemeClr val="bg1"/>
                </a:solidFill>
              </a:rPr>
              <a:t> </a:t>
            </a:r>
            <a:endParaRPr lang="en-IL" dirty="0">
              <a:solidFill>
                <a:schemeClr val="bg1"/>
              </a:solidFill>
            </a:endParaRPr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736EA4C2-FD7D-5864-13CB-D46E7156CF58}"/>
              </a:ext>
            </a:extLst>
          </p:cNvPr>
          <p:cNvSpPr/>
          <p:nvPr/>
        </p:nvSpPr>
        <p:spPr>
          <a:xfrm>
            <a:off x="10243160" y="1891638"/>
            <a:ext cx="180000" cy="180000"/>
          </a:xfrm>
          <a:prstGeom prst="triangle">
            <a:avLst/>
          </a:prstGeom>
          <a:solidFill>
            <a:srgbClr val="3B7D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5B097DBE-A7C0-5B6D-4B52-6AA82195D1CD}"/>
              </a:ext>
            </a:extLst>
          </p:cNvPr>
          <p:cNvSpPr txBox="1"/>
          <p:nvPr/>
        </p:nvSpPr>
        <p:spPr>
          <a:xfrm>
            <a:off x="7438738" y="2209701"/>
            <a:ext cx="3083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InO - disorder</a:t>
            </a:r>
            <a:r>
              <a:rPr lang="en-US" dirty="0">
                <a:solidFill>
                  <a:schemeClr val="bg1"/>
                </a:solidFill>
              </a:rPr>
              <a:t> </a:t>
            </a:r>
            <a:endParaRPr lang="en-IL" dirty="0">
              <a:solidFill>
                <a:schemeClr val="bg1"/>
              </a:solidFill>
            </a:endParaRPr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B89E0204-61F8-086A-0132-13B724BC19B6}"/>
              </a:ext>
            </a:extLst>
          </p:cNvPr>
          <p:cNvSpPr/>
          <p:nvPr/>
        </p:nvSpPr>
        <p:spPr>
          <a:xfrm>
            <a:off x="9507781" y="2355638"/>
            <a:ext cx="180000" cy="180000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08466E9-22D6-C876-37DF-1CC6D545AC08}"/>
              </a:ext>
            </a:extLst>
          </p:cNvPr>
          <p:cNvSpPr txBox="1"/>
          <p:nvPr/>
        </p:nvSpPr>
        <p:spPr>
          <a:xfrm>
            <a:off x="7438738" y="2668596"/>
            <a:ext cx="3083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bg1"/>
                </a:solidFill>
              </a:rPr>
              <a:t>NbSi</a:t>
            </a:r>
            <a:r>
              <a:rPr lang="en-US" sz="2400" dirty="0">
                <a:solidFill>
                  <a:schemeClr val="bg1"/>
                </a:solidFill>
              </a:rPr>
              <a:t> - thickness</a:t>
            </a:r>
            <a:r>
              <a:rPr lang="en-US" dirty="0">
                <a:solidFill>
                  <a:schemeClr val="bg1"/>
                </a:solidFill>
              </a:rPr>
              <a:t> </a:t>
            </a:r>
            <a:endParaRPr lang="en-IL" dirty="0">
              <a:solidFill>
                <a:schemeClr val="bg1"/>
              </a:solidFill>
            </a:endParaRPr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291E92FE-10D9-86A9-8EF0-B96BE83BF737}"/>
              </a:ext>
            </a:extLst>
          </p:cNvPr>
          <p:cNvSpPr/>
          <p:nvPr/>
        </p:nvSpPr>
        <p:spPr>
          <a:xfrm>
            <a:off x="9775976" y="2823549"/>
            <a:ext cx="180000" cy="180000"/>
          </a:xfrm>
          <a:prstGeom prst="triangle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5231ACD-B746-9774-9CA4-7E1A6AA7B7F2}"/>
              </a:ext>
            </a:extLst>
          </p:cNvPr>
          <p:cNvSpPr txBox="1"/>
          <p:nvPr/>
        </p:nvSpPr>
        <p:spPr>
          <a:xfrm>
            <a:off x="7438738" y="3127492"/>
            <a:ext cx="3083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InO - pressure</a:t>
            </a:r>
            <a:r>
              <a:rPr lang="en-US" dirty="0">
                <a:solidFill>
                  <a:schemeClr val="bg1"/>
                </a:solidFill>
              </a:rPr>
              <a:t> </a:t>
            </a:r>
            <a:endParaRPr lang="en-IL" dirty="0">
              <a:solidFill>
                <a:schemeClr val="bg1"/>
              </a:solidFill>
            </a:endParaRPr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FB4A1D01-A706-C3F6-BD95-350017E7472F}"/>
              </a:ext>
            </a:extLst>
          </p:cNvPr>
          <p:cNvSpPr/>
          <p:nvPr/>
        </p:nvSpPr>
        <p:spPr>
          <a:xfrm>
            <a:off x="9507781" y="3269709"/>
            <a:ext cx="180000" cy="180000"/>
          </a:xfrm>
          <a:prstGeom prst="triangle">
            <a:avLst/>
          </a:prstGeom>
          <a:solidFill>
            <a:srgbClr val="47D45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43742DE-CA39-ABF8-A52A-EE239660A375}"/>
              </a:ext>
            </a:extLst>
          </p:cNvPr>
          <p:cNvSpPr/>
          <p:nvPr/>
        </p:nvSpPr>
        <p:spPr>
          <a:xfrm>
            <a:off x="1211830" y="1689271"/>
            <a:ext cx="5713757" cy="2559339"/>
          </a:xfrm>
          <a:prstGeom prst="rect">
            <a:avLst/>
          </a:prstGeom>
          <a:solidFill>
            <a:srgbClr val="69FB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CC5482-445B-06D9-4A71-9CF2C3C4BCB1}"/>
              </a:ext>
            </a:extLst>
          </p:cNvPr>
          <p:cNvSpPr/>
          <p:nvPr/>
        </p:nvSpPr>
        <p:spPr>
          <a:xfrm>
            <a:off x="4978334" y="3362264"/>
            <a:ext cx="1947257" cy="2380760"/>
          </a:xfrm>
          <a:custGeom>
            <a:avLst/>
            <a:gdLst>
              <a:gd name="connsiteX0" fmla="*/ 0 w 914816"/>
              <a:gd name="connsiteY0" fmla="*/ 0 h 989862"/>
              <a:gd name="connsiteX1" fmla="*/ 914816 w 914816"/>
              <a:gd name="connsiteY1" fmla="*/ 341350 h 989862"/>
              <a:gd name="connsiteX2" fmla="*/ 914816 w 914816"/>
              <a:gd name="connsiteY2" fmla="*/ 989862 h 989862"/>
              <a:gd name="connsiteX3" fmla="*/ 241974 w 914816"/>
              <a:gd name="connsiteY3" fmla="*/ 989862 h 989862"/>
              <a:gd name="connsiteX4" fmla="*/ 225179 w 914816"/>
              <a:gd name="connsiteY4" fmla="*/ 922181 h 989862"/>
              <a:gd name="connsiteX5" fmla="*/ 171091 w 914816"/>
              <a:gd name="connsiteY5" fmla="*/ 838600 h 989862"/>
              <a:gd name="connsiteX6" fmla="*/ 104583 w 914816"/>
              <a:gd name="connsiteY6" fmla="*/ 769968 h 989862"/>
              <a:gd name="connsiteX7" fmla="*/ 92606 w 914816"/>
              <a:gd name="connsiteY7" fmla="*/ 724183 h 989862"/>
              <a:gd name="connsiteX8" fmla="*/ 105711 w 914816"/>
              <a:gd name="connsiteY8" fmla="*/ 706575 h 989862"/>
              <a:gd name="connsiteX9" fmla="*/ 119727 w 914816"/>
              <a:gd name="connsiteY9" fmla="*/ 631127 h 989862"/>
              <a:gd name="connsiteX10" fmla="*/ 16458 w 914816"/>
              <a:gd name="connsiteY10" fmla="*/ 23875 h 98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4816" h="989862">
                <a:moveTo>
                  <a:pt x="0" y="0"/>
                </a:moveTo>
                <a:lnTo>
                  <a:pt x="914816" y="341350"/>
                </a:lnTo>
                <a:lnTo>
                  <a:pt x="914816" y="989862"/>
                </a:lnTo>
                <a:lnTo>
                  <a:pt x="241974" y="989862"/>
                </a:lnTo>
                <a:lnTo>
                  <a:pt x="225179" y="922181"/>
                </a:lnTo>
                <a:cubicBezTo>
                  <a:pt x="212520" y="894651"/>
                  <a:pt x="194225" y="866808"/>
                  <a:pt x="171091" y="838600"/>
                </a:cubicBezTo>
                <a:lnTo>
                  <a:pt x="104583" y="769968"/>
                </a:lnTo>
                <a:lnTo>
                  <a:pt x="92606" y="724183"/>
                </a:lnTo>
                <a:lnTo>
                  <a:pt x="105711" y="706575"/>
                </a:lnTo>
                <a:cubicBezTo>
                  <a:pt x="114795" y="688454"/>
                  <a:pt x="119727" y="663702"/>
                  <a:pt x="119727" y="631127"/>
                </a:cubicBezTo>
                <a:cubicBezTo>
                  <a:pt x="94880" y="425737"/>
                  <a:pt x="99246" y="182017"/>
                  <a:pt x="16458" y="2387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40ECF7-AD2E-9A6A-8422-F1D727F5DBCC}"/>
              </a:ext>
            </a:extLst>
          </p:cNvPr>
          <p:cNvSpPr/>
          <p:nvPr/>
        </p:nvSpPr>
        <p:spPr>
          <a:xfrm>
            <a:off x="1974178" y="2859625"/>
            <a:ext cx="3321443" cy="2391330"/>
          </a:xfrm>
          <a:custGeom>
            <a:avLst/>
            <a:gdLst>
              <a:gd name="connsiteX0" fmla="*/ 341094 w 1390500"/>
              <a:gd name="connsiteY0" fmla="*/ 479 h 937586"/>
              <a:gd name="connsiteX1" fmla="*/ 1171082 w 1390500"/>
              <a:gd name="connsiteY1" fmla="*/ 108134 h 937586"/>
              <a:gd name="connsiteX2" fmla="*/ 1390500 w 1390500"/>
              <a:gd name="connsiteY2" fmla="*/ 840412 h 937586"/>
              <a:gd name="connsiteX3" fmla="*/ 1376484 w 1390500"/>
              <a:gd name="connsiteY3" fmla="*/ 915860 h 937586"/>
              <a:gd name="connsiteX4" fmla="*/ 1360314 w 1390500"/>
              <a:gd name="connsiteY4" fmla="*/ 937586 h 937586"/>
              <a:gd name="connsiteX5" fmla="*/ 1358515 w 1390500"/>
              <a:gd name="connsiteY5" fmla="*/ 930707 h 937586"/>
              <a:gd name="connsiteX6" fmla="*/ 1339745 w 1390500"/>
              <a:gd name="connsiteY6" fmla="*/ 845808 h 937586"/>
              <a:gd name="connsiteX7" fmla="*/ 915183 w 1390500"/>
              <a:gd name="connsiteY7" fmla="*/ 262714 h 937586"/>
              <a:gd name="connsiteX8" fmla="*/ 14317 w 1390500"/>
              <a:gd name="connsiteY8" fmla="*/ 71073 h 937586"/>
              <a:gd name="connsiteX9" fmla="*/ 0 w 1390500"/>
              <a:gd name="connsiteY9" fmla="*/ 72431 h 937586"/>
              <a:gd name="connsiteX10" fmla="*/ 910 w 1390500"/>
              <a:gd name="connsiteY10" fmla="*/ 62318 h 937586"/>
              <a:gd name="connsiteX11" fmla="*/ 341094 w 1390500"/>
              <a:gd name="connsiteY11" fmla="*/ 479 h 937586"/>
              <a:gd name="connsiteX0" fmla="*/ 341094 w 1390500"/>
              <a:gd name="connsiteY0" fmla="*/ 479 h 949973"/>
              <a:gd name="connsiteX1" fmla="*/ 1171082 w 1390500"/>
              <a:gd name="connsiteY1" fmla="*/ 108134 h 949973"/>
              <a:gd name="connsiteX2" fmla="*/ 1390500 w 1390500"/>
              <a:gd name="connsiteY2" fmla="*/ 840412 h 949973"/>
              <a:gd name="connsiteX3" fmla="*/ 1376484 w 1390500"/>
              <a:gd name="connsiteY3" fmla="*/ 915860 h 949973"/>
              <a:gd name="connsiteX4" fmla="*/ 1360314 w 1390500"/>
              <a:gd name="connsiteY4" fmla="*/ 937586 h 949973"/>
              <a:gd name="connsiteX5" fmla="*/ 1329940 w 1390500"/>
              <a:gd name="connsiteY5" fmla="*/ 949757 h 949973"/>
              <a:gd name="connsiteX6" fmla="*/ 1339745 w 1390500"/>
              <a:gd name="connsiteY6" fmla="*/ 845808 h 949973"/>
              <a:gd name="connsiteX7" fmla="*/ 915183 w 1390500"/>
              <a:gd name="connsiteY7" fmla="*/ 262714 h 949973"/>
              <a:gd name="connsiteX8" fmla="*/ 14317 w 1390500"/>
              <a:gd name="connsiteY8" fmla="*/ 71073 h 949973"/>
              <a:gd name="connsiteX9" fmla="*/ 0 w 1390500"/>
              <a:gd name="connsiteY9" fmla="*/ 72431 h 949973"/>
              <a:gd name="connsiteX10" fmla="*/ 910 w 1390500"/>
              <a:gd name="connsiteY10" fmla="*/ 62318 h 949973"/>
              <a:gd name="connsiteX11" fmla="*/ 341094 w 1390500"/>
              <a:gd name="connsiteY11" fmla="*/ 479 h 949973"/>
              <a:gd name="connsiteX0" fmla="*/ 341094 w 1390500"/>
              <a:gd name="connsiteY0" fmla="*/ 479 h 994736"/>
              <a:gd name="connsiteX1" fmla="*/ 1171082 w 1390500"/>
              <a:gd name="connsiteY1" fmla="*/ 108134 h 994736"/>
              <a:gd name="connsiteX2" fmla="*/ 1390500 w 1390500"/>
              <a:gd name="connsiteY2" fmla="*/ 840412 h 994736"/>
              <a:gd name="connsiteX3" fmla="*/ 1376484 w 1390500"/>
              <a:gd name="connsiteY3" fmla="*/ 915860 h 994736"/>
              <a:gd name="connsiteX4" fmla="*/ 1355552 w 1390500"/>
              <a:gd name="connsiteY4" fmla="*/ 994736 h 994736"/>
              <a:gd name="connsiteX5" fmla="*/ 1329940 w 1390500"/>
              <a:gd name="connsiteY5" fmla="*/ 949757 h 994736"/>
              <a:gd name="connsiteX6" fmla="*/ 1339745 w 1390500"/>
              <a:gd name="connsiteY6" fmla="*/ 845808 h 994736"/>
              <a:gd name="connsiteX7" fmla="*/ 915183 w 1390500"/>
              <a:gd name="connsiteY7" fmla="*/ 262714 h 994736"/>
              <a:gd name="connsiteX8" fmla="*/ 14317 w 1390500"/>
              <a:gd name="connsiteY8" fmla="*/ 71073 h 994736"/>
              <a:gd name="connsiteX9" fmla="*/ 0 w 1390500"/>
              <a:gd name="connsiteY9" fmla="*/ 72431 h 994736"/>
              <a:gd name="connsiteX10" fmla="*/ 910 w 1390500"/>
              <a:gd name="connsiteY10" fmla="*/ 62318 h 994736"/>
              <a:gd name="connsiteX11" fmla="*/ 341094 w 1390500"/>
              <a:gd name="connsiteY11" fmla="*/ 479 h 994736"/>
              <a:gd name="connsiteX0" fmla="*/ 341094 w 1390500"/>
              <a:gd name="connsiteY0" fmla="*/ 479 h 994736"/>
              <a:gd name="connsiteX1" fmla="*/ 1171082 w 1390500"/>
              <a:gd name="connsiteY1" fmla="*/ 108134 h 994736"/>
              <a:gd name="connsiteX2" fmla="*/ 1390500 w 1390500"/>
              <a:gd name="connsiteY2" fmla="*/ 840412 h 994736"/>
              <a:gd name="connsiteX3" fmla="*/ 1376484 w 1390500"/>
              <a:gd name="connsiteY3" fmla="*/ 915860 h 994736"/>
              <a:gd name="connsiteX4" fmla="*/ 1355552 w 1390500"/>
              <a:gd name="connsiteY4" fmla="*/ 994736 h 994736"/>
              <a:gd name="connsiteX5" fmla="*/ 1329940 w 1390500"/>
              <a:gd name="connsiteY5" fmla="*/ 949757 h 994736"/>
              <a:gd name="connsiteX6" fmla="*/ 1339745 w 1390500"/>
              <a:gd name="connsiteY6" fmla="*/ 845808 h 994736"/>
              <a:gd name="connsiteX7" fmla="*/ 915183 w 1390500"/>
              <a:gd name="connsiteY7" fmla="*/ 262714 h 994736"/>
              <a:gd name="connsiteX8" fmla="*/ 14317 w 1390500"/>
              <a:gd name="connsiteY8" fmla="*/ 71073 h 994736"/>
              <a:gd name="connsiteX9" fmla="*/ 0 w 1390500"/>
              <a:gd name="connsiteY9" fmla="*/ 72431 h 994736"/>
              <a:gd name="connsiteX10" fmla="*/ 910 w 1390500"/>
              <a:gd name="connsiteY10" fmla="*/ 62318 h 994736"/>
              <a:gd name="connsiteX11" fmla="*/ 341094 w 1390500"/>
              <a:gd name="connsiteY11" fmla="*/ 479 h 994736"/>
              <a:gd name="connsiteX0" fmla="*/ 341094 w 1383357"/>
              <a:gd name="connsiteY0" fmla="*/ 5535 h 999792"/>
              <a:gd name="connsiteX1" fmla="*/ 1171082 w 1383357"/>
              <a:gd name="connsiteY1" fmla="*/ 113190 h 999792"/>
              <a:gd name="connsiteX2" fmla="*/ 1383357 w 1383357"/>
              <a:gd name="connsiteY2" fmla="*/ 843087 h 999792"/>
              <a:gd name="connsiteX3" fmla="*/ 1376484 w 1383357"/>
              <a:gd name="connsiteY3" fmla="*/ 920916 h 999792"/>
              <a:gd name="connsiteX4" fmla="*/ 1355552 w 1383357"/>
              <a:gd name="connsiteY4" fmla="*/ 999792 h 999792"/>
              <a:gd name="connsiteX5" fmla="*/ 1329940 w 1383357"/>
              <a:gd name="connsiteY5" fmla="*/ 954813 h 999792"/>
              <a:gd name="connsiteX6" fmla="*/ 1339745 w 1383357"/>
              <a:gd name="connsiteY6" fmla="*/ 850864 h 999792"/>
              <a:gd name="connsiteX7" fmla="*/ 915183 w 1383357"/>
              <a:gd name="connsiteY7" fmla="*/ 267770 h 999792"/>
              <a:gd name="connsiteX8" fmla="*/ 14317 w 1383357"/>
              <a:gd name="connsiteY8" fmla="*/ 76129 h 999792"/>
              <a:gd name="connsiteX9" fmla="*/ 0 w 1383357"/>
              <a:gd name="connsiteY9" fmla="*/ 77487 h 999792"/>
              <a:gd name="connsiteX10" fmla="*/ 910 w 1383357"/>
              <a:gd name="connsiteY10" fmla="*/ 67374 h 999792"/>
              <a:gd name="connsiteX11" fmla="*/ 341094 w 1383357"/>
              <a:gd name="connsiteY11" fmla="*/ 5535 h 999792"/>
              <a:gd name="connsiteX0" fmla="*/ 341094 w 1383357"/>
              <a:gd name="connsiteY0" fmla="*/ 6121 h 1000378"/>
              <a:gd name="connsiteX1" fmla="*/ 1185370 w 1383357"/>
              <a:gd name="connsiteY1" fmla="*/ 111394 h 1000378"/>
              <a:gd name="connsiteX2" fmla="*/ 1383357 w 1383357"/>
              <a:gd name="connsiteY2" fmla="*/ 843673 h 1000378"/>
              <a:gd name="connsiteX3" fmla="*/ 1376484 w 1383357"/>
              <a:gd name="connsiteY3" fmla="*/ 921502 h 1000378"/>
              <a:gd name="connsiteX4" fmla="*/ 1355552 w 1383357"/>
              <a:gd name="connsiteY4" fmla="*/ 1000378 h 1000378"/>
              <a:gd name="connsiteX5" fmla="*/ 1329940 w 1383357"/>
              <a:gd name="connsiteY5" fmla="*/ 955399 h 1000378"/>
              <a:gd name="connsiteX6" fmla="*/ 1339745 w 1383357"/>
              <a:gd name="connsiteY6" fmla="*/ 851450 h 1000378"/>
              <a:gd name="connsiteX7" fmla="*/ 915183 w 1383357"/>
              <a:gd name="connsiteY7" fmla="*/ 268356 h 1000378"/>
              <a:gd name="connsiteX8" fmla="*/ 14317 w 1383357"/>
              <a:gd name="connsiteY8" fmla="*/ 76715 h 1000378"/>
              <a:gd name="connsiteX9" fmla="*/ 0 w 1383357"/>
              <a:gd name="connsiteY9" fmla="*/ 78073 h 1000378"/>
              <a:gd name="connsiteX10" fmla="*/ 910 w 1383357"/>
              <a:gd name="connsiteY10" fmla="*/ 67960 h 1000378"/>
              <a:gd name="connsiteX11" fmla="*/ 341094 w 1383357"/>
              <a:gd name="connsiteY11" fmla="*/ 6121 h 1000378"/>
              <a:gd name="connsiteX0" fmla="*/ 341094 w 1383357"/>
              <a:gd name="connsiteY0" fmla="*/ 5536 h 999793"/>
              <a:gd name="connsiteX1" fmla="*/ 1199657 w 1383357"/>
              <a:gd name="connsiteY1" fmla="*/ 113190 h 999793"/>
              <a:gd name="connsiteX2" fmla="*/ 1383357 w 1383357"/>
              <a:gd name="connsiteY2" fmla="*/ 843088 h 999793"/>
              <a:gd name="connsiteX3" fmla="*/ 1376484 w 1383357"/>
              <a:gd name="connsiteY3" fmla="*/ 920917 h 999793"/>
              <a:gd name="connsiteX4" fmla="*/ 1355552 w 1383357"/>
              <a:gd name="connsiteY4" fmla="*/ 999793 h 999793"/>
              <a:gd name="connsiteX5" fmla="*/ 1329940 w 1383357"/>
              <a:gd name="connsiteY5" fmla="*/ 954814 h 999793"/>
              <a:gd name="connsiteX6" fmla="*/ 1339745 w 1383357"/>
              <a:gd name="connsiteY6" fmla="*/ 850865 h 999793"/>
              <a:gd name="connsiteX7" fmla="*/ 915183 w 1383357"/>
              <a:gd name="connsiteY7" fmla="*/ 267771 h 999793"/>
              <a:gd name="connsiteX8" fmla="*/ 14317 w 1383357"/>
              <a:gd name="connsiteY8" fmla="*/ 76130 h 999793"/>
              <a:gd name="connsiteX9" fmla="*/ 0 w 1383357"/>
              <a:gd name="connsiteY9" fmla="*/ 77488 h 999793"/>
              <a:gd name="connsiteX10" fmla="*/ 910 w 1383357"/>
              <a:gd name="connsiteY10" fmla="*/ 67375 h 999793"/>
              <a:gd name="connsiteX11" fmla="*/ 341094 w 1383357"/>
              <a:gd name="connsiteY11" fmla="*/ 5536 h 999793"/>
              <a:gd name="connsiteX0" fmla="*/ 341094 w 1383357"/>
              <a:gd name="connsiteY0" fmla="*/ 9422 h 1003679"/>
              <a:gd name="connsiteX1" fmla="*/ 1199657 w 1383357"/>
              <a:gd name="connsiteY1" fmla="*/ 117076 h 1003679"/>
              <a:gd name="connsiteX2" fmla="*/ 1383357 w 1383357"/>
              <a:gd name="connsiteY2" fmla="*/ 846974 h 1003679"/>
              <a:gd name="connsiteX3" fmla="*/ 1376484 w 1383357"/>
              <a:gd name="connsiteY3" fmla="*/ 924803 h 1003679"/>
              <a:gd name="connsiteX4" fmla="*/ 1355552 w 1383357"/>
              <a:gd name="connsiteY4" fmla="*/ 1003679 h 1003679"/>
              <a:gd name="connsiteX5" fmla="*/ 1329940 w 1383357"/>
              <a:gd name="connsiteY5" fmla="*/ 958700 h 1003679"/>
              <a:gd name="connsiteX6" fmla="*/ 1339745 w 1383357"/>
              <a:gd name="connsiteY6" fmla="*/ 854751 h 1003679"/>
              <a:gd name="connsiteX7" fmla="*/ 915183 w 1383357"/>
              <a:gd name="connsiteY7" fmla="*/ 271657 h 1003679"/>
              <a:gd name="connsiteX8" fmla="*/ 14317 w 1383357"/>
              <a:gd name="connsiteY8" fmla="*/ 80016 h 1003679"/>
              <a:gd name="connsiteX9" fmla="*/ 0 w 1383357"/>
              <a:gd name="connsiteY9" fmla="*/ 81374 h 1003679"/>
              <a:gd name="connsiteX10" fmla="*/ 910 w 1383357"/>
              <a:gd name="connsiteY10" fmla="*/ 71261 h 1003679"/>
              <a:gd name="connsiteX11" fmla="*/ 341094 w 1383357"/>
              <a:gd name="connsiteY11" fmla="*/ 9422 h 1003679"/>
              <a:gd name="connsiteX0" fmla="*/ 341094 w 1383357"/>
              <a:gd name="connsiteY0" fmla="*/ 4216 h 998473"/>
              <a:gd name="connsiteX1" fmla="*/ 1199657 w 1383357"/>
              <a:gd name="connsiteY1" fmla="*/ 111870 h 998473"/>
              <a:gd name="connsiteX2" fmla="*/ 1383357 w 1383357"/>
              <a:gd name="connsiteY2" fmla="*/ 841768 h 998473"/>
              <a:gd name="connsiteX3" fmla="*/ 1376484 w 1383357"/>
              <a:gd name="connsiteY3" fmla="*/ 919597 h 998473"/>
              <a:gd name="connsiteX4" fmla="*/ 1355552 w 1383357"/>
              <a:gd name="connsiteY4" fmla="*/ 998473 h 998473"/>
              <a:gd name="connsiteX5" fmla="*/ 1329940 w 1383357"/>
              <a:gd name="connsiteY5" fmla="*/ 953494 h 998473"/>
              <a:gd name="connsiteX6" fmla="*/ 1339745 w 1383357"/>
              <a:gd name="connsiteY6" fmla="*/ 849545 h 998473"/>
              <a:gd name="connsiteX7" fmla="*/ 915183 w 1383357"/>
              <a:gd name="connsiteY7" fmla="*/ 266451 h 998473"/>
              <a:gd name="connsiteX8" fmla="*/ 14317 w 1383357"/>
              <a:gd name="connsiteY8" fmla="*/ 74810 h 998473"/>
              <a:gd name="connsiteX9" fmla="*/ 0 w 1383357"/>
              <a:gd name="connsiteY9" fmla="*/ 76168 h 998473"/>
              <a:gd name="connsiteX10" fmla="*/ 910 w 1383357"/>
              <a:gd name="connsiteY10" fmla="*/ 66055 h 998473"/>
              <a:gd name="connsiteX11" fmla="*/ 341094 w 1383357"/>
              <a:gd name="connsiteY11" fmla="*/ 4216 h 998473"/>
              <a:gd name="connsiteX0" fmla="*/ 341094 w 1378295"/>
              <a:gd name="connsiteY0" fmla="*/ 0 h 994257"/>
              <a:gd name="connsiteX1" fmla="*/ 1199657 w 1378295"/>
              <a:gd name="connsiteY1" fmla="*/ 107654 h 994257"/>
              <a:gd name="connsiteX2" fmla="*/ 1364307 w 1378295"/>
              <a:gd name="connsiteY2" fmla="*/ 770877 h 994257"/>
              <a:gd name="connsiteX3" fmla="*/ 1376484 w 1378295"/>
              <a:gd name="connsiteY3" fmla="*/ 915381 h 994257"/>
              <a:gd name="connsiteX4" fmla="*/ 1355552 w 1378295"/>
              <a:gd name="connsiteY4" fmla="*/ 994257 h 994257"/>
              <a:gd name="connsiteX5" fmla="*/ 1329940 w 1378295"/>
              <a:gd name="connsiteY5" fmla="*/ 949278 h 994257"/>
              <a:gd name="connsiteX6" fmla="*/ 1339745 w 1378295"/>
              <a:gd name="connsiteY6" fmla="*/ 845329 h 994257"/>
              <a:gd name="connsiteX7" fmla="*/ 915183 w 1378295"/>
              <a:gd name="connsiteY7" fmla="*/ 262235 h 994257"/>
              <a:gd name="connsiteX8" fmla="*/ 14317 w 1378295"/>
              <a:gd name="connsiteY8" fmla="*/ 70594 h 994257"/>
              <a:gd name="connsiteX9" fmla="*/ 0 w 1378295"/>
              <a:gd name="connsiteY9" fmla="*/ 71952 h 994257"/>
              <a:gd name="connsiteX10" fmla="*/ 910 w 1378295"/>
              <a:gd name="connsiteY10" fmla="*/ 61839 h 994257"/>
              <a:gd name="connsiteX11" fmla="*/ 341094 w 137829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15381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24906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24906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  <a:gd name="connsiteX0" fmla="*/ 341094 w 1380975"/>
              <a:gd name="connsiteY0" fmla="*/ 0 h 994257"/>
              <a:gd name="connsiteX1" fmla="*/ 1199657 w 1380975"/>
              <a:gd name="connsiteY1" fmla="*/ 107654 h 994257"/>
              <a:gd name="connsiteX2" fmla="*/ 1380975 w 1380975"/>
              <a:gd name="connsiteY2" fmla="*/ 756590 h 994257"/>
              <a:gd name="connsiteX3" fmla="*/ 1376484 w 1380975"/>
              <a:gd name="connsiteY3" fmla="*/ 924906 h 994257"/>
              <a:gd name="connsiteX4" fmla="*/ 1355552 w 1380975"/>
              <a:gd name="connsiteY4" fmla="*/ 994257 h 994257"/>
              <a:gd name="connsiteX5" fmla="*/ 1329940 w 1380975"/>
              <a:gd name="connsiteY5" fmla="*/ 949278 h 994257"/>
              <a:gd name="connsiteX6" fmla="*/ 1339745 w 1380975"/>
              <a:gd name="connsiteY6" fmla="*/ 845329 h 994257"/>
              <a:gd name="connsiteX7" fmla="*/ 915183 w 1380975"/>
              <a:gd name="connsiteY7" fmla="*/ 262235 h 994257"/>
              <a:gd name="connsiteX8" fmla="*/ 14317 w 1380975"/>
              <a:gd name="connsiteY8" fmla="*/ 70594 h 994257"/>
              <a:gd name="connsiteX9" fmla="*/ 0 w 1380975"/>
              <a:gd name="connsiteY9" fmla="*/ 71952 h 994257"/>
              <a:gd name="connsiteX10" fmla="*/ 910 w 1380975"/>
              <a:gd name="connsiteY10" fmla="*/ 61839 h 994257"/>
              <a:gd name="connsiteX11" fmla="*/ 341094 w 1380975"/>
              <a:gd name="connsiteY11" fmla="*/ 0 h 994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80975" h="994257">
                <a:moveTo>
                  <a:pt x="341094" y="0"/>
                </a:moveTo>
                <a:cubicBezTo>
                  <a:pt x="648714" y="6522"/>
                  <a:pt x="1026344" y="-18444"/>
                  <a:pt x="1199657" y="107654"/>
                </a:cubicBezTo>
                <a:cubicBezTo>
                  <a:pt x="1372971" y="233752"/>
                  <a:pt x="1347845" y="482736"/>
                  <a:pt x="1380975" y="756590"/>
                </a:cubicBezTo>
                <a:cubicBezTo>
                  <a:pt x="1373831" y="791546"/>
                  <a:pt x="1385568" y="906785"/>
                  <a:pt x="1376484" y="924906"/>
                </a:cubicBezTo>
                <a:cubicBezTo>
                  <a:pt x="1374270" y="981360"/>
                  <a:pt x="1362529" y="971140"/>
                  <a:pt x="1355552" y="994257"/>
                </a:cubicBezTo>
                <a:cubicBezTo>
                  <a:pt x="1354952" y="991964"/>
                  <a:pt x="1330540" y="951571"/>
                  <a:pt x="1329940" y="949278"/>
                </a:cubicBezTo>
                <a:cubicBezTo>
                  <a:pt x="1323468" y="923215"/>
                  <a:pt x="1345543" y="875804"/>
                  <a:pt x="1339745" y="845329"/>
                </a:cubicBezTo>
                <a:cubicBezTo>
                  <a:pt x="1260232" y="594904"/>
                  <a:pt x="1152783" y="382609"/>
                  <a:pt x="915183" y="262235"/>
                </a:cubicBezTo>
                <a:cubicBezTo>
                  <a:pt x="736983" y="171955"/>
                  <a:pt x="232561" y="62416"/>
                  <a:pt x="14317" y="70594"/>
                </a:cubicBezTo>
                <a:lnTo>
                  <a:pt x="0" y="71952"/>
                </a:lnTo>
                <a:cubicBezTo>
                  <a:pt x="303" y="68581"/>
                  <a:pt x="607" y="65210"/>
                  <a:pt x="910" y="61839"/>
                </a:cubicBezTo>
                <a:cubicBezTo>
                  <a:pt x="21400" y="22896"/>
                  <a:pt x="162237" y="3231"/>
                  <a:pt x="341094" y="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D42DC46-501C-3A0F-C11C-6329E36DEE44}"/>
              </a:ext>
            </a:extLst>
          </p:cNvPr>
          <p:cNvSpPr/>
          <p:nvPr/>
        </p:nvSpPr>
        <p:spPr>
          <a:xfrm>
            <a:off x="1195150" y="2803193"/>
            <a:ext cx="4429595" cy="2969325"/>
          </a:xfrm>
          <a:custGeom>
            <a:avLst/>
            <a:gdLst>
              <a:gd name="connsiteX0" fmla="*/ 1 w 846314"/>
              <a:gd name="connsiteY0" fmla="*/ 0 h 717274"/>
              <a:gd name="connsiteX1" fmla="*/ 846314 w 846314"/>
              <a:gd name="connsiteY1" fmla="*/ 717274 h 717274"/>
              <a:gd name="connsiteX2" fmla="*/ 0 w 846314"/>
              <a:gd name="connsiteY2" fmla="*/ 717274 h 717274"/>
              <a:gd name="connsiteX3" fmla="*/ 0 w 846314"/>
              <a:gd name="connsiteY3" fmla="*/ 0 h 717274"/>
              <a:gd name="connsiteX0" fmla="*/ 1 w 870216"/>
              <a:gd name="connsiteY0" fmla="*/ 0 h 717274"/>
              <a:gd name="connsiteX1" fmla="*/ 580493 w 870216"/>
              <a:gd name="connsiteY1" fmla="*/ 222470 h 717274"/>
              <a:gd name="connsiteX2" fmla="*/ 846314 w 870216"/>
              <a:gd name="connsiteY2" fmla="*/ 717274 h 717274"/>
              <a:gd name="connsiteX3" fmla="*/ 0 w 870216"/>
              <a:gd name="connsiteY3" fmla="*/ 717274 h 717274"/>
              <a:gd name="connsiteX4" fmla="*/ 0 w 870216"/>
              <a:gd name="connsiteY4" fmla="*/ 0 h 717274"/>
              <a:gd name="connsiteX5" fmla="*/ 1 w 870216"/>
              <a:gd name="connsiteY5" fmla="*/ 0 h 717274"/>
              <a:gd name="connsiteX0" fmla="*/ 1 w 863902"/>
              <a:gd name="connsiteY0" fmla="*/ 0 h 717274"/>
              <a:gd name="connsiteX1" fmla="*/ 470841 w 863902"/>
              <a:gd name="connsiteY1" fmla="*/ 183779 h 717274"/>
              <a:gd name="connsiteX2" fmla="*/ 846314 w 863902"/>
              <a:gd name="connsiteY2" fmla="*/ 717274 h 717274"/>
              <a:gd name="connsiteX3" fmla="*/ 0 w 863902"/>
              <a:gd name="connsiteY3" fmla="*/ 717274 h 717274"/>
              <a:gd name="connsiteX4" fmla="*/ 0 w 863902"/>
              <a:gd name="connsiteY4" fmla="*/ 0 h 717274"/>
              <a:gd name="connsiteX5" fmla="*/ 1 w 863902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64434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64434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64434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2229"/>
              <a:gd name="connsiteY0" fmla="*/ 0 h 717274"/>
              <a:gd name="connsiteX1" fmla="*/ 427645 w 862229"/>
              <a:gd name="connsiteY1" fmla="*/ 183779 h 717274"/>
              <a:gd name="connsiteX2" fmla="*/ 846314 w 862229"/>
              <a:gd name="connsiteY2" fmla="*/ 717274 h 717274"/>
              <a:gd name="connsiteX3" fmla="*/ 0 w 862229"/>
              <a:gd name="connsiteY3" fmla="*/ 717274 h 717274"/>
              <a:gd name="connsiteX4" fmla="*/ 0 w 862229"/>
              <a:gd name="connsiteY4" fmla="*/ 0 h 717274"/>
              <a:gd name="connsiteX5" fmla="*/ 1 w 862229"/>
              <a:gd name="connsiteY5" fmla="*/ 0 h 717274"/>
              <a:gd name="connsiteX0" fmla="*/ 1 w 863954"/>
              <a:gd name="connsiteY0" fmla="*/ 0 h 717274"/>
              <a:gd name="connsiteX1" fmla="*/ 427645 w 863954"/>
              <a:gd name="connsiteY1" fmla="*/ 183779 h 717274"/>
              <a:gd name="connsiteX2" fmla="*/ 846314 w 863954"/>
              <a:gd name="connsiteY2" fmla="*/ 717274 h 717274"/>
              <a:gd name="connsiteX3" fmla="*/ 0 w 863954"/>
              <a:gd name="connsiteY3" fmla="*/ 717274 h 717274"/>
              <a:gd name="connsiteX4" fmla="*/ 0 w 863954"/>
              <a:gd name="connsiteY4" fmla="*/ 0 h 717274"/>
              <a:gd name="connsiteX5" fmla="*/ 1 w 863954"/>
              <a:gd name="connsiteY5" fmla="*/ 0 h 717274"/>
              <a:gd name="connsiteX0" fmla="*/ 1 w 863954"/>
              <a:gd name="connsiteY0" fmla="*/ 0 h 717274"/>
              <a:gd name="connsiteX1" fmla="*/ 427645 w 863954"/>
              <a:gd name="connsiteY1" fmla="*/ 183779 h 717274"/>
              <a:gd name="connsiteX2" fmla="*/ 846314 w 863954"/>
              <a:gd name="connsiteY2" fmla="*/ 717274 h 717274"/>
              <a:gd name="connsiteX3" fmla="*/ 0 w 863954"/>
              <a:gd name="connsiteY3" fmla="*/ 717274 h 717274"/>
              <a:gd name="connsiteX4" fmla="*/ 0 w 863954"/>
              <a:gd name="connsiteY4" fmla="*/ 0 h 717274"/>
              <a:gd name="connsiteX5" fmla="*/ 1 w 863954"/>
              <a:gd name="connsiteY5" fmla="*/ 0 h 717274"/>
              <a:gd name="connsiteX0" fmla="*/ 1 w 883077"/>
              <a:gd name="connsiteY0" fmla="*/ 0 h 726947"/>
              <a:gd name="connsiteX1" fmla="*/ 427645 w 883077"/>
              <a:gd name="connsiteY1" fmla="*/ 183779 h 726947"/>
              <a:gd name="connsiteX2" fmla="*/ 866250 w 883077"/>
              <a:gd name="connsiteY2" fmla="*/ 726947 h 726947"/>
              <a:gd name="connsiteX3" fmla="*/ 0 w 883077"/>
              <a:gd name="connsiteY3" fmla="*/ 717274 h 726947"/>
              <a:gd name="connsiteX4" fmla="*/ 0 w 883077"/>
              <a:gd name="connsiteY4" fmla="*/ 0 h 726947"/>
              <a:gd name="connsiteX5" fmla="*/ 1 w 883077"/>
              <a:gd name="connsiteY5" fmla="*/ 0 h 726947"/>
              <a:gd name="connsiteX0" fmla="*/ 1 w 869569"/>
              <a:gd name="connsiteY0" fmla="*/ 0 h 726947"/>
              <a:gd name="connsiteX1" fmla="*/ 427645 w 869569"/>
              <a:gd name="connsiteY1" fmla="*/ 183779 h 726947"/>
              <a:gd name="connsiteX2" fmla="*/ 866250 w 869569"/>
              <a:gd name="connsiteY2" fmla="*/ 726947 h 726947"/>
              <a:gd name="connsiteX3" fmla="*/ 0 w 869569"/>
              <a:gd name="connsiteY3" fmla="*/ 717274 h 726947"/>
              <a:gd name="connsiteX4" fmla="*/ 0 w 869569"/>
              <a:gd name="connsiteY4" fmla="*/ 0 h 726947"/>
              <a:gd name="connsiteX5" fmla="*/ 1 w 869569"/>
              <a:gd name="connsiteY5" fmla="*/ 0 h 726947"/>
              <a:gd name="connsiteX0" fmla="*/ 1 w 902486"/>
              <a:gd name="connsiteY0" fmla="*/ 0 h 726947"/>
              <a:gd name="connsiteX1" fmla="*/ 427645 w 902486"/>
              <a:gd name="connsiteY1" fmla="*/ 183779 h 726947"/>
              <a:gd name="connsiteX2" fmla="*/ 899478 w 902486"/>
              <a:gd name="connsiteY2" fmla="*/ 726947 h 726947"/>
              <a:gd name="connsiteX3" fmla="*/ 0 w 902486"/>
              <a:gd name="connsiteY3" fmla="*/ 717274 h 726947"/>
              <a:gd name="connsiteX4" fmla="*/ 0 w 902486"/>
              <a:gd name="connsiteY4" fmla="*/ 0 h 726947"/>
              <a:gd name="connsiteX5" fmla="*/ 1 w 902486"/>
              <a:gd name="connsiteY5" fmla="*/ 0 h 726947"/>
              <a:gd name="connsiteX0" fmla="*/ 1 w 899772"/>
              <a:gd name="connsiteY0" fmla="*/ 0 h 726947"/>
              <a:gd name="connsiteX1" fmla="*/ 427645 w 899772"/>
              <a:gd name="connsiteY1" fmla="*/ 183779 h 726947"/>
              <a:gd name="connsiteX2" fmla="*/ 899478 w 899772"/>
              <a:gd name="connsiteY2" fmla="*/ 726947 h 726947"/>
              <a:gd name="connsiteX3" fmla="*/ 0 w 899772"/>
              <a:gd name="connsiteY3" fmla="*/ 717274 h 726947"/>
              <a:gd name="connsiteX4" fmla="*/ 0 w 899772"/>
              <a:gd name="connsiteY4" fmla="*/ 0 h 726947"/>
              <a:gd name="connsiteX5" fmla="*/ 1 w 899772"/>
              <a:gd name="connsiteY5" fmla="*/ 0 h 726947"/>
              <a:gd name="connsiteX0" fmla="*/ 1 w 926330"/>
              <a:gd name="connsiteY0" fmla="*/ 0 h 726947"/>
              <a:gd name="connsiteX1" fmla="*/ 427645 w 926330"/>
              <a:gd name="connsiteY1" fmla="*/ 183779 h 726947"/>
              <a:gd name="connsiteX2" fmla="*/ 926060 w 926330"/>
              <a:gd name="connsiteY2" fmla="*/ 726947 h 726947"/>
              <a:gd name="connsiteX3" fmla="*/ 0 w 926330"/>
              <a:gd name="connsiteY3" fmla="*/ 717274 h 726947"/>
              <a:gd name="connsiteX4" fmla="*/ 0 w 926330"/>
              <a:gd name="connsiteY4" fmla="*/ 0 h 726947"/>
              <a:gd name="connsiteX5" fmla="*/ 1 w 926330"/>
              <a:gd name="connsiteY5" fmla="*/ 0 h 726947"/>
              <a:gd name="connsiteX0" fmla="*/ 1 w 926060"/>
              <a:gd name="connsiteY0" fmla="*/ 0 h 726947"/>
              <a:gd name="connsiteX1" fmla="*/ 427645 w 926060"/>
              <a:gd name="connsiteY1" fmla="*/ 183779 h 726947"/>
              <a:gd name="connsiteX2" fmla="*/ 926060 w 926060"/>
              <a:gd name="connsiteY2" fmla="*/ 726947 h 726947"/>
              <a:gd name="connsiteX3" fmla="*/ 0 w 926060"/>
              <a:gd name="connsiteY3" fmla="*/ 717274 h 726947"/>
              <a:gd name="connsiteX4" fmla="*/ 0 w 926060"/>
              <a:gd name="connsiteY4" fmla="*/ 0 h 726947"/>
              <a:gd name="connsiteX5" fmla="*/ 1 w 926060"/>
              <a:gd name="connsiteY5" fmla="*/ 0 h 726947"/>
              <a:gd name="connsiteX0" fmla="*/ 1 w 922737"/>
              <a:gd name="connsiteY0" fmla="*/ 0 h 722111"/>
              <a:gd name="connsiteX1" fmla="*/ 427645 w 922737"/>
              <a:gd name="connsiteY1" fmla="*/ 183779 h 722111"/>
              <a:gd name="connsiteX2" fmla="*/ 922737 w 922737"/>
              <a:gd name="connsiteY2" fmla="*/ 722111 h 722111"/>
              <a:gd name="connsiteX3" fmla="*/ 0 w 922737"/>
              <a:gd name="connsiteY3" fmla="*/ 717274 h 722111"/>
              <a:gd name="connsiteX4" fmla="*/ 0 w 922737"/>
              <a:gd name="connsiteY4" fmla="*/ 0 h 722111"/>
              <a:gd name="connsiteX5" fmla="*/ 1 w 922737"/>
              <a:gd name="connsiteY5" fmla="*/ 0 h 722111"/>
              <a:gd name="connsiteX0" fmla="*/ 1 w 922737"/>
              <a:gd name="connsiteY0" fmla="*/ 0 h 722111"/>
              <a:gd name="connsiteX1" fmla="*/ 570525 w 922737"/>
              <a:gd name="connsiteY1" fmla="*/ 246651 h 722111"/>
              <a:gd name="connsiteX2" fmla="*/ 922737 w 922737"/>
              <a:gd name="connsiteY2" fmla="*/ 722111 h 722111"/>
              <a:gd name="connsiteX3" fmla="*/ 0 w 922737"/>
              <a:gd name="connsiteY3" fmla="*/ 717274 h 722111"/>
              <a:gd name="connsiteX4" fmla="*/ 0 w 922737"/>
              <a:gd name="connsiteY4" fmla="*/ 0 h 722111"/>
              <a:gd name="connsiteX5" fmla="*/ 1 w 922737"/>
              <a:gd name="connsiteY5" fmla="*/ 0 h 722111"/>
              <a:gd name="connsiteX0" fmla="*/ 1 w 922737"/>
              <a:gd name="connsiteY0" fmla="*/ 0 h 814002"/>
              <a:gd name="connsiteX1" fmla="*/ 570525 w 922737"/>
              <a:gd name="connsiteY1" fmla="*/ 338542 h 814002"/>
              <a:gd name="connsiteX2" fmla="*/ 922737 w 922737"/>
              <a:gd name="connsiteY2" fmla="*/ 814002 h 814002"/>
              <a:gd name="connsiteX3" fmla="*/ 0 w 922737"/>
              <a:gd name="connsiteY3" fmla="*/ 809165 h 814002"/>
              <a:gd name="connsiteX4" fmla="*/ 0 w 922737"/>
              <a:gd name="connsiteY4" fmla="*/ 91891 h 814002"/>
              <a:gd name="connsiteX5" fmla="*/ 1 w 922737"/>
              <a:gd name="connsiteY5" fmla="*/ 0 h 814002"/>
              <a:gd name="connsiteX0" fmla="*/ 1 w 922737"/>
              <a:gd name="connsiteY0" fmla="*/ 0 h 814002"/>
              <a:gd name="connsiteX1" fmla="*/ 570525 w 922737"/>
              <a:gd name="connsiteY1" fmla="*/ 338542 h 814002"/>
              <a:gd name="connsiteX2" fmla="*/ 922737 w 922737"/>
              <a:gd name="connsiteY2" fmla="*/ 814002 h 814002"/>
              <a:gd name="connsiteX3" fmla="*/ 0 w 922737"/>
              <a:gd name="connsiteY3" fmla="*/ 809165 h 814002"/>
              <a:gd name="connsiteX4" fmla="*/ 0 w 922737"/>
              <a:gd name="connsiteY4" fmla="*/ 91891 h 814002"/>
              <a:gd name="connsiteX5" fmla="*/ 1 w 922737"/>
              <a:gd name="connsiteY5" fmla="*/ 0 h 814002"/>
              <a:gd name="connsiteX0" fmla="*/ 1 w 922737"/>
              <a:gd name="connsiteY0" fmla="*/ 241 h 814243"/>
              <a:gd name="connsiteX1" fmla="*/ 570525 w 922737"/>
              <a:gd name="connsiteY1" fmla="*/ 338783 h 814243"/>
              <a:gd name="connsiteX2" fmla="*/ 922737 w 922737"/>
              <a:gd name="connsiteY2" fmla="*/ 814243 h 814243"/>
              <a:gd name="connsiteX3" fmla="*/ 0 w 922737"/>
              <a:gd name="connsiteY3" fmla="*/ 809406 h 814243"/>
              <a:gd name="connsiteX4" fmla="*/ 0 w 922737"/>
              <a:gd name="connsiteY4" fmla="*/ 92132 h 814243"/>
              <a:gd name="connsiteX5" fmla="*/ 1 w 922737"/>
              <a:gd name="connsiteY5" fmla="*/ 241 h 814243"/>
              <a:gd name="connsiteX0" fmla="*/ 1 w 922737"/>
              <a:gd name="connsiteY0" fmla="*/ 6669 h 820671"/>
              <a:gd name="connsiteX1" fmla="*/ 570525 w 922737"/>
              <a:gd name="connsiteY1" fmla="*/ 345211 h 820671"/>
              <a:gd name="connsiteX2" fmla="*/ 922737 w 922737"/>
              <a:gd name="connsiteY2" fmla="*/ 820671 h 820671"/>
              <a:gd name="connsiteX3" fmla="*/ 0 w 922737"/>
              <a:gd name="connsiteY3" fmla="*/ 815834 h 820671"/>
              <a:gd name="connsiteX4" fmla="*/ 0 w 922737"/>
              <a:gd name="connsiteY4" fmla="*/ 98560 h 820671"/>
              <a:gd name="connsiteX5" fmla="*/ 1 w 922737"/>
              <a:gd name="connsiteY5" fmla="*/ 6669 h 820671"/>
              <a:gd name="connsiteX0" fmla="*/ 0 w 932705"/>
              <a:gd name="connsiteY0" fmla="*/ 4877 h 862406"/>
              <a:gd name="connsiteX1" fmla="*/ 580493 w 932705"/>
              <a:gd name="connsiteY1" fmla="*/ 386946 h 862406"/>
              <a:gd name="connsiteX2" fmla="*/ 932705 w 932705"/>
              <a:gd name="connsiteY2" fmla="*/ 862406 h 862406"/>
              <a:gd name="connsiteX3" fmla="*/ 9968 w 932705"/>
              <a:gd name="connsiteY3" fmla="*/ 857569 h 862406"/>
              <a:gd name="connsiteX4" fmla="*/ 9968 w 932705"/>
              <a:gd name="connsiteY4" fmla="*/ 140295 h 862406"/>
              <a:gd name="connsiteX5" fmla="*/ 0 w 932705"/>
              <a:gd name="connsiteY5" fmla="*/ 4877 h 862406"/>
              <a:gd name="connsiteX0" fmla="*/ 1 w 922737"/>
              <a:gd name="connsiteY0" fmla="*/ 4735 h 867100"/>
              <a:gd name="connsiteX1" fmla="*/ 570525 w 922737"/>
              <a:gd name="connsiteY1" fmla="*/ 391640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70525 w 922737"/>
              <a:gd name="connsiteY1" fmla="*/ 391640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50588 w 922737"/>
              <a:gd name="connsiteY1" fmla="*/ 348114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50588 w 922737"/>
              <a:gd name="connsiteY1" fmla="*/ 348114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1 w 922737"/>
              <a:gd name="connsiteY0" fmla="*/ 4735 h 867100"/>
              <a:gd name="connsiteX1" fmla="*/ 550588 w 922737"/>
              <a:gd name="connsiteY1" fmla="*/ 348114 h 867100"/>
              <a:gd name="connsiteX2" fmla="*/ 922737 w 922737"/>
              <a:gd name="connsiteY2" fmla="*/ 867100 h 867100"/>
              <a:gd name="connsiteX3" fmla="*/ 0 w 922737"/>
              <a:gd name="connsiteY3" fmla="*/ 862263 h 867100"/>
              <a:gd name="connsiteX4" fmla="*/ 0 w 922737"/>
              <a:gd name="connsiteY4" fmla="*/ 144989 h 867100"/>
              <a:gd name="connsiteX5" fmla="*/ 1 w 922737"/>
              <a:gd name="connsiteY5" fmla="*/ 4735 h 867100"/>
              <a:gd name="connsiteX0" fmla="*/ 3324 w 922737"/>
              <a:gd name="connsiteY0" fmla="*/ 3839 h 904894"/>
              <a:gd name="connsiteX1" fmla="*/ 550588 w 922737"/>
              <a:gd name="connsiteY1" fmla="*/ 385908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494101 w 922737"/>
              <a:gd name="connsiteY1" fmla="*/ 327872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494101 w 922737"/>
              <a:gd name="connsiteY1" fmla="*/ 327872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494101 w 922737"/>
              <a:gd name="connsiteY1" fmla="*/ 327872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334607 w 922737"/>
              <a:gd name="connsiteY1" fmla="*/ 182783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334607 w 922737"/>
              <a:gd name="connsiteY1" fmla="*/ 182783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3324 w 922737"/>
              <a:gd name="connsiteY0" fmla="*/ 3839 h 904894"/>
              <a:gd name="connsiteX1" fmla="*/ 334607 w 922737"/>
              <a:gd name="connsiteY1" fmla="*/ 182783 h 904894"/>
              <a:gd name="connsiteX2" fmla="*/ 922737 w 922737"/>
              <a:gd name="connsiteY2" fmla="*/ 904894 h 904894"/>
              <a:gd name="connsiteX3" fmla="*/ 0 w 922737"/>
              <a:gd name="connsiteY3" fmla="*/ 900057 h 904894"/>
              <a:gd name="connsiteX4" fmla="*/ 0 w 922737"/>
              <a:gd name="connsiteY4" fmla="*/ 182783 h 904894"/>
              <a:gd name="connsiteX5" fmla="*/ 3324 w 922737"/>
              <a:gd name="connsiteY5" fmla="*/ 3839 h 904894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335436 w 923566"/>
              <a:gd name="connsiteY1" fmla="*/ 178995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455056 w 923566"/>
              <a:gd name="connsiteY1" fmla="*/ 295067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  <a:gd name="connsiteX0" fmla="*/ 4153 w 923566"/>
              <a:gd name="connsiteY0" fmla="*/ 51 h 901106"/>
              <a:gd name="connsiteX1" fmla="*/ 501575 w 923566"/>
              <a:gd name="connsiteY1" fmla="*/ 372449 h 901106"/>
              <a:gd name="connsiteX2" fmla="*/ 923566 w 923566"/>
              <a:gd name="connsiteY2" fmla="*/ 901106 h 901106"/>
              <a:gd name="connsiteX3" fmla="*/ 829 w 923566"/>
              <a:gd name="connsiteY3" fmla="*/ 896269 h 901106"/>
              <a:gd name="connsiteX4" fmla="*/ 829 w 923566"/>
              <a:gd name="connsiteY4" fmla="*/ 178995 h 901106"/>
              <a:gd name="connsiteX5" fmla="*/ 4153 w 923566"/>
              <a:gd name="connsiteY5" fmla="*/ 51 h 901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3566" h="901106">
                <a:moveTo>
                  <a:pt x="4153" y="51"/>
                </a:moveTo>
                <a:cubicBezTo>
                  <a:pt x="167911" y="44383"/>
                  <a:pt x="327296" y="238394"/>
                  <a:pt x="501575" y="372449"/>
                </a:cubicBezTo>
                <a:cubicBezTo>
                  <a:pt x="712407" y="574214"/>
                  <a:pt x="921186" y="743675"/>
                  <a:pt x="923566" y="901106"/>
                </a:cubicBezTo>
                <a:lnTo>
                  <a:pt x="829" y="896269"/>
                </a:lnTo>
                <a:lnTo>
                  <a:pt x="829" y="178995"/>
                </a:lnTo>
                <a:cubicBezTo>
                  <a:pt x="829" y="148365"/>
                  <a:pt x="-2492" y="-3173"/>
                  <a:pt x="4153" y="51"/>
                </a:cubicBez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084BC92-7444-C2F3-3382-8D144D01B5F5}"/>
              </a:ext>
            </a:extLst>
          </p:cNvPr>
          <p:cNvCxnSpPr>
            <a:cxnSpLocks/>
          </p:cNvCxnSpPr>
          <p:nvPr/>
        </p:nvCxnSpPr>
        <p:spPr>
          <a:xfrm flipH="1">
            <a:off x="1206954" y="5754477"/>
            <a:ext cx="5712910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71A0705-A9EC-F63C-7A78-85D0D9772139}"/>
              </a:ext>
            </a:extLst>
          </p:cNvPr>
          <p:cNvCxnSpPr>
            <a:cxnSpLocks/>
          </p:cNvCxnSpPr>
          <p:nvPr/>
        </p:nvCxnSpPr>
        <p:spPr>
          <a:xfrm>
            <a:off x="1200371" y="1664493"/>
            <a:ext cx="0" cy="4089380"/>
          </a:xfrm>
          <a:prstGeom prst="straightConnector1">
            <a:avLst/>
          </a:prstGeom>
          <a:ln w="28575">
            <a:solidFill>
              <a:schemeClr val="bg1"/>
            </a:solidFill>
            <a:tailEnd type="triangle"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8829F4C-E07F-2842-3140-7F21042F3AEB}"/>
              </a:ext>
            </a:extLst>
          </p:cNvPr>
          <p:cNvCxnSpPr>
            <a:cxnSpLocks/>
          </p:cNvCxnSpPr>
          <p:nvPr/>
        </p:nvCxnSpPr>
        <p:spPr>
          <a:xfrm>
            <a:off x="6916961" y="1674018"/>
            <a:ext cx="0" cy="4096805"/>
          </a:xfrm>
          <a:prstGeom prst="straightConnector1">
            <a:avLst/>
          </a:prstGeom>
          <a:ln w="28575">
            <a:solidFill>
              <a:schemeClr val="bg1"/>
            </a:solidFill>
            <a:tailEnd type="none"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3886F3F-7ABE-8708-AAD6-5720087645EE}"/>
              </a:ext>
            </a:extLst>
          </p:cNvPr>
          <p:cNvCxnSpPr>
            <a:cxnSpLocks/>
          </p:cNvCxnSpPr>
          <p:nvPr/>
        </p:nvCxnSpPr>
        <p:spPr>
          <a:xfrm>
            <a:off x="1188916" y="1674018"/>
            <a:ext cx="5736671" cy="0"/>
          </a:xfrm>
          <a:prstGeom prst="straightConnector1">
            <a:avLst/>
          </a:prstGeom>
          <a:ln w="28575">
            <a:solidFill>
              <a:schemeClr val="bg1"/>
            </a:solidFill>
            <a:tailEnd type="none"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114FE91-DC45-6E28-718A-C350936F65A3}"/>
              </a:ext>
            </a:extLst>
          </p:cNvPr>
          <p:cNvSpPr/>
          <p:nvPr/>
        </p:nvSpPr>
        <p:spPr>
          <a:xfrm>
            <a:off x="1871123" y="3026629"/>
            <a:ext cx="3415272" cy="2200338"/>
          </a:xfrm>
          <a:custGeom>
            <a:avLst/>
            <a:gdLst>
              <a:gd name="connsiteX0" fmla="*/ 61459 w 1419987"/>
              <a:gd name="connsiteY0" fmla="*/ 432 h 914847"/>
              <a:gd name="connsiteX1" fmla="*/ 962325 w 1419987"/>
              <a:gd name="connsiteY1" fmla="*/ 192073 h 914847"/>
              <a:gd name="connsiteX2" fmla="*/ 1386887 w 1419987"/>
              <a:gd name="connsiteY2" fmla="*/ 775167 h 914847"/>
              <a:gd name="connsiteX3" fmla="*/ 1405657 w 1419987"/>
              <a:gd name="connsiteY3" fmla="*/ 860066 h 914847"/>
              <a:gd name="connsiteX4" fmla="*/ 1419987 w 1419987"/>
              <a:gd name="connsiteY4" fmla="*/ 914847 h 914847"/>
              <a:gd name="connsiteX5" fmla="*/ 1405042 w 1419987"/>
              <a:gd name="connsiteY5" fmla="*/ 899425 h 914847"/>
              <a:gd name="connsiteX6" fmla="*/ 721023 w 1419987"/>
              <a:gd name="connsiteY6" fmla="*/ 426201 h 914847"/>
              <a:gd name="connsiteX7" fmla="*/ 94817 w 1419987"/>
              <a:gd name="connsiteY7" fmla="*/ 55690 h 914847"/>
              <a:gd name="connsiteX8" fmla="*/ 0 w 1419987"/>
              <a:gd name="connsiteY8" fmla="*/ 8856 h 914847"/>
              <a:gd name="connsiteX9" fmla="*/ 13214 w 1419987"/>
              <a:gd name="connsiteY9" fmla="*/ 5008 h 914847"/>
              <a:gd name="connsiteX10" fmla="*/ 61459 w 1419987"/>
              <a:gd name="connsiteY10" fmla="*/ 432 h 91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419987" h="914847">
                <a:moveTo>
                  <a:pt x="61459" y="432"/>
                </a:moveTo>
                <a:cubicBezTo>
                  <a:pt x="279703" y="-7746"/>
                  <a:pt x="784125" y="101793"/>
                  <a:pt x="962325" y="192073"/>
                </a:cubicBezTo>
                <a:cubicBezTo>
                  <a:pt x="1199925" y="312447"/>
                  <a:pt x="1307374" y="524742"/>
                  <a:pt x="1386887" y="775167"/>
                </a:cubicBezTo>
                <a:cubicBezTo>
                  <a:pt x="1392685" y="805642"/>
                  <a:pt x="1399185" y="834003"/>
                  <a:pt x="1405657" y="860066"/>
                </a:cubicBezTo>
                <a:lnTo>
                  <a:pt x="1419987" y="914847"/>
                </a:lnTo>
                <a:lnTo>
                  <a:pt x="1405042" y="899425"/>
                </a:lnTo>
                <a:cubicBezTo>
                  <a:pt x="1244959" y="754451"/>
                  <a:pt x="983790" y="598971"/>
                  <a:pt x="721023" y="426201"/>
                </a:cubicBezTo>
                <a:cubicBezTo>
                  <a:pt x="503813" y="311411"/>
                  <a:pt x="298204" y="164534"/>
                  <a:pt x="94817" y="55690"/>
                </a:cubicBezTo>
                <a:lnTo>
                  <a:pt x="0" y="8856"/>
                </a:lnTo>
                <a:lnTo>
                  <a:pt x="13214" y="5008"/>
                </a:lnTo>
                <a:cubicBezTo>
                  <a:pt x="27072" y="2612"/>
                  <a:pt x="43272" y="1113"/>
                  <a:pt x="61459" y="432"/>
                </a:cubicBezTo>
                <a:close/>
              </a:path>
            </a:pathLst>
          </a:custGeom>
          <a:solidFill>
            <a:srgbClr val="FF802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9513FEA8-5CA1-237A-F8EC-FF0D93AD149D}"/>
                  </a:ext>
                </a:extLst>
              </p:cNvPr>
              <p:cNvSpPr txBox="1"/>
              <p:nvPr/>
            </p:nvSpPr>
            <p:spPr>
              <a:xfrm>
                <a:off x="4394140" y="1983517"/>
                <a:ext cx="122563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latin typeface="Cambria Math" panose="02040503050406030204" pitchFamily="18" charset="0"/>
                        </a:rPr>
                        <m:t>𝐴𝐼</m:t>
                      </m:r>
                    </m:oMath>
                  </m:oMathPara>
                </a14:m>
                <a:endParaRPr lang="en-IL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9513FEA8-5CA1-237A-F8EC-FF0D93AD14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4140" y="1983517"/>
                <a:ext cx="1225639" cy="584775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36B42AC-3786-84B4-6F32-601D974071A9}"/>
                  </a:ext>
                </a:extLst>
              </p:cNvPr>
              <p:cNvSpPr txBox="1"/>
              <p:nvPr/>
            </p:nvSpPr>
            <p:spPr>
              <a:xfrm>
                <a:off x="5421047" y="4560956"/>
                <a:ext cx="122563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0" i="1" smtClean="0">
                          <a:latin typeface="Cambria Math" panose="02040503050406030204" pitchFamily="18" charset="0"/>
                        </a:rPr>
                        <m:t>𝐵𝐼</m:t>
                      </m:r>
                    </m:oMath>
                  </m:oMathPara>
                </a14:m>
                <a:endParaRPr lang="en-IL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36B42AC-3786-84B4-6F32-601D974071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1047" y="4560956"/>
                <a:ext cx="1225639" cy="58477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821AC65B-1FBF-E0EB-7955-1C97AC170819}"/>
                  </a:ext>
                </a:extLst>
              </p:cNvPr>
              <p:cNvSpPr txBox="1"/>
              <p:nvPr/>
            </p:nvSpPr>
            <p:spPr>
              <a:xfrm>
                <a:off x="1619272" y="4613644"/>
                <a:ext cx="122563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600" b="0" i="1" smtClean="0">
                          <a:latin typeface="Cambria Math" panose="02040503050406030204" pitchFamily="18" charset="0"/>
                        </a:rPr>
                        <m:t>𝑆𝐶</m:t>
                      </m:r>
                    </m:oMath>
                  </m:oMathPara>
                </a14:m>
                <a:endParaRPr lang="en-IL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821AC65B-1FBF-E0EB-7955-1C97AC1708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272" y="4613644"/>
                <a:ext cx="1225639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DC05CD8C-276C-0CCA-FB37-70FC31BB4552}"/>
                  </a:ext>
                </a:extLst>
              </p:cNvPr>
              <p:cNvSpPr txBox="1"/>
              <p:nvPr/>
            </p:nvSpPr>
            <p:spPr>
              <a:xfrm>
                <a:off x="3433488" y="3611750"/>
                <a:ext cx="122563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en-IL" sz="28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DC05CD8C-276C-0CCA-FB37-70FC31BB45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488" y="3611750"/>
                <a:ext cx="1225639" cy="5232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DE7F810-DF98-0610-2578-16C754919B44}"/>
              </a:ext>
            </a:extLst>
          </p:cNvPr>
          <p:cNvSpPr/>
          <p:nvPr/>
        </p:nvSpPr>
        <p:spPr>
          <a:xfrm>
            <a:off x="1856978" y="3016852"/>
            <a:ext cx="3424893" cy="2182489"/>
          </a:xfrm>
          <a:custGeom>
            <a:avLst/>
            <a:gdLst>
              <a:gd name="connsiteX0" fmla="*/ 0 w 1423987"/>
              <a:gd name="connsiteY0" fmla="*/ 793 h 908050"/>
              <a:gd name="connsiteX1" fmla="*/ 273844 w 1423987"/>
              <a:gd name="connsiteY1" fmla="*/ 7937 h 908050"/>
              <a:gd name="connsiteX2" fmla="*/ 531019 w 1423987"/>
              <a:gd name="connsiteY2" fmla="*/ 57943 h 908050"/>
              <a:gd name="connsiteX3" fmla="*/ 778669 w 1423987"/>
              <a:gd name="connsiteY3" fmla="*/ 119856 h 908050"/>
              <a:gd name="connsiteX4" fmla="*/ 997744 w 1423987"/>
              <a:gd name="connsiteY4" fmla="*/ 203200 h 908050"/>
              <a:gd name="connsiteX5" fmla="*/ 1178719 w 1423987"/>
              <a:gd name="connsiteY5" fmla="*/ 346075 h 908050"/>
              <a:gd name="connsiteX6" fmla="*/ 1300162 w 1423987"/>
              <a:gd name="connsiteY6" fmla="*/ 546100 h 908050"/>
              <a:gd name="connsiteX7" fmla="*/ 1395412 w 1423987"/>
              <a:gd name="connsiteY7" fmla="*/ 791368 h 908050"/>
              <a:gd name="connsiteX8" fmla="*/ 1423987 w 1423987"/>
              <a:gd name="connsiteY8" fmla="*/ 908050 h 908050"/>
              <a:gd name="connsiteX0" fmla="*/ 0 w 1423987"/>
              <a:gd name="connsiteY0" fmla="*/ 793 h 908050"/>
              <a:gd name="connsiteX1" fmla="*/ 273844 w 1423987"/>
              <a:gd name="connsiteY1" fmla="*/ 7937 h 908050"/>
              <a:gd name="connsiteX2" fmla="*/ 531019 w 1423987"/>
              <a:gd name="connsiteY2" fmla="*/ 57943 h 908050"/>
              <a:gd name="connsiteX3" fmla="*/ 778669 w 1423987"/>
              <a:gd name="connsiteY3" fmla="*/ 119856 h 908050"/>
              <a:gd name="connsiteX4" fmla="*/ 997744 w 1423987"/>
              <a:gd name="connsiteY4" fmla="*/ 203200 h 908050"/>
              <a:gd name="connsiteX5" fmla="*/ 1178719 w 1423987"/>
              <a:gd name="connsiteY5" fmla="*/ 357981 h 908050"/>
              <a:gd name="connsiteX6" fmla="*/ 1300162 w 1423987"/>
              <a:gd name="connsiteY6" fmla="*/ 546100 h 908050"/>
              <a:gd name="connsiteX7" fmla="*/ 1395412 w 1423987"/>
              <a:gd name="connsiteY7" fmla="*/ 791368 h 908050"/>
              <a:gd name="connsiteX8" fmla="*/ 1423987 w 1423987"/>
              <a:gd name="connsiteY8" fmla="*/ 908050 h 908050"/>
              <a:gd name="connsiteX0" fmla="*/ 0 w 1423987"/>
              <a:gd name="connsiteY0" fmla="*/ 793 h 908050"/>
              <a:gd name="connsiteX1" fmla="*/ 273844 w 1423987"/>
              <a:gd name="connsiteY1" fmla="*/ 7937 h 908050"/>
              <a:gd name="connsiteX2" fmla="*/ 531019 w 1423987"/>
              <a:gd name="connsiteY2" fmla="*/ 57943 h 908050"/>
              <a:gd name="connsiteX3" fmla="*/ 778669 w 1423987"/>
              <a:gd name="connsiteY3" fmla="*/ 119856 h 908050"/>
              <a:gd name="connsiteX4" fmla="*/ 1000126 w 1423987"/>
              <a:gd name="connsiteY4" fmla="*/ 217487 h 908050"/>
              <a:gd name="connsiteX5" fmla="*/ 1178719 w 1423987"/>
              <a:gd name="connsiteY5" fmla="*/ 357981 h 908050"/>
              <a:gd name="connsiteX6" fmla="*/ 1300162 w 1423987"/>
              <a:gd name="connsiteY6" fmla="*/ 546100 h 908050"/>
              <a:gd name="connsiteX7" fmla="*/ 1395412 w 1423987"/>
              <a:gd name="connsiteY7" fmla="*/ 791368 h 908050"/>
              <a:gd name="connsiteX8" fmla="*/ 1423987 w 1423987"/>
              <a:gd name="connsiteY8" fmla="*/ 908050 h 908050"/>
              <a:gd name="connsiteX0" fmla="*/ 0 w 1423987"/>
              <a:gd name="connsiteY0" fmla="*/ 793 h 908050"/>
              <a:gd name="connsiteX1" fmla="*/ 273844 w 1423987"/>
              <a:gd name="connsiteY1" fmla="*/ 7937 h 908050"/>
              <a:gd name="connsiteX2" fmla="*/ 531019 w 1423987"/>
              <a:gd name="connsiteY2" fmla="*/ 57943 h 908050"/>
              <a:gd name="connsiteX3" fmla="*/ 778669 w 1423987"/>
              <a:gd name="connsiteY3" fmla="*/ 129381 h 908050"/>
              <a:gd name="connsiteX4" fmla="*/ 1000126 w 1423987"/>
              <a:gd name="connsiteY4" fmla="*/ 217487 h 908050"/>
              <a:gd name="connsiteX5" fmla="*/ 1178719 w 1423987"/>
              <a:gd name="connsiteY5" fmla="*/ 357981 h 908050"/>
              <a:gd name="connsiteX6" fmla="*/ 1300162 w 1423987"/>
              <a:gd name="connsiteY6" fmla="*/ 546100 h 908050"/>
              <a:gd name="connsiteX7" fmla="*/ 1395412 w 1423987"/>
              <a:gd name="connsiteY7" fmla="*/ 791368 h 908050"/>
              <a:gd name="connsiteX8" fmla="*/ 1423987 w 1423987"/>
              <a:gd name="connsiteY8" fmla="*/ 908050 h 908050"/>
              <a:gd name="connsiteX0" fmla="*/ 0 w 1423987"/>
              <a:gd name="connsiteY0" fmla="*/ 984 h 908241"/>
              <a:gd name="connsiteX1" fmla="*/ 273844 w 1423987"/>
              <a:gd name="connsiteY1" fmla="*/ 8128 h 908241"/>
              <a:gd name="connsiteX2" fmla="*/ 531019 w 1423987"/>
              <a:gd name="connsiteY2" fmla="*/ 62896 h 908241"/>
              <a:gd name="connsiteX3" fmla="*/ 778669 w 1423987"/>
              <a:gd name="connsiteY3" fmla="*/ 129572 h 908241"/>
              <a:gd name="connsiteX4" fmla="*/ 1000126 w 1423987"/>
              <a:gd name="connsiteY4" fmla="*/ 217678 h 908241"/>
              <a:gd name="connsiteX5" fmla="*/ 1178719 w 1423987"/>
              <a:gd name="connsiteY5" fmla="*/ 358172 h 908241"/>
              <a:gd name="connsiteX6" fmla="*/ 1300162 w 1423987"/>
              <a:gd name="connsiteY6" fmla="*/ 546291 h 908241"/>
              <a:gd name="connsiteX7" fmla="*/ 1395412 w 1423987"/>
              <a:gd name="connsiteY7" fmla="*/ 791559 h 908241"/>
              <a:gd name="connsiteX8" fmla="*/ 1423987 w 1423987"/>
              <a:gd name="connsiteY8" fmla="*/ 908241 h 908241"/>
              <a:gd name="connsiteX0" fmla="*/ 0 w 1423987"/>
              <a:gd name="connsiteY0" fmla="*/ 169 h 907426"/>
              <a:gd name="connsiteX1" fmla="*/ 266700 w 1423987"/>
              <a:gd name="connsiteY1" fmla="*/ 14457 h 907426"/>
              <a:gd name="connsiteX2" fmla="*/ 531019 w 1423987"/>
              <a:gd name="connsiteY2" fmla="*/ 62081 h 907426"/>
              <a:gd name="connsiteX3" fmla="*/ 778669 w 1423987"/>
              <a:gd name="connsiteY3" fmla="*/ 128757 h 907426"/>
              <a:gd name="connsiteX4" fmla="*/ 1000126 w 1423987"/>
              <a:gd name="connsiteY4" fmla="*/ 216863 h 907426"/>
              <a:gd name="connsiteX5" fmla="*/ 1178719 w 1423987"/>
              <a:gd name="connsiteY5" fmla="*/ 357357 h 907426"/>
              <a:gd name="connsiteX6" fmla="*/ 1300162 w 1423987"/>
              <a:gd name="connsiteY6" fmla="*/ 545476 h 907426"/>
              <a:gd name="connsiteX7" fmla="*/ 1395412 w 1423987"/>
              <a:gd name="connsiteY7" fmla="*/ 790744 h 907426"/>
              <a:gd name="connsiteX8" fmla="*/ 1423987 w 1423987"/>
              <a:gd name="connsiteY8" fmla="*/ 907426 h 907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23987" h="907426">
                <a:moveTo>
                  <a:pt x="0" y="169"/>
                </a:moveTo>
                <a:cubicBezTo>
                  <a:pt x="92670" y="-1022"/>
                  <a:pt x="178197" y="4138"/>
                  <a:pt x="266700" y="14457"/>
                </a:cubicBezTo>
                <a:cubicBezTo>
                  <a:pt x="355203" y="24776"/>
                  <a:pt x="445691" y="43031"/>
                  <a:pt x="531019" y="62081"/>
                </a:cubicBezTo>
                <a:cubicBezTo>
                  <a:pt x="616347" y="81131"/>
                  <a:pt x="700485" y="102960"/>
                  <a:pt x="778669" y="128757"/>
                </a:cubicBezTo>
                <a:cubicBezTo>
                  <a:pt x="856853" y="154554"/>
                  <a:pt x="933451" y="178763"/>
                  <a:pt x="1000126" y="216863"/>
                </a:cubicBezTo>
                <a:cubicBezTo>
                  <a:pt x="1066801" y="254963"/>
                  <a:pt x="1128713" y="302588"/>
                  <a:pt x="1178719" y="357357"/>
                </a:cubicBezTo>
                <a:cubicBezTo>
                  <a:pt x="1228725" y="412126"/>
                  <a:pt x="1264047" y="473245"/>
                  <a:pt x="1300162" y="545476"/>
                </a:cubicBezTo>
                <a:cubicBezTo>
                  <a:pt x="1336277" y="617707"/>
                  <a:pt x="1374775" y="730419"/>
                  <a:pt x="1395412" y="790744"/>
                </a:cubicBezTo>
                <a:cubicBezTo>
                  <a:pt x="1416049" y="851069"/>
                  <a:pt x="1420018" y="879247"/>
                  <a:pt x="1423987" y="907426"/>
                </a:cubicBezTo>
              </a:path>
            </a:pathLst>
          </a:cu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FDEF47C-80EE-5960-5A87-D011505803BE}"/>
              </a:ext>
            </a:extLst>
          </p:cNvPr>
          <p:cNvSpPr/>
          <p:nvPr/>
        </p:nvSpPr>
        <p:spPr>
          <a:xfrm>
            <a:off x="1232709" y="2805351"/>
            <a:ext cx="4387070" cy="2932351"/>
          </a:xfrm>
          <a:custGeom>
            <a:avLst/>
            <a:gdLst>
              <a:gd name="connsiteX0" fmla="*/ 0 w 1824037"/>
              <a:gd name="connsiteY0" fmla="*/ 0 h 1219200"/>
              <a:gd name="connsiteX1" fmla="*/ 252412 w 1824037"/>
              <a:gd name="connsiteY1" fmla="*/ 83344 h 1219200"/>
              <a:gd name="connsiteX2" fmla="*/ 697706 w 1824037"/>
              <a:gd name="connsiteY2" fmla="*/ 345281 h 1219200"/>
              <a:gd name="connsiteX3" fmla="*/ 1319212 w 1824037"/>
              <a:gd name="connsiteY3" fmla="*/ 733425 h 1219200"/>
              <a:gd name="connsiteX4" fmla="*/ 1726406 w 1824037"/>
              <a:gd name="connsiteY4" fmla="*/ 1038225 h 1219200"/>
              <a:gd name="connsiteX5" fmla="*/ 1824037 w 1824037"/>
              <a:gd name="connsiteY5" fmla="*/ 1219200 h 1219200"/>
              <a:gd name="connsiteX0" fmla="*/ 0 w 1824037"/>
              <a:gd name="connsiteY0" fmla="*/ 0 h 1219200"/>
              <a:gd name="connsiteX1" fmla="*/ 247650 w 1824037"/>
              <a:gd name="connsiteY1" fmla="*/ 90488 h 1219200"/>
              <a:gd name="connsiteX2" fmla="*/ 697706 w 1824037"/>
              <a:gd name="connsiteY2" fmla="*/ 345281 h 1219200"/>
              <a:gd name="connsiteX3" fmla="*/ 1319212 w 1824037"/>
              <a:gd name="connsiteY3" fmla="*/ 733425 h 1219200"/>
              <a:gd name="connsiteX4" fmla="*/ 1726406 w 1824037"/>
              <a:gd name="connsiteY4" fmla="*/ 1038225 h 1219200"/>
              <a:gd name="connsiteX5" fmla="*/ 1824037 w 1824037"/>
              <a:gd name="connsiteY5" fmla="*/ 1219200 h 1219200"/>
              <a:gd name="connsiteX0" fmla="*/ 0 w 1824037"/>
              <a:gd name="connsiteY0" fmla="*/ 0 h 1219200"/>
              <a:gd name="connsiteX1" fmla="*/ 328613 w 1824037"/>
              <a:gd name="connsiteY1" fmla="*/ 128588 h 1219200"/>
              <a:gd name="connsiteX2" fmla="*/ 697706 w 1824037"/>
              <a:gd name="connsiteY2" fmla="*/ 345281 h 1219200"/>
              <a:gd name="connsiteX3" fmla="*/ 1319212 w 1824037"/>
              <a:gd name="connsiteY3" fmla="*/ 733425 h 1219200"/>
              <a:gd name="connsiteX4" fmla="*/ 1726406 w 1824037"/>
              <a:gd name="connsiteY4" fmla="*/ 1038225 h 1219200"/>
              <a:gd name="connsiteX5" fmla="*/ 1824037 w 1824037"/>
              <a:gd name="connsiteY5" fmla="*/ 1219200 h 121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24037" h="1219200">
                <a:moveTo>
                  <a:pt x="0" y="0"/>
                </a:moveTo>
                <a:cubicBezTo>
                  <a:pt x="68064" y="12898"/>
                  <a:pt x="212329" y="71041"/>
                  <a:pt x="328613" y="128588"/>
                </a:cubicBezTo>
                <a:cubicBezTo>
                  <a:pt x="444897" y="186135"/>
                  <a:pt x="532606" y="244475"/>
                  <a:pt x="697706" y="345281"/>
                </a:cubicBezTo>
                <a:cubicBezTo>
                  <a:pt x="862806" y="446087"/>
                  <a:pt x="1147762" y="617934"/>
                  <a:pt x="1319212" y="733425"/>
                </a:cubicBezTo>
                <a:cubicBezTo>
                  <a:pt x="1490662" y="848916"/>
                  <a:pt x="1642268" y="957262"/>
                  <a:pt x="1726406" y="1038225"/>
                </a:cubicBezTo>
                <a:cubicBezTo>
                  <a:pt x="1810544" y="1119188"/>
                  <a:pt x="1817290" y="1169194"/>
                  <a:pt x="1824037" y="1219200"/>
                </a:cubicBezTo>
              </a:path>
            </a:pathLst>
          </a:cu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20990E25-5411-DC72-9EA5-3A2A4C796321}"/>
                  </a:ext>
                </a:extLst>
              </p:cNvPr>
              <p:cNvSpPr txBox="1"/>
              <p:nvPr/>
            </p:nvSpPr>
            <p:spPr>
              <a:xfrm>
                <a:off x="3864582" y="3003549"/>
                <a:ext cx="122563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IL" sz="28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20990E25-5411-DC72-9EA5-3A2A4C7963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4582" y="3003549"/>
                <a:ext cx="1225639" cy="52322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084C76F-B8F6-EDB7-80C5-C165A8043C32}"/>
              </a:ext>
            </a:extLst>
          </p:cNvPr>
          <p:cNvSpPr/>
          <p:nvPr/>
        </p:nvSpPr>
        <p:spPr>
          <a:xfrm>
            <a:off x="1977247" y="2850447"/>
            <a:ext cx="3317734" cy="2308803"/>
          </a:xfrm>
          <a:custGeom>
            <a:avLst/>
            <a:gdLst>
              <a:gd name="connsiteX0" fmla="*/ 0 w 1383928"/>
              <a:gd name="connsiteY0" fmla="*/ 57247 h 959741"/>
              <a:gd name="connsiteX1" fmla="*/ 214313 w 1383928"/>
              <a:gd name="connsiteY1" fmla="*/ 12003 h 959741"/>
              <a:gd name="connsiteX2" fmla="*/ 547688 w 1383928"/>
              <a:gd name="connsiteY2" fmla="*/ 97 h 959741"/>
              <a:gd name="connsiteX3" fmla="*/ 873919 w 1383928"/>
              <a:gd name="connsiteY3" fmla="*/ 9622 h 959741"/>
              <a:gd name="connsiteX4" fmla="*/ 1123950 w 1383928"/>
              <a:gd name="connsiteY4" fmla="*/ 57247 h 959741"/>
              <a:gd name="connsiteX5" fmla="*/ 1238250 w 1383928"/>
              <a:gd name="connsiteY5" fmla="*/ 133447 h 959741"/>
              <a:gd name="connsiteX6" fmla="*/ 1316831 w 1383928"/>
              <a:gd name="connsiteY6" fmla="*/ 257272 h 959741"/>
              <a:gd name="connsiteX7" fmla="*/ 1369219 w 1383928"/>
              <a:gd name="connsiteY7" fmla="*/ 457297 h 959741"/>
              <a:gd name="connsiteX8" fmla="*/ 1383506 w 1383928"/>
              <a:gd name="connsiteY8" fmla="*/ 704947 h 959741"/>
              <a:gd name="connsiteX9" fmla="*/ 1378744 w 1383928"/>
              <a:gd name="connsiteY9" fmla="*/ 959741 h 959741"/>
              <a:gd name="connsiteX0" fmla="*/ 0 w 1383928"/>
              <a:gd name="connsiteY0" fmla="*/ 57247 h 959741"/>
              <a:gd name="connsiteX1" fmla="*/ 214313 w 1383928"/>
              <a:gd name="connsiteY1" fmla="*/ 12003 h 959741"/>
              <a:gd name="connsiteX2" fmla="*/ 547688 w 1383928"/>
              <a:gd name="connsiteY2" fmla="*/ 97 h 959741"/>
              <a:gd name="connsiteX3" fmla="*/ 873919 w 1383928"/>
              <a:gd name="connsiteY3" fmla="*/ 9622 h 959741"/>
              <a:gd name="connsiteX4" fmla="*/ 1123950 w 1383928"/>
              <a:gd name="connsiteY4" fmla="*/ 57247 h 959741"/>
              <a:gd name="connsiteX5" fmla="*/ 1238250 w 1383928"/>
              <a:gd name="connsiteY5" fmla="*/ 133447 h 959741"/>
              <a:gd name="connsiteX6" fmla="*/ 1316831 w 1383928"/>
              <a:gd name="connsiteY6" fmla="*/ 257272 h 959741"/>
              <a:gd name="connsiteX7" fmla="*/ 1362075 w 1383928"/>
              <a:gd name="connsiteY7" fmla="*/ 464441 h 959741"/>
              <a:gd name="connsiteX8" fmla="*/ 1383506 w 1383928"/>
              <a:gd name="connsiteY8" fmla="*/ 704947 h 959741"/>
              <a:gd name="connsiteX9" fmla="*/ 1378744 w 1383928"/>
              <a:gd name="connsiteY9" fmla="*/ 959741 h 959741"/>
              <a:gd name="connsiteX0" fmla="*/ 0 w 1379940"/>
              <a:gd name="connsiteY0" fmla="*/ 57247 h 959741"/>
              <a:gd name="connsiteX1" fmla="*/ 214313 w 1379940"/>
              <a:gd name="connsiteY1" fmla="*/ 12003 h 959741"/>
              <a:gd name="connsiteX2" fmla="*/ 547688 w 1379940"/>
              <a:gd name="connsiteY2" fmla="*/ 97 h 959741"/>
              <a:gd name="connsiteX3" fmla="*/ 873919 w 1379940"/>
              <a:gd name="connsiteY3" fmla="*/ 9622 h 959741"/>
              <a:gd name="connsiteX4" fmla="*/ 1123950 w 1379940"/>
              <a:gd name="connsiteY4" fmla="*/ 57247 h 959741"/>
              <a:gd name="connsiteX5" fmla="*/ 1238250 w 1379940"/>
              <a:gd name="connsiteY5" fmla="*/ 133447 h 959741"/>
              <a:gd name="connsiteX6" fmla="*/ 1316831 w 1379940"/>
              <a:gd name="connsiteY6" fmla="*/ 257272 h 959741"/>
              <a:gd name="connsiteX7" fmla="*/ 1362075 w 1379940"/>
              <a:gd name="connsiteY7" fmla="*/ 464441 h 959741"/>
              <a:gd name="connsiteX8" fmla="*/ 1376362 w 1379940"/>
              <a:gd name="connsiteY8" fmla="*/ 707328 h 959741"/>
              <a:gd name="connsiteX9" fmla="*/ 1378744 w 1379940"/>
              <a:gd name="connsiteY9" fmla="*/ 959741 h 959741"/>
              <a:gd name="connsiteX0" fmla="*/ 0 w 1379940"/>
              <a:gd name="connsiteY0" fmla="*/ 57247 h 959741"/>
              <a:gd name="connsiteX1" fmla="*/ 214313 w 1379940"/>
              <a:gd name="connsiteY1" fmla="*/ 12003 h 959741"/>
              <a:gd name="connsiteX2" fmla="*/ 547688 w 1379940"/>
              <a:gd name="connsiteY2" fmla="*/ 97 h 959741"/>
              <a:gd name="connsiteX3" fmla="*/ 873919 w 1379940"/>
              <a:gd name="connsiteY3" fmla="*/ 9622 h 959741"/>
              <a:gd name="connsiteX4" fmla="*/ 1123950 w 1379940"/>
              <a:gd name="connsiteY4" fmla="*/ 57247 h 959741"/>
              <a:gd name="connsiteX5" fmla="*/ 1238250 w 1379940"/>
              <a:gd name="connsiteY5" fmla="*/ 133447 h 959741"/>
              <a:gd name="connsiteX6" fmla="*/ 1314450 w 1379940"/>
              <a:gd name="connsiteY6" fmla="*/ 269178 h 959741"/>
              <a:gd name="connsiteX7" fmla="*/ 1362075 w 1379940"/>
              <a:gd name="connsiteY7" fmla="*/ 464441 h 959741"/>
              <a:gd name="connsiteX8" fmla="*/ 1376362 w 1379940"/>
              <a:gd name="connsiteY8" fmla="*/ 707328 h 959741"/>
              <a:gd name="connsiteX9" fmla="*/ 1378744 w 1379940"/>
              <a:gd name="connsiteY9" fmla="*/ 959741 h 959741"/>
              <a:gd name="connsiteX0" fmla="*/ 0 w 1379940"/>
              <a:gd name="connsiteY0" fmla="*/ 57450 h 959944"/>
              <a:gd name="connsiteX1" fmla="*/ 214313 w 1379940"/>
              <a:gd name="connsiteY1" fmla="*/ 12206 h 959944"/>
              <a:gd name="connsiteX2" fmla="*/ 547688 w 1379940"/>
              <a:gd name="connsiteY2" fmla="*/ 300 h 959944"/>
              <a:gd name="connsiteX3" fmla="*/ 873919 w 1379940"/>
              <a:gd name="connsiteY3" fmla="*/ 9825 h 959944"/>
              <a:gd name="connsiteX4" fmla="*/ 1126331 w 1379940"/>
              <a:gd name="connsiteY4" fmla="*/ 69356 h 959944"/>
              <a:gd name="connsiteX5" fmla="*/ 1238250 w 1379940"/>
              <a:gd name="connsiteY5" fmla="*/ 133650 h 959944"/>
              <a:gd name="connsiteX6" fmla="*/ 1314450 w 1379940"/>
              <a:gd name="connsiteY6" fmla="*/ 269381 h 959944"/>
              <a:gd name="connsiteX7" fmla="*/ 1362075 w 1379940"/>
              <a:gd name="connsiteY7" fmla="*/ 464644 h 959944"/>
              <a:gd name="connsiteX8" fmla="*/ 1376362 w 1379940"/>
              <a:gd name="connsiteY8" fmla="*/ 707531 h 959944"/>
              <a:gd name="connsiteX9" fmla="*/ 1378744 w 1379940"/>
              <a:gd name="connsiteY9" fmla="*/ 959944 h 959944"/>
              <a:gd name="connsiteX0" fmla="*/ 0 w 1379311"/>
              <a:gd name="connsiteY0" fmla="*/ 57450 h 959944"/>
              <a:gd name="connsiteX1" fmla="*/ 214313 w 1379311"/>
              <a:gd name="connsiteY1" fmla="*/ 12206 h 959944"/>
              <a:gd name="connsiteX2" fmla="*/ 547688 w 1379311"/>
              <a:gd name="connsiteY2" fmla="*/ 300 h 959944"/>
              <a:gd name="connsiteX3" fmla="*/ 873919 w 1379311"/>
              <a:gd name="connsiteY3" fmla="*/ 9825 h 959944"/>
              <a:gd name="connsiteX4" fmla="*/ 1126331 w 1379311"/>
              <a:gd name="connsiteY4" fmla="*/ 69356 h 959944"/>
              <a:gd name="connsiteX5" fmla="*/ 1238250 w 1379311"/>
              <a:gd name="connsiteY5" fmla="*/ 133650 h 959944"/>
              <a:gd name="connsiteX6" fmla="*/ 1314450 w 1379311"/>
              <a:gd name="connsiteY6" fmla="*/ 269381 h 959944"/>
              <a:gd name="connsiteX7" fmla="*/ 1362075 w 1379311"/>
              <a:gd name="connsiteY7" fmla="*/ 464644 h 959944"/>
              <a:gd name="connsiteX8" fmla="*/ 1369219 w 1379311"/>
              <a:gd name="connsiteY8" fmla="*/ 678956 h 959944"/>
              <a:gd name="connsiteX9" fmla="*/ 1378744 w 1379311"/>
              <a:gd name="connsiteY9" fmla="*/ 959944 h 959944"/>
              <a:gd name="connsiteX0" fmla="*/ 0 w 1379311"/>
              <a:gd name="connsiteY0" fmla="*/ 57450 h 959944"/>
              <a:gd name="connsiteX1" fmla="*/ 214313 w 1379311"/>
              <a:gd name="connsiteY1" fmla="*/ 12206 h 959944"/>
              <a:gd name="connsiteX2" fmla="*/ 547688 w 1379311"/>
              <a:gd name="connsiteY2" fmla="*/ 300 h 959944"/>
              <a:gd name="connsiteX3" fmla="*/ 873919 w 1379311"/>
              <a:gd name="connsiteY3" fmla="*/ 9825 h 959944"/>
              <a:gd name="connsiteX4" fmla="*/ 1126331 w 1379311"/>
              <a:gd name="connsiteY4" fmla="*/ 69356 h 959944"/>
              <a:gd name="connsiteX5" fmla="*/ 1238250 w 1379311"/>
              <a:gd name="connsiteY5" fmla="*/ 133650 h 959944"/>
              <a:gd name="connsiteX6" fmla="*/ 1314450 w 1379311"/>
              <a:gd name="connsiteY6" fmla="*/ 269381 h 959944"/>
              <a:gd name="connsiteX7" fmla="*/ 1357313 w 1379311"/>
              <a:gd name="connsiteY7" fmla="*/ 471788 h 959944"/>
              <a:gd name="connsiteX8" fmla="*/ 1369219 w 1379311"/>
              <a:gd name="connsiteY8" fmla="*/ 678956 h 959944"/>
              <a:gd name="connsiteX9" fmla="*/ 1378744 w 1379311"/>
              <a:gd name="connsiteY9" fmla="*/ 959944 h 959944"/>
              <a:gd name="connsiteX0" fmla="*/ 0 w 1379433"/>
              <a:gd name="connsiteY0" fmla="*/ 57450 h 959944"/>
              <a:gd name="connsiteX1" fmla="*/ 214313 w 1379433"/>
              <a:gd name="connsiteY1" fmla="*/ 12206 h 959944"/>
              <a:gd name="connsiteX2" fmla="*/ 547688 w 1379433"/>
              <a:gd name="connsiteY2" fmla="*/ 300 h 959944"/>
              <a:gd name="connsiteX3" fmla="*/ 873919 w 1379433"/>
              <a:gd name="connsiteY3" fmla="*/ 9825 h 959944"/>
              <a:gd name="connsiteX4" fmla="*/ 1126331 w 1379433"/>
              <a:gd name="connsiteY4" fmla="*/ 69356 h 959944"/>
              <a:gd name="connsiteX5" fmla="*/ 1238250 w 1379433"/>
              <a:gd name="connsiteY5" fmla="*/ 133650 h 959944"/>
              <a:gd name="connsiteX6" fmla="*/ 1314450 w 1379433"/>
              <a:gd name="connsiteY6" fmla="*/ 269381 h 959944"/>
              <a:gd name="connsiteX7" fmla="*/ 1357313 w 1379433"/>
              <a:gd name="connsiteY7" fmla="*/ 471788 h 959944"/>
              <a:gd name="connsiteX8" fmla="*/ 1371601 w 1379433"/>
              <a:gd name="connsiteY8" fmla="*/ 678956 h 959944"/>
              <a:gd name="connsiteX9" fmla="*/ 1378744 w 1379433"/>
              <a:gd name="connsiteY9" fmla="*/ 959944 h 959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79433" h="959944">
                <a:moveTo>
                  <a:pt x="0" y="57450"/>
                </a:moveTo>
                <a:cubicBezTo>
                  <a:pt x="61516" y="39590"/>
                  <a:pt x="123032" y="21731"/>
                  <a:pt x="214313" y="12206"/>
                </a:cubicBezTo>
                <a:cubicBezTo>
                  <a:pt x="305594" y="2681"/>
                  <a:pt x="437754" y="697"/>
                  <a:pt x="547688" y="300"/>
                </a:cubicBezTo>
                <a:cubicBezTo>
                  <a:pt x="657622" y="-97"/>
                  <a:pt x="777479" y="-1684"/>
                  <a:pt x="873919" y="9825"/>
                </a:cubicBezTo>
                <a:cubicBezTo>
                  <a:pt x="970359" y="21334"/>
                  <a:pt x="1065609" y="48719"/>
                  <a:pt x="1126331" y="69356"/>
                </a:cubicBezTo>
                <a:cubicBezTo>
                  <a:pt x="1187053" y="89993"/>
                  <a:pt x="1206897" y="100313"/>
                  <a:pt x="1238250" y="133650"/>
                </a:cubicBezTo>
                <a:cubicBezTo>
                  <a:pt x="1269603" y="166987"/>
                  <a:pt x="1294606" y="213025"/>
                  <a:pt x="1314450" y="269381"/>
                </a:cubicBezTo>
                <a:cubicBezTo>
                  <a:pt x="1334294" y="325737"/>
                  <a:pt x="1347788" y="403526"/>
                  <a:pt x="1357313" y="471788"/>
                </a:cubicBezTo>
                <a:cubicBezTo>
                  <a:pt x="1366838" y="540050"/>
                  <a:pt x="1370014" y="595215"/>
                  <a:pt x="1371601" y="678956"/>
                </a:cubicBezTo>
                <a:cubicBezTo>
                  <a:pt x="1373189" y="762697"/>
                  <a:pt x="1381919" y="874417"/>
                  <a:pt x="1378744" y="959944"/>
                </a:cubicBezTo>
              </a:path>
            </a:pathLst>
          </a:custGeom>
          <a:noFill/>
          <a:ln w="381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7767C6A-22F7-090C-B451-D4EBD0EEC239}"/>
              </a:ext>
            </a:extLst>
          </p:cNvPr>
          <p:cNvCxnSpPr>
            <a:cxnSpLocks/>
            <a:stCxn id="7" idx="1"/>
          </p:cNvCxnSpPr>
          <p:nvPr/>
        </p:nvCxnSpPr>
        <p:spPr>
          <a:xfrm flipH="1" flipV="1">
            <a:off x="5122554" y="3410522"/>
            <a:ext cx="1803037" cy="772738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8639FE2-D11A-29D6-17B5-978DE848ABF6}"/>
              </a:ext>
            </a:extLst>
          </p:cNvPr>
          <p:cNvSpPr/>
          <p:nvPr/>
        </p:nvSpPr>
        <p:spPr>
          <a:xfrm>
            <a:off x="3138837" y="2212471"/>
            <a:ext cx="3129377" cy="3265973"/>
          </a:xfrm>
          <a:custGeom>
            <a:avLst/>
            <a:gdLst>
              <a:gd name="connsiteX0" fmla="*/ 1116807 w 1116807"/>
              <a:gd name="connsiteY0" fmla="*/ 1488282 h 1488282"/>
              <a:gd name="connsiteX1" fmla="*/ 614363 w 1116807"/>
              <a:gd name="connsiteY1" fmla="*/ 1345407 h 1488282"/>
              <a:gd name="connsiteX2" fmla="*/ 300038 w 1116807"/>
              <a:gd name="connsiteY2" fmla="*/ 1038225 h 1488282"/>
              <a:gd name="connsiteX3" fmla="*/ 0 w 1116807"/>
              <a:gd name="connsiteY3" fmla="*/ 0 h 1488282"/>
              <a:gd name="connsiteX0" fmla="*/ 1188244 w 1188244"/>
              <a:gd name="connsiteY0" fmla="*/ 1502570 h 1502570"/>
              <a:gd name="connsiteX1" fmla="*/ 614363 w 1188244"/>
              <a:gd name="connsiteY1" fmla="*/ 1345407 h 1502570"/>
              <a:gd name="connsiteX2" fmla="*/ 300038 w 1188244"/>
              <a:gd name="connsiteY2" fmla="*/ 1038225 h 1502570"/>
              <a:gd name="connsiteX3" fmla="*/ 0 w 1188244"/>
              <a:gd name="connsiteY3" fmla="*/ 0 h 1502570"/>
              <a:gd name="connsiteX0" fmla="*/ 1243013 w 1243013"/>
              <a:gd name="connsiteY0" fmla="*/ 1504951 h 1504951"/>
              <a:gd name="connsiteX1" fmla="*/ 614363 w 1243013"/>
              <a:gd name="connsiteY1" fmla="*/ 1345407 h 1504951"/>
              <a:gd name="connsiteX2" fmla="*/ 300038 w 1243013"/>
              <a:gd name="connsiteY2" fmla="*/ 1038225 h 1504951"/>
              <a:gd name="connsiteX3" fmla="*/ 0 w 1243013"/>
              <a:gd name="connsiteY3" fmla="*/ 0 h 1504951"/>
              <a:gd name="connsiteX0" fmla="*/ 1264444 w 1264444"/>
              <a:gd name="connsiteY0" fmla="*/ 1507332 h 1507332"/>
              <a:gd name="connsiteX1" fmla="*/ 614363 w 1264444"/>
              <a:gd name="connsiteY1" fmla="*/ 1345407 h 1507332"/>
              <a:gd name="connsiteX2" fmla="*/ 300038 w 1264444"/>
              <a:gd name="connsiteY2" fmla="*/ 1038225 h 1507332"/>
              <a:gd name="connsiteX3" fmla="*/ 0 w 1264444"/>
              <a:gd name="connsiteY3" fmla="*/ 0 h 1507332"/>
              <a:gd name="connsiteX0" fmla="*/ 1232694 w 1232694"/>
              <a:gd name="connsiteY0" fmla="*/ 1348582 h 1348582"/>
              <a:gd name="connsiteX1" fmla="*/ 582613 w 1232694"/>
              <a:gd name="connsiteY1" fmla="*/ 1186657 h 1348582"/>
              <a:gd name="connsiteX2" fmla="*/ 268288 w 1232694"/>
              <a:gd name="connsiteY2" fmla="*/ 879475 h 1348582"/>
              <a:gd name="connsiteX3" fmla="*/ 0 w 1232694"/>
              <a:gd name="connsiteY3" fmla="*/ 0 h 1348582"/>
              <a:gd name="connsiteX0" fmla="*/ 1232694 w 1232694"/>
              <a:gd name="connsiteY0" fmla="*/ 1348582 h 1348582"/>
              <a:gd name="connsiteX1" fmla="*/ 588963 w 1232694"/>
              <a:gd name="connsiteY1" fmla="*/ 1218407 h 1348582"/>
              <a:gd name="connsiteX2" fmla="*/ 268288 w 1232694"/>
              <a:gd name="connsiteY2" fmla="*/ 879475 h 1348582"/>
              <a:gd name="connsiteX3" fmla="*/ 0 w 1232694"/>
              <a:gd name="connsiteY3" fmla="*/ 0 h 1348582"/>
              <a:gd name="connsiteX0" fmla="*/ 1232694 w 1232694"/>
              <a:gd name="connsiteY0" fmla="*/ 1348582 h 1348582"/>
              <a:gd name="connsiteX1" fmla="*/ 588963 w 1232694"/>
              <a:gd name="connsiteY1" fmla="*/ 1218407 h 1348582"/>
              <a:gd name="connsiteX2" fmla="*/ 268288 w 1232694"/>
              <a:gd name="connsiteY2" fmla="*/ 879475 h 1348582"/>
              <a:gd name="connsiteX3" fmla="*/ 0 w 1232694"/>
              <a:gd name="connsiteY3" fmla="*/ 0 h 1348582"/>
              <a:gd name="connsiteX0" fmla="*/ 1232694 w 1232694"/>
              <a:gd name="connsiteY0" fmla="*/ 1348582 h 1348582"/>
              <a:gd name="connsiteX1" fmla="*/ 536090 w 1232694"/>
              <a:gd name="connsiteY1" fmla="*/ 1230848 h 1348582"/>
              <a:gd name="connsiteX2" fmla="*/ 268288 w 1232694"/>
              <a:gd name="connsiteY2" fmla="*/ 879475 h 1348582"/>
              <a:gd name="connsiteX3" fmla="*/ 0 w 1232694"/>
              <a:gd name="connsiteY3" fmla="*/ 0 h 1348582"/>
              <a:gd name="connsiteX0" fmla="*/ 1232694 w 1232694"/>
              <a:gd name="connsiteY0" fmla="*/ 1348582 h 1348582"/>
              <a:gd name="connsiteX1" fmla="*/ 536090 w 1232694"/>
              <a:gd name="connsiteY1" fmla="*/ 1230848 h 1348582"/>
              <a:gd name="connsiteX2" fmla="*/ 230966 w 1232694"/>
              <a:gd name="connsiteY2" fmla="*/ 867034 h 1348582"/>
              <a:gd name="connsiteX3" fmla="*/ 0 w 1232694"/>
              <a:gd name="connsiteY3" fmla="*/ 0 h 1348582"/>
              <a:gd name="connsiteX0" fmla="*/ 1294898 w 1294898"/>
              <a:gd name="connsiteY0" fmla="*/ 1370353 h 1370353"/>
              <a:gd name="connsiteX1" fmla="*/ 598294 w 1294898"/>
              <a:gd name="connsiteY1" fmla="*/ 1252619 h 1370353"/>
              <a:gd name="connsiteX2" fmla="*/ 293170 w 1294898"/>
              <a:gd name="connsiteY2" fmla="*/ 888805 h 1370353"/>
              <a:gd name="connsiteX3" fmla="*/ 0 w 1294898"/>
              <a:gd name="connsiteY3" fmla="*/ 0 h 1370353"/>
              <a:gd name="connsiteX0" fmla="*/ 1294898 w 1294898"/>
              <a:gd name="connsiteY0" fmla="*/ 1370353 h 1370353"/>
              <a:gd name="connsiteX1" fmla="*/ 598294 w 1294898"/>
              <a:gd name="connsiteY1" fmla="*/ 1252619 h 1370353"/>
              <a:gd name="connsiteX2" fmla="*/ 240296 w 1294898"/>
              <a:gd name="connsiteY2" fmla="*/ 867034 h 1370353"/>
              <a:gd name="connsiteX3" fmla="*/ 0 w 1294898"/>
              <a:gd name="connsiteY3" fmla="*/ 0 h 1370353"/>
              <a:gd name="connsiteX0" fmla="*/ 1301119 w 1301119"/>
              <a:gd name="connsiteY0" fmla="*/ 1357912 h 1357912"/>
              <a:gd name="connsiteX1" fmla="*/ 598294 w 1301119"/>
              <a:gd name="connsiteY1" fmla="*/ 1252619 h 1357912"/>
              <a:gd name="connsiteX2" fmla="*/ 240296 w 1301119"/>
              <a:gd name="connsiteY2" fmla="*/ 867034 h 1357912"/>
              <a:gd name="connsiteX3" fmla="*/ 0 w 1301119"/>
              <a:gd name="connsiteY3" fmla="*/ 0 h 1357912"/>
              <a:gd name="connsiteX0" fmla="*/ 1301119 w 1301119"/>
              <a:gd name="connsiteY0" fmla="*/ 1357912 h 1357912"/>
              <a:gd name="connsiteX1" fmla="*/ 598294 w 1301119"/>
              <a:gd name="connsiteY1" fmla="*/ 1252619 h 1357912"/>
              <a:gd name="connsiteX2" fmla="*/ 240296 w 1301119"/>
              <a:gd name="connsiteY2" fmla="*/ 867034 h 1357912"/>
              <a:gd name="connsiteX3" fmla="*/ 0 w 1301119"/>
              <a:gd name="connsiteY3" fmla="*/ 0 h 1357912"/>
              <a:gd name="connsiteX0" fmla="*/ 1301119 w 1301119"/>
              <a:gd name="connsiteY0" fmla="*/ 1357912 h 1357912"/>
              <a:gd name="connsiteX1" fmla="*/ 598294 w 1301119"/>
              <a:gd name="connsiteY1" fmla="*/ 1252619 h 1357912"/>
              <a:gd name="connsiteX2" fmla="*/ 240296 w 1301119"/>
              <a:gd name="connsiteY2" fmla="*/ 867034 h 1357912"/>
              <a:gd name="connsiteX3" fmla="*/ 0 w 1301119"/>
              <a:gd name="connsiteY3" fmla="*/ 0 h 1357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1119" h="1357912">
                <a:moveTo>
                  <a:pt x="1301119" y="1357912"/>
                </a:moveTo>
                <a:cubicBezTo>
                  <a:pt x="1114851" y="1339530"/>
                  <a:pt x="775098" y="1334432"/>
                  <a:pt x="598294" y="1252619"/>
                </a:cubicBezTo>
                <a:cubicBezTo>
                  <a:pt x="421490" y="1170806"/>
                  <a:pt x="342690" y="1091268"/>
                  <a:pt x="240296" y="867034"/>
                </a:cubicBezTo>
                <a:cubicBezTo>
                  <a:pt x="137902" y="642799"/>
                  <a:pt x="98822" y="406995"/>
                  <a:pt x="0" y="0"/>
                </a:cubicBezTo>
              </a:path>
            </a:pathLst>
          </a:custGeom>
          <a:noFill/>
          <a:ln w="38100">
            <a:solidFill>
              <a:schemeClr val="accent3">
                <a:lumMod val="60000"/>
                <a:lumOff val="40000"/>
              </a:schemeClr>
            </a:solidFill>
            <a:tailEnd type="none" w="lg" len="lg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55AF493-2CCC-7FA6-EF52-DD346F2CFB49}"/>
              </a:ext>
            </a:extLst>
          </p:cNvPr>
          <p:cNvCxnSpPr>
            <a:cxnSpLocks/>
          </p:cNvCxnSpPr>
          <p:nvPr/>
        </p:nvCxnSpPr>
        <p:spPr>
          <a:xfrm flipH="1" flipV="1">
            <a:off x="4312920" y="5605620"/>
            <a:ext cx="2090890" cy="0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396A6CF-4803-6EAA-DB68-AD1B70204E29}"/>
              </a:ext>
            </a:extLst>
          </p:cNvPr>
          <p:cNvCxnSpPr>
            <a:cxnSpLocks/>
          </p:cNvCxnSpPr>
          <p:nvPr/>
        </p:nvCxnSpPr>
        <p:spPr>
          <a:xfrm flipH="1">
            <a:off x="4526225" y="3309159"/>
            <a:ext cx="1093729" cy="1825119"/>
          </a:xfrm>
          <a:prstGeom prst="line">
            <a:avLst/>
          </a:prstGeom>
          <a:ln w="38100">
            <a:solidFill>
              <a:schemeClr val="bg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3077ED1-D169-755D-A476-FC202CCC9A3D}"/>
              </a:ext>
            </a:extLst>
          </p:cNvPr>
          <p:cNvCxnSpPr>
            <a:cxnSpLocks/>
          </p:cNvCxnSpPr>
          <p:nvPr/>
        </p:nvCxnSpPr>
        <p:spPr>
          <a:xfrm flipV="1">
            <a:off x="1558337" y="2212471"/>
            <a:ext cx="0" cy="1612769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  <a:prstDash val="dash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CCDEE91-C62C-90C1-9B06-A9BAF5070C79}"/>
              </a:ext>
            </a:extLst>
          </p:cNvPr>
          <p:cNvSpPr/>
          <p:nvPr/>
        </p:nvSpPr>
        <p:spPr>
          <a:xfrm>
            <a:off x="1468337" y="3645120"/>
            <a:ext cx="180000" cy="180000"/>
          </a:xfrm>
          <a:prstGeom prst="triangle">
            <a:avLst/>
          </a:prstGeom>
          <a:solidFill>
            <a:srgbClr val="3B7D2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A342729A-7419-AD71-551D-C8EC7A7B8679}"/>
              </a:ext>
            </a:extLst>
          </p:cNvPr>
          <p:cNvSpPr/>
          <p:nvPr/>
        </p:nvSpPr>
        <p:spPr>
          <a:xfrm rot="5400000">
            <a:off x="4304140" y="5514123"/>
            <a:ext cx="180000" cy="180000"/>
          </a:xfrm>
          <a:prstGeom prst="triangl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54A80B12-BF30-D4CB-2F86-0E7A88B49426}"/>
              </a:ext>
            </a:extLst>
          </p:cNvPr>
          <p:cNvSpPr/>
          <p:nvPr/>
        </p:nvSpPr>
        <p:spPr>
          <a:xfrm rot="1882271">
            <a:off x="4541311" y="4878112"/>
            <a:ext cx="180000" cy="180000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E1016754-7DD5-A21F-0809-9F356CAC2E3C}"/>
              </a:ext>
            </a:extLst>
          </p:cNvPr>
          <p:cNvSpPr/>
          <p:nvPr/>
        </p:nvSpPr>
        <p:spPr>
          <a:xfrm rot="16438946">
            <a:off x="6084272" y="5372991"/>
            <a:ext cx="180000" cy="180000"/>
          </a:xfrm>
          <a:prstGeom prst="triangle">
            <a:avLst/>
          </a:prstGeom>
          <a:solidFill>
            <a:srgbClr val="47D45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L" dirty="0"/>
          </a:p>
        </p:txBody>
      </p:sp>
      <p:grpSp>
        <p:nvGrpSpPr>
          <p:cNvPr id="46" name="קבוצה 7">
            <a:extLst>
              <a:ext uri="{FF2B5EF4-FFF2-40B4-BE49-F238E27FC236}">
                <a16:creationId xmlns:a16="http://schemas.microsoft.com/office/drawing/2014/main" id="{3A964A9B-C044-47D9-36BF-E41E40020DE9}"/>
              </a:ext>
            </a:extLst>
          </p:cNvPr>
          <p:cNvGrpSpPr>
            <a:grpSpLocks noChangeAspect="1"/>
          </p:cNvGrpSpPr>
          <p:nvPr/>
        </p:nvGrpSpPr>
        <p:grpSpPr>
          <a:xfrm>
            <a:off x="8243307" y="2467790"/>
            <a:ext cx="2338348" cy="3831290"/>
            <a:chOff x="7460670" y="602118"/>
            <a:chExt cx="3474926" cy="5693525"/>
          </a:xfrm>
        </p:grpSpPr>
        <p:pic>
          <p:nvPicPr>
            <p:cNvPr id="47" name="תמונה 12" descr="תמונה שמכילה טקסט, צילום מסך, מעגל חשמלי, עיצוב&#10;&#10;התיאור נוצר באופן אוטומטי">
              <a:extLst>
                <a:ext uri="{FF2B5EF4-FFF2-40B4-BE49-F238E27FC236}">
                  <a16:creationId xmlns:a16="http://schemas.microsoft.com/office/drawing/2014/main" id="{C40BD7FF-70D4-5A07-0774-4A62DCDB7E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97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50" r="15473"/>
            <a:stretch/>
          </p:blipFill>
          <p:spPr>
            <a:xfrm>
              <a:off x="7585821" y="602118"/>
              <a:ext cx="3349775" cy="5574809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0" name="תיבת טקסט 5">
                  <a:extLst>
                    <a:ext uri="{FF2B5EF4-FFF2-40B4-BE49-F238E27FC236}">
                      <a16:creationId xmlns:a16="http://schemas.microsoft.com/office/drawing/2014/main" id="{6BF3BB2B-FF01-0D5A-42A2-188396AFEFD9}"/>
                    </a:ext>
                  </a:extLst>
                </p:cNvPr>
                <p:cNvSpPr txBox="1"/>
                <p:nvPr/>
              </p:nvSpPr>
              <p:spPr>
                <a:xfrm>
                  <a:off x="9048578" y="5987867"/>
                  <a:ext cx="790543" cy="307776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50" name="תיבת טקסט 5">
                  <a:extLst>
                    <a:ext uri="{FF2B5EF4-FFF2-40B4-BE49-F238E27FC236}">
                      <a16:creationId xmlns:a16="http://schemas.microsoft.com/office/drawing/2014/main" id="{6BF3BB2B-FF01-0D5A-42A2-188396AFEFD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048578" y="5987867"/>
                  <a:ext cx="790543" cy="307776"/>
                </a:xfrm>
                <a:prstGeom prst="rect">
                  <a:avLst/>
                </a:prstGeom>
                <a:blipFill>
                  <a:blip r:embed="rId9"/>
                  <a:stretch>
                    <a:fillRect l="-17241" t="-2941" r="-26437" b="-100000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תיבת טקסט 1">
                  <a:extLst>
                    <a:ext uri="{FF2B5EF4-FFF2-40B4-BE49-F238E27FC236}">
                      <a16:creationId xmlns:a16="http://schemas.microsoft.com/office/drawing/2014/main" id="{D89A1B29-150B-C522-5462-B2DA12FCB369}"/>
                    </a:ext>
                  </a:extLst>
                </p:cNvPr>
                <p:cNvSpPr txBox="1"/>
                <p:nvPr/>
              </p:nvSpPr>
              <p:spPr>
                <a:xfrm rot="16200000">
                  <a:off x="7294087" y="3143336"/>
                  <a:ext cx="790542" cy="457375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highlight>
                              <a:srgbClr val="262626"/>
                            </a:highlight>
                            <a:latin typeface="Cambria Math" panose="02040503050406030204" pitchFamily="18" charset="0"/>
                          </a:rPr>
                          <m:t>𝑅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highlight>
                              <a:srgbClr val="262626"/>
                            </a:highlight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highlight>
                              <a:srgbClr val="262626"/>
                            </a:highlight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highlight>
                              <a:srgbClr val="262626"/>
                            </a:highlight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highlight>
                              <a:srgbClr val="262626"/>
                            </a:highlight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  <a:highlight>
                      <a:srgbClr val="262626"/>
                    </a:highlight>
                  </a:endParaRPr>
                </a:p>
              </p:txBody>
            </p:sp>
          </mc:Choice>
          <mc:Fallback xmlns="">
            <p:sp>
              <p:nvSpPr>
                <p:cNvPr id="49" name="תיבת טקסט 1">
                  <a:extLst>
                    <a:ext uri="{FF2B5EF4-FFF2-40B4-BE49-F238E27FC236}">
                      <a16:creationId xmlns:a16="http://schemas.microsoft.com/office/drawing/2014/main" id="{D89A1B29-150B-C522-5462-B2DA12FCB36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7294087" y="3143336"/>
                  <a:ext cx="790542" cy="457375"/>
                </a:xfrm>
                <a:prstGeom prst="rect">
                  <a:avLst/>
                </a:prstGeom>
                <a:blipFill>
                  <a:blip r:embed="rId10"/>
                  <a:stretch>
                    <a:fillRect l="-1961" t="-54023" r="-33333" b="-17241"/>
                  </a:stretch>
                </a:blipFill>
              </p:spPr>
              <p:txBody>
                <a:bodyPr/>
                <a:lstStyle/>
                <a:p>
                  <a:r>
                    <a:rPr lang="en-IL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8E2EDA00-B986-B565-EE5B-5FDB59EB9BE8}"/>
              </a:ext>
            </a:extLst>
          </p:cNvPr>
          <p:cNvGrpSpPr/>
          <p:nvPr/>
        </p:nvGrpSpPr>
        <p:grpSpPr>
          <a:xfrm>
            <a:off x="7750744" y="2790957"/>
            <a:ext cx="3568460" cy="3578569"/>
            <a:chOff x="3814280" y="2028906"/>
            <a:chExt cx="3568460" cy="3578569"/>
          </a:xfrm>
        </p:grpSpPr>
        <p:pic>
          <p:nvPicPr>
            <p:cNvPr id="52" name="Picture 1">
              <a:extLst>
                <a:ext uri="{FF2B5EF4-FFF2-40B4-BE49-F238E27FC236}">
                  <a16:creationId xmlns:a16="http://schemas.microsoft.com/office/drawing/2014/main" id="{662964DB-6162-470F-D4C9-5F2A1CCDE9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2" r="2204" b="49"/>
            <a:stretch/>
          </p:blipFill>
          <p:spPr bwMode="auto">
            <a:xfrm>
              <a:off x="3814280" y="2028906"/>
              <a:ext cx="3568460" cy="3424681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5" name="תיבת טקסט 5">
                  <a:extLst>
                    <a:ext uri="{FF2B5EF4-FFF2-40B4-BE49-F238E27FC236}">
                      <a16:creationId xmlns:a16="http://schemas.microsoft.com/office/drawing/2014/main" id="{C653F642-5FC9-98C2-C5BF-F3709E2BC439}"/>
                    </a:ext>
                  </a:extLst>
                </p:cNvPr>
                <p:cNvSpPr txBox="1"/>
                <p:nvPr/>
              </p:nvSpPr>
              <p:spPr>
                <a:xfrm>
                  <a:off x="5585573" y="5299698"/>
                  <a:ext cx="790542" cy="30777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𝐾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6" name="תיבת טקסט 5">
                  <a:extLst>
                    <a:ext uri="{FF2B5EF4-FFF2-40B4-BE49-F238E27FC236}">
                      <a16:creationId xmlns:a16="http://schemas.microsoft.com/office/drawing/2014/main" id="{3994AEE5-37E7-2360-5A64-B867A4BEC0C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85573" y="5299698"/>
                  <a:ext cx="790542" cy="307777"/>
                </a:xfrm>
                <a:prstGeom prst="rect">
                  <a:avLst/>
                </a:prstGeom>
                <a:blipFill>
                  <a:blip r:embed="rId17"/>
                  <a:stretch>
                    <a:fillRect t="-1961" b="-33333"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6" name="תיבת טקסט 7">
                  <a:extLst>
                    <a:ext uri="{FF2B5EF4-FFF2-40B4-BE49-F238E27FC236}">
                      <a16:creationId xmlns:a16="http://schemas.microsoft.com/office/drawing/2014/main" id="{8A1545B6-F084-0185-2BF1-F7293A2BC083}"/>
                    </a:ext>
                  </a:extLst>
                </p:cNvPr>
                <p:cNvSpPr txBox="1"/>
                <p:nvPr/>
              </p:nvSpPr>
              <p:spPr>
                <a:xfrm rot="16200000">
                  <a:off x="3671729" y="3520630"/>
                  <a:ext cx="790542" cy="331437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US" sz="2000" b="0" i="1" smtClean="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𝑠𝑞</m:t>
                            </m:r>
                          </m:sub>
                        </m:sSub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en-US" sz="2000" b="0" i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US" sz="2000" b="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IL" sz="2000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תיבת טקסט 7">
                  <a:extLst>
                    <a:ext uri="{FF2B5EF4-FFF2-40B4-BE49-F238E27FC236}">
                      <a16:creationId xmlns:a16="http://schemas.microsoft.com/office/drawing/2014/main" id="{393DECB1-34E9-AE2C-2D45-CEDBBF01441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6200000">
                  <a:off x="3671729" y="3520630"/>
                  <a:ext cx="790542" cy="331437"/>
                </a:xfrm>
                <a:prstGeom prst="rect">
                  <a:avLst/>
                </a:prstGeom>
                <a:blipFill>
                  <a:blip r:embed="rId18"/>
                  <a:stretch>
                    <a:fillRect l="-1852" t="-13846" r="-27778" b="-8462"/>
                  </a:stretch>
                </a:blipFill>
              </p:spPr>
              <p:txBody>
                <a:bodyPr/>
                <a:lstStyle/>
                <a:p>
                  <a:r>
                    <a:rPr lang="he-IL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57" name="אובייקט 2">
            <a:extLst>
              <a:ext uri="{FF2B5EF4-FFF2-40B4-BE49-F238E27FC236}">
                <a16:creationId xmlns:a16="http://schemas.microsoft.com/office/drawing/2014/main" id="{29F6113C-BAE7-E48A-72E5-E2A077BD434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7374488"/>
              </p:ext>
            </p:extLst>
          </p:nvPr>
        </p:nvGraphicFramePr>
        <p:xfrm>
          <a:off x="7096708" y="2988661"/>
          <a:ext cx="4902760" cy="34426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19" imgW="4125600" imgH="2896560" progId="Origin50.Graph">
                  <p:embed/>
                </p:oleObj>
              </mc:Choice>
              <mc:Fallback>
                <p:oleObj name="Graph" r:id="rId19" imgW="4125600" imgH="2896560" progId="Origin50.Graph">
                  <p:embed/>
                  <p:pic>
                    <p:nvPicPr>
                      <p:cNvPr id="57" name="אובייקט 2">
                        <a:extLst>
                          <a:ext uri="{FF2B5EF4-FFF2-40B4-BE49-F238E27FC236}">
                            <a16:creationId xmlns:a16="http://schemas.microsoft.com/office/drawing/2014/main" id="{29F6113C-BAE7-E48A-72E5-E2A077BD434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7096708" y="2988661"/>
                        <a:ext cx="4902760" cy="34426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" name="Object 44">
            <a:extLst>
              <a:ext uri="{FF2B5EF4-FFF2-40B4-BE49-F238E27FC236}">
                <a16:creationId xmlns:a16="http://schemas.microsoft.com/office/drawing/2014/main" id="{8214C49C-D6DE-CE57-12BE-20D855AE72B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4398584"/>
              </p:ext>
            </p:extLst>
          </p:nvPr>
        </p:nvGraphicFramePr>
        <p:xfrm>
          <a:off x="7272094" y="3657878"/>
          <a:ext cx="4313238" cy="3082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1" imgW="3527640" imgH="2520000" progId="Origin50.Graph">
                  <p:embed/>
                </p:oleObj>
              </mc:Choice>
              <mc:Fallback>
                <p:oleObj name="Graph" r:id="rId21" imgW="3527640" imgH="2520000" progId="Origin50.Graph">
                  <p:embed/>
                  <p:pic>
                    <p:nvPicPr>
                      <p:cNvPr id="45" name="Object 44">
                        <a:extLst>
                          <a:ext uri="{FF2B5EF4-FFF2-40B4-BE49-F238E27FC236}">
                            <a16:creationId xmlns:a16="http://schemas.microsoft.com/office/drawing/2014/main" id="{8214C49C-D6DE-CE57-12BE-20D855AE72B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7272094" y="3657878"/>
                        <a:ext cx="4313238" cy="3082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07EBC7A-0BBD-F84B-F5AE-8A4959B179CF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16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33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0.00013 -0.22292 " pathEditMode="relative" rAng="0" ptsTypes="AA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0139 L 0.17148 -0.00023 " pathEditMode="relative" rAng="0" ptsTypes="AA">
                                      <p:cBhvr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68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4.44444E-6 L 0.08372 -0.2507 " pathEditMode="relative" rAng="0" ptsTypes="AA">
                                      <p:cBhvr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80" y="-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9.97466E-18 L -0.04245 -0.00347 L -0.07383 -0.00995 L -0.10768 -0.01991 L -0.13906 -0.03843 L -0.1569 -0.05694 L -0.17279 -0.07986 L -0.1888 -0.11597 L -0.203 -0.16736 L -0.22018 -0.24931 L -0.24961 -0.47222 " pathEditMode="relative" rAng="0" ptsTypes="AAAAAAAAAAA">
                                      <p:cBhvr>
                                        <p:cTn id="76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7" y="-23611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8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4500000">
                                      <p:cBhvr>
                                        <p:cTn id="78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3" grpId="0" animBg="1"/>
      <p:bldP spid="34" grpId="0"/>
      <p:bldP spid="36" grpId="0" animBg="1"/>
      <p:bldP spid="37" grpId="0"/>
      <p:bldP spid="39" grpId="0" animBg="1"/>
      <p:bldP spid="40" grpId="0"/>
      <p:bldP spid="41" grpId="0" animBg="1"/>
      <p:bldP spid="26" grpId="0" animBg="1"/>
      <p:bldP spid="32" grpId="0" animBg="1"/>
      <p:bldP spid="32" grpId="1" animBg="1"/>
      <p:bldP spid="35" grpId="0" animBg="1"/>
      <p:bldP spid="35" grpId="1" animBg="1"/>
      <p:bldP spid="38" grpId="0" animBg="1"/>
      <p:bldP spid="38" grpId="1" animBg="1"/>
      <p:bldP spid="42" grpId="0" animBg="1"/>
      <p:bldP spid="42" grpId="1" animBg="1"/>
      <p:bldP spid="42" grpId="2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3C2CFB0-D591-15B4-BE68-CCEA62FF34AD}"/>
              </a:ext>
            </a:extLst>
          </p:cNvPr>
          <p:cNvSpPr/>
          <p:nvPr/>
        </p:nvSpPr>
        <p:spPr>
          <a:xfrm>
            <a:off x="360000" y="360000"/>
            <a:ext cx="3592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Conclusions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E9F384-11D4-5C3C-05CD-DA84D5BFD0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182669" y="420313"/>
            <a:ext cx="1957521" cy="187621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100425-9B76-41AA-B2F9-762859CB62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9234036" y="420313"/>
            <a:ext cx="1876219" cy="1876219"/>
          </a:xfrm>
          <a:prstGeom prst="ellipse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F48F2C7-1D10-FF3F-58F1-57588D0B2FE4}"/>
              </a:ext>
            </a:extLst>
          </p:cNvPr>
          <p:cNvGrpSpPr>
            <a:grpSpLocks noChangeAspect="1"/>
          </p:cNvGrpSpPr>
          <p:nvPr/>
        </p:nvGrpSpPr>
        <p:grpSpPr>
          <a:xfrm>
            <a:off x="487000" y="1775656"/>
            <a:ext cx="3152312" cy="4091743"/>
            <a:chOff x="8970657" y="1056452"/>
            <a:chExt cx="2653016" cy="3443650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BF59E9DA-F1E5-FC62-BAC3-715BAFA2E775}"/>
                </a:ext>
              </a:extLst>
            </p:cNvPr>
            <p:cNvSpPr/>
            <p:nvPr/>
          </p:nvSpPr>
          <p:spPr>
            <a:xfrm>
              <a:off x="8970657" y="1056452"/>
              <a:ext cx="2653016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Bose Insulator</a:t>
              </a:r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0CE102FD-BF60-F119-8F3C-7F8E4176986E}"/>
                </a:ext>
              </a:extLst>
            </p:cNvPr>
            <p:cNvSpPr/>
            <p:nvPr/>
          </p:nvSpPr>
          <p:spPr>
            <a:xfrm>
              <a:off x="8970658" y="3923053"/>
              <a:ext cx="2653015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Anderson Insulator</a:t>
              </a:r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155C5A76-E985-BE8A-338D-99EF6D617D6D}"/>
                </a:ext>
              </a:extLst>
            </p:cNvPr>
            <p:cNvSpPr/>
            <p:nvPr/>
          </p:nvSpPr>
          <p:spPr>
            <a:xfrm>
              <a:off x="9149726" y="2011986"/>
              <a:ext cx="2294878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Superconductor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37E768A8-6AAA-6F02-3237-DDFCE8686E2D}"/>
                </a:ext>
              </a:extLst>
            </p:cNvPr>
            <p:cNvCxnSpPr>
              <a:cxnSpLocks/>
              <a:stCxn id="14" idx="2"/>
              <a:endCxn id="18" idx="0"/>
            </p:cNvCxnSpPr>
            <p:nvPr/>
          </p:nvCxnSpPr>
          <p:spPr>
            <a:xfrm>
              <a:off x="10297165" y="1633501"/>
              <a:ext cx="0" cy="378485"/>
            </a:xfrm>
            <a:prstGeom prst="straightConnector1">
              <a:avLst/>
            </a:prstGeom>
            <a:noFill/>
            <a:ln w="31750" cap="flat" cmpd="sng" algn="ctr">
              <a:solidFill>
                <a:srgbClr val="FFFF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4BCFCDB1-1D27-357F-BB9A-717CA0405258}"/>
                </a:ext>
              </a:extLst>
            </p:cNvPr>
            <p:cNvSpPr/>
            <p:nvPr/>
          </p:nvSpPr>
          <p:spPr>
            <a:xfrm>
              <a:off x="9547076" y="2967520"/>
              <a:ext cx="1500178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AM Metal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58C393A3-6AB6-D088-E3DC-6ADEF9747018}"/>
                </a:ext>
              </a:extLst>
            </p:cNvPr>
            <p:cNvCxnSpPr>
              <a:cxnSpLocks/>
              <a:stCxn id="18" idx="2"/>
              <a:endCxn id="20" idx="0"/>
            </p:cNvCxnSpPr>
            <p:nvPr/>
          </p:nvCxnSpPr>
          <p:spPr>
            <a:xfrm>
              <a:off x="10297165" y="2589035"/>
              <a:ext cx="0" cy="378485"/>
            </a:xfrm>
            <a:prstGeom prst="straightConnector1">
              <a:avLst/>
            </a:prstGeom>
            <a:noFill/>
            <a:ln w="31750" cap="flat" cmpd="sng" algn="ctr">
              <a:solidFill>
                <a:srgbClr val="FFFF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4F3E3EDD-15BF-D2C0-53F6-7217D278825C}"/>
                </a:ext>
              </a:extLst>
            </p:cNvPr>
            <p:cNvCxnSpPr>
              <a:cxnSpLocks/>
              <a:stCxn id="20" idx="2"/>
              <a:endCxn id="16" idx="0"/>
            </p:cNvCxnSpPr>
            <p:nvPr/>
          </p:nvCxnSpPr>
          <p:spPr>
            <a:xfrm>
              <a:off x="10297165" y="3544569"/>
              <a:ext cx="1" cy="378484"/>
            </a:xfrm>
            <a:prstGeom prst="straightConnector1">
              <a:avLst/>
            </a:prstGeom>
            <a:noFill/>
            <a:ln w="31750" cap="flat" cmpd="sng" algn="ctr">
              <a:solidFill>
                <a:srgbClr val="FFFF00"/>
              </a:solidFill>
              <a:prstDash val="solid"/>
              <a:miter lim="800000"/>
              <a:tailEnd type="triangle"/>
            </a:ln>
            <a:effectLst/>
          </p:spPr>
        </p:cxnSp>
      </p:grpSp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CFD857EE-A0B2-0160-599D-6E5B114FA13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7179826"/>
              </p:ext>
            </p:extLst>
          </p:nvPr>
        </p:nvGraphicFramePr>
        <p:xfrm>
          <a:off x="6587852" y="2371680"/>
          <a:ext cx="4866278" cy="34782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5" imgW="3527640" imgH="2520000" progId="Origin50.Graph">
                  <p:embed/>
                </p:oleObj>
              </mc:Choice>
              <mc:Fallback>
                <p:oleObj name="Graph" r:id="rId5" imgW="3527640" imgH="2520000" progId="Origin50.Graph">
                  <p:embed/>
                  <p:pic>
                    <p:nvPicPr>
                      <p:cNvPr id="11" name="Object 10">
                        <a:extLst>
                          <a:ext uri="{FF2B5EF4-FFF2-40B4-BE49-F238E27FC236}">
                            <a16:creationId xmlns:a16="http://schemas.microsoft.com/office/drawing/2014/main" id="{CFD857EE-A0B2-0160-599D-6E5B114FA1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587852" y="2371680"/>
                        <a:ext cx="4866278" cy="34782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4" name="Group 33">
            <a:extLst>
              <a:ext uri="{FF2B5EF4-FFF2-40B4-BE49-F238E27FC236}">
                <a16:creationId xmlns:a16="http://schemas.microsoft.com/office/drawing/2014/main" id="{B0D0CA04-A483-CC87-3D22-CC29F4D61597}"/>
              </a:ext>
            </a:extLst>
          </p:cNvPr>
          <p:cNvGrpSpPr/>
          <p:nvPr/>
        </p:nvGrpSpPr>
        <p:grpSpPr>
          <a:xfrm>
            <a:off x="4296000" y="2451212"/>
            <a:ext cx="1800000" cy="1800000"/>
            <a:chOff x="4317798" y="2461305"/>
            <a:chExt cx="1800000" cy="1800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1DD2B9D-3B55-5194-8615-21915E015E64}"/>
                </a:ext>
              </a:extLst>
            </p:cNvPr>
            <p:cNvSpPr/>
            <p:nvPr/>
          </p:nvSpPr>
          <p:spPr>
            <a:xfrm>
              <a:off x="4317798" y="2461305"/>
              <a:ext cx="1800000" cy="1800000"/>
            </a:xfrm>
            <a:prstGeom prst="rect">
              <a:avLst/>
            </a:prstGeom>
            <a:solidFill>
              <a:srgbClr val="2F5597"/>
            </a:solidFill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EF1B379-9A33-3123-D965-AE71FBD9F6D3}"/>
                </a:ext>
              </a:extLst>
            </p:cNvPr>
            <p:cNvSpPr txBox="1"/>
            <p:nvPr/>
          </p:nvSpPr>
          <p:spPr>
            <a:xfrm>
              <a:off x="4511578" y="2945807"/>
              <a:ext cx="1412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solidFill>
                    <a:schemeClr val="bg1"/>
                  </a:solidFill>
                </a:rPr>
                <a:t>Strong coupling</a:t>
              </a:r>
              <a:endParaRPr lang="en-IL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08A6B45-4AAE-7328-C667-727E815923E0}"/>
              </a:ext>
            </a:extLst>
          </p:cNvPr>
          <p:cNvGrpSpPr/>
          <p:nvPr/>
        </p:nvGrpSpPr>
        <p:grpSpPr>
          <a:xfrm>
            <a:off x="4296000" y="4534397"/>
            <a:ext cx="1800000" cy="1800000"/>
            <a:chOff x="4991735" y="5332571"/>
            <a:chExt cx="1800000" cy="1800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C711DA6-A4AF-5504-FC27-9E46CFF3D2BA}"/>
                </a:ext>
              </a:extLst>
            </p:cNvPr>
            <p:cNvSpPr/>
            <p:nvPr/>
          </p:nvSpPr>
          <p:spPr>
            <a:xfrm>
              <a:off x="4991735" y="5332571"/>
              <a:ext cx="1800000" cy="1800000"/>
            </a:xfrm>
            <a:prstGeom prst="rect">
              <a:avLst/>
            </a:prstGeom>
            <a:solidFill>
              <a:srgbClr val="2F5597"/>
            </a:solidFill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L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365C5DD-BFF7-8640-877E-93E085F03E21}"/>
                </a:ext>
              </a:extLst>
            </p:cNvPr>
            <p:cNvSpPr txBox="1"/>
            <p:nvPr/>
          </p:nvSpPr>
          <p:spPr>
            <a:xfrm>
              <a:off x="4991735" y="5817072"/>
              <a:ext cx="18000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solidFill>
                    <a:schemeClr val="bg1"/>
                  </a:solidFill>
                </a:rPr>
                <a:t>Weak SC amplitude</a:t>
              </a:r>
              <a:endParaRPr lang="en-IL" sz="2400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3E2A8C6-16FB-4473-66E6-A86C58B60BA9}"/>
              </a:ext>
            </a:extLst>
          </p:cNvPr>
          <p:cNvCxnSpPr>
            <a:cxnSpLocks/>
            <a:stCxn id="20" idx="3"/>
            <a:endCxn id="10" idx="1"/>
          </p:cNvCxnSpPr>
          <p:nvPr/>
        </p:nvCxnSpPr>
        <p:spPr>
          <a:xfrm flipV="1">
            <a:off x="2954412" y="3351212"/>
            <a:ext cx="1341588" cy="1037999"/>
          </a:xfrm>
          <a:prstGeom prst="straightConnector1">
            <a:avLst/>
          </a:prstGeom>
          <a:noFill/>
          <a:ln w="31750" cap="flat" cmpd="sng" algn="ctr">
            <a:solidFill>
              <a:srgbClr val="FFFF0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D1D15FB-548C-B900-11DF-D5084D65C75C}"/>
              </a:ext>
            </a:extLst>
          </p:cNvPr>
          <p:cNvCxnSpPr>
            <a:cxnSpLocks/>
            <a:stCxn id="20" idx="3"/>
            <a:endCxn id="9" idx="1"/>
          </p:cNvCxnSpPr>
          <p:nvPr/>
        </p:nvCxnSpPr>
        <p:spPr>
          <a:xfrm>
            <a:off x="2954412" y="4389211"/>
            <a:ext cx="1341588" cy="1045186"/>
          </a:xfrm>
          <a:prstGeom prst="straightConnector1">
            <a:avLst/>
          </a:prstGeom>
          <a:noFill/>
          <a:ln w="31750" cap="flat" cmpd="sng" algn="ctr">
            <a:solidFill>
              <a:srgbClr val="FFFF00"/>
            </a:solidFill>
            <a:prstDash val="solid"/>
            <a:miter lim="800000"/>
            <a:tailEnd type="triangle"/>
          </a:ln>
          <a:effectLst/>
        </p:spPr>
      </p:cxnSp>
      <p:pic>
        <p:nvPicPr>
          <p:cNvPr id="7" name="Picture 2">
            <a:extLst>
              <a:ext uri="{FF2B5EF4-FFF2-40B4-BE49-F238E27FC236}">
                <a16:creationId xmlns:a16="http://schemas.microsoft.com/office/drawing/2014/main" id="{40E702D7-845A-C6EC-AE13-8BC854C9A2C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01" t="48511" r="23271" b="12057"/>
          <a:stretch/>
        </p:blipFill>
        <p:spPr>
          <a:xfrm>
            <a:off x="9370423" y="5914815"/>
            <a:ext cx="878477" cy="925063"/>
          </a:xfrm>
          <a:prstGeom prst="ellipse">
            <a:avLst/>
          </a:prstGeom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81B40302-1EB0-91B3-AB54-7262F77534F5}"/>
              </a:ext>
            </a:extLst>
          </p:cNvPr>
          <p:cNvSpPr txBox="1"/>
          <p:nvPr/>
        </p:nvSpPr>
        <p:spPr>
          <a:xfrm>
            <a:off x="9979993" y="6068355"/>
            <a:ext cx="23930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But in the end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It doesn’t even matter 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Even diamonds break</a:t>
            </a:r>
          </a:p>
        </p:txBody>
      </p:sp>
    </p:spTree>
    <p:extLst>
      <p:ext uri="{BB962C8B-B14F-4D97-AF65-F5344CB8AC3E}">
        <p14:creationId xmlns:p14="http://schemas.microsoft.com/office/powerpoint/2010/main" val="12678283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9085AE-CC69-BC8A-B1FF-2F6D4B43066E}"/>
              </a:ext>
            </a:extLst>
          </p:cNvPr>
          <p:cNvSpPr/>
          <p:nvPr/>
        </p:nvSpPr>
        <p:spPr>
          <a:xfrm>
            <a:off x="360000" y="360000"/>
            <a:ext cx="37117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Reversibility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6705B8C9-2AC9-7BE9-76B7-D03D2425B1D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3162594"/>
              </p:ext>
            </p:extLst>
          </p:nvPr>
        </p:nvGraphicFramePr>
        <p:xfrm>
          <a:off x="2286163" y="1638000"/>
          <a:ext cx="7308001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3527640" imgH="2520000" progId="Origin50.Graph">
                  <p:embed/>
                </p:oleObj>
              </mc:Choice>
              <mc:Fallback>
                <p:oleObj name="Graph" r:id="rId2" imgW="3527640" imgH="2520000" progId="Origin50.Graph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6705B8C9-2AC9-7BE9-76B7-D03D2425B1D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286163" y="1638000"/>
                        <a:ext cx="7308001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223AEB0D-F00A-1CD5-419B-7B53966E25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2741504"/>
              </p:ext>
            </p:extLst>
          </p:nvPr>
        </p:nvGraphicFramePr>
        <p:xfrm>
          <a:off x="2286163" y="1638000"/>
          <a:ext cx="7308001" cy="52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3527640" imgH="2520000" progId="Origin50.Graph">
                  <p:embed/>
                </p:oleObj>
              </mc:Choice>
              <mc:Fallback>
                <p:oleObj name="Graph" r:id="rId4" imgW="3527640" imgH="2520000" progId="Origin50.Grap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223AEB0D-F00A-1CD5-419B-7B53966E25C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6163" y="1638000"/>
                        <a:ext cx="7308001" cy="522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6351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3">
                <a:extLst>
                  <a:ext uri="{FF2B5EF4-FFF2-40B4-BE49-F238E27FC236}">
                    <a16:creationId xmlns:a16="http://schemas.microsoft.com/office/drawing/2014/main" id="{CEAE60CA-12A9-97D0-CE67-BFF57F524707}"/>
                  </a:ext>
                </a:extLst>
              </p:cNvPr>
              <p:cNvSpPr/>
              <p:nvPr/>
            </p:nvSpPr>
            <p:spPr>
              <a:xfrm>
                <a:off x="360000" y="360000"/>
                <a:ext cx="8743997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r>
                  <a:rPr lang="en-US" sz="5400" b="1" dirty="0">
                    <a:ln w="19050">
                      <a:solidFill>
                        <a:schemeClr val="accent5">
                          <a:lumMod val="75000"/>
                        </a:schemeClr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Preliminary Results </a:t>
                </a:r>
                <a14:m>
                  <m:oMath xmlns:m="http://schemas.openxmlformats.org/officeDocument/2006/math">
                    <m:r>
                      <a:rPr lang="en-US" sz="5400" b="1" i="1" smtClean="0">
                        <a:ln w="19050">
                          <a:solidFill>
                            <a:schemeClr val="accent5">
                              <a:lumMod val="75000"/>
                            </a:schemeClr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  <a:latin typeface="Cambria Math" panose="02040503050406030204" pitchFamily="18" charset="0"/>
                      </a:rPr>
                      <m:t>𝑵</m:t>
                    </m:r>
                    <m:sSub>
                      <m:sSubPr>
                        <m:ctrlPr>
                          <a:rPr lang="en-US" sz="5400" b="1" i="1" smtClean="0">
                            <a:ln w="19050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effectLst>
                              <a:outerShdw blurRad="38100" dist="22860" dir="5400000" algn="tl" rotWithShape="0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5400" b="1" i="1" smtClean="0">
                            <a:ln w="19050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effectLst>
                              <a:outerShdw blurRad="38100" dist="22860" dir="5400000" algn="tl" rotWithShape="0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𝒃</m:t>
                        </m:r>
                      </m:e>
                      <m:sub>
                        <m:r>
                          <a:rPr lang="en-US" sz="5400" b="1" i="1" smtClean="0">
                            <a:ln w="19050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effectLst>
                              <a:outerShdw blurRad="38100" dist="22860" dir="5400000" algn="tl" rotWithShape="0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𝟏𝟓</m:t>
                        </m:r>
                      </m:sub>
                    </m:sSub>
                    <m:r>
                      <a:rPr lang="en-US" sz="5400" b="1" i="1" smtClean="0">
                        <a:ln w="19050">
                          <a:solidFill>
                            <a:schemeClr val="accent5">
                              <a:lumMod val="75000"/>
                            </a:schemeClr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  <a:latin typeface="Cambria Math" panose="02040503050406030204" pitchFamily="18" charset="0"/>
                      </a:rPr>
                      <m:t>𝑺</m:t>
                    </m:r>
                    <m:sSub>
                      <m:sSubPr>
                        <m:ctrlPr>
                          <a:rPr lang="en-US" sz="5400" b="1" i="1" smtClean="0">
                            <a:ln w="19050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effectLst>
                              <a:outerShdw blurRad="38100" dist="22860" dir="5400000" algn="tl" rotWithShape="0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5400" b="1" i="1" smtClean="0">
                            <a:ln w="19050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effectLst>
                              <a:outerShdw blurRad="38100" dist="22860" dir="5400000" algn="tl" rotWithShape="0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𝒊</m:t>
                        </m:r>
                      </m:e>
                      <m:sub>
                        <m:r>
                          <a:rPr lang="en-US" sz="5400" b="1" i="1" smtClean="0">
                            <a:ln w="19050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effectLst>
                              <a:outerShdw blurRad="38100" dist="22860" dir="5400000" algn="tl" rotWithShape="0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𝟖𝟓</m:t>
                        </m:r>
                      </m:sub>
                    </m:sSub>
                  </m:oMath>
                </a14:m>
                <a:endParaRPr lang="en-US" sz="5400" b="1" dirty="0">
                  <a:ln w="19050">
                    <a:solidFill>
                      <a:schemeClr val="accent5">
                        <a:lumMod val="75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" name="Rectangle 3">
                <a:extLst>
                  <a:ext uri="{FF2B5EF4-FFF2-40B4-BE49-F238E27FC236}">
                    <a16:creationId xmlns:a16="http://schemas.microsoft.com/office/drawing/2014/main" id="{CEAE60CA-12A9-97D0-CE67-BFF57F52470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0000"/>
                <a:ext cx="8743997" cy="92333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IL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6">
            <a:extLst>
              <a:ext uri="{FF2B5EF4-FFF2-40B4-BE49-F238E27FC236}">
                <a16:creationId xmlns:a16="http://schemas.microsoft.com/office/drawing/2014/main" id="{11E1EA09-F42F-5ACC-2336-1A8D20613C8B}"/>
              </a:ext>
            </a:extLst>
          </p:cNvPr>
          <p:cNvSpPr txBox="1"/>
          <p:nvPr/>
        </p:nvSpPr>
        <p:spPr>
          <a:xfrm>
            <a:off x="1510465" y="2344062"/>
            <a:ext cx="133137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rgbClr val="FFFF00"/>
                </a:solidFill>
              </a:rPr>
              <a:t>3 nm</a:t>
            </a:r>
            <a:endParaRPr lang="he-IL" sz="2200" dirty="0">
              <a:solidFill>
                <a:srgbClr val="FFFF00"/>
              </a:solidFill>
            </a:endParaRPr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1D4C02D2-7078-72A8-B3EA-6F205439DFD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2892030"/>
              </p:ext>
            </p:extLst>
          </p:nvPr>
        </p:nvGraphicFramePr>
        <p:xfrm>
          <a:off x="0" y="2716220"/>
          <a:ext cx="4087327" cy="306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3" imgW="3558737" imgH="2664123" progId="Origin50.Graph">
                  <p:embed/>
                </p:oleObj>
              </mc:Choice>
              <mc:Fallback>
                <p:oleObj name="Graph" r:id="rId3" imgW="3558737" imgH="2664123" progId="Origin50.Graph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1D4C02D2-7078-72A8-B3EA-6F205439DFD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2716220"/>
                        <a:ext cx="4087327" cy="306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F7B88C72-A695-3B87-62B2-C716727152E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9113455"/>
              </p:ext>
            </p:extLst>
          </p:nvPr>
        </p:nvGraphicFramePr>
        <p:xfrm>
          <a:off x="4049899" y="2639850"/>
          <a:ext cx="4068000" cy="31363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5" imgW="3479785" imgH="2682668" progId="Origin50.Graph">
                  <p:embed/>
                </p:oleObj>
              </mc:Choice>
              <mc:Fallback>
                <p:oleObj name="Graph" r:id="rId5" imgW="3479785" imgH="2682668" progId="Origin50.Graph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F7B88C72-A695-3B87-62B2-C716727152E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049899" y="2639850"/>
                        <a:ext cx="4068000" cy="31363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6">
            <a:extLst>
              <a:ext uri="{FF2B5EF4-FFF2-40B4-BE49-F238E27FC236}">
                <a16:creationId xmlns:a16="http://schemas.microsoft.com/office/drawing/2014/main" id="{976BEC9F-6F52-D170-711A-240382F203DC}"/>
              </a:ext>
            </a:extLst>
          </p:cNvPr>
          <p:cNvSpPr txBox="1"/>
          <p:nvPr/>
        </p:nvSpPr>
        <p:spPr>
          <a:xfrm>
            <a:off x="5664348" y="2344062"/>
            <a:ext cx="133137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rgbClr val="FFFF00"/>
                </a:solidFill>
              </a:rPr>
              <a:t>5 nm</a:t>
            </a:r>
            <a:endParaRPr lang="he-IL" sz="2200" dirty="0">
              <a:solidFill>
                <a:srgbClr val="FFFF00"/>
              </a:solidFill>
            </a:endParaRPr>
          </a:p>
        </p:txBody>
      </p: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0817BE70-E034-D195-91FA-5469DB611A0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2067016"/>
              </p:ext>
            </p:extLst>
          </p:nvPr>
        </p:nvGraphicFramePr>
        <p:xfrm>
          <a:off x="8080472" y="2716220"/>
          <a:ext cx="4056713" cy="306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7" imgW="3510527" imgH="2647678" progId="Origin50.Graph">
                  <p:embed/>
                </p:oleObj>
              </mc:Choice>
              <mc:Fallback>
                <p:oleObj name="Graph" r:id="rId7" imgW="3510527" imgH="2647678" progId="Origin50.Graph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0817BE70-E034-D195-91FA-5469DB611A0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080472" y="2716220"/>
                        <a:ext cx="4056713" cy="306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Box 6">
            <a:extLst>
              <a:ext uri="{FF2B5EF4-FFF2-40B4-BE49-F238E27FC236}">
                <a16:creationId xmlns:a16="http://schemas.microsoft.com/office/drawing/2014/main" id="{4B9D34C4-2816-7397-5EE7-A7A186DB7C16}"/>
              </a:ext>
            </a:extLst>
          </p:cNvPr>
          <p:cNvSpPr txBox="1"/>
          <p:nvPr/>
        </p:nvSpPr>
        <p:spPr>
          <a:xfrm>
            <a:off x="9721061" y="2344062"/>
            <a:ext cx="1331372" cy="43088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2200" dirty="0">
                <a:solidFill>
                  <a:srgbClr val="FFFF00"/>
                </a:solidFill>
              </a:rPr>
              <a:t>12.5 nm</a:t>
            </a:r>
            <a:endParaRPr lang="he-IL" sz="2200" dirty="0">
              <a:solidFill>
                <a:srgbClr val="FFFF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0C713-D1DC-E6B6-FF1C-4C1DD431342E}"/>
              </a:ext>
            </a:extLst>
          </p:cNvPr>
          <p:cNvSpPr txBox="1"/>
          <p:nvPr/>
        </p:nvSpPr>
        <p:spPr>
          <a:xfrm>
            <a:off x="740424" y="5769946"/>
            <a:ext cx="3098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Bose → Anderson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insulator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8068D3-387A-0E67-A693-B80C95B6537A}"/>
              </a:ext>
            </a:extLst>
          </p:cNvPr>
          <p:cNvSpPr txBox="1"/>
          <p:nvPr/>
        </p:nvSpPr>
        <p:spPr>
          <a:xfrm>
            <a:off x="4819558" y="5769946"/>
            <a:ext cx="3098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Weaker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insulator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BB3EBE-0CEF-2F29-7604-EC380E6993B2}"/>
              </a:ext>
            </a:extLst>
          </p:cNvPr>
          <p:cNvSpPr txBox="1"/>
          <p:nvPr/>
        </p:nvSpPr>
        <p:spPr>
          <a:xfrm>
            <a:off x="8823804" y="5769947"/>
            <a:ext cx="3098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Improve superconductivity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253EAA-D77B-CBDD-CBB5-5068EA25622C}"/>
              </a:ext>
            </a:extLst>
          </p:cNvPr>
          <p:cNvSpPr txBox="1"/>
          <p:nvPr/>
        </p:nvSpPr>
        <p:spPr>
          <a:xfrm>
            <a:off x="11770659" y="6488668"/>
            <a:ext cx="42134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21</a:t>
            </a:r>
            <a:endParaRPr lang="he-I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86603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3C2CFB0-D591-15B4-BE68-CCEA62FF34AD}"/>
              </a:ext>
            </a:extLst>
          </p:cNvPr>
          <p:cNvSpPr/>
          <p:nvPr/>
        </p:nvSpPr>
        <p:spPr>
          <a:xfrm>
            <a:off x="360000" y="360000"/>
            <a:ext cx="3592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Conclusions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E9F384-11D4-5C3C-05CD-DA84D5BFD0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159790" y="3035271"/>
            <a:ext cx="1957521" cy="187621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100425-9B76-41AA-B2F9-762859CB62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279673" y="3035272"/>
            <a:ext cx="1876219" cy="1876219"/>
          </a:xfrm>
          <a:prstGeom prst="ellipse">
            <a:avLst/>
          </a:prstGeom>
        </p:spPr>
      </p:pic>
      <p:sp>
        <p:nvSpPr>
          <p:cNvPr id="3" name="Double Wave 2">
            <a:extLst>
              <a:ext uri="{FF2B5EF4-FFF2-40B4-BE49-F238E27FC236}">
                <a16:creationId xmlns:a16="http://schemas.microsoft.com/office/drawing/2014/main" id="{D8723885-E134-02F4-67D2-1E85EAF189C8}"/>
              </a:ext>
            </a:extLst>
          </p:cNvPr>
          <p:cNvSpPr/>
          <p:nvPr/>
        </p:nvSpPr>
        <p:spPr>
          <a:xfrm>
            <a:off x="340837" y="1766223"/>
            <a:ext cx="3790764" cy="1012054"/>
          </a:xfrm>
          <a:prstGeom prst="doubleWave">
            <a:avLst>
              <a:gd name="adj1" fmla="val 0"/>
              <a:gd name="adj2" fmla="val 187"/>
            </a:avLst>
          </a:prstGeom>
          <a:solidFill>
            <a:schemeClr val="accent1">
              <a:lumMod val="75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We developed a method to apply pressure on 2D films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F48F2C7-1D10-FF3F-58F1-57588D0B2FE4}"/>
              </a:ext>
            </a:extLst>
          </p:cNvPr>
          <p:cNvGrpSpPr/>
          <p:nvPr/>
        </p:nvGrpSpPr>
        <p:grpSpPr>
          <a:xfrm>
            <a:off x="9159867" y="1313446"/>
            <a:ext cx="2653016" cy="3443650"/>
            <a:chOff x="8970657" y="1056452"/>
            <a:chExt cx="2653016" cy="3443650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BF59E9DA-F1E5-FC62-BAC3-715BAFA2E775}"/>
                </a:ext>
              </a:extLst>
            </p:cNvPr>
            <p:cNvSpPr/>
            <p:nvPr/>
          </p:nvSpPr>
          <p:spPr>
            <a:xfrm>
              <a:off x="8970657" y="1056452"/>
              <a:ext cx="2653016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Bose Insulator</a:t>
              </a:r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0CE102FD-BF60-F119-8F3C-7F8E4176986E}"/>
                </a:ext>
              </a:extLst>
            </p:cNvPr>
            <p:cNvSpPr/>
            <p:nvPr/>
          </p:nvSpPr>
          <p:spPr>
            <a:xfrm>
              <a:off x="8970658" y="3923053"/>
              <a:ext cx="2653015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Anderson Insulator</a:t>
              </a:r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155C5A76-E985-BE8A-338D-99EF6D617D6D}"/>
                </a:ext>
              </a:extLst>
            </p:cNvPr>
            <p:cNvSpPr/>
            <p:nvPr/>
          </p:nvSpPr>
          <p:spPr>
            <a:xfrm>
              <a:off x="9149726" y="2011986"/>
              <a:ext cx="2294878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Superconductor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37E768A8-6AAA-6F02-3237-DDFCE8686E2D}"/>
                </a:ext>
              </a:extLst>
            </p:cNvPr>
            <p:cNvCxnSpPr>
              <a:cxnSpLocks/>
              <a:stCxn id="14" idx="2"/>
              <a:endCxn id="18" idx="0"/>
            </p:cNvCxnSpPr>
            <p:nvPr/>
          </p:nvCxnSpPr>
          <p:spPr>
            <a:xfrm>
              <a:off x="10297165" y="1633501"/>
              <a:ext cx="0" cy="378485"/>
            </a:xfrm>
            <a:prstGeom prst="straightConnector1">
              <a:avLst/>
            </a:prstGeom>
            <a:noFill/>
            <a:ln w="28575" cap="flat" cmpd="sng" algn="ctr">
              <a:solidFill>
                <a:srgbClr val="FFFF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4BCFCDB1-1D27-357F-BB9A-717CA0405258}"/>
                </a:ext>
              </a:extLst>
            </p:cNvPr>
            <p:cNvSpPr/>
            <p:nvPr/>
          </p:nvSpPr>
          <p:spPr>
            <a:xfrm>
              <a:off x="9547076" y="2967520"/>
              <a:ext cx="1500178" cy="577049"/>
            </a:xfrm>
            <a:prstGeom prst="roundRect">
              <a:avLst/>
            </a:prstGeom>
            <a:solidFill>
              <a:srgbClr val="4472C4">
                <a:lumMod val="75000"/>
              </a:srgbClr>
            </a:solidFill>
            <a:ln w="1905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AM Metal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58C393A3-6AB6-D088-E3DC-6ADEF9747018}"/>
                </a:ext>
              </a:extLst>
            </p:cNvPr>
            <p:cNvCxnSpPr>
              <a:cxnSpLocks/>
              <a:stCxn id="18" idx="2"/>
              <a:endCxn id="20" idx="0"/>
            </p:cNvCxnSpPr>
            <p:nvPr/>
          </p:nvCxnSpPr>
          <p:spPr>
            <a:xfrm>
              <a:off x="10297165" y="2589035"/>
              <a:ext cx="0" cy="378485"/>
            </a:xfrm>
            <a:prstGeom prst="straightConnector1">
              <a:avLst/>
            </a:prstGeom>
            <a:noFill/>
            <a:ln w="28575" cap="flat" cmpd="sng" algn="ctr">
              <a:solidFill>
                <a:srgbClr val="FFFF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4F3E3EDD-15BF-D2C0-53F6-7217D278825C}"/>
                </a:ext>
              </a:extLst>
            </p:cNvPr>
            <p:cNvCxnSpPr>
              <a:cxnSpLocks/>
              <a:stCxn id="20" idx="2"/>
              <a:endCxn id="16" idx="0"/>
            </p:cNvCxnSpPr>
            <p:nvPr/>
          </p:nvCxnSpPr>
          <p:spPr>
            <a:xfrm>
              <a:off x="10297165" y="3544569"/>
              <a:ext cx="1" cy="378484"/>
            </a:xfrm>
            <a:prstGeom prst="straightConnector1">
              <a:avLst/>
            </a:prstGeom>
            <a:noFill/>
            <a:ln w="28575" cap="flat" cmpd="sng" algn="ctr">
              <a:solidFill>
                <a:srgbClr val="FFFF00"/>
              </a:solidFill>
              <a:prstDash val="solid"/>
              <a:miter lim="800000"/>
              <a:tailEnd type="triangle"/>
            </a:ln>
            <a:effectLst/>
          </p:spPr>
        </p:cxnSp>
      </p:grpSp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CFD857EE-A0B2-0160-599D-6E5B114FA13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9929758"/>
              </p:ext>
            </p:extLst>
          </p:nvPr>
        </p:nvGraphicFramePr>
        <p:xfrm>
          <a:off x="4489115" y="1766223"/>
          <a:ext cx="4313238" cy="3082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5" imgW="3527640" imgH="2520000" progId="Origin50.Graph">
                  <p:embed/>
                </p:oleObj>
              </mc:Choice>
              <mc:Fallback>
                <p:oleObj name="Graph" r:id="rId5" imgW="3527640" imgH="2520000" progId="Origin50.Graph">
                  <p:embed/>
                  <p:pic>
                    <p:nvPicPr>
                      <p:cNvPr id="11" name="Object 10">
                        <a:extLst>
                          <a:ext uri="{FF2B5EF4-FFF2-40B4-BE49-F238E27FC236}">
                            <a16:creationId xmlns:a16="http://schemas.microsoft.com/office/drawing/2014/main" id="{CFD857EE-A0B2-0160-599D-6E5B114FA1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489115" y="1766223"/>
                        <a:ext cx="4313238" cy="3082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5" name="Group 24">
            <a:extLst>
              <a:ext uri="{FF2B5EF4-FFF2-40B4-BE49-F238E27FC236}">
                <a16:creationId xmlns:a16="http://schemas.microsoft.com/office/drawing/2014/main" id="{7A2E1C4F-CBEF-BE67-974D-B577C9A98769}"/>
              </a:ext>
            </a:extLst>
          </p:cNvPr>
          <p:cNvGrpSpPr/>
          <p:nvPr/>
        </p:nvGrpSpPr>
        <p:grpSpPr>
          <a:xfrm>
            <a:off x="2216459" y="5385064"/>
            <a:ext cx="7759082" cy="1181414"/>
            <a:chOff x="360000" y="5385064"/>
            <a:chExt cx="7759082" cy="1181414"/>
          </a:xfrm>
        </p:grpSpPr>
        <p:sp>
          <p:nvSpPr>
            <p:cNvPr id="17" name="Rectangle 1">
              <a:extLst>
                <a:ext uri="{FF2B5EF4-FFF2-40B4-BE49-F238E27FC236}">
                  <a16:creationId xmlns:a16="http://schemas.microsoft.com/office/drawing/2014/main" id="{70AA6D15-6FAD-15E0-2B16-CC1589E4F93B}"/>
                </a:ext>
              </a:extLst>
            </p:cNvPr>
            <p:cNvSpPr/>
            <p:nvPr/>
          </p:nvSpPr>
          <p:spPr>
            <a:xfrm>
              <a:off x="360000" y="5385064"/>
              <a:ext cx="3972434" cy="118141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>
                <a:lnSpc>
                  <a:spcPts val="9000"/>
                </a:lnSpc>
              </a:pPr>
              <a:r>
                <a:rPr lang="en-US" sz="6600" b="1" cap="none" spc="0" dirty="0">
                  <a:ln w="19050">
                    <a:solidFill>
                      <a:schemeClr val="accent4">
                        <a:lumMod val="75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Thank you </a:t>
              </a:r>
            </a:p>
          </p:txBody>
        </p:sp>
        <p:pic>
          <p:nvPicPr>
            <p:cNvPr id="23" name="Picture 2">
              <a:extLst>
                <a:ext uri="{FF2B5EF4-FFF2-40B4-BE49-F238E27FC236}">
                  <a16:creationId xmlns:a16="http://schemas.microsoft.com/office/drawing/2014/main" id="{6F19AE7C-BA5A-6F66-EA10-A45291AE10A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801" t="48511" r="23271" b="12057"/>
            <a:stretch/>
          </p:blipFill>
          <p:spPr>
            <a:xfrm>
              <a:off x="4527597" y="5447510"/>
              <a:ext cx="1003317" cy="1056523"/>
            </a:xfrm>
            <a:prstGeom prst="ellipse">
              <a:avLst/>
            </a:prstGeom>
          </p:spPr>
        </p:pic>
        <p:sp>
          <p:nvSpPr>
            <p:cNvPr id="24" name="TextBox 3">
              <a:extLst>
                <a:ext uri="{FF2B5EF4-FFF2-40B4-BE49-F238E27FC236}">
                  <a16:creationId xmlns:a16="http://schemas.microsoft.com/office/drawing/2014/main" id="{2C2DDFC1-271E-A97B-EB2A-956EE0408DC8}"/>
                </a:ext>
              </a:extLst>
            </p:cNvPr>
            <p:cNvSpPr txBox="1"/>
            <p:nvPr/>
          </p:nvSpPr>
          <p:spPr>
            <a:xfrm>
              <a:off x="5726078" y="5606439"/>
              <a:ext cx="2393004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>
                  <a:solidFill>
                    <a:schemeClr val="bg1"/>
                  </a:solidFill>
                </a:rPr>
                <a:t>But in the end</a:t>
              </a:r>
            </a:p>
            <a:p>
              <a:pPr algn="ctr"/>
              <a:r>
                <a:rPr lang="en-US" sz="1400" dirty="0">
                  <a:solidFill>
                    <a:schemeClr val="bg1"/>
                  </a:solidFill>
                </a:rPr>
                <a:t>It doesn’t even matter </a:t>
              </a:r>
            </a:p>
            <a:p>
              <a:pPr algn="ctr"/>
              <a:r>
                <a:rPr lang="en-US" sz="1400" dirty="0">
                  <a:solidFill>
                    <a:schemeClr val="bg1"/>
                  </a:solidFill>
                </a:rPr>
                <a:t>Even diamonds break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081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5F894867-A078-2F7D-2F35-77336E478D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01" t="48511" r="23271" b="12057"/>
          <a:stretch/>
        </p:blipFill>
        <p:spPr>
          <a:xfrm>
            <a:off x="5153971" y="3664653"/>
            <a:ext cx="1884058" cy="1983970"/>
          </a:xfrm>
          <a:prstGeom prst="ellipse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3C29B460-E982-78D5-CB77-E9573F6F63F7}"/>
              </a:ext>
            </a:extLst>
          </p:cNvPr>
          <p:cNvSpPr txBox="1"/>
          <p:nvPr/>
        </p:nvSpPr>
        <p:spPr>
          <a:xfrm>
            <a:off x="4899498" y="5648623"/>
            <a:ext cx="23930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</a:rPr>
              <a:t>But in the end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It doesn’t even matter 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Even diamonds break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0D9E68C-89E6-84C6-C02F-4AA435109273}"/>
              </a:ext>
            </a:extLst>
          </p:cNvPr>
          <p:cNvSpPr/>
          <p:nvPr/>
        </p:nvSpPr>
        <p:spPr>
          <a:xfrm>
            <a:off x="3570900" y="824952"/>
            <a:ext cx="5050200" cy="25014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ts val="9000"/>
              </a:lnSpc>
            </a:pPr>
            <a:r>
              <a:rPr lang="en-US" sz="115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41850467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:\QNCH.TIF">
            <a:extLst>
              <a:ext uri="{FF2B5EF4-FFF2-40B4-BE49-F238E27FC236}">
                <a16:creationId xmlns:a16="http://schemas.microsoft.com/office/drawing/2014/main" id="{3AAEEE2F-9E96-4B4A-995C-93E69A629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410" y="2518910"/>
            <a:ext cx="1690387" cy="159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34CDADC7-3016-44F2-929A-88351A5051CD}"/>
              </a:ext>
            </a:extLst>
          </p:cNvPr>
          <p:cNvGrpSpPr/>
          <p:nvPr/>
        </p:nvGrpSpPr>
        <p:grpSpPr>
          <a:xfrm>
            <a:off x="33951" y="2615385"/>
            <a:ext cx="3644599" cy="4242615"/>
            <a:chOff x="7719983" y="1728818"/>
            <a:chExt cx="3644599" cy="424261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D8E2169-EE37-45A6-8C49-DF0BB57805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19983" y="1728818"/>
              <a:ext cx="3644599" cy="3903017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23870D7E-D249-417F-AB00-34249594D94D}"/>
                </a:ext>
              </a:extLst>
            </p:cNvPr>
            <p:cNvSpPr/>
            <p:nvPr/>
          </p:nvSpPr>
          <p:spPr>
            <a:xfrm>
              <a:off x="8992876" y="5694434"/>
              <a:ext cx="203683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200" dirty="0"/>
                <a:t>A. Frydman, </a:t>
              </a:r>
              <a:r>
                <a:rPr lang="en-US" sz="1200" dirty="0" err="1"/>
                <a:t>Physica</a:t>
              </a:r>
              <a:r>
                <a:rPr lang="en-US" sz="1200" dirty="0"/>
                <a:t> C, (2003)</a:t>
              </a:r>
              <a:endParaRPr lang="he-IL" sz="1200" dirty="0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BE4275B-E73C-4AC6-BCF5-E67C53AE36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87396" y="5407557"/>
              <a:ext cx="647790" cy="333422"/>
            </a:xfrm>
            <a:prstGeom prst="rect">
              <a:avLst/>
            </a:prstGeom>
          </p:spPr>
        </p:pic>
        <p:sp>
          <p:nvSpPr>
            <p:cNvPr id="10" name="TextBox 29">
              <a:extLst>
                <a:ext uri="{FF2B5EF4-FFF2-40B4-BE49-F238E27FC236}">
                  <a16:creationId xmlns:a16="http://schemas.microsoft.com/office/drawing/2014/main" id="{1E6A941F-9B43-43AD-A93D-4FADCDB7B862}"/>
                </a:ext>
              </a:extLst>
            </p:cNvPr>
            <p:cNvSpPr txBox="1"/>
            <p:nvPr/>
          </p:nvSpPr>
          <p:spPr>
            <a:xfrm>
              <a:off x="10148597" y="2112745"/>
              <a:ext cx="927267" cy="31862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>
              <a:defPPr>
                <a:defRPr lang="he-IL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dirty="0"/>
                <a:t>Thickness</a:t>
              </a:r>
              <a:endParaRPr lang="he-IL" sz="1400" dirty="0"/>
            </a:p>
          </p:txBody>
        </p: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79D0BE45-F01D-4884-AE01-8E16A38A1EC9}"/>
                </a:ext>
              </a:extLst>
            </p:cNvPr>
            <p:cNvCxnSpPr>
              <a:cxnSpLocks/>
            </p:cNvCxnSpPr>
            <p:nvPr/>
          </p:nvCxnSpPr>
          <p:spPr>
            <a:xfrm>
              <a:off x="11047651" y="2061375"/>
              <a:ext cx="0" cy="482779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58439AB0-BB1B-4A58-A83C-5E0A0945EEA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946"/>
          <a:stretch/>
        </p:blipFill>
        <p:spPr bwMode="auto">
          <a:xfrm>
            <a:off x="8231097" y="2982382"/>
            <a:ext cx="3644599" cy="34553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8FD09286-7B77-42D9-B5A0-FD983AA2D159}"/>
              </a:ext>
            </a:extLst>
          </p:cNvPr>
          <p:cNvGrpSpPr>
            <a:grpSpLocks noChangeAspect="1"/>
          </p:cNvGrpSpPr>
          <p:nvPr/>
        </p:nvGrpSpPr>
        <p:grpSpPr>
          <a:xfrm>
            <a:off x="5818446" y="2518909"/>
            <a:ext cx="2710370" cy="1598050"/>
            <a:chOff x="8891758" y="1305015"/>
            <a:chExt cx="2872005" cy="1693351"/>
          </a:xfrm>
        </p:grpSpPr>
        <p:pic>
          <p:nvPicPr>
            <p:cNvPr id="5" name="Picture 9">
              <a:extLst>
                <a:ext uri="{FF2B5EF4-FFF2-40B4-BE49-F238E27FC236}">
                  <a16:creationId xmlns:a16="http://schemas.microsoft.com/office/drawing/2014/main" id="{9ADEA9AF-E725-4540-9814-3DCA7421FEE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56120" r="8548" b="14931"/>
            <a:stretch>
              <a:fillRect/>
            </a:stretch>
          </p:blipFill>
          <p:spPr bwMode="auto">
            <a:xfrm>
              <a:off x="8891758" y="1305015"/>
              <a:ext cx="2872005" cy="16933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5" name="Straight Connector 5">
              <a:extLst>
                <a:ext uri="{FF2B5EF4-FFF2-40B4-BE49-F238E27FC236}">
                  <a16:creationId xmlns:a16="http://schemas.microsoft.com/office/drawing/2014/main" id="{17A1E828-72F2-4C02-8ABE-3B30FD39060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8999708" y="2829490"/>
              <a:ext cx="539750" cy="0"/>
            </a:xfrm>
            <a:prstGeom prst="line">
              <a:avLst/>
            </a:prstGeom>
            <a:noFill/>
            <a:ln w="38100" algn="ctr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TextBox 6">
              <a:extLst>
                <a:ext uri="{FF2B5EF4-FFF2-40B4-BE49-F238E27FC236}">
                  <a16:creationId xmlns:a16="http://schemas.microsoft.com/office/drawing/2014/main" id="{63483046-7896-498F-BD2D-3EEB8F4E0C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91758" y="2483415"/>
              <a:ext cx="80168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r" rtl="1" eaLnBrk="1" hangingPunct="1"/>
              <a:r>
                <a:rPr lang="en-US" altLang="en-US" sz="1400" b="1" dirty="0">
                  <a:solidFill>
                    <a:srgbClr val="FFFF00"/>
                  </a:solidFill>
                </a:rPr>
                <a:t>100 nm</a:t>
              </a:r>
            </a:p>
          </p:txBody>
        </p:sp>
      </p:grpSp>
      <p:sp>
        <p:nvSpPr>
          <p:cNvPr id="17" name="Title 1">
            <a:extLst>
              <a:ext uri="{FF2B5EF4-FFF2-40B4-BE49-F238E27FC236}">
                <a16:creationId xmlns:a16="http://schemas.microsoft.com/office/drawing/2014/main" id="{C1221859-E898-4F52-A745-6363FCB9C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lvl="1" algn="l" rtl="0">
              <a:lnSpc>
                <a:spcPct val="90000"/>
              </a:lnSpc>
              <a:spcBef>
                <a:spcPct val="0"/>
              </a:spcBef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Electronic granularity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3EE3AE6-DF3A-4359-8EE3-3B79E9B4CDED}"/>
              </a:ext>
            </a:extLst>
          </p:cNvPr>
          <p:cNvSpPr/>
          <p:nvPr/>
        </p:nvSpPr>
        <p:spPr>
          <a:xfrm>
            <a:off x="9136136" y="6413474"/>
            <a:ext cx="2517278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/>
              <a:t>A. Roy, E. Shimshoni, A. Frydman Physical Review Letter, (2018)</a:t>
            </a:r>
            <a:endParaRPr lang="he-IL" sz="12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3C52CC-4025-465B-829B-862A1F076FA4}"/>
              </a:ext>
            </a:extLst>
          </p:cNvPr>
          <p:cNvSpPr txBox="1"/>
          <p:nvPr/>
        </p:nvSpPr>
        <p:spPr>
          <a:xfrm>
            <a:off x="838200" y="2399420"/>
            <a:ext cx="1756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Granular Pb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1CFF96-D9A9-4335-B751-1D4FDA569F01}"/>
              </a:ext>
            </a:extLst>
          </p:cNvPr>
          <p:cNvSpPr txBox="1"/>
          <p:nvPr/>
        </p:nvSpPr>
        <p:spPr>
          <a:xfrm>
            <a:off x="8900886" y="2673831"/>
            <a:ext cx="1756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Disordered InO</a:t>
            </a:r>
          </a:p>
        </p:txBody>
      </p:sp>
      <p:sp>
        <p:nvSpPr>
          <p:cNvPr id="22" name="TextBox 29">
            <a:extLst>
              <a:ext uri="{FF2B5EF4-FFF2-40B4-BE49-F238E27FC236}">
                <a16:creationId xmlns:a16="http://schemas.microsoft.com/office/drawing/2014/main" id="{4A07E33A-EB93-4EFC-8131-89C82CA1154A}"/>
              </a:ext>
            </a:extLst>
          </p:cNvPr>
          <p:cNvSpPr txBox="1"/>
          <p:nvPr/>
        </p:nvSpPr>
        <p:spPr>
          <a:xfrm>
            <a:off x="10657115" y="3258974"/>
            <a:ext cx="927267" cy="31862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>
            <a:defPPr>
              <a:defRPr lang="he-I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/>
              <a:t>disorder</a:t>
            </a:r>
            <a:endParaRPr lang="he-IL" sz="1400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16E7E1A-C856-484F-A913-323110A099CD}"/>
              </a:ext>
            </a:extLst>
          </p:cNvPr>
          <p:cNvCxnSpPr>
            <a:cxnSpLocks/>
          </p:cNvCxnSpPr>
          <p:nvPr/>
        </p:nvCxnSpPr>
        <p:spPr>
          <a:xfrm>
            <a:off x="11556169" y="3207604"/>
            <a:ext cx="0" cy="48277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338708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6A30254-AB40-4833-93CE-31318E8E5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lvl="1" algn="l" rtl="0">
              <a:lnSpc>
                <a:spcPct val="90000"/>
              </a:lnSpc>
              <a:spcBef>
                <a:spcPct val="0"/>
              </a:spcBef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Tunneling experiment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4355CA9-D076-4C0B-AAB1-1B9A33354099}"/>
              </a:ext>
            </a:extLst>
          </p:cNvPr>
          <p:cNvSpPr/>
          <p:nvPr/>
        </p:nvSpPr>
        <p:spPr>
          <a:xfrm>
            <a:off x="5348427" y="6445518"/>
            <a:ext cx="6010376" cy="38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dirty="0"/>
              <a:t>D. Sherman, G. </a:t>
            </a:r>
            <a:r>
              <a:rPr lang="en-US" sz="1400" dirty="0" err="1"/>
              <a:t>kopnov</a:t>
            </a:r>
            <a:r>
              <a:rPr lang="en-US" sz="1400" dirty="0"/>
              <a:t> D. Shahar, A. Frydman, Physical Review Letters (2012).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78BD82-1C1C-4E37-8024-F25FF10A4651}"/>
              </a:ext>
            </a:extLst>
          </p:cNvPr>
          <p:cNvSpPr/>
          <p:nvPr/>
        </p:nvSpPr>
        <p:spPr>
          <a:xfrm>
            <a:off x="952697" y="6445518"/>
            <a:ext cx="3203341" cy="38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dirty="0"/>
              <a:t>J.M. </a:t>
            </a:r>
            <a:r>
              <a:rPr lang="en-US" sz="1400" dirty="0" err="1"/>
              <a:t>valles</a:t>
            </a:r>
            <a:r>
              <a:rPr lang="en-US" sz="1400" dirty="0"/>
              <a:t> Jr. et al., </a:t>
            </a:r>
            <a:r>
              <a:rPr lang="en-US" sz="1400" dirty="0" err="1"/>
              <a:t>Physica</a:t>
            </a:r>
            <a:r>
              <a:rPr lang="en-US" sz="1400" dirty="0"/>
              <a:t> B (1994)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B44D12A-208A-4D67-B974-11D4C7CD993A}"/>
              </a:ext>
            </a:extLst>
          </p:cNvPr>
          <p:cNvSpPr txBox="1"/>
          <p:nvPr/>
        </p:nvSpPr>
        <p:spPr>
          <a:xfrm>
            <a:off x="1402315" y="1931885"/>
            <a:ext cx="1756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Granular Pb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B19168-52F9-4006-8EF1-C59710C28DF5}"/>
              </a:ext>
            </a:extLst>
          </p:cNvPr>
          <p:cNvSpPr txBox="1"/>
          <p:nvPr/>
        </p:nvSpPr>
        <p:spPr>
          <a:xfrm>
            <a:off x="5053343" y="1931885"/>
            <a:ext cx="1756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Disordered InO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B7092D0-7C8C-3210-4B64-388EFBE3872B}"/>
              </a:ext>
            </a:extLst>
          </p:cNvPr>
          <p:cNvGrpSpPr/>
          <p:nvPr/>
        </p:nvGrpSpPr>
        <p:grpSpPr>
          <a:xfrm>
            <a:off x="141715" y="2227240"/>
            <a:ext cx="3965344" cy="4218278"/>
            <a:chOff x="141715" y="2227240"/>
            <a:chExt cx="3965344" cy="421827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C8F2FEA-6B2D-42D0-9A66-1DC55F9ECFC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41715" y="4678632"/>
              <a:ext cx="3965344" cy="1766886"/>
              <a:chOff x="165820" y="3672840"/>
              <a:chExt cx="4459511" cy="1987078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CDE092E8-B3A6-4386-8727-041E80DDE5A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2645" t="53682" r="35660"/>
              <a:stretch/>
            </p:blipFill>
            <p:spPr>
              <a:xfrm>
                <a:off x="165820" y="3672840"/>
                <a:ext cx="4459511" cy="1987078"/>
              </a:xfrm>
              <a:prstGeom prst="rect">
                <a:avLst/>
              </a:prstGeom>
            </p:spPr>
          </p:pic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557A07A6-AE26-4C6D-9128-F558FAF9C472}"/>
                  </a:ext>
                </a:extLst>
              </p:cNvPr>
              <p:cNvSpPr/>
              <p:nvPr/>
            </p:nvSpPr>
            <p:spPr>
              <a:xfrm>
                <a:off x="513185" y="3676261"/>
                <a:ext cx="261257" cy="10306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49725B6-0D6F-4386-9D62-3FD8624E1A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51971" y="2227240"/>
              <a:ext cx="2696830" cy="2403519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9274E17-AA4E-4D57-9F54-73554A60A81C}"/>
              </a:ext>
            </a:extLst>
          </p:cNvPr>
          <p:cNvGrpSpPr>
            <a:grpSpLocks noChangeAspect="1"/>
          </p:cNvGrpSpPr>
          <p:nvPr/>
        </p:nvGrpSpPr>
        <p:grpSpPr>
          <a:xfrm>
            <a:off x="4467886" y="2348011"/>
            <a:ext cx="7582399" cy="3911801"/>
            <a:chOff x="4817548" y="2065633"/>
            <a:chExt cx="6886180" cy="3552618"/>
          </a:xfrm>
        </p:grpSpPr>
        <p:graphicFrame>
          <p:nvGraphicFramePr>
            <p:cNvPr id="19" name="Object 1">
              <a:extLst>
                <a:ext uri="{FF2B5EF4-FFF2-40B4-BE49-F238E27FC236}">
                  <a16:creationId xmlns:a16="http://schemas.microsoft.com/office/drawing/2014/main" id="{97C1C33F-39B9-40E2-AD32-009C7C1C2AD1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7107866" y="2065633"/>
            <a:ext cx="4595862" cy="355261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5" imgW="4023360" imgH="3108960" progId="Origin50.Graph">
                    <p:embed/>
                  </p:oleObj>
                </mc:Choice>
                <mc:Fallback>
                  <p:oleObj name="Graph" r:id="rId5" imgW="4023360" imgH="3108960" progId="Origin50.Graph">
                    <p:embed/>
                    <p:pic>
                      <p:nvPicPr>
                        <p:cNvPr id="19" name="Object 1">
                          <a:extLst>
                            <a:ext uri="{FF2B5EF4-FFF2-40B4-BE49-F238E27FC236}">
                              <a16:creationId xmlns:a16="http://schemas.microsoft.com/office/drawing/2014/main" id="{97C1C33F-39B9-40E2-AD32-009C7C1C2AD1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107866" y="2065633"/>
                          <a:ext cx="4595862" cy="35526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0" name="Object 16">
              <a:extLst>
                <a:ext uri="{FF2B5EF4-FFF2-40B4-BE49-F238E27FC236}">
                  <a16:creationId xmlns:a16="http://schemas.microsoft.com/office/drawing/2014/main" id="{100DA562-B4A1-4D13-BF19-6364D21F8133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4817548" y="2065633"/>
            <a:ext cx="2463656" cy="17280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7" imgW="4133088" imgH="2901696" progId="Origin50.Graph">
                    <p:embed/>
                  </p:oleObj>
                </mc:Choice>
                <mc:Fallback>
                  <p:oleObj name="Graph" r:id="rId7" imgW="4133088" imgH="2901696" progId="Origin50.Graph">
                    <p:embed/>
                    <p:pic>
                      <p:nvPicPr>
                        <p:cNvPr id="20" name="Object 16">
                          <a:extLst>
                            <a:ext uri="{FF2B5EF4-FFF2-40B4-BE49-F238E27FC236}">
                              <a16:creationId xmlns:a16="http://schemas.microsoft.com/office/drawing/2014/main" id="{100DA562-B4A1-4D13-BF19-6364D21F8133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17548" y="2065633"/>
                          <a:ext cx="2463656" cy="172800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1" name="Object 17">
              <a:extLst>
                <a:ext uri="{FF2B5EF4-FFF2-40B4-BE49-F238E27FC236}">
                  <a16:creationId xmlns:a16="http://schemas.microsoft.com/office/drawing/2014/main" id="{0BC0FFD1-8E6B-4B31-B4EB-7F6C30151652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4822825" y="3738245"/>
            <a:ext cx="2459038" cy="17272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9" imgW="4133088" imgH="2901696" progId="Origin50.Graph">
                    <p:embed/>
                  </p:oleObj>
                </mc:Choice>
                <mc:Fallback>
                  <p:oleObj name="Graph" r:id="rId9" imgW="4133088" imgH="2901696" progId="Origin50.Graph">
                    <p:embed/>
                    <p:pic>
                      <p:nvPicPr>
                        <p:cNvPr id="21" name="Object 17">
                          <a:extLst>
                            <a:ext uri="{FF2B5EF4-FFF2-40B4-BE49-F238E27FC236}">
                              <a16:creationId xmlns:a16="http://schemas.microsoft.com/office/drawing/2014/main" id="{0BC0FFD1-8E6B-4B31-B4EB-7F6C30151652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22825" y="3738245"/>
                          <a:ext cx="2459038" cy="172720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11093985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B6BF0A4-CA6D-3C41-2F4A-DB91DAA22E7E}"/>
              </a:ext>
            </a:extLst>
          </p:cNvPr>
          <p:cNvGrpSpPr/>
          <p:nvPr/>
        </p:nvGrpSpPr>
        <p:grpSpPr>
          <a:xfrm>
            <a:off x="1730918" y="2256505"/>
            <a:ext cx="8730164" cy="3454266"/>
            <a:chOff x="772976" y="1258977"/>
            <a:chExt cx="8730164" cy="3454266"/>
          </a:xfrm>
        </p:grpSpPr>
        <p:graphicFrame>
          <p:nvGraphicFramePr>
            <p:cNvPr id="4" name="Object 3">
              <a:extLst>
                <a:ext uri="{FF2B5EF4-FFF2-40B4-BE49-F238E27FC236}">
                  <a16:creationId xmlns:a16="http://schemas.microsoft.com/office/drawing/2014/main" id="{1385828F-E0FD-AF36-EAA6-BD14F82B2089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20539556"/>
                </p:ext>
              </p:extLst>
            </p:nvPr>
          </p:nvGraphicFramePr>
          <p:xfrm>
            <a:off x="772976" y="1258977"/>
            <a:ext cx="4365082" cy="338748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2" imgW="3578760" imgH="2613240" progId="Origin50.Graph">
                    <p:embed/>
                  </p:oleObj>
                </mc:Choice>
                <mc:Fallback>
                  <p:oleObj name="Graph" r:id="rId2" imgW="3578760" imgH="2613240" progId="Origin50.Graph">
                    <p:embed/>
                    <p:pic>
                      <p:nvPicPr>
                        <p:cNvPr id="4" name="Object 3">
                          <a:extLst>
                            <a:ext uri="{FF2B5EF4-FFF2-40B4-BE49-F238E27FC236}">
                              <a16:creationId xmlns:a16="http://schemas.microsoft.com/office/drawing/2014/main" id="{1385828F-E0FD-AF36-EAA6-BD14F82B2089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772976" y="1258977"/>
                          <a:ext cx="4365082" cy="338748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" name="Object 5">
              <a:extLst>
                <a:ext uri="{FF2B5EF4-FFF2-40B4-BE49-F238E27FC236}">
                  <a16:creationId xmlns:a16="http://schemas.microsoft.com/office/drawing/2014/main" id="{C3B0086C-6C9C-B7E3-0953-8C071F672053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794783731"/>
                </p:ext>
              </p:extLst>
            </p:nvPr>
          </p:nvGraphicFramePr>
          <p:xfrm>
            <a:off x="5138058" y="1258977"/>
            <a:ext cx="4365082" cy="345426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4" imgW="3357000" imgH="2737440" progId="Origin50.Graph">
                    <p:embed/>
                  </p:oleObj>
                </mc:Choice>
                <mc:Fallback>
                  <p:oleObj name="Graph" r:id="rId4" imgW="3357000" imgH="2737440" progId="Origin50.Graph">
                    <p:embed/>
                    <p:pic>
                      <p:nvPicPr>
                        <p:cNvPr id="6" name="Object 5">
                          <a:extLst>
                            <a:ext uri="{FF2B5EF4-FFF2-40B4-BE49-F238E27FC236}">
                              <a16:creationId xmlns:a16="http://schemas.microsoft.com/office/drawing/2014/main" id="{C3B0086C-6C9C-B7E3-0953-8C071F672053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5138058" y="1258977"/>
                          <a:ext cx="4365082" cy="3454266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E3C4856-C881-EC28-310B-034C064AF223}"/>
                </a:ext>
              </a:extLst>
            </p:cNvPr>
            <p:cNvSpPr txBox="1"/>
            <p:nvPr/>
          </p:nvSpPr>
          <p:spPr>
            <a:xfrm>
              <a:off x="772976" y="1272935"/>
              <a:ext cx="618309" cy="36933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(a)</a:t>
              </a:r>
              <a:endPara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2B85419-D5EB-98B2-C21B-D21B16DEFDF1}"/>
                </a:ext>
              </a:extLst>
            </p:cNvPr>
            <p:cNvSpPr txBox="1"/>
            <p:nvPr/>
          </p:nvSpPr>
          <p:spPr>
            <a:xfrm>
              <a:off x="5138058" y="1272935"/>
              <a:ext cx="618309" cy="36933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(b)</a:t>
              </a:r>
              <a:endParaRPr kumimoji="0" lang="he-IL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12759C58-0005-D4E1-D3CB-6F57EAADEACF}"/>
              </a:ext>
            </a:extLst>
          </p:cNvPr>
          <p:cNvSpPr/>
          <p:nvPr/>
        </p:nvSpPr>
        <p:spPr>
          <a:xfrm>
            <a:off x="360000" y="360000"/>
            <a:ext cx="85073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Conductance measurements</a:t>
            </a:r>
          </a:p>
        </p:txBody>
      </p:sp>
    </p:spTree>
    <p:extLst>
      <p:ext uri="{BB962C8B-B14F-4D97-AF65-F5344CB8AC3E}">
        <p14:creationId xmlns:p14="http://schemas.microsoft.com/office/powerpoint/2010/main" val="23903447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1767FCC9-C579-55C0-2520-F302A5B10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251" y="1567498"/>
            <a:ext cx="6619498" cy="493050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44F9B5D-A063-F111-5EB1-1F4142050A64}"/>
              </a:ext>
            </a:extLst>
          </p:cNvPr>
          <p:cNvSpPr/>
          <p:nvPr/>
        </p:nvSpPr>
        <p:spPr>
          <a:xfrm>
            <a:off x="360000" y="360000"/>
            <a:ext cx="74257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dirty="0">
                <a:ln w="1905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Magnetic Measurements</a:t>
            </a:r>
          </a:p>
        </p:txBody>
      </p:sp>
    </p:spTree>
    <p:extLst>
      <p:ext uri="{BB962C8B-B14F-4D97-AF65-F5344CB8AC3E}">
        <p14:creationId xmlns:p14="http://schemas.microsoft.com/office/powerpoint/2010/main" val="316941906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אובייקט 3">
            <a:extLst>
              <a:ext uri="{FF2B5EF4-FFF2-40B4-BE49-F238E27FC236}">
                <a16:creationId xmlns:a16="http://schemas.microsoft.com/office/drawing/2014/main" id="{33F1CBC4-BDDA-6F1E-9722-2032790C087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1579117"/>
              </p:ext>
            </p:extLst>
          </p:nvPr>
        </p:nvGraphicFramePr>
        <p:xfrm>
          <a:off x="1757078" y="2213842"/>
          <a:ext cx="6385616" cy="40616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4572000" imgH="2909520" progId="Origin50.Graph">
                  <p:embed/>
                </p:oleObj>
              </mc:Choice>
              <mc:Fallback>
                <p:oleObj name="Graph" r:id="rId2" imgW="4572000" imgH="2909520" progId="Origin50.Graph">
                  <p:embed/>
                  <p:pic>
                    <p:nvPicPr>
                      <p:cNvPr id="4" name="אובייקט 3">
                        <a:extLst>
                          <a:ext uri="{FF2B5EF4-FFF2-40B4-BE49-F238E27FC236}">
                            <a16:creationId xmlns:a16="http://schemas.microsoft.com/office/drawing/2014/main" id="{33F1CBC4-BDDA-6F1E-9722-2032790C087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57078" y="2213842"/>
                        <a:ext cx="6385616" cy="40616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3">
            <a:extLst>
              <a:ext uri="{FF2B5EF4-FFF2-40B4-BE49-F238E27FC236}">
                <a16:creationId xmlns:a16="http://schemas.microsoft.com/office/drawing/2014/main" id="{CEAE60CA-12A9-97D0-CE67-BFF57F524707}"/>
              </a:ext>
            </a:extLst>
          </p:cNvPr>
          <p:cNvSpPr/>
          <p:nvPr/>
        </p:nvSpPr>
        <p:spPr>
          <a:xfrm>
            <a:off x="360000" y="360000"/>
            <a:ext cx="5725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preliminary Results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6">
                <a:extLst>
                  <a:ext uri="{FF2B5EF4-FFF2-40B4-BE49-F238E27FC236}">
                    <a16:creationId xmlns:a16="http://schemas.microsoft.com/office/drawing/2014/main" id="{11E1EA09-F42F-5ACC-2336-1A8D20613C8B}"/>
                  </a:ext>
                </a:extLst>
              </p:cNvPr>
              <p:cNvSpPr txBox="1"/>
              <p:nvPr/>
            </p:nvSpPr>
            <p:spPr>
              <a:xfrm>
                <a:off x="550967" y="1963321"/>
                <a:ext cx="1331372" cy="769441"/>
              </a:xfrm>
              <a:prstGeom prst="rect">
                <a:avLst/>
              </a:prstGeom>
              <a:noFill/>
            </p:spPr>
            <p:txBody>
              <a:bodyPr wrap="square" rtlCol="1">
                <a:spAutoFit/>
              </a:bodyPr>
              <a:lstStyle/>
              <a:p>
                <a:pPr algn="ctr"/>
                <a:r>
                  <a:rPr lang="he-IL" sz="2200" dirty="0">
                    <a:solidFill>
                      <a:srgbClr val="FFFF00"/>
                    </a:solidFill>
                  </a:rPr>
                  <a:t>5</a:t>
                </a:r>
                <a:r>
                  <a:rPr lang="en-US" sz="2200" dirty="0">
                    <a:solidFill>
                      <a:srgbClr val="FFFF00"/>
                    </a:solidFill>
                  </a:rPr>
                  <a:t>nm </a:t>
                </a:r>
                <a14:m>
                  <m:oMath xmlns:m="http://schemas.openxmlformats.org/officeDocument/2006/math">
                    <m:r>
                      <a:rPr lang="en-US" sz="22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𝑁</m:t>
                    </m:r>
                    <m:sSub>
                      <m:sSubPr>
                        <m:ctrlP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15</m:t>
                        </m:r>
                      </m:sub>
                    </m:sSub>
                    <m:r>
                      <a:rPr lang="en-US" sz="22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𝑆</m:t>
                    </m:r>
                    <m:sSub>
                      <m:sSubPr>
                        <m:ctrlP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85</m:t>
                        </m:r>
                      </m:sub>
                    </m:sSub>
                  </m:oMath>
                </a14:m>
                <a:endParaRPr lang="he-IL" sz="22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6" name="TextBox 6">
                <a:extLst>
                  <a:ext uri="{FF2B5EF4-FFF2-40B4-BE49-F238E27FC236}">
                    <a16:creationId xmlns:a16="http://schemas.microsoft.com/office/drawing/2014/main" id="{11E1EA09-F42F-5ACC-2336-1A8D20613C8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967" y="1963321"/>
                <a:ext cx="1331372" cy="769441"/>
              </a:xfrm>
              <a:prstGeom prst="rect">
                <a:avLst/>
              </a:prstGeom>
              <a:blipFill>
                <a:blip r:embed="rId4"/>
                <a:stretch>
                  <a:fillRect t="-6349" b="-1587"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אובייקט 3">
            <a:extLst>
              <a:ext uri="{FF2B5EF4-FFF2-40B4-BE49-F238E27FC236}">
                <a16:creationId xmlns:a16="http://schemas.microsoft.com/office/drawing/2014/main" id="{698DB4CA-CB47-AC07-4A06-3C816C2D7D8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6155047"/>
              </p:ext>
            </p:extLst>
          </p:nvPr>
        </p:nvGraphicFramePr>
        <p:xfrm>
          <a:off x="7120503" y="2213842"/>
          <a:ext cx="6385616" cy="40616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5" imgW="4572000" imgH="2909520" progId="Origin50.Graph">
                  <p:embed/>
                </p:oleObj>
              </mc:Choice>
              <mc:Fallback>
                <p:oleObj name="Graph" r:id="rId5" imgW="4572000" imgH="2909520" progId="Origin50.Graph">
                  <p:embed/>
                  <p:pic>
                    <p:nvPicPr>
                      <p:cNvPr id="3" name="אובייקט 3">
                        <a:extLst>
                          <a:ext uri="{FF2B5EF4-FFF2-40B4-BE49-F238E27FC236}">
                            <a16:creationId xmlns:a16="http://schemas.microsoft.com/office/drawing/2014/main" id="{698DB4CA-CB47-AC07-4A06-3C816C2D7D8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120503" y="2213842"/>
                        <a:ext cx="6385616" cy="40616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אובייקט 3">
            <a:extLst>
              <a:ext uri="{FF2B5EF4-FFF2-40B4-BE49-F238E27FC236}">
                <a16:creationId xmlns:a16="http://schemas.microsoft.com/office/drawing/2014/main" id="{FC67A138-5ADF-6D0F-1280-C28EA7D7B5E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2731952"/>
              </p:ext>
            </p:extLst>
          </p:nvPr>
        </p:nvGraphicFramePr>
        <p:xfrm>
          <a:off x="1757078" y="2213842"/>
          <a:ext cx="6385616" cy="40616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7" imgW="4572000" imgH="2909520" progId="Origin50.Graph">
                  <p:embed/>
                </p:oleObj>
              </mc:Choice>
              <mc:Fallback>
                <p:oleObj name="Graph" r:id="rId7" imgW="4572000" imgH="2909520" progId="Origin50.Graph">
                  <p:embed/>
                  <p:pic>
                    <p:nvPicPr>
                      <p:cNvPr id="7" name="אובייקט 3">
                        <a:extLst>
                          <a:ext uri="{FF2B5EF4-FFF2-40B4-BE49-F238E27FC236}">
                            <a16:creationId xmlns:a16="http://schemas.microsoft.com/office/drawing/2014/main" id="{FC67A138-5ADF-6D0F-1280-C28EA7D7B5E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757078" y="2213842"/>
                        <a:ext cx="6385616" cy="40616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אובייקט 1">
            <a:extLst>
              <a:ext uri="{FF2B5EF4-FFF2-40B4-BE49-F238E27FC236}">
                <a16:creationId xmlns:a16="http://schemas.microsoft.com/office/drawing/2014/main" id="{854BD587-31A8-61E7-B833-31E52B1CAC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9278250"/>
              </p:ext>
            </p:extLst>
          </p:nvPr>
        </p:nvGraphicFramePr>
        <p:xfrm>
          <a:off x="7114226" y="1607203"/>
          <a:ext cx="5051647" cy="46846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9" imgW="3612960" imgH="3351960" progId="Origin50.Graph">
                  <p:embed/>
                </p:oleObj>
              </mc:Choice>
              <mc:Fallback>
                <p:oleObj name="Graph" r:id="rId9" imgW="3612960" imgH="3351960" progId="Origin50.Graph">
                  <p:embed/>
                  <p:pic>
                    <p:nvPicPr>
                      <p:cNvPr id="8" name="אובייקט 1">
                        <a:extLst>
                          <a:ext uri="{FF2B5EF4-FFF2-40B4-BE49-F238E27FC236}">
                            <a16:creationId xmlns:a16="http://schemas.microsoft.com/office/drawing/2014/main" id="{854BD587-31A8-61E7-B833-31E52B1CAC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7114226" y="1607203"/>
                        <a:ext cx="5051647" cy="46846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11587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C281334-D673-81CC-0D4B-027190CA4C7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8968" y="337820"/>
          <a:ext cx="4817871" cy="36977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3605898" imgH="2766293" progId="Origin50.Graph">
                  <p:embed/>
                </p:oleObj>
              </mc:Choice>
              <mc:Fallback>
                <p:oleObj name="Graph" r:id="rId2" imgW="3605898" imgH="2766293" progId="Origin50.Graph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2C281334-D673-81CC-0D4B-027190CA4C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8968" y="337820"/>
                        <a:ext cx="4817871" cy="36977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4131C201-E834-7CC1-0B04-E8963AFF17A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75224" y="508508"/>
          <a:ext cx="4617899" cy="35442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3605898" imgH="2766293" progId="Origin50.Graph">
                  <p:embed/>
                </p:oleObj>
              </mc:Choice>
              <mc:Fallback>
                <p:oleObj name="Graph" r:id="rId4" imgW="3605898" imgH="2766293" progId="Origin50.Graph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4131C201-E834-7CC1-0B04-E8963AFF17A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475224" y="508508"/>
                        <a:ext cx="4617899" cy="354425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5110717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AF4068E-A909-AD3E-5932-476018F0009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0316976"/>
              </p:ext>
            </p:extLst>
          </p:nvPr>
        </p:nvGraphicFramePr>
        <p:xfrm>
          <a:off x="2463800" y="1339850"/>
          <a:ext cx="7264400" cy="547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3618000" imgH="2724120" progId="Origin50.Graph">
                  <p:embed/>
                </p:oleObj>
              </mc:Choice>
              <mc:Fallback>
                <p:oleObj name="Graph" r:id="rId2" imgW="3618000" imgH="2724120" progId="Origin50.Graph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EAF4068E-A909-AD3E-5932-476018F0009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463800" y="1339850"/>
                        <a:ext cx="7264400" cy="5470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536898D8-501C-E93A-2834-DCB768004B8C}"/>
              </a:ext>
            </a:extLst>
          </p:cNvPr>
          <p:cNvSpPr/>
          <p:nvPr/>
        </p:nvSpPr>
        <p:spPr>
          <a:xfrm>
            <a:off x="360000" y="360000"/>
            <a:ext cx="5725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cap="none" spc="0" dirty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preliminary Results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6">
                <a:extLst>
                  <a:ext uri="{FF2B5EF4-FFF2-40B4-BE49-F238E27FC236}">
                    <a16:creationId xmlns:a16="http://schemas.microsoft.com/office/drawing/2014/main" id="{F00E74DE-BC95-21C9-3760-EEE19231794C}"/>
                  </a:ext>
                </a:extLst>
              </p:cNvPr>
              <p:cNvSpPr txBox="1"/>
              <p:nvPr/>
            </p:nvSpPr>
            <p:spPr>
              <a:xfrm>
                <a:off x="550967" y="1963321"/>
                <a:ext cx="1331372" cy="769441"/>
              </a:xfrm>
              <a:prstGeom prst="rect">
                <a:avLst/>
              </a:prstGeom>
              <a:noFill/>
            </p:spPr>
            <p:txBody>
              <a:bodyPr wrap="square" rtlCol="1">
                <a:spAutoFit/>
              </a:bodyPr>
              <a:lstStyle/>
              <a:p>
                <a:pPr algn="ctr"/>
                <a:r>
                  <a:rPr lang="he-IL" sz="2200" dirty="0">
                    <a:solidFill>
                      <a:srgbClr val="FFFF00"/>
                    </a:solidFill>
                  </a:rPr>
                  <a:t>12.5</a:t>
                </a:r>
                <a:r>
                  <a:rPr lang="en-US" sz="2200" dirty="0">
                    <a:solidFill>
                      <a:srgbClr val="FFFF00"/>
                    </a:solidFill>
                  </a:rPr>
                  <a:t>nm </a:t>
                </a:r>
                <a14:m>
                  <m:oMath xmlns:m="http://schemas.openxmlformats.org/officeDocument/2006/math">
                    <m:r>
                      <a:rPr lang="en-US" sz="22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𝑁</m:t>
                    </m:r>
                    <m:sSub>
                      <m:sSubPr>
                        <m:ctrlP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15</m:t>
                        </m:r>
                      </m:sub>
                    </m:sSub>
                    <m:r>
                      <a:rPr lang="en-US" sz="22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𝑆</m:t>
                    </m:r>
                    <m:sSub>
                      <m:sSubPr>
                        <m:ctrlP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US" sz="22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85</m:t>
                        </m:r>
                      </m:sub>
                    </m:sSub>
                  </m:oMath>
                </a14:m>
                <a:endParaRPr lang="he-IL" sz="22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6" name="TextBox 6">
                <a:extLst>
                  <a:ext uri="{FF2B5EF4-FFF2-40B4-BE49-F238E27FC236}">
                    <a16:creationId xmlns:a16="http://schemas.microsoft.com/office/drawing/2014/main" id="{F00E74DE-BC95-21C9-3760-EEE1923179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967" y="1963321"/>
                <a:ext cx="1331372" cy="769441"/>
              </a:xfrm>
              <a:prstGeom prst="rect">
                <a:avLst/>
              </a:prstGeom>
              <a:blipFill>
                <a:blip r:embed="rId4"/>
                <a:stretch>
                  <a:fillRect t="-6349" r="-913" b="-1587"/>
                </a:stretch>
              </a:blipFill>
            </p:spPr>
            <p:txBody>
              <a:bodyPr/>
              <a:lstStyle/>
              <a:p>
                <a:r>
                  <a:rPr lang="he-IL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0562418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AF4068E-A909-AD3E-5932-476018F000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32988" y="896430"/>
          <a:ext cx="5163012" cy="38950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2" imgW="3510527" imgH="2647678" progId="Origin50.Graph">
                  <p:embed/>
                </p:oleObj>
              </mc:Choice>
              <mc:Fallback>
                <p:oleObj name="Graph" r:id="rId2" imgW="3510527" imgH="2647678" progId="Origin50.Graph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EAF4068E-A909-AD3E-5932-476018F0009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32988" y="896430"/>
                        <a:ext cx="5163012" cy="38950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5D0B2544-7D27-7033-3A52-BB8D4ED6577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9720020"/>
              </p:ext>
            </p:extLst>
          </p:nvPr>
        </p:nvGraphicFramePr>
        <p:xfrm>
          <a:off x="7073209" y="265674"/>
          <a:ext cx="4491644" cy="32938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4" imgW="3666683" imgH="2689666" progId="Origin50.Graph">
                  <p:embed/>
                </p:oleObj>
              </mc:Choice>
              <mc:Fallback>
                <p:oleObj name="Graph" r:id="rId4" imgW="3666683" imgH="2689666" progId="Origin50.Graph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5D0B2544-7D27-7033-3A52-BB8D4ED6577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073209" y="265674"/>
                        <a:ext cx="4491644" cy="32938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1637AE87-6C82-2856-197C-0F7C046A5B0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2056269"/>
              </p:ext>
            </p:extLst>
          </p:nvPr>
        </p:nvGraphicFramePr>
        <p:xfrm>
          <a:off x="7258086" y="3564128"/>
          <a:ext cx="4306767" cy="32938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Graph" r:id="rId6" imgW="3482930" imgH="2664123" progId="Origin50.Graph">
                  <p:embed/>
                </p:oleObj>
              </mc:Choice>
              <mc:Fallback>
                <p:oleObj name="Graph" r:id="rId6" imgW="3482930" imgH="2664123" progId="Origin50.Graph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1637AE87-6C82-2856-197C-0F7C046A5B0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258086" y="3564128"/>
                        <a:ext cx="4306767" cy="32938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9243367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21171</TotalTime>
  <Words>1614</Words>
  <Application>Microsoft Office PowerPoint</Application>
  <PresentationFormat>Widescreen</PresentationFormat>
  <Paragraphs>419</Paragraphs>
  <Slides>59</Slides>
  <Notes>15</Notes>
  <HiddenSlides>34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7" baseType="lpstr">
      <vt:lpstr>Aptos</vt:lpstr>
      <vt:lpstr>Arial</vt:lpstr>
      <vt:lpstr>Calibri</vt:lpstr>
      <vt:lpstr>Calibri Light</vt:lpstr>
      <vt:lpstr>Cambria Math</vt:lpstr>
      <vt:lpstr>1_Office Theme</vt:lpstr>
      <vt:lpstr>Office Theme</vt:lpstr>
      <vt:lpstr>Graph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Pressurizing superconductors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Electronic granularity</vt:lpstr>
      <vt:lpstr>Tunneling experiment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Lee-on song</dc:creator>
  <cp:lastModifiedBy>Roy Cohen</cp:lastModifiedBy>
  <cp:revision>76</cp:revision>
  <dcterms:created xsi:type="dcterms:W3CDTF">2025-05-24T20:00:33Z</dcterms:created>
  <dcterms:modified xsi:type="dcterms:W3CDTF">2026-07-17T07:04:23Z</dcterms:modified>
</cp:coreProperties>
</file>