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262" r:id="rId6"/>
    <p:sldId id="263" r:id="rId7"/>
    <p:sldId id="306" r:id="rId8"/>
    <p:sldId id="282" r:id="rId9"/>
    <p:sldId id="340" r:id="rId10"/>
    <p:sldId id="341" r:id="rId11"/>
    <p:sldId id="345" r:id="rId12"/>
    <p:sldId id="266" r:id="rId13"/>
    <p:sldId id="344" r:id="rId14"/>
    <p:sldId id="264" r:id="rId15"/>
    <p:sldId id="277" r:id="rId16"/>
    <p:sldId id="278" r:id="rId17"/>
    <p:sldId id="279" r:id="rId18"/>
    <p:sldId id="350" r:id="rId19"/>
    <p:sldId id="347" r:id="rId20"/>
    <p:sldId id="346" r:id="rId21"/>
    <p:sldId id="342" r:id="rId22"/>
    <p:sldId id="351" r:id="rId23"/>
    <p:sldId id="352" r:id="rId24"/>
    <p:sldId id="353" r:id="rId25"/>
    <p:sldId id="355" r:id="rId26"/>
    <p:sldId id="354" r:id="rId27"/>
    <p:sldId id="349" r:id="rId28"/>
    <p:sldId id="273" r:id="rId29"/>
    <p:sldId id="343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60836"/>
    <a:srgbClr val="000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F0273-35E4-4D05-B51D-520B36AB744C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65FF1-906B-41D2-BC38-81EF6A6A59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15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Good afternoon.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My name is Lei Guo from Hiroshima University.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Today,</a:t>
            </a:r>
          </a:p>
          <a:p>
            <a:r>
              <a:rPr kumimoji="1" lang="en-US" altLang="ja-JP" dirty="0"/>
              <a:t>I would like to talk about cesium potassium antimonide, or CsK2Sb, photocathodes.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Rather than focusing only on how high the QE can be, this talk focuses on why the performance of CsK2Sb varies so widely, and how we can improve reproducibility in a systematic and physics based way.</a:t>
            </a:r>
          </a:p>
          <a:p>
            <a:r>
              <a:rPr lang="en-US" altLang="ja-JP" dirty="0"/>
              <a:t>I will refer to my notes from time to time.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310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slide, I explain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reason of the QE difference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band diagrams, focusing on the p–n junction formed at the interface between the photocathode and the substrate.</a:t>
            </a:r>
            <a:r>
              <a:rPr lang="en-US" altLang="ja-JP" dirty="0"/>
              <a:t>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from the left-hand side.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treated as an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 semiconductor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behaves as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p-type semiconductor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difference already suggests that the interface physics will not be the same for these two materials.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let me move to the central panel, which shows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different substrates.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on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p-type substrate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p–n junction is formed, resulting in band bending that drives electrons toward the surface.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band bending effectively </a:t>
            </a:r>
            <a:r>
              <a:rPr lang="en-US" altLang="ja-JP" dirty="0"/>
              <a:t>helps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electron transport, increasing the probability that photoexcited electrons reach the surface before recombining.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higher QE is observed.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when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deposited on an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n-type substrate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band bending is reversed.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Electrons are driven away from the surface, which suppresses electron transport toward the vacuum interface and reduces QE.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on the right-hand side, I show band diagrams for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because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itself is p-type, so the additional p–n junction effect at the interface is weaker.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comparison clearly explains why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strong substrate doping dependence, while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not.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far, I have introduced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 dependence.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8331C-D8B7-41CE-8D9D-C34B1B9C5FA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586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this point, a critical question is</a:t>
            </a:r>
            <a:r>
              <a:rPr lang="en-US" altLang="ja-JP" dirty="0"/>
              <a:t> seen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photocathode structure really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throughout the film? 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to understand stability and reproducibility, we need to check not only the surface, but also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photocathode.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next slide, I will introduce a growth strategy designed to make sure that the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is formed robustly throughout the film.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73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with the upper panels, which </a:t>
            </a:r>
            <a:r>
              <a:rPr lang="en-US" altLang="ja-JP" dirty="0"/>
              <a:t>represent </a:t>
            </a:r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conventional recipe.</a:t>
            </a:r>
            <a:endParaRPr kumimoji="1" lang="ja-JP" altLang="ja-JP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(a) shows the QE evolution during deposition.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the QE eventually reaches a high value, we observe that the growth </a:t>
            </a:r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is potassium-deficient </a:t>
            </a:r>
            <a:r>
              <a:rPr lang="en-US" altLang="ja-JP" dirty="0"/>
              <a:t>when potassium deposition is stopped at an early stage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what happens inside the film, we performed </a:t>
            </a:r>
            <a:r>
              <a:rPr lang="en-US" altLang="ja-JP" dirty="0"/>
              <a:t>depth-sensitive analysis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sputtering and synchrotron XPS.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shows the ratio of potassium and cesium to antimony as a function of sputtering time.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clearly see that potassium is not enough in the deeper area of the film, while cesium mainly gathers near the surface.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 indicate although a CsK2Sb-like phase may form near the surface, the internal composition </a:t>
            </a:r>
            <a:r>
              <a:rPr lang="en-US" altLang="ja-JP" dirty="0"/>
              <a:t>is far from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significantly from the ideal stoichiometry.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explains why cathodes fabricated using the conventional recipe often show good initial QE, but suffer from poor stability and rapid degradation.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this insight, we changed the deposition recipe, as shown in the lower panels.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dirty="0"/>
              <a:t>In particular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increased the potassium deposition rate by raising the dispenser current from 6.0 amperes to 7.0 amperes, and then proceeded with the sequential </a:t>
            </a:r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deposition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shows </a:t>
            </a:r>
            <a: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potassium-rich recipe.</a:t>
            </a:r>
            <a:br>
              <a:rPr kumimoji="1" lang="en-US" altLang="ja-JP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see a QE mountain at the potassium deposition stage.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depth profiles in (b) show that the potassium-to-antimony ratio remains close to the stoichiometric value over a much wider depth range.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summary, by increasing the potassium, we successfully formed a chemically robust CsK2Sb phase not only at the surface, but also inside the photocathode.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26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slide, I compare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 durability between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depositions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first, both of them can produce similar initial QE.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look only at the QE measured at once after growth, the difference may appear small.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 clear difference comes out when we consider oxygen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durability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cathodes grown by the conventional, QE degrades rapidly even with a small amount of oxygen.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cathodes grown using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potassium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-rich strategy show an improvement in oxygen tolerance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n-US" altLang="ja-JP" b="1" dirty="0"/>
              <a:t> a factor of ten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QE alone is not a sufficient metric of photocathode quality.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internal stoichiometry and phase stability, controlled by the growth strategy, play a key role in long-term performance.</a:t>
            </a: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182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far,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introduced the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 dependence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stoichiometry control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shows our attempts to reuse photocathode substrates and the motivation behind introducing graphene.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with the conventional approach.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standard substrates like silicon or molybdenum, we first deposit the photocathode layer.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operation, the cathode is removed by heating to around 500 degrees Celsius.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process leaves behind </a:t>
            </a:r>
            <a:r>
              <a:rPr lang="en-US" altLang="ja-JP" b="1" dirty="0"/>
              <a:t>remaining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cathode elements and </a:t>
            </a:r>
            <a:r>
              <a:rPr lang="en-US" altLang="ja-JP" b="1" dirty="0"/>
              <a:t>released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gases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substrate surface.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the </a:t>
            </a:r>
            <a:r>
              <a:rPr lang="en-US" altLang="ja-JP" dirty="0"/>
              <a:t>initial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condition cannot be fully recovered.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why direct substrate reuse with conventional materials is essentially not feasible.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refresh the substrate surface under vacuum system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lower part of the slide, we show the concept of a graphene-coated substrate.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raises a fundamental question: can we repeatedly remove and redeposit photocathodes while preserving the substrate?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lies in the unique properties of graphene.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Graphene is chemically inert, highly stable at high temperatures, and flexible.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24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In this slide, I show how graphene </a:t>
            </a:r>
            <a:r>
              <a:rPr lang="en-US" altLang="ja-JP" b="1" dirty="0"/>
              <a:t>makes reproducible cathode deposition possible</a:t>
            </a:r>
            <a:r>
              <a:rPr lang="en-US" altLang="ja-JP" dirty="0"/>
              <a:t>, even after air exposure.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with the photograph on the left.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graphene substrates were provided by Dr. Yamaguchi’s team.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graphene is transferred onto different substrates, silicon and molybdenum.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schematic at the bottom shows that after Cs–K–Sb deposition, the sample is vented to air, and then reintroduced into the vacuum system for re-deposition.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process would normally contaminate the surface and degrade performance.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focus on the plot on the right.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graph compares the QE for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substrates and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substrates after air exposure.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graphene substrates, the QE remains almost unchanged after reuse.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for </a:t>
            </a:r>
            <a:r>
              <a:rPr lang="en-US" altLang="ja-JP" dirty="0"/>
              <a:t>uncoated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silicon and molybdenum substrates, the QE drops </a:t>
            </a:r>
            <a:r>
              <a:rPr lang="en-US" altLang="ja-JP" dirty="0"/>
              <a:t>significantly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reuse.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 clearly show that graphene acts as a protective and reusable interface, </a:t>
            </a:r>
            <a:r>
              <a:rPr lang="en-US" altLang="ja-JP" dirty="0"/>
              <a:t>allowing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stable and reproducible photocathode deposition.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861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sure whether the substrate surface is truly refreshed, we performed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Synchrotron XPS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spectra compare three cases: graphene on silicon, uncoated silicon, and molybdenum.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ja-JP" dirty="0"/>
              <a:t>In particular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look for signals from cesium, potassium, and antimony.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removal of the photocathode, none of these elements are detected.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the signals are from graphene and the underlying substrate are observed.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result indicates that alkali metals and antimony do not remain on the surface after the removal process.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8331C-D8B7-41CE-8D9D-C34B1B9C5FA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773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need to make sure that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graphene layer itself remains intact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photocathode deposition and removal.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this, we performed ARPES.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in this slide, the Dirac cone of graphene is clearly observed after the deposition–removal cycle.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 show that graphene remains structurally and electronically intact.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 with the XPS results, show that graphene can survive repeated photocathode fabrication cycles, which is essential for realizing reusable substrates.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now introduce the concept of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quasi-permanent substrate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50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19B1C-3B20-C6B8-F723-ACFADAC8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62DC48-FF84-C792-A5D0-C9162D9BC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9F8758-7E91-6A59-C869-6612D1612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I want to talk about 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altLang="ja-JP" b="1" dirty="0"/>
              <a:t>stable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deposition recipe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plot shows the QE evolution during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deposition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substrate surface is treated, followed by vacuum heat cleaning for one hour.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antimony is deposited first.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we control the Sb thickness, typically 5 or 10 nanometers, using a thickness monitor.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allows us to fix the starting point of the growth process.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potassium is deposited up to make a QE mountain.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cesium is deposited up to the QE reaches its maximum value.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carefully adjusting the potassium and cesium thicknesses while monitoring QE in real time, we can reproducibly reach high QE.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 together, these results show that a </a:t>
            </a:r>
            <a:r>
              <a:rPr lang="en-US" altLang="ja-JP" b="1" dirty="0"/>
              <a:t>stable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reproducible technique to achieve high QE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been successfully established.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47DB40-F502-D312-2CD8-C47349869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25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messages of this talk.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we checked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 factors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we showed the potassium-rich deposition method.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 we found a quasi-permanent substrate use graphene.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 together, these approaches shift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 fabrication from a trial-and-error process toward a more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physics-guided and reproducible methodology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believe that this framework provides a practical pathway toward stable, high-performance photocathodes for high-average-current accelerator applications.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7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practical point of view, we typically want three things from a photocathode.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high QE, so that the required laser power can be reduced.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stable electron emission over long term of operation.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third, a material system that can be fabricated reproducibly by different users and in different facilities.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787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very much for your attention.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acknowledge my collaborators and colleagues who contributed to this work.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be happy to take any questions or comments.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068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126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Graphene acts as a protective and reusable interface layer.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prevents chemical modification of the substrate while remaining intact after repeated photocathode deposition and removal.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the substrate does not need to be replaced after each fabrication cycle.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Rather, it can be reused </a:t>
            </a:r>
            <a:r>
              <a:rPr lang="en-US" altLang="ja-JP" dirty="0"/>
              <a:t>several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times under vacuum with consistent surface conditions.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shifts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 fabrication from a single-use process to a more </a:t>
            </a:r>
            <a:r>
              <a:rPr lang="en-US" altLang="ja-JP" dirty="0"/>
              <a:t>long-term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reproducible approach.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sense, the substrate becomes quasi-permanent.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7C31E-E3F4-C642-BEEE-93D0B047DA8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6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7C31E-E3F4-C642-BEEE-93D0B047DA8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us see the different photocathode materials used for high-brightness electron sources, and helps clarify the motivation for focusing on alkali antimonide photocathodes.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with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 GaAs (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gallium arsenide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 GaAs can provide extremely high QE, using visible laser.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lifetime is typically only a few hours, and the required vacuum level is extremely demanding, below 10 to the minus ninth pascal.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NEA GaAs photocathodes are very </a:t>
            </a:r>
            <a:r>
              <a:rPr lang="en-US" altLang="ja-JP" dirty="0"/>
              <a:t>unstable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difficult to operate in routine accelerator environments.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let me move to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alkali antimonides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like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These materials provide high QE, typically in a few percent, using visible light.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lifetime is significantly longer than NEA GaAs, often </a:t>
            </a:r>
            <a:r>
              <a:rPr lang="en-US" altLang="ja-JP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ja-JP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ja-JP" dirty="0"/>
              <a:t>a few milliamperes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required vacuum level is relaxed to 10 to the minus seventh pascal.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these reasons, alkali antimonides are considered ideal candidates for high-current ERL and SRF-based injectors.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 photocathodes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like copper or magnesium, are extremely robust and can operate for months.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their QE is very low, typically below 0.3 percent, and UV lasers with high power are required. 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limits their usefulness for applications requiring high current.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summary, this comparison clearly shows that alkali antimonide photocathodes, and in particular,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offer the best balance between QE, lifetime, robustness, and operational practicality.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first summarize its key characteristics.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64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slide,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introduce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 and electronic structure of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cesium–potassium–antimony compounds are known, like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Cs₂KSb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them, both theoretical calculations and experimental studies have shown that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most stable stoichiometry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dominant phase relevant for photocathode applications.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first explain the crystal structure shown on the left.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DO₃-type structure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body-center cubic lattice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minimum structural unit.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lattice constant is about 8.6 angstroms. 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I move to the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 dispersion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shown on the right.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bandgap of about 1.2 eV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the electron affinity is about 0.7 eV.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 these values, the photoemission threshold energy is about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1.9 eV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corresponds to a wavelength of about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653 nanometers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explains why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driven by visible light, as green lasers.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2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reported QE range from about 1 percent to more than 10 percent, even though the material is nominally the 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why is reproducibility so difficult for </a:t>
            </a:r>
            <a:r>
              <a:rPr kumimoji="1" lang="en-US" altLang="ja-JP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photocathodes?</a:t>
            </a:r>
            <a:endParaRPr kumimoji="1" lang="ja-JP" altLang="ja-JP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left, this schematic shows a sequential deposition </a:t>
            </a:r>
            <a:r>
              <a:rPr lang="en-US" altLang="ja-JP" sz="1600" dirty="0"/>
              <a:t>process for forming a </a:t>
            </a:r>
            <a:r>
              <a:rPr kumimoji="1" lang="en-US" altLang="ja-JP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600" dirty="0"/>
              <a:t>photocathode on a substrate, stainless steel, silicon, and molybdenum.</a:t>
            </a:r>
            <a:b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large spread indicates a strong dependence on growth conditions.</a:t>
            </a:r>
            <a:endParaRPr kumimoji="1" lang="ja-JP" altLang="ja-JP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kumimoji="1" lang="en-US" altLang="ja-JP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photocathodes, the main challenge is not achieving a high peak QE once, but achieving high QE reproducibly.</a:t>
            </a:r>
            <a:br>
              <a:rPr kumimoji="1" lang="en-US" altLang="ja-JP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our experience, the reasons can be summarized into two major factors: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 dependence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stoichiometry control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Importantly, even non-ideal internal structures can still produce a high initial QE.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their stability is usually poor, and rapid degradation often follows.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presents a serious practical problem for accelerator applications.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705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us to see which substrate properties matter most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photocathodes?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our experiments, many substrate parameters can vary, but only a few consistently control growth and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talk, I focus on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properties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both physically important and experimentally controllable.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crystallographic orientation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 condition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semiconductor doping type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next slides, I will discuss each of them in detail, starting with crystallographic orientation.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54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we compare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 grown on substrates with different surface orientations, typically the (100) and (111) planes.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left, I list the substrates used in this study: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Si(100), Si(111), and GaAs(100).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deposition, some substrates were chemically treated, while others were left untreated.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focus on the plot on the right, which summarizes the QE. 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Si(100), chemical treatment leads to a QE close to 10%, while untreated shows a significantly lower QE.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similar trend is observed for Si(111), but the absolute QEs are much lower, even after chemical treatment.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clearly shows that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crystallographic orientation plays a critical role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the (100) surface being much more favorable than the (111) surface.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GaAs(100), shows same results as Si(100).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 show a clean surface alone is not 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enough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the atomic arrangement of the substrate surface strongly effects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growth.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following slide, I will explain the physical 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this difference in more detail.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78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left, I show the lattice matching between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different substrates.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grow to (100) on Si, GaAs, and Mo (100), while a different surface atomic arrangement is formed on the (111) orientation.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focus on the electronic structure, shown on the right.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(100) surface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photoemission can happen from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k-points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our 532-nanometer laser corresponds to 2.3 eV, which is sufficient to excite electrons from both Γ and X points.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several excitation channels contribute to photoemission, leading to a higher QE for the (100) orientation.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for the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(111) surface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photoemission gets only from the Γ point.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same contribution from other k-points within the same energy range.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the number of electronic states contributing to photoemission is reduced, which directly explains the lower QE observed for the (111) orientation.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summary, the QE difference is not only a surface chemistry, but linked to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 structure and momentum-space selection rules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943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next, I want to move to the third substrate factor: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semiconductor doping type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systematically compared p and n type silicon and GaAs substrates.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central plot shows the QE of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 on different substrates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all substrates is observed that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p-type substrates consistently show higher QE than n-type substrates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plot on the right, which shows results for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Cs₃Sb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photocathodes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the QE difference between p and n type substrates is much smaller.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results indicate that the strong p–n dependence observed for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a universal substrate effect, but rather a property related to the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CsK₂Sb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–semiconductor interface.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65FF1-906B-41D2-BC38-81EF6A6A591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49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F4619-A0CE-3025-A3C5-7CC44D459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D864C0-24C5-13E5-02D5-5B856FA2F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2ED95D-BB99-93E5-BAE5-53F56E9E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79D57D-2220-D2F0-CE71-A9543084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079D70-61AB-CDB4-0316-DD536B53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86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E5CB96-EE30-9268-359C-7B0006CE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F73B31E-AF69-F4BA-10F6-641A83DC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74D060-17B7-F4DC-D77D-231B752F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B60078-6DFE-E1C2-77F8-849F68BA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86268D-A363-672F-1898-B2F6859D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8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910C457-C3DD-531C-1B76-6E4F0648B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D9CA70A-7AA1-45BB-C1D3-92659809A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DAFE7B-35EA-606A-D993-A0F47BD4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656BF5-2F7A-E167-E4E4-987355ED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A94A59-8473-28BF-DDC7-A4F68067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76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003EB8-7968-584F-03DC-1BB4F97A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A27B6E-041C-3825-487F-7704DE6B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9407B2-3E95-F381-8720-496756CB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99B3F7-D1CD-E5FE-DC23-3C492C8C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84D46E-79E5-DFC4-1A5C-E232E0D9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34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99A0C4-143D-E32C-5C26-9B432ED2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F90012-C422-654B-4B1B-A5E874788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0E5835-C064-7DF5-2DF0-1803A709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341B6-8105-774A-1D71-97032756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6A892F-695A-2013-8A66-AE015971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42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C90154-5997-F67E-9879-3613D3DA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44244C-E5F9-56F6-1A20-0B7847CAF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4472AF-D194-35FC-8014-B55C6D46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B8BB14-399A-6061-F47D-7E892E190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64CF9E-55BC-9100-C3F2-0B645C23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0FF830-B6A6-476A-CF06-9F779441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33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41206F-20BD-3D77-E7D3-A86B95FA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B6765A-6E2D-CBA3-85E6-6870A061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9327D5-0ED5-171C-F00E-28E713F3F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81BA6B6-5B01-68A3-A6BE-F5B7B7229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A4811C2-F706-D8BA-0EB5-30F13A429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23F846B-27F3-0F71-F777-391AAAC8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D61E00A-D5B3-CBCD-50D9-3B50324D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3958D18-C97E-FB2D-832C-816D2E67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82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3940C0-9F83-C326-1BF2-FC9C9750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D2ABC7-3735-D404-9E5A-DCD88864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829E431-B1D5-F4E9-D83F-5F4BBABF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B3536EF-CC4A-3C7B-8AD9-6F5D5041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6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5F73EBE-2DB1-B17B-56A0-34058388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6929C82-ECD7-1467-AD43-D1BF9356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C7F8AA-0489-5EB6-FFDB-3868C1C2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68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51DFF-80AD-6C4B-728A-836C0A02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C3752B-4A75-57BD-48FF-6F1705487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BE1613-E789-B45D-4B55-7E42D5C45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2B09AB0-711F-C8DD-A978-B7346B1C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2074834-E4D5-69AD-B61D-67CD913D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98E525-B8AA-9819-2FCB-C4074D4B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8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CB806-7B60-0E9E-2A4B-741816D0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E642A6D-68AC-6B85-C10D-18AAD2127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3EA5FE-EC96-740D-C5E2-98723CAA2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06780C3-56FC-FB9E-A99C-C300C434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E5404B-1945-8943-3184-BDD10E76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AC5C47-F9F8-2BE8-9DAD-CA6124F2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23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F9B2464-4434-D218-BC58-B45E84CE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A42FD3-3FFE-C1A1-9166-65FA829A7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A96051-AF87-5988-ACA4-C955BB6CE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D4469-D5E3-4DCE-890C-7F455B68CAFD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E6F042-14D4-FB14-B081-864F6F72A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67B720-1619-5C50-28BF-BCA645BFA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62412D-81FB-45C0-B7B9-566893C750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61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4728D7-64D5-5AAC-5C05-317161612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462" y="1041400"/>
            <a:ext cx="11761076" cy="2387600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 to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CsK₂Sb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Photocathodes: Growth Physics and Performance Optimization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2226840-DBDF-263D-92E2-D0D577E77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8036"/>
            <a:ext cx="9144000" cy="879764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Guo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Hiroshima University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0E168B0D-0722-359F-D482-2777F5321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38" y="4978400"/>
            <a:ext cx="1714500" cy="1676400"/>
          </a:xfrm>
          <a:prstGeom prst="rect">
            <a:avLst/>
          </a:prstGeom>
        </p:spPr>
      </p:pic>
      <p:pic>
        <p:nvPicPr>
          <p:cNvPr id="1028" name="Picture 4" descr="今日は #ロゴの日 ということで #KEK の研究所・研究施設や実験 ...">
            <a:extLst>
              <a:ext uri="{FF2B5EF4-FFF2-40B4-BE49-F238E27FC236}">
                <a16:creationId xmlns:a16="http://schemas.microsoft.com/office/drawing/2014/main" id="{8EBABC91-6D1A-45C8-C6EE-969B85EA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26"/>
            <a:ext cx="1664999" cy="16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9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13174" y="-30168"/>
            <a:ext cx="11240042" cy="1325563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 Difference Due to the p–n Junction Between the Photocathode and the Substrate</a:t>
            </a:r>
            <a:endParaRPr lang="en-US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D5EC3E5B-D6F0-4007-F2EF-CE87F362B533}"/>
              </a:ext>
            </a:extLst>
          </p:cNvPr>
          <p:cNvSpPr/>
          <p:nvPr/>
        </p:nvSpPr>
        <p:spPr>
          <a:xfrm>
            <a:off x="313174" y="1173116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0FCD66D-59AD-B66E-F51E-0D199D187F3B}"/>
              </a:ext>
            </a:extLst>
          </p:cNvPr>
          <p:cNvSpPr txBox="1"/>
          <p:nvPr/>
        </p:nvSpPr>
        <p:spPr>
          <a:xfrm>
            <a:off x="780272" y="6211669"/>
            <a:ext cx="188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1.1eV  Si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1.4eV  GaAs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D4E086F-5AA8-D8E3-2C3E-7767BFAB3365}"/>
              </a:ext>
            </a:extLst>
          </p:cNvPr>
          <p:cNvGrpSpPr/>
          <p:nvPr/>
        </p:nvGrpSpPr>
        <p:grpSpPr>
          <a:xfrm>
            <a:off x="7775343" y="1714212"/>
            <a:ext cx="3320681" cy="4677869"/>
            <a:chOff x="7670239" y="1481192"/>
            <a:chExt cx="3320681" cy="467786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A77FC8F-F564-E317-C458-F5315017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06" y="1619199"/>
              <a:ext cx="3257422" cy="4463700"/>
            </a:xfrm>
            <a:prstGeom prst="rect">
              <a:avLst/>
            </a:prstGeom>
          </p:spPr>
        </p:pic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C34DA3E8-90DC-8F4B-3036-C6BBAC7A64AE}"/>
                </a:ext>
              </a:extLst>
            </p:cNvPr>
            <p:cNvSpPr/>
            <p:nvPr/>
          </p:nvSpPr>
          <p:spPr>
            <a:xfrm>
              <a:off x="7670239" y="1481192"/>
              <a:ext cx="3320681" cy="4677869"/>
            </a:xfrm>
            <a:prstGeom prst="round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79FF54-B7E1-763C-AD36-76FFF5CE35F0}"/>
              </a:ext>
            </a:extLst>
          </p:cNvPr>
          <p:cNvSpPr/>
          <p:nvPr/>
        </p:nvSpPr>
        <p:spPr>
          <a:xfrm>
            <a:off x="3457268" y="3257550"/>
            <a:ext cx="383737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7110A08-2E43-9818-466B-F94BB82C359A}"/>
              </a:ext>
            </a:extLst>
          </p:cNvPr>
          <p:cNvGrpSpPr/>
          <p:nvPr/>
        </p:nvGrpSpPr>
        <p:grpSpPr>
          <a:xfrm>
            <a:off x="3567712" y="1714212"/>
            <a:ext cx="3882662" cy="4523330"/>
            <a:chOff x="3828714" y="1297020"/>
            <a:chExt cx="3320681" cy="357947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761DC21-0872-F270-056D-4EA7ED270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62"/>
            <a:stretch>
              <a:fillRect/>
            </a:stretch>
          </p:blipFill>
          <p:spPr>
            <a:xfrm>
              <a:off x="3940997" y="1481193"/>
              <a:ext cx="3054073" cy="3314618"/>
            </a:xfrm>
            <a:prstGeom prst="rect">
              <a:avLst/>
            </a:prstGeom>
          </p:spPr>
        </p:pic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4C09AE1E-A938-2790-E7EB-CF5A56F2D39E}"/>
                </a:ext>
              </a:extLst>
            </p:cNvPr>
            <p:cNvSpPr/>
            <p:nvPr/>
          </p:nvSpPr>
          <p:spPr>
            <a:xfrm>
              <a:off x="3828714" y="1297020"/>
              <a:ext cx="3320681" cy="3579473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BBF65B5-85DB-DF8D-92BB-AD3DD7D2DCF2}"/>
              </a:ext>
            </a:extLst>
          </p:cNvPr>
          <p:cNvGrpSpPr/>
          <p:nvPr/>
        </p:nvGrpSpPr>
        <p:grpSpPr>
          <a:xfrm>
            <a:off x="292367" y="1387165"/>
            <a:ext cx="3151817" cy="2314494"/>
            <a:chOff x="420469" y="1297020"/>
            <a:chExt cx="3151817" cy="2314494"/>
          </a:xfrm>
        </p:grpSpPr>
        <p:pic>
          <p:nvPicPr>
            <p:cNvPr id="7" name="図 6" descr="黒い背景と白い文字&#10;&#10;自動的に生成された説明">
              <a:extLst>
                <a:ext uri="{FF2B5EF4-FFF2-40B4-BE49-F238E27FC236}">
                  <a16:creationId xmlns:a16="http://schemas.microsoft.com/office/drawing/2014/main" id="{A3208958-B9B3-86B3-B325-9EF4133A2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69" y="1297020"/>
              <a:ext cx="3151817" cy="2103437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6B8702A-F0D1-7313-7A69-0DF905E06A16}"/>
                </a:ext>
              </a:extLst>
            </p:cNvPr>
            <p:cNvSpPr txBox="1"/>
            <p:nvPr/>
          </p:nvSpPr>
          <p:spPr>
            <a:xfrm>
              <a:off x="472145" y="2965183"/>
              <a:ext cx="29851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CsK</a:t>
              </a:r>
              <a:r>
                <a:rPr lang="en-US" altLang="ja-JP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Sb</a:t>
              </a:r>
              <a:r>
                <a:rPr lang="ja-JP" alt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reated as an Intrinsic Semiconductor</a:t>
              </a:r>
              <a:endPara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E804D54-6704-5FA7-BCF4-1BD80B5CBD87}"/>
              </a:ext>
            </a:extLst>
          </p:cNvPr>
          <p:cNvGrpSpPr/>
          <p:nvPr/>
        </p:nvGrpSpPr>
        <p:grpSpPr>
          <a:xfrm>
            <a:off x="219803" y="3899710"/>
            <a:ext cx="3233601" cy="2311959"/>
            <a:chOff x="373402" y="3917195"/>
            <a:chExt cx="3233601" cy="2311959"/>
          </a:xfrm>
        </p:grpSpPr>
        <p:pic>
          <p:nvPicPr>
            <p:cNvPr id="11" name="図 10" descr="凧を揚げている人のcg&#10;&#10;中程度の精度で自動的に生成された説明">
              <a:extLst>
                <a:ext uri="{FF2B5EF4-FFF2-40B4-BE49-F238E27FC236}">
                  <a16:creationId xmlns:a16="http://schemas.microsoft.com/office/drawing/2014/main" id="{747640DE-FB01-0F74-2445-DD188C676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0" y="3917195"/>
              <a:ext cx="2883877" cy="2311959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101DF71-78D5-CFDE-9833-EC76E31E19A0}"/>
                </a:ext>
              </a:extLst>
            </p:cNvPr>
            <p:cNvSpPr txBox="1"/>
            <p:nvPr/>
          </p:nvSpPr>
          <p:spPr>
            <a:xfrm>
              <a:off x="373402" y="5800616"/>
              <a:ext cx="32336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</a:t>
              </a:r>
              <a:r>
                <a:rPr lang="en-US" altLang="ja-JP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Sb as a p-type Semiconductor</a:t>
              </a:r>
              <a:endPara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F41FDC-37AD-EA0A-854C-D97D6D466F06}"/>
              </a:ext>
            </a:extLst>
          </p:cNvPr>
          <p:cNvSpPr txBox="1"/>
          <p:nvPr/>
        </p:nvSpPr>
        <p:spPr>
          <a:xfrm>
            <a:off x="8718417" y="6605068"/>
            <a:ext cx="3552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Phys. Rev. Accel. Beams 22, 033401 (2019).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19551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C30E15-F52D-3DE4-678A-036E2ADB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B47C0E-6245-22E1-A7A3-88C10B00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3" y="2537717"/>
            <a:ext cx="11414588" cy="3639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structure of our fabricated Cs-K-Sb cathode actually CsK</a:t>
            </a:r>
            <a:r>
              <a:rPr lang="en-US" altLang="ja-JP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23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5A507-7D5D-832B-F897-85A4C109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DB54C2-453E-5D12-6C9D-7F9F7A70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18351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the recipe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2759DE-166C-361F-33B0-D1494B556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2E09E9-581F-683D-1D52-BCACB410D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25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0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00000000000000000" pitchFamily="2" charset="0"/>
              </a:rPr>
            </a:b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6" descr="Fig. 2">
            <a:extLst>
              <a:ext uri="{FF2B5EF4-FFF2-40B4-BE49-F238E27FC236}">
                <a16:creationId xmlns:a16="http://schemas.microsoft.com/office/drawing/2014/main" id="{F40FC95A-5C24-321B-F034-F2F33E1C2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2"/>
          <a:stretch>
            <a:fillRect/>
          </a:stretch>
        </p:blipFill>
        <p:spPr bwMode="auto">
          <a:xfrm>
            <a:off x="1520897" y="1179282"/>
            <a:ext cx="5202632" cy="24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角丸四角形 3">
            <a:extLst>
              <a:ext uri="{FF2B5EF4-FFF2-40B4-BE49-F238E27FC236}">
                <a16:creationId xmlns:a16="http://schemas.microsoft.com/office/drawing/2014/main" id="{C2B12EE4-1B67-4880-3756-5AF4694CC9B4}"/>
              </a:ext>
            </a:extLst>
          </p:cNvPr>
          <p:cNvSpPr/>
          <p:nvPr/>
        </p:nvSpPr>
        <p:spPr>
          <a:xfrm>
            <a:off x="310662" y="879231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8" descr="Fig. 3">
            <a:extLst>
              <a:ext uri="{FF2B5EF4-FFF2-40B4-BE49-F238E27FC236}">
                <a16:creationId xmlns:a16="http://schemas.microsoft.com/office/drawing/2014/main" id="{C938B968-8573-505C-C583-43FE73689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7"/>
          <a:stretch>
            <a:fillRect/>
          </a:stretch>
        </p:blipFill>
        <p:spPr bwMode="auto">
          <a:xfrm>
            <a:off x="5978733" y="3955064"/>
            <a:ext cx="5280939" cy="24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F86DB0-F303-140A-C4D8-4CC6D1098B5F}"/>
              </a:ext>
            </a:extLst>
          </p:cNvPr>
          <p:cNvSpPr txBox="1"/>
          <p:nvPr/>
        </p:nvSpPr>
        <p:spPr>
          <a:xfrm>
            <a:off x="1497352" y="4210355"/>
            <a:ext cx="391434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increase the potassium deposition rate by raising the dispenser current from 6.0 A to 7.0 A and proceed with the deposition.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C4A6B3A-C2EA-A5C6-5C58-5E3394D456EE}"/>
              </a:ext>
            </a:extLst>
          </p:cNvPr>
          <p:cNvSpPr/>
          <p:nvPr/>
        </p:nvSpPr>
        <p:spPr>
          <a:xfrm>
            <a:off x="6542827" y="5052291"/>
            <a:ext cx="512942" cy="1016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FF7B77F-399E-C788-630B-8312BF64D46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411695" y="4872075"/>
            <a:ext cx="1131132" cy="737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B9A23C3-49CF-C7E3-20E7-8F2E5396934D}"/>
              </a:ext>
            </a:extLst>
          </p:cNvPr>
          <p:cNvSpPr txBox="1"/>
          <p:nvPr/>
        </p:nvSpPr>
        <p:spPr>
          <a:xfrm>
            <a:off x="7455022" y="1544721"/>
            <a:ext cx="35536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investigated the internal composition of the deposited cathode by means of sputtering and synchrotron XPS.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F572387-BDBD-2056-8A84-FCF37EBF54AE}"/>
              </a:ext>
            </a:extLst>
          </p:cNvPr>
          <p:cNvSpPr/>
          <p:nvPr/>
        </p:nvSpPr>
        <p:spPr>
          <a:xfrm>
            <a:off x="1323251" y="1105317"/>
            <a:ext cx="5615431" cy="262029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A5F0D42-856C-DC6C-E87B-6F4CD73BC23C}"/>
              </a:ext>
            </a:extLst>
          </p:cNvPr>
          <p:cNvSpPr/>
          <p:nvPr/>
        </p:nvSpPr>
        <p:spPr>
          <a:xfrm>
            <a:off x="5701255" y="3866788"/>
            <a:ext cx="5615431" cy="26202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162D17-47CA-8878-BBBC-A862CB2B3EAD}"/>
              </a:ext>
            </a:extLst>
          </p:cNvPr>
          <p:cNvSpPr txBox="1"/>
          <p:nvPr/>
        </p:nvSpPr>
        <p:spPr>
          <a:xfrm>
            <a:off x="9749117" y="6570990"/>
            <a:ext cx="2442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Guo et al., Sci Rep 15, 2900 (2025).</a:t>
            </a:r>
          </a:p>
        </p:txBody>
      </p:sp>
    </p:spTree>
    <p:extLst>
      <p:ext uri="{BB962C8B-B14F-4D97-AF65-F5344CB8AC3E}">
        <p14:creationId xmlns:p14="http://schemas.microsoft.com/office/powerpoint/2010/main" val="81377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9EBA0D-E4A0-D11C-39C0-C9B7AC9A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4678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oxygen durability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7930DB-BA11-5B1D-44B4-A3663F1D538F}"/>
              </a:ext>
            </a:extLst>
          </p:cNvPr>
          <p:cNvGrpSpPr/>
          <p:nvPr/>
        </p:nvGrpSpPr>
        <p:grpSpPr>
          <a:xfrm>
            <a:off x="291791" y="1630096"/>
            <a:ext cx="4513325" cy="4497233"/>
            <a:chOff x="838200" y="1995642"/>
            <a:chExt cx="4513325" cy="449723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53BA9B3-B88E-CC93-C751-69BF27F56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995642"/>
              <a:ext cx="4513325" cy="4497233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AB51E8D-2224-06E7-CCB8-2D474D2C5AC7}"/>
                </a:ext>
              </a:extLst>
            </p:cNvPr>
            <p:cNvSpPr txBox="1"/>
            <p:nvPr/>
          </p:nvSpPr>
          <p:spPr>
            <a:xfrm>
              <a:off x="2112579" y="2563789"/>
              <a:ext cx="24594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Conventional method</a:t>
              </a:r>
              <a:endPara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4E996F5-1B55-5CFF-3277-9D3FCEB3B8CB}"/>
                </a:ext>
              </a:extLst>
            </p:cNvPr>
            <p:cNvSpPr txBox="1"/>
            <p:nvPr/>
          </p:nvSpPr>
          <p:spPr>
            <a:xfrm>
              <a:off x="1639614" y="3555548"/>
              <a:ext cx="2303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K-rich deposition</a:t>
              </a:r>
              <a:endParaRPr lang="ja-JP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03C559-0773-0C75-DF63-9DE17E0FCA81}"/>
              </a:ext>
            </a:extLst>
          </p:cNvPr>
          <p:cNvSpPr txBox="1"/>
          <p:nvPr/>
        </p:nvSpPr>
        <p:spPr>
          <a:xfrm>
            <a:off x="838200" y="6081876"/>
            <a:ext cx="4513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same QE, the oxygen durability differs by an order of magnitude.</a:t>
            </a:r>
          </a:p>
        </p:txBody>
      </p:sp>
      <p:pic>
        <p:nvPicPr>
          <p:cNvPr id="15" name="Picture 12" descr="Fig. 6">
            <a:extLst>
              <a:ext uri="{FF2B5EF4-FFF2-40B4-BE49-F238E27FC236}">
                <a16:creationId xmlns:a16="http://schemas.microsoft.com/office/drawing/2014/main" id="{E6AAE9AB-8D56-4881-8563-05BC6581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95" y="1524100"/>
            <a:ext cx="5372807" cy="42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7E19BDF1-878C-B7F2-8911-0BEE9DE6B0EB}"/>
              </a:ext>
            </a:extLst>
          </p:cNvPr>
          <p:cNvSpPr/>
          <p:nvPr/>
        </p:nvSpPr>
        <p:spPr>
          <a:xfrm>
            <a:off x="452593" y="130976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9C6F88-E08C-17E6-5091-EDFD2B1C59AA}"/>
              </a:ext>
            </a:extLst>
          </p:cNvPr>
          <p:cNvSpPr txBox="1"/>
          <p:nvPr/>
        </p:nvSpPr>
        <p:spPr>
          <a:xfrm>
            <a:off x="9749117" y="6591712"/>
            <a:ext cx="2442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Guo et al., Sci Rep 15, 2900 (2025).</a:t>
            </a:r>
          </a:p>
        </p:txBody>
      </p:sp>
    </p:spTree>
    <p:extLst>
      <p:ext uri="{BB962C8B-B14F-4D97-AF65-F5344CB8AC3E}">
        <p14:creationId xmlns:p14="http://schemas.microsoft.com/office/powerpoint/2010/main" val="48497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86B6-8B3A-718B-9ED6-802C2304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0D4049-FD74-C131-0EEF-2982CBD5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-17430"/>
            <a:ext cx="10515600" cy="1325563"/>
          </a:xfrm>
        </p:spPr>
        <p:txBody>
          <a:bodyPr/>
          <a:lstStyle/>
          <a:p>
            <a:r>
              <a:rPr lang="fr-F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Attempts to Reuse Substrates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C4E8928-BEAE-0077-041D-BB210F5B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2E2F58-2171-082F-3A7C-5DD7F5C39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25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0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00000000000000000" pitchFamily="2" charset="0"/>
              </a:rPr>
            </a:b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図 6" descr="挿絵, 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577A986-6BAD-EFC3-66E7-EB011BEE1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1" y="1382667"/>
            <a:ext cx="6611062" cy="286980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4078D2-B269-C220-3A13-FF84F34233AD}"/>
              </a:ext>
            </a:extLst>
          </p:cNvPr>
          <p:cNvSpPr txBox="1"/>
          <p:nvPr/>
        </p:nvSpPr>
        <p:spPr>
          <a:xfrm>
            <a:off x="6999889" y="2058133"/>
            <a:ext cx="446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aim to refresh the substrate surface under vacuum.</a:t>
            </a:r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0BFF91FD-246C-8118-28AD-3077A3EA8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20" y="3956212"/>
            <a:ext cx="7098763" cy="322019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FF0D5E-6E7C-F5C9-6DD0-4CC05F3F8848}"/>
              </a:ext>
            </a:extLst>
          </p:cNvPr>
          <p:cNvSpPr txBox="1"/>
          <p:nvPr/>
        </p:nvSpPr>
        <p:spPr>
          <a:xfrm>
            <a:off x="838199" y="4781477"/>
            <a:ext cx="40793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Graphene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chemically inert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thermal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mechanically flexible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角丸四角形 3">
            <a:extLst>
              <a:ext uri="{FF2B5EF4-FFF2-40B4-BE49-F238E27FC236}">
                <a16:creationId xmlns:a16="http://schemas.microsoft.com/office/drawing/2014/main" id="{C4ABF7C9-67B5-2A03-20D3-1C51A9CC6FC8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62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1664" y="7442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deposition on graphene substrates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A9EB47C-C23F-530B-AEA5-18255059D293}"/>
              </a:ext>
            </a:extLst>
          </p:cNvPr>
          <p:cNvGrpSpPr/>
          <p:nvPr/>
        </p:nvGrpSpPr>
        <p:grpSpPr>
          <a:xfrm>
            <a:off x="2242929" y="1520765"/>
            <a:ext cx="2307455" cy="1730592"/>
            <a:chOff x="1335215" y="2626280"/>
            <a:chExt cx="2307455" cy="1730592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CCA67052-485C-C376-56AD-F9834109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215" y="2626280"/>
              <a:ext cx="2307455" cy="1730592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084940-F62C-E568-1A4B-7F699C1C9A23}"/>
                </a:ext>
              </a:extLst>
            </p:cNvPr>
            <p:cNvSpPr txBox="1"/>
            <p:nvPr/>
          </p:nvSpPr>
          <p:spPr>
            <a:xfrm>
              <a:off x="1837189" y="2654614"/>
              <a:ext cx="651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7957C9B-45CA-A48E-6815-0D4389C71F8C}"/>
                </a:ext>
              </a:extLst>
            </p:cNvPr>
            <p:cNvSpPr txBox="1"/>
            <p:nvPr/>
          </p:nvSpPr>
          <p:spPr>
            <a:xfrm>
              <a:off x="2909593" y="2664576"/>
              <a:ext cx="651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6EAFBB1-ED4C-8C16-A61C-82E9BF34263C}"/>
              </a:ext>
            </a:extLst>
          </p:cNvPr>
          <p:cNvGrpSpPr/>
          <p:nvPr/>
        </p:nvGrpSpPr>
        <p:grpSpPr>
          <a:xfrm>
            <a:off x="5459686" y="1794889"/>
            <a:ext cx="4440958" cy="4786424"/>
            <a:chOff x="4461542" y="1839081"/>
            <a:chExt cx="4440958" cy="478642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AFCD9C8-5D87-4CC5-A776-C41AE34C6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542" y="1839081"/>
              <a:ext cx="4063732" cy="427995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F0F74B5-C4F1-D902-2377-71AEA72F5BD2}"/>
                </a:ext>
              </a:extLst>
            </p:cNvPr>
            <p:cNvSpPr txBox="1"/>
            <p:nvPr/>
          </p:nvSpPr>
          <p:spPr>
            <a:xfrm>
              <a:off x="4876926" y="5979174"/>
              <a:ext cx="4025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：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First-time cathode deposition</a:t>
              </a:r>
            </a:p>
            <a:p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Used</a:t>
              </a:r>
              <a:r>
                <a: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：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Re-deposition after venting to air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E4448A4-09F0-F9B1-867D-A36E4795198A}"/>
              </a:ext>
            </a:extLst>
          </p:cNvPr>
          <p:cNvGrpSpPr/>
          <p:nvPr/>
        </p:nvGrpSpPr>
        <p:grpSpPr>
          <a:xfrm>
            <a:off x="1585821" y="4052082"/>
            <a:ext cx="3464071" cy="2664414"/>
            <a:chOff x="400568" y="4174603"/>
            <a:chExt cx="3464071" cy="2664414"/>
          </a:xfrm>
        </p:grpSpPr>
        <p:sp>
          <p:nvSpPr>
            <p:cNvPr id="19" name="矢印: 上カーブ 18">
              <a:extLst>
                <a:ext uri="{FF2B5EF4-FFF2-40B4-BE49-F238E27FC236}">
                  <a16:creationId xmlns:a16="http://schemas.microsoft.com/office/drawing/2014/main" id="{40B1282B-D563-23EE-68D0-BD9087563909}"/>
                </a:ext>
              </a:extLst>
            </p:cNvPr>
            <p:cNvSpPr/>
            <p:nvPr/>
          </p:nvSpPr>
          <p:spPr>
            <a:xfrm>
              <a:off x="1356834" y="6107497"/>
              <a:ext cx="1587804" cy="731520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6" name="図 15" descr="黒い背景と白い文字&#10;&#10;自動的に生成された説明">
              <a:extLst>
                <a:ext uri="{FF2B5EF4-FFF2-40B4-BE49-F238E27FC236}">
                  <a16:creationId xmlns:a16="http://schemas.microsoft.com/office/drawing/2014/main" id="{A65EC020-0B97-2481-B6CE-17BFB6451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68" y="4713421"/>
              <a:ext cx="1477178" cy="160551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矢印: 上カーブ 20">
              <a:extLst>
                <a:ext uri="{FF2B5EF4-FFF2-40B4-BE49-F238E27FC236}">
                  <a16:creationId xmlns:a16="http://schemas.microsoft.com/office/drawing/2014/main" id="{AC694EA9-CB5C-79A3-268B-0BEE73DC3789}"/>
                </a:ext>
              </a:extLst>
            </p:cNvPr>
            <p:cNvSpPr/>
            <p:nvPr/>
          </p:nvSpPr>
          <p:spPr>
            <a:xfrm rot="10800000">
              <a:off x="1145039" y="4174603"/>
              <a:ext cx="1762220" cy="731520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FB00131D-F298-0894-5A69-5A86DE523FBC}"/>
                </a:ext>
              </a:extLst>
            </p:cNvPr>
            <p:cNvGrpSpPr/>
            <p:nvPr/>
          </p:nvGrpSpPr>
          <p:grpSpPr>
            <a:xfrm>
              <a:off x="2684884" y="4530626"/>
              <a:ext cx="1179755" cy="1179755"/>
              <a:chOff x="3109532" y="4491650"/>
              <a:chExt cx="1179755" cy="1179755"/>
            </a:xfrm>
          </p:grpSpPr>
          <p:pic>
            <p:nvPicPr>
              <p:cNvPr id="1026" name="Picture 2" descr="北風イラスト／無料イラスト/フリー素材なら「イラストAC」">
                <a:extLst>
                  <a:ext uri="{FF2B5EF4-FFF2-40B4-BE49-F238E27FC236}">
                    <a16:creationId xmlns:a16="http://schemas.microsoft.com/office/drawing/2014/main" id="{BA593CE9-B8A1-8247-217F-7F7FF0A114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9532" y="4491650"/>
                <a:ext cx="1179755" cy="1179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9A4C3C4-3544-5253-57DB-3814FC39CBC4}"/>
                  </a:ext>
                </a:extLst>
              </p:cNvPr>
              <p:cNvSpPr txBox="1"/>
              <p:nvPr/>
            </p:nvSpPr>
            <p:spPr>
              <a:xfrm>
                <a:off x="3464732" y="4814679"/>
                <a:ext cx="6462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EF452D83-A0AE-C28D-D7EF-7E88DEFEA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" t="16141" r="73636" b="58237"/>
            <a:stretch/>
          </p:blipFill>
          <p:spPr>
            <a:xfrm>
              <a:off x="2403183" y="5449694"/>
              <a:ext cx="581009" cy="443422"/>
            </a:xfrm>
            <a:prstGeom prst="rect">
              <a:avLst/>
            </a:prstGeom>
          </p:spPr>
        </p:pic>
      </p:grpSp>
      <p:sp>
        <p:nvSpPr>
          <p:cNvPr id="33" name="角丸四角形 3">
            <a:extLst>
              <a:ext uri="{FF2B5EF4-FFF2-40B4-BE49-F238E27FC236}">
                <a16:creationId xmlns:a16="http://schemas.microsoft.com/office/drawing/2014/main" id="{7883A1B9-B418-D0CF-F146-EC41672F7AB5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DEFF8D-69D6-A721-194C-35F7874B526B}"/>
              </a:ext>
            </a:extLst>
          </p:cNvPr>
          <p:cNvSpPr txBox="1"/>
          <p:nvPr/>
        </p:nvSpPr>
        <p:spPr>
          <a:xfrm>
            <a:off x="9154276" y="6596390"/>
            <a:ext cx="31659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Appl. Phys. Lett. 116, 251903 (2020). </a:t>
            </a:r>
            <a:endParaRPr lang="ja-JP" altLang="en-US" sz="11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4D6F0D1-2A60-EF74-59E5-A814ADAAE07A}"/>
              </a:ext>
            </a:extLst>
          </p:cNvPr>
          <p:cNvSpPr txBox="1"/>
          <p:nvPr/>
        </p:nvSpPr>
        <p:spPr>
          <a:xfrm>
            <a:off x="2322400" y="1871180"/>
            <a:ext cx="263568" cy="3693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90F03B-CBF5-9257-F434-EC71E1456C8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24980" y="1559061"/>
            <a:ext cx="229204" cy="3121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94C4E79-DD7D-E191-61E5-5B06D048296A}"/>
              </a:ext>
            </a:extLst>
          </p:cNvPr>
          <p:cNvSpPr txBox="1"/>
          <p:nvPr/>
        </p:nvSpPr>
        <p:spPr>
          <a:xfrm>
            <a:off x="1754120" y="1209992"/>
            <a:ext cx="111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659072-5979-E06F-FF40-1BF8E64C2395}"/>
              </a:ext>
            </a:extLst>
          </p:cNvPr>
          <p:cNvSpPr txBox="1"/>
          <p:nvPr/>
        </p:nvSpPr>
        <p:spPr>
          <a:xfrm>
            <a:off x="1585821" y="3159580"/>
            <a:ext cx="37044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graphene substrates were provided by Dr. Yamaguchi’s team at Los Alamos National Laboratory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6706" y="13814"/>
            <a:ext cx="10704716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of Residual Cathode Elements – Synchrotron XPS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4" y="1637643"/>
            <a:ext cx="7759065" cy="51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104079" y="1516893"/>
            <a:ext cx="2647949" cy="5292824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752028" y="1516893"/>
            <a:ext cx="2575729" cy="5292824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7327757" y="1516893"/>
            <a:ext cx="2575729" cy="5292824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77993"/>
              </p:ext>
            </p:extLst>
          </p:nvPr>
        </p:nvGraphicFramePr>
        <p:xfrm>
          <a:off x="863060" y="3080046"/>
          <a:ext cx="10092763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5488">
                  <a:extLst>
                    <a:ext uri="{9D8B030D-6E8A-4147-A177-3AD203B41FA5}">
                      <a16:colId xmlns:a16="http://schemas.microsoft.com/office/drawing/2014/main" val="3377280229"/>
                    </a:ext>
                  </a:extLst>
                </a:gridCol>
                <a:gridCol w="2441898">
                  <a:extLst>
                    <a:ext uri="{9D8B030D-6E8A-4147-A177-3AD203B41FA5}">
                      <a16:colId xmlns:a16="http://schemas.microsoft.com/office/drawing/2014/main" val="822242450"/>
                    </a:ext>
                  </a:extLst>
                </a:gridCol>
                <a:gridCol w="844088">
                  <a:extLst>
                    <a:ext uri="{9D8B030D-6E8A-4147-A177-3AD203B41FA5}">
                      <a16:colId xmlns:a16="http://schemas.microsoft.com/office/drawing/2014/main" val="3347082821"/>
                    </a:ext>
                  </a:extLst>
                </a:gridCol>
                <a:gridCol w="845815">
                  <a:extLst>
                    <a:ext uri="{9D8B030D-6E8A-4147-A177-3AD203B41FA5}">
                      <a16:colId xmlns:a16="http://schemas.microsoft.com/office/drawing/2014/main" val="3975041186"/>
                    </a:ext>
                  </a:extLst>
                </a:gridCol>
                <a:gridCol w="949124">
                  <a:extLst>
                    <a:ext uri="{9D8B030D-6E8A-4147-A177-3AD203B41FA5}">
                      <a16:colId xmlns:a16="http://schemas.microsoft.com/office/drawing/2014/main" val="901917242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579985272"/>
                    </a:ext>
                  </a:extLst>
                </a:gridCol>
                <a:gridCol w="856527">
                  <a:extLst>
                    <a:ext uri="{9D8B030D-6E8A-4147-A177-3AD203B41FA5}">
                      <a16:colId xmlns:a16="http://schemas.microsoft.com/office/drawing/2014/main" val="2864362936"/>
                    </a:ext>
                  </a:extLst>
                </a:gridCol>
                <a:gridCol w="1030147">
                  <a:extLst>
                    <a:ext uri="{9D8B030D-6E8A-4147-A177-3AD203B41FA5}">
                      <a16:colId xmlns:a16="http://schemas.microsoft.com/office/drawing/2014/main" val="4086675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Substrate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Cleaning temperatures [℃]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7353065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Graphene/Si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22.8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75.2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34329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Graphene/Si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80.2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0891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70.1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25.9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31730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76.9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18.9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823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27.8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59.7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1495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22.9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2109164"/>
                  </a:ext>
                </a:extLst>
              </a:tr>
            </a:tbl>
          </a:graphicData>
        </a:graphic>
      </p:graphicFrame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F0B83CA-441B-45BB-BFE8-0FED3060A89A}"/>
              </a:ext>
            </a:extLst>
          </p:cNvPr>
          <p:cNvSpPr/>
          <p:nvPr/>
        </p:nvSpPr>
        <p:spPr>
          <a:xfrm>
            <a:off x="867347" y="3979117"/>
            <a:ext cx="10088475" cy="34454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3">
            <a:extLst>
              <a:ext uri="{FF2B5EF4-FFF2-40B4-BE49-F238E27FC236}">
                <a16:creationId xmlns:a16="http://schemas.microsoft.com/office/drawing/2014/main" id="{EFCCCCDE-FF5A-81DA-9C7B-7E5E7EF6010F}"/>
              </a:ext>
            </a:extLst>
          </p:cNvPr>
          <p:cNvSpPr/>
          <p:nvPr/>
        </p:nvSpPr>
        <p:spPr>
          <a:xfrm>
            <a:off x="328550" y="1277831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996505-A891-8B5D-D605-6D90C6A26420}"/>
              </a:ext>
            </a:extLst>
          </p:cNvPr>
          <p:cNvSpPr txBox="1"/>
          <p:nvPr/>
        </p:nvSpPr>
        <p:spPr>
          <a:xfrm>
            <a:off x="10604938" y="6427113"/>
            <a:ext cx="17026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Appl. Phys. Lett. 116, 251903 (2020). 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691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7266" y="-5559"/>
            <a:ext cx="11205948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of Graphene Crystal Structure – ARPES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06" y="1659272"/>
            <a:ext cx="5823708" cy="4999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7443214" y="2496235"/>
            <a:ext cx="4484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Undamaged graphene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detachment from the base substrates (Si, Mo).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648D228-7731-4B18-B199-F24595C1E99E}"/>
                  </a:ext>
                </a:extLst>
              </p:cNvPr>
              <p:cNvSpPr txBox="1"/>
              <p:nvPr/>
            </p:nvSpPr>
            <p:spPr>
              <a:xfrm>
                <a:off x="3551645" y="5935050"/>
                <a:ext cx="31496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648D228-7731-4B18-B199-F24595C1E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645" y="5935050"/>
                <a:ext cx="314960" cy="3657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635E834-AD62-4C6F-85E0-F4BB74C3AF8D}"/>
                  </a:ext>
                </a:extLst>
              </p:cNvPr>
              <p:cNvSpPr txBox="1"/>
              <p:nvPr/>
            </p:nvSpPr>
            <p:spPr>
              <a:xfrm>
                <a:off x="2680788" y="4829396"/>
                <a:ext cx="325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635E834-AD62-4C6F-85E0-F4BB74C3A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788" y="4829396"/>
                <a:ext cx="3251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矢印: 上 6">
            <a:extLst>
              <a:ext uri="{FF2B5EF4-FFF2-40B4-BE49-F238E27FC236}">
                <a16:creationId xmlns:a16="http://schemas.microsoft.com/office/drawing/2014/main" id="{CD961268-48B6-4DE8-BCF5-9E171AC739E7}"/>
              </a:ext>
            </a:extLst>
          </p:cNvPr>
          <p:cNvSpPr/>
          <p:nvPr/>
        </p:nvSpPr>
        <p:spPr>
          <a:xfrm>
            <a:off x="3616960" y="5758869"/>
            <a:ext cx="184331" cy="26416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0154046B-28E8-4B7E-BC74-12D351F745C5}"/>
              </a:ext>
            </a:extLst>
          </p:cNvPr>
          <p:cNvSpPr/>
          <p:nvPr/>
        </p:nvSpPr>
        <p:spPr>
          <a:xfrm>
            <a:off x="2751183" y="4655001"/>
            <a:ext cx="184331" cy="26416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3">
            <a:extLst>
              <a:ext uri="{FF2B5EF4-FFF2-40B4-BE49-F238E27FC236}">
                <a16:creationId xmlns:a16="http://schemas.microsoft.com/office/drawing/2014/main" id="{FCC437D9-1656-E38B-4803-597761235E06}"/>
              </a:ext>
            </a:extLst>
          </p:cNvPr>
          <p:cNvSpPr/>
          <p:nvPr/>
        </p:nvSpPr>
        <p:spPr>
          <a:xfrm>
            <a:off x="259761" y="1196912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732DAEF5-B23A-6024-D7EE-9D0E9BA987B7}"/>
              </a:ext>
            </a:extLst>
          </p:cNvPr>
          <p:cNvSpPr/>
          <p:nvPr/>
        </p:nvSpPr>
        <p:spPr>
          <a:xfrm>
            <a:off x="9418896" y="3925041"/>
            <a:ext cx="651641" cy="123594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74EAF1-B654-7FEF-69D7-B25B27CD0007}"/>
              </a:ext>
            </a:extLst>
          </p:cNvPr>
          <p:cNvSpPr/>
          <p:nvPr/>
        </p:nvSpPr>
        <p:spPr>
          <a:xfrm>
            <a:off x="7882759" y="5306981"/>
            <a:ext cx="3950208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22225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88000">
                      <a:srgbClr val="002060"/>
                    </a:gs>
                    <a:gs pos="75000">
                      <a:srgbClr val="0070C0"/>
                    </a:gs>
                    <a:gs pos="60000">
                      <a:srgbClr val="00B0F0"/>
                    </a:gs>
                    <a:gs pos="47000">
                      <a:srgbClr val="00B050"/>
                    </a:gs>
                    <a:gs pos="34000">
                      <a:srgbClr val="92D050"/>
                    </a:gs>
                    <a:gs pos="24000">
                      <a:srgbClr val="FFFF00"/>
                    </a:gs>
                    <a:gs pos="12000">
                      <a:srgbClr val="FFC000"/>
                    </a:gs>
                    <a:gs pos="0">
                      <a:srgbClr val="C00000"/>
                    </a:gs>
                    <a:gs pos="100000">
                      <a:srgbClr val="7030A0"/>
                    </a:gs>
                  </a:gsLst>
                  <a:lin ang="0" scaled="1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Quasi-permanent</a:t>
            </a:r>
            <a:endParaRPr lang="ja-JP" altLang="en-US" sz="3200" b="1" cap="none" spc="0" dirty="0">
              <a:ln w="22225">
                <a:noFill/>
                <a:prstDash val="solid"/>
              </a:ln>
              <a:gradFill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88000">
                    <a:srgbClr val="002060"/>
                  </a:gs>
                  <a:gs pos="75000">
                    <a:srgbClr val="0070C0"/>
                  </a:gs>
                  <a:gs pos="60000">
                    <a:srgbClr val="00B0F0"/>
                  </a:gs>
                  <a:gs pos="47000">
                    <a:srgbClr val="00B050"/>
                  </a:gs>
                  <a:gs pos="34000">
                    <a:srgbClr val="92D050"/>
                  </a:gs>
                  <a:gs pos="24000">
                    <a:srgbClr val="FFFF00"/>
                  </a:gs>
                  <a:gs pos="12000">
                    <a:srgbClr val="FFC000"/>
                  </a:gs>
                  <a:gs pos="0">
                    <a:srgbClr val="C00000"/>
                  </a:gs>
                  <a:gs pos="100000">
                    <a:srgbClr val="7030A0"/>
                  </a:gs>
                </a:gsLst>
                <a:lin ang="0" scaled="1"/>
              </a:gradFill>
              <a:effectLst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492E76-E4BB-0577-41AB-AE036056EF7E}"/>
              </a:ext>
            </a:extLst>
          </p:cNvPr>
          <p:cNvSpPr txBox="1"/>
          <p:nvPr/>
        </p:nvSpPr>
        <p:spPr>
          <a:xfrm>
            <a:off x="9026025" y="6585691"/>
            <a:ext cx="31659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Appl. Phys. Lett. 116, 251903 (2020). 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656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4D197-86A4-6FF8-B1CF-2914533DF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8A17C7-5F8F-9078-0B39-72508A39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18" y="-154371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stable deposition recipe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81621F34-AE10-FCBA-E0EB-5C736D50B468}"/>
              </a:ext>
            </a:extLst>
          </p:cNvPr>
          <p:cNvSpPr/>
          <p:nvPr/>
        </p:nvSpPr>
        <p:spPr>
          <a:xfrm>
            <a:off x="300317" y="87923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2">
                <a:extLst>
                  <a:ext uri="{FF2B5EF4-FFF2-40B4-BE49-F238E27FC236}">
                    <a16:creationId xmlns:a16="http://schemas.microsoft.com/office/drawing/2014/main" id="{08DE9DAE-3121-91A0-0C8C-71758C048A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7463" y="1274566"/>
                <a:ext cx="4791263" cy="370094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Procedure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Substrate surface treatment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 heat cleaning at 450-600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1 hour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 (5 nm or 10 nm) was deposited quantitatively using a thickness monitor.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was deposited until QE saturation (0.3–0.8%)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 was deposited until QE saturation (~10%)</a:t>
                </a:r>
              </a:p>
              <a:p>
                <a:endPara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コンテンツ プレースホルダー 2">
                <a:extLst>
                  <a:ext uri="{FF2B5EF4-FFF2-40B4-BE49-F238E27FC236}">
                    <a16:creationId xmlns:a16="http://schemas.microsoft.com/office/drawing/2014/main" id="{5DFC906F-A42C-8A03-002B-811C9B6846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7463" y="1274566"/>
                <a:ext cx="4791263" cy="3700940"/>
              </a:xfrm>
              <a:blipFill>
                <a:blip r:embed="rId3"/>
                <a:stretch>
                  <a:fillRect l="-2036" t="-39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E1B8FA-0C98-3316-14B0-27C224F65171}"/>
              </a:ext>
            </a:extLst>
          </p:cNvPr>
          <p:cNvSpPr/>
          <p:nvPr/>
        </p:nvSpPr>
        <p:spPr>
          <a:xfrm>
            <a:off x="6989667" y="4935962"/>
            <a:ext cx="5107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thicknesses of K and Cs were adjusted to maximize the QE.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F04A612-3993-9C06-6C85-762E69237317}"/>
              </a:ext>
            </a:extLst>
          </p:cNvPr>
          <p:cNvSpPr txBox="1"/>
          <p:nvPr/>
        </p:nvSpPr>
        <p:spPr>
          <a:xfrm>
            <a:off x="5864772" y="5818391"/>
            <a:ext cx="61439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ja-JP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technique to reproducibly achieve high QE has been established</a:t>
            </a:r>
            <a:endParaRPr lang="ja-JP" alt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Fig. 3">
            <a:extLst>
              <a:ext uri="{FF2B5EF4-FFF2-40B4-BE49-F238E27FC236}">
                <a16:creationId xmlns:a16="http://schemas.microsoft.com/office/drawing/2014/main" id="{39A9E176-5875-A07E-700D-CB0E09573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3"/>
          <a:stretch>
            <a:fillRect/>
          </a:stretch>
        </p:blipFill>
        <p:spPr bwMode="auto">
          <a:xfrm>
            <a:off x="1069312" y="1772047"/>
            <a:ext cx="4363299" cy="41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96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5F8CCB-F491-3B92-57D5-9859BA447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273"/>
            <a:ext cx="10515600" cy="1367415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</a:t>
            </a:r>
            <a:endParaRPr kumimoji="1" lang="ja-JP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CF3247-D23D-D192-0CCC-9B6E78C9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22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Substrate-aware growth is essential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surface, (100) orientation, and p-type substrates enable high QE</a:t>
            </a: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Stoichiometry control determines durability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K-rich growth forms a thick, stable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CsK₂Sb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initial QE, but order-of-magnitude improvement in robustness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enables substrate reuse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Acts as a chemically inert, robust interlayer</a:t>
            </a: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Verified by XPS and ARPES →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quasi-permanent substrate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</a:t>
            </a:r>
          </a:p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CsK₂Sb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fabrication can move from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trial-and-error → physics-guided and reproducible growth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 pathway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toward stable photocathodes for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high-average-current accelerator injectors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1271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BA221-41C9-244B-C0E0-5A63183B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0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&amp; Background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5DD737-BF30-7CD3-7D05-5C9B5F15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218794"/>
            <a:ext cx="7840350" cy="175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need CsK</a:t>
            </a:r>
            <a:r>
              <a:rPr lang="en-US" altLang="ja-JP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photocathode?</a:t>
            </a:r>
            <a:endParaRPr kumimoji="1" lang="ja-JP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困る・悩む・考える男性のイラスト">
            <a:extLst>
              <a:ext uri="{FF2B5EF4-FFF2-40B4-BE49-F238E27FC236}">
                <a16:creationId xmlns:a16="http://schemas.microsoft.com/office/drawing/2014/main" id="{BB74147B-5B27-AEF7-1CF1-ABE47DA8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50" y="2934056"/>
            <a:ext cx="1220738" cy="14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3">
            <a:extLst>
              <a:ext uri="{FF2B5EF4-FFF2-40B4-BE49-F238E27FC236}">
                <a16:creationId xmlns:a16="http://schemas.microsoft.com/office/drawing/2014/main" id="{9B78D2E1-8789-85D5-83B4-D23075787E01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AA939D-F927-BAB7-0066-5DED9FF613A0}"/>
              </a:ext>
            </a:extLst>
          </p:cNvPr>
          <p:cNvSpPr txBox="1"/>
          <p:nvPr/>
        </p:nvSpPr>
        <p:spPr>
          <a:xfrm>
            <a:off x="3798782" y="3925320"/>
            <a:ext cx="46190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QE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table electron emission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material system</a:t>
            </a:r>
            <a:endParaRPr kumimoji="1" lang="ja-JP" altLang="ja-JP" sz="28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00182 -0.1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003 -0.199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9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E03901-186F-2A66-D562-1D5F11F1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 for your attention.</a:t>
            </a:r>
            <a:endParaRPr kumimoji="1" lang="ja-JP" alt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CBEBE1CD-C008-8E34-8F70-A42BFC59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38" y="4978400"/>
            <a:ext cx="1714500" cy="1676400"/>
          </a:xfrm>
          <a:prstGeom prst="rect">
            <a:avLst/>
          </a:prstGeom>
        </p:spPr>
      </p:pic>
      <p:pic>
        <p:nvPicPr>
          <p:cNvPr id="5" name="Picture 4" descr="今日は #ロゴの日 ということで #KEK の研究所・研究施設や実験 ...">
            <a:extLst>
              <a:ext uri="{FF2B5EF4-FFF2-40B4-BE49-F238E27FC236}">
                <a16:creationId xmlns:a16="http://schemas.microsoft.com/office/drawing/2014/main" id="{035CC294-EBA3-BF53-F6D9-56715E33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26"/>
            <a:ext cx="1664999" cy="16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5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2F5573-9543-7048-74B6-FFBE39FA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276A1F-0A49-2123-8C0F-2E79B8770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sz="4400" dirty="0"/>
              <a:t>Back up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80840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座る, テーブル, 機器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F6DBDB7-96F5-2F23-A15C-E59C64319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4" y="-12524"/>
            <a:ext cx="8777711" cy="65836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2B78D24-A254-9C01-CC9E-28032F919E60}"/>
              </a:ext>
            </a:extLst>
          </p:cNvPr>
          <p:cNvSpPr/>
          <p:nvPr/>
        </p:nvSpPr>
        <p:spPr>
          <a:xfrm>
            <a:off x="4186518" y="0"/>
            <a:ext cx="1443318" cy="6571129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379929-43E2-4256-E0F1-54442889BCF4}"/>
              </a:ext>
            </a:extLst>
          </p:cNvPr>
          <p:cNvSpPr/>
          <p:nvPr/>
        </p:nvSpPr>
        <p:spPr>
          <a:xfrm>
            <a:off x="5706036" y="1"/>
            <a:ext cx="2792505" cy="657112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9CEC7C-811F-078F-EDEB-30D59CAB356A}"/>
              </a:ext>
            </a:extLst>
          </p:cNvPr>
          <p:cNvSpPr/>
          <p:nvPr/>
        </p:nvSpPr>
        <p:spPr>
          <a:xfrm>
            <a:off x="1317813" y="1"/>
            <a:ext cx="2792505" cy="6571128"/>
          </a:xfrm>
          <a:prstGeom prst="rect">
            <a:avLst/>
          </a:prstGeom>
          <a:noFill/>
          <a:ln w="38100">
            <a:solidFill>
              <a:srgbClr val="00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56626E-9380-5167-F415-906EF5CBC3B8}"/>
              </a:ext>
            </a:extLst>
          </p:cNvPr>
          <p:cNvSpPr txBox="1"/>
          <p:nvPr/>
        </p:nvSpPr>
        <p:spPr>
          <a:xfrm>
            <a:off x="4283098" y="80681"/>
            <a:ext cx="13165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 Deposition Chamber</a:t>
            </a:r>
            <a:endParaRPr kumimoji="1" lang="ja-JP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8FFD96-72CB-7657-5DE8-651511777571}"/>
              </a:ext>
            </a:extLst>
          </p:cNvPr>
          <p:cNvSpPr txBox="1"/>
          <p:nvPr/>
        </p:nvSpPr>
        <p:spPr>
          <a:xfrm>
            <a:off x="6444014" y="80681"/>
            <a:ext cx="13165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VSC</a:t>
            </a:r>
            <a:endParaRPr kumimoji="1"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FBDB73-D976-F8E1-F771-BABA11BF86CC}"/>
              </a:ext>
            </a:extLst>
          </p:cNvPr>
          <p:cNvSpPr txBox="1"/>
          <p:nvPr/>
        </p:nvSpPr>
        <p:spPr>
          <a:xfrm>
            <a:off x="1939289" y="188257"/>
            <a:ext cx="13165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Transport System</a:t>
            </a:r>
            <a:endParaRPr kumimoji="1" lang="ja-JP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87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B6AD13C-6F3F-40EB-3284-94977E3C6417}"/>
              </a:ext>
            </a:extLst>
          </p:cNvPr>
          <p:cNvGrpSpPr/>
          <p:nvPr/>
        </p:nvGrpSpPr>
        <p:grpSpPr>
          <a:xfrm>
            <a:off x="8130483" y="1908220"/>
            <a:ext cx="4061517" cy="4854867"/>
            <a:chOff x="8130483" y="1832859"/>
            <a:chExt cx="4061517" cy="4854867"/>
          </a:xfrm>
        </p:grpSpPr>
        <p:pic>
          <p:nvPicPr>
            <p:cNvPr id="6" name="図 5" descr="屋内, 写真, 項目, 異なる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8B05C2C2-BF53-C5C6-AEA2-BB073F4D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483" y="1832859"/>
              <a:ext cx="4061517" cy="4854867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31BC626-6388-42F7-C03E-E80A79594EA7}"/>
                </a:ext>
              </a:extLst>
            </p:cNvPr>
            <p:cNvSpPr/>
            <p:nvPr/>
          </p:nvSpPr>
          <p:spPr>
            <a:xfrm>
              <a:off x="10186176" y="3076442"/>
              <a:ext cx="1593447" cy="2322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tIns="90000" rtlCol="0" anchor="ctr" anchorCtr="0"/>
            <a:lstStyle/>
            <a:p>
              <a:pPr algn="ctr"/>
              <a:r>
                <a:rPr lang="en-US" altLang="ja-JP" sz="1200" dirty="0"/>
                <a:t>Lens </a:t>
              </a:r>
              <a:endParaRPr kumimoji="1" lang="ja-JP" altLang="en-US" sz="1200" dirty="0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CFCD89BA-C0BC-4C30-C6B5-C4DF0AA3AF98}"/>
                </a:ext>
              </a:extLst>
            </p:cNvPr>
            <p:cNvSpPr/>
            <p:nvPr/>
          </p:nvSpPr>
          <p:spPr>
            <a:xfrm>
              <a:off x="8633012" y="5125906"/>
              <a:ext cx="1246094" cy="4523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tIns="90000" rtlCol="0" anchor="ctr" anchorCtr="0"/>
            <a:lstStyle/>
            <a:p>
              <a:pPr algn="ctr"/>
              <a:r>
                <a:rPr lang="en-US" altLang="ja-JP" sz="1200" dirty="0"/>
                <a:t>semiconductor laser</a:t>
              </a:r>
              <a:endParaRPr kumimoji="1" lang="ja-JP" altLang="en-US" sz="1200" dirty="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346E11C-A285-8FA7-1479-F71B87E3A4AE}"/>
                </a:ext>
              </a:extLst>
            </p:cNvPr>
            <p:cNvSpPr/>
            <p:nvPr/>
          </p:nvSpPr>
          <p:spPr>
            <a:xfrm>
              <a:off x="11252974" y="4504727"/>
              <a:ext cx="702167" cy="333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tIns="90000" rtlCol="0" anchor="ctr" anchorCtr="0"/>
            <a:lstStyle/>
            <a:p>
              <a:pPr algn="ctr"/>
              <a:r>
                <a:rPr lang="en-US" altLang="ja-JP" sz="1200" dirty="0"/>
                <a:t>Mirror</a:t>
              </a:r>
              <a:endParaRPr kumimoji="1" lang="ja-JP" altLang="en-US" sz="1200" dirty="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48FFB71-755A-1BA4-925E-3E039C5D6700}"/>
              </a:ext>
            </a:extLst>
          </p:cNvPr>
          <p:cNvGrpSpPr/>
          <p:nvPr/>
        </p:nvGrpSpPr>
        <p:grpSpPr>
          <a:xfrm>
            <a:off x="129281" y="76908"/>
            <a:ext cx="3600000" cy="4680000"/>
            <a:chOff x="129281" y="76908"/>
            <a:chExt cx="3600000" cy="4680000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5CE38899-C337-F9A0-1738-4F6B0CBF4A5C}"/>
                </a:ext>
              </a:extLst>
            </p:cNvPr>
            <p:cNvGrpSpPr/>
            <p:nvPr/>
          </p:nvGrpSpPr>
          <p:grpSpPr>
            <a:xfrm>
              <a:off x="129281" y="76908"/>
              <a:ext cx="3600000" cy="4680000"/>
              <a:chOff x="60792" y="859458"/>
              <a:chExt cx="3600000" cy="4680000"/>
            </a:xfrm>
          </p:grpSpPr>
          <p:pic>
            <p:nvPicPr>
              <p:cNvPr id="3" name="図 2" descr="シルバー, エンジン, 飛行機, バイク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8A3634D-06DD-1B7E-4E60-1CA9F3041AB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0"/>
              <a:stretch/>
            </p:blipFill>
            <p:spPr>
              <a:xfrm rot="5400000">
                <a:off x="-479208" y="1399458"/>
                <a:ext cx="4680000" cy="3600000"/>
              </a:xfrm>
              <a:prstGeom prst="rect">
                <a:avLst/>
              </a:prstGeom>
            </p:spPr>
          </p:pic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04FC2835-5627-654F-109E-10F5A395976A}"/>
                  </a:ext>
                </a:extLst>
              </p:cNvPr>
              <p:cNvSpPr/>
              <p:nvPr/>
            </p:nvSpPr>
            <p:spPr>
              <a:xfrm>
                <a:off x="1361867" y="1893226"/>
                <a:ext cx="1584746" cy="2322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tIns="90000" rtlCol="0" anchor="ctr" anchorCtr="0"/>
              <a:lstStyle/>
              <a:p>
                <a:pPr algn="ctr"/>
                <a:r>
                  <a:rPr kumimoji="1" lang="en-US" altLang="ja-JP" sz="1200" dirty="0"/>
                  <a:t>Cathode Holder</a:t>
                </a:r>
                <a:endParaRPr kumimoji="1" lang="ja-JP" altLang="en-US" sz="1200" dirty="0"/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BD00044-5B01-2CC3-ED5C-1EF7E631D843}"/>
                  </a:ext>
                </a:extLst>
              </p:cNvPr>
              <p:cNvSpPr/>
              <p:nvPr/>
            </p:nvSpPr>
            <p:spPr>
              <a:xfrm>
                <a:off x="2450866" y="3408230"/>
                <a:ext cx="1039420" cy="45076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tIns="90000" rtlCol="0" anchor="ctr" anchorCtr="0"/>
              <a:lstStyle/>
              <a:p>
                <a:pPr algn="ctr"/>
                <a:r>
                  <a:rPr lang="en-US" altLang="ja-JP" sz="1200" dirty="0"/>
                  <a:t>Thickness Monitor</a:t>
                </a:r>
                <a:endParaRPr kumimoji="1" lang="ja-JP" altLang="en-US" sz="1200" dirty="0"/>
              </a:p>
            </p:txBody>
          </p:sp>
          <p:sp>
            <p:nvSpPr>
              <p:cNvPr id="9" name="矢印: 下 8">
                <a:extLst>
                  <a:ext uri="{FF2B5EF4-FFF2-40B4-BE49-F238E27FC236}">
                    <a16:creationId xmlns:a16="http://schemas.microsoft.com/office/drawing/2014/main" id="{E0A3F543-9F5F-B63A-D2F2-C0F0460823F4}"/>
                  </a:ext>
                </a:extLst>
              </p:cNvPr>
              <p:cNvSpPr/>
              <p:nvPr/>
            </p:nvSpPr>
            <p:spPr>
              <a:xfrm rot="7336185">
                <a:off x="2609900" y="3187636"/>
                <a:ext cx="154032" cy="1802981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7184C43C-E369-4DA6-5308-4E1D71EF53C7}"/>
                  </a:ext>
                </a:extLst>
              </p:cNvPr>
              <p:cNvSpPr/>
              <p:nvPr/>
            </p:nvSpPr>
            <p:spPr>
              <a:xfrm>
                <a:off x="217179" y="2421478"/>
                <a:ext cx="899925" cy="2322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tIns="90000" rtlCol="0" anchor="ctr" anchorCtr="0"/>
              <a:lstStyle/>
              <a:p>
                <a:pPr algn="ctr"/>
                <a:r>
                  <a:rPr kumimoji="1" lang="en-US" altLang="ja-JP" sz="1200" dirty="0"/>
                  <a:t>Heater</a:t>
                </a:r>
                <a:endParaRPr kumimoji="1" lang="ja-JP" altLang="en-US" sz="1200" dirty="0"/>
              </a:p>
            </p:txBody>
          </p:sp>
        </p:grp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BEB2924E-2EA5-6F44-A1EC-5C72977BEEF6}"/>
                </a:ext>
              </a:extLst>
            </p:cNvPr>
            <p:cNvSpPr/>
            <p:nvPr/>
          </p:nvSpPr>
          <p:spPr>
            <a:xfrm rot="1025714">
              <a:off x="1864156" y="1352044"/>
              <a:ext cx="175756" cy="758203"/>
            </a:xfrm>
            <a:prstGeom prst="downArrow">
              <a:avLst>
                <a:gd name="adj1" fmla="val 50000"/>
                <a:gd name="adj2" fmla="val 1567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7C84AAD4-8FE6-EE83-9BAF-BE1590F04769}"/>
                </a:ext>
              </a:extLst>
            </p:cNvPr>
            <p:cNvSpPr/>
            <p:nvPr/>
          </p:nvSpPr>
          <p:spPr>
            <a:xfrm>
              <a:off x="1009629" y="1784805"/>
              <a:ext cx="609779" cy="5934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5DEF24E3-1006-A66B-273F-2796A41798A3}"/>
                </a:ext>
              </a:extLst>
            </p:cNvPr>
            <p:cNvSpPr/>
            <p:nvPr/>
          </p:nvSpPr>
          <p:spPr>
            <a:xfrm>
              <a:off x="2172144" y="1908220"/>
              <a:ext cx="766232" cy="8012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96F540D-568C-CDA8-A962-E36DEA722AF3}"/>
              </a:ext>
            </a:extLst>
          </p:cNvPr>
          <p:cNvGrpSpPr/>
          <p:nvPr/>
        </p:nvGrpSpPr>
        <p:grpSpPr>
          <a:xfrm>
            <a:off x="4126095" y="505783"/>
            <a:ext cx="4071096" cy="3388140"/>
            <a:chOff x="3970225" y="490540"/>
            <a:chExt cx="4071096" cy="3388140"/>
          </a:xfrm>
        </p:grpSpPr>
        <p:pic>
          <p:nvPicPr>
            <p:cNvPr id="19" name="Picture 1" descr="C:\Users\E-gun kakurai\AppData\Roaming\Tencent\Users\249836625\QQ\WinTemp\RichOle\VGZVLBWGV~RHL]0}8W2%U9K.jpg">
              <a:extLst>
                <a:ext uri="{FF2B5EF4-FFF2-40B4-BE49-F238E27FC236}">
                  <a16:creationId xmlns:a16="http://schemas.microsoft.com/office/drawing/2014/main" id="{E8CB3C3F-8DF8-E2A6-9DCB-6D8737993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225" y="490540"/>
              <a:ext cx="3288851" cy="333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D537AC2C-F813-DD79-82ED-F39A85024252}"/>
                </a:ext>
              </a:extLst>
            </p:cNvPr>
            <p:cNvCxnSpPr/>
            <p:nvPr/>
          </p:nvCxnSpPr>
          <p:spPr>
            <a:xfrm flipH="1">
              <a:off x="6007628" y="1528401"/>
              <a:ext cx="765705" cy="65573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884C3AA6-87A6-58DF-5341-8E3EADD30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4703" y="1186825"/>
              <a:ext cx="18266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</a:rPr>
                <a:t>K,Cs</a:t>
              </a:r>
              <a:r>
                <a:rPr lang="ja-JP" altLang="en-US" dirty="0"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</a:rPr>
                <a:t>Dispensers</a:t>
              </a:r>
              <a:endParaRPr kumimoji="1" lang="en-US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BC3380FB-B684-51A1-D285-5B2E1F079312}"/>
                </a:ext>
              </a:extLst>
            </p:cNvPr>
            <p:cNvCxnSpPr/>
            <p:nvPr/>
          </p:nvCxnSpPr>
          <p:spPr>
            <a:xfrm>
              <a:off x="5791604" y="2176102"/>
              <a:ext cx="21602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896B70E6-C5F6-C165-E3E6-D3915C63B620}"/>
                </a:ext>
              </a:extLst>
            </p:cNvPr>
            <p:cNvCxnSpPr/>
            <p:nvPr/>
          </p:nvCxnSpPr>
          <p:spPr>
            <a:xfrm>
              <a:off x="5791604" y="2378276"/>
              <a:ext cx="21602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16E0D019-E3BA-A2B5-B42A-6E35F24B1407}"/>
                </a:ext>
              </a:extLst>
            </p:cNvPr>
            <p:cNvCxnSpPr/>
            <p:nvPr/>
          </p:nvCxnSpPr>
          <p:spPr>
            <a:xfrm flipH="1" flipV="1">
              <a:off x="6012182" y="2863185"/>
              <a:ext cx="72007" cy="42063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F9B84ADD-D3A2-BE7D-CD1C-9A50FC93C560}"/>
                </a:ext>
              </a:extLst>
            </p:cNvPr>
            <p:cNvSpPr/>
            <p:nvPr/>
          </p:nvSpPr>
          <p:spPr>
            <a:xfrm>
              <a:off x="5889758" y="3232349"/>
              <a:ext cx="8258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ea typeface="ＭＳ 明朝" pitchFamily="17" charset="-128"/>
                  <a:cs typeface="Times New Roman" panose="02020603050405020304" pitchFamily="18" charset="0"/>
                </a:rPr>
                <a:t>Sb</a:t>
              </a:r>
            </a:p>
            <a:p>
              <a:r>
                <a:rPr lang="en-US" altLang="ja-JP" dirty="0">
                  <a:latin typeface="Times New Roman" panose="02020603050405020304" pitchFamily="18" charset="0"/>
                  <a:ea typeface="ＭＳ 明朝" pitchFamily="17" charset="-128"/>
                  <a:cs typeface="Times New Roman" panose="02020603050405020304" pitchFamily="18" charset="0"/>
                </a:rPr>
                <a:t>Source</a:t>
              </a:r>
              <a:endPara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1" descr="C:\Users\E-gun kakurai\AppData\Roaming\Tencent\Users\249836625\QQ\WinTemp\RichOle\$DA3XD%1XKT3JX58R61_7OT.png">
            <a:extLst>
              <a:ext uri="{FF2B5EF4-FFF2-40B4-BE49-F238E27FC236}">
                <a16:creationId xmlns:a16="http://schemas.microsoft.com/office/drawing/2014/main" id="{804DAE97-3DF1-2415-76AF-97607E64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18" y="4316487"/>
            <a:ext cx="1984110" cy="22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7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座る, 眺め, 小さい が含まれている画像&#10;&#10;自動的に生成された説明">
            <a:extLst>
              <a:ext uri="{FF2B5EF4-FFF2-40B4-BE49-F238E27FC236}">
                <a16:creationId xmlns:a16="http://schemas.microsoft.com/office/drawing/2014/main" id="{0E6EAF41-8618-C165-6294-078AB0061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3" t="31215" r="29022" b="27896"/>
          <a:stretch/>
        </p:blipFill>
        <p:spPr>
          <a:xfrm>
            <a:off x="2732649" y="4189630"/>
            <a:ext cx="2860551" cy="2013947"/>
          </a:xfrm>
          <a:prstGeom prst="rect">
            <a:avLst/>
          </a:prstGeom>
        </p:spPr>
      </p:pic>
      <p:pic>
        <p:nvPicPr>
          <p:cNvPr id="7" name="Picture 4" descr="Fig. 1">
            <a:extLst>
              <a:ext uri="{FF2B5EF4-FFF2-40B4-BE49-F238E27FC236}">
                <a16:creationId xmlns:a16="http://schemas.microsoft.com/office/drawing/2014/main" id="{5E2568CE-B9D1-2108-9003-C89A6B57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" y="229970"/>
            <a:ext cx="12090056" cy="35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2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9A0460-CAC3-B40B-2985-4A5A958C6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7" y="344774"/>
            <a:ext cx="5516380" cy="41372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9597CF-C457-8BCC-06B8-0DFE512A1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ES Getters | INDUSTRIAL_Sol_Dispensers_AMD">
            <a:extLst>
              <a:ext uri="{FF2B5EF4-FFF2-40B4-BE49-F238E27FC236}">
                <a16:creationId xmlns:a16="http://schemas.microsoft.com/office/drawing/2014/main" id="{C81BC80C-233D-18AC-B135-0CD810F16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2" y="374754"/>
            <a:ext cx="7450111" cy="41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9187A9-172F-F8C8-EBFC-F918C562B901}"/>
              </a:ext>
            </a:extLst>
          </p:cNvPr>
          <p:cNvSpPr txBox="1"/>
          <p:nvPr/>
        </p:nvSpPr>
        <p:spPr>
          <a:xfrm>
            <a:off x="8544392" y="1828800"/>
            <a:ext cx="241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SAES</a:t>
            </a:r>
          </a:p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dispenser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6762C9-852B-CB76-D956-76B84D77BEC0}"/>
              </a:ext>
            </a:extLst>
          </p:cNvPr>
          <p:cNvSpPr txBox="1"/>
          <p:nvPr/>
        </p:nvSpPr>
        <p:spPr>
          <a:xfrm>
            <a:off x="8772992" y="5812436"/>
            <a:ext cx="3185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conductivity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conductivity</a:t>
            </a:r>
          </a:p>
        </p:txBody>
      </p:sp>
    </p:spTree>
    <p:extLst>
      <p:ext uri="{BB962C8B-B14F-4D97-AF65-F5344CB8AC3E}">
        <p14:creationId xmlns:p14="http://schemas.microsoft.com/office/powerpoint/2010/main" val="75125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477076-30AA-2C49-83A6-B2B47E1A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65" y="2662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quasi-permanent substrate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F8B89DDC-735D-F346-91F6-0006638677F1}"/>
              </a:ext>
            </a:extLst>
          </p:cNvPr>
          <p:cNvSpPr/>
          <p:nvPr/>
        </p:nvSpPr>
        <p:spPr>
          <a:xfrm>
            <a:off x="310662" y="1033236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3A4E344-A74C-88EA-AC08-8A77A7FCDD83}"/>
              </a:ext>
            </a:extLst>
          </p:cNvPr>
          <p:cNvGrpSpPr/>
          <p:nvPr/>
        </p:nvGrpSpPr>
        <p:grpSpPr>
          <a:xfrm>
            <a:off x="1817898" y="1554530"/>
            <a:ext cx="8022341" cy="3423284"/>
            <a:chOff x="2023458" y="1325563"/>
            <a:chExt cx="8022341" cy="3423284"/>
          </a:xfrm>
        </p:grpSpPr>
        <p:pic>
          <p:nvPicPr>
            <p:cNvPr id="10" name="図 9" descr="敷物 が含まれている画像&#10;&#10;自動的に生成された説明">
              <a:extLst>
                <a:ext uri="{FF2B5EF4-FFF2-40B4-BE49-F238E27FC236}">
                  <a16:creationId xmlns:a16="http://schemas.microsoft.com/office/drawing/2014/main" id="{6FDC52BA-B2E4-C4E1-8E44-516DAE6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759" y="1856243"/>
              <a:ext cx="2287245" cy="1329078"/>
            </a:xfrm>
            <a:prstGeom prst="rect">
              <a:avLst/>
            </a:prstGeom>
          </p:spPr>
        </p:pic>
        <p:sp>
          <p:nvSpPr>
            <p:cNvPr id="12" name="テキスト ボックス 8">
              <a:extLst>
                <a:ext uri="{FF2B5EF4-FFF2-40B4-BE49-F238E27FC236}">
                  <a16:creationId xmlns:a16="http://schemas.microsoft.com/office/drawing/2014/main" id="{D24C5236-CA26-6830-FA17-3A8FDD9D2242}"/>
                </a:ext>
              </a:extLst>
            </p:cNvPr>
            <p:cNvSpPr txBox="1"/>
            <p:nvPr/>
          </p:nvSpPr>
          <p:spPr>
            <a:xfrm>
              <a:off x="2023458" y="1325563"/>
              <a:ext cx="2236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Graphene-coated substrate</a:t>
              </a:r>
              <a:endPara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図 12" descr="敷物 が含まれている画像&#10;&#10;自動的に生成された説明">
              <a:extLst>
                <a:ext uri="{FF2B5EF4-FFF2-40B4-BE49-F238E27FC236}">
                  <a16:creationId xmlns:a16="http://schemas.microsoft.com/office/drawing/2014/main" id="{EFAFA236-3B6D-C345-BD2E-3E5C44A5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554" y="1852043"/>
              <a:ext cx="2287245" cy="1329078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18420AC-262D-0CA3-74C1-A5B99E6F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59" y="1852043"/>
              <a:ext cx="2415340" cy="1279492"/>
            </a:xfrm>
            <a:prstGeom prst="rect">
              <a:avLst/>
            </a:prstGeom>
          </p:spPr>
        </p:pic>
        <p:sp>
          <p:nvSpPr>
            <p:cNvPr id="15" name="矢印: 右 22">
              <a:extLst>
                <a:ext uri="{FF2B5EF4-FFF2-40B4-BE49-F238E27FC236}">
                  <a16:creationId xmlns:a16="http://schemas.microsoft.com/office/drawing/2014/main" id="{7BFC4C14-23DE-13DD-5AB5-28ADD5B2E6EC}"/>
                </a:ext>
              </a:extLst>
            </p:cNvPr>
            <p:cNvSpPr/>
            <p:nvPr/>
          </p:nvSpPr>
          <p:spPr>
            <a:xfrm>
              <a:off x="4348346" y="2226972"/>
              <a:ext cx="478970" cy="529632"/>
            </a:xfrm>
            <a:prstGeom prst="rightArrow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矢印: 右 23">
              <a:extLst>
                <a:ext uri="{FF2B5EF4-FFF2-40B4-BE49-F238E27FC236}">
                  <a16:creationId xmlns:a16="http://schemas.microsoft.com/office/drawing/2014/main" id="{50C8E400-30D0-CC09-74BD-97C428A8D259}"/>
                </a:ext>
              </a:extLst>
            </p:cNvPr>
            <p:cNvSpPr/>
            <p:nvPr/>
          </p:nvSpPr>
          <p:spPr>
            <a:xfrm>
              <a:off x="7280300" y="2226971"/>
              <a:ext cx="478970" cy="529632"/>
            </a:xfrm>
            <a:prstGeom prst="rightArrow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図 16" descr="黒い背景と白い文字&#10;&#10;自動的に生成された説明">
              <a:extLst>
                <a:ext uri="{FF2B5EF4-FFF2-40B4-BE49-F238E27FC236}">
                  <a16:creationId xmlns:a16="http://schemas.microsoft.com/office/drawing/2014/main" id="{C47A3831-ACA7-29EF-7BD6-545EA3C8D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151" y="2914849"/>
              <a:ext cx="2149715" cy="273891"/>
            </a:xfrm>
            <a:prstGeom prst="rect">
              <a:avLst/>
            </a:prstGeom>
          </p:spPr>
        </p:pic>
        <p:sp>
          <p:nvSpPr>
            <p:cNvPr id="21" name="矢印: U ターン 20">
              <a:extLst>
                <a:ext uri="{FF2B5EF4-FFF2-40B4-BE49-F238E27FC236}">
                  <a16:creationId xmlns:a16="http://schemas.microsoft.com/office/drawing/2014/main" id="{9C066A5E-4F13-8A44-FEFF-1A021098D343}"/>
                </a:ext>
              </a:extLst>
            </p:cNvPr>
            <p:cNvSpPr/>
            <p:nvPr/>
          </p:nvSpPr>
          <p:spPr>
            <a:xfrm rot="10800000">
              <a:off x="5868981" y="3313201"/>
              <a:ext cx="2935851" cy="900875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円: 塗りつぶしなし 28">
              <a:extLst>
                <a:ext uri="{FF2B5EF4-FFF2-40B4-BE49-F238E27FC236}">
                  <a16:creationId xmlns:a16="http://schemas.microsoft.com/office/drawing/2014/main" id="{972015E7-E8BE-3553-DBB5-4A7A0C7AF01F}"/>
                </a:ext>
              </a:extLst>
            </p:cNvPr>
            <p:cNvSpPr/>
            <p:nvPr/>
          </p:nvSpPr>
          <p:spPr>
            <a:xfrm>
              <a:off x="6863170" y="3419769"/>
              <a:ext cx="1313227" cy="1329078"/>
            </a:xfrm>
            <a:prstGeom prst="don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8">
              <a:extLst>
                <a:ext uri="{FF2B5EF4-FFF2-40B4-BE49-F238E27FC236}">
                  <a16:creationId xmlns:a16="http://schemas.microsoft.com/office/drawing/2014/main" id="{16D92E3B-FE38-0FF2-C768-59FD9D6A8D29}"/>
                </a:ext>
              </a:extLst>
            </p:cNvPr>
            <p:cNvSpPr txBox="1"/>
            <p:nvPr/>
          </p:nvSpPr>
          <p:spPr>
            <a:xfrm>
              <a:off x="6532243" y="1604757"/>
              <a:ext cx="1796932" cy="54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Heat</a:t>
              </a:r>
            </a:p>
            <a:p>
              <a:pPr algn="ctr">
                <a:lnSpc>
                  <a:spcPct val="80000"/>
                </a:lnSpc>
              </a:pPr>
              <a:r>
                <a:rPr lang="ja-JP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（～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r>
                <a:rPr lang="ja-JP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℃）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テキスト ボックス 8">
              <a:extLst>
                <a:ext uri="{FF2B5EF4-FFF2-40B4-BE49-F238E27FC236}">
                  <a16:creationId xmlns:a16="http://schemas.microsoft.com/office/drawing/2014/main" id="{60C9C3EB-E26F-4088-9AFC-A270B9966F36}"/>
                </a:ext>
              </a:extLst>
            </p:cNvPr>
            <p:cNvSpPr txBox="1"/>
            <p:nvPr/>
          </p:nvSpPr>
          <p:spPr>
            <a:xfrm>
              <a:off x="3967093" y="1648728"/>
              <a:ext cx="1796932" cy="54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Photocathode deposition</a:t>
              </a:r>
              <a:endPara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0CE2C75-C9FA-8A40-3763-BD0878BF457B}"/>
              </a:ext>
            </a:extLst>
          </p:cNvPr>
          <p:cNvSpPr txBox="1"/>
          <p:nvPr/>
        </p:nvSpPr>
        <p:spPr>
          <a:xfrm>
            <a:off x="8779303" y="1589297"/>
            <a:ext cx="2932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residue (XPS)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 intact (ARPES)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D91AB5E-ECC0-31B4-5DC6-E696EC20D45D}"/>
              </a:ext>
            </a:extLst>
          </p:cNvPr>
          <p:cNvSpPr txBox="1"/>
          <p:nvPr/>
        </p:nvSpPr>
        <p:spPr>
          <a:xfrm>
            <a:off x="2999820" y="5212775"/>
            <a:ext cx="7641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atomically regenerable and clean graphene surface</a:t>
            </a:r>
            <a:endParaRPr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83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CE5976-3CA0-C54F-AD14-466E7FB9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0"/>
            <a:ext cx="10515600" cy="1325563"/>
          </a:xfrm>
        </p:spPr>
        <p:txBody>
          <a:bodyPr>
            <a:normAutofit/>
          </a:bodyPr>
          <a:lstStyle/>
          <a:p>
            <a:r>
              <a:rPr lang="fr-FR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Attempts to Reuse Substrates</a:t>
            </a:r>
            <a:endParaRPr kumimoji="1" lang="ja-JP" altLang="en-US" sz="3200" b="1" dirty="0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002047C2-48FD-1A43-BA49-CFB806BABE61}"/>
              </a:ext>
            </a:extLst>
          </p:cNvPr>
          <p:cNvSpPr/>
          <p:nvPr/>
        </p:nvSpPr>
        <p:spPr>
          <a:xfrm>
            <a:off x="310662" y="879231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979B9F6-6868-0949-B379-9ED0EA8EBCDA}"/>
              </a:ext>
            </a:extLst>
          </p:cNvPr>
          <p:cNvSpPr txBox="1"/>
          <p:nvPr/>
        </p:nvSpPr>
        <p:spPr>
          <a:xfrm>
            <a:off x="2400148" y="3640698"/>
            <a:ext cx="7391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aim to refresh the substrate surface under vacuum.</a:t>
            </a:r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7717525-AE86-4D7D-B15E-0FDFC1FA28A4}"/>
              </a:ext>
            </a:extLst>
          </p:cNvPr>
          <p:cNvGrpSpPr/>
          <p:nvPr/>
        </p:nvGrpSpPr>
        <p:grpSpPr>
          <a:xfrm>
            <a:off x="2265551" y="1255767"/>
            <a:ext cx="7312795" cy="3364039"/>
            <a:chOff x="2541445" y="1484273"/>
            <a:chExt cx="7312795" cy="336403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85E5D48-99CE-064E-B61B-D03420EBEA5B}"/>
                </a:ext>
              </a:extLst>
            </p:cNvPr>
            <p:cNvGrpSpPr/>
            <p:nvPr/>
          </p:nvGrpSpPr>
          <p:grpSpPr>
            <a:xfrm>
              <a:off x="2541445" y="1484273"/>
              <a:ext cx="7312795" cy="1909765"/>
              <a:chOff x="1035130" y="1659655"/>
              <a:chExt cx="7312795" cy="1909765"/>
            </a:xfrm>
          </p:grpSpPr>
          <p:sp>
            <p:nvSpPr>
              <p:cNvPr id="17" name="矢印: 右 8">
                <a:extLst>
                  <a:ext uri="{FF2B5EF4-FFF2-40B4-BE49-F238E27FC236}">
                    <a16:creationId xmlns:a16="http://schemas.microsoft.com/office/drawing/2014/main" id="{C869394B-7CB5-6444-AC82-D265FECB67E1}"/>
                  </a:ext>
                </a:extLst>
              </p:cNvPr>
              <p:cNvSpPr/>
              <p:nvPr/>
            </p:nvSpPr>
            <p:spPr>
              <a:xfrm>
                <a:off x="3029001" y="2728840"/>
                <a:ext cx="440632" cy="443717"/>
              </a:xfrm>
              <a:prstGeom prst="rightArrow">
                <a:avLst/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矢印: 右 11">
                <a:extLst>
                  <a:ext uri="{FF2B5EF4-FFF2-40B4-BE49-F238E27FC236}">
                    <a16:creationId xmlns:a16="http://schemas.microsoft.com/office/drawing/2014/main" id="{391BA9B7-9CF3-DD4B-9B5F-8ED35101C7EB}"/>
                  </a:ext>
                </a:extLst>
              </p:cNvPr>
              <p:cNvSpPr/>
              <p:nvPr/>
            </p:nvSpPr>
            <p:spPr>
              <a:xfrm>
                <a:off x="5726273" y="2728840"/>
                <a:ext cx="440632" cy="443717"/>
              </a:xfrm>
              <a:prstGeom prst="rightArrow">
                <a:avLst/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テキスト ボックス 8">
                <a:extLst>
                  <a:ext uri="{FF2B5EF4-FFF2-40B4-BE49-F238E27FC236}">
                    <a16:creationId xmlns:a16="http://schemas.microsoft.com/office/drawing/2014/main" id="{29425CC0-C6D2-134C-B623-483FDA75C258}"/>
                  </a:ext>
                </a:extLst>
              </p:cNvPr>
              <p:cNvSpPr txBox="1"/>
              <p:nvPr/>
            </p:nvSpPr>
            <p:spPr>
              <a:xfrm>
                <a:off x="5069471" y="2141150"/>
                <a:ext cx="1653101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Heat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ja-JP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（～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  <a:r>
                  <a:rPr lang="ja-JP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℃）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テキスト ボックス 8">
                <a:extLst>
                  <a:ext uri="{FF2B5EF4-FFF2-40B4-BE49-F238E27FC236}">
                    <a16:creationId xmlns:a16="http://schemas.microsoft.com/office/drawing/2014/main" id="{72D18F74-C8A8-984D-BF5D-77EAD9D155A2}"/>
                  </a:ext>
                </a:extLst>
              </p:cNvPr>
              <p:cNvSpPr txBox="1"/>
              <p:nvPr/>
            </p:nvSpPr>
            <p:spPr>
              <a:xfrm>
                <a:off x="2660544" y="2138059"/>
                <a:ext cx="2104168" cy="54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Photocathode deposition</a:t>
                </a:r>
                <a:endPara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8">
                <a:extLst>
                  <a:ext uri="{FF2B5EF4-FFF2-40B4-BE49-F238E27FC236}">
                    <a16:creationId xmlns:a16="http://schemas.microsoft.com/office/drawing/2014/main" id="{0CD65C53-5309-6443-AE1F-DF3C6FDDC58C}"/>
                  </a:ext>
                </a:extLst>
              </p:cNvPr>
              <p:cNvSpPr txBox="1"/>
              <p:nvPr/>
            </p:nvSpPr>
            <p:spPr>
              <a:xfrm>
                <a:off x="1154707" y="1659655"/>
                <a:ext cx="16100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Conventional substrates</a:t>
                </a:r>
              </a:p>
              <a:p>
                <a:pPr algn="ctr"/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(Si , Mo)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テキスト ボックス 8">
                <a:extLst>
                  <a:ext uri="{FF2B5EF4-FFF2-40B4-BE49-F238E27FC236}">
                    <a16:creationId xmlns:a16="http://schemas.microsoft.com/office/drawing/2014/main" id="{5D6BE4C9-1C5C-7D49-9284-32D5C91AD990}"/>
                  </a:ext>
                </a:extLst>
              </p:cNvPr>
              <p:cNvSpPr txBox="1"/>
              <p:nvPr/>
            </p:nvSpPr>
            <p:spPr>
              <a:xfrm>
                <a:off x="6198853" y="1928262"/>
                <a:ext cx="21490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Residual cathode elements and gases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B13C2A42-8A91-A24F-B907-63F66C04F38A}"/>
                  </a:ext>
                </a:extLst>
              </p:cNvPr>
              <p:cNvGrpSpPr/>
              <p:nvPr/>
            </p:nvGrpSpPr>
            <p:grpSpPr>
              <a:xfrm>
                <a:off x="1035130" y="2575323"/>
                <a:ext cx="1849216" cy="994097"/>
                <a:chOff x="1003046" y="2575323"/>
                <a:chExt cx="1849216" cy="994097"/>
              </a:xfrm>
            </p:grpSpPr>
            <p:sp>
              <p:nvSpPr>
                <p:cNvPr id="43" name="Trapezoid 5">
                  <a:extLst>
                    <a:ext uri="{FF2B5EF4-FFF2-40B4-BE49-F238E27FC236}">
                      <a16:creationId xmlns:a16="http://schemas.microsoft.com/office/drawing/2014/main" id="{8204CD31-55FE-2A4A-B787-8CC92924A612}"/>
                    </a:ext>
                  </a:extLst>
                </p:cNvPr>
                <p:cNvSpPr/>
                <p:nvPr/>
              </p:nvSpPr>
              <p:spPr>
                <a:xfrm>
                  <a:off x="1003046" y="2575323"/>
                  <a:ext cx="1849216" cy="755028"/>
                </a:xfrm>
                <a:prstGeom prst="trapezoid">
                  <a:avLst/>
                </a:prstGeom>
                <a:gradFill flip="none" rotWithShape="1">
                  <a:gsLst>
                    <a:gs pos="0">
                      <a:srgbClr val="FFE7B6"/>
                    </a:gs>
                    <a:gs pos="100000">
                      <a:srgbClr val="FFD37A"/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10">
                  <a:extLst>
                    <a:ext uri="{FF2B5EF4-FFF2-40B4-BE49-F238E27FC236}">
                      <a16:creationId xmlns:a16="http://schemas.microsoft.com/office/drawing/2014/main" id="{A8E713A3-F205-EC48-A745-5F09EF389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3046" y="3327779"/>
                  <a:ext cx="1849216" cy="241641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A61">
                        <a:gamma/>
                        <a:tint val="66667"/>
                        <a:invGamma/>
                      </a:srgbClr>
                    </a:gs>
                    <a:gs pos="100000">
                      <a:srgbClr val="FFCA6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541453FE-AE80-2449-BDB3-348797DEFA27}"/>
                  </a:ext>
                </a:extLst>
              </p:cNvPr>
              <p:cNvGrpSpPr/>
              <p:nvPr/>
            </p:nvGrpSpPr>
            <p:grpSpPr>
              <a:xfrm>
                <a:off x="3583564" y="2575323"/>
                <a:ext cx="1977551" cy="994097"/>
                <a:chOff x="3663775" y="2459769"/>
                <a:chExt cx="1849216" cy="1109651"/>
              </a:xfrm>
            </p:grpSpPr>
            <p:sp>
              <p:nvSpPr>
                <p:cNvPr id="40" name="Rectangle 10">
                  <a:extLst>
                    <a:ext uri="{FF2B5EF4-FFF2-40B4-BE49-F238E27FC236}">
                      <a16:creationId xmlns:a16="http://schemas.microsoft.com/office/drawing/2014/main" id="{3B1CD90F-B5C9-014A-901C-A2AF41144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3775" y="3327779"/>
                  <a:ext cx="1849216" cy="241641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A61">
                        <a:gamma/>
                        <a:tint val="66667"/>
                        <a:invGamma/>
                      </a:srgbClr>
                    </a:gs>
                    <a:gs pos="100000">
                      <a:srgbClr val="FFCA6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Trapezoid 5">
                  <a:extLst>
                    <a:ext uri="{FF2B5EF4-FFF2-40B4-BE49-F238E27FC236}">
                      <a16:creationId xmlns:a16="http://schemas.microsoft.com/office/drawing/2014/main" id="{17C3BFF6-6897-4347-BDC2-14D4CE8FDD5C}"/>
                    </a:ext>
                  </a:extLst>
                </p:cNvPr>
                <p:cNvSpPr/>
                <p:nvPr/>
              </p:nvSpPr>
              <p:spPr>
                <a:xfrm>
                  <a:off x="3663775" y="2459769"/>
                  <a:ext cx="1849216" cy="806678"/>
                </a:xfrm>
                <a:prstGeom prst="trapezoid">
                  <a:avLst/>
                </a:prstGeom>
                <a:gradFill flip="none" rotWithShape="1">
                  <a:gsLst>
                    <a:gs pos="0">
                      <a:srgbClr val="7030A0"/>
                    </a:gs>
                    <a:gs pos="100000">
                      <a:srgbClr val="C895FC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10">
                  <a:extLst>
                    <a:ext uri="{FF2B5EF4-FFF2-40B4-BE49-F238E27FC236}">
                      <a16:creationId xmlns:a16="http://schemas.microsoft.com/office/drawing/2014/main" id="{180C3FF5-7B3C-1942-A57C-9BA06D084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3775" y="3263699"/>
                  <a:ext cx="1849216" cy="70994"/>
                </a:xfrm>
                <a:prstGeom prst="rect">
                  <a:avLst/>
                </a:prstGeom>
                <a:gradFill rotWithShape="1">
                  <a:gsLst>
                    <a:gs pos="0">
                      <a:srgbClr val="C895FC"/>
                    </a:gs>
                    <a:gs pos="100000">
                      <a:srgbClr val="7030A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92E2ABFC-26F9-3A4D-AF5A-FB40FAC0DF83}"/>
                  </a:ext>
                </a:extLst>
              </p:cNvPr>
              <p:cNvGrpSpPr/>
              <p:nvPr/>
            </p:nvGrpSpPr>
            <p:grpSpPr>
              <a:xfrm>
                <a:off x="6277680" y="2575323"/>
                <a:ext cx="1866559" cy="978575"/>
                <a:chOff x="6483350" y="2462354"/>
                <a:chExt cx="1849216" cy="1101693"/>
              </a:xfrm>
            </p:grpSpPr>
            <p:sp>
              <p:nvSpPr>
                <p:cNvPr id="37" name="Rectangle 10">
                  <a:extLst>
                    <a:ext uri="{FF2B5EF4-FFF2-40B4-BE49-F238E27FC236}">
                      <a16:creationId xmlns:a16="http://schemas.microsoft.com/office/drawing/2014/main" id="{1A86B16D-849E-F140-A422-4F7CAC7C1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83350" y="3322406"/>
                  <a:ext cx="1849216" cy="241641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A61">
                        <a:gamma/>
                        <a:tint val="66667"/>
                        <a:invGamma/>
                      </a:srgbClr>
                    </a:gs>
                    <a:gs pos="100000">
                      <a:srgbClr val="FFCA6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Trapezoid 5">
                  <a:extLst>
                    <a:ext uri="{FF2B5EF4-FFF2-40B4-BE49-F238E27FC236}">
                      <a16:creationId xmlns:a16="http://schemas.microsoft.com/office/drawing/2014/main" id="{E136F94D-351A-3E45-976B-D14D5E00BF97}"/>
                    </a:ext>
                  </a:extLst>
                </p:cNvPr>
                <p:cNvSpPr/>
                <p:nvPr/>
              </p:nvSpPr>
              <p:spPr>
                <a:xfrm>
                  <a:off x="6483350" y="2462354"/>
                  <a:ext cx="1849216" cy="806678"/>
                </a:xfrm>
                <a:prstGeom prst="trapezoid">
                  <a:avLst/>
                </a:prstGeom>
                <a:gradFill flip="none" rotWithShape="1">
                  <a:gsLst>
                    <a:gs pos="0">
                      <a:srgbClr val="7030A0">
                        <a:alpha val="30000"/>
                      </a:srgbClr>
                    </a:gs>
                    <a:gs pos="100000">
                      <a:srgbClr val="C895FC">
                        <a:alpha val="3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10">
                  <a:extLst>
                    <a:ext uri="{FF2B5EF4-FFF2-40B4-BE49-F238E27FC236}">
                      <a16:creationId xmlns:a16="http://schemas.microsoft.com/office/drawing/2014/main" id="{85A14626-2D0B-C448-83F9-D208E1E44D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83350" y="3266284"/>
                  <a:ext cx="1849216" cy="70994"/>
                </a:xfrm>
                <a:prstGeom prst="rect">
                  <a:avLst/>
                </a:prstGeom>
                <a:gradFill rotWithShape="1">
                  <a:gsLst>
                    <a:gs pos="0">
                      <a:srgbClr val="C895FC">
                        <a:alpha val="30000"/>
                      </a:srgbClr>
                    </a:gs>
                    <a:gs pos="100000">
                      <a:srgbClr val="7030A0">
                        <a:alpha val="3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矢印: U ターン 4">
              <a:extLst>
                <a:ext uri="{FF2B5EF4-FFF2-40B4-BE49-F238E27FC236}">
                  <a16:creationId xmlns:a16="http://schemas.microsoft.com/office/drawing/2014/main" id="{F342F299-0818-46CC-A5E1-D67D2B04F6F0}"/>
                </a:ext>
              </a:extLst>
            </p:cNvPr>
            <p:cNvSpPr/>
            <p:nvPr/>
          </p:nvSpPr>
          <p:spPr>
            <a:xfrm rot="10800000">
              <a:off x="6177403" y="3491702"/>
              <a:ext cx="2406732" cy="754738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  <a:noFill/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8504B7AC-5390-47C5-8D85-A8FC2BD746AC}"/>
                </a:ext>
              </a:extLst>
            </p:cNvPr>
            <p:cNvSpPr/>
            <p:nvPr/>
          </p:nvSpPr>
          <p:spPr>
            <a:xfrm>
              <a:off x="6647288" y="3455634"/>
              <a:ext cx="1510095" cy="1392678"/>
            </a:xfrm>
            <a:prstGeom prst="mathMultiply">
              <a:avLst/>
            </a:prstGeom>
            <a:solidFill>
              <a:srgbClr val="FD59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D76B652-EEA4-17B3-48A8-53BE78EE6544}"/>
              </a:ext>
            </a:extLst>
          </p:cNvPr>
          <p:cNvGrpSpPr/>
          <p:nvPr/>
        </p:nvGrpSpPr>
        <p:grpSpPr>
          <a:xfrm>
            <a:off x="2265551" y="4357957"/>
            <a:ext cx="7678640" cy="3123135"/>
            <a:chOff x="2265551" y="4357957"/>
            <a:chExt cx="7678640" cy="3123135"/>
          </a:xfrm>
        </p:grpSpPr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76B4A0DD-4358-4E8E-AAC9-2A44149002FE}"/>
                </a:ext>
              </a:extLst>
            </p:cNvPr>
            <p:cNvGrpSpPr/>
            <p:nvPr/>
          </p:nvGrpSpPr>
          <p:grpSpPr>
            <a:xfrm>
              <a:off x="2265551" y="4357957"/>
              <a:ext cx="7678640" cy="3123135"/>
              <a:chOff x="2265551" y="4357957"/>
              <a:chExt cx="7678640" cy="3123135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B900A301-A10C-FD90-2DA7-09C38242065A}"/>
                  </a:ext>
                </a:extLst>
              </p:cNvPr>
              <p:cNvGrpSpPr/>
              <p:nvPr/>
            </p:nvGrpSpPr>
            <p:grpSpPr>
              <a:xfrm>
                <a:off x="2265551" y="4357957"/>
                <a:ext cx="7678640" cy="3123135"/>
                <a:chOff x="2449225" y="1743434"/>
                <a:chExt cx="7678640" cy="3123135"/>
              </a:xfrm>
            </p:grpSpPr>
            <p:grpSp>
              <p:nvGrpSpPr>
                <p:cNvPr id="8" name="グループ化 7">
                  <a:extLst>
                    <a:ext uri="{FF2B5EF4-FFF2-40B4-BE49-F238E27FC236}">
                      <a16:creationId xmlns:a16="http://schemas.microsoft.com/office/drawing/2014/main" id="{7DD68CB9-4A15-54FA-0D81-14F7BD946493}"/>
                    </a:ext>
                  </a:extLst>
                </p:cNvPr>
                <p:cNvGrpSpPr/>
                <p:nvPr/>
              </p:nvGrpSpPr>
              <p:grpSpPr>
                <a:xfrm>
                  <a:off x="2449225" y="1743434"/>
                  <a:ext cx="7678640" cy="3123135"/>
                  <a:chOff x="860977" y="222779"/>
                  <a:chExt cx="7678640" cy="3123135"/>
                </a:xfrm>
              </p:grpSpPr>
              <p:pic>
                <p:nvPicPr>
                  <p:cNvPr id="10" name="図 9" descr="敷物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06CAE792-485F-5963-8B2B-68C969E2A7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438" y="815989"/>
                    <a:ext cx="2104168" cy="1113479"/>
                  </a:xfrm>
                  <a:prstGeom prst="rect">
                    <a:avLst/>
                  </a:prstGeom>
                </p:spPr>
              </p:pic>
              <p:sp>
                <p:nvSpPr>
                  <p:cNvPr id="11" name="テキスト ボックス 8">
                    <a:extLst>
                      <a:ext uri="{FF2B5EF4-FFF2-40B4-BE49-F238E27FC236}">
                        <a16:creationId xmlns:a16="http://schemas.microsoft.com/office/drawing/2014/main" id="{2394A322-194E-743F-53D5-9C767B8264F5}"/>
                      </a:ext>
                    </a:extLst>
                  </p:cNvPr>
                  <p:cNvSpPr txBox="1"/>
                  <p:nvPr/>
                </p:nvSpPr>
                <p:spPr>
                  <a:xfrm>
                    <a:off x="860977" y="231776"/>
                    <a:ext cx="205716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Graphene-coated substrate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13" name="図 12" descr="敷物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4C3881CA-DA83-DB3C-3711-47014A117D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66247" y="812470"/>
                    <a:ext cx="2104168" cy="1113479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図 14">
                    <a:extLst>
                      <a:ext uri="{FF2B5EF4-FFF2-40B4-BE49-F238E27FC236}">
                        <a16:creationId xmlns:a16="http://schemas.microsoft.com/office/drawing/2014/main" id="{0F8D6502-BC9E-8A10-0878-5D933E6D82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69028" y="812470"/>
                    <a:ext cx="2222010" cy="1071937"/>
                  </a:xfrm>
                  <a:prstGeom prst="rect">
                    <a:avLst/>
                  </a:prstGeom>
                </p:spPr>
              </p:pic>
              <p:sp>
                <p:nvSpPr>
                  <p:cNvPr id="16" name="矢印: 右 22">
                    <a:extLst>
                      <a:ext uri="{FF2B5EF4-FFF2-40B4-BE49-F238E27FC236}">
                        <a16:creationId xmlns:a16="http://schemas.microsoft.com/office/drawing/2014/main" id="{E142BF40-EDFE-0B0D-9991-A5EA24B050D5}"/>
                      </a:ext>
                    </a:extLst>
                  </p:cNvPr>
                  <p:cNvSpPr/>
                  <p:nvPr/>
                </p:nvSpPr>
                <p:spPr>
                  <a:xfrm>
                    <a:off x="3029001" y="1126579"/>
                    <a:ext cx="440632" cy="443717"/>
                  </a:xfrm>
                  <a:prstGeom prst="rightArrow">
                    <a:avLst/>
                  </a:prstGeom>
                  <a:noFill/>
                  <a:ln w="635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矢印: 右 23">
                    <a:extLst>
                      <a:ext uri="{FF2B5EF4-FFF2-40B4-BE49-F238E27FC236}">
                        <a16:creationId xmlns:a16="http://schemas.microsoft.com/office/drawing/2014/main" id="{BE3D1346-1930-5925-FF80-1CD40F16CBAB}"/>
                      </a:ext>
                    </a:extLst>
                  </p:cNvPr>
                  <p:cNvSpPr/>
                  <p:nvPr/>
                </p:nvSpPr>
                <p:spPr>
                  <a:xfrm>
                    <a:off x="5726273" y="1126578"/>
                    <a:ext cx="440632" cy="443717"/>
                  </a:xfrm>
                  <a:prstGeom prst="rightArrow">
                    <a:avLst/>
                  </a:prstGeom>
                  <a:noFill/>
                  <a:ln w="635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0" name="図 19" descr="黒い背景と白い文字&#10;&#10;自動的に生成された説明">
                    <a:extLst>
                      <a:ext uri="{FF2B5EF4-FFF2-40B4-BE49-F238E27FC236}">
                        <a16:creationId xmlns:a16="http://schemas.microsoft.com/office/drawing/2014/main" id="{A57A0E60-8002-7467-8CDD-97FB187C1B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85396" y="1702871"/>
                    <a:ext cx="1977646" cy="229461"/>
                  </a:xfrm>
                  <a:prstGeom prst="rect">
                    <a:avLst/>
                  </a:prstGeom>
                </p:spPr>
              </p:pic>
              <p:sp>
                <p:nvSpPr>
                  <p:cNvPr id="21" name="テキスト ボックス 8">
                    <a:extLst>
                      <a:ext uri="{FF2B5EF4-FFF2-40B4-BE49-F238E27FC236}">
                        <a16:creationId xmlns:a16="http://schemas.microsoft.com/office/drawing/2014/main" id="{B50F5A0A-0CFC-0C6A-DE64-FCBCF663CA2B}"/>
                      </a:ext>
                    </a:extLst>
                  </p:cNvPr>
                  <p:cNvSpPr txBox="1"/>
                  <p:nvPr/>
                </p:nvSpPr>
                <p:spPr>
                  <a:xfrm>
                    <a:off x="860977" y="3031982"/>
                    <a:ext cx="7678640" cy="3139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ja-JP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 graphene surface that can be regenerated and cleaned at the atomic level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テキスト ボックス 8">
                    <a:extLst>
                      <a:ext uri="{FF2B5EF4-FFF2-40B4-BE49-F238E27FC236}">
                        <a16:creationId xmlns:a16="http://schemas.microsoft.com/office/drawing/2014/main" id="{0C46EB64-2BC4-1E93-0658-560D31F6EB73}"/>
                      </a:ext>
                    </a:extLst>
                  </p:cNvPr>
                  <p:cNvSpPr txBox="1"/>
                  <p:nvPr/>
                </p:nvSpPr>
                <p:spPr>
                  <a:xfrm>
                    <a:off x="6305402" y="222779"/>
                    <a:ext cx="197799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" name="矢印: U ターン 8">
                  <a:extLst>
                    <a:ext uri="{FF2B5EF4-FFF2-40B4-BE49-F238E27FC236}">
                      <a16:creationId xmlns:a16="http://schemas.microsoft.com/office/drawing/2014/main" id="{7BA9C968-1D02-2F47-2B97-584502DE12FC}"/>
                    </a:ext>
                  </a:extLst>
                </p:cNvPr>
                <p:cNvSpPr/>
                <p:nvPr/>
              </p:nvSpPr>
              <p:spPr>
                <a:xfrm rot="10800000">
                  <a:off x="6016168" y="3557258"/>
                  <a:ext cx="2700858" cy="754738"/>
                </a:xfrm>
                <a:prstGeom prst="uturnArrow">
                  <a:avLst>
                    <a:gd name="adj1" fmla="val 25000"/>
                    <a:gd name="adj2" fmla="val 25000"/>
                    <a:gd name="adj3" fmla="val 25000"/>
                    <a:gd name="adj4" fmla="val 43750"/>
                    <a:gd name="adj5" fmla="val 100000"/>
                  </a:avLst>
                </a:prstGeom>
                <a:noFill/>
                <a:ln w="603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" name="テキスト ボックス 8">
                <a:extLst>
                  <a:ext uri="{FF2B5EF4-FFF2-40B4-BE49-F238E27FC236}">
                    <a16:creationId xmlns:a16="http://schemas.microsoft.com/office/drawing/2014/main" id="{557DBE7F-C3B2-9D51-3B1A-91063F7AE805}"/>
                  </a:ext>
                </a:extLst>
              </p:cNvPr>
              <p:cNvSpPr txBox="1"/>
              <p:nvPr/>
            </p:nvSpPr>
            <p:spPr>
              <a:xfrm>
                <a:off x="4047239" y="4643331"/>
                <a:ext cx="2104168" cy="54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Photocathode deposition</a:t>
                </a:r>
                <a:endPara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テキスト ボックス 8">
                <a:extLst>
                  <a:ext uri="{FF2B5EF4-FFF2-40B4-BE49-F238E27FC236}">
                    <a16:creationId xmlns:a16="http://schemas.microsoft.com/office/drawing/2014/main" id="{7AE33082-AEF6-7490-55E2-5B629F6E3622}"/>
                  </a:ext>
                </a:extLst>
              </p:cNvPr>
              <p:cNvSpPr txBox="1"/>
              <p:nvPr/>
            </p:nvSpPr>
            <p:spPr>
              <a:xfrm>
                <a:off x="6473595" y="4664128"/>
                <a:ext cx="1653101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Heat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ja-JP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（～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  <a:r>
                  <a:rPr lang="ja-JP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℃）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DEEF79B-4FFC-2333-DCE1-35D427335224}"/>
                </a:ext>
              </a:extLst>
            </p:cNvPr>
            <p:cNvSpPr txBox="1"/>
            <p:nvPr/>
          </p:nvSpPr>
          <p:spPr>
            <a:xfrm>
              <a:off x="6467517" y="6171781"/>
              <a:ext cx="11435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❓</a:t>
              </a:r>
              <a:endParaRPr kumimoji="1" lang="ja-JP" altLang="en-US" sz="7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85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86F739-CDF1-28CF-A1C0-85F3398B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E66D4FC-B3FC-6A03-C976-0CE3982F3EAD}"/>
              </a:ext>
            </a:extLst>
          </p:cNvPr>
          <p:cNvGrpSpPr/>
          <p:nvPr/>
        </p:nvGrpSpPr>
        <p:grpSpPr>
          <a:xfrm>
            <a:off x="2042259" y="2040433"/>
            <a:ext cx="4391613" cy="4264183"/>
            <a:chOff x="4241105" y="2128018"/>
            <a:chExt cx="4391613" cy="4264183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0869919-5101-955A-E722-F5BE8CEF8537}"/>
                </a:ext>
              </a:extLst>
            </p:cNvPr>
            <p:cNvGrpSpPr/>
            <p:nvPr/>
          </p:nvGrpSpPr>
          <p:grpSpPr>
            <a:xfrm>
              <a:off x="4241105" y="2128018"/>
              <a:ext cx="4391613" cy="4264183"/>
              <a:chOff x="4252765" y="2283858"/>
              <a:chExt cx="4391613" cy="4264183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47FA1535-503B-5FC7-A031-000D8865D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52765" y="2283858"/>
                <a:ext cx="4391613" cy="4264183"/>
              </a:xfrm>
              <a:prstGeom prst="rect">
                <a:avLst/>
              </a:prstGeom>
            </p:spPr>
          </p:pic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DF989E91-70F0-5D20-AD86-EE30FB90A511}"/>
                  </a:ext>
                </a:extLst>
              </p:cNvPr>
              <p:cNvCxnSpPr/>
              <p:nvPr/>
            </p:nvCxnSpPr>
            <p:spPr>
              <a:xfrm>
                <a:off x="4898601" y="5130018"/>
                <a:ext cx="479857" cy="1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03CC92F-6156-D898-E2E8-8D881B240F78}"/>
                  </a:ext>
                </a:extLst>
              </p:cNvPr>
              <p:cNvSpPr txBox="1"/>
              <p:nvPr/>
            </p:nvSpPr>
            <p:spPr>
              <a:xfrm>
                <a:off x="4868437" y="4483688"/>
                <a:ext cx="6315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Sb </a:t>
                </a:r>
                <a:r>
                  <a:rPr kumimoji="1" lang="en-US" altLang="ja-JP" dirty="0" err="1"/>
                  <a:t>Evp</a:t>
                </a:r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05DE02DA-33F4-9367-798A-BF4CABDFF7A4}"/>
                  </a:ext>
                </a:extLst>
              </p:cNvPr>
              <p:cNvCxnSpPr/>
              <p:nvPr/>
            </p:nvCxnSpPr>
            <p:spPr>
              <a:xfrm flipV="1">
                <a:off x="5378458" y="5128319"/>
                <a:ext cx="814927" cy="1700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9C5B52C-A418-16B3-DFE4-A7D16461AAB8}"/>
                  </a:ext>
                </a:extLst>
              </p:cNvPr>
              <p:cNvSpPr txBox="1"/>
              <p:nvPr/>
            </p:nvSpPr>
            <p:spPr>
              <a:xfrm>
                <a:off x="5458226" y="4483688"/>
                <a:ext cx="6315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K</a:t>
                </a:r>
                <a:r>
                  <a:rPr kumimoji="1" lang="en-US" altLang="ja-JP" dirty="0"/>
                  <a:t> </a:t>
                </a:r>
                <a:r>
                  <a:rPr kumimoji="1" lang="en-US" altLang="ja-JP" dirty="0" err="1"/>
                  <a:t>Evp</a:t>
                </a:r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3BEA6394-C30B-1F52-92AF-E3E8085CE1C8}"/>
                  </a:ext>
                </a:extLst>
              </p:cNvPr>
              <p:cNvCxnSpPr/>
              <p:nvPr/>
            </p:nvCxnSpPr>
            <p:spPr>
              <a:xfrm>
                <a:off x="6193385" y="5128319"/>
                <a:ext cx="2111629" cy="0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381DE7E-EFC7-F61E-41BA-4C9099987E4B}"/>
                  </a:ext>
                </a:extLst>
              </p:cNvPr>
              <p:cNvSpPr txBox="1"/>
              <p:nvPr/>
            </p:nvSpPr>
            <p:spPr>
              <a:xfrm>
                <a:off x="7036324" y="4483687"/>
                <a:ext cx="6315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Cs</a:t>
                </a:r>
                <a:r>
                  <a:rPr kumimoji="1" lang="en-US" altLang="ja-JP" dirty="0"/>
                  <a:t> </a:t>
                </a:r>
                <a:r>
                  <a:rPr kumimoji="1" lang="en-US" altLang="ja-JP" dirty="0" err="1"/>
                  <a:t>Evp</a:t>
                </a:r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2B0AA55-299B-E700-0460-E5282CF0105D}"/>
                </a:ext>
              </a:extLst>
            </p:cNvPr>
            <p:cNvSpPr txBox="1"/>
            <p:nvPr/>
          </p:nvSpPr>
          <p:spPr>
            <a:xfrm>
              <a:off x="4942912" y="2646184"/>
              <a:ext cx="2081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@532 nm</a:t>
              </a:r>
            </a:p>
            <a:p>
              <a:r>
                <a:rPr lang="en-US" altLang="ja-JP" dirty="0"/>
                <a:t>Graphene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186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559A7-9EA9-4DB0-F961-EF0CBDE1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B4583A-B88B-769A-3CAD-CB573DCD6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0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&amp; Background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B9AD6849-7ED6-4538-4E95-0C996A711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96773"/>
              </p:ext>
            </p:extLst>
          </p:nvPr>
        </p:nvGraphicFramePr>
        <p:xfrm>
          <a:off x="838200" y="2355368"/>
          <a:ext cx="10425080" cy="639292"/>
        </p:xfrm>
        <a:graphic>
          <a:graphicData uri="http://schemas.openxmlformats.org/drawingml/2006/table">
            <a:tbl>
              <a:tblPr/>
              <a:tblGrid>
                <a:gridCol w="2606270">
                  <a:extLst>
                    <a:ext uri="{9D8B030D-6E8A-4147-A177-3AD203B41FA5}">
                      <a16:colId xmlns:a16="http://schemas.microsoft.com/office/drawing/2014/main" val="2587359797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846837625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237450865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730286205"/>
                    </a:ext>
                  </a:extLst>
                </a:gridCol>
              </a:tblGrid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Property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NEA GaAs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Alkali Antimonides (CsK</a:t>
                      </a:r>
                      <a:r>
                        <a:rPr lang="en-US" sz="1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Sb, Cs</a:t>
                      </a:r>
                      <a:r>
                        <a:rPr lang="en-US" sz="1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Metals (Cu, Mg)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86599"/>
                  </a:ext>
                </a:extLst>
              </a:tr>
            </a:tbl>
          </a:graphicData>
        </a:graphic>
      </p:graphicFrame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CB461C4C-0D78-0A14-A405-50755D89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320" y="1800297"/>
            <a:ext cx="5295690" cy="55507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Photocathodes for high-brightness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E171F545-69C3-F17C-0781-30F71C3CB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795210"/>
              </p:ext>
            </p:extLst>
          </p:nvPr>
        </p:nvGraphicFramePr>
        <p:xfrm>
          <a:off x="8657010" y="2999174"/>
          <a:ext cx="2606270" cy="3733292"/>
        </p:xfrm>
        <a:graphic>
          <a:graphicData uri="http://schemas.openxmlformats.org/drawingml/2006/table">
            <a:tbl>
              <a:tblPr/>
              <a:tblGrid>
                <a:gridCol w="2606270">
                  <a:extLst>
                    <a:ext uri="{9D8B030D-6E8A-4147-A177-3AD203B41FA5}">
                      <a16:colId xmlns:a16="http://schemas.microsoft.com/office/drawing/2014/main" val="3822346517"/>
                    </a:ext>
                  </a:extLst>
                </a:gridCol>
              </a:tblGrid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 </a:t>
                      </a: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(0.01–0.3%) 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62532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 (257–266 nm)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79873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⭐⭐⭐⭐⭐ </a:t>
                      </a: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months)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411043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⭐⭐⭐⭐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en-US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mbar</a:t>
                      </a:r>
                      <a:endParaRPr 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76580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robust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21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54560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665295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Rugged, UV-laser systems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428146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48A3AFB9-446E-7A8E-9832-EF4A4EDF7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039661"/>
              </p:ext>
            </p:extLst>
          </p:nvPr>
        </p:nvGraphicFramePr>
        <p:xfrm>
          <a:off x="838200" y="2994660"/>
          <a:ext cx="2606270" cy="3728570"/>
        </p:xfrm>
        <a:graphic>
          <a:graphicData uri="http://schemas.openxmlformats.org/drawingml/2006/table">
            <a:tbl>
              <a:tblPr/>
              <a:tblGrid>
                <a:gridCol w="2606270">
                  <a:extLst>
                    <a:ext uri="{9D8B030D-6E8A-4147-A177-3AD203B41FA5}">
                      <a16:colId xmlns:a16="http://schemas.microsoft.com/office/drawing/2014/main" val="3098363133"/>
                    </a:ext>
                  </a:extLst>
                </a:gridCol>
              </a:tblGrid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008087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wavelength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649648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Lifetime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58055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required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15103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Robustness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9281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SRF gun compatibility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89144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Ease of growth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095131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 case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1740519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20DDD096-E6A2-24AE-81CC-74AC6B4E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641015"/>
              </p:ext>
            </p:extLst>
          </p:nvPr>
        </p:nvGraphicFramePr>
        <p:xfrm>
          <a:off x="3444470" y="2994868"/>
          <a:ext cx="2606270" cy="3733292"/>
        </p:xfrm>
        <a:graphic>
          <a:graphicData uri="http://schemas.openxmlformats.org/drawingml/2006/table">
            <a:tbl>
              <a:tblPr/>
              <a:tblGrid>
                <a:gridCol w="2606270">
                  <a:extLst>
                    <a:ext uri="{9D8B030D-6E8A-4147-A177-3AD203B41FA5}">
                      <a16:colId xmlns:a16="http://schemas.microsoft.com/office/drawing/2014/main" val="2733536459"/>
                    </a:ext>
                  </a:extLst>
                </a:gridCol>
              </a:tblGrid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⭐⭐⭐⭐⭐</a:t>
                      </a:r>
                      <a:endParaRPr lang="en-US" altLang="ja-JP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(&gt;10%) Red</a:t>
                      </a:r>
                      <a:endParaRPr 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89344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Visible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(532-780 nm)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434883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 few hours)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30420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r>
                        <a:rPr lang="en-US" sz="1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mbar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1739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fragile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771477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Poor–moderate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3832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Difficult (activation)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127270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Spin-polarized beams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106081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893FD71A-8CED-47CD-D221-D83279605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786466"/>
              </p:ext>
            </p:extLst>
          </p:nvPr>
        </p:nvGraphicFramePr>
        <p:xfrm>
          <a:off x="6050740" y="2999174"/>
          <a:ext cx="2606270" cy="3742736"/>
        </p:xfrm>
        <a:graphic>
          <a:graphicData uri="http://schemas.openxmlformats.org/drawingml/2006/table">
            <a:tbl>
              <a:tblPr/>
              <a:tblGrid>
                <a:gridCol w="2606270">
                  <a:extLst>
                    <a:ext uri="{9D8B030D-6E8A-4147-A177-3AD203B41FA5}">
                      <a16:colId xmlns:a16="http://schemas.microsoft.com/office/drawing/2014/main" val="3706016403"/>
                    </a:ext>
                  </a:extLst>
                </a:gridCol>
              </a:tblGrid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⭐⭐⭐⭐ ⭐ </a:t>
                      </a:r>
                      <a:endParaRPr lang="en-US" altLang="ja-JP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(1–10%) G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reen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96080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Visible (400–550 nm)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561489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months @ a few</a:t>
                      </a: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983780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mbar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92422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80966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67823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003236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High-current ERL/SRF (PERLE)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555588"/>
                  </a:ext>
                </a:extLst>
              </a:tr>
            </a:tbl>
          </a:graphicData>
        </a:graphic>
      </p:graphicFrame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92B35044-1E1D-541F-1D52-CE0956375B99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6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0F90C7-E8D7-E3A7-06F6-9328502E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12118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CsK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structure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7C764C-AC5E-0830-29D1-99EC95EAD6DE}"/>
              </a:ext>
            </a:extLst>
          </p:cNvPr>
          <p:cNvGrpSpPr/>
          <p:nvPr/>
        </p:nvGrpSpPr>
        <p:grpSpPr>
          <a:xfrm>
            <a:off x="1302697" y="2201599"/>
            <a:ext cx="3225949" cy="3919547"/>
            <a:chOff x="5364088" y="1983880"/>
            <a:chExt cx="3225949" cy="3919547"/>
          </a:xfrm>
        </p:grpSpPr>
        <p:pic>
          <p:nvPicPr>
            <p:cNvPr id="10" name="Picture 2" descr="G:\D論\博士論文サンプル\D論原稿\50.png">
              <a:extLst>
                <a:ext uri="{FF2B5EF4-FFF2-40B4-BE49-F238E27FC236}">
                  <a16:creationId xmlns:a16="http://schemas.microsoft.com/office/drawing/2014/main" id="{86F81878-2451-8127-8E99-08E696315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983880"/>
              <a:ext cx="3225949" cy="353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B6BE4547-0562-8735-5E3E-BF249252DA54}"/>
                </a:ext>
              </a:extLst>
            </p:cNvPr>
            <p:cNvCxnSpPr/>
            <p:nvPr/>
          </p:nvCxnSpPr>
          <p:spPr>
            <a:xfrm>
              <a:off x="5630328" y="5072157"/>
              <a:ext cx="18940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09C7A74-54EB-966E-DB0C-A773CF78C470}"/>
                    </a:ext>
                  </a:extLst>
                </p:cNvPr>
                <p:cNvSpPr txBox="1"/>
                <p:nvPr/>
              </p:nvSpPr>
              <p:spPr>
                <a:xfrm>
                  <a:off x="6977062" y="4995344"/>
                  <a:ext cx="1353940" cy="383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/>
                            <a:ea typeface="Cambria Math"/>
                          </a:rPr>
                          <m:t>a</m:t>
                        </m:r>
                        <m:r>
                          <a:rPr kumimoji="1" lang="en-US" altLang="ja-JP" b="0" i="0" smtClean="0">
                            <a:latin typeface="Cambria Math"/>
                            <a:ea typeface="Cambria Math"/>
                          </a:rPr>
                          <m:t>=8.6</m:t>
                        </m:r>
                        <m:r>
                          <a:rPr kumimoji="1" lang="en-US" altLang="ja-JP" i="1" smtClean="0">
                            <a:latin typeface="Cambria Math"/>
                            <a:ea typeface="Cambria Math"/>
                          </a:rPr>
                          <m:t>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0" name="テキスト ボックス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7062" y="4995344"/>
                  <a:ext cx="1353940" cy="38311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0348ADB-C6ED-7E41-D9A8-6AA5A6303E78}"/>
                </a:ext>
              </a:extLst>
            </p:cNvPr>
            <p:cNvSpPr txBox="1"/>
            <p:nvPr/>
          </p:nvSpPr>
          <p:spPr>
            <a:xfrm>
              <a:off x="5696538" y="5503317"/>
              <a:ext cx="2115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</a:t>
              </a:r>
              <a:r>
                <a:rPr lang="en-US" altLang="ja-JP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structure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9F6CA04-3A04-04EF-45C9-BFE143D4657B}"/>
              </a:ext>
            </a:extLst>
          </p:cNvPr>
          <p:cNvSpPr/>
          <p:nvPr/>
        </p:nvSpPr>
        <p:spPr>
          <a:xfrm>
            <a:off x="7449557" y="6588788"/>
            <a:ext cx="47424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altLang="ja-JP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Kalarasse</a:t>
            </a:r>
            <a:r>
              <a:rPr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Journal of Physics and Chemistry of Solids 71 (2010) 314–322.</a:t>
            </a:r>
            <a:endParaRPr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7BBFA0A5-C3AB-47AA-4102-6FB870A40BA3}"/>
              </a:ext>
            </a:extLst>
          </p:cNvPr>
          <p:cNvGrpSpPr/>
          <p:nvPr/>
        </p:nvGrpSpPr>
        <p:grpSpPr>
          <a:xfrm>
            <a:off x="6175414" y="2237510"/>
            <a:ext cx="4464497" cy="3389522"/>
            <a:chOff x="6146839" y="2513735"/>
            <a:chExt cx="4464497" cy="3389522"/>
          </a:xfrm>
        </p:grpSpPr>
        <p:pic>
          <p:nvPicPr>
            <p:cNvPr id="32" name="Picture 2" descr="E:\meeting\D論\博士論文サンプル\D論原稿\49.png">
              <a:extLst>
                <a:ext uri="{FF2B5EF4-FFF2-40B4-BE49-F238E27FC236}">
                  <a16:creationId xmlns:a16="http://schemas.microsoft.com/office/drawing/2014/main" id="{3A905383-8F60-1C6F-8DD0-E05E2EDA2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9" y="2513735"/>
              <a:ext cx="4464497" cy="309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ED3BD1F-4E13-8F4B-D441-6947574EB660}"/>
                </a:ext>
              </a:extLst>
            </p:cNvPr>
            <p:cNvSpPr txBox="1"/>
            <p:nvPr/>
          </p:nvSpPr>
          <p:spPr>
            <a:xfrm>
              <a:off x="7567121" y="5503147"/>
              <a:ext cx="2115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Band dispersion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F0C60FA-96ED-4941-54CB-237BC1D9FEAD}"/>
              </a:ext>
            </a:extLst>
          </p:cNvPr>
          <p:cNvGrpSpPr/>
          <p:nvPr/>
        </p:nvGrpSpPr>
        <p:grpSpPr>
          <a:xfrm>
            <a:off x="1072878" y="3454232"/>
            <a:ext cx="3511037" cy="3347090"/>
            <a:chOff x="1072878" y="3454232"/>
            <a:chExt cx="3511037" cy="334709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B8F75EE-922D-0C03-C701-517D02714DDB}"/>
                </a:ext>
              </a:extLst>
            </p:cNvPr>
            <p:cNvSpPr/>
            <p:nvPr/>
          </p:nvSpPr>
          <p:spPr>
            <a:xfrm>
              <a:off x="2237611" y="3454232"/>
              <a:ext cx="2032000" cy="214194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DD6C49F-53F5-0601-4461-8BD1669FE6E2}"/>
                </a:ext>
              </a:extLst>
            </p:cNvPr>
            <p:cNvSpPr txBox="1"/>
            <p:nvPr/>
          </p:nvSpPr>
          <p:spPr>
            <a:xfrm>
              <a:off x="1072878" y="6093436"/>
              <a:ext cx="351103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Minimum unit : body-centered cubic lattice (bcc)</a:t>
              </a: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405FC6D8-CB88-56AA-F94C-925414D8E44E}"/>
              </a:ext>
            </a:extLst>
          </p:cNvPr>
          <p:cNvGrpSpPr/>
          <p:nvPr/>
        </p:nvGrpSpPr>
        <p:grpSpPr>
          <a:xfrm>
            <a:off x="6698253" y="3215569"/>
            <a:ext cx="4219383" cy="3402528"/>
            <a:chOff x="6669678" y="3491794"/>
            <a:chExt cx="4219383" cy="3402528"/>
          </a:xfrm>
        </p:grpSpPr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BC65DE0E-EAEF-DC24-CCD0-3C5FEC4D7BA9}"/>
                </a:ext>
              </a:extLst>
            </p:cNvPr>
            <p:cNvCxnSpPr/>
            <p:nvPr/>
          </p:nvCxnSpPr>
          <p:spPr>
            <a:xfrm>
              <a:off x="7507620" y="3561044"/>
              <a:ext cx="0" cy="23083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C349437-44FF-A32B-F814-D02E62602508}"/>
                </a:ext>
              </a:extLst>
            </p:cNvPr>
            <p:cNvSpPr txBox="1"/>
            <p:nvPr/>
          </p:nvSpPr>
          <p:spPr>
            <a:xfrm>
              <a:off x="7497182" y="3491794"/>
              <a:ext cx="2564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Bandgap: ~1.2eV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83401F9-55CD-963A-80B9-5D5B045E8144}"/>
                </a:ext>
              </a:extLst>
            </p:cNvPr>
            <p:cNvSpPr txBox="1"/>
            <p:nvPr/>
          </p:nvSpPr>
          <p:spPr>
            <a:xfrm>
              <a:off x="6669678" y="5878659"/>
              <a:ext cx="421938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affinity: 0.7eV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Photoemission threshold: 1.9eV</a:t>
              </a:r>
            </a:p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(for wavelength of light: 653 nm)</a:t>
              </a: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9A8B004-7A02-9126-7B66-5748AC316326}"/>
              </a:ext>
            </a:extLst>
          </p:cNvPr>
          <p:cNvSpPr txBox="1"/>
          <p:nvPr/>
        </p:nvSpPr>
        <p:spPr>
          <a:xfrm>
            <a:off x="1410109" y="1385257"/>
            <a:ext cx="8680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cesium–potassium–antimony compounds include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CsK</a:t>
            </a:r>
            <a:r>
              <a:rPr lang="en-US" altLang="ja-JP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Cs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KSb, among others. The most stable structure is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CsK</a:t>
            </a:r>
            <a:r>
              <a:rPr lang="en-US" altLang="ja-JP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角丸四角形 3">
            <a:extLst>
              <a:ext uri="{FF2B5EF4-FFF2-40B4-BE49-F238E27FC236}">
                <a16:creationId xmlns:a16="http://schemas.microsoft.com/office/drawing/2014/main" id="{914EED05-87BE-5F18-5282-24F18B2C7291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49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5440-8E13-CD6A-AFF4-6145C8345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E3D5F3-8D0D-D4FA-B8B6-C1854677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200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CsK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Photocathodes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F4F8BD5-7B38-5473-13DE-F0E57E7533D4}"/>
              </a:ext>
            </a:extLst>
          </p:cNvPr>
          <p:cNvGrpSpPr/>
          <p:nvPr/>
        </p:nvGrpSpPr>
        <p:grpSpPr>
          <a:xfrm>
            <a:off x="792839" y="1644341"/>
            <a:ext cx="2964732" cy="2901491"/>
            <a:chOff x="120595" y="2131597"/>
            <a:chExt cx="2133551" cy="2178354"/>
          </a:xfrm>
        </p:grpSpPr>
        <p:pic>
          <p:nvPicPr>
            <p:cNvPr id="5" name="図 4" descr="黒い背景と白い文字&#10;&#10;自動的に生成された説明">
              <a:extLst>
                <a:ext uri="{FF2B5EF4-FFF2-40B4-BE49-F238E27FC236}">
                  <a16:creationId xmlns:a16="http://schemas.microsoft.com/office/drawing/2014/main" id="{73F1D8F6-F87A-2992-1B5F-86F96B9E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95" y="2131597"/>
              <a:ext cx="1966189" cy="2137011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B2ADC43-6C03-4474-B0CD-7D1BD88F2ADD}"/>
                </a:ext>
              </a:extLst>
            </p:cNvPr>
            <p:cNvSpPr txBox="1"/>
            <p:nvPr/>
          </p:nvSpPr>
          <p:spPr>
            <a:xfrm>
              <a:off x="504839" y="4032667"/>
              <a:ext cx="1749307" cy="2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(Stainless Steel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Si, Mo) 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角丸四角形 3">
            <a:extLst>
              <a:ext uri="{FF2B5EF4-FFF2-40B4-BE49-F238E27FC236}">
                <a16:creationId xmlns:a16="http://schemas.microsoft.com/office/drawing/2014/main" id="{D556530B-4FC8-0E9C-AB20-136682625D3F}"/>
              </a:ext>
            </a:extLst>
          </p:cNvPr>
          <p:cNvSpPr/>
          <p:nvPr/>
        </p:nvSpPr>
        <p:spPr>
          <a:xfrm>
            <a:off x="310662" y="97398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FA34B7-6C53-BACC-E443-E81EC71A5E3C}"/>
              </a:ext>
            </a:extLst>
          </p:cNvPr>
          <p:cNvSpPr txBox="1"/>
          <p:nvPr/>
        </p:nvSpPr>
        <p:spPr>
          <a:xfrm>
            <a:off x="140333" y="4889408"/>
            <a:ext cx="45557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QE variation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Reported QE: 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~1% to &gt;10%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 Strong dependence on growth conditions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E56E09E4-BFE1-6FF4-C385-D8B11379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776" y="1916559"/>
            <a:ext cx="6843885" cy="4889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reproducibility difficult?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dependence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Nucleation and crystallinity depend on substrate</a:t>
            </a: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structure and QE are strongly affected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Stoichiometry control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 evaporation of Sb, K, and Cs</a:t>
            </a: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deviation from ideal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CsK₂Sb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composition</a:t>
            </a:r>
          </a:p>
          <a:p>
            <a:pPr lvl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phases and excess alkali layers can form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 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control of substrate and stoichiometry is essential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9E521-B74E-64E8-6D01-52E9B562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45136A-6CC1-B29F-364A-DB420856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560" y="1754059"/>
            <a:ext cx="8818880" cy="1843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substrate properties can affect </a:t>
            </a:r>
          </a:p>
          <a:p>
            <a:pPr marL="0" indent="0">
              <a:buNone/>
            </a:pPr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photocathode growth and performance?</a:t>
            </a:r>
            <a:endParaRPr kumimoji="1" lang="ja-JP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6CD734-C40A-31D0-7A91-4991D00AF72C}"/>
              </a:ext>
            </a:extLst>
          </p:cNvPr>
          <p:cNvSpPr txBox="1"/>
          <p:nvPr/>
        </p:nvSpPr>
        <p:spPr>
          <a:xfrm>
            <a:off x="2985247" y="3404723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crystallographic orientation</a:t>
            </a:r>
            <a:r>
              <a:rPr kumimoji="1" lang="en-US" altLang="ja-JP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ja-JP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surface condition</a:t>
            </a:r>
            <a:r>
              <a:rPr kumimoji="1" lang="en-US" altLang="ja-JP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ja-JP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 doping type</a:t>
            </a:r>
            <a:r>
              <a:rPr kumimoji="1" lang="en-US" altLang="ja-JP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98397" y="1642354"/>
            <a:ext cx="3042707" cy="1698103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Treatment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Si(100)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GaAs(100)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Si(111)</a:t>
            </a:r>
          </a:p>
          <a:p>
            <a:pPr marL="0" lvl="1" indent="0" algn="ctr">
              <a:buNone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1943" lvl="1" indent="0" algn="ctr">
              <a:buNone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0031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Dependence (I): </a:t>
            </a:r>
            <a:br>
              <a:rPr lang="fr-F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Crystallographic Orientation &amp; Surface Condition</a:t>
            </a:r>
            <a:endParaRPr kumimoji="1" lang="ja-JP" altLang="en-US" dirty="0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D5EC3E5B-D6F0-4007-F2EF-CE87F362B533}"/>
              </a:ext>
            </a:extLst>
          </p:cNvPr>
          <p:cNvSpPr/>
          <p:nvPr/>
        </p:nvSpPr>
        <p:spPr>
          <a:xfrm>
            <a:off x="300317" y="1251455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D8843D5-D76B-BC63-F4C5-F0CE522A48D9}"/>
              </a:ext>
            </a:extLst>
          </p:cNvPr>
          <p:cNvGrpSpPr/>
          <p:nvPr/>
        </p:nvGrpSpPr>
        <p:grpSpPr>
          <a:xfrm>
            <a:off x="554944" y="4008438"/>
            <a:ext cx="3042707" cy="2730499"/>
            <a:chOff x="4805076" y="2420888"/>
            <a:chExt cx="3774521" cy="3716895"/>
          </a:xfrm>
        </p:grpSpPr>
        <p:pic>
          <p:nvPicPr>
            <p:cNvPr id="9" name="Picture 2" descr="E:\MU data\time-QE-thick Si(100).JPG">
              <a:extLst>
                <a:ext uri="{FF2B5EF4-FFF2-40B4-BE49-F238E27FC236}">
                  <a16:creationId xmlns:a16="http://schemas.microsoft.com/office/drawing/2014/main" id="{9CFF2029-5A7B-A3C3-64E5-2A5D24D64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076" y="2420888"/>
              <a:ext cx="3774521" cy="3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9D23B36-3B08-B5EC-6540-E3F45C313236}"/>
                </a:ext>
              </a:extLst>
            </p:cNvPr>
            <p:cNvCxnSpPr/>
            <p:nvPr/>
          </p:nvCxnSpPr>
          <p:spPr>
            <a:xfrm flipH="1">
              <a:off x="5292080" y="3649891"/>
              <a:ext cx="15121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1DAFA468-2C9C-2A50-D6E8-74867EF9C02B}"/>
                </a:ext>
              </a:extLst>
            </p:cNvPr>
            <p:cNvCxnSpPr/>
            <p:nvPr/>
          </p:nvCxnSpPr>
          <p:spPr>
            <a:xfrm>
              <a:off x="7164288" y="3721899"/>
              <a:ext cx="792088" cy="0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2BEBC80C-4A25-6A62-1318-3C85135DD18E}"/>
                </a:ext>
              </a:extLst>
            </p:cNvPr>
            <p:cNvCxnSpPr/>
            <p:nvPr/>
          </p:nvCxnSpPr>
          <p:spPr>
            <a:xfrm>
              <a:off x="6286171" y="4279336"/>
              <a:ext cx="167020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86D53CA0-3AE8-99E7-23F5-A7EBB2DDE439}"/>
                </a:ext>
              </a:extLst>
            </p:cNvPr>
            <p:cNvCxnSpPr/>
            <p:nvPr/>
          </p:nvCxnSpPr>
          <p:spPr>
            <a:xfrm>
              <a:off x="5508104" y="5522099"/>
              <a:ext cx="2448272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B87AA39-C711-B0D2-5C76-A140977F45F0}"/>
              </a:ext>
            </a:extLst>
          </p:cNvPr>
          <p:cNvSpPr/>
          <p:nvPr/>
        </p:nvSpPr>
        <p:spPr>
          <a:xfrm>
            <a:off x="598397" y="1525588"/>
            <a:ext cx="3042707" cy="180188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181E87DC-3800-C7CE-C4B8-B710BF490F48}"/>
              </a:ext>
            </a:extLst>
          </p:cNvPr>
          <p:cNvSpPr/>
          <p:nvPr/>
        </p:nvSpPr>
        <p:spPr>
          <a:xfrm>
            <a:off x="1417772" y="3425343"/>
            <a:ext cx="1122863" cy="620151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69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344AE7-CC16-3679-5E05-5BAE9852D872}"/>
              </a:ext>
            </a:extLst>
          </p:cNvPr>
          <p:cNvSpPr txBox="1"/>
          <p:nvPr/>
        </p:nvSpPr>
        <p:spPr>
          <a:xfrm>
            <a:off x="727616" y="3517544"/>
            <a:ext cx="249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CsK₂Sb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film deposition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909FBEC8-FD4C-2C2F-7B00-DC0724360A1F}"/>
              </a:ext>
            </a:extLst>
          </p:cNvPr>
          <p:cNvGrpSpPr/>
          <p:nvPr/>
        </p:nvGrpSpPr>
        <p:grpSpPr>
          <a:xfrm>
            <a:off x="4459158" y="1755144"/>
            <a:ext cx="6216282" cy="4578828"/>
            <a:chOff x="4201983" y="1640844"/>
            <a:chExt cx="6216282" cy="4578828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AD68958E-54AB-8E4D-791C-D1A3145DF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1983" y="1640844"/>
              <a:ext cx="6216282" cy="4397012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31519C8-06D3-9F16-6BBE-DB734D06CE46}"/>
                </a:ext>
              </a:extLst>
            </p:cNvPr>
            <p:cNvSpPr txBox="1"/>
            <p:nvPr/>
          </p:nvSpPr>
          <p:spPr>
            <a:xfrm>
              <a:off x="5464600" y="5803248"/>
              <a:ext cx="13395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2000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Si(100)</a:t>
              </a:r>
              <a:endParaRPr lang="ja-JP" altLang="ja-JP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EED0183-5C0E-41EE-41B8-A7EAF5D69D90}"/>
                </a:ext>
              </a:extLst>
            </p:cNvPr>
            <p:cNvSpPr txBox="1"/>
            <p:nvPr/>
          </p:nvSpPr>
          <p:spPr>
            <a:xfrm>
              <a:off x="7000874" y="5819562"/>
              <a:ext cx="13246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2000" kern="1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Si(111)</a:t>
              </a:r>
              <a:endParaRPr lang="ja-JP" altLang="ja-JP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A940ACF-1846-1A21-DC6B-6A5DE6AEC89D}"/>
                </a:ext>
              </a:extLst>
            </p:cNvPr>
            <p:cNvSpPr txBox="1"/>
            <p:nvPr/>
          </p:nvSpPr>
          <p:spPr>
            <a:xfrm>
              <a:off x="8530005" y="5819562"/>
              <a:ext cx="13395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2000" kern="10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GaAs(100)</a:t>
              </a:r>
              <a:endParaRPr lang="ja-JP" altLang="ja-JP" sz="24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919313A-22A0-D7F9-BE3E-F876F17FC971}"/>
                </a:ext>
              </a:extLst>
            </p:cNvPr>
            <p:cNvSpPr txBox="1"/>
            <p:nvPr/>
          </p:nvSpPr>
          <p:spPr>
            <a:xfrm>
              <a:off x="5251975" y="2115858"/>
              <a:ext cx="11567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5%HF</a:t>
              </a:r>
              <a:endParaRPr lang="ja-JP" altLang="ja-JP" sz="2000" b="1" kern="10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8FF5783-849F-4366-D575-8EE2D9C7551A}"/>
                </a:ext>
              </a:extLst>
            </p:cNvPr>
            <p:cNvSpPr txBox="1"/>
            <p:nvPr/>
          </p:nvSpPr>
          <p:spPr>
            <a:xfrm>
              <a:off x="6706952" y="4588637"/>
              <a:ext cx="11567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5%HF</a:t>
              </a:r>
              <a:endParaRPr lang="ja-JP" altLang="ja-JP" sz="2000" b="1" kern="10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2F9AD46-B1D7-1434-62CC-480760DB1F69}"/>
                </a:ext>
              </a:extLst>
            </p:cNvPr>
            <p:cNvSpPr txBox="1"/>
            <p:nvPr/>
          </p:nvSpPr>
          <p:spPr>
            <a:xfrm>
              <a:off x="7707806" y="2115858"/>
              <a:ext cx="21769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ja-JP" sz="1800" b="1" kern="1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ja-JP" sz="1800" b="1" kern="1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:H</a:t>
              </a:r>
              <a:r>
                <a:rPr lang="en-US" altLang="ja-JP" sz="1800" b="1" kern="1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ja-JP" sz="1800" b="1" kern="1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:H</a:t>
              </a:r>
              <a:r>
                <a:rPr lang="en-US" altLang="ja-JP" sz="1800" b="1" kern="1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1800" b="1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ja-JP" altLang="ja-JP" sz="2000" b="1" kern="100" dirty="0">
                <a:effectLst/>
                <a:latin typeface="Arial" panose="020B0604020202020204" pitchFamily="34" charset="0"/>
                <a:ea typeface="ＭＳ 明朝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6700F26-8627-742B-DFA6-3E03C812DB7C}"/>
                </a:ext>
              </a:extLst>
            </p:cNvPr>
            <p:cNvSpPr txBox="1"/>
            <p:nvPr/>
          </p:nvSpPr>
          <p:spPr>
            <a:xfrm>
              <a:off x="5272562" y="3415100"/>
              <a:ext cx="27235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0" algn="ctr">
                <a:buNone/>
              </a:pP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Substrate surface: untreated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80A3014-0202-CC38-1ABB-6B7C52E35212}"/>
                </a:ext>
              </a:extLst>
            </p:cNvPr>
            <p:cNvSpPr txBox="1"/>
            <p:nvPr/>
          </p:nvSpPr>
          <p:spPr>
            <a:xfrm>
              <a:off x="7417712" y="4882324"/>
              <a:ext cx="26657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0" algn="ctr">
                <a:buNone/>
              </a:pP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Substrate surface: untreated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6445262-4843-8FEA-B3D1-F91CFFDB65C0}"/>
                </a:ext>
              </a:extLst>
            </p:cNvPr>
            <p:cNvSpPr txBox="1"/>
            <p:nvPr/>
          </p:nvSpPr>
          <p:spPr>
            <a:xfrm>
              <a:off x="8384947" y="4061431"/>
              <a:ext cx="19836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0" algn="ctr">
                <a:buNone/>
              </a:pP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Substrate surface: untreated</a:t>
              </a:r>
            </a:p>
          </p:txBody>
        </p:sp>
      </p:grpSp>
      <p:sp>
        <p:nvSpPr>
          <p:cNvPr id="42" name="楕円 41">
            <a:extLst>
              <a:ext uri="{FF2B5EF4-FFF2-40B4-BE49-F238E27FC236}">
                <a16:creationId xmlns:a16="http://schemas.microsoft.com/office/drawing/2014/main" id="{02EDBA43-2057-8255-44A8-7A0093AB5552}"/>
              </a:ext>
            </a:extLst>
          </p:cNvPr>
          <p:cNvSpPr/>
          <p:nvPr/>
        </p:nvSpPr>
        <p:spPr>
          <a:xfrm>
            <a:off x="5712674" y="2527863"/>
            <a:ext cx="749667" cy="6643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88D495A7-5CBF-4FD3-EAEE-29E50132F50F}"/>
              </a:ext>
            </a:extLst>
          </p:cNvPr>
          <p:cNvSpPr/>
          <p:nvPr/>
        </p:nvSpPr>
        <p:spPr>
          <a:xfrm>
            <a:off x="7061371" y="4540154"/>
            <a:ext cx="953192" cy="87596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4CB058F5-0E64-9C11-A344-429A34D51D6B}"/>
              </a:ext>
            </a:extLst>
          </p:cNvPr>
          <p:cNvSpPr/>
          <p:nvPr/>
        </p:nvSpPr>
        <p:spPr>
          <a:xfrm rot="3632592">
            <a:off x="5767295" y="3559521"/>
            <a:ext cx="1233300" cy="30636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1C9988AC-9970-29F5-AEAE-16B4526C3046}"/>
              </a:ext>
            </a:extLst>
          </p:cNvPr>
          <p:cNvSpPr/>
          <p:nvPr/>
        </p:nvSpPr>
        <p:spPr>
          <a:xfrm rot="3632592">
            <a:off x="8844827" y="3157064"/>
            <a:ext cx="1204776" cy="32247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14502BB9-B8B6-A27C-74C9-E5EE524579D6}"/>
              </a:ext>
            </a:extLst>
          </p:cNvPr>
          <p:cNvSpPr/>
          <p:nvPr/>
        </p:nvSpPr>
        <p:spPr>
          <a:xfrm rot="1392342">
            <a:off x="7677593" y="5161083"/>
            <a:ext cx="574778" cy="317414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69E2B2-AA90-BEB1-7D6A-BB55E060AAF0}"/>
              </a:ext>
            </a:extLst>
          </p:cNvPr>
          <p:cNvSpPr txBox="1"/>
          <p:nvPr/>
        </p:nvSpPr>
        <p:spPr>
          <a:xfrm>
            <a:off x="8411655" y="6555593"/>
            <a:ext cx="37803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Prog. Theor. Exp. Phys. (2017) 033G01 (2017).</a:t>
            </a:r>
          </a:p>
        </p:txBody>
      </p:sp>
    </p:spTree>
    <p:extLst>
      <p:ext uri="{BB962C8B-B14F-4D97-AF65-F5344CB8AC3E}">
        <p14:creationId xmlns:p14="http://schemas.microsoft.com/office/powerpoint/2010/main" val="9533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00317" y="-9975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in QE caused by band dispersion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883024" y="1633895"/>
            <a:ext cx="8784976" cy="136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/>
          </a:p>
        </p:txBody>
      </p:sp>
      <p:pic>
        <p:nvPicPr>
          <p:cNvPr id="4" name="Picture 2" descr="E:\meeting\Csk2sb(100) 原子配列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4" y="1283244"/>
            <a:ext cx="3547888" cy="25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meeting\Csk2sb(111) 原子配列.png">
            <a:extLst>
              <a:ext uri="{FF2B5EF4-FFF2-40B4-BE49-F238E27FC236}">
                <a16:creationId xmlns:a16="http://schemas.microsoft.com/office/drawing/2014/main" id="{94DC99DC-884F-49D1-E1C3-DDD92BDE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8" y="4039819"/>
            <a:ext cx="2753271" cy="26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 descr="ダイアグラム, 概略図&#10;&#10;自動的に生成された説明">
            <a:extLst>
              <a:ext uri="{FF2B5EF4-FFF2-40B4-BE49-F238E27FC236}">
                <a16:creationId xmlns:a16="http://schemas.microsoft.com/office/drawing/2014/main" id="{55F48ACF-8AE5-FD2F-8917-FCB747CB5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45" y="1322861"/>
            <a:ext cx="4279431" cy="2489690"/>
          </a:xfrm>
          <a:prstGeom prst="rect">
            <a:avLst/>
          </a:prstGeom>
        </p:spPr>
      </p:pic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84E48A7D-3241-5F13-7A55-EDD70933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523" y="3947655"/>
            <a:ext cx="5600700" cy="275112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Photoemission from the CsK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 (100) surface orientation occurs from both the Γ point (1.1 eV) and the X point (1.4 eV).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Photoemission from the (111) surface orientation arises only from the Γ point.</a:t>
            </a:r>
          </a:p>
        </p:txBody>
      </p:sp>
      <p:sp>
        <p:nvSpPr>
          <p:cNvPr id="13" name="角丸四角形 3">
            <a:extLst>
              <a:ext uri="{FF2B5EF4-FFF2-40B4-BE49-F238E27FC236}">
                <a16:creationId xmlns:a16="http://schemas.microsoft.com/office/drawing/2014/main" id="{814FFE7C-707B-721E-DFF4-4C14771925CB}"/>
              </a:ext>
            </a:extLst>
          </p:cNvPr>
          <p:cNvSpPr/>
          <p:nvPr/>
        </p:nvSpPr>
        <p:spPr>
          <a:xfrm>
            <a:off x="300317" y="879230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3FE818B-CB7E-06CB-6A28-CFEFAEB58441}"/>
              </a:ext>
            </a:extLst>
          </p:cNvPr>
          <p:cNvSpPr txBox="1"/>
          <p:nvPr/>
        </p:nvSpPr>
        <p:spPr>
          <a:xfrm>
            <a:off x="9497261" y="1739205"/>
            <a:ext cx="200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532nm </a:t>
            </a:r>
            <a:r>
              <a:rPr lang="ja-JP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～</a:t>
            </a:r>
            <a:r>
              <a:rPr lang="en-US" altLang="ja-JP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2.3eV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D5B654A-1B8E-BD89-BE2B-0F8EAB8FDBEF}"/>
              </a:ext>
            </a:extLst>
          </p:cNvPr>
          <p:cNvSpPr/>
          <p:nvPr/>
        </p:nvSpPr>
        <p:spPr>
          <a:xfrm>
            <a:off x="6699587" y="3619204"/>
            <a:ext cx="48126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altLang="ja-JP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Kalarasse</a:t>
            </a:r>
            <a:r>
              <a:rPr lang="en-US" altLang="ja-JP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Journal of Physics and Chemistry of Solids 71 (2010) 314–322.</a:t>
            </a:r>
            <a:endParaRPr lang="ja-JP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EA86229-B380-980A-141C-E28399B5E587}"/>
              </a:ext>
            </a:extLst>
          </p:cNvPr>
          <p:cNvSpPr/>
          <p:nvPr/>
        </p:nvSpPr>
        <p:spPr>
          <a:xfrm>
            <a:off x="3768011" y="2984317"/>
            <a:ext cx="771525" cy="1792994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30000">
                <a:schemeClr val="accent6">
                  <a:lumMod val="45000"/>
                  <a:lumOff val="55000"/>
                </a:schemeClr>
              </a:gs>
              <a:gs pos="41000">
                <a:schemeClr val="accent6">
                  <a:lumMod val="45000"/>
                  <a:lumOff val="55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7E2487-D175-7DA4-649D-2853BA21782F}"/>
              </a:ext>
            </a:extLst>
          </p:cNvPr>
          <p:cNvSpPr txBox="1"/>
          <p:nvPr/>
        </p:nvSpPr>
        <p:spPr>
          <a:xfrm>
            <a:off x="4455866" y="2272011"/>
            <a:ext cx="2068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CsK</a:t>
            </a:r>
            <a:r>
              <a:rPr lang="en-US" altLang="ja-JP" sz="2400" b="1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Sb(100)</a:t>
            </a:r>
            <a:endParaRPr lang="ja-JP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392179-DEBA-4BDF-F5A5-9FCDAE201804}"/>
              </a:ext>
            </a:extLst>
          </p:cNvPr>
          <p:cNvSpPr txBox="1"/>
          <p:nvPr/>
        </p:nvSpPr>
        <p:spPr>
          <a:xfrm>
            <a:off x="4481180" y="5666068"/>
            <a:ext cx="2018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CsK</a:t>
            </a:r>
            <a:r>
              <a:rPr lang="en-US" altLang="ja-JP" sz="2400" b="1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Sb(111)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DBA3E0-E767-C320-6564-89355BA1F5C4}"/>
              </a:ext>
            </a:extLst>
          </p:cNvPr>
          <p:cNvSpPr txBox="1"/>
          <p:nvPr/>
        </p:nvSpPr>
        <p:spPr>
          <a:xfrm>
            <a:off x="3673418" y="6469050"/>
            <a:ext cx="8655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[1]L. Guo et al., Prog. Theor. Exp. Phys. (2017) 033G01 (2017).</a:t>
            </a:r>
          </a:p>
          <a:p>
            <a:r>
              <a:rPr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[2]K. P. Mondal, </a:t>
            </a:r>
            <a:r>
              <a:rPr lang="en-US" altLang="ja-JP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Epitaxial Growth of Cesium Potassium Antimonide Photocathode</a:t>
            </a:r>
            <a:r>
              <a:rPr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Photocathode Physics for Photoinjectors (P3), BNL, Oct. 3, 2023.</a:t>
            </a:r>
            <a:endParaRPr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8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E4238C98-03A7-D27D-1C97-9C6A363955BB}"/>
              </a:ext>
            </a:extLst>
          </p:cNvPr>
          <p:cNvGrpSpPr/>
          <p:nvPr/>
        </p:nvGrpSpPr>
        <p:grpSpPr>
          <a:xfrm>
            <a:off x="3335619" y="1558372"/>
            <a:ext cx="4422142" cy="3352501"/>
            <a:chOff x="3548918" y="2055828"/>
            <a:chExt cx="4422142" cy="3352501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8C0E19D4-0A27-9987-2D67-B41135852A7E}"/>
                </a:ext>
              </a:extLst>
            </p:cNvPr>
            <p:cNvGrpSpPr/>
            <p:nvPr/>
          </p:nvGrpSpPr>
          <p:grpSpPr>
            <a:xfrm>
              <a:off x="3548918" y="2055828"/>
              <a:ext cx="4422142" cy="3352501"/>
              <a:chOff x="3868313" y="2028396"/>
              <a:chExt cx="4422142" cy="3352501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A6C6F06F-3D29-6CB3-0371-CDA7D2493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68313" y="2028396"/>
                <a:ext cx="4422142" cy="3127948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BC01128-DA40-D856-43D6-19A6F479650B}"/>
                  </a:ext>
                </a:extLst>
              </p:cNvPr>
              <p:cNvSpPr txBox="1"/>
              <p:nvPr/>
            </p:nvSpPr>
            <p:spPr>
              <a:xfrm>
                <a:off x="4496562" y="4993059"/>
                <a:ext cx="1339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Si(100)</a:t>
                </a:r>
                <a:endParaRPr lang="ja-JP" altLang="ja-JP" sz="2000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FE93E19-0A1A-3D42-E526-5C6110A81BCB}"/>
                  </a:ext>
                </a:extLst>
              </p:cNvPr>
              <p:cNvSpPr txBox="1"/>
              <p:nvPr/>
            </p:nvSpPr>
            <p:spPr>
              <a:xfrm>
                <a:off x="5688731" y="5003243"/>
                <a:ext cx="1339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Si(111)</a:t>
                </a:r>
                <a:endParaRPr lang="ja-JP" altLang="ja-JP" sz="2000" kern="1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54171C7-EC73-A666-C2D1-C832681844D0}"/>
                  </a:ext>
                </a:extLst>
              </p:cNvPr>
              <p:cNvSpPr txBox="1"/>
              <p:nvPr/>
            </p:nvSpPr>
            <p:spPr>
              <a:xfrm>
                <a:off x="6838033" y="5011565"/>
                <a:ext cx="1339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kern="1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GaAs(100)</a:t>
                </a:r>
                <a:endParaRPr lang="ja-JP" altLang="ja-JP" sz="2000" kern="10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866378F-A07F-52D5-478D-E9488502FECD}"/>
                  </a:ext>
                </a:extLst>
              </p:cNvPr>
              <p:cNvSpPr txBox="1"/>
              <p:nvPr/>
            </p:nvSpPr>
            <p:spPr>
              <a:xfrm>
                <a:off x="5891220" y="3879362"/>
                <a:ext cx="3763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2000" b="1" kern="100" dirty="0">
                    <a:effectLst/>
                    <a:latin typeface="Times New Roman" panose="02020603050405020304" pitchFamily="18" charset="0"/>
                    <a:ea typeface="ＭＳ 明朝"/>
                    <a:cs typeface="Times New Roman" panose="02020603050405020304" pitchFamily="18" charset="0"/>
                  </a:rPr>
                  <a:t>p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8243260-1F1F-EAF2-4437-37E7A1ABB19E}"/>
                  </a:ext>
                </a:extLst>
              </p:cNvPr>
              <p:cNvSpPr txBox="1"/>
              <p:nvPr/>
            </p:nvSpPr>
            <p:spPr>
              <a:xfrm>
                <a:off x="5313046" y="2987486"/>
                <a:ext cx="5224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b="1" kern="1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0036FD0-6918-EA3D-2F96-38481574AC05}"/>
                  </a:ext>
                </a:extLst>
              </p:cNvPr>
              <p:cNvSpPr txBox="1"/>
              <p:nvPr/>
            </p:nvSpPr>
            <p:spPr>
              <a:xfrm>
                <a:off x="4677146" y="2165498"/>
                <a:ext cx="65897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2000" b="1" kern="100" dirty="0">
                    <a:effectLst/>
                    <a:latin typeface="Times New Roman" panose="02020603050405020304" pitchFamily="18" charset="0"/>
                    <a:ea typeface="ＭＳ 明朝"/>
                    <a:cs typeface="Times New Roman" panose="02020603050405020304" pitchFamily="18" charset="0"/>
                  </a:rPr>
                  <a:t>p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CD6BA09-D559-1530-5FE9-F843B5CCBAFA}"/>
                  </a:ext>
                </a:extLst>
              </p:cNvPr>
              <p:cNvSpPr txBox="1"/>
              <p:nvPr/>
            </p:nvSpPr>
            <p:spPr>
              <a:xfrm>
                <a:off x="6605683" y="2160589"/>
                <a:ext cx="11567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2000" b="1" kern="100" dirty="0">
                    <a:effectLst/>
                    <a:latin typeface="Times New Roman" panose="02020603050405020304" pitchFamily="18" charset="0"/>
                    <a:ea typeface="ＭＳ 明朝"/>
                    <a:cs typeface="Times New Roman" panose="02020603050405020304" pitchFamily="18" charset="0"/>
                  </a:rPr>
                  <a:t>p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A400E7FD-538C-7AFE-47A1-41D452AB0DD3}"/>
                  </a:ext>
                </a:extLst>
              </p:cNvPr>
              <p:cNvSpPr txBox="1"/>
              <p:nvPr/>
            </p:nvSpPr>
            <p:spPr>
              <a:xfrm>
                <a:off x="6441414" y="4247499"/>
                <a:ext cx="3763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b="1" kern="1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B2BC8A81-C150-FE6D-BAD1-D4D55343A362}"/>
                  </a:ext>
                </a:extLst>
              </p:cNvPr>
              <p:cNvSpPr txBox="1"/>
              <p:nvPr/>
            </p:nvSpPr>
            <p:spPr>
              <a:xfrm>
                <a:off x="7590799" y="2927807"/>
                <a:ext cx="231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ja-JP" sz="1800" b="1" kern="1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ja-JP" sz="2000" b="1" kern="100" dirty="0">
                  <a:effectLst/>
                  <a:latin typeface="Times New Roman" panose="02020603050405020304" pitchFamily="18" charset="0"/>
                  <a:ea typeface="ＭＳ 明朝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FBD284D-5AFA-6649-E533-4BC104CFABCB}"/>
                </a:ext>
              </a:extLst>
            </p:cNvPr>
            <p:cNvSpPr txBox="1"/>
            <p:nvPr/>
          </p:nvSpPr>
          <p:spPr>
            <a:xfrm>
              <a:off x="4017440" y="4694705"/>
              <a:ext cx="1339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b="1" kern="1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CsK</a:t>
              </a:r>
              <a:r>
                <a:rPr lang="en-US" altLang="ja-JP" sz="1800" b="1" kern="100" baseline="-25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1800" b="1" kern="1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Sb</a:t>
              </a:r>
              <a:endParaRPr lang="ja-JP" altLang="ja-JP" sz="2000" b="1" kern="100" dirty="0"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8431" y="1753476"/>
            <a:ext cx="3042707" cy="2988530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Treatment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p-Si(100)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n-Si(100)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p-Si(111)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n-Si(111)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p-GaAs(100)</a:t>
            </a:r>
          </a:p>
          <a:p>
            <a:pPr marL="0" lvl="1" indent="0" algn="ctr">
              <a:buNone/>
            </a:pPr>
            <a:r>
              <a:rPr lang="en-US" altLang="ja-JP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n-GaAs(100)</a:t>
            </a:r>
          </a:p>
          <a:p>
            <a:pPr marL="0" lvl="1" indent="0" algn="ctr">
              <a:buNone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1943" lvl="1" indent="0" algn="ctr">
              <a:buNone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00317" y="0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Dependence (II): 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p-type vs n-type Semiconductor Effects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D5EC3E5B-D6F0-4007-F2EF-CE87F362B533}"/>
              </a:ext>
            </a:extLst>
          </p:cNvPr>
          <p:cNvSpPr/>
          <p:nvPr/>
        </p:nvSpPr>
        <p:spPr>
          <a:xfrm>
            <a:off x="300317" y="1290408"/>
            <a:ext cx="11400692" cy="1230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B87AA39-C711-B0D2-5C76-A140977F45F0}"/>
              </a:ext>
            </a:extLst>
          </p:cNvPr>
          <p:cNvSpPr/>
          <p:nvPr/>
        </p:nvSpPr>
        <p:spPr>
          <a:xfrm>
            <a:off x="188431" y="1636709"/>
            <a:ext cx="3042707" cy="298853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6FB968-433E-2E19-5A85-CF71FCD9D9DC}"/>
              </a:ext>
            </a:extLst>
          </p:cNvPr>
          <p:cNvSpPr txBox="1"/>
          <p:nvPr/>
        </p:nvSpPr>
        <p:spPr>
          <a:xfrm>
            <a:off x="751707" y="5321096"/>
            <a:ext cx="173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CsK</a:t>
            </a:r>
            <a:r>
              <a:rPr kumimoji="1"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</a:p>
          <a:p>
            <a:pPr algn="ctr"/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EBEA219-A7C0-103B-B04E-ADA5ADB18894}"/>
              </a:ext>
            </a:extLst>
          </p:cNvPr>
          <p:cNvSpPr/>
          <p:nvPr/>
        </p:nvSpPr>
        <p:spPr>
          <a:xfrm flipV="1">
            <a:off x="933415" y="5328238"/>
            <a:ext cx="1375299" cy="939825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6E10C6D8-1AA8-6163-FE47-579766589514}"/>
              </a:ext>
            </a:extLst>
          </p:cNvPr>
          <p:cNvSpPr/>
          <p:nvPr/>
        </p:nvSpPr>
        <p:spPr>
          <a:xfrm>
            <a:off x="1089868" y="4693805"/>
            <a:ext cx="1122863" cy="620151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69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4D8DA5A9-9290-96AF-8056-51641D1008E2}"/>
              </a:ext>
            </a:extLst>
          </p:cNvPr>
          <p:cNvSpPr/>
          <p:nvPr/>
        </p:nvSpPr>
        <p:spPr>
          <a:xfrm rot="3632592">
            <a:off x="4434598" y="2535205"/>
            <a:ext cx="682564" cy="21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FEAA09B-5104-B9C9-C37C-80CCE82AAF8D}"/>
              </a:ext>
            </a:extLst>
          </p:cNvPr>
          <p:cNvSpPr/>
          <p:nvPr/>
        </p:nvSpPr>
        <p:spPr>
          <a:xfrm rot="1562757" flipV="1">
            <a:off x="5595175" y="3916706"/>
            <a:ext cx="427493" cy="218484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0B1AF3D4-DF67-5CE3-CD8A-9B99AA2AC215}"/>
              </a:ext>
            </a:extLst>
          </p:cNvPr>
          <p:cNvSpPr/>
          <p:nvPr/>
        </p:nvSpPr>
        <p:spPr>
          <a:xfrm rot="3632592">
            <a:off x="6571277" y="2490251"/>
            <a:ext cx="682564" cy="21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9E7EC96-7940-0664-AF7F-547C6903A252}"/>
              </a:ext>
            </a:extLst>
          </p:cNvPr>
          <p:cNvGrpSpPr/>
          <p:nvPr/>
        </p:nvGrpSpPr>
        <p:grpSpPr>
          <a:xfrm>
            <a:off x="7737158" y="3344592"/>
            <a:ext cx="4389070" cy="3312614"/>
            <a:chOff x="7737158" y="3344592"/>
            <a:chExt cx="4389070" cy="3312614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BD10CF92-9603-5DE5-0C4D-9E6B22B3C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7158" y="3344592"/>
              <a:ext cx="4363586" cy="3127948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A287821-12AA-40B3-C7CE-AFD74551E993}"/>
                </a:ext>
              </a:extLst>
            </p:cNvPr>
            <p:cNvSpPr txBox="1"/>
            <p:nvPr/>
          </p:nvSpPr>
          <p:spPr>
            <a:xfrm>
              <a:off x="11178779" y="3554710"/>
              <a:ext cx="9474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b="1" kern="1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Cs</a:t>
              </a:r>
              <a:r>
                <a:rPr lang="en-US" altLang="ja-JP" b="1" kern="1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ja-JP" sz="1800" b="1" kern="1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Sb</a:t>
              </a:r>
              <a:endParaRPr lang="ja-JP" altLang="ja-JP" sz="2000" b="1" kern="100" dirty="0"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33E337EE-6A0F-90D7-76C4-3CBD972DEEB7}"/>
                </a:ext>
              </a:extLst>
            </p:cNvPr>
            <p:cNvSpPr txBox="1"/>
            <p:nvPr/>
          </p:nvSpPr>
          <p:spPr>
            <a:xfrm>
              <a:off x="8345094" y="6287874"/>
              <a:ext cx="1339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Si(100)</a:t>
              </a:r>
              <a:endParaRPr lang="ja-JP" altLang="ja-JP" sz="2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03987918-D7C7-FF3B-C118-149AF2886521}"/>
                </a:ext>
              </a:extLst>
            </p:cNvPr>
            <p:cNvSpPr txBox="1"/>
            <p:nvPr/>
          </p:nvSpPr>
          <p:spPr>
            <a:xfrm>
              <a:off x="10446684" y="6287874"/>
              <a:ext cx="1339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ja-JP" sz="1800" kern="10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GaAs(100)</a:t>
              </a:r>
              <a:endParaRPr lang="ja-JP" altLang="ja-JP" sz="20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矢印: 右 4">
            <a:extLst>
              <a:ext uri="{FF2B5EF4-FFF2-40B4-BE49-F238E27FC236}">
                <a16:creationId xmlns:a16="http://schemas.microsoft.com/office/drawing/2014/main" id="{BA0D78AC-EB3D-E948-0FCF-B7D5EF23E1F5}"/>
              </a:ext>
            </a:extLst>
          </p:cNvPr>
          <p:cNvSpPr/>
          <p:nvPr/>
        </p:nvSpPr>
        <p:spPr>
          <a:xfrm>
            <a:off x="8895063" y="4355993"/>
            <a:ext cx="682564" cy="21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AE2DEC-DFC1-26E2-A5DC-5792C1BDE51A}"/>
              </a:ext>
            </a:extLst>
          </p:cNvPr>
          <p:cNvSpPr txBox="1"/>
          <p:nvPr/>
        </p:nvSpPr>
        <p:spPr>
          <a:xfrm>
            <a:off x="8194178" y="3899522"/>
            <a:ext cx="11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2000" b="1" kern="100" dirty="0"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p</a:t>
            </a:r>
            <a:endParaRPr lang="ja-JP" altLang="ja-JP" sz="2000" b="1" kern="100" dirty="0">
              <a:effectLst/>
              <a:latin typeface="Times New Roman" panose="02020603050405020304" pitchFamily="18" charset="0"/>
              <a:ea typeface="ＭＳ 明朝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B2BFEF6-1FF7-076F-0F68-0ED9B6402BF0}"/>
              </a:ext>
            </a:extLst>
          </p:cNvPr>
          <p:cNvSpPr txBox="1"/>
          <p:nvPr/>
        </p:nvSpPr>
        <p:spPr>
          <a:xfrm>
            <a:off x="9106332" y="3962141"/>
            <a:ext cx="1156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18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ja-JP" altLang="ja-JP" sz="2000" b="1" kern="100" dirty="0">
              <a:effectLst/>
              <a:latin typeface="Times New Roman" panose="02020603050405020304" pitchFamily="18" charset="0"/>
              <a:ea typeface="ＭＳ 明朝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C0DEB4-15F0-3DFD-C5DF-0B65FB4AD413}"/>
              </a:ext>
            </a:extLst>
          </p:cNvPr>
          <p:cNvSpPr txBox="1"/>
          <p:nvPr/>
        </p:nvSpPr>
        <p:spPr>
          <a:xfrm>
            <a:off x="10082843" y="3924042"/>
            <a:ext cx="11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2000" b="1" kern="100" dirty="0">
                <a:effectLst/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p</a:t>
            </a:r>
            <a:endParaRPr lang="ja-JP" altLang="ja-JP" sz="2000" b="1" kern="100" dirty="0">
              <a:effectLst/>
              <a:latin typeface="Times New Roman" panose="02020603050405020304" pitchFamily="18" charset="0"/>
              <a:ea typeface="ＭＳ 明朝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5054BB-A1C9-DBB1-D490-759A47D486DC}"/>
              </a:ext>
            </a:extLst>
          </p:cNvPr>
          <p:cNvSpPr txBox="1"/>
          <p:nvPr/>
        </p:nvSpPr>
        <p:spPr>
          <a:xfrm>
            <a:off x="10994997" y="3986661"/>
            <a:ext cx="1156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18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ja-JP" altLang="ja-JP" sz="2000" b="1" kern="100" dirty="0">
              <a:effectLst/>
              <a:latin typeface="Times New Roman" panose="02020603050405020304" pitchFamily="18" charset="0"/>
              <a:ea typeface="ＭＳ 明朝"/>
              <a:cs typeface="Times New Roman" panose="02020603050405020304" pitchFamily="18" charset="0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41D6993D-D711-93FA-40AB-2A883F4182CB}"/>
              </a:ext>
            </a:extLst>
          </p:cNvPr>
          <p:cNvSpPr/>
          <p:nvPr/>
        </p:nvSpPr>
        <p:spPr>
          <a:xfrm>
            <a:off x="10827891" y="4381915"/>
            <a:ext cx="682564" cy="21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53AB03A-7921-69FA-2201-55F6CF847C96}"/>
              </a:ext>
            </a:extLst>
          </p:cNvPr>
          <p:cNvSpPr txBox="1"/>
          <p:nvPr/>
        </p:nvSpPr>
        <p:spPr>
          <a:xfrm>
            <a:off x="8718417" y="6605068"/>
            <a:ext cx="3552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L. Guo et al., Phys. Rev. Accel. Beams 22, 033401 (2019).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61903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5" grpId="0" animBg="1"/>
      <p:bldP spid="5" grpId="0" animBg="1"/>
      <p:bldP spid="1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4494</Words>
  <Application>Microsoft Office PowerPoint</Application>
  <PresentationFormat>ワイド画面</PresentationFormat>
  <Paragraphs>434</Paragraphs>
  <Slides>29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游ゴシック</vt:lpstr>
      <vt:lpstr>游ゴシック Light</vt:lpstr>
      <vt:lpstr>Arial</vt:lpstr>
      <vt:lpstr>Cambria Math</vt:lpstr>
      <vt:lpstr>Roboto</vt:lpstr>
      <vt:lpstr>Times New Roman</vt:lpstr>
      <vt:lpstr>Wingdings</vt:lpstr>
      <vt:lpstr>Office テーマ</vt:lpstr>
      <vt:lpstr>An Introduction to CsK₂Sb Photocathodes: Growth Physics and Performance Optimization</vt:lpstr>
      <vt:lpstr>Motivation &amp; Background</vt:lpstr>
      <vt:lpstr>Motivation &amp; Background</vt:lpstr>
      <vt:lpstr>Overview of CsK2Sb structure</vt:lpstr>
      <vt:lpstr>Challenges of CsK2Sb Photocathodes</vt:lpstr>
      <vt:lpstr>PowerPoint プレゼンテーション</vt:lpstr>
      <vt:lpstr>Substrate Dependence (I):  Crystallographic Orientation &amp; Surface Condition</vt:lpstr>
      <vt:lpstr>Differences in QE caused by band dispersion</vt:lpstr>
      <vt:lpstr>Substrate Dependence (II):  p-type vs n-type Semiconductor Effects</vt:lpstr>
      <vt:lpstr>QE Difference Due to the p–n Junction Between the Photocathode and the Substrate</vt:lpstr>
      <vt:lpstr>PowerPoint プレゼンテーション</vt:lpstr>
      <vt:lpstr>Improvement of the recipe</vt:lpstr>
      <vt:lpstr>Comparison of oxygen durability</vt:lpstr>
      <vt:lpstr>Attempts to Reuse Substrates</vt:lpstr>
      <vt:lpstr>Cathode deposition on graphene substrates</vt:lpstr>
      <vt:lpstr>Verification of Residual Cathode Elements – Synchrotron XPS</vt:lpstr>
      <vt:lpstr>Verification of Graphene Crystal Structure – ARPES</vt:lpstr>
      <vt:lpstr>A  stable deposition recipe</vt:lpstr>
      <vt:lpstr>Conclusion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quasi-permanent substrate</vt:lpstr>
      <vt:lpstr>Attempts to Reuse Substrates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郭　磊</dc:creator>
  <cp:lastModifiedBy>ライ 郭</cp:lastModifiedBy>
  <cp:revision>170</cp:revision>
  <dcterms:created xsi:type="dcterms:W3CDTF">2025-11-25T02:12:42Z</dcterms:created>
  <dcterms:modified xsi:type="dcterms:W3CDTF">2026-02-27T11:14:57Z</dcterms:modified>
</cp:coreProperties>
</file>