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5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6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7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9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0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1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2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3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0" r:id="rId3"/>
    <p:sldMasterId id="2147483739" r:id="rId4"/>
    <p:sldMasterId id="2147483761" r:id="rId5"/>
    <p:sldMasterId id="2147483772" r:id="rId6"/>
    <p:sldMasterId id="2147483777" r:id="rId7"/>
    <p:sldMasterId id="2147483789" r:id="rId8"/>
    <p:sldMasterId id="2147483808" r:id="rId9"/>
    <p:sldMasterId id="2147483812" r:id="rId10"/>
    <p:sldMasterId id="2147483825" r:id="rId11"/>
    <p:sldMasterId id="2147483840" r:id="rId12"/>
    <p:sldMasterId id="2147483857" r:id="rId13"/>
    <p:sldMasterId id="2147483874" r:id="rId14"/>
  </p:sldMasterIdLst>
  <p:notesMasterIdLst>
    <p:notesMasterId r:id="rId61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4370" r:id="rId21"/>
    <p:sldId id="4371" r:id="rId22"/>
    <p:sldId id="4369" r:id="rId23"/>
    <p:sldId id="262" r:id="rId24"/>
    <p:sldId id="536" r:id="rId25"/>
    <p:sldId id="541" r:id="rId26"/>
    <p:sldId id="263" r:id="rId27"/>
    <p:sldId id="526" r:id="rId28"/>
    <p:sldId id="1837" r:id="rId29"/>
    <p:sldId id="264" r:id="rId30"/>
    <p:sldId id="2957" r:id="rId31"/>
    <p:sldId id="394" r:id="rId32"/>
    <p:sldId id="401" r:id="rId33"/>
    <p:sldId id="328" r:id="rId34"/>
    <p:sldId id="330" r:id="rId35"/>
    <p:sldId id="265" r:id="rId36"/>
    <p:sldId id="1807" r:id="rId37"/>
    <p:sldId id="1834" r:id="rId38"/>
    <p:sldId id="266" r:id="rId39"/>
    <p:sldId id="270" r:id="rId40"/>
    <p:sldId id="4359" r:id="rId41"/>
    <p:sldId id="4360" r:id="rId42"/>
    <p:sldId id="3169" r:id="rId43"/>
    <p:sldId id="267" r:id="rId44"/>
    <p:sldId id="4372" r:id="rId45"/>
    <p:sldId id="310" r:id="rId46"/>
    <p:sldId id="347" r:id="rId47"/>
    <p:sldId id="4365" r:id="rId48"/>
    <p:sldId id="268" r:id="rId49"/>
    <p:sldId id="353" r:id="rId50"/>
    <p:sldId id="269" r:id="rId51"/>
    <p:sldId id="4361" r:id="rId52"/>
    <p:sldId id="4368" r:id="rId53"/>
    <p:sldId id="4362" r:id="rId54"/>
    <p:sldId id="4364" r:id="rId55"/>
    <p:sldId id="4363" r:id="rId56"/>
    <p:sldId id="4367" r:id="rId57"/>
    <p:sldId id="325" r:id="rId58"/>
    <p:sldId id="290" r:id="rId59"/>
    <p:sldId id="4366" r:id="rId6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>
        <p:scale>
          <a:sx n="77" d="100"/>
          <a:sy n="77" d="100"/>
        </p:scale>
        <p:origin x="22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75DC9-8EFD-42A2-ABB5-743E80D48C35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9B208168-3B68-4848-AED6-E92B48232235}">
      <dgm:prSet phldrT="[Texte]"/>
      <dgm:spPr>
        <a:solidFill>
          <a:srgbClr val="B4C7E7"/>
        </a:solidFill>
        <a:ln>
          <a:solidFill>
            <a:srgbClr val="2F5597"/>
          </a:solidFill>
        </a:ln>
      </dgm:spPr>
      <dgm:t>
        <a:bodyPr/>
        <a:lstStyle/>
        <a:p>
          <a:r>
            <a:rPr lang="fr-FR" dirty="0">
              <a:effectLst/>
            </a:rPr>
            <a:t>16 T </a:t>
          </a:r>
        </a:p>
        <a:p>
          <a:r>
            <a:rPr lang="fr-FR" dirty="0" err="1">
              <a:effectLst/>
            </a:rPr>
            <a:t>demo</a:t>
          </a:r>
          <a:endParaRPr lang="fr-FR" dirty="0">
            <a:effectLst/>
          </a:endParaRPr>
        </a:p>
      </dgm:t>
    </dgm:pt>
    <dgm:pt modelId="{2B153A6F-0269-4869-99DB-E978688C9E7D}" type="parTrans" cxnId="{3932A039-A624-4A06-9C75-D0D9345E4C29}">
      <dgm:prSet/>
      <dgm:spPr/>
      <dgm:t>
        <a:bodyPr/>
        <a:lstStyle/>
        <a:p>
          <a:endParaRPr lang="fr-FR">
            <a:effectLst/>
          </a:endParaRPr>
        </a:p>
      </dgm:t>
    </dgm:pt>
    <dgm:pt modelId="{2295D45B-E406-4CE8-8746-18CA187969B4}" type="sibTrans" cxnId="{3932A039-A624-4A06-9C75-D0D9345E4C29}">
      <dgm:prSet/>
      <dgm:spPr/>
      <dgm:t>
        <a:bodyPr/>
        <a:lstStyle/>
        <a:p>
          <a:endParaRPr lang="fr-FR">
            <a:effectLst/>
          </a:endParaRPr>
        </a:p>
      </dgm:t>
    </dgm:pt>
    <dgm:pt modelId="{40675280-D155-4501-BA21-5F866A30E95F}">
      <dgm:prSet phldrT="[Texte]"/>
      <dgm:spPr>
        <a:solidFill>
          <a:srgbClr val="8FAADC"/>
        </a:solidFill>
        <a:ln>
          <a:solidFill>
            <a:srgbClr val="2F5597"/>
          </a:solidFill>
        </a:ln>
      </dgm:spPr>
      <dgm:t>
        <a:bodyPr/>
        <a:lstStyle/>
        <a:p>
          <a:r>
            <a:rPr lang="fr-FR" dirty="0">
              <a:solidFill>
                <a:schemeClr val="bg1"/>
              </a:solidFill>
              <a:effectLst/>
            </a:rPr>
            <a:t>12-14 T </a:t>
          </a:r>
          <a:r>
            <a:rPr lang="fr-FR" dirty="0" err="1">
              <a:solidFill>
                <a:schemeClr val="bg1"/>
              </a:solidFill>
              <a:effectLst/>
            </a:rPr>
            <a:t>demo</a:t>
          </a:r>
          <a:endParaRPr lang="fr-FR" dirty="0">
            <a:solidFill>
              <a:schemeClr val="bg1"/>
            </a:solidFill>
            <a:effectLst/>
          </a:endParaRPr>
        </a:p>
      </dgm:t>
    </dgm:pt>
    <dgm:pt modelId="{6A8FEDF2-0AD8-46EF-BA70-E0297BD3D259}" type="parTrans" cxnId="{3ED60455-DE4B-466C-8894-325B334C5182}">
      <dgm:prSet/>
      <dgm:spPr/>
      <dgm:t>
        <a:bodyPr/>
        <a:lstStyle/>
        <a:p>
          <a:endParaRPr lang="fr-FR">
            <a:effectLst/>
          </a:endParaRPr>
        </a:p>
      </dgm:t>
    </dgm:pt>
    <dgm:pt modelId="{8FF6AFDC-E895-4FA4-9EE4-7BD3F9B799FC}" type="sibTrans" cxnId="{3ED60455-DE4B-466C-8894-325B334C5182}">
      <dgm:prSet/>
      <dgm:spPr/>
      <dgm:t>
        <a:bodyPr/>
        <a:lstStyle/>
        <a:p>
          <a:endParaRPr lang="fr-FR">
            <a:effectLst/>
          </a:endParaRPr>
        </a:p>
      </dgm:t>
    </dgm:pt>
    <dgm:pt modelId="{CCEC1065-6BEA-43BE-AD8D-63EB0EDF63A9}">
      <dgm:prSet phldrT="[Texte]"/>
      <dgm:spPr>
        <a:solidFill>
          <a:srgbClr val="2F5597"/>
        </a:solidFill>
        <a:ln>
          <a:solidFill>
            <a:srgbClr val="2F5597"/>
          </a:solidFill>
        </a:ln>
      </dgm:spPr>
      <dgm:t>
        <a:bodyPr/>
        <a:lstStyle/>
        <a:p>
          <a:r>
            <a:rPr lang="fr-FR" dirty="0" err="1">
              <a:solidFill>
                <a:schemeClr val="bg1"/>
              </a:solidFill>
              <a:effectLst/>
            </a:rPr>
            <a:t>Subscales</a:t>
          </a:r>
          <a:endParaRPr lang="fr-FR" dirty="0">
            <a:solidFill>
              <a:schemeClr val="bg1"/>
            </a:solidFill>
            <a:effectLst/>
          </a:endParaRPr>
        </a:p>
      </dgm:t>
    </dgm:pt>
    <dgm:pt modelId="{548E654D-6A44-49DB-B3A1-4B916C99F5D9}" type="parTrans" cxnId="{8B671A19-E78F-4556-B404-7D48DEB109FA}">
      <dgm:prSet/>
      <dgm:spPr/>
      <dgm:t>
        <a:bodyPr/>
        <a:lstStyle/>
        <a:p>
          <a:endParaRPr lang="fr-FR">
            <a:effectLst/>
          </a:endParaRPr>
        </a:p>
      </dgm:t>
    </dgm:pt>
    <dgm:pt modelId="{D1ECF03B-2002-4D95-AF57-6BBB7CD31750}" type="sibTrans" cxnId="{8B671A19-E78F-4556-B404-7D48DEB109FA}">
      <dgm:prSet/>
      <dgm:spPr/>
      <dgm:t>
        <a:bodyPr/>
        <a:lstStyle/>
        <a:p>
          <a:endParaRPr lang="fr-FR">
            <a:effectLst/>
          </a:endParaRPr>
        </a:p>
      </dgm:t>
    </dgm:pt>
    <dgm:pt modelId="{9BE2EE53-A024-445A-94F7-5D4B8715464D}">
      <dgm:prSet phldrT="[Texte]"/>
      <dgm:spPr>
        <a:solidFill>
          <a:srgbClr val="203864"/>
        </a:solidFill>
        <a:ln>
          <a:solidFill>
            <a:srgbClr val="2F5597"/>
          </a:solidFill>
        </a:ln>
      </dgm:spPr>
      <dgm:t>
        <a:bodyPr/>
        <a:lstStyle/>
        <a:p>
          <a:r>
            <a:rPr lang="fr-FR" dirty="0" err="1">
              <a:solidFill>
                <a:schemeClr val="bg1"/>
              </a:solidFill>
              <a:effectLst/>
            </a:rPr>
            <a:t>Powered</a:t>
          </a:r>
          <a:r>
            <a:rPr lang="fr-FR" dirty="0">
              <a:solidFill>
                <a:schemeClr val="bg1"/>
              </a:solidFill>
              <a:effectLst/>
            </a:rPr>
            <a:t> </a:t>
          </a:r>
          <a:r>
            <a:rPr lang="fr-FR" dirty="0" err="1">
              <a:solidFill>
                <a:schemeClr val="bg1"/>
              </a:solidFill>
              <a:effectLst/>
            </a:rPr>
            <a:t>samples</a:t>
          </a:r>
          <a:endParaRPr lang="fr-FR" dirty="0">
            <a:solidFill>
              <a:schemeClr val="bg1"/>
            </a:solidFill>
            <a:effectLst/>
          </a:endParaRPr>
        </a:p>
      </dgm:t>
    </dgm:pt>
    <dgm:pt modelId="{CEFD4200-5A9F-4FF0-A13D-0397376E3D1D}" type="parTrans" cxnId="{B3904FFE-A369-43A9-AFB0-BED933C4108D}">
      <dgm:prSet/>
      <dgm:spPr/>
      <dgm:t>
        <a:bodyPr/>
        <a:lstStyle/>
        <a:p>
          <a:endParaRPr lang="fr-FR">
            <a:effectLst/>
          </a:endParaRPr>
        </a:p>
      </dgm:t>
    </dgm:pt>
    <dgm:pt modelId="{84B19050-17D2-40B2-97FA-6A6C16196D49}" type="sibTrans" cxnId="{B3904FFE-A369-43A9-AFB0-BED933C4108D}">
      <dgm:prSet/>
      <dgm:spPr/>
      <dgm:t>
        <a:bodyPr/>
        <a:lstStyle/>
        <a:p>
          <a:endParaRPr lang="fr-FR">
            <a:effectLst/>
          </a:endParaRPr>
        </a:p>
      </dgm:t>
    </dgm:pt>
    <dgm:pt modelId="{009322DC-D1C5-45FF-AC3C-071F768C3F28}">
      <dgm:prSet phldrT="[Texte]"/>
      <dgm:spPr>
        <a:solidFill>
          <a:srgbClr val="203864"/>
        </a:solidFill>
        <a:ln>
          <a:solidFill>
            <a:srgbClr val="2F5597"/>
          </a:solidFill>
        </a:ln>
      </dgm:spPr>
      <dgm:t>
        <a:bodyPr/>
        <a:lstStyle/>
        <a:p>
          <a:r>
            <a:rPr lang="fr-FR" dirty="0">
              <a:solidFill>
                <a:schemeClr val="bg1"/>
              </a:solidFill>
              <a:effectLst/>
            </a:rPr>
            <a:t>Non-</a:t>
          </a:r>
          <a:r>
            <a:rPr lang="fr-FR" dirty="0" err="1">
              <a:solidFill>
                <a:schemeClr val="bg1"/>
              </a:solidFill>
              <a:effectLst/>
            </a:rPr>
            <a:t>powered</a:t>
          </a:r>
          <a:r>
            <a:rPr lang="fr-FR" dirty="0">
              <a:solidFill>
                <a:schemeClr val="bg1"/>
              </a:solidFill>
              <a:effectLst/>
            </a:rPr>
            <a:t> </a:t>
          </a:r>
          <a:r>
            <a:rPr lang="fr-FR" dirty="0" err="1">
              <a:solidFill>
                <a:schemeClr val="bg1"/>
              </a:solidFill>
              <a:effectLst/>
            </a:rPr>
            <a:t>samples</a:t>
          </a:r>
          <a:endParaRPr lang="fr-FR" dirty="0">
            <a:solidFill>
              <a:schemeClr val="bg1"/>
            </a:solidFill>
            <a:effectLst/>
          </a:endParaRPr>
        </a:p>
      </dgm:t>
    </dgm:pt>
    <dgm:pt modelId="{BA97B969-A117-4B5E-8246-4BE4C4C1F9E1}" type="parTrans" cxnId="{813CDFFA-AB9B-40F9-973B-5ADE51E3C33B}">
      <dgm:prSet/>
      <dgm:spPr/>
      <dgm:t>
        <a:bodyPr/>
        <a:lstStyle/>
        <a:p>
          <a:endParaRPr lang="fr-FR">
            <a:effectLst/>
          </a:endParaRPr>
        </a:p>
      </dgm:t>
    </dgm:pt>
    <dgm:pt modelId="{A5C7B806-0EFF-45CC-A622-8A7449F37710}" type="sibTrans" cxnId="{813CDFFA-AB9B-40F9-973B-5ADE51E3C33B}">
      <dgm:prSet/>
      <dgm:spPr/>
      <dgm:t>
        <a:bodyPr/>
        <a:lstStyle/>
        <a:p>
          <a:endParaRPr lang="fr-FR">
            <a:effectLst/>
          </a:endParaRPr>
        </a:p>
      </dgm:t>
    </dgm:pt>
    <dgm:pt modelId="{5DE609B3-1CBF-4641-99B6-722675BFCFE7}" type="pres">
      <dgm:prSet presAssocID="{33A75DC9-8EFD-42A2-ABB5-743E80D48C35}" presName="Name0" presStyleCnt="0">
        <dgm:presLayoutVars>
          <dgm:dir/>
          <dgm:animLvl val="lvl"/>
          <dgm:resizeHandles val="exact"/>
        </dgm:presLayoutVars>
      </dgm:prSet>
      <dgm:spPr/>
    </dgm:pt>
    <dgm:pt modelId="{80D71AF3-C82B-464B-8AD3-82173C269153}" type="pres">
      <dgm:prSet presAssocID="{9B208168-3B68-4848-AED6-E92B48232235}" presName="Name8" presStyleCnt="0"/>
      <dgm:spPr/>
    </dgm:pt>
    <dgm:pt modelId="{172B22B7-E1B8-4E50-9B2E-8A3BAC2354E2}" type="pres">
      <dgm:prSet presAssocID="{9B208168-3B68-4848-AED6-E92B48232235}" presName="level" presStyleLbl="node1" presStyleIdx="0" presStyleCnt="5" custScaleY="159590">
        <dgm:presLayoutVars>
          <dgm:chMax val="1"/>
          <dgm:bulletEnabled val="1"/>
        </dgm:presLayoutVars>
      </dgm:prSet>
      <dgm:spPr/>
    </dgm:pt>
    <dgm:pt modelId="{5511C480-1C8D-4AE5-8861-3F51AA32EC72}" type="pres">
      <dgm:prSet presAssocID="{9B208168-3B68-4848-AED6-E92B4823223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810E4AE-1A04-49DE-8980-013A0A27BC44}" type="pres">
      <dgm:prSet presAssocID="{40675280-D155-4501-BA21-5F866A30E95F}" presName="Name8" presStyleCnt="0"/>
      <dgm:spPr/>
    </dgm:pt>
    <dgm:pt modelId="{02801C31-EE4F-4A64-9B4C-76EA8A0D4ABE}" type="pres">
      <dgm:prSet presAssocID="{40675280-D155-4501-BA21-5F866A30E95F}" presName="level" presStyleLbl="node1" presStyleIdx="1" presStyleCnt="5" custScaleY="127601">
        <dgm:presLayoutVars>
          <dgm:chMax val="1"/>
          <dgm:bulletEnabled val="1"/>
        </dgm:presLayoutVars>
      </dgm:prSet>
      <dgm:spPr/>
    </dgm:pt>
    <dgm:pt modelId="{6C1DD635-B4D7-4A24-A53A-115FDFC6818C}" type="pres">
      <dgm:prSet presAssocID="{40675280-D155-4501-BA21-5F866A30E95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E629BA8-32F8-470B-A494-56D0F11B5CF1}" type="pres">
      <dgm:prSet presAssocID="{CCEC1065-6BEA-43BE-AD8D-63EB0EDF63A9}" presName="Name8" presStyleCnt="0"/>
      <dgm:spPr/>
    </dgm:pt>
    <dgm:pt modelId="{0DC2EDF2-FCF5-4C1E-8FDD-1FD475E448FE}" type="pres">
      <dgm:prSet presAssocID="{CCEC1065-6BEA-43BE-AD8D-63EB0EDF63A9}" presName="level" presStyleLbl="node1" presStyleIdx="2" presStyleCnt="5" custScaleY="115742">
        <dgm:presLayoutVars>
          <dgm:chMax val="1"/>
          <dgm:bulletEnabled val="1"/>
        </dgm:presLayoutVars>
      </dgm:prSet>
      <dgm:spPr/>
    </dgm:pt>
    <dgm:pt modelId="{4824E8A0-4587-4A15-B6CD-8261B856AC06}" type="pres">
      <dgm:prSet presAssocID="{CCEC1065-6BEA-43BE-AD8D-63EB0EDF63A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5AAEBD3-DD7A-4CCC-9B0F-8CB049AA1530}" type="pres">
      <dgm:prSet presAssocID="{9BE2EE53-A024-445A-94F7-5D4B8715464D}" presName="Name8" presStyleCnt="0"/>
      <dgm:spPr/>
    </dgm:pt>
    <dgm:pt modelId="{ECDB2EBB-F16C-4ECC-9275-F760579F0BDD}" type="pres">
      <dgm:prSet presAssocID="{9BE2EE53-A024-445A-94F7-5D4B8715464D}" presName="level" presStyleLbl="node1" presStyleIdx="3" presStyleCnt="5" custScaleY="76335">
        <dgm:presLayoutVars>
          <dgm:chMax val="1"/>
          <dgm:bulletEnabled val="1"/>
        </dgm:presLayoutVars>
      </dgm:prSet>
      <dgm:spPr/>
    </dgm:pt>
    <dgm:pt modelId="{07875A64-D88C-4984-80C7-7297955A9942}" type="pres">
      <dgm:prSet presAssocID="{9BE2EE53-A024-445A-94F7-5D4B871546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796EEAA-E160-45CB-8A36-47115A77F109}" type="pres">
      <dgm:prSet presAssocID="{009322DC-D1C5-45FF-AC3C-071F768C3F28}" presName="Name8" presStyleCnt="0"/>
      <dgm:spPr/>
    </dgm:pt>
    <dgm:pt modelId="{55277117-BAE5-4B11-8799-FFE97ACE55CE}" type="pres">
      <dgm:prSet presAssocID="{009322DC-D1C5-45FF-AC3C-071F768C3F28}" presName="level" presStyleLbl="node1" presStyleIdx="4" presStyleCnt="5" custScaleY="31795">
        <dgm:presLayoutVars>
          <dgm:chMax val="1"/>
          <dgm:bulletEnabled val="1"/>
        </dgm:presLayoutVars>
      </dgm:prSet>
      <dgm:spPr/>
    </dgm:pt>
    <dgm:pt modelId="{8A1B97B5-425B-4BDF-A380-B775AB446049}" type="pres">
      <dgm:prSet presAssocID="{009322DC-D1C5-45FF-AC3C-071F768C3F2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B671A19-E78F-4556-B404-7D48DEB109FA}" srcId="{33A75DC9-8EFD-42A2-ABB5-743E80D48C35}" destId="{CCEC1065-6BEA-43BE-AD8D-63EB0EDF63A9}" srcOrd="2" destOrd="0" parTransId="{548E654D-6A44-49DB-B3A1-4B916C99F5D9}" sibTransId="{D1ECF03B-2002-4D95-AF57-6BBB7CD31750}"/>
    <dgm:cxn modelId="{2A706623-3861-4923-B12A-B7B51D0E81DB}" type="presOf" srcId="{33A75DC9-8EFD-42A2-ABB5-743E80D48C35}" destId="{5DE609B3-1CBF-4641-99B6-722675BFCFE7}" srcOrd="0" destOrd="0" presId="urn:microsoft.com/office/officeart/2005/8/layout/pyramid1"/>
    <dgm:cxn modelId="{E718A42C-9549-4CEB-B4FB-DA6CDB3A4891}" type="presOf" srcId="{CCEC1065-6BEA-43BE-AD8D-63EB0EDF63A9}" destId="{0DC2EDF2-FCF5-4C1E-8FDD-1FD475E448FE}" srcOrd="0" destOrd="0" presId="urn:microsoft.com/office/officeart/2005/8/layout/pyramid1"/>
    <dgm:cxn modelId="{B7D3E12C-A9D0-42BA-BEAE-4C119D1945C1}" type="presOf" srcId="{9BE2EE53-A024-445A-94F7-5D4B8715464D}" destId="{ECDB2EBB-F16C-4ECC-9275-F760579F0BDD}" srcOrd="0" destOrd="0" presId="urn:microsoft.com/office/officeart/2005/8/layout/pyramid1"/>
    <dgm:cxn modelId="{70958430-6B39-4A28-9AA6-C6A9EEB0394D}" type="presOf" srcId="{009322DC-D1C5-45FF-AC3C-071F768C3F28}" destId="{55277117-BAE5-4B11-8799-FFE97ACE55CE}" srcOrd="0" destOrd="0" presId="urn:microsoft.com/office/officeart/2005/8/layout/pyramid1"/>
    <dgm:cxn modelId="{3932A039-A624-4A06-9C75-D0D9345E4C29}" srcId="{33A75DC9-8EFD-42A2-ABB5-743E80D48C35}" destId="{9B208168-3B68-4848-AED6-E92B48232235}" srcOrd="0" destOrd="0" parTransId="{2B153A6F-0269-4869-99DB-E978688C9E7D}" sibTransId="{2295D45B-E406-4CE8-8746-18CA187969B4}"/>
    <dgm:cxn modelId="{3ED60455-DE4B-466C-8894-325B334C5182}" srcId="{33A75DC9-8EFD-42A2-ABB5-743E80D48C35}" destId="{40675280-D155-4501-BA21-5F866A30E95F}" srcOrd="1" destOrd="0" parTransId="{6A8FEDF2-0AD8-46EF-BA70-E0297BD3D259}" sibTransId="{8FF6AFDC-E895-4FA4-9EE4-7BD3F9B799FC}"/>
    <dgm:cxn modelId="{100B1A97-9AFF-4EA5-A6BB-ED4A7E8F0B94}" type="presOf" srcId="{40675280-D155-4501-BA21-5F866A30E95F}" destId="{02801C31-EE4F-4A64-9B4C-76EA8A0D4ABE}" srcOrd="0" destOrd="0" presId="urn:microsoft.com/office/officeart/2005/8/layout/pyramid1"/>
    <dgm:cxn modelId="{58999BA7-1F7F-44E9-8A6A-751106236B1B}" type="presOf" srcId="{9BE2EE53-A024-445A-94F7-5D4B8715464D}" destId="{07875A64-D88C-4984-80C7-7297955A9942}" srcOrd="1" destOrd="0" presId="urn:microsoft.com/office/officeart/2005/8/layout/pyramid1"/>
    <dgm:cxn modelId="{80E542B9-FBE6-4D58-B16F-D2463326A194}" type="presOf" srcId="{9B208168-3B68-4848-AED6-E92B48232235}" destId="{5511C480-1C8D-4AE5-8861-3F51AA32EC72}" srcOrd="1" destOrd="0" presId="urn:microsoft.com/office/officeart/2005/8/layout/pyramid1"/>
    <dgm:cxn modelId="{794957C3-3C22-44E9-B029-588C8CEF91BD}" type="presOf" srcId="{009322DC-D1C5-45FF-AC3C-071F768C3F28}" destId="{8A1B97B5-425B-4BDF-A380-B775AB446049}" srcOrd="1" destOrd="0" presId="urn:microsoft.com/office/officeart/2005/8/layout/pyramid1"/>
    <dgm:cxn modelId="{8BB28BD2-81FE-4B67-9F02-E836A6764DA9}" type="presOf" srcId="{9B208168-3B68-4848-AED6-E92B48232235}" destId="{172B22B7-E1B8-4E50-9B2E-8A3BAC2354E2}" srcOrd="0" destOrd="0" presId="urn:microsoft.com/office/officeart/2005/8/layout/pyramid1"/>
    <dgm:cxn modelId="{00CF0BDF-8EB0-402C-8811-DB2FFBD1B0B5}" type="presOf" srcId="{40675280-D155-4501-BA21-5F866A30E95F}" destId="{6C1DD635-B4D7-4A24-A53A-115FDFC6818C}" srcOrd="1" destOrd="0" presId="urn:microsoft.com/office/officeart/2005/8/layout/pyramid1"/>
    <dgm:cxn modelId="{4A5983F2-FBD6-4ECC-876E-3B4799F57D1F}" type="presOf" srcId="{CCEC1065-6BEA-43BE-AD8D-63EB0EDF63A9}" destId="{4824E8A0-4587-4A15-B6CD-8261B856AC06}" srcOrd="1" destOrd="0" presId="urn:microsoft.com/office/officeart/2005/8/layout/pyramid1"/>
    <dgm:cxn modelId="{813CDFFA-AB9B-40F9-973B-5ADE51E3C33B}" srcId="{33A75DC9-8EFD-42A2-ABB5-743E80D48C35}" destId="{009322DC-D1C5-45FF-AC3C-071F768C3F28}" srcOrd="4" destOrd="0" parTransId="{BA97B969-A117-4B5E-8246-4BE4C4C1F9E1}" sibTransId="{A5C7B806-0EFF-45CC-A622-8A7449F37710}"/>
    <dgm:cxn modelId="{B3904FFE-A369-43A9-AFB0-BED933C4108D}" srcId="{33A75DC9-8EFD-42A2-ABB5-743E80D48C35}" destId="{9BE2EE53-A024-445A-94F7-5D4B8715464D}" srcOrd="3" destOrd="0" parTransId="{CEFD4200-5A9F-4FF0-A13D-0397376E3D1D}" sibTransId="{84B19050-17D2-40B2-97FA-6A6C16196D49}"/>
    <dgm:cxn modelId="{749DB918-0FBC-4510-840A-320A8494FB87}" type="presParOf" srcId="{5DE609B3-1CBF-4641-99B6-722675BFCFE7}" destId="{80D71AF3-C82B-464B-8AD3-82173C269153}" srcOrd="0" destOrd="0" presId="urn:microsoft.com/office/officeart/2005/8/layout/pyramid1"/>
    <dgm:cxn modelId="{111F2713-190B-4AD0-B812-251ACEC6F438}" type="presParOf" srcId="{80D71AF3-C82B-464B-8AD3-82173C269153}" destId="{172B22B7-E1B8-4E50-9B2E-8A3BAC2354E2}" srcOrd="0" destOrd="0" presId="urn:microsoft.com/office/officeart/2005/8/layout/pyramid1"/>
    <dgm:cxn modelId="{EF9FA1CC-5083-45EF-84CB-45BDA8CBAE38}" type="presParOf" srcId="{80D71AF3-C82B-464B-8AD3-82173C269153}" destId="{5511C480-1C8D-4AE5-8861-3F51AA32EC72}" srcOrd="1" destOrd="0" presId="urn:microsoft.com/office/officeart/2005/8/layout/pyramid1"/>
    <dgm:cxn modelId="{A62D82B6-A9A8-4D84-B151-A6DFC6C2A01D}" type="presParOf" srcId="{5DE609B3-1CBF-4641-99B6-722675BFCFE7}" destId="{0810E4AE-1A04-49DE-8980-013A0A27BC44}" srcOrd="1" destOrd="0" presId="urn:microsoft.com/office/officeart/2005/8/layout/pyramid1"/>
    <dgm:cxn modelId="{9B335219-40B3-470A-92F2-F5EB3FD8AC28}" type="presParOf" srcId="{0810E4AE-1A04-49DE-8980-013A0A27BC44}" destId="{02801C31-EE4F-4A64-9B4C-76EA8A0D4ABE}" srcOrd="0" destOrd="0" presId="urn:microsoft.com/office/officeart/2005/8/layout/pyramid1"/>
    <dgm:cxn modelId="{0C95753F-F255-497A-A8B8-03F5EC994090}" type="presParOf" srcId="{0810E4AE-1A04-49DE-8980-013A0A27BC44}" destId="{6C1DD635-B4D7-4A24-A53A-115FDFC6818C}" srcOrd="1" destOrd="0" presId="urn:microsoft.com/office/officeart/2005/8/layout/pyramid1"/>
    <dgm:cxn modelId="{4556B75B-3AB5-4FE8-9C5C-F53DDA1CD70A}" type="presParOf" srcId="{5DE609B3-1CBF-4641-99B6-722675BFCFE7}" destId="{EE629BA8-32F8-470B-A494-56D0F11B5CF1}" srcOrd="2" destOrd="0" presId="urn:microsoft.com/office/officeart/2005/8/layout/pyramid1"/>
    <dgm:cxn modelId="{7E2B79DC-2D0F-4A82-B616-3B5E6BD3FFFC}" type="presParOf" srcId="{EE629BA8-32F8-470B-A494-56D0F11B5CF1}" destId="{0DC2EDF2-FCF5-4C1E-8FDD-1FD475E448FE}" srcOrd="0" destOrd="0" presId="urn:microsoft.com/office/officeart/2005/8/layout/pyramid1"/>
    <dgm:cxn modelId="{9826CDA1-1946-4687-A9F7-9EA76BA087B4}" type="presParOf" srcId="{EE629BA8-32F8-470B-A494-56D0F11B5CF1}" destId="{4824E8A0-4587-4A15-B6CD-8261B856AC06}" srcOrd="1" destOrd="0" presId="urn:microsoft.com/office/officeart/2005/8/layout/pyramid1"/>
    <dgm:cxn modelId="{A038BECD-DBA1-4881-AE45-0018ECDA4A33}" type="presParOf" srcId="{5DE609B3-1CBF-4641-99B6-722675BFCFE7}" destId="{75AAEBD3-DD7A-4CCC-9B0F-8CB049AA1530}" srcOrd="3" destOrd="0" presId="urn:microsoft.com/office/officeart/2005/8/layout/pyramid1"/>
    <dgm:cxn modelId="{09CC098A-346C-4879-A988-E04A5841D0C5}" type="presParOf" srcId="{75AAEBD3-DD7A-4CCC-9B0F-8CB049AA1530}" destId="{ECDB2EBB-F16C-4ECC-9275-F760579F0BDD}" srcOrd="0" destOrd="0" presId="urn:microsoft.com/office/officeart/2005/8/layout/pyramid1"/>
    <dgm:cxn modelId="{979B38E0-7A8A-42F3-B96B-6D53B8A9D150}" type="presParOf" srcId="{75AAEBD3-DD7A-4CCC-9B0F-8CB049AA1530}" destId="{07875A64-D88C-4984-80C7-7297955A9942}" srcOrd="1" destOrd="0" presId="urn:microsoft.com/office/officeart/2005/8/layout/pyramid1"/>
    <dgm:cxn modelId="{ABA39901-94F3-4CCE-821E-7E0AA4E9F737}" type="presParOf" srcId="{5DE609B3-1CBF-4641-99B6-722675BFCFE7}" destId="{E796EEAA-E160-45CB-8A36-47115A77F109}" srcOrd="4" destOrd="0" presId="urn:microsoft.com/office/officeart/2005/8/layout/pyramid1"/>
    <dgm:cxn modelId="{A54C1020-4DD2-4C4D-B158-EFE24BF577A6}" type="presParOf" srcId="{E796EEAA-E160-45CB-8A36-47115A77F109}" destId="{55277117-BAE5-4B11-8799-FFE97ACE55CE}" srcOrd="0" destOrd="0" presId="urn:microsoft.com/office/officeart/2005/8/layout/pyramid1"/>
    <dgm:cxn modelId="{D3491EAD-4FC7-4EB1-95EC-8C2863EB88A9}" type="presParOf" srcId="{E796EEAA-E160-45CB-8A36-47115A77F109}" destId="{8A1B97B5-425B-4BDF-A380-B775AB44604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A75DC9-8EFD-42A2-ABB5-743E80D48C35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9B208168-3B68-4848-AED6-E92B48232235}">
      <dgm:prSet phldrT="[Texte]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2F5597"/>
          </a:solidFill>
        </a:ln>
      </dgm:spPr>
      <dgm:t>
        <a:bodyPr/>
        <a:lstStyle/>
        <a:p>
          <a:r>
            <a:rPr lang="fr-FR" sz="1700" dirty="0">
              <a:effectLst>
                <a:outerShdw blurRad="50800" dist="38100" dir="2700000" algn="tl" rotWithShape="0">
                  <a:prstClr val="black">
                    <a:alpha val="74000"/>
                  </a:prstClr>
                </a:outerShdw>
              </a:effectLst>
            </a:rPr>
            <a:t> </a:t>
          </a:r>
        </a:p>
        <a:p>
          <a:endParaRPr lang="fr-FR" sz="1700" dirty="0">
            <a:solidFill>
              <a:schemeClr val="accent2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74000"/>
                </a:prstClr>
              </a:outerShdw>
            </a:effectLst>
          </a:endParaRPr>
        </a:p>
        <a:p>
          <a:r>
            <a:rPr lang="fr-FR" sz="1600" b="1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Phase 3:</a:t>
          </a:r>
        </a:p>
        <a:p>
          <a:r>
            <a:rPr lang="fr-FR" sz="1400" b="1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« </a:t>
          </a:r>
          <a:r>
            <a:rPr lang="fr-FR" sz="1400" b="1" dirty="0" err="1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EuCARD</a:t>
          </a:r>
          <a:r>
            <a:rPr lang="fr-FR" sz="1400" b="1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 v3 »</a:t>
          </a:r>
        </a:p>
        <a:p>
          <a:endParaRPr lang="fr-FR" sz="1700" b="1" dirty="0">
            <a:solidFill>
              <a:schemeClr val="accent2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a:endParaRPr>
        </a:p>
        <a:p>
          <a:r>
            <a:rPr lang="fr-FR" sz="1700" b="1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MI cold bore 14 T</a:t>
          </a:r>
          <a:r>
            <a:rPr lang="fr-FR" sz="1700" b="1" baseline="300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+</a:t>
          </a:r>
          <a:r>
            <a:rPr lang="fr-FR" sz="1700" b="1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 magnet</a:t>
          </a:r>
        </a:p>
      </dgm:t>
    </dgm:pt>
    <dgm:pt modelId="{2B153A6F-0269-4869-99DB-E978688C9E7D}" type="parTrans" cxnId="{3932A039-A624-4A06-9C75-D0D9345E4C29}">
      <dgm:prSet/>
      <dgm:spPr/>
      <dgm:t>
        <a:bodyPr/>
        <a:lstStyle/>
        <a:p>
          <a:endParaRPr lang="fr-FR">
            <a:effectLst/>
          </a:endParaRPr>
        </a:p>
      </dgm:t>
    </dgm:pt>
    <dgm:pt modelId="{2295D45B-E406-4CE8-8746-18CA187969B4}" type="sibTrans" cxnId="{3932A039-A624-4A06-9C75-D0D9345E4C29}">
      <dgm:prSet/>
      <dgm:spPr/>
      <dgm:t>
        <a:bodyPr/>
        <a:lstStyle/>
        <a:p>
          <a:endParaRPr lang="fr-FR">
            <a:effectLst/>
          </a:endParaRPr>
        </a:p>
      </dgm:t>
    </dgm:pt>
    <dgm:pt modelId="{40675280-D155-4501-BA21-5F866A30E95F}">
      <dgm:prSet phldrT="[Texte]" custT="1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2F5597"/>
          </a:solidFill>
        </a:ln>
      </dgm:spPr>
      <dgm:t>
        <a:bodyPr/>
        <a:lstStyle/>
        <a:p>
          <a:r>
            <a:rPr lang="fr-FR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Phase 2:</a:t>
          </a:r>
        </a:p>
        <a:p>
          <a:r>
            <a:rPr lang="fr-FR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« </a:t>
          </a:r>
          <a:r>
            <a:rPr lang="fr-FR" sz="2400" b="1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EuCARD</a:t>
          </a:r>
          <a:r>
            <a:rPr lang="fr-FR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 v2 »</a:t>
          </a:r>
        </a:p>
        <a:p>
          <a:r>
            <a:rPr lang="fr-FR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Magnet MI 14 T</a:t>
          </a:r>
          <a:r>
            <a:rPr lang="fr-FR" sz="2400" b="1" baseline="3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+</a:t>
          </a:r>
        </a:p>
      </dgm:t>
    </dgm:pt>
    <dgm:pt modelId="{6A8FEDF2-0AD8-46EF-BA70-E0297BD3D259}" type="parTrans" cxnId="{3ED60455-DE4B-466C-8894-325B334C5182}">
      <dgm:prSet/>
      <dgm:spPr/>
      <dgm:t>
        <a:bodyPr/>
        <a:lstStyle/>
        <a:p>
          <a:endParaRPr lang="fr-FR">
            <a:effectLst/>
          </a:endParaRPr>
        </a:p>
      </dgm:t>
    </dgm:pt>
    <dgm:pt modelId="{8FF6AFDC-E895-4FA4-9EE4-7BD3F9B799FC}" type="sibTrans" cxnId="{3ED60455-DE4B-466C-8894-325B334C5182}">
      <dgm:prSet/>
      <dgm:spPr/>
      <dgm:t>
        <a:bodyPr/>
        <a:lstStyle/>
        <a:p>
          <a:endParaRPr lang="fr-FR">
            <a:effectLst/>
          </a:endParaRPr>
        </a:p>
      </dgm:t>
    </dgm:pt>
    <dgm:pt modelId="{CCEC1065-6BEA-43BE-AD8D-63EB0EDF63A9}">
      <dgm:prSet phldrT="[Texte]" custT="1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rgbClr val="2F5597"/>
          </a:solidFill>
        </a:ln>
      </dgm:spPr>
      <dgm:t>
        <a:bodyPr/>
        <a:lstStyle/>
        <a:p>
          <a:r>
            <a:rPr lang="fr-FR" sz="2400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Phase 1:</a:t>
          </a:r>
        </a:p>
        <a:p>
          <a:r>
            <a:rPr lang="fr-FR" sz="2400" dirty="0" err="1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Racetrack</a:t>
          </a:r>
          <a:r>
            <a:rPr lang="fr-FR" sz="2400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 MI (2-5 T)</a:t>
          </a:r>
        </a:p>
        <a:p>
          <a:r>
            <a:rPr lang="fr-FR" sz="2400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(</a:t>
          </a:r>
          <a:r>
            <a:rPr lang="fr-FR" sz="2400" b="1" dirty="0" err="1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Ongoing</a:t>
          </a:r>
          <a:r>
            <a:rPr lang="fr-FR" sz="24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 </a:t>
          </a:r>
          <a:r>
            <a:rPr lang="fr-FR" sz="2400" b="1" dirty="0" err="1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activity</a:t>
          </a:r>
          <a:r>
            <a:rPr lang="fr-FR" sz="24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 at </a:t>
          </a:r>
          <a:r>
            <a:rPr lang="fr-FR" sz="2400" b="1" dirty="0" err="1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Irfu</a:t>
          </a:r>
          <a:r>
            <a:rPr lang="fr-FR" sz="2400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)</a:t>
          </a:r>
        </a:p>
      </dgm:t>
    </dgm:pt>
    <dgm:pt modelId="{548E654D-6A44-49DB-B3A1-4B916C99F5D9}" type="parTrans" cxnId="{8B671A19-E78F-4556-B404-7D48DEB109FA}">
      <dgm:prSet/>
      <dgm:spPr/>
      <dgm:t>
        <a:bodyPr/>
        <a:lstStyle/>
        <a:p>
          <a:endParaRPr lang="fr-FR">
            <a:effectLst/>
          </a:endParaRPr>
        </a:p>
      </dgm:t>
    </dgm:pt>
    <dgm:pt modelId="{D1ECF03B-2002-4D95-AF57-6BBB7CD31750}" type="sibTrans" cxnId="{8B671A19-E78F-4556-B404-7D48DEB109FA}">
      <dgm:prSet/>
      <dgm:spPr/>
      <dgm:t>
        <a:bodyPr/>
        <a:lstStyle/>
        <a:p>
          <a:endParaRPr lang="fr-FR">
            <a:effectLst/>
          </a:endParaRPr>
        </a:p>
      </dgm:t>
    </dgm:pt>
    <dgm:pt modelId="{5DE609B3-1CBF-4641-99B6-722675BFCFE7}" type="pres">
      <dgm:prSet presAssocID="{33A75DC9-8EFD-42A2-ABB5-743E80D48C35}" presName="Name0" presStyleCnt="0">
        <dgm:presLayoutVars>
          <dgm:dir/>
          <dgm:animLvl val="lvl"/>
          <dgm:resizeHandles val="exact"/>
        </dgm:presLayoutVars>
      </dgm:prSet>
      <dgm:spPr/>
    </dgm:pt>
    <dgm:pt modelId="{80D71AF3-C82B-464B-8AD3-82173C269153}" type="pres">
      <dgm:prSet presAssocID="{9B208168-3B68-4848-AED6-E92B48232235}" presName="Name8" presStyleCnt="0"/>
      <dgm:spPr/>
    </dgm:pt>
    <dgm:pt modelId="{172B22B7-E1B8-4E50-9B2E-8A3BAC2354E2}" type="pres">
      <dgm:prSet presAssocID="{9B208168-3B68-4848-AED6-E92B48232235}" presName="level" presStyleLbl="node1" presStyleIdx="0" presStyleCnt="3" custScaleY="159590">
        <dgm:presLayoutVars>
          <dgm:chMax val="1"/>
          <dgm:bulletEnabled val="1"/>
        </dgm:presLayoutVars>
      </dgm:prSet>
      <dgm:spPr/>
    </dgm:pt>
    <dgm:pt modelId="{5511C480-1C8D-4AE5-8861-3F51AA32EC72}" type="pres">
      <dgm:prSet presAssocID="{9B208168-3B68-4848-AED6-E92B4823223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810E4AE-1A04-49DE-8980-013A0A27BC44}" type="pres">
      <dgm:prSet presAssocID="{40675280-D155-4501-BA21-5F866A30E95F}" presName="Name8" presStyleCnt="0"/>
      <dgm:spPr/>
    </dgm:pt>
    <dgm:pt modelId="{02801C31-EE4F-4A64-9B4C-76EA8A0D4ABE}" type="pres">
      <dgm:prSet presAssocID="{40675280-D155-4501-BA21-5F866A30E95F}" presName="level" presStyleLbl="node1" presStyleIdx="1" presStyleCnt="3" custScaleX="100132" custScaleY="127601">
        <dgm:presLayoutVars>
          <dgm:chMax val="1"/>
          <dgm:bulletEnabled val="1"/>
        </dgm:presLayoutVars>
      </dgm:prSet>
      <dgm:spPr/>
    </dgm:pt>
    <dgm:pt modelId="{6C1DD635-B4D7-4A24-A53A-115FDFC6818C}" type="pres">
      <dgm:prSet presAssocID="{40675280-D155-4501-BA21-5F866A30E95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E629BA8-32F8-470B-A494-56D0F11B5CF1}" type="pres">
      <dgm:prSet presAssocID="{CCEC1065-6BEA-43BE-AD8D-63EB0EDF63A9}" presName="Name8" presStyleCnt="0"/>
      <dgm:spPr/>
    </dgm:pt>
    <dgm:pt modelId="{0DC2EDF2-FCF5-4C1E-8FDD-1FD475E448FE}" type="pres">
      <dgm:prSet presAssocID="{CCEC1065-6BEA-43BE-AD8D-63EB0EDF63A9}" presName="level" presStyleLbl="node1" presStyleIdx="2" presStyleCnt="3" custScaleX="99552" custScaleY="115742">
        <dgm:presLayoutVars>
          <dgm:chMax val="1"/>
          <dgm:bulletEnabled val="1"/>
        </dgm:presLayoutVars>
      </dgm:prSet>
      <dgm:spPr/>
    </dgm:pt>
    <dgm:pt modelId="{4824E8A0-4587-4A15-B6CD-8261B856AC06}" type="pres">
      <dgm:prSet presAssocID="{CCEC1065-6BEA-43BE-AD8D-63EB0EDF63A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B671A19-E78F-4556-B404-7D48DEB109FA}" srcId="{33A75DC9-8EFD-42A2-ABB5-743E80D48C35}" destId="{CCEC1065-6BEA-43BE-AD8D-63EB0EDF63A9}" srcOrd="2" destOrd="0" parTransId="{548E654D-6A44-49DB-B3A1-4B916C99F5D9}" sibTransId="{D1ECF03B-2002-4D95-AF57-6BBB7CD31750}"/>
    <dgm:cxn modelId="{2A706623-3861-4923-B12A-B7B51D0E81DB}" type="presOf" srcId="{33A75DC9-8EFD-42A2-ABB5-743E80D48C35}" destId="{5DE609B3-1CBF-4641-99B6-722675BFCFE7}" srcOrd="0" destOrd="0" presId="urn:microsoft.com/office/officeart/2005/8/layout/pyramid1"/>
    <dgm:cxn modelId="{E718A42C-9549-4CEB-B4FB-DA6CDB3A4891}" type="presOf" srcId="{CCEC1065-6BEA-43BE-AD8D-63EB0EDF63A9}" destId="{0DC2EDF2-FCF5-4C1E-8FDD-1FD475E448FE}" srcOrd="0" destOrd="0" presId="urn:microsoft.com/office/officeart/2005/8/layout/pyramid1"/>
    <dgm:cxn modelId="{3932A039-A624-4A06-9C75-D0D9345E4C29}" srcId="{33A75DC9-8EFD-42A2-ABB5-743E80D48C35}" destId="{9B208168-3B68-4848-AED6-E92B48232235}" srcOrd="0" destOrd="0" parTransId="{2B153A6F-0269-4869-99DB-E978688C9E7D}" sibTransId="{2295D45B-E406-4CE8-8746-18CA187969B4}"/>
    <dgm:cxn modelId="{3ED60455-DE4B-466C-8894-325B334C5182}" srcId="{33A75DC9-8EFD-42A2-ABB5-743E80D48C35}" destId="{40675280-D155-4501-BA21-5F866A30E95F}" srcOrd="1" destOrd="0" parTransId="{6A8FEDF2-0AD8-46EF-BA70-E0297BD3D259}" sibTransId="{8FF6AFDC-E895-4FA4-9EE4-7BD3F9B799FC}"/>
    <dgm:cxn modelId="{100B1A97-9AFF-4EA5-A6BB-ED4A7E8F0B94}" type="presOf" srcId="{40675280-D155-4501-BA21-5F866A30E95F}" destId="{02801C31-EE4F-4A64-9B4C-76EA8A0D4ABE}" srcOrd="0" destOrd="0" presId="urn:microsoft.com/office/officeart/2005/8/layout/pyramid1"/>
    <dgm:cxn modelId="{80E542B9-FBE6-4D58-B16F-D2463326A194}" type="presOf" srcId="{9B208168-3B68-4848-AED6-E92B48232235}" destId="{5511C480-1C8D-4AE5-8861-3F51AA32EC72}" srcOrd="1" destOrd="0" presId="urn:microsoft.com/office/officeart/2005/8/layout/pyramid1"/>
    <dgm:cxn modelId="{8BB28BD2-81FE-4B67-9F02-E836A6764DA9}" type="presOf" srcId="{9B208168-3B68-4848-AED6-E92B48232235}" destId="{172B22B7-E1B8-4E50-9B2E-8A3BAC2354E2}" srcOrd="0" destOrd="0" presId="urn:microsoft.com/office/officeart/2005/8/layout/pyramid1"/>
    <dgm:cxn modelId="{00CF0BDF-8EB0-402C-8811-DB2FFBD1B0B5}" type="presOf" srcId="{40675280-D155-4501-BA21-5F866A30E95F}" destId="{6C1DD635-B4D7-4A24-A53A-115FDFC6818C}" srcOrd="1" destOrd="0" presId="urn:microsoft.com/office/officeart/2005/8/layout/pyramid1"/>
    <dgm:cxn modelId="{4A5983F2-FBD6-4ECC-876E-3B4799F57D1F}" type="presOf" srcId="{CCEC1065-6BEA-43BE-AD8D-63EB0EDF63A9}" destId="{4824E8A0-4587-4A15-B6CD-8261B856AC06}" srcOrd="1" destOrd="0" presId="urn:microsoft.com/office/officeart/2005/8/layout/pyramid1"/>
    <dgm:cxn modelId="{749DB918-0FBC-4510-840A-320A8494FB87}" type="presParOf" srcId="{5DE609B3-1CBF-4641-99B6-722675BFCFE7}" destId="{80D71AF3-C82B-464B-8AD3-82173C269153}" srcOrd="0" destOrd="0" presId="urn:microsoft.com/office/officeart/2005/8/layout/pyramid1"/>
    <dgm:cxn modelId="{111F2713-190B-4AD0-B812-251ACEC6F438}" type="presParOf" srcId="{80D71AF3-C82B-464B-8AD3-82173C269153}" destId="{172B22B7-E1B8-4E50-9B2E-8A3BAC2354E2}" srcOrd="0" destOrd="0" presId="urn:microsoft.com/office/officeart/2005/8/layout/pyramid1"/>
    <dgm:cxn modelId="{EF9FA1CC-5083-45EF-84CB-45BDA8CBAE38}" type="presParOf" srcId="{80D71AF3-C82B-464B-8AD3-82173C269153}" destId="{5511C480-1C8D-4AE5-8861-3F51AA32EC72}" srcOrd="1" destOrd="0" presId="urn:microsoft.com/office/officeart/2005/8/layout/pyramid1"/>
    <dgm:cxn modelId="{A62D82B6-A9A8-4D84-B151-A6DFC6C2A01D}" type="presParOf" srcId="{5DE609B3-1CBF-4641-99B6-722675BFCFE7}" destId="{0810E4AE-1A04-49DE-8980-013A0A27BC44}" srcOrd="1" destOrd="0" presId="urn:microsoft.com/office/officeart/2005/8/layout/pyramid1"/>
    <dgm:cxn modelId="{9B335219-40B3-470A-92F2-F5EB3FD8AC28}" type="presParOf" srcId="{0810E4AE-1A04-49DE-8980-013A0A27BC44}" destId="{02801C31-EE4F-4A64-9B4C-76EA8A0D4ABE}" srcOrd="0" destOrd="0" presId="urn:microsoft.com/office/officeart/2005/8/layout/pyramid1"/>
    <dgm:cxn modelId="{0C95753F-F255-497A-A8B8-03F5EC994090}" type="presParOf" srcId="{0810E4AE-1A04-49DE-8980-013A0A27BC44}" destId="{6C1DD635-B4D7-4A24-A53A-115FDFC6818C}" srcOrd="1" destOrd="0" presId="urn:microsoft.com/office/officeart/2005/8/layout/pyramid1"/>
    <dgm:cxn modelId="{4556B75B-3AB5-4FE8-9C5C-F53DDA1CD70A}" type="presParOf" srcId="{5DE609B3-1CBF-4641-99B6-722675BFCFE7}" destId="{EE629BA8-32F8-470B-A494-56D0F11B5CF1}" srcOrd="2" destOrd="0" presId="urn:microsoft.com/office/officeart/2005/8/layout/pyramid1"/>
    <dgm:cxn modelId="{7E2B79DC-2D0F-4A82-B616-3B5E6BD3FFFC}" type="presParOf" srcId="{EE629BA8-32F8-470B-A494-56D0F11B5CF1}" destId="{0DC2EDF2-FCF5-4C1E-8FDD-1FD475E448FE}" srcOrd="0" destOrd="0" presId="urn:microsoft.com/office/officeart/2005/8/layout/pyramid1"/>
    <dgm:cxn modelId="{9826CDA1-1946-4687-A9F7-9EA76BA087B4}" type="presParOf" srcId="{EE629BA8-32F8-470B-A494-56D0F11B5CF1}" destId="{4824E8A0-4587-4A15-B6CD-8261B856AC06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B22B7-E1B8-4E50-9B2E-8A3BAC2354E2}">
      <dsp:nvSpPr>
        <dsp:cNvPr id="0" name=""/>
        <dsp:cNvSpPr/>
      </dsp:nvSpPr>
      <dsp:spPr>
        <a:xfrm>
          <a:off x="2096198" y="0"/>
          <a:ext cx="1903602" cy="1573844"/>
        </a:xfrm>
        <a:prstGeom prst="trapezoid">
          <a:avLst>
            <a:gd name="adj" fmla="val 60476"/>
          </a:avLst>
        </a:prstGeom>
        <a:solidFill>
          <a:srgbClr val="B4C7E7"/>
        </a:solid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effectLst/>
            </a:rPr>
            <a:t>16 T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 err="1">
              <a:effectLst/>
            </a:rPr>
            <a:t>demo</a:t>
          </a:r>
          <a:endParaRPr lang="fr-FR" sz="1900" kern="1200" dirty="0">
            <a:effectLst/>
          </a:endParaRPr>
        </a:p>
      </dsp:txBody>
      <dsp:txXfrm>
        <a:off x="2096198" y="0"/>
        <a:ext cx="1903602" cy="1573844"/>
      </dsp:txXfrm>
    </dsp:sp>
    <dsp:sp modelId="{02801C31-EE4F-4A64-9B4C-76EA8A0D4ABE}">
      <dsp:nvSpPr>
        <dsp:cNvPr id="0" name=""/>
        <dsp:cNvSpPr/>
      </dsp:nvSpPr>
      <dsp:spPr>
        <a:xfrm>
          <a:off x="1335181" y="1573844"/>
          <a:ext cx="3425637" cy="1258375"/>
        </a:xfrm>
        <a:prstGeom prst="trapezoid">
          <a:avLst>
            <a:gd name="adj" fmla="val 60476"/>
          </a:avLst>
        </a:prstGeom>
        <a:solidFill>
          <a:srgbClr val="8FAADC"/>
        </a:solid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solidFill>
                <a:schemeClr val="bg1"/>
              </a:solidFill>
              <a:effectLst/>
            </a:rPr>
            <a:t>12-14 T </a:t>
          </a:r>
          <a:r>
            <a:rPr lang="fr-FR" sz="1900" kern="1200" dirty="0" err="1">
              <a:solidFill>
                <a:schemeClr val="bg1"/>
              </a:solidFill>
              <a:effectLst/>
            </a:rPr>
            <a:t>demo</a:t>
          </a:r>
          <a:endParaRPr lang="fr-FR" sz="1900" kern="1200" dirty="0">
            <a:solidFill>
              <a:schemeClr val="bg1"/>
            </a:solidFill>
            <a:effectLst/>
          </a:endParaRPr>
        </a:p>
      </dsp:txBody>
      <dsp:txXfrm>
        <a:off x="1934667" y="1573844"/>
        <a:ext cx="2226664" cy="1258375"/>
      </dsp:txXfrm>
    </dsp:sp>
    <dsp:sp modelId="{0DC2EDF2-FCF5-4C1E-8FDD-1FD475E448FE}">
      <dsp:nvSpPr>
        <dsp:cNvPr id="0" name=""/>
        <dsp:cNvSpPr/>
      </dsp:nvSpPr>
      <dsp:spPr>
        <a:xfrm>
          <a:off x="644891" y="2832219"/>
          <a:ext cx="4806216" cy="1141424"/>
        </a:xfrm>
        <a:prstGeom prst="trapezoid">
          <a:avLst>
            <a:gd name="adj" fmla="val 60476"/>
          </a:avLst>
        </a:prstGeom>
        <a:solidFill>
          <a:srgbClr val="2F5597"/>
        </a:solid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 err="1">
              <a:solidFill>
                <a:schemeClr val="bg1"/>
              </a:solidFill>
              <a:effectLst/>
            </a:rPr>
            <a:t>Subscales</a:t>
          </a:r>
          <a:endParaRPr lang="fr-FR" sz="1900" kern="1200" dirty="0">
            <a:solidFill>
              <a:schemeClr val="bg1"/>
            </a:solidFill>
            <a:effectLst/>
          </a:endParaRPr>
        </a:p>
      </dsp:txBody>
      <dsp:txXfrm>
        <a:off x="1485979" y="2832219"/>
        <a:ext cx="3124040" cy="1141424"/>
      </dsp:txXfrm>
    </dsp:sp>
    <dsp:sp modelId="{ECDB2EBB-F16C-4ECC-9275-F760579F0BDD}">
      <dsp:nvSpPr>
        <dsp:cNvPr id="0" name=""/>
        <dsp:cNvSpPr/>
      </dsp:nvSpPr>
      <dsp:spPr>
        <a:xfrm>
          <a:off x="189626" y="3973643"/>
          <a:ext cx="5716746" cy="752800"/>
        </a:xfrm>
        <a:prstGeom prst="trapezoid">
          <a:avLst>
            <a:gd name="adj" fmla="val 60476"/>
          </a:avLst>
        </a:prstGeom>
        <a:solidFill>
          <a:srgbClr val="203864"/>
        </a:solid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 err="1">
              <a:solidFill>
                <a:schemeClr val="bg1"/>
              </a:solidFill>
              <a:effectLst/>
            </a:rPr>
            <a:t>Powered</a:t>
          </a:r>
          <a:r>
            <a:rPr lang="fr-FR" sz="1900" kern="1200" dirty="0">
              <a:solidFill>
                <a:schemeClr val="bg1"/>
              </a:solidFill>
              <a:effectLst/>
            </a:rPr>
            <a:t> </a:t>
          </a:r>
          <a:r>
            <a:rPr lang="fr-FR" sz="1900" kern="1200" dirty="0" err="1">
              <a:solidFill>
                <a:schemeClr val="bg1"/>
              </a:solidFill>
              <a:effectLst/>
            </a:rPr>
            <a:t>samples</a:t>
          </a:r>
          <a:endParaRPr lang="fr-FR" sz="1900" kern="1200" dirty="0">
            <a:solidFill>
              <a:schemeClr val="bg1"/>
            </a:solidFill>
            <a:effectLst/>
          </a:endParaRPr>
        </a:p>
      </dsp:txBody>
      <dsp:txXfrm>
        <a:off x="1190057" y="3973643"/>
        <a:ext cx="3715885" cy="752800"/>
      </dsp:txXfrm>
    </dsp:sp>
    <dsp:sp modelId="{55277117-BAE5-4B11-8799-FFE97ACE55CE}">
      <dsp:nvSpPr>
        <dsp:cNvPr id="0" name=""/>
        <dsp:cNvSpPr/>
      </dsp:nvSpPr>
      <dsp:spPr>
        <a:xfrm>
          <a:off x="0" y="4726444"/>
          <a:ext cx="6096000" cy="313555"/>
        </a:xfrm>
        <a:prstGeom prst="trapezoid">
          <a:avLst>
            <a:gd name="adj" fmla="val 60476"/>
          </a:avLst>
        </a:prstGeom>
        <a:solidFill>
          <a:srgbClr val="203864"/>
        </a:solid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solidFill>
                <a:schemeClr val="bg1"/>
              </a:solidFill>
              <a:effectLst/>
            </a:rPr>
            <a:t>Non-</a:t>
          </a:r>
          <a:r>
            <a:rPr lang="fr-FR" sz="1900" kern="1200" dirty="0" err="1">
              <a:solidFill>
                <a:schemeClr val="bg1"/>
              </a:solidFill>
              <a:effectLst/>
            </a:rPr>
            <a:t>powered</a:t>
          </a:r>
          <a:r>
            <a:rPr lang="fr-FR" sz="1900" kern="1200" dirty="0">
              <a:solidFill>
                <a:schemeClr val="bg1"/>
              </a:solidFill>
              <a:effectLst/>
            </a:rPr>
            <a:t> </a:t>
          </a:r>
          <a:r>
            <a:rPr lang="fr-FR" sz="1900" kern="1200" dirty="0" err="1">
              <a:solidFill>
                <a:schemeClr val="bg1"/>
              </a:solidFill>
              <a:effectLst/>
            </a:rPr>
            <a:t>samples</a:t>
          </a:r>
          <a:endParaRPr lang="fr-FR" sz="1900" kern="1200" dirty="0">
            <a:solidFill>
              <a:schemeClr val="bg1"/>
            </a:solidFill>
            <a:effectLst/>
          </a:endParaRPr>
        </a:p>
      </dsp:txBody>
      <dsp:txXfrm>
        <a:off x="1066799" y="4726444"/>
        <a:ext cx="3962400" cy="313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B22B7-E1B8-4E50-9B2E-8A3BAC2354E2}">
      <dsp:nvSpPr>
        <dsp:cNvPr id="0" name=""/>
        <dsp:cNvSpPr/>
      </dsp:nvSpPr>
      <dsp:spPr>
        <a:xfrm>
          <a:off x="1964506" y="0"/>
          <a:ext cx="2576738" cy="2159195"/>
        </a:xfrm>
        <a:prstGeom prst="trapezoid">
          <a:avLst>
            <a:gd name="adj" fmla="val 59669"/>
          </a:avLst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effectLst>
                <a:outerShdw blurRad="50800" dist="38100" dir="2700000" algn="tl" rotWithShape="0">
                  <a:prstClr val="black">
                    <a:alpha val="74000"/>
                  </a:prstClr>
                </a:outerShdw>
              </a:effectLst>
            </a:rPr>
            <a:t>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 dirty="0">
            <a:solidFill>
              <a:schemeClr val="accent2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74000"/>
                </a:prstClr>
              </a:outerShdw>
            </a:effectLst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Phase 3: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« </a:t>
          </a:r>
          <a:r>
            <a:rPr lang="fr-FR" sz="1400" b="1" kern="1200" dirty="0" err="1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EuCARD</a:t>
          </a:r>
          <a:r>
            <a:rPr lang="fr-FR" sz="1400" b="1" kern="12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 v3 »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b="1" kern="1200" dirty="0">
            <a:solidFill>
              <a:schemeClr val="accent2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MI cold bore 14 T</a:t>
          </a:r>
          <a:r>
            <a:rPr lang="fr-FR" sz="1700" b="1" kern="1200" baseline="300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+</a:t>
          </a:r>
          <a:r>
            <a:rPr lang="fr-FR" sz="1700" b="1" kern="12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60000"/>
                  </a:prstClr>
                </a:outerShdw>
              </a:effectLst>
            </a:rPr>
            <a:t> magnet</a:t>
          </a:r>
        </a:p>
      </dsp:txBody>
      <dsp:txXfrm>
        <a:off x="1964506" y="0"/>
        <a:ext cx="2576738" cy="2159195"/>
      </dsp:txXfrm>
    </dsp:sp>
    <dsp:sp modelId="{02801C31-EE4F-4A64-9B4C-76EA8A0D4ABE}">
      <dsp:nvSpPr>
        <dsp:cNvPr id="0" name=""/>
        <dsp:cNvSpPr/>
      </dsp:nvSpPr>
      <dsp:spPr>
        <a:xfrm>
          <a:off x="931324" y="2159195"/>
          <a:ext cx="4643102" cy="1726395"/>
        </a:xfrm>
        <a:prstGeom prst="trapezoid">
          <a:avLst>
            <a:gd name="adj" fmla="val 59669"/>
          </a:avLst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Phase 2: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« </a:t>
          </a:r>
          <a:r>
            <a:rPr lang="fr-FR" sz="2400" b="1" kern="1200" dirty="0" err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EuCARD</a:t>
          </a:r>
          <a:r>
            <a:rPr lang="fr-FR" sz="2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 v2 »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Magnet MI 14 T</a:t>
          </a:r>
          <a:r>
            <a:rPr lang="fr-FR" sz="2400" b="1" kern="1200" baseline="3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</a:rPr>
            <a:t>+</a:t>
          </a:r>
        </a:p>
      </dsp:txBody>
      <dsp:txXfrm>
        <a:off x="1743867" y="2159195"/>
        <a:ext cx="3018016" cy="1726395"/>
      </dsp:txXfrm>
    </dsp:sp>
    <dsp:sp modelId="{0DC2EDF2-FCF5-4C1E-8FDD-1FD475E448FE}">
      <dsp:nvSpPr>
        <dsp:cNvPr id="0" name=""/>
        <dsp:cNvSpPr/>
      </dsp:nvSpPr>
      <dsp:spPr>
        <a:xfrm>
          <a:off x="14572" y="3885591"/>
          <a:ext cx="6476605" cy="1565947"/>
        </a:xfrm>
        <a:prstGeom prst="trapezoid">
          <a:avLst>
            <a:gd name="adj" fmla="val 59669"/>
          </a:avLst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Phase 1: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 err="1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Racetrack</a:t>
          </a:r>
          <a:r>
            <a:rPr lang="fr-FR" sz="2400" kern="1200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 MI (2-5 T)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(</a:t>
          </a:r>
          <a:r>
            <a:rPr lang="fr-FR" sz="2400" b="1" kern="1200" dirty="0" err="1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Ongoing</a:t>
          </a:r>
          <a:r>
            <a:rPr lang="fr-FR" sz="2400" b="1" kern="1200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 </a:t>
          </a:r>
          <a:r>
            <a:rPr lang="fr-FR" sz="2400" b="1" kern="1200" dirty="0" err="1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activity</a:t>
          </a:r>
          <a:r>
            <a:rPr lang="fr-FR" sz="2400" b="1" kern="1200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 at </a:t>
          </a:r>
          <a:r>
            <a:rPr lang="fr-FR" sz="2400" b="1" kern="1200" dirty="0" err="1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Irfu</a:t>
          </a:r>
          <a:r>
            <a:rPr lang="fr-FR" sz="2400" kern="1200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73000"/>
                  </a:prstClr>
                </a:outerShdw>
              </a:effectLst>
            </a:rPr>
            <a:t>)</a:t>
          </a:r>
        </a:p>
      </dsp:txBody>
      <dsp:txXfrm>
        <a:off x="1147978" y="3885591"/>
        <a:ext cx="4209793" cy="1565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2FF20-79BD-4339-B6F1-15D808EBC04D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7A817-D8B0-4C0C-A01F-8B8D36F2DA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82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E98AD-7B35-1713-1056-3F270D407D41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6060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E98AD-7B35-1713-1056-3F270D407D41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292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F4523-D7C3-4795-BDC7-32CB79C9D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23D823-0ABF-4D32-AF93-30101902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7DEAE5-45F7-479D-8534-9DE0A4FA6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9BA-251F-453B-8424-179FA920B854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8578DD-6B71-45DE-8144-BD24D32E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6A5F3C-F8E7-4F18-BC73-901B88E3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68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45E02-A4A6-45B4-ADA1-C3DABE9DF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55FEA0-1D61-404D-9E60-5C80722D9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A51448-1CC1-4D45-BA7F-28B98EC7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EF1E-7136-4292-BB58-ADDF6BA4022D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C8577F-EAFD-4C73-B19F-7F9F8010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1B3C28-CA57-4E4B-B88E-EAC3F5FD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9370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1" y="4800600"/>
            <a:ext cx="859890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511" y="609600"/>
            <a:ext cx="8598907" cy="384571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511" y="5367338"/>
            <a:ext cx="8598906" cy="674024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CA35C1-3716-4E57-ADDC-65B48E3EF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07B23-0482-4E56-89C7-EA0145D8DE7C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FACD7A9-4ED4-4D33-93A7-AFCC992C024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48333CB7-BBC1-45F8-AF70-DC007A5E90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26948150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2" y="609600"/>
            <a:ext cx="8598907" cy="3403600"/>
          </a:xfrm>
        </p:spPr>
        <p:txBody>
          <a:bodyPr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4492EA-D4F8-4542-AED2-AB469960B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23C54-61FC-4C14-9709-E2EA0A34844A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30FAAEAB-4377-4AF5-9425-4889B0A1789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BE6D808A-C44F-4E3D-8629-EF8C492009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38812708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495" y="3632200"/>
            <a:ext cx="722640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326875-7DB7-4949-B79F-72DAE4E153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C36B5-E967-47FD-8030-1B6BD5A42E29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477EA6E4-E557-4875-8D7A-70A50073441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3820557B-9F81-40C0-8C25-ECA5EA881A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30606518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2" y="1931988"/>
            <a:ext cx="8598907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7FFC5B-2113-456E-AAF1-9BDEA0A9C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3D0F9-7F19-4B7B-BCB7-6F39CB3A3CBB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54492F2B-03A8-4F89-A227-77833966688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E23A741F-B07E-4B4D-9433-07F6365F6E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26633533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>
            <a:normAutofit/>
          </a:bodyPr>
          <a:lstStyle>
            <a:lvl1pPr algn="l">
              <a:defRPr sz="4400" b="0" cap="none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3E59E9-E00C-4B19-9392-F9114B404A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1E3B0-7ECF-456E-9CD7-6991DC3D1346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0E4777BC-8D98-449A-9B1C-95569D131D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99FEDED3-BE52-453C-AE5D-EBB2779AAA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38444156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978" y="609600"/>
            <a:ext cx="8590440" cy="3022600"/>
          </a:xfrm>
        </p:spPr>
        <p:txBody>
          <a:bodyPr>
            <a:normAutofit/>
          </a:bodyPr>
          <a:lstStyle>
            <a:lvl1pPr algn="l">
              <a:defRPr sz="4400" b="0" cap="none">
                <a:solidFill>
                  <a:srgbClr val="FF6F0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rgbClr val="FF6F00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4C95DB-FABB-491F-B293-CED574047BE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40B27-8D47-420D-B697-CEF4D8827D7E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A0CBD518-8259-4A5A-B335-951FD752BB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9B3242D0-4EFB-4EB7-A8AD-474836A668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33230747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7E0E64-2FBB-4657-8FE3-A67F81F5CB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AE41-7165-4324-9C31-3307DE2DAF49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57AA6951-0082-4C7A-90D0-25389F7FF4F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2D8DBB02-2A85-4FCE-B434-2550659966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821115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0"/>
            <a:ext cx="1305083" cy="525145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511" y="609600"/>
            <a:ext cx="7061989" cy="525145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9F6CB4-A93D-4FB7-902C-1FD1ABD8F4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FBF6-2C29-4C7A-AF10-B8F221FD6E8C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66436FFD-8E53-434C-A999-B8DA8C0B742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EB6923BD-26C1-4F0D-9642-72156978CE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26776977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tector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404" y="975945"/>
            <a:ext cx="3273646" cy="2371412"/>
          </a:xfrm>
        </p:spPr>
        <p:txBody>
          <a:bodyPr anchor="ctr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78170" y="1432514"/>
            <a:ext cx="4267200" cy="2091267"/>
          </a:xfrm>
        </p:spPr>
        <p:txBody>
          <a:bodyPr anchor="t">
            <a:norm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7551460" y="975945"/>
            <a:ext cx="255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Main characteristics: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578170" y="3699626"/>
            <a:ext cx="255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Main applications: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/>
          </p:nvPr>
        </p:nvSpPr>
        <p:spPr>
          <a:xfrm>
            <a:off x="7577592" y="4156075"/>
            <a:ext cx="4267200" cy="21304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7" name="Espace réservé du contenu 16"/>
          <p:cNvSpPr>
            <a:spLocks noGrp="1"/>
          </p:cNvSpPr>
          <p:nvPr>
            <p:ph sz="quarter" idx="12"/>
          </p:nvPr>
        </p:nvSpPr>
        <p:spPr>
          <a:xfrm>
            <a:off x="1657582" y="3631782"/>
            <a:ext cx="4612590" cy="27225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4090307" y="985825"/>
            <a:ext cx="3279321" cy="2361531"/>
          </a:xfrm>
        </p:spPr>
        <p:txBody>
          <a:bodyPr anchor="ctr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9" name="Titr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98001" y="6443663"/>
            <a:ext cx="5603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 b="1" i="1" baseline="0" smtClean="0">
                <a:solidFill>
                  <a:srgbClr val="FF6F00"/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/>
              <a:pPr defTabSz="457200"/>
              <a:t>‹N°›</a:t>
            </a:fld>
            <a:endParaRPr lang="en-US" dirty="0"/>
          </a:p>
        </p:txBody>
      </p:sp>
      <p:sp>
        <p:nvSpPr>
          <p:cNvPr id="16" name="Espace réservé de la date 1"/>
          <p:cNvSpPr>
            <a:spLocks noGrp="1"/>
          </p:cNvSpPr>
          <p:nvPr>
            <p:ph type="dt" sz="half" idx="14"/>
          </p:nvPr>
        </p:nvSpPr>
        <p:spPr>
          <a:xfrm>
            <a:off x="742950" y="6443663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100" b="1" i="0" kern="1200" baseline="0" dirty="0" smtClean="0">
                <a:solidFill>
                  <a:srgbClr val="FF6F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fr-FR"/>
              <a:t>24/03/2023</a:t>
            </a:r>
            <a:endParaRPr lang="fr-FR" dirty="0"/>
          </a:p>
        </p:txBody>
      </p:sp>
      <p:sp>
        <p:nvSpPr>
          <p:cNvPr id="20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266949" y="6443663"/>
            <a:ext cx="6981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en-US" sz="1100" b="1" i="0" kern="1200" baseline="0" smtClean="0">
                <a:solidFill>
                  <a:srgbClr val="FF6F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ThomX : Assemblée Générale Soleil Division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405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92D37-66A7-2CC8-344D-AB5262699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D4DF2-D801-740A-B98C-FB2B7156B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6034C-085B-CEC6-45DE-6E4FA6D9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24/03/2023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124A4-A2AC-4231-12C7-0E8270AD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ThomX : Assemblée Générale Soleil Division AI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09AA2-D23F-675A-A1CC-5F1E2F8D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20DBE-3395-F54B-81E5-01EE60B31B3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02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E91D6A0-AC06-4684-AA9E-A876CA2B6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C330E0-DC5F-45A7-BA49-74BBD2D01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81DF18-908E-4BA3-B040-719D15AFB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8319-80B2-4E7B-9500-1E846AFA8343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385707-66B8-46DD-91A0-65522C7D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4B3B67-62DD-4854-B3F4-BCCD8117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5240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6121"/>
            <a:ext cx="12191598" cy="6857998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B4D6A35E-3467-4B8A-8E91-AFF600B6A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534" y="250612"/>
            <a:ext cx="9070089" cy="364729"/>
          </a:xfrm>
        </p:spPr>
        <p:txBody>
          <a:bodyPr>
            <a:noAutofit/>
          </a:bodyPr>
          <a:lstStyle>
            <a:lvl1pPr>
              <a:defRPr sz="2263" b="1" i="0" baseline="0">
                <a:effectLst>
                  <a:outerShdw sx="1000" sy="1000" algn="ctr" rotWithShape="0">
                    <a:schemeClr val="bg1"/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6619AAD9-B821-4E53-81ED-6B6596A55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845" y="6444393"/>
            <a:ext cx="4114306" cy="364730"/>
          </a:xfrm>
        </p:spPr>
        <p:txBody>
          <a:bodyPr/>
          <a:lstStyle/>
          <a:p>
            <a:r>
              <a:rPr lang="fr-FR"/>
              <a:t>ThomX : Assemblée Générale Soleil Division AI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0F3EB2C-3A46-42EB-AA09-E1DE5AD0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538" y="6444393"/>
            <a:ext cx="2741673" cy="3647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765277-D7CF-464E-9F96-48F87584797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8A0A910F-B48B-48E6-9E08-1DE7E0391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40" y="1798496"/>
            <a:ext cx="8882589" cy="4238412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50056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24/09/2024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and Plans - ERL 24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50421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24/09/2024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and Plans - ERL 24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78235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9290368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24/09/2024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and Plans - ERL 24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9846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24/09/2024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and Plans - ERL 24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8494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24/09/2024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and Plans - ERL 24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653929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24/09/2024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and Plans - ERL 24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89251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24/09/2024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and Plans - ERL 24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86777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24/09/2024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and Plans - ERL 24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40870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24/09/2024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and Plans - ERL 24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651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605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24/09/2024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PERLE Status and Plans - ERL 24 Workshop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41966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77" y="0"/>
            <a:ext cx="12192175" cy="6858000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 bwMode="auto">
          <a:xfrm>
            <a:off x="2937164" y="831272"/>
            <a:ext cx="6391563" cy="55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856961D-6433-4756-A273-B8055EE0EBDD}" type="slidenum">
              <a:rPr lang="fr-FR"/>
              <a:t>‹N°›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6488059"/>
            <a:ext cx="510924" cy="369942"/>
          </a:xfrm>
          <a:prstGeom prst="rect">
            <a:avLst/>
          </a:prstGeom>
        </p:spPr>
      </p:pic>
      <p:sp>
        <p:nvSpPr>
          <p:cNvPr id="11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54412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179" cy="6858000"/>
          </a:xfrm>
          <a:prstGeom prst="rect">
            <a:avLst/>
          </a:prstGeom>
        </p:spPr>
      </p:pic>
      <p:sp>
        <p:nvSpPr>
          <p:cNvPr id="5" name="Rectangle 10"/>
          <p:cNvSpPr/>
          <p:nvPr/>
        </p:nvSpPr>
        <p:spPr bwMode="auto">
          <a:xfrm>
            <a:off x="2937164" y="831272"/>
            <a:ext cx="6391563" cy="55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 bwMode="auto">
          <a:xfrm>
            <a:off x="2734491" y="217716"/>
            <a:ext cx="6313716" cy="374469"/>
          </a:xfrm>
        </p:spPr>
        <p:txBody>
          <a:bodyPr>
            <a:noAutofit/>
          </a:bodyPr>
          <a:lstStyle>
            <a:lvl1pPr>
              <a:defRPr sz="2100" b="1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9448625" y="649287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856961D-6433-4756-A273-B8055EE0EBDD}" type="slidenum">
              <a:rPr lang="fr-FR"/>
              <a:t>‹N°›</a:t>
            </a:fld>
            <a:endParaRPr lang="fr-FR"/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741363" y="2212977"/>
            <a:ext cx="9883095" cy="325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6488059"/>
            <a:ext cx="510924" cy="369942"/>
          </a:xfrm>
          <a:prstGeom prst="rect">
            <a:avLst/>
          </a:prstGeom>
        </p:spPr>
      </p:pic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Mon exposé - Lieu -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80990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" y="0"/>
            <a:ext cx="12191593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174167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1130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7C0B9-3B7D-4BF2-BD2B-1DEF43150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CDFCA7-D812-4051-828A-C4153076A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C4BAE8-462A-4265-989A-E3A8E5E16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8EAA15-C091-4172-8FAB-81F633CB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1E92C4-26D8-47D5-989C-9BF903B3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172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3" y="169117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98849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3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3" y="169117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44396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3"/>
            <a:ext cx="12191598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9290368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295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3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4777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98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314505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58327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30883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3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4057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" y="3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56234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14786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3" y="169117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30387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3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3" y="169117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2544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3"/>
            <a:ext cx="12191598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9290368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51310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3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3704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1647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606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904918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13066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45773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3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70889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" y="3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75783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09876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AA5538-C24D-4595-9072-D6D3C7156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2"/>
            <a:ext cx="9144001" cy="23876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ECD51C4-8EA9-4F2F-982B-CBDE9E68F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1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36" indent="0" algn="ctr">
              <a:buNone/>
              <a:defRPr sz="2000"/>
            </a:lvl2pPr>
            <a:lvl3pPr marL="914273" indent="0" algn="ctr">
              <a:buNone/>
              <a:defRPr sz="1799"/>
            </a:lvl3pPr>
            <a:lvl4pPr marL="1371408" indent="0" algn="ctr">
              <a:buNone/>
              <a:defRPr sz="1600"/>
            </a:lvl4pPr>
            <a:lvl5pPr marL="1828545" indent="0" algn="ctr">
              <a:buNone/>
              <a:defRPr sz="1600"/>
            </a:lvl5pPr>
            <a:lvl6pPr marL="2285681" indent="0" algn="ctr">
              <a:buNone/>
              <a:defRPr sz="1600"/>
            </a:lvl6pPr>
            <a:lvl7pPr marL="2742818" indent="0" algn="ctr">
              <a:buNone/>
              <a:defRPr sz="1600"/>
            </a:lvl7pPr>
            <a:lvl8pPr marL="3199953" indent="0" algn="ctr">
              <a:buNone/>
              <a:defRPr sz="1600"/>
            </a:lvl8pPr>
            <a:lvl9pPr marL="365708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AFAE45-754B-4AA9-9A59-34EBC82C5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2524-47C4-4502-BAE7-043246D8E903}" type="datetimeFigureOut">
              <a:rPr lang="de-DE" smtClean="0"/>
              <a:t>26.11.2025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01DF35-D9E7-4FAA-8949-D0EA70E8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97491A-412A-4F94-BF3F-52A83DF8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FE64-9A45-487C-93F5-3AC2FAF51982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9034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Poland-WUST, </a:t>
            </a:r>
            <a:r>
              <a:rPr lang="en-US" sz="1600" kern="1200" baseline="0">
                <a:solidFill>
                  <a:schemeClr val="bg2">
                    <a:lumMod val="50000"/>
                  </a:schemeClr>
                </a:solidFill>
                <a:latin typeface="Helvetica"/>
                <a:ea typeface="Geneva" charset="0"/>
                <a:cs typeface="Helvetica"/>
              </a:rPr>
              <a:t>WUT, TUL </a:t>
            </a:r>
            <a:endParaRPr lang="en-US" sz="1600" kern="1200" baseline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683" y="-8883"/>
            <a:ext cx="1149244" cy="888052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6" y="882963"/>
            <a:ext cx="12197876" cy="333926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E50AB1B-AFD0-6DDD-3BF3-EE3BDCFCA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5AD41954-CE08-5041-C704-88F9FE5610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B7A71E6-5463-F439-F6E6-CC8F703205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E67161A-CC10-AF1B-5277-232EB51984B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B6545AB-7953-8D23-A6B9-3E0F657F40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26" name="Picture 25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667B7F80-BF5E-E6C8-7AAB-A56D34A288C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245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30208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ACAF70-FF9D-32FD-3252-95215DEEB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200">
                <a:solidFill>
                  <a:schemeClr val="accent6">
                    <a:lumMod val="50000"/>
                  </a:schemeClr>
                </a:solidFill>
              </a:defRPr>
            </a:lvl1pPr>
            <a:lvl2pPr marL="683667" indent="-306910">
              <a:defRPr sz="2130">
                <a:solidFill>
                  <a:schemeClr val="accent6">
                    <a:lumMod val="50000"/>
                  </a:schemeClr>
                </a:solidFill>
              </a:defRPr>
            </a:lvl2pPr>
            <a:lvl3pPr marL="1071007" indent="-306910">
              <a:defRPr sz="1870">
                <a:solidFill>
                  <a:schemeClr val="accent6">
                    <a:lumMod val="50000"/>
                  </a:schemeClr>
                </a:solidFill>
              </a:defRPr>
            </a:lvl3pPr>
            <a:lvl4pPr marL="1447764" indent="-304792">
              <a:defRPr sz="1750">
                <a:solidFill>
                  <a:schemeClr val="accent6">
                    <a:lumMod val="50000"/>
                  </a:schemeClr>
                </a:solidFill>
              </a:defRPr>
            </a:lvl4pPr>
            <a:lvl5pPr marL="1826638" indent="-306910">
              <a:buFont typeface="Arial"/>
              <a:buChar char="•"/>
              <a:defRPr sz="17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01D7D65-323A-B6AD-D5CB-B6A7E3B7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89" y="225056"/>
            <a:ext cx="10515600" cy="542405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551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262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46357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6845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9290368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34068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281508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156996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13012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99012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25623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09046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3859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9164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" y="0"/>
            <a:ext cx="12191595" cy="6857995"/>
          </a:xfrm>
          <a:prstGeom prst="rect">
            <a:avLst/>
          </a:prstGeom>
        </p:spPr>
      </p:pic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>
          <a:xfrm>
            <a:off x="3814154" y="6444395"/>
            <a:ext cx="5215646" cy="365125"/>
          </a:xfrm>
        </p:spPr>
        <p:txBody>
          <a:bodyPr/>
          <a:lstStyle>
            <a:lvl1pPr>
              <a:defRPr sz="1584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Revue KDP2 - Contribution IN2P3 à PIP-II</a:t>
            </a:r>
            <a:endParaRPr lang="en-GB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>
          <a:xfrm>
            <a:off x="9029800" y="6444395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E0E2FA7D-09F6-44F2-9B78-976D6AD25A20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4788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332BE8-8A00-5EC8-03C7-154B6103C854}"/>
              </a:ext>
            </a:extLst>
          </p:cNvPr>
          <p:cNvSpPr txBox="1">
            <a:spLocks/>
          </p:cNvSpPr>
          <p:nvPr userDrawn="1"/>
        </p:nvSpPr>
        <p:spPr>
          <a:xfrm>
            <a:off x="982435" y="6545703"/>
            <a:ext cx="1460055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18 </a:t>
            </a:r>
            <a:r>
              <a:rPr lang="en-US" dirty="0" err="1"/>
              <a:t>décembre</a:t>
            </a:r>
            <a:r>
              <a:rPr lang="en-US" dirty="0"/>
              <a:t> 2024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5F100D1-5B7D-80BA-C30B-7E9D8675C8D8}"/>
              </a:ext>
            </a:extLst>
          </p:cNvPr>
          <p:cNvSpPr txBox="1">
            <a:spLocks/>
          </p:cNvSpPr>
          <p:nvPr userDrawn="1"/>
        </p:nvSpPr>
        <p:spPr>
          <a:xfrm>
            <a:off x="0" y="6545703"/>
            <a:ext cx="55245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03087"/>
                </a:solidFill>
              </a:rPr>
              <a:pPr algn="ctr">
                <a:defRPr/>
              </a:pPr>
              <a:t>‹N°›</a:t>
            </a:fld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D9A0C62-608E-005F-A988-9D4AA920A3B3}"/>
              </a:ext>
            </a:extLst>
          </p:cNvPr>
          <p:cNvSpPr txBox="1">
            <a:spLocks/>
          </p:cNvSpPr>
          <p:nvPr userDrawn="1"/>
        </p:nvSpPr>
        <p:spPr>
          <a:xfrm>
            <a:off x="2051914" y="6545703"/>
            <a:ext cx="8347199" cy="27432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sz="1200" dirty="0" err="1">
                <a:solidFill>
                  <a:srgbClr val="004C97"/>
                </a:solidFill>
                <a:latin typeface="Helvetica"/>
                <a:ea typeface="ＭＳ Ｐゴシック" charset="0"/>
              </a:rPr>
              <a:t>française</a:t>
            </a: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 à PIP-II | </a:t>
            </a:r>
            <a:r>
              <a:rPr lang="en-US" sz="1200" dirty="0" err="1">
                <a:solidFill>
                  <a:srgbClr val="004C97"/>
                </a:solidFill>
                <a:latin typeface="Helvetica"/>
                <a:ea typeface="ＭＳ Ｐゴシック" charset="0"/>
              </a:rPr>
              <a:t>Journée</a:t>
            </a: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ACAF70-FF9D-32FD-3252-95215DEEB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200">
                <a:solidFill>
                  <a:schemeClr val="accent6">
                    <a:lumMod val="50000"/>
                  </a:schemeClr>
                </a:solidFill>
              </a:defRPr>
            </a:lvl1pPr>
            <a:lvl2pPr marL="683667" indent="-306910">
              <a:defRPr sz="2130">
                <a:solidFill>
                  <a:schemeClr val="accent6">
                    <a:lumMod val="50000"/>
                  </a:schemeClr>
                </a:solidFill>
              </a:defRPr>
            </a:lvl2pPr>
            <a:lvl3pPr marL="1071007" indent="-306910">
              <a:defRPr sz="1870">
                <a:solidFill>
                  <a:schemeClr val="accent6">
                    <a:lumMod val="50000"/>
                  </a:schemeClr>
                </a:solidFill>
              </a:defRPr>
            </a:lvl3pPr>
            <a:lvl4pPr marL="1447764" indent="-304792">
              <a:defRPr sz="1750">
                <a:solidFill>
                  <a:schemeClr val="accent6">
                    <a:lumMod val="50000"/>
                  </a:schemeClr>
                </a:solidFill>
              </a:defRPr>
            </a:lvl4pPr>
            <a:lvl5pPr marL="1826638" indent="-306910">
              <a:buFont typeface="Arial"/>
              <a:buChar char="•"/>
              <a:defRPr sz="17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01D7D65-323A-B6AD-D5CB-B6A7E3B7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89" y="225056"/>
            <a:ext cx="10515600" cy="542405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744290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1166612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012047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roduction V2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1166612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pPr/>
              <a:t>26/11/2025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561948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EED68-CB98-4B02-A34D-AB6A0D8F9355}" type="datetime1">
              <a:rPr lang="fr-FR" smtClean="0"/>
              <a:pPr/>
              <a:t>26/11/2025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624398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" y="0"/>
            <a:ext cx="12191593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418748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pPr/>
              <a:t>26/11/2025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814268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pPr/>
              <a:t>26/11/2025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736396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D7631-66E5-4ADC-A6F5-EF6D5686EE47}" type="datetime1">
              <a:rPr lang="fr-FR" smtClean="0"/>
              <a:pPr/>
              <a:t>26/11/2025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620472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23E-D765-4F82-BAA8-6C8171F61452}" type="datetime1">
              <a:rPr lang="fr-FR" smtClean="0"/>
              <a:pPr/>
              <a:t>26/11/2025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982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043959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46C1-5746-40B0-AC98-6DB7A4BA007B}" type="datetime1">
              <a:rPr lang="fr-FR" smtClean="0"/>
              <a:pPr/>
              <a:t>26/11/2025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4934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>
              <a:defRPr sz="3621"/>
            </a:lvl1pPr>
            <a:lvl2pPr>
              <a:defRPr sz="3169"/>
            </a:lvl2pPr>
            <a:lvl3pPr>
              <a:defRPr sz="2716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EDB-206D-43FF-BB87-BB3B3E2835B1}" type="datetime1">
              <a:rPr lang="fr-FR" smtClean="0"/>
              <a:pPr/>
              <a:t>26/11/2025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1461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 marL="0" indent="0">
              <a:buNone/>
              <a:defRPr sz="3621"/>
            </a:lvl1pPr>
            <a:lvl2pPr marL="517413" indent="0">
              <a:buNone/>
              <a:defRPr sz="3169"/>
            </a:lvl2pPr>
            <a:lvl3pPr marL="1034826" indent="0">
              <a:buNone/>
              <a:defRPr sz="2716"/>
            </a:lvl3pPr>
            <a:lvl4pPr marL="1552240" indent="0">
              <a:buNone/>
              <a:defRPr sz="2263"/>
            </a:lvl4pPr>
            <a:lvl5pPr marL="2069653" indent="0">
              <a:buNone/>
              <a:defRPr sz="2263"/>
            </a:lvl5pPr>
            <a:lvl6pPr marL="2587066" indent="0">
              <a:buNone/>
              <a:defRPr sz="2263"/>
            </a:lvl6pPr>
            <a:lvl7pPr marL="3104479" indent="0">
              <a:buNone/>
              <a:defRPr sz="2263"/>
            </a:lvl7pPr>
            <a:lvl8pPr marL="3621893" indent="0">
              <a:buNone/>
              <a:defRPr sz="2263"/>
            </a:lvl8pPr>
            <a:lvl9pPr marL="4139306" indent="0">
              <a:buNone/>
              <a:defRPr sz="2263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944E-FC58-498F-BAC5-6847BA2850FC}" type="datetime1">
              <a:rPr lang="fr-FR" smtClean="0"/>
              <a:pPr/>
              <a:t>26/11/2025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9896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36A-2E1A-474F-B7AA-A7B381B36743}" type="datetime1">
              <a:rPr lang="fr-FR" smtClean="0"/>
              <a:pPr/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02941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485" y="364731"/>
            <a:ext cx="2628485" cy="581232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9032" y="364731"/>
            <a:ext cx="7712976" cy="581232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29D9-9730-489B-9200-A9E9CA224BAF}" type="datetime1">
              <a:rPr lang="fr-FR" smtClean="0"/>
              <a:pPr/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0462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pléments :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43E441-9CE9-467E-A45E-81261F83965F}" type="datetime1">
              <a:rPr lang="fr-FR" smtClean="0"/>
              <a:pPr/>
              <a:t>26/11/2025</a:t>
            </a:fld>
            <a:endParaRPr lang="fr-FR" dirty="0"/>
          </a:p>
        </p:txBody>
      </p:sp>
      <p:sp>
        <p:nvSpPr>
          <p:cNvPr id="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80356" y="169116"/>
            <a:ext cx="9860828" cy="488983"/>
          </a:xfrm>
        </p:spPr>
        <p:txBody>
          <a:bodyPr>
            <a:normAutofit/>
          </a:bodyPr>
          <a:lstStyle>
            <a:lvl1pPr algn="ctr">
              <a:defRPr lang="fr-FR" sz="249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005317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5449" y="2654299"/>
            <a:ext cx="5059362" cy="1587501"/>
          </a:xfrm>
        </p:spPr>
        <p:txBody>
          <a:bodyPr anchor="b">
            <a:normAutofit/>
          </a:bodyPr>
          <a:lstStyle>
            <a:lvl1pPr algn="just"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La contribution française à l'accélérateur linéaire supraconducteur PIP-II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448" y="4262438"/>
            <a:ext cx="6017306" cy="59588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Nicolas Bazin (CEA) – David Longuevergne (CNRS)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38" y="774563"/>
            <a:ext cx="1732688" cy="1713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21" name="Espace réservé du texte 20"/>
          <p:cNvSpPr>
            <a:spLocks noGrp="1"/>
          </p:cNvSpPr>
          <p:nvPr>
            <p:ph type="body" sz="quarter" idx="10" hasCustomPrompt="1"/>
          </p:nvPr>
        </p:nvSpPr>
        <p:spPr>
          <a:xfrm>
            <a:off x="235449" y="4878965"/>
            <a:ext cx="5294312" cy="588962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fr-FR" dirty="0"/>
              <a:t>Journées Accélérateurs de la SFP</a:t>
            </a:r>
          </a:p>
          <a:p>
            <a:pPr lvl="0"/>
            <a:r>
              <a:rPr lang="fr-FR" dirty="0"/>
              <a:t>Roscoff , 5 octobre 2023</a:t>
            </a:r>
          </a:p>
        </p:txBody>
      </p:sp>
      <p:pic>
        <p:nvPicPr>
          <p:cNvPr id="10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987" y="5296181"/>
            <a:ext cx="2233336" cy="171319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9"/>
          <a:stretch/>
        </p:blipFill>
        <p:spPr>
          <a:xfrm>
            <a:off x="4307421" y="1001041"/>
            <a:ext cx="3052690" cy="11301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7" t="12855" b="10589"/>
          <a:stretch/>
        </p:blipFill>
        <p:spPr>
          <a:xfrm>
            <a:off x="2725141" y="774563"/>
            <a:ext cx="1704922" cy="1713197"/>
          </a:xfrm>
          <a:prstGeom prst="rect">
            <a:avLst/>
          </a:prstGeom>
        </p:spPr>
      </p:pic>
      <p:pic>
        <p:nvPicPr>
          <p:cNvPr id="14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78" r="16277"/>
          <a:stretch/>
        </p:blipFill>
        <p:spPr>
          <a:xfrm>
            <a:off x="6206117" y="2346837"/>
            <a:ext cx="5930286" cy="294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9085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74563"/>
            <a:ext cx="4053600" cy="171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471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756105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95387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998783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142776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916535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298280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5204463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333204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947131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504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236751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232738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81016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2023-S18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1597526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40938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85213"/>
            <a:ext cx="4029633" cy="170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454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5449" y="2654299"/>
            <a:ext cx="5059362" cy="1587501"/>
          </a:xfrm>
        </p:spPr>
        <p:txBody>
          <a:bodyPr anchor="b">
            <a:normAutofit/>
          </a:bodyPr>
          <a:lstStyle>
            <a:lvl1pPr algn="just"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La contribution française à l'accélérateur linéaire supraconducteur PIP-II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448" y="4262438"/>
            <a:ext cx="6017306" cy="59588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Nicolas Bazin (CEA) – David Longuevergne (CNRS)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38" y="774563"/>
            <a:ext cx="1732688" cy="1713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21" name="Espace réservé du texte 20"/>
          <p:cNvSpPr>
            <a:spLocks noGrp="1"/>
          </p:cNvSpPr>
          <p:nvPr>
            <p:ph type="body" sz="quarter" idx="10" hasCustomPrompt="1"/>
          </p:nvPr>
        </p:nvSpPr>
        <p:spPr>
          <a:xfrm>
            <a:off x="235449" y="4878965"/>
            <a:ext cx="5294312" cy="588962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defRPr sz="1400" baseline="0"/>
            </a:lvl1pPr>
            <a:lvl2pPr marL="0" indent="0">
              <a:buNone/>
              <a:defRPr/>
            </a:lvl2pPr>
          </a:lstStyle>
          <a:p>
            <a:pPr lvl="0"/>
            <a:r>
              <a:rPr lang="fr-FR" dirty="0"/>
              <a:t>Journées Accélérateurs de la SFP</a:t>
            </a:r>
          </a:p>
          <a:p>
            <a:pPr lvl="0"/>
            <a:r>
              <a:rPr lang="fr-FR" dirty="0"/>
              <a:t>Roscoff , 5 octobre 2023</a:t>
            </a:r>
          </a:p>
        </p:txBody>
      </p:sp>
      <p:pic>
        <p:nvPicPr>
          <p:cNvPr id="10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987" y="5296181"/>
            <a:ext cx="2233336" cy="171319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9"/>
          <a:stretch/>
        </p:blipFill>
        <p:spPr>
          <a:xfrm>
            <a:off x="4307421" y="1001041"/>
            <a:ext cx="3052690" cy="11301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7" t="12855" b="10589"/>
          <a:stretch/>
        </p:blipFill>
        <p:spPr>
          <a:xfrm>
            <a:off x="2725141" y="774563"/>
            <a:ext cx="1704922" cy="1713197"/>
          </a:xfrm>
          <a:prstGeom prst="rect">
            <a:avLst/>
          </a:prstGeom>
        </p:spPr>
      </p:pic>
      <p:pic>
        <p:nvPicPr>
          <p:cNvPr id="14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78" r="16277"/>
          <a:stretch/>
        </p:blipFill>
        <p:spPr>
          <a:xfrm>
            <a:off x="6206117" y="2346837"/>
            <a:ext cx="5930286" cy="294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2385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74563"/>
            <a:ext cx="4053600" cy="171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3607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81364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100853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861858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13782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92579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3643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17C0B9-3B7D-4BF2-BD2B-1DEF43150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CDFCA7-D812-4051-828A-C4153076A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C4BAE8-462A-4265-989A-E3A8E5E16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8EAA15-C091-4172-8FAB-81F633CB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1E92C4-26D8-47D5-989C-9BF903B3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190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7405713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 contribution française à l'accélérateur linéaire supraconducteur PIP-II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5074386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0583077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102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1399006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17/10/2024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240197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1430417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17/10/2024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2219849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85213"/>
            <a:ext cx="4029633" cy="170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466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3340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52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4999340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41453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6478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79199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12176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02741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02322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70452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13986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86529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 dirty="0"/>
              <a:t>ESS CNRS Governance meeting #7 – 12 Feb 2021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11354766" y="6467913"/>
            <a:ext cx="838832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40203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40063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55283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2023-S18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2275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89992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2923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0758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5609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33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ED6A2C-D862-4C5D-92B0-E678A8140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12B7D8-4E74-4CDC-957C-381D0A3A7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55FBA2-FA21-417D-BFF6-D7877759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0356C-B5B3-4B4D-82AB-F670E5F1D400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7C94A-D80A-4A89-867E-3A0C67E4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7BB627-C399-490D-80A7-EB166BF7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376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5189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86239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76331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84588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67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2023-S18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82593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2023-S18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0938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01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027377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03341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0D0283-F6F1-4567-9AB4-D9F8C8992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8DFF32-4F88-4217-BD13-0F383139D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1B2FCB-32A0-481B-AD6F-D884AD9E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E58783-03B4-4CB6-B9C1-5AC795C8E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A16-5DBB-49EA-8171-61AE22F8F77E}" type="datetime1">
              <a:rPr lang="fr-FR" smtClean="0"/>
              <a:t>26/11/2025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4B43E0-E903-453E-8D44-B82E25C10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341A5D-FF15-406C-9C9C-2C90B63D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8068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394787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892364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79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2023-S18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SARAF Linac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0631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635634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2023-S18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SARAF Linac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035433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52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43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75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55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9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779EC4-FA80-4984-84AD-11FF09691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5A7955-A2FF-482B-9A34-870990013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9E013B0-9FF3-4B52-A61F-9673C134C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137443-6D3D-400B-A973-E697A5DE0A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03E0439-7698-4F84-A596-186A739F04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659A917-F3A7-4F36-A05C-92B458ED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118D-1DFC-483F-9EE4-AFDF2B1CCC6A}" type="datetime1">
              <a:rPr lang="fr-FR" smtClean="0"/>
              <a:t>26/11/2025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717FBB-8669-4C36-9E9C-F52B43CF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3E8A4B-7CD1-4E1C-9816-CAB62FBE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263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avec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079" y="1015999"/>
            <a:ext cx="12024496" cy="53049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2110853" y="0"/>
            <a:ext cx="8061280" cy="939800"/>
          </a:xfrm>
        </p:spPr>
        <p:txBody>
          <a:bodyPr/>
          <a:lstStyle>
            <a:lvl1pPr>
              <a:defRPr sz="2400">
                <a:latin typeface="Arial Narrow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4747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0749210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7173461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6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23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52527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3790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122962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07973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6185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ECC855-D008-41A0-8907-86527315F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3EEB8E-EDEB-4BD6-B634-F64F1EA5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63-BA26-47DF-98DE-6F317D2A73F6}" type="datetime1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E0D4FC-16EC-4209-BFDA-8458419C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0A7AE4-1447-4C8C-B2EC-7B293D36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7602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5685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33290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07682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148416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40461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91491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9400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6906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</p:spTree>
    <p:extLst>
      <p:ext uri="{BB962C8B-B14F-4D97-AF65-F5344CB8AC3E}">
        <p14:creationId xmlns:p14="http://schemas.microsoft.com/office/powerpoint/2010/main" val="17498181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643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3908B5-9FCA-42DB-A85F-0D4C752E2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3930-591D-4C68-A04F-EFCFE2E604E9}" type="datetime1">
              <a:rPr lang="fr-FR" smtClean="0"/>
              <a:t>26/11/2025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79E7829-92B1-4B11-8D98-A07653338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80E9E5-8EAF-4DA0-AB82-E9FDCB96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3052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05757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51467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052042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275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608694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Exemple de pied de page (A modifier dans l'onglet "Insertion"/"En-tête/Pied"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309814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851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38330638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0919453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173316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1C5ACF-B3FD-41B6-95C0-A40BDE09E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1A30C0-B5FC-40C7-B8DE-85F5E1917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1B86E7-8504-4C4A-84E4-BD25CF0C5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BA58E8-99C3-4072-A13D-CD20004C3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A36D4-E3E2-47DC-A421-D5C3DA747D63}" type="datetime1">
              <a:rPr lang="fr-FR" smtClean="0"/>
              <a:t>26/11/2025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0D9655-A634-4FCC-BDBE-D442BBBD5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673584-4838-4B85-8DFD-51AEDF12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646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35111557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703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44501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091055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681049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7955752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384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7757843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766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01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C26265-99A3-4CBF-A212-7102F9BA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142BA0-BCDC-4371-AB45-EFEC295CC0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B579EB-8C4C-4B79-AF92-7F322ADC2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0644BE-FFD6-4E2B-8CF7-438E04DF5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6309-F9C8-4A6E-82A7-3FE08E6893DF}" type="datetime1">
              <a:rPr lang="fr-FR" smtClean="0"/>
              <a:t>26/11/2025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3705A3-FE9A-4F77-BFED-80E77D67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FCFF62-D49E-49B6-B79F-763F95F3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4173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0" y="169117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3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601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1" y="1681713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357" indent="0">
              <a:buNone/>
              <a:defRPr sz="2263" b="1"/>
            </a:lvl2pPr>
            <a:lvl3pPr marL="1034713" indent="0">
              <a:buNone/>
              <a:defRPr sz="2037" b="1"/>
            </a:lvl3pPr>
            <a:lvl4pPr marL="1552070" indent="0">
              <a:buNone/>
              <a:defRPr sz="1811" b="1"/>
            </a:lvl4pPr>
            <a:lvl5pPr marL="2069425" indent="0">
              <a:buNone/>
              <a:defRPr sz="1811" b="1"/>
            </a:lvl5pPr>
            <a:lvl6pPr marL="2586781" indent="0">
              <a:buNone/>
              <a:defRPr sz="1811" b="1"/>
            </a:lvl6pPr>
            <a:lvl7pPr marL="3104139" indent="0">
              <a:buNone/>
              <a:defRPr sz="1811" b="1"/>
            </a:lvl7pPr>
            <a:lvl8pPr marL="3621494" indent="0">
              <a:buNone/>
              <a:defRPr sz="1811" b="1"/>
            </a:lvl8pPr>
            <a:lvl9pPr marL="4138851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1" y="2504601"/>
            <a:ext cx="5183306" cy="3685030"/>
          </a:xfrm>
        </p:spPr>
        <p:txBody>
          <a:bodyPr/>
          <a:lstStyle>
            <a:lvl1pPr marL="258679" indent="-258679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035" indent="-258679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391" indent="-258679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679" lvl="0" indent="-258679" algn="l" defTabSz="1034713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035" lvl="1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391" lvl="2" indent="-258679" algn="l" defTabSz="1034713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8" y="6467914"/>
            <a:ext cx="2729260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26778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1299F0C-36EC-4B69-B637-0AF1C1B97B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418263"/>
            <a:ext cx="9112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FR" altLang="fr-FR" sz="800" dirty="0">
                <a:latin typeface="Arial" charset="0"/>
              </a:rPr>
              <a:t>Programme Investissements d’avenir de l’Etat ANR-10-EQPX-51. Financé également par la Région Ile-de-France. </a:t>
            </a:r>
            <a:r>
              <a:rPr lang="fr-FR" altLang="fr-FR" sz="800" i="1" dirty="0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fr-FR" altLang="fr-FR" sz="800" i="1" dirty="0">
                <a:latin typeface="Arial" charset="0"/>
              </a:rPr>
              <a:t>Program « </a:t>
            </a:r>
            <a:r>
              <a:rPr lang="fr-FR" altLang="fr-FR" sz="800" i="1" dirty="0" err="1">
                <a:latin typeface="Arial" charset="0"/>
              </a:rPr>
              <a:t>Investing</a:t>
            </a:r>
            <a:r>
              <a:rPr lang="fr-FR" altLang="fr-FR" sz="800" i="1" dirty="0">
                <a:latin typeface="Arial" charset="0"/>
              </a:rPr>
              <a:t> in the future » ANR-10-EQOX-51. </a:t>
            </a:r>
            <a:r>
              <a:rPr lang="fr-FR" altLang="fr-FR" sz="800" i="1" dirty="0" err="1">
                <a:latin typeface="Arial" charset="0"/>
              </a:rPr>
              <a:t>Work</a:t>
            </a:r>
            <a:r>
              <a:rPr lang="fr-FR" altLang="fr-FR" sz="800" i="1" dirty="0">
                <a:latin typeface="Arial" charset="0"/>
              </a:rPr>
              <a:t> </a:t>
            </a:r>
            <a:r>
              <a:rPr lang="fr-FR" altLang="fr-FR" sz="800" i="1" dirty="0" err="1">
                <a:latin typeface="Arial" charset="0"/>
              </a:rPr>
              <a:t>also</a:t>
            </a:r>
            <a:r>
              <a:rPr lang="fr-FR" altLang="fr-FR" sz="800" i="1" dirty="0">
                <a:latin typeface="Arial" charset="0"/>
              </a:rPr>
              <a:t> </a:t>
            </a:r>
            <a:r>
              <a:rPr lang="fr-FR" altLang="fr-FR" sz="800" i="1" dirty="0" err="1">
                <a:latin typeface="Arial" charset="0"/>
              </a:rPr>
              <a:t>supported</a:t>
            </a:r>
            <a:r>
              <a:rPr lang="fr-FR" altLang="fr-FR" sz="800" i="1" dirty="0">
                <a:latin typeface="Arial" charset="0"/>
              </a:rPr>
              <a:t> by </a:t>
            </a:r>
            <a:r>
              <a:rPr lang="fr-FR" altLang="fr-FR" sz="800" i="1" dirty="0" err="1">
                <a:latin typeface="Arial" charset="0"/>
              </a:rPr>
              <a:t>grants</a:t>
            </a:r>
            <a:r>
              <a:rPr lang="fr-FR" altLang="fr-FR" sz="800" i="1" dirty="0">
                <a:latin typeface="Arial" charset="0"/>
              </a:rPr>
              <a:t> </a:t>
            </a:r>
            <a:r>
              <a:rPr lang="fr-FR" altLang="fr-FR" sz="800" i="1" dirty="0" err="1">
                <a:latin typeface="Arial" charset="0"/>
              </a:rPr>
              <a:t>from</a:t>
            </a:r>
            <a:r>
              <a:rPr lang="fr-FR" altLang="fr-FR" sz="800" i="1" dirty="0">
                <a:latin typeface="Arial" charset="0"/>
              </a:rPr>
              <a:t> Région Ile-de-France.</a:t>
            </a:r>
            <a:endParaRPr lang="fr-FR" altLang="fr-FR" sz="800" dirty="0">
              <a:latin typeface="Arial" charset="0"/>
            </a:endParaRP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FDB5D6C9-BC7A-47BE-B744-E7FB2FBA4E72}"/>
              </a:ext>
            </a:extLst>
          </p:cNvPr>
          <p:cNvSpPr/>
          <p:nvPr/>
        </p:nvSpPr>
        <p:spPr>
          <a:xfrm>
            <a:off x="-7938" y="-7938"/>
            <a:ext cx="863601" cy="5697538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rgbClr val="FF6F0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E2108206-8EDC-4593-8761-D2F818E2B9F3}"/>
              </a:ext>
            </a:extLst>
          </p:cNvPr>
          <p:cNvCxnSpPr/>
          <p:nvPr userDrawn="1"/>
        </p:nvCxnSpPr>
        <p:spPr>
          <a:xfrm flipV="1">
            <a:off x="7413625" y="3681413"/>
            <a:ext cx="4765675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04B0F43B-B4D6-42BD-AA04-97B7012C0EC7}"/>
              </a:ext>
            </a:extLst>
          </p:cNvPr>
          <p:cNvCxnSpPr/>
          <p:nvPr userDrawn="1"/>
        </p:nvCxnSpPr>
        <p:spPr>
          <a:xfrm>
            <a:off x="9359900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8">
            <a:extLst>
              <a:ext uri="{FF2B5EF4-FFF2-40B4-BE49-F238E27FC236}">
                <a16:creationId xmlns:a16="http://schemas.microsoft.com/office/drawing/2014/main" id="{15B6E1F9-F210-442F-89C1-F6817E87D176}"/>
              </a:ext>
            </a:extLst>
          </p:cNvPr>
          <p:cNvSpPr/>
          <p:nvPr userDrawn="1"/>
        </p:nvSpPr>
        <p:spPr>
          <a:xfrm>
            <a:off x="9188450" y="-7938"/>
            <a:ext cx="3006725" cy="6865938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rgbClr val="FF6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67B0C4E-7839-4331-B426-BD1C870584B3}"/>
              </a:ext>
            </a:extLst>
          </p:cNvPr>
          <p:cNvSpPr/>
          <p:nvPr userDrawn="1"/>
        </p:nvSpPr>
        <p:spPr>
          <a:xfrm>
            <a:off x="9604375" y="-7938"/>
            <a:ext cx="2590800" cy="6865938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F31D1DB-9D53-41C4-B3EF-14FF3611BB5C}"/>
              </a:ext>
            </a:extLst>
          </p:cNvPr>
          <p:cNvSpPr/>
          <p:nvPr userDrawn="1"/>
        </p:nvSpPr>
        <p:spPr>
          <a:xfrm>
            <a:off x="8934450" y="3048000"/>
            <a:ext cx="3260725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rgbClr val="438CFF">
              <a:alpha val="7176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904E48D-2438-4FB3-AF28-0198B565D260}"/>
              </a:ext>
            </a:extLst>
          </p:cNvPr>
          <p:cNvSpPr/>
          <p:nvPr userDrawn="1"/>
        </p:nvSpPr>
        <p:spPr>
          <a:xfrm>
            <a:off x="9340850" y="-7938"/>
            <a:ext cx="2854325" cy="6865938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6F83096-295F-43B0-AAC5-73F6144EC737}"/>
              </a:ext>
            </a:extLst>
          </p:cNvPr>
          <p:cNvSpPr/>
          <p:nvPr userDrawn="1"/>
        </p:nvSpPr>
        <p:spPr>
          <a:xfrm>
            <a:off x="10907713" y="-7938"/>
            <a:ext cx="1287462" cy="6865938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5D5E352-EF06-49E3-B696-31C4BAF9AF25}"/>
              </a:ext>
            </a:extLst>
          </p:cNvPr>
          <p:cNvSpPr/>
          <p:nvPr userDrawn="1"/>
        </p:nvSpPr>
        <p:spPr>
          <a:xfrm>
            <a:off x="10941050" y="-7938"/>
            <a:ext cx="1271588" cy="6865938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29FD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FC4ECC4-CFDF-43C6-B5CE-29A4C1085E57}"/>
              </a:ext>
            </a:extLst>
          </p:cNvPr>
          <p:cNvSpPr/>
          <p:nvPr userDrawn="1"/>
        </p:nvSpPr>
        <p:spPr>
          <a:xfrm>
            <a:off x="10394950" y="3589338"/>
            <a:ext cx="1820863" cy="3268662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rgbClr val="FF6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AutoShape 2" descr="imap://vermes@imap.lal.in2p3.fr:143/fetch%3EUID%3E.INBOX.ThomX%20-%20Admin%3E468?part=1.1.2.2&amp;filename=logo_ThomX_versionHD.jpg">
            <a:extLst>
              <a:ext uri="{FF2B5EF4-FFF2-40B4-BE49-F238E27FC236}">
                <a16:creationId xmlns:a16="http://schemas.microsoft.com/office/drawing/2014/main" id="{B5F64196-43FB-4332-98F6-F2C3802FE45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155575" y="-1333500"/>
            <a:ext cx="68770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endParaRPr lang="fr-FR" altLang="fr-FR">
              <a:ea typeface="+mn-ea"/>
              <a:cs typeface="Arial" charset="0"/>
            </a:endParaRPr>
          </a:p>
        </p:txBody>
      </p:sp>
      <p:sp>
        <p:nvSpPr>
          <p:cNvPr id="16" name="AutoShape 4" descr="imap://vermes@imap.lal.in2p3.fr:143/fetch%3EUID%3E.INBOX.ThomX%20-%20Admin%3E468?part=1.1.2.2&amp;filename=logo_ThomX_versionHD.jpg">
            <a:extLst>
              <a:ext uri="{FF2B5EF4-FFF2-40B4-BE49-F238E27FC236}">
                <a16:creationId xmlns:a16="http://schemas.microsoft.com/office/drawing/2014/main" id="{72233F4E-1E18-41B3-A0EF-1EFB50A3B74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307975" y="-1181100"/>
            <a:ext cx="68770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endParaRPr lang="fr-FR" altLang="fr-FR">
              <a:ea typeface="+mn-ea"/>
              <a:cs typeface="Arial" charset="0"/>
            </a:endParaRP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5B5EA5B3-8658-4618-BD02-E81F3BC25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3390900"/>
            <a:ext cx="32194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4E0B9C4-6C4E-40A6-A710-788BFA89FE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91175"/>
            <a:ext cx="94107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58" y="1537252"/>
            <a:ext cx="7996998" cy="2000272"/>
          </a:xfrm>
        </p:spPr>
        <p:txBody>
          <a:bodyPr anchor="b">
            <a:noAutofit/>
          </a:bodyPr>
          <a:lstStyle>
            <a:lvl1pPr algn="ctr">
              <a:defRPr sz="4800">
                <a:solidFill>
                  <a:srgbClr val="FF6F0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358" y="4526424"/>
            <a:ext cx="7996998" cy="98480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217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742950" indent="-285750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2057400" indent="-228600">
              <a:buFont typeface="Trebuchet MS" panose="020B0603020202020204" pitchFamily="34" charset="0"/>
              <a:buChar char="—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10B9FF-5D68-4106-9A7D-8AE102B1DD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CA5B1-4BEF-4D4F-AC1C-7F4A5259318C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86218052-9607-44AF-8046-EB08702767E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D6A4D8C2-A071-4D5E-A1DD-88D8EEA5846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40851518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012826"/>
            <a:ext cx="4248000" cy="52657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742950" indent="-285750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2057400" indent="-228600">
              <a:buFont typeface="Trebuchet MS" panose="020B0603020202020204" pitchFamily="34" charset="0"/>
              <a:buChar char="—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108725" y="1017588"/>
            <a:ext cx="4248000" cy="52657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 marL="742950" indent="-285750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2057400" indent="-228600">
              <a:buFont typeface="Trebuchet MS" panose="020B0603020202020204" pitchFamily="34" charset="0"/>
              <a:buChar char="—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3AA89-B63D-410F-8DCF-5BF8E082A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29493-F15B-46D7-9B5E-DA08171B6563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AFD78600-A26E-44DD-98CF-180E5B9BE2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F85ABCF5-0F52-4194-A97F-BE33FC0892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38686905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7512" y="2700868"/>
            <a:ext cx="8598907" cy="1826581"/>
          </a:xfrm>
        </p:spPr>
        <p:txBody>
          <a:bodyPr anchor="b"/>
          <a:lstStyle>
            <a:lvl1pPr algn="l">
              <a:defRPr sz="4000" b="0" cap="none">
                <a:solidFill>
                  <a:srgbClr val="FF6F0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D9E5CE-2FF7-4A65-89FF-F9F75F65D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36924-81EF-483C-80CC-FDCC23BCBB06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5" name="Espace réservé de la date 1">
            <a:extLst>
              <a:ext uri="{FF2B5EF4-FFF2-40B4-BE49-F238E27FC236}">
                <a16:creationId xmlns:a16="http://schemas.microsoft.com/office/drawing/2014/main" id="{79D36C47-E123-46CF-9513-8636C963D8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F9548E0A-4E53-4B04-AE46-7F0753DFDC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15101150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8825" y="1027187"/>
            <a:ext cx="4186713" cy="551633"/>
          </a:xfrm>
        </p:spPr>
        <p:txBody>
          <a:bodyPr anchor="t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950" y="1751932"/>
            <a:ext cx="4202588" cy="4531637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54142" y="1014229"/>
            <a:ext cx="4186708" cy="569428"/>
          </a:xfrm>
        </p:spPr>
        <p:txBody>
          <a:bodyPr anchor="t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4143" y="1751932"/>
            <a:ext cx="4186708" cy="45316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C2F90A-60D6-43CB-A4E4-ABD5E8BE8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75D4D-0BC0-4D45-9FFF-C774D4725FC0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48B82ECF-9516-4457-8DEF-13E15D5084B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FD4E7C36-9032-4200-B6A8-5FC6FCF50A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5008012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n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125A8EB-E7FD-447B-901D-DFB5A4791F61}"/>
              </a:ext>
            </a:extLst>
          </p:cNvPr>
          <p:cNvCxnSpPr/>
          <p:nvPr userDrawn="1"/>
        </p:nvCxnSpPr>
        <p:spPr>
          <a:xfrm flipH="1" flipV="1">
            <a:off x="5124450" y="622300"/>
            <a:ext cx="3175" cy="5738813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282CE35-261F-476F-81DB-9330E2361FCE}"/>
              </a:ext>
            </a:extLst>
          </p:cNvPr>
          <p:cNvCxnSpPr/>
          <p:nvPr userDrawn="1"/>
        </p:nvCxnSpPr>
        <p:spPr>
          <a:xfrm>
            <a:off x="228600" y="4686300"/>
            <a:ext cx="4897438" cy="0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7FE4C21-740A-4BFB-A740-58A9B7CBB0F7}"/>
              </a:ext>
            </a:extLst>
          </p:cNvPr>
          <p:cNvCxnSpPr/>
          <p:nvPr userDrawn="1"/>
        </p:nvCxnSpPr>
        <p:spPr>
          <a:xfrm flipV="1">
            <a:off x="5135563" y="4005263"/>
            <a:ext cx="4489450" cy="4762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BD630A4-8EE4-4794-83C3-C05B82FAB454}"/>
              </a:ext>
            </a:extLst>
          </p:cNvPr>
          <p:cNvCxnSpPr/>
          <p:nvPr userDrawn="1"/>
        </p:nvCxnSpPr>
        <p:spPr>
          <a:xfrm flipV="1">
            <a:off x="5130800" y="1628775"/>
            <a:ext cx="4494213" cy="6350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6FEC70C-0185-43A1-935D-0B20C329FD43}"/>
              </a:ext>
            </a:extLst>
          </p:cNvPr>
          <p:cNvCxnSpPr/>
          <p:nvPr userDrawn="1"/>
        </p:nvCxnSpPr>
        <p:spPr>
          <a:xfrm>
            <a:off x="228600" y="2914650"/>
            <a:ext cx="4897438" cy="0"/>
          </a:xfrm>
          <a:prstGeom prst="line">
            <a:avLst/>
          </a:prstGeom>
          <a:ln w="12700">
            <a:solidFill>
              <a:srgbClr val="438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225286" y="630057"/>
            <a:ext cx="4898300" cy="306782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5286" y="92766"/>
            <a:ext cx="9415919" cy="530086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1287" y="940278"/>
            <a:ext cx="4902459" cy="1966823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200" indent="0">
              <a:spcBef>
                <a:spcPts val="0"/>
              </a:spcBef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223286" y="3243531"/>
            <a:ext cx="4891412" cy="1442365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200" indent="0">
              <a:spcBef>
                <a:spcPts val="0"/>
              </a:spcBef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25287" y="5048624"/>
            <a:ext cx="4898300" cy="1340469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200" indent="0">
              <a:spcBef>
                <a:spcPts val="0"/>
              </a:spcBef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55" name="Content Placeholder 3"/>
          <p:cNvSpPr>
            <a:spLocks noGrp="1"/>
          </p:cNvSpPr>
          <p:nvPr>
            <p:ph sz="half" idx="24"/>
          </p:nvPr>
        </p:nvSpPr>
        <p:spPr>
          <a:xfrm>
            <a:off x="5114776" y="4350730"/>
            <a:ext cx="4526183" cy="2004704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200" indent="0">
              <a:spcBef>
                <a:spcPts val="0"/>
              </a:spcBef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56" name="Content Placeholder 3"/>
          <p:cNvSpPr>
            <a:spLocks noGrp="1"/>
          </p:cNvSpPr>
          <p:nvPr>
            <p:ph sz="half" idx="25"/>
          </p:nvPr>
        </p:nvSpPr>
        <p:spPr>
          <a:xfrm>
            <a:off x="5108774" y="1975448"/>
            <a:ext cx="4526183" cy="2024333"/>
          </a:xfr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buFont typeface="Trebuchet MS" panose="020B0603020202020204" pitchFamily="34" charset="0"/>
              <a:buChar char="—"/>
              <a:defRPr sz="1200"/>
            </a:lvl1pPr>
            <a:lvl2pPr marL="457200" indent="0">
              <a:spcBef>
                <a:spcPts val="0"/>
              </a:spcBef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idx="26"/>
          </p:nvPr>
        </p:nvSpPr>
        <p:spPr>
          <a:xfrm>
            <a:off x="225224" y="2908731"/>
            <a:ext cx="4898300" cy="334801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idx="27"/>
          </p:nvPr>
        </p:nvSpPr>
        <p:spPr>
          <a:xfrm>
            <a:off x="225224" y="4685896"/>
            <a:ext cx="4898300" cy="343304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60" name="Text Placeholder 2"/>
          <p:cNvSpPr>
            <a:spLocks noGrp="1"/>
          </p:cNvSpPr>
          <p:nvPr>
            <p:ph type="body" idx="28"/>
          </p:nvPr>
        </p:nvSpPr>
        <p:spPr>
          <a:xfrm>
            <a:off x="5105400" y="1637775"/>
            <a:ext cx="4532557" cy="329048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61" name="Text Placeholder 2"/>
          <p:cNvSpPr>
            <a:spLocks noGrp="1"/>
          </p:cNvSpPr>
          <p:nvPr>
            <p:ph type="body" idx="29"/>
          </p:nvPr>
        </p:nvSpPr>
        <p:spPr>
          <a:xfrm>
            <a:off x="5108648" y="4015764"/>
            <a:ext cx="4532557" cy="328933"/>
          </a:xfrm>
        </p:spPr>
        <p:txBody>
          <a:bodyPr anchor="b">
            <a:noAutofit/>
          </a:bodyPr>
          <a:lstStyle>
            <a:lvl1pPr marL="0" indent="0">
              <a:buFont typeface="Wingdings 3" panose="05040102010807070707" pitchFamily="18" charset="2"/>
              <a:buNone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idx="30"/>
          </p:nvPr>
        </p:nvSpPr>
        <p:spPr>
          <a:xfrm>
            <a:off x="5120528" y="629729"/>
            <a:ext cx="4532557" cy="310550"/>
          </a:xfrm>
        </p:spPr>
        <p:txBody>
          <a:bodyPr anchor="b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F00"/>
              </a:buClr>
              <a:buSzPct val="80000"/>
              <a:buFont typeface="Wingdings 3" charset="2"/>
              <a:buNone/>
              <a:tabLst/>
              <a:defRPr sz="1600" b="0">
                <a:solidFill>
                  <a:srgbClr val="FF6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dirty="0"/>
              <a:t>Modifiez les styles du texte du masque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97ABE21-D2D0-407E-B566-26526DF5C75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 algn="r" eaLnBrk="1" hangingPunct="1">
              <a:defRPr sz="1100" b="1" i="1" baseline="0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fld id="{C4CEC5C5-355E-48C0-8731-7DF743223B3C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22" name="Espace réservé de la date 1">
            <a:extLst>
              <a:ext uri="{FF2B5EF4-FFF2-40B4-BE49-F238E27FC236}">
                <a16:creationId xmlns:a16="http://schemas.microsoft.com/office/drawing/2014/main" id="{2B376B3C-886D-4E4E-82D5-BA81BA5A93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 algn="l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24" name="Espace réservé du pied de page 2">
            <a:extLst>
              <a:ext uri="{FF2B5EF4-FFF2-40B4-BE49-F238E27FC236}">
                <a16:creationId xmlns:a16="http://schemas.microsoft.com/office/drawing/2014/main" id="{E131B161-4BC8-441B-BE44-E0CFC121113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 algn="ctr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16978221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155576"/>
            <a:ext cx="8598907" cy="68619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C14A31C-FF39-4B30-B503-DFCE479892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7D4F-F942-444B-98A9-C0F1E181797E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4" name="Espace réservé de la date 1">
            <a:extLst>
              <a:ext uri="{FF2B5EF4-FFF2-40B4-BE49-F238E27FC236}">
                <a16:creationId xmlns:a16="http://schemas.microsoft.com/office/drawing/2014/main" id="{1C25919E-EC81-40F0-BFAB-725D379D2B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7415B54-41E1-4F08-B500-3A2BE8BFBF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37086042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91B545A-77B6-4538-9FA6-79B14AC430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01E79-97A3-476C-9BAE-50E006CD7E5F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id="{827D6CC7-6290-4F4F-9572-9E68E578AC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B1AA9F27-306A-4CA5-BC18-D0850012F3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8088722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0" y="1498604"/>
            <a:ext cx="385553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5"/>
            <a:ext cx="4514717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510" y="2777069"/>
            <a:ext cx="3855532" cy="258444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B5E052-4DEB-456F-8C72-84516A6412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D9A07-2BCF-42EF-9622-66E326868543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sp>
        <p:nvSpPr>
          <p:cNvPr id="6" name="Espace réservé de la date 1">
            <a:extLst>
              <a:ext uri="{FF2B5EF4-FFF2-40B4-BE49-F238E27FC236}">
                <a16:creationId xmlns:a16="http://schemas.microsoft.com/office/drawing/2014/main" id="{C699AA02-1A1C-4372-B177-F6E6A9FAF21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380AE400-53C0-4D65-80F0-C7AC030E8E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129735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78.xml"/><Relationship Id="rId21" Type="http://schemas.openxmlformats.org/officeDocument/2006/relationships/image" Target="../media/image47.jpeg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94.xml"/><Relationship Id="rId21" Type="http://schemas.openxmlformats.org/officeDocument/2006/relationships/image" Target="../media/image47.jpeg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image" Target="../media/image2.emf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image" Target="../media/image2.emf"/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image" Target="../media/image1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32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5859EC-49C3-415F-9DC9-A284834D4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3DBB3D-291F-4CD3-9AAF-CAC337BD1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8150E6-D6A2-45E9-A03D-7943E12F8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E4B8A-FA55-460E-AC23-9BB118F2D3F6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10DBBE-28EB-4DC4-A9F4-14A4A411D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7442C-7F3B-43A8-90F3-013363D02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C2670-9147-40CB-B2D4-DD845467FA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03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79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hf hd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2CFD-AD86-4399-9059-1B4099EED564}" type="datetime1">
              <a:rPr lang="fr-FR" smtClean="0"/>
              <a:pPr/>
              <a:t>26/11/2025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79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p:hf hd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35358" y="634032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18/12/2024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7" y="6338245"/>
            <a:ext cx="704379" cy="367200"/>
          </a:xfrm>
          <a:prstGeom prst="rect">
            <a:avLst/>
          </a:prstGeom>
          <a:noFill/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3" b="10721"/>
          <a:stretch/>
        </p:blipFill>
        <p:spPr>
          <a:xfrm>
            <a:off x="671864" y="6338246"/>
            <a:ext cx="386197" cy="3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3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35358" y="634032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18/12/2024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24594" y="6338246"/>
            <a:ext cx="7962787" cy="370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latin typeface="Helvetica"/>
                <a:ea typeface="ＭＳ Ｐゴシック" charset="0"/>
              </a:rPr>
              <a:t>D. LONGUEVERGNE, N. BAZIN | Contribution </a:t>
            </a:r>
            <a:r>
              <a:rPr lang="en-US" dirty="0" err="1">
                <a:latin typeface="Helvetica"/>
                <a:ea typeface="ＭＳ Ｐゴシック" charset="0"/>
              </a:rPr>
              <a:t>française</a:t>
            </a:r>
            <a:r>
              <a:rPr lang="en-US" dirty="0">
                <a:latin typeface="Helvetica"/>
                <a:ea typeface="ＭＳ Ｐゴシック" charset="0"/>
              </a:rPr>
              <a:t> à PIP-II | </a:t>
            </a:r>
            <a:r>
              <a:rPr lang="en-US" dirty="0" err="1">
                <a:latin typeface="Helvetica"/>
                <a:ea typeface="ＭＳ Ｐゴシック" charset="0"/>
              </a:rPr>
              <a:t>Journée</a:t>
            </a:r>
            <a:r>
              <a:rPr lang="en-US" dirty="0">
                <a:latin typeface="Helvetica"/>
                <a:ea typeface="ＭＳ Ｐゴシック" charset="0"/>
              </a:rPr>
              <a:t> du GDR SCIPAC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7" y="6338245"/>
            <a:ext cx="704379" cy="367200"/>
          </a:xfrm>
          <a:prstGeom prst="rect">
            <a:avLst/>
          </a:prstGeom>
          <a:noFill/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3" b="10721"/>
          <a:stretch/>
        </p:blipFill>
        <p:spPr>
          <a:xfrm>
            <a:off x="671864" y="6338246"/>
            <a:ext cx="386197" cy="3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4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86E3-99B4-470A-99C1-B38E94719139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09B1B-E52E-48B7-AC11-37457BC1C9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42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2023-S18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SARAF Linac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7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28/10/2022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Exemple de pied de page (A modifier dans l'onglet "Insertion"/"En-tête/Pied"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4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60" r:id="rId39"/>
    <p:sldLayoutId id="2147483807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343A63-E118-4ED6-9C60-05E794EDC407}"/>
              </a:ext>
            </a:extLst>
          </p:cNvPr>
          <p:cNvCxnSpPr/>
          <p:nvPr/>
        </p:nvCxnSpPr>
        <p:spPr>
          <a:xfrm flipV="1">
            <a:off x="7413625" y="3681413"/>
            <a:ext cx="4765675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16EE61-4203-45FE-ADC1-0650CA3B99D2}"/>
              </a:ext>
            </a:extLst>
          </p:cNvPr>
          <p:cNvCxnSpPr/>
          <p:nvPr/>
        </p:nvCxnSpPr>
        <p:spPr>
          <a:xfrm>
            <a:off x="9359900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CDB2B36B-F9F5-4487-B1D7-C155F48CC1D1}"/>
              </a:ext>
            </a:extLst>
          </p:cNvPr>
          <p:cNvSpPr/>
          <p:nvPr/>
        </p:nvSpPr>
        <p:spPr>
          <a:xfrm>
            <a:off x="9188450" y="-7938"/>
            <a:ext cx="3006725" cy="6865938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rgbClr val="FF6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449C6F0-9FA5-4703-9541-5035559D98A2}"/>
              </a:ext>
            </a:extLst>
          </p:cNvPr>
          <p:cNvSpPr/>
          <p:nvPr/>
        </p:nvSpPr>
        <p:spPr>
          <a:xfrm>
            <a:off x="9604375" y="-7938"/>
            <a:ext cx="2590800" cy="6865938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F5FB8F1-C42C-4877-8CA7-0B9D65DF6C04}"/>
              </a:ext>
            </a:extLst>
          </p:cNvPr>
          <p:cNvSpPr/>
          <p:nvPr/>
        </p:nvSpPr>
        <p:spPr>
          <a:xfrm>
            <a:off x="8934450" y="3048000"/>
            <a:ext cx="3260725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rgbClr val="438CFF">
              <a:alpha val="7176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4C7D2AF-420B-4F03-B0E7-6B00A9D91933}"/>
              </a:ext>
            </a:extLst>
          </p:cNvPr>
          <p:cNvSpPr/>
          <p:nvPr/>
        </p:nvSpPr>
        <p:spPr>
          <a:xfrm>
            <a:off x="9340850" y="-7938"/>
            <a:ext cx="2854325" cy="6865938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6F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8B03E4C-5BE0-4D88-B8BA-0F05EBA69924}"/>
              </a:ext>
            </a:extLst>
          </p:cNvPr>
          <p:cNvSpPr/>
          <p:nvPr/>
        </p:nvSpPr>
        <p:spPr>
          <a:xfrm>
            <a:off x="10907713" y="-7938"/>
            <a:ext cx="1287462" cy="6865938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4FF5334-41C7-40D6-B418-91EB6BB591BF}"/>
              </a:ext>
            </a:extLst>
          </p:cNvPr>
          <p:cNvSpPr/>
          <p:nvPr/>
        </p:nvSpPr>
        <p:spPr>
          <a:xfrm>
            <a:off x="10941050" y="-7938"/>
            <a:ext cx="1271588" cy="6865938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1F29FD">
              <a:alpha val="6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53E767C-2332-44AA-BA5B-B6D86892EF3D}"/>
              </a:ext>
            </a:extLst>
          </p:cNvPr>
          <p:cNvSpPr/>
          <p:nvPr/>
        </p:nvSpPr>
        <p:spPr>
          <a:xfrm>
            <a:off x="10394950" y="3598863"/>
            <a:ext cx="1820863" cy="3268662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rgbClr val="FF6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F824A4-9FC0-4D2A-9FFA-3D2A81DA6272}"/>
              </a:ext>
            </a:extLst>
          </p:cNvPr>
          <p:cNvSpPr/>
          <p:nvPr/>
        </p:nvSpPr>
        <p:spPr>
          <a:xfrm>
            <a:off x="-7938" y="4025900"/>
            <a:ext cx="457201" cy="2854325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rgbClr val="FF6F00">
              <a:alpha val="8470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6" name="Title Placeholder 1">
            <a:extLst>
              <a:ext uri="{FF2B5EF4-FFF2-40B4-BE49-F238E27FC236}">
                <a16:creationId xmlns:a16="http://schemas.microsoft.com/office/drawing/2014/main" id="{5AA59DE7-9804-45F7-9BC2-5AF02480C8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58825" y="155575"/>
            <a:ext cx="8597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1037" name="Text Placeholder 2">
            <a:extLst>
              <a:ext uri="{FF2B5EF4-FFF2-40B4-BE49-F238E27FC236}">
                <a16:creationId xmlns:a16="http://schemas.microsoft.com/office/drawing/2014/main" id="{6B008A93-F489-4614-BA54-91FBD10CF1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42950" y="1017588"/>
            <a:ext cx="8597900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692E7-6606-40AA-8593-44EDA5057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0463" y="6443663"/>
            <a:ext cx="5603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 b="1" i="1" baseline="0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fld id="{1BAF2A90-7BF2-4673-8E7E-82F99A8E4236}" type="slidenum">
              <a:rPr lang="en-US" altLang="fr-FR"/>
              <a:pPr>
                <a:defRPr/>
              </a:pPr>
              <a:t>‹N°›</a:t>
            </a:fld>
            <a:endParaRPr lang="en-US" altLang="fr-FR" dirty="0"/>
          </a:p>
        </p:txBody>
      </p:sp>
      <p:pic>
        <p:nvPicPr>
          <p:cNvPr id="1039" name="Image 17">
            <a:extLst>
              <a:ext uri="{FF2B5EF4-FFF2-40B4-BE49-F238E27FC236}">
                <a16:creationId xmlns:a16="http://schemas.microsoft.com/office/drawing/2014/main" id="{A40BCEE1-AC20-4350-BFEB-BDA27B8990C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88" y="5902325"/>
            <a:ext cx="222726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02B62B-0E22-434C-938F-F918F9383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950" y="6443663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r>
              <a:rPr lang="fr-FR"/>
              <a:t>24/03/2023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10435E9-4249-49DD-94E9-FFD54D1B6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66950" y="6443663"/>
            <a:ext cx="6338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FF6F00"/>
                </a:solidFill>
              </a:defRPr>
            </a:lvl1pPr>
          </a:lstStyle>
          <a:p>
            <a:pPr>
              <a:defRPr/>
            </a:pPr>
            <a:r>
              <a:rPr lang="fr-FR"/>
              <a:t>ThomX : Assemblée Générale Soleil Division AI</a:t>
            </a:r>
          </a:p>
        </p:txBody>
      </p:sp>
    </p:spTree>
    <p:extLst>
      <p:ext uri="{BB962C8B-B14F-4D97-AF65-F5344CB8AC3E}">
        <p14:creationId xmlns:p14="http://schemas.microsoft.com/office/powerpoint/2010/main" val="40256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FF6F00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F6F00"/>
          </a:solidFill>
          <a:latin typeface="Trebuchet MS" pitchFamily="34" charset="0"/>
          <a:ea typeface="MS PGothic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Wingdings" panose="05000000000000000000" pitchFamily="2" charset="2"/>
        <a:buChar char="Ø"/>
        <a:defRPr sz="1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FF6F00"/>
        </a:buClr>
        <a:buSzPct val="80000"/>
        <a:buFont typeface="Trebuchet MS" panose="020B0603020202020204" pitchFamily="34" charset="0"/>
        <a:buChar char="—"/>
        <a:defRPr sz="1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24/09/2024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PERLE Status and Plans - ERL 24 Workshop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1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p:hf hdr="0" ftr="0" dt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56961D-6433-4756-A273-B8055EE0EBDD}" type="slidenum">
              <a:rPr lang="fr-FR"/>
              <a:t>‹N°›</a:t>
            </a:fld>
            <a:endParaRPr lang="fr-FR"/>
          </a:p>
        </p:txBody>
      </p:sp>
      <p:sp>
        <p:nvSpPr>
          <p:cNvPr id="9" name="Espace réservé du pied de page 4"/>
          <p:cNvSpPr txBox="1"/>
          <p:nvPr/>
        </p:nvSpPr>
        <p:spPr bwMode="auto">
          <a:xfrm>
            <a:off x="4038600" y="6492876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>
              <a:defRPr sz="1800" b="1" i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CeMaP@IJCLab.in2p3.fr</a:t>
            </a:r>
          </a:p>
        </p:txBody>
      </p:sp>
    </p:spTree>
    <p:extLst>
      <p:ext uri="{BB962C8B-B14F-4D97-AF65-F5344CB8AC3E}">
        <p14:creationId xmlns:p14="http://schemas.microsoft.com/office/powerpoint/2010/main" val="285340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88" r:id="rId5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2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7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2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50" y="6356722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8" y="6356722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44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</p:sldLayoutIdLst>
  <p:hf hdr="0"/>
  <p:txStyles>
    <p:titleStyle>
      <a:lvl1pPr algn="l" defTabSz="1034713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679" indent="-258679" algn="l" defTabSz="1034713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035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391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748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104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460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2817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174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7530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357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713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070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425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6781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139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494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8851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2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7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2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50" y="6356722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8" y="6356722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60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/>
  <p:txStyles>
    <p:titleStyle>
      <a:lvl1pPr algn="l" defTabSz="1034713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679" indent="-258679" algn="l" defTabSz="1034713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035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391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748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104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460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2817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174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7530" indent="-258679" algn="l" defTabSz="1034713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357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713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070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425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6781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139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494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8851" algn="l" defTabSz="1034713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1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80.jpeg"/><Relationship Id="rId5" Type="http://schemas.openxmlformats.org/officeDocument/2006/relationships/tags" Target="../tags/tag5.xml"/><Relationship Id="rId10" Type="http://schemas.openxmlformats.org/officeDocument/2006/relationships/image" Target="../media/image79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8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7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135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jpeg"/><Relationship Id="rId2" Type="http://schemas.openxmlformats.org/officeDocument/2006/relationships/diagramData" Target="../diagrams/data1.xml"/><Relationship Id="rId16" Type="http://schemas.openxmlformats.org/officeDocument/2006/relationships/image" Target="../media/image130.jpeg"/><Relationship Id="rId20" Type="http://schemas.openxmlformats.org/officeDocument/2006/relationships/image" Target="../media/image134.jpeg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1.xml"/><Relationship Id="rId11" Type="http://schemas.openxmlformats.org/officeDocument/2006/relationships/image" Target="../media/image12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29.jpe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3.jpeg"/><Relationship Id="rId14" Type="http://schemas.openxmlformats.org/officeDocument/2006/relationships/image" Target="../media/image12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53.emf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59.png"/><Relationship Id="rId5" Type="http://schemas.openxmlformats.org/officeDocument/2006/relationships/hyperlink" Target="https://theses.hal.science/tel-05107896" TargetMode="External"/><Relationship Id="rId4" Type="http://schemas.openxmlformats.org/officeDocument/2006/relationships/image" Target="../media/image1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1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5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13" Type="http://schemas.openxmlformats.org/officeDocument/2006/relationships/image" Target="../media/image182.png"/><Relationship Id="rId3" Type="http://schemas.openxmlformats.org/officeDocument/2006/relationships/image" Target="../media/image172.png"/><Relationship Id="rId7" Type="http://schemas.openxmlformats.org/officeDocument/2006/relationships/image" Target="../media/image176.jpeg"/><Relationship Id="rId12" Type="http://schemas.openxmlformats.org/officeDocument/2006/relationships/image" Target="../media/image181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75.jpeg"/><Relationship Id="rId11" Type="http://schemas.openxmlformats.org/officeDocument/2006/relationships/image" Target="../media/image180.jpeg"/><Relationship Id="rId5" Type="http://schemas.openxmlformats.org/officeDocument/2006/relationships/image" Target="../media/image174.jpeg"/><Relationship Id="rId15" Type="http://schemas.openxmlformats.org/officeDocument/2006/relationships/image" Target="../media/image184.png"/><Relationship Id="rId10" Type="http://schemas.openxmlformats.org/officeDocument/2006/relationships/image" Target="../media/image179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Relationship Id="rId14" Type="http://schemas.openxmlformats.org/officeDocument/2006/relationships/image" Target="../media/image18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13" Type="http://schemas.openxmlformats.org/officeDocument/2006/relationships/image" Target="../media/image196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12" Type="http://schemas.openxmlformats.org/officeDocument/2006/relationships/image" Target="../media/image195.jpe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188.jpeg"/><Relationship Id="rId10" Type="http://schemas.openxmlformats.org/officeDocument/2006/relationships/image" Target="../media/image193.jpeg"/><Relationship Id="rId4" Type="http://schemas.openxmlformats.org/officeDocument/2006/relationships/image" Target="../media/image187.png"/><Relationship Id="rId9" Type="http://schemas.openxmlformats.org/officeDocument/2006/relationships/image" Target="../media/image192.jpeg"/><Relationship Id="rId14" Type="http://schemas.openxmlformats.org/officeDocument/2006/relationships/image" Target="../media/image19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C4BFD-EB23-447E-8A86-B5B717CC8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086" y="616338"/>
            <a:ext cx="9144000" cy="1655763"/>
          </a:xfrm>
        </p:spPr>
        <p:txBody>
          <a:bodyPr>
            <a:normAutofit/>
          </a:bodyPr>
          <a:lstStyle/>
          <a:p>
            <a:r>
              <a:rPr lang="fr-FR" sz="9600" b="1" dirty="0"/>
              <a:t>ACCELERATEURS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D69886-127B-4122-8EBE-249C991B1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4010"/>
            <a:ext cx="9144000" cy="1655762"/>
          </a:xfrm>
        </p:spPr>
        <p:txBody>
          <a:bodyPr>
            <a:normAutofit/>
          </a:bodyPr>
          <a:lstStyle/>
          <a:p>
            <a:r>
              <a:rPr lang="fr-FR" sz="4000" b="1" dirty="0"/>
              <a:t>JOURNEE P2I</a:t>
            </a:r>
          </a:p>
          <a:p>
            <a:r>
              <a:rPr lang="fr-FR" sz="2800" dirty="0"/>
              <a:t>26 novembre 2025</a:t>
            </a:r>
          </a:p>
          <a:p>
            <a:r>
              <a:rPr lang="fr-FR" sz="2000" dirty="0"/>
              <a:t>D. Longuevergne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951C94-22FB-4242-98E5-79C4961B6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08" y="4692626"/>
            <a:ext cx="3736709" cy="15490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66DD38-F062-4802-A789-49266510F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6" y="4760042"/>
            <a:ext cx="3112186" cy="14816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00ACD3-37A9-4F1E-8910-A869126EC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55" y="4525700"/>
            <a:ext cx="3230046" cy="1715962"/>
          </a:xfrm>
          <a:prstGeom prst="rect">
            <a:avLst/>
          </a:prstGeom>
        </p:spPr>
      </p:pic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1F75496D-C942-4DF7-B24F-FE7B8B22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3C99-945F-4755-B22D-A6857BA95C41}" type="datetime1">
              <a:rPr lang="fr-FR" smtClean="0"/>
              <a:t>26/11/2025</a:t>
            </a:fld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5BD080B2-7F3C-4C89-B16B-CBE2EFD2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25934F8-5951-4700-835D-817B1D3F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091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766218"/>
            <a:ext cx="4876800" cy="1325563"/>
          </a:xfrm>
        </p:spPr>
        <p:txBody>
          <a:bodyPr>
            <a:normAutofit/>
          </a:bodyPr>
          <a:lstStyle/>
          <a:p>
            <a:pPr algn="ctr"/>
            <a:r>
              <a:rPr lang="fr-FR" sz="8800" b="1" dirty="0"/>
              <a:t>SARAF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266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BCE4BB-CD80-4283-91E4-570D4D3A5496}"/>
              </a:ext>
            </a:extLst>
          </p:cNvPr>
          <p:cNvGrpSpPr/>
          <p:nvPr/>
        </p:nvGrpSpPr>
        <p:grpSpPr>
          <a:xfrm>
            <a:off x="8663800" y="5840448"/>
            <a:ext cx="2273141" cy="873930"/>
            <a:chOff x="4812486" y="2166550"/>
            <a:chExt cx="4199706" cy="1614616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AB0CD224-3A49-49B1-9112-9B796A755902}"/>
                </a:ext>
              </a:extLst>
            </p:cNvPr>
            <p:cNvGrpSpPr/>
            <p:nvPr/>
          </p:nvGrpSpPr>
          <p:grpSpPr>
            <a:xfrm>
              <a:off x="4812486" y="2737692"/>
              <a:ext cx="4168963" cy="846481"/>
              <a:chOff x="2495306" y="1031978"/>
              <a:chExt cx="4168963" cy="846481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8FF8D3F-20BC-461F-AFF2-FC2A044B17F7}"/>
                  </a:ext>
                </a:extLst>
              </p:cNvPr>
              <p:cNvSpPr txBox="1"/>
              <p:nvPr/>
            </p:nvSpPr>
            <p:spPr>
              <a:xfrm>
                <a:off x="3880624" y="1632238"/>
                <a:ext cx="45557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CM1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F5D551E-4B66-49D1-A16E-BFB74D3C9796}"/>
                  </a:ext>
                </a:extLst>
              </p:cNvPr>
              <p:cNvSpPr txBox="1"/>
              <p:nvPr/>
            </p:nvSpPr>
            <p:spPr>
              <a:xfrm>
                <a:off x="4532067" y="1632238"/>
                <a:ext cx="45557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CM2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CCCA66F-BC8C-45D2-8E20-AA3C70202C55}"/>
                  </a:ext>
                </a:extLst>
              </p:cNvPr>
              <p:cNvSpPr txBox="1"/>
              <p:nvPr/>
            </p:nvSpPr>
            <p:spPr>
              <a:xfrm>
                <a:off x="5284239" y="1632235"/>
                <a:ext cx="45557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CM3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F0BB31E-29F8-48D2-AD52-B739977159D6}"/>
                  </a:ext>
                </a:extLst>
              </p:cNvPr>
              <p:cNvSpPr txBox="1"/>
              <p:nvPr/>
            </p:nvSpPr>
            <p:spPr>
              <a:xfrm>
                <a:off x="6044649" y="1632235"/>
                <a:ext cx="45557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CM4</a:t>
                </a:r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0DD0D1A7-BFAD-4D8A-ABCC-CAA4C0FBD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5306" y="1031978"/>
                <a:ext cx="4168963" cy="645693"/>
              </a:xfrm>
              <a:prstGeom prst="rect">
                <a:avLst/>
              </a:prstGeom>
            </p:spPr>
          </p:pic>
        </p:grpSp>
        <p:sp>
          <p:nvSpPr>
            <p:cNvPr id="13" name="Rectangle à coins arrondis 11">
              <a:extLst>
                <a:ext uri="{FF2B5EF4-FFF2-40B4-BE49-F238E27FC236}">
                  <a16:creationId xmlns:a16="http://schemas.microsoft.com/office/drawing/2014/main" id="{B848F837-DD68-477C-8F0A-F7C2A5B9271D}"/>
                </a:ext>
              </a:extLst>
            </p:cNvPr>
            <p:cNvSpPr/>
            <p:nvPr/>
          </p:nvSpPr>
          <p:spPr>
            <a:xfrm>
              <a:off x="4812486" y="2166550"/>
              <a:ext cx="4199706" cy="1614616"/>
            </a:xfrm>
            <a:prstGeom prst="roundRect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1DA1C25-2961-456A-951C-0DC75D5ECA5C}"/>
                </a:ext>
              </a:extLst>
            </p:cNvPr>
            <p:cNvSpPr txBox="1"/>
            <p:nvPr/>
          </p:nvSpPr>
          <p:spPr>
            <a:xfrm>
              <a:off x="5886811" y="2268727"/>
              <a:ext cx="2130931" cy="34266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SARAF-LINAC Project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6BECCE4D-9EF7-446C-A8E3-A7B3FBF79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08" r="10667"/>
          <a:stretch/>
        </p:blipFill>
        <p:spPr>
          <a:xfrm>
            <a:off x="10296635" y="4635377"/>
            <a:ext cx="1693799" cy="1105807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SARAF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Linac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</p:spPr>
        <p:txBody>
          <a:bodyPr/>
          <a:lstStyle/>
          <a:p>
            <a:r>
              <a:rPr lang="en-US" dirty="0"/>
              <a:t>SARAF </a:t>
            </a:r>
            <a:r>
              <a:rPr lang="en-US" dirty="0" err="1"/>
              <a:t>Linac</a:t>
            </a:r>
            <a:r>
              <a:rPr lang="en-US" dirty="0"/>
              <a:t> project’s scope</a:t>
            </a:r>
          </a:p>
        </p:txBody>
      </p:sp>
      <p:sp>
        <p:nvSpPr>
          <p:cNvPr id="6" name="Espace réservé du pied de page 2"/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SARAF Linac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75802" y="829907"/>
            <a:ext cx="11582517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CEA collaborates with SNRC to the upgrade of the SARAF accelerator to 5 mA CW 40 MeV deuteron and proton beams (Phase 2). CEA is in charge of the design, construction and commissioning of the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linac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downstream the existing RFQ (SARAF-LINAC Project).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 design, prototyping, series manufacturing, qualification, critical components are now integrated into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linac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subsystems (MEBT and Cryomodules) and have been qualified at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Soreq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(MEBT) and Saclay (Cryomodules).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SARAF-LINAC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component of SARAF,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consists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four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sub-systems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MEBT has been qualified with protons (pulsed and CW) and deuterons (pulsed). Several experimental results confirmed the MEBT’s performance: transmission close to 100 % through the line at nominal current, successful calibration of the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rebunchers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horizontal and vertical emittances measured in agreement with beam transport simulations and with the injection specifications.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SARAF SCL is made of: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 cryomodules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including 176 MHz superconducting HWR cavities and superconducting solenoids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Host 6 low beta cavities (β= 0.091) and or 7 high beta cavities (β= 0.181)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4 valve boxes 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 warm diagnostic boxes, housing beam instrumentation and pumping devices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Total of 27 cavities and 22 solenoids 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29138" y="2564427"/>
            <a:ext cx="42524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Medium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Beam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Transport (MEBT)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Superconducting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Linac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(SCL)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Beam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diagnostics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Command control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218" y="2181714"/>
            <a:ext cx="3956590" cy="1486009"/>
          </a:xfrm>
          <a:prstGeom prst="rect">
            <a:avLst/>
          </a:prstGeom>
        </p:spPr>
      </p:pic>
      <p:sp>
        <p:nvSpPr>
          <p:cNvPr id="20" name="Espace réservé de la date 3">
            <a:extLst>
              <a:ext uri="{FF2B5EF4-FFF2-40B4-BE49-F238E27FC236}">
                <a16:creationId xmlns:a16="http://schemas.microsoft.com/office/drawing/2014/main" id="{4BE502FB-B3CC-4CBB-A082-23E5A70C4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5EF978B8-9111-4613-9910-C0EEB4E75A0D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Journée P2I, Accélérateurs, D. Longuevergne</a:t>
            </a:r>
            <a:endParaRPr lang="fr-FR" dirty="0"/>
          </a:p>
        </p:txBody>
      </p:sp>
      <p:sp>
        <p:nvSpPr>
          <p:cNvPr id="22" name="Espace réservé du numéro de diapositive 5">
            <a:extLst>
              <a:ext uri="{FF2B5EF4-FFF2-40B4-BE49-F238E27FC236}">
                <a16:creationId xmlns:a16="http://schemas.microsoft.com/office/drawing/2014/main" id="{05335640-FA06-4192-AA11-E1933BA4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E9C2670-9147-40CB-B2D4-DD845467FA1B}" type="slidenum">
              <a:rPr lang="fr-FR" b="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4FF621-8B98-4299-AFAC-81CF24F2CE1A}"/>
              </a:ext>
            </a:extLst>
          </p:cNvPr>
          <p:cNvSpPr txBox="1"/>
          <p:nvPr/>
        </p:nvSpPr>
        <p:spPr>
          <a:xfrm>
            <a:off x="10504592" y="94313"/>
            <a:ext cx="15095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T. Plaisant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532B2B2-C3AD-451D-9A17-663BE8D337B9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34" y="5903983"/>
            <a:ext cx="1056349" cy="40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44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overview_CM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4080" y="360650"/>
            <a:ext cx="3243686" cy="18348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E3825D5-B14E-4AE4-A09A-519EE987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496916"/>
            <a:ext cx="10728325" cy="87182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Projects status</a:t>
            </a:r>
            <a:endParaRPr lang="fr-FR" dirty="0"/>
          </a:p>
        </p:txBody>
      </p:sp>
      <p:sp>
        <p:nvSpPr>
          <p:cNvPr id="39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SARAF Linac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218516" y="1034395"/>
            <a:ext cx="8295564" cy="5343316"/>
          </a:xfrm>
          <a:prstGeom prst="rect">
            <a:avLst/>
          </a:prstGeom>
          <a:noFill/>
        </p:spPr>
        <p:txBody>
          <a:bodyPr wrap="square" bIns="360000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Cryomodules: designed, assembled (clean room and outside clean room) and fully tested at Saclay (including solenoids and cavities which have been designed and fully tested at CEA-Saclay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Cryogenic valve boxes: designed, delivered and connected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CM1: delivered, assembled and fully connected, commissioning on site is ongoing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CM2-3-4 : all others cryomodules have been delivered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2" b="8707"/>
          <a:stretch/>
        </p:blipFill>
        <p:spPr>
          <a:xfrm>
            <a:off x="3985195" y="3592970"/>
            <a:ext cx="2592731" cy="226640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760" y="2433584"/>
            <a:ext cx="2645729" cy="144545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203" y="2423241"/>
            <a:ext cx="2005381" cy="145580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5"/>
          <a:stretch/>
        </p:blipFill>
        <p:spPr>
          <a:xfrm>
            <a:off x="322625" y="3109314"/>
            <a:ext cx="3570106" cy="27582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690391" y="3860011"/>
            <a:ext cx="1616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CM4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cavity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string in CR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314895" y="3860010"/>
            <a:ext cx="1554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integration</a:t>
            </a:r>
            <a:endParaRPr kumimoji="0" lang="fr-FR" sz="1000" b="0" i="1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119772" y="5898650"/>
            <a:ext cx="23612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CM1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delivered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installed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SNRC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539138" y="5859373"/>
            <a:ext cx="1810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test at CEA</a:t>
            </a:r>
          </a:p>
        </p:txBody>
      </p:sp>
      <p:pic>
        <p:nvPicPr>
          <p:cNvPr id="26" name="Image 2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7859" y="4258855"/>
            <a:ext cx="2856989" cy="2190358"/>
          </a:xfrm>
          <a:prstGeom prst="rect">
            <a:avLst/>
          </a:prstGeom>
          <a:noFill/>
        </p:spPr>
      </p:pic>
      <p:sp>
        <p:nvSpPr>
          <p:cNvPr id="27" name="ZoneTexte 26"/>
          <p:cNvSpPr txBox="1"/>
          <p:nvPr/>
        </p:nvSpPr>
        <p:spPr>
          <a:xfrm>
            <a:off x="7482985" y="6462554"/>
            <a:ext cx="2569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chassis</a:t>
            </a:r>
            <a:r>
              <a:rPr kumimoji="0" lang="fr-FR" sz="10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</a:t>
            </a:r>
            <a:r>
              <a:rPr kumimoji="0" lang="fr-FR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</a:t>
            </a:r>
            <a:endParaRPr kumimoji="0" lang="fr-FR" sz="1000" b="0" i="1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55A5A846-A285-4A7B-AAAC-85168A05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A3981BD-3B8F-4D2A-BD32-C2C96A83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Journée P2I, Accélérateurs, D. Longuevergne</a:t>
            </a:r>
          </a:p>
        </p:txBody>
      </p:sp>
      <p:sp>
        <p:nvSpPr>
          <p:cNvPr id="25" name="Espace réservé du numéro de diapositive 5">
            <a:extLst>
              <a:ext uri="{FF2B5EF4-FFF2-40B4-BE49-F238E27FC236}">
                <a16:creationId xmlns:a16="http://schemas.microsoft.com/office/drawing/2014/main" id="{2A964EAD-1104-4CBF-A4F6-3A2EBAAE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E9C2670-9147-40CB-B2D4-DD845467FA1B}" type="slidenum">
              <a:rPr lang="fr-FR" b="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96C5092-D21D-44B9-9D37-7F95D204328A}"/>
              </a:ext>
            </a:extLst>
          </p:cNvPr>
          <p:cNvSpPr txBox="1"/>
          <p:nvPr/>
        </p:nvSpPr>
        <p:spPr>
          <a:xfrm>
            <a:off x="10486041" y="62128"/>
            <a:ext cx="15095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T. Plaisant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2389C69-A397-49F1-AAFE-436FD2A7BFDB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34" y="5903983"/>
            <a:ext cx="1056349" cy="40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84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766218"/>
            <a:ext cx="4876800" cy="1325563"/>
          </a:xfrm>
        </p:spPr>
        <p:txBody>
          <a:bodyPr>
            <a:normAutofit/>
          </a:bodyPr>
          <a:lstStyle/>
          <a:p>
            <a:pPr algn="ctr"/>
            <a:r>
              <a:rPr lang="fr-FR" sz="8800" b="1" dirty="0" err="1"/>
              <a:t>ThomX</a:t>
            </a:r>
            <a:endParaRPr lang="fr-FR" sz="8800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014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B01D9BA-AA07-45BC-811A-0C15CD19A15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900484" y="4466233"/>
            <a:ext cx="3142833" cy="1547347"/>
            <a:chOff x="8816976" y="4617267"/>
            <a:chExt cx="3142833" cy="15473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18C96B-D08D-4CDF-B006-7904C71E987E}"/>
                </a:ext>
              </a:extLst>
            </p:cNvPr>
            <p:cNvSpPr/>
            <p:nvPr/>
          </p:nvSpPr>
          <p:spPr>
            <a:xfrm>
              <a:off x="8816976" y="4617267"/>
              <a:ext cx="3142833" cy="1547347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8893515" y="4636491"/>
              <a:ext cx="2987511" cy="1433689"/>
              <a:chOff x="5879977" y="5017175"/>
              <a:chExt cx="2987511" cy="1433689"/>
            </a:xfrm>
          </p:grpSpPr>
          <p:sp>
            <p:nvSpPr>
              <p:cNvPr id="41" name="Line 20"/>
              <p:cNvSpPr>
                <a:spLocks noChangeShapeType="1"/>
              </p:cNvSpPr>
              <p:nvPr/>
            </p:nvSpPr>
            <p:spPr bwMode="auto">
              <a:xfrm rot="1920000" flipV="1">
                <a:off x="6065145" y="5833567"/>
                <a:ext cx="1332000" cy="366713"/>
              </a:xfrm>
              <a:prstGeom prst="line">
                <a:avLst/>
              </a:prstGeom>
              <a:noFill/>
              <a:ln w="19050">
                <a:solidFill>
                  <a:srgbClr val="FFCCCC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37" name="Text Box 11"/>
              <p:cNvSpPr txBox="1">
                <a:spLocks noChangeArrowheads="1"/>
              </p:cNvSpPr>
              <p:nvPr/>
            </p:nvSpPr>
            <p:spPr bwMode="auto">
              <a:xfrm>
                <a:off x="6294698" y="5017175"/>
                <a:ext cx="202760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+mn-cs"/>
                  </a:rPr>
                  <a:t>E</a:t>
                </a:r>
                <a:r>
                  <a:rPr kumimoji="0" lang="en-US" altLang="fr-FR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+mn-cs"/>
                  </a:rPr>
                  <a:t>e</a:t>
                </a:r>
                <a:r>
                  <a:rPr kumimoji="0" lang="en-US" alt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+mn-cs"/>
                  </a:rPr>
                  <a:t> = </a:t>
                </a:r>
                <a:r>
                  <a:rPr kumimoji="0" lang="en-US" alt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50 MeV </a:t>
                </a:r>
                <a:r>
                  <a:rPr kumimoji="0" lang="en-US" alt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8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- </a:t>
                </a:r>
                <a:r>
                  <a:rPr kumimoji="0" lang="en-US" alt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70 MeV</a:t>
                </a:r>
                <a:endParaRPr kumimoji="0" lang="fr-FR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38" name="Text Box 40"/>
              <p:cNvSpPr txBox="1">
                <a:spLocks noChangeArrowheads="1"/>
              </p:cNvSpPr>
              <p:nvPr/>
            </p:nvSpPr>
            <p:spPr bwMode="auto">
              <a:xfrm>
                <a:off x="7471965" y="5617737"/>
                <a:ext cx="137916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45 keV </a:t>
                </a:r>
                <a:r>
                  <a:rPr kumimoji="0" lang="en-US" alt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8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- </a:t>
                </a:r>
                <a:r>
                  <a:rPr kumimoji="0" lang="en-US" alt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90 keV</a:t>
                </a:r>
                <a:endPara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  <p:sp>
            <p:nvSpPr>
              <p:cNvPr id="39" name="Text Box 40"/>
              <p:cNvSpPr txBox="1">
                <a:spLocks noChangeArrowheads="1"/>
              </p:cNvSpPr>
              <p:nvPr/>
            </p:nvSpPr>
            <p:spPr bwMode="auto">
              <a:xfrm>
                <a:off x="5918732" y="6143087"/>
                <a:ext cx="294875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10 </a:t>
                </a:r>
                <a:r>
                  <a:rPr kumimoji="0" lang="en-US" altLang="fr-FR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mrad</a:t>
                </a:r>
                <a:r>
                  <a:rPr kumimoji="0" lang="en-US" alt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/22 </a:t>
                </a:r>
                <a:r>
                  <a:rPr kumimoji="0" lang="en-US" altLang="fr-FR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keV</a:t>
                </a:r>
                <a:r>
                  <a:rPr kumimoji="0" lang="en-US" alt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</a:t>
                </a:r>
                <a:r>
                  <a:rPr kumimoji="0" lang="en-US" alt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8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- </a:t>
                </a:r>
                <a:r>
                  <a:rPr kumimoji="0" lang="en-US" alt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7 </a:t>
                </a:r>
                <a:r>
                  <a:rPr kumimoji="0" lang="en-US" altLang="fr-FR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mrad</a:t>
                </a:r>
                <a:r>
                  <a:rPr kumimoji="0" lang="en-US" alt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/ </a:t>
                </a:r>
                <a:r>
                  <a:rPr kumimoji="0" lang="en-US" alt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  <a:sym typeface="Wingdings" panose="05000000000000000000" pitchFamily="2" charset="2"/>
                  </a:rPr>
                  <a:t>45 </a:t>
                </a:r>
                <a:r>
                  <a:rPr kumimoji="0" lang="en-US" altLang="fr-FR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keV</a:t>
                </a:r>
                <a:endPara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  <p:sp>
            <p:nvSpPr>
              <p:cNvPr id="42" name="Line 20"/>
              <p:cNvSpPr>
                <a:spLocks noChangeShapeType="1"/>
              </p:cNvSpPr>
              <p:nvPr/>
            </p:nvSpPr>
            <p:spPr bwMode="auto">
              <a:xfrm>
                <a:off x="6178327" y="5798051"/>
                <a:ext cx="1296000" cy="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3" name="AutoShape 12"/>
              <p:cNvSpPr>
                <a:spLocks noChangeArrowheads="1"/>
              </p:cNvSpPr>
              <p:nvPr/>
            </p:nvSpPr>
            <p:spPr bwMode="auto">
              <a:xfrm rot="16200000">
                <a:off x="6268814" y="5261168"/>
                <a:ext cx="641350" cy="1079500"/>
              </a:xfrm>
              <a:prstGeom prst="triangle">
                <a:avLst>
                  <a:gd name="adj" fmla="val 50000"/>
                </a:avLst>
              </a:pr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4" name="AutoShape 12"/>
              <p:cNvSpPr>
                <a:spLocks noChangeArrowheads="1"/>
              </p:cNvSpPr>
              <p:nvPr/>
            </p:nvSpPr>
            <p:spPr bwMode="auto">
              <a:xfrm rot="16200000">
                <a:off x="6393434" y="5255612"/>
                <a:ext cx="357187" cy="1079500"/>
              </a:xfrm>
              <a:prstGeom prst="triangle">
                <a:avLst>
                  <a:gd name="adj" fmla="val 50000"/>
                </a:avLst>
              </a:prstGeom>
              <a:solidFill>
                <a:srgbClr val="00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5" name="AutoShape 28"/>
              <p:cNvSpPr>
                <a:spLocks noChangeArrowheads="1"/>
              </p:cNvSpPr>
              <p:nvPr/>
            </p:nvSpPr>
            <p:spPr bwMode="auto">
              <a:xfrm rot="16200000">
                <a:off x="6529165" y="5253231"/>
                <a:ext cx="161925" cy="1079500"/>
              </a:xfrm>
              <a:prstGeom prst="triangle">
                <a:avLst>
                  <a:gd name="adj" fmla="val 50000"/>
                </a:avLst>
              </a:prstGeom>
              <a:solidFill>
                <a:srgbClr val="99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6" name="AutoShape 52"/>
              <p:cNvSpPr>
                <a:spLocks noChangeAspect="1" noChangeArrowheads="1"/>
              </p:cNvSpPr>
              <p:nvPr/>
            </p:nvSpPr>
            <p:spPr bwMode="auto">
              <a:xfrm>
                <a:off x="5879977" y="5677093"/>
                <a:ext cx="223837" cy="222250"/>
              </a:xfrm>
              <a:prstGeom prst="irregularSeal1">
                <a:avLst/>
              </a:prstGeom>
              <a:solidFill>
                <a:srgbClr val="FF99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7" name="Oval 31"/>
              <p:cNvSpPr>
                <a:spLocks noChangeAspect="1" noChangeArrowheads="1"/>
              </p:cNvSpPr>
              <p:nvPr/>
            </p:nvSpPr>
            <p:spPr bwMode="auto">
              <a:xfrm>
                <a:off x="6968903" y="5486593"/>
                <a:ext cx="269875" cy="633412"/>
              </a:xfrm>
              <a:prstGeom prst="ellipse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8" name="Oval 31"/>
              <p:cNvSpPr>
                <a:spLocks noChangeAspect="1" noChangeArrowheads="1"/>
              </p:cNvSpPr>
              <p:nvPr/>
            </p:nvSpPr>
            <p:spPr bwMode="auto">
              <a:xfrm>
                <a:off x="7035578" y="5605656"/>
                <a:ext cx="160337" cy="377825"/>
              </a:xfrm>
              <a:prstGeom prst="ellipse">
                <a:avLst/>
              </a:prstGeom>
              <a:solidFill>
                <a:srgbClr val="00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9" name="Oval 32"/>
              <p:cNvSpPr>
                <a:spLocks noChangeArrowheads="1"/>
              </p:cNvSpPr>
              <p:nvPr/>
            </p:nvSpPr>
            <p:spPr bwMode="auto">
              <a:xfrm>
                <a:off x="7065740" y="5697731"/>
                <a:ext cx="92075" cy="182563"/>
              </a:xfrm>
              <a:prstGeom prst="ellipse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</p:grpSp>
      <p:grpSp>
        <p:nvGrpSpPr>
          <p:cNvPr id="7" name="Groupe 6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09203" y="757226"/>
            <a:ext cx="7971260" cy="4056228"/>
            <a:chOff x="1703000" y="460796"/>
            <a:chExt cx="8640488" cy="4396769"/>
          </a:xfrm>
        </p:grpSpPr>
        <p:pic>
          <p:nvPicPr>
            <p:cNvPr id="30" name="Picture" descr="A description...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" t="2013" b="8581"/>
            <a:stretch/>
          </p:blipFill>
          <p:spPr bwMode="auto">
            <a:xfrm>
              <a:off x="1703000" y="460796"/>
              <a:ext cx="8640488" cy="439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ZoneTexte 50"/>
            <p:cNvSpPr txBox="1"/>
            <p:nvPr/>
          </p:nvSpPr>
          <p:spPr>
            <a:xfrm>
              <a:off x="1749908" y="2484000"/>
              <a:ext cx="710451" cy="43088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e</a:t>
              </a:r>
              <a:r>
                <a:rPr kumimoji="0" lang="en-US" sz="11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-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 beam 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dump</a:t>
              </a:r>
              <a:endPara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 rot="2040000">
              <a:off x="3668328" y="3844307"/>
              <a:ext cx="17107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Laser + 4 mirrors FP cavity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 rot="2160000">
              <a:off x="6321039" y="4384307"/>
              <a:ext cx="64312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X-rays   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407488" y="1224000"/>
              <a:ext cx="936000" cy="39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</a:t>
              </a:r>
              <a:r>
                <a:rPr kumimoji="0" lang="en-US" sz="11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-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beam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dump</a:t>
              </a:r>
              <a:endPara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 rot="2029774">
              <a:off x="7773018" y="1081963"/>
              <a:ext cx="2092239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Transfer line (transport &amp;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diags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.)</a:t>
              </a:r>
            </a:p>
          </p:txBody>
        </p:sp>
        <p:sp>
          <p:nvSpPr>
            <p:cNvPr id="57" name="Rectangle 56"/>
            <p:cNvSpPr/>
            <p:nvPr/>
          </p:nvSpPr>
          <p:spPr>
            <a:xfrm rot="19920000">
              <a:off x="5085145" y="1394128"/>
              <a:ext cx="2376000" cy="28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6120081" y="2634088"/>
              <a:ext cx="563685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Ring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 rot="19980000">
              <a:off x="7460428" y="3774407"/>
              <a:ext cx="1069524" cy="2616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Injector +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Linac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6" name="Titre 5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 err="1"/>
              <a:t>ThomX</a:t>
            </a:r>
            <a:r>
              <a:rPr lang="fr-FR" dirty="0"/>
              <a:t> : Machine (actuelle)</a:t>
            </a:r>
          </a:p>
        </p:txBody>
      </p:sp>
      <p:grpSp>
        <p:nvGrpSpPr>
          <p:cNvPr id="4" name="Groupe 3"/>
          <p:cNvGrpSpPr/>
          <p:nvPr>
            <p:custDataLst>
              <p:tags r:id="rId5"/>
            </p:custDataLst>
          </p:nvPr>
        </p:nvGrpSpPr>
        <p:grpSpPr>
          <a:xfrm>
            <a:off x="402555" y="4856786"/>
            <a:ext cx="5307797" cy="1516556"/>
            <a:chOff x="402555" y="4966418"/>
            <a:chExt cx="5307797" cy="1516556"/>
          </a:xfrm>
        </p:grpSpPr>
        <p:sp>
          <p:nvSpPr>
            <p:cNvPr id="50" name="Text Box 84"/>
            <p:cNvSpPr txBox="1">
              <a:spLocks noChangeArrowheads="1"/>
            </p:cNvSpPr>
            <p:nvPr/>
          </p:nvSpPr>
          <p:spPr bwMode="auto">
            <a:xfrm>
              <a:off x="1904091" y="4966418"/>
              <a:ext cx="22377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Faisceau de rayons-X</a:t>
              </a:r>
              <a:endParaRPr kumimoji="0" lang="fr-FR" altLang="fr-FR" sz="1800" b="1" i="0" u="sng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endParaRPr>
            </a:p>
          </p:txBody>
        </p:sp>
        <p:sp>
          <p:nvSpPr>
            <p:cNvPr id="60" name="Text Box 37"/>
            <p:cNvSpPr txBox="1">
              <a:spLocks noChangeArrowheads="1"/>
            </p:cNvSpPr>
            <p:nvPr/>
          </p:nvSpPr>
          <p:spPr bwMode="auto">
            <a:xfrm>
              <a:off x="4584029" y="5496720"/>
              <a:ext cx="46198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10</a:t>
              </a:r>
              <a:r>
                <a:rPr kumimoji="0" lang="en-US" altLang="fr-FR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8</a:t>
              </a:r>
              <a:endParaRPr kumimoji="0" lang="fr-FR" altLang="fr-FR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2" name="Text Box 76"/>
            <p:cNvSpPr txBox="1">
              <a:spLocks noChangeArrowheads="1"/>
            </p:cNvSpPr>
            <p:nvPr/>
          </p:nvSpPr>
          <p:spPr bwMode="auto">
            <a:xfrm>
              <a:off x="4442056" y="5825232"/>
              <a:ext cx="12682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[16</a:t>
              </a:r>
              <a:r>
                <a:rPr kumimoji="0" lang="en-US" alt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0, 60] </a:t>
              </a:r>
              <a:r>
                <a:rPr kumimoji="0" lang="el-GR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μ</a:t>
              </a:r>
              <a:r>
                <a:rPr kumimoji="0" lang="en-US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m</a:t>
              </a:r>
              <a:endParaRPr kumimoji="0" lang="fr-FR" altLang="fr-FR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3" name="Text Box 84"/>
            <p:cNvSpPr txBox="1">
              <a:spLocks noChangeArrowheads="1"/>
            </p:cNvSpPr>
            <p:nvPr/>
          </p:nvSpPr>
          <p:spPr bwMode="auto">
            <a:xfrm>
              <a:off x="4584029" y="5153820"/>
              <a:ext cx="5309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10</a:t>
              </a:r>
              <a:r>
                <a:rPr kumimoji="0" lang="en-US" altLang="fr-FR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10</a:t>
              </a:r>
              <a:endParaRPr kumimoji="0" lang="fr-FR" altLang="fr-FR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4" name="Text Box 35"/>
            <p:cNvSpPr txBox="1">
              <a:spLocks noChangeArrowheads="1"/>
            </p:cNvSpPr>
            <p:nvPr/>
          </p:nvSpPr>
          <p:spPr bwMode="auto">
            <a:xfrm>
              <a:off x="493042" y="5496720"/>
              <a:ext cx="36746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Brillance</a:t>
              </a:r>
              <a:r>
                <a:rPr kumimoji="0" lang="en-US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  </a:t>
              </a:r>
              <a:r>
                <a:rPr kumimoji="0" lang="en-US" alt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ph</a:t>
              </a:r>
              <a:r>
                <a:rPr kumimoji="0" lang="en-US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/s/ mm</a:t>
              </a:r>
              <a:r>
                <a:rPr kumimoji="0" lang="en-US" alt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</a:t>
              </a:r>
              <a:r>
                <a:rPr kumimoji="0" lang="en-US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 0.1% </a:t>
              </a:r>
              <a:r>
                <a:rPr kumimoji="0" lang="en-US" alt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bw</a:t>
              </a:r>
              <a:r>
                <a:rPr kumimoji="0" lang="en-US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 / mrad</a:t>
              </a:r>
              <a:r>
                <a:rPr kumimoji="0" lang="en-US" alt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</a:t>
              </a:r>
              <a:endPara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5" name="Text Box 74"/>
            <p:cNvSpPr txBox="1">
              <a:spLocks noChangeArrowheads="1"/>
            </p:cNvSpPr>
            <p:nvPr/>
          </p:nvSpPr>
          <p:spPr bwMode="auto">
            <a:xfrm>
              <a:off x="493042" y="5838031"/>
              <a:ext cx="242277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Taille transverse de source</a:t>
              </a:r>
            </a:p>
          </p:txBody>
        </p:sp>
        <p:sp>
          <p:nvSpPr>
            <p:cNvPr id="66" name="Text Box 82"/>
            <p:cNvSpPr txBox="1">
              <a:spLocks noChangeArrowheads="1"/>
            </p:cNvSpPr>
            <p:nvPr/>
          </p:nvSpPr>
          <p:spPr bwMode="auto">
            <a:xfrm>
              <a:off x="491455" y="5153820"/>
              <a:ext cx="10438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Flux  </a:t>
              </a:r>
              <a:r>
                <a:rPr kumimoji="0" lang="en-US" alt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ph</a:t>
              </a:r>
              <a:r>
                <a:rPr kumimoji="0" lang="en-US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/s</a:t>
              </a:r>
              <a:endPara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7" name="Line 55"/>
            <p:cNvSpPr>
              <a:spLocks noChangeShapeType="1"/>
            </p:cNvSpPr>
            <p:nvPr/>
          </p:nvSpPr>
          <p:spPr bwMode="auto">
            <a:xfrm>
              <a:off x="4503066" y="5023645"/>
              <a:ext cx="3175" cy="1455736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02555" y="5012348"/>
              <a:ext cx="5221287" cy="1470209"/>
            </a:xfrm>
            <a:prstGeom prst="rect">
              <a:avLst/>
            </a:prstGeom>
            <a:noFill/>
            <a:ln w="28575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69" name="Text Box 82"/>
            <p:cNvSpPr txBox="1">
              <a:spLocks noChangeArrowheads="1"/>
            </p:cNvSpPr>
            <p:nvPr/>
          </p:nvSpPr>
          <p:spPr bwMode="auto">
            <a:xfrm>
              <a:off x="493041" y="6144420"/>
              <a:ext cx="113236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E</a:t>
              </a:r>
              <a:r>
                <a:rPr kumimoji="0" lang="en-US" altLang="fr-FR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X</a:t>
              </a:r>
              <a:r>
                <a:rPr kumimoji="0" lang="en-US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 sur </a:t>
              </a:r>
              <a:r>
                <a:rPr kumimoji="0" lang="en-US" alt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l’axe</a:t>
              </a:r>
              <a:endParaRPr kumimoji="0" lang="fr-FR" altLang="fr-FR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0" name="Text Box 82"/>
            <p:cNvSpPr txBox="1">
              <a:spLocks noChangeArrowheads="1"/>
            </p:cNvSpPr>
            <p:nvPr/>
          </p:nvSpPr>
          <p:spPr bwMode="auto">
            <a:xfrm>
              <a:off x="4577679" y="6144420"/>
              <a:ext cx="10270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40-90 </a:t>
              </a:r>
              <a:r>
                <a:rPr kumimoji="0" lang="en-US" alt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keV</a:t>
              </a:r>
              <a:endPara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grpSp>
        <p:nvGrpSpPr>
          <p:cNvPr id="71" name="Groupe 70"/>
          <p:cNvGrpSpPr/>
          <p:nvPr>
            <p:custDataLst>
              <p:tags r:id="rId6"/>
            </p:custDataLst>
          </p:nvPr>
        </p:nvGrpSpPr>
        <p:grpSpPr>
          <a:xfrm>
            <a:off x="6017581" y="4835968"/>
            <a:ext cx="2520950" cy="1625600"/>
            <a:chOff x="7391400" y="5018088"/>
            <a:chExt cx="2520950" cy="1625600"/>
          </a:xfrm>
        </p:grpSpPr>
        <p:pic>
          <p:nvPicPr>
            <p:cNvPr id="72" name="Image 8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25" r="10474" b="17705"/>
            <a:stretch>
              <a:fillRect/>
            </a:stretch>
          </p:blipFill>
          <p:spPr bwMode="auto">
            <a:xfrm>
              <a:off x="7869239" y="5130801"/>
              <a:ext cx="1146175" cy="142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Connecteur droit 72"/>
            <p:cNvCxnSpPr/>
            <p:nvPr/>
          </p:nvCxnSpPr>
          <p:spPr>
            <a:xfrm>
              <a:off x="7862889" y="5846763"/>
              <a:ext cx="71913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7862889" y="5302250"/>
              <a:ext cx="719137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 Box 28"/>
            <p:cNvSpPr txBox="1">
              <a:spLocks noChangeArrowheads="1"/>
            </p:cNvSpPr>
            <p:nvPr/>
          </p:nvSpPr>
          <p:spPr bwMode="auto">
            <a:xfrm>
              <a:off x="8978901" y="6356350"/>
              <a:ext cx="68262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θ</a:t>
              </a:r>
              <a:r>
                <a:rPr kumimoji="0" lang="en-US" alt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 (mrad)</a:t>
              </a:r>
              <a:endParaRPr kumimoji="0" lang="el-GR" altLang="fr-FR" sz="11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6" name="Text Box 31"/>
            <p:cNvSpPr txBox="1">
              <a:spLocks noChangeArrowheads="1"/>
            </p:cNvSpPr>
            <p:nvPr/>
          </p:nvSpPr>
          <p:spPr bwMode="auto">
            <a:xfrm rot="-5400000">
              <a:off x="7246938" y="5403851"/>
              <a:ext cx="623888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E</a:t>
              </a:r>
              <a:r>
                <a:rPr kumimoji="0" lang="en-US" altLang="fr-FR" sz="11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X </a:t>
              </a:r>
              <a:r>
                <a:rPr kumimoji="0" lang="en-US" alt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(keV)</a:t>
              </a:r>
              <a:endPara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7" name="Text Box 28"/>
            <p:cNvSpPr txBox="1">
              <a:spLocks noChangeArrowheads="1"/>
            </p:cNvSpPr>
            <p:nvPr/>
          </p:nvSpPr>
          <p:spPr bwMode="auto">
            <a:xfrm>
              <a:off x="7575551" y="5157789"/>
              <a:ext cx="328613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90</a:t>
              </a:r>
              <a:endParaRPr kumimoji="0" lang="el-GR" altLang="fr-FR" sz="11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8" name="Text Box 28"/>
            <p:cNvSpPr txBox="1">
              <a:spLocks noChangeArrowheads="1"/>
            </p:cNvSpPr>
            <p:nvPr/>
          </p:nvSpPr>
          <p:spPr bwMode="auto">
            <a:xfrm>
              <a:off x="7575551" y="5713414"/>
              <a:ext cx="328613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45</a:t>
              </a:r>
              <a:endParaRPr kumimoji="0" lang="el-GR" altLang="fr-FR" sz="11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cxnSp>
          <p:nvCxnSpPr>
            <p:cNvPr id="79" name="Connecteur en arc 78"/>
            <p:cNvCxnSpPr/>
            <p:nvPr/>
          </p:nvCxnSpPr>
          <p:spPr>
            <a:xfrm rot="10800000" flipV="1">
              <a:off x="8583613" y="5419725"/>
              <a:ext cx="438150" cy="107950"/>
            </a:xfrm>
            <a:prstGeom prst="curvedConnector3">
              <a:avLst/>
            </a:prstGeom>
            <a:ln w="19050">
              <a:solidFill>
                <a:srgbClr val="FF0000"/>
              </a:solidFill>
              <a:prstDash val="sys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ZoneTexte 89"/>
            <p:cNvSpPr txBox="1">
              <a:spLocks noChangeArrowheads="1"/>
            </p:cNvSpPr>
            <p:nvPr/>
          </p:nvSpPr>
          <p:spPr bwMode="auto">
            <a:xfrm>
              <a:off x="8978901" y="5265739"/>
              <a:ext cx="92392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E</a:t>
              </a:r>
              <a:r>
                <a:rPr kumimoji="0" lang="en-US" altLang="fr-FR" sz="11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e  </a:t>
              </a:r>
              <a:r>
                <a:rPr kumimoji="0" lang="en-US" alt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=  70 MeV</a:t>
              </a:r>
              <a:endPara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1" name="ZoneTexte 90"/>
            <p:cNvSpPr txBox="1">
              <a:spLocks noChangeArrowheads="1"/>
            </p:cNvSpPr>
            <p:nvPr/>
          </p:nvSpPr>
          <p:spPr bwMode="auto">
            <a:xfrm>
              <a:off x="8955089" y="5707064"/>
              <a:ext cx="923925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E</a:t>
              </a:r>
              <a:r>
                <a:rPr kumimoji="0" lang="en-US" altLang="fr-FR" sz="11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e  </a:t>
              </a:r>
              <a:r>
                <a:rPr kumimoji="0" lang="en-US" altLang="fr-F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=  50 MeV</a:t>
              </a:r>
              <a:endParaRPr kumimoji="0" lang="fr-FR" altLang="fr-F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cxnSp>
          <p:nvCxnSpPr>
            <p:cNvPr id="82" name="Connecteur en arc 81"/>
            <p:cNvCxnSpPr/>
            <p:nvPr/>
          </p:nvCxnSpPr>
          <p:spPr>
            <a:xfrm rot="10800000" flipV="1">
              <a:off x="8582026" y="5707063"/>
              <a:ext cx="396875" cy="23495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ysDash"/>
              <a:headEnd w="sm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 Box 28"/>
            <p:cNvSpPr txBox="1">
              <a:spLocks noChangeArrowheads="1"/>
            </p:cNvSpPr>
            <p:nvPr/>
          </p:nvSpPr>
          <p:spPr bwMode="auto">
            <a:xfrm>
              <a:off x="8604250" y="6381751"/>
              <a:ext cx="300038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10</a:t>
              </a:r>
              <a:endParaRPr kumimoji="0" lang="el-GR" altLang="fr-FR" sz="9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4" name="Text Box 28"/>
            <p:cNvSpPr txBox="1">
              <a:spLocks noChangeArrowheads="1"/>
            </p:cNvSpPr>
            <p:nvPr/>
          </p:nvSpPr>
          <p:spPr bwMode="auto">
            <a:xfrm>
              <a:off x="7899401" y="6381751"/>
              <a:ext cx="33496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+mn-cs"/>
                </a:rPr>
                <a:t>-10</a:t>
              </a:r>
              <a:endParaRPr kumimoji="0" lang="el-GR" altLang="fr-FR" sz="9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391400" y="5018088"/>
              <a:ext cx="2520950" cy="1625600"/>
            </a:xfrm>
            <a:prstGeom prst="rect">
              <a:avLst/>
            </a:prstGeom>
            <a:noFill/>
            <a:ln w="28575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87" name="Text Box 8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719187" y="763140"/>
            <a:ext cx="3324130" cy="3539430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Système Laser /Cavité</a:t>
            </a:r>
            <a:endParaRPr kumimoji="0" lang="fr-FR" altLang="fr-FR" sz="16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•  puissance moyenne 17W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Wingdings" panose="05000000000000000000" pitchFamily="2" charset="2"/>
              </a:rPr>
              <a:t>•  </a:t>
            </a: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Wingdings" panose="05000000000000000000" pitchFamily="2" charset="2"/>
              </a:rPr>
              <a:t>Puissance stockée 100 kW @33MHz </a:t>
            </a: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Wingdings" panose="05000000000000000000" pitchFamily="2" charset="2"/>
              </a:rPr>
              <a:t>(3 </a:t>
            </a:r>
            <a:r>
              <a:rPr kumimoji="0" lang="fr-FR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Wingdings" panose="05000000000000000000" pitchFamily="2" charset="2"/>
              </a:rPr>
              <a:t>mJ</a:t>
            </a: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Wingdings" panose="05000000000000000000" pitchFamily="2" charset="2"/>
              </a:rPr>
              <a:t>/pulse)</a:t>
            </a:r>
            <a:endParaRPr kumimoji="0" lang="fr-FR" altLang="fr-FR" sz="1600" b="1" i="0" u="sng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σ</a:t>
            </a:r>
            <a:r>
              <a:rPr kumimoji="0" lang="en-US" altLang="fr-FR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  </a:t>
            </a:r>
            <a:r>
              <a:rPr kumimoji="0" lang="en-US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~  70 </a:t>
            </a:r>
            <a:r>
              <a:rPr kumimoji="0" lang="el-G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μ</a:t>
            </a:r>
            <a:r>
              <a:rPr kumimoji="0" lang="en-US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 rms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l-G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τ</a:t>
            </a:r>
            <a:r>
              <a:rPr kumimoji="0" lang="en-US" altLang="fr-F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L</a:t>
            </a:r>
            <a:r>
              <a:rPr kumimoji="0" lang="fr-FR" altLang="fr-F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~  5 </a:t>
            </a:r>
            <a:r>
              <a:rPr kumimoji="0" lang="en-US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ps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rms</a:t>
            </a:r>
            <a:r>
              <a:rPr kumimoji="0" lang="en-US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endParaRPr kumimoji="0" lang="en-US" altLang="fr-FR" sz="1600" b="1" i="0" u="sng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600" b="1" i="0" u="sng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Machine </a:t>
            </a:r>
            <a:r>
              <a:rPr kumimoji="0" lang="en-US" altLang="fr-FR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d’électrons</a:t>
            </a:r>
            <a:r>
              <a:rPr kumimoji="0" lang="en-US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   </a:t>
            </a:r>
            <a:endParaRPr kumimoji="0" lang="en-US" altLang="fr-FR" sz="16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•  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200 pc / </a:t>
            </a:r>
            <a:r>
              <a:rPr kumimoji="0" lang="en-US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paquet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, 10 Hz  freq. inj.</a:t>
            </a:r>
            <a:endParaRPr kumimoji="0" lang="en-US" alt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•   </a:t>
            </a:r>
            <a:r>
              <a:rPr kumimoji="0" lang="en-US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50-70 MeV  </a:t>
            </a:r>
            <a:endParaRPr kumimoji="0" lang="en-US" alt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•   </a:t>
            </a:r>
            <a:r>
              <a:rPr kumimoji="0" lang="en-US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Anneau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, 16 MHz </a:t>
            </a:r>
            <a:r>
              <a:rPr kumimoji="0" lang="en-US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frep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</a:t>
            </a:r>
            <a:r>
              <a:rPr kumimoji="0" lang="en-US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•   </a:t>
            </a:r>
            <a:r>
              <a:rPr kumimoji="0" lang="el-G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σ</a:t>
            </a:r>
            <a:r>
              <a:rPr kumimoji="0" lang="en-US" altLang="fr-FR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e  </a:t>
            </a:r>
            <a:r>
              <a:rPr kumimoji="0" lang="en-US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~  100 </a:t>
            </a:r>
            <a:r>
              <a:rPr kumimoji="0" lang="el-G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μ</a:t>
            </a:r>
            <a:r>
              <a:rPr kumimoji="0" lang="en-US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•   </a:t>
            </a: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</a:t>
            </a:r>
            <a:r>
              <a:rPr kumimoji="0" lang="fr-FR" altLang="fr-FR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N</a:t>
            </a:r>
            <a:r>
              <a:rPr kumimoji="0" lang="en-US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~  15 </a:t>
            </a:r>
            <a:r>
              <a:rPr kumimoji="0" lang="en-US" alt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mm.mrad</a:t>
            </a:r>
            <a:r>
              <a:rPr kumimoji="0" lang="en-US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•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  </a:t>
            </a:r>
            <a:r>
              <a:rPr kumimoji="0" lang="el-GR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τ</a:t>
            </a:r>
            <a:r>
              <a:rPr kumimoji="0" lang="en-US" altLang="fr-F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e</a:t>
            </a:r>
            <a:r>
              <a:rPr kumimoji="0" lang="fr-FR" altLang="fr-F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~  100 </a:t>
            </a:r>
            <a:r>
              <a:rPr kumimoji="0" lang="en-US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ps</a:t>
            </a:r>
            <a:r>
              <a:rPr kumimoji="0" lang="en-US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US" alt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6" name="Espace réservé du contenu 47">
            <a:extLst>
              <a:ext uri="{FF2B5EF4-FFF2-40B4-BE49-F238E27FC236}">
                <a16:creationId xmlns:a16="http://schemas.microsoft.com/office/drawing/2014/main" id="{B2329279-6B61-41F6-9F9A-0BA084CC7C7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34" y="158736"/>
            <a:ext cx="2558530" cy="22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Espace réservé de la date 3">
            <a:extLst>
              <a:ext uri="{FF2B5EF4-FFF2-40B4-BE49-F238E27FC236}">
                <a16:creationId xmlns:a16="http://schemas.microsoft.com/office/drawing/2014/main" id="{7FCDA02F-7403-4ED8-ABD2-5605604416DB}"/>
              </a:ext>
            </a:extLst>
          </p:cNvPr>
          <p:cNvSpPr txBox="1">
            <a:spLocks/>
          </p:cNvSpPr>
          <p:nvPr/>
        </p:nvSpPr>
        <p:spPr>
          <a:xfrm>
            <a:off x="846667" y="6517216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100" b="1" i="1" kern="1200" baseline="0">
                <a:solidFill>
                  <a:srgbClr val="FF6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0C4F5D-1B54-4B67-AB15-D076B4C4658B}" type="datetime1">
              <a:rPr lang="fr-FR" smtClean="0"/>
              <a:pPr/>
              <a:t>26/11/2025</a:t>
            </a:fld>
            <a:endParaRPr lang="fr-FR" dirty="0"/>
          </a:p>
        </p:txBody>
      </p:sp>
      <p:sp>
        <p:nvSpPr>
          <p:cNvPr id="89" name="Espace réservé du pied de page 4">
            <a:extLst>
              <a:ext uri="{FF2B5EF4-FFF2-40B4-BE49-F238E27FC236}">
                <a16:creationId xmlns:a16="http://schemas.microsoft.com/office/drawing/2014/main" id="{7BFE8640-B7CA-4998-A565-3E3773C98BD2}"/>
              </a:ext>
            </a:extLst>
          </p:cNvPr>
          <p:cNvSpPr txBox="1">
            <a:spLocks/>
          </p:cNvSpPr>
          <p:nvPr/>
        </p:nvSpPr>
        <p:spPr>
          <a:xfrm>
            <a:off x="4047067" y="65172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100" b="1" kern="1200">
                <a:solidFill>
                  <a:srgbClr val="FF6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Journée P2I, Accélérateurs, D. Longuevergne</a:t>
            </a:r>
            <a:endParaRPr lang="fr-FR" dirty="0"/>
          </a:p>
        </p:txBody>
      </p:sp>
      <p:sp>
        <p:nvSpPr>
          <p:cNvPr id="90" name="Espace réservé du numéro de diapositive 5">
            <a:extLst>
              <a:ext uri="{FF2B5EF4-FFF2-40B4-BE49-F238E27FC236}">
                <a16:creationId xmlns:a16="http://schemas.microsoft.com/office/drawing/2014/main" id="{FBC2D42C-3ACA-4FF7-9F42-F18FD28A4292}"/>
              </a:ext>
            </a:extLst>
          </p:cNvPr>
          <p:cNvSpPr txBox="1">
            <a:spLocks/>
          </p:cNvSpPr>
          <p:nvPr/>
        </p:nvSpPr>
        <p:spPr>
          <a:xfrm>
            <a:off x="8619067" y="65172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rgbClr val="FF6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9C2670-9147-40CB-B2D4-DD845467FA1B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C436BF80-BE3F-4693-9A76-7E3EE924B915}"/>
              </a:ext>
            </a:extLst>
          </p:cNvPr>
          <p:cNvSpPr txBox="1"/>
          <p:nvPr/>
        </p:nvSpPr>
        <p:spPr>
          <a:xfrm>
            <a:off x="10486041" y="62128"/>
            <a:ext cx="15095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K. </a:t>
            </a:r>
            <a:r>
              <a:rPr lang="fr-FR" b="1" dirty="0" err="1"/>
              <a:t>Dupraz</a:t>
            </a:r>
            <a:endParaRPr lang="fr-F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4824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8825" y="155576"/>
            <a:ext cx="8598907" cy="686196"/>
          </a:xfrm>
        </p:spPr>
        <p:txBody>
          <a:bodyPr/>
          <a:lstStyle/>
          <a:p>
            <a:r>
              <a:rPr lang="fr-FR" dirty="0" err="1"/>
              <a:t>ThomX</a:t>
            </a:r>
            <a:r>
              <a:rPr lang="fr-FR" dirty="0"/>
              <a:t> : firsts </a:t>
            </a:r>
            <a:r>
              <a:rPr lang="fr-FR" dirty="0" err="1"/>
              <a:t>results</a:t>
            </a:r>
            <a:endParaRPr lang="fr-FR" dirty="0"/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85BB7748-F11D-4350-ACAE-86B87A16B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235" y="2891405"/>
            <a:ext cx="3204818" cy="1559011"/>
          </a:xfrm>
          <a:prstGeom prst="rect">
            <a:avLst/>
          </a:prstGeom>
        </p:spPr>
      </p:pic>
      <p:sp>
        <p:nvSpPr>
          <p:cNvPr id="91" name="ZoneTexte 90">
            <a:extLst>
              <a:ext uri="{FF2B5EF4-FFF2-40B4-BE49-F238E27FC236}">
                <a16:creationId xmlns:a16="http://schemas.microsoft.com/office/drawing/2014/main" id="{8DF10064-0A63-4A21-A0B6-8E31BD2614FB}"/>
              </a:ext>
            </a:extLst>
          </p:cNvPr>
          <p:cNvSpPr txBox="1"/>
          <p:nvPr/>
        </p:nvSpPr>
        <p:spPr>
          <a:xfrm>
            <a:off x="4513828" y="1051295"/>
            <a:ext cx="3630251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ea typeface="ＭＳ Ｐゴシック" panose="020B0600070205080204" pitchFamily="34" charset="-128"/>
                <a:cs typeface="+mn-cs"/>
              </a:rPr>
              <a:t>1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ea typeface="ＭＳ Ｐゴシック" panose="020B0600070205080204" pitchFamily="34" charset="-128"/>
                <a:cs typeface="+mn-cs"/>
              </a:rPr>
              <a:t> phase contrast 2D image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3020E37A-EF5A-453A-94E2-233EAD04255F}"/>
              </a:ext>
            </a:extLst>
          </p:cNvPr>
          <p:cNvSpPr txBox="1"/>
          <p:nvPr/>
        </p:nvSpPr>
        <p:spPr>
          <a:xfrm>
            <a:off x="8865416" y="1059848"/>
            <a:ext cx="2963247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Source size measurement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47DB629-37B3-4BED-8FD8-8227917DBA16}"/>
              </a:ext>
            </a:extLst>
          </p:cNvPr>
          <p:cNvGrpSpPr/>
          <p:nvPr/>
        </p:nvGrpSpPr>
        <p:grpSpPr>
          <a:xfrm>
            <a:off x="8818082" y="1378890"/>
            <a:ext cx="3292770" cy="1386791"/>
            <a:chOff x="8608060" y="1429180"/>
            <a:chExt cx="3292770" cy="138679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49063A-834C-47BE-93DA-58806A19C237}"/>
                </a:ext>
              </a:extLst>
            </p:cNvPr>
            <p:cNvSpPr/>
            <p:nvPr/>
          </p:nvSpPr>
          <p:spPr>
            <a:xfrm>
              <a:off x="8746496" y="1429180"/>
              <a:ext cx="3154334" cy="1386791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9" name="Triangle isocèle 88">
              <a:extLst>
                <a:ext uri="{FF2B5EF4-FFF2-40B4-BE49-F238E27FC236}">
                  <a16:creationId xmlns:a16="http://schemas.microsoft.com/office/drawing/2014/main" id="{28869329-7BA1-43DA-B50B-E1183E55DC94}"/>
                </a:ext>
              </a:extLst>
            </p:cNvPr>
            <p:cNvSpPr/>
            <p:nvPr/>
          </p:nvSpPr>
          <p:spPr>
            <a:xfrm rot="-5400000">
              <a:off x="9313545" y="1314519"/>
              <a:ext cx="693420" cy="206629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D16904D-6014-4D82-BF0C-4CD50E4AA697}"/>
                </a:ext>
              </a:extLst>
            </p:cNvPr>
            <p:cNvSpPr/>
            <p:nvPr/>
          </p:nvSpPr>
          <p:spPr>
            <a:xfrm>
              <a:off x="8608060" y="2082234"/>
              <a:ext cx="741680" cy="553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48821480-9CF8-421D-8A00-C92657483424}"/>
                </a:ext>
              </a:extLst>
            </p:cNvPr>
            <p:cNvGrpSpPr/>
            <p:nvPr/>
          </p:nvGrpSpPr>
          <p:grpSpPr>
            <a:xfrm>
              <a:off x="8726891" y="1617937"/>
              <a:ext cx="3144316" cy="1021165"/>
              <a:chOff x="2593577" y="4974708"/>
              <a:chExt cx="3144316" cy="1021165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57CEBCB-3412-459B-B2C2-B8671FFE3A14}"/>
                  </a:ext>
                </a:extLst>
              </p:cNvPr>
              <p:cNvSpPr/>
              <p:nvPr/>
            </p:nvSpPr>
            <p:spPr>
              <a:xfrm>
                <a:off x="3998076" y="5246132"/>
                <a:ext cx="45719" cy="43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749AD86-3129-4B50-8722-5811986F3A09}"/>
                  </a:ext>
                </a:extLst>
              </p:cNvPr>
              <p:cNvSpPr/>
              <p:nvPr/>
            </p:nvSpPr>
            <p:spPr>
              <a:xfrm>
                <a:off x="4519633" y="5252957"/>
                <a:ext cx="45719" cy="3240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81FF7B1-1AD1-435C-98AE-B727B11C12E0}"/>
                  </a:ext>
                </a:extLst>
              </p:cNvPr>
              <p:cNvSpPr/>
              <p:nvPr/>
            </p:nvSpPr>
            <p:spPr>
              <a:xfrm>
                <a:off x="4518457" y="5528690"/>
                <a:ext cx="46800" cy="255019"/>
              </a:xfrm>
              <a:prstGeom prst="rect">
                <a:avLst/>
              </a:prstGeom>
              <a:gradFill>
                <a:gsLst>
                  <a:gs pos="0">
                    <a:srgbClr val="0070C0"/>
                  </a:gs>
                  <a:gs pos="100000">
                    <a:schemeClr val="accent6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A531482B-2102-437B-AC67-CDBF6EED367B}"/>
                  </a:ext>
                </a:extLst>
              </p:cNvPr>
              <p:cNvSpPr txBox="1"/>
              <p:nvPr/>
            </p:nvSpPr>
            <p:spPr>
              <a:xfrm>
                <a:off x="2593577" y="5559170"/>
                <a:ext cx="6008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</a:t>
                </a:r>
              </a:p>
            </p:txBody>
          </p: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C4CC2962-9D2F-4491-AF69-74946D397C5A}"/>
                  </a:ext>
                </a:extLst>
              </p:cNvPr>
              <p:cNvSpPr txBox="1"/>
              <p:nvPr/>
            </p:nvSpPr>
            <p:spPr>
              <a:xfrm>
                <a:off x="3564529" y="4974708"/>
                <a:ext cx="13763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Slit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/</a:t>
                </a:r>
                <a:r>
                  <a:rPr kumimoji="0" lang="fr-FR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edge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960F9BF8-E9F1-4088-83E6-3EFD644BA513}"/>
                  </a:ext>
                </a:extLst>
              </p:cNvPr>
              <p:cNvSpPr txBox="1"/>
              <p:nvPr/>
            </p:nvSpPr>
            <p:spPr>
              <a:xfrm>
                <a:off x="4230225" y="4984796"/>
                <a:ext cx="14652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Detector plan</a:t>
                </a:r>
              </a:p>
            </p:txBody>
          </p: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221CC007-AFFC-4E4D-8E65-167A31968D99}"/>
                  </a:ext>
                </a:extLst>
              </p:cNvPr>
              <p:cNvSpPr txBox="1"/>
              <p:nvPr/>
            </p:nvSpPr>
            <p:spPr>
              <a:xfrm>
                <a:off x="4552642" y="5459751"/>
                <a:ext cx="11852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Blur</a:t>
                </a: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due to source size</a:t>
                </a:r>
              </a:p>
            </p:txBody>
          </p:sp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9C82A8A0-2B85-44DB-8AFE-7173B5E11747}"/>
                  </a:ext>
                </a:extLst>
              </p:cNvPr>
              <p:cNvSpPr txBox="1"/>
              <p:nvPr/>
            </p:nvSpPr>
            <p:spPr>
              <a:xfrm rot="660000">
                <a:off x="3527453" y="5734263"/>
                <a:ext cx="10224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X-ray </a:t>
                </a:r>
                <a:r>
                  <a:rPr kumimoji="0" lang="fr-FR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beam</a:t>
                </a:r>
                <a:endParaRPr kumimoji="0" lang="fr-F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rganigramme : Opération manuelle 14">
                <a:extLst>
                  <a:ext uri="{FF2B5EF4-FFF2-40B4-BE49-F238E27FC236}">
                    <a16:creationId xmlns:a16="http://schemas.microsoft.com/office/drawing/2014/main" id="{5B0DF513-923C-4C7D-AC48-5A2D8DFFC685}"/>
                  </a:ext>
                </a:extLst>
              </p:cNvPr>
              <p:cNvSpPr/>
              <p:nvPr/>
            </p:nvSpPr>
            <p:spPr>
              <a:xfrm rot="5520000" flipH="1" flipV="1">
                <a:off x="4180673" y="5407456"/>
                <a:ext cx="192711" cy="531772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3295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6842 w 10000"/>
                  <a:gd name="connsiteY2" fmla="*/ 9902 h 10000"/>
                  <a:gd name="connsiteX3" fmla="*/ 3295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9902"/>
                  <a:gd name="connsiteX1" fmla="*/ 10000 w 10000"/>
                  <a:gd name="connsiteY1" fmla="*/ 0 h 9902"/>
                  <a:gd name="connsiteX2" fmla="*/ 6842 w 10000"/>
                  <a:gd name="connsiteY2" fmla="*/ 9902 h 9902"/>
                  <a:gd name="connsiteX3" fmla="*/ 3499 w 10000"/>
                  <a:gd name="connsiteY3" fmla="*/ 9853 h 9902"/>
                  <a:gd name="connsiteX4" fmla="*/ 0 w 10000"/>
                  <a:gd name="connsiteY4" fmla="*/ 0 h 9902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6842 w 10000"/>
                  <a:gd name="connsiteY2" fmla="*/ 10000 h 10000"/>
                  <a:gd name="connsiteX3" fmla="*/ 3181 w 10000"/>
                  <a:gd name="connsiteY3" fmla="*/ 9987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6964 w 10000"/>
                  <a:gd name="connsiteY2" fmla="*/ 10000 h 10000"/>
                  <a:gd name="connsiteX3" fmla="*/ 3181 w 10000"/>
                  <a:gd name="connsiteY3" fmla="*/ 9987 h 10000"/>
                  <a:gd name="connsiteX4" fmla="*/ 0 w 10000"/>
                  <a:gd name="connsiteY4" fmla="*/ 0 h 10000"/>
                  <a:gd name="connsiteX0" fmla="*/ 1358 w 6819"/>
                  <a:gd name="connsiteY0" fmla="*/ 114 h 10000"/>
                  <a:gd name="connsiteX1" fmla="*/ 6819 w 6819"/>
                  <a:gd name="connsiteY1" fmla="*/ 0 h 10000"/>
                  <a:gd name="connsiteX2" fmla="*/ 3783 w 6819"/>
                  <a:gd name="connsiteY2" fmla="*/ 10000 h 10000"/>
                  <a:gd name="connsiteX3" fmla="*/ 0 w 6819"/>
                  <a:gd name="connsiteY3" fmla="*/ 9987 h 10000"/>
                  <a:gd name="connsiteX4" fmla="*/ 1358 w 6819"/>
                  <a:gd name="connsiteY4" fmla="*/ 114 h 10000"/>
                  <a:gd name="connsiteX0" fmla="*/ 1991 w 10000"/>
                  <a:gd name="connsiteY0" fmla="*/ 114 h 10227"/>
                  <a:gd name="connsiteX1" fmla="*/ 10000 w 10000"/>
                  <a:gd name="connsiteY1" fmla="*/ 0 h 10227"/>
                  <a:gd name="connsiteX2" fmla="*/ 7751 w 10000"/>
                  <a:gd name="connsiteY2" fmla="*/ 10227 h 10227"/>
                  <a:gd name="connsiteX3" fmla="*/ 0 w 10000"/>
                  <a:gd name="connsiteY3" fmla="*/ 9987 h 10227"/>
                  <a:gd name="connsiteX4" fmla="*/ 1991 w 10000"/>
                  <a:gd name="connsiteY4" fmla="*/ 114 h 10227"/>
                  <a:gd name="connsiteX0" fmla="*/ 3380 w 11389"/>
                  <a:gd name="connsiteY0" fmla="*/ 114 h 10227"/>
                  <a:gd name="connsiteX1" fmla="*/ 11389 w 11389"/>
                  <a:gd name="connsiteY1" fmla="*/ 0 h 10227"/>
                  <a:gd name="connsiteX2" fmla="*/ 9140 w 11389"/>
                  <a:gd name="connsiteY2" fmla="*/ 10227 h 10227"/>
                  <a:gd name="connsiteX3" fmla="*/ 0 w 11389"/>
                  <a:gd name="connsiteY3" fmla="*/ 9987 h 10227"/>
                  <a:gd name="connsiteX4" fmla="*/ 3380 w 11389"/>
                  <a:gd name="connsiteY4" fmla="*/ 114 h 10227"/>
                  <a:gd name="connsiteX0" fmla="*/ 3667 w 11676"/>
                  <a:gd name="connsiteY0" fmla="*/ 114 h 10227"/>
                  <a:gd name="connsiteX1" fmla="*/ 11676 w 11676"/>
                  <a:gd name="connsiteY1" fmla="*/ 0 h 10227"/>
                  <a:gd name="connsiteX2" fmla="*/ 9427 w 11676"/>
                  <a:gd name="connsiteY2" fmla="*/ 10227 h 10227"/>
                  <a:gd name="connsiteX3" fmla="*/ 0 w 11676"/>
                  <a:gd name="connsiteY3" fmla="*/ 9987 h 10227"/>
                  <a:gd name="connsiteX4" fmla="*/ 3667 w 11676"/>
                  <a:gd name="connsiteY4" fmla="*/ 114 h 10227"/>
                  <a:gd name="connsiteX0" fmla="*/ 3667 w 11676"/>
                  <a:gd name="connsiteY0" fmla="*/ 0 h 10255"/>
                  <a:gd name="connsiteX1" fmla="*/ 11676 w 11676"/>
                  <a:gd name="connsiteY1" fmla="*/ 28 h 10255"/>
                  <a:gd name="connsiteX2" fmla="*/ 9427 w 11676"/>
                  <a:gd name="connsiteY2" fmla="*/ 10255 h 10255"/>
                  <a:gd name="connsiteX3" fmla="*/ 0 w 11676"/>
                  <a:gd name="connsiteY3" fmla="*/ 10015 h 10255"/>
                  <a:gd name="connsiteX4" fmla="*/ 3667 w 11676"/>
                  <a:gd name="connsiteY4" fmla="*/ 0 h 10255"/>
                  <a:gd name="connsiteX0" fmla="*/ 3739 w 11676"/>
                  <a:gd name="connsiteY0" fmla="*/ 0 h 10227"/>
                  <a:gd name="connsiteX1" fmla="*/ 11676 w 11676"/>
                  <a:gd name="connsiteY1" fmla="*/ 0 h 10227"/>
                  <a:gd name="connsiteX2" fmla="*/ 9427 w 11676"/>
                  <a:gd name="connsiteY2" fmla="*/ 10227 h 10227"/>
                  <a:gd name="connsiteX3" fmla="*/ 0 w 11676"/>
                  <a:gd name="connsiteY3" fmla="*/ 9987 h 10227"/>
                  <a:gd name="connsiteX4" fmla="*/ 3739 w 11676"/>
                  <a:gd name="connsiteY4" fmla="*/ 0 h 10227"/>
                  <a:gd name="connsiteX0" fmla="*/ 3775 w 11676"/>
                  <a:gd name="connsiteY0" fmla="*/ 0 h 10312"/>
                  <a:gd name="connsiteX1" fmla="*/ 11676 w 11676"/>
                  <a:gd name="connsiteY1" fmla="*/ 85 h 10312"/>
                  <a:gd name="connsiteX2" fmla="*/ 9427 w 11676"/>
                  <a:gd name="connsiteY2" fmla="*/ 10312 h 10312"/>
                  <a:gd name="connsiteX3" fmla="*/ 0 w 11676"/>
                  <a:gd name="connsiteY3" fmla="*/ 10072 h 10312"/>
                  <a:gd name="connsiteX4" fmla="*/ 3775 w 11676"/>
                  <a:gd name="connsiteY4" fmla="*/ 0 h 10312"/>
                  <a:gd name="connsiteX0" fmla="*/ 3703 w 11676"/>
                  <a:gd name="connsiteY0" fmla="*/ 0 h 10369"/>
                  <a:gd name="connsiteX1" fmla="*/ 11676 w 11676"/>
                  <a:gd name="connsiteY1" fmla="*/ 142 h 10369"/>
                  <a:gd name="connsiteX2" fmla="*/ 9427 w 11676"/>
                  <a:gd name="connsiteY2" fmla="*/ 10369 h 10369"/>
                  <a:gd name="connsiteX3" fmla="*/ 0 w 11676"/>
                  <a:gd name="connsiteY3" fmla="*/ 10129 h 10369"/>
                  <a:gd name="connsiteX4" fmla="*/ 3703 w 11676"/>
                  <a:gd name="connsiteY4" fmla="*/ 0 h 10369"/>
                  <a:gd name="connsiteX0" fmla="*/ 3703 w 11676"/>
                  <a:gd name="connsiteY0" fmla="*/ 0 h 10331"/>
                  <a:gd name="connsiteX1" fmla="*/ 11676 w 11676"/>
                  <a:gd name="connsiteY1" fmla="*/ 142 h 10331"/>
                  <a:gd name="connsiteX2" fmla="*/ 9966 w 11676"/>
                  <a:gd name="connsiteY2" fmla="*/ 10331 h 10331"/>
                  <a:gd name="connsiteX3" fmla="*/ 0 w 11676"/>
                  <a:gd name="connsiteY3" fmla="*/ 10129 h 10331"/>
                  <a:gd name="connsiteX4" fmla="*/ 3703 w 11676"/>
                  <a:gd name="connsiteY4" fmla="*/ 0 h 10331"/>
                  <a:gd name="connsiteX0" fmla="*/ 3811 w 11676"/>
                  <a:gd name="connsiteY0" fmla="*/ 0 h 10331"/>
                  <a:gd name="connsiteX1" fmla="*/ 11676 w 11676"/>
                  <a:gd name="connsiteY1" fmla="*/ 142 h 10331"/>
                  <a:gd name="connsiteX2" fmla="*/ 9966 w 11676"/>
                  <a:gd name="connsiteY2" fmla="*/ 10331 h 10331"/>
                  <a:gd name="connsiteX3" fmla="*/ 0 w 11676"/>
                  <a:gd name="connsiteY3" fmla="*/ 10129 h 10331"/>
                  <a:gd name="connsiteX4" fmla="*/ 3811 w 11676"/>
                  <a:gd name="connsiteY4" fmla="*/ 0 h 10331"/>
                  <a:gd name="connsiteX0" fmla="*/ 2949 w 11676"/>
                  <a:gd name="connsiteY0" fmla="*/ 0 h 10824"/>
                  <a:gd name="connsiteX1" fmla="*/ 11676 w 11676"/>
                  <a:gd name="connsiteY1" fmla="*/ 635 h 10824"/>
                  <a:gd name="connsiteX2" fmla="*/ 9966 w 11676"/>
                  <a:gd name="connsiteY2" fmla="*/ 10824 h 10824"/>
                  <a:gd name="connsiteX3" fmla="*/ 0 w 11676"/>
                  <a:gd name="connsiteY3" fmla="*/ 10622 h 10824"/>
                  <a:gd name="connsiteX4" fmla="*/ 2949 w 11676"/>
                  <a:gd name="connsiteY4" fmla="*/ 0 h 10824"/>
                  <a:gd name="connsiteX0" fmla="*/ 2949 w 9966"/>
                  <a:gd name="connsiteY0" fmla="*/ 0 h 10824"/>
                  <a:gd name="connsiteX1" fmla="*/ 3380 w 9966"/>
                  <a:gd name="connsiteY1" fmla="*/ 104 h 10824"/>
                  <a:gd name="connsiteX2" fmla="*/ 9966 w 9966"/>
                  <a:gd name="connsiteY2" fmla="*/ 10824 h 10824"/>
                  <a:gd name="connsiteX3" fmla="*/ 0 w 9966"/>
                  <a:gd name="connsiteY3" fmla="*/ 10622 h 10824"/>
                  <a:gd name="connsiteX4" fmla="*/ 2949 w 9966"/>
                  <a:gd name="connsiteY4" fmla="*/ 0 h 10824"/>
                  <a:gd name="connsiteX0" fmla="*/ 2959 w 4883"/>
                  <a:gd name="connsiteY0" fmla="*/ 0 h 9813"/>
                  <a:gd name="connsiteX1" fmla="*/ 3392 w 4883"/>
                  <a:gd name="connsiteY1" fmla="*/ 96 h 9813"/>
                  <a:gd name="connsiteX2" fmla="*/ 4883 w 4883"/>
                  <a:gd name="connsiteY2" fmla="*/ 6882 h 9813"/>
                  <a:gd name="connsiteX3" fmla="*/ 0 w 4883"/>
                  <a:gd name="connsiteY3" fmla="*/ 9813 h 9813"/>
                  <a:gd name="connsiteX4" fmla="*/ 2959 w 4883"/>
                  <a:gd name="connsiteY4" fmla="*/ 0 h 9813"/>
                  <a:gd name="connsiteX0" fmla="*/ 2960 w 6900"/>
                  <a:gd name="connsiteY0" fmla="*/ 0 h 7608"/>
                  <a:gd name="connsiteX1" fmla="*/ 3847 w 6900"/>
                  <a:gd name="connsiteY1" fmla="*/ 98 h 7608"/>
                  <a:gd name="connsiteX2" fmla="*/ 6900 w 6900"/>
                  <a:gd name="connsiteY2" fmla="*/ 7013 h 7608"/>
                  <a:gd name="connsiteX3" fmla="*/ 0 w 6900"/>
                  <a:gd name="connsiteY3" fmla="*/ 7608 h 7608"/>
                  <a:gd name="connsiteX4" fmla="*/ 2960 w 6900"/>
                  <a:gd name="connsiteY4" fmla="*/ 0 h 7608"/>
                  <a:gd name="connsiteX0" fmla="*/ 3755 w 9465"/>
                  <a:gd name="connsiteY0" fmla="*/ 0 h 10141"/>
                  <a:gd name="connsiteX1" fmla="*/ 5040 w 9465"/>
                  <a:gd name="connsiteY1" fmla="*/ 129 h 10141"/>
                  <a:gd name="connsiteX2" fmla="*/ 9465 w 9465"/>
                  <a:gd name="connsiteY2" fmla="*/ 9218 h 10141"/>
                  <a:gd name="connsiteX3" fmla="*/ 0 w 9465"/>
                  <a:gd name="connsiteY3" fmla="*/ 10141 h 10141"/>
                  <a:gd name="connsiteX4" fmla="*/ 3755 w 9465"/>
                  <a:gd name="connsiteY4" fmla="*/ 0 h 10141"/>
                  <a:gd name="connsiteX0" fmla="*/ 3967 w 11017"/>
                  <a:gd name="connsiteY0" fmla="*/ 0 h 10000"/>
                  <a:gd name="connsiteX1" fmla="*/ 5325 w 11017"/>
                  <a:gd name="connsiteY1" fmla="*/ 127 h 10000"/>
                  <a:gd name="connsiteX2" fmla="*/ 11017 w 11017"/>
                  <a:gd name="connsiteY2" fmla="*/ 9969 h 10000"/>
                  <a:gd name="connsiteX3" fmla="*/ 0 w 11017"/>
                  <a:gd name="connsiteY3" fmla="*/ 10000 h 10000"/>
                  <a:gd name="connsiteX4" fmla="*/ 3967 w 11017"/>
                  <a:gd name="connsiteY4" fmla="*/ 0 h 10000"/>
                  <a:gd name="connsiteX0" fmla="*/ 3967 w 11017"/>
                  <a:gd name="connsiteY0" fmla="*/ 0 h 10000"/>
                  <a:gd name="connsiteX1" fmla="*/ 4873 w 11017"/>
                  <a:gd name="connsiteY1" fmla="*/ 127 h 10000"/>
                  <a:gd name="connsiteX2" fmla="*/ 11017 w 11017"/>
                  <a:gd name="connsiteY2" fmla="*/ 9969 h 10000"/>
                  <a:gd name="connsiteX3" fmla="*/ 0 w 11017"/>
                  <a:gd name="connsiteY3" fmla="*/ 10000 h 10000"/>
                  <a:gd name="connsiteX4" fmla="*/ 3967 w 11017"/>
                  <a:gd name="connsiteY4" fmla="*/ 0 h 10000"/>
                  <a:gd name="connsiteX0" fmla="*/ 3967 w 11017"/>
                  <a:gd name="connsiteY0" fmla="*/ 0 h 10000"/>
                  <a:gd name="connsiteX1" fmla="*/ 4308 w 11017"/>
                  <a:gd name="connsiteY1" fmla="*/ 220 h 10000"/>
                  <a:gd name="connsiteX2" fmla="*/ 11017 w 11017"/>
                  <a:gd name="connsiteY2" fmla="*/ 9969 h 10000"/>
                  <a:gd name="connsiteX3" fmla="*/ 0 w 11017"/>
                  <a:gd name="connsiteY3" fmla="*/ 10000 h 10000"/>
                  <a:gd name="connsiteX4" fmla="*/ 3967 w 11017"/>
                  <a:gd name="connsiteY4" fmla="*/ 0 h 10000"/>
                  <a:gd name="connsiteX0" fmla="*/ 4193 w 11017"/>
                  <a:gd name="connsiteY0" fmla="*/ 0 h 10046"/>
                  <a:gd name="connsiteX1" fmla="*/ 4308 w 11017"/>
                  <a:gd name="connsiteY1" fmla="*/ 266 h 10046"/>
                  <a:gd name="connsiteX2" fmla="*/ 11017 w 11017"/>
                  <a:gd name="connsiteY2" fmla="*/ 10015 h 10046"/>
                  <a:gd name="connsiteX3" fmla="*/ 0 w 11017"/>
                  <a:gd name="connsiteY3" fmla="*/ 10046 h 10046"/>
                  <a:gd name="connsiteX4" fmla="*/ 4193 w 11017"/>
                  <a:gd name="connsiteY4" fmla="*/ 0 h 10046"/>
                  <a:gd name="connsiteX0" fmla="*/ 4193 w 11017"/>
                  <a:gd name="connsiteY0" fmla="*/ 0 h 10046"/>
                  <a:gd name="connsiteX1" fmla="*/ 4421 w 11017"/>
                  <a:gd name="connsiteY1" fmla="*/ 266 h 10046"/>
                  <a:gd name="connsiteX2" fmla="*/ 11017 w 11017"/>
                  <a:gd name="connsiteY2" fmla="*/ 10015 h 10046"/>
                  <a:gd name="connsiteX3" fmla="*/ 0 w 11017"/>
                  <a:gd name="connsiteY3" fmla="*/ 10046 h 10046"/>
                  <a:gd name="connsiteX4" fmla="*/ 4193 w 11017"/>
                  <a:gd name="connsiteY4" fmla="*/ 0 h 10046"/>
                  <a:gd name="connsiteX0" fmla="*/ 3967 w 10791"/>
                  <a:gd name="connsiteY0" fmla="*/ 0 h 10046"/>
                  <a:gd name="connsiteX1" fmla="*/ 4195 w 10791"/>
                  <a:gd name="connsiteY1" fmla="*/ 266 h 10046"/>
                  <a:gd name="connsiteX2" fmla="*/ 10791 w 10791"/>
                  <a:gd name="connsiteY2" fmla="*/ 10015 h 10046"/>
                  <a:gd name="connsiteX3" fmla="*/ 0 w 10791"/>
                  <a:gd name="connsiteY3" fmla="*/ 10046 h 10046"/>
                  <a:gd name="connsiteX4" fmla="*/ 3967 w 10791"/>
                  <a:gd name="connsiteY4" fmla="*/ 0 h 10046"/>
                  <a:gd name="connsiteX0" fmla="*/ 4080 w 10904"/>
                  <a:gd name="connsiteY0" fmla="*/ 0 h 10092"/>
                  <a:gd name="connsiteX1" fmla="*/ 4308 w 10904"/>
                  <a:gd name="connsiteY1" fmla="*/ 266 h 10092"/>
                  <a:gd name="connsiteX2" fmla="*/ 10904 w 10904"/>
                  <a:gd name="connsiteY2" fmla="*/ 10015 h 10092"/>
                  <a:gd name="connsiteX3" fmla="*/ 0 w 10904"/>
                  <a:gd name="connsiteY3" fmla="*/ 10092 h 10092"/>
                  <a:gd name="connsiteX4" fmla="*/ 4080 w 10904"/>
                  <a:gd name="connsiteY4" fmla="*/ 0 h 10092"/>
                  <a:gd name="connsiteX0" fmla="*/ 4080 w 10452"/>
                  <a:gd name="connsiteY0" fmla="*/ 0 h 10092"/>
                  <a:gd name="connsiteX1" fmla="*/ 4308 w 10452"/>
                  <a:gd name="connsiteY1" fmla="*/ 266 h 10092"/>
                  <a:gd name="connsiteX2" fmla="*/ 10452 w 10452"/>
                  <a:gd name="connsiteY2" fmla="*/ 9969 h 10092"/>
                  <a:gd name="connsiteX3" fmla="*/ 0 w 10452"/>
                  <a:gd name="connsiteY3" fmla="*/ 10092 h 10092"/>
                  <a:gd name="connsiteX4" fmla="*/ 4080 w 10452"/>
                  <a:gd name="connsiteY4" fmla="*/ 0 h 10092"/>
                  <a:gd name="connsiteX0" fmla="*/ 4080 w 10678"/>
                  <a:gd name="connsiteY0" fmla="*/ 0 h 10092"/>
                  <a:gd name="connsiteX1" fmla="*/ 4308 w 10678"/>
                  <a:gd name="connsiteY1" fmla="*/ 266 h 10092"/>
                  <a:gd name="connsiteX2" fmla="*/ 10678 w 10678"/>
                  <a:gd name="connsiteY2" fmla="*/ 9923 h 10092"/>
                  <a:gd name="connsiteX3" fmla="*/ 0 w 10678"/>
                  <a:gd name="connsiteY3" fmla="*/ 10092 h 10092"/>
                  <a:gd name="connsiteX4" fmla="*/ 4080 w 10678"/>
                  <a:gd name="connsiteY4" fmla="*/ 0 h 10092"/>
                  <a:gd name="connsiteX0" fmla="*/ 4080 w 10791"/>
                  <a:gd name="connsiteY0" fmla="*/ 0 h 10108"/>
                  <a:gd name="connsiteX1" fmla="*/ 4308 w 10791"/>
                  <a:gd name="connsiteY1" fmla="*/ 266 h 10108"/>
                  <a:gd name="connsiteX2" fmla="*/ 10791 w 10791"/>
                  <a:gd name="connsiteY2" fmla="*/ 10108 h 10108"/>
                  <a:gd name="connsiteX3" fmla="*/ 0 w 10791"/>
                  <a:gd name="connsiteY3" fmla="*/ 10092 h 10108"/>
                  <a:gd name="connsiteX4" fmla="*/ 4080 w 10791"/>
                  <a:gd name="connsiteY4" fmla="*/ 0 h 1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1" h="10108">
                    <a:moveTo>
                      <a:pt x="4080" y="0"/>
                    </a:moveTo>
                    <a:cubicBezTo>
                      <a:pt x="4118" y="89"/>
                      <a:pt x="4270" y="177"/>
                      <a:pt x="4308" y="266"/>
                    </a:cubicBezTo>
                    <a:lnTo>
                      <a:pt x="10791" y="10108"/>
                    </a:lnTo>
                    <a:lnTo>
                      <a:pt x="0" y="10092"/>
                    </a:lnTo>
                    <a:lnTo>
                      <a:pt x="408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rgbClr val="0070C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1" name="Connecteur droit 110">
                <a:extLst>
                  <a:ext uri="{FF2B5EF4-FFF2-40B4-BE49-F238E27FC236}">
                    <a16:creationId xmlns:a16="http://schemas.microsoft.com/office/drawing/2014/main" id="{0C4845A9-2DC3-48AB-A368-C6E63DCB025A}"/>
                  </a:ext>
                </a:extLst>
              </p:cNvPr>
              <p:cNvCxnSpPr>
                <a:stCxn id="113" idx="4"/>
              </p:cNvCxnSpPr>
              <p:nvPr/>
            </p:nvCxnSpPr>
            <p:spPr>
              <a:xfrm flipV="1">
                <a:off x="3218739" y="5554090"/>
                <a:ext cx="1514350" cy="28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036BA123-9BF5-48D1-89A3-B4BD894F6896}"/>
                  </a:ext>
                </a:extLst>
              </p:cNvPr>
              <p:cNvCxnSpPr>
                <a:stCxn id="113" idx="0"/>
              </p:cNvCxnSpPr>
              <p:nvPr/>
            </p:nvCxnSpPr>
            <p:spPr>
              <a:xfrm>
                <a:off x="3218739" y="5554090"/>
                <a:ext cx="1537210" cy="2621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BA4776FC-41BC-4FD3-943B-E7C06F1144F8}"/>
                  </a:ext>
                </a:extLst>
              </p:cNvPr>
              <p:cNvSpPr/>
              <p:nvPr/>
            </p:nvSpPr>
            <p:spPr>
              <a:xfrm>
                <a:off x="3195879" y="5554090"/>
                <a:ext cx="45719" cy="2880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4" name="Parallélogramme 113">
              <a:extLst>
                <a:ext uri="{FF2B5EF4-FFF2-40B4-BE49-F238E27FC236}">
                  <a16:creationId xmlns:a16="http://schemas.microsoft.com/office/drawing/2014/main" id="{F13DFA60-6EE9-47F4-A69A-DB54654541E2}"/>
                </a:ext>
              </a:extLst>
            </p:cNvPr>
            <p:cNvSpPr/>
            <p:nvPr/>
          </p:nvSpPr>
          <p:spPr>
            <a:xfrm rot="20940000">
              <a:off x="10142699" y="1920056"/>
              <a:ext cx="550800" cy="354695"/>
            </a:xfrm>
            <a:prstGeom prst="parallelogram">
              <a:avLst>
                <a:gd name="adj" fmla="val 2051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115" name="Image 114">
            <a:extLst>
              <a:ext uri="{FF2B5EF4-FFF2-40B4-BE49-F238E27FC236}">
                <a16:creationId xmlns:a16="http://schemas.microsoft.com/office/drawing/2014/main" id="{B7E3F08B-77CC-42D1-AB58-061B6C663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27" y="2178300"/>
            <a:ext cx="3963601" cy="2061073"/>
          </a:xfrm>
          <a:prstGeom prst="rect">
            <a:avLst/>
          </a:prstGeom>
        </p:spPr>
      </p:pic>
      <p:sp>
        <p:nvSpPr>
          <p:cNvPr id="116" name="TextBox 6">
            <a:extLst>
              <a:ext uri="{FF2B5EF4-FFF2-40B4-BE49-F238E27FC236}">
                <a16:creationId xmlns:a16="http://schemas.microsoft.com/office/drawing/2014/main" id="{958B5E76-C2FA-44A6-B2B5-A570CC01B14F}"/>
              </a:ext>
            </a:extLst>
          </p:cNvPr>
          <p:cNvSpPr txBox="1"/>
          <p:nvPr/>
        </p:nvSpPr>
        <p:spPr>
          <a:xfrm>
            <a:off x="4410331" y="1380303"/>
            <a:ext cx="4466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 300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Symbol" panose="05050102010706020507" pitchFamily="18" charset="2"/>
              </a:rPr>
              <a:t>m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wire/fishing line  (propagation based) ~ 4,5m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117" name="TextBox 8">
            <a:extLst>
              <a:ext uri="{FF2B5EF4-FFF2-40B4-BE49-F238E27FC236}">
                <a16:creationId xmlns:a16="http://schemas.microsoft.com/office/drawing/2014/main" id="{3D63C130-BE1B-4422-BB8E-DA5F2FCABB5D}"/>
              </a:ext>
            </a:extLst>
          </p:cNvPr>
          <p:cNvSpPr txBox="1"/>
          <p:nvPr/>
        </p:nvSpPr>
        <p:spPr>
          <a:xfrm>
            <a:off x="4707766" y="1880519"/>
            <a:ext cx="2916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Fishing line has only 1-2% absorption</a:t>
            </a: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1FDBCF69-F7B5-46E7-B3FE-B45616F438E3}"/>
              </a:ext>
            </a:extLst>
          </p:cNvPr>
          <p:cNvCxnSpPr/>
          <p:nvPr/>
        </p:nvCxnSpPr>
        <p:spPr>
          <a:xfrm>
            <a:off x="8686802" y="1030086"/>
            <a:ext cx="0" cy="355309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E507245D-E357-45B5-ABFA-C2C6FF089087}"/>
              </a:ext>
            </a:extLst>
          </p:cNvPr>
          <p:cNvCxnSpPr>
            <a:cxnSpLocks/>
          </p:cNvCxnSpPr>
          <p:nvPr/>
        </p:nvCxnSpPr>
        <p:spPr>
          <a:xfrm rot="5400000">
            <a:off x="8095303" y="1139661"/>
            <a:ext cx="0" cy="7488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Image 119">
            <a:extLst>
              <a:ext uri="{FF2B5EF4-FFF2-40B4-BE49-F238E27FC236}">
                <a16:creationId xmlns:a16="http://schemas.microsoft.com/office/drawing/2014/main" id="{D66B0329-6946-45E1-94CC-19C0E257B3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11042" r="9228"/>
          <a:stretch/>
        </p:blipFill>
        <p:spPr>
          <a:xfrm>
            <a:off x="9914712" y="4996601"/>
            <a:ext cx="1541419" cy="1574625"/>
          </a:xfrm>
          <a:prstGeom prst="rect">
            <a:avLst/>
          </a:prstGeom>
        </p:spPr>
      </p:pic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95288E88-E4CC-437F-AF9E-9C278E56B002}"/>
              </a:ext>
            </a:extLst>
          </p:cNvPr>
          <p:cNvCxnSpPr/>
          <p:nvPr/>
        </p:nvCxnSpPr>
        <p:spPr>
          <a:xfrm>
            <a:off x="4319439" y="1445623"/>
            <a:ext cx="0" cy="4644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Image 121">
            <a:extLst>
              <a:ext uri="{FF2B5EF4-FFF2-40B4-BE49-F238E27FC236}">
                <a16:creationId xmlns:a16="http://schemas.microsoft.com/office/drawing/2014/main" id="{5BB190B3-B67B-4E8A-BDD5-89B109C8AF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8141" b="7891"/>
          <a:stretch/>
        </p:blipFill>
        <p:spPr>
          <a:xfrm>
            <a:off x="7107446" y="5238206"/>
            <a:ext cx="1507148" cy="1222465"/>
          </a:xfrm>
          <a:prstGeom prst="rect">
            <a:avLst/>
          </a:prstGeom>
        </p:spPr>
      </p:pic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53914B0F-0C3A-45D9-92C6-F89AA19542B0}"/>
              </a:ext>
            </a:extLst>
          </p:cNvPr>
          <p:cNvCxnSpPr>
            <a:cxnSpLocks/>
          </p:cNvCxnSpPr>
          <p:nvPr/>
        </p:nvCxnSpPr>
        <p:spPr>
          <a:xfrm rot="-3600000" flipH="1">
            <a:off x="7361462" y="5955010"/>
            <a:ext cx="0" cy="68400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ZoneTexte 123">
            <a:extLst>
              <a:ext uri="{FF2B5EF4-FFF2-40B4-BE49-F238E27FC236}">
                <a16:creationId xmlns:a16="http://schemas.microsoft.com/office/drawing/2014/main" id="{E4B34F9D-F512-4E8D-B029-B2DCF74C87B9}"/>
              </a:ext>
            </a:extLst>
          </p:cNvPr>
          <p:cNvSpPr txBox="1"/>
          <p:nvPr/>
        </p:nvSpPr>
        <p:spPr>
          <a:xfrm rot="1800000">
            <a:off x="6942877" y="6241938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996633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 mm</a:t>
            </a: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7A2D8C60-0FB3-4B97-A659-80ACE6D7821D}"/>
              </a:ext>
            </a:extLst>
          </p:cNvPr>
          <p:cNvSpPr txBox="1"/>
          <p:nvPr/>
        </p:nvSpPr>
        <p:spPr>
          <a:xfrm>
            <a:off x="4580980" y="5716183"/>
            <a:ext cx="2394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Bar and point structures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down to a few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Symbol" panose="05050102010706020507" pitchFamily="18" charset="2"/>
              </a:rPr>
              <a:t>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D2B8DC5A-A148-44DB-81EF-6206580B93E3}"/>
              </a:ext>
            </a:extLst>
          </p:cNvPr>
          <p:cNvCxnSpPr>
            <a:cxnSpLocks/>
          </p:cNvCxnSpPr>
          <p:nvPr/>
        </p:nvCxnSpPr>
        <p:spPr>
          <a:xfrm flipV="1">
            <a:off x="8774208" y="6060451"/>
            <a:ext cx="9720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ZoneTexte 126">
            <a:extLst>
              <a:ext uri="{FF2B5EF4-FFF2-40B4-BE49-F238E27FC236}">
                <a16:creationId xmlns:a16="http://schemas.microsoft.com/office/drawing/2014/main" id="{D7F49A07-5064-44C1-A75E-137A287C21B6}"/>
              </a:ext>
            </a:extLst>
          </p:cNvPr>
          <p:cNvSpPr txBox="1"/>
          <p:nvPr/>
        </p:nvSpPr>
        <p:spPr>
          <a:xfrm>
            <a:off x="8731498" y="5464739"/>
            <a:ext cx="1003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ThomX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PC TOMO</a:t>
            </a: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A0F46D2E-1FBB-4330-BA74-1DD4587C4C65}"/>
              </a:ext>
            </a:extLst>
          </p:cNvPr>
          <p:cNvSpPr txBox="1"/>
          <p:nvPr/>
        </p:nvSpPr>
        <p:spPr>
          <a:xfrm>
            <a:off x="4326591" y="5024156"/>
            <a:ext cx="2663945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ea typeface="ＭＳ Ｐゴシック" panose="020B0600070205080204" pitchFamily="34" charset="-128"/>
                <a:cs typeface="+mn-cs"/>
              </a:rPr>
              <a:t>1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ea typeface="ＭＳ Ｐゴシック" panose="020B0600070205080204" pitchFamily="34" charset="-128"/>
                <a:cs typeface="+mn-cs"/>
              </a:rPr>
              <a:t> phase contrast TOMOGRAPHY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9B4D12FC-34F8-4961-924B-165CA9EA1FD5}"/>
              </a:ext>
            </a:extLst>
          </p:cNvPr>
          <p:cNvSpPr/>
          <p:nvPr/>
        </p:nvSpPr>
        <p:spPr>
          <a:xfrm>
            <a:off x="9372599" y="2917531"/>
            <a:ext cx="727365" cy="44680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3FB36B2F-B9A6-4B59-89EA-EA4AFD959CCB}"/>
              </a:ext>
            </a:extLst>
          </p:cNvPr>
          <p:cNvSpPr txBox="1"/>
          <p:nvPr/>
        </p:nvSpPr>
        <p:spPr>
          <a:xfrm>
            <a:off x="108988" y="1305102"/>
            <a:ext cx="4034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Paraffin-embedded prostate samples from ~ one hundred individuals living in the  Congo.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 of the 4 analyzed samples contain Niobium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(samples 3 and 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	both are sick in critical condition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NB: There are many niobium mines in Congo…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540A0718-44E9-4F0B-B627-7784643A7FBD}"/>
              </a:ext>
            </a:extLst>
          </p:cNvPr>
          <p:cNvGrpSpPr/>
          <p:nvPr/>
        </p:nvGrpSpPr>
        <p:grpSpPr>
          <a:xfrm>
            <a:off x="174128" y="3573475"/>
            <a:ext cx="3950923" cy="3235313"/>
            <a:chOff x="496409" y="3413660"/>
            <a:chExt cx="3950923" cy="3235313"/>
          </a:xfrm>
        </p:grpSpPr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48F3A5EB-2795-48FC-B0EE-F1C4C3A66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7984" y="3610155"/>
              <a:ext cx="3569355" cy="275335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F3690979-9791-44F0-9179-BCD56601DCAF}"/>
                </a:ext>
              </a:extLst>
            </p:cNvPr>
            <p:cNvSpPr txBox="1"/>
            <p:nvPr/>
          </p:nvSpPr>
          <p:spPr>
            <a:xfrm>
              <a:off x="1875209" y="3765773"/>
              <a:ext cx="989565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Niobium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peak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K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  <a:sym typeface="Symbol" panose="05050102010706020507" pitchFamily="18" charset="2"/>
                </a:rPr>
                <a:t></a:t>
              </a:r>
            </a:p>
          </p:txBody>
        </p:sp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88226673-C34C-43EE-B27E-E968716EB756}"/>
                </a:ext>
              </a:extLst>
            </p:cNvPr>
            <p:cNvSpPr txBox="1"/>
            <p:nvPr/>
          </p:nvSpPr>
          <p:spPr>
            <a:xfrm>
              <a:off x="2119002" y="4551512"/>
              <a:ext cx="944233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Niobium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peak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 K</a:t>
              </a:r>
              <a:r>
                <a:rPr kumimoji="0" lang="el-G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  <a:sym typeface="Symbol" panose="05050102010706020507" pitchFamily="18" charset="2"/>
                </a:rPr>
                <a:t>β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rebuchet MS"/>
                <a:ea typeface="+mn-ea"/>
                <a:cs typeface="+mn-cs"/>
                <a:sym typeface="Symbol" panose="05050102010706020507" pitchFamily="18" charset="2"/>
              </a:endParaRPr>
            </a:p>
          </p:txBody>
        </p:sp>
        <p:cxnSp>
          <p:nvCxnSpPr>
            <p:cNvPr id="142" name="Connecteur droit avec flèche 141">
              <a:extLst>
                <a:ext uri="{FF2B5EF4-FFF2-40B4-BE49-F238E27FC236}">
                  <a16:creationId xmlns:a16="http://schemas.microsoft.com/office/drawing/2014/main" id="{E0D6D9C7-B45B-4DA9-9D7D-CCC6055DCC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8206" y="4018876"/>
              <a:ext cx="294216" cy="203981"/>
            </a:xfrm>
            <a:prstGeom prst="straightConnector1">
              <a:avLst/>
            </a:prstGeom>
            <a:ln w="19050">
              <a:solidFill>
                <a:srgbClr val="66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avec flèche 142">
              <a:extLst>
                <a:ext uri="{FF2B5EF4-FFF2-40B4-BE49-F238E27FC236}">
                  <a16:creationId xmlns:a16="http://schemas.microsoft.com/office/drawing/2014/main" id="{5B93663E-DD79-40FD-9634-CB4931434D0C}"/>
                </a:ext>
              </a:extLst>
            </p:cNvPr>
            <p:cNvCxnSpPr>
              <a:cxnSpLocks/>
            </p:cNvCxnSpPr>
            <p:nvPr/>
          </p:nvCxnSpPr>
          <p:spPr>
            <a:xfrm>
              <a:off x="2725062" y="4988116"/>
              <a:ext cx="182880" cy="420814"/>
            </a:xfrm>
            <a:prstGeom prst="straightConnector1">
              <a:avLst/>
            </a:prstGeom>
            <a:ln w="19050">
              <a:solidFill>
                <a:srgbClr val="66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ZoneTexte 143">
              <a:extLst>
                <a:ext uri="{FF2B5EF4-FFF2-40B4-BE49-F238E27FC236}">
                  <a16:creationId xmlns:a16="http://schemas.microsoft.com/office/drawing/2014/main" id="{2F2835C2-B9A9-4545-9152-DA1FED3A9681}"/>
                </a:ext>
              </a:extLst>
            </p:cNvPr>
            <p:cNvSpPr txBox="1"/>
            <p:nvPr/>
          </p:nvSpPr>
          <p:spPr>
            <a:xfrm>
              <a:off x="3260420" y="3744334"/>
              <a:ext cx="944233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sample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sample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sample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sample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33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Background</a:t>
              </a:r>
            </a:p>
          </p:txBody>
        </p: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6082BF02-1DAD-4897-9B00-7394749F0FA0}"/>
                </a:ext>
              </a:extLst>
            </p:cNvPr>
            <p:cNvSpPr txBox="1"/>
            <p:nvPr/>
          </p:nvSpPr>
          <p:spPr>
            <a:xfrm>
              <a:off x="2051447" y="6371974"/>
              <a:ext cx="966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Energy (keV)</a:t>
              </a:r>
            </a:p>
          </p:txBody>
        </p:sp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A92D8BBD-0973-4A32-B7C8-6A3988E778D2}"/>
                </a:ext>
              </a:extLst>
            </p:cNvPr>
            <p:cNvSpPr txBox="1"/>
            <p:nvPr/>
          </p:nvSpPr>
          <p:spPr>
            <a:xfrm rot="16200000">
              <a:off x="94472" y="4759368"/>
              <a:ext cx="10808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Intensity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(</a:t>
              </a: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a.u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id="{D84BEBE4-1385-494E-ADA3-3062EABC8D43}"/>
                </a:ext>
              </a:extLst>
            </p:cNvPr>
            <p:cNvSpPr txBox="1"/>
            <p:nvPr/>
          </p:nvSpPr>
          <p:spPr>
            <a:xfrm rot="20989410">
              <a:off x="2868161" y="4922927"/>
              <a:ext cx="1579171" cy="276999"/>
            </a:xfrm>
            <a:prstGeom prst="rect">
              <a:avLst/>
            </a:prstGeom>
            <a:solidFill>
              <a:srgbClr val="996633">
                <a:alpha val="43000"/>
              </a:srgbClr>
            </a:solidFill>
            <a:effectLst>
              <a:outerShdw dist="50800" sx="1000" sy="1000" algn="ctr" rotWithShape="0">
                <a:srgbClr val="000000"/>
              </a:outerShdw>
              <a:reflection endPos="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ThomX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</a:t>
              </a: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preliminary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cxnSp>
          <p:nvCxnSpPr>
            <p:cNvPr id="148" name="Connecteur droit avec flèche 147">
              <a:extLst>
                <a:ext uri="{FF2B5EF4-FFF2-40B4-BE49-F238E27FC236}">
                  <a16:creationId xmlns:a16="http://schemas.microsoft.com/office/drawing/2014/main" id="{C0F08BF2-386F-4F7F-9CA8-73ACCF78C82C}"/>
                </a:ext>
              </a:extLst>
            </p:cNvPr>
            <p:cNvCxnSpPr>
              <a:cxnSpLocks/>
            </p:cNvCxnSpPr>
            <p:nvPr/>
          </p:nvCxnSpPr>
          <p:spPr>
            <a:xfrm>
              <a:off x="1105174" y="3413660"/>
              <a:ext cx="62615" cy="396181"/>
            </a:xfrm>
            <a:prstGeom prst="straightConnector1">
              <a:avLst/>
            </a:prstGeom>
            <a:ln w="57150">
              <a:solidFill>
                <a:srgbClr val="6633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B379B55-2B62-40C6-A8F8-C28FB216CD72}"/>
              </a:ext>
            </a:extLst>
          </p:cNvPr>
          <p:cNvGrpSpPr>
            <a:grpSpLocks noChangeAspect="1"/>
          </p:cNvGrpSpPr>
          <p:nvPr/>
        </p:nvGrpSpPr>
        <p:grpSpPr>
          <a:xfrm>
            <a:off x="984756" y="1757850"/>
            <a:ext cx="2435531" cy="1122068"/>
            <a:chOff x="218726" y="1567879"/>
            <a:chExt cx="2697496" cy="1242757"/>
          </a:xfrm>
        </p:grpSpPr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id="{3026E13D-0A8A-44FD-9C5D-7354D9BA6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9192" y="1590612"/>
              <a:ext cx="1451283" cy="104585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135" name="Connecteur droit avec flèche 134">
              <a:extLst>
                <a:ext uri="{FF2B5EF4-FFF2-40B4-BE49-F238E27FC236}">
                  <a16:creationId xmlns:a16="http://schemas.microsoft.com/office/drawing/2014/main" id="{12416F98-12C8-43F4-83B8-1E9DB900F818}"/>
                </a:ext>
              </a:extLst>
            </p:cNvPr>
            <p:cNvCxnSpPr>
              <a:cxnSpLocks/>
              <a:stCxn id="136" idx="2"/>
            </p:cNvCxnSpPr>
            <p:nvPr/>
          </p:nvCxnSpPr>
          <p:spPr>
            <a:xfrm flipH="1">
              <a:off x="2016535" y="1852703"/>
              <a:ext cx="508286" cy="19134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8110FA0F-9CED-482E-A105-34D4F56744B9}"/>
                </a:ext>
              </a:extLst>
            </p:cNvPr>
            <p:cNvSpPr txBox="1"/>
            <p:nvPr/>
          </p:nvSpPr>
          <p:spPr>
            <a:xfrm>
              <a:off x="2133418" y="1579999"/>
              <a:ext cx="782804" cy="27270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Sample</a:t>
              </a:r>
              <a:endPara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37" name="ZoneTexte 136">
              <a:extLst>
                <a:ext uri="{FF2B5EF4-FFF2-40B4-BE49-F238E27FC236}">
                  <a16:creationId xmlns:a16="http://schemas.microsoft.com/office/drawing/2014/main" id="{7DBBA805-1C5D-4E60-822D-182479525528}"/>
                </a:ext>
              </a:extLst>
            </p:cNvPr>
            <p:cNvSpPr txBox="1"/>
            <p:nvPr/>
          </p:nvSpPr>
          <p:spPr>
            <a:xfrm>
              <a:off x="218726" y="1567879"/>
              <a:ext cx="881201" cy="44314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Det</a:t>
              </a: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(</a:t>
              </a:r>
              <a:r>
                <a:rPr kumimoji="0" lang="fr-FR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spectro</a:t>
              </a: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2" name="Flèche : droite 11">
              <a:extLst>
                <a:ext uri="{FF2B5EF4-FFF2-40B4-BE49-F238E27FC236}">
                  <a16:creationId xmlns:a16="http://schemas.microsoft.com/office/drawing/2014/main" id="{1639042D-49D3-4D20-A39E-DD4A7450F1EE}"/>
                </a:ext>
              </a:extLst>
            </p:cNvPr>
            <p:cNvSpPr/>
            <p:nvPr/>
          </p:nvSpPr>
          <p:spPr>
            <a:xfrm rot="18418653">
              <a:off x="1338549" y="2233564"/>
              <a:ext cx="759138" cy="3950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X-rays</a:t>
              </a:r>
            </a:p>
          </p:txBody>
        </p:sp>
      </p:grpSp>
      <p:sp>
        <p:nvSpPr>
          <p:cNvPr id="150" name="ZoneTexte 149">
            <a:extLst>
              <a:ext uri="{FF2B5EF4-FFF2-40B4-BE49-F238E27FC236}">
                <a16:creationId xmlns:a16="http://schemas.microsoft.com/office/drawing/2014/main" id="{BDB097F0-6A46-47BF-BF39-C09F28D9ACF5}"/>
              </a:ext>
            </a:extLst>
          </p:cNvPr>
          <p:cNvSpPr txBox="1"/>
          <p:nvPr/>
        </p:nvSpPr>
        <p:spPr>
          <a:xfrm>
            <a:off x="140851" y="732559"/>
            <a:ext cx="408841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/>
                <a:ea typeface="ＭＳ Ｐゴシック" panose="020B0600070205080204" pitchFamily="34" charset="-128"/>
                <a:cs typeface="+mn-cs"/>
              </a:rPr>
              <a:t>First experiment of fluorescence spectroscopy</a:t>
            </a:r>
          </a:p>
        </p:txBody>
      </p:sp>
      <p:sp>
        <p:nvSpPr>
          <p:cNvPr id="151" name="TextBox 8">
            <a:extLst>
              <a:ext uri="{FF2B5EF4-FFF2-40B4-BE49-F238E27FC236}">
                <a16:creationId xmlns:a16="http://schemas.microsoft.com/office/drawing/2014/main" id="{B482947A-5613-4CD4-89AA-CEF3905A2FEF}"/>
              </a:ext>
            </a:extLst>
          </p:cNvPr>
          <p:cNvSpPr txBox="1"/>
          <p:nvPr/>
        </p:nvSpPr>
        <p:spPr>
          <a:xfrm>
            <a:off x="8544426" y="4525850"/>
            <a:ext cx="36052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 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beam size : [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horz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., vert.] = [ 170, 120]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μ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 </a:t>
            </a:r>
          </a:p>
        </p:txBody>
      </p:sp>
      <p:sp>
        <p:nvSpPr>
          <p:cNvPr id="62" name="Espace réservé de la date 3">
            <a:extLst>
              <a:ext uri="{FF2B5EF4-FFF2-40B4-BE49-F238E27FC236}">
                <a16:creationId xmlns:a16="http://schemas.microsoft.com/office/drawing/2014/main" id="{4F833FC0-5D21-45A4-B08B-39BAF87CC1DD}"/>
              </a:ext>
            </a:extLst>
          </p:cNvPr>
          <p:cNvSpPr txBox="1">
            <a:spLocks/>
          </p:cNvSpPr>
          <p:nvPr/>
        </p:nvSpPr>
        <p:spPr>
          <a:xfrm>
            <a:off x="838200" y="65087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100" b="1" i="1" kern="1200" baseline="0">
                <a:solidFill>
                  <a:srgbClr val="FF6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0C4F5D-1B54-4B67-AB15-D076B4C4658B}" type="datetime1">
              <a:rPr lang="fr-FR" smtClean="0"/>
              <a:pPr/>
              <a:t>26/11/2025</a:t>
            </a:fld>
            <a:endParaRPr lang="fr-FR"/>
          </a:p>
        </p:txBody>
      </p:sp>
      <p:sp>
        <p:nvSpPr>
          <p:cNvPr id="63" name="Espace réservé du pied de page 4">
            <a:extLst>
              <a:ext uri="{FF2B5EF4-FFF2-40B4-BE49-F238E27FC236}">
                <a16:creationId xmlns:a16="http://schemas.microsoft.com/office/drawing/2014/main" id="{6AACC309-4847-4B8B-BC5F-D0D52B4447A5}"/>
              </a:ext>
            </a:extLst>
          </p:cNvPr>
          <p:cNvSpPr txBox="1">
            <a:spLocks/>
          </p:cNvSpPr>
          <p:nvPr/>
        </p:nvSpPr>
        <p:spPr>
          <a:xfrm>
            <a:off x="4038600" y="65087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100" b="1" kern="1200">
                <a:solidFill>
                  <a:srgbClr val="FF6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Journée P2I, Accélérateurs, D. Longuevergne</a:t>
            </a:r>
            <a:endParaRPr lang="fr-FR" dirty="0"/>
          </a:p>
        </p:txBody>
      </p:sp>
      <p:sp>
        <p:nvSpPr>
          <p:cNvPr id="64" name="Espace réservé du numéro de diapositive 5">
            <a:extLst>
              <a:ext uri="{FF2B5EF4-FFF2-40B4-BE49-F238E27FC236}">
                <a16:creationId xmlns:a16="http://schemas.microsoft.com/office/drawing/2014/main" id="{C9CD41EE-D8E8-4376-BBBC-C7A7D81A1859}"/>
              </a:ext>
            </a:extLst>
          </p:cNvPr>
          <p:cNvSpPr txBox="1">
            <a:spLocks/>
          </p:cNvSpPr>
          <p:nvPr/>
        </p:nvSpPr>
        <p:spPr>
          <a:xfrm>
            <a:off x="8610600" y="65087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rgbClr val="FF6F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9C2670-9147-40CB-B2D4-DD845467FA1B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EE983B8-3D2C-45CF-9363-F722F8B89C21}"/>
              </a:ext>
            </a:extLst>
          </p:cNvPr>
          <p:cNvSpPr txBox="1"/>
          <p:nvPr/>
        </p:nvSpPr>
        <p:spPr>
          <a:xfrm>
            <a:off x="10486041" y="62128"/>
            <a:ext cx="15095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/>
              <a:t>K. </a:t>
            </a:r>
            <a:r>
              <a:rPr lang="fr-FR" b="1" dirty="0" err="1"/>
              <a:t>Dupraz</a:t>
            </a:r>
            <a:endParaRPr lang="fr-FR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496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766218"/>
            <a:ext cx="4876800" cy="1325563"/>
          </a:xfrm>
        </p:spPr>
        <p:txBody>
          <a:bodyPr>
            <a:normAutofit/>
          </a:bodyPr>
          <a:lstStyle/>
          <a:p>
            <a:pPr algn="ctr"/>
            <a:r>
              <a:rPr lang="fr-FR" sz="8800" b="1" dirty="0"/>
              <a:t>PIP-II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08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1FE8A40-745C-45F5-91B6-7541ACEF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PIP-II ?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454DEE0-058F-465B-A249-C86D331D5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904" y="2092307"/>
            <a:ext cx="9296051" cy="463065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5CC35BF-00E3-464C-A1DC-B1BDBB4EBA3B}"/>
              </a:ext>
            </a:extLst>
          </p:cNvPr>
          <p:cNvSpPr txBox="1"/>
          <p:nvPr/>
        </p:nvSpPr>
        <p:spPr>
          <a:xfrm>
            <a:off x="10652489" y="4407632"/>
            <a:ext cx="134746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Lia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Merminga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82BBB32-E0FD-44DC-9959-F176CFF1A123}"/>
              </a:ext>
            </a:extLst>
          </p:cNvPr>
          <p:cNvSpPr txBox="1"/>
          <p:nvPr/>
        </p:nvSpPr>
        <p:spPr>
          <a:xfrm>
            <a:off x="6409266" y="1166842"/>
            <a:ext cx="2959715" cy="41549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</a:rPr>
              <a:t>Contribution française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D587EB2-EC76-4D96-9857-B9C7F1661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456" y="4586838"/>
            <a:ext cx="848288" cy="69248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3C76CB7-C788-41D5-AD23-688D22615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799" y="4586838"/>
            <a:ext cx="848288" cy="65179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79DDFBC4-C1E3-406B-97EA-845E6A7AC49B}"/>
              </a:ext>
            </a:extLst>
          </p:cNvPr>
          <p:cNvSpPr txBox="1">
            <a:spLocks/>
          </p:cNvSpPr>
          <p:nvPr/>
        </p:nvSpPr>
        <p:spPr>
          <a:xfrm>
            <a:off x="838200" y="651808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0C4F5D-1B54-4B67-AB15-D076B4C4658B}" type="datetime1">
              <a:rPr lang="fr-FR" sz="1400" smtClean="0"/>
              <a:pPr/>
              <a:t>26/11/2025</a:t>
            </a:fld>
            <a:endParaRPr lang="fr-FR" sz="1400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12492DC-479C-4CD7-9C4B-2825F457B375}"/>
              </a:ext>
            </a:extLst>
          </p:cNvPr>
          <p:cNvSpPr txBox="1">
            <a:spLocks/>
          </p:cNvSpPr>
          <p:nvPr/>
        </p:nvSpPr>
        <p:spPr>
          <a:xfrm>
            <a:off x="4038600" y="651808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/>
              <a:t>Journée P2I, Accélérateurs, D. Longuevergne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48AD3DE2-039B-4123-9921-A92D29C3BE4B}"/>
              </a:ext>
            </a:extLst>
          </p:cNvPr>
          <p:cNvSpPr txBox="1">
            <a:spLocks/>
          </p:cNvSpPr>
          <p:nvPr/>
        </p:nvSpPr>
        <p:spPr>
          <a:xfrm>
            <a:off x="8610600" y="651808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9C2670-9147-40CB-B2D4-DD845467FA1B}" type="slidenum">
              <a:rPr lang="fr-FR" sz="1400" smtClean="0"/>
              <a:pPr/>
              <a:t>17</a:t>
            </a:fld>
            <a:endParaRPr lang="fr-FR" sz="140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90E25EB-A042-45A6-B39D-1BBDB0ACB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45" y="840936"/>
            <a:ext cx="6116867" cy="2074571"/>
          </a:xfrm>
          <a:prstGeom prst="rect">
            <a:avLst/>
          </a:prstGeom>
        </p:spPr>
      </p:pic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071B06D8-BB00-4DB4-A950-3E1082069F8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92045" y="3075757"/>
            <a:ext cx="2743200" cy="19338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spcBef>
                <a:spcPts val="450"/>
              </a:spcBef>
              <a:buNone/>
              <a:defRPr/>
            </a:pPr>
            <a:r>
              <a:rPr lang="fr-FR" sz="1600" dirty="0">
                <a:latin typeface="Arial Narrow"/>
                <a:ea typeface="Verdana"/>
              </a:rPr>
              <a:t> </a:t>
            </a:r>
            <a:r>
              <a:rPr lang="fr-FR" sz="1600" u="sng" dirty="0">
                <a:latin typeface="Arial Narrow"/>
                <a:ea typeface="Verdana"/>
              </a:rPr>
              <a:t>PIP-II (Proton </a:t>
            </a:r>
            <a:r>
              <a:rPr lang="fr-FR" sz="1600" u="sng" dirty="0" err="1">
                <a:latin typeface="Arial Narrow"/>
                <a:ea typeface="Verdana"/>
              </a:rPr>
              <a:t>Improvement</a:t>
            </a:r>
            <a:r>
              <a:rPr lang="fr-FR" sz="1600" u="sng" dirty="0">
                <a:latin typeface="Arial Narrow"/>
                <a:ea typeface="Verdana"/>
              </a:rPr>
              <a:t> Plan II) </a:t>
            </a:r>
            <a:r>
              <a:rPr lang="fr-FR" sz="1600" dirty="0">
                <a:latin typeface="Arial Narrow"/>
                <a:ea typeface="Verdana"/>
              </a:rPr>
              <a:t>: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fr-FR" sz="1600" dirty="0">
                <a:latin typeface="Arial Narrow"/>
                <a:ea typeface="Verdana"/>
              </a:rPr>
              <a:t>- </a:t>
            </a:r>
            <a:r>
              <a:rPr lang="fr-FR" sz="1100" dirty="0">
                <a:latin typeface="Verdana"/>
                <a:ea typeface="Verdana"/>
              </a:rPr>
              <a:t>Mise à niveau du complexe  accélérateur de Fermilab 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fr-FR" sz="1100" dirty="0">
                <a:latin typeface="Verdana"/>
                <a:ea typeface="Verdana"/>
              </a:rPr>
              <a:t>- 1.2 MW sur cible en sortie des anneaux </a:t>
            </a:r>
            <a:r>
              <a:rPr lang="en-GB" sz="1100" dirty="0" err="1">
                <a:latin typeface="Verdana"/>
                <a:ea typeface="Verdana"/>
              </a:rPr>
              <a:t>existants</a:t>
            </a:r>
            <a:r>
              <a:rPr lang="en-GB" sz="1100" dirty="0">
                <a:latin typeface="Verdana"/>
                <a:ea typeface="Verdana"/>
              </a:rPr>
              <a:t>.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fr-FR" sz="1100" dirty="0">
                <a:latin typeface="Verdana"/>
                <a:ea typeface="Verdana"/>
              </a:rPr>
              <a:t>- Faisceau pour l’expérience DUNE 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fr-FR" sz="1100" dirty="0">
                <a:latin typeface="Verdana"/>
                <a:ea typeface="Verdana"/>
              </a:rPr>
              <a:t>- 1</a:t>
            </a:r>
            <a:r>
              <a:rPr lang="fr-FR" sz="1100" baseline="30000" dirty="0">
                <a:latin typeface="Verdana"/>
                <a:ea typeface="Verdana"/>
              </a:rPr>
              <a:t>er</a:t>
            </a:r>
            <a:r>
              <a:rPr lang="fr-FR" sz="1100" dirty="0">
                <a:latin typeface="Verdana"/>
                <a:ea typeface="Verdana"/>
              </a:rPr>
              <a:t> projet d’accélérateur supraconducteur aux Etats-Unis avec une forte contribution internationale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83611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Contribution du CEA: détails</a:t>
            </a:r>
          </a:p>
        </p:txBody>
      </p:sp>
      <p:sp>
        <p:nvSpPr>
          <p:cNvPr id="12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193765" y="987424"/>
            <a:ext cx="11612561" cy="54376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Dans le détail, elle se décompose de la manière suivante :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participation à la conception des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HB650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sous la responsabilité de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Fermilab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conception des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LB650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fourniture de la plupart des composants des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cryostats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i.e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sans les cavités et coupleurs de puissance): enceintes à vide, écrans thermiques, blindages magnétiques, système de supportage des cavités, circuiterie cryogénique …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L’adaptation des plates-formes d’assemblage et </a:t>
            </a:r>
          </a:p>
          <a:p>
            <a:pPr marL="2667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test des cryomodules aux besoins de PIP-II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L’intégration et la qualification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RF à froid des </a:t>
            </a:r>
          </a:p>
          <a:p>
            <a:pPr marL="2667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cryomodules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conception, la fabrication et la qualification </a:t>
            </a:r>
          </a:p>
          <a:p>
            <a:pPr marL="2667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trois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cadres de transport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mise à disposition des 10 cryomodules </a:t>
            </a:r>
          </a:p>
          <a:p>
            <a:pPr marL="266700" marR="0" lvl="2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avant transport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4F5409-A59D-44C7-AC00-370300273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34" y="2819399"/>
            <a:ext cx="7053702" cy="3709619"/>
          </a:xfrm>
          <a:prstGeom prst="rect">
            <a:avLst/>
          </a:prstGeom>
        </p:spPr>
      </p:pic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FA3F6CC-8818-4FD2-982D-DB811395342E}"/>
              </a:ext>
            </a:extLst>
          </p:cNvPr>
          <p:cNvSpPr txBox="1">
            <a:spLocks/>
          </p:cNvSpPr>
          <p:nvPr/>
        </p:nvSpPr>
        <p:spPr>
          <a:xfrm>
            <a:off x="1972733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0C4F5D-1B54-4B67-AB15-D076B4C4658B}" type="datetime1">
              <a:rPr lang="fr-FR" sz="1400" smtClean="0"/>
              <a:pPr/>
              <a:t>26/11/2025</a:t>
            </a:fld>
            <a:endParaRPr lang="fr-FR" sz="1400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2008095-92D2-4D0C-A3E1-EB2A62358602}"/>
              </a:ext>
            </a:extLst>
          </p:cNvPr>
          <p:cNvSpPr txBox="1">
            <a:spLocks/>
          </p:cNvSpPr>
          <p:nvPr/>
        </p:nvSpPr>
        <p:spPr>
          <a:xfrm>
            <a:off x="5173133" y="64928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/>
              <a:t>Journée P2I, Accélérateurs, D. Longuevergne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B63D7612-1358-46C0-9E4A-04A7FE190E8C}"/>
              </a:ext>
            </a:extLst>
          </p:cNvPr>
          <p:cNvSpPr txBox="1">
            <a:spLocks/>
          </p:cNvSpPr>
          <p:nvPr/>
        </p:nvSpPr>
        <p:spPr>
          <a:xfrm>
            <a:off x="9745133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9C2670-9147-40CB-B2D4-DD845467FA1B}" type="slidenum">
              <a:rPr lang="fr-FR" sz="1400" smtClean="0"/>
              <a:pPr/>
              <a:t>18</a:t>
            </a:fld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80444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Avancement</a:t>
            </a: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302116" y="991894"/>
            <a:ext cx="10961235" cy="31914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Approvisionnements des composants du cryomodule prototype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lang="fr-FR" dirty="0">
              <a:solidFill>
                <a:srgbClr val="262626"/>
              </a:solidFill>
              <a:latin typeface="Arial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lang="fr-FR" dirty="0">
              <a:solidFill>
                <a:srgbClr val="262626"/>
              </a:solidFill>
              <a:latin typeface="Arial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Mise à niveau aux besoins du projet PIP-II des plateformes d’assemblage et de test de cryomodules utilisées actuellement pour le projet ESS</a:t>
            </a: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Plateforme d’assemblage: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Prise en compte du retour d’expérience de l’assemblage du cryomodule prototype HB650 à Fermilab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Organisation des différents postes de travail afin de pouvoir assembler trois cryomodules en parallèle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Adaptation des outillages utilisés pour l’assemblage des cryomodules XFEL et ESS</a:t>
            </a:r>
          </a:p>
          <a:p>
            <a:pPr marL="541338" marR="0" lvl="2" indent="-2746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■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R&amp;D sur la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cobotisation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6700" marR="0" lvl="1" indent="-2667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Char char="■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6" y="5287629"/>
            <a:ext cx="2665805" cy="109432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2224" y="5093367"/>
            <a:ext cx="1954052" cy="146553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7195" y="4861165"/>
            <a:ext cx="2185984" cy="1237244"/>
          </a:xfrm>
          <a:prstGeom prst="rect">
            <a:avLst/>
          </a:prstGeom>
        </p:spPr>
      </p:pic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F69CF59F-1A7C-4036-B281-4720F86CB094}"/>
              </a:ext>
            </a:extLst>
          </p:cNvPr>
          <p:cNvSpPr txBox="1">
            <a:spLocks/>
          </p:cNvSpPr>
          <p:nvPr/>
        </p:nvSpPr>
        <p:spPr>
          <a:xfrm>
            <a:off x="1794933" y="657250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0C4F5D-1B54-4B67-AB15-D076B4C4658B}" type="datetime1">
              <a:rPr lang="fr-FR" sz="1400" smtClean="0"/>
              <a:pPr/>
              <a:t>26/11/2025</a:t>
            </a:fld>
            <a:endParaRPr lang="fr-FR" sz="1400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BF0B4A40-4B0A-4512-A8F9-FC079CF835D1}"/>
              </a:ext>
            </a:extLst>
          </p:cNvPr>
          <p:cNvSpPr txBox="1">
            <a:spLocks/>
          </p:cNvSpPr>
          <p:nvPr/>
        </p:nvSpPr>
        <p:spPr>
          <a:xfrm>
            <a:off x="4995333" y="6572507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/>
              <a:t>Journée P2I, Accélérateurs, D. Longuevergne</a:t>
            </a:r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D37A21CB-AE65-4D1B-91D7-F3EE0B9DFFEC}"/>
              </a:ext>
            </a:extLst>
          </p:cNvPr>
          <p:cNvSpPr txBox="1">
            <a:spLocks/>
          </p:cNvSpPr>
          <p:nvPr/>
        </p:nvSpPr>
        <p:spPr>
          <a:xfrm>
            <a:off x="9567333" y="657250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9C2670-9147-40CB-B2D4-DD845467FA1B}" type="slidenum">
              <a:rPr lang="fr-FR" sz="1400" smtClean="0"/>
              <a:pPr/>
              <a:t>19</a:t>
            </a:fld>
            <a:endParaRPr lang="fr-FR" sz="1400"/>
          </a:p>
        </p:txBody>
      </p:sp>
      <p:sp>
        <p:nvSpPr>
          <p:cNvPr id="17" name="ZoneTexte 16"/>
          <p:cNvSpPr txBox="1"/>
          <p:nvPr/>
        </p:nvSpPr>
        <p:spPr>
          <a:xfrm>
            <a:off x="3511338" y="6129936"/>
            <a:ext cx="252418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Cobot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utilisé actuellement pour le nettoyage de composants pour la production des cryomodules ESS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156480" y="6381956"/>
            <a:ext cx="306847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Nouveau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cobot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avec système de préhension à air comprimé et ventouses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AC3A2E4-B996-4851-BB99-53B8A39602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2" t="11749" r="23581" b="9703"/>
          <a:stretch/>
        </p:blipFill>
        <p:spPr>
          <a:xfrm>
            <a:off x="747676" y="1376414"/>
            <a:ext cx="1661578" cy="124547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6B0B47D-EE6D-4BCA-B202-6F113DC3D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14" y="1383905"/>
            <a:ext cx="934107" cy="124547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F6EE295-737D-4A68-91B5-A2DAD3D71D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5" t="4192" r="2475" b="13326"/>
          <a:stretch/>
        </p:blipFill>
        <p:spPr>
          <a:xfrm>
            <a:off x="2650820" y="1376414"/>
            <a:ext cx="1050241" cy="124233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65DA646-6D6E-4B45-99BA-DEBD5A0ADB1F}"/>
              </a:ext>
            </a:extLst>
          </p:cNvPr>
          <p:cNvSpPr txBox="1"/>
          <p:nvPr/>
        </p:nvSpPr>
        <p:spPr>
          <a:xfrm>
            <a:off x="2700454" y="2334297"/>
            <a:ext cx="1837679" cy="276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 chaud / froid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3339D9C-1B88-49E2-9BED-8FE7F281F2A2}"/>
              </a:ext>
            </a:extLst>
          </p:cNvPr>
          <p:cNvSpPr txBox="1"/>
          <p:nvPr/>
        </p:nvSpPr>
        <p:spPr>
          <a:xfrm>
            <a:off x="1076241" y="2341749"/>
            <a:ext cx="1333013" cy="276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Enceinte à vide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E2C07FA-8C3F-4777-8325-282103F89B52}"/>
              </a:ext>
            </a:extLst>
          </p:cNvPr>
          <p:cNvSpPr txBox="1"/>
          <p:nvPr/>
        </p:nvSpPr>
        <p:spPr>
          <a:xfrm>
            <a:off x="4760187" y="2325031"/>
            <a:ext cx="1333013" cy="276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Supports titane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A0002B0-42C9-43F2-997C-4DD84CC272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7088" y="544447"/>
            <a:ext cx="4217829" cy="21742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59907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47EB8D-2273-467B-8C76-EFA9FFE5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8255"/>
            <a:ext cx="10515600" cy="1325563"/>
          </a:xfrm>
        </p:spPr>
        <p:txBody>
          <a:bodyPr/>
          <a:lstStyle/>
          <a:p>
            <a:r>
              <a:rPr lang="fr-FR" dirty="0"/>
              <a:t>MERCI pour leurs contributions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FB629D-9DF7-4ABA-864F-97769798D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343818"/>
            <a:ext cx="10929258" cy="4351338"/>
          </a:xfrm>
        </p:spPr>
        <p:txBody>
          <a:bodyPr>
            <a:normAutofit/>
          </a:bodyPr>
          <a:lstStyle/>
          <a:p>
            <a:r>
              <a:rPr lang="fr-FR" sz="2400" b="1" u="sng" dirty="0"/>
              <a:t>CEA </a:t>
            </a:r>
            <a:r>
              <a:rPr lang="fr-FR" sz="2400" dirty="0"/>
              <a:t>: N. Bazin, S. Berry, E. </a:t>
            </a:r>
            <a:r>
              <a:rPr lang="fr-FR" sz="2400" dirty="0" err="1"/>
              <a:t>Cenni</a:t>
            </a:r>
            <a:r>
              <a:rPr lang="fr-FR" sz="2400" dirty="0"/>
              <a:t>, T. </a:t>
            </a:r>
            <a:r>
              <a:rPr lang="fr-FR" sz="2400" dirty="0" err="1"/>
              <a:t>Lecrevisse</a:t>
            </a:r>
            <a:r>
              <a:rPr lang="fr-FR" sz="2400" dirty="0"/>
              <a:t>, C. </a:t>
            </a:r>
            <a:r>
              <a:rPr lang="fr-FR" sz="2400" dirty="0" err="1"/>
              <a:t>Madec</a:t>
            </a:r>
            <a:r>
              <a:rPr lang="fr-FR" sz="2400" dirty="0"/>
              <a:t>, O. Meyer, T. Plaisant, T. </a:t>
            </a:r>
            <a:r>
              <a:rPr lang="fr-FR" sz="2400" dirty="0" err="1"/>
              <a:t>Proslier</a:t>
            </a:r>
            <a:r>
              <a:rPr lang="fr-FR" sz="2400" dirty="0"/>
              <a:t>, E. </a:t>
            </a:r>
            <a:r>
              <a:rPr lang="fr-FR" sz="2400" dirty="0" err="1"/>
              <a:t>Rochepault</a:t>
            </a:r>
            <a:r>
              <a:rPr lang="fr-FR" sz="2400" dirty="0"/>
              <a:t>, </a:t>
            </a:r>
          </a:p>
          <a:p>
            <a:r>
              <a:rPr lang="fr-FR" sz="2400" b="1" u="sng" dirty="0"/>
              <a:t>IJCLab</a:t>
            </a:r>
            <a:r>
              <a:rPr lang="fr-FR" sz="2400" dirty="0"/>
              <a:t> : K. </a:t>
            </a:r>
            <a:r>
              <a:rPr lang="fr-FR" sz="2400" dirty="0" err="1"/>
              <a:t>Dupraz</a:t>
            </a:r>
            <a:r>
              <a:rPr lang="fr-FR" sz="2400" dirty="0"/>
              <a:t>, N. Gandolfo, W. </a:t>
            </a:r>
            <a:r>
              <a:rPr lang="fr-FR" sz="2400" dirty="0" err="1"/>
              <a:t>Kaabi</a:t>
            </a:r>
            <a:r>
              <a:rPr lang="fr-FR" sz="2400" dirty="0"/>
              <a:t>, G. </a:t>
            </a:r>
            <a:r>
              <a:rPr lang="fr-FR" sz="2400" dirty="0" err="1"/>
              <a:t>Olry</a:t>
            </a:r>
            <a:endParaRPr lang="fr-FR" sz="2400" dirty="0"/>
          </a:p>
          <a:p>
            <a:endParaRPr lang="fr-FR" sz="2400" dirty="0"/>
          </a:p>
          <a:p>
            <a:pPr marL="0" indent="0" algn="ctr">
              <a:buNone/>
            </a:pPr>
            <a:r>
              <a:rPr lang="fr-FR" sz="3600" b="1" u="sng" dirty="0">
                <a:solidFill>
                  <a:srgbClr val="FF0000"/>
                </a:solidFill>
              </a:rPr>
              <a:t>DISCLAIMER</a:t>
            </a:r>
          </a:p>
          <a:p>
            <a:pPr marL="0" indent="0" algn="ctr">
              <a:buNone/>
            </a:pPr>
            <a:r>
              <a:rPr lang="fr-FR" sz="2400" dirty="0"/>
              <a:t>Cette présentation n’est pas exhaustive et ne reflète pas l’entièreté des contributions accélérateurs de P2I. Cette présentation n’abordera pas notamment l’ensemble des contributions aux </a:t>
            </a:r>
            <a:r>
              <a:rPr lang="fr-FR" sz="2400" dirty="0" err="1"/>
              <a:t>R&amp;Ds</a:t>
            </a:r>
            <a:r>
              <a:rPr lang="fr-FR" sz="2400" dirty="0"/>
              <a:t> accélérateurs « non conventionnels » telles que l’accélération laser-plasma (LAPLACE, PALACE, EUPRAXIA), diélectrique (TWAC) et muon </a:t>
            </a:r>
            <a:r>
              <a:rPr lang="fr-FR" sz="2400" dirty="0" err="1"/>
              <a:t>factory</a:t>
            </a:r>
            <a:r>
              <a:rPr lang="fr-FR" sz="2400" dirty="0"/>
              <a:t>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0D4A73-CBCC-4CBB-9791-ECAB00D5D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0B1A-5684-46B4-A913-E96DDFD8460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8EF236-D6A5-4850-9733-E3184DCA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1A6B8F-791A-4102-A93D-07FCAC6D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548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/>
        </p:nvSpPr>
        <p:spPr>
          <a:xfrm>
            <a:off x="252494" y="1009075"/>
            <a:ext cx="5925000" cy="5272231"/>
          </a:xfrm>
          <a:prstGeom prst="roundRect">
            <a:avLst>
              <a:gd name="adj" fmla="val 74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955" y="1082919"/>
            <a:ext cx="6092356" cy="1371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7717" marR="0" lvl="1" indent="-50304" algn="just" defTabSz="113723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4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PIP-II </a:t>
            </a:r>
            <a:r>
              <a:rPr kumimoji="0" lang="en-US" sz="1584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Prototypage</a:t>
            </a:r>
            <a:r>
              <a:rPr kumimoji="0" lang="en-US" sz="1584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(pre‐production) – 2018-2024 :</a:t>
            </a:r>
          </a:p>
          <a:p>
            <a:pPr marL="285742" marR="0" lvl="0" indent="-285742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24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285742" marR="0" lvl="0" indent="-285742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4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Conception des composants</a:t>
            </a:r>
          </a:p>
          <a:p>
            <a:pPr marL="285742" marR="0" lvl="0" indent="-285742" algn="l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4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Fabrication de composants prototypes</a:t>
            </a:r>
          </a:p>
          <a:p>
            <a:pPr marL="285742" marR="0" lvl="0" indent="-285742" algn="just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4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Test de composants, traitement de surface, </a:t>
            </a:r>
          </a:p>
          <a:p>
            <a:pPr marL="285742" marR="0" lvl="0" indent="-285742" algn="just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24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Design final des composants de série SSR2</a:t>
            </a:r>
          </a:p>
        </p:txBody>
      </p:sp>
      <p:sp>
        <p:nvSpPr>
          <p:cNvPr id="19" name="Titre 445"/>
          <p:cNvSpPr txBox="1">
            <a:spLocks/>
          </p:cNvSpPr>
          <p:nvPr/>
        </p:nvSpPr>
        <p:spPr>
          <a:xfrm>
            <a:off x="1695442" y="169331"/>
            <a:ext cx="5314957" cy="488951"/>
          </a:xfrm>
          <a:prstGeom prst="rect">
            <a:avLst/>
          </a:prstGeom>
        </p:spPr>
        <p:txBody>
          <a:bodyPr vert="horz" lIns="91435" tIns="45718" rIns="91435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La contribution CNRS/IN2P3</a:t>
            </a:r>
          </a:p>
        </p:txBody>
      </p:sp>
      <p:sp>
        <p:nvSpPr>
          <p:cNvPr id="2" name="Rectangle 1"/>
          <p:cNvSpPr/>
          <p:nvPr/>
        </p:nvSpPr>
        <p:spPr>
          <a:xfrm>
            <a:off x="249713" y="2548015"/>
            <a:ext cx="5617871" cy="298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285" marR="0" lvl="1" indent="-28573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79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Cavités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: Total 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marL="733381" marR="0" lvl="1" indent="-28573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Soutien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au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suivi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de fabrication et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préparation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marL="733381" marR="0" lvl="1" indent="-28573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Préparation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quasi-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complète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d’1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cavité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IJCLab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marL="733381" marR="0" lvl="1" indent="-28573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Validation des 6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cavités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proto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CV800 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IJCLab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marL="733381" marR="0" lvl="1" indent="-28573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Re-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conditionnement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IJCLab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(BCP, HPR)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besoin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marL="182552" marR="0" lvl="1" indent="-5030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marL="468285" marR="0" lvl="1" indent="-28573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Tuners: Total 5</a:t>
            </a:r>
          </a:p>
          <a:p>
            <a:pPr marL="733381" marR="0" lvl="1" indent="-28573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Fourniture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de 5 tuners</a:t>
            </a:r>
          </a:p>
          <a:p>
            <a:pPr marL="733381" marR="0" lvl="1" indent="-28573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Validation de 4 tuners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CV</a:t>
            </a:r>
          </a:p>
          <a:p>
            <a:pPr marL="182552" marR="0" lvl="1" indent="-5030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  <a:p>
            <a:pPr marL="468285" marR="0" lvl="1" indent="-28573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799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Coupleurs</a:t>
            </a:r>
            <a:r>
              <a: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de puissance : Total 4</a:t>
            </a:r>
          </a:p>
          <a:p>
            <a:pPr marL="733381" marR="0" lvl="1" indent="-285734" algn="l" defTabSz="9143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Fourniture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 de 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rPr>
              <a:t>coupleurs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92" y="5122422"/>
            <a:ext cx="2281687" cy="106379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-335" r="42626"/>
          <a:stretch/>
        </p:blipFill>
        <p:spPr>
          <a:xfrm>
            <a:off x="4806450" y="1434354"/>
            <a:ext cx="1330621" cy="2756278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6329311" y="984166"/>
            <a:ext cx="5634291" cy="5297140"/>
            <a:chOff x="5397160" y="1470434"/>
            <a:chExt cx="5184355" cy="4418723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5397160" y="1470434"/>
              <a:ext cx="5184355" cy="4418723"/>
            </a:xfrm>
            <a:prstGeom prst="roundRect">
              <a:avLst>
                <a:gd name="adj" fmla="val 832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73093" y="1507203"/>
              <a:ext cx="3533703" cy="32994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sng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PIP-II </a:t>
              </a:r>
              <a:r>
                <a:rPr kumimoji="0" lang="en-US" sz="1799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série</a:t>
              </a:r>
              <a:r>
                <a:rPr kumimoji="0" lang="en-US" sz="1799" b="1" i="0" u="sng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 (production) – 2025 -2027 :</a:t>
              </a:r>
            </a:p>
            <a:p>
              <a:pPr marL="0" marR="0" lvl="0" indent="0" algn="ctr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endParaRPr>
            </a:p>
            <a:p>
              <a:pPr marL="285742" marR="0" lvl="0" indent="-285742" algn="l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fr-FR" sz="135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Jouvence des installations cryogéniques et de test </a:t>
              </a:r>
            </a:p>
            <a:p>
              <a:pPr marL="285742" marR="0" lvl="0" indent="-285742" algn="l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fr-FR" sz="135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Qualification de 33 cavités SSR2 (5 x 6 CM + 3 </a:t>
              </a:r>
              <a:r>
                <a:rPr kumimoji="0" lang="fr-FR" sz="1358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spares</a:t>
              </a:r>
              <a:r>
                <a:rPr kumimoji="0" lang="fr-FR" sz="135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)</a:t>
              </a:r>
            </a:p>
            <a:p>
              <a:pPr marL="0" marR="0" lvl="0" indent="0" algn="l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kumimoji="0" lang="en-US" sz="1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endParaRPr>
            </a:p>
            <a:p>
              <a:pPr marL="360353" marR="0" lvl="1" indent="-360353" algn="l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Cavités</a:t>
              </a: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 : Total 33</a:t>
              </a:r>
            </a:p>
            <a:p>
              <a:pPr marL="534972" marR="0" lvl="1" indent="-284154" algn="l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58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Soutien</a:t>
              </a: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 au </a:t>
              </a:r>
              <a:r>
                <a:rPr kumimoji="0" lang="en-US" sz="158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suivi</a:t>
              </a: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 de fabrication et de </a:t>
              </a:r>
              <a:r>
                <a:rPr kumimoji="0" lang="en-US" sz="158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préparation</a:t>
              </a:r>
              <a:endParaRPr kumimoji="0" lang="en-US" sz="15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endParaRPr>
            </a:p>
            <a:p>
              <a:pPr marL="534972" marR="0" lvl="1" indent="-284154" algn="l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Validation des 33 </a:t>
              </a:r>
              <a:r>
                <a:rPr kumimoji="0" lang="en-US" sz="158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cavités</a:t>
              </a: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 </a:t>
              </a:r>
              <a:r>
                <a:rPr kumimoji="0" lang="en-US" sz="158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en</a:t>
              </a: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 CV </a:t>
              </a:r>
              <a:r>
                <a:rPr kumimoji="0" lang="fr-FR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@</a:t>
              </a:r>
              <a:r>
                <a:rPr kumimoji="0" lang="fr-FR" sz="158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IJCLab</a:t>
              </a:r>
              <a:endParaRPr kumimoji="0" lang="fr-FR" sz="15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endParaRPr>
            </a:p>
            <a:p>
              <a:pPr marL="534972" marR="0" lvl="1" indent="-284154" algn="l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Re‐</a:t>
              </a:r>
              <a:r>
                <a:rPr kumimoji="0" lang="en-US" sz="158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conditionnement</a:t>
              </a: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 </a:t>
              </a:r>
              <a:r>
                <a:rPr kumimoji="0" lang="fr-FR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@</a:t>
              </a:r>
              <a:r>
                <a:rPr kumimoji="0" lang="fr-FR" sz="158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IJCLab</a:t>
              </a:r>
              <a:r>
                <a:rPr kumimoji="0" lang="fr-FR" sz="158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panose="020B0604020202020204" pitchFamily="34" charset="0"/>
                  <a:cs typeface="Calibri" panose="020F0502020204030204" pitchFamily="34" charset="0"/>
                </a:rPr>
                <a:t> (BCP, HPR) </a:t>
              </a:r>
              <a:r>
                <a:rPr kumimoji="0" lang="en-US" sz="158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si</a:t>
              </a: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 </a:t>
              </a:r>
              <a:r>
                <a:rPr kumimoji="0" lang="en-US" sz="158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besoin</a:t>
              </a: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 </a:t>
              </a:r>
              <a:r>
                <a:rPr kumimoji="0" lang="en-US" sz="158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dans</a:t>
              </a: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 la </a:t>
              </a:r>
              <a:r>
                <a:rPr kumimoji="0" lang="en-US" sz="158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limite</a:t>
              </a: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 de 25%</a:t>
              </a:r>
            </a:p>
            <a:p>
              <a:pPr marL="534972" marR="0" lvl="1" indent="-284154" algn="l" defTabSz="9143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58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Envoi par lot à </a:t>
              </a:r>
              <a:r>
                <a:rPr kumimoji="0" lang="en-US" sz="1584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/>
                </a:rPr>
                <a:t>Fermilab</a:t>
              </a:r>
              <a:endParaRPr kumimoji="0" lang="en-US" sz="15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</a:endParaRPr>
            </a:p>
          </p:txBody>
        </p:sp>
      </p:grpSp>
      <p:pic>
        <p:nvPicPr>
          <p:cNvPr id="24" name="Picture 26">
            <a:extLst>
              <a:ext uri="{FF2B5EF4-FFF2-40B4-BE49-F238E27FC236}">
                <a16:creationId xmlns:a16="http://schemas.microsoft.com/office/drawing/2014/main" id="{E056F2BD-E0D1-4E46-BEC7-7F2D6E88F2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8418" y="3927606"/>
            <a:ext cx="1318546" cy="97219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-335" r="42626"/>
          <a:stretch/>
        </p:blipFill>
        <p:spPr>
          <a:xfrm>
            <a:off x="9955073" y="2004922"/>
            <a:ext cx="1856389" cy="38453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4D6E201-7246-4073-A646-9B5769579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4291" y="169331"/>
            <a:ext cx="1479373" cy="424771"/>
          </a:xfrm>
          <a:prstGeom prst="rect">
            <a:avLst/>
          </a:prstGeom>
        </p:spPr>
      </p:pic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888128B0-6760-4582-AEFB-66C1DF61447C}"/>
              </a:ext>
            </a:extLst>
          </p:cNvPr>
          <p:cNvSpPr txBox="1">
            <a:spLocks/>
          </p:cNvSpPr>
          <p:nvPr/>
        </p:nvSpPr>
        <p:spPr>
          <a:xfrm>
            <a:off x="838200" y="64664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0C4F5D-1B54-4B67-AB15-D076B4C4658B}" type="datetime1">
              <a:rPr lang="fr-FR" smtClean="0">
                <a:solidFill>
                  <a:schemeClr val="bg1"/>
                </a:solidFill>
              </a:rPr>
              <a:pPr/>
              <a:t>26/11/2025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F287C380-352E-40FD-BBA6-75D96FA29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6421"/>
            <a:ext cx="4114800" cy="365125"/>
          </a:xfrm>
        </p:spPr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407DD435-000B-42F5-AECF-B9EF2CA7289E}"/>
              </a:ext>
            </a:extLst>
          </p:cNvPr>
          <p:cNvSpPr txBox="1">
            <a:spLocks/>
          </p:cNvSpPr>
          <p:nvPr/>
        </p:nvSpPr>
        <p:spPr>
          <a:xfrm>
            <a:off x="8610600" y="6466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35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9C2670-9147-40CB-B2D4-DD845467FA1B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96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445"/>
          <p:cNvSpPr txBox="1">
            <a:spLocks/>
          </p:cNvSpPr>
          <p:nvPr/>
        </p:nvSpPr>
        <p:spPr>
          <a:xfrm>
            <a:off x="1695442" y="169331"/>
            <a:ext cx="7237063" cy="488951"/>
          </a:xfrm>
          <a:prstGeom prst="rect">
            <a:avLst/>
          </a:prstGeom>
        </p:spPr>
        <p:txBody>
          <a:bodyPr vert="horz" lIns="91435" tIns="45718" rIns="91435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Avancement de la contribution CNRS/IN2P3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38568" y="922332"/>
            <a:ext cx="6264297" cy="3215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2" marR="0" lvl="0" indent="-285742" algn="just" defTabSz="113723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PHASE PROTOTYPAGE TERMINEE</a:t>
            </a:r>
          </a:p>
          <a:p>
            <a:pPr marL="433901" indent="-323383" algn="just" defTabSz="1137232" fontAlgn="base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kumimoji="0" lang="fr-FR" sz="1811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Les 4 </a:t>
            </a:r>
            <a:r>
              <a:rPr kumimoji="0" lang="fr-FR" sz="1811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coupleurs</a:t>
            </a:r>
            <a:r>
              <a:rPr kumimoji="0" lang="fr-FR" sz="1811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ont été fabriqués chez PMB (France) et livrés à Fermilab en juillet 2023</a:t>
            </a:r>
          </a:p>
          <a:p>
            <a:pPr marL="433901" indent="-323383" algn="just" defTabSz="1137232" fontAlgn="base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kumimoji="0" lang="fr-FR" sz="1811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Les 5 </a:t>
            </a:r>
            <a:r>
              <a:rPr kumimoji="0" lang="fr-FR" sz="1811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tuners</a:t>
            </a:r>
            <a:r>
              <a:rPr kumimoji="0" lang="fr-FR" sz="1811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ont été fabriqués chez PSI (France) et 5/5 ont été testés et validés à froid.</a:t>
            </a:r>
          </a:p>
          <a:p>
            <a:pPr marL="433901" indent="-323383" algn="just" defTabSz="1137232" fontAlgn="base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kumimoji="0" lang="fr-FR" sz="1811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Les 6/6 </a:t>
            </a:r>
            <a:r>
              <a:rPr kumimoji="0" lang="fr-FR" sz="1811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cavités</a:t>
            </a:r>
            <a:r>
              <a:rPr kumimoji="0" lang="fr-FR" sz="1811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fabriquées chez </a:t>
            </a:r>
            <a:r>
              <a:rPr kumimoji="0" lang="fr-FR" sz="1811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Zanon</a:t>
            </a:r>
            <a:r>
              <a:rPr kumimoji="0" lang="fr-FR" sz="1811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(Italie) ont été testées à </a:t>
            </a:r>
            <a:r>
              <a:rPr kumimoji="0" lang="fr-FR" sz="1811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IJCLab</a:t>
            </a:r>
            <a:r>
              <a:rPr kumimoji="0" lang="fr-FR" sz="1811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 et livrées à </a:t>
            </a:r>
            <a:r>
              <a:rPr kumimoji="0" lang="fr-FR" sz="1811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Fermilab</a:t>
            </a:r>
            <a:r>
              <a:rPr kumimoji="0" lang="fr-FR" sz="1811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Arial" panose="020B0604020202020204" pitchFamily="34" charset="0"/>
                <a:cs typeface="Calibri" panose="020F0502020204030204" pitchFamily="34" charset="0"/>
              </a:rPr>
              <a:t>. 4/6 ont été validées (contraintes planning).</a:t>
            </a:r>
          </a:p>
          <a:p>
            <a:pPr marL="891101" marR="0" lvl="1" indent="-323383" algn="just" defTabSz="113723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FR" sz="1811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age 24"/>
          <p:cNvPicPr/>
          <p:nvPr/>
        </p:nvPicPr>
        <p:blipFill>
          <a:blip r:embed="rId2"/>
          <a:stretch>
            <a:fillRect/>
          </a:stretch>
        </p:blipFill>
        <p:spPr>
          <a:xfrm>
            <a:off x="6805803" y="921479"/>
            <a:ext cx="2872524" cy="2166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8" y="3961154"/>
            <a:ext cx="2244122" cy="20021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r="14574"/>
          <a:stretch/>
        </p:blipFill>
        <p:spPr>
          <a:xfrm>
            <a:off x="6805802" y="3722908"/>
            <a:ext cx="2869388" cy="2212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805802" y="5995462"/>
            <a:ext cx="2869388" cy="336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Cartouche moteur tuner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31642" y="5996771"/>
            <a:ext cx="2263798" cy="336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Cavité et tuner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9959245" y="6006765"/>
            <a:ext cx="2150328" cy="336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Cryostat vertical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6805802" y="3133313"/>
            <a:ext cx="2869387" cy="336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1372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8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Coupleur de puissance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FB5119-08F1-4E89-939C-4A2740846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990" y="922332"/>
            <a:ext cx="2101282" cy="50246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DC8CEFC-7058-4CC9-AB77-E304EF6F1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344" y="3961154"/>
            <a:ext cx="3676437" cy="2370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7A05D59-B78F-4D6B-9587-A0FA06C0D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4291" y="169331"/>
            <a:ext cx="1479373" cy="424771"/>
          </a:xfrm>
          <a:prstGeom prst="rect">
            <a:avLst/>
          </a:prstGeom>
        </p:spPr>
      </p:pic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343C2B2D-E28C-49DC-BEE9-DA9FF6F70205}"/>
              </a:ext>
            </a:extLst>
          </p:cNvPr>
          <p:cNvSpPr txBox="1">
            <a:spLocks/>
          </p:cNvSpPr>
          <p:nvPr/>
        </p:nvSpPr>
        <p:spPr>
          <a:xfrm>
            <a:off x="838200" y="64664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0C4F5D-1B54-4B67-AB15-D076B4C4658B}" type="datetime1">
              <a:rPr lang="fr-FR" smtClean="0">
                <a:solidFill>
                  <a:schemeClr val="bg1"/>
                </a:solidFill>
              </a:rPr>
              <a:pPr/>
              <a:t>26/11/2025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77385C8A-7772-4DA0-A9D4-AD6D6A55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6421"/>
            <a:ext cx="4114800" cy="365125"/>
          </a:xfrm>
        </p:spPr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28" name="Espace réservé du numéro de diapositive 5">
            <a:extLst>
              <a:ext uri="{FF2B5EF4-FFF2-40B4-BE49-F238E27FC236}">
                <a16:creationId xmlns:a16="http://schemas.microsoft.com/office/drawing/2014/main" id="{A31B5730-66B1-4A02-877D-1C045B01DFF5}"/>
              </a:ext>
            </a:extLst>
          </p:cNvPr>
          <p:cNvSpPr txBox="1">
            <a:spLocks/>
          </p:cNvSpPr>
          <p:nvPr/>
        </p:nvSpPr>
        <p:spPr>
          <a:xfrm>
            <a:off x="8610600" y="6466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35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9C2670-9147-40CB-B2D4-DD845467FA1B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502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766218"/>
            <a:ext cx="4876800" cy="1325563"/>
          </a:xfrm>
        </p:spPr>
        <p:txBody>
          <a:bodyPr>
            <a:normAutofit/>
          </a:bodyPr>
          <a:lstStyle/>
          <a:p>
            <a:pPr algn="ctr"/>
            <a:r>
              <a:rPr lang="fr-FR" sz="8800" b="1" dirty="0"/>
              <a:t>PERLE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052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3F5452-C906-B6B1-F968-2F9F0BBD55DB}"/>
              </a:ext>
            </a:extLst>
          </p:cNvPr>
          <p:cNvSpPr txBox="1"/>
          <p:nvPr/>
        </p:nvSpPr>
        <p:spPr>
          <a:xfrm>
            <a:off x="1079950" y="169221"/>
            <a:ext cx="7588475" cy="46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348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716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PERLE’s Impact on ERL panorama</a:t>
            </a: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478C9C4B-1170-4471-A096-23E5CFE441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3" y="87727"/>
            <a:ext cx="818553" cy="51517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8D09AD7-400C-CBD1-F290-268FC5F5653A}"/>
              </a:ext>
            </a:extLst>
          </p:cNvPr>
          <p:cNvSpPr txBox="1"/>
          <p:nvPr/>
        </p:nvSpPr>
        <p:spPr>
          <a:xfrm>
            <a:off x="391388" y="821177"/>
            <a:ext cx="11409224" cy="27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2037" b="1" dirty="0">
                <a:solidFill>
                  <a:srgbClr val="F39200"/>
                </a:solidFill>
                <a:latin typeface="Calibri" panose="020F0502020204030204"/>
                <a:cs typeface="Arial" charset="0"/>
              </a:rPr>
              <a:t>PERLE main objectives:</a:t>
            </a:r>
          </a:p>
          <a:p>
            <a:pPr marL="388060" indent="-388060" defTabSz="1137232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203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Demonstrate </a:t>
            </a:r>
            <a:r>
              <a:rPr lang="en-GB" sz="203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multi-turn</a:t>
            </a:r>
            <a:r>
              <a:rPr lang="en-GB" sz="203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and </a:t>
            </a:r>
            <a:r>
              <a:rPr lang="en-GB" sz="203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high current</a:t>
            </a:r>
            <a:r>
              <a:rPr lang="en-GB" sz="203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operation </a:t>
            </a:r>
          </a:p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2037" dirty="0">
                <a:solidFill>
                  <a:prstClr val="black"/>
                </a:solidFill>
                <a:latin typeface="Calibri" panose="020F0502020204030204"/>
                <a:cs typeface="Arial" charset="0"/>
                <a:sym typeface="Wingdings" pitchFamily="2" charset="2"/>
              </a:rPr>
              <a:t>	 access to unexplored power regimes</a:t>
            </a:r>
          </a:p>
          <a:p>
            <a:pPr marL="388060" indent="-388060" defTabSz="1137232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203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Validation of important technical choices:</a:t>
            </a:r>
          </a:p>
          <a:p>
            <a:pPr marL="955777" lvl="1" indent="-388060" defTabSz="1137232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GB" sz="1811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High-charge electron gun</a:t>
            </a:r>
            <a:r>
              <a:rPr lang="en-GB" sz="181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: 500 </a:t>
            </a:r>
            <a:r>
              <a:rPr lang="en-GB" sz="1811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pC</a:t>
            </a:r>
            <a:r>
              <a:rPr lang="en-GB" sz="181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at 40 MHz</a:t>
            </a:r>
          </a:p>
          <a:p>
            <a:pPr marL="955777" lvl="1" indent="-388060" defTabSz="1137232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GB" sz="181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Optimized </a:t>
            </a:r>
            <a:r>
              <a:rPr lang="en-GB" sz="1811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800 MHz SRF system</a:t>
            </a:r>
            <a:r>
              <a:rPr lang="en-GB" sz="181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: Maximise the efficiency  </a:t>
            </a:r>
          </a:p>
          <a:p>
            <a:pPr marL="955777" lvl="1" indent="-388060" defTabSz="1137232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GB" sz="1811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Common circulation arcs </a:t>
            </a:r>
            <a:r>
              <a:rPr lang="en-GB" sz="181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for </a:t>
            </a:r>
            <a:r>
              <a:rPr lang="en-GB" sz="1811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accelerated</a:t>
            </a:r>
            <a:r>
              <a:rPr lang="en-GB" sz="181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and </a:t>
            </a:r>
            <a:r>
              <a:rPr lang="en-GB" sz="1811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decelerated</a:t>
            </a:r>
            <a:r>
              <a:rPr lang="en-GB" sz="181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beams</a:t>
            </a:r>
          </a:p>
          <a:p>
            <a:pPr marL="955777" lvl="1" indent="-388060" defTabSz="1137232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GB" sz="1811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Non-invasive diagnostics  </a:t>
            </a:r>
            <a:endParaRPr lang="en-GB" sz="2037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  <a:p>
            <a:pPr marL="388060" indent="-388060" defTabSz="1137232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203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Host </a:t>
            </a:r>
            <a:r>
              <a:rPr lang="en-GB" sz="2037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experiments</a:t>
            </a:r>
            <a:r>
              <a:rPr lang="en-GB" sz="2037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of interest for our lab and institute.  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486A2FC-0925-C49B-2DBD-1EBC640C86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956" y="3591989"/>
            <a:ext cx="4364095" cy="2749576"/>
          </a:xfrm>
          <a:prstGeom prst="rect">
            <a:avLst/>
          </a:prstGeom>
        </p:spPr>
      </p:pic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43AC484F-0D7F-CCF3-9DB6-441527F6DAAF}"/>
              </a:ext>
            </a:extLst>
          </p:cNvPr>
          <p:cNvGraphicFramePr>
            <a:graphicFrameLocks noGrp="1"/>
          </p:cNvGraphicFramePr>
          <p:nvPr/>
        </p:nvGraphicFramePr>
        <p:xfrm>
          <a:off x="1450816" y="3692522"/>
          <a:ext cx="4074724" cy="2693158"/>
        </p:xfrm>
        <a:graphic>
          <a:graphicData uri="http://schemas.openxmlformats.org/drawingml/2006/table">
            <a:tbl>
              <a:tblPr firstRow="1" firstCol="1" bandRow="1"/>
              <a:tblGrid>
                <a:gridCol w="2203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7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6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6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6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6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9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6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6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6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6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4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6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6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77615" marR="7761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" name="ZoneTexte 41">
            <a:extLst>
              <a:ext uri="{FF2B5EF4-FFF2-40B4-BE49-F238E27FC236}">
                <a16:creationId xmlns:a16="http://schemas.microsoft.com/office/drawing/2014/main" id="{CB33501D-545D-D235-0883-A94B1AB7591E}"/>
              </a:ext>
            </a:extLst>
          </p:cNvPr>
          <p:cNvSpPr txBox="1"/>
          <p:nvPr/>
        </p:nvSpPr>
        <p:spPr>
          <a:xfrm>
            <a:off x="9424860" y="5653668"/>
            <a:ext cx="2620237" cy="37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811" b="1" i="1" u="sng" dirty="0">
                <a:solidFill>
                  <a:srgbClr val="CC0066"/>
                </a:solidFill>
                <a:latin typeface="Calibri" panose="020F0502020204030204"/>
                <a:cs typeface="Arial" charset="0"/>
              </a:rPr>
              <a:t>PERLE 500 MeV version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417066-F79E-F196-8748-4390D5EF8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921" y="739683"/>
            <a:ext cx="4364095" cy="2819571"/>
          </a:xfrm>
          <a:prstGeom prst="rect">
            <a:avLst/>
          </a:prstGeom>
        </p:spPr>
      </p:pic>
      <p:sp>
        <p:nvSpPr>
          <p:cNvPr id="4" name="Étoile à 5 branches 3">
            <a:extLst>
              <a:ext uri="{FF2B5EF4-FFF2-40B4-BE49-F238E27FC236}">
                <a16:creationId xmlns:a16="http://schemas.microsoft.com/office/drawing/2014/main" id="{2409CFEC-B643-2EE1-3D38-6096AB817602}"/>
              </a:ext>
            </a:extLst>
          </p:cNvPr>
          <p:cNvSpPr>
            <a:spLocks noChangeAspect="1"/>
          </p:cNvSpPr>
          <p:nvPr/>
        </p:nvSpPr>
        <p:spPr>
          <a:xfrm>
            <a:off x="10700451" y="2043594"/>
            <a:ext cx="122228" cy="122228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endParaRPr lang="en-GB" sz="22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2759ED56-56C7-4CA3-905A-B121F37A1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6421"/>
            <a:ext cx="2743200" cy="365125"/>
          </a:xfrm>
        </p:spPr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26A9D1A6-C491-4BAB-9FDE-3D3DCF4CF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6421"/>
            <a:ext cx="4114800" cy="365125"/>
          </a:xfrm>
        </p:spPr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DB3B3290-CB21-47D7-9DE9-E5176BE7FB0A}"/>
              </a:ext>
            </a:extLst>
          </p:cNvPr>
          <p:cNvSpPr txBox="1">
            <a:spLocks/>
          </p:cNvSpPr>
          <p:nvPr/>
        </p:nvSpPr>
        <p:spPr>
          <a:xfrm>
            <a:off x="8610600" y="6466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35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9C2670-9147-40CB-B2D4-DD845467FA1B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EF7EE3-D672-4674-B7FE-0D20381EC1E2}"/>
              </a:ext>
            </a:extLst>
          </p:cNvPr>
          <p:cNvSpPr txBox="1"/>
          <p:nvPr/>
        </p:nvSpPr>
        <p:spPr>
          <a:xfrm>
            <a:off x="10549523" y="144938"/>
            <a:ext cx="1509543" cy="369332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W.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Kaabi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537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DE9B0A-5973-4AF4-A513-9D8CAF5137B6}"/>
              </a:ext>
            </a:extLst>
          </p:cNvPr>
          <p:cNvSpPr/>
          <p:nvPr/>
        </p:nvSpPr>
        <p:spPr>
          <a:xfrm>
            <a:off x="73980" y="739683"/>
            <a:ext cx="6569950" cy="3505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37232" fontAlgn="base">
              <a:spcBef>
                <a:spcPct val="0"/>
              </a:spcBef>
              <a:spcAft>
                <a:spcPct val="0"/>
              </a:spcAft>
            </a:pPr>
            <a:endParaRPr lang="en-CA" sz="1584" b="1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  <a:cs typeface="Arial" charset="0"/>
            </a:endParaRPr>
          </a:p>
          <a:p>
            <a:pPr marL="323383" indent="-323383" algn="just" defTabSz="1137232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CA" sz="1584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Important progress on design phase, </a:t>
            </a:r>
            <a:r>
              <a:rPr lang="en-CA" sz="1584" b="1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TDR release is foreseen on T1 2026</a:t>
            </a:r>
            <a:r>
              <a:rPr lang="en-CA" sz="1584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. </a:t>
            </a:r>
          </a:p>
          <a:p>
            <a:pPr algn="just" defTabSz="1137232" fontAlgn="base">
              <a:spcBef>
                <a:spcPct val="0"/>
              </a:spcBef>
              <a:spcAft>
                <a:spcPct val="0"/>
              </a:spcAft>
            </a:pPr>
            <a:endParaRPr lang="en-CA" sz="1584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  <a:cs typeface="Arial" charset="0"/>
            </a:endParaRPr>
          </a:p>
          <a:p>
            <a:pPr marL="323383" indent="-323383" algn="just" defTabSz="1137232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CA" sz="1584" b="1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Staging approach adopted to build PERLE</a:t>
            </a:r>
            <a:r>
              <a:rPr lang="en-CA" sz="1584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 in respect to available funds &amp; in-kind contributions. </a:t>
            </a:r>
            <a:r>
              <a:rPr lang="en-CA" sz="1584" b="1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More funds are needed for the complete program. </a:t>
            </a:r>
            <a:r>
              <a:rPr lang="en-CA" sz="1584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 </a:t>
            </a:r>
          </a:p>
          <a:p>
            <a:pPr algn="just" defTabSz="1137232" fontAlgn="base">
              <a:spcBef>
                <a:spcPct val="0"/>
              </a:spcBef>
              <a:spcAft>
                <a:spcPct val="0"/>
              </a:spcAft>
            </a:pPr>
            <a:endParaRPr lang="en-CA" sz="1584" kern="800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  <a:cs typeface="Arial" charset="0"/>
            </a:endParaRPr>
          </a:p>
          <a:p>
            <a:pPr marL="323383" indent="-323383" algn="just" defTabSz="1137232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CA" sz="1584" b="1" kern="800" dirty="0">
                <a:solidFill>
                  <a:srgbClr val="C00000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DC-gun + photocathode+ preparation chamber </a:t>
            </a:r>
            <a:r>
              <a:rPr lang="en-CA" sz="1584" kern="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acquired from RI-GmbH within a Collaboration Agreement </a:t>
            </a:r>
            <a:r>
              <a:rPr lang="en-CA" sz="1584" b="1" kern="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are now installed at IJCLab</a:t>
            </a:r>
            <a:r>
              <a:rPr lang="en-CA" sz="1584" kern="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. </a:t>
            </a:r>
          </a:p>
          <a:p>
            <a:pPr algn="just" defTabSz="1137232" fontAlgn="base">
              <a:spcBef>
                <a:spcPct val="0"/>
              </a:spcBef>
              <a:spcAft>
                <a:spcPct val="0"/>
              </a:spcAft>
            </a:pPr>
            <a:endParaRPr lang="en-CA" sz="1584" kern="800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  <a:cs typeface="Arial" charset="0"/>
            </a:endParaRPr>
          </a:p>
          <a:p>
            <a:pPr marL="323383" indent="-323383" algn="just" defTabSz="1137232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CA" sz="1584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Construction of the</a:t>
            </a:r>
            <a:r>
              <a:rPr lang="en-CA" sz="1584" b="1" dirty="0">
                <a:solidFill>
                  <a:srgbClr val="C00000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 LINAC cryomodule </a:t>
            </a:r>
            <a:r>
              <a:rPr lang="en-CA" sz="1584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is supported by the </a:t>
            </a:r>
            <a:r>
              <a:rPr lang="en-CA" sz="1584" b="1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European Program </a:t>
            </a:r>
            <a:r>
              <a:rPr lang="en-CA" sz="1584" b="1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iSAS</a:t>
            </a:r>
            <a:r>
              <a:rPr lang="en-CA" sz="1584" b="1" dirty="0">
                <a:solidFill>
                  <a:srgbClr val="C00000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 </a:t>
            </a:r>
            <a:r>
              <a:rPr lang="en-CA" sz="1584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(with </a:t>
            </a:r>
            <a:r>
              <a:rPr lang="en-CA" sz="1584" b="1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IN2P3 matching funds </a:t>
            </a:r>
            <a:r>
              <a:rPr lang="en-CA" sz="1584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+ </a:t>
            </a:r>
            <a:r>
              <a:rPr lang="en-CA" sz="1584" kern="8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CM vessel from ESS). </a:t>
            </a:r>
            <a:endParaRPr lang="en-CA" sz="1584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  <a:cs typeface="Arial" charset="0"/>
            </a:endParaRPr>
          </a:p>
          <a:p>
            <a:pPr algn="just" defTabSz="1137232" fontAlgn="base">
              <a:spcBef>
                <a:spcPct val="0"/>
              </a:spcBef>
              <a:spcAft>
                <a:spcPct val="0"/>
              </a:spcAft>
            </a:pPr>
            <a:endParaRPr lang="en-CA" sz="1584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  <a:cs typeface="Arial" charset="0"/>
            </a:endParaRPr>
          </a:p>
          <a:p>
            <a:pPr marL="323383" indent="-323383" algn="just" defTabSz="1137232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CA" sz="1584" b="1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Funds obtained within RI2 national program (CNRS).</a:t>
            </a:r>
            <a:r>
              <a:rPr lang="en-CA" sz="1584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 it covers </a:t>
            </a:r>
            <a:r>
              <a:rPr lang="en-CA" sz="1584" b="1" dirty="0">
                <a:solidFill>
                  <a:srgbClr val="C00000"/>
                </a:solidFill>
                <a:latin typeface="Calibri" panose="020F0502020204030204"/>
                <a:ea typeface="Times New Roman" panose="02020603050405020304" pitchFamily="18" charset="0"/>
                <a:cs typeface="Arial" charset="0"/>
              </a:rPr>
              <a:t>the full injection line and a part of a first tour equipment construction.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097CA47-0EC2-B0FF-7B72-51752D1DF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810" y="159474"/>
            <a:ext cx="8107611" cy="506475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PERLE Status and Plans :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94C0103F-9916-94B6-0A9E-E53546EE6227}"/>
              </a:ext>
            </a:extLst>
          </p:cNvPr>
          <p:cNvGrpSpPr/>
          <p:nvPr/>
        </p:nvGrpSpPr>
        <p:grpSpPr>
          <a:xfrm>
            <a:off x="6838733" y="821178"/>
            <a:ext cx="5288275" cy="2610759"/>
            <a:chOff x="1631067" y="745798"/>
            <a:chExt cx="7989498" cy="4560738"/>
          </a:xfrm>
        </p:grpSpPr>
        <p:sp>
          <p:nvSpPr>
            <p:cNvPr id="81" name="Rectangle : coins arrondis 80">
              <a:extLst>
                <a:ext uri="{FF2B5EF4-FFF2-40B4-BE49-F238E27FC236}">
                  <a16:creationId xmlns:a16="http://schemas.microsoft.com/office/drawing/2014/main" id="{D76F3B00-7363-2955-EF76-3239B909404A}"/>
                </a:ext>
              </a:extLst>
            </p:cNvPr>
            <p:cNvSpPr/>
            <p:nvPr/>
          </p:nvSpPr>
          <p:spPr>
            <a:xfrm>
              <a:off x="8019356" y="4304868"/>
              <a:ext cx="1601209" cy="559030"/>
            </a:xfrm>
            <a:prstGeom prst="roundRect">
              <a:avLst/>
            </a:prstGeom>
            <a:solidFill>
              <a:srgbClr val="CC00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19" b="1" dirty="0">
                  <a:solidFill>
                    <a:prstClr val="white"/>
                  </a:solidFill>
                  <a:latin typeface="Calibri" panose="020F0502020204030204"/>
                </a:rPr>
                <a:t>Phase 4: PERLE </a:t>
              </a:r>
              <a:r>
                <a:rPr lang="en-GB" sz="1019" b="1" dirty="0">
                  <a:solidFill>
                    <a:prstClr val="white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500 MeV</a:t>
              </a:r>
              <a:endParaRPr lang="en-GB" sz="1019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98FF65F4-EAED-B2EE-2C7E-63A7EA3FEA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3864" y="1479075"/>
              <a:ext cx="4676" cy="360949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 : coins arrondis 82">
              <a:extLst>
                <a:ext uri="{FF2B5EF4-FFF2-40B4-BE49-F238E27FC236}">
                  <a16:creationId xmlns:a16="http://schemas.microsoft.com/office/drawing/2014/main" id="{CD351DE9-69D3-7B4C-F272-764F1BFCBBE4}"/>
                </a:ext>
              </a:extLst>
            </p:cNvPr>
            <p:cNvSpPr/>
            <p:nvPr/>
          </p:nvSpPr>
          <p:spPr>
            <a:xfrm>
              <a:off x="1855279" y="2154430"/>
              <a:ext cx="3709644" cy="36471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19" b="1" dirty="0">
                  <a:solidFill>
                    <a:prstClr val="black"/>
                  </a:solidFill>
                  <a:latin typeface="Calibri" panose="020F0502020204030204"/>
                </a:rPr>
                <a:t>Phase 1: </a:t>
              </a:r>
              <a:r>
                <a:rPr lang="fr-FR" sz="1019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Injection line</a:t>
              </a:r>
              <a:endParaRPr lang="en-GB" sz="1019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C196A270-1C02-5645-7410-1F25B7098510}"/>
                </a:ext>
              </a:extLst>
            </p:cNvPr>
            <p:cNvGrpSpPr/>
            <p:nvPr/>
          </p:nvGrpSpPr>
          <p:grpSpPr>
            <a:xfrm>
              <a:off x="1775684" y="4867278"/>
              <a:ext cx="790208" cy="419514"/>
              <a:chOff x="3643552" y="4867278"/>
              <a:chExt cx="790208" cy="419514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B12F5FD2-94E5-49AB-F5ED-33927B8B93E3}"/>
                  </a:ext>
                </a:extLst>
              </p:cNvPr>
              <p:cNvSpPr/>
              <p:nvPr/>
            </p:nvSpPr>
            <p:spPr>
              <a:xfrm>
                <a:off x="3643552" y="4867278"/>
                <a:ext cx="790208" cy="364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3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3B970E50-49CD-2EF8-AD6D-B9A4D348BF96}"/>
                  </a:ext>
                </a:extLst>
              </p:cNvPr>
              <p:cNvSpPr txBox="1"/>
              <p:nvPr/>
            </p:nvSpPr>
            <p:spPr>
              <a:xfrm>
                <a:off x="3730204" y="4882207"/>
                <a:ext cx="692589" cy="40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5" dirty="0">
                    <a:solidFill>
                      <a:prstClr val="white"/>
                    </a:solidFill>
                    <a:latin typeface="Calibri" panose="020F0502020204030204"/>
                    <a:cs typeface="Arial" charset="0"/>
                  </a:rPr>
                  <a:t>2024</a:t>
                </a:r>
              </a:p>
            </p:txBody>
          </p:sp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BAF7E128-959A-15D0-C453-680A4109E494}"/>
                </a:ext>
              </a:extLst>
            </p:cNvPr>
            <p:cNvGrpSpPr/>
            <p:nvPr/>
          </p:nvGrpSpPr>
          <p:grpSpPr>
            <a:xfrm>
              <a:off x="2511584" y="4867278"/>
              <a:ext cx="796208" cy="419514"/>
              <a:chOff x="4539991" y="4867278"/>
              <a:chExt cx="796208" cy="419514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A1CD01B-BDF0-710D-303B-47BB4D788EEA}"/>
                  </a:ext>
                </a:extLst>
              </p:cNvPr>
              <p:cNvSpPr/>
              <p:nvPr/>
            </p:nvSpPr>
            <p:spPr>
              <a:xfrm>
                <a:off x="4539991" y="4867278"/>
                <a:ext cx="796208" cy="364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3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ZoneTexte 117">
                <a:extLst>
                  <a:ext uri="{FF2B5EF4-FFF2-40B4-BE49-F238E27FC236}">
                    <a16:creationId xmlns:a16="http://schemas.microsoft.com/office/drawing/2014/main" id="{BD10E748-EE73-CCA0-15FE-4C9F1EB8F693}"/>
                  </a:ext>
                </a:extLst>
              </p:cNvPr>
              <p:cNvSpPr txBox="1"/>
              <p:nvPr/>
            </p:nvSpPr>
            <p:spPr>
              <a:xfrm>
                <a:off x="4594300" y="4882207"/>
                <a:ext cx="692589" cy="40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5" dirty="0">
                    <a:solidFill>
                      <a:prstClr val="white"/>
                    </a:solidFill>
                    <a:latin typeface="Calibri" panose="020F0502020204030204"/>
                    <a:cs typeface="Arial" charset="0"/>
                  </a:rPr>
                  <a:t>2025</a:t>
                </a:r>
              </a:p>
            </p:txBody>
          </p:sp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D7ECF79B-3696-304A-AADD-284425BDA581}"/>
                </a:ext>
              </a:extLst>
            </p:cNvPr>
            <p:cNvGrpSpPr/>
            <p:nvPr/>
          </p:nvGrpSpPr>
          <p:grpSpPr>
            <a:xfrm>
              <a:off x="3285827" y="4867278"/>
              <a:ext cx="796310" cy="419514"/>
              <a:chOff x="5436430" y="4867278"/>
              <a:chExt cx="796310" cy="419514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D1EC6CF-0669-CE2E-F859-023B34D393BF}"/>
                  </a:ext>
                </a:extLst>
              </p:cNvPr>
              <p:cNvSpPr/>
              <p:nvPr/>
            </p:nvSpPr>
            <p:spPr>
              <a:xfrm>
                <a:off x="5436430" y="4867278"/>
                <a:ext cx="796310" cy="364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3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37330639-B8AD-A9D3-2B53-9E59D6F6D9F1}"/>
                  </a:ext>
                </a:extLst>
              </p:cNvPr>
              <p:cNvSpPr txBox="1"/>
              <p:nvPr/>
            </p:nvSpPr>
            <p:spPr>
              <a:xfrm>
                <a:off x="5458394" y="4882207"/>
                <a:ext cx="692588" cy="40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5" dirty="0">
                    <a:solidFill>
                      <a:prstClr val="white"/>
                    </a:solidFill>
                    <a:latin typeface="Calibri" panose="020F0502020204030204"/>
                    <a:cs typeface="Arial" charset="0"/>
                  </a:rPr>
                  <a:t>2026</a:t>
                </a:r>
              </a:p>
            </p:txBody>
          </p:sp>
        </p:grp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7461A8F5-C47C-B9F4-FC81-405E76228928}"/>
                </a:ext>
              </a:extLst>
            </p:cNvPr>
            <p:cNvGrpSpPr/>
            <p:nvPr/>
          </p:nvGrpSpPr>
          <p:grpSpPr>
            <a:xfrm>
              <a:off x="4082137" y="4867278"/>
              <a:ext cx="796310" cy="419514"/>
              <a:chOff x="6332870" y="4867278"/>
              <a:chExt cx="796310" cy="419514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1026142-60D5-81A7-7BA2-FB0B14C4E3DC}"/>
                  </a:ext>
                </a:extLst>
              </p:cNvPr>
              <p:cNvSpPr/>
              <p:nvPr/>
            </p:nvSpPr>
            <p:spPr>
              <a:xfrm>
                <a:off x="6332870" y="4867278"/>
                <a:ext cx="796310" cy="364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3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ZoneTexte 113">
                <a:extLst>
                  <a:ext uri="{FF2B5EF4-FFF2-40B4-BE49-F238E27FC236}">
                    <a16:creationId xmlns:a16="http://schemas.microsoft.com/office/drawing/2014/main" id="{51ABB2C4-481F-D786-65D7-3A6D8C0D7948}"/>
                  </a:ext>
                </a:extLst>
              </p:cNvPr>
              <p:cNvSpPr txBox="1"/>
              <p:nvPr/>
            </p:nvSpPr>
            <p:spPr>
              <a:xfrm>
                <a:off x="6394498" y="4882207"/>
                <a:ext cx="692588" cy="40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5" dirty="0">
                    <a:solidFill>
                      <a:prstClr val="white"/>
                    </a:solidFill>
                    <a:latin typeface="Calibri" panose="020F0502020204030204"/>
                    <a:cs typeface="Arial" charset="0"/>
                  </a:rPr>
                  <a:t>2027</a:t>
                </a:r>
              </a:p>
            </p:txBody>
          </p: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FEA12A3A-16A4-7522-D3FD-387D19D1B74E}"/>
                </a:ext>
              </a:extLst>
            </p:cNvPr>
            <p:cNvGrpSpPr/>
            <p:nvPr/>
          </p:nvGrpSpPr>
          <p:grpSpPr>
            <a:xfrm>
              <a:off x="5598527" y="4867278"/>
              <a:ext cx="790509" cy="419514"/>
              <a:chOff x="7119092" y="4867278"/>
              <a:chExt cx="790509" cy="419514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1D964942-D558-F1DE-02DB-8EC9F7F0DB2B}"/>
                  </a:ext>
                </a:extLst>
              </p:cNvPr>
              <p:cNvSpPr/>
              <p:nvPr/>
            </p:nvSpPr>
            <p:spPr>
              <a:xfrm>
                <a:off x="7119092" y="4867278"/>
                <a:ext cx="790509" cy="364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305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0C7F5103-E732-35B2-C457-8DE4EFB292CE}"/>
                  </a:ext>
                </a:extLst>
              </p:cNvPr>
              <p:cNvSpPr txBox="1"/>
              <p:nvPr/>
            </p:nvSpPr>
            <p:spPr>
              <a:xfrm>
                <a:off x="7188043" y="4882207"/>
                <a:ext cx="692588" cy="40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5" dirty="0">
                    <a:solidFill>
                      <a:prstClr val="white"/>
                    </a:solidFill>
                    <a:latin typeface="Calibri" panose="020F0502020204030204"/>
                    <a:cs typeface="Arial" charset="0"/>
                  </a:rPr>
                  <a:t>2029</a:t>
                </a:r>
              </a:p>
            </p:txBody>
          </p:sp>
        </p:grp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1A84B2EF-069E-7CCA-9091-11793544E117}"/>
                </a:ext>
              </a:extLst>
            </p:cNvPr>
            <p:cNvGrpSpPr/>
            <p:nvPr/>
          </p:nvGrpSpPr>
          <p:grpSpPr>
            <a:xfrm>
              <a:off x="7182703" y="4867279"/>
              <a:ext cx="790509" cy="419514"/>
              <a:chOff x="9918628" y="4867279"/>
              <a:chExt cx="790509" cy="419514"/>
            </a:xfrm>
          </p:grpSpPr>
          <p:sp>
            <p:nvSpPr>
              <p:cNvPr id="109" name="Rectangle : avec coins arrondis en haut 108">
                <a:extLst>
                  <a:ext uri="{FF2B5EF4-FFF2-40B4-BE49-F238E27FC236}">
                    <a16:creationId xmlns:a16="http://schemas.microsoft.com/office/drawing/2014/main" id="{60902300-D580-747F-253A-7A03D4DAD3DB}"/>
                  </a:ext>
                </a:extLst>
              </p:cNvPr>
              <p:cNvSpPr/>
              <p:nvPr/>
            </p:nvSpPr>
            <p:spPr>
              <a:xfrm rot="5400000">
                <a:off x="10131523" y="4654384"/>
                <a:ext cx="364719" cy="790509"/>
              </a:xfrm>
              <a:prstGeom prst="round2Same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305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id="{9E68A25E-6B5F-2E4D-3087-5D39CB5EEF1E}"/>
                  </a:ext>
                </a:extLst>
              </p:cNvPr>
              <p:cNvSpPr txBox="1"/>
              <p:nvPr/>
            </p:nvSpPr>
            <p:spPr>
              <a:xfrm>
                <a:off x="9950380" y="4882208"/>
                <a:ext cx="692588" cy="40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5" dirty="0">
                    <a:solidFill>
                      <a:prstClr val="white"/>
                    </a:solidFill>
                    <a:latin typeface="Calibri" panose="020F0502020204030204"/>
                    <a:cs typeface="Arial" charset="0"/>
                  </a:rPr>
                  <a:t>2031</a:t>
                </a:r>
              </a:p>
            </p:txBody>
          </p:sp>
        </p:grp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7BB9A0DF-B986-921B-EA6D-504D12A789E0}"/>
                </a:ext>
              </a:extLst>
            </p:cNvPr>
            <p:cNvGrpSpPr/>
            <p:nvPr/>
          </p:nvGrpSpPr>
          <p:grpSpPr>
            <a:xfrm>
              <a:off x="6390615" y="4867278"/>
              <a:ext cx="790509" cy="419514"/>
              <a:chOff x="9022287" y="4867278"/>
              <a:chExt cx="790509" cy="419514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2F635447-BD8C-16F4-0086-8384D80DC269}"/>
                  </a:ext>
                </a:extLst>
              </p:cNvPr>
              <p:cNvSpPr/>
              <p:nvPr/>
            </p:nvSpPr>
            <p:spPr>
              <a:xfrm>
                <a:off x="9022287" y="4867278"/>
                <a:ext cx="790509" cy="364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305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2DD8311E-B4DF-9C5B-3ECC-BC576CDB14EF}"/>
                  </a:ext>
                </a:extLst>
              </p:cNvPr>
              <p:cNvSpPr txBox="1"/>
              <p:nvPr/>
            </p:nvSpPr>
            <p:spPr>
              <a:xfrm>
                <a:off x="9058795" y="4882207"/>
                <a:ext cx="692588" cy="40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5" dirty="0">
                    <a:solidFill>
                      <a:prstClr val="white"/>
                    </a:solidFill>
                    <a:latin typeface="Calibri" panose="020F0502020204030204"/>
                    <a:cs typeface="Arial" charset="0"/>
                  </a:rPr>
                  <a:t>2030</a:t>
                </a:r>
              </a:p>
            </p:txBody>
          </p:sp>
        </p:grpSp>
        <p:sp>
          <p:nvSpPr>
            <p:cNvPr id="91" name="Rectangle : coins arrondis 90">
              <a:extLst>
                <a:ext uri="{FF2B5EF4-FFF2-40B4-BE49-F238E27FC236}">
                  <a16:creationId xmlns:a16="http://schemas.microsoft.com/office/drawing/2014/main" id="{ABC59034-9F30-8F7D-FA5B-EBA9D26FF4C5}"/>
                </a:ext>
              </a:extLst>
            </p:cNvPr>
            <p:cNvSpPr/>
            <p:nvPr/>
          </p:nvSpPr>
          <p:spPr>
            <a:xfrm>
              <a:off x="1631067" y="1207973"/>
              <a:ext cx="1832797" cy="36471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19" b="1" dirty="0">
                  <a:solidFill>
                    <a:prstClr val="white"/>
                  </a:solidFill>
                  <a:latin typeface="Calibri" panose="020F0502020204030204"/>
                </a:rPr>
                <a:t>TDR Release</a:t>
              </a:r>
            </a:p>
          </p:txBody>
        </p:sp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6D128630-748B-AA95-F5F3-67996A5B438E}"/>
                </a:ext>
              </a:extLst>
            </p:cNvPr>
            <p:cNvGrpSpPr/>
            <p:nvPr/>
          </p:nvGrpSpPr>
          <p:grpSpPr>
            <a:xfrm>
              <a:off x="7974791" y="4867275"/>
              <a:ext cx="651956" cy="348176"/>
              <a:chOff x="10858995" y="4834449"/>
              <a:chExt cx="651956" cy="348176"/>
            </a:xfrm>
          </p:grpSpPr>
          <p:sp>
            <p:nvSpPr>
              <p:cNvPr id="104" name="Chevron 103">
                <a:extLst>
                  <a:ext uri="{FF2B5EF4-FFF2-40B4-BE49-F238E27FC236}">
                    <a16:creationId xmlns:a16="http://schemas.microsoft.com/office/drawing/2014/main" id="{31ABA29C-C3FF-31AD-E880-460E4A9116DF}"/>
                  </a:ext>
                </a:extLst>
              </p:cNvPr>
              <p:cNvSpPr/>
              <p:nvPr/>
            </p:nvSpPr>
            <p:spPr>
              <a:xfrm>
                <a:off x="10858995" y="4839295"/>
                <a:ext cx="301614" cy="343330"/>
              </a:xfrm>
              <a:prstGeom prst="chevron">
                <a:avLst>
                  <a:gd name="adj" fmla="val 64626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305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Chevron 104">
                <a:extLst>
                  <a:ext uri="{FF2B5EF4-FFF2-40B4-BE49-F238E27FC236}">
                    <a16:creationId xmlns:a16="http://schemas.microsoft.com/office/drawing/2014/main" id="{8883638A-D850-E493-3E6C-BDCDDCBF566E}"/>
                  </a:ext>
                </a:extLst>
              </p:cNvPr>
              <p:cNvSpPr/>
              <p:nvPr/>
            </p:nvSpPr>
            <p:spPr>
              <a:xfrm>
                <a:off x="11037650" y="4834449"/>
                <a:ext cx="310312" cy="343329"/>
              </a:xfrm>
              <a:prstGeom prst="chevron">
                <a:avLst>
                  <a:gd name="adj" fmla="val 64626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305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Chevron 105">
                <a:extLst>
                  <a:ext uri="{FF2B5EF4-FFF2-40B4-BE49-F238E27FC236}">
                    <a16:creationId xmlns:a16="http://schemas.microsoft.com/office/drawing/2014/main" id="{34B9BA12-1A27-3B95-75A2-F3A5FFD34B87}"/>
                  </a:ext>
                </a:extLst>
              </p:cNvPr>
              <p:cNvSpPr/>
              <p:nvPr/>
            </p:nvSpPr>
            <p:spPr>
              <a:xfrm>
                <a:off x="11200639" y="4834449"/>
                <a:ext cx="310312" cy="343329"/>
              </a:xfrm>
              <a:prstGeom prst="chevron">
                <a:avLst>
                  <a:gd name="adj" fmla="val 64626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305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94" name="Rectangle : coins arrondis 93">
              <a:extLst>
                <a:ext uri="{FF2B5EF4-FFF2-40B4-BE49-F238E27FC236}">
                  <a16:creationId xmlns:a16="http://schemas.microsoft.com/office/drawing/2014/main" id="{785C3687-D8EA-F86F-CCDD-4E979FB400BE}"/>
                </a:ext>
              </a:extLst>
            </p:cNvPr>
            <p:cNvSpPr/>
            <p:nvPr/>
          </p:nvSpPr>
          <p:spPr>
            <a:xfrm>
              <a:off x="7157506" y="2421157"/>
              <a:ext cx="2396138" cy="3813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19" b="1" dirty="0">
                  <a:solidFill>
                    <a:prstClr val="black"/>
                  </a:solidFill>
                  <a:latin typeface="Calibri" panose="020F0502020204030204"/>
                </a:rPr>
                <a:t>Phase 3: PERLE </a:t>
              </a:r>
              <a:r>
                <a:rPr lang="en-GB" sz="1019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250 MeV</a:t>
              </a:r>
              <a:endParaRPr lang="en-GB" sz="1019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FAC9EA1C-0B76-6A09-7258-00059BD1B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6292" y="745798"/>
              <a:ext cx="2847328" cy="139736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2B3B104E-77DE-D4C0-8C1C-03C9EEDCEFE8}"/>
                </a:ext>
              </a:extLst>
            </p:cNvPr>
            <p:cNvGrpSpPr/>
            <p:nvPr/>
          </p:nvGrpSpPr>
          <p:grpSpPr>
            <a:xfrm>
              <a:off x="4874454" y="4867276"/>
              <a:ext cx="719529" cy="439260"/>
              <a:chOff x="6395019" y="4867276"/>
              <a:chExt cx="719529" cy="439260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4560EE5-6118-C040-5CDF-16AE9BD6500B}"/>
                  </a:ext>
                </a:extLst>
              </p:cNvPr>
              <p:cNvSpPr/>
              <p:nvPr/>
            </p:nvSpPr>
            <p:spPr>
              <a:xfrm>
                <a:off x="6395019" y="4867276"/>
                <a:ext cx="719529" cy="364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305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4CFD0D9A-55EC-E590-B420-ECB1DAB5EAA7}"/>
                  </a:ext>
                </a:extLst>
              </p:cNvPr>
              <p:cNvSpPr txBox="1"/>
              <p:nvPr/>
            </p:nvSpPr>
            <p:spPr>
              <a:xfrm>
                <a:off x="6421258" y="4901950"/>
                <a:ext cx="683202" cy="404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13723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905" dirty="0">
                    <a:solidFill>
                      <a:prstClr val="white"/>
                    </a:solidFill>
                    <a:latin typeface="Calibri" panose="020F0502020204030204"/>
                    <a:cs typeface="Arial" charset="0"/>
                  </a:rPr>
                  <a:t>2028</a:t>
                </a:r>
              </a:p>
            </p:txBody>
          </p:sp>
        </p:grpSp>
        <p:sp>
          <p:nvSpPr>
            <p:cNvPr id="97" name="Rectangle : coins arrondis 96">
              <a:extLst>
                <a:ext uri="{FF2B5EF4-FFF2-40B4-BE49-F238E27FC236}">
                  <a16:creationId xmlns:a16="http://schemas.microsoft.com/office/drawing/2014/main" id="{AA20AAAA-74C7-3188-EFE0-795599A06D0B}"/>
                </a:ext>
              </a:extLst>
            </p:cNvPr>
            <p:cNvSpPr/>
            <p:nvPr/>
          </p:nvSpPr>
          <p:spPr>
            <a:xfrm>
              <a:off x="3824547" y="1315249"/>
              <a:ext cx="2101745" cy="51687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019" b="1" dirty="0">
                  <a:solidFill>
                    <a:prstClr val="black"/>
                  </a:solidFill>
                  <a:latin typeface="Calibri" panose="020F0502020204030204"/>
                </a:rPr>
                <a:t>Phase 2: PERLE </a:t>
              </a:r>
              <a:r>
                <a:rPr lang="en-GB" sz="1019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1 tour</a:t>
              </a:r>
              <a:endParaRPr lang="en-GB" sz="1019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60EDD26C-4BAF-6867-8A82-671F90D9FFED}"/>
                </a:ext>
              </a:extLst>
            </p:cNvPr>
            <p:cNvCxnSpPr>
              <a:cxnSpLocks/>
            </p:cNvCxnSpPr>
            <p:nvPr/>
          </p:nvCxnSpPr>
          <p:spPr>
            <a:xfrm>
              <a:off x="5586864" y="2154430"/>
              <a:ext cx="8697" cy="307756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EB574555-B622-D00A-97AE-E192D1FC5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3286" y="2642166"/>
              <a:ext cx="2466911" cy="1520339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8FAFE62D-CE47-DEDC-ED1D-988E664DA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475" y="2866736"/>
              <a:ext cx="3360384" cy="138714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6C186000-8277-AB8A-BA92-5424A61EB8F9}"/>
                </a:ext>
              </a:extLst>
            </p:cNvPr>
            <p:cNvCxnSpPr>
              <a:cxnSpLocks/>
            </p:cNvCxnSpPr>
            <p:nvPr/>
          </p:nvCxnSpPr>
          <p:spPr>
            <a:xfrm>
              <a:off x="7157506" y="2597697"/>
              <a:ext cx="0" cy="252028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9DF0B86-8F43-7A54-9685-45D12004CA64}"/>
              </a:ext>
            </a:extLst>
          </p:cNvPr>
          <p:cNvSpPr/>
          <p:nvPr/>
        </p:nvSpPr>
        <p:spPr>
          <a:xfrm>
            <a:off x="6747956" y="821177"/>
            <a:ext cx="5379052" cy="26078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endParaRPr lang="en-GB" sz="226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6B7D359-79DD-B285-9DB5-76BFCBA93DA8}"/>
              </a:ext>
            </a:extLst>
          </p:cNvPr>
          <p:cNvGrpSpPr>
            <a:grpSpLocks noChangeAspect="1"/>
          </p:cNvGrpSpPr>
          <p:nvPr/>
        </p:nvGrpSpPr>
        <p:grpSpPr>
          <a:xfrm>
            <a:off x="6666461" y="3521886"/>
            <a:ext cx="2037135" cy="2705937"/>
            <a:chOff x="3010123" y="1602479"/>
            <a:chExt cx="2755024" cy="365951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BFC3032-3074-1808-ED10-B0D8B35DE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0123" y="1602479"/>
              <a:ext cx="2700000" cy="365951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1D9880E-D2BB-6EAC-2C31-24D321FEF302}"/>
                </a:ext>
              </a:extLst>
            </p:cNvPr>
            <p:cNvSpPr txBox="1"/>
            <p:nvPr/>
          </p:nvSpPr>
          <p:spPr>
            <a:xfrm>
              <a:off x="3128861" y="4837968"/>
              <a:ext cx="2636286" cy="40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58" b="1" dirty="0">
                  <a:solidFill>
                    <a:prstClr val="white"/>
                  </a:solidFill>
                  <a:latin typeface="Calibri" panose="020F0502020204030204"/>
                  <a:cs typeface="Arial" charset="0"/>
                </a:rPr>
                <a:t>DC Gun &amp; HV system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C2897B9-20E9-8BE2-99AD-19646DFD54B6}"/>
              </a:ext>
            </a:extLst>
          </p:cNvPr>
          <p:cNvGrpSpPr>
            <a:grpSpLocks noChangeAspect="1"/>
          </p:cNvGrpSpPr>
          <p:nvPr/>
        </p:nvGrpSpPr>
        <p:grpSpPr>
          <a:xfrm>
            <a:off x="8785688" y="3961804"/>
            <a:ext cx="3340902" cy="1830535"/>
            <a:chOff x="6119735" y="2813720"/>
            <a:chExt cx="4464000" cy="244590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CD62D03-F3EB-6B78-4AE1-6B4E9ABE8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9735" y="2813720"/>
              <a:ext cx="4464000" cy="244590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8FA97B9-4CB4-D52B-E01D-DB1D82A75C7C}"/>
                </a:ext>
              </a:extLst>
            </p:cNvPr>
            <p:cNvSpPr txBox="1"/>
            <p:nvPr/>
          </p:nvSpPr>
          <p:spPr>
            <a:xfrm>
              <a:off x="6197500" y="4755564"/>
              <a:ext cx="4373463" cy="402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3723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358" b="1" dirty="0">
                  <a:solidFill>
                    <a:prstClr val="white"/>
                  </a:solidFill>
                  <a:latin typeface="Calibri" panose="020F0502020204030204"/>
                  <a:cs typeface="Arial" charset="0"/>
                </a:rPr>
                <a:t>Photocathodes Production Facility (PPF)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6E1D3049-14BD-0B04-C759-7DE727E7D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1967" y="4321491"/>
            <a:ext cx="2723000" cy="2041310"/>
          </a:xfrm>
          <a:prstGeom prst="rect">
            <a:avLst/>
          </a:prstGeom>
          <a:noFill/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1D6791D-AE34-64E2-1EB4-0D1116236AA9}"/>
              </a:ext>
            </a:extLst>
          </p:cNvPr>
          <p:cNvSpPr txBox="1"/>
          <p:nvPr/>
        </p:nvSpPr>
        <p:spPr>
          <a:xfrm>
            <a:off x="4303122" y="4419421"/>
            <a:ext cx="1949337" cy="301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35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 charset="0"/>
              </a:rPr>
              <a:t>Booster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56BA4CF1-1FD4-07B0-6AD0-05C486B611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55" y="4488428"/>
            <a:ext cx="3259416" cy="183174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EFBB332E-6061-2AE7-6209-37148D559D51}"/>
              </a:ext>
            </a:extLst>
          </p:cNvPr>
          <p:cNvSpPr txBox="1"/>
          <p:nvPr/>
        </p:nvSpPr>
        <p:spPr>
          <a:xfrm>
            <a:off x="397918" y="4569923"/>
            <a:ext cx="1949337" cy="301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en-GB" sz="1358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cs typeface="Arial" charset="0"/>
              </a:rPr>
              <a:t>PERLE Cryomodule</a:t>
            </a:r>
          </a:p>
        </p:txBody>
      </p:sp>
      <p:pic>
        <p:nvPicPr>
          <p:cNvPr id="31" name="図 5">
            <a:extLst>
              <a:ext uri="{FF2B5EF4-FFF2-40B4-BE49-F238E27FC236}">
                <a16:creationId xmlns:a16="http://schemas.microsoft.com/office/drawing/2014/main" id="{36A6704A-CB81-AEDD-C118-EBA840D72E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266" y="6068629"/>
            <a:ext cx="1222281" cy="37566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86521F5-747B-C736-6FAB-4A3D078EE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6375" y="5841033"/>
            <a:ext cx="610898" cy="60326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DAA0666-C40D-5FFF-4525-9176166B5849}"/>
              </a:ext>
            </a:extLst>
          </p:cNvPr>
          <p:cNvSpPr txBox="1"/>
          <p:nvPr/>
        </p:nvSpPr>
        <p:spPr>
          <a:xfrm>
            <a:off x="9484865" y="5792340"/>
            <a:ext cx="2632167" cy="64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sz="905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"This </a:t>
            </a:r>
            <a:r>
              <a:rPr lang="fr-FR" sz="905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work</a:t>
            </a:r>
            <a:r>
              <a:rPr lang="fr-FR" sz="905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</a:t>
            </a:r>
            <a:r>
              <a:rPr lang="fr-FR" sz="905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received</a:t>
            </a:r>
            <a:r>
              <a:rPr lang="fr-FR" sz="905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</a:t>
            </a:r>
            <a:r>
              <a:rPr lang="fr-FR" sz="905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government</a:t>
            </a:r>
            <a:r>
              <a:rPr lang="fr-FR" sz="905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</a:t>
            </a:r>
            <a:r>
              <a:rPr lang="fr-FR" sz="905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funding</a:t>
            </a:r>
            <a:r>
              <a:rPr lang="fr-FR" sz="905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</a:t>
            </a:r>
            <a:r>
              <a:rPr lang="fr-FR" sz="905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managed</a:t>
            </a:r>
            <a:r>
              <a:rPr lang="fr-FR" sz="905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by the Agence Nationale de la </a:t>
            </a:r>
            <a:r>
              <a:rPr lang="fr-FR" sz="905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Recheche</a:t>
            </a:r>
            <a:r>
              <a:rPr lang="fr-FR" sz="905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(ANR) in the France 2030 </a:t>
            </a:r>
            <a:r>
              <a:rPr lang="fr-FR" sz="905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framework</a:t>
            </a:r>
            <a:r>
              <a:rPr lang="fr-FR" sz="905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- </a:t>
            </a:r>
            <a:r>
              <a:rPr lang="fr-FR" sz="905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reference</a:t>
            </a:r>
            <a:r>
              <a:rPr lang="fr-FR" sz="905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ANR-24-RRII-0001"</a:t>
            </a:r>
            <a:endParaRPr lang="en-GB" sz="905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3074EAA-45BF-460F-E027-7524848D77F0}"/>
              </a:ext>
            </a:extLst>
          </p:cNvPr>
          <p:cNvCxnSpPr>
            <a:cxnSpLocks/>
          </p:cNvCxnSpPr>
          <p:nvPr/>
        </p:nvCxnSpPr>
        <p:spPr>
          <a:xfrm>
            <a:off x="9676000" y="1473133"/>
            <a:ext cx="5756" cy="17617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space réservé de la date 3">
            <a:extLst>
              <a:ext uri="{FF2B5EF4-FFF2-40B4-BE49-F238E27FC236}">
                <a16:creationId xmlns:a16="http://schemas.microsoft.com/office/drawing/2014/main" id="{BA51A996-932B-42CE-83FE-05A1D2E4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6415"/>
            <a:ext cx="2743200" cy="365125"/>
          </a:xfrm>
        </p:spPr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61" name="Espace réservé du pied de page 4">
            <a:extLst>
              <a:ext uri="{FF2B5EF4-FFF2-40B4-BE49-F238E27FC236}">
                <a16:creationId xmlns:a16="http://schemas.microsoft.com/office/drawing/2014/main" id="{52C5C7CE-1CBA-41DC-887E-14272E21C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6415"/>
            <a:ext cx="4114800" cy="365125"/>
          </a:xfrm>
        </p:spPr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2" name="Espace réservé du numéro de diapositive 5">
            <a:extLst>
              <a:ext uri="{FF2B5EF4-FFF2-40B4-BE49-F238E27FC236}">
                <a16:creationId xmlns:a16="http://schemas.microsoft.com/office/drawing/2014/main" id="{CE50B967-577B-4A34-AA1B-78963CBF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6415"/>
            <a:ext cx="2743200" cy="365125"/>
          </a:xfrm>
        </p:spPr>
        <p:txBody>
          <a:bodyPr/>
          <a:lstStyle/>
          <a:p>
            <a:fld id="{4E9C2670-9147-40CB-B2D4-DD845467FA1B}" type="slidenum">
              <a:rPr lang="fr-FR" smtClean="0"/>
              <a:t>24</a:t>
            </a:fld>
            <a:endParaRPr lang="fr-FR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C282E1A-8B35-42BC-80EC-2C7F9C2B6EA5}"/>
              </a:ext>
            </a:extLst>
          </p:cNvPr>
          <p:cNvSpPr txBox="1"/>
          <p:nvPr/>
        </p:nvSpPr>
        <p:spPr>
          <a:xfrm>
            <a:off x="10549523" y="144938"/>
            <a:ext cx="1509543" cy="369332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W.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Kaabi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925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1645E-6AC7-4D37-B020-0E2C4C64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2B11AD-3325-48B0-A7B2-0F3A3D3C9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0784"/>
            <a:ext cx="10896600" cy="4598035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3500" dirty="0">
                <a:solidFill>
                  <a:schemeClr val="bg1">
                    <a:lumMod val="85000"/>
                  </a:schemeClr>
                </a:solidFill>
              </a:rPr>
              <a:t> Contributions aux projets de construction d’accélérateurs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LHC, SOLEIL, Spiral2, EUXFEL, MYRRHA, IFMIF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SARAF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err="1">
                <a:solidFill>
                  <a:schemeClr val="bg1">
                    <a:lumMod val="85000"/>
                  </a:schemeClr>
                </a:solidFill>
              </a:rPr>
              <a:t>ThomX</a:t>
            </a:r>
            <a:endParaRPr lang="fr-FR" dirty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PIP-II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PERLE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3500" dirty="0"/>
              <a:t> Les </a:t>
            </a:r>
            <a:r>
              <a:rPr lang="fr-FR" sz="3500" dirty="0" err="1"/>
              <a:t>R&amp;Ds</a:t>
            </a:r>
            <a:r>
              <a:rPr lang="fr-FR" sz="3500" dirty="0"/>
              <a:t> en cours pour les accélérateurs du futur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Les aimants pour FCC-</a:t>
            </a:r>
            <a:r>
              <a:rPr lang="fr-FR" dirty="0" err="1"/>
              <a:t>hh</a:t>
            </a: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Couches Minces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PLASMA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COBOT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DBABC0-8A37-45B5-9319-0138C5A74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EA49D5-B3AC-488A-B35B-4FE22D0A3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0F49F0-AA47-44E5-98E7-4AB5E88B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020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3" y="2766218"/>
            <a:ext cx="740833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8800" b="1" dirty="0"/>
              <a:t>Les aimants </a:t>
            </a:r>
            <a:br>
              <a:rPr lang="fr-FR" sz="8800" b="1" dirty="0"/>
            </a:br>
            <a:r>
              <a:rPr lang="fr-FR" sz="8800" b="1" dirty="0"/>
              <a:t>FCC-</a:t>
            </a:r>
            <a:r>
              <a:rPr lang="fr-FR" sz="8800" b="1" dirty="0" err="1"/>
              <a:t>hh</a:t>
            </a:r>
            <a:endParaRPr lang="fr-FR" sz="8800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91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53DE8C9E-4A76-480C-ADC8-EF33322F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Aimants pour FCC-</a:t>
            </a:r>
            <a:r>
              <a:rPr lang="fr-FR" dirty="0" err="1"/>
              <a:t>hh</a:t>
            </a:r>
            <a:r>
              <a:rPr lang="fr-FR" dirty="0"/>
              <a:t> et programme HFM</a:t>
            </a:r>
            <a:endParaRPr lang="en-GB" dirty="0"/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58D4B0FD-15EB-4E84-AD56-073381E1A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10728325" cy="4962525"/>
          </a:xfrm>
        </p:spPr>
        <p:txBody>
          <a:bodyPr>
            <a:no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Expérience accumulée sur les </a:t>
            </a:r>
            <a:r>
              <a:rPr lang="fr-FR" sz="2000" b="1" dirty="0">
                <a:solidFill>
                  <a:srgbClr val="00B0F0"/>
                </a:solidFill>
              </a:rPr>
              <a:t>aimants pour HL-LHC </a:t>
            </a:r>
            <a:r>
              <a:rPr lang="fr-FR" sz="2000" b="1" dirty="0">
                <a:sym typeface="Wingdings" panose="05000000000000000000" pitchFamily="2" charset="2"/>
              </a:rPr>
              <a:t> </a:t>
            </a:r>
            <a:r>
              <a:rPr lang="fr-FR" sz="2000" dirty="0"/>
              <a:t>Aimants </a:t>
            </a:r>
            <a:r>
              <a:rPr lang="fr-FR" sz="2000" b="1" dirty="0">
                <a:solidFill>
                  <a:srgbClr val="00B050"/>
                </a:solidFill>
              </a:rPr>
              <a:t>Nb</a:t>
            </a:r>
            <a:r>
              <a:rPr lang="fr-FR" sz="2000" b="1" baseline="-25000" dirty="0">
                <a:solidFill>
                  <a:srgbClr val="00B050"/>
                </a:solidFill>
              </a:rPr>
              <a:t>3</a:t>
            </a:r>
            <a:r>
              <a:rPr lang="fr-FR" sz="2000" b="1" dirty="0">
                <a:solidFill>
                  <a:srgbClr val="00B050"/>
                </a:solidFill>
              </a:rPr>
              <a:t>Sn ~12 T</a:t>
            </a:r>
            <a:endParaRPr lang="fr-FR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Stratégie européenne 2020 </a:t>
            </a:r>
            <a:r>
              <a:rPr lang="fr-FR" sz="2000" dirty="0">
                <a:sym typeface="Wingdings" panose="05000000000000000000" pitchFamily="2" charset="2"/>
              </a:rPr>
              <a:t> mise à jour de 2024</a:t>
            </a:r>
            <a:endParaRPr lang="fr-FR" sz="2000" dirty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Etude de faisabilité </a:t>
            </a:r>
            <a:r>
              <a:rPr lang="fr-FR" sz="2000" b="1" dirty="0">
                <a:solidFill>
                  <a:srgbClr val="00B0F0"/>
                </a:solidFill>
              </a:rPr>
              <a:t>FCC (Future </a:t>
            </a:r>
            <a:r>
              <a:rPr lang="fr-FR" sz="2000" b="1" dirty="0" err="1">
                <a:solidFill>
                  <a:srgbClr val="00B0F0"/>
                </a:solidFill>
              </a:rPr>
              <a:t>Circular</a:t>
            </a:r>
            <a:r>
              <a:rPr lang="fr-FR" sz="2000" b="1" dirty="0">
                <a:solidFill>
                  <a:srgbClr val="00B0F0"/>
                </a:solidFill>
              </a:rPr>
              <a:t> </a:t>
            </a:r>
            <a:r>
              <a:rPr lang="fr-FR" sz="2000" b="1" dirty="0" err="1">
                <a:solidFill>
                  <a:srgbClr val="00B0F0"/>
                </a:solidFill>
              </a:rPr>
              <a:t>Collider</a:t>
            </a:r>
            <a:r>
              <a:rPr lang="fr-FR" sz="2000" b="1" dirty="0">
                <a:solidFill>
                  <a:srgbClr val="00B0F0"/>
                </a:solidFill>
              </a:rPr>
              <a:t>)</a:t>
            </a:r>
          </a:p>
          <a:p>
            <a:pPr marL="552450" lvl="1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Baseline FCC-</a:t>
            </a:r>
            <a:r>
              <a:rPr lang="fr-FR" sz="2000" dirty="0" err="1"/>
              <a:t>hh</a:t>
            </a:r>
            <a:r>
              <a:rPr lang="fr-FR" sz="2000" dirty="0"/>
              <a:t> : aimants </a:t>
            </a:r>
            <a:r>
              <a:rPr lang="fr-FR" sz="2000" b="1" dirty="0">
                <a:solidFill>
                  <a:srgbClr val="FFC000"/>
                </a:solidFill>
              </a:rPr>
              <a:t>Nb</a:t>
            </a:r>
            <a:r>
              <a:rPr lang="fr-FR" sz="2000" b="1" baseline="-25000" dirty="0">
                <a:solidFill>
                  <a:srgbClr val="FFC000"/>
                </a:solidFill>
              </a:rPr>
              <a:t>3</a:t>
            </a:r>
            <a:r>
              <a:rPr lang="fr-FR" sz="2000" b="1" dirty="0">
                <a:solidFill>
                  <a:srgbClr val="FFC000"/>
                </a:solidFill>
              </a:rPr>
              <a:t>Sn 14 T</a:t>
            </a:r>
            <a:r>
              <a:rPr lang="fr-FR" sz="2000" dirty="0"/>
              <a:t> en opération</a:t>
            </a:r>
          </a:p>
          <a:p>
            <a:pPr marL="552450" lvl="1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Exploration en parallèle de la technologie </a:t>
            </a:r>
            <a:r>
              <a:rPr lang="fr-FR" sz="2000" b="1" dirty="0">
                <a:solidFill>
                  <a:srgbClr val="FFC000"/>
                </a:solidFill>
              </a:rPr>
              <a:t>HTS </a:t>
            </a:r>
            <a:r>
              <a:rPr lang="fr-FR" sz="1600" b="1" dirty="0">
                <a:solidFill>
                  <a:srgbClr val="FFC000"/>
                </a:solidFill>
              </a:rPr>
              <a:t>(High </a:t>
            </a:r>
            <a:r>
              <a:rPr lang="fr-FR" sz="1600" b="1" dirty="0" err="1">
                <a:solidFill>
                  <a:srgbClr val="FFC000"/>
                </a:solidFill>
              </a:rPr>
              <a:t>Temperature</a:t>
            </a:r>
            <a:r>
              <a:rPr lang="fr-FR" sz="1600" b="1" dirty="0">
                <a:solidFill>
                  <a:srgbClr val="FFC000"/>
                </a:solidFill>
              </a:rPr>
              <a:t> </a:t>
            </a:r>
            <a:r>
              <a:rPr lang="fr-FR" sz="1600" b="1" dirty="0" err="1">
                <a:solidFill>
                  <a:srgbClr val="FFC000"/>
                </a:solidFill>
              </a:rPr>
              <a:t>Superconductors</a:t>
            </a:r>
            <a:r>
              <a:rPr lang="fr-FR" sz="1600" b="1" dirty="0">
                <a:solidFill>
                  <a:srgbClr val="FFC000"/>
                </a:solidFill>
              </a:rPr>
              <a:t>)</a:t>
            </a:r>
            <a:r>
              <a:rPr lang="fr-FR" sz="2000" b="1" dirty="0">
                <a:solidFill>
                  <a:srgbClr val="FFC000"/>
                </a:solidFill>
              </a:rPr>
              <a:t> 14-20 T</a:t>
            </a:r>
            <a:endParaRPr lang="fr-FR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B0F0"/>
                </a:solidFill>
              </a:rPr>
              <a:t>Projet HFM « High Field Magnet »</a:t>
            </a:r>
            <a:r>
              <a:rPr lang="fr-FR" sz="2000" dirty="0"/>
              <a:t> piloté par le CERN</a:t>
            </a:r>
          </a:p>
          <a:p>
            <a:pPr marL="5524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/>
              <a:t>Collaborations européennes</a:t>
            </a:r>
          </a:p>
          <a:p>
            <a:pPr marL="5524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FFC000"/>
                </a:solidFill>
              </a:rPr>
              <a:t>Démonstrateurs/Modèles </a:t>
            </a:r>
            <a:r>
              <a:rPr lang="fr-FR" sz="2000" dirty="0"/>
              <a:t>courts Nb</a:t>
            </a:r>
            <a:r>
              <a:rPr lang="fr-FR" sz="2000" baseline="-25000" dirty="0"/>
              <a:t>3</a:t>
            </a:r>
            <a:r>
              <a:rPr lang="fr-FR" sz="2000" dirty="0"/>
              <a:t>Sn </a:t>
            </a:r>
          </a:p>
          <a:p>
            <a:pPr marL="5524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FFC000"/>
                </a:solidFill>
              </a:rPr>
              <a:t>Preuves de concept/Démonstrateurs </a:t>
            </a:r>
            <a:r>
              <a:rPr lang="fr-FR" sz="2000" dirty="0"/>
              <a:t>HTS</a:t>
            </a: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1D325B4B-4C8E-46E4-98B6-D3372C33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C99F63A1-1F2D-4E1E-AB8F-DC1A8E27E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3978AA26-B189-4823-BD40-A3C3F1F7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E9C2670-9147-40CB-B2D4-DD845467FA1B}" type="slidenum">
              <a:rPr lang="fr-FR" b="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71E9603-C4E3-47CB-A6A7-FADB502BD057}"/>
              </a:ext>
            </a:extLst>
          </p:cNvPr>
          <p:cNvSpPr txBox="1"/>
          <p:nvPr/>
        </p:nvSpPr>
        <p:spPr>
          <a:xfrm>
            <a:off x="10354733" y="144938"/>
            <a:ext cx="1704333" cy="646331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T.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Lecrevisse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prstClr val="white"/>
                </a:solidFill>
                <a:latin typeface="Trebuchet MS"/>
              </a:rPr>
              <a:t>E. </a:t>
            </a:r>
            <a:r>
              <a:rPr lang="fr-FR" b="1" kern="0" dirty="0" err="1">
                <a:solidFill>
                  <a:prstClr val="white"/>
                </a:solidFill>
                <a:latin typeface="Trebuchet MS"/>
              </a:rPr>
              <a:t>Rochepault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725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à coins arrondis 12">
            <a:extLst>
              <a:ext uri="{FF2B5EF4-FFF2-40B4-BE49-F238E27FC236}">
                <a16:creationId xmlns:a16="http://schemas.microsoft.com/office/drawing/2014/main" id="{FB210F6C-0363-4BC3-B671-C2E666B87047}"/>
              </a:ext>
            </a:extLst>
          </p:cNvPr>
          <p:cNvSpPr/>
          <p:nvPr/>
        </p:nvSpPr>
        <p:spPr>
          <a:xfrm>
            <a:off x="7374467" y="4670068"/>
            <a:ext cx="463678" cy="51163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41907" y="314038"/>
            <a:ext cx="9985272" cy="452082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Development Plan towards 16 </a:t>
            </a:r>
            <a:r>
              <a:rPr lang="en-US" dirty="0"/>
              <a:t>T Nb</a:t>
            </a:r>
            <a:r>
              <a:rPr lang="en-US" baseline="-25000" dirty="0"/>
              <a:t>3</a:t>
            </a:r>
            <a:r>
              <a:rPr lang="en-US" dirty="0"/>
              <a:t>Sn Dipoles</a:t>
            </a:r>
            <a:endParaRPr lang="en-US" noProof="0" dirty="0"/>
          </a:p>
        </p:txBody>
      </p:sp>
      <p:graphicFrame>
        <p:nvGraphicFramePr>
          <p:cNvPr id="25" name="Diagramme 24">
            <a:extLst>
              <a:ext uri="{FF2B5EF4-FFF2-40B4-BE49-F238E27FC236}">
                <a16:creationId xmlns:a16="http://schemas.microsoft.com/office/drawing/2014/main" id="{3B743777-32D2-4F4B-B9FF-6753B15D9ADE}"/>
              </a:ext>
            </a:extLst>
          </p:cNvPr>
          <p:cNvGraphicFramePr/>
          <p:nvPr/>
        </p:nvGraphicFramePr>
        <p:xfrm>
          <a:off x="1690732" y="832052"/>
          <a:ext cx="6096000" cy="50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" name="Image 29">
            <a:extLst>
              <a:ext uri="{FF2B5EF4-FFF2-40B4-BE49-F238E27FC236}">
                <a16:creationId xmlns:a16="http://schemas.microsoft.com/office/drawing/2014/main" id="{C6BA382F-7041-4489-A8C1-CACD6AB7D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6303" y="4642282"/>
            <a:ext cx="1091490" cy="95053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9E6AB10-2FBD-487F-821C-8DC2362B00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45603" y="5522673"/>
            <a:ext cx="1070154" cy="83062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762B04A-E7A7-4E0B-8057-2CF2A9B3897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056" y="5901456"/>
            <a:ext cx="1292974" cy="727297"/>
          </a:xfrm>
          <a:prstGeom prst="rect">
            <a:avLst/>
          </a:prstGeom>
        </p:spPr>
      </p:pic>
      <p:sp>
        <p:nvSpPr>
          <p:cNvPr id="37" name="Rectangle à coins arrondis 9">
            <a:extLst>
              <a:ext uri="{FF2B5EF4-FFF2-40B4-BE49-F238E27FC236}">
                <a16:creationId xmlns:a16="http://schemas.microsoft.com/office/drawing/2014/main" id="{8CC1CF49-F40C-4E01-ABDE-81269DA49C4D}"/>
              </a:ext>
            </a:extLst>
          </p:cNvPr>
          <p:cNvSpPr/>
          <p:nvPr/>
        </p:nvSpPr>
        <p:spPr>
          <a:xfrm>
            <a:off x="7338500" y="1146768"/>
            <a:ext cx="1004130" cy="47186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F2D2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8" name="Rectangle à coins arrondis 12">
            <a:extLst>
              <a:ext uri="{FF2B5EF4-FFF2-40B4-BE49-F238E27FC236}">
                <a16:creationId xmlns:a16="http://schemas.microsoft.com/office/drawing/2014/main" id="{4E8B16A9-1088-4B62-B4D1-318B4D73C0E8}"/>
              </a:ext>
            </a:extLst>
          </p:cNvPr>
          <p:cNvSpPr/>
          <p:nvPr/>
        </p:nvSpPr>
        <p:spPr>
          <a:xfrm>
            <a:off x="8982352" y="3835252"/>
            <a:ext cx="1007999" cy="51163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SMC </a:t>
            </a:r>
          </a:p>
        </p:txBody>
      </p:sp>
      <p:sp>
        <p:nvSpPr>
          <p:cNvPr id="39" name="Rectangle à coins arrondis 11">
            <a:extLst>
              <a:ext uri="{FF2B5EF4-FFF2-40B4-BE49-F238E27FC236}">
                <a16:creationId xmlns:a16="http://schemas.microsoft.com/office/drawing/2014/main" id="{5D34FCF4-4B86-40AE-BD83-D8AB1419ACC2}"/>
              </a:ext>
            </a:extLst>
          </p:cNvPr>
          <p:cNvSpPr/>
          <p:nvPr/>
        </p:nvSpPr>
        <p:spPr>
          <a:xfrm>
            <a:off x="9425428" y="1902239"/>
            <a:ext cx="1075840" cy="57937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R2D2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07900157-E9C1-41F4-92D7-76D440774C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5997" y="5937984"/>
            <a:ext cx="1204898" cy="85738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C65F4C8-E9A6-4A86-AAC4-CED5A7DECF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277"/>
          <a:stretch/>
        </p:blipFill>
        <p:spPr>
          <a:xfrm>
            <a:off x="4402428" y="5901455"/>
            <a:ext cx="1156273" cy="740254"/>
          </a:xfrm>
          <a:prstGeom prst="rect">
            <a:avLst/>
          </a:prstGeom>
        </p:spPr>
      </p:pic>
      <p:pic>
        <p:nvPicPr>
          <p:cNvPr id="42" name="Image 1">
            <a:extLst>
              <a:ext uri="{FF2B5EF4-FFF2-40B4-BE49-F238E27FC236}">
                <a16:creationId xmlns:a16="http://schemas.microsoft.com/office/drawing/2014/main" id="{55997812-B7AE-45BF-B909-5519168B9F4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3131" y="903441"/>
            <a:ext cx="1723150" cy="1236634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51CC058-767C-4BA2-AF00-0EC2D3C831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7797" y="5641942"/>
            <a:ext cx="1531349" cy="1089653"/>
          </a:xfrm>
          <a:prstGeom prst="rect">
            <a:avLst/>
          </a:prstGeom>
        </p:spPr>
      </p:pic>
      <p:pic>
        <p:nvPicPr>
          <p:cNvPr id="44" name="Image 10">
            <a:extLst>
              <a:ext uri="{FF2B5EF4-FFF2-40B4-BE49-F238E27FC236}">
                <a16:creationId xmlns:a16="http://schemas.microsoft.com/office/drawing/2014/main" id="{F8764EE5-9F63-4ED4-B283-44F1AD1288C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02" y="3769166"/>
            <a:ext cx="1249156" cy="83277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8F78BDE-28A0-4993-A3DA-978C2031934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7849" y="3552726"/>
            <a:ext cx="1213016" cy="90976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6D46B4C7-4904-4C68-BFD3-EBC95094B58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6" t="24157" r="19999" b="17572"/>
          <a:stretch/>
        </p:blipFill>
        <p:spPr>
          <a:xfrm rot="5400000">
            <a:off x="8255649" y="2193669"/>
            <a:ext cx="1315766" cy="84533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8483A5FA-CC4C-4C1F-B5DC-EABA5AD2305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r="34498" b="5853"/>
          <a:stretch/>
        </p:blipFill>
        <p:spPr>
          <a:xfrm>
            <a:off x="8997365" y="4460448"/>
            <a:ext cx="463679" cy="140409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880FE8F0-C2F0-405D-BEAD-B100B46D09A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427" y="2574295"/>
            <a:ext cx="900000" cy="699927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88514AF7-F3D3-4198-A2ED-E74847CDB5A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646" y="857744"/>
            <a:ext cx="1008000" cy="78323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FB403FA1-1271-4395-A7E7-0DEEA246DC8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34613" r="16162" b="23905"/>
          <a:stretch/>
        </p:blipFill>
        <p:spPr>
          <a:xfrm>
            <a:off x="6023055" y="2214796"/>
            <a:ext cx="2396092" cy="1145957"/>
          </a:xfrm>
          <a:prstGeom prst="rect">
            <a:avLst/>
          </a:prstGeom>
        </p:spPr>
      </p:pic>
      <p:sp>
        <p:nvSpPr>
          <p:cNvPr id="2" name="Flèche : bas 1">
            <a:extLst>
              <a:ext uri="{FF2B5EF4-FFF2-40B4-BE49-F238E27FC236}">
                <a16:creationId xmlns:a16="http://schemas.microsoft.com/office/drawing/2014/main" id="{7A688E0C-CFE5-4045-B8AA-2776FCC18E69}"/>
              </a:ext>
            </a:extLst>
          </p:cNvPr>
          <p:cNvSpPr/>
          <p:nvPr/>
        </p:nvSpPr>
        <p:spPr>
          <a:xfrm flipV="1">
            <a:off x="10781270" y="920579"/>
            <a:ext cx="397410" cy="540000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 descr="Continuous - Free ui icons">
            <a:extLst>
              <a:ext uri="{FF2B5EF4-FFF2-40B4-BE49-F238E27FC236}">
                <a16:creationId xmlns:a16="http://schemas.microsoft.com/office/drawing/2014/main" id="{E9445652-09A6-427F-91EE-03A91B9C9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46" y="201326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ontinuous - Free ui icons">
            <a:extLst>
              <a:ext uri="{FF2B5EF4-FFF2-40B4-BE49-F238E27FC236}">
                <a16:creationId xmlns:a16="http://schemas.microsoft.com/office/drawing/2014/main" id="{43C56C3C-A273-45A7-B777-282B16F7D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506" y="120831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à coins arrondis 12">
            <a:extLst>
              <a:ext uri="{FF2B5EF4-FFF2-40B4-BE49-F238E27FC236}">
                <a16:creationId xmlns:a16="http://schemas.microsoft.com/office/drawing/2014/main" id="{5B4E55C5-905E-41DC-9479-01DB55F5EDF8}"/>
              </a:ext>
            </a:extLst>
          </p:cNvPr>
          <p:cNvSpPr/>
          <p:nvPr/>
        </p:nvSpPr>
        <p:spPr>
          <a:xfrm>
            <a:off x="9559084" y="5352911"/>
            <a:ext cx="1500214" cy="51163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Debon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-ding tests  </a:t>
            </a:r>
          </a:p>
        </p:txBody>
      </p:sp>
      <p:pic>
        <p:nvPicPr>
          <p:cNvPr id="54" name="Picture 2" descr="Continuous - Free ui icons">
            <a:extLst>
              <a:ext uri="{FF2B5EF4-FFF2-40B4-BE49-F238E27FC236}">
                <a16:creationId xmlns:a16="http://schemas.microsoft.com/office/drawing/2014/main" id="{19C46FB2-99CE-4500-A9EA-E02DDF8D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864" y="474756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727B421F-2B27-44F0-8533-71FCE3E0193E}"/>
              </a:ext>
            </a:extLst>
          </p:cNvPr>
          <p:cNvSpPr txBox="1"/>
          <p:nvPr/>
        </p:nvSpPr>
        <p:spPr>
          <a:xfrm>
            <a:off x="8854009" y="5870324"/>
            <a:ext cx="21451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PhD G. Campagna 2025</a:t>
            </a:r>
          </a:p>
        </p:txBody>
      </p:sp>
      <p:sp>
        <p:nvSpPr>
          <p:cNvPr id="32" name="Espace réservé de la date 3">
            <a:extLst>
              <a:ext uri="{FF2B5EF4-FFF2-40B4-BE49-F238E27FC236}">
                <a16:creationId xmlns:a16="http://schemas.microsoft.com/office/drawing/2014/main" id="{D9A74CB0-5271-4011-A517-78786F84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33" name="Espace réservé du pied de page 4">
            <a:extLst>
              <a:ext uri="{FF2B5EF4-FFF2-40B4-BE49-F238E27FC236}">
                <a16:creationId xmlns:a16="http://schemas.microsoft.com/office/drawing/2014/main" id="{795E7449-FD80-45DE-BE9D-175D3952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34" name="Espace réservé du numéro de diapositive 5">
            <a:extLst>
              <a:ext uri="{FF2B5EF4-FFF2-40B4-BE49-F238E27FC236}">
                <a16:creationId xmlns:a16="http://schemas.microsoft.com/office/drawing/2014/main" id="{15694BA1-BE39-4DB5-8660-55253C6C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E9C2670-9147-40CB-B2D4-DD845467FA1B}" type="slidenum">
              <a:rPr lang="fr-FR" b="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fr-FR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76D77C8-30C9-4F11-86AF-23CC35006B71}"/>
              </a:ext>
            </a:extLst>
          </p:cNvPr>
          <p:cNvSpPr txBox="1"/>
          <p:nvPr/>
        </p:nvSpPr>
        <p:spPr>
          <a:xfrm>
            <a:off x="10354733" y="144938"/>
            <a:ext cx="1704333" cy="646331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T.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Lecrevisse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prstClr val="white"/>
                </a:solidFill>
                <a:latin typeface="Trebuchet MS"/>
              </a:rPr>
              <a:t>E. </a:t>
            </a:r>
            <a:r>
              <a:rPr lang="fr-FR" b="1" kern="0" dirty="0" err="1">
                <a:solidFill>
                  <a:prstClr val="white"/>
                </a:solidFill>
                <a:latin typeface="Trebuchet MS"/>
              </a:rPr>
              <a:t>Rochepault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2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578" y="204852"/>
            <a:ext cx="10728325" cy="871827"/>
          </a:xfrm>
        </p:spPr>
        <p:txBody>
          <a:bodyPr>
            <a:normAutofit/>
          </a:bodyPr>
          <a:lstStyle/>
          <a:p>
            <a:r>
              <a:rPr lang="en-US" noProof="0" dirty="0"/>
              <a:t>Development Plan towards 16 </a:t>
            </a:r>
            <a:r>
              <a:rPr lang="en-US" dirty="0"/>
              <a:t>T+ HTS Dipoles</a:t>
            </a:r>
            <a:endParaRPr lang="fr-FR" dirty="0"/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418DD7FD-9D0D-437C-AF81-A481FDCD5A55}"/>
              </a:ext>
            </a:extLst>
          </p:cNvPr>
          <p:cNvGraphicFramePr/>
          <p:nvPr/>
        </p:nvGraphicFramePr>
        <p:xfrm>
          <a:off x="498191" y="765695"/>
          <a:ext cx="6505751" cy="5451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BB593B9-B378-4854-838A-E864D008A151}"/>
              </a:ext>
            </a:extLst>
          </p:cNvPr>
          <p:cNvSpPr txBox="1"/>
          <p:nvPr/>
        </p:nvSpPr>
        <p:spPr>
          <a:xfrm>
            <a:off x="6294200" y="1294055"/>
            <a:ext cx="50289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etal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nsulated (NI steel co-winding) 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Costs /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risks reduction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Conductor and design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limit exploration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Compact 14 T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REBCO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mock-ups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FA966E-A352-468C-9877-64D7E95B45F9}"/>
              </a:ext>
            </a:extLst>
          </p:cNvPr>
          <p:cNvSpPr txBox="1"/>
          <p:nvPr/>
        </p:nvSpPr>
        <p:spPr>
          <a:xfrm>
            <a:off x="10593490" y="385066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2023-2025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57C8B-7FD1-485B-AEBA-8ECEB5461F3F}"/>
              </a:ext>
            </a:extLst>
          </p:cNvPr>
          <p:cNvSpPr/>
          <p:nvPr/>
        </p:nvSpPr>
        <p:spPr>
          <a:xfrm>
            <a:off x="256558" y="3768811"/>
            <a:ext cx="11729495" cy="2569132"/>
          </a:xfrm>
          <a:custGeom>
            <a:avLst/>
            <a:gdLst>
              <a:gd name="connsiteX0" fmla="*/ 0 w 11729495"/>
              <a:gd name="connsiteY0" fmla="*/ 0 h 1870000"/>
              <a:gd name="connsiteX1" fmla="*/ 11729495 w 11729495"/>
              <a:gd name="connsiteY1" fmla="*/ 0 h 1870000"/>
              <a:gd name="connsiteX2" fmla="*/ 11729495 w 11729495"/>
              <a:gd name="connsiteY2" fmla="*/ 1870000 h 1870000"/>
              <a:gd name="connsiteX3" fmla="*/ 0 w 11729495"/>
              <a:gd name="connsiteY3" fmla="*/ 1870000 h 1870000"/>
              <a:gd name="connsiteX4" fmla="*/ 0 w 11729495"/>
              <a:gd name="connsiteY4" fmla="*/ 0 h 1870000"/>
              <a:gd name="connsiteX0" fmla="*/ 0 w 11729495"/>
              <a:gd name="connsiteY0" fmla="*/ 7155 h 1877155"/>
              <a:gd name="connsiteX1" fmla="*/ 6304880 w 11729495"/>
              <a:gd name="connsiteY1" fmla="*/ 0 h 1877155"/>
              <a:gd name="connsiteX2" fmla="*/ 11729495 w 11729495"/>
              <a:gd name="connsiteY2" fmla="*/ 7155 h 1877155"/>
              <a:gd name="connsiteX3" fmla="*/ 11729495 w 11729495"/>
              <a:gd name="connsiteY3" fmla="*/ 1877155 h 1877155"/>
              <a:gd name="connsiteX4" fmla="*/ 0 w 11729495"/>
              <a:gd name="connsiteY4" fmla="*/ 1877155 h 1877155"/>
              <a:gd name="connsiteX5" fmla="*/ 0 w 11729495"/>
              <a:gd name="connsiteY5" fmla="*/ 7155 h 1877155"/>
              <a:gd name="connsiteX0" fmla="*/ 0 w 11729495"/>
              <a:gd name="connsiteY0" fmla="*/ 7155 h 1877155"/>
              <a:gd name="connsiteX1" fmla="*/ 6304880 w 11729495"/>
              <a:gd name="connsiteY1" fmla="*/ 0 h 1877155"/>
              <a:gd name="connsiteX2" fmla="*/ 6304880 w 11729495"/>
              <a:gd name="connsiteY2" fmla="*/ 1 h 1877155"/>
              <a:gd name="connsiteX3" fmla="*/ 11729495 w 11729495"/>
              <a:gd name="connsiteY3" fmla="*/ 7155 h 1877155"/>
              <a:gd name="connsiteX4" fmla="*/ 11729495 w 11729495"/>
              <a:gd name="connsiteY4" fmla="*/ 1877155 h 1877155"/>
              <a:gd name="connsiteX5" fmla="*/ 0 w 11729495"/>
              <a:gd name="connsiteY5" fmla="*/ 1877155 h 1877155"/>
              <a:gd name="connsiteX6" fmla="*/ 0 w 11729495"/>
              <a:gd name="connsiteY6" fmla="*/ 7155 h 1877155"/>
              <a:gd name="connsiteX0" fmla="*/ 0 w 11729495"/>
              <a:gd name="connsiteY0" fmla="*/ 7155 h 1877155"/>
              <a:gd name="connsiteX1" fmla="*/ 6304880 w 11729495"/>
              <a:gd name="connsiteY1" fmla="*/ 0 h 1877155"/>
              <a:gd name="connsiteX2" fmla="*/ 6304880 w 11729495"/>
              <a:gd name="connsiteY2" fmla="*/ 1 h 1877155"/>
              <a:gd name="connsiteX3" fmla="*/ 6675583 w 11729495"/>
              <a:gd name="connsiteY3" fmla="*/ 6180 h 1877155"/>
              <a:gd name="connsiteX4" fmla="*/ 11729495 w 11729495"/>
              <a:gd name="connsiteY4" fmla="*/ 7155 h 1877155"/>
              <a:gd name="connsiteX5" fmla="*/ 11729495 w 11729495"/>
              <a:gd name="connsiteY5" fmla="*/ 1877155 h 1877155"/>
              <a:gd name="connsiteX6" fmla="*/ 0 w 11729495"/>
              <a:gd name="connsiteY6" fmla="*/ 1877155 h 1877155"/>
              <a:gd name="connsiteX7" fmla="*/ 0 w 11729495"/>
              <a:gd name="connsiteY7" fmla="*/ 7155 h 1877155"/>
              <a:gd name="connsiteX0" fmla="*/ 0 w 11729495"/>
              <a:gd name="connsiteY0" fmla="*/ 699132 h 2569132"/>
              <a:gd name="connsiteX1" fmla="*/ 6304880 w 11729495"/>
              <a:gd name="connsiteY1" fmla="*/ 691977 h 2569132"/>
              <a:gd name="connsiteX2" fmla="*/ 6304880 w 11729495"/>
              <a:gd name="connsiteY2" fmla="*/ 691978 h 2569132"/>
              <a:gd name="connsiteX3" fmla="*/ 6311059 w 11729495"/>
              <a:gd name="connsiteY3" fmla="*/ 0 h 2569132"/>
              <a:gd name="connsiteX4" fmla="*/ 11729495 w 11729495"/>
              <a:gd name="connsiteY4" fmla="*/ 699132 h 2569132"/>
              <a:gd name="connsiteX5" fmla="*/ 11729495 w 11729495"/>
              <a:gd name="connsiteY5" fmla="*/ 2569132 h 2569132"/>
              <a:gd name="connsiteX6" fmla="*/ 0 w 11729495"/>
              <a:gd name="connsiteY6" fmla="*/ 2569132 h 2569132"/>
              <a:gd name="connsiteX7" fmla="*/ 0 w 11729495"/>
              <a:gd name="connsiteY7" fmla="*/ 699132 h 2569132"/>
              <a:gd name="connsiteX0" fmla="*/ 0 w 11729495"/>
              <a:gd name="connsiteY0" fmla="*/ 699132 h 2569132"/>
              <a:gd name="connsiteX1" fmla="*/ 6304880 w 11729495"/>
              <a:gd name="connsiteY1" fmla="*/ 691977 h 2569132"/>
              <a:gd name="connsiteX2" fmla="*/ 6304880 w 11729495"/>
              <a:gd name="connsiteY2" fmla="*/ 691978 h 2569132"/>
              <a:gd name="connsiteX3" fmla="*/ 6311059 w 11729495"/>
              <a:gd name="connsiteY3" fmla="*/ 0 h 2569132"/>
              <a:gd name="connsiteX4" fmla="*/ 11661533 w 11729495"/>
              <a:gd name="connsiteY4" fmla="*/ 25689 h 2569132"/>
              <a:gd name="connsiteX5" fmla="*/ 11729495 w 11729495"/>
              <a:gd name="connsiteY5" fmla="*/ 2569132 h 2569132"/>
              <a:gd name="connsiteX6" fmla="*/ 0 w 11729495"/>
              <a:gd name="connsiteY6" fmla="*/ 2569132 h 2569132"/>
              <a:gd name="connsiteX7" fmla="*/ 0 w 11729495"/>
              <a:gd name="connsiteY7" fmla="*/ 699132 h 2569132"/>
              <a:gd name="connsiteX0" fmla="*/ 0 w 11729495"/>
              <a:gd name="connsiteY0" fmla="*/ 699132 h 2569132"/>
              <a:gd name="connsiteX1" fmla="*/ 6304880 w 11729495"/>
              <a:gd name="connsiteY1" fmla="*/ 691977 h 2569132"/>
              <a:gd name="connsiteX2" fmla="*/ 6304880 w 11729495"/>
              <a:gd name="connsiteY2" fmla="*/ 691978 h 2569132"/>
              <a:gd name="connsiteX3" fmla="*/ 6311059 w 11729495"/>
              <a:gd name="connsiteY3" fmla="*/ 0 h 2569132"/>
              <a:gd name="connsiteX4" fmla="*/ 11729495 w 11729495"/>
              <a:gd name="connsiteY4" fmla="*/ 38046 h 2569132"/>
              <a:gd name="connsiteX5" fmla="*/ 11729495 w 11729495"/>
              <a:gd name="connsiteY5" fmla="*/ 2569132 h 2569132"/>
              <a:gd name="connsiteX6" fmla="*/ 0 w 11729495"/>
              <a:gd name="connsiteY6" fmla="*/ 2569132 h 2569132"/>
              <a:gd name="connsiteX7" fmla="*/ 0 w 11729495"/>
              <a:gd name="connsiteY7" fmla="*/ 699132 h 256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29495" h="2569132">
                <a:moveTo>
                  <a:pt x="0" y="699132"/>
                </a:moveTo>
                <a:lnTo>
                  <a:pt x="6304880" y="691977"/>
                </a:lnTo>
                <a:lnTo>
                  <a:pt x="6304880" y="691978"/>
                </a:lnTo>
                <a:cubicBezTo>
                  <a:pt x="6306940" y="461319"/>
                  <a:pt x="6308999" y="230659"/>
                  <a:pt x="6311059" y="0"/>
                </a:cubicBezTo>
                <a:lnTo>
                  <a:pt x="11729495" y="38046"/>
                </a:lnTo>
                <a:lnTo>
                  <a:pt x="11729495" y="2569132"/>
                </a:lnTo>
                <a:lnTo>
                  <a:pt x="0" y="2569132"/>
                </a:lnTo>
                <a:lnTo>
                  <a:pt x="0" y="699132"/>
                </a:lnTo>
                <a:close/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8BFA7C3-9BB0-4949-B468-BC4C1029368F}"/>
              </a:ext>
            </a:extLst>
          </p:cNvPr>
          <p:cNvGrpSpPr/>
          <p:nvPr/>
        </p:nvGrpSpPr>
        <p:grpSpPr>
          <a:xfrm>
            <a:off x="6782095" y="5041638"/>
            <a:ext cx="4193417" cy="1183318"/>
            <a:chOff x="6905919" y="5066677"/>
            <a:chExt cx="4193417" cy="1183318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E5D1D9A-1FF8-43ED-9121-C2196708E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5919" y="5066677"/>
              <a:ext cx="4193417" cy="1183318"/>
            </a:xfrm>
            <a:prstGeom prst="round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A68B004-9D20-4360-900D-FBD1D1028A04}"/>
                </a:ext>
              </a:extLst>
            </p:cNvPr>
            <p:cNvSpPr txBox="1"/>
            <p:nvPr/>
          </p:nvSpPr>
          <p:spPr>
            <a:xfrm>
              <a:off x="7335337" y="5969315"/>
              <a:ext cx="8242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NARSIL1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79DCED9-2C31-4E8B-9621-F39CA9B98E6A}"/>
                </a:ext>
              </a:extLst>
            </p:cNvPr>
            <p:cNvSpPr txBox="1"/>
            <p:nvPr/>
          </p:nvSpPr>
          <p:spPr>
            <a:xfrm>
              <a:off x="7357136" y="5607425"/>
              <a:ext cx="8242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NARSIL2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8A126E7C-38D6-4770-BC2B-365CBA7371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"/>
          <a:stretch/>
        </p:blipFill>
        <p:spPr>
          <a:xfrm>
            <a:off x="11024939" y="5041076"/>
            <a:ext cx="856083" cy="1183880"/>
          </a:xfrm>
          <a:prstGeom prst="round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40E0526-48B2-4BD8-9201-5ED808FA4C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574" y="3982283"/>
            <a:ext cx="2844677" cy="905829"/>
          </a:xfrm>
          <a:prstGeom prst="flowChartTerminator">
            <a:avLst/>
          </a:prstGeom>
        </p:spPr>
      </p:pic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3632F364-C12B-4738-8DB0-D066C65E2E33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0C4F5D-1B54-4B67-AB15-D076B4C4658B}" type="datetime1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26/11/2025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68D2F024-2775-4855-A790-F79616BECEBD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Journée P2I, Accélérateurs, D. Longuevergne</a:t>
            </a:r>
          </a:p>
        </p:txBody>
      </p: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75C2F3FB-E716-4E2D-A10D-B5CE88DFAB2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9C2670-9147-40CB-B2D4-DD845467FA1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29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4A86CF4-847C-432E-8A27-E564499CC0B0}"/>
              </a:ext>
            </a:extLst>
          </p:cNvPr>
          <p:cNvSpPr txBox="1"/>
          <p:nvPr/>
        </p:nvSpPr>
        <p:spPr>
          <a:xfrm>
            <a:off x="10385089" y="119364"/>
            <a:ext cx="1704333" cy="646331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T.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Lecrevisse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prstClr val="white"/>
                </a:solidFill>
                <a:latin typeface="Trebuchet MS"/>
              </a:rPr>
              <a:t>E. </a:t>
            </a:r>
            <a:r>
              <a:rPr lang="fr-FR" b="1" kern="0" dirty="0" err="1">
                <a:solidFill>
                  <a:prstClr val="white"/>
                </a:solidFill>
                <a:latin typeface="Trebuchet MS"/>
              </a:rPr>
              <a:t>Rochepault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81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1645E-6AC7-4D37-B020-0E2C4C64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2B11AD-3325-48B0-A7B2-0F3A3D3C9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0784"/>
            <a:ext cx="10896600" cy="5030683"/>
          </a:xfrm>
        </p:spPr>
        <p:txBody>
          <a:bodyPr>
            <a:normAutofit fontScale="85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3500" dirty="0"/>
              <a:t> Contributions aux projets de construction d’accélérateurs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LHC, SOLEIL, Spiral2, EUXFEL, MYRRHA, IFMIF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SARAF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 err="1"/>
              <a:t>ThomX</a:t>
            </a: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PIP-II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PERLE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dirty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3500" dirty="0"/>
              <a:t> Les </a:t>
            </a:r>
            <a:r>
              <a:rPr lang="fr-FR" sz="3500" dirty="0" err="1"/>
              <a:t>R&amp;Ds</a:t>
            </a:r>
            <a:r>
              <a:rPr lang="fr-FR" sz="3500" dirty="0"/>
              <a:t> en cours pour les accélérateurs du futur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Couches Minces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PLASMA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COBOT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/>
              <a:t>Les aimants pour FCC-</a:t>
            </a:r>
            <a:r>
              <a:rPr lang="fr-FR" dirty="0" err="1"/>
              <a:t>hh</a:t>
            </a:r>
            <a:endParaRPr lang="fr-FR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Accélération laser plasma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Accélération diélectrique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FCC-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ee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, Mu-Col (CERN)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DBABC0-8A37-45B5-9319-0138C5A74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EA49D5-B3AC-488A-B35B-4FE22D0A3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0F49F0-AA47-44E5-98E7-4AB5E88B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516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004" y="2766218"/>
            <a:ext cx="688599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8800" b="1" dirty="0"/>
              <a:t>Couches Minces - SRF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722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117" y="607737"/>
            <a:ext cx="10888825" cy="4965749"/>
          </a:xfrm>
        </p:spPr>
        <p:txBody>
          <a:bodyPr>
            <a:normAutofit fontScale="90000"/>
          </a:bodyPr>
          <a:lstStyle/>
          <a:p>
            <a:r>
              <a:rPr lang="fr-FR" sz="3200" b="1" dirty="0"/>
              <a:t>Le dépôt de couches minces dans les cavités accélératrices a plusieurs buts :</a:t>
            </a:r>
            <a:br>
              <a:rPr lang="fr-FR" sz="3200" b="1" dirty="0"/>
            </a:br>
            <a:br>
              <a:rPr lang="fr-FR" sz="3200" b="1" dirty="0"/>
            </a:br>
            <a:r>
              <a:rPr lang="fr-FR" sz="2400" b="1" dirty="0">
                <a:solidFill>
                  <a:srgbClr val="C00000"/>
                </a:solidFill>
              </a:rPr>
              <a:t>- </a:t>
            </a:r>
            <a:r>
              <a:rPr lang="fr-FR" sz="2400" b="1" u="sng" dirty="0">
                <a:solidFill>
                  <a:srgbClr val="C00000"/>
                </a:solidFill>
              </a:rPr>
              <a:t>Passivation de la surface </a:t>
            </a:r>
            <a:r>
              <a:rPr lang="fr-FR" sz="2400" b="1" dirty="0">
                <a:solidFill>
                  <a:srgbClr val="C00000"/>
                </a:solidFill>
              </a:rPr>
              <a:t>: croissance d’une couche d’oxyde autre que Niobium pour la réduction de la résistance résiduelle de surface.</a:t>
            </a:r>
            <a:br>
              <a:rPr lang="fr-FR" sz="2400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- </a:t>
            </a:r>
            <a:r>
              <a:rPr lang="fr-FR" sz="2400" b="1" u="sng" dirty="0">
                <a:solidFill>
                  <a:srgbClr val="C00000"/>
                </a:solidFill>
              </a:rPr>
              <a:t>Dopage de la surface </a:t>
            </a:r>
            <a:r>
              <a:rPr lang="fr-FR" sz="2400" b="1" dirty="0">
                <a:solidFill>
                  <a:srgbClr val="C00000"/>
                </a:solidFill>
              </a:rPr>
              <a:t>: réduction du libre parcours moyen de surface pour la réduction de la résistance BCS.</a:t>
            </a:r>
            <a:br>
              <a:rPr lang="fr-FR" sz="2400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- </a:t>
            </a:r>
            <a:r>
              <a:rPr lang="fr-FR" sz="2400" b="1" u="sng" dirty="0">
                <a:solidFill>
                  <a:srgbClr val="C00000"/>
                </a:solidFill>
              </a:rPr>
              <a:t>Réduction du </a:t>
            </a:r>
            <a:r>
              <a:rPr lang="fr-FR" sz="2400" b="1" u="sng" dirty="0" err="1">
                <a:solidFill>
                  <a:srgbClr val="C00000"/>
                </a:solidFill>
              </a:rPr>
              <a:t>multipacting</a:t>
            </a:r>
            <a:r>
              <a:rPr lang="fr-FR" sz="2400" b="1" u="sng" dirty="0">
                <a:solidFill>
                  <a:srgbClr val="C00000"/>
                </a:solidFill>
              </a:rPr>
              <a:t> </a:t>
            </a:r>
            <a:r>
              <a:rPr lang="fr-FR" sz="2400" b="1" dirty="0">
                <a:solidFill>
                  <a:srgbClr val="C00000"/>
                </a:solidFill>
              </a:rPr>
              <a:t>(avalanche électronique) : réduction du coefficient d’émission secondaire de surface</a:t>
            </a:r>
            <a:br>
              <a:rPr lang="fr-FR" sz="2400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- </a:t>
            </a:r>
            <a:r>
              <a:rPr lang="fr-FR" sz="2400" b="1" u="sng" dirty="0">
                <a:solidFill>
                  <a:srgbClr val="C00000"/>
                </a:solidFill>
              </a:rPr>
              <a:t>Blindage magnétique RF </a:t>
            </a:r>
            <a:r>
              <a:rPr lang="fr-FR" sz="2400" b="1" dirty="0">
                <a:solidFill>
                  <a:srgbClr val="C00000"/>
                </a:solidFill>
              </a:rPr>
              <a:t>: </a:t>
            </a:r>
            <a:r>
              <a:rPr lang="fr-FR" sz="2400" b="1" dirty="0" err="1">
                <a:solidFill>
                  <a:srgbClr val="C00000"/>
                </a:solidFill>
              </a:rPr>
              <a:t>dépots</a:t>
            </a:r>
            <a:r>
              <a:rPr lang="fr-FR" sz="2400" b="1" dirty="0">
                <a:solidFill>
                  <a:srgbClr val="C00000"/>
                </a:solidFill>
              </a:rPr>
              <a:t> de </a:t>
            </a:r>
            <a:r>
              <a:rPr lang="fr-FR" sz="2400" b="1" dirty="0" err="1">
                <a:solidFill>
                  <a:srgbClr val="C00000"/>
                </a:solidFill>
              </a:rPr>
              <a:t>multi-couches</a:t>
            </a:r>
            <a:r>
              <a:rPr lang="fr-FR" sz="2400" b="1" dirty="0">
                <a:solidFill>
                  <a:srgbClr val="C00000"/>
                </a:solidFill>
              </a:rPr>
              <a:t> nanométriques sur le Niobium pour augmenter le champ accélérateur</a:t>
            </a:r>
            <a:br>
              <a:rPr lang="fr-FR" sz="2400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- </a:t>
            </a:r>
            <a:r>
              <a:rPr lang="fr-FR" sz="2400" b="1" u="sng" dirty="0">
                <a:solidFill>
                  <a:srgbClr val="C00000"/>
                </a:solidFill>
              </a:rPr>
              <a:t>Alternative au Niobium </a:t>
            </a:r>
            <a:r>
              <a:rPr lang="fr-FR" sz="2400" b="1" dirty="0">
                <a:solidFill>
                  <a:srgbClr val="C00000"/>
                </a:solidFill>
              </a:rPr>
              <a:t>: dépôt d’un meilleur matériau supraconducteur (Tc, </a:t>
            </a:r>
            <a:r>
              <a:rPr lang="fr-FR" sz="2400" b="1" dirty="0" err="1">
                <a:solidFill>
                  <a:srgbClr val="C00000"/>
                </a:solidFill>
              </a:rPr>
              <a:t>Hc</a:t>
            </a:r>
            <a:r>
              <a:rPr lang="fr-FR" sz="2400" b="1" dirty="0">
                <a:solidFill>
                  <a:srgbClr val="C00000"/>
                </a:solidFill>
              </a:rPr>
              <a:t>) pour augmenter le champ accélérateur, le facteur de qualité et la température d’opération (2K-&gt; 4.2)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918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e la date 3">
            <a:extLst>
              <a:ext uri="{FF2B5EF4-FFF2-40B4-BE49-F238E27FC236}">
                <a16:creationId xmlns:a16="http://schemas.microsoft.com/office/drawing/2014/main" id="{CCFC5D7B-0F67-4F3C-9D02-5B5A4646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704" y="6357455"/>
            <a:ext cx="2743200" cy="365125"/>
          </a:xfrm>
        </p:spPr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7B1D72A3-DF6E-4EAA-9A1F-91CD0511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2594"/>
            <a:ext cx="4114800" cy="365125"/>
          </a:xfrm>
        </p:spPr>
        <p:txBody>
          <a:bodyPr/>
          <a:lstStyle/>
          <a:p>
            <a:r>
              <a:rPr lang="fr-FR" dirty="0"/>
              <a:t>Journée P2I, Accélérateurs, D. Longuevergne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91" y="899704"/>
            <a:ext cx="10728325" cy="41851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Tuning surface structure and composition for quantum applications by ALD and thermal </a:t>
            </a:r>
            <a:r>
              <a:rPr lang="fr-FR" dirty="0" err="1"/>
              <a:t>treatments</a:t>
            </a:r>
            <a:endParaRPr lang="da-DK" dirty="0"/>
          </a:p>
          <a:p>
            <a:endParaRPr lang="da-DK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25" y="95376"/>
            <a:ext cx="10728325" cy="600364"/>
          </a:xfrm>
        </p:spPr>
        <p:txBody>
          <a:bodyPr>
            <a:normAutofit/>
          </a:bodyPr>
          <a:lstStyle/>
          <a:p>
            <a:r>
              <a:rPr lang="fr-FR" dirty="0"/>
              <a:t>R&amp;D for Nb SRF </a:t>
            </a:r>
            <a:r>
              <a:rPr lang="fr-FR" dirty="0" err="1"/>
              <a:t>cavities</a:t>
            </a:r>
            <a:r>
              <a:rPr lang="fr-FR" dirty="0"/>
              <a:t>: ALD</a:t>
            </a:r>
          </a:p>
        </p:txBody>
      </p:sp>
      <p:cxnSp>
        <p:nvCxnSpPr>
          <p:cNvPr id="61" name="Straight Arrow Connector 52">
            <a:extLst>
              <a:ext uri="{FF2B5EF4-FFF2-40B4-BE49-F238E27FC236}">
                <a16:creationId xmlns:a16="http://schemas.microsoft.com/office/drawing/2014/main" id="{7D09EE7C-457E-4F6B-B3F0-E96EB5A61681}"/>
              </a:ext>
            </a:extLst>
          </p:cNvPr>
          <p:cNvCxnSpPr>
            <a:cxnSpLocks/>
          </p:cNvCxnSpPr>
          <p:nvPr/>
        </p:nvCxnSpPr>
        <p:spPr>
          <a:xfrm flipH="1">
            <a:off x="9730346" y="5280427"/>
            <a:ext cx="314129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54">
            <a:extLst>
              <a:ext uri="{FF2B5EF4-FFF2-40B4-BE49-F238E27FC236}">
                <a16:creationId xmlns:a16="http://schemas.microsoft.com/office/drawing/2014/main" id="{9C44FDE6-FBEC-47F7-B663-82051597CFEB}"/>
              </a:ext>
            </a:extLst>
          </p:cNvPr>
          <p:cNvSpPr txBox="1"/>
          <p:nvPr/>
        </p:nvSpPr>
        <p:spPr>
          <a:xfrm>
            <a:off x="9628559" y="5040871"/>
            <a:ext cx="4844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nm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Espace réservé du contenu 6">
            <a:extLst>
              <a:ext uri="{FF2B5EF4-FFF2-40B4-BE49-F238E27FC236}">
                <a16:creationId xmlns:a16="http://schemas.microsoft.com/office/drawing/2014/main" id="{C1D9E509-1B45-40FD-8E48-6988E437CBAF}"/>
              </a:ext>
            </a:extLst>
          </p:cNvPr>
          <p:cNvSpPr txBox="1">
            <a:spLocks/>
          </p:cNvSpPr>
          <p:nvPr/>
        </p:nvSpPr>
        <p:spPr>
          <a:xfrm>
            <a:off x="470066" y="3968707"/>
            <a:ext cx="11625855" cy="2173676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ALD on Cu (CERN – CEA collaboration):  successful suppression of thermo-currents in Nb thin films on Cu cavities. to be extended to Nb</a:t>
            </a:r>
            <a:r>
              <a:rPr kumimoji="0" lang="da-DK" sz="1800" b="0" i="0" u="none" strike="noStrike" kern="1200" cap="none" spc="0" normalizeH="0" baseline="-2500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 on Cu (ISAS).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Multipacting mitigation in Nb SRF cavities by ALD coatings of TiN.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multilayer depositions by ALD and RF tests in SRF cavities – Increase of penetration field measured on coupons.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Tunneling spectroscopy to correlate surface superconducting properties and RF performances (cavities and Qubits)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Funding sources: ARIES, IFAST, ISAS, Eurolabs, CERN, Region Ile de France.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50019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FF1A20D-9ACC-4858-8625-34F410F519DF}"/>
              </a:ext>
            </a:extLst>
          </p:cNvPr>
          <p:cNvSpPr txBox="1"/>
          <p:nvPr/>
        </p:nvSpPr>
        <p:spPr>
          <a:xfrm>
            <a:off x="7532053" y="1307899"/>
            <a:ext cx="4282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World records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quality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factors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fields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air/water stable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&gt;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verified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the quantum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regime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(NTT,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japan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ANR JCJC – Y. Kalboussi: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approach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2D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films - Qubits.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7F9A1D4-10A5-427A-A6CE-3390A7877DD2}"/>
              </a:ext>
            </a:extLst>
          </p:cNvPr>
          <p:cNvSpPr txBox="1"/>
          <p:nvPr/>
        </p:nvSpPr>
        <p:spPr>
          <a:xfrm>
            <a:off x="586409" y="601823"/>
            <a:ext cx="103764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Dejob, Y. Kalboussi, I. Curci, F. Eozenou, G. Jullien, L. Maurice, B. Quentin, C. Mailleret, P. Sahuquet, G. Rosaz, T. Proslier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673DFA-2FCC-4C33-B1CC-34D9496C6AF4}"/>
              </a:ext>
            </a:extLst>
          </p:cNvPr>
          <p:cNvSpPr txBox="1"/>
          <p:nvPr/>
        </p:nvSpPr>
        <p:spPr>
          <a:xfrm>
            <a:off x="7782338" y="3130826"/>
            <a:ext cx="4074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Y. Kalboussi et al.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Phys.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Rev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23, 044023 (2024)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Y. Kalboussi et al.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Phys.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Lett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123, 134001(2025).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Y. Kalboussi et al.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J. of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Physics 136, 085306 (2024)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Patent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pending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(B23400PCT).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8DFB7C4-1957-40C0-92BC-953AD6E3A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91" y="6202018"/>
            <a:ext cx="763759" cy="5396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D0CEB48-A733-4048-AED3-84531A281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62" y="6221895"/>
            <a:ext cx="946393" cy="53671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0386EB-01D6-427A-8C85-9519F9D8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22" y="6200252"/>
            <a:ext cx="1607014" cy="58141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E1240D8-9D0D-47C6-9FD7-A22700474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8" y="6211957"/>
            <a:ext cx="535371" cy="53448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BE077C7-1D90-43A9-A00C-E9853A94D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83" y="6264008"/>
            <a:ext cx="1625969" cy="59399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99D2BE9-E054-4E8D-969A-64E198B24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60" y="1279964"/>
            <a:ext cx="6418305" cy="263984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AB6B05A-52F7-4514-9FD6-CAD8A3EA7A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351" y="6162260"/>
            <a:ext cx="1104553" cy="60545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B71D521-1831-4B32-9EE0-A2463FEA68AA}"/>
              </a:ext>
            </a:extLst>
          </p:cNvPr>
          <p:cNvSpPr txBox="1"/>
          <p:nvPr/>
        </p:nvSpPr>
        <p:spPr>
          <a:xfrm>
            <a:off x="10354733" y="144938"/>
            <a:ext cx="1704333" cy="369332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T.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Proslier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559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7ABFFE-EC6E-4048-8E50-D7C1981B9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958" y="1255802"/>
            <a:ext cx="11795907" cy="517481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 err="1"/>
              <a:t>Development</a:t>
            </a:r>
            <a:r>
              <a:rPr lang="fr-FR" b="1" dirty="0"/>
              <a:t> of new </a:t>
            </a:r>
            <a:r>
              <a:rPr lang="fr-FR" b="1" dirty="0" err="1"/>
              <a:t>facilities</a:t>
            </a:r>
            <a:r>
              <a:rPr lang="fr-FR" b="1" dirty="0"/>
              <a:t> to go </a:t>
            </a:r>
            <a:r>
              <a:rPr lang="fr-FR" b="1" dirty="0" err="1"/>
              <a:t>beyond</a:t>
            </a:r>
            <a:r>
              <a:rPr lang="fr-FR" b="1" dirty="0"/>
              <a:t> Nb ( ANR Equipex+ PACIFICS </a:t>
            </a:r>
            <a:r>
              <a:rPr lang="fr-FR" b="1" dirty="0" err="1"/>
              <a:t>funding</a:t>
            </a:r>
            <a:r>
              <a:rPr lang="fr-FR" b="1" dirty="0"/>
              <a:t> ).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HIPIMS for </a:t>
            </a:r>
            <a:r>
              <a:rPr lang="fr-FR" dirty="0" err="1"/>
              <a:t>higher</a:t>
            </a:r>
            <a:r>
              <a:rPr lang="fr-FR" dirty="0"/>
              <a:t> T</a:t>
            </a:r>
            <a:r>
              <a:rPr lang="fr-FR" baseline="-25000" dirty="0"/>
              <a:t>C</a:t>
            </a:r>
            <a:r>
              <a:rPr lang="fr-FR" dirty="0"/>
              <a:t> Nb</a:t>
            </a:r>
            <a:r>
              <a:rPr lang="fr-FR" baseline="-25000" dirty="0"/>
              <a:t>3</a:t>
            </a:r>
            <a:r>
              <a:rPr lang="fr-FR" dirty="0"/>
              <a:t>Sn </a:t>
            </a:r>
            <a:r>
              <a:rPr lang="fr-FR" dirty="0" err="1"/>
              <a:t>material</a:t>
            </a:r>
            <a:r>
              <a:rPr lang="fr-FR" dirty="0"/>
              <a:t> deposition on Cu – New </a:t>
            </a:r>
            <a:r>
              <a:rPr lang="fr-FR" dirty="0" err="1"/>
              <a:t>coating</a:t>
            </a:r>
            <a:r>
              <a:rPr lang="fr-FR" dirty="0"/>
              <a:t> </a:t>
            </a:r>
            <a:r>
              <a:rPr lang="fr-FR" dirty="0" err="1"/>
              <a:t>capability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 for </a:t>
            </a:r>
            <a:r>
              <a:rPr lang="fr-FR" dirty="0" err="1"/>
              <a:t>testing</a:t>
            </a:r>
            <a:r>
              <a:rPr lang="fr-FR" dirty="0"/>
              <a:t>.</a:t>
            </a:r>
          </a:p>
          <a:p>
            <a:pPr lvl="1" indent="0">
              <a:buClrTx/>
              <a:buNone/>
            </a:pPr>
            <a:r>
              <a:rPr lang="fr-FR" dirty="0"/>
              <a:t>(</a:t>
            </a:r>
            <a:r>
              <a:rPr lang="fr-FR" dirty="0" err="1"/>
              <a:t>thesis</a:t>
            </a:r>
            <a:r>
              <a:rPr lang="fr-FR" dirty="0"/>
              <a:t> </a:t>
            </a:r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dec</a:t>
            </a:r>
            <a:r>
              <a:rPr lang="fr-FR" dirty="0"/>
              <a:t>. 25)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New cryostat cryocooler to </a:t>
            </a:r>
            <a:r>
              <a:rPr lang="fr-FR" dirty="0" err="1"/>
              <a:t>conduct</a:t>
            </a:r>
            <a:r>
              <a:rPr lang="fr-FR" dirty="0"/>
              <a:t> </a:t>
            </a:r>
            <a:r>
              <a:rPr lang="fr-FR" dirty="0" err="1"/>
              <a:t>LHe</a:t>
            </a:r>
            <a:r>
              <a:rPr lang="fr-FR" dirty="0"/>
              <a:t>-free RF tests on 1.3 GHz </a:t>
            </a:r>
            <a:r>
              <a:rPr lang="fr-FR" dirty="0" err="1"/>
              <a:t>cavities</a:t>
            </a:r>
            <a:r>
              <a:rPr lang="fr-FR" dirty="0"/>
              <a:t> at 4.2K.</a:t>
            </a:r>
          </a:p>
          <a:p>
            <a:pPr lvl="1" indent="0">
              <a:buClrTx/>
              <a:buNone/>
            </a:pPr>
            <a:r>
              <a:rPr lang="fr-FR" dirty="0"/>
              <a:t>	Design </a:t>
            </a:r>
            <a:r>
              <a:rPr lang="fr-FR" dirty="0" err="1"/>
              <a:t>done</a:t>
            </a:r>
            <a:r>
              <a:rPr lang="fr-FR" dirty="0"/>
              <a:t> - Parts </a:t>
            </a:r>
            <a:r>
              <a:rPr lang="fr-FR" dirty="0" err="1"/>
              <a:t>ordered</a:t>
            </a:r>
            <a:r>
              <a:rPr lang="fr-FR" dirty="0"/>
              <a:t> and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received</a:t>
            </a:r>
            <a:r>
              <a:rPr lang="fr-FR" dirty="0"/>
              <a:t>. 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New RF </a:t>
            </a:r>
            <a:r>
              <a:rPr lang="fr-FR" dirty="0" err="1"/>
              <a:t>testing</a:t>
            </a:r>
            <a:r>
              <a:rPr lang="fr-FR" dirty="0"/>
              <a:t> </a:t>
            </a:r>
            <a:r>
              <a:rPr lang="fr-FR" dirty="0" err="1"/>
              <a:t>facility</a:t>
            </a:r>
            <a:r>
              <a:rPr lang="fr-FR" dirty="0"/>
              <a:t> (</a:t>
            </a:r>
            <a:r>
              <a:rPr lang="fr-FR" dirty="0" err="1"/>
              <a:t>insitu</a:t>
            </a:r>
            <a:r>
              <a:rPr lang="fr-FR" dirty="0"/>
              <a:t> </a:t>
            </a:r>
            <a:r>
              <a:rPr lang="fr-FR" dirty="0" err="1"/>
              <a:t>metrology</a:t>
            </a:r>
            <a:r>
              <a:rPr lang="fr-FR" dirty="0"/>
              <a:t>, multi single </a:t>
            </a:r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testing</a:t>
            </a:r>
            <a:r>
              <a:rPr lang="fr-FR" dirty="0"/>
              <a:t>,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range).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New </a:t>
            </a:r>
            <a:r>
              <a:rPr lang="fr-FR" dirty="0" err="1"/>
              <a:t>chemical</a:t>
            </a:r>
            <a:r>
              <a:rPr lang="fr-FR" dirty="0"/>
              <a:t> </a:t>
            </a:r>
            <a:r>
              <a:rPr lang="fr-FR" dirty="0" err="1"/>
              <a:t>facility</a:t>
            </a:r>
            <a:r>
              <a:rPr lang="fr-FR" dirty="0"/>
              <a:t> (normal </a:t>
            </a:r>
            <a:r>
              <a:rPr lang="fr-FR" dirty="0" err="1"/>
              <a:t>metal</a:t>
            </a:r>
            <a:r>
              <a:rPr lang="fr-FR" dirty="0"/>
              <a:t> electropolishing, vertical and horizontal </a:t>
            </a:r>
            <a:r>
              <a:rPr lang="fr-FR" dirty="0" err="1"/>
              <a:t>bench</a:t>
            </a:r>
            <a:r>
              <a:rPr lang="fr-FR" dirty="0"/>
              <a:t>) </a:t>
            </a:r>
          </a:p>
          <a:p>
            <a:pPr lvl="1" indent="0">
              <a:buClrTx/>
              <a:buNone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/>
              <a:t>Additive </a:t>
            </a:r>
            <a:r>
              <a:rPr lang="fr-FR" b="1" dirty="0" err="1"/>
              <a:t>manufacturing</a:t>
            </a:r>
            <a:r>
              <a:rPr lang="fr-FR" b="1" dirty="0"/>
              <a:t> to </a:t>
            </a:r>
            <a:r>
              <a:rPr lang="fr-FR" b="1" dirty="0" err="1"/>
              <a:t>optimize</a:t>
            </a:r>
            <a:r>
              <a:rPr lang="fr-FR" b="1" dirty="0"/>
              <a:t> He ressources (10x </a:t>
            </a:r>
            <a:r>
              <a:rPr lang="fr-FR" b="1" dirty="0" err="1"/>
              <a:t>less</a:t>
            </a:r>
            <a:r>
              <a:rPr lang="fr-FR" b="1" dirty="0"/>
              <a:t>) and </a:t>
            </a:r>
            <a:r>
              <a:rPr lang="fr-FR" b="1" dirty="0" err="1"/>
              <a:t>cooling</a:t>
            </a:r>
            <a:r>
              <a:rPr lang="fr-FR" b="1" dirty="0"/>
              <a:t> process.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Cold Spray as scalable technique </a:t>
            </a:r>
            <a:r>
              <a:rPr lang="fr-FR" dirty="0" err="1"/>
              <a:t>with</a:t>
            </a:r>
            <a:r>
              <a:rPr lang="fr-FR" dirty="0"/>
              <a:t> multi-</a:t>
            </a:r>
            <a:r>
              <a:rPr lang="fr-FR" dirty="0" err="1"/>
              <a:t>metals</a:t>
            </a:r>
            <a:r>
              <a:rPr lang="fr-FR" dirty="0"/>
              <a:t> </a:t>
            </a:r>
            <a:r>
              <a:rPr lang="fr-FR" dirty="0" err="1"/>
              <a:t>manufacturing</a:t>
            </a:r>
            <a:r>
              <a:rPr lang="fr-FR" dirty="0"/>
              <a:t> </a:t>
            </a:r>
            <a:r>
              <a:rPr lang="fr-FR" dirty="0" err="1"/>
              <a:t>capability</a:t>
            </a:r>
            <a:r>
              <a:rPr lang="fr-FR" dirty="0"/>
              <a:t> (Cu-SS/</a:t>
            </a:r>
            <a:r>
              <a:rPr lang="fr-FR" dirty="0" err="1"/>
              <a:t>Cu-Ti</a:t>
            </a:r>
            <a:r>
              <a:rPr lang="fr-FR" dirty="0"/>
              <a:t>).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 err="1"/>
              <a:t>Cooling</a:t>
            </a:r>
            <a:r>
              <a:rPr lang="fr-FR" dirty="0"/>
              <a:t> channels on Cu tubes </a:t>
            </a:r>
            <a:r>
              <a:rPr lang="fr-FR" dirty="0" err="1"/>
              <a:t>successfully</a:t>
            </a:r>
            <a:r>
              <a:rPr lang="fr-FR" dirty="0"/>
              <a:t> </a:t>
            </a:r>
            <a:r>
              <a:rPr lang="fr-FR" dirty="0" err="1"/>
              <a:t>tested</a:t>
            </a:r>
            <a:endParaRPr lang="fr-FR" dirty="0"/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Electropolishing surface </a:t>
            </a:r>
            <a:r>
              <a:rPr lang="fr-FR" dirty="0" err="1"/>
              <a:t>roughness</a:t>
            </a:r>
            <a:r>
              <a:rPr lang="fr-FR" dirty="0"/>
              <a:t> ~ 0,1 µm.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r>
              <a:rPr lang="fr-FR" dirty="0"/>
              <a:t>Two Cu 1,3 GHz </a:t>
            </a:r>
            <a:r>
              <a:rPr lang="fr-FR" dirty="0" err="1"/>
              <a:t>cavities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received</a:t>
            </a:r>
            <a:r>
              <a:rPr lang="fr-FR" dirty="0"/>
              <a:t> in </a:t>
            </a:r>
            <a:r>
              <a:rPr lang="fr-FR" dirty="0" err="1"/>
              <a:t>Dec</a:t>
            </a:r>
            <a:r>
              <a:rPr lang="fr-FR" dirty="0"/>
              <a:t>. 2025.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700" i="1" dirty="0"/>
              <a:t>G. </a:t>
            </a:r>
            <a:r>
              <a:rPr lang="fr-FR" sz="1700" i="1" dirty="0" err="1"/>
              <a:t>Perreu</a:t>
            </a:r>
            <a:r>
              <a:rPr lang="fr-FR" sz="1700" i="1" dirty="0"/>
              <a:t>, J-M. Gheller, P. </a:t>
            </a:r>
            <a:r>
              <a:rPr lang="fr-FR" sz="1700" i="1" dirty="0" err="1"/>
              <a:t>Graffin</a:t>
            </a:r>
            <a:r>
              <a:rPr lang="fr-FR" sz="1700" i="1" dirty="0"/>
              <a:t>, F. Motschmann, C. Verdy, E. Monsifrot, F. Eozenou, L. Maurice, O. Piquet, T. Proslier</a:t>
            </a:r>
          </a:p>
          <a:p>
            <a:pPr marL="552450" lvl="1" indent="-285750">
              <a:buClrTx/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E45B570-CE95-4AF8-9C4C-57047A373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32" y="314036"/>
            <a:ext cx="10728325" cy="628214"/>
          </a:xfrm>
        </p:spPr>
        <p:txBody>
          <a:bodyPr>
            <a:normAutofit/>
          </a:bodyPr>
          <a:lstStyle/>
          <a:p>
            <a:r>
              <a:rPr lang="fr-FR" dirty="0"/>
              <a:t>R&amp;D:  </a:t>
            </a:r>
            <a:r>
              <a:rPr lang="fr-FR" dirty="0" err="1"/>
              <a:t>beyond</a:t>
            </a:r>
            <a:r>
              <a:rPr lang="fr-FR" dirty="0"/>
              <a:t> Nb and additive </a:t>
            </a:r>
            <a:r>
              <a:rPr lang="fr-FR" dirty="0" err="1"/>
              <a:t>manufacturing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AFDA0D-8746-45B1-BD3A-D572DF4CEC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 b="10296"/>
          <a:stretch/>
        </p:blipFill>
        <p:spPr>
          <a:xfrm>
            <a:off x="10641697" y="902443"/>
            <a:ext cx="1550303" cy="1685224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66BEE6A-3203-478B-9D2F-EB0DFCF95613}"/>
              </a:ext>
            </a:extLst>
          </p:cNvPr>
          <p:cNvGrpSpPr/>
          <p:nvPr/>
        </p:nvGrpSpPr>
        <p:grpSpPr>
          <a:xfrm>
            <a:off x="10632790" y="2627815"/>
            <a:ext cx="1559210" cy="1680268"/>
            <a:chOff x="7241309" y="1200726"/>
            <a:chExt cx="3537528" cy="377468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FF2F85B-F354-4466-B791-A07351005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48"/>
            <a:stretch/>
          </p:blipFill>
          <p:spPr>
            <a:xfrm>
              <a:off x="7241309" y="1211770"/>
              <a:ext cx="1915622" cy="376201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9F17358-0C35-4997-82BE-134DE5E16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36" r="16321" b="3332"/>
            <a:stretch/>
          </p:blipFill>
          <p:spPr>
            <a:xfrm>
              <a:off x="9067648" y="1200726"/>
              <a:ext cx="1711189" cy="3774684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4FACDEE-DAFF-4F39-89F2-7B13E1C779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43" y="4593395"/>
            <a:ext cx="3754500" cy="6809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80ACAB-BA6C-483F-A834-A82E75CD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6320" y="4272425"/>
            <a:ext cx="1756227" cy="15320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516E33-7CB3-4D25-8F53-74927F6932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20" y="6138622"/>
            <a:ext cx="1312379" cy="71937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4DE14E4-FE53-4D12-BEE2-C7726B9490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55" y="6142383"/>
            <a:ext cx="616226" cy="61622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3F73B76-65EC-4976-8C60-540B7191D585}"/>
              </a:ext>
            </a:extLst>
          </p:cNvPr>
          <p:cNvSpPr txBox="1"/>
          <p:nvPr/>
        </p:nvSpPr>
        <p:spPr>
          <a:xfrm>
            <a:off x="10361990" y="54242"/>
            <a:ext cx="1704333" cy="369332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T.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Proslier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0623EC63-9C76-48B9-A8DC-6CB3DC1A8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AF28454C-579B-44B9-921E-18B861D68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Journée P2I, Accélérateurs, D. Longuevergne</a:t>
            </a:r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53B70839-F9E9-45A5-B3AB-61793C6C209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9C2670-9147-40CB-B2D4-DD845467FA1B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158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FC51A81A-E1FD-49B5-88AE-2974CCE15FB7}"/>
              </a:ext>
            </a:extLst>
          </p:cNvPr>
          <p:cNvSpPr txBox="1"/>
          <p:nvPr/>
        </p:nvSpPr>
        <p:spPr>
          <a:xfrm>
            <a:off x="4736336" y="1839635"/>
            <a:ext cx="2546034" cy="8236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584" b="1" dirty="0">
                <a:solidFill>
                  <a:srgbClr val="FF0000"/>
                </a:solidFill>
                <a:latin typeface="Calibri" panose="020F0502020204030204"/>
              </a:rPr>
              <a:t>Yanis </a:t>
            </a:r>
            <a:r>
              <a:rPr lang="fr-FR" sz="1584" b="1" dirty="0" err="1">
                <a:solidFill>
                  <a:srgbClr val="FF0000"/>
                </a:solidFill>
                <a:latin typeface="Calibri" panose="020F0502020204030204"/>
              </a:rPr>
              <a:t>Pisi</a:t>
            </a:r>
            <a:r>
              <a:rPr lang="fr-FR" sz="1584" b="1" dirty="0">
                <a:solidFill>
                  <a:srgbClr val="FF0000"/>
                </a:solidFill>
                <a:latin typeface="Calibri" panose="020F0502020204030204"/>
              </a:rPr>
              <a:t> (thèse), </a:t>
            </a:r>
          </a:p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584" b="1" dirty="0">
                <a:solidFill>
                  <a:srgbClr val="FF0000"/>
                </a:solidFill>
                <a:latin typeface="Calibri" panose="020F0502020204030204"/>
              </a:rPr>
              <a:t>IJCLab (IN2P3)/SIMAP (INC),</a:t>
            </a:r>
          </a:p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584" b="1" dirty="0">
                <a:solidFill>
                  <a:srgbClr val="FF0000"/>
                </a:solidFill>
                <a:latin typeface="Calibri" panose="020F0502020204030204"/>
              </a:rPr>
              <a:t>80Primes, CNRS</a:t>
            </a: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9DD21320-7F18-48F0-B88C-4C28F9CAD6B2}"/>
              </a:ext>
            </a:extLst>
          </p:cNvPr>
          <p:cNvSpPr txBox="1">
            <a:spLocks/>
          </p:cNvSpPr>
          <p:nvPr/>
        </p:nvSpPr>
        <p:spPr bwMode="auto">
          <a:xfrm>
            <a:off x="8382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C4F5D-1B54-4B67-AB15-D076B4C4658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72737C53-4458-46F5-B3F2-D1980A2C57E7}"/>
              </a:ext>
            </a:extLst>
          </p:cNvPr>
          <p:cNvSpPr txBox="1">
            <a:spLocks/>
          </p:cNvSpPr>
          <p:nvPr/>
        </p:nvSpPr>
        <p:spPr bwMode="auto">
          <a:xfrm>
            <a:off x="4038600" y="646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 P2I, Accélérateurs, D. Longuevergne</a:t>
            </a:r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B2DF9AD4-2A02-4769-A750-C4BE95EB27A4}"/>
              </a:ext>
            </a:extLst>
          </p:cNvPr>
          <p:cNvSpPr txBox="1">
            <a:spLocks/>
          </p:cNvSpPr>
          <p:nvPr/>
        </p:nvSpPr>
        <p:spPr bwMode="auto">
          <a:xfrm>
            <a:off x="86106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C2670-9147-40CB-B2D4-DD845467FA1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CE6D7D-6A8B-4005-9AD0-142B742DCDD5}"/>
              </a:ext>
            </a:extLst>
          </p:cNvPr>
          <p:cNvSpPr txBox="1"/>
          <p:nvPr/>
        </p:nvSpPr>
        <p:spPr>
          <a:xfrm>
            <a:off x="10041467" y="153151"/>
            <a:ext cx="2030668" cy="369332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D. Longuevergne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47166E9-94FC-4049-AA41-2323CFA6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0" dirty="0">
                <a:latin typeface="+mn-lt"/>
              </a:rPr>
              <a:t>Couches minces anti-</a:t>
            </a:r>
            <a:r>
              <a:rPr lang="fr-FR" b="0" dirty="0" err="1">
                <a:latin typeface="+mn-lt"/>
              </a:rPr>
              <a:t>multipacting</a:t>
            </a:r>
            <a:endParaRPr lang="fr-FR" b="0" dirty="0">
              <a:latin typeface="+mn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D273F67-A7E8-49DD-A18A-AEF3B93F4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79" y="1309634"/>
            <a:ext cx="3693253" cy="25449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EA43B60-E68E-4A17-A4AF-67E336335C23}"/>
              </a:ext>
            </a:extLst>
          </p:cNvPr>
          <p:cNvSpPr/>
          <p:nvPr/>
        </p:nvSpPr>
        <p:spPr>
          <a:xfrm>
            <a:off x="7576257" y="798170"/>
            <a:ext cx="36551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fr-FR" altLang="fr-FR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Bilan des couches minces conditionnées </a:t>
            </a:r>
          </a:p>
          <a:p>
            <a:pPr marL="0" lvl="2" algn="ctr"/>
            <a:r>
              <a:rPr lang="fr-FR" altLang="fr-FR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par bombardement électronique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2FFC356-31E9-4930-9117-7F4B6CE433D8}"/>
              </a:ext>
            </a:extLst>
          </p:cNvPr>
          <p:cNvSpPr txBox="1"/>
          <p:nvPr/>
        </p:nvSpPr>
        <p:spPr>
          <a:xfrm>
            <a:off x="8504668" y="5171060"/>
            <a:ext cx="2327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 err="1">
                <a:solidFill>
                  <a:prstClr val="black"/>
                </a:solidFill>
                <a:latin typeface="Calibri"/>
              </a:rPr>
              <a:t>TiNC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  </a:t>
            </a:r>
          </a:p>
          <a:p>
            <a:pPr algn="r"/>
            <a:r>
              <a:rPr lang="fr-FR" dirty="0">
                <a:solidFill>
                  <a:prstClr val="black"/>
                </a:solidFill>
                <a:latin typeface="Calibri"/>
              </a:rPr>
              <a:t>Multicouches </a:t>
            </a:r>
            <a:r>
              <a:rPr lang="fr-FR" dirty="0" err="1">
                <a:solidFill>
                  <a:prstClr val="black"/>
                </a:solidFill>
                <a:latin typeface="Calibri"/>
              </a:rPr>
              <a:t>NbN</a:t>
            </a:r>
            <a:r>
              <a:rPr lang="fr-FR" dirty="0">
                <a:solidFill>
                  <a:prstClr val="black"/>
                </a:solidFill>
                <a:latin typeface="Calibri"/>
              </a:rPr>
              <a:t>/</a:t>
            </a:r>
            <a:r>
              <a:rPr lang="fr-FR" dirty="0" err="1">
                <a:solidFill>
                  <a:prstClr val="black"/>
                </a:solidFill>
                <a:latin typeface="Calibri"/>
              </a:rPr>
              <a:t>TiN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06C5CA-DB09-49B3-9A4F-7A07C8F83965}"/>
              </a:ext>
            </a:extLst>
          </p:cNvPr>
          <p:cNvSpPr txBox="1"/>
          <p:nvPr/>
        </p:nvSpPr>
        <p:spPr>
          <a:xfrm>
            <a:off x="10963048" y="5343766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"/>
              </a:rPr>
              <a:t>SEY ↓ </a:t>
            </a:r>
          </a:p>
        </p:txBody>
      </p:sp>
      <p:sp>
        <p:nvSpPr>
          <p:cNvPr id="32" name="Accolade fermante 31">
            <a:extLst>
              <a:ext uri="{FF2B5EF4-FFF2-40B4-BE49-F238E27FC236}">
                <a16:creationId xmlns:a16="http://schemas.microsoft.com/office/drawing/2014/main" id="{58704614-E5F9-43C1-A425-BFC22CBF5AAB}"/>
              </a:ext>
            </a:extLst>
          </p:cNvPr>
          <p:cNvSpPr/>
          <p:nvPr/>
        </p:nvSpPr>
        <p:spPr>
          <a:xfrm>
            <a:off x="10744037" y="5193739"/>
            <a:ext cx="223658" cy="669867"/>
          </a:xfrm>
          <a:prstGeom prst="rightBrace">
            <a:avLst>
              <a:gd name="adj1" fmla="val 19689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44F31B5A-BAF4-49B1-A95E-D72FD9DFC41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15242" y="4050285"/>
            <a:ext cx="2546034" cy="224154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77AA70B-DC11-4158-B07C-4F32CFF615BF}"/>
              </a:ext>
            </a:extLst>
          </p:cNvPr>
          <p:cNvSpPr/>
          <p:nvPr/>
        </p:nvSpPr>
        <p:spPr>
          <a:xfrm>
            <a:off x="1951731" y="990448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fr-FR" altLang="fr-FR" b="1" kern="0" dirty="0" err="1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TiNC</a:t>
            </a:r>
            <a:r>
              <a:rPr lang="fr-FR" altLang="fr-FR" b="1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 par ALD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CAAF3B-4601-4106-83F1-E54D4EC2D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31" y="4106490"/>
            <a:ext cx="2392842" cy="224229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2FC5143-E5B6-4CDD-B398-D5E0218A6249}"/>
              </a:ext>
            </a:extLst>
          </p:cNvPr>
          <p:cNvSpPr/>
          <p:nvPr/>
        </p:nvSpPr>
        <p:spPr>
          <a:xfrm>
            <a:off x="1721853" y="4062032"/>
            <a:ext cx="3152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fr-FR" altLang="fr-FR" b="1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Multicouches </a:t>
            </a:r>
            <a:r>
              <a:rPr lang="fr-FR" altLang="fr-FR" b="1" kern="0" dirty="0" err="1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NbN</a:t>
            </a:r>
            <a:r>
              <a:rPr lang="fr-FR" altLang="fr-FR" b="1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/</a:t>
            </a:r>
            <a:r>
              <a:rPr lang="fr-FR" altLang="fr-FR" b="1" kern="0" dirty="0" err="1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TiN</a:t>
            </a:r>
            <a:endParaRPr lang="fr-FR" altLang="fr-FR" b="1" kern="0" dirty="0">
              <a:solidFill>
                <a:srgbClr val="CE8D3E">
                  <a:lumMod val="50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9D2BAED-E9E3-4184-BA40-29A54C1D7B3D}"/>
              </a:ext>
            </a:extLst>
          </p:cNvPr>
          <p:cNvSpPr txBox="1"/>
          <p:nvPr/>
        </p:nvSpPr>
        <p:spPr>
          <a:xfrm>
            <a:off x="4642060" y="2694725"/>
            <a:ext cx="2895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hlinkClick r:id="rId5"/>
              </a:rPr>
              <a:t>https://theses.hal.science/tel-05107896</a:t>
            </a:r>
            <a:endParaRPr lang="fr-FR" sz="1200" dirty="0"/>
          </a:p>
          <a:p>
            <a:endParaRPr lang="fr-FR" sz="1200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CAA14D3-D8A7-43FE-9976-CF23249BE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9617" y="4506160"/>
            <a:ext cx="2076719" cy="1796837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0FC4023-1438-4768-9A23-4B8A993FA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2096" y="1606996"/>
            <a:ext cx="3805327" cy="2961254"/>
          </a:xfrm>
          <a:prstGeom prst="rect">
            <a:avLst/>
          </a:prstGeom>
        </p:spPr>
      </p:pic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0592DDB-72DB-42E0-A383-3A2D1ACB2337}"/>
              </a:ext>
            </a:extLst>
          </p:cNvPr>
          <p:cNvCxnSpPr>
            <a:cxnSpLocks/>
          </p:cNvCxnSpPr>
          <p:nvPr/>
        </p:nvCxnSpPr>
        <p:spPr>
          <a:xfrm>
            <a:off x="8857307" y="4333883"/>
            <a:ext cx="713937" cy="6725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3002476-1CE6-4AE4-BA6D-C859BCE71E2E}"/>
              </a:ext>
            </a:extLst>
          </p:cNvPr>
          <p:cNvCxnSpPr>
            <a:cxnSpLocks/>
          </p:cNvCxnSpPr>
          <p:nvPr/>
        </p:nvCxnSpPr>
        <p:spPr>
          <a:xfrm flipH="1">
            <a:off x="10104983" y="4333883"/>
            <a:ext cx="365164" cy="69606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B613239-FA15-4D8E-A1DC-40EA1D3AB8C9}"/>
              </a:ext>
            </a:extLst>
          </p:cNvPr>
          <p:cNvCxnSpPr>
            <a:cxnSpLocks/>
          </p:cNvCxnSpPr>
          <p:nvPr/>
        </p:nvCxnSpPr>
        <p:spPr>
          <a:xfrm flipH="1">
            <a:off x="10287565" y="4358971"/>
            <a:ext cx="553374" cy="69365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èche : droite 47">
            <a:extLst>
              <a:ext uri="{FF2B5EF4-FFF2-40B4-BE49-F238E27FC236}">
                <a16:creationId xmlns:a16="http://schemas.microsoft.com/office/drawing/2014/main" id="{8F15F3D7-BFA7-4726-94DD-5A2C707400A6}"/>
              </a:ext>
            </a:extLst>
          </p:cNvPr>
          <p:cNvSpPr/>
          <p:nvPr/>
        </p:nvSpPr>
        <p:spPr>
          <a:xfrm>
            <a:off x="1959531" y="5183402"/>
            <a:ext cx="357676" cy="32072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9" name="Flèche : droite 48">
            <a:extLst>
              <a:ext uri="{FF2B5EF4-FFF2-40B4-BE49-F238E27FC236}">
                <a16:creationId xmlns:a16="http://schemas.microsoft.com/office/drawing/2014/main" id="{FF8A47A7-8273-4ADF-AF09-BA67542D262F}"/>
              </a:ext>
            </a:extLst>
          </p:cNvPr>
          <p:cNvSpPr/>
          <p:nvPr/>
        </p:nvSpPr>
        <p:spPr>
          <a:xfrm>
            <a:off x="4744156" y="5183402"/>
            <a:ext cx="357676" cy="32072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3892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3" y="2766218"/>
            <a:ext cx="740833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8800" b="1" dirty="0"/>
              <a:t>Décontamination PLASMA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9631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0244" y="216316"/>
            <a:ext cx="5867601" cy="488967"/>
          </a:xfrm>
        </p:spPr>
        <p:txBody>
          <a:bodyPr>
            <a:normAutofit/>
          </a:bodyPr>
          <a:lstStyle/>
          <a:p>
            <a:r>
              <a:rPr lang="fr-FR" dirty="0"/>
              <a:t>La décontamination plasma « in-situ »</a:t>
            </a:r>
          </a:p>
        </p:txBody>
      </p:sp>
      <p:pic>
        <p:nvPicPr>
          <p:cNvPr id="12" name="Imag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5776350" y="922172"/>
            <a:ext cx="3712025" cy="2112665"/>
          </a:xfrm>
          <a:prstGeom prst="rect">
            <a:avLst/>
          </a:prstGeom>
        </p:spPr>
      </p:pic>
      <p:sp>
        <p:nvSpPr>
          <p:cNvPr id="13" name="Espace réservé du contenu 3"/>
          <p:cNvSpPr txBox="1">
            <a:spLocks/>
          </p:cNvSpPr>
          <p:nvPr/>
        </p:nvSpPr>
        <p:spPr>
          <a:xfrm>
            <a:off x="80457" y="821483"/>
            <a:ext cx="5577672" cy="6253530"/>
          </a:xfrm>
          <a:prstGeom prst="rect">
            <a:avLst/>
          </a:prstGeom>
        </p:spPr>
        <p:txBody>
          <a:bodyPr vert="horz" lIns="103486" tIns="51743" rIns="103486" bIns="51743" rtlCol="0">
            <a:normAutofit/>
          </a:bodyPr>
          <a:lstStyle>
            <a:lvl1pPr marL="228576" indent="-228576" algn="l" defTabSz="9143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25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87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025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17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32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7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2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7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679" indent="-258679" defTabSz="1034713">
              <a:spcBef>
                <a:spcPts val="1132"/>
              </a:spcBef>
              <a:defRPr/>
            </a:pPr>
            <a:r>
              <a:rPr lang="fr-FR" sz="1800" dirty="0">
                <a:latin typeface="Calibri" panose="020F0502020204030204"/>
              </a:rPr>
              <a:t>Problématique :</a:t>
            </a:r>
          </a:p>
          <a:p>
            <a:pPr marL="776035" lvl="1" indent="-258679" defTabSz="1034713" fontAlgn="base">
              <a:spcBef>
                <a:spcPts val="1132"/>
              </a:spcBef>
              <a:spcAft>
                <a:spcPct val="0"/>
              </a:spcAft>
            </a:pPr>
            <a:r>
              <a:rPr lang="fr-FR" sz="1200" dirty="0">
                <a:solidFill>
                  <a:srgbClr val="002060"/>
                </a:solidFill>
                <a:latin typeface="Calibri" panose="020F0502020204030204"/>
              </a:rPr>
              <a:t>Après une période d’opération, certaines cavités accélératrices supraconductrices se dégradent nécessitant en général le démontage d’un cryomodule</a:t>
            </a:r>
          </a:p>
          <a:p>
            <a:pPr marL="776035" lvl="1" indent="-258679" defTabSz="1034713" fontAlgn="base">
              <a:spcBef>
                <a:spcPts val="1132"/>
              </a:spcBef>
              <a:spcAft>
                <a:spcPct val="0"/>
              </a:spcAft>
            </a:pPr>
            <a:r>
              <a:rPr lang="fr-FR" sz="1200" dirty="0">
                <a:solidFill>
                  <a:srgbClr val="002060"/>
                </a:solidFill>
                <a:latin typeface="Calibri" panose="020F0502020204030204"/>
              </a:rPr>
              <a:t>La dégradation provient d’une contamination de surface provoquant l’apparition d’émission électronique et la génération de rayonnement ionisant induisant des pertes cryogéniques additionnelles.</a:t>
            </a:r>
          </a:p>
          <a:p>
            <a:pPr marL="258679" indent="-258679" defTabSz="1034713">
              <a:spcBef>
                <a:spcPts val="1132"/>
              </a:spcBef>
              <a:defRPr/>
            </a:pPr>
            <a:r>
              <a:rPr lang="fr-FR" sz="1800" dirty="0">
                <a:latin typeface="Calibri" panose="020F0502020204030204"/>
              </a:rPr>
              <a:t>Motivations : </a:t>
            </a:r>
          </a:p>
          <a:p>
            <a:pPr marL="776035" lvl="1" indent="-258679" defTabSz="1034713">
              <a:spcBef>
                <a:spcPts val="566"/>
              </a:spcBef>
              <a:defRPr/>
            </a:pPr>
            <a:r>
              <a:rPr lang="fr-FR" sz="1200" dirty="0">
                <a:latin typeface="Calibri" panose="020F0502020204030204"/>
              </a:rPr>
              <a:t>La décontamination de cavité « in-situ » permet, sans démontage de cryomodule, de régénérer « en partie » les performances. </a:t>
            </a:r>
          </a:p>
          <a:p>
            <a:pPr marL="776035" lvl="1" indent="-258679" defTabSz="1034713">
              <a:spcBef>
                <a:spcPts val="566"/>
              </a:spcBef>
              <a:buFont typeface="Symbol" panose="05050102010706020507" pitchFamily="18" charset="2"/>
              <a:buChar char="Þ"/>
              <a:defRPr/>
            </a:pPr>
            <a:r>
              <a:rPr lang="fr-FR" sz="1200" dirty="0">
                <a:latin typeface="Calibri" panose="020F0502020204030204"/>
              </a:rPr>
              <a:t>Réduction significative des maintenances </a:t>
            </a:r>
            <a:r>
              <a:rPr lang="fr-FR" sz="1200" dirty="0" err="1">
                <a:latin typeface="Calibri" panose="020F0502020204030204"/>
              </a:rPr>
              <a:t>cryomodules</a:t>
            </a:r>
            <a:r>
              <a:rPr lang="fr-FR" sz="1200" dirty="0">
                <a:latin typeface="Calibri" panose="020F0502020204030204"/>
              </a:rPr>
              <a:t>.</a:t>
            </a:r>
          </a:p>
          <a:p>
            <a:pPr marL="776035" lvl="1" indent="-258679" defTabSz="1034713" fontAlgn="base">
              <a:spcBef>
                <a:spcPts val="566"/>
              </a:spcBef>
              <a:spcAft>
                <a:spcPct val="0"/>
              </a:spcAft>
            </a:pPr>
            <a:r>
              <a:rPr lang="fr-FR" sz="1200" dirty="0">
                <a:latin typeface="Calibri" panose="020F0502020204030204"/>
              </a:rPr>
              <a:t>Traitement appliqué sur certains accélérateurs en opération (SNS, CEBAF). Gain ~ 20%</a:t>
            </a:r>
          </a:p>
          <a:p>
            <a:pPr marL="258679" indent="-258679" defTabSz="1034713">
              <a:spcBef>
                <a:spcPts val="1132"/>
              </a:spcBef>
              <a:defRPr/>
            </a:pPr>
            <a:r>
              <a:rPr lang="fr-FR" sz="1800" dirty="0">
                <a:latin typeface="Calibri" panose="020F0502020204030204"/>
              </a:rPr>
              <a:t>Limitations et R&amp;D:</a:t>
            </a:r>
          </a:p>
          <a:p>
            <a:pPr marL="776035" lvl="1" indent="-258679" defTabSz="1034713" fontAlgn="base">
              <a:spcBef>
                <a:spcPts val="1132"/>
              </a:spcBef>
              <a:spcAft>
                <a:spcPct val="0"/>
              </a:spcAft>
            </a:pPr>
            <a:r>
              <a:rPr lang="fr-FR" sz="1200" dirty="0">
                <a:solidFill>
                  <a:srgbClr val="002060"/>
                </a:solidFill>
                <a:latin typeface="Calibri" panose="020F0502020204030204"/>
              </a:rPr>
              <a:t>Efficace seulement avec les pollutions carbones.</a:t>
            </a:r>
          </a:p>
          <a:p>
            <a:pPr marL="258679" indent="-258679" defTabSz="1034713">
              <a:spcBef>
                <a:spcPts val="1132"/>
              </a:spcBef>
              <a:defRPr/>
            </a:pPr>
            <a:r>
              <a:rPr lang="fr-FR" sz="1800" dirty="0">
                <a:latin typeface="Calibri" panose="020F0502020204030204"/>
              </a:rPr>
              <a:t>R&amp;D :</a:t>
            </a:r>
          </a:p>
          <a:p>
            <a:pPr marL="776035" lvl="1" indent="-258679" defTabSz="1034713" fontAlgn="base">
              <a:spcBef>
                <a:spcPts val="1132"/>
              </a:spcBef>
              <a:spcAft>
                <a:spcPct val="0"/>
              </a:spcAft>
            </a:pPr>
            <a:r>
              <a:rPr lang="fr-FR" sz="1200" dirty="0">
                <a:solidFill>
                  <a:srgbClr val="002060"/>
                </a:solidFill>
                <a:latin typeface="Calibri" panose="020F0502020204030204"/>
              </a:rPr>
              <a:t>Application du procédé aux accélérateurs (Spiral2, ESS, PIP-II)</a:t>
            </a:r>
          </a:p>
          <a:p>
            <a:pPr marL="776035" lvl="1" indent="-258679" defTabSz="1034713" fontAlgn="base">
              <a:spcBef>
                <a:spcPts val="1132"/>
              </a:spcBef>
              <a:spcAft>
                <a:spcPct val="0"/>
              </a:spcAft>
            </a:pPr>
            <a:r>
              <a:rPr lang="fr-FR" sz="1200" dirty="0">
                <a:solidFill>
                  <a:srgbClr val="002060"/>
                </a:solidFill>
                <a:latin typeface="Calibri" panose="020F0502020204030204"/>
              </a:rPr>
              <a:t>Mesures des paramètres plasma (Te, Ne, </a:t>
            </a:r>
            <a:r>
              <a:rPr lang="fr-FR" sz="1200" dirty="0" err="1">
                <a:solidFill>
                  <a:srgbClr val="002060"/>
                </a:solidFill>
                <a:latin typeface="Calibri" panose="020F0502020204030204"/>
              </a:rPr>
              <a:t>Vp</a:t>
            </a:r>
            <a:r>
              <a:rPr lang="fr-FR" sz="1200" dirty="0">
                <a:solidFill>
                  <a:srgbClr val="002060"/>
                </a:solidFill>
                <a:latin typeface="Calibri" panose="020F0502020204030204"/>
              </a:rPr>
              <a:t>, …) dans cavité Spiral2</a:t>
            </a:r>
          </a:p>
          <a:p>
            <a:pPr marL="776035" lvl="1" indent="-258679" defTabSz="1034713" fontAlgn="base">
              <a:spcBef>
                <a:spcPts val="1132"/>
              </a:spcBef>
              <a:spcAft>
                <a:spcPct val="0"/>
              </a:spcAft>
            </a:pPr>
            <a:r>
              <a:rPr lang="fr-FR" sz="1200" dirty="0">
                <a:solidFill>
                  <a:srgbClr val="002060"/>
                </a:solidFill>
                <a:latin typeface="Calibri" panose="020F0502020204030204"/>
              </a:rPr>
              <a:t>Augmentation des capacités de traitement (autres pollutions, abrasion, …)</a:t>
            </a:r>
            <a:endParaRPr lang="fr-FR" sz="1200" dirty="0">
              <a:latin typeface="Calibri" panose="020F0502020204030204"/>
            </a:endParaRPr>
          </a:p>
          <a:p>
            <a:pPr marL="258679" indent="-258679" defTabSz="1034713">
              <a:spcBef>
                <a:spcPts val="1132"/>
              </a:spcBef>
              <a:defRPr/>
            </a:pPr>
            <a:endParaRPr lang="fr-FR" sz="1800" dirty="0">
              <a:latin typeface="Calibri" panose="020F0502020204030204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526" y="821483"/>
            <a:ext cx="2248491" cy="1723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52218" y="2544554"/>
            <a:ext cx="1548395" cy="579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584" dirty="0">
                <a:solidFill>
                  <a:prstClr val="black"/>
                </a:solidFill>
                <a:latin typeface="Arial" charset="0"/>
                <a:cs typeface="Arial" charset="0"/>
              </a:rPr>
              <a:t>M. </a:t>
            </a:r>
            <a:r>
              <a:rPr lang="fr-FR" sz="1584" dirty="0" err="1">
                <a:solidFill>
                  <a:prstClr val="black"/>
                </a:solidFill>
                <a:latin typeface="Arial" charset="0"/>
                <a:cs typeface="Arial" charset="0"/>
              </a:rPr>
              <a:t>Doleans</a:t>
            </a:r>
            <a:r>
              <a:rPr lang="fr-FR" sz="1584" dirty="0">
                <a:solidFill>
                  <a:prstClr val="black"/>
                </a:solidFill>
                <a:latin typeface="Arial" charset="0"/>
                <a:cs typeface="Arial" charset="0"/>
              </a:rPr>
              <a:t>, SNS, 2016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DA1A5F8-48A1-4BC7-8CB1-C3B57E934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90"/>
          <a:stretch/>
        </p:blipFill>
        <p:spPr>
          <a:xfrm>
            <a:off x="5833533" y="3278308"/>
            <a:ext cx="6238602" cy="226814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C51A81A-E1FD-49B5-88AE-2974CCE15FB7}"/>
              </a:ext>
            </a:extLst>
          </p:cNvPr>
          <p:cNvSpPr txBox="1"/>
          <p:nvPr/>
        </p:nvSpPr>
        <p:spPr>
          <a:xfrm>
            <a:off x="9596415" y="5657846"/>
            <a:ext cx="2333834" cy="5799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584" b="1" dirty="0">
                <a:solidFill>
                  <a:srgbClr val="FF0000"/>
                </a:solidFill>
                <a:latin typeface="Calibri" panose="020F0502020204030204"/>
              </a:rPr>
              <a:t>Camille Cheney (thèse), </a:t>
            </a:r>
            <a:r>
              <a:rPr lang="fr-FR" sz="1584" b="1" dirty="0" err="1">
                <a:solidFill>
                  <a:srgbClr val="FF0000"/>
                </a:solidFill>
                <a:latin typeface="Calibri" panose="020F0502020204030204"/>
              </a:rPr>
              <a:t>Vide&amp;Surface</a:t>
            </a:r>
            <a:r>
              <a:rPr lang="fr-FR" sz="1584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fr-FR" sz="1584" b="1" dirty="0" err="1">
                <a:solidFill>
                  <a:srgbClr val="FF0000"/>
                </a:solidFill>
                <a:latin typeface="Calibri" panose="020F0502020204030204"/>
              </a:rPr>
              <a:t>IJCLab</a:t>
            </a:r>
            <a:endParaRPr lang="fr-FR" sz="1584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9DD21320-7F18-48F0-B88C-4C28F9CAD6B2}"/>
              </a:ext>
            </a:extLst>
          </p:cNvPr>
          <p:cNvSpPr txBox="1">
            <a:spLocks/>
          </p:cNvSpPr>
          <p:nvPr/>
        </p:nvSpPr>
        <p:spPr bwMode="auto">
          <a:xfrm>
            <a:off x="8382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C4F5D-1B54-4B67-AB15-D076B4C4658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72737C53-4458-46F5-B3F2-D1980A2C57E7}"/>
              </a:ext>
            </a:extLst>
          </p:cNvPr>
          <p:cNvSpPr txBox="1">
            <a:spLocks/>
          </p:cNvSpPr>
          <p:nvPr/>
        </p:nvSpPr>
        <p:spPr bwMode="auto">
          <a:xfrm>
            <a:off x="4038600" y="646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 P2I, Accélérateurs, D. Longuevergne</a:t>
            </a:r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B2DF9AD4-2A02-4769-A750-C4BE95EB27A4}"/>
              </a:ext>
            </a:extLst>
          </p:cNvPr>
          <p:cNvSpPr txBox="1">
            <a:spLocks/>
          </p:cNvSpPr>
          <p:nvPr/>
        </p:nvSpPr>
        <p:spPr bwMode="auto">
          <a:xfrm>
            <a:off x="86106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C2670-9147-40CB-B2D4-DD845467FA1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CE6D7D-6A8B-4005-9AD0-142B742DCDD5}"/>
              </a:ext>
            </a:extLst>
          </p:cNvPr>
          <p:cNvSpPr txBox="1"/>
          <p:nvPr/>
        </p:nvSpPr>
        <p:spPr>
          <a:xfrm>
            <a:off x="10041467" y="153151"/>
            <a:ext cx="2030668" cy="369332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D. Longuevergne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07DF598-E685-4C29-B6AA-FD4BF6A28E5E}"/>
              </a:ext>
            </a:extLst>
          </p:cNvPr>
          <p:cNvSpPr txBox="1"/>
          <p:nvPr/>
        </p:nvSpPr>
        <p:spPr>
          <a:xfrm>
            <a:off x="4171350" y="5947797"/>
            <a:ext cx="4966904" cy="43088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456487"/>
                </a:solidFill>
                <a:latin typeface="+mn-lt"/>
                <a:cs typeface="Arial" panose="020B0604020202020204" pitchFamily="34" charset="0"/>
              </a:rPr>
              <a:t>Soutenu par l’IN2P3 et France 2030 (P2I - Graduate School Physique) </a:t>
            </a:r>
            <a:r>
              <a:rPr lang="en-US" sz="1100" dirty="0" err="1">
                <a:solidFill>
                  <a:srgbClr val="456487"/>
                </a:solidFill>
                <a:latin typeface="+mn-lt"/>
                <a:cs typeface="Arial" panose="020B0604020202020204" pitchFamily="34" charset="0"/>
              </a:rPr>
              <a:t>référence</a:t>
            </a:r>
            <a:r>
              <a:rPr lang="en-US" sz="1100" dirty="0">
                <a:solidFill>
                  <a:srgbClr val="456487"/>
                </a:solidFill>
                <a:latin typeface="+mn-lt"/>
                <a:cs typeface="Arial" panose="020B0604020202020204" pitchFamily="34" charset="0"/>
              </a:rPr>
              <a:t> ANR-11-IDEX-0003</a:t>
            </a:r>
            <a:endParaRPr lang="en-US" sz="1100" dirty="0">
              <a:solidFill>
                <a:srgbClr val="45648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63542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3" y="2766218"/>
            <a:ext cx="7408333" cy="1325563"/>
          </a:xfrm>
        </p:spPr>
        <p:txBody>
          <a:bodyPr>
            <a:normAutofit/>
          </a:bodyPr>
          <a:lstStyle/>
          <a:p>
            <a:pPr algn="ctr"/>
            <a:r>
              <a:rPr lang="fr-FR" sz="8800" b="1" dirty="0"/>
              <a:t>COBOT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202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COBOT for </a:t>
            </a:r>
            <a:r>
              <a:rPr lang="fr-FR" dirty="0" err="1"/>
              <a:t>accelerators</a:t>
            </a:r>
            <a:endParaRPr lang="fr-FR" dirty="0"/>
          </a:p>
        </p:txBody>
      </p:sp>
      <p:sp>
        <p:nvSpPr>
          <p:cNvPr id="74" name=" 73"/>
          <p:cNvSpPr/>
          <p:nvPr/>
        </p:nvSpPr>
        <p:spPr bwMode="auto">
          <a:xfrm>
            <a:off x="447360" y="4441157"/>
            <a:ext cx="9868985" cy="36643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333F5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Plusieurs laboratoires accélérateurs développent de nouvelles procédures avec assistance COBOT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5" name=" 74"/>
          <p:cNvSpPr/>
          <p:nvPr/>
        </p:nvSpPr>
        <p:spPr bwMode="auto">
          <a:xfrm>
            <a:off x="526944" y="4852976"/>
            <a:ext cx="3045198" cy="1445274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•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Soufflage/Assemblage par COBOT 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683929" marR="0" lvl="1" indent="-283879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CEA (ESS, PIP-II), 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683929" marR="0" lvl="1" indent="-283879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FNAL (PIP-II), 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683929" marR="0" lvl="1" indent="-283879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KEK (ILC)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683929" marR="0" lvl="1" indent="-283879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fr-F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JLab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•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Rinçage Haute Pression (FRIB)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683929" marR="0" lvl="1" indent="-283879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Robot classique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3"/>
          <a:srcRect l="46398" b="50641"/>
          <a:stretch/>
        </p:blipFill>
        <p:spPr bwMode="auto">
          <a:xfrm>
            <a:off x="9570754" y="4903475"/>
            <a:ext cx="2133137" cy="1394775"/>
          </a:xfrm>
          <a:prstGeom prst="rect">
            <a:avLst/>
          </a:prstGeom>
        </p:spPr>
      </p:pic>
      <p:sp>
        <p:nvSpPr>
          <p:cNvPr id="77" name="Espace réservé du texte vertical 1"/>
          <p:cNvSpPr txBox="1"/>
          <p:nvPr/>
        </p:nvSpPr>
        <p:spPr bwMode="auto">
          <a:xfrm>
            <a:off x="989865" y="-2807876"/>
            <a:ext cx="10347023" cy="172837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Axe R&amp;D roadmap accélérateur dans la stratégie européenne ESPP</a:t>
            </a:r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674130" y="-2359509"/>
            <a:ext cx="6163791" cy="1084891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180822" y="-2965455"/>
            <a:ext cx="2271046" cy="2849463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 rotWithShape="1">
          <a:blip r:embed="rId3"/>
          <a:srcRect r="53841" b="50641"/>
          <a:stretch/>
        </p:blipFill>
        <p:spPr bwMode="auto">
          <a:xfrm>
            <a:off x="5771240" y="4917774"/>
            <a:ext cx="1836936" cy="1394775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3"/>
          <a:srcRect t="49697" r="53841"/>
          <a:stretch/>
        </p:blipFill>
        <p:spPr bwMode="auto">
          <a:xfrm>
            <a:off x="7711594" y="4876800"/>
            <a:ext cx="1836936" cy="1421450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3"/>
          <a:srcRect l="46398" t="49697"/>
          <a:stretch/>
        </p:blipFill>
        <p:spPr bwMode="auto">
          <a:xfrm>
            <a:off x="3572142" y="4876800"/>
            <a:ext cx="2133137" cy="1421450"/>
          </a:xfrm>
          <a:prstGeom prst="rect">
            <a:avLst/>
          </a:prstGeom>
        </p:spPr>
      </p:pic>
      <p:sp>
        <p:nvSpPr>
          <p:cNvPr id="84" name=" 83"/>
          <p:cNvSpPr/>
          <p:nvPr/>
        </p:nvSpPr>
        <p:spPr bwMode="auto">
          <a:xfrm>
            <a:off x="526944" y="943207"/>
            <a:ext cx="11296649" cy="2177363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sng" strike="noStrike" kern="0" cap="none" spc="0" normalizeH="0" baseline="0" noProof="0" dirty="0">
                <a:ln>
                  <a:noFill/>
                </a:ln>
                <a:solidFill>
                  <a:srgbClr val="333F5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Implantation de </a:t>
            </a:r>
            <a:r>
              <a:rPr kumimoji="0" lang="fr-FR" sz="1800" b="1" i="0" u="sng" strike="noStrike" kern="0" cap="none" spc="0" normalizeH="0" baseline="0" noProof="0" dirty="0" err="1">
                <a:ln>
                  <a:noFill/>
                </a:ln>
                <a:solidFill>
                  <a:srgbClr val="333F5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Cobot</a:t>
            </a:r>
            <a:r>
              <a:rPr kumimoji="0" lang="fr-FR" sz="1800" b="1" i="0" u="sng" strike="noStrike" kern="0" cap="none" spc="0" normalizeH="0" baseline="0" noProof="0" dirty="0">
                <a:ln>
                  <a:noFill/>
                </a:ln>
                <a:solidFill>
                  <a:srgbClr val="333F5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en salle blanche pour les opérations de nettoyage et assemblage de composants accélérateurs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333F5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333F5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333F5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Co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333F5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llaborative ro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333F5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bot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705958" marR="0" lvl="1" indent="-305908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Un robot qui collabore avec un opérateur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083979" marR="0" lvl="2" indent="-283879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Possible grâce à des capteurs d’efforts placés sur chaque articulation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083979" marR="0" lvl="2" indent="-283879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L’implantation ne requiert pas de cage (pas de problème de sécurité)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083979" marR="0" lvl="2" indent="-283879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Apprentissage : par programmation graphique ou guidage humain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333F5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333F5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Axe R&amp;D roadmap accélérateur dans la stratégie européenne ESPP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083979" marR="0" lvl="2" indent="-283879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9662" y="3301175"/>
            <a:ext cx="6163791" cy="1084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30062" y="1564148"/>
            <a:ext cx="2271046" cy="2849463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25AC7A8D-6B7C-4C54-B06F-10F407369970}"/>
              </a:ext>
            </a:extLst>
          </p:cNvPr>
          <p:cNvSpPr txBox="1">
            <a:spLocks/>
          </p:cNvSpPr>
          <p:nvPr/>
        </p:nvSpPr>
        <p:spPr>
          <a:xfrm>
            <a:off x="8382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C4F5D-1B54-4B67-AB15-D076B4C4658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DDD524F4-5B67-419A-87BA-17FF01EBEAC4}"/>
              </a:ext>
            </a:extLst>
          </p:cNvPr>
          <p:cNvSpPr txBox="1">
            <a:spLocks/>
          </p:cNvSpPr>
          <p:nvPr/>
        </p:nvSpPr>
        <p:spPr>
          <a:xfrm>
            <a:off x="4038600" y="646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 P2I, Accélérateurs, D. Longuevergne</a:t>
            </a:r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BECB93FD-AA41-4872-80AF-CE234AA54AC7}"/>
              </a:ext>
            </a:extLst>
          </p:cNvPr>
          <p:cNvSpPr txBox="1">
            <a:spLocks/>
          </p:cNvSpPr>
          <p:nvPr/>
        </p:nvSpPr>
        <p:spPr>
          <a:xfrm>
            <a:off x="86106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C2670-9147-40CB-B2D4-DD845467FA1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4532729-58F2-479C-8DBD-51B56000C963}"/>
              </a:ext>
            </a:extLst>
          </p:cNvPr>
          <p:cNvSpPr txBox="1"/>
          <p:nvPr/>
        </p:nvSpPr>
        <p:spPr>
          <a:xfrm>
            <a:off x="10354733" y="144938"/>
            <a:ext cx="1704333" cy="369332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prstClr val="white"/>
                </a:solidFill>
                <a:latin typeface="Trebuchet MS"/>
              </a:rPr>
              <a:t>N. Gandolfo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878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25" y="95376"/>
            <a:ext cx="10728325" cy="600364"/>
          </a:xfrm>
        </p:spPr>
        <p:txBody>
          <a:bodyPr>
            <a:normAutofit/>
          </a:bodyPr>
          <a:lstStyle/>
          <a:p>
            <a:r>
              <a:rPr lang="fr-FR" dirty="0"/>
              <a:t>COBOT for production &amp; R&amp;D @ CEA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B71D521-1831-4B32-9EE0-A2463FEA68AA}"/>
              </a:ext>
            </a:extLst>
          </p:cNvPr>
          <p:cNvSpPr txBox="1"/>
          <p:nvPr/>
        </p:nvSpPr>
        <p:spPr>
          <a:xfrm>
            <a:off x="9618133" y="326408"/>
            <a:ext cx="1151467" cy="369332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S. Berry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55C1F0-C960-42A8-A378-F4902C28B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5" y="829606"/>
            <a:ext cx="11786573" cy="5701986"/>
          </a:xfrm>
          <a:prstGeom prst="rect">
            <a:avLst/>
          </a:prstGeom>
        </p:spPr>
      </p:pic>
      <p:sp>
        <p:nvSpPr>
          <p:cNvPr id="24" name="Espace réservé de la date 3">
            <a:extLst>
              <a:ext uri="{FF2B5EF4-FFF2-40B4-BE49-F238E27FC236}">
                <a16:creationId xmlns:a16="http://schemas.microsoft.com/office/drawing/2014/main" id="{CD36A152-54E9-4131-BECD-6267031D5107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0C4F5D-1B54-4B67-AB15-D076B4C4658B}" type="datetime1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26/11/2025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5" name="Espace réservé du pied de page 4">
            <a:extLst>
              <a:ext uri="{FF2B5EF4-FFF2-40B4-BE49-F238E27FC236}">
                <a16:creationId xmlns:a16="http://schemas.microsoft.com/office/drawing/2014/main" id="{F295865E-BF44-4A83-BF3C-029B7FECF062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Journée P2I, Accélérateurs, D. Longuevergne</a:t>
            </a:r>
          </a:p>
        </p:txBody>
      </p:sp>
      <p:sp>
        <p:nvSpPr>
          <p:cNvPr id="28" name="Espace réservé du numéro de diapositive 5">
            <a:extLst>
              <a:ext uri="{FF2B5EF4-FFF2-40B4-BE49-F238E27FC236}">
                <a16:creationId xmlns:a16="http://schemas.microsoft.com/office/drawing/2014/main" id="{AC84D942-4FCF-446B-A7F6-AA992677C9E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9C2670-9147-40CB-B2D4-DD845467FA1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39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0451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978BF-AF41-4703-B996-FDEE544D7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04" y="136525"/>
            <a:ext cx="10515600" cy="1325563"/>
          </a:xfrm>
        </p:spPr>
        <p:txBody>
          <a:bodyPr/>
          <a:lstStyle/>
          <a:p>
            <a:r>
              <a:rPr lang="fr-FR" dirty="0"/>
              <a:t>La carte des constructions en Europe…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8445BB-0BE9-4FC3-B15E-BB1F4582C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693918-4D13-47B4-8A6C-C45BE0E1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D9E22E-1387-4767-AB89-573201C63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711C8D-7AB1-450B-AB0C-AD35F006A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04" y="1474454"/>
            <a:ext cx="6345596" cy="47455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8457012-0118-4D9B-AA64-7479DC52B05B}"/>
              </a:ext>
            </a:extLst>
          </p:cNvPr>
          <p:cNvSpPr txBox="1"/>
          <p:nvPr/>
        </p:nvSpPr>
        <p:spPr>
          <a:xfrm>
            <a:off x="7052309" y="1763882"/>
            <a:ext cx="4882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CERN : LHC, FCC, </a:t>
            </a:r>
            <a:r>
              <a:rPr lang="fr-FR" sz="3200" dirty="0" err="1"/>
              <a:t>MuCol</a:t>
            </a: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SOLEIL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GANIL : Spiral2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CEA : IPHI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EUXFEL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SCK-CEN : MYRRHA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IJCLab : </a:t>
            </a:r>
            <a:r>
              <a:rPr lang="fr-FR" sz="3200" dirty="0" err="1"/>
              <a:t>ThomX</a:t>
            </a:r>
            <a:r>
              <a:rPr lang="fr-FR" sz="3200" dirty="0"/>
              <a:t>, PERLE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7822684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550338" y="171971"/>
            <a:ext cx="6438063" cy="48898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Rinçage de cavité par haute pression par cobot @ IJCLab</a:t>
            </a:r>
            <a:endParaRPr dirty="0"/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443295" y="807868"/>
            <a:ext cx="5544343" cy="5424256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789" y="3602281"/>
            <a:ext cx="2241921" cy="2298322"/>
          </a:xfrm>
          <a:prstGeom prst="rect">
            <a:avLst/>
          </a:prstGeom>
        </p:spPr>
      </p:pic>
      <p:sp>
        <p:nvSpPr>
          <p:cNvPr id="64" name=" 63"/>
          <p:cNvSpPr/>
          <p:nvPr/>
        </p:nvSpPr>
        <p:spPr bwMode="auto">
          <a:xfrm>
            <a:off x="343258" y="1101696"/>
            <a:ext cx="6800492" cy="23939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Implantation d’un </a:t>
            </a:r>
            <a:r>
              <a:rPr kumimoji="0" lang="fr-F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cobot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dans une salle blanche ISO-4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Rinçage automatisé par eau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ultrapure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Recherche de répétabilité et de fiabilité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Nécessaire pour certaines géométries de cavité complexes</a:t>
            </a:r>
          </a:p>
          <a:p>
            <a:pPr marL="45720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-&gt; Cavités bas beta :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Spoke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, demi-onde, quart d’onde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Synergie forte avec l’assistance en salle blanche en général</a:t>
            </a:r>
          </a:p>
          <a:p>
            <a:pPr marL="45720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-&gt; Port de charges moyennes</a:t>
            </a:r>
          </a:p>
          <a:p>
            <a:pPr marL="45720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-&gt; Assistance au guidage de précision</a:t>
            </a:r>
          </a:p>
          <a:p>
            <a:pPr marL="45720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45720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933429" y="3571877"/>
            <a:ext cx="2074897" cy="2359131"/>
          </a:xfrm>
          <a:prstGeom prst="rect">
            <a:avLst/>
          </a:prstGeom>
        </p:spPr>
      </p:pic>
      <p:grpSp>
        <p:nvGrpSpPr>
          <p:cNvPr id="66" name="Groupe 65"/>
          <p:cNvGrpSpPr/>
          <p:nvPr/>
        </p:nvGrpSpPr>
        <p:grpSpPr>
          <a:xfrm>
            <a:off x="4558601" y="3899442"/>
            <a:ext cx="814622" cy="2815683"/>
            <a:chOff x="9787826" y="3324767"/>
            <a:chExt cx="814622" cy="2815683"/>
          </a:xfrm>
        </p:grpSpPr>
        <p:grpSp>
          <p:nvGrpSpPr>
            <p:cNvPr id="67" name="Groupe 66"/>
            <p:cNvGrpSpPr/>
            <p:nvPr/>
          </p:nvGrpSpPr>
          <p:grpSpPr>
            <a:xfrm rot="15348379">
              <a:off x="8951302" y="4161291"/>
              <a:ext cx="2487669" cy="814622"/>
              <a:chOff x="2341051" y="3834932"/>
              <a:chExt cx="1895858" cy="814622"/>
            </a:xfrm>
          </p:grpSpPr>
          <p:cxnSp>
            <p:nvCxnSpPr>
              <p:cNvPr id="70" name="Connecteur droit 69"/>
              <p:cNvCxnSpPr/>
              <p:nvPr/>
            </p:nvCxnSpPr>
            <p:spPr bwMode="auto">
              <a:xfrm rot="6251621" flipH="1" flipV="1">
                <a:off x="2922779" y="3255839"/>
                <a:ext cx="577916" cy="1741372"/>
              </a:xfrm>
              <a:prstGeom prst="line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riangle isocèle 70"/>
              <p:cNvSpPr/>
              <p:nvPr/>
            </p:nvSpPr>
            <p:spPr>
              <a:xfrm rot="10800000">
                <a:off x="4004859" y="3834932"/>
                <a:ext cx="162258" cy="281140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2" name="Triangle isocèle 71"/>
              <p:cNvSpPr/>
              <p:nvPr/>
            </p:nvSpPr>
            <p:spPr>
              <a:xfrm>
                <a:off x="3937188" y="4130235"/>
                <a:ext cx="299721" cy="519319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chemeClr val="accent1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  <p:cxnSp>
          <p:nvCxnSpPr>
            <p:cNvPr id="68" name="Connecteur droit avec flèche 67"/>
            <p:cNvCxnSpPr/>
            <p:nvPr/>
          </p:nvCxnSpPr>
          <p:spPr bwMode="auto">
            <a:xfrm>
              <a:off x="10183108" y="5609131"/>
              <a:ext cx="141992" cy="531319"/>
            </a:xfrm>
            <a:prstGeom prst="straightConnector1">
              <a:avLst/>
            </a:prstGeom>
            <a:ln w="19050">
              <a:solidFill>
                <a:schemeClr val="bg2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Arc 68"/>
            <p:cNvSpPr/>
            <p:nvPr/>
          </p:nvSpPr>
          <p:spPr bwMode="auto">
            <a:xfrm flipH="1">
              <a:off x="10209070" y="5480947"/>
              <a:ext cx="280336" cy="186427"/>
            </a:xfrm>
            <a:prstGeom prst="arc">
              <a:avLst>
                <a:gd name="adj1" fmla="val 19419890"/>
                <a:gd name="adj2" fmla="val 15811089"/>
              </a:avLst>
            </a:prstGeom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81B07444-83B9-4AD9-B6E0-BA164A143503}"/>
              </a:ext>
            </a:extLst>
          </p:cNvPr>
          <p:cNvSpPr txBox="1">
            <a:spLocks/>
          </p:cNvSpPr>
          <p:nvPr/>
        </p:nvSpPr>
        <p:spPr bwMode="auto">
          <a:xfrm>
            <a:off x="8382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C4F5D-1B54-4B67-AB15-D076B4C4658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28F5D7F6-A760-492B-AD95-1C098160D093}"/>
              </a:ext>
            </a:extLst>
          </p:cNvPr>
          <p:cNvSpPr txBox="1">
            <a:spLocks/>
          </p:cNvSpPr>
          <p:nvPr/>
        </p:nvSpPr>
        <p:spPr bwMode="auto">
          <a:xfrm>
            <a:off x="4038600" y="646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 P2I, Accélérateurs, D. Longuevergne</a:t>
            </a: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1BDE0C08-F339-4A24-BBD9-E04F07B3B849}"/>
              </a:ext>
            </a:extLst>
          </p:cNvPr>
          <p:cNvSpPr txBox="1">
            <a:spLocks/>
          </p:cNvSpPr>
          <p:nvPr/>
        </p:nvSpPr>
        <p:spPr bwMode="auto">
          <a:xfrm>
            <a:off x="86106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C2670-9147-40CB-B2D4-DD845467FA1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D62F28-3C01-494B-BAC7-8ACBB15E9D0D}"/>
              </a:ext>
            </a:extLst>
          </p:cNvPr>
          <p:cNvSpPr txBox="1"/>
          <p:nvPr/>
        </p:nvSpPr>
        <p:spPr bwMode="auto">
          <a:xfrm>
            <a:off x="10354733" y="144938"/>
            <a:ext cx="1704333" cy="369332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prstClr val="white"/>
                </a:solidFill>
                <a:latin typeface="Trebuchet MS"/>
              </a:rPr>
              <a:t>N. Gandolfo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0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repeatCount="4000" accel="40000" decel="4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02409 0.1715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3" y="1860285"/>
            <a:ext cx="740833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8800" b="1" dirty="0"/>
              <a:t>MERCI POUR VOTRE ATTENTION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41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F2ACC5-03D3-4C92-AD47-CE35D60B8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08" y="4692626"/>
            <a:ext cx="3736709" cy="15490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550150-347B-46AE-9D00-CFA839DE1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6" y="4760042"/>
            <a:ext cx="3112186" cy="14816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1ECE9E-D229-422E-B057-2D0E0CBE9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55" y="4525700"/>
            <a:ext cx="3230046" cy="17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807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3" y="2766218"/>
            <a:ext cx="7408333" cy="1325563"/>
          </a:xfrm>
        </p:spPr>
        <p:txBody>
          <a:bodyPr>
            <a:normAutofit/>
          </a:bodyPr>
          <a:lstStyle/>
          <a:p>
            <a:pPr algn="ctr"/>
            <a:r>
              <a:rPr lang="fr-FR" sz="8800" b="1" dirty="0"/>
              <a:t>Back-up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213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PLATEFORME SUPRATECH @ IJCLab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618992" y="5086292"/>
            <a:ext cx="2329585" cy="1310392"/>
          </a:xfrm>
          <a:prstGeom prst="rect">
            <a:avLst/>
          </a:prstGeom>
          <a:ln w="28575">
            <a:solidFill>
              <a:srgbClr val="BC8C0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977145" y="1923588"/>
            <a:ext cx="3991969" cy="317646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 bwMode="auto">
          <a:xfrm>
            <a:off x="2805167" y="758469"/>
            <a:ext cx="2804353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5B9BD5">
                    <a:lumMod val="75000"/>
                  </a:srgbClr>
                </a:solidFill>
                <a:latin typeface="Calibri"/>
                <a:cs typeface="Arial" charset="0"/>
              </a:rPr>
              <a:t>Cryomodule Assembly Hall</a:t>
            </a:r>
            <a:endParaRPr lang="en-US" sz="2263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ZoneTexte 9"/>
          <p:cNvSpPr txBox="1"/>
          <p:nvPr/>
        </p:nvSpPr>
        <p:spPr bwMode="auto">
          <a:xfrm>
            <a:off x="11148657" y="2466251"/>
            <a:ext cx="1023689" cy="47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5B9BD5">
                    <a:lumMod val="75000"/>
                  </a:srgbClr>
                </a:solidFill>
                <a:latin typeface="Calibri"/>
                <a:cs typeface="Arial" charset="0"/>
              </a:rPr>
              <a:t>Cryomodule Testing Hall</a:t>
            </a:r>
            <a:endParaRPr lang="en-US" sz="2263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2897767" y="4243172"/>
            <a:ext cx="1963435" cy="47551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5B9BD5">
                    <a:lumMod val="75000"/>
                  </a:srgbClr>
                </a:solidFill>
                <a:latin typeface="Calibri"/>
                <a:cs typeface="Arial" charset="0"/>
              </a:rPr>
              <a:t>Helium Gas Recovery and Compression Hall</a:t>
            </a:r>
            <a:endParaRPr lang="en-US" sz="2263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-115168" y="3626757"/>
            <a:ext cx="1070922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5B9BD5">
                    <a:lumMod val="75000"/>
                  </a:srgbClr>
                </a:solidFill>
                <a:latin typeface="Calibri"/>
                <a:cs typeface="Arial" charset="0"/>
              </a:rPr>
              <a:t>Chemical Treatment Hall</a:t>
            </a:r>
            <a:endParaRPr lang="en-US" sz="2263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-155597" y="2267180"/>
            <a:ext cx="990993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5B9BD5">
                    <a:lumMod val="75000"/>
                  </a:srgbClr>
                </a:solidFill>
                <a:latin typeface="Calibri"/>
                <a:cs typeface="Arial" charset="0"/>
              </a:rPr>
              <a:t>High T° Vacuum Furnace</a:t>
            </a:r>
            <a:endParaRPr lang="en-US" sz="2263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11408676" y="3531797"/>
            <a:ext cx="880904" cy="85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5B9BD5">
                    <a:lumMod val="75000"/>
                  </a:srgbClr>
                </a:solidFill>
                <a:latin typeface="Calibri"/>
                <a:cs typeface="Arial" charset="0"/>
              </a:rPr>
              <a:t>RF Power Source</a:t>
            </a:r>
          </a:p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5B9BD5">
                    <a:lumMod val="75000"/>
                  </a:srgbClr>
                </a:solidFill>
                <a:latin typeface="Calibri"/>
                <a:cs typeface="Arial" charset="0"/>
              </a:rPr>
              <a:t>352 MHz Klystron</a:t>
            </a:r>
            <a:endParaRPr lang="en-US" sz="2263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16" name="Connecteur droit avec flèche 15"/>
          <p:cNvCxnSpPr>
            <a:cxnSpLocks/>
          </p:cNvCxnSpPr>
          <p:nvPr/>
        </p:nvCxnSpPr>
        <p:spPr bwMode="auto">
          <a:xfrm>
            <a:off x="2718669" y="1934485"/>
            <a:ext cx="2378396" cy="1146931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cxnSpLocks/>
            <a:stCxn id="24" idx="3"/>
          </p:cNvCxnSpPr>
          <p:nvPr/>
        </p:nvCxnSpPr>
        <p:spPr bwMode="auto">
          <a:xfrm>
            <a:off x="2646380" y="2684907"/>
            <a:ext cx="2716159" cy="760439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cxnSpLocks/>
            <a:stCxn id="29" idx="3"/>
          </p:cNvCxnSpPr>
          <p:nvPr/>
        </p:nvCxnSpPr>
        <p:spPr bwMode="auto">
          <a:xfrm flipV="1">
            <a:off x="2572002" y="3663485"/>
            <a:ext cx="2682255" cy="427036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cxnSpLocks/>
          </p:cNvCxnSpPr>
          <p:nvPr/>
        </p:nvCxnSpPr>
        <p:spPr bwMode="auto">
          <a:xfrm flipV="1">
            <a:off x="4874743" y="4384391"/>
            <a:ext cx="969988" cy="111813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cxnSpLocks/>
          </p:cNvCxnSpPr>
          <p:nvPr/>
        </p:nvCxnSpPr>
        <p:spPr bwMode="auto">
          <a:xfrm flipH="1">
            <a:off x="6710901" y="2697598"/>
            <a:ext cx="3072834" cy="416078"/>
          </a:xfrm>
          <a:prstGeom prst="straightConnector1">
            <a:avLst/>
          </a:prstGeom>
          <a:ln w="2222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cxnSpLocks/>
            <a:stCxn id="26" idx="1"/>
          </p:cNvCxnSpPr>
          <p:nvPr/>
        </p:nvCxnSpPr>
        <p:spPr bwMode="auto">
          <a:xfrm flipH="1" flipV="1">
            <a:off x="7524218" y="3842438"/>
            <a:ext cx="2218551" cy="174195"/>
          </a:xfrm>
          <a:prstGeom prst="straightConnector1">
            <a:avLst/>
          </a:prstGeom>
          <a:ln w="2222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" descr="D:\LABORATOIRE\Images Maquettes et Abstracts\PHOTOS Supratech\IMG_5340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08113" y="2038817"/>
            <a:ext cx="1938267" cy="129217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25" name="Picture 3" descr="D:\LABORATOIRE\Images Maquettes et Abstracts\PHOTOS Supratech\IMG_5362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981127" y="741902"/>
            <a:ext cx="2099578" cy="118101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26" name="Picture 4" descr="D:\LABORATOIRE\Images Maquettes et Abstracts\PHOTOS Supratech\IMG_5368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9742769" y="3438396"/>
            <a:ext cx="1734713" cy="115647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27" name="Picture 5" descr="D:\LABORATOIRE\Images Maquettes et Abstracts\PHOTOS Supratech\IMG_53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226457" y="2078782"/>
            <a:ext cx="1867990" cy="124532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28" name="Picture 6" descr="D:\LABORATOIRE\Images Maquettes et Abstracts\PHOTOS Supratech\IMG_5415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213490" y="5111736"/>
            <a:ext cx="1842175" cy="1238350"/>
          </a:xfrm>
          <a:prstGeom prst="rect">
            <a:avLst/>
          </a:prstGeom>
          <a:solidFill>
            <a:srgbClr val="00B0F0"/>
          </a:solidFill>
          <a:ln w="28575">
            <a:solidFill>
              <a:srgbClr val="ED7D31"/>
            </a:solidFill>
          </a:ln>
        </p:spPr>
      </p:pic>
      <p:pic>
        <p:nvPicPr>
          <p:cNvPr id="29" name="Picture 7" descr="D:\LABORATOIRE\Images Maquettes et Abstracts\IMG_8333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835397" y="3439294"/>
            <a:ext cx="1736605" cy="130245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30" name="ZoneTexte 29"/>
          <p:cNvSpPr txBox="1"/>
          <p:nvPr/>
        </p:nvSpPr>
        <p:spPr bwMode="auto">
          <a:xfrm>
            <a:off x="1984599" y="5284018"/>
            <a:ext cx="493894" cy="85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79" b="1" dirty="0">
                <a:solidFill>
                  <a:srgbClr val="ED7D31"/>
                </a:solidFill>
                <a:latin typeface="Arial" charset="0"/>
                <a:cs typeface="Arial" charset="0"/>
              </a:rPr>
              <a:t>+</a:t>
            </a:r>
            <a:endParaRPr lang="en-US" sz="2263" dirty="0">
              <a:solidFill>
                <a:srgbClr val="ED7D31"/>
              </a:solidFill>
              <a:latin typeface="Arial" charset="0"/>
              <a:cs typeface="Arial" charset="0"/>
            </a:endParaRPr>
          </a:p>
        </p:txBody>
      </p:sp>
      <p:pic>
        <p:nvPicPr>
          <p:cNvPr id="31" name="Picture 2" descr="D:\LABORATOIRE\Div Acc\Plateforme SupraTech, Projets\Plateforme\CPER\Plateforme du 103.jp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2515620" y="5106548"/>
            <a:ext cx="2219957" cy="1248725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</p:pic>
      <p:pic>
        <p:nvPicPr>
          <p:cNvPr id="32" name="Picture 4" descr="manip_complete_dessus_bouteilles"/>
          <p:cNvPicPr>
            <a:picLocks noChangeAspect="1" noChangeArrowheads="1"/>
          </p:cNvPicPr>
          <p:nvPr/>
        </p:nvPicPr>
        <p:blipFill>
          <a:blip r:embed="rId11">
            <a:lum bright="20000" contrast="-2000"/>
          </a:blip>
          <a:stretch/>
        </p:blipFill>
        <p:spPr bwMode="auto">
          <a:xfrm>
            <a:off x="5221428" y="5100056"/>
            <a:ext cx="1685918" cy="1265510"/>
          </a:xfrm>
          <a:prstGeom prst="rect">
            <a:avLst/>
          </a:prstGeom>
          <a:noFill/>
          <a:ln w="28575">
            <a:solidFill>
              <a:srgbClr val="ED7D31"/>
            </a:solidFill>
            <a:miter lim="800000"/>
            <a:headEnd/>
            <a:tailEnd/>
          </a:ln>
        </p:spPr>
      </p:pic>
      <p:sp>
        <p:nvSpPr>
          <p:cNvPr id="33" name="ZoneTexte 32"/>
          <p:cNvSpPr txBox="1"/>
          <p:nvPr/>
        </p:nvSpPr>
        <p:spPr bwMode="auto">
          <a:xfrm>
            <a:off x="4695805" y="5249002"/>
            <a:ext cx="493894" cy="85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79" b="1" dirty="0">
                <a:solidFill>
                  <a:srgbClr val="ED7D31"/>
                </a:solidFill>
                <a:latin typeface="Arial" charset="0"/>
                <a:cs typeface="Arial" charset="0"/>
              </a:rPr>
              <a:t>+</a:t>
            </a:r>
            <a:endParaRPr lang="en-US" sz="2263" dirty="0">
              <a:solidFill>
                <a:srgbClr val="ED7D31"/>
              </a:solidFill>
              <a:latin typeface="Arial" charset="0"/>
              <a:cs typeface="Arial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8589792" y="1002269"/>
            <a:ext cx="3490390" cy="98966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36" name="Connecteur droit avec flèche 35"/>
          <p:cNvCxnSpPr>
            <a:cxnSpLocks/>
          </p:cNvCxnSpPr>
          <p:nvPr/>
        </p:nvCxnSpPr>
        <p:spPr bwMode="auto">
          <a:xfrm flipH="1">
            <a:off x="6083967" y="2000950"/>
            <a:ext cx="2505824" cy="1259469"/>
          </a:xfrm>
          <a:prstGeom prst="straightConnector1">
            <a:avLst/>
          </a:prstGeom>
          <a:ln w="222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 bwMode="auto">
          <a:xfrm>
            <a:off x="2602826" y="4814634"/>
            <a:ext cx="2092979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ED7D31"/>
                </a:solidFill>
                <a:latin typeface="Calibri"/>
                <a:cs typeface="Arial" charset="0"/>
              </a:rPr>
              <a:t>Cavity Testing Hall (CV800)</a:t>
            </a:r>
            <a:endParaRPr lang="en-US" sz="2263" dirty="0">
              <a:solidFill>
                <a:srgbClr val="ED7D31"/>
              </a:solidFill>
              <a:latin typeface="Arial" charset="0"/>
              <a:cs typeface="Arial" charset="0"/>
            </a:endParaRPr>
          </a:p>
        </p:txBody>
      </p:sp>
      <p:sp>
        <p:nvSpPr>
          <p:cNvPr id="38" name="ZoneTexte 37"/>
          <p:cNvSpPr txBox="1"/>
          <p:nvPr/>
        </p:nvSpPr>
        <p:spPr bwMode="auto">
          <a:xfrm>
            <a:off x="9351510" y="740283"/>
            <a:ext cx="2119585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5B9BD5">
                    <a:lumMod val="75000"/>
                  </a:srgbClr>
                </a:solidFill>
                <a:latin typeface="Calibri"/>
                <a:cs typeface="Arial" charset="0"/>
              </a:rPr>
              <a:t>Cryomodule assembly Hall</a:t>
            </a:r>
            <a:endParaRPr lang="en-US" sz="2263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ZoneTexte 38"/>
          <p:cNvSpPr txBox="1"/>
          <p:nvPr/>
        </p:nvSpPr>
        <p:spPr bwMode="auto">
          <a:xfrm>
            <a:off x="5053566" y="4821648"/>
            <a:ext cx="1916168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ED7D31"/>
                </a:solidFill>
                <a:latin typeface="Calibri"/>
                <a:cs typeface="Arial" charset="0"/>
              </a:rPr>
              <a:t>T° Calibration Station</a:t>
            </a:r>
            <a:endParaRPr lang="en-US" sz="2263" dirty="0">
              <a:solidFill>
                <a:srgbClr val="ED7D31"/>
              </a:solidFill>
              <a:latin typeface="Arial" charset="0"/>
              <a:cs typeface="Arial" charset="0"/>
            </a:endParaRPr>
          </a:p>
        </p:txBody>
      </p:sp>
      <p:sp>
        <p:nvSpPr>
          <p:cNvPr id="40" name="ZoneTexte 39"/>
          <p:cNvSpPr txBox="1"/>
          <p:nvPr/>
        </p:nvSpPr>
        <p:spPr bwMode="auto">
          <a:xfrm flipH="1">
            <a:off x="5452837" y="1018321"/>
            <a:ext cx="1022846" cy="649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11" b="1" dirty="0">
                <a:solidFill>
                  <a:prstClr val="white"/>
                </a:solidFill>
                <a:latin typeface="Calibri"/>
              </a:rPr>
              <a:t>Building 106</a:t>
            </a:r>
            <a:endParaRPr lang="en-US" sz="226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501945" y="5100056"/>
            <a:ext cx="1545474" cy="1265510"/>
          </a:xfrm>
          <a:prstGeom prst="rect">
            <a:avLst/>
          </a:prstGeom>
          <a:noFill/>
          <a:ln w="28575">
            <a:solidFill>
              <a:srgbClr val="BC8C00"/>
            </a:solidFill>
            <a:miter lim="800000"/>
            <a:headEnd/>
            <a:tailEnd/>
          </a:ln>
        </p:spPr>
      </p:pic>
      <p:sp>
        <p:nvSpPr>
          <p:cNvPr id="42" name="ZoneTexte 41"/>
          <p:cNvSpPr txBox="1"/>
          <p:nvPr/>
        </p:nvSpPr>
        <p:spPr bwMode="auto">
          <a:xfrm>
            <a:off x="9047419" y="5218704"/>
            <a:ext cx="493894" cy="85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79" b="1" dirty="0">
                <a:solidFill>
                  <a:srgbClr val="BC8C00"/>
                </a:solidFill>
                <a:latin typeface="Arial" charset="0"/>
                <a:cs typeface="Arial" charset="0"/>
              </a:rPr>
              <a:t>+</a:t>
            </a:r>
            <a:endParaRPr lang="en-US" sz="2263" dirty="0">
              <a:solidFill>
                <a:srgbClr val="BC8C00"/>
              </a:solidFill>
              <a:latin typeface="Arial" charset="0"/>
              <a:cs typeface="Arial" charset="0"/>
            </a:endParaRPr>
          </a:p>
        </p:txBody>
      </p:sp>
      <p:sp>
        <p:nvSpPr>
          <p:cNvPr id="44" name="ZoneTexte 43"/>
          <p:cNvSpPr txBox="1"/>
          <p:nvPr/>
        </p:nvSpPr>
        <p:spPr bwMode="auto">
          <a:xfrm flipH="1">
            <a:off x="8777468" y="5982786"/>
            <a:ext cx="1827711" cy="3709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11" b="1" dirty="0">
                <a:solidFill>
                  <a:prstClr val="white"/>
                </a:solidFill>
                <a:latin typeface="Calibri"/>
              </a:rPr>
              <a:t>Lagarrigue Hall</a:t>
            </a:r>
            <a:endParaRPr lang="en-US" sz="226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ZoneTexte 44"/>
          <p:cNvSpPr txBox="1"/>
          <p:nvPr/>
        </p:nvSpPr>
        <p:spPr bwMode="auto">
          <a:xfrm>
            <a:off x="7261581" y="4603386"/>
            <a:ext cx="2117046" cy="47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BC8C00"/>
                </a:solidFill>
                <a:latin typeface="Calibri"/>
                <a:cs typeface="Arial" charset="0"/>
              </a:rPr>
              <a:t>High Power RF </a:t>
            </a:r>
            <a:r>
              <a:rPr lang="en-US" sz="1245" b="1" dirty="0" err="1">
                <a:solidFill>
                  <a:srgbClr val="BC8C00"/>
                </a:solidFill>
                <a:latin typeface="Calibri"/>
                <a:cs typeface="Arial" charset="0"/>
              </a:rPr>
              <a:t>Conditionning</a:t>
            </a:r>
            <a:r>
              <a:rPr lang="en-US" sz="1245" b="1" dirty="0">
                <a:solidFill>
                  <a:srgbClr val="BC8C00"/>
                </a:solidFill>
                <a:latin typeface="Calibri"/>
                <a:cs typeface="Arial" charset="0"/>
              </a:rPr>
              <a:t> Clean Room</a:t>
            </a:r>
            <a:endParaRPr lang="en-US" sz="2263" dirty="0">
              <a:solidFill>
                <a:srgbClr val="BC8C00"/>
              </a:solidFill>
              <a:latin typeface="Arial" charset="0"/>
              <a:cs typeface="Arial" charset="0"/>
            </a:endParaRPr>
          </a:p>
        </p:txBody>
      </p:sp>
      <p:sp>
        <p:nvSpPr>
          <p:cNvPr id="47" name="ZoneTexte 46"/>
          <p:cNvSpPr txBox="1"/>
          <p:nvPr/>
        </p:nvSpPr>
        <p:spPr bwMode="auto">
          <a:xfrm>
            <a:off x="480186" y="4826484"/>
            <a:ext cx="983411" cy="283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ED7D31"/>
                </a:solidFill>
                <a:latin typeface="Calibri"/>
                <a:cs typeface="Arial" charset="0"/>
              </a:rPr>
              <a:t>He Liquefier</a:t>
            </a:r>
            <a:endParaRPr lang="en-US" sz="2263" dirty="0">
              <a:solidFill>
                <a:srgbClr val="ED7D31"/>
              </a:solidFill>
              <a:latin typeface="Arial" charset="0"/>
              <a:cs typeface="Arial" charset="0"/>
            </a:endParaRPr>
          </a:p>
        </p:txBody>
      </p:sp>
      <p:sp>
        <p:nvSpPr>
          <p:cNvPr id="48" name="ZoneTexte 47"/>
          <p:cNvSpPr txBox="1"/>
          <p:nvPr/>
        </p:nvSpPr>
        <p:spPr bwMode="auto">
          <a:xfrm flipH="1">
            <a:off x="2946405" y="5979312"/>
            <a:ext cx="1435844" cy="370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11" b="1" dirty="0">
                <a:solidFill>
                  <a:prstClr val="white"/>
                </a:solidFill>
                <a:latin typeface="Calibri"/>
              </a:rPr>
              <a:t>Building 103</a:t>
            </a:r>
            <a:endParaRPr lang="en-US" sz="226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ZoneTexte 48"/>
          <p:cNvSpPr txBox="1"/>
          <p:nvPr/>
        </p:nvSpPr>
        <p:spPr bwMode="auto">
          <a:xfrm>
            <a:off x="9741299" y="4612403"/>
            <a:ext cx="2117046" cy="47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BC8C00"/>
                </a:solidFill>
                <a:latin typeface="Calibri"/>
                <a:cs typeface="Arial" charset="0"/>
              </a:rPr>
              <a:t>Power Coupler Assembly Clean Room</a:t>
            </a:r>
            <a:endParaRPr lang="en-US" sz="2263" dirty="0">
              <a:solidFill>
                <a:srgbClr val="BC8C00"/>
              </a:solidFill>
              <a:latin typeface="Arial" charset="0"/>
              <a:cs typeface="Arial" charset="0"/>
            </a:endParaRPr>
          </a:p>
        </p:txBody>
      </p:sp>
      <p:sp>
        <p:nvSpPr>
          <p:cNvPr id="50" name="ZoneTexte 49"/>
          <p:cNvSpPr txBox="1"/>
          <p:nvPr/>
        </p:nvSpPr>
        <p:spPr bwMode="auto">
          <a:xfrm>
            <a:off x="-133742" y="962822"/>
            <a:ext cx="1227854" cy="85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5B9BD5">
                    <a:lumMod val="75000"/>
                  </a:srgbClr>
                </a:solidFill>
                <a:latin typeface="Calibri"/>
                <a:cs typeface="Arial" charset="0"/>
              </a:rPr>
              <a:t>Cavity and Cryomodule Assembly Clean Room</a:t>
            </a:r>
            <a:endParaRPr lang="en-US" sz="2263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cxnSp>
        <p:nvCxnSpPr>
          <p:cNvPr id="53" name="Connecteur droit avec flèche 52"/>
          <p:cNvCxnSpPr>
            <a:cxnSpLocks/>
          </p:cNvCxnSpPr>
          <p:nvPr/>
        </p:nvCxnSpPr>
        <p:spPr bwMode="auto">
          <a:xfrm>
            <a:off x="4871626" y="2099281"/>
            <a:ext cx="1026954" cy="67760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>
            <a:cxnSpLocks/>
          </p:cNvCxnSpPr>
          <p:nvPr/>
        </p:nvCxnSpPr>
        <p:spPr bwMode="auto">
          <a:xfrm flipH="1">
            <a:off x="6083957" y="2278272"/>
            <a:ext cx="525781" cy="442842"/>
          </a:xfrm>
          <a:prstGeom prst="straightConnector1">
            <a:avLst/>
          </a:prstGeom>
          <a:ln w="2222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 bwMode="auto">
          <a:xfrm>
            <a:off x="5829140" y="724232"/>
            <a:ext cx="2804353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372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5B9BD5">
                    <a:lumMod val="75000"/>
                  </a:srgbClr>
                </a:solidFill>
                <a:latin typeface="Calibri"/>
                <a:cs typeface="Arial" charset="0"/>
              </a:rPr>
              <a:t>Tuner testing cryostat</a:t>
            </a:r>
            <a:endParaRPr lang="en-US" sz="2263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51" name="Picture 2" descr="D:\Boite a SAF\Photos\Photos montage\IMG_483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5488" y="1013968"/>
            <a:ext cx="949324" cy="1265765"/>
          </a:xfrm>
          <a:prstGeom prst="rect">
            <a:avLst/>
          </a:prstGeom>
          <a:ln w="28575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286618" y="1019261"/>
            <a:ext cx="2075933" cy="116445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52" name="Espace réservé de la date 3">
            <a:extLst>
              <a:ext uri="{FF2B5EF4-FFF2-40B4-BE49-F238E27FC236}">
                <a16:creationId xmlns:a16="http://schemas.microsoft.com/office/drawing/2014/main" id="{73A25C8C-4E8C-407C-8B43-A9B5C3AFA166}"/>
              </a:ext>
            </a:extLst>
          </p:cNvPr>
          <p:cNvSpPr txBox="1">
            <a:spLocks/>
          </p:cNvSpPr>
          <p:nvPr/>
        </p:nvSpPr>
        <p:spPr bwMode="auto">
          <a:xfrm>
            <a:off x="8382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C4F5D-1B54-4B67-AB15-D076B4C4658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Espace réservé du pied de page 4">
            <a:extLst>
              <a:ext uri="{FF2B5EF4-FFF2-40B4-BE49-F238E27FC236}">
                <a16:creationId xmlns:a16="http://schemas.microsoft.com/office/drawing/2014/main" id="{232CA469-47DC-40F5-966F-4356E817176E}"/>
              </a:ext>
            </a:extLst>
          </p:cNvPr>
          <p:cNvSpPr txBox="1">
            <a:spLocks/>
          </p:cNvSpPr>
          <p:nvPr/>
        </p:nvSpPr>
        <p:spPr bwMode="auto">
          <a:xfrm>
            <a:off x="4038600" y="646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 P2I, Accélérateurs, D. Longuevergne</a:t>
            </a:r>
          </a:p>
        </p:txBody>
      </p:sp>
      <p:sp>
        <p:nvSpPr>
          <p:cNvPr id="55" name="Espace réservé du numéro de diapositive 5">
            <a:extLst>
              <a:ext uri="{FF2B5EF4-FFF2-40B4-BE49-F238E27FC236}">
                <a16:creationId xmlns:a16="http://schemas.microsoft.com/office/drawing/2014/main" id="{060AD639-4481-4BF9-8CE7-19E8981377F2}"/>
              </a:ext>
            </a:extLst>
          </p:cNvPr>
          <p:cNvSpPr txBox="1">
            <a:spLocks/>
          </p:cNvSpPr>
          <p:nvPr/>
        </p:nvSpPr>
        <p:spPr bwMode="auto">
          <a:xfrm>
            <a:off x="86106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C2670-9147-40CB-B2D4-DD845467FA1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7" grpId="0"/>
      <p:bldP spid="39" grpId="0"/>
      <p:bldP spid="42" grpId="0"/>
      <p:bldP spid="44" grpId="0" animBg="1"/>
      <p:bldP spid="45" grpId="0"/>
      <p:bldP spid="47" grpId="0"/>
      <p:bldP spid="48" grpId="0" animBg="1"/>
      <p:bldP spid="4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5" b="32191"/>
          <a:stretch/>
        </p:blipFill>
        <p:spPr>
          <a:xfrm>
            <a:off x="2961412" y="2187663"/>
            <a:ext cx="2733561" cy="105061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84390" y="116483"/>
            <a:ext cx="8351067" cy="22449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2263" b="1" dirty="0" err="1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Vide&amp;Surfaces</a:t>
            </a:r>
            <a:r>
              <a:rPr lang="fr-FR" sz="2263" b="1" dirty="0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 </a:t>
            </a:r>
            <a:r>
              <a:rPr lang="fr-FR" sz="2037" dirty="0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Platform for </a:t>
            </a:r>
            <a:r>
              <a:rPr lang="fr-FR" sz="2037" dirty="0" err="1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analysis</a:t>
            </a:r>
            <a:r>
              <a:rPr lang="fr-FR" sz="2037" dirty="0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 and production of surface and </a:t>
            </a:r>
            <a:r>
              <a:rPr lang="fr-FR" sz="2037" dirty="0" err="1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material</a:t>
            </a:r>
            <a:endParaRPr lang="fr-FR" sz="2037" dirty="0">
              <a:ln/>
              <a:solidFill>
                <a:srgbClr val="A5A5A5"/>
              </a:solidFill>
              <a:latin typeface="Arial Black" panose="020B0A04020102020204" pitchFamily="34" charset="0"/>
              <a:cs typeface="Arial" charset="0"/>
            </a:endParaRPr>
          </a:p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2263" b="1" dirty="0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PANAMA</a:t>
            </a:r>
            <a:r>
              <a:rPr lang="fr-FR" sz="2263" b="1" dirty="0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 : </a:t>
            </a:r>
            <a:r>
              <a:rPr lang="fr-FR" sz="2037" dirty="0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Platform for the </a:t>
            </a:r>
            <a:r>
              <a:rPr lang="fr-FR" sz="2037" dirty="0" err="1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ANalysis</a:t>
            </a:r>
            <a:r>
              <a:rPr lang="fr-FR" sz="2037" dirty="0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 and </a:t>
            </a:r>
            <a:r>
              <a:rPr lang="fr-FR" sz="2037" dirty="0" err="1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chAracterization</a:t>
            </a:r>
            <a:r>
              <a:rPr lang="fr-FR" sz="2037" dirty="0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 of </a:t>
            </a:r>
            <a:r>
              <a:rPr lang="fr-FR" sz="2037" dirty="0" err="1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Materials</a:t>
            </a:r>
            <a:r>
              <a:rPr lang="fr-FR" sz="2037" dirty="0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  for </a:t>
            </a:r>
            <a:r>
              <a:rPr lang="fr-FR" sz="2037" dirty="0" err="1">
                <a:ln/>
                <a:solidFill>
                  <a:srgbClr val="A5A5A5"/>
                </a:solidFill>
                <a:latin typeface="Arial Black" panose="020B0A04020102020204" pitchFamily="34" charset="0"/>
                <a:cs typeface="Arial" charset="0"/>
              </a:rPr>
              <a:t>Accelerators</a:t>
            </a:r>
            <a:endParaRPr lang="fr-FR" sz="2263" dirty="0">
              <a:ln/>
              <a:solidFill>
                <a:srgbClr val="A5A5A5"/>
              </a:solidFill>
              <a:latin typeface="Arial Black" panose="020B0A04020102020204" pitchFamily="34" charset="0"/>
              <a:cs typeface="Arial" charset="0"/>
            </a:endParaRPr>
          </a:p>
          <a:p>
            <a:pPr defTabSz="1137199" fontAlgn="base">
              <a:spcBef>
                <a:spcPct val="0"/>
              </a:spcBef>
              <a:spcAft>
                <a:spcPct val="0"/>
              </a:spcAft>
            </a:pPr>
            <a:endParaRPr lang="fr-FR" sz="1188" b="1" dirty="0">
              <a:ln/>
              <a:solidFill>
                <a:prstClr val="black"/>
              </a:solidFill>
              <a:latin typeface="Arial Black" panose="020B0A04020102020204" pitchFamily="34" charset="0"/>
              <a:cs typeface="Arial" charset="0"/>
            </a:endParaRPr>
          </a:p>
          <a:p>
            <a:pPr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A network of instruments and expertise </a:t>
            </a:r>
            <a:r>
              <a:rPr lang="fr-FR" sz="1400" b="1" dirty="0" err="1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dedicated</a:t>
            </a:r>
            <a:r>
              <a:rPr lang="fr-FR" sz="1400" b="1" dirty="0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 to </a:t>
            </a:r>
            <a:r>
              <a:rPr lang="fr-FR" sz="1400" b="1" dirty="0" err="1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accelerator</a:t>
            </a:r>
            <a:r>
              <a:rPr lang="fr-FR" sz="1400" b="1" dirty="0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 </a:t>
            </a:r>
          </a:p>
          <a:p>
            <a:pPr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R&amp;D of </a:t>
            </a:r>
            <a:r>
              <a:rPr lang="fr-FR" sz="1400" b="1" dirty="0" err="1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materials</a:t>
            </a:r>
            <a:r>
              <a:rPr lang="fr-FR" sz="1400" b="1" dirty="0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 and surfaces. (</a:t>
            </a:r>
            <a:r>
              <a:rPr lang="fr-FR" sz="1400" b="1" dirty="0" err="1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Superconductors</a:t>
            </a:r>
            <a:r>
              <a:rPr lang="fr-FR" sz="1400" b="1" dirty="0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, photocathodes,</a:t>
            </a:r>
          </a:p>
          <a:p>
            <a:pPr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Ultra High Vacuum, </a:t>
            </a:r>
            <a:r>
              <a:rPr lang="fr-FR" sz="1400" b="1" dirty="0" err="1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beam</a:t>
            </a:r>
            <a:r>
              <a:rPr lang="fr-FR" sz="1400" b="1" dirty="0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 </a:t>
            </a:r>
            <a:r>
              <a:rPr lang="fr-FR" sz="1400" b="1" dirty="0" err="1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lines</a:t>
            </a:r>
            <a:r>
              <a:rPr lang="fr-FR" sz="1400" b="1" dirty="0">
                <a:ln/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, …)</a:t>
            </a:r>
            <a:endParaRPr lang="fr-FR" sz="1600" b="1" dirty="0">
              <a:ln/>
              <a:solidFill>
                <a:prstClr val="black"/>
              </a:solidFill>
              <a:latin typeface="Arial Black" panose="020B0A04020102020204" pitchFamily="34" charset="0"/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54629" t="-4382"/>
          <a:stretch/>
        </p:blipFill>
        <p:spPr>
          <a:xfrm>
            <a:off x="5856105" y="2307129"/>
            <a:ext cx="1664601" cy="67883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91947" y="3356815"/>
            <a:ext cx="1870472" cy="21829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Grazzing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angle XRD </a:t>
            </a: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SEY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measurement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Optical microscope</a:t>
            </a: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Cryogenic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test stands (RRR, </a:t>
            </a:r>
            <a:r>
              <a:rPr lang="fr-FR" sz="1132" dirty="0">
                <a:solidFill>
                  <a:srgbClr val="FF0000"/>
                </a:solidFill>
                <a:latin typeface="Arial" charset="0"/>
                <a:cs typeface="Arial" charset="0"/>
              </a:rPr>
              <a:t>thermal </a:t>
            </a:r>
            <a:r>
              <a:rPr lang="fr-FR" sz="1132" dirty="0" err="1">
                <a:solidFill>
                  <a:srgbClr val="FF0000"/>
                </a:solidFill>
                <a:latin typeface="Arial" charset="0"/>
                <a:cs typeface="Arial" charset="0"/>
              </a:rPr>
              <a:t>conductivity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, …)</a:t>
            </a: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Cryostat for SRF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cavity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characterization</a:t>
            </a:r>
            <a:endParaRPr lang="fr-FR" sz="1132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Thin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film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deposition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capabilities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(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TiN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, NEG)</a:t>
            </a: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Metallographic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polishing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device</a:t>
            </a:r>
            <a:endParaRPr lang="fr-FR" sz="1132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32743" y="4879524"/>
            <a:ext cx="1487929" cy="498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16370" y="4456962"/>
            <a:ext cx="1487929" cy="173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42266" y="3215005"/>
            <a:ext cx="1038485" cy="589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90979" y="3471176"/>
            <a:ext cx="1038485" cy="589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178999" y="3455936"/>
            <a:ext cx="2393479" cy="23367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Magnetometry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(Hc1, Hc2)</a:t>
            </a: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Cryogenic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test stands (RRR, …)</a:t>
            </a: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Cryostat for SRF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cavity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characterization</a:t>
            </a:r>
            <a:endParaRPr lang="fr-FR" sz="1132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Optical microscope</a:t>
            </a: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Metallographic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polishing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device</a:t>
            </a:r>
            <a:endParaRPr lang="fr-FR" sz="1132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Hardness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measurement</a:t>
            </a:r>
            <a:endParaRPr lang="fr-FR" sz="1132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Thin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films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deposition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capabilities (ALD) </a:t>
            </a: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Point contact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spectroscopy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(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superconducting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gap)</a:t>
            </a:r>
          </a:p>
          <a:p>
            <a:pPr marL="171445" indent="-171445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654" y="760464"/>
            <a:ext cx="776282" cy="77628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80" y="2307129"/>
            <a:ext cx="1032838" cy="73125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6"/>
          <a:srcRect l="69988" t="-3400"/>
          <a:stretch/>
        </p:blipFill>
        <p:spPr>
          <a:xfrm>
            <a:off x="7480817" y="2247841"/>
            <a:ext cx="1047453" cy="873212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67" y="2287231"/>
            <a:ext cx="794432" cy="794432"/>
          </a:xfrm>
          <a:prstGeom prst="rect">
            <a:avLst/>
          </a:prstGeom>
        </p:spPr>
      </p:pic>
      <p:pic>
        <p:nvPicPr>
          <p:cNvPr id="33" name="Picture 6" descr="See original ima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0915" y="3761820"/>
            <a:ext cx="681174" cy="333161"/>
          </a:xfrm>
          <a:prstGeom prst="rect">
            <a:avLst/>
          </a:prstGeom>
          <a:noFill/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37" y="4116445"/>
            <a:ext cx="1597339" cy="44608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62" y="2459233"/>
            <a:ext cx="2253740" cy="15032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3802" y="4044194"/>
            <a:ext cx="1826598" cy="25355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107" y="4080623"/>
            <a:ext cx="1385279" cy="246271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206305" y="6539592"/>
            <a:ext cx="636294" cy="301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358" b="1" dirty="0">
                <a:solidFill>
                  <a:prstClr val="black"/>
                </a:solidFill>
                <a:latin typeface="Arial" charset="0"/>
                <a:cs typeface="Arial" charset="0"/>
              </a:rPr>
              <a:t>SIMS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10345529" y="6535822"/>
            <a:ext cx="1964972" cy="301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358" b="1" dirty="0">
                <a:solidFill>
                  <a:prstClr val="black"/>
                </a:solidFill>
                <a:latin typeface="Arial" charset="0"/>
                <a:cs typeface="Arial" charset="0"/>
              </a:rPr>
              <a:t>SEM (EDS + EBSD)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11161205" y="3026186"/>
            <a:ext cx="838508" cy="301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358" b="1" dirty="0">
                <a:solidFill>
                  <a:prstClr val="black"/>
                </a:solidFill>
                <a:latin typeface="Arial" charset="0"/>
                <a:cs typeface="Arial" charset="0"/>
              </a:rPr>
              <a:t>GXRD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57" y="49370"/>
            <a:ext cx="1356361" cy="219847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5977" y="4437258"/>
            <a:ext cx="951049" cy="52341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026644" y="4960677"/>
            <a:ext cx="2849712" cy="18141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-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Electronic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microscope EDS+EBSD</a:t>
            </a:r>
          </a:p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- SIMS (Secondary Ion Mass Spectrometer</a:t>
            </a:r>
          </a:p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-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Confocal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microscope</a:t>
            </a:r>
          </a:p>
          <a:p>
            <a:pPr marL="194030" indent="-194030" algn="ctr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Test stand for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Specific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heat</a:t>
            </a:r>
            <a:r>
              <a:rPr lang="fr-FR" sz="1132" dirty="0">
                <a:solidFill>
                  <a:prstClr val="black"/>
                </a:solidFill>
                <a:latin typeface="Arial" charset="0"/>
                <a:cs typeface="Arial" charset="0"/>
              </a:rPr>
              <a:t> (Cp) </a:t>
            </a:r>
            <a:r>
              <a:rPr lang="fr-FR" sz="1132" dirty="0" err="1">
                <a:solidFill>
                  <a:prstClr val="black"/>
                </a:solidFill>
                <a:latin typeface="Arial" charset="0"/>
                <a:cs typeface="Arial" charset="0"/>
              </a:rPr>
              <a:t>measurement</a:t>
            </a:r>
            <a:endParaRPr lang="fr-FR" sz="1132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194030" indent="-194030" algn="ctr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>
                <a:latin typeface="Arial" charset="0"/>
                <a:cs typeface="Arial" charset="0"/>
              </a:rPr>
              <a:t> </a:t>
            </a:r>
            <a:r>
              <a:rPr lang="fr-FR" sz="1132" dirty="0" err="1">
                <a:latin typeface="Arial" charset="0"/>
                <a:cs typeface="Arial" charset="0"/>
              </a:rPr>
              <a:t>vc</a:t>
            </a:r>
            <a:r>
              <a:rPr lang="fr-FR" sz="1132" dirty="0">
                <a:latin typeface="Arial" charset="0"/>
                <a:cs typeface="Arial" charset="0"/>
              </a:rPr>
              <a:t> </a:t>
            </a:r>
          </a:p>
          <a:p>
            <a:pPr marL="194030" indent="-194030" algn="ctr" defTabSz="1137199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32" dirty="0" err="1">
                <a:solidFill>
                  <a:srgbClr val="FF0000"/>
                </a:solidFill>
                <a:latin typeface="Arial" charset="0"/>
                <a:cs typeface="Arial" charset="0"/>
              </a:rPr>
              <a:t>Multi-technique</a:t>
            </a:r>
            <a:r>
              <a:rPr lang="fr-FR" sz="1132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fr-FR" sz="1132" dirty="0" err="1">
                <a:solidFill>
                  <a:srgbClr val="FF0000"/>
                </a:solidFill>
                <a:latin typeface="Arial" charset="0"/>
                <a:cs typeface="Arial" charset="0"/>
              </a:rPr>
              <a:t>set-up</a:t>
            </a:r>
            <a:r>
              <a:rPr lang="fr-FR" sz="1132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132" dirty="0">
                <a:solidFill>
                  <a:srgbClr val="FF0000"/>
                </a:solidFill>
                <a:latin typeface="Arial" charset="0"/>
                <a:cs typeface="Arial" charset="0"/>
              </a:rPr>
              <a:t>(XPS, LEED, SEY)</a:t>
            </a:r>
          </a:p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endParaRPr lang="fr-FR" sz="1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Ellipse 18"/>
          <p:cNvSpPr/>
          <p:nvPr/>
        </p:nvSpPr>
        <p:spPr>
          <a:xfrm rot="917016">
            <a:off x="199262" y="3234829"/>
            <a:ext cx="6099077" cy="3403778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Ellipse 30"/>
          <p:cNvSpPr/>
          <p:nvPr/>
        </p:nvSpPr>
        <p:spPr>
          <a:xfrm rot="20682984" flipH="1">
            <a:off x="2573202" y="3216775"/>
            <a:ext cx="6118163" cy="340377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37199" fontAlgn="base">
              <a:spcBef>
                <a:spcPct val="0"/>
              </a:spcBef>
              <a:spcAft>
                <a:spcPct val="0"/>
              </a:spcAft>
            </a:pPr>
            <a:endParaRPr lang="fr-FR" sz="20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84834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41" y="169222"/>
            <a:ext cx="8638412" cy="488967"/>
          </a:xfrm>
        </p:spPr>
        <p:txBody>
          <a:bodyPr>
            <a:normAutofit/>
          </a:bodyPr>
          <a:lstStyle/>
          <a:p>
            <a:r>
              <a:rPr lang="fr-FR" dirty="0"/>
              <a:t>Les matériaux alternatifs en couche mince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28" y="934938"/>
            <a:ext cx="11490718" cy="5672345"/>
          </a:xfrm>
        </p:spPr>
        <p:txBody>
          <a:bodyPr>
            <a:normAutofit/>
          </a:bodyPr>
          <a:lstStyle/>
          <a:p>
            <a:r>
              <a:rPr lang="fr-FR" sz="2716" dirty="0"/>
              <a:t>2 voies sont étudiées dans la communauté:</a:t>
            </a:r>
          </a:p>
          <a:p>
            <a:endParaRPr lang="fr-FR" sz="2716" dirty="0"/>
          </a:p>
          <a:p>
            <a:endParaRPr lang="fr-FR" sz="2716" dirty="0"/>
          </a:p>
          <a:p>
            <a:endParaRPr lang="fr-FR" sz="2716" dirty="0"/>
          </a:p>
          <a:p>
            <a:endParaRPr lang="fr-FR" sz="2716" dirty="0"/>
          </a:p>
          <a:p>
            <a:endParaRPr lang="fr-FR" sz="2716" dirty="0"/>
          </a:p>
          <a:p>
            <a:endParaRPr lang="fr-FR" sz="2716" dirty="0"/>
          </a:p>
          <a:p>
            <a:endParaRPr lang="fr-FR" sz="2716" dirty="0"/>
          </a:p>
          <a:p>
            <a:endParaRPr lang="fr-FR" sz="2716" dirty="0"/>
          </a:p>
          <a:p>
            <a:endParaRPr lang="fr-FR" sz="2716" dirty="0"/>
          </a:p>
          <a:p>
            <a:endParaRPr lang="fr-FR" sz="2716" dirty="0"/>
          </a:p>
          <a:p>
            <a:pPr marL="0" indent="0">
              <a:buNone/>
            </a:pPr>
            <a:endParaRPr lang="fr-FR" sz="2716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19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199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6258989" y="1085115"/>
            <a:ext cx="5615666" cy="5055293"/>
            <a:chOff x="441926" y="1562059"/>
            <a:chExt cx="4961967" cy="4466825"/>
          </a:xfrm>
        </p:grpSpPr>
        <p:sp>
          <p:nvSpPr>
            <p:cNvPr id="36" name="ZoneTexte 35"/>
            <p:cNvSpPr txBox="1"/>
            <p:nvPr/>
          </p:nvSpPr>
          <p:spPr>
            <a:xfrm>
              <a:off x="441926" y="3238796"/>
              <a:ext cx="4342881" cy="279008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137199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811" b="1" u="sng" dirty="0">
                  <a:solidFill>
                    <a:prstClr val="black"/>
                  </a:solidFill>
                  <a:latin typeface="Calibri" panose="020F0502020204030204"/>
                </a:rPr>
                <a:t>Les </a:t>
              </a:r>
              <a:r>
                <a:rPr lang="fr-FR" sz="1811" b="1" u="sng" dirty="0" err="1">
                  <a:solidFill>
                    <a:prstClr val="black"/>
                  </a:solidFill>
                  <a:latin typeface="Calibri" panose="020F0502020204030204"/>
                </a:rPr>
                <a:t>multi-couches</a:t>
              </a:r>
              <a:r>
                <a:rPr lang="fr-FR" sz="1811" b="1" u="sng" dirty="0">
                  <a:solidFill>
                    <a:prstClr val="black"/>
                  </a:solidFill>
                  <a:latin typeface="Calibri" panose="020F0502020204030204"/>
                </a:rPr>
                <a:t> (SIS)</a:t>
              </a:r>
            </a:p>
            <a:p>
              <a:pPr marL="194008" indent="-194008" defTabSz="1137199" fontAlgn="base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Couches supraconductrices (</a:t>
              </a:r>
              <a:r>
                <a:rPr lang="fr-FR" sz="181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NbN</a:t>
              </a: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or </a:t>
              </a:r>
              <a:r>
                <a:rPr lang="fr-FR" sz="181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NbTiN</a:t>
              </a: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) séparées par une couche isolante (Al2O3, </a:t>
              </a:r>
              <a:r>
                <a:rPr lang="fr-FR" sz="181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AlN</a:t>
              </a: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)</a:t>
              </a:r>
            </a:p>
            <a:p>
              <a:pPr marL="194008" indent="-194008" defTabSz="1137199" fontAlgn="base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Suggéré par </a:t>
              </a:r>
              <a:r>
                <a:rPr lang="fr-FR" sz="181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Gurevich</a:t>
              </a: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en 2007</a:t>
              </a:r>
            </a:p>
            <a:p>
              <a:pPr marL="194008" indent="-194008" defTabSz="1137199" fontAlgn="base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L’efficacité dépend du nombre de couches et de leur épaisseurs</a:t>
              </a:r>
            </a:p>
            <a:p>
              <a:pPr marL="194008" indent="-194008" defTabSz="1137199" fontAlgn="base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Le blindage multicouche n’a pas encore été démontré sous champ RF intense.</a:t>
              </a:r>
            </a:p>
            <a:p>
              <a:pPr marL="194008" indent="-194008" defTabSz="1137199" fontAlgn="base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ALD (Atomic Layer </a:t>
              </a:r>
              <a:r>
                <a:rPr lang="fr-FR" sz="181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Deposition</a:t>
              </a: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) est très prometteur mais difficile d’obtenir des couches pures sans inter-diffusion entre couches!</a:t>
              </a:r>
            </a:p>
          </p:txBody>
        </p:sp>
        <p:grpSp>
          <p:nvGrpSpPr>
            <p:cNvPr id="41" name="Groupe 40"/>
            <p:cNvGrpSpPr/>
            <p:nvPr/>
          </p:nvGrpSpPr>
          <p:grpSpPr>
            <a:xfrm>
              <a:off x="1125555" y="1585902"/>
              <a:ext cx="2975625" cy="1466244"/>
              <a:chOff x="8446780" y="2141433"/>
              <a:chExt cx="1847777" cy="986749"/>
            </a:xfrm>
          </p:grpSpPr>
          <p:sp>
            <p:nvSpPr>
              <p:cNvPr id="42" name="立方体 26"/>
              <p:cNvSpPr/>
              <p:nvPr/>
            </p:nvSpPr>
            <p:spPr>
              <a:xfrm>
                <a:off x="8446780" y="2634807"/>
                <a:ext cx="1847777" cy="493375"/>
              </a:xfrm>
              <a:prstGeom prst="cube">
                <a:avLst>
                  <a:gd name="adj" fmla="val 68113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13719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u="none" dirty="0" err="1">
                    <a:solidFill>
                      <a:prstClr val="black"/>
                    </a:solidFill>
                    <a:latin typeface="Calibri" panose="020F0502020204030204"/>
                  </a:rPr>
                  <a:t>Nb</a:t>
                </a:r>
                <a:endParaRPr lang="en-US" u="none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立方体 27"/>
              <p:cNvSpPr/>
              <p:nvPr/>
            </p:nvSpPr>
            <p:spPr>
              <a:xfrm>
                <a:off x="8446780" y="2511464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chemeClr val="accent5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13719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u="none" dirty="0">
                    <a:solidFill>
                      <a:srgbClr val="FF0000"/>
                    </a:solidFill>
                    <a:latin typeface="Calibri" panose="020F0502020204030204"/>
                  </a:rPr>
                  <a:t>Isolator</a:t>
                </a:r>
              </a:p>
            </p:txBody>
          </p:sp>
          <p:sp>
            <p:nvSpPr>
              <p:cNvPr id="44" name="立方体 28"/>
              <p:cNvSpPr/>
              <p:nvPr/>
            </p:nvSpPr>
            <p:spPr>
              <a:xfrm>
                <a:off x="8446780" y="2388120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rgbClr val="00B05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13719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45" b="1" u="none" dirty="0">
                    <a:solidFill>
                      <a:srgbClr val="FFFF00"/>
                    </a:solidFill>
                    <a:latin typeface="Calibri" panose="020F0502020204030204"/>
                  </a:rPr>
                  <a:t>Superconductor</a:t>
                </a:r>
                <a:endParaRPr lang="en-US" sz="1584" b="1" u="none" dirty="0">
                  <a:solidFill>
                    <a:srgbClr val="FFFF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立方体 29"/>
              <p:cNvSpPr/>
              <p:nvPr/>
            </p:nvSpPr>
            <p:spPr>
              <a:xfrm>
                <a:off x="8446780" y="2264776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13719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32" b="1" u="none" dirty="0">
                    <a:solidFill>
                      <a:srgbClr val="FF0000"/>
                    </a:solidFill>
                    <a:latin typeface="Calibri" panose="020F0502020204030204"/>
                  </a:rPr>
                  <a:t>Isolator</a:t>
                </a:r>
              </a:p>
            </p:txBody>
          </p:sp>
          <p:sp>
            <p:nvSpPr>
              <p:cNvPr id="46" name="立方体 30"/>
              <p:cNvSpPr/>
              <p:nvPr/>
            </p:nvSpPr>
            <p:spPr>
              <a:xfrm>
                <a:off x="8446780" y="2141433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rgbClr val="00B05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13719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88" b="1" u="none" dirty="0">
                    <a:solidFill>
                      <a:srgbClr val="FFFF00"/>
                    </a:solidFill>
                    <a:latin typeface="Calibri" panose="020F0502020204030204"/>
                  </a:rPr>
                  <a:t>Superconductor</a:t>
                </a:r>
                <a:endParaRPr lang="en-US" sz="1245" b="1" u="none" dirty="0">
                  <a:solidFill>
                    <a:srgbClr val="FFFF00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5" name="Connecteur droit avec flèche 4"/>
            <p:cNvCxnSpPr/>
            <p:nvPr/>
          </p:nvCxnSpPr>
          <p:spPr>
            <a:xfrm>
              <a:off x="4312239" y="2166739"/>
              <a:ext cx="0" cy="18327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>
              <a:off x="4306267" y="1585902"/>
              <a:ext cx="0" cy="29086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4467789" y="1562059"/>
              <a:ext cx="936104" cy="32781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defTabSz="1137199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811" dirty="0">
                  <a:solidFill>
                    <a:prstClr val="white"/>
                  </a:solidFill>
                  <a:latin typeface="Calibri" panose="020F0502020204030204"/>
                </a:rPr>
                <a:t>~ 50 nm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467789" y="2067624"/>
              <a:ext cx="936104" cy="32781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defTabSz="1137199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811" dirty="0">
                  <a:solidFill>
                    <a:prstClr val="white"/>
                  </a:solidFill>
                  <a:latin typeface="Calibri" panose="020F0502020204030204"/>
                </a:rPr>
                <a:t>~ 10 nm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54948" y="1554628"/>
            <a:ext cx="5859558" cy="3663597"/>
            <a:chOff x="4935841" y="2055965"/>
            <a:chExt cx="5177469" cy="3237132"/>
          </a:xfrm>
        </p:grpSpPr>
        <p:sp>
          <p:nvSpPr>
            <p:cNvPr id="39" name="ZoneTexte 38"/>
            <p:cNvSpPr txBox="1"/>
            <p:nvPr/>
          </p:nvSpPr>
          <p:spPr>
            <a:xfrm>
              <a:off x="4935841" y="3487919"/>
              <a:ext cx="5177469" cy="180517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137199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811" b="1" u="sng" dirty="0">
                  <a:solidFill>
                    <a:prstClr val="black"/>
                  </a:solidFill>
                  <a:latin typeface="Calibri" panose="020F0502020204030204"/>
                </a:rPr>
                <a:t>Couches épaisses (composés A15)</a:t>
              </a:r>
            </a:p>
            <a:p>
              <a:pPr marL="194008" indent="-194008" defTabSz="1137199" fontAlgn="base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A15 : Nb3Sn, V3Si déposé sur Niobium ou cuivre</a:t>
              </a:r>
            </a:p>
            <a:p>
              <a:pPr marL="194008" indent="-194008" defTabSz="1137199" fontAlgn="base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Utilisation à 4.2K (Tc &gt; 15K)</a:t>
              </a:r>
            </a:p>
            <a:p>
              <a:pPr marL="194008" indent="-194008" defTabSz="1137199" fontAlgn="base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Le champ accélérateur peut être potentiellement doublé (~ 100 MV/m)</a:t>
              </a:r>
            </a:p>
            <a:p>
              <a:pPr marL="194008" indent="-194008" defTabSz="1137199" fontAlgn="base">
                <a:spcBef>
                  <a:spcPct val="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</a:pPr>
              <a:r>
                <a:rPr lang="fr-FR" sz="18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Mais des limitations importantes (~ 20 MV/m) à cause de problèmes de stœchiométrie selon orientation cristalline</a:t>
              </a:r>
            </a:p>
          </p:txBody>
        </p:sp>
        <p:grpSp>
          <p:nvGrpSpPr>
            <p:cNvPr id="50" name="Groupe 49"/>
            <p:cNvGrpSpPr/>
            <p:nvPr/>
          </p:nvGrpSpPr>
          <p:grpSpPr>
            <a:xfrm>
              <a:off x="5750803" y="2119945"/>
              <a:ext cx="2975627" cy="914582"/>
              <a:chOff x="8046724" y="2568572"/>
              <a:chExt cx="1847778" cy="615493"/>
            </a:xfrm>
          </p:grpSpPr>
          <p:sp>
            <p:nvSpPr>
              <p:cNvPr id="51" name="立方体 26"/>
              <p:cNvSpPr/>
              <p:nvPr/>
            </p:nvSpPr>
            <p:spPr>
              <a:xfrm>
                <a:off x="8046725" y="2690690"/>
                <a:ext cx="1847777" cy="493375"/>
              </a:xfrm>
              <a:prstGeom prst="cube">
                <a:avLst>
                  <a:gd name="adj" fmla="val 68113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13719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u="none" dirty="0" err="1">
                    <a:solidFill>
                      <a:prstClr val="black"/>
                    </a:solidFill>
                    <a:latin typeface="Calibri" panose="020F0502020204030204"/>
                  </a:rPr>
                  <a:t>Nb</a:t>
                </a:r>
                <a:r>
                  <a:rPr lang="en-US" u="none" dirty="0">
                    <a:solidFill>
                      <a:prstClr val="black"/>
                    </a:solidFill>
                    <a:latin typeface="Calibri" panose="020F0502020204030204"/>
                  </a:rPr>
                  <a:t>/Cu</a:t>
                </a:r>
              </a:p>
            </p:txBody>
          </p:sp>
          <p:sp>
            <p:nvSpPr>
              <p:cNvPr id="54" name="立方体 28"/>
              <p:cNvSpPr/>
              <p:nvPr/>
            </p:nvSpPr>
            <p:spPr>
              <a:xfrm>
                <a:off x="8046724" y="2568572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13719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45" b="1" u="none" dirty="0">
                    <a:solidFill>
                      <a:srgbClr val="FFFF00"/>
                    </a:solidFill>
                    <a:latin typeface="Calibri" panose="020F0502020204030204"/>
                  </a:rPr>
                  <a:t>Superconductor</a:t>
                </a:r>
                <a:endParaRPr lang="en-US" sz="1584" b="1" u="none" dirty="0">
                  <a:solidFill>
                    <a:srgbClr val="FFFF00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59" name="Connecteur droit avec flèche 58"/>
            <p:cNvCxnSpPr/>
            <p:nvPr/>
          </p:nvCxnSpPr>
          <p:spPr>
            <a:xfrm>
              <a:off x="8918609" y="2104343"/>
              <a:ext cx="0" cy="29086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>
              <a:off x="9069740" y="2055965"/>
              <a:ext cx="810372" cy="32781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defTabSz="1137199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811" dirty="0">
                  <a:solidFill>
                    <a:prstClr val="white"/>
                  </a:solidFill>
                  <a:latin typeface="Calibri" panose="020F0502020204030204"/>
                </a:rPr>
                <a:t>~ 1 </a:t>
              </a:r>
              <a:r>
                <a:rPr lang="fr-FR" sz="1811" dirty="0" err="1">
                  <a:solidFill>
                    <a:prstClr val="white"/>
                  </a:solidFill>
                  <a:latin typeface="Calibri" panose="020F0502020204030204"/>
                </a:rPr>
                <a:t>um</a:t>
              </a:r>
              <a:endParaRPr lang="fr-FR" sz="181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7E5C5CDA-47F9-4B60-932B-430AFBAD01B9}"/>
              </a:ext>
            </a:extLst>
          </p:cNvPr>
          <p:cNvSpPr txBox="1">
            <a:spLocks/>
          </p:cNvSpPr>
          <p:nvPr/>
        </p:nvSpPr>
        <p:spPr bwMode="auto">
          <a:xfrm>
            <a:off x="8382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C4F5D-1B54-4B67-AB15-D076B4C4658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08A6EF2A-E711-4832-BF97-278F685908FA}"/>
              </a:ext>
            </a:extLst>
          </p:cNvPr>
          <p:cNvSpPr txBox="1">
            <a:spLocks/>
          </p:cNvSpPr>
          <p:nvPr/>
        </p:nvSpPr>
        <p:spPr bwMode="auto">
          <a:xfrm>
            <a:off x="4038600" y="646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 P2I, Accélérateurs, D. Longuevergne</a:t>
            </a:r>
          </a:p>
        </p:txBody>
      </p:sp>
    </p:spTree>
    <p:extLst>
      <p:ext uri="{BB962C8B-B14F-4D97-AF65-F5344CB8AC3E}">
        <p14:creationId xmlns:p14="http://schemas.microsoft.com/office/powerpoint/2010/main" val="38597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0244" y="216316"/>
            <a:ext cx="5867601" cy="488967"/>
          </a:xfrm>
        </p:spPr>
        <p:txBody>
          <a:bodyPr>
            <a:normAutofit/>
          </a:bodyPr>
          <a:lstStyle/>
          <a:p>
            <a:r>
              <a:rPr lang="fr-FR" dirty="0"/>
              <a:t>La décontamination plasma « in-situ »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C51A81A-E1FD-49B5-88AE-2974CCE15FB7}"/>
              </a:ext>
            </a:extLst>
          </p:cNvPr>
          <p:cNvSpPr txBox="1"/>
          <p:nvPr/>
        </p:nvSpPr>
        <p:spPr>
          <a:xfrm>
            <a:off x="5819566" y="94184"/>
            <a:ext cx="2333834" cy="5799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137199" fontAlgn="base">
              <a:spcBef>
                <a:spcPct val="0"/>
              </a:spcBef>
              <a:spcAft>
                <a:spcPct val="0"/>
              </a:spcAft>
            </a:pPr>
            <a:r>
              <a:rPr lang="fr-FR" sz="1584" b="1" dirty="0">
                <a:solidFill>
                  <a:srgbClr val="FF0000"/>
                </a:solidFill>
                <a:latin typeface="Calibri" panose="020F0502020204030204"/>
              </a:rPr>
              <a:t>Camille Cheney (thèse), </a:t>
            </a:r>
            <a:r>
              <a:rPr lang="fr-FR" sz="1584" b="1" dirty="0" err="1">
                <a:solidFill>
                  <a:srgbClr val="FF0000"/>
                </a:solidFill>
                <a:latin typeface="Calibri" panose="020F0502020204030204"/>
              </a:rPr>
              <a:t>Vide&amp;Surface</a:t>
            </a:r>
            <a:r>
              <a:rPr lang="fr-FR" sz="1584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fr-FR" sz="1584" b="1" dirty="0" err="1">
                <a:solidFill>
                  <a:srgbClr val="FF0000"/>
                </a:solidFill>
                <a:latin typeface="Calibri" panose="020F0502020204030204"/>
              </a:rPr>
              <a:t>IJCLab</a:t>
            </a:r>
            <a:endParaRPr lang="fr-FR" sz="1584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9DD21320-7F18-48F0-B88C-4C28F9CAD6B2}"/>
              </a:ext>
            </a:extLst>
          </p:cNvPr>
          <p:cNvSpPr txBox="1">
            <a:spLocks/>
          </p:cNvSpPr>
          <p:nvPr/>
        </p:nvSpPr>
        <p:spPr bwMode="auto">
          <a:xfrm>
            <a:off x="8382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C4F5D-1B54-4B67-AB15-D076B4C4658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72737C53-4458-46F5-B3F2-D1980A2C57E7}"/>
              </a:ext>
            </a:extLst>
          </p:cNvPr>
          <p:cNvSpPr txBox="1">
            <a:spLocks/>
          </p:cNvSpPr>
          <p:nvPr/>
        </p:nvSpPr>
        <p:spPr bwMode="auto">
          <a:xfrm>
            <a:off x="4038600" y="646641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 P2I, Accélérateurs, D. Longuevergne</a:t>
            </a:r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B2DF9AD4-2A02-4769-A750-C4BE95EB27A4}"/>
              </a:ext>
            </a:extLst>
          </p:cNvPr>
          <p:cNvSpPr txBox="1">
            <a:spLocks/>
          </p:cNvSpPr>
          <p:nvPr/>
        </p:nvSpPr>
        <p:spPr bwMode="auto">
          <a:xfrm>
            <a:off x="8610600" y="6466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C2670-9147-40CB-B2D4-DD845467FA1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CE6D7D-6A8B-4005-9AD0-142B742DCDD5}"/>
              </a:ext>
            </a:extLst>
          </p:cNvPr>
          <p:cNvSpPr txBox="1"/>
          <p:nvPr/>
        </p:nvSpPr>
        <p:spPr>
          <a:xfrm>
            <a:off x="10041467" y="153151"/>
            <a:ext cx="2030668" cy="369332"/>
          </a:xfrm>
          <a:prstGeom prst="rect">
            <a:avLst/>
          </a:prstGeom>
          <a:solidFill>
            <a:srgbClr val="E6B91E"/>
          </a:solidFill>
          <a:ln w="2540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D. Longuevergne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08FBF95-E763-45B6-AE7D-1B9B101D4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59" b="5552"/>
          <a:stretch/>
        </p:blipFill>
        <p:spPr>
          <a:xfrm>
            <a:off x="143412" y="827415"/>
            <a:ext cx="11928723" cy="54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5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CF943F0-B88D-4FE5-9FAF-3470486A7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96" y="1281626"/>
            <a:ext cx="11801007" cy="49604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DE978BF-AF41-4703-B996-FDEE544D7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04" y="136525"/>
            <a:ext cx="10515600" cy="1325563"/>
          </a:xfrm>
        </p:spPr>
        <p:txBody>
          <a:bodyPr/>
          <a:lstStyle/>
          <a:p>
            <a:r>
              <a:rPr lang="fr-FR" dirty="0"/>
              <a:t>… et dans le monde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8445BB-0BE9-4FC3-B15E-BB1F4582C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693918-4D13-47B4-8A6C-C45BE0E1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D9E22E-1387-4767-AB89-573201C63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5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457012-0118-4D9B-AA64-7479DC52B05B}"/>
              </a:ext>
            </a:extLst>
          </p:cNvPr>
          <p:cNvSpPr txBox="1"/>
          <p:nvPr/>
        </p:nvSpPr>
        <p:spPr>
          <a:xfrm>
            <a:off x="6967246" y="1945469"/>
            <a:ext cx="4253204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Rokkasho</a:t>
            </a:r>
            <a:r>
              <a:rPr lang="fr-FR" sz="2000" dirty="0"/>
              <a:t> Institute : IFMIF-EVEDA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SOREQ : SARAF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Fermilab : PIP-II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KEK : ITN (ILC </a:t>
            </a:r>
            <a:r>
              <a:rPr lang="fr-FR" sz="2000" dirty="0" err="1"/>
              <a:t>Technology</a:t>
            </a:r>
            <a:r>
              <a:rPr lang="fr-FR" sz="2000" dirty="0"/>
              <a:t> Network)</a:t>
            </a:r>
          </a:p>
        </p:txBody>
      </p:sp>
    </p:spTree>
    <p:extLst>
      <p:ext uri="{BB962C8B-B14F-4D97-AF65-F5344CB8AC3E}">
        <p14:creationId xmlns:p14="http://schemas.microsoft.com/office/powerpoint/2010/main" val="2818668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0A7D-ED4A-4460-B65C-73B51583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766218"/>
            <a:ext cx="4876800" cy="1325563"/>
          </a:xfrm>
        </p:spPr>
        <p:txBody>
          <a:bodyPr>
            <a:normAutofit/>
          </a:bodyPr>
          <a:lstStyle/>
          <a:p>
            <a:pPr algn="ctr"/>
            <a:r>
              <a:rPr lang="fr-FR" sz="8800" b="1" dirty="0"/>
              <a:t>ESS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BA958-987A-4548-9DFD-9BB04B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4F5D-1B54-4B67-AB15-D076B4C4658B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5B1DD-BE60-44F9-BD55-A522DC04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 P2I, Accélérateurs, D. Longuevergne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6A8B12-1CD5-454C-BB6F-1B9C22B3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C2670-9147-40CB-B2D4-DD845467FA1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698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876968" y="188166"/>
            <a:ext cx="6438063" cy="488983"/>
          </a:xfrm>
        </p:spPr>
        <p:txBody>
          <a:bodyPr/>
          <a:lstStyle/>
          <a:p>
            <a:r>
              <a:rPr lang="fr-FR" dirty="0"/>
              <a:t>ESS : </a:t>
            </a:r>
            <a:r>
              <a:rPr lang="fr-FR" dirty="0" err="1"/>
              <a:t>European</a:t>
            </a:r>
            <a:r>
              <a:rPr lang="fr-FR" dirty="0"/>
              <a:t> Spallation Source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949945"/>
            <a:ext cx="9605554" cy="45922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6" y="4023507"/>
            <a:ext cx="4600894" cy="24730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B29622B-4D17-4C9D-BC5E-E9BB436CB790}"/>
              </a:ext>
            </a:extLst>
          </p:cNvPr>
          <p:cNvSpPr txBox="1"/>
          <p:nvPr/>
        </p:nvSpPr>
        <p:spPr>
          <a:xfrm>
            <a:off x="5131209" y="5399513"/>
            <a:ext cx="467872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First </a:t>
            </a:r>
            <a:r>
              <a:rPr lang="fr-FR" sz="2400" dirty="0" err="1">
                <a:solidFill>
                  <a:srgbClr val="FF0000"/>
                </a:solidFill>
              </a:rPr>
              <a:t>beam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through</a:t>
            </a:r>
            <a:r>
              <a:rPr lang="fr-FR" sz="2400" dirty="0">
                <a:solidFill>
                  <a:srgbClr val="FF0000"/>
                </a:solidFill>
              </a:rPr>
              <a:t> the </a:t>
            </a:r>
            <a:r>
              <a:rPr lang="fr-FR" sz="2400" dirty="0" err="1">
                <a:solidFill>
                  <a:srgbClr val="FF0000"/>
                </a:solidFill>
              </a:rPr>
              <a:t>whole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linac</a:t>
            </a:r>
            <a:r>
              <a:rPr lang="fr-FR" sz="2400" dirty="0">
                <a:solidFill>
                  <a:srgbClr val="FF0000"/>
                </a:solidFill>
              </a:rPr>
              <a:t> in May 2025!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B533E0-3094-4E23-9DE0-B55CD5509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66" y="1638300"/>
            <a:ext cx="2426993" cy="2124984"/>
          </a:xfrm>
          <a:prstGeom prst="rect">
            <a:avLst/>
          </a:prstGeom>
        </p:spPr>
      </p:pic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5F635209-06B9-4335-8ABA-EDE6695B819A}"/>
              </a:ext>
            </a:extLst>
          </p:cNvPr>
          <p:cNvSpPr txBox="1">
            <a:spLocks/>
          </p:cNvSpPr>
          <p:nvPr/>
        </p:nvSpPr>
        <p:spPr>
          <a:xfrm>
            <a:off x="838200" y="6480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C4F5D-1B54-4B67-AB15-D076B4C4658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06051CC8-1F5E-43B5-99EE-AFA7EE2CEE06}"/>
              </a:ext>
            </a:extLst>
          </p:cNvPr>
          <p:cNvSpPr txBox="1">
            <a:spLocks/>
          </p:cNvSpPr>
          <p:nvPr/>
        </p:nvSpPr>
        <p:spPr>
          <a:xfrm>
            <a:off x="4038600" y="64801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 P2I, Accélérateurs, D. Longuevergne</a:t>
            </a:r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5A8BD942-98B7-49CD-89C1-F93941D5366E}"/>
              </a:ext>
            </a:extLst>
          </p:cNvPr>
          <p:cNvSpPr txBox="1">
            <a:spLocks/>
          </p:cNvSpPr>
          <p:nvPr/>
        </p:nvSpPr>
        <p:spPr>
          <a:xfrm>
            <a:off x="8610600" y="6480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C2670-9147-40CB-B2D4-DD845467FA1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676EA7-018D-4FEC-98BB-A2EDD91DEA7C}"/>
              </a:ext>
            </a:extLst>
          </p:cNvPr>
          <p:cNvSpPr txBox="1"/>
          <p:nvPr/>
        </p:nvSpPr>
        <p:spPr>
          <a:xfrm>
            <a:off x="10728407" y="735173"/>
            <a:ext cx="1250785" cy="369332"/>
          </a:xfrm>
          <a:prstGeom prst="rect">
            <a:avLst/>
          </a:prstGeom>
          <a:solidFill>
            <a:srgbClr val="FFC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Olry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4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CNRS/IN2P3/IJCLAB to the ESS </a:t>
            </a:r>
            <a:r>
              <a:rPr lang="fr-FR" dirty="0" err="1"/>
              <a:t>accelerator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09" y="658100"/>
            <a:ext cx="9746041" cy="160613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104709" y="1018904"/>
            <a:ext cx="905692" cy="88827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cteur droit avec flèche 15"/>
          <p:cNvCxnSpPr>
            <a:stCxn id="3" idx="3"/>
          </p:cNvCxnSpPr>
          <p:nvPr/>
        </p:nvCxnSpPr>
        <p:spPr>
          <a:xfrm flipH="1">
            <a:off x="2355273" y="1777093"/>
            <a:ext cx="3882072" cy="48713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07504" y="2344053"/>
            <a:ext cx="4084940" cy="4352311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>
                <a:tab pos="806450" algn="l"/>
              </a:tabLst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Procurement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of the 13 Spoke cryomodules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14" y="3048788"/>
            <a:ext cx="3106484" cy="2790449"/>
          </a:xfrm>
          <a:prstGeom prst="rect">
            <a:avLst/>
          </a:prstGeom>
        </p:spPr>
      </p:pic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4455056" y="2898825"/>
            <a:ext cx="3564578" cy="3527508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>
                <a:tab pos="806450" algn="l"/>
              </a:tabLst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Procurement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of the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Cryogenic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Distribution System for the Spoke section</a:t>
            </a:r>
          </a:p>
        </p:txBody>
      </p:sp>
      <p:cxnSp>
        <p:nvCxnSpPr>
          <p:cNvPr id="40" name="Connecteur droit avec flèche 39"/>
          <p:cNvCxnSpPr>
            <a:stCxn id="3" idx="4"/>
            <a:endCxn id="38" idx="0"/>
          </p:cNvCxnSpPr>
          <p:nvPr/>
        </p:nvCxnSpPr>
        <p:spPr>
          <a:xfrm flipH="1">
            <a:off x="6237345" y="1907178"/>
            <a:ext cx="320210" cy="99164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BC674F3E-DA20-419A-9A64-E4C863B2A3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135" y="3895570"/>
            <a:ext cx="3190420" cy="2396006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 r="16937"/>
          <a:stretch/>
        </p:blipFill>
        <p:spPr>
          <a:xfrm>
            <a:off x="1863009" y="5293759"/>
            <a:ext cx="2263008" cy="1330036"/>
          </a:xfrm>
          <a:prstGeom prst="rect">
            <a:avLst/>
          </a:prstGeom>
        </p:spPr>
      </p:pic>
      <p:sp>
        <p:nvSpPr>
          <p:cNvPr id="49" name="Text Box 18"/>
          <p:cNvSpPr txBox="1">
            <a:spLocks noChangeArrowheads="1"/>
          </p:cNvSpPr>
          <p:nvPr/>
        </p:nvSpPr>
        <p:spPr bwMode="auto">
          <a:xfrm>
            <a:off x="8335022" y="2344052"/>
            <a:ext cx="3727669" cy="4352311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>
                <a:tab pos="806450" algn="l"/>
              </a:tabLst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Design of the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elliptical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cryomodules</a:t>
            </a:r>
          </a:p>
        </p:txBody>
      </p:sp>
      <p:pic>
        <p:nvPicPr>
          <p:cNvPr id="51" name="Picture 2" descr="C:\D\Projets\ESS\CALHI\Project3&amp;8\images\images ECCTD 20150529\Cryomodule ESS 05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6158" y="2986260"/>
            <a:ext cx="3605396" cy="26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/>
          <p:cNvSpPr/>
          <p:nvPr/>
        </p:nvSpPr>
        <p:spPr>
          <a:xfrm>
            <a:off x="7109120" y="978993"/>
            <a:ext cx="2145716" cy="88827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9029801" y="1777093"/>
            <a:ext cx="1204421" cy="41106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5" b="8510"/>
          <a:stretch/>
        </p:blipFill>
        <p:spPr>
          <a:xfrm>
            <a:off x="9861881" y="5342380"/>
            <a:ext cx="2170242" cy="1353983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2FBB21A7-8EFC-4D4C-838F-6901DE8FDF46}"/>
              </a:ext>
            </a:extLst>
          </p:cNvPr>
          <p:cNvSpPr txBox="1">
            <a:spLocks/>
          </p:cNvSpPr>
          <p:nvPr/>
        </p:nvSpPr>
        <p:spPr>
          <a:xfrm>
            <a:off x="838200" y="6461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C4F5D-1B54-4B67-AB15-D076B4C4658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AE3F1575-207C-44A5-9C2A-6819E7934179}"/>
              </a:ext>
            </a:extLst>
          </p:cNvPr>
          <p:cNvSpPr txBox="1">
            <a:spLocks/>
          </p:cNvSpPr>
          <p:nvPr/>
        </p:nvSpPr>
        <p:spPr>
          <a:xfrm>
            <a:off x="4038600" y="64611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 P2I, Accélérateurs, D. Longuevergne</a:t>
            </a:r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6BCFDC7A-21B5-4B9D-9A4C-F67D3017AA1A}"/>
              </a:ext>
            </a:extLst>
          </p:cNvPr>
          <p:cNvSpPr txBox="1">
            <a:spLocks/>
          </p:cNvSpPr>
          <p:nvPr/>
        </p:nvSpPr>
        <p:spPr>
          <a:xfrm>
            <a:off x="8610600" y="6461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9C2670-9147-40CB-B2D4-DD845467FA1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4DEEBBE-9B0C-484A-90CF-451659A98758}"/>
              </a:ext>
            </a:extLst>
          </p:cNvPr>
          <p:cNvSpPr txBox="1"/>
          <p:nvPr/>
        </p:nvSpPr>
        <p:spPr>
          <a:xfrm>
            <a:off x="10840481" y="578277"/>
            <a:ext cx="1250785" cy="369332"/>
          </a:xfrm>
          <a:prstGeom prst="rect">
            <a:avLst/>
          </a:prstGeom>
          <a:solidFill>
            <a:srgbClr val="FFC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Olry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141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SARAF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Linac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Espace réservé de la date 3">
            <a:extLst>
              <a:ext uri="{FF2B5EF4-FFF2-40B4-BE49-F238E27FC236}">
                <a16:creationId xmlns:a16="http://schemas.microsoft.com/office/drawing/2014/main" id="{4BE502FB-B3CC-4CBB-A082-23E5A70C4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C4F5D-1B54-4B67-AB15-D076B4C4658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262626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5EF978B8-9111-4613-9910-C0EEB4E75A0D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Journée P2I, Accélérateurs, D. Longuevergne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4FF621-8B98-4299-AFAC-81CF24F2CE1A}"/>
              </a:ext>
            </a:extLst>
          </p:cNvPr>
          <p:cNvSpPr txBox="1"/>
          <p:nvPr/>
        </p:nvSpPr>
        <p:spPr>
          <a:xfrm>
            <a:off x="10358265" y="161414"/>
            <a:ext cx="15095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Cenni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30B76B4-F976-4C44-A7D9-B7FB57BB4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603744"/>
            <a:ext cx="11127107" cy="62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745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SLIDENUMBER" val=" 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 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SLIDENUMBER" val=" 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0" tIns="45720" rIns="0" bIns="45720" rtlCol="0" anchor="ctr">
        <a:norm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13.xml><?xml version="1.0" encoding="utf-8"?>
<a:theme xmlns:a="http://schemas.openxmlformats.org/drawingml/2006/main" name="4_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0" tIns="45720" rIns="0" bIns="45720" rtlCol="0" anchor="ctr">
        <a:norm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14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3.xml><?xml version="1.0" encoding="utf-8"?>
<a:theme xmlns:a="http://schemas.openxmlformats.org/drawingml/2006/main" name="2_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4.xml><?xml version="1.0" encoding="utf-8"?>
<a:theme xmlns:a="http://schemas.openxmlformats.org/drawingml/2006/main" name="ThomX-3">
  <a:themeElements>
    <a:clrScheme name="Personnalisée 3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F8000"/>
      </a:accent1>
      <a:accent2>
        <a:srgbClr val="996633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6633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Strategy_FacetGreenTheme_16x9_TP103418064" id="{4089F4F0-B72F-46AE-8EAE-5C15EE2FFB85}" vid="{57759912-BBD4-45F2-87A9-58135155D958}"/>
    </a:ext>
  </a:extLst>
</a:theme>
</file>

<file path=ppt/theme/theme5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IJCLA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>
        <a:prstGeom prst="rect">
          <a:avLst/>
        </a:prstGeom>
        <a:ln w="28575">
          <a:solidFill>
            <a:srgbClr val="4BACC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4041</Words>
  <Application>Microsoft Office PowerPoint</Application>
  <PresentationFormat>Grand écran</PresentationFormat>
  <Paragraphs>732</Paragraphs>
  <Slides>46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46</vt:i4>
      </vt:variant>
    </vt:vector>
  </HeadingPairs>
  <TitlesOfParts>
    <vt:vector size="73" baseType="lpstr">
      <vt:lpstr>Arial</vt:lpstr>
      <vt:lpstr>Arial Black</vt:lpstr>
      <vt:lpstr>Arial Narrow</vt:lpstr>
      <vt:lpstr>Calibri</vt:lpstr>
      <vt:lpstr>Calibri Light</vt:lpstr>
      <vt:lpstr>Cambria Math</vt:lpstr>
      <vt:lpstr>Courier New</vt:lpstr>
      <vt:lpstr>Helvetica</vt:lpstr>
      <vt:lpstr>Symbol</vt:lpstr>
      <vt:lpstr>Trebuchet MS</vt:lpstr>
      <vt:lpstr>Verdana</vt:lpstr>
      <vt:lpstr>Wingdings</vt:lpstr>
      <vt:lpstr>Wingdings 3</vt:lpstr>
      <vt:lpstr>Thème Office</vt:lpstr>
      <vt:lpstr>1_Thème Office</vt:lpstr>
      <vt:lpstr>2_Thème Office</vt:lpstr>
      <vt:lpstr>ThomX-3</vt:lpstr>
      <vt:lpstr>1_modele-IJCLAb-powerpoint</vt:lpstr>
      <vt:lpstr>IJCLAB</vt:lpstr>
      <vt:lpstr>2_modele-IJCLAb-powerpoint</vt:lpstr>
      <vt:lpstr>3_modele-IJCLAb-powerpoint</vt:lpstr>
      <vt:lpstr>2_Fermilab_PPT_090915</vt:lpstr>
      <vt:lpstr>4_modele-IJCLAb-powerpoint</vt:lpstr>
      <vt:lpstr>Masque IJCLab standard</vt:lpstr>
      <vt:lpstr>3_Thème Office</vt:lpstr>
      <vt:lpstr>4_Thème Office</vt:lpstr>
      <vt:lpstr>5_Thème Office</vt:lpstr>
      <vt:lpstr>ACCELERATEURS</vt:lpstr>
      <vt:lpstr>MERCI pour leurs contributions</vt:lpstr>
      <vt:lpstr>PLAN</vt:lpstr>
      <vt:lpstr>La carte des constructions en Europe…</vt:lpstr>
      <vt:lpstr>… et dans le monde</vt:lpstr>
      <vt:lpstr>ESS</vt:lpstr>
      <vt:lpstr>ESS : European Spallation Source</vt:lpstr>
      <vt:lpstr>CNRS/IN2P3/IJCLAB to the ESS accelerator</vt:lpstr>
      <vt:lpstr>Présentation PowerPoint</vt:lpstr>
      <vt:lpstr>SARAF</vt:lpstr>
      <vt:lpstr>SARAF Linac project’s scope</vt:lpstr>
      <vt:lpstr>Projects status</vt:lpstr>
      <vt:lpstr>ThomX</vt:lpstr>
      <vt:lpstr>ThomX : Machine (actuelle)</vt:lpstr>
      <vt:lpstr>ThomX : firsts results</vt:lpstr>
      <vt:lpstr>PIP-II</vt:lpstr>
      <vt:lpstr>Qu’est-ce que PIP-II ?</vt:lpstr>
      <vt:lpstr>Contribution du CEA: détails</vt:lpstr>
      <vt:lpstr>Avancement</vt:lpstr>
      <vt:lpstr>Présentation PowerPoint</vt:lpstr>
      <vt:lpstr>Présentation PowerPoint</vt:lpstr>
      <vt:lpstr>PERLE</vt:lpstr>
      <vt:lpstr>Présentation PowerPoint</vt:lpstr>
      <vt:lpstr>PERLE Status and Plans :</vt:lpstr>
      <vt:lpstr>PLAN</vt:lpstr>
      <vt:lpstr>Les aimants  FCC-hh</vt:lpstr>
      <vt:lpstr>Aimants pour FCC-hh et programme HFM</vt:lpstr>
      <vt:lpstr>Development Plan towards 16 T Nb3Sn Dipoles</vt:lpstr>
      <vt:lpstr>Development Plan towards 16 T+ HTS Dipoles</vt:lpstr>
      <vt:lpstr>Couches Minces - SRF</vt:lpstr>
      <vt:lpstr>Le dépôt de couches minces dans les cavités accélératrices a plusieurs buts :  - Passivation de la surface : croissance d’une couche d’oxyde autre que Niobium pour la réduction de la résistance résiduelle de surface. - Dopage de la surface : réduction du libre parcours moyen de surface pour la réduction de la résistance BCS. - Réduction du multipacting (avalanche électronique) : réduction du coefficient d’émission secondaire de surface - Blindage magnétique RF : dépots de multi-couches nanométriques sur le Niobium pour augmenter le champ accélérateur - Alternative au Niobium : dépôt d’un meilleur matériau supraconducteur (Tc, Hc) pour augmenter le champ accélérateur, le facteur de qualité et la température d’opération (2K-&gt; 4.2)</vt:lpstr>
      <vt:lpstr>R&amp;D for Nb SRF cavities: ALD</vt:lpstr>
      <vt:lpstr>R&amp;D:  beyond Nb and additive manufacturing</vt:lpstr>
      <vt:lpstr>Couches minces anti-multipacting</vt:lpstr>
      <vt:lpstr>Décontamination PLASMA</vt:lpstr>
      <vt:lpstr>La décontamination plasma « in-situ »</vt:lpstr>
      <vt:lpstr>COBOT</vt:lpstr>
      <vt:lpstr>COBOT for accelerators</vt:lpstr>
      <vt:lpstr>COBOT for production &amp; R&amp;D @ CEA</vt:lpstr>
      <vt:lpstr>Rinçage de cavité par haute pression par cobot @ IJCLab</vt:lpstr>
      <vt:lpstr>MERCI POUR VOTRE ATTENTION</vt:lpstr>
      <vt:lpstr>Back-up</vt:lpstr>
      <vt:lpstr>PLATEFORME SUPRATECH @ IJCLab</vt:lpstr>
      <vt:lpstr>Présentation PowerPoint</vt:lpstr>
      <vt:lpstr>Les matériaux alternatifs en couche mince</vt:lpstr>
      <vt:lpstr>La décontamination plasma « in-situ 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ACCELERATEURS</dc:title>
  <dc:creator>David Longuevergne</dc:creator>
  <cp:lastModifiedBy>David Longuevergne</cp:lastModifiedBy>
  <cp:revision>83</cp:revision>
  <dcterms:created xsi:type="dcterms:W3CDTF">2025-11-25T09:14:22Z</dcterms:created>
  <dcterms:modified xsi:type="dcterms:W3CDTF">2025-11-26T11:05:19Z</dcterms:modified>
</cp:coreProperties>
</file>