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66" r:id="rId6"/>
    <p:sldId id="258" r:id="rId7"/>
    <p:sldId id="431" r:id="rId8"/>
    <p:sldId id="396" r:id="rId9"/>
    <p:sldId id="409" r:id="rId10"/>
    <p:sldId id="406" r:id="rId11"/>
    <p:sldId id="430" r:id="rId12"/>
    <p:sldId id="399" r:id="rId13"/>
    <p:sldId id="416" r:id="rId14"/>
    <p:sldId id="418" r:id="rId15"/>
    <p:sldId id="400" r:id="rId16"/>
    <p:sldId id="412" r:id="rId17"/>
    <p:sldId id="421" r:id="rId18"/>
    <p:sldId id="410" r:id="rId19"/>
    <p:sldId id="310" r:id="rId20"/>
    <p:sldId id="387" r:id="rId21"/>
    <p:sldId id="378" r:id="rId22"/>
    <p:sldId id="382" r:id="rId23"/>
    <p:sldId id="432" r:id="rId24"/>
    <p:sldId id="403" r:id="rId25"/>
    <p:sldId id="343" r:id="rId26"/>
  </p:sldIdLst>
  <p:sldSz cx="12192000" cy="6858000"/>
  <p:notesSz cx="7315200" cy="9601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SQ Jean-Christophe 155427" initials="BJ1" lastIdx="9" clrIdx="0">
    <p:extLst>
      <p:ext uri="{19B8F6BF-5375-455C-9EA6-DF929625EA0E}">
        <p15:presenceInfo xmlns:p15="http://schemas.microsoft.com/office/powerpoint/2012/main" userId="S-1-5-21-1801674531-299502267-839522115-27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616B99"/>
    <a:srgbClr val="D4D8EB"/>
    <a:srgbClr val="304C6A"/>
    <a:srgbClr val="3E4A83"/>
    <a:srgbClr val="D18B8B"/>
    <a:srgbClr val="E60019"/>
    <a:srgbClr val="000000"/>
    <a:srgbClr val="BD987A"/>
    <a:srgbClr val="A55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24" autoAdjust="0"/>
    <p:restoredTop sz="94974" autoAdjust="0"/>
  </p:normalViewPr>
  <p:slideViewPr>
    <p:cSldViewPr snapToGrid="0">
      <p:cViewPr varScale="1">
        <p:scale>
          <a:sx n="81" d="100"/>
          <a:sy n="81" d="100"/>
        </p:scale>
        <p:origin x="893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34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7037"/>
    </p:cViewPr>
  </p:sorterViewPr>
  <p:notesViewPr>
    <p:cSldViewPr snapToGrid="0" showGuides="1">
      <p:cViewPr varScale="1">
        <p:scale>
          <a:sx n="56" d="100"/>
          <a:sy n="56" d="100"/>
        </p:scale>
        <p:origin x="2606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7398CF4-0D8F-4DD3-B28A-923FF3FEE419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5C2B5AC-F81D-469C-ADE7-402A20B32007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616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332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844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Exemple de pied de page (A modifier dans l'onglet "Insertion"/"En-tête/Pied"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02/02/24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Présentation APNI à IRESNE</a:t>
            </a:r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4" r:id="rId36"/>
    <p:sldLayoutId id="2147483668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jpg"/><Relationship Id="rId3" Type="http://schemas.openxmlformats.org/officeDocument/2006/relationships/image" Target="../media/image68.jpeg"/><Relationship Id="rId7" Type="http://schemas.openxmlformats.org/officeDocument/2006/relationships/image" Target="../media/image70.png"/><Relationship Id="rId12" Type="http://schemas.openxmlformats.org/officeDocument/2006/relationships/image" Target="../media/image1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11" Type="http://schemas.openxmlformats.org/officeDocument/2006/relationships/image" Target="../media/image74.jpeg"/><Relationship Id="rId5" Type="http://schemas.openxmlformats.org/officeDocument/2006/relationships/image" Target="../media/image33.pn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4.jpe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60.png"/><Relationship Id="rId7" Type="http://schemas.openxmlformats.org/officeDocument/2006/relationships/image" Target="../media/image109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8.jpeg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1.png"/><Relationship Id="rId21" Type="http://schemas.openxmlformats.org/officeDocument/2006/relationships/image" Target="../media/image33.png"/><Relationship Id="rId34" Type="http://schemas.openxmlformats.org/officeDocument/2006/relationships/image" Target="../media/image46.png"/><Relationship Id="rId42" Type="http://schemas.openxmlformats.org/officeDocument/2006/relationships/image" Target="../media/image54.png"/><Relationship Id="rId47" Type="http://schemas.openxmlformats.org/officeDocument/2006/relationships/image" Target="../media/image5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40" Type="http://schemas.openxmlformats.org/officeDocument/2006/relationships/image" Target="../media/image52.png"/><Relationship Id="rId45" Type="http://schemas.openxmlformats.org/officeDocument/2006/relationships/image" Target="../media/image57.jpe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4" Type="http://schemas.openxmlformats.org/officeDocument/2006/relationships/image" Target="../media/image56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43" Type="http://schemas.openxmlformats.org/officeDocument/2006/relationships/image" Target="../media/image55.png"/><Relationship Id="rId48" Type="http://schemas.openxmlformats.org/officeDocument/2006/relationships/image" Target="../media/image60.png"/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38" Type="http://schemas.openxmlformats.org/officeDocument/2006/relationships/image" Target="../media/image50.png"/><Relationship Id="rId46" Type="http://schemas.openxmlformats.org/officeDocument/2006/relationships/image" Target="../media/image58.png"/><Relationship Id="rId20" Type="http://schemas.openxmlformats.org/officeDocument/2006/relationships/image" Target="../media/image32.png"/><Relationship Id="rId41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29F44-1983-5C84-836C-29E0780A2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391" y="2671989"/>
            <a:ext cx="11351306" cy="1410784"/>
          </a:xfrm>
        </p:spPr>
        <p:txBody>
          <a:bodyPr>
            <a:normAutofit/>
          </a:bodyPr>
          <a:lstStyle/>
          <a:p>
            <a:r>
              <a:rPr lang="en-US" sz="3200" dirty="0" err="1"/>
              <a:t>Réacteurs</a:t>
            </a:r>
            <a:r>
              <a:rPr lang="en-US" sz="3200" dirty="0"/>
              <a:t> à </a:t>
            </a:r>
            <a:r>
              <a:rPr lang="en-US" sz="3200" dirty="0" err="1"/>
              <a:t>Sels</a:t>
            </a:r>
            <a:r>
              <a:rPr lang="en-US" sz="3200" dirty="0"/>
              <a:t> Fondus (RSF):</a:t>
            </a:r>
            <a:br>
              <a:rPr lang="en-US" sz="3200" dirty="0"/>
            </a:br>
            <a:r>
              <a:rPr lang="en-US" sz="3200" dirty="0" err="1"/>
              <a:t>historique</a:t>
            </a:r>
            <a:r>
              <a:rPr lang="en-US" sz="3200" dirty="0"/>
              <a:t>, </a:t>
            </a:r>
            <a:r>
              <a:rPr lang="en-US" sz="3200" dirty="0" err="1"/>
              <a:t>potentialités</a:t>
            </a:r>
            <a:r>
              <a:rPr lang="en-US" sz="3200" dirty="0"/>
              <a:t>, </a:t>
            </a:r>
            <a:r>
              <a:rPr lang="en-US" sz="3200" dirty="0" err="1"/>
              <a:t>état</a:t>
            </a:r>
            <a:r>
              <a:rPr lang="en-US" sz="3200" dirty="0"/>
              <a:t> des </a:t>
            </a:r>
            <a:r>
              <a:rPr lang="en-US" sz="3200" dirty="0" err="1"/>
              <a:t>lieux</a:t>
            </a:r>
            <a:endParaRPr lang="fr-FR" sz="32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37B58D-9A96-1DE6-DF53-DC3249088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391" y="4462046"/>
            <a:ext cx="9659072" cy="2027654"/>
          </a:xfrm>
        </p:spPr>
        <p:txBody>
          <a:bodyPr/>
          <a:lstStyle/>
          <a:p>
            <a:r>
              <a:rPr lang="fr-FR" dirty="0"/>
              <a:t>Nathan GREINER</a:t>
            </a:r>
          </a:p>
          <a:p>
            <a:r>
              <a:rPr lang="fr-FR" dirty="0"/>
              <a:t>Service d’Études des Réacteurs et de Mathématiques Appliquées, CEA Saclay</a:t>
            </a:r>
          </a:p>
          <a:p>
            <a:endParaRPr lang="fr-FR" dirty="0"/>
          </a:p>
          <a:p>
            <a:r>
              <a:rPr lang="fr-FR" sz="1800" i="1" dirty="0"/>
              <a:t>Journée P2I  ---  26 novembre 2025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5912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8761" y="382097"/>
            <a:ext cx="2809667" cy="2688114"/>
          </a:xfrm>
          <a:prstGeom prst="rect">
            <a:avLst/>
          </a:prstGeom>
        </p:spPr>
      </p:pic>
      <p:sp>
        <p:nvSpPr>
          <p:cNvPr id="10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1009" y="270017"/>
            <a:ext cx="10728325" cy="871827"/>
          </a:xfrm>
        </p:spPr>
        <p:txBody>
          <a:bodyPr>
            <a:normAutofit/>
          </a:bodyPr>
          <a:lstStyle/>
          <a:p>
            <a:r>
              <a:rPr lang="fr-FR" sz="2200" dirty="0"/>
              <a:t>Le projet MCFR de </a:t>
            </a:r>
            <a:r>
              <a:rPr lang="fr-FR" sz="2200" dirty="0" err="1"/>
              <a:t>Terrapower</a:t>
            </a:r>
            <a:r>
              <a:rPr lang="fr-FR" sz="2200" dirty="0"/>
              <a:t> (USA)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0975" y="5834324"/>
            <a:ext cx="7833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B0F0"/>
                </a:solidFill>
              </a:rPr>
              <a:t>https://www.terrapower.com/wp-content/uploads/2023/03/TP_2023_MCFR_Technology-0216.pdf</a:t>
            </a:r>
          </a:p>
        </p:txBody>
      </p:sp>
      <p:sp>
        <p:nvSpPr>
          <p:cNvPr id="117" name="ZoneTexte 116"/>
          <p:cNvSpPr txBox="1"/>
          <p:nvPr/>
        </p:nvSpPr>
        <p:spPr>
          <a:xfrm>
            <a:off x="197437" y="833768"/>
            <a:ext cx="6689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2" indent="-171442">
              <a:buFont typeface="Wingdings" panose="05000000000000000000" pitchFamily="2" charset="2"/>
              <a:buChar char="§"/>
            </a:pP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Terrapower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investit de plus en plus sur le MCFR</a:t>
            </a:r>
          </a:p>
          <a:p>
            <a:pPr marL="171442" indent="-171442">
              <a:buFont typeface="Wingdings" panose="05000000000000000000" pitchFamily="2" charset="2"/>
              <a:buChar char="§"/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Consortium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Southern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Energy /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Terrapower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/ ORANO</a:t>
            </a:r>
          </a:p>
          <a:p>
            <a:pPr marL="171442" indent="-171442">
              <a:buFont typeface="Wingdings" panose="05000000000000000000" pitchFamily="2" charset="2"/>
              <a:buChar char="§"/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Combustible U/Pu, sels chlorures, spectre rapide -&gt; Options intéressantes car proches des choix français </a:t>
            </a:r>
          </a:p>
          <a:p>
            <a:pPr marL="171442" indent="-171442">
              <a:buFont typeface="Wingdings" panose="05000000000000000000" pitchFamily="2" charset="2"/>
              <a:buChar char="§"/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Maquette critique (MCRE) avec le DOE à l’INL à horizon 2026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479082" y="6385157"/>
            <a:ext cx="3867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B0F0"/>
                </a:solidFill>
              </a:rPr>
              <a:t>https://local.ans.org/savriv/wp-content/uploads/2021/06/SR-ANS-Brief_distributed.pdf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5170"/>
            <a:ext cx="9243521" cy="292277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762" y="4808934"/>
            <a:ext cx="3688238" cy="1607190"/>
          </a:xfrm>
          <a:prstGeom prst="rect">
            <a:avLst/>
          </a:prstGeom>
        </p:spPr>
      </p:pic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6218E75C-2EC9-46AD-B761-1ABA794738AA}"/>
              </a:ext>
            </a:extLst>
          </p:cNvPr>
          <p:cNvSpPr txBox="1">
            <a:spLocks/>
          </p:cNvSpPr>
          <p:nvPr/>
        </p:nvSpPr>
        <p:spPr>
          <a:xfrm>
            <a:off x="736600" y="6410325"/>
            <a:ext cx="5427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200" dirty="0">
                <a:solidFill>
                  <a:srgbClr val="262626">
                    <a:tint val="75000"/>
                  </a:srgbClr>
                </a:solidFill>
                <a:latin typeface="Poppins"/>
              </a:rPr>
              <a:t>Journée P2I – Réacteurs à sels fondus – Nathan GREINER</a:t>
            </a:r>
          </a:p>
        </p:txBody>
      </p:sp>
    </p:spTree>
    <p:extLst>
      <p:ext uri="{BB962C8B-B14F-4D97-AF65-F5344CB8AC3E}">
        <p14:creationId xmlns:p14="http://schemas.microsoft.com/office/powerpoint/2010/main" val="2694853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070" y="275137"/>
            <a:ext cx="10728325" cy="871827"/>
          </a:xfrm>
        </p:spPr>
        <p:txBody>
          <a:bodyPr>
            <a:normAutofit/>
          </a:bodyPr>
          <a:lstStyle/>
          <a:p>
            <a:r>
              <a:rPr lang="fr-FR" sz="2200" dirty="0"/>
              <a:t>Le projet TMSR en Chine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953" y="3654625"/>
            <a:ext cx="2754121" cy="154597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182" y="122502"/>
            <a:ext cx="5786920" cy="3027529"/>
          </a:xfrm>
          <a:prstGeom prst="rect">
            <a:avLst/>
          </a:prstGeom>
        </p:spPr>
      </p:pic>
      <p:sp>
        <p:nvSpPr>
          <p:cNvPr id="13" name="Espace réservé du contenu 2"/>
          <p:cNvSpPr txBox="1">
            <a:spLocks/>
          </p:cNvSpPr>
          <p:nvPr/>
        </p:nvSpPr>
        <p:spPr>
          <a:xfrm>
            <a:off x="68396" y="1357868"/>
            <a:ext cx="4421205" cy="16776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/>
              <a:t>Deux prototypes : </a:t>
            </a:r>
          </a:p>
          <a:p>
            <a:pPr marL="285750" indent="-285750">
              <a:buFontTx/>
              <a:buChar char="-"/>
            </a:pPr>
            <a:r>
              <a:rPr lang="fr-FR" sz="1500" b="1" dirty="0"/>
              <a:t>TMSR-SF1 :</a:t>
            </a:r>
            <a:r>
              <a:rPr lang="fr-FR" sz="1500" dirty="0"/>
              <a:t> FHR (</a:t>
            </a:r>
            <a:r>
              <a:rPr lang="fr-FR" sz="1600" dirty="0"/>
              <a:t>Fluoride High </a:t>
            </a:r>
            <a:r>
              <a:rPr lang="fr-FR" sz="1600" dirty="0" err="1"/>
              <a:t>temperature</a:t>
            </a:r>
            <a:r>
              <a:rPr lang="fr-FR" sz="1600" dirty="0"/>
              <a:t> </a:t>
            </a:r>
            <a:r>
              <a:rPr lang="fr-FR" sz="1600" dirty="0" err="1"/>
              <a:t>Reactor</a:t>
            </a:r>
            <a:r>
              <a:rPr lang="fr-FR" sz="1600" dirty="0"/>
              <a:t> :  combustible solide refroidi par un sel)</a:t>
            </a:r>
            <a:r>
              <a:rPr lang="fr-FR" sz="1500" dirty="0"/>
              <a:t> - 10MW</a:t>
            </a:r>
          </a:p>
          <a:p>
            <a:pPr marL="285750" indent="-285750">
              <a:buFontTx/>
              <a:buChar char="-"/>
            </a:pPr>
            <a:r>
              <a:rPr lang="fr-FR" sz="1500" b="1" dirty="0"/>
              <a:t>TMSR-LF1 </a:t>
            </a:r>
            <a:r>
              <a:rPr lang="fr-FR" sz="1500" dirty="0"/>
              <a:t>: MSR (sel fluorure, U-Th) -  2MW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-972190" y="929805"/>
            <a:ext cx="4085673" cy="405391"/>
          </a:xfrm>
          <a:prstGeom prst="rect">
            <a:avLst/>
          </a:prstGeom>
        </p:spPr>
        <p:txBody>
          <a:bodyPr vert="horz" lIns="95792" tIns="47896" rIns="95792" bIns="47896" rtlCol="0">
            <a:no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/>
            <a:r>
              <a:rPr lang="fr-FR" u="sng" dirty="0">
                <a:solidFill>
                  <a:srgbClr val="C00000"/>
                </a:solidFill>
              </a:rPr>
              <a:t> Filière thorium</a:t>
            </a:r>
            <a:endParaRPr lang="fr-FR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015D30F-665D-40DA-8FCD-61015BAD381B}"/>
              </a:ext>
            </a:extLst>
          </p:cNvPr>
          <p:cNvGrpSpPr/>
          <p:nvPr/>
        </p:nvGrpSpPr>
        <p:grpSpPr>
          <a:xfrm>
            <a:off x="113415" y="3223790"/>
            <a:ext cx="9053954" cy="3024000"/>
            <a:chOff x="82535" y="3254998"/>
            <a:chExt cx="9053954" cy="302400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32000" y="3885965"/>
              <a:ext cx="2882543" cy="162291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92900" y="3878367"/>
              <a:ext cx="505634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The experimental TMSR-LF1 thorium-powered molten salt reactor in </a:t>
              </a:r>
              <a:r>
                <a:rPr lang="en-US" sz="1200" dirty="0" err="1"/>
                <a:t>Wuwei</a:t>
              </a:r>
              <a:r>
                <a:rPr lang="en-US" sz="1200" dirty="0"/>
                <a:t>, Gansu Province, has achieved the first successful conversion of thorium-uranium nuclear fuel, the Shanghai Institute of Applied Physics of the Chinese Academy of Sciences announced.</a:t>
              </a:r>
            </a:p>
            <a:p>
              <a:endParaRPr lang="fr-FR" sz="1200" dirty="0"/>
            </a:p>
            <a:p>
              <a:r>
                <a:rPr lang="en-US" sz="1200" dirty="0"/>
                <a:t>The TMSR-LF1 uses fuel enriched to under 20% uranium-235, has a thorium inventory of about 50 kg and conversion ratio of about 0.1. A fertile blanket of lithium-beryllium fluoride (</a:t>
              </a:r>
              <a:r>
                <a:rPr lang="en-US" sz="1200" dirty="0" err="1"/>
                <a:t>FLiBe</a:t>
              </a:r>
              <a:r>
                <a:rPr lang="en-US" sz="1200" dirty="0"/>
                <a:t>) with 99.95% Li-7 is used, and fueled with uranium tetrafluoride (UF4).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542366" y="3372843"/>
              <a:ext cx="8026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B0F0"/>
                  </a:solidFill>
                </a:rPr>
                <a:t>https://www.world-nuclear-news.org/articles/chinese-msr-achieves-conversion-of-thorium-uranium-fuel</a:t>
              </a:r>
              <a:br>
                <a:rPr lang="fr-FR" sz="1200" dirty="0">
                  <a:solidFill>
                    <a:srgbClr val="00B0F0"/>
                  </a:solidFill>
                </a:rPr>
              </a:br>
              <a:r>
                <a:rPr lang="fr-FR" sz="1200" i="1" dirty="0">
                  <a:solidFill>
                    <a:srgbClr val="00B0F0"/>
                  </a:solidFill>
                </a:rPr>
                <a:t>4 nov. 2025</a:t>
              </a: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82535" y="3254998"/>
              <a:ext cx="9053954" cy="302400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351448" y="5694786"/>
              <a:ext cx="83630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The institute’s […] aiming to complete a 100 </a:t>
              </a:r>
              <a:r>
                <a:rPr lang="en-US" sz="1200" dirty="0" err="1"/>
                <a:t>MWt</a:t>
              </a:r>
              <a:r>
                <a:rPr lang="en-US" sz="1200" dirty="0"/>
                <a:t> thorium-based molten salt reactor demonstration project and achieve demonstration applications by 2035</a:t>
              </a:r>
              <a:endParaRPr lang="fr-FR" sz="1200" dirty="0"/>
            </a:p>
          </p:txBody>
        </p:sp>
      </p:grp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63291442-488B-446B-BB1A-C9EF00ACAB1C}"/>
              </a:ext>
            </a:extLst>
          </p:cNvPr>
          <p:cNvSpPr txBox="1">
            <a:spLocks/>
          </p:cNvSpPr>
          <p:nvPr/>
        </p:nvSpPr>
        <p:spPr>
          <a:xfrm>
            <a:off x="736600" y="6467475"/>
            <a:ext cx="5427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200" dirty="0">
                <a:solidFill>
                  <a:srgbClr val="262626">
                    <a:tint val="75000"/>
                  </a:srgbClr>
                </a:solidFill>
                <a:latin typeface="Poppins"/>
              </a:rPr>
              <a:t>Journée P2I – Réacteurs à sels fondus – Nathan GREINER</a:t>
            </a:r>
          </a:p>
        </p:txBody>
      </p:sp>
    </p:spTree>
    <p:extLst>
      <p:ext uri="{BB962C8B-B14F-4D97-AF65-F5344CB8AC3E}">
        <p14:creationId xmlns:p14="http://schemas.microsoft.com/office/powerpoint/2010/main" val="526167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427" y="743141"/>
            <a:ext cx="10728325" cy="5695536"/>
          </a:xfrm>
        </p:spPr>
        <p:txBody>
          <a:bodyPr>
            <a:noAutofit/>
          </a:bodyPr>
          <a:lstStyle/>
          <a:p>
            <a:pPr lvl="1"/>
            <a:endParaRPr lang="fr-FR" sz="1400" b="1" dirty="0">
              <a:solidFill>
                <a:schemeClr val="tx2"/>
              </a:solidFill>
            </a:endParaRPr>
          </a:p>
          <a:p>
            <a:pPr lvl="1"/>
            <a:r>
              <a:rPr lang="fr-FR" sz="1400" b="1" dirty="0">
                <a:solidFill>
                  <a:schemeClr val="tx2"/>
                </a:solidFill>
              </a:rPr>
              <a:t>Etude du MSFR au CNRS</a:t>
            </a:r>
          </a:p>
          <a:p>
            <a:pPr lvl="2"/>
            <a:r>
              <a:rPr lang="fr-FR" sz="1400" dirty="0">
                <a:solidFill>
                  <a:srgbClr val="262626"/>
                </a:solidFill>
              </a:rPr>
              <a:t>Réacteur à sels fluorures étudié depuis 20+ ans</a:t>
            </a:r>
          </a:p>
          <a:p>
            <a:pPr lvl="2"/>
            <a:r>
              <a:rPr lang="fr-FR" sz="1400" dirty="0">
                <a:solidFill>
                  <a:srgbClr val="262626"/>
                </a:solidFill>
              </a:rPr>
              <a:t>Concept RSF de référence du GIF</a:t>
            </a:r>
          </a:p>
          <a:p>
            <a:pPr lvl="2"/>
            <a:r>
              <a:rPr lang="fr-FR" sz="1400" dirty="0">
                <a:solidFill>
                  <a:srgbClr val="262626"/>
                </a:solidFill>
              </a:rPr>
              <a:t>Version chlorures étudiée depuis ~4 ans</a:t>
            </a:r>
            <a:endParaRPr lang="fr-FR" sz="1400" b="1" dirty="0">
              <a:solidFill>
                <a:schemeClr val="tx2"/>
              </a:solidFill>
            </a:endParaRPr>
          </a:p>
          <a:p>
            <a:pPr marL="0" lvl="1" indent="0">
              <a:buNone/>
            </a:pPr>
            <a:endParaRPr lang="fr-FR" sz="1400" b="1" dirty="0">
              <a:solidFill>
                <a:schemeClr val="tx2"/>
              </a:solidFill>
            </a:endParaRPr>
          </a:p>
          <a:p>
            <a:pPr lvl="1"/>
            <a:r>
              <a:rPr lang="fr-FR" sz="1400" b="1" dirty="0">
                <a:solidFill>
                  <a:schemeClr val="tx2"/>
                </a:solidFill>
              </a:rPr>
              <a:t>Projet ARAMIS (2020-2022) </a:t>
            </a:r>
            <a:r>
              <a:rPr lang="fr-FR" sz="1400" dirty="0"/>
              <a:t>:</a:t>
            </a:r>
          </a:p>
          <a:p>
            <a:pPr lvl="2"/>
            <a:r>
              <a:rPr lang="fr-FR" sz="1400" dirty="0"/>
              <a:t>Programme bilatéral CEA/ORANO</a:t>
            </a:r>
          </a:p>
          <a:p>
            <a:pPr lvl="2"/>
            <a:r>
              <a:rPr lang="fr-FR" sz="1400" dirty="0"/>
              <a:t>Etude d’un RSF chlorures bruleur de plutonium (ARAMIS-P)</a:t>
            </a:r>
          </a:p>
          <a:p>
            <a:pPr lvl="2"/>
            <a:r>
              <a:rPr lang="fr-FR" sz="1400" dirty="0"/>
              <a:t>Unités de faible puissance dans le contexte d’une usine de </a:t>
            </a:r>
            <a:br>
              <a:rPr lang="fr-FR" sz="1400" dirty="0"/>
            </a:br>
            <a:r>
              <a:rPr lang="fr-FR" sz="1400" dirty="0"/>
              <a:t>retraitement du combustible (capacité visée de ~ 100 kg/an/unité)</a:t>
            </a:r>
          </a:p>
          <a:p>
            <a:pPr lvl="2"/>
            <a:r>
              <a:rPr lang="fr-FR" sz="1400" dirty="0"/>
              <a:t>Etudes de faisabilité / Hiérarchisation des verrous R&amp;D et 1</a:t>
            </a:r>
            <a:r>
              <a:rPr lang="fr-FR" sz="1400" baseline="30000" dirty="0"/>
              <a:t>er</a:t>
            </a:r>
            <a:r>
              <a:rPr lang="fr-FR" sz="1400" dirty="0"/>
              <a:t> programme expérimental </a:t>
            </a:r>
            <a:br>
              <a:rPr lang="fr-FR" sz="1400" dirty="0"/>
            </a:br>
            <a:r>
              <a:rPr lang="fr-FR" sz="1400" dirty="0"/>
              <a:t>(synthèse sel / corrosion)</a:t>
            </a:r>
            <a:endParaRPr lang="da-DK" sz="1400" dirty="0"/>
          </a:p>
          <a:p>
            <a:pPr marL="0" lvl="1" indent="0">
              <a:buNone/>
            </a:pPr>
            <a:endParaRPr lang="da-DK" sz="1400" dirty="0"/>
          </a:p>
          <a:p>
            <a:pPr lvl="1"/>
            <a:r>
              <a:rPr lang="fr-FR" sz="1400" b="1" dirty="0">
                <a:solidFill>
                  <a:schemeClr val="tx2"/>
                </a:solidFill>
              </a:rPr>
              <a:t>Programme national ISAC (2022-2026)</a:t>
            </a:r>
            <a:r>
              <a:rPr lang="fr-FR" sz="1400" dirty="0"/>
              <a:t> : </a:t>
            </a:r>
          </a:p>
          <a:p>
            <a:pPr lvl="2"/>
            <a:r>
              <a:rPr lang="fr-FR" sz="1400" dirty="0"/>
              <a:t>Etude d’un RSF chlorures incinérateur d’américium (ARAMIS-A)</a:t>
            </a:r>
          </a:p>
          <a:p>
            <a:pPr lvl="2"/>
            <a:r>
              <a:rPr lang="fr-FR" sz="1400" dirty="0"/>
              <a:t>Evaluation du gain sur l’inventaire des déchets à stocker</a:t>
            </a:r>
          </a:p>
          <a:p>
            <a:pPr lvl="2"/>
            <a:r>
              <a:rPr lang="fr-FR" sz="1400" dirty="0"/>
              <a:t>Cadre du PNGDMR / Alternatives au stockage géologique profond</a:t>
            </a:r>
          </a:p>
          <a:p>
            <a:pPr lvl="2"/>
            <a:r>
              <a:rPr lang="fr-FR" sz="1400" dirty="0"/>
              <a:t>5 Partenaires : CEA, CNRS, EDF, FRAMATOME, ORANO</a:t>
            </a:r>
          </a:p>
          <a:p>
            <a:pPr marL="266700" lvl="2" indent="0">
              <a:buNone/>
            </a:pPr>
            <a:endParaRPr lang="fr-FR" sz="140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58" y="198543"/>
            <a:ext cx="10728325" cy="871827"/>
          </a:xfrm>
        </p:spPr>
        <p:txBody>
          <a:bodyPr>
            <a:normAutofit/>
          </a:bodyPr>
          <a:lstStyle/>
          <a:p>
            <a:r>
              <a:rPr lang="fr-FR" sz="2200" dirty="0"/>
              <a:t>Les projets de R&amp;D autour des RSF en France </a:t>
            </a:r>
          </a:p>
        </p:txBody>
      </p:sp>
      <p:pic>
        <p:nvPicPr>
          <p:cNvPr id="1028" name="Picture 4" descr="Fichier:Logo France Relance vert.svg — Wikipédi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641" y="2971489"/>
            <a:ext cx="619420" cy="61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arte graphique France 2030 | Gouvernement.f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248" y="5158854"/>
            <a:ext cx="609620" cy="59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9102142" y="2551944"/>
            <a:ext cx="1772238" cy="1458510"/>
            <a:chOff x="8958414" y="2734660"/>
            <a:chExt cx="1772238" cy="1458510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8414" y="2736340"/>
              <a:ext cx="1456830" cy="1456830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77592" y="3131530"/>
              <a:ext cx="553060" cy="213524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77592" y="2734660"/>
              <a:ext cx="228516" cy="238672"/>
            </a:xfrm>
            <a:prstGeom prst="rect">
              <a:avLst/>
            </a:prstGeom>
          </p:spPr>
        </p:pic>
      </p:grpSp>
      <p:grpSp>
        <p:nvGrpSpPr>
          <p:cNvPr id="2" name="Groupe 1"/>
          <p:cNvGrpSpPr/>
          <p:nvPr/>
        </p:nvGrpSpPr>
        <p:grpSpPr>
          <a:xfrm>
            <a:off x="7518691" y="4522544"/>
            <a:ext cx="2802629" cy="1767088"/>
            <a:chOff x="8196705" y="4288219"/>
            <a:chExt cx="2802629" cy="1767088"/>
          </a:xfrm>
        </p:grpSpPr>
        <p:pic>
          <p:nvPicPr>
            <p:cNvPr id="24" name="9953EE88-BB3A-4BB1-B999-114C5A517A52" descr="3B593199-7289-46BE-A281-AF8D4ACC4869"/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9610" y="4716498"/>
              <a:ext cx="1000714" cy="931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96705" y="5158588"/>
              <a:ext cx="713688" cy="403262"/>
            </a:xfrm>
            <a:prstGeom prst="rect">
              <a:avLst/>
            </a:prstGeom>
          </p:spPr>
        </p:pic>
        <p:pic>
          <p:nvPicPr>
            <p:cNvPr id="27" name="Picture 4" descr="logo-EDF - Georges Brière Lycée polyvalent"/>
            <p:cNvPicPr>
              <a:picLocks noChangeAspect="1" noChangeArrowheads="1"/>
            </p:cNvPicPr>
            <p:nvPr/>
          </p:nvPicPr>
          <p:blipFill>
            <a:blip r:embed="rId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7475" y="5078741"/>
              <a:ext cx="572731" cy="319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Logo Framatome - WHY Consulting"/>
            <p:cNvPicPr>
              <a:picLocks noChangeAspect="1" noChangeArrowheads="1"/>
            </p:cNvPicPr>
            <p:nvPr/>
          </p:nvPicPr>
          <p:blipFill rotWithShape="1"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45" b="33256"/>
            <a:stretch/>
          </p:blipFill>
          <p:spPr bwMode="auto">
            <a:xfrm>
              <a:off x="9681819" y="5476133"/>
              <a:ext cx="1317515" cy="26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La nouvelle charte du CNRS | CNRS"/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89" t="9913" r="38990" b="6088"/>
            <a:stretch/>
          </p:blipFill>
          <p:spPr bwMode="auto">
            <a:xfrm>
              <a:off x="8894340" y="5607581"/>
              <a:ext cx="455889" cy="44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Logo CEA">
              <a:extLst>
                <a:ext uri="{FF2B5EF4-FFF2-40B4-BE49-F238E27FC236}">
                  <a16:creationId xmlns:a16="http://schemas.microsoft.com/office/drawing/2014/main" id="{1051C7ED-2FE9-229E-F0BD-000C6D22D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8394" y="4288219"/>
              <a:ext cx="362011" cy="336817"/>
            </a:xfrm>
            <a:prstGeom prst="rect">
              <a:avLst/>
            </a:prstGeom>
          </p:spPr>
        </p:pic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20" y="910409"/>
            <a:ext cx="2373093" cy="1400125"/>
          </a:xfrm>
          <a:prstGeom prst="rect">
            <a:avLst/>
          </a:prstGeom>
        </p:spPr>
      </p:pic>
      <p:sp>
        <p:nvSpPr>
          <p:cNvPr id="32" name="Espace réservé du pied de page 4">
            <a:extLst>
              <a:ext uri="{FF2B5EF4-FFF2-40B4-BE49-F238E27FC236}">
                <a16:creationId xmlns:a16="http://schemas.microsoft.com/office/drawing/2014/main" id="{D861F7C2-DEB0-4BD5-8F0B-86FB67F72141}"/>
              </a:ext>
            </a:extLst>
          </p:cNvPr>
          <p:cNvSpPr txBox="1">
            <a:spLocks/>
          </p:cNvSpPr>
          <p:nvPr/>
        </p:nvSpPr>
        <p:spPr>
          <a:xfrm>
            <a:off x="736600" y="6410325"/>
            <a:ext cx="5427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200" dirty="0">
                <a:solidFill>
                  <a:srgbClr val="262626">
                    <a:tint val="75000"/>
                  </a:srgbClr>
                </a:solidFill>
                <a:latin typeface="Poppins"/>
              </a:rPr>
              <a:t>Journée P2I – Réacteurs à sels fondus – Nathan GREINER</a:t>
            </a:r>
          </a:p>
        </p:txBody>
      </p:sp>
    </p:spTree>
    <p:extLst>
      <p:ext uri="{BB962C8B-B14F-4D97-AF65-F5344CB8AC3E}">
        <p14:creationId xmlns:p14="http://schemas.microsoft.com/office/powerpoint/2010/main" val="2147585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060077"/>
              </p:ext>
            </p:extLst>
          </p:nvPr>
        </p:nvGraphicFramePr>
        <p:xfrm>
          <a:off x="865121" y="836856"/>
          <a:ext cx="10841190" cy="559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590">
                  <a:extLst>
                    <a:ext uri="{9D8B030D-6E8A-4147-A177-3AD203B41FA5}">
                      <a16:colId xmlns:a16="http://schemas.microsoft.com/office/drawing/2014/main" val="2332599048"/>
                    </a:ext>
                  </a:extLst>
                </a:gridCol>
                <a:gridCol w="1602242">
                  <a:extLst>
                    <a:ext uri="{9D8B030D-6E8A-4147-A177-3AD203B41FA5}">
                      <a16:colId xmlns:a16="http://schemas.microsoft.com/office/drawing/2014/main" val="1817707195"/>
                    </a:ext>
                  </a:extLst>
                </a:gridCol>
                <a:gridCol w="1228404">
                  <a:extLst>
                    <a:ext uri="{9D8B030D-6E8A-4147-A177-3AD203B41FA5}">
                      <a16:colId xmlns:a16="http://schemas.microsoft.com/office/drawing/2014/main" val="3578377054"/>
                    </a:ext>
                  </a:extLst>
                </a:gridCol>
                <a:gridCol w="2431311">
                  <a:extLst>
                    <a:ext uri="{9D8B030D-6E8A-4147-A177-3AD203B41FA5}">
                      <a16:colId xmlns:a16="http://schemas.microsoft.com/office/drawing/2014/main" val="2075248180"/>
                    </a:ext>
                  </a:extLst>
                </a:gridCol>
                <a:gridCol w="3844643">
                  <a:extLst>
                    <a:ext uri="{9D8B030D-6E8A-4147-A177-3AD203B41FA5}">
                      <a16:colId xmlns:a16="http://schemas.microsoft.com/office/drawing/2014/main" val="2208732003"/>
                    </a:ext>
                  </a:extLst>
                </a:gridCol>
              </a:tblGrid>
              <a:tr h="265650">
                <a:tc gridSpan="5"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Investissement sur les 5 ans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168415"/>
                  </a:ext>
                </a:extLst>
              </a:tr>
              <a:tr h="531300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/>
                        <a:t>Moyens expérimentaux</a:t>
                      </a:r>
                      <a:endParaRPr lang="fr-FR" sz="15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500" b="1" dirty="0"/>
                        <a:t>Où ?</a:t>
                      </a:r>
                      <a:endParaRPr lang="fr-FR" sz="15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500" b="1" dirty="0"/>
                        <a:t>Tâches</a:t>
                      </a:r>
                      <a:r>
                        <a:rPr lang="fr-FR" sz="1500" b="1" baseline="0" dirty="0"/>
                        <a:t> du projet</a:t>
                      </a:r>
                      <a:endParaRPr lang="fr-FR" sz="15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500" b="1" dirty="0"/>
                        <a:t>Thématique</a:t>
                      </a:r>
                      <a:endParaRPr lang="fr-FR" sz="15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500" b="1" dirty="0"/>
                        <a:t>Quel rendu à fin 2026</a:t>
                      </a:r>
                      <a:endParaRPr lang="fr-FR" sz="1500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826146"/>
                  </a:ext>
                </a:extLst>
              </a:tr>
              <a:tr h="50347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FF0000"/>
                          </a:solidFill>
                          <a:effectLst/>
                        </a:rPr>
                        <a:t>MESCAL</a:t>
                      </a:r>
                      <a:endParaRPr lang="fr-FR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FF0000"/>
                          </a:solidFill>
                          <a:effectLst/>
                        </a:rPr>
                        <a:t>Labo de corrosion</a:t>
                      </a:r>
                      <a:endParaRPr lang="fr-FR" sz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CEA Saclay</a:t>
                      </a:r>
                      <a:endParaRPr lang="fr-FR" sz="1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T5.2</a:t>
                      </a:r>
                      <a:r>
                        <a:rPr lang="fr-FR" sz="1200" baseline="0" dirty="0">
                          <a:solidFill>
                            <a:srgbClr val="FF0000"/>
                          </a:solidFill>
                        </a:rPr>
                        <a:t> T5.4</a:t>
                      </a:r>
                      <a:endParaRPr lang="fr-FR" sz="1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Corrosion/matériaux</a:t>
                      </a:r>
                      <a:endParaRPr lang="fr-FR" sz="1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4 </a:t>
                      </a:r>
                      <a:r>
                        <a:rPr lang="fr-FR" sz="1200" dirty="0" err="1">
                          <a:solidFill>
                            <a:srgbClr val="FF0000"/>
                          </a:solidFill>
                        </a:rPr>
                        <a:t>BàG</a:t>
                      </a:r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 de corrosion / screening matériaux</a:t>
                      </a:r>
                      <a:endParaRPr lang="fr-FR" sz="1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855237"/>
                  </a:ext>
                </a:extLst>
              </a:tr>
              <a:tr h="50347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FF0000"/>
                          </a:solidFill>
                          <a:effectLst/>
                        </a:rPr>
                        <a:t>BACCHUS</a:t>
                      </a:r>
                      <a:endParaRPr lang="fr-FR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FF0000"/>
                          </a:solidFill>
                          <a:effectLst/>
                        </a:rPr>
                        <a:t>Boucles analytiques</a:t>
                      </a:r>
                      <a:endParaRPr lang="fr-FR" sz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CEA Cadarache</a:t>
                      </a:r>
                      <a:endParaRPr lang="fr-FR" sz="1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T4.4</a:t>
                      </a:r>
                      <a:r>
                        <a:rPr lang="fr-FR" sz="1200" baseline="0" dirty="0">
                          <a:solidFill>
                            <a:srgbClr val="FF0000"/>
                          </a:solidFill>
                        </a:rPr>
                        <a:t> T5.2 T5.4</a:t>
                      </a:r>
                      <a:endParaRPr lang="fr-FR" sz="1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Chimie/procédé</a:t>
                      </a:r>
                      <a:endParaRPr lang="fr-FR" sz="1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4 bouclettes (</a:t>
                      </a:r>
                      <a:r>
                        <a:rPr lang="fr-FR" sz="1200" dirty="0" err="1">
                          <a:solidFill>
                            <a:srgbClr val="FF0000"/>
                          </a:solidFill>
                        </a:rPr>
                        <a:t>qqs</a:t>
                      </a:r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 litres)</a:t>
                      </a:r>
                      <a:endParaRPr lang="fr-FR" sz="1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284676"/>
                  </a:ext>
                </a:extLst>
              </a:tr>
              <a:tr h="59846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FF0000"/>
                          </a:solidFill>
                          <a:effectLst/>
                        </a:rPr>
                        <a:t>JANNUS</a:t>
                      </a:r>
                      <a:endParaRPr lang="fr-FR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FF0000"/>
                          </a:solidFill>
                          <a:effectLst/>
                        </a:rPr>
                        <a:t>Irradiation protons</a:t>
                      </a:r>
                      <a:endParaRPr lang="fr-FR" sz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CEA Saclay</a:t>
                      </a:r>
                      <a:endParaRPr lang="fr-FR" sz="1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T5.3 T5.4</a:t>
                      </a:r>
                      <a:endParaRPr lang="fr-FR" sz="1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Irradiation/corrosion</a:t>
                      </a:r>
                      <a:endParaRPr lang="fr-FR" sz="1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Faisceau</a:t>
                      </a:r>
                      <a:r>
                        <a:rPr lang="fr-FR" sz="1200" baseline="0" dirty="0">
                          <a:solidFill>
                            <a:srgbClr val="FF0000"/>
                          </a:solidFill>
                        </a:rPr>
                        <a:t> de protons 4MeV </a:t>
                      </a:r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+ creuset de sel</a:t>
                      </a:r>
                      <a:endParaRPr lang="fr-FR" sz="1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039173"/>
                  </a:ext>
                </a:extLst>
              </a:tr>
              <a:tr h="50347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effectLst/>
                        </a:rPr>
                        <a:t>LECA-STAR</a:t>
                      </a:r>
                      <a:endParaRPr lang="fr-FR" sz="12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effectLst/>
                        </a:rPr>
                        <a:t>MERARG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CEA Cadarache</a:t>
                      </a:r>
                      <a:endParaRPr lang="fr-FR" sz="12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T4.1 T4.5</a:t>
                      </a:r>
                      <a:endParaRPr lang="fr-FR" sz="12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Mesures en actif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-&gt;Autorisation</a:t>
                      </a:r>
                      <a:r>
                        <a:rPr lang="fr-FR" sz="1200" baseline="0" dirty="0">
                          <a:solidFill>
                            <a:srgbClr val="FF0000"/>
                          </a:solidFill>
                        </a:rPr>
                        <a:t> soumise à ASN</a:t>
                      </a:r>
                      <a:endParaRPr lang="fr-FR" sz="1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Capacité à mesurer les propriétés de sels d’américium</a:t>
                      </a:r>
                      <a:endParaRPr lang="fr-FR" sz="1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445157"/>
                  </a:ext>
                </a:extLst>
              </a:tr>
              <a:tr h="50347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effectLst/>
                        </a:rPr>
                        <a:t>G1 + L8 Atalante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/>
                        <a:t>CEA Marcoule</a:t>
                      </a:r>
                      <a:endParaRPr lang="fr-FR" sz="12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T4.1 T4.3 T4.5</a:t>
                      </a:r>
                      <a:endParaRPr lang="fr-FR" sz="12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Chimie des actinides</a:t>
                      </a:r>
                      <a:endParaRPr lang="fr-FR" sz="12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BàG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inertées</a:t>
                      </a:r>
                      <a:r>
                        <a:rPr lang="fr-FR" sz="1200" dirty="0"/>
                        <a:t> pour synthèse PuCl3 et AmCl3</a:t>
                      </a:r>
                    </a:p>
                    <a:p>
                      <a:r>
                        <a:rPr lang="fr-FR" sz="1200" dirty="0"/>
                        <a:t>Fabrication</a:t>
                      </a:r>
                      <a:r>
                        <a:rPr lang="fr-FR" sz="1200" baseline="0" dirty="0"/>
                        <a:t> du sel réel</a:t>
                      </a:r>
                      <a:endParaRPr lang="fr-FR" sz="12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806942"/>
                  </a:ext>
                </a:extLst>
              </a:tr>
              <a:tr h="29448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FF0000"/>
                          </a:solidFill>
                          <a:effectLst/>
                        </a:rPr>
                        <a:t>Boucle chlorures</a:t>
                      </a:r>
                      <a:endParaRPr lang="fr-FR" sz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CNRS Grenoble</a:t>
                      </a:r>
                      <a:endParaRPr lang="fr-FR" sz="1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T5.2</a:t>
                      </a:r>
                      <a:r>
                        <a:rPr lang="fr-FR" sz="1200" baseline="0" dirty="0">
                          <a:solidFill>
                            <a:srgbClr val="FF0000"/>
                          </a:solidFill>
                        </a:rPr>
                        <a:t> T5.4</a:t>
                      </a:r>
                      <a:endParaRPr lang="fr-FR" sz="1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>
                          <a:solidFill>
                            <a:srgbClr val="FF0000"/>
                          </a:solidFill>
                        </a:rPr>
                        <a:t>Thermohydraulique</a:t>
                      </a:r>
                      <a:r>
                        <a:rPr lang="fr-FR" sz="1200" baseline="0" dirty="0">
                          <a:solidFill>
                            <a:srgbClr val="FF0000"/>
                          </a:solidFill>
                        </a:rPr>
                        <a:t> / Procédé</a:t>
                      </a:r>
                      <a:endParaRPr lang="fr-FR" sz="1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Boucle sels chlorures</a:t>
                      </a:r>
                      <a:endParaRPr lang="fr-FR" sz="1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943140"/>
                  </a:ext>
                </a:extLst>
              </a:tr>
              <a:tr h="427477"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effectLst/>
                        </a:rPr>
                        <a:t>Labos de chimie et corrosion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/>
                        <a:t>CNRS Toulouse</a:t>
                      </a:r>
                      <a:endParaRPr lang="fr-FR" sz="12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T4.1 </a:t>
                      </a:r>
                      <a:r>
                        <a:rPr lang="fr-FR" sz="1200" baseline="0" dirty="0"/>
                        <a:t>T4.4 T5.4</a:t>
                      </a:r>
                      <a:endParaRPr lang="fr-FR" sz="12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Chimie / Procédé</a:t>
                      </a:r>
                      <a:endParaRPr lang="fr-FR" sz="1200" i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Procédé / </a:t>
                      </a:r>
                      <a:r>
                        <a:rPr lang="fr-FR" sz="1200" dirty="0" err="1"/>
                        <a:t>Pyrochimie</a:t>
                      </a:r>
                      <a:r>
                        <a:rPr lang="fr-FR" sz="1200" dirty="0"/>
                        <a:t> / contrôle Redox</a:t>
                      </a:r>
                      <a:endParaRPr lang="fr-FR" sz="12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049529"/>
                  </a:ext>
                </a:extLst>
              </a:tr>
              <a:tr h="42747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b="1" dirty="0">
                          <a:solidFill>
                            <a:schemeClr val="accent5"/>
                          </a:solidFill>
                        </a:rPr>
                        <a:t>CNRS</a:t>
                      </a:r>
                      <a:r>
                        <a:rPr lang="fr-FR" sz="1200" b="1" baseline="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fr-FR" sz="1200" b="1" dirty="0">
                          <a:solidFill>
                            <a:schemeClr val="accent5"/>
                          </a:solidFill>
                        </a:rPr>
                        <a:t>Orsay</a:t>
                      </a:r>
                      <a:endParaRPr lang="fr-FR" sz="1200" b="1" i="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>
                          <a:solidFill>
                            <a:schemeClr val="accent5"/>
                          </a:solidFill>
                        </a:rPr>
                        <a:t>T4.1 T5.2 T5.4</a:t>
                      </a:r>
                      <a:endParaRPr lang="fr-FR" sz="1200" b="1" i="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accent5"/>
                          </a:solidFill>
                        </a:rPr>
                        <a:t>Chimie / corrosion</a:t>
                      </a:r>
                      <a:endParaRPr lang="fr-FR" sz="1200" b="1" i="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110109"/>
                  </a:ext>
                </a:extLst>
              </a:tr>
              <a:tr h="50347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effectLst/>
                        </a:rPr>
                        <a:t>Mesures de propriétés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/>
                        <a:t>JRC ITU</a:t>
                      </a:r>
                      <a:endParaRPr lang="fr-FR" sz="12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T4.1</a:t>
                      </a:r>
                      <a:endParaRPr lang="fr-FR" sz="12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Acquisition de données</a:t>
                      </a:r>
                      <a:endParaRPr lang="fr-FR" sz="12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Diagramme de phase NaCl-MgCl2-PuCl3 +AmCl3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Mesures de propriétés NaCl-MgCl2-PuCl3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602308"/>
                  </a:ext>
                </a:extLst>
              </a:tr>
              <a:tr h="50347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effectLst/>
                        </a:rPr>
                        <a:t>Préparation d’une irradiation dans HFR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fr-FR" sz="12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T4.1 T4.5</a:t>
                      </a:r>
                      <a:endParaRPr lang="fr-FR" sz="12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Acquisition de données</a:t>
                      </a:r>
                      <a:endParaRPr lang="fr-FR" sz="12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Irradiation d’un sel complexe (seule la première phase de faisabilité est dans</a:t>
                      </a:r>
                      <a:r>
                        <a:rPr lang="fr-FR" sz="1200" baseline="0" dirty="0"/>
                        <a:t> le budget ISAC)</a:t>
                      </a:r>
                      <a:endParaRPr lang="fr-FR" sz="12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729019"/>
                  </a:ext>
                </a:extLst>
              </a:tr>
            </a:tbl>
          </a:graphicData>
        </a:graphic>
      </p:graphicFrame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375096" y="197018"/>
            <a:ext cx="11186283" cy="401107"/>
          </a:xfrm>
          <a:noFill/>
        </p:spPr>
        <p:txBody>
          <a:bodyPr>
            <a:noAutofit/>
          </a:bodyPr>
          <a:lstStyle/>
          <a:p>
            <a:r>
              <a:rPr lang="en-US" sz="2200" b="1" dirty="0" err="1"/>
              <a:t>Projet</a:t>
            </a:r>
            <a:r>
              <a:rPr lang="en-US" sz="2200" b="1" dirty="0"/>
              <a:t> ISAC : </a:t>
            </a:r>
            <a:r>
              <a:rPr lang="fr-FR" sz="2200" b="1" dirty="0"/>
              <a:t>développement de nouveaux moyens expérimentaux</a:t>
            </a:r>
          </a:p>
        </p:txBody>
      </p:sp>
      <p:sp>
        <p:nvSpPr>
          <p:cNvPr id="9" name="Rectangle 8"/>
          <p:cNvSpPr/>
          <p:nvPr/>
        </p:nvSpPr>
        <p:spPr>
          <a:xfrm>
            <a:off x="865120" y="1641496"/>
            <a:ext cx="10841190" cy="1609039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5120" y="4250934"/>
            <a:ext cx="10841190" cy="288032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38775" y="3250534"/>
            <a:ext cx="6267535" cy="501023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559" y="5909302"/>
            <a:ext cx="579605" cy="50804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559" y="5423679"/>
            <a:ext cx="1165199" cy="517235"/>
          </a:xfrm>
          <a:prstGeom prst="rect">
            <a:avLst/>
          </a:prstGeom>
        </p:spPr>
      </p:pic>
      <p:sp>
        <p:nvSpPr>
          <p:cNvPr id="14" name="Flèche droite 13"/>
          <p:cNvSpPr/>
          <p:nvPr/>
        </p:nvSpPr>
        <p:spPr>
          <a:xfrm>
            <a:off x="474176" y="2242602"/>
            <a:ext cx="326683" cy="28875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5" name="Flèche droite 14"/>
          <p:cNvSpPr/>
          <p:nvPr/>
        </p:nvSpPr>
        <p:spPr>
          <a:xfrm>
            <a:off x="474175" y="4250934"/>
            <a:ext cx="326683" cy="28875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6" name="Flèche droite 15"/>
          <p:cNvSpPr/>
          <p:nvPr/>
        </p:nvSpPr>
        <p:spPr>
          <a:xfrm>
            <a:off x="5094140" y="3366221"/>
            <a:ext cx="326683" cy="28875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5272796" y="212325"/>
            <a:ext cx="5168640" cy="37837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 txBox="1">
            <a:spLocks/>
          </p:cNvSpPr>
          <p:nvPr/>
        </p:nvSpPr>
        <p:spPr>
          <a:xfrm>
            <a:off x="11151734" y="64960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A6454D49-6A2D-4FFE-AA0C-77C74410C835}"/>
              </a:ext>
            </a:extLst>
          </p:cNvPr>
          <p:cNvSpPr txBox="1">
            <a:spLocks/>
          </p:cNvSpPr>
          <p:nvPr/>
        </p:nvSpPr>
        <p:spPr>
          <a:xfrm>
            <a:off x="736600" y="6496050"/>
            <a:ext cx="5427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200" dirty="0">
                <a:solidFill>
                  <a:srgbClr val="262626">
                    <a:tint val="75000"/>
                  </a:srgbClr>
                </a:solidFill>
                <a:latin typeface="Poppins"/>
              </a:rPr>
              <a:t>Journée P2I – Réacteurs à sels fondus – Nathan GREINER</a:t>
            </a:r>
          </a:p>
        </p:txBody>
      </p:sp>
    </p:spTree>
    <p:extLst>
      <p:ext uri="{BB962C8B-B14F-4D97-AF65-F5344CB8AC3E}">
        <p14:creationId xmlns:p14="http://schemas.microsoft.com/office/powerpoint/2010/main" val="1283623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09653" y="716987"/>
            <a:ext cx="1942081" cy="5784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375096" y="197018"/>
            <a:ext cx="11186283" cy="401107"/>
          </a:xfrm>
          <a:noFill/>
        </p:spPr>
        <p:txBody>
          <a:bodyPr>
            <a:noAutofit/>
          </a:bodyPr>
          <a:lstStyle/>
          <a:p>
            <a:r>
              <a:rPr lang="en-US" sz="2200" b="1" dirty="0" err="1"/>
              <a:t>Projet</a:t>
            </a:r>
            <a:r>
              <a:rPr lang="en-US" sz="2200" b="1" dirty="0"/>
              <a:t> ISAC : </a:t>
            </a:r>
            <a:r>
              <a:rPr lang="fr-FR" sz="2200" b="1" dirty="0"/>
              <a:t>illustration des nouveaux moyens expérimentaux</a:t>
            </a:r>
          </a:p>
        </p:txBody>
      </p:sp>
      <p:sp>
        <p:nvSpPr>
          <p:cNvPr id="1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 txBox="1">
            <a:spLocks/>
          </p:cNvSpPr>
          <p:nvPr/>
        </p:nvSpPr>
        <p:spPr>
          <a:xfrm>
            <a:off x="11151734" y="64960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790545" y="624176"/>
            <a:ext cx="5099043" cy="338554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MESCAL : Etudes de corrosion – CEA Saclay 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826" y="1133760"/>
            <a:ext cx="2424206" cy="1850674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4398885" y="1980033"/>
            <a:ext cx="1152651" cy="429832"/>
            <a:chOff x="2771716" y="17626090"/>
            <a:chExt cx="1819381" cy="3312530"/>
          </a:xfrm>
        </p:grpSpPr>
        <p:sp>
          <p:nvSpPr>
            <p:cNvPr id="24" name="Rectangle à coins arrondis 23"/>
            <p:cNvSpPr/>
            <p:nvPr/>
          </p:nvSpPr>
          <p:spPr>
            <a:xfrm>
              <a:off x="2771716" y="17626090"/>
              <a:ext cx="1819381" cy="3312530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5" name="ZoneTexte 24"/>
            <p:cNvSpPr txBox="1"/>
            <p:nvPr/>
          </p:nvSpPr>
          <p:spPr>
            <a:xfrm>
              <a:off x="2881812" y="17997242"/>
              <a:ext cx="1567361" cy="2735386"/>
            </a:xfrm>
            <a:prstGeom prst="rect">
              <a:avLst/>
            </a:prstGeom>
            <a:solidFill>
              <a:srgbClr val="00B05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spcBef>
                  <a:spcPct val="0"/>
                </a:spcBef>
                <a:spcAft>
                  <a:spcPts val="1000"/>
                </a:spcAft>
              </a:pPr>
              <a:r>
                <a:rPr lang="fr-FR" sz="1200" b="1" i="1" dirty="0"/>
                <a:t>MESCAL 2 (fin 2024)</a:t>
              </a: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634809" y="3046585"/>
            <a:ext cx="6654215" cy="551303"/>
          </a:xfrm>
          <a:prstGeom prst="rect">
            <a:avLst/>
          </a:prstGeom>
          <a:solidFill>
            <a:srgbClr val="00B05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defTabSz="711200">
              <a:spcBef>
                <a:spcPct val="0"/>
              </a:spcBef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MESCAL 2 : </a:t>
            </a:r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BàG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- essais de corrosion longue durée (gravimétriques et électrochimiques) </a:t>
            </a:r>
          </a:p>
          <a:p>
            <a:pPr lvl="0" defTabSz="711200">
              <a:spcBef>
                <a:spcPct val="0"/>
              </a:spcBef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MESCAL Dyn : système avec électrode tournante (2025)</a:t>
            </a:r>
          </a:p>
          <a:p>
            <a:pPr lvl="0" defTabSz="711200">
              <a:spcBef>
                <a:spcPct val="0"/>
              </a:spcBef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MESCAL Thermo : mesures de données thermodynamiques (2025)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417" y="1871218"/>
            <a:ext cx="2416067" cy="3160502"/>
          </a:xfrm>
          <a:prstGeom prst="rect">
            <a:avLst/>
          </a:prstGeom>
        </p:spPr>
      </p:pic>
      <p:sp>
        <p:nvSpPr>
          <p:cNvPr id="28" name="Rectangle à coins arrondis 27"/>
          <p:cNvSpPr/>
          <p:nvPr/>
        </p:nvSpPr>
        <p:spPr>
          <a:xfrm>
            <a:off x="8441504" y="693153"/>
            <a:ext cx="3526077" cy="5564772"/>
          </a:xfrm>
          <a:prstGeom prst="roundRect">
            <a:avLst>
              <a:gd name="adj" fmla="val 9219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2400">
              <a:solidFill>
                <a:prstClr val="white"/>
              </a:solidFill>
              <a:latin typeface="Arial Narrow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397" y="1871217"/>
            <a:ext cx="1366512" cy="2006273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8346345" y="704630"/>
            <a:ext cx="371639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Boucles</a:t>
            </a:r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BACCHUS</a:t>
            </a:r>
          </a:p>
          <a:p>
            <a:pPr algn="ctr">
              <a:defRPr/>
            </a:pPr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CEA Cadarache</a:t>
            </a:r>
          </a:p>
          <a:p>
            <a:pPr algn="ctr">
              <a:defRPr/>
            </a:pPr>
            <a:endParaRPr lang="en-US" sz="1050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1400" dirty="0" err="1">
                <a:solidFill>
                  <a:schemeClr val="accent1"/>
                </a:solidFill>
                <a:cs typeface="Calibri" panose="020F0502020204030204" pitchFamily="34" charset="0"/>
              </a:rPr>
              <a:t>Contrôle</a:t>
            </a:r>
            <a:r>
              <a:rPr lang="en-US" sz="1400" dirty="0">
                <a:solidFill>
                  <a:schemeClr val="accent1"/>
                </a:solidFill>
                <a:cs typeface="Calibri" panose="020F0502020204030204" pitchFamily="34" charset="0"/>
              </a:rPr>
              <a:t> de la </a:t>
            </a:r>
            <a:r>
              <a:rPr lang="en-US" sz="1400" dirty="0" err="1">
                <a:solidFill>
                  <a:schemeClr val="accent1"/>
                </a:solidFill>
                <a:cs typeface="Calibri" panose="020F0502020204030204" pitchFamily="34" charset="0"/>
              </a:rPr>
              <a:t>chimie</a:t>
            </a:r>
            <a:r>
              <a:rPr lang="en-US" sz="1400" dirty="0">
                <a:solidFill>
                  <a:schemeClr val="accent1"/>
                </a:solidFill>
                <a:cs typeface="Calibri" panose="020F0502020204030204" pitchFamily="34" charset="0"/>
              </a:rPr>
              <a:t> - Etudes de corrosion </a:t>
            </a:r>
            <a:r>
              <a:rPr lang="en-US" sz="1400" dirty="0" err="1">
                <a:solidFill>
                  <a:schemeClr val="accent1"/>
                </a:solidFill>
                <a:cs typeface="Calibri" panose="020F0502020204030204" pitchFamily="34" charset="0"/>
              </a:rPr>
              <a:t>dans</a:t>
            </a:r>
            <a:r>
              <a:rPr lang="en-US" sz="1400" dirty="0">
                <a:solidFill>
                  <a:schemeClr val="accent1"/>
                </a:solidFill>
                <a:cs typeface="Calibri" panose="020F0502020204030204" pitchFamily="34" charset="0"/>
              </a:rPr>
              <a:t> un circuit </a:t>
            </a:r>
            <a:r>
              <a:rPr lang="en-US" sz="1400" dirty="0" err="1">
                <a:solidFill>
                  <a:schemeClr val="accent1"/>
                </a:solidFill>
                <a:cs typeface="Calibri" panose="020F0502020204030204" pitchFamily="34" charset="0"/>
              </a:rPr>
              <a:t>anisotherme</a:t>
            </a:r>
            <a:endParaRPr lang="en-US" sz="1600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pPr algn="ctr">
              <a:defRPr/>
            </a:pPr>
            <a:endParaRPr lang="fr-FR" sz="2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8533692" y="5068843"/>
            <a:ext cx="3341699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4 boucles successives</a:t>
            </a:r>
          </a:p>
          <a:p>
            <a:r>
              <a:rPr lang="fr-FR" sz="1100" dirty="0"/>
              <a:t>Boucle 1 : prise en main, corrosion</a:t>
            </a:r>
          </a:p>
          <a:p>
            <a:r>
              <a:rPr lang="fr-FR" sz="1100" dirty="0"/>
              <a:t>Boucle 2 : corrosion (matériaux </a:t>
            </a:r>
            <a:r>
              <a:rPr lang="fr-FR" sz="1100" dirty="0" err="1"/>
              <a:t>préselectionnés</a:t>
            </a:r>
            <a:r>
              <a:rPr lang="fr-FR" sz="1100" dirty="0"/>
              <a:t>)</a:t>
            </a:r>
          </a:p>
          <a:p>
            <a:r>
              <a:rPr lang="fr-FR" sz="1100" dirty="0"/>
              <a:t>Boucle 3 : chimie</a:t>
            </a:r>
          </a:p>
          <a:p>
            <a:r>
              <a:rPr lang="fr-FR" sz="1100" dirty="0"/>
              <a:t>Boucle 4 : gestion des écarts aux conditions de fonctionnement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93" y="1122358"/>
            <a:ext cx="2399470" cy="1521540"/>
          </a:xfrm>
          <a:prstGeom prst="roundRect">
            <a:avLst>
              <a:gd name="adj" fmla="val 7306"/>
            </a:avLst>
          </a:prstGeom>
          <a:ln w="12700">
            <a:solidFill>
              <a:schemeClr val="tx1"/>
            </a:solidFill>
          </a:ln>
        </p:spPr>
      </p:pic>
      <p:sp>
        <p:nvSpPr>
          <p:cNvPr id="33" name="ZoneTexte 32"/>
          <p:cNvSpPr txBox="1"/>
          <p:nvPr/>
        </p:nvSpPr>
        <p:spPr>
          <a:xfrm>
            <a:off x="1176539" y="2658839"/>
            <a:ext cx="3524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Sels possibles : NaCl-MgCl2, NaCl-CeCl3, NaCl-MgCl2-CeCl3</a:t>
            </a:r>
          </a:p>
          <a:p>
            <a:endParaRPr lang="fr-FR" sz="1100" dirty="0">
              <a:solidFill>
                <a:schemeClr val="accent1"/>
              </a:solidFill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631091" y="1675969"/>
            <a:ext cx="1293890" cy="429742"/>
            <a:chOff x="2771716" y="17626090"/>
            <a:chExt cx="1819381" cy="3312530"/>
          </a:xfrm>
        </p:grpSpPr>
        <p:sp>
          <p:nvSpPr>
            <p:cNvPr id="35" name="Rectangle à coins arrondis 34"/>
            <p:cNvSpPr/>
            <p:nvPr/>
          </p:nvSpPr>
          <p:spPr>
            <a:xfrm>
              <a:off x="2771716" y="17626090"/>
              <a:ext cx="1819381" cy="3312530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36" name="ZoneTexte 35"/>
            <p:cNvSpPr txBox="1"/>
            <p:nvPr/>
          </p:nvSpPr>
          <p:spPr>
            <a:xfrm>
              <a:off x="2881812" y="17997242"/>
              <a:ext cx="1567361" cy="2735386"/>
            </a:xfrm>
            <a:prstGeom prst="rect">
              <a:avLst/>
            </a:prstGeom>
            <a:solidFill>
              <a:srgbClr val="00B05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spcBef>
                  <a:spcPct val="0"/>
                </a:spcBef>
                <a:spcAft>
                  <a:spcPts val="1000"/>
                </a:spcAft>
              </a:pPr>
              <a:r>
                <a:rPr lang="fr-FR" sz="1200" b="1" i="1" dirty="0"/>
                <a:t>MESCAL 1 (en exploitation)</a:t>
              </a:r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4385033" y="4592335"/>
            <a:ext cx="2355621" cy="1848442"/>
            <a:chOff x="2897883" y="16983937"/>
            <a:chExt cx="1819381" cy="3312530"/>
          </a:xfrm>
        </p:grpSpPr>
        <p:sp>
          <p:nvSpPr>
            <p:cNvPr id="38" name="Rectangle à coins arrondis 37"/>
            <p:cNvSpPr/>
            <p:nvPr/>
          </p:nvSpPr>
          <p:spPr>
            <a:xfrm>
              <a:off x="2897883" y="16983937"/>
              <a:ext cx="1819381" cy="3312530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39" name="ZoneTexte 38"/>
            <p:cNvSpPr txBox="1"/>
            <p:nvPr/>
          </p:nvSpPr>
          <p:spPr>
            <a:xfrm>
              <a:off x="2931047" y="17720614"/>
              <a:ext cx="1709285" cy="1839180"/>
            </a:xfrm>
            <a:prstGeom prst="rect">
              <a:avLst/>
            </a:prstGeom>
            <a:solidFill>
              <a:srgbClr val="00B05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182563" lvl="0" indent="-182563" defTabSz="71120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fr-FR" sz="1200" dirty="0"/>
                <a:t>mise en </a:t>
              </a:r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fonctionnement</a:t>
              </a:r>
              <a:r>
                <a:rPr lang="fr-FR" sz="1200" dirty="0"/>
                <a:t> d’une nouvelle ligne de faisceau sur </a:t>
              </a:r>
              <a:r>
                <a:rPr lang="fr-FR" sz="1200" dirty="0" err="1"/>
                <a:t>JANNuS</a:t>
              </a:r>
              <a:r>
                <a:rPr lang="fr-FR" sz="1200" dirty="0"/>
                <a:t> (protons 4 MeV)</a:t>
              </a:r>
            </a:p>
            <a:p>
              <a:pPr marL="182563" lvl="0" indent="-182563" defTabSz="71120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fr-FR" sz="1200" dirty="0"/>
                <a:t>chambre d’irradiation contenant des chlorures fondus </a:t>
              </a:r>
              <a:r>
                <a:rPr lang="fr-FR" sz="1100" dirty="0"/>
                <a:t>(l’échantillon mince est la fenêtre d’entrée de la chambre)</a:t>
              </a: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631092" y="3680854"/>
            <a:ext cx="7217508" cy="523220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JANNUSel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: Etude du couplage Corrosion / Irradiation au CEA Saclay </a:t>
            </a:r>
          </a:p>
          <a:p>
            <a:pPr algn="ctr"/>
            <a:r>
              <a:rPr 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sur le vieillissement /endommagement des matériaux en présence de sels fondus à haute température (650°C)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540" y="4639563"/>
            <a:ext cx="1312117" cy="175398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45" y="4250764"/>
            <a:ext cx="3533179" cy="2562536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55232" y="614676"/>
            <a:ext cx="7761514" cy="299976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283029" y="3645319"/>
            <a:ext cx="7905564" cy="317523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1" name="Espace réservé du pied de page 4">
            <a:extLst>
              <a:ext uri="{FF2B5EF4-FFF2-40B4-BE49-F238E27FC236}">
                <a16:creationId xmlns:a16="http://schemas.microsoft.com/office/drawing/2014/main" id="{E049949D-1342-4899-A17E-8A154B2275B7}"/>
              </a:ext>
            </a:extLst>
          </p:cNvPr>
          <p:cNvSpPr txBox="1">
            <a:spLocks/>
          </p:cNvSpPr>
          <p:nvPr/>
        </p:nvSpPr>
        <p:spPr>
          <a:xfrm>
            <a:off x="8327295" y="6459605"/>
            <a:ext cx="5427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200" dirty="0">
                <a:solidFill>
                  <a:srgbClr val="262626">
                    <a:tint val="75000"/>
                  </a:srgbClr>
                </a:solidFill>
                <a:latin typeface="Poppins"/>
              </a:rPr>
              <a:t>Journée P2I – Réacteurs à sels fondus</a:t>
            </a:r>
          </a:p>
        </p:txBody>
      </p:sp>
    </p:spTree>
    <p:extLst>
      <p:ext uri="{BB962C8B-B14F-4D97-AF65-F5344CB8AC3E}">
        <p14:creationId xmlns:p14="http://schemas.microsoft.com/office/powerpoint/2010/main" val="2268283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222263"/>
            <a:ext cx="10728325" cy="871827"/>
          </a:xfrm>
        </p:spPr>
        <p:txBody>
          <a:bodyPr>
            <a:normAutofit/>
          </a:bodyPr>
          <a:lstStyle/>
          <a:p>
            <a:r>
              <a:rPr lang="fr-FR" sz="2200" dirty="0"/>
              <a:t>Autres projets de R&amp;D autour des RSF en France et en Europe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6DDDACA9-472E-4300-A11B-A5DCE16F61C1}"/>
              </a:ext>
            </a:extLst>
          </p:cNvPr>
          <p:cNvSpPr txBox="1">
            <a:spLocks/>
          </p:cNvSpPr>
          <p:nvPr/>
        </p:nvSpPr>
        <p:spPr>
          <a:xfrm>
            <a:off x="1640953" y="867215"/>
            <a:ext cx="10281945" cy="1303402"/>
          </a:xfrm>
          <a:prstGeom prst="rect">
            <a:avLst/>
          </a:prstGeom>
          <a:solidFill>
            <a:srgbClr val="CFF1D8"/>
          </a:solidFill>
          <a:ln>
            <a:solidFill>
              <a:schemeClr val="bg2"/>
            </a:solidFill>
          </a:ln>
        </p:spPr>
        <p:txBody>
          <a:bodyPr/>
          <a:lstStyle>
            <a:lvl1pPr marL="180000" indent="-270000" algn="l" defTabSz="457200" rtl="0" eaLnBrk="1" latinLnBrk="0" hangingPunct="1">
              <a:spcBef>
                <a:spcPts val="432"/>
              </a:spcBef>
              <a:spcAft>
                <a:spcPts val="400"/>
              </a:spcAft>
              <a:buFont typeface="Arial"/>
              <a:buChar char="•"/>
              <a:defRPr sz="2000" b="0" i="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indent="-270000" algn="l" defTabSz="457200" rtl="0" eaLnBrk="1" latinLnBrk="0" hangingPunct="1">
              <a:spcBef>
                <a:spcPts val="432"/>
              </a:spcBef>
              <a:spcAft>
                <a:spcPts val="400"/>
              </a:spcAft>
              <a:buFont typeface="Arial"/>
              <a:buChar char="–"/>
              <a:defRPr sz="1800" b="0" i="0" u="none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10000" indent="-270000" algn="l" defTabSz="457200" rtl="0" eaLnBrk="1" latinLnBrk="0" hangingPunct="1">
              <a:spcBef>
                <a:spcPct val="20000"/>
              </a:spcBef>
              <a:spcAft>
                <a:spcPts val="400"/>
              </a:spcAft>
              <a:buFont typeface="Arial"/>
              <a:buChar char="•"/>
              <a:defRPr sz="16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indent="-270000" algn="l" defTabSz="457200" rtl="0" eaLnBrk="1" latinLnBrk="0" hangingPunct="1">
              <a:spcBef>
                <a:spcPct val="20000"/>
              </a:spcBef>
              <a:spcAft>
                <a:spcPts val="400"/>
              </a:spcAft>
              <a:buFont typeface="Arial"/>
              <a:buChar char="–"/>
              <a:defRPr sz="14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50000" indent="-270000" algn="l" defTabSz="457200" rtl="0" eaLnBrk="1" latinLnBrk="0" hangingPunct="1">
              <a:spcBef>
                <a:spcPts val="432"/>
              </a:spcBef>
              <a:spcAft>
                <a:spcPts val="400"/>
              </a:spcAft>
              <a:buFont typeface="Arial"/>
              <a:buChar char="»"/>
              <a:defRPr sz="14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4F7BD3"/>
              </a:buClr>
              <a:buNone/>
            </a:pP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Projet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MOSARWASTE (2023-2026)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dédié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à la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gestion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des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déchets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des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réacteurs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à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sels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fondus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(chef de file : 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CEA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partenaires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: ORANO, CNRS)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–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déposé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en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complement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d’ISAC</a:t>
            </a:r>
            <a:endParaRPr lang="en-US" sz="1400" b="1" dirty="0">
              <a:solidFill>
                <a:schemeClr val="tx1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4F7BD3"/>
              </a:buClr>
              <a:buNone/>
            </a:pPr>
            <a:endParaRPr lang="en-US" sz="1400" b="1" dirty="0">
              <a:solidFill>
                <a:schemeClr val="tx1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4F7BD3"/>
              </a:buClr>
              <a:buNone/>
            </a:pP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Projet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PORTHOS (2022-2025)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dédié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dirty="0">
                <a:solidFill>
                  <a:schemeClr val="tx1"/>
                </a:solidFill>
                <a:latin typeface="+mn-lt"/>
              </a:rPr>
              <a:t>au développement d’un procédé de production, purification et conditionnement de ThCl4 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(chef de fil : 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ORANO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partenaires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: CNRS,…)</a:t>
            </a:r>
          </a:p>
        </p:txBody>
      </p:sp>
      <p:pic>
        <p:nvPicPr>
          <p:cNvPr id="31" name="Image 30"/>
          <p:cNvPicPr/>
          <p:nvPr/>
        </p:nvPicPr>
        <p:blipFill>
          <a:blip r:embed="rId2"/>
          <a:stretch>
            <a:fillRect/>
          </a:stretch>
        </p:blipFill>
        <p:spPr>
          <a:xfrm>
            <a:off x="305942" y="1582878"/>
            <a:ext cx="1103643" cy="618514"/>
          </a:xfrm>
          <a:prstGeom prst="rect">
            <a:avLst/>
          </a:prstGeom>
        </p:spPr>
      </p:pic>
      <p:sp>
        <p:nvSpPr>
          <p:cNvPr id="32" name="Espace réservé du texte 2">
            <a:extLst>
              <a:ext uri="{FF2B5EF4-FFF2-40B4-BE49-F238E27FC236}">
                <a16:creationId xmlns:a16="http://schemas.microsoft.com/office/drawing/2014/main" id="{6DDDACA9-472E-4300-A11B-A5DCE16F61C1}"/>
              </a:ext>
            </a:extLst>
          </p:cNvPr>
          <p:cNvSpPr txBox="1">
            <a:spLocks/>
          </p:cNvSpPr>
          <p:nvPr/>
        </p:nvSpPr>
        <p:spPr>
          <a:xfrm>
            <a:off x="1640953" y="2281699"/>
            <a:ext cx="10393392" cy="17782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/>
          <a:lstStyle>
            <a:lvl1pPr marL="180000" indent="-270000" algn="l" defTabSz="457200" rtl="0" eaLnBrk="1" latinLnBrk="0" hangingPunct="1">
              <a:spcBef>
                <a:spcPts val="432"/>
              </a:spcBef>
              <a:spcAft>
                <a:spcPts val="400"/>
              </a:spcAft>
              <a:buFont typeface="Arial"/>
              <a:buChar char="•"/>
              <a:defRPr sz="2000" b="0" i="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indent="-270000" algn="l" defTabSz="457200" rtl="0" eaLnBrk="1" latinLnBrk="0" hangingPunct="1">
              <a:spcBef>
                <a:spcPts val="432"/>
              </a:spcBef>
              <a:spcAft>
                <a:spcPts val="400"/>
              </a:spcAft>
              <a:buFont typeface="Arial"/>
              <a:buChar char="–"/>
              <a:defRPr sz="1800" b="0" i="0" u="none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10000" indent="-270000" algn="l" defTabSz="457200" rtl="0" eaLnBrk="1" latinLnBrk="0" hangingPunct="1">
              <a:spcBef>
                <a:spcPct val="20000"/>
              </a:spcBef>
              <a:spcAft>
                <a:spcPts val="400"/>
              </a:spcAft>
              <a:buFont typeface="Arial"/>
              <a:buChar char="•"/>
              <a:defRPr sz="16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indent="-270000" algn="l" defTabSz="457200" rtl="0" eaLnBrk="1" latinLnBrk="0" hangingPunct="1">
              <a:spcBef>
                <a:spcPct val="20000"/>
              </a:spcBef>
              <a:spcAft>
                <a:spcPts val="400"/>
              </a:spcAft>
              <a:buFont typeface="Arial"/>
              <a:buChar char="–"/>
              <a:defRPr sz="14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50000" indent="-270000" algn="l" defTabSz="457200" rtl="0" eaLnBrk="1" latinLnBrk="0" hangingPunct="1">
              <a:spcBef>
                <a:spcPts val="432"/>
              </a:spcBef>
              <a:spcAft>
                <a:spcPts val="400"/>
              </a:spcAft>
              <a:buFont typeface="Arial"/>
              <a:buChar char="»"/>
              <a:defRPr sz="14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4F7BD3"/>
              </a:buClr>
              <a:buNone/>
            </a:pPr>
            <a:r>
              <a:rPr lang="en-US" sz="1400" b="1" dirty="0" err="1">
                <a:solidFill>
                  <a:schemeClr val="tx1"/>
                </a:solidFill>
              </a:rPr>
              <a:t>Projet</a:t>
            </a:r>
            <a:r>
              <a:rPr lang="en-US" sz="1400" b="1" dirty="0">
                <a:solidFill>
                  <a:schemeClr val="tx1"/>
                </a:solidFill>
              </a:rPr>
              <a:t> MIMOSA</a:t>
            </a:r>
            <a:r>
              <a:rPr lang="en-US" sz="1400" b="1" baseline="30000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b="1" dirty="0">
                <a:solidFill>
                  <a:schemeClr val="tx1"/>
                </a:solidFill>
              </a:rPr>
              <a:t>2022-2026)</a:t>
            </a:r>
            <a:r>
              <a:rPr lang="en-US" sz="1400" b="1" baseline="30000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sur le </a:t>
            </a:r>
            <a:r>
              <a:rPr lang="fr-FR" sz="1400" dirty="0">
                <a:solidFill>
                  <a:schemeClr val="tx1"/>
                </a:solidFill>
              </a:rPr>
              <a:t>multi-recyclage des combustibles usés, et l’intégration de réacteurs à sels fondus dans les systèmes énergétiques existants et futurs </a:t>
            </a:r>
            <a:r>
              <a:rPr lang="en-US" sz="1400" dirty="0">
                <a:solidFill>
                  <a:schemeClr val="tx1"/>
                </a:solidFill>
              </a:rPr>
              <a:t>(chef de fil : </a:t>
            </a:r>
            <a:r>
              <a:rPr lang="en-US" sz="1400" b="1" dirty="0">
                <a:solidFill>
                  <a:schemeClr val="tx1"/>
                </a:solidFill>
              </a:rPr>
              <a:t>ORANO</a:t>
            </a:r>
            <a:r>
              <a:rPr lang="en-US" sz="1400" dirty="0">
                <a:solidFill>
                  <a:schemeClr val="tx1"/>
                </a:solidFill>
              </a:rPr>
              <a:t> – </a:t>
            </a:r>
            <a:r>
              <a:rPr lang="en-US" sz="1400" dirty="0" err="1">
                <a:solidFill>
                  <a:schemeClr val="tx1"/>
                </a:solidFill>
              </a:rPr>
              <a:t>partenaires</a:t>
            </a:r>
            <a:r>
              <a:rPr lang="en-US" sz="1400" dirty="0">
                <a:solidFill>
                  <a:schemeClr val="tx1"/>
                </a:solidFill>
              </a:rPr>
              <a:t> : CNRS, EDF…)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4F7BD3"/>
              </a:buClr>
              <a:buNone/>
            </a:pPr>
            <a:endParaRPr lang="en-US" sz="1400" b="1" dirty="0">
              <a:solidFill>
                <a:schemeClr val="tx1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4F7BD3"/>
              </a:buClr>
              <a:buNone/>
            </a:pP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Projet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SAMOSAFER</a:t>
            </a:r>
            <a:r>
              <a:rPr lang="en-US" sz="1400" b="1" baseline="30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(2019-2023) </a:t>
            </a:r>
            <a:r>
              <a:rPr lang="fr-FR" sz="1400" dirty="0">
                <a:solidFill>
                  <a:schemeClr val="tx1"/>
                </a:solidFill>
                <a:latin typeface="+mn-lt"/>
              </a:rPr>
              <a:t>dédié à l’exploitation et la sureté des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réacteurs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à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sels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fondus</a:t>
            </a:r>
            <a:r>
              <a:rPr lang="fr-FR" sz="1400" dirty="0">
                <a:solidFill>
                  <a:schemeClr val="tx1"/>
                </a:solidFill>
                <a:latin typeface="+mn-lt"/>
              </a:rPr>
              <a:t> et aux questions réglementaires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(chef de file :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TUDelft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–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partenaires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: CNRS, CEA, FRAMATOME, IRSN, EDF…)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4F7BD3"/>
              </a:buClr>
              <a:buNone/>
            </a:pPr>
            <a:endParaRPr lang="en-US" sz="1400" b="1" dirty="0">
              <a:solidFill>
                <a:schemeClr val="tx1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4F7BD3"/>
              </a:buClr>
              <a:buNone/>
            </a:pP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Projet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ENDURANCE – call </a:t>
            </a:r>
            <a:r>
              <a:rPr lang="en-US" sz="1400" b="1" dirty="0">
                <a:solidFill>
                  <a:schemeClr val="tx1"/>
                </a:solidFill>
              </a:rPr>
              <a:t>EURATOM 2023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2024-2028)  : suite du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projet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SAMOSAFER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partenaires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: CEA, CNRS, FRAMATOME, IRSN, start-ups)</a:t>
            </a: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39" y="2888103"/>
            <a:ext cx="1289667" cy="685417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0" y="764477"/>
            <a:ext cx="728118" cy="71665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b="40072"/>
          <a:stretch/>
        </p:blipFill>
        <p:spPr>
          <a:xfrm>
            <a:off x="1988665" y="4121489"/>
            <a:ext cx="9010669" cy="26487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38402" y="5881985"/>
            <a:ext cx="155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Conception cœur</a:t>
            </a:r>
          </a:p>
          <a:p>
            <a:r>
              <a:rPr lang="fr-FR" sz="1200" dirty="0"/>
              <a:t>…</a:t>
            </a:r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059E606B-E54A-4F49-BC3E-6477EC299C57}"/>
              </a:ext>
            </a:extLst>
          </p:cNvPr>
          <p:cNvSpPr txBox="1">
            <a:spLocks/>
          </p:cNvSpPr>
          <p:nvPr/>
        </p:nvSpPr>
        <p:spPr>
          <a:xfrm>
            <a:off x="736600" y="6410325"/>
            <a:ext cx="5427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200" dirty="0">
                <a:solidFill>
                  <a:srgbClr val="262626">
                    <a:tint val="75000"/>
                  </a:srgbClr>
                </a:solidFill>
                <a:latin typeface="Poppins"/>
              </a:rPr>
              <a:t>Journée P2I – Réacteurs à sels fondus – Nathan GREINER</a:t>
            </a:r>
          </a:p>
        </p:txBody>
      </p:sp>
    </p:spTree>
    <p:extLst>
      <p:ext uri="{BB962C8B-B14F-4D97-AF65-F5344CB8AC3E}">
        <p14:creationId xmlns:p14="http://schemas.microsoft.com/office/powerpoint/2010/main" val="1127115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446" y="698977"/>
            <a:ext cx="853514" cy="810838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83CA77CF-90B0-156C-C226-029958F16310}"/>
              </a:ext>
            </a:extLst>
          </p:cNvPr>
          <p:cNvSpPr txBox="1">
            <a:spLocks/>
          </p:cNvSpPr>
          <p:nvPr/>
        </p:nvSpPr>
        <p:spPr>
          <a:xfrm>
            <a:off x="344660" y="279987"/>
            <a:ext cx="10193473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dirty="0"/>
              <a:t>France 2030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44660" y="977177"/>
            <a:ext cx="78407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rgbClr val="262626"/>
                </a:solidFill>
              </a:rPr>
              <a:t>Plan d’investissement de 54 milliards € sur la période 2021 – 2026</a:t>
            </a:r>
          </a:p>
          <a:p>
            <a:pPr lvl="0">
              <a:defRPr/>
            </a:pPr>
            <a:endParaRPr lang="fr-FR" sz="1400" dirty="0">
              <a:solidFill>
                <a:srgbClr val="262626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rgbClr val="262626"/>
                </a:solidFill>
              </a:rPr>
              <a:t>1 milliard pour le nucléaire: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fr-FR" sz="1400" dirty="0"/>
              <a:t>500 millions pour le développement de réacteurs nucléaires innovants</a:t>
            </a:r>
            <a:endParaRPr lang="fr-FR" sz="1400" b="1" dirty="0"/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fr-FR" sz="1400" dirty="0"/>
              <a:t>500 millions pour le développement de NUWARD (projet de SMR porté par EDF)</a:t>
            </a:r>
            <a:endParaRPr lang="fr-FR" sz="1400" dirty="0">
              <a:solidFill>
                <a:srgbClr val="262626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431" y="405472"/>
            <a:ext cx="2158702" cy="1438775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198182" y="3243367"/>
            <a:ext cx="11669371" cy="2668866"/>
            <a:chOff x="-785079" y="3093886"/>
            <a:chExt cx="14318000" cy="3497460"/>
          </a:xfrm>
        </p:grpSpPr>
        <p:sp>
          <p:nvSpPr>
            <p:cNvPr id="13" name="Forme libre 12"/>
            <p:cNvSpPr/>
            <p:nvPr/>
          </p:nvSpPr>
          <p:spPr>
            <a:xfrm>
              <a:off x="191188" y="3248809"/>
              <a:ext cx="4130599" cy="3342537"/>
            </a:xfrm>
            <a:custGeom>
              <a:avLst/>
              <a:gdLst>
                <a:gd name="connsiteX0" fmla="*/ 0 w 3070604"/>
                <a:gd name="connsiteY0" fmla="*/ 501381 h 3342537"/>
                <a:gd name="connsiteX1" fmla="*/ 1535302 w 3070604"/>
                <a:gd name="connsiteY1" fmla="*/ 501381 h 3342537"/>
                <a:gd name="connsiteX2" fmla="*/ 1535302 w 3070604"/>
                <a:gd name="connsiteY2" fmla="*/ 0 h 3342537"/>
                <a:gd name="connsiteX3" fmla="*/ 3070604 w 3070604"/>
                <a:gd name="connsiteY3" fmla="*/ 1671269 h 3342537"/>
                <a:gd name="connsiteX4" fmla="*/ 1535302 w 3070604"/>
                <a:gd name="connsiteY4" fmla="*/ 3342537 h 3342537"/>
                <a:gd name="connsiteX5" fmla="*/ 1535302 w 3070604"/>
                <a:gd name="connsiteY5" fmla="*/ 2841156 h 3342537"/>
                <a:gd name="connsiteX6" fmla="*/ 0 w 3070604"/>
                <a:gd name="connsiteY6" fmla="*/ 2841156 h 3342537"/>
                <a:gd name="connsiteX7" fmla="*/ 0 w 3070604"/>
                <a:gd name="connsiteY7" fmla="*/ 501381 h 334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0604" h="3342537">
                  <a:moveTo>
                    <a:pt x="0" y="501381"/>
                  </a:moveTo>
                  <a:lnTo>
                    <a:pt x="1535302" y="501381"/>
                  </a:lnTo>
                  <a:lnTo>
                    <a:pt x="1535302" y="0"/>
                  </a:lnTo>
                  <a:lnTo>
                    <a:pt x="3070604" y="1671269"/>
                  </a:lnTo>
                  <a:lnTo>
                    <a:pt x="1535302" y="3342537"/>
                  </a:lnTo>
                  <a:lnTo>
                    <a:pt x="1535302" y="2841156"/>
                  </a:lnTo>
                  <a:lnTo>
                    <a:pt x="0" y="2841156"/>
                  </a:lnTo>
                  <a:lnTo>
                    <a:pt x="0" y="501381"/>
                  </a:lnTo>
                  <a:close/>
                </a:path>
              </a:pathLst>
            </a:custGeom>
            <a:solidFill>
              <a:srgbClr val="008BBC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008BBC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0377" tIns="286670" rIns="462681" bIns="286670" numCol="1" spcCol="1270" anchor="ctr" anchorCtr="0">
              <a:noAutofit/>
            </a:bodyPr>
            <a:lstStyle/>
            <a:p>
              <a:pPr marL="64294" lvl="1" indent="-64294" defTabSz="32504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200" b="1" dirty="0">
                  <a:solidFill>
                    <a:srgbClr val="3F3F3F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Prérequis </a:t>
              </a:r>
              <a:r>
                <a:rPr lang="fr-FR" sz="1200" dirty="0">
                  <a:solidFill>
                    <a:srgbClr val="3F3F3F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: crédibilité technologique, industrielle y compris sur la </a:t>
              </a:r>
              <a:r>
                <a:rPr lang="fr-FR" sz="1200" u="sng" dirty="0">
                  <a:solidFill>
                    <a:srgbClr val="3F3F3F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sureté nucléaire</a:t>
              </a:r>
            </a:p>
            <a:p>
              <a:pPr marL="64294" lvl="1" indent="-64294" defTabSz="32504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200" b="1" dirty="0">
                  <a:solidFill>
                    <a:srgbClr val="3F3F3F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10M€ sur 2 ans (5M€ min)</a:t>
              </a:r>
            </a:p>
            <a:p>
              <a:pPr marL="64294" lvl="1" indent="-64294" defTabSz="32504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200" dirty="0">
                  <a:solidFill>
                    <a:srgbClr val="3F3F3F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Expertise CEA en support</a:t>
              </a:r>
            </a:p>
            <a:p>
              <a:pPr marL="64294" lvl="1" indent="-64294" defTabSz="32504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200" b="1" dirty="0">
                  <a:solidFill>
                    <a:srgbClr val="3F3F3F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Objectif TRL 3 ou pré-APS</a:t>
              </a:r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4511716" y="3187007"/>
              <a:ext cx="4308682" cy="3306256"/>
            </a:xfrm>
            <a:custGeom>
              <a:avLst/>
              <a:gdLst>
                <a:gd name="connsiteX0" fmla="*/ 0 w 3232702"/>
                <a:gd name="connsiteY0" fmla="*/ 495938 h 3306256"/>
                <a:gd name="connsiteX1" fmla="*/ 1616351 w 3232702"/>
                <a:gd name="connsiteY1" fmla="*/ 495938 h 3306256"/>
                <a:gd name="connsiteX2" fmla="*/ 1616351 w 3232702"/>
                <a:gd name="connsiteY2" fmla="*/ 0 h 3306256"/>
                <a:gd name="connsiteX3" fmla="*/ 3232702 w 3232702"/>
                <a:gd name="connsiteY3" fmla="*/ 1653128 h 3306256"/>
                <a:gd name="connsiteX4" fmla="*/ 1616351 w 3232702"/>
                <a:gd name="connsiteY4" fmla="*/ 3306256 h 3306256"/>
                <a:gd name="connsiteX5" fmla="*/ 1616351 w 3232702"/>
                <a:gd name="connsiteY5" fmla="*/ 2810318 h 3306256"/>
                <a:gd name="connsiteX6" fmla="*/ 0 w 3232702"/>
                <a:gd name="connsiteY6" fmla="*/ 2810318 h 3306256"/>
                <a:gd name="connsiteX7" fmla="*/ 0 w 3232702"/>
                <a:gd name="connsiteY7" fmla="*/ 495938 h 330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2702" h="3306256">
                  <a:moveTo>
                    <a:pt x="0" y="495938"/>
                  </a:moveTo>
                  <a:lnTo>
                    <a:pt x="1616351" y="495938"/>
                  </a:lnTo>
                  <a:lnTo>
                    <a:pt x="1616351" y="0"/>
                  </a:lnTo>
                  <a:lnTo>
                    <a:pt x="3232702" y="1653128"/>
                  </a:lnTo>
                  <a:lnTo>
                    <a:pt x="1616351" y="3306256"/>
                  </a:lnTo>
                  <a:lnTo>
                    <a:pt x="1616351" y="2810318"/>
                  </a:lnTo>
                  <a:lnTo>
                    <a:pt x="0" y="2810318"/>
                  </a:lnTo>
                  <a:lnTo>
                    <a:pt x="0" y="495938"/>
                  </a:lnTo>
                  <a:close/>
                </a:path>
              </a:pathLst>
            </a:custGeom>
            <a:solidFill>
              <a:srgbClr val="008BBC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008BBC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73173" tIns="283609" rIns="486615" bIns="283609" numCol="1" spcCol="1270" anchor="ctr" anchorCtr="0">
              <a:noAutofit/>
            </a:bodyPr>
            <a:lstStyle/>
            <a:p>
              <a:pPr marL="64294" lvl="1" indent="-64294" defTabSz="32504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200" b="1" dirty="0">
                  <a:solidFill>
                    <a:srgbClr val="3F3F3F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80M€ sur 3 ans</a:t>
              </a:r>
            </a:p>
            <a:p>
              <a:pPr marL="64294" lvl="1" indent="-64294" defTabSz="32504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200" dirty="0">
                  <a:solidFill>
                    <a:srgbClr val="3F3F3F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Expertise renforcée du CEA</a:t>
              </a:r>
            </a:p>
            <a:p>
              <a:pPr marL="64294" lvl="1" indent="-64294" defTabSz="32504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200" b="1" dirty="0">
                  <a:solidFill>
                    <a:srgbClr val="3F3F3F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Objectif TRL 5 ou APS à minima</a:t>
              </a:r>
            </a:p>
            <a:p>
              <a:pPr marL="64294" lvl="1" indent="-64294" defTabSz="32504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200" dirty="0">
                  <a:solidFill>
                    <a:srgbClr val="3F3F3F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enjeux technico-économiques, commerciaux, sociétaux et environnementaux identifiés</a:t>
              </a:r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3733794" y="4190995"/>
              <a:ext cx="1411759" cy="1411759"/>
            </a:xfrm>
            <a:custGeom>
              <a:avLst/>
              <a:gdLst>
                <a:gd name="connsiteX0" fmla="*/ 0 w 1411759"/>
                <a:gd name="connsiteY0" fmla="*/ 705880 h 1411759"/>
                <a:gd name="connsiteX1" fmla="*/ 705880 w 1411759"/>
                <a:gd name="connsiteY1" fmla="*/ 0 h 1411759"/>
                <a:gd name="connsiteX2" fmla="*/ 1411760 w 1411759"/>
                <a:gd name="connsiteY2" fmla="*/ 705880 h 1411759"/>
                <a:gd name="connsiteX3" fmla="*/ 705880 w 1411759"/>
                <a:gd name="connsiteY3" fmla="*/ 1411760 h 1411759"/>
                <a:gd name="connsiteX4" fmla="*/ 0 w 1411759"/>
                <a:gd name="connsiteY4" fmla="*/ 705880 h 141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1759" h="1411759">
                  <a:moveTo>
                    <a:pt x="0" y="705880"/>
                  </a:moveTo>
                  <a:cubicBezTo>
                    <a:pt x="0" y="316033"/>
                    <a:pt x="316033" y="0"/>
                    <a:pt x="705880" y="0"/>
                  </a:cubicBezTo>
                  <a:cubicBezTo>
                    <a:pt x="1095727" y="0"/>
                    <a:pt x="1411760" y="316033"/>
                    <a:pt x="1411760" y="705880"/>
                  </a:cubicBezTo>
                  <a:cubicBezTo>
                    <a:pt x="1411760" y="1095727"/>
                    <a:pt x="1095727" y="1411760"/>
                    <a:pt x="705880" y="1411760"/>
                  </a:cubicBezTo>
                  <a:cubicBezTo>
                    <a:pt x="316033" y="1411760"/>
                    <a:pt x="0" y="1095727"/>
                    <a:pt x="0" y="705880"/>
                  </a:cubicBezTo>
                  <a:close/>
                </a:path>
              </a:pathLst>
            </a:custGeom>
            <a:solidFill>
              <a:srgbClr val="008BBC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581" tIns="120581" rIns="120581" bIns="120581" numCol="1" spcCol="1270" anchor="ctr" anchorCtr="0">
              <a:noAutofit/>
            </a:bodyPr>
            <a:lstStyle/>
            <a:p>
              <a:pPr algn="ctr" defTabSz="3000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200" dirty="0">
                  <a:solidFill>
                    <a:sysClr val="window" lastClr="FFFFFF"/>
                  </a:solidFill>
                  <a:latin typeface="Arial"/>
                </a:rPr>
                <a:t>2024 Preuve de concept</a:t>
              </a:r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8904005" y="3093886"/>
              <a:ext cx="4628916" cy="3417518"/>
            </a:xfrm>
            <a:custGeom>
              <a:avLst/>
              <a:gdLst>
                <a:gd name="connsiteX0" fmla="*/ 0 w 3433088"/>
                <a:gd name="connsiteY0" fmla="*/ 512628 h 3417518"/>
                <a:gd name="connsiteX1" fmla="*/ 1724329 w 3433088"/>
                <a:gd name="connsiteY1" fmla="*/ 512628 h 3417518"/>
                <a:gd name="connsiteX2" fmla="*/ 1724329 w 3433088"/>
                <a:gd name="connsiteY2" fmla="*/ 0 h 3417518"/>
                <a:gd name="connsiteX3" fmla="*/ 3433088 w 3433088"/>
                <a:gd name="connsiteY3" fmla="*/ 1708759 h 3417518"/>
                <a:gd name="connsiteX4" fmla="*/ 1724329 w 3433088"/>
                <a:gd name="connsiteY4" fmla="*/ 3417518 h 3417518"/>
                <a:gd name="connsiteX5" fmla="*/ 1724329 w 3433088"/>
                <a:gd name="connsiteY5" fmla="*/ 2904890 h 3417518"/>
                <a:gd name="connsiteX6" fmla="*/ 0 w 3433088"/>
                <a:gd name="connsiteY6" fmla="*/ 2904890 h 3417518"/>
                <a:gd name="connsiteX7" fmla="*/ 0 w 3433088"/>
                <a:gd name="connsiteY7" fmla="*/ 512628 h 341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3088" h="3417518">
                  <a:moveTo>
                    <a:pt x="0" y="512628"/>
                  </a:moveTo>
                  <a:lnTo>
                    <a:pt x="1724329" y="512628"/>
                  </a:lnTo>
                  <a:lnTo>
                    <a:pt x="1724329" y="0"/>
                  </a:lnTo>
                  <a:lnTo>
                    <a:pt x="3433088" y="1708759"/>
                  </a:lnTo>
                  <a:lnTo>
                    <a:pt x="1724329" y="3417518"/>
                  </a:lnTo>
                  <a:lnTo>
                    <a:pt x="1724329" y="2904890"/>
                  </a:lnTo>
                  <a:lnTo>
                    <a:pt x="0" y="2904890"/>
                  </a:lnTo>
                  <a:lnTo>
                    <a:pt x="0" y="512628"/>
                  </a:lnTo>
                  <a:close/>
                </a:path>
              </a:pathLst>
            </a:custGeom>
            <a:solidFill>
              <a:srgbClr val="008BBC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008BBC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1352" tIns="292997" rIns="516204" bIns="292997" numCol="1" spcCol="1270" anchor="ctr" anchorCtr="0">
              <a:noAutofit/>
            </a:bodyPr>
            <a:lstStyle/>
            <a:p>
              <a:pPr marL="64294" lvl="1" indent="-64294" defTabSz="32504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200" b="1" dirty="0">
                  <a:solidFill>
                    <a:srgbClr val="3F3F3F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300M€ sur 5 ans</a:t>
              </a:r>
            </a:p>
            <a:p>
              <a:pPr marL="64294" lvl="1" indent="-64294" defTabSz="32504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200" dirty="0">
                  <a:solidFill>
                    <a:srgbClr val="3F3F3F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Expertise renforcé et mobilisation des plateformes expérimentales du CEA</a:t>
              </a:r>
            </a:p>
            <a:p>
              <a:pPr marL="64294" lvl="1" indent="-64294" defTabSz="32504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200" dirty="0">
                  <a:solidFill>
                    <a:srgbClr val="3F3F3F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Développement possible de nouveaux moyens d'essais</a:t>
              </a:r>
            </a:p>
            <a:p>
              <a:pPr marL="64294" lvl="1" indent="-64294" defTabSz="32504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200" b="1" dirty="0">
                  <a:solidFill>
                    <a:srgbClr val="3F3F3F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Objectif TRL6 ou APD à minima</a:t>
              </a:r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7977714" y="4134255"/>
              <a:ext cx="1411759" cy="1411759"/>
            </a:xfrm>
            <a:custGeom>
              <a:avLst/>
              <a:gdLst>
                <a:gd name="connsiteX0" fmla="*/ 0 w 1411759"/>
                <a:gd name="connsiteY0" fmla="*/ 705880 h 1411759"/>
                <a:gd name="connsiteX1" fmla="*/ 705880 w 1411759"/>
                <a:gd name="connsiteY1" fmla="*/ 0 h 1411759"/>
                <a:gd name="connsiteX2" fmla="*/ 1411760 w 1411759"/>
                <a:gd name="connsiteY2" fmla="*/ 705880 h 1411759"/>
                <a:gd name="connsiteX3" fmla="*/ 705880 w 1411759"/>
                <a:gd name="connsiteY3" fmla="*/ 1411760 h 1411759"/>
                <a:gd name="connsiteX4" fmla="*/ 0 w 1411759"/>
                <a:gd name="connsiteY4" fmla="*/ 705880 h 141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1759" h="1411759">
                  <a:moveTo>
                    <a:pt x="0" y="705880"/>
                  </a:moveTo>
                  <a:cubicBezTo>
                    <a:pt x="0" y="316033"/>
                    <a:pt x="316033" y="0"/>
                    <a:pt x="705880" y="0"/>
                  </a:cubicBezTo>
                  <a:cubicBezTo>
                    <a:pt x="1095727" y="0"/>
                    <a:pt x="1411760" y="316033"/>
                    <a:pt x="1411760" y="705880"/>
                  </a:cubicBezTo>
                  <a:cubicBezTo>
                    <a:pt x="1411760" y="1095727"/>
                    <a:pt x="1095727" y="1411760"/>
                    <a:pt x="705880" y="1411760"/>
                  </a:cubicBezTo>
                  <a:cubicBezTo>
                    <a:pt x="316033" y="1411760"/>
                    <a:pt x="0" y="1095727"/>
                    <a:pt x="0" y="705880"/>
                  </a:cubicBezTo>
                  <a:close/>
                </a:path>
              </a:pathLst>
            </a:custGeom>
            <a:solidFill>
              <a:srgbClr val="008BBC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581" tIns="120581" rIns="120581" bIns="120581" numCol="1" spcCol="1270" anchor="ctr" anchorCtr="0">
              <a:noAutofit/>
            </a:bodyPr>
            <a:lstStyle/>
            <a:p>
              <a:pPr algn="ctr" defTabSz="3000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200" dirty="0">
                  <a:solidFill>
                    <a:sysClr val="window" lastClr="FFFFFF"/>
                  </a:solidFill>
                  <a:latin typeface="Arial"/>
                </a:rPr>
                <a:t>2026 prototypage</a:t>
              </a:r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-785079" y="4208466"/>
              <a:ext cx="1411759" cy="1411759"/>
            </a:xfrm>
            <a:custGeom>
              <a:avLst/>
              <a:gdLst>
                <a:gd name="connsiteX0" fmla="*/ 0 w 1411759"/>
                <a:gd name="connsiteY0" fmla="*/ 705880 h 1411759"/>
                <a:gd name="connsiteX1" fmla="*/ 705880 w 1411759"/>
                <a:gd name="connsiteY1" fmla="*/ 0 h 1411759"/>
                <a:gd name="connsiteX2" fmla="*/ 1411760 w 1411759"/>
                <a:gd name="connsiteY2" fmla="*/ 705880 h 1411759"/>
                <a:gd name="connsiteX3" fmla="*/ 705880 w 1411759"/>
                <a:gd name="connsiteY3" fmla="*/ 1411760 h 1411759"/>
                <a:gd name="connsiteX4" fmla="*/ 0 w 1411759"/>
                <a:gd name="connsiteY4" fmla="*/ 705880 h 141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1759" h="1411759">
                  <a:moveTo>
                    <a:pt x="0" y="705880"/>
                  </a:moveTo>
                  <a:cubicBezTo>
                    <a:pt x="0" y="316033"/>
                    <a:pt x="316033" y="0"/>
                    <a:pt x="705880" y="0"/>
                  </a:cubicBezTo>
                  <a:cubicBezTo>
                    <a:pt x="1095727" y="0"/>
                    <a:pt x="1411760" y="316033"/>
                    <a:pt x="1411760" y="705880"/>
                  </a:cubicBezTo>
                  <a:cubicBezTo>
                    <a:pt x="1411760" y="1095727"/>
                    <a:pt x="1095727" y="1411760"/>
                    <a:pt x="705880" y="1411760"/>
                  </a:cubicBezTo>
                  <a:cubicBezTo>
                    <a:pt x="316033" y="1411760"/>
                    <a:pt x="0" y="1095727"/>
                    <a:pt x="0" y="705880"/>
                  </a:cubicBezTo>
                  <a:close/>
                </a:path>
              </a:pathLst>
            </a:custGeom>
            <a:solidFill>
              <a:srgbClr val="008BBC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581" tIns="120581" rIns="120581" bIns="120581" numCol="1" spcCol="1270" anchor="ctr" anchorCtr="0">
              <a:noAutofit/>
            </a:bodyPr>
            <a:lstStyle/>
            <a:p>
              <a:pPr algn="ctr" defTabSz="3000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200" dirty="0">
                  <a:solidFill>
                    <a:sysClr val="window" lastClr="FFFFFF"/>
                  </a:solidFill>
                  <a:latin typeface="Arial"/>
                </a:rPr>
                <a:t>2022 Maturation</a:t>
              </a: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541569" y="2731606"/>
            <a:ext cx="10804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Appel à projets pour le nucléaire innovant en 3 phases :</a:t>
            </a: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00BB56C1-3EEE-4409-BBDB-D90F66B4F6A8}"/>
              </a:ext>
            </a:extLst>
          </p:cNvPr>
          <p:cNvSpPr txBox="1">
            <a:spLocks/>
          </p:cNvSpPr>
          <p:nvPr/>
        </p:nvSpPr>
        <p:spPr>
          <a:xfrm>
            <a:off x="736600" y="6410325"/>
            <a:ext cx="5427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200" dirty="0">
                <a:solidFill>
                  <a:srgbClr val="262626">
                    <a:tint val="75000"/>
                  </a:srgbClr>
                </a:solidFill>
                <a:latin typeface="Poppins"/>
              </a:rPr>
              <a:t>Journée P2I – Réacteurs à sels fondus – Nathan GREINER</a:t>
            </a:r>
          </a:p>
        </p:txBody>
      </p:sp>
    </p:spTree>
    <p:extLst>
      <p:ext uri="{BB962C8B-B14F-4D97-AF65-F5344CB8AC3E}">
        <p14:creationId xmlns:p14="http://schemas.microsoft.com/office/powerpoint/2010/main" val="792559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6315" y="0"/>
            <a:ext cx="853514" cy="8108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086" y="1041606"/>
            <a:ext cx="746425" cy="75492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67" y="3141773"/>
            <a:ext cx="1527159" cy="49824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12511" y="1925164"/>
            <a:ext cx="26632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Réacteur hybride Na et HTR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Puissance : 150 </a:t>
            </a:r>
            <a:r>
              <a:rPr lang="fr-FR" sz="1100" dirty="0" err="1"/>
              <a:t>MWth</a:t>
            </a:r>
            <a:r>
              <a:rPr lang="fr-FR" sz="1100" dirty="0"/>
              <a:t> et 50 </a:t>
            </a:r>
            <a:r>
              <a:rPr lang="fr-FR" sz="1100" dirty="0" err="1"/>
              <a:t>MWe</a:t>
            </a:r>
            <a:endParaRPr lang="fr-FR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Applications : chaleur et électricité industrielles</a:t>
            </a:r>
          </a:p>
          <a:p>
            <a:r>
              <a:rPr lang="fr-FR" sz="1100" b="1" dirty="0"/>
              <a:t>	</a:t>
            </a:r>
            <a:r>
              <a:rPr lang="fr-FR" sz="1100" b="1" u="sng" dirty="0"/>
              <a:t>Spin Off du CEA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12511" y="3675960"/>
            <a:ext cx="26359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HTR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Puissance : 15 MWth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Application : chaleur industrielle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55" y="2959133"/>
            <a:ext cx="881205" cy="794666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9189815" y="3800914"/>
            <a:ext cx="268483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RNR-Na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Applications : chaleur industrielle (180 </a:t>
            </a:r>
            <a:r>
              <a:rPr lang="fr-FR" sz="1100" dirty="0" err="1"/>
              <a:t>MWth</a:t>
            </a:r>
            <a:r>
              <a:rPr lang="fr-FR" sz="1100" dirty="0"/>
              <a:t>) et électricité (110 </a:t>
            </a:r>
            <a:r>
              <a:rPr lang="fr-FR" sz="1100" dirty="0" err="1"/>
              <a:t>Mwe</a:t>
            </a:r>
            <a:r>
              <a:rPr lang="fr-FR" sz="1100" dirty="0"/>
              <a:t>)</a:t>
            </a:r>
          </a:p>
          <a:p>
            <a:pPr>
              <a:spcBef>
                <a:spcPts val="600"/>
              </a:spcBef>
            </a:pPr>
            <a:r>
              <a:rPr lang="fr-FR" sz="1100" b="1" dirty="0"/>
              <a:t>	</a:t>
            </a:r>
            <a:r>
              <a:rPr lang="fr-FR" sz="1100" b="1" u="sng" dirty="0"/>
              <a:t>Spin Off du CEA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3427196" y="612688"/>
            <a:ext cx="2665065" cy="2114101"/>
            <a:chOff x="4676541" y="708455"/>
            <a:chExt cx="2665065" cy="2114101"/>
          </a:xfrm>
        </p:grpSpPr>
        <p:sp>
          <p:nvSpPr>
            <p:cNvPr id="3" name="ZoneTexte 2"/>
            <p:cNvSpPr txBox="1"/>
            <p:nvPr/>
          </p:nvSpPr>
          <p:spPr>
            <a:xfrm>
              <a:off x="4676541" y="2053115"/>
              <a:ext cx="266506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100" dirty="0"/>
                <a:t>Réacteur à eau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100" dirty="0"/>
                <a:t>Puissance : 30 </a:t>
              </a:r>
              <a:r>
                <a:rPr lang="fr-FR" sz="1100" dirty="0" err="1"/>
                <a:t>MWth</a:t>
              </a:r>
              <a:endParaRPr lang="fr-FR" sz="11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100" dirty="0"/>
                <a:t>Application : distribution de chaleur pour les villes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573783" y="708455"/>
              <a:ext cx="679268" cy="578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3437273" y="726944"/>
            <a:ext cx="626765" cy="421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026" name="Picture 2" descr="Logo de Caloge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9742"/>
          <a:stretch/>
        </p:blipFill>
        <p:spPr bwMode="auto">
          <a:xfrm>
            <a:off x="4049461" y="793021"/>
            <a:ext cx="1370508" cy="114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622" y="4934366"/>
            <a:ext cx="1701511" cy="501412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0074" y="4929346"/>
            <a:ext cx="1963299" cy="793674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6526565" y="922907"/>
            <a:ext cx="21937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/>
              <a:t>GenF</a:t>
            </a:r>
            <a:endParaRPr lang="fr-FR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Réacteur de fusion (confinement inertiel)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Application : électricité</a:t>
            </a:r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787" y="179822"/>
            <a:ext cx="10427812" cy="53118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sz="2200" dirty="0">
                <a:solidFill>
                  <a:srgbClr val="FF0000"/>
                </a:solidFill>
              </a:rPr>
              <a:t>Phase 1: 11 start-ups – 4 spin-off du CEA, 3 concepts de RSF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184368" y="1016089"/>
            <a:ext cx="2656434" cy="19080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5" name="Rectangle à coins arrondis 34"/>
          <p:cNvSpPr/>
          <p:nvPr/>
        </p:nvSpPr>
        <p:spPr>
          <a:xfrm>
            <a:off x="3364175" y="827657"/>
            <a:ext cx="2728086" cy="196340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6" name="Rectangle à coins arrondis 35"/>
          <p:cNvSpPr/>
          <p:nvPr/>
        </p:nvSpPr>
        <p:spPr>
          <a:xfrm>
            <a:off x="6499270" y="849336"/>
            <a:ext cx="2221022" cy="13272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7" name="Rectangle à coins arrondis 36"/>
          <p:cNvSpPr/>
          <p:nvPr/>
        </p:nvSpPr>
        <p:spPr>
          <a:xfrm>
            <a:off x="191991" y="3013234"/>
            <a:ext cx="2656434" cy="148984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grpSp>
        <p:nvGrpSpPr>
          <p:cNvPr id="17" name="Groupe 16"/>
          <p:cNvGrpSpPr/>
          <p:nvPr/>
        </p:nvGrpSpPr>
        <p:grpSpPr>
          <a:xfrm>
            <a:off x="1108820" y="4695048"/>
            <a:ext cx="2779605" cy="1765652"/>
            <a:chOff x="3326113" y="2945080"/>
            <a:chExt cx="2779605" cy="1765652"/>
          </a:xfrm>
        </p:grpSpPr>
        <p:pic>
          <p:nvPicPr>
            <p:cNvPr id="12" name="Picture 4" descr="NAAREA | LinkedI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977" y="2945080"/>
              <a:ext cx="1073607" cy="1085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ZoneTexte 13"/>
            <p:cNvSpPr txBox="1"/>
            <p:nvPr/>
          </p:nvSpPr>
          <p:spPr>
            <a:xfrm>
              <a:off x="3326114" y="3870011"/>
              <a:ext cx="27796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fr-FR" sz="1100" b="1" dirty="0">
                  <a:solidFill>
                    <a:schemeClr val="tx2"/>
                  </a:solidFill>
                </a:rPr>
                <a:t>RSF à spectre rapide - sel chlorures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fr-FR" sz="1100" dirty="0"/>
                <a:t>Puissance : 80 </a:t>
              </a:r>
              <a:r>
                <a:rPr lang="fr-FR" sz="1100" dirty="0" err="1"/>
                <a:t>MWth</a:t>
              </a:r>
              <a:r>
                <a:rPr lang="fr-FR" sz="1100" dirty="0"/>
                <a:t> et 40 </a:t>
              </a:r>
              <a:r>
                <a:rPr lang="fr-FR" sz="1100" dirty="0" err="1"/>
                <a:t>MWe</a:t>
              </a:r>
              <a:endParaRPr lang="fr-FR" sz="1100" dirty="0"/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fr-FR" sz="1100" dirty="0"/>
                <a:t>Applications : Chaleur industrielle et électricité</a:t>
              </a:r>
            </a:p>
          </p:txBody>
        </p:sp>
        <p:sp>
          <p:nvSpPr>
            <p:cNvPr id="38" name="Rectangle à coins arrondis 37"/>
            <p:cNvSpPr/>
            <p:nvPr/>
          </p:nvSpPr>
          <p:spPr>
            <a:xfrm>
              <a:off x="3326113" y="3090732"/>
              <a:ext cx="2747375" cy="1620000"/>
            </a:xfrm>
            <a:prstGeom prst="round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3269566" y="2937535"/>
            <a:ext cx="2656434" cy="1692000"/>
            <a:chOff x="6443332" y="2413965"/>
            <a:chExt cx="2656434" cy="1692000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206" b="34249"/>
            <a:stretch/>
          </p:blipFill>
          <p:spPr>
            <a:xfrm>
              <a:off x="6783818" y="2429439"/>
              <a:ext cx="1837963" cy="549220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6460601" y="3059908"/>
              <a:ext cx="2595637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100" dirty="0"/>
                <a:t>Réacteur rapide refroidi au plomb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100" dirty="0"/>
                <a:t>Puissance : 90 ou 500 </a:t>
              </a:r>
              <a:r>
                <a:rPr lang="fr-FR" sz="1100" dirty="0" err="1"/>
                <a:t>MWth</a:t>
              </a:r>
              <a:r>
                <a:rPr lang="fr-FR" sz="1100" dirty="0"/>
                <a:t> et 30 ou 200 </a:t>
              </a:r>
              <a:r>
                <a:rPr lang="fr-FR" sz="1100" dirty="0" err="1"/>
                <a:t>MWe</a:t>
              </a:r>
              <a:endParaRPr lang="fr-FR" sz="11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100" dirty="0"/>
                <a:t>Applications : électricité, chaleur, radio-isotopes</a:t>
              </a:r>
            </a:p>
          </p:txBody>
        </p:sp>
        <p:sp>
          <p:nvSpPr>
            <p:cNvPr id="39" name="Rectangle à coins arrondis 38"/>
            <p:cNvSpPr/>
            <p:nvPr/>
          </p:nvSpPr>
          <p:spPr>
            <a:xfrm>
              <a:off x="6443332" y="2413965"/>
              <a:ext cx="2656434" cy="169200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40" name="Rectangle à coins arrondis 39"/>
          <p:cNvSpPr/>
          <p:nvPr/>
        </p:nvSpPr>
        <p:spPr>
          <a:xfrm>
            <a:off x="4821387" y="4837642"/>
            <a:ext cx="3047625" cy="165600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1" name="Rectangle à coins arrondis 40"/>
          <p:cNvSpPr/>
          <p:nvPr/>
        </p:nvSpPr>
        <p:spPr>
          <a:xfrm>
            <a:off x="8519770" y="4855642"/>
            <a:ext cx="2941039" cy="162000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grpSp>
        <p:nvGrpSpPr>
          <p:cNvPr id="18" name="Groupe 17"/>
          <p:cNvGrpSpPr/>
          <p:nvPr/>
        </p:nvGrpSpPr>
        <p:grpSpPr>
          <a:xfrm>
            <a:off x="6426661" y="2727306"/>
            <a:ext cx="2428754" cy="1489848"/>
            <a:chOff x="935421" y="4979338"/>
            <a:chExt cx="2428754" cy="1489848"/>
          </a:xfrm>
        </p:grpSpPr>
        <p:sp>
          <p:nvSpPr>
            <p:cNvPr id="20" name="ZoneTexte 19"/>
            <p:cNvSpPr txBox="1"/>
            <p:nvPr/>
          </p:nvSpPr>
          <p:spPr>
            <a:xfrm>
              <a:off x="1074935" y="5639565"/>
              <a:ext cx="225231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100" dirty="0"/>
                <a:t>Réacteur de fusion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100" dirty="0"/>
                <a:t>Puissance : 1 GWe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100" dirty="0"/>
                <a:t>Application : électricité</a:t>
              </a:r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3114" y="5089115"/>
              <a:ext cx="2252309" cy="506215"/>
            </a:xfrm>
            <a:prstGeom prst="rect">
              <a:avLst/>
            </a:prstGeom>
          </p:spPr>
        </p:pic>
        <p:sp>
          <p:nvSpPr>
            <p:cNvPr id="42" name="Rectangle à coins arrondis 41"/>
            <p:cNvSpPr/>
            <p:nvPr/>
          </p:nvSpPr>
          <p:spPr>
            <a:xfrm>
              <a:off x="935421" y="4979338"/>
              <a:ext cx="2428754" cy="1489848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43" name="Rectangle à coins arrondis 42"/>
          <p:cNvSpPr/>
          <p:nvPr/>
        </p:nvSpPr>
        <p:spPr>
          <a:xfrm>
            <a:off x="9167924" y="2851695"/>
            <a:ext cx="2656434" cy="18360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grpSp>
        <p:nvGrpSpPr>
          <p:cNvPr id="22" name="Groupe 21"/>
          <p:cNvGrpSpPr/>
          <p:nvPr/>
        </p:nvGrpSpPr>
        <p:grpSpPr>
          <a:xfrm>
            <a:off x="9140610" y="747578"/>
            <a:ext cx="2675220" cy="1944000"/>
            <a:chOff x="9273258" y="1048812"/>
            <a:chExt cx="2675220" cy="194400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8267" y="1107757"/>
              <a:ext cx="1683587" cy="930436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9273258" y="1915762"/>
              <a:ext cx="267522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100" dirty="0"/>
                <a:t>RNR-Na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100" dirty="0"/>
                <a:t>Puissance : 400 </a:t>
              </a:r>
              <a:r>
                <a:rPr lang="fr-FR" sz="1100" dirty="0" err="1"/>
                <a:t>MWth</a:t>
              </a:r>
              <a:r>
                <a:rPr lang="fr-FR" sz="1100" dirty="0"/>
                <a:t> et 150 </a:t>
              </a:r>
              <a:r>
                <a:rPr lang="fr-FR" sz="1100" dirty="0" err="1"/>
                <a:t>Mwe</a:t>
              </a:r>
              <a:endParaRPr lang="fr-FR" sz="11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100" dirty="0"/>
                <a:t>Applications : chaleur industrielle et électricité</a:t>
              </a:r>
            </a:p>
            <a:p>
              <a:r>
                <a:rPr lang="fr-FR" sz="1100" b="1" dirty="0"/>
                <a:t>	</a:t>
              </a:r>
              <a:r>
                <a:rPr lang="fr-FR" sz="1100" b="1" u="sng" dirty="0"/>
                <a:t>Spin Off du CEA</a:t>
              </a:r>
            </a:p>
          </p:txBody>
        </p:sp>
        <p:sp>
          <p:nvSpPr>
            <p:cNvPr id="44" name="Rectangle à coins arrondis 43"/>
            <p:cNvSpPr/>
            <p:nvPr/>
          </p:nvSpPr>
          <p:spPr>
            <a:xfrm>
              <a:off x="9292044" y="1048812"/>
              <a:ext cx="2656434" cy="194400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46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 dirty="0"/>
          </a:p>
        </p:txBody>
      </p:sp>
      <p:sp>
        <p:nvSpPr>
          <p:cNvPr id="51" name="ZoneTexte 50"/>
          <p:cNvSpPr txBox="1"/>
          <p:nvPr/>
        </p:nvSpPr>
        <p:spPr>
          <a:xfrm>
            <a:off x="4760892" y="5511785"/>
            <a:ext cx="318984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100" b="1" dirty="0">
                <a:solidFill>
                  <a:schemeClr val="tx2"/>
                </a:solidFill>
              </a:rPr>
              <a:t>RSF à spectre rapide - sel chlorures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100" dirty="0"/>
              <a:t>Puissance : 400 </a:t>
            </a:r>
            <a:r>
              <a:rPr lang="fr-FR" sz="1100" dirty="0" err="1"/>
              <a:t>MWth</a:t>
            </a:r>
            <a:r>
              <a:rPr lang="fr-FR" sz="1100" dirty="0"/>
              <a:t> (2x180MWe par paire)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100" dirty="0"/>
              <a:t>Applications : Chaleur industrielle et électricité</a:t>
            </a:r>
          </a:p>
          <a:p>
            <a:r>
              <a:rPr lang="fr-FR" sz="1100" b="1" dirty="0"/>
              <a:t>	</a:t>
            </a:r>
            <a:r>
              <a:rPr lang="fr-FR" sz="1100" b="1" u="sng" dirty="0"/>
              <a:t>Spin Off du CEA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8601155" y="5653348"/>
            <a:ext cx="2805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100" b="1" dirty="0">
                <a:solidFill>
                  <a:schemeClr val="tx2"/>
                </a:solidFill>
              </a:rPr>
              <a:t>RSF à spectre rapide - sel chlorures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100" dirty="0"/>
              <a:t>Puissance : 250 </a:t>
            </a:r>
            <a:r>
              <a:rPr lang="fr-FR" sz="1100" dirty="0" err="1"/>
              <a:t>MWth</a:t>
            </a:r>
            <a:r>
              <a:rPr lang="fr-FR" sz="1100" dirty="0"/>
              <a:t> et 110 </a:t>
            </a:r>
            <a:r>
              <a:rPr lang="fr-FR" sz="1100" dirty="0" err="1"/>
              <a:t>MWe</a:t>
            </a:r>
            <a:endParaRPr lang="fr-FR" sz="11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100" dirty="0"/>
              <a:t>Applications : Chaleur industrielle et électricité</a:t>
            </a:r>
          </a:p>
        </p:txBody>
      </p:sp>
      <p:sp>
        <p:nvSpPr>
          <p:cNvPr id="48" name="Espace réservé du pied de page 4">
            <a:extLst>
              <a:ext uri="{FF2B5EF4-FFF2-40B4-BE49-F238E27FC236}">
                <a16:creationId xmlns:a16="http://schemas.microsoft.com/office/drawing/2014/main" id="{1F7AD381-CBDB-4C70-86B0-2CD1C31B224E}"/>
              </a:ext>
            </a:extLst>
          </p:cNvPr>
          <p:cNvSpPr txBox="1">
            <a:spLocks/>
          </p:cNvSpPr>
          <p:nvPr/>
        </p:nvSpPr>
        <p:spPr>
          <a:xfrm>
            <a:off x="723673" y="6543007"/>
            <a:ext cx="5427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200" dirty="0">
                <a:solidFill>
                  <a:srgbClr val="262626">
                    <a:tint val="75000"/>
                  </a:srgbClr>
                </a:solidFill>
                <a:latin typeface="Poppins"/>
              </a:rPr>
              <a:t>Journée P2I – Réacteurs à sels fondus – Nathan GREINER</a:t>
            </a:r>
          </a:p>
        </p:txBody>
      </p:sp>
    </p:spTree>
    <p:extLst>
      <p:ext uri="{BB962C8B-B14F-4D97-AF65-F5344CB8AC3E}">
        <p14:creationId xmlns:p14="http://schemas.microsoft.com/office/powerpoint/2010/main" val="899086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38" y="171840"/>
            <a:ext cx="10427812" cy="87182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sz="2200" dirty="0">
                <a:solidFill>
                  <a:srgbClr val="FF0000"/>
                </a:solidFill>
              </a:rPr>
              <a:t>NAAREA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3279"/>
            <a:ext cx="2408285" cy="23041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49" y="1396251"/>
            <a:ext cx="812438" cy="81702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5435911"/>
            <a:ext cx="3959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rgbClr val="00B0F0"/>
                </a:solidFill>
              </a:rPr>
              <a:t>Source : https://www.3ds.com/fr/insights/customer-stories/naarea-micro-modular-reactor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228" y="108289"/>
            <a:ext cx="9531652" cy="54449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91204" y="4974246"/>
            <a:ext cx="3015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3ds"/>
              </a:rPr>
              <a:t>Jumeau numérique du XAMR (plateforme</a:t>
            </a:r>
          </a:p>
          <a:p>
            <a:pPr algn="ctr"/>
            <a:r>
              <a:rPr lang="fr-FR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3ds"/>
              </a:rPr>
              <a:t>3D</a:t>
            </a:r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3ds"/>
              </a:rPr>
              <a:t>EXPERIENCE de</a:t>
            </a:r>
            <a:r>
              <a:rPr lang="fr-FR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3ds"/>
              </a:rPr>
              <a:t> </a:t>
            </a:r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3ds"/>
              </a:rPr>
              <a:t>Dassault)</a:t>
            </a:r>
            <a:endParaRPr lang="fr-FR" sz="1200" i="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3ds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979" y="5565026"/>
            <a:ext cx="8288885" cy="12408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A679F881-3671-4105-8389-3688E9B04893}"/>
              </a:ext>
            </a:extLst>
          </p:cNvPr>
          <p:cNvSpPr txBox="1">
            <a:spLocks/>
          </p:cNvSpPr>
          <p:nvPr/>
        </p:nvSpPr>
        <p:spPr>
          <a:xfrm>
            <a:off x="660400" y="6410325"/>
            <a:ext cx="5427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200" dirty="0">
                <a:solidFill>
                  <a:srgbClr val="262626">
                    <a:tint val="75000"/>
                  </a:srgbClr>
                </a:solidFill>
                <a:latin typeface="Poppins"/>
              </a:rPr>
              <a:t>Journée P2I – Réacteurs à sels fondus</a:t>
            </a:r>
          </a:p>
        </p:txBody>
      </p:sp>
    </p:spTree>
    <p:extLst>
      <p:ext uri="{BB962C8B-B14F-4D97-AF65-F5344CB8AC3E}">
        <p14:creationId xmlns:p14="http://schemas.microsoft.com/office/powerpoint/2010/main" val="1030815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38" y="171840"/>
            <a:ext cx="10427812" cy="87182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sz="2200" dirty="0">
                <a:solidFill>
                  <a:srgbClr val="FF0000"/>
                </a:solidFill>
              </a:rPr>
              <a:t>STELLARIA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710" y="314528"/>
            <a:ext cx="2203423" cy="59147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01" y="908313"/>
            <a:ext cx="5055517" cy="284844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1726" t="2386" r="2357" b="32895"/>
          <a:stretch/>
        </p:blipFill>
        <p:spPr>
          <a:xfrm>
            <a:off x="5957859" y="1125399"/>
            <a:ext cx="5830646" cy="221607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635" y="3488970"/>
            <a:ext cx="5146442" cy="288064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920978" y="1477907"/>
            <a:ext cx="2232602" cy="30777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400 </a:t>
            </a:r>
            <a:r>
              <a:rPr lang="fr-FR" sz="1400" b="1" dirty="0" err="1">
                <a:solidFill>
                  <a:schemeClr val="bg1"/>
                </a:solidFill>
              </a:rPr>
              <a:t>MWth</a:t>
            </a:r>
            <a:r>
              <a:rPr lang="fr-FR" sz="1400" b="1" dirty="0">
                <a:solidFill>
                  <a:schemeClr val="bg1"/>
                </a:solidFill>
              </a:rPr>
              <a:t> (x2)</a:t>
            </a:r>
            <a:endParaRPr lang="fr-FR" sz="105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38302" y="2379828"/>
            <a:ext cx="1039755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8 brevets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64939" y="1928768"/>
            <a:ext cx="2288641" cy="343953"/>
          </a:xfrm>
          <a:prstGeom prst="rect">
            <a:avLst/>
          </a:prstGeom>
          <a:solidFill>
            <a:srgbClr val="304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F743B232-43E2-4FCB-AE16-889D9DCD1154}"/>
              </a:ext>
            </a:extLst>
          </p:cNvPr>
          <p:cNvSpPr txBox="1">
            <a:spLocks/>
          </p:cNvSpPr>
          <p:nvPr/>
        </p:nvSpPr>
        <p:spPr>
          <a:xfrm>
            <a:off x="736600" y="6410325"/>
            <a:ext cx="5427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200" dirty="0">
                <a:solidFill>
                  <a:srgbClr val="262626">
                    <a:tint val="75000"/>
                  </a:srgbClr>
                </a:solidFill>
                <a:latin typeface="Poppins"/>
              </a:rPr>
              <a:t>Journée P2I – Réacteurs à sels fondus – Nathan GREINER</a:t>
            </a:r>
          </a:p>
        </p:txBody>
      </p:sp>
      <p:pic>
        <p:nvPicPr>
          <p:cNvPr id="1026" name="Picture 2" descr="Guillaume CAMPIONI | Atomic Energy and Alternative Energies Commission,  Paris | CEA | Centre d'Etudes de Saclay | Research profile">
            <a:extLst>
              <a:ext uri="{FF2B5EF4-FFF2-40B4-BE49-F238E27FC236}">
                <a16:creationId xmlns:a16="http://schemas.microsoft.com/office/drawing/2014/main" id="{8B9CCAD5-02BB-420E-B83F-914F7B5F5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4112517"/>
            <a:ext cx="1101564" cy="110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ublications">
            <a:extLst>
              <a:ext uri="{FF2B5EF4-FFF2-40B4-BE49-F238E27FC236}">
                <a16:creationId xmlns:a16="http://schemas.microsoft.com/office/drawing/2014/main" id="{54F95E90-0BB1-417A-A88B-7CDDCD1E4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13414" r="14126"/>
          <a:stretch/>
        </p:blipFill>
        <p:spPr bwMode="auto">
          <a:xfrm>
            <a:off x="2370196" y="4112517"/>
            <a:ext cx="1101564" cy="140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annick Gorsse - Ingénieur Stellaria | LinkedIn">
            <a:extLst>
              <a:ext uri="{FF2B5EF4-FFF2-40B4-BE49-F238E27FC236}">
                <a16:creationId xmlns:a16="http://schemas.microsoft.com/office/drawing/2014/main" id="{622174B7-EFAC-48EA-BF40-748350B30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177" y="4090043"/>
            <a:ext cx="1290050" cy="129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73E0F56-15DC-4382-B7B8-63B30861C3B9}"/>
              </a:ext>
            </a:extLst>
          </p:cNvPr>
          <p:cNvSpPr txBox="1"/>
          <p:nvPr/>
        </p:nvSpPr>
        <p:spPr>
          <a:xfrm>
            <a:off x="414809" y="5356320"/>
            <a:ext cx="1563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Guillaume </a:t>
            </a:r>
            <a:r>
              <a:rPr lang="fr-FR" sz="1200" dirty="0" err="1"/>
              <a:t>Campioni</a:t>
            </a:r>
            <a:endParaRPr lang="fr-FR" sz="12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4E9379-636F-4B22-916C-C1450A15DC34}"/>
              </a:ext>
            </a:extLst>
          </p:cNvPr>
          <p:cNvSpPr txBox="1"/>
          <p:nvPr/>
        </p:nvSpPr>
        <p:spPr>
          <a:xfrm>
            <a:off x="2063244" y="5669250"/>
            <a:ext cx="1659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Antoine Gerschenfeld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E793B3F-145B-4C5E-8863-831B96EE61CC}"/>
              </a:ext>
            </a:extLst>
          </p:cNvPr>
          <p:cNvSpPr txBox="1"/>
          <p:nvPr/>
        </p:nvSpPr>
        <p:spPr>
          <a:xfrm>
            <a:off x="4032483" y="5473794"/>
            <a:ext cx="1256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Yannick </a:t>
            </a:r>
            <a:r>
              <a:rPr lang="fr-FR" sz="1200" dirty="0" err="1"/>
              <a:t>Gorsse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170256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DA9F46-4F62-E360-1FBE-21E49137D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076" y="1842670"/>
            <a:ext cx="10384269" cy="3186530"/>
          </a:xfrm>
        </p:spPr>
        <p:txBody>
          <a:bodyPr numCol="1">
            <a:noAutofit/>
          </a:bodyPr>
          <a:lstStyle/>
          <a:p>
            <a:pPr marL="628650" indent="-628650"/>
            <a:r>
              <a:rPr lang="fr-FR" sz="2800" dirty="0"/>
              <a:t>Réacteurs à sels fondus (RSF) :</a:t>
            </a:r>
            <a:br>
              <a:rPr lang="fr-FR" sz="2800" dirty="0"/>
            </a:br>
            <a:r>
              <a:rPr lang="fr-FR" sz="2800" dirty="0"/>
              <a:t>présentation &amp; historique</a:t>
            </a:r>
          </a:p>
          <a:p>
            <a:pPr algn="just">
              <a:lnSpc>
                <a:spcPct val="150000"/>
              </a:lnSpc>
            </a:pPr>
            <a:endParaRPr lang="fr-FR" sz="2800" dirty="0"/>
          </a:p>
          <a:p>
            <a:pPr marL="628650" indent="-628650" algn="just">
              <a:lnSpc>
                <a:spcPct val="150000"/>
              </a:lnSpc>
            </a:pPr>
            <a:r>
              <a:rPr lang="fr-FR" sz="2800" dirty="0"/>
              <a:t>Panorama national &amp; international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3CA77CF-90B0-156C-C226-029958F1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dirty="0"/>
              <a:t>Sommaire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B0E96E-CC02-3FED-3FAF-F96BE8D9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2159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8612FBD9-EC38-4A91-B980-AEBEF6782FB2}"/>
              </a:ext>
            </a:extLst>
          </p:cNvPr>
          <p:cNvSpPr txBox="1">
            <a:spLocks/>
          </p:cNvSpPr>
          <p:nvPr/>
        </p:nvSpPr>
        <p:spPr>
          <a:xfrm>
            <a:off x="736600" y="6410325"/>
            <a:ext cx="5427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200" dirty="0">
                <a:solidFill>
                  <a:srgbClr val="262626">
                    <a:tint val="75000"/>
                  </a:srgbClr>
                </a:solidFill>
                <a:latin typeface="Poppins"/>
              </a:rPr>
              <a:t>Journée P2I – Réacteurs à sels fondus – Nathan GREINER</a:t>
            </a:r>
          </a:p>
        </p:txBody>
      </p:sp>
    </p:spTree>
    <p:extLst>
      <p:ext uri="{BB962C8B-B14F-4D97-AF65-F5344CB8AC3E}">
        <p14:creationId xmlns:p14="http://schemas.microsoft.com/office/powerpoint/2010/main" val="2078198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AAC3334B-6546-4B5D-94DA-040D0D7F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FCB9C0-344A-4EBE-9E63-211F21D6D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652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298" y="1004384"/>
            <a:ext cx="11623004" cy="5244688"/>
          </a:xfrm>
        </p:spPr>
        <p:txBody>
          <a:bodyPr>
            <a:normAutofit/>
          </a:bodyPr>
          <a:lstStyle/>
          <a:p>
            <a:pPr marL="457189" indent="-457189">
              <a:spcBef>
                <a:spcPts val="1200"/>
              </a:spcBef>
              <a:buClr>
                <a:srgbClr val="B40D00"/>
              </a:buClr>
              <a:buSzPct val="80000"/>
              <a:buFont typeface="Wingdings" panose="05000000000000000000" pitchFamily="2" charset="2"/>
              <a:buChar char="§"/>
            </a:pPr>
            <a:r>
              <a:rPr lang="fr-FR" sz="2000" b="1" dirty="0"/>
              <a:t>RSF</a:t>
            </a:r>
            <a:r>
              <a:rPr lang="fr-FR" sz="2000" dirty="0"/>
              <a:t> étudiés/développés depuis l’</a:t>
            </a:r>
            <a:r>
              <a:rPr lang="fr-FR" sz="2000" b="1" dirty="0"/>
              <a:t>origine</a:t>
            </a:r>
            <a:r>
              <a:rPr lang="fr-FR" sz="2000" dirty="0"/>
              <a:t> du développement du </a:t>
            </a:r>
            <a:r>
              <a:rPr lang="fr-FR" sz="2000" b="1" dirty="0"/>
              <a:t>nucléaire civil</a:t>
            </a:r>
            <a:br>
              <a:rPr lang="fr-FR" sz="2000" dirty="0"/>
            </a:br>
            <a:r>
              <a:rPr lang="fr-FR" sz="2000" dirty="0"/>
              <a:t>(essentiellement USA, 2 réalisations, abandon dans les années 1970)</a:t>
            </a:r>
          </a:p>
          <a:p>
            <a:pPr marL="285750" indent="-285750">
              <a:spcBef>
                <a:spcPts val="1200"/>
              </a:spcBef>
              <a:buClr>
                <a:srgbClr val="B40D00"/>
              </a:buClr>
              <a:buSzPct val="80000"/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457189" indent="-457189">
              <a:spcBef>
                <a:spcPts val="1200"/>
              </a:spcBef>
              <a:buClr>
                <a:srgbClr val="B40D00"/>
              </a:buClr>
              <a:buSzPct val="80000"/>
              <a:buFont typeface="Wingdings" panose="05000000000000000000" pitchFamily="2" charset="2"/>
              <a:buChar char="§"/>
            </a:pPr>
            <a:r>
              <a:rPr lang="fr-FR" sz="2000" dirty="0"/>
              <a:t>Nombreux avantages potentiels (</a:t>
            </a:r>
            <a:r>
              <a:rPr lang="fr-FR" sz="2000" b="1" dirty="0"/>
              <a:t>sûreté</a:t>
            </a:r>
            <a:r>
              <a:rPr lang="fr-FR" sz="2000" dirty="0"/>
              <a:t>, </a:t>
            </a:r>
            <a:r>
              <a:rPr lang="fr-FR" sz="2000" b="1" dirty="0"/>
              <a:t>surgénération</a:t>
            </a:r>
            <a:r>
              <a:rPr lang="fr-FR" sz="2000" dirty="0"/>
              <a:t>, </a:t>
            </a:r>
            <a:r>
              <a:rPr lang="fr-FR" sz="2000" b="1" dirty="0"/>
              <a:t>incinération</a:t>
            </a:r>
            <a:r>
              <a:rPr lang="fr-FR" sz="2000" dirty="0"/>
              <a:t>, etc.)</a:t>
            </a:r>
            <a:br>
              <a:rPr lang="fr-FR" sz="2000" dirty="0"/>
            </a:br>
            <a:r>
              <a:rPr lang="fr-FR" sz="2000" dirty="0"/>
              <a:t>mais aussi nombreux </a:t>
            </a:r>
            <a:r>
              <a:rPr lang="fr-FR" sz="2000" b="1" dirty="0"/>
              <a:t>défis technologiques</a:t>
            </a:r>
            <a:r>
              <a:rPr lang="fr-FR" sz="2000" dirty="0"/>
              <a:t> &amp; industriels</a:t>
            </a:r>
          </a:p>
          <a:p>
            <a:pPr marL="457189" indent="-457189">
              <a:spcBef>
                <a:spcPts val="1200"/>
              </a:spcBef>
              <a:buClr>
                <a:srgbClr val="B40D00"/>
              </a:buClr>
              <a:buSzPct val="80000"/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457189" indent="-457189">
              <a:spcBef>
                <a:spcPts val="1200"/>
              </a:spcBef>
              <a:buClr>
                <a:srgbClr val="B40D00"/>
              </a:buClr>
              <a:buSzPct val="80000"/>
              <a:buFont typeface="Wingdings" panose="05000000000000000000" pitchFamily="2" charset="2"/>
              <a:buChar char="§"/>
            </a:pPr>
            <a:r>
              <a:rPr lang="fr-FR" sz="2000" b="1" dirty="0"/>
              <a:t>Essor</a:t>
            </a:r>
            <a:r>
              <a:rPr lang="fr-FR" sz="2000" dirty="0"/>
              <a:t> national et international de R&amp;D des </a:t>
            </a:r>
            <a:r>
              <a:rPr lang="fr-FR" sz="2000" b="1" dirty="0"/>
              <a:t>RSF</a:t>
            </a:r>
            <a:r>
              <a:rPr lang="fr-FR" sz="2000" dirty="0"/>
              <a:t> (programmes nationaux + start-ups)</a:t>
            </a:r>
          </a:p>
          <a:p>
            <a:pPr marL="457189" indent="-457189">
              <a:spcBef>
                <a:spcPts val="1200"/>
              </a:spcBef>
              <a:buClr>
                <a:srgbClr val="B40D00"/>
              </a:buClr>
              <a:buSzPct val="80000"/>
              <a:buFont typeface="Wingdings" panose="05000000000000000000" pitchFamily="2" charset="2"/>
              <a:buChar char="§"/>
            </a:pPr>
            <a:endParaRPr lang="fr-FR" sz="2000" b="1" dirty="0">
              <a:solidFill>
                <a:srgbClr val="0070C0"/>
              </a:solidFill>
            </a:endParaRPr>
          </a:p>
          <a:p>
            <a:pPr marL="457189" indent="-457189">
              <a:spcBef>
                <a:spcPts val="1200"/>
              </a:spcBef>
              <a:buClr>
                <a:srgbClr val="B40D00"/>
              </a:buClr>
              <a:buSzPct val="80000"/>
              <a:buFont typeface="Wingdings" panose="05000000000000000000" pitchFamily="2" charset="2"/>
              <a:buChar char="§"/>
            </a:pPr>
            <a:r>
              <a:rPr lang="fr-FR" sz="2000" dirty="0"/>
              <a:t>En France : </a:t>
            </a:r>
            <a:r>
              <a:rPr lang="fr-FR" sz="2000" b="1" dirty="0"/>
              <a:t>maturité</a:t>
            </a:r>
            <a:r>
              <a:rPr lang="fr-FR" sz="2000" dirty="0"/>
              <a:t> technologique et industrielle bien </a:t>
            </a:r>
            <a:r>
              <a:rPr lang="fr-FR" sz="2000" b="1" dirty="0"/>
              <a:t>inférieure</a:t>
            </a:r>
            <a:r>
              <a:rPr lang="fr-FR" sz="2000" dirty="0"/>
              <a:t> à celle des </a:t>
            </a:r>
            <a:r>
              <a:rPr lang="fr-FR" sz="2000" b="1" dirty="0"/>
              <a:t>RNR-Na</a:t>
            </a:r>
            <a:br>
              <a:rPr lang="fr-FR" sz="2000" b="1" dirty="0"/>
            </a:br>
            <a:r>
              <a:rPr lang="fr-FR" sz="2000" dirty="0"/>
              <a:t>mais</a:t>
            </a:r>
            <a:r>
              <a:rPr lang="fr-FR" sz="2000" b="1" dirty="0"/>
              <a:t> dynamisme </a:t>
            </a:r>
            <a:r>
              <a:rPr lang="fr-FR" sz="2000" dirty="0"/>
              <a:t>très important autour des RSF</a:t>
            </a:r>
          </a:p>
          <a:p>
            <a:pPr marL="457189" indent="-457189">
              <a:spcBef>
                <a:spcPts val="1200"/>
              </a:spcBef>
              <a:buClr>
                <a:srgbClr val="B40D00"/>
              </a:buClr>
              <a:buSzPct val="80000"/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457189" indent="-457189">
              <a:spcBef>
                <a:spcPts val="1200"/>
              </a:spcBef>
              <a:buClr>
                <a:srgbClr val="B40D00"/>
              </a:buClr>
              <a:buSzPct val="80000"/>
              <a:buFont typeface="Wingdings" panose="05000000000000000000" pitchFamily="2" charset="2"/>
              <a:buChar char="§"/>
            </a:pPr>
            <a:r>
              <a:rPr lang="fr-FR" sz="2000" dirty="0"/>
              <a:t>Dans le Monde : RSF vecteurs d’une </a:t>
            </a:r>
            <a:r>
              <a:rPr lang="fr-FR" sz="2000" b="1" dirty="0"/>
              <a:t>relance mondiale</a:t>
            </a:r>
            <a:r>
              <a:rPr lang="fr-FR" sz="2000" dirty="0"/>
              <a:t> du nucléaire civil ?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78" y="197462"/>
            <a:ext cx="10728325" cy="516640"/>
          </a:xfrm>
        </p:spPr>
        <p:txBody>
          <a:bodyPr>
            <a:normAutofit fontScale="90000"/>
          </a:bodyPr>
          <a:lstStyle/>
          <a:p>
            <a:r>
              <a:rPr lang="fr-FR" dirty="0"/>
              <a:t>Résumé et perspectives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A13A5279-07B3-4C7E-947F-9D7C728212CB}"/>
              </a:ext>
            </a:extLst>
          </p:cNvPr>
          <p:cNvSpPr txBox="1">
            <a:spLocks/>
          </p:cNvSpPr>
          <p:nvPr/>
        </p:nvSpPr>
        <p:spPr>
          <a:xfrm>
            <a:off x="736600" y="6410325"/>
            <a:ext cx="5427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200" dirty="0">
                <a:solidFill>
                  <a:srgbClr val="262626">
                    <a:tint val="75000"/>
                  </a:srgbClr>
                </a:solidFill>
                <a:latin typeface="Poppins"/>
              </a:rPr>
              <a:t>Journée P2I – Réacteurs à sels fondus – Nathan GREINER</a:t>
            </a:r>
          </a:p>
        </p:txBody>
      </p:sp>
    </p:spTree>
    <p:extLst>
      <p:ext uri="{BB962C8B-B14F-4D97-AF65-F5344CB8AC3E}">
        <p14:creationId xmlns:p14="http://schemas.microsoft.com/office/powerpoint/2010/main" val="1304529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E7C6220-27BF-EE46-598B-6D39D773A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494" y="3800475"/>
            <a:ext cx="7423681" cy="703262"/>
          </a:xfrm>
        </p:spPr>
        <p:txBody>
          <a:bodyPr>
            <a:normAutofit fontScale="90000"/>
          </a:bodyPr>
          <a:lstStyle/>
          <a:p>
            <a:r>
              <a:rPr lang="fr-FR" dirty="0"/>
              <a:t>Merci pour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986124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759" y="2159000"/>
            <a:ext cx="8185431" cy="236728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3400" dirty="0"/>
              <a:t>Réacteurs à sels fondus (RSF) : présentation &amp; historique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950163-E66D-E16B-1EB7-E9667B65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z="113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706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04562" y="244295"/>
            <a:ext cx="9450130" cy="513655"/>
          </a:xfrm>
        </p:spPr>
        <p:txBody>
          <a:bodyPr>
            <a:normAutofit/>
          </a:bodyPr>
          <a:lstStyle/>
          <a:p>
            <a:r>
              <a:rPr lang="fr-FR" sz="2400" dirty="0"/>
              <a:t>RSF : un bref historique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8F6B9F7-39FD-4E89-A118-FA2464190F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5036" y="2672773"/>
            <a:ext cx="1593577" cy="123736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D24137C-163E-4E3F-BA57-7B8B2425E08C}"/>
              </a:ext>
            </a:extLst>
          </p:cNvPr>
          <p:cNvSpPr txBox="1"/>
          <p:nvPr/>
        </p:nvSpPr>
        <p:spPr>
          <a:xfrm>
            <a:off x="9907876" y="4084996"/>
            <a:ext cx="16694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Photo MSRE</a:t>
            </a:r>
            <a:endParaRPr lang="fr-FR" sz="1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CC976A-B2DC-4511-BDA2-F2C00612623B}"/>
              </a:ext>
            </a:extLst>
          </p:cNvPr>
          <p:cNvSpPr/>
          <p:nvPr/>
        </p:nvSpPr>
        <p:spPr>
          <a:xfrm>
            <a:off x="492754" y="1028343"/>
            <a:ext cx="1007047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b="1" dirty="0"/>
              <a:t>Les RSF datent des années 50 (USA, </a:t>
            </a:r>
            <a:r>
              <a:rPr lang="fr-FR" b="1" dirty="0" err="1"/>
              <a:t>Oak</a:t>
            </a:r>
            <a:r>
              <a:rPr lang="fr-FR" b="1" dirty="0"/>
              <a:t> Ridge)</a:t>
            </a:r>
          </a:p>
          <a:p>
            <a:endParaRPr lang="fr-FR" dirty="0"/>
          </a:p>
          <a:p>
            <a:pPr marL="285750" indent="-28575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dirty="0"/>
              <a:t>Un prototype : l’</a:t>
            </a:r>
            <a:r>
              <a:rPr lang="fr-FR" b="1" dirty="0"/>
              <a:t>ARE (Aircraft </a:t>
            </a:r>
            <a:r>
              <a:rPr lang="fr-FR" b="1" dirty="0" err="1"/>
              <a:t>Reactor</a:t>
            </a:r>
            <a:r>
              <a:rPr lang="fr-FR" b="1" dirty="0"/>
              <a:t> </a:t>
            </a:r>
            <a:r>
              <a:rPr lang="fr-FR" b="1" dirty="0" err="1"/>
              <a:t>Experiment</a:t>
            </a:r>
            <a:r>
              <a:rPr lang="fr-FR" b="1" dirty="0"/>
              <a:t>) </a:t>
            </a:r>
            <a:r>
              <a:rPr lang="fr-FR" dirty="0"/>
              <a:t>1954</a:t>
            </a:r>
          </a:p>
          <a:p>
            <a:pPr marL="285750" indent="-28575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endParaRPr lang="fr-FR" b="1" dirty="0">
              <a:solidFill>
                <a:srgbClr val="0070C0"/>
              </a:solidFill>
            </a:endParaRPr>
          </a:p>
          <a:p>
            <a:pPr marL="285750" indent="-28575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dirty="0"/>
              <a:t>Un réacteur expérimental : le</a:t>
            </a:r>
            <a:r>
              <a:rPr lang="fr-FR" b="1" dirty="0"/>
              <a:t> MSRE (</a:t>
            </a:r>
            <a:r>
              <a:rPr lang="fr-FR" b="1" dirty="0" err="1"/>
              <a:t>Molten</a:t>
            </a:r>
            <a:r>
              <a:rPr lang="fr-FR" b="1" dirty="0"/>
              <a:t> Salt </a:t>
            </a:r>
            <a:r>
              <a:rPr lang="fr-FR" b="1" dirty="0" err="1"/>
              <a:t>Reactor</a:t>
            </a:r>
            <a:r>
              <a:rPr lang="fr-FR" b="1" dirty="0"/>
              <a:t> </a:t>
            </a:r>
            <a:r>
              <a:rPr lang="fr-FR" b="1" dirty="0" err="1"/>
              <a:t>Experiment</a:t>
            </a:r>
            <a:r>
              <a:rPr lang="fr-FR" b="1" dirty="0"/>
              <a:t>) </a:t>
            </a:r>
            <a:r>
              <a:rPr lang="fr-FR" dirty="0"/>
              <a:t>1965 – 1970</a:t>
            </a:r>
          </a:p>
          <a:p>
            <a:pPr marL="285750" indent="-28575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endParaRPr lang="fr-FR" b="1" dirty="0"/>
          </a:p>
          <a:p>
            <a:pPr marL="285750" indent="-28575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dirty="0"/>
              <a:t>Un projet surgénérateur : le </a:t>
            </a:r>
            <a:r>
              <a:rPr lang="fr-FR" b="1" dirty="0"/>
              <a:t>MSBR</a:t>
            </a:r>
            <a:r>
              <a:rPr lang="fr-FR" dirty="0"/>
              <a:t> </a:t>
            </a:r>
            <a:r>
              <a:rPr lang="fr-FR" b="1" dirty="0"/>
              <a:t>(</a:t>
            </a:r>
            <a:r>
              <a:rPr lang="fr-FR" b="1" dirty="0" err="1"/>
              <a:t>Molten</a:t>
            </a:r>
            <a:r>
              <a:rPr lang="fr-FR" b="1" dirty="0"/>
              <a:t> Salt Breeder </a:t>
            </a:r>
            <a:r>
              <a:rPr lang="fr-FR" b="1" dirty="0" err="1"/>
              <a:t>Reactor</a:t>
            </a:r>
            <a:r>
              <a:rPr lang="fr-FR" b="1" dirty="0"/>
              <a:t>) </a:t>
            </a:r>
            <a:r>
              <a:rPr lang="fr-FR" dirty="0"/>
              <a:t>: abandonné</a:t>
            </a:r>
          </a:p>
          <a:p>
            <a:pPr marL="285750" indent="-28575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endParaRPr lang="fr-FR" b="1" dirty="0"/>
          </a:p>
          <a:p>
            <a:pPr marL="285750" indent="-28575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dirty="0"/>
              <a:t>Arrêt du programme aux US dans les années 1970</a:t>
            </a:r>
          </a:p>
          <a:p>
            <a:pPr marL="285750" indent="-28575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dirty="0"/>
              <a:t>R&amp;D en Europe, Russie, Chine, Japon 1970 – 2000 (notamment CEA et EDF)</a:t>
            </a:r>
          </a:p>
          <a:p>
            <a:pPr marL="285750" indent="-28575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dirty="0"/>
              <a:t>Regain d’intérêt au début des années 2000 </a:t>
            </a:r>
            <a:r>
              <a:rPr lang="fr-FR" b="1" dirty="0" err="1"/>
              <a:t>Gen</a:t>
            </a:r>
            <a:r>
              <a:rPr lang="fr-FR" b="1" dirty="0"/>
              <a:t>-IV International Forum</a:t>
            </a:r>
          </a:p>
          <a:p>
            <a:pPr>
              <a:buClr>
                <a:schemeClr val="tx2"/>
              </a:buClr>
              <a:buSzPct val="120000"/>
            </a:pPr>
            <a:endParaRPr lang="fr-FR" b="1" dirty="0"/>
          </a:p>
          <a:p>
            <a:pPr marL="285750" indent="-28575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dirty="0"/>
              <a:t>Concept de référence :</a:t>
            </a:r>
            <a:r>
              <a:rPr lang="fr-FR" b="1" dirty="0"/>
              <a:t> MSFR (</a:t>
            </a:r>
            <a:r>
              <a:rPr lang="fr-FR" b="1" dirty="0" err="1"/>
              <a:t>Molten</a:t>
            </a:r>
            <a:r>
              <a:rPr lang="fr-FR" b="1" dirty="0"/>
              <a:t> Salt Fast </a:t>
            </a:r>
            <a:r>
              <a:rPr lang="fr-FR" b="1" dirty="0" err="1"/>
              <a:t>Reactor</a:t>
            </a:r>
            <a:r>
              <a:rPr lang="fr-FR" b="1" dirty="0"/>
              <a:t>) : </a:t>
            </a:r>
            <a:r>
              <a:rPr lang="fr-FR" dirty="0"/>
              <a:t>développé par le CNRS</a:t>
            </a:r>
          </a:p>
          <a:p>
            <a:pPr marL="285750" indent="-28575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endParaRPr lang="fr-FR" b="1" dirty="0"/>
          </a:p>
          <a:p>
            <a:pPr marL="285750" indent="-28575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dirty="0"/>
              <a:t>Reprise de la </a:t>
            </a:r>
            <a:r>
              <a:rPr lang="fr-FR" b="1" dirty="0"/>
              <a:t>R&amp;D au CEA </a:t>
            </a:r>
            <a:r>
              <a:rPr lang="fr-FR" dirty="0"/>
              <a:t>en 2017/2018 + intensification (EDF, Framatome, ORANO, etc.)</a:t>
            </a:r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8423DB00-C0D0-4977-9483-3389F339C04F}"/>
              </a:ext>
            </a:extLst>
          </p:cNvPr>
          <p:cNvSpPr txBox="1">
            <a:spLocks/>
          </p:cNvSpPr>
          <p:nvPr/>
        </p:nvSpPr>
        <p:spPr>
          <a:xfrm>
            <a:off x="736600" y="6410325"/>
            <a:ext cx="5427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200" dirty="0">
                <a:solidFill>
                  <a:srgbClr val="262626">
                    <a:tint val="75000"/>
                  </a:srgbClr>
                </a:solidFill>
                <a:latin typeface="Poppins"/>
              </a:rPr>
              <a:t>Journée P2I – Réacteurs à sels fondus – Nathan GREINER</a:t>
            </a:r>
          </a:p>
        </p:txBody>
      </p:sp>
      <p:pic>
        <p:nvPicPr>
          <p:cNvPr id="2050" name="Picture 2" descr="Aircraft Reactor Experiment - Wikipedia">
            <a:extLst>
              <a:ext uri="{FF2B5EF4-FFF2-40B4-BE49-F238E27FC236}">
                <a16:creationId xmlns:a16="http://schemas.microsoft.com/office/drawing/2014/main" id="{B5676D5F-200F-4722-A3E0-75D16D145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260" y="520867"/>
            <a:ext cx="1476516" cy="112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2851D56-08A3-45D3-B3C8-F74185946187}"/>
              </a:ext>
            </a:extLst>
          </p:cNvPr>
          <p:cNvSpPr txBox="1"/>
          <p:nvPr/>
        </p:nvSpPr>
        <p:spPr>
          <a:xfrm>
            <a:off x="9248776" y="944153"/>
            <a:ext cx="16694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Photo ARE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43095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85707" y="195296"/>
            <a:ext cx="4870755" cy="513655"/>
          </a:xfrm>
        </p:spPr>
        <p:txBody>
          <a:bodyPr>
            <a:normAutofit/>
          </a:bodyPr>
          <a:lstStyle/>
          <a:p>
            <a:r>
              <a:rPr lang="fr-FR" sz="2400" dirty="0"/>
              <a:t>RSF : présentation générale</a:t>
            </a:r>
          </a:p>
        </p:txBody>
      </p:sp>
      <p:sp>
        <p:nvSpPr>
          <p:cNvPr id="4" name="Rectangle 3"/>
          <p:cNvSpPr/>
          <p:nvPr/>
        </p:nvSpPr>
        <p:spPr>
          <a:xfrm>
            <a:off x="9028385" y="1499235"/>
            <a:ext cx="30475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600" b="1" dirty="0"/>
              <a:t>Sels fondus :</a:t>
            </a:r>
          </a:p>
          <a:p>
            <a:pPr marL="552450" lvl="1" indent="-28575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600" dirty="0"/>
              <a:t>Fluorures (F, Li, Be)</a:t>
            </a:r>
          </a:p>
          <a:p>
            <a:pPr marL="552450" lvl="1" indent="-28575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600" dirty="0"/>
              <a:t>Chlorures (Na, Cl, Mg)</a:t>
            </a:r>
            <a:br>
              <a:rPr lang="fr-FR" sz="1600" dirty="0"/>
            </a:br>
            <a:r>
              <a:rPr lang="fr-FR" sz="1600" dirty="0"/>
              <a:t>=&gt; sel de table</a:t>
            </a:r>
            <a:endParaRPr lang="fr-FR" sz="1600" b="1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8740987-F511-4547-91DC-C4353B82B1E4}"/>
              </a:ext>
            </a:extLst>
          </p:cNvPr>
          <p:cNvGrpSpPr/>
          <p:nvPr/>
        </p:nvGrpSpPr>
        <p:grpSpPr>
          <a:xfrm>
            <a:off x="391998" y="1063580"/>
            <a:ext cx="8395222" cy="4427523"/>
            <a:chOff x="530946" y="2645835"/>
            <a:chExt cx="5836254" cy="3077959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A05B096-F71D-4F76-8056-C58E20DB3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946" y="2645835"/>
              <a:ext cx="5712164" cy="3077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D2EBC6B-A6BF-4398-BBE8-D2BE98645249}"/>
                </a:ext>
              </a:extLst>
            </p:cNvPr>
            <p:cNvSpPr txBox="1"/>
            <p:nvPr/>
          </p:nvSpPr>
          <p:spPr>
            <a:xfrm>
              <a:off x="3963575" y="5462184"/>
              <a:ext cx="240362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100" dirty="0"/>
                <a:t>[Source : Les Voix du nucléaire]</a:t>
              </a:r>
            </a:p>
          </p:txBody>
        </p:sp>
      </p:grp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8423DB00-C0D0-4977-9483-3389F339C04F}"/>
              </a:ext>
            </a:extLst>
          </p:cNvPr>
          <p:cNvSpPr txBox="1">
            <a:spLocks/>
          </p:cNvSpPr>
          <p:nvPr/>
        </p:nvSpPr>
        <p:spPr>
          <a:xfrm>
            <a:off x="736600" y="6410325"/>
            <a:ext cx="5427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200" dirty="0">
                <a:solidFill>
                  <a:srgbClr val="262626">
                    <a:tint val="75000"/>
                  </a:srgbClr>
                </a:solidFill>
                <a:latin typeface="Poppins"/>
              </a:rPr>
              <a:t>Journée P2I – Réacteurs à sels fondus – Nathan GREINER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AA64231-884A-48B3-AEE8-2E7F4DF329F3}"/>
              </a:ext>
            </a:extLst>
          </p:cNvPr>
          <p:cNvSpPr txBox="1"/>
          <p:nvPr/>
        </p:nvSpPr>
        <p:spPr>
          <a:xfrm>
            <a:off x="8946346" y="3429000"/>
            <a:ext cx="32891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600" b="1" dirty="0"/>
              <a:t>Variété des types de RSF :</a:t>
            </a:r>
          </a:p>
          <a:p>
            <a:pPr marL="444500" lvl="1" indent="-17780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600" dirty="0"/>
              <a:t>Sel fondu = caloporteur</a:t>
            </a:r>
          </a:p>
          <a:p>
            <a:pPr marL="444500" lvl="1" indent="-17780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600" dirty="0"/>
              <a:t>Sel fondu = combustible</a:t>
            </a:r>
          </a:p>
          <a:p>
            <a:pPr marL="444500" lvl="1" indent="-17780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600" b="1" dirty="0"/>
              <a:t>Sel fondu = caloporteur</a:t>
            </a:r>
            <a:br>
              <a:rPr lang="fr-FR" sz="1600" b="1" dirty="0"/>
            </a:br>
            <a:r>
              <a:rPr lang="fr-FR" sz="1600" b="1" dirty="0"/>
              <a:t>                 + combustible</a:t>
            </a:r>
          </a:p>
          <a:p>
            <a:pPr marL="723900" lvl="2" indent="-19050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600" dirty="0"/>
              <a:t>Écoulement canalisé</a:t>
            </a:r>
          </a:p>
          <a:p>
            <a:pPr marL="723900" lvl="2" indent="-19050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600" dirty="0"/>
              <a:t>Écoulement libre</a:t>
            </a:r>
            <a:br>
              <a:rPr lang="fr-FR" sz="1600" dirty="0"/>
            </a:br>
            <a:r>
              <a:rPr lang="fr-FR" sz="1600" dirty="0"/>
              <a:t>(« </a:t>
            </a:r>
            <a:r>
              <a:rPr lang="fr-FR" sz="1600" b="1" dirty="0"/>
              <a:t>type-piscine</a:t>
            </a:r>
            <a:r>
              <a:rPr lang="fr-FR" sz="1600" dirty="0"/>
              <a:t> »)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0387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355" y="2263057"/>
            <a:ext cx="4820645" cy="444571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82020" y="325180"/>
            <a:ext cx="10937273" cy="871827"/>
          </a:xfrm>
        </p:spPr>
        <p:txBody>
          <a:bodyPr>
            <a:normAutofit/>
          </a:bodyPr>
          <a:lstStyle/>
          <a:p>
            <a:r>
              <a:rPr lang="fr-FR" sz="2400" dirty="0"/>
              <a:t>Variété des concepts de RSF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00" y="1055821"/>
            <a:ext cx="8080276" cy="39057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B167E1-857F-4DD3-9F8F-337DC1D09110}"/>
              </a:ext>
            </a:extLst>
          </p:cNvPr>
          <p:cNvSpPr/>
          <p:nvPr/>
        </p:nvSpPr>
        <p:spPr>
          <a:xfrm>
            <a:off x="197200" y="5191985"/>
            <a:ext cx="576128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60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600" b="1" dirty="0"/>
              <a:t>Spectre thermique ou rapide</a:t>
            </a:r>
          </a:p>
          <a:p>
            <a:pPr marL="177800" indent="-177800">
              <a:spcBef>
                <a:spcPts val="60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600" b="1" dirty="0"/>
              <a:t>Cycle Uranium/Thorium ou cycle Uranium/Plutonium</a:t>
            </a:r>
          </a:p>
          <a:p>
            <a:pPr marL="177800" indent="-177800">
              <a:spcBef>
                <a:spcPts val="600"/>
              </a:spcBef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1600" b="1" dirty="0"/>
              <a:t>Sels fluorures (F/Li) ou chlorures (Na/Cl)</a:t>
            </a:r>
            <a:endParaRPr lang="fr-FR" sz="1600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77CEB2AD-AC1D-4E36-AADA-0C8FF594827A}"/>
              </a:ext>
            </a:extLst>
          </p:cNvPr>
          <p:cNvSpPr txBox="1">
            <a:spLocks/>
          </p:cNvSpPr>
          <p:nvPr/>
        </p:nvSpPr>
        <p:spPr>
          <a:xfrm>
            <a:off x="736600" y="6410325"/>
            <a:ext cx="5427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200" dirty="0">
                <a:solidFill>
                  <a:srgbClr val="262626">
                    <a:tint val="75000"/>
                  </a:srgbClr>
                </a:solidFill>
                <a:latin typeface="Poppins"/>
              </a:rPr>
              <a:t>Journée P2I – Réacteurs à sels fondus – Nathan GREINER</a:t>
            </a:r>
          </a:p>
        </p:txBody>
      </p:sp>
    </p:spTree>
    <p:extLst>
      <p:ext uri="{BB962C8B-B14F-4D97-AF65-F5344CB8AC3E}">
        <p14:creationId xmlns:p14="http://schemas.microsoft.com/office/powerpoint/2010/main" val="2762363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9858" y="203662"/>
            <a:ext cx="11571727" cy="871827"/>
          </a:xfrm>
        </p:spPr>
        <p:txBody>
          <a:bodyPr>
            <a:normAutofit/>
          </a:bodyPr>
          <a:lstStyle/>
          <a:p>
            <a:r>
              <a:rPr lang="fr-FR" sz="2400" dirty="0"/>
              <a:t>Avantages potentiels &amp; défis technologiques et industriels</a:t>
            </a:r>
          </a:p>
        </p:txBody>
      </p:sp>
      <p:sp>
        <p:nvSpPr>
          <p:cNvPr id="3" name="Rectangle 2"/>
          <p:cNvSpPr/>
          <p:nvPr/>
        </p:nvSpPr>
        <p:spPr>
          <a:xfrm>
            <a:off x="346842" y="1288378"/>
            <a:ext cx="11740056" cy="4148027"/>
          </a:xfrm>
          <a:prstGeom prst="rect">
            <a:avLst/>
          </a:prstGeom>
          <a:scene3d>
            <a:camera prst="orthographicFront"/>
            <a:lightRig rig="flat" dir="t"/>
          </a:scene3d>
          <a:sp3d z="-1905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orme libre 3"/>
          <p:cNvSpPr/>
          <p:nvPr/>
        </p:nvSpPr>
        <p:spPr>
          <a:xfrm>
            <a:off x="571230" y="1394109"/>
            <a:ext cx="4360641" cy="4014746"/>
          </a:xfrm>
          <a:custGeom>
            <a:avLst/>
            <a:gdLst>
              <a:gd name="connsiteX0" fmla="*/ 0 w 4080425"/>
              <a:gd name="connsiteY0" fmla="*/ 0 h 3890447"/>
              <a:gd name="connsiteX1" fmla="*/ 4080425 w 4080425"/>
              <a:gd name="connsiteY1" fmla="*/ 0 h 3890447"/>
              <a:gd name="connsiteX2" fmla="*/ 4080425 w 4080425"/>
              <a:gd name="connsiteY2" fmla="*/ 3890447 h 3890447"/>
              <a:gd name="connsiteX3" fmla="*/ 0 w 4080425"/>
              <a:gd name="connsiteY3" fmla="*/ 3890447 h 3890447"/>
              <a:gd name="connsiteX4" fmla="*/ 0 w 4080425"/>
              <a:gd name="connsiteY4" fmla="*/ 0 h 389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0425" h="3890447">
                <a:moveTo>
                  <a:pt x="0" y="0"/>
                </a:moveTo>
                <a:lnTo>
                  <a:pt x="4080425" y="0"/>
                </a:lnTo>
                <a:lnTo>
                  <a:pt x="4080425" y="3890447"/>
                </a:lnTo>
                <a:lnTo>
                  <a:pt x="0" y="38904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b="1" kern="1200" dirty="0">
                <a:latin typeface="+mn-lt"/>
              </a:rPr>
              <a:t>Gestion des matières</a:t>
            </a: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kern="1200" dirty="0">
                <a:latin typeface="+mn-lt"/>
              </a:rPr>
              <a:t>- Utilisation du Pu </a:t>
            </a: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kern="1200" dirty="0">
                <a:latin typeface="+mn-lt"/>
              </a:rPr>
              <a:t>- Transmutation Am, Cm</a:t>
            </a: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kern="1200" dirty="0">
                <a:latin typeface="+mn-lt"/>
              </a:rPr>
              <a:t>- Surgénération / régénération</a:t>
            </a: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kern="1200" dirty="0">
                <a:latin typeface="+mn-lt"/>
              </a:rPr>
              <a:t>- Fabrication &amp; cycle du combustible simplifiés</a:t>
            </a:r>
            <a:endParaRPr lang="fr-FR" sz="1400" b="1" kern="1200" dirty="0">
              <a:latin typeface="+mn-lt"/>
            </a:endParaRPr>
          </a:p>
          <a:p>
            <a:pPr lvl="0" algn="l" defTabSz="711200">
              <a:lnSpc>
                <a:spcPct val="90000"/>
              </a:lnSpc>
              <a:spcBef>
                <a:spcPts val="600"/>
              </a:spcBef>
              <a:spcAft>
                <a:spcPct val="35000"/>
              </a:spcAft>
            </a:pPr>
            <a:r>
              <a:rPr lang="fr-FR" sz="1400" b="1" kern="1200" dirty="0">
                <a:latin typeface="+mn-lt"/>
              </a:rPr>
              <a:t>Sûreté intrinsèque</a:t>
            </a: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kern="1200" dirty="0">
                <a:latin typeface="+mn-lt"/>
              </a:rPr>
              <a:t>- Pas d’accident énergétique, pas de fusion du cœur</a:t>
            </a: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kern="1200" dirty="0">
                <a:latin typeface="+mn-lt"/>
              </a:rPr>
              <a:t>- Contre-réactions fortement négatives</a:t>
            </a: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kern="1200" dirty="0">
                <a:latin typeface="+mn-lt"/>
              </a:rPr>
              <a:t>- Pression atmosphérique</a:t>
            </a: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kern="1200" dirty="0">
                <a:latin typeface="+mn-lt"/>
              </a:rPr>
              <a:t>- Vidange passive du combustible</a:t>
            </a: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kern="1200" dirty="0">
                <a:latin typeface="+mn-lt"/>
              </a:rPr>
              <a:t>- </a:t>
            </a:r>
            <a:r>
              <a:rPr lang="fr-FR" sz="1400" dirty="0"/>
              <a:t>C</a:t>
            </a:r>
            <a:r>
              <a:rPr lang="fr-FR" sz="1400" kern="1200" dirty="0">
                <a:latin typeface="+mn-lt"/>
              </a:rPr>
              <a:t>onfinement des matières radioactives</a:t>
            </a:r>
          </a:p>
          <a:p>
            <a:pPr lvl="0" algn="l" defTabSz="711200">
              <a:lnSpc>
                <a:spcPct val="90000"/>
              </a:lnSpc>
              <a:spcBef>
                <a:spcPts val="600"/>
              </a:spcBef>
              <a:spcAft>
                <a:spcPct val="35000"/>
              </a:spcAft>
            </a:pPr>
            <a:r>
              <a:rPr lang="fr-FR" sz="1400" b="1" kern="1200" dirty="0">
                <a:latin typeface="+mn-lt"/>
              </a:rPr>
              <a:t>Services (Flexibilité &amp; Efficacité)</a:t>
            </a: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kern="1200" dirty="0">
                <a:latin typeface="+mn-lt"/>
              </a:rPr>
              <a:t>- Suivi de charge (complémentarité </a:t>
            </a:r>
            <a:r>
              <a:rPr lang="fr-FR" sz="1400" kern="1200" dirty="0" err="1">
                <a:latin typeface="+mn-lt"/>
              </a:rPr>
              <a:t>EnRi</a:t>
            </a:r>
            <a:r>
              <a:rPr lang="fr-FR" sz="1400" kern="1200" dirty="0">
                <a:latin typeface="+mn-lt"/>
              </a:rPr>
              <a:t>)</a:t>
            </a: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kern="1200" dirty="0">
                <a:latin typeface="+mn-lt"/>
              </a:rPr>
              <a:t>- Chaleur haute température (600-700°C)</a:t>
            </a:r>
          </a:p>
        </p:txBody>
      </p:sp>
      <p:sp>
        <p:nvSpPr>
          <p:cNvPr id="7" name="Forme libre 6"/>
          <p:cNvSpPr/>
          <p:nvPr/>
        </p:nvSpPr>
        <p:spPr>
          <a:xfrm>
            <a:off x="5097517" y="1404780"/>
            <a:ext cx="6779173" cy="3884852"/>
          </a:xfrm>
          <a:custGeom>
            <a:avLst/>
            <a:gdLst>
              <a:gd name="connsiteX0" fmla="*/ 0 w 4970325"/>
              <a:gd name="connsiteY0" fmla="*/ 0 h 3884852"/>
              <a:gd name="connsiteX1" fmla="*/ 4970325 w 4970325"/>
              <a:gd name="connsiteY1" fmla="*/ 0 h 3884852"/>
              <a:gd name="connsiteX2" fmla="*/ 4970325 w 4970325"/>
              <a:gd name="connsiteY2" fmla="*/ 3884852 h 3884852"/>
              <a:gd name="connsiteX3" fmla="*/ 0 w 4970325"/>
              <a:gd name="connsiteY3" fmla="*/ 3884852 h 3884852"/>
              <a:gd name="connsiteX4" fmla="*/ 0 w 4970325"/>
              <a:gd name="connsiteY4" fmla="*/ 0 h 388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0325" h="3884852">
                <a:moveTo>
                  <a:pt x="0" y="0"/>
                </a:moveTo>
                <a:lnTo>
                  <a:pt x="4970325" y="0"/>
                </a:lnTo>
                <a:lnTo>
                  <a:pt x="4970325" y="3884852"/>
                </a:lnTo>
                <a:lnTo>
                  <a:pt x="0" y="38848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lvl="0" defTabSz="711200"/>
            <a:r>
              <a:rPr lang="fr-FR" sz="1400" b="1" dirty="0"/>
              <a:t>Chimie du sel </a:t>
            </a:r>
          </a:p>
          <a:p>
            <a:pPr marL="285750" lvl="0" indent="-285750" defTabSz="711200">
              <a:buFont typeface="Calibri" panose="020F0502020204030204" pitchFamily="34" charset="0"/>
              <a:buChar char="‐"/>
            </a:pPr>
            <a:r>
              <a:rPr lang="fr-FR" sz="1400" dirty="0">
                <a:solidFill>
                  <a:schemeClr val="tx1"/>
                </a:solidFill>
                <a:sym typeface="Wingdings" panose="05000000000000000000" pitchFamily="2" charset="2"/>
              </a:rPr>
              <a:t>Propriétés physico-chimiques des sels faiblement documentées</a:t>
            </a:r>
          </a:p>
          <a:p>
            <a:pPr marL="285750" lvl="0" indent="-285750" defTabSz="711200">
              <a:buFont typeface="Calibri" panose="020F0502020204030204" pitchFamily="34" charset="0"/>
              <a:buChar char="‐"/>
            </a:pPr>
            <a:r>
              <a:rPr lang="fr-FR" sz="1400" dirty="0"/>
              <a:t>Défauts d’homogénéité du sel : solubilité, précipitation</a:t>
            </a:r>
          </a:p>
          <a:p>
            <a:pPr marL="285750" lvl="0" indent="-285750" defTabSz="711200">
              <a:buFont typeface="Calibri" panose="020F0502020204030204" pitchFamily="34" charset="0"/>
              <a:buChar char="‐"/>
              <a:defRPr/>
            </a:pPr>
            <a:r>
              <a:rPr lang="fr-FR" sz="1400" dirty="0">
                <a:solidFill>
                  <a:schemeClr val="tx1"/>
                </a:solidFill>
                <a:sym typeface="Wingdings" panose="05000000000000000000" pitchFamily="2" charset="2"/>
              </a:rPr>
              <a:t>Maitrise de la composition du sel en réacteur</a:t>
            </a:r>
          </a:p>
          <a:p>
            <a:pPr lvl="0" defTabSz="711200">
              <a:spcBef>
                <a:spcPts val="600"/>
              </a:spcBef>
            </a:pPr>
            <a:r>
              <a:rPr lang="fr-FR" sz="1400" b="1" dirty="0"/>
              <a:t>Matériaux / corrosion</a:t>
            </a:r>
          </a:p>
          <a:p>
            <a:pPr marL="285750" lvl="0" indent="-285750" defTabSz="711200">
              <a:buFont typeface="Calibri" panose="020F0502020204030204" pitchFamily="34" charset="0"/>
              <a:buChar char="‐"/>
            </a:pPr>
            <a:r>
              <a:rPr lang="fr-FR" sz="1400" dirty="0"/>
              <a:t>Sel fondu fortement corrosif </a:t>
            </a:r>
          </a:p>
          <a:p>
            <a:pPr marL="285750" lvl="0" indent="-285750" defTabSz="711200">
              <a:buFont typeface="Calibri" panose="020F0502020204030204" pitchFamily="34" charset="0"/>
              <a:buChar char="‐"/>
            </a:pPr>
            <a:r>
              <a:rPr lang="fr-FR" sz="1400" dirty="0"/>
              <a:t>Haute température (T « froide » &gt; 500 °C)</a:t>
            </a:r>
          </a:p>
          <a:p>
            <a:pPr marL="285750" lvl="0" indent="-285750" defTabSz="711200">
              <a:buFont typeface="Calibri" panose="020F0502020204030204" pitchFamily="34" charset="0"/>
              <a:buChar char="‐"/>
            </a:pPr>
            <a:r>
              <a:rPr lang="fr-FR" sz="1400" dirty="0"/>
              <a:t>Irradiation (la cuve est la première barrière) </a:t>
            </a:r>
          </a:p>
          <a:p>
            <a:pPr lvl="0" defTabSz="711200">
              <a:spcBef>
                <a:spcPts val="600"/>
              </a:spcBef>
            </a:pPr>
            <a:r>
              <a:rPr lang="fr-FR" sz="1400" b="1" dirty="0"/>
              <a:t>Sûreté en fonctionnement</a:t>
            </a:r>
          </a:p>
          <a:p>
            <a:pPr lvl="0" defTabSz="711200"/>
            <a:r>
              <a:rPr lang="fr-FR" sz="1400" dirty="0"/>
              <a:t>-  Stabilité de la nappe de puissance</a:t>
            </a:r>
          </a:p>
          <a:p>
            <a:pPr lvl="0" defTabSz="711200"/>
            <a:r>
              <a:rPr lang="fr-FR" sz="1400" dirty="0"/>
              <a:t>-  Gestion des fuites, des </a:t>
            </a:r>
            <a:r>
              <a:rPr lang="fr-FR" sz="1400" dirty="0" err="1"/>
              <a:t>PFs</a:t>
            </a:r>
            <a:r>
              <a:rPr lang="fr-FR" sz="1400" dirty="0"/>
              <a:t> (produits de fission), de la radioprotection </a:t>
            </a:r>
          </a:p>
          <a:p>
            <a:pPr lvl="0" defTabSz="711200"/>
            <a:r>
              <a:rPr lang="fr-FR" sz="1400" dirty="0"/>
              <a:t>-  Procédures d’exploitation/maintenance</a:t>
            </a:r>
          </a:p>
          <a:p>
            <a:pPr lvl="0" defTabSz="711200">
              <a:spcBef>
                <a:spcPts val="600"/>
              </a:spcBef>
            </a:pPr>
            <a:r>
              <a:rPr lang="fr-FR" sz="1400" b="1" dirty="0"/>
              <a:t>Technologies à développer </a:t>
            </a:r>
            <a:r>
              <a:rPr lang="fr-FR" sz="1400" dirty="0"/>
              <a:t>(instrumentation, purification, échangeurs…)</a:t>
            </a: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1400" b="1" dirty="0">
                <a:solidFill>
                  <a:schemeClr val="tx1"/>
                </a:solidFill>
              </a:rPr>
              <a:t>Procédés de fabrication des sels à développer</a:t>
            </a:r>
            <a:endParaRPr lang="fr-FR" sz="14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1400" b="1" dirty="0">
                <a:solidFill>
                  <a:schemeClr val="tx1"/>
                </a:solidFill>
                <a:sym typeface="Wingdings" panose="05000000000000000000" pitchFamily="2" charset="2"/>
              </a:rPr>
              <a:t>Procédés de traitement des gaz et des sels </a:t>
            </a:r>
            <a:r>
              <a:rPr lang="fr-FR" sz="1400" b="1" dirty="0">
                <a:solidFill>
                  <a:schemeClr val="tx1"/>
                </a:solidFill>
              </a:rPr>
              <a:t>à développer</a:t>
            </a:r>
            <a:r>
              <a:rPr lang="fr-FR" sz="1400" dirty="0">
                <a:solidFill>
                  <a:schemeClr val="tx1"/>
                </a:solidFill>
              </a:rPr>
              <a:t> (dont </a:t>
            </a:r>
            <a:r>
              <a:rPr lang="fr-FR" sz="1400" dirty="0">
                <a:solidFill>
                  <a:schemeClr val="tx1"/>
                </a:solidFill>
                <a:sym typeface="Wingdings" panose="05000000000000000000" pitchFamily="2" charset="2"/>
              </a:rPr>
              <a:t>traitement </a:t>
            </a:r>
            <a:r>
              <a:rPr lang="fr-FR" sz="1400" dirty="0" err="1">
                <a:solidFill>
                  <a:schemeClr val="tx1"/>
                </a:solidFill>
                <a:sym typeface="Wingdings" panose="05000000000000000000" pitchFamily="2" charset="2"/>
              </a:rPr>
              <a:t>pyrométallurgique</a:t>
            </a:r>
            <a:r>
              <a:rPr lang="fr-FR" sz="140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fr-FR" sz="1400" dirty="0"/>
          </a:p>
        </p:txBody>
      </p:sp>
      <p:sp>
        <p:nvSpPr>
          <p:cNvPr id="10" name="Connecteur droit 9"/>
          <p:cNvSpPr/>
          <p:nvPr/>
        </p:nvSpPr>
        <p:spPr>
          <a:xfrm>
            <a:off x="4781319" y="1275763"/>
            <a:ext cx="20200" cy="4170053"/>
          </a:xfrm>
          <a:prstGeom prst="line">
            <a:avLst/>
          </a:prstGeom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ZoneTexte 12"/>
          <p:cNvSpPr txBox="1"/>
          <p:nvPr/>
        </p:nvSpPr>
        <p:spPr>
          <a:xfrm>
            <a:off x="1850739" y="831865"/>
            <a:ext cx="332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Avantages </a:t>
            </a:r>
            <a:r>
              <a:rPr lang="fr-FR" b="1" dirty="0">
                <a:solidFill>
                  <a:srgbClr val="00B050"/>
                </a:solidFill>
              </a:rPr>
              <a:t>potentiels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069104" y="790100"/>
            <a:ext cx="495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b="1" dirty="0">
                <a:solidFill>
                  <a:srgbClr val="0070C0"/>
                </a:solidFill>
              </a:rPr>
              <a:t>Défis </a:t>
            </a:r>
            <a:r>
              <a:rPr lang="fr-FR" dirty="0">
                <a:solidFill>
                  <a:srgbClr val="0070C0"/>
                </a:solidFill>
              </a:rPr>
              <a:t>technologiques et industriels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069104" y="5921988"/>
            <a:ext cx="5106592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Programme de R&amp;D à construire et mettre en œuvre</a:t>
            </a:r>
          </a:p>
        </p:txBody>
      </p:sp>
      <p:sp>
        <p:nvSpPr>
          <p:cNvPr id="16" name="Flèche vers le bas 15"/>
          <p:cNvSpPr/>
          <p:nvPr/>
        </p:nvSpPr>
        <p:spPr>
          <a:xfrm>
            <a:off x="8366492" y="5408854"/>
            <a:ext cx="180686" cy="468995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7" name="Flèche vers le bas 16"/>
          <p:cNvSpPr/>
          <p:nvPr/>
        </p:nvSpPr>
        <p:spPr>
          <a:xfrm>
            <a:off x="3454165" y="5426920"/>
            <a:ext cx="220394" cy="450929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8" name="ZoneTexte 17"/>
          <p:cNvSpPr txBox="1"/>
          <p:nvPr/>
        </p:nvSpPr>
        <p:spPr>
          <a:xfrm>
            <a:off x="630621" y="5921988"/>
            <a:ext cx="5257933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CAPEX relativement faible attendu</a:t>
            </a:r>
            <a:endParaRPr lang="fr-FR" sz="1600" dirty="0">
              <a:solidFill>
                <a:schemeClr val="accent5"/>
              </a:solidFill>
              <a:sym typeface="Symbol" panose="05050102010706020507" pitchFamily="18" charset="2"/>
            </a:endParaRP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0DFD5B9D-7431-4D08-9F11-C7B68B929967}"/>
              </a:ext>
            </a:extLst>
          </p:cNvPr>
          <p:cNvSpPr txBox="1">
            <a:spLocks/>
          </p:cNvSpPr>
          <p:nvPr/>
        </p:nvSpPr>
        <p:spPr>
          <a:xfrm>
            <a:off x="736600" y="6410325"/>
            <a:ext cx="5427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200" dirty="0">
                <a:solidFill>
                  <a:srgbClr val="262626">
                    <a:tint val="75000"/>
                  </a:srgbClr>
                </a:solidFill>
                <a:latin typeface="Poppins"/>
              </a:rPr>
              <a:t>Journée P2I – Réacteurs à sels fondus – Nathan GREINER</a:t>
            </a:r>
          </a:p>
        </p:txBody>
      </p:sp>
    </p:spTree>
    <p:extLst>
      <p:ext uri="{BB962C8B-B14F-4D97-AF65-F5344CB8AC3E}">
        <p14:creationId xmlns:p14="http://schemas.microsoft.com/office/powerpoint/2010/main" val="1199606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2857FA1B-2939-4E75-BCAC-09CE6F37E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Panorama national &amp; international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E835503-9D5B-45B6-A098-AA651FE1D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2830F322-934A-46A2-AB71-82777769FED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9571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/>
          <p:cNvSpPr/>
          <p:nvPr/>
        </p:nvSpPr>
        <p:spPr>
          <a:xfrm>
            <a:off x="56514" y="817388"/>
            <a:ext cx="2062988" cy="3500104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0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 dirty="0"/>
          </a:p>
        </p:txBody>
      </p:sp>
      <p:sp>
        <p:nvSpPr>
          <p:cNvPr id="109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77" y="148795"/>
            <a:ext cx="10728325" cy="518068"/>
          </a:xfrm>
        </p:spPr>
        <p:txBody>
          <a:bodyPr>
            <a:normAutofit/>
          </a:bodyPr>
          <a:lstStyle/>
          <a:p>
            <a:r>
              <a:rPr lang="fr-FR" sz="2400" dirty="0"/>
              <a:t>Panorama RSF dans le monde</a:t>
            </a:r>
          </a:p>
        </p:txBody>
      </p:sp>
      <p:pic>
        <p:nvPicPr>
          <p:cNvPr id="111" name="Image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162" y="1822562"/>
            <a:ext cx="8238366" cy="4551205"/>
          </a:xfrm>
          <a:prstGeom prst="rect">
            <a:avLst/>
          </a:prstGeom>
        </p:spPr>
      </p:pic>
      <p:pic>
        <p:nvPicPr>
          <p:cNvPr id="112" name="Image 1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56" y="906825"/>
            <a:ext cx="1711961" cy="1083158"/>
          </a:xfrm>
          <a:prstGeom prst="rect">
            <a:avLst/>
          </a:prstGeom>
        </p:spPr>
      </p:pic>
      <p:pic>
        <p:nvPicPr>
          <p:cNvPr id="113" name="Image 1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95" y="2543397"/>
            <a:ext cx="1711961" cy="1107544"/>
          </a:xfrm>
          <a:prstGeom prst="rect">
            <a:avLst/>
          </a:prstGeom>
        </p:spPr>
      </p:pic>
      <p:sp>
        <p:nvSpPr>
          <p:cNvPr id="116" name="Google Shape;1044;p131">
            <a:extLst>
              <a:ext uri="{FF2B5EF4-FFF2-40B4-BE49-F238E27FC236}">
                <a16:creationId xmlns:a16="http://schemas.microsoft.com/office/drawing/2014/main" id="{ABCDA785-525F-4525-F83E-BD7218ED7066}"/>
              </a:ext>
            </a:extLst>
          </p:cNvPr>
          <p:cNvSpPr txBox="1"/>
          <p:nvPr/>
        </p:nvSpPr>
        <p:spPr>
          <a:xfrm>
            <a:off x="264856" y="1961356"/>
            <a:ext cx="1711961" cy="41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</a:rPr>
              <a:t>ARE </a:t>
            </a:r>
          </a:p>
          <a:p>
            <a:pPr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</a:rPr>
              <a:t>2,5 </a:t>
            </a:r>
            <a:r>
              <a:rPr lang="fr-FR" sz="1200" dirty="0" err="1">
                <a:solidFill>
                  <a:schemeClr val="accent5"/>
                </a:solidFill>
              </a:rPr>
              <a:t>Mwth</a:t>
            </a:r>
            <a:r>
              <a:rPr lang="fr-FR" sz="1200" dirty="0">
                <a:solidFill>
                  <a:schemeClr val="accent5"/>
                </a:solidFill>
              </a:rPr>
              <a:t> (1954)</a:t>
            </a:r>
          </a:p>
          <a:p>
            <a:pPr lvl="0" algn="ctr">
              <a:buClr>
                <a:srgbClr val="000000"/>
              </a:buClr>
              <a:buSzPts val="1200"/>
            </a:pPr>
            <a:endParaRPr lang="fr-FR" sz="1200" b="0" i="0" u="none" strike="noStrike" cap="none" dirty="0">
              <a:solidFill>
                <a:schemeClr val="accent5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24" name="Image 1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56" y="876031"/>
            <a:ext cx="533794" cy="498413"/>
          </a:xfrm>
          <a:prstGeom prst="rect">
            <a:avLst/>
          </a:prstGeom>
        </p:spPr>
      </p:pic>
      <p:sp>
        <p:nvSpPr>
          <p:cNvPr id="125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56514" y="3621470"/>
            <a:ext cx="2062988" cy="69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</a:rPr>
              <a:t>MSRE </a:t>
            </a:r>
          </a:p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U/Pu</a:t>
            </a:r>
          </a:p>
          <a:p>
            <a:pPr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~ 10 </a:t>
            </a:r>
            <a:r>
              <a:rPr lang="fr-FR" sz="1200" dirty="0" err="1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Mwth</a:t>
            </a:r>
            <a:r>
              <a:rPr lang="fr-FR" sz="1200" dirty="0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 </a:t>
            </a:r>
            <a:r>
              <a:rPr lang="fr-FR" sz="1200" dirty="0">
                <a:solidFill>
                  <a:schemeClr val="accent5"/>
                </a:solidFill>
              </a:rPr>
              <a:t>(1965-1970)</a:t>
            </a:r>
          </a:p>
          <a:p>
            <a:pPr lvl="0" algn="ctr">
              <a:buClr>
                <a:srgbClr val="000000"/>
              </a:buClr>
              <a:buSzPts val="1200"/>
            </a:pPr>
            <a:endParaRPr lang="fr-FR" sz="1200" dirty="0">
              <a:solidFill>
                <a:schemeClr val="accent5"/>
              </a:solidFill>
              <a:ea typeface="Poppins"/>
              <a:cs typeface="Poppins"/>
              <a:sym typeface="Poppins"/>
            </a:endParaRPr>
          </a:p>
        </p:txBody>
      </p:sp>
      <p:pic>
        <p:nvPicPr>
          <p:cNvPr id="129" name="Image 12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86" y="2524227"/>
            <a:ext cx="533794" cy="498413"/>
          </a:xfrm>
          <a:prstGeom prst="rect">
            <a:avLst/>
          </a:prstGeom>
        </p:spPr>
      </p:pic>
      <p:pic>
        <p:nvPicPr>
          <p:cNvPr id="130" name="Image 1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016" y="4181865"/>
            <a:ext cx="1244979" cy="1616973"/>
          </a:xfrm>
          <a:prstGeom prst="rect">
            <a:avLst/>
          </a:prstGeom>
        </p:spPr>
      </p:pic>
      <p:pic>
        <p:nvPicPr>
          <p:cNvPr id="133" name="Image 13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4727" y="994935"/>
            <a:ext cx="886384" cy="1310811"/>
          </a:xfrm>
          <a:prstGeom prst="rect">
            <a:avLst/>
          </a:prstGeom>
        </p:spPr>
      </p:pic>
      <p:cxnSp>
        <p:nvCxnSpPr>
          <p:cNvPr id="134" name="Connecteur droit avec flèche 133"/>
          <p:cNvCxnSpPr>
            <a:cxnSpLocks/>
          </p:cNvCxnSpPr>
          <p:nvPr/>
        </p:nvCxnSpPr>
        <p:spPr>
          <a:xfrm flipV="1">
            <a:off x="3172807" y="3345073"/>
            <a:ext cx="386638" cy="83679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5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2450525" y="5602455"/>
            <a:ext cx="2062988" cy="69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tx2"/>
                </a:solidFill>
              </a:rPr>
              <a:t>MCFR </a:t>
            </a:r>
          </a:p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tx2"/>
                </a:solidFill>
              </a:rPr>
              <a:t>~ 2000 </a:t>
            </a:r>
            <a:r>
              <a:rPr lang="fr-FR" sz="1200" dirty="0" err="1">
                <a:solidFill>
                  <a:schemeClr val="tx2"/>
                </a:solidFill>
              </a:rPr>
              <a:t>Mwth</a:t>
            </a:r>
            <a:r>
              <a:rPr lang="fr-FR" sz="1200" dirty="0">
                <a:solidFill>
                  <a:schemeClr val="tx2"/>
                </a:solidFill>
              </a:rPr>
              <a:t> (2014-)</a:t>
            </a:r>
          </a:p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tx2"/>
                </a:solidFill>
              </a:rPr>
              <a:t>Maquette MCRE</a:t>
            </a:r>
          </a:p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tx2"/>
                </a:solidFill>
              </a:rPr>
              <a:t>150 </a:t>
            </a:r>
            <a:r>
              <a:rPr lang="fr-FR" sz="1200" dirty="0" err="1">
                <a:solidFill>
                  <a:schemeClr val="tx2"/>
                </a:solidFill>
              </a:rPr>
              <a:t>kwth</a:t>
            </a:r>
            <a:r>
              <a:rPr lang="fr-FR" sz="1200" dirty="0">
                <a:solidFill>
                  <a:schemeClr val="tx2"/>
                </a:solidFill>
              </a:rPr>
              <a:t> </a:t>
            </a:r>
            <a:r>
              <a:rPr lang="fr-FR" sz="1200" dirty="0">
                <a:solidFill>
                  <a:schemeClr val="tx2"/>
                </a:solidFill>
                <a:ea typeface="Poppins"/>
                <a:cs typeface="Poppins"/>
                <a:sym typeface="Poppins"/>
              </a:rPr>
              <a:t> </a:t>
            </a:r>
            <a:br>
              <a:rPr lang="fr-FR" sz="1200" dirty="0">
                <a:solidFill>
                  <a:schemeClr val="tx2"/>
                </a:solidFill>
                <a:ea typeface="Poppins"/>
                <a:cs typeface="Poppins"/>
                <a:sym typeface="Poppins"/>
              </a:rPr>
            </a:br>
            <a:endParaRPr lang="fr-FR" sz="1200" dirty="0">
              <a:solidFill>
                <a:schemeClr val="tx2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36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5626675" y="1528315"/>
            <a:ext cx="1448060" cy="69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</a:rPr>
              <a:t>IMSR </a:t>
            </a:r>
            <a:br>
              <a:rPr lang="fr-FR" sz="1200" dirty="0">
                <a:solidFill>
                  <a:schemeClr val="accent5"/>
                </a:solidFill>
              </a:rPr>
            </a:br>
            <a:r>
              <a:rPr lang="fr-FR" sz="1200" dirty="0">
                <a:solidFill>
                  <a:schemeClr val="accent5"/>
                </a:solidFill>
              </a:rPr>
              <a:t>440 </a:t>
            </a:r>
            <a:r>
              <a:rPr lang="fr-FR" sz="1200" dirty="0" err="1">
                <a:solidFill>
                  <a:schemeClr val="accent5"/>
                </a:solidFill>
              </a:rPr>
              <a:t>MWth</a:t>
            </a:r>
            <a:endParaRPr lang="fr-FR" sz="1200" dirty="0">
              <a:solidFill>
                <a:schemeClr val="accent5"/>
              </a:solidFill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</a:rPr>
              <a:t>(2012 - )</a:t>
            </a:r>
          </a:p>
          <a:p>
            <a:pPr lvl="0" algn="ctr">
              <a:buClr>
                <a:srgbClr val="000000"/>
              </a:buClr>
              <a:buSzPts val="1200"/>
            </a:pPr>
            <a:endParaRPr lang="fr-FR" sz="1200" dirty="0">
              <a:solidFill>
                <a:schemeClr val="accent5"/>
              </a:solidFill>
              <a:ea typeface="Poppins"/>
              <a:cs typeface="Poppins"/>
              <a:sym typeface="Poppins"/>
            </a:endParaRPr>
          </a:p>
        </p:txBody>
      </p:sp>
      <p:pic>
        <p:nvPicPr>
          <p:cNvPr id="137" name="Image 13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157" y="4946539"/>
            <a:ext cx="916698" cy="219453"/>
          </a:xfrm>
          <a:prstGeom prst="rect">
            <a:avLst/>
          </a:prstGeom>
        </p:spPr>
      </p:pic>
      <p:pic>
        <p:nvPicPr>
          <p:cNvPr id="142" name="Image 14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807" y="893049"/>
            <a:ext cx="1133234" cy="1333785"/>
          </a:xfrm>
          <a:prstGeom prst="rect">
            <a:avLst/>
          </a:prstGeom>
        </p:spPr>
      </p:pic>
      <p:sp>
        <p:nvSpPr>
          <p:cNvPr id="143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4175200" y="1281423"/>
            <a:ext cx="907226" cy="69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tx2"/>
                </a:solidFill>
                <a:ea typeface="Poppins"/>
                <a:cs typeface="Poppins"/>
                <a:sym typeface="Poppins"/>
              </a:rPr>
              <a:t>SSR</a:t>
            </a:r>
          </a:p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tx2"/>
                </a:solidFill>
                <a:ea typeface="Poppins"/>
                <a:cs typeface="Poppins"/>
                <a:sym typeface="Poppins"/>
              </a:rPr>
              <a:t>750 </a:t>
            </a:r>
            <a:r>
              <a:rPr lang="fr-FR" sz="1200" dirty="0" err="1">
                <a:solidFill>
                  <a:schemeClr val="tx2"/>
                </a:solidFill>
                <a:ea typeface="Poppins"/>
                <a:cs typeface="Poppins"/>
                <a:sym typeface="Poppins"/>
              </a:rPr>
              <a:t>MWth</a:t>
            </a:r>
            <a:endParaRPr lang="fr-FR" sz="1200" dirty="0">
              <a:solidFill>
                <a:schemeClr val="tx2"/>
              </a:solidFill>
              <a:ea typeface="Poppins"/>
              <a:cs typeface="Poppins"/>
              <a:sym typeface="Poppins"/>
            </a:endParaRPr>
          </a:p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tx2"/>
                </a:solidFill>
                <a:ea typeface="Poppins"/>
                <a:cs typeface="Poppins"/>
                <a:sym typeface="Poppins"/>
              </a:rPr>
              <a:t>(2010-)</a:t>
            </a:r>
          </a:p>
        </p:txBody>
      </p:sp>
      <p:pic>
        <p:nvPicPr>
          <p:cNvPr id="144" name="Image 14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589" y="707062"/>
            <a:ext cx="437360" cy="364402"/>
          </a:xfrm>
          <a:prstGeom prst="rect">
            <a:avLst/>
          </a:prstGeom>
        </p:spPr>
      </p:pic>
      <p:cxnSp>
        <p:nvCxnSpPr>
          <p:cNvPr id="147" name="Connecteur droit avec flèche 146"/>
          <p:cNvCxnSpPr>
            <a:cxnSpLocks/>
            <a:stCxn id="142" idx="2"/>
          </p:cNvCxnSpPr>
          <p:nvPr/>
        </p:nvCxnSpPr>
        <p:spPr>
          <a:xfrm flipH="1">
            <a:off x="3639655" y="2226834"/>
            <a:ext cx="99769" cy="84081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5" name="Connecteur droit avec flèche 154"/>
          <p:cNvCxnSpPr>
            <a:cxnSpLocks/>
            <a:stCxn id="133" idx="2"/>
          </p:cNvCxnSpPr>
          <p:nvPr/>
        </p:nvCxnSpPr>
        <p:spPr>
          <a:xfrm flipH="1">
            <a:off x="3790122" y="2305746"/>
            <a:ext cx="1747797" cy="7619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56" name="Image 15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451" y="882343"/>
            <a:ext cx="437360" cy="364402"/>
          </a:xfrm>
          <a:prstGeom prst="rect">
            <a:avLst/>
          </a:prstGeom>
        </p:spPr>
      </p:pic>
      <p:pic>
        <p:nvPicPr>
          <p:cNvPr id="158" name="Image 15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98" y="1678059"/>
            <a:ext cx="1210473" cy="341046"/>
          </a:xfrm>
          <a:prstGeom prst="rect">
            <a:avLst/>
          </a:prstGeom>
        </p:spPr>
      </p:pic>
      <p:pic>
        <p:nvPicPr>
          <p:cNvPr id="159" name="Image 15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13" y="3371306"/>
            <a:ext cx="1210473" cy="341046"/>
          </a:xfrm>
          <a:prstGeom prst="rect">
            <a:avLst/>
          </a:prstGeom>
        </p:spPr>
      </p:pic>
      <p:pic>
        <p:nvPicPr>
          <p:cNvPr id="161" name="Image 16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719" y="2014842"/>
            <a:ext cx="1076118" cy="314295"/>
          </a:xfrm>
          <a:prstGeom prst="rect">
            <a:avLst/>
          </a:prstGeom>
        </p:spPr>
      </p:pic>
      <p:pic>
        <p:nvPicPr>
          <p:cNvPr id="165" name="Image 16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229" y="1979053"/>
            <a:ext cx="903895" cy="307709"/>
          </a:xfrm>
          <a:prstGeom prst="rect">
            <a:avLst/>
          </a:prstGeom>
        </p:spPr>
      </p:pic>
      <p:pic>
        <p:nvPicPr>
          <p:cNvPr id="166" name="Image 16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137" y="6190255"/>
            <a:ext cx="1117235" cy="353500"/>
          </a:xfrm>
          <a:prstGeom prst="rect">
            <a:avLst/>
          </a:prstGeom>
        </p:spPr>
      </p:pic>
      <p:pic>
        <p:nvPicPr>
          <p:cNvPr id="174" name="Image 17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30746" y="5674289"/>
            <a:ext cx="1670173" cy="305701"/>
          </a:xfrm>
          <a:prstGeom prst="rect">
            <a:avLst/>
          </a:prstGeom>
        </p:spPr>
      </p:pic>
      <p:pic>
        <p:nvPicPr>
          <p:cNvPr id="175" name="Image 17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372" y="547627"/>
            <a:ext cx="1374733" cy="482453"/>
          </a:xfrm>
          <a:prstGeom prst="rect">
            <a:avLst/>
          </a:prstGeom>
        </p:spPr>
      </p:pic>
      <p:pic>
        <p:nvPicPr>
          <p:cNvPr id="177" name="Image 17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670" y="4481194"/>
            <a:ext cx="1243079" cy="1339525"/>
          </a:xfrm>
          <a:prstGeom prst="rect">
            <a:avLst/>
          </a:prstGeom>
        </p:spPr>
      </p:pic>
      <p:pic>
        <p:nvPicPr>
          <p:cNvPr id="178" name="Image 177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857" y="4477077"/>
            <a:ext cx="390915" cy="261187"/>
          </a:xfrm>
          <a:prstGeom prst="rect">
            <a:avLst/>
          </a:prstGeom>
        </p:spPr>
      </p:pic>
      <p:pic>
        <p:nvPicPr>
          <p:cNvPr id="179" name="Image 178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667" y="5778642"/>
            <a:ext cx="767765" cy="296416"/>
          </a:xfrm>
          <a:prstGeom prst="rect">
            <a:avLst/>
          </a:prstGeom>
        </p:spPr>
      </p:pic>
      <p:pic>
        <p:nvPicPr>
          <p:cNvPr id="180" name="Image 179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884" y="5165920"/>
            <a:ext cx="851999" cy="328936"/>
          </a:xfrm>
          <a:prstGeom prst="rect">
            <a:avLst/>
          </a:prstGeom>
        </p:spPr>
      </p:pic>
      <p:pic>
        <p:nvPicPr>
          <p:cNvPr id="181" name="Image 18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92391" y="5748968"/>
            <a:ext cx="330163" cy="344837"/>
          </a:xfrm>
          <a:prstGeom prst="rect">
            <a:avLst/>
          </a:prstGeom>
        </p:spPr>
      </p:pic>
      <p:cxnSp>
        <p:nvCxnSpPr>
          <p:cNvPr id="185" name="Connecteur droit avec flèche 184"/>
          <p:cNvCxnSpPr>
            <a:stCxn id="177" idx="0"/>
          </p:cNvCxnSpPr>
          <p:nvPr/>
        </p:nvCxnSpPr>
        <p:spPr>
          <a:xfrm flipV="1">
            <a:off x="5652210" y="3067648"/>
            <a:ext cx="443790" cy="14135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7" name="Connecteur droit avec flèche 186"/>
          <p:cNvCxnSpPr>
            <a:cxnSpLocks/>
            <a:stCxn id="166" idx="0"/>
          </p:cNvCxnSpPr>
          <p:nvPr/>
        </p:nvCxnSpPr>
        <p:spPr>
          <a:xfrm flipH="1" flipV="1">
            <a:off x="6122554" y="3077177"/>
            <a:ext cx="811201" cy="311307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8" name="Connecteur droit avec flèche 187"/>
          <p:cNvCxnSpPr>
            <a:cxnSpLocks/>
            <a:stCxn id="174" idx="0"/>
          </p:cNvCxnSpPr>
          <p:nvPr/>
        </p:nvCxnSpPr>
        <p:spPr>
          <a:xfrm flipH="1" flipV="1">
            <a:off x="6153150" y="3077177"/>
            <a:ext cx="1612683" cy="25971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90" name="Image 189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064" y="4166167"/>
            <a:ext cx="390915" cy="247323"/>
          </a:xfrm>
          <a:prstGeom prst="rect">
            <a:avLst/>
          </a:prstGeom>
        </p:spPr>
      </p:pic>
      <p:pic>
        <p:nvPicPr>
          <p:cNvPr id="191" name="Image 19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994" y="6082291"/>
            <a:ext cx="390915" cy="261187"/>
          </a:xfrm>
          <a:prstGeom prst="rect">
            <a:avLst/>
          </a:prstGeom>
        </p:spPr>
      </p:pic>
      <p:sp>
        <p:nvSpPr>
          <p:cNvPr id="192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3943132" y="4627263"/>
            <a:ext cx="1204010" cy="539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tx2"/>
                </a:solidFill>
              </a:rPr>
              <a:t>ARAMIS/ISAC </a:t>
            </a:r>
            <a:br>
              <a:rPr lang="fr-FR" sz="1200" dirty="0">
                <a:solidFill>
                  <a:schemeClr val="tx2"/>
                </a:solidFill>
              </a:rPr>
            </a:br>
            <a:r>
              <a:rPr lang="fr-FR" sz="1200" dirty="0">
                <a:solidFill>
                  <a:schemeClr val="tx2"/>
                </a:solidFill>
              </a:rPr>
              <a:t>300 </a:t>
            </a:r>
            <a:r>
              <a:rPr lang="fr-FR" sz="1200" dirty="0" err="1">
                <a:solidFill>
                  <a:schemeClr val="tx2"/>
                </a:solidFill>
              </a:rPr>
              <a:t>Mwth</a:t>
            </a:r>
            <a:endParaRPr lang="fr-FR" sz="1200" dirty="0">
              <a:solidFill>
                <a:schemeClr val="tx2"/>
              </a:solidFill>
            </a:endParaRPr>
          </a:p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tx2"/>
                </a:solidFill>
              </a:rPr>
              <a:t>(2020-)</a:t>
            </a:r>
            <a:endParaRPr lang="fr-FR" sz="1200" dirty="0">
              <a:solidFill>
                <a:schemeClr val="tx2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93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8147306" y="5997163"/>
            <a:ext cx="1428494" cy="313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tx2"/>
                </a:solidFill>
                <a:ea typeface="Poppins"/>
                <a:cs typeface="Poppins"/>
                <a:sym typeface="Poppins"/>
              </a:rPr>
              <a:t>400 </a:t>
            </a:r>
            <a:r>
              <a:rPr lang="fr-FR" sz="1200" dirty="0" err="1">
                <a:solidFill>
                  <a:schemeClr val="tx2"/>
                </a:solidFill>
                <a:ea typeface="Poppins"/>
                <a:cs typeface="Poppins"/>
                <a:sym typeface="Poppins"/>
              </a:rPr>
              <a:t>Mwth</a:t>
            </a:r>
            <a:r>
              <a:rPr lang="fr-FR" sz="1200" dirty="0">
                <a:solidFill>
                  <a:schemeClr val="tx2"/>
                </a:solidFill>
                <a:ea typeface="Poppins"/>
                <a:cs typeface="Poppins"/>
                <a:sym typeface="Poppins"/>
              </a:rPr>
              <a:t> (2022-)</a:t>
            </a:r>
          </a:p>
        </p:txBody>
      </p:sp>
      <p:sp>
        <p:nvSpPr>
          <p:cNvPr id="194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7181575" y="5102017"/>
            <a:ext cx="1651301" cy="69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</a:rPr>
              <a:t>MSFR </a:t>
            </a:r>
          </a:p>
          <a:p>
            <a:pPr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3000 </a:t>
            </a:r>
            <a:r>
              <a:rPr lang="fr-FR" sz="1200" dirty="0" err="1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Mwth</a:t>
            </a:r>
            <a:r>
              <a:rPr lang="fr-FR" sz="1200" dirty="0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 </a:t>
            </a:r>
            <a:r>
              <a:rPr lang="fr-FR" sz="1200" dirty="0">
                <a:solidFill>
                  <a:schemeClr val="accent5"/>
                </a:solidFill>
              </a:rPr>
              <a:t>(2010-)</a:t>
            </a:r>
          </a:p>
          <a:p>
            <a:pPr lvl="0" algn="ctr">
              <a:buClr>
                <a:srgbClr val="000000"/>
              </a:buClr>
              <a:buSzPts val="1200"/>
            </a:pPr>
            <a:endParaRPr lang="fr-FR" sz="1200" dirty="0">
              <a:solidFill>
                <a:schemeClr val="accent5"/>
              </a:solidFill>
              <a:ea typeface="Poppins"/>
              <a:cs typeface="Poppins"/>
              <a:sym typeface="Poppins"/>
            </a:endParaRPr>
          </a:p>
        </p:txBody>
      </p:sp>
      <p:cxnSp>
        <p:nvCxnSpPr>
          <p:cNvPr id="195" name="Connecteur droit avec flèche 194"/>
          <p:cNvCxnSpPr>
            <a:cxnSpLocks/>
          </p:cNvCxnSpPr>
          <p:nvPr/>
        </p:nvCxnSpPr>
        <p:spPr>
          <a:xfrm flipH="1" flipV="1">
            <a:off x="6175487" y="3043868"/>
            <a:ext cx="1281156" cy="168913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96" name="Image 195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8117" y="3077177"/>
            <a:ext cx="1540701" cy="869992"/>
          </a:xfrm>
          <a:prstGeom prst="rect">
            <a:avLst/>
          </a:prstGeom>
        </p:spPr>
      </p:pic>
      <p:sp>
        <p:nvSpPr>
          <p:cNvPr id="197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10000220" y="3936493"/>
            <a:ext cx="2219741" cy="69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</a:rPr>
              <a:t>TMSR – LF1 </a:t>
            </a:r>
          </a:p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U/Th/Pu</a:t>
            </a:r>
          </a:p>
          <a:p>
            <a:pPr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~ 2 </a:t>
            </a:r>
            <a:r>
              <a:rPr lang="fr-FR" sz="1200" dirty="0" err="1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Mwth</a:t>
            </a:r>
            <a:r>
              <a:rPr lang="fr-FR" sz="1200" dirty="0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 </a:t>
            </a:r>
            <a:r>
              <a:rPr lang="fr-FR" sz="1200" dirty="0">
                <a:solidFill>
                  <a:schemeClr val="accent5"/>
                </a:solidFill>
              </a:rPr>
              <a:t>(en fonctionnement)</a:t>
            </a:r>
          </a:p>
          <a:p>
            <a:pPr lvl="0" algn="ctr">
              <a:buClr>
                <a:srgbClr val="000000"/>
              </a:buClr>
              <a:buSzPts val="1200"/>
            </a:pPr>
            <a:endParaRPr lang="fr-FR" sz="1200" dirty="0">
              <a:solidFill>
                <a:schemeClr val="accent5"/>
              </a:solidFill>
              <a:ea typeface="Poppins"/>
              <a:cs typeface="Poppins"/>
              <a:sym typeface="Poppins"/>
            </a:endParaRPr>
          </a:p>
        </p:txBody>
      </p:sp>
      <p:cxnSp>
        <p:nvCxnSpPr>
          <p:cNvPr id="198" name="Connecteur droit avec flèche 197"/>
          <p:cNvCxnSpPr/>
          <p:nvPr/>
        </p:nvCxnSpPr>
        <p:spPr>
          <a:xfrm flipH="1" flipV="1">
            <a:off x="8649977" y="3043868"/>
            <a:ext cx="1768140" cy="2858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9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6310392" y="888139"/>
            <a:ext cx="1742366" cy="33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</a:rPr>
              <a:t>200 </a:t>
            </a:r>
            <a:r>
              <a:rPr lang="fr-FR" sz="1200" dirty="0" err="1">
                <a:solidFill>
                  <a:schemeClr val="accent5"/>
                </a:solidFill>
              </a:rPr>
              <a:t>Mwth</a:t>
            </a:r>
            <a:r>
              <a:rPr lang="fr-FR" sz="1200" dirty="0">
                <a:solidFill>
                  <a:schemeClr val="accent5"/>
                </a:solidFill>
              </a:rPr>
              <a:t> (2018-)  </a:t>
            </a:r>
          </a:p>
          <a:p>
            <a:pPr lvl="0">
              <a:buClr>
                <a:srgbClr val="000000"/>
              </a:buClr>
              <a:buSzPts val="1200"/>
            </a:pPr>
            <a:r>
              <a:rPr lang="fr-FR" sz="1200" dirty="0">
                <a:solidFill>
                  <a:srgbClr val="FF0000"/>
                </a:solidFill>
              </a:rPr>
              <a:t>puis 200 </a:t>
            </a:r>
            <a:r>
              <a:rPr lang="fr-FR" sz="1200" dirty="0" err="1">
                <a:solidFill>
                  <a:srgbClr val="FF0000"/>
                </a:solidFill>
              </a:rPr>
              <a:t>Mwth</a:t>
            </a:r>
            <a:r>
              <a:rPr lang="fr-FR" sz="1200" dirty="0">
                <a:solidFill>
                  <a:srgbClr val="FF0000"/>
                </a:solidFill>
              </a:rPr>
              <a:t> (2024-)</a:t>
            </a:r>
            <a:endParaRPr lang="fr-FR" sz="1200" dirty="0">
              <a:solidFill>
                <a:srgbClr val="FF0000"/>
              </a:solidFill>
              <a:ea typeface="Poppins"/>
              <a:cs typeface="Poppins"/>
              <a:sym typeface="Poppins"/>
            </a:endParaRPr>
          </a:p>
        </p:txBody>
      </p:sp>
      <p:cxnSp>
        <p:nvCxnSpPr>
          <p:cNvPr id="200" name="Connecteur droit avec flèche 199"/>
          <p:cNvCxnSpPr>
            <a:cxnSpLocks/>
          </p:cNvCxnSpPr>
          <p:nvPr/>
        </p:nvCxnSpPr>
        <p:spPr>
          <a:xfrm flipH="1">
            <a:off x="6221597" y="1424559"/>
            <a:ext cx="652950" cy="14231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01" name="Image 200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801" y="535320"/>
            <a:ext cx="306270" cy="202837"/>
          </a:xfrm>
          <a:prstGeom prst="rect">
            <a:avLst/>
          </a:prstGeom>
        </p:spPr>
      </p:pic>
      <p:pic>
        <p:nvPicPr>
          <p:cNvPr id="202" name="Image 201"/>
          <p:cNvPicPr>
            <a:picLocks noChangeAspect="1"/>
          </p:cNvPicPr>
          <p:nvPr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5921" y="462136"/>
            <a:ext cx="1766498" cy="1348048"/>
          </a:xfrm>
          <a:prstGeom prst="rect">
            <a:avLst/>
          </a:prstGeom>
        </p:spPr>
      </p:pic>
      <p:pic>
        <p:nvPicPr>
          <p:cNvPr id="203" name="Image 202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615" y="307173"/>
            <a:ext cx="734004" cy="611562"/>
          </a:xfrm>
          <a:prstGeom prst="rect">
            <a:avLst/>
          </a:prstGeom>
        </p:spPr>
      </p:pic>
      <p:cxnSp>
        <p:nvCxnSpPr>
          <p:cNvPr id="204" name="Connecteur droit avec flèche 203"/>
          <p:cNvCxnSpPr>
            <a:cxnSpLocks/>
          </p:cNvCxnSpPr>
          <p:nvPr/>
        </p:nvCxnSpPr>
        <p:spPr>
          <a:xfrm flipH="1">
            <a:off x="7758413" y="1612988"/>
            <a:ext cx="1806589" cy="10340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6" name="Rectangle 205"/>
          <p:cNvSpPr/>
          <p:nvPr/>
        </p:nvSpPr>
        <p:spPr>
          <a:xfrm>
            <a:off x="56514" y="4320533"/>
            <a:ext cx="2062988" cy="43912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fr-FR" sz="1200" b="1" dirty="0">
                <a:solidFill>
                  <a:schemeClr val="accent4"/>
                </a:solidFill>
              </a:rPr>
              <a:t>Réacteurs historiques</a:t>
            </a:r>
          </a:p>
        </p:txBody>
      </p:sp>
      <p:sp>
        <p:nvSpPr>
          <p:cNvPr id="207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10091155" y="1683841"/>
            <a:ext cx="2304239" cy="69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fr-FR" sz="1200" dirty="0" err="1">
                <a:solidFill>
                  <a:schemeClr val="accent5"/>
                </a:solidFill>
              </a:rPr>
              <a:t>Kurchatov</a:t>
            </a:r>
            <a:r>
              <a:rPr lang="fr-FR" sz="1200" dirty="0">
                <a:solidFill>
                  <a:schemeClr val="accent5"/>
                </a:solidFill>
              </a:rPr>
              <a:t> MOSART</a:t>
            </a:r>
          </a:p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2400 </a:t>
            </a:r>
            <a:r>
              <a:rPr lang="fr-FR" sz="1200" dirty="0" err="1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MWth</a:t>
            </a:r>
            <a:r>
              <a:rPr lang="fr-FR" sz="1200" dirty="0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 </a:t>
            </a:r>
            <a:r>
              <a:rPr lang="fr-FR" sz="1200" dirty="0">
                <a:solidFill>
                  <a:schemeClr val="accent5"/>
                </a:solidFill>
              </a:rPr>
              <a:t>(2010-)</a:t>
            </a:r>
            <a:br>
              <a:rPr lang="fr-FR" sz="1200" dirty="0">
                <a:solidFill>
                  <a:schemeClr val="accent5"/>
                </a:solidFill>
              </a:rPr>
            </a:br>
            <a:endParaRPr lang="fr-FR" sz="1200" dirty="0">
              <a:solidFill>
                <a:schemeClr val="accent5"/>
              </a:solidFill>
              <a:ea typeface="Poppins"/>
              <a:cs typeface="Poppins"/>
              <a:sym typeface="Poppins"/>
            </a:endParaRPr>
          </a:p>
        </p:txBody>
      </p:sp>
      <p:pic>
        <p:nvPicPr>
          <p:cNvPr id="208" name="Image 207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6018" y="984204"/>
            <a:ext cx="551050" cy="609260"/>
          </a:xfrm>
          <a:prstGeom prst="rect">
            <a:avLst/>
          </a:prstGeom>
        </p:spPr>
      </p:pic>
      <p:pic>
        <p:nvPicPr>
          <p:cNvPr id="209" name="Image 208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154" y="2790382"/>
            <a:ext cx="737726" cy="409030"/>
          </a:xfrm>
          <a:prstGeom prst="rect">
            <a:avLst/>
          </a:prstGeom>
        </p:spPr>
      </p:pic>
      <p:pic>
        <p:nvPicPr>
          <p:cNvPr id="210" name="Image 209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473" y="4288852"/>
            <a:ext cx="544534" cy="457242"/>
          </a:xfrm>
          <a:prstGeom prst="rect">
            <a:avLst/>
          </a:prstGeom>
        </p:spPr>
      </p:pic>
      <p:pic>
        <p:nvPicPr>
          <p:cNvPr id="211" name="Image 210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987" y="6083320"/>
            <a:ext cx="405895" cy="340827"/>
          </a:xfrm>
          <a:prstGeom prst="rect">
            <a:avLst/>
          </a:prstGeom>
        </p:spPr>
      </p:pic>
      <p:pic>
        <p:nvPicPr>
          <p:cNvPr id="212" name="Image 211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364" y="6074587"/>
            <a:ext cx="273962" cy="306229"/>
          </a:xfrm>
          <a:prstGeom prst="rect">
            <a:avLst/>
          </a:prstGeom>
        </p:spPr>
      </p:pic>
      <p:pic>
        <p:nvPicPr>
          <p:cNvPr id="213" name="Image 212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297" y="6192610"/>
            <a:ext cx="879588" cy="156953"/>
          </a:xfrm>
          <a:prstGeom prst="rect">
            <a:avLst/>
          </a:prstGeom>
        </p:spPr>
      </p:pic>
      <p:sp>
        <p:nvSpPr>
          <p:cNvPr id="214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6082089" y="6457455"/>
            <a:ext cx="1669184" cy="313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tx2"/>
                </a:solidFill>
                <a:ea typeface="Poppins"/>
                <a:cs typeface="Poppins"/>
                <a:sym typeface="Poppins"/>
              </a:rPr>
              <a:t>80 </a:t>
            </a:r>
            <a:r>
              <a:rPr lang="fr-FR" sz="1200" dirty="0" err="1">
                <a:solidFill>
                  <a:schemeClr val="tx2"/>
                </a:solidFill>
                <a:ea typeface="Poppins"/>
                <a:cs typeface="Poppins"/>
                <a:sym typeface="Poppins"/>
              </a:rPr>
              <a:t>Mwth</a:t>
            </a:r>
            <a:r>
              <a:rPr lang="fr-FR" sz="1200" dirty="0">
                <a:solidFill>
                  <a:schemeClr val="tx2"/>
                </a:solidFill>
                <a:ea typeface="Poppins"/>
                <a:cs typeface="Poppins"/>
                <a:sym typeface="Poppins"/>
              </a:rPr>
              <a:t> (2021-)</a:t>
            </a:r>
          </a:p>
        </p:txBody>
      </p:sp>
      <p:pic>
        <p:nvPicPr>
          <p:cNvPr id="215" name="Image 214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73" y="4797610"/>
            <a:ext cx="1468446" cy="1199553"/>
          </a:xfrm>
          <a:prstGeom prst="rect">
            <a:avLst/>
          </a:prstGeom>
        </p:spPr>
      </p:pic>
      <p:sp>
        <p:nvSpPr>
          <p:cNvPr id="216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733522" y="5926850"/>
            <a:ext cx="1448060" cy="69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fr-FR" sz="1200" dirty="0" err="1">
                <a:solidFill>
                  <a:schemeClr val="accent5"/>
                </a:solidFill>
              </a:rPr>
              <a:t>Thorcon</a:t>
            </a:r>
            <a:r>
              <a:rPr lang="fr-FR" sz="1200" dirty="0">
                <a:solidFill>
                  <a:schemeClr val="accent5"/>
                </a:solidFill>
              </a:rPr>
              <a:t> </a:t>
            </a:r>
          </a:p>
          <a:p>
            <a:pPr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500 </a:t>
            </a:r>
            <a:r>
              <a:rPr lang="fr-FR" sz="1200" dirty="0" err="1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Mwth</a:t>
            </a:r>
            <a:r>
              <a:rPr lang="fr-FR" sz="1200" dirty="0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 </a:t>
            </a:r>
            <a:r>
              <a:rPr lang="fr-FR" sz="1200" dirty="0">
                <a:solidFill>
                  <a:schemeClr val="accent5"/>
                </a:solidFill>
              </a:rPr>
              <a:t>(2015-)</a:t>
            </a:r>
          </a:p>
        </p:txBody>
      </p:sp>
      <p:cxnSp>
        <p:nvCxnSpPr>
          <p:cNvPr id="217" name="Connecteur droit avec flèche 216"/>
          <p:cNvCxnSpPr>
            <a:cxnSpLocks/>
            <a:stCxn id="215" idx="3"/>
          </p:cNvCxnSpPr>
          <p:nvPr/>
        </p:nvCxnSpPr>
        <p:spPr>
          <a:xfrm flipV="1">
            <a:off x="1578519" y="3306845"/>
            <a:ext cx="1841689" cy="20905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18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7393098" y="1411091"/>
            <a:ext cx="2062988" cy="47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</a:rPr>
              <a:t>CMSR</a:t>
            </a:r>
          </a:p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</a:rPr>
              <a:t>250 </a:t>
            </a:r>
            <a:r>
              <a:rPr lang="fr-FR" sz="1200" dirty="0" err="1">
                <a:solidFill>
                  <a:schemeClr val="accent5"/>
                </a:solidFill>
              </a:rPr>
              <a:t>MWth</a:t>
            </a:r>
            <a:r>
              <a:rPr lang="fr-FR" sz="1200" dirty="0">
                <a:solidFill>
                  <a:schemeClr val="accent5"/>
                </a:solidFill>
              </a:rPr>
              <a:t> (2014-)</a:t>
            </a:r>
            <a:endParaRPr lang="fr-FR" sz="1200" dirty="0">
              <a:solidFill>
                <a:schemeClr val="accent5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19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7618483" y="495307"/>
            <a:ext cx="2062988" cy="32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</a:rPr>
              <a:t>100 </a:t>
            </a:r>
            <a:r>
              <a:rPr lang="fr-FR" sz="1200" dirty="0" err="1">
                <a:solidFill>
                  <a:schemeClr val="accent5"/>
                </a:solidFill>
              </a:rPr>
              <a:t>MWth</a:t>
            </a:r>
            <a:r>
              <a:rPr lang="fr-FR" sz="1200" dirty="0">
                <a:solidFill>
                  <a:schemeClr val="accent5"/>
                </a:solidFill>
              </a:rPr>
              <a:t> (2014-)</a:t>
            </a:r>
            <a:endParaRPr lang="fr-FR" sz="1200" dirty="0">
              <a:solidFill>
                <a:schemeClr val="accent5"/>
              </a:solidFill>
              <a:ea typeface="Poppins"/>
              <a:cs typeface="Poppins"/>
              <a:sym typeface="Poppins"/>
            </a:endParaRPr>
          </a:p>
        </p:txBody>
      </p:sp>
      <p:cxnSp>
        <p:nvCxnSpPr>
          <p:cNvPr id="220" name="Connecteur droit avec flèche 219"/>
          <p:cNvCxnSpPr>
            <a:stCxn id="218" idx="2"/>
          </p:cNvCxnSpPr>
          <p:nvPr/>
        </p:nvCxnSpPr>
        <p:spPr>
          <a:xfrm flipH="1">
            <a:off x="6389346" y="1886929"/>
            <a:ext cx="2035246" cy="10416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1" name="Connecteur droit avec flèche 220"/>
          <p:cNvCxnSpPr>
            <a:stCxn id="219" idx="2"/>
          </p:cNvCxnSpPr>
          <p:nvPr/>
        </p:nvCxnSpPr>
        <p:spPr>
          <a:xfrm flipH="1">
            <a:off x="6344315" y="818368"/>
            <a:ext cx="2305662" cy="20744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22" name="Image 221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958" y="977976"/>
            <a:ext cx="918574" cy="533366"/>
          </a:xfrm>
          <a:prstGeom prst="rect">
            <a:avLst/>
          </a:prstGeom>
        </p:spPr>
      </p:pic>
      <p:pic>
        <p:nvPicPr>
          <p:cNvPr id="224" name="Image 223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681" y="2825560"/>
            <a:ext cx="1233287" cy="612519"/>
          </a:xfrm>
          <a:prstGeom prst="rect">
            <a:avLst/>
          </a:prstGeom>
        </p:spPr>
      </p:pic>
      <p:sp>
        <p:nvSpPr>
          <p:cNvPr id="225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3559445" y="3345073"/>
            <a:ext cx="2774544" cy="353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</a:rPr>
              <a:t>Abilene NEXT </a:t>
            </a:r>
            <a:r>
              <a:rPr lang="fr-FR" sz="1200" dirty="0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MSRR 1 </a:t>
            </a:r>
            <a:r>
              <a:rPr lang="fr-FR" sz="1200" dirty="0" err="1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MWth</a:t>
            </a:r>
            <a:r>
              <a:rPr lang="fr-FR" sz="1200" dirty="0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 (~2025)</a:t>
            </a:r>
          </a:p>
        </p:txBody>
      </p:sp>
      <p:cxnSp>
        <p:nvCxnSpPr>
          <p:cNvPr id="226" name="Connecteur droit avec flèche 225"/>
          <p:cNvCxnSpPr>
            <a:stCxn id="224" idx="1"/>
          </p:cNvCxnSpPr>
          <p:nvPr/>
        </p:nvCxnSpPr>
        <p:spPr>
          <a:xfrm flipH="1">
            <a:off x="3790122" y="3131820"/>
            <a:ext cx="704559" cy="780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27" name="Image 226"/>
          <p:cNvPicPr/>
          <p:nvPr/>
        </p:nvPicPr>
        <p:blipFill rotWithShape="1">
          <a:blip r:embed="rId37"/>
          <a:srcRect l="22197" t="2730" r="27735" b="4405"/>
          <a:stretch/>
        </p:blipFill>
        <p:spPr>
          <a:xfrm>
            <a:off x="9972186" y="4553907"/>
            <a:ext cx="585529" cy="1252446"/>
          </a:xfrm>
          <a:prstGeom prst="rect">
            <a:avLst/>
          </a:prstGeom>
        </p:spPr>
      </p:pic>
      <p:sp>
        <p:nvSpPr>
          <p:cNvPr id="228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10534674" y="4989194"/>
            <a:ext cx="1516452" cy="784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tx2"/>
                </a:solidFill>
              </a:rPr>
              <a:t>PMFR ~200 </a:t>
            </a:r>
            <a:r>
              <a:rPr lang="fr-FR" sz="1200" dirty="0" err="1">
                <a:solidFill>
                  <a:schemeClr val="tx2"/>
                </a:solidFill>
              </a:rPr>
              <a:t>Mwth</a:t>
            </a:r>
            <a:endParaRPr lang="fr-FR" sz="1200" dirty="0">
              <a:solidFill>
                <a:schemeClr val="tx2"/>
              </a:solidFill>
            </a:endParaRPr>
          </a:p>
          <a:p>
            <a:pPr lvl="0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tx2"/>
                </a:solidFill>
              </a:rPr>
              <a:t>+ MMR ~ 1 </a:t>
            </a:r>
            <a:r>
              <a:rPr lang="fr-FR" sz="1200" dirty="0" err="1">
                <a:solidFill>
                  <a:schemeClr val="tx2"/>
                </a:solidFill>
              </a:rPr>
              <a:t>Mwth</a:t>
            </a:r>
            <a:endParaRPr lang="fr-FR" sz="1200" dirty="0">
              <a:solidFill>
                <a:schemeClr val="tx2"/>
              </a:solidFill>
            </a:endParaRPr>
          </a:p>
          <a:p>
            <a:pPr lvl="0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tx2"/>
                </a:solidFill>
              </a:rPr>
              <a:t>U enrichi 20% (2021 ~) </a:t>
            </a:r>
            <a:endParaRPr lang="fr-FR" sz="1200" dirty="0">
              <a:solidFill>
                <a:schemeClr val="tx2"/>
              </a:solidFill>
              <a:ea typeface="Poppins"/>
              <a:cs typeface="Poppins"/>
              <a:sym typeface="Poppins"/>
            </a:endParaRPr>
          </a:p>
        </p:txBody>
      </p:sp>
      <p:pic>
        <p:nvPicPr>
          <p:cNvPr id="229" name="Image 228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432104" y="4658884"/>
            <a:ext cx="537513" cy="35675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30" name="Connecteur droit avec flèche 229"/>
          <p:cNvCxnSpPr/>
          <p:nvPr/>
        </p:nvCxnSpPr>
        <p:spPr>
          <a:xfrm flipH="1" flipV="1">
            <a:off x="9337551" y="3396930"/>
            <a:ext cx="854393" cy="12291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32" name="Image 23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558388" y="6366253"/>
            <a:ext cx="1026420" cy="483189"/>
          </a:xfrm>
          <a:prstGeom prst="rect">
            <a:avLst/>
          </a:prstGeom>
        </p:spPr>
      </p:pic>
      <p:pic>
        <p:nvPicPr>
          <p:cNvPr id="233" name="Image 23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945607" y="1187938"/>
            <a:ext cx="1024778" cy="1179803"/>
          </a:xfrm>
          <a:prstGeom prst="rect">
            <a:avLst/>
          </a:prstGeom>
        </p:spPr>
      </p:pic>
      <p:pic>
        <p:nvPicPr>
          <p:cNvPr id="234" name="Image 23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920448" y="2142884"/>
            <a:ext cx="1053167" cy="300905"/>
          </a:xfrm>
          <a:prstGeom prst="rect">
            <a:avLst/>
          </a:prstGeom>
        </p:spPr>
      </p:pic>
      <p:cxnSp>
        <p:nvCxnSpPr>
          <p:cNvPr id="235" name="Connecteur droit avec flèche 234"/>
          <p:cNvCxnSpPr>
            <a:cxnSpLocks/>
          </p:cNvCxnSpPr>
          <p:nvPr/>
        </p:nvCxnSpPr>
        <p:spPr>
          <a:xfrm>
            <a:off x="2630311" y="2747252"/>
            <a:ext cx="858684" cy="38026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1661424" y="2284914"/>
            <a:ext cx="2062988" cy="32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</a:rPr>
              <a:t>35 </a:t>
            </a:r>
            <a:r>
              <a:rPr lang="fr-FR" sz="1200" dirty="0" err="1">
                <a:solidFill>
                  <a:schemeClr val="accent5"/>
                </a:solidFill>
              </a:rPr>
              <a:t>Mwth</a:t>
            </a:r>
            <a:r>
              <a:rPr lang="fr-FR" sz="1200" dirty="0">
                <a:solidFill>
                  <a:schemeClr val="accent5"/>
                </a:solidFill>
              </a:rPr>
              <a:t> (2014-)</a:t>
            </a:r>
            <a:endParaRPr lang="fr-FR" sz="1200" dirty="0">
              <a:solidFill>
                <a:schemeClr val="accent5"/>
              </a:solidFill>
              <a:ea typeface="Poppins"/>
              <a:cs typeface="Poppins"/>
              <a:sym typeface="Poppins"/>
            </a:endParaRPr>
          </a:p>
        </p:txBody>
      </p:sp>
      <p:pic>
        <p:nvPicPr>
          <p:cNvPr id="238" name="Image 23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8" t="14857" r="289" b="20640"/>
          <a:stretch/>
        </p:blipFill>
        <p:spPr>
          <a:xfrm>
            <a:off x="150638" y="4830444"/>
            <a:ext cx="519289" cy="282222"/>
          </a:xfrm>
          <a:prstGeom prst="rect">
            <a:avLst/>
          </a:prstGeom>
        </p:spPr>
      </p:pic>
      <p:pic>
        <p:nvPicPr>
          <p:cNvPr id="239" name="Image 23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8" t="14857" r="289" b="20640"/>
          <a:stretch/>
        </p:blipFill>
        <p:spPr>
          <a:xfrm>
            <a:off x="3242424" y="4595639"/>
            <a:ext cx="519289" cy="282222"/>
          </a:xfrm>
          <a:prstGeom prst="rect">
            <a:avLst/>
          </a:prstGeom>
        </p:spPr>
      </p:pic>
      <p:pic>
        <p:nvPicPr>
          <p:cNvPr id="240" name="Image 23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8" t="14857" r="289" b="20640"/>
          <a:stretch/>
        </p:blipFill>
        <p:spPr>
          <a:xfrm>
            <a:off x="1992158" y="1022137"/>
            <a:ext cx="519289" cy="282222"/>
          </a:xfrm>
          <a:prstGeom prst="rect">
            <a:avLst/>
          </a:prstGeom>
        </p:spPr>
      </p:pic>
      <p:pic>
        <p:nvPicPr>
          <p:cNvPr id="241" name="Image 240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472" y="6310832"/>
            <a:ext cx="1374733" cy="482453"/>
          </a:xfrm>
          <a:prstGeom prst="rect">
            <a:avLst/>
          </a:prstGeom>
        </p:spPr>
      </p:pic>
      <p:pic>
        <p:nvPicPr>
          <p:cNvPr id="242" name="Image 241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0349953" y="5866240"/>
            <a:ext cx="843785" cy="984415"/>
          </a:xfrm>
          <a:prstGeom prst="rect">
            <a:avLst/>
          </a:prstGeom>
        </p:spPr>
      </p:pic>
      <p:pic>
        <p:nvPicPr>
          <p:cNvPr id="244" name="Image 243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278" y="5446920"/>
            <a:ext cx="390915" cy="261187"/>
          </a:xfrm>
          <a:prstGeom prst="rect">
            <a:avLst/>
          </a:prstGeom>
        </p:spPr>
      </p:pic>
      <p:cxnSp>
        <p:nvCxnSpPr>
          <p:cNvPr id="245" name="Connecteur droit avec flèche 244"/>
          <p:cNvCxnSpPr>
            <a:cxnSpLocks/>
          </p:cNvCxnSpPr>
          <p:nvPr/>
        </p:nvCxnSpPr>
        <p:spPr>
          <a:xfrm flipH="1" flipV="1">
            <a:off x="6208847" y="3022640"/>
            <a:ext cx="3579850" cy="335817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7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9160043" y="6555718"/>
            <a:ext cx="1428494" cy="313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tx2"/>
                </a:solidFill>
                <a:ea typeface="Poppins"/>
                <a:cs typeface="Poppins"/>
                <a:sym typeface="Poppins"/>
              </a:rPr>
              <a:t>200 </a:t>
            </a:r>
            <a:r>
              <a:rPr lang="fr-FR" sz="1200" dirty="0" err="1">
                <a:solidFill>
                  <a:schemeClr val="tx2"/>
                </a:solidFill>
                <a:ea typeface="Poppins"/>
                <a:cs typeface="Poppins"/>
                <a:sym typeface="Poppins"/>
              </a:rPr>
              <a:t>Mwth</a:t>
            </a:r>
            <a:endParaRPr lang="fr-FR" sz="1200" dirty="0">
              <a:solidFill>
                <a:schemeClr val="tx2"/>
              </a:solidFill>
              <a:ea typeface="Poppins"/>
              <a:cs typeface="Poppins"/>
              <a:sym typeface="Poppins"/>
            </a:endParaRPr>
          </a:p>
        </p:txBody>
      </p:sp>
      <p:pic>
        <p:nvPicPr>
          <p:cNvPr id="99" name="Image 9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071598" y="255804"/>
            <a:ext cx="1162570" cy="32724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4"/>
          <a:srcRect t="22307" b="22308"/>
          <a:stretch/>
        </p:blipFill>
        <p:spPr>
          <a:xfrm>
            <a:off x="7817909" y="131717"/>
            <a:ext cx="373763" cy="230995"/>
          </a:xfrm>
          <a:prstGeom prst="rect">
            <a:avLst/>
          </a:prstGeom>
        </p:spPr>
      </p:pic>
      <p:pic>
        <p:nvPicPr>
          <p:cNvPr id="102" name="Image 101"/>
          <p:cNvPicPr>
            <a:picLocks noChangeAspect="1"/>
          </p:cNvPicPr>
          <p:nvPr/>
        </p:nvPicPr>
        <p:blipFill rotWithShape="1">
          <a:blip r:embed="rId44"/>
          <a:srcRect t="22307" b="22308"/>
          <a:stretch/>
        </p:blipFill>
        <p:spPr>
          <a:xfrm>
            <a:off x="8832877" y="906006"/>
            <a:ext cx="373763" cy="230995"/>
          </a:xfrm>
          <a:prstGeom prst="rect">
            <a:avLst/>
          </a:prstGeom>
        </p:spPr>
      </p:pic>
      <p:pic>
        <p:nvPicPr>
          <p:cNvPr id="103" name="Image 102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875" y="6180238"/>
            <a:ext cx="390915" cy="261187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3688778" y="2344951"/>
            <a:ext cx="2307335" cy="451549"/>
          </a:xfrm>
          <a:prstGeom prst="straightConnector1">
            <a:avLst/>
          </a:prstGeom>
          <a:ln w="19050">
            <a:solidFill>
              <a:srgbClr val="D18B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www.world-nuclear-news.org/BlankSiteASPX/media/WNNImported/mainimagelibrary/reactor%20technology/saltresearchreactor_730_MCC.jpg?ext=.jpg"/>
          <p:cNvPicPr>
            <a:picLocks noChangeAspect="1" noChangeArrowheads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754" y="1907348"/>
            <a:ext cx="1185309" cy="66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10200071" y="2164810"/>
            <a:ext cx="1923412" cy="69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</a:rPr>
              <a:t>Réacteur de recherche </a:t>
            </a:r>
            <a:r>
              <a:rPr lang="fr-FR" sz="1200" dirty="0" err="1">
                <a:solidFill>
                  <a:schemeClr val="accent5"/>
                </a:solidFill>
              </a:rPr>
              <a:t>IZhSR</a:t>
            </a:r>
            <a:r>
              <a:rPr lang="fr-FR" sz="1200" dirty="0">
                <a:solidFill>
                  <a:schemeClr val="accent5"/>
                </a:solidFill>
              </a:rPr>
              <a:t> (</a:t>
            </a:r>
            <a:r>
              <a:rPr lang="fr-FR" sz="1200" dirty="0" err="1">
                <a:solidFill>
                  <a:schemeClr val="accent5"/>
                </a:solidFill>
              </a:rPr>
              <a:t>Rosatom</a:t>
            </a:r>
            <a:r>
              <a:rPr lang="fr-FR" sz="1200" dirty="0">
                <a:solidFill>
                  <a:schemeClr val="accent5"/>
                </a:solidFill>
              </a:rPr>
              <a:t>)</a:t>
            </a:r>
          </a:p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</a:rPr>
              <a:t>10 </a:t>
            </a:r>
            <a:r>
              <a:rPr lang="fr-FR" sz="1200" dirty="0" err="1">
                <a:solidFill>
                  <a:schemeClr val="accent5"/>
                </a:solidFill>
              </a:rPr>
              <a:t>MWth</a:t>
            </a:r>
            <a:r>
              <a:rPr lang="fr-FR" sz="1200" dirty="0">
                <a:solidFill>
                  <a:schemeClr val="accent5"/>
                </a:solidFill>
              </a:rPr>
              <a:t> </a:t>
            </a:r>
            <a:endParaRPr lang="fr-FR" sz="1200" dirty="0">
              <a:solidFill>
                <a:schemeClr val="accent5"/>
              </a:solidFill>
              <a:ea typeface="Poppins"/>
              <a:cs typeface="Poppins"/>
              <a:sym typeface="Poppin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6"/>
          <a:srcRect l="11216" t="20715" b="17857"/>
          <a:stretch/>
        </p:blipFill>
        <p:spPr>
          <a:xfrm>
            <a:off x="3769693" y="733365"/>
            <a:ext cx="484441" cy="388070"/>
          </a:xfrm>
          <a:prstGeom prst="rect">
            <a:avLst/>
          </a:prstGeom>
        </p:spPr>
      </p:pic>
      <p:sp>
        <p:nvSpPr>
          <p:cNvPr id="105" name="Google Shape;1044;p131">
            <a:extLst>
              <a:ext uri="{FF2B5EF4-FFF2-40B4-BE49-F238E27FC236}">
                <a16:creationId xmlns:a16="http://schemas.microsoft.com/office/drawing/2014/main" id="{945D188C-E0AA-1F35-E520-75DC852A9014}"/>
              </a:ext>
            </a:extLst>
          </p:cNvPr>
          <p:cNvSpPr txBox="1"/>
          <p:nvPr/>
        </p:nvSpPr>
        <p:spPr>
          <a:xfrm>
            <a:off x="5522176" y="-54620"/>
            <a:ext cx="1351115" cy="32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chemeClr val="accent5"/>
                </a:solidFill>
              </a:rPr>
              <a:t>Fluorures</a:t>
            </a:r>
          </a:p>
          <a:p>
            <a:pPr lvl="0" algn="ctr">
              <a:buClr>
                <a:srgbClr val="000000"/>
              </a:buClr>
              <a:buSzPts val="1200"/>
            </a:pPr>
            <a:r>
              <a:rPr lang="fr-FR" sz="1200" dirty="0">
                <a:solidFill>
                  <a:srgbClr val="FF0000"/>
                </a:solidFill>
                <a:ea typeface="Poppins"/>
                <a:cs typeface="Poppins"/>
                <a:sym typeface="Poppins"/>
              </a:rPr>
              <a:t>Chlorures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2380646" y="3633164"/>
            <a:ext cx="7217520" cy="400110"/>
          </a:xfrm>
          <a:prstGeom prst="rect">
            <a:avLst/>
          </a:prstGeom>
          <a:solidFill>
            <a:srgbClr val="D4D8EB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accent1"/>
                </a:solidFill>
              </a:rPr>
              <a:t>Intérêt grandissant pour les RSF depuis 10 ans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p:pic>
        <p:nvPicPr>
          <p:cNvPr id="237" name="Image 23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8" t="14857" r="289" b="20640"/>
          <a:stretch/>
        </p:blipFill>
        <p:spPr>
          <a:xfrm>
            <a:off x="5316046" y="2720802"/>
            <a:ext cx="519289" cy="282222"/>
          </a:xfrm>
          <a:prstGeom prst="rect">
            <a:avLst/>
          </a:prstGeom>
        </p:spPr>
      </p:pic>
      <p:pic>
        <p:nvPicPr>
          <p:cNvPr id="189" name="Image 188"/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098" y="4125314"/>
            <a:ext cx="1117592" cy="1027464"/>
          </a:xfrm>
          <a:prstGeom prst="rect">
            <a:avLst/>
          </a:prstGeom>
        </p:spPr>
      </p:pic>
      <p:pic>
        <p:nvPicPr>
          <p:cNvPr id="243" name="Image 242"/>
          <p:cNvPicPr>
            <a:picLocks noChangeAspect="1"/>
          </p:cNvPicPr>
          <p:nvPr/>
        </p:nvPicPr>
        <p:blipFill rotWithShape="1">
          <a:blip r:embed="rId48"/>
          <a:srcRect l="7926" t="5817" r="61599"/>
          <a:stretch/>
        </p:blipFill>
        <p:spPr>
          <a:xfrm>
            <a:off x="8701218" y="5153109"/>
            <a:ext cx="556698" cy="969365"/>
          </a:xfrm>
          <a:prstGeom prst="rect">
            <a:avLst/>
          </a:prstGeom>
        </p:spPr>
      </p:pic>
      <p:sp>
        <p:nvSpPr>
          <p:cNvPr id="106" name="Espace réservé du pied de page 4">
            <a:extLst>
              <a:ext uri="{FF2B5EF4-FFF2-40B4-BE49-F238E27FC236}">
                <a16:creationId xmlns:a16="http://schemas.microsoft.com/office/drawing/2014/main" id="{C802FBE9-0202-4B2F-A6A4-23E5E2A3BB59}"/>
              </a:ext>
            </a:extLst>
          </p:cNvPr>
          <p:cNvSpPr txBox="1">
            <a:spLocks/>
          </p:cNvSpPr>
          <p:nvPr/>
        </p:nvSpPr>
        <p:spPr>
          <a:xfrm>
            <a:off x="736600" y="6515100"/>
            <a:ext cx="5427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200" dirty="0">
                <a:solidFill>
                  <a:srgbClr val="262626">
                    <a:tint val="75000"/>
                  </a:srgbClr>
                </a:solidFill>
                <a:latin typeface="Poppins"/>
              </a:rPr>
              <a:t>Journée P2I – Réacteurs à sels fondus – Nathan GREINER</a:t>
            </a:r>
          </a:p>
        </p:txBody>
      </p:sp>
    </p:spTree>
    <p:extLst>
      <p:ext uri="{BB962C8B-B14F-4D97-AF65-F5344CB8AC3E}">
        <p14:creationId xmlns:p14="http://schemas.microsoft.com/office/powerpoint/2010/main" val="9231267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.potx" id="{EC381E7A-0124-48FC-8DBE-B12F4FE076FD}" vid="{F86E971A-F893-4679-B8E7-24078A6E511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référentiel" ma:contentTypeID="0x010100108A61D7BE634F76874FDC084DD0BD15009E39C29C26594BAC90AC8ED3FDFD77E000BCE28098BA0F0B45BA4517838BD1AEEF" ma:contentTypeVersion="33" ma:contentTypeDescription="" ma:contentTypeScope="" ma:versionID="4c5be590388616a1b551115da05bc43b">
  <xsd:schema xmlns:xsd="http://www.w3.org/2001/XMLSchema" xmlns:xs="http://www.w3.org/2001/XMLSchema" xmlns:p="http://schemas.microsoft.com/office/2006/metadata/properties" xmlns:ns1="98091354-8d82-4ad1-b5dd-6b09eb5ff196" xmlns:ns3="91130d52-d7c5-4e9c-ae1e-8e8e5c28245c" targetNamespace="http://schemas.microsoft.com/office/2006/metadata/properties" ma:root="true" ma:fieldsID="44338b7d3fa432cfa170dc216eb8433d" ns1:_="" ns3:_="">
    <xsd:import namespace="98091354-8d82-4ad1-b5dd-6b09eb5ff196"/>
    <xsd:import namespace="91130d52-d7c5-4e9c-ae1e-8e8e5c28245c"/>
    <xsd:element name="properties">
      <xsd:complexType>
        <xsd:sequence>
          <xsd:element name="documentManagement">
            <xsd:complexType>
              <xsd:all>
                <xsd:element ref="ns1:CollabTypeDocument"/>
                <xsd:element ref="ns1:CollabObjetResume" minOccurs="0"/>
                <xsd:element ref="ns3:CollabExternalReferences"/>
                <xsd:element ref="ns3:CollabDate"/>
                <xsd:element ref="ns3:CollabComments" minOccurs="0"/>
                <xsd:element ref="ns1:CollabEnVigueur" minOccurs="0"/>
                <xsd:element ref="ns1:g65f1e9585ce45a29a8379f50f13cd0c" minOccurs="0"/>
                <xsd:element ref="ns1:TaxCatchAll" minOccurs="0"/>
                <xsd:element ref="ns1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91354-8d82-4ad1-b5dd-6b09eb5ff196" elementFormDefault="qualified">
    <xsd:import namespace="http://schemas.microsoft.com/office/2006/documentManagement/types"/>
    <xsd:import namespace="http://schemas.microsoft.com/office/infopath/2007/PartnerControls"/>
    <xsd:element name="CollabTypeDocument" ma:index="0" ma:displayName="Type de document" ma:format="Dropdown" ma:internalName="CollabTypeDocument">
      <xsd:simpleType>
        <xsd:restriction base="dms:Choice">
          <xsd:enumeration value="Accord"/>
          <xsd:enumeration value="Circulaire"/>
          <xsd:enumeration value="Consigne"/>
          <xsd:enumeration value="Contrat objectifs"/>
          <xsd:enumeration value="Convention"/>
          <xsd:enumeration value="Dossier processus"/>
          <xsd:enumeration value="Fiche processus"/>
          <xsd:enumeration value="Formulaire"/>
          <xsd:enumeration value="Guide"/>
          <xsd:enumeration value="Lettre de mission"/>
          <xsd:enumeration value="Liste"/>
          <xsd:enumeration value="Liste Documents Applicables"/>
          <xsd:enumeration value="Logo"/>
          <xsd:enumeration value="Manuel opérateur"/>
          <xsd:enumeration value="Mode opératoire"/>
          <xsd:enumeration value="Note Instruction Générale (NIG)"/>
          <xsd:enumeration value="Note Instruction Générale CEA (NIGCEA)"/>
          <xsd:enumeration value="Note Instruction Générale groupe (NIGG)"/>
          <xsd:enumeration value="Note Instruction Particulière (NIP)"/>
          <xsd:enumeration value="Note"/>
          <xsd:enumeration value="Note Administrateur Général (Note AG)"/>
          <xsd:enumeration value="Note application"/>
          <xsd:enumeration value="Note nomination"/>
          <xsd:enumeration value="Note organisation"/>
          <xsd:enumeration value="Organigramme"/>
          <xsd:enumeration value="Plan Qualité"/>
          <xsd:enumeration value="Procédure"/>
          <xsd:enumeration value="Rapport"/>
          <xsd:enumeration value="Tableau de gestion"/>
        </xsd:restriction>
      </xsd:simpleType>
    </xsd:element>
    <xsd:element name="CollabObjetResume" ma:index="3" nillable="true" ma:displayName="Objet - Résumé" ma:internalName="CollabObjetResume" ma:readOnly="false">
      <xsd:simpleType>
        <xsd:restriction base="dms:Note"/>
      </xsd:simpleType>
    </xsd:element>
    <xsd:element name="CollabEnVigueur" ma:index="8" nillable="true" ma:displayName="En vigueur" ma:default="1" ma:internalName="CollabEnVigueur" ma:readOnly="false">
      <xsd:simpleType>
        <xsd:restriction base="dms:Boolean"/>
      </xsd:simpleType>
    </xsd:element>
    <xsd:element name="g65f1e9585ce45a29a8379f50f13cd0c" ma:index="14" ma:taxonomy="true" ma:internalName="g65f1e9585ce45a29a8379f50f13cd0c" ma:taxonomyFieldName="CollabEmetteur" ma:displayName="Emetteur" ma:readOnly="false" ma:default="" ma:fieldId="{065f1e95-85ce-45a2-9a83-79f50f13cd0c}" ma:taxonomyMulti="true" ma:sspId="ea6c1742-5521-40b5-9022-00c35f6f2763" ma:termSetId="b0eb54bb-5d02-4f03-af81-45912abcbe3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2fcd52ac-d771-4543-96ea-276209a03e87}" ma:internalName="TaxCatchAll" ma:showField="CatchAllData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2fcd52ac-d771-4543-96ea-276209a03e87}" ma:internalName="TaxCatchAllLabel" ma:readOnly="true" ma:showField="CatchAllDataLabel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30d52-d7c5-4e9c-ae1e-8e8e5c28245c" elementFormDefault="qualified">
    <xsd:import namespace="http://schemas.microsoft.com/office/2006/documentManagement/types"/>
    <xsd:import namespace="http://schemas.microsoft.com/office/infopath/2007/PartnerControls"/>
    <xsd:element name="CollabExternalReferences" ma:index="4" ma:displayName="Référence" ma:internalName="CollabExternalReferences" ma:readOnly="false">
      <xsd:simpleType>
        <xsd:restriction base="dms:Text">
          <xsd:maxLength value="255"/>
        </xsd:restriction>
      </xsd:simpleType>
    </xsd:element>
    <xsd:element name="CollabDate" ma:index="5" ma:displayName="Date édition" ma:format="DateOnly" ma:LCID="1036" ma:internalName="CollabDate" ma:readOnly="false">
      <xsd:simpleType>
        <xsd:restriction base="dms:DateTime"/>
      </xsd:simpleType>
    </xsd:element>
    <xsd:element name="CollabComments" ma:index="7" nillable="true" ma:displayName="Observation(s)" ma:internalName="CollabComment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2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91130d52-d7c5-4e9c-ae1e-8e8e5c28245c" xsi:nil="true"/>
    <CollabTypeDocument xmlns="98091354-8d82-4ad1-b5dd-6b09eb5ff196">Procédure</CollabTypeDocument>
    <CollabDate xmlns="91130d52-d7c5-4e9c-ae1e-8e8e5c28245c">2023-05-16T22:00:00+00:00</CollabDate>
    <CollabObjetResume xmlns="98091354-8d82-4ad1-b5dd-6b09eb5ff196" xsi:nil="true"/>
    <g65f1e9585ce45a29a8379f50f13cd0c xmlns="98091354-8d82-4ad1-b5dd-6b09eb5ff196">
      <Terms xmlns="http://schemas.microsoft.com/office/infopath/2007/PartnerControls">
        <TermInfo xmlns="http://schemas.microsoft.com/office/infopath/2007/PartnerControls">
          <TermName xmlns="http://schemas.microsoft.com/office/infopath/2007/PartnerControls">DCOM</TermName>
          <TermId xmlns="http://schemas.microsoft.com/office/infopath/2007/PartnerControls">5d454b4e-7aaa-470d-be17-032317e26456</TermId>
        </TermInfo>
      </Terms>
    </g65f1e9585ce45a29a8379f50f13cd0c>
    <TaxCatchAll xmlns="98091354-8d82-4ad1-b5dd-6b09eb5ff196">
      <Value>16</Value>
    </TaxCatchAll>
    <CollabExternalReferences xmlns="91130d52-d7c5-4e9c-ae1e-8e8e5c28245c">Masque-de-presentation-Arial-PPTX</CollabExternalReferences>
    <CollabEnVigueur xmlns="98091354-8d82-4ad1-b5dd-6b09eb5ff196">true</CollabEnVigueur>
  </documentManagement>
</p:properties>
</file>

<file path=customXml/itemProps1.xml><?xml version="1.0" encoding="utf-8"?>
<ds:datastoreItem xmlns:ds="http://schemas.openxmlformats.org/officeDocument/2006/customXml" ds:itemID="{4D0FCFC4-E9EF-4472-B8C9-1B2A4F3589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091354-8d82-4ad1-b5dd-6b09eb5ff196"/>
    <ds:schemaRef ds:uri="91130d52-d7c5-4e9c-ae1e-8e8e5c282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22A1DE-2B55-44AD-B375-4B8FA76543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2C3532-8AA7-4D5E-B9F2-1F8B1D0F2747}">
  <ds:schemaRefs>
    <ds:schemaRef ds:uri="98091354-8d82-4ad1-b5dd-6b09eb5ff196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91130d52-d7c5-4e9c-ae1e-8e8e5c28245c"/>
    <ds:schemaRef ds:uri="http://schemas.microsoft.com/office/2006/metadata/properties"/>
    <ds:schemaRef ds:uri="http://purl.org/dc/elements/1.1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</Template>
  <TotalTime>23363</TotalTime>
  <Words>2378</Words>
  <Application>Microsoft Office PowerPoint</Application>
  <PresentationFormat>Grand écran</PresentationFormat>
  <Paragraphs>378</Paragraphs>
  <Slides>22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2" baseType="lpstr">
      <vt:lpstr>3ds</vt:lpstr>
      <vt:lpstr>Arial</vt:lpstr>
      <vt:lpstr>Arial Black</vt:lpstr>
      <vt:lpstr>Arial Narrow</vt:lpstr>
      <vt:lpstr>Calibri</vt:lpstr>
      <vt:lpstr>Courier New</vt:lpstr>
      <vt:lpstr>Poppins</vt:lpstr>
      <vt:lpstr>Wingdings</vt:lpstr>
      <vt:lpstr>Wingdings 3</vt:lpstr>
      <vt:lpstr>Thème Office</vt:lpstr>
      <vt:lpstr>Réacteurs à Sels Fondus (RSF): historique, potentialités, état des lieux</vt:lpstr>
      <vt:lpstr>Sommaire</vt:lpstr>
      <vt:lpstr>Réacteurs à sels fondus (RSF) : présentation &amp; historique</vt:lpstr>
      <vt:lpstr>RSF : un bref historique</vt:lpstr>
      <vt:lpstr>RSF : présentation générale</vt:lpstr>
      <vt:lpstr>Variété des concepts de RSF</vt:lpstr>
      <vt:lpstr>Avantages potentiels &amp; défis technologiques et industriels</vt:lpstr>
      <vt:lpstr>Panorama national &amp; international</vt:lpstr>
      <vt:lpstr>Panorama RSF dans le monde</vt:lpstr>
      <vt:lpstr>Le projet MCFR de Terrapower (USA)</vt:lpstr>
      <vt:lpstr>Le projet TMSR en Chine</vt:lpstr>
      <vt:lpstr>Les projets de R&amp;D autour des RSF en France </vt:lpstr>
      <vt:lpstr>Projet ISAC : développement de nouveaux moyens expérimentaux</vt:lpstr>
      <vt:lpstr>Projet ISAC : illustration des nouveaux moyens expérimentaux</vt:lpstr>
      <vt:lpstr>Autres projets de R&amp;D autour des RSF en France et en Europe</vt:lpstr>
      <vt:lpstr>Présentation PowerPoint</vt:lpstr>
      <vt:lpstr>Phase 1: 11 start-ups – 4 spin-off du CEA, 3 concepts de RSF</vt:lpstr>
      <vt:lpstr>NAAREA</vt:lpstr>
      <vt:lpstr>STELLARIA</vt:lpstr>
      <vt:lpstr>Conclusion</vt:lpstr>
      <vt:lpstr>Résumé et perspectives</vt:lpstr>
      <vt:lpstr>Merci pour votre attention !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Masque-de-presentation-Arial-PPTX</dc:title>
  <dc:creator>HARTMANN Marion</dc:creator>
  <cp:lastModifiedBy>GREINER Nathan</cp:lastModifiedBy>
  <cp:revision>497</cp:revision>
  <dcterms:created xsi:type="dcterms:W3CDTF">2023-01-31T13:15:02Z</dcterms:created>
  <dcterms:modified xsi:type="dcterms:W3CDTF">2025-11-26T14:43:04Z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0x010100108A61D7BE634F76874FDC084DD0BD15009E39C29C26594BAC90AC8ED3FDFD77E000BCE28098BA0F0B45BA4517838BD1AEEF</vt:lpwstr>
  </property>
  <property fmtid="{D5CDD505-2E9C-101B-9397-08002B2CF9AE}" pid="3" name="CollabXmlContent">
    <vt:lpwstr>&lt;CollabItems&gt;_x000d_
  &lt;CollabItem&gt;_x000d_
    &lt;FileLeafRef&gt;Masque-de-presentation-Arial-PPTX.pptx&lt;/FileLeafRef&gt;_x000d_
    &lt;Title&gt;Masque-de-presentation-Arial-PPTX&lt;/Title&gt;_x000d_
    &lt;CollabTypeDocument&gt;Procédure&lt;/CollabTypeDocument&gt;_x000d_
    &lt;CollabObjetResume /&gt;_x000d_
    &lt;CollabExter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bb36ce6d-0f69-46d8-b0d4-d9bf5a87d995</vt:lpwstr>
  </property>
  <property fmtid="{D5CDD505-2E9C-101B-9397-08002B2CF9AE}" pid="8" name="I2ISITECODE">
    <vt:lpwstr/>
  </property>
</Properties>
</file>