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7" r:id="rId3"/>
    <p:sldId id="257" r:id="rId4"/>
    <p:sldId id="348" r:id="rId5"/>
    <p:sldId id="258" r:id="rId6"/>
    <p:sldId id="262" r:id="rId7"/>
    <p:sldId id="268" r:id="rId8"/>
    <p:sldId id="269" r:id="rId9"/>
    <p:sldId id="271" r:id="rId10"/>
    <p:sldId id="272" r:id="rId11"/>
    <p:sldId id="364" r:id="rId12"/>
    <p:sldId id="363" r:id="rId13"/>
    <p:sldId id="365" r:id="rId14"/>
    <p:sldId id="366" r:id="rId15"/>
    <p:sldId id="370" r:id="rId16"/>
    <p:sldId id="396" r:id="rId17"/>
    <p:sldId id="273" r:id="rId18"/>
    <p:sldId id="274" r:id="rId19"/>
    <p:sldId id="275" r:id="rId20"/>
    <p:sldId id="276" r:id="rId21"/>
    <p:sldId id="277" r:id="rId22"/>
    <p:sldId id="278" r:id="rId23"/>
    <p:sldId id="281" r:id="rId24"/>
    <p:sldId id="286" r:id="rId25"/>
    <p:sldId id="287" r:id="rId26"/>
    <p:sldId id="288" r:id="rId27"/>
    <p:sldId id="289" r:id="rId28"/>
    <p:sldId id="290" r:id="rId29"/>
    <p:sldId id="291" r:id="rId30"/>
    <p:sldId id="293" r:id="rId31"/>
    <p:sldId id="297" r:id="rId32"/>
    <p:sldId id="296" r:id="rId33"/>
    <p:sldId id="361" r:id="rId34"/>
    <p:sldId id="362" r:id="rId35"/>
    <p:sldId id="299" r:id="rId36"/>
    <p:sldId id="367" r:id="rId37"/>
    <p:sldId id="377" r:id="rId38"/>
    <p:sldId id="300" r:id="rId39"/>
    <p:sldId id="372" r:id="rId40"/>
    <p:sldId id="375" r:id="rId41"/>
    <p:sldId id="368" r:id="rId42"/>
    <p:sldId id="369" r:id="rId43"/>
    <p:sldId id="373" r:id="rId44"/>
    <p:sldId id="301" r:id="rId45"/>
    <p:sldId id="304" r:id="rId46"/>
    <p:sldId id="305" r:id="rId47"/>
    <p:sldId id="309" r:id="rId48"/>
    <p:sldId id="311" r:id="rId49"/>
    <p:sldId id="376" r:id="rId50"/>
    <p:sldId id="313" r:id="rId51"/>
    <p:sldId id="314" r:id="rId52"/>
    <p:sldId id="318" r:id="rId53"/>
    <p:sldId id="320" r:id="rId54"/>
    <p:sldId id="321" r:id="rId55"/>
    <p:sldId id="322" r:id="rId56"/>
    <p:sldId id="323" r:id="rId57"/>
    <p:sldId id="325" r:id="rId58"/>
    <p:sldId id="315" r:id="rId59"/>
    <p:sldId id="317" r:id="rId60"/>
    <p:sldId id="260" r:id="rId61"/>
    <p:sldId id="328" r:id="rId62"/>
    <p:sldId id="329" r:id="rId63"/>
    <p:sldId id="330" r:id="rId64"/>
    <p:sldId id="331" r:id="rId65"/>
    <p:sldId id="332" r:id="rId66"/>
    <p:sldId id="333" r:id="rId67"/>
    <p:sldId id="261" r:id="rId68"/>
    <p:sldId id="335" r:id="rId69"/>
    <p:sldId id="334" r:id="rId70"/>
    <p:sldId id="336" r:id="rId71"/>
    <p:sldId id="337" r:id="rId72"/>
    <p:sldId id="339" r:id="rId73"/>
    <p:sldId id="340" r:id="rId74"/>
    <p:sldId id="341" r:id="rId75"/>
    <p:sldId id="342" r:id="rId76"/>
    <p:sldId id="389" r:id="rId77"/>
    <p:sldId id="344" r:id="rId78"/>
    <p:sldId id="343" r:id="rId79"/>
    <p:sldId id="385" r:id="rId80"/>
    <p:sldId id="386" r:id="rId81"/>
    <p:sldId id="264" r:id="rId82"/>
    <p:sldId id="270" r:id="rId83"/>
    <p:sldId id="358" r:id="rId84"/>
    <p:sldId id="371" r:id="rId85"/>
    <p:sldId id="395" r:id="rId86"/>
    <p:sldId id="265" r:id="rId87"/>
    <p:sldId id="279" r:id="rId88"/>
    <p:sldId id="283" r:id="rId89"/>
    <p:sldId id="284" r:id="rId90"/>
    <p:sldId id="359" r:id="rId91"/>
    <p:sldId id="360" r:id="rId92"/>
    <p:sldId id="346" r:id="rId93"/>
    <p:sldId id="345" r:id="rId94"/>
    <p:sldId id="393" r:id="rId95"/>
    <p:sldId id="394" r:id="rId96"/>
    <p:sldId id="356" r:id="rId97"/>
    <p:sldId id="379" r:id="rId98"/>
    <p:sldId id="378" r:id="rId99"/>
    <p:sldId id="381" r:id="rId100"/>
    <p:sldId id="382" r:id="rId101"/>
    <p:sldId id="392" r:id="rId102"/>
    <p:sldId id="280" r:id="rId103"/>
    <p:sldId id="306" r:id="rId104"/>
    <p:sldId id="384" r:id="rId105"/>
    <p:sldId id="307" r:id="rId106"/>
    <p:sldId id="383" r:id="rId107"/>
    <p:sldId id="302" r:id="rId108"/>
    <p:sldId id="326" r:id="rId109"/>
    <p:sldId id="310" r:id="rId110"/>
    <p:sldId id="352" r:id="rId111"/>
    <p:sldId id="308" r:id="rId112"/>
    <p:sldId id="349" r:id="rId113"/>
    <p:sldId id="350" r:id="rId114"/>
    <p:sldId id="351" r:id="rId115"/>
    <p:sldId id="353" r:id="rId116"/>
    <p:sldId id="354" r:id="rId117"/>
    <p:sldId id="380" r:id="rId118"/>
    <p:sldId id="319" r:id="rId119"/>
    <p:sldId id="312" r:id="rId120"/>
    <p:sldId id="355" r:id="rId121"/>
    <p:sldId id="316" r:id="rId122"/>
    <p:sldId id="357" r:id="rId123"/>
    <p:sldId id="387" r:id="rId124"/>
    <p:sldId id="388" r:id="rId125"/>
    <p:sldId id="390" r:id="rId126"/>
    <p:sldId id="338" r:id="rId127"/>
    <p:sldId id="391" r:id="rId1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ARD" initials="S" lastIdx="1" clrIdx="0">
    <p:extLst>
      <p:ext uri="{19B8F6BF-5375-455C-9EA6-DF929625EA0E}">
        <p15:presenceInfo xmlns:p15="http://schemas.microsoft.com/office/powerpoint/2012/main" userId="S-1-5-21-4087870506-3340583420-3770169302-33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1" autoAdjust="0"/>
    <p:restoredTop sz="94660"/>
  </p:normalViewPr>
  <p:slideViewPr>
    <p:cSldViewPr snapToGrid="0">
      <p:cViewPr varScale="1">
        <p:scale>
          <a:sx n="85" d="100"/>
          <a:sy n="85" d="100"/>
        </p:scale>
        <p:origin x="52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commentAuthors" Target="commentAuthor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1-12T19:44:33.495" idx="1">
    <p:pos x="6930" y="1266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5EED02-0D25-4540-9688-7E29E58F5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99D851-E641-49A2-844A-865192DCEA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BFF630-5C6E-41F4-B371-F9D4A63A7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D4D-70B9-4DBE-AA83-6099F52F489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4F8AD8-0293-4360-92CF-6B9840F90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E1C8A5-1323-4CE5-A110-C1C77040C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526D-D984-4389-A68B-824F339E0C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676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84D30-A667-4233-B458-004D94290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5463A0-DB4D-407D-938C-B8221E24D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04C416-417A-48B7-88E8-29BBE66AB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D4D-70B9-4DBE-AA83-6099F52F489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06F0AD-BBFD-4F01-B1FF-77243B834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38516E-2EBA-4EB3-8A4D-04DE37ABE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526D-D984-4389-A68B-824F339E0C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14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03ECDCC-0472-4E6F-916F-AFC7ECAE2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B863EB9-D680-495A-BCF9-2AF16B4352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55AC87-40FD-4B78-9CDA-B309900A2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D4D-70B9-4DBE-AA83-6099F52F489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33119B-616D-43EC-882F-197E18758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84C51B-5C00-4746-A421-209C37200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526D-D984-4389-A68B-824F339E0C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108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7CAE70-D56A-4D71-91B6-E96853D7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5DC26E-19C0-4F85-A81E-C6551448B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6FA2A0-8999-4F4C-914E-D1A39AF76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D4D-70B9-4DBE-AA83-6099F52F489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52293A-74E8-4C4B-BC3A-77CD7AF4E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D1C02A-FC1A-4BB7-8941-AE0C2074D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526D-D984-4389-A68B-824F339E0C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277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0A6707-2004-45E1-A369-69A7828CE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25D373-90D9-4F62-A442-5192EF150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5AACC2-0022-4878-936B-2678D5D2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D4D-70B9-4DBE-AA83-6099F52F489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7C608D-9F0E-4FC1-B796-F31777AAF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4D3037-4A00-4536-8215-F7DC5B45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526D-D984-4389-A68B-824F339E0C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044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AA2C5E-F985-4606-A5C5-99EB26208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5337E8-E7F9-44D5-AE50-09C8B4EBB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7FCF41A-4B1D-490D-8CCC-59D2FC048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D32743B-F01B-45C2-88EB-125E2CDDA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D4D-70B9-4DBE-AA83-6099F52F489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4FF7F17-E3DD-41AE-BEC8-491887842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8C5F0C-4635-4E1E-8465-224FA802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526D-D984-4389-A68B-824F339E0C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55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7D605B-1F49-42A4-8B1E-3D6C006BE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15DAFE-09B0-445B-992C-01F416C1E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0A540A7-D70C-400D-8214-9C23CD412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5E601F2-A5CB-47AF-BAF6-E67CCDB1D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D94ECBC-B4CC-4975-B637-D5D78C171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FC941D2-3D3B-4114-A75C-19A1028CE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D4D-70B9-4DBE-AA83-6099F52F489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FD4CD1A-9881-40D8-8D0E-47011A7B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5ABFC4E-05B8-424D-90D8-92968C27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526D-D984-4389-A68B-824F339E0C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672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C0414-F08B-448F-A394-24CFE2855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B828057-407F-4C64-B1CA-7CEE6BBB3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D4D-70B9-4DBE-AA83-6099F52F489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11A64B5-0CB8-424C-8898-4A9960742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2BE0C1-480F-4C22-8107-9DC7D667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526D-D984-4389-A68B-824F339E0C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058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075602C-92EC-43B3-BA03-66CD812DA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D4D-70B9-4DBE-AA83-6099F52F489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5193A44-7EB5-4E96-9A40-D24D67886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3CF9E7-9768-4435-AAEF-8A014B79A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526D-D984-4389-A68B-824F339E0C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492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FF7A67-8D42-4CB7-B867-F58175019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7EEF9F-225B-4EDA-9B61-DC7AE2FAD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A5AB118-C55A-4ED3-8984-2A00BB2B7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9C92DA-BDCA-43FA-86E9-A119B6FF1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D4D-70B9-4DBE-AA83-6099F52F489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822237C-D735-4699-B0CE-AC30F7BF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DE2749-0170-456F-84B4-AF097B4EB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526D-D984-4389-A68B-824F339E0C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350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54849-CBFD-476F-B198-22D00911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A7DBD6B-44AA-45B6-B4AD-43D88BF4B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667941D-BC11-4669-9827-1324555B3B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458D7E-82F8-4962-B99A-98DF9AE0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BED4D-70B9-4DBE-AA83-6099F52F489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7F2499-F37B-4E40-8FA4-EEF88C2C3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26B95C-B1A1-4D11-8E62-8583F84EF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526D-D984-4389-A68B-824F339E0C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237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B924130-46C6-4F73-9548-6A2AF792A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0ECD5F-4B69-4B53-9758-7F9E36581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6877C4-E40D-4323-B295-E426F1D579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BED4D-70B9-4DBE-AA83-6099F52F4891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474A2A-0AA9-4F62-B152-9EC2941260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276D8E-C5EE-42D1-8360-82B6F764C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1526D-D984-4389-A68B-824F339E0C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9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0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0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20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9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3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3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0.png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594B1-2264-4C73-9C37-02151C0C7F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Status</a:t>
            </a:r>
            <a:r>
              <a:rPr lang="fr-FR" dirty="0"/>
              <a:t> of neutrinos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55B9D54-AAB1-4F89-9E09-7994AF164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5364" y="5269474"/>
            <a:ext cx="9144000" cy="1655762"/>
          </a:xfrm>
        </p:spPr>
        <p:txBody>
          <a:bodyPr/>
          <a:lstStyle/>
          <a:p>
            <a:r>
              <a:rPr lang="fr-FR" dirty="0"/>
              <a:t>L. Simard, journée P2I, 26/11/25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11D44D-7C2B-402C-9EBD-535201112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1" t="5925" r="38708" b="44630"/>
          <a:stretch/>
        </p:blipFill>
        <p:spPr>
          <a:xfrm>
            <a:off x="0" y="11503"/>
            <a:ext cx="2590800" cy="21320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34AFD2A-1E11-4227-A2B8-F087B9AA5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761" y="0"/>
            <a:ext cx="4009239" cy="180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98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6FB31-5A33-45EA-A39B-8A8790CFD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877A02-FE1E-48AE-B8F5-A53C651D0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A33918-266C-48DC-ABA5-1293F2CDA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012"/>
            <a:ext cx="12192000" cy="654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44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5DD24A-AB40-44F5-8050-CD18DDD17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0325F0-09CB-41B3-B8FD-810B98CFE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FA507A-120E-4D48-841E-2FCE55FD7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620" y="0"/>
            <a:ext cx="9348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9856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CED558-EC5B-4310-9A1D-A4F9DE932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0BDE95E-55E7-411F-BF84-021765780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931" y="806824"/>
            <a:ext cx="8096166" cy="5370139"/>
          </a:xfrm>
        </p:spPr>
      </p:pic>
    </p:spTree>
    <p:extLst>
      <p:ext uri="{BB962C8B-B14F-4D97-AF65-F5344CB8AC3E}">
        <p14:creationId xmlns:p14="http://schemas.microsoft.com/office/powerpoint/2010/main" val="37422806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D5AB74-0E6C-4981-989B-81FB56B69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BC69BE-2517-49D3-908E-887D4FEFA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A43BED-A3FE-49C3-ADBF-3F20CDD41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856" y="0"/>
            <a:ext cx="7312288" cy="68580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4B4AC5F-3A52-4E67-8DD0-73F30FD25821}"/>
              </a:ext>
            </a:extLst>
          </p:cNvPr>
          <p:cNvCxnSpPr>
            <a:cxnSpLocks/>
          </p:cNvCxnSpPr>
          <p:nvPr/>
        </p:nvCxnSpPr>
        <p:spPr>
          <a:xfrm flipV="1">
            <a:off x="3532094" y="247650"/>
            <a:ext cx="4592731" cy="5776634"/>
          </a:xfrm>
          <a:prstGeom prst="line">
            <a:avLst/>
          </a:prstGeom>
          <a:ln w="3492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11529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FD15991-1F98-4963-A0E4-619ACA006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022" y="790206"/>
            <a:ext cx="5953956" cy="527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0657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B638C3-DC3E-4F42-8730-26730DAAB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1ACA9A-7519-4DF2-8D97-B1E895BC8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9048986-9222-45B8-B4EC-BCB44BF87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40" y="590154"/>
            <a:ext cx="10536120" cy="567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5309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168D7AB-A070-4F0D-AD7F-C1B069878816}"/>
              </a:ext>
            </a:extLst>
          </p:cNvPr>
          <p:cNvSpPr txBox="1"/>
          <p:nvPr/>
        </p:nvSpPr>
        <p:spPr>
          <a:xfrm>
            <a:off x="4282394" y="2889316"/>
            <a:ext cx="3979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/>
              <a:t>Sterile</a:t>
            </a:r>
            <a:r>
              <a:rPr lang="fr-FR" sz="4400" dirty="0"/>
              <a:t> neutrinos</a:t>
            </a:r>
          </a:p>
        </p:txBody>
      </p:sp>
    </p:spTree>
    <p:extLst>
      <p:ext uri="{BB962C8B-B14F-4D97-AF65-F5344CB8AC3E}">
        <p14:creationId xmlns:p14="http://schemas.microsoft.com/office/powerpoint/2010/main" val="21380893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211D05C-1874-4BEB-A664-90ABBF69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66" y="37626"/>
            <a:ext cx="10517068" cy="67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7275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6F6A0F6-F3A1-4CBE-A188-B83FE6840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97" y="0"/>
            <a:ext cx="10321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1342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A3182E4-5491-4764-9C7D-915042F1F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859" y="0"/>
            <a:ext cx="9834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026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02AE01E-B642-495D-9F16-3901FABFE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317"/>
            <a:ext cx="12192000" cy="614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53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492E97-559E-4B39-B214-05E6D380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Medium </a:t>
            </a:r>
            <a:r>
              <a:rPr lang="fr-FR" dirty="0" err="1"/>
              <a:t>baseline</a:t>
            </a:r>
            <a:r>
              <a:rPr lang="fr-FR" dirty="0"/>
              <a:t> </a:t>
            </a:r>
            <a:r>
              <a:rPr lang="fr-FR" dirty="0" err="1"/>
              <a:t>reactor</a:t>
            </a:r>
            <a:r>
              <a:rPr lang="fr-FR" dirty="0"/>
              <a:t> </a:t>
            </a:r>
            <a:r>
              <a:rPr lang="fr-FR" dirty="0" err="1"/>
              <a:t>experiments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FADB32-9AE7-42AD-8E02-D4B87EE4F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279" y="1690688"/>
            <a:ext cx="5430266" cy="503740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B4DFCA5E-CD14-40C8-BAFE-A98763454051}"/>
              </a:ext>
            </a:extLst>
          </p:cNvPr>
          <p:cNvCxnSpPr>
            <a:cxnSpLocks/>
          </p:cNvCxnSpPr>
          <p:nvPr/>
        </p:nvCxnSpPr>
        <p:spPr>
          <a:xfrm>
            <a:off x="6366996" y="5498432"/>
            <a:ext cx="0" cy="4652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C0A3E63-C06C-4D5C-AD89-1175915D7FC9}"/>
              </a:ext>
            </a:extLst>
          </p:cNvPr>
          <p:cNvSpPr/>
          <p:nvPr/>
        </p:nvSpPr>
        <p:spPr>
          <a:xfrm>
            <a:off x="6035838" y="5313945"/>
            <a:ext cx="469237" cy="172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65B8C64-230F-4AE6-9CD8-3646B84A4982}"/>
              </a:ext>
            </a:extLst>
          </p:cNvPr>
          <p:cNvSpPr txBox="1"/>
          <p:nvPr/>
        </p:nvSpPr>
        <p:spPr>
          <a:xfrm>
            <a:off x="5974541" y="5246282"/>
            <a:ext cx="59182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JUNO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EBEA060-B306-4C5B-A13C-80B156214374}"/>
              </a:ext>
            </a:extLst>
          </p:cNvPr>
          <p:cNvSpPr/>
          <p:nvPr/>
        </p:nvSpPr>
        <p:spPr>
          <a:xfrm>
            <a:off x="5932715" y="5050971"/>
            <a:ext cx="990600" cy="13255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96652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3D8864-02EC-439A-BB37-EEE62D27E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498"/>
            <a:ext cx="12192000" cy="629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4988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600B5F9-3DCE-4E5C-80C9-0E56B3EE8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653"/>
            <a:ext cx="12192000" cy="63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1884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8114802-F1BE-4144-BADE-A913DBA0D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506"/>
            <a:ext cx="12192000" cy="634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989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13379C7-84A1-4529-B6E4-4DE618AB5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793"/>
            <a:ext cx="12192000" cy="623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5260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E564624-EAD3-4D31-A21D-6D07B5D2C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629"/>
            <a:ext cx="12192000" cy="625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4015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FA076E-F05B-49E5-9497-B55238360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933"/>
            <a:ext cx="12192000" cy="624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6093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18147C-B3CF-42D0-A5C0-570AEC9D6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127" y="2047682"/>
            <a:ext cx="6601746" cy="27626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5F21D7D-78F9-4D6D-A352-FC3D0F0722A7}"/>
                  </a:ext>
                </a:extLst>
              </p:cNvPr>
              <p:cNvSpPr txBox="1"/>
              <p:nvPr/>
            </p:nvSpPr>
            <p:spPr>
              <a:xfrm>
                <a:off x="2573518" y="6004874"/>
                <a:ext cx="46579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If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FR" i="1" dirty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dirty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fr-FR" i="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fr-FR" i="1" dirty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fr-FR" i="1" dirty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 dirty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i="1" dirty="0">
                                    <a:latin typeface="Cambria Math" panose="02040503050406030204" pitchFamily="18" charset="0"/>
                                  </a:rPr>
                                  <m:t>𝑒𝑒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fr-FR" i="0" dirty="0">
                        <a:latin typeface="Cambria Math" panose="02040503050406030204" pitchFamily="18" charset="0"/>
                      </a:rPr>
                      <m:t>=0</m:t>
                    </m:r>
                    <m:r>
                      <a:rPr lang="fr-FR" b="0" i="0" dirty="0" smtClean="0">
                        <a:latin typeface="Cambria Math" panose="02040503050406030204" pitchFamily="18" charset="0"/>
                      </a:rPr>
                      <m:t>, </m:t>
                    </m:r>
                    <m:func>
                      <m:funcPr>
                        <m:ctrlPr>
                          <a:rPr lang="fr-FR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FR" i="1" dirty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dirty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fr-FR" i="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fr-FR" i="1" dirty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𝜃𝜇</m:t>
                            </m:r>
                            <m:r>
                              <a:rPr lang="fr-FR" i="0" dirty="0">
                                <a:latin typeface="Cambria Math" panose="02040503050406030204" pitchFamily="18" charset="0"/>
                              </a:rPr>
                              <m:t>ⅇ</m:t>
                            </m:r>
                          </m:e>
                        </m:d>
                      </m:e>
                    </m:func>
                    <m:r>
                      <a:rPr lang="fr-FR" i="0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fr-FR" dirty="0"/>
              </a:p>
              <a:p>
                <a:r>
                  <a:rPr lang="fr-FR" dirty="0"/>
                  <a:t>Absence of disparition =&gt; absence of apparition</a:t>
                </a: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05F21D7D-78F9-4D6D-A352-FC3D0F072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518" y="6004874"/>
                <a:ext cx="4657942" cy="646331"/>
              </a:xfrm>
              <a:prstGeom prst="rect">
                <a:avLst/>
              </a:prstGeom>
              <a:blipFill>
                <a:blip r:embed="rId3"/>
                <a:stretch>
                  <a:fillRect l="-1047" t="-4717" r="-524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08057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A143553-63ED-40B5-917B-808166C81379}"/>
              </a:ext>
            </a:extLst>
          </p:cNvPr>
          <p:cNvSpPr txBox="1"/>
          <p:nvPr/>
        </p:nvSpPr>
        <p:spPr>
          <a:xfrm>
            <a:off x="5458120" y="3167406"/>
            <a:ext cx="3112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Neutrino mass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cosmology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469843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B211048-0FD5-4F4E-97C3-A29779DC0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195"/>
            <a:ext cx="12192000" cy="606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016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78B50F3-1114-479E-AA97-CFADA2C1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060"/>
            <a:ext cx="12192000" cy="616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73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CC968C6-9599-462A-A908-B8A6C07DC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349"/>
            <a:ext cx="12192000" cy="665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1102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A143553-63ED-40B5-917B-808166C81379}"/>
              </a:ext>
            </a:extLst>
          </p:cNvPr>
          <p:cNvSpPr txBox="1"/>
          <p:nvPr/>
        </p:nvSpPr>
        <p:spPr>
          <a:xfrm>
            <a:off x="5458120" y="3167406"/>
            <a:ext cx="203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Coherent</a:t>
            </a:r>
            <a:r>
              <a:rPr lang="fr-FR" dirty="0"/>
              <a:t> </a:t>
            </a:r>
            <a:r>
              <a:rPr lang="fr-FR" dirty="0" err="1"/>
              <a:t>scattering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990963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4524117-9561-4D3E-AADB-795F8D9EE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359"/>
            <a:ext cx="12192000" cy="610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6381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DCCF7E7-DE55-4B83-886A-9DE1C4A5A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19" y="175758"/>
            <a:ext cx="10297962" cy="65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8759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587BC3F-640D-4D51-8366-BB58344B0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98"/>
            <a:ext cx="12192000" cy="659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4735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1A16AB5-0789-4EA1-9C11-FC639B8F3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991"/>
            <a:ext cx="12192000" cy="620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8022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DDCBB8-D6D6-4782-BB21-CFCDD2703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Double-beta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D71134-80B1-4F31-88FD-C039C4344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00756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B8828582-C9AC-43DF-8F35-F1F5F7D4286F}"/>
              </a:ext>
            </a:extLst>
          </p:cNvPr>
          <p:cNvGrpSpPr/>
          <p:nvPr/>
        </p:nvGrpSpPr>
        <p:grpSpPr>
          <a:xfrm>
            <a:off x="2102222" y="44824"/>
            <a:ext cx="4515703" cy="2151529"/>
            <a:chOff x="3995106" y="0"/>
            <a:chExt cx="4515703" cy="215152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4FA68AC-3FFE-4E80-9368-6296F6EFC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95106" y="0"/>
              <a:ext cx="4515703" cy="213829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FB258-3EEE-4E51-9256-08EE3E1E03EA}"/>
                </a:ext>
              </a:extLst>
            </p:cNvPr>
            <p:cNvSpPr/>
            <p:nvPr/>
          </p:nvSpPr>
          <p:spPr>
            <a:xfrm>
              <a:off x="3998259" y="1281953"/>
              <a:ext cx="1237129" cy="869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66E0F5-452F-4E7A-AAD8-387F55DDE1D9}"/>
                </a:ext>
              </a:extLst>
            </p:cNvPr>
            <p:cNvSpPr/>
            <p:nvPr/>
          </p:nvSpPr>
          <p:spPr>
            <a:xfrm>
              <a:off x="7820185" y="1281953"/>
              <a:ext cx="690623" cy="869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15BDCEDE-88EB-4F49-97E3-A59826E32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52376" y="44824"/>
            <a:ext cx="5369859" cy="1325563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SNO+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F68F67B-97A4-4090-858F-F0E14925CFD4}"/>
              </a:ext>
            </a:extLst>
          </p:cNvPr>
          <p:cNvSpPr txBox="1">
            <a:spLocks/>
          </p:cNvSpPr>
          <p:nvPr/>
        </p:nvSpPr>
        <p:spPr>
          <a:xfrm>
            <a:off x="7297272" y="116541"/>
            <a:ext cx="16450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err="1"/>
              <a:t>nEXO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1F4ED2E-5293-4A98-995D-15B55D8F4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523" y="0"/>
            <a:ext cx="2133898" cy="336279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8DBFF2A-D8BB-4444-AC71-1500FB64D0C7}"/>
              </a:ext>
            </a:extLst>
          </p:cNvPr>
          <p:cNvSpPr txBox="1"/>
          <p:nvPr/>
        </p:nvSpPr>
        <p:spPr>
          <a:xfrm>
            <a:off x="164048" y="2917066"/>
            <a:ext cx="67235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780-t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liquid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scintillator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detector,</a:t>
            </a:r>
          </a:p>
          <a:p>
            <a:pPr algn="l"/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rich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non-</a:t>
            </a:r>
            <a:r>
              <a:rPr lang="el-G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ββ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physics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program</a:t>
            </a:r>
          </a:p>
          <a:p>
            <a:pPr algn="l"/>
            <a:r>
              <a:rPr lang="it-IT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[Allega et al., PRL 130 (2023) 9, 9]</a:t>
            </a:r>
          </a:p>
          <a:p>
            <a:pPr algn="l"/>
            <a:r>
              <a:rPr lang="fr-FR" sz="2000" b="1" i="0" u="none" strike="noStrike" baseline="0" dirty="0">
                <a:solidFill>
                  <a:srgbClr val="000000"/>
                </a:solidFill>
                <a:latin typeface="Arial-BoldMT"/>
              </a:rPr>
              <a:t>●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Staged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natTe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loading</a:t>
            </a:r>
            <a:endParaRPr lang="fr-FR" sz="2000" b="1" i="0" u="none" strike="noStrike" baseline="0" dirty="0">
              <a:solidFill>
                <a:srgbClr val="000000"/>
              </a:solidFill>
              <a:latin typeface="SourceSerifPro-Bold"/>
            </a:endParaRP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ArialMT"/>
              </a:rPr>
              <a:t>	○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Large isotope mass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	e.g. 1.3 t of 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130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Te for 0.5% loading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ArialMT"/>
              </a:rPr>
              <a:t>	○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Poor energy resolution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4% at 2.5 MeV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Water phase completed, scintillator phase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ongoing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, 0.5% loading in preparation</a:t>
            </a: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MS-PMincho"/>
              </a:rPr>
              <a:t>➔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Projected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sensitivity</a:t>
            </a:r>
            <a:endParaRPr lang="fr-FR" sz="2000" b="0" i="0" u="none" strike="noStrike" baseline="0" dirty="0">
              <a:solidFill>
                <a:srgbClr val="000000"/>
              </a:solidFill>
              <a:latin typeface="SourceSerifPro-Regular"/>
            </a:endParaRPr>
          </a:p>
          <a:p>
            <a:pPr algn="l"/>
            <a:r>
              <a:rPr lang="de-DE" sz="2000" b="0" i="1" u="none" strike="noStrike" baseline="0" dirty="0">
                <a:solidFill>
                  <a:srgbClr val="000000"/>
                </a:solidFill>
                <a:latin typeface="SourceSerifPro-It"/>
              </a:rPr>
              <a:t>T</a:t>
            </a:r>
            <a:r>
              <a:rPr lang="de-DE" sz="2000" b="0" i="0" u="none" strike="noStrike" baseline="-25000" dirty="0">
                <a:solidFill>
                  <a:srgbClr val="000000"/>
                </a:solidFill>
                <a:latin typeface="SourceSerifPro-Regular"/>
              </a:rPr>
              <a:t>1/2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</a:t>
            </a:r>
            <a:r>
              <a:rPr lang="de-DE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130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Te) </a:t>
            </a:r>
            <a:r>
              <a:rPr lang="de-D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&gt; 2.0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MS-PMincho"/>
              </a:rPr>
              <a:t>⋅</a:t>
            </a:r>
            <a:r>
              <a:rPr lang="de-D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10</a:t>
            </a:r>
            <a:r>
              <a:rPr lang="de-DE" sz="2000" b="1" i="0" u="none" strike="noStrike" baseline="30000" dirty="0">
                <a:solidFill>
                  <a:srgbClr val="000000"/>
                </a:solidFill>
                <a:latin typeface="SourceSerifPro-Bold"/>
              </a:rPr>
              <a:t>26</a:t>
            </a:r>
            <a:r>
              <a:rPr lang="de-D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de-DE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yr</a:t>
            </a:r>
            <a:r>
              <a:rPr lang="de-D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(90% CL), 3 </a:t>
            </a:r>
            <a:r>
              <a:rPr lang="de-DE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yr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</a:t>
            </a:r>
            <a:r>
              <a:rPr lang="de-DE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with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0.5%</a:t>
            </a:r>
          </a:p>
          <a:p>
            <a:pPr algn="l"/>
            <a:r>
              <a:rPr lang="de-DE" sz="2000" b="0" i="1" u="none" strike="noStrike" baseline="0" dirty="0">
                <a:solidFill>
                  <a:srgbClr val="000000"/>
                </a:solidFill>
                <a:latin typeface="SourceSerifPro-It"/>
              </a:rPr>
              <a:t>T</a:t>
            </a:r>
            <a:r>
              <a:rPr lang="de-DE" sz="2000" b="0" i="0" u="none" strike="noStrike" baseline="-25000" dirty="0">
                <a:solidFill>
                  <a:srgbClr val="000000"/>
                </a:solidFill>
                <a:latin typeface="SourceSerifPro-Regular"/>
              </a:rPr>
              <a:t>1/2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</a:t>
            </a:r>
            <a:r>
              <a:rPr lang="de-DE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130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Te) </a:t>
            </a:r>
            <a:r>
              <a:rPr lang="de-D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&gt; 7.4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MS-PMincho"/>
              </a:rPr>
              <a:t>⋅</a:t>
            </a:r>
            <a:r>
              <a:rPr lang="de-D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10</a:t>
            </a:r>
            <a:r>
              <a:rPr lang="de-DE" sz="2000" b="1" i="0" u="none" strike="noStrike" baseline="30000" dirty="0">
                <a:solidFill>
                  <a:srgbClr val="000000"/>
                </a:solidFill>
                <a:latin typeface="SourceSerifPro-Bold"/>
              </a:rPr>
              <a:t>26</a:t>
            </a:r>
            <a:r>
              <a:rPr lang="de-D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de-DE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yr</a:t>
            </a:r>
            <a:r>
              <a:rPr lang="de-D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(90% CL), 5 </a:t>
            </a:r>
            <a:r>
              <a:rPr lang="de-DE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yr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</a:t>
            </a:r>
            <a:r>
              <a:rPr lang="de-DE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with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1.5 %</a:t>
            </a:r>
            <a:endParaRPr lang="fr-FR" sz="2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E900A4C-F307-4F8C-AD11-3C0307075130}"/>
              </a:ext>
            </a:extLst>
          </p:cNvPr>
          <p:cNvSpPr txBox="1"/>
          <p:nvPr/>
        </p:nvSpPr>
        <p:spPr>
          <a:xfrm>
            <a:off x="6617924" y="3429000"/>
            <a:ext cx="536986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Liquid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enrXe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time projection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chamber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,</a:t>
            </a: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building on EXO-200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ArialMT"/>
              </a:rPr>
              <a:t>	○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Large isotope mass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5 t of 90% 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136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Xe</a:t>
            </a: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ArialMT"/>
              </a:rPr>
              <a:t>	○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Reasonable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energy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resolution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</a:t>
            </a: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	1% at 2.5 MeV</a:t>
            </a: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MS-PMincho"/>
              </a:rPr>
              <a:t>➔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Projected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sensitivity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10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yr</a:t>
            </a:r>
            <a:endParaRPr lang="fr-FR" sz="2000" b="0" i="0" u="none" strike="noStrike" baseline="0" dirty="0">
              <a:solidFill>
                <a:srgbClr val="000000"/>
              </a:solidFill>
              <a:latin typeface="SourceSerifPro-Regular"/>
            </a:endParaRPr>
          </a:p>
          <a:p>
            <a:pPr algn="l"/>
            <a:r>
              <a:rPr lang="da-DK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[Adhikari et al., J.Phys.G 49 (2022) 1, 015104]</a:t>
            </a:r>
          </a:p>
          <a:p>
            <a:pPr algn="l"/>
            <a:r>
              <a:rPr lang="fr-FR" sz="2000" b="0" i="1" u="none" strike="noStrike" baseline="0" dirty="0">
                <a:solidFill>
                  <a:srgbClr val="000000"/>
                </a:solidFill>
                <a:latin typeface="SourceSerifPro-It"/>
              </a:rPr>
              <a:t>	T</a:t>
            </a:r>
            <a:r>
              <a:rPr lang="fr-FR" sz="2000" b="0" i="0" u="none" strike="noStrike" baseline="-25000" dirty="0">
                <a:solidFill>
                  <a:srgbClr val="000000"/>
                </a:solidFill>
                <a:latin typeface="SourceSerifPro-Regular"/>
              </a:rPr>
              <a:t>1/2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</a:t>
            </a:r>
            <a:r>
              <a:rPr lang="fr-FR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136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Xe)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&gt; 1.4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MS-PMincho"/>
              </a:rPr>
              <a:t>⋅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10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SourceSerifPro-Bold"/>
              </a:rPr>
              <a:t>28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yr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(90% CL)</a:t>
            </a:r>
          </a:p>
          <a:p>
            <a:pPr algn="l"/>
            <a:r>
              <a:rPr lang="fr-FR" sz="2000" b="0" i="1" u="none" strike="noStrike" baseline="0" dirty="0">
                <a:solidFill>
                  <a:srgbClr val="000000"/>
                </a:solidFill>
                <a:latin typeface="SourceSerifPro-It"/>
              </a:rPr>
              <a:t>	T</a:t>
            </a:r>
            <a:r>
              <a:rPr lang="fr-FR" sz="2000" b="0" i="0" u="none" strike="noStrike" baseline="-25000" dirty="0">
                <a:solidFill>
                  <a:srgbClr val="000000"/>
                </a:solidFill>
                <a:latin typeface="SourceSerifPro-Regular"/>
              </a:rPr>
              <a:t>1/2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</a:t>
            </a:r>
            <a:r>
              <a:rPr lang="fr-FR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136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Xe) =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7.4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MS-PMincho"/>
              </a:rPr>
              <a:t>⋅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10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SourceSerifPro-Bold"/>
              </a:rPr>
              <a:t>27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yr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(3</a:t>
            </a:r>
            <a:r>
              <a:rPr lang="el-G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σ)</a:t>
            </a: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Development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of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Ba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tagging</a:t>
            </a:r>
            <a:endParaRPr lang="fr-FR" sz="2000" b="1" i="0" u="none" strike="noStrike" baseline="0" dirty="0">
              <a:solidFill>
                <a:srgbClr val="000000"/>
              </a:solidFill>
              <a:latin typeface="SourceSerifPro-Bold"/>
            </a:endParaRPr>
          </a:p>
          <a:p>
            <a:pPr algn="l"/>
            <a:r>
              <a:rPr lang="fr-FR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[Chambers et al., Nature 569 (2019)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98489417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D274E3-E0BB-425F-BFCE-312DFFA51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E1A86C-D12B-4D2F-80A4-D752AB32D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E69739-C815-4E0B-B438-094B02839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693"/>
            <a:ext cx="12192000" cy="633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97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102409-0A8F-4986-A5BC-EA02DBC4F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92CC8C-AF66-4395-8B89-07D28EF19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343C89-09DE-4FC2-9D3E-FB2C842FA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8"/>
            <a:ext cx="12192000" cy="654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53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09CB1FD-4169-440F-AD9D-6F4EA369F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200"/>
            <a:ext cx="12192000" cy="67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93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4221FA5-5A8F-4FF2-8CED-45A2A6B8D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300"/>
            <a:ext cx="12192000" cy="65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90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E2A579-76CF-44E5-AF71-D9B3457E1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541" y="-199652"/>
            <a:ext cx="10515600" cy="1325563"/>
          </a:xfrm>
        </p:spPr>
        <p:txBody>
          <a:bodyPr/>
          <a:lstStyle/>
          <a:p>
            <a:r>
              <a:rPr lang="fr-FR" dirty="0"/>
              <a:t>Juno first </a:t>
            </a:r>
            <a:r>
              <a:rPr lang="fr-FR" dirty="0" err="1"/>
              <a:t>results</a:t>
            </a:r>
            <a:r>
              <a:rPr lang="fr-FR" dirty="0"/>
              <a:t> (18/11/25)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A25E5B-8AA5-41C6-9D0E-44BED65EA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13" y="648680"/>
            <a:ext cx="3944043" cy="39885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4E118DB-4D21-4D7B-997F-5B781A7DF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857" y="648681"/>
            <a:ext cx="4380736" cy="430880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0C82D80-A20F-4175-A451-04730D1A0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77" y="4957483"/>
            <a:ext cx="4948518" cy="52241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EBB7E1A-C4B1-49E7-80AC-24E00AD57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401" y="5479895"/>
            <a:ext cx="5293106" cy="42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5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72F5773-8837-4DC3-B520-BEBBA2425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08"/>
          <a:stretch/>
        </p:blipFill>
        <p:spPr>
          <a:xfrm>
            <a:off x="1553872" y="1084082"/>
            <a:ext cx="9084255" cy="5773918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5FD3ECC-D656-4E45-BEF6-79EBC7857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078" y="-77935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Long </a:t>
            </a:r>
            <a:r>
              <a:rPr lang="fr-FR" dirty="0" err="1"/>
              <a:t>baseline</a:t>
            </a:r>
            <a:r>
              <a:rPr lang="fr-FR" dirty="0"/>
              <a:t> </a:t>
            </a:r>
            <a:r>
              <a:rPr lang="fr-FR" dirty="0" err="1"/>
              <a:t>experiments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8463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6167F8E-A580-430A-8436-8FAED503B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31"/>
          <a:stretch/>
        </p:blipFill>
        <p:spPr>
          <a:xfrm>
            <a:off x="660821" y="1291472"/>
            <a:ext cx="10870358" cy="5566528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1297B945-3A2E-4D48-8B6B-842254D5C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078" y="-77935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Long </a:t>
            </a:r>
            <a:r>
              <a:rPr lang="fr-FR" dirty="0" err="1"/>
              <a:t>baseline</a:t>
            </a:r>
            <a:r>
              <a:rPr lang="fr-FR" dirty="0"/>
              <a:t> </a:t>
            </a:r>
            <a:r>
              <a:rPr lang="fr-FR" dirty="0" err="1"/>
              <a:t>experiments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1155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443F0DE-15B9-4FEC-BB6F-A675213C3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35"/>
          <a:stretch/>
        </p:blipFill>
        <p:spPr>
          <a:xfrm>
            <a:off x="0" y="1498862"/>
            <a:ext cx="12192000" cy="525053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E4EC599-5E80-4B7E-86D2-BC2A93CB1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078" y="-77935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Long </a:t>
            </a:r>
            <a:r>
              <a:rPr lang="fr-FR" dirty="0" err="1"/>
              <a:t>baseline</a:t>
            </a:r>
            <a:r>
              <a:rPr lang="fr-FR" dirty="0"/>
              <a:t> </a:t>
            </a:r>
            <a:r>
              <a:rPr lang="fr-FR" dirty="0" err="1"/>
              <a:t>experiments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5374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A4AA03-768D-4689-8455-5F703337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0975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The neutrino challenge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1715FF-0B4D-4D0B-BB20-E35675EB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72" y="1706194"/>
            <a:ext cx="4601217" cy="25721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0ADA3C-5675-41C7-9D8A-ED87E2D7C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67" y="4158872"/>
            <a:ext cx="4677428" cy="260068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9CB58C7-BCF8-4BE7-B868-DC256E190B32}"/>
              </a:ext>
            </a:extLst>
          </p:cNvPr>
          <p:cNvSpPr txBox="1"/>
          <p:nvPr/>
        </p:nvSpPr>
        <p:spPr>
          <a:xfrm>
            <a:off x="552172" y="1211912"/>
            <a:ext cx="4515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Mixing</a:t>
            </a:r>
            <a:r>
              <a:rPr lang="fr-FR" dirty="0"/>
              <a:t> of leptons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quarks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E56C9C1-60D7-4C79-999F-45066352AF80}"/>
              </a:ext>
            </a:extLst>
          </p:cNvPr>
          <p:cNvSpPr txBox="1"/>
          <p:nvPr/>
        </p:nvSpPr>
        <p:spPr>
          <a:xfrm>
            <a:off x="7397603" y="1144588"/>
            <a:ext cx="2517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Neutrino masses are </a:t>
            </a:r>
            <a:r>
              <a:rPr lang="fr-FR" dirty="0" err="1"/>
              <a:t>tiny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9756F8F-3AC4-4B92-B8F4-97DC8095E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920" y="2078818"/>
            <a:ext cx="6255498" cy="35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57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5479AD-FBB5-4312-A9C8-CB4A5B3237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19"/>
          <a:stretch/>
        </p:blipFill>
        <p:spPr>
          <a:xfrm>
            <a:off x="1652053" y="1414020"/>
            <a:ext cx="8887893" cy="5443979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DDE2187-A66B-40BE-A03E-583A306E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078" y="-77935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Accelerator </a:t>
            </a:r>
            <a:r>
              <a:rPr lang="fr-FR" dirty="0" err="1"/>
              <a:t>experiments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0A0253-0571-4061-97BA-B71A168F6C43}"/>
              </a:ext>
            </a:extLst>
          </p:cNvPr>
          <p:cNvSpPr/>
          <p:nvPr/>
        </p:nvSpPr>
        <p:spPr>
          <a:xfrm>
            <a:off x="8708571" y="6477000"/>
            <a:ext cx="2111829" cy="5473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1692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2B3A918-B908-490B-9EB4-8DC8B6C44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34" r="36244"/>
          <a:stretch/>
        </p:blipFill>
        <p:spPr>
          <a:xfrm>
            <a:off x="63086" y="801278"/>
            <a:ext cx="7732881" cy="5996332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54A8735-735A-40E4-ACE8-3E57DB57B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0739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Accelerator 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73A4950A-80A0-4ED8-B221-77B36F81CBED}"/>
                  </a:ext>
                </a:extLst>
              </p:cNvPr>
              <p:cNvSpPr txBox="1"/>
              <p:nvPr/>
            </p:nvSpPr>
            <p:spPr>
              <a:xfrm>
                <a:off x="7947132" y="964824"/>
                <a:ext cx="4244868" cy="5094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Selectable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fr-FR" sz="2000" dirty="0"/>
                  <a:t> 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sz="2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sz="20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acc>
                  </m:oMath>
                </a14:m>
                <a:r>
                  <a:rPr lang="fr-FR" sz="2000" dirty="0"/>
                  <a:t> </a:t>
                </a:r>
                <a:r>
                  <a:rPr lang="fr-FR" sz="2000" dirty="0" err="1"/>
                  <a:t>beams</a:t>
                </a:r>
                <a:r>
                  <a:rPr lang="fr-FR" sz="2000" dirty="0"/>
                  <a:t> by </a:t>
                </a:r>
                <a:r>
                  <a:rPr lang="fr-FR" sz="2000" dirty="0" err="1"/>
                  <a:t>focusing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fr-FR" sz="2000" dirty="0"/>
                  <a:t> </a:t>
                </a:r>
                <a:r>
                  <a:rPr lang="fr-FR" sz="2000" dirty="0" err="1"/>
                  <a:t>produced</a:t>
                </a:r>
                <a:r>
                  <a:rPr lang="fr-FR" sz="2000" dirty="0"/>
                  <a:t> by p </a:t>
                </a:r>
                <a:r>
                  <a:rPr lang="fr-FR" sz="2000" dirty="0" err="1"/>
                  <a:t>beam</a:t>
                </a:r>
                <a:r>
                  <a:rPr lang="fr-FR" sz="2000" dirty="0"/>
                  <a:t> on </a:t>
                </a:r>
                <a:r>
                  <a:rPr lang="fr-FR" sz="2000" dirty="0" err="1"/>
                  <a:t>fixed</a:t>
                </a:r>
                <a:r>
                  <a:rPr lang="fr-FR" sz="2000" dirty="0"/>
                  <a:t> </a:t>
                </a:r>
                <a:r>
                  <a:rPr lang="fr-FR" sz="2000" dirty="0" err="1"/>
                  <a:t>target</a:t>
                </a:r>
                <a:endParaRPr lang="fr-FR" sz="2000" dirty="0"/>
              </a:p>
              <a:p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 err="1"/>
                  <a:t>Precision</a:t>
                </a:r>
                <a:r>
                  <a:rPr lang="fr-FR" sz="2000" dirty="0"/>
                  <a:t> </a:t>
                </a:r>
                <a:r>
                  <a:rPr lang="fr-FR" sz="2000" dirty="0" err="1"/>
                  <a:t>study</a:t>
                </a:r>
                <a:r>
                  <a:rPr lang="fr-FR" sz="2000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fr-FR" sz="2000" i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fr-FR" sz="20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fr-FR" sz="2000" dirty="0"/>
                  <a:t> oscillations </a:t>
                </a:r>
                <a:r>
                  <a:rPr lang="fr-FR" sz="2000" dirty="0" err="1"/>
                  <a:t>near</a:t>
                </a:r>
                <a:r>
                  <a:rPr lang="fr-FR" sz="2000" dirty="0"/>
                  <a:t> first oscillation maximum</a:t>
                </a:r>
              </a:p>
              <a:p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Low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fr-FR" sz="2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0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acc>
                          <m:accPr>
                            <m:chr m:val="̅"/>
                            <m:ctrlPr>
                              <a:rPr lang="fr-FR" sz="20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sz="20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fr-FR" sz="20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acc>
                      </m:den>
                    </m:f>
                  </m:oMath>
                </a14:m>
                <a:r>
                  <a:rPr lang="fr-FR" sz="2000" dirty="0"/>
                  <a:t>contamination </a:t>
                </a:r>
                <a:r>
                  <a:rPr lang="fr-FR" sz="2000" dirty="0" err="1"/>
                  <a:t>allows</a:t>
                </a:r>
                <a:r>
                  <a:rPr lang="fr-FR" sz="2000" dirty="0"/>
                  <a:t> </a:t>
                </a:r>
                <a:r>
                  <a:rPr lang="fr-FR" sz="2000" dirty="0" err="1"/>
                  <a:t>study</a:t>
                </a:r>
                <a:r>
                  <a:rPr lang="fr-FR" sz="2000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fr-FR" sz="200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fr-FR" sz="2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fr-FR" sz="2000" dirty="0"/>
                  <a:t>oscillations for </a:t>
                </a:r>
                <a:r>
                  <a:rPr lang="fr-FR" sz="2000" dirty="0" err="1"/>
                  <a:t>both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i="1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fr-FR" sz="20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00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den>
                    </m:f>
                  </m:oMath>
                </a14:m>
                <a:endParaRPr lang="fr-FR" sz="2000" dirty="0"/>
              </a:p>
              <a:p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Near detectors to </a:t>
                </a:r>
                <a:r>
                  <a:rPr lang="fr-FR" sz="2000" dirty="0" err="1"/>
                  <a:t>measure</a:t>
                </a:r>
                <a:r>
                  <a:rPr lang="fr-FR" sz="2000" dirty="0"/>
                  <a:t> neutrinos </a:t>
                </a:r>
                <a:r>
                  <a:rPr lang="fr-FR" sz="2000" dirty="0" err="1"/>
                  <a:t>before</a:t>
                </a:r>
                <a:r>
                  <a:rPr lang="fr-FR" sz="2000" dirty="0"/>
                  <a:t> oscillations -&gt; </a:t>
                </a:r>
                <a:r>
                  <a:rPr lang="fr-FR" sz="2000" dirty="0" err="1"/>
                  <a:t>constrain</a:t>
                </a:r>
                <a:r>
                  <a:rPr lang="fr-FR" sz="2000" dirty="0"/>
                  <a:t> flux x interaction </a:t>
                </a:r>
                <a:r>
                  <a:rPr lang="fr-FR" sz="2000" dirty="0" err="1"/>
                  <a:t>systematics</a:t>
                </a:r>
                <a:r>
                  <a:rPr lang="fr-FR" sz="2000" dirty="0"/>
                  <a:t> 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73A4950A-80A0-4ED8-B221-77B36F81C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7132" y="964824"/>
                <a:ext cx="4244868" cy="5094728"/>
              </a:xfrm>
              <a:prstGeom prst="rect">
                <a:avLst/>
              </a:prstGeom>
              <a:blipFill>
                <a:blip r:embed="rId3"/>
                <a:stretch>
                  <a:fillRect l="-1293" t="-478" r="-1724" b="-11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A97A0949-1462-45EA-B52A-EDE9746B3F72}"/>
              </a:ext>
            </a:extLst>
          </p:cNvPr>
          <p:cNvSpPr txBox="1"/>
          <p:nvPr/>
        </p:nvSpPr>
        <p:spPr>
          <a:xfrm>
            <a:off x="4166647" y="5429838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810 km</a:t>
            </a:r>
          </a:p>
        </p:txBody>
      </p:sp>
    </p:spTree>
    <p:extLst>
      <p:ext uri="{BB962C8B-B14F-4D97-AF65-F5344CB8AC3E}">
        <p14:creationId xmlns:p14="http://schemas.microsoft.com/office/powerpoint/2010/main" val="1195446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3CA3040-245E-4D38-9C95-A4B416846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54" r="41950"/>
          <a:stretch/>
        </p:blipFill>
        <p:spPr>
          <a:xfrm>
            <a:off x="-17722" y="989814"/>
            <a:ext cx="7087825" cy="5858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re 1">
                <a:extLst>
                  <a:ext uri="{FF2B5EF4-FFF2-40B4-BE49-F238E27FC236}">
                    <a16:creationId xmlns:a16="http://schemas.microsoft.com/office/drawing/2014/main" id="{6F52A75D-416F-4C48-ACD3-D79D1EF34D5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-360739"/>
                <a:ext cx="10515600" cy="1325563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disappearance</a:t>
                </a:r>
                <a:endParaRPr lang="fr-FR" dirty="0"/>
              </a:p>
            </p:txBody>
          </p:sp>
        </mc:Choice>
        <mc:Fallback xmlns="">
          <p:sp>
            <p:nvSpPr>
              <p:cNvPr id="4" name="Titre 1">
                <a:extLst>
                  <a:ext uri="{FF2B5EF4-FFF2-40B4-BE49-F238E27FC236}">
                    <a16:creationId xmlns:a16="http://schemas.microsoft.com/office/drawing/2014/main" id="{6F52A75D-416F-4C48-ACD3-D79D1EF34D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-360739"/>
                <a:ext cx="10515600" cy="13255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E500C5CC-5785-4C7B-9CB3-A312D555F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51" y="2192965"/>
            <a:ext cx="4641130" cy="34519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18ADB014-AD88-4373-9A60-268EAF206513}"/>
                  </a:ext>
                </a:extLst>
              </p:cNvPr>
              <p:cNvSpPr txBox="1"/>
              <p:nvPr/>
            </p:nvSpPr>
            <p:spPr>
              <a:xfrm>
                <a:off x="7028468" y="945372"/>
                <a:ext cx="501506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err="1"/>
                  <a:t>NovA</a:t>
                </a:r>
                <a:r>
                  <a:rPr lang="fr-FR" sz="2000" dirty="0"/>
                  <a:t> </a:t>
                </a:r>
                <a:r>
                  <a:rPr lang="fr-FR" sz="2000" dirty="0" err="1"/>
                  <a:t>doubled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fr-FR" sz="2000" dirty="0"/>
                  <a:t>-mode </a:t>
                </a:r>
                <a:r>
                  <a:rPr lang="fr-FR" sz="2000" dirty="0" err="1"/>
                  <a:t>statistics</a:t>
                </a:r>
                <a:endParaRPr lang="fr-FR" sz="2000" dirty="0"/>
              </a:p>
              <a:p>
                <a:endParaRPr lang="fr-FR" sz="2000" dirty="0"/>
              </a:p>
              <a:p>
                <a:r>
                  <a:rPr lang="fr-FR" sz="2000" dirty="0"/>
                  <a:t>T2K 25% more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fr-FR" sz="2000" dirty="0"/>
                  <a:t>-mode </a:t>
                </a:r>
                <a:r>
                  <a:rPr lang="fr-FR" sz="2000" dirty="0" err="1"/>
                  <a:t>compared</a:t>
                </a:r>
                <a:r>
                  <a:rPr lang="fr-FR" sz="2000" dirty="0"/>
                  <a:t> to 2022 and </a:t>
                </a:r>
                <a:r>
                  <a:rPr lang="fr-FR" sz="2000" dirty="0" err="1"/>
                  <a:t>reduced</a:t>
                </a:r>
                <a:r>
                  <a:rPr lang="fr-FR" sz="2000" dirty="0"/>
                  <a:t> FD detector </a:t>
                </a:r>
                <a:r>
                  <a:rPr lang="fr-FR" sz="2000" dirty="0" err="1"/>
                  <a:t>systematics</a:t>
                </a:r>
                <a:endParaRPr lang="fr-FR" sz="20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18ADB014-AD88-4373-9A60-268EAF20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468" y="945372"/>
                <a:ext cx="5015061" cy="1323439"/>
              </a:xfrm>
              <a:prstGeom prst="rect">
                <a:avLst/>
              </a:prstGeom>
              <a:blipFill>
                <a:blip r:embed="rId5"/>
                <a:stretch>
                  <a:fillRect l="-1337" t="-2304" r="-851" b="-73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A1EBC620-D7AF-41A3-BDD6-A19771F90A85}"/>
              </a:ext>
            </a:extLst>
          </p:cNvPr>
          <p:cNvSpPr txBox="1"/>
          <p:nvPr/>
        </p:nvSpPr>
        <p:spPr>
          <a:xfrm>
            <a:off x="7028467" y="5521652"/>
            <a:ext cx="5015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Consistent </a:t>
            </a:r>
            <a:r>
              <a:rPr lang="fr-FR" sz="2000" dirty="0" err="1"/>
              <a:t>with</a:t>
            </a:r>
            <a:r>
              <a:rPr lang="fr-FR" sz="2000" dirty="0"/>
              <a:t> maximal </a:t>
            </a:r>
            <a:r>
              <a:rPr lang="fr-FR" sz="2000" dirty="0" err="1"/>
              <a:t>mixing</a:t>
            </a:r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T2K has been </a:t>
            </a:r>
            <a:r>
              <a:rPr lang="fr-FR" sz="2000" dirty="0" err="1"/>
              <a:t>upgrading</a:t>
            </a:r>
            <a:r>
              <a:rPr lang="fr-FR" sz="2000" dirty="0"/>
              <a:t> </a:t>
            </a:r>
            <a:r>
              <a:rPr lang="fr-FR" sz="2000" dirty="0" err="1"/>
              <a:t>beamline</a:t>
            </a:r>
            <a:r>
              <a:rPr lang="fr-FR" sz="2000" dirty="0"/>
              <a:t> and ND.</a:t>
            </a:r>
          </a:p>
          <a:p>
            <a:r>
              <a:rPr lang="fr-FR" sz="2000" dirty="0"/>
              <a:t>-&gt; </a:t>
            </a:r>
            <a:r>
              <a:rPr lang="fr-FR" sz="2000" dirty="0" err="1"/>
              <a:t>expect</a:t>
            </a:r>
            <a:r>
              <a:rPr lang="fr-FR" sz="2000" dirty="0"/>
              <a:t> </a:t>
            </a:r>
            <a:r>
              <a:rPr lang="fr-FR" sz="2000" dirty="0" err="1"/>
              <a:t>improvement</a:t>
            </a:r>
            <a:r>
              <a:rPr lang="fr-FR" sz="2000" dirty="0"/>
              <a:t> in future</a:t>
            </a:r>
          </a:p>
        </p:txBody>
      </p:sp>
    </p:spTree>
    <p:extLst>
      <p:ext uri="{BB962C8B-B14F-4D97-AF65-F5344CB8AC3E}">
        <p14:creationId xmlns:p14="http://schemas.microsoft.com/office/powerpoint/2010/main" val="499493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D9E819E-04CD-4A51-B474-9EDC354E1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53" y="1193423"/>
            <a:ext cx="5167701" cy="3985196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A8B6D6-AB93-4EA6-85D9-31B8949A8258}"/>
              </a:ext>
            </a:extLst>
          </p:cNvPr>
          <p:cNvGrpSpPr/>
          <p:nvPr/>
        </p:nvGrpSpPr>
        <p:grpSpPr>
          <a:xfrm>
            <a:off x="6293482" y="772886"/>
            <a:ext cx="5422012" cy="4539343"/>
            <a:chOff x="7280681" y="1614035"/>
            <a:chExt cx="4703411" cy="4449936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AF50B8B-0B8F-46C7-B22F-465CDD770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1027" y="1826306"/>
              <a:ext cx="4413065" cy="423766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D673CB-3693-4DFC-8EDF-786C23E882FC}"/>
                </a:ext>
              </a:extLst>
            </p:cNvPr>
            <p:cNvSpPr/>
            <p:nvPr/>
          </p:nvSpPr>
          <p:spPr>
            <a:xfrm>
              <a:off x="7280681" y="1614035"/>
              <a:ext cx="2429376" cy="4245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C8DD748A-4AD6-4821-925B-E9F7A4732620}"/>
              </a:ext>
            </a:extLst>
          </p:cNvPr>
          <p:cNvSpPr txBox="1"/>
          <p:nvPr/>
        </p:nvSpPr>
        <p:spPr>
          <a:xfrm>
            <a:off x="1632857" y="5081396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Preference</a:t>
            </a:r>
            <a:r>
              <a:rPr lang="fr-FR" sz="2400" b="1" dirty="0"/>
              <a:t> for NO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5116238-A230-4162-8B42-C76826E202EC}"/>
              </a:ext>
            </a:extLst>
          </p:cNvPr>
          <p:cNvSpPr txBox="1"/>
          <p:nvPr/>
        </p:nvSpPr>
        <p:spPr>
          <a:xfrm>
            <a:off x="6802652" y="5222163"/>
            <a:ext cx="5313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More sensitive to MO </a:t>
            </a:r>
            <a:r>
              <a:rPr lang="fr-FR" sz="2400" b="1" dirty="0" err="1"/>
              <a:t>than</a:t>
            </a:r>
            <a:r>
              <a:rPr lang="fr-FR" sz="2400" b="1" dirty="0"/>
              <a:t> T2K due to </a:t>
            </a:r>
            <a:r>
              <a:rPr lang="fr-FR" sz="2400" b="1" dirty="0" err="1"/>
              <a:t>higher</a:t>
            </a:r>
            <a:r>
              <a:rPr lang="fr-FR" sz="2400" b="1" dirty="0"/>
              <a:t> </a:t>
            </a:r>
            <a:r>
              <a:rPr lang="fr-FR" sz="2400" b="1" dirty="0" err="1"/>
              <a:t>energy</a:t>
            </a:r>
            <a:r>
              <a:rPr lang="fr-FR" sz="2400" b="1" dirty="0"/>
              <a:t> (longer </a:t>
            </a:r>
            <a:r>
              <a:rPr lang="fr-FR" sz="2400" b="1" dirty="0" err="1"/>
              <a:t>baseline</a:t>
            </a:r>
            <a:r>
              <a:rPr lang="fr-FR" sz="2400" b="1" dirty="0"/>
              <a:t>)</a:t>
            </a:r>
          </a:p>
          <a:p>
            <a:r>
              <a:rPr lang="fr-FR" sz="2400" b="1" dirty="0"/>
              <a:t>But data </a:t>
            </a:r>
            <a:r>
              <a:rPr lang="fr-FR" sz="2400" b="1" dirty="0" err="1"/>
              <a:t>prefers</a:t>
            </a:r>
            <a:r>
              <a:rPr lang="fr-FR" sz="2400" b="1" dirty="0"/>
              <a:t> MO-</a:t>
            </a:r>
            <a:r>
              <a:rPr lang="fr-FR" sz="2400" b="1" dirty="0" err="1"/>
              <a:t>degenerate</a:t>
            </a:r>
            <a:r>
              <a:rPr lang="fr-FR" sz="2400" b="1" dirty="0"/>
              <a:t> </a:t>
            </a:r>
            <a:r>
              <a:rPr lang="fr-FR" sz="2400" b="1" dirty="0" err="1"/>
              <a:t>region</a:t>
            </a:r>
            <a:r>
              <a:rPr lang="fr-FR" sz="2400" b="1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re 1">
                <a:extLst>
                  <a:ext uri="{FF2B5EF4-FFF2-40B4-BE49-F238E27FC236}">
                    <a16:creationId xmlns:a16="http://schemas.microsoft.com/office/drawing/2014/main" id="{9DB357B1-DA10-46D7-8641-565F34BC66A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91886" y="-88596"/>
                <a:ext cx="10515600" cy="1325563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fr-FR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acc>
                          <m:accPr>
                            <m:chr m:val="̅"/>
                            <m:ctrlPr>
                              <a:rPr lang="fr-FR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fr-FR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acc>
                      </m:den>
                    </m:f>
                  </m:oMath>
                </a14:m>
                <a:r>
                  <a:rPr lang="fr-FR" dirty="0"/>
                  <a:t> appearance</a:t>
                </a:r>
                <a:br>
                  <a:rPr lang="fr-FR" dirty="0"/>
                </a:br>
                <a:r>
                  <a:rPr lang="fr-FR" sz="2000" dirty="0" err="1"/>
                  <a:t>Currently</a:t>
                </a:r>
                <a:r>
                  <a:rPr lang="fr-FR" sz="2000" dirty="0"/>
                  <a:t> </a:t>
                </a:r>
                <a:r>
                  <a:rPr lang="fr-FR" sz="2000" dirty="0" err="1"/>
                  <a:t>mostly</a:t>
                </a:r>
                <a:r>
                  <a:rPr lang="fr-FR" sz="2000" dirty="0"/>
                  <a:t> a rate </a:t>
                </a:r>
                <a:r>
                  <a:rPr lang="fr-FR" sz="2000" dirty="0" err="1"/>
                  <a:t>measurement</a:t>
                </a:r>
                <a:endParaRPr lang="fr-FR" sz="2000" dirty="0"/>
              </a:p>
            </p:txBody>
          </p:sp>
        </mc:Choice>
        <mc:Fallback xmlns="">
          <p:sp>
            <p:nvSpPr>
              <p:cNvPr id="4" name="Titre 1">
                <a:extLst>
                  <a:ext uri="{FF2B5EF4-FFF2-40B4-BE49-F238E27FC236}">
                    <a16:creationId xmlns:a16="http://schemas.microsoft.com/office/drawing/2014/main" id="{9DB357B1-DA10-46D7-8641-565F34BC66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91886" y="-88596"/>
                <a:ext cx="10515600" cy="1325563"/>
              </a:xfrm>
              <a:blipFill>
                <a:blip r:embed="rId4"/>
                <a:stretch>
                  <a:fillRect t="-9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33245DB-CE08-4349-92BD-49D5ABAE52BC}"/>
                  </a:ext>
                </a:extLst>
              </p:cNvPr>
              <p:cNvSpPr txBox="1"/>
              <p:nvPr/>
            </p:nvSpPr>
            <p:spPr>
              <a:xfrm>
                <a:off x="1189745" y="5535950"/>
                <a:ext cx="5167700" cy="132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 err="1"/>
                  <a:t>Preference</a:t>
                </a:r>
                <a:r>
                  <a:rPr lang="fr-FR" sz="2400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sz="240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fr-FR" sz="2400" i="0" smtClean="0">
                        <a:latin typeface="Cambria Math" panose="02040503050406030204" pitchFamily="18" charset="0"/>
                      </a:rPr>
                      <m:t>≈−</m:t>
                    </m:r>
                    <m:f>
                      <m:fPr>
                        <m:ctrlPr>
                          <a:rPr lang="fr-FR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240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fr-FR" sz="2400" dirty="0"/>
              </a:p>
              <a:p>
                <a:r>
                  <a:rPr lang="fr-FR" sz="2400" dirty="0"/>
                  <a:t>Data </a:t>
                </a:r>
                <a:r>
                  <a:rPr lang="fr-FR" sz="2400" dirty="0" err="1"/>
                  <a:t>outside</a:t>
                </a:r>
                <a:r>
                  <a:rPr lang="fr-FR" sz="2400" dirty="0"/>
                  <a:t> of MO-</a:t>
                </a:r>
                <a:r>
                  <a:rPr lang="fr-FR" sz="2400" dirty="0" err="1"/>
                  <a:t>degeneracy</a:t>
                </a:r>
                <a:r>
                  <a:rPr lang="fr-FR" sz="2400" dirty="0"/>
                  <a:t> =&gt; </a:t>
                </a:r>
                <a:r>
                  <a:rPr lang="fr-FR" sz="2400" dirty="0" err="1"/>
                  <a:t>stronger</a:t>
                </a:r>
                <a:r>
                  <a:rPr lang="fr-FR" sz="2400" dirty="0"/>
                  <a:t> CP </a:t>
                </a:r>
                <a:r>
                  <a:rPr lang="fr-FR" sz="2400" dirty="0" err="1"/>
                  <a:t>constraint</a:t>
                </a:r>
                <a:endParaRPr lang="fr-FR" sz="2400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33245DB-CE08-4349-92BD-49D5ABAE5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745" y="5535950"/>
                <a:ext cx="5167700" cy="1320939"/>
              </a:xfrm>
              <a:prstGeom prst="rect">
                <a:avLst/>
              </a:prstGeom>
              <a:blipFill>
                <a:blip r:embed="rId5"/>
                <a:stretch>
                  <a:fillRect l="-1769" t="-461" b="-92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F8ACFE0-A096-4094-9C28-700BC6FD1A83}"/>
                  </a:ext>
                </a:extLst>
              </p:cNvPr>
              <p:cNvSpPr txBox="1"/>
              <p:nvPr/>
            </p:nvSpPr>
            <p:spPr>
              <a:xfrm>
                <a:off x="7619539" y="6390247"/>
                <a:ext cx="53131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dirty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sz="2400" b="0" i="1" dirty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fr-FR" sz="2400" dirty="0"/>
                  <a:t> </a:t>
                </a:r>
                <a:r>
                  <a:rPr lang="fr-FR" sz="2400" dirty="0" err="1"/>
                  <a:t>preference</a:t>
                </a:r>
                <a:r>
                  <a:rPr lang="fr-FR" sz="2400" dirty="0"/>
                  <a:t> </a:t>
                </a:r>
                <a:r>
                  <a:rPr lang="fr-FR" sz="2400" dirty="0" err="1"/>
                  <a:t>depends</a:t>
                </a:r>
                <a:r>
                  <a:rPr lang="fr-FR" sz="2400" dirty="0"/>
                  <a:t> on MO</a:t>
                </a: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F8ACFE0-A096-4094-9C28-700BC6FD1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539" y="6390247"/>
                <a:ext cx="5313148" cy="461665"/>
              </a:xfrm>
              <a:prstGeom prst="rect">
                <a:avLst/>
              </a:prstGeom>
              <a:blipFill>
                <a:blip r:embed="rId6"/>
                <a:stretch>
                  <a:fillRect l="-344" t="-10526" b="-289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9755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99C053C-9AAC-4109-97E1-5715AF1EFDF5}"/>
              </a:ext>
            </a:extLst>
          </p:cNvPr>
          <p:cNvSpPr txBox="1"/>
          <p:nvPr/>
        </p:nvSpPr>
        <p:spPr>
          <a:xfrm>
            <a:off x="3695728" y="161925"/>
            <a:ext cx="4609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Combination T2K NOVA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4D0DA12-8269-4317-92D0-8FEB60A2E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429" y="979301"/>
            <a:ext cx="4887007" cy="29150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3B2A02C-8F0C-4527-B51C-EAFC2E23B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428" y="3836652"/>
            <a:ext cx="6794369" cy="29150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D2395F0-84D6-479C-A024-DBEE235A1000}"/>
                  </a:ext>
                </a:extLst>
              </p:cNvPr>
              <p:cNvSpPr txBox="1"/>
              <p:nvPr/>
            </p:nvSpPr>
            <p:spPr>
              <a:xfrm>
                <a:off x="0" y="1061045"/>
                <a:ext cx="5627915" cy="532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Different</a:t>
                </a:r>
                <a:r>
                  <a:rPr lang="fr-FR" sz="2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fr-FR" sz="2000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degeneracy</a:t>
                </a:r>
                <a:r>
                  <a:rPr lang="fr-FR" sz="2000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kern="12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fr-FR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𝛿</m:t>
                        </m:r>
                      </m:e>
                      <m:sub>
                        <m:r>
                          <a:rPr lang="fr-FR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fr-FR" sz="2000" kern="1200" dirty="0">
                    <a:solidFill>
                      <a:schemeClr val="tx1"/>
                    </a:solidFill>
                    <a:ea typeface="+mn-ea"/>
                    <a:cs typeface="+mn-cs"/>
                  </a:rPr>
                  <a:t>, MO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fr-FR" sz="200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e>
                      <m:sub>
                        <m:r>
                          <a:rPr lang="fr-FR" sz="2000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23</m:t>
                        </m:r>
                      </m:sub>
                    </m:sSub>
                  </m:oMath>
                </a14:m>
                <a:r>
                  <a:rPr lang="fr-FR" sz="2000" kern="1200" dirty="0">
                    <a:solidFill>
                      <a:schemeClr val="tx1"/>
                    </a:solidFill>
                    <a:ea typeface="+mn-ea"/>
                    <a:cs typeface="+mn-cs"/>
                  </a:rPr>
                  <a:t>octant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 fir</a:t>
                </a:r>
                <a:r>
                  <a:rPr lang="fr-FR" sz="2000" dirty="0"/>
                  <a:t>st joint fit </a:t>
                </a:r>
                <a:r>
                  <a:rPr lang="fr-FR" sz="2000" dirty="0" err="1"/>
                  <a:t>was</a:t>
                </a:r>
                <a:r>
                  <a:rPr lang="fr-FR" sz="2000" dirty="0"/>
                  <a:t> </a:t>
                </a:r>
                <a:r>
                  <a:rPr lang="fr-FR" sz="2000" dirty="0" err="1"/>
                  <a:t>performed</a:t>
                </a:r>
                <a:r>
                  <a:rPr lang="fr-FR" sz="2000" dirty="0"/>
                  <a:t> </a:t>
                </a:r>
                <a:r>
                  <a:rPr lang="fr-FR" sz="2000" dirty="0" err="1"/>
                  <a:t>using</a:t>
                </a:r>
                <a:r>
                  <a:rPr lang="fr-FR" sz="2000" dirty="0"/>
                  <a:t> the </a:t>
                </a:r>
                <a:r>
                  <a:rPr lang="fr-FR" sz="2000" dirty="0" err="1"/>
                  <a:t>analysis</a:t>
                </a:r>
                <a:r>
                  <a:rPr lang="fr-FR" sz="2000" dirty="0"/>
                  <a:t> first </a:t>
                </a:r>
                <a:r>
                  <a:rPr lang="fr-FR" sz="2000" dirty="0" err="1"/>
                  <a:t>shown</a:t>
                </a:r>
                <a:r>
                  <a:rPr lang="fr-FR" sz="2000" dirty="0"/>
                  <a:t> in 2020</a:t>
                </a:r>
              </a:p>
              <a:p>
                <a:r>
                  <a:rPr lang="fr-FR" sz="2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Nature 646(2025)  818–824</a:t>
                </a:r>
              </a:p>
              <a:p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Candidate for </a:t>
                </a:r>
                <a:r>
                  <a:rPr lang="fr-FR" sz="2000" dirty="0" err="1"/>
                  <a:t>systematic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correlations</a:t>
                </a:r>
                <a:r>
                  <a:rPr lang="fr-FR" sz="2000" dirty="0"/>
                  <a:t> :</a:t>
                </a:r>
              </a:p>
              <a:p>
                <a14:m>
                  <m:oMath xmlns:m="http://schemas.openxmlformats.org/officeDocument/2006/math">
                    <m:r>
                      <a:rPr lang="fr-FR" sz="2000" i="1" kern="12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𝜈</m:t>
                    </m:r>
                  </m:oMath>
                </a14:m>
                <a:r>
                  <a:rPr lang="fr-FR" sz="2000" kern="1200" dirty="0">
                    <a:solidFill>
                      <a:schemeClr val="tx1"/>
                    </a:solidFill>
                    <a:ea typeface="+mn-ea"/>
                    <a:cs typeface="+mn-cs"/>
                  </a:rPr>
                  <a:t> interactions</a:t>
                </a:r>
              </a:p>
              <a:p>
                <a:endParaRPr lang="fr-FR" sz="2000" dirty="0"/>
              </a:p>
              <a:p>
                <a:pPr marL="285750" indent="-285750">
                  <a:buFontTx/>
                  <a:buChar char="-"/>
                </a:pPr>
                <a:r>
                  <a:rPr lang="fr-FR" sz="2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No trivial mapping </a:t>
                </a:r>
                <a:r>
                  <a:rPr lang="fr-FR" sz="2000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between</a:t>
                </a:r>
                <a:r>
                  <a:rPr lang="fr-FR" sz="20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fr-FR" sz="2000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paramet</a:t>
                </a:r>
                <a:r>
                  <a:rPr lang="fr-FR" sz="2000" dirty="0" err="1"/>
                  <a:t>ers</a:t>
                </a:r>
                <a:r>
                  <a:rPr lang="fr-FR" sz="2000" dirty="0"/>
                  <a:t> (</a:t>
                </a:r>
                <a:r>
                  <a:rPr lang="fr-FR" sz="2000" dirty="0" err="1"/>
                  <a:t>except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fr-FR" sz="2000" i="1" kern="12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000" i="1" kern="120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fr-FR" sz="2000" i="1" kern="120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𝜈</m:t>
                            </m:r>
                          </m:e>
                          <m:sub>
                            <m:r>
                              <a:rPr lang="fr-FR" sz="2000" i="1" kern="120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acc>
                          <m:accPr>
                            <m:chr m:val="̅"/>
                            <m:ctrlPr>
                              <a:rPr lang="fr-FR" sz="2000" i="1" kern="120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sz="2000" i="1" kern="12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lang="fr-FR" sz="2000" i="1" kern="12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fr-FR" sz="2000" i="1" kern="12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𝑒</m:t>
                                </m:r>
                              </m:sub>
                            </m:sSub>
                          </m:e>
                        </m:acc>
                      </m:den>
                    </m:f>
                  </m:oMath>
                </a14:m>
                <a:r>
                  <a:rPr lang="fr-FR" sz="2000" kern="1200" dirty="0">
                    <a:solidFill>
                      <a:schemeClr val="tx1"/>
                    </a:solidFill>
                    <a:ea typeface="+mn-ea"/>
                    <a:cs typeface="+mn-cs"/>
                  </a:rPr>
                  <a:t> </a:t>
                </a:r>
                <a:r>
                  <a:rPr lang="fr-FR" sz="2000" kern="1200" dirty="0" err="1">
                    <a:solidFill>
                      <a:schemeClr val="tx1"/>
                    </a:solidFill>
                    <a:ea typeface="+mn-ea"/>
                    <a:cs typeface="+mn-cs"/>
                  </a:rPr>
                  <a:t>systematics</a:t>
                </a:r>
                <a:r>
                  <a:rPr lang="fr-FR" sz="2000" kern="1200" dirty="0">
                    <a:solidFill>
                      <a:schemeClr val="tx1"/>
                    </a:solidFill>
                    <a:ea typeface="+mn-ea"/>
                    <a:cs typeface="+mn-cs"/>
                  </a:rPr>
                  <a:t> </a:t>
                </a:r>
                <a:r>
                  <a:rPr lang="fr-FR" sz="2000" kern="1200" dirty="0" err="1">
                    <a:solidFill>
                      <a:schemeClr val="tx1"/>
                    </a:solidFill>
                    <a:ea typeface="+mn-ea"/>
                    <a:cs typeface="+mn-cs"/>
                  </a:rPr>
                  <a:t>which</a:t>
                </a:r>
                <a:r>
                  <a:rPr lang="fr-FR" sz="2000" kern="1200" dirty="0">
                    <a:solidFill>
                      <a:schemeClr val="tx1"/>
                    </a:solidFill>
                    <a:ea typeface="+mn-ea"/>
                    <a:cs typeface="+mn-cs"/>
                  </a:rPr>
                  <a:t> </a:t>
                </a:r>
                <a:r>
                  <a:rPr lang="fr-FR" sz="2000" kern="1200" dirty="0" err="1">
                    <a:solidFill>
                      <a:schemeClr val="tx1"/>
                    </a:solidFill>
                    <a:ea typeface="+mn-ea"/>
                    <a:cs typeface="+mn-cs"/>
                  </a:rPr>
                  <a:t>were</a:t>
                </a:r>
                <a:r>
                  <a:rPr lang="fr-FR" sz="2000" kern="1200" dirty="0">
                    <a:solidFill>
                      <a:schemeClr val="tx1"/>
                    </a:solidFill>
                    <a:ea typeface="+mn-ea"/>
                    <a:cs typeface="+mn-cs"/>
                  </a:rPr>
                  <a:t> </a:t>
                </a:r>
                <a:r>
                  <a:rPr lang="fr-FR" sz="2000" kern="1200" dirty="0" err="1">
                    <a:solidFill>
                      <a:schemeClr val="tx1"/>
                    </a:solidFill>
                    <a:ea typeface="+mn-ea"/>
                    <a:cs typeface="+mn-cs"/>
                  </a:rPr>
                  <a:t>correlated</a:t>
                </a:r>
                <a:r>
                  <a:rPr lang="fr-FR" sz="2000" kern="1200" dirty="0">
                    <a:solidFill>
                      <a:schemeClr val="tx1"/>
                    </a:solidFill>
                    <a:ea typeface="+mn-ea"/>
                    <a:cs typeface="+mn-cs"/>
                  </a:rPr>
                  <a:t>)</a:t>
                </a:r>
              </a:p>
              <a:p>
                <a:pPr marL="285750" indent="-285750">
                  <a:buFontTx/>
                  <a:buChar char="-"/>
                </a:pPr>
                <a:endParaRPr lang="fr-FR" sz="2000" dirty="0"/>
              </a:p>
              <a:p>
                <a:pPr marL="285750" indent="-285750">
                  <a:buFontTx/>
                  <a:buChar char="-"/>
                </a:pPr>
                <a:r>
                  <a:rPr lang="fr-FR" sz="2000" dirty="0"/>
                  <a:t>At </a:t>
                </a:r>
                <a:r>
                  <a:rPr lang="fr-FR" sz="2000" dirty="0" err="1"/>
                  <a:t>current</a:t>
                </a:r>
                <a:r>
                  <a:rPr lang="fr-FR" sz="2000" dirty="0"/>
                  <a:t> </a:t>
                </a:r>
                <a:r>
                  <a:rPr lang="fr-FR" sz="2000" dirty="0" err="1"/>
                  <a:t>statistics</a:t>
                </a:r>
                <a:r>
                  <a:rPr lang="fr-FR" sz="2000" dirty="0"/>
                  <a:t> </a:t>
                </a:r>
                <a:r>
                  <a:rPr lang="fr-FR" sz="2000" dirty="0" err="1"/>
                  <a:t>omitting</a:t>
                </a:r>
                <a:r>
                  <a:rPr lang="fr-FR" sz="2000" dirty="0"/>
                  <a:t> </a:t>
                </a:r>
                <a:r>
                  <a:rPr lang="fr-FR" sz="2000" dirty="0" err="1"/>
                  <a:t>correlations</a:t>
                </a:r>
                <a:r>
                  <a:rPr lang="fr-FR" sz="2000" dirty="0"/>
                  <a:t> </a:t>
                </a:r>
                <a:r>
                  <a:rPr lang="fr-FR" sz="2000" dirty="0" err="1"/>
                  <a:t>found</a:t>
                </a:r>
                <a:r>
                  <a:rPr lang="fr-FR" sz="2000" dirty="0"/>
                  <a:t> to not affect </a:t>
                </a:r>
                <a:r>
                  <a:rPr lang="fr-FR" sz="2000" dirty="0" err="1"/>
                  <a:t>result</a:t>
                </a:r>
                <a:endParaRPr lang="fr-FR" sz="2000" dirty="0"/>
              </a:p>
              <a:p>
                <a:pPr marL="285750" indent="-285750">
                  <a:buFontTx/>
                  <a:buChar char="-"/>
                </a:pPr>
                <a:endParaRPr lang="fr-FR" sz="20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fr-FR" sz="2000" dirty="0" err="1"/>
                  <a:t>Studied</a:t>
                </a:r>
                <a:r>
                  <a:rPr lang="fr-FR" sz="2000" dirty="0"/>
                  <a:t> impact of interaction model </a:t>
                </a:r>
                <a:r>
                  <a:rPr lang="fr-FR" sz="2000" dirty="0" err="1"/>
                  <a:t>differences</a:t>
                </a:r>
                <a:r>
                  <a:rPr lang="fr-FR" sz="2000" dirty="0"/>
                  <a:t>, all tests </a:t>
                </a:r>
                <a:r>
                  <a:rPr lang="fr-FR" sz="2000" dirty="0" err="1"/>
                  <a:t>pass</a:t>
                </a:r>
                <a:r>
                  <a:rPr lang="fr-FR" sz="2000" dirty="0"/>
                  <a:t> </a:t>
                </a:r>
                <a:r>
                  <a:rPr lang="fr-FR" sz="2000" dirty="0" err="1"/>
                  <a:t>pre-set</a:t>
                </a:r>
                <a:r>
                  <a:rPr lang="fr-FR" sz="2000" dirty="0"/>
                  <a:t> </a:t>
                </a:r>
                <a:r>
                  <a:rPr lang="fr-FR" sz="2000" dirty="0" err="1"/>
                  <a:t>criteria</a:t>
                </a:r>
                <a:endParaRPr lang="fr-FR" sz="20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D2395F0-84D6-479C-A024-DBEE235A10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61045"/>
                <a:ext cx="5627915" cy="5324535"/>
              </a:xfrm>
              <a:prstGeom prst="rect">
                <a:avLst/>
              </a:prstGeom>
              <a:blipFill>
                <a:blip r:embed="rId4"/>
                <a:stretch>
                  <a:fillRect l="-1192" t="-572" r="-1950" b="-10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9205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2EA5F9B-8633-420A-987F-32C902980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61"/>
          <a:stretch/>
        </p:blipFill>
        <p:spPr>
          <a:xfrm>
            <a:off x="1017373" y="1204332"/>
            <a:ext cx="10157255" cy="565366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5DA5D0B-E324-4572-8F2E-0048BCB7A171}"/>
              </a:ext>
            </a:extLst>
          </p:cNvPr>
          <p:cNvSpPr txBox="1"/>
          <p:nvPr/>
        </p:nvSpPr>
        <p:spPr>
          <a:xfrm>
            <a:off x="3695728" y="161925"/>
            <a:ext cx="4997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/>
              <a:t>Atmospheric</a:t>
            </a:r>
            <a:r>
              <a:rPr lang="fr-FR" sz="3600" dirty="0"/>
              <a:t> </a:t>
            </a:r>
            <a:r>
              <a:rPr lang="fr-FR" sz="3600" dirty="0" err="1"/>
              <a:t>experiments</a:t>
            </a:r>
            <a:endParaRPr lang="fr-FR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FD0FCA-78D2-43EF-9100-247095B68081}"/>
              </a:ext>
            </a:extLst>
          </p:cNvPr>
          <p:cNvSpPr/>
          <p:nvPr/>
        </p:nvSpPr>
        <p:spPr>
          <a:xfrm>
            <a:off x="8140390" y="6445405"/>
            <a:ext cx="3289610" cy="41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897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748D34E-FC8E-4B57-B4C3-87E20B692C1D}"/>
              </a:ext>
            </a:extLst>
          </p:cNvPr>
          <p:cNvSpPr txBox="1"/>
          <p:nvPr/>
        </p:nvSpPr>
        <p:spPr>
          <a:xfrm>
            <a:off x="3695728" y="161925"/>
            <a:ext cx="4467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/>
              <a:t>Atmospheric</a:t>
            </a:r>
            <a:r>
              <a:rPr lang="fr-FR" sz="3600" dirty="0"/>
              <a:t> neutrinos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1C370F7-51A6-41E2-9322-EB3B90201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2" y="698503"/>
            <a:ext cx="2955073" cy="37864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B3C6925-37D6-4564-B350-4DC70CFFD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450" y="1004758"/>
            <a:ext cx="4358314" cy="35449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C086503-D5BE-4E5B-BEBA-0B999461C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469" y="934797"/>
            <a:ext cx="4798531" cy="3313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11E8A25-137A-4C87-A8EA-5EBB605148A3}"/>
                  </a:ext>
                </a:extLst>
              </p:cNvPr>
              <p:cNvSpPr txBox="1"/>
              <p:nvPr/>
            </p:nvSpPr>
            <p:spPr>
              <a:xfrm>
                <a:off x="-45634" y="4681411"/>
                <a:ext cx="3513663" cy="2053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fr-FR" dirty="0" err="1"/>
                  <a:t>produced</a:t>
                </a:r>
                <a:r>
                  <a:rPr lang="fr-FR" dirty="0"/>
                  <a:t> </a:t>
                </a:r>
                <a:r>
                  <a:rPr lang="fr-FR" dirty="0" err="1"/>
                  <a:t>from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fr-FR" i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fr-FR" i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fr-FR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fr-FR" i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fr-FR" i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decay</a:t>
                </a:r>
                <a:r>
                  <a:rPr lang="fr-FR" dirty="0"/>
                  <a:t> in </a:t>
                </a:r>
                <a:r>
                  <a:rPr lang="fr-FR" dirty="0" err="1"/>
                  <a:t>atmosphere</a:t>
                </a:r>
                <a:endParaRPr lang="fr-FR" dirty="0"/>
              </a:p>
              <a:p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 Neutrino </a:t>
                </a:r>
                <a:r>
                  <a:rPr lang="fr-FR" dirty="0" err="1"/>
                  <a:t>zenith</a:t>
                </a:r>
                <a:r>
                  <a:rPr lang="fr-FR" dirty="0"/>
                  <a:t> angle (-&gt; L) </a:t>
                </a:r>
                <a:r>
                  <a:rPr lang="fr-FR" dirty="0" err="1"/>
                  <a:t>inferred</a:t>
                </a:r>
                <a:r>
                  <a:rPr lang="fr-FR" dirty="0"/>
                  <a:t> </a:t>
                </a:r>
                <a:r>
                  <a:rPr lang="fr-FR" dirty="0" err="1"/>
                  <a:t>from</a:t>
                </a:r>
                <a:r>
                  <a:rPr lang="fr-FR" dirty="0"/>
                  <a:t> </a:t>
                </a:r>
                <a:r>
                  <a:rPr lang="fr-FR" dirty="0" err="1"/>
                  <a:t>measured</a:t>
                </a:r>
                <a:r>
                  <a:rPr lang="fr-FR" dirty="0"/>
                  <a:t> </a:t>
                </a:r>
                <a:r>
                  <a:rPr lang="fr-FR" dirty="0" err="1"/>
                  <a:t>charged</a:t>
                </a:r>
                <a:r>
                  <a:rPr lang="fr-FR" dirty="0"/>
                  <a:t> lepton angle</a:t>
                </a:r>
              </a:p>
              <a:p>
                <a:r>
                  <a:rPr lang="fr-FR" dirty="0"/>
                  <a:t>(</a:t>
                </a:r>
                <a:r>
                  <a:rPr lang="fr-FR" dirty="0" err="1"/>
                  <a:t>better</a:t>
                </a:r>
                <a:r>
                  <a:rPr lang="fr-FR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fr-FR" smtClean="0">
                        <a:latin typeface="Cambria Math" panose="02040503050406030204" pitchFamily="18" charset="0"/>
                      </a:rPr>
                      <m:t>≫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11E8A25-137A-4C87-A8EA-5EBB60514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5634" y="4681411"/>
                <a:ext cx="3513663" cy="2053639"/>
              </a:xfrm>
              <a:prstGeom prst="rect">
                <a:avLst/>
              </a:prstGeom>
              <a:blipFill>
                <a:blip r:embed="rId5"/>
                <a:stretch>
                  <a:fillRect l="-1563" t="-1484" r="-868" b="-38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E898AC8-A3CE-4650-8F64-EC6C1238248B}"/>
                  </a:ext>
                </a:extLst>
              </p:cNvPr>
              <p:cNvSpPr txBox="1"/>
              <p:nvPr/>
            </p:nvSpPr>
            <p:spPr>
              <a:xfrm>
                <a:off x="4005830" y="4790927"/>
                <a:ext cx="3847171" cy="1834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 First</a:t>
                </a:r>
                <a14:m>
                  <m:oMath xmlns:m="http://schemas.openxmlformats.org/officeDocument/2006/math">
                    <m:r>
                      <a:rPr lang="fr-FR" b="0" i="0" dirty="0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osillation</a:t>
                </a:r>
                <a:r>
                  <a:rPr lang="fr-FR" dirty="0"/>
                  <a:t> </a:t>
                </a:r>
                <a:r>
                  <a:rPr lang="fr-FR" dirty="0" err="1"/>
                  <a:t>dip</a:t>
                </a:r>
                <a:r>
                  <a:rPr lang="fr-FR" dirty="0"/>
                  <a:t> can </a:t>
                </a:r>
                <a:r>
                  <a:rPr lang="fr-FR" dirty="0" err="1"/>
                  <a:t>be</a:t>
                </a:r>
                <a:r>
                  <a:rPr lang="fr-FR" dirty="0"/>
                  <a:t> </a:t>
                </a:r>
                <a:r>
                  <a:rPr lang="fr-FR" dirty="0" err="1"/>
                  <a:t>resolved</a:t>
                </a:r>
                <a:r>
                  <a:rPr lang="fr-FR" dirty="0"/>
                  <a:t> at high-E -&gt;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fr-FR" i="1" dirty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fr-FR" i="0" dirty="0" smtClean="0">
                                <a:latin typeface="Cambria Math" panose="02040503050406030204" pitchFamily="18" charset="0"/>
                              </a:rPr>
                              <m:t>32</m:t>
                            </m:r>
                          </m:sub>
                          <m:sup>
                            <m:r>
                              <a:rPr lang="fr-FR" i="0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Oscillation at </a:t>
                </a:r>
                <a:r>
                  <a:rPr lang="fr-FR" dirty="0" err="1"/>
                  <a:t>larger</a:t>
                </a:r>
                <a:r>
                  <a:rPr lang="fr-FR" dirty="0"/>
                  <a:t> L/E </a:t>
                </a:r>
                <a:r>
                  <a:rPr lang="fr-FR" dirty="0" err="1"/>
                  <a:t>is</a:t>
                </a:r>
                <a:r>
                  <a:rPr lang="fr-FR" dirty="0"/>
                  <a:t> </a:t>
                </a:r>
                <a:r>
                  <a:rPr lang="fr-FR" dirty="0" err="1"/>
                  <a:t>smeared</a:t>
                </a:r>
                <a:r>
                  <a:rPr lang="fr-FR" dirty="0"/>
                  <a:t> out to a ~ 0.5 </a:t>
                </a:r>
                <a:r>
                  <a:rPr lang="fr-FR" dirty="0" err="1"/>
                  <a:t>reduction</a:t>
                </a:r>
                <a:r>
                  <a:rPr lang="fr-FR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fr-FR" dirty="0"/>
              </a:p>
              <a:p>
                <a:r>
                  <a:rPr lang="fr-FR" dirty="0"/>
                  <a:t>-&gt;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FR" i="1" dirty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dirty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fr-FR" i="0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fr-FR" i="1" dirty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0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fr-FR" i="1" dirty="0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 dirty="0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i="0" dirty="0" smtClean="0"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fr-FR" i="0" dirty="0" smtClean="0">
                        <a:latin typeface="Cambria Math" panose="02040503050406030204" pitchFamily="18" charset="0"/>
                      </a:rPr>
                      <m:t>≈1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E898AC8-A3CE-4650-8F64-EC6C12382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830" y="4790927"/>
                <a:ext cx="3847171" cy="1834605"/>
              </a:xfrm>
              <a:prstGeom prst="rect">
                <a:avLst/>
              </a:prstGeom>
              <a:blipFill>
                <a:blip r:embed="rId6"/>
                <a:stretch>
                  <a:fillRect l="-1268" t="-1661" b="-43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5B738FC-0DA0-486A-88AF-2006890B8EDB}"/>
                  </a:ext>
                </a:extLst>
              </p:cNvPr>
              <p:cNvSpPr txBox="1"/>
              <p:nvPr/>
            </p:nvSpPr>
            <p:spPr>
              <a:xfrm>
                <a:off x="8524886" y="4303698"/>
                <a:ext cx="366711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Resonant </a:t>
                </a:r>
                <a:r>
                  <a:rPr lang="fr-FR" dirty="0" err="1"/>
                  <a:t>enhancement</a:t>
                </a:r>
                <a:r>
                  <a:rPr lang="fr-FR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appearance</a:t>
                </a:r>
                <a:r>
                  <a:rPr lang="fr-FR" dirty="0"/>
                  <a:t> in </a:t>
                </a:r>
                <a:r>
                  <a:rPr lang="fr-FR" dirty="0" err="1"/>
                  <a:t>mantle</a:t>
                </a:r>
                <a:r>
                  <a:rPr lang="fr-FR" dirty="0"/>
                  <a:t>/</a:t>
                </a:r>
                <a:r>
                  <a:rPr lang="fr-FR" dirty="0" err="1"/>
                  <a:t>core</a:t>
                </a:r>
                <a:r>
                  <a:rPr lang="fr-FR" dirty="0"/>
                  <a:t> at few </a:t>
                </a:r>
                <a:r>
                  <a:rPr lang="fr-FR" dirty="0" err="1"/>
                  <a:t>GeV</a:t>
                </a: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r>
                  <a:rPr lang="fr-FR" dirty="0" err="1"/>
                  <a:t>only</a:t>
                </a:r>
                <a:r>
                  <a:rPr lang="fr-FR" dirty="0"/>
                  <a:t> for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fr-FR" dirty="0"/>
                  <a:t> in NO </a:t>
                </a:r>
              </a:p>
              <a:p>
                <a:r>
                  <a:rPr lang="fr-FR" dirty="0" err="1"/>
                  <a:t>only</a:t>
                </a:r>
                <a:r>
                  <a:rPr lang="fr-FR" dirty="0"/>
                  <a:t> for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fr-FR" dirty="0"/>
                  <a:t> in IO</a:t>
                </a:r>
              </a:p>
              <a:p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For flux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fr-FR" i="0" smtClean="0">
                        <a:latin typeface="Cambria Math" panose="02040503050406030204" pitchFamily="18" charset="0"/>
                      </a:rPr>
                      <m:t>≈</m:t>
                    </m:r>
                    <m:acc>
                      <m:accPr>
                        <m:chr m:val="̅"/>
                        <m:ctrlPr>
                          <a:rPr lang="fr-FR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fr-FR" dirty="0"/>
                  <a:t>, but cross-section </a:t>
                </a:r>
                <a:r>
                  <a:rPr lang="fr-FR" dirty="0" err="1"/>
                  <a:t>is</a:t>
                </a:r>
                <a:r>
                  <a:rPr lang="fr-FR" dirty="0"/>
                  <a:t> 3 x </a:t>
                </a:r>
                <a:r>
                  <a:rPr lang="fr-FR" dirty="0" err="1"/>
                  <a:t>larger</a:t>
                </a:r>
                <a:r>
                  <a:rPr lang="fr-FR" dirty="0"/>
                  <a:t> -&gt; charge ID </a:t>
                </a:r>
                <a:r>
                  <a:rPr lang="fr-FR" dirty="0" err="1"/>
                  <a:t>optional</a:t>
                </a:r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5B738FC-0DA0-486A-88AF-2006890B8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4886" y="4303698"/>
                <a:ext cx="3667114" cy="2585323"/>
              </a:xfrm>
              <a:prstGeom prst="rect">
                <a:avLst/>
              </a:prstGeom>
              <a:blipFill>
                <a:blip r:embed="rId7"/>
                <a:stretch>
                  <a:fillRect l="-1329" t="-1415" r="-1329" b="-28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6302C8ED-8DB0-4412-BA63-AA9F6018C74F}"/>
              </a:ext>
            </a:extLst>
          </p:cNvPr>
          <p:cNvSpPr txBox="1"/>
          <p:nvPr/>
        </p:nvSpPr>
        <p:spPr>
          <a:xfrm>
            <a:off x="10299815" y="5606699"/>
            <a:ext cx="772969" cy="491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-&gt; MO</a:t>
            </a:r>
          </a:p>
        </p:txBody>
      </p:sp>
    </p:spTree>
    <p:extLst>
      <p:ext uri="{BB962C8B-B14F-4D97-AF65-F5344CB8AC3E}">
        <p14:creationId xmlns:p14="http://schemas.microsoft.com/office/powerpoint/2010/main" val="1136119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F11FEC4-35B6-40E3-87CA-70E766681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78"/>
          <a:stretch/>
        </p:blipFill>
        <p:spPr>
          <a:xfrm>
            <a:off x="24911" y="1219200"/>
            <a:ext cx="12142177" cy="56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D95EFBF-9A95-4491-B400-694B01C5A491}"/>
                  </a:ext>
                </a:extLst>
              </p:cNvPr>
              <p:cNvSpPr txBox="1"/>
              <p:nvPr/>
            </p:nvSpPr>
            <p:spPr>
              <a:xfrm>
                <a:off x="3695728" y="161925"/>
                <a:ext cx="4805739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600" dirty="0" err="1"/>
                  <a:t>Atmospheric</a:t>
                </a:r>
                <a:r>
                  <a:rPr lang="fr-FR" sz="3600" dirty="0"/>
                  <a:t> </a:t>
                </a:r>
                <a14:m>
                  <m:oMath xmlns:m="http://schemas.openxmlformats.org/officeDocument/2006/math">
                    <m:r>
                      <a:rPr lang="fr-FR" sz="36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fr-FR" sz="3600" dirty="0"/>
                  <a:t> detectors</a:t>
                </a:r>
              </a:p>
              <a:p>
                <a:pPr algn="ctr"/>
                <a:r>
                  <a:rPr lang="fr-FR" sz="2400" dirty="0">
                    <a:solidFill>
                      <a:srgbClr val="00B0F0"/>
                    </a:solidFill>
                  </a:rPr>
                  <a:t>detectors </a:t>
                </a:r>
                <a:r>
                  <a:rPr lang="fr-FR" sz="2400" dirty="0" err="1">
                    <a:solidFill>
                      <a:srgbClr val="00B0F0"/>
                    </a:solidFill>
                  </a:rPr>
                  <a:t>drawn</a:t>
                </a:r>
                <a:r>
                  <a:rPr lang="fr-FR" sz="2400" dirty="0">
                    <a:solidFill>
                      <a:srgbClr val="00B0F0"/>
                    </a:solidFill>
                  </a:rPr>
                  <a:t> </a:t>
                </a:r>
                <a:r>
                  <a:rPr lang="fr-FR" sz="2400" dirty="0" err="1">
                    <a:solidFill>
                      <a:srgbClr val="00B0F0"/>
                    </a:solidFill>
                  </a:rPr>
                  <a:t>roughly</a:t>
                </a:r>
                <a:r>
                  <a:rPr lang="fr-FR" sz="2400" dirty="0">
                    <a:solidFill>
                      <a:srgbClr val="00B0F0"/>
                    </a:solidFill>
                  </a:rPr>
                  <a:t> to </a:t>
                </a:r>
                <a:r>
                  <a:rPr lang="fr-FR" sz="2400" dirty="0" err="1">
                    <a:solidFill>
                      <a:srgbClr val="00B0F0"/>
                    </a:solidFill>
                  </a:rPr>
                  <a:t>scale</a:t>
                </a:r>
                <a:endParaRPr lang="fr-FR" sz="24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D95EFBF-9A95-4491-B400-694B01C5A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728" y="161925"/>
                <a:ext cx="4805739" cy="1015663"/>
              </a:xfrm>
              <a:prstGeom prst="rect">
                <a:avLst/>
              </a:prstGeom>
              <a:blipFill>
                <a:blip r:embed="rId3"/>
                <a:stretch>
                  <a:fillRect l="-3802" t="-9639" r="-2788" b="-132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3302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443D43F-7FFF-4710-9873-DA6EDF656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632" y="891540"/>
            <a:ext cx="5109453" cy="43662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89631434-BF1D-450F-BC05-52956E217557}"/>
                  </a:ext>
                </a:extLst>
              </p:cNvPr>
              <p:cNvSpPr txBox="1"/>
              <p:nvPr/>
            </p:nvSpPr>
            <p:spPr>
              <a:xfrm>
                <a:off x="3695728" y="161925"/>
                <a:ext cx="3361048" cy="1060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36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360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360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fr-FR" sz="3600" dirty="0" err="1"/>
                  <a:t>disappearance</a:t>
                </a:r>
                <a:endParaRPr lang="fr-FR" sz="3600" dirty="0"/>
              </a:p>
              <a:p>
                <a:pPr algn="ctr"/>
                <a:endParaRPr lang="fr-FR" sz="24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89631434-BF1D-450F-BC05-52956E217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728" y="161925"/>
                <a:ext cx="3361048" cy="1060227"/>
              </a:xfrm>
              <a:prstGeom prst="rect">
                <a:avLst/>
              </a:prstGeom>
              <a:blipFill>
                <a:blip r:embed="rId3"/>
                <a:stretch>
                  <a:fillRect t="-8671" r="-41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AA2530E3-A3C6-4398-8B5A-940D775E7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1540"/>
            <a:ext cx="3238952" cy="34866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D7D63AE-07B6-4996-AC5E-8EEAA209B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07912"/>
            <a:ext cx="3277057" cy="27245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E2734D-14C8-49A1-B566-31B78A571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198" y="5848232"/>
            <a:ext cx="4077269" cy="84784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ECC2716-EB28-4A7C-A879-66E6F63F5A4B}"/>
              </a:ext>
            </a:extLst>
          </p:cNvPr>
          <p:cNvSpPr txBox="1"/>
          <p:nvPr/>
        </p:nvSpPr>
        <p:spPr>
          <a:xfrm>
            <a:off x="3270777" y="1222152"/>
            <a:ext cx="36486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SuperK</a:t>
            </a:r>
            <a:r>
              <a:rPr lang="fr-FR" dirty="0"/>
              <a:t> :  20% expansion of </a:t>
            </a:r>
            <a:r>
              <a:rPr lang="fr-FR" dirty="0" err="1"/>
              <a:t>fiducial</a:t>
            </a:r>
            <a:r>
              <a:rPr lang="fr-FR" dirty="0"/>
              <a:t> volume + </a:t>
            </a:r>
            <a:r>
              <a:rPr lang="fr-FR" dirty="0" err="1"/>
              <a:t>additional</a:t>
            </a:r>
            <a:r>
              <a:rPr lang="fr-FR" dirty="0"/>
              <a:t> </a:t>
            </a:r>
            <a:r>
              <a:rPr lang="fr-FR" dirty="0" err="1"/>
              <a:t>years</a:t>
            </a:r>
            <a:endParaRPr lang="fr-FR" dirty="0"/>
          </a:p>
          <a:p>
            <a:r>
              <a:rPr lang="fr-FR" dirty="0"/>
              <a:t>	PRD 109, 072014 (2024)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 total 48% </a:t>
            </a:r>
            <a:r>
              <a:rPr lang="fr-FR" dirty="0" err="1"/>
              <a:t>statistics</a:t>
            </a:r>
            <a:r>
              <a:rPr lang="fr-FR" dirty="0"/>
              <a:t> </a:t>
            </a:r>
            <a:r>
              <a:rPr lang="fr-FR" dirty="0" err="1"/>
              <a:t>increase</a:t>
            </a:r>
            <a:r>
              <a:rPr lang="fr-FR" dirty="0"/>
              <a:t> over </a:t>
            </a:r>
            <a:r>
              <a:rPr lang="fr-FR" dirty="0" err="1"/>
              <a:t>previous</a:t>
            </a:r>
            <a:r>
              <a:rPr lang="fr-FR" dirty="0"/>
              <a:t> publication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DeepCore</a:t>
            </a:r>
            <a:r>
              <a:rPr lang="fr-FR" dirty="0"/>
              <a:t> move to CNN-</a:t>
            </a:r>
            <a:r>
              <a:rPr lang="fr-FR" dirty="0" err="1"/>
              <a:t>based</a:t>
            </a:r>
            <a:r>
              <a:rPr lang="fr-FR" dirty="0"/>
              <a:t> reconstruction + 2 </a:t>
            </a:r>
            <a:r>
              <a:rPr lang="fr-FR" dirty="0" err="1"/>
              <a:t>years</a:t>
            </a:r>
            <a:endParaRPr lang="fr-FR" dirty="0"/>
          </a:p>
          <a:p>
            <a:r>
              <a:rPr lang="fr-FR" dirty="0"/>
              <a:t>      arXiv2105.02163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dirty="0"/>
              <a:t>7x </a:t>
            </a:r>
            <a:r>
              <a:rPr lang="fr-FR" dirty="0" err="1"/>
              <a:t>increase</a:t>
            </a:r>
            <a:r>
              <a:rPr lang="fr-FR" dirty="0"/>
              <a:t> in </a:t>
            </a:r>
            <a:r>
              <a:rPr lang="fr-FR" dirty="0" err="1"/>
              <a:t>statistics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 err="1"/>
              <a:t>Expect</a:t>
            </a:r>
            <a:r>
              <a:rPr lang="fr-FR" dirty="0"/>
              <a:t> 2x </a:t>
            </a:r>
            <a:r>
              <a:rPr lang="fr-FR" dirty="0" err="1"/>
              <a:t>reduction</a:t>
            </a:r>
            <a:r>
              <a:rPr lang="fr-FR" dirty="0"/>
              <a:t> of </a:t>
            </a:r>
            <a:r>
              <a:rPr lang="fr-FR" dirty="0" err="1"/>
              <a:t>errors</a:t>
            </a:r>
            <a:r>
              <a:rPr lang="fr-FR" dirty="0"/>
              <a:t> in 4 </a:t>
            </a:r>
            <a:r>
              <a:rPr lang="fr-FR" dirty="0" err="1"/>
              <a:t>years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7744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BB7CBAB-A619-46A8-9FD2-516991A7B386}"/>
              </a:ext>
            </a:extLst>
          </p:cNvPr>
          <p:cNvSpPr txBox="1"/>
          <p:nvPr/>
        </p:nvSpPr>
        <p:spPr>
          <a:xfrm>
            <a:off x="3886900" y="-135923"/>
            <a:ext cx="36067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/>
              <a:t>Mass </a:t>
            </a:r>
            <a:r>
              <a:rPr lang="fr-FR" sz="3600" dirty="0" err="1"/>
              <a:t>ordering</a:t>
            </a:r>
            <a:endParaRPr lang="fr-FR" sz="3600" dirty="0"/>
          </a:p>
          <a:p>
            <a:pPr algn="ctr"/>
            <a:r>
              <a:rPr lang="fr-FR" sz="2800" dirty="0" err="1"/>
              <a:t>From</a:t>
            </a:r>
            <a:r>
              <a:rPr lang="fr-FR" sz="2800" dirty="0"/>
              <a:t> </a:t>
            </a:r>
            <a:r>
              <a:rPr lang="fr-FR" sz="2800" dirty="0" err="1"/>
              <a:t>matter</a:t>
            </a:r>
            <a:r>
              <a:rPr lang="fr-FR" sz="2800" dirty="0"/>
              <a:t> </a:t>
            </a:r>
            <a:r>
              <a:rPr lang="fr-FR" sz="2800" dirty="0" err="1"/>
              <a:t>resonance</a:t>
            </a:r>
            <a:endParaRPr lang="fr-FR" sz="2800" dirty="0"/>
          </a:p>
          <a:p>
            <a:pPr algn="ctr"/>
            <a:endParaRPr lang="fr-FR" sz="2400" dirty="0">
              <a:solidFill>
                <a:srgbClr val="00B0F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DB7FB6E-D000-4D01-A647-51F6509EC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989"/>
            <a:ext cx="3134162" cy="46393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9911A13-F097-4903-A548-642CB4FF8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162" y="1085545"/>
            <a:ext cx="4639322" cy="43630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B2CC03F-A986-4659-AA65-506E0A9E0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556" y="1310627"/>
            <a:ext cx="4041444" cy="38920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3160718-24C5-4FCD-B385-727F535685E2}"/>
                  </a:ext>
                </a:extLst>
              </p:cNvPr>
              <p:cNvSpPr txBox="1"/>
              <p:nvPr/>
            </p:nvSpPr>
            <p:spPr>
              <a:xfrm>
                <a:off x="104774" y="4853311"/>
                <a:ext cx="313416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SK </a:t>
                </a:r>
                <a:r>
                  <a:rPr lang="fr-FR" dirty="0" err="1"/>
                  <a:t>performs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fr-FR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den>
                    </m:f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separation</a:t>
                </a:r>
                <a:r>
                  <a:rPr lang="fr-FR" dirty="0"/>
                  <a:t> </a:t>
                </a:r>
                <a:r>
                  <a:rPr lang="fr-FR" dirty="0" err="1"/>
                  <a:t>using</a:t>
                </a:r>
                <a:r>
                  <a:rPr lang="fr-FR" dirty="0"/>
                  <a:t> # of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fr-FR" dirty="0"/>
                  <a:t> etc. to </a:t>
                </a:r>
                <a:r>
                  <a:rPr lang="fr-FR" dirty="0" err="1"/>
                  <a:t>enhance</a:t>
                </a:r>
                <a:r>
                  <a:rPr lang="fr-FR" dirty="0"/>
                  <a:t> </a:t>
                </a:r>
                <a:r>
                  <a:rPr lang="fr-FR" dirty="0" err="1"/>
                  <a:t>purity</a:t>
                </a: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Updates to </a:t>
                </a:r>
                <a:r>
                  <a:rPr lang="fr-FR" dirty="0" err="1"/>
                  <a:t>selection</a:t>
                </a:r>
                <a:r>
                  <a:rPr lang="fr-FR" dirty="0"/>
                  <a:t> :</a:t>
                </a:r>
              </a:p>
              <a:p>
                <a:r>
                  <a:rPr lang="fr-FR" dirty="0"/>
                  <a:t>Multi-Ring : </a:t>
                </a:r>
                <a:r>
                  <a:rPr lang="fr-FR" dirty="0" err="1"/>
                  <a:t>likelihood</a:t>
                </a:r>
                <a:r>
                  <a:rPr lang="fr-FR" dirty="0"/>
                  <a:t> -&gt; BDT</a:t>
                </a:r>
              </a:p>
              <a:p>
                <a:r>
                  <a:rPr lang="fr-FR" dirty="0"/>
                  <a:t>Single-Ring : + neutron tag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3160718-24C5-4FCD-B385-727F53568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4" y="4853311"/>
                <a:ext cx="3134161" cy="2031325"/>
              </a:xfrm>
              <a:prstGeom prst="rect">
                <a:avLst/>
              </a:prstGeom>
              <a:blipFill>
                <a:blip r:embed="rId5"/>
                <a:stretch>
                  <a:fillRect l="-1556" t="-21321" r="-389" b="-39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5B44B175-EE10-4588-AC2A-3382E04D888D}"/>
              </a:ext>
            </a:extLst>
          </p:cNvPr>
          <p:cNvSpPr txBox="1"/>
          <p:nvPr/>
        </p:nvSpPr>
        <p:spPr>
          <a:xfrm>
            <a:off x="3686174" y="5448604"/>
            <a:ext cx="3134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Indication of NO.</a:t>
            </a:r>
          </a:p>
          <a:p>
            <a:r>
              <a:rPr lang="fr-FR" dirty="0"/>
              <a:t>Rejection of IO at 92.3 % </a:t>
            </a:r>
            <a:r>
              <a:rPr lang="fr-FR" dirty="0" err="1"/>
              <a:t>Cls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Dominated</a:t>
            </a:r>
            <a:r>
              <a:rPr lang="fr-FR" dirty="0"/>
              <a:t> by stat, </a:t>
            </a:r>
            <a:r>
              <a:rPr lang="fr-FR" dirty="0" err="1"/>
              <a:t>then</a:t>
            </a:r>
            <a:r>
              <a:rPr lang="fr-FR" dirty="0"/>
              <a:t> x-sec.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801F4A9-4622-4D5D-8CC9-758E2939473A}"/>
              </a:ext>
            </a:extLst>
          </p:cNvPr>
          <p:cNvSpPr txBox="1"/>
          <p:nvPr/>
        </p:nvSpPr>
        <p:spPr>
          <a:xfrm>
            <a:off x="8953065" y="5448604"/>
            <a:ext cx="3134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IceCube</a:t>
            </a:r>
            <a:r>
              <a:rPr lang="fr-FR" dirty="0"/>
              <a:t> upgrade, ORCA, and </a:t>
            </a:r>
            <a:r>
              <a:rPr lang="fr-FR" dirty="0" err="1"/>
              <a:t>HyperK</a:t>
            </a:r>
            <a:r>
              <a:rPr lang="fr-FR" dirty="0"/>
              <a:t> </a:t>
            </a:r>
            <a:r>
              <a:rPr lang="fr-FR" dirty="0" err="1"/>
              <a:t>expected</a:t>
            </a:r>
            <a:r>
              <a:rPr lang="fr-FR" dirty="0"/>
              <a:t> to </a:t>
            </a:r>
            <a:r>
              <a:rPr lang="fr-FR" dirty="0" err="1"/>
              <a:t>measure</a:t>
            </a:r>
            <a:r>
              <a:rPr lang="fr-FR" dirty="0"/>
              <a:t> MO in the </a:t>
            </a:r>
            <a:r>
              <a:rPr lang="fr-FR" dirty="0" err="1"/>
              <a:t>next</a:t>
            </a:r>
            <a:r>
              <a:rPr lang="fr-FR" dirty="0"/>
              <a:t> few </a:t>
            </a:r>
            <a:r>
              <a:rPr lang="fr-FR" dirty="0" err="1"/>
              <a:t>years</a:t>
            </a:r>
            <a:r>
              <a:rPr lang="fr-FR" dirty="0"/>
              <a:t>.</a:t>
            </a:r>
          </a:p>
          <a:p>
            <a:r>
              <a:rPr lang="fr-FR" dirty="0"/>
              <a:t>PRX 13, 041055 (2023)</a:t>
            </a:r>
          </a:p>
        </p:txBody>
      </p:sp>
    </p:spTree>
    <p:extLst>
      <p:ext uri="{BB962C8B-B14F-4D97-AF65-F5344CB8AC3E}">
        <p14:creationId xmlns:p14="http://schemas.microsoft.com/office/powerpoint/2010/main" val="3789409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412926-5B97-410A-AA4F-B54CFA4B1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617" y="96184"/>
            <a:ext cx="8314765" cy="1325563"/>
          </a:xfrm>
        </p:spPr>
        <p:txBody>
          <a:bodyPr/>
          <a:lstStyle/>
          <a:p>
            <a:r>
              <a:rPr lang="fr-FR" dirty="0"/>
              <a:t>Topics </a:t>
            </a:r>
            <a:r>
              <a:rPr lang="fr-FR" dirty="0" err="1"/>
              <a:t>studied</a:t>
            </a:r>
            <a:r>
              <a:rPr lang="fr-FR" dirty="0"/>
              <a:t> about the neutrino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07E7F8-1B9E-44D6-B06B-78A896A01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Oscillations : </a:t>
            </a:r>
            <a:r>
              <a:rPr lang="fr-FR" dirty="0" err="1"/>
              <a:t>Mixing</a:t>
            </a:r>
            <a:r>
              <a:rPr lang="fr-FR" dirty="0"/>
              <a:t> angles, CP phase and </a:t>
            </a:r>
            <a:r>
              <a:rPr lang="fr-FR" dirty="0" err="1"/>
              <a:t>squared</a:t>
            </a:r>
            <a:r>
              <a:rPr lang="fr-FR" dirty="0"/>
              <a:t> mass </a:t>
            </a:r>
            <a:r>
              <a:rPr lang="fr-FR" dirty="0" err="1"/>
              <a:t>differences</a:t>
            </a:r>
            <a:endParaRPr lang="fr-FR" dirty="0"/>
          </a:p>
          <a:p>
            <a:r>
              <a:rPr lang="fr-FR" dirty="0" err="1"/>
              <a:t>Sterile</a:t>
            </a:r>
            <a:r>
              <a:rPr lang="fr-FR" dirty="0"/>
              <a:t> neutrinos : </a:t>
            </a:r>
            <a:r>
              <a:rPr lang="fr-FR" dirty="0" err="1"/>
              <a:t>additional</a:t>
            </a:r>
            <a:r>
              <a:rPr lang="fr-FR" dirty="0"/>
              <a:t> </a:t>
            </a:r>
            <a:r>
              <a:rPr lang="fr-FR" dirty="0" err="1"/>
              <a:t>flavour</a:t>
            </a:r>
            <a:endParaRPr lang="fr-FR" dirty="0"/>
          </a:p>
          <a:p>
            <a:r>
              <a:rPr lang="fr-FR" dirty="0"/>
              <a:t> Direct mass </a:t>
            </a:r>
            <a:r>
              <a:rPr lang="fr-FR" dirty="0" err="1"/>
              <a:t>measurement</a:t>
            </a:r>
            <a:r>
              <a:rPr lang="fr-FR" dirty="0"/>
              <a:t> : </a:t>
            </a:r>
            <a:r>
              <a:rPr lang="fr-FR" dirty="0" err="1"/>
              <a:t>absolute</a:t>
            </a:r>
            <a:r>
              <a:rPr lang="fr-FR" dirty="0"/>
              <a:t> mass</a:t>
            </a:r>
          </a:p>
          <a:p>
            <a:r>
              <a:rPr lang="fr-FR" dirty="0"/>
              <a:t> Double beta </a:t>
            </a:r>
            <a:r>
              <a:rPr lang="fr-FR" dirty="0" err="1"/>
              <a:t>decay</a:t>
            </a:r>
            <a:r>
              <a:rPr lang="fr-FR" dirty="0"/>
              <a:t> : nature</a:t>
            </a:r>
          </a:p>
        </p:txBody>
      </p:sp>
    </p:spTree>
    <p:extLst>
      <p:ext uri="{BB962C8B-B14F-4D97-AF65-F5344CB8AC3E}">
        <p14:creationId xmlns:p14="http://schemas.microsoft.com/office/powerpoint/2010/main" val="3114361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7CCAF31-4D25-4D8D-B717-2C3AA4CC2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7" y="1337919"/>
            <a:ext cx="6039693" cy="492511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AC2E159-D5A4-4453-BB96-41AC56B01591}"/>
              </a:ext>
            </a:extLst>
          </p:cNvPr>
          <p:cNvSpPr txBox="1"/>
          <p:nvPr/>
        </p:nvSpPr>
        <p:spPr>
          <a:xfrm>
            <a:off x="4764200" y="87137"/>
            <a:ext cx="18902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/>
              <a:t>CP phase</a:t>
            </a:r>
            <a:endParaRPr lang="fr-FR" sz="2800" dirty="0"/>
          </a:p>
          <a:p>
            <a:pPr algn="ctr"/>
            <a:endParaRPr lang="fr-FR" sz="240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3357861-6309-4330-A981-667B0FB7BBC6}"/>
                  </a:ext>
                </a:extLst>
              </p:cNvPr>
              <p:cNvSpPr txBox="1"/>
              <p:nvPr/>
            </p:nvSpPr>
            <p:spPr>
              <a:xfrm>
                <a:off x="0" y="20462"/>
                <a:ext cx="240238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/>
                  <a:t>Using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i="0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from</a:t>
                </a:r>
                <a:r>
                  <a:rPr lang="fr-FR" dirty="0"/>
                  <a:t> </a:t>
                </a:r>
                <a:r>
                  <a:rPr lang="fr-FR" dirty="0" err="1"/>
                  <a:t>reactors</a:t>
                </a:r>
                <a:endParaRPr lang="fr-FR" dirty="0"/>
              </a:p>
              <a:p>
                <a:r>
                  <a:rPr lang="fr-FR" dirty="0"/>
                  <a:t>* Feldman-Cousins</a:t>
                </a:r>
              </a:p>
              <a:p>
                <a14:m>
                  <m:oMath xmlns:m="http://schemas.openxmlformats.org/officeDocument/2006/math">
                    <m:r>
                      <a:rPr lang="fr-FR" dirty="0" smtClean="0">
                        <a:latin typeface="Cambria Math" panose="02040503050406030204" pitchFamily="18" charset="0"/>
                      </a:rPr>
                      <m:t>†</m:t>
                    </m:r>
                  </m:oMath>
                </a14:m>
                <a:r>
                  <a:rPr lang="fr-FR" dirty="0"/>
                  <a:t> Bayesian</a:t>
                </a: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3357861-6309-4330-A981-667B0FB7B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0462"/>
                <a:ext cx="2402389" cy="923330"/>
              </a:xfrm>
              <a:prstGeom prst="rect">
                <a:avLst/>
              </a:prstGeom>
              <a:blipFill>
                <a:blip r:embed="rId3"/>
                <a:stretch>
                  <a:fillRect l="-2030" t="-3289" r="-1523" b="-92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13634D06-B3FE-481E-B112-646ED05B5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152" y="0"/>
            <a:ext cx="3924848" cy="3210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1E33EB0C-CD64-4998-BE0D-ECB7F332F33A}"/>
                  </a:ext>
                </a:extLst>
              </p:cNvPr>
              <p:cNvSpPr txBox="1"/>
              <p:nvPr/>
            </p:nvSpPr>
            <p:spPr>
              <a:xfrm>
                <a:off x="6553200" y="3210373"/>
                <a:ext cx="5638800" cy="3457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SK </a:t>
                </a:r>
                <a:r>
                  <a:rPr lang="fr-FR" dirty="0" err="1"/>
                  <a:t>also</a:t>
                </a:r>
                <a:r>
                  <a:rPr lang="fr-FR" dirty="0"/>
                  <a:t> </a:t>
                </a:r>
                <a:r>
                  <a:rPr lang="fr-FR" dirty="0" err="1"/>
                  <a:t>constrains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from</a:t>
                </a:r>
                <a:r>
                  <a:rPr lang="fr-FR" dirty="0"/>
                  <a:t> </a:t>
                </a:r>
                <a:r>
                  <a:rPr lang="fr-FR" dirty="0" err="1"/>
                  <a:t>normalization</a:t>
                </a:r>
                <a:r>
                  <a:rPr lang="fr-FR" dirty="0"/>
                  <a:t> of </a:t>
                </a:r>
                <a:r>
                  <a:rPr lang="fr-FR" dirty="0" err="1"/>
                  <a:t>sub-GeV</a:t>
                </a:r>
                <a:r>
                  <a:rPr lang="fr-FR" dirty="0"/>
                  <a:t> e-like </a:t>
                </a:r>
                <a:r>
                  <a:rPr lang="fr-FR" dirty="0" err="1"/>
                  <a:t>events</a:t>
                </a:r>
                <a:r>
                  <a:rPr lang="fr-FR" dirty="0"/>
                  <a:t>. </a:t>
                </a:r>
                <a:r>
                  <a:rPr lang="fr-FR" dirty="0" err="1"/>
                  <a:t>Unlike</a:t>
                </a:r>
                <a:r>
                  <a:rPr lang="fr-FR" dirty="0"/>
                  <a:t> </a:t>
                </a:r>
                <a:r>
                  <a:rPr lang="fr-FR" dirty="0" err="1"/>
                  <a:t>accelerators</a:t>
                </a:r>
                <a:r>
                  <a:rPr lang="fr-FR" dirty="0"/>
                  <a:t>, </a:t>
                </a:r>
                <a:r>
                  <a:rPr lang="fr-FR" dirty="0" err="1"/>
                  <a:t>decoupled</a:t>
                </a:r>
                <a:r>
                  <a:rPr lang="fr-FR" dirty="0"/>
                  <a:t> </a:t>
                </a:r>
                <a:r>
                  <a:rPr lang="fr-FR" dirty="0" err="1"/>
                  <a:t>from</a:t>
                </a:r>
                <a:r>
                  <a:rPr lang="fr-FR" dirty="0"/>
                  <a:t> MO.</a:t>
                </a:r>
              </a:p>
              <a:p>
                <a:r>
                  <a:rPr lang="fr-FR" dirty="0">
                    <a:solidFill>
                      <a:schemeClr val="bg1">
                        <a:lumMod val="85000"/>
                      </a:schemeClr>
                    </a:solidFill>
                  </a:rPr>
                  <a:t>Interplay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fr-FR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r-FR" i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  <m:sup>
                        <m:r>
                          <a:rPr lang="fr-FR" i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FR" dirty="0">
                    <a:solidFill>
                      <a:schemeClr val="bg1">
                        <a:lumMod val="85000"/>
                      </a:schemeClr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fr-FR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r-FR" i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fr-FR" i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FR" dirty="0" err="1">
                    <a:solidFill>
                      <a:schemeClr val="bg1">
                        <a:lumMod val="85000"/>
                      </a:schemeClr>
                    </a:solidFill>
                  </a:rPr>
                  <a:t>interference</a:t>
                </a:r>
                <a:r>
                  <a:rPr lang="fr-FR" dirty="0">
                    <a:solidFill>
                      <a:schemeClr val="bg1">
                        <a:lumMod val="85000"/>
                      </a:schemeClr>
                    </a:solidFill>
                  </a:rPr>
                  <a:t> phase-shift and flux/x-sec </a:t>
                </a:r>
                <a:r>
                  <a:rPr lang="fr-FR" dirty="0" err="1">
                    <a:solidFill>
                      <a:schemeClr val="bg1">
                        <a:lumMod val="85000"/>
                      </a:schemeClr>
                    </a:solidFill>
                  </a:rPr>
                  <a:t>shape</a:t>
                </a:r>
                <a:r>
                  <a:rPr lang="fr-FR" dirty="0">
                    <a:solidFill>
                      <a:schemeClr val="bg1">
                        <a:lumMod val="85000"/>
                      </a:schemeClr>
                    </a:solidFill>
                  </a:rPr>
                  <a:t>, </a:t>
                </a:r>
                <a:r>
                  <a:rPr lang="fr-FR" dirty="0" err="1">
                    <a:solidFill>
                      <a:schemeClr val="bg1">
                        <a:lumMod val="85000"/>
                      </a:schemeClr>
                    </a:solidFill>
                  </a:rPr>
                  <a:t>fully</a:t>
                </a:r>
                <a:r>
                  <a:rPr lang="fr-FR" dirty="0">
                    <a:solidFill>
                      <a:schemeClr val="bg1">
                        <a:lumMod val="85000"/>
                      </a:schemeClr>
                    </a:solidFill>
                  </a:rPr>
                  <a:t> </a:t>
                </a:r>
                <a:r>
                  <a:rPr lang="fr-FR" dirty="0" err="1">
                    <a:solidFill>
                      <a:schemeClr val="bg1">
                        <a:lumMod val="85000"/>
                      </a:schemeClr>
                    </a:solidFill>
                  </a:rPr>
                  <a:t>smeared</a:t>
                </a:r>
                <a:r>
                  <a:rPr lang="fr-FR" dirty="0">
                    <a:solidFill>
                      <a:schemeClr val="bg1">
                        <a:lumMod val="85000"/>
                      </a:schemeClr>
                    </a:solidFill>
                  </a:rPr>
                  <a:t> dur to </a:t>
                </a:r>
                <a:r>
                  <a:rPr lang="fr-FR" dirty="0" err="1">
                    <a:solidFill>
                      <a:schemeClr val="bg1">
                        <a:lumMod val="85000"/>
                      </a:schemeClr>
                    </a:solidFill>
                  </a:rPr>
                  <a:t>resolution</a:t>
                </a:r>
                <a:r>
                  <a:rPr lang="fr-FR" dirty="0">
                    <a:solidFill>
                      <a:schemeClr val="bg1">
                        <a:lumMod val="85000"/>
                      </a:schemeClr>
                    </a:solidFill>
                  </a:rPr>
                  <a:t>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Weak indication of maximal CP violation but CP conservation </a:t>
                </a:r>
                <a:r>
                  <a:rPr lang="fr-FR" dirty="0" err="1"/>
                  <a:t>still</a:t>
                </a:r>
                <a:r>
                  <a:rPr lang="fr-FR" dirty="0"/>
                  <a:t> </a:t>
                </a:r>
                <a:r>
                  <a:rPr lang="fr-FR" dirty="0" err="1"/>
                  <a:t>allowed</a:t>
                </a:r>
                <a:endParaRPr lang="fr-FR" dirty="0"/>
              </a:p>
              <a:p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Caveat: somewhat stronger exclusion than sensitivity. Due to</a:t>
                </a:r>
                <a:r>
                  <a:rPr lang="fr-FR" dirty="0">
                    <a:solidFill>
                      <a:schemeClr val="bg1">
                        <a:lumMod val="85000"/>
                      </a:schemeClr>
                    </a:solidFill>
                  </a:rPr>
                  <a:t> p</a:t>
                </a:r>
                <a:r>
                  <a:rPr lang="en-US" dirty="0" err="1">
                    <a:solidFill>
                      <a:schemeClr val="bg1">
                        <a:lumMod val="85000"/>
                      </a:schemeClr>
                    </a:solidFill>
                  </a:rPr>
                  <a:t>arameter</a:t>
                </a:r>
                <a:r>
                  <a:rPr lang="en-US" dirty="0">
                    <a:solidFill>
                      <a:schemeClr val="bg1">
                        <a:lumMod val="85000"/>
                      </a:schemeClr>
                    </a:solidFill>
                  </a:rPr>
                  <a:t> boundaries and degeneracies cannot take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i="1" dirty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fr-FR" dirty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sSup>
                          <m:sSupPr>
                            <m:ctrlPr>
                              <a:rPr lang="fr-FR" i="1" dirty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 dirty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i="0" dirty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fr-FR" dirty="0">
                    <a:solidFill>
                      <a:schemeClr val="bg1">
                        <a:lumMod val="85000"/>
                      </a:schemeClr>
                    </a:solidFill>
                  </a:rPr>
                  <a:t> as sigmas.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Prefer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</a:t>
                </a:r>
                <a:r>
                  <a:rPr lang="el-GR" dirty="0"/>
                  <a:t>π </a:t>
                </a:r>
                <a:r>
                  <a:rPr lang="fr-FR" dirty="0"/>
                  <a:t>over </a:t>
                </a:r>
                <a:r>
                  <a:rPr lang="el-GR" dirty="0"/>
                  <a:t>0</a:t>
                </a:r>
                <a:r>
                  <a:rPr lang="fr-FR" dirty="0"/>
                  <a:t>.</a:t>
                </a:r>
              </a:p>
              <a:p>
                <a:r>
                  <a:rPr lang="en-US" dirty="0"/>
                  <a:t>Interesting contribution to </a:t>
                </a:r>
                <a:r>
                  <a:rPr lang="en-US" dirty="0" err="1"/>
                  <a:t>NOvA</a:t>
                </a:r>
                <a:r>
                  <a:rPr lang="en-US" dirty="0"/>
                  <a:t> and T2K’s NO constraints.</a:t>
                </a:r>
                <a:endParaRPr lang="fr-FR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1E33EB0C-CD64-4998-BE0D-ECB7F332F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3210373"/>
                <a:ext cx="5638800" cy="3457678"/>
              </a:xfrm>
              <a:prstGeom prst="rect">
                <a:avLst/>
              </a:prstGeom>
              <a:blipFill>
                <a:blip r:embed="rId5"/>
                <a:stretch>
                  <a:fillRect l="-865" t="-1058" r="-865" b="-194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3630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FBC1E9F-D94F-4191-95DC-94ECD2F39BE0}"/>
              </a:ext>
            </a:extLst>
          </p:cNvPr>
          <p:cNvSpPr txBox="1"/>
          <p:nvPr/>
        </p:nvSpPr>
        <p:spPr>
          <a:xfrm>
            <a:off x="488562" y="784071"/>
            <a:ext cx="6069739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 </a:t>
            </a:r>
            <a:r>
              <a:rPr lang="fr-FR" sz="2000" dirty="0" err="1"/>
              <a:t>robust</a:t>
            </a:r>
            <a:r>
              <a:rPr lang="fr-FR" sz="2000" dirty="0"/>
              <a:t> </a:t>
            </a:r>
            <a:r>
              <a:rPr lang="fr-FR" sz="2000" dirty="0" err="1"/>
              <a:t>determination</a:t>
            </a:r>
            <a:r>
              <a:rPr lang="fr-FR" sz="2000" dirty="0"/>
              <a:t> of 5 </a:t>
            </a:r>
            <a:r>
              <a:rPr lang="fr-FR" sz="2000" dirty="0" err="1"/>
              <a:t>parameters</a:t>
            </a:r>
            <a:r>
              <a:rPr lang="fr-FR" sz="2000" dirty="0"/>
              <a:t>,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/>
              <a:t>Complementarity</a:t>
            </a:r>
            <a:r>
              <a:rPr lang="fr-FR" sz="2000" dirty="0"/>
              <a:t> of </a:t>
            </a:r>
            <a:r>
              <a:rPr lang="fr-FR" sz="2000" dirty="0" err="1"/>
              <a:t>various</a:t>
            </a:r>
            <a:r>
              <a:rPr lang="fr-FR" sz="2000" dirty="0"/>
              <a:t> data 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Non trivial </a:t>
            </a:r>
            <a:r>
              <a:rPr lang="fr-FR" sz="2000" dirty="0" err="1"/>
              <a:t>consistency</a:t>
            </a:r>
            <a:r>
              <a:rPr lang="fr-FR" sz="2000" dirty="0"/>
              <a:t> checks of 3-flavour </a:t>
            </a:r>
            <a:r>
              <a:rPr lang="fr-FR" sz="2000" dirty="0" err="1"/>
              <a:t>paradigm</a:t>
            </a:r>
            <a:r>
              <a:rPr lang="fr-FR" sz="2000" dirty="0"/>
              <a:t> :</a:t>
            </a:r>
          </a:p>
          <a:p>
            <a:r>
              <a:rPr lang="fr-FR" sz="2000" dirty="0"/>
              <a:t>test of </a:t>
            </a:r>
            <a:r>
              <a:rPr lang="fr-FR" sz="2000" dirty="0" err="1"/>
              <a:t>unitarity</a:t>
            </a:r>
            <a:r>
              <a:rPr lang="fr-FR" sz="2000" dirty="0"/>
              <a:t> of  PMNS matrix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9F5330A-B63D-42B8-A5F4-050E71233FA6}"/>
              </a:ext>
            </a:extLst>
          </p:cNvPr>
          <p:cNvSpPr txBox="1"/>
          <p:nvPr/>
        </p:nvSpPr>
        <p:spPr>
          <a:xfrm>
            <a:off x="1403775" y="2302"/>
            <a:ext cx="61211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/>
              <a:t>3-flavour oscillation </a:t>
            </a:r>
            <a:r>
              <a:rPr lang="fr-FR" sz="3600" dirty="0" err="1"/>
              <a:t>parameters</a:t>
            </a:r>
            <a:endParaRPr lang="fr-FR" sz="2800" dirty="0"/>
          </a:p>
          <a:p>
            <a:pPr algn="ctr"/>
            <a:endParaRPr lang="fr-FR" sz="2400" dirty="0">
              <a:solidFill>
                <a:srgbClr val="00B0F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DDE04E-BF6E-40B5-B626-4037F1732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938" y="4147486"/>
            <a:ext cx="3114374" cy="261365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BAAD63B-22D2-4F18-869E-0ECC4651E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1609"/>
            <a:ext cx="12192000" cy="301513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3979CBE-552D-497F-96CA-1FBFF7E5F971}"/>
              </a:ext>
            </a:extLst>
          </p:cNvPr>
          <p:cNvSpPr txBox="1"/>
          <p:nvPr/>
        </p:nvSpPr>
        <p:spPr>
          <a:xfrm>
            <a:off x="0" y="414748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Relative </a:t>
            </a:r>
            <a:r>
              <a:rPr lang="fr-FR" sz="2000" dirty="0" err="1"/>
              <a:t>precision</a:t>
            </a:r>
            <a:r>
              <a:rPr lang="fr-FR" sz="2000" dirty="0"/>
              <a:t> at </a:t>
            </a:r>
            <a:r>
              <a:rPr lang="fr-FR" sz="2000" dirty="0">
                <a:solidFill>
                  <a:srgbClr val="FF0000"/>
                </a:solidFill>
              </a:rPr>
              <a:t>3</a:t>
            </a:r>
            <a:r>
              <a:rPr lang="fr-FR" sz="2000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fr-FR" sz="2000" dirty="0"/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494178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EBCA83-A0DB-40FC-921E-83EBC9A9A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" y="0"/>
            <a:ext cx="12160989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440C006-E378-4F9D-8783-137B782D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5" y="66073"/>
            <a:ext cx="1226634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F6CD03-11F4-45E7-98AB-217026A062C8}"/>
              </a:ext>
            </a:extLst>
          </p:cNvPr>
          <p:cNvSpPr/>
          <p:nvPr/>
        </p:nvSpPr>
        <p:spPr>
          <a:xfrm>
            <a:off x="5567423" y="1461787"/>
            <a:ext cx="4178461" cy="405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5D1BC-7C69-4B63-BFF9-9712264F4D60}"/>
              </a:ext>
            </a:extLst>
          </p:cNvPr>
          <p:cNvSpPr/>
          <p:nvPr/>
        </p:nvSpPr>
        <p:spPr>
          <a:xfrm>
            <a:off x="5339789" y="4666527"/>
            <a:ext cx="4178461" cy="138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7A4416-88EB-4CA0-97F7-B7400DC56CD8}"/>
              </a:ext>
            </a:extLst>
          </p:cNvPr>
          <p:cNvSpPr/>
          <p:nvPr/>
        </p:nvSpPr>
        <p:spPr>
          <a:xfrm>
            <a:off x="5465181" y="1717396"/>
            <a:ext cx="372318" cy="1777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4FFB3-E6F9-4F93-AD55-0B3EE5EDF4E9}"/>
              </a:ext>
            </a:extLst>
          </p:cNvPr>
          <p:cNvSpPr/>
          <p:nvPr/>
        </p:nvSpPr>
        <p:spPr>
          <a:xfrm>
            <a:off x="9407809" y="1629862"/>
            <a:ext cx="372318" cy="1777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9EEAEB-6FCA-4D7E-8602-584604536E0C}"/>
              </a:ext>
            </a:extLst>
          </p:cNvPr>
          <p:cNvSpPr/>
          <p:nvPr/>
        </p:nvSpPr>
        <p:spPr>
          <a:xfrm>
            <a:off x="9457483" y="2999171"/>
            <a:ext cx="372318" cy="1777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49752B-EE1C-472E-AA14-BB8FC26235E3}"/>
              </a:ext>
            </a:extLst>
          </p:cNvPr>
          <p:cNvSpPr/>
          <p:nvPr/>
        </p:nvSpPr>
        <p:spPr>
          <a:xfrm>
            <a:off x="5373068" y="3173875"/>
            <a:ext cx="372318" cy="1777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4B82C8-11B2-4C1C-852E-41ED97B370E0}"/>
              </a:ext>
            </a:extLst>
          </p:cNvPr>
          <p:cNvSpPr/>
          <p:nvPr/>
        </p:nvSpPr>
        <p:spPr>
          <a:xfrm>
            <a:off x="5745386" y="3423815"/>
            <a:ext cx="4178461" cy="138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6C8600-0D22-4C4D-944C-BEF590553423}"/>
              </a:ext>
            </a:extLst>
          </p:cNvPr>
          <p:cNvSpPr/>
          <p:nvPr/>
        </p:nvSpPr>
        <p:spPr>
          <a:xfrm>
            <a:off x="8055980" y="4161339"/>
            <a:ext cx="2888368" cy="224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8E6F11-C859-4521-A05F-8A4503ACE868}"/>
              </a:ext>
            </a:extLst>
          </p:cNvPr>
          <p:cNvSpPr/>
          <p:nvPr/>
        </p:nvSpPr>
        <p:spPr>
          <a:xfrm>
            <a:off x="5567423" y="4054396"/>
            <a:ext cx="4178461" cy="125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3629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4DED462-BF51-4DCB-BC01-DF1153A6A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650"/>
            <a:ext cx="12192000" cy="657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09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D2A1978-A432-4FD2-8E04-1503ABD68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735"/>
            <a:ext cx="12192000" cy="65845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6A1F5F-7755-4A7C-ACC8-87FA9172E5C5}"/>
              </a:ext>
            </a:extLst>
          </p:cNvPr>
          <p:cNvSpPr/>
          <p:nvPr/>
        </p:nvSpPr>
        <p:spPr>
          <a:xfrm>
            <a:off x="11625943" y="6281057"/>
            <a:ext cx="370114" cy="2939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403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F10F0E2-2FD8-4CB3-855F-7C3C2CB7C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06"/>
            <a:ext cx="12192000" cy="662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60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2E50A7-3424-498F-BB49-3FF2C3873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645"/>
            <a:ext cx="12192000" cy="640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32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4C125DC-9F0F-4513-BBF2-0B6D7EFE5450}"/>
                  </a:ext>
                </a:extLst>
              </p:cNvPr>
              <p:cNvSpPr txBox="1"/>
              <p:nvPr/>
            </p:nvSpPr>
            <p:spPr>
              <a:xfrm>
                <a:off x="2886075" y="123194"/>
                <a:ext cx="59738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800" dirty="0"/>
                  <a:t>DUNE mass </a:t>
                </a:r>
                <a:r>
                  <a:rPr lang="fr-FR" sz="2800" dirty="0" err="1"/>
                  <a:t>ordering</a:t>
                </a:r>
                <a:r>
                  <a:rPr lang="fr-FR" sz="2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fr-FR" sz="2800" dirty="0"/>
                  <a:t> </a:t>
                </a:r>
                <a:r>
                  <a:rPr lang="fr-FR" sz="2800" dirty="0" err="1"/>
                  <a:t>sensitivity</a:t>
                </a:r>
                <a:endParaRPr lang="fr-FR" sz="2800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4C125DC-9F0F-4513-BBF2-0B6D7EFE5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075" y="123194"/>
                <a:ext cx="5973879" cy="523220"/>
              </a:xfrm>
              <a:prstGeom prst="rect">
                <a:avLst/>
              </a:prstGeom>
              <a:blipFill>
                <a:blip r:embed="rId2"/>
                <a:stretch>
                  <a:fillRect l="-2041" t="-10465" r="-816" b="-325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A9838D4E-7007-4A7C-9ECB-0F765E9C0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59609"/>
            <a:ext cx="4591050" cy="359839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0A85AD9-0E50-4847-A84B-0FB67C84FAB3}"/>
              </a:ext>
            </a:extLst>
          </p:cNvPr>
          <p:cNvSpPr txBox="1"/>
          <p:nvPr/>
        </p:nvSpPr>
        <p:spPr>
          <a:xfrm>
            <a:off x="495300" y="1234513"/>
            <a:ext cx="40004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Mass </a:t>
            </a:r>
            <a:r>
              <a:rPr lang="fr-FR" b="1" dirty="0" err="1"/>
              <a:t>ordering</a:t>
            </a:r>
            <a:r>
              <a:rPr lang="fr-FR" b="1" dirty="0"/>
              <a:t> </a:t>
            </a:r>
            <a:r>
              <a:rPr lang="fr-FR" dirty="0"/>
              <a:t>:</a:t>
            </a:r>
          </a:p>
          <a:p>
            <a:r>
              <a:rPr lang="fr-FR" dirty="0" err="1"/>
              <a:t>Whatever</a:t>
            </a:r>
            <a:r>
              <a:rPr lang="fr-FR" dirty="0"/>
              <a:t> the values of </a:t>
            </a:r>
            <a:r>
              <a:rPr lang="fr-FR" dirty="0" err="1"/>
              <a:t>other</a:t>
            </a:r>
            <a:r>
              <a:rPr lang="fr-FR" dirty="0"/>
              <a:t> oscillation </a:t>
            </a:r>
            <a:r>
              <a:rPr lang="fr-FR" dirty="0" err="1"/>
              <a:t>parameters</a:t>
            </a:r>
            <a:r>
              <a:rPr lang="fr-FR" dirty="0"/>
              <a:t> :</a:t>
            </a:r>
          </a:p>
          <a:p>
            <a:pPr marL="285750" indent="-285750">
              <a:buFontTx/>
              <a:buChar char="-"/>
            </a:pPr>
            <a:r>
              <a:rPr lang="fr-FR" dirty="0"/>
              <a:t>Can </a:t>
            </a:r>
            <a:r>
              <a:rPr lang="fr-FR" dirty="0" err="1"/>
              <a:t>establish</a:t>
            </a:r>
            <a:r>
              <a:rPr lang="fr-FR" dirty="0"/>
              <a:t> MO at &gt; 5 </a:t>
            </a:r>
            <a:r>
              <a:rPr lang="fr-FR" dirty="0">
                <a:latin typeface="Symbol" panose="05050102010706020507" pitchFamily="18" charset="2"/>
              </a:rPr>
              <a:t>s</a:t>
            </a:r>
            <a:r>
              <a:rPr lang="fr-FR" dirty="0"/>
              <a:t> in 1 </a:t>
            </a:r>
            <a:r>
              <a:rPr lang="fr-FR" dirty="0" err="1"/>
              <a:t>year</a:t>
            </a:r>
            <a:r>
              <a:rPr lang="fr-FR" dirty="0"/>
              <a:t> (best-case scenario)</a:t>
            </a:r>
          </a:p>
          <a:p>
            <a:pPr marL="285750" indent="-285750">
              <a:buFontTx/>
              <a:buChar char="-"/>
            </a:pPr>
            <a:r>
              <a:rPr lang="fr-FR" dirty="0"/>
              <a:t>Can </a:t>
            </a:r>
            <a:r>
              <a:rPr lang="fr-FR" dirty="0" err="1"/>
              <a:t>establish</a:t>
            </a:r>
            <a:r>
              <a:rPr lang="fr-FR" dirty="0"/>
              <a:t> MO at &gt; 5 </a:t>
            </a:r>
            <a:r>
              <a:rPr lang="fr-FR" dirty="0">
                <a:latin typeface="Symbol" panose="05050102010706020507" pitchFamily="18" charset="2"/>
              </a:rPr>
              <a:t>s</a:t>
            </a:r>
            <a:r>
              <a:rPr lang="fr-FR" dirty="0"/>
              <a:t> in 3 </a:t>
            </a:r>
            <a:r>
              <a:rPr lang="fr-FR" dirty="0" err="1"/>
              <a:t>years</a:t>
            </a:r>
            <a:r>
              <a:rPr lang="fr-FR" dirty="0"/>
              <a:t> (</a:t>
            </a:r>
            <a:r>
              <a:rPr lang="fr-FR" dirty="0" err="1"/>
              <a:t>worst</a:t>
            </a:r>
            <a:r>
              <a:rPr lang="fr-FR" dirty="0"/>
              <a:t> case scenario)</a:t>
            </a:r>
          </a:p>
          <a:p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67983BC-ED88-4B53-B001-0D55A3AD4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75" y="2988839"/>
            <a:ext cx="4923076" cy="3850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501515C-80A6-4D8A-A630-9981CD945FFF}"/>
                  </a:ext>
                </a:extLst>
              </p:cNvPr>
              <p:cNvSpPr txBox="1"/>
              <p:nvPr/>
            </p:nvSpPr>
            <p:spPr>
              <a:xfrm>
                <a:off x="6638925" y="1234513"/>
                <a:ext cx="5127505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/>
                  <a:t>CP violation (CPV) </a:t>
                </a:r>
                <a:r>
                  <a:rPr lang="fr-FR" dirty="0"/>
                  <a:t>: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dirty="0"/>
                  <a:t>can </a:t>
                </a:r>
                <a:r>
                  <a:rPr lang="fr-FR" dirty="0" err="1"/>
                  <a:t>establish</a:t>
                </a:r>
                <a:r>
                  <a:rPr lang="fr-FR" dirty="0"/>
                  <a:t> CPV  at &gt; 3 </a:t>
                </a:r>
                <a:r>
                  <a:rPr lang="fr-FR" dirty="0">
                    <a:latin typeface="Symbol" panose="05050102010706020507" pitchFamily="18" charset="2"/>
                  </a:rPr>
                  <a:t>s</a:t>
                </a:r>
                <a:r>
                  <a:rPr lang="fr-FR" dirty="0"/>
                  <a:t> in 3.5 </a:t>
                </a:r>
                <a:r>
                  <a:rPr lang="fr-FR" dirty="0" err="1"/>
                  <a:t>year</a:t>
                </a:r>
                <a:r>
                  <a:rPr lang="fr-FR" dirty="0"/>
                  <a:t> (best-case scenario)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dirty="0"/>
                  <a:t>Over 50%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fr-FR" dirty="0"/>
                  <a:t> values at &gt; 5 </a:t>
                </a:r>
                <a:r>
                  <a:rPr lang="fr-FR" dirty="0">
                    <a:latin typeface="Symbol" panose="05050102010706020507" pitchFamily="18" charset="2"/>
                  </a:rPr>
                  <a:t>s </a:t>
                </a:r>
                <a:r>
                  <a:rPr lang="fr-FR" dirty="0"/>
                  <a:t>values </a:t>
                </a:r>
                <a:r>
                  <a:rPr lang="fr-FR" dirty="0" err="1"/>
                  <a:t>after</a:t>
                </a:r>
                <a:r>
                  <a:rPr lang="fr-FR" dirty="0"/>
                  <a:t> 10 y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dirty="0"/>
                  <a:t>Over 75%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fr-FR" dirty="0"/>
                  <a:t> values at &gt; 3 </a:t>
                </a:r>
                <a:r>
                  <a:rPr lang="fr-FR" dirty="0">
                    <a:latin typeface="Symbol" panose="05050102010706020507" pitchFamily="18" charset="2"/>
                  </a:rPr>
                  <a:t>s</a:t>
                </a:r>
                <a:r>
                  <a:rPr lang="fr-FR" dirty="0"/>
                  <a:t> values </a:t>
                </a:r>
                <a:r>
                  <a:rPr lang="fr-FR" dirty="0" err="1"/>
                  <a:t>after</a:t>
                </a:r>
                <a:r>
                  <a:rPr lang="fr-FR" dirty="0"/>
                  <a:t> 10 y</a:t>
                </a:r>
              </a:p>
              <a:p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501515C-80A6-4D8A-A630-9981CD945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925" y="1234513"/>
                <a:ext cx="5127505" cy="2031325"/>
              </a:xfrm>
              <a:prstGeom prst="rect">
                <a:avLst/>
              </a:prstGeom>
              <a:blipFill>
                <a:blip r:embed="rId5"/>
                <a:stretch>
                  <a:fillRect l="-951" t="-180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086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9F0F74C-3AB0-4C2B-B9D9-C8E3B5AA7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170"/>
            <a:ext cx="12192000" cy="61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42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E1278FA-DBAF-4803-9FF8-EA18D69A8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5" y="183558"/>
            <a:ext cx="12192000" cy="649088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C4658F-B051-43C9-9771-A7FA874A481A}"/>
              </a:ext>
            </a:extLst>
          </p:cNvPr>
          <p:cNvSpPr txBox="1"/>
          <p:nvPr/>
        </p:nvSpPr>
        <p:spPr>
          <a:xfrm>
            <a:off x="10477501" y="5228060"/>
            <a:ext cx="1343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35068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6A2C5B-9FB2-40AD-89B3-58FF1F92A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590" y="2766218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Neutrino oscillations</a:t>
            </a:r>
          </a:p>
        </p:txBody>
      </p:sp>
    </p:spTree>
    <p:extLst>
      <p:ext uri="{BB962C8B-B14F-4D97-AF65-F5344CB8AC3E}">
        <p14:creationId xmlns:p14="http://schemas.microsoft.com/office/powerpoint/2010/main" val="1571208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30F5581-8914-4786-8412-C8700725B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245"/>
            <a:ext cx="12192000" cy="633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34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DF7784-E613-487F-B134-922DADACF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57" y="2103437"/>
            <a:ext cx="10515600" cy="1325563"/>
          </a:xfrm>
        </p:spPr>
        <p:txBody>
          <a:bodyPr/>
          <a:lstStyle/>
          <a:p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accelerator</a:t>
            </a:r>
            <a:r>
              <a:rPr lang="fr-FR" dirty="0"/>
              <a:t> neutrinos </a:t>
            </a:r>
            <a:r>
              <a:rPr lang="fr-FR" dirty="0" err="1"/>
              <a:t>with</a:t>
            </a:r>
            <a:r>
              <a:rPr lang="fr-FR" dirty="0"/>
              <a:t> JUNO, DUNE, </a:t>
            </a:r>
            <a:r>
              <a:rPr lang="fr-FR" dirty="0" err="1"/>
              <a:t>HyperK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59096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CE732FB-C2A8-4263-996E-E82A0A878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959"/>
            <a:ext cx="12192000" cy="65060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A0E474E-D545-4D52-B6A8-5B80CF0A5B58}"/>
              </a:ext>
            </a:extLst>
          </p:cNvPr>
          <p:cNvSpPr txBox="1"/>
          <p:nvPr/>
        </p:nvSpPr>
        <p:spPr>
          <a:xfrm>
            <a:off x="6974541" y="1075765"/>
            <a:ext cx="2121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DUNE and </a:t>
            </a:r>
            <a:r>
              <a:rPr lang="fr-FR" dirty="0" err="1"/>
              <a:t>HyperK</a:t>
            </a:r>
            <a:endParaRPr lang="fr-FR" dirty="0"/>
          </a:p>
          <a:p>
            <a:r>
              <a:rPr lang="fr-FR" dirty="0"/>
              <a:t>~ </a:t>
            </a:r>
            <a:r>
              <a:rPr lang="fr-FR" dirty="0" err="1"/>
              <a:t>similar</a:t>
            </a:r>
            <a:r>
              <a:rPr lang="fr-FR" dirty="0"/>
              <a:t> </a:t>
            </a:r>
            <a:r>
              <a:rPr lang="fr-FR" dirty="0" err="1"/>
              <a:t>sensitivities</a:t>
            </a:r>
            <a:endParaRPr lang="fr-FR" dirty="0"/>
          </a:p>
          <a:p>
            <a:r>
              <a:rPr lang="fr-FR" dirty="0"/>
              <a:t>few 10</a:t>
            </a:r>
            <a:r>
              <a:rPr lang="fr-FR" baseline="30000" dirty="0"/>
              <a:t>3</a:t>
            </a:r>
            <a:r>
              <a:rPr lang="fr-FR" dirty="0"/>
              <a:t> </a:t>
            </a:r>
            <a:r>
              <a:rPr lang="fr-FR" dirty="0" err="1"/>
              <a:t>evts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24384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B374C8-FD32-4D33-99F9-58D592D27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282" y="3203660"/>
            <a:ext cx="10049435" cy="36543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61BC18-486F-4533-9E72-3E277CCCA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705" y="396369"/>
            <a:ext cx="4583636" cy="311941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8E340ED-7829-42D7-A1A0-4E5CA65D0491}"/>
              </a:ext>
            </a:extLst>
          </p:cNvPr>
          <p:cNvSpPr txBox="1"/>
          <p:nvPr/>
        </p:nvSpPr>
        <p:spPr>
          <a:xfrm>
            <a:off x="1521580" y="161364"/>
            <a:ext cx="5746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DUNE </a:t>
            </a:r>
            <a:r>
              <a:rPr lang="fr-FR" sz="2400" dirty="0" err="1"/>
              <a:t>could</a:t>
            </a:r>
            <a:r>
              <a:rPr lang="fr-FR" sz="2400" dirty="0"/>
              <a:t> observe the hep-</a:t>
            </a:r>
            <a:r>
              <a:rPr lang="fr-FR" sz="2400" dirty="0" err="1"/>
              <a:t>solar</a:t>
            </a:r>
            <a:r>
              <a:rPr lang="fr-FR" sz="2400" dirty="0"/>
              <a:t> neutrinos</a:t>
            </a:r>
          </a:p>
          <a:p>
            <a:r>
              <a:rPr lang="fr-FR" sz="2400" dirty="0" err="1"/>
              <a:t>with</a:t>
            </a:r>
            <a:r>
              <a:rPr lang="fr-FR" sz="2400" dirty="0"/>
              <a:t> a gamma and neutron </a:t>
            </a:r>
            <a:r>
              <a:rPr lang="fr-FR" sz="2400" dirty="0" err="1"/>
              <a:t>shielding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7788153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77C215-3C26-4C3C-830E-0C2C468E3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8" y="-419100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dirty="0" err="1"/>
              <a:t>Sterile</a:t>
            </a:r>
            <a:r>
              <a:rPr lang="fr-FR" sz="4800" dirty="0"/>
              <a:t> neutrinos : existence of </a:t>
            </a:r>
            <a:r>
              <a:rPr lang="fr-FR" sz="4800" dirty="0" err="1"/>
              <a:t>additional</a:t>
            </a:r>
            <a:r>
              <a:rPr lang="fr-FR" sz="4800" dirty="0"/>
              <a:t> </a:t>
            </a:r>
            <a:r>
              <a:rPr lang="fr-FR" sz="4800" dirty="0" err="1"/>
              <a:t>flavours</a:t>
            </a:r>
            <a:endParaRPr lang="fr-FR" sz="4800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20D819E-816D-4080-AAB8-A0A2B4874043}"/>
              </a:ext>
            </a:extLst>
          </p:cNvPr>
          <p:cNvGrpSpPr/>
          <p:nvPr/>
        </p:nvGrpSpPr>
        <p:grpSpPr>
          <a:xfrm>
            <a:off x="2073897" y="980388"/>
            <a:ext cx="6052008" cy="5354423"/>
            <a:chOff x="194310" y="2571750"/>
            <a:chExt cx="4655820" cy="4286250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FE226391-7493-40E6-94F4-A59F12E91A86}"/>
                </a:ext>
              </a:extLst>
            </p:cNvPr>
            <p:cNvGrpSpPr/>
            <p:nvPr/>
          </p:nvGrpSpPr>
          <p:grpSpPr>
            <a:xfrm>
              <a:off x="194310" y="2571750"/>
              <a:ext cx="4655820" cy="4286250"/>
              <a:chOff x="319292" y="571500"/>
              <a:chExt cx="5776708" cy="5417820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5A48A33B-95F9-4A14-BCD1-0ECC648CCE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19292" y="571500"/>
                <a:ext cx="5776708" cy="5417820"/>
              </a:xfrm>
              <a:prstGeom prst="rect">
                <a:avLst/>
              </a:prstGeom>
            </p:spPr>
          </p:pic>
          <p:cxnSp>
            <p:nvCxnSpPr>
              <p:cNvPr id="4" name="Connecteur droit 3">
                <a:extLst>
                  <a:ext uri="{FF2B5EF4-FFF2-40B4-BE49-F238E27FC236}">
                    <a16:creationId xmlns:a16="http://schemas.microsoft.com/office/drawing/2014/main" id="{3ACF46B0-53F0-4F11-9A1B-D993EA1218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88720" y="742950"/>
                <a:ext cx="3634740" cy="4640580"/>
              </a:xfrm>
              <a:prstGeom prst="line">
                <a:avLst/>
              </a:prstGeom>
              <a:ln w="34925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46EA7055-21D7-445A-9A3D-8D6BA7ABB24F}"/>
                </a:ext>
              </a:extLst>
            </p:cNvPr>
            <p:cNvSpPr/>
            <p:nvPr/>
          </p:nvSpPr>
          <p:spPr>
            <a:xfrm>
              <a:off x="651510" y="3726976"/>
              <a:ext cx="1714500" cy="265176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526798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E42FF18-C703-4115-A28C-3D33C6C37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9058"/>
            <a:ext cx="7124778" cy="32754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F6E32D-CF26-402C-81A2-0650304CB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561" y="2417830"/>
            <a:ext cx="4200816" cy="3508917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9DCCB0B9-A8AA-403A-BFB1-EFFD7F12F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8" y="-41910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dirty="0" err="1"/>
              <a:t>Reactor</a:t>
            </a:r>
            <a:r>
              <a:rPr lang="fr-FR" sz="4800" dirty="0"/>
              <a:t> </a:t>
            </a:r>
            <a:r>
              <a:rPr lang="fr-FR" sz="4800" dirty="0" err="1"/>
              <a:t>anomaly</a:t>
            </a:r>
            <a:endParaRPr lang="fr-FR" sz="48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FFBF688-AAC2-4E67-9D53-180D83984824}"/>
              </a:ext>
            </a:extLst>
          </p:cNvPr>
          <p:cNvSpPr txBox="1"/>
          <p:nvPr/>
        </p:nvSpPr>
        <p:spPr>
          <a:xfrm>
            <a:off x="349623" y="669522"/>
            <a:ext cx="75238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2021 : </a:t>
            </a:r>
            <a:r>
              <a:rPr lang="fr-FR" sz="2000" dirty="0" err="1"/>
              <a:t>measurement</a:t>
            </a:r>
            <a:r>
              <a:rPr lang="fr-FR" sz="2000" dirty="0"/>
              <a:t> of 235U/239Pu beta-</a:t>
            </a:r>
            <a:r>
              <a:rPr lang="fr-FR" sz="2000" dirty="0" err="1"/>
              <a:t>spectra</a:t>
            </a:r>
            <a:r>
              <a:rPr lang="fr-FR" sz="2000" dirty="0"/>
              <a:t> at </a:t>
            </a:r>
            <a:r>
              <a:rPr lang="fr-FR" sz="2000" dirty="0" err="1"/>
              <a:t>Kurchatov</a:t>
            </a:r>
            <a:r>
              <a:rPr lang="fr-FR" sz="2000" dirty="0"/>
              <a:t> </a:t>
            </a:r>
            <a:r>
              <a:rPr lang="fr-FR" sz="2000" dirty="0" err="1"/>
              <a:t>Inst</a:t>
            </a:r>
            <a:r>
              <a:rPr lang="fr-FR" sz="2000" dirty="0"/>
              <a:t>.</a:t>
            </a:r>
          </a:p>
          <a:p>
            <a:r>
              <a:rPr lang="fr-FR" sz="2000" b="0" i="0" u="none" strike="noStrike" baseline="0" dirty="0" err="1">
                <a:solidFill>
                  <a:srgbClr val="004B7E"/>
                </a:solidFill>
                <a:latin typeface="AAAAAD+ArialMT"/>
              </a:rPr>
              <a:t>Kopeikin</a:t>
            </a:r>
            <a:r>
              <a:rPr lang="fr-FR" sz="2000" b="0" i="0" u="none" strike="noStrike" baseline="0" dirty="0">
                <a:solidFill>
                  <a:srgbClr val="004B7E"/>
                </a:solidFill>
                <a:latin typeface="AAAAAD+ArialMT"/>
              </a:rPr>
              <a:t>, </a:t>
            </a:r>
            <a:r>
              <a:rPr lang="fr-FR" sz="2000" b="0" i="0" u="none" strike="noStrike" baseline="0" dirty="0" err="1">
                <a:solidFill>
                  <a:srgbClr val="004B7E"/>
                </a:solidFill>
                <a:latin typeface="AAAAAD+ArialMT"/>
              </a:rPr>
              <a:t>Skorokhvatov</a:t>
            </a:r>
            <a:r>
              <a:rPr lang="fr-FR" sz="2000" b="0" i="0" u="none" strike="noStrike" baseline="0" dirty="0">
                <a:solidFill>
                  <a:srgbClr val="004B7E"/>
                </a:solidFill>
                <a:latin typeface="AAAAAD+ArialMT"/>
              </a:rPr>
              <a:t>, </a:t>
            </a:r>
            <a:r>
              <a:rPr lang="fr-FR" sz="2000" b="0" i="0" u="none" strike="noStrike" baseline="0" dirty="0" err="1">
                <a:solidFill>
                  <a:srgbClr val="004B7E"/>
                </a:solidFill>
                <a:latin typeface="AAAAAD+ArialMT"/>
              </a:rPr>
              <a:t>Titov</a:t>
            </a:r>
            <a:r>
              <a:rPr lang="fr-FR" sz="2000" b="0" i="0" u="none" strike="noStrike" baseline="0" dirty="0">
                <a:solidFill>
                  <a:srgbClr val="004B7E"/>
                </a:solidFill>
                <a:latin typeface="AAAAAD+ArialMT"/>
              </a:rPr>
              <a:t>, 2103.01684 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AAAAD+ArialMT"/>
              </a:rPr>
              <a:t>5.4% smaller than ILL suggests bias in 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AAAAAD+ArialMT"/>
              </a:rPr>
              <a:t>235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AAAAD+ArialMT"/>
              </a:rPr>
              <a:t>U ILL spectrum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AAAAAD+ArialMT"/>
              </a:rPr>
              <a:t>„ad-initio“ calculation of reactor neutrino spectrum </a:t>
            </a:r>
          </a:p>
          <a:p>
            <a:r>
              <a:rPr lang="en-US" sz="2000" b="0" i="0" u="none" strike="noStrike" baseline="0" dirty="0" err="1">
                <a:solidFill>
                  <a:srgbClr val="004B7E"/>
                </a:solidFill>
                <a:latin typeface="AAAAAD+ArialMT"/>
              </a:rPr>
              <a:t>Perissé</a:t>
            </a:r>
            <a:r>
              <a:rPr lang="en-US" sz="2000" b="0" i="0" u="none" strike="noStrike" baseline="0" dirty="0">
                <a:solidFill>
                  <a:srgbClr val="004B7E"/>
                </a:solidFill>
                <a:latin typeface="AAAAAD+ArialMT"/>
              </a:rPr>
              <a:t> et al. 2304.14992 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AAAAD+ArialMT"/>
              </a:rPr>
              <a:t>good agreement with measured neutrino rates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4601483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02BF624-88E6-46BE-9492-2E0E742C0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468" y="0"/>
            <a:ext cx="4172532" cy="6496957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96257650-3BBB-44ED-B510-2FF549C16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1739"/>
            <a:ext cx="8255861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dirty="0"/>
              <a:t>The Gallium </a:t>
            </a:r>
            <a:r>
              <a:rPr lang="fr-FR" sz="4800" dirty="0" err="1"/>
              <a:t>anomaly</a:t>
            </a:r>
            <a:r>
              <a:rPr lang="fr-FR" sz="4800" dirty="0"/>
              <a:t> and BEST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30DBBA4-A336-472B-A766-AE15BDD22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82" y="1885735"/>
            <a:ext cx="7382905" cy="154326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5852155-57BC-41B9-8F64-F3A609FC62DA}"/>
              </a:ext>
            </a:extLst>
          </p:cNvPr>
          <p:cNvSpPr txBox="1"/>
          <p:nvPr/>
        </p:nvSpPr>
        <p:spPr>
          <a:xfrm>
            <a:off x="448235" y="1023824"/>
            <a:ext cx="7382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AAAAD+ArialMT"/>
              </a:rPr>
              <a:t>Measurements of gallium experiments with radioactive 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AAAAAD+ArialMT"/>
              </a:rPr>
              <a:t>51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AAAAD+ArialMT"/>
              </a:rPr>
              <a:t>Cr or 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AAAAAD+ArialMT"/>
              </a:rPr>
              <a:t>37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AAAAD+ArialMT"/>
              </a:rPr>
              <a:t>Ar sources: rates lower than expected at high significance 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0CF19E-80A2-4A66-A300-C49BEA99D471}"/>
              </a:ext>
            </a:extLst>
          </p:cNvPr>
          <p:cNvSpPr txBox="1"/>
          <p:nvPr/>
        </p:nvSpPr>
        <p:spPr>
          <a:xfrm>
            <a:off x="188258" y="4034118"/>
            <a:ext cx="73829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0" i="0" u="none" strike="noStrike" baseline="0" dirty="0" err="1">
                <a:solidFill>
                  <a:srgbClr val="000000"/>
                </a:solidFill>
                <a:latin typeface="AAAAAD+ArialMT"/>
              </a:rPr>
              <a:t>sterile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AAAAAD+ArialMT"/>
              </a:rPr>
              <a:t> neutrino oscillations in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AAAAAD+ArialMT"/>
              </a:rPr>
              <a:t>severe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AAAAAD+ArialMT"/>
              </a:rPr>
              <a:t> tension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AAAAAD+ArialMT"/>
              </a:rPr>
              <a:t>with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AAAAAD+ArialMT"/>
              </a:rPr>
              <a:t>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AAAAAD+ArialMT"/>
              </a:rPr>
              <a:t>solar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AAAAAD+ArialMT"/>
              </a:rPr>
              <a:t> and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AAAAAD+ArialMT"/>
              </a:rPr>
              <a:t>reactor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AAAAAD+ArialMT"/>
              </a:rPr>
              <a:t> neutrinos and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AAAAAD+ArialMT"/>
              </a:rPr>
              <a:t>cosmology</a:t>
            </a:r>
            <a:endParaRPr lang="fr-FR" sz="2000" b="0" i="0" u="none" strike="noStrike" baseline="0" dirty="0">
              <a:solidFill>
                <a:srgbClr val="000000"/>
              </a:solidFill>
              <a:latin typeface="AAAAAD+ArialMT"/>
            </a:endParaRPr>
          </a:p>
          <a:p>
            <a:r>
              <a:rPr lang="fr-FR" sz="2000" b="0" i="0" u="none" strike="noStrike" baseline="0" dirty="0">
                <a:solidFill>
                  <a:srgbClr val="004B7E"/>
                </a:solidFill>
                <a:latin typeface="AAAAAD+ArialMT"/>
              </a:rPr>
              <a:t>Giunti, Li, Ternes, </a:t>
            </a:r>
            <a:r>
              <a:rPr lang="fr-FR" sz="2000" b="0" i="0" u="none" strike="noStrike" baseline="0" dirty="0" err="1">
                <a:solidFill>
                  <a:srgbClr val="004B7E"/>
                </a:solidFill>
                <a:latin typeface="AAAAAD+ArialMT"/>
              </a:rPr>
              <a:t>Tyagi</a:t>
            </a:r>
            <a:r>
              <a:rPr lang="fr-FR" sz="2000" b="0" i="0" u="none" strike="noStrike" baseline="0" dirty="0">
                <a:solidFill>
                  <a:srgbClr val="004B7E"/>
                </a:solidFill>
                <a:latin typeface="AAAAAD+ArialMT"/>
              </a:rPr>
              <a:t>, Xin, 2209.00916; </a:t>
            </a:r>
            <a:r>
              <a:rPr lang="fr-FR" sz="2000" b="0" i="0" u="none" strike="noStrike" baseline="0" dirty="0" err="1">
                <a:solidFill>
                  <a:srgbClr val="004B7E"/>
                </a:solidFill>
                <a:latin typeface="AAAAAD+ArialMT"/>
              </a:rPr>
              <a:t>Berryman</a:t>
            </a:r>
            <a:r>
              <a:rPr lang="fr-FR" sz="2000" b="0" i="0" u="none" strike="noStrike" baseline="0" dirty="0">
                <a:solidFill>
                  <a:srgbClr val="004B7E"/>
                </a:solidFill>
                <a:latin typeface="AAAAAD+ArialMT"/>
              </a:rPr>
              <a:t>, </a:t>
            </a:r>
            <a:r>
              <a:rPr lang="fr-FR" sz="2000" b="0" i="0" u="none" strike="noStrike" baseline="0" dirty="0" err="1">
                <a:solidFill>
                  <a:srgbClr val="004B7E"/>
                </a:solidFill>
                <a:latin typeface="AAAAAD+ArialMT"/>
              </a:rPr>
              <a:t>Coloma</a:t>
            </a:r>
            <a:r>
              <a:rPr lang="fr-FR" sz="2000" b="0" i="0" u="none" strike="noStrike" baseline="0" dirty="0">
                <a:solidFill>
                  <a:srgbClr val="004B7E"/>
                </a:solidFill>
                <a:latin typeface="AAAAAD+ArialMT"/>
              </a:rPr>
              <a:t>, Huber, TS, Zhou, 2111.12530; </a:t>
            </a:r>
            <a:r>
              <a:rPr lang="fr-FR" sz="2000" b="0" i="0" u="none" strike="noStrike" baseline="0" dirty="0" err="1">
                <a:solidFill>
                  <a:srgbClr val="004B7E"/>
                </a:solidFill>
                <a:latin typeface="AAAAAD+ArialMT"/>
              </a:rPr>
              <a:t>Goldhagen</a:t>
            </a:r>
            <a:r>
              <a:rPr lang="fr-FR" sz="2000" b="0" i="0" u="none" strike="noStrike" baseline="0" dirty="0">
                <a:solidFill>
                  <a:srgbClr val="004B7E"/>
                </a:solidFill>
                <a:latin typeface="AAAAAD+ArialMT"/>
              </a:rPr>
              <a:t>, </a:t>
            </a:r>
            <a:r>
              <a:rPr lang="fr-FR" sz="2000" b="0" i="0" u="none" strike="noStrike" baseline="0" dirty="0" err="1">
                <a:solidFill>
                  <a:srgbClr val="004B7E"/>
                </a:solidFill>
                <a:latin typeface="AAAAAD+ArialMT"/>
              </a:rPr>
              <a:t>Maltoni</a:t>
            </a:r>
            <a:r>
              <a:rPr lang="fr-FR" sz="2000" b="0" i="0" u="none" strike="noStrike" baseline="0" dirty="0">
                <a:solidFill>
                  <a:srgbClr val="004B7E"/>
                </a:solidFill>
                <a:latin typeface="AAAAAD+ArialMT"/>
              </a:rPr>
              <a:t>, </a:t>
            </a:r>
            <a:r>
              <a:rPr lang="fr-FR" sz="2000" b="0" i="0" u="none" strike="noStrike" baseline="0" dirty="0" err="1">
                <a:solidFill>
                  <a:srgbClr val="004B7E"/>
                </a:solidFill>
                <a:latin typeface="AAAAAD+ArialMT"/>
              </a:rPr>
              <a:t>Reichard</a:t>
            </a:r>
            <a:r>
              <a:rPr lang="fr-FR" sz="2000" b="0" i="0" u="none" strike="noStrike" baseline="0" dirty="0">
                <a:solidFill>
                  <a:srgbClr val="004B7E"/>
                </a:solidFill>
                <a:latin typeface="AAAAAD+ArialMT"/>
              </a:rPr>
              <a:t>, TS, 2109.14898</a:t>
            </a:r>
          </a:p>
          <a:p>
            <a:endParaRPr lang="fr-FR" sz="2000" dirty="0">
              <a:solidFill>
                <a:srgbClr val="004B7E"/>
              </a:solidFill>
              <a:latin typeface="AAAAAD+ArialM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0" i="0" u="none" strike="noStrike" baseline="0" dirty="0">
                <a:solidFill>
                  <a:srgbClr val="004B7E"/>
                </a:solidFill>
                <a:latin typeface="AAAAAD+ArialMT"/>
              </a:rPr>
              <a:t> </a:t>
            </a:r>
            <a:r>
              <a:rPr lang="fr-FR" sz="2000" b="1" i="0" u="none" strike="noStrike" baseline="0" dirty="0">
                <a:solidFill>
                  <a:srgbClr val="B41600"/>
                </a:solidFill>
                <a:latin typeface="AAAAAC+Arial-BoldMT"/>
              </a:rPr>
              <a:t>no </a:t>
            </a:r>
            <a:r>
              <a:rPr lang="fr-FR" sz="2000" b="1" i="0" u="none" strike="noStrike" baseline="0" dirty="0" err="1">
                <a:solidFill>
                  <a:srgbClr val="B41600"/>
                </a:solidFill>
                <a:latin typeface="AAAAAC+Arial-BoldMT"/>
              </a:rPr>
              <a:t>convincing</a:t>
            </a:r>
            <a:r>
              <a:rPr lang="fr-FR" sz="2000" b="1" i="0" u="none" strike="noStrike" baseline="0" dirty="0">
                <a:solidFill>
                  <a:srgbClr val="B41600"/>
                </a:solidFill>
                <a:latin typeface="AAAAAC+Arial-BoldMT"/>
              </a:rPr>
              <a:t> </a:t>
            </a:r>
            <a:r>
              <a:rPr lang="fr-FR" sz="2000" b="1" i="0" u="none" strike="noStrike" baseline="0" dirty="0" err="1">
                <a:solidFill>
                  <a:srgbClr val="B41600"/>
                </a:solidFill>
                <a:latin typeface="AAAAAC+Arial-BoldMT"/>
              </a:rPr>
              <a:t>explanation</a:t>
            </a:r>
            <a:r>
              <a:rPr lang="fr-FR" sz="2000" b="1" i="0" u="none" strike="noStrike" baseline="0" dirty="0">
                <a:solidFill>
                  <a:srgbClr val="B41600"/>
                </a:solidFill>
                <a:latin typeface="AAAAAC+Arial-BoldMT"/>
              </a:rPr>
              <a:t> </a:t>
            </a:r>
            <a:r>
              <a:rPr lang="fr-FR" sz="2000" b="1" i="0" u="none" strike="noStrike" baseline="0" dirty="0" err="1">
                <a:solidFill>
                  <a:srgbClr val="B41600"/>
                </a:solidFill>
                <a:latin typeface="AAAAAC+Arial-BoldMT"/>
              </a:rPr>
              <a:t>is</a:t>
            </a:r>
            <a:r>
              <a:rPr lang="fr-FR" sz="2000" b="1" i="0" u="none" strike="noStrike" baseline="0" dirty="0">
                <a:solidFill>
                  <a:srgbClr val="B41600"/>
                </a:solidFill>
                <a:latin typeface="AAAAAC+Arial-BoldMT"/>
              </a:rPr>
              <a:t> </a:t>
            </a:r>
            <a:r>
              <a:rPr lang="fr-FR" sz="2000" b="1" i="0" u="none" strike="noStrike" baseline="0" dirty="0" err="1">
                <a:solidFill>
                  <a:srgbClr val="B41600"/>
                </a:solidFill>
                <a:latin typeface="AAAAAC+Arial-BoldMT"/>
              </a:rPr>
              <a:t>known</a:t>
            </a:r>
            <a:r>
              <a:rPr lang="fr-FR" sz="2000" b="1" i="0" u="none" strike="noStrike" baseline="0" dirty="0">
                <a:solidFill>
                  <a:srgbClr val="B41600"/>
                </a:solidFill>
                <a:latin typeface="AAAAAC+Arial-BoldMT"/>
              </a:rPr>
              <a:t>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AAAAAD+ArialMT"/>
              </a:rPr>
              <a:t>(BSM or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AAAAAD+ArialMT"/>
              </a:rPr>
              <a:t>conventional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AAAAAD+ArialMT"/>
              </a:rPr>
              <a:t>) </a:t>
            </a:r>
          </a:p>
          <a:p>
            <a:r>
              <a:rPr lang="fr-FR" sz="2000" b="0" i="0" u="none" strike="noStrike" baseline="0" dirty="0" err="1">
                <a:solidFill>
                  <a:srgbClr val="004B7E"/>
                </a:solidFill>
                <a:latin typeface="AAAAAD+ArialMT"/>
              </a:rPr>
              <a:t>Brdar</a:t>
            </a:r>
            <a:r>
              <a:rPr lang="fr-FR" sz="2000" b="0" i="0" u="none" strike="noStrike" baseline="0" dirty="0">
                <a:solidFill>
                  <a:srgbClr val="004B7E"/>
                </a:solidFill>
                <a:latin typeface="AAAAAD+ArialMT"/>
              </a:rPr>
              <a:t>, </a:t>
            </a:r>
            <a:r>
              <a:rPr lang="fr-FR" sz="2000" b="0" i="0" u="none" strike="noStrike" baseline="0" dirty="0" err="1">
                <a:solidFill>
                  <a:srgbClr val="004B7E"/>
                </a:solidFill>
                <a:latin typeface="AAAAAD+ArialMT"/>
              </a:rPr>
              <a:t>Gehrlein</a:t>
            </a:r>
            <a:r>
              <a:rPr lang="fr-FR" sz="2000" b="0" i="0" u="none" strike="noStrike" baseline="0" dirty="0">
                <a:solidFill>
                  <a:srgbClr val="004B7E"/>
                </a:solidFill>
                <a:latin typeface="AAAAAD+ArialMT"/>
              </a:rPr>
              <a:t>, Kopp, 2303.05528; </a:t>
            </a:r>
            <a:r>
              <a:rPr lang="fr-FR" sz="2000" b="0" i="0" u="none" strike="noStrike" baseline="0" dirty="0" err="1">
                <a:solidFill>
                  <a:srgbClr val="004B7E"/>
                </a:solidFill>
                <a:latin typeface="AAAAAD+ArialMT"/>
              </a:rPr>
              <a:t>Farzan</a:t>
            </a:r>
            <a:r>
              <a:rPr lang="fr-FR" sz="2000" b="0" i="0" u="none" strike="noStrike" baseline="0" dirty="0">
                <a:solidFill>
                  <a:srgbClr val="004B7E"/>
                </a:solidFill>
                <a:latin typeface="AAAAAD+ArialMT"/>
              </a:rPr>
              <a:t>, TS, 2306.09422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2744839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2DFE01E-8499-4576-B9A0-3ED0499D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1739"/>
            <a:ext cx="8255861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dirty="0"/>
              <a:t>LSND, </a:t>
            </a:r>
            <a:r>
              <a:rPr lang="fr-FR" sz="4800" dirty="0" err="1"/>
              <a:t>MiniBoone</a:t>
            </a:r>
            <a:endParaRPr lang="fr-FR" sz="4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AE7934-78FA-4E3B-BD64-09EFF9889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357" y="1499649"/>
            <a:ext cx="4258269" cy="37152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63CE82-23FF-4713-BBC5-77F5467AF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626" y="1223385"/>
            <a:ext cx="4115374" cy="399153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08574C5-074D-4FCB-B0A5-E102182E1E1F}"/>
              </a:ext>
            </a:extLst>
          </p:cNvPr>
          <p:cNvSpPr txBox="1"/>
          <p:nvPr/>
        </p:nvSpPr>
        <p:spPr>
          <a:xfrm>
            <a:off x="188825" y="1523328"/>
            <a:ext cx="34424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AAAEA+HelveticaNeue"/>
              </a:rPr>
              <a:t>tension between appearance and disappearance data</a:t>
            </a:r>
          </a:p>
          <a:p>
            <a:endParaRPr lang="en-US" sz="2000" dirty="0">
              <a:solidFill>
                <a:srgbClr val="000000"/>
              </a:solidFill>
              <a:latin typeface="AAAAEA+HelveticaNeue"/>
            </a:endParaRPr>
          </a:p>
          <a:p>
            <a:endParaRPr lang="en-US" sz="2000" dirty="0">
              <a:solidFill>
                <a:srgbClr val="000000"/>
              </a:solidFill>
              <a:latin typeface="AAAAEA+HelveticaNeue"/>
            </a:endParaRPr>
          </a:p>
          <a:p>
            <a:r>
              <a:rPr lang="fr-FR" sz="2000" b="1" i="0" u="none" strike="noStrike" baseline="0" dirty="0" err="1">
                <a:solidFill>
                  <a:srgbClr val="B41600"/>
                </a:solidFill>
                <a:latin typeface="AAAAEG+HelveticaNeue-Bold"/>
              </a:rPr>
              <a:t>sterile</a:t>
            </a:r>
            <a:r>
              <a:rPr lang="fr-FR" sz="2000" b="1" i="0" u="none" strike="noStrike" baseline="0" dirty="0">
                <a:solidFill>
                  <a:srgbClr val="B41600"/>
                </a:solidFill>
                <a:latin typeface="AAAAEG+HelveticaNeue-Bold"/>
              </a:rPr>
              <a:t> oscillation </a:t>
            </a:r>
            <a:r>
              <a:rPr lang="fr-FR" sz="2000" b="1" i="0" u="none" strike="noStrike" baseline="0" dirty="0" err="1">
                <a:solidFill>
                  <a:srgbClr val="B41600"/>
                </a:solidFill>
                <a:latin typeface="AAAAEG+HelveticaNeue-Bold"/>
              </a:rPr>
              <a:t>explanation</a:t>
            </a:r>
            <a:r>
              <a:rPr lang="fr-FR" sz="2000" b="1" i="0" u="none" strike="noStrike" baseline="0" dirty="0">
                <a:solidFill>
                  <a:srgbClr val="B41600"/>
                </a:solidFill>
                <a:latin typeface="AAAAEG+HelveticaNeue-Bold"/>
              </a:rPr>
              <a:t> of LSND/</a:t>
            </a:r>
            <a:r>
              <a:rPr lang="fr-FR" sz="2000" b="1" i="0" u="none" strike="noStrike" baseline="0" dirty="0" err="1">
                <a:solidFill>
                  <a:srgbClr val="B41600"/>
                </a:solidFill>
                <a:latin typeface="AAAAEG+HelveticaNeue-Bold"/>
              </a:rPr>
              <a:t>MiniB</a:t>
            </a:r>
            <a:r>
              <a:rPr lang="fr-FR" sz="2000" b="1" i="0" u="none" strike="noStrike" baseline="0" dirty="0">
                <a:solidFill>
                  <a:srgbClr val="B41600"/>
                </a:solidFill>
                <a:latin typeface="AAAAEG+HelveticaNeue-Bold"/>
              </a:rPr>
              <a:t> </a:t>
            </a:r>
            <a:r>
              <a:rPr lang="fr-FR" sz="2000" b="1" i="0" u="none" strike="noStrike" baseline="0" dirty="0" err="1">
                <a:solidFill>
                  <a:srgbClr val="B41600"/>
                </a:solidFill>
                <a:latin typeface="AAAAEG+HelveticaNeue-Bold"/>
              </a:rPr>
              <a:t>robustly</a:t>
            </a:r>
            <a:r>
              <a:rPr lang="fr-FR" sz="2000" b="1" i="0" u="none" strike="noStrike" baseline="0" dirty="0">
                <a:solidFill>
                  <a:srgbClr val="B41600"/>
                </a:solidFill>
                <a:latin typeface="AAAAEG+HelveticaNeue-Bold"/>
              </a:rPr>
              <a:t> </a:t>
            </a:r>
            <a:r>
              <a:rPr lang="fr-FR" sz="2000" b="1" i="0" u="none" strike="noStrike" baseline="0" dirty="0" err="1">
                <a:solidFill>
                  <a:srgbClr val="B41600"/>
                </a:solidFill>
                <a:latin typeface="AAAAEG+HelveticaNeue-Bold"/>
              </a:rPr>
              <a:t>disfavoured</a:t>
            </a:r>
            <a:r>
              <a:rPr lang="fr-FR" sz="2000" b="1" i="0" u="none" strike="noStrike" baseline="0" dirty="0">
                <a:solidFill>
                  <a:srgbClr val="B41600"/>
                </a:solidFill>
                <a:latin typeface="AAAAEG+HelveticaNeue-Bold"/>
              </a:rPr>
              <a:t>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AAAEA+HelveticaNeue"/>
              </a:rPr>
              <a:t> </a:t>
            </a:r>
            <a:endParaRPr lang="fr-FR" sz="20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68EB1C8-3D0E-4658-8849-81D0EB902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25" y="4160688"/>
            <a:ext cx="3629532" cy="80021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A5B67E9-8B9E-4AA0-B25D-A02FAD302546}"/>
              </a:ext>
            </a:extLst>
          </p:cNvPr>
          <p:cNvSpPr txBox="1"/>
          <p:nvPr/>
        </p:nvSpPr>
        <p:spPr>
          <a:xfrm>
            <a:off x="4589803" y="5358351"/>
            <a:ext cx="36660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0" i="0" u="none" strike="noStrike" baseline="0">
                <a:solidFill>
                  <a:srgbClr val="000000"/>
                </a:solidFill>
                <a:latin typeface="LMSans10"/>
              </a:rPr>
              <a:t>non-observation of oscillations in </a:t>
            </a:r>
            <a:r>
              <a:rPr lang="el-GR" sz="2000" b="0" i="0" u="none" strike="noStrike" baseline="0">
                <a:solidFill>
                  <a:srgbClr val="000000"/>
                </a:solidFill>
                <a:latin typeface="LMMathItalic7"/>
              </a:rPr>
              <a:t>μ </a:t>
            </a:r>
            <a:r>
              <a:rPr lang="fr-FR" sz="2000" b="0" i="0" u="none" strike="noStrike" baseline="0">
                <a:solidFill>
                  <a:srgbClr val="000000"/>
                </a:solidFill>
                <a:latin typeface="LMSans10"/>
              </a:rPr>
              <a:t>disappearance (CDHS, MiniB, MINOS+, SK, IceCube) </a:t>
            </a:r>
            <a:endParaRPr lang="fr-FR" sz="2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DE06824-9E65-464B-8B8F-ACB5360D919A}"/>
              </a:ext>
            </a:extLst>
          </p:cNvPr>
          <p:cNvSpPr txBox="1"/>
          <p:nvPr/>
        </p:nvSpPr>
        <p:spPr>
          <a:xfrm>
            <a:off x="8525941" y="5358351"/>
            <a:ext cx="3666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LMSans10"/>
              </a:rPr>
              <a:t>consistency of appearance and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LMSans10"/>
              </a:rPr>
              <a:t>disapp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LMSans10"/>
              </a:rPr>
              <a:t>. data with a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LMSans10"/>
              </a:rPr>
              <a:t>p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LMSans10"/>
              </a:rPr>
              <a:t>-value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LMMathItalic10"/>
              </a:rPr>
              <a:t>&lt;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LMSans10"/>
              </a:rPr>
              <a:t>10</a:t>
            </a:r>
            <a:r>
              <a:rPr lang="en-US" sz="2000" baseline="30000" dirty="0">
                <a:solidFill>
                  <a:srgbClr val="000000"/>
                </a:solidFill>
                <a:latin typeface="LMSans10"/>
              </a:rPr>
              <a:t>-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LMSans8"/>
              </a:rPr>
              <a:t>6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LMSans8"/>
              </a:rPr>
              <a:t>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026918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6813C24-D226-4447-8AD3-4E9BCDFD5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62"/>
          <a:stretch/>
        </p:blipFill>
        <p:spPr>
          <a:xfrm>
            <a:off x="0" y="2106705"/>
            <a:ext cx="12192000" cy="4349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7E1E870-35C4-42C9-A7B5-151680C3E74C}"/>
                  </a:ext>
                </a:extLst>
              </p:cNvPr>
              <p:cNvSpPr txBox="1"/>
              <p:nvPr/>
            </p:nvSpPr>
            <p:spPr>
              <a:xfrm>
                <a:off x="8700940" y="5712643"/>
                <a:ext cx="25063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Background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i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fr-FR" dirty="0"/>
              </a:p>
              <a:p>
                <a:r>
                  <a:rPr lang="fr-FR" dirty="0"/>
                  <a:t>(</a:t>
                </a:r>
                <a:r>
                  <a:rPr lang="fr-FR" dirty="0" err="1"/>
                  <a:t>studied</a:t>
                </a:r>
                <a:r>
                  <a:rPr lang="fr-FR" dirty="0"/>
                  <a:t> by </a:t>
                </a:r>
                <a:r>
                  <a:rPr lang="fr-FR" dirty="0" err="1"/>
                  <a:t>MicroBoone</a:t>
                </a:r>
                <a:r>
                  <a:rPr lang="fr-FR" dirty="0"/>
                  <a:t>)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7E1E870-35C4-42C9-A7B5-151680C3E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0940" y="5712643"/>
                <a:ext cx="2506392" cy="646331"/>
              </a:xfrm>
              <a:prstGeom prst="rect">
                <a:avLst/>
              </a:prstGeom>
              <a:blipFill>
                <a:blip r:embed="rId3"/>
                <a:stretch>
                  <a:fillRect l="-1946" t="-4717" r="-1946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94C11C17-2FC4-408D-BDDB-1584142AE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6871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dirty="0"/>
              <a:t>Short-</a:t>
            </a:r>
            <a:r>
              <a:rPr lang="fr-FR" sz="4800" dirty="0" err="1"/>
              <a:t>baseline</a:t>
            </a:r>
            <a:r>
              <a:rPr lang="fr-FR" sz="4800" dirty="0"/>
              <a:t> anomalies</a:t>
            </a:r>
            <a:br>
              <a:rPr lang="fr-FR" sz="4800" dirty="0"/>
            </a:br>
            <a:br>
              <a:rPr lang="fr-FR" sz="4800" dirty="0"/>
            </a:br>
            <a:r>
              <a:rPr lang="it-IT" sz="3100" b="1" i="0" u="none" strike="noStrike" baseline="0" dirty="0">
                <a:solidFill>
                  <a:srgbClr val="B41600"/>
                </a:solidFill>
                <a:latin typeface="AAAAAC+Arial-BoldMT"/>
              </a:rPr>
              <a:t>no convincing indication for eV-scale sterile neutrino oscillations </a:t>
            </a:r>
            <a:br>
              <a:rPr lang="fr-FR" sz="2700" dirty="0"/>
            </a:br>
            <a:endParaRPr lang="fr-FR" sz="2700" dirty="0"/>
          </a:p>
        </p:txBody>
      </p:sp>
    </p:spTree>
    <p:extLst>
      <p:ext uri="{BB962C8B-B14F-4D97-AF65-F5344CB8AC3E}">
        <p14:creationId xmlns:p14="http://schemas.microsoft.com/office/powerpoint/2010/main" val="13446918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C700DF-7E6D-4F0B-AC2A-5686089F7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/>
          <a:lstStyle/>
          <a:p>
            <a:pPr algn="ctr"/>
            <a:r>
              <a:rPr lang="fr-FR" dirty="0" err="1"/>
              <a:t>Constrain</a:t>
            </a:r>
            <a:r>
              <a:rPr lang="fr-FR" dirty="0"/>
              <a:t> on mass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cosmology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8707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C700DF-7E6D-4F0B-AC2A-5686089F7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8" y="-419100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dirty="0" err="1"/>
              <a:t>Mixing</a:t>
            </a:r>
            <a:r>
              <a:rPr lang="fr-FR" sz="4800" dirty="0"/>
              <a:t> angles, CP phase and </a:t>
            </a:r>
            <a:r>
              <a:rPr lang="fr-FR" sz="4800" dirty="0" err="1"/>
              <a:t>squared</a:t>
            </a:r>
            <a:r>
              <a:rPr lang="fr-FR" sz="4800" dirty="0"/>
              <a:t> mass </a:t>
            </a:r>
            <a:r>
              <a:rPr lang="fr-FR" sz="4800" dirty="0" err="1"/>
              <a:t>differences</a:t>
            </a:r>
            <a:endParaRPr lang="fr-FR" sz="4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14604A4-62A8-4557-A083-A4FE9C9A8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378"/>
            <a:ext cx="12192000" cy="269609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86D1A1B-8355-467F-865C-696174C6A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7" y="3633530"/>
            <a:ext cx="4210654" cy="31529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E3707A5-EADE-4E17-A23D-4E81511C6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995" y="3178879"/>
            <a:ext cx="4267681" cy="37076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7DD897-7B35-4EB8-983F-8436E7597B3D}"/>
              </a:ext>
            </a:extLst>
          </p:cNvPr>
          <p:cNvSpPr/>
          <p:nvPr/>
        </p:nvSpPr>
        <p:spPr>
          <a:xfrm>
            <a:off x="7609995" y="3224471"/>
            <a:ext cx="4418607" cy="370769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8E319D2-F3BD-4EAF-8E6A-31F20FE40864}"/>
              </a:ext>
            </a:extLst>
          </p:cNvPr>
          <p:cNvSpPr txBox="1"/>
          <p:nvPr/>
        </p:nvSpPr>
        <p:spPr>
          <a:xfrm>
            <a:off x="5693790" y="5209995"/>
            <a:ext cx="5844619" cy="463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/>
              <a:t>constrained</a:t>
            </a:r>
            <a:r>
              <a:rPr lang="fr-FR" sz="2400" dirty="0"/>
              <a:t> by neutrino oscillations</a:t>
            </a:r>
          </a:p>
        </p:txBody>
      </p:sp>
    </p:spTree>
    <p:extLst>
      <p:ext uri="{BB962C8B-B14F-4D97-AF65-F5344CB8AC3E}">
        <p14:creationId xmlns:p14="http://schemas.microsoft.com/office/powerpoint/2010/main" val="12778220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B242AB6-6272-4AB3-ADCE-25939BA8D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10"/>
          <a:stretch/>
        </p:blipFill>
        <p:spPr>
          <a:xfrm>
            <a:off x="0" y="1344706"/>
            <a:ext cx="12192000" cy="5004261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3FE7FC8-2F84-4051-876F-3A2A1EAD3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069" y="-153749"/>
            <a:ext cx="8255861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dirty="0"/>
              <a:t>Neutrino mass </a:t>
            </a:r>
            <a:r>
              <a:rPr lang="fr-FR" sz="4800" dirty="0" err="1"/>
              <a:t>from</a:t>
            </a:r>
            <a:r>
              <a:rPr lang="fr-FR" sz="4800" dirty="0"/>
              <a:t> </a:t>
            </a:r>
            <a:r>
              <a:rPr lang="fr-FR" sz="4800" dirty="0" err="1"/>
              <a:t>cosmology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1225797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0EBB5E7-76C5-44CE-B324-A7DA1B53C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64"/>
          <a:stretch/>
        </p:blipFill>
        <p:spPr>
          <a:xfrm>
            <a:off x="0" y="1748118"/>
            <a:ext cx="12192000" cy="4700189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FFBB3AC-EC23-4DC2-9E99-ABB1916CD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164" y="-64101"/>
            <a:ext cx="1003567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dirty="0"/>
              <a:t>Tension </a:t>
            </a:r>
            <a:r>
              <a:rPr lang="fr-FR" sz="4800" dirty="0" err="1"/>
              <a:t>between</a:t>
            </a:r>
            <a:r>
              <a:rPr lang="fr-FR" sz="4800" dirty="0"/>
              <a:t> </a:t>
            </a:r>
            <a:r>
              <a:rPr lang="fr-FR" sz="4800" dirty="0" err="1"/>
              <a:t>cosmology</a:t>
            </a:r>
            <a:r>
              <a:rPr lang="fr-FR" sz="4800" dirty="0"/>
              <a:t> and </a:t>
            </a:r>
            <a:r>
              <a:rPr lang="fr-FR" sz="4800" dirty="0" err="1"/>
              <a:t>laboratory</a:t>
            </a:r>
            <a:r>
              <a:rPr lang="fr-FR" sz="4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848891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794C6B7-0B6E-4FEF-808D-79FB60592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580" y="0"/>
            <a:ext cx="6420746" cy="659222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FAEDF72-69CF-4618-86B1-0BF04171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88801" cy="1325563"/>
          </a:xfrm>
        </p:spPr>
        <p:txBody>
          <a:bodyPr>
            <a:normAutofit/>
          </a:bodyPr>
          <a:lstStyle/>
          <a:p>
            <a:pPr algn="ctr"/>
            <a:r>
              <a:rPr lang="fr-FR" sz="4800" dirty="0"/>
              <a:t>Tensions in </a:t>
            </a:r>
            <a:r>
              <a:rPr lang="fr-FR" sz="4800" dirty="0" err="1"/>
              <a:t>cosmology</a:t>
            </a:r>
            <a:endParaRPr lang="fr-FR" sz="48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FAC989-A524-4566-ACFF-156C301EF203}"/>
              </a:ext>
            </a:extLst>
          </p:cNvPr>
          <p:cNvSpPr txBox="1"/>
          <p:nvPr/>
        </p:nvSpPr>
        <p:spPr>
          <a:xfrm>
            <a:off x="219635" y="2151727"/>
            <a:ext cx="44599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0" i="0" u="none" strike="noStrike" baseline="0" dirty="0">
                <a:solidFill>
                  <a:srgbClr val="004B7E"/>
                </a:solidFill>
                <a:latin typeface="AAAAAD+ArialMT"/>
              </a:rPr>
              <a:t>•  </a:t>
            </a:r>
            <a:r>
              <a:rPr lang="it-IT" sz="3200" b="0" i="0" u="none" strike="noStrike" baseline="0" dirty="0">
                <a:solidFill>
                  <a:srgbClr val="000000"/>
                </a:solidFill>
                <a:latin typeface="AAAAAD+ArialMT"/>
              </a:rPr>
              <a:t>Hubble tension </a:t>
            </a:r>
          </a:p>
          <a:p>
            <a:endParaRPr lang="it-IT" sz="3200" b="0" i="0" u="none" strike="noStrike" baseline="0" dirty="0">
              <a:solidFill>
                <a:srgbClr val="000000"/>
              </a:solidFill>
              <a:latin typeface="AAAAAD+ArialMT"/>
            </a:endParaRPr>
          </a:p>
          <a:p>
            <a:r>
              <a:rPr lang="it-IT" sz="3200" b="0" i="0" u="none" strike="noStrike" baseline="0" dirty="0">
                <a:solidFill>
                  <a:srgbClr val="004B7E"/>
                </a:solidFill>
                <a:latin typeface="AAAAAD+ArialMT"/>
              </a:rPr>
              <a:t>• </a:t>
            </a:r>
            <a:r>
              <a:rPr lang="it-IT" sz="3200" b="0" i="0" u="none" strike="noStrike" baseline="0" dirty="0">
                <a:solidFill>
                  <a:srgbClr val="000000"/>
                </a:solidFill>
                <a:latin typeface="AAAAAD+ArialMT"/>
              </a:rPr>
              <a:t>CMB-BAO tension? </a:t>
            </a:r>
          </a:p>
          <a:p>
            <a:endParaRPr lang="it-IT" sz="3200" dirty="0">
              <a:solidFill>
                <a:srgbClr val="000000"/>
              </a:solidFill>
              <a:latin typeface="AAAAAD+ArialMT"/>
            </a:endParaRPr>
          </a:p>
          <a:p>
            <a:r>
              <a:rPr lang="it-IT" sz="3200" b="0" i="0" u="none" strike="noStrike" baseline="0" dirty="0">
                <a:solidFill>
                  <a:srgbClr val="004B7E"/>
                </a:solidFill>
                <a:latin typeface="AAAAAD+ArialMT"/>
              </a:rPr>
              <a:t>• </a:t>
            </a:r>
            <a:r>
              <a:rPr lang="it-IT" sz="3200" b="0" i="0" u="none" strike="noStrike" baseline="0" dirty="0">
                <a:solidFill>
                  <a:srgbClr val="000000"/>
                </a:solidFill>
                <a:latin typeface="AAAAAD+ArialMT"/>
              </a:rPr>
              <a:t>Neutrino tension? 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3978221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A760A68-35F6-4D93-801A-E94D1FBEA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66"/>
          <a:stretch/>
        </p:blipFill>
        <p:spPr>
          <a:xfrm>
            <a:off x="0" y="1407459"/>
            <a:ext cx="12192000" cy="4965506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60D28EA-383B-456B-8D60-90885F703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1237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fr-FR" sz="3800" dirty="0" err="1"/>
              <a:t>Cosmology</a:t>
            </a:r>
            <a:r>
              <a:rPr lang="fr-FR" sz="3800" dirty="0"/>
              <a:t> </a:t>
            </a:r>
            <a:r>
              <a:rPr lang="fr-FR" sz="3800" dirty="0" err="1"/>
              <a:t>bounds</a:t>
            </a:r>
            <a:r>
              <a:rPr lang="fr-FR" sz="3800" dirty="0"/>
              <a:t> can </a:t>
            </a:r>
            <a:r>
              <a:rPr lang="fr-FR" sz="3800" dirty="0" err="1"/>
              <a:t>be</a:t>
            </a:r>
            <a:r>
              <a:rPr lang="fr-FR" sz="3800" dirty="0"/>
              <a:t> </a:t>
            </a:r>
            <a:r>
              <a:rPr lang="fr-FR" sz="3800" dirty="0" err="1"/>
              <a:t>relaxed</a:t>
            </a:r>
            <a:r>
              <a:rPr lang="fr-FR" sz="3800" dirty="0"/>
              <a:t> in non-standard scenarios</a:t>
            </a:r>
          </a:p>
        </p:txBody>
      </p:sp>
    </p:spTree>
    <p:extLst>
      <p:ext uri="{BB962C8B-B14F-4D97-AF65-F5344CB8AC3E}">
        <p14:creationId xmlns:p14="http://schemas.microsoft.com/office/powerpoint/2010/main" val="22645159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FADDD9-5336-4A1F-BE0B-DD7177D1A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25"/>
          <a:stretch/>
        </p:blipFill>
        <p:spPr>
          <a:xfrm>
            <a:off x="0" y="1308847"/>
            <a:ext cx="12192000" cy="5066846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23A37114-4496-4DD5-A457-52440360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1237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fr-FR" sz="3800" dirty="0" err="1"/>
              <a:t>Cosmology</a:t>
            </a:r>
            <a:r>
              <a:rPr lang="fr-FR" sz="3800" dirty="0"/>
              <a:t> </a:t>
            </a:r>
            <a:r>
              <a:rPr lang="fr-FR" sz="3800" dirty="0" err="1"/>
              <a:t>bounds</a:t>
            </a:r>
            <a:r>
              <a:rPr lang="fr-FR" sz="3800" dirty="0"/>
              <a:t> can </a:t>
            </a:r>
            <a:r>
              <a:rPr lang="fr-FR" sz="3800" dirty="0" err="1"/>
              <a:t>be</a:t>
            </a:r>
            <a:r>
              <a:rPr lang="fr-FR" sz="3800" dirty="0"/>
              <a:t> </a:t>
            </a:r>
            <a:r>
              <a:rPr lang="fr-FR" sz="3800" dirty="0" err="1"/>
              <a:t>relaxed</a:t>
            </a:r>
            <a:r>
              <a:rPr lang="fr-FR" sz="3800" dirty="0"/>
              <a:t> in non-standard scenarios</a:t>
            </a:r>
          </a:p>
        </p:txBody>
      </p:sp>
    </p:spTree>
    <p:extLst>
      <p:ext uri="{BB962C8B-B14F-4D97-AF65-F5344CB8AC3E}">
        <p14:creationId xmlns:p14="http://schemas.microsoft.com/office/powerpoint/2010/main" val="9057209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6E9A6C1-CB1B-45EE-A68D-63C43B778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47"/>
          <a:stretch/>
        </p:blipFill>
        <p:spPr>
          <a:xfrm>
            <a:off x="0" y="1586753"/>
            <a:ext cx="12192000" cy="4857044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B3D0271-7BB4-4ECE-BEF7-677F8FB7B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1237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fr-FR" sz="3800" dirty="0"/>
              <a:t>Example 1 : </a:t>
            </a:r>
            <a:r>
              <a:rPr lang="fr-FR" sz="3800" dirty="0" err="1"/>
              <a:t>hint</a:t>
            </a:r>
            <a:r>
              <a:rPr lang="fr-FR" sz="3800" dirty="0"/>
              <a:t> for </a:t>
            </a:r>
            <a:r>
              <a:rPr lang="fr-FR" sz="3800" dirty="0" err="1"/>
              <a:t>dynamical</a:t>
            </a:r>
            <a:r>
              <a:rPr lang="fr-FR" sz="3800" dirty="0"/>
              <a:t> </a:t>
            </a:r>
            <a:r>
              <a:rPr lang="fr-FR" sz="3800" dirty="0" err="1"/>
              <a:t>dark</a:t>
            </a:r>
            <a:r>
              <a:rPr lang="fr-FR" sz="3800" dirty="0"/>
              <a:t> </a:t>
            </a:r>
            <a:r>
              <a:rPr lang="fr-FR" sz="3800" dirty="0" err="1"/>
              <a:t>energy</a:t>
            </a:r>
            <a:r>
              <a:rPr lang="fr-FR" sz="3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60632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2302233-4B2C-4FBA-A1FE-5CE419C1F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21"/>
          <a:stretch/>
        </p:blipFill>
        <p:spPr>
          <a:xfrm>
            <a:off x="0" y="1299882"/>
            <a:ext cx="12192000" cy="5163904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C89EC025-B697-409D-BEDB-CF92B33F1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1237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fr-FR" sz="3800" dirty="0"/>
              <a:t>Example 1 : </a:t>
            </a:r>
            <a:r>
              <a:rPr lang="fr-FR" sz="3800" dirty="0" err="1"/>
              <a:t>hint</a:t>
            </a:r>
            <a:r>
              <a:rPr lang="fr-FR" sz="3800" dirty="0"/>
              <a:t> for </a:t>
            </a:r>
            <a:r>
              <a:rPr lang="fr-FR" sz="3800" dirty="0" err="1"/>
              <a:t>dynamical</a:t>
            </a:r>
            <a:r>
              <a:rPr lang="fr-FR" sz="3800" dirty="0"/>
              <a:t> </a:t>
            </a:r>
            <a:r>
              <a:rPr lang="fr-FR" sz="3800" dirty="0" err="1"/>
              <a:t>dark</a:t>
            </a:r>
            <a:r>
              <a:rPr lang="fr-FR" sz="3800" dirty="0"/>
              <a:t> </a:t>
            </a:r>
            <a:r>
              <a:rPr lang="fr-FR" sz="3800" dirty="0" err="1"/>
              <a:t>energy</a:t>
            </a:r>
            <a:r>
              <a:rPr lang="fr-FR" sz="3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509981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C700DF-7E6D-4F0B-AC2A-5686089F7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218"/>
            <a:ext cx="12192000" cy="1325563"/>
          </a:xfrm>
        </p:spPr>
        <p:txBody>
          <a:bodyPr/>
          <a:lstStyle/>
          <a:p>
            <a:pPr algn="ctr"/>
            <a:r>
              <a:rPr lang="fr-FR" dirty="0" err="1"/>
              <a:t>Coherent</a:t>
            </a:r>
            <a:r>
              <a:rPr lang="fr-FR" dirty="0"/>
              <a:t> </a:t>
            </a:r>
            <a:r>
              <a:rPr lang="fr-FR" dirty="0" err="1"/>
              <a:t>elastic</a:t>
            </a:r>
            <a:r>
              <a:rPr lang="fr-FR" dirty="0"/>
              <a:t> neutrino-</a:t>
            </a:r>
            <a:r>
              <a:rPr lang="fr-FR" dirty="0" err="1"/>
              <a:t>nucleon</a:t>
            </a:r>
            <a:r>
              <a:rPr lang="fr-FR" dirty="0"/>
              <a:t> </a:t>
            </a:r>
            <a:r>
              <a:rPr lang="fr-FR" dirty="0" err="1"/>
              <a:t>scattering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65860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C7D35D2-5E00-400A-8FE9-B232F0BC9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283" y="1325563"/>
            <a:ext cx="5096586" cy="4963218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0DD25BD-2CFB-46D7-BB4F-BA3325685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31" y="0"/>
            <a:ext cx="12192000" cy="1325563"/>
          </a:xfrm>
        </p:spPr>
        <p:txBody>
          <a:bodyPr/>
          <a:lstStyle/>
          <a:p>
            <a:pPr algn="ctr"/>
            <a:r>
              <a:rPr lang="fr-FR" dirty="0" err="1"/>
              <a:t>Coherent</a:t>
            </a:r>
            <a:r>
              <a:rPr lang="fr-FR" dirty="0"/>
              <a:t> </a:t>
            </a:r>
            <a:r>
              <a:rPr lang="fr-FR" dirty="0" err="1"/>
              <a:t>elastic</a:t>
            </a:r>
            <a:r>
              <a:rPr lang="fr-FR" dirty="0"/>
              <a:t> neutrino-</a:t>
            </a:r>
            <a:r>
              <a:rPr lang="fr-FR" dirty="0" err="1"/>
              <a:t>nucleon</a:t>
            </a:r>
            <a:r>
              <a:rPr lang="fr-FR" dirty="0"/>
              <a:t> </a:t>
            </a:r>
            <a:r>
              <a:rPr lang="fr-FR" dirty="0" err="1"/>
              <a:t>scattering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8A8CB7C-6461-430F-9703-07709A4692A2}"/>
              </a:ext>
            </a:extLst>
          </p:cNvPr>
          <p:cNvSpPr txBox="1"/>
          <p:nvPr/>
        </p:nvSpPr>
        <p:spPr>
          <a:xfrm>
            <a:off x="914400" y="1671081"/>
            <a:ext cx="629322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b="0" i="0" u="none" strike="noStrike" baseline="0" dirty="0">
                <a:solidFill>
                  <a:srgbClr val="404040"/>
                </a:solidFill>
                <a:latin typeface="Symbol" panose="05050102010706020507" pitchFamily="18" charset="2"/>
              </a:rPr>
              <a:t>n</a:t>
            </a:r>
            <a:r>
              <a:rPr lang="fr-FR" sz="2000" b="0" i="0" u="none" strike="noStrike" baseline="0" dirty="0">
                <a:solidFill>
                  <a:srgbClr val="404040"/>
                </a:solidFill>
                <a:latin typeface="TimesNewRomanPSMT"/>
              </a:rPr>
              <a:t>-</a:t>
            </a:r>
            <a:r>
              <a:rPr lang="fr-FR" sz="2000" b="0" i="0" u="none" strike="noStrike" baseline="0" dirty="0" err="1">
                <a:solidFill>
                  <a:srgbClr val="404040"/>
                </a:solidFill>
                <a:latin typeface="TimesNewRomanPSMT"/>
              </a:rPr>
              <a:t>wavelength</a:t>
            </a:r>
            <a:r>
              <a:rPr lang="fr-FR" sz="2000" b="0" i="0" u="none" strike="noStrike" baseline="0" dirty="0">
                <a:solidFill>
                  <a:srgbClr val="404040"/>
                </a:solidFill>
                <a:latin typeface="TimesNewRomanPSMT"/>
              </a:rPr>
              <a:t> big </a:t>
            </a:r>
            <a:r>
              <a:rPr lang="fr-FR" sz="2000" b="0" i="0" u="none" strike="noStrike" baseline="0" dirty="0" err="1">
                <a:solidFill>
                  <a:srgbClr val="404040"/>
                </a:solidFill>
                <a:latin typeface="TimesNewRomanPSMT"/>
              </a:rPr>
              <a:t>enough</a:t>
            </a:r>
            <a:endParaRPr lang="fr-FR" sz="2000" b="0" i="0" u="none" strike="noStrike" baseline="0" dirty="0">
              <a:solidFill>
                <a:srgbClr val="404040"/>
              </a:solidFill>
              <a:latin typeface="TimesNewRomanPSMT"/>
            </a:endParaRPr>
          </a:p>
          <a:p>
            <a:pPr algn="l"/>
            <a:r>
              <a:rPr lang="fr-FR" sz="2000" b="0" i="0" u="none" strike="noStrike" baseline="0" dirty="0">
                <a:solidFill>
                  <a:srgbClr val="404040"/>
                </a:solidFill>
                <a:latin typeface="Wingdings-Regular"/>
              </a:rPr>
              <a:t>à </a:t>
            </a:r>
            <a:r>
              <a:rPr lang="fr-FR" sz="2000" b="0" i="0" u="none" strike="noStrike" baseline="0" dirty="0">
                <a:solidFill>
                  <a:srgbClr val="404040"/>
                </a:solidFill>
                <a:latin typeface="TimesNewRomanPSMT"/>
              </a:rPr>
              <a:t>Z </a:t>
            </a:r>
            <a:r>
              <a:rPr lang="fr-FR" sz="2000" b="0" i="0" u="none" strike="noStrike" baseline="0" dirty="0" err="1">
                <a:solidFill>
                  <a:srgbClr val="404040"/>
                </a:solidFill>
                <a:latin typeface="TimesNewRomanPSMT"/>
              </a:rPr>
              <a:t>scattering</a:t>
            </a:r>
            <a:r>
              <a:rPr lang="fr-FR" sz="2000" b="0" i="0" u="none" strike="noStrike" baseline="0" dirty="0">
                <a:solidFill>
                  <a:srgbClr val="404040"/>
                </a:solidFill>
                <a:latin typeface="TimesNewRomanPSMT"/>
              </a:rPr>
              <a:t> @whole nucleus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b="0" i="0" u="none" strike="noStrike" baseline="0" dirty="0" err="1">
                <a:solidFill>
                  <a:srgbClr val="404040"/>
                </a:solidFill>
                <a:latin typeface="TimesNewRomanPSMT"/>
              </a:rPr>
              <a:t>small</a:t>
            </a:r>
            <a:r>
              <a:rPr lang="fr-FR" sz="2000" b="0" i="0" u="none" strike="noStrike" baseline="0" dirty="0">
                <a:solidFill>
                  <a:srgbClr val="404040"/>
                </a:solidFill>
                <a:latin typeface="TimesNewRomanPSMT"/>
              </a:rPr>
              <a:t> </a:t>
            </a:r>
            <a:r>
              <a:rPr lang="fr-FR" sz="2000" b="0" i="0" u="none" strike="noStrike" baseline="0" dirty="0" err="1">
                <a:solidFill>
                  <a:srgbClr val="404040"/>
                </a:solidFill>
                <a:latin typeface="TimesNewRomanPSMT"/>
              </a:rPr>
              <a:t>momentum</a:t>
            </a:r>
            <a:r>
              <a:rPr lang="fr-FR" sz="2000" b="0" i="0" u="none" strike="noStrike" baseline="0" dirty="0">
                <a:solidFill>
                  <a:srgbClr val="404040"/>
                </a:solidFill>
                <a:latin typeface="TimesNewRomanPSMT"/>
              </a:rPr>
              <a:t> </a:t>
            </a:r>
            <a:r>
              <a:rPr lang="fr-FR" sz="2000" b="0" i="0" u="none" strike="noStrike" baseline="0" dirty="0" err="1">
                <a:solidFill>
                  <a:srgbClr val="404040"/>
                </a:solidFill>
                <a:latin typeface="TimesNewRomanPSMT"/>
              </a:rPr>
              <a:t>transfer</a:t>
            </a:r>
            <a:endParaRPr lang="fr-FR" sz="2000" b="0" i="0" u="none" strike="noStrike" baseline="0" dirty="0">
              <a:solidFill>
                <a:srgbClr val="404040"/>
              </a:solidFill>
              <a:latin typeface="TimesNewRomanPSMT"/>
            </a:endParaRPr>
          </a:p>
          <a:p>
            <a:pPr algn="l"/>
            <a:r>
              <a:rPr lang="fr-FR" sz="2000" b="0" i="0" u="none" strike="noStrike" baseline="0" dirty="0">
                <a:solidFill>
                  <a:srgbClr val="404040"/>
                </a:solidFill>
                <a:latin typeface="Wingdings-Regular"/>
              </a:rPr>
              <a:t>è </a:t>
            </a:r>
            <a:r>
              <a:rPr lang="fr-FR" sz="2000" b="1" i="0" u="none" strike="noStrike" baseline="0" dirty="0" err="1">
                <a:solidFill>
                  <a:srgbClr val="404040"/>
                </a:solidFill>
                <a:latin typeface="TimesNewRomanPS-BoldMT"/>
              </a:rPr>
              <a:t>coherent</a:t>
            </a:r>
            <a:r>
              <a:rPr lang="fr-FR" sz="2000" b="1" i="0" u="none" strike="noStrike" baseline="0" dirty="0">
                <a:solidFill>
                  <a:srgbClr val="404040"/>
                </a:solidFill>
                <a:latin typeface="TimesNewRomanPS-BoldMT"/>
              </a:rPr>
              <a:t> </a:t>
            </a:r>
            <a:r>
              <a:rPr lang="fr-FR" sz="2000" b="1" i="0" u="none" strike="noStrike" baseline="0" dirty="0" err="1">
                <a:solidFill>
                  <a:srgbClr val="404040"/>
                </a:solidFill>
                <a:latin typeface="TimesNewRomanPS-BoldMT"/>
              </a:rPr>
              <a:t>scattering</a:t>
            </a:r>
            <a:endParaRPr lang="fr-FR" sz="2000" b="1" i="0" u="none" strike="noStrike" baseline="0" dirty="0">
              <a:solidFill>
                <a:srgbClr val="404040"/>
              </a:solidFill>
              <a:latin typeface="TimesNewRomanPS-BoldMT"/>
            </a:endParaRPr>
          </a:p>
          <a:p>
            <a:pPr algn="l"/>
            <a:endParaRPr lang="fr-FR" sz="2000" b="1" i="0" u="none" strike="noStrike" baseline="0" dirty="0">
              <a:solidFill>
                <a:srgbClr val="404040"/>
              </a:solidFill>
              <a:latin typeface="TimesNewRomanPS-BoldMT"/>
            </a:endParaRP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TimesNewRomanPSMT"/>
              </a:rPr>
              <a:t>Coherence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TimesNewRomanPSMT"/>
              </a:rPr>
              <a:t>length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TimesNewRomanPSMT"/>
              </a:rPr>
              <a:t> ~ 1/E</a:t>
            </a:r>
          </a:p>
          <a:p>
            <a:pPr algn="l"/>
            <a:r>
              <a:rPr lang="fr-FR" sz="2000" b="0" i="0" u="none" strike="noStrike" baseline="0" dirty="0">
                <a:solidFill>
                  <a:srgbClr val="FF0000"/>
                </a:solidFill>
                <a:latin typeface="TimesNewRomanPSMT"/>
              </a:rPr>
              <a:t>-    E</a:t>
            </a:r>
            <a:r>
              <a:rPr lang="fr-FR" sz="2000" b="0" i="0" u="none" strike="noStrike" baseline="0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fr-FR" sz="2000" b="0" i="0" u="none" strike="noStrike" baseline="0" dirty="0">
                <a:solidFill>
                  <a:srgbClr val="FF0000"/>
                </a:solidFill>
                <a:latin typeface="SymbolMT"/>
              </a:rPr>
              <a:t> </a:t>
            </a:r>
            <a:r>
              <a:rPr lang="fr-FR" sz="2000" b="0" i="0" u="none" strike="noStrike" baseline="0" dirty="0" err="1">
                <a:solidFill>
                  <a:srgbClr val="FF0000"/>
                </a:solidFill>
                <a:latin typeface="TimesNewRomanPSMT"/>
              </a:rPr>
              <a:t>below</a:t>
            </a:r>
            <a:r>
              <a:rPr lang="fr-FR" sz="2000" b="0" i="0" u="none" strike="noStrike" baseline="0" dirty="0">
                <a:solidFill>
                  <a:srgbClr val="FF0000"/>
                </a:solidFill>
                <a:latin typeface="TimesNewRomanPSMT"/>
              </a:rPr>
              <a:t> O(50) MeV</a:t>
            </a:r>
          </a:p>
          <a:p>
            <a:pPr marL="342900" indent="-342900" algn="l">
              <a:buFontTx/>
              <a:buChar char="-"/>
            </a:pPr>
            <a:r>
              <a:rPr lang="fr-FR" sz="2000" b="0" i="0" u="none" strike="noStrike" baseline="0" dirty="0" err="1">
                <a:solidFill>
                  <a:srgbClr val="FF0000"/>
                </a:solidFill>
                <a:latin typeface="TimesNewRomanPSMT"/>
              </a:rPr>
              <a:t>lower</a:t>
            </a:r>
            <a:r>
              <a:rPr lang="fr-FR" sz="2000" b="0" i="0" u="none" strike="noStrike" baseline="0" dirty="0">
                <a:solidFill>
                  <a:srgbClr val="FF0000"/>
                </a:solidFill>
                <a:latin typeface="TimesNewRomanPSMT"/>
              </a:rPr>
              <a:t> for full </a:t>
            </a:r>
            <a:r>
              <a:rPr lang="fr-FR" sz="2000" b="0" i="0" u="none" strike="noStrike" baseline="0" dirty="0" err="1">
                <a:solidFill>
                  <a:srgbClr val="FF0000"/>
                </a:solidFill>
                <a:latin typeface="TimesNewRomanPSMT"/>
              </a:rPr>
              <a:t>coherence</a:t>
            </a:r>
            <a:endParaRPr lang="fr-FR" sz="2000" b="0" i="0" u="none" strike="noStrike" baseline="0" dirty="0">
              <a:solidFill>
                <a:srgbClr val="FF0000"/>
              </a:solidFill>
              <a:latin typeface="TimesNewRomanPSMT"/>
            </a:endParaRPr>
          </a:p>
          <a:p>
            <a:pPr algn="l"/>
            <a:endParaRPr lang="fr-FR" sz="2000" b="0" i="0" u="none" strike="noStrike" baseline="0" dirty="0">
              <a:solidFill>
                <a:srgbClr val="FF0000"/>
              </a:solidFill>
              <a:latin typeface="TimesNewRomanPSMT"/>
            </a:endParaRPr>
          </a:p>
          <a:p>
            <a:pPr algn="l"/>
            <a:r>
              <a:rPr lang="fr-FR" sz="2000" b="0" i="0" u="none" strike="noStrike" baseline="0" dirty="0">
                <a:solidFill>
                  <a:srgbClr val="404040"/>
                </a:solidFill>
                <a:latin typeface="ArialMT"/>
              </a:rPr>
              <a:t>• </a:t>
            </a:r>
            <a:r>
              <a:rPr lang="fr-FR" sz="2000" b="0" i="0" u="none" strike="noStrike" baseline="0" dirty="0">
                <a:solidFill>
                  <a:srgbClr val="404040"/>
                </a:solidFill>
                <a:latin typeface="TimesNewRomanPSMT"/>
              </a:rPr>
              <a:t>cross section ~(E</a:t>
            </a:r>
            <a:r>
              <a:rPr lang="fr-FR" sz="2000" b="0" i="0" u="none" strike="noStrike" baseline="-25000" dirty="0">
                <a:solidFill>
                  <a:srgbClr val="404040"/>
                </a:solidFill>
                <a:latin typeface="Symbol" panose="05050102010706020507" pitchFamily="18" charset="2"/>
              </a:rPr>
              <a:t>n</a:t>
            </a:r>
            <a:r>
              <a:rPr lang="fr-FR" sz="2000" b="0" i="0" u="none" strike="noStrike" baseline="0" dirty="0">
                <a:solidFill>
                  <a:srgbClr val="404040"/>
                </a:solidFill>
                <a:latin typeface="SymbolMT"/>
              </a:rPr>
              <a:t>)</a:t>
            </a:r>
            <a:r>
              <a:rPr lang="fr-FR" sz="2000" b="0" i="0" u="none" strike="noStrike" baseline="30000" dirty="0">
                <a:solidFill>
                  <a:srgbClr val="404040"/>
                </a:solidFill>
                <a:latin typeface="TimesNewRomanPSMT"/>
              </a:rPr>
              <a:t>2</a:t>
            </a:r>
          </a:p>
          <a:p>
            <a:pPr algn="l"/>
            <a:r>
              <a:rPr lang="fr-FR" sz="2000" b="0" i="0" u="none" strike="noStrike" baseline="0" dirty="0">
                <a:solidFill>
                  <a:srgbClr val="404040"/>
                </a:solidFill>
                <a:latin typeface="Wingdings-Regular"/>
              </a:rPr>
              <a:t>à </a:t>
            </a:r>
            <a:r>
              <a:rPr lang="fr-FR" sz="2000" b="0" i="0" u="none" strike="noStrike" baseline="0" dirty="0" err="1">
                <a:solidFill>
                  <a:srgbClr val="404040"/>
                </a:solidFill>
                <a:latin typeface="TimesNewRomanPSMT"/>
              </a:rPr>
              <a:t>overcompensate</a:t>
            </a:r>
            <a:r>
              <a:rPr lang="fr-FR" sz="2000" b="0" i="0" u="none" strike="noStrike" baseline="0" dirty="0">
                <a:solidFill>
                  <a:srgbClr val="404040"/>
                </a:solidFill>
                <a:latin typeface="TimesNewRomanPSMT"/>
              </a:rPr>
              <a:t>:</a:t>
            </a:r>
          </a:p>
          <a:p>
            <a:pPr algn="l"/>
            <a:r>
              <a:rPr lang="fr-FR" sz="2000" b="0" i="0" u="none" strike="noStrike" baseline="0" dirty="0">
                <a:solidFill>
                  <a:srgbClr val="FF0000"/>
                </a:solidFill>
                <a:latin typeface="TimesNewRomanPSMT"/>
              </a:rPr>
              <a:t>- </a:t>
            </a:r>
            <a:r>
              <a:rPr lang="fr-FR" sz="2000" b="0" i="0" u="none" strike="noStrike" baseline="0" dirty="0" err="1">
                <a:solidFill>
                  <a:srgbClr val="FF0000"/>
                </a:solidFill>
                <a:latin typeface="TimesNewRomanPSMT"/>
              </a:rPr>
              <a:t>very</a:t>
            </a:r>
            <a:r>
              <a:rPr lang="fr-FR" sz="2000" b="0" i="0" u="none" strike="noStrike" baseline="0" dirty="0">
                <a:solidFill>
                  <a:srgbClr val="FF0000"/>
                </a:solidFill>
                <a:latin typeface="TimesNewRomanPSMT"/>
              </a:rPr>
              <a:t> high </a:t>
            </a:r>
            <a:r>
              <a:rPr lang="fr-FR" sz="2000" b="0" i="0" u="none" strike="noStrike" baseline="0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fr-FR" sz="2000" b="0" i="0" u="none" strike="noStrike" baseline="0" dirty="0">
                <a:solidFill>
                  <a:srgbClr val="FF0000"/>
                </a:solidFill>
                <a:latin typeface="SymbolMT"/>
              </a:rPr>
              <a:t> </a:t>
            </a:r>
            <a:r>
              <a:rPr lang="fr-FR" sz="2000" b="0" i="0" u="none" strike="noStrike" baseline="0" dirty="0">
                <a:solidFill>
                  <a:srgbClr val="FF0000"/>
                </a:solidFill>
                <a:latin typeface="TimesNewRomanPSMT"/>
              </a:rPr>
              <a:t>flux</a:t>
            </a:r>
          </a:p>
          <a:p>
            <a:pPr algn="l"/>
            <a:r>
              <a:rPr lang="fr-FR" sz="2000" b="0" i="0" u="none" strike="noStrike" baseline="0" dirty="0">
                <a:solidFill>
                  <a:srgbClr val="FF0000"/>
                </a:solidFill>
                <a:latin typeface="TimesNewRomanPSMT"/>
              </a:rPr>
              <a:t>- </a:t>
            </a:r>
            <a:r>
              <a:rPr lang="fr-FR" sz="2000" b="0" i="0" u="none" strike="noStrike" baseline="0" dirty="0" err="1">
                <a:solidFill>
                  <a:srgbClr val="FF0000"/>
                </a:solidFill>
                <a:latin typeface="TimesNewRomanPSMT"/>
              </a:rPr>
              <a:t>coherence</a:t>
            </a:r>
            <a:r>
              <a:rPr lang="fr-FR" sz="2000" b="0" i="0" u="none" strike="noStrike" baseline="0" dirty="0">
                <a:solidFill>
                  <a:srgbClr val="FF0000"/>
                </a:solidFill>
                <a:latin typeface="TimesNewRomanPSMT"/>
              </a:rPr>
              <a:t> ~ N</a:t>
            </a:r>
            <a:r>
              <a:rPr lang="fr-FR" sz="2000" b="0" i="0" u="none" strike="noStrike" baseline="30000" dirty="0">
                <a:solidFill>
                  <a:srgbClr val="FF0000"/>
                </a:solidFill>
                <a:latin typeface="TimesNewRomanPSMT"/>
              </a:rPr>
              <a:t>2</a:t>
            </a:r>
            <a:endParaRPr lang="fr-FR" sz="2000" baseline="30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CDB4299-E058-4A5F-BE31-4BB479D3A849}"/>
              </a:ext>
            </a:extLst>
          </p:cNvPr>
          <p:cNvSpPr txBox="1"/>
          <p:nvPr/>
        </p:nvSpPr>
        <p:spPr>
          <a:xfrm>
            <a:off x="806823" y="5842337"/>
            <a:ext cx="62932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0" i="0" u="none" strike="noStrike" baseline="0" dirty="0">
                <a:solidFill>
                  <a:srgbClr val="404040"/>
                </a:solidFill>
                <a:latin typeface="TimesNewRomanPSMT"/>
              </a:rPr>
              <a:t>E.g. Germanium </a:t>
            </a:r>
            <a:r>
              <a:rPr lang="fr-FR" sz="2000" b="0" i="0" u="none" strike="noStrike" baseline="0" dirty="0" err="1">
                <a:solidFill>
                  <a:srgbClr val="404040"/>
                </a:solidFill>
                <a:latin typeface="TimesNewRomanPSMT"/>
              </a:rPr>
              <a:t>target</a:t>
            </a:r>
            <a:r>
              <a:rPr lang="fr-FR" sz="2000" b="0" i="0" u="none" strike="noStrike" baseline="0" dirty="0">
                <a:solidFill>
                  <a:srgbClr val="404040"/>
                </a:solidFill>
                <a:latin typeface="TimesNewRomanPSMT"/>
              </a:rPr>
              <a:t>:</a:t>
            </a:r>
          </a:p>
          <a:p>
            <a:pPr algn="l"/>
            <a:r>
              <a:rPr lang="pt-BR" sz="2000" b="0" i="0" u="none" strike="noStrike" baseline="0" dirty="0">
                <a:solidFill>
                  <a:srgbClr val="404040"/>
                </a:solidFill>
                <a:latin typeface="TimesNewRomanPSMT"/>
              </a:rPr>
              <a:t>N ~ 40-44 </a:t>
            </a:r>
            <a:r>
              <a:rPr lang="pt-BR" sz="2000" b="0" i="0" u="none" strike="noStrike" baseline="0" dirty="0">
                <a:solidFill>
                  <a:srgbClr val="404040"/>
                </a:solidFill>
                <a:latin typeface="Wingdings-Regular"/>
              </a:rPr>
              <a:t>è </a:t>
            </a:r>
            <a:r>
              <a:rPr lang="pt-BR" sz="2000" b="0" i="0" u="none" strike="noStrike" baseline="0" dirty="0">
                <a:solidFill>
                  <a:srgbClr val="404040"/>
                </a:solidFill>
                <a:latin typeface="TimesNewRomanPSMT"/>
              </a:rPr>
              <a:t>N</a:t>
            </a:r>
            <a:r>
              <a:rPr lang="pt-BR" sz="2000" b="0" i="0" u="none" strike="noStrike" baseline="30000" dirty="0">
                <a:solidFill>
                  <a:srgbClr val="404040"/>
                </a:solidFill>
                <a:latin typeface="TimesNewRomanPSMT"/>
              </a:rPr>
              <a:t>2</a:t>
            </a:r>
            <a:r>
              <a:rPr lang="pt-BR" sz="2000" b="0" i="0" u="none" strike="noStrike" baseline="0" dirty="0">
                <a:solidFill>
                  <a:srgbClr val="404040"/>
                </a:solidFill>
                <a:latin typeface="TimesNewRomanPSMT"/>
              </a:rPr>
              <a:t> ~ 1600-1900 </a:t>
            </a:r>
            <a:r>
              <a:rPr lang="pt-BR" sz="2000" b="0" i="0" u="none" strike="noStrike" baseline="0" dirty="0">
                <a:solidFill>
                  <a:srgbClr val="404040"/>
                </a:solidFill>
                <a:latin typeface="Wingdings-Regular"/>
              </a:rPr>
              <a:t>è </a:t>
            </a:r>
            <a:r>
              <a:rPr lang="pt-BR" sz="2000" b="0" i="0" u="none" strike="noStrike" baseline="0" dirty="0">
                <a:solidFill>
                  <a:srgbClr val="404040"/>
                </a:solidFill>
                <a:latin typeface="TimesNewRomanPSMT"/>
              </a:rPr>
              <a:t>conventional detector mass 10t </a:t>
            </a:r>
            <a:r>
              <a:rPr lang="pt-BR" sz="2000" b="0" i="0" u="none" strike="noStrike" baseline="0" dirty="0">
                <a:solidFill>
                  <a:srgbClr val="404040"/>
                </a:solidFill>
                <a:latin typeface="Wingdings-Regular"/>
              </a:rPr>
              <a:t>ßà </a:t>
            </a:r>
            <a:r>
              <a:rPr lang="pt-BR" sz="2000" b="0" i="0" u="none" strike="noStrike" baseline="0" dirty="0">
                <a:solidFill>
                  <a:srgbClr val="404040"/>
                </a:solidFill>
                <a:latin typeface="TimesNewRomanPSMT"/>
              </a:rPr>
              <a:t>few kg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248529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6EE7C2-B749-4E13-8563-D47E3A4348AB}"/>
              </a:ext>
            </a:extLst>
          </p:cNvPr>
          <p:cNvSpPr/>
          <p:nvPr/>
        </p:nvSpPr>
        <p:spPr>
          <a:xfrm>
            <a:off x="6900421" y="5646656"/>
            <a:ext cx="4251488" cy="669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C8664B-5B87-401D-A28F-955EFA108B6A}"/>
              </a:ext>
            </a:extLst>
          </p:cNvPr>
          <p:cNvSpPr/>
          <p:nvPr/>
        </p:nvSpPr>
        <p:spPr>
          <a:xfrm>
            <a:off x="-1" y="686600"/>
            <a:ext cx="6900421" cy="1217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5CE8C53-CF65-43BE-B3EC-7D052FCD2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31" y="0"/>
            <a:ext cx="12192000" cy="1325563"/>
          </a:xfrm>
        </p:spPr>
        <p:txBody>
          <a:bodyPr/>
          <a:lstStyle/>
          <a:p>
            <a:pPr algn="ctr"/>
            <a:r>
              <a:rPr lang="fr-FR" dirty="0" err="1"/>
              <a:t>Coherent</a:t>
            </a:r>
            <a:r>
              <a:rPr lang="fr-FR" dirty="0"/>
              <a:t> </a:t>
            </a:r>
            <a:r>
              <a:rPr lang="fr-FR" dirty="0" err="1"/>
              <a:t>elastic</a:t>
            </a:r>
            <a:r>
              <a:rPr lang="fr-FR" dirty="0"/>
              <a:t> neutrino-</a:t>
            </a:r>
            <a:r>
              <a:rPr lang="fr-FR" dirty="0" err="1"/>
              <a:t>nucleon</a:t>
            </a:r>
            <a:r>
              <a:rPr lang="fr-FR" dirty="0"/>
              <a:t> </a:t>
            </a:r>
            <a:r>
              <a:rPr lang="fr-FR" dirty="0" err="1"/>
              <a:t>scattering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A33632-E5AD-425D-B8A9-A2FF78D0CD2D}"/>
              </a:ext>
            </a:extLst>
          </p:cNvPr>
          <p:cNvSpPr txBox="1"/>
          <p:nvPr/>
        </p:nvSpPr>
        <p:spPr>
          <a:xfrm>
            <a:off x="116542" y="1385716"/>
            <a:ext cx="776343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finally observed O(50) years after invention,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CEvNS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fast growing field with many recent detections: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SNS pion decay-at-rest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(pulsed): </a:t>
            </a:r>
            <a:r>
              <a:rPr lang="en-US" sz="2000" b="0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COHERENT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detection of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CEvNS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2017 with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followed by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(2021) and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(2023)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(lower energies): first detection in 2024 by </a:t>
            </a:r>
            <a:r>
              <a:rPr lang="en-US" sz="2000" b="0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CONUS+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endParaRPr lang="en-US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multitude of efforts with different technologies at reactors:</a:t>
            </a:r>
          </a:p>
          <a:p>
            <a:pPr algn="l"/>
            <a:r>
              <a:rPr lang="fr-FR" sz="2000" b="0" i="0" u="none" strike="noStrike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CCDs</a:t>
            </a:r>
            <a:r>
              <a:rPr lang="fr-FR" sz="2000" b="0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(CONNIE,..), </a:t>
            </a:r>
            <a:r>
              <a:rPr lang="fr-FR" sz="2000" b="0" i="0" u="none" strike="noStrike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cryogenic</a:t>
            </a:r>
            <a:r>
              <a:rPr lang="fr-FR" sz="2000" b="0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0" i="0" u="none" strike="noStrike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bolometers</a:t>
            </a:r>
            <a:r>
              <a:rPr lang="fr-FR" sz="2000" b="0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(NUCLEUS, Ricochet), </a:t>
            </a:r>
            <a:r>
              <a:rPr lang="fr-FR" sz="2000" b="0" i="0" u="none" strike="noStrike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twophase</a:t>
            </a:r>
            <a:r>
              <a:rPr lang="fr-FR" sz="2000" b="0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0" i="0" u="none" strike="noStrike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TPCs</a:t>
            </a:r>
            <a:r>
              <a:rPr lang="fr-FR" sz="2000" b="0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(RED-100,..),…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first evidence on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CEvNS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neutrinos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0" i="0" u="none" strike="noStrike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XenonNT</a:t>
            </a:r>
            <a:r>
              <a:rPr lang="en-US" sz="2000" b="0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0" i="0" u="none" strike="noStrike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PandaX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E313014-6E4E-4E47-8EF5-806193DF6CF5}"/>
              </a:ext>
            </a:extLst>
          </p:cNvPr>
          <p:cNvGrpSpPr/>
          <p:nvPr/>
        </p:nvGrpSpPr>
        <p:grpSpPr>
          <a:xfrm>
            <a:off x="8086165" y="1385716"/>
            <a:ext cx="3475441" cy="2731046"/>
            <a:chOff x="8767482" y="1096883"/>
            <a:chExt cx="3107888" cy="2476846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1A88FFF-0C2E-49EC-AE83-73EC10DDD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79313" y="1096883"/>
              <a:ext cx="3096057" cy="247684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86D20B-240D-41D2-8A90-C84A0B1699FE}"/>
                </a:ext>
              </a:extLst>
            </p:cNvPr>
            <p:cNvSpPr/>
            <p:nvPr/>
          </p:nvSpPr>
          <p:spPr>
            <a:xfrm>
              <a:off x="8767482" y="3003176"/>
              <a:ext cx="1326777" cy="564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15CD2F70-0EAF-4234-B498-ED08B173C1BC}"/>
              </a:ext>
            </a:extLst>
          </p:cNvPr>
          <p:cNvSpPr txBox="1"/>
          <p:nvPr/>
        </p:nvSpPr>
        <p:spPr>
          <a:xfrm>
            <a:off x="5172636" y="5187847"/>
            <a:ext cx="62932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0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fr-FR" sz="2000" b="0" i="0" u="none" strike="noStrike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bright</a:t>
            </a:r>
            <a:r>
              <a:rPr lang="fr-FR" sz="2000" b="0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future: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exposure, lower thresholds, different isotopes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0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more </a:t>
            </a:r>
            <a:r>
              <a:rPr lang="en-US" sz="2000" b="1" i="0" u="none" strike="noStrike" baseline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CEvNS</a:t>
            </a:r>
            <a:r>
              <a:rPr lang="en-US" sz="20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events </a:t>
            </a:r>
            <a:r>
              <a:rPr lang="en-US" sz="2000" b="0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next few years</a:t>
            </a:r>
          </a:p>
          <a:p>
            <a:pPr algn="l"/>
            <a:r>
              <a:rPr lang="en-US" sz="2000" b="1" i="0" u="none" strike="noStrike" baseline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precision test of the standard model with neutrinos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094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A9F96-372C-4570-BC08-C6943F7F2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2667"/>
            <a:ext cx="10515600" cy="1325563"/>
          </a:xfrm>
        </p:spPr>
        <p:txBody>
          <a:bodyPr/>
          <a:lstStyle/>
          <a:p>
            <a:pPr algn="ctr"/>
            <a:r>
              <a:rPr lang="fr-FR" dirty="0" err="1"/>
              <a:t>Current</a:t>
            </a:r>
            <a:r>
              <a:rPr lang="fr-FR" dirty="0"/>
              <a:t> neutrino oscillation </a:t>
            </a:r>
            <a:r>
              <a:rPr lang="fr-FR" dirty="0" err="1"/>
              <a:t>experiments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641FB6E-0127-4CCE-9ACC-FD0FAC402F65}"/>
                  </a:ext>
                </a:extLst>
              </p:cNvPr>
              <p:cNvSpPr txBox="1"/>
              <p:nvPr/>
            </p:nvSpPr>
            <p:spPr>
              <a:xfrm>
                <a:off x="1184837" y="1719163"/>
                <a:ext cx="5074023" cy="6279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func>
                            <m:func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f>
                                    <m:fPr>
                                      <m:ctrlPr>
                                        <a:rPr lang="fr-FR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fr-FR" i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p>
                                        <m:sSupPr>
                                          <m:ctrlPr>
                                            <a:rPr lang="fr-FR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p>
                                          <m:r>
                                            <a:rPr lang="fr-FR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num>
                                    <m:den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4 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641FB6E-0127-4CCE-9ACC-FD0FAC402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837" y="1719163"/>
                <a:ext cx="5074023" cy="6279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780A7BE-3AF7-4156-B53D-F0F44044C657}"/>
                  </a:ext>
                </a:extLst>
              </p:cNvPr>
              <p:cNvSpPr txBox="1"/>
              <p:nvPr/>
            </p:nvSpPr>
            <p:spPr>
              <a:xfrm>
                <a:off x="1404661" y="2729426"/>
                <a:ext cx="5074023" cy="6279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1 − </m:t>
                      </m:r>
                      <m:func>
                        <m:func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func>
                            <m:func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f>
                                    <m:fPr>
                                      <m:ctrlPr>
                                        <a:rPr lang="fr-FR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fr-FR" i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p>
                                        <m:sSupPr>
                                          <m:ctrlPr>
                                            <a:rPr lang="fr-FR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p>
                                          <m:r>
                                            <a:rPr lang="fr-FR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num>
                                    <m:den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4 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780A7BE-3AF7-4156-B53D-F0F44044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661" y="2729426"/>
                <a:ext cx="5074023" cy="6279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3A361558-5F9A-46E3-9F42-C7F9EC092DEA}"/>
              </a:ext>
            </a:extLst>
          </p:cNvPr>
          <p:cNvSpPr txBox="1"/>
          <p:nvPr/>
        </p:nvSpPr>
        <p:spPr>
          <a:xfrm>
            <a:off x="2052864" y="789814"/>
            <a:ext cx="29913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Simple </a:t>
            </a:r>
            <a:r>
              <a:rPr lang="fr-FR" dirty="0" err="1"/>
              <a:t>approach</a:t>
            </a:r>
            <a:r>
              <a:rPr lang="fr-FR" dirty="0"/>
              <a:t> : 2 </a:t>
            </a:r>
            <a:r>
              <a:rPr lang="fr-FR" dirty="0">
                <a:latin typeface="Symbol" panose="05050102010706020507" pitchFamily="18" charset="2"/>
              </a:rPr>
              <a:t>n</a:t>
            </a:r>
            <a:r>
              <a:rPr lang="fr-FR" dirty="0"/>
              <a:t> </a:t>
            </a:r>
            <a:r>
              <a:rPr lang="fr-FR" dirty="0" err="1"/>
              <a:t>families</a:t>
            </a:r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 err="1"/>
              <a:t>appearance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0AAF38A-681F-4B14-AC86-DC4B71E0EC78}"/>
              </a:ext>
            </a:extLst>
          </p:cNvPr>
          <p:cNvSpPr txBox="1"/>
          <p:nvPr/>
        </p:nvSpPr>
        <p:spPr>
          <a:xfrm>
            <a:off x="2603528" y="224913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disappeareance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5CAB876-AB60-444C-B436-04C26CCBE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860" y="636494"/>
            <a:ext cx="5574553" cy="52868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2E6BE5F-4600-4AC9-A291-F22EFD6D8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905" y="3357418"/>
            <a:ext cx="4353533" cy="350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380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C700DF-7E6D-4F0B-AC2A-5686089F7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Direct mass </a:t>
            </a:r>
            <a:r>
              <a:rPr lang="fr-FR" dirty="0" err="1"/>
              <a:t>measurements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25759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C2806AA-0A28-4AE6-81D1-C08802905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463" y="741829"/>
            <a:ext cx="5097714" cy="3175748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6AD55DF-98F6-45C5-A488-1EB9FA62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31" y="0"/>
            <a:ext cx="12192000" cy="1325563"/>
          </a:xfrm>
        </p:spPr>
        <p:txBody>
          <a:bodyPr/>
          <a:lstStyle/>
          <a:p>
            <a:pPr algn="ctr"/>
            <a:r>
              <a:rPr lang="fr-FR" dirty="0"/>
              <a:t>Beta-</a:t>
            </a:r>
            <a:r>
              <a:rPr lang="fr-FR" dirty="0" err="1"/>
              <a:t>decay</a:t>
            </a:r>
            <a:r>
              <a:rPr lang="fr-FR" dirty="0"/>
              <a:t> </a:t>
            </a:r>
            <a:r>
              <a:rPr lang="fr-FR" dirty="0" err="1"/>
              <a:t>kinematics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63F800F-AD75-44B9-8FBD-51AFBADFC660}"/>
              </a:ext>
            </a:extLst>
          </p:cNvPr>
          <p:cNvSpPr txBox="1"/>
          <p:nvPr/>
        </p:nvSpPr>
        <p:spPr>
          <a:xfrm>
            <a:off x="690282" y="3917577"/>
            <a:ext cx="73420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>
                <a:latin typeface="SourceSerifPro-Regular"/>
              </a:rPr>
              <a:t>-&gt; Measure </a:t>
            </a:r>
            <a:r>
              <a:rPr lang="en-US" sz="2000" b="1" i="0" u="none" strike="noStrike" baseline="0">
                <a:latin typeface="SourceSerifPro-Bold"/>
              </a:rPr>
              <a:t>sub-eV scale spectral distortion </a:t>
            </a:r>
            <a:r>
              <a:rPr lang="en-US" sz="2000" b="0" i="0" u="none" strike="noStrike" baseline="0">
                <a:latin typeface="SourceSerifPro-Regular"/>
              </a:rPr>
              <a:t>close to </a:t>
            </a:r>
            <a:r>
              <a:rPr lang="en-US" sz="2000" b="1" i="0" u="none" strike="noStrike" baseline="0">
                <a:latin typeface="SourceSerifPro-Bold"/>
              </a:rPr>
              <a:t>keV-scale kinematic endpoint</a:t>
            </a:r>
          </a:p>
          <a:p>
            <a:pPr algn="l"/>
            <a:r>
              <a:rPr lang="en-US" sz="2000" b="0" i="0" u="none" strike="noStrike" baseline="0">
                <a:latin typeface="ArialMT"/>
              </a:rPr>
              <a:t>○ </a:t>
            </a:r>
            <a:r>
              <a:rPr lang="en-US" sz="2000" b="1" i="0" u="none" strike="noStrike" baseline="0">
                <a:latin typeface="SourceSerifPro-Bold"/>
              </a:rPr>
              <a:t>High-activity </a:t>
            </a:r>
            <a:r>
              <a:rPr lang="en-US" sz="2000" b="0" i="0" u="none" strike="noStrike" baseline="0">
                <a:latin typeface="SourceSerifPro-Regular"/>
              </a:rPr>
              <a:t>source (&gt;&gt; MBq), </a:t>
            </a:r>
            <a:r>
              <a:rPr lang="en-US" sz="2000" b="1" i="0" u="none" strike="noStrike" baseline="0">
                <a:latin typeface="SourceSerifPro-Bold"/>
              </a:rPr>
              <a:t>low-Q value </a:t>
            </a:r>
            <a:r>
              <a:rPr lang="en-US" sz="2000" b="0" i="0" u="none" strike="noStrike" baseline="0">
                <a:latin typeface="SourceSerifPro-Regular"/>
              </a:rPr>
              <a:t>(T with 18.6 keV, </a:t>
            </a:r>
            <a:r>
              <a:rPr lang="en-US" sz="2000" b="0" i="0" u="none" strike="noStrike" baseline="30000">
                <a:latin typeface="SourceSerifPro-Regular"/>
              </a:rPr>
              <a:t>163</a:t>
            </a:r>
            <a:r>
              <a:rPr lang="en-US" sz="2000" b="0" i="0" u="none" strike="noStrike" baseline="0">
                <a:latin typeface="SourceSerifPro-Regular"/>
              </a:rPr>
              <a:t>Ho with 2.8 keV)</a:t>
            </a:r>
          </a:p>
          <a:p>
            <a:pPr algn="l"/>
            <a:r>
              <a:rPr lang="en-US" sz="2000" b="0" i="0" u="none" strike="noStrike" baseline="0">
                <a:latin typeface="ArialMT"/>
              </a:rPr>
              <a:t>○ </a:t>
            </a:r>
            <a:r>
              <a:rPr lang="en-US" sz="2000" b="0" i="0" u="none" strike="noStrike" baseline="0">
                <a:latin typeface="SourceSerifPro-Regular"/>
              </a:rPr>
              <a:t>High acceptance, excellent </a:t>
            </a:r>
            <a:r>
              <a:rPr lang="en-US" sz="2000" b="1" i="0" u="none" strike="noStrike" baseline="0">
                <a:latin typeface="SourceSerifPro-Bold"/>
              </a:rPr>
              <a:t>energy resolution </a:t>
            </a:r>
            <a:r>
              <a:rPr lang="en-US" sz="2000" b="0" i="0" u="none" strike="noStrike" baseline="0">
                <a:latin typeface="SourceSerifPro-Regular"/>
              </a:rPr>
              <a:t>(~eV), low </a:t>
            </a:r>
            <a:r>
              <a:rPr lang="en-US" sz="2000" b="1" i="0" u="none" strike="noStrike" baseline="0">
                <a:latin typeface="SourceSerifPro-Bold"/>
              </a:rPr>
              <a:t>background </a:t>
            </a:r>
            <a:r>
              <a:rPr lang="en-US" sz="2000" b="0" i="0" u="none" strike="noStrike" baseline="0">
                <a:latin typeface="SourceSerifPro-Regular"/>
              </a:rPr>
              <a:t>(~mcps)</a:t>
            </a:r>
          </a:p>
          <a:p>
            <a:pPr algn="l"/>
            <a:r>
              <a:rPr lang="en-US" sz="2000" b="0" i="0" u="none" strike="noStrike" baseline="0">
                <a:latin typeface="ArialMT"/>
              </a:rPr>
              <a:t>○ </a:t>
            </a:r>
            <a:r>
              <a:rPr lang="en-US" sz="2000" b="1" i="0" u="none" strike="noStrike" baseline="0">
                <a:latin typeface="SourceSerifPro-Bold"/>
              </a:rPr>
              <a:t>High precision </a:t>
            </a:r>
            <a:r>
              <a:rPr lang="en-US" sz="2000" b="0" i="0" u="none" strike="noStrike" baseline="0">
                <a:latin typeface="SourceSerifPro-Regular"/>
              </a:rPr>
              <a:t>understanding of theoretical spectrum and experimental response</a:t>
            </a:r>
            <a:endParaRPr lang="fr-FR" sz="2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7D431A6-9792-4377-B4CC-324EE46B7B20}"/>
              </a:ext>
            </a:extLst>
          </p:cNvPr>
          <p:cNvSpPr txBox="1"/>
          <p:nvPr/>
        </p:nvSpPr>
        <p:spPr>
          <a:xfrm>
            <a:off x="736241" y="1325563"/>
            <a:ext cx="6293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ArialMT"/>
              </a:rPr>
              <a:t>● </a:t>
            </a:r>
            <a:r>
              <a:rPr lang="en-US" sz="1800" b="1" i="0" u="none" strike="noStrike" baseline="0" dirty="0">
                <a:latin typeface="SourceSerifPro-Bold"/>
              </a:rPr>
              <a:t>Direct measurement </a:t>
            </a:r>
            <a:r>
              <a:rPr lang="en-US" sz="1800" b="0" i="0" u="none" strike="noStrike" baseline="0" dirty="0">
                <a:latin typeface="SourceSerifPro-Regular"/>
              </a:rPr>
              <a:t>of phase space </a:t>
            </a:r>
            <a:r>
              <a:rPr lang="fr-FR" sz="1800" b="0" i="0" u="none" strike="noStrike" baseline="0" dirty="0">
                <a:latin typeface="SourceSerifPro-Regular"/>
              </a:rPr>
              <a:t>modification, </a:t>
            </a:r>
            <a:r>
              <a:rPr lang="fr-FR" sz="1800" b="0" i="0" u="none" strike="noStrike" baseline="0" dirty="0" err="1">
                <a:latin typeface="SourceSerifPro-Regular"/>
              </a:rPr>
              <a:t>squared</a:t>
            </a:r>
            <a:r>
              <a:rPr lang="fr-FR" sz="1800" b="0" i="0" u="none" strike="noStrike" baseline="0" dirty="0">
                <a:latin typeface="SourceSerifPro-Regular"/>
              </a:rPr>
              <a:t> </a:t>
            </a:r>
            <a:r>
              <a:rPr lang="fr-FR" sz="1800" b="1" i="0" u="none" strike="noStrike" baseline="0" dirty="0">
                <a:latin typeface="SourceSerifPro-Bold"/>
              </a:rPr>
              <a:t>neutrino mass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71630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re 1">
                <a:extLst>
                  <a:ext uri="{FF2B5EF4-FFF2-40B4-BE49-F238E27FC236}">
                    <a16:creationId xmlns:a16="http://schemas.microsoft.com/office/drawing/2014/main" id="{5CD41124-E883-4876-9A53-A2EE2DF1245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92131" y="0"/>
                <a:ext cx="12192000" cy="1325563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fr-FR" dirty="0"/>
                  <a:t>Effective </a:t>
                </a:r>
                <a:r>
                  <a:rPr lang="fr-FR" dirty="0" err="1"/>
                  <a:t>electron</a:t>
                </a:r>
                <a:r>
                  <a:rPr lang="fr-FR" dirty="0"/>
                  <a:t> neutrino mass,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fr-FR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 baseline="-25000" dirty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fr-FR" i="0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i="0" dirty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grow m:val="on"/>
                        <m:supHide m:val="on"/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fr-FR" i="1" dirty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FR" i="1" dirty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i="1" dirty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fr-FR" i="1" dirty="0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 dirty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fr-FR" i="1" dirty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fr-FR" i="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fr-FR" i="1" dirty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fr-FR" i="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6" name="Titre 1">
                <a:extLst>
                  <a:ext uri="{FF2B5EF4-FFF2-40B4-BE49-F238E27FC236}">
                    <a16:creationId xmlns:a16="http://schemas.microsoft.com/office/drawing/2014/main" id="{5CD41124-E883-4876-9A53-A2EE2DF12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92131" y="0"/>
                <a:ext cx="121920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D6E35A5E-E237-42F6-B294-89B313EBD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00" y="1325563"/>
            <a:ext cx="5982535" cy="467742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C8369CC-98B0-4F96-AE29-5D2EF236CB3E}"/>
              </a:ext>
            </a:extLst>
          </p:cNvPr>
          <p:cNvSpPr txBox="1"/>
          <p:nvPr/>
        </p:nvSpPr>
        <p:spPr>
          <a:xfrm>
            <a:off x="6209465" y="1975188"/>
            <a:ext cx="598253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ArialMT"/>
              </a:rPr>
              <a:t>● </a:t>
            </a:r>
            <a:r>
              <a:rPr lang="en-US" sz="2000" b="0" i="0" u="none" strike="noStrike" baseline="0" dirty="0">
                <a:latin typeface="SourceSerifPro-Regular"/>
              </a:rPr>
              <a:t>Weighted </a:t>
            </a:r>
            <a:r>
              <a:rPr lang="en-US" sz="2000" b="1" i="0" u="none" strike="noStrike" baseline="0" dirty="0">
                <a:latin typeface="SourceSerifPro-Bold"/>
              </a:rPr>
              <a:t>incoherent sum </a:t>
            </a:r>
            <a:r>
              <a:rPr lang="en-US" sz="2000" b="0" i="0" u="none" strike="noStrike" baseline="0" dirty="0">
                <a:latin typeface="SourceSerifPro-Regular"/>
              </a:rPr>
              <a:t>of mass eigenstates</a:t>
            </a:r>
          </a:p>
          <a:p>
            <a:pPr algn="l"/>
            <a:endParaRPr lang="en-US" sz="2000" b="0" i="0" u="none" strike="noStrike" baseline="0" dirty="0">
              <a:latin typeface="SourceSerifPro-Regular"/>
            </a:endParaRPr>
          </a:p>
          <a:p>
            <a:pPr algn="l"/>
            <a:r>
              <a:rPr lang="nn-NO" sz="2000" b="0" i="0" u="none" strike="noStrike" baseline="0" dirty="0">
                <a:latin typeface="ArialMT"/>
              </a:rPr>
              <a:t>● </a:t>
            </a:r>
            <a:r>
              <a:rPr lang="nn-NO" sz="2000" b="1" i="0" u="none" strike="noStrike" baseline="0" dirty="0">
                <a:latin typeface="SourceSerifPro-Bold"/>
              </a:rPr>
              <a:t>Minimum values </a:t>
            </a:r>
            <a:r>
              <a:rPr lang="nn-NO" sz="2000" b="0" i="0" u="none" strike="noStrike" baseline="0" dirty="0">
                <a:latin typeface="SourceSerifPro-Regular"/>
              </a:rPr>
              <a:t>for normal ordering, </a:t>
            </a:r>
            <a:r>
              <a:rPr lang="nn-NO" sz="2000" b="0" i="1" u="none" strike="noStrike" baseline="0" dirty="0">
                <a:latin typeface="SourceSerifPro-It"/>
              </a:rPr>
              <a:t>m1 &lt; m2 &lt;&lt; m3</a:t>
            </a:r>
          </a:p>
          <a:p>
            <a:pPr algn="ctr"/>
            <a:r>
              <a:rPr lang="fr-FR" sz="2000" b="0" i="1" u="none" strike="noStrike" baseline="0" dirty="0">
                <a:latin typeface="SourceSerifPro-It"/>
              </a:rPr>
              <a:t>min</a:t>
            </a:r>
            <a:r>
              <a:rPr lang="fr-FR" sz="2000" b="0" i="0" u="none" strike="noStrike" baseline="0" dirty="0">
                <a:latin typeface="SourceSerifPro-Regular"/>
              </a:rPr>
              <a:t>(</a:t>
            </a:r>
            <a:r>
              <a:rPr lang="fr-FR" sz="2000" b="0" i="1" u="none" strike="noStrike" baseline="0" dirty="0">
                <a:latin typeface="SourceSerifPro-It"/>
              </a:rPr>
              <a:t>m</a:t>
            </a:r>
            <a:r>
              <a:rPr lang="el-GR" sz="2000" b="0" i="1" u="none" strike="noStrike" baseline="-25000" dirty="0">
                <a:latin typeface="SourceSerifPro-It"/>
              </a:rPr>
              <a:t>β</a:t>
            </a:r>
            <a:r>
              <a:rPr lang="el-GR" sz="2000" b="0" i="1" u="none" strike="noStrike" baseline="0" dirty="0">
                <a:latin typeface="SourceSerifPro-It"/>
              </a:rPr>
              <a:t> </a:t>
            </a:r>
            <a:r>
              <a:rPr lang="el-GR" sz="2000" b="0" i="0" u="none" strike="noStrike" baseline="0" dirty="0">
                <a:latin typeface="SourceSerifPro-Regular"/>
              </a:rPr>
              <a:t>)</a:t>
            </a:r>
            <a:r>
              <a:rPr lang="fr-FR" sz="2000" b="0" i="1" u="none" strike="noStrike" baseline="-25000" dirty="0">
                <a:latin typeface="SourceSerifPro-It"/>
              </a:rPr>
              <a:t>NO</a:t>
            </a:r>
            <a:r>
              <a:rPr lang="fr-FR" sz="2000" b="0" i="1" u="none" strike="noStrike" baseline="0" dirty="0">
                <a:latin typeface="SourceSerifPro-It"/>
              </a:rPr>
              <a:t> </a:t>
            </a:r>
            <a:r>
              <a:rPr lang="fr-FR" sz="2000" b="0" i="0" u="none" strike="noStrike" baseline="0" dirty="0">
                <a:latin typeface="SourceSerifPro-Regular"/>
              </a:rPr>
              <a:t>= </a:t>
            </a:r>
            <a:r>
              <a:rPr lang="fr-FR" sz="2000" b="1" i="0" u="none" strike="noStrike" baseline="0" dirty="0">
                <a:latin typeface="SourceSerifPro-Bold"/>
              </a:rPr>
              <a:t>0.01 eV</a:t>
            </a:r>
          </a:p>
          <a:p>
            <a:pPr algn="l"/>
            <a:r>
              <a:rPr lang="en-US" sz="2000" b="0" i="0" u="none" strike="noStrike" baseline="0" dirty="0">
                <a:latin typeface="SourceSerifPro-Regular"/>
              </a:rPr>
              <a:t>and inverted ordering, </a:t>
            </a:r>
            <a:r>
              <a:rPr lang="en-US" sz="2000" b="0" i="1" u="none" strike="noStrike" baseline="0" dirty="0">
                <a:latin typeface="SourceSerifPro-It"/>
              </a:rPr>
              <a:t>m3 &lt;&lt; m1 ≈ m2</a:t>
            </a:r>
          </a:p>
          <a:p>
            <a:pPr algn="ctr"/>
            <a:r>
              <a:rPr lang="it-IT" sz="2000" b="0" i="1" u="none" strike="noStrike" baseline="0" dirty="0">
                <a:latin typeface="SourceSerifPro-It"/>
              </a:rPr>
              <a:t>min</a:t>
            </a:r>
            <a:r>
              <a:rPr lang="it-IT" sz="2000" b="0" i="0" u="none" strike="noStrike" baseline="0" dirty="0">
                <a:latin typeface="SourceSerifPro-Regular"/>
              </a:rPr>
              <a:t>(</a:t>
            </a:r>
            <a:r>
              <a:rPr lang="it-IT" sz="2000" b="0" i="1" u="none" strike="noStrike" baseline="0" dirty="0">
                <a:latin typeface="SourceSerifPro-It"/>
              </a:rPr>
              <a:t>m</a:t>
            </a:r>
            <a:r>
              <a:rPr lang="it-IT" sz="2000" b="0" i="1" u="none" strike="noStrike" baseline="-25000" dirty="0">
                <a:latin typeface="SourceSerifPro-It"/>
              </a:rPr>
              <a:t>β</a:t>
            </a:r>
            <a:r>
              <a:rPr lang="it-IT" sz="2000" b="0" i="1" u="none" strike="noStrike" baseline="0" dirty="0">
                <a:latin typeface="SourceSerifPro-It"/>
              </a:rPr>
              <a:t> </a:t>
            </a:r>
            <a:r>
              <a:rPr lang="it-IT" sz="2000" b="0" i="0" u="none" strike="noStrike" baseline="0" dirty="0">
                <a:latin typeface="SourceSerifPro-Regular"/>
              </a:rPr>
              <a:t>)</a:t>
            </a:r>
            <a:r>
              <a:rPr lang="it-IT" sz="2000" b="0" i="1" u="none" strike="noStrike" baseline="-25000" dirty="0">
                <a:latin typeface="SourceSerifPro-It"/>
              </a:rPr>
              <a:t>IO</a:t>
            </a:r>
            <a:r>
              <a:rPr lang="it-IT" sz="2000" b="0" i="1" u="none" strike="noStrike" baseline="0" dirty="0">
                <a:latin typeface="SourceSerifPro-It"/>
              </a:rPr>
              <a:t> </a:t>
            </a:r>
            <a:r>
              <a:rPr lang="it-IT" sz="2000" b="0" i="0" u="none" strike="noStrike" baseline="0" dirty="0">
                <a:latin typeface="SourceSerifPro-Regular"/>
              </a:rPr>
              <a:t>= </a:t>
            </a:r>
            <a:r>
              <a:rPr lang="it-IT" sz="2000" b="1" i="0" u="none" strike="noStrike" baseline="0" dirty="0">
                <a:latin typeface="SourceSerifPro-Bold"/>
              </a:rPr>
              <a:t>0.05 eV</a:t>
            </a:r>
          </a:p>
          <a:p>
            <a:pPr algn="ctr"/>
            <a:endParaRPr lang="it-IT" sz="2000" b="1" i="0" u="none" strike="noStrike" baseline="0" dirty="0">
              <a:latin typeface="SourceSerifPro-Bold"/>
            </a:endParaRPr>
          </a:p>
          <a:p>
            <a:pPr algn="l"/>
            <a:r>
              <a:rPr lang="fr-FR" sz="2000" b="0" i="0" u="none" strike="noStrike" baseline="0" dirty="0">
                <a:latin typeface="ArialMT"/>
              </a:rPr>
              <a:t>● </a:t>
            </a:r>
            <a:r>
              <a:rPr lang="fr-FR" sz="2000" b="0" i="0" u="none" strike="noStrike" baseline="0" dirty="0" err="1">
                <a:latin typeface="SourceSerifPro-Regular"/>
              </a:rPr>
              <a:t>Current</a:t>
            </a:r>
            <a:r>
              <a:rPr lang="fr-FR" sz="2000" b="0" i="0" u="none" strike="noStrike" baseline="0" dirty="0">
                <a:latin typeface="SourceSerifPro-Regular"/>
              </a:rPr>
              <a:t> </a:t>
            </a:r>
            <a:r>
              <a:rPr lang="fr-FR" sz="2000" b="0" i="0" u="none" strike="noStrike" baseline="0" dirty="0" err="1">
                <a:latin typeface="SourceSerifPro-Regular"/>
              </a:rPr>
              <a:t>experiments</a:t>
            </a:r>
            <a:r>
              <a:rPr lang="fr-FR" sz="2000" b="0" i="0" u="none" strike="noStrike" baseline="0" dirty="0">
                <a:latin typeface="SourceSerifPro-Regular"/>
              </a:rPr>
              <a:t> probe </a:t>
            </a:r>
            <a:r>
              <a:rPr lang="fr-FR" sz="2000" b="1" i="0" u="none" strike="noStrike" baseline="0" dirty="0" err="1">
                <a:latin typeface="SourceSerifPro-Bold"/>
              </a:rPr>
              <a:t>degenerate</a:t>
            </a:r>
            <a:r>
              <a:rPr lang="fr-FR" sz="2000" b="1" i="0" u="none" strike="noStrike" baseline="0" dirty="0"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latin typeface="SourceSerifPro-Bold"/>
              </a:rPr>
              <a:t>regime</a:t>
            </a:r>
            <a:r>
              <a:rPr lang="fr-FR" sz="2000" b="0" i="0" u="none" strike="noStrike" baseline="0" dirty="0">
                <a:latin typeface="SourceSerifPro-Regular"/>
              </a:rPr>
              <a:t>,</a:t>
            </a:r>
          </a:p>
          <a:p>
            <a:pPr algn="l"/>
            <a:r>
              <a:rPr lang="fr-FR" sz="2000" b="0" i="1" u="none" strike="noStrike" baseline="0" dirty="0">
                <a:latin typeface="SourceSerifPro-It"/>
              </a:rPr>
              <a:t>m</a:t>
            </a:r>
            <a:r>
              <a:rPr lang="fr-FR" sz="2000" b="0" i="0" u="none" strike="noStrike" baseline="0" dirty="0">
                <a:latin typeface="SourceSerifPro-Regular"/>
              </a:rPr>
              <a:t>1 ≈ </a:t>
            </a:r>
            <a:r>
              <a:rPr lang="fr-FR" sz="2000" b="0" i="1" u="none" strike="noStrike" baseline="0" dirty="0">
                <a:latin typeface="SourceSerifPro-It"/>
              </a:rPr>
              <a:t>m</a:t>
            </a:r>
            <a:r>
              <a:rPr lang="fr-FR" sz="2000" b="0" i="0" u="none" strike="noStrike" baseline="0" dirty="0">
                <a:latin typeface="SourceSerifPro-Regular"/>
              </a:rPr>
              <a:t>2 ≈ </a:t>
            </a:r>
            <a:r>
              <a:rPr lang="fr-FR" sz="2000" b="0" i="1" u="none" strike="noStrike" baseline="0" dirty="0">
                <a:latin typeface="SourceSerifPro-It"/>
              </a:rPr>
              <a:t>m</a:t>
            </a:r>
            <a:r>
              <a:rPr lang="fr-FR" sz="2000" b="0" i="0" u="none" strike="noStrike" baseline="0" dirty="0">
                <a:latin typeface="SourceSerifPro-Regular"/>
              </a:rPr>
              <a:t>3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4318290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AE20104-420A-4721-8753-35A75E0EC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8"/>
          <a:stretch/>
        </p:blipFill>
        <p:spPr>
          <a:xfrm>
            <a:off x="0" y="1266825"/>
            <a:ext cx="12192000" cy="4982514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1D1F2CCF-DFC2-4552-972A-B7F169A81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31" y="0"/>
            <a:ext cx="12192000" cy="1325563"/>
          </a:xfrm>
        </p:spPr>
        <p:txBody>
          <a:bodyPr/>
          <a:lstStyle/>
          <a:p>
            <a:pPr algn="ctr"/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approaches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61390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1F1ACE8C-5143-4D26-A4CF-B5AB9252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31" y="0"/>
            <a:ext cx="12192000" cy="1325563"/>
          </a:xfrm>
        </p:spPr>
        <p:txBody>
          <a:bodyPr/>
          <a:lstStyle/>
          <a:p>
            <a:pPr algn="ctr"/>
            <a:r>
              <a:rPr lang="fr-FR" dirty="0"/>
              <a:t>KATRIN </a:t>
            </a:r>
            <a:r>
              <a:rPr lang="fr-FR" dirty="0" err="1"/>
              <a:t>working</a:t>
            </a:r>
            <a:r>
              <a:rPr lang="fr-FR" dirty="0"/>
              <a:t> </a:t>
            </a:r>
            <a:r>
              <a:rPr lang="fr-FR" dirty="0" err="1"/>
              <a:t>principle</a:t>
            </a:r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33AB750-E6BF-4296-88CF-1153DBC2433C}"/>
              </a:ext>
            </a:extLst>
          </p:cNvPr>
          <p:cNvGrpSpPr/>
          <p:nvPr/>
        </p:nvGrpSpPr>
        <p:grpSpPr>
          <a:xfrm>
            <a:off x="-1" y="1019670"/>
            <a:ext cx="12192001" cy="5076330"/>
            <a:chOff x="-1" y="1019670"/>
            <a:chExt cx="12192001" cy="507633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B7627E9-8014-4282-93A0-8BB26AC74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19670"/>
              <a:ext cx="12192000" cy="481865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FF9F189-32A6-4192-8FFD-44D34A9F6C24}"/>
                </a:ext>
              </a:extLst>
            </p:cNvPr>
            <p:cNvSpPr/>
            <p:nvPr/>
          </p:nvSpPr>
          <p:spPr>
            <a:xfrm>
              <a:off x="314325" y="1038225"/>
              <a:ext cx="4629150" cy="723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AD3EF1-6A5A-4ED6-8987-131E7751C051}"/>
                </a:ext>
              </a:extLst>
            </p:cNvPr>
            <p:cNvSpPr/>
            <p:nvPr/>
          </p:nvSpPr>
          <p:spPr>
            <a:xfrm>
              <a:off x="-1" y="4152900"/>
              <a:ext cx="5476875" cy="1943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9484049D-F2F6-4BD9-958F-FC790F656984}"/>
              </a:ext>
            </a:extLst>
          </p:cNvPr>
          <p:cNvSpPr txBox="1"/>
          <p:nvPr/>
        </p:nvSpPr>
        <p:spPr>
          <a:xfrm>
            <a:off x="497681" y="4102558"/>
            <a:ext cx="629126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ArialMT"/>
              </a:rPr>
              <a:t>● </a:t>
            </a:r>
            <a:r>
              <a:rPr lang="en-US" sz="2000" b="1" i="0" u="none" strike="noStrike" baseline="0" dirty="0">
                <a:latin typeface="SourceSerifPro-Bold"/>
              </a:rPr>
              <a:t>High-activity </a:t>
            </a:r>
            <a:r>
              <a:rPr lang="en-US" sz="2000" b="0" i="0" u="none" strike="noStrike" baseline="0" dirty="0">
                <a:latin typeface="SourceSerifPro-Regular"/>
              </a:rPr>
              <a:t>(~100 </a:t>
            </a:r>
            <a:r>
              <a:rPr lang="en-US" sz="2000" b="0" i="0" u="none" strike="noStrike" baseline="0" dirty="0" err="1">
                <a:latin typeface="SourceSerifPro-Regular"/>
              </a:rPr>
              <a:t>GBq</a:t>
            </a:r>
            <a:r>
              <a:rPr lang="en-US" sz="2000" b="0" i="0" u="none" strike="noStrike" baseline="0" dirty="0">
                <a:latin typeface="SourceSerifPro-Regular"/>
              </a:rPr>
              <a:t>) windowless gaseous</a:t>
            </a:r>
          </a:p>
          <a:p>
            <a:pPr algn="l"/>
            <a:r>
              <a:rPr lang="en-US" sz="2000" b="0" i="0" u="none" strike="noStrike" baseline="0" dirty="0">
                <a:latin typeface="SourceSerifPro-Regular"/>
              </a:rPr>
              <a:t>molecular tritium source, closed loop</a:t>
            </a:r>
          </a:p>
          <a:p>
            <a:pPr algn="l"/>
            <a:r>
              <a:rPr lang="fr-FR" sz="2000" b="0" i="0" u="none" strike="noStrike" baseline="0" dirty="0">
                <a:latin typeface="ArialMT"/>
              </a:rPr>
              <a:t>● </a:t>
            </a:r>
            <a:r>
              <a:rPr lang="fr-FR" sz="2000" b="1" i="0" u="none" strike="noStrike" baseline="0" dirty="0">
                <a:latin typeface="SourceSerifPro-Bold"/>
              </a:rPr>
              <a:t>High-</a:t>
            </a:r>
            <a:r>
              <a:rPr lang="fr-FR" sz="2000" b="1" i="0" u="none" strike="noStrike" baseline="0" dirty="0" err="1">
                <a:latin typeface="SourceSerifPro-Bold"/>
              </a:rPr>
              <a:t>resolution</a:t>
            </a:r>
            <a:r>
              <a:rPr lang="fr-FR" sz="2000" b="1" i="0" u="none" strike="noStrike" baseline="0" dirty="0">
                <a:latin typeface="SourceSerifPro-Bold"/>
              </a:rPr>
              <a:t> </a:t>
            </a:r>
            <a:r>
              <a:rPr lang="fr-FR" sz="2000" b="0" i="0" u="none" strike="noStrike" baseline="0" dirty="0">
                <a:latin typeface="SourceSerifPro-Regular"/>
              </a:rPr>
              <a:t>(~1 eV) </a:t>
            </a:r>
            <a:r>
              <a:rPr lang="fr-FR" sz="2000" b="1" i="0" u="none" strike="noStrike" baseline="0" dirty="0">
                <a:latin typeface="SourceSerifPro-Bold"/>
              </a:rPr>
              <a:t>large-acceptance</a:t>
            </a:r>
          </a:p>
          <a:p>
            <a:pPr algn="l"/>
            <a:r>
              <a:rPr lang="fr-FR" sz="2000" b="0" i="0" u="none" strike="noStrike" baseline="0" dirty="0">
                <a:latin typeface="SourceSerifPro-Regular"/>
              </a:rPr>
              <a:t>(0-51°) MAC-E </a:t>
            </a:r>
            <a:r>
              <a:rPr lang="fr-FR" sz="2000" b="0" i="0" u="none" strike="noStrike" baseline="0" dirty="0" err="1">
                <a:latin typeface="SourceSerifPro-Regular"/>
              </a:rPr>
              <a:t>spectrometer</a:t>
            </a:r>
            <a:r>
              <a:rPr lang="fr-FR" sz="2000" b="0" i="0" u="none" strike="noStrike" baseline="0" dirty="0">
                <a:latin typeface="SourceSerifPro-Regular"/>
              </a:rPr>
              <a:t> system</a:t>
            </a:r>
          </a:p>
          <a:p>
            <a:pPr algn="l"/>
            <a:r>
              <a:rPr lang="en-US" sz="2000" b="0" i="0" u="none" strike="noStrike" baseline="0" dirty="0">
                <a:latin typeface="ArialMT"/>
              </a:rPr>
              <a:t>● </a:t>
            </a:r>
            <a:r>
              <a:rPr lang="en-US" sz="2000" b="1" i="0" u="none" strike="noStrike" baseline="0" dirty="0">
                <a:latin typeface="SourceSerifPro-Bold"/>
              </a:rPr>
              <a:t>Electron counting </a:t>
            </a:r>
            <a:r>
              <a:rPr lang="en-US" sz="2000" b="0" i="0" u="none" strike="noStrike" baseline="0" dirty="0">
                <a:latin typeface="SourceSerifPro-Regular"/>
              </a:rPr>
              <a:t>with silicon PIN diode</a:t>
            </a:r>
          </a:p>
          <a:p>
            <a:pPr algn="l"/>
            <a:endParaRPr lang="en-US" sz="2000" b="0" i="0" u="none" strike="noStrike" baseline="0" dirty="0">
              <a:latin typeface="SourceSerifPro-Regular"/>
            </a:endParaRPr>
          </a:p>
          <a:p>
            <a:pPr algn="l"/>
            <a:r>
              <a:rPr lang="en-US" sz="2000" b="0" i="0" u="none" strike="noStrike" baseline="0" dirty="0">
                <a:latin typeface="MS-PMincho"/>
              </a:rPr>
              <a:t>➔ </a:t>
            </a:r>
            <a:r>
              <a:rPr lang="en-US" sz="2000" b="1" i="0" u="none" strike="noStrike" baseline="0" dirty="0">
                <a:latin typeface="SourceSerifPro-Bold"/>
              </a:rPr>
              <a:t>Integral spectrum </a:t>
            </a:r>
            <a:r>
              <a:rPr lang="en-US" sz="2000" b="0" i="0" u="none" strike="noStrike" baseline="0" dirty="0">
                <a:latin typeface="SourceSerifPro-Regular"/>
              </a:rPr>
              <a:t>scans, discrete </a:t>
            </a:r>
            <a:r>
              <a:rPr lang="en-US" sz="2000" b="1" i="0" u="none" strike="noStrike" baseline="0" dirty="0">
                <a:latin typeface="SourceSerifPro-Bold"/>
              </a:rPr>
              <a:t>retarding potential steps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6730399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32621F-C13F-4CAF-A109-8230B3824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2898"/>
            <a:ext cx="12192000" cy="4252203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C63F1779-154F-4ECB-97CC-55C274074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31" y="0"/>
            <a:ext cx="4256069" cy="1325563"/>
          </a:xfrm>
        </p:spPr>
        <p:txBody>
          <a:bodyPr/>
          <a:lstStyle/>
          <a:p>
            <a:pPr algn="ctr"/>
            <a:r>
              <a:rPr lang="fr-FR" dirty="0"/>
              <a:t>KATRIN </a:t>
            </a:r>
            <a:r>
              <a:rPr lang="fr-FR" dirty="0" err="1"/>
              <a:t>result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BA8213E-0A43-4121-99DD-0925C8D6C05F}"/>
              </a:ext>
            </a:extLst>
          </p:cNvPr>
          <p:cNvSpPr txBox="1"/>
          <p:nvPr/>
        </p:nvSpPr>
        <p:spPr>
          <a:xfrm>
            <a:off x="5238750" y="153085"/>
            <a:ext cx="6953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ArialMT"/>
              </a:rPr>
              <a:t>● </a:t>
            </a:r>
            <a:r>
              <a:rPr lang="en-US" sz="2000" b="1" i="0" u="none" strike="noStrike" baseline="0" dirty="0">
                <a:latin typeface="SourceSerifPro-Bold"/>
              </a:rPr>
              <a:t>3rd result</a:t>
            </a:r>
            <a:r>
              <a:rPr lang="en-US" sz="2000" b="0" i="0" u="none" strike="noStrike" baseline="0" dirty="0">
                <a:latin typeface="SourceSerifPro-Regular"/>
              </a:rPr>
              <a:t>, 5 campaigns, 1757 scans, </a:t>
            </a:r>
            <a:r>
              <a:rPr lang="en-US" sz="2000" b="1" i="0" u="none" strike="noStrike" baseline="0" dirty="0">
                <a:latin typeface="SourceSerifPro-Bold"/>
              </a:rPr>
              <a:t>259 measurement days,</a:t>
            </a:r>
          </a:p>
          <a:p>
            <a:pPr algn="l"/>
            <a:r>
              <a:rPr lang="fr-FR" sz="2000" b="0" i="0" u="none" strike="noStrike" baseline="0" dirty="0">
                <a:latin typeface="SourceSerifPro-Regular"/>
              </a:rPr>
              <a:t>7 </a:t>
            </a:r>
            <a:r>
              <a:rPr lang="fr-FR" sz="2000" b="0" i="0" u="none" strike="noStrike" baseline="0" dirty="0" err="1">
                <a:latin typeface="SourceSerifPro-Regular"/>
              </a:rPr>
              <a:t>different</a:t>
            </a:r>
            <a:r>
              <a:rPr lang="fr-FR" sz="2000" b="0" i="0" u="none" strike="noStrike" baseline="0" dirty="0">
                <a:latin typeface="SourceSerifPro-Regular"/>
              </a:rPr>
              <a:t> configurations, </a:t>
            </a:r>
            <a:r>
              <a:rPr lang="fr-FR" sz="2000" b="1" i="0" u="none" strike="noStrike" baseline="0" dirty="0">
                <a:latin typeface="SourceSerifPro-Bold"/>
              </a:rPr>
              <a:t>1609 data points</a:t>
            </a:r>
            <a:endParaRPr lang="fr-FR" sz="2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90AAF42-207A-493A-B019-04E45F429D3E}"/>
              </a:ext>
            </a:extLst>
          </p:cNvPr>
          <p:cNvSpPr txBox="1"/>
          <p:nvPr/>
        </p:nvSpPr>
        <p:spPr>
          <a:xfrm>
            <a:off x="4924425" y="5555101"/>
            <a:ext cx="101441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Best-fit compatible with zero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SourceSerifPro-It"/>
              </a:rPr>
              <a:t>m</a:t>
            </a:r>
            <a:r>
              <a:rPr lang="en-US" sz="2000" b="0" i="1" u="none" strike="noStrike" baseline="-25000" dirty="0">
                <a:solidFill>
                  <a:srgbClr val="000000"/>
                </a:solidFill>
                <a:latin typeface="SourceSerifPro-It"/>
              </a:rPr>
              <a:t>β</a:t>
            </a:r>
            <a:r>
              <a:rPr lang="fr-FR" sz="2000" b="0" i="1" u="none" strike="noStrike" baseline="30000" dirty="0">
                <a:solidFill>
                  <a:srgbClr val="000000"/>
                </a:solidFill>
                <a:latin typeface="SourceSerifPro-It"/>
              </a:rPr>
              <a:t>2</a:t>
            </a:r>
            <a:r>
              <a:rPr lang="fr-FR" sz="2000" b="0" i="1" u="none" strike="noStrike" baseline="0" dirty="0">
                <a:solidFill>
                  <a:srgbClr val="000000"/>
                </a:solidFill>
                <a:latin typeface="SourceSerifPro-It"/>
              </a:rPr>
              <a:t>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= -0.14 +0.13 -0.15 eV</a:t>
            </a:r>
            <a:r>
              <a:rPr lang="fr-FR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2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MS-PMincho"/>
              </a:rPr>
              <a:t>➔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World-best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constraint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SourceSerifPro-It"/>
              </a:rPr>
              <a:t>m</a:t>
            </a:r>
            <a:r>
              <a:rPr lang="en-US" sz="2000" b="0" i="1" u="none" strike="noStrike" baseline="-25000" dirty="0">
                <a:solidFill>
                  <a:srgbClr val="000000"/>
                </a:solidFill>
                <a:latin typeface="SourceSerifPro-It"/>
              </a:rPr>
              <a:t>β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SourceSerifPro-It"/>
              </a:rPr>
              <a:t>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&lt; 0.45 eV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(90% CL)</a:t>
            </a:r>
          </a:p>
          <a:p>
            <a:pPr algn="l"/>
            <a:r>
              <a:rPr lang="fr-FR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[</a:t>
            </a:r>
            <a:r>
              <a:rPr lang="fr-FR" sz="2000" b="0" i="0" u="none" strike="noStrike" baseline="0" dirty="0" err="1">
                <a:solidFill>
                  <a:srgbClr val="666666"/>
                </a:solidFill>
                <a:latin typeface="SourceSerifPro-Regular"/>
              </a:rPr>
              <a:t>Aker</a:t>
            </a:r>
            <a:r>
              <a:rPr lang="fr-FR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 et al., Science 388 (2025) 6743]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9096393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0AD6C8-E097-492E-841F-59DBD0EF8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765" y="154487"/>
            <a:ext cx="6610235" cy="3550738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99D7951-80BE-4E27-9102-3136E8A5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31" y="0"/>
            <a:ext cx="4256069" cy="1325563"/>
          </a:xfrm>
        </p:spPr>
        <p:txBody>
          <a:bodyPr/>
          <a:lstStyle/>
          <a:p>
            <a:pPr algn="ctr"/>
            <a:r>
              <a:rPr lang="fr-FR" dirty="0"/>
              <a:t>KATRIN </a:t>
            </a:r>
            <a:r>
              <a:rPr lang="fr-FR" dirty="0" err="1"/>
              <a:t>outlook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562DB6-6ED6-4346-89AB-B5137F5A9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736" y="5557754"/>
            <a:ext cx="6649378" cy="119079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F898EA7-6B72-4826-B87B-F70D6FC6D831}"/>
              </a:ext>
            </a:extLst>
          </p:cNvPr>
          <p:cNvSpPr txBox="1"/>
          <p:nvPr/>
        </p:nvSpPr>
        <p:spPr>
          <a:xfrm>
            <a:off x="220680" y="2154957"/>
            <a:ext cx="838992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Data taking ongoing until end-2025,</a:t>
            </a:r>
          </a:p>
          <a:p>
            <a:pPr algn="l"/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1000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measurement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days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projected</a:t>
            </a:r>
            <a:endParaRPr lang="fr-FR" sz="2000" b="0" i="0" u="none" strike="noStrike" baseline="0" dirty="0">
              <a:solidFill>
                <a:srgbClr val="000000"/>
              </a:solidFill>
              <a:latin typeface="SourceSerifPro-Regular"/>
            </a:endParaRP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final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sensitivity</a:t>
            </a:r>
            <a:endParaRPr lang="fr-FR" sz="2000" b="0" i="0" u="none" strike="noStrike" baseline="0" dirty="0">
              <a:solidFill>
                <a:srgbClr val="000000"/>
              </a:solidFill>
              <a:latin typeface="SourceSerifPro-Regular"/>
            </a:endParaRPr>
          </a:p>
          <a:p>
            <a:pPr algn="l"/>
            <a:r>
              <a:rPr lang="fr-FR" sz="2000" b="0" i="1" u="none" strike="noStrike" baseline="0" dirty="0">
                <a:solidFill>
                  <a:srgbClr val="000000"/>
                </a:solidFill>
                <a:latin typeface="SourceSerifPro-It"/>
              </a:rPr>
              <a:t>m</a:t>
            </a:r>
            <a:r>
              <a:rPr lang="el-GR" sz="2000" b="0" i="1" u="none" strike="noStrike" baseline="-25000" dirty="0">
                <a:solidFill>
                  <a:srgbClr val="000000"/>
                </a:solidFill>
                <a:latin typeface="SourceSerifPro-It"/>
              </a:rPr>
              <a:t>β</a:t>
            </a:r>
            <a:r>
              <a:rPr lang="el-GR" sz="2000" b="0" i="1" u="none" strike="noStrike" baseline="0" dirty="0">
                <a:solidFill>
                  <a:srgbClr val="000000"/>
                </a:solidFill>
                <a:latin typeface="SourceSerifPro-It"/>
              </a:rPr>
              <a:t> </a:t>
            </a:r>
            <a:r>
              <a:rPr lang="el-G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&lt; 0.3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eV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(90%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FreeSerif"/>
              </a:rPr>
              <a:t>𝐶𝐿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)</a:t>
            </a: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Rich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physics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program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beyond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neutrino mass, </a:t>
            </a:r>
          </a:p>
          <a:p>
            <a:pPr algn="l"/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eV-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scale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sterile</a:t>
            </a:r>
            <a:r>
              <a:rPr lang="fr-FR" sz="2000" b="1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neutrinos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relic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neutrinos, ..</a:t>
            </a:r>
          </a:p>
          <a:p>
            <a:pPr algn="l"/>
            <a:r>
              <a:rPr lang="da-DK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[Acharya et al., arXiv:2503.18667; Aker et al., PRL 129 (2022), 1, 011806]</a:t>
            </a: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TRISTAN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detector upgrade in 2026,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search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for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keV-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scale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sterile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neutrinos</a:t>
            </a:r>
          </a:p>
          <a:p>
            <a:pPr algn="l"/>
            <a:r>
              <a:rPr lang="da-DK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[Mertens et al., J.Phys.G 46 (2019) 6, 065203]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KATRIN++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development of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differential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electron detection and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atomic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tritium technologies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6124711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C700DF-7E6D-4F0B-AC2A-5686089F7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11" y="0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Nature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6C8E40F3-DE5F-44BF-9D13-08A22BA35B4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204071" y="1476375"/>
                <a:ext cx="4068000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fr-FR" sz="4000" i="0">
                          <a:latin typeface="Cambria Math" panose="02040503050406030204" pitchFamily="18" charset="0"/>
                        </a:rPr>
                        <m:t>≡</m:t>
                      </m:r>
                      <m:acc>
                        <m:accPr>
                          <m:chr m:val="̅"/>
                          <m:ctrlPr>
                            <a:rPr lang="fr-FR" sz="4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fr-FR" sz="40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6C8E40F3-DE5F-44BF-9D13-08A22BA35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071" y="1476375"/>
                <a:ext cx="4068000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FCA84CAE-614F-45FF-B399-B1A6C81B5FD2}"/>
                  </a:ext>
                </a:extLst>
              </p:cNvPr>
              <p:cNvSpPr txBox="1"/>
              <p:nvPr/>
            </p:nvSpPr>
            <p:spPr>
              <a:xfrm>
                <a:off x="5495924" y="1445597"/>
                <a:ext cx="39130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600" dirty="0" smtClean="0"/>
                        <m:t>or</m:t>
                      </m:r>
                      <m:r>
                        <a:rPr lang="fr-FR" sz="3600" b="0" i="1" dirty="0" smtClean="0">
                          <a:latin typeface="Cambria Math" panose="02040503050406030204" pitchFamily="18" charset="0"/>
                        </a:rPr>
                        <m:t>                     </m:t>
                      </m:r>
                      <m:r>
                        <a:rPr lang="fr-FR" sz="360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fr-FR" sz="3600" i="1" smtClean="0">
                          <a:latin typeface="Cambria Math" panose="02040503050406030204" pitchFamily="18" charset="0"/>
                        </a:rPr>
                        <m:t>≠</m:t>
                      </m:r>
                      <m:acc>
                        <m:accPr>
                          <m:chr m:val="̅"/>
                          <m:ctrlPr>
                            <a:rPr lang="fr-FR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360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acc>
                    </m:oMath>
                  </m:oMathPara>
                </a14:m>
                <a:endParaRPr lang="fr-FR" sz="3600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FCA84CAE-614F-45FF-B399-B1A6C81B5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5924" y="1445597"/>
                <a:ext cx="391305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F40FEF4D-CE2D-48C1-A868-C3F19BFCB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511" y="2365267"/>
            <a:ext cx="4648620" cy="404737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8DA5D43-A2FB-470A-B152-F295CD373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877" y="2365267"/>
            <a:ext cx="4600618" cy="404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323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9D1892C6-4DBC-41CA-BE59-89E5499FD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511" y="0"/>
            <a:ext cx="10515600" cy="1325563"/>
          </a:xfrm>
        </p:spPr>
        <p:txBody>
          <a:bodyPr/>
          <a:lstStyle/>
          <a:p>
            <a:pPr algn="ctr"/>
            <a:r>
              <a:rPr lang="fr-FR" dirty="0" err="1"/>
              <a:t>Neutrinoless</a:t>
            </a:r>
            <a:r>
              <a:rPr lang="fr-FR" dirty="0"/>
              <a:t> double beta </a:t>
            </a:r>
            <a:r>
              <a:rPr lang="fr-FR" dirty="0" err="1"/>
              <a:t>decay</a:t>
            </a:r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1D68B17-E1E8-4B36-ABC2-86E2E1759278}"/>
              </a:ext>
            </a:extLst>
          </p:cNvPr>
          <p:cNvGrpSpPr/>
          <p:nvPr/>
        </p:nvGrpSpPr>
        <p:grpSpPr>
          <a:xfrm>
            <a:off x="7181151" y="1003077"/>
            <a:ext cx="5010849" cy="1857634"/>
            <a:chOff x="6916481" y="922395"/>
            <a:chExt cx="5010849" cy="185763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713EF56-130C-4EE9-A125-67FAFD01F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16481" y="922395"/>
              <a:ext cx="5010849" cy="185763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4006DFD-9FC6-4BAA-85B3-5366DA08E673}"/>
                </a:ext>
              </a:extLst>
            </p:cNvPr>
            <p:cNvSpPr/>
            <p:nvPr/>
          </p:nvSpPr>
          <p:spPr>
            <a:xfrm>
              <a:off x="6916481" y="2259106"/>
              <a:ext cx="1447590" cy="439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93FD0D89-9BD4-4810-8BE5-F88F6EBA1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478" y="2860711"/>
            <a:ext cx="4991797" cy="318179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BAD73F2-5408-4240-BEFD-A68E2F31FEBC}"/>
              </a:ext>
            </a:extLst>
          </p:cNvPr>
          <p:cNvSpPr txBox="1"/>
          <p:nvPr/>
        </p:nvSpPr>
        <p:spPr>
          <a:xfrm>
            <a:off x="25244" y="2151727"/>
            <a:ext cx="758704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Unaccompanied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emission of two electrons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from isotope 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A</a:t>
            </a:r>
            <a:r>
              <a:rPr lang="fr-FR" sz="2000" b="0" i="0" u="none" strike="noStrike" baseline="-25000" dirty="0">
                <a:solidFill>
                  <a:srgbClr val="000000"/>
                </a:solidFill>
                <a:latin typeface="SourceSerifPro-Regular"/>
              </a:rPr>
              <a:t>Z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X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would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.. 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a. .. prove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lepton number violation</a:t>
            </a: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b. ..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identify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the neutrino as a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Majorana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particle</a:t>
            </a:r>
            <a:endParaRPr lang="fr-FR" sz="2000" b="1" i="0" u="none" strike="noStrike" baseline="0" dirty="0">
              <a:solidFill>
                <a:srgbClr val="000000"/>
              </a:solidFill>
              <a:latin typeface="SourceSerifPro-Bold"/>
            </a:endParaRPr>
          </a:p>
          <a:p>
            <a:pPr algn="l"/>
            <a:r>
              <a:rPr lang="fr-FR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[</a:t>
            </a:r>
            <a:r>
              <a:rPr lang="fr-FR" sz="2000" b="0" i="0" u="none" strike="noStrike" baseline="0" dirty="0" err="1">
                <a:solidFill>
                  <a:srgbClr val="666666"/>
                </a:solidFill>
                <a:latin typeface="SourceSerifPro-Regular"/>
              </a:rPr>
              <a:t>Schechter</a:t>
            </a:r>
            <a:r>
              <a:rPr lang="fr-FR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, Valle, PRD 25 (1982) 2951]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c. .. constrain the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absolute neutrino mass</a:t>
            </a:r>
          </a:p>
          <a:p>
            <a:pPr algn="l"/>
            <a:r>
              <a:rPr lang="fr-FR" sz="2000" b="0" i="1" u="none" strike="noStrike" baseline="0" dirty="0">
                <a:solidFill>
                  <a:srgbClr val="000000"/>
                </a:solidFill>
                <a:latin typeface="SourceSerifPro-It"/>
              </a:rPr>
              <a:t>T</a:t>
            </a:r>
            <a:r>
              <a:rPr lang="fr-FR" sz="2000" b="0" i="0" u="none" strike="noStrike" baseline="-25000" dirty="0">
                <a:solidFill>
                  <a:srgbClr val="000000"/>
                </a:solidFill>
                <a:latin typeface="SourceSerifPro-Regular"/>
              </a:rPr>
              <a:t>1/2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</a:t>
            </a:r>
            <a:r>
              <a:rPr lang="fr-FR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A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X) </a:t>
            </a:r>
            <a:r>
              <a:rPr lang="fr-FR" sz="2000" b="0" i="1" u="none" strike="noStrike" baseline="0" dirty="0">
                <a:solidFill>
                  <a:srgbClr val="000000"/>
                </a:solidFill>
                <a:latin typeface="SourceSerifPro-It"/>
              </a:rPr>
              <a:t>= .. → m</a:t>
            </a:r>
            <a:r>
              <a:rPr lang="el-GR" sz="2000" b="0" i="1" u="none" strike="noStrike" baseline="-25000" dirty="0">
                <a:solidFill>
                  <a:srgbClr val="000000"/>
                </a:solidFill>
                <a:latin typeface="SourceSerifPro-It"/>
              </a:rPr>
              <a:t>ββ</a:t>
            </a:r>
            <a:r>
              <a:rPr lang="el-GR" sz="2000" b="0" i="1" u="none" strike="noStrike" baseline="0" dirty="0">
                <a:solidFill>
                  <a:srgbClr val="000000"/>
                </a:solidFill>
                <a:latin typeface="SourceSerifPro-It"/>
              </a:rPr>
              <a:t> = </a:t>
            </a:r>
            <a:r>
              <a:rPr lang="el-G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[.., ..]</a:t>
            </a:r>
          </a:p>
          <a:p>
            <a:pPr algn="l"/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assuming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light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Majorana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neutrino exchange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and corresponding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nuclear matrix element</a:t>
            </a:r>
            <a:endParaRPr lang="fr-FR" sz="2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FD27B13-2536-4979-A51B-D8CC7BCA7C75}"/>
              </a:ext>
            </a:extLst>
          </p:cNvPr>
          <p:cNvSpPr txBox="1"/>
          <p:nvPr/>
        </p:nvSpPr>
        <p:spPr>
          <a:xfrm>
            <a:off x="175584" y="5720497"/>
            <a:ext cx="78781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MS-PMincho"/>
              </a:rPr>
              <a:t>➔ </a:t>
            </a:r>
            <a:r>
              <a:rPr lang="en-US" sz="2000" b="0" i="0" u="none" strike="noStrike" baseline="0" dirty="0">
                <a:latin typeface="SourceSerifPro-Regular"/>
              </a:rPr>
              <a:t>Search for </a:t>
            </a:r>
            <a:r>
              <a:rPr lang="en-US" sz="2000" b="1" i="0" u="none" strike="noStrike" baseline="0" dirty="0">
                <a:latin typeface="SourceSerifPro-Bold"/>
              </a:rPr>
              <a:t>MeV-scale mono-energetic emission of two electrons</a:t>
            </a:r>
          </a:p>
          <a:p>
            <a:pPr algn="l"/>
            <a:r>
              <a:rPr lang="en-US" sz="2000" b="0" i="0" u="none" strike="noStrike" baseline="0" dirty="0">
                <a:latin typeface="ArialMT"/>
              </a:rPr>
              <a:t>○ </a:t>
            </a:r>
            <a:r>
              <a:rPr lang="en-US" sz="2000" b="0" i="0" u="none" strike="noStrike" baseline="0" dirty="0">
                <a:latin typeface="SourceSerifPro-Regular"/>
              </a:rPr>
              <a:t>Macroscopic amount of </a:t>
            </a:r>
            <a:r>
              <a:rPr lang="en-US" sz="2000" b="1" i="0" u="none" strike="noStrike" baseline="0" dirty="0">
                <a:latin typeface="SourceSerifPro-Bold"/>
              </a:rPr>
              <a:t>ββ isotope </a:t>
            </a:r>
            <a:r>
              <a:rPr lang="en-US" sz="2000" b="0" i="0" u="none" strike="noStrike" baseline="0" dirty="0">
                <a:latin typeface="SourceSerifPro-Regular"/>
              </a:rPr>
              <a:t>(~t), maximal </a:t>
            </a:r>
            <a:r>
              <a:rPr lang="en-US" sz="2000" b="1" i="0" u="none" strike="noStrike" baseline="0" dirty="0">
                <a:latin typeface="SourceSerifPro-Bold"/>
              </a:rPr>
              <a:t>detection efficiency</a:t>
            </a:r>
          </a:p>
          <a:p>
            <a:pPr algn="l"/>
            <a:r>
              <a:rPr lang="fr-FR" sz="2000" b="0" i="0" u="none" strike="noStrike" baseline="0" dirty="0">
                <a:latin typeface="ArialMT"/>
              </a:rPr>
              <a:t>○ </a:t>
            </a:r>
            <a:r>
              <a:rPr lang="fr-FR" sz="2000" b="0" i="0" u="none" strike="noStrike" baseline="0" dirty="0">
                <a:latin typeface="SourceSerifPro-Regular"/>
              </a:rPr>
              <a:t>Excellent </a:t>
            </a:r>
            <a:r>
              <a:rPr lang="fr-FR" sz="2000" b="1" i="0" u="none" strike="noStrike" baseline="0" dirty="0" err="1">
                <a:latin typeface="SourceSerifPro-Bold"/>
              </a:rPr>
              <a:t>energy</a:t>
            </a:r>
            <a:r>
              <a:rPr lang="fr-FR" sz="2000" b="1" i="0" u="none" strike="noStrike" baseline="0" dirty="0"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latin typeface="SourceSerifPro-Bold"/>
              </a:rPr>
              <a:t>resolution</a:t>
            </a:r>
            <a:r>
              <a:rPr lang="fr-FR" sz="2000" b="1" i="0" u="none" strike="noStrike" baseline="0" dirty="0">
                <a:latin typeface="SourceSerifPro-Bold"/>
              </a:rPr>
              <a:t> </a:t>
            </a:r>
            <a:r>
              <a:rPr lang="fr-FR" sz="2000" b="0" i="0" u="none" strike="noStrike" baseline="0" dirty="0">
                <a:latin typeface="SourceSerifPro-Regular"/>
              </a:rPr>
              <a:t>(~keV), ultra-</a:t>
            </a:r>
            <a:r>
              <a:rPr lang="fr-FR" sz="2000" b="0" i="0" u="none" strike="noStrike" baseline="0" dirty="0" err="1">
                <a:latin typeface="SourceSerifPro-Regular"/>
              </a:rPr>
              <a:t>low</a:t>
            </a:r>
            <a:r>
              <a:rPr lang="fr-FR" sz="2000" b="0" i="0" u="none" strike="noStrike" baseline="0" dirty="0">
                <a:latin typeface="SourceSerifPro-Regular"/>
              </a:rPr>
              <a:t> </a:t>
            </a:r>
            <a:r>
              <a:rPr lang="fr-FR" sz="2000" b="1" i="0" u="none" strike="noStrike" baseline="0" dirty="0">
                <a:latin typeface="SourceSerifPro-Bold"/>
              </a:rPr>
              <a:t>background </a:t>
            </a:r>
            <a:r>
              <a:rPr lang="fr-FR" sz="2000" b="0" i="0" u="none" strike="noStrike" baseline="0" dirty="0">
                <a:latin typeface="SourceSerifPro-Regular"/>
              </a:rPr>
              <a:t>(~cts / t / </a:t>
            </a:r>
            <a:r>
              <a:rPr lang="fr-FR" sz="2000" b="0" i="0" u="none" strike="noStrike" baseline="0" dirty="0" err="1">
                <a:latin typeface="SourceSerifPro-Regular"/>
              </a:rPr>
              <a:t>yr</a:t>
            </a:r>
            <a:r>
              <a:rPr lang="fr-FR" sz="2000" b="0" i="0" u="none" strike="noStrike" baseline="0" dirty="0">
                <a:latin typeface="SourceSerifPro-Regular"/>
              </a:rPr>
              <a:t>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7842020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13250A4-DBE1-45E3-8AE6-3C5B0931D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1249"/>
            <a:ext cx="5601482" cy="51823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re 1">
                <a:extLst>
                  <a:ext uri="{FF2B5EF4-FFF2-40B4-BE49-F238E27FC236}">
                    <a16:creationId xmlns:a16="http://schemas.microsoft.com/office/drawing/2014/main" id="{1D47DEC1-C5F2-4944-9606-A0E71A06E5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89647"/>
                <a:ext cx="12157665" cy="1325563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fr-FR" dirty="0"/>
                  <a:t>Effective </a:t>
                </a:r>
                <a:r>
                  <a:rPr lang="fr-FR" dirty="0" err="1"/>
                  <a:t>Majorana</a:t>
                </a:r>
                <a:r>
                  <a:rPr lang="fr-FR" dirty="0"/>
                  <a:t> neutrino mass,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𝛽𝛽</m:t>
                        </m:r>
                      </m:sub>
                    </m:sSub>
                    <m:r>
                      <a:rPr lang="fr-FR" i="0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fr-FR" i="1" dirty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limLoc m:val="undOvr"/>
                                <m:grow m:val="on"/>
                                <m:supHide m:val="on"/>
                                <m:ctrlPr>
                                  <a:rPr lang="fr-FR" i="1" dirty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acc>
                                  <m:accPr>
                                    <m:chr m:val="̇"/>
                                    <m:ctrlPr>
                                      <a:rPr lang="fr-FR" i="1" dirty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acc>
                              </m:sub>
                              <m:sup/>
                              <m:e>
                                <m:sSubSup>
                                  <m:sSubSupPr>
                                    <m:ctrlPr>
                                      <a:rPr lang="fr-FR" i="1" dirty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fr-FR" i="1" dirty="0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 dirty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fr-FR" i="1" dirty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fr-FR" i="0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fr-FR" i="1" dirty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e>
                      <m:sup>
                        <m:r>
                          <a:rPr lang="fr-FR" i="0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7" name="Titre 1">
                <a:extLst>
                  <a:ext uri="{FF2B5EF4-FFF2-40B4-BE49-F238E27FC236}">
                    <a16:creationId xmlns:a16="http://schemas.microsoft.com/office/drawing/2014/main" id="{1D47DEC1-C5F2-4944-9606-A0E71A06E5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89647"/>
                <a:ext cx="12157665" cy="1325563"/>
              </a:xfrm>
              <a:blipFill>
                <a:blip r:embed="rId3"/>
                <a:stretch>
                  <a:fillRect t="-4147" b="-18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E9829674-43D5-4A6D-93E0-BA26D298D6FA}"/>
              </a:ext>
            </a:extLst>
          </p:cNvPr>
          <p:cNvSpPr txBox="1"/>
          <p:nvPr/>
        </p:nvSpPr>
        <p:spPr>
          <a:xfrm>
            <a:off x="5601482" y="1942707"/>
            <a:ext cx="70552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ArialMT"/>
              </a:rPr>
              <a:t>● </a:t>
            </a:r>
            <a:r>
              <a:rPr lang="en-US" sz="2000" b="1" i="0" u="none" strike="noStrike" baseline="0" dirty="0">
                <a:latin typeface="SourceSerifPro-Bold"/>
              </a:rPr>
              <a:t>Coherent sum </a:t>
            </a:r>
            <a:r>
              <a:rPr lang="en-US" sz="2000" b="0" i="0" u="none" strike="noStrike" baseline="0" dirty="0">
                <a:latin typeface="SourceSerifPro-Regular"/>
              </a:rPr>
              <a:t>of mass eigenstates, sensitive to </a:t>
            </a:r>
            <a:r>
              <a:rPr lang="en-US" sz="2000" b="1" i="0" u="none" strike="noStrike" baseline="0" dirty="0">
                <a:latin typeface="SourceSerifPro-Bold"/>
              </a:rPr>
              <a:t>complex</a:t>
            </a:r>
          </a:p>
          <a:p>
            <a:pPr algn="l"/>
            <a:r>
              <a:rPr lang="fr-FR" sz="2000" b="1" i="0" u="none" strike="noStrike" baseline="0" dirty="0" err="1">
                <a:latin typeface="SourceSerifPro-Bold"/>
              </a:rPr>
              <a:t>Majorana</a:t>
            </a:r>
            <a:r>
              <a:rPr lang="fr-FR" sz="2000" b="1" i="0" u="none" strike="noStrike" baseline="0" dirty="0">
                <a:latin typeface="SourceSerifPro-Bold"/>
              </a:rPr>
              <a:t> phases</a:t>
            </a:r>
          </a:p>
          <a:p>
            <a:pPr algn="l"/>
            <a:endParaRPr lang="fr-FR" sz="2000" b="1" i="0" u="none" strike="noStrike" baseline="0" dirty="0">
              <a:latin typeface="SourceSerifPro-Bold"/>
            </a:endParaRPr>
          </a:p>
          <a:p>
            <a:pPr algn="l"/>
            <a:r>
              <a:rPr lang="fr-FR" sz="2000" b="0" i="0" u="none" strike="noStrike" baseline="0" dirty="0">
                <a:latin typeface="ArialMT"/>
              </a:rPr>
              <a:t>● </a:t>
            </a:r>
            <a:r>
              <a:rPr lang="fr-FR" sz="2000" b="1" i="0" u="none" strike="noStrike" baseline="0" dirty="0">
                <a:latin typeface="SourceSerifPro-Bold"/>
              </a:rPr>
              <a:t>Minimum value </a:t>
            </a:r>
            <a:r>
              <a:rPr lang="fr-FR" sz="2000" b="0" i="0" u="none" strike="noStrike" baseline="0" dirty="0">
                <a:latin typeface="SourceSerifPro-Regular"/>
              </a:rPr>
              <a:t>for </a:t>
            </a:r>
            <a:r>
              <a:rPr lang="fr-FR" sz="2000" b="0" i="0" u="none" strike="noStrike" baseline="0" dirty="0" err="1">
                <a:latin typeface="SourceSerifPro-Regular"/>
              </a:rPr>
              <a:t>inverted</a:t>
            </a:r>
            <a:r>
              <a:rPr lang="fr-FR" sz="2000" b="0" i="0" u="none" strike="noStrike" baseline="0" dirty="0">
                <a:latin typeface="SourceSerifPro-Regular"/>
              </a:rPr>
              <a:t> </a:t>
            </a:r>
            <a:r>
              <a:rPr lang="fr-FR" sz="2000" b="0" i="0" u="none" strike="noStrike" baseline="0" dirty="0" err="1">
                <a:latin typeface="SourceSerifPro-Regular"/>
              </a:rPr>
              <a:t>ordering</a:t>
            </a:r>
            <a:r>
              <a:rPr lang="fr-FR" sz="2000" b="0" i="0" u="none" strike="noStrike" baseline="0" dirty="0">
                <a:latin typeface="SourceSerifPro-Regular"/>
              </a:rPr>
              <a:t>, </a:t>
            </a:r>
            <a:r>
              <a:rPr lang="fr-FR" sz="2000" b="0" i="1" u="none" strike="noStrike" baseline="0" dirty="0">
                <a:latin typeface="SourceSerifPro-It"/>
              </a:rPr>
              <a:t>m</a:t>
            </a:r>
            <a:r>
              <a:rPr lang="fr-FR" sz="2000" b="0" i="1" u="none" strike="noStrike" baseline="-25000" dirty="0">
                <a:latin typeface="SourceSerifPro-It"/>
              </a:rPr>
              <a:t>3</a:t>
            </a:r>
            <a:r>
              <a:rPr lang="fr-FR" sz="2000" b="0" i="1" u="none" strike="noStrike" baseline="0" dirty="0">
                <a:latin typeface="SourceSerifPro-It"/>
              </a:rPr>
              <a:t> &lt;&lt; m</a:t>
            </a:r>
            <a:r>
              <a:rPr lang="fr-FR" sz="2000" b="0" i="1" u="none" strike="noStrike" baseline="-25000" dirty="0">
                <a:latin typeface="SourceSerifPro-It"/>
              </a:rPr>
              <a:t>1</a:t>
            </a:r>
            <a:r>
              <a:rPr lang="fr-FR" sz="2000" b="0" i="1" u="none" strike="noStrike" baseline="0" dirty="0">
                <a:latin typeface="SourceSerifPro-It"/>
              </a:rPr>
              <a:t> ≈ m</a:t>
            </a:r>
            <a:r>
              <a:rPr lang="fr-FR" sz="2000" b="0" i="1" u="none" strike="noStrike" baseline="-25000" dirty="0">
                <a:latin typeface="SourceSerifPro-It"/>
              </a:rPr>
              <a:t>2</a:t>
            </a:r>
          </a:p>
          <a:p>
            <a:pPr algn="l"/>
            <a:r>
              <a:rPr lang="it-IT" sz="2000" b="0" i="1" u="none" strike="noStrike" baseline="0" dirty="0">
                <a:latin typeface="SourceSerifPro-It"/>
              </a:rPr>
              <a:t>min</a:t>
            </a:r>
            <a:r>
              <a:rPr lang="it-IT" sz="2000" b="0" i="0" u="none" strike="noStrike" baseline="0" dirty="0">
                <a:latin typeface="SourceSerifPro-Regular"/>
              </a:rPr>
              <a:t>(</a:t>
            </a:r>
            <a:r>
              <a:rPr lang="it-IT" sz="2000" b="0" i="1" u="none" strike="noStrike" baseline="0" dirty="0">
                <a:latin typeface="SourceSerifPro-It"/>
              </a:rPr>
              <a:t>m</a:t>
            </a:r>
            <a:r>
              <a:rPr lang="it-IT" sz="2000" b="0" i="1" u="none" strike="noStrike" baseline="-25000" dirty="0">
                <a:latin typeface="SourceSerifPro-It"/>
              </a:rPr>
              <a:t>ββ</a:t>
            </a:r>
            <a:r>
              <a:rPr lang="it-IT" sz="2000" b="0" i="1" u="none" strike="noStrike" baseline="0" dirty="0">
                <a:latin typeface="SourceSerifPro-It"/>
              </a:rPr>
              <a:t> </a:t>
            </a:r>
            <a:r>
              <a:rPr lang="it-IT" sz="2000" b="0" i="0" u="none" strike="noStrike" baseline="0" dirty="0">
                <a:latin typeface="SourceSerifPro-Regular"/>
              </a:rPr>
              <a:t>)</a:t>
            </a:r>
            <a:r>
              <a:rPr lang="it-IT" sz="2000" b="0" i="1" u="none" strike="noStrike" baseline="0" dirty="0">
                <a:latin typeface="SourceSerifPro-It"/>
              </a:rPr>
              <a:t>IO </a:t>
            </a:r>
            <a:r>
              <a:rPr lang="it-IT" sz="2000" b="0" i="0" u="none" strike="noStrike" baseline="0" dirty="0">
                <a:latin typeface="SourceSerifPro-Regular"/>
              </a:rPr>
              <a:t>= </a:t>
            </a:r>
            <a:r>
              <a:rPr lang="it-IT" sz="2000" b="1" i="0" u="none" strike="noStrike" baseline="0" dirty="0">
                <a:latin typeface="SourceSerifPro-Bold"/>
              </a:rPr>
              <a:t>18 meV</a:t>
            </a:r>
          </a:p>
          <a:p>
            <a:pPr algn="l"/>
            <a:endParaRPr lang="it-IT" sz="2000" b="1" i="0" u="none" strike="noStrike" baseline="0" dirty="0">
              <a:latin typeface="SourceSerifPro-Bold"/>
            </a:endParaRPr>
          </a:p>
          <a:p>
            <a:pPr algn="l"/>
            <a:r>
              <a:rPr lang="fr-FR" sz="2000" b="1" i="0" u="none" strike="noStrike" baseline="0" dirty="0">
                <a:latin typeface="Arial-BoldMT"/>
              </a:rPr>
              <a:t>● </a:t>
            </a:r>
            <a:r>
              <a:rPr lang="fr-FR" sz="2000" b="1" i="0" u="none" strike="noStrike" baseline="0" dirty="0" err="1">
                <a:latin typeface="SourceSerifPro-Bold"/>
              </a:rPr>
              <a:t>Cancellation</a:t>
            </a:r>
            <a:r>
              <a:rPr lang="fr-FR" sz="2000" b="1" i="0" u="none" strike="noStrike" baseline="0" dirty="0">
                <a:latin typeface="SourceSerifPro-Bold"/>
              </a:rPr>
              <a:t> possible </a:t>
            </a:r>
            <a:r>
              <a:rPr lang="fr-FR" sz="2000" b="0" i="0" u="none" strike="noStrike" baseline="0" dirty="0">
                <a:latin typeface="SourceSerifPro-Regular"/>
              </a:rPr>
              <a:t>for normal </a:t>
            </a:r>
            <a:r>
              <a:rPr lang="fr-FR" sz="2000" b="0" i="0" u="none" strike="noStrike" baseline="0" dirty="0" err="1">
                <a:latin typeface="SourceSerifPro-Regular"/>
              </a:rPr>
              <a:t>ordering</a:t>
            </a:r>
            <a:r>
              <a:rPr lang="fr-FR" sz="2000" b="0" i="0" u="none" strike="noStrike" baseline="0" dirty="0">
                <a:latin typeface="SourceSerifPro-Regular"/>
              </a:rPr>
              <a:t>, </a:t>
            </a:r>
            <a:r>
              <a:rPr lang="fr-FR" sz="2000" b="0" i="1" u="none" strike="noStrike" baseline="0" dirty="0">
                <a:latin typeface="SourceSerifPro-It"/>
              </a:rPr>
              <a:t>m</a:t>
            </a:r>
            <a:r>
              <a:rPr lang="fr-FR" sz="2000" b="0" i="1" u="none" strike="noStrike" baseline="-25000" dirty="0">
                <a:latin typeface="SourceSerifPro-It"/>
              </a:rPr>
              <a:t>1</a:t>
            </a:r>
            <a:r>
              <a:rPr lang="fr-FR" sz="2000" b="0" i="1" u="none" strike="noStrike" baseline="0" dirty="0">
                <a:latin typeface="SourceSerifPro-It"/>
              </a:rPr>
              <a:t> &lt; m</a:t>
            </a:r>
            <a:r>
              <a:rPr lang="fr-FR" sz="2000" b="0" i="1" u="none" strike="noStrike" baseline="-25000" dirty="0">
                <a:latin typeface="SourceSerifPro-It"/>
              </a:rPr>
              <a:t>2</a:t>
            </a:r>
            <a:r>
              <a:rPr lang="fr-FR" sz="2000" b="0" i="1" u="none" strike="noStrike" baseline="0" dirty="0">
                <a:latin typeface="SourceSerifPro-It"/>
              </a:rPr>
              <a:t> &lt;&lt; m</a:t>
            </a:r>
            <a:r>
              <a:rPr lang="fr-FR" sz="2000" b="0" i="1" u="none" strike="noStrike" baseline="-25000" dirty="0">
                <a:latin typeface="SourceSerifPro-It"/>
              </a:rPr>
              <a:t>3</a:t>
            </a:r>
            <a:endParaRPr lang="fr-FR" sz="2000" baseline="-250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D5E6875-CA6A-4ECC-9E28-71CEA4B04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201" y="4819365"/>
            <a:ext cx="6620799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01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A9F96-372C-4570-BC08-C6943F7F2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2667"/>
            <a:ext cx="10515600" cy="1325563"/>
          </a:xfrm>
        </p:spPr>
        <p:txBody>
          <a:bodyPr/>
          <a:lstStyle/>
          <a:p>
            <a:pPr algn="ctr"/>
            <a:r>
              <a:rPr lang="fr-FR" dirty="0" err="1"/>
              <a:t>Current</a:t>
            </a:r>
            <a:r>
              <a:rPr lang="fr-FR" dirty="0"/>
              <a:t> neutrino oscillation </a:t>
            </a:r>
            <a:r>
              <a:rPr lang="fr-FR" dirty="0" err="1"/>
              <a:t>experiments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C55CDA4-6602-4FBB-9A24-3E1C08B48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393" y="717941"/>
            <a:ext cx="5430266" cy="503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641FB6E-0127-4CCE-9ACC-FD0FAC402F65}"/>
                  </a:ext>
                </a:extLst>
              </p:cNvPr>
              <p:cNvSpPr txBox="1"/>
              <p:nvPr/>
            </p:nvSpPr>
            <p:spPr>
              <a:xfrm>
                <a:off x="1174377" y="2120152"/>
                <a:ext cx="5074023" cy="6279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func>
                            <m:func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f>
                                    <m:fPr>
                                      <m:ctrlPr>
                                        <a:rPr lang="fr-FR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fr-FR" i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p>
                                        <m:sSupPr>
                                          <m:ctrlPr>
                                            <a:rPr lang="fr-FR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p>
                                          <m:r>
                                            <a:rPr lang="fr-FR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num>
                                    <m:den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4 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9641FB6E-0127-4CCE-9ACC-FD0FAC402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377" y="2120152"/>
                <a:ext cx="5074023" cy="6279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780A7BE-3AF7-4156-B53D-F0F44044C657}"/>
                  </a:ext>
                </a:extLst>
              </p:cNvPr>
              <p:cNvSpPr txBox="1"/>
              <p:nvPr/>
            </p:nvSpPr>
            <p:spPr>
              <a:xfrm>
                <a:off x="1357350" y="4190999"/>
                <a:ext cx="5074023" cy="6279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1 − </m:t>
                      </m:r>
                      <m:func>
                        <m:func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func>
                            <m:func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fr-FR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f>
                                    <m:fPr>
                                      <m:ctrlPr>
                                        <a:rPr lang="fr-FR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fr-FR" i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p>
                                        <m:sSupPr>
                                          <m:ctrlPr>
                                            <a:rPr lang="fr-FR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p>
                                          <m:r>
                                            <a:rPr lang="fr-FR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num>
                                    <m:den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4 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780A7BE-3AF7-4156-B53D-F0F44044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350" y="4190999"/>
                <a:ext cx="5074023" cy="6279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3A361558-5F9A-46E3-9F42-C7F9EC092DEA}"/>
              </a:ext>
            </a:extLst>
          </p:cNvPr>
          <p:cNvSpPr txBox="1"/>
          <p:nvPr/>
        </p:nvSpPr>
        <p:spPr>
          <a:xfrm>
            <a:off x="2035862" y="1014519"/>
            <a:ext cx="29913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Simple </a:t>
            </a:r>
            <a:r>
              <a:rPr lang="fr-FR" dirty="0" err="1"/>
              <a:t>approach</a:t>
            </a:r>
            <a:r>
              <a:rPr lang="fr-FR" dirty="0"/>
              <a:t> : 2 </a:t>
            </a:r>
            <a:r>
              <a:rPr lang="fr-FR" dirty="0">
                <a:latin typeface="Symbol" panose="05050102010706020507" pitchFamily="18" charset="2"/>
              </a:rPr>
              <a:t>n</a:t>
            </a:r>
            <a:r>
              <a:rPr lang="fr-FR" dirty="0"/>
              <a:t> </a:t>
            </a:r>
            <a:r>
              <a:rPr lang="fr-FR" dirty="0" err="1"/>
              <a:t>families</a:t>
            </a:r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 err="1"/>
              <a:t>appearance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0AAF38A-681F-4B14-AC86-DC4B71E0EC78}"/>
              </a:ext>
            </a:extLst>
          </p:cNvPr>
          <p:cNvSpPr txBox="1"/>
          <p:nvPr/>
        </p:nvSpPr>
        <p:spPr>
          <a:xfrm>
            <a:off x="2617694" y="36547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disappareance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37447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8AD498E-9BEE-4356-9E3C-E33B13EA5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07"/>
          <a:stretch/>
        </p:blipFill>
        <p:spPr>
          <a:xfrm>
            <a:off x="0" y="1479176"/>
            <a:ext cx="12192000" cy="5006633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64B6FBC-CA8A-4B29-8F43-17EC83B0B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718"/>
            <a:ext cx="12157665" cy="1325563"/>
          </a:xfrm>
        </p:spPr>
        <p:txBody>
          <a:bodyPr>
            <a:normAutofit/>
          </a:bodyPr>
          <a:lstStyle/>
          <a:p>
            <a:pPr algn="ctr"/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approaches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56374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B6FA474E-9567-433A-AE98-CFFD46E343DF}"/>
              </a:ext>
            </a:extLst>
          </p:cNvPr>
          <p:cNvGrpSpPr/>
          <p:nvPr/>
        </p:nvGrpSpPr>
        <p:grpSpPr>
          <a:xfrm>
            <a:off x="8513570" y="3429000"/>
            <a:ext cx="3510122" cy="3272118"/>
            <a:chOff x="7663275" y="2765296"/>
            <a:chExt cx="4528725" cy="40927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7DF38E6-88FA-4858-9FDC-7F1FDFE10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63275" y="2828560"/>
              <a:ext cx="4528725" cy="402944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72CA83-1F4E-4391-9162-AB753805171D}"/>
                </a:ext>
              </a:extLst>
            </p:cNvPr>
            <p:cNvSpPr/>
            <p:nvPr/>
          </p:nvSpPr>
          <p:spPr>
            <a:xfrm>
              <a:off x="7664824" y="5253318"/>
              <a:ext cx="340658" cy="403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5649963-3298-4E99-A4E1-981E29071585}"/>
                </a:ext>
              </a:extLst>
            </p:cNvPr>
            <p:cNvSpPr/>
            <p:nvPr/>
          </p:nvSpPr>
          <p:spPr>
            <a:xfrm>
              <a:off x="7664824" y="2765296"/>
              <a:ext cx="340658" cy="403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242465B-C57B-4E1E-BA5E-F99867EE0597}"/>
              </a:ext>
            </a:extLst>
          </p:cNvPr>
          <p:cNvGrpSpPr/>
          <p:nvPr/>
        </p:nvGrpSpPr>
        <p:grpSpPr>
          <a:xfrm>
            <a:off x="7549912" y="268941"/>
            <a:ext cx="4642088" cy="2769777"/>
            <a:chOff x="4071606" y="0"/>
            <a:chExt cx="4642088" cy="2769777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B0574C43-7D2C-4123-927B-0769CBB9A887}"/>
                </a:ext>
              </a:extLst>
            </p:cNvPr>
            <p:cNvGrpSpPr/>
            <p:nvPr/>
          </p:nvGrpSpPr>
          <p:grpSpPr>
            <a:xfrm>
              <a:off x="4103422" y="0"/>
              <a:ext cx="4610272" cy="2769777"/>
              <a:chOff x="4103422" y="0"/>
              <a:chExt cx="4610272" cy="2769777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58D90B2B-3A6C-4197-BA5B-D54570C26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03422" y="0"/>
                <a:ext cx="4578456" cy="2769777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958495C-C2AC-43B3-A5F6-4BF17CB65D2E}"/>
                  </a:ext>
                </a:extLst>
              </p:cNvPr>
              <p:cNvSpPr/>
              <p:nvPr/>
            </p:nvSpPr>
            <p:spPr>
              <a:xfrm>
                <a:off x="7180729" y="1900518"/>
                <a:ext cx="1532965" cy="869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DBDC76-D029-45DB-8352-A7C98B200B80}"/>
                </a:ext>
              </a:extLst>
            </p:cNvPr>
            <p:cNvSpPr/>
            <p:nvPr/>
          </p:nvSpPr>
          <p:spPr>
            <a:xfrm>
              <a:off x="4071606" y="2276718"/>
              <a:ext cx="1397204" cy="493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696998-BA26-4AE2-9786-F09E4E96BBD9}"/>
                </a:ext>
              </a:extLst>
            </p:cNvPr>
            <p:cNvSpPr/>
            <p:nvPr/>
          </p:nvSpPr>
          <p:spPr>
            <a:xfrm>
              <a:off x="4103422" y="1281635"/>
              <a:ext cx="779929" cy="869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Titre 1">
            <a:extLst>
              <a:ext uri="{FF2B5EF4-FFF2-40B4-BE49-F238E27FC236}">
                <a16:creationId xmlns:a16="http://schemas.microsoft.com/office/drawing/2014/main" id="{F4EEF3F9-820C-4A36-B135-C49F57CD4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718"/>
            <a:ext cx="5369859" cy="1325563"/>
          </a:xfrm>
        </p:spPr>
        <p:txBody>
          <a:bodyPr>
            <a:normAutofit/>
          </a:bodyPr>
          <a:lstStyle/>
          <a:p>
            <a:pPr algn="ctr"/>
            <a:r>
              <a:rPr lang="fr-FR" dirty="0" err="1"/>
              <a:t>Kamland</a:t>
            </a:r>
            <a:r>
              <a:rPr lang="fr-FR" dirty="0"/>
              <a:t>-Zen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BA3F0C5-86D1-4EA5-B9EA-D1CA297825D8}"/>
              </a:ext>
            </a:extLst>
          </p:cNvPr>
          <p:cNvSpPr txBox="1"/>
          <p:nvPr/>
        </p:nvSpPr>
        <p:spPr>
          <a:xfrm>
            <a:off x="468394" y="2273639"/>
            <a:ext cx="817839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1000-t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liquid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scintillator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detector,</a:t>
            </a: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rich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non-ββ decay physics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program</a:t>
            </a:r>
          </a:p>
          <a:p>
            <a:pPr algn="l"/>
            <a:r>
              <a:rPr lang="da-DK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[Abe et al., PRL 100 (2008) 221803]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Nylon balloon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with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enrXe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-loaded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scintillator</a:t>
            </a:r>
          </a:p>
          <a:p>
            <a:pPr algn="l"/>
            <a:endParaRPr lang="en-US" sz="2000" b="0" i="0" u="none" strike="noStrike" baseline="0" dirty="0">
              <a:solidFill>
                <a:srgbClr val="000000"/>
              </a:solidFill>
              <a:latin typeface="SourceSerifPro-Regular"/>
            </a:endParaRPr>
          </a:p>
          <a:p>
            <a:pPr algn="l"/>
            <a:r>
              <a:rPr lang="fr-FR" sz="2000" b="1" i="0" u="none" strike="noStrike" baseline="0" dirty="0">
                <a:solidFill>
                  <a:srgbClr val="000000"/>
                </a:solidFill>
                <a:latin typeface="Arial-BoldMT"/>
              </a:rPr>
              <a:t>●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KamLAND-Zen-800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2nd phase</a:t>
            </a:r>
          </a:p>
          <a:p>
            <a:pPr algn="l"/>
            <a:r>
              <a:rPr lang="en-US" sz="2000" b="1" i="0" u="none" strike="noStrike" baseline="0" dirty="0">
                <a:solidFill>
                  <a:srgbClr val="000000"/>
                </a:solidFill>
                <a:latin typeface="Arial-BoldMT"/>
              </a:rPr>
              <a:t>	○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Large isotope mass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750 kg of 91% 136Xe</a:t>
            </a:r>
          </a:p>
          <a:p>
            <a:pPr algn="l"/>
            <a:r>
              <a:rPr lang="en-US" sz="2000" b="1" i="0" u="none" strike="noStrike" baseline="0" dirty="0">
                <a:solidFill>
                  <a:srgbClr val="000000"/>
                </a:solidFill>
                <a:latin typeface="Arial-BoldMT"/>
              </a:rPr>
              <a:t>	○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Poor energy resolution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4% at 2.5 MeV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MS-PMincho"/>
              </a:rPr>
              <a:t>➔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Final result,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world-best constraint </a:t>
            </a:r>
            <a:r>
              <a:rPr lang="en-US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[Abe et al., arXiv:2406.11438]</a:t>
            </a:r>
          </a:p>
          <a:p>
            <a:pPr algn="l"/>
            <a:r>
              <a:rPr lang="fr-FR" sz="2000" b="0" i="1" u="none" strike="noStrike" baseline="0" dirty="0">
                <a:solidFill>
                  <a:srgbClr val="000000"/>
                </a:solidFill>
                <a:latin typeface="SourceSerifPro-It"/>
              </a:rPr>
              <a:t>T</a:t>
            </a:r>
            <a:r>
              <a:rPr lang="fr-FR" sz="2000" b="0" i="0" u="none" strike="noStrike" baseline="-25000" dirty="0">
                <a:solidFill>
                  <a:srgbClr val="000000"/>
                </a:solidFill>
                <a:latin typeface="SourceSerifPro-Regular"/>
              </a:rPr>
              <a:t>1/2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</a:t>
            </a:r>
            <a:r>
              <a:rPr lang="fr-FR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136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Xe)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&gt; 3.8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MS-PMincho"/>
              </a:rPr>
              <a:t>⋅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10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SourceSerifPro-Bold"/>
              </a:rPr>
              <a:t>26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yr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(90% CL) → </a:t>
            </a:r>
            <a:r>
              <a:rPr lang="fr-FR" sz="2000" b="0" i="1" u="none" strike="noStrike" baseline="0" dirty="0">
                <a:solidFill>
                  <a:srgbClr val="000000"/>
                </a:solidFill>
                <a:latin typeface="SourceSerifPro-It"/>
              </a:rPr>
              <a:t>m</a:t>
            </a:r>
            <a:r>
              <a:rPr lang="el-GR" sz="2000" b="0" i="1" u="none" strike="noStrike" baseline="0" dirty="0">
                <a:solidFill>
                  <a:srgbClr val="000000"/>
                </a:solidFill>
                <a:latin typeface="SourceSerifPro-It"/>
              </a:rPr>
              <a:t>ββ </a:t>
            </a:r>
            <a:r>
              <a:rPr lang="el-G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&lt; [28, 122]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meV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(90% CL)</a:t>
            </a:r>
          </a:p>
          <a:p>
            <a:pPr algn="l"/>
            <a:r>
              <a:rPr lang="fr-FR" sz="2000" b="0" i="1" u="none" strike="noStrike" baseline="0" dirty="0">
                <a:solidFill>
                  <a:srgbClr val="FFFFFF"/>
                </a:solidFill>
                <a:latin typeface="SourceSerifPro-It"/>
              </a:rPr>
              <a:t>T</a:t>
            </a:r>
            <a:r>
              <a:rPr lang="fr-FR" sz="2000" b="0" i="0" u="none" strike="noStrike" baseline="0" dirty="0">
                <a:solidFill>
                  <a:srgbClr val="FFFFFF"/>
                </a:solidFill>
                <a:latin typeface="SourceSerifPro-Regular"/>
              </a:rPr>
              <a:t>1/2(136Xe)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&gt; 2.6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MS-PMincho"/>
              </a:rPr>
              <a:t>⋅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10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SourceSerifPro-Bold"/>
              </a:rPr>
              <a:t>26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yr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(90% CL,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sensitivity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)</a:t>
            </a:r>
          </a:p>
          <a:p>
            <a:pPr algn="l"/>
            <a:endParaRPr lang="fr-FR" sz="2000" b="0" i="0" u="none" strike="noStrike" baseline="0" dirty="0">
              <a:solidFill>
                <a:srgbClr val="000000"/>
              </a:solidFill>
              <a:latin typeface="SourceSerifPro-Regular"/>
            </a:endParaRP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KamLAND2-Zen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planned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detector upgrade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2877661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18385C7-5050-4D5A-B41A-954F3FC1F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90"/>
          <a:stretch/>
        </p:blipFill>
        <p:spPr>
          <a:xfrm>
            <a:off x="0" y="1506070"/>
            <a:ext cx="12192000" cy="5043553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2DCDFB34-B597-4B57-9DA6-70664AA3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718"/>
            <a:ext cx="12157665" cy="1325563"/>
          </a:xfrm>
        </p:spPr>
        <p:txBody>
          <a:bodyPr>
            <a:normAutofit/>
          </a:bodyPr>
          <a:lstStyle/>
          <a:p>
            <a:pPr algn="ctr"/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approaches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76302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90972CE0-B168-4ED1-973B-A1E926F82F60}"/>
              </a:ext>
            </a:extLst>
          </p:cNvPr>
          <p:cNvGrpSpPr/>
          <p:nvPr/>
        </p:nvGrpSpPr>
        <p:grpSpPr>
          <a:xfrm>
            <a:off x="4545106" y="4356846"/>
            <a:ext cx="3789340" cy="2501153"/>
            <a:chOff x="3783087" y="3787639"/>
            <a:chExt cx="4667901" cy="308653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FE41E70-C759-4831-9917-2520F0640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83087" y="3787639"/>
              <a:ext cx="4667901" cy="308653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3D87B0F-C49D-4FDC-935D-291D0AD1132B}"/>
                </a:ext>
              </a:extLst>
            </p:cNvPr>
            <p:cNvSpPr/>
            <p:nvPr/>
          </p:nvSpPr>
          <p:spPr>
            <a:xfrm>
              <a:off x="3783106" y="4518212"/>
              <a:ext cx="206188" cy="483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FAE3263-1A38-4EE2-88BE-BFBB351B5DB3}"/>
                </a:ext>
              </a:extLst>
            </p:cNvPr>
            <p:cNvSpPr/>
            <p:nvPr/>
          </p:nvSpPr>
          <p:spPr>
            <a:xfrm>
              <a:off x="8157882" y="3787639"/>
              <a:ext cx="185530" cy="242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2B5A7A80-A1F7-425F-922C-073A65B2C86F}"/>
              </a:ext>
            </a:extLst>
          </p:cNvPr>
          <p:cNvGrpSpPr/>
          <p:nvPr/>
        </p:nvGrpSpPr>
        <p:grpSpPr>
          <a:xfrm>
            <a:off x="3738281" y="1"/>
            <a:ext cx="5445081" cy="1927412"/>
            <a:chOff x="3134143" y="0"/>
            <a:chExt cx="6049220" cy="214944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B8E8BEE-97D6-4359-BDE5-E6A278660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4143" y="0"/>
              <a:ext cx="6049219" cy="210531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A0960DF-7E3E-42B8-B34E-58382E697B5F}"/>
                </a:ext>
              </a:extLst>
            </p:cNvPr>
            <p:cNvSpPr/>
            <p:nvPr/>
          </p:nvSpPr>
          <p:spPr>
            <a:xfrm>
              <a:off x="3137647" y="1837765"/>
              <a:ext cx="475129" cy="268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5F72D89-A51E-4378-80D6-6158F4F5865D}"/>
                </a:ext>
              </a:extLst>
            </p:cNvPr>
            <p:cNvSpPr/>
            <p:nvPr/>
          </p:nvSpPr>
          <p:spPr>
            <a:xfrm>
              <a:off x="7718613" y="1880508"/>
              <a:ext cx="1464750" cy="268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8F4CA467-7872-461D-BFB8-D0EC56D58AE8}"/>
              </a:ext>
            </a:extLst>
          </p:cNvPr>
          <p:cNvSpPr txBox="1"/>
          <p:nvPr/>
        </p:nvSpPr>
        <p:spPr>
          <a:xfrm>
            <a:off x="0" y="1320211"/>
            <a:ext cx="695661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8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Cryogenic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natTeO</a:t>
            </a:r>
            <a:r>
              <a:rPr lang="fr-FR" sz="2000" b="1" i="0" u="none" strike="noStrike" baseline="-25000" dirty="0">
                <a:solidFill>
                  <a:srgbClr val="000000"/>
                </a:solidFill>
                <a:latin typeface="SourceSerifPro-Bold"/>
              </a:rPr>
              <a:t>2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bolometers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</a:t>
            </a: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dilution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refrigerator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10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mK</a:t>
            </a:r>
            <a:endParaRPr lang="fr-FR" sz="2000" b="0" i="0" u="none" strike="noStrike" baseline="0" dirty="0">
              <a:solidFill>
                <a:srgbClr val="000000"/>
              </a:solidFill>
              <a:latin typeface="SourceSerifPro-Regular"/>
            </a:endParaRP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ArialMT"/>
              </a:rPr>
              <a:t>	○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Sizeable isotope mass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740 kg with 200 kg 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130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Te</a:t>
            </a: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ArialMT"/>
              </a:rPr>
              <a:t>	○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Good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energy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resolution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7.3 keV (FWHM) at 2.5 MeV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ArialMT"/>
              </a:rPr>
              <a:t>	○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Background dominated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by α decays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MS-PMincho"/>
              </a:rPr>
              <a:t>➔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2nd result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2 t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yr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of TeO</a:t>
            </a:r>
            <a:r>
              <a:rPr lang="en-US" sz="2000" b="0" i="0" u="none" strike="noStrike" baseline="-25000" dirty="0">
                <a:solidFill>
                  <a:srgbClr val="000000"/>
                </a:solidFill>
                <a:latin typeface="SourceSerifPro-Regular"/>
              </a:rPr>
              <a:t>2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exposure </a:t>
            </a:r>
            <a:r>
              <a:rPr lang="en-US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[Adams et al, arXiv:2404.04453]</a:t>
            </a:r>
          </a:p>
          <a:p>
            <a:pPr algn="l"/>
            <a:r>
              <a:rPr lang="fr-FR" sz="2000" b="0" i="1" u="none" strike="noStrike" baseline="0" dirty="0">
                <a:solidFill>
                  <a:srgbClr val="000000"/>
                </a:solidFill>
                <a:latin typeface="SourceSerifPro-It"/>
              </a:rPr>
              <a:t>    T</a:t>
            </a:r>
            <a:r>
              <a:rPr lang="fr-FR" sz="2000" b="0" i="0" u="none" strike="noStrike" baseline="-25000" dirty="0">
                <a:solidFill>
                  <a:srgbClr val="000000"/>
                </a:solidFill>
                <a:latin typeface="SourceSerifPro-Regular"/>
              </a:rPr>
              <a:t>1/2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</a:t>
            </a:r>
            <a:r>
              <a:rPr lang="fr-FR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130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Te)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&gt; 3.8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MS-PMincho"/>
              </a:rPr>
              <a:t>⋅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10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SourceSerifPro-Bold"/>
              </a:rPr>
              <a:t>25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yr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(90% CI)</a:t>
            </a:r>
          </a:p>
          <a:p>
            <a:pPr algn="l"/>
            <a:r>
              <a:rPr lang="fr-FR" sz="2000" b="0" i="1" u="none" strike="noStrike" baseline="0" dirty="0">
                <a:solidFill>
                  <a:srgbClr val="FFFFFF"/>
                </a:solidFill>
                <a:latin typeface="SourceSerifPro-It"/>
              </a:rPr>
              <a:t>T</a:t>
            </a:r>
            <a:r>
              <a:rPr lang="fr-FR" sz="2000" b="0" i="0" u="none" strike="noStrike" baseline="0" dirty="0">
                <a:solidFill>
                  <a:srgbClr val="FFFFFF"/>
                </a:solidFill>
                <a:latin typeface="SourceSerifPro-Regular"/>
              </a:rPr>
              <a:t>1/2(130Te)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&gt; 4.4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MS-PMincho"/>
              </a:rPr>
              <a:t>⋅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10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SourceSerifPro-Bold"/>
              </a:rPr>
              <a:t>25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yr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(90% CI,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sensitivity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)</a:t>
            </a:r>
          </a:p>
          <a:p>
            <a:pPr algn="l"/>
            <a:r>
              <a:rPr lang="it-IT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→ </a:t>
            </a:r>
            <a:r>
              <a:rPr lang="it-IT" sz="2000" b="0" i="1" u="none" strike="noStrike" baseline="0" dirty="0">
                <a:solidFill>
                  <a:srgbClr val="000000"/>
                </a:solidFill>
                <a:latin typeface="SourceSerifPro-It"/>
              </a:rPr>
              <a:t>m</a:t>
            </a:r>
            <a:r>
              <a:rPr lang="it-IT" sz="2000" b="0" i="1" u="none" strike="noStrike" baseline="-25000" dirty="0">
                <a:solidFill>
                  <a:srgbClr val="000000"/>
                </a:solidFill>
                <a:latin typeface="SourceSerifPro-It"/>
              </a:rPr>
              <a:t>ββ</a:t>
            </a:r>
            <a:r>
              <a:rPr lang="it-IT" sz="2000" b="0" i="1" u="none" strike="noStrike" baseline="0" dirty="0">
                <a:solidFill>
                  <a:srgbClr val="000000"/>
                </a:solidFill>
                <a:latin typeface="SourceSerifPro-It"/>
              </a:rPr>
              <a:t> </a:t>
            </a:r>
            <a:r>
              <a:rPr lang="it-IT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&lt; [70, 240] meV </a:t>
            </a:r>
            <a:r>
              <a:rPr lang="it-IT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(90% CI)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Data taking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ongoing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then low</a:t>
            </a:r>
          </a:p>
          <a:p>
            <a:pPr algn="l"/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energy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upgrade</a:t>
            </a:r>
            <a:endParaRPr lang="fr-FR" sz="2000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C0CAA08C-4397-4469-9794-B3868A73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52376" y="44824"/>
            <a:ext cx="5369859" cy="1325563"/>
          </a:xfrm>
        </p:spPr>
        <p:txBody>
          <a:bodyPr>
            <a:normAutofit/>
          </a:bodyPr>
          <a:lstStyle/>
          <a:p>
            <a:pPr algn="ctr"/>
            <a:r>
              <a:rPr lang="fr-FR" dirty="0" err="1"/>
              <a:t>Cuore</a:t>
            </a:r>
            <a:endParaRPr lang="fr-FR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C2F1F10F-5988-419D-846D-C81CD5EA42F0}"/>
              </a:ext>
            </a:extLst>
          </p:cNvPr>
          <p:cNvSpPr txBox="1">
            <a:spLocks/>
          </p:cNvSpPr>
          <p:nvPr/>
        </p:nvSpPr>
        <p:spPr>
          <a:xfrm>
            <a:off x="9412943" y="188259"/>
            <a:ext cx="16450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err="1"/>
              <a:t>Cupid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684BD40-E3C3-4203-81A4-A2C68E2A26B4}"/>
              </a:ext>
            </a:extLst>
          </p:cNvPr>
          <p:cNvSpPr txBox="1"/>
          <p:nvPr/>
        </p:nvSpPr>
        <p:spPr>
          <a:xfrm>
            <a:off x="8238961" y="1513822"/>
            <a:ext cx="416858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Cryogenic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scintillating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Li</a:t>
            </a:r>
            <a:r>
              <a:rPr lang="fr-FR" sz="2000" b="1" i="0" u="none" strike="noStrike" baseline="-25000" dirty="0">
                <a:solidFill>
                  <a:srgbClr val="000000"/>
                </a:solidFill>
                <a:latin typeface="SourceSerifPro-Bold"/>
              </a:rPr>
              <a:t>2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MoO</a:t>
            </a:r>
            <a:r>
              <a:rPr lang="fr-FR" sz="2000" b="1" i="0" u="none" strike="noStrike" baseline="-25000" dirty="0">
                <a:solidFill>
                  <a:srgbClr val="000000"/>
                </a:solidFill>
                <a:latin typeface="SourceSerifPro-Bold"/>
              </a:rPr>
              <a:t>4</a:t>
            </a:r>
          </a:p>
          <a:p>
            <a:pPr algn="l"/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bolometers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in CUORE infrastructure</a:t>
            </a: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ArialMT"/>
              </a:rPr>
              <a:t>○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Particle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identification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</a:t>
            </a: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background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reduction</a:t>
            </a:r>
            <a:endParaRPr lang="fr-FR" sz="2000" b="0" i="0" u="none" strike="noStrike" baseline="0" dirty="0">
              <a:solidFill>
                <a:srgbClr val="000000"/>
              </a:solidFill>
              <a:latin typeface="SourceSerifPro-Regular"/>
            </a:endParaRP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ArialMT"/>
              </a:rPr>
              <a:t>○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Similar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isotope mass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</a:t>
            </a: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250 kg </a:t>
            </a:r>
            <a:r>
              <a:rPr lang="fr-FR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100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Mo</a:t>
            </a: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MS-PMincho"/>
              </a:rPr>
              <a:t>➔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Projected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sensitivity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10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yr</a:t>
            </a:r>
            <a:endParaRPr lang="fr-FR" sz="2000" b="0" i="0" u="none" strike="noStrike" baseline="0" dirty="0">
              <a:solidFill>
                <a:srgbClr val="000000"/>
              </a:solidFill>
              <a:latin typeface="SourceSerifPro-Regular"/>
            </a:endParaRPr>
          </a:p>
          <a:p>
            <a:pPr algn="l"/>
            <a:r>
              <a:rPr lang="da-DK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[Armstrong et al., arXiv:1907.09376]</a:t>
            </a:r>
          </a:p>
          <a:p>
            <a:pPr algn="l"/>
            <a:r>
              <a:rPr lang="fr-FR" sz="2000" b="0" i="1" u="none" strike="noStrike" baseline="0" dirty="0">
                <a:solidFill>
                  <a:srgbClr val="000000"/>
                </a:solidFill>
                <a:latin typeface="SourceSerifPro-It"/>
              </a:rPr>
              <a:t>T</a:t>
            </a:r>
            <a:r>
              <a:rPr lang="fr-FR" sz="2000" b="0" i="0" u="none" strike="noStrike" baseline="-25000" dirty="0">
                <a:solidFill>
                  <a:srgbClr val="000000"/>
                </a:solidFill>
                <a:latin typeface="SourceSerifPro-Regular"/>
              </a:rPr>
              <a:t>1/2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</a:t>
            </a:r>
            <a:r>
              <a:rPr lang="fr-FR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100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Mo) =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1.5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MS-PMincho"/>
              </a:rPr>
              <a:t>⋅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10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SourceSerifPro-Bold"/>
              </a:rPr>
              <a:t>27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yr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(90% CL)</a:t>
            </a:r>
          </a:p>
          <a:p>
            <a:pPr algn="l"/>
            <a:r>
              <a:rPr lang="fr-FR" sz="2000" b="0" i="1" u="none" strike="noStrike" baseline="0" dirty="0">
                <a:solidFill>
                  <a:srgbClr val="000000"/>
                </a:solidFill>
                <a:latin typeface="SourceSerifPro-It"/>
              </a:rPr>
              <a:t>T</a:t>
            </a:r>
            <a:r>
              <a:rPr lang="fr-FR" sz="2000" b="0" i="0" u="none" strike="noStrike" baseline="-25000" dirty="0">
                <a:solidFill>
                  <a:srgbClr val="000000"/>
                </a:solidFill>
                <a:latin typeface="SourceSerifPro-Regular"/>
              </a:rPr>
              <a:t>1/2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</a:t>
            </a:r>
            <a:r>
              <a:rPr lang="fr-FR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100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Mo) =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1.1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MS-PMincho"/>
              </a:rPr>
              <a:t>⋅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10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SourceSerifPro-Bold"/>
              </a:rPr>
              <a:t>27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yr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(3</a:t>
            </a:r>
            <a:r>
              <a:rPr lang="el-G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σ)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3179269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8B0067F8-1A39-493E-AA0A-E3CEC4C164F4}"/>
              </a:ext>
            </a:extLst>
          </p:cNvPr>
          <p:cNvGrpSpPr/>
          <p:nvPr/>
        </p:nvGrpSpPr>
        <p:grpSpPr>
          <a:xfrm>
            <a:off x="7924800" y="519953"/>
            <a:ext cx="4163240" cy="3299012"/>
            <a:chOff x="6096000" y="393328"/>
            <a:chExt cx="5839640" cy="3991532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B509531-39B1-4724-855E-8C8C79E4E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393328"/>
              <a:ext cx="5839640" cy="3991532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E0BD7B1-98A6-4E25-B701-47A50A77F9F9}"/>
                </a:ext>
              </a:extLst>
            </p:cNvPr>
            <p:cNvSpPr/>
            <p:nvPr/>
          </p:nvSpPr>
          <p:spPr>
            <a:xfrm>
              <a:off x="6096000" y="2178424"/>
              <a:ext cx="1255059" cy="1497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1A76370-0662-4B4B-B78B-50FB32C81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711388"/>
            <a:ext cx="5780189" cy="3146612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BAB88B88-6C0D-4297-91B2-947B68A9D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47" y="-142829"/>
            <a:ext cx="2259106" cy="1325563"/>
          </a:xfrm>
        </p:spPr>
        <p:txBody>
          <a:bodyPr>
            <a:normAutofit/>
          </a:bodyPr>
          <a:lstStyle/>
          <a:p>
            <a:pPr algn="ctr"/>
            <a:r>
              <a:rPr lang="fr-FR" dirty="0" err="1"/>
              <a:t>Legend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BD8CE19-4D4A-4D05-8247-7896769CB9B7}"/>
              </a:ext>
            </a:extLst>
          </p:cNvPr>
          <p:cNvSpPr txBox="1"/>
          <p:nvPr/>
        </p:nvSpPr>
        <p:spPr>
          <a:xfrm>
            <a:off x="0" y="1409076"/>
            <a:ext cx="823856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High-purity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enrGe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detectors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in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active liquid argon shield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building on ..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ArialMT"/>
              </a:rPr>
              <a:t>	○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.. GERDA,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lowest background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background-free scaling</a:t>
            </a:r>
          </a:p>
          <a:p>
            <a:pPr algn="l"/>
            <a:r>
              <a:rPr lang="it-IT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[Agostini et al., PRL 125 (2020) 25, 252502]</a:t>
            </a: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ArialMT"/>
              </a:rPr>
              <a:t>	○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.. MAJORANA,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best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energy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resolution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2.5 keV (FWHM) at 2.0 MeV</a:t>
            </a:r>
          </a:p>
          <a:p>
            <a:pPr algn="l"/>
            <a:r>
              <a:rPr lang="fr-FR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[</a:t>
            </a:r>
            <a:r>
              <a:rPr lang="fr-FR" sz="2000" b="0" i="0" u="none" strike="noStrike" baseline="0" dirty="0" err="1">
                <a:solidFill>
                  <a:srgbClr val="666666"/>
                </a:solidFill>
                <a:latin typeface="SourceSerifPro-Regular"/>
              </a:rPr>
              <a:t>Arnquist</a:t>
            </a:r>
            <a:r>
              <a:rPr lang="fr-FR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 et al., PRL 130 (2023) 6, 062501]</a:t>
            </a:r>
            <a:endParaRPr lang="fr-FR" sz="2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09F4FDA-24E9-4150-9CE8-DFD267516358}"/>
              </a:ext>
            </a:extLst>
          </p:cNvPr>
          <p:cNvSpPr txBox="1"/>
          <p:nvPr/>
        </p:nvSpPr>
        <p:spPr>
          <a:xfrm>
            <a:off x="5477436" y="4045307"/>
            <a:ext cx="68490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LEGEND-200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up to 200 kg of 90% 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76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Ge in upgraded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GERDA infrastructure, improved light read-out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MS-PMincho"/>
              </a:rPr>
              <a:t>➔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First 140 kg deployed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, 1st result</a:t>
            </a:r>
          </a:p>
          <a:p>
            <a:pPr algn="l"/>
            <a:r>
              <a:rPr lang="fr-FR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[</a:t>
            </a:r>
            <a:r>
              <a:rPr lang="fr-FR" sz="2000" b="0" i="0" u="none" strike="noStrike" baseline="0" dirty="0" err="1">
                <a:solidFill>
                  <a:srgbClr val="666666"/>
                </a:solidFill>
                <a:latin typeface="SourceSerifPro-Regular"/>
              </a:rPr>
              <a:t>Acharya</a:t>
            </a:r>
            <a:r>
              <a:rPr lang="fr-FR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 et al., arXiv:2505.10440]</a:t>
            </a:r>
          </a:p>
          <a:p>
            <a:pPr algn="l"/>
            <a:r>
              <a:rPr lang="sv-SE" sz="2000" b="0" i="1" u="none" strike="noStrike" baseline="0" dirty="0">
                <a:solidFill>
                  <a:srgbClr val="000000"/>
                </a:solidFill>
                <a:latin typeface="SourceSerifPro-It"/>
              </a:rPr>
              <a:t>T</a:t>
            </a:r>
            <a:r>
              <a:rPr lang="sv-SE" sz="2000" b="0" i="0" u="none" strike="noStrike" baseline="-25000" dirty="0">
                <a:solidFill>
                  <a:srgbClr val="000000"/>
                </a:solidFill>
                <a:latin typeface="SourceSerifPro-Regular"/>
              </a:rPr>
              <a:t>1/2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</a:t>
            </a:r>
            <a:r>
              <a:rPr lang="sv-SE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76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Ge) </a:t>
            </a:r>
            <a:r>
              <a:rPr lang="sv-S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&gt; 1.9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MS-PMincho"/>
              </a:rPr>
              <a:t>⋅</a:t>
            </a:r>
            <a:r>
              <a:rPr lang="sv-S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10</a:t>
            </a:r>
            <a:r>
              <a:rPr lang="sv-SE" sz="2000" b="1" i="0" u="none" strike="noStrike" baseline="30000" dirty="0">
                <a:solidFill>
                  <a:srgbClr val="000000"/>
                </a:solidFill>
                <a:latin typeface="SourceSerifPro-Bold"/>
              </a:rPr>
              <a:t>26</a:t>
            </a:r>
            <a:r>
              <a:rPr lang="sv-S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yr 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(90% CL) → </a:t>
            </a:r>
            <a:r>
              <a:rPr lang="sv-SE" sz="2000" b="0" i="1" u="none" strike="noStrike" baseline="0" dirty="0">
                <a:solidFill>
                  <a:srgbClr val="000000"/>
                </a:solidFill>
                <a:latin typeface="SourceSerifPro-It"/>
              </a:rPr>
              <a:t>m</a:t>
            </a:r>
            <a:r>
              <a:rPr lang="sv-SE" sz="2000" b="0" i="1" u="none" strike="noStrike" baseline="-25000" dirty="0">
                <a:solidFill>
                  <a:srgbClr val="000000"/>
                </a:solidFill>
                <a:latin typeface="SourceSerifPro-It"/>
              </a:rPr>
              <a:t>ββ</a:t>
            </a:r>
            <a:r>
              <a:rPr lang="sv-SE" sz="2000" b="0" i="1" u="none" strike="noStrike" baseline="0" dirty="0">
                <a:solidFill>
                  <a:srgbClr val="000000"/>
                </a:solidFill>
                <a:latin typeface="SourceSerifPro-It"/>
              </a:rPr>
              <a:t> </a:t>
            </a:r>
            <a:r>
              <a:rPr lang="sv-S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&lt; [75, 200] meV 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(90% CL)</a:t>
            </a:r>
          </a:p>
          <a:p>
            <a:pPr algn="l"/>
            <a:r>
              <a:rPr lang="sv-SE" sz="2000" b="0" i="1" u="none" strike="noStrike" baseline="0" dirty="0">
                <a:solidFill>
                  <a:srgbClr val="FFFFFF"/>
                </a:solidFill>
                <a:latin typeface="SourceSerifPro-It"/>
              </a:rPr>
              <a:t>T</a:t>
            </a:r>
            <a:r>
              <a:rPr lang="sv-SE" sz="2000" b="0" i="0" u="none" strike="noStrike" baseline="0" dirty="0">
                <a:solidFill>
                  <a:srgbClr val="FFFFFF"/>
                </a:solidFill>
                <a:latin typeface="SourceSerifPro-Regular"/>
              </a:rPr>
              <a:t>1/2(76G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&gt; 2.8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MS-PMincho"/>
              </a:rPr>
              <a:t>⋅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10</a:t>
            </a:r>
            <a:r>
              <a:rPr lang="sv-SE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26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yr (90% CL, sensitivity)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190053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03C03D41-1850-4A0D-8E0F-2539F58CF8A3}"/>
              </a:ext>
            </a:extLst>
          </p:cNvPr>
          <p:cNvGrpSpPr/>
          <p:nvPr/>
        </p:nvGrpSpPr>
        <p:grpSpPr>
          <a:xfrm>
            <a:off x="3980329" y="3639671"/>
            <a:ext cx="6849922" cy="3056961"/>
            <a:chOff x="3082971" y="3030071"/>
            <a:chExt cx="8697539" cy="395343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32C6797-8256-4A17-AB70-0E3DAD818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82971" y="3030075"/>
              <a:ext cx="8697539" cy="395342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1A4003-9898-47D9-A352-10081A3FFB5F}"/>
                </a:ext>
              </a:extLst>
            </p:cNvPr>
            <p:cNvSpPr/>
            <p:nvPr/>
          </p:nvSpPr>
          <p:spPr>
            <a:xfrm>
              <a:off x="3083859" y="3030071"/>
              <a:ext cx="1864659" cy="1228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F1E773-3669-4FF3-AE9A-C9740ACB00DE}"/>
                </a:ext>
              </a:extLst>
            </p:cNvPr>
            <p:cNvSpPr/>
            <p:nvPr/>
          </p:nvSpPr>
          <p:spPr>
            <a:xfrm>
              <a:off x="10982651" y="6347010"/>
              <a:ext cx="797859" cy="4213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C8DCD99A-4F8B-4AFF-8085-D66C7D3D2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306" y="-142829"/>
            <a:ext cx="3899647" cy="1325563"/>
          </a:xfrm>
        </p:spPr>
        <p:txBody>
          <a:bodyPr>
            <a:normAutofit/>
          </a:bodyPr>
          <a:lstStyle/>
          <a:p>
            <a:pPr algn="ctr"/>
            <a:r>
              <a:rPr lang="fr-FR" dirty="0" err="1"/>
              <a:t>Legend</a:t>
            </a:r>
            <a:r>
              <a:rPr lang="fr-FR" dirty="0"/>
              <a:t> </a:t>
            </a:r>
            <a:r>
              <a:rPr lang="fr-FR" dirty="0" err="1"/>
              <a:t>outlook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4CCBAAB-1AE7-4415-8AAD-58373F4A2051}"/>
              </a:ext>
            </a:extLst>
          </p:cNvPr>
          <p:cNvSpPr txBox="1"/>
          <p:nvPr/>
        </p:nvSpPr>
        <p:spPr>
          <a:xfrm>
            <a:off x="340657" y="955206"/>
            <a:ext cx="638287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LEGEND-200,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data taking resumed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after maintenance</a:t>
            </a: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MS-PMincho"/>
              </a:rPr>
              <a:t>➔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Projected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sensitivity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5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yr</a:t>
            </a:r>
            <a:endParaRPr lang="fr-FR" sz="2000" b="0" i="0" u="none" strike="noStrike" baseline="0" dirty="0">
              <a:solidFill>
                <a:srgbClr val="000000"/>
              </a:solidFill>
              <a:latin typeface="SourceSerifPro-Regular"/>
            </a:endParaRPr>
          </a:p>
          <a:p>
            <a:pPr algn="l"/>
            <a:r>
              <a:rPr lang="fr-FR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[Agostini et al., </a:t>
            </a:r>
            <a:r>
              <a:rPr lang="fr-FR" sz="2000" b="0" i="0" u="none" strike="noStrike" baseline="0" dirty="0" err="1">
                <a:solidFill>
                  <a:srgbClr val="666666"/>
                </a:solidFill>
                <a:latin typeface="SourceSerifPro-Regular"/>
              </a:rPr>
              <a:t>Rev.Mod.Phys</a:t>
            </a:r>
            <a:r>
              <a:rPr lang="fr-FR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. 95 (2023) 2, 025002]</a:t>
            </a:r>
          </a:p>
          <a:p>
            <a:pPr algn="l"/>
            <a:r>
              <a:rPr lang="sv-SE" sz="2000" b="0" i="1" u="none" strike="noStrike" baseline="0" dirty="0">
                <a:solidFill>
                  <a:srgbClr val="000000"/>
                </a:solidFill>
                <a:latin typeface="SourceSerifPro-It"/>
              </a:rPr>
              <a:t>	T</a:t>
            </a:r>
            <a:r>
              <a:rPr lang="sv-SE" sz="2000" b="0" i="0" u="none" strike="noStrike" baseline="-25000" dirty="0">
                <a:solidFill>
                  <a:srgbClr val="000000"/>
                </a:solidFill>
                <a:latin typeface="SourceSerifPro-Regular"/>
              </a:rPr>
              <a:t>1/2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</a:t>
            </a:r>
            <a:r>
              <a:rPr lang="sv-SE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76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Ge) </a:t>
            </a:r>
            <a:r>
              <a:rPr lang="sv-S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= 1.5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MS-PMincho"/>
              </a:rPr>
              <a:t>⋅</a:t>
            </a:r>
            <a:r>
              <a:rPr lang="sv-S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10</a:t>
            </a:r>
            <a:r>
              <a:rPr lang="sv-SE" sz="2000" b="1" i="0" u="none" strike="noStrike" baseline="30000" dirty="0">
                <a:solidFill>
                  <a:srgbClr val="000000"/>
                </a:solidFill>
                <a:latin typeface="SourceSerifPro-Bold"/>
              </a:rPr>
              <a:t>27</a:t>
            </a:r>
            <a:r>
              <a:rPr lang="sv-S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yr 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(3σ)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LEGEND-1000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new infrastructure in preparation at LNGS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ArialMT"/>
              </a:rPr>
              <a:t>	○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Sizeable isotope mass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1 t of 90% 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76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Ge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ArialMT"/>
              </a:rPr>
              <a:t>	○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Nested active shield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20 t underground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LAr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	250 t atmospheric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LAr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with neutron moderator,</a:t>
            </a: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	700 t water</a:t>
            </a:r>
          </a:p>
          <a:p>
            <a:pPr algn="l"/>
            <a:r>
              <a:rPr lang="fr-FR" sz="2000" b="0" i="0" u="none" strike="noStrike" baseline="0" dirty="0">
                <a:solidFill>
                  <a:srgbClr val="000000"/>
                </a:solidFill>
                <a:latin typeface="MS-PMincho"/>
              </a:rPr>
              <a:t>➔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Projected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sensitivity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10 </a:t>
            </a:r>
            <a:r>
              <a:rPr lang="fr-FR" sz="2000" b="0" i="0" u="none" strike="noStrike" baseline="0" dirty="0" err="1">
                <a:solidFill>
                  <a:srgbClr val="000000"/>
                </a:solidFill>
                <a:latin typeface="SourceSerifPro-Regular"/>
              </a:rPr>
              <a:t>yr</a:t>
            </a:r>
            <a:endParaRPr lang="fr-FR" sz="2000" b="0" i="0" u="none" strike="noStrike" baseline="0" dirty="0">
              <a:solidFill>
                <a:srgbClr val="000000"/>
              </a:solidFill>
              <a:latin typeface="SourceSerifPro-Regular"/>
            </a:endParaRPr>
          </a:p>
          <a:p>
            <a:pPr algn="l"/>
            <a:r>
              <a:rPr lang="fr-FR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[</a:t>
            </a:r>
            <a:r>
              <a:rPr lang="fr-FR" sz="2000" b="0" i="0" u="none" strike="noStrike" baseline="0" dirty="0" err="1">
                <a:solidFill>
                  <a:srgbClr val="666666"/>
                </a:solidFill>
                <a:latin typeface="SourceSerifPro-Regular"/>
              </a:rPr>
              <a:t>Abgrall</a:t>
            </a:r>
            <a:r>
              <a:rPr lang="fr-FR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 et al., arXiv:2107.11462]</a:t>
            </a:r>
          </a:p>
          <a:p>
            <a:pPr algn="l"/>
            <a:r>
              <a:rPr lang="sv-SE" sz="2000" b="0" i="1" u="none" strike="noStrike" baseline="0" dirty="0">
                <a:solidFill>
                  <a:srgbClr val="000000"/>
                </a:solidFill>
                <a:latin typeface="SourceSerifPro-It"/>
              </a:rPr>
              <a:t>	T</a:t>
            </a:r>
            <a:r>
              <a:rPr lang="sv-SE" sz="2000" b="0" i="0" u="none" strike="noStrike" baseline="-25000" dirty="0">
                <a:solidFill>
                  <a:srgbClr val="000000"/>
                </a:solidFill>
                <a:latin typeface="SourceSerifPro-Regular"/>
              </a:rPr>
              <a:t>1/2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</a:t>
            </a:r>
            <a:r>
              <a:rPr lang="sv-SE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76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Ge) </a:t>
            </a:r>
            <a:r>
              <a:rPr lang="sv-S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&gt; 1.6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MS-PMincho"/>
              </a:rPr>
              <a:t>⋅</a:t>
            </a:r>
            <a:r>
              <a:rPr lang="sv-S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10</a:t>
            </a:r>
            <a:r>
              <a:rPr lang="sv-SE" sz="2000" b="1" i="0" u="none" strike="noStrike" baseline="30000" dirty="0">
                <a:solidFill>
                  <a:srgbClr val="000000"/>
                </a:solidFill>
                <a:latin typeface="SourceSerifPro-Bold"/>
              </a:rPr>
              <a:t>28</a:t>
            </a:r>
            <a:r>
              <a:rPr lang="sv-S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yr 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(90% CL)</a:t>
            </a:r>
          </a:p>
          <a:p>
            <a:pPr algn="l"/>
            <a:r>
              <a:rPr lang="sv-SE" sz="2000" b="0" i="1" u="none" strike="noStrike" baseline="0" dirty="0">
                <a:solidFill>
                  <a:srgbClr val="000000"/>
                </a:solidFill>
                <a:latin typeface="SourceSerifPro-It"/>
              </a:rPr>
              <a:t>	T</a:t>
            </a:r>
            <a:r>
              <a:rPr lang="sv-SE" sz="2000" b="0" i="0" u="none" strike="noStrike" baseline="-25000" dirty="0">
                <a:solidFill>
                  <a:srgbClr val="000000"/>
                </a:solidFill>
                <a:latin typeface="SourceSerifPro-Regular"/>
              </a:rPr>
              <a:t>1/2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</a:t>
            </a:r>
            <a:r>
              <a:rPr lang="sv-SE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76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Ge) </a:t>
            </a:r>
            <a:r>
              <a:rPr lang="sv-S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= 1.3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MS-PMincho"/>
              </a:rPr>
              <a:t>⋅</a:t>
            </a:r>
            <a:r>
              <a:rPr lang="sv-S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10</a:t>
            </a:r>
            <a:r>
              <a:rPr lang="sv-SE" sz="2000" b="1" i="0" u="none" strike="noStrike" baseline="30000" dirty="0">
                <a:solidFill>
                  <a:srgbClr val="000000"/>
                </a:solidFill>
                <a:latin typeface="SourceSerifPro-Bold"/>
              </a:rPr>
              <a:t>28</a:t>
            </a:r>
            <a:r>
              <a:rPr lang="sv-S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yr 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(3σ)</a:t>
            </a:r>
            <a:endParaRPr lang="fr-FR" sz="2000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5CBCCB5-2974-49E9-B78F-954B4D96E616}"/>
              </a:ext>
            </a:extLst>
          </p:cNvPr>
          <p:cNvSpPr txBox="1">
            <a:spLocks/>
          </p:cNvSpPr>
          <p:nvPr/>
        </p:nvSpPr>
        <p:spPr>
          <a:xfrm>
            <a:off x="8292353" y="-142829"/>
            <a:ext cx="38996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err="1"/>
              <a:t>Cdex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297ACA8-550A-4C92-92B6-4F8E6BAE8F9A}"/>
              </a:ext>
            </a:extLst>
          </p:cNvPr>
          <p:cNvSpPr txBox="1"/>
          <p:nvPr/>
        </p:nvSpPr>
        <p:spPr>
          <a:xfrm>
            <a:off x="7405290" y="1797784"/>
            <a:ext cx="6096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Arial-BoldMT"/>
              </a:rPr>
              <a:t>● </a:t>
            </a:r>
            <a:r>
              <a:rPr lang="en-US" sz="2000" b="1" i="0" u="none" strike="noStrike" baseline="0" dirty="0">
                <a:latin typeface="SourceSerifPro-Bold"/>
              </a:rPr>
              <a:t>CDEX-300ν</a:t>
            </a:r>
            <a:r>
              <a:rPr lang="en-US" sz="2000" b="0" i="0" u="none" strike="noStrike" baseline="0" dirty="0">
                <a:latin typeface="SourceSerifPro-Regular"/>
              </a:rPr>
              <a:t>, in preparation at </a:t>
            </a:r>
            <a:r>
              <a:rPr lang="en-US" sz="2000" b="1" i="0" u="none" strike="noStrike" baseline="0" dirty="0">
                <a:latin typeface="SourceSerifPro-Bold"/>
              </a:rPr>
              <a:t>CJPL</a:t>
            </a:r>
          </a:p>
          <a:p>
            <a:pPr algn="l"/>
            <a:r>
              <a:rPr lang="fr-FR" sz="2000" b="0" i="0" u="none" strike="noStrike" baseline="0" dirty="0">
                <a:latin typeface="ArialMT"/>
              </a:rPr>
              <a:t>	○ </a:t>
            </a:r>
            <a:r>
              <a:rPr lang="fr-FR" sz="2000" b="0" i="0" u="none" strike="noStrike" baseline="0" dirty="0">
                <a:latin typeface="SourceSerifPro-Regular"/>
              </a:rPr>
              <a:t>225 kg </a:t>
            </a:r>
            <a:r>
              <a:rPr lang="fr-FR" sz="2000" b="0" i="0" u="none" strike="noStrike" baseline="0" dirty="0" err="1">
                <a:latin typeface="SourceSerifPro-Regular"/>
              </a:rPr>
              <a:t>HPGe</a:t>
            </a:r>
            <a:r>
              <a:rPr lang="fr-FR" sz="2000" b="0" i="0" u="none" strike="noStrike" baseline="0" dirty="0">
                <a:latin typeface="SourceSerifPro-Regular"/>
              </a:rPr>
              <a:t> detectors, &gt;86% </a:t>
            </a:r>
            <a:r>
              <a:rPr lang="fr-FR" sz="2000" b="0" i="0" u="none" strike="noStrike" baseline="30000" dirty="0">
                <a:latin typeface="SourceSerifPro-Regular"/>
              </a:rPr>
              <a:t>76</a:t>
            </a:r>
            <a:r>
              <a:rPr lang="fr-FR" sz="2000" b="0" i="0" u="none" strike="noStrike" baseline="0" dirty="0">
                <a:latin typeface="SourceSerifPro-Regular"/>
              </a:rPr>
              <a:t>Ge</a:t>
            </a:r>
          </a:p>
          <a:p>
            <a:pPr algn="l"/>
            <a:r>
              <a:rPr lang="fr-FR" sz="2000" b="0" i="0" u="none" strike="noStrike" baseline="0" dirty="0">
                <a:latin typeface="ArialMT"/>
              </a:rPr>
              <a:t>	○ </a:t>
            </a:r>
            <a:r>
              <a:rPr lang="fr-FR" sz="2000" b="0" i="0" u="none" strike="noStrike" baseline="0" dirty="0">
                <a:latin typeface="SourceSerifPro-Regular"/>
              </a:rPr>
              <a:t>20 t </a:t>
            </a:r>
            <a:r>
              <a:rPr lang="fr-FR" sz="2000" b="1" i="0" u="none" strike="noStrike" baseline="0" dirty="0">
                <a:latin typeface="SourceSerifPro-Bold"/>
              </a:rPr>
              <a:t>active </a:t>
            </a:r>
            <a:r>
              <a:rPr lang="fr-FR" sz="2000" b="1" i="0" u="none" strike="noStrike" baseline="0" dirty="0" err="1">
                <a:latin typeface="SourceSerifPro-Bold"/>
              </a:rPr>
              <a:t>LAr</a:t>
            </a:r>
            <a:r>
              <a:rPr lang="fr-FR" sz="2000" b="1" i="0" u="none" strike="noStrike" baseline="0" dirty="0">
                <a:latin typeface="SourceSerifPro-Bold"/>
              </a:rPr>
              <a:t> </a:t>
            </a:r>
            <a:r>
              <a:rPr lang="fr-FR" sz="2000" b="1" i="0" u="none" strike="noStrike" baseline="0" dirty="0" err="1">
                <a:latin typeface="SourceSerifPro-Bold"/>
              </a:rPr>
              <a:t>shield</a:t>
            </a:r>
            <a:r>
              <a:rPr lang="fr-FR" sz="2000" b="0" i="0" u="none" strike="noStrike" baseline="0" dirty="0">
                <a:latin typeface="SourceSerifPro-Regular"/>
              </a:rPr>
              <a:t>,</a:t>
            </a:r>
          </a:p>
          <a:p>
            <a:pPr algn="l"/>
            <a:r>
              <a:rPr lang="en-US" sz="2000" b="0" i="0" u="none" strike="noStrike" baseline="0" dirty="0">
                <a:latin typeface="SourceSerifPro-Regular"/>
              </a:rPr>
              <a:t>	1725 m</a:t>
            </a:r>
            <a:r>
              <a:rPr lang="en-US" sz="2000" b="0" i="0" u="none" strike="noStrike" baseline="30000" dirty="0">
                <a:latin typeface="SourceSerifPro-Regular"/>
              </a:rPr>
              <a:t>3</a:t>
            </a:r>
            <a:r>
              <a:rPr lang="en-US" sz="2000" b="0" i="0" u="none" strike="noStrike" baseline="0" dirty="0">
                <a:latin typeface="SourceSerifPro-Regular"/>
              </a:rPr>
              <a:t> </a:t>
            </a:r>
            <a:r>
              <a:rPr lang="en-US" sz="2000" b="1" i="0" u="none" strike="noStrike" baseline="0" dirty="0">
                <a:latin typeface="SourceSerifPro-Bold"/>
              </a:rPr>
              <a:t>passive LN2 shield</a:t>
            </a:r>
          </a:p>
          <a:p>
            <a:pPr algn="l"/>
            <a:r>
              <a:rPr lang="en-US" sz="2000" b="0" i="0" u="none" strike="noStrike" baseline="0" dirty="0">
                <a:latin typeface="ArialMT"/>
              </a:rPr>
              <a:t>● </a:t>
            </a:r>
            <a:r>
              <a:rPr lang="en-US" sz="2000" b="0" i="0" u="none" strike="noStrike" baseline="0" dirty="0">
                <a:latin typeface="SourceSerifPro-Regular"/>
              </a:rPr>
              <a:t>Plans for </a:t>
            </a:r>
            <a:r>
              <a:rPr lang="en-US" sz="2000" b="1" i="0" u="none" strike="noStrike" baseline="0" dirty="0">
                <a:latin typeface="SourceSerifPro-Bold"/>
              </a:rPr>
              <a:t>CDEX-1T </a:t>
            </a:r>
            <a:r>
              <a:rPr lang="en-US" sz="2000" b="0" i="0" u="none" strike="noStrike" baseline="0" dirty="0">
                <a:latin typeface="SourceSerifPro-Regular"/>
              </a:rPr>
              <a:t>and </a:t>
            </a:r>
            <a:r>
              <a:rPr lang="en-US" sz="2000" b="1" i="0" u="none" strike="noStrike" baseline="0" dirty="0">
                <a:latin typeface="SourceSerifPro-Bold"/>
              </a:rPr>
              <a:t>CDEX-10T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0443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18385C7-5050-4D5A-B41A-954F3FC1F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90"/>
          <a:stretch/>
        </p:blipFill>
        <p:spPr>
          <a:xfrm>
            <a:off x="0" y="1506070"/>
            <a:ext cx="12192000" cy="5043553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2DCDFB34-B597-4B57-9DA6-70664AA3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718"/>
            <a:ext cx="12157665" cy="1325563"/>
          </a:xfrm>
        </p:spPr>
        <p:txBody>
          <a:bodyPr>
            <a:normAutofit/>
          </a:bodyPr>
          <a:lstStyle/>
          <a:p>
            <a:pPr algn="ctr"/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approaches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BFC9D1-A991-4D13-9C6D-88D30C041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549" y="2177283"/>
            <a:ext cx="4058216" cy="4296375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1733330-97B9-45F9-BAA5-C452BF1039D9}"/>
              </a:ext>
            </a:extLst>
          </p:cNvPr>
          <p:cNvSpPr/>
          <p:nvPr/>
        </p:nvSpPr>
        <p:spPr>
          <a:xfrm>
            <a:off x="8265459" y="2366682"/>
            <a:ext cx="3523129" cy="2779059"/>
          </a:xfrm>
          <a:prstGeom prst="roundRect">
            <a:avLst/>
          </a:prstGeom>
          <a:noFill/>
          <a:ln w="762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74721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AA30955-35A0-4CE2-928D-130A215CFD55}"/>
              </a:ext>
            </a:extLst>
          </p:cNvPr>
          <p:cNvGraphicFramePr>
            <a:graphicFrameLocks noGrp="1"/>
          </p:cNvGraphicFramePr>
          <p:nvPr/>
        </p:nvGraphicFramePr>
        <p:xfrm>
          <a:off x="7146718" y="1157831"/>
          <a:ext cx="4860033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atin typeface="+mn-lt"/>
                        </a:rPr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NEMO-3</a:t>
                      </a:r>
                    </a:p>
                    <a:p>
                      <a:pPr algn="ctr"/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SuperNEMO </a:t>
                      </a:r>
                      <a:r>
                        <a:rPr lang="fr-FR" sz="1600" dirty="0" err="1"/>
                        <a:t>specification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aseline="30000" dirty="0"/>
                        <a:t> 208</a:t>
                      </a:r>
                      <a:r>
                        <a:rPr lang="fr-FR" sz="1600" dirty="0"/>
                        <a:t>Tl (</a:t>
                      </a:r>
                      <a:r>
                        <a:rPr lang="fr-FR" sz="1600" dirty="0" err="1"/>
                        <a:t>mBq</a:t>
                      </a:r>
                      <a:r>
                        <a:rPr lang="fr-FR" sz="1600" dirty="0"/>
                        <a:t>/kg)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aseline="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487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aseline="30000" dirty="0"/>
                        <a:t>214</a:t>
                      </a:r>
                      <a:r>
                        <a:rPr lang="fr-FR" sz="1600" dirty="0"/>
                        <a:t>Bi (</a:t>
                      </a:r>
                      <a:r>
                        <a:rPr lang="fr-FR" sz="1600" dirty="0" err="1"/>
                        <a:t>mBq</a:t>
                      </a:r>
                      <a:r>
                        <a:rPr lang="fr-FR" sz="1600" dirty="0"/>
                        <a:t>/kg)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10</a:t>
                      </a:r>
                      <a:endParaRPr lang="fr-FR" sz="16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aseline="30000" dirty="0"/>
                        <a:t>222</a:t>
                      </a:r>
                      <a:r>
                        <a:rPr lang="fr-FR" sz="1600" dirty="0"/>
                        <a:t>Rn (</a:t>
                      </a:r>
                      <a:r>
                        <a:rPr lang="fr-FR" sz="1600" dirty="0" err="1"/>
                        <a:t>mBq</a:t>
                      </a:r>
                      <a:r>
                        <a:rPr lang="fr-FR" sz="1600" dirty="0"/>
                        <a:t>/m</a:t>
                      </a:r>
                      <a:r>
                        <a:rPr lang="fr-FR" sz="1600" baseline="30000" dirty="0"/>
                        <a:t>3</a:t>
                      </a:r>
                      <a:r>
                        <a:rPr lang="fr-FR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0.15</a:t>
                      </a:r>
                      <a:endParaRPr lang="fr-FR" sz="16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FD61360B-802A-49A7-BD27-DB08AE4E1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266" y="822027"/>
            <a:ext cx="3117572" cy="25099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A143A12-35EF-4A0F-8CCC-7D77196E5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733800"/>
            <a:ext cx="4085493" cy="31242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9A1656-8439-4387-8A99-7A4F514D1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947" y="3733800"/>
            <a:ext cx="3830699" cy="30697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C3EC01-F571-480F-9714-47ED9DE50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646" y="3658592"/>
            <a:ext cx="4014674" cy="319940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C87EE9B-0866-4BA5-954D-A5FF20FB41E7}"/>
              </a:ext>
            </a:extLst>
          </p:cNvPr>
          <p:cNvSpPr txBox="1"/>
          <p:nvPr/>
        </p:nvSpPr>
        <p:spPr>
          <a:xfrm>
            <a:off x="2921469" y="16077512"/>
            <a:ext cx="971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Maintenant après l’injection de l’air sans Radon : activité Radon &lt; 2 </a:t>
            </a:r>
            <a:r>
              <a:rPr lang="fr-FR" sz="2400" dirty="0" err="1"/>
              <a:t>mBq</a:t>
            </a:r>
            <a:r>
              <a:rPr lang="fr-FR" sz="2400" dirty="0"/>
              <a:t>/m</a:t>
            </a:r>
            <a:r>
              <a:rPr lang="fr-FR" sz="2400" baseline="30000" dirty="0"/>
              <a:t>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2E33238-7B9D-4DB0-84D8-44B32B590882}"/>
              </a:ext>
            </a:extLst>
          </p:cNvPr>
          <p:cNvSpPr txBox="1"/>
          <p:nvPr/>
        </p:nvSpPr>
        <p:spPr>
          <a:xfrm>
            <a:off x="3390350" y="88193"/>
            <a:ext cx="6295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SuperNEMO </a:t>
            </a:r>
            <a:r>
              <a:rPr lang="fr-FR" sz="4400" dirty="0" err="1"/>
              <a:t>demonstrator</a:t>
            </a:r>
            <a:endParaRPr lang="fr-FR" sz="4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22C696A-45E3-4F89-9603-BFE26406F767}"/>
              </a:ext>
            </a:extLst>
          </p:cNvPr>
          <p:cNvSpPr txBox="1"/>
          <p:nvPr/>
        </p:nvSpPr>
        <p:spPr>
          <a:xfrm>
            <a:off x="494862" y="1202258"/>
            <a:ext cx="28343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Tracko</a:t>
            </a:r>
            <a:r>
              <a:rPr lang="fr-FR" dirty="0"/>
              <a:t>-calo detector</a:t>
            </a:r>
          </a:p>
          <a:p>
            <a:r>
              <a:rPr lang="fr-FR" dirty="0" err="1"/>
              <a:t>With</a:t>
            </a:r>
            <a:r>
              <a:rPr lang="fr-FR" dirty="0"/>
              <a:t> 6.11 kg of 82Se</a:t>
            </a:r>
          </a:p>
          <a:p>
            <a:endParaRPr lang="fr-FR" dirty="0"/>
          </a:p>
          <a:p>
            <a:r>
              <a:rPr lang="fr-FR" dirty="0"/>
              <a:t>Running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low</a:t>
            </a:r>
            <a:r>
              <a:rPr lang="fr-FR" dirty="0"/>
              <a:t>-Radon</a:t>
            </a:r>
          </a:p>
          <a:p>
            <a:r>
              <a:rPr lang="fr-FR" dirty="0"/>
              <a:t>Mode </a:t>
            </a:r>
            <a:r>
              <a:rPr lang="fr-FR" dirty="0" err="1"/>
              <a:t>since</a:t>
            </a:r>
            <a:r>
              <a:rPr lang="fr-FR" dirty="0"/>
              <a:t> </a:t>
            </a:r>
            <a:r>
              <a:rPr lang="fr-FR" dirty="0" err="1"/>
              <a:t>November</a:t>
            </a:r>
            <a:r>
              <a:rPr lang="fr-FR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7141413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627A923-1339-4CE0-A03F-71D1D85CD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5318"/>
            <a:ext cx="4885917" cy="4538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re 1">
                <a:extLst>
                  <a:ext uri="{FF2B5EF4-FFF2-40B4-BE49-F238E27FC236}">
                    <a16:creationId xmlns:a16="http://schemas.microsoft.com/office/drawing/2014/main" id="{108F1BBD-2233-4921-ACFC-C5889B57E03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89647"/>
                <a:ext cx="12157665" cy="1325563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fr-FR" dirty="0"/>
                  <a:t>Effective </a:t>
                </a:r>
                <a:r>
                  <a:rPr lang="fr-FR" dirty="0" err="1"/>
                  <a:t>Majorana</a:t>
                </a:r>
                <a:r>
                  <a:rPr lang="fr-FR" dirty="0"/>
                  <a:t> neutrino mass,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𝛽𝛽</m:t>
                        </m:r>
                      </m:sub>
                    </m:sSub>
                    <m:r>
                      <a:rPr lang="fr-FR" i="0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fr-FR" i="1" dirty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limLoc m:val="undOvr"/>
                                <m:grow m:val="on"/>
                                <m:supHide m:val="on"/>
                                <m:ctrlPr>
                                  <a:rPr lang="fr-FR" i="1" dirty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acc>
                                  <m:accPr>
                                    <m:chr m:val="̇"/>
                                    <m:ctrlPr>
                                      <a:rPr lang="fr-FR" i="1" dirty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acc>
                              </m:sub>
                              <m:sup/>
                              <m:e>
                                <m:sSubSup>
                                  <m:sSubSupPr>
                                    <m:ctrlPr>
                                      <a:rPr lang="fr-FR" i="1" dirty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fr-FR" i="1" dirty="0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 dirty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fr-FR" i="1" dirty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sub>
                                  <m:sup>
                                    <m:r>
                                      <a:rPr lang="fr-FR" i="0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fr-FR" i="1" dirty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fr-FR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e>
                      <m:sup>
                        <m:r>
                          <a:rPr lang="fr-FR" i="0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5" name="Titre 1">
                <a:extLst>
                  <a:ext uri="{FF2B5EF4-FFF2-40B4-BE49-F238E27FC236}">
                    <a16:creationId xmlns:a16="http://schemas.microsoft.com/office/drawing/2014/main" id="{108F1BBD-2233-4921-ACFC-C5889B57E0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89647"/>
                <a:ext cx="12157665" cy="1325563"/>
              </a:xfrm>
              <a:blipFill>
                <a:blip r:embed="rId3"/>
                <a:stretch>
                  <a:fillRect t="-4147" b="-18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25A037CC-ED72-4F95-B703-1A4A49F7D3F9}"/>
              </a:ext>
            </a:extLst>
          </p:cNvPr>
          <p:cNvSpPr txBox="1"/>
          <p:nvPr/>
        </p:nvSpPr>
        <p:spPr>
          <a:xfrm>
            <a:off x="5226423" y="2360239"/>
            <a:ext cx="7261411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Most stringent bounds placed at</a:t>
            </a:r>
          </a:p>
          <a:p>
            <a:pPr algn="l"/>
            <a:r>
              <a:rPr lang="da-DK" sz="1400" b="0" i="0" u="none" strike="noStrike" baseline="0" dirty="0">
                <a:solidFill>
                  <a:srgbClr val="666666"/>
                </a:solidFill>
                <a:latin typeface="SourceSerifPro-Regular"/>
              </a:rPr>
              <a:t>[Acharya et al., arXiv:2505.10440; Adams et al, arXiv:2404.04453; Abe et al., arXiv:2406.11438]</a:t>
            </a:r>
          </a:p>
          <a:p>
            <a:pPr algn="l"/>
            <a:r>
              <a:rPr lang="sv-SE" sz="2000" b="0" i="1" u="none" strike="noStrike" baseline="0" dirty="0">
                <a:solidFill>
                  <a:srgbClr val="000000"/>
                </a:solidFill>
                <a:latin typeface="SourceSerifPro-It"/>
              </a:rPr>
              <a:t>m</a:t>
            </a:r>
            <a:r>
              <a:rPr lang="sv-SE" sz="2000" b="0" i="1" u="none" strike="noStrike" baseline="-25000" dirty="0">
                <a:solidFill>
                  <a:srgbClr val="000000"/>
                </a:solidFill>
                <a:latin typeface="SourceSerifPro-It"/>
              </a:rPr>
              <a:t>ββ</a:t>
            </a:r>
            <a:r>
              <a:rPr lang="sv-SE" sz="2000" b="0" i="1" u="none" strike="noStrike" baseline="0" dirty="0">
                <a:solidFill>
                  <a:srgbClr val="000000"/>
                </a:solidFill>
                <a:latin typeface="SourceSerifPro-It"/>
              </a:rPr>
              <a:t> 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&lt; [75, 200] eV (90% CL), LEGEND-200 + .. (</a:t>
            </a:r>
            <a:r>
              <a:rPr lang="sv-SE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76</a:t>
            </a:r>
            <a:r>
              <a:rPr lang="sv-S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Ge)</a:t>
            </a:r>
          </a:p>
          <a:p>
            <a:pPr algn="l"/>
            <a:r>
              <a:rPr lang="it-IT" sz="2000" b="0" i="1" u="none" strike="noStrike" baseline="0" dirty="0">
                <a:solidFill>
                  <a:srgbClr val="000000"/>
                </a:solidFill>
                <a:latin typeface="SourceSerifPro-It"/>
              </a:rPr>
              <a:t>m</a:t>
            </a:r>
            <a:r>
              <a:rPr lang="it-IT" sz="2000" b="0" i="1" u="none" strike="noStrike" baseline="-25000" dirty="0">
                <a:solidFill>
                  <a:srgbClr val="000000"/>
                </a:solidFill>
                <a:latin typeface="SourceSerifPro-It"/>
              </a:rPr>
              <a:t>ββ</a:t>
            </a:r>
            <a:r>
              <a:rPr lang="it-IT" sz="2000" b="0" i="1" u="none" strike="noStrike" baseline="0" dirty="0">
                <a:solidFill>
                  <a:srgbClr val="000000"/>
                </a:solidFill>
                <a:latin typeface="SourceSerifPro-It"/>
              </a:rPr>
              <a:t> </a:t>
            </a:r>
            <a:r>
              <a:rPr lang="it-IT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&lt; [70, 240] eV (90% CI), CUORE (</a:t>
            </a:r>
            <a:r>
              <a:rPr lang="it-IT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130</a:t>
            </a:r>
            <a:r>
              <a:rPr lang="it-IT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Te)</a:t>
            </a:r>
          </a:p>
          <a:p>
            <a:pPr algn="l"/>
            <a:r>
              <a:rPr lang="de-DE" sz="2000" b="0" i="1" u="none" strike="noStrike" baseline="0" dirty="0">
                <a:solidFill>
                  <a:srgbClr val="000000"/>
                </a:solidFill>
                <a:latin typeface="SourceSerifPro-It"/>
              </a:rPr>
              <a:t>m</a:t>
            </a:r>
            <a:r>
              <a:rPr lang="de-DE" sz="2000" b="0" i="1" u="none" strike="noStrike" baseline="-25000" dirty="0">
                <a:solidFill>
                  <a:srgbClr val="000000"/>
                </a:solidFill>
                <a:latin typeface="SourceSerifPro-It"/>
              </a:rPr>
              <a:t>ββ</a:t>
            </a:r>
            <a:r>
              <a:rPr lang="de-DE" sz="2000" b="0" i="1" u="none" strike="noStrike" baseline="0" dirty="0">
                <a:solidFill>
                  <a:srgbClr val="000000"/>
                </a:solidFill>
                <a:latin typeface="SourceSerifPro-It"/>
              </a:rPr>
              <a:t> </a:t>
            </a:r>
            <a:r>
              <a:rPr lang="de-D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&lt; [28, 122] eV 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(90% CL), </a:t>
            </a:r>
            <a:r>
              <a:rPr lang="de-DE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KamLAND</a:t>
            </a:r>
            <a:r>
              <a:rPr lang="de-DE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-Zen 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</a:t>
            </a:r>
            <a:r>
              <a:rPr lang="de-DE" sz="2000" b="0" i="0" u="none" strike="noStrike" baseline="30000" dirty="0">
                <a:solidFill>
                  <a:srgbClr val="000000"/>
                </a:solidFill>
                <a:latin typeface="SourceSerifPro-Regular"/>
              </a:rPr>
              <a:t>136</a:t>
            </a:r>
            <a:r>
              <a:rPr lang="de-DE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Xe)</a:t>
            </a:r>
          </a:p>
          <a:p>
            <a:pPr algn="l"/>
            <a:endParaRPr lang="de-DE" sz="2000" b="0" i="0" u="none" strike="noStrike" baseline="0" dirty="0">
              <a:solidFill>
                <a:srgbClr val="000000"/>
              </a:solidFill>
              <a:latin typeface="SourceSerifPro-Regular"/>
            </a:endParaRP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LEGEND-200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and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CUORE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ongoing,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SNO+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about to start</a:t>
            </a:r>
          </a:p>
          <a:p>
            <a:pPr algn="l"/>
            <a:endParaRPr lang="en-US" sz="2000" b="0" i="0" u="none" strike="noStrike" baseline="0" dirty="0">
              <a:solidFill>
                <a:srgbClr val="000000"/>
              </a:solidFill>
              <a:latin typeface="SourceSerifPro-Regular"/>
            </a:endParaRP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Tonne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-scale projects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will probe inverted ordering scenario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(and significant part of normal ordering space), e.g.</a:t>
            </a:r>
          </a:p>
          <a:p>
            <a:pPr algn="l"/>
            <a:r>
              <a:rPr lang="fr-FR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[</a:t>
            </a:r>
            <a:r>
              <a:rPr lang="fr-FR" sz="2000" b="0" i="0" u="none" strike="noStrike" baseline="0" dirty="0" err="1">
                <a:solidFill>
                  <a:srgbClr val="666666"/>
                </a:solidFill>
                <a:latin typeface="SourceSerifPro-Regular"/>
              </a:rPr>
              <a:t>Abgrall</a:t>
            </a:r>
            <a:r>
              <a:rPr lang="fr-FR" sz="2000" b="0" i="0" u="none" strike="noStrike" baseline="0" dirty="0">
                <a:solidFill>
                  <a:srgbClr val="666666"/>
                </a:solidFill>
                <a:latin typeface="SourceSerifPro-Regular"/>
              </a:rPr>
              <a:t> et al., arXiv:2107.11462]</a:t>
            </a:r>
          </a:p>
          <a:p>
            <a:pPr algn="l"/>
            <a:r>
              <a:rPr lang="fr-FR" sz="2000" b="0" i="1" u="none" strike="noStrike" baseline="0" dirty="0">
                <a:solidFill>
                  <a:srgbClr val="000000"/>
                </a:solidFill>
                <a:latin typeface="SourceSerifPro-It"/>
              </a:rPr>
              <a:t>		m</a:t>
            </a:r>
            <a:r>
              <a:rPr lang="el-GR" sz="2000" b="0" i="1" u="none" strike="noStrike" baseline="-25000" dirty="0">
                <a:solidFill>
                  <a:srgbClr val="000000"/>
                </a:solidFill>
                <a:latin typeface="SourceSerifPro-It"/>
              </a:rPr>
              <a:t>ββ</a:t>
            </a:r>
            <a:r>
              <a:rPr lang="el-GR" sz="2000" b="0" i="1" u="none" strike="noStrike" baseline="0" dirty="0">
                <a:solidFill>
                  <a:srgbClr val="000000"/>
                </a:solidFill>
                <a:latin typeface="SourceSerifPro-It"/>
              </a:rPr>
              <a:t> </a:t>
            </a:r>
            <a:r>
              <a:rPr lang="el-G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= [9, 21] </a:t>
            </a:r>
            <a:r>
              <a:rPr lang="fr-FR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meV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 </a:t>
            </a:r>
            <a:r>
              <a:rPr lang="fr-F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(3</a:t>
            </a:r>
            <a:r>
              <a:rPr lang="el-GR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σ), </a:t>
            </a:r>
            <a:r>
              <a:rPr lang="fr-FR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LEGEND-1000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similar numbers for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SourceSerifPro-Bold"/>
              </a:rPr>
              <a:t>CUPID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SourceSerifPro-Bold"/>
              </a:rPr>
              <a:t>nEXO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SourceSerifPro-Regular"/>
              </a:rPr>
              <a:t>, ..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3428670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7E59AC-0FBB-4B16-8C54-06C69FC8F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DD55348E-0AA9-4B51-B4B3-AB96480C1D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fr-FR" dirty="0"/>
                  <a:t> PMNS </a:t>
                </a:r>
                <a:r>
                  <a:rPr lang="fr-FR" dirty="0" err="1"/>
                  <a:t>parameters</a:t>
                </a:r>
                <a:r>
                  <a:rPr lang="fr-FR" dirty="0"/>
                  <a:t> (</a:t>
                </a:r>
                <a:r>
                  <a:rPr lang="fr-FR" dirty="0" err="1"/>
                  <a:t>except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fr-FR" dirty="0"/>
                  <a:t>) </a:t>
                </a:r>
                <a:r>
                  <a:rPr lang="fr-FR" dirty="0" err="1"/>
                  <a:t>determined</a:t>
                </a:r>
                <a:r>
                  <a:rPr lang="fr-FR" dirty="0"/>
                  <a:t> </a:t>
                </a:r>
                <a:r>
                  <a:rPr lang="fr-FR" dirty="0" err="1"/>
                  <a:t>with</a:t>
                </a:r>
                <a:r>
                  <a:rPr lang="fr-FR" dirty="0"/>
                  <a:t> a </a:t>
                </a:r>
                <a:r>
                  <a:rPr lang="fr-FR" dirty="0" err="1"/>
                  <a:t>precision</a:t>
                </a:r>
                <a:r>
                  <a:rPr lang="fr-FR" dirty="0"/>
                  <a:t> &lt; few %</a:t>
                </a:r>
              </a:p>
              <a:p>
                <a:pPr marL="0" indent="0">
                  <a:buNone/>
                </a:pPr>
                <a:r>
                  <a:rPr lang="fr-FR" dirty="0"/>
                  <a:t>(octant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i="0" dirty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fr-FR" dirty="0"/>
                  <a:t> to </a:t>
                </a:r>
                <a:r>
                  <a:rPr lang="fr-FR" dirty="0" err="1"/>
                  <a:t>be</a:t>
                </a:r>
                <a:r>
                  <a:rPr lang="fr-FR" dirty="0"/>
                  <a:t> </a:t>
                </a:r>
                <a:r>
                  <a:rPr lang="fr-FR" dirty="0" err="1"/>
                  <a:t>determined</a:t>
                </a:r>
                <a:r>
                  <a:rPr lang="fr-FR" dirty="0"/>
                  <a:t>)</a:t>
                </a:r>
              </a:p>
              <a:p>
                <a:r>
                  <a:rPr lang="fr-FR" dirty="0"/>
                  <a:t> MO,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dirty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fr-FR" dirty="0"/>
                  <a:t>  </a:t>
                </a:r>
                <a:r>
                  <a:rPr lang="fr-FR" dirty="0" err="1"/>
                  <a:t>should</a:t>
                </a:r>
                <a:r>
                  <a:rPr lang="fr-FR" dirty="0"/>
                  <a:t> </a:t>
                </a:r>
                <a:r>
                  <a:rPr lang="fr-FR" dirty="0" err="1"/>
                  <a:t>be</a:t>
                </a:r>
                <a:r>
                  <a:rPr lang="fr-FR" dirty="0"/>
                  <a:t> </a:t>
                </a:r>
                <a:r>
                  <a:rPr lang="fr-FR" dirty="0" err="1"/>
                  <a:t>determined</a:t>
                </a:r>
                <a:r>
                  <a:rPr lang="fr-FR" dirty="0"/>
                  <a:t> by JUNO, </a:t>
                </a:r>
                <a:r>
                  <a:rPr lang="fr-FR" dirty="0" err="1"/>
                  <a:t>ORCA+IceCUBE</a:t>
                </a:r>
                <a:r>
                  <a:rPr lang="fr-FR" dirty="0"/>
                  <a:t>, DUNE, </a:t>
                </a:r>
                <a:r>
                  <a:rPr lang="fr-FR" dirty="0" err="1"/>
                  <a:t>HyperK</a:t>
                </a:r>
                <a:endParaRPr lang="fr-FR" dirty="0"/>
              </a:p>
              <a:p>
                <a:r>
                  <a:rPr lang="fr-FR" dirty="0"/>
                  <a:t> </a:t>
                </a:r>
                <a:r>
                  <a:rPr lang="fr-FR" dirty="0" err="1"/>
                  <a:t>Absolute</a:t>
                </a:r>
                <a:r>
                  <a:rPr lang="fr-FR" dirty="0"/>
                  <a:t> mass </a:t>
                </a:r>
                <a:r>
                  <a:rPr lang="fr-FR" dirty="0" err="1"/>
                  <a:t>constrained</a:t>
                </a:r>
                <a:r>
                  <a:rPr lang="fr-FR" dirty="0"/>
                  <a:t> by KATRIN, new </a:t>
                </a:r>
                <a:r>
                  <a:rPr lang="fr-FR" dirty="0" err="1"/>
                  <a:t>results</a:t>
                </a:r>
                <a:r>
                  <a:rPr lang="fr-FR" dirty="0"/>
                  <a:t> to come </a:t>
                </a:r>
                <a:r>
                  <a:rPr lang="fr-FR" dirty="0" err="1"/>
                  <a:t>soon</a:t>
                </a:r>
                <a:r>
                  <a:rPr lang="fr-FR" dirty="0"/>
                  <a:t> </a:t>
                </a:r>
              </a:p>
              <a:p>
                <a:r>
                  <a:rPr lang="fr-FR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grow m:val="on"/>
                        <m:subHide m:val="on"/>
                        <m:supHide m:val="on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fr-FR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nary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window</a:t>
                </a:r>
                <a:r>
                  <a:rPr lang="fr-FR" dirty="0"/>
                  <a:t> </a:t>
                </a:r>
                <a:r>
                  <a:rPr lang="fr-FR" dirty="0" err="1"/>
                  <a:t>between</a:t>
                </a:r>
                <a:r>
                  <a:rPr lang="fr-FR" dirty="0"/>
                  <a:t> </a:t>
                </a:r>
                <a:r>
                  <a:rPr lang="fr-FR" dirty="0" err="1"/>
                  <a:t>upper</a:t>
                </a:r>
                <a:r>
                  <a:rPr lang="fr-FR" dirty="0"/>
                  <a:t> </a:t>
                </a:r>
                <a:r>
                  <a:rPr lang="fr-FR" dirty="0" err="1"/>
                  <a:t>limit</a:t>
                </a:r>
                <a:r>
                  <a:rPr lang="fr-FR" dirty="0"/>
                  <a:t> </a:t>
                </a:r>
                <a:r>
                  <a:rPr lang="fr-FR" dirty="0" err="1"/>
                  <a:t>from</a:t>
                </a:r>
                <a:r>
                  <a:rPr lang="fr-FR" dirty="0"/>
                  <a:t> </a:t>
                </a:r>
                <a:r>
                  <a:rPr lang="fr-FR" dirty="0" err="1"/>
                  <a:t>cosmology</a:t>
                </a:r>
                <a:r>
                  <a:rPr lang="fr-FR" dirty="0"/>
                  <a:t> and minimal value </a:t>
                </a:r>
                <a:r>
                  <a:rPr lang="fr-FR" dirty="0" err="1"/>
                  <a:t>from</a:t>
                </a:r>
                <a:r>
                  <a:rPr lang="fr-FR" dirty="0"/>
                  <a:t> oscillations </a:t>
                </a:r>
                <a:r>
                  <a:rPr lang="fr-FR" dirty="0" err="1"/>
                  <a:t>narrowing</a:t>
                </a:r>
                <a:r>
                  <a:rPr lang="fr-FR" dirty="0"/>
                  <a:t> (but </a:t>
                </a:r>
                <a:r>
                  <a:rPr lang="fr-FR" dirty="0" err="1"/>
                  <a:t>dependent</a:t>
                </a:r>
                <a:r>
                  <a:rPr lang="fr-FR" dirty="0"/>
                  <a:t> of the </a:t>
                </a:r>
                <a:r>
                  <a:rPr lang="fr-FR" dirty="0" err="1"/>
                  <a:t>cosmology</a:t>
                </a:r>
                <a:r>
                  <a:rPr lang="fr-FR" dirty="0"/>
                  <a:t> </a:t>
                </a:r>
                <a:r>
                  <a:rPr lang="fr-FR" dirty="0" err="1"/>
                  <a:t>theory</a:t>
                </a:r>
                <a:r>
                  <a:rPr lang="fr-FR" dirty="0"/>
                  <a:t> </a:t>
                </a:r>
                <a:r>
                  <a:rPr lang="fr-FR" dirty="0" err="1"/>
                  <a:t>used</a:t>
                </a:r>
                <a:r>
                  <a:rPr lang="fr-FR" dirty="0"/>
                  <a:t>?)</a:t>
                </a:r>
              </a:p>
              <a:p>
                <a:r>
                  <a:rPr lang="fr-FR" dirty="0"/>
                  <a:t> Nature : new projets (LEGEND-1000, CUPID…) </a:t>
                </a:r>
                <a:r>
                  <a:rPr lang="fr-FR" dirty="0" err="1"/>
                  <a:t>could</a:t>
                </a:r>
                <a:r>
                  <a:rPr lang="fr-FR" dirty="0"/>
                  <a:t> </a:t>
                </a:r>
                <a:r>
                  <a:rPr lang="fr-FR" dirty="0" err="1"/>
                  <a:t>determine</a:t>
                </a:r>
                <a:r>
                  <a:rPr lang="fr-FR" dirty="0"/>
                  <a:t> if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is</a:t>
                </a:r>
                <a:r>
                  <a:rPr lang="fr-FR" dirty="0"/>
                  <a:t> a </a:t>
                </a:r>
                <a:r>
                  <a:rPr lang="fr-FR" dirty="0" err="1"/>
                  <a:t>Majorana</a:t>
                </a:r>
                <a:r>
                  <a:rPr lang="fr-FR" dirty="0"/>
                  <a:t> </a:t>
                </a:r>
                <a:r>
                  <a:rPr lang="fr-FR" dirty="0" err="1"/>
                  <a:t>particle</a:t>
                </a:r>
                <a:endParaRPr lang="fr-FR" dirty="0"/>
              </a:p>
              <a:p>
                <a:r>
                  <a:rPr lang="fr-FR" dirty="0"/>
                  <a:t> </a:t>
                </a:r>
                <a:r>
                  <a:rPr lang="fr-FR" dirty="0" err="1"/>
                  <a:t>Sorry</a:t>
                </a:r>
                <a:r>
                  <a:rPr lang="fr-FR" dirty="0"/>
                  <a:t> for the </a:t>
                </a:r>
                <a:r>
                  <a:rPr lang="fr-FR" dirty="0" err="1"/>
                  <a:t>subjects</a:t>
                </a:r>
                <a:r>
                  <a:rPr lang="fr-FR" dirty="0"/>
                  <a:t> not </a:t>
                </a:r>
                <a:r>
                  <a:rPr lang="fr-FR" dirty="0" err="1"/>
                  <a:t>covered</a:t>
                </a:r>
                <a:r>
                  <a:rPr lang="fr-FR" dirty="0"/>
                  <a:t> : </a:t>
                </a:r>
                <a:r>
                  <a:rPr lang="fr-FR" dirty="0" err="1"/>
                  <a:t>astrophysical</a:t>
                </a:r>
                <a:r>
                  <a:rPr lang="fr-FR" dirty="0"/>
                  <a:t> neutrinos, </a:t>
                </a:r>
                <a:r>
                  <a:rPr lang="fr-FR" dirty="0" err="1"/>
                  <a:t>supernovae</a:t>
                </a:r>
                <a:r>
                  <a:rPr lang="fr-FR" dirty="0"/>
                  <a:t> neutrinos…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DD55348E-0AA9-4B51-B4B3-AB96480C1D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801" r="-754" b="-36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2194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492E97-559E-4B39-B214-05E6D3809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Short </a:t>
            </a:r>
            <a:r>
              <a:rPr lang="fr-FR" dirty="0" err="1"/>
              <a:t>baseline</a:t>
            </a:r>
            <a:r>
              <a:rPr lang="fr-FR" dirty="0"/>
              <a:t> </a:t>
            </a:r>
            <a:r>
              <a:rPr lang="fr-FR" dirty="0" err="1"/>
              <a:t>reactor</a:t>
            </a:r>
            <a:r>
              <a:rPr lang="fr-FR" dirty="0"/>
              <a:t> </a:t>
            </a:r>
            <a:r>
              <a:rPr lang="fr-FR" dirty="0" err="1"/>
              <a:t>experiments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C37660-0A21-48A2-9AE5-ED5F549906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20" r="11945"/>
          <a:stretch/>
        </p:blipFill>
        <p:spPr>
          <a:xfrm>
            <a:off x="2334244" y="1825625"/>
            <a:ext cx="6442111" cy="5293151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4690F6A-119A-4FD8-B034-521C3D49CEDC}"/>
              </a:ext>
            </a:extLst>
          </p:cNvPr>
          <p:cNvCxnSpPr>
            <a:cxnSpLocks/>
          </p:cNvCxnSpPr>
          <p:nvPr/>
        </p:nvCxnSpPr>
        <p:spPr>
          <a:xfrm>
            <a:off x="6647733" y="5847347"/>
            <a:ext cx="0" cy="4652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7015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262B87-FBC4-4DB1-80CE-38BCFCF8B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Material</a:t>
            </a:r>
            <a:r>
              <a:rPr lang="fr-FR" dirty="0"/>
              <a:t> </a:t>
            </a:r>
            <a:r>
              <a:rPr lang="fr-FR" dirty="0" err="1"/>
              <a:t>used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A57AEE-FAB2-4856-99F3-789C7CF13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 TAUP2025 </a:t>
            </a:r>
            <a:r>
              <a:rPr lang="fr-FR" dirty="0" err="1"/>
              <a:t>talks</a:t>
            </a:r>
            <a:endParaRPr lang="fr-FR" dirty="0"/>
          </a:p>
          <a:p>
            <a:pPr>
              <a:buFontTx/>
              <a:buChar char="-"/>
            </a:pPr>
            <a:r>
              <a:rPr lang="fr-FR" dirty="0"/>
              <a:t>T. </a:t>
            </a:r>
            <a:r>
              <a:rPr lang="fr-FR" dirty="0" err="1"/>
              <a:t>Schwetz</a:t>
            </a:r>
            <a:r>
              <a:rPr lang="fr-FR" dirty="0"/>
              <a:t>, Neutrino oscillation </a:t>
            </a:r>
            <a:r>
              <a:rPr lang="fr-FR" dirty="0" err="1"/>
              <a:t>theory</a:t>
            </a:r>
            <a:endParaRPr lang="fr-FR" dirty="0"/>
          </a:p>
          <a:p>
            <a:pPr>
              <a:buFontTx/>
              <a:buChar char="-"/>
            </a:pPr>
            <a:r>
              <a:rPr lang="fr-FR" dirty="0"/>
              <a:t>L. </a:t>
            </a:r>
            <a:r>
              <a:rPr lang="fr-FR" dirty="0" err="1"/>
              <a:t>Berns</a:t>
            </a:r>
            <a:r>
              <a:rPr lang="fr-FR" dirty="0"/>
              <a:t>, Neutrino oscillation </a:t>
            </a:r>
            <a:r>
              <a:rPr lang="fr-FR" dirty="0" err="1"/>
              <a:t>experiment</a:t>
            </a:r>
            <a:endParaRPr lang="fr-FR" dirty="0"/>
          </a:p>
          <a:p>
            <a:pPr>
              <a:buFontTx/>
              <a:buChar char="-"/>
            </a:pPr>
            <a:r>
              <a:rPr lang="fr-FR" dirty="0"/>
              <a:t>M. Lindner, </a:t>
            </a:r>
            <a:r>
              <a:rPr lang="fr-FR" dirty="0" err="1"/>
              <a:t>Sterile</a:t>
            </a:r>
            <a:r>
              <a:rPr lang="fr-FR" dirty="0"/>
              <a:t> and </a:t>
            </a:r>
            <a:r>
              <a:rPr lang="fr-FR" dirty="0" err="1"/>
              <a:t>coherent</a:t>
            </a:r>
            <a:r>
              <a:rPr lang="fr-FR" dirty="0"/>
              <a:t> neutrino </a:t>
            </a:r>
            <a:r>
              <a:rPr lang="fr-FR" dirty="0" err="1"/>
              <a:t>nucleon</a:t>
            </a:r>
            <a:r>
              <a:rPr lang="fr-FR" dirty="0"/>
              <a:t> </a:t>
            </a:r>
            <a:r>
              <a:rPr lang="fr-FR" dirty="0" err="1"/>
              <a:t>scattering</a:t>
            </a:r>
            <a:endParaRPr lang="fr-FR" dirty="0"/>
          </a:p>
          <a:p>
            <a:pPr>
              <a:buFontTx/>
              <a:buChar char="-"/>
            </a:pPr>
            <a:r>
              <a:rPr lang="fr-FR" dirty="0"/>
              <a:t>C. </a:t>
            </a:r>
            <a:r>
              <a:rPr lang="fr-FR" dirty="0" err="1"/>
              <a:t>Wiesinger</a:t>
            </a:r>
            <a:r>
              <a:rPr lang="fr-FR" dirty="0"/>
              <a:t>, Beta and double-beta </a:t>
            </a:r>
            <a:r>
              <a:rPr lang="fr-FR" dirty="0" err="1"/>
              <a:t>decay</a:t>
            </a:r>
            <a:endParaRPr lang="fr-FR" dirty="0"/>
          </a:p>
          <a:p>
            <a:r>
              <a:rPr lang="fr-FR" dirty="0"/>
              <a:t>NNN 2025 </a:t>
            </a:r>
            <a:r>
              <a:rPr lang="fr-FR" dirty="0" err="1"/>
              <a:t>talks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- J. </a:t>
            </a:r>
            <a:r>
              <a:rPr lang="fr-FR" dirty="0" err="1"/>
              <a:t>Hakenmüller</a:t>
            </a:r>
            <a:r>
              <a:rPr lang="fr-FR" dirty="0"/>
              <a:t>, </a:t>
            </a:r>
            <a:r>
              <a:rPr lang="fr-FR" dirty="0" err="1"/>
              <a:t>Coherent</a:t>
            </a:r>
            <a:r>
              <a:rPr lang="fr-FR" dirty="0"/>
              <a:t> neutrino </a:t>
            </a:r>
            <a:r>
              <a:rPr lang="fr-FR" dirty="0" err="1"/>
              <a:t>nucleon</a:t>
            </a:r>
            <a:r>
              <a:rPr lang="fr-FR" dirty="0"/>
              <a:t> </a:t>
            </a:r>
            <a:r>
              <a:rPr lang="fr-FR" dirty="0" err="1"/>
              <a:t>scattering</a:t>
            </a:r>
            <a:endParaRPr lang="fr-FR" dirty="0"/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86119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DCA27D-A4DB-4A99-97C6-1120581C0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Backup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9F3FE6-3E5B-4E8E-9CCB-C130A6734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32316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A9DC06-4467-4D58-B7FF-BDBB93C5D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91ED58-0598-4568-A31D-855152DE2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942D5F-AD74-4DE9-BE01-9FB2318CF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74" y="0"/>
            <a:ext cx="9926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542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9CFABD-38A3-46EE-AAD3-4548FC33A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Medium </a:t>
            </a:r>
            <a:r>
              <a:rPr lang="fr-FR" dirty="0" err="1"/>
              <a:t>baseline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AEA2B5-9E56-4985-B53C-68047EF26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1849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2C6CBA1-1FDD-4523-96A4-F8C282310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934"/>
            <a:ext cx="12192000" cy="654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14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51D550-01FA-4341-A9AF-3F0327BF1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Oscillation in </a:t>
            </a:r>
            <a:r>
              <a:rPr lang="fr-FR" dirty="0" err="1"/>
              <a:t>matter</a:t>
            </a:r>
            <a:endParaRPr lang="fr-FR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A170649A-38C2-40CF-BFAE-82E2AD425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329" y="4815310"/>
            <a:ext cx="5257800" cy="1677565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42CC67-86E9-43AC-B6C5-8BF9A9615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23" y="1614234"/>
            <a:ext cx="5485612" cy="30115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B2636F1-26BC-4D84-BC10-46CC300E6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717" y="1096911"/>
            <a:ext cx="6299726" cy="338281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AE7B094-A4A1-4498-B0AF-0E6E0EF13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761" y="4722062"/>
            <a:ext cx="5485613" cy="207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882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312E7A-150F-41E7-8437-A703FBF06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B8F557-6547-4357-8E66-2AEFE79C4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E7BC24-1D97-4044-BBF8-7B42EF4FA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221"/>
            <a:ext cx="12192000" cy="627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451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9BB526F1-6908-42FA-AB76-95014DDAE490}"/>
              </a:ext>
            </a:extLst>
          </p:cNvPr>
          <p:cNvGrpSpPr/>
          <p:nvPr/>
        </p:nvGrpSpPr>
        <p:grpSpPr>
          <a:xfrm>
            <a:off x="6487886" y="740229"/>
            <a:ext cx="4948317" cy="5014929"/>
            <a:chOff x="6487886" y="740229"/>
            <a:chExt cx="4948317" cy="5014929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C28F4CB-D138-46EE-B70B-65C45C041D91}"/>
                </a:ext>
              </a:extLst>
            </p:cNvPr>
            <p:cNvGrpSpPr/>
            <p:nvPr/>
          </p:nvGrpSpPr>
          <p:grpSpPr>
            <a:xfrm>
              <a:off x="6487886" y="740229"/>
              <a:ext cx="4948317" cy="4865914"/>
              <a:chOff x="7783286" y="1295400"/>
              <a:chExt cx="3652916" cy="3893940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E4731E51-6149-40F4-B9F4-D15C6C188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924799" y="1450800"/>
                <a:ext cx="3511403" cy="37385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D1A9B2B-F696-4698-80E9-186950B19D67}"/>
                  </a:ext>
                </a:extLst>
              </p:cNvPr>
              <p:cNvSpPr/>
              <p:nvPr/>
            </p:nvSpPr>
            <p:spPr>
              <a:xfrm>
                <a:off x="7783286" y="1295400"/>
                <a:ext cx="2068285" cy="37326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942356-4287-4321-86FE-C3E4B4803B57}"/>
                </a:ext>
              </a:extLst>
            </p:cNvPr>
            <p:cNvSpPr/>
            <p:nvPr/>
          </p:nvSpPr>
          <p:spPr>
            <a:xfrm>
              <a:off x="7336971" y="5420978"/>
              <a:ext cx="250372" cy="3341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F8943972-256B-405E-9D20-E272E5A5B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47" y="1236967"/>
            <a:ext cx="5561761" cy="43840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re 1">
                <a:extLst>
                  <a:ext uri="{FF2B5EF4-FFF2-40B4-BE49-F238E27FC236}">
                    <a16:creationId xmlns:a16="http://schemas.microsoft.com/office/drawing/2014/main" id="{1EEBC367-1C13-41B7-AFA5-C41CED4FEA6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91886" y="-88596"/>
                <a:ext cx="10515600" cy="1325563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fr-FR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acc>
                          <m:accPr>
                            <m:chr m:val="̅"/>
                            <m:ctrlPr>
                              <a:rPr lang="fr-FR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fr-FR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acc>
                      </m:den>
                    </m:f>
                  </m:oMath>
                </a14:m>
                <a:r>
                  <a:rPr lang="fr-FR" dirty="0"/>
                  <a:t> appearance</a:t>
                </a:r>
                <a:br>
                  <a:rPr lang="fr-FR" dirty="0"/>
                </a:br>
                <a:r>
                  <a:rPr lang="fr-FR" sz="2000" dirty="0" err="1"/>
                  <a:t>Currently</a:t>
                </a:r>
                <a:r>
                  <a:rPr lang="fr-FR" sz="2000" dirty="0"/>
                  <a:t> </a:t>
                </a:r>
                <a:r>
                  <a:rPr lang="fr-FR" sz="2000" dirty="0" err="1"/>
                  <a:t>mostly</a:t>
                </a:r>
                <a:r>
                  <a:rPr lang="fr-FR" sz="2000" dirty="0"/>
                  <a:t> a rate </a:t>
                </a:r>
                <a:r>
                  <a:rPr lang="fr-FR" sz="2000" dirty="0" err="1"/>
                  <a:t>measurement</a:t>
                </a:r>
                <a:endParaRPr lang="fr-FR" sz="2000" dirty="0"/>
              </a:p>
            </p:txBody>
          </p:sp>
        </mc:Choice>
        <mc:Fallback xmlns="">
          <p:sp>
            <p:nvSpPr>
              <p:cNvPr id="7" name="Titre 1">
                <a:extLst>
                  <a:ext uri="{FF2B5EF4-FFF2-40B4-BE49-F238E27FC236}">
                    <a16:creationId xmlns:a16="http://schemas.microsoft.com/office/drawing/2014/main" id="{1EEBC367-1C13-41B7-AFA5-C41CED4FEA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91886" y="-88596"/>
                <a:ext cx="10515600" cy="1325563"/>
              </a:xfrm>
              <a:blipFill>
                <a:blip r:embed="rId4"/>
                <a:stretch>
                  <a:fillRect t="-9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EF12D4EA-A7DD-452C-ACD9-34E1B23AD77A}"/>
              </a:ext>
            </a:extLst>
          </p:cNvPr>
          <p:cNvSpPr txBox="1"/>
          <p:nvPr/>
        </p:nvSpPr>
        <p:spPr>
          <a:xfrm>
            <a:off x="2651164" y="5755158"/>
            <a:ext cx="2092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Correlated</a:t>
            </a:r>
            <a:r>
              <a:rPr lang="fr-FR" sz="2000" dirty="0"/>
              <a:t> change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2CAF8C3-23BF-4983-AAC0-1E08F2CA5DC6}"/>
                  </a:ext>
                </a:extLst>
              </p:cNvPr>
              <p:cNvSpPr txBox="1"/>
              <p:nvPr/>
            </p:nvSpPr>
            <p:spPr>
              <a:xfrm>
                <a:off x="5032280" y="5420978"/>
                <a:ext cx="24256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/>
                  <a:t>Accelerator </a:t>
                </a:r>
                <a:r>
                  <a:rPr lang="fr-FR" sz="2000" dirty="0" err="1"/>
                  <a:t>only</a:t>
                </a:r>
                <a:r>
                  <a:rPr lang="fr-FR" sz="2000" dirty="0"/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2000" i="0" dirty="0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2CAF8C3-23BF-4983-AAC0-1E08F2CA5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280" y="5420978"/>
                <a:ext cx="2425600" cy="400110"/>
              </a:xfrm>
              <a:prstGeom prst="rect">
                <a:avLst/>
              </a:prstGeom>
              <a:blipFill>
                <a:blip r:embed="rId5"/>
                <a:stretch>
                  <a:fillRect l="-2771" t="-7576" b="-257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199CA17-5CAC-4F1A-AE3D-382C55121B8A}"/>
                  </a:ext>
                </a:extLst>
              </p:cNvPr>
              <p:cNvSpPr txBox="1"/>
              <p:nvPr/>
            </p:nvSpPr>
            <p:spPr>
              <a:xfrm>
                <a:off x="5127172" y="5955213"/>
                <a:ext cx="212757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/>
                  <a:t>With reactor </a:t>
                </a:r>
                <a14:m>
                  <m:oMath xmlns:m="http://schemas.openxmlformats.org/officeDocument/2006/math">
                    <m:r>
                      <a:rPr lang="fr-FR" sz="2000" b="0" i="1" dirty="0" smtClean="0">
                        <a:solidFill>
                          <a:srgbClr val="836967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20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2000" i="0" dirty="0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  <m:r>
                      <a:rPr lang="fr-FR" sz="2000" b="0" i="1" dirty="0" smtClean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endParaRPr lang="fr-FR" sz="200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2000" i="0" dirty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fr-FR" sz="2000" dirty="0"/>
                  <a:t> octant,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dirty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sz="2000" i="1" dirty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endParaRPr lang="fr-FR" sz="2000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199CA17-5CAC-4F1A-AE3D-382C55121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172" y="5955213"/>
                <a:ext cx="2127570" cy="707886"/>
              </a:xfrm>
              <a:prstGeom prst="rect">
                <a:avLst/>
              </a:prstGeom>
              <a:blipFill>
                <a:blip r:embed="rId6"/>
                <a:stretch>
                  <a:fillRect l="-2865" t="-5172" b="-146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21079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AEB645E-7166-4236-8D71-87AA016D4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38" y="1237225"/>
            <a:ext cx="5188679" cy="4085887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9168A6F7-556A-4F8C-9609-AA7F879B330B}"/>
              </a:ext>
            </a:extLst>
          </p:cNvPr>
          <p:cNvGrpSpPr/>
          <p:nvPr/>
        </p:nvGrpSpPr>
        <p:grpSpPr>
          <a:xfrm>
            <a:off x="7391401" y="718456"/>
            <a:ext cx="4201886" cy="4408715"/>
            <a:chOff x="7315200" y="1030258"/>
            <a:chExt cx="4621530" cy="520420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CD7C916-A16A-4AE4-A3AB-CA21D1E69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3197" y="1175978"/>
              <a:ext cx="4353533" cy="505848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9F5415-43D1-4C3B-B2D5-EA4D539BB4C5}"/>
                </a:ext>
              </a:extLst>
            </p:cNvPr>
            <p:cNvSpPr/>
            <p:nvPr/>
          </p:nvSpPr>
          <p:spPr>
            <a:xfrm>
              <a:off x="7315200" y="1030258"/>
              <a:ext cx="2177143" cy="537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re 1">
                <a:extLst>
                  <a:ext uri="{FF2B5EF4-FFF2-40B4-BE49-F238E27FC236}">
                    <a16:creationId xmlns:a16="http://schemas.microsoft.com/office/drawing/2014/main" id="{1D851D58-91E4-4FE5-882A-5A92471369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91886" y="-88596"/>
                <a:ext cx="10515600" cy="1325563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fr-FR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acc>
                          <m:accPr>
                            <m:chr m:val="̅"/>
                            <m:ctrlPr>
                              <a:rPr lang="fr-FR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fr-FR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acc>
                      </m:den>
                    </m:f>
                  </m:oMath>
                </a14:m>
                <a:r>
                  <a:rPr lang="fr-FR" dirty="0"/>
                  <a:t> appearance</a:t>
                </a:r>
                <a:br>
                  <a:rPr lang="fr-FR" dirty="0"/>
                </a:br>
                <a:r>
                  <a:rPr lang="fr-FR" sz="2000" dirty="0" err="1"/>
                  <a:t>Currently</a:t>
                </a:r>
                <a:r>
                  <a:rPr lang="fr-FR" sz="2000" dirty="0"/>
                  <a:t> </a:t>
                </a:r>
                <a:r>
                  <a:rPr lang="fr-FR" sz="2000" dirty="0" err="1"/>
                  <a:t>mostly</a:t>
                </a:r>
                <a:r>
                  <a:rPr lang="fr-FR" sz="2000" dirty="0"/>
                  <a:t> a rate </a:t>
                </a:r>
                <a:r>
                  <a:rPr lang="fr-FR" sz="2000" dirty="0" err="1"/>
                  <a:t>measurement</a:t>
                </a:r>
                <a:endParaRPr lang="fr-FR" sz="2000" dirty="0"/>
              </a:p>
            </p:txBody>
          </p:sp>
        </mc:Choice>
        <mc:Fallback xmlns="">
          <p:sp>
            <p:nvSpPr>
              <p:cNvPr id="4" name="Titre 1">
                <a:extLst>
                  <a:ext uri="{FF2B5EF4-FFF2-40B4-BE49-F238E27FC236}">
                    <a16:creationId xmlns:a16="http://schemas.microsoft.com/office/drawing/2014/main" id="{1D851D58-91E4-4FE5-882A-5A92471369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91886" y="-88596"/>
                <a:ext cx="10515600" cy="1325563"/>
              </a:xfrm>
              <a:blipFill>
                <a:blip r:embed="rId4"/>
                <a:stretch>
                  <a:fillRect t="-9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58EA4AB-267C-4282-BDB7-C822C712AF16}"/>
                  </a:ext>
                </a:extLst>
              </p:cNvPr>
              <p:cNvSpPr txBox="1"/>
              <p:nvPr/>
            </p:nvSpPr>
            <p:spPr>
              <a:xfrm>
                <a:off x="1763486" y="5167729"/>
                <a:ext cx="4332514" cy="1690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 err="1"/>
                  <a:t>Preference</a:t>
                </a:r>
                <a:r>
                  <a:rPr lang="fr-FR" sz="2400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sz="240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fr-FR" sz="2400" i="0" smtClean="0">
                        <a:latin typeface="Cambria Math" panose="02040503050406030204" pitchFamily="18" charset="0"/>
                      </a:rPr>
                      <m:t>≈−</m:t>
                    </m:r>
                    <m:f>
                      <m:fPr>
                        <m:ctrlPr>
                          <a:rPr lang="fr-FR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240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fr-FR" sz="2400" dirty="0"/>
              </a:p>
              <a:p>
                <a:endParaRPr lang="fr-FR" sz="2400" dirty="0"/>
              </a:p>
              <a:p>
                <a:r>
                  <a:rPr lang="fr-FR" sz="2400" dirty="0"/>
                  <a:t>Data </a:t>
                </a:r>
                <a:r>
                  <a:rPr lang="fr-FR" sz="2400" dirty="0" err="1"/>
                  <a:t>outside</a:t>
                </a:r>
                <a:r>
                  <a:rPr lang="fr-FR" sz="2400" dirty="0"/>
                  <a:t> of MO-</a:t>
                </a:r>
                <a:r>
                  <a:rPr lang="fr-FR" sz="2400" dirty="0" err="1"/>
                  <a:t>degeneracy</a:t>
                </a:r>
                <a:r>
                  <a:rPr lang="fr-FR" sz="2400" dirty="0"/>
                  <a:t> =&gt; </a:t>
                </a:r>
                <a:r>
                  <a:rPr lang="fr-FR" sz="2400" dirty="0" err="1"/>
                  <a:t>stronger</a:t>
                </a:r>
                <a:r>
                  <a:rPr lang="fr-FR" sz="2400" dirty="0"/>
                  <a:t> CP </a:t>
                </a:r>
                <a:r>
                  <a:rPr lang="fr-FR" sz="2400" dirty="0" err="1"/>
                  <a:t>constraint</a:t>
                </a:r>
                <a:endParaRPr lang="fr-FR" sz="2400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58EA4AB-267C-4282-BDB7-C822C712A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486" y="5167729"/>
                <a:ext cx="4332514" cy="1690271"/>
              </a:xfrm>
              <a:prstGeom prst="rect">
                <a:avLst/>
              </a:prstGeom>
              <a:blipFill>
                <a:blip r:embed="rId5"/>
                <a:stretch>
                  <a:fillRect l="-2110" t="-361" b="-722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340EB26-7DB6-4627-8B16-0934CF179532}"/>
                  </a:ext>
                </a:extLst>
              </p:cNvPr>
              <p:cNvSpPr txBox="1"/>
              <p:nvPr/>
            </p:nvSpPr>
            <p:spPr>
              <a:xfrm>
                <a:off x="7771940" y="5507654"/>
                <a:ext cx="53131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dirty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sz="2400" b="0" i="1" dirty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fr-FR" sz="2400" dirty="0"/>
                  <a:t> </a:t>
                </a:r>
                <a:r>
                  <a:rPr lang="fr-FR" sz="2400" dirty="0" err="1"/>
                  <a:t>preference</a:t>
                </a:r>
                <a:r>
                  <a:rPr lang="fr-FR" sz="2400" dirty="0"/>
                  <a:t> </a:t>
                </a:r>
                <a:r>
                  <a:rPr lang="fr-FR" sz="2400" dirty="0" err="1"/>
                  <a:t>depends</a:t>
                </a:r>
                <a:r>
                  <a:rPr lang="fr-FR" sz="2400" dirty="0"/>
                  <a:t> on MO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340EB26-7DB6-4627-8B16-0934CF179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940" y="5507654"/>
                <a:ext cx="5313148" cy="461665"/>
              </a:xfrm>
              <a:prstGeom prst="rect">
                <a:avLst/>
              </a:prstGeom>
              <a:blipFill>
                <a:blip r:embed="rId6"/>
                <a:stretch>
                  <a:fillRect l="-344" t="-10526" b="-289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95709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C30DF63-BC56-45F2-A4CD-4B94DFAA40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30"/>
          <a:stretch/>
        </p:blipFill>
        <p:spPr>
          <a:xfrm>
            <a:off x="-54989" y="598714"/>
            <a:ext cx="12301980" cy="6259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527651E5-7A79-430C-81FE-0BC384F98844}"/>
                  </a:ext>
                </a:extLst>
              </p:cNvPr>
              <p:cNvSpPr txBox="1"/>
              <p:nvPr/>
            </p:nvSpPr>
            <p:spPr>
              <a:xfrm>
                <a:off x="0" y="0"/>
                <a:ext cx="28026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/>
                  <a:t>Using</a:t>
                </a:r>
                <a:r>
                  <a:rPr lang="fr-FR" dirty="0"/>
                  <a:t> </a:t>
                </a:r>
                <a:r>
                  <a:rPr lang="fr-FR" dirty="0" err="1"/>
                  <a:t>reactor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i="0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</m:oMath>
                </a14:m>
                <a:r>
                  <a:rPr lang="fr-FR" dirty="0"/>
                  <a:t> constraint</a:t>
                </a:r>
              </a:p>
              <a:p>
                <a:r>
                  <a:rPr lang="fr-FR" dirty="0"/>
                  <a:t>(</a:t>
                </a:r>
                <a:r>
                  <a:rPr lang="fr-FR" dirty="0" err="1"/>
                  <a:t>different</a:t>
                </a:r>
                <a:r>
                  <a:rPr lang="fr-FR" dirty="0"/>
                  <a:t> values are </a:t>
                </a:r>
                <a:r>
                  <a:rPr lang="fr-FR" dirty="0" err="1"/>
                  <a:t>used</a:t>
                </a:r>
                <a:r>
                  <a:rPr lang="fr-FR" dirty="0"/>
                  <a:t>)</a:t>
                </a: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527651E5-7A79-430C-81FE-0BC384F98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2802690" cy="646331"/>
              </a:xfrm>
              <a:prstGeom prst="rect">
                <a:avLst/>
              </a:prstGeom>
              <a:blipFill>
                <a:blip r:embed="rId3"/>
                <a:stretch>
                  <a:fillRect l="-1739" t="-4717" r="-1304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44D8FC8B-019E-424D-84B5-A5356C1281D9}"/>
              </a:ext>
            </a:extLst>
          </p:cNvPr>
          <p:cNvSpPr txBox="1"/>
          <p:nvPr/>
        </p:nvSpPr>
        <p:spPr>
          <a:xfrm>
            <a:off x="5312229" y="114691"/>
            <a:ext cx="4166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Warning :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frequentist</a:t>
            </a:r>
            <a:r>
              <a:rPr lang="fr-FR" dirty="0"/>
              <a:t> vs </a:t>
            </a:r>
            <a:r>
              <a:rPr lang="fr-FR" dirty="0" err="1"/>
              <a:t>bayesian</a:t>
            </a:r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49000A0-46D5-4D0E-9A8D-DA6001D647D7}"/>
              </a:ext>
            </a:extLst>
          </p:cNvPr>
          <p:cNvCxnSpPr/>
          <p:nvPr/>
        </p:nvCxnSpPr>
        <p:spPr>
          <a:xfrm>
            <a:off x="9126416" y="4525108"/>
            <a:ext cx="0" cy="13481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C8AE973-4CCD-4D22-8795-776844E3A03E}"/>
              </a:ext>
            </a:extLst>
          </p:cNvPr>
          <p:cNvSpPr/>
          <p:nvPr/>
        </p:nvSpPr>
        <p:spPr>
          <a:xfrm>
            <a:off x="5910943" y="6585857"/>
            <a:ext cx="261257" cy="1574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264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0E81FB-F276-4723-8F09-900716CFC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723"/>
          <a:stretch/>
        </p:blipFill>
        <p:spPr>
          <a:xfrm>
            <a:off x="602511" y="0"/>
            <a:ext cx="4535097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4803DE6D-0323-4295-A921-293A62430516}"/>
                  </a:ext>
                </a:extLst>
              </p:cNvPr>
              <p:cNvSpPr txBox="1"/>
              <p:nvPr/>
            </p:nvSpPr>
            <p:spPr>
              <a:xfrm>
                <a:off x="5640053" y="380077"/>
                <a:ext cx="5836085" cy="68825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400" dirty="0"/>
                  <a:t>Short Baseline (km)</a:t>
                </a:r>
              </a:p>
              <a:p>
                <a:pPr algn="ctr"/>
                <a:r>
                  <a:rPr lang="fr-FR" sz="2400" dirty="0" err="1"/>
                  <a:t>Reactor</a:t>
                </a:r>
                <a:r>
                  <a:rPr lang="fr-FR" sz="2400" dirty="0"/>
                  <a:t> </a:t>
                </a:r>
                <a:r>
                  <a:rPr lang="fr-FR" sz="2400" dirty="0" err="1"/>
                  <a:t>experiments</a:t>
                </a:r>
                <a:endParaRPr lang="fr-FR" sz="2400" dirty="0"/>
              </a:p>
              <a:p>
                <a:endParaRPr lang="fr-FR" dirty="0"/>
              </a:p>
              <a:p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3 </a:t>
                </a:r>
                <a:r>
                  <a:rPr lang="fr-FR" sz="2000" dirty="0" err="1"/>
                  <a:t>experiments</a:t>
                </a:r>
                <a:r>
                  <a:rPr lang="fr-FR" sz="2000" dirty="0"/>
                  <a:t> </a:t>
                </a:r>
                <a:r>
                  <a:rPr lang="fr-FR" sz="2000" dirty="0" err="1"/>
                  <a:t>with</a:t>
                </a:r>
                <a:r>
                  <a:rPr lang="fr-FR" sz="2000" dirty="0"/>
                  <a:t> </a:t>
                </a:r>
                <a:r>
                  <a:rPr lang="fr-FR" sz="2000" dirty="0" err="1"/>
                  <a:t>similar</a:t>
                </a:r>
                <a:r>
                  <a:rPr lang="fr-FR" sz="2000" dirty="0"/>
                  <a:t> design</a:t>
                </a:r>
              </a:p>
              <a:p>
                <a:r>
                  <a:rPr lang="fr-FR" sz="2000" dirty="0"/>
                  <a:t>Double Chooz (France),</a:t>
                </a:r>
              </a:p>
              <a:p>
                <a:r>
                  <a:rPr lang="fr-FR" sz="2000" dirty="0"/>
                  <a:t>Daya Bay (China)</a:t>
                </a:r>
              </a:p>
              <a:p>
                <a:r>
                  <a:rPr lang="fr-FR" sz="2000" dirty="0"/>
                  <a:t>RENO (</a:t>
                </a:r>
                <a:r>
                  <a:rPr lang="fr-FR" sz="2000" dirty="0" err="1"/>
                  <a:t>Korea</a:t>
                </a:r>
                <a:r>
                  <a:rPr lang="fr-FR" sz="2000" dirty="0"/>
                  <a:t>)</a:t>
                </a:r>
              </a:p>
              <a:p>
                <a:endParaRPr lang="fr-FR" sz="2000" dirty="0"/>
              </a:p>
              <a:p>
                <a:r>
                  <a:rPr lang="fr-FR" sz="2000" dirty="0"/>
                  <a:t>All have </a:t>
                </a:r>
                <a:r>
                  <a:rPr lang="fr-FR" sz="2000" dirty="0" err="1"/>
                  <a:t>completed</a:t>
                </a:r>
                <a:r>
                  <a:rPr lang="fr-FR" sz="2000" dirty="0"/>
                  <a:t> data </a:t>
                </a:r>
                <a:r>
                  <a:rPr lang="fr-FR" sz="2000" dirty="0" err="1"/>
                  <a:t>taking</a:t>
                </a:r>
                <a:endParaRPr lang="fr-FR" sz="2000" dirty="0"/>
              </a:p>
              <a:p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 err="1"/>
                  <a:t>Identical</a:t>
                </a:r>
                <a:r>
                  <a:rPr lang="fr-FR" sz="2000" dirty="0"/>
                  <a:t> detectors </a:t>
                </a:r>
                <a:r>
                  <a:rPr lang="fr-FR" sz="2000" dirty="0" err="1">
                    <a:solidFill>
                      <a:srgbClr val="FF0000"/>
                    </a:solidFill>
                  </a:rPr>
                  <a:t>n</a:t>
                </a:r>
                <a:r>
                  <a:rPr lang="fr-FR" sz="2000" dirty="0" err="1">
                    <a:solidFill>
                      <a:srgbClr val="00B050"/>
                    </a:solidFill>
                  </a:rPr>
                  <a:t>e</a:t>
                </a:r>
                <a:r>
                  <a:rPr lang="fr-FR" sz="2000" dirty="0" err="1">
                    <a:solidFill>
                      <a:srgbClr val="FF0000"/>
                    </a:solidFill>
                  </a:rPr>
                  <a:t>a</a:t>
                </a:r>
                <a:r>
                  <a:rPr lang="fr-FR" sz="2000" dirty="0" err="1">
                    <a:solidFill>
                      <a:srgbClr val="00B050"/>
                    </a:solidFill>
                  </a:rPr>
                  <a:t>r</a:t>
                </a:r>
                <a:r>
                  <a:rPr lang="fr-FR" sz="2000" dirty="0"/>
                  <a:t> and </a:t>
                </a:r>
                <a:r>
                  <a:rPr lang="fr-FR" sz="2000" dirty="0">
                    <a:solidFill>
                      <a:schemeClr val="accent1"/>
                    </a:solidFill>
                  </a:rPr>
                  <a:t>far</a:t>
                </a:r>
                <a:r>
                  <a:rPr lang="fr-FR" sz="2000" dirty="0"/>
                  <a:t> (~ 1 km) </a:t>
                </a:r>
                <a:r>
                  <a:rPr lang="fr-FR" sz="2000" dirty="0" err="1"/>
                  <a:t>from</a:t>
                </a:r>
                <a:endParaRPr lang="fr-FR" sz="2000" dirty="0"/>
              </a:p>
              <a:p>
                <a:r>
                  <a:rPr lang="fr-FR" sz="2000" dirty="0" err="1"/>
                  <a:t>Reactor</a:t>
                </a:r>
                <a:r>
                  <a:rPr lang="fr-FR" sz="2000" dirty="0"/>
                  <a:t> </a:t>
                </a:r>
                <a:r>
                  <a:rPr lang="fr-FR" sz="2000" dirty="0" err="1"/>
                  <a:t>allows</a:t>
                </a:r>
                <a:r>
                  <a:rPr lang="fr-FR" sz="2000" dirty="0"/>
                  <a:t> </a:t>
                </a:r>
                <a:r>
                  <a:rPr lang="fr-FR" sz="2000" dirty="0" err="1"/>
                  <a:t>cancellation</a:t>
                </a:r>
                <a:r>
                  <a:rPr lang="fr-FR" sz="2000" dirty="0"/>
                  <a:t> of </a:t>
                </a:r>
                <a:r>
                  <a:rPr lang="fr-FR" sz="2000" dirty="0" err="1"/>
                  <a:t>many</a:t>
                </a:r>
                <a:r>
                  <a:rPr lang="fr-FR" sz="2000" dirty="0"/>
                  <a:t> </a:t>
                </a:r>
                <a:r>
                  <a:rPr lang="fr-FR" sz="2000" dirty="0" err="1"/>
                  <a:t>systematic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effects</a:t>
                </a:r>
                <a:endParaRPr lang="fr-FR" sz="2000" dirty="0"/>
              </a:p>
              <a:p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Oscillation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fr-FR" sz="2000" i="1" dirty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000" i="1" dirty="0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fr-FR" sz="200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FR" sz="2000" i="0" dirty="0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fr-FR" sz="20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sz="2000" i="1" dirty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 dirty="0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fr-FR" sz="200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acc>
                    <m:r>
                      <a:rPr lang="fr-FR" sz="20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000" dirty="0"/>
                  <a:t> at first oscillation maximum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2000" dirty="0"/>
              </a:p>
              <a:p>
                <a:r>
                  <a:rPr lang="fr-FR" sz="2000" dirty="0" err="1"/>
                  <a:t>Approximately</a:t>
                </a:r>
                <a:r>
                  <a:rPr lang="fr-FR" sz="2000" dirty="0"/>
                  <a:t> 2-flavor oscillation </a:t>
                </a:r>
                <a:r>
                  <a:rPr lang="fr-FR" sz="2000" dirty="0" err="1"/>
                  <a:t>with</a:t>
                </a:r>
                <a:r>
                  <a:rPr lang="fr-FR" sz="2000" dirty="0"/>
                  <a:t> amplitude</a:t>
                </a:r>
              </a:p>
              <a:p>
                <a:endParaRPr lang="fr-FR" sz="2000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fr-FR" sz="20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fr-FR" sz="2000" i="1" dirty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2000" dirty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fr-FR" sz="2000" i="0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fr-FR" sz="200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fr-FR" sz="2000" i="1" dirty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fr-FR" sz="2000" i="0" dirty="0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sub>
                        </m:sSub>
                      </m:e>
                    </m:func>
                    <m:r>
                      <a:rPr lang="fr-FR" sz="20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000" dirty="0"/>
                  <a:t>and </a:t>
                </a:r>
                <a:r>
                  <a:rPr lang="fr-FR" sz="2000" dirty="0" err="1"/>
                  <a:t>frequency</a:t>
                </a:r>
                <a:r>
                  <a:rPr lang="fr-FR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20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200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fr-FR" sz="2000" i="1" dirty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00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fr-FR" sz="2000" i="0" dirty="0" smtClean="0">
                                <a:latin typeface="Cambria Math" panose="02040503050406030204" pitchFamily="18" charset="0"/>
                              </a:rPr>
                              <m:t>ⅇⅇ</m:t>
                            </m:r>
                          </m:sub>
                          <m:sup>
                            <m:r>
                              <a:rPr lang="fr-FR" sz="2000" i="0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fr-FR" sz="2000" i="0" dirty="0" smtClean="0">
                        <a:latin typeface="Cambria Math" panose="02040503050406030204" pitchFamily="18" charset="0"/>
                      </a:rPr>
                      <m:t>≈</m:t>
                    </m:r>
                    <m:d>
                      <m:dPr>
                        <m:begChr m:val="|"/>
                        <m:endChr m:val="|"/>
                        <m:ctrlPr>
                          <a:rPr lang="fr-FR" sz="2000" i="1" dirty="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fr-FR" sz="2000" i="1" dirty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fr-FR" sz="200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sSub>
                              <m:sSubPr>
                                <m:ctrlPr>
                                  <a:rPr lang="fr-FR" sz="2000" i="1" dirty="0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fr-FR" sz="2000" i="0" dirty="0" smtClean="0">
                                    <a:latin typeface="Cambria Math" panose="02040503050406030204" pitchFamily="18" charset="0"/>
                                  </a:rPr>
                                  <m:t>31</m:t>
                                </m:r>
                              </m:sub>
                            </m:sSub>
                          </m:sub>
                          <m:sup>
                            <m:r>
                              <a:rPr lang="fr-FR" sz="2000" i="0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4803DE6D-0323-4295-A921-293A62430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053" y="380077"/>
                <a:ext cx="5836085" cy="6882590"/>
              </a:xfrm>
              <a:prstGeom prst="rect">
                <a:avLst/>
              </a:prstGeom>
              <a:blipFill>
                <a:blip r:embed="rId3"/>
                <a:stretch>
                  <a:fillRect l="-1044" t="-709" r="-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64465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37D4B26-84B7-485D-B7B0-0F5B28200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197"/>
            <a:ext cx="12192000" cy="63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228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10D2A8-7772-477F-B829-B89A4A4C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E0552A-EBCE-416C-B505-9295A33F6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849815-4A99-48E0-84C7-91A88C906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662"/>
            <a:ext cx="12192000" cy="620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208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8063A4-8124-4932-AF5D-4AD8E1E32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793"/>
            <a:ext cx="12192000" cy="651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1768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3559163-83D4-4289-B4D9-058E7A7C3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667"/>
            <a:ext cx="12192000" cy="642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985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6F6661-A3DE-4620-AA79-C4BAF21BB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D230DD-A7F8-4AD7-953E-99CB14972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777A9D-EF17-4BAC-85B1-99F0D17A4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759"/>
            <a:ext cx="12192000" cy="633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061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495917-8DBE-417C-B1FA-EDAFD4546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F06582-FA2A-4BAC-BE84-FB6BAC3E7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BBB308-3998-478F-B7B4-C8E1AD240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411"/>
            <a:ext cx="12192000" cy="639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200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60F4F35-EA2C-40A0-AF2B-9200BCA2A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42"/>
            <a:ext cx="12192000" cy="663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143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57D95FE-8340-4D48-B96B-3E5353C71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6862"/>
            <a:ext cx="12121398" cy="6200831"/>
          </a:xfrm>
        </p:spPr>
      </p:pic>
    </p:spTree>
    <p:extLst>
      <p:ext uri="{BB962C8B-B14F-4D97-AF65-F5344CB8AC3E}">
        <p14:creationId xmlns:p14="http://schemas.microsoft.com/office/powerpoint/2010/main" val="15190380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2564A86-B0DD-477A-A13E-71CE55B33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450"/>
            <a:ext cx="12192000" cy="63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1268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516181-3157-4C68-B652-54878016D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Atmospheric</a:t>
            </a:r>
            <a:r>
              <a:rPr lang="fr-FR" dirty="0"/>
              <a:t> neutrinos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469B0C-C412-4DCA-814D-BCED52886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20866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16269</TotalTime>
  <Words>3254</Words>
  <Application>Microsoft Office PowerPoint</Application>
  <PresentationFormat>Grand écran</PresentationFormat>
  <Paragraphs>487</Paragraphs>
  <Slides>127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127</vt:i4>
      </vt:variant>
    </vt:vector>
  </HeadingPairs>
  <TitlesOfParts>
    <vt:vector size="153" baseType="lpstr">
      <vt:lpstr>AAAAAC+Arial-BoldMT</vt:lpstr>
      <vt:lpstr>AAAAAD+ArialMT</vt:lpstr>
      <vt:lpstr>AAAAEA+HelveticaNeue</vt:lpstr>
      <vt:lpstr>AAAAEG+HelveticaNeue-Bold</vt:lpstr>
      <vt:lpstr>Arial</vt:lpstr>
      <vt:lpstr>Arial-BoldMT</vt:lpstr>
      <vt:lpstr>ArialMT</vt:lpstr>
      <vt:lpstr>Calibri</vt:lpstr>
      <vt:lpstr>Calibri Light</vt:lpstr>
      <vt:lpstr>Cambria Math</vt:lpstr>
      <vt:lpstr>FreeSerif</vt:lpstr>
      <vt:lpstr>LMMathItalic10</vt:lpstr>
      <vt:lpstr>LMMathItalic7</vt:lpstr>
      <vt:lpstr>LMSans10</vt:lpstr>
      <vt:lpstr>LMSans8</vt:lpstr>
      <vt:lpstr>MS-PMincho</vt:lpstr>
      <vt:lpstr>SourceSerifPro-Bold</vt:lpstr>
      <vt:lpstr>SourceSerifPro-It</vt:lpstr>
      <vt:lpstr>SourceSerifPro-Regular</vt:lpstr>
      <vt:lpstr>Symbol</vt:lpstr>
      <vt:lpstr>SymbolMT</vt:lpstr>
      <vt:lpstr>Times New Roman</vt:lpstr>
      <vt:lpstr>TimesNewRomanPS-BoldMT</vt:lpstr>
      <vt:lpstr>TimesNewRomanPSMT</vt:lpstr>
      <vt:lpstr>Wingdings-Regular</vt:lpstr>
      <vt:lpstr>Thème Office</vt:lpstr>
      <vt:lpstr>Status of neutrinos</vt:lpstr>
      <vt:lpstr>The neutrino challenge</vt:lpstr>
      <vt:lpstr>Topics studied about the neutrino</vt:lpstr>
      <vt:lpstr>Neutrino oscillations</vt:lpstr>
      <vt:lpstr>Mixing angles, CP phase and squared mass differences</vt:lpstr>
      <vt:lpstr>Current neutrino oscillation experiments</vt:lpstr>
      <vt:lpstr>Current neutrino oscillation experiments</vt:lpstr>
      <vt:lpstr>Short baseline reactor experiments</vt:lpstr>
      <vt:lpstr>Présentation PowerPoint</vt:lpstr>
      <vt:lpstr>Présentation PowerPoint</vt:lpstr>
      <vt:lpstr>Medium baseline reactor experiments</vt:lpstr>
      <vt:lpstr>Présentation PowerPoint</vt:lpstr>
      <vt:lpstr>Présentation PowerPoint</vt:lpstr>
      <vt:lpstr>Présentation PowerPoint</vt:lpstr>
      <vt:lpstr>Présentation PowerPoint</vt:lpstr>
      <vt:lpstr>Juno first results (18/11/25)</vt:lpstr>
      <vt:lpstr>Long baseline experiments</vt:lpstr>
      <vt:lpstr>Long baseline experiments</vt:lpstr>
      <vt:lpstr>Long baseline experiments</vt:lpstr>
      <vt:lpstr>Accelerator experiments</vt:lpstr>
      <vt:lpstr>Accelerator neutrinos</vt:lpstr>
      <vt:lpstr>ν_μ disappearance</vt:lpstr>
      <vt:lpstr>ν_e∕(ν_e ) ̅  appearance Currently mostly a rate measurement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Other physics than accelerator neutrinos with JUNO, DUNE, HyperK</vt:lpstr>
      <vt:lpstr>Présentation PowerPoint</vt:lpstr>
      <vt:lpstr>Présentation PowerPoint</vt:lpstr>
      <vt:lpstr>Sterile neutrinos : existence of additional flavours</vt:lpstr>
      <vt:lpstr>Reactor anomaly</vt:lpstr>
      <vt:lpstr>The Gallium anomaly and BEST</vt:lpstr>
      <vt:lpstr>LSND, MiniBoone</vt:lpstr>
      <vt:lpstr>Short-baseline anomalies  no convincing indication for eV-scale sterile neutrino oscillations  </vt:lpstr>
      <vt:lpstr>Constrain on mass from cosmology</vt:lpstr>
      <vt:lpstr>Neutrino mass from cosmology</vt:lpstr>
      <vt:lpstr>Tension between cosmology and laboratory?</vt:lpstr>
      <vt:lpstr>Tensions in cosmology</vt:lpstr>
      <vt:lpstr>Cosmology bounds can be relaxed in non-standard scenarios</vt:lpstr>
      <vt:lpstr>Cosmology bounds can be relaxed in non-standard scenarios</vt:lpstr>
      <vt:lpstr>Example 1 : hint for dynamical dark energy?</vt:lpstr>
      <vt:lpstr>Example 1 : hint for dynamical dark energy?</vt:lpstr>
      <vt:lpstr>Coherent elastic neutrino-nucleon scattering</vt:lpstr>
      <vt:lpstr>Coherent elastic neutrino-nucleon scattering</vt:lpstr>
      <vt:lpstr>Coherent elastic neutrino-nucleon scattering</vt:lpstr>
      <vt:lpstr>Direct mass measurements</vt:lpstr>
      <vt:lpstr>Beta-decay kinematics</vt:lpstr>
      <vt:lpstr>Effective electron neutrino mass, mβ^2=∑129_i▒〖|U_(e_i ) |^2 m_i^2 〗</vt:lpstr>
      <vt:lpstr>Experimental approaches</vt:lpstr>
      <vt:lpstr>KATRIN working principle</vt:lpstr>
      <vt:lpstr>KATRIN result</vt:lpstr>
      <vt:lpstr>KATRIN outlook</vt:lpstr>
      <vt:lpstr>Nature</vt:lpstr>
      <vt:lpstr>Neutrinoless double beta decay</vt:lpstr>
      <vt:lpstr>Effective Majorana neutrino mass, m_ββ=|∑129_μ ̇▒〖U_(e_i)^2 m_i 〗|^2</vt:lpstr>
      <vt:lpstr>Experimental approaches</vt:lpstr>
      <vt:lpstr>Kamland-Zen</vt:lpstr>
      <vt:lpstr>Experimental approaches</vt:lpstr>
      <vt:lpstr>Cuore</vt:lpstr>
      <vt:lpstr>Legend</vt:lpstr>
      <vt:lpstr>Legend outlook</vt:lpstr>
      <vt:lpstr>Experimental approaches</vt:lpstr>
      <vt:lpstr>Présentation PowerPoint</vt:lpstr>
      <vt:lpstr>Effective Majorana neutrino mass, m_ββ=|∑129_μ ̇▒〖U_(e_i)^2 m_i 〗|^2</vt:lpstr>
      <vt:lpstr>Conclusion</vt:lpstr>
      <vt:lpstr>Material used</vt:lpstr>
      <vt:lpstr>Backup</vt:lpstr>
      <vt:lpstr>Présentation PowerPoint</vt:lpstr>
      <vt:lpstr>Medium baseline</vt:lpstr>
      <vt:lpstr>Présentation PowerPoint</vt:lpstr>
      <vt:lpstr>Oscillation in matter</vt:lpstr>
      <vt:lpstr>Présentation PowerPoint</vt:lpstr>
      <vt:lpstr>ν_e∕(ν_e ) ̅  appearance Currently mostly a rate measurement</vt:lpstr>
      <vt:lpstr>ν_e∕(ν_e ) ̅  appearance Currently mostly a rate measurement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Atmospheric neutrinos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Double-beta</vt:lpstr>
      <vt:lpstr>SNO+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neutrinos</dc:title>
  <dc:creator>SIMARD</dc:creator>
  <cp:lastModifiedBy>SIMARD</cp:lastModifiedBy>
  <cp:revision>206</cp:revision>
  <dcterms:created xsi:type="dcterms:W3CDTF">2025-11-03T22:14:09Z</dcterms:created>
  <dcterms:modified xsi:type="dcterms:W3CDTF">2025-11-24T16:27:33Z</dcterms:modified>
</cp:coreProperties>
</file>