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6"/>
  </p:notesMasterIdLst>
  <p:sldIdLst>
    <p:sldId id="457" r:id="rId2"/>
    <p:sldId id="1031" r:id="rId3"/>
    <p:sldId id="257" r:id="rId4"/>
    <p:sldId id="1029" r:id="rId5"/>
    <p:sldId id="561" r:id="rId6"/>
    <p:sldId id="536" r:id="rId7"/>
    <p:sldId id="1036" r:id="rId8"/>
    <p:sldId id="357" r:id="rId9"/>
    <p:sldId id="287" r:id="rId10"/>
    <p:sldId id="548" r:id="rId11"/>
    <p:sldId id="564" r:id="rId12"/>
    <p:sldId id="559" r:id="rId13"/>
    <p:sldId id="1013" r:id="rId14"/>
    <p:sldId id="994" r:id="rId15"/>
    <p:sldId id="1028" r:id="rId16"/>
    <p:sldId id="1027" r:id="rId17"/>
    <p:sldId id="256" r:id="rId18"/>
    <p:sldId id="1040" r:id="rId19"/>
    <p:sldId id="544" r:id="rId20"/>
    <p:sldId id="524" r:id="rId21"/>
    <p:sldId id="335" r:id="rId22"/>
    <p:sldId id="1033" r:id="rId23"/>
    <p:sldId id="1039" r:id="rId24"/>
    <p:sldId id="1041" r:id="rId25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9999"/>
    <a:srgbClr val="170ED0"/>
    <a:srgbClr val="99FFCC"/>
    <a:srgbClr val="92D050"/>
    <a:srgbClr val="FFB3D0"/>
    <a:srgbClr val="009900"/>
    <a:srgbClr val="0000FF"/>
    <a:srgbClr val="24BA6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3" autoAdjust="0"/>
    <p:restoredTop sz="90290" autoAdjust="0"/>
  </p:normalViewPr>
  <p:slideViewPr>
    <p:cSldViewPr snapToGrid="0">
      <p:cViewPr varScale="1">
        <p:scale>
          <a:sx n="77" d="100"/>
          <a:sy n="77" d="100"/>
        </p:scale>
        <p:origin x="93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E698B7A-6637-4FEC-AA32-6649B087FD39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8488642-5419-42B4-B49E-949128E2A0D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29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1AEF1-024B-4685-8A1E-E59C0734ECC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394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810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563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829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199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996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6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1AEF1-024B-4685-8A1E-E59C0734ECC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88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”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56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8He well </a:t>
            </a:r>
            <a:r>
              <a:rPr lang="en-US" dirty="0" err="1"/>
              <a:t>clusterized</a:t>
            </a:r>
            <a:r>
              <a:rPr lang="en-US" dirty="0"/>
              <a:t> in alpha+4n </a:t>
            </a:r>
          </a:p>
          <a:p>
            <a:r>
              <a:rPr lang="en-US" dirty="0"/>
              <a:t> -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chosen kinematics at large momentum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transfer between the proton and the α-particle ensures that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four-neutron system will recoil only with the intrinsic momentum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4He core in the 8He rest frame, without any further momentum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transfer, thus allowing the recoil-less production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738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C’est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voie</a:t>
            </a:r>
            <a:r>
              <a:rPr lang="en-US" dirty="0"/>
              <a:t> de production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specifique</a:t>
            </a:r>
            <a:r>
              <a:rPr lang="en-US" dirty="0"/>
              <a:t>, qui </a:t>
            </a:r>
            <a:r>
              <a:rPr lang="en-US" dirty="0" err="1"/>
              <a:t>n’est</a:t>
            </a:r>
            <a:r>
              <a:rPr lang="en-US" dirty="0"/>
              <a:t> </a:t>
            </a:r>
            <a:r>
              <a:rPr lang="en-US" dirty="0" err="1"/>
              <a:t>peut-etre</a:t>
            </a:r>
            <a:r>
              <a:rPr lang="en-US" dirty="0"/>
              <a:t> pas la plus favorable </a:t>
            </a:r>
            <a:r>
              <a:rPr lang="en-US" dirty="0" err="1"/>
              <a:t>mais</a:t>
            </a:r>
            <a:r>
              <a:rPr lang="en-US" dirty="0"/>
              <a:t> on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l’etudier</a:t>
            </a:r>
            <a:r>
              <a:rPr lang="en-US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929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90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695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49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047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602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342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982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88642-5419-42B4-B49E-949128E2A0D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95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53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83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999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3695733" y="6516000"/>
            <a:ext cx="6912000" cy="3600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IN2P3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1"/>
          </p:nvPr>
        </p:nvSpPr>
        <p:spPr>
          <a:xfrm>
            <a:off x="1967541" y="6516000"/>
            <a:ext cx="1536000" cy="360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B2512-6CE3-6548-932C-EB4AA599411C}" type="datetime1">
              <a:rPr lang="fr-FR" smtClean="0"/>
              <a:t>25/11/2025</a:t>
            </a:fld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38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17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8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1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9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25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33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64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02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BF3CA-6191-43CC-8F1C-85F6E4AFDAA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EFF96-650A-44E0-AEF7-850E0C9C62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24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A2E38FD-8BDB-485C-AFFD-440E1BDE247E}"/>
              </a:ext>
            </a:extLst>
          </p:cNvPr>
          <p:cNvSpPr txBox="1"/>
          <p:nvPr/>
        </p:nvSpPr>
        <p:spPr>
          <a:xfrm>
            <a:off x="10642345" y="36513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grit.in2p3.fr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A1819C9-9B62-4509-9451-6D6CD3D50E3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4451" y="6414401"/>
            <a:ext cx="1536000" cy="360000"/>
          </a:xfrm>
        </p:spPr>
        <p:txBody>
          <a:bodyPr/>
          <a:lstStyle/>
          <a:p>
            <a:pPr>
              <a:defRPr/>
            </a:pPr>
            <a:fld id="{AFAB2512-6CE3-6548-932C-EB4AA599411C}" type="datetime1">
              <a:rPr lang="fr-FR" smtClean="0"/>
              <a:t>25/11/2025</a:t>
            </a:fld>
            <a:endParaRPr lang="fr-FR" dirty="0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377C088C-7A0D-4733-A374-5DE968AC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55" y="6414401"/>
            <a:ext cx="960000" cy="360000"/>
          </a:xfrm>
        </p:spPr>
        <p:txBody>
          <a:bodyPr/>
          <a:lstStyle/>
          <a:p>
            <a:fld id="{D384CA22-6367-EA44-B647-20E2FBBA2D0E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BA620C-BE31-4410-BD32-345DC3C4E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261" y="260456"/>
            <a:ext cx="6678739" cy="12274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746F65-7BDE-4E5C-930A-4032605FD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75" y="197417"/>
            <a:ext cx="2092840" cy="14226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FF65C8B-CC85-4C79-89F7-32CCBACCC8F3}"/>
              </a:ext>
            </a:extLst>
          </p:cNvPr>
          <p:cNvSpPr txBox="1"/>
          <p:nvPr/>
        </p:nvSpPr>
        <p:spPr>
          <a:xfrm>
            <a:off x="468013" y="2535963"/>
            <a:ext cx="11255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Cluster formation in nuclei and </a:t>
            </a:r>
            <a:r>
              <a:rPr lang="en-US" sz="2800" b="1" dirty="0" err="1"/>
              <a:t>multineutron</a:t>
            </a:r>
            <a:r>
              <a:rPr lang="en-US" sz="2800" b="1" dirty="0"/>
              <a:t> systems</a:t>
            </a:r>
            <a:endParaRPr lang="fr-FR" sz="28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A1E71B-6E77-4534-AC2A-A209D5620BC5}"/>
              </a:ext>
            </a:extLst>
          </p:cNvPr>
          <p:cNvSpPr txBox="1"/>
          <p:nvPr/>
        </p:nvSpPr>
        <p:spPr>
          <a:xfrm>
            <a:off x="8592040" y="3767295"/>
            <a:ext cx="2165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D.Beaumel</a:t>
            </a:r>
            <a:endParaRPr lang="en-US" b="1" dirty="0"/>
          </a:p>
          <a:p>
            <a:r>
              <a:rPr lang="en-US" b="1" dirty="0" err="1"/>
              <a:t>IJCLab</a:t>
            </a:r>
            <a:r>
              <a:rPr lang="en-US" b="1" dirty="0"/>
              <a:t>, Orsay, France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65003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637EF68D-DCEA-4B2B-82A5-99F20E55E1C2}"/>
              </a:ext>
            </a:extLst>
          </p:cNvPr>
          <p:cNvSpPr txBox="1"/>
          <p:nvPr/>
        </p:nvSpPr>
        <p:spPr>
          <a:xfrm>
            <a:off x="169794" y="4996192"/>
            <a:ext cx="620487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B3D0"/>
                </a:solidFill>
              </a:rPr>
              <a:t>Molecular structure of the </a:t>
            </a:r>
            <a:r>
              <a:rPr lang="en-US" sz="2400" b="1" i="1" baseline="30000" dirty="0">
                <a:solidFill>
                  <a:srgbClr val="FFB3D0"/>
                </a:solidFill>
              </a:rPr>
              <a:t>10</a:t>
            </a:r>
            <a:r>
              <a:rPr lang="en-US" sz="2400" b="1" i="1" dirty="0">
                <a:solidFill>
                  <a:srgbClr val="FFB3D0"/>
                </a:solidFill>
              </a:rPr>
              <a:t>Be GS is validated </a:t>
            </a:r>
            <a:endParaRPr lang="fr-FR" sz="2400" b="1" i="1" dirty="0">
              <a:solidFill>
                <a:srgbClr val="FFB3D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B033511-3BFC-4055-B783-6118DD7AF92C}"/>
              </a:ext>
            </a:extLst>
          </p:cNvPr>
          <p:cNvSpPr txBox="1"/>
          <p:nvPr/>
        </p:nvSpPr>
        <p:spPr>
          <a:xfrm>
            <a:off x="4086660" y="149052"/>
            <a:ext cx="4532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Results  for </a:t>
            </a:r>
            <a:r>
              <a:rPr lang="en-US" sz="2800" b="1" i="1" baseline="30000" dirty="0"/>
              <a:t>10</a:t>
            </a:r>
            <a:r>
              <a:rPr lang="en-US" sz="2800" b="1" i="1" dirty="0"/>
              <a:t>Be(</a:t>
            </a:r>
            <a:r>
              <a:rPr lang="en-US" sz="2800" b="1" i="1" dirty="0" err="1"/>
              <a:t>p,p</a:t>
            </a:r>
            <a:r>
              <a:rPr lang="en-US" sz="2800" b="1" i="1" dirty="0" err="1">
                <a:latin typeface="Symbol" panose="05050102010706020507" pitchFamily="18" charset="2"/>
              </a:rPr>
              <a:t>a</a:t>
            </a:r>
            <a:r>
              <a:rPr lang="en-US" sz="2800" b="1" i="1" dirty="0"/>
              <a:t>)</a:t>
            </a:r>
            <a:r>
              <a:rPr lang="en-US" sz="2800" b="1" i="1" baseline="30000" dirty="0"/>
              <a:t>6</a:t>
            </a:r>
            <a:r>
              <a:rPr lang="en-US" sz="2800" b="1" i="1" dirty="0"/>
              <a:t>He</a:t>
            </a:r>
            <a:r>
              <a:rPr lang="en-US" sz="2800" b="1" i="1" baseline="30000" dirty="0"/>
              <a:t>(GS) </a:t>
            </a:r>
            <a:endParaRPr lang="fr-FR" sz="2800" b="1" i="1" baseline="30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A7D0034-2670-4748-9B1B-3F4FD0CB6011}"/>
              </a:ext>
            </a:extLst>
          </p:cNvPr>
          <p:cNvSpPr txBox="1"/>
          <p:nvPr/>
        </p:nvSpPr>
        <p:spPr>
          <a:xfrm>
            <a:off x="173098" y="5969430"/>
            <a:ext cx="381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P.Li</a:t>
            </a:r>
            <a:r>
              <a:rPr lang="en-US" i="1" dirty="0"/>
              <a:t>, D.B., et al, PRL 131, 212501 (2023)</a:t>
            </a:r>
            <a:endParaRPr lang="fr-FR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F9FBDC-8132-470F-8867-70541A5D5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76" y="2146986"/>
            <a:ext cx="2324100" cy="20002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CC04115-3B67-4902-B2B9-2B38A4873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4" y="2313220"/>
            <a:ext cx="1400175" cy="162877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7C34382-BDE6-496E-B8B0-D32F8B60861F}"/>
              </a:ext>
            </a:extLst>
          </p:cNvPr>
          <p:cNvSpPr txBox="1"/>
          <p:nvPr/>
        </p:nvSpPr>
        <p:spPr>
          <a:xfrm>
            <a:off x="169794" y="1480335"/>
            <a:ext cx="1856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Extended THSR 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(</a:t>
            </a:r>
            <a:r>
              <a:rPr lang="en-US" sz="2000" b="1" dirty="0" err="1">
                <a:solidFill>
                  <a:srgbClr val="0000FF"/>
                </a:solidFill>
              </a:rPr>
              <a:t>M.Lyu</a:t>
            </a:r>
            <a:r>
              <a:rPr lang="en-US" sz="2000" b="1" dirty="0">
                <a:solidFill>
                  <a:srgbClr val="0000FF"/>
                </a:solidFill>
              </a:rPr>
              <a:t>) </a:t>
            </a:r>
            <a:endParaRPr lang="fr-FR" sz="2000" b="1" dirty="0">
              <a:solidFill>
                <a:srgbClr val="0000FF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879E8C2-C66F-4933-90AE-C00D1A00F09A}"/>
              </a:ext>
            </a:extLst>
          </p:cNvPr>
          <p:cNvSpPr txBox="1"/>
          <p:nvPr/>
        </p:nvSpPr>
        <p:spPr>
          <a:xfrm>
            <a:off x="2425811" y="1460015"/>
            <a:ext cx="2029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AMD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Y.Kanada-En’yo</a:t>
            </a:r>
            <a:r>
              <a:rPr lang="en-US" sz="2000" b="1" dirty="0">
                <a:solidFill>
                  <a:srgbClr val="FF0000"/>
                </a:solidFill>
              </a:rPr>
              <a:t>) </a:t>
            </a:r>
            <a:endParaRPr lang="fr-FR" sz="2000" b="1" dirty="0">
              <a:solidFill>
                <a:srgbClr val="FF0000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849E963-6295-49F6-98BE-A6D3FCA3A0AE}"/>
              </a:ext>
            </a:extLst>
          </p:cNvPr>
          <p:cNvGrpSpPr/>
          <p:nvPr/>
        </p:nvGrpSpPr>
        <p:grpSpPr>
          <a:xfrm>
            <a:off x="4871832" y="875475"/>
            <a:ext cx="7366904" cy="4595556"/>
            <a:chOff x="4871832" y="875475"/>
            <a:chExt cx="7366904" cy="459555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A31EA87-0814-4741-9D97-8D92B1B62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863" y="875475"/>
              <a:ext cx="6204873" cy="4595556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6E933DC-DDA3-4D6C-B1A2-4AEC4868088A}"/>
                </a:ext>
              </a:extLst>
            </p:cNvPr>
            <p:cNvSpPr txBox="1"/>
            <p:nvPr/>
          </p:nvSpPr>
          <p:spPr>
            <a:xfrm>
              <a:off x="9880169" y="3999111"/>
              <a:ext cx="577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</a:t>
              </a:r>
              <a:r>
                <a:rPr lang="en-US" sz="1600" baseline="-25000" dirty="0"/>
                <a:t>R</a:t>
              </a:r>
              <a:r>
                <a:rPr lang="en-US" sz="1600" dirty="0"/>
                <a:t>=0</a:t>
              </a:r>
              <a:endParaRPr lang="fr-FR" sz="1600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4182F8D-8C79-4863-80A9-7EA6FE58F833}"/>
                </a:ext>
              </a:extLst>
            </p:cNvPr>
            <p:cNvSpPr txBox="1"/>
            <p:nvPr/>
          </p:nvSpPr>
          <p:spPr>
            <a:xfrm>
              <a:off x="8138316" y="1576306"/>
              <a:ext cx="17175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Norm. factor=0.90</a:t>
              </a:r>
              <a:endParaRPr lang="fr-FR" sz="1600" dirty="0">
                <a:solidFill>
                  <a:srgbClr val="FF0000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FBDAE56-9F1F-4FDB-AD60-9E270D272E76}"/>
                </a:ext>
              </a:extLst>
            </p:cNvPr>
            <p:cNvSpPr txBox="1"/>
            <p:nvPr/>
          </p:nvSpPr>
          <p:spPr>
            <a:xfrm>
              <a:off x="8198171" y="1982485"/>
              <a:ext cx="17175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Norm. factor=1.04</a:t>
              </a:r>
              <a:endParaRPr lang="fr-FR" sz="1600" dirty="0">
                <a:solidFill>
                  <a:srgbClr val="0000FF"/>
                </a:solidFill>
              </a:endParaRPr>
            </a:p>
          </p:txBody>
        </p:sp>
        <p:sp>
          <p:nvSpPr>
            <p:cNvPr id="28" name="Flèche droite 8">
              <a:extLst>
                <a:ext uri="{FF2B5EF4-FFF2-40B4-BE49-F238E27FC236}">
                  <a16:creationId xmlns:a16="http://schemas.microsoft.com/office/drawing/2014/main" id="{D1719D8E-2811-49CA-9356-480A495E7A94}"/>
                </a:ext>
              </a:extLst>
            </p:cNvPr>
            <p:cNvSpPr/>
            <p:nvPr/>
          </p:nvSpPr>
          <p:spPr>
            <a:xfrm>
              <a:off x="4871832" y="1750661"/>
              <a:ext cx="1071976" cy="2191334"/>
            </a:xfrm>
            <a:prstGeom prst="rightArrow">
              <a:avLst>
                <a:gd name="adj1" fmla="val 50000"/>
                <a:gd name="adj2" fmla="val 51622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DWIA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594C68F6-4EF7-434B-8216-1345CFCFE367}"/>
              </a:ext>
            </a:extLst>
          </p:cNvPr>
          <p:cNvSpPr txBox="1"/>
          <p:nvPr/>
        </p:nvSpPr>
        <p:spPr>
          <a:xfrm>
            <a:off x="436670" y="904508"/>
            <a:ext cx="51437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/>
              <a:t>Microscopic cluster WF used in DWIA calc. </a:t>
            </a:r>
            <a:endParaRPr lang="fr-FR" sz="2200" b="1" i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1653B10-9D71-462E-BF77-943D5785E760}"/>
              </a:ext>
            </a:extLst>
          </p:cNvPr>
          <p:cNvSpPr txBox="1"/>
          <p:nvPr/>
        </p:nvSpPr>
        <p:spPr>
          <a:xfrm>
            <a:off x="324763" y="4160761"/>
            <a:ext cx="4661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Predicted structure of  </a:t>
            </a:r>
            <a:r>
              <a:rPr lang="en-US" sz="2000" b="1" i="1" baseline="30000" dirty="0"/>
              <a:t>10</a:t>
            </a:r>
            <a:r>
              <a:rPr lang="en-US" sz="2000" b="1" i="1" dirty="0"/>
              <a:t>Be GS: 2</a:t>
            </a:r>
            <a:r>
              <a:rPr lang="en-US" sz="2000" b="1" i="1" dirty="0">
                <a:latin typeface="Symbol" panose="05050102010706020507" pitchFamily="18" charset="2"/>
              </a:rPr>
              <a:t>a</a:t>
            </a:r>
            <a:r>
              <a:rPr lang="en-US" sz="2000" b="1" i="1" dirty="0"/>
              <a:t> + 2n(</a:t>
            </a:r>
            <a:r>
              <a:rPr lang="en-US" sz="2000" b="1" i="1" dirty="0">
                <a:latin typeface="Symbol" panose="05050102010706020507" pitchFamily="18" charset="2"/>
              </a:rPr>
              <a:t>p</a:t>
            </a:r>
            <a:r>
              <a:rPr lang="en-US" sz="2000" b="1" i="1" dirty="0"/>
              <a:t>) </a:t>
            </a:r>
            <a:endParaRPr lang="fr-FR" sz="2000" b="1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7E48FB-D608-40BB-9EB2-CA9FF85D4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85" y="5570699"/>
            <a:ext cx="1694064" cy="117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3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A4CF30A-FF63-4D1E-B1FD-8FF7FC7D0714}"/>
              </a:ext>
            </a:extLst>
          </p:cNvPr>
          <p:cNvSpPr txBox="1"/>
          <p:nvPr/>
        </p:nvSpPr>
        <p:spPr>
          <a:xfrm>
            <a:off x="3071318" y="102053"/>
            <a:ext cx="584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baseline="30000" dirty="0"/>
              <a:t>  </a:t>
            </a:r>
            <a:r>
              <a:rPr lang="en-US" sz="2800" b="1" i="1" dirty="0"/>
              <a:t> Experimental  TDX   for  </a:t>
            </a:r>
            <a:r>
              <a:rPr lang="en-US" sz="2800" b="1" i="1" baseline="30000" dirty="0"/>
              <a:t>10~14</a:t>
            </a:r>
            <a:r>
              <a:rPr lang="en-US" sz="2800" b="1" i="1" dirty="0"/>
              <a:t>Be(</a:t>
            </a:r>
            <a:r>
              <a:rPr lang="en-US" sz="2800" b="1" i="1" dirty="0" err="1"/>
              <a:t>p,p</a:t>
            </a:r>
            <a:r>
              <a:rPr lang="en-US" sz="2800" b="1" i="1" dirty="0" err="1">
                <a:latin typeface="Symbol" panose="05050102010706020507" pitchFamily="18" charset="2"/>
              </a:rPr>
              <a:t>a</a:t>
            </a:r>
            <a:r>
              <a:rPr lang="en-US" sz="2800" b="1" i="1" dirty="0"/>
              <a:t>)</a:t>
            </a:r>
            <a:endParaRPr lang="fr-FR" sz="2800" b="1" i="1" dirty="0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152BCA27-18C0-4F16-A80B-454D0DBC7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40" y="1059127"/>
            <a:ext cx="3470108" cy="42222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93482172-F184-4F30-AEE4-733F8C748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334" y="1069544"/>
            <a:ext cx="3470108" cy="4222213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4EB3463E-7CD9-41F9-91C7-E25A2EFE5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4229" y="1077944"/>
            <a:ext cx="3470109" cy="42222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048C04E-5611-475B-940E-4388D9E618FB}"/>
              </a:ext>
            </a:extLst>
          </p:cNvPr>
          <p:cNvSpPr txBox="1"/>
          <p:nvPr/>
        </p:nvSpPr>
        <p:spPr>
          <a:xfrm>
            <a:off x="1604137" y="829212"/>
            <a:ext cx="1955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baseline="30000" dirty="0"/>
              <a:t>10</a:t>
            </a:r>
            <a:r>
              <a:rPr lang="en-US" sz="2400" b="1" i="1" dirty="0"/>
              <a:t>Be(</a:t>
            </a:r>
            <a:r>
              <a:rPr lang="en-US" sz="2400" b="1" i="1" dirty="0" err="1"/>
              <a:t>p,p</a:t>
            </a:r>
            <a:r>
              <a:rPr lang="en-US" sz="2400" b="1" i="1" dirty="0" err="1">
                <a:latin typeface="Symbol" panose="05050102010706020507" pitchFamily="18" charset="2"/>
              </a:rPr>
              <a:t>a</a:t>
            </a:r>
            <a:r>
              <a:rPr lang="en-US" sz="2400" b="1" i="1" dirty="0"/>
              <a:t>)</a:t>
            </a:r>
            <a:r>
              <a:rPr lang="en-US" sz="2400" b="1" i="1" baseline="30000" dirty="0"/>
              <a:t>6</a:t>
            </a:r>
            <a:r>
              <a:rPr lang="en-US" sz="2400" b="1" i="1" dirty="0"/>
              <a:t>He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6C1346-E479-475B-80B6-D138F1F56AD6}"/>
              </a:ext>
            </a:extLst>
          </p:cNvPr>
          <p:cNvSpPr txBox="1"/>
          <p:nvPr/>
        </p:nvSpPr>
        <p:spPr>
          <a:xfrm>
            <a:off x="5490818" y="852265"/>
            <a:ext cx="1955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baseline="30000" dirty="0"/>
              <a:t>12</a:t>
            </a:r>
            <a:r>
              <a:rPr lang="en-US" sz="2400" b="1" i="1" dirty="0"/>
              <a:t>Be(</a:t>
            </a:r>
            <a:r>
              <a:rPr lang="en-US" sz="2400" b="1" i="1" dirty="0" err="1"/>
              <a:t>p,p</a:t>
            </a:r>
            <a:r>
              <a:rPr lang="en-US" sz="2400" b="1" i="1" dirty="0" err="1">
                <a:latin typeface="Symbol" panose="05050102010706020507" pitchFamily="18" charset="2"/>
              </a:rPr>
              <a:t>a</a:t>
            </a:r>
            <a:r>
              <a:rPr lang="en-US" sz="2400" b="1" i="1" dirty="0"/>
              <a:t>)</a:t>
            </a:r>
            <a:r>
              <a:rPr lang="en-US" sz="2400" b="1" i="1" baseline="30000" dirty="0"/>
              <a:t>8</a:t>
            </a:r>
            <a:r>
              <a:rPr lang="en-US" sz="2400" b="1" i="1" dirty="0"/>
              <a:t>He</a:t>
            </a:r>
            <a:endParaRPr lang="fr-FR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C12D08-CD13-417A-95EC-97A9112D9A64}"/>
              </a:ext>
            </a:extLst>
          </p:cNvPr>
          <p:cNvSpPr txBox="1"/>
          <p:nvPr/>
        </p:nvSpPr>
        <p:spPr>
          <a:xfrm>
            <a:off x="9547363" y="811401"/>
            <a:ext cx="1955985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baseline="30000" dirty="0"/>
              <a:t>14</a:t>
            </a:r>
            <a:r>
              <a:rPr lang="en-US" sz="2400" b="1" i="1" dirty="0"/>
              <a:t>Be(</a:t>
            </a:r>
            <a:r>
              <a:rPr lang="en-US" sz="2400" b="1" i="1" dirty="0" err="1"/>
              <a:t>p,p</a:t>
            </a:r>
            <a:r>
              <a:rPr lang="en-US" sz="2400" b="1" i="1" dirty="0" err="1">
                <a:latin typeface="Symbol" panose="05050102010706020507" pitchFamily="18" charset="2"/>
              </a:rPr>
              <a:t>a</a:t>
            </a:r>
            <a:r>
              <a:rPr lang="en-US" sz="2400" b="1" i="1" dirty="0"/>
              <a:t>)</a:t>
            </a:r>
            <a:r>
              <a:rPr lang="en-US" sz="2400" b="1" i="1" baseline="30000" dirty="0"/>
              <a:t>8</a:t>
            </a:r>
            <a:r>
              <a:rPr lang="en-US" sz="2400" b="1" i="1" dirty="0"/>
              <a:t>He</a:t>
            </a:r>
            <a:endParaRPr lang="fr-FR" sz="24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4F047F-1D80-4A9C-AE60-A842A27FE7A8}"/>
              </a:ext>
            </a:extLst>
          </p:cNvPr>
          <p:cNvSpPr txBox="1"/>
          <p:nvPr/>
        </p:nvSpPr>
        <p:spPr>
          <a:xfrm>
            <a:off x="10277139" y="1269400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</a:rPr>
              <a:t>preliminary</a:t>
            </a:r>
            <a:endParaRPr lang="fr-FR" b="1" dirty="0">
              <a:solidFill>
                <a:srgbClr val="0099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4C97AC2-F06D-4334-A3B8-233112276DBB}"/>
              </a:ext>
            </a:extLst>
          </p:cNvPr>
          <p:cNvSpPr txBox="1"/>
          <p:nvPr/>
        </p:nvSpPr>
        <p:spPr>
          <a:xfrm>
            <a:off x="9412940" y="5171061"/>
            <a:ext cx="220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Gated by </a:t>
            </a:r>
            <a:r>
              <a:rPr lang="en-US" baseline="30000" dirty="0"/>
              <a:t>8</a:t>
            </a:r>
            <a:r>
              <a:rPr lang="en-US" dirty="0"/>
              <a:t>He residue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F16095D-1BF2-45D0-80BD-0DA3D23D6C19}"/>
              </a:ext>
            </a:extLst>
          </p:cNvPr>
          <p:cNvSpPr txBox="1"/>
          <p:nvPr/>
        </p:nvSpPr>
        <p:spPr>
          <a:xfrm>
            <a:off x="4532211" y="5566700"/>
            <a:ext cx="42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</a:rPr>
              <a:t>Clustering evolution with N</a:t>
            </a:r>
            <a:endParaRPr lang="fr-FR" sz="2800" b="1" i="1" dirty="0">
              <a:solidFill>
                <a:srgbClr val="0000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AE852E-C263-49EE-8F7E-FE4D70DA7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9" y="5099901"/>
            <a:ext cx="3036823" cy="17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19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8F0A674-D040-4320-A991-A83EB71E4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4"/>
          <a:stretch/>
        </p:blipFill>
        <p:spPr>
          <a:xfrm>
            <a:off x="1577062" y="664291"/>
            <a:ext cx="7110385" cy="28076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3DDDB1D-D848-40DF-B1E0-D90621461943}"/>
              </a:ext>
            </a:extLst>
          </p:cNvPr>
          <p:cNvSpPr txBox="1"/>
          <p:nvPr/>
        </p:nvSpPr>
        <p:spPr>
          <a:xfrm>
            <a:off x="98206" y="927943"/>
            <a:ext cx="40571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baseline="30000" dirty="0">
                <a:solidFill>
                  <a:srgbClr val="0000FF"/>
                </a:solidFill>
              </a:rPr>
              <a:t>14</a:t>
            </a:r>
            <a:r>
              <a:rPr lang="en-US" sz="2400" b="1" i="1" dirty="0">
                <a:solidFill>
                  <a:srgbClr val="0000FF"/>
                </a:solidFill>
              </a:rPr>
              <a:t>Be(</a:t>
            </a:r>
            <a:r>
              <a:rPr lang="en-US" sz="2400" b="1" i="1" dirty="0" err="1">
                <a:solidFill>
                  <a:srgbClr val="0000FF"/>
                </a:solidFill>
              </a:rPr>
              <a:t>p,pt</a:t>
            </a:r>
            <a:r>
              <a:rPr lang="en-US" sz="2400" b="1" i="1" dirty="0">
                <a:solidFill>
                  <a:srgbClr val="0000FF"/>
                </a:solidFill>
              </a:rPr>
              <a:t>)</a:t>
            </a:r>
            <a:r>
              <a:rPr lang="en-US" sz="2400" b="1" i="1" baseline="30000" dirty="0">
                <a:solidFill>
                  <a:srgbClr val="0000FF"/>
                </a:solidFill>
              </a:rPr>
              <a:t> 11</a:t>
            </a:r>
            <a:r>
              <a:rPr lang="en-US" sz="2400" b="1" i="1" dirty="0">
                <a:solidFill>
                  <a:srgbClr val="0000FF"/>
                </a:solidFill>
              </a:rPr>
              <a:t>Li  @ 150 MeV/u    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9039F-1C98-44AF-A322-06B9CDC88044}"/>
              </a:ext>
            </a:extLst>
          </p:cNvPr>
          <p:cNvSpPr/>
          <p:nvPr/>
        </p:nvSpPr>
        <p:spPr>
          <a:xfrm>
            <a:off x="8937409" y="1367584"/>
            <a:ext cx="69852" cy="1406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EEBDEE-FFF8-44E4-9A23-1E7DC65B19DB}"/>
              </a:ext>
            </a:extLst>
          </p:cNvPr>
          <p:cNvSpPr/>
          <p:nvPr/>
        </p:nvSpPr>
        <p:spPr>
          <a:xfrm>
            <a:off x="9089809" y="1367586"/>
            <a:ext cx="91440" cy="140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2FC3C2-5FB0-4D98-8E15-741659D4E0E4}"/>
              </a:ext>
            </a:extLst>
          </p:cNvPr>
          <p:cNvSpPr txBox="1"/>
          <p:nvPr/>
        </p:nvSpPr>
        <p:spPr>
          <a:xfrm>
            <a:off x="8581809" y="931329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NEBULA</a:t>
            </a:r>
            <a:endParaRPr lang="fr-FR" sz="1600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6C5816F-6FD4-4323-9D1C-E6B00BC5198E}"/>
              </a:ext>
            </a:extLst>
          </p:cNvPr>
          <p:cNvCxnSpPr>
            <a:cxnSpLocks/>
          </p:cNvCxnSpPr>
          <p:nvPr/>
        </p:nvCxnSpPr>
        <p:spPr>
          <a:xfrm flipV="1">
            <a:off x="6999106" y="2068119"/>
            <a:ext cx="2008155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38C57623-DC6A-4B22-A742-FF14E157A83B}"/>
              </a:ext>
            </a:extLst>
          </p:cNvPr>
          <p:cNvSpPr txBox="1"/>
          <p:nvPr/>
        </p:nvSpPr>
        <p:spPr>
          <a:xfrm>
            <a:off x="2139270" y="36817"/>
            <a:ext cx="7920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baseline="30000" dirty="0"/>
              <a:t>  </a:t>
            </a:r>
            <a:r>
              <a:rPr lang="en-US" sz="2800" b="1" i="1" dirty="0"/>
              <a:t> Search for triton formation at the surface of  </a:t>
            </a:r>
            <a:r>
              <a:rPr lang="en-US" sz="2800" b="1" i="1" baseline="30000" dirty="0"/>
              <a:t>14</a:t>
            </a:r>
            <a:r>
              <a:rPr lang="en-US" sz="2800" b="1" i="1" dirty="0"/>
              <a:t>Be</a:t>
            </a:r>
            <a:endParaRPr lang="fr-FR" sz="2800" b="1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75286D-E551-4B4D-8AF4-459F50F03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83" y="3825625"/>
            <a:ext cx="4314825" cy="27908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B8EB1F-539B-4B24-824B-0F4FA5649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49" y="3780998"/>
            <a:ext cx="4314825" cy="28575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53A2971-24FC-4100-BCD8-A07AD194019F}"/>
              </a:ext>
            </a:extLst>
          </p:cNvPr>
          <p:cNvSpPr txBox="1"/>
          <p:nvPr/>
        </p:nvSpPr>
        <p:spPr>
          <a:xfrm>
            <a:off x="6581421" y="792475"/>
            <a:ext cx="108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SAMURAI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BBF1746-AC09-4EAC-B473-A1C12C11677D}"/>
              </a:ext>
            </a:extLst>
          </p:cNvPr>
          <p:cNvSpPr txBox="1"/>
          <p:nvPr/>
        </p:nvSpPr>
        <p:spPr>
          <a:xfrm>
            <a:off x="2585156" y="6526138"/>
            <a:ext cx="156164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i="1" dirty="0"/>
              <a:t>Ex in </a:t>
            </a:r>
            <a:r>
              <a:rPr lang="en-US" sz="1700" b="1" i="1" baseline="30000" dirty="0"/>
              <a:t>11</a:t>
            </a:r>
            <a:r>
              <a:rPr lang="en-US" sz="1700" b="1" i="1" dirty="0"/>
              <a:t>Li (MeV)</a:t>
            </a:r>
            <a:endParaRPr lang="fr-FR" sz="1700" b="1" i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62CC749-5E0E-4666-97EF-7882B2F677FE}"/>
              </a:ext>
            </a:extLst>
          </p:cNvPr>
          <p:cNvSpPr txBox="1"/>
          <p:nvPr/>
        </p:nvSpPr>
        <p:spPr>
          <a:xfrm>
            <a:off x="1213582" y="3553624"/>
            <a:ext cx="4393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baseline="30000" dirty="0">
                <a:solidFill>
                  <a:srgbClr val="0000FF"/>
                </a:solidFill>
              </a:rPr>
              <a:t> </a:t>
            </a:r>
            <a:r>
              <a:rPr lang="en-US" b="1" i="1" dirty="0">
                <a:solidFill>
                  <a:srgbClr val="0000FF"/>
                </a:solidFill>
              </a:rPr>
              <a:t> Missing mass spectrum of </a:t>
            </a:r>
            <a:r>
              <a:rPr lang="en-US" b="1" i="1" baseline="30000" dirty="0">
                <a:solidFill>
                  <a:srgbClr val="0000FF"/>
                </a:solidFill>
              </a:rPr>
              <a:t>14</a:t>
            </a:r>
            <a:r>
              <a:rPr lang="en-US" b="1" i="1" dirty="0">
                <a:solidFill>
                  <a:srgbClr val="0000FF"/>
                </a:solidFill>
              </a:rPr>
              <a:t>Be(</a:t>
            </a:r>
            <a:r>
              <a:rPr lang="en-US" b="1" i="1" dirty="0" err="1">
                <a:solidFill>
                  <a:srgbClr val="0000FF"/>
                </a:solidFill>
              </a:rPr>
              <a:t>p,pt</a:t>
            </a:r>
            <a:r>
              <a:rPr lang="en-US" b="1" i="1" dirty="0">
                <a:solidFill>
                  <a:srgbClr val="0000FF"/>
                </a:solidFill>
              </a:rPr>
              <a:t>)</a:t>
            </a:r>
            <a:r>
              <a:rPr lang="en-US" b="1" i="1" baseline="30000" dirty="0">
                <a:solidFill>
                  <a:srgbClr val="0000FF"/>
                </a:solidFill>
              </a:rPr>
              <a:t> 11</a:t>
            </a:r>
            <a:r>
              <a:rPr lang="en-US" b="1" i="1" dirty="0">
                <a:solidFill>
                  <a:srgbClr val="0000FF"/>
                </a:solidFill>
              </a:rPr>
              <a:t>Li      </a:t>
            </a:r>
            <a:endParaRPr lang="fr-FR" dirty="0">
              <a:solidFill>
                <a:srgbClr val="0000FF"/>
              </a:solidFill>
            </a:endParaRPr>
          </a:p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CF9B0E1-8906-4622-B805-7977A762C695}"/>
              </a:ext>
            </a:extLst>
          </p:cNvPr>
          <p:cNvSpPr txBox="1"/>
          <p:nvPr/>
        </p:nvSpPr>
        <p:spPr>
          <a:xfrm>
            <a:off x="8444089" y="3593899"/>
            <a:ext cx="240642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                                                                             </a:t>
            </a:r>
            <a:endParaRPr lang="fr-FR" sz="1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C71608-40C8-4027-91A9-FF58D59384DF}"/>
              </a:ext>
            </a:extLst>
          </p:cNvPr>
          <p:cNvSpPr txBox="1"/>
          <p:nvPr/>
        </p:nvSpPr>
        <p:spPr>
          <a:xfrm>
            <a:off x="7189707" y="3506085"/>
            <a:ext cx="3905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baseline="30000" dirty="0">
                <a:solidFill>
                  <a:srgbClr val="0000FF"/>
                </a:solidFill>
              </a:rPr>
              <a:t> </a:t>
            </a:r>
            <a:r>
              <a:rPr lang="en-US" b="1" i="1" dirty="0">
                <a:solidFill>
                  <a:srgbClr val="0000FF"/>
                </a:solidFill>
              </a:rPr>
              <a:t> TDX  of   </a:t>
            </a:r>
            <a:r>
              <a:rPr lang="en-US" sz="2000" b="1" i="1" baseline="30000" dirty="0"/>
              <a:t>14</a:t>
            </a:r>
            <a:r>
              <a:rPr lang="en-US" sz="2000" b="1" i="1" dirty="0"/>
              <a:t>Be(</a:t>
            </a:r>
            <a:r>
              <a:rPr lang="en-US" sz="2000" b="1" i="1" dirty="0" err="1"/>
              <a:t>p,p</a:t>
            </a:r>
            <a:r>
              <a:rPr lang="en-US" sz="2000" b="1" i="1" dirty="0" err="1">
                <a:latin typeface="Symbol" panose="05050102010706020507" pitchFamily="18" charset="2"/>
              </a:rPr>
              <a:t>a</a:t>
            </a:r>
            <a:r>
              <a:rPr lang="en-US" sz="2000" b="1" i="1" dirty="0"/>
              <a:t>)</a:t>
            </a:r>
            <a:r>
              <a:rPr lang="en-US" b="1" i="1" baseline="30000" dirty="0"/>
              <a:t>  </a:t>
            </a:r>
            <a:r>
              <a:rPr lang="en-US" b="1" i="1" dirty="0"/>
              <a:t> </a:t>
            </a:r>
            <a:r>
              <a:rPr lang="en-US" b="1" i="1" dirty="0">
                <a:solidFill>
                  <a:srgbClr val="0000FF"/>
                </a:solidFill>
              </a:rPr>
              <a:t>vs </a:t>
            </a:r>
            <a:r>
              <a:rPr lang="en-US" sz="2000" b="1" i="1" baseline="30000" dirty="0">
                <a:solidFill>
                  <a:srgbClr val="FF0000"/>
                </a:solidFill>
              </a:rPr>
              <a:t>14</a:t>
            </a:r>
            <a:r>
              <a:rPr lang="en-US" sz="2000" b="1" i="1" dirty="0">
                <a:solidFill>
                  <a:srgbClr val="FF0000"/>
                </a:solidFill>
              </a:rPr>
              <a:t>Be(</a:t>
            </a:r>
            <a:r>
              <a:rPr lang="en-US" sz="2000" b="1" i="1" dirty="0" err="1">
                <a:solidFill>
                  <a:srgbClr val="FF0000"/>
                </a:solidFill>
              </a:rPr>
              <a:t>p,pt</a:t>
            </a:r>
            <a:r>
              <a:rPr lang="en-US" sz="2000" b="1" i="1" dirty="0">
                <a:solidFill>
                  <a:srgbClr val="FF0000"/>
                </a:solidFill>
              </a:rPr>
              <a:t>)</a:t>
            </a:r>
            <a:r>
              <a:rPr lang="en-US" sz="2000" b="1" i="1" dirty="0">
                <a:solidFill>
                  <a:srgbClr val="0000FF"/>
                </a:solidFill>
              </a:rPr>
              <a:t>     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B5EB8DF-01DB-40E4-A055-AA0E34EE16D7}"/>
              </a:ext>
            </a:extLst>
          </p:cNvPr>
          <p:cNvSpPr txBox="1"/>
          <p:nvPr/>
        </p:nvSpPr>
        <p:spPr>
          <a:xfrm>
            <a:off x="8782755" y="6548716"/>
            <a:ext cx="964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/>
              <a:t>Tp</a:t>
            </a:r>
            <a:r>
              <a:rPr lang="en-US" sz="1600" b="1" i="1" dirty="0"/>
              <a:t> (MeV)</a:t>
            </a:r>
            <a:endParaRPr lang="fr-FR" sz="1600" b="1" i="1" dirty="0"/>
          </a:p>
        </p:txBody>
      </p:sp>
    </p:spTree>
    <p:extLst>
      <p:ext uri="{BB962C8B-B14F-4D97-AF65-F5344CB8AC3E}">
        <p14:creationId xmlns:p14="http://schemas.microsoft.com/office/powerpoint/2010/main" val="2571771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309558-2D97-4236-882E-B6B5371B9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8" y="972457"/>
            <a:ext cx="7107055" cy="40204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D41A0A4-7246-44A1-8B3E-116F684C69F4}"/>
              </a:ext>
            </a:extLst>
          </p:cNvPr>
          <p:cNvSpPr txBox="1"/>
          <p:nvPr/>
        </p:nvSpPr>
        <p:spPr>
          <a:xfrm>
            <a:off x="3271762" y="1303048"/>
            <a:ext cx="113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Y.Kubota</a:t>
            </a:r>
            <a:r>
              <a:rPr lang="en-US" dirty="0"/>
              <a:t>)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CF4B12-D36F-4F9C-9830-ACCB1947F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1" y="5215458"/>
            <a:ext cx="2930444" cy="16425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95DEA5-498E-4DAD-B2CC-B849F0193B1A}"/>
              </a:ext>
            </a:extLst>
          </p:cNvPr>
          <p:cNvSpPr txBox="1"/>
          <p:nvPr/>
        </p:nvSpPr>
        <p:spPr>
          <a:xfrm>
            <a:off x="3680195" y="5591353"/>
            <a:ext cx="4074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0ED0"/>
                </a:solidFill>
              </a:rPr>
              <a:t>Commissioning of the demonstrator </a:t>
            </a:r>
          </a:p>
          <a:p>
            <a:r>
              <a:rPr lang="en-US" sz="2000" b="1" dirty="0">
                <a:solidFill>
                  <a:srgbClr val="170ED0"/>
                </a:solidFill>
              </a:rPr>
              <a:t>and  </a:t>
            </a:r>
            <a:r>
              <a:rPr lang="en-US" sz="2000" b="1" baseline="30000" dirty="0">
                <a:solidFill>
                  <a:srgbClr val="170ED0"/>
                </a:solidFill>
              </a:rPr>
              <a:t>50,52</a:t>
            </a:r>
            <a:r>
              <a:rPr lang="en-US" sz="2000" b="1" dirty="0">
                <a:solidFill>
                  <a:srgbClr val="170ED0"/>
                </a:solidFill>
              </a:rPr>
              <a:t>Ca(</a:t>
            </a:r>
            <a:r>
              <a:rPr lang="en-US" sz="2000" b="1" dirty="0" err="1">
                <a:solidFill>
                  <a:srgbClr val="170ED0"/>
                </a:solidFill>
              </a:rPr>
              <a:t>p,pX</a:t>
            </a:r>
            <a:r>
              <a:rPr lang="en-US" sz="2000" b="1" dirty="0">
                <a:solidFill>
                  <a:srgbClr val="170ED0"/>
                </a:solidFill>
              </a:rPr>
              <a:t>) exp in June 2025  </a:t>
            </a:r>
            <a:endParaRPr lang="fr-FR" sz="2000" b="1" dirty="0">
              <a:solidFill>
                <a:srgbClr val="170ED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44D71B1-0542-46A5-834C-BFA4B875A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47" y="629794"/>
            <a:ext cx="3453137" cy="249471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F24480-CB6C-40D1-B931-26BDADA5E100}"/>
              </a:ext>
            </a:extLst>
          </p:cNvPr>
          <p:cNvSpPr txBox="1"/>
          <p:nvPr/>
        </p:nvSpPr>
        <p:spPr>
          <a:xfrm>
            <a:off x="2945676" y="1983"/>
            <a:ext cx="690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The TOGAXSI array for (</a:t>
            </a:r>
            <a:r>
              <a:rPr lang="en-US" sz="3600" b="1" i="1" dirty="0" err="1"/>
              <a:t>p,pX</a:t>
            </a:r>
            <a:r>
              <a:rPr lang="en-US" sz="3600" b="1" i="1" dirty="0"/>
              <a:t>) in I.K.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54996B-67F5-4F4D-A235-6BA43BE27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84" y="3856450"/>
            <a:ext cx="3185791" cy="23910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7C3F9F2-26A2-4618-A429-1D3CA41F448A}"/>
              </a:ext>
            </a:extLst>
          </p:cNvPr>
          <p:cNvSpPr txBox="1"/>
          <p:nvPr/>
        </p:nvSpPr>
        <p:spPr>
          <a:xfrm>
            <a:off x="7754772" y="3542378"/>
            <a:ext cx="425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Simulation code: </a:t>
            </a:r>
            <a:r>
              <a:rPr lang="en-US" b="1" dirty="0" err="1"/>
              <a:t>V.Girard</a:t>
            </a:r>
            <a:r>
              <a:rPr lang="en-US" b="1" dirty="0"/>
              <a:t>-Alcindor (</a:t>
            </a:r>
            <a:r>
              <a:rPr lang="en-US" b="1" dirty="0" err="1"/>
              <a:t>IJCLab</a:t>
            </a:r>
            <a:r>
              <a:rPr lang="en-US" b="1" dirty="0"/>
              <a:t>)</a:t>
            </a:r>
            <a:endParaRPr lang="fr-FR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36EBB27-847F-4B27-9DEE-33DFF9902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26" y="5702358"/>
            <a:ext cx="1000265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90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C601A0-A189-440F-9005-99B4E9F4055B}"/>
              </a:ext>
            </a:extLst>
          </p:cNvPr>
          <p:cNvSpPr txBox="1"/>
          <p:nvPr/>
        </p:nvSpPr>
        <p:spPr>
          <a:xfrm>
            <a:off x="2719577" y="222014"/>
            <a:ext cx="7144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Approach using cluster transfer reactions</a:t>
            </a:r>
            <a:endParaRPr lang="fr-FR" sz="3200" b="1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7F5DE8-8139-4020-B4F5-D7FEA3AFDB9C}"/>
              </a:ext>
            </a:extLst>
          </p:cNvPr>
          <p:cNvSpPr/>
          <p:nvPr/>
        </p:nvSpPr>
        <p:spPr>
          <a:xfrm>
            <a:off x="160781" y="1090701"/>
            <a:ext cx="6096000" cy="56323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measured cross-sections with calculated ones making use of microscopic cluster WF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few studies performed so far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(stable nuclei)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 structure of ground-states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excited states using stripping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 collaboration with theorist 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structure AND reaction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AMD only suitable for light nuclei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Generalized DFT failed to reproduce the </a:t>
            </a:r>
          </a:p>
          <a:p>
            <a:pPr lvl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magnitude of  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112-124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p,p</a:t>
            </a:r>
            <a:r>
              <a:rPr lang="en-US" sz="20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Xsection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 Need </a:t>
            </a:r>
            <a:r>
              <a:rPr lang="en-US" sz="2000" b="1" dirty="0">
                <a:latin typeface="Symbol" panose="05050102010706020507" pitchFamily="18" charset="2"/>
              </a:rPr>
              <a:t>g</a:t>
            </a:r>
            <a:r>
              <a:rPr lang="en-US" sz="2000" b="1" dirty="0"/>
              <a:t>-ray detection to separate GS-&gt;GS from other channels</a:t>
            </a:r>
            <a:endParaRPr lang="fr-FR" sz="20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20FF54-FF63-4D73-B8C7-A81D4633A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99" y="1043627"/>
            <a:ext cx="4347761" cy="7056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4CDE82-224A-4BAE-8979-0A331AB1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494" y="1705743"/>
            <a:ext cx="1832076" cy="6351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CFC9F8-85C8-4D51-8308-D640C6575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70" y="1852394"/>
            <a:ext cx="971686" cy="24839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86E6DBC-EE6F-4005-B519-4D453CD4D056}"/>
              </a:ext>
            </a:extLst>
          </p:cNvPr>
          <p:cNvGrpSpPr/>
          <p:nvPr/>
        </p:nvGrpSpPr>
        <p:grpSpPr>
          <a:xfrm>
            <a:off x="6705600" y="2719291"/>
            <a:ext cx="5182669" cy="4173873"/>
            <a:chOff x="6705600" y="2719291"/>
            <a:chExt cx="5182669" cy="417387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EC36BC1-1F39-4283-A66D-3C6ECE6C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3089685"/>
              <a:ext cx="5182669" cy="3404738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CF085F1-19FE-4FD5-95FD-3CAD86BC8B75}"/>
                </a:ext>
              </a:extLst>
            </p:cNvPr>
            <p:cNvSpPr txBox="1"/>
            <p:nvPr/>
          </p:nvSpPr>
          <p:spPr>
            <a:xfrm>
              <a:off x="8244117" y="6204142"/>
              <a:ext cx="20794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Mass number of Sn </a:t>
              </a:r>
              <a:endParaRPr lang="fr-FR" b="1" i="1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99DAC4F-9B31-4649-8B21-8A7EB244D45A}"/>
                </a:ext>
              </a:extLst>
            </p:cNvPr>
            <p:cNvSpPr txBox="1"/>
            <p:nvPr/>
          </p:nvSpPr>
          <p:spPr>
            <a:xfrm>
              <a:off x="7936326" y="6523832"/>
              <a:ext cx="2636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A.A.Cowley</a:t>
              </a:r>
              <a:r>
                <a:rPr lang="en-US" dirty="0"/>
                <a:t>, PRC 93 (2016)</a:t>
              </a:r>
              <a:endParaRPr lang="fr-FR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9445F61-838A-43F6-AE53-57B4848FF0B7}"/>
                </a:ext>
              </a:extLst>
            </p:cNvPr>
            <p:cNvSpPr txBox="1"/>
            <p:nvPr/>
          </p:nvSpPr>
          <p:spPr>
            <a:xfrm>
              <a:off x="6850740" y="2719291"/>
              <a:ext cx="4864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Same trend observed in transfer as in knockout 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149B9B-3E8D-4CE0-9696-13148587E7F6}"/>
                </a:ext>
              </a:extLst>
            </p:cNvPr>
            <p:cNvSpPr/>
            <p:nvPr/>
          </p:nvSpPr>
          <p:spPr>
            <a:xfrm>
              <a:off x="8550495" y="3408996"/>
              <a:ext cx="17540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baseline="30000" dirty="0">
                  <a:solidFill>
                    <a:srgbClr val="FF0000"/>
                  </a:solidFill>
                </a:rPr>
                <a:t>112-124</a:t>
              </a:r>
              <a:r>
                <a:rPr lang="en-US" sz="2000" b="1" dirty="0">
                  <a:solidFill>
                    <a:srgbClr val="FF0000"/>
                  </a:solidFill>
                </a:rPr>
                <a:t>Sn (d,</a:t>
              </a:r>
              <a:r>
                <a:rPr lang="en-US" sz="2000" b="1" baseline="30000" dirty="0">
                  <a:solidFill>
                    <a:srgbClr val="FF0000"/>
                  </a:solidFill>
                </a:rPr>
                <a:t>6</a:t>
              </a:r>
              <a:r>
                <a:rPr lang="en-US" sz="2000" b="1" dirty="0">
                  <a:solidFill>
                    <a:srgbClr val="FF0000"/>
                  </a:solidFill>
                </a:rPr>
                <a:t>Li) 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956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C601A0-A189-440F-9005-99B4E9F4055B}"/>
              </a:ext>
            </a:extLst>
          </p:cNvPr>
          <p:cNvSpPr txBox="1"/>
          <p:nvPr/>
        </p:nvSpPr>
        <p:spPr>
          <a:xfrm>
            <a:off x="1958104" y="25850"/>
            <a:ext cx="827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Clustering in light n-rich nuclei using transfer reactions</a:t>
            </a:r>
            <a:endParaRPr lang="fr-FR" sz="2800" b="1" dirty="0"/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A6C5AE01-21B5-4D95-A291-311504183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31195" y="1000525"/>
            <a:ext cx="3538537" cy="4279083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6C15ED71-39C7-44C8-9134-622284531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80" y="1186013"/>
            <a:ext cx="1214175" cy="1821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993F3931-F7F8-4DE9-AE34-983A9DB5D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80" y="3162591"/>
            <a:ext cx="1214175" cy="1829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9726947-2261-40C0-8A45-9816ADFA306D}"/>
              </a:ext>
            </a:extLst>
          </p:cNvPr>
          <p:cNvCxnSpPr>
            <a:cxnSpLocks/>
          </p:cNvCxnSpPr>
          <p:nvPr/>
        </p:nvCxnSpPr>
        <p:spPr>
          <a:xfrm>
            <a:off x="1700351" y="3137737"/>
            <a:ext cx="3873860" cy="277330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65913E6-438E-426B-A058-83370C06AA79}"/>
              </a:ext>
            </a:extLst>
          </p:cNvPr>
          <p:cNvSpPr txBox="1"/>
          <p:nvPr/>
        </p:nvSpPr>
        <p:spPr>
          <a:xfrm rot="18776175">
            <a:off x="1776008" y="3909006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EXOGAM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BD615A7-949E-4644-994E-07A545D6B6DF}"/>
              </a:ext>
            </a:extLst>
          </p:cNvPr>
          <p:cNvSpPr txBox="1"/>
          <p:nvPr/>
        </p:nvSpPr>
        <p:spPr>
          <a:xfrm>
            <a:off x="1537271" y="617103"/>
            <a:ext cx="2540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MUGAST@LISE-GANIL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79A1FA0-BAC9-4176-931A-5091D32676F1}"/>
              </a:ext>
            </a:extLst>
          </p:cNvPr>
          <p:cNvSpPr txBox="1"/>
          <p:nvPr/>
        </p:nvSpPr>
        <p:spPr>
          <a:xfrm>
            <a:off x="789368" y="5310348"/>
            <a:ext cx="3607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Study of </a:t>
            </a:r>
            <a:r>
              <a:rPr lang="en-US" b="1" baseline="30000" dirty="0"/>
              <a:t>10,12</a:t>
            </a:r>
            <a:r>
              <a:rPr lang="en-US" b="1" dirty="0"/>
              <a:t>Be(</a:t>
            </a:r>
            <a:r>
              <a:rPr lang="en-US" b="1" dirty="0" err="1"/>
              <a:t>p,</a:t>
            </a:r>
            <a:r>
              <a:rPr lang="en-US" b="1" dirty="0" err="1">
                <a:latin typeface="Symbol" panose="05050102010706020507" pitchFamily="18" charset="2"/>
              </a:rPr>
              <a:t>a</a:t>
            </a:r>
            <a:r>
              <a:rPr lang="en-US" b="1" dirty="0"/>
              <a:t>) and </a:t>
            </a:r>
            <a:r>
              <a:rPr lang="en-US" b="1" baseline="30000" dirty="0"/>
              <a:t>10</a:t>
            </a:r>
            <a:r>
              <a:rPr lang="en-US" b="1" dirty="0"/>
              <a:t>Be(d,</a:t>
            </a:r>
            <a:r>
              <a:rPr lang="en-US" b="1" baseline="30000" dirty="0"/>
              <a:t>6</a:t>
            </a:r>
            <a:r>
              <a:rPr lang="en-US" b="1" dirty="0"/>
              <a:t>Li)</a:t>
            </a:r>
          </a:p>
          <a:p>
            <a:r>
              <a:rPr lang="en-US" dirty="0"/>
              <a:t>Spokesperson : </a:t>
            </a:r>
            <a:r>
              <a:rPr lang="en-US" dirty="0" err="1"/>
              <a:t>V.Girard</a:t>
            </a:r>
            <a:r>
              <a:rPr lang="en-US" dirty="0"/>
              <a:t>-Alcindor, DB</a:t>
            </a:r>
          </a:p>
          <a:p>
            <a:r>
              <a:rPr lang="en-US" dirty="0" err="1"/>
              <a:t>Ph.D</a:t>
            </a:r>
            <a:r>
              <a:rPr lang="en-US" dirty="0"/>
              <a:t> Student:   </a:t>
            </a:r>
            <a:r>
              <a:rPr lang="en-US" dirty="0" err="1"/>
              <a:t>T.Zanatta</a:t>
            </a:r>
            <a:r>
              <a:rPr lang="en-US" dirty="0"/>
              <a:t>-Martinez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AE5F519-E2DE-41E1-872A-6A0A13158FD3}"/>
              </a:ext>
            </a:extLst>
          </p:cNvPr>
          <p:cNvSpPr txBox="1"/>
          <p:nvPr/>
        </p:nvSpPr>
        <p:spPr>
          <a:xfrm>
            <a:off x="2295541" y="6157559"/>
            <a:ext cx="525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FF"/>
                </a:solidFill>
              </a:rPr>
              <a:t>Performed in June 2024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FF"/>
                </a:solidFill>
              </a:rPr>
              <a:t>Cross-section calculation by </a:t>
            </a:r>
            <a:r>
              <a:rPr lang="en-US" b="1" dirty="0" err="1">
                <a:solidFill>
                  <a:srgbClr val="0000FF"/>
                </a:solidFill>
              </a:rPr>
              <a:t>T.Fukui</a:t>
            </a:r>
            <a:r>
              <a:rPr lang="en-US" b="1" dirty="0">
                <a:solidFill>
                  <a:srgbClr val="0000FF"/>
                </a:solidFill>
              </a:rPr>
              <a:t> (Kyushu Univ.)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2D66C0-454D-42CE-910C-6745AE0F1FF4}"/>
              </a:ext>
            </a:extLst>
          </p:cNvPr>
          <p:cNvSpPr txBox="1"/>
          <p:nvPr/>
        </p:nvSpPr>
        <p:spPr>
          <a:xfrm rot="204379">
            <a:off x="1350196" y="2821917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 Beam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E4297B0-E417-48A2-847C-433DA9D98CA4}"/>
              </a:ext>
            </a:extLst>
          </p:cNvPr>
          <p:cNvSpPr txBox="1"/>
          <p:nvPr/>
        </p:nvSpPr>
        <p:spPr>
          <a:xfrm rot="16200000">
            <a:off x="7671678" y="4622391"/>
            <a:ext cx="8381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  <a:endParaRPr lang="fr-FR" baseline="-25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007F970-E06A-4839-B3BA-E77BBBF92BFC}"/>
              </a:ext>
            </a:extLst>
          </p:cNvPr>
          <p:cNvSpPr txBox="1"/>
          <p:nvPr/>
        </p:nvSpPr>
        <p:spPr>
          <a:xfrm rot="16200000">
            <a:off x="5257800" y="1502958"/>
            <a:ext cx="11544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LAB </a:t>
            </a:r>
            <a:r>
              <a:rPr lang="en-US" dirty="0"/>
              <a:t>(MeV)</a:t>
            </a:r>
            <a:endParaRPr lang="fr-FR" baseline="-25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D9D023D-AB4A-454C-B409-6F065B82EFCB}"/>
              </a:ext>
            </a:extLst>
          </p:cNvPr>
          <p:cNvSpPr txBox="1"/>
          <p:nvPr/>
        </p:nvSpPr>
        <p:spPr>
          <a:xfrm rot="16200000">
            <a:off x="8615345" y="1457238"/>
            <a:ext cx="72327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/>
              <a:t>                        </a:t>
            </a:r>
            <a:endParaRPr lang="fr-FR" sz="8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6131FF-39D1-46EF-91E6-D2DFF3F70DA5}"/>
              </a:ext>
            </a:extLst>
          </p:cNvPr>
          <p:cNvSpPr txBox="1"/>
          <p:nvPr/>
        </p:nvSpPr>
        <p:spPr>
          <a:xfrm>
            <a:off x="8209179" y="586325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10</a:t>
            </a:r>
            <a:r>
              <a:rPr lang="en-US" sz="2400" dirty="0"/>
              <a:t>Be(d,</a:t>
            </a:r>
            <a:r>
              <a:rPr lang="en-US" sz="2400" baseline="30000" dirty="0"/>
              <a:t>6</a:t>
            </a:r>
            <a:r>
              <a:rPr lang="en-US" sz="2400" dirty="0"/>
              <a:t>Li)</a:t>
            </a:r>
            <a:r>
              <a:rPr lang="en-US" sz="2400" baseline="30000" dirty="0"/>
              <a:t>6</a:t>
            </a:r>
            <a:r>
              <a:rPr lang="en-US" sz="2400" dirty="0"/>
              <a:t>He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89DF8-C7D0-4F16-981A-92C113E88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33" y="4095370"/>
            <a:ext cx="3607912" cy="26388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20CA5F-62C1-426B-B02F-F284357CD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1344"/>
            <a:ext cx="6145190" cy="292352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E3FA6EA7-9EF4-4B20-99A8-482C22041A75}"/>
              </a:ext>
            </a:extLst>
          </p:cNvPr>
          <p:cNvSpPr txBox="1"/>
          <p:nvPr/>
        </p:nvSpPr>
        <p:spPr>
          <a:xfrm>
            <a:off x="7682132" y="3677511"/>
            <a:ext cx="1104790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 err="1">
                <a:latin typeface="Symbol" panose="05050102010706020507" pitchFamily="18" charset="2"/>
              </a:rPr>
              <a:t>q</a:t>
            </a:r>
            <a:r>
              <a:rPr lang="en-US" sz="1700" baseline="-25000" dirty="0" err="1"/>
              <a:t>LAB</a:t>
            </a:r>
            <a:r>
              <a:rPr lang="en-US" sz="1700" baseline="-25000" dirty="0"/>
              <a:t> </a:t>
            </a:r>
            <a:r>
              <a:rPr lang="en-US" sz="1700" dirty="0"/>
              <a:t>(MeV)</a:t>
            </a:r>
            <a:endParaRPr lang="fr-FR" sz="1700" baseline="-250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D5D0080-F00B-4015-A027-0AE4B4832CEB}"/>
              </a:ext>
            </a:extLst>
          </p:cNvPr>
          <p:cNvSpPr txBox="1"/>
          <p:nvPr/>
        </p:nvSpPr>
        <p:spPr>
          <a:xfrm>
            <a:off x="10821572" y="3692751"/>
            <a:ext cx="1104790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 err="1">
                <a:latin typeface="Symbol" panose="05050102010706020507" pitchFamily="18" charset="2"/>
              </a:rPr>
              <a:t>q</a:t>
            </a:r>
            <a:r>
              <a:rPr lang="en-US" sz="1700" baseline="-25000" dirty="0" err="1"/>
              <a:t>LAB</a:t>
            </a:r>
            <a:r>
              <a:rPr lang="en-US" sz="1700" baseline="-25000" dirty="0"/>
              <a:t> </a:t>
            </a:r>
            <a:r>
              <a:rPr lang="en-US" sz="1700" dirty="0"/>
              <a:t>(MeV)</a:t>
            </a:r>
            <a:endParaRPr lang="fr-FR" sz="1700" baseline="-25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09D9DE-AE8B-45A1-B11D-8109AB141DFB}"/>
              </a:ext>
            </a:extLst>
          </p:cNvPr>
          <p:cNvSpPr txBox="1"/>
          <p:nvPr/>
        </p:nvSpPr>
        <p:spPr>
          <a:xfrm>
            <a:off x="7790688" y="119113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6</a:t>
            </a:r>
            <a:r>
              <a:rPr lang="en-US" dirty="0"/>
              <a:t>Li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4B7265-3F9E-4C39-B9F0-2D260CF52B91}"/>
              </a:ext>
            </a:extLst>
          </p:cNvPr>
          <p:cNvSpPr txBox="1"/>
          <p:nvPr/>
        </p:nvSpPr>
        <p:spPr>
          <a:xfrm>
            <a:off x="10898569" y="1218668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6</a:t>
            </a:r>
            <a:r>
              <a:rPr lang="en-US" dirty="0"/>
              <a:t>He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6453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0E373F-8D59-4937-8C09-2D3EA676D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75" y="1306306"/>
            <a:ext cx="5240554" cy="44421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DEF827-C493-4FE1-A3CB-CAE6AA4C4A56}"/>
              </a:ext>
            </a:extLst>
          </p:cNvPr>
          <p:cNvSpPr txBox="1"/>
          <p:nvPr/>
        </p:nvSpPr>
        <p:spPr>
          <a:xfrm>
            <a:off x="2616418" y="83060"/>
            <a:ext cx="7428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AGATA – GRIT setup to be used at VAMOS </a:t>
            </a:r>
            <a:endParaRPr lang="fr-FR" sz="3200" b="1" i="1" dirty="0"/>
          </a:p>
        </p:txBody>
      </p:sp>
      <p:sp>
        <p:nvSpPr>
          <p:cNvPr id="12" name="Flèche : virage 11">
            <a:extLst>
              <a:ext uri="{FF2B5EF4-FFF2-40B4-BE49-F238E27FC236}">
                <a16:creationId xmlns:a16="http://schemas.microsoft.com/office/drawing/2014/main" id="{DED2BF6E-10B7-4E0B-8106-2A204E67EFFF}"/>
              </a:ext>
            </a:extLst>
          </p:cNvPr>
          <p:cNvSpPr/>
          <p:nvPr/>
        </p:nvSpPr>
        <p:spPr>
          <a:xfrm rot="16200000">
            <a:off x="4068303" y="2492288"/>
            <a:ext cx="1675099" cy="2754488"/>
          </a:xfrm>
          <a:prstGeom prst="bentArrow">
            <a:avLst>
              <a:gd name="adj1" fmla="val 8380"/>
              <a:gd name="adj2" fmla="val 14214"/>
              <a:gd name="adj3" fmla="val 20175"/>
              <a:gd name="adj4" fmla="val 4513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840D5B-5B41-425A-8F9C-86778E9AA78B}"/>
              </a:ext>
            </a:extLst>
          </p:cNvPr>
          <p:cNvSpPr txBox="1"/>
          <p:nvPr/>
        </p:nvSpPr>
        <p:spPr>
          <a:xfrm>
            <a:off x="1324860" y="597800"/>
            <a:ext cx="9560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An AGATA-GRIT[Phase0]-VAMOS campaign is now planned at GANIL starting 2029 </a:t>
            </a:r>
            <a:endParaRPr lang="fr-FR" sz="2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0E4EE0-3B1E-40EC-993E-2674BECA1C9E}"/>
              </a:ext>
            </a:extLst>
          </p:cNvPr>
          <p:cNvSpPr txBox="1"/>
          <p:nvPr/>
        </p:nvSpPr>
        <p:spPr>
          <a:xfrm>
            <a:off x="4323207" y="64745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520B616-5306-4FC7-A80C-89957BE621A7}"/>
              </a:ext>
            </a:extLst>
          </p:cNvPr>
          <p:cNvSpPr txBox="1"/>
          <p:nvPr/>
        </p:nvSpPr>
        <p:spPr>
          <a:xfrm>
            <a:off x="199539" y="6415398"/>
            <a:ext cx="600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AGATA-GRIT-VAMOS workshop on June 11-13, 2025 at GANIL</a:t>
            </a:r>
            <a:endParaRPr lang="fr-FR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61771F-CFA3-4E6E-A26D-9B75E52617DD}"/>
              </a:ext>
            </a:extLst>
          </p:cNvPr>
          <p:cNvSpPr txBox="1"/>
          <p:nvPr/>
        </p:nvSpPr>
        <p:spPr>
          <a:xfrm>
            <a:off x="6611312" y="1444981"/>
            <a:ext cx="541359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Backward</a:t>
            </a:r>
            <a:r>
              <a:rPr lang="en-US" dirty="0"/>
              <a:t>: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6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trapezoidal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telescopes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(2 stages) 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sz="1900" b="1" dirty="0">
                <a:solidFill>
                  <a:srgbClr val="7030A0"/>
                </a:solidFill>
              </a:rPr>
              <a:t>GRIT </a:t>
            </a:r>
            <a:r>
              <a:rPr lang="fr-FR" sz="1900" b="1" dirty="0" err="1">
                <a:solidFill>
                  <a:srgbClr val="7030A0"/>
                </a:solidFill>
              </a:rPr>
              <a:t>electronics</a:t>
            </a:r>
            <a:r>
              <a:rPr lang="fr-FR" sz="1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+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Additional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detectors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readout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 err="1">
                <a:solidFill>
                  <a:srgbClr val="7030A0"/>
                </a:solidFill>
              </a:rPr>
              <a:t>Mesytec</a:t>
            </a:r>
            <a:r>
              <a:rPr lang="fr-FR" dirty="0">
                <a:solidFill>
                  <a:srgbClr val="7030A0"/>
                </a:solidFill>
              </a:rPr>
              <a:t> Electronics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08E5E85-60D0-4A58-9102-A57EDA356AEA}"/>
              </a:ext>
            </a:extLst>
          </p:cNvPr>
          <p:cNvSpPr txBox="1"/>
          <p:nvPr/>
        </p:nvSpPr>
        <p:spPr>
          <a:xfrm>
            <a:off x="6688720" y="2449846"/>
            <a:ext cx="2123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 Helium </a:t>
            </a:r>
            <a:r>
              <a:rPr lang="en-US" b="1" dirty="0" err="1"/>
              <a:t>cryo</a:t>
            </a:r>
            <a:r>
              <a:rPr lang="en-US" b="1" dirty="0"/>
              <a:t> target</a:t>
            </a:r>
            <a:endParaRPr lang="fr-FR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207DF3C-078F-4A4A-936E-29BA1E99C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69" t="30573" r="40299"/>
          <a:stretch/>
        </p:blipFill>
        <p:spPr>
          <a:xfrm>
            <a:off x="6708940" y="3199313"/>
            <a:ext cx="2390929" cy="2766692"/>
          </a:xfrm>
          <a:prstGeom prst="rect">
            <a:avLst/>
          </a:prstGeom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F084CBA8-0A64-4101-9682-F46C25F4851E}"/>
              </a:ext>
            </a:extLst>
          </p:cNvPr>
          <p:cNvSpPr/>
          <p:nvPr/>
        </p:nvSpPr>
        <p:spPr>
          <a:xfrm>
            <a:off x="8197717" y="4508228"/>
            <a:ext cx="1568905" cy="180266"/>
          </a:xfrm>
          <a:prstGeom prst="rightArrow">
            <a:avLst>
              <a:gd name="adj1" fmla="val 10387"/>
              <a:gd name="adj2" fmla="val 1044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3E810D7-B4AF-457B-B066-6A77013AB5B2}"/>
              </a:ext>
            </a:extLst>
          </p:cNvPr>
          <p:cNvSpPr/>
          <p:nvPr/>
        </p:nvSpPr>
        <p:spPr>
          <a:xfrm>
            <a:off x="6283097" y="2799504"/>
            <a:ext cx="3892261" cy="339894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C5DD49-4E5A-4223-998D-0463E9CC2A5F}"/>
              </a:ext>
            </a:extLst>
          </p:cNvPr>
          <p:cNvSpPr txBox="1"/>
          <p:nvPr/>
        </p:nvSpPr>
        <p:spPr>
          <a:xfrm>
            <a:off x="6636203" y="1163375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SPIRAL1 beams 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38BD98B4-2394-4EB7-BE88-FB3ED4EAC88D}"/>
              </a:ext>
            </a:extLst>
          </p:cNvPr>
          <p:cNvSpPr/>
          <p:nvPr/>
        </p:nvSpPr>
        <p:spPr>
          <a:xfrm>
            <a:off x="6283097" y="6423417"/>
            <a:ext cx="97840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E3AF21-FE04-4975-A81F-1E884FD75C03}"/>
              </a:ext>
            </a:extLst>
          </p:cNvPr>
          <p:cNvSpPr txBox="1"/>
          <p:nvPr/>
        </p:nvSpPr>
        <p:spPr>
          <a:xfrm>
            <a:off x="7637319" y="6277156"/>
            <a:ext cx="4059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Proposal to study (</a:t>
            </a:r>
            <a:r>
              <a:rPr lang="en-US" baseline="30000" dirty="0"/>
              <a:t>6</a:t>
            </a:r>
            <a:r>
              <a:rPr lang="en-US" dirty="0"/>
              <a:t>Li,t) and (</a:t>
            </a:r>
            <a:r>
              <a:rPr lang="en-US" baseline="30000" dirty="0"/>
              <a:t>6</a:t>
            </a:r>
            <a:r>
              <a:rPr lang="en-US" dirty="0"/>
              <a:t>Li,</a:t>
            </a:r>
            <a:r>
              <a:rPr lang="en-US" baseline="30000" dirty="0"/>
              <a:t>3</a:t>
            </a:r>
            <a:r>
              <a:rPr lang="en-US" dirty="0"/>
              <a:t>He)</a:t>
            </a:r>
          </a:p>
          <a:p>
            <a:r>
              <a:rPr lang="en-US" dirty="0"/>
              <a:t>Mirror cluster formation </a:t>
            </a:r>
            <a:r>
              <a:rPr lang="en-US" dirty="0" err="1"/>
              <a:t>fction</a:t>
            </a:r>
            <a:r>
              <a:rPr lang="en-US" dirty="0"/>
              <a:t> of Isospin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8317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256D96A-A550-2B4B-92A4-A1D30D85F30F}"/>
              </a:ext>
            </a:extLst>
          </p:cNvPr>
          <p:cNvSpPr txBox="1"/>
          <p:nvPr/>
        </p:nvSpPr>
        <p:spPr>
          <a:xfrm>
            <a:off x="524254" y="837761"/>
            <a:ext cx="4575355" cy="1231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Alpha and cluster </a:t>
            </a:r>
            <a:r>
              <a:rPr lang="fr-FR" dirty="0" err="1"/>
              <a:t>form</a:t>
            </a:r>
            <a:r>
              <a:rPr lang="fr-FR" dirty="0"/>
              <a:t> </a:t>
            </a:r>
            <a:r>
              <a:rPr lang="fr-FR" dirty="0" err="1"/>
              <a:t>factors</a:t>
            </a:r>
            <a:r>
              <a:rPr lang="fr-FR" dirty="0"/>
              <a:t> (Covariant EDF):</a:t>
            </a:r>
          </a:p>
          <a:p>
            <a:r>
              <a:rPr lang="fr-FR" sz="1400" dirty="0"/>
              <a:t>R. Didier-</a:t>
            </a:r>
            <a:r>
              <a:rPr lang="fr-FR" sz="1400" dirty="0" err="1"/>
              <a:t>Pichat</a:t>
            </a:r>
            <a:r>
              <a:rPr lang="fr-FR" sz="1400" dirty="0"/>
              <a:t> (</a:t>
            </a:r>
            <a:r>
              <a:rPr lang="fr-FR" sz="1400" dirty="0" err="1"/>
              <a:t>Ph.D</a:t>
            </a:r>
            <a:r>
              <a:rPr lang="fr-FR" sz="1400" dirty="0"/>
              <a:t> </a:t>
            </a:r>
            <a:r>
              <a:rPr lang="fr-FR" sz="1400" dirty="0" err="1"/>
              <a:t>student</a:t>
            </a:r>
            <a:r>
              <a:rPr lang="fr-FR" sz="1400" dirty="0"/>
              <a:t>, </a:t>
            </a:r>
            <a:r>
              <a:rPr lang="fr-FR" sz="1400" dirty="0" err="1"/>
              <a:t>IJCLab</a:t>
            </a:r>
            <a:r>
              <a:rPr lang="fr-FR" sz="1400" dirty="0"/>
              <a:t>)</a:t>
            </a:r>
          </a:p>
          <a:p>
            <a:r>
              <a:rPr lang="fr-FR" sz="1400" dirty="0" err="1"/>
              <a:t>L.Heitz</a:t>
            </a:r>
            <a:r>
              <a:rPr lang="fr-FR" sz="1400" dirty="0"/>
              <a:t>, </a:t>
            </a:r>
            <a:r>
              <a:rPr lang="fr-FR" sz="1400" dirty="0" err="1"/>
              <a:t>J.P.Ebran</a:t>
            </a:r>
            <a:r>
              <a:rPr lang="fr-FR" sz="1400" dirty="0"/>
              <a:t> (CEA </a:t>
            </a:r>
            <a:r>
              <a:rPr lang="fr-FR" sz="1400" dirty="0" err="1"/>
              <a:t>Bruyeres-le-Chatel</a:t>
            </a:r>
            <a:r>
              <a:rPr lang="fr-FR" sz="1400" dirty="0"/>
              <a:t>)</a:t>
            </a:r>
          </a:p>
          <a:p>
            <a:r>
              <a:rPr lang="fr-FR" sz="1400" dirty="0"/>
              <a:t>E. Khan (</a:t>
            </a:r>
            <a:r>
              <a:rPr lang="fr-FR" sz="1400" dirty="0" err="1"/>
              <a:t>IJCLab</a:t>
            </a:r>
            <a:r>
              <a:rPr lang="fr-FR" sz="1400" dirty="0"/>
              <a:t>)</a:t>
            </a:r>
          </a:p>
          <a:p>
            <a:r>
              <a:rPr lang="fr-FR" sz="1400" dirty="0"/>
              <a:t>S. </a:t>
            </a:r>
            <a:r>
              <a:rPr lang="fr-FR" sz="1400" dirty="0" err="1"/>
              <a:t>Typel</a:t>
            </a:r>
            <a:r>
              <a:rPr lang="fr-FR" sz="1400" dirty="0"/>
              <a:t> (GSI)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A4FD1-33AC-6443-865C-9D4850FC5957}"/>
              </a:ext>
            </a:extLst>
          </p:cNvPr>
          <p:cNvSpPr/>
          <p:nvPr/>
        </p:nvSpPr>
        <p:spPr>
          <a:xfrm>
            <a:off x="1241318" y="3636753"/>
            <a:ext cx="3334326" cy="80021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 err="1"/>
              <a:t>Reaction</a:t>
            </a:r>
            <a:r>
              <a:rPr lang="fr-FR" dirty="0"/>
              <a:t> model (</a:t>
            </a:r>
            <a:r>
              <a:rPr lang="fr-FR" dirty="0" err="1"/>
              <a:t>transfer</a:t>
            </a:r>
            <a:r>
              <a:rPr lang="fr-FR" dirty="0"/>
              <a:t>, DWIA):</a:t>
            </a:r>
          </a:p>
          <a:p>
            <a:r>
              <a:rPr lang="fr-FR" sz="1400" dirty="0"/>
              <a:t>C. </a:t>
            </a:r>
            <a:r>
              <a:rPr lang="fr-FR" sz="1400" dirty="0" err="1"/>
              <a:t>Hebborn</a:t>
            </a:r>
            <a:r>
              <a:rPr lang="fr-FR" sz="1400" dirty="0"/>
              <a:t> (</a:t>
            </a:r>
            <a:r>
              <a:rPr lang="fr-FR" sz="1400" dirty="0" err="1"/>
              <a:t>IJCLab</a:t>
            </a:r>
            <a:r>
              <a:rPr lang="fr-FR" sz="1400" dirty="0"/>
              <a:t>)</a:t>
            </a:r>
          </a:p>
          <a:p>
            <a:r>
              <a:rPr lang="fr-FR" sz="1400" dirty="0"/>
              <a:t>S. </a:t>
            </a:r>
            <a:r>
              <a:rPr lang="fr-FR" sz="1400" dirty="0" err="1"/>
              <a:t>Typel</a:t>
            </a:r>
            <a:r>
              <a:rPr lang="fr-FR" sz="1400" dirty="0"/>
              <a:t>  (GSI)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0313953-D8DB-BB43-9D04-34A15B51C516}"/>
              </a:ext>
            </a:extLst>
          </p:cNvPr>
          <p:cNvCxnSpPr>
            <a:cxnSpLocks/>
          </p:cNvCxnSpPr>
          <p:nvPr/>
        </p:nvCxnSpPr>
        <p:spPr>
          <a:xfrm>
            <a:off x="2811931" y="2152075"/>
            <a:ext cx="1" cy="14292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3403D13-7850-104D-B2BA-FED84C308A93}"/>
              </a:ext>
            </a:extLst>
          </p:cNvPr>
          <p:cNvCxnSpPr>
            <a:cxnSpLocks/>
          </p:cNvCxnSpPr>
          <p:nvPr/>
        </p:nvCxnSpPr>
        <p:spPr>
          <a:xfrm>
            <a:off x="2811932" y="4593403"/>
            <a:ext cx="0" cy="9820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1CCF106-0574-7E45-B1C0-9FCF3C00D960}"/>
              </a:ext>
            </a:extLst>
          </p:cNvPr>
          <p:cNvSpPr/>
          <p:nvPr/>
        </p:nvSpPr>
        <p:spPr>
          <a:xfrm>
            <a:off x="631878" y="5703369"/>
            <a:ext cx="461650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exp</a:t>
            </a:r>
            <a:r>
              <a:rPr lang="fr-FR" dirty="0"/>
              <a:t>. </a:t>
            </a:r>
            <a:r>
              <a:rPr lang="fr-FR" dirty="0" err="1"/>
              <a:t>differential</a:t>
            </a:r>
            <a:r>
              <a:rPr lang="fr-FR" dirty="0"/>
              <a:t> cross section</a:t>
            </a:r>
          </a:p>
          <a:p>
            <a:r>
              <a:rPr lang="fr-FR" dirty="0"/>
              <a:t>(cluster knockout and </a:t>
            </a:r>
            <a:r>
              <a:rPr lang="fr-FR" dirty="0" err="1"/>
              <a:t>transfer</a:t>
            </a:r>
            <a:r>
              <a:rPr lang="fr-FR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A52BF9-DC1E-1D4A-891E-C9103F20DFEC}"/>
              </a:ext>
            </a:extLst>
          </p:cNvPr>
          <p:cNvSpPr txBox="1"/>
          <p:nvPr/>
        </p:nvSpPr>
        <p:spPr>
          <a:xfrm>
            <a:off x="1017677" y="131077"/>
            <a:ext cx="10418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Setting of a </a:t>
            </a:r>
            <a:r>
              <a:rPr lang="fr-FR" sz="2800" dirty="0" err="1"/>
              <a:t>theory-experiment</a:t>
            </a:r>
            <a:r>
              <a:rPr lang="fr-FR" sz="2800" dirty="0"/>
              <a:t> collaboration on cluster traces in </a:t>
            </a:r>
            <a:r>
              <a:rPr lang="fr-FR" sz="2800" dirty="0" err="1"/>
              <a:t>nuclei</a:t>
            </a:r>
            <a:endParaRPr lang="fr-FR" sz="28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7E1D432-7A54-CA41-95B6-94DBDDB05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853" y="4408737"/>
            <a:ext cx="2593191" cy="217179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1B20D19-FB0A-F546-A7DC-CC077618756B}"/>
              </a:ext>
            </a:extLst>
          </p:cNvPr>
          <p:cNvSpPr txBox="1"/>
          <p:nvPr/>
        </p:nvSpPr>
        <p:spPr>
          <a:xfrm>
            <a:off x="8997131" y="6466374"/>
            <a:ext cx="2887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Y. </a:t>
            </a:r>
            <a:r>
              <a:rPr lang="fr-FR" sz="1200" dirty="0" err="1"/>
              <a:t>Taniguchi</a:t>
            </a:r>
            <a:r>
              <a:rPr lang="fr-FR" sz="1200" dirty="0"/>
              <a:t> et al., PRC 103, L031305 (2021)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6D11C0E-8147-0047-B509-29F2C15C9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836" y="4560083"/>
            <a:ext cx="2494016" cy="16475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4ED70E-D69E-5C47-9201-E49D32EF4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731" y="6198354"/>
            <a:ext cx="2594505" cy="30269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91E6F97-AEA4-8E44-8E31-79B9402B3518}"/>
              </a:ext>
            </a:extLst>
          </p:cNvPr>
          <p:cNvSpPr txBox="1"/>
          <p:nvPr/>
        </p:nvSpPr>
        <p:spPr>
          <a:xfrm>
            <a:off x="5931572" y="6501046"/>
            <a:ext cx="2411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P.J. Li et al., PRL 131, 212501 (2023)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971CB8-1B21-AB45-9271-9DF041474408}"/>
              </a:ext>
            </a:extLst>
          </p:cNvPr>
          <p:cNvSpPr txBox="1"/>
          <p:nvPr/>
        </p:nvSpPr>
        <p:spPr>
          <a:xfrm>
            <a:off x="6432380" y="422407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/>
              <a:t>10</a:t>
            </a:r>
            <a:r>
              <a:rPr lang="fr-FR" dirty="0"/>
              <a:t>Be(</a:t>
            </a:r>
            <a:r>
              <a:rPr lang="fr-FR" dirty="0" err="1"/>
              <a:t>p,p</a:t>
            </a:r>
            <a:r>
              <a:rPr lang="fr-FR" dirty="0" err="1">
                <a:latin typeface="Symbol" pitchFamily="2" charset="2"/>
              </a:rPr>
              <a:t>a</a:t>
            </a:r>
            <a:r>
              <a:rPr lang="fr-FR" dirty="0">
                <a:latin typeface="Symbol" pitchFamily="2" charset="2"/>
              </a:rPr>
              <a:t>)</a:t>
            </a:r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5DF1F78-8B86-AB42-BC39-66B58632E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328" y="650410"/>
            <a:ext cx="6894102" cy="907578"/>
          </a:xfrm>
          <a:prstGeom prst="rect">
            <a:avLst/>
          </a:prstGeom>
        </p:spPr>
      </p:pic>
      <p:pic>
        <p:nvPicPr>
          <p:cNvPr id="21" name="Image 20" descr="Cluster_allter.png">
            <a:extLst>
              <a:ext uri="{FF2B5EF4-FFF2-40B4-BE49-F238E27FC236}">
                <a16:creationId xmlns:a16="http://schemas.microsoft.com/office/drawing/2014/main" id="{31A96EBB-ABC5-3340-B327-CEBB9F77F0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83" y="1679461"/>
            <a:ext cx="2322981" cy="2423137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E6648F6-44AB-DE4C-9D34-93AA9D7FC449}"/>
              </a:ext>
            </a:extLst>
          </p:cNvPr>
          <p:cNvCxnSpPr>
            <a:cxnSpLocks/>
          </p:cNvCxnSpPr>
          <p:nvPr/>
        </p:nvCxnSpPr>
        <p:spPr>
          <a:xfrm>
            <a:off x="8628441" y="1426520"/>
            <a:ext cx="16795" cy="3838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82519B9-3955-BE42-80FD-7819BA76BEC1}"/>
              </a:ext>
            </a:extLst>
          </p:cNvPr>
          <p:cNvCxnSpPr>
            <a:cxnSpLocks/>
          </p:cNvCxnSpPr>
          <p:nvPr/>
        </p:nvCxnSpPr>
        <p:spPr>
          <a:xfrm flipH="1">
            <a:off x="7150623" y="3796145"/>
            <a:ext cx="270760" cy="5452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CE2CBE4-9C0D-164E-865C-F2CFBA805382}"/>
              </a:ext>
            </a:extLst>
          </p:cNvPr>
          <p:cNvCxnSpPr>
            <a:cxnSpLocks/>
          </p:cNvCxnSpPr>
          <p:nvPr/>
        </p:nvCxnSpPr>
        <p:spPr>
          <a:xfrm>
            <a:off x="9817611" y="3760006"/>
            <a:ext cx="398282" cy="6125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88472D5E-F1C9-4E8D-A2FF-AB88350DCD2F}"/>
              </a:ext>
            </a:extLst>
          </p:cNvPr>
          <p:cNvSpPr txBox="1"/>
          <p:nvPr/>
        </p:nvSpPr>
        <p:spPr>
          <a:xfrm>
            <a:off x="188974" y="6489094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From </a:t>
            </a:r>
            <a:r>
              <a:rPr lang="en-US" sz="1400" i="1" dirty="0" err="1"/>
              <a:t>E.Khan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996379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C454CC22-D1AB-4BCD-8C68-5EBC9B8F1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35" y="1414089"/>
            <a:ext cx="6130120" cy="39372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CE829D-B5DA-4045-B766-103FACBDA848}"/>
              </a:ext>
            </a:extLst>
          </p:cNvPr>
          <p:cNvSpPr txBox="1"/>
          <p:nvPr/>
        </p:nvSpPr>
        <p:spPr>
          <a:xfrm>
            <a:off x="3129639" y="381685"/>
            <a:ext cx="6139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 The quest for </a:t>
            </a:r>
            <a:r>
              <a:rPr lang="en-US" sz="3200" b="1" i="1" dirty="0" err="1"/>
              <a:t>multineutron</a:t>
            </a:r>
            <a:r>
              <a:rPr lang="en-US" sz="3200" b="1" i="1" dirty="0"/>
              <a:t> states  </a:t>
            </a:r>
            <a:endParaRPr lang="fr-FR" sz="3200" b="1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7ACE4F-6E35-4FCE-BA63-9E5030259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58" y="2795832"/>
            <a:ext cx="5229955" cy="27626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7B63062-ABCC-43B9-A335-3CE3BE57D7BE}"/>
              </a:ext>
            </a:extLst>
          </p:cNvPr>
          <p:cNvSpPr txBox="1"/>
          <p:nvPr/>
        </p:nvSpPr>
        <p:spPr>
          <a:xfrm>
            <a:off x="6972300" y="2473037"/>
            <a:ext cx="473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/>
              <a:t>3</a:t>
            </a:r>
            <a:r>
              <a:rPr lang="fr-FR" b="1" dirty="0"/>
              <a:t>He inter-</a:t>
            </a:r>
            <a:r>
              <a:rPr lang="fr-FR" b="1" dirty="0" err="1"/>
              <a:t>atomic</a:t>
            </a:r>
            <a:r>
              <a:rPr lang="fr-FR" b="1" dirty="0"/>
              <a:t> </a:t>
            </a:r>
            <a:r>
              <a:rPr lang="fr-FR" b="1" dirty="0" err="1"/>
              <a:t>potential</a:t>
            </a:r>
            <a:r>
              <a:rPr lang="fr-FR" b="1" dirty="0"/>
              <a:t>                </a:t>
            </a:r>
            <a:r>
              <a:rPr lang="fr-FR" b="1" i="1" dirty="0" err="1"/>
              <a:t>nn</a:t>
            </a:r>
            <a:r>
              <a:rPr lang="fr-FR" b="1" dirty="0"/>
              <a:t> </a:t>
            </a:r>
            <a:r>
              <a:rPr lang="fr-FR" b="1" dirty="0" err="1"/>
              <a:t>potential</a:t>
            </a:r>
            <a:r>
              <a:rPr lang="fr-FR" b="1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368A15-2AF2-4FB9-8F8B-086E84EB7311}"/>
              </a:ext>
            </a:extLst>
          </p:cNvPr>
          <p:cNvSpPr txBox="1"/>
          <p:nvPr/>
        </p:nvSpPr>
        <p:spPr>
          <a:xfrm>
            <a:off x="8185026" y="1963853"/>
            <a:ext cx="2775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Case of (</a:t>
            </a:r>
            <a:r>
              <a:rPr lang="en-US" sz="2400" baseline="30000" dirty="0"/>
              <a:t>3</a:t>
            </a:r>
            <a:r>
              <a:rPr lang="en-US" sz="2400" dirty="0"/>
              <a:t>He)</a:t>
            </a:r>
            <a:r>
              <a:rPr lang="en-US" sz="2400" baseline="-25000" dirty="0"/>
              <a:t>N</a:t>
            </a:r>
            <a:r>
              <a:rPr lang="en-US" sz="2400" dirty="0"/>
              <a:t> drops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E36FE3E-F23A-45D7-9F17-01A171ACE8E7}"/>
              </a:ext>
            </a:extLst>
          </p:cNvPr>
          <p:cNvSpPr txBox="1"/>
          <p:nvPr/>
        </p:nvSpPr>
        <p:spPr>
          <a:xfrm>
            <a:off x="3464449" y="6308685"/>
            <a:ext cx="502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realistic predictions for </a:t>
            </a:r>
            <a:r>
              <a:rPr lang="en-US" b="1" dirty="0" err="1">
                <a:solidFill>
                  <a:srgbClr val="FF0000"/>
                </a:solidFill>
              </a:rPr>
              <a:t>multineutrons</a:t>
            </a:r>
            <a:r>
              <a:rPr lang="en-US" b="1" dirty="0">
                <a:solidFill>
                  <a:srgbClr val="FF0000"/>
                </a:solidFill>
              </a:rPr>
              <a:t> with A&gt;5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8C6C4E-DEA3-41E1-90EC-AABB0FB9441C}"/>
              </a:ext>
            </a:extLst>
          </p:cNvPr>
          <p:cNvSpPr txBox="1"/>
          <p:nvPr/>
        </p:nvSpPr>
        <p:spPr>
          <a:xfrm>
            <a:off x="7192650" y="5520760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Critical number of atoms N 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̴</a:t>
            </a:r>
            <a:r>
              <a:rPr lang="en-US" sz="1600" b="1" dirty="0"/>
              <a:t>30 </a:t>
            </a:r>
          </a:p>
          <a:p>
            <a:r>
              <a:rPr lang="en-US" sz="1600" b="1" dirty="0"/>
              <a:t>to form a bound system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562287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9EA24C-A421-4661-A223-B182BBDED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16336" r="57587" b="42621"/>
          <a:stretch/>
        </p:blipFill>
        <p:spPr>
          <a:xfrm>
            <a:off x="231112" y="1056077"/>
            <a:ext cx="3749289" cy="31389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AE26FE-88EE-404B-8E9F-C181C1D2F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4" t="16969" r="9815" b="47815"/>
          <a:stretch/>
        </p:blipFill>
        <p:spPr>
          <a:xfrm>
            <a:off x="4183942" y="1980630"/>
            <a:ext cx="3824115" cy="28967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9BC35C-75A9-4065-9278-71DAD52A4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12" y="2783393"/>
            <a:ext cx="3581038" cy="29649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0DE93E-9787-4345-A21A-9754A830141F}"/>
              </a:ext>
            </a:extLst>
          </p:cNvPr>
          <p:cNvSpPr txBox="1"/>
          <p:nvPr/>
        </p:nvSpPr>
        <p:spPr>
          <a:xfrm>
            <a:off x="8643937" y="5748338"/>
            <a:ext cx="35845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/>
              <a:t>T.Faestermann</a:t>
            </a:r>
            <a:r>
              <a:rPr lang="en-US" sz="1500" dirty="0"/>
              <a:t> et al. </a:t>
            </a:r>
            <a:r>
              <a:rPr lang="fr-FR" sz="1500" dirty="0" err="1"/>
              <a:t>Phys.Lett</a:t>
            </a:r>
            <a:r>
              <a:rPr lang="fr-FR" sz="1500" dirty="0"/>
              <a:t>. B 824 </a:t>
            </a:r>
            <a:r>
              <a:rPr lang="fr-FR" sz="1500" b="1" dirty="0"/>
              <a:t>(2022)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A75332-2C0A-4E2E-BBCF-AE07967BFC1F}"/>
              </a:ext>
            </a:extLst>
          </p:cNvPr>
          <p:cNvSpPr txBox="1"/>
          <p:nvPr/>
        </p:nvSpPr>
        <p:spPr>
          <a:xfrm>
            <a:off x="4635500" y="4910769"/>
            <a:ext cx="33800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/>
              <a:t>K.Kisamori</a:t>
            </a:r>
            <a:r>
              <a:rPr lang="en-US" sz="1500" dirty="0"/>
              <a:t> et al., </a:t>
            </a:r>
            <a:r>
              <a:rPr lang="fr-FR" sz="1500" dirty="0"/>
              <a:t>PRL 116, 052501 </a:t>
            </a:r>
            <a:r>
              <a:rPr lang="fr-FR" sz="1500" b="1" dirty="0"/>
              <a:t>(2016)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17DB53E-48C6-4E1B-8DD5-C7FEC73C2BAB}"/>
              </a:ext>
            </a:extLst>
          </p:cNvPr>
          <p:cNvSpPr txBox="1"/>
          <p:nvPr/>
        </p:nvSpPr>
        <p:spPr>
          <a:xfrm>
            <a:off x="543174" y="4231012"/>
            <a:ext cx="33853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/>
              <a:t>M.Marques</a:t>
            </a:r>
            <a:r>
              <a:rPr lang="en-US" sz="1500" dirty="0"/>
              <a:t> et al., PRC</a:t>
            </a:r>
            <a:r>
              <a:rPr lang="fr-FR" sz="1500" dirty="0"/>
              <a:t>65, 044006 </a:t>
            </a:r>
            <a:r>
              <a:rPr lang="fr-FR" sz="1500" b="1" dirty="0"/>
              <a:t>(2002)</a:t>
            </a:r>
            <a:r>
              <a:rPr lang="en-US" sz="1500" b="1" dirty="0"/>
              <a:t> </a:t>
            </a:r>
            <a:endParaRPr lang="fr-FR" sz="15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E0261D-7407-453A-AB00-45FDD2B555BA}"/>
              </a:ext>
            </a:extLst>
          </p:cNvPr>
          <p:cNvSpPr txBox="1"/>
          <p:nvPr/>
        </p:nvSpPr>
        <p:spPr>
          <a:xfrm>
            <a:off x="5304747" y="1505355"/>
            <a:ext cx="185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baseline="30000" dirty="0"/>
              <a:t>4</a:t>
            </a:r>
            <a:r>
              <a:rPr lang="fr-FR" sz="2000" b="1" dirty="0"/>
              <a:t>He (</a:t>
            </a:r>
            <a:r>
              <a:rPr lang="fr-FR" sz="2000" b="1" baseline="30000" dirty="0"/>
              <a:t>8</a:t>
            </a:r>
            <a:r>
              <a:rPr lang="fr-FR" sz="2000" b="1" dirty="0"/>
              <a:t>He,</a:t>
            </a:r>
            <a:r>
              <a:rPr lang="fr-FR" sz="2000" b="1" dirty="0">
                <a:latin typeface="Symbol" panose="05050102010706020507" pitchFamily="18" charset="2"/>
              </a:rPr>
              <a:t>aa</a:t>
            </a:r>
            <a:r>
              <a:rPr lang="fr-FR" sz="2000" b="1" dirty="0"/>
              <a:t>) 4n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49266D0-F696-4F05-BC7D-04912FBEA2C1}"/>
              </a:ext>
            </a:extLst>
          </p:cNvPr>
          <p:cNvSpPr txBox="1"/>
          <p:nvPr/>
        </p:nvSpPr>
        <p:spPr>
          <a:xfrm>
            <a:off x="9414467" y="2300375"/>
            <a:ext cx="1677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baseline="30000" dirty="0"/>
              <a:t>7</a:t>
            </a:r>
            <a:r>
              <a:rPr lang="fr-FR" sz="2000" b="1" dirty="0"/>
              <a:t>Li (</a:t>
            </a:r>
            <a:r>
              <a:rPr lang="fr-FR" sz="2000" b="1" baseline="30000" dirty="0"/>
              <a:t>7</a:t>
            </a:r>
            <a:r>
              <a:rPr lang="fr-FR" sz="2000" b="1" dirty="0"/>
              <a:t>Li, </a:t>
            </a:r>
            <a:r>
              <a:rPr lang="fr-FR" sz="2000" b="1" baseline="30000" dirty="0"/>
              <a:t>10</a:t>
            </a:r>
            <a:r>
              <a:rPr lang="fr-FR" sz="2000" b="1" dirty="0"/>
              <a:t>C) 4n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4D5F80-402B-4ADA-85D6-66AD2ABC52D0}"/>
              </a:ext>
            </a:extLst>
          </p:cNvPr>
          <p:cNvSpPr txBox="1"/>
          <p:nvPr/>
        </p:nvSpPr>
        <p:spPr>
          <a:xfrm>
            <a:off x="1245705" y="738573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/>
              <a:t>14</a:t>
            </a:r>
            <a:r>
              <a:rPr lang="en-US" sz="2000" b="1" dirty="0"/>
              <a:t>Be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b="1" baseline="30000" dirty="0"/>
              <a:t>10</a:t>
            </a:r>
            <a:r>
              <a:rPr lang="en-US" sz="2000" b="1" dirty="0"/>
              <a:t>Be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+ 4n</a:t>
            </a:r>
            <a:endParaRPr lang="fr-FR" sz="20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DCAF7C0-88C5-4D15-9AEA-ABD58D582E46}"/>
              </a:ext>
            </a:extLst>
          </p:cNvPr>
          <p:cNvSpPr txBox="1"/>
          <p:nvPr/>
        </p:nvSpPr>
        <p:spPr>
          <a:xfrm>
            <a:off x="3051466" y="144962"/>
            <a:ext cx="7153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Recent ( </a:t>
            </a:r>
            <a:r>
              <a:rPr lang="en-US" sz="2800" b="1" i="1" dirty="0" err="1"/>
              <a:t>XXI</a:t>
            </a:r>
            <a:r>
              <a:rPr lang="en-US" sz="2800" b="1" i="1" baseline="30000" dirty="0" err="1"/>
              <a:t>th</a:t>
            </a:r>
            <a:r>
              <a:rPr lang="en-US" sz="2800" b="1" i="1" dirty="0"/>
              <a:t> century) signals on tetraneutron</a:t>
            </a:r>
            <a:endParaRPr lang="fr-FR" sz="2800" b="1" i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570611-9090-4C3C-9848-080E4740B2CD}"/>
              </a:ext>
            </a:extLst>
          </p:cNvPr>
          <p:cNvSpPr txBox="1"/>
          <p:nvPr/>
        </p:nvSpPr>
        <p:spPr>
          <a:xfrm>
            <a:off x="9395777" y="6075680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 E = 0.42 ± 0.16MeV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108F22C-52B7-4E0A-913B-A296BFC30FB4}"/>
              </a:ext>
            </a:extLst>
          </p:cNvPr>
          <p:cNvCxnSpPr/>
          <p:nvPr/>
        </p:nvCxnSpPr>
        <p:spPr>
          <a:xfrm>
            <a:off x="9414467" y="2783393"/>
            <a:ext cx="0" cy="6456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15CE772-C5E2-4CBE-8ACE-F8FC07C4E6F3}"/>
              </a:ext>
            </a:extLst>
          </p:cNvPr>
          <p:cNvCxnSpPr>
            <a:cxnSpLocks/>
          </p:cNvCxnSpPr>
          <p:nvPr/>
        </p:nvCxnSpPr>
        <p:spPr>
          <a:xfrm>
            <a:off x="5685747" y="2062480"/>
            <a:ext cx="0" cy="441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214ADA8-CC00-4F7B-B0A7-4C857BFCFB16}"/>
              </a:ext>
            </a:extLst>
          </p:cNvPr>
          <p:cNvSpPr txBox="1"/>
          <p:nvPr/>
        </p:nvSpPr>
        <p:spPr>
          <a:xfrm>
            <a:off x="4340860" y="5232400"/>
            <a:ext cx="399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 = 0.83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 </a:t>
            </a:r>
            <a:r>
              <a:rPr lang="fr-FR" dirty="0">
                <a:solidFill>
                  <a:srgbClr val="FF0000"/>
                </a:solidFill>
              </a:rPr>
              <a:t> 0.65 (stat)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 1.25 (</a:t>
            </a: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MeV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39DB92-0882-4606-82D1-E50908C1EBEC}"/>
              </a:ext>
            </a:extLst>
          </p:cNvPr>
          <p:cNvSpPr txBox="1"/>
          <p:nvPr/>
        </p:nvSpPr>
        <p:spPr>
          <a:xfrm>
            <a:off x="379544" y="4592721"/>
            <a:ext cx="3596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 events compatible with a bound </a:t>
            </a:r>
          </a:p>
          <a:p>
            <a:r>
              <a:rPr lang="en-US" dirty="0">
                <a:solidFill>
                  <a:srgbClr val="FF0000"/>
                </a:solidFill>
              </a:rPr>
              <a:t>or quasi-bound </a:t>
            </a:r>
            <a:r>
              <a:rPr lang="en-US" dirty="0" err="1">
                <a:solidFill>
                  <a:srgbClr val="FF0000"/>
                </a:solidFill>
              </a:rPr>
              <a:t>multineutron</a:t>
            </a:r>
            <a:r>
              <a:rPr lang="en-US" dirty="0">
                <a:solidFill>
                  <a:srgbClr val="FF0000"/>
                </a:solidFill>
              </a:rPr>
              <a:t> cluster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16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DCE2C9A-05E4-40F4-980B-29514E971D04}"/>
              </a:ext>
            </a:extLst>
          </p:cNvPr>
          <p:cNvSpPr txBox="1"/>
          <p:nvPr/>
        </p:nvSpPr>
        <p:spPr>
          <a:xfrm>
            <a:off x="3961725" y="98500"/>
            <a:ext cx="3799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Clustering in nuclei</a:t>
            </a:r>
            <a:endParaRPr lang="fr-FR" sz="3600" b="1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2C6772-DFE5-4465-B775-A77AB23BA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0" y="982624"/>
            <a:ext cx="11758261" cy="5247488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C062D7C-59CA-451C-AB40-2ADFD84E4F5F}"/>
              </a:ext>
            </a:extLst>
          </p:cNvPr>
          <p:cNvSpPr/>
          <p:nvPr/>
        </p:nvSpPr>
        <p:spPr>
          <a:xfrm rot="2066973">
            <a:off x="5822537" y="1940486"/>
            <a:ext cx="506689" cy="181670"/>
          </a:xfrm>
          <a:prstGeom prst="rightArrow">
            <a:avLst>
              <a:gd name="adj1" fmla="val 7012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264498-9A86-438F-A8D8-3AF049798DA1}"/>
              </a:ext>
            </a:extLst>
          </p:cNvPr>
          <p:cNvSpPr txBox="1"/>
          <p:nvPr/>
        </p:nvSpPr>
        <p:spPr>
          <a:xfrm>
            <a:off x="3351666" y="4069562"/>
            <a:ext cx="392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Cluster emission in Heavy-Ion collisions</a:t>
            </a:r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63A8C2-6935-4D7C-A455-F2D9836CCBA3}"/>
              </a:ext>
            </a:extLst>
          </p:cNvPr>
          <p:cNvSpPr/>
          <p:nvPr/>
        </p:nvSpPr>
        <p:spPr>
          <a:xfrm>
            <a:off x="5498592" y="4368309"/>
            <a:ext cx="1719072" cy="897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72B7EF5-0F0F-482E-97EF-A18294A16377}"/>
              </a:ext>
            </a:extLst>
          </p:cNvPr>
          <p:cNvSpPr txBox="1"/>
          <p:nvPr/>
        </p:nvSpPr>
        <p:spPr>
          <a:xfrm>
            <a:off x="9827394" y="4088813"/>
            <a:ext cx="7360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        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D79FBD-267A-45F9-8ADC-906A223E93ED}"/>
              </a:ext>
            </a:extLst>
          </p:cNvPr>
          <p:cNvSpPr txBox="1"/>
          <p:nvPr/>
        </p:nvSpPr>
        <p:spPr>
          <a:xfrm>
            <a:off x="7569200" y="6431280"/>
            <a:ext cx="4063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Adapted from </a:t>
            </a:r>
            <a:r>
              <a:rPr lang="en-US" sz="1600" dirty="0" err="1"/>
              <a:t>K.Wei</a:t>
            </a:r>
            <a:r>
              <a:rPr lang="en-US" sz="1600" dirty="0"/>
              <a:t> et al, </a:t>
            </a:r>
            <a:r>
              <a:rPr lang="en-US" sz="1600" dirty="0" err="1"/>
              <a:t>Nucl.Sci.Tech</a:t>
            </a:r>
            <a:r>
              <a:rPr lang="en-US" sz="1600" dirty="0"/>
              <a:t> (2024)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18628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126CC88-8952-4835-BEAE-974C1896C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9" y="177688"/>
            <a:ext cx="6020500" cy="14904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5965B8-2C1E-4457-B9CC-BBD5967C0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06" y="184821"/>
            <a:ext cx="5477965" cy="16740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F99E66-5682-48C8-810E-5EB631A02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5" y="1853872"/>
            <a:ext cx="4442206" cy="32058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42F16C-176A-4967-9538-DC15AE8AEFBF}"/>
              </a:ext>
            </a:extLst>
          </p:cNvPr>
          <p:cNvSpPr txBox="1"/>
          <p:nvPr/>
        </p:nvSpPr>
        <p:spPr>
          <a:xfrm>
            <a:off x="651655" y="5031129"/>
            <a:ext cx="578511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b="1" i="1" dirty="0">
                <a:solidFill>
                  <a:srgbClr val="FF0000"/>
                </a:solidFill>
              </a:rPr>
              <a:t> Low energy peak </a:t>
            </a:r>
          </a:p>
          <a:p>
            <a:pPr lvl="1"/>
            <a:r>
              <a:rPr lang="en-US" sz="1700" b="1" i="1" dirty="0"/>
              <a:t>	 E </a:t>
            </a:r>
            <a:r>
              <a:rPr lang="en-US" sz="1600" b="1" i="1" dirty="0"/>
              <a:t>= 2.37 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± 0.38(stat.) ± 0.44 (sys.) MeV </a:t>
            </a:r>
          </a:p>
          <a:p>
            <a:r>
              <a:rPr lang="en-US" sz="1600" b="1" i="1" dirty="0">
                <a:latin typeface="Symbol" panose="05050102010706020507" pitchFamily="18" charset="2"/>
                <a:cs typeface="Calibri" panose="020F0502020204030204" pitchFamily="34" charset="0"/>
              </a:rPr>
              <a:t>	 	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= 1.7 ± 0.22 (stat.) ±  0.30 (sys.) MeV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i="1" dirty="0">
                <a:solidFill>
                  <a:srgbClr val="0070C0"/>
                </a:solidFill>
              </a:rPr>
              <a:t>Broad bump</a:t>
            </a:r>
            <a:r>
              <a:rPr lang="en-US" sz="1600" b="1" i="1" dirty="0"/>
              <a:t> </a:t>
            </a:r>
          </a:p>
          <a:p>
            <a:r>
              <a:rPr lang="en-US" sz="1600" b="1" i="1" dirty="0"/>
              <a:t>		well described by non-resonant continuum calculations</a:t>
            </a:r>
            <a:endParaRPr lang="fr-FR" sz="1600" b="1" i="1" dirty="0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1C2918E-A8CE-4E14-917D-F7BA7C0F0104}"/>
              </a:ext>
            </a:extLst>
          </p:cNvPr>
          <p:cNvCxnSpPr/>
          <p:nvPr/>
        </p:nvCxnSpPr>
        <p:spPr>
          <a:xfrm>
            <a:off x="2275840" y="2631440"/>
            <a:ext cx="0" cy="411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A88CB33-6FDF-474A-8A83-41423CFDA03E}"/>
              </a:ext>
            </a:extLst>
          </p:cNvPr>
          <p:cNvSpPr/>
          <p:nvPr/>
        </p:nvSpPr>
        <p:spPr>
          <a:xfrm>
            <a:off x="4037566" y="1740654"/>
            <a:ext cx="24960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baseline="30000" dirty="0">
                <a:solidFill>
                  <a:srgbClr val="170ED0"/>
                </a:solidFill>
              </a:rPr>
              <a:t>8</a:t>
            </a:r>
            <a:r>
              <a:rPr lang="en-GB" b="1" i="1" dirty="0">
                <a:solidFill>
                  <a:srgbClr val="170ED0"/>
                </a:solidFill>
              </a:rPr>
              <a:t>He(</a:t>
            </a:r>
            <a:r>
              <a:rPr lang="en-GB" b="1" i="1" dirty="0" err="1">
                <a:solidFill>
                  <a:srgbClr val="170ED0"/>
                </a:solidFill>
              </a:rPr>
              <a:t>p,p</a:t>
            </a:r>
            <a:r>
              <a:rPr lang="en-GB" b="1" i="1" dirty="0" err="1">
                <a:solidFill>
                  <a:srgbClr val="170ED0"/>
                </a:solidFill>
                <a:latin typeface="Symbol" panose="05050102010706020507" pitchFamily="18" charset="2"/>
              </a:rPr>
              <a:t>a</a:t>
            </a:r>
            <a:r>
              <a:rPr lang="en-GB" b="1" i="1" dirty="0">
                <a:solidFill>
                  <a:srgbClr val="170ED0"/>
                </a:solidFill>
              </a:rPr>
              <a:t>) @ 156 MeV/u</a:t>
            </a:r>
          </a:p>
          <a:p>
            <a:r>
              <a:rPr lang="en-GB" b="1" i="1" dirty="0">
                <a:solidFill>
                  <a:srgbClr val="170ED0"/>
                </a:solidFill>
              </a:rPr>
              <a:t>RIKEN/Samurai</a:t>
            </a:r>
          </a:p>
          <a:p>
            <a:r>
              <a:rPr lang="en-GB" b="1" i="1" dirty="0">
                <a:solidFill>
                  <a:srgbClr val="170ED0"/>
                </a:solidFill>
              </a:rPr>
              <a:t>Missing mass </a:t>
            </a:r>
          </a:p>
          <a:p>
            <a:r>
              <a:rPr lang="en-GB" b="1" i="1" dirty="0">
                <a:solidFill>
                  <a:srgbClr val="170ED0"/>
                </a:solidFill>
              </a:rPr>
              <a:t>Recoilless condition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A0C4062-9CAF-4ECD-99F3-B14F3A8A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45" y="2631440"/>
            <a:ext cx="3611884" cy="27018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3307F6-C4A6-41FD-A2DD-A9837B649A3E}"/>
              </a:ext>
            </a:extLst>
          </p:cNvPr>
          <p:cNvSpPr txBox="1"/>
          <p:nvPr/>
        </p:nvSpPr>
        <p:spPr>
          <a:xfrm>
            <a:off x="3015413" y="1016798"/>
            <a:ext cx="318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Duer</a:t>
            </a:r>
            <a:r>
              <a:rPr lang="en-US" dirty="0"/>
              <a:t> et al, Nature </a:t>
            </a:r>
            <a:r>
              <a:rPr lang="fr-FR" b="1" dirty="0"/>
              <a:t>606</a:t>
            </a:r>
            <a:r>
              <a:rPr lang="fr-FR" dirty="0"/>
              <a:t>(2022)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61CEAB-E626-4BFA-9BA3-93A8DB20AC6F}"/>
              </a:ext>
            </a:extLst>
          </p:cNvPr>
          <p:cNvSpPr txBox="1"/>
          <p:nvPr/>
        </p:nvSpPr>
        <p:spPr>
          <a:xfrm>
            <a:off x="7335088" y="5274342"/>
            <a:ext cx="4885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Interpreted as due to dineutron-dineutron correl.</a:t>
            </a:r>
          </a:p>
          <a:p>
            <a:r>
              <a:rPr lang="en-US" dirty="0" err="1">
                <a:solidFill>
                  <a:srgbClr val="0000FF"/>
                </a:solidFill>
              </a:rPr>
              <a:t>Lazauskas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Hiyama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Carbonell</a:t>
            </a:r>
            <a:r>
              <a:rPr lang="en-US" dirty="0">
                <a:solidFill>
                  <a:srgbClr val="0000FF"/>
                </a:solidFill>
              </a:rPr>
              <a:t>,  PRL 130 (2023) 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2284704" y="178425"/>
            <a:ext cx="781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/>
              <a:t>First </a:t>
            </a:r>
            <a:r>
              <a:rPr lang="en-GB" sz="2800" b="1" i="1" dirty="0" err="1"/>
              <a:t>exp</a:t>
            </a:r>
            <a:r>
              <a:rPr lang="en-GB" sz="2800" b="1" i="1" baseline="30000" dirty="0" err="1"/>
              <a:t>al</a:t>
            </a:r>
            <a:r>
              <a:rPr lang="en-GB" sz="2800" b="1" i="1" dirty="0"/>
              <a:t> determination of the 6-neutron spectrum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580743" y="880396"/>
            <a:ext cx="5289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170ED0"/>
                </a:solidFill>
              </a:rPr>
              <a:t> </a:t>
            </a:r>
            <a:r>
              <a:rPr lang="en-US" dirty="0">
                <a:solidFill>
                  <a:srgbClr val="170ED0"/>
                </a:solidFill>
              </a:rPr>
              <a:t>High </a:t>
            </a:r>
            <a:r>
              <a:rPr lang="en-US" baseline="30000" dirty="0">
                <a:solidFill>
                  <a:srgbClr val="170ED0"/>
                </a:solidFill>
              </a:rPr>
              <a:t>14</a:t>
            </a:r>
            <a:r>
              <a:rPr lang="en-US" dirty="0">
                <a:solidFill>
                  <a:srgbClr val="170ED0"/>
                </a:solidFill>
              </a:rPr>
              <a:t>Be rate at RIBF </a:t>
            </a:r>
            <a:endParaRPr lang="en-GB" dirty="0">
              <a:solidFill>
                <a:srgbClr val="170ED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170ED0"/>
                </a:solidFill>
              </a:rPr>
              <a:t> </a:t>
            </a:r>
            <a:r>
              <a:rPr lang="en-GB" baseline="30000" dirty="0">
                <a:solidFill>
                  <a:srgbClr val="170ED0"/>
                </a:solidFill>
              </a:rPr>
              <a:t>10</a:t>
            </a:r>
            <a:r>
              <a:rPr lang="en-GB" dirty="0">
                <a:solidFill>
                  <a:srgbClr val="170ED0"/>
                </a:solidFill>
              </a:rPr>
              <a:t>He* populated by</a:t>
            </a:r>
            <a:r>
              <a:rPr lang="en-GB" b="1" baseline="30000" dirty="0">
                <a:solidFill>
                  <a:srgbClr val="170ED0"/>
                </a:solidFill>
              </a:rPr>
              <a:t> 14</a:t>
            </a:r>
            <a:r>
              <a:rPr lang="en-GB" b="1" dirty="0">
                <a:solidFill>
                  <a:srgbClr val="170ED0"/>
                </a:solidFill>
              </a:rPr>
              <a:t>Be(</a:t>
            </a:r>
            <a:r>
              <a:rPr lang="en-GB" b="1" dirty="0" err="1">
                <a:solidFill>
                  <a:srgbClr val="170ED0"/>
                </a:solidFill>
              </a:rPr>
              <a:t>p,p</a:t>
            </a:r>
            <a:r>
              <a:rPr lang="en-GB" b="1" dirty="0" err="1">
                <a:solidFill>
                  <a:srgbClr val="170ED0"/>
                </a:solidFill>
                <a:latin typeface="Symbol" panose="05050102010706020507" pitchFamily="18" charset="2"/>
              </a:rPr>
              <a:t>a</a:t>
            </a:r>
            <a:r>
              <a:rPr lang="en-GB" b="1" dirty="0">
                <a:solidFill>
                  <a:srgbClr val="170ED0"/>
                </a:solidFill>
              </a:rPr>
              <a:t>) close to threshold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170ED0"/>
                </a:solidFill>
              </a:rPr>
              <a:t>Decay channel : </a:t>
            </a:r>
            <a:r>
              <a:rPr lang="en-GB" dirty="0">
                <a:solidFill>
                  <a:srgbClr val="170ED0"/>
                </a:solidFill>
                <a:latin typeface="Symbol" panose="05050102010706020507" pitchFamily="18" charset="2"/>
              </a:rPr>
              <a:t>a</a:t>
            </a:r>
            <a:r>
              <a:rPr lang="en-GB" dirty="0">
                <a:solidFill>
                  <a:srgbClr val="170ED0"/>
                </a:solidFill>
              </a:rPr>
              <a:t> + 6n </a:t>
            </a:r>
          </a:p>
          <a:p>
            <a:r>
              <a:rPr lang="en-GB" dirty="0">
                <a:solidFill>
                  <a:srgbClr val="170ED0"/>
                </a:solidFill>
              </a:rPr>
              <a:t>      </a:t>
            </a:r>
            <a:r>
              <a:rPr lang="en-GB" dirty="0">
                <a:solidFill>
                  <a:srgbClr val="170ED0"/>
                </a:solidFill>
                <a:latin typeface="Symbol" panose="05050102010706020507" pitchFamily="18" charset="2"/>
              </a:rPr>
              <a:t>a </a:t>
            </a:r>
            <a:r>
              <a:rPr lang="en-GB" dirty="0">
                <a:solidFill>
                  <a:srgbClr val="170ED0"/>
                </a:solidFill>
              </a:rPr>
              <a:t>is detected by SAMURAI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170ED0"/>
                </a:solidFill>
              </a:rPr>
              <a:t>6n spectrum reconstructed by missing mass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9900"/>
                </a:solidFill>
              </a:rPr>
              <a:t>No need of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009900"/>
                </a:solidFill>
              </a:rPr>
              <a:t>neutron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009900"/>
                </a:solidFill>
              </a:rPr>
              <a:t>detection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No direct info on neutron correlations </a:t>
            </a:r>
          </a:p>
          <a:p>
            <a:endParaRPr lang="en-GB" dirty="0">
              <a:solidFill>
                <a:srgbClr val="170ED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28946" y="3142351"/>
            <a:ext cx="5335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Theory: no realistic calculation for the 6n system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530858" y="1856774"/>
            <a:ext cx="732184" cy="77"/>
          </a:xfrm>
          <a:prstGeom prst="line">
            <a:avLst/>
          </a:prstGeom>
          <a:ln w="19050">
            <a:solidFill>
              <a:srgbClr val="2929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524234" y="2416673"/>
            <a:ext cx="732184" cy="77"/>
          </a:xfrm>
          <a:prstGeom prst="line">
            <a:avLst/>
          </a:prstGeom>
          <a:ln w="19050">
            <a:solidFill>
              <a:srgbClr val="2929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3557366" y="1555284"/>
            <a:ext cx="732184" cy="77"/>
          </a:xfrm>
          <a:prstGeom prst="line">
            <a:avLst/>
          </a:prstGeom>
          <a:ln w="19050">
            <a:solidFill>
              <a:srgbClr val="2929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2101651" y="3248710"/>
            <a:ext cx="732184" cy="6626"/>
          </a:xfrm>
          <a:prstGeom prst="line">
            <a:avLst/>
          </a:prstGeom>
          <a:ln w="28575">
            <a:solidFill>
              <a:srgbClr val="292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2104065" y="3257586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aseline="30000" dirty="0"/>
              <a:t>14</a:t>
            </a:r>
            <a:r>
              <a:rPr lang="en-GB" sz="2000" dirty="0"/>
              <a:t>Be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382316" y="2164887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baseline="30000" dirty="0"/>
              <a:t>8</a:t>
            </a:r>
            <a:r>
              <a:rPr lang="en-GB" sz="2000" dirty="0"/>
              <a:t>He + 2n 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4435325" y="1611610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baseline="30000" dirty="0"/>
              <a:t>6</a:t>
            </a:r>
            <a:r>
              <a:rPr lang="en-GB" sz="2000" dirty="0"/>
              <a:t>He + 4n 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379004" y="1346567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baseline="30000" dirty="0"/>
              <a:t>4</a:t>
            </a:r>
            <a:r>
              <a:rPr lang="en-GB" sz="2000" dirty="0"/>
              <a:t>He + 6n 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4196789" y="1891491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aseline="30000" dirty="0">
                <a:solidFill>
                  <a:srgbClr val="7030A0"/>
                </a:solidFill>
              </a:rPr>
              <a:t>10</a:t>
            </a:r>
            <a:r>
              <a:rPr lang="en-GB" sz="2000" dirty="0">
                <a:solidFill>
                  <a:srgbClr val="7030A0"/>
                </a:solidFill>
              </a:rPr>
              <a:t>He GS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712542" y="997426"/>
            <a:ext cx="223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baseline="30000" dirty="0">
                <a:solidFill>
                  <a:srgbClr val="170ED0"/>
                </a:solidFill>
              </a:rPr>
              <a:t>14</a:t>
            </a:r>
            <a:r>
              <a:rPr lang="en-GB" sz="2000" b="1" dirty="0">
                <a:solidFill>
                  <a:srgbClr val="170ED0"/>
                </a:solidFill>
              </a:rPr>
              <a:t>Be(</a:t>
            </a:r>
            <a:r>
              <a:rPr lang="en-GB" sz="2000" b="1" dirty="0" err="1">
                <a:solidFill>
                  <a:srgbClr val="170ED0"/>
                </a:solidFill>
              </a:rPr>
              <a:t>p,p</a:t>
            </a:r>
            <a:r>
              <a:rPr lang="en-GB" sz="2000" b="1" dirty="0" err="1">
                <a:solidFill>
                  <a:srgbClr val="170ED0"/>
                </a:solidFill>
                <a:latin typeface="Symbol" panose="05050102010706020507" pitchFamily="18" charset="2"/>
              </a:rPr>
              <a:t>a</a:t>
            </a:r>
            <a:r>
              <a:rPr lang="en-GB" sz="2000" b="1" dirty="0">
                <a:solidFill>
                  <a:srgbClr val="170ED0"/>
                </a:solidFill>
              </a:rPr>
              <a:t>) reaction</a:t>
            </a:r>
            <a:endParaRPr lang="en-GB" sz="2000" dirty="0"/>
          </a:p>
        </p:txBody>
      </p:sp>
      <p:cxnSp>
        <p:nvCxnSpPr>
          <p:cNvPr id="49" name="Connecteur droit 48"/>
          <p:cNvCxnSpPr/>
          <p:nvPr/>
        </p:nvCxnSpPr>
        <p:spPr>
          <a:xfrm>
            <a:off x="3520919" y="2088764"/>
            <a:ext cx="732184" cy="662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>
            <a:cxnSpLocks/>
          </p:cNvCxnSpPr>
          <p:nvPr/>
        </p:nvCxnSpPr>
        <p:spPr>
          <a:xfrm flipV="1">
            <a:off x="2890608" y="1432528"/>
            <a:ext cx="569024" cy="1783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cxnSpLocks/>
          </p:cNvCxnSpPr>
          <p:nvPr/>
        </p:nvCxnSpPr>
        <p:spPr>
          <a:xfrm flipV="1">
            <a:off x="2911323" y="2095390"/>
            <a:ext cx="561851" cy="1112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14E0524-C5C5-401B-8872-3B805B58A9F6}"/>
              </a:ext>
            </a:extLst>
          </p:cNvPr>
          <p:cNvSpPr txBox="1"/>
          <p:nvPr/>
        </p:nvSpPr>
        <p:spPr>
          <a:xfrm>
            <a:off x="464472" y="1555284"/>
            <a:ext cx="2372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24BA6F"/>
                </a:solidFill>
              </a:rPr>
              <a:t>Extended Ikeda picture</a:t>
            </a:r>
            <a:endParaRPr lang="fr-FR" b="1" i="1" dirty="0">
              <a:solidFill>
                <a:srgbClr val="24BA6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F5A479-74D1-4021-BB1E-DFB382282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35" y="4209428"/>
            <a:ext cx="8030696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4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644CDD-5B5C-449B-9268-F746420E2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34" y="1002822"/>
            <a:ext cx="8840932" cy="44340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7E703C-D50A-48C5-8665-BF2AC3562236}"/>
              </a:ext>
            </a:extLst>
          </p:cNvPr>
          <p:cNvSpPr txBox="1"/>
          <p:nvPr/>
        </p:nvSpPr>
        <p:spPr>
          <a:xfrm>
            <a:off x="-49955" y="5647716"/>
            <a:ext cx="83217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PROSPECTS for the 6n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aseline="30000" dirty="0">
                <a:solidFill>
                  <a:srgbClr val="0000FF"/>
                </a:solidFill>
              </a:rPr>
              <a:t>14</a:t>
            </a:r>
            <a:r>
              <a:rPr lang="en-US" dirty="0">
                <a:solidFill>
                  <a:srgbClr val="0000FF"/>
                </a:solidFill>
              </a:rPr>
              <a:t>Be(</a:t>
            </a:r>
            <a:r>
              <a:rPr lang="en-US" dirty="0" err="1">
                <a:solidFill>
                  <a:srgbClr val="0000FF"/>
                </a:solidFill>
              </a:rPr>
              <a:t>p,pa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10</a:t>
            </a:r>
            <a:r>
              <a:rPr lang="en-US" dirty="0">
                <a:solidFill>
                  <a:srgbClr val="0000FF"/>
                </a:solidFill>
              </a:rPr>
              <a:t>He* -&gt; </a:t>
            </a:r>
            <a:r>
              <a:rPr lang="en-US" b="1" dirty="0">
                <a:solidFill>
                  <a:srgbClr val="0000FF"/>
                </a:solidFill>
              </a:rPr>
              <a:t>6n</a:t>
            </a:r>
            <a:r>
              <a:rPr lang="en-US" dirty="0">
                <a:solidFill>
                  <a:srgbClr val="0000FF"/>
                </a:solidFill>
              </a:rPr>
              <a:t>+alpha  - Data  under analysis (</a:t>
            </a:r>
            <a:r>
              <a:rPr lang="en-US" dirty="0" err="1">
                <a:solidFill>
                  <a:srgbClr val="0000FF"/>
                </a:solidFill>
              </a:rPr>
              <a:t>Ph.D</a:t>
            </a:r>
            <a:r>
              <a:rPr lang="en-US" dirty="0">
                <a:solidFill>
                  <a:srgbClr val="0000FF"/>
                </a:solidFill>
              </a:rPr>
              <a:t> thesis: </a:t>
            </a:r>
            <a:r>
              <a:rPr lang="en-US" dirty="0" err="1">
                <a:solidFill>
                  <a:srgbClr val="0000FF"/>
                </a:solidFill>
              </a:rPr>
              <a:t>O.Nasr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IJCLab</a:t>
            </a:r>
            <a:r>
              <a:rPr lang="en-US" dirty="0">
                <a:solidFill>
                  <a:srgbClr val="0000FF"/>
                </a:solidFill>
              </a:rPr>
              <a:t>)   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aseline="30000" dirty="0"/>
              <a:t>11</a:t>
            </a:r>
            <a:r>
              <a:rPr lang="en-US" dirty="0"/>
              <a:t>Li(p,2p)</a:t>
            </a:r>
            <a:r>
              <a:rPr lang="en-US" baseline="30000" dirty="0"/>
              <a:t>10</a:t>
            </a:r>
            <a:r>
              <a:rPr lang="en-US" dirty="0"/>
              <a:t>He*  -&gt; </a:t>
            </a:r>
            <a:r>
              <a:rPr lang="en-US" b="1" dirty="0"/>
              <a:t>6n</a:t>
            </a:r>
            <a:r>
              <a:rPr lang="en-US" dirty="0"/>
              <a:t>+alpha   - S47 (Sp. </a:t>
            </a:r>
            <a:r>
              <a:rPr lang="en-US" dirty="0" err="1"/>
              <a:t>T.Nakamura</a:t>
            </a:r>
            <a:r>
              <a:rPr lang="en-US" dirty="0"/>
              <a:t>) run in April 2024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aseline="30000" dirty="0"/>
              <a:t> 6,8</a:t>
            </a:r>
            <a:r>
              <a:rPr lang="en-US" dirty="0"/>
              <a:t>He(p,3p) accepted at RIKEN with TOGAXSI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1A569F-C251-44D3-8F10-22BDC5C09531}"/>
              </a:ext>
            </a:extLst>
          </p:cNvPr>
          <p:cNvSpPr txBox="1"/>
          <p:nvPr/>
        </p:nvSpPr>
        <p:spPr>
          <a:xfrm>
            <a:off x="4739666" y="178425"/>
            <a:ext cx="3057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/>
              <a:t>Preliminary results 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9AC30E71-8D80-4620-AE8C-909A07577A85}"/>
              </a:ext>
            </a:extLst>
          </p:cNvPr>
          <p:cNvSpPr/>
          <p:nvPr/>
        </p:nvSpPr>
        <p:spPr>
          <a:xfrm>
            <a:off x="8663231" y="1404594"/>
            <a:ext cx="358221" cy="11312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53CEA3A-B540-4DF3-9B9D-BC4F12F202A2}"/>
              </a:ext>
            </a:extLst>
          </p:cNvPr>
          <p:cNvSpPr txBox="1"/>
          <p:nvPr/>
        </p:nvSpPr>
        <p:spPr>
          <a:xfrm>
            <a:off x="8946034" y="1282043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unbound</a:t>
            </a:r>
            <a:endParaRPr lang="fr-FR" sz="1600" b="1" dirty="0">
              <a:solidFill>
                <a:srgbClr val="7030A0"/>
              </a:solidFill>
            </a:endParaRP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D6B4C5E4-1C13-4CB4-B9C7-710481F9B4C5}"/>
              </a:ext>
            </a:extLst>
          </p:cNvPr>
          <p:cNvSpPr/>
          <p:nvPr/>
        </p:nvSpPr>
        <p:spPr>
          <a:xfrm rot="10800000">
            <a:off x="8220168" y="1404591"/>
            <a:ext cx="358221" cy="11312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2AFCF95-8104-451E-9E97-913840BA7274}"/>
              </a:ext>
            </a:extLst>
          </p:cNvPr>
          <p:cNvSpPr txBox="1"/>
          <p:nvPr/>
        </p:nvSpPr>
        <p:spPr>
          <a:xfrm>
            <a:off x="7563440" y="1285184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bound</a:t>
            </a:r>
            <a:endParaRPr lang="fr-FR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54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BB07EC-36CC-481B-8DEA-B4474BFEDBF8}"/>
              </a:ext>
            </a:extLst>
          </p:cNvPr>
          <p:cNvSpPr txBox="1"/>
          <p:nvPr/>
        </p:nvSpPr>
        <p:spPr>
          <a:xfrm>
            <a:off x="5024486" y="2686639"/>
            <a:ext cx="176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Brush Script MT" panose="03060802040406070304" pitchFamily="66" charset="0"/>
              </a:rPr>
              <a:t>Thank you</a:t>
            </a:r>
            <a:endParaRPr lang="fr-FR" sz="3600" i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28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599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9752C8F-9268-4291-98C7-50FD45FFF19F}"/>
              </a:ext>
            </a:extLst>
          </p:cNvPr>
          <p:cNvSpPr txBox="1"/>
          <p:nvPr/>
        </p:nvSpPr>
        <p:spPr>
          <a:xfrm>
            <a:off x="2601379" y="39885"/>
            <a:ext cx="7218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Formation of clusters in infinite nuclear matter </a:t>
            </a:r>
            <a:endParaRPr lang="fr-FR" sz="2800" b="1" i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B4C9DC0-9356-461E-9957-13D99F695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7" y="1406419"/>
            <a:ext cx="4313229" cy="417579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050216A-A1DE-40BB-A279-4E3341E1F06A}"/>
              </a:ext>
            </a:extLst>
          </p:cNvPr>
          <p:cNvSpPr txBox="1"/>
          <p:nvPr/>
        </p:nvSpPr>
        <p:spPr>
          <a:xfrm>
            <a:off x="1281216" y="5657169"/>
            <a:ext cx="3651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S.Typel</a:t>
            </a:r>
            <a:r>
              <a:rPr lang="en-US" sz="1600" dirty="0"/>
              <a:t>, J.Phys.Conf.Ser.420,012078(2013)</a:t>
            </a:r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FDA60C-BF16-4DEF-9DA4-B85242885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62" y="1442801"/>
            <a:ext cx="4695390" cy="417135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6E403F8-A688-4AAE-AD76-C8C76AF9CF15}"/>
              </a:ext>
            </a:extLst>
          </p:cNvPr>
          <p:cNvSpPr txBox="1"/>
          <p:nvPr/>
        </p:nvSpPr>
        <p:spPr>
          <a:xfrm>
            <a:off x="587069" y="1083034"/>
            <a:ext cx="507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All kind of clusters should be formed at low density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CE283D6-AF33-40AC-871C-CC304E4D29D0}"/>
              </a:ext>
            </a:extLst>
          </p:cNvPr>
          <p:cNvSpPr txBox="1"/>
          <p:nvPr/>
        </p:nvSpPr>
        <p:spPr>
          <a:xfrm>
            <a:off x="6696830" y="1003440"/>
            <a:ext cx="477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Triton  fraction increases  in neutron-rich matter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81108E-274C-4E4E-96CD-09B812EBA003}"/>
              </a:ext>
            </a:extLst>
          </p:cNvPr>
          <p:cNvSpPr/>
          <p:nvPr/>
        </p:nvSpPr>
        <p:spPr>
          <a:xfrm>
            <a:off x="7136595" y="1628278"/>
            <a:ext cx="1988687" cy="32955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755C76D-92BD-44A0-92A6-4F1A84F10FCD}"/>
              </a:ext>
            </a:extLst>
          </p:cNvPr>
          <p:cNvSpPr txBox="1"/>
          <p:nvPr/>
        </p:nvSpPr>
        <p:spPr>
          <a:xfrm>
            <a:off x="7456904" y="1260439"/>
            <a:ext cx="123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triton vs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0E02BB-1173-4BAD-ABBF-C4591FDCE0E7}"/>
              </a:ext>
            </a:extLst>
          </p:cNvPr>
          <p:cNvSpPr txBox="1"/>
          <p:nvPr/>
        </p:nvSpPr>
        <p:spPr>
          <a:xfrm>
            <a:off x="6631808" y="5592104"/>
            <a:ext cx="5056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Z.-W. Zhang and L.-W Chen, Phys. Rev. C 95, 064330 (2017)</a:t>
            </a: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82CF2C-254A-4B72-9D8E-34A4059C451E}"/>
              </a:ext>
            </a:extLst>
          </p:cNvPr>
          <p:cNvSpPr txBox="1"/>
          <p:nvPr/>
        </p:nvSpPr>
        <p:spPr>
          <a:xfrm>
            <a:off x="2476152" y="521649"/>
            <a:ext cx="7015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Generalized DFT calculations: include explicitly the cluster D.O.F </a:t>
            </a:r>
            <a:endParaRPr lang="fr-FR" sz="2000" b="1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949AC1F-66E6-4C2A-A610-42B249F6E91A}"/>
              </a:ext>
            </a:extLst>
          </p:cNvPr>
          <p:cNvGrpSpPr/>
          <p:nvPr/>
        </p:nvGrpSpPr>
        <p:grpSpPr>
          <a:xfrm>
            <a:off x="1729523" y="6355586"/>
            <a:ext cx="9021893" cy="414341"/>
            <a:chOff x="1729523" y="6355586"/>
            <a:chExt cx="9021893" cy="41434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B434463-F47A-4F30-A9D3-1CD6C18AE002}"/>
                </a:ext>
              </a:extLst>
            </p:cNvPr>
            <p:cNvSpPr txBox="1"/>
            <p:nvPr/>
          </p:nvSpPr>
          <p:spPr>
            <a:xfrm>
              <a:off x="1729523" y="6362155"/>
              <a:ext cx="9021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Cluster formation at the surface of nuclei                       Study by means of DIRECT REACTIONS </a:t>
              </a:r>
              <a:endParaRPr lang="fr-FR" b="1" dirty="0"/>
            </a:p>
          </p:txBody>
        </p:sp>
        <p:sp>
          <p:nvSpPr>
            <p:cNvPr id="7" name="Flèche : droite 6">
              <a:extLst>
                <a:ext uri="{FF2B5EF4-FFF2-40B4-BE49-F238E27FC236}">
                  <a16:creationId xmlns:a16="http://schemas.microsoft.com/office/drawing/2014/main" id="{2CB617B5-B053-470C-8539-39A64EDDD1AA}"/>
                </a:ext>
              </a:extLst>
            </p:cNvPr>
            <p:cNvSpPr/>
            <p:nvPr/>
          </p:nvSpPr>
          <p:spPr>
            <a:xfrm>
              <a:off x="5810064" y="6355586"/>
              <a:ext cx="978408" cy="4143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3382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B8EB69-FBDD-414D-9B33-5D337CA2B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3" y="1405907"/>
            <a:ext cx="3650361" cy="34199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3FDAC8-C9C7-4902-B884-A0315C4DD8FE}"/>
              </a:ext>
            </a:extLst>
          </p:cNvPr>
          <p:cNvSpPr txBox="1"/>
          <p:nvPr/>
        </p:nvSpPr>
        <p:spPr>
          <a:xfrm>
            <a:off x="646947" y="4778627"/>
            <a:ext cx="36020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/>
              <a:t>K.Ikeda</a:t>
            </a:r>
            <a:r>
              <a:rPr lang="en-GB" sz="1500" dirty="0"/>
              <a:t>, </a:t>
            </a:r>
            <a:r>
              <a:rPr lang="en-GB" sz="1500" dirty="0" err="1"/>
              <a:t>N.Takigawa</a:t>
            </a:r>
            <a:r>
              <a:rPr lang="en-GB" sz="1500" dirty="0"/>
              <a:t>, </a:t>
            </a:r>
            <a:r>
              <a:rPr lang="en-GB" sz="1500" dirty="0" err="1"/>
              <a:t>H.Horiuchi</a:t>
            </a:r>
            <a:r>
              <a:rPr lang="en-GB" sz="1500" dirty="0"/>
              <a:t>,  PTP (1968)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A3D921-C525-40BA-94C4-43B369BC7087}"/>
              </a:ext>
            </a:extLst>
          </p:cNvPr>
          <p:cNvSpPr txBox="1"/>
          <p:nvPr/>
        </p:nvSpPr>
        <p:spPr>
          <a:xfrm>
            <a:off x="3856799" y="-11131"/>
            <a:ext cx="4792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/>
              <a:t>Clustering in light exotic nuclei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021D220-3A0D-4F3A-9411-37F61D118CA1}"/>
              </a:ext>
            </a:extLst>
          </p:cNvPr>
          <p:cNvSpPr txBox="1"/>
          <p:nvPr/>
        </p:nvSpPr>
        <p:spPr>
          <a:xfrm>
            <a:off x="1199197" y="731514"/>
            <a:ext cx="25406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The Ikeda diagram</a:t>
            </a:r>
          </a:p>
          <a:p>
            <a:pPr algn="ctr"/>
            <a:r>
              <a:rPr lang="en-US" b="1" dirty="0"/>
              <a:t>(alpha-conjugate nuclei) </a:t>
            </a:r>
            <a:endParaRPr lang="fr-FR" b="1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B6D760-0430-48BE-8BCA-956EFF267B5C}"/>
              </a:ext>
            </a:extLst>
          </p:cNvPr>
          <p:cNvGrpSpPr/>
          <p:nvPr/>
        </p:nvGrpSpPr>
        <p:grpSpPr>
          <a:xfrm>
            <a:off x="5356007" y="421640"/>
            <a:ext cx="6653113" cy="6407252"/>
            <a:chOff x="5356007" y="421640"/>
            <a:chExt cx="6653113" cy="6407252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576FA70-88C5-4713-8EA1-E449DDC2BDCA}"/>
                </a:ext>
              </a:extLst>
            </p:cNvPr>
            <p:cNvSpPr txBox="1"/>
            <p:nvPr/>
          </p:nvSpPr>
          <p:spPr>
            <a:xfrm>
              <a:off x="5356007" y="5074566"/>
              <a:ext cx="6653113" cy="1754326"/>
            </a:xfrm>
            <a:prstGeom prst="rect">
              <a:avLst/>
            </a:prstGeom>
            <a:noFill/>
            <a:ln w="38100">
              <a:solidFill>
                <a:srgbClr val="00CC9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170ED0"/>
                  </a:solidFill>
                </a:rPr>
                <a:t>Adding neutrons to N=Z : 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        Molecular structure </a:t>
              </a:r>
              <a:r>
                <a:rPr lang="en-GB" b="1" dirty="0"/>
                <a:t>for ground  and low lying states </a:t>
              </a:r>
            </a:p>
            <a:p>
              <a:r>
                <a:rPr lang="en-GB" b="1" dirty="0">
                  <a:solidFill>
                    <a:srgbClr val="0000FF"/>
                  </a:solidFill>
                </a:rPr>
                <a:t>Towards  the neutron dripline</a:t>
              </a:r>
            </a:p>
            <a:p>
              <a:r>
                <a:rPr lang="en-GB" b="1" dirty="0"/>
                <a:t>	Role of excess neutrons ?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	Enhancement of n-rich clusters formation ?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         Neutron clusters ? 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6D9704E-2430-4F97-80BB-CDA7B7FB2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397" y="788745"/>
              <a:ext cx="6076261" cy="3944842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F5084E2-96E8-4D8C-B7E7-A44FE90DED00}"/>
                </a:ext>
              </a:extLst>
            </p:cNvPr>
            <p:cNvSpPr txBox="1"/>
            <p:nvPr/>
          </p:nvSpPr>
          <p:spPr>
            <a:xfrm>
              <a:off x="7284720" y="421640"/>
              <a:ext cx="2111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GROUND-STATES !</a:t>
              </a:r>
              <a:endParaRPr lang="fr-FR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A125AD2-42A3-4847-8C9D-208EB834D7BA}"/>
                </a:ext>
              </a:extLst>
            </p:cNvPr>
            <p:cNvSpPr txBox="1"/>
            <p:nvPr/>
          </p:nvSpPr>
          <p:spPr>
            <a:xfrm>
              <a:off x="5533256" y="2105400"/>
              <a:ext cx="5709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Z=4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E57DD41-12DE-4548-AF2E-1723D929C48F}"/>
                </a:ext>
              </a:extLst>
            </p:cNvPr>
            <p:cNvSpPr txBox="1"/>
            <p:nvPr/>
          </p:nvSpPr>
          <p:spPr>
            <a:xfrm>
              <a:off x="5469823" y="1241916"/>
              <a:ext cx="5709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Z=3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BEA1BF6-7C90-4FBD-BE84-A5B0ECD8BAE3}"/>
                </a:ext>
              </a:extLst>
            </p:cNvPr>
            <p:cNvSpPr txBox="1"/>
            <p:nvPr/>
          </p:nvSpPr>
          <p:spPr>
            <a:xfrm>
              <a:off x="5560215" y="2949248"/>
              <a:ext cx="5709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Z=5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A9E543E-CD65-4CC7-BA53-A0012382F138}"/>
                </a:ext>
              </a:extLst>
            </p:cNvPr>
            <p:cNvSpPr txBox="1"/>
            <p:nvPr/>
          </p:nvSpPr>
          <p:spPr>
            <a:xfrm>
              <a:off x="5590657" y="3804954"/>
              <a:ext cx="5709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Z=6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D87471CB-C738-4D23-82A5-40BADD2B2F3C}"/>
              </a:ext>
            </a:extLst>
          </p:cNvPr>
          <p:cNvSpPr txBox="1"/>
          <p:nvPr/>
        </p:nvSpPr>
        <p:spPr>
          <a:xfrm>
            <a:off x="53353" y="5091067"/>
            <a:ext cx="4894032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Cluster structure typically occurs  </a:t>
            </a:r>
          </a:p>
          <a:p>
            <a:pPr algn="ctr"/>
            <a:r>
              <a:rPr lang="en-GB" sz="2000" b="1" dirty="0">
                <a:solidFill>
                  <a:srgbClr val="0000FF"/>
                </a:solidFill>
              </a:rPr>
              <a:t>close to cluster decay thresholds </a:t>
            </a:r>
          </a:p>
          <a:p>
            <a:pPr algn="ctr"/>
            <a:endParaRPr lang="en-GB" sz="8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600" b="1" dirty="0"/>
              <a:t>Based on properties of  some near threshold states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600" b="1" dirty="0"/>
              <a:t>Rotational bands with molecule-like structure </a:t>
            </a:r>
          </a:p>
          <a:p>
            <a:pPr lvl="1"/>
            <a:r>
              <a:rPr lang="en-GB" sz="1600" b="1" dirty="0"/>
              <a:t>      Very large moment of inertia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600" b="1" dirty="0"/>
              <a:t>Large alpha-decay widths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GB" sz="20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30BC1D9-F49E-4236-A18E-4BAA64C46DA6}"/>
              </a:ext>
            </a:extLst>
          </p:cNvPr>
          <p:cNvSpPr txBox="1"/>
          <p:nvPr/>
        </p:nvSpPr>
        <p:spPr>
          <a:xfrm>
            <a:off x="5770208" y="4573337"/>
            <a:ext cx="56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009999"/>
                </a:solidFill>
              </a:rPr>
              <a:t>Antisymmetrized</a:t>
            </a:r>
            <a:r>
              <a:rPr lang="en-US" b="1" i="1" dirty="0">
                <a:solidFill>
                  <a:srgbClr val="009999"/>
                </a:solidFill>
              </a:rPr>
              <a:t> Molecular Dynamics (AMD) predictions </a:t>
            </a:r>
          </a:p>
        </p:txBody>
      </p:sp>
    </p:spTree>
    <p:extLst>
      <p:ext uri="{BB962C8B-B14F-4D97-AF65-F5344CB8AC3E}">
        <p14:creationId xmlns:p14="http://schemas.microsoft.com/office/powerpoint/2010/main" val="4285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D57A440-7BF4-4B66-AB32-852B6830B3F7}"/>
              </a:ext>
            </a:extLst>
          </p:cNvPr>
          <p:cNvSpPr txBox="1"/>
          <p:nvPr/>
        </p:nvSpPr>
        <p:spPr>
          <a:xfrm>
            <a:off x="2188573" y="50800"/>
            <a:ext cx="7649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/>
              <a:t>Clustering in beryllium isotopes – AMD calculation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AF4A45-D465-4392-9BF6-6D565B283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1" t="7132"/>
          <a:stretch/>
        </p:blipFill>
        <p:spPr>
          <a:xfrm>
            <a:off x="5496338" y="1123168"/>
            <a:ext cx="6695661" cy="57273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B74F55-8F06-4A86-B938-62D21A401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50" r="58668" b="9694"/>
          <a:stretch/>
        </p:blipFill>
        <p:spPr>
          <a:xfrm>
            <a:off x="33129" y="3986861"/>
            <a:ext cx="5039139" cy="27540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31F07B-A63D-467E-B74E-701CACDF8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r="58668" b="55480"/>
          <a:stretch/>
        </p:blipFill>
        <p:spPr>
          <a:xfrm>
            <a:off x="396305" y="1394522"/>
            <a:ext cx="4648201" cy="249601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337B997-B310-43DF-BEFA-6A1BF0C76608}"/>
              </a:ext>
            </a:extLst>
          </p:cNvPr>
          <p:cNvSpPr txBox="1"/>
          <p:nvPr/>
        </p:nvSpPr>
        <p:spPr>
          <a:xfrm>
            <a:off x="934074" y="755773"/>
            <a:ext cx="3743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AMD: no preformed cluster </a:t>
            </a:r>
            <a:endParaRPr lang="fr-FR" sz="24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8CD582-2816-46AF-92C6-81A76ADB1C81}"/>
              </a:ext>
            </a:extLst>
          </p:cNvPr>
          <p:cNvSpPr txBox="1"/>
          <p:nvPr/>
        </p:nvSpPr>
        <p:spPr>
          <a:xfrm>
            <a:off x="6475672" y="662098"/>
            <a:ext cx="363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Density distributions of Be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82446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93DF44C-112E-4B70-9F28-E7C32BC84B4C}"/>
              </a:ext>
            </a:extLst>
          </p:cNvPr>
          <p:cNvSpPr txBox="1"/>
          <p:nvPr/>
        </p:nvSpPr>
        <p:spPr>
          <a:xfrm>
            <a:off x="2477831" y="305386"/>
            <a:ext cx="7852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/>
              <a:t> Calculations of density distributions for Be isotopes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5D67F8-498F-4365-9EF3-93E9768D9933}"/>
              </a:ext>
            </a:extLst>
          </p:cNvPr>
          <p:cNvSpPr txBox="1"/>
          <p:nvPr/>
        </p:nvSpPr>
        <p:spPr>
          <a:xfrm>
            <a:off x="7068203" y="1843129"/>
            <a:ext cx="414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T.Otsuka</a:t>
            </a:r>
            <a:r>
              <a:rPr lang="en-US" i="1" dirty="0"/>
              <a:t>, </a:t>
            </a:r>
            <a:r>
              <a:rPr lang="en-US" i="1" dirty="0" err="1"/>
              <a:t>T.Abe</a:t>
            </a:r>
            <a:r>
              <a:rPr lang="en-US" i="1" dirty="0"/>
              <a:t> et al., Nature comm. 2022 </a:t>
            </a: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3C98FA-B48B-4A11-970F-6EFCE143F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09" y="2243238"/>
            <a:ext cx="6489885" cy="33368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5582D5B-3E3C-44D2-865A-64EAEB6212B7}"/>
              </a:ext>
            </a:extLst>
          </p:cNvPr>
          <p:cNvSpPr txBox="1"/>
          <p:nvPr/>
        </p:nvSpPr>
        <p:spPr>
          <a:xfrm>
            <a:off x="5904904" y="1412242"/>
            <a:ext cx="64759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  </a:t>
            </a:r>
            <a:r>
              <a:rPr lang="en-GB" sz="2200" b="1" baseline="30000" dirty="0"/>
              <a:t>8,10</a:t>
            </a:r>
            <a:r>
              <a:rPr lang="en-GB" sz="2200" b="1" dirty="0"/>
              <a:t>Be isotopes in no-core Monte-Carlo Shell Model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1271007-1C37-4E2E-AAC0-D9C477D28819}"/>
              </a:ext>
            </a:extLst>
          </p:cNvPr>
          <p:cNvSpPr txBox="1"/>
          <p:nvPr/>
        </p:nvSpPr>
        <p:spPr>
          <a:xfrm>
            <a:off x="1811131" y="5377554"/>
            <a:ext cx="21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170ED0"/>
                </a:solidFill>
              </a:rPr>
              <a:t> Density of </a:t>
            </a:r>
            <a:r>
              <a:rPr lang="en-GB" b="1" dirty="0" err="1">
                <a:solidFill>
                  <a:srgbClr val="170ED0"/>
                </a:solidFill>
                <a:latin typeface="Symbol" panose="05050102010706020507" pitchFamily="18" charset="2"/>
              </a:rPr>
              <a:t>a</a:t>
            </a:r>
            <a:r>
              <a:rPr lang="en-GB" b="1" dirty="0" err="1">
                <a:solidFill>
                  <a:srgbClr val="170ED0"/>
                </a:solidFill>
              </a:rPr>
              <a:t>+</a:t>
            </a:r>
            <a:r>
              <a:rPr lang="en-GB" b="1" dirty="0" err="1">
                <a:solidFill>
                  <a:srgbClr val="170ED0"/>
                </a:solidFill>
                <a:latin typeface="Symbol" panose="05050102010706020507" pitchFamily="18" charset="2"/>
              </a:rPr>
              <a:t>a</a:t>
            </a:r>
            <a:r>
              <a:rPr lang="en-GB" b="1" dirty="0">
                <a:solidFill>
                  <a:srgbClr val="170ED0"/>
                </a:solidFill>
              </a:rPr>
              <a:t> core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8430C5-F5B2-474B-A6BE-2885976C8E0C}"/>
              </a:ext>
            </a:extLst>
          </p:cNvPr>
          <p:cNvSpPr txBox="1"/>
          <p:nvPr/>
        </p:nvSpPr>
        <p:spPr>
          <a:xfrm>
            <a:off x="2283872" y="2115846"/>
            <a:ext cx="164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70ED0"/>
                </a:solidFill>
              </a:rPr>
              <a:t>Neutron orbits </a:t>
            </a:r>
            <a:endParaRPr lang="fr-FR" b="1" dirty="0">
              <a:solidFill>
                <a:srgbClr val="170ED0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33643A8-DF7D-44D5-99B8-4663C7EC62E8}"/>
              </a:ext>
            </a:extLst>
          </p:cNvPr>
          <p:cNvGrpSpPr/>
          <p:nvPr/>
        </p:nvGrpSpPr>
        <p:grpSpPr>
          <a:xfrm>
            <a:off x="215250" y="2417220"/>
            <a:ext cx="5221455" cy="2726162"/>
            <a:chOff x="46808" y="1785268"/>
            <a:chExt cx="5707380" cy="272616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9A9D34B-523B-4329-A238-809EBD1A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8" y="2114087"/>
              <a:ext cx="5707380" cy="2397343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96CA5A0-1B72-43A8-9803-72169220A38F}"/>
                </a:ext>
              </a:extLst>
            </p:cNvPr>
            <p:cNvSpPr txBox="1"/>
            <p:nvPr/>
          </p:nvSpPr>
          <p:spPr>
            <a:xfrm>
              <a:off x="4390947" y="1788697"/>
              <a:ext cx="6591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baseline="30000" dirty="0"/>
                <a:t>10</a:t>
              </a:r>
              <a:r>
                <a:rPr lang="en-US" b="1" dirty="0"/>
                <a:t>Be</a:t>
              </a:r>
              <a:r>
                <a:rPr lang="en-US" b="1" baseline="30000" dirty="0"/>
                <a:t>*</a:t>
              </a:r>
              <a:endParaRPr lang="en-US" b="1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B8483E3-7D11-4A89-9F0F-F2485A777258}"/>
                </a:ext>
              </a:extLst>
            </p:cNvPr>
            <p:cNvSpPr txBox="1"/>
            <p:nvPr/>
          </p:nvSpPr>
          <p:spPr>
            <a:xfrm>
              <a:off x="2134910" y="4081756"/>
              <a:ext cx="3850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     </a:t>
              </a:r>
              <a:endParaRPr lang="fr-FR" sz="1400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7665E17-0054-46BA-B1F2-008518A6B8FA}"/>
                </a:ext>
              </a:extLst>
            </p:cNvPr>
            <p:cNvSpPr txBox="1"/>
            <p:nvPr/>
          </p:nvSpPr>
          <p:spPr>
            <a:xfrm>
              <a:off x="976163" y="1785268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/>
                <a:t>10</a:t>
              </a:r>
              <a:r>
                <a:rPr lang="en-US" b="1" dirty="0"/>
                <a:t>Be</a:t>
              </a:r>
              <a:r>
                <a:rPr lang="en-US" b="1" baseline="30000" dirty="0"/>
                <a:t>GS</a:t>
              </a:r>
              <a:endParaRPr lang="en-US" b="1" dirty="0"/>
            </a:p>
          </p:txBody>
        </p:sp>
      </p:grp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E552E30-3727-433B-9719-735116F24311}"/>
              </a:ext>
            </a:extLst>
          </p:cNvPr>
          <p:cNvCxnSpPr>
            <a:cxnSpLocks/>
          </p:cNvCxnSpPr>
          <p:nvPr/>
        </p:nvCxnSpPr>
        <p:spPr>
          <a:xfrm flipH="1" flipV="1">
            <a:off x="1635651" y="4924710"/>
            <a:ext cx="273016" cy="520464"/>
          </a:xfrm>
          <a:prstGeom prst="straightConnector1">
            <a:avLst/>
          </a:prstGeom>
          <a:ln w="28575">
            <a:solidFill>
              <a:srgbClr val="170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F42B348-BF9B-4347-8638-72EBE22EE5C4}"/>
              </a:ext>
            </a:extLst>
          </p:cNvPr>
          <p:cNvCxnSpPr>
            <a:cxnSpLocks/>
          </p:cNvCxnSpPr>
          <p:nvPr/>
        </p:nvCxnSpPr>
        <p:spPr>
          <a:xfrm flipV="1">
            <a:off x="3820289" y="4924710"/>
            <a:ext cx="242876" cy="513804"/>
          </a:xfrm>
          <a:prstGeom prst="straightConnector1">
            <a:avLst/>
          </a:prstGeom>
          <a:ln w="28575">
            <a:solidFill>
              <a:srgbClr val="170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C9890BF-FCC8-4632-989F-D17AFF7B2BE5}"/>
              </a:ext>
            </a:extLst>
          </p:cNvPr>
          <p:cNvCxnSpPr>
            <a:cxnSpLocks/>
          </p:cNvCxnSpPr>
          <p:nvPr/>
        </p:nvCxnSpPr>
        <p:spPr>
          <a:xfrm>
            <a:off x="3735563" y="2452042"/>
            <a:ext cx="402774" cy="346165"/>
          </a:xfrm>
          <a:prstGeom prst="straightConnector1">
            <a:avLst/>
          </a:prstGeom>
          <a:ln w="28575">
            <a:solidFill>
              <a:srgbClr val="170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4DBB54D-F7A3-49EB-A66B-1CEF49B62437}"/>
              </a:ext>
            </a:extLst>
          </p:cNvPr>
          <p:cNvCxnSpPr>
            <a:cxnSpLocks/>
          </p:cNvCxnSpPr>
          <p:nvPr/>
        </p:nvCxnSpPr>
        <p:spPr>
          <a:xfrm flipH="1">
            <a:off x="2048281" y="2449084"/>
            <a:ext cx="482361" cy="370895"/>
          </a:xfrm>
          <a:prstGeom prst="straightConnector1">
            <a:avLst/>
          </a:prstGeom>
          <a:ln w="28575">
            <a:solidFill>
              <a:srgbClr val="170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19BD7367-92F5-4ACB-A9B8-E28A10029495}"/>
              </a:ext>
            </a:extLst>
          </p:cNvPr>
          <p:cNvSpPr txBox="1"/>
          <p:nvPr/>
        </p:nvSpPr>
        <p:spPr>
          <a:xfrm>
            <a:off x="-67815" y="1258687"/>
            <a:ext cx="562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DDME2 relativistic functional in rel. HB calculations</a:t>
            </a:r>
            <a:endParaRPr lang="fr-FR" sz="2000" b="1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4101AF7-15FC-4021-9E95-FAFA57D95FB4}"/>
              </a:ext>
            </a:extLst>
          </p:cNvPr>
          <p:cNvSpPr txBox="1"/>
          <p:nvPr/>
        </p:nvSpPr>
        <p:spPr>
          <a:xfrm>
            <a:off x="360918" y="1714374"/>
            <a:ext cx="500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J.P.Ebran</a:t>
            </a:r>
            <a:r>
              <a:rPr lang="en-US" i="1" dirty="0"/>
              <a:t>, </a:t>
            </a:r>
            <a:r>
              <a:rPr lang="en-US" i="1" dirty="0" err="1"/>
              <a:t>E.Khan,T.Niksic</a:t>
            </a:r>
            <a:r>
              <a:rPr lang="en-US" i="1" dirty="0"/>
              <a:t>, </a:t>
            </a:r>
            <a:r>
              <a:rPr lang="en-US" i="1" dirty="0" err="1"/>
              <a:t>D.Vretenar</a:t>
            </a:r>
            <a:r>
              <a:rPr lang="en-US" i="1" dirty="0"/>
              <a:t>, PRC90 (2014)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148556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ED1A1F-6FB0-4E9C-999D-1ADCB6CB7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527304"/>
            <a:ext cx="12192000" cy="6096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E3FF895-5AC4-4DF9-A998-85BAB6520D00}"/>
              </a:ext>
            </a:extLst>
          </p:cNvPr>
          <p:cNvSpPr txBox="1"/>
          <p:nvPr/>
        </p:nvSpPr>
        <p:spPr>
          <a:xfrm>
            <a:off x="3062054" y="23962"/>
            <a:ext cx="6708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Approach using cluster quasi-free scattering</a:t>
            </a:r>
            <a:endParaRPr lang="fr-FR" sz="2800" b="1" i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D366A1-6FB1-4DFD-8FF9-73592275BF31}"/>
              </a:ext>
            </a:extLst>
          </p:cNvPr>
          <p:cNvSpPr txBox="1"/>
          <p:nvPr/>
        </p:nvSpPr>
        <p:spPr>
          <a:xfrm>
            <a:off x="5742432" y="646176"/>
            <a:ext cx="63882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                                                                                          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ECB5B3-3328-4D67-8728-02BCFCF6A5D3}"/>
              </a:ext>
            </a:extLst>
          </p:cNvPr>
          <p:cNvSpPr txBox="1"/>
          <p:nvPr/>
        </p:nvSpPr>
        <p:spPr>
          <a:xfrm>
            <a:off x="4754880" y="6230112"/>
            <a:ext cx="2512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                     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DC4496-5244-4F59-A5B4-4BCE9EE87311}"/>
              </a:ext>
            </a:extLst>
          </p:cNvPr>
          <p:cNvSpPr/>
          <p:nvPr/>
        </p:nvSpPr>
        <p:spPr>
          <a:xfrm>
            <a:off x="499872" y="6230112"/>
            <a:ext cx="4242816" cy="393192"/>
          </a:xfrm>
          <a:prstGeom prst="rect">
            <a:avLst/>
          </a:prstGeom>
          <a:noFill/>
          <a:ln w="38100">
            <a:solidFill>
              <a:srgbClr val="170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E787C3-EB43-4D1C-A63B-0A1F5882B2E8}"/>
              </a:ext>
            </a:extLst>
          </p:cNvPr>
          <p:cNvSpPr txBox="1"/>
          <p:nvPr/>
        </p:nvSpPr>
        <p:spPr>
          <a:xfrm>
            <a:off x="11533632" y="6327648"/>
            <a:ext cx="3962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2F7083-BD1D-4D00-8E94-749E184A33BA}"/>
              </a:ext>
            </a:extLst>
          </p:cNvPr>
          <p:cNvSpPr txBox="1"/>
          <p:nvPr/>
        </p:nvSpPr>
        <p:spPr>
          <a:xfrm>
            <a:off x="121920" y="3230880"/>
            <a:ext cx="36471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                                                           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70121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14964" y="601279"/>
            <a:ext cx="5509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Reanalysis of</a:t>
            </a:r>
            <a:r>
              <a:rPr lang="en-US" sz="2000" b="1" baseline="30000" dirty="0">
                <a:solidFill>
                  <a:srgbClr val="FF0000"/>
                </a:solidFill>
              </a:rPr>
              <a:t>  20</a:t>
            </a:r>
            <a:r>
              <a:rPr lang="en-US" sz="2000" b="1" dirty="0">
                <a:solidFill>
                  <a:srgbClr val="FF0000"/>
                </a:solidFill>
              </a:rPr>
              <a:t>Ne(</a:t>
            </a:r>
            <a:r>
              <a:rPr lang="en-US" sz="2000" b="1" dirty="0" err="1">
                <a:solidFill>
                  <a:srgbClr val="FF0000"/>
                </a:solidFill>
              </a:rPr>
              <a:t>p,p</a:t>
            </a:r>
            <a:r>
              <a:rPr lang="en-US" sz="2000" b="1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  <a:r>
              <a:rPr lang="en-US" sz="2000" b="1" baseline="30000" dirty="0">
                <a:solidFill>
                  <a:srgbClr val="FF0000"/>
                </a:solidFill>
              </a:rPr>
              <a:t>16</a:t>
            </a:r>
            <a:r>
              <a:rPr lang="en-US" sz="2000" b="1" dirty="0">
                <a:solidFill>
                  <a:srgbClr val="FF0000"/>
                </a:solidFill>
              </a:rPr>
              <a:t>O data at 101.5 MeV/u  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49" y="2920831"/>
            <a:ext cx="3768168" cy="26968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52" y="1849546"/>
            <a:ext cx="4146109" cy="38470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19972" y="1022757"/>
            <a:ext cx="391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/>
              <a:t>K.Yoshida</a:t>
            </a:r>
            <a:r>
              <a:rPr lang="en-GB" i="1" dirty="0"/>
              <a:t> et al., PRC 99, 064610 (</a:t>
            </a:r>
            <a:r>
              <a:rPr lang="en-GB" b="1" i="1" dirty="0"/>
              <a:t>2019</a:t>
            </a:r>
            <a:r>
              <a:rPr lang="en-GB" i="1" dirty="0"/>
              <a:t>) 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27877" y="2605847"/>
            <a:ext cx="243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AMD   </a:t>
            </a:r>
            <a:r>
              <a:rPr lang="en-GB" dirty="0">
                <a:latin typeface="Symbol" panose="05050102010706020507" pitchFamily="18" charset="2"/>
              </a:rPr>
              <a:t>a</a:t>
            </a:r>
            <a:r>
              <a:rPr lang="en-GB" dirty="0"/>
              <a:t>+</a:t>
            </a:r>
            <a:r>
              <a:rPr lang="en-GB" baseline="30000" dirty="0"/>
              <a:t>16</a:t>
            </a:r>
            <a:r>
              <a:rPr lang="en-GB" dirty="0"/>
              <a:t>O cluster WF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29273" y="5598353"/>
            <a:ext cx="4813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Data reproduced without any normalization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820659" y="1647648"/>
            <a:ext cx="3529749" cy="646331"/>
          </a:xfrm>
          <a:prstGeom prst="rect">
            <a:avLst/>
          </a:prstGeom>
          <a:noFill/>
          <a:ln w="19050">
            <a:solidFill>
              <a:srgbClr val="24BA6F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AMD cluster WF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Reliable  </a:t>
            </a:r>
            <a:r>
              <a:rPr lang="en-GB" dirty="0">
                <a:latin typeface="Symbol" panose="05050102010706020507" pitchFamily="18" charset="2"/>
              </a:rPr>
              <a:t>a</a:t>
            </a:r>
            <a:r>
              <a:rPr lang="en-GB" dirty="0"/>
              <a:t>+</a:t>
            </a:r>
            <a:r>
              <a:rPr lang="en-GB" baseline="30000" dirty="0"/>
              <a:t>16</a:t>
            </a:r>
            <a:r>
              <a:rPr lang="en-GB" dirty="0"/>
              <a:t>O optical potential 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A3C55D77-962D-44CC-8A01-7DB1EC1C8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59" y="127415"/>
            <a:ext cx="8348824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  Test case of cluster K.O. study within a microscopic framework </a:t>
            </a:r>
            <a:endParaRPr lang="fr-FR" sz="2400" b="1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D83D27-CD41-4410-9969-296A3712DB63}"/>
              </a:ext>
            </a:extLst>
          </p:cNvPr>
          <p:cNvSpPr txBox="1"/>
          <p:nvPr/>
        </p:nvSpPr>
        <p:spPr>
          <a:xfrm>
            <a:off x="1951809" y="5977601"/>
            <a:ext cx="885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(</a:t>
            </a:r>
            <a:r>
              <a:rPr lang="en-US" sz="2400" b="1" i="1" dirty="0" err="1">
                <a:solidFill>
                  <a:srgbClr val="0070C0"/>
                </a:solidFill>
              </a:rPr>
              <a:t>p,p</a:t>
            </a:r>
            <a:r>
              <a:rPr lang="en-US" sz="2400" b="1" i="1" dirty="0" err="1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2400" b="1" i="1" dirty="0">
                <a:solidFill>
                  <a:srgbClr val="0070C0"/>
                </a:solidFill>
              </a:rPr>
              <a:t>) represents a quantitative probe for a-clustering in light nuclei</a:t>
            </a:r>
            <a:endParaRPr lang="fr-FR" sz="2400" b="1" i="1" dirty="0">
              <a:solidFill>
                <a:srgbClr val="0070C0"/>
              </a:solidFill>
            </a:endParaRP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8E1EB145-FC0A-4D38-8984-F28D98BC3AE9}"/>
              </a:ext>
            </a:extLst>
          </p:cNvPr>
          <p:cNvSpPr/>
          <p:nvPr/>
        </p:nvSpPr>
        <p:spPr>
          <a:xfrm>
            <a:off x="5512673" y="3798738"/>
            <a:ext cx="978408" cy="6757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DCC9F5-13E8-4A24-BAC9-3D64ED84F02C}"/>
              </a:ext>
            </a:extLst>
          </p:cNvPr>
          <p:cNvSpPr txBox="1"/>
          <p:nvPr/>
        </p:nvSpPr>
        <p:spPr>
          <a:xfrm>
            <a:off x="1780032" y="6475842"/>
            <a:ext cx="941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DWIA code: PIKOE  </a:t>
            </a:r>
            <a:r>
              <a:rPr lang="en-US" dirty="0"/>
              <a:t>[Ogata, Yoshida, </a:t>
            </a:r>
            <a:r>
              <a:rPr lang="en-US" dirty="0" err="1"/>
              <a:t>Chazono</a:t>
            </a:r>
            <a:r>
              <a:rPr lang="en-US" dirty="0"/>
              <a:t>, </a:t>
            </a:r>
            <a:r>
              <a:rPr lang="fr-FR" dirty="0"/>
              <a:t>Computer 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Comm</a:t>
            </a:r>
            <a:r>
              <a:rPr lang="fr-FR" dirty="0"/>
              <a:t>. 297 (2024) 109058]</a:t>
            </a:r>
            <a:r>
              <a:rPr lang="en-US" dirty="0"/>
              <a:t>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3045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1016365" y="6006191"/>
            <a:ext cx="896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                      </a:t>
            </a:r>
            <a:r>
              <a:rPr lang="en-GB" sz="1600" u="sng" dirty="0"/>
              <a:t>Collaboration</a:t>
            </a:r>
            <a:r>
              <a:rPr lang="en-GB" sz="1600" dirty="0"/>
              <a:t>:  </a:t>
            </a:r>
            <a:r>
              <a:rPr lang="en-GB" sz="1600" b="1" dirty="0" err="1"/>
              <a:t>IJCLab</a:t>
            </a:r>
            <a:r>
              <a:rPr lang="en-GB" sz="1600" b="1" dirty="0"/>
              <a:t>, Hong Kong U., RIKEN</a:t>
            </a:r>
            <a:r>
              <a:rPr lang="en-GB" sz="1600" dirty="0"/>
              <a:t>, TI Tech, LPC Caen, Tohoku U.,  RCNP Osaka,</a:t>
            </a:r>
          </a:p>
          <a:p>
            <a:r>
              <a:rPr lang="en-GB" sz="1600" dirty="0"/>
              <a:t>                                                 CEA </a:t>
            </a:r>
            <a:r>
              <a:rPr lang="en-GB" sz="1600" dirty="0" err="1"/>
              <a:t>Saclay</a:t>
            </a:r>
            <a:r>
              <a:rPr lang="en-GB" sz="1600" dirty="0"/>
              <a:t>, Kyoto U., TU Darmstadt, NIPNE Bucharest, Kyushu U.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86248" y="330739"/>
            <a:ext cx="6466513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/>
              <a:t>Study  of  </a:t>
            </a:r>
            <a:r>
              <a:rPr lang="en-US" sz="2800" b="1" i="1" baseline="30000" dirty="0"/>
              <a:t>10,12, 14</a:t>
            </a:r>
            <a:r>
              <a:rPr lang="en-US" sz="2800" b="1" i="1" dirty="0"/>
              <a:t>Be(</a:t>
            </a:r>
            <a:r>
              <a:rPr lang="en-US" sz="2800" b="1" i="1" dirty="0" err="1"/>
              <a:t>p,p</a:t>
            </a:r>
            <a:r>
              <a:rPr lang="en-US" sz="2800" b="1" i="1" dirty="0" err="1">
                <a:latin typeface="Symbol" pitchFamily="18" charset="2"/>
              </a:rPr>
              <a:t>a</a:t>
            </a:r>
            <a:r>
              <a:rPr lang="en-US" sz="2800" b="1" i="1" dirty="0"/>
              <a:t>)  at 150 MeV/u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A3BAB3-DA52-485A-B450-E541A03EC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03"/>
          <a:stretch/>
        </p:blipFill>
        <p:spPr>
          <a:xfrm>
            <a:off x="0" y="1742211"/>
            <a:ext cx="12192000" cy="33909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E54306-FFEB-4382-A130-3E5205BA9E59}"/>
              </a:ext>
            </a:extLst>
          </p:cNvPr>
          <p:cNvSpPr txBox="1"/>
          <p:nvPr/>
        </p:nvSpPr>
        <p:spPr>
          <a:xfrm>
            <a:off x="2831580" y="1018064"/>
            <a:ext cx="7183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0ED0"/>
                </a:solidFill>
              </a:rPr>
              <a:t>First study in Inverse Kinematics with proper kinematics condition</a:t>
            </a:r>
            <a:endParaRPr lang="fr-FR" sz="2000" b="1" dirty="0">
              <a:solidFill>
                <a:srgbClr val="170E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941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51898</TotalTime>
  <Words>1624</Words>
  <Application>Microsoft Office PowerPoint</Application>
  <PresentationFormat>Grand écran</PresentationFormat>
  <Paragraphs>249</Paragraphs>
  <Slides>24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Arial</vt:lpstr>
      <vt:lpstr>Brush Script MT</vt:lpstr>
      <vt:lpstr>Calibri</vt:lpstr>
      <vt:lpstr>Calibri Light</vt:lpstr>
      <vt:lpstr>Courier New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Beaumel</dc:creator>
  <cp:lastModifiedBy>Didier Beaumel</cp:lastModifiedBy>
  <cp:revision>983</cp:revision>
  <cp:lastPrinted>2018-02-22T22:08:01Z</cp:lastPrinted>
  <dcterms:created xsi:type="dcterms:W3CDTF">2018-02-08T23:46:22Z</dcterms:created>
  <dcterms:modified xsi:type="dcterms:W3CDTF">2025-11-25T21:59:42Z</dcterms:modified>
</cp:coreProperties>
</file>