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9"/>
  </p:notesMasterIdLst>
  <p:sldIdLst>
    <p:sldId id="256" r:id="rId5"/>
    <p:sldId id="403" r:id="rId6"/>
    <p:sldId id="402" r:id="rId7"/>
    <p:sldId id="366" r:id="rId8"/>
    <p:sldId id="369" r:id="rId9"/>
    <p:sldId id="384" r:id="rId10"/>
    <p:sldId id="401" r:id="rId11"/>
    <p:sldId id="382" r:id="rId12"/>
    <p:sldId id="399" r:id="rId13"/>
    <p:sldId id="389" r:id="rId14"/>
    <p:sldId id="390" r:id="rId15"/>
    <p:sldId id="391" r:id="rId16"/>
    <p:sldId id="393" r:id="rId17"/>
    <p:sldId id="392" r:id="rId18"/>
    <p:sldId id="394" r:id="rId19"/>
    <p:sldId id="396" r:id="rId20"/>
    <p:sldId id="397" r:id="rId21"/>
    <p:sldId id="411" r:id="rId22"/>
    <p:sldId id="408" r:id="rId23"/>
    <p:sldId id="417" r:id="rId24"/>
    <p:sldId id="407" r:id="rId25"/>
    <p:sldId id="410" r:id="rId26"/>
    <p:sldId id="387" r:id="rId27"/>
    <p:sldId id="40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90" autoAdjust="0"/>
    <p:restoredTop sz="94185" autoAdjust="0"/>
  </p:normalViewPr>
  <p:slideViewPr>
    <p:cSldViewPr snapToGrid="0">
      <p:cViewPr varScale="1">
        <p:scale>
          <a:sx n="70" d="100"/>
          <a:sy n="70" d="100"/>
        </p:scale>
        <p:origin x="82" y="55"/>
      </p:cViewPr>
      <p:guideLst/>
    </p:cSldViewPr>
  </p:slideViewPr>
  <p:notesTextViewPr>
    <p:cViewPr>
      <p:scale>
        <a:sx n="66" d="100"/>
        <a:sy n="66"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6/5/2026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dirty="0"/>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7</a:t>
            </a:fld>
            <a:endParaRPr lang="en-US" dirty="0"/>
          </a:p>
        </p:txBody>
      </p:sp>
    </p:spTree>
    <p:extLst>
      <p:ext uri="{BB962C8B-B14F-4D97-AF65-F5344CB8AC3E}">
        <p14:creationId xmlns:p14="http://schemas.microsoft.com/office/powerpoint/2010/main" val="2083920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10</a:t>
            </a:fld>
            <a:endParaRPr lang="en-US" dirty="0"/>
          </a:p>
        </p:txBody>
      </p:sp>
    </p:spTree>
    <p:extLst>
      <p:ext uri="{BB962C8B-B14F-4D97-AF65-F5344CB8AC3E}">
        <p14:creationId xmlns:p14="http://schemas.microsoft.com/office/powerpoint/2010/main" val="2631363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16</a:t>
            </a:fld>
            <a:endParaRPr lang="en-US" dirty="0"/>
          </a:p>
        </p:txBody>
      </p:sp>
    </p:spTree>
    <p:extLst>
      <p:ext uri="{BB962C8B-B14F-4D97-AF65-F5344CB8AC3E}">
        <p14:creationId xmlns:p14="http://schemas.microsoft.com/office/powerpoint/2010/main" val="868660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5839EF-EF2D-A244-8B03-02564FD38722}" type="slidenum">
              <a:rPr lang="en-US" smtClean="0"/>
              <a:t>20</a:t>
            </a:fld>
            <a:endParaRPr lang="en-US" dirty="0"/>
          </a:p>
        </p:txBody>
      </p:sp>
    </p:spTree>
    <p:extLst>
      <p:ext uri="{BB962C8B-B14F-4D97-AF65-F5344CB8AC3E}">
        <p14:creationId xmlns:p14="http://schemas.microsoft.com/office/powerpoint/2010/main" val="4650634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363061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D45B976-F9BD-96F9-4119-FEAF693C373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0EB69E67-D399-4DBB-BAA8-0F33523D2BB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
        <p:nvSpPr>
          <p:cNvPr id="3" name="Slide Number Placeholder 5">
            <a:extLst>
              <a:ext uri="{FF2B5EF4-FFF2-40B4-BE49-F238E27FC236}">
                <a16:creationId xmlns:a16="http://schemas.microsoft.com/office/drawing/2014/main" id="{C22DA922-CCCC-1F27-7C79-F599C8270068}"/>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Tree>
    <p:extLst>
      <p:ext uri="{BB962C8B-B14F-4D97-AF65-F5344CB8AC3E}">
        <p14:creationId xmlns:p14="http://schemas.microsoft.com/office/powerpoint/2010/main" val="3846151090"/>
      </p:ext>
    </p:extLst>
  </p:cSld>
  <p:clrMapOvr>
    <a:masterClrMapping/>
  </p:clrMapOvr>
  <p:hf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userDrawn="1"/>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7" name="Slide Number Placeholder 5">
            <a:extLst>
              <a:ext uri="{FF2B5EF4-FFF2-40B4-BE49-F238E27FC236}">
                <a16:creationId xmlns:a16="http://schemas.microsoft.com/office/drawing/2014/main" id="{0B2AFF6D-0928-4D72-853B-80E1EFEDB36D}"/>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dirty="0"/>
          </a:p>
        </p:txBody>
      </p:sp>
      <p:sp>
        <p:nvSpPr>
          <p:cNvPr id="8" name="Text Placeholder 2">
            <a:extLst>
              <a:ext uri="{FF2B5EF4-FFF2-40B4-BE49-F238E27FC236}">
                <a16:creationId xmlns:a16="http://schemas.microsoft.com/office/drawing/2014/main" id="{70D1DF75-2FAB-4E03-98EA-F2E16DB3A424}"/>
              </a:ext>
            </a:extLst>
          </p:cNvPr>
          <p:cNvSpPr txBox="1">
            <a:spLocks/>
          </p:cNvSpPr>
          <p:nvPr userDrawn="1"/>
        </p:nvSpPr>
        <p:spPr>
          <a:xfrm>
            <a:off x="382005" y="6515586"/>
            <a:ext cx="6361993" cy="263798"/>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solidFill>
                  <a:schemeClr val="tx1"/>
                </a:solidFill>
              </a:rPr>
              <a:t>TTC 2026 Meeting at CEA-CNRS, June 9-12, 2026</a:t>
            </a:r>
          </a:p>
        </p:txBody>
      </p:sp>
      <p:sp>
        <p:nvSpPr>
          <p:cNvPr id="9" name="Text Placeholder 2">
            <a:extLst>
              <a:ext uri="{FF2B5EF4-FFF2-40B4-BE49-F238E27FC236}">
                <a16:creationId xmlns:a16="http://schemas.microsoft.com/office/drawing/2014/main" id="{E51EB3C1-1414-4721-B9A9-43D43377DAF1}"/>
              </a:ext>
            </a:extLst>
          </p:cNvPr>
          <p:cNvSpPr txBox="1">
            <a:spLocks/>
          </p:cNvSpPr>
          <p:nvPr userDrawn="1"/>
        </p:nvSpPr>
        <p:spPr>
          <a:xfrm>
            <a:off x="4705003" y="6533724"/>
            <a:ext cx="2173426" cy="342415"/>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t>Joseph Matalevich</a:t>
            </a:r>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7" r:id="rId4"/>
    <p:sldLayoutId id="2147483672" r:id="rId5"/>
  </p:sldLayoutIdLst>
  <p:hf hdr="0" ftr="0" dt="0"/>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9.jpe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5.xml"/><Relationship Id="rId6" Type="http://schemas.openxmlformats.org/officeDocument/2006/relationships/image" Target="../media/image66.emf"/><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85.emf"/><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5.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image" Target="../media/image92.png"/><Relationship Id="rId7" Type="http://schemas.openxmlformats.org/officeDocument/2006/relationships/image" Target="../media/image96.jpg"/><Relationship Id="rId2" Type="http://schemas.openxmlformats.org/officeDocument/2006/relationships/image" Target="../media/image91.jpg"/><Relationship Id="rId1" Type="http://schemas.openxmlformats.org/officeDocument/2006/relationships/slideLayout" Target="../slideLayouts/slideLayout5.xml"/><Relationship Id="rId6" Type="http://schemas.openxmlformats.org/officeDocument/2006/relationships/image" Target="../media/image95.jpg"/><Relationship Id="rId5" Type="http://schemas.openxmlformats.org/officeDocument/2006/relationships/image" Target="../media/image94.jpg"/><Relationship Id="rId4" Type="http://schemas.openxmlformats.org/officeDocument/2006/relationships/image" Target="../media/image9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emf"/><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7.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56CBC-DA70-7741-BB3F-BCDBBE052F88}"/>
              </a:ext>
            </a:extLst>
          </p:cNvPr>
          <p:cNvSpPr>
            <a:spLocks noGrp="1"/>
          </p:cNvSpPr>
          <p:nvPr>
            <p:ph type="ctrTitle"/>
          </p:nvPr>
        </p:nvSpPr>
        <p:spPr>
          <a:xfrm>
            <a:off x="485775" y="1488682"/>
            <a:ext cx="11176454" cy="1039530"/>
          </a:xfrm>
        </p:spPr>
        <p:txBody>
          <a:bodyPr>
            <a:noAutofit/>
          </a:bodyPr>
          <a:lstStyle/>
          <a:p>
            <a:r>
              <a:rPr lang="en-US" sz="5400" dirty="0"/>
              <a:t>SRF Systems for the EIC Project</a:t>
            </a:r>
          </a:p>
        </p:txBody>
      </p:sp>
      <p:sp>
        <p:nvSpPr>
          <p:cNvPr id="15" name="Text Placeholder 37">
            <a:extLst>
              <a:ext uri="{FF2B5EF4-FFF2-40B4-BE49-F238E27FC236}">
                <a16:creationId xmlns:a16="http://schemas.microsoft.com/office/drawing/2014/main" id="{C1B2002E-00D6-4CAD-A65D-64D3BAA92F63}"/>
              </a:ext>
            </a:extLst>
          </p:cNvPr>
          <p:cNvSpPr txBox="1">
            <a:spLocks/>
          </p:cNvSpPr>
          <p:nvPr/>
        </p:nvSpPr>
        <p:spPr>
          <a:xfrm>
            <a:off x="482973" y="3656729"/>
            <a:ext cx="8624741" cy="103953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chemeClr val="bg1"/>
                </a:solidFill>
              </a:rPr>
              <a:t>Joseph Matalevich</a:t>
            </a:r>
          </a:p>
          <a:p>
            <a:pPr marL="0" indent="0">
              <a:buNone/>
            </a:pPr>
            <a:r>
              <a:rPr lang="en-US" sz="2800" dirty="0">
                <a:solidFill>
                  <a:schemeClr val="bg1"/>
                </a:solidFill>
              </a:rPr>
              <a:t>Jefferson Lab - Cryomodule Design Manager</a:t>
            </a:r>
          </a:p>
          <a:p>
            <a:pPr marL="0" indent="0">
              <a:buNone/>
            </a:pPr>
            <a:endParaRPr lang="en-US" sz="2800" dirty="0">
              <a:solidFill>
                <a:schemeClr val="bg1"/>
              </a:solidFill>
            </a:endParaRPr>
          </a:p>
        </p:txBody>
      </p:sp>
      <p:sp>
        <p:nvSpPr>
          <p:cNvPr id="18" name="Text Placeholder 37">
            <a:extLst>
              <a:ext uri="{FF2B5EF4-FFF2-40B4-BE49-F238E27FC236}">
                <a16:creationId xmlns:a16="http://schemas.microsoft.com/office/drawing/2014/main" id="{86BF940C-484A-47DD-A144-785578E150B7}"/>
              </a:ext>
            </a:extLst>
          </p:cNvPr>
          <p:cNvSpPr txBox="1">
            <a:spLocks/>
          </p:cNvSpPr>
          <p:nvPr/>
        </p:nvSpPr>
        <p:spPr>
          <a:xfrm>
            <a:off x="482973" y="5166062"/>
            <a:ext cx="9143627" cy="8663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solidFill>
                  <a:schemeClr val="bg1"/>
                </a:solidFill>
              </a:rPr>
              <a:t>TTC 2026 Meeting at CEA-CNRS</a:t>
            </a:r>
          </a:p>
          <a:p>
            <a:pPr marL="0" indent="0">
              <a:buNone/>
            </a:pPr>
            <a:r>
              <a:rPr lang="en-US" sz="2000" dirty="0">
                <a:solidFill>
                  <a:schemeClr val="bg1"/>
                </a:solidFill>
              </a:rPr>
              <a:t>June 9-12, 2026</a:t>
            </a:r>
          </a:p>
        </p:txBody>
      </p:sp>
      <p:pic>
        <p:nvPicPr>
          <p:cNvPr id="3" name="Picture 2">
            <a:extLst>
              <a:ext uri="{FF2B5EF4-FFF2-40B4-BE49-F238E27FC236}">
                <a16:creationId xmlns:a16="http://schemas.microsoft.com/office/drawing/2014/main" id="{CCA10D54-2708-3F33-4C9E-072464994EBB}"/>
              </a:ext>
            </a:extLst>
          </p:cNvPr>
          <p:cNvPicPr>
            <a:picLocks noChangeAspect="1"/>
          </p:cNvPicPr>
          <p:nvPr/>
        </p:nvPicPr>
        <p:blipFill>
          <a:blip r:embed="rId2"/>
          <a:stretch>
            <a:fillRect/>
          </a:stretch>
        </p:blipFill>
        <p:spPr>
          <a:xfrm>
            <a:off x="9553575" y="417419"/>
            <a:ext cx="2533650" cy="590550"/>
          </a:xfrm>
          <a:prstGeom prst="rect">
            <a:avLst/>
          </a:prstGeom>
        </p:spPr>
      </p:pic>
      <p:sp>
        <p:nvSpPr>
          <p:cNvPr id="7" name="TextBox 6">
            <a:extLst>
              <a:ext uri="{FF2B5EF4-FFF2-40B4-BE49-F238E27FC236}">
                <a16:creationId xmlns:a16="http://schemas.microsoft.com/office/drawing/2014/main" id="{F59265A3-920F-4474-B83F-9742616148DD}"/>
              </a:ext>
            </a:extLst>
          </p:cNvPr>
          <p:cNvSpPr txBox="1"/>
          <p:nvPr/>
        </p:nvSpPr>
        <p:spPr>
          <a:xfrm>
            <a:off x="482973" y="317729"/>
            <a:ext cx="4669932" cy="1015663"/>
          </a:xfrm>
          <a:prstGeom prst="rect">
            <a:avLst/>
          </a:prstGeom>
          <a:noFill/>
        </p:spPr>
        <p:txBody>
          <a:bodyPr wrap="square" rtlCol="0">
            <a:spAutoFit/>
          </a:bodyPr>
          <a:lstStyle/>
          <a:p>
            <a:r>
              <a:rPr lang="en-US" altLang="en-US" sz="1400" dirty="0">
                <a:solidFill>
                  <a:schemeClr val="accent4">
                    <a:lumMod val="20000"/>
                    <a:lumOff val="80000"/>
                  </a:schemeClr>
                </a:solidFill>
                <a:latin typeface="Calibri" panose="020F0502020204030204" pitchFamily="34" charset="0"/>
                <a:cs typeface="Calibri" panose="020F0502020204030204" pitchFamily="34" charset="0"/>
              </a:rPr>
              <a:t>This material is based upon work supported by the U.S. Department of Energy, Office of Science, Office of Nuclear Physics under Contract No. 89243126CSC000213</a:t>
            </a:r>
            <a:endParaRPr lang="en-US" altLang="en-US" sz="1400" dirty="0">
              <a:solidFill>
                <a:schemeClr val="accent4">
                  <a:lumMod val="20000"/>
                  <a:lumOff val="80000"/>
                </a:schemeClr>
              </a:solidFill>
              <a:latin typeface="Arial" panose="020B0604020202020204" pitchFamily="34" charset="0"/>
            </a:endParaRPr>
          </a:p>
          <a:p>
            <a:r>
              <a:rPr lang="en-US" dirty="0">
                <a:solidFill>
                  <a:schemeClr val="accent4">
                    <a:lumMod val="20000"/>
                    <a:lumOff val="80000"/>
                  </a:schemeClr>
                </a:solidFill>
              </a:rPr>
              <a:t> </a:t>
            </a:r>
          </a:p>
        </p:txBody>
      </p:sp>
    </p:spTree>
    <p:extLst>
      <p:ext uri="{BB962C8B-B14F-4D97-AF65-F5344CB8AC3E}">
        <p14:creationId xmlns:p14="http://schemas.microsoft.com/office/powerpoint/2010/main" val="2246755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10</a:t>
            </a:fld>
            <a:endParaRPr lang="en-US" dirty="0"/>
          </a:p>
        </p:txBody>
      </p:sp>
      <p:sp>
        <p:nvSpPr>
          <p:cNvPr id="6" name="Content Placeholder 5">
            <a:extLst>
              <a:ext uri="{FF2B5EF4-FFF2-40B4-BE49-F238E27FC236}">
                <a16:creationId xmlns:a16="http://schemas.microsoft.com/office/drawing/2014/main" id="{2748BCEE-544A-47AE-BDED-3F48A83F8597}"/>
              </a:ext>
            </a:extLst>
          </p:cNvPr>
          <p:cNvSpPr txBox="1">
            <a:spLocks/>
          </p:cNvSpPr>
          <p:nvPr/>
        </p:nvSpPr>
        <p:spPr>
          <a:xfrm>
            <a:off x="167236" y="909677"/>
            <a:ext cx="5438161" cy="23615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Coupling 400kW of power</a:t>
            </a:r>
            <a:endParaRPr lang="en-US" sz="2000" dirty="0"/>
          </a:p>
          <a:p>
            <a:r>
              <a:rPr lang="en-US" sz="2800" dirty="0"/>
              <a:t>OC transitions from RT to 2.0 K in ~4in (11cm)</a:t>
            </a:r>
            <a:endParaRPr lang="en-US" sz="200" dirty="0"/>
          </a:p>
          <a:p>
            <a:r>
              <a:rPr lang="en-US" sz="2800" dirty="0"/>
              <a:t>Trace cooling intercepts 78 watts from 2.0 K bath (per FPC)</a:t>
            </a:r>
          </a:p>
        </p:txBody>
      </p:sp>
      <p:sp>
        <p:nvSpPr>
          <p:cNvPr id="14" name="Title 1">
            <a:extLst>
              <a:ext uri="{FF2B5EF4-FFF2-40B4-BE49-F238E27FC236}">
                <a16:creationId xmlns:a16="http://schemas.microsoft.com/office/drawing/2014/main" id="{6D6A19B5-B300-4D36-A0B4-719DEAECEDC5}"/>
              </a:ext>
            </a:extLst>
          </p:cNvPr>
          <p:cNvSpPr>
            <a:spLocks noGrp="1"/>
          </p:cNvSpPr>
          <p:nvPr>
            <p:ph type="title"/>
          </p:nvPr>
        </p:nvSpPr>
        <p:spPr>
          <a:xfrm>
            <a:off x="167236" y="0"/>
            <a:ext cx="12024763" cy="825178"/>
          </a:xfrm>
        </p:spPr>
        <p:txBody>
          <a:bodyPr>
            <a:normAutofit fontScale="90000"/>
          </a:bodyPr>
          <a:lstStyle/>
          <a:p>
            <a:r>
              <a:rPr lang="en-US" dirty="0"/>
              <a:t>591 MHz 1-Cell Cryomodule - Design Challenges: FPC</a:t>
            </a:r>
          </a:p>
        </p:txBody>
      </p:sp>
      <p:pic>
        <p:nvPicPr>
          <p:cNvPr id="8" name="Picture 7">
            <a:extLst>
              <a:ext uri="{FF2B5EF4-FFF2-40B4-BE49-F238E27FC236}">
                <a16:creationId xmlns:a16="http://schemas.microsoft.com/office/drawing/2014/main" id="{60B665C9-5E7C-412B-B227-139A86DC51AA}"/>
              </a:ext>
            </a:extLst>
          </p:cNvPr>
          <p:cNvPicPr>
            <a:picLocks noChangeAspect="1"/>
          </p:cNvPicPr>
          <p:nvPr/>
        </p:nvPicPr>
        <p:blipFill>
          <a:blip r:embed="rId3"/>
          <a:stretch>
            <a:fillRect/>
          </a:stretch>
        </p:blipFill>
        <p:spPr>
          <a:xfrm>
            <a:off x="5543650" y="1881877"/>
            <a:ext cx="6503403" cy="3233682"/>
          </a:xfrm>
          <a:prstGeom prst="rect">
            <a:avLst/>
          </a:prstGeom>
        </p:spPr>
      </p:pic>
      <p:graphicFrame>
        <p:nvGraphicFramePr>
          <p:cNvPr id="9" name="Table 8">
            <a:extLst>
              <a:ext uri="{FF2B5EF4-FFF2-40B4-BE49-F238E27FC236}">
                <a16:creationId xmlns:a16="http://schemas.microsoft.com/office/drawing/2014/main" id="{95A082C4-2AED-43C1-9E6D-5B7F03DB9369}"/>
              </a:ext>
            </a:extLst>
          </p:cNvPr>
          <p:cNvGraphicFramePr>
            <a:graphicFrameLocks noGrp="1"/>
          </p:cNvGraphicFramePr>
          <p:nvPr>
            <p:extLst>
              <p:ext uri="{D42A27DB-BD31-4B8C-83A1-F6EECF244321}">
                <p14:modId xmlns:p14="http://schemas.microsoft.com/office/powerpoint/2010/main" val="3402104141"/>
              </p:ext>
            </p:extLst>
          </p:nvPr>
        </p:nvGraphicFramePr>
        <p:xfrm>
          <a:off x="10987304" y="4764652"/>
          <a:ext cx="970030" cy="1295400"/>
        </p:xfrm>
        <a:graphic>
          <a:graphicData uri="http://schemas.openxmlformats.org/drawingml/2006/table">
            <a:tbl>
              <a:tblPr/>
              <a:tblGrid>
                <a:gridCol w="970030">
                  <a:extLst>
                    <a:ext uri="{9D8B030D-6E8A-4147-A177-3AD203B41FA5}">
                      <a16:colId xmlns:a16="http://schemas.microsoft.com/office/drawing/2014/main" val="2056303750"/>
                    </a:ext>
                  </a:extLst>
                </a:gridCol>
              </a:tblGrid>
              <a:tr h="0">
                <a:tc>
                  <a:txBody>
                    <a:bodyPr/>
                    <a:lstStyle/>
                    <a:p>
                      <a:pPr algn="ctr" fontAlgn="base"/>
                      <a:r>
                        <a:rPr lang="en-US" sz="1100" b="0" i="0" dirty="0">
                          <a:solidFill>
                            <a:schemeClr val="tx1"/>
                          </a:solidFill>
                          <a:effectLst/>
                          <a:latin typeface="+mn-lt"/>
                        </a:rPr>
                        <a:t>Cu</a:t>
                      </a:r>
                    </a:p>
                  </a:txBody>
                  <a:tcPr>
                    <a:lnL w="9585" cap="flat" cmpd="sng" algn="ctr">
                      <a:solidFill>
                        <a:srgbClr val="000000"/>
                      </a:solidFill>
                      <a:prstDash val="solid"/>
                      <a:round/>
                      <a:headEnd type="none" w="med" len="med"/>
                      <a:tailEnd type="none" w="med" len="med"/>
                    </a:lnL>
                    <a:lnR w="9585" cap="flat" cmpd="sng" algn="ctr">
                      <a:solidFill>
                        <a:srgbClr val="000000"/>
                      </a:solidFill>
                      <a:prstDash val="solid"/>
                      <a:round/>
                      <a:headEnd type="none" w="med" len="med"/>
                      <a:tailEnd type="none" w="med" len="med"/>
                    </a:lnR>
                    <a:lnT w="9585" cap="flat" cmpd="sng" algn="ctr">
                      <a:solidFill>
                        <a:srgbClr val="000000"/>
                      </a:solidFill>
                      <a:prstDash val="solid"/>
                      <a:round/>
                      <a:headEnd type="none" w="med" len="med"/>
                      <a:tailEnd type="none" w="med" len="med"/>
                    </a:lnT>
                    <a:lnB w="9585"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878103928"/>
                  </a:ext>
                </a:extLst>
              </a:tr>
              <a:tr h="0">
                <a:tc>
                  <a:txBody>
                    <a:bodyPr/>
                    <a:lstStyle/>
                    <a:p>
                      <a:pPr algn="ctr" fontAlgn="base"/>
                      <a:r>
                        <a:rPr lang="en-US" sz="1100" b="0" i="0" dirty="0">
                          <a:solidFill>
                            <a:srgbClr val="000000"/>
                          </a:solidFill>
                          <a:effectLst/>
                          <a:latin typeface="+mn-lt"/>
                        </a:rPr>
                        <a:t>SS w/ Cu</a:t>
                      </a:r>
                    </a:p>
                  </a:txBody>
                  <a:tcPr>
                    <a:lnL w="9585" cap="flat" cmpd="sng" algn="ctr">
                      <a:solidFill>
                        <a:srgbClr val="000000"/>
                      </a:solidFill>
                      <a:prstDash val="solid"/>
                      <a:round/>
                      <a:headEnd type="none" w="med" len="med"/>
                      <a:tailEnd type="none" w="med" len="med"/>
                    </a:lnL>
                    <a:lnR w="9585" cap="flat" cmpd="sng" algn="ctr">
                      <a:solidFill>
                        <a:srgbClr val="000000"/>
                      </a:solidFill>
                      <a:prstDash val="solid"/>
                      <a:round/>
                      <a:headEnd type="none" w="med" len="med"/>
                      <a:tailEnd type="none" w="med" len="med"/>
                    </a:lnR>
                    <a:lnT w="9585" cap="flat" cmpd="sng" algn="ctr">
                      <a:solidFill>
                        <a:srgbClr val="000000"/>
                      </a:solidFill>
                      <a:prstDash val="solid"/>
                      <a:round/>
                      <a:headEnd type="none" w="med" len="med"/>
                      <a:tailEnd type="none" w="med" len="med"/>
                    </a:lnT>
                    <a:lnB w="9585"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2770926826"/>
                  </a:ext>
                </a:extLst>
              </a:tr>
              <a:tr h="0">
                <a:tc>
                  <a:txBody>
                    <a:bodyPr/>
                    <a:lstStyle/>
                    <a:p>
                      <a:pPr algn="ctr" fontAlgn="base"/>
                      <a:r>
                        <a:rPr lang="en-US" sz="1100" b="0" i="0" dirty="0">
                          <a:solidFill>
                            <a:srgbClr val="000000"/>
                          </a:solidFill>
                          <a:effectLst/>
                          <a:latin typeface="+mn-lt"/>
                        </a:rPr>
                        <a:t>Nb</a:t>
                      </a:r>
                    </a:p>
                  </a:txBody>
                  <a:tcPr>
                    <a:lnL w="9585" cap="flat" cmpd="sng" algn="ctr">
                      <a:solidFill>
                        <a:srgbClr val="000000"/>
                      </a:solidFill>
                      <a:prstDash val="solid"/>
                      <a:round/>
                      <a:headEnd type="none" w="med" len="med"/>
                      <a:tailEnd type="none" w="med" len="med"/>
                    </a:lnL>
                    <a:lnR w="9585" cap="flat" cmpd="sng" algn="ctr">
                      <a:solidFill>
                        <a:srgbClr val="000000"/>
                      </a:solidFill>
                      <a:prstDash val="solid"/>
                      <a:round/>
                      <a:headEnd type="none" w="med" len="med"/>
                      <a:tailEnd type="none" w="med" len="med"/>
                    </a:lnR>
                    <a:lnT w="9585" cap="flat" cmpd="sng" algn="ctr">
                      <a:solidFill>
                        <a:srgbClr val="000000"/>
                      </a:solidFill>
                      <a:prstDash val="solid"/>
                      <a:round/>
                      <a:headEnd type="none" w="med" len="med"/>
                      <a:tailEnd type="none" w="med" len="med"/>
                    </a:lnT>
                    <a:lnB w="9585" cap="flat" cmpd="sng" algn="ctr">
                      <a:solidFill>
                        <a:srgbClr val="000000"/>
                      </a:solidFill>
                      <a:prstDash val="solid"/>
                      <a:round/>
                      <a:headEnd type="none" w="med" len="med"/>
                      <a:tailEnd type="none" w="med" len="med"/>
                    </a:lnB>
                    <a:solidFill>
                      <a:srgbClr val="8908BC">
                        <a:alpha val="49804"/>
                      </a:srgbClr>
                    </a:solidFill>
                  </a:tcPr>
                </a:tc>
                <a:extLst>
                  <a:ext uri="{0D108BD9-81ED-4DB2-BD59-A6C34878D82A}">
                    <a16:rowId xmlns:a16="http://schemas.microsoft.com/office/drawing/2014/main" val="1616101491"/>
                  </a:ext>
                </a:extLst>
              </a:tr>
              <a:tr h="0">
                <a:tc>
                  <a:txBody>
                    <a:bodyPr/>
                    <a:lstStyle/>
                    <a:p>
                      <a:pPr algn="ctr" fontAlgn="base"/>
                      <a:r>
                        <a:rPr lang="en-US" sz="1100" b="0" i="0" dirty="0">
                          <a:solidFill>
                            <a:srgbClr val="000000"/>
                          </a:solidFill>
                          <a:effectLst/>
                          <a:latin typeface="+mn-lt"/>
                        </a:rPr>
                        <a:t>Water</a:t>
                      </a:r>
                    </a:p>
                  </a:txBody>
                  <a:tcPr>
                    <a:lnL w="9585" cap="flat" cmpd="sng" algn="ctr">
                      <a:solidFill>
                        <a:srgbClr val="000000"/>
                      </a:solidFill>
                      <a:prstDash val="solid"/>
                      <a:round/>
                      <a:headEnd type="none" w="med" len="med"/>
                      <a:tailEnd type="none" w="med" len="med"/>
                    </a:lnL>
                    <a:lnR w="9585" cap="flat" cmpd="sng" algn="ctr">
                      <a:solidFill>
                        <a:srgbClr val="000000"/>
                      </a:solidFill>
                      <a:prstDash val="solid"/>
                      <a:round/>
                      <a:headEnd type="none" w="med" len="med"/>
                      <a:tailEnd type="none" w="med" len="med"/>
                    </a:lnR>
                    <a:lnT w="9585" cap="flat" cmpd="sng" algn="ctr">
                      <a:solidFill>
                        <a:srgbClr val="000000"/>
                      </a:solidFill>
                      <a:prstDash val="solid"/>
                      <a:round/>
                      <a:headEnd type="none" w="med" len="med"/>
                      <a:tailEnd type="none" w="med" len="med"/>
                    </a:lnT>
                    <a:lnB w="9585" cap="flat" cmpd="sng" algn="ctr">
                      <a:solidFill>
                        <a:srgbClr val="000000"/>
                      </a:solidFill>
                      <a:prstDash val="solid"/>
                      <a:round/>
                      <a:headEnd type="none" w="med" len="med"/>
                      <a:tailEnd type="none" w="med" len="med"/>
                    </a:lnB>
                    <a:solidFill>
                      <a:srgbClr val="66CCFF"/>
                    </a:solidFill>
                  </a:tcPr>
                </a:tc>
                <a:extLst>
                  <a:ext uri="{0D108BD9-81ED-4DB2-BD59-A6C34878D82A}">
                    <a16:rowId xmlns:a16="http://schemas.microsoft.com/office/drawing/2014/main" val="2330044016"/>
                  </a:ext>
                </a:extLst>
              </a:tr>
              <a:tr h="0">
                <a:tc>
                  <a:txBody>
                    <a:bodyPr/>
                    <a:lstStyle/>
                    <a:p>
                      <a:pPr algn="ctr" fontAlgn="base"/>
                      <a:r>
                        <a:rPr lang="en-US" sz="1100" b="0" i="0" dirty="0">
                          <a:solidFill>
                            <a:srgbClr val="000000"/>
                          </a:solidFill>
                          <a:effectLst/>
                          <a:latin typeface="+mn-lt"/>
                        </a:rPr>
                        <a:t>Al</a:t>
                      </a:r>
                      <a:r>
                        <a:rPr lang="en-US" sz="1100" b="0" i="0" baseline="-25000" dirty="0">
                          <a:solidFill>
                            <a:srgbClr val="000000"/>
                          </a:solidFill>
                          <a:effectLst/>
                          <a:latin typeface="+mn-lt"/>
                        </a:rPr>
                        <a:t>2</a:t>
                      </a:r>
                      <a:r>
                        <a:rPr lang="en-US" sz="1100" b="0" i="0" dirty="0">
                          <a:solidFill>
                            <a:srgbClr val="000000"/>
                          </a:solidFill>
                          <a:effectLst/>
                          <a:latin typeface="+mn-lt"/>
                        </a:rPr>
                        <a:t>O</a:t>
                      </a:r>
                      <a:r>
                        <a:rPr lang="en-US" sz="1100" b="0" i="0" baseline="-25000" dirty="0">
                          <a:solidFill>
                            <a:srgbClr val="000000"/>
                          </a:solidFill>
                          <a:effectLst/>
                          <a:latin typeface="+mn-lt"/>
                        </a:rPr>
                        <a:t>3</a:t>
                      </a:r>
                    </a:p>
                  </a:txBody>
                  <a:tcPr>
                    <a:lnL w="9585" cap="flat" cmpd="sng" algn="ctr">
                      <a:solidFill>
                        <a:srgbClr val="000000"/>
                      </a:solidFill>
                      <a:prstDash val="solid"/>
                      <a:round/>
                      <a:headEnd type="none" w="med" len="med"/>
                      <a:tailEnd type="none" w="med" len="med"/>
                    </a:lnL>
                    <a:lnR w="9585" cap="flat" cmpd="sng" algn="ctr">
                      <a:solidFill>
                        <a:srgbClr val="000000"/>
                      </a:solidFill>
                      <a:prstDash val="solid"/>
                      <a:round/>
                      <a:headEnd type="none" w="med" len="med"/>
                      <a:tailEnd type="none" w="med" len="med"/>
                    </a:lnR>
                    <a:lnT w="9585" cap="flat" cmpd="sng" algn="ctr">
                      <a:solidFill>
                        <a:srgbClr val="000000"/>
                      </a:solidFill>
                      <a:prstDash val="solid"/>
                      <a:round/>
                      <a:headEnd type="none" w="med" len="med"/>
                      <a:tailEnd type="none" w="med" len="med"/>
                    </a:lnT>
                    <a:lnB w="9585"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920818528"/>
                  </a:ext>
                </a:extLst>
              </a:tr>
            </a:tbl>
          </a:graphicData>
        </a:graphic>
      </p:graphicFrame>
      <p:sp>
        <p:nvSpPr>
          <p:cNvPr id="10" name="TextBox 9">
            <a:extLst>
              <a:ext uri="{FF2B5EF4-FFF2-40B4-BE49-F238E27FC236}">
                <a16:creationId xmlns:a16="http://schemas.microsoft.com/office/drawing/2014/main" id="{6CB3C042-8A1F-4CB4-871C-6BAA34E29141}"/>
              </a:ext>
            </a:extLst>
          </p:cNvPr>
          <p:cNvSpPr txBox="1"/>
          <p:nvPr/>
        </p:nvSpPr>
        <p:spPr>
          <a:xfrm>
            <a:off x="10697005" y="6210821"/>
            <a:ext cx="1327759" cy="369332"/>
          </a:xfrm>
          <a:prstGeom prst="rect">
            <a:avLst/>
          </a:prstGeom>
          <a:solidFill>
            <a:schemeClr val="bg1"/>
          </a:solidFill>
        </p:spPr>
        <p:txBody>
          <a:bodyPr wrap="square" rtlCol="0">
            <a:spAutoFit/>
          </a:bodyPr>
          <a:lstStyle/>
          <a:p>
            <a:r>
              <a:rPr lang="en-US" dirty="0"/>
              <a:t>E. Drachuk</a:t>
            </a:r>
          </a:p>
        </p:txBody>
      </p:sp>
      <p:sp>
        <p:nvSpPr>
          <p:cNvPr id="11" name="TextBox 10">
            <a:extLst>
              <a:ext uri="{FF2B5EF4-FFF2-40B4-BE49-F238E27FC236}">
                <a16:creationId xmlns:a16="http://schemas.microsoft.com/office/drawing/2014/main" id="{374035A4-1450-40A5-A0CC-B3DA266673DE}"/>
              </a:ext>
            </a:extLst>
          </p:cNvPr>
          <p:cNvSpPr txBox="1"/>
          <p:nvPr/>
        </p:nvSpPr>
        <p:spPr>
          <a:xfrm>
            <a:off x="5645248" y="1285131"/>
            <a:ext cx="2324099" cy="369332"/>
          </a:xfrm>
          <a:prstGeom prst="rect">
            <a:avLst/>
          </a:prstGeom>
          <a:noFill/>
        </p:spPr>
        <p:txBody>
          <a:bodyPr wrap="square" rtlCol="0">
            <a:spAutoFit/>
          </a:bodyPr>
          <a:lstStyle/>
          <a:p>
            <a:r>
              <a:rPr lang="en-US" b="1" dirty="0"/>
              <a:t>2.0 K Cavity Flange</a:t>
            </a:r>
          </a:p>
        </p:txBody>
      </p:sp>
      <p:cxnSp>
        <p:nvCxnSpPr>
          <p:cNvPr id="12" name="Straight Arrow Connector 11">
            <a:extLst>
              <a:ext uri="{FF2B5EF4-FFF2-40B4-BE49-F238E27FC236}">
                <a16:creationId xmlns:a16="http://schemas.microsoft.com/office/drawing/2014/main" id="{A82AE9AF-5DD5-4095-800D-75723AC55FF2}"/>
              </a:ext>
            </a:extLst>
          </p:cNvPr>
          <p:cNvCxnSpPr>
            <a:cxnSpLocks/>
          </p:cNvCxnSpPr>
          <p:nvPr/>
        </p:nvCxnSpPr>
        <p:spPr>
          <a:xfrm>
            <a:off x="6892735" y="1600923"/>
            <a:ext cx="726915" cy="699080"/>
          </a:xfrm>
          <a:prstGeom prst="straightConnector1">
            <a:avLst/>
          </a:prstGeom>
          <a:ln w="635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3" name="TextBox 12">
            <a:extLst>
              <a:ext uri="{FF2B5EF4-FFF2-40B4-BE49-F238E27FC236}">
                <a16:creationId xmlns:a16="http://schemas.microsoft.com/office/drawing/2014/main" id="{05D6A995-9969-46F4-916E-25B937C3AA3E}"/>
              </a:ext>
            </a:extLst>
          </p:cNvPr>
          <p:cNvSpPr txBox="1"/>
          <p:nvPr/>
        </p:nvSpPr>
        <p:spPr>
          <a:xfrm>
            <a:off x="5752367" y="5724787"/>
            <a:ext cx="2577205" cy="369332"/>
          </a:xfrm>
          <a:prstGeom prst="rect">
            <a:avLst/>
          </a:prstGeom>
          <a:noFill/>
        </p:spPr>
        <p:txBody>
          <a:bodyPr wrap="square" rtlCol="0">
            <a:spAutoFit/>
          </a:bodyPr>
          <a:lstStyle/>
          <a:p>
            <a:r>
              <a:rPr lang="en-US" b="1" dirty="0"/>
              <a:t>Helium Trace Cooling</a:t>
            </a:r>
          </a:p>
        </p:txBody>
      </p:sp>
      <p:cxnSp>
        <p:nvCxnSpPr>
          <p:cNvPr id="15" name="Straight Arrow Connector 14">
            <a:extLst>
              <a:ext uri="{FF2B5EF4-FFF2-40B4-BE49-F238E27FC236}">
                <a16:creationId xmlns:a16="http://schemas.microsoft.com/office/drawing/2014/main" id="{A2C3E878-9165-4267-AF49-40922F787BA3}"/>
              </a:ext>
            </a:extLst>
          </p:cNvPr>
          <p:cNvCxnSpPr>
            <a:cxnSpLocks/>
          </p:cNvCxnSpPr>
          <p:nvPr/>
        </p:nvCxnSpPr>
        <p:spPr>
          <a:xfrm flipV="1">
            <a:off x="8001802" y="4248150"/>
            <a:ext cx="655541" cy="1411451"/>
          </a:xfrm>
          <a:prstGeom prst="straightConnector1">
            <a:avLst/>
          </a:prstGeom>
          <a:ln w="635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7E4E7502-0465-4536-9AC5-4D6734FF0684}"/>
              </a:ext>
            </a:extLst>
          </p:cNvPr>
          <p:cNvSpPr txBox="1"/>
          <p:nvPr/>
        </p:nvSpPr>
        <p:spPr>
          <a:xfrm>
            <a:off x="7681912" y="3234790"/>
            <a:ext cx="2528888" cy="369332"/>
          </a:xfrm>
          <a:prstGeom prst="rect">
            <a:avLst/>
          </a:prstGeom>
          <a:noFill/>
        </p:spPr>
        <p:txBody>
          <a:bodyPr wrap="square" rtlCol="0">
            <a:spAutoFit/>
          </a:bodyPr>
          <a:lstStyle/>
          <a:p>
            <a:pPr algn="ctr"/>
            <a:r>
              <a:rPr lang="en-US" b="1" dirty="0"/>
              <a:t>Water Cooling</a:t>
            </a:r>
          </a:p>
        </p:txBody>
      </p:sp>
      <p:sp>
        <p:nvSpPr>
          <p:cNvPr id="17" name="TextBox 16">
            <a:extLst>
              <a:ext uri="{FF2B5EF4-FFF2-40B4-BE49-F238E27FC236}">
                <a16:creationId xmlns:a16="http://schemas.microsoft.com/office/drawing/2014/main" id="{6483A043-6EEA-496D-A915-FF7B864591F0}"/>
              </a:ext>
            </a:extLst>
          </p:cNvPr>
          <p:cNvSpPr txBox="1"/>
          <p:nvPr/>
        </p:nvSpPr>
        <p:spPr>
          <a:xfrm>
            <a:off x="10015996" y="1353284"/>
            <a:ext cx="1404938" cy="369332"/>
          </a:xfrm>
          <a:prstGeom prst="rect">
            <a:avLst/>
          </a:prstGeom>
          <a:noFill/>
        </p:spPr>
        <p:txBody>
          <a:bodyPr wrap="square" rtlCol="0">
            <a:spAutoFit/>
          </a:bodyPr>
          <a:lstStyle/>
          <a:p>
            <a:pPr algn="ctr"/>
            <a:r>
              <a:rPr lang="en-US" b="1" dirty="0"/>
              <a:t>Air</a:t>
            </a:r>
          </a:p>
        </p:txBody>
      </p:sp>
      <p:cxnSp>
        <p:nvCxnSpPr>
          <p:cNvPr id="18" name="Straight Arrow Connector 17">
            <a:extLst>
              <a:ext uri="{FF2B5EF4-FFF2-40B4-BE49-F238E27FC236}">
                <a16:creationId xmlns:a16="http://schemas.microsoft.com/office/drawing/2014/main" id="{E5337134-3A70-4D03-886C-31A1C96EBE52}"/>
              </a:ext>
            </a:extLst>
          </p:cNvPr>
          <p:cNvCxnSpPr>
            <a:cxnSpLocks/>
          </p:cNvCxnSpPr>
          <p:nvPr/>
        </p:nvCxnSpPr>
        <p:spPr>
          <a:xfrm flipH="1">
            <a:off x="9786462" y="1724680"/>
            <a:ext cx="1869761" cy="0"/>
          </a:xfrm>
          <a:prstGeom prst="straightConnector1">
            <a:avLst/>
          </a:prstGeom>
          <a:ln w="63500">
            <a:solidFill>
              <a:schemeClr val="tx1"/>
            </a:solidFill>
            <a:headEnd type="triangle"/>
            <a:tailEnd type="triangle"/>
          </a:ln>
        </p:spPr>
        <p:style>
          <a:lnRef idx="3">
            <a:schemeClr val="dk1"/>
          </a:lnRef>
          <a:fillRef idx="0">
            <a:schemeClr val="dk1"/>
          </a:fillRef>
          <a:effectRef idx="2">
            <a:schemeClr val="dk1"/>
          </a:effectRef>
          <a:fontRef idx="minor">
            <a:schemeClr val="tx1"/>
          </a:fontRef>
        </p:style>
      </p:cxnSp>
      <p:sp>
        <p:nvSpPr>
          <p:cNvPr id="19" name="TextBox 18">
            <a:extLst>
              <a:ext uri="{FF2B5EF4-FFF2-40B4-BE49-F238E27FC236}">
                <a16:creationId xmlns:a16="http://schemas.microsoft.com/office/drawing/2014/main" id="{0CBD45BA-EAC1-488C-BEC7-93D591CC00D2}"/>
              </a:ext>
            </a:extLst>
          </p:cNvPr>
          <p:cNvSpPr txBox="1"/>
          <p:nvPr/>
        </p:nvSpPr>
        <p:spPr>
          <a:xfrm>
            <a:off x="8037604" y="1347774"/>
            <a:ext cx="1404938" cy="369332"/>
          </a:xfrm>
          <a:prstGeom prst="rect">
            <a:avLst/>
          </a:prstGeom>
          <a:noFill/>
        </p:spPr>
        <p:txBody>
          <a:bodyPr wrap="square" rtlCol="0">
            <a:spAutoFit/>
          </a:bodyPr>
          <a:lstStyle/>
          <a:p>
            <a:pPr algn="ctr"/>
            <a:r>
              <a:rPr lang="en-US" b="1" dirty="0"/>
              <a:t>Vacuum</a:t>
            </a:r>
          </a:p>
        </p:txBody>
      </p:sp>
      <p:cxnSp>
        <p:nvCxnSpPr>
          <p:cNvPr id="20" name="Straight Arrow Connector 19">
            <a:extLst>
              <a:ext uri="{FF2B5EF4-FFF2-40B4-BE49-F238E27FC236}">
                <a16:creationId xmlns:a16="http://schemas.microsoft.com/office/drawing/2014/main" id="{E03D8DC4-9BDB-4C97-90E5-0FF0B0C8827F}"/>
              </a:ext>
            </a:extLst>
          </p:cNvPr>
          <p:cNvCxnSpPr>
            <a:cxnSpLocks/>
          </p:cNvCxnSpPr>
          <p:nvPr/>
        </p:nvCxnSpPr>
        <p:spPr>
          <a:xfrm flipH="1">
            <a:off x="7783718" y="1719170"/>
            <a:ext cx="1869761" cy="0"/>
          </a:xfrm>
          <a:prstGeom prst="straightConnector1">
            <a:avLst/>
          </a:prstGeom>
          <a:ln w="63500">
            <a:solidFill>
              <a:schemeClr val="tx1"/>
            </a:solidFill>
            <a:headEnd type="triangle"/>
            <a:tailEnd type="triangle"/>
          </a:ln>
        </p:spPr>
        <p:style>
          <a:lnRef idx="3">
            <a:schemeClr val="dk1"/>
          </a:lnRef>
          <a:fillRef idx="0">
            <a:schemeClr val="dk1"/>
          </a:fillRef>
          <a:effectRef idx="2">
            <a:schemeClr val="dk1"/>
          </a:effectRef>
          <a:fontRef idx="minor">
            <a:schemeClr val="tx1"/>
          </a:fontRef>
        </p:style>
      </p:cxnSp>
      <p:sp>
        <p:nvSpPr>
          <p:cNvPr id="21" name="TextBox 20">
            <a:extLst>
              <a:ext uri="{FF2B5EF4-FFF2-40B4-BE49-F238E27FC236}">
                <a16:creationId xmlns:a16="http://schemas.microsoft.com/office/drawing/2014/main" id="{EBAA4003-9A95-4F4D-9382-6D5071622D07}"/>
              </a:ext>
            </a:extLst>
          </p:cNvPr>
          <p:cNvSpPr txBox="1"/>
          <p:nvPr/>
        </p:nvSpPr>
        <p:spPr>
          <a:xfrm>
            <a:off x="8888878" y="5519713"/>
            <a:ext cx="2170872" cy="646331"/>
          </a:xfrm>
          <a:prstGeom prst="rect">
            <a:avLst/>
          </a:prstGeom>
          <a:noFill/>
        </p:spPr>
        <p:txBody>
          <a:bodyPr wrap="square" rtlCol="0">
            <a:spAutoFit/>
          </a:bodyPr>
          <a:lstStyle/>
          <a:p>
            <a:pPr algn="ctr"/>
            <a:r>
              <a:rPr lang="en-US" b="1" dirty="0"/>
              <a:t>R.T.</a:t>
            </a:r>
          </a:p>
          <a:p>
            <a:pPr algn="ctr"/>
            <a:r>
              <a:rPr lang="en-US" b="1" dirty="0"/>
              <a:t>Vacuum Break</a:t>
            </a:r>
          </a:p>
        </p:txBody>
      </p:sp>
      <p:cxnSp>
        <p:nvCxnSpPr>
          <p:cNvPr id="22" name="Straight Arrow Connector 21">
            <a:extLst>
              <a:ext uri="{FF2B5EF4-FFF2-40B4-BE49-F238E27FC236}">
                <a16:creationId xmlns:a16="http://schemas.microsoft.com/office/drawing/2014/main" id="{1F02FF1E-3342-4FA9-B8C6-4F59813D5764}"/>
              </a:ext>
            </a:extLst>
          </p:cNvPr>
          <p:cNvCxnSpPr>
            <a:cxnSpLocks/>
            <a:stCxn id="21" idx="0"/>
          </p:cNvCxnSpPr>
          <p:nvPr/>
        </p:nvCxnSpPr>
        <p:spPr>
          <a:xfrm flipH="1" flipV="1">
            <a:off x="9786462" y="5117438"/>
            <a:ext cx="187852" cy="402275"/>
          </a:xfrm>
          <a:prstGeom prst="straightConnector1">
            <a:avLst/>
          </a:prstGeom>
          <a:ln w="635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CD1E8AA3-E55A-491F-8C1A-9C012C01188F}"/>
              </a:ext>
            </a:extLst>
          </p:cNvPr>
          <p:cNvSpPr txBox="1"/>
          <p:nvPr/>
        </p:nvSpPr>
        <p:spPr>
          <a:xfrm>
            <a:off x="6586602" y="863036"/>
            <a:ext cx="5438162" cy="369332"/>
          </a:xfrm>
          <a:prstGeom prst="rect">
            <a:avLst/>
          </a:prstGeom>
          <a:noFill/>
        </p:spPr>
        <p:txBody>
          <a:bodyPr wrap="square" rtlCol="0">
            <a:spAutoFit/>
          </a:bodyPr>
          <a:lstStyle/>
          <a:p>
            <a:pPr algn="ctr"/>
            <a:r>
              <a:rPr lang="en-US" b="1" dirty="0"/>
              <a:t>Cross Section: Power Coupler Cavity Interface</a:t>
            </a:r>
          </a:p>
        </p:txBody>
      </p:sp>
      <p:cxnSp>
        <p:nvCxnSpPr>
          <p:cNvPr id="24" name="Straight Arrow Connector 23">
            <a:extLst>
              <a:ext uri="{FF2B5EF4-FFF2-40B4-BE49-F238E27FC236}">
                <a16:creationId xmlns:a16="http://schemas.microsoft.com/office/drawing/2014/main" id="{0CCC8CFA-A61C-47E1-853C-9E01B60036CF}"/>
              </a:ext>
            </a:extLst>
          </p:cNvPr>
          <p:cNvCxnSpPr>
            <a:cxnSpLocks/>
          </p:cNvCxnSpPr>
          <p:nvPr/>
        </p:nvCxnSpPr>
        <p:spPr>
          <a:xfrm flipH="1">
            <a:off x="8258175" y="5291045"/>
            <a:ext cx="1395304" cy="0"/>
          </a:xfrm>
          <a:prstGeom prst="straightConnector1">
            <a:avLst/>
          </a:prstGeom>
          <a:ln w="63500">
            <a:solidFill>
              <a:schemeClr val="tx1"/>
            </a:solidFill>
            <a:headEnd type="triangle"/>
            <a:tailEnd type="triangle"/>
          </a:ln>
        </p:spPr>
        <p:style>
          <a:lnRef idx="3">
            <a:schemeClr val="dk1"/>
          </a:lnRef>
          <a:fillRef idx="0">
            <a:schemeClr val="dk1"/>
          </a:fillRef>
          <a:effectRef idx="2">
            <a:schemeClr val="dk1"/>
          </a:effectRef>
          <a:fontRef idx="minor">
            <a:schemeClr val="tx1"/>
          </a:fontRef>
        </p:style>
      </p:cxnSp>
      <p:sp>
        <p:nvSpPr>
          <p:cNvPr id="25" name="TextBox 24">
            <a:extLst>
              <a:ext uri="{FF2B5EF4-FFF2-40B4-BE49-F238E27FC236}">
                <a16:creationId xmlns:a16="http://schemas.microsoft.com/office/drawing/2014/main" id="{F51A72EE-10B9-4AD9-B909-107DA70DE34A}"/>
              </a:ext>
            </a:extLst>
          </p:cNvPr>
          <p:cNvSpPr txBox="1"/>
          <p:nvPr/>
        </p:nvSpPr>
        <p:spPr>
          <a:xfrm>
            <a:off x="8849513" y="4918791"/>
            <a:ext cx="628650" cy="369332"/>
          </a:xfrm>
          <a:prstGeom prst="rect">
            <a:avLst/>
          </a:prstGeom>
          <a:noFill/>
        </p:spPr>
        <p:txBody>
          <a:bodyPr wrap="square" rtlCol="0">
            <a:spAutoFit/>
          </a:bodyPr>
          <a:lstStyle/>
          <a:p>
            <a:r>
              <a:rPr lang="en-US" b="1" dirty="0"/>
              <a:t>3.7”</a:t>
            </a:r>
          </a:p>
        </p:txBody>
      </p:sp>
      <p:pic>
        <p:nvPicPr>
          <p:cNvPr id="26" name="Picture 25">
            <a:extLst>
              <a:ext uri="{FF2B5EF4-FFF2-40B4-BE49-F238E27FC236}">
                <a16:creationId xmlns:a16="http://schemas.microsoft.com/office/drawing/2014/main" id="{8B40165A-A732-4B45-86D9-230CB4FC18DA}"/>
              </a:ext>
            </a:extLst>
          </p:cNvPr>
          <p:cNvPicPr>
            <a:picLocks noChangeAspect="1"/>
          </p:cNvPicPr>
          <p:nvPr/>
        </p:nvPicPr>
        <p:blipFill rotWithShape="1">
          <a:blip r:embed="rId4"/>
          <a:srcRect l="7611" t="1725"/>
          <a:stretch/>
        </p:blipFill>
        <p:spPr>
          <a:xfrm rot="5400000">
            <a:off x="1869758" y="2610404"/>
            <a:ext cx="2071938" cy="3536617"/>
          </a:xfrm>
          <a:prstGeom prst="rect">
            <a:avLst/>
          </a:prstGeom>
          <a:solidFill>
            <a:schemeClr val="bg1"/>
          </a:solidFill>
        </p:spPr>
      </p:pic>
      <p:sp>
        <p:nvSpPr>
          <p:cNvPr id="7" name="TextBox 6">
            <a:extLst>
              <a:ext uri="{FF2B5EF4-FFF2-40B4-BE49-F238E27FC236}">
                <a16:creationId xmlns:a16="http://schemas.microsoft.com/office/drawing/2014/main" id="{061C53FB-4EC0-48E2-82F8-DFFCF4C4BF14}"/>
              </a:ext>
            </a:extLst>
          </p:cNvPr>
          <p:cNvSpPr txBox="1"/>
          <p:nvPr/>
        </p:nvSpPr>
        <p:spPr>
          <a:xfrm>
            <a:off x="3522160" y="4506083"/>
            <a:ext cx="1174963" cy="523220"/>
          </a:xfrm>
          <a:prstGeom prst="rect">
            <a:avLst/>
          </a:prstGeom>
          <a:solidFill>
            <a:schemeClr val="bg1"/>
          </a:solidFill>
        </p:spPr>
        <p:txBody>
          <a:bodyPr wrap="square" rtlCol="0">
            <a:spAutoFit/>
          </a:bodyPr>
          <a:lstStyle/>
          <a:p>
            <a:r>
              <a:rPr lang="en-US" sz="2800" dirty="0"/>
              <a:t>FPCs</a:t>
            </a:r>
          </a:p>
        </p:txBody>
      </p:sp>
      <p:sp>
        <p:nvSpPr>
          <p:cNvPr id="28" name="TextBox 27">
            <a:extLst>
              <a:ext uri="{FF2B5EF4-FFF2-40B4-BE49-F238E27FC236}">
                <a16:creationId xmlns:a16="http://schemas.microsoft.com/office/drawing/2014/main" id="{88C60E32-B606-462F-9471-E86798C003C7}"/>
              </a:ext>
            </a:extLst>
          </p:cNvPr>
          <p:cNvSpPr txBox="1"/>
          <p:nvPr/>
        </p:nvSpPr>
        <p:spPr>
          <a:xfrm>
            <a:off x="1137417" y="4646775"/>
            <a:ext cx="1174963" cy="954107"/>
          </a:xfrm>
          <a:prstGeom prst="rect">
            <a:avLst/>
          </a:prstGeom>
          <a:solidFill>
            <a:schemeClr val="bg1"/>
          </a:solidFill>
        </p:spPr>
        <p:txBody>
          <a:bodyPr wrap="square" rtlCol="0">
            <a:spAutoFit/>
          </a:bodyPr>
          <a:lstStyle/>
          <a:p>
            <a:r>
              <a:rPr lang="en-US" sz="2800" dirty="0"/>
              <a:t>Cavity</a:t>
            </a:r>
          </a:p>
          <a:p>
            <a:endParaRPr lang="en-US" sz="2800" dirty="0"/>
          </a:p>
        </p:txBody>
      </p:sp>
      <p:sp>
        <p:nvSpPr>
          <p:cNvPr id="27" name="TextBox 26">
            <a:extLst>
              <a:ext uri="{FF2B5EF4-FFF2-40B4-BE49-F238E27FC236}">
                <a16:creationId xmlns:a16="http://schemas.microsoft.com/office/drawing/2014/main" id="{0D545E92-2E25-4C00-87EF-7ABD1ACDA34B}"/>
              </a:ext>
            </a:extLst>
          </p:cNvPr>
          <p:cNvSpPr txBox="1"/>
          <p:nvPr/>
        </p:nvSpPr>
        <p:spPr>
          <a:xfrm>
            <a:off x="1102270" y="5386234"/>
            <a:ext cx="3536617" cy="707886"/>
          </a:xfrm>
          <a:prstGeom prst="rect">
            <a:avLst/>
          </a:prstGeom>
          <a:noFill/>
        </p:spPr>
        <p:txBody>
          <a:bodyPr wrap="square" rtlCol="0">
            <a:spAutoFit/>
          </a:bodyPr>
          <a:lstStyle/>
          <a:p>
            <a:pPr algn="ctr"/>
            <a:r>
              <a:rPr lang="en-US" sz="2000" dirty="0"/>
              <a:t>Dimension limited by installation in RHIC tunnel</a:t>
            </a:r>
          </a:p>
        </p:txBody>
      </p:sp>
      <p:cxnSp>
        <p:nvCxnSpPr>
          <p:cNvPr id="30" name="Straight Connector 29">
            <a:extLst>
              <a:ext uri="{FF2B5EF4-FFF2-40B4-BE49-F238E27FC236}">
                <a16:creationId xmlns:a16="http://schemas.microsoft.com/office/drawing/2014/main" id="{B36D69B3-50A7-4A28-A89B-3A5FA7191509}"/>
              </a:ext>
            </a:extLst>
          </p:cNvPr>
          <p:cNvCxnSpPr/>
          <p:nvPr/>
        </p:nvCxnSpPr>
        <p:spPr>
          <a:xfrm>
            <a:off x="4661974" y="4050743"/>
            <a:ext cx="0" cy="19571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BE23045-A75D-49A0-ABFA-0A8700EDEC4D}"/>
              </a:ext>
            </a:extLst>
          </p:cNvPr>
          <p:cNvCxnSpPr/>
          <p:nvPr/>
        </p:nvCxnSpPr>
        <p:spPr>
          <a:xfrm>
            <a:off x="1137418" y="4038641"/>
            <a:ext cx="0" cy="195712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5AB0C264-795D-43F5-B054-9F6B7DDC6D06}"/>
              </a:ext>
            </a:extLst>
          </p:cNvPr>
          <p:cNvCxnSpPr>
            <a:cxnSpLocks/>
          </p:cNvCxnSpPr>
          <p:nvPr/>
        </p:nvCxnSpPr>
        <p:spPr>
          <a:xfrm flipH="1">
            <a:off x="4230119" y="5617164"/>
            <a:ext cx="443916" cy="0"/>
          </a:xfrm>
          <a:prstGeom prst="straightConnector1">
            <a:avLst/>
          </a:prstGeom>
          <a:ln w="508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1CC3DB4-F84F-4F4D-B0B0-60D5B7AE70A4}"/>
              </a:ext>
            </a:extLst>
          </p:cNvPr>
          <p:cNvCxnSpPr>
            <a:cxnSpLocks/>
          </p:cNvCxnSpPr>
          <p:nvPr/>
        </p:nvCxnSpPr>
        <p:spPr>
          <a:xfrm>
            <a:off x="1102270" y="5573345"/>
            <a:ext cx="461497" cy="0"/>
          </a:xfrm>
          <a:prstGeom prst="straightConnector1">
            <a:avLst/>
          </a:prstGeom>
          <a:ln w="50800">
            <a:solidFill>
              <a:schemeClr val="tx1"/>
            </a:solidFill>
            <a:headEnd type="stealth"/>
            <a:tailEnd type="non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5429EAEA-E8AD-4E96-8B5F-C55BC8A4DD3E}"/>
              </a:ext>
            </a:extLst>
          </p:cNvPr>
          <p:cNvSpPr txBox="1"/>
          <p:nvPr/>
        </p:nvSpPr>
        <p:spPr>
          <a:xfrm>
            <a:off x="6470711" y="2218251"/>
            <a:ext cx="764346" cy="369332"/>
          </a:xfrm>
          <a:prstGeom prst="rect">
            <a:avLst/>
          </a:prstGeom>
          <a:noFill/>
        </p:spPr>
        <p:txBody>
          <a:bodyPr wrap="square" rtlCol="0">
            <a:spAutoFit/>
          </a:bodyPr>
          <a:lstStyle/>
          <a:p>
            <a:r>
              <a:rPr lang="en-US" b="1" dirty="0">
                <a:solidFill>
                  <a:schemeClr val="bg1">
                    <a:lumMod val="85000"/>
                  </a:schemeClr>
                </a:solidFill>
              </a:rPr>
              <a:t>L He</a:t>
            </a:r>
          </a:p>
        </p:txBody>
      </p:sp>
      <p:sp>
        <p:nvSpPr>
          <p:cNvPr id="42" name="TextBox 41">
            <a:extLst>
              <a:ext uri="{FF2B5EF4-FFF2-40B4-BE49-F238E27FC236}">
                <a16:creationId xmlns:a16="http://schemas.microsoft.com/office/drawing/2014/main" id="{B5444E61-00F0-4274-A60A-F44CDA719B4C}"/>
              </a:ext>
            </a:extLst>
          </p:cNvPr>
          <p:cNvSpPr txBox="1"/>
          <p:nvPr/>
        </p:nvSpPr>
        <p:spPr>
          <a:xfrm>
            <a:off x="6510562" y="4248150"/>
            <a:ext cx="764346" cy="369332"/>
          </a:xfrm>
          <a:prstGeom prst="rect">
            <a:avLst/>
          </a:prstGeom>
          <a:noFill/>
        </p:spPr>
        <p:txBody>
          <a:bodyPr wrap="square" rtlCol="0">
            <a:spAutoFit/>
          </a:bodyPr>
          <a:lstStyle/>
          <a:p>
            <a:r>
              <a:rPr lang="en-US" b="1" dirty="0">
                <a:solidFill>
                  <a:schemeClr val="bg1">
                    <a:lumMod val="85000"/>
                  </a:schemeClr>
                </a:solidFill>
              </a:rPr>
              <a:t>L He</a:t>
            </a:r>
          </a:p>
        </p:txBody>
      </p:sp>
      <p:pic>
        <p:nvPicPr>
          <p:cNvPr id="44" name="Picture 43">
            <a:extLst>
              <a:ext uri="{FF2B5EF4-FFF2-40B4-BE49-F238E27FC236}">
                <a16:creationId xmlns:a16="http://schemas.microsoft.com/office/drawing/2014/main" id="{38D953A8-D973-4E3C-9C4C-137BB809AAA2}"/>
              </a:ext>
            </a:extLst>
          </p:cNvPr>
          <p:cNvPicPr>
            <a:picLocks noChangeAspect="1"/>
          </p:cNvPicPr>
          <p:nvPr/>
        </p:nvPicPr>
        <p:blipFill>
          <a:blip r:embed="rId5"/>
          <a:srcRect l="7329" t="-511" r="16612" b="76104"/>
          <a:stretch>
            <a:fillRect/>
          </a:stretch>
        </p:blipFill>
        <p:spPr>
          <a:xfrm>
            <a:off x="4936964" y="4689332"/>
            <a:ext cx="3051877" cy="1035455"/>
          </a:xfrm>
          <a:prstGeom prst="rect">
            <a:avLst/>
          </a:prstGeom>
          <a:ln w="12700">
            <a:solidFill>
              <a:schemeClr val="tx1"/>
            </a:solidFill>
          </a:ln>
        </p:spPr>
      </p:pic>
    </p:spTree>
    <p:extLst>
      <p:ext uri="{BB962C8B-B14F-4D97-AF65-F5344CB8AC3E}">
        <p14:creationId xmlns:p14="http://schemas.microsoft.com/office/powerpoint/2010/main" val="1738448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11</a:t>
            </a:fld>
            <a:endParaRPr lang="en-US" dirty="0"/>
          </a:p>
        </p:txBody>
      </p:sp>
      <p:sp>
        <p:nvSpPr>
          <p:cNvPr id="6" name="Content Placeholder 5">
            <a:extLst>
              <a:ext uri="{FF2B5EF4-FFF2-40B4-BE49-F238E27FC236}">
                <a16:creationId xmlns:a16="http://schemas.microsoft.com/office/drawing/2014/main" id="{2748BCEE-544A-47AE-BDED-3F48A83F8597}"/>
              </a:ext>
            </a:extLst>
          </p:cNvPr>
          <p:cNvSpPr txBox="1">
            <a:spLocks/>
          </p:cNvSpPr>
          <p:nvPr/>
        </p:nvSpPr>
        <p:spPr>
          <a:xfrm>
            <a:off x="164903" y="899296"/>
            <a:ext cx="3675156" cy="307188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Beamline Flange Seals</a:t>
            </a:r>
          </a:p>
          <a:p>
            <a:pPr lvl="1"/>
            <a:r>
              <a:rPr lang="en-US" sz="2400" dirty="0"/>
              <a:t>5 different diameter flanges</a:t>
            </a:r>
          </a:p>
          <a:p>
            <a:pPr lvl="1"/>
            <a:r>
              <a:rPr lang="en-US" sz="2400" dirty="0"/>
              <a:t>Copper conflat vacuum seal with additional contact for RF seal </a:t>
            </a: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14" name="Title 1">
            <a:extLst>
              <a:ext uri="{FF2B5EF4-FFF2-40B4-BE49-F238E27FC236}">
                <a16:creationId xmlns:a16="http://schemas.microsoft.com/office/drawing/2014/main" id="{6D6A19B5-B300-4D36-A0B4-719DEAECEDC5}"/>
              </a:ext>
            </a:extLst>
          </p:cNvPr>
          <p:cNvSpPr>
            <a:spLocks noGrp="1"/>
          </p:cNvSpPr>
          <p:nvPr>
            <p:ph type="title"/>
          </p:nvPr>
        </p:nvSpPr>
        <p:spPr>
          <a:xfrm>
            <a:off x="462579" y="0"/>
            <a:ext cx="11499925" cy="825178"/>
          </a:xfrm>
        </p:spPr>
        <p:txBody>
          <a:bodyPr>
            <a:normAutofit fontScale="90000"/>
          </a:bodyPr>
          <a:lstStyle/>
          <a:p>
            <a:r>
              <a:rPr lang="en-US" dirty="0"/>
              <a:t>591 MHz 1-Cell Cryomodule – Design Challenges</a:t>
            </a:r>
          </a:p>
        </p:txBody>
      </p:sp>
      <p:pic>
        <p:nvPicPr>
          <p:cNvPr id="2" name="Picture 1">
            <a:extLst>
              <a:ext uri="{FF2B5EF4-FFF2-40B4-BE49-F238E27FC236}">
                <a16:creationId xmlns:a16="http://schemas.microsoft.com/office/drawing/2014/main" id="{3A8B3620-9231-44EA-A0BB-8B47AA828CD6}"/>
              </a:ext>
            </a:extLst>
          </p:cNvPr>
          <p:cNvPicPr>
            <a:picLocks noChangeAspect="1"/>
          </p:cNvPicPr>
          <p:nvPr/>
        </p:nvPicPr>
        <p:blipFill rotWithShape="1">
          <a:blip r:embed="rId2"/>
          <a:srcRect l="4791"/>
          <a:stretch/>
        </p:blipFill>
        <p:spPr>
          <a:xfrm>
            <a:off x="6174503" y="873171"/>
            <a:ext cx="5909603" cy="2783154"/>
          </a:xfrm>
          <a:prstGeom prst="rect">
            <a:avLst/>
          </a:prstGeom>
        </p:spPr>
      </p:pic>
      <p:pic>
        <p:nvPicPr>
          <p:cNvPr id="3" name="Picture 2">
            <a:extLst>
              <a:ext uri="{FF2B5EF4-FFF2-40B4-BE49-F238E27FC236}">
                <a16:creationId xmlns:a16="http://schemas.microsoft.com/office/drawing/2014/main" id="{BC62782C-E6D1-44C4-83D4-C36AF96FF0E4}"/>
              </a:ext>
            </a:extLst>
          </p:cNvPr>
          <p:cNvPicPr>
            <a:picLocks noChangeAspect="1"/>
          </p:cNvPicPr>
          <p:nvPr/>
        </p:nvPicPr>
        <p:blipFill>
          <a:blip r:embed="rId3"/>
          <a:stretch>
            <a:fillRect/>
          </a:stretch>
        </p:blipFill>
        <p:spPr>
          <a:xfrm>
            <a:off x="3802021" y="1222708"/>
            <a:ext cx="2372482" cy="2206292"/>
          </a:xfrm>
          <a:prstGeom prst="rect">
            <a:avLst/>
          </a:prstGeom>
        </p:spPr>
      </p:pic>
      <p:pic>
        <p:nvPicPr>
          <p:cNvPr id="7" name="Picture 6">
            <a:extLst>
              <a:ext uri="{FF2B5EF4-FFF2-40B4-BE49-F238E27FC236}">
                <a16:creationId xmlns:a16="http://schemas.microsoft.com/office/drawing/2014/main" id="{587DB213-8BB0-441C-BCC3-74448DF370C0}"/>
              </a:ext>
            </a:extLst>
          </p:cNvPr>
          <p:cNvPicPr>
            <a:picLocks noChangeAspect="1"/>
          </p:cNvPicPr>
          <p:nvPr/>
        </p:nvPicPr>
        <p:blipFill rotWithShape="1">
          <a:blip r:embed="rId4"/>
          <a:srcRect t="7686" r="5227" b="40480"/>
          <a:stretch/>
        </p:blipFill>
        <p:spPr>
          <a:xfrm>
            <a:off x="7105715" y="4372840"/>
            <a:ext cx="2154357" cy="1576419"/>
          </a:xfrm>
          <a:prstGeom prst="rect">
            <a:avLst/>
          </a:prstGeom>
          <a:ln>
            <a:solidFill>
              <a:schemeClr val="tx1"/>
            </a:solidFill>
          </a:ln>
        </p:spPr>
      </p:pic>
      <p:pic>
        <p:nvPicPr>
          <p:cNvPr id="5" name="Picture 4">
            <a:extLst>
              <a:ext uri="{FF2B5EF4-FFF2-40B4-BE49-F238E27FC236}">
                <a16:creationId xmlns:a16="http://schemas.microsoft.com/office/drawing/2014/main" id="{4330CADA-E3E2-4050-A342-DDA9BC246C72}"/>
              </a:ext>
            </a:extLst>
          </p:cNvPr>
          <p:cNvPicPr>
            <a:picLocks noChangeAspect="1"/>
          </p:cNvPicPr>
          <p:nvPr/>
        </p:nvPicPr>
        <p:blipFill>
          <a:blip r:embed="rId5"/>
          <a:stretch>
            <a:fillRect/>
          </a:stretch>
        </p:blipFill>
        <p:spPr>
          <a:xfrm>
            <a:off x="366890" y="4045296"/>
            <a:ext cx="4200341" cy="1798285"/>
          </a:xfrm>
          <a:prstGeom prst="rect">
            <a:avLst/>
          </a:prstGeom>
        </p:spPr>
      </p:pic>
      <p:sp>
        <p:nvSpPr>
          <p:cNvPr id="9" name="TextBox 8">
            <a:extLst>
              <a:ext uri="{FF2B5EF4-FFF2-40B4-BE49-F238E27FC236}">
                <a16:creationId xmlns:a16="http://schemas.microsoft.com/office/drawing/2014/main" id="{1CD6D523-7904-4712-B815-9D21F7114B24}"/>
              </a:ext>
            </a:extLst>
          </p:cNvPr>
          <p:cNvSpPr txBox="1"/>
          <p:nvPr/>
        </p:nvSpPr>
        <p:spPr>
          <a:xfrm>
            <a:off x="10697005" y="6210821"/>
            <a:ext cx="1327759" cy="369332"/>
          </a:xfrm>
          <a:prstGeom prst="rect">
            <a:avLst/>
          </a:prstGeom>
          <a:solidFill>
            <a:schemeClr val="bg1"/>
          </a:solidFill>
        </p:spPr>
        <p:txBody>
          <a:bodyPr wrap="square" rtlCol="0">
            <a:spAutoFit/>
          </a:bodyPr>
          <a:lstStyle/>
          <a:p>
            <a:r>
              <a:rPr lang="en-US" dirty="0"/>
              <a:t>C. Paul</a:t>
            </a:r>
          </a:p>
        </p:txBody>
      </p:sp>
      <p:sp>
        <p:nvSpPr>
          <p:cNvPr id="10" name="TextBox 9">
            <a:extLst>
              <a:ext uri="{FF2B5EF4-FFF2-40B4-BE49-F238E27FC236}">
                <a16:creationId xmlns:a16="http://schemas.microsoft.com/office/drawing/2014/main" id="{1C2849B4-5510-4B5D-A104-28FA84810EDC}"/>
              </a:ext>
            </a:extLst>
          </p:cNvPr>
          <p:cNvSpPr txBox="1"/>
          <p:nvPr/>
        </p:nvSpPr>
        <p:spPr>
          <a:xfrm>
            <a:off x="4505938" y="4018897"/>
            <a:ext cx="2599777" cy="1938992"/>
          </a:xfrm>
          <a:prstGeom prst="rect">
            <a:avLst/>
          </a:prstGeom>
          <a:noFill/>
        </p:spPr>
        <p:txBody>
          <a:bodyPr wrap="square" rtlCol="0">
            <a:spAutoFit/>
          </a:bodyPr>
          <a:lstStyle/>
          <a:p>
            <a:r>
              <a:rPr lang="en-US" sz="2000" dirty="0"/>
              <a:t>Component tolerance stack can result in very high load requirement to ensure vacuum seal and RF contact</a:t>
            </a:r>
          </a:p>
        </p:txBody>
      </p:sp>
      <p:pic>
        <p:nvPicPr>
          <p:cNvPr id="12" name="Content Placeholder 26">
            <a:extLst>
              <a:ext uri="{FF2B5EF4-FFF2-40B4-BE49-F238E27FC236}">
                <a16:creationId xmlns:a16="http://schemas.microsoft.com/office/drawing/2014/main" id="{F9752515-5A07-499D-A35F-22964FA15906}"/>
              </a:ext>
            </a:extLst>
          </p:cNvPr>
          <p:cNvPicPr>
            <a:picLocks noChangeAspect="1"/>
          </p:cNvPicPr>
          <p:nvPr/>
        </p:nvPicPr>
        <p:blipFill rotWithShape="1">
          <a:blip r:embed="rId6"/>
          <a:srcRect t="58693"/>
          <a:stretch/>
        </p:blipFill>
        <p:spPr>
          <a:xfrm>
            <a:off x="9644199" y="4372840"/>
            <a:ext cx="2195297" cy="1611990"/>
          </a:xfrm>
          <a:prstGeom prst="rect">
            <a:avLst/>
          </a:prstGeom>
        </p:spPr>
      </p:pic>
      <p:sp>
        <p:nvSpPr>
          <p:cNvPr id="13" name="TextBox 12">
            <a:extLst>
              <a:ext uri="{FF2B5EF4-FFF2-40B4-BE49-F238E27FC236}">
                <a16:creationId xmlns:a16="http://schemas.microsoft.com/office/drawing/2014/main" id="{C9403F1F-D8B9-4537-A21C-18722DBDC936}"/>
              </a:ext>
            </a:extLst>
          </p:cNvPr>
          <p:cNvSpPr txBox="1"/>
          <p:nvPr/>
        </p:nvSpPr>
        <p:spPr>
          <a:xfrm>
            <a:off x="9573987" y="3659308"/>
            <a:ext cx="2335720" cy="707886"/>
          </a:xfrm>
          <a:prstGeom prst="rect">
            <a:avLst/>
          </a:prstGeom>
          <a:noFill/>
        </p:spPr>
        <p:txBody>
          <a:bodyPr wrap="square" rtlCol="0">
            <a:spAutoFit/>
          </a:bodyPr>
          <a:lstStyle/>
          <a:p>
            <a:pPr algn="ctr"/>
            <a:r>
              <a:rPr lang="en-US" sz="2000" dirty="0"/>
              <a:t>Thermal cycling to validate design</a:t>
            </a:r>
          </a:p>
        </p:txBody>
      </p:sp>
      <p:sp>
        <p:nvSpPr>
          <p:cNvPr id="15" name="TextBox 14">
            <a:extLst>
              <a:ext uri="{FF2B5EF4-FFF2-40B4-BE49-F238E27FC236}">
                <a16:creationId xmlns:a16="http://schemas.microsoft.com/office/drawing/2014/main" id="{92A08B01-2859-40B3-9FBD-DF10E2657419}"/>
              </a:ext>
            </a:extLst>
          </p:cNvPr>
          <p:cNvSpPr txBox="1"/>
          <p:nvPr/>
        </p:nvSpPr>
        <p:spPr>
          <a:xfrm>
            <a:off x="7105715" y="3664954"/>
            <a:ext cx="2195740" cy="707886"/>
          </a:xfrm>
          <a:prstGeom prst="rect">
            <a:avLst/>
          </a:prstGeom>
          <a:noFill/>
        </p:spPr>
        <p:txBody>
          <a:bodyPr wrap="square" rtlCol="0">
            <a:spAutoFit/>
          </a:bodyPr>
          <a:lstStyle/>
          <a:p>
            <a:pPr algn="ctr"/>
            <a:r>
              <a:rPr lang="en-US" sz="2000" dirty="0"/>
              <a:t>Optimization of RF contact shape</a:t>
            </a:r>
          </a:p>
        </p:txBody>
      </p:sp>
    </p:spTree>
    <p:extLst>
      <p:ext uri="{BB962C8B-B14F-4D97-AF65-F5344CB8AC3E}">
        <p14:creationId xmlns:p14="http://schemas.microsoft.com/office/powerpoint/2010/main" val="6162007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12</a:t>
            </a:fld>
            <a:endParaRPr lang="en-US" dirty="0"/>
          </a:p>
        </p:txBody>
      </p:sp>
      <p:sp>
        <p:nvSpPr>
          <p:cNvPr id="6" name="Content Placeholder 5">
            <a:extLst>
              <a:ext uri="{FF2B5EF4-FFF2-40B4-BE49-F238E27FC236}">
                <a16:creationId xmlns:a16="http://schemas.microsoft.com/office/drawing/2014/main" id="{2748BCEE-544A-47AE-BDED-3F48A83F8597}"/>
              </a:ext>
            </a:extLst>
          </p:cNvPr>
          <p:cNvSpPr txBox="1">
            <a:spLocks/>
          </p:cNvSpPr>
          <p:nvPr/>
        </p:nvSpPr>
        <p:spPr>
          <a:xfrm>
            <a:off x="237626" y="924463"/>
            <a:ext cx="5931098" cy="246222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BLA</a:t>
            </a:r>
          </a:p>
          <a:p>
            <a:pPr lvl="1"/>
            <a:r>
              <a:rPr lang="en-US" sz="2800" b="1" dirty="0"/>
              <a:t>Extract 66 kW of HOM power</a:t>
            </a:r>
          </a:p>
          <a:p>
            <a:pPr lvl="1"/>
            <a:r>
              <a:rPr lang="en-US" sz="2800" b="1" dirty="0"/>
              <a:t>Located 0.6 m from SRF cavity, operates at RT with water cooling</a:t>
            </a:r>
            <a:endParaRPr lang="en-US" sz="2800"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14" name="Title 1">
            <a:extLst>
              <a:ext uri="{FF2B5EF4-FFF2-40B4-BE49-F238E27FC236}">
                <a16:creationId xmlns:a16="http://schemas.microsoft.com/office/drawing/2014/main" id="{6D6A19B5-B300-4D36-A0B4-719DEAECEDC5}"/>
              </a:ext>
            </a:extLst>
          </p:cNvPr>
          <p:cNvSpPr>
            <a:spLocks noGrp="1"/>
          </p:cNvSpPr>
          <p:nvPr>
            <p:ph type="title"/>
          </p:nvPr>
        </p:nvSpPr>
        <p:spPr>
          <a:xfrm>
            <a:off x="462579" y="0"/>
            <a:ext cx="11499925" cy="825178"/>
          </a:xfrm>
        </p:spPr>
        <p:txBody>
          <a:bodyPr>
            <a:normAutofit fontScale="90000"/>
          </a:bodyPr>
          <a:lstStyle/>
          <a:p>
            <a:r>
              <a:rPr lang="en-US" dirty="0"/>
              <a:t>591 MHz 1-Cell Cryomodule – Design Challenges</a:t>
            </a:r>
          </a:p>
        </p:txBody>
      </p:sp>
      <p:pic>
        <p:nvPicPr>
          <p:cNvPr id="5" name="Picture 2">
            <a:extLst>
              <a:ext uri="{FF2B5EF4-FFF2-40B4-BE49-F238E27FC236}">
                <a16:creationId xmlns:a16="http://schemas.microsoft.com/office/drawing/2014/main" id="{DFFB32B4-8C67-44B9-84A7-3065D4480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3954" y="1598279"/>
            <a:ext cx="4683143" cy="21826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72E0F724-5C1D-4564-BB89-70C18B84BF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235" y="2203015"/>
            <a:ext cx="1609725" cy="1609725"/>
          </a:xfrm>
          <a:prstGeom prst="rect">
            <a:avLst/>
          </a:prstGeom>
          <a:noFill/>
          <a:ln w="41275">
            <a:solidFill>
              <a:schemeClr val="bg2">
                <a:lumMod val="40000"/>
                <a:lumOff val="60000"/>
              </a:schemeClr>
            </a:solidFill>
          </a:ln>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2A3045E2-DD6C-4CE1-ACDE-1CBB7C344600}"/>
              </a:ext>
            </a:extLst>
          </p:cNvPr>
          <p:cNvCxnSpPr>
            <a:cxnSpLocks/>
          </p:cNvCxnSpPr>
          <p:nvPr/>
        </p:nvCxnSpPr>
        <p:spPr>
          <a:xfrm flipH="1">
            <a:off x="7794218" y="2902857"/>
            <a:ext cx="1037725" cy="293660"/>
          </a:xfrm>
          <a:prstGeom prst="straightConnector1">
            <a:avLst/>
          </a:prstGeom>
          <a:ln w="63500">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F73F35FB-3CA7-4E6A-9C86-3522AC7FD7DC}"/>
              </a:ext>
            </a:extLst>
          </p:cNvPr>
          <p:cNvSpPr txBox="1"/>
          <p:nvPr/>
        </p:nvSpPr>
        <p:spPr>
          <a:xfrm>
            <a:off x="7343954" y="985171"/>
            <a:ext cx="4610420" cy="646331"/>
          </a:xfrm>
          <a:prstGeom prst="rect">
            <a:avLst/>
          </a:prstGeom>
          <a:noFill/>
        </p:spPr>
        <p:txBody>
          <a:bodyPr wrap="square" rtlCol="0">
            <a:spAutoFit/>
          </a:bodyPr>
          <a:lstStyle/>
          <a:p>
            <a:pPr algn="ctr"/>
            <a:r>
              <a:rPr lang="en-US" b="1" dirty="0"/>
              <a:t>LDRD Funded Large Diameter Absorber</a:t>
            </a:r>
          </a:p>
          <a:p>
            <a:pPr algn="ctr"/>
            <a:r>
              <a:rPr lang="en-US" b="1" dirty="0"/>
              <a:t>Close but a bit too large for the EIC</a:t>
            </a:r>
          </a:p>
        </p:txBody>
      </p:sp>
      <p:sp>
        <p:nvSpPr>
          <p:cNvPr id="10" name="TextBox 9">
            <a:extLst>
              <a:ext uri="{FF2B5EF4-FFF2-40B4-BE49-F238E27FC236}">
                <a16:creationId xmlns:a16="http://schemas.microsoft.com/office/drawing/2014/main" id="{9D5F27A8-0AC8-491F-A915-46C6386F6725}"/>
              </a:ext>
            </a:extLst>
          </p:cNvPr>
          <p:cNvSpPr txBox="1"/>
          <p:nvPr/>
        </p:nvSpPr>
        <p:spPr>
          <a:xfrm>
            <a:off x="7191828" y="3812740"/>
            <a:ext cx="4835269" cy="923330"/>
          </a:xfrm>
          <a:prstGeom prst="rect">
            <a:avLst/>
          </a:prstGeom>
          <a:noFill/>
        </p:spPr>
        <p:txBody>
          <a:bodyPr wrap="square" rtlCol="0">
            <a:spAutoFit/>
          </a:bodyPr>
          <a:lstStyle/>
          <a:p>
            <a:pPr algn="ctr"/>
            <a:r>
              <a:rPr lang="en-US" b="1" dirty="0"/>
              <a:t>BLA tested to progressively higher power levels: failure measured to be ~0.6 W-mm</a:t>
            </a:r>
            <a:r>
              <a:rPr lang="en-US" b="1" baseline="30000" dirty="0"/>
              <a:t>-2</a:t>
            </a:r>
          </a:p>
          <a:p>
            <a:pPr algn="ctr"/>
            <a:r>
              <a:rPr lang="en-US" b="1" dirty="0"/>
              <a:t>BLA operation limited  to ~0.3 W-mm</a:t>
            </a:r>
            <a:r>
              <a:rPr lang="en-US" b="1" baseline="30000" dirty="0"/>
              <a:t>-2</a:t>
            </a:r>
          </a:p>
        </p:txBody>
      </p:sp>
      <p:sp>
        <p:nvSpPr>
          <p:cNvPr id="12" name="TextBox 11">
            <a:extLst>
              <a:ext uri="{FF2B5EF4-FFF2-40B4-BE49-F238E27FC236}">
                <a16:creationId xmlns:a16="http://schemas.microsoft.com/office/drawing/2014/main" id="{EA513103-BAC1-43F3-8089-8865D9E8BB79}"/>
              </a:ext>
            </a:extLst>
          </p:cNvPr>
          <p:cNvSpPr txBox="1"/>
          <p:nvPr/>
        </p:nvSpPr>
        <p:spPr>
          <a:xfrm>
            <a:off x="1182930" y="4535044"/>
            <a:ext cx="2012227" cy="369332"/>
          </a:xfrm>
          <a:prstGeom prst="rect">
            <a:avLst/>
          </a:prstGeom>
          <a:solidFill>
            <a:schemeClr val="bg1">
              <a:alpha val="75000"/>
            </a:schemeClr>
          </a:solidFill>
        </p:spPr>
        <p:txBody>
          <a:bodyPr wrap="square" rtlCol="0">
            <a:spAutoFit/>
          </a:bodyPr>
          <a:lstStyle/>
          <a:p>
            <a:pPr algn="ctr"/>
            <a:endParaRPr lang="en-US" b="1" dirty="0"/>
          </a:p>
        </p:txBody>
      </p:sp>
      <p:pic>
        <p:nvPicPr>
          <p:cNvPr id="3" name="Picture 2">
            <a:extLst>
              <a:ext uri="{FF2B5EF4-FFF2-40B4-BE49-F238E27FC236}">
                <a16:creationId xmlns:a16="http://schemas.microsoft.com/office/drawing/2014/main" id="{11F4F791-8DDD-4B0A-85BC-DD4F61646A2C}"/>
              </a:ext>
            </a:extLst>
          </p:cNvPr>
          <p:cNvPicPr>
            <a:picLocks noChangeAspect="1"/>
          </p:cNvPicPr>
          <p:nvPr/>
        </p:nvPicPr>
        <p:blipFill>
          <a:blip r:embed="rId4"/>
          <a:stretch>
            <a:fillRect/>
          </a:stretch>
        </p:blipFill>
        <p:spPr>
          <a:xfrm>
            <a:off x="7559403" y="4736070"/>
            <a:ext cx="4108489" cy="1350436"/>
          </a:xfrm>
          <a:prstGeom prst="rect">
            <a:avLst/>
          </a:prstGeom>
        </p:spPr>
      </p:pic>
      <p:sp>
        <p:nvSpPr>
          <p:cNvPr id="16" name="TextBox 15">
            <a:extLst>
              <a:ext uri="{FF2B5EF4-FFF2-40B4-BE49-F238E27FC236}">
                <a16:creationId xmlns:a16="http://schemas.microsoft.com/office/drawing/2014/main" id="{96A5FAF6-1BBE-4F0F-B0F7-B3788EAAA3D3}"/>
              </a:ext>
            </a:extLst>
          </p:cNvPr>
          <p:cNvSpPr txBox="1"/>
          <p:nvPr/>
        </p:nvSpPr>
        <p:spPr>
          <a:xfrm>
            <a:off x="10697005" y="6210821"/>
            <a:ext cx="1327759" cy="369332"/>
          </a:xfrm>
          <a:prstGeom prst="rect">
            <a:avLst/>
          </a:prstGeom>
          <a:solidFill>
            <a:schemeClr val="bg1"/>
          </a:solidFill>
        </p:spPr>
        <p:txBody>
          <a:bodyPr wrap="square" rtlCol="0">
            <a:spAutoFit/>
          </a:bodyPr>
          <a:lstStyle/>
          <a:p>
            <a:r>
              <a:rPr lang="en-US" dirty="0"/>
              <a:t>W. Xu</a:t>
            </a:r>
          </a:p>
        </p:txBody>
      </p:sp>
      <p:pic>
        <p:nvPicPr>
          <p:cNvPr id="22" name="Picture 21">
            <a:extLst>
              <a:ext uri="{FF2B5EF4-FFF2-40B4-BE49-F238E27FC236}">
                <a16:creationId xmlns:a16="http://schemas.microsoft.com/office/drawing/2014/main" id="{410EAB48-5944-4A1F-81B8-E557F88EFCB9}"/>
              </a:ext>
            </a:extLst>
          </p:cNvPr>
          <p:cNvPicPr>
            <a:picLocks noChangeAspect="1"/>
          </p:cNvPicPr>
          <p:nvPr/>
        </p:nvPicPr>
        <p:blipFill>
          <a:blip r:embed="rId5"/>
          <a:stretch>
            <a:fillRect/>
          </a:stretch>
        </p:blipFill>
        <p:spPr>
          <a:xfrm>
            <a:off x="5436254" y="3999855"/>
            <a:ext cx="1838641" cy="1809041"/>
          </a:xfrm>
          <a:prstGeom prst="rect">
            <a:avLst/>
          </a:prstGeom>
        </p:spPr>
      </p:pic>
      <p:grpSp>
        <p:nvGrpSpPr>
          <p:cNvPr id="23" name="Group 22">
            <a:extLst>
              <a:ext uri="{FF2B5EF4-FFF2-40B4-BE49-F238E27FC236}">
                <a16:creationId xmlns:a16="http://schemas.microsoft.com/office/drawing/2014/main" id="{05E43EF3-B88B-48EE-ADCC-CE792F7AC022}"/>
              </a:ext>
            </a:extLst>
          </p:cNvPr>
          <p:cNvGrpSpPr>
            <a:grpSpLocks noChangeAspect="1"/>
          </p:cNvGrpSpPr>
          <p:nvPr/>
        </p:nvGrpSpPr>
        <p:grpSpPr>
          <a:xfrm>
            <a:off x="2510810" y="3506206"/>
            <a:ext cx="2878194" cy="2299508"/>
            <a:chOff x="8893296" y="735643"/>
            <a:chExt cx="2632382" cy="2103120"/>
          </a:xfrm>
        </p:grpSpPr>
        <p:pic>
          <p:nvPicPr>
            <p:cNvPr id="24" name="Picture 23">
              <a:extLst>
                <a:ext uri="{FF2B5EF4-FFF2-40B4-BE49-F238E27FC236}">
                  <a16:creationId xmlns:a16="http://schemas.microsoft.com/office/drawing/2014/main" id="{B63967A5-C9C5-4BA1-9F93-6FF4CAFD3A56}"/>
                </a:ext>
              </a:extLst>
            </p:cNvPr>
            <p:cNvPicPr>
              <a:picLocks noChangeAspect="1"/>
            </p:cNvPicPr>
            <p:nvPr/>
          </p:nvPicPr>
          <p:blipFill>
            <a:blip r:embed="rId6"/>
            <a:stretch>
              <a:fillRect/>
            </a:stretch>
          </p:blipFill>
          <p:spPr>
            <a:xfrm>
              <a:off x="8893296" y="735643"/>
              <a:ext cx="2632382" cy="2103120"/>
            </a:xfrm>
            <a:prstGeom prst="rect">
              <a:avLst/>
            </a:prstGeom>
            <a:ln>
              <a:solidFill>
                <a:schemeClr val="tx1"/>
              </a:solidFill>
            </a:ln>
          </p:spPr>
        </p:pic>
        <p:sp>
          <p:nvSpPr>
            <p:cNvPr id="25" name="Rectangle 24">
              <a:extLst>
                <a:ext uri="{FF2B5EF4-FFF2-40B4-BE49-F238E27FC236}">
                  <a16:creationId xmlns:a16="http://schemas.microsoft.com/office/drawing/2014/main" id="{100FECEC-8AA0-4063-85DB-524759584B5B}"/>
                </a:ext>
              </a:extLst>
            </p:cNvPr>
            <p:cNvSpPr/>
            <p:nvPr/>
          </p:nvSpPr>
          <p:spPr>
            <a:xfrm>
              <a:off x="9308216" y="2278767"/>
              <a:ext cx="502062" cy="230832"/>
            </a:xfrm>
            <a:prstGeom prst="rect">
              <a:avLst/>
            </a:prstGeom>
            <a:solidFill>
              <a:schemeClr val="bg1"/>
            </a:solidFill>
            <a:ln>
              <a:solidFill>
                <a:schemeClr val="tx1"/>
              </a:solidFill>
            </a:ln>
          </p:spPr>
          <p:txBody>
            <a:bodyPr wrap="none">
              <a:spAutoFit/>
            </a:bodyPr>
            <a:lstStyle/>
            <a:p>
              <a:pPr algn="ctr"/>
              <a:r>
                <a:rPr lang="en-US" sz="900" dirty="0"/>
                <a:t>.00005</a:t>
              </a:r>
            </a:p>
          </p:txBody>
        </p:sp>
      </p:grpSp>
      <p:sp>
        <p:nvSpPr>
          <p:cNvPr id="26" name="TextBox 25">
            <a:extLst>
              <a:ext uri="{FF2B5EF4-FFF2-40B4-BE49-F238E27FC236}">
                <a16:creationId xmlns:a16="http://schemas.microsoft.com/office/drawing/2014/main" id="{5761AF13-5C2D-4711-A831-24246A93F795}"/>
              </a:ext>
            </a:extLst>
          </p:cNvPr>
          <p:cNvSpPr txBox="1"/>
          <p:nvPr/>
        </p:nvSpPr>
        <p:spPr>
          <a:xfrm>
            <a:off x="3939350" y="5700261"/>
            <a:ext cx="1327759" cy="369332"/>
          </a:xfrm>
          <a:prstGeom prst="rect">
            <a:avLst/>
          </a:prstGeom>
          <a:solidFill>
            <a:schemeClr val="bg1"/>
          </a:solidFill>
        </p:spPr>
        <p:txBody>
          <a:bodyPr wrap="square" rtlCol="0">
            <a:spAutoFit/>
          </a:bodyPr>
          <a:lstStyle/>
          <a:p>
            <a:r>
              <a:rPr lang="en-US" dirty="0"/>
              <a:t>E. Link</a:t>
            </a:r>
          </a:p>
        </p:txBody>
      </p:sp>
      <p:sp>
        <p:nvSpPr>
          <p:cNvPr id="27" name="TextBox 26">
            <a:extLst>
              <a:ext uri="{FF2B5EF4-FFF2-40B4-BE49-F238E27FC236}">
                <a16:creationId xmlns:a16="http://schemas.microsoft.com/office/drawing/2014/main" id="{424734F0-C76E-4034-803E-6C73D86A102B}"/>
              </a:ext>
            </a:extLst>
          </p:cNvPr>
          <p:cNvSpPr txBox="1"/>
          <p:nvPr/>
        </p:nvSpPr>
        <p:spPr>
          <a:xfrm>
            <a:off x="269713" y="3458797"/>
            <a:ext cx="2306573" cy="2554545"/>
          </a:xfrm>
          <a:prstGeom prst="rect">
            <a:avLst/>
          </a:prstGeom>
          <a:noFill/>
        </p:spPr>
        <p:txBody>
          <a:bodyPr wrap="square" rtlCol="0">
            <a:spAutoFit/>
          </a:bodyPr>
          <a:lstStyle/>
          <a:p>
            <a:pPr marL="285750" indent="-285750">
              <a:buFont typeface="Arial" panose="020B0604020202020204" pitchFamily="34" charset="0"/>
              <a:buChar char="•"/>
            </a:pPr>
            <a:r>
              <a:rPr lang="en-US" sz="2000" dirty="0"/>
              <a:t>Optimize cooling channel geometry</a:t>
            </a:r>
          </a:p>
          <a:p>
            <a:pPr marL="285750" indent="-285750">
              <a:buFont typeface="Arial" panose="020B0604020202020204" pitchFamily="34" charset="0"/>
              <a:buChar char="•"/>
            </a:pPr>
            <a:r>
              <a:rPr lang="en-US" sz="2000" dirty="0"/>
              <a:t>Verify temperature profiles within acceptable ranges</a:t>
            </a:r>
          </a:p>
        </p:txBody>
      </p:sp>
    </p:spTree>
    <p:extLst>
      <p:ext uri="{BB962C8B-B14F-4D97-AF65-F5344CB8AC3E}">
        <p14:creationId xmlns:p14="http://schemas.microsoft.com/office/powerpoint/2010/main" val="26257681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13</a:t>
            </a:fld>
            <a:endParaRPr lang="en-US" dirty="0"/>
          </a:p>
        </p:txBody>
      </p:sp>
      <p:sp>
        <p:nvSpPr>
          <p:cNvPr id="6" name="Content Placeholder 5">
            <a:extLst>
              <a:ext uri="{FF2B5EF4-FFF2-40B4-BE49-F238E27FC236}">
                <a16:creationId xmlns:a16="http://schemas.microsoft.com/office/drawing/2014/main" id="{2748BCEE-544A-47AE-BDED-3F48A83F8597}"/>
              </a:ext>
            </a:extLst>
          </p:cNvPr>
          <p:cNvSpPr txBox="1">
            <a:spLocks/>
          </p:cNvSpPr>
          <p:nvPr/>
        </p:nvSpPr>
        <p:spPr>
          <a:xfrm>
            <a:off x="222960" y="895434"/>
            <a:ext cx="6684784" cy="2747651"/>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Warm-to-Cold Transitions</a:t>
            </a:r>
            <a:endParaRPr lang="en-US" sz="2200" dirty="0"/>
          </a:p>
          <a:p>
            <a:pPr marL="342900" indent="-342900"/>
            <a:r>
              <a:rPr lang="en-US" sz="2800" dirty="0">
                <a:solidFill>
                  <a:srgbClr val="000000"/>
                </a:solidFill>
                <a:cs typeface="Arial"/>
              </a:rPr>
              <a:t>Cavity string incorporates shielded WTC bellows, 2x </a:t>
            </a:r>
            <a:r>
              <a:rPr lang="en-US" sz="2800" dirty="0">
                <a:solidFill>
                  <a:srgbClr val="000000"/>
                </a:solidFill>
                <a:cs typeface="Arial"/>
                <a:sym typeface="Symbol" panose="05050102010706020507" pitchFamily="18" charset="2"/>
              </a:rPr>
              <a:t></a:t>
            </a:r>
            <a:r>
              <a:rPr lang="en-US" sz="2800" dirty="0">
                <a:solidFill>
                  <a:srgbClr val="000000"/>
                </a:solidFill>
                <a:cs typeface="Arial"/>
              </a:rPr>
              <a:t>180 mm and 2x </a:t>
            </a:r>
            <a:r>
              <a:rPr lang="en-US" sz="2800" dirty="0">
                <a:solidFill>
                  <a:srgbClr val="000000"/>
                </a:solidFill>
                <a:cs typeface="Arial"/>
                <a:sym typeface="Symbol" panose="05050102010706020507" pitchFamily="18" charset="2"/>
              </a:rPr>
              <a:t> </a:t>
            </a:r>
            <a:r>
              <a:rPr lang="en-US" sz="2800" dirty="0">
                <a:solidFill>
                  <a:srgbClr val="000000"/>
                </a:solidFill>
                <a:cs typeface="Arial"/>
              </a:rPr>
              <a:t>274 mm​</a:t>
            </a:r>
            <a:endParaRPr lang="en-US" sz="2800" dirty="0">
              <a:cs typeface="Arial"/>
            </a:endParaRPr>
          </a:p>
          <a:p>
            <a:pPr marL="342900" indent="-342900"/>
            <a:r>
              <a:rPr lang="en-US" sz="2800" dirty="0">
                <a:solidFill>
                  <a:srgbClr val="000000"/>
                </a:solidFill>
                <a:cs typeface="Arial"/>
              </a:rPr>
              <a:t>The design approach is similar to the BESSY VSR choke shielded cold bellows</a:t>
            </a:r>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14" name="Title 1">
            <a:extLst>
              <a:ext uri="{FF2B5EF4-FFF2-40B4-BE49-F238E27FC236}">
                <a16:creationId xmlns:a16="http://schemas.microsoft.com/office/drawing/2014/main" id="{6D6A19B5-B300-4D36-A0B4-719DEAECEDC5}"/>
              </a:ext>
            </a:extLst>
          </p:cNvPr>
          <p:cNvSpPr>
            <a:spLocks noGrp="1"/>
          </p:cNvSpPr>
          <p:nvPr>
            <p:ph type="title"/>
          </p:nvPr>
        </p:nvSpPr>
        <p:spPr>
          <a:xfrm>
            <a:off x="462579" y="0"/>
            <a:ext cx="11499925" cy="825178"/>
          </a:xfrm>
        </p:spPr>
        <p:txBody>
          <a:bodyPr>
            <a:normAutofit fontScale="90000"/>
          </a:bodyPr>
          <a:lstStyle/>
          <a:p>
            <a:r>
              <a:rPr lang="en-US" dirty="0"/>
              <a:t>591 MHz 1-Cell Cryomodule – Design Challenges</a:t>
            </a:r>
          </a:p>
        </p:txBody>
      </p:sp>
      <p:pic>
        <p:nvPicPr>
          <p:cNvPr id="5" name="Picture 4">
            <a:extLst>
              <a:ext uri="{FF2B5EF4-FFF2-40B4-BE49-F238E27FC236}">
                <a16:creationId xmlns:a16="http://schemas.microsoft.com/office/drawing/2014/main" id="{4DE9BFF7-F9B6-43E5-88CF-5BDC273B51CB}"/>
              </a:ext>
            </a:extLst>
          </p:cNvPr>
          <p:cNvPicPr>
            <a:picLocks noChangeAspect="1"/>
          </p:cNvPicPr>
          <p:nvPr/>
        </p:nvPicPr>
        <p:blipFill>
          <a:blip r:embed="rId2"/>
          <a:srcRect t="11021"/>
          <a:stretch>
            <a:fillRect/>
          </a:stretch>
        </p:blipFill>
        <p:spPr>
          <a:xfrm rot="10800000">
            <a:off x="7301418" y="1589314"/>
            <a:ext cx="918277" cy="1431116"/>
          </a:xfrm>
          <a:prstGeom prst="rect">
            <a:avLst/>
          </a:prstGeom>
        </p:spPr>
      </p:pic>
      <p:sp>
        <p:nvSpPr>
          <p:cNvPr id="7" name="TextBox 6">
            <a:extLst>
              <a:ext uri="{FF2B5EF4-FFF2-40B4-BE49-F238E27FC236}">
                <a16:creationId xmlns:a16="http://schemas.microsoft.com/office/drawing/2014/main" id="{6527B940-7497-499F-9E4A-5E0021797408}"/>
              </a:ext>
            </a:extLst>
          </p:cNvPr>
          <p:cNvSpPr txBox="1"/>
          <p:nvPr/>
        </p:nvSpPr>
        <p:spPr>
          <a:xfrm>
            <a:off x="6996622" y="983380"/>
            <a:ext cx="5057492"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RF Shielded Bellows 2 K to RT Transition</a:t>
            </a:r>
          </a:p>
        </p:txBody>
      </p:sp>
      <p:pic>
        <p:nvPicPr>
          <p:cNvPr id="8" name="Picture 7">
            <a:extLst>
              <a:ext uri="{FF2B5EF4-FFF2-40B4-BE49-F238E27FC236}">
                <a16:creationId xmlns:a16="http://schemas.microsoft.com/office/drawing/2014/main" id="{A59AC7CA-08BF-4002-9335-BE5DD16EEA46}"/>
              </a:ext>
            </a:extLst>
          </p:cNvPr>
          <p:cNvPicPr>
            <a:picLocks noChangeAspect="1"/>
          </p:cNvPicPr>
          <p:nvPr/>
        </p:nvPicPr>
        <p:blipFill>
          <a:blip r:embed="rId3"/>
          <a:srcRect t="35299" r="47896"/>
          <a:stretch>
            <a:fillRect/>
          </a:stretch>
        </p:blipFill>
        <p:spPr>
          <a:xfrm>
            <a:off x="8414752" y="1630848"/>
            <a:ext cx="3719192" cy="1389582"/>
          </a:xfrm>
          <a:prstGeom prst="rect">
            <a:avLst/>
          </a:prstGeom>
        </p:spPr>
      </p:pic>
      <p:pic>
        <p:nvPicPr>
          <p:cNvPr id="2" name="Picture 1">
            <a:extLst>
              <a:ext uri="{FF2B5EF4-FFF2-40B4-BE49-F238E27FC236}">
                <a16:creationId xmlns:a16="http://schemas.microsoft.com/office/drawing/2014/main" id="{2023D051-5BED-4ABF-84EC-BE79E4D43878}"/>
              </a:ext>
            </a:extLst>
          </p:cNvPr>
          <p:cNvPicPr>
            <a:picLocks noChangeAspect="1"/>
          </p:cNvPicPr>
          <p:nvPr/>
        </p:nvPicPr>
        <p:blipFill rotWithShape="1">
          <a:blip r:embed="rId4"/>
          <a:srcRect l="41221"/>
          <a:stretch/>
        </p:blipFill>
        <p:spPr>
          <a:xfrm>
            <a:off x="3781873" y="3588152"/>
            <a:ext cx="3214748" cy="2374414"/>
          </a:xfrm>
          <a:prstGeom prst="rect">
            <a:avLst/>
          </a:prstGeom>
        </p:spPr>
      </p:pic>
      <p:sp>
        <p:nvSpPr>
          <p:cNvPr id="9" name="TextBox 8">
            <a:extLst>
              <a:ext uri="{FF2B5EF4-FFF2-40B4-BE49-F238E27FC236}">
                <a16:creationId xmlns:a16="http://schemas.microsoft.com/office/drawing/2014/main" id="{C20ED27A-B5B1-4962-B342-AF5DCD37852C}"/>
              </a:ext>
            </a:extLst>
          </p:cNvPr>
          <p:cNvSpPr txBox="1"/>
          <p:nvPr/>
        </p:nvSpPr>
        <p:spPr>
          <a:xfrm>
            <a:off x="5807649" y="5131569"/>
            <a:ext cx="1327759" cy="369332"/>
          </a:xfrm>
          <a:prstGeom prst="rect">
            <a:avLst/>
          </a:prstGeom>
          <a:solidFill>
            <a:schemeClr val="bg1"/>
          </a:solidFill>
        </p:spPr>
        <p:txBody>
          <a:bodyPr wrap="square" rtlCol="0">
            <a:spAutoFit/>
          </a:bodyPr>
          <a:lstStyle/>
          <a:p>
            <a:r>
              <a:rPr lang="en-US" dirty="0"/>
              <a:t>S. Kuzikov</a:t>
            </a:r>
          </a:p>
        </p:txBody>
      </p:sp>
      <p:pic>
        <p:nvPicPr>
          <p:cNvPr id="10" name="Picture 9">
            <a:extLst>
              <a:ext uri="{FF2B5EF4-FFF2-40B4-BE49-F238E27FC236}">
                <a16:creationId xmlns:a16="http://schemas.microsoft.com/office/drawing/2014/main" id="{FE1185C1-21D6-4C45-90E6-419B9B8BD672}"/>
              </a:ext>
            </a:extLst>
          </p:cNvPr>
          <p:cNvPicPr>
            <a:picLocks noChangeAspect="1"/>
          </p:cNvPicPr>
          <p:nvPr/>
        </p:nvPicPr>
        <p:blipFill>
          <a:blip r:embed="rId5"/>
          <a:stretch>
            <a:fillRect/>
          </a:stretch>
        </p:blipFill>
        <p:spPr>
          <a:xfrm>
            <a:off x="654099" y="3608105"/>
            <a:ext cx="2988987" cy="1576798"/>
          </a:xfrm>
          <a:prstGeom prst="rect">
            <a:avLst/>
          </a:prstGeom>
        </p:spPr>
      </p:pic>
      <p:sp>
        <p:nvSpPr>
          <p:cNvPr id="3" name="TextBox 2">
            <a:extLst>
              <a:ext uri="{FF2B5EF4-FFF2-40B4-BE49-F238E27FC236}">
                <a16:creationId xmlns:a16="http://schemas.microsoft.com/office/drawing/2014/main" id="{078F3F97-9C18-4640-80CB-7A77E2BFEB60}"/>
              </a:ext>
            </a:extLst>
          </p:cNvPr>
          <p:cNvSpPr txBox="1"/>
          <p:nvPr/>
        </p:nvSpPr>
        <p:spPr>
          <a:xfrm>
            <a:off x="654099" y="5223187"/>
            <a:ext cx="3061558" cy="923330"/>
          </a:xfrm>
          <a:prstGeom prst="rect">
            <a:avLst/>
          </a:prstGeom>
          <a:noFill/>
        </p:spPr>
        <p:txBody>
          <a:bodyPr wrap="square" rtlCol="0">
            <a:spAutoFit/>
          </a:bodyPr>
          <a:lstStyle/>
          <a:p>
            <a:r>
              <a:rPr lang="en-US" dirty="0"/>
              <a:t>Analysis performed to determine power deposition in the bellows</a:t>
            </a:r>
          </a:p>
        </p:txBody>
      </p:sp>
      <p:pic>
        <p:nvPicPr>
          <p:cNvPr id="12" name="Picture 11">
            <a:extLst>
              <a:ext uri="{FF2B5EF4-FFF2-40B4-BE49-F238E27FC236}">
                <a16:creationId xmlns:a16="http://schemas.microsoft.com/office/drawing/2014/main" id="{8CA23CAB-FF04-4E24-A271-A7A511EF0311}"/>
              </a:ext>
            </a:extLst>
          </p:cNvPr>
          <p:cNvPicPr>
            <a:picLocks noChangeAspect="1"/>
          </p:cNvPicPr>
          <p:nvPr/>
        </p:nvPicPr>
        <p:blipFill>
          <a:blip r:embed="rId6"/>
          <a:stretch>
            <a:fillRect/>
          </a:stretch>
        </p:blipFill>
        <p:spPr>
          <a:xfrm>
            <a:off x="7777369" y="3373476"/>
            <a:ext cx="3876282" cy="1520799"/>
          </a:xfrm>
          <a:prstGeom prst="rect">
            <a:avLst/>
          </a:prstGeom>
        </p:spPr>
      </p:pic>
      <p:sp>
        <p:nvSpPr>
          <p:cNvPr id="13" name="TextBox 12">
            <a:extLst>
              <a:ext uri="{FF2B5EF4-FFF2-40B4-BE49-F238E27FC236}">
                <a16:creationId xmlns:a16="http://schemas.microsoft.com/office/drawing/2014/main" id="{72482BB4-9F71-4A5D-89F8-2A6288363A46}"/>
              </a:ext>
            </a:extLst>
          </p:cNvPr>
          <p:cNvSpPr txBox="1"/>
          <p:nvPr/>
        </p:nvSpPr>
        <p:spPr>
          <a:xfrm>
            <a:off x="7604761" y="4946188"/>
            <a:ext cx="4357744" cy="923330"/>
          </a:xfrm>
          <a:prstGeom prst="rect">
            <a:avLst/>
          </a:prstGeom>
          <a:noFill/>
        </p:spPr>
        <p:txBody>
          <a:bodyPr wrap="square" rtlCol="0">
            <a:spAutoFit/>
          </a:bodyPr>
          <a:lstStyle/>
          <a:p>
            <a:r>
              <a:rPr lang="en-US" dirty="0"/>
              <a:t>Power deposition from CST imported into thermo-mechanical model (ANSYS)  for design optimization</a:t>
            </a:r>
          </a:p>
        </p:txBody>
      </p:sp>
      <p:sp>
        <p:nvSpPr>
          <p:cNvPr id="15" name="TextBox 14">
            <a:extLst>
              <a:ext uri="{FF2B5EF4-FFF2-40B4-BE49-F238E27FC236}">
                <a16:creationId xmlns:a16="http://schemas.microsoft.com/office/drawing/2014/main" id="{41A8C94C-1EE4-49C5-916A-B785D69AE2E3}"/>
              </a:ext>
            </a:extLst>
          </p:cNvPr>
          <p:cNvSpPr txBox="1"/>
          <p:nvPr/>
        </p:nvSpPr>
        <p:spPr>
          <a:xfrm>
            <a:off x="10556376" y="5725273"/>
            <a:ext cx="1327759" cy="369332"/>
          </a:xfrm>
          <a:prstGeom prst="rect">
            <a:avLst/>
          </a:prstGeom>
          <a:solidFill>
            <a:schemeClr val="bg1"/>
          </a:solidFill>
        </p:spPr>
        <p:txBody>
          <a:bodyPr wrap="square" rtlCol="0">
            <a:spAutoFit/>
          </a:bodyPr>
          <a:lstStyle/>
          <a:p>
            <a:r>
              <a:rPr lang="en-US" dirty="0"/>
              <a:t>A. Fuller</a:t>
            </a:r>
          </a:p>
        </p:txBody>
      </p:sp>
    </p:spTree>
    <p:extLst>
      <p:ext uri="{BB962C8B-B14F-4D97-AF65-F5344CB8AC3E}">
        <p14:creationId xmlns:p14="http://schemas.microsoft.com/office/powerpoint/2010/main" val="15151601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14</a:t>
            </a:fld>
            <a:endParaRPr lang="en-US" dirty="0"/>
          </a:p>
        </p:txBody>
      </p:sp>
      <p:sp>
        <p:nvSpPr>
          <p:cNvPr id="6" name="Content Placeholder 5">
            <a:extLst>
              <a:ext uri="{FF2B5EF4-FFF2-40B4-BE49-F238E27FC236}">
                <a16:creationId xmlns:a16="http://schemas.microsoft.com/office/drawing/2014/main" id="{2748BCEE-544A-47AE-BDED-3F48A83F8597}"/>
              </a:ext>
            </a:extLst>
          </p:cNvPr>
          <p:cNvSpPr txBox="1">
            <a:spLocks/>
          </p:cNvSpPr>
          <p:nvPr/>
        </p:nvSpPr>
        <p:spPr>
          <a:xfrm>
            <a:off x="281442" y="944915"/>
            <a:ext cx="8274926" cy="286231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Cavity Tuner</a:t>
            </a:r>
          </a:p>
          <a:p>
            <a:r>
              <a:rPr lang="en-US" dirty="0"/>
              <a:t>Design based on double-lever design (SNS)</a:t>
            </a:r>
          </a:p>
          <a:p>
            <a:r>
              <a:rPr lang="en-US" dirty="0"/>
              <a:t>61 kN tuning load and high desired stiffness ratio (Tuner + He Vessel / Cavity) leads to large and heavy components</a:t>
            </a:r>
          </a:p>
          <a:p>
            <a:r>
              <a:rPr lang="en-US" dirty="0"/>
              <a:t>He vessel / cavity differential thermal contraction requires design feature to prevent cavity compression during cooldown</a:t>
            </a:r>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14" name="Title 1">
            <a:extLst>
              <a:ext uri="{FF2B5EF4-FFF2-40B4-BE49-F238E27FC236}">
                <a16:creationId xmlns:a16="http://schemas.microsoft.com/office/drawing/2014/main" id="{6D6A19B5-B300-4D36-A0B4-719DEAECEDC5}"/>
              </a:ext>
            </a:extLst>
          </p:cNvPr>
          <p:cNvSpPr>
            <a:spLocks noGrp="1"/>
          </p:cNvSpPr>
          <p:nvPr>
            <p:ph type="title"/>
          </p:nvPr>
        </p:nvSpPr>
        <p:spPr>
          <a:xfrm>
            <a:off x="462579" y="0"/>
            <a:ext cx="11499925" cy="825178"/>
          </a:xfrm>
        </p:spPr>
        <p:txBody>
          <a:bodyPr>
            <a:normAutofit fontScale="90000"/>
          </a:bodyPr>
          <a:lstStyle/>
          <a:p>
            <a:r>
              <a:rPr lang="en-US" dirty="0"/>
              <a:t>591 MHz 1-Cell Cryomodule – Design Challenges</a:t>
            </a:r>
          </a:p>
        </p:txBody>
      </p:sp>
      <p:pic>
        <p:nvPicPr>
          <p:cNvPr id="2" name="Picture 1">
            <a:extLst>
              <a:ext uri="{FF2B5EF4-FFF2-40B4-BE49-F238E27FC236}">
                <a16:creationId xmlns:a16="http://schemas.microsoft.com/office/drawing/2014/main" id="{3C11D7BF-0C9A-4E5B-A020-E2275DE2C6B8}"/>
              </a:ext>
            </a:extLst>
          </p:cNvPr>
          <p:cNvPicPr>
            <a:picLocks noChangeAspect="1"/>
          </p:cNvPicPr>
          <p:nvPr/>
        </p:nvPicPr>
        <p:blipFill>
          <a:blip r:embed="rId2"/>
          <a:stretch>
            <a:fillRect/>
          </a:stretch>
        </p:blipFill>
        <p:spPr>
          <a:xfrm>
            <a:off x="8079847" y="3465076"/>
            <a:ext cx="3848318" cy="2551667"/>
          </a:xfrm>
          <a:prstGeom prst="rect">
            <a:avLst/>
          </a:prstGeom>
        </p:spPr>
      </p:pic>
      <p:pic>
        <p:nvPicPr>
          <p:cNvPr id="3" name="Picture 2">
            <a:extLst>
              <a:ext uri="{FF2B5EF4-FFF2-40B4-BE49-F238E27FC236}">
                <a16:creationId xmlns:a16="http://schemas.microsoft.com/office/drawing/2014/main" id="{CB347F15-7ABF-484B-A0F9-7E6E03168AD3}"/>
              </a:ext>
            </a:extLst>
          </p:cNvPr>
          <p:cNvPicPr>
            <a:picLocks noChangeAspect="1"/>
          </p:cNvPicPr>
          <p:nvPr/>
        </p:nvPicPr>
        <p:blipFill>
          <a:blip r:embed="rId3"/>
          <a:stretch>
            <a:fillRect/>
          </a:stretch>
        </p:blipFill>
        <p:spPr>
          <a:xfrm>
            <a:off x="8556368" y="1523534"/>
            <a:ext cx="3020718" cy="1785729"/>
          </a:xfrm>
          <a:prstGeom prst="rect">
            <a:avLst/>
          </a:prstGeom>
        </p:spPr>
      </p:pic>
      <p:sp>
        <p:nvSpPr>
          <p:cNvPr id="5" name="TextBox 4">
            <a:extLst>
              <a:ext uri="{FF2B5EF4-FFF2-40B4-BE49-F238E27FC236}">
                <a16:creationId xmlns:a16="http://schemas.microsoft.com/office/drawing/2014/main" id="{EED78BDF-976A-4BBB-816F-A0D2A52870C2}"/>
              </a:ext>
            </a:extLst>
          </p:cNvPr>
          <p:cNvSpPr txBox="1"/>
          <p:nvPr/>
        </p:nvSpPr>
        <p:spPr>
          <a:xfrm>
            <a:off x="7699084" y="1054784"/>
            <a:ext cx="4640221" cy="461665"/>
          </a:xfrm>
          <a:prstGeom prst="rect">
            <a:avLst/>
          </a:prstGeom>
          <a:noFill/>
        </p:spPr>
        <p:txBody>
          <a:bodyPr wrap="square" rtlCol="0">
            <a:spAutoFit/>
          </a:bodyPr>
          <a:lstStyle/>
          <a:p>
            <a:r>
              <a:rPr lang="en-US" sz="2400" dirty="0"/>
              <a:t>Cavity cold stiffness: 32 kN/mm)</a:t>
            </a:r>
          </a:p>
        </p:txBody>
      </p:sp>
      <p:sp>
        <p:nvSpPr>
          <p:cNvPr id="7" name="TextBox 6">
            <a:extLst>
              <a:ext uri="{FF2B5EF4-FFF2-40B4-BE49-F238E27FC236}">
                <a16:creationId xmlns:a16="http://schemas.microsoft.com/office/drawing/2014/main" id="{D6349F4E-ED09-42D4-AC8A-2672EB6A7E69}"/>
              </a:ext>
            </a:extLst>
          </p:cNvPr>
          <p:cNvSpPr txBox="1"/>
          <p:nvPr/>
        </p:nvSpPr>
        <p:spPr>
          <a:xfrm>
            <a:off x="402915" y="3986051"/>
            <a:ext cx="3822177" cy="1938992"/>
          </a:xfrm>
          <a:prstGeom prst="rect">
            <a:avLst/>
          </a:prstGeom>
          <a:noFill/>
        </p:spPr>
        <p:txBody>
          <a:bodyPr wrap="square" rtlCol="0">
            <a:spAutoFit/>
          </a:bodyPr>
          <a:lstStyle/>
          <a:p>
            <a:r>
              <a:rPr lang="en-US" sz="2400" dirty="0"/>
              <a:t>Flexures carry heavy axial loads and must enable transverse compliance: requires challenging geometry optimization</a:t>
            </a:r>
          </a:p>
        </p:txBody>
      </p:sp>
      <p:pic>
        <p:nvPicPr>
          <p:cNvPr id="9" name="Picture 8">
            <a:extLst>
              <a:ext uri="{FF2B5EF4-FFF2-40B4-BE49-F238E27FC236}">
                <a16:creationId xmlns:a16="http://schemas.microsoft.com/office/drawing/2014/main" id="{B14A6B37-ACA8-4A62-A835-9DEA47C36881}"/>
              </a:ext>
            </a:extLst>
          </p:cNvPr>
          <p:cNvPicPr>
            <a:picLocks noChangeAspect="1"/>
          </p:cNvPicPr>
          <p:nvPr/>
        </p:nvPicPr>
        <p:blipFill>
          <a:blip r:embed="rId4"/>
          <a:stretch>
            <a:fillRect/>
          </a:stretch>
        </p:blipFill>
        <p:spPr>
          <a:xfrm>
            <a:off x="4225092" y="3671585"/>
            <a:ext cx="1642978" cy="2316330"/>
          </a:xfrm>
          <a:prstGeom prst="rect">
            <a:avLst/>
          </a:prstGeom>
        </p:spPr>
      </p:pic>
      <p:pic>
        <p:nvPicPr>
          <p:cNvPr id="10" name="Picture 9">
            <a:extLst>
              <a:ext uri="{FF2B5EF4-FFF2-40B4-BE49-F238E27FC236}">
                <a16:creationId xmlns:a16="http://schemas.microsoft.com/office/drawing/2014/main" id="{9FBDA630-A126-4DFD-B1FC-F7D07D1A72EA}"/>
              </a:ext>
            </a:extLst>
          </p:cNvPr>
          <p:cNvPicPr>
            <a:picLocks noChangeAspect="1"/>
          </p:cNvPicPr>
          <p:nvPr/>
        </p:nvPicPr>
        <p:blipFill>
          <a:blip r:embed="rId5"/>
          <a:stretch>
            <a:fillRect/>
          </a:stretch>
        </p:blipFill>
        <p:spPr>
          <a:xfrm>
            <a:off x="6151451" y="3608713"/>
            <a:ext cx="1454693" cy="2442075"/>
          </a:xfrm>
          <a:prstGeom prst="rect">
            <a:avLst/>
          </a:prstGeom>
        </p:spPr>
      </p:pic>
      <p:sp>
        <p:nvSpPr>
          <p:cNvPr id="11" name="TextBox 10">
            <a:extLst>
              <a:ext uri="{FF2B5EF4-FFF2-40B4-BE49-F238E27FC236}">
                <a16:creationId xmlns:a16="http://schemas.microsoft.com/office/drawing/2014/main" id="{C3001138-5EF7-430F-9DD7-15D0A6C38779}"/>
              </a:ext>
            </a:extLst>
          </p:cNvPr>
          <p:cNvSpPr txBox="1"/>
          <p:nvPr/>
        </p:nvSpPr>
        <p:spPr>
          <a:xfrm>
            <a:off x="7489768" y="5719563"/>
            <a:ext cx="1576353" cy="369332"/>
          </a:xfrm>
          <a:prstGeom prst="rect">
            <a:avLst/>
          </a:prstGeom>
          <a:solidFill>
            <a:schemeClr val="bg1"/>
          </a:solidFill>
        </p:spPr>
        <p:txBody>
          <a:bodyPr wrap="square" rtlCol="0">
            <a:spAutoFit/>
          </a:bodyPr>
          <a:lstStyle/>
          <a:p>
            <a:r>
              <a:rPr lang="en-US" dirty="0"/>
              <a:t>R. Fernandes</a:t>
            </a:r>
          </a:p>
        </p:txBody>
      </p:sp>
    </p:spTree>
    <p:extLst>
      <p:ext uri="{BB962C8B-B14F-4D97-AF65-F5344CB8AC3E}">
        <p14:creationId xmlns:p14="http://schemas.microsoft.com/office/powerpoint/2010/main" val="12780001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15</a:t>
            </a:fld>
            <a:endParaRPr lang="en-US" dirty="0"/>
          </a:p>
        </p:txBody>
      </p:sp>
      <p:sp>
        <p:nvSpPr>
          <p:cNvPr id="6" name="Content Placeholder 5">
            <a:extLst>
              <a:ext uri="{FF2B5EF4-FFF2-40B4-BE49-F238E27FC236}">
                <a16:creationId xmlns:a16="http://schemas.microsoft.com/office/drawing/2014/main" id="{2748BCEE-544A-47AE-BDED-3F48A83F8597}"/>
              </a:ext>
            </a:extLst>
          </p:cNvPr>
          <p:cNvSpPr txBox="1">
            <a:spLocks/>
          </p:cNvSpPr>
          <p:nvPr/>
        </p:nvSpPr>
        <p:spPr>
          <a:xfrm>
            <a:off x="200170" y="855413"/>
            <a:ext cx="6576557" cy="288229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Cavity Tuner Testing</a:t>
            </a:r>
          </a:p>
          <a:p>
            <a:r>
              <a:rPr lang="en-US" sz="3200" dirty="0"/>
              <a:t>3 stages of tuner testing </a:t>
            </a:r>
          </a:p>
          <a:p>
            <a:pPr lvl="2">
              <a:buFont typeface="Courier New" panose="02070309020205020404" pitchFamily="49" charset="0"/>
              <a:buChar char="o"/>
            </a:pPr>
            <a:r>
              <a:rPr lang="en-US" sz="2400" dirty="0"/>
              <a:t>Drive component static load tests </a:t>
            </a:r>
          </a:p>
          <a:p>
            <a:pPr lvl="2">
              <a:buFont typeface="Courier New" panose="02070309020205020404" pitchFamily="49" charset="0"/>
              <a:buChar char="o"/>
            </a:pPr>
            <a:r>
              <a:rPr lang="en-US" sz="2400" dirty="0"/>
              <a:t>Drive components cold dynamic test </a:t>
            </a:r>
          </a:p>
          <a:p>
            <a:pPr lvl="2">
              <a:buFont typeface="Courier New" panose="02070309020205020404" pitchFamily="49" charset="0"/>
              <a:buChar char="o"/>
            </a:pPr>
            <a:r>
              <a:rPr lang="en-US" sz="2400" dirty="0"/>
              <a:t>Full tuner cold lifetime test </a:t>
            </a:r>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14" name="Title 1">
            <a:extLst>
              <a:ext uri="{FF2B5EF4-FFF2-40B4-BE49-F238E27FC236}">
                <a16:creationId xmlns:a16="http://schemas.microsoft.com/office/drawing/2014/main" id="{6D6A19B5-B300-4D36-A0B4-719DEAECEDC5}"/>
              </a:ext>
            </a:extLst>
          </p:cNvPr>
          <p:cNvSpPr>
            <a:spLocks noGrp="1"/>
          </p:cNvSpPr>
          <p:nvPr>
            <p:ph type="title"/>
          </p:nvPr>
        </p:nvSpPr>
        <p:spPr>
          <a:xfrm>
            <a:off x="410631" y="30235"/>
            <a:ext cx="11499925" cy="825178"/>
          </a:xfrm>
        </p:spPr>
        <p:txBody>
          <a:bodyPr>
            <a:normAutofit fontScale="90000"/>
          </a:bodyPr>
          <a:lstStyle/>
          <a:p>
            <a:r>
              <a:rPr lang="en-US" dirty="0"/>
              <a:t>591 MHz 1-Cell Cryomodule – Design Challenges</a:t>
            </a:r>
          </a:p>
        </p:txBody>
      </p:sp>
      <p:pic>
        <p:nvPicPr>
          <p:cNvPr id="5" name="Picture 4">
            <a:extLst>
              <a:ext uri="{FF2B5EF4-FFF2-40B4-BE49-F238E27FC236}">
                <a16:creationId xmlns:a16="http://schemas.microsoft.com/office/drawing/2014/main" id="{9B918074-DC60-4A64-AE85-A2567552590D}"/>
              </a:ext>
            </a:extLst>
          </p:cNvPr>
          <p:cNvPicPr>
            <a:picLocks noChangeAspect="1"/>
          </p:cNvPicPr>
          <p:nvPr/>
        </p:nvPicPr>
        <p:blipFill>
          <a:blip r:embed="rId2"/>
          <a:stretch>
            <a:fillRect/>
          </a:stretch>
        </p:blipFill>
        <p:spPr>
          <a:xfrm rot="5400000">
            <a:off x="866070" y="4251398"/>
            <a:ext cx="2782298" cy="844343"/>
          </a:xfrm>
          <a:prstGeom prst="rect">
            <a:avLst/>
          </a:prstGeom>
        </p:spPr>
      </p:pic>
      <p:pic>
        <p:nvPicPr>
          <p:cNvPr id="7" name="Picture 6">
            <a:extLst>
              <a:ext uri="{FF2B5EF4-FFF2-40B4-BE49-F238E27FC236}">
                <a16:creationId xmlns:a16="http://schemas.microsoft.com/office/drawing/2014/main" id="{6C60FFFC-B90C-45B7-BE74-95CC429F58C5}"/>
              </a:ext>
            </a:extLst>
          </p:cNvPr>
          <p:cNvPicPr>
            <a:picLocks noChangeAspect="1"/>
          </p:cNvPicPr>
          <p:nvPr/>
        </p:nvPicPr>
        <p:blipFill>
          <a:blip r:embed="rId3"/>
          <a:stretch>
            <a:fillRect/>
          </a:stretch>
        </p:blipFill>
        <p:spPr>
          <a:xfrm>
            <a:off x="4480850" y="3331241"/>
            <a:ext cx="3756824" cy="2133112"/>
          </a:xfrm>
          <a:prstGeom prst="rect">
            <a:avLst/>
          </a:prstGeom>
        </p:spPr>
      </p:pic>
      <p:pic>
        <p:nvPicPr>
          <p:cNvPr id="8" name="Picture 7">
            <a:extLst>
              <a:ext uri="{FF2B5EF4-FFF2-40B4-BE49-F238E27FC236}">
                <a16:creationId xmlns:a16="http://schemas.microsoft.com/office/drawing/2014/main" id="{6DE8F998-4039-402E-9155-58EA258D4C3A}"/>
              </a:ext>
            </a:extLst>
          </p:cNvPr>
          <p:cNvPicPr>
            <a:picLocks noChangeAspect="1"/>
          </p:cNvPicPr>
          <p:nvPr/>
        </p:nvPicPr>
        <p:blipFill>
          <a:blip r:embed="rId4"/>
          <a:stretch>
            <a:fillRect/>
          </a:stretch>
        </p:blipFill>
        <p:spPr>
          <a:xfrm>
            <a:off x="9252866" y="2386490"/>
            <a:ext cx="2838165" cy="3214781"/>
          </a:xfrm>
          <a:prstGeom prst="rect">
            <a:avLst/>
          </a:prstGeom>
        </p:spPr>
      </p:pic>
      <p:sp>
        <p:nvSpPr>
          <p:cNvPr id="9" name="TextBox 8">
            <a:extLst>
              <a:ext uri="{FF2B5EF4-FFF2-40B4-BE49-F238E27FC236}">
                <a16:creationId xmlns:a16="http://schemas.microsoft.com/office/drawing/2014/main" id="{44ACE8EE-A9C7-4F63-9458-2B4955F9765E}"/>
              </a:ext>
            </a:extLst>
          </p:cNvPr>
          <p:cNvSpPr txBox="1"/>
          <p:nvPr/>
        </p:nvSpPr>
        <p:spPr>
          <a:xfrm>
            <a:off x="10514678" y="5723806"/>
            <a:ext cx="1576353" cy="369332"/>
          </a:xfrm>
          <a:prstGeom prst="rect">
            <a:avLst/>
          </a:prstGeom>
          <a:solidFill>
            <a:schemeClr val="bg1"/>
          </a:solidFill>
        </p:spPr>
        <p:txBody>
          <a:bodyPr wrap="square" rtlCol="0">
            <a:spAutoFit/>
          </a:bodyPr>
          <a:lstStyle/>
          <a:p>
            <a:r>
              <a:rPr lang="en-US" dirty="0"/>
              <a:t>D. Galway</a:t>
            </a:r>
          </a:p>
        </p:txBody>
      </p:sp>
      <p:pic>
        <p:nvPicPr>
          <p:cNvPr id="10" name="Picture 9">
            <a:extLst>
              <a:ext uri="{FF2B5EF4-FFF2-40B4-BE49-F238E27FC236}">
                <a16:creationId xmlns:a16="http://schemas.microsoft.com/office/drawing/2014/main" id="{05C331C0-699E-46CD-BC8D-DC68A6ABAC3B}"/>
              </a:ext>
            </a:extLst>
          </p:cNvPr>
          <p:cNvPicPr>
            <a:picLocks noChangeAspect="1"/>
          </p:cNvPicPr>
          <p:nvPr/>
        </p:nvPicPr>
        <p:blipFill rotWithShape="1">
          <a:blip r:embed="rId5"/>
          <a:srcRect l="16795"/>
          <a:stretch/>
        </p:blipFill>
        <p:spPr>
          <a:xfrm>
            <a:off x="6769306" y="1103654"/>
            <a:ext cx="2269375" cy="2603822"/>
          </a:xfrm>
          <a:prstGeom prst="rect">
            <a:avLst/>
          </a:prstGeom>
        </p:spPr>
      </p:pic>
      <p:pic>
        <p:nvPicPr>
          <p:cNvPr id="11" name="Picture 10">
            <a:extLst>
              <a:ext uri="{FF2B5EF4-FFF2-40B4-BE49-F238E27FC236}">
                <a16:creationId xmlns:a16="http://schemas.microsoft.com/office/drawing/2014/main" id="{5BD00196-12A0-4F8C-917C-6A6467852F4E}"/>
              </a:ext>
            </a:extLst>
          </p:cNvPr>
          <p:cNvPicPr>
            <a:picLocks noChangeAspect="1"/>
          </p:cNvPicPr>
          <p:nvPr/>
        </p:nvPicPr>
        <p:blipFill>
          <a:blip r:embed="rId6"/>
          <a:stretch>
            <a:fillRect/>
          </a:stretch>
        </p:blipFill>
        <p:spPr>
          <a:xfrm>
            <a:off x="581166" y="3307917"/>
            <a:ext cx="1145643" cy="2756801"/>
          </a:xfrm>
          <a:prstGeom prst="rect">
            <a:avLst/>
          </a:prstGeom>
        </p:spPr>
      </p:pic>
      <p:sp>
        <p:nvSpPr>
          <p:cNvPr id="2" name="TextBox 1">
            <a:extLst>
              <a:ext uri="{FF2B5EF4-FFF2-40B4-BE49-F238E27FC236}">
                <a16:creationId xmlns:a16="http://schemas.microsoft.com/office/drawing/2014/main" id="{090C9D5F-257F-4906-B27B-76CE51E97D5F}"/>
              </a:ext>
            </a:extLst>
          </p:cNvPr>
          <p:cNvSpPr txBox="1"/>
          <p:nvPr/>
        </p:nvSpPr>
        <p:spPr>
          <a:xfrm>
            <a:off x="3719154" y="5088117"/>
            <a:ext cx="3142211" cy="923330"/>
          </a:xfrm>
          <a:prstGeom prst="rect">
            <a:avLst/>
          </a:prstGeom>
          <a:noFill/>
        </p:spPr>
        <p:txBody>
          <a:bodyPr wrap="square" rtlCol="0">
            <a:spAutoFit/>
          </a:bodyPr>
          <a:lstStyle/>
          <a:p>
            <a:r>
              <a:rPr lang="en-US" dirty="0"/>
              <a:t>Accelerated lifetime test of drive components to verify performance under load</a:t>
            </a:r>
          </a:p>
        </p:txBody>
      </p:sp>
      <p:sp>
        <p:nvSpPr>
          <p:cNvPr id="12" name="TextBox 11">
            <a:extLst>
              <a:ext uri="{FF2B5EF4-FFF2-40B4-BE49-F238E27FC236}">
                <a16:creationId xmlns:a16="http://schemas.microsoft.com/office/drawing/2014/main" id="{788308DB-F7B7-4CB1-911B-5D92D511B1D8}"/>
              </a:ext>
            </a:extLst>
          </p:cNvPr>
          <p:cNvSpPr txBox="1"/>
          <p:nvPr/>
        </p:nvSpPr>
        <p:spPr>
          <a:xfrm>
            <a:off x="2679391" y="3282420"/>
            <a:ext cx="1618116" cy="1477328"/>
          </a:xfrm>
          <a:prstGeom prst="rect">
            <a:avLst/>
          </a:prstGeom>
          <a:noFill/>
        </p:spPr>
        <p:txBody>
          <a:bodyPr wrap="square" rtlCol="0">
            <a:spAutoFit/>
          </a:bodyPr>
          <a:lstStyle/>
          <a:p>
            <a:r>
              <a:rPr lang="en-US" dirty="0"/>
              <a:t>Static load tests validated cold material properties </a:t>
            </a:r>
          </a:p>
        </p:txBody>
      </p:sp>
      <p:sp>
        <p:nvSpPr>
          <p:cNvPr id="13" name="TextBox 12">
            <a:extLst>
              <a:ext uri="{FF2B5EF4-FFF2-40B4-BE49-F238E27FC236}">
                <a16:creationId xmlns:a16="http://schemas.microsoft.com/office/drawing/2014/main" id="{D7E7356A-0770-4A95-85E4-CFF5CDFD358C}"/>
              </a:ext>
            </a:extLst>
          </p:cNvPr>
          <p:cNvSpPr txBox="1"/>
          <p:nvPr/>
        </p:nvSpPr>
        <p:spPr>
          <a:xfrm>
            <a:off x="9242617" y="949528"/>
            <a:ext cx="2848414" cy="1323439"/>
          </a:xfrm>
          <a:prstGeom prst="rect">
            <a:avLst/>
          </a:prstGeom>
          <a:noFill/>
        </p:spPr>
        <p:txBody>
          <a:bodyPr wrap="square" rtlCol="0">
            <a:spAutoFit/>
          </a:bodyPr>
          <a:lstStyle/>
          <a:p>
            <a:pPr algn="ctr"/>
            <a:r>
              <a:rPr lang="en-US" sz="2000" dirty="0"/>
              <a:t>Full frame test to validate tuner functionality under operating conditions</a:t>
            </a:r>
          </a:p>
        </p:txBody>
      </p:sp>
    </p:spTree>
    <p:extLst>
      <p:ext uri="{BB962C8B-B14F-4D97-AF65-F5344CB8AC3E}">
        <p14:creationId xmlns:p14="http://schemas.microsoft.com/office/powerpoint/2010/main" val="15282739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3DC4563-6DBB-456E-B05B-FE1EB582FDEF}"/>
              </a:ext>
            </a:extLst>
          </p:cNvPr>
          <p:cNvPicPr>
            <a:picLocks noChangeAspect="1"/>
          </p:cNvPicPr>
          <p:nvPr/>
        </p:nvPicPr>
        <p:blipFill>
          <a:blip r:embed="rId3"/>
          <a:stretch>
            <a:fillRect/>
          </a:stretch>
        </p:blipFill>
        <p:spPr>
          <a:xfrm>
            <a:off x="6157405" y="2657286"/>
            <a:ext cx="3697171" cy="3340400"/>
          </a:xfrm>
          <a:prstGeom prst="rect">
            <a:avLst/>
          </a:prstGeom>
        </p:spPr>
      </p:pic>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16</a:t>
            </a:fld>
            <a:endParaRPr lang="en-US" dirty="0"/>
          </a:p>
        </p:txBody>
      </p:sp>
      <p:sp>
        <p:nvSpPr>
          <p:cNvPr id="6" name="Content Placeholder 5">
            <a:extLst>
              <a:ext uri="{FF2B5EF4-FFF2-40B4-BE49-F238E27FC236}">
                <a16:creationId xmlns:a16="http://schemas.microsoft.com/office/drawing/2014/main" id="{2748BCEE-544A-47AE-BDED-3F48A83F8597}"/>
              </a:ext>
            </a:extLst>
          </p:cNvPr>
          <p:cNvSpPr txBox="1">
            <a:spLocks/>
          </p:cNvSpPr>
          <p:nvPr/>
        </p:nvSpPr>
        <p:spPr>
          <a:xfrm>
            <a:off x="281442" y="888177"/>
            <a:ext cx="6678157" cy="387432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Cryomodule Components</a:t>
            </a:r>
          </a:p>
          <a:p>
            <a:pPr lvl="1"/>
            <a:r>
              <a:rPr lang="en-US" sz="2600" dirty="0"/>
              <a:t>Magnetic shields / Thermal shields / Spaceframe / Vacuum Vessel</a:t>
            </a:r>
          </a:p>
          <a:p>
            <a:pPr lvl="1"/>
            <a:r>
              <a:rPr lang="en-US" sz="2600" dirty="0"/>
              <a:t>Design optimization utilizing FEA to ensure all requirements are met</a:t>
            </a:r>
          </a:p>
          <a:p>
            <a:pPr lvl="2"/>
            <a:r>
              <a:rPr lang="en-US" sz="1600" dirty="0"/>
              <a:t>Magnetic Hygiene</a:t>
            </a:r>
          </a:p>
          <a:p>
            <a:pPr lvl="2"/>
            <a:r>
              <a:rPr lang="en-US" sz="1600" dirty="0"/>
              <a:t>Thermal performance</a:t>
            </a:r>
          </a:p>
          <a:p>
            <a:pPr lvl="2"/>
            <a:r>
              <a:rPr lang="en-US" sz="1600" dirty="0"/>
              <a:t>Allowable stresses</a:t>
            </a:r>
          </a:p>
          <a:p>
            <a:pPr lvl="1"/>
            <a:r>
              <a:rPr lang="en-US" sz="2600" dirty="0"/>
              <a:t>Value engineering &amp; manufacturability</a:t>
            </a:r>
          </a:p>
          <a:p>
            <a:r>
              <a:rPr lang="en-US" sz="4000" b="1" dirty="0"/>
              <a:t>Cryogenic Interface</a:t>
            </a:r>
            <a:endParaRPr lang="en-US" sz="2200"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14" name="Title 1">
            <a:extLst>
              <a:ext uri="{FF2B5EF4-FFF2-40B4-BE49-F238E27FC236}">
                <a16:creationId xmlns:a16="http://schemas.microsoft.com/office/drawing/2014/main" id="{6D6A19B5-B300-4D36-A0B4-719DEAECEDC5}"/>
              </a:ext>
            </a:extLst>
          </p:cNvPr>
          <p:cNvSpPr>
            <a:spLocks noGrp="1"/>
          </p:cNvSpPr>
          <p:nvPr>
            <p:ph type="title"/>
          </p:nvPr>
        </p:nvSpPr>
        <p:spPr>
          <a:xfrm>
            <a:off x="462579" y="0"/>
            <a:ext cx="11499925" cy="825178"/>
          </a:xfrm>
        </p:spPr>
        <p:txBody>
          <a:bodyPr>
            <a:normAutofit fontScale="90000"/>
          </a:bodyPr>
          <a:lstStyle/>
          <a:p>
            <a:r>
              <a:rPr lang="en-US" dirty="0"/>
              <a:t>591 MHz 1-Cell Cryomodule – Design Challenges</a:t>
            </a:r>
          </a:p>
        </p:txBody>
      </p:sp>
      <p:pic>
        <p:nvPicPr>
          <p:cNvPr id="10" name="Picture 9">
            <a:extLst>
              <a:ext uri="{FF2B5EF4-FFF2-40B4-BE49-F238E27FC236}">
                <a16:creationId xmlns:a16="http://schemas.microsoft.com/office/drawing/2014/main" id="{0A43C003-9E3A-4803-957B-695EB58BFC6F}"/>
              </a:ext>
            </a:extLst>
          </p:cNvPr>
          <p:cNvPicPr>
            <a:picLocks noChangeAspect="1"/>
          </p:cNvPicPr>
          <p:nvPr/>
        </p:nvPicPr>
        <p:blipFill rotWithShape="1">
          <a:blip r:embed="rId4"/>
          <a:srcRect b="7044"/>
          <a:stretch/>
        </p:blipFill>
        <p:spPr>
          <a:xfrm>
            <a:off x="8957458" y="2512239"/>
            <a:ext cx="3131759" cy="1644530"/>
          </a:xfrm>
          <a:prstGeom prst="rect">
            <a:avLst/>
          </a:prstGeom>
        </p:spPr>
      </p:pic>
      <p:sp>
        <p:nvSpPr>
          <p:cNvPr id="12" name="Content Placeholder 5">
            <a:extLst>
              <a:ext uri="{FF2B5EF4-FFF2-40B4-BE49-F238E27FC236}">
                <a16:creationId xmlns:a16="http://schemas.microsoft.com/office/drawing/2014/main" id="{CABDE209-3BF7-40C5-990F-A39C98866E2F}"/>
              </a:ext>
            </a:extLst>
          </p:cNvPr>
          <p:cNvSpPr txBox="1">
            <a:spLocks/>
          </p:cNvSpPr>
          <p:nvPr/>
        </p:nvSpPr>
        <p:spPr>
          <a:xfrm>
            <a:off x="2716921" y="2825338"/>
            <a:ext cx="3916980" cy="75912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r>
              <a:rPr lang="en-US" sz="1600" dirty="0"/>
              <a:t>ASME code compliance</a:t>
            </a:r>
          </a:p>
          <a:p>
            <a:pPr lvl="2"/>
            <a:r>
              <a:rPr lang="en-US" sz="1600" dirty="0"/>
              <a:t>Shipping Loads</a:t>
            </a:r>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4000" b="1" dirty="0"/>
          </a:p>
          <a:p>
            <a:pPr lvl="1">
              <a:buFont typeface="Wingdings" panose="05000000000000000000" pitchFamily="2" charset="2"/>
              <a:buChar char="§"/>
            </a:pPr>
            <a:endParaRPr lang="en-US" sz="2200" dirty="0"/>
          </a:p>
        </p:txBody>
      </p:sp>
      <p:pic>
        <p:nvPicPr>
          <p:cNvPr id="5" name="Content Placeholder 7">
            <a:extLst>
              <a:ext uri="{FF2B5EF4-FFF2-40B4-BE49-F238E27FC236}">
                <a16:creationId xmlns:a16="http://schemas.microsoft.com/office/drawing/2014/main" id="{15B9389C-64B7-4D0A-9D2D-BF1F83050C9B}"/>
              </a:ext>
            </a:extLst>
          </p:cNvPr>
          <p:cNvPicPr>
            <a:picLocks noChangeAspect="1"/>
          </p:cNvPicPr>
          <p:nvPr/>
        </p:nvPicPr>
        <p:blipFill>
          <a:blip r:embed="rId5"/>
          <a:stretch>
            <a:fillRect/>
          </a:stretch>
        </p:blipFill>
        <p:spPr>
          <a:xfrm>
            <a:off x="7486911" y="900461"/>
            <a:ext cx="4180981" cy="1536495"/>
          </a:xfrm>
          <a:prstGeom prst="rect">
            <a:avLst/>
          </a:prstGeom>
        </p:spPr>
      </p:pic>
      <p:pic>
        <p:nvPicPr>
          <p:cNvPr id="3" name="Picture 2">
            <a:extLst>
              <a:ext uri="{FF2B5EF4-FFF2-40B4-BE49-F238E27FC236}">
                <a16:creationId xmlns:a16="http://schemas.microsoft.com/office/drawing/2014/main" id="{671C215B-1632-4150-A946-8930B40ECF5F}"/>
              </a:ext>
            </a:extLst>
          </p:cNvPr>
          <p:cNvPicPr>
            <a:picLocks noChangeAspect="1"/>
          </p:cNvPicPr>
          <p:nvPr/>
        </p:nvPicPr>
        <p:blipFill>
          <a:blip r:embed="rId6"/>
          <a:stretch>
            <a:fillRect/>
          </a:stretch>
        </p:blipFill>
        <p:spPr>
          <a:xfrm>
            <a:off x="10180274" y="4065475"/>
            <a:ext cx="1487618" cy="2002971"/>
          </a:xfrm>
          <a:prstGeom prst="rect">
            <a:avLst/>
          </a:prstGeom>
        </p:spPr>
      </p:pic>
      <p:sp>
        <p:nvSpPr>
          <p:cNvPr id="15" name="Content Placeholder 5">
            <a:extLst>
              <a:ext uri="{FF2B5EF4-FFF2-40B4-BE49-F238E27FC236}">
                <a16:creationId xmlns:a16="http://schemas.microsoft.com/office/drawing/2014/main" id="{D3ACD4E9-51CB-48AA-9A00-953102534C2A}"/>
              </a:ext>
            </a:extLst>
          </p:cNvPr>
          <p:cNvSpPr txBox="1">
            <a:spLocks/>
          </p:cNvSpPr>
          <p:nvPr/>
        </p:nvSpPr>
        <p:spPr>
          <a:xfrm>
            <a:off x="281442" y="4652848"/>
            <a:ext cx="5904683" cy="13448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200" dirty="0"/>
              <a:t>Very limited space within tunnel</a:t>
            </a:r>
          </a:p>
          <a:p>
            <a:pPr lvl="1"/>
            <a:r>
              <a:rPr lang="en-US" sz="2200" dirty="0"/>
              <a:t>Removable vs permanent connections?</a:t>
            </a:r>
          </a:p>
          <a:p>
            <a:pPr lvl="1"/>
            <a:r>
              <a:rPr lang="en-US" sz="2200" dirty="0"/>
              <a:t>1 cryogenic supply</a:t>
            </a:r>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Tree>
    <p:extLst>
      <p:ext uri="{BB962C8B-B14F-4D97-AF65-F5344CB8AC3E}">
        <p14:creationId xmlns:p14="http://schemas.microsoft.com/office/powerpoint/2010/main" val="6646988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25E913-14B7-4A3D-AF8C-A17CAF06DA9A}"/>
              </a:ext>
            </a:extLst>
          </p:cNvPr>
          <p:cNvPicPr>
            <a:picLocks noChangeAspect="1"/>
          </p:cNvPicPr>
          <p:nvPr/>
        </p:nvPicPr>
        <p:blipFill>
          <a:blip r:embed="rId2"/>
          <a:stretch>
            <a:fillRect/>
          </a:stretch>
        </p:blipFill>
        <p:spPr>
          <a:xfrm>
            <a:off x="462579" y="4514237"/>
            <a:ext cx="8442350" cy="1576845"/>
          </a:xfrm>
          <a:prstGeom prst="rect">
            <a:avLst/>
          </a:prstGeom>
        </p:spPr>
      </p:pic>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17</a:t>
            </a:fld>
            <a:endParaRPr lang="en-US" dirty="0"/>
          </a:p>
        </p:txBody>
      </p:sp>
      <p:sp>
        <p:nvSpPr>
          <p:cNvPr id="6" name="Content Placeholder 5">
            <a:extLst>
              <a:ext uri="{FF2B5EF4-FFF2-40B4-BE49-F238E27FC236}">
                <a16:creationId xmlns:a16="http://schemas.microsoft.com/office/drawing/2014/main" id="{2748BCEE-544A-47AE-BDED-3F48A83F8597}"/>
              </a:ext>
            </a:extLst>
          </p:cNvPr>
          <p:cNvSpPr txBox="1">
            <a:spLocks/>
          </p:cNvSpPr>
          <p:nvPr/>
        </p:nvSpPr>
        <p:spPr>
          <a:xfrm>
            <a:off x="281443" y="825178"/>
            <a:ext cx="5931098" cy="42403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Clean Assembly</a:t>
            </a:r>
          </a:p>
          <a:p>
            <a:r>
              <a:rPr lang="en-US" dirty="0"/>
              <a:t>Operation power levels require minimizing particulates for success</a:t>
            </a:r>
          </a:p>
          <a:p>
            <a:r>
              <a:rPr lang="en-US" dirty="0"/>
              <a:t>Many individual components require handling tooling due to size</a:t>
            </a:r>
          </a:p>
          <a:p>
            <a:r>
              <a:rPr lang="en-US" dirty="0"/>
              <a:t>Precise alignment to minimize particulate generation (conflat gaskets)</a:t>
            </a:r>
          </a:p>
          <a:p>
            <a:r>
              <a:rPr lang="en-US" dirty="0"/>
              <a:t>Purge system to keep beamline particulate free</a:t>
            </a:r>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14" name="Title 1">
            <a:extLst>
              <a:ext uri="{FF2B5EF4-FFF2-40B4-BE49-F238E27FC236}">
                <a16:creationId xmlns:a16="http://schemas.microsoft.com/office/drawing/2014/main" id="{6D6A19B5-B300-4D36-A0B4-719DEAECEDC5}"/>
              </a:ext>
            </a:extLst>
          </p:cNvPr>
          <p:cNvSpPr>
            <a:spLocks noGrp="1"/>
          </p:cNvSpPr>
          <p:nvPr>
            <p:ph type="title"/>
          </p:nvPr>
        </p:nvSpPr>
        <p:spPr>
          <a:xfrm>
            <a:off x="462579" y="0"/>
            <a:ext cx="11499925" cy="825178"/>
          </a:xfrm>
        </p:spPr>
        <p:txBody>
          <a:bodyPr>
            <a:normAutofit fontScale="90000"/>
          </a:bodyPr>
          <a:lstStyle/>
          <a:p>
            <a:r>
              <a:rPr lang="en-US" dirty="0"/>
              <a:t>591 MHz 1-Cell Cryomodule – Design Challenges</a:t>
            </a:r>
          </a:p>
        </p:txBody>
      </p:sp>
      <p:pic>
        <p:nvPicPr>
          <p:cNvPr id="7" name="Picture 6">
            <a:extLst>
              <a:ext uri="{FF2B5EF4-FFF2-40B4-BE49-F238E27FC236}">
                <a16:creationId xmlns:a16="http://schemas.microsoft.com/office/drawing/2014/main" id="{87D4B425-B608-428B-9937-3EFB85576F8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158" b="91286" l="2162" r="90102">
                        <a14:foregroundMark x1="47668" y1="5602" x2="69056" y2="7365"/>
                        <a14:foregroundMark x1="69056" y1="7365" x2="60410" y2="9129"/>
                        <a14:foregroundMark x1="6485" y1="63900" x2="2162" y2="62033"/>
                        <a14:foregroundMark x1="33561" y1="93154" x2="55859" y2="90560"/>
                        <a14:foregroundMark x1="55859" y1="90560" x2="30375" y2="91390"/>
                        <a14:foregroundMark x1="30375" y1="91390" x2="82139" y2="85477"/>
                        <a14:foregroundMark x1="82139" y1="85477" x2="63367" y2="89523"/>
                        <a14:foregroundMark x1="77361" y1="89004" x2="63595" y2="91079"/>
                        <a14:foregroundMark x1="88510" y1="55809" x2="90102" y2="55498"/>
                      </a14:backgroundRemoval>
                    </a14:imgEffect>
                  </a14:imgLayer>
                </a14:imgProps>
              </a:ext>
            </a:extLst>
          </a:blip>
          <a:stretch>
            <a:fillRect/>
          </a:stretch>
        </p:blipFill>
        <p:spPr>
          <a:xfrm>
            <a:off x="6212541" y="2332390"/>
            <a:ext cx="2165574" cy="2367607"/>
          </a:xfrm>
          <a:prstGeom prst="rect">
            <a:avLst/>
          </a:prstGeom>
        </p:spPr>
      </p:pic>
      <p:pic>
        <p:nvPicPr>
          <p:cNvPr id="10" name="Picture 9">
            <a:extLst>
              <a:ext uri="{FF2B5EF4-FFF2-40B4-BE49-F238E27FC236}">
                <a16:creationId xmlns:a16="http://schemas.microsoft.com/office/drawing/2014/main" id="{684AD2C6-2B6E-4B32-883F-8870E1B79122}"/>
              </a:ext>
            </a:extLst>
          </p:cNvPr>
          <p:cNvPicPr>
            <a:picLocks noChangeAspect="1"/>
          </p:cNvPicPr>
          <p:nvPr/>
        </p:nvPicPr>
        <p:blipFill>
          <a:blip r:embed="rId5"/>
          <a:stretch>
            <a:fillRect/>
          </a:stretch>
        </p:blipFill>
        <p:spPr>
          <a:xfrm>
            <a:off x="8570685" y="2504875"/>
            <a:ext cx="3514441" cy="2845210"/>
          </a:xfrm>
          <a:prstGeom prst="rect">
            <a:avLst/>
          </a:prstGeom>
        </p:spPr>
      </p:pic>
      <p:pic>
        <p:nvPicPr>
          <p:cNvPr id="3" name="Picture 2">
            <a:extLst>
              <a:ext uri="{FF2B5EF4-FFF2-40B4-BE49-F238E27FC236}">
                <a16:creationId xmlns:a16="http://schemas.microsoft.com/office/drawing/2014/main" id="{ECC39573-EBC8-481B-93D5-E22EF431173D}"/>
              </a:ext>
            </a:extLst>
          </p:cNvPr>
          <p:cNvPicPr>
            <a:picLocks noChangeAspect="1"/>
          </p:cNvPicPr>
          <p:nvPr/>
        </p:nvPicPr>
        <p:blipFill>
          <a:blip r:embed="rId6"/>
          <a:stretch>
            <a:fillRect/>
          </a:stretch>
        </p:blipFill>
        <p:spPr>
          <a:xfrm>
            <a:off x="6037516" y="1071816"/>
            <a:ext cx="3238698" cy="1186421"/>
          </a:xfrm>
          <a:prstGeom prst="rect">
            <a:avLst/>
          </a:prstGeom>
        </p:spPr>
      </p:pic>
      <p:sp>
        <p:nvSpPr>
          <p:cNvPr id="12" name="TextBox 11">
            <a:extLst>
              <a:ext uri="{FF2B5EF4-FFF2-40B4-BE49-F238E27FC236}">
                <a16:creationId xmlns:a16="http://schemas.microsoft.com/office/drawing/2014/main" id="{8FE650FC-EB1D-4D24-AFA7-737A76F82408}"/>
              </a:ext>
            </a:extLst>
          </p:cNvPr>
          <p:cNvSpPr txBox="1"/>
          <p:nvPr/>
        </p:nvSpPr>
        <p:spPr>
          <a:xfrm>
            <a:off x="9236712" y="1205170"/>
            <a:ext cx="2848414" cy="954107"/>
          </a:xfrm>
          <a:prstGeom prst="rect">
            <a:avLst/>
          </a:prstGeom>
          <a:noFill/>
        </p:spPr>
        <p:txBody>
          <a:bodyPr wrap="square" rtlCol="0">
            <a:spAutoFit/>
          </a:bodyPr>
          <a:lstStyle/>
          <a:p>
            <a:pPr algn="ctr"/>
            <a:r>
              <a:rPr lang="en-US" sz="2800" b="1" dirty="0"/>
              <a:t>Goal is zero field emission</a:t>
            </a:r>
          </a:p>
        </p:txBody>
      </p:sp>
      <p:sp>
        <p:nvSpPr>
          <p:cNvPr id="15" name="TextBox 14">
            <a:extLst>
              <a:ext uri="{FF2B5EF4-FFF2-40B4-BE49-F238E27FC236}">
                <a16:creationId xmlns:a16="http://schemas.microsoft.com/office/drawing/2014/main" id="{20D4EDC4-5B8C-47B1-A4B1-AA6E881DD7C3}"/>
              </a:ext>
            </a:extLst>
          </p:cNvPr>
          <p:cNvSpPr txBox="1"/>
          <p:nvPr/>
        </p:nvSpPr>
        <p:spPr>
          <a:xfrm>
            <a:off x="10508773" y="5444751"/>
            <a:ext cx="1576353" cy="646331"/>
          </a:xfrm>
          <a:prstGeom prst="rect">
            <a:avLst/>
          </a:prstGeom>
          <a:solidFill>
            <a:schemeClr val="bg1"/>
          </a:solidFill>
        </p:spPr>
        <p:txBody>
          <a:bodyPr wrap="square" rtlCol="0">
            <a:spAutoFit/>
          </a:bodyPr>
          <a:lstStyle/>
          <a:p>
            <a:r>
              <a:rPr lang="en-US" dirty="0"/>
              <a:t>S. DeHart / D. Savransky</a:t>
            </a:r>
          </a:p>
        </p:txBody>
      </p:sp>
    </p:spTree>
    <p:extLst>
      <p:ext uri="{BB962C8B-B14F-4D97-AF65-F5344CB8AC3E}">
        <p14:creationId xmlns:p14="http://schemas.microsoft.com/office/powerpoint/2010/main" val="40859335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18</a:t>
            </a:fld>
            <a:endParaRPr lang="en-US" dirty="0"/>
          </a:p>
        </p:txBody>
      </p:sp>
      <p:sp>
        <p:nvSpPr>
          <p:cNvPr id="6" name="Title 2">
            <a:extLst>
              <a:ext uri="{FF2B5EF4-FFF2-40B4-BE49-F238E27FC236}">
                <a16:creationId xmlns:a16="http://schemas.microsoft.com/office/drawing/2014/main" id="{17A5A480-66B1-47B0-8ABE-D9938150B7A3}"/>
              </a:ext>
            </a:extLst>
          </p:cNvPr>
          <p:cNvSpPr>
            <a:spLocks noGrp="1"/>
          </p:cNvSpPr>
          <p:nvPr>
            <p:ph type="title"/>
          </p:nvPr>
        </p:nvSpPr>
        <p:spPr>
          <a:xfrm>
            <a:off x="462579" y="0"/>
            <a:ext cx="11499925" cy="825178"/>
          </a:xfrm>
        </p:spPr>
        <p:txBody>
          <a:bodyPr>
            <a:normAutofit/>
          </a:bodyPr>
          <a:lstStyle/>
          <a:p>
            <a:r>
              <a:rPr lang="en-US" dirty="0"/>
              <a:t>197 MHz Crab Cavity String</a:t>
            </a:r>
          </a:p>
        </p:txBody>
      </p:sp>
      <p:pic>
        <p:nvPicPr>
          <p:cNvPr id="7" name="Picture 2">
            <a:extLst>
              <a:ext uri="{FF2B5EF4-FFF2-40B4-BE49-F238E27FC236}">
                <a16:creationId xmlns:a16="http://schemas.microsoft.com/office/drawing/2014/main" id="{0F3D4E63-53F3-43C2-8E4D-293EE712BBC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9548"/>
          <a:stretch/>
        </p:blipFill>
        <p:spPr bwMode="auto">
          <a:xfrm>
            <a:off x="248796" y="2528401"/>
            <a:ext cx="9107172" cy="330272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37B080E-BD16-4F89-84DF-657FC80DA087}"/>
              </a:ext>
            </a:extLst>
          </p:cNvPr>
          <p:cNvSpPr txBox="1"/>
          <p:nvPr/>
        </p:nvSpPr>
        <p:spPr>
          <a:xfrm>
            <a:off x="317040" y="2792307"/>
            <a:ext cx="1519970" cy="400110"/>
          </a:xfrm>
          <a:prstGeom prst="rect">
            <a:avLst/>
          </a:prstGeom>
          <a:noFill/>
        </p:spPr>
        <p:txBody>
          <a:bodyPr wrap="square" rtlCol="0">
            <a:spAutoFit/>
          </a:bodyPr>
          <a:lstStyle/>
          <a:p>
            <a:pPr algn="ctr"/>
            <a:r>
              <a:rPr lang="en-US" sz="2000" b="1" dirty="0"/>
              <a:t>Gate Valve</a:t>
            </a:r>
          </a:p>
        </p:txBody>
      </p:sp>
      <p:sp>
        <p:nvSpPr>
          <p:cNvPr id="10" name="TextBox 9">
            <a:extLst>
              <a:ext uri="{FF2B5EF4-FFF2-40B4-BE49-F238E27FC236}">
                <a16:creationId xmlns:a16="http://schemas.microsoft.com/office/drawing/2014/main" id="{FB43D04F-E1EA-435D-B363-8BEB075AC1F3}"/>
              </a:ext>
            </a:extLst>
          </p:cNvPr>
          <p:cNvSpPr txBox="1"/>
          <p:nvPr/>
        </p:nvSpPr>
        <p:spPr>
          <a:xfrm>
            <a:off x="248796" y="4616261"/>
            <a:ext cx="1519969" cy="400110"/>
          </a:xfrm>
          <a:prstGeom prst="rect">
            <a:avLst/>
          </a:prstGeom>
          <a:noFill/>
        </p:spPr>
        <p:txBody>
          <a:bodyPr wrap="square" rtlCol="0">
            <a:spAutoFit/>
          </a:bodyPr>
          <a:lstStyle/>
          <a:p>
            <a:pPr algn="ctr"/>
            <a:r>
              <a:rPr lang="en-US" sz="2000" b="1" dirty="0"/>
              <a:t>Ion Pump</a:t>
            </a:r>
          </a:p>
        </p:txBody>
      </p:sp>
      <p:sp>
        <p:nvSpPr>
          <p:cNvPr id="11" name="TextBox 10">
            <a:extLst>
              <a:ext uri="{FF2B5EF4-FFF2-40B4-BE49-F238E27FC236}">
                <a16:creationId xmlns:a16="http://schemas.microsoft.com/office/drawing/2014/main" id="{A0F0664D-321A-41A3-93EE-7763B11EA8D6}"/>
              </a:ext>
            </a:extLst>
          </p:cNvPr>
          <p:cNvSpPr txBox="1"/>
          <p:nvPr/>
        </p:nvSpPr>
        <p:spPr>
          <a:xfrm>
            <a:off x="1056095" y="5218166"/>
            <a:ext cx="1862208" cy="707886"/>
          </a:xfrm>
          <a:prstGeom prst="rect">
            <a:avLst/>
          </a:prstGeom>
          <a:noFill/>
        </p:spPr>
        <p:txBody>
          <a:bodyPr wrap="square" rtlCol="0">
            <a:spAutoFit/>
          </a:bodyPr>
          <a:lstStyle/>
          <a:p>
            <a:pPr algn="ctr"/>
            <a:r>
              <a:rPr lang="en-US" sz="2000" b="1" dirty="0"/>
              <a:t>Warm-to-Cold Transition</a:t>
            </a:r>
          </a:p>
        </p:txBody>
      </p:sp>
      <p:sp>
        <p:nvSpPr>
          <p:cNvPr id="12" name="TextBox 11">
            <a:extLst>
              <a:ext uri="{FF2B5EF4-FFF2-40B4-BE49-F238E27FC236}">
                <a16:creationId xmlns:a16="http://schemas.microsoft.com/office/drawing/2014/main" id="{53430E1A-074B-4AAC-A345-3CC689935E5D}"/>
              </a:ext>
            </a:extLst>
          </p:cNvPr>
          <p:cNvSpPr txBox="1"/>
          <p:nvPr/>
        </p:nvSpPr>
        <p:spPr>
          <a:xfrm>
            <a:off x="3346337" y="5208824"/>
            <a:ext cx="1615823" cy="707886"/>
          </a:xfrm>
          <a:prstGeom prst="rect">
            <a:avLst/>
          </a:prstGeom>
          <a:noFill/>
        </p:spPr>
        <p:txBody>
          <a:bodyPr wrap="square" rtlCol="0">
            <a:spAutoFit/>
          </a:bodyPr>
          <a:lstStyle/>
          <a:p>
            <a:pPr algn="ctr"/>
            <a:r>
              <a:rPr lang="en-US" sz="2000" b="1" dirty="0"/>
              <a:t>HHOM Waveguide</a:t>
            </a:r>
          </a:p>
        </p:txBody>
      </p:sp>
      <p:sp>
        <p:nvSpPr>
          <p:cNvPr id="13" name="TextBox 12">
            <a:extLst>
              <a:ext uri="{FF2B5EF4-FFF2-40B4-BE49-F238E27FC236}">
                <a16:creationId xmlns:a16="http://schemas.microsoft.com/office/drawing/2014/main" id="{ECC21131-9218-4779-8E6E-6738A374BC49}"/>
              </a:ext>
            </a:extLst>
          </p:cNvPr>
          <p:cNvSpPr txBox="1"/>
          <p:nvPr/>
        </p:nvSpPr>
        <p:spPr>
          <a:xfrm>
            <a:off x="3274520" y="2971894"/>
            <a:ext cx="1384420" cy="400110"/>
          </a:xfrm>
          <a:prstGeom prst="rect">
            <a:avLst/>
          </a:prstGeom>
          <a:noFill/>
        </p:spPr>
        <p:txBody>
          <a:bodyPr wrap="square" rtlCol="0">
            <a:spAutoFit/>
          </a:bodyPr>
          <a:lstStyle/>
          <a:p>
            <a:pPr algn="ctr"/>
            <a:r>
              <a:rPr lang="en-US" sz="2000" b="1" dirty="0"/>
              <a:t>Cavity</a:t>
            </a:r>
          </a:p>
        </p:txBody>
      </p:sp>
      <p:sp>
        <p:nvSpPr>
          <p:cNvPr id="14" name="TextBox 13">
            <a:extLst>
              <a:ext uri="{FF2B5EF4-FFF2-40B4-BE49-F238E27FC236}">
                <a16:creationId xmlns:a16="http://schemas.microsoft.com/office/drawing/2014/main" id="{C09064DF-36DC-4F48-8308-51243DB89378}"/>
              </a:ext>
            </a:extLst>
          </p:cNvPr>
          <p:cNvSpPr txBox="1"/>
          <p:nvPr/>
        </p:nvSpPr>
        <p:spPr>
          <a:xfrm>
            <a:off x="5512898" y="3149742"/>
            <a:ext cx="1957563" cy="400110"/>
          </a:xfrm>
          <a:prstGeom prst="rect">
            <a:avLst/>
          </a:prstGeom>
          <a:noFill/>
        </p:spPr>
        <p:txBody>
          <a:bodyPr wrap="square" rtlCol="0">
            <a:spAutoFit/>
          </a:bodyPr>
          <a:lstStyle/>
          <a:p>
            <a:pPr algn="ctr"/>
            <a:r>
              <a:rPr lang="en-US" sz="2000" b="1" dirty="0"/>
              <a:t>Helium Vessel</a:t>
            </a:r>
          </a:p>
        </p:txBody>
      </p:sp>
      <p:sp>
        <p:nvSpPr>
          <p:cNvPr id="15" name="TextBox 14">
            <a:extLst>
              <a:ext uri="{FF2B5EF4-FFF2-40B4-BE49-F238E27FC236}">
                <a16:creationId xmlns:a16="http://schemas.microsoft.com/office/drawing/2014/main" id="{82DB6300-91EF-45A4-95CD-37EF0B0EABC2}"/>
              </a:ext>
            </a:extLst>
          </p:cNvPr>
          <p:cNvSpPr txBox="1"/>
          <p:nvPr/>
        </p:nvSpPr>
        <p:spPr>
          <a:xfrm>
            <a:off x="5512898" y="5404566"/>
            <a:ext cx="2042534" cy="707886"/>
          </a:xfrm>
          <a:prstGeom prst="rect">
            <a:avLst/>
          </a:prstGeom>
          <a:noFill/>
        </p:spPr>
        <p:txBody>
          <a:bodyPr wrap="square" rtlCol="0">
            <a:spAutoFit/>
          </a:bodyPr>
          <a:lstStyle/>
          <a:p>
            <a:pPr algn="ctr"/>
            <a:r>
              <a:rPr lang="en-US" sz="2000" b="1" dirty="0"/>
              <a:t>VHOM Waveguide</a:t>
            </a:r>
          </a:p>
        </p:txBody>
      </p:sp>
      <p:sp>
        <p:nvSpPr>
          <p:cNvPr id="20" name="TextBox 19">
            <a:extLst>
              <a:ext uri="{FF2B5EF4-FFF2-40B4-BE49-F238E27FC236}">
                <a16:creationId xmlns:a16="http://schemas.microsoft.com/office/drawing/2014/main" id="{F39914A3-26A4-47B2-8A81-0E27A44BC806}"/>
              </a:ext>
            </a:extLst>
          </p:cNvPr>
          <p:cNvSpPr txBox="1"/>
          <p:nvPr/>
        </p:nvSpPr>
        <p:spPr>
          <a:xfrm>
            <a:off x="8317326" y="3991283"/>
            <a:ext cx="1384420" cy="707886"/>
          </a:xfrm>
          <a:prstGeom prst="rect">
            <a:avLst/>
          </a:prstGeom>
          <a:noFill/>
        </p:spPr>
        <p:txBody>
          <a:bodyPr wrap="square" rtlCol="0">
            <a:spAutoFit/>
          </a:bodyPr>
          <a:lstStyle/>
          <a:p>
            <a:pPr algn="ctr"/>
            <a:r>
              <a:rPr lang="en-US" sz="2000" b="1" dirty="0"/>
              <a:t>VHOM Damper</a:t>
            </a:r>
          </a:p>
        </p:txBody>
      </p:sp>
      <p:cxnSp>
        <p:nvCxnSpPr>
          <p:cNvPr id="24" name="Straight Arrow Connector 23">
            <a:extLst>
              <a:ext uri="{FF2B5EF4-FFF2-40B4-BE49-F238E27FC236}">
                <a16:creationId xmlns:a16="http://schemas.microsoft.com/office/drawing/2014/main" id="{F5FF6345-BA05-4433-AF8C-FFB6C5F445BB}"/>
              </a:ext>
            </a:extLst>
          </p:cNvPr>
          <p:cNvCxnSpPr>
            <a:cxnSpLocks/>
          </p:cNvCxnSpPr>
          <p:nvPr/>
        </p:nvCxnSpPr>
        <p:spPr>
          <a:xfrm flipH="1">
            <a:off x="3345856" y="3160747"/>
            <a:ext cx="144986" cy="48691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D0A5E90-307D-4337-ACF7-4DDD8AE890BF}"/>
              </a:ext>
            </a:extLst>
          </p:cNvPr>
          <p:cNvPicPr>
            <a:picLocks noChangeAspect="1"/>
          </p:cNvPicPr>
          <p:nvPr/>
        </p:nvPicPr>
        <p:blipFill>
          <a:blip r:embed="rId3"/>
          <a:stretch>
            <a:fillRect/>
          </a:stretch>
        </p:blipFill>
        <p:spPr>
          <a:xfrm>
            <a:off x="7698060" y="920182"/>
            <a:ext cx="4325601" cy="2828277"/>
          </a:xfrm>
          <a:prstGeom prst="rect">
            <a:avLst/>
          </a:prstGeom>
        </p:spPr>
      </p:pic>
      <p:cxnSp>
        <p:nvCxnSpPr>
          <p:cNvPr id="34" name="Straight Arrow Connector 33">
            <a:extLst>
              <a:ext uri="{FF2B5EF4-FFF2-40B4-BE49-F238E27FC236}">
                <a16:creationId xmlns:a16="http://schemas.microsoft.com/office/drawing/2014/main" id="{7DFB2F09-4CE2-4E49-BBFB-878B4C2E2CF1}"/>
              </a:ext>
            </a:extLst>
          </p:cNvPr>
          <p:cNvCxnSpPr>
            <a:cxnSpLocks/>
          </p:cNvCxnSpPr>
          <p:nvPr/>
        </p:nvCxnSpPr>
        <p:spPr>
          <a:xfrm>
            <a:off x="915184" y="3149742"/>
            <a:ext cx="169133" cy="4445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421E4880-29DE-4E7D-BBAD-7B3A7AD47CFA}"/>
              </a:ext>
            </a:extLst>
          </p:cNvPr>
          <p:cNvCxnSpPr>
            <a:cxnSpLocks/>
            <a:stCxn id="10" idx="0"/>
          </p:cNvCxnSpPr>
          <p:nvPr/>
        </p:nvCxnSpPr>
        <p:spPr>
          <a:xfrm flipV="1">
            <a:off x="1008781" y="4354091"/>
            <a:ext cx="293381" cy="26217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0B33A39-0111-4CA1-883B-1B50957EAF3A}"/>
              </a:ext>
            </a:extLst>
          </p:cNvPr>
          <p:cNvCxnSpPr>
            <a:cxnSpLocks/>
          </p:cNvCxnSpPr>
          <p:nvPr/>
        </p:nvCxnSpPr>
        <p:spPr>
          <a:xfrm flipV="1">
            <a:off x="1700806" y="4056492"/>
            <a:ext cx="367745" cy="116167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0F6AF33-B76D-450C-B5DA-AEF2A3D39C30}"/>
              </a:ext>
            </a:extLst>
          </p:cNvPr>
          <p:cNvCxnSpPr>
            <a:cxnSpLocks/>
          </p:cNvCxnSpPr>
          <p:nvPr/>
        </p:nvCxnSpPr>
        <p:spPr>
          <a:xfrm flipV="1">
            <a:off x="4144528" y="4723983"/>
            <a:ext cx="298144" cy="39166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7BD7B59-79B6-4FD8-A484-85190FAF0F81}"/>
              </a:ext>
            </a:extLst>
          </p:cNvPr>
          <p:cNvCxnSpPr>
            <a:cxnSpLocks/>
          </p:cNvCxnSpPr>
          <p:nvPr/>
        </p:nvCxnSpPr>
        <p:spPr>
          <a:xfrm flipH="1">
            <a:off x="6313044" y="3514407"/>
            <a:ext cx="95920" cy="54208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700B21D5-AD89-43AD-8E62-D61EFD7F9AE7}"/>
              </a:ext>
            </a:extLst>
          </p:cNvPr>
          <p:cNvCxnSpPr>
            <a:cxnSpLocks/>
          </p:cNvCxnSpPr>
          <p:nvPr/>
        </p:nvCxnSpPr>
        <p:spPr>
          <a:xfrm flipV="1">
            <a:off x="7288987" y="4728705"/>
            <a:ext cx="259641" cy="120140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8F27C340-E49A-4B8F-8263-84EEA189A6EE}"/>
              </a:ext>
            </a:extLst>
          </p:cNvPr>
          <p:cNvCxnSpPr>
            <a:cxnSpLocks/>
          </p:cNvCxnSpPr>
          <p:nvPr/>
        </p:nvCxnSpPr>
        <p:spPr>
          <a:xfrm flipH="1">
            <a:off x="7698061" y="4354091"/>
            <a:ext cx="769664" cy="13895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E23B0FF6-C11B-4E57-AE8E-CB2E248905ED}"/>
              </a:ext>
            </a:extLst>
          </p:cNvPr>
          <p:cNvPicPr>
            <a:picLocks noChangeAspect="1"/>
          </p:cNvPicPr>
          <p:nvPr/>
        </p:nvPicPr>
        <p:blipFill>
          <a:blip r:embed="rId4"/>
          <a:stretch>
            <a:fillRect/>
          </a:stretch>
        </p:blipFill>
        <p:spPr>
          <a:xfrm>
            <a:off x="9789225" y="3965588"/>
            <a:ext cx="2173279" cy="1897530"/>
          </a:xfrm>
          <a:prstGeom prst="rect">
            <a:avLst/>
          </a:prstGeom>
        </p:spPr>
      </p:pic>
      <p:sp>
        <p:nvSpPr>
          <p:cNvPr id="65" name="Content Placeholder 5">
            <a:extLst>
              <a:ext uri="{FF2B5EF4-FFF2-40B4-BE49-F238E27FC236}">
                <a16:creationId xmlns:a16="http://schemas.microsoft.com/office/drawing/2014/main" id="{F894CCA8-503A-4FB6-A512-D21ED1C4F2B6}"/>
              </a:ext>
            </a:extLst>
          </p:cNvPr>
          <p:cNvSpPr txBox="1">
            <a:spLocks/>
          </p:cNvSpPr>
          <p:nvPr/>
        </p:nvSpPr>
        <p:spPr>
          <a:xfrm>
            <a:off x="317040" y="883579"/>
            <a:ext cx="7381020" cy="193545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197 MHz crab cavities are large and have a technically challenging mechanical design</a:t>
            </a:r>
          </a:p>
          <a:p>
            <a:r>
              <a:rPr lang="en-US" dirty="0"/>
              <a:t>Leveraging experience from HL-LHC to incorporate lessons learned:</a:t>
            </a:r>
          </a:p>
          <a:p>
            <a:pPr lvl="1">
              <a:buFont typeface="Courier New" panose="02070309020205020404" pitchFamily="49" charset="0"/>
              <a:buChar char="o"/>
            </a:pPr>
            <a:r>
              <a:rPr lang="en-US" dirty="0"/>
              <a:t>Provisions for processing</a:t>
            </a:r>
          </a:p>
          <a:p>
            <a:endParaRPr lang="en-US"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66" name="Content Placeholder 5">
            <a:extLst>
              <a:ext uri="{FF2B5EF4-FFF2-40B4-BE49-F238E27FC236}">
                <a16:creationId xmlns:a16="http://schemas.microsoft.com/office/drawing/2014/main" id="{634D1B55-8915-47B9-A0F9-0072DE1F313B}"/>
              </a:ext>
            </a:extLst>
          </p:cNvPr>
          <p:cNvSpPr txBox="1">
            <a:spLocks/>
          </p:cNvSpPr>
          <p:nvPr/>
        </p:nvSpPr>
        <p:spPr>
          <a:xfrm>
            <a:off x="3663730" y="2402165"/>
            <a:ext cx="4034329" cy="4920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Courier New" panose="02070309020205020404" pitchFamily="49" charset="0"/>
              <a:buChar char="o"/>
            </a:pPr>
            <a:r>
              <a:rPr lang="en-US" dirty="0"/>
              <a:t>Tolerance reduction studies</a:t>
            </a:r>
          </a:p>
          <a:p>
            <a:endParaRPr lang="en-US" sz="2000" dirty="0"/>
          </a:p>
          <a:p>
            <a:pPr lvl="2">
              <a:buFont typeface="Wingdings" panose="05000000000000000000" pitchFamily="2" charset="2"/>
              <a:buChar char="§"/>
            </a:pPr>
            <a:endParaRPr lang="en-US" sz="2000" dirty="0">
              <a:cs typeface="Times New Roman" panose="02020603050405020304" pitchFamily="18" charset="0"/>
            </a:endParaRPr>
          </a:p>
          <a:p>
            <a:pPr lvl="1">
              <a:buFont typeface="Wingdings" panose="05000000000000000000" pitchFamily="2" charset="2"/>
              <a:buChar char="§"/>
            </a:pPr>
            <a:endParaRPr lang="en-US" dirty="0">
              <a:cs typeface="Times New Roman" panose="02020603050405020304" pitchFamily="18" charset="0"/>
            </a:endParaRPr>
          </a:p>
          <a:p>
            <a:pPr lvl="1">
              <a:buFont typeface="Wingdings" panose="05000000000000000000" pitchFamily="2" charset="2"/>
              <a:buChar char="§"/>
            </a:pPr>
            <a:endParaRPr lang="en-US" dirty="0"/>
          </a:p>
        </p:txBody>
      </p:sp>
    </p:spTree>
    <p:extLst>
      <p:ext uri="{BB962C8B-B14F-4D97-AF65-F5344CB8AC3E}">
        <p14:creationId xmlns:p14="http://schemas.microsoft.com/office/powerpoint/2010/main" val="16111922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E9F082-6EB4-4DF5-8610-A234BED31B5A}"/>
              </a:ext>
            </a:extLst>
          </p:cNvPr>
          <p:cNvPicPr>
            <a:picLocks noChangeAspect="1"/>
          </p:cNvPicPr>
          <p:nvPr/>
        </p:nvPicPr>
        <p:blipFill rotWithShape="1">
          <a:blip r:embed="rId2"/>
          <a:srcRect l="5629" t="8644" r="7173" b="9129"/>
          <a:stretch/>
        </p:blipFill>
        <p:spPr>
          <a:xfrm>
            <a:off x="7980796" y="3881716"/>
            <a:ext cx="3002974" cy="2132112"/>
          </a:xfrm>
          <a:prstGeom prst="rect">
            <a:avLst/>
          </a:prstGeom>
        </p:spPr>
      </p:pic>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19</a:t>
            </a:fld>
            <a:endParaRPr lang="en-US" dirty="0"/>
          </a:p>
        </p:txBody>
      </p:sp>
      <p:sp>
        <p:nvSpPr>
          <p:cNvPr id="6" name="Title 2">
            <a:extLst>
              <a:ext uri="{FF2B5EF4-FFF2-40B4-BE49-F238E27FC236}">
                <a16:creationId xmlns:a16="http://schemas.microsoft.com/office/drawing/2014/main" id="{28953883-0D96-429E-B928-C8482119FF3C}"/>
              </a:ext>
            </a:extLst>
          </p:cNvPr>
          <p:cNvSpPr txBox="1">
            <a:spLocks/>
          </p:cNvSpPr>
          <p:nvPr/>
        </p:nvSpPr>
        <p:spPr>
          <a:xfrm>
            <a:off x="462579" y="0"/>
            <a:ext cx="11499925" cy="825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a:lstStyle>
          <a:p>
            <a:r>
              <a:rPr lang="en-US" dirty="0"/>
              <a:t>197 MHz Crab Cavity Design</a:t>
            </a:r>
          </a:p>
        </p:txBody>
      </p:sp>
      <p:sp>
        <p:nvSpPr>
          <p:cNvPr id="8" name="Content Placeholder 5">
            <a:extLst>
              <a:ext uri="{FF2B5EF4-FFF2-40B4-BE49-F238E27FC236}">
                <a16:creationId xmlns:a16="http://schemas.microsoft.com/office/drawing/2014/main" id="{AC48D9C6-FDAF-49F0-A672-AE308484FF0A}"/>
              </a:ext>
            </a:extLst>
          </p:cNvPr>
          <p:cNvSpPr txBox="1">
            <a:spLocks/>
          </p:cNvSpPr>
          <p:nvPr/>
        </p:nvSpPr>
        <p:spPr>
          <a:xfrm>
            <a:off x="281443" y="888177"/>
            <a:ext cx="5280955" cy="52049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Requirements:</a:t>
            </a:r>
          </a:p>
          <a:p>
            <a:pPr lvl="1">
              <a:buFont typeface="Courier New" panose="02070309020205020404" pitchFamily="49" charset="0"/>
              <a:buChar char="o"/>
            </a:pPr>
            <a:r>
              <a:rPr lang="en-US" dirty="0"/>
              <a:t>Cavity frequency: 197.0508 MHz</a:t>
            </a:r>
          </a:p>
          <a:p>
            <a:pPr lvl="1">
              <a:buFont typeface="Courier New" panose="02070309020205020404" pitchFamily="49" charset="0"/>
              <a:buChar char="o"/>
            </a:pPr>
            <a:r>
              <a:rPr lang="en-US" dirty="0"/>
              <a:t>Normal operating voltage: 8.5 MV</a:t>
            </a:r>
          </a:p>
          <a:p>
            <a:pPr lvl="1">
              <a:buFont typeface="Courier New" panose="02070309020205020404" pitchFamily="49" charset="0"/>
              <a:buChar char="o"/>
            </a:pPr>
            <a:r>
              <a:rPr lang="en-US" dirty="0"/>
              <a:t>Minimum beam aperture: 100 mm</a:t>
            </a:r>
          </a:p>
          <a:p>
            <a:pPr lvl="1">
              <a:buFont typeface="Courier New" panose="02070309020205020404" pitchFamily="49" charset="0"/>
              <a:buChar char="o"/>
            </a:pPr>
            <a:r>
              <a:rPr lang="en-US" dirty="0"/>
              <a:t>Crossing angle (IR6): 25 mrad</a:t>
            </a:r>
          </a:p>
          <a:p>
            <a:pPr marL="457200" lvl="1" indent="0">
              <a:buNone/>
            </a:pPr>
            <a:endParaRPr lang="en-US" sz="800" dirty="0"/>
          </a:p>
          <a:p>
            <a:r>
              <a:rPr lang="en-US" sz="3600" b="1" dirty="0"/>
              <a:t>Design Goals:</a:t>
            </a:r>
          </a:p>
          <a:p>
            <a:pPr lvl="1">
              <a:buFont typeface="Courier New" panose="02070309020205020404" pitchFamily="49" charset="0"/>
              <a:buChar char="o"/>
            </a:pPr>
            <a:r>
              <a:rPr lang="en-US" dirty="0"/>
              <a:t>Maximum operating voltage: 11.5 MV</a:t>
            </a:r>
          </a:p>
          <a:p>
            <a:pPr lvl="2">
              <a:buFont typeface="Courier New" panose="02070309020205020404" pitchFamily="49" charset="0"/>
              <a:buChar char="o"/>
            </a:pPr>
            <a:r>
              <a:rPr lang="en-US" sz="2000" dirty="0"/>
              <a:t>Corresponds to: Epk ≤ 45 MV/m &amp; Bpk ≤ 80 mT</a:t>
            </a:r>
          </a:p>
          <a:p>
            <a:pPr lvl="2">
              <a:buFont typeface="Courier New" panose="02070309020205020404" pitchFamily="49" charset="0"/>
              <a:buChar char="o"/>
            </a:pPr>
            <a:r>
              <a:rPr lang="en-US" sz="2000" dirty="0"/>
              <a:t>Gives balanced peak surface fields</a:t>
            </a:r>
          </a:p>
          <a:p>
            <a:pPr lvl="1">
              <a:buFont typeface="Courier New" panose="02070309020205020404" pitchFamily="49" charset="0"/>
              <a:buChar char="o"/>
            </a:pPr>
            <a:r>
              <a:rPr lang="en-US" dirty="0"/>
              <a:t>Optimize cavity geometry to suppress multipacting resonances, particularly near the nominal operating voltage of 8.5 MV</a:t>
            </a:r>
          </a:p>
          <a:p>
            <a:endParaRPr lang="en-US" b="1" dirty="0"/>
          </a:p>
          <a:p>
            <a:pPr lvl="1"/>
            <a:endParaRPr lang="en-US" dirty="0"/>
          </a:p>
          <a:p>
            <a:pPr marL="0" indent="0">
              <a:buNone/>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9" name="TextBox 8">
            <a:extLst>
              <a:ext uri="{FF2B5EF4-FFF2-40B4-BE49-F238E27FC236}">
                <a16:creationId xmlns:a16="http://schemas.microsoft.com/office/drawing/2014/main" id="{4D855187-7DE3-43C5-888F-AE5C7880CC41}"/>
              </a:ext>
            </a:extLst>
          </p:cNvPr>
          <p:cNvSpPr txBox="1"/>
          <p:nvPr/>
        </p:nvSpPr>
        <p:spPr>
          <a:xfrm>
            <a:off x="10741841" y="5681687"/>
            <a:ext cx="1335859" cy="369332"/>
          </a:xfrm>
          <a:prstGeom prst="rect">
            <a:avLst/>
          </a:prstGeom>
          <a:solidFill>
            <a:schemeClr val="bg1"/>
          </a:solidFill>
        </p:spPr>
        <p:txBody>
          <a:bodyPr wrap="square" rtlCol="0">
            <a:spAutoFit/>
          </a:bodyPr>
          <a:lstStyle/>
          <a:p>
            <a:r>
              <a:rPr lang="en-US" dirty="0"/>
              <a:t>S. De Silva</a:t>
            </a:r>
          </a:p>
        </p:txBody>
      </p:sp>
      <p:sp>
        <p:nvSpPr>
          <p:cNvPr id="16" name="TextBox 15">
            <a:extLst>
              <a:ext uri="{FF2B5EF4-FFF2-40B4-BE49-F238E27FC236}">
                <a16:creationId xmlns:a16="http://schemas.microsoft.com/office/drawing/2014/main" id="{73B3E342-4954-4981-B512-88A0672FDA9B}"/>
              </a:ext>
            </a:extLst>
          </p:cNvPr>
          <p:cNvSpPr txBox="1"/>
          <p:nvPr/>
        </p:nvSpPr>
        <p:spPr>
          <a:xfrm>
            <a:off x="5628121" y="4132164"/>
            <a:ext cx="2352675" cy="1631216"/>
          </a:xfrm>
          <a:prstGeom prst="rect">
            <a:avLst/>
          </a:prstGeom>
          <a:noFill/>
        </p:spPr>
        <p:txBody>
          <a:bodyPr wrap="square" rtlCol="0">
            <a:spAutoFit/>
          </a:bodyPr>
          <a:lstStyle/>
          <a:p>
            <a:pPr marL="342900" indent="-342900">
              <a:buFont typeface="Courier New" panose="02070309020205020404" pitchFamily="49" charset="0"/>
              <a:buChar char="o"/>
            </a:pPr>
            <a:r>
              <a:rPr lang="en-US" sz="2000" dirty="0"/>
              <a:t>Multipacting analysis performed on cavity and its components</a:t>
            </a:r>
          </a:p>
        </p:txBody>
      </p:sp>
      <p:sp>
        <p:nvSpPr>
          <p:cNvPr id="17" name="TextBox 16">
            <a:extLst>
              <a:ext uri="{FF2B5EF4-FFF2-40B4-BE49-F238E27FC236}">
                <a16:creationId xmlns:a16="http://schemas.microsoft.com/office/drawing/2014/main" id="{6C3CD1E2-779E-4B8E-BF31-786E5277A5EE}"/>
              </a:ext>
            </a:extLst>
          </p:cNvPr>
          <p:cNvSpPr txBox="1"/>
          <p:nvPr/>
        </p:nvSpPr>
        <p:spPr>
          <a:xfrm>
            <a:off x="5562398" y="1182535"/>
            <a:ext cx="3276759" cy="2554545"/>
          </a:xfrm>
          <a:prstGeom prst="rect">
            <a:avLst/>
          </a:prstGeom>
          <a:noFill/>
        </p:spPr>
        <p:txBody>
          <a:bodyPr wrap="square" rtlCol="0">
            <a:spAutoFit/>
          </a:bodyPr>
          <a:lstStyle/>
          <a:p>
            <a:pPr marL="342900" indent="-342900">
              <a:buFont typeface="Courier New" panose="02070309020205020404" pitchFamily="49" charset="0"/>
              <a:buChar char="o"/>
            </a:pPr>
            <a:r>
              <a:rPr lang="en-US" sz="2000" dirty="0"/>
              <a:t>Higher-order multipole components limit the dynamic aperture and long-term stability in the HSR</a:t>
            </a:r>
          </a:p>
          <a:p>
            <a:pPr marL="342900" indent="-342900">
              <a:buFont typeface="Courier New" panose="02070309020205020404" pitchFamily="49" charset="0"/>
              <a:buChar char="o"/>
            </a:pPr>
            <a:r>
              <a:rPr lang="en-US" sz="2000" dirty="0"/>
              <a:t>Curved poles are required to suppress multipoles</a:t>
            </a:r>
          </a:p>
        </p:txBody>
      </p:sp>
      <p:pic>
        <p:nvPicPr>
          <p:cNvPr id="18" name="Picture 17">
            <a:extLst>
              <a:ext uri="{FF2B5EF4-FFF2-40B4-BE49-F238E27FC236}">
                <a16:creationId xmlns:a16="http://schemas.microsoft.com/office/drawing/2014/main" id="{19DC1113-BB7F-4E40-9D65-8A7FDDFF710B}"/>
              </a:ext>
            </a:extLst>
          </p:cNvPr>
          <p:cNvPicPr>
            <a:picLocks noChangeAspect="1"/>
          </p:cNvPicPr>
          <p:nvPr/>
        </p:nvPicPr>
        <p:blipFill>
          <a:blip r:embed="rId3"/>
          <a:stretch>
            <a:fillRect/>
          </a:stretch>
        </p:blipFill>
        <p:spPr>
          <a:xfrm>
            <a:off x="8706160" y="1143187"/>
            <a:ext cx="3371540" cy="2554545"/>
          </a:xfrm>
          <a:prstGeom prst="rect">
            <a:avLst/>
          </a:prstGeom>
        </p:spPr>
      </p:pic>
    </p:spTree>
    <p:extLst>
      <p:ext uri="{BB962C8B-B14F-4D97-AF65-F5344CB8AC3E}">
        <p14:creationId xmlns:p14="http://schemas.microsoft.com/office/powerpoint/2010/main" val="40356744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6CDD42-CC35-439C-A1AF-275B04520994}"/>
              </a:ext>
            </a:extLst>
          </p:cNvPr>
          <p:cNvPicPr>
            <a:picLocks noChangeAspect="1"/>
          </p:cNvPicPr>
          <p:nvPr/>
        </p:nvPicPr>
        <p:blipFill>
          <a:blip r:embed="rId2"/>
          <a:stretch>
            <a:fillRect/>
          </a:stretch>
        </p:blipFill>
        <p:spPr>
          <a:xfrm>
            <a:off x="4808180" y="1695856"/>
            <a:ext cx="2806799" cy="2405364"/>
          </a:xfrm>
          <a:prstGeom prst="rect">
            <a:avLst/>
          </a:prstGeom>
        </p:spPr>
      </p:pic>
      <p:sp>
        <p:nvSpPr>
          <p:cNvPr id="2" name="Title 1">
            <a:extLst>
              <a:ext uri="{FF2B5EF4-FFF2-40B4-BE49-F238E27FC236}">
                <a16:creationId xmlns:a16="http://schemas.microsoft.com/office/drawing/2014/main" id="{83D7F87F-4417-AE66-F0C1-881F752A1CE2}"/>
              </a:ext>
            </a:extLst>
          </p:cNvPr>
          <p:cNvSpPr>
            <a:spLocks noGrp="1"/>
          </p:cNvSpPr>
          <p:nvPr>
            <p:ph type="title"/>
          </p:nvPr>
        </p:nvSpPr>
        <p:spPr>
          <a:xfrm>
            <a:off x="461963" y="0"/>
            <a:ext cx="11499234" cy="814866"/>
          </a:xfrm>
        </p:spPr>
        <p:txBody>
          <a:bodyPr/>
          <a:lstStyle/>
          <a:p>
            <a:r>
              <a:rPr lang="en-US" dirty="0"/>
              <a:t>Outline</a:t>
            </a:r>
          </a:p>
        </p:txBody>
      </p:sp>
      <p:sp>
        <p:nvSpPr>
          <p:cNvPr id="3" name="Text Placeholder 2">
            <a:extLst>
              <a:ext uri="{FF2B5EF4-FFF2-40B4-BE49-F238E27FC236}">
                <a16:creationId xmlns:a16="http://schemas.microsoft.com/office/drawing/2014/main" id="{E636F969-3FD3-0ED4-3913-51867AB88D56}"/>
              </a:ext>
            </a:extLst>
          </p:cNvPr>
          <p:cNvSpPr>
            <a:spLocks noGrp="1"/>
          </p:cNvSpPr>
          <p:nvPr>
            <p:ph type="body" sz="quarter" idx="10"/>
          </p:nvPr>
        </p:nvSpPr>
        <p:spPr>
          <a:xfrm>
            <a:off x="154184" y="1103009"/>
            <a:ext cx="5315383" cy="4904469"/>
          </a:xfrm>
        </p:spPr>
        <p:txBody>
          <a:bodyPr vert="horz" lIns="91440" tIns="45720" rIns="91440" bIns="45720" rtlCol="0" anchor="t">
            <a:normAutofit/>
          </a:bodyPr>
          <a:lstStyle/>
          <a:p>
            <a:pPr indent="-171450" defTabSz="685800"/>
            <a:r>
              <a:rPr lang="en-US" b="1" dirty="0"/>
              <a:t>Overview of the EIC</a:t>
            </a:r>
          </a:p>
          <a:p>
            <a:pPr lvl="1" indent="-171450" defTabSz="685800"/>
            <a:r>
              <a:rPr lang="en-US" dirty="0"/>
              <a:t>SRF for the EIC</a:t>
            </a:r>
          </a:p>
          <a:p>
            <a:pPr indent="-171450" defTabSz="685800"/>
            <a:endParaRPr lang="en-US" dirty="0"/>
          </a:p>
          <a:p>
            <a:pPr indent="-171450" defTabSz="685800"/>
            <a:r>
              <a:rPr lang="en-US" b="1" dirty="0"/>
              <a:t>591 MHz 1-cell cavity cryomodule</a:t>
            </a:r>
          </a:p>
          <a:p>
            <a:pPr lvl="1" indent="-171450" defTabSz="685800"/>
            <a:r>
              <a:rPr lang="en-US" dirty="0"/>
              <a:t>Design history</a:t>
            </a:r>
          </a:p>
          <a:p>
            <a:pPr lvl="1" indent="-171450" defTabSz="685800"/>
            <a:r>
              <a:rPr lang="en-US" dirty="0"/>
              <a:t>Design challenges </a:t>
            </a:r>
          </a:p>
          <a:p>
            <a:pPr lvl="1" indent="-171450" defTabSz="685800"/>
            <a:r>
              <a:rPr lang="en-US" dirty="0"/>
              <a:t>Component testing plans</a:t>
            </a:r>
          </a:p>
          <a:p>
            <a:pPr lvl="1" indent="-171450" defTabSz="685800"/>
            <a:endParaRPr lang="en-US" dirty="0"/>
          </a:p>
          <a:p>
            <a:pPr indent="-171450" defTabSz="685800"/>
            <a:r>
              <a:rPr lang="en-US" b="1" dirty="0"/>
              <a:t>197 MHz crab cavity cryomodule</a:t>
            </a:r>
          </a:p>
          <a:p>
            <a:pPr lvl="1" indent="-171450" defTabSz="685800"/>
            <a:r>
              <a:rPr lang="en-US" dirty="0"/>
              <a:t>Design status</a:t>
            </a:r>
          </a:p>
          <a:p>
            <a:pPr lvl="1" indent="-171450" defTabSz="685800"/>
            <a:r>
              <a:rPr lang="en-US" dirty="0"/>
              <a:t>Cavity fabrication</a:t>
            </a:r>
          </a:p>
          <a:p>
            <a:pPr indent="-171450" defTabSz="685800"/>
            <a:endParaRPr lang="en-US" dirty="0"/>
          </a:p>
          <a:p>
            <a:pPr marL="57150" indent="0" defTabSz="685800">
              <a:buNone/>
            </a:pPr>
            <a:endParaRPr lang="en-US" dirty="0">
              <a:cs typeface="Arial"/>
            </a:endParaRPr>
          </a:p>
          <a:p>
            <a:endParaRPr lang="en-US" dirty="0"/>
          </a:p>
        </p:txBody>
      </p:sp>
      <p:sp>
        <p:nvSpPr>
          <p:cNvPr id="5" name="Slide Number Placeholder 4">
            <a:extLst>
              <a:ext uri="{FF2B5EF4-FFF2-40B4-BE49-F238E27FC236}">
                <a16:creationId xmlns:a16="http://schemas.microsoft.com/office/drawing/2014/main" id="{AB030C6A-CC7C-B649-0D8A-AA3EFBAF7208}"/>
              </a:ext>
            </a:extLst>
          </p:cNvPr>
          <p:cNvSpPr>
            <a:spLocks noGrp="1"/>
          </p:cNvSpPr>
          <p:nvPr>
            <p:ph type="sldNum" sz="quarter" idx="4"/>
          </p:nvPr>
        </p:nvSpPr>
        <p:spPr/>
        <p:txBody>
          <a:bodyPr/>
          <a:lstStyle/>
          <a:p>
            <a:fld id="{933A556B-7C63-244D-9B7C-B0EA8042B330}" type="slidenum">
              <a:rPr lang="en-US" smtClean="0"/>
              <a:pPr/>
              <a:t>2</a:t>
            </a:fld>
            <a:endParaRPr lang="en-US" dirty="0"/>
          </a:p>
        </p:txBody>
      </p:sp>
      <p:pic>
        <p:nvPicPr>
          <p:cNvPr id="6" name="Google Shape;216;p33">
            <a:extLst>
              <a:ext uri="{FF2B5EF4-FFF2-40B4-BE49-F238E27FC236}">
                <a16:creationId xmlns:a16="http://schemas.microsoft.com/office/drawing/2014/main" id="{FB6C9395-E94B-4B71-8E6E-52D3116EEF65}"/>
              </a:ext>
            </a:extLst>
          </p:cNvPr>
          <p:cNvPicPr preferRelativeResize="0"/>
          <p:nvPr/>
        </p:nvPicPr>
        <p:blipFill rotWithShape="1">
          <a:blip r:embed="rId3">
            <a:alphaModFix/>
          </a:blip>
          <a:srcRect l="20779" r="22847"/>
          <a:stretch/>
        </p:blipFill>
        <p:spPr>
          <a:xfrm>
            <a:off x="8359885" y="2635113"/>
            <a:ext cx="2326123" cy="1988651"/>
          </a:xfrm>
          <a:prstGeom prst="rect">
            <a:avLst/>
          </a:prstGeom>
          <a:noFill/>
          <a:ln>
            <a:noFill/>
          </a:ln>
        </p:spPr>
      </p:pic>
      <p:sp>
        <p:nvSpPr>
          <p:cNvPr id="7" name="TextBox 6">
            <a:extLst>
              <a:ext uri="{FF2B5EF4-FFF2-40B4-BE49-F238E27FC236}">
                <a16:creationId xmlns:a16="http://schemas.microsoft.com/office/drawing/2014/main" id="{70B88F69-F9D6-4301-A06B-30704ECECC8D}"/>
              </a:ext>
            </a:extLst>
          </p:cNvPr>
          <p:cNvSpPr txBox="1"/>
          <p:nvPr/>
        </p:nvSpPr>
        <p:spPr>
          <a:xfrm>
            <a:off x="7080107" y="1032439"/>
            <a:ext cx="4972530" cy="1477328"/>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
                  <a:solidFill>
                    <a:srgbClr val="413E40"/>
                  </a:solidFill>
                </a:uFill>
                <a:latin typeface="Arial" panose="020B0604020202020204"/>
                <a:ea typeface="ＭＳ Ｐゴシック"/>
                <a:cs typeface="Arial"/>
              </a:rPr>
              <a:t>“The science questions that an EIC will answer are central to completing an understanding of atoms as well as being integral to the agenda of nuclear physics today.” </a:t>
            </a:r>
            <a:r>
              <a:rPr kumimoji="0" lang="en-US" sz="1600" b="0" i="0" u="none" strike="noStrike" kern="1200" cap="none" spc="0" normalizeH="0" baseline="0" noProof="0" dirty="0">
                <a:ln>
                  <a:noFill/>
                </a:ln>
                <a:solidFill>
                  <a:srgbClr val="000000"/>
                </a:solidFill>
                <a:effectLst/>
                <a:uLnTx/>
                <a:uFill>
                  <a:solidFill>
                    <a:srgbClr val="413E40"/>
                  </a:solidFill>
                </a:uFill>
                <a:latin typeface="Arial" panose="020B0604020202020204"/>
                <a:ea typeface="ＭＳ Ｐゴシック"/>
                <a:cs typeface="Arial"/>
              </a:rPr>
              <a:t>(</a:t>
            </a:r>
            <a:r>
              <a:rPr kumimoji="0" lang="en-US" sz="1600" b="0" i="0" u="none" strike="noStrike" kern="1200" cap="none" spc="0" normalizeH="0" baseline="0" noProof="0" dirty="0">
                <a:ln>
                  <a:noFill/>
                </a:ln>
                <a:solidFill>
                  <a:srgbClr val="000000"/>
                </a:solidFill>
                <a:effectLst/>
                <a:uLnTx/>
                <a:uFill>
                  <a:solidFill>
                    <a:srgbClr val="413E40"/>
                  </a:solidFill>
                </a:uFill>
                <a:latin typeface="Arial" panose="020B0604020202020204"/>
                <a:ea typeface="+mn-lt"/>
                <a:cs typeface="Arial" panose="020B0604020202020204"/>
              </a:rPr>
              <a:t>National Academy of Sciences, </a:t>
            </a:r>
            <a:r>
              <a:rPr kumimoji="0" lang="en-US" sz="1600" b="0" i="0" u="none" strike="noStrike" kern="1200" cap="none" spc="0" normalizeH="0" baseline="0" noProof="0" dirty="0">
                <a:ln>
                  <a:noFill/>
                </a:ln>
                <a:solidFill>
                  <a:srgbClr val="000000"/>
                </a:solidFill>
                <a:effectLst/>
                <a:uLnTx/>
                <a:uFill>
                  <a:solidFill>
                    <a:srgbClr val="413E40"/>
                  </a:solidFill>
                </a:uFill>
                <a:latin typeface="Arial" panose="020B0604020202020204"/>
                <a:ea typeface="ＭＳ Ｐゴシック"/>
                <a:cs typeface="Arial"/>
              </a:rPr>
              <a:t>2018)</a:t>
            </a:r>
            <a:endParaRPr kumimoji="0" lang="en-US" sz="16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sp>
        <p:nvSpPr>
          <p:cNvPr id="8" name="TextBox 7">
            <a:extLst>
              <a:ext uri="{FF2B5EF4-FFF2-40B4-BE49-F238E27FC236}">
                <a16:creationId xmlns:a16="http://schemas.microsoft.com/office/drawing/2014/main" id="{390358A0-D066-4CF5-B370-80A10613A43B}"/>
              </a:ext>
            </a:extLst>
          </p:cNvPr>
          <p:cNvSpPr txBox="1"/>
          <p:nvPr/>
        </p:nvSpPr>
        <p:spPr>
          <a:xfrm>
            <a:off x="7378003" y="4774049"/>
            <a:ext cx="4289889" cy="1169551"/>
          </a:xfrm>
          <a:prstGeom prst="rect">
            <a:avLst/>
          </a:prstGeom>
          <a:effectLst>
            <a:outerShdw blurRad="50800" dist="38100" dir="2700000" algn="tl" rotWithShape="0">
              <a:prstClr val="black">
                <a:alpha val="40000"/>
              </a:prstClr>
            </a:outerShdw>
          </a:effectLst>
        </p:spPr>
        <p:style>
          <a:lnRef idx="2">
            <a:schemeClr val="accent4"/>
          </a:lnRef>
          <a:fillRef idx="1">
            <a:schemeClr val="lt1"/>
          </a:fillRef>
          <a:effectRef idx="0">
            <a:schemeClr val="accent4"/>
          </a:effectRef>
          <a:fontRef idx="minor">
            <a:schemeClr val="dk1"/>
          </a:fontRef>
        </p:style>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n-ea"/>
                <a:cs typeface="Arial"/>
              </a:rPr>
              <a:t>“We recommend the expeditious completion of the EIC as the highest priority for facility construction.” </a:t>
            </a:r>
            <a:r>
              <a:rPr kumimoji="0" lang="en-US" sz="1600" b="0" i="0" u="none" strike="noStrike" kern="1200" cap="none" spc="0" normalizeH="0" baseline="0" noProof="0" dirty="0">
                <a:ln>
                  <a:noFill/>
                </a:ln>
                <a:solidFill>
                  <a:srgbClr val="000000"/>
                </a:solidFill>
                <a:effectLst/>
                <a:uLnTx/>
                <a:uFillTx/>
                <a:latin typeface="Arial"/>
                <a:ea typeface="+mn-ea"/>
                <a:cs typeface="Arial"/>
              </a:rPr>
              <a:t>(</a:t>
            </a:r>
            <a:r>
              <a:rPr kumimoji="0" lang="en-US" sz="16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Nuclear Science Advisory Committee, </a:t>
            </a:r>
            <a:r>
              <a:rPr kumimoji="0" lang="en-US" sz="1600" b="0" i="0" u="none" strike="noStrike" kern="1200" cap="none" spc="0" normalizeH="0" baseline="0" noProof="0" dirty="0">
                <a:ln>
                  <a:noFill/>
                </a:ln>
                <a:solidFill>
                  <a:srgbClr val="000000"/>
                </a:solidFill>
                <a:effectLst/>
                <a:uLnTx/>
                <a:uFillTx/>
                <a:latin typeface="Arial"/>
                <a:ea typeface="+mn-ea"/>
                <a:cs typeface="Arial"/>
              </a:rPr>
              <a:t>2023)</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12" name="Picture 2">
            <a:extLst>
              <a:ext uri="{FF2B5EF4-FFF2-40B4-BE49-F238E27FC236}">
                <a16:creationId xmlns:a16="http://schemas.microsoft.com/office/drawing/2014/main" id="{770921BB-EA0A-40AA-8727-BFE7C02B4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8456" y="4646597"/>
            <a:ext cx="4289889" cy="122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7515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20</a:t>
            </a:fld>
            <a:endParaRPr lang="en-US" dirty="0"/>
          </a:p>
        </p:txBody>
      </p:sp>
      <p:sp>
        <p:nvSpPr>
          <p:cNvPr id="6" name="Title 2">
            <a:extLst>
              <a:ext uri="{FF2B5EF4-FFF2-40B4-BE49-F238E27FC236}">
                <a16:creationId xmlns:a16="http://schemas.microsoft.com/office/drawing/2014/main" id="{28953883-0D96-429E-B928-C8482119FF3C}"/>
              </a:ext>
            </a:extLst>
          </p:cNvPr>
          <p:cNvSpPr txBox="1">
            <a:spLocks/>
          </p:cNvSpPr>
          <p:nvPr/>
        </p:nvSpPr>
        <p:spPr>
          <a:xfrm>
            <a:off x="462579" y="0"/>
            <a:ext cx="11499925" cy="825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a:lstStyle>
          <a:p>
            <a:r>
              <a:rPr lang="en-US" dirty="0"/>
              <a:t>197 MHz Crab Cavity Design – RF Analyses</a:t>
            </a:r>
          </a:p>
        </p:txBody>
      </p:sp>
      <p:sp>
        <p:nvSpPr>
          <p:cNvPr id="9" name="TextBox 8">
            <a:extLst>
              <a:ext uri="{FF2B5EF4-FFF2-40B4-BE49-F238E27FC236}">
                <a16:creationId xmlns:a16="http://schemas.microsoft.com/office/drawing/2014/main" id="{4D855187-7DE3-43C5-888F-AE5C7880CC41}"/>
              </a:ext>
            </a:extLst>
          </p:cNvPr>
          <p:cNvSpPr txBox="1"/>
          <p:nvPr/>
        </p:nvSpPr>
        <p:spPr>
          <a:xfrm>
            <a:off x="7953375" y="5566291"/>
            <a:ext cx="1576353" cy="369332"/>
          </a:xfrm>
          <a:prstGeom prst="rect">
            <a:avLst/>
          </a:prstGeom>
          <a:solidFill>
            <a:schemeClr val="bg1"/>
          </a:solidFill>
        </p:spPr>
        <p:txBody>
          <a:bodyPr wrap="square" rtlCol="0">
            <a:spAutoFit/>
          </a:bodyPr>
          <a:lstStyle/>
          <a:p>
            <a:r>
              <a:rPr lang="en-US" dirty="0"/>
              <a:t>S. De Silva</a:t>
            </a:r>
          </a:p>
        </p:txBody>
      </p:sp>
      <p:pic>
        <p:nvPicPr>
          <p:cNvPr id="3" name="Picture 2">
            <a:extLst>
              <a:ext uri="{FF2B5EF4-FFF2-40B4-BE49-F238E27FC236}">
                <a16:creationId xmlns:a16="http://schemas.microsoft.com/office/drawing/2014/main" id="{B6D38866-264E-4B03-AD47-C47B606C64C3}"/>
              </a:ext>
            </a:extLst>
          </p:cNvPr>
          <p:cNvPicPr>
            <a:picLocks noChangeAspect="1"/>
          </p:cNvPicPr>
          <p:nvPr/>
        </p:nvPicPr>
        <p:blipFill rotWithShape="1">
          <a:blip r:embed="rId3"/>
          <a:srcRect t="2585" r="2051" b="2935"/>
          <a:stretch/>
        </p:blipFill>
        <p:spPr>
          <a:xfrm>
            <a:off x="8522422" y="1800226"/>
            <a:ext cx="3568610" cy="3859234"/>
          </a:xfrm>
          <a:prstGeom prst="rect">
            <a:avLst/>
          </a:prstGeom>
        </p:spPr>
      </p:pic>
      <p:pic>
        <p:nvPicPr>
          <p:cNvPr id="11" name="Picture 10">
            <a:extLst>
              <a:ext uri="{FF2B5EF4-FFF2-40B4-BE49-F238E27FC236}">
                <a16:creationId xmlns:a16="http://schemas.microsoft.com/office/drawing/2014/main" id="{BB6FB31A-3509-43B8-B740-52D5472AB3D4}"/>
              </a:ext>
            </a:extLst>
          </p:cNvPr>
          <p:cNvPicPr>
            <a:picLocks noChangeAspect="1"/>
          </p:cNvPicPr>
          <p:nvPr/>
        </p:nvPicPr>
        <p:blipFill rotWithShape="1">
          <a:blip r:embed="rId4"/>
          <a:srcRect t="6610" r="5566"/>
          <a:stretch/>
        </p:blipFill>
        <p:spPr>
          <a:xfrm>
            <a:off x="4606950" y="4185430"/>
            <a:ext cx="2645085" cy="1598152"/>
          </a:xfrm>
          <a:prstGeom prst="rect">
            <a:avLst/>
          </a:prstGeom>
        </p:spPr>
      </p:pic>
      <p:sp>
        <p:nvSpPr>
          <p:cNvPr id="15" name="Content Placeholder 5">
            <a:extLst>
              <a:ext uri="{FF2B5EF4-FFF2-40B4-BE49-F238E27FC236}">
                <a16:creationId xmlns:a16="http://schemas.microsoft.com/office/drawing/2014/main" id="{B4CEE3E3-C58F-4875-997E-9FB2BC67C950}"/>
              </a:ext>
            </a:extLst>
          </p:cNvPr>
          <p:cNvSpPr txBox="1">
            <a:spLocks/>
          </p:cNvSpPr>
          <p:nvPr/>
        </p:nvSpPr>
        <p:spPr>
          <a:xfrm>
            <a:off x="8505824" y="975048"/>
            <a:ext cx="3686176" cy="82517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Sensitivity analysis performed to quantify effects of machining and welding tolerances</a:t>
            </a:r>
            <a:endParaRPr lang="en-US" sz="4000" b="1" dirty="0"/>
          </a:p>
          <a:p>
            <a:endParaRPr lang="en-US" sz="2200"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pic>
        <p:nvPicPr>
          <p:cNvPr id="16" name="Picture 15">
            <a:extLst>
              <a:ext uri="{FF2B5EF4-FFF2-40B4-BE49-F238E27FC236}">
                <a16:creationId xmlns:a16="http://schemas.microsoft.com/office/drawing/2014/main" id="{90BF6F57-F9AB-419C-9BBF-02BD3335BDCD}"/>
              </a:ext>
            </a:extLst>
          </p:cNvPr>
          <p:cNvPicPr>
            <a:picLocks noChangeAspect="1"/>
          </p:cNvPicPr>
          <p:nvPr/>
        </p:nvPicPr>
        <p:blipFill>
          <a:blip r:embed="rId5"/>
          <a:stretch>
            <a:fillRect/>
          </a:stretch>
        </p:blipFill>
        <p:spPr>
          <a:xfrm>
            <a:off x="356654" y="4226863"/>
            <a:ext cx="4250296" cy="1830470"/>
          </a:xfrm>
          <a:prstGeom prst="rect">
            <a:avLst/>
          </a:prstGeom>
        </p:spPr>
      </p:pic>
      <p:sp>
        <p:nvSpPr>
          <p:cNvPr id="17" name="TextBox 16">
            <a:extLst>
              <a:ext uri="{FF2B5EF4-FFF2-40B4-BE49-F238E27FC236}">
                <a16:creationId xmlns:a16="http://schemas.microsoft.com/office/drawing/2014/main" id="{1E31F28C-2CDB-4650-89E1-6EC054AB67C3}"/>
              </a:ext>
            </a:extLst>
          </p:cNvPr>
          <p:cNvSpPr txBox="1"/>
          <p:nvPr/>
        </p:nvSpPr>
        <p:spPr>
          <a:xfrm>
            <a:off x="3207579" y="5612856"/>
            <a:ext cx="976511" cy="369332"/>
          </a:xfrm>
          <a:prstGeom prst="rect">
            <a:avLst/>
          </a:prstGeom>
          <a:solidFill>
            <a:schemeClr val="bg1"/>
          </a:solidFill>
        </p:spPr>
        <p:txBody>
          <a:bodyPr wrap="square" rtlCol="0">
            <a:spAutoFit/>
          </a:bodyPr>
          <a:lstStyle/>
          <a:p>
            <a:r>
              <a:rPr lang="en-US" dirty="0"/>
              <a:t>B. Xiao</a:t>
            </a:r>
          </a:p>
        </p:txBody>
      </p:sp>
      <p:pic>
        <p:nvPicPr>
          <p:cNvPr id="18" name="Picture 17">
            <a:extLst>
              <a:ext uri="{FF2B5EF4-FFF2-40B4-BE49-F238E27FC236}">
                <a16:creationId xmlns:a16="http://schemas.microsoft.com/office/drawing/2014/main" id="{36599295-F58F-4539-942E-AD0F626DDEC6}"/>
              </a:ext>
            </a:extLst>
          </p:cNvPr>
          <p:cNvPicPr>
            <a:picLocks noChangeAspect="1"/>
          </p:cNvPicPr>
          <p:nvPr/>
        </p:nvPicPr>
        <p:blipFill>
          <a:blip r:embed="rId6"/>
          <a:stretch>
            <a:fillRect/>
          </a:stretch>
        </p:blipFill>
        <p:spPr>
          <a:xfrm>
            <a:off x="5394014" y="2335215"/>
            <a:ext cx="2975506" cy="1598152"/>
          </a:xfrm>
          <a:prstGeom prst="rect">
            <a:avLst/>
          </a:prstGeom>
        </p:spPr>
      </p:pic>
      <p:pic>
        <p:nvPicPr>
          <p:cNvPr id="19" name="Picture 18">
            <a:extLst>
              <a:ext uri="{FF2B5EF4-FFF2-40B4-BE49-F238E27FC236}">
                <a16:creationId xmlns:a16="http://schemas.microsoft.com/office/drawing/2014/main" id="{DA855145-190C-494C-87FD-B0AEE3764F12}"/>
              </a:ext>
            </a:extLst>
          </p:cNvPr>
          <p:cNvPicPr>
            <a:picLocks noChangeAspect="1"/>
          </p:cNvPicPr>
          <p:nvPr/>
        </p:nvPicPr>
        <p:blipFill rotWithShape="1">
          <a:blip r:embed="rId7"/>
          <a:srcRect t="6042"/>
          <a:stretch/>
        </p:blipFill>
        <p:spPr>
          <a:xfrm>
            <a:off x="466837" y="1400174"/>
            <a:ext cx="2616363" cy="2768637"/>
          </a:xfrm>
          <a:prstGeom prst="rect">
            <a:avLst/>
          </a:prstGeom>
        </p:spPr>
      </p:pic>
      <p:pic>
        <p:nvPicPr>
          <p:cNvPr id="20" name="Picture 19">
            <a:extLst>
              <a:ext uri="{FF2B5EF4-FFF2-40B4-BE49-F238E27FC236}">
                <a16:creationId xmlns:a16="http://schemas.microsoft.com/office/drawing/2014/main" id="{4E2CF68C-A899-429A-BBCA-B1B687728CA4}"/>
              </a:ext>
            </a:extLst>
          </p:cNvPr>
          <p:cNvPicPr>
            <a:picLocks noChangeAspect="1"/>
          </p:cNvPicPr>
          <p:nvPr/>
        </p:nvPicPr>
        <p:blipFill rotWithShape="1">
          <a:blip r:embed="rId8"/>
          <a:srcRect r="11166" b="18678"/>
          <a:stretch/>
        </p:blipFill>
        <p:spPr>
          <a:xfrm>
            <a:off x="3434595" y="945328"/>
            <a:ext cx="3221198" cy="1389887"/>
          </a:xfrm>
          <a:prstGeom prst="rect">
            <a:avLst/>
          </a:prstGeom>
        </p:spPr>
      </p:pic>
      <p:sp>
        <p:nvSpPr>
          <p:cNvPr id="21" name="Content Placeholder 5">
            <a:extLst>
              <a:ext uri="{FF2B5EF4-FFF2-40B4-BE49-F238E27FC236}">
                <a16:creationId xmlns:a16="http://schemas.microsoft.com/office/drawing/2014/main" id="{D161E982-7562-49C7-A086-64A489900139}"/>
              </a:ext>
            </a:extLst>
          </p:cNvPr>
          <p:cNvSpPr txBox="1">
            <a:spLocks/>
          </p:cNvSpPr>
          <p:nvPr/>
        </p:nvSpPr>
        <p:spPr>
          <a:xfrm>
            <a:off x="500582" y="4208370"/>
            <a:ext cx="2706997" cy="5430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Wakefield simulation</a:t>
            </a:r>
            <a:endParaRPr lang="en-US" sz="4000" b="1" dirty="0"/>
          </a:p>
          <a:p>
            <a:endParaRPr lang="en-US" sz="2200"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22" name="Content Placeholder 5">
            <a:extLst>
              <a:ext uri="{FF2B5EF4-FFF2-40B4-BE49-F238E27FC236}">
                <a16:creationId xmlns:a16="http://schemas.microsoft.com/office/drawing/2014/main" id="{9A2AF40D-CCB2-45F8-96EF-A6A70B70CB26}"/>
              </a:ext>
            </a:extLst>
          </p:cNvPr>
          <p:cNvSpPr txBox="1">
            <a:spLocks/>
          </p:cNvSpPr>
          <p:nvPr/>
        </p:nvSpPr>
        <p:spPr>
          <a:xfrm>
            <a:off x="719657" y="950618"/>
            <a:ext cx="2268846" cy="5430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FPC multipacting</a:t>
            </a:r>
            <a:endParaRPr lang="en-US" sz="4000" b="1" dirty="0"/>
          </a:p>
          <a:p>
            <a:endParaRPr lang="en-US" sz="2200"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23" name="Content Placeholder 5">
            <a:extLst>
              <a:ext uri="{FF2B5EF4-FFF2-40B4-BE49-F238E27FC236}">
                <a16:creationId xmlns:a16="http://schemas.microsoft.com/office/drawing/2014/main" id="{07FA7DCB-E39B-459D-8F2A-2DF693E334C4}"/>
              </a:ext>
            </a:extLst>
          </p:cNvPr>
          <p:cNvSpPr txBox="1">
            <a:spLocks/>
          </p:cNvSpPr>
          <p:nvPr/>
        </p:nvSpPr>
        <p:spPr>
          <a:xfrm>
            <a:off x="6655792" y="1074418"/>
            <a:ext cx="1297583" cy="54301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FPC thermal</a:t>
            </a:r>
            <a:endParaRPr lang="en-US" sz="4000" b="1" dirty="0"/>
          </a:p>
          <a:p>
            <a:endParaRPr lang="en-US" sz="2200"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24" name="Content Placeholder 5">
            <a:extLst>
              <a:ext uri="{FF2B5EF4-FFF2-40B4-BE49-F238E27FC236}">
                <a16:creationId xmlns:a16="http://schemas.microsoft.com/office/drawing/2014/main" id="{5E15A22E-F60A-4D55-BA51-30EB71D3D71D}"/>
              </a:ext>
            </a:extLst>
          </p:cNvPr>
          <p:cNvSpPr txBox="1">
            <a:spLocks/>
          </p:cNvSpPr>
          <p:nvPr/>
        </p:nvSpPr>
        <p:spPr>
          <a:xfrm>
            <a:off x="3695834" y="2925177"/>
            <a:ext cx="2268846" cy="54301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t>HOM waveguide thermal</a:t>
            </a:r>
            <a:endParaRPr lang="en-US" sz="4000" b="1" dirty="0"/>
          </a:p>
          <a:p>
            <a:endParaRPr lang="en-US" sz="2200"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25" name="Content Placeholder 5">
            <a:extLst>
              <a:ext uri="{FF2B5EF4-FFF2-40B4-BE49-F238E27FC236}">
                <a16:creationId xmlns:a16="http://schemas.microsoft.com/office/drawing/2014/main" id="{0547B56D-8AA7-4EF1-9CB2-73E344C45599}"/>
              </a:ext>
            </a:extLst>
          </p:cNvPr>
          <p:cNvSpPr txBox="1">
            <a:spLocks/>
          </p:cNvSpPr>
          <p:nvPr/>
        </p:nvSpPr>
        <p:spPr>
          <a:xfrm>
            <a:off x="7148388" y="4650604"/>
            <a:ext cx="1498413" cy="543016"/>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Cavity multipacting</a:t>
            </a:r>
            <a:endParaRPr lang="en-US" sz="2600" b="1" dirty="0"/>
          </a:p>
          <a:p>
            <a:endParaRPr lang="en-US" sz="2200"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Tree>
    <p:extLst>
      <p:ext uri="{BB962C8B-B14F-4D97-AF65-F5344CB8AC3E}">
        <p14:creationId xmlns:p14="http://schemas.microsoft.com/office/powerpoint/2010/main" val="3701597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21</a:t>
            </a:fld>
            <a:endParaRPr lang="en-US" dirty="0"/>
          </a:p>
        </p:txBody>
      </p:sp>
      <p:sp>
        <p:nvSpPr>
          <p:cNvPr id="6" name="Title 2">
            <a:extLst>
              <a:ext uri="{FF2B5EF4-FFF2-40B4-BE49-F238E27FC236}">
                <a16:creationId xmlns:a16="http://schemas.microsoft.com/office/drawing/2014/main" id="{28953883-0D96-429E-B928-C8482119FF3C}"/>
              </a:ext>
            </a:extLst>
          </p:cNvPr>
          <p:cNvSpPr txBox="1">
            <a:spLocks/>
          </p:cNvSpPr>
          <p:nvPr/>
        </p:nvSpPr>
        <p:spPr>
          <a:xfrm>
            <a:off x="462579" y="0"/>
            <a:ext cx="11499925" cy="8251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a:lstStyle>
          <a:p>
            <a:r>
              <a:rPr lang="en-US" dirty="0"/>
              <a:t>197 MHz Crab Cavity Mechanical Design</a:t>
            </a:r>
          </a:p>
        </p:txBody>
      </p:sp>
      <p:grpSp>
        <p:nvGrpSpPr>
          <p:cNvPr id="15" name="Group 14">
            <a:extLst>
              <a:ext uri="{FF2B5EF4-FFF2-40B4-BE49-F238E27FC236}">
                <a16:creationId xmlns:a16="http://schemas.microsoft.com/office/drawing/2014/main" id="{507F28C1-16A0-4A2F-AB6E-FE48A1C23DFA}"/>
              </a:ext>
            </a:extLst>
          </p:cNvPr>
          <p:cNvGrpSpPr>
            <a:grpSpLocks noChangeAspect="1"/>
          </p:cNvGrpSpPr>
          <p:nvPr/>
        </p:nvGrpSpPr>
        <p:grpSpPr>
          <a:xfrm>
            <a:off x="4020101" y="1836802"/>
            <a:ext cx="4473783" cy="3494353"/>
            <a:chOff x="3385751" y="875450"/>
            <a:chExt cx="5777768" cy="5107100"/>
          </a:xfrm>
        </p:grpSpPr>
        <p:pic>
          <p:nvPicPr>
            <p:cNvPr id="16" name="Picture 15" descr="A close-up of a machine&#10;&#10;AI-generated content may be incorrect.">
              <a:extLst>
                <a:ext uri="{FF2B5EF4-FFF2-40B4-BE49-F238E27FC236}">
                  <a16:creationId xmlns:a16="http://schemas.microsoft.com/office/drawing/2014/main" id="{CB36FF4D-C790-4F6A-837E-C0F27CCEEBCE}"/>
                </a:ext>
              </a:extLst>
            </p:cNvPr>
            <p:cNvPicPr>
              <a:picLocks noChangeAspect="1"/>
            </p:cNvPicPr>
            <p:nvPr/>
          </p:nvPicPr>
          <p:blipFill rotWithShape="1">
            <a:blip r:embed="rId2"/>
            <a:srcRect b="7941"/>
            <a:stretch/>
          </p:blipFill>
          <p:spPr>
            <a:xfrm>
              <a:off x="3749775" y="875450"/>
              <a:ext cx="5413744" cy="4768061"/>
            </a:xfrm>
            <a:prstGeom prst="rect">
              <a:avLst/>
            </a:prstGeom>
          </p:spPr>
        </p:pic>
        <p:sp>
          <p:nvSpPr>
            <p:cNvPr id="17" name="Rectangle 16">
              <a:extLst>
                <a:ext uri="{FF2B5EF4-FFF2-40B4-BE49-F238E27FC236}">
                  <a16:creationId xmlns:a16="http://schemas.microsoft.com/office/drawing/2014/main" id="{3D09742E-CC80-4426-8F18-35416C34867A}"/>
                </a:ext>
              </a:extLst>
            </p:cNvPr>
            <p:cNvSpPr/>
            <p:nvPr/>
          </p:nvSpPr>
          <p:spPr>
            <a:xfrm>
              <a:off x="3385751" y="4588476"/>
              <a:ext cx="963827" cy="13940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TextBox 19">
            <a:extLst>
              <a:ext uri="{FF2B5EF4-FFF2-40B4-BE49-F238E27FC236}">
                <a16:creationId xmlns:a16="http://schemas.microsoft.com/office/drawing/2014/main" id="{E88C1817-E2C3-4031-8B6A-8AB3ACA11B7C}"/>
              </a:ext>
            </a:extLst>
          </p:cNvPr>
          <p:cNvSpPr txBox="1"/>
          <p:nvPr/>
        </p:nvSpPr>
        <p:spPr>
          <a:xfrm>
            <a:off x="6987889" y="5741472"/>
            <a:ext cx="1327759" cy="369332"/>
          </a:xfrm>
          <a:prstGeom prst="rect">
            <a:avLst/>
          </a:prstGeom>
          <a:solidFill>
            <a:schemeClr val="bg1"/>
          </a:solidFill>
        </p:spPr>
        <p:txBody>
          <a:bodyPr wrap="square" rtlCol="0">
            <a:spAutoFit/>
          </a:bodyPr>
          <a:lstStyle/>
          <a:p>
            <a:r>
              <a:rPr lang="en-US" dirty="0"/>
              <a:t>J. Cox</a:t>
            </a:r>
          </a:p>
        </p:txBody>
      </p:sp>
      <p:pic>
        <p:nvPicPr>
          <p:cNvPr id="3" name="Picture 2">
            <a:extLst>
              <a:ext uri="{FF2B5EF4-FFF2-40B4-BE49-F238E27FC236}">
                <a16:creationId xmlns:a16="http://schemas.microsoft.com/office/drawing/2014/main" id="{D3442110-A4E7-4DDF-9DFF-EA831B617429}"/>
              </a:ext>
            </a:extLst>
          </p:cNvPr>
          <p:cNvPicPr>
            <a:picLocks noChangeAspect="1"/>
          </p:cNvPicPr>
          <p:nvPr/>
        </p:nvPicPr>
        <p:blipFill>
          <a:blip r:embed="rId3"/>
          <a:stretch>
            <a:fillRect/>
          </a:stretch>
        </p:blipFill>
        <p:spPr>
          <a:xfrm>
            <a:off x="7727423" y="4124807"/>
            <a:ext cx="4159427" cy="1976542"/>
          </a:xfrm>
          <a:prstGeom prst="rect">
            <a:avLst/>
          </a:prstGeom>
        </p:spPr>
      </p:pic>
      <p:pic>
        <p:nvPicPr>
          <p:cNvPr id="21" name="Picture 20">
            <a:extLst>
              <a:ext uri="{FF2B5EF4-FFF2-40B4-BE49-F238E27FC236}">
                <a16:creationId xmlns:a16="http://schemas.microsoft.com/office/drawing/2014/main" id="{BD607788-E07C-4C7F-B4BB-5C29686C2838}"/>
              </a:ext>
            </a:extLst>
          </p:cNvPr>
          <p:cNvPicPr>
            <a:picLocks noChangeAspect="1"/>
          </p:cNvPicPr>
          <p:nvPr/>
        </p:nvPicPr>
        <p:blipFill rotWithShape="1">
          <a:blip r:embed="rId4"/>
          <a:srcRect b="22343"/>
          <a:stretch/>
        </p:blipFill>
        <p:spPr>
          <a:xfrm>
            <a:off x="462579" y="4439785"/>
            <a:ext cx="4204671" cy="1593038"/>
          </a:xfrm>
          <a:prstGeom prst="rect">
            <a:avLst/>
          </a:prstGeom>
        </p:spPr>
      </p:pic>
      <p:sp>
        <p:nvSpPr>
          <p:cNvPr id="22" name="Content Placeholder 5">
            <a:extLst>
              <a:ext uri="{FF2B5EF4-FFF2-40B4-BE49-F238E27FC236}">
                <a16:creationId xmlns:a16="http://schemas.microsoft.com/office/drawing/2014/main" id="{09A15CA4-5DE8-4793-83EB-92FA5147D67B}"/>
              </a:ext>
            </a:extLst>
          </p:cNvPr>
          <p:cNvSpPr txBox="1">
            <a:spLocks/>
          </p:cNvSpPr>
          <p:nvPr/>
        </p:nvSpPr>
        <p:spPr>
          <a:xfrm>
            <a:off x="229496" y="825178"/>
            <a:ext cx="6666604" cy="19919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dirty="0"/>
              <a:t>Cavity / Tuner</a:t>
            </a:r>
          </a:p>
          <a:p>
            <a:pPr lvl="1">
              <a:buFont typeface="Courier New" panose="02070309020205020404" pitchFamily="49" charset="0"/>
              <a:buChar char="o"/>
            </a:pPr>
            <a:r>
              <a:rPr lang="en-US" dirty="0"/>
              <a:t>Multiple load cases analyzed to ensure compliance of cavity and He vessel with ASME BPVC</a:t>
            </a:r>
          </a:p>
          <a:p>
            <a:pPr lvl="1">
              <a:buFont typeface="Courier New" panose="02070309020205020404" pitchFamily="49" charset="0"/>
              <a:buChar char="o"/>
            </a:pPr>
            <a:r>
              <a:rPr lang="en-US" dirty="0"/>
              <a:t>Sensitivity parameters determined</a:t>
            </a:r>
          </a:p>
          <a:p>
            <a:pPr marL="457200" lvl="1" indent="0">
              <a:buNone/>
            </a:pPr>
            <a:endParaRPr lang="en-US" sz="800" dirty="0"/>
          </a:p>
          <a:p>
            <a:endParaRPr lang="en-US" b="1" dirty="0"/>
          </a:p>
          <a:p>
            <a:pPr lvl="1"/>
            <a:endParaRPr lang="en-US" dirty="0"/>
          </a:p>
          <a:p>
            <a:pPr marL="0" indent="0">
              <a:buNone/>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pic>
        <p:nvPicPr>
          <p:cNvPr id="23" name="Picture 22">
            <a:extLst>
              <a:ext uri="{FF2B5EF4-FFF2-40B4-BE49-F238E27FC236}">
                <a16:creationId xmlns:a16="http://schemas.microsoft.com/office/drawing/2014/main" id="{3C1F2CC9-75CE-44AF-8AB1-F0DE70031FE1}"/>
              </a:ext>
            </a:extLst>
          </p:cNvPr>
          <p:cNvPicPr>
            <a:picLocks noChangeAspect="1"/>
          </p:cNvPicPr>
          <p:nvPr/>
        </p:nvPicPr>
        <p:blipFill>
          <a:blip r:embed="rId5"/>
          <a:stretch>
            <a:fillRect/>
          </a:stretch>
        </p:blipFill>
        <p:spPr>
          <a:xfrm>
            <a:off x="594978" y="2418215"/>
            <a:ext cx="3305811" cy="2027647"/>
          </a:xfrm>
          <a:prstGeom prst="rect">
            <a:avLst/>
          </a:prstGeom>
        </p:spPr>
      </p:pic>
      <p:pic>
        <p:nvPicPr>
          <p:cNvPr id="24" name="Picture 23">
            <a:extLst>
              <a:ext uri="{FF2B5EF4-FFF2-40B4-BE49-F238E27FC236}">
                <a16:creationId xmlns:a16="http://schemas.microsoft.com/office/drawing/2014/main" id="{9C6C6EB3-CB1D-49B8-AC47-9DF5D43FA8A0}"/>
              </a:ext>
            </a:extLst>
          </p:cNvPr>
          <p:cNvPicPr>
            <a:picLocks noChangeAspect="1"/>
          </p:cNvPicPr>
          <p:nvPr/>
        </p:nvPicPr>
        <p:blipFill>
          <a:blip r:embed="rId6"/>
          <a:stretch>
            <a:fillRect/>
          </a:stretch>
        </p:blipFill>
        <p:spPr>
          <a:xfrm>
            <a:off x="8872936" y="1729934"/>
            <a:ext cx="3089568" cy="2394873"/>
          </a:xfrm>
          <a:prstGeom prst="rect">
            <a:avLst/>
          </a:prstGeom>
        </p:spPr>
      </p:pic>
      <p:sp>
        <p:nvSpPr>
          <p:cNvPr id="25" name="TextBox 24">
            <a:extLst>
              <a:ext uri="{FF2B5EF4-FFF2-40B4-BE49-F238E27FC236}">
                <a16:creationId xmlns:a16="http://schemas.microsoft.com/office/drawing/2014/main" id="{80AFC747-6240-4F60-9DD7-604A265ED15A}"/>
              </a:ext>
            </a:extLst>
          </p:cNvPr>
          <p:cNvSpPr txBox="1"/>
          <p:nvPr/>
        </p:nvSpPr>
        <p:spPr>
          <a:xfrm>
            <a:off x="4563730" y="5696571"/>
            <a:ext cx="1327759" cy="369332"/>
          </a:xfrm>
          <a:prstGeom prst="rect">
            <a:avLst/>
          </a:prstGeom>
          <a:solidFill>
            <a:schemeClr val="bg1"/>
          </a:solidFill>
        </p:spPr>
        <p:txBody>
          <a:bodyPr wrap="square" rtlCol="0">
            <a:spAutoFit/>
          </a:bodyPr>
          <a:lstStyle/>
          <a:p>
            <a:r>
              <a:rPr lang="en-US" dirty="0"/>
              <a:t>C. Andhare</a:t>
            </a:r>
          </a:p>
        </p:txBody>
      </p:sp>
      <p:sp>
        <p:nvSpPr>
          <p:cNvPr id="26" name="Content Placeholder 5">
            <a:extLst>
              <a:ext uri="{FF2B5EF4-FFF2-40B4-BE49-F238E27FC236}">
                <a16:creationId xmlns:a16="http://schemas.microsoft.com/office/drawing/2014/main" id="{D70266B6-C519-48E0-873B-310B8C05475F}"/>
              </a:ext>
            </a:extLst>
          </p:cNvPr>
          <p:cNvSpPr txBox="1">
            <a:spLocks/>
          </p:cNvSpPr>
          <p:nvPr/>
        </p:nvSpPr>
        <p:spPr>
          <a:xfrm>
            <a:off x="7086600" y="971835"/>
            <a:ext cx="5029200" cy="8251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2000" dirty="0"/>
              <a:t>Cavity tuned in compression at magnetic field regions</a:t>
            </a:r>
            <a:endParaRPr lang="en-US" sz="4000" b="1" dirty="0"/>
          </a:p>
          <a:p>
            <a:endParaRPr lang="en-US" sz="2200"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Tree>
    <p:extLst>
      <p:ext uri="{BB962C8B-B14F-4D97-AF65-F5344CB8AC3E}">
        <p14:creationId xmlns:p14="http://schemas.microsoft.com/office/powerpoint/2010/main" val="3016443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22</a:t>
            </a:fld>
            <a:endParaRPr lang="en-US" dirty="0"/>
          </a:p>
        </p:txBody>
      </p:sp>
      <p:sp>
        <p:nvSpPr>
          <p:cNvPr id="7" name="Slide Number Placeholder 1">
            <a:extLst>
              <a:ext uri="{FF2B5EF4-FFF2-40B4-BE49-F238E27FC236}">
                <a16:creationId xmlns:a16="http://schemas.microsoft.com/office/drawing/2014/main" id="{19A99AA7-D0EF-4130-848C-5D4755B25340}"/>
              </a:ext>
            </a:extLst>
          </p:cNvPr>
          <p:cNvSpPr txBox="1">
            <a:spLocks/>
          </p:cNvSpPr>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22</a:t>
            </a:fld>
            <a:endParaRPr lang="en-US" dirty="0"/>
          </a:p>
        </p:txBody>
      </p:sp>
      <p:sp>
        <p:nvSpPr>
          <p:cNvPr id="8" name="Title 2">
            <a:extLst>
              <a:ext uri="{FF2B5EF4-FFF2-40B4-BE49-F238E27FC236}">
                <a16:creationId xmlns:a16="http://schemas.microsoft.com/office/drawing/2014/main" id="{37B86558-365B-43BB-ABCC-15876089271D}"/>
              </a:ext>
            </a:extLst>
          </p:cNvPr>
          <p:cNvSpPr>
            <a:spLocks noGrp="1"/>
          </p:cNvSpPr>
          <p:nvPr>
            <p:ph type="title"/>
          </p:nvPr>
        </p:nvSpPr>
        <p:spPr>
          <a:xfrm>
            <a:off x="462579" y="0"/>
            <a:ext cx="11499925" cy="825178"/>
          </a:xfrm>
        </p:spPr>
        <p:txBody>
          <a:bodyPr/>
          <a:lstStyle/>
          <a:p>
            <a:r>
              <a:rPr lang="en-US" dirty="0"/>
              <a:t>Fabrication of 197 MHz Prototype Cavity</a:t>
            </a:r>
          </a:p>
        </p:txBody>
      </p:sp>
      <p:sp>
        <p:nvSpPr>
          <p:cNvPr id="9" name="Content Placeholder 3">
            <a:extLst>
              <a:ext uri="{FF2B5EF4-FFF2-40B4-BE49-F238E27FC236}">
                <a16:creationId xmlns:a16="http://schemas.microsoft.com/office/drawing/2014/main" id="{55996B9D-5224-4D16-9F4C-C08F20ECD6F6}"/>
              </a:ext>
            </a:extLst>
          </p:cNvPr>
          <p:cNvSpPr txBox="1">
            <a:spLocks/>
          </p:cNvSpPr>
          <p:nvPr/>
        </p:nvSpPr>
        <p:spPr>
          <a:xfrm>
            <a:off x="763427" y="857343"/>
            <a:ext cx="11120708" cy="13635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t>A prototype 197 MHz cavity is currently being fabricated at JLab</a:t>
            </a:r>
          </a:p>
          <a:p>
            <a:r>
              <a:rPr lang="en-US" sz="2200" dirty="0"/>
              <a:t>Cavity will be built and tested at JLab by late 2026</a:t>
            </a:r>
          </a:p>
          <a:p>
            <a:pPr lvl="1"/>
            <a:r>
              <a:rPr lang="en-US" sz="1900" dirty="0"/>
              <a:t>Processing will be done at ANL, leveraging recent experience with the CERN crab cavity</a:t>
            </a:r>
          </a:p>
        </p:txBody>
      </p:sp>
      <p:pic>
        <p:nvPicPr>
          <p:cNvPr id="10" name="Picture 9">
            <a:extLst>
              <a:ext uri="{FF2B5EF4-FFF2-40B4-BE49-F238E27FC236}">
                <a16:creationId xmlns:a16="http://schemas.microsoft.com/office/drawing/2014/main" id="{9BE7DA6E-90C7-46E1-8664-477E267568CB}"/>
              </a:ext>
            </a:extLst>
          </p:cNvPr>
          <p:cNvPicPr>
            <a:picLocks noChangeAspect="1"/>
          </p:cNvPicPr>
          <p:nvPr/>
        </p:nvPicPr>
        <p:blipFill>
          <a:blip r:embed="rId2"/>
          <a:stretch>
            <a:fillRect/>
          </a:stretch>
        </p:blipFill>
        <p:spPr>
          <a:xfrm>
            <a:off x="856736" y="4812100"/>
            <a:ext cx="1643016" cy="1232263"/>
          </a:xfrm>
          <a:prstGeom prst="rect">
            <a:avLst/>
          </a:prstGeom>
        </p:spPr>
      </p:pic>
      <p:pic>
        <p:nvPicPr>
          <p:cNvPr id="11" name="Picture 10">
            <a:extLst>
              <a:ext uri="{FF2B5EF4-FFF2-40B4-BE49-F238E27FC236}">
                <a16:creationId xmlns:a16="http://schemas.microsoft.com/office/drawing/2014/main" id="{8765404D-C2CB-4EF2-961F-FE853D4E4F0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78050" y="1816196"/>
            <a:ext cx="5846612" cy="3419821"/>
          </a:xfrm>
          <a:prstGeom prst="rect">
            <a:avLst/>
          </a:prstGeom>
        </p:spPr>
      </p:pic>
      <p:pic>
        <p:nvPicPr>
          <p:cNvPr id="12" name="Picture 11" descr="A picture containing cup, indoor&#10;&#10;AI-generated content may be incorrect.">
            <a:extLst>
              <a:ext uri="{FF2B5EF4-FFF2-40B4-BE49-F238E27FC236}">
                <a16:creationId xmlns:a16="http://schemas.microsoft.com/office/drawing/2014/main" id="{148C9DA0-346B-4C13-A90D-22547A54B3DF}"/>
              </a:ext>
            </a:extLst>
          </p:cNvPr>
          <p:cNvPicPr>
            <a:picLocks noChangeAspect="1"/>
          </p:cNvPicPr>
          <p:nvPr/>
        </p:nvPicPr>
        <p:blipFill>
          <a:blip r:embed="rId4"/>
          <a:stretch>
            <a:fillRect/>
          </a:stretch>
        </p:blipFill>
        <p:spPr>
          <a:xfrm>
            <a:off x="854456" y="2267302"/>
            <a:ext cx="1737491" cy="2423577"/>
          </a:xfrm>
          <a:prstGeom prst="rect">
            <a:avLst/>
          </a:prstGeom>
        </p:spPr>
      </p:pic>
      <p:pic>
        <p:nvPicPr>
          <p:cNvPr id="13" name="Picture 12">
            <a:extLst>
              <a:ext uri="{FF2B5EF4-FFF2-40B4-BE49-F238E27FC236}">
                <a16:creationId xmlns:a16="http://schemas.microsoft.com/office/drawing/2014/main" id="{380F2329-D7F5-43CD-8A1B-0FD4E86FE224}"/>
              </a:ext>
            </a:extLst>
          </p:cNvPr>
          <p:cNvPicPr>
            <a:picLocks noChangeAspect="1"/>
          </p:cNvPicPr>
          <p:nvPr/>
        </p:nvPicPr>
        <p:blipFill>
          <a:blip r:embed="rId5"/>
          <a:stretch>
            <a:fillRect/>
          </a:stretch>
        </p:blipFill>
        <p:spPr>
          <a:xfrm>
            <a:off x="6553019" y="2167119"/>
            <a:ext cx="1373035" cy="1029776"/>
          </a:xfrm>
          <a:prstGeom prst="rect">
            <a:avLst/>
          </a:prstGeom>
        </p:spPr>
      </p:pic>
      <p:pic>
        <p:nvPicPr>
          <p:cNvPr id="14" name="Picture 13" descr="A record player on a table&#10;&#10;AI-generated content may be incorrect.">
            <a:extLst>
              <a:ext uri="{FF2B5EF4-FFF2-40B4-BE49-F238E27FC236}">
                <a16:creationId xmlns:a16="http://schemas.microsoft.com/office/drawing/2014/main" id="{6B3CFD6A-3428-4B44-A079-A7A3B24C6A61}"/>
              </a:ext>
            </a:extLst>
          </p:cNvPr>
          <p:cNvPicPr>
            <a:picLocks noChangeAspect="1"/>
          </p:cNvPicPr>
          <p:nvPr/>
        </p:nvPicPr>
        <p:blipFill>
          <a:blip r:embed="rId6"/>
          <a:srcRect l="17379" t="26043" r="14045" b="22523"/>
          <a:stretch>
            <a:fillRect/>
          </a:stretch>
        </p:blipFill>
        <p:spPr>
          <a:xfrm>
            <a:off x="8963447" y="4401412"/>
            <a:ext cx="2920688" cy="1642951"/>
          </a:xfrm>
          <a:prstGeom prst="rect">
            <a:avLst/>
          </a:prstGeom>
        </p:spPr>
      </p:pic>
      <p:cxnSp>
        <p:nvCxnSpPr>
          <p:cNvPr id="15" name="Straight Connector 14">
            <a:extLst>
              <a:ext uri="{FF2B5EF4-FFF2-40B4-BE49-F238E27FC236}">
                <a16:creationId xmlns:a16="http://schemas.microsoft.com/office/drawing/2014/main" id="{D77ADC8B-92AA-4203-9E67-9C76C0D7CA47}"/>
              </a:ext>
            </a:extLst>
          </p:cNvPr>
          <p:cNvCxnSpPr>
            <a:cxnSpLocks/>
            <a:stCxn id="12" idx="3"/>
          </p:cNvCxnSpPr>
          <p:nvPr/>
        </p:nvCxnSpPr>
        <p:spPr>
          <a:xfrm flipV="1">
            <a:off x="2591947" y="2420596"/>
            <a:ext cx="1946940" cy="105849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CEF6304-3EFB-4684-9F50-578C9824040E}"/>
              </a:ext>
            </a:extLst>
          </p:cNvPr>
          <p:cNvCxnSpPr>
            <a:cxnSpLocks/>
            <a:stCxn id="10" idx="3"/>
          </p:cNvCxnSpPr>
          <p:nvPr/>
        </p:nvCxnSpPr>
        <p:spPr>
          <a:xfrm>
            <a:off x="2499752" y="5428232"/>
            <a:ext cx="87873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47044AD-C6D6-4C53-B20C-76B6B6855752}"/>
              </a:ext>
            </a:extLst>
          </p:cNvPr>
          <p:cNvCxnSpPr>
            <a:cxnSpLocks/>
          </p:cNvCxnSpPr>
          <p:nvPr/>
        </p:nvCxnSpPr>
        <p:spPr>
          <a:xfrm flipV="1">
            <a:off x="5560541" y="3661105"/>
            <a:ext cx="493317" cy="75995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38CCE25-ADB5-456C-AE51-671A084340BA}"/>
              </a:ext>
            </a:extLst>
          </p:cNvPr>
          <p:cNvCxnSpPr>
            <a:cxnSpLocks/>
            <a:endCxn id="13" idx="1"/>
          </p:cNvCxnSpPr>
          <p:nvPr/>
        </p:nvCxnSpPr>
        <p:spPr>
          <a:xfrm flipV="1">
            <a:off x="5428648" y="2682007"/>
            <a:ext cx="1124371" cy="20536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1575E97-52CC-4BB6-8302-0DC12C6BB51E}"/>
              </a:ext>
            </a:extLst>
          </p:cNvPr>
          <p:cNvCxnSpPr>
            <a:cxnSpLocks/>
            <a:endCxn id="21" idx="2"/>
          </p:cNvCxnSpPr>
          <p:nvPr/>
        </p:nvCxnSpPr>
        <p:spPr>
          <a:xfrm flipV="1">
            <a:off x="8963447" y="3214809"/>
            <a:ext cx="636606" cy="2141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E36E819-3972-4495-A0E7-ABDA98C19CB3}"/>
              </a:ext>
            </a:extLst>
          </p:cNvPr>
          <p:cNvCxnSpPr>
            <a:cxnSpLocks/>
            <a:stCxn id="14" idx="1"/>
          </p:cNvCxnSpPr>
          <p:nvPr/>
        </p:nvCxnSpPr>
        <p:spPr>
          <a:xfrm flipH="1" flipV="1">
            <a:off x="8534400" y="4898389"/>
            <a:ext cx="429047" cy="32449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descr="A close-up of a machine&#10;&#10;AI-generated content may be incorrect.">
            <a:extLst>
              <a:ext uri="{FF2B5EF4-FFF2-40B4-BE49-F238E27FC236}">
                <a16:creationId xmlns:a16="http://schemas.microsoft.com/office/drawing/2014/main" id="{50687612-ADFA-4A84-B1C3-1317FDD6B69B}"/>
              </a:ext>
            </a:extLst>
          </p:cNvPr>
          <p:cNvPicPr>
            <a:picLocks noChangeAspect="1"/>
          </p:cNvPicPr>
          <p:nvPr/>
        </p:nvPicPr>
        <p:blipFill>
          <a:blip r:embed="rId7"/>
          <a:srcRect t="13645" r="16707" b="14764"/>
          <a:stretch>
            <a:fillRect/>
          </a:stretch>
        </p:blipFill>
        <p:spPr>
          <a:xfrm rot="5400000">
            <a:off x="9213551" y="2513688"/>
            <a:ext cx="2175246" cy="1402242"/>
          </a:xfrm>
          <a:prstGeom prst="rect">
            <a:avLst/>
          </a:prstGeom>
        </p:spPr>
      </p:pic>
      <p:pic>
        <p:nvPicPr>
          <p:cNvPr id="22" name="Picture 21">
            <a:extLst>
              <a:ext uri="{FF2B5EF4-FFF2-40B4-BE49-F238E27FC236}">
                <a16:creationId xmlns:a16="http://schemas.microsoft.com/office/drawing/2014/main" id="{D2D5F406-D6C1-44C7-B28D-E27B431328DF}"/>
              </a:ext>
            </a:extLst>
          </p:cNvPr>
          <p:cNvPicPr>
            <a:picLocks noChangeAspect="1"/>
          </p:cNvPicPr>
          <p:nvPr/>
        </p:nvPicPr>
        <p:blipFill>
          <a:blip r:embed="rId8"/>
          <a:srcRect t="19099"/>
          <a:stretch>
            <a:fillRect/>
          </a:stretch>
        </p:blipFill>
        <p:spPr>
          <a:xfrm>
            <a:off x="3378486" y="4421063"/>
            <a:ext cx="2675372" cy="1623300"/>
          </a:xfrm>
          <a:prstGeom prst="rect">
            <a:avLst/>
          </a:prstGeom>
        </p:spPr>
      </p:pic>
      <p:sp>
        <p:nvSpPr>
          <p:cNvPr id="24" name="TextBox 23">
            <a:extLst>
              <a:ext uri="{FF2B5EF4-FFF2-40B4-BE49-F238E27FC236}">
                <a16:creationId xmlns:a16="http://schemas.microsoft.com/office/drawing/2014/main" id="{D516E06A-8176-4D96-A49E-765120E84A9E}"/>
              </a:ext>
            </a:extLst>
          </p:cNvPr>
          <p:cNvSpPr txBox="1"/>
          <p:nvPr/>
        </p:nvSpPr>
        <p:spPr>
          <a:xfrm>
            <a:off x="9685743" y="6177822"/>
            <a:ext cx="1327759" cy="369332"/>
          </a:xfrm>
          <a:prstGeom prst="rect">
            <a:avLst/>
          </a:prstGeom>
          <a:solidFill>
            <a:schemeClr val="bg1"/>
          </a:solidFill>
        </p:spPr>
        <p:txBody>
          <a:bodyPr wrap="square" rtlCol="0">
            <a:spAutoFit/>
          </a:bodyPr>
          <a:lstStyle/>
          <a:p>
            <a:r>
              <a:rPr lang="en-US" dirty="0"/>
              <a:t>N. Huque</a:t>
            </a:r>
          </a:p>
        </p:txBody>
      </p:sp>
    </p:spTree>
    <p:extLst>
      <p:ext uri="{BB962C8B-B14F-4D97-AF65-F5344CB8AC3E}">
        <p14:creationId xmlns:p14="http://schemas.microsoft.com/office/powerpoint/2010/main" val="7055531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23</a:t>
            </a:fld>
            <a:endParaRPr lang="en-US" dirty="0"/>
          </a:p>
        </p:txBody>
      </p:sp>
      <p:sp>
        <p:nvSpPr>
          <p:cNvPr id="7" name="Content Placeholder 3">
            <a:extLst>
              <a:ext uri="{FF2B5EF4-FFF2-40B4-BE49-F238E27FC236}">
                <a16:creationId xmlns:a16="http://schemas.microsoft.com/office/drawing/2014/main" id="{AB023A79-C995-4B24-9103-2DCB918601DF}"/>
              </a:ext>
            </a:extLst>
          </p:cNvPr>
          <p:cNvSpPr txBox="1">
            <a:spLocks/>
          </p:cNvSpPr>
          <p:nvPr/>
        </p:nvSpPr>
        <p:spPr>
          <a:xfrm>
            <a:off x="384210" y="937226"/>
            <a:ext cx="11499925" cy="531117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tabLst>
                <a:tab pos="914400" algn="l"/>
                <a:tab pos="1149350" algn="l"/>
              </a:tabLst>
            </a:pPr>
            <a:r>
              <a:rPr lang="en-US" dirty="0"/>
              <a:t>BNL		Silvia Verdú-Andrés, Binping Xiao, Qiong Wu, Guangjiang Li, Clifford 				Brutus, Wencan Xu, Mike Blaskiewicz, Jessie Fite, Eric Link, George 				Dacos, Doug Holmes, Kevin Smith, Scott Seberg, Alexei Blednykh, Gang 			Wang, Alex Zaltsman, Geetha Narayan, Shaoheng Wang,               				Freddy Severino, Kevin Mernick, Lin Guo, and many more</a:t>
            </a:r>
          </a:p>
          <a:p>
            <a:pPr>
              <a:tabLst>
                <a:tab pos="914400" algn="l"/>
                <a:tab pos="1149350" algn="l"/>
              </a:tabLst>
            </a:pPr>
            <a:endParaRPr lang="en-US" dirty="0"/>
          </a:p>
          <a:p>
            <a:pPr>
              <a:tabLst>
                <a:tab pos="914400" algn="l"/>
                <a:tab pos="1149350" algn="l"/>
              </a:tabLst>
            </a:pPr>
            <a:r>
              <a:rPr lang="en-US" dirty="0"/>
              <a:t>JLAB 	Gary Cheng, Zachary Conway, Matt Marchlik, Naeem Huque, Chinmay Andhare, 		David Savransky, Jiquan Guo, Justine Cox, Eduard Drachuk, Alex Fuller, Daniel 		Galway, Rossana Fernandes, Caleb Paul. Sean DeHart, Trevor Keenan, Patrick, 		Minter Paul Carrieri, John Buttles, Damon Rath, Ethan Senecal, Bruce Reinhart, 		Michelle Oast, Adam O’Brien, Greg Grose, Josh Armstrong, Phil Denny, Sergey 		Kuzikov, Alex Castilla, Haipeng Wang, Bob Rimmer, Katherine Wilson, Nabin 			Raut, Pashupati Dhakal, Sarra Bira, Chris Wilkes, Robert Smith, Chris Andrews, 		David Powell, Dylan Paul, Matt Weaks, William Johnson, Huy Duong, Jason 			Colley, and many more</a:t>
            </a:r>
          </a:p>
          <a:p>
            <a:pPr marL="0" indent="0">
              <a:buNone/>
              <a:tabLst>
                <a:tab pos="914400" algn="l"/>
                <a:tab pos="1149350" algn="l"/>
              </a:tabLst>
            </a:pPr>
            <a:endParaRPr lang="en-US" sz="900" dirty="0"/>
          </a:p>
          <a:p>
            <a:pPr>
              <a:tabLst>
                <a:tab pos="914400" algn="l"/>
                <a:tab pos="1149350" algn="l"/>
              </a:tabLst>
            </a:pPr>
            <a:r>
              <a:rPr lang="en-US" dirty="0"/>
              <a:t>More		Suba De Silva (ODU), Zhenghai Li (SLAC), M. Kelly (ANL), and many more</a:t>
            </a:r>
          </a:p>
          <a:p>
            <a:pPr marL="0" indent="0">
              <a:buFont typeface="Arial" panose="020B0604020202020204" pitchFamily="34" charset="0"/>
              <a:buNone/>
              <a:tabLst>
                <a:tab pos="914400" algn="l"/>
                <a:tab pos="1149350" algn="l"/>
              </a:tabLst>
            </a:pPr>
            <a:endParaRPr lang="en-US" dirty="0"/>
          </a:p>
        </p:txBody>
      </p:sp>
      <p:sp>
        <p:nvSpPr>
          <p:cNvPr id="8" name="Title 2">
            <a:extLst>
              <a:ext uri="{FF2B5EF4-FFF2-40B4-BE49-F238E27FC236}">
                <a16:creationId xmlns:a16="http://schemas.microsoft.com/office/drawing/2014/main" id="{3263F543-35D8-438E-9A5B-A63949CD4C7A}"/>
              </a:ext>
            </a:extLst>
          </p:cNvPr>
          <p:cNvSpPr>
            <a:spLocks noGrp="1"/>
          </p:cNvSpPr>
          <p:nvPr>
            <p:ph type="title"/>
          </p:nvPr>
        </p:nvSpPr>
        <p:spPr>
          <a:xfrm>
            <a:off x="272079" y="0"/>
            <a:ext cx="11499925" cy="825178"/>
          </a:xfrm>
        </p:spPr>
        <p:txBody>
          <a:bodyPr/>
          <a:lstStyle/>
          <a:p>
            <a:r>
              <a:rPr lang="en-US" dirty="0"/>
              <a:t>EIC SRF Team – Our most important resource </a:t>
            </a:r>
          </a:p>
        </p:txBody>
      </p:sp>
    </p:spTree>
    <p:extLst>
      <p:ext uri="{BB962C8B-B14F-4D97-AF65-F5344CB8AC3E}">
        <p14:creationId xmlns:p14="http://schemas.microsoft.com/office/powerpoint/2010/main" val="30446273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24</a:t>
            </a:fld>
            <a:endParaRPr lang="en-US" dirty="0"/>
          </a:p>
        </p:txBody>
      </p:sp>
      <p:sp>
        <p:nvSpPr>
          <p:cNvPr id="3" name="Title 1">
            <a:extLst>
              <a:ext uri="{FF2B5EF4-FFF2-40B4-BE49-F238E27FC236}">
                <a16:creationId xmlns:a16="http://schemas.microsoft.com/office/drawing/2014/main" id="{B6D26F3A-2B3A-4201-B693-01681CFB76DE}"/>
              </a:ext>
            </a:extLst>
          </p:cNvPr>
          <p:cNvSpPr>
            <a:spLocks noGrp="1"/>
          </p:cNvSpPr>
          <p:nvPr>
            <p:ph type="title"/>
          </p:nvPr>
        </p:nvSpPr>
        <p:spPr>
          <a:xfrm>
            <a:off x="3495155" y="2702086"/>
            <a:ext cx="5525020" cy="825178"/>
          </a:xfrm>
        </p:spPr>
        <p:txBody>
          <a:bodyPr>
            <a:noAutofit/>
          </a:bodyPr>
          <a:lstStyle/>
          <a:p>
            <a:r>
              <a:rPr lang="en-US" sz="7200" dirty="0"/>
              <a:t>Thank you!</a:t>
            </a:r>
          </a:p>
        </p:txBody>
      </p:sp>
      <p:sp>
        <p:nvSpPr>
          <p:cNvPr id="2" name="TextBox 1">
            <a:extLst>
              <a:ext uri="{FF2B5EF4-FFF2-40B4-BE49-F238E27FC236}">
                <a16:creationId xmlns:a16="http://schemas.microsoft.com/office/drawing/2014/main" id="{F87A6B88-93D0-4EB6-AEC7-BCD7261E187C}"/>
              </a:ext>
            </a:extLst>
          </p:cNvPr>
          <p:cNvSpPr txBox="1"/>
          <p:nvPr/>
        </p:nvSpPr>
        <p:spPr>
          <a:xfrm>
            <a:off x="2013735" y="5435302"/>
            <a:ext cx="8996125" cy="923330"/>
          </a:xfrm>
          <a:prstGeom prst="rect">
            <a:avLst/>
          </a:prstGeom>
          <a:noFill/>
        </p:spPr>
        <p:txBody>
          <a:bodyPr wrap="square" rtlCol="0">
            <a:spAutoFit/>
          </a:bodyPr>
          <a:lstStyle/>
          <a:p>
            <a:pPr algn="ctr"/>
            <a:r>
              <a:rPr lang="en-US" altLang="en-US" dirty="0">
                <a:latin typeface="Calibri" panose="020F0502020204030204" pitchFamily="34" charset="0"/>
                <a:cs typeface="Calibri" panose="020F0502020204030204" pitchFamily="34" charset="0"/>
              </a:rPr>
              <a:t>This material is based upon work supported by the U.S. Department of Energy, Office of Science, Office of Nuclear Physics under Contract No. 89243126CSC000213</a:t>
            </a:r>
            <a:endParaRPr lang="en-US" altLang="en-US" dirty="0">
              <a:latin typeface="Arial" panose="020B0604020202020204" pitchFamily="34" charset="0"/>
            </a:endParaRPr>
          </a:p>
          <a:p>
            <a:pPr algn="ctr"/>
            <a:r>
              <a:rPr lang="en-US" dirty="0"/>
              <a:t> </a:t>
            </a:r>
          </a:p>
        </p:txBody>
      </p:sp>
    </p:spTree>
    <p:extLst>
      <p:ext uri="{BB962C8B-B14F-4D97-AF65-F5344CB8AC3E}">
        <p14:creationId xmlns:p14="http://schemas.microsoft.com/office/powerpoint/2010/main" val="27196223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3</a:t>
            </a:fld>
            <a:endParaRPr lang="en-US" dirty="0"/>
          </a:p>
        </p:txBody>
      </p:sp>
      <p:sp>
        <p:nvSpPr>
          <p:cNvPr id="6" name="Content Placeholder 3">
            <a:extLst>
              <a:ext uri="{FF2B5EF4-FFF2-40B4-BE49-F238E27FC236}">
                <a16:creationId xmlns:a16="http://schemas.microsoft.com/office/drawing/2014/main" id="{2E4E8919-D4FB-4905-A512-9F4022E8ED8F}"/>
              </a:ext>
            </a:extLst>
          </p:cNvPr>
          <p:cNvSpPr txBox="1">
            <a:spLocks/>
          </p:cNvSpPr>
          <p:nvPr/>
        </p:nvSpPr>
        <p:spPr>
          <a:xfrm>
            <a:off x="-106339" y="2057840"/>
            <a:ext cx="6460622" cy="411001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endParaRPr lang="en-US" sz="2400" dirty="0"/>
          </a:p>
          <a:p>
            <a:pPr lvl="1"/>
            <a:r>
              <a:rPr lang="en-US" sz="2400" dirty="0"/>
              <a:t>High luminosity</a:t>
            </a:r>
          </a:p>
          <a:p>
            <a:pPr lvl="1"/>
            <a:endParaRPr lang="en-US" sz="2400" dirty="0"/>
          </a:p>
          <a:p>
            <a:pPr lvl="1"/>
            <a:r>
              <a:rPr lang="en-US" sz="2400" dirty="0"/>
              <a:t>Variable center of mass energy collisions</a:t>
            </a:r>
          </a:p>
          <a:p>
            <a:pPr lvl="1"/>
            <a:endParaRPr lang="en-US" sz="2400" dirty="0"/>
          </a:p>
          <a:p>
            <a:pPr lvl="1"/>
            <a:r>
              <a:rPr lang="en-US" sz="2400" dirty="0"/>
              <a:t>Highly polarized electron beams colliding with highly polarized proton and ion beams</a:t>
            </a:r>
          </a:p>
          <a:p>
            <a:pPr lvl="2"/>
            <a:r>
              <a:rPr lang="en-US" sz="2000" dirty="0"/>
              <a:t>Beam polarization ~ 70%</a:t>
            </a:r>
          </a:p>
          <a:p>
            <a:pPr lvl="2"/>
            <a:r>
              <a:rPr lang="en-US" sz="2000" dirty="0"/>
              <a:t>Ion beams from protons to Uranium</a:t>
            </a:r>
          </a:p>
          <a:p>
            <a:pPr lvl="2"/>
            <a:endParaRPr lang="en-US" sz="2200" dirty="0"/>
          </a:p>
          <a:p>
            <a:pPr lvl="1"/>
            <a:endParaRPr lang="en-US" sz="2400" dirty="0"/>
          </a:p>
        </p:txBody>
      </p:sp>
      <p:pic>
        <p:nvPicPr>
          <p:cNvPr id="7" name="Picture 6">
            <a:extLst>
              <a:ext uri="{FF2B5EF4-FFF2-40B4-BE49-F238E27FC236}">
                <a16:creationId xmlns:a16="http://schemas.microsoft.com/office/drawing/2014/main" id="{DACCCCE2-ABF8-4A7B-8BF1-4823B0B8F5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91085" y="2046777"/>
            <a:ext cx="1904915" cy="1169625"/>
          </a:xfrm>
          <a:prstGeom prst="rect">
            <a:avLst/>
          </a:prstGeom>
        </p:spPr>
      </p:pic>
      <p:pic>
        <p:nvPicPr>
          <p:cNvPr id="8" name="Picture 7">
            <a:extLst>
              <a:ext uri="{FF2B5EF4-FFF2-40B4-BE49-F238E27FC236}">
                <a16:creationId xmlns:a16="http://schemas.microsoft.com/office/drawing/2014/main" id="{03BC71EA-93DC-4724-8B82-2C93C1E933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94100" y="3072263"/>
            <a:ext cx="1904915" cy="1134004"/>
          </a:xfrm>
          <a:prstGeom prst="rect">
            <a:avLst/>
          </a:prstGeom>
        </p:spPr>
      </p:pic>
      <p:sp>
        <p:nvSpPr>
          <p:cNvPr id="9" name="TextBox 8">
            <a:extLst>
              <a:ext uri="{FF2B5EF4-FFF2-40B4-BE49-F238E27FC236}">
                <a16:creationId xmlns:a16="http://schemas.microsoft.com/office/drawing/2014/main" id="{5CAAF5C3-5B81-4599-AD8D-29F07E1B9CDC}"/>
              </a:ext>
            </a:extLst>
          </p:cNvPr>
          <p:cNvSpPr txBox="1"/>
          <p:nvPr/>
        </p:nvSpPr>
        <p:spPr>
          <a:xfrm>
            <a:off x="9347398" y="3034049"/>
            <a:ext cx="2855894" cy="1200329"/>
          </a:xfrm>
          <a:prstGeom prst="rect">
            <a:avLst/>
          </a:prstGeom>
          <a:noFill/>
        </p:spPr>
        <p:txBody>
          <a:bodyPr wrap="square" rtlCol="0">
            <a:spAutoFit/>
          </a:bodyPr>
          <a:lstStyle/>
          <a:p>
            <a:pPr lvl="1" algn="ctr"/>
            <a:r>
              <a:rPr lang="en-US" sz="2400" dirty="0"/>
              <a:t>20 to 140 GeV (e-p) Center-of-Mass energies</a:t>
            </a:r>
          </a:p>
        </p:txBody>
      </p:sp>
      <p:pic>
        <p:nvPicPr>
          <p:cNvPr id="10" name="Picture 9">
            <a:extLst>
              <a:ext uri="{FF2B5EF4-FFF2-40B4-BE49-F238E27FC236}">
                <a16:creationId xmlns:a16="http://schemas.microsoft.com/office/drawing/2014/main" id="{B6200E10-9046-474B-9305-C67AC51D5A58}"/>
              </a:ext>
            </a:extLst>
          </p:cNvPr>
          <p:cNvPicPr>
            <a:picLocks noChangeAspect="1"/>
          </p:cNvPicPr>
          <p:nvPr/>
        </p:nvPicPr>
        <p:blipFill>
          <a:blip r:embed="rId4"/>
          <a:stretch>
            <a:fillRect/>
          </a:stretch>
        </p:blipFill>
        <p:spPr>
          <a:xfrm>
            <a:off x="6502575" y="4313129"/>
            <a:ext cx="2791578" cy="1684392"/>
          </a:xfrm>
          <a:prstGeom prst="rect">
            <a:avLst/>
          </a:prstGeom>
        </p:spPr>
      </p:pic>
      <p:pic>
        <p:nvPicPr>
          <p:cNvPr id="13" name="Picture 12">
            <a:extLst>
              <a:ext uri="{FF2B5EF4-FFF2-40B4-BE49-F238E27FC236}">
                <a16:creationId xmlns:a16="http://schemas.microsoft.com/office/drawing/2014/main" id="{05266A28-33CE-44D3-88D7-9B379C69038F}"/>
              </a:ext>
            </a:extLst>
          </p:cNvPr>
          <p:cNvPicPr>
            <a:picLocks noChangeAspect="1"/>
          </p:cNvPicPr>
          <p:nvPr/>
        </p:nvPicPr>
        <p:blipFill>
          <a:blip r:embed="rId5"/>
          <a:stretch>
            <a:fillRect/>
          </a:stretch>
        </p:blipFill>
        <p:spPr>
          <a:xfrm>
            <a:off x="9280613" y="4388678"/>
            <a:ext cx="2855895" cy="1601732"/>
          </a:xfrm>
          <a:prstGeom prst="rect">
            <a:avLst/>
          </a:prstGeom>
        </p:spPr>
      </p:pic>
      <p:pic>
        <p:nvPicPr>
          <p:cNvPr id="14" name="Picture 13">
            <a:extLst>
              <a:ext uri="{FF2B5EF4-FFF2-40B4-BE49-F238E27FC236}">
                <a16:creationId xmlns:a16="http://schemas.microsoft.com/office/drawing/2014/main" id="{5F99D6BD-31FF-48DF-8BB4-F350CFCEEDC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85865" y="903881"/>
            <a:ext cx="3499843" cy="1946350"/>
          </a:xfrm>
          <a:prstGeom prst="rect">
            <a:avLst/>
          </a:prstGeom>
        </p:spPr>
      </p:pic>
      <p:sp>
        <p:nvSpPr>
          <p:cNvPr id="3" name="TextBox 2">
            <a:extLst>
              <a:ext uri="{FF2B5EF4-FFF2-40B4-BE49-F238E27FC236}">
                <a16:creationId xmlns:a16="http://schemas.microsoft.com/office/drawing/2014/main" id="{C0F0E4EC-839F-435D-BE73-F1949440ED7A}"/>
              </a:ext>
            </a:extLst>
          </p:cNvPr>
          <p:cNvSpPr txBox="1"/>
          <p:nvPr/>
        </p:nvSpPr>
        <p:spPr>
          <a:xfrm>
            <a:off x="5789185" y="2120495"/>
            <a:ext cx="2318743" cy="1200329"/>
          </a:xfrm>
          <a:prstGeom prst="rect">
            <a:avLst/>
          </a:prstGeom>
          <a:noFill/>
        </p:spPr>
        <p:txBody>
          <a:bodyPr wrap="square" rtlCol="0">
            <a:spAutoFit/>
          </a:bodyPr>
          <a:lstStyle/>
          <a:p>
            <a:pPr lvl="1" algn="ctr"/>
            <a:r>
              <a:rPr lang="en-US" sz="2400" dirty="0"/>
              <a:t>Luminosity 10</a:t>
            </a:r>
            <a:r>
              <a:rPr lang="en-US" sz="2400" baseline="30000" dirty="0"/>
              <a:t>33</a:t>
            </a:r>
            <a:r>
              <a:rPr lang="en-US" sz="2400" dirty="0"/>
              <a:t> -10</a:t>
            </a:r>
            <a:r>
              <a:rPr lang="en-US" sz="2400" baseline="30000" dirty="0"/>
              <a:t>34</a:t>
            </a:r>
            <a:r>
              <a:rPr lang="en-US" sz="2400" dirty="0"/>
              <a:t> cm</a:t>
            </a:r>
            <a:r>
              <a:rPr lang="en-US" sz="2400" baseline="30000" dirty="0"/>
              <a:t>-2</a:t>
            </a:r>
            <a:r>
              <a:rPr lang="en-US" sz="2400" dirty="0"/>
              <a:t> s</a:t>
            </a:r>
            <a:r>
              <a:rPr lang="en-US" sz="2400" baseline="30000" dirty="0"/>
              <a:t>-1</a:t>
            </a:r>
            <a:endParaRPr lang="en-US" sz="2400" dirty="0"/>
          </a:p>
        </p:txBody>
      </p:sp>
      <p:pic>
        <p:nvPicPr>
          <p:cNvPr id="15" name="droppedImage.png">
            <a:extLst>
              <a:ext uri="{FF2B5EF4-FFF2-40B4-BE49-F238E27FC236}">
                <a16:creationId xmlns:a16="http://schemas.microsoft.com/office/drawing/2014/main" id="{315F49C9-541D-4D3F-B255-B970347E0D4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6274" r="14489"/>
          <a:stretch/>
        </p:blipFill>
        <p:spPr>
          <a:xfrm>
            <a:off x="4891681" y="4936708"/>
            <a:ext cx="1610894" cy="781920"/>
          </a:xfrm>
          <a:prstGeom prst="rect">
            <a:avLst/>
          </a:prstGeom>
          <a:ln w="12700">
            <a:round/>
          </a:ln>
        </p:spPr>
      </p:pic>
      <p:sp>
        <p:nvSpPr>
          <p:cNvPr id="16" name="TextBox 15">
            <a:extLst>
              <a:ext uri="{FF2B5EF4-FFF2-40B4-BE49-F238E27FC236}">
                <a16:creationId xmlns:a16="http://schemas.microsoft.com/office/drawing/2014/main" id="{9EB2DA84-50F4-4E2F-BFEA-F5941D200113}"/>
              </a:ext>
            </a:extLst>
          </p:cNvPr>
          <p:cNvSpPr txBox="1"/>
          <p:nvPr/>
        </p:nvSpPr>
        <p:spPr>
          <a:xfrm>
            <a:off x="-106339" y="944356"/>
            <a:ext cx="8294914" cy="954107"/>
          </a:xfrm>
          <a:prstGeom prst="rect">
            <a:avLst/>
          </a:prstGeom>
          <a:noFill/>
        </p:spPr>
        <p:txBody>
          <a:bodyPr wrap="square" rtlCol="0">
            <a:spAutoFit/>
          </a:bodyPr>
          <a:lstStyle/>
          <a:p>
            <a:pPr marL="800100" lvl="1" indent="-342900">
              <a:buFont typeface="Arial" panose="020B0604020202020204" pitchFamily="34" charset="0"/>
              <a:buChar char="•"/>
            </a:pPr>
            <a:r>
              <a:rPr lang="en-US" sz="2400" dirty="0"/>
              <a:t>Partnership between BNL &amp; JLab</a:t>
            </a:r>
          </a:p>
          <a:p>
            <a:pPr marL="800100" lvl="1" indent="-342900">
              <a:buFont typeface="Arial" panose="020B0604020202020204" pitchFamily="34" charset="0"/>
              <a:buChar char="•"/>
            </a:pPr>
            <a:endParaRPr lang="en-US" sz="800" dirty="0"/>
          </a:p>
          <a:p>
            <a:pPr marL="800100" lvl="1" indent="-342900">
              <a:buFont typeface="Arial" panose="020B0604020202020204" pitchFamily="34" charset="0"/>
              <a:buChar char="•"/>
            </a:pPr>
            <a:r>
              <a:rPr lang="en-US" sz="2400" dirty="0"/>
              <a:t>Utilizes infrastructure of BNL’s RHIC facility</a:t>
            </a:r>
          </a:p>
        </p:txBody>
      </p:sp>
      <p:pic>
        <p:nvPicPr>
          <p:cNvPr id="17" name="Picture 16">
            <a:extLst>
              <a:ext uri="{FF2B5EF4-FFF2-40B4-BE49-F238E27FC236}">
                <a16:creationId xmlns:a16="http://schemas.microsoft.com/office/drawing/2014/main" id="{EF62355D-7079-41AB-BB36-A077396964BB}"/>
              </a:ext>
            </a:extLst>
          </p:cNvPr>
          <p:cNvPicPr>
            <a:picLocks noChangeAspect="1"/>
          </p:cNvPicPr>
          <p:nvPr/>
        </p:nvPicPr>
        <p:blipFill rotWithShape="1">
          <a:blip r:embed="rId8"/>
          <a:srcRect l="8699" r="9565"/>
          <a:stretch/>
        </p:blipFill>
        <p:spPr>
          <a:xfrm>
            <a:off x="7168542" y="922089"/>
            <a:ext cx="1336756" cy="1028363"/>
          </a:xfrm>
          <a:prstGeom prst="rect">
            <a:avLst/>
          </a:prstGeom>
        </p:spPr>
      </p:pic>
      <p:sp>
        <p:nvSpPr>
          <p:cNvPr id="18" name="Title 1">
            <a:extLst>
              <a:ext uri="{FF2B5EF4-FFF2-40B4-BE49-F238E27FC236}">
                <a16:creationId xmlns:a16="http://schemas.microsoft.com/office/drawing/2014/main" id="{380CF6E6-C0EB-4160-B831-94DAA56FD874}"/>
              </a:ext>
            </a:extLst>
          </p:cNvPr>
          <p:cNvSpPr>
            <a:spLocks noGrp="1"/>
          </p:cNvSpPr>
          <p:nvPr>
            <p:ph type="title"/>
          </p:nvPr>
        </p:nvSpPr>
        <p:spPr>
          <a:xfrm>
            <a:off x="461963" y="0"/>
            <a:ext cx="11499234" cy="814866"/>
          </a:xfrm>
        </p:spPr>
        <p:txBody>
          <a:bodyPr/>
          <a:lstStyle/>
          <a:p>
            <a:r>
              <a:rPr lang="en-US" dirty="0"/>
              <a:t>What is the EIC</a:t>
            </a:r>
          </a:p>
        </p:txBody>
      </p:sp>
      <p:pic>
        <p:nvPicPr>
          <p:cNvPr id="19" name="Picture 18">
            <a:extLst>
              <a:ext uri="{FF2B5EF4-FFF2-40B4-BE49-F238E27FC236}">
                <a16:creationId xmlns:a16="http://schemas.microsoft.com/office/drawing/2014/main" id="{338E9C5B-85E5-4F08-B23E-61AD4E2EF2FD}"/>
              </a:ext>
            </a:extLst>
          </p:cNvPr>
          <p:cNvPicPr>
            <a:picLocks noChangeAspect="1"/>
          </p:cNvPicPr>
          <p:nvPr/>
        </p:nvPicPr>
        <p:blipFill>
          <a:blip r:embed="rId9"/>
          <a:stretch>
            <a:fillRect/>
          </a:stretch>
        </p:blipFill>
        <p:spPr>
          <a:xfrm>
            <a:off x="5503115" y="138109"/>
            <a:ext cx="2064604" cy="596118"/>
          </a:xfrm>
          <a:prstGeom prst="rect">
            <a:avLst/>
          </a:prstGeom>
        </p:spPr>
      </p:pic>
      <p:pic>
        <p:nvPicPr>
          <p:cNvPr id="20" name="Picture 19">
            <a:extLst>
              <a:ext uri="{FF2B5EF4-FFF2-40B4-BE49-F238E27FC236}">
                <a16:creationId xmlns:a16="http://schemas.microsoft.com/office/drawing/2014/main" id="{EEE3B9EF-E110-4265-A731-1B3D053D7B44}"/>
              </a:ext>
            </a:extLst>
          </p:cNvPr>
          <p:cNvPicPr>
            <a:picLocks noChangeAspect="1"/>
          </p:cNvPicPr>
          <p:nvPr/>
        </p:nvPicPr>
        <p:blipFill>
          <a:blip r:embed="rId10"/>
          <a:stretch>
            <a:fillRect/>
          </a:stretch>
        </p:blipFill>
        <p:spPr>
          <a:xfrm>
            <a:off x="8022826" y="129517"/>
            <a:ext cx="2064604" cy="620063"/>
          </a:xfrm>
          <a:prstGeom prst="rect">
            <a:avLst/>
          </a:prstGeom>
        </p:spPr>
      </p:pic>
    </p:spTree>
    <p:extLst>
      <p:ext uri="{BB962C8B-B14F-4D97-AF65-F5344CB8AC3E}">
        <p14:creationId xmlns:p14="http://schemas.microsoft.com/office/powerpoint/2010/main" val="15581398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4</a:t>
            </a:fld>
            <a:endParaRPr lang="en-US" dirty="0"/>
          </a:p>
        </p:txBody>
      </p:sp>
      <p:pic>
        <p:nvPicPr>
          <p:cNvPr id="6" name="Picture 5" descr="Diagram&#10;&#10;AI-generated content may be incorrect.">
            <a:extLst>
              <a:ext uri="{FF2B5EF4-FFF2-40B4-BE49-F238E27FC236}">
                <a16:creationId xmlns:a16="http://schemas.microsoft.com/office/drawing/2014/main" id="{97ADEC18-ADD4-4FCE-A509-EC4340D85529}"/>
              </a:ext>
            </a:extLst>
          </p:cNvPr>
          <p:cNvPicPr>
            <a:picLocks noChangeAspect="1"/>
          </p:cNvPicPr>
          <p:nvPr/>
        </p:nvPicPr>
        <p:blipFill>
          <a:blip r:embed="rId2"/>
          <a:stretch>
            <a:fillRect/>
          </a:stretch>
        </p:blipFill>
        <p:spPr>
          <a:xfrm>
            <a:off x="4008358" y="912318"/>
            <a:ext cx="5037261" cy="5037261"/>
          </a:xfrm>
          <a:prstGeom prst="rect">
            <a:avLst/>
          </a:prstGeom>
        </p:spPr>
      </p:pic>
      <p:sp>
        <p:nvSpPr>
          <p:cNvPr id="8" name="Title 1">
            <a:extLst>
              <a:ext uri="{FF2B5EF4-FFF2-40B4-BE49-F238E27FC236}">
                <a16:creationId xmlns:a16="http://schemas.microsoft.com/office/drawing/2014/main" id="{B99D1EFE-14E9-43D6-9161-B1718001F1C0}"/>
              </a:ext>
            </a:extLst>
          </p:cNvPr>
          <p:cNvSpPr>
            <a:spLocks noGrp="1"/>
          </p:cNvSpPr>
          <p:nvPr>
            <p:ph type="title"/>
          </p:nvPr>
        </p:nvSpPr>
        <p:spPr>
          <a:xfrm>
            <a:off x="461963" y="0"/>
            <a:ext cx="11499234" cy="814866"/>
          </a:xfrm>
        </p:spPr>
        <p:txBody>
          <a:bodyPr/>
          <a:lstStyle/>
          <a:p>
            <a:r>
              <a:rPr lang="en-US" dirty="0"/>
              <a:t>SRF cavities in the EIC</a:t>
            </a:r>
          </a:p>
        </p:txBody>
      </p:sp>
      <p:pic>
        <p:nvPicPr>
          <p:cNvPr id="16" name="Picture 15">
            <a:extLst>
              <a:ext uri="{FF2B5EF4-FFF2-40B4-BE49-F238E27FC236}">
                <a16:creationId xmlns:a16="http://schemas.microsoft.com/office/drawing/2014/main" id="{1812A445-7342-4982-A941-9043B36BA1BF}"/>
              </a:ext>
            </a:extLst>
          </p:cNvPr>
          <p:cNvPicPr>
            <a:picLocks noChangeAspect="1" noChangeArrowheads="1"/>
            <a:extLst>
              <a:ext uri="{84589F7E-364E-4C9E-8A38-B11213B215E9}">
                <a14:cameraTool xmlns:a14="http://schemas.microsoft.com/office/drawing/2010/main" cellRange="$E$10:$G$13"/>
              </a:ext>
            </a:extLst>
          </p:cNvPicPr>
          <p:nvPr/>
        </p:nvPicPr>
        <p:blipFill>
          <a:blip r:embed="rId3"/>
          <a:srcRect/>
          <a:stretch>
            <a:fillRect/>
          </a:stretch>
        </p:blipFill>
        <p:spPr bwMode="auto">
          <a:xfrm>
            <a:off x="312744" y="3974847"/>
            <a:ext cx="3695614" cy="20721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776A6D73-C40F-4592-B26B-9CDA445B11DF}"/>
              </a:ext>
            </a:extLst>
          </p:cNvPr>
          <p:cNvPicPr>
            <a:picLocks noChangeAspect="1" noChangeArrowheads="1"/>
            <a:extLst>
              <a:ext uri="{84589F7E-364E-4C9E-8A38-B11213B215E9}">
                <a14:cameraTool xmlns:a14="http://schemas.microsoft.com/office/drawing/2010/main" cellRange="$E$19:$G$21"/>
              </a:ext>
            </a:extLst>
          </p:cNvPicPr>
          <p:nvPr/>
        </p:nvPicPr>
        <p:blipFill>
          <a:blip r:embed="rId4"/>
          <a:srcRect/>
          <a:stretch>
            <a:fillRect/>
          </a:stretch>
        </p:blipFill>
        <p:spPr bwMode="auto">
          <a:xfrm>
            <a:off x="312744" y="1664052"/>
            <a:ext cx="3695614" cy="19039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F6FE973F-65AB-41FC-A6F9-95209E18C258}"/>
              </a:ext>
            </a:extLst>
          </p:cNvPr>
          <p:cNvPicPr>
            <a:picLocks noChangeAspect="1" noChangeArrowheads="1"/>
            <a:extLst>
              <a:ext uri="{84589F7E-364E-4C9E-8A38-B11213B215E9}">
                <a14:cameraTool xmlns:a14="http://schemas.microsoft.com/office/drawing/2010/main" cellRange="$E$24:$F$26"/>
              </a:ext>
            </a:extLst>
          </p:cNvPicPr>
          <p:nvPr/>
        </p:nvPicPr>
        <p:blipFill>
          <a:blip r:embed="rId5"/>
          <a:srcRect/>
          <a:stretch>
            <a:fillRect/>
          </a:stretch>
        </p:blipFill>
        <p:spPr bwMode="auto">
          <a:xfrm>
            <a:off x="9045619" y="4043089"/>
            <a:ext cx="3073809" cy="2003942"/>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a:extLst>
              <a:ext uri="{FF2B5EF4-FFF2-40B4-BE49-F238E27FC236}">
                <a16:creationId xmlns:a16="http://schemas.microsoft.com/office/drawing/2014/main" id="{6BC1E57D-2F42-4532-924B-3A48DEFA7B4D}"/>
              </a:ext>
            </a:extLst>
          </p:cNvPr>
          <p:cNvCxnSpPr>
            <a:cxnSpLocks/>
          </p:cNvCxnSpPr>
          <p:nvPr/>
        </p:nvCxnSpPr>
        <p:spPr>
          <a:xfrm>
            <a:off x="3924034" y="2077344"/>
            <a:ext cx="729609" cy="97077"/>
          </a:xfrm>
          <a:prstGeom prst="straightConnector1">
            <a:avLst/>
          </a:prstGeom>
          <a:ln w="984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49FF092-3912-4201-81F4-A88EAFEA157C}"/>
              </a:ext>
            </a:extLst>
          </p:cNvPr>
          <p:cNvCxnSpPr>
            <a:cxnSpLocks/>
          </p:cNvCxnSpPr>
          <p:nvPr/>
        </p:nvCxnSpPr>
        <p:spPr>
          <a:xfrm flipV="1">
            <a:off x="3889840" y="4098471"/>
            <a:ext cx="1863260" cy="960510"/>
          </a:xfrm>
          <a:prstGeom prst="straightConnector1">
            <a:avLst/>
          </a:prstGeom>
          <a:ln w="984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B6F1B2E-24FB-4508-81A7-ECB76BD72D1A}"/>
              </a:ext>
            </a:extLst>
          </p:cNvPr>
          <p:cNvCxnSpPr>
            <a:cxnSpLocks/>
          </p:cNvCxnSpPr>
          <p:nvPr/>
        </p:nvCxnSpPr>
        <p:spPr>
          <a:xfrm flipH="1" flipV="1">
            <a:off x="8160167" y="3779614"/>
            <a:ext cx="969776" cy="682252"/>
          </a:xfrm>
          <a:prstGeom prst="straightConnector1">
            <a:avLst/>
          </a:prstGeom>
          <a:ln w="9842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4BD9D849-51C0-4BAF-B386-AE298244BC2F}"/>
              </a:ext>
            </a:extLst>
          </p:cNvPr>
          <p:cNvSpPr txBox="1"/>
          <p:nvPr/>
        </p:nvSpPr>
        <p:spPr>
          <a:xfrm>
            <a:off x="8702042" y="908421"/>
            <a:ext cx="3489958" cy="1938992"/>
          </a:xfrm>
          <a:prstGeom prst="rect">
            <a:avLst/>
          </a:prstGeom>
          <a:solidFill>
            <a:schemeClr val="bg1"/>
          </a:solidFill>
        </p:spPr>
        <p:txBody>
          <a:bodyPr wrap="square" rtlCol="0">
            <a:spAutoFit/>
          </a:bodyPr>
          <a:lstStyle/>
          <a:p>
            <a:r>
              <a:rPr lang="en-US" sz="2400" b="1" dirty="0"/>
              <a:t>591 MHz 1-cell in IR10</a:t>
            </a:r>
          </a:p>
          <a:p>
            <a:endParaRPr lang="en-US" sz="2400" b="1" dirty="0"/>
          </a:p>
          <a:p>
            <a:r>
              <a:rPr lang="en-US" sz="2400" b="1" dirty="0"/>
              <a:t>Crab cavities in IR6</a:t>
            </a:r>
          </a:p>
          <a:p>
            <a:endParaRPr lang="en-US" sz="2400" b="1" dirty="0"/>
          </a:p>
          <a:p>
            <a:r>
              <a:rPr lang="en-US" sz="2400" b="1" dirty="0"/>
              <a:t>591 MHz 5-cell in RCS</a:t>
            </a:r>
          </a:p>
        </p:txBody>
      </p:sp>
      <p:pic>
        <p:nvPicPr>
          <p:cNvPr id="39" name="Picture 38">
            <a:extLst>
              <a:ext uri="{FF2B5EF4-FFF2-40B4-BE49-F238E27FC236}">
                <a16:creationId xmlns:a16="http://schemas.microsoft.com/office/drawing/2014/main" id="{FA60D4F0-D58C-4647-BABB-EA33F7D43F5F}"/>
              </a:ext>
            </a:extLst>
          </p:cNvPr>
          <p:cNvPicPr>
            <a:picLocks noChangeAspect="1"/>
          </p:cNvPicPr>
          <p:nvPr/>
        </p:nvPicPr>
        <p:blipFill>
          <a:blip r:embed="rId6"/>
          <a:stretch>
            <a:fillRect/>
          </a:stretch>
        </p:blipFill>
        <p:spPr>
          <a:xfrm>
            <a:off x="1333724" y="938994"/>
            <a:ext cx="1509229" cy="725987"/>
          </a:xfrm>
          <a:prstGeom prst="rect">
            <a:avLst/>
          </a:prstGeom>
          <a:effectLst>
            <a:outerShdw blurRad="50800" dist="50800" dir="5400000" algn="ctr" rotWithShape="0">
              <a:srgbClr val="000000">
                <a:alpha val="0"/>
              </a:srgbClr>
            </a:outerShdw>
          </a:effectLst>
        </p:spPr>
      </p:pic>
      <p:pic>
        <p:nvPicPr>
          <p:cNvPr id="40" name="Picture 39">
            <a:extLst>
              <a:ext uri="{FF2B5EF4-FFF2-40B4-BE49-F238E27FC236}">
                <a16:creationId xmlns:a16="http://schemas.microsoft.com/office/drawing/2014/main" id="{A456575C-8357-49B6-9CF0-AA252CD9B508}"/>
              </a:ext>
            </a:extLst>
          </p:cNvPr>
          <p:cNvPicPr>
            <a:picLocks noChangeAspect="1"/>
          </p:cNvPicPr>
          <p:nvPr/>
        </p:nvPicPr>
        <p:blipFill>
          <a:blip r:embed="rId7"/>
          <a:stretch>
            <a:fillRect/>
          </a:stretch>
        </p:blipFill>
        <p:spPr>
          <a:xfrm>
            <a:off x="3543470" y="3691577"/>
            <a:ext cx="1512518" cy="746119"/>
          </a:xfrm>
          <a:prstGeom prst="rect">
            <a:avLst/>
          </a:prstGeom>
        </p:spPr>
      </p:pic>
      <p:pic>
        <p:nvPicPr>
          <p:cNvPr id="42" name="Picture 41">
            <a:extLst>
              <a:ext uri="{FF2B5EF4-FFF2-40B4-BE49-F238E27FC236}">
                <a16:creationId xmlns:a16="http://schemas.microsoft.com/office/drawing/2014/main" id="{79A90BE0-80C2-4C74-8A9C-39F21F10BAB6}"/>
              </a:ext>
            </a:extLst>
          </p:cNvPr>
          <p:cNvPicPr>
            <a:picLocks noChangeAspect="1"/>
          </p:cNvPicPr>
          <p:nvPr/>
        </p:nvPicPr>
        <p:blipFill>
          <a:blip r:embed="rId8"/>
          <a:stretch>
            <a:fillRect/>
          </a:stretch>
        </p:blipFill>
        <p:spPr>
          <a:xfrm>
            <a:off x="9461234" y="3110888"/>
            <a:ext cx="2258532" cy="851770"/>
          </a:xfrm>
          <a:prstGeom prst="rect">
            <a:avLst/>
          </a:prstGeom>
          <a:scene3d>
            <a:camera prst="orthographicFront">
              <a:rot lat="0" lon="0" rev="0"/>
            </a:camera>
            <a:lightRig rig="threePt" dir="t"/>
          </a:scene3d>
        </p:spPr>
      </p:pic>
    </p:spTree>
    <p:extLst>
      <p:ext uri="{BB962C8B-B14F-4D97-AF65-F5344CB8AC3E}">
        <p14:creationId xmlns:p14="http://schemas.microsoft.com/office/powerpoint/2010/main" val="30903864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5</a:t>
            </a:fld>
            <a:endParaRPr lang="en-US" dirty="0"/>
          </a:p>
        </p:txBody>
      </p:sp>
      <p:sp>
        <p:nvSpPr>
          <p:cNvPr id="3" name="Title 1">
            <a:extLst>
              <a:ext uri="{FF2B5EF4-FFF2-40B4-BE49-F238E27FC236}">
                <a16:creationId xmlns:a16="http://schemas.microsoft.com/office/drawing/2014/main" id="{EFB8A347-DD96-4550-ABCE-930095A153E2}"/>
              </a:ext>
            </a:extLst>
          </p:cNvPr>
          <p:cNvSpPr>
            <a:spLocks noGrp="1"/>
          </p:cNvSpPr>
          <p:nvPr>
            <p:ph type="title"/>
          </p:nvPr>
        </p:nvSpPr>
        <p:spPr>
          <a:xfrm>
            <a:off x="462579" y="0"/>
            <a:ext cx="11499925" cy="825178"/>
          </a:xfrm>
        </p:spPr>
        <p:txBody>
          <a:bodyPr>
            <a:normAutofit fontScale="90000"/>
          </a:bodyPr>
          <a:lstStyle/>
          <a:p>
            <a:r>
              <a:rPr lang="en-US" dirty="0"/>
              <a:t>591 MHz 1-Cell Cryomodule – Design Challenges</a:t>
            </a:r>
          </a:p>
        </p:txBody>
      </p:sp>
      <p:sp>
        <p:nvSpPr>
          <p:cNvPr id="6" name="Content Placeholder 5">
            <a:extLst>
              <a:ext uri="{FF2B5EF4-FFF2-40B4-BE49-F238E27FC236}">
                <a16:creationId xmlns:a16="http://schemas.microsoft.com/office/drawing/2014/main" id="{2748BCEE-544A-47AE-BDED-3F48A83F8597}"/>
              </a:ext>
            </a:extLst>
          </p:cNvPr>
          <p:cNvSpPr txBox="1">
            <a:spLocks/>
          </p:cNvSpPr>
          <p:nvPr/>
        </p:nvSpPr>
        <p:spPr>
          <a:xfrm>
            <a:off x="164903" y="928289"/>
            <a:ext cx="6283848" cy="5239080"/>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RF Design</a:t>
            </a:r>
            <a:endParaRPr lang="en-US" sz="2200" dirty="0"/>
          </a:p>
          <a:p>
            <a:pPr lvl="1">
              <a:spcBef>
                <a:spcPts val="300"/>
              </a:spcBef>
            </a:pPr>
            <a:r>
              <a:rPr lang="en-US" sz="2600" dirty="0"/>
              <a:t>Provide 68 MV and 10 MW @ 591 MHz</a:t>
            </a:r>
            <a:endParaRPr lang="en-US" sz="2600" dirty="0">
              <a:cs typeface="Times New Roman"/>
            </a:endParaRPr>
          </a:p>
          <a:p>
            <a:pPr lvl="2">
              <a:buFont typeface="Wingdings" panose="05000000000000000000" pitchFamily="2" charset="2"/>
              <a:buChar char="§"/>
            </a:pPr>
            <a:r>
              <a:rPr lang="en-US" sz="2600" dirty="0">
                <a:cs typeface="Times New Roman" panose="02020603050405020304" pitchFamily="18" charset="0"/>
              </a:rPr>
              <a:t>2.5 A beam current</a:t>
            </a:r>
          </a:p>
          <a:p>
            <a:pPr lvl="2">
              <a:buFont typeface="Wingdings" panose="05000000000000000000" pitchFamily="2" charset="2"/>
              <a:buChar char="§"/>
            </a:pPr>
            <a:r>
              <a:rPr lang="en-US" sz="2600" dirty="0">
                <a:cs typeface="Times New Roman" panose="02020603050405020304" pitchFamily="18" charset="0"/>
              </a:rPr>
              <a:t>Loaded Q = 3x10</a:t>
            </a:r>
            <a:r>
              <a:rPr lang="en-US" sz="2600" baseline="30000" dirty="0">
                <a:cs typeface="Times New Roman" panose="02020603050405020304" pitchFamily="18" charset="0"/>
              </a:rPr>
              <a:t>5</a:t>
            </a:r>
          </a:p>
          <a:p>
            <a:pPr lvl="2">
              <a:buFont typeface="Wingdings" panose="05000000000000000000" pitchFamily="2" charset="2"/>
              <a:buChar char="§"/>
            </a:pPr>
            <a:r>
              <a:rPr lang="en-US" sz="2600" dirty="0">
                <a:cs typeface="Times New Roman" panose="02020603050405020304" pitchFamily="18" charset="0"/>
              </a:rPr>
              <a:t>Peak surface fields of ~40 MV/m and ~80 mT</a:t>
            </a:r>
          </a:p>
          <a:p>
            <a:pPr lvl="2">
              <a:buFont typeface="Wingdings" panose="05000000000000000000" pitchFamily="2" charset="2"/>
              <a:buChar char="§"/>
            </a:pPr>
            <a:r>
              <a:rPr lang="en-US" sz="2600" dirty="0">
                <a:cs typeface="Times New Roman" panose="02020603050405020304" pitchFamily="18" charset="0"/>
              </a:rPr>
              <a:t>Two coaxial FPCs per cavity, 400 kW each</a:t>
            </a:r>
          </a:p>
          <a:p>
            <a:pPr marL="914400" lvl="2" indent="0">
              <a:buNone/>
            </a:pPr>
            <a:endParaRPr lang="en-US" sz="900" dirty="0">
              <a:cs typeface="Times New Roman" panose="02020603050405020304" pitchFamily="18" charset="0"/>
            </a:endParaRPr>
          </a:p>
          <a:p>
            <a:pPr lvl="1">
              <a:spcBef>
                <a:spcPts val="300"/>
              </a:spcBef>
            </a:pPr>
            <a:r>
              <a:rPr lang="en-US" sz="2600" dirty="0"/>
              <a:t>Analysis Results</a:t>
            </a:r>
          </a:p>
          <a:p>
            <a:pPr lvl="2">
              <a:lnSpc>
                <a:spcPct val="100000"/>
              </a:lnSpc>
              <a:buFont typeface="Wingdings" panose="05000000000000000000" pitchFamily="2" charset="2"/>
              <a:buChar char="§"/>
            </a:pPr>
            <a:r>
              <a:rPr lang="en-US" sz="2600" dirty="0"/>
              <a:t>Short-range wavefield amplitude due to </a:t>
            </a:r>
            <a:r>
              <a:rPr lang="en-US" sz="2400" dirty="0">
                <a:solidFill>
                  <a:srgbClr val="000000"/>
                </a:solidFill>
                <a:cs typeface="Arial"/>
                <a:sym typeface="Symbol" panose="05050102010706020507" pitchFamily="18" charset="2"/>
              </a:rPr>
              <a:t> </a:t>
            </a:r>
            <a:r>
              <a:rPr lang="el-GR" sz="2600" dirty="0"/>
              <a:t>150 </a:t>
            </a:r>
            <a:r>
              <a:rPr lang="en-US" sz="2600" dirty="0"/>
              <a:t>mm beamline absorber exceeds allowable limit </a:t>
            </a:r>
          </a:p>
          <a:p>
            <a:pPr lvl="2">
              <a:lnSpc>
                <a:spcPct val="100000"/>
              </a:lnSpc>
              <a:buFont typeface="Wingdings" panose="05000000000000000000" pitchFamily="2" charset="2"/>
              <a:buChar char="§"/>
            </a:pPr>
            <a:r>
              <a:rPr lang="en-US" sz="2600" dirty="0"/>
              <a:t>Shielded bellows at </a:t>
            </a:r>
            <a:r>
              <a:rPr lang="en-US" sz="2400" dirty="0">
                <a:solidFill>
                  <a:srgbClr val="000000"/>
                </a:solidFill>
                <a:cs typeface="Arial"/>
                <a:sym typeface="Symbol" panose="05050102010706020507" pitchFamily="18" charset="2"/>
              </a:rPr>
              <a:t> </a:t>
            </a:r>
            <a:r>
              <a:rPr lang="el-GR" sz="2600" dirty="0"/>
              <a:t>150 </a:t>
            </a:r>
            <a:r>
              <a:rPr lang="en-US" sz="2600" dirty="0"/>
              <a:t>mm overheating</a:t>
            </a:r>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2" name="TextBox 1">
            <a:extLst>
              <a:ext uri="{FF2B5EF4-FFF2-40B4-BE49-F238E27FC236}">
                <a16:creationId xmlns:a16="http://schemas.microsoft.com/office/drawing/2014/main" id="{C3B781B9-46FD-4C0A-AEFF-FF02938AD988}"/>
              </a:ext>
            </a:extLst>
          </p:cNvPr>
          <p:cNvSpPr txBox="1"/>
          <p:nvPr/>
        </p:nvSpPr>
        <p:spPr>
          <a:xfrm>
            <a:off x="7488266" y="4852866"/>
            <a:ext cx="3865534" cy="984885"/>
          </a:xfrm>
          <a:prstGeom prst="rect">
            <a:avLst/>
          </a:prstGeom>
          <a:noFill/>
        </p:spPr>
        <p:txBody>
          <a:bodyPr wrap="square" rtlCol="0">
            <a:spAutoFit/>
          </a:bodyPr>
          <a:lstStyle/>
          <a:p>
            <a:pPr algn="ctr"/>
            <a:r>
              <a:rPr lang="en-US" sz="2000" dirty="0"/>
              <a:t>591 MHz beamline with 150 mm &amp; 274 mm diameter beampipes</a:t>
            </a:r>
          </a:p>
          <a:p>
            <a:endParaRPr lang="en-US" dirty="0"/>
          </a:p>
        </p:txBody>
      </p:sp>
      <p:pic>
        <p:nvPicPr>
          <p:cNvPr id="36" name="Picture 35">
            <a:extLst>
              <a:ext uri="{FF2B5EF4-FFF2-40B4-BE49-F238E27FC236}">
                <a16:creationId xmlns:a16="http://schemas.microsoft.com/office/drawing/2014/main" id="{B4E871C6-9C3D-4E30-A4CE-E8298390C203}"/>
              </a:ext>
            </a:extLst>
          </p:cNvPr>
          <p:cNvPicPr>
            <a:picLocks noChangeAspect="1"/>
          </p:cNvPicPr>
          <p:nvPr/>
        </p:nvPicPr>
        <p:blipFill>
          <a:blip r:embed="rId2"/>
          <a:stretch>
            <a:fillRect/>
          </a:stretch>
        </p:blipFill>
        <p:spPr>
          <a:xfrm>
            <a:off x="6448750" y="1420587"/>
            <a:ext cx="5680877" cy="3128362"/>
          </a:xfrm>
          <a:prstGeom prst="rect">
            <a:avLst/>
          </a:prstGeom>
        </p:spPr>
      </p:pic>
    </p:spTree>
    <p:extLst>
      <p:ext uri="{BB962C8B-B14F-4D97-AF65-F5344CB8AC3E}">
        <p14:creationId xmlns:p14="http://schemas.microsoft.com/office/powerpoint/2010/main" val="34826998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6</a:t>
            </a:fld>
            <a:endParaRPr lang="en-US" dirty="0"/>
          </a:p>
        </p:txBody>
      </p:sp>
      <p:sp>
        <p:nvSpPr>
          <p:cNvPr id="3" name="Title 1">
            <a:extLst>
              <a:ext uri="{FF2B5EF4-FFF2-40B4-BE49-F238E27FC236}">
                <a16:creationId xmlns:a16="http://schemas.microsoft.com/office/drawing/2014/main" id="{EFB8A347-DD96-4550-ABCE-930095A153E2}"/>
              </a:ext>
            </a:extLst>
          </p:cNvPr>
          <p:cNvSpPr>
            <a:spLocks noGrp="1"/>
          </p:cNvSpPr>
          <p:nvPr>
            <p:ph type="title"/>
          </p:nvPr>
        </p:nvSpPr>
        <p:spPr>
          <a:xfrm>
            <a:off x="462579" y="0"/>
            <a:ext cx="11499925" cy="825178"/>
          </a:xfrm>
        </p:spPr>
        <p:txBody>
          <a:bodyPr>
            <a:normAutofit fontScale="90000"/>
          </a:bodyPr>
          <a:lstStyle/>
          <a:p>
            <a:r>
              <a:rPr lang="en-US" dirty="0"/>
              <a:t>591 MHz 1-Cell Cryomodule – Design Challenges</a:t>
            </a:r>
          </a:p>
        </p:txBody>
      </p:sp>
      <p:sp>
        <p:nvSpPr>
          <p:cNvPr id="6" name="Content Placeholder 5">
            <a:extLst>
              <a:ext uri="{FF2B5EF4-FFF2-40B4-BE49-F238E27FC236}">
                <a16:creationId xmlns:a16="http://schemas.microsoft.com/office/drawing/2014/main" id="{2748BCEE-544A-47AE-BDED-3F48A83F8597}"/>
              </a:ext>
            </a:extLst>
          </p:cNvPr>
          <p:cNvSpPr txBox="1">
            <a:spLocks/>
          </p:cNvSpPr>
          <p:nvPr/>
        </p:nvSpPr>
        <p:spPr>
          <a:xfrm>
            <a:off x="164903" y="928289"/>
            <a:ext cx="5931098" cy="52390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RF Design</a:t>
            </a:r>
            <a:endParaRPr lang="en-US" sz="2200" dirty="0"/>
          </a:p>
          <a:p>
            <a:pPr lvl="1">
              <a:spcBef>
                <a:spcPts val="300"/>
              </a:spcBef>
            </a:pPr>
            <a:r>
              <a:rPr lang="en-US" sz="3200" b="1" dirty="0"/>
              <a:t>2-cavity beamline</a:t>
            </a:r>
          </a:p>
          <a:p>
            <a:pPr lvl="2">
              <a:spcBef>
                <a:spcPts val="300"/>
              </a:spcBef>
            </a:pPr>
            <a:r>
              <a:rPr lang="en-US" sz="2800" dirty="0">
                <a:cs typeface="Times New Roman"/>
              </a:rPr>
              <a:t>Enlarged FPC side beampipe to </a:t>
            </a:r>
            <a:r>
              <a:rPr lang="en-US" sz="2800" dirty="0">
                <a:solidFill>
                  <a:srgbClr val="000000"/>
                </a:solidFill>
                <a:cs typeface="Arial"/>
                <a:sym typeface="Symbol" panose="05050102010706020507" pitchFamily="18" charset="2"/>
              </a:rPr>
              <a:t> </a:t>
            </a:r>
            <a:r>
              <a:rPr lang="el-GR" sz="2800" dirty="0">
                <a:cs typeface="Times New Roman"/>
              </a:rPr>
              <a:t>1</a:t>
            </a:r>
            <a:r>
              <a:rPr lang="en-US" sz="2800" dirty="0">
                <a:cs typeface="Times New Roman"/>
              </a:rPr>
              <a:t>8</a:t>
            </a:r>
            <a:r>
              <a:rPr lang="el-GR" sz="2800" dirty="0">
                <a:cs typeface="Times New Roman"/>
              </a:rPr>
              <a:t>0</a:t>
            </a:r>
            <a:r>
              <a:rPr lang="en-US" sz="2800" dirty="0">
                <a:cs typeface="Times New Roman"/>
              </a:rPr>
              <a:t> mm </a:t>
            </a:r>
            <a:endParaRPr lang="en-US" sz="2800" dirty="0"/>
          </a:p>
          <a:p>
            <a:pPr lvl="2"/>
            <a:r>
              <a:rPr lang="en-US" sz="2800" dirty="0">
                <a:cs typeface="Times New Roman"/>
              </a:rPr>
              <a:t>Fewer BLAs, one larger BLA per cavity pair</a:t>
            </a:r>
          </a:p>
          <a:p>
            <a:pPr lvl="2"/>
            <a:r>
              <a:rPr lang="en-US" sz="2800" dirty="0">
                <a:cs typeface="Times New Roman"/>
              </a:rPr>
              <a:t>Eliminates all tapers from 274 mm to beam pipe diameter</a:t>
            </a:r>
          </a:p>
          <a:p>
            <a:pPr marL="914400" lvl="2" indent="0">
              <a:buNone/>
            </a:pPr>
            <a:endParaRPr lang="en-US" sz="2800" dirty="0">
              <a:cs typeface="Times New Roman"/>
            </a:endParaRPr>
          </a:p>
          <a:p>
            <a:pPr lvl="3">
              <a:spcBef>
                <a:spcPts val="300"/>
              </a:spcBef>
              <a:buFont typeface="Wingdings" panose="05000000000000000000" pitchFamily="2" charset="2"/>
              <a:buChar char="Ø"/>
            </a:pPr>
            <a:r>
              <a:rPr lang="en-US" sz="2400" dirty="0"/>
              <a:t>Reduced HOM losses</a:t>
            </a:r>
          </a:p>
          <a:p>
            <a:pPr lvl="3">
              <a:spcBef>
                <a:spcPts val="300"/>
              </a:spcBef>
              <a:buFont typeface="Wingdings" panose="05000000000000000000" pitchFamily="2" charset="2"/>
              <a:buChar char="Ø"/>
            </a:pPr>
            <a:r>
              <a:rPr lang="en-US" sz="2400" dirty="0"/>
              <a:t>Reduced heating of shielded bellows and gate valves</a:t>
            </a:r>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2" name="TextBox 1">
            <a:extLst>
              <a:ext uri="{FF2B5EF4-FFF2-40B4-BE49-F238E27FC236}">
                <a16:creationId xmlns:a16="http://schemas.microsoft.com/office/drawing/2014/main" id="{C3B781B9-46FD-4C0A-AEFF-FF02938AD988}"/>
              </a:ext>
            </a:extLst>
          </p:cNvPr>
          <p:cNvSpPr txBox="1"/>
          <p:nvPr/>
        </p:nvSpPr>
        <p:spPr>
          <a:xfrm>
            <a:off x="6982643" y="5336848"/>
            <a:ext cx="4854908" cy="984885"/>
          </a:xfrm>
          <a:prstGeom prst="rect">
            <a:avLst/>
          </a:prstGeom>
          <a:noFill/>
        </p:spPr>
        <p:txBody>
          <a:bodyPr wrap="square" rtlCol="0">
            <a:spAutoFit/>
          </a:bodyPr>
          <a:lstStyle/>
          <a:p>
            <a:pPr algn="ctr"/>
            <a:r>
              <a:rPr lang="en-US" sz="2000" dirty="0"/>
              <a:t>591 MHz 2-cavity beamline with 180 mm &amp; 274 mm diameter beampipes</a:t>
            </a:r>
          </a:p>
          <a:p>
            <a:endParaRPr lang="en-US" dirty="0"/>
          </a:p>
        </p:txBody>
      </p:sp>
      <p:pic>
        <p:nvPicPr>
          <p:cNvPr id="7" name="Picture 6">
            <a:extLst>
              <a:ext uri="{FF2B5EF4-FFF2-40B4-BE49-F238E27FC236}">
                <a16:creationId xmlns:a16="http://schemas.microsoft.com/office/drawing/2014/main" id="{65058579-7738-4CB2-9B50-D8997352014F}"/>
              </a:ext>
            </a:extLst>
          </p:cNvPr>
          <p:cNvPicPr>
            <a:picLocks noChangeAspect="1"/>
          </p:cNvPicPr>
          <p:nvPr/>
        </p:nvPicPr>
        <p:blipFill>
          <a:blip r:embed="rId2"/>
          <a:stretch>
            <a:fillRect/>
          </a:stretch>
        </p:blipFill>
        <p:spPr>
          <a:xfrm>
            <a:off x="6904388" y="2594450"/>
            <a:ext cx="4933163" cy="2742398"/>
          </a:xfrm>
          <a:prstGeom prst="rect">
            <a:avLst/>
          </a:prstGeom>
        </p:spPr>
      </p:pic>
      <p:sp>
        <p:nvSpPr>
          <p:cNvPr id="8" name="TextBox 7">
            <a:extLst>
              <a:ext uri="{FF2B5EF4-FFF2-40B4-BE49-F238E27FC236}">
                <a16:creationId xmlns:a16="http://schemas.microsoft.com/office/drawing/2014/main" id="{98BEFC0D-A9B7-4A07-BC12-636E7ADB02D4}"/>
              </a:ext>
            </a:extLst>
          </p:cNvPr>
          <p:cNvSpPr txBox="1"/>
          <p:nvPr/>
        </p:nvSpPr>
        <p:spPr>
          <a:xfrm>
            <a:off x="11056807" y="4940191"/>
            <a:ext cx="1063689" cy="369332"/>
          </a:xfrm>
          <a:prstGeom prst="rect">
            <a:avLst/>
          </a:prstGeom>
          <a:noFill/>
        </p:spPr>
        <p:txBody>
          <a:bodyPr wrap="square" rtlCol="0">
            <a:spAutoFit/>
          </a:bodyPr>
          <a:lstStyle/>
          <a:p>
            <a:r>
              <a:rPr lang="en-US" dirty="0"/>
              <a:t>J. Guo</a:t>
            </a:r>
          </a:p>
        </p:txBody>
      </p:sp>
      <p:pic>
        <p:nvPicPr>
          <p:cNvPr id="9" name="Picture 8">
            <a:extLst>
              <a:ext uri="{FF2B5EF4-FFF2-40B4-BE49-F238E27FC236}">
                <a16:creationId xmlns:a16="http://schemas.microsoft.com/office/drawing/2014/main" id="{D12C95AA-01DB-4F4C-B0A6-56964A17B249}"/>
              </a:ext>
            </a:extLst>
          </p:cNvPr>
          <p:cNvPicPr>
            <a:picLocks noChangeAspect="1"/>
          </p:cNvPicPr>
          <p:nvPr/>
        </p:nvPicPr>
        <p:blipFill>
          <a:blip r:embed="rId3"/>
          <a:stretch>
            <a:fillRect/>
          </a:stretch>
        </p:blipFill>
        <p:spPr>
          <a:xfrm>
            <a:off x="9177531" y="848501"/>
            <a:ext cx="2635173" cy="1438714"/>
          </a:xfrm>
          <a:prstGeom prst="rect">
            <a:avLst/>
          </a:prstGeom>
          <a:effectLst>
            <a:outerShdw blurRad="50800" dist="50800" dir="5400000" algn="ctr" rotWithShape="0">
              <a:srgbClr val="000000">
                <a:alpha val="0"/>
              </a:srgbClr>
            </a:outerShdw>
          </a:effectLst>
        </p:spPr>
      </p:pic>
      <p:sp>
        <p:nvSpPr>
          <p:cNvPr id="10" name="TextBox 9">
            <a:extLst>
              <a:ext uri="{FF2B5EF4-FFF2-40B4-BE49-F238E27FC236}">
                <a16:creationId xmlns:a16="http://schemas.microsoft.com/office/drawing/2014/main" id="{4AFA7F3B-56C3-49BA-B638-9BB363D98888}"/>
              </a:ext>
            </a:extLst>
          </p:cNvPr>
          <p:cNvSpPr txBox="1"/>
          <p:nvPr/>
        </p:nvSpPr>
        <p:spPr>
          <a:xfrm>
            <a:off x="8852830" y="2225118"/>
            <a:ext cx="3363421" cy="369332"/>
          </a:xfrm>
          <a:prstGeom prst="rect">
            <a:avLst/>
          </a:prstGeom>
          <a:noFill/>
        </p:spPr>
        <p:txBody>
          <a:bodyPr wrap="none" rtlCol="0">
            <a:spAutoFit/>
          </a:bodyPr>
          <a:lstStyle/>
          <a:p>
            <a:r>
              <a:rPr lang="en-US" dirty="0">
                <a:solidFill>
                  <a:srgbClr val="000000"/>
                </a:solidFill>
                <a:cs typeface="Arial"/>
                <a:sym typeface="Symbol" panose="05050102010706020507" pitchFamily="18" charset="2"/>
              </a:rPr>
              <a:t> </a:t>
            </a:r>
            <a:r>
              <a:rPr lang="en-US" sz="1800" dirty="0">
                <a:cs typeface="Times New Roman" panose="02020603050405020304" pitchFamily="18" charset="0"/>
              </a:rPr>
              <a:t>180 mm</a:t>
            </a:r>
            <a:r>
              <a:rPr lang="en-US" dirty="0"/>
              <a:t> FPC side beampipe</a:t>
            </a:r>
          </a:p>
        </p:txBody>
      </p:sp>
      <p:pic>
        <p:nvPicPr>
          <p:cNvPr id="11" name="Picture 10">
            <a:extLst>
              <a:ext uri="{FF2B5EF4-FFF2-40B4-BE49-F238E27FC236}">
                <a16:creationId xmlns:a16="http://schemas.microsoft.com/office/drawing/2014/main" id="{2483C92E-A081-4783-A2BB-D16126709EB6}"/>
              </a:ext>
            </a:extLst>
          </p:cNvPr>
          <p:cNvPicPr>
            <a:picLocks noChangeAspect="1"/>
          </p:cNvPicPr>
          <p:nvPr/>
        </p:nvPicPr>
        <p:blipFill>
          <a:blip r:embed="rId4"/>
          <a:stretch>
            <a:fillRect/>
          </a:stretch>
        </p:blipFill>
        <p:spPr>
          <a:xfrm>
            <a:off x="5956351" y="893109"/>
            <a:ext cx="2592524" cy="1376617"/>
          </a:xfrm>
          <a:prstGeom prst="rect">
            <a:avLst/>
          </a:prstGeom>
        </p:spPr>
      </p:pic>
      <p:sp>
        <p:nvSpPr>
          <p:cNvPr id="12" name="TextBox 11">
            <a:extLst>
              <a:ext uri="{FF2B5EF4-FFF2-40B4-BE49-F238E27FC236}">
                <a16:creationId xmlns:a16="http://schemas.microsoft.com/office/drawing/2014/main" id="{2CD066CF-9C90-4783-9844-61E1B6D4020A}"/>
              </a:ext>
            </a:extLst>
          </p:cNvPr>
          <p:cNvSpPr txBox="1"/>
          <p:nvPr/>
        </p:nvSpPr>
        <p:spPr>
          <a:xfrm>
            <a:off x="5510155" y="2234545"/>
            <a:ext cx="3363421" cy="369332"/>
          </a:xfrm>
          <a:prstGeom prst="rect">
            <a:avLst/>
          </a:prstGeom>
          <a:noFill/>
        </p:spPr>
        <p:txBody>
          <a:bodyPr wrap="none" rtlCol="0">
            <a:spAutoFit/>
          </a:bodyPr>
          <a:lstStyle/>
          <a:p>
            <a:r>
              <a:rPr lang="en-US" dirty="0">
                <a:solidFill>
                  <a:srgbClr val="000000"/>
                </a:solidFill>
                <a:cs typeface="Arial"/>
                <a:sym typeface="Symbol" panose="05050102010706020507" pitchFamily="18" charset="2"/>
              </a:rPr>
              <a:t> </a:t>
            </a:r>
            <a:r>
              <a:rPr lang="en-US" sz="1800" dirty="0">
                <a:cs typeface="Times New Roman" panose="02020603050405020304" pitchFamily="18" charset="0"/>
              </a:rPr>
              <a:t>150 mm</a:t>
            </a:r>
            <a:r>
              <a:rPr lang="en-US" dirty="0"/>
              <a:t> FPC side beampipe</a:t>
            </a:r>
          </a:p>
        </p:txBody>
      </p:sp>
    </p:spTree>
    <p:extLst>
      <p:ext uri="{BB962C8B-B14F-4D97-AF65-F5344CB8AC3E}">
        <p14:creationId xmlns:p14="http://schemas.microsoft.com/office/powerpoint/2010/main" val="7074310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7</a:t>
            </a:fld>
            <a:endParaRPr lang="en-US" dirty="0"/>
          </a:p>
        </p:txBody>
      </p:sp>
      <p:pic>
        <p:nvPicPr>
          <p:cNvPr id="6" name="Picture 5">
            <a:extLst>
              <a:ext uri="{FF2B5EF4-FFF2-40B4-BE49-F238E27FC236}">
                <a16:creationId xmlns:a16="http://schemas.microsoft.com/office/drawing/2014/main" id="{1D3D7322-22A9-44EB-9983-846B00B7887B}"/>
              </a:ext>
            </a:extLst>
          </p:cNvPr>
          <p:cNvPicPr>
            <a:picLocks noChangeAspect="1"/>
          </p:cNvPicPr>
          <p:nvPr/>
        </p:nvPicPr>
        <p:blipFill>
          <a:blip r:embed="rId3"/>
          <a:stretch>
            <a:fillRect/>
          </a:stretch>
        </p:blipFill>
        <p:spPr>
          <a:xfrm>
            <a:off x="3964020" y="1033330"/>
            <a:ext cx="4193009" cy="2470215"/>
          </a:xfrm>
          <a:prstGeom prst="rect">
            <a:avLst/>
          </a:prstGeom>
        </p:spPr>
      </p:pic>
      <p:sp>
        <p:nvSpPr>
          <p:cNvPr id="7" name="Slide Number Placeholder 3">
            <a:extLst>
              <a:ext uri="{FF2B5EF4-FFF2-40B4-BE49-F238E27FC236}">
                <a16:creationId xmlns:a16="http://schemas.microsoft.com/office/drawing/2014/main" id="{870D7EE1-15D8-4F8E-A396-59C660EB112B}"/>
              </a:ext>
            </a:extLst>
          </p:cNvPr>
          <p:cNvSpPr txBox="1">
            <a:spLocks/>
          </p:cNvSpPr>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7</a:t>
            </a:fld>
            <a:endParaRPr lang="en-US" dirty="0"/>
          </a:p>
        </p:txBody>
      </p:sp>
      <p:sp>
        <p:nvSpPr>
          <p:cNvPr id="8" name="TextBox 7">
            <a:extLst>
              <a:ext uri="{FF2B5EF4-FFF2-40B4-BE49-F238E27FC236}">
                <a16:creationId xmlns:a16="http://schemas.microsoft.com/office/drawing/2014/main" id="{01E9D3FC-F2FE-4ADF-B984-EFFE73522B2F}"/>
              </a:ext>
            </a:extLst>
          </p:cNvPr>
          <p:cNvSpPr txBox="1"/>
          <p:nvPr/>
        </p:nvSpPr>
        <p:spPr>
          <a:xfrm>
            <a:off x="7183706" y="3152880"/>
            <a:ext cx="1063689" cy="369332"/>
          </a:xfrm>
          <a:prstGeom prst="rect">
            <a:avLst/>
          </a:prstGeom>
          <a:noFill/>
        </p:spPr>
        <p:txBody>
          <a:bodyPr wrap="square" rtlCol="0">
            <a:spAutoFit/>
          </a:bodyPr>
          <a:lstStyle/>
          <a:p>
            <a:r>
              <a:rPr lang="en-US" dirty="0"/>
              <a:t>J. Guo</a:t>
            </a:r>
          </a:p>
        </p:txBody>
      </p:sp>
      <p:pic>
        <p:nvPicPr>
          <p:cNvPr id="9" name="Picture 8">
            <a:extLst>
              <a:ext uri="{FF2B5EF4-FFF2-40B4-BE49-F238E27FC236}">
                <a16:creationId xmlns:a16="http://schemas.microsoft.com/office/drawing/2014/main" id="{14CB634B-EA5D-4F71-855C-9F69B4D7C09A}"/>
              </a:ext>
            </a:extLst>
          </p:cNvPr>
          <p:cNvPicPr>
            <a:picLocks noChangeAspect="1"/>
          </p:cNvPicPr>
          <p:nvPr/>
        </p:nvPicPr>
        <p:blipFill>
          <a:blip r:embed="rId4"/>
          <a:stretch>
            <a:fillRect/>
          </a:stretch>
        </p:blipFill>
        <p:spPr>
          <a:xfrm>
            <a:off x="3975795" y="3569946"/>
            <a:ext cx="6724533" cy="2480305"/>
          </a:xfrm>
          <a:prstGeom prst="rect">
            <a:avLst/>
          </a:prstGeom>
        </p:spPr>
      </p:pic>
      <p:sp>
        <p:nvSpPr>
          <p:cNvPr id="10" name="TextBox 9">
            <a:extLst>
              <a:ext uri="{FF2B5EF4-FFF2-40B4-BE49-F238E27FC236}">
                <a16:creationId xmlns:a16="http://schemas.microsoft.com/office/drawing/2014/main" id="{D58E6EC9-11AC-4EA8-AEF3-7C8BC9B01A39}"/>
              </a:ext>
            </a:extLst>
          </p:cNvPr>
          <p:cNvSpPr txBox="1"/>
          <p:nvPr/>
        </p:nvSpPr>
        <p:spPr>
          <a:xfrm>
            <a:off x="10700328" y="3722267"/>
            <a:ext cx="1392597" cy="923330"/>
          </a:xfrm>
          <a:prstGeom prst="rect">
            <a:avLst/>
          </a:prstGeom>
          <a:noFill/>
        </p:spPr>
        <p:txBody>
          <a:bodyPr wrap="square" rtlCol="0">
            <a:spAutoFit/>
          </a:bodyPr>
          <a:lstStyle/>
          <a:p>
            <a:pPr algn="ctr"/>
            <a:r>
              <a:rPr lang="en-US" dirty="0"/>
              <a:t>Inter-cryomodule interactions</a:t>
            </a:r>
          </a:p>
        </p:txBody>
      </p:sp>
      <p:sp>
        <p:nvSpPr>
          <p:cNvPr id="11" name="TextBox 10">
            <a:extLst>
              <a:ext uri="{FF2B5EF4-FFF2-40B4-BE49-F238E27FC236}">
                <a16:creationId xmlns:a16="http://schemas.microsoft.com/office/drawing/2014/main" id="{8083BBBD-D2F2-42B4-AE4B-CF752F0DF5A3}"/>
              </a:ext>
            </a:extLst>
          </p:cNvPr>
          <p:cNvSpPr txBox="1"/>
          <p:nvPr/>
        </p:nvSpPr>
        <p:spPr>
          <a:xfrm>
            <a:off x="8563698" y="985219"/>
            <a:ext cx="3320437" cy="369332"/>
          </a:xfrm>
          <a:prstGeom prst="rect">
            <a:avLst/>
          </a:prstGeom>
          <a:noFill/>
        </p:spPr>
        <p:txBody>
          <a:bodyPr wrap="square" rtlCol="0">
            <a:spAutoFit/>
          </a:bodyPr>
          <a:lstStyle/>
          <a:p>
            <a:r>
              <a:rPr lang="en-US" dirty="0"/>
              <a:t>Long range wake impedance</a:t>
            </a:r>
          </a:p>
        </p:txBody>
      </p:sp>
      <p:sp>
        <p:nvSpPr>
          <p:cNvPr id="12" name="TextBox 11">
            <a:extLst>
              <a:ext uri="{FF2B5EF4-FFF2-40B4-BE49-F238E27FC236}">
                <a16:creationId xmlns:a16="http://schemas.microsoft.com/office/drawing/2014/main" id="{BA572A17-E8CF-41BA-A0F0-0F08E3913BFC}"/>
              </a:ext>
            </a:extLst>
          </p:cNvPr>
          <p:cNvSpPr txBox="1"/>
          <p:nvPr/>
        </p:nvSpPr>
        <p:spPr>
          <a:xfrm>
            <a:off x="8244491" y="6177595"/>
            <a:ext cx="2411799" cy="369332"/>
          </a:xfrm>
          <a:prstGeom prst="rect">
            <a:avLst/>
          </a:prstGeom>
          <a:noFill/>
        </p:spPr>
        <p:txBody>
          <a:bodyPr wrap="square" rtlCol="0">
            <a:spAutoFit/>
          </a:bodyPr>
          <a:lstStyle/>
          <a:p>
            <a:r>
              <a:rPr lang="en-US" dirty="0"/>
              <a:t>S. Kuzikov &amp; J. Guo</a:t>
            </a:r>
          </a:p>
        </p:txBody>
      </p:sp>
      <p:pic>
        <p:nvPicPr>
          <p:cNvPr id="13" name="Picture 12">
            <a:extLst>
              <a:ext uri="{FF2B5EF4-FFF2-40B4-BE49-F238E27FC236}">
                <a16:creationId xmlns:a16="http://schemas.microsoft.com/office/drawing/2014/main" id="{1BE5871C-8346-4E5B-822B-CB55D221DDF7}"/>
              </a:ext>
            </a:extLst>
          </p:cNvPr>
          <p:cNvPicPr>
            <a:picLocks noChangeAspect="1"/>
          </p:cNvPicPr>
          <p:nvPr/>
        </p:nvPicPr>
        <p:blipFill>
          <a:blip r:embed="rId5"/>
          <a:stretch>
            <a:fillRect/>
          </a:stretch>
        </p:blipFill>
        <p:spPr>
          <a:xfrm>
            <a:off x="307136" y="1224558"/>
            <a:ext cx="3494703" cy="2196474"/>
          </a:xfrm>
          <a:prstGeom prst="rect">
            <a:avLst/>
          </a:prstGeom>
        </p:spPr>
      </p:pic>
      <p:pic>
        <p:nvPicPr>
          <p:cNvPr id="14" name="Picture 13">
            <a:extLst>
              <a:ext uri="{FF2B5EF4-FFF2-40B4-BE49-F238E27FC236}">
                <a16:creationId xmlns:a16="http://schemas.microsoft.com/office/drawing/2014/main" id="{73E4B528-0E43-4EA9-B2D2-7399D84B1E72}"/>
              </a:ext>
            </a:extLst>
          </p:cNvPr>
          <p:cNvPicPr>
            <a:picLocks noChangeAspect="1"/>
          </p:cNvPicPr>
          <p:nvPr/>
        </p:nvPicPr>
        <p:blipFill>
          <a:blip r:embed="rId6"/>
          <a:stretch>
            <a:fillRect/>
          </a:stretch>
        </p:blipFill>
        <p:spPr>
          <a:xfrm>
            <a:off x="351175" y="3837607"/>
            <a:ext cx="3494702" cy="2242238"/>
          </a:xfrm>
          <a:prstGeom prst="rect">
            <a:avLst/>
          </a:prstGeom>
        </p:spPr>
      </p:pic>
      <p:sp>
        <p:nvSpPr>
          <p:cNvPr id="15" name="TextBox 14">
            <a:extLst>
              <a:ext uri="{FF2B5EF4-FFF2-40B4-BE49-F238E27FC236}">
                <a16:creationId xmlns:a16="http://schemas.microsoft.com/office/drawing/2014/main" id="{0B843D6D-63AE-400F-A70B-1A0DCBBD92AB}"/>
              </a:ext>
            </a:extLst>
          </p:cNvPr>
          <p:cNvSpPr txBox="1"/>
          <p:nvPr/>
        </p:nvSpPr>
        <p:spPr>
          <a:xfrm>
            <a:off x="787488" y="933996"/>
            <a:ext cx="275761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Longitudinal Wakefield</a:t>
            </a:r>
          </a:p>
        </p:txBody>
      </p:sp>
      <p:sp>
        <p:nvSpPr>
          <p:cNvPr id="16" name="TextBox 15">
            <a:extLst>
              <a:ext uri="{FF2B5EF4-FFF2-40B4-BE49-F238E27FC236}">
                <a16:creationId xmlns:a16="http://schemas.microsoft.com/office/drawing/2014/main" id="{0499DD7D-48C9-4BD6-B73F-C953D5B14C0F}"/>
              </a:ext>
            </a:extLst>
          </p:cNvPr>
          <p:cNvSpPr txBox="1"/>
          <p:nvPr/>
        </p:nvSpPr>
        <p:spPr>
          <a:xfrm>
            <a:off x="787488" y="3522212"/>
            <a:ext cx="3014351"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Vertical Dipole Wakefield</a:t>
            </a:r>
          </a:p>
        </p:txBody>
      </p:sp>
      <p:sp>
        <p:nvSpPr>
          <p:cNvPr id="17" name="TextBox 16">
            <a:extLst>
              <a:ext uri="{FF2B5EF4-FFF2-40B4-BE49-F238E27FC236}">
                <a16:creationId xmlns:a16="http://schemas.microsoft.com/office/drawing/2014/main" id="{723F007E-4837-4FA9-AEE0-E05B848B655C}"/>
              </a:ext>
            </a:extLst>
          </p:cNvPr>
          <p:cNvSpPr txBox="1"/>
          <p:nvPr/>
        </p:nvSpPr>
        <p:spPr>
          <a:xfrm>
            <a:off x="2098526" y="4794513"/>
            <a:ext cx="1488981" cy="646331"/>
          </a:xfrm>
          <a:prstGeom prst="rect">
            <a:avLst/>
          </a:prstGeom>
          <a:noFill/>
        </p:spPr>
        <p:txBody>
          <a:bodyPr wrap="square" rtlCol="0">
            <a:spAutoFit/>
          </a:bodyPr>
          <a:lstStyle/>
          <a:p>
            <a:r>
              <a:rPr lang="en-US" dirty="0"/>
              <a:t>G. Wang &amp; A. Blednykh</a:t>
            </a:r>
          </a:p>
        </p:txBody>
      </p:sp>
      <p:pic>
        <p:nvPicPr>
          <p:cNvPr id="18" name="Picture 4">
            <a:extLst>
              <a:ext uri="{FF2B5EF4-FFF2-40B4-BE49-F238E27FC236}">
                <a16:creationId xmlns:a16="http://schemas.microsoft.com/office/drawing/2014/main" id="{8169046B-4AF2-4CDE-A677-48DA76679F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27747" y="1828800"/>
            <a:ext cx="1003700" cy="10037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E5E47481-DA7E-49A3-A73C-3C6B7E971BCC}"/>
              </a:ext>
            </a:extLst>
          </p:cNvPr>
          <p:cNvPicPr>
            <a:picLocks noChangeAspect="1"/>
          </p:cNvPicPr>
          <p:nvPr/>
        </p:nvPicPr>
        <p:blipFill>
          <a:blip r:embed="rId8"/>
          <a:stretch>
            <a:fillRect/>
          </a:stretch>
        </p:blipFill>
        <p:spPr>
          <a:xfrm>
            <a:off x="8319210" y="1382473"/>
            <a:ext cx="3744306" cy="2102531"/>
          </a:xfrm>
          <a:prstGeom prst="rect">
            <a:avLst/>
          </a:prstGeom>
        </p:spPr>
      </p:pic>
      <p:pic>
        <p:nvPicPr>
          <p:cNvPr id="20" name="Picture 19">
            <a:extLst>
              <a:ext uri="{FF2B5EF4-FFF2-40B4-BE49-F238E27FC236}">
                <a16:creationId xmlns:a16="http://schemas.microsoft.com/office/drawing/2014/main" id="{D5CAAF81-7181-4AE2-BAAA-5130734873D7}"/>
              </a:ext>
            </a:extLst>
          </p:cNvPr>
          <p:cNvPicPr>
            <a:picLocks noChangeAspect="1"/>
          </p:cNvPicPr>
          <p:nvPr/>
        </p:nvPicPr>
        <p:blipFill>
          <a:blip r:embed="rId9"/>
          <a:stretch>
            <a:fillRect/>
          </a:stretch>
        </p:blipFill>
        <p:spPr>
          <a:xfrm>
            <a:off x="10920903" y="4769210"/>
            <a:ext cx="963232" cy="1103571"/>
          </a:xfrm>
          <a:prstGeom prst="rect">
            <a:avLst/>
          </a:prstGeom>
        </p:spPr>
      </p:pic>
      <p:sp>
        <p:nvSpPr>
          <p:cNvPr id="21" name="Title 1">
            <a:extLst>
              <a:ext uri="{FF2B5EF4-FFF2-40B4-BE49-F238E27FC236}">
                <a16:creationId xmlns:a16="http://schemas.microsoft.com/office/drawing/2014/main" id="{566AB319-CD2D-4846-84AA-A112535CAA60}"/>
              </a:ext>
            </a:extLst>
          </p:cNvPr>
          <p:cNvSpPr>
            <a:spLocks noGrp="1"/>
          </p:cNvSpPr>
          <p:nvPr>
            <p:ph type="title"/>
          </p:nvPr>
        </p:nvSpPr>
        <p:spPr>
          <a:xfrm>
            <a:off x="274321" y="0"/>
            <a:ext cx="11917680" cy="825178"/>
          </a:xfrm>
        </p:spPr>
        <p:txBody>
          <a:bodyPr>
            <a:noAutofit/>
          </a:bodyPr>
          <a:lstStyle/>
          <a:p>
            <a:r>
              <a:rPr lang="en-US" sz="3200" dirty="0"/>
              <a:t>591 MHz 1-Cell Cryomodule – RF analyses of 2-cavity design</a:t>
            </a:r>
          </a:p>
        </p:txBody>
      </p:sp>
    </p:spTree>
    <p:extLst>
      <p:ext uri="{BB962C8B-B14F-4D97-AF65-F5344CB8AC3E}">
        <p14:creationId xmlns:p14="http://schemas.microsoft.com/office/powerpoint/2010/main" val="36488925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8</a:t>
            </a:fld>
            <a:endParaRPr lang="en-US" dirty="0"/>
          </a:p>
        </p:txBody>
      </p:sp>
      <p:pic>
        <p:nvPicPr>
          <p:cNvPr id="3" name="Picture 2">
            <a:extLst>
              <a:ext uri="{FF2B5EF4-FFF2-40B4-BE49-F238E27FC236}">
                <a16:creationId xmlns:a16="http://schemas.microsoft.com/office/drawing/2014/main" id="{FC7F9723-C786-4562-A961-60DA28E26FB2}"/>
              </a:ext>
            </a:extLst>
          </p:cNvPr>
          <p:cNvPicPr>
            <a:picLocks noChangeAspect="1"/>
          </p:cNvPicPr>
          <p:nvPr/>
        </p:nvPicPr>
        <p:blipFill rotWithShape="1">
          <a:blip r:embed="rId2"/>
          <a:srcRect t="1635" b="42631"/>
          <a:stretch/>
        </p:blipFill>
        <p:spPr>
          <a:xfrm>
            <a:off x="381663" y="2048991"/>
            <a:ext cx="11628122" cy="2574905"/>
          </a:xfrm>
          <a:prstGeom prst="rect">
            <a:avLst/>
          </a:prstGeom>
        </p:spPr>
      </p:pic>
      <p:sp>
        <p:nvSpPr>
          <p:cNvPr id="5" name="TextBox 4">
            <a:extLst>
              <a:ext uri="{FF2B5EF4-FFF2-40B4-BE49-F238E27FC236}">
                <a16:creationId xmlns:a16="http://schemas.microsoft.com/office/drawing/2014/main" id="{E7EEB1E1-CA19-4DB6-8AB5-F5AFA046380A}"/>
              </a:ext>
            </a:extLst>
          </p:cNvPr>
          <p:cNvSpPr txBox="1"/>
          <p:nvPr/>
        </p:nvSpPr>
        <p:spPr>
          <a:xfrm>
            <a:off x="10847667" y="5203901"/>
            <a:ext cx="1366156" cy="369332"/>
          </a:xfrm>
          <a:prstGeom prst="rect">
            <a:avLst/>
          </a:prstGeom>
          <a:noFill/>
        </p:spPr>
        <p:txBody>
          <a:bodyPr wrap="square" rtlCol="0">
            <a:spAutoFit/>
          </a:bodyPr>
          <a:lstStyle/>
          <a:p>
            <a:r>
              <a:rPr lang="en-US" dirty="0"/>
              <a:t>Gate Valve</a:t>
            </a:r>
          </a:p>
        </p:txBody>
      </p:sp>
      <p:sp>
        <p:nvSpPr>
          <p:cNvPr id="6" name="TextBox 5">
            <a:extLst>
              <a:ext uri="{FF2B5EF4-FFF2-40B4-BE49-F238E27FC236}">
                <a16:creationId xmlns:a16="http://schemas.microsoft.com/office/drawing/2014/main" id="{02CBB49F-A978-4BFF-BA09-DF25B947AFEE}"/>
              </a:ext>
            </a:extLst>
          </p:cNvPr>
          <p:cNvSpPr txBox="1"/>
          <p:nvPr/>
        </p:nvSpPr>
        <p:spPr>
          <a:xfrm>
            <a:off x="154370" y="5223738"/>
            <a:ext cx="1360715" cy="369332"/>
          </a:xfrm>
          <a:prstGeom prst="rect">
            <a:avLst/>
          </a:prstGeom>
          <a:noFill/>
        </p:spPr>
        <p:txBody>
          <a:bodyPr wrap="square" rtlCol="0">
            <a:spAutoFit/>
          </a:bodyPr>
          <a:lstStyle/>
          <a:p>
            <a:r>
              <a:rPr lang="en-US" dirty="0"/>
              <a:t>Gate Valve</a:t>
            </a:r>
          </a:p>
        </p:txBody>
      </p:sp>
      <p:sp>
        <p:nvSpPr>
          <p:cNvPr id="7" name="TextBox 6">
            <a:extLst>
              <a:ext uri="{FF2B5EF4-FFF2-40B4-BE49-F238E27FC236}">
                <a16:creationId xmlns:a16="http://schemas.microsoft.com/office/drawing/2014/main" id="{0A222B5D-7C4D-43D4-ABD9-8BA7BC606DD4}"/>
              </a:ext>
            </a:extLst>
          </p:cNvPr>
          <p:cNvSpPr txBox="1"/>
          <p:nvPr/>
        </p:nvSpPr>
        <p:spPr>
          <a:xfrm>
            <a:off x="838759" y="3917692"/>
            <a:ext cx="1366157" cy="923330"/>
          </a:xfrm>
          <a:prstGeom prst="rect">
            <a:avLst/>
          </a:prstGeom>
          <a:noFill/>
        </p:spPr>
        <p:txBody>
          <a:bodyPr wrap="square" rtlCol="0">
            <a:spAutoFit/>
          </a:bodyPr>
          <a:lstStyle/>
          <a:p>
            <a:pPr algn="ctr"/>
            <a:r>
              <a:rPr lang="en-US" dirty="0"/>
              <a:t>Vacuum /  Ion Pump Spool</a:t>
            </a:r>
          </a:p>
        </p:txBody>
      </p:sp>
      <p:sp>
        <p:nvSpPr>
          <p:cNvPr id="8" name="TextBox 7">
            <a:extLst>
              <a:ext uri="{FF2B5EF4-FFF2-40B4-BE49-F238E27FC236}">
                <a16:creationId xmlns:a16="http://schemas.microsoft.com/office/drawing/2014/main" id="{D3E11D3F-3985-492D-A160-03403383B61D}"/>
              </a:ext>
            </a:extLst>
          </p:cNvPr>
          <p:cNvSpPr txBox="1"/>
          <p:nvPr/>
        </p:nvSpPr>
        <p:spPr>
          <a:xfrm>
            <a:off x="1586995" y="1073770"/>
            <a:ext cx="1366157" cy="923330"/>
          </a:xfrm>
          <a:prstGeom prst="rect">
            <a:avLst/>
          </a:prstGeom>
          <a:noFill/>
        </p:spPr>
        <p:txBody>
          <a:bodyPr wrap="square" rtlCol="0">
            <a:spAutoFit/>
          </a:bodyPr>
          <a:lstStyle/>
          <a:p>
            <a:pPr algn="ctr"/>
            <a:r>
              <a:rPr lang="en-US" dirty="0"/>
              <a:t>Vacuum  Vessel Interface</a:t>
            </a:r>
          </a:p>
        </p:txBody>
      </p:sp>
      <p:sp>
        <p:nvSpPr>
          <p:cNvPr id="9" name="TextBox 8">
            <a:extLst>
              <a:ext uri="{FF2B5EF4-FFF2-40B4-BE49-F238E27FC236}">
                <a16:creationId xmlns:a16="http://schemas.microsoft.com/office/drawing/2014/main" id="{DAA0EEF8-3042-4A78-915F-A8E740C8ADB7}"/>
              </a:ext>
            </a:extLst>
          </p:cNvPr>
          <p:cNvSpPr txBox="1"/>
          <p:nvPr/>
        </p:nvSpPr>
        <p:spPr>
          <a:xfrm>
            <a:off x="1935215" y="4742236"/>
            <a:ext cx="1115227" cy="646331"/>
          </a:xfrm>
          <a:prstGeom prst="rect">
            <a:avLst/>
          </a:prstGeom>
          <a:noFill/>
        </p:spPr>
        <p:txBody>
          <a:bodyPr wrap="square" rtlCol="0">
            <a:spAutoFit/>
          </a:bodyPr>
          <a:lstStyle/>
          <a:p>
            <a:pPr algn="ctr"/>
            <a:r>
              <a:rPr lang="en-US" dirty="0"/>
              <a:t>180 mm</a:t>
            </a:r>
          </a:p>
          <a:p>
            <a:pPr algn="ctr"/>
            <a:r>
              <a:rPr lang="en-US" dirty="0"/>
              <a:t>WTC</a:t>
            </a:r>
          </a:p>
        </p:txBody>
      </p:sp>
      <p:sp>
        <p:nvSpPr>
          <p:cNvPr id="10" name="TextBox 9">
            <a:extLst>
              <a:ext uri="{FF2B5EF4-FFF2-40B4-BE49-F238E27FC236}">
                <a16:creationId xmlns:a16="http://schemas.microsoft.com/office/drawing/2014/main" id="{807E11A4-0DF2-4B48-AE69-2276C8B95165}"/>
              </a:ext>
            </a:extLst>
          </p:cNvPr>
          <p:cNvSpPr txBox="1"/>
          <p:nvPr/>
        </p:nvSpPr>
        <p:spPr>
          <a:xfrm>
            <a:off x="5895190" y="3944907"/>
            <a:ext cx="650421" cy="369332"/>
          </a:xfrm>
          <a:prstGeom prst="rect">
            <a:avLst/>
          </a:prstGeom>
          <a:noFill/>
        </p:spPr>
        <p:txBody>
          <a:bodyPr wrap="square" rtlCol="0">
            <a:spAutoFit/>
          </a:bodyPr>
          <a:lstStyle/>
          <a:p>
            <a:pPr algn="r"/>
            <a:r>
              <a:rPr lang="en-US" dirty="0"/>
              <a:t>BLA</a:t>
            </a:r>
          </a:p>
        </p:txBody>
      </p:sp>
      <p:sp>
        <p:nvSpPr>
          <p:cNvPr id="11" name="TextBox 10">
            <a:extLst>
              <a:ext uri="{FF2B5EF4-FFF2-40B4-BE49-F238E27FC236}">
                <a16:creationId xmlns:a16="http://schemas.microsoft.com/office/drawing/2014/main" id="{DC61CEDD-EB24-48AC-BDEC-84000E8EF461}"/>
              </a:ext>
            </a:extLst>
          </p:cNvPr>
          <p:cNvSpPr txBox="1"/>
          <p:nvPr/>
        </p:nvSpPr>
        <p:spPr>
          <a:xfrm>
            <a:off x="9469359" y="1073770"/>
            <a:ext cx="1366157" cy="923330"/>
          </a:xfrm>
          <a:prstGeom prst="rect">
            <a:avLst/>
          </a:prstGeom>
          <a:noFill/>
        </p:spPr>
        <p:txBody>
          <a:bodyPr wrap="square" rtlCol="0">
            <a:spAutoFit/>
          </a:bodyPr>
          <a:lstStyle/>
          <a:p>
            <a:pPr algn="ctr"/>
            <a:r>
              <a:rPr lang="en-US" dirty="0"/>
              <a:t>Vacuum  Vessel Interface</a:t>
            </a:r>
          </a:p>
        </p:txBody>
      </p:sp>
      <p:sp>
        <p:nvSpPr>
          <p:cNvPr id="12" name="TextBox 11">
            <a:extLst>
              <a:ext uri="{FF2B5EF4-FFF2-40B4-BE49-F238E27FC236}">
                <a16:creationId xmlns:a16="http://schemas.microsoft.com/office/drawing/2014/main" id="{4BDF2501-A164-41A9-9DF1-E8B1A814971F}"/>
              </a:ext>
            </a:extLst>
          </p:cNvPr>
          <p:cNvSpPr txBox="1"/>
          <p:nvPr/>
        </p:nvSpPr>
        <p:spPr>
          <a:xfrm>
            <a:off x="9334261" y="4791490"/>
            <a:ext cx="1115227" cy="646331"/>
          </a:xfrm>
          <a:prstGeom prst="rect">
            <a:avLst/>
          </a:prstGeom>
          <a:noFill/>
        </p:spPr>
        <p:txBody>
          <a:bodyPr wrap="square" rtlCol="0">
            <a:spAutoFit/>
          </a:bodyPr>
          <a:lstStyle/>
          <a:p>
            <a:pPr algn="ctr"/>
            <a:r>
              <a:rPr lang="en-US" dirty="0"/>
              <a:t>180 mm</a:t>
            </a:r>
          </a:p>
          <a:p>
            <a:pPr algn="ctr"/>
            <a:r>
              <a:rPr lang="en-US" dirty="0"/>
              <a:t>WTC</a:t>
            </a:r>
          </a:p>
        </p:txBody>
      </p:sp>
      <p:sp>
        <p:nvSpPr>
          <p:cNvPr id="13" name="TextBox 12">
            <a:extLst>
              <a:ext uri="{FF2B5EF4-FFF2-40B4-BE49-F238E27FC236}">
                <a16:creationId xmlns:a16="http://schemas.microsoft.com/office/drawing/2014/main" id="{37125CAF-09AC-41DD-AC0B-D42A67758997}"/>
              </a:ext>
            </a:extLst>
          </p:cNvPr>
          <p:cNvSpPr txBox="1"/>
          <p:nvPr/>
        </p:nvSpPr>
        <p:spPr>
          <a:xfrm>
            <a:off x="5071026" y="1602576"/>
            <a:ext cx="1115227" cy="646331"/>
          </a:xfrm>
          <a:prstGeom prst="rect">
            <a:avLst/>
          </a:prstGeom>
          <a:noFill/>
        </p:spPr>
        <p:txBody>
          <a:bodyPr wrap="square" rtlCol="0">
            <a:spAutoFit/>
          </a:bodyPr>
          <a:lstStyle/>
          <a:p>
            <a:pPr algn="ctr"/>
            <a:r>
              <a:rPr lang="en-US" dirty="0"/>
              <a:t>274 mm</a:t>
            </a:r>
          </a:p>
          <a:p>
            <a:pPr algn="ctr"/>
            <a:r>
              <a:rPr lang="en-US" dirty="0"/>
              <a:t>WTC</a:t>
            </a:r>
          </a:p>
        </p:txBody>
      </p:sp>
      <p:sp>
        <p:nvSpPr>
          <p:cNvPr id="14" name="TextBox 13">
            <a:extLst>
              <a:ext uri="{FF2B5EF4-FFF2-40B4-BE49-F238E27FC236}">
                <a16:creationId xmlns:a16="http://schemas.microsoft.com/office/drawing/2014/main" id="{00D90A51-94B8-4735-B972-8511335EC741}"/>
              </a:ext>
            </a:extLst>
          </p:cNvPr>
          <p:cNvSpPr txBox="1"/>
          <p:nvPr/>
        </p:nvSpPr>
        <p:spPr>
          <a:xfrm>
            <a:off x="6396920" y="1628184"/>
            <a:ext cx="1115227" cy="646331"/>
          </a:xfrm>
          <a:prstGeom prst="rect">
            <a:avLst/>
          </a:prstGeom>
          <a:noFill/>
        </p:spPr>
        <p:txBody>
          <a:bodyPr wrap="square" rtlCol="0">
            <a:spAutoFit/>
          </a:bodyPr>
          <a:lstStyle/>
          <a:p>
            <a:pPr algn="ctr"/>
            <a:r>
              <a:rPr lang="en-US" dirty="0"/>
              <a:t>274 mm</a:t>
            </a:r>
          </a:p>
          <a:p>
            <a:pPr algn="ctr"/>
            <a:r>
              <a:rPr lang="en-US" dirty="0"/>
              <a:t>WTC</a:t>
            </a:r>
          </a:p>
        </p:txBody>
      </p:sp>
      <p:sp>
        <p:nvSpPr>
          <p:cNvPr id="15" name="TextBox 14">
            <a:extLst>
              <a:ext uri="{FF2B5EF4-FFF2-40B4-BE49-F238E27FC236}">
                <a16:creationId xmlns:a16="http://schemas.microsoft.com/office/drawing/2014/main" id="{C326648C-342D-4C7C-965A-0DEDF43E3274}"/>
              </a:ext>
            </a:extLst>
          </p:cNvPr>
          <p:cNvSpPr txBox="1"/>
          <p:nvPr/>
        </p:nvSpPr>
        <p:spPr>
          <a:xfrm>
            <a:off x="8686146" y="4525007"/>
            <a:ext cx="783213" cy="369332"/>
          </a:xfrm>
          <a:prstGeom prst="rect">
            <a:avLst/>
          </a:prstGeom>
          <a:noFill/>
        </p:spPr>
        <p:txBody>
          <a:bodyPr wrap="square" rtlCol="0">
            <a:spAutoFit/>
          </a:bodyPr>
          <a:lstStyle/>
          <a:p>
            <a:pPr algn="ctr"/>
            <a:r>
              <a:rPr lang="en-US" dirty="0"/>
              <a:t>FPC</a:t>
            </a:r>
          </a:p>
        </p:txBody>
      </p:sp>
      <p:sp>
        <p:nvSpPr>
          <p:cNvPr id="16" name="TextBox 15">
            <a:extLst>
              <a:ext uri="{FF2B5EF4-FFF2-40B4-BE49-F238E27FC236}">
                <a16:creationId xmlns:a16="http://schemas.microsoft.com/office/drawing/2014/main" id="{D257D01E-2E87-4B42-9B82-579FB6214899}"/>
              </a:ext>
            </a:extLst>
          </p:cNvPr>
          <p:cNvSpPr txBox="1"/>
          <p:nvPr/>
        </p:nvSpPr>
        <p:spPr>
          <a:xfrm>
            <a:off x="2948012" y="4485396"/>
            <a:ext cx="783213" cy="369332"/>
          </a:xfrm>
          <a:prstGeom prst="rect">
            <a:avLst/>
          </a:prstGeom>
          <a:noFill/>
        </p:spPr>
        <p:txBody>
          <a:bodyPr wrap="square" rtlCol="0">
            <a:spAutoFit/>
          </a:bodyPr>
          <a:lstStyle/>
          <a:p>
            <a:pPr algn="ctr"/>
            <a:r>
              <a:rPr lang="en-US" dirty="0"/>
              <a:t>FPC</a:t>
            </a:r>
          </a:p>
        </p:txBody>
      </p:sp>
      <p:sp>
        <p:nvSpPr>
          <p:cNvPr id="17" name="TextBox 16">
            <a:extLst>
              <a:ext uri="{FF2B5EF4-FFF2-40B4-BE49-F238E27FC236}">
                <a16:creationId xmlns:a16="http://schemas.microsoft.com/office/drawing/2014/main" id="{EA7B2DEE-4B06-4E95-9B76-6207FB9B7B1E}"/>
              </a:ext>
            </a:extLst>
          </p:cNvPr>
          <p:cNvSpPr txBox="1"/>
          <p:nvPr/>
        </p:nvSpPr>
        <p:spPr>
          <a:xfrm>
            <a:off x="2844694" y="2061964"/>
            <a:ext cx="950893" cy="369332"/>
          </a:xfrm>
          <a:prstGeom prst="rect">
            <a:avLst/>
          </a:prstGeom>
          <a:noFill/>
        </p:spPr>
        <p:txBody>
          <a:bodyPr wrap="square" rtlCol="0">
            <a:spAutoFit/>
          </a:bodyPr>
          <a:lstStyle/>
          <a:p>
            <a:pPr algn="ctr"/>
            <a:r>
              <a:rPr lang="en-US" dirty="0"/>
              <a:t>FPC</a:t>
            </a:r>
          </a:p>
        </p:txBody>
      </p:sp>
      <p:sp>
        <p:nvSpPr>
          <p:cNvPr id="18" name="TextBox 17">
            <a:extLst>
              <a:ext uri="{FF2B5EF4-FFF2-40B4-BE49-F238E27FC236}">
                <a16:creationId xmlns:a16="http://schemas.microsoft.com/office/drawing/2014/main" id="{0E8EF381-3B0A-4293-BFA6-DFCC33B72EBD}"/>
              </a:ext>
            </a:extLst>
          </p:cNvPr>
          <p:cNvSpPr txBox="1"/>
          <p:nvPr/>
        </p:nvSpPr>
        <p:spPr>
          <a:xfrm>
            <a:off x="8711489" y="2069150"/>
            <a:ext cx="783213" cy="369332"/>
          </a:xfrm>
          <a:prstGeom prst="rect">
            <a:avLst/>
          </a:prstGeom>
          <a:noFill/>
        </p:spPr>
        <p:txBody>
          <a:bodyPr wrap="square" rtlCol="0">
            <a:spAutoFit/>
          </a:bodyPr>
          <a:lstStyle/>
          <a:p>
            <a:pPr algn="ctr"/>
            <a:r>
              <a:rPr lang="en-US" dirty="0"/>
              <a:t>FPC</a:t>
            </a:r>
          </a:p>
        </p:txBody>
      </p:sp>
      <p:sp>
        <p:nvSpPr>
          <p:cNvPr id="19" name="TextBox 18">
            <a:extLst>
              <a:ext uri="{FF2B5EF4-FFF2-40B4-BE49-F238E27FC236}">
                <a16:creationId xmlns:a16="http://schemas.microsoft.com/office/drawing/2014/main" id="{F458DF2A-01B9-4540-B729-C34DF62C1F06}"/>
              </a:ext>
            </a:extLst>
          </p:cNvPr>
          <p:cNvSpPr txBox="1"/>
          <p:nvPr/>
        </p:nvSpPr>
        <p:spPr>
          <a:xfrm>
            <a:off x="7676871" y="1607485"/>
            <a:ext cx="1115227" cy="646331"/>
          </a:xfrm>
          <a:prstGeom prst="rect">
            <a:avLst/>
          </a:prstGeom>
          <a:noFill/>
        </p:spPr>
        <p:txBody>
          <a:bodyPr wrap="square" rtlCol="0">
            <a:spAutoFit/>
          </a:bodyPr>
          <a:lstStyle/>
          <a:p>
            <a:pPr algn="ctr"/>
            <a:r>
              <a:rPr lang="en-US" dirty="0"/>
              <a:t>Helium Vessel</a:t>
            </a:r>
          </a:p>
        </p:txBody>
      </p:sp>
      <p:sp>
        <p:nvSpPr>
          <p:cNvPr id="20" name="TextBox 19">
            <a:extLst>
              <a:ext uri="{FF2B5EF4-FFF2-40B4-BE49-F238E27FC236}">
                <a16:creationId xmlns:a16="http://schemas.microsoft.com/office/drawing/2014/main" id="{35AF1FA8-59FA-446C-AD8B-2D1676E6A049}"/>
              </a:ext>
            </a:extLst>
          </p:cNvPr>
          <p:cNvSpPr txBox="1"/>
          <p:nvPr/>
        </p:nvSpPr>
        <p:spPr>
          <a:xfrm>
            <a:off x="3567516" y="1648166"/>
            <a:ext cx="1115227" cy="646331"/>
          </a:xfrm>
          <a:prstGeom prst="rect">
            <a:avLst/>
          </a:prstGeom>
          <a:noFill/>
        </p:spPr>
        <p:txBody>
          <a:bodyPr wrap="square" rtlCol="0">
            <a:spAutoFit/>
          </a:bodyPr>
          <a:lstStyle/>
          <a:p>
            <a:pPr algn="ctr"/>
            <a:r>
              <a:rPr lang="en-US" dirty="0"/>
              <a:t>Helium Vessel</a:t>
            </a:r>
          </a:p>
        </p:txBody>
      </p:sp>
      <p:sp>
        <p:nvSpPr>
          <p:cNvPr id="21" name="TextBox 20">
            <a:extLst>
              <a:ext uri="{FF2B5EF4-FFF2-40B4-BE49-F238E27FC236}">
                <a16:creationId xmlns:a16="http://schemas.microsoft.com/office/drawing/2014/main" id="{F6C743C0-3162-4335-B0F8-A3421763B9EB}"/>
              </a:ext>
            </a:extLst>
          </p:cNvPr>
          <p:cNvSpPr txBox="1"/>
          <p:nvPr/>
        </p:nvSpPr>
        <p:spPr>
          <a:xfrm>
            <a:off x="3567516" y="5024721"/>
            <a:ext cx="1115227" cy="923330"/>
          </a:xfrm>
          <a:prstGeom prst="rect">
            <a:avLst/>
          </a:prstGeom>
          <a:noFill/>
        </p:spPr>
        <p:txBody>
          <a:bodyPr wrap="square" rtlCol="0">
            <a:spAutoFit/>
          </a:bodyPr>
          <a:lstStyle/>
          <a:p>
            <a:pPr algn="ctr"/>
            <a:r>
              <a:rPr lang="en-US" dirty="0"/>
              <a:t>591 MHz 1-cell Cavity</a:t>
            </a:r>
          </a:p>
        </p:txBody>
      </p:sp>
      <p:sp>
        <p:nvSpPr>
          <p:cNvPr id="22" name="TextBox 21">
            <a:extLst>
              <a:ext uri="{FF2B5EF4-FFF2-40B4-BE49-F238E27FC236}">
                <a16:creationId xmlns:a16="http://schemas.microsoft.com/office/drawing/2014/main" id="{C9E4AB6E-1B7E-4849-B6F0-373ECF81BB18}"/>
              </a:ext>
            </a:extLst>
          </p:cNvPr>
          <p:cNvSpPr txBox="1"/>
          <p:nvPr/>
        </p:nvSpPr>
        <p:spPr>
          <a:xfrm>
            <a:off x="10314390" y="3885232"/>
            <a:ext cx="1216355" cy="923330"/>
          </a:xfrm>
          <a:prstGeom prst="rect">
            <a:avLst/>
          </a:prstGeom>
          <a:noFill/>
        </p:spPr>
        <p:txBody>
          <a:bodyPr wrap="square" rtlCol="0">
            <a:spAutoFit/>
          </a:bodyPr>
          <a:lstStyle/>
          <a:p>
            <a:pPr algn="ctr"/>
            <a:r>
              <a:rPr lang="en-US" dirty="0"/>
              <a:t>Vacuum /  Ion Pump Spool</a:t>
            </a:r>
          </a:p>
        </p:txBody>
      </p:sp>
      <p:sp>
        <p:nvSpPr>
          <p:cNvPr id="23" name="TextBox 22">
            <a:extLst>
              <a:ext uri="{FF2B5EF4-FFF2-40B4-BE49-F238E27FC236}">
                <a16:creationId xmlns:a16="http://schemas.microsoft.com/office/drawing/2014/main" id="{1B602FF0-B6EF-41DC-A20B-0BF260ECA70E}"/>
              </a:ext>
            </a:extLst>
          </p:cNvPr>
          <p:cNvSpPr txBox="1"/>
          <p:nvPr/>
        </p:nvSpPr>
        <p:spPr>
          <a:xfrm>
            <a:off x="7798904" y="5101049"/>
            <a:ext cx="1115227" cy="923330"/>
          </a:xfrm>
          <a:prstGeom prst="rect">
            <a:avLst/>
          </a:prstGeom>
          <a:noFill/>
        </p:spPr>
        <p:txBody>
          <a:bodyPr wrap="square" rtlCol="0">
            <a:spAutoFit/>
          </a:bodyPr>
          <a:lstStyle/>
          <a:p>
            <a:pPr algn="ctr"/>
            <a:r>
              <a:rPr lang="en-US" dirty="0"/>
              <a:t>591 MHz 1-cell Cavity</a:t>
            </a:r>
          </a:p>
        </p:txBody>
      </p:sp>
      <p:sp>
        <p:nvSpPr>
          <p:cNvPr id="24" name="TextBox 23">
            <a:extLst>
              <a:ext uri="{FF2B5EF4-FFF2-40B4-BE49-F238E27FC236}">
                <a16:creationId xmlns:a16="http://schemas.microsoft.com/office/drawing/2014/main" id="{6C273107-7E66-4F24-9904-02EDB87A2DD4}"/>
              </a:ext>
            </a:extLst>
          </p:cNvPr>
          <p:cNvSpPr txBox="1"/>
          <p:nvPr/>
        </p:nvSpPr>
        <p:spPr>
          <a:xfrm>
            <a:off x="4612127" y="4439230"/>
            <a:ext cx="899223" cy="369332"/>
          </a:xfrm>
          <a:prstGeom prst="rect">
            <a:avLst/>
          </a:prstGeom>
          <a:noFill/>
        </p:spPr>
        <p:txBody>
          <a:bodyPr wrap="square" rtlCol="0">
            <a:spAutoFit/>
          </a:bodyPr>
          <a:lstStyle/>
          <a:p>
            <a:pPr algn="ctr"/>
            <a:r>
              <a:rPr lang="en-US" dirty="0"/>
              <a:t>Tuner</a:t>
            </a:r>
          </a:p>
        </p:txBody>
      </p:sp>
      <p:sp>
        <p:nvSpPr>
          <p:cNvPr id="25" name="TextBox 24">
            <a:extLst>
              <a:ext uri="{FF2B5EF4-FFF2-40B4-BE49-F238E27FC236}">
                <a16:creationId xmlns:a16="http://schemas.microsoft.com/office/drawing/2014/main" id="{F0732CDF-5520-4C9D-BE8D-1988E3E3296F}"/>
              </a:ext>
            </a:extLst>
          </p:cNvPr>
          <p:cNvSpPr txBox="1"/>
          <p:nvPr/>
        </p:nvSpPr>
        <p:spPr>
          <a:xfrm>
            <a:off x="7019338" y="4541606"/>
            <a:ext cx="899223" cy="369332"/>
          </a:xfrm>
          <a:prstGeom prst="rect">
            <a:avLst/>
          </a:prstGeom>
          <a:noFill/>
        </p:spPr>
        <p:txBody>
          <a:bodyPr wrap="square" rtlCol="0">
            <a:spAutoFit/>
          </a:bodyPr>
          <a:lstStyle/>
          <a:p>
            <a:pPr algn="ctr"/>
            <a:r>
              <a:rPr lang="en-US" dirty="0"/>
              <a:t>Tuner</a:t>
            </a:r>
          </a:p>
        </p:txBody>
      </p:sp>
      <p:cxnSp>
        <p:nvCxnSpPr>
          <p:cNvPr id="26" name="Straight Arrow Connector 25">
            <a:extLst>
              <a:ext uri="{FF2B5EF4-FFF2-40B4-BE49-F238E27FC236}">
                <a16:creationId xmlns:a16="http://schemas.microsoft.com/office/drawing/2014/main" id="{1444BE68-483F-4538-8251-726008FDA243}"/>
              </a:ext>
            </a:extLst>
          </p:cNvPr>
          <p:cNvCxnSpPr>
            <a:cxnSpLocks/>
          </p:cNvCxnSpPr>
          <p:nvPr/>
        </p:nvCxnSpPr>
        <p:spPr>
          <a:xfrm flipV="1">
            <a:off x="8289832" y="3944907"/>
            <a:ext cx="66685" cy="1230433"/>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D7426A4-F9E5-4710-A897-0C3C0D2BE55D}"/>
              </a:ext>
            </a:extLst>
          </p:cNvPr>
          <p:cNvCxnSpPr/>
          <p:nvPr/>
        </p:nvCxnSpPr>
        <p:spPr>
          <a:xfrm flipV="1">
            <a:off x="703943" y="4594479"/>
            <a:ext cx="0" cy="629259"/>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191895D-A799-461E-8195-FC422D335A40}"/>
              </a:ext>
            </a:extLst>
          </p:cNvPr>
          <p:cNvCxnSpPr>
            <a:cxnSpLocks/>
          </p:cNvCxnSpPr>
          <p:nvPr/>
        </p:nvCxnSpPr>
        <p:spPr>
          <a:xfrm>
            <a:off x="2265434" y="1951349"/>
            <a:ext cx="0" cy="453052"/>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3034D608-1FC9-4725-82C0-D49FDDD31DFB}"/>
              </a:ext>
            </a:extLst>
          </p:cNvPr>
          <p:cNvCxnSpPr>
            <a:cxnSpLocks/>
          </p:cNvCxnSpPr>
          <p:nvPr/>
        </p:nvCxnSpPr>
        <p:spPr>
          <a:xfrm flipH="1" flipV="1">
            <a:off x="4066903" y="4002363"/>
            <a:ext cx="121919" cy="1151904"/>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4663A7E6-E1D2-41A3-B2DB-83DF7A6B4A37}"/>
              </a:ext>
            </a:extLst>
          </p:cNvPr>
          <p:cNvCxnSpPr>
            <a:cxnSpLocks/>
          </p:cNvCxnSpPr>
          <p:nvPr/>
        </p:nvCxnSpPr>
        <p:spPr>
          <a:xfrm flipV="1">
            <a:off x="5107335" y="4229532"/>
            <a:ext cx="0" cy="312074"/>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266AD949-6E54-4AD0-A07E-CD38C943488F}"/>
              </a:ext>
            </a:extLst>
          </p:cNvPr>
          <p:cNvCxnSpPr/>
          <p:nvPr/>
        </p:nvCxnSpPr>
        <p:spPr>
          <a:xfrm flipV="1">
            <a:off x="11734800" y="4623896"/>
            <a:ext cx="0" cy="629259"/>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4AE368B1-0FA6-42BC-9CB7-81A34DF80237}"/>
              </a:ext>
            </a:extLst>
          </p:cNvPr>
          <p:cNvCxnSpPr>
            <a:cxnSpLocks/>
          </p:cNvCxnSpPr>
          <p:nvPr/>
        </p:nvCxnSpPr>
        <p:spPr>
          <a:xfrm>
            <a:off x="10192956" y="1969812"/>
            <a:ext cx="0" cy="453052"/>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80973F5-0AEC-48DE-9089-1D444EA1012B}"/>
              </a:ext>
            </a:extLst>
          </p:cNvPr>
          <p:cNvCxnSpPr>
            <a:cxnSpLocks/>
          </p:cNvCxnSpPr>
          <p:nvPr/>
        </p:nvCxnSpPr>
        <p:spPr>
          <a:xfrm>
            <a:off x="4180114" y="2244442"/>
            <a:ext cx="0" cy="319918"/>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315B88CC-2256-4B7D-871B-C07983C23ED1}"/>
              </a:ext>
            </a:extLst>
          </p:cNvPr>
          <p:cNvCxnSpPr>
            <a:cxnSpLocks/>
          </p:cNvCxnSpPr>
          <p:nvPr/>
        </p:nvCxnSpPr>
        <p:spPr>
          <a:xfrm>
            <a:off x="8234484" y="2244442"/>
            <a:ext cx="0" cy="319918"/>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3C6BFC75-581F-4470-BBE1-0358403EB4FB}"/>
              </a:ext>
            </a:extLst>
          </p:cNvPr>
          <p:cNvCxnSpPr>
            <a:cxnSpLocks/>
          </p:cNvCxnSpPr>
          <p:nvPr/>
        </p:nvCxnSpPr>
        <p:spPr>
          <a:xfrm>
            <a:off x="5721289" y="2274515"/>
            <a:ext cx="0" cy="722915"/>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40244D3-3C0A-43B3-B899-828BC979F3EC}"/>
              </a:ext>
            </a:extLst>
          </p:cNvPr>
          <p:cNvCxnSpPr>
            <a:cxnSpLocks/>
          </p:cNvCxnSpPr>
          <p:nvPr/>
        </p:nvCxnSpPr>
        <p:spPr>
          <a:xfrm>
            <a:off x="6825644" y="2274515"/>
            <a:ext cx="0" cy="722915"/>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1E24D67-B19D-4B5F-91D6-A1801B691801}"/>
              </a:ext>
            </a:extLst>
          </p:cNvPr>
          <p:cNvCxnSpPr>
            <a:cxnSpLocks/>
          </p:cNvCxnSpPr>
          <p:nvPr/>
        </p:nvCxnSpPr>
        <p:spPr>
          <a:xfrm flipV="1">
            <a:off x="7550089" y="4346897"/>
            <a:ext cx="0" cy="312074"/>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CCDA061C-8971-41B3-B530-42330A3DCB10}"/>
              </a:ext>
            </a:extLst>
          </p:cNvPr>
          <p:cNvCxnSpPr>
            <a:cxnSpLocks/>
          </p:cNvCxnSpPr>
          <p:nvPr/>
        </p:nvCxnSpPr>
        <p:spPr>
          <a:xfrm flipV="1">
            <a:off x="2586531" y="3751729"/>
            <a:ext cx="0" cy="967817"/>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C28DA95C-E528-46C7-9E4E-77A914D4455A}"/>
              </a:ext>
            </a:extLst>
          </p:cNvPr>
          <p:cNvCxnSpPr>
            <a:cxnSpLocks/>
          </p:cNvCxnSpPr>
          <p:nvPr/>
        </p:nvCxnSpPr>
        <p:spPr>
          <a:xfrm flipV="1">
            <a:off x="9854666" y="3774419"/>
            <a:ext cx="0" cy="967817"/>
          </a:xfrm>
          <a:prstGeom prst="straightConnector1">
            <a:avLst/>
          </a:prstGeom>
          <a:ln w="508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Title 1">
            <a:extLst>
              <a:ext uri="{FF2B5EF4-FFF2-40B4-BE49-F238E27FC236}">
                <a16:creationId xmlns:a16="http://schemas.microsoft.com/office/drawing/2014/main" id="{6CC24F7E-1BA8-4672-A141-98E088AEE0C5}"/>
              </a:ext>
            </a:extLst>
          </p:cNvPr>
          <p:cNvSpPr>
            <a:spLocks noGrp="1"/>
          </p:cNvSpPr>
          <p:nvPr>
            <p:ph type="title"/>
          </p:nvPr>
        </p:nvSpPr>
        <p:spPr>
          <a:xfrm>
            <a:off x="462579" y="0"/>
            <a:ext cx="11499925" cy="825178"/>
          </a:xfrm>
        </p:spPr>
        <p:txBody>
          <a:bodyPr>
            <a:normAutofit/>
          </a:bodyPr>
          <a:lstStyle/>
          <a:p>
            <a:r>
              <a:rPr lang="en-US" dirty="0"/>
              <a:t>591 MHz 1-Cell Cryomodule – Cavity String</a:t>
            </a:r>
          </a:p>
        </p:txBody>
      </p:sp>
    </p:spTree>
    <p:extLst>
      <p:ext uri="{BB962C8B-B14F-4D97-AF65-F5344CB8AC3E}">
        <p14:creationId xmlns:p14="http://schemas.microsoft.com/office/powerpoint/2010/main" val="23812226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2FAE32-3623-4A04-80D3-83A38CEF2335}"/>
              </a:ext>
            </a:extLst>
          </p:cNvPr>
          <p:cNvSpPr>
            <a:spLocks noGrp="1"/>
          </p:cNvSpPr>
          <p:nvPr>
            <p:ph type="sldNum" sz="quarter" idx="4"/>
          </p:nvPr>
        </p:nvSpPr>
        <p:spPr/>
        <p:txBody>
          <a:bodyPr/>
          <a:lstStyle/>
          <a:p>
            <a:fld id="{933A556B-7C63-244D-9B7C-B0EA8042B330}" type="slidenum">
              <a:rPr lang="en-US" smtClean="0"/>
              <a:pPr/>
              <a:t>9</a:t>
            </a:fld>
            <a:endParaRPr lang="en-US" dirty="0"/>
          </a:p>
        </p:txBody>
      </p:sp>
      <p:sp>
        <p:nvSpPr>
          <p:cNvPr id="6" name="Content Placeholder 5">
            <a:extLst>
              <a:ext uri="{FF2B5EF4-FFF2-40B4-BE49-F238E27FC236}">
                <a16:creationId xmlns:a16="http://schemas.microsoft.com/office/drawing/2014/main" id="{2748BCEE-544A-47AE-BDED-3F48A83F8597}"/>
              </a:ext>
            </a:extLst>
          </p:cNvPr>
          <p:cNvSpPr txBox="1">
            <a:spLocks/>
          </p:cNvSpPr>
          <p:nvPr/>
        </p:nvSpPr>
        <p:spPr>
          <a:xfrm>
            <a:off x="462579" y="959457"/>
            <a:ext cx="5378467" cy="2331775"/>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000" b="1" dirty="0"/>
              <a:t>Cavity Design</a:t>
            </a:r>
          </a:p>
          <a:p>
            <a:r>
              <a:rPr lang="en-US" dirty="0"/>
              <a:t>Thickness </a:t>
            </a:r>
            <a:r>
              <a:rPr lang="en-US" dirty="0" smtClean="0"/>
              <a:t>optimization</a:t>
            </a:r>
          </a:p>
          <a:p>
            <a:pPr marL="0" indent="0">
              <a:buNone/>
            </a:pPr>
            <a:endParaRPr lang="en-US" sz="900" dirty="0"/>
          </a:p>
          <a:p>
            <a:r>
              <a:rPr lang="en-US" dirty="0"/>
              <a:t>Design to ASME </a:t>
            </a:r>
            <a:r>
              <a:rPr lang="en-US" dirty="0" smtClean="0"/>
              <a:t>BPVC</a:t>
            </a:r>
          </a:p>
          <a:p>
            <a:pPr marL="0" indent="0">
              <a:buNone/>
            </a:pPr>
            <a:endParaRPr lang="en-US" sz="900" dirty="0" smtClean="0"/>
          </a:p>
          <a:p>
            <a:r>
              <a:rPr lang="en-US" dirty="0" smtClean="0"/>
              <a:t>Cavity </a:t>
            </a:r>
            <a:r>
              <a:rPr lang="en-US" dirty="0"/>
              <a:t>and He vessel meet allowable stresses for all load </a:t>
            </a:r>
            <a:r>
              <a:rPr lang="en-US" dirty="0" smtClean="0"/>
              <a:t>cases.</a:t>
            </a:r>
            <a:endParaRPr lang="en-US" dirty="0"/>
          </a:p>
          <a:p>
            <a:pPr lvl="2"/>
            <a:endParaRPr lang="en-US" sz="2200" dirty="0"/>
          </a:p>
          <a:p>
            <a:endParaRPr lang="en-US" sz="2800"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
        <p:nvSpPr>
          <p:cNvPr id="14" name="Title 1">
            <a:extLst>
              <a:ext uri="{FF2B5EF4-FFF2-40B4-BE49-F238E27FC236}">
                <a16:creationId xmlns:a16="http://schemas.microsoft.com/office/drawing/2014/main" id="{6D6A19B5-B300-4D36-A0B4-719DEAECEDC5}"/>
              </a:ext>
            </a:extLst>
          </p:cNvPr>
          <p:cNvSpPr>
            <a:spLocks noGrp="1"/>
          </p:cNvSpPr>
          <p:nvPr>
            <p:ph type="title"/>
          </p:nvPr>
        </p:nvSpPr>
        <p:spPr>
          <a:xfrm>
            <a:off x="462579" y="0"/>
            <a:ext cx="11499925" cy="825178"/>
          </a:xfrm>
        </p:spPr>
        <p:txBody>
          <a:bodyPr>
            <a:normAutofit fontScale="90000"/>
          </a:bodyPr>
          <a:lstStyle/>
          <a:p>
            <a:r>
              <a:rPr lang="en-US" dirty="0"/>
              <a:t>591 MHz 1-Cell Cryomodule – Design Challenges</a:t>
            </a:r>
          </a:p>
        </p:txBody>
      </p:sp>
      <p:sp>
        <p:nvSpPr>
          <p:cNvPr id="16" name="TextBox 15">
            <a:extLst>
              <a:ext uri="{FF2B5EF4-FFF2-40B4-BE49-F238E27FC236}">
                <a16:creationId xmlns:a16="http://schemas.microsoft.com/office/drawing/2014/main" id="{23643C42-A4B2-4AF6-8523-54B5FB30C915}"/>
              </a:ext>
            </a:extLst>
          </p:cNvPr>
          <p:cNvSpPr txBox="1"/>
          <p:nvPr/>
        </p:nvSpPr>
        <p:spPr>
          <a:xfrm>
            <a:off x="9311134" y="6094180"/>
            <a:ext cx="3033266" cy="369332"/>
          </a:xfrm>
          <a:prstGeom prst="rect">
            <a:avLst/>
          </a:prstGeom>
          <a:noFill/>
        </p:spPr>
        <p:txBody>
          <a:bodyPr wrap="square" rtlCol="0">
            <a:spAutoFit/>
          </a:bodyPr>
          <a:lstStyle/>
          <a:p>
            <a:r>
              <a:rPr lang="en-US" dirty="0"/>
              <a:t>S. Shanmugasundaram</a:t>
            </a:r>
          </a:p>
        </p:txBody>
      </p:sp>
      <p:pic>
        <p:nvPicPr>
          <p:cNvPr id="15" name="Picture 14">
            <a:extLst>
              <a:ext uri="{FF2B5EF4-FFF2-40B4-BE49-F238E27FC236}">
                <a16:creationId xmlns:a16="http://schemas.microsoft.com/office/drawing/2014/main" id="{95EC1CCF-56CE-4B92-B88A-542E65E0D5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9981" y="907205"/>
            <a:ext cx="3002523" cy="2384027"/>
          </a:xfrm>
          <a:prstGeom prst="rect">
            <a:avLst/>
          </a:prstGeom>
        </p:spPr>
      </p:pic>
      <p:pic>
        <p:nvPicPr>
          <p:cNvPr id="17" name="Picture 16">
            <a:extLst>
              <a:ext uri="{FF2B5EF4-FFF2-40B4-BE49-F238E27FC236}">
                <a16:creationId xmlns:a16="http://schemas.microsoft.com/office/drawing/2014/main" id="{EF693BBA-8B0E-4994-9544-0F40CF67FA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4277" y="933114"/>
            <a:ext cx="2650481" cy="2372609"/>
          </a:xfrm>
          <a:prstGeom prst="rect">
            <a:avLst/>
          </a:prstGeom>
        </p:spPr>
      </p:pic>
      <p:pic>
        <p:nvPicPr>
          <p:cNvPr id="2" name="Picture 1">
            <a:extLst>
              <a:ext uri="{FF2B5EF4-FFF2-40B4-BE49-F238E27FC236}">
                <a16:creationId xmlns:a16="http://schemas.microsoft.com/office/drawing/2014/main" id="{0B687347-A210-498B-AD73-F43064DCC9F3}"/>
              </a:ext>
            </a:extLst>
          </p:cNvPr>
          <p:cNvPicPr>
            <a:picLocks noChangeAspect="1"/>
          </p:cNvPicPr>
          <p:nvPr/>
        </p:nvPicPr>
        <p:blipFill>
          <a:blip r:embed="rId4"/>
          <a:stretch>
            <a:fillRect/>
          </a:stretch>
        </p:blipFill>
        <p:spPr>
          <a:xfrm>
            <a:off x="6139253" y="3361444"/>
            <a:ext cx="5940481" cy="2697629"/>
          </a:xfrm>
          <a:prstGeom prst="rect">
            <a:avLst/>
          </a:prstGeom>
        </p:spPr>
      </p:pic>
      <p:pic>
        <p:nvPicPr>
          <p:cNvPr id="11" name="Picture 10">
            <a:extLst>
              <a:ext uri="{FF2B5EF4-FFF2-40B4-BE49-F238E27FC236}">
                <a16:creationId xmlns:a16="http://schemas.microsoft.com/office/drawing/2014/main" id="{ABF4703F-E77D-475F-AD44-8588F11D9A80}"/>
              </a:ext>
            </a:extLst>
          </p:cNvPr>
          <p:cNvPicPr>
            <a:picLocks noChangeAspect="1"/>
          </p:cNvPicPr>
          <p:nvPr/>
        </p:nvPicPr>
        <p:blipFill>
          <a:blip r:embed="rId5"/>
          <a:stretch>
            <a:fillRect/>
          </a:stretch>
        </p:blipFill>
        <p:spPr>
          <a:xfrm>
            <a:off x="2423405" y="3581125"/>
            <a:ext cx="3629945" cy="2298194"/>
          </a:xfrm>
          <a:prstGeom prst="rect">
            <a:avLst/>
          </a:prstGeom>
        </p:spPr>
      </p:pic>
      <p:sp>
        <p:nvSpPr>
          <p:cNvPr id="12" name="Content Placeholder 5">
            <a:extLst>
              <a:ext uri="{FF2B5EF4-FFF2-40B4-BE49-F238E27FC236}">
                <a16:creationId xmlns:a16="http://schemas.microsoft.com/office/drawing/2014/main" id="{04B2B66B-C7F2-4959-BAA4-DDF8B015514B}"/>
              </a:ext>
            </a:extLst>
          </p:cNvPr>
          <p:cNvSpPr txBox="1">
            <a:spLocks/>
          </p:cNvSpPr>
          <p:nvPr/>
        </p:nvSpPr>
        <p:spPr>
          <a:xfrm>
            <a:off x="462579" y="3503699"/>
            <a:ext cx="2237414" cy="237562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Determine tuning </a:t>
            </a:r>
            <a:r>
              <a:rPr lang="en-US" sz="2000" dirty="0" smtClean="0"/>
              <a:t>requirements</a:t>
            </a:r>
            <a:endParaRPr lang="en-US" sz="2000" dirty="0"/>
          </a:p>
          <a:p>
            <a:r>
              <a:rPr lang="en-US" sz="2000" dirty="0"/>
              <a:t>Design Goal: Tuner / He Vessel 10x stiffness of cavity</a:t>
            </a:r>
          </a:p>
          <a:p>
            <a:endParaRPr lang="en-US" sz="2800" dirty="0"/>
          </a:p>
          <a:p>
            <a:endParaRPr lang="en-US" sz="2800" dirty="0"/>
          </a:p>
          <a:p>
            <a:endParaRPr lang="en-US" sz="2800" dirty="0"/>
          </a:p>
          <a:p>
            <a:pPr lvl="2">
              <a:buFont typeface="Wingdings" panose="05000000000000000000" pitchFamily="2" charset="2"/>
              <a:buChar char="§"/>
            </a:pPr>
            <a:endParaRPr lang="en-US" sz="2200" dirty="0">
              <a:cs typeface="Times New Roman" panose="02020603050405020304" pitchFamily="18" charset="0"/>
            </a:endParaRPr>
          </a:p>
          <a:p>
            <a:pPr lvl="1">
              <a:buFont typeface="Wingdings" panose="05000000000000000000" pitchFamily="2" charset="2"/>
              <a:buChar char="§"/>
            </a:pPr>
            <a:endParaRPr lang="en-US" sz="2400" dirty="0">
              <a:cs typeface="Times New Roman" panose="02020603050405020304" pitchFamily="18" charset="0"/>
            </a:endParaRPr>
          </a:p>
          <a:p>
            <a:pPr lvl="1">
              <a:buFont typeface="Wingdings" panose="05000000000000000000" pitchFamily="2" charset="2"/>
              <a:buChar char="§"/>
            </a:pPr>
            <a:endParaRPr lang="en-US" sz="2200" dirty="0"/>
          </a:p>
        </p:txBody>
      </p:sp>
    </p:spTree>
    <p:extLst>
      <p:ext uri="{BB962C8B-B14F-4D97-AF65-F5344CB8AC3E}">
        <p14:creationId xmlns:p14="http://schemas.microsoft.com/office/powerpoint/2010/main" val="3073231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D-3B EIC_PPT_Outline_Template_Widescreen_0924.potx" id="{71A51187-4E24-47FA-ABCB-D4BFDCCFBFCB}" vid="{96F8F30C-5A31-45B4-A89E-A3B45A0855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resenter xmlns="3d20bb5b-8f2d-40ba-9a11-048b4f05bd17">
      <UserInfo>
        <DisplayName/>
        <AccountId xsi:nil="true"/>
        <AccountType/>
      </UserInfo>
    </Present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Review Presentation" ma:contentTypeID="0x010100334C119A7B7AAD4B8531CC12C18B34A102005F1985216AE04A45B8830959A08BB807" ma:contentTypeVersion="" ma:contentTypeDescription="" ma:contentTypeScope="" ma:versionID="8020dac14f81bc51c8db0f2a1262334e">
  <xsd:schema xmlns:xsd="http://www.w3.org/2001/XMLSchema" xmlns:xs="http://www.w3.org/2001/XMLSchema" xmlns:p="http://schemas.microsoft.com/office/2006/metadata/properties" xmlns:ns2="3d20bb5b-8f2d-40ba-9a11-048b4f05bd17" targetNamespace="http://schemas.microsoft.com/office/2006/metadata/properties" ma:root="true" ma:fieldsID="94e9539ed5dc0a22a08e00a0c11db59d" ns2:_="">
    <xsd:import namespace="3d20bb5b-8f2d-40ba-9a11-048b4f05bd17"/>
    <xsd:element name="properties">
      <xsd:complexType>
        <xsd:sequence>
          <xsd:element name="documentManagement">
            <xsd:complexType>
              <xsd:all>
                <xsd:element ref="ns2:Present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d20bb5b-8f2d-40ba-9a11-048b4f05bd17" elementFormDefault="qualified">
    <xsd:import namespace="http://schemas.microsoft.com/office/2006/documentManagement/types"/>
    <xsd:import namespace="http://schemas.microsoft.com/office/infopath/2007/PartnerControls"/>
    <xsd:element name="Presenter" ma:index="8" nillable="true" ma:displayName="Presenter" ma:list="UserInfo" ma:internalName="Present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E88647-562A-460A-88A0-13D05ABABF01}">
  <ds:schemaRefs>
    <ds:schemaRef ds:uri="http://schemas.openxmlformats.org/package/2006/metadata/core-properties"/>
    <ds:schemaRef ds:uri="http://www.w3.org/XML/1998/namespace"/>
    <ds:schemaRef ds:uri="http://schemas.microsoft.com/office/infopath/2007/PartnerControls"/>
    <ds:schemaRef ds:uri="http://purl.org/dc/elements/1.1/"/>
    <ds:schemaRef ds:uri="3d20bb5b-8f2d-40ba-9a11-048b4f05bd17"/>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DE22D85F-60BA-4A51-A1DF-FC43A3B6C642}">
  <ds:schemaRefs>
    <ds:schemaRef ds:uri="http://schemas.microsoft.com/sharepoint/v3/contenttype/forms"/>
  </ds:schemaRefs>
</ds:datastoreItem>
</file>

<file path=customXml/itemProps3.xml><?xml version="1.0" encoding="utf-8"?>
<ds:datastoreItem xmlns:ds="http://schemas.openxmlformats.org/officeDocument/2006/customXml" ds:itemID="{11571434-99A0-4499-A444-985B9414DB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d20bb5b-8f2d-40ba-9a11-048b4f05bd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89561e60-dc75-4c28-a1c9-2e8d8870196b}" enabled="0" method="" siteId="{89561e60-dc75-4c28-a1c9-2e8d8870196b}" removed="1"/>
</clbl:labelList>
</file>

<file path=docProps/app.xml><?xml version="1.0" encoding="utf-8"?>
<Properties xmlns="http://schemas.openxmlformats.org/officeDocument/2006/extended-properties" xmlns:vt="http://schemas.openxmlformats.org/officeDocument/2006/docPropsVTypes">
  <Template>CD-3B EIC_PPT_Outline_Template_Widescreen_0924</Template>
  <TotalTime>63758</TotalTime>
  <Words>1688</Words>
  <Application>Microsoft Office PowerPoint</Application>
  <PresentationFormat>Widescreen</PresentationFormat>
  <Paragraphs>333</Paragraphs>
  <Slides>24</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ＭＳ Ｐゴシック</vt:lpstr>
      <vt:lpstr>Arial</vt:lpstr>
      <vt:lpstr>Calibri</vt:lpstr>
      <vt:lpstr>Courier New</vt:lpstr>
      <vt:lpstr>Symbol</vt:lpstr>
      <vt:lpstr>Times New Roman</vt:lpstr>
      <vt:lpstr>Wingdings</vt:lpstr>
      <vt:lpstr>BNL</vt:lpstr>
      <vt:lpstr>SRF Systems for the EIC Project</vt:lpstr>
      <vt:lpstr>Outline</vt:lpstr>
      <vt:lpstr>What is the EIC</vt:lpstr>
      <vt:lpstr>SRF cavities in the EIC</vt:lpstr>
      <vt:lpstr>591 MHz 1-Cell Cryomodule – Design Challenges</vt:lpstr>
      <vt:lpstr>591 MHz 1-Cell Cryomodule – Design Challenges</vt:lpstr>
      <vt:lpstr>591 MHz 1-Cell Cryomodule – RF analyses of 2-cavity design</vt:lpstr>
      <vt:lpstr>591 MHz 1-Cell Cryomodule – Cavity String</vt:lpstr>
      <vt:lpstr>591 MHz 1-Cell Cryomodule – Design Challenges</vt:lpstr>
      <vt:lpstr>591 MHz 1-Cell Cryomodule - Design Challenges: FPC</vt:lpstr>
      <vt:lpstr>591 MHz 1-Cell Cryomodule – Design Challenges</vt:lpstr>
      <vt:lpstr>591 MHz 1-Cell Cryomodule – Design Challenges</vt:lpstr>
      <vt:lpstr>591 MHz 1-Cell Cryomodule – Design Challenges</vt:lpstr>
      <vt:lpstr>591 MHz 1-Cell Cryomodule – Design Challenges</vt:lpstr>
      <vt:lpstr>591 MHz 1-Cell Cryomodule – Design Challenges</vt:lpstr>
      <vt:lpstr>591 MHz 1-Cell Cryomodule – Design Challenges</vt:lpstr>
      <vt:lpstr>591 MHz 1-Cell Cryomodule – Design Challenges</vt:lpstr>
      <vt:lpstr>197 MHz Crab Cavity String</vt:lpstr>
      <vt:lpstr>PowerPoint Presentation</vt:lpstr>
      <vt:lpstr>PowerPoint Presentation</vt:lpstr>
      <vt:lpstr>PowerPoint Presentation</vt:lpstr>
      <vt:lpstr>Fabrication of 197 MHz Prototype Cavity</vt:lpstr>
      <vt:lpstr>EIC SRF Team – Our most important resource </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EVMS for CD-3A &amp; CD-3B</dc:title>
  <dc:subject/>
  <dc:creator>Krug, Kelly</dc:creator>
  <cp:keywords/>
  <dc:description/>
  <cp:lastModifiedBy>Joseph Matalevich</cp:lastModifiedBy>
  <cp:revision>325</cp:revision>
  <dcterms:created xsi:type="dcterms:W3CDTF">2024-12-02T19:13:25Z</dcterms:created>
  <dcterms:modified xsi:type="dcterms:W3CDTF">2026-06-07T09:53:47Z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0x010100334C119A7B7AAD4B8531CC12C18B34A102005F1985216AE04A45B8830959A08BB807</vt:lpwstr>
  </property>
  <property fmtid="{D5CDD505-2E9C-101B-9397-08002B2CF9AE}" pid="3" name="MediaServiceImageTags">
    <vt:lpwstr/>
  </property>
  <property fmtid="{D5CDD505-2E9C-101B-9397-08002B2CF9AE}" pid="4" name="Order">
    <vt:lpwstr>93500.0000000000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Status">
    <vt:lpwstr>Ready for Final Review</vt:lpwstr>
  </property>
  <property fmtid="{D5CDD505-2E9C-101B-9397-08002B2CF9AE}" pid="12" name="AssignedTo">
    <vt:lpwstr/>
  </property>
</Properties>
</file>