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268" r:id="rId2"/>
    <p:sldId id="266" r:id="rId3"/>
    <p:sldId id="303" r:id="rId4"/>
    <p:sldId id="317" r:id="rId5"/>
    <p:sldId id="320" r:id="rId6"/>
    <p:sldId id="265" r:id="rId7"/>
    <p:sldId id="318" r:id="rId8"/>
    <p:sldId id="301" r:id="rId9"/>
    <p:sldId id="324" r:id="rId10"/>
    <p:sldId id="345" r:id="rId11"/>
    <p:sldId id="346" r:id="rId12"/>
    <p:sldId id="322" r:id="rId13"/>
    <p:sldId id="319" r:id="rId14"/>
    <p:sldId id="304" r:id="rId15"/>
    <p:sldId id="284" r:id="rId16"/>
    <p:sldId id="331" r:id="rId17"/>
    <p:sldId id="335" r:id="rId18"/>
    <p:sldId id="329" r:id="rId19"/>
    <p:sldId id="330" r:id="rId20"/>
    <p:sldId id="328" r:id="rId21"/>
    <p:sldId id="342" r:id="rId22"/>
    <p:sldId id="349" r:id="rId23"/>
    <p:sldId id="350" r:id="rId24"/>
    <p:sldId id="351" r:id="rId25"/>
    <p:sldId id="352" r:id="rId26"/>
    <p:sldId id="343" r:id="rId27"/>
    <p:sldId id="334" r:id="rId28"/>
    <p:sldId id="305" r:id="rId29"/>
    <p:sldId id="306" r:id="rId30"/>
    <p:sldId id="313" r:id="rId31"/>
    <p:sldId id="309" r:id="rId32"/>
    <p:sldId id="311" r:id="rId33"/>
    <p:sldId id="312" r:id="rId34"/>
    <p:sldId id="344" r:id="rId35"/>
    <p:sldId id="314" r:id="rId36"/>
    <p:sldId id="316" r:id="rId37"/>
    <p:sldId id="347" r:id="rId38"/>
    <p:sldId id="348" r:id="rId39"/>
    <p:sldId id="315" r:id="rId40"/>
    <p:sldId id="271" r:id="rId41"/>
    <p:sldId id="278" r:id="rId42"/>
  </p:sldIdLst>
  <p:sldSz cx="12192000" cy="6858000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6405" autoAdjust="0"/>
  </p:normalViewPr>
  <p:slideViewPr>
    <p:cSldViewPr showGuides="1">
      <p:cViewPr varScale="1">
        <p:scale>
          <a:sx n="54" d="100"/>
          <a:sy n="54" d="100"/>
        </p:scale>
        <p:origin x="960" y="72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5388" y="672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encek\Desktop\TTC26\materials\conditioning%20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encek\Desktop\TTC26\materials\conditioning%20sta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encek\Desktop\TTC26\materials\conditioning%20sta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b="1">
                <a:latin typeface="Arial" panose="020B0604020202020204" pitchFamily="34" charset="0"/>
                <a:cs typeface="Arial" panose="020B0604020202020204" pitchFamily="34" charset="0"/>
              </a:rPr>
              <a:t>Nominal</a:t>
            </a:r>
            <a:r>
              <a:rPr lang="pl-PL" b="1" baseline="0">
                <a:latin typeface="Arial" panose="020B0604020202020204" pitchFamily="34" charset="0"/>
                <a:cs typeface="Arial" panose="020B0604020202020204" pitchFamily="34" charset="0"/>
              </a:rPr>
              <a:t> Setpoint for RF Station</a:t>
            </a:r>
            <a:endParaRPr lang="pl-PL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Arkusz1!$A$2:$A$25</c:f>
              <c:strCache>
                <c:ptCount val="24"/>
                <c:pt idx="0">
                  <c:v>A2</c:v>
                </c:pt>
                <c:pt idx="1">
                  <c:v>A3</c:v>
                </c:pt>
                <c:pt idx="2">
                  <c:v>A4</c:v>
                </c:pt>
                <c:pt idx="3">
                  <c:v>A5</c:v>
                </c:pt>
                <c:pt idx="4">
                  <c:v>A6</c:v>
                </c:pt>
                <c:pt idx="5">
                  <c:v>A7</c:v>
                </c:pt>
                <c:pt idx="6">
                  <c:v>A8</c:v>
                </c:pt>
                <c:pt idx="7">
                  <c:v>A9</c:v>
                </c:pt>
                <c:pt idx="8">
                  <c:v>A10</c:v>
                </c:pt>
                <c:pt idx="9">
                  <c:v>A11</c:v>
                </c:pt>
                <c:pt idx="10">
                  <c:v>A12</c:v>
                </c:pt>
                <c:pt idx="11">
                  <c:v>A13</c:v>
                </c:pt>
                <c:pt idx="12">
                  <c:v>A14</c:v>
                </c:pt>
                <c:pt idx="13">
                  <c:v>A15</c:v>
                </c:pt>
                <c:pt idx="14">
                  <c:v>A16</c:v>
                </c:pt>
                <c:pt idx="15">
                  <c:v>A17</c:v>
                </c:pt>
                <c:pt idx="16">
                  <c:v>A18</c:v>
                </c:pt>
                <c:pt idx="17">
                  <c:v>A19</c:v>
                </c:pt>
                <c:pt idx="18">
                  <c:v>A20</c:v>
                </c:pt>
                <c:pt idx="19">
                  <c:v>A21</c:v>
                </c:pt>
                <c:pt idx="20">
                  <c:v>A22</c:v>
                </c:pt>
                <c:pt idx="21">
                  <c:v>A23</c:v>
                </c:pt>
                <c:pt idx="22">
                  <c:v>A24</c:v>
                </c:pt>
                <c:pt idx="23">
                  <c:v>A25</c:v>
                </c:pt>
              </c:strCache>
            </c:strRef>
          </c:cat>
          <c:val>
            <c:numRef>
              <c:f>Arkusz1!$B$2:$B$25</c:f>
              <c:numCache>
                <c:formatCode>General</c:formatCode>
                <c:ptCount val="24"/>
                <c:pt idx="0">
                  <c:v>680</c:v>
                </c:pt>
                <c:pt idx="1">
                  <c:v>700</c:v>
                </c:pt>
                <c:pt idx="2">
                  <c:v>750</c:v>
                </c:pt>
                <c:pt idx="3">
                  <c:v>746</c:v>
                </c:pt>
                <c:pt idx="4">
                  <c:v>665</c:v>
                </c:pt>
                <c:pt idx="5">
                  <c:v>680</c:v>
                </c:pt>
                <c:pt idx="6">
                  <c:v>810</c:v>
                </c:pt>
                <c:pt idx="7">
                  <c:v>655</c:v>
                </c:pt>
                <c:pt idx="8">
                  <c:v>800</c:v>
                </c:pt>
                <c:pt idx="9">
                  <c:v>800</c:v>
                </c:pt>
                <c:pt idx="10">
                  <c:v>785</c:v>
                </c:pt>
                <c:pt idx="11">
                  <c:v>765</c:v>
                </c:pt>
                <c:pt idx="12">
                  <c:v>635</c:v>
                </c:pt>
                <c:pt idx="13">
                  <c:v>605</c:v>
                </c:pt>
                <c:pt idx="14">
                  <c:v>810</c:v>
                </c:pt>
                <c:pt idx="15">
                  <c:v>725</c:v>
                </c:pt>
                <c:pt idx="16">
                  <c:v>830</c:v>
                </c:pt>
                <c:pt idx="17">
                  <c:v>710</c:v>
                </c:pt>
                <c:pt idx="18">
                  <c:v>795</c:v>
                </c:pt>
                <c:pt idx="19">
                  <c:v>845</c:v>
                </c:pt>
                <c:pt idx="20">
                  <c:v>800</c:v>
                </c:pt>
                <c:pt idx="21">
                  <c:v>842</c:v>
                </c:pt>
                <c:pt idx="22">
                  <c:v>755</c:v>
                </c:pt>
                <c:pt idx="23">
                  <c:v>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E0-4EF0-8471-122D54D040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2549679"/>
        <c:axId val="572548719"/>
        <c:axId val="0"/>
      </c:bar3DChart>
      <c:catAx>
        <c:axId val="572549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2548719"/>
        <c:crosses val="autoZero"/>
        <c:auto val="1"/>
        <c:lblAlgn val="ctr"/>
        <c:lblOffset val="100"/>
        <c:noMultiLvlLbl val="0"/>
      </c:catAx>
      <c:valAx>
        <c:axId val="5725487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l-PL" sz="1800" b="1">
                    <a:latin typeface="Arial" panose="020B0604020202020204" pitchFamily="34" charset="0"/>
                    <a:cs typeface="Arial" panose="020B0604020202020204" pitchFamily="34" charset="0"/>
                  </a:rPr>
                  <a:t>MV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2549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b="1">
                <a:latin typeface="Arial" panose="020B0604020202020204" pitchFamily="34" charset="0"/>
                <a:cs typeface="Arial" panose="020B0604020202020204" pitchFamily="34" charset="0"/>
              </a:rPr>
              <a:t>Nominal</a:t>
            </a:r>
            <a:r>
              <a:rPr lang="pl-PL" b="1" baseline="0">
                <a:latin typeface="Arial" panose="020B0604020202020204" pitchFamily="34" charset="0"/>
                <a:cs typeface="Arial" panose="020B0604020202020204" pitchFamily="34" charset="0"/>
              </a:rPr>
              <a:t> Setpoint for RF Station</a:t>
            </a:r>
            <a:endParaRPr lang="pl-PL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Arkusz1!$A$2:$A$25</c:f>
              <c:strCache>
                <c:ptCount val="24"/>
                <c:pt idx="0">
                  <c:v>A2</c:v>
                </c:pt>
                <c:pt idx="1">
                  <c:v>A3</c:v>
                </c:pt>
                <c:pt idx="2">
                  <c:v>A4</c:v>
                </c:pt>
                <c:pt idx="3">
                  <c:v>A5</c:v>
                </c:pt>
                <c:pt idx="4">
                  <c:v>A6</c:v>
                </c:pt>
                <c:pt idx="5">
                  <c:v>A7</c:v>
                </c:pt>
                <c:pt idx="6">
                  <c:v>A8</c:v>
                </c:pt>
                <c:pt idx="7">
                  <c:v>A9</c:v>
                </c:pt>
                <c:pt idx="8">
                  <c:v>A10</c:v>
                </c:pt>
                <c:pt idx="9">
                  <c:v>A11</c:v>
                </c:pt>
                <c:pt idx="10">
                  <c:v>A12</c:v>
                </c:pt>
                <c:pt idx="11">
                  <c:v>A13</c:v>
                </c:pt>
                <c:pt idx="12">
                  <c:v>A14</c:v>
                </c:pt>
                <c:pt idx="13">
                  <c:v>A15</c:v>
                </c:pt>
                <c:pt idx="14">
                  <c:v>A16</c:v>
                </c:pt>
                <c:pt idx="15">
                  <c:v>A17</c:v>
                </c:pt>
                <c:pt idx="16">
                  <c:v>A18</c:v>
                </c:pt>
                <c:pt idx="17">
                  <c:v>A19</c:v>
                </c:pt>
                <c:pt idx="18">
                  <c:v>A20</c:v>
                </c:pt>
                <c:pt idx="19">
                  <c:v>A21</c:v>
                </c:pt>
                <c:pt idx="20">
                  <c:v>A22</c:v>
                </c:pt>
                <c:pt idx="21">
                  <c:v>A23</c:v>
                </c:pt>
                <c:pt idx="22">
                  <c:v>A24</c:v>
                </c:pt>
                <c:pt idx="23">
                  <c:v>A25</c:v>
                </c:pt>
              </c:strCache>
            </c:strRef>
          </c:cat>
          <c:val>
            <c:numRef>
              <c:f>Arkusz1!$B$2:$B$25</c:f>
              <c:numCache>
                <c:formatCode>General</c:formatCode>
                <c:ptCount val="24"/>
                <c:pt idx="0">
                  <c:v>680</c:v>
                </c:pt>
                <c:pt idx="1">
                  <c:v>700</c:v>
                </c:pt>
                <c:pt idx="2">
                  <c:v>750</c:v>
                </c:pt>
                <c:pt idx="3">
                  <c:v>746</c:v>
                </c:pt>
                <c:pt idx="4">
                  <c:v>665</c:v>
                </c:pt>
                <c:pt idx="5">
                  <c:v>680</c:v>
                </c:pt>
                <c:pt idx="6">
                  <c:v>810</c:v>
                </c:pt>
                <c:pt idx="7">
                  <c:v>655</c:v>
                </c:pt>
                <c:pt idx="8">
                  <c:v>800</c:v>
                </c:pt>
                <c:pt idx="9">
                  <c:v>800</c:v>
                </c:pt>
                <c:pt idx="10">
                  <c:v>785</c:v>
                </c:pt>
                <c:pt idx="11">
                  <c:v>765</c:v>
                </c:pt>
                <c:pt idx="12">
                  <c:v>635</c:v>
                </c:pt>
                <c:pt idx="13">
                  <c:v>605</c:v>
                </c:pt>
                <c:pt idx="14">
                  <c:v>810</c:v>
                </c:pt>
                <c:pt idx="15">
                  <c:v>725</c:v>
                </c:pt>
                <c:pt idx="16">
                  <c:v>830</c:v>
                </c:pt>
                <c:pt idx="17">
                  <c:v>710</c:v>
                </c:pt>
                <c:pt idx="18">
                  <c:v>795</c:v>
                </c:pt>
                <c:pt idx="19">
                  <c:v>845</c:v>
                </c:pt>
                <c:pt idx="20">
                  <c:v>800</c:v>
                </c:pt>
                <c:pt idx="21">
                  <c:v>842</c:v>
                </c:pt>
                <c:pt idx="22">
                  <c:v>755</c:v>
                </c:pt>
                <c:pt idx="23">
                  <c:v>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E0-4EF0-8471-122D54D040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2549679"/>
        <c:axId val="572548719"/>
        <c:axId val="0"/>
      </c:bar3DChart>
      <c:catAx>
        <c:axId val="572549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2548719"/>
        <c:crosses val="autoZero"/>
        <c:auto val="1"/>
        <c:lblAlgn val="ctr"/>
        <c:lblOffset val="100"/>
        <c:noMultiLvlLbl val="0"/>
      </c:catAx>
      <c:valAx>
        <c:axId val="5725487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l-PL" sz="1800" b="1">
                    <a:latin typeface="Arial" panose="020B0604020202020204" pitchFamily="34" charset="0"/>
                    <a:cs typeface="Arial" panose="020B0604020202020204" pitchFamily="34" charset="0"/>
                  </a:rPr>
                  <a:t>MV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2549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Arkusz1!$C$1</c:f>
              <c:strCache>
                <c:ptCount val="1"/>
                <c:pt idx="0">
                  <c:v>Time [h]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Arkusz1!$A$2:$A$25</c:f>
              <c:strCache>
                <c:ptCount val="24"/>
                <c:pt idx="0">
                  <c:v>A2</c:v>
                </c:pt>
                <c:pt idx="1">
                  <c:v>A3</c:v>
                </c:pt>
                <c:pt idx="2">
                  <c:v>A4</c:v>
                </c:pt>
                <c:pt idx="3">
                  <c:v>A5</c:v>
                </c:pt>
                <c:pt idx="4">
                  <c:v>A6</c:v>
                </c:pt>
                <c:pt idx="5">
                  <c:v>A7</c:v>
                </c:pt>
                <c:pt idx="6">
                  <c:v>A8</c:v>
                </c:pt>
                <c:pt idx="7">
                  <c:v>A9</c:v>
                </c:pt>
                <c:pt idx="8">
                  <c:v>A10</c:v>
                </c:pt>
                <c:pt idx="9">
                  <c:v>A11</c:v>
                </c:pt>
                <c:pt idx="10">
                  <c:v>A12</c:v>
                </c:pt>
                <c:pt idx="11">
                  <c:v>A13</c:v>
                </c:pt>
                <c:pt idx="12">
                  <c:v>A14</c:v>
                </c:pt>
                <c:pt idx="13">
                  <c:v>A15</c:v>
                </c:pt>
                <c:pt idx="14">
                  <c:v>A16</c:v>
                </c:pt>
                <c:pt idx="15">
                  <c:v>A17</c:v>
                </c:pt>
                <c:pt idx="16">
                  <c:v>A18</c:v>
                </c:pt>
                <c:pt idx="17">
                  <c:v>A19</c:v>
                </c:pt>
                <c:pt idx="18">
                  <c:v>A20</c:v>
                </c:pt>
                <c:pt idx="19">
                  <c:v>A21</c:v>
                </c:pt>
                <c:pt idx="20">
                  <c:v>A22</c:v>
                </c:pt>
                <c:pt idx="21">
                  <c:v>A23</c:v>
                </c:pt>
                <c:pt idx="22">
                  <c:v>A24</c:v>
                </c:pt>
                <c:pt idx="23">
                  <c:v>A25</c:v>
                </c:pt>
              </c:strCache>
            </c:strRef>
          </c:cat>
          <c:val>
            <c:numRef>
              <c:f>Arkusz1!$C$2:$C$25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1.5</c:v>
                </c:pt>
                <c:pt idx="3">
                  <c:v>2.5</c:v>
                </c:pt>
                <c:pt idx="4">
                  <c:v>5.5</c:v>
                </c:pt>
                <c:pt idx="5">
                  <c:v>0.5</c:v>
                </c:pt>
                <c:pt idx="6">
                  <c:v>1</c:v>
                </c:pt>
                <c:pt idx="7">
                  <c:v>1.5</c:v>
                </c:pt>
                <c:pt idx="8">
                  <c:v>3</c:v>
                </c:pt>
                <c:pt idx="9">
                  <c:v>1</c:v>
                </c:pt>
                <c:pt idx="10">
                  <c:v>7</c:v>
                </c:pt>
                <c:pt idx="11">
                  <c:v>1.5</c:v>
                </c:pt>
                <c:pt idx="12">
                  <c:v>0.75</c:v>
                </c:pt>
                <c:pt idx="13">
                  <c:v>0.1</c:v>
                </c:pt>
                <c:pt idx="14">
                  <c:v>2</c:v>
                </c:pt>
                <c:pt idx="15">
                  <c:v>0.75</c:v>
                </c:pt>
                <c:pt idx="16">
                  <c:v>1.5</c:v>
                </c:pt>
                <c:pt idx="17">
                  <c:v>3</c:v>
                </c:pt>
                <c:pt idx="18">
                  <c:v>4</c:v>
                </c:pt>
                <c:pt idx="19">
                  <c:v>3</c:v>
                </c:pt>
                <c:pt idx="20">
                  <c:v>1.5</c:v>
                </c:pt>
                <c:pt idx="21">
                  <c:v>2</c:v>
                </c:pt>
                <c:pt idx="22">
                  <c:v>1.5</c:v>
                </c:pt>
                <c:pt idx="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D5-4B13-9ED1-725135011F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9568415"/>
        <c:axId val="469569375"/>
        <c:axId val="0"/>
      </c:bar3DChart>
      <c:catAx>
        <c:axId val="469568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69569375"/>
        <c:crosses val="autoZero"/>
        <c:auto val="1"/>
        <c:lblAlgn val="ctr"/>
        <c:lblOffset val="100"/>
        <c:noMultiLvlLbl val="0"/>
      </c:catAx>
      <c:valAx>
        <c:axId val="4695693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695684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07.06.2026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07.06.2026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448769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014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621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451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968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295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968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919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303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706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820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733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742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811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228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516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1107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28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6129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438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787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550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460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17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8" name="Grafik 7" descr="Logo Helmholtz">
            <a:extLst>
              <a:ext uri="{FF2B5EF4-FFF2-40B4-BE49-F238E27FC236}">
                <a16:creationId xmlns:a16="http://schemas.microsoft.com/office/drawing/2014/main" id="{68086B43-9215-4588-8439-4D7C07453A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6258632"/>
            <a:ext cx="1188244" cy="161813"/>
          </a:xfrm>
          <a:prstGeom prst="rect">
            <a:avLst/>
          </a:prstGeom>
        </p:spPr>
      </p:pic>
      <p:pic>
        <p:nvPicPr>
          <p:cNvPr id="9" name="Grafik 8" descr="Logo DESY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310" y="5585299"/>
            <a:ext cx="89949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1.3GHz Cryomodule testing at DESY | Mateusz Wiencek, 03.03.2022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1.3GHz Cryomodule testing at DESY | Mateusz Wiencek, 03.03.2022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1.3GHz Cryomodule testing at DESY | Mateusz Wiencek, 03.03.2022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1.3GHz Cryomodule testing at DESY | Mateusz Wiencek, 03.03.2022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1.3GHz Cryomodule testing at DESY | Mateusz Wiencek, 03.03.2022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1.3GHz Cryomodule testing at DESY | Mateusz Wiencek, 03.03.2022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1.3GHz Cryomodule testing at DESY | Mateusz Wiencek, 03.03.2022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1.3GHz Cryomodule testing at DESY | Mateusz Wiencek, 03.03.2022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/>
            </a:pPr>
            <a:r>
              <a:rPr lang="de-DE" dirty="0"/>
              <a:t>Deutsches Elektronen-</a:t>
            </a:r>
          </a:p>
          <a:p>
            <a:pPr>
              <a:lnSpc>
                <a:spcPct val="120000"/>
              </a:lnSpc>
              <a:tabLst/>
            </a:pPr>
            <a:r>
              <a:rPr lang="de-DE" dirty="0"/>
              <a:t>Synchrotron DESY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10" name="Grafik 9" descr="Logo DESY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310" y="5585299"/>
            <a:ext cx="899498" cy="900000"/>
          </a:xfrm>
          <a:prstGeom prst="rect">
            <a:avLst/>
          </a:prstGeom>
        </p:spPr>
      </p:pic>
      <p:pic>
        <p:nvPicPr>
          <p:cNvPr id="11" name="Grafik 10" descr="Logo Helmholtz">
            <a:extLst>
              <a:ext uri="{FF2B5EF4-FFF2-40B4-BE49-F238E27FC236}">
                <a16:creationId xmlns:a16="http://schemas.microsoft.com/office/drawing/2014/main" id="{E1F0CB03-64D6-4EAD-B501-8CD3255D9F9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6258632"/>
            <a:ext cx="1188244" cy="16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1.3GHz Cryomodule testing at DESY | Mateusz Wiencek, 03.03.2022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1.3GHz Cryomodule testing at DESY | Mateusz Wiencek, 03.03.2022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1.3GHz Cryomodule testing at DESY | Mateusz Wiencek, 03.03.2022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1.3GHz Cryomodule testing at DESY | Mateusz Wiencek, 03.03.2022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1.3GHz Cryomodule testing at DESY | Mateusz Wiencek, 03.03.2022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2648930-2178-4877-B88B-682D2D03C299}"/>
              </a:ext>
            </a:extLst>
          </p:cNvPr>
          <p:cNvSpPr txBox="1"/>
          <p:nvPr userDrawn="1"/>
        </p:nvSpPr>
        <p:spPr>
          <a:xfrm>
            <a:off x="403112" y="6580800"/>
            <a:ext cx="436304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de-DE" b="1" dirty="0">
                <a:solidFill>
                  <a:schemeClr val="accent1"/>
                </a:solidFill>
              </a:rPr>
              <a:t>DESY</a:t>
            </a:r>
            <a:r>
              <a:rPr lang="de-DE" b="1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9416" y="6580800"/>
            <a:ext cx="9901099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| 1.3GHz Cryomodule testing at DESY | Mateusz Wiencek, 03.03.2022</a:t>
            </a:r>
            <a:endParaRPr lang="en-US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jp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4.jp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4.jp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4.jp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8">
            <a:extLst>
              <a:ext uri="{FF2B5EF4-FFF2-40B4-BE49-F238E27FC236}">
                <a16:creationId xmlns:a16="http://schemas.microsoft.com/office/drawing/2014/main" id="{5E14C05A-0654-42BB-CB72-4F97ECBD53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91" b="74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1747" y="332656"/>
            <a:ext cx="11198869" cy="2088232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Experience with recommissioning of</a:t>
            </a:r>
            <a:br>
              <a:rPr lang="en-US" sz="44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the European XFEL after Long Installation</a:t>
            </a:r>
            <a:br>
              <a:rPr lang="en-US" sz="44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and Maintenance Period</a:t>
            </a:r>
            <a:endParaRPr lang="en-US" sz="44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41747" y="5522149"/>
            <a:ext cx="3456384" cy="988405"/>
          </a:xfrm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Mateusz Wiencek – on behalf of XFEL </a:t>
            </a:r>
            <a:r>
              <a:rPr lang="pl-PL" dirty="0">
                <a:highlight>
                  <a:srgbClr val="FFFF00"/>
                </a:highlight>
              </a:rPr>
              <a:t>re</a:t>
            </a:r>
            <a:r>
              <a:rPr lang="en-US" dirty="0">
                <a:highlight>
                  <a:srgbClr val="FFFF00"/>
                </a:highlight>
              </a:rPr>
              <a:t>commissioning team </a:t>
            </a:r>
          </a:p>
          <a:p>
            <a:r>
              <a:rPr lang="en-US" dirty="0">
                <a:highlight>
                  <a:srgbClr val="FFFF00"/>
                </a:highlight>
              </a:rPr>
              <a:t>TTC 26, 11.06.2026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4AE987B-C2CB-4EC2-9653-EA068BDF8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664" y="5589239"/>
            <a:ext cx="854224" cy="8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F9C19443-0F0B-4D09-9785-2646BD93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LIMP 2025</a:t>
            </a:r>
            <a:endParaRPr lang="en-US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4D4A75-E8BA-445C-99E1-DA503FBAC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From the SRF cavities / cryomodules perspective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D378B5DD-6F78-3811-70FD-A83B01A82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406428"/>
            <a:ext cx="5183956" cy="168198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we did:</a:t>
            </a:r>
          </a:p>
          <a:p>
            <a:r>
              <a:rPr lang="en-US" dirty="0"/>
              <a:t>Cavity detuning to safe positions</a:t>
            </a:r>
          </a:p>
          <a:p>
            <a:r>
              <a:rPr lang="en-US" dirty="0"/>
              <a:t>Warm – up entire LINAC 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8" name="Textplatzhalter 7"/>
          <p:cNvSpPr>
            <a:spLocks noGrp="1"/>
          </p:cNvSpPr>
          <p:nvPr>
            <p:ph idx="14"/>
          </p:nvPr>
        </p:nvSpPr>
        <p:spPr>
          <a:xfrm>
            <a:off x="407987" y="3088414"/>
            <a:ext cx="5616574" cy="180654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What we did not:</a:t>
            </a:r>
          </a:p>
          <a:p>
            <a:r>
              <a:rPr lang="en-US" b="1" dirty="0"/>
              <a:t>vent beam vacuum</a:t>
            </a:r>
          </a:p>
          <a:p>
            <a:r>
              <a:rPr lang="pl-PL" b="1" dirty="0"/>
              <a:t>vent </a:t>
            </a:r>
            <a:r>
              <a:rPr lang="en-US" b="1" dirty="0"/>
              <a:t>coupler vacuum</a:t>
            </a:r>
          </a:p>
          <a:p>
            <a:r>
              <a:rPr lang="en-US" b="1" dirty="0"/>
              <a:t>vent </a:t>
            </a:r>
            <a:r>
              <a:rPr lang="pl-PL" b="1" dirty="0"/>
              <a:t>cryomodules </a:t>
            </a:r>
            <a:r>
              <a:rPr lang="en-US" b="1" dirty="0"/>
              <a:t>insulation vacuum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BD84F9F0-61F2-4C10-A190-A287E1821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20BE843-1AB3-41E8-9B39-33D993CD4C28}"/>
              </a:ext>
            </a:extLst>
          </p:cNvPr>
          <p:cNvSpPr txBox="1"/>
          <p:nvPr/>
        </p:nvSpPr>
        <p:spPr>
          <a:xfrm>
            <a:off x="5879975" y="2687264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Outgassing on cavities RF surface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200D7303-6A3A-EA72-0891-8D43542C7C07}"/>
              </a:ext>
            </a:extLst>
          </p:cNvPr>
          <p:cNvCxnSpPr>
            <a:cxnSpLocks/>
          </p:cNvCxnSpPr>
          <p:nvPr/>
        </p:nvCxnSpPr>
        <p:spPr>
          <a:xfrm flipV="1">
            <a:off x="4151784" y="1746540"/>
            <a:ext cx="1728192" cy="242300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10330DAB-226F-8112-F619-D999E65E30F4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3431704" y="2457050"/>
            <a:ext cx="2448271" cy="399491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C9EA30B3-88BD-BBB2-E87A-CC62586FF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4626EE7-0C2D-114A-CE71-C19BA5A356C7}"/>
              </a:ext>
            </a:extLst>
          </p:cNvPr>
          <p:cNvSpPr txBox="1"/>
          <p:nvPr/>
        </p:nvSpPr>
        <p:spPr>
          <a:xfrm>
            <a:off x="5879976" y="1331041"/>
            <a:ext cx="51839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100 kHz or 200 kHz from 1.3 GHz (depending on initial cavity frequency). Avoiding plastic deformation while saving lifetime of the stepping motor tuners. Done with automatic system</a:t>
            </a:r>
          </a:p>
        </p:txBody>
      </p:sp>
    </p:spTree>
    <p:extLst>
      <p:ext uri="{BB962C8B-B14F-4D97-AF65-F5344CB8AC3E}">
        <p14:creationId xmlns:p14="http://schemas.microsoft.com/office/powerpoint/2010/main" val="3873767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F9C19443-0F0B-4D09-9785-2646BD93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LIMP 2025</a:t>
            </a:r>
            <a:endParaRPr lang="en-US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4D4A75-E8BA-445C-99E1-DA503FBAC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From the SRF cavities / cryomodules perspective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D378B5DD-6F78-3811-70FD-A83B01A82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406428"/>
            <a:ext cx="5183956" cy="168198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we did:</a:t>
            </a:r>
          </a:p>
          <a:p>
            <a:r>
              <a:rPr lang="en-US" dirty="0"/>
              <a:t>Cavity detuning to safe positions</a:t>
            </a:r>
          </a:p>
          <a:p>
            <a:r>
              <a:rPr lang="en-US" dirty="0"/>
              <a:t>Warm – up entire LINAC 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8" name="Textplatzhalter 7"/>
          <p:cNvSpPr>
            <a:spLocks noGrp="1"/>
          </p:cNvSpPr>
          <p:nvPr>
            <p:ph idx="14"/>
          </p:nvPr>
        </p:nvSpPr>
        <p:spPr>
          <a:xfrm>
            <a:off x="407987" y="3088414"/>
            <a:ext cx="5616574" cy="180654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What we did not:</a:t>
            </a:r>
          </a:p>
          <a:p>
            <a:r>
              <a:rPr lang="en-US" b="1" dirty="0"/>
              <a:t>vent beam vacuum</a:t>
            </a:r>
          </a:p>
          <a:p>
            <a:r>
              <a:rPr lang="pl-PL" b="1" dirty="0"/>
              <a:t>vent </a:t>
            </a:r>
            <a:r>
              <a:rPr lang="en-US" b="1" dirty="0"/>
              <a:t>coupler vacuum</a:t>
            </a:r>
          </a:p>
          <a:p>
            <a:r>
              <a:rPr lang="en-US" b="1" dirty="0"/>
              <a:t>vent </a:t>
            </a:r>
            <a:r>
              <a:rPr lang="pl-PL" b="1" dirty="0"/>
              <a:t>cryomodules </a:t>
            </a:r>
            <a:r>
              <a:rPr lang="en-US" b="1" dirty="0"/>
              <a:t>insulation vacuum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BD84F9F0-61F2-4C10-A190-A287E1821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20BE843-1AB3-41E8-9B39-33D993CD4C28}"/>
              </a:ext>
            </a:extLst>
          </p:cNvPr>
          <p:cNvSpPr txBox="1"/>
          <p:nvPr/>
        </p:nvSpPr>
        <p:spPr>
          <a:xfrm>
            <a:off x="5879975" y="2687264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Outgassing on cavities RF surface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F2A0FEE-910B-02CC-87AD-0DA1832FDE33}"/>
              </a:ext>
            </a:extLst>
          </p:cNvPr>
          <p:cNvSpPr txBox="1"/>
          <p:nvPr/>
        </p:nvSpPr>
        <p:spPr>
          <a:xfrm>
            <a:off x="5879975" y="4049256"/>
            <a:ext cx="4248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Should secure good performance of the couplers and cavities.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200D7303-6A3A-EA72-0891-8D43542C7C07}"/>
              </a:ext>
            </a:extLst>
          </p:cNvPr>
          <p:cNvCxnSpPr>
            <a:cxnSpLocks/>
          </p:cNvCxnSpPr>
          <p:nvPr/>
        </p:nvCxnSpPr>
        <p:spPr>
          <a:xfrm flipV="1">
            <a:off x="4151784" y="1746540"/>
            <a:ext cx="1728192" cy="242300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10330DAB-226F-8112-F619-D999E65E30F4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3431704" y="2457050"/>
            <a:ext cx="2448271" cy="399491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81FCA2D7-A172-CCBC-957A-03F6C88C88BA}"/>
              </a:ext>
            </a:extLst>
          </p:cNvPr>
          <p:cNvCxnSpPr>
            <a:cxnSpLocks/>
          </p:cNvCxnSpPr>
          <p:nvPr/>
        </p:nvCxnSpPr>
        <p:spPr>
          <a:xfrm>
            <a:off x="3341694" y="4055505"/>
            <a:ext cx="2448271" cy="165583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515D9C11-E049-49F5-D4D0-B50338BB5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B7F842D-731A-9E79-7BB3-690A85666EF4}"/>
              </a:ext>
            </a:extLst>
          </p:cNvPr>
          <p:cNvSpPr txBox="1"/>
          <p:nvPr/>
        </p:nvSpPr>
        <p:spPr>
          <a:xfrm>
            <a:off x="5879976" y="1331041"/>
            <a:ext cx="51839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100 kHz or 200 kHz from 1.3 GHz (depending on initial cavity frequency). Avoiding plastic deformation while saving lifetime of the stepping motor tuners. Done with automatic system</a:t>
            </a:r>
          </a:p>
        </p:txBody>
      </p:sp>
    </p:spTree>
    <p:extLst>
      <p:ext uri="{BB962C8B-B14F-4D97-AF65-F5344CB8AC3E}">
        <p14:creationId xmlns:p14="http://schemas.microsoft.com/office/powerpoint/2010/main" val="3947232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97242D-DE63-7E40-50F9-D97BE4EF3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considerations or what did we expect?</a:t>
            </a:r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EDD1F826-E32B-74E2-2D73-F879FABA9D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Reaching nominal energy after initial commissioning took long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B1F0B82-680F-293F-7D27-D810C9C94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5399980" cy="4110805"/>
          </a:xfrm>
        </p:spPr>
        <p:txBody>
          <a:bodyPr/>
          <a:lstStyle/>
          <a:p>
            <a:r>
              <a:rPr lang="en-US" dirty="0"/>
              <a:t>During initial commissioning of the Eu-XFEL, plenty of challenges with regards </a:t>
            </a:r>
            <a:r>
              <a:rPr lang="pl-PL" dirty="0"/>
              <a:t>to</a:t>
            </a:r>
            <a:r>
              <a:rPr lang="en-US" dirty="0"/>
              <a:t> achieve desired energy were spotted</a:t>
            </a:r>
            <a:r>
              <a:rPr lang="pl-PL" dirty="0"/>
              <a:t> </a:t>
            </a:r>
            <a:endParaRPr lang="en-US" dirty="0"/>
          </a:p>
          <a:p>
            <a:r>
              <a:rPr lang="en-US" dirty="0"/>
              <a:t>Special Task Force was established to analyze the problem and push LINAC Energy to its maximum</a:t>
            </a:r>
            <a:endParaRPr lang="pl-PL" dirty="0"/>
          </a:p>
          <a:p>
            <a:r>
              <a:rPr lang="en-US" dirty="0"/>
              <a:t>In parallel with XFEL user operation we scheduled dedicated study time to achieve 17.5 GeV which was finally reached after 1.5 years</a:t>
            </a:r>
          </a:p>
          <a:p>
            <a:endParaRPr lang="en-US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F8B4123-DC39-1347-B5E3-A4ADFFC5B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072" y="1369064"/>
            <a:ext cx="4762361" cy="434936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3FDAD82-1FA1-FD41-DDE9-4236D38BC521}"/>
              </a:ext>
            </a:extLst>
          </p:cNvPr>
          <p:cNvSpPr txBox="1"/>
          <p:nvPr/>
        </p:nvSpPr>
        <p:spPr>
          <a:xfrm>
            <a:off x="6816080" y="5802753"/>
            <a:ext cx="43924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Nick Walker - TTC Meeting - UBC, Vancouver, 5.02.2019</a:t>
            </a:r>
          </a:p>
        </p:txBody>
      </p:sp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A5AE025E-D422-C4F2-AB7D-33CD16392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4490901-AD0E-FD73-9014-F1209F8FF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31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97242D-DE63-7E40-50F9-D97BE4EF3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considerations or what did we expect?</a:t>
            </a:r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EDD1F826-E32B-74E2-2D73-F879FABA9D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FLASH experience</a:t>
            </a: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C85B924C-12E4-0117-4147-7D91953D2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10872588" cy="5010249"/>
          </a:xfrm>
        </p:spPr>
        <p:txBody>
          <a:bodyPr/>
          <a:lstStyle/>
          <a:p>
            <a:r>
              <a:rPr lang="en-US" dirty="0"/>
              <a:t>FLASH, being a user facility</a:t>
            </a:r>
            <a:r>
              <a:rPr lang="pl-PL" dirty="0"/>
              <a:t>,</a:t>
            </a:r>
            <a:r>
              <a:rPr lang="en-US" dirty="0"/>
              <a:t> was the basis which can be seen also as prototype for European XFEL</a:t>
            </a:r>
          </a:p>
          <a:p>
            <a:pPr lvl="1"/>
            <a:r>
              <a:rPr lang="en-US" dirty="0"/>
              <a:t>It was extensively used to develop technology</a:t>
            </a:r>
          </a:p>
          <a:p>
            <a:pPr lvl="1"/>
            <a:r>
              <a:rPr lang="en-US" dirty="0"/>
              <a:t>Since the course of almost 30 years of operation it was </a:t>
            </a:r>
            <a:r>
              <a:rPr lang="en-US" dirty="0" err="1"/>
              <a:t>cryo</a:t>
            </a:r>
            <a:r>
              <a:rPr lang="en-US" dirty="0"/>
              <a:t> cycled several times</a:t>
            </a:r>
          </a:p>
          <a:p>
            <a:pPr lvl="1"/>
            <a:r>
              <a:rPr lang="en-US" dirty="0"/>
              <a:t>Some of the cryomodules were added or exchanged during years of operation</a:t>
            </a:r>
          </a:p>
          <a:p>
            <a:pPr lvl="1"/>
            <a:r>
              <a:rPr lang="en-US" dirty="0"/>
              <a:t>For FLASH 2020+ upgrade, 2 cryomodules were exchanged</a:t>
            </a:r>
          </a:p>
          <a:p>
            <a:pPr lvl="2"/>
            <a:r>
              <a:rPr lang="en-US" dirty="0"/>
              <a:t>Those modules showed quite good performance, nevertheless they needed a long processing</a:t>
            </a:r>
          </a:p>
          <a:p>
            <a:pPr lvl="2"/>
            <a:r>
              <a:rPr lang="en-US" dirty="0"/>
              <a:t>After each </a:t>
            </a:r>
            <a:r>
              <a:rPr lang="en-US" dirty="0" err="1"/>
              <a:t>cryo</a:t>
            </a:r>
            <a:r>
              <a:rPr lang="en-US" dirty="0"/>
              <a:t> cycle they need processing</a:t>
            </a:r>
          </a:p>
          <a:p>
            <a:pPr lvl="1"/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ADCF2D8-106B-0ABC-C06C-6CB3218E2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439" y="4221162"/>
            <a:ext cx="9239137" cy="2325139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BBBFE4B-56B0-27C4-E90C-63D7C1085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8ABF71C-54B8-20AB-56D4-6E13ED993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60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97242D-DE63-7E40-50F9-D97BE4EF3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considerations or what did we expect?</a:t>
            </a:r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EDD1F826-E32B-74E2-2D73-F879FABA9D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FLASH ACC2 and ACC3 conditioning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9B045787-E241-065C-52AF-07CF4E08F6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283512" cy="2454374"/>
          </a:xfrm>
        </p:spPr>
        <p:txBody>
          <a:bodyPr/>
          <a:lstStyle/>
          <a:p>
            <a:r>
              <a:rPr lang="en-US" dirty="0"/>
              <a:t>Both of the FLASH2020+ upgrade cryomodules require</a:t>
            </a:r>
            <a:r>
              <a:rPr lang="pl-PL" dirty="0"/>
              <a:t>d</a:t>
            </a:r>
            <a:r>
              <a:rPr lang="en-US" dirty="0"/>
              <a:t> several weeks of processing in AMTF tests stand</a:t>
            </a:r>
          </a:p>
          <a:p>
            <a:r>
              <a:rPr lang="en-US" dirty="0"/>
              <a:t>For the initial commissioning it was decided to install additional radiation monitors for processing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7756A3A-442B-2C60-0287-258FF0E43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94" y="3550459"/>
            <a:ext cx="3887241" cy="259149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50AAA658-F273-7FB5-3405-1DE9F2F5F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512" y="800709"/>
            <a:ext cx="5283512" cy="2119409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F10E3724-4D82-438F-38F8-9E33E842E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512" y="4012183"/>
            <a:ext cx="5295500" cy="2119408"/>
          </a:xfrm>
          <a:prstGeom prst="rect">
            <a:avLst/>
          </a:prstGeom>
        </p:spPr>
      </p:pic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1D5DB251-F494-C077-2830-160B5138D274}"/>
              </a:ext>
            </a:extLst>
          </p:cNvPr>
          <p:cNvCxnSpPr>
            <a:cxnSpLocks/>
          </p:cNvCxnSpPr>
          <p:nvPr/>
        </p:nvCxnSpPr>
        <p:spPr>
          <a:xfrm>
            <a:off x="6940257" y="2920118"/>
            <a:ext cx="5994" cy="1092065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1BC4C5E8-1061-F818-D1BA-6C2FAD479A16}"/>
              </a:ext>
            </a:extLst>
          </p:cNvPr>
          <p:cNvSpPr txBox="1"/>
          <p:nvPr/>
        </p:nvSpPr>
        <p:spPr>
          <a:xfrm>
            <a:off x="7310654" y="3143774"/>
            <a:ext cx="3499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Around one week of processing reduced field emission significantly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FDB3AC19-5A96-3ADD-8298-9C05A6DC8DEE}"/>
              </a:ext>
            </a:extLst>
          </p:cNvPr>
          <p:cNvSpPr txBox="1"/>
          <p:nvPr/>
        </p:nvSpPr>
        <p:spPr>
          <a:xfrm>
            <a:off x="6940257" y="6159487"/>
            <a:ext cx="48437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https://proceedings.jacow.org/srf2023/papers/mopmb082.pdf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FBEA89C-A510-4C01-FF13-9F3BAC5AD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94FF08C-8C27-4837-B176-F6FDA0063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08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</a:t>
            </a:r>
            <a:r>
              <a:rPr lang="pl-PL" dirty="0"/>
              <a:t>for </a:t>
            </a:r>
            <a:r>
              <a:rPr lang="pl-PL" dirty="0" err="1"/>
              <a:t>EuXFEL</a:t>
            </a:r>
            <a:r>
              <a:rPr lang="en-US" dirty="0"/>
              <a:t> recommissioning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AEB1989-BE8F-68DD-AF96-AEF3A2644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5" y="1171052"/>
            <a:ext cx="5545935" cy="317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wal 13">
            <a:extLst>
              <a:ext uri="{FF2B5EF4-FFF2-40B4-BE49-F238E27FC236}">
                <a16:creationId xmlns:a16="http://schemas.microsoft.com/office/drawing/2014/main" id="{1234DBED-4494-D049-BBA0-A2D57F42D76D}"/>
              </a:ext>
            </a:extLst>
          </p:cNvPr>
          <p:cNvSpPr/>
          <p:nvPr/>
        </p:nvSpPr>
        <p:spPr>
          <a:xfrm>
            <a:off x="5231904" y="2299336"/>
            <a:ext cx="792088" cy="432048"/>
          </a:xfrm>
          <a:prstGeom prst="ellipse">
            <a:avLst/>
          </a:prstGeom>
          <a:solidFill>
            <a:srgbClr val="FF0000">
              <a:alpha val="43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 err="1">
              <a:solidFill>
                <a:schemeClr val="tx1"/>
              </a:solidFill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E3A25A8-A9C3-29E6-9E7C-AA5A93F16F4C}"/>
              </a:ext>
            </a:extLst>
          </p:cNvPr>
          <p:cNvSpPr txBox="1"/>
          <p:nvPr/>
        </p:nvSpPr>
        <p:spPr>
          <a:xfrm>
            <a:off x="1271464" y="4408433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75</a:t>
            </a:r>
            <a:r>
              <a:rPr lang="pl-PL" sz="1600" dirty="0"/>
              <a:t>0</a:t>
            </a:r>
            <a:r>
              <a:rPr lang="en-US" sz="1600" dirty="0"/>
              <a:t> Cavities up and running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9226FAE2-2C07-DCF0-135B-0B6AD59E8F87}"/>
              </a:ext>
            </a:extLst>
          </p:cNvPr>
          <p:cNvSpPr txBox="1"/>
          <p:nvPr/>
        </p:nvSpPr>
        <p:spPr>
          <a:xfrm>
            <a:off x="2207568" y="295202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Before Warm - up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B16703-F619-FDDB-DB00-ECB33D4B9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FFC33BD-CD71-8F57-01B1-FA2BBA158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5" name="Symbol zastępczy tekstu 11">
            <a:extLst>
              <a:ext uri="{FF2B5EF4-FFF2-40B4-BE49-F238E27FC236}">
                <a16:creationId xmlns:a16="http://schemas.microsoft.com/office/drawing/2014/main" id="{6DA55925-6890-F2C8-DDE1-8E0165DD70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Preserve </a:t>
            </a:r>
            <a:r>
              <a:rPr lang="en-US" dirty="0" err="1"/>
              <a:t>ener</a:t>
            </a:r>
            <a:r>
              <a:rPr lang="pl-PL" dirty="0"/>
              <a:t>g</a:t>
            </a:r>
            <a:r>
              <a:rPr lang="en-US" dirty="0"/>
              <a:t>y and amount of cavities in use</a:t>
            </a:r>
          </a:p>
        </p:txBody>
      </p:sp>
    </p:spTree>
    <p:extLst>
      <p:ext uri="{BB962C8B-B14F-4D97-AF65-F5344CB8AC3E}">
        <p14:creationId xmlns:p14="http://schemas.microsoft.com/office/powerpoint/2010/main" val="2193003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</a:t>
            </a:r>
            <a:r>
              <a:rPr lang="pl-PL" dirty="0"/>
              <a:t>for </a:t>
            </a:r>
            <a:r>
              <a:rPr lang="pl-PL" dirty="0" err="1"/>
              <a:t>EuXFEL</a:t>
            </a:r>
            <a:r>
              <a:rPr lang="en-US" dirty="0"/>
              <a:t> recommissioning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AEB1989-BE8F-68DD-AF96-AEF3A2644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5" y="1171052"/>
            <a:ext cx="5545935" cy="317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wal 13">
            <a:extLst>
              <a:ext uri="{FF2B5EF4-FFF2-40B4-BE49-F238E27FC236}">
                <a16:creationId xmlns:a16="http://schemas.microsoft.com/office/drawing/2014/main" id="{1234DBED-4494-D049-BBA0-A2D57F42D76D}"/>
              </a:ext>
            </a:extLst>
          </p:cNvPr>
          <p:cNvSpPr/>
          <p:nvPr/>
        </p:nvSpPr>
        <p:spPr>
          <a:xfrm>
            <a:off x="5231904" y="2299336"/>
            <a:ext cx="792088" cy="432048"/>
          </a:xfrm>
          <a:prstGeom prst="ellipse">
            <a:avLst/>
          </a:prstGeom>
          <a:solidFill>
            <a:srgbClr val="FF0000">
              <a:alpha val="43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 err="1">
              <a:solidFill>
                <a:schemeClr val="tx1"/>
              </a:solidFill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E3A25A8-A9C3-29E6-9E7C-AA5A93F16F4C}"/>
              </a:ext>
            </a:extLst>
          </p:cNvPr>
          <p:cNvSpPr txBox="1"/>
          <p:nvPr/>
        </p:nvSpPr>
        <p:spPr>
          <a:xfrm>
            <a:off x="1271464" y="4408433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75</a:t>
            </a:r>
            <a:r>
              <a:rPr lang="pl-PL" sz="1600" dirty="0"/>
              <a:t>0</a:t>
            </a:r>
            <a:r>
              <a:rPr lang="en-US" sz="1600" dirty="0"/>
              <a:t> Cavities</a:t>
            </a:r>
            <a:r>
              <a:rPr lang="pl-PL" sz="1600" dirty="0"/>
              <a:t> </a:t>
            </a:r>
            <a:r>
              <a:rPr lang="en-US" sz="1600" dirty="0"/>
              <a:t>up and running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9226FAE2-2C07-DCF0-135B-0B6AD59E8F87}"/>
              </a:ext>
            </a:extLst>
          </p:cNvPr>
          <p:cNvSpPr txBox="1"/>
          <p:nvPr/>
        </p:nvSpPr>
        <p:spPr>
          <a:xfrm>
            <a:off x="2207568" y="295202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Before Warm - 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6FF1B8-4E63-FC77-3E61-26ABB7E92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69" y="2515360"/>
            <a:ext cx="5545935" cy="317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wal 3">
            <a:extLst>
              <a:ext uri="{FF2B5EF4-FFF2-40B4-BE49-F238E27FC236}">
                <a16:creationId xmlns:a16="http://schemas.microsoft.com/office/drawing/2014/main" id="{5D9AED2F-38DE-7602-EE3E-D4F226282428}"/>
              </a:ext>
            </a:extLst>
          </p:cNvPr>
          <p:cNvSpPr/>
          <p:nvPr/>
        </p:nvSpPr>
        <p:spPr>
          <a:xfrm>
            <a:off x="10991924" y="3645024"/>
            <a:ext cx="792088" cy="432048"/>
          </a:xfrm>
          <a:prstGeom prst="ellipse">
            <a:avLst/>
          </a:prstGeom>
          <a:solidFill>
            <a:srgbClr val="FF0000">
              <a:alpha val="43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 err="1">
              <a:solidFill>
                <a:schemeClr val="tx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2780BB6-10DB-144B-ADC3-78B735FB2A89}"/>
              </a:ext>
            </a:extLst>
          </p:cNvPr>
          <p:cNvSpPr txBox="1"/>
          <p:nvPr/>
        </p:nvSpPr>
        <p:spPr>
          <a:xfrm>
            <a:off x="7608168" y="5741608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75</a:t>
            </a:r>
            <a:r>
              <a:rPr lang="pl-PL" sz="1600" dirty="0"/>
              <a:t>0</a:t>
            </a:r>
            <a:r>
              <a:rPr lang="en-US" sz="1600" dirty="0"/>
              <a:t> Cavities up and running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E718F51-60DB-51D9-5B9A-4EE6F42D0534}"/>
              </a:ext>
            </a:extLst>
          </p:cNvPr>
          <p:cNvSpPr txBox="1"/>
          <p:nvPr/>
        </p:nvSpPr>
        <p:spPr>
          <a:xfrm>
            <a:off x="7774096" y="4310512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After LIMP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85FB82C1-A9B2-D9DD-54BD-44EC088AB0C9}"/>
              </a:ext>
            </a:extLst>
          </p:cNvPr>
          <p:cNvCxnSpPr/>
          <p:nvPr/>
        </p:nvCxnSpPr>
        <p:spPr>
          <a:xfrm>
            <a:off x="5530563" y="2962176"/>
            <a:ext cx="1296144" cy="576064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A4155C44-20FC-BD9B-5B7C-F389AC1C2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E2B1576-C218-2601-CF27-878A380D6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10" name="Symbol zastępczy tekstu 11">
            <a:extLst>
              <a:ext uri="{FF2B5EF4-FFF2-40B4-BE49-F238E27FC236}">
                <a16:creationId xmlns:a16="http://schemas.microsoft.com/office/drawing/2014/main" id="{F682CDCF-40DE-C3AA-7BC0-18861C2319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Preserve </a:t>
            </a:r>
            <a:r>
              <a:rPr lang="en-US" dirty="0" err="1"/>
              <a:t>ener</a:t>
            </a:r>
            <a:r>
              <a:rPr lang="pl-PL" dirty="0"/>
              <a:t>g</a:t>
            </a:r>
            <a:r>
              <a:rPr lang="en-US" dirty="0"/>
              <a:t>y and amount of cavities in use</a:t>
            </a:r>
          </a:p>
        </p:txBody>
      </p:sp>
    </p:spTree>
    <p:extLst>
      <p:ext uri="{BB962C8B-B14F-4D97-AF65-F5344CB8AC3E}">
        <p14:creationId xmlns:p14="http://schemas.microsoft.com/office/powerpoint/2010/main" val="2498073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</a:t>
            </a:r>
            <a:r>
              <a:rPr lang="pl-PL" dirty="0"/>
              <a:t>for </a:t>
            </a:r>
            <a:r>
              <a:rPr lang="pl-PL" dirty="0" err="1"/>
              <a:t>EuXFEL</a:t>
            </a:r>
            <a:r>
              <a:rPr lang="en-US" dirty="0"/>
              <a:t> recommissioning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AEB1989-BE8F-68DD-AF96-AEF3A2644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5" y="1171052"/>
            <a:ext cx="5545935" cy="317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wal 13">
            <a:extLst>
              <a:ext uri="{FF2B5EF4-FFF2-40B4-BE49-F238E27FC236}">
                <a16:creationId xmlns:a16="http://schemas.microsoft.com/office/drawing/2014/main" id="{1234DBED-4494-D049-BBA0-A2D57F42D76D}"/>
              </a:ext>
            </a:extLst>
          </p:cNvPr>
          <p:cNvSpPr/>
          <p:nvPr/>
        </p:nvSpPr>
        <p:spPr>
          <a:xfrm>
            <a:off x="5231904" y="2299336"/>
            <a:ext cx="792088" cy="432048"/>
          </a:xfrm>
          <a:prstGeom prst="ellipse">
            <a:avLst/>
          </a:prstGeom>
          <a:solidFill>
            <a:srgbClr val="FF0000">
              <a:alpha val="43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 err="1">
              <a:solidFill>
                <a:schemeClr val="tx1"/>
              </a:solidFill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E3A25A8-A9C3-29E6-9E7C-AA5A93F16F4C}"/>
              </a:ext>
            </a:extLst>
          </p:cNvPr>
          <p:cNvSpPr txBox="1"/>
          <p:nvPr/>
        </p:nvSpPr>
        <p:spPr>
          <a:xfrm>
            <a:off x="1271464" y="4408433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75</a:t>
            </a:r>
            <a:r>
              <a:rPr lang="pl-PL" sz="1600" dirty="0"/>
              <a:t>0</a:t>
            </a:r>
            <a:r>
              <a:rPr lang="en-US" sz="1600" dirty="0"/>
              <a:t> Cavities</a:t>
            </a:r>
            <a:r>
              <a:rPr lang="pl-PL" sz="1600" dirty="0"/>
              <a:t> </a:t>
            </a:r>
            <a:r>
              <a:rPr lang="en-US" sz="1600" dirty="0"/>
              <a:t>up and running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9226FAE2-2C07-DCF0-135B-0B6AD59E8F87}"/>
              </a:ext>
            </a:extLst>
          </p:cNvPr>
          <p:cNvSpPr txBox="1"/>
          <p:nvPr/>
        </p:nvSpPr>
        <p:spPr>
          <a:xfrm>
            <a:off x="2207568" y="295202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Before Warm - 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6FF1B8-4E63-FC77-3E61-26ABB7E92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69" y="2515360"/>
            <a:ext cx="5545935" cy="317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wal 3">
            <a:extLst>
              <a:ext uri="{FF2B5EF4-FFF2-40B4-BE49-F238E27FC236}">
                <a16:creationId xmlns:a16="http://schemas.microsoft.com/office/drawing/2014/main" id="{5D9AED2F-38DE-7602-EE3E-D4F226282428}"/>
              </a:ext>
            </a:extLst>
          </p:cNvPr>
          <p:cNvSpPr/>
          <p:nvPr/>
        </p:nvSpPr>
        <p:spPr>
          <a:xfrm>
            <a:off x="10991924" y="3645024"/>
            <a:ext cx="792088" cy="432048"/>
          </a:xfrm>
          <a:prstGeom prst="ellipse">
            <a:avLst/>
          </a:prstGeom>
          <a:solidFill>
            <a:srgbClr val="FF0000">
              <a:alpha val="43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 err="1">
              <a:solidFill>
                <a:schemeClr val="tx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2780BB6-10DB-144B-ADC3-78B735FB2A89}"/>
              </a:ext>
            </a:extLst>
          </p:cNvPr>
          <p:cNvSpPr txBox="1"/>
          <p:nvPr/>
        </p:nvSpPr>
        <p:spPr>
          <a:xfrm>
            <a:off x="7608168" y="5741608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75</a:t>
            </a:r>
            <a:r>
              <a:rPr lang="pl-PL" sz="1600" dirty="0"/>
              <a:t>0</a:t>
            </a:r>
            <a:r>
              <a:rPr lang="en-US" sz="1600" dirty="0"/>
              <a:t> Cavities up and running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E718F51-60DB-51D9-5B9A-4EE6F42D0534}"/>
              </a:ext>
            </a:extLst>
          </p:cNvPr>
          <p:cNvSpPr txBox="1"/>
          <p:nvPr/>
        </p:nvSpPr>
        <p:spPr>
          <a:xfrm>
            <a:off x="7774096" y="4310512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After LIMP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85FB82C1-A9B2-D9DD-54BD-44EC088AB0C9}"/>
              </a:ext>
            </a:extLst>
          </p:cNvPr>
          <p:cNvCxnSpPr/>
          <p:nvPr/>
        </p:nvCxnSpPr>
        <p:spPr>
          <a:xfrm>
            <a:off x="5530563" y="2962176"/>
            <a:ext cx="1296144" cy="576064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E12A22A-6DBA-4001-18B0-B8D964C2A7DC}"/>
              </a:ext>
            </a:extLst>
          </p:cNvPr>
          <p:cNvSpPr txBox="1"/>
          <p:nvPr/>
        </p:nvSpPr>
        <p:spPr>
          <a:xfrm>
            <a:off x="550065" y="5013176"/>
            <a:ext cx="53806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We assumed that 3 to 5 RF station will need long processing. We predicted that other will go rather smoothly – few hours per station.</a:t>
            </a:r>
          </a:p>
          <a:p>
            <a:pPr algn="just"/>
            <a:r>
              <a:rPr lang="en-US" sz="1600" dirty="0"/>
              <a:t>Therefore we scheduled 2 weeks for processing.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37EB42F-A13A-F90F-3C0B-C5E0FDC1A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12" name="Fußzeilenplatzhalter 2">
            <a:extLst>
              <a:ext uri="{FF2B5EF4-FFF2-40B4-BE49-F238E27FC236}">
                <a16:creationId xmlns:a16="http://schemas.microsoft.com/office/drawing/2014/main" id="{6ACF0C6E-CA0E-8C9F-3390-76FF1DA7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sp>
        <p:nvSpPr>
          <p:cNvPr id="10" name="Symbol zastępczy tekstu 11">
            <a:extLst>
              <a:ext uri="{FF2B5EF4-FFF2-40B4-BE49-F238E27FC236}">
                <a16:creationId xmlns:a16="http://schemas.microsoft.com/office/drawing/2014/main" id="{EFA836F4-0D56-700B-C177-6EA5FA9422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Preserve </a:t>
            </a:r>
            <a:r>
              <a:rPr lang="en-US" dirty="0" err="1"/>
              <a:t>ener</a:t>
            </a:r>
            <a:r>
              <a:rPr lang="pl-PL" dirty="0"/>
              <a:t>g</a:t>
            </a:r>
            <a:r>
              <a:rPr lang="en-US" dirty="0"/>
              <a:t>y and amount of cavities in use</a:t>
            </a:r>
          </a:p>
        </p:txBody>
      </p:sp>
    </p:spTree>
    <p:extLst>
      <p:ext uri="{BB962C8B-B14F-4D97-AF65-F5344CB8AC3E}">
        <p14:creationId xmlns:p14="http://schemas.microsoft.com/office/powerpoint/2010/main" val="917764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F9C19443-0F0B-4D09-9785-2646BD93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Conditioning strategies…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4D4A75-E8BA-445C-99E1-DA503FBAC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safest…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AE379CC7-A41A-7B20-1D56-D1C450BD8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3815803" cy="50102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Power rise one cavity at a time</a:t>
            </a:r>
          </a:p>
          <a:p>
            <a:pPr marL="0" indent="0">
              <a:buNone/>
            </a:pPr>
            <a:r>
              <a:rPr lang="en-US" dirty="0"/>
              <a:t>	Very safe approach</a:t>
            </a:r>
          </a:p>
          <a:p>
            <a:pPr marL="0" indent="0">
              <a:buNone/>
            </a:pPr>
            <a:r>
              <a:rPr lang="en-US" dirty="0"/>
              <a:t>	A lot of experience and statistics 	can be collected</a:t>
            </a:r>
          </a:p>
          <a:p>
            <a:pPr marL="0" indent="0">
              <a:buNone/>
            </a:pPr>
            <a:r>
              <a:rPr lang="en-US" dirty="0"/>
              <a:t>	Detailed radiation profile for each 	cavity can be obtained</a:t>
            </a:r>
          </a:p>
          <a:p>
            <a:pPr marL="0" indent="0">
              <a:buNone/>
            </a:pPr>
            <a:r>
              <a:rPr lang="en-US" dirty="0"/>
              <a:t>	Very long and unpredictable 	amount of time needed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endParaRPr lang="en-US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BD84F9F0-61F2-4C10-A190-A287E1821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pic>
        <p:nvPicPr>
          <p:cNvPr id="12" name="Symbol zastępczy zawartości 5">
            <a:extLst>
              <a:ext uri="{FF2B5EF4-FFF2-40B4-BE49-F238E27FC236}">
                <a16:creationId xmlns:a16="http://schemas.microsoft.com/office/drawing/2014/main" id="{72C05FB6-A206-5C3F-326A-56FF222A8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9" y="2302466"/>
            <a:ext cx="345356" cy="360000"/>
          </a:xfrm>
          <a:prstGeom prst="rect">
            <a:avLst/>
          </a:prstGeom>
        </p:spPr>
      </p:pic>
      <p:pic>
        <p:nvPicPr>
          <p:cNvPr id="13" name="Symbol zastępczy zawartości 5">
            <a:extLst>
              <a:ext uri="{FF2B5EF4-FFF2-40B4-BE49-F238E27FC236}">
                <a16:creationId xmlns:a16="http://schemas.microsoft.com/office/drawing/2014/main" id="{D7413D96-CF54-8065-62B4-993865F0F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9" y="2879175"/>
            <a:ext cx="345356" cy="360000"/>
          </a:xfrm>
          <a:prstGeom prst="rect">
            <a:avLst/>
          </a:prstGeom>
        </p:spPr>
      </p:pic>
      <p:pic>
        <p:nvPicPr>
          <p:cNvPr id="14" name="Symbol zastępczy zawartości 5">
            <a:extLst>
              <a:ext uri="{FF2B5EF4-FFF2-40B4-BE49-F238E27FC236}">
                <a16:creationId xmlns:a16="http://schemas.microsoft.com/office/drawing/2014/main" id="{66D59F3A-A55E-CE10-BB40-EB35FBD44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9" y="3641594"/>
            <a:ext cx="345356" cy="360000"/>
          </a:xfrm>
          <a:prstGeom prst="rect">
            <a:avLst/>
          </a:prstGeom>
        </p:spPr>
      </p:pic>
      <p:pic>
        <p:nvPicPr>
          <p:cNvPr id="16" name="Symbol zastępczy zawartości 7">
            <a:extLst>
              <a:ext uri="{FF2B5EF4-FFF2-40B4-BE49-F238E27FC236}">
                <a16:creationId xmlns:a16="http://schemas.microsoft.com/office/drawing/2014/main" id="{CE941565-130F-8AA0-9F00-514D36AB5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9" y="4318060"/>
            <a:ext cx="343973" cy="360000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A5427A5-4047-FC4D-268D-B85ABCFEC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72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F9C19443-0F0B-4D09-9785-2646BD93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Conditioning strategies…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4D4A75-E8BA-445C-99E1-DA503FBAC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…the fastest…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AE379CC7-A41A-7B20-1D56-D1C450BD8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9925" y="1294252"/>
            <a:ext cx="3815803" cy="463694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b="1" dirty="0"/>
              <a:t>Load machine configuration file and press START</a:t>
            </a:r>
          </a:p>
          <a:p>
            <a:pPr marL="0" indent="0">
              <a:buNone/>
            </a:pPr>
            <a:r>
              <a:rPr lang="en-US" dirty="0"/>
              <a:t>	In case everything goes smoothly 	takes very little amount of time</a:t>
            </a:r>
          </a:p>
          <a:p>
            <a:pPr marL="0" indent="0">
              <a:buNone/>
            </a:pPr>
            <a:r>
              <a:rPr lang="en-US" dirty="0"/>
              <a:t>	Not predictable behavior of the 	entire system</a:t>
            </a:r>
          </a:p>
          <a:p>
            <a:pPr marL="0" indent="0">
              <a:buNone/>
            </a:pPr>
            <a:r>
              <a:rPr lang="en-US" dirty="0"/>
              <a:t>	According to our experience high 	risk of spoiling cavities with 	radiation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endParaRPr lang="en-US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F3D9A6F-7D3E-5255-5E57-779AC25BB025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247" y="2578015"/>
            <a:ext cx="345356" cy="360000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9D2B3956-30BA-3CCC-A17D-0840DC8ED7F7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60" y="4085241"/>
            <a:ext cx="343973" cy="360000"/>
          </a:xfr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D84F9F0-61F2-4C10-A190-A287E1821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pic>
        <p:nvPicPr>
          <p:cNvPr id="16" name="Symbol zastępczy zawartości 7">
            <a:extLst>
              <a:ext uri="{FF2B5EF4-FFF2-40B4-BE49-F238E27FC236}">
                <a16:creationId xmlns:a16="http://schemas.microsoft.com/office/drawing/2014/main" id="{CE941565-130F-8AA0-9F00-514D36AB5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630" y="3332311"/>
            <a:ext cx="343973" cy="360000"/>
          </a:xfrm>
          <a:prstGeom prst="rect">
            <a:avLst/>
          </a:prstGeom>
        </p:spPr>
      </p:pic>
      <p:pic>
        <p:nvPicPr>
          <p:cNvPr id="3" name="Symbol zastępczy zawartości 7">
            <a:extLst>
              <a:ext uri="{FF2B5EF4-FFF2-40B4-BE49-F238E27FC236}">
                <a16:creationId xmlns:a16="http://schemas.microsoft.com/office/drawing/2014/main" id="{A0F3DA88-1372-9C37-C856-70BAB38D5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60" y="4478171"/>
            <a:ext cx="343973" cy="360000"/>
          </a:xfrm>
          <a:prstGeom prst="rect">
            <a:avLst/>
          </a:prstGeom>
        </p:spPr>
      </p:pic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97437DF8-8E65-063C-C7E2-98B9ABBC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360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OUTLINE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2B46D81-0BB9-4235-B161-D8A82496B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2D2D0CE-60BB-9CC3-E11F-A1F99C3E570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35360" y="1196752"/>
            <a:ext cx="5040560" cy="5186222"/>
          </a:xfrm>
        </p:spPr>
        <p:txBody>
          <a:bodyPr/>
          <a:lstStyle/>
          <a:p>
            <a:pPr lvl="1"/>
            <a:r>
              <a:rPr lang="en-US" sz="1800" dirty="0"/>
              <a:t>Eu - XFEL small reminder</a:t>
            </a:r>
          </a:p>
          <a:p>
            <a:pPr lvl="1"/>
            <a:r>
              <a:rPr lang="en-US" sz="1800" dirty="0"/>
              <a:t>Long Installation and Maintenance Period 2025 (LIMP25)</a:t>
            </a:r>
          </a:p>
          <a:p>
            <a:pPr lvl="1"/>
            <a:r>
              <a:rPr lang="en-US" sz="1800" dirty="0"/>
              <a:t>Eu-XFEL LINAC recommissioning:</a:t>
            </a:r>
          </a:p>
          <a:p>
            <a:pPr lvl="2"/>
            <a:r>
              <a:rPr lang="en-US" sz="1800" dirty="0"/>
              <a:t>Expectations based on experience </a:t>
            </a:r>
          </a:p>
          <a:p>
            <a:pPr lvl="2"/>
            <a:r>
              <a:rPr lang="en-US" sz="1800" dirty="0"/>
              <a:t>Commissioning strategy and timeline</a:t>
            </a:r>
          </a:p>
          <a:p>
            <a:pPr lvl="2"/>
            <a:r>
              <a:rPr lang="en-US" sz="1800" dirty="0"/>
              <a:t>Radiation measurement in the tunnel</a:t>
            </a:r>
          </a:p>
          <a:p>
            <a:pPr lvl="2"/>
            <a:r>
              <a:rPr lang="en-US" sz="1800" dirty="0"/>
              <a:t>Cavities tuning to resonance</a:t>
            </a:r>
          </a:p>
          <a:p>
            <a:pPr lvl="2"/>
            <a:r>
              <a:rPr lang="en-US" sz="1800" dirty="0"/>
              <a:t>Coupler conditioning</a:t>
            </a:r>
          </a:p>
          <a:p>
            <a:pPr lvl="2"/>
            <a:r>
              <a:rPr lang="en-US" sz="1800" dirty="0"/>
              <a:t>Cavities conditioning</a:t>
            </a:r>
          </a:p>
          <a:p>
            <a:pPr lvl="2"/>
            <a:r>
              <a:rPr lang="en-US" sz="1800" dirty="0"/>
              <a:t>Status after recommissioning </a:t>
            </a:r>
          </a:p>
          <a:p>
            <a:pPr lvl="1"/>
            <a:r>
              <a:rPr lang="en-US" sz="1800" dirty="0"/>
              <a:t>Summary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DE36ACE-9E50-3995-D8AC-089415EC5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227" y="1844824"/>
            <a:ext cx="6064785" cy="28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18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F9C19443-0F0B-4D09-9785-2646BD93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Conditioning strategies…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4D4A75-E8BA-445C-99E1-DA503FBAC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…the compromise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AE379CC7-A41A-7B20-1D56-D1C450BD8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5840" y="1213543"/>
            <a:ext cx="3815803" cy="463694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b="1" dirty="0"/>
              <a:t>Power up RF station (32 cavities) carefully</a:t>
            </a:r>
          </a:p>
          <a:p>
            <a:pPr marL="0" indent="0">
              <a:buNone/>
            </a:pPr>
            <a:r>
              <a:rPr lang="en-US" dirty="0"/>
              <a:t>	Observe all signals</a:t>
            </a:r>
          </a:p>
          <a:p>
            <a:pPr marL="0" indent="0">
              <a:buNone/>
            </a:pPr>
            <a:r>
              <a:rPr lang="en-US" dirty="0"/>
              <a:t>	Ramp – up speed dependent on 	cavities behavior</a:t>
            </a:r>
          </a:p>
          <a:p>
            <a:pPr marL="0" indent="0">
              <a:buNone/>
            </a:pPr>
            <a:r>
              <a:rPr lang="en-US" dirty="0"/>
              <a:t>	Time needed could be predicted</a:t>
            </a:r>
          </a:p>
          <a:p>
            <a:pPr marL="0" indent="0">
              <a:buNone/>
            </a:pPr>
            <a:r>
              <a:rPr lang="en-US" dirty="0"/>
              <a:t>	Requires skilled operators for 	each RF station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F3D9A6F-7D3E-5255-5E57-779AC25BB025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83" y="2400070"/>
            <a:ext cx="345356" cy="360000"/>
          </a:xfr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D84F9F0-61F2-4C10-A190-A287E1821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19DF1CD-B4A2-A12B-7482-CAA08EC9F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86" y="3645024"/>
            <a:ext cx="346485" cy="360000"/>
          </a:xfrm>
          <a:prstGeom prst="rect">
            <a:avLst/>
          </a:prstGeom>
        </p:spPr>
      </p:pic>
      <p:pic>
        <p:nvPicPr>
          <p:cNvPr id="12" name="Symbol zastępczy zawartości 5">
            <a:extLst>
              <a:ext uri="{FF2B5EF4-FFF2-40B4-BE49-F238E27FC236}">
                <a16:creationId xmlns:a16="http://schemas.microsoft.com/office/drawing/2014/main" id="{72C05FB6-A206-5C3F-326A-56FF222A8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143" y="2975619"/>
            <a:ext cx="345356" cy="360000"/>
          </a:xfrm>
          <a:prstGeom prst="rect">
            <a:avLst/>
          </a:prstGeom>
        </p:spPr>
      </p:pic>
      <p:pic>
        <p:nvPicPr>
          <p:cNvPr id="3" name="Symbol zastępczy zawartości 7">
            <a:extLst>
              <a:ext uri="{FF2B5EF4-FFF2-40B4-BE49-F238E27FC236}">
                <a16:creationId xmlns:a16="http://schemas.microsoft.com/office/drawing/2014/main" id="{A0F3DA88-1372-9C37-C856-70BAB38D5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763" y="4214381"/>
            <a:ext cx="343973" cy="360000"/>
          </a:xfrm>
          <a:prstGeom prst="rect">
            <a:avLst/>
          </a:prstGeom>
        </p:spPr>
      </p:pic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4F174750-13B6-370C-05E0-5982C4117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025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5616004" cy="451098"/>
          </a:xfrm>
        </p:spPr>
        <p:txBody>
          <a:bodyPr/>
          <a:lstStyle/>
          <a:p>
            <a:r>
              <a:rPr lang="en-US" dirty="0"/>
              <a:t>The recommissioning team</a:t>
            </a:r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E0EBE987-1832-08D8-C52C-28C21FA39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5255965" cy="2382613"/>
          </a:xfrm>
        </p:spPr>
        <p:txBody>
          <a:bodyPr/>
          <a:lstStyle/>
          <a:p>
            <a:r>
              <a:rPr lang="en-US" dirty="0"/>
              <a:t>6 LLRF experts</a:t>
            </a:r>
          </a:p>
          <a:p>
            <a:pPr lvl="1"/>
            <a:r>
              <a:rPr lang="en-US" dirty="0"/>
              <a:t>Treat cavities as black box which always behaves the same way</a:t>
            </a:r>
          </a:p>
          <a:p>
            <a:r>
              <a:rPr lang="en-US" dirty="0"/>
              <a:t>3 SRF cavities experts</a:t>
            </a:r>
          </a:p>
          <a:p>
            <a:pPr lvl="1"/>
            <a:r>
              <a:rPr lang="en-US" dirty="0"/>
              <a:t>Treat cavities as a piece of Niobium, everything can happen there</a:t>
            </a:r>
          </a:p>
          <a:p>
            <a:pPr lvl="1"/>
            <a:endParaRPr lang="en-US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6009DA25-D273-3CC1-5D54-74121A764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9 people in total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665F3984-44AB-59DF-302D-2E9995DC7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C4EBEBEF-0416-185A-51E6-DD68D742C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460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5616004" cy="451098"/>
          </a:xfrm>
        </p:spPr>
        <p:txBody>
          <a:bodyPr/>
          <a:lstStyle/>
          <a:p>
            <a:r>
              <a:rPr lang="en-US" dirty="0"/>
              <a:t>The recommissioning team</a:t>
            </a:r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E0EBE987-1832-08D8-C52C-28C21FA39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5255965" cy="2382613"/>
          </a:xfrm>
        </p:spPr>
        <p:txBody>
          <a:bodyPr/>
          <a:lstStyle/>
          <a:p>
            <a:r>
              <a:rPr lang="en-US" dirty="0"/>
              <a:t>6 LLRF experts</a:t>
            </a:r>
          </a:p>
          <a:p>
            <a:pPr lvl="1"/>
            <a:r>
              <a:rPr lang="en-US" dirty="0"/>
              <a:t>Treat cavities as black box which always behaves the same way</a:t>
            </a:r>
          </a:p>
          <a:p>
            <a:r>
              <a:rPr lang="en-US" dirty="0"/>
              <a:t>3 SRF cavities experts</a:t>
            </a:r>
          </a:p>
          <a:p>
            <a:pPr lvl="1"/>
            <a:r>
              <a:rPr lang="en-US" dirty="0"/>
              <a:t>Treat cavities as a piece of Niobium, everything can happen there</a:t>
            </a:r>
          </a:p>
          <a:p>
            <a:pPr lvl="1"/>
            <a:endParaRPr lang="en-US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6009DA25-D273-3CC1-5D54-74121A764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9 people in total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A0B9A82-BF4C-4439-FABD-9F2CA96FEEA5}"/>
              </a:ext>
            </a:extLst>
          </p:cNvPr>
          <p:cNvSpPr txBox="1"/>
          <p:nvPr/>
        </p:nvSpPr>
        <p:spPr>
          <a:xfrm>
            <a:off x="7032104" y="2089321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One RF station as a training and explaining the algorithm for both groups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665F3984-44AB-59DF-302D-2E9995DC7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C4EBEBEF-0416-185A-51E6-DD68D742C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758F74B7-E509-028E-63FC-1B4CFE68EA01}"/>
              </a:ext>
            </a:extLst>
          </p:cNvPr>
          <p:cNvCxnSpPr>
            <a:cxnSpLocks/>
          </p:cNvCxnSpPr>
          <p:nvPr/>
        </p:nvCxnSpPr>
        <p:spPr>
          <a:xfrm>
            <a:off x="5303912" y="2420887"/>
            <a:ext cx="1728192" cy="0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664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5616004" cy="451098"/>
          </a:xfrm>
        </p:spPr>
        <p:txBody>
          <a:bodyPr/>
          <a:lstStyle/>
          <a:p>
            <a:r>
              <a:rPr lang="en-US" dirty="0"/>
              <a:t>The recommissioning team</a:t>
            </a:r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E0EBE987-1832-08D8-C52C-28C21FA39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5255965" cy="2382613"/>
          </a:xfrm>
        </p:spPr>
        <p:txBody>
          <a:bodyPr/>
          <a:lstStyle/>
          <a:p>
            <a:r>
              <a:rPr lang="en-US" dirty="0"/>
              <a:t>6 LLRF experts</a:t>
            </a:r>
          </a:p>
          <a:p>
            <a:pPr lvl="1"/>
            <a:r>
              <a:rPr lang="en-US" dirty="0"/>
              <a:t>Treat cavities as black box which always behaves the same way</a:t>
            </a:r>
          </a:p>
          <a:p>
            <a:r>
              <a:rPr lang="en-US" dirty="0"/>
              <a:t>3 SRF cavities experts</a:t>
            </a:r>
          </a:p>
          <a:p>
            <a:pPr lvl="1"/>
            <a:r>
              <a:rPr lang="en-US" dirty="0"/>
              <a:t>Treat cavities as a piece of Niobium, everything can happen there</a:t>
            </a:r>
          </a:p>
          <a:p>
            <a:pPr lvl="1"/>
            <a:endParaRPr lang="en-US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6009DA25-D273-3CC1-5D54-74121A764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9 people in total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A0B9A82-BF4C-4439-FABD-9F2CA96FEEA5}"/>
              </a:ext>
            </a:extLst>
          </p:cNvPr>
          <p:cNvSpPr txBox="1"/>
          <p:nvPr/>
        </p:nvSpPr>
        <p:spPr>
          <a:xfrm>
            <a:off x="7032104" y="2089321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One RF station as a training and explaining the algorithm for both groups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8EACFDF-A43F-BF40-67E7-BD7ECE9302DF}"/>
              </a:ext>
            </a:extLst>
          </p:cNvPr>
          <p:cNvSpPr txBox="1"/>
          <p:nvPr/>
        </p:nvSpPr>
        <p:spPr>
          <a:xfrm>
            <a:off x="7032104" y="3380952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One LLRF expert and one cavity expert make a conditioning of RF station together. </a:t>
            </a: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23C1D337-20D1-8366-40CF-14B5ED166375}"/>
              </a:ext>
            </a:extLst>
          </p:cNvPr>
          <p:cNvCxnSpPr>
            <a:cxnSpLocks/>
          </p:cNvCxnSpPr>
          <p:nvPr/>
        </p:nvCxnSpPr>
        <p:spPr>
          <a:xfrm>
            <a:off x="8616280" y="2674096"/>
            <a:ext cx="0" cy="610888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Obraz 11">
            <a:extLst>
              <a:ext uri="{FF2B5EF4-FFF2-40B4-BE49-F238E27FC236}">
                <a16:creationId xmlns:a16="http://schemas.microsoft.com/office/drawing/2014/main" id="{665F3984-44AB-59DF-302D-2E9995DC7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C4EBEBEF-0416-185A-51E6-DD68D742C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758F74B7-E509-028E-63FC-1B4CFE68EA01}"/>
              </a:ext>
            </a:extLst>
          </p:cNvPr>
          <p:cNvCxnSpPr>
            <a:cxnSpLocks/>
          </p:cNvCxnSpPr>
          <p:nvPr/>
        </p:nvCxnSpPr>
        <p:spPr>
          <a:xfrm>
            <a:off x="5303912" y="2420887"/>
            <a:ext cx="1728192" cy="0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841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5616004" cy="451098"/>
          </a:xfrm>
        </p:spPr>
        <p:txBody>
          <a:bodyPr/>
          <a:lstStyle/>
          <a:p>
            <a:r>
              <a:rPr lang="en-US" dirty="0"/>
              <a:t>The recommissioning team</a:t>
            </a:r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E0EBE987-1832-08D8-C52C-28C21FA39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5255965" cy="2382613"/>
          </a:xfrm>
        </p:spPr>
        <p:txBody>
          <a:bodyPr/>
          <a:lstStyle/>
          <a:p>
            <a:r>
              <a:rPr lang="en-US" dirty="0"/>
              <a:t>6 LLRF experts</a:t>
            </a:r>
          </a:p>
          <a:p>
            <a:pPr lvl="1"/>
            <a:r>
              <a:rPr lang="en-US" dirty="0"/>
              <a:t>Treat cavities as black box which always behaves the same way</a:t>
            </a:r>
          </a:p>
          <a:p>
            <a:r>
              <a:rPr lang="en-US" dirty="0"/>
              <a:t>3 SRF cavities experts</a:t>
            </a:r>
          </a:p>
          <a:p>
            <a:pPr lvl="1"/>
            <a:r>
              <a:rPr lang="en-US" dirty="0"/>
              <a:t>Treat cavities as a piece of Niobium, everything can happen there</a:t>
            </a:r>
          </a:p>
          <a:p>
            <a:pPr lvl="1"/>
            <a:endParaRPr lang="en-US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6009DA25-D273-3CC1-5D54-74121A764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9 people in total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A0B9A82-BF4C-4439-FABD-9F2CA96FEEA5}"/>
              </a:ext>
            </a:extLst>
          </p:cNvPr>
          <p:cNvSpPr txBox="1"/>
          <p:nvPr/>
        </p:nvSpPr>
        <p:spPr>
          <a:xfrm>
            <a:off x="7032104" y="2089321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One RF station as a training and explaining the algorithm for both groups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8EACFDF-A43F-BF40-67E7-BD7ECE9302DF}"/>
              </a:ext>
            </a:extLst>
          </p:cNvPr>
          <p:cNvSpPr txBox="1"/>
          <p:nvPr/>
        </p:nvSpPr>
        <p:spPr>
          <a:xfrm>
            <a:off x="7032104" y="3380952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One LLRF expert and one cavity expert make a conditioning of RF station together.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8B861C3-04D0-B780-CFAB-C74BDB603FF0}"/>
              </a:ext>
            </a:extLst>
          </p:cNvPr>
          <p:cNvSpPr txBox="1"/>
          <p:nvPr/>
        </p:nvSpPr>
        <p:spPr>
          <a:xfrm>
            <a:off x="1343472" y="4801507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Each operator took RF station and make conditioning </a:t>
            </a: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23C1D337-20D1-8366-40CF-14B5ED166375}"/>
              </a:ext>
            </a:extLst>
          </p:cNvPr>
          <p:cNvCxnSpPr>
            <a:cxnSpLocks/>
          </p:cNvCxnSpPr>
          <p:nvPr/>
        </p:nvCxnSpPr>
        <p:spPr>
          <a:xfrm>
            <a:off x="8616280" y="2674096"/>
            <a:ext cx="0" cy="610888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D69FD42B-B478-4FD3-D8BE-BA7C042E4E5A}"/>
              </a:ext>
            </a:extLst>
          </p:cNvPr>
          <p:cNvCxnSpPr>
            <a:cxnSpLocks/>
          </p:cNvCxnSpPr>
          <p:nvPr/>
        </p:nvCxnSpPr>
        <p:spPr>
          <a:xfrm flipH="1">
            <a:off x="3071664" y="3789040"/>
            <a:ext cx="3888432" cy="720080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Obraz 11">
            <a:extLst>
              <a:ext uri="{FF2B5EF4-FFF2-40B4-BE49-F238E27FC236}">
                <a16:creationId xmlns:a16="http://schemas.microsoft.com/office/drawing/2014/main" id="{665F3984-44AB-59DF-302D-2E9995DC7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C4EBEBEF-0416-185A-51E6-DD68D742C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758F74B7-E509-028E-63FC-1B4CFE68EA01}"/>
              </a:ext>
            </a:extLst>
          </p:cNvPr>
          <p:cNvCxnSpPr>
            <a:cxnSpLocks/>
          </p:cNvCxnSpPr>
          <p:nvPr/>
        </p:nvCxnSpPr>
        <p:spPr>
          <a:xfrm>
            <a:off x="5303912" y="2420887"/>
            <a:ext cx="1728192" cy="0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949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098804FF-32B1-7A43-FA9C-531FAFDDB745}"/>
              </a:ext>
            </a:extLst>
          </p:cNvPr>
          <p:cNvSpPr/>
          <p:nvPr/>
        </p:nvSpPr>
        <p:spPr>
          <a:xfrm>
            <a:off x="6073169" y="4841242"/>
            <a:ext cx="5112568" cy="1075765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600" dirty="0" err="1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5616004" cy="451098"/>
          </a:xfrm>
        </p:spPr>
        <p:txBody>
          <a:bodyPr/>
          <a:lstStyle/>
          <a:p>
            <a:r>
              <a:rPr lang="en-US" dirty="0"/>
              <a:t>The recommissioning team</a:t>
            </a:r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E0EBE987-1832-08D8-C52C-28C21FA39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5255965" cy="2382613"/>
          </a:xfrm>
        </p:spPr>
        <p:txBody>
          <a:bodyPr/>
          <a:lstStyle/>
          <a:p>
            <a:r>
              <a:rPr lang="en-US" dirty="0"/>
              <a:t>6 LLRF experts</a:t>
            </a:r>
          </a:p>
          <a:p>
            <a:pPr lvl="1"/>
            <a:r>
              <a:rPr lang="en-US" dirty="0"/>
              <a:t>Treat cavities as black box which always behaves the same way</a:t>
            </a:r>
          </a:p>
          <a:p>
            <a:r>
              <a:rPr lang="en-US" dirty="0"/>
              <a:t>3 SRF cavities experts</a:t>
            </a:r>
          </a:p>
          <a:p>
            <a:pPr lvl="1"/>
            <a:r>
              <a:rPr lang="en-US" dirty="0"/>
              <a:t>Treat cavities as a piece of Niobium, everything can happen there</a:t>
            </a:r>
          </a:p>
          <a:p>
            <a:pPr lvl="1"/>
            <a:endParaRPr lang="en-US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6009DA25-D273-3CC1-5D54-74121A764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9 people in total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A0B9A82-BF4C-4439-FABD-9F2CA96FEEA5}"/>
              </a:ext>
            </a:extLst>
          </p:cNvPr>
          <p:cNvSpPr txBox="1"/>
          <p:nvPr/>
        </p:nvSpPr>
        <p:spPr>
          <a:xfrm>
            <a:off x="7032104" y="2089321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One RF station as a training and explaining the algorithm for both groups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8EACFDF-A43F-BF40-67E7-BD7ECE9302DF}"/>
              </a:ext>
            </a:extLst>
          </p:cNvPr>
          <p:cNvSpPr txBox="1"/>
          <p:nvPr/>
        </p:nvSpPr>
        <p:spPr>
          <a:xfrm>
            <a:off x="7032104" y="3380952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One LLRF expert and one cavity expert make a conditioning of RF station together.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8B861C3-04D0-B780-CFAB-C74BDB603FF0}"/>
              </a:ext>
            </a:extLst>
          </p:cNvPr>
          <p:cNvSpPr txBox="1"/>
          <p:nvPr/>
        </p:nvSpPr>
        <p:spPr>
          <a:xfrm>
            <a:off x="1343472" y="4801507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Each operator took RF station and make conditioning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6882A51-AF71-FB6D-B9F9-E3B4A207B973}"/>
              </a:ext>
            </a:extLst>
          </p:cNvPr>
          <p:cNvSpPr txBox="1"/>
          <p:nvPr/>
        </p:nvSpPr>
        <p:spPr>
          <a:xfrm>
            <a:off x="6456040" y="5093894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Coordinator is always available to address special cases or challenges </a:t>
            </a: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23C1D337-20D1-8366-40CF-14B5ED166375}"/>
              </a:ext>
            </a:extLst>
          </p:cNvPr>
          <p:cNvCxnSpPr>
            <a:cxnSpLocks/>
          </p:cNvCxnSpPr>
          <p:nvPr/>
        </p:nvCxnSpPr>
        <p:spPr>
          <a:xfrm>
            <a:off x="8616280" y="2674096"/>
            <a:ext cx="0" cy="610888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D69FD42B-B478-4FD3-D8BE-BA7C042E4E5A}"/>
              </a:ext>
            </a:extLst>
          </p:cNvPr>
          <p:cNvCxnSpPr>
            <a:cxnSpLocks/>
          </p:cNvCxnSpPr>
          <p:nvPr/>
        </p:nvCxnSpPr>
        <p:spPr>
          <a:xfrm flipH="1">
            <a:off x="3071664" y="3789040"/>
            <a:ext cx="3888432" cy="720080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Obraz 11">
            <a:extLst>
              <a:ext uri="{FF2B5EF4-FFF2-40B4-BE49-F238E27FC236}">
                <a16:creationId xmlns:a16="http://schemas.microsoft.com/office/drawing/2014/main" id="{665F3984-44AB-59DF-302D-2E9995DC7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C4EBEBEF-0416-185A-51E6-DD68D742C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758F74B7-E509-028E-63FC-1B4CFE68EA01}"/>
              </a:ext>
            </a:extLst>
          </p:cNvPr>
          <p:cNvCxnSpPr>
            <a:cxnSpLocks/>
          </p:cNvCxnSpPr>
          <p:nvPr/>
        </p:nvCxnSpPr>
        <p:spPr>
          <a:xfrm>
            <a:off x="5303912" y="2420887"/>
            <a:ext cx="1728192" cy="0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895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228" y="174215"/>
            <a:ext cx="6858705" cy="451098"/>
          </a:xfrm>
        </p:spPr>
        <p:txBody>
          <a:bodyPr/>
          <a:lstStyle/>
          <a:p>
            <a:r>
              <a:rPr lang="en-US" dirty="0"/>
              <a:t>Cavities conditioning algorithm</a:t>
            </a:r>
          </a:p>
        </p:txBody>
      </p:sp>
      <p:sp>
        <p:nvSpPr>
          <p:cNvPr id="16" name="Schemat blokowy: pamięć wewnętrzna 15">
            <a:extLst>
              <a:ext uri="{FF2B5EF4-FFF2-40B4-BE49-F238E27FC236}">
                <a16:creationId xmlns:a16="http://schemas.microsoft.com/office/drawing/2014/main" id="{16C040BA-5A34-3163-7016-F125A163C8B7}"/>
              </a:ext>
            </a:extLst>
          </p:cNvPr>
          <p:cNvSpPr/>
          <p:nvPr/>
        </p:nvSpPr>
        <p:spPr>
          <a:xfrm>
            <a:off x="928546" y="1942713"/>
            <a:ext cx="1200228" cy="636507"/>
          </a:xfrm>
          <a:prstGeom prst="flowChartInternalStorag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Flat top length: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200 us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400 us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650 us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6B1846BB-5F11-A9CE-4C8F-E7DF80D50482}"/>
              </a:ext>
            </a:extLst>
          </p:cNvPr>
          <p:cNvGrpSpPr/>
          <p:nvPr/>
        </p:nvGrpSpPr>
        <p:grpSpPr>
          <a:xfrm>
            <a:off x="3229592" y="668905"/>
            <a:ext cx="4798936" cy="5619482"/>
            <a:chOff x="3229592" y="668905"/>
            <a:chExt cx="4798936" cy="5619482"/>
          </a:xfrm>
        </p:grpSpPr>
        <p:sp>
          <p:nvSpPr>
            <p:cNvPr id="12" name="Schemat blokowy: proces alternatywny 11">
              <a:extLst>
                <a:ext uri="{FF2B5EF4-FFF2-40B4-BE49-F238E27FC236}">
                  <a16:creationId xmlns:a16="http://schemas.microsoft.com/office/drawing/2014/main" id="{B3775377-FAA4-22FF-5488-6C37B4680771}"/>
                </a:ext>
              </a:extLst>
            </p:cNvPr>
            <p:cNvSpPr/>
            <p:nvPr/>
          </p:nvSpPr>
          <p:spPr>
            <a:xfrm>
              <a:off x="5026754" y="668905"/>
              <a:ext cx="1004049" cy="227944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Preparation</a:t>
              </a:r>
            </a:p>
          </p:txBody>
        </p:sp>
        <p:sp>
          <p:nvSpPr>
            <p:cNvPr id="41" name="Schemat blokowy: decyzja 40">
              <a:extLst>
                <a:ext uri="{FF2B5EF4-FFF2-40B4-BE49-F238E27FC236}">
                  <a16:creationId xmlns:a16="http://schemas.microsoft.com/office/drawing/2014/main" id="{5DC511D4-9819-E3FC-78B5-406419D4E8C8}"/>
                </a:ext>
              </a:extLst>
            </p:cNvPr>
            <p:cNvSpPr/>
            <p:nvPr/>
          </p:nvSpPr>
          <p:spPr>
            <a:xfrm>
              <a:off x="4752604" y="1719721"/>
              <a:ext cx="1556156" cy="819497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Radiation?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Vacuum events?</a:t>
              </a:r>
            </a:p>
          </p:txBody>
        </p:sp>
        <p:sp>
          <p:nvSpPr>
            <p:cNvPr id="45" name="Schemat blokowy: proces alternatywny 44">
              <a:extLst>
                <a:ext uri="{FF2B5EF4-FFF2-40B4-BE49-F238E27FC236}">
                  <a16:creationId xmlns:a16="http://schemas.microsoft.com/office/drawing/2014/main" id="{B624536B-A527-1233-3C9E-CCDDD722FDEB}"/>
                </a:ext>
              </a:extLst>
            </p:cNvPr>
            <p:cNvSpPr/>
            <p:nvPr/>
          </p:nvSpPr>
          <p:spPr>
            <a:xfrm>
              <a:off x="4727848" y="1037879"/>
              <a:ext cx="1605668" cy="235269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SP=600 MV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Flat-top = 100us</a:t>
              </a:r>
            </a:p>
          </p:txBody>
        </p:sp>
        <p:sp>
          <p:nvSpPr>
            <p:cNvPr id="46" name="Schemat blokowy: proces alternatywny 45">
              <a:extLst>
                <a:ext uri="{FF2B5EF4-FFF2-40B4-BE49-F238E27FC236}">
                  <a16:creationId xmlns:a16="http://schemas.microsoft.com/office/drawing/2014/main" id="{D75F8052-44E8-1324-82B4-1756355247AC}"/>
                </a:ext>
              </a:extLst>
            </p:cNvPr>
            <p:cNvSpPr/>
            <p:nvPr/>
          </p:nvSpPr>
          <p:spPr>
            <a:xfrm>
              <a:off x="4677349" y="1407559"/>
              <a:ext cx="1709341" cy="144817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Increase SP by 10 MV</a:t>
              </a:r>
            </a:p>
          </p:txBody>
        </p:sp>
        <p:sp>
          <p:nvSpPr>
            <p:cNvPr id="47" name="Schemat blokowy: proces alternatywny 46">
              <a:extLst>
                <a:ext uri="{FF2B5EF4-FFF2-40B4-BE49-F238E27FC236}">
                  <a16:creationId xmlns:a16="http://schemas.microsoft.com/office/drawing/2014/main" id="{375ECE10-25B4-69BE-2EE7-0F48C3F9252E}"/>
                </a:ext>
              </a:extLst>
            </p:cNvPr>
            <p:cNvSpPr/>
            <p:nvPr/>
          </p:nvSpPr>
          <p:spPr>
            <a:xfrm>
              <a:off x="3518915" y="2395067"/>
              <a:ext cx="1613715" cy="282934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Wait until radiation goes down or stabilize</a:t>
              </a:r>
            </a:p>
          </p:txBody>
        </p:sp>
        <p:sp>
          <p:nvSpPr>
            <p:cNvPr id="48" name="Schemat blokowy: decyzja 47">
              <a:extLst>
                <a:ext uri="{FF2B5EF4-FFF2-40B4-BE49-F238E27FC236}">
                  <a16:creationId xmlns:a16="http://schemas.microsoft.com/office/drawing/2014/main" id="{96E14153-B31F-72F8-457D-345C6FDE6B15}"/>
                </a:ext>
              </a:extLst>
            </p:cNvPr>
            <p:cNvSpPr/>
            <p:nvPr/>
          </p:nvSpPr>
          <p:spPr>
            <a:xfrm>
              <a:off x="5939488" y="2271426"/>
              <a:ext cx="1224136" cy="6532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Nominal SP?</a:t>
              </a:r>
            </a:p>
          </p:txBody>
        </p:sp>
        <p:sp>
          <p:nvSpPr>
            <p:cNvPr id="50" name="Schemat blokowy: proces alternatywny 49">
              <a:extLst>
                <a:ext uri="{FF2B5EF4-FFF2-40B4-BE49-F238E27FC236}">
                  <a16:creationId xmlns:a16="http://schemas.microsoft.com/office/drawing/2014/main" id="{61C201C1-515D-7FB1-8261-36472F52CE27}"/>
                </a:ext>
              </a:extLst>
            </p:cNvPr>
            <p:cNvSpPr/>
            <p:nvPr/>
          </p:nvSpPr>
          <p:spPr>
            <a:xfrm>
              <a:off x="4727790" y="2958315"/>
              <a:ext cx="1629137" cy="269199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SP=Nominal – 50MV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Flat-top = x00us</a:t>
              </a:r>
            </a:p>
          </p:txBody>
        </p:sp>
        <p:sp>
          <p:nvSpPr>
            <p:cNvPr id="51" name="Schemat blokowy: proces alternatywny 50">
              <a:extLst>
                <a:ext uri="{FF2B5EF4-FFF2-40B4-BE49-F238E27FC236}">
                  <a16:creationId xmlns:a16="http://schemas.microsoft.com/office/drawing/2014/main" id="{2550B4EE-C4AD-D0D7-C649-FF17345A719C}"/>
                </a:ext>
              </a:extLst>
            </p:cNvPr>
            <p:cNvSpPr/>
            <p:nvPr/>
          </p:nvSpPr>
          <p:spPr>
            <a:xfrm>
              <a:off x="4681878" y="3360003"/>
              <a:ext cx="1721077" cy="169055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Increase SP by 10 MV</a:t>
              </a:r>
            </a:p>
          </p:txBody>
        </p:sp>
        <p:cxnSp>
          <p:nvCxnSpPr>
            <p:cNvPr id="59" name="Łącznik prosty ze strzałką 58">
              <a:extLst>
                <a:ext uri="{FF2B5EF4-FFF2-40B4-BE49-F238E27FC236}">
                  <a16:creationId xmlns:a16="http://schemas.microsoft.com/office/drawing/2014/main" id="{328FD8F3-75EA-9F22-937B-BB2D6DFCD05C}"/>
                </a:ext>
              </a:extLst>
            </p:cNvPr>
            <p:cNvCxnSpPr>
              <a:cxnSpLocks/>
              <a:stCxn id="12" idx="2"/>
              <a:endCxn id="45" idx="0"/>
            </p:cNvCxnSpPr>
            <p:nvPr/>
          </p:nvCxnSpPr>
          <p:spPr>
            <a:xfrm>
              <a:off x="5528779" y="896849"/>
              <a:ext cx="1903" cy="14103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Łącznik prosty ze strzałką 61">
              <a:extLst>
                <a:ext uri="{FF2B5EF4-FFF2-40B4-BE49-F238E27FC236}">
                  <a16:creationId xmlns:a16="http://schemas.microsoft.com/office/drawing/2014/main" id="{2A03E6D1-A950-3065-7559-93D1FBA7487F}"/>
                </a:ext>
              </a:extLst>
            </p:cNvPr>
            <p:cNvCxnSpPr>
              <a:cxnSpLocks/>
              <a:stCxn id="45" idx="2"/>
              <a:endCxn id="46" idx="0"/>
            </p:cNvCxnSpPr>
            <p:nvPr/>
          </p:nvCxnSpPr>
          <p:spPr>
            <a:xfrm>
              <a:off x="5530682" y="1273148"/>
              <a:ext cx="1338" cy="13441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Łącznik prosty ze strzałką 64">
              <a:extLst>
                <a:ext uri="{FF2B5EF4-FFF2-40B4-BE49-F238E27FC236}">
                  <a16:creationId xmlns:a16="http://schemas.microsoft.com/office/drawing/2014/main" id="{3248F073-8E95-08F3-C934-DD0F2CC02504}"/>
                </a:ext>
              </a:extLst>
            </p:cNvPr>
            <p:cNvCxnSpPr>
              <a:cxnSpLocks/>
              <a:stCxn id="46" idx="2"/>
              <a:endCxn id="41" idx="0"/>
            </p:cNvCxnSpPr>
            <p:nvPr/>
          </p:nvCxnSpPr>
          <p:spPr>
            <a:xfrm flipH="1">
              <a:off x="5530682" y="1552376"/>
              <a:ext cx="1338" cy="167345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Łącznik: łamany 66">
              <a:extLst>
                <a:ext uri="{FF2B5EF4-FFF2-40B4-BE49-F238E27FC236}">
                  <a16:creationId xmlns:a16="http://schemas.microsoft.com/office/drawing/2014/main" id="{ED616AD5-B98B-3309-4553-BC552852C985}"/>
                </a:ext>
              </a:extLst>
            </p:cNvPr>
            <p:cNvCxnSpPr>
              <a:cxnSpLocks/>
              <a:stCxn id="41" idx="1"/>
              <a:endCxn id="47" idx="0"/>
            </p:cNvCxnSpPr>
            <p:nvPr/>
          </p:nvCxnSpPr>
          <p:spPr>
            <a:xfrm rot="10800000" flipV="1">
              <a:off x="4325774" y="2129469"/>
              <a:ext cx="426831" cy="265597"/>
            </a:xfrm>
            <a:prstGeom prst="bentConnector2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Łącznik: łamany 68">
              <a:extLst>
                <a:ext uri="{FF2B5EF4-FFF2-40B4-BE49-F238E27FC236}">
                  <a16:creationId xmlns:a16="http://schemas.microsoft.com/office/drawing/2014/main" id="{09237896-9385-EE72-EB2A-7D079330F41A}"/>
                </a:ext>
              </a:extLst>
            </p:cNvPr>
            <p:cNvCxnSpPr>
              <a:cxnSpLocks/>
              <a:stCxn id="41" idx="3"/>
              <a:endCxn id="48" idx="0"/>
            </p:cNvCxnSpPr>
            <p:nvPr/>
          </p:nvCxnSpPr>
          <p:spPr>
            <a:xfrm>
              <a:off x="6308760" y="2129470"/>
              <a:ext cx="242796" cy="141956"/>
            </a:xfrm>
            <a:prstGeom prst="bentConnector2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Łącznik prosty 90">
              <a:extLst>
                <a:ext uri="{FF2B5EF4-FFF2-40B4-BE49-F238E27FC236}">
                  <a16:creationId xmlns:a16="http://schemas.microsoft.com/office/drawing/2014/main" id="{64B1C4D9-846F-F4AF-D166-DF1BAEDB61F8}"/>
                </a:ext>
              </a:extLst>
            </p:cNvPr>
            <p:cNvCxnSpPr>
              <a:cxnSpLocks/>
              <a:stCxn id="47" idx="2"/>
            </p:cNvCxnSpPr>
            <p:nvPr/>
          </p:nvCxnSpPr>
          <p:spPr>
            <a:xfrm>
              <a:off x="4325773" y="2678001"/>
              <a:ext cx="1" cy="871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Łącznik prosty 92">
              <a:extLst>
                <a:ext uri="{FF2B5EF4-FFF2-40B4-BE49-F238E27FC236}">
                  <a16:creationId xmlns:a16="http://schemas.microsoft.com/office/drawing/2014/main" id="{8796F115-6697-F7F9-90A0-C628688621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9593" y="2765185"/>
              <a:ext cx="109618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Łącznik prosty 95">
              <a:extLst>
                <a:ext uri="{FF2B5EF4-FFF2-40B4-BE49-F238E27FC236}">
                  <a16:creationId xmlns:a16="http://schemas.microsoft.com/office/drawing/2014/main" id="{ABBEDE08-4659-79C1-9A3C-BA44DCB2CC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29592" y="1719721"/>
              <a:ext cx="1" cy="10396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Łącznik prosty ze strzałką 101">
              <a:extLst>
                <a:ext uri="{FF2B5EF4-FFF2-40B4-BE49-F238E27FC236}">
                  <a16:creationId xmlns:a16="http://schemas.microsoft.com/office/drawing/2014/main" id="{BDDB5545-FA25-C535-F19F-70E6A0F4EF2F}"/>
                </a:ext>
              </a:extLst>
            </p:cNvPr>
            <p:cNvCxnSpPr>
              <a:cxnSpLocks/>
              <a:stCxn id="50" idx="2"/>
              <a:endCxn id="51" idx="0"/>
            </p:cNvCxnSpPr>
            <p:nvPr/>
          </p:nvCxnSpPr>
          <p:spPr>
            <a:xfrm>
              <a:off x="5542359" y="3227514"/>
              <a:ext cx="58" cy="132489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Łącznik prosty ze strzałką 105">
              <a:extLst>
                <a:ext uri="{FF2B5EF4-FFF2-40B4-BE49-F238E27FC236}">
                  <a16:creationId xmlns:a16="http://schemas.microsoft.com/office/drawing/2014/main" id="{9D54F101-881D-E389-CAEF-77C518DEF954}"/>
                </a:ext>
              </a:extLst>
            </p:cNvPr>
            <p:cNvCxnSpPr>
              <a:cxnSpLocks/>
              <a:stCxn id="51" idx="2"/>
              <a:endCxn id="78" idx="0"/>
            </p:cNvCxnSpPr>
            <p:nvPr/>
          </p:nvCxnSpPr>
          <p:spPr>
            <a:xfrm>
              <a:off x="5542417" y="3529058"/>
              <a:ext cx="0" cy="15321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Łącznik: łamany 107">
              <a:extLst>
                <a:ext uri="{FF2B5EF4-FFF2-40B4-BE49-F238E27FC236}">
                  <a16:creationId xmlns:a16="http://schemas.microsoft.com/office/drawing/2014/main" id="{6FCEF04C-AE27-4AB7-029D-4F887D8F6FB3}"/>
                </a:ext>
              </a:extLst>
            </p:cNvPr>
            <p:cNvCxnSpPr>
              <a:cxnSpLocks/>
              <a:stCxn id="78" idx="1"/>
              <a:endCxn id="81" idx="0"/>
            </p:cNvCxnSpPr>
            <p:nvPr/>
          </p:nvCxnSpPr>
          <p:spPr>
            <a:xfrm rot="10800000" flipV="1">
              <a:off x="4324343" y="4092021"/>
              <a:ext cx="439997" cy="232782"/>
            </a:xfrm>
            <a:prstGeom prst="bentConnector2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Łącznik: łamany 109">
              <a:extLst>
                <a:ext uri="{FF2B5EF4-FFF2-40B4-BE49-F238E27FC236}">
                  <a16:creationId xmlns:a16="http://schemas.microsoft.com/office/drawing/2014/main" id="{DD9D6000-0255-0CA8-DA28-B636E619DA59}"/>
                </a:ext>
              </a:extLst>
            </p:cNvPr>
            <p:cNvCxnSpPr>
              <a:cxnSpLocks/>
              <a:stCxn id="78" idx="3"/>
              <a:endCxn id="85" idx="0"/>
            </p:cNvCxnSpPr>
            <p:nvPr/>
          </p:nvCxnSpPr>
          <p:spPr>
            <a:xfrm>
              <a:off x="6320495" y="4092021"/>
              <a:ext cx="724804" cy="290616"/>
            </a:xfrm>
            <a:prstGeom prst="bentConnector2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Łącznik: łamany 116">
              <a:extLst>
                <a:ext uri="{FF2B5EF4-FFF2-40B4-BE49-F238E27FC236}">
                  <a16:creationId xmlns:a16="http://schemas.microsoft.com/office/drawing/2014/main" id="{5CDA24F9-C963-B427-2D41-93A6CD9969A5}"/>
                </a:ext>
              </a:extLst>
            </p:cNvPr>
            <p:cNvCxnSpPr>
              <a:cxnSpLocks/>
              <a:stCxn id="48" idx="1"/>
              <a:endCxn id="50" idx="0"/>
            </p:cNvCxnSpPr>
            <p:nvPr/>
          </p:nvCxnSpPr>
          <p:spPr>
            <a:xfrm rot="10800000" flipV="1">
              <a:off x="5542360" y="2598065"/>
              <a:ext cx="397129" cy="360249"/>
            </a:xfrm>
            <a:prstGeom prst="bentConnector2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Łącznik prosty ze strzałką 42">
              <a:extLst>
                <a:ext uri="{FF2B5EF4-FFF2-40B4-BE49-F238E27FC236}">
                  <a16:creationId xmlns:a16="http://schemas.microsoft.com/office/drawing/2014/main" id="{FAD839DA-30BE-A26F-E21E-8ABEC27F9E48}"/>
                </a:ext>
              </a:extLst>
            </p:cNvPr>
            <p:cNvCxnSpPr>
              <a:cxnSpLocks/>
              <a:endCxn id="41" idx="0"/>
            </p:cNvCxnSpPr>
            <p:nvPr/>
          </p:nvCxnSpPr>
          <p:spPr>
            <a:xfrm flipV="1">
              <a:off x="3229592" y="1719721"/>
              <a:ext cx="2301090" cy="580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Schemat blokowy: decyzja 77">
              <a:extLst>
                <a:ext uri="{FF2B5EF4-FFF2-40B4-BE49-F238E27FC236}">
                  <a16:creationId xmlns:a16="http://schemas.microsoft.com/office/drawing/2014/main" id="{12A0CD03-BD9E-0A9D-399D-196F67FF89D6}"/>
                </a:ext>
              </a:extLst>
            </p:cNvPr>
            <p:cNvSpPr/>
            <p:nvPr/>
          </p:nvSpPr>
          <p:spPr>
            <a:xfrm>
              <a:off x="4764339" y="3682272"/>
              <a:ext cx="1556156" cy="819497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Radiation?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Vacuum events?</a:t>
              </a:r>
            </a:p>
          </p:txBody>
        </p:sp>
        <p:sp>
          <p:nvSpPr>
            <p:cNvPr id="81" name="Schemat blokowy: proces alternatywny 80">
              <a:extLst>
                <a:ext uri="{FF2B5EF4-FFF2-40B4-BE49-F238E27FC236}">
                  <a16:creationId xmlns:a16="http://schemas.microsoft.com/office/drawing/2014/main" id="{B01A0D6B-E597-409F-F029-D9A74413E2CD}"/>
                </a:ext>
              </a:extLst>
            </p:cNvPr>
            <p:cNvSpPr/>
            <p:nvPr/>
          </p:nvSpPr>
          <p:spPr>
            <a:xfrm>
              <a:off x="3517484" y="4324803"/>
              <a:ext cx="1613715" cy="282934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Wait until radiation goes down or stabilize</a:t>
              </a:r>
            </a:p>
          </p:txBody>
        </p:sp>
        <p:sp>
          <p:nvSpPr>
            <p:cNvPr id="85" name="Schemat blokowy: decyzja 84">
              <a:extLst>
                <a:ext uri="{FF2B5EF4-FFF2-40B4-BE49-F238E27FC236}">
                  <a16:creationId xmlns:a16="http://schemas.microsoft.com/office/drawing/2014/main" id="{5B099727-8A8E-3E2C-5BAD-FF1E96A6B9C4}"/>
                </a:ext>
              </a:extLst>
            </p:cNvPr>
            <p:cNvSpPr/>
            <p:nvPr/>
          </p:nvSpPr>
          <p:spPr>
            <a:xfrm>
              <a:off x="6433231" y="4382637"/>
              <a:ext cx="1224136" cy="6532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Nominal SP?</a:t>
              </a:r>
            </a:p>
          </p:txBody>
        </p:sp>
        <p:sp>
          <p:nvSpPr>
            <p:cNvPr id="89" name="Schemat blokowy: decyzja 88">
              <a:extLst>
                <a:ext uri="{FF2B5EF4-FFF2-40B4-BE49-F238E27FC236}">
                  <a16:creationId xmlns:a16="http://schemas.microsoft.com/office/drawing/2014/main" id="{4819CA12-37F9-0078-7CCA-1F05D09A5826}"/>
                </a:ext>
              </a:extLst>
            </p:cNvPr>
            <p:cNvSpPr/>
            <p:nvPr/>
          </p:nvSpPr>
          <p:spPr>
            <a:xfrm>
              <a:off x="5657927" y="5127929"/>
              <a:ext cx="1224136" cy="653280"/>
            </a:xfrm>
            <a:prstGeom prst="flowChartDecis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Flat – top 650us?</a:t>
              </a:r>
            </a:p>
          </p:txBody>
        </p:sp>
        <p:sp>
          <p:nvSpPr>
            <p:cNvPr id="90" name="pole tekstowe 89">
              <a:extLst>
                <a:ext uri="{FF2B5EF4-FFF2-40B4-BE49-F238E27FC236}">
                  <a16:creationId xmlns:a16="http://schemas.microsoft.com/office/drawing/2014/main" id="{CF3F1AFC-EED4-B3C1-43FD-CA82BC5CCF59}"/>
                </a:ext>
              </a:extLst>
            </p:cNvPr>
            <p:cNvSpPr txBox="1"/>
            <p:nvPr/>
          </p:nvSpPr>
          <p:spPr>
            <a:xfrm>
              <a:off x="4351944" y="1948247"/>
              <a:ext cx="4320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YES</a:t>
              </a:r>
            </a:p>
          </p:txBody>
        </p:sp>
        <p:sp>
          <p:nvSpPr>
            <p:cNvPr id="92" name="pole tekstowe 91">
              <a:extLst>
                <a:ext uri="{FF2B5EF4-FFF2-40B4-BE49-F238E27FC236}">
                  <a16:creationId xmlns:a16="http://schemas.microsoft.com/office/drawing/2014/main" id="{D5CF6A45-D1CD-75E8-281C-937377C0E104}"/>
                </a:ext>
              </a:extLst>
            </p:cNvPr>
            <p:cNvSpPr txBox="1"/>
            <p:nvPr/>
          </p:nvSpPr>
          <p:spPr>
            <a:xfrm>
              <a:off x="6269995" y="1927614"/>
              <a:ext cx="4320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NO</a:t>
              </a:r>
            </a:p>
          </p:txBody>
        </p:sp>
        <p:sp>
          <p:nvSpPr>
            <p:cNvPr id="94" name="pole tekstowe 93">
              <a:extLst>
                <a:ext uri="{FF2B5EF4-FFF2-40B4-BE49-F238E27FC236}">
                  <a16:creationId xmlns:a16="http://schemas.microsoft.com/office/drawing/2014/main" id="{15E8D0E2-7637-1B08-C4DB-9610176984A0}"/>
                </a:ext>
              </a:extLst>
            </p:cNvPr>
            <p:cNvSpPr txBox="1"/>
            <p:nvPr/>
          </p:nvSpPr>
          <p:spPr>
            <a:xfrm>
              <a:off x="5598755" y="2419441"/>
              <a:ext cx="4320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YES</a:t>
              </a:r>
            </a:p>
          </p:txBody>
        </p:sp>
        <p:sp>
          <p:nvSpPr>
            <p:cNvPr id="95" name="pole tekstowe 94">
              <a:extLst>
                <a:ext uri="{FF2B5EF4-FFF2-40B4-BE49-F238E27FC236}">
                  <a16:creationId xmlns:a16="http://schemas.microsoft.com/office/drawing/2014/main" id="{F921D5F2-36A8-934E-995A-871176507A7F}"/>
                </a:ext>
              </a:extLst>
            </p:cNvPr>
            <p:cNvSpPr txBox="1"/>
            <p:nvPr/>
          </p:nvSpPr>
          <p:spPr>
            <a:xfrm>
              <a:off x="7083311" y="2427048"/>
              <a:ext cx="4320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NO</a:t>
              </a:r>
            </a:p>
          </p:txBody>
        </p:sp>
        <p:sp>
          <p:nvSpPr>
            <p:cNvPr id="97" name="pole tekstowe 96">
              <a:extLst>
                <a:ext uri="{FF2B5EF4-FFF2-40B4-BE49-F238E27FC236}">
                  <a16:creationId xmlns:a16="http://schemas.microsoft.com/office/drawing/2014/main" id="{5E96F047-63D6-6702-5A0E-6E9F4D1B4E8A}"/>
                </a:ext>
              </a:extLst>
            </p:cNvPr>
            <p:cNvSpPr txBox="1"/>
            <p:nvPr/>
          </p:nvSpPr>
          <p:spPr>
            <a:xfrm>
              <a:off x="6117492" y="4539839"/>
              <a:ext cx="4320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YES</a:t>
              </a:r>
            </a:p>
          </p:txBody>
        </p:sp>
        <p:sp>
          <p:nvSpPr>
            <p:cNvPr id="99" name="pole tekstowe 98">
              <a:extLst>
                <a:ext uri="{FF2B5EF4-FFF2-40B4-BE49-F238E27FC236}">
                  <a16:creationId xmlns:a16="http://schemas.microsoft.com/office/drawing/2014/main" id="{A17BDBE3-D97C-D67D-CE7C-29E10429CFAB}"/>
                </a:ext>
              </a:extLst>
            </p:cNvPr>
            <p:cNvSpPr txBox="1"/>
            <p:nvPr/>
          </p:nvSpPr>
          <p:spPr>
            <a:xfrm>
              <a:off x="7596480" y="4493833"/>
              <a:ext cx="4320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NO</a:t>
              </a:r>
            </a:p>
          </p:txBody>
        </p:sp>
        <p:sp>
          <p:nvSpPr>
            <p:cNvPr id="100" name="pole tekstowe 99">
              <a:extLst>
                <a:ext uri="{FF2B5EF4-FFF2-40B4-BE49-F238E27FC236}">
                  <a16:creationId xmlns:a16="http://schemas.microsoft.com/office/drawing/2014/main" id="{115FC094-5980-C2A6-CAFB-267CA197A508}"/>
                </a:ext>
              </a:extLst>
            </p:cNvPr>
            <p:cNvSpPr txBox="1"/>
            <p:nvPr/>
          </p:nvSpPr>
          <p:spPr>
            <a:xfrm>
              <a:off x="5173855" y="5238521"/>
              <a:ext cx="4320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YES</a:t>
              </a:r>
            </a:p>
          </p:txBody>
        </p:sp>
        <p:sp>
          <p:nvSpPr>
            <p:cNvPr id="101" name="pole tekstowe 100">
              <a:extLst>
                <a:ext uri="{FF2B5EF4-FFF2-40B4-BE49-F238E27FC236}">
                  <a16:creationId xmlns:a16="http://schemas.microsoft.com/office/drawing/2014/main" id="{A43E7959-26EE-8A56-3679-31FD18A90CFE}"/>
                </a:ext>
              </a:extLst>
            </p:cNvPr>
            <p:cNvSpPr txBox="1"/>
            <p:nvPr/>
          </p:nvSpPr>
          <p:spPr>
            <a:xfrm>
              <a:off x="6984927" y="5260160"/>
              <a:ext cx="4320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NO</a:t>
              </a:r>
            </a:p>
          </p:txBody>
        </p:sp>
        <p:cxnSp>
          <p:nvCxnSpPr>
            <p:cNvPr id="104" name="Łącznik: łamany 103">
              <a:extLst>
                <a:ext uri="{FF2B5EF4-FFF2-40B4-BE49-F238E27FC236}">
                  <a16:creationId xmlns:a16="http://schemas.microsoft.com/office/drawing/2014/main" id="{BBFE9409-6F91-172C-DC5C-3288B06AD520}"/>
                </a:ext>
              </a:extLst>
            </p:cNvPr>
            <p:cNvCxnSpPr>
              <a:stCxn id="48" idx="3"/>
              <a:endCxn id="46" idx="3"/>
            </p:cNvCxnSpPr>
            <p:nvPr/>
          </p:nvCxnSpPr>
          <p:spPr>
            <a:xfrm flipH="1" flipV="1">
              <a:off x="6386690" y="1479968"/>
              <a:ext cx="776934" cy="1118098"/>
            </a:xfrm>
            <a:prstGeom prst="bentConnector3">
              <a:avLst>
                <a:gd name="adj1" fmla="val -29423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Łącznik: łamany 126">
              <a:extLst>
                <a:ext uri="{FF2B5EF4-FFF2-40B4-BE49-F238E27FC236}">
                  <a16:creationId xmlns:a16="http://schemas.microsoft.com/office/drawing/2014/main" id="{46B3C3D8-FCFE-FB9D-04C7-339F126F561D}"/>
                </a:ext>
              </a:extLst>
            </p:cNvPr>
            <p:cNvCxnSpPr>
              <a:stCxn id="85" idx="1"/>
              <a:endCxn id="89" idx="0"/>
            </p:cNvCxnSpPr>
            <p:nvPr/>
          </p:nvCxnSpPr>
          <p:spPr>
            <a:xfrm rot="10800000" flipV="1">
              <a:off x="6269995" y="4709277"/>
              <a:ext cx="163236" cy="418652"/>
            </a:xfrm>
            <a:prstGeom prst="bentConnector2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Łącznik: łamany 128">
              <a:extLst>
                <a:ext uri="{FF2B5EF4-FFF2-40B4-BE49-F238E27FC236}">
                  <a16:creationId xmlns:a16="http://schemas.microsoft.com/office/drawing/2014/main" id="{D8195F82-FCB6-0506-6853-E9FA49E59309}"/>
                </a:ext>
              </a:extLst>
            </p:cNvPr>
            <p:cNvCxnSpPr>
              <a:stCxn id="85" idx="3"/>
              <a:endCxn id="51" idx="3"/>
            </p:cNvCxnSpPr>
            <p:nvPr/>
          </p:nvCxnSpPr>
          <p:spPr>
            <a:xfrm flipH="1" flipV="1">
              <a:off x="6402955" y="3444531"/>
              <a:ext cx="1254412" cy="1264746"/>
            </a:xfrm>
            <a:prstGeom prst="bentConnector3">
              <a:avLst>
                <a:gd name="adj1" fmla="val -18224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Łącznik: łamany 130">
              <a:extLst>
                <a:ext uri="{FF2B5EF4-FFF2-40B4-BE49-F238E27FC236}">
                  <a16:creationId xmlns:a16="http://schemas.microsoft.com/office/drawing/2014/main" id="{51D34B52-1035-397C-56D2-D505B985AEEE}"/>
                </a:ext>
              </a:extLst>
            </p:cNvPr>
            <p:cNvCxnSpPr>
              <a:stCxn id="89" idx="3"/>
              <a:endCxn id="50" idx="3"/>
            </p:cNvCxnSpPr>
            <p:nvPr/>
          </p:nvCxnSpPr>
          <p:spPr>
            <a:xfrm flipH="1" flipV="1">
              <a:off x="6356927" y="3092915"/>
              <a:ext cx="525136" cy="2361654"/>
            </a:xfrm>
            <a:prstGeom prst="bentConnector3">
              <a:avLst>
                <a:gd name="adj1" fmla="val -235728"/>
              </a:avLst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Łącznik prosty 132">
              <a:extLst>
                <a:ext uri="{FF2B5EF4-FFF2-40B4-BE49-F238E27FC236}">
                  <a16:creationId xmlns:a16="http://schemas.microsoft.com/office/drawing/2014/main" id="{D5CD1318-DEF6-DDDD-AD67-E933512C1B59}"/>
                </a:ext>
              </a:extLst>
            </p:cNvPr>
            <p:cNvCxnSpPr>
              <a:cxnSpLocks/>
              <a:stCxn id="81" idx="2"/>
            </p:cNvCxnSpPr>
            <p:nvPr/>
          </p:nvCxnSpPr>
          <p:spPr>
            <a:xfrm>
              <a:off x="4324342" y="4607737"/>
              <a:ext cx="0" cy="11007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Łącznik prosty 133">
              <a:extLst>
                <a:ext uri="{FF2B5EF4-FFF2-40B4-BE49-F238E27FC236}">
                  <a16:creationId xmlns:a16="http://schemas.microsoft.com/office/drawing/2014/main" id="{D2E6CE93-6AE8-EED1-700A-D3010014ED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4294" y="4717816"/>
              <a:ext cx="1060048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Łącznik prosty 134">
              <a:extLst>
                <a:ext uri="{FF2B5EF4-FFF2-40B4-BE49-F238E27FC236}">
                  <a16:creationId xmlns:a16="http://schemas.microsoft.com/office/drawing/2014/main" id="{1625BF3D-CF09-DFD6-9219-2B14DB6BE8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64293" y="3672352"/>
              <a:ext cx="1" cy="10396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Łącznik prosty ze strzałką 135">
              <a:extLst>
                <a:ext uri="{FF2B5EF4-FFF2-40B4-BE49-F238E27FC236}">
                  <a16:creationId xmlns:a16="http://schemas.microsoft.com/office/drawing/2014/main" id="{EFFDD745-CDB1-8921-0F8D-AED62E8705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4293" y="3672352"/>
              <a:ext cx="2301090" cy="580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Schemat blokowy: proces alternatywny 140">
              <a:extLst>
                <a:ext uri="{FF2B5EF4-FFF2-40B4-BE49-F238E27FC236}">
                  <a16:creationId xmlns:a16="http://schemas.microsoft.com/office/drawing/2014/main" id="{5681D332-7697-6AD5-9A10-29015174E898}"/>
                </a:ext>
              </a:extLst>
            </p:cNvPr>
            <p:cNvSpPr/>
            <p:nvPr/>
          </p:nvSpPr>
          <p:spPr>
            <a:xfrm>
              <a:off x="4677349" y="5962479"/>
              <a:ext cx="1004049" cy="325908"/>
            </a:xfrm>
            <a:prstGeom prst="flowChartAlternateProcess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RF STATION CONDITIONED</a:t>
              </a:r>
            </a:p>
          </p:txBody>
        </p:sp>
        <p:cxnSp>
          <p:nvCxnSpPr>
            <p:cNvPr id="143" name="Łącznik: łamany 142">
              <a:extLst>
                <a:ext uri="{FF2B5EF4-FFF2-40B4-BE49-F238E27FC236}">
                  <a16:creationId xmlns:a16="http://schemas.microsoft.com/office/drawing/2014/main" id="{D0D607CF-980B-E6FD-A9DF-ED340D8D5D92}"/>
                </a:ext>
              </a:extLst>
            </p:cNvPr>
            <p:cNvCxnSpPr>
              <a:stCxn id="89" idx="1"/>
              <a:endCxn id="141" idx="0"/>
            </p:cNvCxnSpPr>
            <p:nvPr/>
          </p:nvCxnSpPr>
          <p:spPr>
            <a:xfrm rot="10800000" flipV="1">
              <a:off x="5179375" y="5454569"/>
              <a:ext cx="478553" cy="507910"/>
            </a:xfrm>
            <a:prstGeom prst="bentConnector2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Schemat blokowy: pamięć wewnętrzna 145">
            <a:extLst>
              <a:ext uri="{FF2B5EF4-FFF2-40B4-BE49-F238E27FC236}">
                <a16:creationId xmlns:a16="http://schemas.microsoft.com/office/drawing/2014/main" id="{CE02E90E-7615-6898-926D-C4CCEA9D326E}"/>
              </a:ext>
            </a:extLst>
          </p:cNvPr>
          <p:cNvSpPr/>
          <p:nvPr/>
        </p:nvSpPr>
        <p:spPr>
          <a:xfrm>
            <a:off x="9237421" y="1636048"/>
            <a:ext cx="1175370" cy="3798117"/>
          </a:xfrm>
          <a:prstGeom prst="flowChartInternalStorag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>
                <a:solidFill>
                  <a:schemeClr val="tx1"/>
                </a:solidFill>
              </a:rPr>
              <a:t>Nominal setpoints [MV]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A2:680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A3:700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A4:750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A5:746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A6:665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A7:680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A8:810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A9:655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A10:800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A11:800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A12:785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A13:765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A14:635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A15:605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A16:810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A17:725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A18:830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A19:710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A20:795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A21:845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A22:800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A23:842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A24:755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1"/>
                </a:solidFill>
              </a:rPr>
              <a:t>A25:635</a:t>
            </a:r>
          </a:p>
        </p:txBody>
      </p:sp>
      <p:pic>
        <p:nvPicPr>
          <p:cNvPr id="150" name="Obraz 149">
            <a:extLst>
              <a:ext uri="{FF2B5EF4-FFF2-40B4-BE49-F238E27FC236}">
                <a16:creationId xmlns:a16="http://schemas.microsoft.com/office/drawing/2014/main" id="{B09EDD92-F475-EE21-2ABF-76AA79774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690168"/>
            <a:ext cx="1420492" cy="1067721"/>
          </a:xfrm>
          <a:prstGeom prst="rect">
            <a:avLst/>
          </a:prstGeom>
        </p:spPr>
      </p:pic>
      <p:pic>
        <p:nvPicPr>
          <p:cNvPr id="152" name="Obraz 151">
            <a:extLst>
              <a:ext uri="{FF2B5EF4-FFF2-40B4-BE49-F238E27FC236}">
                <a16:creationId xmlns:a16="http://schemas.microsoft.com/office/drawing/2014/main" id="{81516AB3-2903-EABF-52AE-4630B0692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9" y="2811114"/>
            <a:ext cx="1420434" cy="1067677"/>
          </a:xfrm>
          <a:prstGeom prst="rect">
            <a:avLst/>
          </a:prstGeom>
        </p:spPr>
      </p:pic>
      <p:pic>
        <p:nvPicPr>
          <p:cNvPr id="154" name="Obraz 153">
            <a:extLst>
              <a:ext uri="{FF2B5EF4-FFF2-40B4-BE49-F238E27FC236}">
                <a16:creationId xmlns:a16="http://schemas.microsoft.com/office/drawing/2014/main" id="{89AF10B6-0931-BAF0-3701-11ADACE66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65" y="4037058"/>
            <a:ext cx="1420435" cy="1067678"/>
          </a:xfrm>
          <a:prstGeom prst="rect">
            <a:avLst/>
          </a:prstGeom>
        </p:spPr>
      </p:pic>
      <p:pic>
        <p:nvPicPr>
          <p:cNvPr id="156" name="Obraz 155">
            <a:extLst>
              <a:ext uri="{FF2B5EF4-FFF2-40B4-BE49-F238E27FC236}">
                <a16:creationId xmlns:a16="http://schemas.microsoft.com/office/drawing/2014/main" id="{81459767-A766-88DD-A3F1-3238C0AED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93" y="5191605"/>
            <a:ext cx="1416001" cy="106434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A2FF199-562F-47A3-8238-5909EB40C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E16C9F8E-F5BF-FF11-3E74-1915CFF3A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cxnSp>
        <p:nvCxnSpPr>
          <p:cNvPr id="9" name="Łącznik: łamany 8">
            <a:extLst>
              <a:ext uri="{FF2B5EF4-FFF2-40B4-BE49-F238E27FC236}">
                <a16:creationId xmlns:a16="http://schemas.microsoft.com/office/drawing/2014/main" id="{6CFBA5BB-268E-E6D9-89C1-346AB64FB274}"/>
              </a:ext>
            </a:extLst>
          </p:cNvPr>
          <p:cNvCxnSpPr>
            <a:stCxn id="16" idx="3"/>
            <a:endCxn id="50" idx="1"/>
          </p:cNvCxnSpPr>
          <p:nvPr/>
        </p:nvCxnSpPr>
        <p:spPr>
          <a:xfrm>
            <a:off x="2128774" y="2260967"/>
            <a:ext cx="2599016" cy="831948"/>
          </a:xfrm>
          <a:prstGeom prst="bentConnector3">
            <a:avLst>
              <a:gd name="adj1" fmla="val 31299"/>
            </a:avLst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681AA5D-8E83-9010-B916-2B8FB19FC37F}"/>
              </a:ext>
            </a:extLst>
          </p:cNvPr>
          <p:cNvSpPr txBox="1"/>
          <p:nvPr/>
        </p:nvSpPr>
        <p:spPr>
          <a:xfrm>
            <a:off x="4361470" y="3888503"/>
            <a:ext cx="432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YES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D8FEC9F-8DB7-9C5D-51B7-088E7695C55C}"/>
              </a:ext>
            </a:extLst>
          </p:cNvPr>
          <p:cNvSpPr txBox="1"/>
          <p:nvPr/>
        </p:nvSpPr>
        <p:spPr>
          <a:xfrm>
            <a:off x="6351681" y="3866043"/>
            <a:ext cx="4320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381964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measurement for processing</a:t>
            </a:r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E0EBE987-1832-08D8-C52C-28C21FA39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8"/>
            <a:ext cx="6048053" cy="2022572"/>
          </a:xfrm>
        </p:spPr>
        <p:txBody>
          <a:bodyPr/>
          <a:lstStyle/>
          <a:p>
            <a:r>
              <a:rPr lang="en-US" dirty="0"/>
              <a:t>For FLASH radiation studies, X-rays detectors were installed temporarily</a:t>
            </a:r>
          </a:p>
          <a:p>
            <a:pPr lvl="1"/>
            <a:r>
              <a:rPr lang="en-US" dirty="0"/>
              <a:t>This option was not possible for entire 1.5 km long LINAC</a:t>
            </a:r>
          </a:p>
          <a:p>
            <a:r>
              <a:rPr lang="en-US" dirty="0"/>
              <a:t>On the other hand in order to perform cavities processing, some radiation monitoring is needed.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A7189E9-0AE2-302E-0D75-036124C5C5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A real-time Gamma Dosimeter for XFEL using PIN-Diode-Sensors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D6E4218-2C1A-FA0D-0087-AD8658F2A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2923678"/>
            <a:ext cx="3887241" cy="2591494"/>
          </a:xfrm>
          <a:prstGeom prst="rect">
            <a:avLst/>
          </a:prstGeom>
        </p:spPr>
      </p:pic>
      <p:sp>
        <p:nvSpPr>
          <p:cNvPr id="3" name="Schemat blokowy: decyzja 2">
            <a:extLst>
              <a:ext uri="{FF2B5EF4-FFF2-40B4-BE49-F238E27FC236}">
                <a16:creationId xmlns:a16="http://schemas.microsoft.com/office/drawing/2014/main" id="{9A998132-6BBB-BC2F-849B-2A8DA66F80E6}"/>
              </a:ext>
            </a:extLst>
          </p:cNvPr>
          <p:cNvSpPr/>
          <p:nvPr/>
        </p:nvSpPr>
        <p:spPr>
          <a:xfrm>
            <a:off x="1919536" y="3668041"/>
            <a:ext cx="3008217" cy="1584176"/>
          </a:xfrm>
          <a:prstGeom prst="flowChartDecision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Radiation?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Vacuum events?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496605F-2277-BA33-4846-10A4F633E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9D27BE04-B7B1-6F08-5F86-08E2E6EC7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251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measurement for processing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1FF8EA1D-F31C-F49A-F09D-6D2EB82F1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3225549"/>
            <a:ext cx="2005952" cy="309634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50BDE73-E983-BFAF-BE91-8DBABB445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8" y="1139616"/>
            <a:ext cx="4712873" cy="5301208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A7189E9-0AE2-302E-0D75-036124C5C5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A real-time Gamma Dosimeter for XFEL using PIN-Diode-Sensors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2A6EFF0-F525-844B-72D7-CCB428CC0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850" y="3262848"/>
            <a:ext cx="3205708" cy="302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4409839-8583-0F15-D23C-F271D4E0C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14D02978-CD9A-A31C-73C0-73EAFC409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sp>
        <p:nvSpPr>
          <p:cNvPr id="16" name="Symbol zastępczy zawartości 14">
            <a:extLst>
              <a:ext uri="{FF2B5EF4-FFF2-40B4-BE49-F238E27FC236}">
                <a16:creationId xmlns:a16="http://schemas.microsoft.com/office/drawing/2014/main" id="{DC4BBCA4-7AC0-B24E-8E70-BFCB05C1E073}"/>
              </a:ext>
            </a:extLst>
          </p:cNvPr>
          <p:cNvSpPr txBox="1">
            <a:spLocks/>
          </p:cNvSpPr>
          <p:nvPr/>
        </p:nvSpPr>
        <p:spPr>
          <a:xfrm>
            <a:off x="407987" y="1406428"/>
            <a:ext cx="6048053" cy="20225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For FLASH radiation studies, X-rays detectors were installed temporarily</a:t>
            </a:r>
          </a:p>
          <a:p>
            <a:pPr lvl="1"/>
            <a:r>
              <a:rPr lang="en-US"/>
              <a:t>This option was not possible for entire 1.5 km long LINAC</a:t>
            </a:r>
          </a:p>
          <a:p>
            <a:r>
              <a:rPr lang="en-US"/>
              <a:t>On the other hand in order to perform cavities processing, some radiation monitoring is needed.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592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RadCon</a:t>
            </a:r>
            <a:r>
              <a:rPr lang="pl-PL" dirty="0"/>
              <a:t>…</a:t>
            </a:r>
            <a:endParaRPr lang="en-US" dirty="0"/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E0EBE987-1832-08D8-C52C-28C21FA39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5688013" cy="3096491"/>
          </a:xfrm>
        </p:spPr>
        <p:txBody>
          <a:bodyPr/>
          <a:lstStyle/>
          <a:p>
            <a:r>
              <a:rPr lang="en-US" dirty="0"/>
              <a:t>Developed by DESY (MSK Group)</a:t>
            </a:r>
          </a:p>
          <a:p>
            <a:r>
              <a:rPr lang="en-US" dirty="0"/>
              <a:t>Placed in the electronic rack underneath RF station, protected by radiation shielding</a:t>
            </a:r>
          </a:p>
          <a:p>
            <a:r>
              <a:rPr lang="en-US" dirty="0"/>
              <a:t>Can measure only Gamma radiation</a:t>
            </a:r>
            <a:endParaRPr lang="pl-PL" dirty="0"/>
          </a:p>
          <a:p>
            <a:r>
              <a:rPr lang="en-US" dirty="0"/>
              <a:t>Qualitative, not quantitative measurement</a:t>
            </a:r>
          </a:p>
          <a:p>
            <a:r>
              <a:rPr lang="en-US" b="1" dirty="0">
                <a:solidFill>
                  <a:srgbClr val="00B050"/>
                </a:solidFill>
              </a:rPr>
              <a:t>BUT WE ARE NOT BLIND</a:t>
            </a:r>
          </a:p>
          <a:p>
            <a:endParaRPr lang="en-US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6009DA25-D273-3CC1-5D54-74121A764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A real-time Gamma Dosimeter for XFEL using PIN-Diode-Sensors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533AB22-F99C-F605-5DA2-9863D905E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1303377"/>
            <a:ext cx="1947800" cy="351133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40408C8-0047-690F-B431-94468C421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312" y="1305591"/>
            <a:ext cx="1947800" cy="352762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A8A110E-CF70-6B9F-DF78-66B3349B9DD4}"/>
              </a:ext>
            </a:extLst>
          </p:cNvPr>
          <p:cNvPicPr/>
          <p:nvPr/>
        </p:nvPicPr>
        <p:blipFill>
          <a:blip r:embed="rId5"/>
          <a:srcRect l="2539" t="13575" r="5325"/>
          <a:stretch/>
        </p:blipFill>
        <p:spPr>
          <a:xfrm>
            <a:off x="767408" y="4898961"/>
            <a:ext cx="10823760" cy="9234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DCDA7D39-8D66-02A0-8F7C-41DE344543B3}"/>
              </a:ext>
            </a:extLst>
          </p:cNvPr>
          <p:cNvCxnSpPr>
            <a:cxnSpLocks/>
          </p:cNvCxnSpPr>
          <p:nvPr/>
        </p:nvCxnSpPr>
        <p:spPr>
          <a:xfrm flipV="1">
            <a:off x="3143672" y="3429000"/>
            <a:ext cx="4320480" cy="1931661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ACA95ADA-3672-EC7D-8175-D30D4CBA5D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6F0E8567-9359-F077-7DAF-2F07341AF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72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XFEL small reminder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7025249" cy="379252"/>
          </a:xfrm>
        </p:spPr>
        <p:txBody>
          <a:bodyPr/>
          <a:lstStyle/>
          <a:p>
            <a:r>
              <a:rPr lang="en-US" dirty="0"/>
              <a:t>97 x 1.3GHz Cryomodules, 776 SRF TESLA type cavities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42A6FBB7-D896-46CA-97D5-867B35DC9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18FCDB4-63CF-A73E-EA7C-C0D832EFFA85}"/>
              </a:ext>
            </a:extLst>
          </p:cNvPr>
          <p:cNvPicPr/>
          <p:nvPr/>
        </p:nvPicPr>
        <p:blipFill>
          <a:blip r:embed="rId4"/>
          <a:srcRect l="2539" t="13575" r="5325"/>
          <a:stretch/>
        </p:blipFill>
        <p:spPr>
          <a:xfrm>
            <a:off x="767408" y="4898961"/>
            <a:ext cx="10823760" cy="923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93B42E9-484F-07C4-45B5-76B6ACAEB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84" y="1247911"/>
            <a:ext cx="5946393" cy="2307222"/>
          </a:xfrm>
          <a:prstGeom prst="rect">
            <a:avLst/>
          </a:prstGeom>
        </p:spPr>
      </p:pic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57A73F93-8D69-6778-0390-EF8C82212D7A}"/>
              </a:ext>
            </a:extLst>
          </p:cNvPr>
          <p:cNvCxnSpPr>
            <a:cxnSpLocks/>
          </p:cNvCxnSpPr>
          <p:nvPr/>
        </p:nvCxnSpPr>
        <p:spPr>
          <a:xfrm>
            <a:off x="2855640" y="2401522"/>
            <a:ext cx="1728192" cy="2497439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51EA999-6423-AEEE-B7BA-569F8A96438A}"/>
              </a:ext>
            </a:extLst>
          </p:cNvPr>
          <p:cNvSpPr txBox="1"/>
          <p:nvPr/>
        </p:nvSpPr>
        <p:spPr>
          <a:xfrm>
            <a:off x="7772134" y="1035639"/>
            <a:ext cx="3672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Out of 776 installed cavities, 2</a:t>
            </a:r>
            <a:r>
              <a:rPr lang="pl-PL" sz="1600" dirty="0"/>
              <a:t>6</a:t>
            </a:r>
            <a:r>
              <a:rPr lang="en-US" sz="1600" dirty="0"/>
              <a:t> are detuned: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7 x based on initial AMTF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9</a:t>
            </a:r>
            <a:r>
              <a:rPr lang="en-US" sz="1600" dirty="0"/>
              <a:t> x due to high 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 x initial 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8 x to optimize Vector Sum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746711F-F38E-E7B7-438F-5DD507D4BC55}"/>
              </a:ext>
            </a:extLst>
          </p:cNvPr>
          <p:cNvSpPr txBox="1"/>
          <p:nvPr/>
        </p:nvSpPr>
        <p:spPr>
          <a:xfrm>
            <a:off x="1559496" y="5822361"/>
            <a:ext cx="3671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Tailored waveguide system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20380DB9-BC3D-7713-D563-6BCCE2BE51D6}"/>
              </a:ext>
            </a:extLst>
          </p:cNvPr>
          <p:cNvSpPr txBox="1"/>
          <p:nvPr/>
        </p:nvSpPr>
        <p:spPr>
          <a:xfrm>
            <a:off x="7772134" y="3025206"/>
            <a:ext cx="3671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No radiation monitors in the tunnel dedicated to measure radiation from cavities. However we do have MARWIN – radiation measurement robot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18179E6-37EC-7831-FCBE-E321FF55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207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F9C19443-0F0B-4D09-9785-2646BD93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Cavities tuning to resonance after cool down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4D4A75-E8BA-445C-99E1-DA503FBAC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Using semi – automatic tool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BD84F9F0-61F2-4C10-A190-A287E1821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0F15B41-C07D-E4CF-64D5-888BF79CA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594" y="3905071"/>
            <a:ext cx="4482417" cy="241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6CE0881-98DF-EDB4-7D90-01C3A134C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870870"/>
            <a:ext cx="4175843" cy="284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ymbol zastępczy zawartości 3">
            <a:extLst>
              <a:ext uri="{FF2B5EF4-FFF2-40B4-BE49-F238E27FC236}">
                <a16:creationId xmlns:a16="http://schemas.microsoft.com/office/drawing/2014/main" id="{42257B8D-E021-7B00-71CC-41570BE8E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6552108" cy="3462733"/>
          </a:xfrm>
        </p:spPr>
        <p:txBody>
          <a:bodyPr/>
          <a:lstStyle/>
          <a:p>
            <a:r>
              <a:rPr lang="en-US" dirty="0"/>
              <a:t>Cool down to 2K took around 6 weeks</a:t>
            </a:r>
          </a:p>
          <a:p>
            <a:r>
              <a:rPr lang="en-US" dirty="0"/>
              <a:t>All cavities were tuned with semi – automatic tool developed for emergency detuning</a:t>
            </a:r>
          </a:p>
          <a:p>
            <a:pPr lvl="1"/>
            <a:r>
              <a:rPr lang="en-US" dirty="0"/>
              <a:t>Nevertheless cavities resonant frequencies were observed in order to not exceed 1.3 GHz</a:t>
            </a:r>
          </a:p>
          <a:p>
            <a:r>
              <a:rPr lang="en-US" dirty="0"/>
              <a:t>2 operators for 2 RF stations</a:t>
            </a:r>
          </a:p>
          <a:p>
            <a:r>
              <a:rPr lang="en-US" b="1" dirty="0"/>
              <a:t>Takes one shift (8 hours)</a:t>
            </a:r>
          </a:p>
          <a:p>
            <a:r>
              <a:rPr lang="en-US" dirty="0"/>
              <a:t>One motor driver failure (16 cavities) </a:t>
            </a:r>
            <a:r>
              <a:rPr lang="en-US" dirty="0">
                <a:sym typeface="Wingdings" panose="05000000000000000000" pitchFamily="2" charset="2"/>
              </a:rPr>
              <a:t> needs intervention in the tunnel</a:t>
            </a:r>
            <a:endParaRPr lang="en-US" dirty="0"/>
          </a:p>
        </p:txBody>
      </p:sp>
      <p:sp>
        <p:nvSpPr>
          <p:cNvPr id="2" name="Fußzeilenplatzhalter 2">
            <a:extLst>
              <a:ext uri="{FF2B5EF4-FFF2-40B4-BE49-F238E27FC236}">
                <a16:creationId xmlns:a16="http://schemas.microsoft.com/office/drawing/2014/main" id="{604DEA88-4790-4921-9C0A-822E8ADAE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644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Coupler conditioning</a:t>
            </a:r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E0EBE987-1832-08D8-C52C-28C21FA39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6336085" cy="1071763"/>
          </a:xfrm>
        </p:spPr>
        <p:txBody>
          <a:bodyPr/>
          <a:lstStyle/>
          <a:p>
            <a:r>
              <a:rPr lang="en-US" dirty="0"/>
              <a:t>All cavities tuned </a:t>
            </a:r>
            <a:r>
              <a:rPr lang="en-US" dirty="0">
                <a:sym typeface="Wingdings" panose="05000000000000000000" pitchFamily="2" charset="2"/>
              </a:rPr>
              <a:t> took time until late afternoon</a:t>
            </a:r>
          </a:p>
          <a:p>
            <a:r>
              <a:rPr lang="en-US" dirty="0">
                <a:sym typeface="Wingdings" panose="05000000000000000000" pitchFamily="2" charset="2"/>
              </a:rPr>
              <a:t>We decided to leave entire machine over night with short pulse and low setpoint  check if everything is stable </a:t>
            </a:r>
            <a:endParaRPr lang="en-US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6009DA25-D273-3CC1-5D54-74121A764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After </a:t>
            </a:r>
            <a:r>
              <a:rPr lang="en-US" dirty="0" err="1"/>
              <a:t>cryo</a:t>
            </a:r>
            <a:r>
              <a:rPr lang="en-US" dirty="0"/>
              <a:t> cycle it is worth to check what happened with power couplers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E8243AC-8198-25F3-063C-52192A576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657" y="2533231"/>
            <a:ext cx="5346415" cy="369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E8C4E6F1-E315-84CF-4C08-BEEEA69D0FEA}"/>
              </a:ext>
            </a:extLst>
          </p:cNvPr>
          <p:cNvPicPr/>
          <p:nvPr/>
        </p:nvPicPr>
        <p:blipFill>
          <a:blip r:embed="rId4"/>
          <a:srcRect l="49057" t="37519" r="12069" b="27691"/>
          <a:stretch/>
        </p:blipFill>
        <p:spPr>
          <a:xfrm>
            <a:off x="7536160" y="3314203"/>
            <a:ext cx="4087794" cy="2452728"/>
          </a:xfrm>
          <a:prstGeom prst="rect">
            <a:avLst/>
          </a:prstGeom>
          <a:noFill/>
          <a:ln w="0">
            <a:noFill/>
          </a:ln>
          <a:effectLst>
            <a:outerShdw blurRad="291960" dist="138988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F278E3F-ABDB-3AC1-46A3-E803A89F1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FD2BA8F3-FDB7-201C-CD84-3010F894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0C1A944-48B7-E290-0670-D000270E5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575160"/>
            <a:ext cx="2564607" cy="22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Cavities conditioning – most common case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6009DA25-D273-3CC1-5D54-74121A764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RF Station: A4.L2 example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DA55F04-8D77-B7C3-F33F-B6A01D78D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870445"/>
          </a:xfrm>
        </p:spPr>
        <p:txBody>
          <a:bodyPr/>
          <a:lstStyle/>
          <a:p>
            <a:r>
              <a:rPr lang="en-US" dirty="0"/>
              <a:t>Conditioning took 1h</a:t>
            </a:r>
          </a:p>
          <a:p>
            <a:r>
              <a:rPr lang="en-US" dirty="0"/>
              <a:t>Final steps another 0,5 hour </a:t>
            </a:r>
          </a:p>
          <a:p>
            <a:endParaRPr lang="en-US" dirty="0"/>
          </a:p>
        </p:txBody>
      </p:sp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id="{7D86E42E-0561-0904-30A3-260708195B95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39" y="1053458"/>
            <a:ext cx="5542903" cy="5010150"/>
          </a:xfrm>
        </p:spPr>
      </p:pic>
      <p:pic>
        <p:nvPicPr>
          <p:cNvPr id="104" name="Obraz 103">
            <a:extLst>
              <a:ext uri="{FF2B5EF4-FFF2-40B4-BE49-F238E27FC236}">
                <a16:creationId xmlns:a16="http://schemas.microsoft.com/office/drawing/2014/main" id="{F29DF7AC-EAE0-EB96-E45F-30B7FD791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496" y="2440997"/>
            <a:ext cx="3079840" cy="354277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1554133-8E4C-D9E9-7B6A-73A0DA097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57238D94-16A1-26BF-6DCF-2A3E69ED5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pic>
        <p:nvPicPr>
          <p:cNvPr id="56" name="Obraz 55">
            <a:extLst>
              <a:ext uri="{FF2B5EF4-FFF2-40B4-BE49-F238E27FC236}">
                <a16:creationId xmlns:a16="http://schemas.microsoft.com/office/drawing/2014/main" id="{E038175F-482B-81C4-0DDC-01C81F1A7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8368" y="4365104"/>
            <a:ext cx="724345" cy="2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05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Cavities conditioning – worst case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2458129-6246-1BC6-CFE6-403BC70B8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36" y="1196752"/>
            <a:ext cx="5263799" cy="4757872"/>
          </a:xfrm>
          <a:prstGeom prst="rect">
            <a:avLst/>
          </a:prstGeom>
        </p:spPr>
      </p:pic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0A3F3824-FB29-ABE1-FD93-617179D862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RF Station: </a:t>
            </a:r>
            <a:r>
              <a:rPr lang="pl-PL" dirty="0"/>
              <a:t> A12.L3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AD8C787-B768-4774-77A8-B8B4B1EA8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74DDD174-9D1A-6E62-8FD6-AAEE86E94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A949E5A-23F9-C689-20C5-46443BFC8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109" y="4342701"/>
            <a:ext cx="724345" cy="2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18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Cavities conditioning – worst case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2458129-6246-1BC6-CFE6-403BC70B8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36" y="1196752"/>
            <a:ext cx="5263799" cy="4757872"/>
          </a:xfrm>
          <a:prstGeom prst="rect">
            <a:avLst/>
          </a:prstGeom>
        </p:spPr>
      </p:pic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0A3F3824-FB29-ABE1-FD93-617179D862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RF Station: </a:t>
            </a:r>
            <a:r>
              <a:rPr lang="pl-PL" dirty="0"/>
              <a:t> A12.L3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41497233-6D63-EF54-B961-248E1D1B1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666" y="1196752"/>
            <a:ext cx="5263799" cy="4757872"/>
          </a:xfrm>
          <a:prstGeom prst="rect">
            <a:avLst/>
          </a:prstGeom>
        </p:spPr>
      </p:pic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72061B49-6B76-7CF0-BBD6-30490668A6B1}"/>
              </a:ext>
            </a:extLst>
          </p:cNvPr>
          <p:cNvSpPr/>
          <p:nvPr/>
        </p:nvSpPr>
        <p:spPr>
          <a:xfrm>
            <a:off x="1487488" y="1196752"/>
            <a:ext cx="1080120" cy="4757872"/>
          </a:xfrm>
          <a:prstGeom prst="roundRect">
            <a:avLst/>
          </a:prstGeom>
          <a:solidFill>
            <a:schemeClr val="bg1">
              <a:alpha val="66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 err="1">
              <a:solidFill>
                <a:schemeClr val="tx1"/>
              </a:solidFill>
            </a:endParaRP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737EB596-6D84-91EC-F87A-29679A976750}"/>
              </a:ext>
            </a:extLst>
          </p:cNvPr>
          <p:cNvCxnSpPr>
            <a:cxnSpLocks/>
          </p:cNvCxnSpPr>
          <p:nvPr/>
        </p:nvCxnSpPr>
        <p:spPr>
          <a:xfrm>
            <a:off x="2567608" y="3645024"/>
            <a:ext cx="3858058" cy="0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EA83DAFA-9368-1AD6-D66B-F35DB13C6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D382F12C-6BF6-0DE2-6A98-4BF99718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367EE06-AD78-42B7-C087-1EC9EB799F5C}"/>
              </a:ext>
            </a:extLst>
          </p:cNvPr>
          <p:cNvSpPr txBox="1"/>
          <p:nvPr/>
        </p:nvSpPr>
        <p:spPr>
          <a:xfrm>
            <a:off x="5087888" y="5995322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</a:rPr>
              <a:t>Took 7 hours overall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EF86E2D-2663-3229-3DA1-CBF223DB3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0376" y="4342701"/>
            <a:ext cx="724345" cy="29658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9236944-05B8-D162-4E0D-BE58F1F2A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7109" y="4342701"/>
            <a:ext cx="724345" cy="2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99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conditioning – final steps</a:t>
            </a:r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E0EBE987-1832-08D8-C52C-28C21FA39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6336085" cy="3462733"/>
          </a:xfrm>
        </p:spPr>
        <p:txBody>
          <a:bodyPr/>
          <a:lstStyle/>
          <a:p>
            <a:r>
              <a:rPr lang="en-US" dirty="0"/>
              <a:t>Fine tuning with mechanical tuner</a:t>
            </a:r>
            <a:r>
              <a:rPr lang="pl-PL" dirty="0"/>
              <a:t>s</a:t>
            </a:r>
            <a:r>
              <a:rPr lang="en-US" dirty="0"/>
              <a:t> and piezo</a:t>
            </a:r>
            <a:r>
              <a:rPr lang="pl-PL" dirty="0"/>
              <a:t>s</a:t>
            </a:r>
            <a:endParaRPr lang="en-US" dirty="0"/>
          </a:p>
          <a:p>
            <a:r>
              <a:rPr lang="en-US" dirty="0"/>
              <a:t>Set everything for the beam</a:t>
            </a:r>
          </a:p>
          <a:p>
            <a:pPr lvl="1"/>
            <a:r>
              <a:rPr lang="en-US" dirty="0"/>
              <a:t>Feedback</a:t>
            </a:r>
          </a:p>
          <a:p>
            <a:pPr lvl="1"/>
            <a:r>
              <a:rPr lang="en-US" dirty="0"/>
              <a:t>Feedforward correction</a:t>
            </a:r>
          </a:p>
          <a:p>
            <a:pPr lvl="1"/>
            <a:r>
              <a:rPr lang="en-US" dirty="0"/>
              <a:t>Learning Feed forward</a:t>
            </a:r>
          </a:p>
          <a:p>
            <a:pPr lvl="1"/>
            <a:endParaRPr lang="en-US" dirty="0"/>
          </a:p>
          <a:p>
            <a:r>
              <a:rPr lang="en-US" dirty="0"/>
              <a:t>After few hours</a:t>
            </a:r>
          </a:p>
          <a:p>
            <a:pPr lvl="1"/>
            <a:r>
              <a:rPr lang="en-US" dirty="0"/>
              <a:t>Q</a:t>
            </a:r>
            <a:r>
              <a:rPr lang="pl-PL" dirty="0" err="1"/>
              <a:t>ext</a:t>
            </a:r>
            <a:r>
              <a:rPr lang="en-US" dirty="0"/>
              <a:t> correction </a:t>
            </a:r>
          </a:p>
          <a:p>
            <a:pPr lvl="1"/>
            <a:endParaRPr lang="en-US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6009DA25-D273-3CC1-5D54-74121A764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Get everything prepared for the beam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276D858-4D37-55AC-7036-088FF1FA4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1052736"/>
            <a:ext cx="3826961" cy="336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A46A7016-D7D6-1542-20CD-ABE96D81E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874" y="3571635"/>
            <a:ext cx="3248247" cy="257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C0A93CA-7095-A74B-4608-68DAABBAF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EEEA0372-0699-4E20-EFAB-4E38BC0A1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4399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Cavities conditioning – All RF station statistics</a:t>
            </a:r>
          </a:p>
        </p:txBody>
      </p:sp>
      <p:sp>
        <p:nvSpPr>
          <p:cNvPr id="15" name="Symbol zastępczy zawartości 14">
            <a:extLst>
              <a:ext uri="{FF2B5EF4-FFF2-40B4-BE49-F238E27FC236}">
                <a16:creationId xmlns:a16="http://schemas.microsoft.com/office/drawing/2014/main" id="{E0EBE987-1832-08D8-C52C-28C21FA39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3599781" cy="2670645"/>
          </a:xfrm>
        </p:spPr>
        <p:txBody>
          <a:bodyPr/>
          <a:lstStyle/>
          <a:p>
            <a:r>
              <a:rPr lang="en-US" dirty="0"/>
              <a:t>9 people</a:t>
            </a:r>
          </a:p>
          <a:p>
            <a:r>
              <a:rPr lang="en-US" dirty="0"/>
              <a:t>2 working shifts</a:t>
            </a:r>
          </a:p>
          <a:p>
            <a:r>
              <a:rPr lang="en-US" dirty="0"/>
              <a:t>In average 2 hours needed for RF station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6009DA25-D273-3CC1-5D54-74121A764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2 days instead of planned 2 weeks!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F34C9051-B9AE-2C57-3914-9222BBE110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7364354"/>
              </p:ext>
            </p:extLst>
          </p:nvPr>
        </p:nvGraphicFramePr>
        <p:xfrm>
          <a:off x="4295800" y="1410081"/>
          <a:ext cx="7331395" cy="4398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F8C1415B-B8D1-473C-E22C-62E44D571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7997178F-3189-BDD3-F208-0D06A5461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552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before and after LIMP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6009DA25-D273-3CC1-5D54-74121A764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Before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2C114DF-5B45-9D8B-5222-4A6A56E548D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440000" y="1080000"/>
            <a:ext cx="9055080" cy="517824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6CD5539E-9D10-96FD-1721-17340C966F25}"/>
              </a:ext>
            </a:extLst>
          </p:cNvPr>
          <p:cNvCxnSpPr>
            <a:cxnSpLocks/>
          </p:cNvCxnSpPr>
          <p:nvPr/>
        </p:nvCxnSpPr>
        <p:spPr>
          <a:xfrm>
            <a:off x="1440000" y="1772816"/>
            <a:ext cx="112760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C507E77A-0200-2825-2E32-560F33F4D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B02D6B94-B762-9992-CADF-D1202402A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097129D3-ED3D-FE37-AEB3-DA37A81F3DDC}"/>
              </a:ext>
            </a:extLst>
          </p:cNvPr>
          <p:cNvSpPr/>
          <p:nvPr/>
        </p:nvSpPr>
        <p:spPr>
          <a:xfrm>
            <a:off x="9192343" y="2899404"/>
            <a:ext cx="1102939" cy="601603"/>
          </a:xfrm>
          <a:prstGeom prst="ellipse">
            <a:avLst/>
          </a:prstGeom>
          <a:solidFill>
            <a:srgbClr val="FF0000">
              <a:alpha val="43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99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before and after LIMP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6009DA25-D273-3CC1-5D54-74121A764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After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A66A204-B0F8-9FF4-A419-273BB121648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440000" y="1080000"/>
            <a:ext cx="9055080" cy="517824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6D2276B6-F545-CEC5-22E7-AAB12E41924F}"/>
              </a:ext>
            </a:extLst>
          </p:cNvPr>
          <p:cNvCxnSpPr>
            <a:cxnSpLocks/>
          </p:cNvCxnSpPr>
          <p:nvPr/>
        </p:nvCxnSpPr>
        <p:spPr>
          <a:xfrm>
            <a:off x="1440000" y="1772816"/>
            <a:ext cx="112760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id="{FE7382A9-5AE1-20BF-ACE1-A2E014DE7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9AB10E00-76B9-7335-42CC-CD633B947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72C37EF3-6481-70C4-C512-3285215D3424}"/>
              </a:ext>
            </a:extLst>
          </p:cNvPr>
          <p:cNvSpPr/>
          <p:nvPr/>
        </p:nvSpPr>
        <p:spPr>
          <a:xfrm>
            <a:off x="9192343" y="2899404"/>
            <a:ext cx="1102939" cy="601603"/>
          </a:xfrm>
          <a:prstGeom prst="ellipse">
            <a:avLst/>
          </a:prstGeom>
          <a:solidFill>
            <a:srgbClr val="FF0000">
              <a:alpha val="43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0826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MARWIN SCAN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55BE2EC3-D985-F7BA-6DA4-7A1ECE61A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060848"/>
            <a:ext cx="11376025" cy="4078304"/>
          </a:xfr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2D634D32-EECE-DC13-E8B7-54766D9E70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3BCC5C7A-50C1-E55E-3F5A-AFE31E490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824" y="304768"/>
            <a:ext cx="4083526" cy="2106733"/>
          </a:xfrm>
          <a:prstGeom prst="rect">
            <a:avLst/>
          </a:prstGeom>
        </p:spPr>
      </p:pic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D1E7D00-C69E-C2DA-AEC8-3C8F29A304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Before and after LIMP25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A2B71EA-D08C-D71D-A9EB-D6934D30E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9DD7E93A-4C28-CEA9-C95C-5EBEB7969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95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Eu-XFEL Energy status before LIMP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3058A7-C21E-679D-7296-0C98483B6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406427"/>
            <a:ext cx="4103836" cy="3246709"/>
          </a:xfrm>
        </p:spPr>
        <p:txBody>
          <a:bodyPr/>
          <a:lstStyle/>
          <a:p>
            <a:r>
              <a:rPr lang="en-US" dirty="0"/>
              <a:t>Predefined energy modes:</a:t>
            </a:r>
          </a:p>
          <a:p>
            <a:pPr lvl="1"/>
            <a:r>
              <a:rPr lang="en-US" dirty="0"/>
              <a:t>8 GeV</a:t>
            </a:r>
          </a:p>
          <a:p>
            <a:pPr lvl="1"/>
            <a:r>
              <a:rPr lang="en-US" dirty="0"/>
              <a:t>10.5 GeV</a:t>
            </a:r>
          </a:p>
          <a:p>
            <a:pPr lvl="1"/>
            <a:r>
              <a:rPr lang="en-US" dirty="0"/>
              <a:t>11.5 GeV</a:t>
            </a:r>
          </a:p>
          <a:p>
            <a:pPr lvl="1"/>
            <a:r>
              <a:rPr lang="en-US" dirty="0"/>
              <a:t>14 GeV</a:t>
            </a:r>
          </a:p>
          <a:p>
            <a:pPr lvl="1"/>
            <a:r>
              <a:rPr lang="en-US" dirty="0"/>
              <a:t>16.1 GeV</a:t>
            </a:r>
          </a:p>
          <a:p>
            <a:pPr lvl="1"/>
            <a:r>
              <a:rPr lang="en-US" dirty="0"/>
              <a:t>16.3 GeV</a:t>
            </a:r>
          </a:p>
          <a:p>
            <a:pPr lvl="1"/>
            <a:endParaRPr lang="pl-PL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42A6FBB7-D896-46CA-97D5-867B35DC9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id="{C84ACDD1-9421-D542-C13A-F195222BF6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1358259"/>
              </p:ext>
            </p:extLst>
          </p:nvPr>
        </p:nvGraphicFramePr>
        <p:xfrm>
          <a:off x="5087888" y="1337425"/>
          <a:ext cx="6534497" cy="4009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89907BA9-3FD0-BA60-15E8-35B77C4C9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79864A85-8513-5C24-6638-C81A67212F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7025249" cy="379252"/>
          </a:xfrm>
        </p:spPr>
        <p:txBody>
          <a:bodyPr/>
          <a:lstStyle/>
          <a:p>
            <a:r>
              <a:rPr lang="en-US" dirty="0"/>
              <a:t>97 x 1.3GHz Cryomodules, 776 SRF TESLA type cavities</a:t>
            </a:r>
          </a:p>
        </p:txBody>
      </p:sp>
    </p:spTree>
    <p:extLst>
      <p:ext uri="{BB962C8B-B14F-4D97-AF65-F5344CB8AC3E}">
        <p14:creationId xmlns:p14="http://schemas.microsoft.com/office/powerpoint/2010/main" val="1551393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07987" y="1412776"/>
            <a:ext cx="10584556" cy="2952329"/>
          </a:xfrm>
        </p:spPr>
        <p:txBody>
          <a:bodyPr/>
          <a:lstStyle/>
          <a:p>
            <a:r>
              <a:rPr lang="en-US" dirty="0"/>
              <a:t>After 8 years of successful operation, European XFEL underwent its first </a:t>
            </a:r>
            <a:r>
              <a:rPr lang="en-US" dirty="0" err="1"/>
              <a:t>cryo</a:t>
            </a:r>
            <a:r>
              <a:rPr lang="en-US" dirty="0"/>
              <a:t> cycle </a:t>
            </a:r>
          </a:p>
          <a:p>
            <a:pPr lvl="1"/>
            <a:r>
              <a:rPr lang="en-US" dirty="0"/>
              <a:t>Main purpose of the LIMP was to make cryogenic modifications</a:t>
            </a:r>
          </a:p>
          <a:p>
            <a:pPr lvl="1"/>
            <a:r>
              <a:rPr lang="en-US" dirty="0"/>
              <a:t>Warming up the machine as well as cooling down showed no major technical problems</a:t>
            </a:r>
          </a:p>
          <a:p>
            <a:pPr lvl="1"/>
            <a:r>
              <a:rPr lang="en-US" dirty="0"/>
              <a:t>No vacuum leaks during cryogenic cycle</a:t>
            </a:r>
          </a:p>
          <a:p>
            <a:r>
              <a:rPr lang="en-US" dirty="0"/>
              <a:t>RF commissioning was planned taking into account experience from FLASH and Eu – XFEL</a:t>
            </a:r>
          </a:p>
          <a:p>
            <a:r>
              <a:rPr lang="en-US" dirty="0"/>
              <a:t>RF recommissioning of the entire LINAC took 2 days instead of planned 2 weeks.</a:t>
            </a:r>
          </a:p>
          <a:p>
            <a:r>
              <a:rPr lang="en-US" b="1" dirty="0"/>
              <a:t>We preserve Energy of the </a:t>
            </a:r>
            <a:r>
              <a:rPr lang="en-US" b="1" dirty="0" err="1"/>
              <a:t>EuXFEL</a:t>
            </a:r>
            <a:r>
              <a:rPr lang="en-US" b="1" dirty="0"/>
              <a:t> and not lose any cavity during the process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9ADAE75F-F6DC-40FF-93DA-B5DF67CE0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8783E9E-91EF-8792-1181-84C4CF6E6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F269C4A-F5DC-7FF5-9C5E-8CA57357E1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 err="1"/>
              <a:t>Recomissiong</a:t>
            </a:r>
            <a:r>
              <a:rPr lang="en-US" dirty="0"/>
              <a:t> was a great </a:t>
            </a:r>
            <a:r>
              <a:rPr lang="en-US" dirty="0" err="1"/>
              <a:t>sucess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231945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/>
              <a:t>Mateusz Wiencek</a:t>
            </a:r>
            <a:endParaRPr lang="de-DE" dirty="0"/>
          </a:p>
          <a:p>
            <a:r>
              <a:rPr lang="pl-PL" dirty="0"/>
              <a:t>MSL</a:t>
            </a:r>
            <a:endParaRPr lang="de-DE" dirty="0"/>
          </a:p>
          <a:p>
            <a:r>
              <a:rPr lang="pl-PL" dirty="0"/>
              <a:t>mateusz.wiencek@desy.de</a:t>
            </a:r>
            <a:endParaRPr lang="de-DE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CCD7274-79AB-D084-EA1A-44F623AE73AD}"/>
              </a:ext>
            </a:extLst>
          </p:cNvPr>
          <p:cNvSpPr txBox="1"/>
          <p:nvPr/>
        </p:nvSpPr>
        <p:spPr>
          <a:xfrm>
            <a:off x="335360" y="332656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BC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Thank you</a:t>
            </a:r>
            <a:endParaRPr lang="pl-PL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CC260FF0-E6E1-4883-8F3F-893C94F67511}"/>
              </a:ext>
            </a:extLst>
          </p:cNvPr>
          <p:cNvSpPr txBox="1">
            <a:spLocks/>
          </p:cNvSpPr>
          <p:nvPr/>
        </p:nvSpPr>
        <p:spPr>
          <a:xfrm>
            <a:off x="6215618" y="3176972"/>
            <a:ext cx="5616624" cy="504056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 will be happy to answer Your questions…</a:t>
            </a:r>
          </a:p>
        </p:txBody>
      </p:sp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Eu-XFEL Energy status before LIMP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3058A7-C21E-679D-7296-0C98483B6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406427"/>
            <a:ext cx="3959819" cy="2526629"/>
          </a:xfrm>
        </p:spPr>
        <p:txBody>
          <a:bodyPr/>
          <a:lstStyle/>
          <a:p>
            <a:r>
              <a:rPr lang="en-US" dirty="0"/>
              <a:t>Predefined energy modes:</a:t>
            </a:r>
          </a:p>
          <a:p>
            <a:pPr lvl="1"/>
            <a:r>
              <a:rPr lang="en-US" dirty="0"/>
              <a:t>8 GeV</a:t>
            </a:r>
          </a:p>
          <a:p>
            <a:pPr lvl="1"/>
            <a:r>
              <a:rPr lang="en-US" dirty="0"/>
              <a:t>10.5 GeV</a:t>
            </a:r>
          </a:p>
          <a:p>
            <a:pPr lvl="1"/>
            <a:r>
              <a:rPr lang="en-US" dirty="0"/>
              <a:t>11.5 GeV</a:t>
            </a:r>
          </a:p>
          <a:p>
            <a:pPr lvl="1"/>
            <a:r>
              <a:rPr lang="en-US" dirty="0"/>
              <a:t>14 GeV</a:t>
            </a:r>
          </a:p>
          <a:p>
            <a:pPr lvl="1"/>
            <a:r>
              <a:rPr lang="en-US" dirty="0"/>
              <a:t>16.1 GeV</a:t>
            </a:r>
          </a:p>
          <a:p>
            <a:pPr lvl="1"/>
            <a:r>
              <a:rPr lang="en-US" dirty="0"/>
              <a:t>16.3 GeV</a:t>
            </a:r>
          </a:p>
          <a:p>
            <a:pPr lvl="1"/>
            <a:endParaRPr lang="pl-PL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42A6FBB7-D896-46CA-97D5-867B35DC9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2788672-D4E6-9B73-AF63-09BD913D65F4}"/>
              </a:ext>
            </a:extLst>
          </p:cNvPr>
          <p:cNvSpPr txBox="1"/>
          <p:nvPr/>
        </p:nvSpPr>
        <p:spPr>
          <a:xfrm>
            <a:off x="7032104" y="5701946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During user run always one spare OFF crest station available </a:t>
            </a:r>
          </a:p>
        </p:txBody>
      </p:sp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id="{C84ACDD1-9421-D542-C13A-F195222BF6F2}"/>
              </a:ext>
            </a:extLst>
          </p:cNvPr>
          <p:cNvGraphicFramePr>
            <a:graphicFrameLocks/>
          </p:cNvGraphicFramePr>
          <p:nvPr/>
        </p:nvGraphicFramePr>
        <p:xfrm>
          <a:off x="5087888" y="1337425"/>
          <a:ext cx="6534497" cy="4009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CE2D4CC2-296E-D7C1-3B7D-326974EC7DCA}"/>
              </a:ext>
            </a:extLst>
          </p:cNvPr>
          <p:cNvSpPr/>
          <p:nvPr/>
        </p:nvSpPr>
        <p:spPr>
          <a:xfrm>
            <a:off x="5848847" y="1240779"/>
            <a:ext cx="988800" cy="4203095"/>
          </a:xfrm>
          <a:prstGeom prst="roundRect">
            <a:avLst/>
          </a:prstGeom>
          <a:solidFill>
            <a:schemeClr val="bg1">
              <a:alpha val="6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 err="1">
              <a:solidFill>
                <a:schemeClr val="tx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9E2BDF6-A70D-E004-0C34-B54016823F80}"/>
              </a:ext>
            </a:extLst>
          </p:cNvPr>
          <p:cNvSpPr txBox="1"/>
          <p:nvPr/>
        </p:nvSpPr>
        <p:spPr>
          <a:xfrm rot="18317482">
            <a:off x="5673032" y="1777418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2.4 GeV at  BC2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59AF172-2DF5-C858-5474-340768F3F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359" y="5017451"/>
            <a:ext cx="2850049" cy="1105829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BBA68B52-058A-0AF5-B48C-734FD7EE0853}"/>
              </a:ext>
            </a:extLst>
          </p:cNvPr>
          <p:cNvCxnSpPr>
            <a:cxnSpLocks/>
          </p:cNvCxnSpPr>
          <p:nvPr/>
        </p:nvCxnSpPr>
        <p:spPr>
          <a:xfrm flipH="1">
            <a:off x="3282383" y="4868517"/>
            <a:ext cx="2741609" cy="575357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5F4A9AB0-62A3-6A01-99E8-1632EB32D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3BE76CF2-B88A-2A9B-99CD-0F1F79FA3D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7025249" cy="379252"/>
          </a:xfrm>
        </p:spPr>
        <p:txBody>
          <a:bodyPr/>
          <a:lstStyle/>
          <a:p>
            <a:r>
              <a:rPr lang="en-US" dirty="0"/>
              <a:t>97 x 1.3GHz Cryomodules, 776 SRF TESLA type cavities</a:t>
            </a:r>
          </a:p>
        </p:txBody>
      </p:sp>
    </p:spTree>
    <p:extLst>
      <p:ext uri="{BB962C8B-B14F-4D97-AF65-F5344CB8AC3E}">
        <p14:creationId xmlns:p14="http://schemas.microsoft.com/office/powerpoint/2010/main" val="3938543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056164" cy="4580504"/>
          </a:xfrm>
        </p:spPr>
        <p:txBody>
          <a:bodyPr/>
          <a:lstStyle/>
          <a:p>
            <a:pPr lvl="1"/>
            <a:r>
              <a:rPr lang="en-US" dirty="0"/>
              <a:t>In Eu-XFEL there is a necessity to test cryogenic safety valves regularly</a:t>
            </a:r>
          </a:p>
          <a:p>
            <a:pPr lvl="1"/>
            <a:r>
              <a:rPr lang="en-US" dirty="0"/>
              <a:t>Before LIMP: Warming up the LINAC is needed to perform safety valves check</a:t>
            </a:r>
          </a:p>
          <a:p>
            <a:pPr lvl="1"/>
            <a:r>
              <a:rPr lang="en-US" dirty="0"/>
              <a:t>After LIMP:</a:t>
            </a:r>
          </a:p>
          <a:p>
            <a:pPr lvl="2"/>
            <a:r>
              <a:rPr lang="en-US" dirty="0"/>
              <a:t>Doubling safety valves </a:t>
            </a:r>
          </a:p>
          <a:p>
            <a:pPr lvl="2"/>
            <a:r>
              <a:rPr lang="en-US" dirty="0"/>
              <a:t>One valve can be tested while the second one is in operation</a:t>
            </a:r>
          </a:p>
          <a:p>
            <a:pPr lvl="3"/>
            <a:r>
              <a:rPr lang="en-US" dirty="0"/>
              <a:t>No warming – up is needed to perform this operation</a:t>
            </a:r>
          </a:p>
          <a:p>
            <a:pPr lvl="3"/>
            <a:r>
              <a:rPr lang="en-US" dirty="0"/>
              <a:t>In – situ check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F9C19443-0F0B-4D09-9785-2646BD934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/>
              <a:t>Long Maintenance and Installation Period 2025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4D4A75-E8BA-445C-99E1-DA503FBAC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Most important modification: cryogenic safety valves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BD84F9F0-61F2-4C10-A190-A287E1821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grpSp>
        <p:nvGrpSpPr>
          <p:cNvPr id="2" name="Gruppieren 6">
            <a:extLst>
              <a:ext uri="{FF2B5EF4-FFF2-40B4-BE49-F238E27FC236}">
                <a16:creationId xmlns:a16="http://schemas.microsoft.com/office/drawing/2014/main" id="{BCD67A20-FDF5-4FB0-8B66-F7D3BED629CE}"/>
              </a:ext>
            </a:extLst>
          </p:cNvPr>
          <p:cNvGrpSpPr/>
          <p:nvPr/>
        </p:nvGrpSpPr>
        <p:grpSpPr>
          <a:xfrm>
            <a:off x="9252327" y="1328186"/>
            <a:ext cx="2171285" cy="1914831"/>
            <a:chOff x="5841167" y="1971949"/>
            <a:chExt cx="2050024" cy="1798339"/>
          </a:xfrm>
        </p:grpSpPr>
        <p:pic>
          <p:nvPicPr>
            <p:cNvPr id="4" name="Grafik 37">
              <a:extLst>
                <a:ext uri="{FF2B5EF4-FFF2-40B4-BE49-F238E27FC236}">
                  <a16:creationId xmlns:a16="http://schemas.microsoft.com/office/drawing/2014/main" id="{2039A44A-3902-4B3D-A8D4-1709DDCE9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167" y="1971949"/>
              <a:ext cx="2050024" cy="1798339"/>
            </a:xfrm>
            <a:prstGeom prst="rect">
              <a:avLst/>
            </a:prstGeom>
          </p:spPr>
        </p:pic>
        <p:sp>
          <p:nvSpPr>
            <p:cNvPr id="6" name="Rechteck: abgerundete Ecken 41">
              <a:extLst>
                <a:ext uri="{FF2B5EF4-FFF2-40B4-BE49-F238E27FC236}">
                  <a16:creationId xmlns:a16="http://schemas.microsoft.com/office/drawing/2014/main" id="{88C45D94-CEAB-4CE6-8BC5-B3FD9AE24778}"/>
                </a:ext>
              </a:extLst>
            </p:cNvPr>
            <p:cNvSpPr/>
            <p:nvPr/>
          </p:nvSpPr>
          <p:spPr bwMode="auto">
            <a:xfrm>
              <a:off x="6236571" y="2072606"/>
              <a:ext cx="914400" cy="1408780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</p:grpSp>
      <p:pic>
        <p:nvPicPr>
          <p:cNvPr id="12" name="Grafik 46">
            <a:extLst>
              <a:ext uri="{FF2B5EF4-FFF2-40B4-BE49-F238E27FC236}">
                <a16:creationId xmlns:a16="http://schemas.microsoft.com/office/drawing/2014/main" id="{91AB3D67-999A-4350-9FC4-8C5F3E6A00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743" y="3429000"/>
            <a:ext cx="3458869" cy="2745336"/>
          </a:xfrm>
          <a:prstGeom prst="rect">
            <a:avLst/>
          </a:prstGeom>
        </p:spPr>
      </p:pic>
      <p:sp>
        <p:nvSpPr>
          <p:cNvPr id="14" name="Rechteck: abgerundete Ecken 51">
            <a:extLst>
              <a:ext uri="{FF2B5EF4-FFF2-40B4-BE49-F238E27FC236}">
                <a16:creationId xmlns:a16="http://schemas.microsoft.com/office/drawing/2014/main" id="{B26890F7-8FD1-406F-B011-2EFCFD3A763B}"/>
              </a:ext>
            </a:extLst>
          </p:cNvPr>
          <p:cNvSpPr/>
          <p:nvPr/>
        </p:nvSpPr>
        <p:spPr bwMode="auto">
          <a:xfrm>
            <a:off x="8391482" y="3618986"/>
            <a:ext cx="1231727" cy="2314170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BE9C95E-9FB5-B353-42C3-5DD080FC5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511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F9C19443-0F0B-4D09-9785-2646BD93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Maintenance and Installation Period 2025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4D4A75-E8BA-445C-99E1-DA503FBAC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7 months of extensive effort</a:t>
            </a:r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6095999" y="1374385"/>
            <a:ext cx="5616575" cy="50102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addition, plenty of other upgrades were introduced:</a:t>
            </a:r>
          </a:p>
          <a:p>
            <a:r>
              <a:rPr lang="en-US" sz="1400" dirty="0"/>
              <a:t>Gun5 installation</a:t>
            </a:r>
          </a:p>
          <a:p>
            <a:r>
              <a:rPr lang="en-US" sz="1400" dirty="0"/>
              <a:t>SCU / S-PRESSO (XTD1, SASE2) </a:t>
            </a:r>
          </a:p>
          <a:p>
            <a:r>
              <a:rPr lang="en-US" sz="1400" dirty="0"/>
              <a:t>ASPECT (XTD2, SASE1 modification)</a:t>
            </a:r>
          </a:p>
          <a:p>
            <a:r>
              <a:rPr lang="en-US" sz="1400" dirty="0"/>
              <a:t>Streaker North (XTD4, passive streaker)</a:t>
            </a:r>
          </a:p>
          <a:p>
            <a:r>
              <a:rPr lang="en-US" sz="1400" dirty="0"/>
              <a:t>STERN (XS4 – XTD8) </a:t>
            </a:r>
          </a:p>
          <a:p>
            <a:r>
              <a:rPr lang="en-US" sz="1400" dirty="0"/>
              <a:t>Master oscillator upgrade</a:t>
            </a:r>
          </a:p>
          <a:p>
            <a:r>
              <a:rPr lang="en-US" sz="1400" dirty="0"/>
              <a:t>RF distribution update</a:t>
            </a:r>
          </a:p>
          <a:p>
            <a:r>
              <a:rPr lang="en-US" sz="1400" dirty="0"/>
              <a:t>RF hardware maintenance</a:t>
            </a:r>
          </a:p>
          <a:p>
            <a:r>
              <a:rPr lang="en-US" sz="1400" dirty="0"/>
              <a:t>Electrical safety checks</a:t>
            </a:r>
          </a:p>
          <a:p>
            <a:r>
              <a:rPr lang="en-US" sz="1400" dirty="0"/>
              <a:t>Preventive maintenance </a:t>
            </a:r>
            <a:br>
              <a:rPr lang="en-US" sz="1400" dirty="0"/>
            </a:br>
            <a:r>
              <a:rPr lang="en-US" sz="1400" dirty="0"/>
              <a:t>(fans, power supplies, filters, …)</a:t>
            </a:r>
          </a:p>
          <a:p>
            <a:r>
              <a:rPr lang="en-US" sz="1400" dirty="0"/>
              <a:t>Inventory check</a:t>
            </a:r>
            <a:endParaRPr lang="en-US" dirty="0"/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651FBEFA-8820-8F39-0F89-80AA5827B9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73391" y="1338227"/>
            <a:ext cx="5616574" cy="237880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numbers on cryogenic modifications:</a:t>
            </a:r>
          </a:p>
          <a:p>
            <a:pPr marL="642937" lvl="1" indent="-28575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150 safety valves including piping system have been modified</a:t>
            </a:r>
          </a:p>
          <a:p>
            <a:pPr marL="642937" lvl="1" indent="-28575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600 new flanges have been installed</a:t>
            </a:r>
          </a:p>
          <a:p>
            <a:pPr marL="642937" lvl="1" indent="-28575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1500 welded connections with zero leaks</a:t>
            </a:r>
          </a:p>
          <a:p>
            <a:pPr marL="642937" lvl="1" indent="-28575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2031: Internal check of safety valves</a:t>
            </a:r>
          </a:p>
          <a:p>
            <a:pPr marL="642937" lvl="1" indent="-28575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2036: Check of safety valves by authority</a:t>
            </a:r>
            <a:endParaRPr lang="en-US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BD84F9F0-61F2-4C10-A190-A287E1821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C1EFE89-A3E3-6E07-E2DC-E0143218B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1808552-3533-8212-B9DA-69964EF4B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744" y="3784588"/>
            <a:ext cx="3383868" cy="225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23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F9C19443-0F0B-4D09-9785-2646BD93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LIMP 2025</a:t>
            </a:r>
            <a:endParaRPr lang="en-US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4D4A75-E8BA-445C-99E1-DA503FBAC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From the SRF cavities / cryomodules perspective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D378B5DD-6F78-3811-70FD-A83B01A82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406428"/>
            <a:ext cx="5183956" cy="168198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we did:</a:t>
            </a:r>
          </a:p>
          <a:p>
            <a:r>
              <a:rPr lang="en-US" dirty="0"/>
              <a:t>Cavity detuning to safe positions</a:t>
            </a:r>
          </a:p>
          <a:p>
            <a:r>
              <a:rPr lang="en-US" dirty="0"/>
              <a:t>Warm – up entire LINAC 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8" name="Textplatzhalter 7"/>
          <p:cNvSpPr>
            <a:spLocks noGrp="1"/>
          </p:cNvSpPr>
          <p:nvPr>
            <p:ph idx="14"/>
          </p:nvPr>
        </p:nvSpPr>
        <p:spPr>
          <a:xfrm>
            <a:off x="407987" y="3088414"/>
            <a:ext cx="5616574" cy="180654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What we did not:</a:t>
            </a:r>
          </a:p>
          <a:p>
            <a:r>
              <a:rPr lang="en-US" b="1" dirty="0"/>
              <a:t>vent beam vacuum</a:t>
            </a:r>
          </a:p>
          <a:p>
            <a:r>
              <a:rPr lang="pl-PL" b="1" dirty="0"/>
              <a:t>vent </a:t>
            </a:r>
            <a:r>
              <a:rPr lang="en-US" b="1" dirty="0"/>
              <a:t>coupler vacuum</a:t>
            </a:r>
          </a:p>
          <a:p>
            <a:r>
              <a:rPr lang="en-US" b="1" dirty="0"/>
              <a:t>vent </a:t>
            </a:r>
            <a:r>
              <a:rPr lang="pl-PL" b="1" dirty="0"/>
              <a:t>cryomodules </a:t>
            </a:r>
            <a:r>
              <a:rPr lang="en-US" b="1" dirty="0"/>
              <a:t>insulation vacuum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BD84F9F0-61F2-4C10-A190-A287E1821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382B090-BF69-F0B6-27A0-D24B4ED8A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016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F9C19443-0F0B-4D09-9785-2646BD93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LIMP 2025</a:t>
            </a:r>
            <a:endParaRPr lang="en-US" dirty="0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D44D4A75-E8BA-445C-99E1-DA503FBAC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From the SRF cavities / cryomodules perspective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D378B5DD-6F78-3811-70FD-A83B01A82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406428"/>
            <a:ext cx="5183956" cy="168198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we did:</a:t>
            </a:r>
          </a:p>
          <a:p>
            <a:r>
              <a:rPr lang="en-US" dirty="0"/>
              <a:t>Cavity detuning to safe positions</a:t>
            </a:r>
          </a:p>
          <a:p>
            <a:r>
              <a:rPr lang="en-US" dirty="0"/>
              <a:t>Warm – up entire LINAC 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8" name="Textplatzhalter 7"/>
          <p:cNvSpPr>
            <a:spLocks noGrp="1"/>
          </p:cNvSpPr>
          <p:nvPr>
            <p:ph idx="14"/>
          </p:nvPr>
        </p:nvSpPr>
        <p:spPr>
          <a:xfrm>
            <a:off x="407987" y="3088414"/>
            <a:ext cx="5616574" cy="180654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What we did not:</a:t>
            </a:r>
          </a:p>
          <a:p>
            <a:r>
              <a:rPr lang="en-US" b="1" dirty="0"/>
              <a:t>vent beam vacuum</a:t>
            </a:r>
          </a:p>
          <a:p>
            <a:r>
              <a:rPr lang="pl-PL" b="1" dirty="0"/>
              <a:t>vent </a:t>
            </a:r>
            <a:r>
              <a:rPr lang="en-US" b="1" dirty="0"/>
              <a:t>coupler vacuum</a:t>
            </a:r>
          </a:p>
          <a:p>
            <a:r>
              <a:rPr lang="en-US" b="1" dirty="0"/>
              <a:t>vent </a:t>
            </a:r>
            <a:r>
              <a:rPr lang="pl-PL" b="1" dirty="0"/>
              <a:t>cryomodules </a:t>
            </a:r>
            <a:r>
              <a:rPr lang="en-US" b="1" dirty="0"/>
              <a:t>insulation vacuum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BD84F9F0-61F2-4C10-A190-A287E1821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3" y="6382974"/>
            <a:ext cx="350168" cy="35016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004706C-19BC-849D-A4D4-62646CCF2DBB}"/>
              </a:ext>
            </a:extLst>
          </p:cNvPr>
          <p:cNvSpPr txBox="1"/>
          <p:nvPr/>
        </p:nvSpPr>
        <p:spPr>
          <a:xfrm>
            <a:off x="5879976" y="1331041"/>
            <a:ext cx="51839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100 kHz or 200 kHz from 1.3 GHz (depending on initial cavity frequency). Avoiding plastic deformation while saving lifetime of the stepping motor tuners. Done with automatic system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830B05C-8DD7-8431-4C60-435640096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1464" y="6546301"/>
            <a:ext cx="9901099" cy="186841"/>
          </a:xfrm>
        </p:spPr>
        <p:txBody>
          <a:bodyPr/>
          <a:lstStyle/>
          <a:p>
            <a:r>
              <a:rPr lang="en-US" dirty="0"/>
              <a:t>| Experience with recommissioning of</a:t>
            </a:r>
            <a:r>
              <a:rPr lang="pl-PL" dirty="0"/>
              <a:t> </a:t>
            </a:r>
            <a:r>
              <a:rPr lang="en-US" dirty="0"/>
              <a:t> the European XFEL after Long Installation</a:t>
            </a:r>
            <a:r>
              <a:rPr lang="pl-PL" dirty="0"/>
              <a:t> </a:t>
            </a:r>
            <a:r>
              <a:rPr lang="en-US" dirty="0"/>
              <a:t>and Maintenance Period</a:t>
            </a:r>
            <a:r>
              <a:rPr lang="pl-PL" dirty="0"/>
              <a:t> </a:t>
            </a:r>
            <a:r>
              <a:rPr lang="en-US" dirty="0"/>
              <a:t>| </a:t>
            </a:r>
            <a:r>
              <a:rPr lang="pl-PL" dirty="0"/>
              <a:t>TTC2026 | Mateusz Wiencek</a:t>
            </a:r>
            <a:r>
              <a:rPr lang="en-US" dirty="0"/>
              <a:t>, </a:t>
            </a:r>
            <a:r>
              <a:rPr lang="pl-PL" dirty="0"/>
              <a:t>11.06.2026</a:t>
            </a:r>
            <a:endParaRPr lang="en-US" dirty="0"/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493723F2-FB16-FFD7-A43F-9D6D4479708D}"/>
              </a:ext>
            </a:extLst>
          </p:cNvPr>
          <p:cNvCxnSpPr>
            <a:cxnSpLocks/>
          </p:cNvCxnSpPr>
          <p:nvPr/>
        </p:nvCxnSpPr>
        <p:spPr>
          <a:xfrm flipV="1">
            <a:off x="4151784" y="1746540"/>
            <a:ext cx="1728192" cy="242300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45578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16x9_en_2022-01.potx" id="{87397F7F-104D-4D5A-9DB8-1856CE05A8C5}" vid="{185B9A77-8D56-4E51-A395-88EEB5CE7164}"/>
    </a:ext>
  </a:extLst>
</a:theme>
</file>

<file path=ppt/theme/theme2.xml><?xml version="1.0" encoding="utf-8"?>
<a:theme xmlns:a="http://schemas.openxmlformats.org/drawingml/2006/main" name="Office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0</TotalTime>
  <Words>2974</Words>
  <Application>Microsoft Office PowerPoint</Application>
  <PresentationFormat>Panoramiczny</PresentationFormat>
  <Paragraphs>411</Paragraphs>
  <Slides>41</Slides>
  <Notes>24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6" baseType="lpstr">
      <vt:lpstr>Aptos</vt:lpstr>
      <vt:lpstr>Arial</vt:lpstr>
      <vt:lpstr>Calibri</vt:lpstr>
      <vt:lpstr>Wingdings</vt:lpstr>
      <vt:lpstr>DESY</vt:lpstr>
      <vt:lpstr>Experience with recommissioning of  the European XFEL after Long Installation  and Maintenance Period</vt:lpstr>
      <vt:lpstr>OUTLINE</vt:lpstr>
      <vt:lpstr>European XFEL small reminder</vt:lpstr>
      <vt:lpstr>Eu-XFEL Energy status before LIMP</vt:lpstr>
      <vt:lpstr>Eu-XFEL Energy status before LIMP</vt:lpstr>
      <vt:lpstr>Long Maintenance and Installation Period 2025</vt:lpstr>
      <vt:lpstr>Long Maintenance and Installation Period 2025</vt:lpstr>
      <vt:lpstr>LIMP 2025</vt:lpstr>
      <vt:lpstr>LIMP 2025</vt:lpstr>
      <vt:lpstr>LIMP 2025</vt:lpstr>
      <vt:lpstr>LIMP 2025</vt:lpstr>
      <vt:lpstr>General considerations or what did we expect?</vt:lpstr>
      <vt:lpstr>General considerations or what did we expect?</vt:lpstr>
      <vt:lpstr>General considerations or what did we expect?</vt:lpstr>
      <vt:lpstr>Goals for EuXFEL recommissioning</vt:lpstr>
      <vt:lpstr>Goals for EuXFEL recommissioning</vt:lpstr>
      <vt:lpstr>Goals for EuXFEL recommissioning</vt:lpstr>
      <vt:lpstr>Conditioning strategies…</vt:lpstr>
      <vt:lpstr>Conditioning strategies…</vt:lpstr>
      <vt:lpstr>Conditioning strategies…</vt:lpstr>
      <vt:lpstr>The recommissioning team</vt:lpstr>
      <vt:lpstr>The recommissioning team</vt:lpstr>
      <vt:lpstr>The recommissioning team</vt:lpstr>
      <vt:lpstr>The recommissioning team</vt:lpstr>
      <vt:lpstr>The recommissioning team</vt:lpstr>
      <vt:lpstr>Cavities conditioning algorithm</vt:lpstr>
      <vt:lpstr>Radiation measurement for processing</vt:lpstr>
      <vt:lpstr>Radiation measurement for processing</vt:lpstr>
      <vt:lpstr>RadCon…</vt:lpstr>
      <vt:lpstr>Cavities tuning to resonance after cool down</vt:lpstr>
      <vt:lpstr>Coupler conditioning</vt:lpstr>
      <vt:lpstr>Cavities conditioning – most common case</vt:lpstr>
      <vt:lpstr>Cavities conditioning – worst case</vt:lpstr>
      <vt:lpstr>Cavities conditioning – worst case</vt:lpstr>
      <vt:lpstr>LINAC conditioning – final steps</vt:lpstr>
      <vt:lpstr>Cavities conditioning – All RF station statistics</vt:lpstr>
      <vt:lpstr>Energy before and after LIMP</vt:lpstr>
      <vt:lpstr>Energy before and after LIMP</vt:lpstr>
      <vt:lpstr>MARWIN SCAN</vt:lpstr>
      <vt:lpstr>Summary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Microsoft Office User</dc:creator>
  <cp:lastModifiedBy>Wiencek, Mateusz</cp:lastModifiedBy>
  <cp:revision>423</cp:revision>
  <cp:lastPrinted>2026-05-22T13:47:40Z</cp:lastPrinted>
  <dcterms:created xsi:type="dcterms:W3CDTF">2022-01-20T12:32:59Z</dcterms:created>
  <dcterms:modified xsi:type="dcterms:W3CDTF">2026-06-10T09:11:26Z</dcterms:modified>
</cp:coreProperties>
</file>