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34" r:id="rId3"/>
    <p:sldId id="505" r:id="rId4"/>
    <p:sldId id="352" r:id="rId5"/>
    <p:sldId id="339" r:id="rId6"/>
    <p:sldId id="377" r:id="rId7"/>
    <p:sldId id="341" r:id="rId8"/>
    <p:sldId id="378" r:id="rId9"/>
    <p:sldId id="353" r:id="rId10"/>
    <p:sldId id="355" r:id="rId11"/>
    <p:sldId id="354" r:id="rId12"/>
    <p:sldId id="327" r:id="rId13"/>
    <p:sldId id="328" r:id="rId14"/>
    <p:sldId id="329" r:id="rId15"/>
    <p:sldId id="344" r:id="rId16"/>
    <p:sldId id="509" r:id="rId17"/>
    <p:sldId id="506" r:id="rId18"/>
    <p:sldId id="363" r:id="rId19"/>
    <p:sldId id="360" r:id="rId20"/>
    <p:sldId id="370" r:id="rId21"/>
    <p:sldId id="508" r:id="rId22"/>
    <p:sldId id="406" r:id="rId23"/>
    <p:sldId id="258" r:id="rId24"/>
    <p:sldId id="507" r:id="rId25"/>
    <p:sldId id="374" r:id="rId26"/>
  </p:sldIdLst>
  <p:sldSz cx="9144000" cy="5143500" type="screen16x9"/>
  <p:notesSz cx="6797675" cy="9926638"/>
  <p:defaultTextStyle>
    <a:defPPr>
      <a:defRPr lang="de-DE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5F85D3D-295E-4737-89D0-000F04EFE890}">
          <p14:sldIdLst>
            <p14:sldId id="256"/>
            <p14:sldId id="334"/>
            <p14:sldId id="505"/>
            <p14:sldId id="352"/>
            <p14:sldId id="339"/>
            <p14:sldId id="377"/>
            <p14:sldId id="341"/>
            <p14:sldId id="378"/>
            <p14:sldId id="353"/>
            <p14:sldId id="355"/>
            <p14:sldId id="354"/>
            <p14:sldId id="327"/>
            <p14:sldId id="328"/>
            <p14:sldId id="329"/>
            <p14:sldId id="344"/>
            <p14:sldId id="509"/>
            <p14:sldId id="506"/>
            <p14:sldId id="363"/>
            <p14:sldId id="360"/>
            <p14:sldId id="370"/>
            <p14:sldId id="508"/>
            <p14:sldId id="406"/>
            <p14:sldId id="258"/>
            <p14:sldId id="507"/>
            <p14:sldId id="3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01FF74"/>
    <a:srgbClr val="FFAA01"/>
    <a:srgbClr val="F5F7F9"/>
    <a:srgbClr val="FFC000"/>
    <a:srgbClr val="548235"/>
    <a:srgbClr val="1F4E79"/>
    <a:srgbClr val="184874"/>
    <a:srgbClr val="E46C0A"/>
    <a:srgbClr val="215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42" autoAdjust="0"/>
    <p:restoredTop sz="94691" autoAdjust="0"/>
  </p:normalViewPr>
  <p:slideViewPr>
    <p:cSldViewPr snapToGrid="0" snapToObjects="1">
      <p:cViewPr>
        <p:scale>
          <a:sx n="100" d="100"/>
          <a:sy n="100" d="100"/>
        </p:scale>
        <p:origin x="660" y="3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77" d="100"/>
          <a:sy n="77" d="100"/>
        </p:scale>
        <p:origin x="4005" y="7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t>09.06.2026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181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554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062865"/>
            <a:ext cx="8926586" cy="37921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4" y="2433273"/>
            <a:ext cx="6607516" cy="5849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2700">
                <a:solidFill>
                  <a:srgbClr val="333333"/>
                </a:solidFill>
              </a:defRPr>
            </a:lvl1pPr>
          </a:lstStyle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018172"/>
            <a:ext cx="6400800" cy="4384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666666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Formatvorlage</a:t>
            </a:r>
            <a:r>
              <a:rPr lang="en-GB" noProof="0" dirty="0"/>
              <a:t> des </a:t>
            </a:r>
            <a:r>
              <a:rPr lang="en-GB" noProof="0" dirty="0" err="1"/>
              <a:t>Untertitelmasters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03504"/>
            <a:ext cx="5684620" cy="590668"/>
          </a:xfrm>
          <a:prstGeom prst="rect">
            <a:avLst/>
          </a:prstGeom>
        </p:spPr>
        <p:txBody>
          <a:bodyPr/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088014"/>
            <a:ext cx="8211834" cy="367768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69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226474" y="4970748"/>
            <a:ext cx="8917528" cy="1917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704614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4957403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7" name="Textfeld 16"/>
          <p:cNvSpPr txBox="1"/>
          <p:nvPr/>
        </p:nvSpPr>
        <p:spPr>
          <a:xfrm>
            <a:off x="8634401" y="4954804"/>
            <a:ext cx="509601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C4D5F-A425-4703-B3CF-5ACC1DF381A2}" type="slidenum">
              <a:rPr lang="en-US" sz="750" smtClean="0">
                <a:solidFill>
                  <a:srgbClr val="333333"/>
                </a:solidFill>
                <a:latin typeface="Arial"/>
                <a:cs typeface="Arial"/>
              </a:rPr>
              <a:pPr marL="0" marR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75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pic>
        <p:nvPicPr>
          <p:cNvPr id="14" name="Bild 6" descr="GSI_Logo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94" y="194845"/>
            <a:ext cx="1007989" cy="337379"/>
          </a:xfrm>
          <a:prstGeom prst="rect">
            <a:avLst/>
          </a:prstGeom>
        </p:spPr>
      </p:pic>
      <p:cxnSp>
        <p:nvCxnSpPr>
          <p:cNvPr id="18" name="Gerade Verbindung 17"/>
          <p:cNvCxnSpPr/>
          <p:nvPr userDrawn="1"/>
        </p:nvCxnSpPr>
        <p:spPr>
          <a:xfrm>
            <a:off x="0" y="801205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>
            <a:spLocks/>
          </p:cNvSpPr>
          <p:nvPr userDrawn="1"/>
        </p:nvSpPr>
        <p:spPr>
          <a:xfrm>
            <a:off x="-1" y="704614"/>
            <a:ext cx="255600" cy="1917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098" y="194845"/>
            <a:ext cx="658369" cy="41148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 t="18468" r="7754" b="19100"/>
          <a:stretch/>
        </p:blipFill>
        <p:spPr>
          <a:xfrm>
            <a:off x="5926175" y="133351"/>
            <a:ext cx="1224465" cy="510588"/>
          </a:xfrm>
          <a:prstGeom prst="rect">
            <a:avLst/>
          </a:prstGeom>
        </p:spPr>
      </p:pic>
      <p:sp>
        <p:nvSpPr>
          <p:cNvPr id="15" name="Textfeld 14"/>
          <p:cNvSpPr txBox="1"/>
          <p:nvPr userDrawn="1"/>
        </p:nvSpPr>
        <p:spPr>
          <a:xfrm>
            <a:off x="327545" y="4963273"/>
            <a:ext cx="6881330" cy="2192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25" dirty="0">
                <a:solidFill>
                  <a:srgbClr val="333333"/>
                </a:solidFill>
                <a:latin typeface="+mj-lt"/>
                <a:cs typeface="Arial"/>
              </a:rPr>
              <a:t>FAIR GmbH | GSI GmbH 					</a:t>
            </a:r>
            <a:r>
              <a:rPr lang="de-DE" sz="825" dirty="0"/>
              <a:t>TTC 2026</a:t>
            </a:r>
            <a:r>
              <a:rPr lang="de-DE" sz="825" baseline="0" dirty="0"/>
              <a:t> </a:t>
            </a:r>
            <a:r>
              <a:rPr lang="en-US" sz="825" dirty="0">
                <a:latin typeface="+mj-lt"/>
              </a:rPr>
              <a:t> M. Miski-Oglu 						</a:t>
            </a:r>
            <a:r>
              <a:rPr lang="de-DE" sz="825" dirty="0">
                <a:latin typeface="+mj-lt"/>
              </a:rPr>
              <a:t>10.06.2026</a:t>
            </a:r>
            <a:endParaRPr lang="de-DE" sz="825" dirty="0">
              <a:solidFill>
                <a:srgbClr val="333333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tif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9462" y="2517605"/>
            <a:ext cx="5701271" cy="584900"/>
          </a:xfrm>
        </p:spPr>
        <p:txBody>
          <a:bodyPr/>
          <a:lstStyle/>
          <a:p>
            <a:r>
              <a:rPr lang="en-US" sz="2400" b="1" dirty="0"/>
              <a:t> Commissioning of CM1 and current Status of HELIAC Project at GSI</a:t>
            </a:r>
            <a:endParaRPr lang="en-GB" sz="28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000500" y="3185916"/>
            <a:ext cx="3227295" cy="398888"/>
          </a:xfrm>
        </p:spPr>
        <p:txBody>
          <a:bodyPr>
            <a:noAutofit/>
          </a:bodyPr>
          <a:lstStyle/>
          <a:p>
            <a:r>
              <a:rPr lang="de-DE" sz="1200" dirty="0"/>
              <a:t>Maksym Miski-Oglu</a:t>
            </a:r>
          </a:p>
          <a:p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Nuclotron</a:t>
            </a:r>
            <a:r>
              <a:rPr lang="de-DE" dirty="0"/>
              <a:t> Suspension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rcRect t="166" b="166"/>
          <a:stretch/>
        </p:blipFill>
        <p:spPr>
          <a:xfrm>
            <a:off x="0" y="718969"/>
            <a:ext cx="3746500" cy="370556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rcRect l="49" r="49"/>
          <a:stretch/>
        </p:blipFill>
        <p:spPr>
          <a:xfrm>
            <a:off x="3524250" y="646625"/>
            <a:ext cx="5619750" cy="4328573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4295EB1-2071-4FEE-BC84-B04DA17A965A}"/>
              </a:ext>
            </a:extLst>
          </p:cNvPr>
          <p:cNvGrpSpPr/>
          <p:nvPr/>
        </p:nvGrpSpPr>
        <p:grpSpPr>
          <a:xfrm>
            <a:off x="5988034" y="975683"/>
            <a:ext cx="2996333" cy="895236"/>
            <a:chOff x="5988034" y="975683"/>
            <a:chExt cx="2996333" cy="895236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759AE121-B47D-4210-8AEA-2362CEFD4871}"/>
                </a:ext>
              </a:extLst>
            </p:cNvPr>
            <p:cNvSpPr txBox="1"/>
            <p:nvPr/>
          </p:nvSpPr>
          <p:spPr>
            <a:xfrm>
              <a:off x="5988034" y="975683"/>
              <a:ext cx="2996333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GB" sz="1400" b="1" dirty="0"/>
                <a:t>engineered and manufactured by</a:t>
              </a:r>
            </a:p>
            <a:p>
              <a:pPr algn="l"/>
              <a:endParaRPr lang="de-DE" sz="1400" b="1" dirty="0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F013DE8-453C-4D2F-A3D2-DF3CC9FD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2559" y="1311709"/>
              <a:ext cx="1407284" cy="559210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373BF3E-6102-433A-84B6-F646E4D67F91}"/>
              </a:ext>
            </a:extLst>
          </p:cNvPr>
          <p:cNvSpPr txBox="1"/>
          <p:nvPr/>
        </p:nvSpPr>
        <p:spPr>
          <a:xfrm>
            <a:off x="1614116" y="4181561"/>
            <a:ext cx="1900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Segmented Frame</a:t>
            </a: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A3E3D99-17FB-404F-AA19-5CF69CF40E99}"/>
              </a:ext>
            </a:extLst>
          </p:cNvPr>
          <p:cNvCxnSpPr>
            <a:cxnSpLocks/>
          </p:cNvCxnSpPr>
          <p:nvPr/>
        </p:nvCxnSpPr>
        <p:spPr>
          <a:xfrm flipH="1" flipV="1">
            <a:off x="2103501" y="4029646"/>
            <a:ext cx="234182" cy="245728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16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174" y="43484"/>
            <a:ext cx="5547706" cy="590668"/>
          </a:xfrm>
        </p:spPr>
        <p:txBody>
          <a:bodyPr/>
          <a:lstStyle/>
          <a:p>
            <a:pPr algn="ctr"/>
            <a:r>
              <a:rPr lang="en-GB" dirty="0"/>
              <a:t>SAT of Cryostat with Dummy Cavities in 2021</a:t>
            </a:r>
            <a:br>
              <a:rPr lang="en-GB" dirty="0"/>
            </a:br>
            <a:r>
              <a:rPr lang="en-GB" dirty="0"/>
              <a:t>Transversal Positioning Fidelity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3788"/>
            <a:ext cx="1718611" cy="1566862"/>
          </a:xfrm>
          <a:prstGeom prst="rect">
            <a:avLst/>
          </a:prstGeom>
        </p:spPr>
      </p:pic>
      <p:grpSp>
        <p:nvGrpSpPr>
          <p:cNvPr id="17" name="Gruppieren 16"/>
          <p:cNvGrpSpPr/>
          <p:nvPr/>
        </p:nvGrpSpPr>
        <p:grpSpPr>
          <a:xfrm>
            <a:off x="41865" y="3033207"/>
            <a:ext cx="1843144" cy="1315832"/>
            <a:chOff x="392430" y="2754630"/>
            <a:chExt cx="1843144" cy="1315832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18" t="28656" r="29175" b="37842"/>
            <a:stretch/>
          </p:blipFill>
          <p:spPr>
            <a:xfrm>
              <a:off x="392430" y="2754630"/>
              <a:ext cx="1779270" cy="1315832"/>
            </a:xfrm>
            <a:prstGeom prst="rect">
              <a:avLst/>
            </a:prstGeom>
          </p:spPr>
        </p:pic>
        <p:grpSp>
          <p:nvGrpSpPr>
            <p:cNvPr id="11" name="Gruppieren 10"/>
            <p:cNvGrpSpPr/>
            <p:nvPr/>
          </p:nvGrpSpPr>
          <p:grpSpPr>
            <a:xfrm>
              <a:off x="1367790" y="3539728"/>
              <a:ext cx="504110" cy="449510"/>
              <a:chOff x="1367790" y="3539728"/>
              <a:chExt cx="504110" cy="449510"/>
            </a:xfrm>
          </p:grpSpPr>
          <p:cxnSp>
            <p:nvCxnSpPr>
              <p:cNvPr id="8" name="Gerade Verbindung mit Pfeil 7"/>
              <p:cNvCxnSpPr/>
              <p:nvPr/>
            </p:nvCxnSpPr>
            <p:spPr>
              <a:xfrm flipH="1">
                <a:off x="1654730" y="3539728"/>
                <a:ext cx="217170" cy="21336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Gerade Verbindung mit Pfeil 8"/>
              <p:cNvCxnSpPr/>
              <p:nvPr/>
            </p:nvCxnSpPr>
            <p:spPr>
              <a:xfrm flipV="1">
                <a:off x="1367790" y="3806190"/>
                <a:ext cx="228600" cy="18304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feld 14"/>
            <p:cNvSpPr txBox="1"/>
            <p:nvPr/>
          </p:nvSpPr>
          <p:spPr>
            <a:xfrm rot="19425335">
              <a:off x="1499177" y="3299098"/>
              <a:ext cx="736397" cy="2616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100" dirty="0">
                  <a:solidFill>
                    <a:srgbClr val="FF0000"/>
                  </a:solidFill>
                </a:rPr>
                <a:t>0.25 mm</a:t>
              </a: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6133444" y="828173"/>
            <a:ext cx="3010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target mounted on flange of solenoid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 window at beam ports of cryostat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Taylor-Hobson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micro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alignment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telescope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 Camera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during evacuation/venting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lang="en-GB" sz="1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0.15mm displacement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817" y="3321564"/>
            <a:ext cx="3804183" cy="1987525"/>
          </a:xfrm>
          <a:prstGeom prst="rect">
            <a:avLst/>
          </a:prstGeom>
        </p:spPr>
      </p:pic>
      <p:pic>
        <p:nvPicPr>
          <p:cNvPr id="13" name="Video 4">
            <a:hlinkClick r:id="" action="ppaction://media"/>
            <a:extLst>
              <a:ext uri="{FF2B5EF4-FFF2-40B4-BE49-F238E27FC236}">
                <a16:creationId xmlns:a16="http://schemas.microsoft.com/office/drawing/2014/main" id="{E9D96014-83F7-49B7-B906-1456B17C93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80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8299" y="938305"/>
            <a:ext cx="384786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2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74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7074" y="171126"/>
            <a:ext cx="6414260" cy="590668"/>
          </a:xfrm>
        </p:spPr>
        <p:txBody>
          <a:bodyPr/>
          <a:lstStyle/>
          <a:p>
            <a:r>
              <a:rPr lang="en-GB" dirty="0"/>
              <a:t>Cold string Assembly of CM1 in Clean Room</a:t>
            </a:r>
            <a:br>
              <a:rPr lang="en-GB" dirty="0"/>
            </a:br>
            <a:r>
              <a:rPr lang="en-GB" dirty="0"/>
              <a:t>of Helmholtz Institute Mainz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4E77E6D8-4660-4C2F-ABF7-B5264AEA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48" y="960616"/>
            <a:ext cx="8736538" cy="397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82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rcRect l="29" r="29"/>
          <a:stretch/>
        </p:blipFill>
        <p:spPr>
          <a:xfrm>
            <a:off x="0" y="91007"/>
            <a:ext cx="9138198" cy="51435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050985" y="4862055"/>
            <a:ext cx="1472666" cy="34624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1800" dirty="0"/>
              <a:t>07.02.2023</a:t>
            </a:r>
          </a:p>
        </p:txBody>
      </p:sp>
    </p:spTree>
    <p:extLst>
      <p:ext uri="{BB962C8B-B14F-4D97-AF65-F5344CB8AC3E}">
        <p14:creationId xmlns:p14="http://schemas.microsoft.com/office/powerpoint/2010/main" val="14839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Integaration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CM1 </a:t>
            </a:r>
            <a:r>
              <a:rPr lang="de-DE" dirty="0" err="1"/>
              <a:t>cold</a:t>
            </a:r>
            <a:r>
              <a:rPr lang="de-DE" dirty="0"/>
              <a:t> </a:t>
            </a:r>
            <a:r>
              <a:rPr lang="de-DE" dirty="0" err="1"/>
              <a:t>string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cryostat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CD248F2-DA83-41F7-8CB0-0AC16CA1B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78" y="979996"/>
            <a:ext cx="879024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92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46050" y="174459"/>
            <a:ext cx="5861050" cy="28940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indent="7144" defTabSz="51435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800" dirty="0">
                <a:solidFill>
                  <a:schemeClr val="tx1"/>
                </a:solidFill>
                <a:latin typeface="Arial" pitchFamily="34" charset="0"/>
              </a:rPr>
              <a:t>Testing Area @GSI for “Advanced Demonstrator”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-66675" y="3301815"/>
            <a:ext cx="9595905" cy="1648799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Dedicated radiation protection shelter for cryogenic modules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plant of Series Test Facility(STF) for SIS100 serving also cryogenic modules at Testing Area</a:t>
            </a: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50K He-Circuit with 2 kW@ 10Bar; 4K He-Circuit with 700W@ 3Bar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HLI injector serve UILAC  with beam and  Testing Area with ions from H to Xe A/Z&lt;6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488" y="915081"/>
            <a:ext cx="7368158" cy="240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9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F611FC-4C94-4611-9362-342BF9139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78" y="19452"/>
            <a:ext cx="9140242" cy="493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3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CM1 – Performance Test @ GSI</a:t>
            </a:r>
            <a:br>
              <a:rPr lang="de-DE" dirty="0"/>
            </a:b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351350" y="781569"/>
            <a:ext cx="4078488" cy="4270400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latin typeface="Calibri" panose="020F0502020204030204" pitchFamily="34" charset="0"/>
              </a:rPr>
              <a:t>Cavity performance test with PLL in </a:t>
            </a:r>
            <a:r>
              <a:rPr lang="en-US" sz="1400" b="1" dirty="0" err="1">
                <a:latin typeface="Calibri" panose="020F0502020204030204" pitchFamily="34" charset="0"/>
              </a:rPr>
              <a:t>cw</a:t>
            </a:r>
            <a:r>
              <a:rPr lang="en-US" sz="1400" b="1" dirty="0">
                <a:latin typeface="Calibri" panose="020F0502020204030204" pitchFamily="34" charset="0"/>
              </a:rPr>
              <a:t> mode</a:t>
            </a:r>
            <a:endParaRPr lang="en-US" sz="1400" dirty="0">
              <a:latin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After RF conditioning all cavities reached design gradient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Measurement of </a:t>
            </a:r>
            <a:r>
              <a:rPr lang="en-US" sz="1400" i="1" dirty="0">
                <a:latin typeface="Calibri" panose="020F0502020204030204" pitchFamily="34" charset="0"/>
              </a:rPr>
              <a:t>Q</a:t>
            </a:r>
            <a:r>
              <a:rPr lang="en-US" sz="1400" i="1" baseline="-25000" dirty="0">
                <a:latin typeface="Calibri" panose="020F0502020204030204" pitchFamily="34" charset="0"/>
              </a:rPr>
              <a:t>0</a:t>
            </a:r>
            <a:r>
              <a:rPr lang="en-US" sz="1400" dirty="0">
                <a:latin typeface="Calibri" panose="020F0502020204030204" pitchFamily="34" charset="0"/>
              </a:rPr>
              <a:t> not possible (</a:t>
            </a:r>
            <a:r>
              <a:rPr lang="el-GR" sz="1400" spc="-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de-DE" sz="1400" spc="-1" dirty="0">
                <a:latin typeface="Arial" panose="020B0604020202020204" pitchFamily="34" charset="0"/>
                <a:cs typeface="Arial" panose="020B0604020202020204" pitchFamily="34" charset="0"/>
              </a:rPr>
              <a:t> &gt; 100) </a:t>
            </a:r>
            <a:endParaRPr lang="de-DE" sz="14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i="1" dirty="0">
                <a:latin typeface="Calibri" panose="020F0502020204030204" pitchFamily="34" charset="0"/>
              </a:rPr>
              <a:t>P</a:t>
            </a:r>
            <a:r>
              <a:rPr lang="en-US" sz="1400" i="1" baseline="-25000" dirty="0">
                <a:latin typeface="Calibri" panose="020F0502020204030204" pitchFamily="34" charset="0"/>
              </a:rPr>
              <a:t>t </a:t>
            </a:r>
            <a:r>
              <a:rPr lang="en-US" sz="1400" i="1" dirty="0">
                <a:latin typeface="Calibri" panose="020F0502020204030204" pitchFamily="34" charset="0"/>
              </a:rPr>
              <a:t>/ P</a:t>
            </a:r>
            <a:r>
              <a:rPr lang="en-US" sz="1400" i="1" baseline="-25000" dirty="0">
                <a:latin typeface="Calibri" panose="020F0502020204030204" pitchFamily="34" charset="0"/>
              </a:rPr>
              <a:t>f</a:t>
            </a:r>
            <a:r>
              <a:rPr lang="en-US" sz="1400" dirty="0">
                <a:latin typeface="Calibri" panose="020F0502020204030204" pitchFamily="34" charset="0"/>
              </a:rPr>
              <a:t> describes non ohmic losses</a:t>
            </a:r>
            <a:br>
              <a:rPr lang="en-US" sz="1400" dirty="0">
                <a:latin typeface="Calibri" panose="020F0502020204030204" pitchFamily="34" charset="0"/>
              </a:rPr>
            </a:br>
            <a:endParaRPr lang="en-US" sz="1400" dirty="0">
              <a:latin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Design gradient: dashed line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Limits: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CH0: thermal quenching just above design gradient, no field emission. </a:t>
            </a:r>
            <a:br>
              <a:rPr lang="en-US" sz="1400" dirty="0">
                <a:latin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</a:rPr>
              <a:t>some dirt in high B-field region?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Q</a:t>
            </a:r>
            <a:r>
              <a:rPr lang="en-US" sz="1400" baseline="-25000" dirty="0">
                <a:latin typeface="Calibri" panose="020F0502020204030204" pitchFamily="34" charset="0"/>
              </a:rPr>
              <a:t>0</a:t>
            </a:r>
            <a:r>
              <a:rPr lang="en-US" sz="1400" dirty="0">
                <a:latin typeface="Calibri" panose="020F0502020204030204" pitchFamily="34" charset="0"/>
              </a:rPr>
              <a:t> is probably to low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B1, CH1, CH2 thermal quench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Cavity treatments during production: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 BCP, HPR, 800K backing only by B1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</a:rPr>
              <a:t>All cavities are unique, no spares, no test object!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</a:rPr>
              <a:t>We are seeking  for tailored treatment recipe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</a:rPr>
              <a:t>We are looking for an external partner to </a:t>
            </a:r>
            <a:br>
              <a:rPr lang="en-US" sz="1400" b="1" dirty="0">
                <a:latin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</a:rPr>
              <a:t>jointly develop this recipe!</a:t>
            </a:r>
          </a:p>
        </p:txBody>
      </p:sp>
      <p:sp>
        <p:nvSpPr>
          <p:cNvPr id="32" name="Datumsplatzhalter 31"/>
          <p:cNvSpPr>
            <a:spLocks noGrp="1"/>
          </p:cNvSpPr>
          <p:nvPr>
            <p:ph type="dt" sz="half" idx="2"/>
          </p:nvPr>
        </p:nvSpPr>
        <p:spPr>
          <a:xfrm>
            <a:off x="9498063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609585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05.03.2024</a:t>
            </a:r>
            <a:endParaRPr lang="de-DE" dirty="0"/>
          </a:p>
        </p:txBody>
      </p:sp>
      <p:sp>
        <p:nvSpPr>
          <p:cNvPr id="33" name="Fußzeilenplatzhalter 32"/>
          <p:cNvSpPr>
            <a:spLocks noGrp="1"/>
          </p:cNvSpPr>
          <p:nvPr>
            <p:ph type="ftr" sz="quarter" idx="3"/>
          </p:nvPr>
        </p:nvSpPr>
        <p:spPr>
          <a:xfrm>
            <a:off x="4683762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609585" rtl="0" eaLnBrk="1" latinLnBrk="0" hangingPunct="1">
              <a:defRPr sz="1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/>
              <a:t>F. Dziuba – Development of Superconducting RF Cavities for HELIAC</a:t>
            </a:r>
            <a:endParaRPr lang="de-DE" dirty="0"/>
          </a:p>
        </p:txBody>
      </p:sp>
      <p:sp>
        <p:nvSpPr>
          <p:cNvPr id="34" name="Foliennummernplatzhalter 33"/>
          <p:cNvSpPr>
            <a:spLocks noGrp="1"/>
          </p:cNvSpPr>
          <p:nvPr>
            <p:ph type="sldNum" sz="quarter" idx="12"/>
          </p:nvPr>
        </p:nvSpPr>
        <p:spPr>
          <a:xfrm>
            <a:off x="10687723" y="6552643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609585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17</a:t>
            </a:fld>
            <a:endParaRPr lang="de-DE" dirty="0"/>
          </a:p>
        </p:txBody>
      </p:sp>
      <p:grpSp>
        <p:nvGrpSpPr>
          <p:cNvPr id="198" name="Gruppieren 197">
            <a:extLst>
              <a:ext uri="{FF2B5EF4-FFF2-40B4-BE49-F238E27FC236}">
                <a16:creationId xmlns:a16="http://schemas.microsoft.com/office/drawing/2014/main" id="{5B28715A-E7BE-4D5B-91EE-2ED689DBA118}"/>
              </a:ext>
            </a:extLst>
          </p:cNvPr>
          <p:cNvGrpSpPr/>
          <p:nvPr/>
        </p:nvGrpSpPr>
        <p:grpSpPr>
          <a:xfrm>
            <a:off x="-143629" y="584442"/>
            <a:ext cx="6017361" cy="4599723"/>
            <a:chOff x="-111101" y="584442"/>
            <a:chExt cx="6017361" cy="4599723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1101" y="2664165"/>
              <a:ext cx="3292436" cy="2520000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0661" y="2656170"/>
              <a:ext cx="3292435" cy="252000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1101" y="584442"/>
              <a:ext cx="3292436" cy="2520000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13825" y="592437"/>
              <a:ext cx="3292435" cy="2520000"/>
            </a:xfrm>
            <a:prstGeom prst="rect">
              <a:avLst/>
            </a:prstGeom>
          </p:spPr>
        </p:pic>
        <p:cxnSp>
          <p:nvCxnSpPr>
            <p:cNvPr id="26" name="Gerader Verbinder 25"/>
            <p:cNvCxnSpPr/>
            <p:nvPr/>
          </p:nvCxnSpPr>
          <p:spPr>
            <a:xfrm>
              <a:off x="4107216" y="3104442"/>
              <a:ext cx="0" cy="1535193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/>
            <p:cNvCxnSpPr>
              <a:cxnSpLocks/>
            </p:cNvCxnSpPr>
            <p:nvPr/>
          </p:nvCxnSpPr>
          <p:spPr>
            <a:xfrm>
              <a:off x="4334385" y="1268361"/>
              <a:ext cx="0" cy="66367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/>
            <p:cNvCxnSpPr>
              <a:cxnSpLocks/>
              <a:endCxn id="36" idx="3"/>
            </p:cNvCxnSpPr>
            <p:nvPr/>
          </p:nvCxnSpPr>
          <p:spPr>
            <a:xfrm>
              <a:off x="2379740" y="1315584"/>
              <a:ext cx="5617" cy="85306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>
              <a:cxnSpLocks/>
            </p:cNvCxnSpPr>
            <p:nvPr/>
          </p:nvCxnSpPr>
          <p:spPr>
            <a:xfrm>
              <a:off x="1923072" y="3340510"/>
              <a:ext cx="0" cy="63684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34"/>
            <p:cNvSpPr txBox="1"/>
            <p:nvPr/>
          </p:nvSpPr>
          <p:spPr>
            <a:xfrm>
              <a:off x="3661240" y="2109995"/>
              <a:ext cx="90954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ctr"/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ext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 = 1.5e6</a:t>
              </a:r>
            </a:p>
            <a:p>
              <a:pPr algn="ctr"/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0.5MV @ </a:t>
              </a:r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de-DE" sz="7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= 320W</a:t>
              </a: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1547948" y="2018610"/>
              <a:ext cx="837409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ctr"/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ext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 = 2.3e6</a:t>
              </a:r>
            </a:p>
            <a:p>
              <a:pPr algn="ctr"/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3MV @ </a:t>
              </a:r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de-DE" sz="7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= 380W</a:t>
              </a: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3492535" y="4057625"/>
              <a:ext cx="837409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ctr"/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ext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 = 8.6e6</a:t>
              </a:r>
            </a:p>
            <a:p>
              <a:pPr algn="ctr"/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2MV @ </a:t>
              </a:r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de-DE" sz="7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= 130W</a:t>
              </a: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1099621" y="3977358"/>
              <a:ext cx="837409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ctr"/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ext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 = 8.6e6</a:t>
              </a:r>
            </a:p>
            <a:p>
              <a:pPr algn="ctr"/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2MV @ </a:t>
              </a:r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f</a:t>
              </a:r>
              <a:r>
                <a:rPr lang="de-DE" sz="7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= 130W</a:t>
              </a: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30346" y="2187248"/>
              <a:ext cx="847027" cy="300082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7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= 64 MV</a:t>
              </a:r>
            </a:p>
            <a:p>
              <a:pPr algn="l"/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 = 94 </a:t>
              </a:r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mT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/MV/m</a:t>
              </a: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1178164" y="1517965"/>
              <a:ext cx="847027" cy="300082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7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= 36 MV</a:t>
              </a:r>
            </a:p>
            <a:p>
              <a:pPr algn="l"/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 = 31 </a:t>
              </a:r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mT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/MV/m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1995161" y="4004308"/>
              <a:ext cx="847027" cy="300082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7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= 52 MV</a:t>
              </a:r>
            </a:p>
            <a:p>
              <a:pPr algn="l"/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 = 68 </a:t>
              </a:r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mT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/MV/m</a:t>
              </a: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584067" y="3565923"/>
              <a:ext cx="895117" cy="300082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750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= 81 MV</a:t>
              </a:r>
            </a:p>
            <a:p>
              <a:pPr algn="l"/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r>
                <a:rPr lang="de-DE" sz="750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 = 106 </a:t>
              </a:r>
              <a:r>
                <a:rPr lang="de-DE" sz="75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mT</a:t>
              </a:r>
              <a:r>
                <a:rPr lang="de-DE" sz="750" dirty="0">
                  <a:latin typeface="Calibri" panose="020F0502020204030204" pitchFamily="34" charset="0"/>
                  <a:cs typeface="Calibri" panose="020F0502020204030204" pitchFamily="34" charset="0"/>
                </a:rPr>
                <a:t>/MV/m</a:t>
              </a:r>
            </a:p>
          </p:txBody>
        </p:sp>
        <p:cxnSp>
          <p:nvCxnSpPr>
            <p:cNvPr id="185" name="Gerade Verbindung mit Pfeil 184">
              <a:extLst>
                <a:ext uri="{FF2B5EF4-FFF2-40B4-BE49-F238E27FC236}">
                  <a16:creationId xmlns:a16="http://schemas.microsoft.com/office/drawing/2014/main" id="{C0094A1A-8203-4E80-8AAF-0C8422DA4B7F}"/>
                </a:ext>
              </a:extLst>
            </p:cNvPr>
            <p:cNvCxnSpPr/>
            <p:nvPr/>
          </p:nvCxnSpPr>
          <p:spPr>
            <a:xfrm flipV="1">
              <a:off x="5087282" y="1852437"/>
              <a:ext cx="168543" cy="33481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Gerade Verbindung mit Pfeil 186">
              <a:extLst>
                <a:ext uri="{FF2B5EF4-FFF2-40B4-BE49-F238E27FC236}">
                  <a16:creationId xmlns:a16="http://schemas.microsoft.com/office/drawing/2014/main" id="{F88A6C4A-A20B-42C2-8193-132A4C394F7F}"/>
                </a:ext>
              </a:extLst>
            </p:cNvPr>
            <p:cNvCxnSpPr/>
            <p:nvPr/>
          </p:nvCxnSpPr>
          <p:spPr>
            <a:xfrm flipH="1">
              <a:off x="5023645" y="3866005"/>
              <a:ext cx="75403" cy="2613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Gerade Verbindung mit Pfeil 188">
              <a:extLst>
                <a:ext uri="{FF2B5EF4-FFF2-40B4-BE49-F238E27FC236}">
                  <a16:creationId xmlns:a16="http://schemas.microsoft.com/office/drawing/2014/main" id="{AA7FA3F8-21ED-413A-8D64-A794F2778DE7}"/>
                </a:ext>
              </a:extLst>
            </p:cNvPr>
            <p:cNvCxnSpPr/>
            <p:nvPr/>
          </p:nvCxnSpPr>
          <p:spPr>
            <a:xfrm flipV="1">
              <a:off x="2399971" y="3791461"/>
              <a:ext cx="18703" cy="2052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153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3C7E60-0CEF-4F58-BEB9-C29301397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25" dirty="0">
                <a:latin typeface="Arial" panose="020B0604020202020204" pitchFamily="34" charset="0"/>
                <a:cs typeface="Arial" panose="020B0604020202020204" pitchFamily="34" charset="0"/>
              </a:rPr>
              <a:t>CM1: </a:t>
            </a:r>
            <a:r>
              <a:rPr lang="de-DE" sz="2625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sz="26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625" dirty="0" err="1">
                <a:latin typeface="Arial" panose="020B0604020202020204" pitchFamily="34" charset="0"/>
                <a:cs typeface="Arial" panose="020B0604020202020204" pitchFamily="34" charset="0"/>
              </a:rPr>
              <a:t>status</a:t>
            </a:r>
            <a:endParaRPr lang="de-DE" sz="26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822518-77F6-4A5B-85D0-EB95D120E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01"/>
          <a:stretch/>
        </p:blipFill>
        <p:spPr>
          <a:xfrm>
            <a:off x="4643943" y="706814"/>
            <a:ext cx="4450915" cy="3387634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DAD010-65E7-45EB-9061-5D7569BC7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049" y="849168"/>
            <a:ext cx="7720485" cy="367768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1600" dirty="0"/>
              <a:t>In operation since December 2023</a:t>
            </a:r>
          </a:p>
          <a:p>
            <a:pPr>
              <a:lnSpc>
                <a:spcPct val="120000"/>
              </a:lnSpc>
            </a:pPr>
            <a:r>
              <a:rPr lang="en-GB" sz="1600" dirty="0"/>
              <a:t>Design energy achieved</a:t>
            </a:r>
          </a:p>
          <a:p>
            <a:pPr>
              <a:lnSpc>
                <a:spcPct val="120000"/>
              </a:lnSpc>
            </a:pPr>
            <a:r>
              <a:rPr lang="en-GB" sz="1600" dirty="0"/>
              <a:t>Smooth energy variation achieved</a:t>
            </a:r>
          </a:p>
          <a:p>
            <a:pPr>
              <a:lnSpc>
                <a:spcPct val="120000"/>
              </a:lnSpc>
            </a:pPr>
            <a:r>
              <a:rPr lang="en-GB" sz="1600" dirty="0"/>
              <a:t>Stable operation of cryogenic infrastructure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600" dirty="0"/>
              <a:t>Challenges:</a:t>
            </a:r>
            <a:endParaRPr lang="en-GB" sz="1400" dirty="0"/>
          </a:p>
          <a:p>
            <a:pPr>
              <a:lnSpc>
                <a:spcPct val="120000"/>
              </a:lnSpc>
            </a:pPr>
            <a:r>
              <a:rPr lang="en-GB" sz="1600" dirty="0"/>
              <a:t>Beam transmission of 90%</a:t>
            </a:r>
          </a:p>
          <a:p>
            <a:pPr lvl="1">
              <a:lnSpc>
                <a:spcPct val="120000"/>
              </a:lnSpc>
            </a:pPr>
            <a:r>
              <a:rPr lang="en-GB" sz="1400" dirty="0" err="1"/>
              <a:t>analog</a:t>
            </a:r>
            <a:r>
              <a:rPr lang="en-GB" sz="1400" dirty="0"/>
              <a:t> rf-control loops are unstable: </a:t>
            </a:r>
            <a:r>
              <a:rPr lang="en-GB" sz="1400" dirty="0">
                <a:sym typeface="Symbol" panose="05050102010706020507" pitchFamily="18" charset="2"/>
              </a:rPr>
              <a:t></a:t>
            </a:r>
            <a:r>
              <a:rPr lang="en-GB" sz="1400" dirty="0">
                <a:latin typeface="GreekC" panose="00000400000000000000" pitchFamily="2" charset="0"/>
                <a:cs typeface="GreekC" panose="00000400000000000000" pitchFamily="2" charset="0"/>
                <a:sym typeface="Symbol" panose="05050102010706020507" pitchFamily="18" charset="2"/>
              </a:rPr>
              <a:t>f</a:t>
            </a:r>
            <a:r>
              <a:rPr lang="en-GB" sz="1400" dirty="0">
                <a:latin typeface="+mj-lt"/>
                <a:cs typeface="GreekC" panose="00000400000000000000" pitchFamily="2" charset="0"/>
                <a:sym typeface="Symbol" panose="05050102010706020507" pitchFamily="18" charset="2"/>
              </a:rPr>
              <a:t>=5°</a:t>
            </a:r>
            <a:br>
              <a:rPr lang="en-GB" sz="1400" dirty="0">
                <a:latin typeface="+mj-lt"/>
                <a:cs typeface="GreekC" panose="00000400000000000000" pitchFamily="2" charset="0"/>
                <a:sym typeface="Symbol" panose="05050102010706020507" pitchFamily="18" charset="2"/>
              </a:rPr>
            </a:br>
            <a:r>
              <a:rPr lang="en-GB" sz="1400" dirty="0">
                <a:latin typeface="+mj-lt"/>
                <a:cs typeface="GreekC" panose="00000400000000000000" pitchFamily="2" charset="0"/>
                <a:sym typeface="Symbol" panose="05050102010706020507" pitchFamily="18" charset="2"/>
              </a:rPr>
              <a:t>due to pondermotive instability </a:t>
            </a:r>
            <a:br>
              <a:rPr lang="en-GB" sz="1400" dirty="0">
                <a:latin typeface="+mj-lt"/>
                <a:cs typeface="GreekC" panose="00000400000000000000" pitchFamily="2" charset="0"/>
                <a:sym typeface="Symbol" panose="05050102010706020507" pitchFamily="18" charset="2"/>
              </a:rPr>
            </a:br>
            <a:r>
              <a:rPr lang="en-GB" sz="1400" dirty="0">
                <a:latin typeface="+mj-lt"/>
                <a:cs typeface="GreekC" panose="00000400000000000000" pitchFamily="2" charset="0"/>
                <a:sym typeface="Wingdings" panose="05000000000000000000" pitchFamily="2" charset="2"/>
              </a:rPr>
              <a:t> </a:t>
            </a:r>
            <a:r>
              <a:rPr lang="en-GB" sz="1400" dirty="0" err="1">
                <a:latin typeface="+mj-lt"/>
                <a:cs typeface="GreekC" panose="00000400000000000000" pitchFamily="2" charset="0"/>
                <a:sym typeface="Wingdings" panose="05000000000000000000" pitchFamily="2" charset="2"/>
              </a:rPr>
              <a:t>dLLRF</a:t>
            </a:r>
            <a:r>
              <a:rPr lang="en-GB" sz="1400" dirty="0">
                <a:latin typeface="+mj-lt"/>
                <a:cs typeface="GreekC" panose="00000400000000000000" pitchFamily="2" charset="0"/>
                <a:sym typeface="Wingdings" panose="05000000000000000000" pitchFamily="2" charset="2"/>
              </a:rPr>
              <a:t> based on </a:t>
            </a:r>
            <a:r>
              <a:rPr lang="en-GB" sz="1400" dirty="0">
                <a:latin typeface="+mj-lt"/>
                <a:cs typeface="GreekC" panose="00000400000000000000" pitchFamily="2" charset="0"/>
                <a:sym typeface="Symbol" panose="05050102010706020507" pitchFamily="18" charset="2"/>
              </a:rPr>
              <a:t>TCA+ Struck boards is</a:t>
            </a:r>
            <a:br>
              <a:rPr lang="en-GB" sz="1400" dirty="0">
                <a:latin typeface="+mj-lt"/>
                <a:cs typeface="GreekC" panose="00000400000000000000" pitchFamily="2" charset="0"/>
                <a:sym typeface="Symbol" panose="05050102010706020507" pitchFamily="18" charset="2"/>
              </a:rPr>
            </a:br>
            <a:r>
              <a:rPr lang="en-GB" sz="1400" dirty="0">
                <a:latin typeface="+mj-lt"/>
                <a:cs typeface="GreekC" panose="00000400000000000000" pitchFamily="2" charset="0"/>
                <a:sym typeface="Symbol" panose="05050102010706020507" pitchFamily="18" charset="2"/>
              </a:rPr>
              <a:t>currently under development (</a:t>
            </a:r>
            <a:r>
              <a:rPr lang="en-GB" sz="1400" dirty="0">
                <a:solidFill>
                  <a:srgbClr val="FF0000"/>
                </a:solidFill>
                <a:latin typeface="+mj-lt"/>
                <a:cs typeface="GreekC" panose="00000400000000000000" pitchFamily="2" charset="0"/>
                <a:sym typeface="Symbol" panose="05050102010706020507" pitchFamily="18" charset="2"/>
              </a:rPr>
              <a:t>looking for collaboration, help is welcome!</a:t>
            </a:r>
            <a:r>
              <a:rPr lang="en-GB" sz="1400" dirty="0">
                <a:latin typeface="+mj-lt"/>
                <a:cs typeface="GreekC" panose="00000400000000000000" pitchFamily="2" charset="0"/>
                <a:sym typeface="Symbol" panose="05050102010706020507" pitchFamily="18" charset="2"/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lang="en-GB" sz="1400" dirty="0">
                <a:latin typeface="+mj-lt"/>
                <a:cs typeface="GreekC" panose="00000400000000000000" pitchFamily="2" charset="0"/>
                <a:sym typeface="Symbol" panose="05050102010706020507" pitchFamily="18" charset="2"/>
              </a:rPr>
              <a:t>B1 resonance frequency is 140kHz to high (out of range of dynamic tuner 50kHz )</a:t>
            </a:r>
            <a:endParaRPr lang="en-GB" sz="1400" dirty="0">
              <a:latin typeface="+mj-lt"/>
              <a:sym typeface="Symbol" panose="05050102010706020507" pitchFamily="18" charset="2"/>
            </a:endParaRPr>
          </a:p>
          <a:p>
            <a:pPr lvl="1">
              <a:lnSpc>
                <a:spcPct val="120000"/>
              </a:lnSpc>
            </a:pPr>
            <a:r>
              <a:rPr lang="en-GB" sz="1400" dirty="0">
                <a:latin typeface="+mj-lt"/>
                <a:sym typeface="Symbol" panose="05050102010706020507" pitchFamily="18" charset="2"/>
              </a:rPr>
              <a:t>HLI beam have to high transversal emittance. Improvement measures are identified</a:t>
            </a:r>
            <a:endParaRPr lang="en-GB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SIBAF-Project (2026-2029) aiming operation of CM1 for material research </a:t>
            </a:r>
          </a:p>
        </p:txBody>
      </p:sp>
    </p:spTree>
    <p:extLst>
      <p:ext uri="{BB962C8B-B14F-4D97-AF65-F5344CB8AC3E}">
        <p14:creationId xmlns:p14="http://schemas.microsoft.com/office/powerpoint/2010/main" val="330356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A2FB37-9B59-443C-8E30-7DAED222A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Eigenfrequency of Buncher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5C4651-711A-4981-81DB-8EEE7D897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" y="2843672"/>
            <a:ext cx="9075420" cy="1483736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600" dirty="0"/>
              <a:t>Single spoke cavity with very strong capacitive load </a:t>
            </a:r>
            <a:br>
              <a:rPr lang="en-US" sz="1600" dirty="0"/>
            </a:br>
            <a:r>
              <a:rPr lang="en-US" sz="1600" dirty="0"/>
              <a:t>every </a:t>
            </a:r>
            <a:r>
              <a:rPr lang="en-US" sz="1600" dirty="0">
                <a:sym typeface="Symbol" panose="05050102010706020507" pitchFamily="18" charset="2"/>
              </a:rPr>
              <a:t></a:t>
            </a:r>
            <a:r>
              <a:rPr lang="en-US" sz="1600" dirty="0"/>
              <a:t>m of gap distance results in fraction of  kHz eigenfrequency deviation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Error in prediction of pressure sensitivity (stiffness of He-Jacket was underestimated )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Pressure sensitivity is overestimated and overcompensated </a:t>
            </a:r>
            <a:r>
              <a:rPr lang="en-US" sz="1600" dirty="0">
                <a:sym typeface="Symbol" panose="05050102010706020507" pitchFamily="18" charset="2"/>
              </a:rPr>
              <a:t> eigenfrequency is to high</a:t>
            </a:r>
            <a:endParaRPr lang="en-US" sz="1600" dirty="0"/>
          </a:p>
          <a:p>
            <a:pPr>
              <a:lnSpc>
                <a:spcPct val="120000"/>
              </a:lnSpc>
            </a:pPr>
            <a:r>
              <a:rPr lang="en-US" sz="1600" dirty="0"/>
              <a:t>Mechanical Pressure on the end faces </a:t>
            </a:r>
            <a:r>
              <a:rPr lang="en-US" sz="1600" dirty="0">
                <a:sym typeface="Symbol" panose="05050102010706020507" pitchFamily="18" charset="2"/>
              </a:rPr>
              <a:t> plastic deformation (intended reduction of gap 20m )</a:t>
            </a:r>
            <a:r>
              <a:rPr lang="en-US" sz="1600" dirty="0"/>
              <a:t> 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Repair would be done at Research Instruments</a:t>
            </a:r>
            <a:endParaRPr lang="de-DE" sz="16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3CD0CB2-54A7-4313-B2E2-44809C21C409}"/>
              </a:ext>
            </a:extLst>
          </p:cNvPr>
          <p:cNvGrpSpPr/>
          <p:nvPr/>
        </p:nvGrpSpPr>
        <p:grpSpPr>
          <a:xfrm>
            <a:off x="2499360" y="924774"/>
            <a:ext cx="3455080" cy="1889121"/>
            <a:chOff x="2499360" y="1187167"/>
            <a:chExt cx="3455080" cy="1889121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60D5FDB-7951-47F2-A9F2-CEC39D580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607"/>
            <a:stretch/>
          </p:blipFill>
          <p:spPr>
            <a:xfrm>
              <a:off x="3264875" y="1187167"/>
              <a:ext cx="1831911" cy="1889121"/>
            </a:xfrm>
            <a:prstGeom prst="rect">
              <a:avLst/>
            </a:prstGeom>
          </p:spPr>
        </p:pic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9B629E77-4F90-4BF4-A573-A2BBF54E4AB8}"/>
                </a:ext>
              </a:extLst>
            </p:cNvPr>
            <p:cNvGrpSpPr/>
            <p:nvPr/>
          </p:nvGrpSpPr>
          <p:grpSpPr>
            <a:xfrm>
              <a:off x="2499360" y="1740736"/>
              <a:ext cx="822960" cy="398836"/>
              <a:chOff x="2061210" y="1696664"/>
              <a:chExt cx="822960" cy="398836"/>
            </a:xfrm>
          </p:grpSpPr>
          <p:cxnSp>
            <p:nvCxnSpPr>
              <p:cNvPr id="9" name="Gerade Verbindung mit Pfeil 8">
                <a:extLst>
                  <a:ext uri="{FF2B5EF4-FFF2-40B4-BE49-F238E27FC236}">
                    <a16:creationId xmlns:a16="http://schemas.microsoft.com/office/drawing/2014/main" id="{025FF813-62CB-4F41-BC5C-71EEBC7B9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61210" y="2094689"/>
                <a:ext cx="762000" cy="811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EFE0F8D1-C232-4297-B7F4-2B380A8B26EE}"/>
                  </a:ext>
                </a:extLst>
              </p:cNvPr>
              <p:cNvSpPr txBox="1"/>
              <p:nvPr/>
            </p:nvSpPr>
            <p:spPr>
              <a:xfrm>
                <a:off x="2122170" y="1696664"/>
                <a:ext cx="762000" cy="36933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800" dirty="0"/>
                  <a:t>20t</a:t>
                </a:r>
              </a:p>
            </p:txBody>
          </p:sp>
        </p:grp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09CF3B21-C00C-4283-9272-6C6B40CB86EF}"/>
                </a:ext>
              </a:extLst>
            </p:cNvPr>
            <p:cNvGrpSpPr/>
            <p:nvPr/>
          </p:nvGrpSpPr>
          <p:grpSpPr>
            <a:xfrm>
              <a:off x="5040040" y="1718966"/>
              <a:ext cx="914400" cy="398430"/>
              <a:chOff x="5071110" y="1667161"/>
              <a:chExt cx="914400" cy="398429"/>
            </a:xfrm>
          </p:grpSpPr>
          <p:cxnSp>
            <p:nvCxnSpPr>
              <p:cNvPr id="14" name="Gerade Verbindung mit Pfeil 13">
                <a:extLst>
                  <a:ext uri="{FF2B5EF4-FFF2-40B4-BE49-F238E27FC236}">
                    <a16:creationId xmlns:a16="http://schemas.microsoft.com/office/drawing/2014/main" id="{251CB358-9437-404C-8B42-9F1502476E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71110" y="2064779"/>
                <a:ext cx="742950" cy="811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BE23E0BD-A770-4026-98D3-30F8DAF9B470}"/>
                  </a:ext>
                </a:extLst>
              </p:cNvPr>
              <p:cNvSpPr txBox="1"/>
              <p:nvPr/>
            </p:nvSpPr>
            <p:spPr>
              <a:xfrm>
                <a:off x="5223510" y="1667161"/>
                <a:ext cx="762000" cy="36933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800" dirty="0"/>
                  <a:t>20t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021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pc="-1" dirty="0" err="1">
                <a:solidFill>
                  <a:srgbClr val="000000"/>
                </a:solidFill>
                <a:latin typeface="+mj-lt"/>
                <a:ea typeface="DejaVu Sans"/>
              </a:rPr>
              <a:t>Existing</a:t>
            </a:r>
            <a:r>
              <a:rPr lang="de-DE" spc="-1" dirty="0">
                <a:solidFill>
                  <a:srgbClr val="000000"/>
                </a:solidFill>
                <a:latin typeface="+mj-lt"/>
                <a:ea typeface="DejaVu Sans"/>
              </a:rPr>
              <a:t> GSI </a:t>
            </a:r>
            <a:r>
              <a:rPr lang="de-DE" spc="-1" dirty="0" err="1">
                <a:solidFill>
                  <a:srgbClr val="000000"/>
                </a:solidFill>
                <a:latin typeface="+mj-lt"/>
                <a:ea typeface="DejaVu Sans"/>
              </a:rPr>
              <a:t>facility</a:t>
            </a:r>
            <a:r>
              <a:rPr lang="de-DE" spc="-1" dirty="0">
                <a:solidFill>
                  <a:srgbClr val="000000"/>
                </a:solidFill>
                <a:latin typeface="+mj-lt"/>
                <a:ea typeface="DejaVu Sans"/>
              </a:rPr>
              <a:t> </a:t>
            </a:r>
            <a:r>
              <a:rPr lang="de-DE" spc="-1" dirty="0" err="1">
                <a:solidFill>
                  <a:srgbClr val="000000"/>
                </a:solidFill>
                <a:latin typeface="+mj-lt"/>
                <a:ea typeface="DejaVu Sans"/>
              </a:rPr>
              <a:t>and</a:t>
            </a:r>
            <a:r>
              <a:rPr lang="de-DE" spc="-1" dirty="0">
                <a:solidFill>
                  <a:srgbClr val="000000"/>
                </a:solidFill>
                <a:latin typeface="+mj-lt"/>
                <a:ea typeface="DejaVu Sans"/>
              </a:rPr>
              <a:t> </a:t>
            </a:r>
            <a:r>
              <a:rPr lang="de-DE" spc="-1" dirty="0" err="1">
                <a:solidFill>
                  <a:srgbClr val="000000"/>
                </a:solidFill>
                <a:latin typeface="+mj-lt"/>
                <a:ea typeface="DejaVu Sans"/>
              </a:rPr>
              <a:t>future</a:t>
            </a:r>
            <a:r>
              <a:rPr lang="de-DE" spc="-1" dirty="0">
                <a:solidFill>
                  <a:srgbClr val="000000"/>
                </a:solidFill>
                <a:latin typeface="+mj-lt"/>
                <a:ea typeface="DejaVu Sans"/>
              </a:rPr>
              <a:t> FAIR </a:t>
            </a:r>
            <a:r>
              <a:rPr lang="de-DE" spc="-1" dirty="0" err="1">
                <a:solidFill>
                  <a:srgbClr val="000000"/>
                </a:solidFill>
                <a:latin typeface="+mj-lt"/>
                <a:ea typeface="DejaVu Sans"/>
              </a:rPr>
              <a:t>complex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82287" y="940398"/>
            <a:ext cx="2397372" cy="1067504"/>
          </a:xfrm>
        </p:spPr>
        <p:txBody>
          <a:bodyPr/>
          <a:lstStyle/>
          <a:p>
            <a:pPr>
              <a:buClr>
                <a:srgbClr val="40529B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40529B"/>
                </a:solidFill>
              </a:rPr>
              <a:t>Existing</a:t>
            </a:r>
            <a:r>
              <a:rPr lang="en-GB" sz="1400" dirty="0">
                <a:solidFill>
                  <a:srgbClr val="7C81A6"/>
                </a:solidFill>
              </a:rPr>
              <a:t> </a:t>
            </a:r>
            <a:r>
              <a:rPr lang="en-GB" sz="1400" dirty="0">
                <a:solidFill>
                  <a:srgbClr val="40529B"/>
                </a:solidFill>
              </a:rPr>
              <a:t>facility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0000"/>
                </a:solidFill>
              </a:rPr>
              <a:t>Future facility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Experiments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263288F-4C36-4BB0-8859-DEE9D6DDDF2E}"/>
              </a:ext>
            </a:extLst>
          </p:cNvPr>
          <p:cNvGrpSpPr/>
          <p:nvPr/>
        </p:nvGrpSpPr>
        <p:grpSpPr>
          <a:xfrm>
            <a:off x="54219" y="927447"/>
            <a:ext cx="5718927" cy="3984333"/>
            <a:chOff x="54219" y="927447"/>
            <a:chExt cx="5718927" cy="3984333"/>
          </a:xfrm>
        </p:grpSpPr>
        <p:grpSp>
          <p:nvGrpSpPr>
            <p:cNvPr id="8" name="Gruppieren 7"/>
            <p:cNvGrpSpPr/>
            <p:nvPr/>
          </p:nvGrpSpPr>
          <p:grpSpPr>
            <a:xfrm>
              <a:off x="54219" y="927447"/>
              <a:ext cx="5718927" cy="3984333"/>
              <a:chOff x="-5487" y="1236595"/>
              <a:chExt cx="7625236" cy="5312444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2"/>
              <a:srcRect t="562" b="562"/>
              <a:stretch/>
            </p:blipFill>
            <p:spPr>
              <a:xfrm>
                <a:off x="-5487" y="1236595"/>
                <a:ext cx="7625236" cy="5255379"/>
              </a:xfrm>
              <a:prstGeom prst="rect">
                <a:avLst/>
              </a:prstGeom>
            </p:spPr>
          </p:pic>
          <p:sp>
            <p:nvSpPr>
              <p:cNvPr id="7" name="Rechteck 6"/>
              <p:cNvSpPr/>
              <p:nvPr/>
            </p:nvSpPr>
            <p:spPr>
              <a:xfrm>
                <a:off x="5795729" y="5752731"/>
                <a:ext cx="1778759" cy="7963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013"/>
              </a:p>
            </p:txBody>
          </p:sp>
        </p:grp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FB660F5-C620-4DFF-97B6-C55468A4B101}"/>
                </a:ext>
              </a:extLst>
            </p:cNvPr>
            <p:cNvSpPr/>
            <p:nvPr/>
          </p:nvSpPr>
          <p:spPr>
            <a:xfrm>
              <a:off x="4163213" y="3649679"/>
              <a:ext cx="1334069" cy="597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013"/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81D2B62D-AC2C-4CB3-97DB-32F2EA3A0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470" y="2478066"/>
            <a:ext cx="3985530" cy="57449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74F137B-1A54-477C-9C7D-37850EAA50DB}"/>
              </a:ext>
            </a:extLst>
          </p:cNvPr>
          <p:cNvSpPr txBox="1"/>
          <p:nvPr/>
        </p:nvSpPr>
        <p:spPr>
          <a:xfrm>
            <a:off x="3989925" y="3522721"/>
            <a:ext cx="488703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UNILAC provide beam for SHE research @ GSI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UNILAC will serves as injector for 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SHE program and material research requires a </a:t>
            </a:r>
            <a:r>
              <a:rPr lang="en-US" sz="1600" b="1" dirty="0"/>
              <a:t>dedicated</a:t>
            </a:r>
            <a:r>
              <a:rPr lang="en-US" sz="1600" dirty="0"/>
              <a:t>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Word wide quest for synthesis of element 120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417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F548B-90C9-4CF7-8A05-04279C276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Situation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23064F7-667B-4FF9-899D-31EE85F52160}"/>
              </a:ext>
            </a:extLst>
          </p:cNvPr>
          <p:cNvGrpSpPr/>
          <p:nvPr/>
        </p:nvGrpSpPr>
        <p:grpSpPr>
          <a:xfrm>
            <a:off x="516966" y="868625"/>
            <a:ext cx="4732612" cy="3821674"/>
            <a:chOff x="321277" y="944029"/>
            <a:chExt cx="4732612" cy="382167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79750D1F-35AF-4526-AA82-789D55347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21277" y="1213863"/>
              <a:ext cx="4732612" cy="355184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20ACE53-1991-48F4-9709-0911B5FB2D0A}"/>
                </a:ext>
              </a:extLst>
            </p:cNvPr>
            <p:cNvSpPr txBox="1"/>
            <p:nvPr/>
          </p:nvSpPr>
          <p:spPr>
            <a:xfrm>
              <a:off x="2186151" y="944029"/>
              <a:ext cx="1589689" cy="30008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dirty="0"/>
                <a:t>05.02.2026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21E4E7EE-5ECA-4BC5-B7FA-FC6D62917F5D}"/>
              </a:ext>
            </a:extLst>
          </p:cNvPr>
          <p:cNvSpPr txBox="1"/>
          <p:nvPr/>
        </p:nvSpPr>
        <p:spPr>
          <a:xfrm>
            <a:off x="5437848" y="1590675"/>
            <a:ext cx="3552403" cy="15465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Short circuit in the primary winding of the  Transformer in high Voltage supply for  anode voltage of 2 MW tetrode amplifier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Subsequent fire of the oil‑filled high‑voltage capacitors</a:t>
            </a:r>
          </a:p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2746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55101-5A70-4754-B4FB-0740762E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HELIAC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Mittiagation</a:t>
            </a:r>
            <a:r>
              <a:rPr lang="de-DE" dirty="0"/>
              <a:t> Strategie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E377FE-41DF-4528-9B78-441944F52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89" y="935614"/>
            <a:ext cx="8645235" cy="4291841"/>
          </a:xfrm>
        </p:spPr>
        <p:txBody>
          <a:bodyPr/>
          <a:lstStyle/>
          <a:p>
            <a:r>
              <a:rPr lang="en-GB" sz="1600" dirty="0"/>
              <a:t>All rf-supplies of UNILAC are destroyed </a:t>
            </a:r>
          </a:p>
          <a:p>
            <a:r>
              <a:rPr lang="en-GB" sz="1600" dirty="0"/>
              <a:t>Major readout systems of Beam Diagnostics is destroyed</a:t>
            </a:r>
          </a:p>
          <a:p>
            <a:r>
              <a:rPr lang="en-GB" sz="1600" dirty="0"/>
              <a:t>Restoration of UNILAC is started. Full operation expected in 2030</a:t>
            </a:r>
          </a:p>
          <a:p>
            <a:r>
              <a:rPr lang="en-GB" sz="1600" dirty="0"/>
              <a:t>Intermediate solution Q4 2027 : 4 MeV low duty factor LINAC for A/q&lt;2.5 in synchrotron transfer channel</a:t>
            </a:r>
          </a:p>
          <a:p>
            <a:r>
              <a:rPr lang="en-US" sz="1600" dirty="0"/>
              <a:t>UNILAC was operated in pulse mode with beam pulses up to 5ms@50Hz</a:t>
            </a:r>
            <a:endParaRPr lang="en-GB" sz="1600" dirty="0"/>
          </a:p>
          <a:p>
            <a:r>
              <a:rPr lang="en-US" sz="1600" dirty="0"/>
              <a:t>Restored  would provide only 1ms@10Hz (Disruption of SHE Program)</a:t>
            </a:r>
          </a:p>
          <a:p>
            <a:pPr marL="0" indent="0">
              <a:buNone/>
            </a:pPr>
            <a:br>
              <a:rPr lang="en-US" sz="1600" dirty="0"/>
            </a:br>
            <a:r>
              <a:rPr lang="en-US" sz="1600" dirty="0"/>
              <a:t>											</a:t>
            </a:r>
            <a:r>
              <a:rPr lang="en-GB" sz="2000" b="1" dirty="0"/>
              <a:t>HELIAC </a:t>
            </a:r>
          </a:p>
          <a:p>
            <a:pPr marL="0" indent="0">
              <a:buNone/>
            </a:pPr>
            <a:endParaRPr lang="en-GB" sz="1600" b="1" dirty="0"/>
          </a:p>
          <a:p>
            <a:r>
              <a:rPr lang="en-US" sz="1600" dirty="0"/>
              <a:t>Restore and further strengthen GSI’s SHE research program</a:t>
            </a:r>
          </a:p>
          <a:p>
            <a:r>
              <a:rPr lang="en-US" sz="1600" dirty="0"/>
              <a:t>Start of civil construction planed for Q3 2029 due to prioritized FAIR activities</a:t>
            </a:r>
            <a:br>
              <a:rPr lang="en-US" sz="1600" dirty="0"/>
            </a:br>
            <a:r>
              <a:rPr lang="en-US" sz="1600" dirty="0"/>
              <a:t>on HELIAC construction site</a:t>
            </a:r>
          </a:p>
          <a:p>
            <a:r>
              <a:rPr lang="en-US" sz="1600" dirty="0"/>
              <a:t>Planed start of regular operation 2032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239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20CA27-BD90-4307-A84A-1BA767B9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of Components for Starting Version of HELIAC (CM1-CM3)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9A58EB-1F30-4256-B82C-2442BF535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842" y="3961589"/>
            <a:ext cx="8982158" cy="655455"/>
          </a:xfrm>
        </p:spPr>
        <p:txBody>
          <a:bodyPr/>
          <a:lstStyle/>
          <a:p>
            <a:r>
              <a:rPr lang="en-US" sz="1600" dirty="0"/>
              <a:t>Major components for the start version of HELIAC are either in manufacturing or under development</a:t>
            </a:r>
          </a:p>
          <a:p>
            <a:r>
              <a:rPr lang="en-US" sz="1600" dirty="0"/>
              <a:t>Controls, beam diagnostics, local cryogenic, power supplies and magnets are not yet funded</a:t>
            </a:r>
            <a:endParaRPr lang="en-GB" sz="16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791D5C2-4ECA-4AD9-AFAD-824CAF5C3563}"/>
              </a:ext>
            </a:extLst>
          </p:cNvPr>
          <p:cNvSpPr txBox="1"/>
          <p:nvPr/>
        </p:nvSpPr>
        <p:spPr>
          <a:xfrm>
            <a:off x="659502" y="3498791"/>
            <a:ext cx="4179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 R&amp;D successful, components available by &lt;2030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AC43C4-4C0B-4A74-AE31-0A9EC6E192B0}"/>
              </a:ext>
            </a:extLst>
          </p:cNvPr>
          <p:cNvSpPr txBox="1"/>
          <p:nvPr/>
        </p:nvSpPr>
        <p:spPr>
          <a:xfrm>
            <a:off x="5669456" y="3488870"/>
            <a:ext cx="2414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 components not yet secured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4DF3468-2FA0-4445-BB43-E23023A176A7}"/>
              </a:ext>
            </a:extLst>
          </p:cNvPr>
          <p:cNvSpPr/>
          <p:nvPr/>
        </p:nvSpPr>
        <p:spPr>
          <a:xfrm>
            <a:off x="161841" y="3488871"/>
            <a:ext cx="420786" cy="300082"/>
          </a:xfrm>
          <a:prstGeom prst="rect">
            <a:avLst/>
          </a:prstGeom>
          <a:solidFill>
            <a:srgbClr val="D6EDBD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0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0AD3D8-24E4-4F6C-B6DF-6A01C668BA22}"/>
              </a:ext>
            </a:extLst>
          </p:cNvPr>
          <p:cNvSpPr/>
          <p:nvPr/>
        </p:nvSpPr>
        <p:spPr>
          <a:xfrm>
            <a:off x="5235186" y="3485574"/>
            <a:ext cx="420786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2C1344-FBB7-4E16-9432-7EDECB6EB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2" y="956888"/>
            <a:ext cx="83058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36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F34F8B98-B469-44FC-A7EE-8AF2081B2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579" y="801782"/>
            <a:ext cx="4129347" cy="34535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27E0771-4727-4E90-9FE7-2B4A54499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09" y="2743746"/>
            <a:ext cx="1526849" cy="1288898"/>
          </a:xfrm>
          <a:prstGeom prst="rect">
            <a:avLst/>
          </a:prstGeom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D108709-4E7D-47F6-BF9E-30401AAAB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251" y="919892"/>
            <a:ext cx="2076795" cy="1293213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1C104D-13FC-45D6-903D-77C978BF4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03" y="1039135"/>
            <a:ext cx="1863137" cy="858426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E73A94C-AEA0-4D62-8045-77A53428DC31}"/>
              </a:ext>
            </a:extLst>
          </p:cNvPr>
          <p:cNvSpPr txBox="1"/>
          <p:nvPr/>
        </p:nvSpPr>
        <p:spPr>
          <a:xfrm>
            <a:off x="6606887" y="2239193"/>
            <a:ext cx="2257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mm thick Nb-body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6289566-7C43-4FCB-B795-373B2254D355}"/>
              </a:ext>
            </a:extLst>
          </p:cNvPr>
          <p:cNvSpPr txBox="1"/>
          <p:nvPr/>
        </p:nvSpPr>
        <p:spPr>
          <a:xfrm>
            <a:off x="3072300" y="4238150"/>
            <a:ext cx="271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 of cavity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8D9F2AA-9B16-426A-A099-9120D1229B67}"/>
              </a:ext>
            </a:extLst>
          </p:cNvPr>
          <p:cNvSpPr txBox="1"/>
          <p:nvPr/>
        </p:nvSpPr>
        <p:spPr>
          <a:xfrm>
            <a:off x="551532" y="4036038"/>
            <a:ext cx="1816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 endcap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(x2 per cavity)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90BFAEC-B8FF-4719-A33B-481ECA4B3DFD}"/>
              </a:ext>
            </a:extLst>
          </p:cNvPr>
          <p:cNvSpPr txBox="1"/>
          <p:nvPr/>
        </p:nvSpPr>
        <p:spPr>
          <a:xfrm>
            <a:off x="551532" y="1920645"/>
            <a:ext cx="1676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 spoke</a:t>
            </a:r>
          </a:p>
          <a:p>
            <a:pPr algn="ctr"/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(x7 per cavity)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34F85D75-000A-49F0-BC45-96134B9E3DE9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342254" y="1160708"/>
            <a:ext cx="1354997" cy="40579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1C34E86B-0DCE-4FB9-B513-5D19ED1F3784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2302939" y="1468348"/>
            <a:ext cx="1650020" cy="5365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BE9074A3-DDC0-4D15-ACB5-761CA278E59B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2167958" y="3240663"/>
            <a:ext cx="1762644" cy="14753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3603E3A9-7662-4271-9664-953B3735A0F1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2167957" y="2329344"/>
            <a:ext cx="3870893" cy="105885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FF585BA9-4E92-466C-A37A-BCBDF9088399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2302940" y="1468348"/>
            <a:ext cx="2403045" cy="955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CD9ECCF5-76EE-49C8-ABCD-CBD414AB0B61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2302940" y="1365469"/>
            <a:ext cx="2791665" cy="1028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EFE5CFC8-B18A-4F78-8AD5-625728E6BBE9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2302940" y="1468347"/>
            <a:ext cx="2052525" cy="3354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01D1BA7B-950B-4455-8680-16D58DEE71AE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2302939" y="1468348"/>
            <a:ext cx="2359700" cy="15355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C4E734DB-6646-4815-8DF9-C296F00E64D9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2302940" y="1468348"/>
            <a:ext cx="2647234" cy="1321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0303A074-F9C5-4FA1-865E-A368A089C810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2302940" y="1468348"/>
            <a:ext cx="3290775" cy="12251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B7BD069-1545-465D-A46D-3DD1D1A56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 Status for CH3-CH8 cavities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837A284-9465-40D3-A0D8-C6F1459F9A77}"/>
              </a:ext>
            </a:extLst>
          </p:cNvPr>
          <p:cNvSpPr txBox="1"/>
          <p:nvPr/>
        </p:nvSpPr>
        <p:spPr>
          <a:xfrm>
            <a:off x="294198" y="4492484"/>
            <a:ext cx="8229600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b="1" dirty="0"/>
              <a:t>Components for all cavities are produced. Assembly/Welding of CH3 started</a:t>
            </a:r>
          </a:p>
        </p:txBody>
      </p:sp>
    </p:spTree>
    <p:extLst>
      <p:ext uri="{BB962C8B-B14F-4D97-AF65-F5344CB8AC3E}">
        <p14:creationId xmlns:p14="http://schemas.microsoft.com/office/powerpoint/2010/main" val="3932215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D481A-0BFD-43D7-84F4-DC378A157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E" dirty="0"/>
              <a:t>Summary &amp; 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4A8F31-F6E5-46B7-AB32-11B8BAE23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9012" y="909237"/>
            <a:ext cx="9145547" cy="3954034"/>
          </a:xfrm>
        </p:spPr>
        <p:txBody>
          <a:bodyPr/>
          <a:lstStyle/>
          <a:p>
            <a:r>
              <a:rPr lang="en-GB" b="1" dirty="0"/>
              <a:t>Testing area </a:t>
            </a:r>
          </a:p>
          <a:p>
            <a:pPr lvl="1"/>
            <a:r>
              <a:rPr lang="en-GB" dirty="0"/>
              <a:t>Not affected by fire: cryogenic and 216MHz rf-infrastructure is in operation</a:t>
            </a:r>
          </a:p>
          <a:p>
            <a:pPr lvl="1"/>
            <a:r>
              <a:rPr lang="en-GB" dirty="0"/>
              <a:t>No ion beam. 108 MHz amplifiers for HLI-Injector are destroyed</a:t>
            </a:r>
          </a:p>
          <a:p>
            <a:r>
              <a:rPr lang="en-GB" b="1" dirty="0"/>
              <a:t>Improvement of CM1 performance:</a:t>
            </a:r>
          </a:p>
          <a:p>
            <a:pPr lvl="1"/>
            <a:r>
              <a:rPr lang="en-US" dirty="0"/>
              <a:t>CM1 cavities reach the design gradient, but are limited by thermal quench and non‑ohmic losses.</a:t>
            </a:r>
          </a:p>
          <a:p>
            <a:pPr lvl="1"/>
            <a:r>
              <a:rPr lang="en-US" dirty="0"/>
              <a:t>To develop a robust treatment recipe for long‑term operation, we are seeking collaboration with an external partner.</a:t>
            </a:r>
          </a:p>
          <a:p>
            <a:pPr lvl="1"/>
            <a:r>
              <a:rPr lang="en-US" dirty="0"/>
              <a:t>Development of </a:t>
            </a:r>
            <a:r>
              <a:rPr lang="en-GB" dirty="0"/>
              <a:t>digital LLRF based on Self exited loop </a:t>
            </a:r>
          </a:p>
          <a:p>
            <a:pPr marL="328612" indent="-285750"/>
            <a:r>
              <a:rPr lang="en-GB" b="1" dirty="0"/>
              <a:t>Components of HELIAC</a:t>
            </a:r>
          </a:p>
          <a:p>
            <a:pPr lvl="1"/>
            <a:r>
              <a:rPr lang="en-GB" dirty="0"/>
              <a:t>Components for CM2: CH3-5 in manufacturing; buncher &amp; cryostat delivered; </a:t>
            </a:r>
          </a:p>
          <a:p>
            <a:pPr lvl="1"/>
            <a:r>
              <a:rPr lang="en-GB" dirty="0"/>
              <a:t>Components for CM3: CH6-8 in manufacturing</a:t>
            </a:r>
          </a:p>
          <a:p>
            <a:pPr lvl="1"/>
            <a:r>
              <a:rPr lang="en-GB" dirty="0"/>
              <a:t>Components (RFQ, 108MHz </a:t>
            </a:r>
            <a:r>
              <a:rPr lang="en-GB" dirty="0" err="1"/>
              <a:t>cw</a:t>
            </a:r>
            <a:r>
              <a:rPr lang="en-GB" dirty="0"/>
              <a:t>-Amplifiers) of normal conducting injector under development</a:t>
            </a:r>
          </a:p>
          <a:p>
            <a:pPr lvl="1"/>
            <a:r>
              <a:rPr lang="en-US" dirty="0"/>
              <a:t>18GHz ECR-Source for HELIAC is in procurement </a:t>
            </a:r>
          </a:p>
          <a:p>
            <a:pPr lvl="1"/>
            <a:r>
              <a:rPr lang="en-US" dirty="0"/>
              <a:t>Expecting positive decision to build HELIAC of </a:t>
            </a:r>
            <a:r>
              <a:rPr lang="en-US" sz="1600" dirty="0"/>
              <a:t>Management Board Meeting on 11.06.2026</a:t>
            </a:r>
          </a:p>
        </p:txBody>
      </p:sp>
    </p:spTree>
    <p:extLst>
      <p:ext uri="{BB962C8B-B14F-4D97-AF65-F5344CB8AC3E}">
        <p14:creationId xmlns:p14="http://schemas.microsoft.com/office/powerpoint/2010/main" val="259513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2FC86D0-A546-4758-9DF5-5AD183C6E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5" b="9373"/>
          <a:stretch/>
        </p:blipFill>
        <p:spPr>
          <a:xfrm>
            <a:off x="508416" y="0"/>
            <a:ext cx="9149933" cy="51125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12902" y="3820061"/>
            <a:ext cx="6131098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4000" b="1" dirty="0" err="1">
                <a:solidFill>
                  <a:srgbClr val="FDBB63"/>
                </a:solidFill>
              </a:rPr>
              <a:t>Join</a:t>
            </a:r>
            <a:r>
              <a:rPr lang="de-DE" sz="4000" b="1" dirty="0">
                <a:solidFill>
                  <a:srgbClr val="FDBB63"/>
                </a:solidFill>
              </a:rPr>
              <a:t> </a:t>
            </a:r>
            <a:r>
              <a:rPr lang="de-DE" sz="4000" b="1" dirty="0" err="1">
                <a:solidFill>
                  <a:srgbClr val="FDBB63"/>
                </a:solidFill>
              </a:rPr>
              <a:t>the</a:t>
            </a:r>
            <a:r>
              <a:rPr lang="de-DE" sz="4000" b="1" dirty="0">
                <a:solidFill>
                  <a:srgbClr val="FDBB63"/>
                </a:solidFill>
              </a:rPr>
              <a:t> </a:t>
            </a:r>
            <a:br>
              <a:rPr lang="de-DE" sz="4000" b="1" dirty="0">
                <a:solidFill>
                  <a:srgbClr val="FDBB63"/>
                </a:solidFill>
              </a:rPr>
            </a:br>
            <a:r>
              <a:rPr lang="de-DE" sz="4000" b="1" dirty="0">
                <a:solidFill>
                  <a:srgbClr val="FDBB63"/>
                </a:solidFill>
              </a:rPr>
              <a:t>HELIAC Team @GSI</a:t>
            </a:r>
          </a:p>
        </p:txBody>
      </p:sp>
    </p:spTree>
    <p:extLst>
      <p:ext uri="{BB962C8B-B14F-4D97-AF65-F5344CB8AC3E}">
        <p14:creationId xmlns:p14="http://schemas.microsoft.com/office/powerpoint/2010/main" val="1285287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88CEED37-D331-4F01-BCDA-8C4228C6798A}"/>
              </a:ext>
            </a:extLst>
          </p:cNvPr>
          <p:cNvSpPr txBox="1"/>
          <p:nvPr/>
        </p:nvSpPr>
        <p:spPr>
          <a:xfrm>
            <a:off x="8485489" y="2593288"/>
            <a:ext cx="658511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13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Uue</a:t>
            </a:r>
            <a:r>
              <a:rPr lang="de-DE" sz="1013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de-DE" sz="1013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Ubn</a:t>
            </a:r>
            <a:r>
              <a:rPr lang="de-DE" sz="1013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633C4D-EA39-4A7B-95C1-886D4BF0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HELIAC - </a:t>
            </a:r>
            <a:r>
              <a:rPr lang="de-DE" dirty="0" err="1"/>
              <a:t>HE</a:t>
            </a:r>
            <a:r>
              <a:rPr lang="de-DE" b="0" dirty="0" err="1"/>
              <a:t>lmholtz</a:t>
            </a:r>
            <a:r>
              <a:rPr lang="de-DE" b="0" dirty="0"/>
              <a:t> </a:t>
            </a:r>
            <a:r>
              <a:rPr lang="de-DE" dirty="0" err="1"/>
              <a:t>LI</a:t>
            </a:r>
            <a:r>
              <a:rPr lang="de-DE" b="0" dirty="0" err="1"/>
              <a:t>near</a:t>
            </a:r>
            <a:r>
              <a:rPr lang="de-DE" b="0" dirty="0"/>
              <a:t> </a:t>
            </a:r>
            <a:r>
              <a:rPr lang="de-DE" dirty="0" err="1"/>
              <a:t>AC</a:t>
            </a:r>
            <a:r>
              <a:rPr lang="de-DE" b="0" dirty="0" err="1"/>
              <a:t>celarator</a:t>
            </a:r>
            <a:br>
              <a:rPr lang="de-DE" dirty="0"/>
            </a:b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9B52BC4-7725-43BC-9764-645A9D7AF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574" y="770912"/>
            <a:ext cx="8760906" cy="1283210"/>
          </a:xfrm>
        </p:spPr>
      </p:pic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1ED8C939-03B2-424B-93D9-B5657636F794}"/>
              </a:ext>
            </a:extLst>
          </p:cNvPr>
          <p:cNvSpPr txBox="1">
            <a:spLocks/>
          </p:cNvSpPr>
          <p:nvPr/>
        </p:nvSpPr>
        <p:spPr bwMode="auto">
          <a:xfrm>
            <a:off x="0" y="3275672"/>
            <a:ext cx="6778969" cy="963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2450967A-0ABD-4B46-9A1C-4C9DC1B21A2D}"/>
              </a:ext>
            </a:extLst>
          </p:cNvPr>
          <p:cNvSpPr txBox="1">
            <a:spLocks/>
          </p:cNvSpPr>
          <p:nvPr/>
        </p:nvSpPr>
        <p:spPr>
          <a:xfrm>
            <a:off x="26163" y="2038367"/>
            <a:ext cx="6778969" cy="10244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GB" sz="1500" dirty="0"/>
              <a:t>Variable output energy: </a:t>
            </a:r>
            <a:r>
              <a:rPr lang="en-GB" sz="1500" b="1" dirty="0"/>
              <a:t>3.5 – 7.3 MeV/u</a:t>
            </a:r>
          </a:p>
          <a:p>
            <a:pPr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GB" sz="1500" dirty="0"/>
              <a:t>Operation temperature: </a:t>
            </a:r>
            <a:r>
              <a:rPr lang="en-GB" sz="1500" b="1" dirty="0"/>
              <a:t>4K</a:t>
            </a:r>
          </a:p>
          <a:p>
            <a:pPr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US" sz="1500" dirty="0"/>
              <a:t>Beam current: </a:t>
            </a:r>
            <a:r>
              <a:rPr lang="en-GB" sz="1500" b="1" dirty="0"/>
              <a:t>≤ </a:t>
            </a:r>
            <a:r>
              <a:rPr lang="en-US" sz="1500" b="1" dirty="0"/>
              <a:t>1 mA </a:t>
            </a:r>
            <a:r>
              <a:rPr lang="en-US" sz="1500" dirty="0"/>
              <a:t>in</a:t>
            </a:r>
            <a:r>
              <a:rPr lang="en-US" sz="1500" b="1" dirty="0"/>
              <a:t> </a:t>
            </a:r>
            <a:r>
              <a:rPr lang="en-US" sz="1500" b="1" dirty="0" err="1"/>
              <a:t>cw</a:t>
            </a:r>
            <a:r>
              <a:rPr lang="en-US" sz="1500" b="1" dirty="0"/>
              <a:t>-mode</a:t>
            </a:r>
          </a:p>
          <a:p>
            <a:pPr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GB" sz="1500" dirty="0"/>
              <a:t>Ion species with </a:t>
            </a:r>
            <a:r>
              <a:rPr lang="en-US" sz="1500" b="1" dirty="0"/>
              <a:t>1</a:t>
            </a:r>
            <a:r>
              <a:rPr lang="en-GB" sz="1500" b="1" dirty="0"/>
              <a:t> ≤ A/q ≤ 6</a:t>
            </a:r>
          </a:p>
          <a:p>
            <a:pPr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GB" sz="1500" dirty="0"/>
              <a:t>Planned to be installed in parallel tunnel to UNILAC</a:t>
            </a:r>
          </a:p>
          <a:p>
            <a:pPr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4 Times more beam on target (compared to UNILAC) due to </a:t>
            </a:r>
            <a:r>
              <a:rPr lang="en-GB" sz="1500" dirty="0" err="1"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 mode and up to 8 times due to new 18GHz-ECR Ion source</a:t>
            </a:r>
          </a:p>
          <a:p>
            <a:pPr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Electric power consumption is 1 MW (5 times lower compared to UNILAC)</a:t>
            </a:r>
          </a:p>
          <a:p>
            <a:pPr>
              <a:lnSpc>
                <a:spcPct val="110000"/>
              </a:lnSpc>
              <a:buClrTx/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HELIAC has been optimized for the needs of SHE &amp; MAT programs and could be used as SIS18-injector for medium intensities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16B0C7A0-00C9-4B5B-AD80-BD72CF125B10}"/>
              </a:ext>
            </a:extLst>
          </p:cNvPr>
          <p:cNvSpPr txBox="1"/>
          <p:nvPr/>
        </p:nvSpPr>
        <p:spPr bwMode="auto">
          <a:xfrm>
            <a:off x="4572000" y="2149374"/>
            <a:ext cx="40507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HELIAC – „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de-DE" sz="15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5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246E1684-E23F-4625-AA2E-832A402A82A9}"/>
              </a:ext>
            </a:extLst>
          </p:cNvPr>
          <p:cNvCxnSpPr/>
          <p:nvPr/>
        </p:nvCxnSpPr>
        <p:spPr>
          <a:xfrm>
            <a:off x="3005826" y="1437624"/>
            <a:ext cx="11341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80B3847B-CD7A-409A-8B47-AE2E6CBD3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624" y="2472539"/>
            <a:ext cx="3189347" cy="91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21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Cryomodule</a:t>
            </a:r>
            <a:r>
              <a:rPr lang="de-DE" dirty="0"/>
              <a:t> Layout </a:t>
            </a:r>
            <a:r>
              <a:rPr lang="de-DE" dirty="0" err="1"/>
              <a:t>for</a:t>
            </a:r>
            <a:r>
              <a:rPr lang="de-DE" dirty="0"/>
              <a:t> HELIAC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2019031" y="3368147"/>
            <a:ext cx="4977966" cy="1087716"/>
            <a:chOff x="451129" y="3335583"/>
            <a:chExt cx="4977966" cy="1087717"/>
          </a:xfrm>
        </p:grpSpPr>
        <p:grpSp>
          <p:nvGrpSpPr>
            <p:cNvPr id="5" name="Gruppieren 4"/>
            <p:cNvGrpSpPr/>
            <p:nvPr/>
          </p:nvGrpSpPr>
          <p:grpSpPr>
            <a:xfrm>
              <a:off x="497616" y="3335583"/>
              <a:ext cx="3872278" cy="338554"/>
              <a:chOff x="497616" y="3335583"/>
              <a:chExt cx="3872278" cy="338554"/>
            </a:xfrm>
          </p:grpSpPr>
          <p:sp>
            <p:nvSpPr>
              <p:cNvPr id="16" name="Textfeld 15"/>
              <p:cNvSpPr txBox="1"/>
              <p:nvPr/>
            </p:nvSpPr>
            <p:spPr>
              <a:xfrm>
                <a:off x="815331" y="3335583"/>
                <a:ext cx="3554563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Buncher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cavity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ingle </a:t>
                </a:r>
                <a:r>
                  <a:rPr lang="de-DE" sz="16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poke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esonator</a:t>
                </a:r>
              </a:p>
            </p:txBody>
          </p:sp>
          <p:grpSp>
            <p:nvGrpSpPr>
              <p:cNvPr id="17" name="Gruppieren 16"/>
              <p:cNvGrpSpPr/>
              <p:nvPr/>
            </p:nvGrpSpPr>
            <p:grpSpPr>
              <a:xfrm>
                <a:off x="497616" y="3355623"/>
                <a:ext cx="271228" cy="276999"/>
                <a:chOff x="497616" y="3355623"/>
                <a:chExt cx="271228" cy="276999"/>
              </a:xfrm>
            </p:grpSpPr>
            <p:sp>
              <p:nvSpPr>
                <p:cNvPr id="18" name="Abgerundetes Rechteck 17"/>
                <p:cNvSpPr/>
                <p:nvPr/>
              </p:nvSpPr>
              <p:spPr>
                <a:xfrm>
                  <a:off x="507230" y="3368122"/>
                  <a:ext cx="252000" cy="252000"/>
                </a:xfrm>
                <a:prstGeom prst="roundRect">
                  <a:avLst/>
                </a:prstGeom>
                <a:solidFill>
                  <a:srgbClr val="00B0F0"/>
                </a:solidFill>
                <a:ln w="31750">
                  <a:solidFill>
                    <a:srgbClr val="00206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400"/>
                </a:p>
              </p:txBody>
            </p:sp>
            <p:sp>
              <p:nvSpPr>
                <p:cNvPr id="19" name="Textfeld 18"/>
                <p:cNvSpPr txBox="1"/>
                <p:nvPr/>
              </p:nvSpPr>
              <p:spPr>
                <a:xfrm>
                  <a:off x="497616" y="3355623"/>
                  <a:ext cx="271228" cy="276999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de-DE" sz="12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</a:t>
                  </a:r>
                </a:p>
              </p:txBody>
            </p:sp>
          </p:grpSp>
        </p:grpSp>
        <p:grpSp>
          <p:nvGrpSpPr>
            <p:cNvPr id="6" name="Gruppieren 5"/>
            <p:cNvGrpSpPr/>
            <p:nvPr/>
          </p:nvGrpSpPr>
          <p:grpSpPr>
            <a:xfrm>
              <a:off x="451129" y="3705265"/>
              <a:ext cx="4199611" cy="338554"/>
              <a:chOff x="451129" y="3678389"/>
              <a:chExt cx="4199611" cy="338554"/>
            </a:xfrm>
          </p:grpSpPr>
          <p:sp>
            <p:nvSpPr>
              <p:cNvPr id="12" name="Textfeld 11"/>
              <p:cNvSpPr txBox="1"/>
              <p:nvPr/>
            </p:nvSpPr>
            <p:spPr>
              <a:xfrm>
                <a:off x="815331" y="3678389"/>
                <a:ext cx="3835409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Accelerator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cavity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–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rossbar </a:t>
                </a:r>
                <a:r>
                  <a:rPr lang="de-DE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de-DE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-mode </a:t>
                </a:r>
                <a:r>
                  <a:rPr lang="de-DE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cavity</a:t>
                </a:r>
                <a:endParaRPr lang="de-DE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" name="Gruppieren 12"/>
              <p:cNvGrpSpPr/>
              <p:nvPr/>
            </p:nvGrpSpPr>
            <p:grpSpPr>
              <a:xfrm>
                <a:off x="451129" y="3708226"/>
                <a:ext cx="364202" cy="276999"/>
                <a:chOff x="451129" y="3728357"/>
                <a:chExt cx="364202" cy="276999"/>
              </a:xfrm>
            </p:grpSpPr>
            <p:sp>
              <p:nvSpPr>
                <p:cNvPr id="14" name="Abgerundetes Rechteck 13"/>
                <p:cNvSpPr/>
                <p:nvPr/>
              </p:nvSpPr>
              <p:spPr>
                <a:xfrm>
                  <a:off x="507230" y="3734608"/>
                  <a:ext cx="252000" cy="252000"/>
                </a:xfrm>
                <a:prstGeom prst="roundRect">
                  <a:avLst/>
                </a:prstGeom>
                <a:solidFill>
                  <a:srgbClr val="0070C0"/>
                </a:solidFill>
                <a:ln w="31750">
                  <a:solidFill>
                    <a:srgbClr val="00206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400"/>
                </a:p>
              </p:txBody>
            </p:sp>
            <p:sp>
              <p:nvSpPr>
                <p:cNvPr id="15" name="Textfeld 14"/>
                <p:cNvSpPr txBox="1"/>
                <p:nvPr/>
              </p:nvSpPr>
              <p:spPr>
                <a:xfrm>
                  <a:off x="451129" y="3728357"/>
                  <a:ext cx="364202" cy="276999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de-DE" sz="1200" b="1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CH</a:t>
                  </a:r>
                </a:p>
              </p:txBody>
            </p:sp>
          </p:grpSp>
        </p:grpSp>
        <p:grpSp>
          <p:nvGrpSpPr>
            <p:cNvPr id="7" name="Gruppieren 6"/>
            <p:cNvGrpSpPr/>
            <p:nvPr/>
          </p:nvGrpSpPr>
          <p:grpSpPr>
            <a:xfrm>
              <a:off x="503091" y="4084746"/>
              <a:ext cx="4926004" cy="338554"/>
              <a:chOff x="503091" y="4084746"/>
              <a:chExt cx="4926004" cy="338554"/>
            </a:xfrm>
          </p:grpSpPr>
          <p:sp>
            <p:nvSpPr>
              <p:cNvPr id="8" name="Textfeld 7"/>
              <p:cNvSpPr txBox="1"/>
              <p:nvPr/>
            </p:nvSpPr>
            <p:spPr>
              <a:xfrm>
                <a:off x="815331" y="4084746"/>
                <a:ext cx="4613764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600" dirty="0">
                    <a:latin typeface="Calibri" panose="020F0502020204030204" pitchFamily="34" charset="0"/>
                  </a:rPr>
                  <a:t>9.5 Tesla </a:t>
                </a:r>
                <a:r>
                  <a:rPr lang="en-US" sz="1600" dirty="0" err="1">
                    <a:latin typeface="Calibri" panose="020F0502020204030204" pitchFamily="34" charset="0"/>
                  </a:rPr>
                  <a:t>sc</a:t>
                </a:r>
                <a:r>
                  <a:rPr lang="en-US" sz="1600" dirty="0">
                    <a:latin typeface="Calibri" panose="020F0502020204030204" pitchFamily="34" charset="0"/>
                  </a:rPr>
                  <a:t>-Solenoid with integrated XY-</a:t>
                </a:r>
                <a:r>
                  <a:rPr lang="en-US" sz="1600" dirty="0" err="1">
                    <a:latin typeface="Calibri" panose="020F0502020204030204" pitchFamily="34" charset="0"/>
                  </a:rPr>
                  <a:t>stearing</a:t>
                </a:r>
                <a:r>
                  <a:rPr lang="en-US" sz="1600" dirty="0">
                    <a:latin typeface="Calibri" panose="020F0502020204030204" pitchFamily="34" charset="0"/>
                  </a:rPr>
                  <a:t> coils</a:t>
                </a:r>
              </a:p>
            </p:txBody>
          </p:sp>
          <p:grpSp>
            <p:nvGrpSpPr>
              <p:cNvPr id="9" name="Gruppieren 8"/>
              <p:cNvGrpSpPr/>
              <p:nvPr/>
            </p:nvGrpSpPr>
            <p:grpSpPr>
              <a:xfrm>
                <a:off x="503091" y="4114582"/>
                <a:ext cx="256802" cy="276999"/>
                <a:chOff x="503091" y="4088592"/>
                <a:chExt cx="256802" cy="276999"/>
              </a:xfrm>
            </p:grpSpPr>
            <p:sp>
              <p:nvSpPr>
                <p:cNvPr id="10" name="Abgerundetes Rechteck 9"/>
                <p:cNvSpPr/>
                <p:nvPr/>
              </p:nvSpPr>
              <p:spPr>
                <a:xfrm>
                  <a:off x="507230" y="4101093"/>
                  <a:ext cx="252000" cy="25200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1750">
                  <a:solidFill>
                    <a:srgbClr val="00206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400"/>
                </a:p>
              </p:txBody>
            </p:sp>
            <p:sp>
              <p:nvSpPr>
                <p:cNvPr id="11" name="Textfeld 10"/>
                <p:cNvSpPr txBox="1"/>
                <p:nvPr/>
              </p:nvSpPr>
              <p:spPr>
                <a:xfrm>
                  <a:off x="503091" y="4088592"/>
                  <a:ext cx="256802" cy="276999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de-DE" sz="12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</a:t>
                  </a:r>
                </a:p>
              </p:txBody>
            </p:sp>
          </p:grpSp>
        </p:grpSp>
      </p:grpSp>
      <p:grpSp>
        <p:nvGrpSpPr>
          <p:cNvPr id="20" name="Gruppieren 19"/>
          <p:cNvGrpSpPr/>
          <p:nvPr/>
        </p:nvGrpSpPr>
        <p:grpSpPr>
          <a:xfrm>
            <a:off x="2191658" y="1006337"/>
            <a:ext cx="4815775" cy="2158417"/>
            <a:chOff x="2191657" y="1006337"/>
            <a:chExt cx="4815775" cy="2158417"/>
          </a:xfrm>
        </p:grpSpPr>
        <p:cxnSp>
          <p:nvCxnSpPr>
            <p:cNvPr id="21" name="Gerade Verbindung mit Pfeil 20"/>
            <p:cNvCxnSpPr/>
            <p:nvPr/>
          </p:nvCxnSpPr>
          <p:spPr>
            <a:xfrm>
              <a:off x="2199575" y="2086434"/>
              <a:ext cx="4807857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uppieren 21"/>
            <p:cNvGrpSpPr/>
            <p:nvPr/>
          </p:nvGrpSpPr>
          <p:grpSpPr>
            <a:xfrm>
              <a:off x="2191657" y="1006337"/>
              <a:ext cx="4815775" cy="2158417"/>
              <a:chOff x="2191657" y="886592"/>
              <a:chExt cx="4815775" cy="2158417"/>
            </a:xfrm>
          </p:grpSpPr>
          <p:cxnSp>
            <p:nvCxnSpPr>
              <p:cNvPr id="23" name="Gerade Verbindung mit Pfeil 22"/>
              <p:cNvCxnSpPr/>
              <p:nvPr/>
            </p:nvCxnSpPr>
            <p:spPr>
              <a:xfrm>
                <a:off x="2191657" y="2717807"/>
                <a:ext cx="480785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feld 23"/>
              <p:cNvSpPr txBox="1"/>
              <p:nvPr/>
            </p:nvSpPr>
            <p:spPr>
              <a:xfrm>
                <a:off x="4275715" y="2737232"/>
                <a:ext cx="595035" cy="30777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4.8 m</a:t>
                </a:r>
              </a:p>
            </p:txBody>
          </p:sp>
          <p:grpSp>
            <p:nvGrpSpPr>
              <p:cNvPr id="25" name="Gruppieren 24"/>
              <p:cNvGrpSpPr/>
              <p:nvPr/>
            </p:nvGrpSpPr>
            <p:grpSpPr>
              <a:xfrm>
                <a:off x="2199575" y="1321451"/>
                <a:ext cx="4807857" cy="1254024"/>
                <a:chOff x="2199575" y="1321451"/>
                <a:chExt cx="4807857" cy="1254024"/>
              </a:xfrm>
            </p:grpSpPr>
            <p:sp>
              <p:nvSpPr>
                <p:cNvPr id="27" name="Rechteck 26"/>
                <p:cNvSpPr/>
                <p:nvPr/>
              </p:nvSpPr>
              <p:spPr>
                <a:xfrm>
                  <a:off x="2199575" y="1321451"/>
                  <a:ext cx="4807857" cy="1254024"/>
                </a:xfrm>
                <a:prstGeom prst="rect">
                  <a:avLst/>
                </a:prstGeom>
                <a:noFill/>
                <a:ln w="28575">
                  <a:solidFill>
                    <a:srgbClr val="002060"/>
                  </a:solidFill>
                  <a:prstDash val="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2400"/>
                </a:p>
              </p:txBody>
            </p:sp>
            <p:grpSp>
              <p:nvGrpSpPr>
                <p:cNvPr id="28" name="Gruppieren 27"/>
                <p:cNvGrpSpPr/>
                <p:nvPr/>
              </p:nvGrpSpPr>
              <p:grpSpPr>
                <a:xfrm>
                  <a:off x="2337289" y="1605811"/>
                  <a:ext cx="4532428" cy="685304"/>
                  <a:chOff x="2336030" y="1564722"/>
                  <a:chExt cx="4532428" cy="685304"/>
                </a:xfrm>
              </p:grpSpPr>
              <p:sp>
                <p:nvSpPr>
                  <p:cNvPr id="29" name="Abgerundetes Rechteck 28"/>
                  <p:cNvSpPr/>
                  <p:nvPr/>
                </p:nvSpPr>
                <p:spPr>
                  <a:xfrm>
                    <a:off x="4457862" y="1564722"/>
                    <a:ext cx="872832" cy="685304"/>
                  </a:xfrm>
                  <a:prstGeom prst="roundRect">
                    <a:avLst/>
                  </a:prstGeom>
                  <a:solidFill>
                    <a:srgbClr val="0070C0"/>
                  </a:solidFill>
                  <a:ln w="31750">
                    <a:solidFill>
                      <a:srgbClr val="00206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30" name="Abgerundetes Rechteck 29"/>
                  <p:cNvSpPr/>
                  <p:nvPr/>
                </p:nvSpPr>
                <p:spPr>
                  <a:xfrm>
                    <a:off x="5440216" y="1564722"/>
                    <a:ext cx="872832" cy="685304"/>
                  </a:xfrm>
                  <a:prstGeom prst="roundRect">
                    <a:avLst/>
                  </a:prstGeom>
                  <a:solidFill>
                    <a:srgbClr val="0070C0"/>
                  </a:solidFill>
                  <a:ln w="31750">
                    <a:solidFill>
                      <a:srgbClr val="00206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 sz="2400" dirty="0"/>
                  </a:p>
                </p:txBody>
              </p:sp>
              <p:sp>
                <p:nvSpPr>
                  <p:cNvPr id="31" name="Abgerundetes Rechteck 30"/>
                  <p:cNvSpPr/>
                  <p:nvPr/>
                </p:nvSpPr>
                <p:spPr>
                  <a:xfrm>
                    <a:off x="3870862" y="1564722"/>
                    <a:ext cx="477478" cy="685304"/>
                  </a:xfrm>
                  <a:prstGeom prst="roundRect">
                    <a:avLst/>
                  </a:prstGeom>
                  <a:solidFill>
                    <a:srgbClr val="00B0F0"/>
                  </a:solidFill>
                  <a:ln w="31750">
                    <a:solidFill>
                      <a:srgbClr val="00206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32" name="Abgerundetes Rechteck 31"/>
                  <p:cNvSpPr/>
                  <p:nvPr/>
                </p:nvSpPr>
                <p:spPr>
                  <a:xfrm>
                    <a:off x="6422570" y="1746787"/>
                    <a:ext cx="445888" cy="341921"/>
                  </a:xfrm>
                  <a:prstGeom prst="round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 w="31750">
                    <a:solidFill>
                      <a:srgbClr val="00206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33" name="Abgerundetes Rechteck 32"/>
                  <p:cNvSpPr/>
                  <p:nvPr/>
                </p:nvSpPr>
                <p:spPr>
                  <a:xfrm>
                    <a:off x="3312525" y="1736414"/>
                    <a:ext cx="445888" cy="341921"/>
                  </a:xfrm>
                  <a:prstGeom prst="round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 w="31750">
                    <a:solidFill>
                      <a:srgbClr val="00206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34" name="Abgerundetes Rechteck 33"/>
                  <p:cNvSpPr/>
                  <p:nvPr/>
                </p:nvSpPr>
                <p:spPr>
                  <a:xfrm>
                    <a:off x="2336030" y="1564722"/>
                    <a:ext cx="872832" cy="685304"/>
                  </a:xfrm>
                  <a:prstGeom prst="roundRect">
                    <a:avLst/>
                  </a:prstGeom>
                  <a:solidFill>
                    <a:srgbClr val="0070C0"/>
                  </a:solidFill>
                  <a:ln w="31750">
                    <a:solidFill>
                      <a:srgbClr val="00206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 sz="2400"/>
                  </a:p>
                </p:txBody>
              </p:sp>
              <p:sp>
                <p:nvSpPr>
                  <p:cNvPr id="35" name="Textfeld 34"/>
                  <p:cNvSpPr txBox="1"/>
                  <p:nvPr/>
                </p:nvSpPr>
                <p:spPr>
                  <a:xfrm>
                    <a:off x="2531034" y="1717692"/>
                    <a:ext cx="482824" cy="400110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de-DE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CH</a:t>
                    </a:r>
                  </a:p>
                </p:txBody>
              </p:sp>
              <p:sp>
                <p:nvSpPr>
                  <p:cNvPr id="36" name="Textfeld 35"/>
                  <p:cNvSpPr txBox="1"/>
                  <p:nvPr/>
                </p:nvSpPr>
                <p:spPr>
                  <a:xfrm>
                    <a:off x="3945133" y="1717692"/>
                    <a:ext cx="328936" cy="400110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de-DE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37" name="Textfeld 36"/>
                  <p:cNvSpPr txBox="1"/>
                  <p:nvPr/>
                </p:nvSpPr>
                <p:spPr>
                  <a:xfrm>
                    <a:off x="4652866" y="1717692"/>
                    <a:ext cx="482824" cy="400110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de-DE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CH</a:t>
                    </a:r>
                  </a:p>
                </p:txBody>
              </p:sp>
              <p:sp>
                <p:nvSpPr>
                  <p:cNvPr id="38" name="Textfeld 37"/>
                  <p:cNvSpPr txBox="1"/>
                  <p:nvPr/>
                </p:nvSpPr>
                <p:spPr>
                  <a:xfrm>
                    <a:off x="5635220" y="1717692"/>
                    <a:ext cx="482824" cy="400110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de-DE" sz="20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CH</a:t>
                    </a:r>
                  </a:p>
                </p:txBody>
              </p:sp>
              <p:sp>
                <p:nvSpPr>
                  <p:cNvPr id="39" name="Textfeld 38"/>
                  <p:cNvSpPr txBox="1"/>
                  <p:nvPr/>
                </p:nvSpPr>
                <p:spPr>
                  <a:xfrm>
                    <a:off x="3382222" y="1717692"/>
                    <a:ext cx="306494" cy="400110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de-DE" sz="200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</a:t>
                    </a:r>
                  </a:p>
                </p:txBody>
              </p:sp>
              <p:sp>
                <p:nvSpPr>
                  <p:cNvPr id="40" name="Textfeld 39"/>
                  <p:cNvSpPr txBox="1"/>
                  <p:nvPr/>
                </p:nvSpPr>
                <p:spPr>
                  <a:xfrm>
                    <a:off x="6492267" y="1717692"/>
                    <a:ext cx="306494" cy="400110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:r>
                      <a:rPr lang="de-DE" sz="2000" b="1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S</a:t>
                    </a:r>
                  </a:p>
                </p:txBody>
              </p:sp>
            </p:grpSp>
          </p:grpSp>
          <p:sp>
            <p:nvSpPr>
              <p:cNvPr id="26" name="Textfeld 25"/>
              <p:cNvSpPr txBox="1"/>
              <p:nvPr/>
            </p:nvSpPr>
            <p:spPr>
              <a:xfrm>
                <a:off x="2882873" y="886592"/>
                <a:ext cx="3438955" cy="415498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de-DE" sz="2100" b="1" i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Standard </a:t>
                </a:r>
                <a:r>
                  <a:rPr lang="de-DE" sz="2100" b="1" i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Cryomodule</a:t>
                </a:r>
                <a:r>
                  <a:rPr lang="de-DE" sz="2100" b="1" i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Layout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1135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CH-</a:t>
            </a:r>
            <a:r>
              <a:rPr lang="de-DE" dirty="0" err="1"/>
              <a:t>Cavities</a:t>
            </a:r>
            <a:r>
              <a:rPr lang="de-DE" dirty="0"/>
              <a:t>	(TE211-mode)</a:t>
            </a:r>
          </a:p>
        </p:txBody>
      </p:sp>
      <p:pic>
        <p:nvPicPr>
          <p:cNvPr id="4" name="Picture 4" descr="H-familie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6145" y="1279251"/>
            <a:ext cx="2559472" cy="2124077"/>
          </a:xfrm>
          <a:prstGeom prst="rect">
            <a:avLst/>
          </a:prstGeom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52" y="1465131"/>
            <a:ext cx="2026514" cy="194509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72855" y="1022350"/>
            <a:ext cx="2704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H</a:t>
            </a:r>
            <a:r>
              <a:rPr lang="en-US" sz="1600" b="1" baseline="-25000" dirty="0">
                <a:solidFill>
                  <a:prstClr val="black"/>
                </a:solidFill>
                <a:latin typeface="Calibri" panose="020F0502020204030204" pitchFamily="34" charset="0"/>
              </a:rPr>
              <a:t>211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 mode of ”pillbox“ cavity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5593" y="3679447"/>
            <a:ext cx="7065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Drift tubes alternating connected to “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+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” and “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</a:rPr>
              <a:t>-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” potential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Multigap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drift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tube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cavity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for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the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acceleration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</a:rPr>
              <a:t> heavy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ions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</a:rPr>
              <a:t> in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the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low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Calibri" panose="020F0502020204030204" pitchFamily="34" charset="0"/>
              </a:rPr>
              <a:t>and</a:t>
            </a:r>
            <a:r>
              <a:rPr lang="de-DE" sz="1600" dirty="0">
                <a:solidFill>
                  <a:prstClr val="black"/>
                </a:solidFill>
                <a:latin typeface="Calibri" panose="020F0502020204030204" pitchFamily="34" charset="0"/>
              </a:rPr>
              <a:t> medium </a:t>
            </a:r>
            <a:r>
              <a:rPr lang="el-GR" sz="1600" dirty="0">
                <a:solidFill>
                  <a:prstClr val="black"/>
                </a:solidFill>
                <a:latin typeface="Calibri" panose="020F0502020204030204" pitchFamily="34" charset="0"/>
              </a:rPr>
              <a:t>β</a:t>
            </a:r>
            <a:endParaRPr lang="de-DE" sz="16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C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ross-bar-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 pitchFamily="34" charset="0"/>
              </a:rPr>
              <a:t>H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-mode cavity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sym typeface="Symbol"/>
              </a:rPr>
              <a:t>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CH cavity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</a:rPr>
              <a:t>Equidistant drift tubes length </a:t>
            </a:r>
            <a:r>
              <a:rPr lang="en-US" sz="1600" dirty="0">
                <a:solidFill>
                  <a:prstClr val="black"/>
                </a:solidFill>
                <a:latin typeface="Calibri" panose="020F0502020204030204" pitchFamily="34" charset="0"/>
                <a:sym typeface="Symbol"/>
              </a:rPr>
              <a:t> special beam dynamics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10E72B3-2D52-411F-96BF-DE21D91EA26E}"/>
              </a:ext>
            </a:extLst>
          </p:cNvPr>
          <p:cNvGrpSpPr/>
          <p:nvPr/>
        </p:nvGrpSpPr>
        <p:grpSpPr>
          <a:xfrm>
            <a:off x="113459" y="1036687"/>
            <a:ext cx="6674059" cy="2640279"/>
            <a:chOff x="113459" y="1036687"/>
            <a:chExt cx="6674059" cy="2640279"/>
          </a:xfrm>
        </p:grpSpPr>
        <p:grpSp>
          <p:nvGrpSpPr>
            <p:cNvPr id="9" name="Gruppieren 8"/>
            <p:cNvGrpSpPr/>
            <p:nvPr/>
          </p:nvGrpSpPr>
          <p:grpSpPr>
            <a:xfrm>
              <a:off x="113459" y="1036687"/>
              <a:ext cx="6674059" cy="2640279"/>
              <a:chOff x="111905" y="1429159"/>
              <a:chExt cx="8898745" cy="3520371"/>
            </a:xfrm>
          </p:grpSpPr>
          <p:grpSp>
            <p:nvGrpSpPr>
              <p:cNvPr id="10" name="Gruppieren 9"/>
              <p:cNvGrpSpPr/>
              <p:nvPr/>
            </p:nvGrpSpPr>
            <p:grpSpPr>
              <a:xfrm>
                <a:off x="111905" y="1429159"/>
                <a:ext cx="8898745" cy="3520371"/>
                <a:chOff x="111905" y="1429159"/>
                <a:chExt cx="8898745" cy="3520371"/>
              </a:xfrm>
            </p:grpSpPr>
            <p:sp>
              <p:nvSpPr>
                <p:cNvPr id="12" name="Rechteck 11"/>
                <p:cNvSpPr/>
                <p:nvPr/>
              </p:nvSpPr>
              <p:spPr>
                <a:xfrm>
                  <a:off x="111905" y="1429159"/>
                  <a:ext cx="8898745" cy="35203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1013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5" name="Gruppieren 14"/>
                <p:cNvGrpSpPr/>
                <p:nvPr/>
              </p:nvGrpSpPr>
              <p:grpSpPr>
                <a:xfrm>
                  <a:off x="111905" y="1849632"/>
                  <a:ext cx="4562090" cy="2982417"/>
                  <a:chOff x="-2045115" y="346819"/>
                  <a:chExt cx="9155504" cy="5985326"/>
                </a:xfrm>
                <a:solidFill>
                  <a:schemeClr val="bg1"/>
                </a:solidFill>
              </p:grpSpPr>
              <p:pic>
                <p:nvPicPr>
                  <p:cNvPr id="16" name="Grafik 15"/>
                  <p:cNvPicPr>
                    <a:picLocks noChangeAspect="1"/>
                  </p:cNvPicPr>
                  <p:nvPr/>
                </p:nvPicPr>
                <p:blipFill>
                  <a:blip r:embed="rId4"/>
                  <a:srcRect t="239" b="239"/>
                  <a:stretch/>
                </p:blipFill>
                <p:spPr>
                  <a:xfrm>
                    <a:off x="-2045115" y="1302488"/>
                    <a:ext cx="5009627" cy="4985658"/>
                  </a:xfrm>
                  <a:prstGeom prst="rect">
                    <a:avLst/>
                  </a:prstGeom>
                  <a:grpFill/>
                </p:spPr>
              </p:pic>
              <p:pic>
                <p:nvPicPr>
                  <p:cNvPr id="17" name="Grafik 16"/>
                  <p:cNvPicPr>
                    <a:picLocks noChangeAspect="1"/>
                  </p:cNvPicPr>
                  <p:nvPr/>
                </p:nvPicPr>
                <p:blipFill>
                  <a:blip r:embed="rId5"/>
                  <a:srcRect t="30" b="30"/>
                  <a:stretch/>
                </p:blipFill>
                <p:spPr>
                  <a:xfrm>
                    <a:off x="3343448" y="1346487"/>
                    <a:ext cx="3766941" cy="4985658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18" name="Textfeld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43224" y="346819"/>
                    <a:ext cx="2663772" cy="90591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de-DE" altLang="de-DE" sz="1600" b="1" dirty="0">
                        <a:solidFill>
                          <a:prstClr val="black"/>
                        </a:solidFill>
                        <a:latin typeface="Calibri" panose="020F0502020204030204" pitchFamily="34" charset="0"/>
                      </a:rPr>
                      <a:t>H </a:t>
                    </a:r>
                    <a:r>
                      <a:rPr lang="de-DE" altLang="de-DE" sz="1600" b="1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</a:rPr>
                      <a:t>field</a:t>
                    </a:r>
                    <a:endParaRPr lang="de-DE" altLang="de-DE" sz="1600" b="1" dirty="0">
                      <a:solidFill>
                        <a:prstClr val="black"/>
                      </a:solidFill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9" name="Textfeld 1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31015" y="346819"/>
                    <a:ext cx="2663772" cy="905912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defTabSz="41751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8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de-DE" altLang="de-DE" sz="1600" b="1" dirty="0">
                        <a:solidFill>
                          <a:prstClr val="black"/>
                        </a:solidFill>
                        <a:latin typeface="Calibri" panose="020F0502020204030204" pitchFamily="34" charset="0"/>
                      </a:rPr>
                      <a:t>E </a:t>
                    </a:r>
                    <a:r>
                      <a:rPr lang="de-DE" altLang="de-DE" sz="1600" b="1" dirty="0" err="1">
                        <a:solidFill>
                          <a:prstClr val="black"/>
                        </a:solidFill>
                        <a:latin typeface="Calibri" panose="020F0502020204030204" pitchFamily="34" charset="0"/>
                      </a:rPr>
                      <a:t>field</a:t>
                    </a:r>
                    <a:endParaRPr lang="de-DE" altLang="de-DE" sz="1050" b="1" dirty="0">
                      <a:solidFill>
                        <a:prstClr val="black"/>
                      </a:solidFill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" name="Textfeld 126"/>
              <p:cNvSpPr txBox="1">
                <a:spLocks noChangeArrowheads="1"/>
              </p:cNvSpPr>
              <p:nvPr/>
            </p:nvSpPr>
            <p:spPr bwMode="auto">
              <a:xfrm>
                <a:off x="5304598" y="1849632"/>
                <a:ext cx="3115701" cy="4514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de-DE" altLang="de-DE" sz="1600" b="1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E </a:t>
                </a:r>
                <a:r>
                  <a:rPr lang="de-DE" altLang="de-DE" sz="1600" b="1" dirty="0" err="1">
                    <a:solidFill>
                      <a:prstClr val="black"/>
                    </a:solidFill>
                    <a:latin typeface="Calibri" panose="020F0502020204030204" pitchFamily="34" charset="0"/>
                  </a:rPr>
                  <a:t>field</a:t>
                </a:r>
                <a:r>
                  <a:rPr lang="de-DE" altLang="de-DE" sz="1600" b="1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de-DE" altLang="de-DE" sz="1600" b="1" dirty="0" err="1">
                    <a:solidFill>
                      <a:prstClr val="black"/>
                    </a:solidFill>
                    <a:latin typeface="Calibri" panose="020F0502020204030204" pitchFamily="34" charset="0"/>
                  </a:rPr>
                  <a:t>along</a:t>
                </a:r>
                <a:r>
                  <a:rPr lang="de-DE" altLang="de-DE" sz="1600" b="1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 beam </a:t>
                </a:r>
                <a:r>
                  <a:rPr lang="de-DE" altLang="de-DE" sz="1600" b="1" dirty="0" err="1">
                    <a:solidFill>
                      <a:prstClr val="black"/>
                    </a:solidFill>
                    <a:latin typeface="Calibri" panose="020F0502020204030204" pitchFamily="34" charset="0"/>
                  </a:rPr>
                  <a:t>axis</a:t>
                </a:r>
                <a:endParaRPr lang="de-DE" altLang="de-DE" sz="1600" b="1" dirty="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224452F8-F587-47DD-A021-C50A1843E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9432" y="1579138"/>
              <a:ext cx="2923337" cy="2042180"/>
            </a:xfrm>
            <a:prstGeom prst="rect">
              <a:avLst/>
            </a:prstGeom>
          </p:spPr>
        </p:pic>
      </p:grpSp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68EB8827-D551-44A2-9F64-ABB159CE31C4}"/>
              </a:ext>
            </a:extLst>
          </p:cNvPr>
          <p:cNvGrpSpPr/>
          <p:nvPr/>
        </p:nvGrpSpPr>
        <p:grpSpPr>
          <a:xfrm>
            <a:off x="6155617" y="1461879"/>
            <a:ext cx="3140665" cy="1948344"/>
            <a:chOff x="6164431" y="1672392"/>
            <a:chExt cx="3140665" cy="1948344"/>
          </a:xfrm>
        </p:grpSpPr>
        <p:sp>
          <p:nvSpPr>
            <p:cNvPr id="23" name="Text Box 167">
              <a:extLst>
                <a:ext uri="{FF2B5EF4-FFF2-40B4-BE49-F238E27FC236}">
                  <a16:creationId xmlns:a16="http://schemas.microsoft.com/office/drawing/2014/main" id="{FB3AE2D6-9B27-4956-8F4D-95CCB19B94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9159" y="3373043"/>
              <a:ext cx="559687" cy="2476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500" tIns="8100" rIns="13500" bIns="810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900" i="1" dirty="0">
                  <a:latin typeface="Symbol" pitchFamily="18" charset="2"/>
                  <a:ea typeface="Times New Roman" pitchFamily="18" charset="0"/>
                  <a:cs typeface="Arial" pitchFamily="34" charset="0"/>
                </a:rPr>
                <a:t>y</a:t>
              </a:r>
              <a:r>
                <a:rPr lang="en-US" altLang="de-DE" sz="900" i="1" dirty="0"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en-US" altLang="de-DE" sz="900" i="1" dirty="0">
                  <a:latin typeface="Calibri" panose="020F0502020204030204" pitchFamily="34" charset="0"/>
                  <a:ea typeface="Times New Roman" pitchFamily="18" charset="0"/>
                  <a:cs typeface="Arial" pitchFamily="34" charset="0"/>
                </a:rPr>
                <a:t>(</a:t>
              </a:r>
              <a:r>
                <a:rPr lang="en-US" altLang="de-DE" sz="900" i="1" dirty="0" err="1">
                  <a:latin typeface="Calibri" panose="020F0502020204030204" pitchFamily="34" charset="0"/>
                  <a:ea typeface="Times New Roman" pitchFamily="18" charset="0"/>
                  <a:cs typeface="Arial" pitchFamily="34" charset="0"/>
                </a:rPr>
                <a:t>deg</a:t>
              </a:r>
              <a:r>
                <a:rPr lang="en-US" altLang="de-DE" sz="900" i="1" dirty="0">
                  <a:latin typeface="Calibri" panose="020F0502020204030204" pitchFamily="34" charset="0"/>
                  <a:ea typeface="Times New Roman" pitchFamily="18" charset="0"/>
                  <a:cs typeface="Arial" pitchFamily="34" charset="0"/>
                </a:rPr>
                <a:t>)</a:t>
              </a:r>
              <a:endParaRPr lang="en-US" altLang="de-DE" sz="900" dirty="0"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24" name="Text Box 146">
              <a:extLst>
                <a:ext uri="{FF2B5EF4-FFF2-40B4-BE49-F238E27FC236}">
                  <a16:creationId xmlns:a16="http://schemas.microsoft.com/office/drawing/2014/main" id="{8BE19167-6A4C-4247-9746-A909CFB409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5636" y="3379716"/>
              <a:ext cx="282940" cy="1857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500" tIns="8100" rIns="13500" bIns="810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900" dirty="0">
                  <a:latin typeface="Calibri" panose="020F0502020204030204" pitchFamily="34" charset="0"/>
                  <a:ea typeface="Times New Roman" pitchFamily="18" charset="0"/>
                  <a:cs typeface="Arial" pitchFamily="34" charset="0"/>
                </a:rPr>
                <a:t>-90</a:t>
              </a:r>
              <a:endParaRPr lang="de-DE" altLang="de-DE" sz="900" dirty="0"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25" name="Text Box 145">
              <a:extLst>
                <a:ext uri="{FF2B5EF4-FFF2-40B4-BE49-F238E27FC236}">
                  <a16:creationId xmlns:a16="http://schemas.microsoft.com/office/drawing/2014/main" id="{94953AD7-AA7C-43B4-9D73-FB6F3F1AC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6990" y="3379716"/>
              <a:ext cx="109079" cy="1857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500" tIns="8100" rIns="13500" bIns="810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900" dirty="0">
                  <a:latin typeface="Calibri" panose="020F0502020204030204" pitchFamily="34" charset="0"/>
                  <a:ea typeface="Times New Roman" pitchFamily="18" charset="0"/>
                  <a:cs typeface="Arial" pitchFamily="34" charset="0"/>
                </a:rPr>
                <a:t>0</a:t>
              </a:r>
              <a:endParaRPr lang="de-DE" altLang="de-DE" sz="900" dirty="0"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26" name="Text Box 144">
              <a:extLst>
                <a:ext uri="{FF2B5EF4-FFF2-40B4-BE49-F238E27FC236}">
                  <a16:creationId xmlns:a16="http://schemas.microsoft.com/office/drawing/2014/main" id="{2C79A2AE-CBF5-4443-B9C9-F22165E71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92918" y="3379716"/>
              <a:ext cx="355818" cy="1857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500" tIns="8100" rIns="13500" bIns="810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900">
                  <a:latin typeface="Calibri" panose="020F0502020204030204" pitchFamily="34" charset="0"/>
                  <a:ea typeface="Times New Roman" pitchFamily="18" charset="0"/>
                  <a:cs typeface="Arial" pitchFamily="34" charset="0"/>
                </a:rPr>
                <a:t>-180</a:t>
              </a:r>
              <a:endParaRPr lang="de-DE" altLang="de-DE" sz="900"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27" name="Text Box 143">
              <a:extLst>
                <a:ext uri="{FF2B5EF4-FFF2-40B4-BE49-F238E27FC236}">
                  <a16:creationId xmlns:a16="http://schemas.microsoft.com/office/drawing/2014/main" id="{12CFE6B6-6AFD-4A9F-A2F5-582BCF4D5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95922" y="3376381"/>
              <a:ext cx="343433" cy="1857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3500" tIns="8100" rIns="13500" bIns="8100" numCol="1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900" dirty="0">
                  <a:latin typeface="Calibri" panose="020F0502020204030204" pitchFamily="34" charset="0"/>
                  <a:ea typeface="Times New Roman" pitchFamily="18" charset="0"/>
                  <a:cs typeface="Arial" pitchFamily="34" charset="0"/>
                </a:rPr>
                <a:t>-270</a:t>
              </a:r>
              <a:endParaRPr lang="de-DE" altLang="de-DE" sz="900" dirty="0">
                <a:latin typeface="Calibri" panose="020F0502020204030204" pitchFamily="34" charset="0"/>
                <a:cs typeface="Arial" pitchFamily="34" charset="0"/>
              </a:endParaRPr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38F52B6B-6314-43E3-80F2-FD2F90625C7C}"/>
                </a:ext>
              </a:extLst>
            </p:cNvPr>
            <p:cNvGrpSpPr/>
            <p:nvPr/>
          </p:nvGrpSpPr>
          <p:grpSpPr>
            <a:xfrm>
              <a:off x="6244953" y="2128178"/>
              <a:ext cx="2784253" cy="1322507"/>
              <a:chOff x="4703179" y="1381567"/>
              <a:chExt cx="2784253" cy="1322507"/>
            </a:xfrm>
          </p:grpSpPr>
          <p:sp>
            <p:nvSpPr>
              <p:cNvPr id="29" name="Freeform 152">
                <a:extLst>
                  <a:ext uri="{FF2B5EF4-FFF2-40B4-BE49-F238E27FC236}">
                    <a16:creationId xmlns:a16="http://schemas.microsoft.com/office/drawing/2014/main" id="{8A4B2022-82B2-4F87-86C1-18143C836E5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15964" y="2088752"/>
                <a:ext cx="434888" cy="346307"/>
              </a:xfrm>
              <a:custGeom>
                <a:avLst/>
                <a:gdLst>
                  <a:gd name="T0" fmla="*/ 777 w 777"/>
                  <a:gd name="T1" fmla="*/ 1308 h 1308"/>
                  <a:gd name="T2" fmla="*/ 705 w 777"/>
                  <a:gd name="T3" fmla="*/ 1293 h 1308"/>
                  <a:gd name="T4" fmla="*/ 657 w 777"/>
                  <a:gd name="T5" fmla="*/ 1275 h 1308"/>
                  <a:gd name="T6" fmla="*/ 609 w 777"/>
                  <a:gd name="T7" fmla="*/ 1260 h 1308"/>
                  <a:gd name="T8" fmla="*/ 555 w 777"/>
                  <a:gd name="T9" fmla="*/ 1239 h 1308"/>
                  <a:gd name="T10" fmla="*/ 516 w 777"/>
                  <a:gd name="T11" fmla="*/ 1221 h 1308"/>
                  <a:gd name="T12" fmla="*/ 474 w 777"/>
                  <a:gd name="T13" fmla="*/ 1203 h 1308"/>
                  <a:gd name="T14" fmla="*/ 432 w 777"/>
                  <a:gd name="T15" fmla="*/ 1182 h 1308"/>
                  <a:gd name="T16" fmla="*/ 393 w 777"/>
                  <a:gd name="T17" fmla="*/ 1161 h 1308"/>
                  <a:gd name="T18" fmla="*/ 345 w 777"/>
                  <a:gd name="T19" fmla="*/ 1134 h 1308"/>
                  <a:gd name="T20" fmla="*/ 309 w 777"/>
                  <a:gd name="T21" fmla="*/ 1110 h 1308"/>
                  <a:gd name="T22" fmla="*/ 282 w 777"/>
                  <a:gd name="T23" fmla="*/ 1092 h 1308"/>
                  <a:gd name="T24" fmla="*/ 255 w 777"/>
                  <a:gd name="T25" fmla="*/ 1071 h 1308"/>
                  <a:gd name="T26" fmla="*/ 231 w 777"/>
                  <a:gd name="T27" fmla="*/ 1047 h 1308"/>
                  <a:gd name="T28" fmla="*/ 201 w 777"/>
                  <a:gd name="T29" fmla="*/ 1023 h 1308"/>
                  <a:gd name="T30" fmla="*/ 171 w 777"/>
                  <a:gd name="T31" fmla="*/ 993 h 1308"/>
                  <a:gd name="T32" fmla="*/ 141 w 777"/>
                  <a:gd name="T33" fmla="*/ 963 h 1308"/>
                  <a:gd name="T34" fmla="*/ 110 w 777"/>
                  <a:gd name="T35" fmla="*/ 933 h 1308"/>
                  <a:gd name="T36" fmla="*/ 81 w 777"/>
                  <a:gd name="T37" fmla="*/ 894 h 1308"/>
                  <a:gd name="T38" fmla="*/ 51 w 777"/>
                  <a:gd name="T39" fmla="*/ 849 h 1308"/>
                  <a:gd name="T40" fmla="*/ 27 w 777"/>
                  <a:gd name="T41" fmla="*/ 807 h 1308"/>
                  <a:gd name="T42" fmla="*/ 15 w 777"/>
                  <a:gd name="T43" fmla="*/ 765 h 1308"/>
                  <a:gd name="T44" fmla="*/ 3 w 777"/>
                  <a:gd name="T45" fmla="*/ 720 h 1308"/>
                  <a:gd name="T46" fmla="*/ 0 w 777"/>
                  <a:gd name="T47" fmla="*/ 672 h 1308"/>
                  <a:gd name="T48" fmla="*/ 0 w 777"/>
                  <a:gd name="T49" fmla="*/ 627 h 1308"/>
                  <a:gd name="T50" fmla="*/ 6 w 777"/>
                  <a:gd name="T51" fmla="*/ 588 h 1308"/>
                  <a:gd name="T52" fmla="*/ 15 w 777"/>
                  <a:gd name="T53" fmla="*/ 543 h 1308"/>
                  <a:gd name="T54" fmla="*/ 27 w 777"/>
                  <a:gd name="T55" fmla="*/ 507 h 1308"/>
                  <a:gd name="T56" fmla="*/ 45 w 777"/>
                  <a:gd name="T57" fmla="*/ 465 h 1308"/>
                  <a:gd name="T58" fmla="*/ 75 w 777"/>
                  <a:gd name="T59" fmla="*/ 423 h 1308"/>
                  <a:gd name="T60" fmla="*/ 108 w 777"/>
                  <a:gd name="T61" fmla="*/ 381 h 1308"/>
                  <a:gd name="T62" fmla="*/ 138 w 777"/>
                  <a:gd name="T63" fmla="*/ 348 h 1308"/>
                  <a:gd name="T64" fmla="*/ 165 w 777"/>
                  <a:gd name="T65" fmla="*/ 318 h 1308"/>
                  <a:gd name="T66" fmla="*/ 195 w 777"/>
                  <a:gd name="T67" fmla="*/ 285 h 1308"/>
                  <a:gd name="T68" fmla="*/ 225 w 777"/>
                  <a:gd name="T69" fmla="*/ 261 h 1308"/>
                  <a:gd name="T70" fmla="*/ 264 w 777"/>
                  <a:gd name="T71" fmla="*/ 228 h 1308"/>
                  <a:gd name="T72" fmla="*/ 300 w 777"/>
                  <a:gd name="T73" fmla="*/ 201 h 1308"/>
                  <a:gd name="T74" fmla="*/ 339 w 777"/>
                  <a:gd name="T75" fmla="*/ 177 h 1308"/>
                  <a:gd name="T76" fmla="*/ 378 w 777"/>
                  <a:gd name="T77" fmla="*/ 153 h 1308"/>
                  <a:gd name="T78" fmla="*/ 417 w 777"/>
                  <a:gd name="T79" fmla="*/ 130 h 1308"/>
                  <a:gd name="T80" fmla="*/ 453 w 777"/>
                  <a:gd name="T81" fmla="*/ 111 h 1308"/>
                  <a:gd name="T82" fmla="*/ 492 w 777"/>
                  <a:gd name="T83" fmla="*/ 93 h 1308"/>
                  <a:gd name="T84" fmla="*/ 528 w 777"/>
                  <a:gd name="T85" fmla="*/ 75 h 1308"/>
                  <a:gd name="T86" fmla="*/ 564 w 777"/>
                  <a:gd name="T87" fmla="*/ 63 h 1308"/>
                  <a:gd name="T88" fmla="*/ 594 w 777"/>
                  <a:gd name="T89" fmla="*/ 51 h 1308"/>
                  <a:gd name="T90" fmla="*/ 627 w 777"/>
                  <a:gd name="T91" fmla="*/ 39 h 1308"/>
                  <a:gd name="T92" fmla="*/ 669 w 777"/>
                  <a:gd name="T93" fmla="*/ 27 h 1308"/>
                  <a:gd name="T94" fmla="*/ 717 w 777"/>
                  <a:gd name="T95" fmla="*/ 12 h 1308"/>
                  <a:gd name="T96" fmla="*/ 777 w 777"/>
                  <a:gd name="T97" fmla="*/ 0 h 1308"/>
                  <a:gd name="connsiteX0" fmla="*/ 10000 w 10000"/>
                  <a:gd name="connsiteY0" fmla="*/ 9908 h 9908"/>
                  <a:gd name="connsiteX1" fmla="*/ 9073 w 10000"/>
                  <a:gd name="connsiteY1" fmla="*/ 9793 h 9908"/>
                  <a:gd name="connsiteX2" fmla="*/ 8456 w 10000"/>
                  <a:gd name="connsiteY2" fmla="*/ 9656 h 9908"/>
                  <a:gd name="connsiteX3" fmla="*/ 7838 w 10000"/>
                  <a:gd name="connsiteY3" fmla="*/ 9541 h 9908"/>
                  <a:gd name="connsiteX4" fmla="*/ 7143 w 10000"/>
                  <a:gd name="connsiteY4" fmla="*/ 9380 h 9908"/>
                  <a:gd name="connsiteX5" fmla="*/ 6641 w 10000"/>
                  <a:gd name="connsiteY5" fmla="*/ 9243 h 9908"/>
                  <a:gd name="connsiteX6" fmla="*/ 6100 w 10000"/>
                  <a:gd name="connsiteY6" fmla="*/ 9105 h 9908"/>
                  <a:gd name="connsiteX7" fmla="*/ 5560 w 10000"/>
                  <a:gd name="connsiteY7" fmla="*/ 8945 h 9908"/>
                  <a:gd name="connsiteX8" fmla="*/ 5058 w 10000"/>
                  <a:gd name="connsiteY8" fmla="*/ 8784 h 9908"/>
                  <a:gd name="connsiteX9" fmla="*/ 4440 w 10000"/>
                  <a:gd name="connsiteY9" fmla="*/ 8578 h 9908"/>
                  <a:gd name="connsiteX10" fmla="*/ 3977 w 10000"/>
                  <a:gd name="connsiteY10" fmla="*/ 8394 h 9908"/>
                  <a:gd name="connsiteX11" fmla="*/ 3629 w 10000"/>
                  <a:gd name="connsiteY11" fmla="*/ 8257 h 9908"/>
                  <a:gd name="connsiteX12" fmla="*/ 3282 w 10000"/>
                  <a:gd name="connsiteY12" fmla="*/ 8096 h 9908"/>
                  <a:gd name="connsiteX13" fmla="*/ 2973 w 10000"/>
                  <a:gd name="connsiteY13" fmla="*/ 7913 h 9908"/>
                  <a:gd name="connsiteX14" fmla="*/ 2587 w 10000"/>
                  <a:gd name="connsiteY14" fmla="*/ 7729 h 9908"/>
                  <a:gd name="connsiteX15" fmla="*/ 2201 w 10000"/>
                  <a:gd name="connsiteY15" fmla="*/ 7500 h 9908"/>
                  <a:gd name="connsiteX16" fmla="*/ 1815 w 10000"/>
                  <a:gd name="connsiteY16" fmla="*/ 7270 h 9908"/>
                  <a:gd name="connsiteX17" fmla="*/ 1416 w 10000"/>
                  <a:gd name="connsiteY17" fmla="*/ 7041 h 9908"/>
                  <a:gd name="connsiteX18" fmla="*/ 1042 w 10000"/>
                  <a:gd name="connsiteY18" fmla="*/ 6743 h 9908"/>
                  <a:gd name="connsiteX19" fmla="*/ 656 w 10000"/>
                  <a:gd name="connsiteY19" fmla="*/ 6399 h 9908"/>
                  <a:gd name="connsiteX20" fmla="*/ 347 w 10000"/>
                  <a:gd name="connsiteY20" fmla="*/ 6078 h 9908"/>
                  <a:gd name="connsiteX21" fmla="*/ 193 w 10000"/>
                  <a:gd name="connsiteY21" fmla="*/ 5757 h 9908"/>
                  <a:gd name="connsiteX22" fmla="*/ 39 w 10000"/>
                  <a:gd name="connsiteY22" fmla="*/ 5413 h 9908"/>
                  <a:gd name="connsiteX23" fmla="*/ 0 w 10000"/>
                  <a:gd name="connsiteY23" fmla="*/ 5046 h 9908"/>
                  <a:gd name="connsiteX24" fmla="*/ 0 w 10000"/>
                  <a:gd name="connsiteY24" fmla="*/ 4702 h 9908"/>
                  <a:gd name="connsiteX25" fmla="*/ 77 w 10000"/>
                  <a:gd name="connsiteY25" fmla="*/ 4403 h 9908"/>
                  <a:gd name="connsiteX26" fmla="*/ 193 w 10000"/>
                  <a:gd name="connsiteY26" fmla="*/ 4059 h 9908"/>
                  <a:gd name="connsiteX27" fmla="*/ 347 w 10000"/>
                  <a:gd name="connsiteY27" fmla="*/ 3784 h 9908"/>
                  <a:gd name="connsiteX28" fmla="*/ 579 w 10000"/>
                  <a:gd name="connsiteY28" fmla="*/ 3463 h 9908"/>
                  <a:gd name="connsiteX29" fmla="*/ 965 w 10000"/>
                  <a:gd name="connsiteY29" fmla="*/ 3142 h 9908"/>
                  <a:gd name="connsiteX30" fmla="*/ 1390 w 10000"/>
                  <a:gd name="connsiteY30" fmla="*/ 2821 h 9908"/>
                  <a:gd name="connsiteX31" fmla="*/ 1776 w 10000"/>
                  <a:gd name="connsiteY31" fmla="*/ 2569 h 9908"/>
                  <a:gd name="connsiteX32" fmla="*/ 2124 w 10000"/>
                  <a:gd name="connsiteY32" fmla="*/ 2339 h 9908"/>
                  <a:gd name="connsiteX33" fmla="*/ 2510 w 10000"/>
                  <a:gd name="connsiteY33" fmla="*/ 2087 h 9908"/>
                  <a:gd name="connsiteX34" fmla="*/ 2896 w 10000"/>
                  <a:gd name="connsiteY34" fmla="*/ 1903 h 9908"/>
                  <a:gd name="connsiteX35" fmla="*/ 3398 w 10000"/>
                  <a:gd name="connsiteY35" fmla="*/ 1651 h 9908"/>
                  <a:gd name="connsiteX36" fmla="*/ 3861 w 10000"/>
                  <a:gd name="connsiteY36" fmla="*/ 1445 h 9908"/>
                  <a:gd name="connsiteX37" fmla="*/ 4363 w 10000"/>
                  <a:gd name="connsiteY37" fmla="*/ 1261 h 9908"/>
                  <a:gd name="connsiteX38" fmla="*/ 4865 w 10000"/>
                  <a:gd name="connsiteY38" fmla="*/ 1078 h 9908"/>
                  <a:gd name="connsiteX39" fmla="*/ 5367 w 10000"/>
                  <a:gd name="connsiteY39" fmla="*/ 902 h 9908"/>
                  <a:gd name="connsiteX40" fmla="*/ 5830 w 10000"/>
                  <a:gd name="connsiteY40" fmla="*/ 757 h 9908"/>
                  <a:gd name="connsiteX41" fmla="*/ 6332 w 10000"/>
                  <a:gd name="connsiteY41" fmla="*/ 619 h 9908"/>
                  <a:gd name="connsiteX42" fmla="*/ 6795 w 10000"/>
                  <a:gd name="connsiteY42" fmla="*/ 481 h 9908"/>
                  <a:gd name="connsiteX43" fmla="*/ 7259 w 10000"/>
                  <a:gd name="connsiteY43" fmla="*/ 390 h 9908"/>
                  <a:gd name="connsiteX44" fmla="*/ 7645 w 10000"/>
                  <a:gd name="connsiteY44" fmla="*/ 298 h 9908"/>
                  <a:gd name="connsiteX45" fmla="*/ 8069 w 10000"/>
                  <a:gd name="connsiteY45" fmla="*/ 206 h 9908"/>
                  <a:gd name="connsiteX46" fmla="*/ 8610 w 10000"/>
                  <a:gd name="connsiteY46" fmla="*/ 114 h 9908"/>
                  <a:gd name="connsiteX47" fmla="*/ 9228 w 10000"/>
                  <a:gd name="connsiteY47" fmla="*/ 0 h 9908"/>
                  <a:gd name="connsiteX0" fmla="*/ 10000 w 10000"/>
                  <a:gd name="connsiteY0" fmla="*/ 9885 h 9885"/>
                  <a:gd name="connsiteX1" fmla="*/ 9073 w 10000"/>
                  <a:gd name="connsiteY1" fmla="*/ 9769 h 9885"/>
                  <a:gd name="connsiteX2" fmla="*/ 8456 w 10000"/>
                  <a:gd name="connsiteY2" fmla="*/ 9631 h 9885"/>
                  <a:gd name="connsiteX3" fmla="*/ 7838 w 10000"/>
                  <a:gd name="connsiteY3" fmla="*/ 9515 h 9885"/>
                  <a:gd name="connsiteX4" fmla="*/ 7143 w 10000"/>
                  <a:gd name="connsiteY4" fmla="*/ 9352 h 9885"/>
                  <a:gd name="connsiteX5" fmla="*/ 6641 w 10000"/>
                  <a:gd name="connsiteY5" fmla="*/ 9214 h 9885"/>
                  <a:gd name="connsiteX6" fmla="*/ 6100 w 10000"/>
                  <a:gd name="connsiteY6" fmla="*/ 9075 h 9885"/>
                  <a:gd name="connsiteX7" fmla="*/ 5560 w 10000"/>
                  <a:gd name="connsiteY7" fmla="*/ 8913 h 9885"/>
                  <a:gd name="connsiteX8" fmla="*/ 5058 w 10000"/>
                  <a:gd name="connsiteY8" fmla="*/ 8751 h 9885"/>
                  <a:gd name="connsiteX9" fmla="*/ 4440 w 10000"/>
                  <a:gd name="connsiteY9" fmla="*/ 8543 h 9885"/>
                  <a:gd name="connsiteX10" fmla="*/ 3977 w 10000"/>
                  <a:gd name="connsiteY10" fmla="*/ 8357 h 9885"/>
                  <a:gd name="connsiteX11" fmla="*/ 3629 w 10000"/>
                  <a:gd name="connsiteY11" fmla="*/ 8219 h 9885"/>
                  <a:gd name="connsiteX12" fmla="*/ 3282 w 10000"/>
                  <a:gd name="connsiteY12" fmla="*/ 8056 h 9885"/>
                  <a:gd name="connsiteX13" fmla="*/ 2973 w 10000"/>
                  <a:gd name="connsiteY13" fmla="*/ 7871 h 9885"/>
                  <a:gd name="connsiteX14" fmla="*/ 2587 w 10000"/>
                  <a:gd name="connsiteY14" fmla="*/ 7686 h 9885"/>
                  <a:gd name="connsiteX15" fmla="*/ 2201 w 10000"/>
                  <a:gd name="connsiteY15" fmla="*/ 7455 h 9885"/>
                  <a:gd name="connsiteX16" fmla="*/ 1815 w 10000"/>
                  <a:gd name="connsiteY16" fmla="*/ 7223 h 9885"/>
                  <a:gd name="connsiteX17" fmla="*/ 1416 w 10000"/>
                  <a:gd name="connsiteY17" fmla="*/ 6991 h 9885"/>
                  <a:gd name="connsiteX18" fmla="*/ 1042 w 10000"/>
                  <a:gd name="connsiteY18" fmla="*/ 6691 h 9885"/>
                  <a:gd name="connsiteX19" fmla="*/ 656 w 10000"/>
                  <a:gd name="connsiteY19" fmla="*/ 6343 h 9885"/>
                  <a:gd name="connsiteX20" fmla="*/ 347 w 10000"/>
                  <a:gd name="connsiteY20" fmla="*/ 6019 h 9885"/>
                  <a:gd name="connsiteX21" fmla="*/ 193 w 10000"/>
                  <a:gd name="connsiteY21" fmla="*/ 5695 h 9885"/>
                  <a:gd name="connsiteX22" fmla="*/ 39 w 10000"/>
                  <a:gd name="connsiteY22" fmla="*/ 5348 h 9885"/>
                  <a:gd name="connsiteX23" fmla="*/ 0 w 10000"/>
                  <a:gd name="connsiteY23" fmla="*/ 4978 h 9885"/>
                  <a:gd name="connsiteX24" fmla="*/ 0 w 10000"/>
                  <a:gd name="connsiteY24" fmla="*/ 4631 h 9885"/>
                  <a:gd name="connsiteX25" fmla="*/ 77 w 10000"/>
                  <a:gd name="connsiteY25" fmla="*/ 4329 h 9885"/>
                  <a:gd name="connsiteX26" fmla="*/ 193 w 10000"/>
                  <a:gd name="connsiteY26" fmla="*/ 3982 h 9885"/>
                  <a:gd name="connsiteX27" fmla="*/ 347 w 10000"/>
                  <a:gd name="connsiteY27" fmla="*/ 3704 h 9885"/>
                  <a:gd name="connsiteX28" fmla="*/ 579 w 10000"/>
                  <a:gd name="connsiteY28" fmla="*/ 3380 h 9885"/>
                  <a:gd name="connsiteX29" fmla="*/ 965 w 10000"/>
                  <a:gd name="connsiteY29" fmla="*/ 3056 h 9885"/>
                  <a:gd name="connsiteX30" fmla="*/ 1390 w 10000"/>
                  <a:gd name="connsiteY30" fmla="*/ 2732 h 9885"/>
                  <a:gd name="connsiteX31" fmla="*/ 1776 w 10000"/>
                  <a:gd name="connsiteY31" fmla="*/ 2478 h 9885"/>
                  <a:gd name="connsiteX32" fmla="*/ 2124 w 10000"/>
                  <a:gd name="connsiteY32" fmla="*/ 2246 h 9885"/>
                  <a:gd name="connsiteX33" fmla="*/ 2510 w 10000"/>
                  <a:gd name="connsiteY33" fmla="*/ 1991 h 9885"/>
                  <a:gd name="connsiteX34" fmla="*/ 2896 w 10000"/>
                  <a:gd name="connsiteY34" fmla="*/ 1806 h 9885"/>
                  <a:gd name="connsiteX35" fmla="*/ 3398 w 10000"/>
                  <a:gd name="connsiteY35" fmla="*/ 1551 h 9885"/>
                  <a:gd name="connsiteX36" fmla="*/ 3861 w 10000"/>
                  <a:gd name="connsiteY36" fmla="*/ 1343 h 9885"/>
                  <a:gd name="connsiteX37" fmla="*/ 4363 w 10000"/>
                  <a:gd name="connsiteY37" fmla="*/ 1158 h 9885"/>
                  <a:gd name="connsiteX38" fmla="*/ 4865 w 10000"/>
                  <a:gd name="connsiteY38" fmla="*/ 973 h 9885"/>
                  <a:gd name="connsiteX39" fmla="*/ 5367 w 10000"/>
                  <a:gd name="connsiteY39" fmla="*/ 795 h 9885"/>
                  <a:gd name="connsiteX40" fmla="*/ 5830 w 10000"/>
                  <a:gd name="connsiteY40" fmla="*/ 649 h 9885"/>
                  <a:gd name="connsiteX41" fmla="*/ 6332 w 10000"/>
                  <a:gd name="connsiteY41" fmla="*/ 510 h 9885"/>
                  <a:gd name="connsiteX42" fmla="*/ 6795 w 10000"/>
                  <a:gd name="connsiteY42" fmla="*/ 370 h 9885"/>
                  <a:gd name="connsiteX43" fmla="*/ 7259 w 10000"/>
                  <a:gd name="connsiteY43" fmla="*/ 279 h 9885"/>
                  <a:gd name="connsiteX44" fmla="*/ 7645 w 10000"/>
                  <a:gd name="connsiteY44" fmla="*/ 186 h 9885"/>
                  <a:gd name="connsiteX45" fmla="*/ 8069 w 10000"/>
                  <a:gd name="connsiteY45" fmla="*/ 93 h 9885"/>
                  <a:gd name="connsiteX46" fmla="*/ 8610 w 10000"/>
                  <a:gd name="connsiteY46" fmla="*/ 0 h 9885"/>
                  <a:gd name="connsiteX0" fmla="*/ 10000 w 10000"/>
                  <a:gd name="connsiteY0" fmla="*/ 9906 h 9906"/>
                  <a:gd name="connsiteX1" fmla="*/ 9073 w 10000"/>
                  <a:gd name="connsiteY1" fmla="*/ 9789 h 9906"/>
                  <a:gd name="connsiteX2" fmla="*/ 8456 w 10000"/>
                  <a:gd name="connsiteY2" fmla="*/ 9649 h 9906"/>
                  <a:gd name="connsiteX3" fmla="*/ 7838 w 10000"/>
                  <a:gd name="connsiteY3" fmla="*/ 9532 h 9906"/>
                  <a:gd name="connsiteX4" fmla="*/ 7143 w 10000"/>
                  <a:gd name="connsiteY4" fmla="*/ 9367 h 9906"/>
                  <a:gd name="connsiteX5" fmla="*/ 6641 w 10000"/>
                  <a:gd name="connsiteY5" fmla="*/ 9227 h 9906"/>
                  <a:gd name="connsiteX6" fmla="*/ 6100 w 10000"/>
                  <a:gd name="connsiteY6" fmla="*/ 9087 h 9906"/>
                  <a:gd name="connsiteX7" fmla="*/ 5560 w 10000"/>
                  <a:gd name="connsiteY7" fmla="*/ 8923 h 9906"/>
                  <a:gd name="connsiteX8" fmla="*/ 5058 w 10000"/>
                  <a:gd name="connsiteY8" fmla="*/ 8759 h 9906"/>
                  <a:gd name="connsiteX9" fmla="*/ 4440 w 10000"/>
                  <a:gd name="connsiteY9" fmla="*/ 8548 h 9906"/>
                  <a:gd name="connsiteX10" fmla="*/ 3977 w 10000"/>
                  <a:gd name="connsiteY10" fmla="*/ 8360 h 9906"/>
                  <a:gd name="connsiteX11" fmla="*/ 3629 w 10000"/>
                  <a:gd name="connsiteY11" fmla="*/ 8221 h 9906"/>
                  <a:gd name="connsiteX12" fmla="*/ 3282 w 10000"/>
                  <a:gd name="connsiteY12" fmla="*/ 8056 h 9906"/>
                  <a:gd name="connsiteX13" fmla="*/ 2973 w 10000"/>
                  <a:gd name="connsiteY13" fmla="*/ 7869 h 9906"/>
                  <a:gd name="connsiteX14" fmla="*/ 2587 w 10000"/>
                  <a:gd name="connsiteY14" fmla="*/ 7681 h 9906"/>
                  <a:gd name="connsiteX15" fmla="*/ 2201 w 10000"/>
                  <a:gd name="connsiteY15" fmla="*/ 7448 h 9906"/>
                  <a:gd name="connsiteX16" fmla="*/ 1815 w 10000"/>
                  <a:gd name="connsiteY16" fmla="*/ 7213 h 9906"/>
                  <a:gd name="connsiteX17" fmla="*/ 1416 w 10000"/>
                  <a:gd name="connsiteY17" fmla="*/ 6978 h 9906"/>
                  <a:gd name="connsiteX18" fmla="*/ 1042 w 10000"/>
                  <a:gd name="connsiteY18" fmla="*/ 6675 h 9906"/>
                  <a:gd name="connsiteX19" fmla="*/ 656 w 10000"/>
                  <a:gd name="connsiteY19" fmla="*/ 6323 h 9906"/>
                  <a:gd name="connsiteX20" fmla="*/ 347 w 10000"/>
                  <a:gd name="connsiteY20" fmla="*/ 5995 h 9906"/>
                  <a:gd name="connsiteX21" fmla="*/ 193 w 10000"/>
                  <a:gd name="connsiteY21" fmla="*/ 5667 h 9906"/>
                  <a:gd name="connsiteX22" fmla="*/ 39 w 10000"/>
                  <a:gd name="connsiteY22" fmla="*/ 5316 h 9906"/>
                  <a:gd name="connsiteX23" fmla="*/ 0 w 10000"/>
                  <a:gd name="connsiteY23" fmla="*/ 4942 h 9906"/>
                  <a:gd name="connsiteX24" fmla="*/ 0 w 10000"/>
                  <a:gd name="connsiteY24" fmla="*/ 4591 h 9906"/>
                  <a:gd name="connsiteX25" fmla="*/ 77 w 10000"/>
                  <a:gd name="connsiteY25" fmla="*/ 4285 h 9906"/>
                  <a:gd name="connsiteX26" fmla="*/ 193 w 10000"/>
                  <a:gd name="connsiteY26" fmla="*/ 3934 h 9906"/>
                  <a:gd name="connsiteX27" fmla="*/ 347 w 10000"/>
                  <a:gd name="connsiteY27" fmla="*/ 3653 h 9906"/>
                  <a:gd name="connsiteX28" fmla="*/ 579 w 10000"/>
                  <a:gd name="connsiteY28" fmla="*/ 3325 h 9906"/>
                  <a:gd name="connsiteX29" fmla="*/ 965 w 10000"/>
                  <a:gd name="connsiteY29" fmla="*/ 2998 h 9906"/>
                  <a:gd name="connsiteX30" fmla="*/ 1390 w 10000"/>
                  <a:gd name="connsiteY30" fmla="*/ 2670 h 9906"/>
                  <a:gd name="connsiteX31" fmla="*/ 1776 w 10000"/>
                  <a:gd name="connsiteY31" fmla="*/ 2413 h 9906"/>
                  <a:gd name="connsiteX32" fmla="*/ 2124 w 10000"/>
                  <a:gd name="connsiteY32" fmla="*/ 2178 h 9906"/>
                  <a:gd name="connsiteX33" fmla="*/ 2510 w 10000"/>
                  <a:gd name="connsiteY33" fmla="*/ 1920 h 9906"/>
                  <a:gd name="connsiteX34" fmla="*/ 2896 w 10000"/>
                  <a:gd name="connsiteY34" fmla="*/ 1733 h 9906"/>
                  <a:gd name="connsiteX35" fmla="*/ 3398 w 10000"/>
                  <a:gd name="connsiteY35" fmla="*/ 1475 h 9906"/>
                  <a:gd name="connsiteX36" fmla="*/ 3861 w 10000"/>
                  <a:gd name="connsiteY36" fmla="*/ 1265 h 9906"/>
                  <a:gd name="connsiteX37" fmla="*/ 4363 w 10000"/>
                  <a:gd name="connsiteY37" fmla="*/ 1077 h 9906"/>
                  <a:gd name="connsiteX38" fmla="*/ 4865 w 10000"/>
                  <a:gd name="connsiteY38" fmla="*/ 890 h 9906"/>
                  <a:gd name="connsiteX39" fmla="*/ 5367 w 10000"/>
                  <a:gd name="connsiteY39" fmla="*/ 710 h 9906"/>
                  <a:gd name="connsiteX40" fmla="*/ 5830 w 10000"/>
                  <a:gd name="connsiteY40" fmla="*/ 563 h 9906"/>
                  <a:gd name="connsiteX41" fmla="*/ 6332 w 10000"/>
                  <a:gd name="connsiteY41" fmla="*/ 422 h 9906"/>
                  <a:gd name="connsiteX42" fmla="*/ 6795 w 10000"/>
                  <a:gd name="connsiteY42" fmla="*/ 280 h 9906"/>
                  <a:gd name="connsiteX43" fmla="*/ 7259 w 10000"/>
                  <a:gd name="connsiteY43" fmla="*/ 188 h 9906"/>
                  <a:gd name="connsiteX44" fmla="*/ 7645 w 10000"/>
                  <a:gd name="connsiteY44" fmla="*/ 94 h 9906"/>
                  <a:gd name="connsiteX45" fmla="*/ 8069 w 10000"/>
                  <a:gd name="connsiteY45" fmla="*/ 0 h 9906"/>
                  <a:gd name="connsiteX0" fmla="*/ 10000 w 10000"/>
                  <a:gd name="connsiteY0" fmla="*/ 9905 h 9905"/>
                  <a:gd name="connsiteX1" fmla="*/ 9073 w 10000"/>
                  <a:gd name="connsiteY1" fmla="*/ 9787 h 9905"/>
                  <a:gd name="connsiteX2" fmla="*/ 8456 w 10000"/>
                  <a:gd name="connsiteY2" fmla="*/ 9646 h 9905"/>
                  <a:gd name="connsiteX3" fmla="*/ 7838 w 10000"/>
                  <a:gd name="connsiteY3" fmla="*/ 9527 h 9905"/>
                  <a:gd name="connsiteX4" fmla="*/ 7143 w 10000"/>
                  <a:gd name="connsiteY4" fmla="*/ 9361 h 9905"/>
                  <a:gd name="connsiteX5" fmla="*/ 6641 w 10000"/>
                  <a:gd name="connsiteY5" fmla="*/ 9220 h 9905"/>
                  <a:gd name="connsiteX6" fmla="*/ 6100 w 10000"/>
                  <a:gd name="connsiteY6" fmla="*/ 9078 h 9905"/>
                  <a:gd name="connsiteX7" fmla="*/ 5560 w 10000"/>
                  <a:gd name="connsiteY7" fmla="*/ 8913 h 9905"/>
                  <a:gd name="connsiteX8" fmla="*/ 5058 w 10000"/>
                  <a:gd name="connsiteY8" fmla="*/ 8747 h 9905"/>
                  <a:gd name="connsiteX9" fmla="*/ 4440 w 10000"/>
                  <a:gd name="connsiteY9" fmla="*/ 8534 h 9905"/>
                  <a:gd name="connsiteX10" fmla="*/ 3977 w 10000"/>
                  <a:gd name="connsiteY10" fmla="*/ 8344 h 9905"/>
                  <a:gd name="connsiteX11" fmla="*/ 3629 w 10000"/>
                  <a:gd name="connsiteY11" fmla="*/ 8204 h 9905"/>
                  <a:gd name="connsiteX12" fmla="*/ 3282 w 10000"/>
                  <a:gd name="connsiteY12" fmla="*/ 8037 h 9905"/>
                  <a:gd name="connsiteX13" fmla="*/ 2973 w 10000"/>
                  <a:gd name="connsiteY13" fmla="*/ 7849 h 9905"/>
                  <a:gd name="connsiteX14" fmla="*/ 2587 w 10000"/>
                  <a:gd name="connsiteY14" fmla="*/ 7659 h 9905"/>
                  <a:gd name="connsiteX15" fmla="*/ 2201 w 10000"/>
                  <a:gd name="connsiteY15" fmla="*/ 7424 h 9905"/>
                  <a:gd name="connsiteX16" fmla="*/ 1815 w 10000"/>
                  <a:gd name="connsiteY16" fmla="*/ 7186 h 9905"/>
                  <a:gd name="connsiteX17" fmla="*/ 1416 w 10000"/>
                  <a:gd name="connsiteY17" fmla="*/ 6949 h 9905"/>
                  <a:gd name="connsiteX18" fmla="*/ 1042 w 10000"/>
                  <a:gd name="connsiteY18" fmla="*/ 6643 h 9905"/>
                  <a:gd name="connsiteX19" fmla="*/ 656 w 10000"/>
                  <a:gd name="connsiteY19" fmla="*/ 6288 h 9905"/>
                  <a:gd name="connsiteX20" fmla="*/ 347 w 10000"/>
                  <a:gd name="connsiteY20" fmla="*/ 5957 h 9905"/>
                  <a:gd name="connsiteX21" fmla="*/ 193 w 10000"/>
                  <a:gd name="connsiteY21" fmla="*/ 5626 h 9905"/>
                  <a:gd name="connsiteX22" fmla="*/ 39 w 10000"/>
                  <a:gd name="connsiteY22" fmla="*/ 5271 h 9905"/>
                  <a:gd name="connsiteX23" fmla="*/ 0 w 10000"/>
                  <a:gd name="connsiteY23" fmla="*/ 4894 h 9905"/>
                  <a:gd name="connsiteX24" fmla="*/ 0 w 10000"/>
                  <a:gd name="connsiteY24" fmla="*/ 4540 h 9905"/>
                  <a:gd name="connsiteX25" fmla="*/ 77 w 10000"/>
                  <a:gd name="connsiteY25" fmla="*/ 4231 h 9905"/>
                  <a:gd name="connsiteX26" fmla="*/ 193 w 10000"/>
                  <a:gd name="connsiteY26" fmla="*/ 3876 h 9905"/>
                  <a:gd name="connsiteX27" fmla="*/ 347 w 10000"/>
                  <a:gd name="connsiteY27" fmla="*/ 3593 h 9905"/>
                  <a:gd name="connsiteX28" fmla="*/ 579 w 10000"/>
                  <a:gd name="connsiteY28" fmla="*/ 3262 h 9905"/>
                  <a:gd name="connsiteX29" fmla="*/ 965 w 10000"/>
                  <a:gd name="connsiteY29" fmla="*/ 2931 h 9905"/>
                  <a:gd name="connsiteX30" fmla="*/ 1390 w 10000"/>
                  <a:gd name="connsiteY30" fmla="*/ 2600 h 9905"/>
                  <a:gd name="connsiteX31" fmla="*/ 1776 w 10000"/>
                  <a:gd name="connsiteY31" fmla="*/ 2341 h 9905"/>
                  <a:gd name="connsiteX32" fmla="*/ 2124 w 10000"/>
                  <a:gd name="connsiteY32" fmla="*/ 2104 h 9905"/>
                  <a:gd name="connsiteX33" fmla="*/ 2510 w 10000"/>
                  <a:gd name="connsiteY33" fmla="*/ 1843 h 9905"/>
                  <a:gd name="connsiteX34" fmla="*/ 2896 w 10000"/>
                  <a:gd name="connsiteY34" fmla="*/ 1654 h 9905"/>
                  <a:gd name="connsiteX35" fmla="*/ 3398 w 10000"/>
                  <a:gd name="connsiteY35" fmla="*/ 1394 h 9905"/>
                  <a:gd name="connsiteX36" fmla="*/ 3861 w 10000"/>
                  <a:gd name="connsiteY36" fmla="*/ 1182 h 9905"/>
                  <a:gd name="connsiteX37" fmla="*/ 4363 w 10000"/>
                  <a:gd name="connsiteY37" fmla="*/ 992 h 9905"/>
                  <a:gd name="connsiteX38" fmla="*/ 4865 w 10000"/>
                  <a:gd name="connsiteY38" fmla="*/ 803 h 9905"/>
                  <a:gd name="connsiteX39" fmla="*/ 5367 w 10000"/>
                  <a:gd name="connsiteY39" fmla="*/ 622 h 9905"/>
                  <a:gd name="connsiteX40" fmla="*/ 5830 w 10000"/>
                  <a:gd name="connsiteY40" fmla="*/ 473 h 9905"/>
                  <a:gd name="connsiteX41" fmla="*/ 6332 w 10000"/>
                  <a:gd name="connsiteY41" fmla="*/ 331 h 9905"/>
                  <a:gd name="connsiteX42" fmla="*/ 6795 w 10000"/>
                  <a:gd name="connsiteY42" fmla="*/ 188 h 9905"/>
                  <a:gd name="connsiteX43" fmla="*/ 7259 w 10000"/>
                  <a:gd name="connsiteY43" fmla="*/ 95 h 9905"/>
                  <a:gd name="connsiteX44" fmla="*/ 7645 w 10000"/>
                  <a:gd name="connsiteY44" fmla="*/ 0 h 9905"/>
                  <a:gd name="connsiteX0" fmla="*/ 10000 w 10000"/>
                  <a:gd name="connsiteY0" fmla="*/ 9904 h 9904"/>
                  <a:gd name="connsiteX1" fmla="*/ 9073 w 10000"/>
                  <a:gd name="connsiteY1" fmla="*/ 9785 h 9904"/>
                  <a:gd name="connsiteX2" fmla="*/ 8456 w 10000"/>
                  <a:gd name="connsiteY2" fmla="*/ 9643 h 9904"/>
                  <a:gd name="connsiteX3" fmla="*/ 7838 w 10000"/>
                  <a:gd name="connsiteY3" fmla="*/ 9522 h 9904"/>
                  <a:gd name="connsiteX4" fmla="*/ 7143 w 10000"/>
                  <a:gd name="connsiteY4" fmla="*/ 9355 h 9904"/>
                  <a:gd name="connsiteX5" fmla="*/ 6641 w 10000"/>
                  <a:gd name="connsiteY5" fmla="*/ 9212 h 9904"/>
                  <a:gd name="connsiteX6" fmla="*/ 6100 w 10000"/>
                  <a:gd name="connsiteY6" fmla="*/ 9069 h 9904"/>
                  <a:gd name="connsiteX7" fmla="*/ 5560 w 10000"/>
                  <a:gd name="connsiteY7" fmla="*/ 8902 h 9904"/>
                  <a:gd name="connsiteX8" fmla="*/ 5058 w 10000"/>
                  <a:gd name="connsiteY8" fmla="*/ 8735 h 9904"/>
                  <a:gd name="connsiteX9" fmla="*/ 4440 w 10000"/>
                  <a:gd name="connsiteY9" fmla="*/ 8520 h 9904"/>
                  <a:gd name="connsiteX10" fmla="*/ 3977 w 10000"/>
                  <a:gd name="connsiteY10" fmla="*/ 8328 h 9904"/>
                  <a:gd name="connsiteX11" fmla="*/ 3629 w 10000"/>
                  <a:gd name="connsiteY11" fmla="*/ 8187 h 9904"/>
                  <a:gd name="connsiteX12" fmla="*/ 3282 w 10000"/>
                  <a:gd name="connsiteY12" fmla="*/ 8018 h 9904"/>
                  <a:gd name="connsiteX13" fmla="*/ 2973 w 10000"/>
                  <a:gd name="connsiteY13" fmla="*/ 7828 h 9904"/>
                  <a:gd name="connsiteX14" fmla="*/ 2587 w 10000"/>
                  <a:gd name="connsiteY14" fmla="*/ 7636 h 9904"/>
                  <a:gd name="connsiteX15" fmla="*/ 2201 w 10000"/>
                  <a:gd name="connsiteY15" fmla="*/ 7399 h 9904"/>
                  <a:gd name="connsiteX16" fmla="*/ 1815 w 10000"/>
                  <a:gd name="connsiteY16" fmla="*/ 7159 h 9904"/>
                  <a:gd name="connsiteX17" fmla="*/ 1416 w 10000"/>
                  <a:gd name="connsiteY17" fmla="*/ 6920 h 9904"/>
                  <a:gd name="connsiteX18" fmla="*/ 1042 w 10000"/>
                  <a:gd name="connsiteY18" fmla="*/ 6611 h 9904"/>
                  <a:gd name="connsiteX19" fmla="*/ 656 w 10000"/>
                  <a:gd name="connsiteY19" fmla="*/ 6252 h 9904"/>
                  <a:gd name="connsiteX20" fmla="*/ 347 w 10000"/>
                  <a:gd name="connsiteY20" fmla="*/ 5918 h 9904"/>
                  <a:gd name="connsiteX21" fmla="*/ 193 w 10000"/>
                  <a:gd name="connsiteY21" fmla="*/ 5584 h 9904"/>
                  <a:gd name="connsiteX22" fmla="*/ 39 w 10000"/>
                  <a:gd name="connsiteY22" fmla="*/ 5226 h 9904"/>
                  <a:gd name="connsiteX23" fmla="*/ 0 w 10000"/>
                  <a:gd name="connsiteY23" fmla="*/ 4845 h 9904"/>
                  <a:gd name="connsiteX24" fmla="*/ 0 w 10000"/>
                  <a:gd name="connsiteY24" fmla="*/ 4488 h 9904"/>
                  <a:gd name="connsiteX25" fmla="*/ 77 w 10000"/>
                  <a:gd name="connsiteY25" fmla="*/ 4176 h 9904"/>
                  <a:gd name="connsiteX26" fmla="*/ 193 w 10000"/>
                  <a:gd name="connsiteY26" fmla="*/ 3817 h 9904"/>
                  <a:gd name="connsiteX27" fmla="*/ 347 w 10000"/>
                  <a:gd name="connsiteY27" fmla="*/ 3531 h 9904"/>
                  <a:gd name="connsiteX28" fmla="*/ 579 w 10000"/>
                  <a:gd name="connsiteY28" fmla="*/ 3197 h 9904"/>
                  <a:gd name="connsiteX29" fmla="*/ 965 w 10000"/>
                  <a:gd name="connsiteY29" fmla="*/ 2863 h 9904"/>
                  <a:gd name="connsiteX30" fmla="*/ 1390 w 10000"/>
                  <a:gd name="connsiteY30" fmla="*/ 2529 h 9904"/>
                  <a:gd name="connsiteX31" fmla="*/ 1776 w 10000"/>
                  <a:gd name="connsiteY31" fmla="*/ 2267 h 9904"/>
                  <a:gd name="connsiteX32" fmla="*/ 2124 w 10000"/>
                  <a:gd name="connsiteY32" fmla="*/ 2028 h 9904"/>
                  <a:gd name="connsiteX33" fmla="*/ 2510 w 10000"/>
                  <a:gd name="connsiteY33" fmla="*/ 1765 h 9904"/>
                  <a:gd name="connsiteX34" fmla="*/ 2896 w 10000"/>
                  <a:gd name="connsiteY34" fmla="*/ 1574 h 9904"/>
                  <a:gd name="connsiteX35" fmla="*/ 3398 w 10000"/>
                  <a:gd name="connsiteY35" fmla="*/ 1311 h 9904"/>
                  <a:gd name="connsiteX36" fmla="*/ 3861 w 10000"/>
                  <a:gd name="connsiteY36" fmla="*/ 1097 h 9904"/>
                  <a:gd name="connsiteX37" fmla="*/ 4363 w 10000"/>
                  <a:gd name="connsiteY37" fmla="*/ 906 h 9904"/>
                  <a:gd name="connsiteX38" fmla="*/ 4865 w 10000"/>
                  <a:gd name="connsiteY38" fmla="*/ 715 h 9904"/>
                  <a:gd name="connsiteX39" fmla="*/ 5367 w 10000"/>
                  <a:gd name="connsiteY39" fmla="*/ 532 h 9904"/>
                  <a:gd name="connsiteX40" fmla="*/ 5830 w 10000"/>
                  <a:gd name="connsiteY40" fmla="*/ 382 h 9904"/>
                  <a:gd name="connsiteX41" fmla="*/ 6332 w 10000"/>
                  <a:gd name="connsiteY41" fmla="*/ 238 h 9904"/>
                  <a:gd name="connsiteX42" fmla="*/ 6795 w 10000"/>
                  <a:gd name="connsiteY42" fmla="*/ 94 h 9904"/>
                  <a:gd name="connsiteX43" fmla="*/ 7259 w 10000"/>
                  <a:gd name="connsiteY43" fmla="*/ 0 h 9904"/>
                  <a:gd name="connsiteX0" fmla="*/ 10000 w 10000"/>
                  <a:gd name="connsiteY0" fmla="*/ 9905 h 9905"/>
                  <a:gd name="connsiteX1" fmla="*/ 9073 w 10000"/>
                  <a:gd name="connsiteY1" fmla="*/ 9785 h 9905"/>
                  <a:gd name="connsiteX2" fmla="*/ 8456 w 10000"/>
                  <a:gd name="connsiteY2" fmla="*/ 9641 h 9905"/>
                  <a:gd name="connsiteX3" fmla="*/ 7838 w 10000"/>
                  <a:gd name="connsiteY3" fmla="*/ 9519 h 9905"/>
                  <a:gd name="connsiteX4" fmla="*/ 7143 w 10000"/>
                  <a:gd name="connsiteY4" fmla="*/ 9351 h 9905"/>
                  <a:gd name="connsiteX5" fmla="*/ 6641 w 10000"/>
                  <a:gd name="connsiteY5" fmla="*/ 9206 h 9905"/>
                  <a:gd name="connsiteX6" fmla="*/ 6100 w 10000"/>
                  <a:gd name="connsiteY6" fmla="*/ 9062 h 9905"/>
                  <a:gd name="connsiteX7" fmla="*/ 5560 w 10000"/>
                  <a:gd name="connsiteY7" fmla="*/ 8893 h 9905"/>
                  <a:gd name="connsiteX8" fmla="*/ 5058 w 10000"/>
                  <a:gd name="connsiteY8" fmla="*/ 8725 h 9905"/>
                  <a:gd name="connsiteX9" fmla="*/ 4440 w 10000"/>
                  <a:gd name="connsiteY9" fmla="*/ 8508 h 9905"/>
                  <a:gd name="connsiteX10" fmla="*/ 3977 w 10000"/>
                  <a:gd name="connsiteY10" fmla="*/ 8314 h 9905"/>
                  <a:gd name="connsiteX11" fmla="*/ 3629 w 10000"/>
                  <a:gd name="connsiteY11" fmla="*/ 8171 h 9905"/>
                  <a:gd name="connsiteX12" fmla="*/ 3282 w 10000"/>
                  <a:gd name="connsiteY12" fmla="*/ 8001 h 9905"/>
                  <a:gd name="connsiteX13" fmla="*/ 2973 w 10000"/>
                  <a:gd name="connsiteY13" fmla="*/ 7809 h 9905"/>
                  <a:gd name="connsiteX14" fmla="*/ 2587 w 10000"/>
                  <a:gd name="connsiteY14" fmla="*/ 7615 h 9905"/>
                  <a:gd name="connsiteX15" fmla="*/ 2201 w 10000"/>
                  <a:gd name="connsiteY15" fmla="*/ 7376 h 9905"/>
                  <a:gd name="connsiteX16" fmla="*/ 1815 w 10000"/>
                  <a:gd name="connsiteY16" fmla="*/ 7133 h 9905"/>
                  <a:gd name="connsiteX17" fmla="*/ 1416 w 10000"/>
                  <a:gd name="connsiteY17" fmla="*/ 6892 h 9905"/>
                  <a:gd name="connsiteX18" fmla="*/ 1042 w 10000"/>
                  <a:gd name="connsiteY18" fmla="*/ 6580 h 9905"/>
                  <a:gd name="connsiteX19" fmla="*/ 656 w 10000"/>
                  <a:gd name="connsiteY19" fmla="*/ 6218 h 9905"/>
                  <a:gd name="connsiteX20" fmla="*/ 347 w 10000"/>
                  <a:gd name="connsiteY20" fmla="*/ 5880 h 9905"/>
                  <a:gd name="connsiteX21" fmla="*/ 193 w 10000"/>
                  <a:gd name="connsiteY21" fmla="*/ 5543 h 9905"/>
                  <a:gd name="connsiteX22" fmla="*/ 39 w 10000"/>
                  <a:gd name="connsiteY22" fmla="*/ 5182 h 9905"/>
                  <a:gd name="connsiteX23" fmla="*/ 0 w 10000"/>
                  <a:gd name="connsiteY23" fmla="*/ 4797 h 9905"/>
                  <a:gd name="connsiteX24" fmla="*/ 0 w 10000"/>
                  <a:gd name="connsiteY24" fmla="*/ 4437 h 9905"/>
                  <a:gd name="connsiteX25" fmla="*/ 77 w 10000"/>
                  <a:gd name="connsiteY25" fmla="*/ 4121 h 9905"/>
                  <a:gd name="connsiteX26" fmla="*/ 193 w 10000"/>
                  <a:gd name="connsiteY26" fmla="*/ 3759 h 9905"/>
                  <a:gd name="connsiteX27" fmla="*/ 347 w 10000"/>
                  <a:gd name="connsiteY27" fmla="*/ 3470 h 9905"/>
                  <a:gd name="connsiteX28" fmla="*/ 579 w 10000"/>
                  <a:gd name="connsiteY28" fmla="*/ 3133 h 9905"/>
                  <a:gd name="connsiteX29" fmla="*/ 965 w 10000"/>
                  <a:gd name="connsiteY29" fmla="*/ 2796 h 9905"/>
                  <a:gd name="connsiteX30" fmla="*/ 1390 w 10000"/>
                  <a:gd name="connsiteY30" fmla="*/ 2459 h 9905"/>
                  <a:gd name="connsiteX31" fmla="*/ 1776 w 10000"/>
                  <a:gd name="connsiteY31" fmla="*/ 2194 h 9905"/>
                  <a:gd name="connsiteX32" fmla="*/ 2124 w 10000"/>
                  <a:gd name="connsiteY32" fmla="*/ 1953 h 9905"/>
                  <a:gd name="connsiteX33" fmla="*/ 2510 w 10000"/>
                  <a:gd name="connsiteY33" fmla="*/ 1687 h 9905"/>
                  <a:gd name="connsiteX34" fmla="*/ 2896 w 10000"/>
                  <a:gd name="connsiteY34" fmla="*/ 1494 h 9905"/>
                  <a:gd name="connsiteX35" fmla="*/ 3398 w 10000"/>
                  <a:gd name="connsiteY35" fmla="*/ 1229 h 9905"/>
                  <a:gd name="connsiteX36" fmla="*/ 3861 w 10000"/>
                  <a:gd name="connsiteY36" fmla="*/ 1013 h 9905"/>
                  <a:gd name="connsiteX37" fmla="*/ 4363 w 10000"/>
                  <a:gd name="connsiteY37" fmla="*/ 820 h 9905"/>
                  <a:gd name="connsiteX38" fmla="*/ 4865 w 10000"/>
                  <a:gd name="connsiteY38" fmla="*/ 627 h 9905"/>
                  <a:gd name="connsiteX39" fmla="*/ 5367 w 10000"/>
                  <a:gd name="connsiteY39" fmla="*/ 442 h 9905"/>
                  <a:gd name="connsiteX40" fmla="*/ 5830 w 10000"/>
                  <a:gd name="connsiteY40" fmla="*/ 291 h 9905"/>
                  <a:gd name="connsiteX41" fmla="*/ 6332 w 10000"/>
                  <a:gd name="connsiteY41" fmla="*/ 145 h 9905"/>
                  <a:gd name="connsiteX42" fmla="*/ 6795 w 10000"/>
                  <a:gd name="connsiteY42" fmla="*/ 0 h 9905"/>
                  <a:gd name="connsiteX0" fmla="*/ 10000 w 10000"/>
                  <a:gd name="connsiteY0" fmla="*/ 9854 h 9854"/>
                  <a:gd name="connsiteX1" fmla="*/ 9073 w 10000"/>
                  <a:gd name="connsiteY1" fmla="*/ 9733 h 9854"/>
                  <a:gd name="connsiteX2" fmla="*/ 8456 w 10000"/>
                  <a:gd name="connsiteY2" fmla="*/ 9587 h 9854"/>
                  <a:gd name="connsiteX3" fmla="*/ 7838 w 10000"/>
                  <a:gd name="connsiteY3" fmla="*/ 9464 h 9854"/>
                  <a:gd name="connsiteX4" fmla="*/ 7143 w 10000"/>
                  <a:gd name="connsiteY4" fmla="*/ 9295 h 9854"/>
                  <a:gd name="connsiteX5" fmla="*/ 6641 w 10000"/>
                  <a:gd name="connsiteY5" fmla="*/ 9148 h 9854"/>
                  <a:gd name="connsiteX6" fmla="*/ 6100 w 10000"/>
                  <a:gd name="connsiteY6" fmla="*/ 9003 h 9854"/>
                  <a:gd name="connsiteX7" fmla="*/ 5560 w 10000"/>
                  <a:gd name="connsiteY7" fmla="*/ 8832 h 9854"/>
                  <a:gd name="connsiteX8" fmla="*/ 5058 w 10000"/>
                  <a:gd name="connsiteY8" fmla="*/ 8663 h 9854"/>
                  <a:gd name="connsiteX9" fmla="*/ 4440 w 10000"/>
                  <a:gd name="connsiteY9" fmla="*/ 8444 h 9854"/>
                  <a:gd name="connsiteX10" fmla="*/ 3977 w 10000"/>
                  <a:gd name="connsiteY10" fmla="*/ 8248 h 9854"/>
                  <a:gd name="connsiteX11" fmla="*/ 3629 w 10000"/>
                  <a:gd name="connsiteY11" fmla="*/ 8103 h 9854"/>
                  <a:gd name="connsiteX12" fmla="*/ 3282 w 10000"/>
                  <a:gd name="connsiteY12" fmla="*/ 7932 h 9854"/>
                  <a:gd name="connsiteX13" fmla="*/ 2973 w 10000"/>
                  <a:gd name="connsiteY13" fmla="*/ 7738 h 9854"/>
                  <a:gd name="connsiteX14" fmla="*/ 2587 w 10000"/>
                  <a:gd name="connsiteY14" fmla="*/ 7542 h 9854"/>
                  <a:gd name="connsiteX15" fmla="*/ 2201 w 10000"/>
                  <a:gd name="connsiteY15" fmla="*/ 7301 h 9854"/>
                  <a:gd name="connsiteX16" fmla="*/ 1815 w 10000"/>
                  <a:gd name="connsiteY16" fmla="*/ 7055 h 9854"/>
                  <a:gd name="connsiteX17" fmla="*/ 1416 w 10000"/>
                  <a:gd name="connsiteY17" fmla="*/ 6812 h 9854"/>
                  <a:gd name="connsiteX18" fmla="*/ 1042 w 10000"/>
                  <a:gd name="connsiteY18" fmla="*/ 6497 h 9854"/>
                  <a:gd name="connsiteX19" fmla="*/ 656 w 10000"/>
                  <a:gd name="connsiteY19" fmla="*/ 6132 h 9854"/>
                  <a:gd name="connsiteX20" fmla="*/ 347 w 10000"/>
                  <a:gd name="connsiteY20" fmla="*/ 5790 h 9854"/>
                  <a:gd name="connsiteX21" fmla="*/ 193 w 10000"/>
                  <a:gd name="connsiteY21" fmla="*/ 5450 h 9854"/>
                  <a:gd name="connsiteX22" fmla="*/ 39 w 10000"/>
                  <a:gd name="connsiteY22" fmla="*/ 5086 h 9854"/>
                  <a:gd name="connsiteX23" fmla="*/ 0 w 10000"/>
                  <a:gd name="connsiteY23" fmla="*/ 4697 h 9854"/>
                  <a:gd name="connsiteX24" fmla="*/ 0 w 10000"/>
                  <a:gd name="connsiteY24" fmla="*/ 4334 h 9854"/>
                  <a:gd name="connsiteX25" fmla="*/ 77 w 10000"/>
                  <a:gd name="connsiteY25" fmla="*/ 4015 h 9854"/>
                  <a:gd name="connsiteX26" fmla="*/ 193 w 10000"/>
                  <a:gd name="connsiteY26" fmla="*/ 3649 h 9854"/>
                  <a:gd name="connsiteX27" fmla="*/ 347 w 10000"/>
                  <a:gd name="connsiteY27" fmla="*/ 3357 h 9854"/>
                  <a:gd name="connsiteX28" fmla="*/ 579 w 10000"/>
                  <a:gd name="connsiteY28" fmla="*/ 3017 h 9854"/>
                  <a:gd name="connsiteX29" fmla="*/ 965 w 10000"/>
                  <a:gd name="connsiteY29" fmla="*/ 2677 h 9854"/>
                  <a:gd name="connsiteX30" fmla="*/ 1390 w 10000"/>
                  <a:gd name="connsiteY30" fmla="*/ 2337 h 9854"/>
                  <a:gd name="connsiteX31" fmla="*/ 1776 w 10000"/>
                  <a:gd name="connsiteY31" fmla="*/ 2069 h 9854"/>
                  <a:gd name="connsiteX32" fmla="*/ 2124 w 10000"/>
                  <a:gd name="connsiteY32" fmla="*/ 1826 h 9854"/>
                  <a:gd name="connsiteX33" fmla="*/ 2510 w 10000"/>
                  <a:gd name="connsiteY33" fmla="*/ 1557 h 9854"/>
                  <a:gd name="connsiteX34" fmla="*/ 2896 w 10000"/>
                  <a:gd name="connsiteY34" fmla="*/ 1362 h 9854"/>
                  <a:gd name="connsiteX35" fmla="*/ 3398 w 10000"/>
                  <a:gd name="connsiteY35" fmla="*/ 1095 h 9854"/>
                  <a:gd name="connsiteX36" fmla="*/ 3861 w 10000"/>
                  <a:gd name="connsiteY36" fmla="*/ 877 h 9854"/>
                  <a:gd name="connsiteX37" fmla="*/ 4363 w 10000"/>
                  <a:gd name="connsiteY37" fmla="*/ 682 h 9854"/>
                  <a:gd name="connsiteX38" fmla="*/ 4865 w 10000"/>
                  <a:gd name="connsiteY38" fmla="*/ 487 h 9854"/>
                  <a:gd name="connsiteX39" fmla="*/ 5367 w 10000"/>
                  <a:gd name="connsiteY39" fmla="*/ 300 h 9854"/>
                  <a:gd name="connsiteX40" fmla="*/ 5830 w 10000"/>
                  <a:gd name="connsiteY40" fmla="*/ 148 h 9854"/>
                  <a:gd name="connsiteX41" fmla="*/ 6332 w 10000"/>
                  <a:gd name="connsiteY41" fmla="*/ 0 h 9854"/>
                  <a:gd name="connsiteX0" fmla="*/ 10000 w 10000"/>
                  <a:gd name="connsiteY0" fmla="*/ 9850 h 9850"/>
                  <a:gd name="connsiteX1" fmla="*/ 9073 w 10000"/>
                  <a:gd name="connsiteY1" fmla="*/ 9727 h 9850"/>
                  <a:gd name="connsiteX2" fmla="*/ 8456 w 10000"/>
                  <a:gd name="connsiteY2" fmla="*/ 9579 h 9850"/>
                  <a:gd name="connsiteX3" fmla="*/ 7838 w 10000"/>
                  <a:gd name="connsiteY3" fmla="*/ 9454 h 9850"/>
                  <a:gd name="connsiteX4" fmla="*/ 7143 w 10000"/>
                  <a:gd name="connsiteY4" fmla="*/ 9283 h 9850"/>
                  <a:gd name="connsiteX5" fmla="*/ 6641 w 10000"/>
                  <a:gd name="connsiteY5" fmla="*/ 9134 h 9850"/>
                  <a:gd name="connsiteX6" fmla="*/ 6100 w 10000"/>
                  <a:gd name="connsiteY6" fmla="*/ 8986 h 9850"/>
                  <a:gd name="connsiteX7" fmla="*/ 5560 w 10000"/>
                  <a:gd name="connsiteY7" fmla="*/ 8813 h 9850"/>
                  <a:gd name="connsiteX8" fmla="*/ 5058 w 10000"/>
                  <a:gd name="connsiteY8" fmla="*/ 8641 h 9850"/>
                  <a:gd name="connsiteX9" fmla="*/ 4440 w 10000"/>
                  <a:gd name="connsiteY9" fmla="*/ 8419 h 9850"/>
                  <a:gd name="connsiteX10" fmla="*/ 3977 w 10000"/>
                  <a:gd name="connsiteY10" fmla="*/ 8220 h 9850"/>
                  <a:gd name="connsiteX11" fmla="*/ 3629 w 10000"/>
                  <a:gd name="connsiteY11" fmla="*/ 8073 h 9850"/>
                  <a:gd name="connsiteX12" fmla="*/ 3282 w 10000"/>
                  <a:gd name="connsiteY12" fmla="*/ 7900 h 9850"/>
                  <a:gd name="connsiteX13" fmla="*/ 2973 w 10000"/>
                  <a:gd name="connsiteY13" fmla="*/ 7703 h 9850"/>
                  <a:gd name="connsiteX14" fmla="*/ 2587 w 10000"/>
                  <a:gd name="connsiteY14" fmla="*/ 7504 h 9850"/>
                  <a:gd name="connsiteX15" fmla="*/ 2201 w 10000"/>
                  <a:gd name="connsiteY15" fmla="*/ 7259 h 9850"/>
                  <a:gd name="connsiteX16" fmla="*/ 1815 w 10000"/>
                  <a:gd name="connsiteY16" fmla="*/ 7010 h 9850"/>
                  <a:gd name="connsiteX17" fmla="*/ 1416 w 10000"/>
                  <a:gd name="connsiteY17" fmla="*/ 6763 h 9850"/>
                  <a:gd name="connsiteX18" fmla="*/ 1042 w 10000"/>
                  <a:gd name="connsiteY18" fmla="*/ 6443 h 9850"/>
                  <a:gd name="connsiteX19" fmla="*/ 656 w 10000"/>
                  <a:gd name="connsiteY19" fmla="*/ 6073 h 9850"/>
                  <a:gd name="connsiteX20" fmla="*/ 347 w 10000"/>
                  <a:gd name="connsiteY20" fmla="*/ 5726 h 9850"/>
                  <a:gd name="connsiteX21" fmla="*/ 193 w 10000"/>
                  <a:gd name="connsiteY21" fmla="*/ 5381 h 9850"/>
                  <a:gd name="connsiteX22" fmla="*/ 39 w 10000"/>
                  <a:gd name="connsiteY22" fmla="*/ 5011 h 9850"/>
                  <a:gd name="connsiteX23" fmla="*/ 0 w 10000"/>
                  <a:gd name="connsiteY23" fmla="*/ 4617 h 9850"/>
                  <a:gd name="connsiteX24" fmla="*/ 0 w 10000"/>
                  <a:gd name="connsiteY24" fmla="*/ 4248 h 9850"/>
                  <a:gd name="connsiteX25" fmla="*/ 77 w 10000"/>
                  <a:gd name="connsiteY25" fmla="*/ 3924 h 9850"/>
                  <a:gd name="connsiteX26" fmla="*/ 193 w 10000"/>
                  <a:gd name="connsiteY26" fmla="*/ 3553 h 9850"/>
                  <a:gd name="connsiteX27" fmla="*/ 347 w 10000"/>
                  <a:gd name="connsiteY27" fmla="*/ 3257 h 9850"/>
                  <a:gd name="connsiteX28" fmla="*/ 579 w 10000"/>
                  <a:gd name="connsiteY28" fmla="*/ 2912 h 9850"/>
                  <a:gd name="connsiteX29" fmla="*/ 965 w 10000"/>
                  <a:gd name="connsiteY29" fmla="*/ 2567 h 9850"/>
                  <a:gd name="connsiteX30" fmla="*/ 1390 w 10000"/>
                  <a:gd name="connsiteY30" fmla="*/ 2222 h 9850"/>
                  <a:gd name="connsiteX31" fmla="*/ 1776 w 10000"/>
                  <a:gd name="connsiteY31" fmla="*/ 1950 h 9850"/>
                  <a:gd name="connsiteX32" fmla="*/ 2124 w 10000"/>
                  <a:gd name="connsiteY32" fmla="*/ 1703 h 9850"/>
                  <a:gd name="connsiteX33" fmla="*/ 2510 w 10000"/>
                  <a:gd name="connsiteY33" fmla="*/ 1430 h 9850"/>
                  <a:gd name="connsiteX34" fmla="*/ 2896 w 10000"/>
                  <a:gd name="connsiteY34" fmla="*/ 1232 h 9850"/>
                  <a:gd name="connsiteX35" fmla="*/ 3398 w 10000"/>
                  <a:gd name="connsiteY35" fmla="*/ 961 h 9850"/>
                  <a:gd name="connsiteX36" fmla="*/ 3861 w 10000"/>
                  <a:gd name="connsiteY36" fmla="*/ 740 h 9850"/>
                  <a:gd name="connsiteX37" fmla="*/ 4363 w 10000"/>
                  <a:gd name="connsiteY37" fmla="*/ 542 h 9850"/>
                  <a:gd name="connsiteX38" fmla="*/ 4865 w 10000"/>
                  <a:gd name="connsiteY38" fmla="*/ 344 h 9850"/>
                  <a:gd name="connsiteX39" fmla="*/ 5367 w 10000"/>
                  <a:gd name="connsiteY39" fmla="*/ 154 h 9850"/>
                  <a:gd name="connsiteX40" fmla="*/ 5830 w 10000"/>
                  <a:gd name="connsiteY40" fmla="*/ 0 h 9850"/>
                  <a:gd name="connsiteX0" fmla="*/ 10000 w 10000"/>
                  <a:gd name="connsiteY0" fmla="*/ 9844 h 9844"/>
                  <a:gd name="connsiteX1" fmla="*/ 9073 w 10000"/>
                  <a:gd name="connsiteY1" fmla="*/ 9719 h 9844"/>
                  <a:gd name="connsiteX2" fmla="*/ 8456 w 10000"/>
                  <a:gd name="connsiteY2" fmla="*/ 9569 h 9844"/>
                  <a:gd name="connsiteX3" fmla="*/ 7838 w 10000"/>
                  <a:gd name="connsiteY3" fmla="*/ 9442 h 9844"/>
                  <a:gd name="connsiteX4" fmla="*/ 7143 w 10000"/>
                  <a:gd name="connsiteY4" fmla="*/ 9268 h 9844"/>
                  <a:gd name="connsiteX5" fmla="*/ 6641 w 10000"/>
                  <a:gd name="connsiteY5" fmla="*/ 9117 h 9844"/>
                  <a:gd name="connsiteX6" fmla="*/ 6100 w 10000"/>
                  <a:gd name="connsiteY6" fmla="*/ 8967 h 9844"/>
                  <a:gd name="connsiteX7" fmla="*/ 5560 w 10000"/>
                  <a:gd name="connsiteY7" fmla="*/ 8791 h 9844"/>
                  <a:gd name="connsiteX8" fmla="*/ 5058 w 10000"/>
                  <a:gd name="connsiteY8" fmla="*/ 8617 h 9844"/>
                  <a:gd name="connsiteX9" fmla="*/ 4440 w 10000"/>
                  <a:gd name="connsiteY9" fmla="*/ 8391 h 9844"/>
                  <a:gd name="connsiteX10" fmla="*/ 3977 w 10000"/>
                  <a:gd name="connsiteY10" fmla="*/ 8189 h 9844"/>
                  <a:gd name="connsiteX11" fmla="*/ 3629 w 10000"/>
                  <a:gd name="connsiteY11" fmla="*/ 8040 h 9844"/>
                  <a:gd name="connsiteX12" fmla="*/ 3282 w 10000"/>
                  <a:gd name="connsiteY12" fmla="*/ 7864 h 9844"/>
                  <a:gd name="connsiteX13" fmla="*/ 2973 w 10000"/>
                  <a:gd name="connsiteY13" fmla="*/ 7664 h 9844"/>
                  <a:gd name="connsiteX14" fmla="*/ 2587 w 10000"/>
                  <a:gd name="connsiteY14" fmla="*/ 7462 h 9844"/>
                  <a:gd name="connsiteX15" fmla="*/ 2201 w 10000"/>
                  <a:gd name="connsiteY15" fmla="*/ 7214 h 9844"/>
                  <a:gd name="connsiteX16" fmla="*/ 1815 w 10000"/>
                  <a:gd name="connsiteY16" fmla="*/ 6961 h 9844"/>
                  <a:gd name="connsiteX17" fmla="*/ 1416 w 10000"/>
                  <a:gd name="connsiteY17" fmla="*/ 6710 h 9844"/>
                  <a:gd name="connsiteX18" fmla="*/ 1042 w 10000"/>
                  <a:gd name="connsiteY18" fmla="*/ 6385 h 9844"/>
                  <a:gd name="connsiteX19" fmla="*/ 656 w 10000"/>
                  <a:gd name="connsiteY19" fmla="*/ 6009 h 9844"/>
                  <a:gd name="connsiteX20" fmla="*/ 347 w 10000"/>
                  <a:gd name="connsiteY20" fmla="*/ 5657 h 9844"/>
                  <a:gd name="connsiteX21" fmla="*/ 193 w 10000"/>
                  <a:gd name="connsiteY21" fmla="*/ 5307 h 9844"/>
                  <a:gd name="connsiteX22" fmla="*/ 39 w 10000"/>
                  <a:gd name="connsiteY22" fmla="*/ 4931 h 9844"/>
                  <a:gd name="connsiteX23" fmla="*/ 0 w 10000"/>
                  <a:gd name="connsiteY23" fmla="*/ 4531 h 9844"/>
                  <a:gd name="connsiteX24" fmla="*/ 0 w 10000"/>
                  <a:gd name="connsiteY24" fmla="*/ 4157 h 9844"/>
                  <a:gd name="connsiteX25" fmla="*/ 77 w 10000"/>
                  <a:gd name="connsiteY25" fmla="*/ 3828 h 9844"/>
                  <a:gd name="connsiteX26" fmla="*/ 193 w 10000"/>
                  <a:gd name="connsiteY26" fmla="*/ 3451 h 9844"/>
                  <a:gd name="connsiteX27" fmla="*/ 347 w 10000"/>
                  <a:gd name="connsiteY27" fmla="*/ 3151 h 9844"/>
                  <a:gd name="connsiteX28" fmla="*/ 579 w 10000"/>
                  <a:gd name="connsiteY28" fmla="*/ 2800 h 9844"/>
                  <a:gd name="connsiteX29" fmla="*/ 965 w 10000"/>
                  <a:gd name="connsiteY29" fmla="*/ 2450 h 9844"/>
                  <a:gd name="connsiteX30" fmla="*/ 1390 w 10000"/>
                  <a:gd name="connsiteY30" fmla="*/ 2100 h 9844"/>
                  <a:gd name="connsiteX31" fmla="*/ 1776 w 10000"/>
                  <a:gd name="connsiteY31" fmla="*/ 1824 h 9844"/>
                  <a:gd name="connsiteX32" fmla="*/ 2124 w 10000"/>
                  <a:gd name="connsiteY32" fmla="*/ 1573 h 9844"/>
                  <a:gd name="connsiteX33" fmla="*/ 2510 w 10000"/>
                  <a:gd name="connsiteY33" fmla="*/ 1296 h 9844"/>
                  <a:gd name="connsiteX34" fmla="*/ 2896 w 10000"/>
                  <a:gd name="connsiteY34" fmla="*/ 1095 h 9844"/>
                  <a:gd name="connsiteX35" fmla="*/ 3398 w 10000"/>
                  <a:gd name="connsiteY35" fmla="*/ 820 h 9844"/>
                  <a:gd name="connsiteX36" fmla="*/ 3861 w 10000"/>
                  <a:gd name="connsiteY36" fmla="*/ 595 h 9844"/>
                  <a:gd name="connsiteX37" fmla="*/ 4363 w 10000"/>
                  <a:gd name="connsiteY37" fmla="*/ 394 h 9844"/>
                  <a:gd name="connsiteX38" fmla="*/ 4865 w 10000"/>
                  <a:gd name="connsiteY38" fmla="*/ 193 h 9844"/>
                  <a:gd name="connsiteX39" fmla="*/ 5367 w 10000"/>
                  <a:gd name="connsiteY39" fmla="*/ 0 h 9844"/>
                  <a:gd name="connsiteX0" fmla="*/ 10000 w 10000"/>
                  <a:gd name="connsiteY0" fmla="*/ 9804 h 9804"/>
                  <a:gd name="connsiteX1" fmla="*/ 9073 w 10000"/>
                  <a:gd name="connsiteY1" fmla="*/ 9677 h 9804"/>
                  <a:gd name="connsiteX2" fmla="*/ 8456 w 10000"/>
                  <a:gd name="connsiteY2" fmla="*/ 9525 h 9804"/>
                  <a:gd name="connsiteX3" fmla="*/ 7838 w 10000"/>
                  <a:gd name="connsiteY3" fmla="*/ 9396 h 9804"/>
                  <a:gd name="connsiteX4" fmla="*/ 7143 w 10000"/>
                  <a:gd name="connsiteY4" fmla="*/ 9219 h 9804"/>
                  <a:gd name="connsiteX5" fmla="*/ 6641 w 10000"/>
                  <a:gd name="connsiteY5" fmla="*/ 9065 h 9804"/>
                  <a:gd name="connsiteX6" fmla="*/ 6100 w 10000"/>
                  <a:gd name="connsiteY6" fmla="*/ 8913 h 9804"/>
                  <a:gd name="connsiteX7" fmla="*/ 5560 w 10000"/>
                  <a:gd name="connsiteY7" fmla="*/ 8734 h 9804"/>
                  <a:gd name="connsiteX8" fmla="*/ 5058 w 10000"/>
                  <a:gd name="connsiteY8" fmla="*/ 8558 h 9804"/>
                  <a:gd name="connsiteX9" fmla="*/ 4440 w 10000"/>
                  <a:gd name="connsiteY9" fmla="*/ 8328 h 9804"/>
                  <a:gd name="connsiteX10" fmla="*/ 3977 w 10000"/>
                  <a:gd name="connsiteY10" fmla="*/ 8123 h 9804"/>
                  <a:gd name="connsiteX11" fmla="*/ 3629 w 10000"/>
                  <a:gd name="connsiteY11" fmla="*/ 7971 h 9804"/>
                  <a:gd name="connsiteX12" fmla="*/ 3282 w 10000"/>
                  <a:gd name="connsiteY12" fmla="*/ 7793 h 9804"/>
                  <a:gd name="connsiteX13" fmla="*/ 2973 w 10000"/>
                  <a:gd name="connsiteY13" fmla="*/ 7589 h 9804"/>
                  <a:gd name="connsiteX14" fmla="*/ 2587 w 10000"/>
                  <a:gd name="connsiteY14" fmla="*/ 7384 h 9804"/>
                  <a:gd name="connsiteX15" fmla="*/ 2201 w 10000"/>
                  <a:gd name="connsiteY15" fmla="*/ 7132 h 9804"/>
                  <a:gd name="connsiteX16" fmla="*/ 1815 w 10000"/>
                  <a:gd name="connsiteY16" fmla="*/ 6875 h 9804"/>
                  <a:gd name="connsiteX17" fmla="*/ 1416 w 10000"/>
                  <a:gd name="connsiteY17" fmla="*/ 6620 h 9804"/>
                  <a:gd name="connsiteX18" fmla="*/ 1042 w 10000"/>
                  <a:gd name="connsiteY18" fmla="*/ 6290 h 9804"/>
                  <a:gd name="connsiteX19" fmla="*/ 656 w 10000"/>
                  <a:gd name="connsiteY19" fmla="*/ 5908 h 9804"/>
                  <a:gd name="connsiteX20" fmla="*/ 347 w 10000"/>
                  <a:gd name="connsiteY20" fmla="*/ 5551 h 9804"/>
                  <a:gd name="connsiteX21" fmla="*/ 193 w 10000"/>
                  <a:gd name="connsiteY21" fmla="*/ 5195 h 9804"/>
                  <a:gd name="connsiteX22" fmla="*/ 39 w 10000"/>
                  <a:gd name="connsiteY22" fmla="*/ 4813 h 9804"/>
                  <a:gd name="connsiteX23" fmla="*/ 0 w 10000"/>
                  <a:gd name="connsiteY23" fmla="*/ 4407 h 9804"/>
                  <a:gd name="connsiteX24" fmla="*/ 0 w 10000"/>
                  <a:gd name="connsiteY24" fmla="*/ 4027 h 9804"/>
                  <a:gd name="connsiteX25" fmla="*/ 77 w 10000"/>
                  <a:gd name="connsiteY25" fmla="*/ 3693 h 9804"/>
                  <a:gd name="connsiteX26" fmla="*/ 193 w 10000"/>
                  <a:gd name="connsiteY26" fmla="*/ 3310 h 9804"/>
                  <a:gd name="connsiteX27" fmla="*/ 347 w 10000"/>
                  <a:gd name="connsiteY27" fmla="*/ 3005 h 9804"/>
                  <a:gd name="connsiteX28" fmla="*/ 579 w 10000"/>
                  <a:gd name="connsiteY28" fmla="*/ 2648 h 9804"/>
                  <a:gd name="connsiteX29" fmla="*/ 965 w 10000"/>
                  <a:gd name="connsiteY29" fmla="*/ 2293 h 9804"/>
                  <a:gd name="connsiteX30" fmla="*/ 1390 w 10000"/>
                  <a:gd name="connsiteY30" fmla="*/ 1937 h 9804"/>
                  <a:gd name="connsiteX31" fmla="*/ 1776 w 10000"/>
                  <a:gd name="connsiteY31" fmla="*/ 1657 h 9804"/>
                  <a:gd name="connsiteX32" fmla="*/ 2124 w 10000"/>
                  <a:gd name="connsiteY32" fmla="*/ 1402 h 9804"/>
                  <a:gd name="connsiteX33" fmla="*/ 2510 w 10000"/>
                  <a:gd name="connsiteY33" fmla="*/ 1121 h 9804"/>
                  <a:gd name="connsiteX34" fmla="*/ 2896 w 10000"/>
                  <a:gd name="connsiteY34" fmla="*/ 916 h 9804"/>
                  <a:gd name="connsiteX35" fmla="*/ 3398 w 10000"/>
                  <a:gd name="connsiteY35" fmla="*/ 637 h 9804"/>
                  <a:gd name="connsiteX36" fmla="*/ 3861 w 10000"/>
                  <a:gd name="connsiteY36" fmla="*/ 408 h 9804"/>
                  <a:gd name="connsiteX37" fmla="*/ 4363 w 10000"/>
                  <a:gd name="connsiteY37" fmla="*/ 204 h 9804"/>
                  <a:gd name="connsiteX38" fmla="*/ 4865 w 10000"/>
                  <a:gd name="connsiteY38" fmla="*/ 0 h 9804"/>
                  <a:gd name="connsiteX0" fmla="*/ 10000 w 10000"/>
                  <a:gd name="connsiteY0" fmla="*/ 10024 h 10024"/>
                  <a:gd name="connsiteX1" fmla="*/ 9073 w 10000"/>
                  <a:gd name="connsiteY1" fmla="*/ 9894 h 10024"/>
                  <a:gd name="connsiteX2" fmla="*/ 8456 w 10000"/>
                  <a:gd name="connsiteY2" fmla="*/ 9739 h 10024"/>
                  <a:gd name="connsiteX3" fmla="*/ 7838 w 10000"/>
                  <a:gd name="connsiteY3" fmla="*/ 9608 h 10024"/>
                  <a:gd name="connsiteX4" fmla="*/ 7143 w 10000"/>
                  <a:gd name="connsiteY4" fmla="*/ 9427 h 10024"/>
                  <a:gd name="connsiteX5" fmla="*/ 6641 w 10000"/>
                  <a:gd name="connsiteY5" fmla="*/ 9270 h 10024"/>
                  <a:gd name="connsiteX6" fmla="*/ 6100 w 10000"/>
                  <a:gd name="connsiteY6" fmla="*/ 9115 h 10024"/>
                  <a:gd name="connsiteX7" fmla="*/ 5560 w 10000"/>
                  <a:gd name="connsiteY7" fmla="*/ 8933 h 10024"/>
                  <a:gd name="connsiteX8" fmla="*/ 5058 w 10000"/>
                  <a:gd name="connsiteY8" fmla="*/ 8753 h 10024"/>
                  <a:gd name="connsiteX9" fmla="*/ 4440 w 10000"/>
                  <a:gd name="connsiteY9" fmla="*/ 8518 h 10024"/>
                  <a:gd name="connsiteX10" fmla="*/ 3977 w 10000"/>
                  <a:gd name="connsiteY10" fmla="*/ 8309 h 10024"/>
                  <a:gd name="connsiteX11" fmla="*/ 3629 w 10000"/>
                  <a:gd name="connsiteY11" fmla="*/ 8154 h 10024"/>
                  <a:gd name="connsiteX12" fmla="*/ 3282 w 10000"/>
                  <a:gd name="connsiteY12" fmla="*/ 7973 h 10024"/>
                  <a:gd name="connsiteX13" fmla="*/ 2973 w 10000"/>
                  <a:gd name="connsiteY13" fmla="*/ 7765 h 10024"/>
                  <a:gd name="connsiteX14" fmla="*/ 2587 w 10000"/>
                  <a:gd name="connsiteY14" fmla="*/ 7556 h 10024"/>
                  <a:gd name="connsiteX15" fmla="*/ 2201 w 10000"/>
                  <a:gd name="connsiteY15" fmla="*/ 7299 h 10024"/>
                  <a:gd name="connsiteX16" fmla="*/ 1815 w 10000"/>
                  <a:gd name="connsiteY16" fmla="*/ 7036 h 10024"/>
                  <a:gd name="connsiteX17" fmla="*/ 1416 w 10000"/>
                  <a:gd name="connsiteY17" fmla="*/ 6776 h 10024"/>
                  <a:gd name="connsiteX18" fmla="*/ 1042 w 10000"/>
                  <a:gd name="connsiteY18" fmla="*/ 6440 h 10024"/>
                  <a:gd name="connsiteX19" fmla="*/ 656 w 10000"/>
                  <a:gd name="connsiteY19" fmla="*/ 6050 h 10024"/>
                  <a:gd name="connsiteX20" fmla="*/ 347 w 10000"/>
                  <a:gd name="connsiteY20" fmla="*/ 5686 h 10024"/>
                  <a:gd name="connsiteX21" fmla="*/ 193 w 10000"/>
                  <a:gd name="connsiteY21" fmla="*/ 5323 h 10024"/>
                  <a:gd name="connsiteX22" fmla="*/ 39 w 10000"/>
                  <a:gd name="connsiteY22" fmla="*/ 4933 h 10024"/>
                  <a:gd name="connsiteX23" fmla="*/ 0 w 10000"/>
                  <a:gd name="connsiteY23" fmla="*/ 4519 h 10024"/>
                  <a:gd name="connsiteX24" fmla="*/ 0 w 10000"/>
                  <a:gd name="connsiteY24" fmla="*/ 4132 h 10024"/>
                  <a:gd name="connsiteX25" fmla="*/ 77 w 10000"/>
                  <a:gd name="connsiteY25" fmla="*/ 3791 h 10024"/>
                  <a:gd name="connsiteX26" fmla="*/ 193 w 10000"/>
                  <a:gd name="connsiteY26" fmla="*/ 3400 h 10024"/>
                  <a:gd name="connsiteX27" fmla="*/ 347 w 10000"/>
                  <a:gd name="connsiteY27" fmla="*/ 3089 h 10024"/>
                  <a:gd name="connsiteX28" fmla="*/ 579 w 10000"/>
                  <a:gd name="connsiteY28" fmla="*/ 2725 h 10024"/>
                  <a:gd name="connsiteX29" fmla="*/ 965 w 10000"/>
                  <a:gd name="connsiteY29" fmla="*/ 2363 h 10024"/>
                  <a:gd name="connsiteX30" fmla="*/ 1390 w 10000"/>
                  <a:gd name="connsiteY30" fmla="*/ 2000 h 10024"/>
                  <a:gd name="connsiteX31" fmla="*/ 1776 w 10000"/>
                  <a:gd name="connsiteY31" fmla="*/ 1714 h 10024"/>
                  <a:gd name="connsiteX32" fmla="*/ 2124 w 10000"/>
                  <a:gd name="connsiteY32" fmla="*/ 1454 h 10024"/>
                  <a:gd name="connsiteX33" fmla="*/ 2510 w 10000"/>
                  <a:gd name="connsiteY33" fmla="*/ 1167 h 10024"/>
                  <a:gd name="connsiteX34" fmla="*/ 2896 w 10000"/>
                  <a:gd name="connsiteY34" fmla="*/ 958 h 10024"/>
                  <a:gd name="connsiteX35" fmla="*/ 3398 w 10000"/>
                  <a:gd name="connsiteY35" fmla="*/ 674 h 10024"/>
                  <a:gd name="connsiteX36" fmla="*/ 3861 w 10000"/>
                  <a:gd name="connsiteY36" fmla="*/ 440 h 10024"/>
                  <a:gd name="connsiteX37" fmla="*/ 4363 w 10000"/>
                  <a:gd name="connsiteY37" fmla="*/ 232 h 10024"/>
                  <a:gd name="connsiteX38" fmla="*/ 4685 w 10000"/>
                  <a:gd name="connsiteY38" fmla="*/ 0 h 10024"/>
                  <a:gd name="connsiteX39" fmla="*/ 4865 w 10000"/>
                  <a:gd name="connsiteY39" fmla="*/ 24 h 10024"/>
                  <a:gd name="connsiteX0" fmla="*/ 10000 w 10000"/>
                  <a:gd name="connsiteY0" fmla="*/ 10024 h 10024"/>
                  <a:gd name="connsiteX1" fmla="*/ 9073 w 10000"/>
                  <a:gd name="connsiteY1" fmla="*/ 9894 h 10024"/>
                  <a:gd name="connsiteX2" fmla="*/ 8456 w 10000"/>
                  <a:gd name="connsiteY2" fmla="*/ 9739 h 10024"/>
                  <a:gd name="connsiteX3" fmla="*/ 7838 w 10000"/>
                  <a:gd name="connsiteY3" fmla="*/ 9608 h 10024"/>
                  <a:gd name="connsiteX4" fmla="*/ 7143 w 10000"/>
                  <a:gd name="connsiteY4" fmla="*/ 9427 h 10024"/>
                  <a:gd name="connsiteX5" fmla="*/ 6641 w 10000"/>
                  <a:gd name="connsiteY5" fmla="*/ 9270 h 10024"/>
                  <a:gd name="connsiteX6" fmla="*/ 6100 w 10000"/>
                  <a:gd name="connsiteY6" fmla="*/ 9115 h 10024"/>
                  <a:gd name="connsiteX7" fmla="*/ 5560 w 10000"/>
                  <a:gd name="connsiteY7" fmla="*/ 8933 h 10024"/>
                  <a:gd name="connsiteX8" fmla="*/ 5058 w 10000"/>
                  <a:gd name="connsiteY8" fmla="*/ 8753 h 10024"/>
                  <a:gd name="connsiteX9" fmla="*/ 4440 w 10000"/>
                  <a:gd name="connsiteY9" fmla="*/ 8518 h 10024"/>
                  <a:gd name="connsiteX10" fmla="*/ 3977 w 10000"/>
                  <a:gd name="connsiteY10" fmla="*/ 8309 h 10024"/>
                  <a:gd name="connsiteX11" fmla="*/ 3629 w 10000"/>
                  <a:gd name="connsiteY11" fmla="*/ 8154 h 10024"/>
                  <a:gd name="connsiteX12" fmla="*/ 3282 w 10000"/>
                  <a:gd name="connsiteY12" fmla="*/ 7973 h 10024"/>
                  <a:gd name="connsiteX13" fmla="*/ 2973 w 10000"/>
                  <a:gd name="connsiteY13" fmla="*/ 7765 h 10024"/>
                  <a:gd name="connsiteX14" fmla="*/ 2587 w 10000"/>
                  <a:gd name="connsiteY14" fmla="*/ 7556 h 10024"/>
                  <a:gd name="connsiteX15" fmla="*/ 2201 w 10000"/>
                  <a:gd name="connsiteY15" fmla="*/ 7299 h 10024"/>
                  <a:gd name="connsiteX16" fmla="*/ 1815 w 10000"/>
                  <a:gd name="connsiteY16" fmla="*/ 7036 h 10024"/>
                  <a:gd name="connsiteX17" fmla="*/ 1416 w 10000"/>
                  <a:gd name="connsiteY17" fmla="*/ 6776 h 10024"/>
                  <a:gd name="connsiteX18" fmla="*/ 1042 w 10000"/>
                  <a:gd name="connsiteY18" fmla="*/ 6440 h 10024"/>
                  <a:gd name="connsiteX19" fmla="*/ 656 w 10000"/>
                  <a:gd name="connsiteY19" fmla="*/ 6050 h 10024"/>
                  <a:gd name="connsiteX20" fmla="*/ 347 w 10000"/>
                  <a:gd name="connsiteY20" fmla="*/ 5686 h 10024"/>
                  <a:gd name="connsiteX21" fmla="*/ 193 w 10000"/>
                  <a:gd name="connsiteY21" fmla="*/ 5323 h 10024"/>
                  <a:gd name="connsiteX22" fmla="*/ 39 w 10000"/>
                  <a:gd name="connsiteY22" fmla="*/ 4933 h 10024"/>
                  <a:gd name="connsiteX23" fmla="*/ 0 w 10000"/>
                  <a:gd name="connsiteY23" fmla="*/ 4519 h 10024"/>
                  <a:gd name="connsiteX24" fmla="*/ 0 w 10000"/>
                  <a:gd name="connsiteY24" fmla="*/ 4132 h 10024"/>
                  <a:gd name="connsiteX25" fmla="*/ 77 w 10000"/>
                  <a:gd name="connsiteY25" fmla="*/ 3791 h 10024"/>
                  <a:gd name="connsiteX26" fmla="*/ 193 w 10000"/>
                  <a:gd name="connsiteY26" fmla="*/ 3400 h 10024"/>
                  <a:gd name="connsiteX27" fmla="*/ 347 w 10000"/>
                  <a:gd name="connsiteY27" fmla="*/ 3089 h 10024"/>
                  <a:gd name="connsiteX28" fmla="*/ 579 w 10000"/>
                  <a:gd name="connsiteY28" fmla="*/ 2725 h 10024"/>
                  <a:gd name="connsiteX29" fmla="*/ 965 w 10000"/>
                  <a:gd name="connsiteY29" fmla="*/ 2363 h 10024"/>
                  <a:gd name="connsiteX30" fmla="*/ 1390 w 10000"/>
                  <a:gd name="connsiteY30" fmla="*/ 2000 h 10024"/>
                  <a:gd name="connsiteX31" fmla="*/ 1776 w 10000"/>
                  <a:gd name="connsiteY31" fmla="*/ 1714 h 10024"/>
                  <a:gd name="connsiteX32" fmla="*/ 2124 w 10000"/>
                  <a:gd name="connsiteY32" fmla="*/ 1454 h 10024"/>
                  <a:gd name="connsiteX33" fmla="*/ 2510 w 10000"/>
                  <a:gd name="connsiteY33" fmla="*/ 1167 h 10024"/>
                  <a:gd name="connsiteX34" fmla="*/ 2896 w 10000"/>
                  <a:gd name="connsiteY34" fmla="*/ 958 h 10024"/>
                  <a:gd name="connsiteX35" fmla="*/ 3398 w 10000"/>
                  <a:gd name="connsiteY35" fmla="*/ 674 h 10024"/>
                  <a:gd name="connsiteX36" fmla="*/ 3861 w 10000"/>
                  <a:gd name="connsiteY36" fmla="*/ 440 h 10024"/>
                  <a:gd name="connsiteX37" fmla="*/ 4685 w 10000"/>
                  <a:gd name="connsiteY37" fmla="*/ 0 h 10024"/>
                  <a:gd name="connsiteX38" fmla="*/ 4865 w 10000"/>
                  <a:gd name="connsiteY38" fmla="*/ 24 h 10024"/>
                  <a:gd name="connsiteX0" fmla="*/ 10000 w 10000"/>
                  <a:gd name="connsiteY0" fmla="*/ 10024 h 10024"/>
                  <a:gd name="connsiteX1" fmla="*/ 9073 w 10000"/>
                  <a:gd name="connsiteY1" fmla="*/ 9894 h 10024"/>
                  <a:gd name="connsiteX2" fmla="*/ 8456 w 10000"/>
                  <a:gd name="connsiteY2" fmla="*/ 9739 h 10024"/>
                  <a:gd name="connsiteX3" fmla="*/ 7838 w 10000"/>
                  <a:gd name="connsiteY3" fmla="*/ 9608 h 10024"/>
                  <a:gd name="connsiteX4" fmla="*/ 7143 w 10000"/>
                  <a:gd name="connsiteY4" fmla="*/ 9427 h 10024"/>
                  <a:gd name="connsiteX5" fmla="*/ 6641 w 10000"/>
                  <a:gd name="connsiteY5" fmla="*/ 9270 h 10024"/>
                  <a:gd name="connsiteX6" fmla="*/ 6100 w 10000"/>
                  <a:gd name="connsiteY6" fmla="*/ 9115 h 10024"/>
                  <a:gd name="connsiteX7" fmla="*/ 5560 w 10000"/>
                  <a:gd name="connsiteY7" fmla="*/ 8933 h 10024"/>
                  <a:gd name="connsiteX8" fmla="*/ 5058 w 10000"/>
                  <a:gd name="connsiteY8" fmla="*/ 8753 h 10024"/>
                  <a:gd name="connsiteX9" fmla="*/ 4440 w 10000"/>
                  <a:gd name="connsiteY9" fmla="*/ 8518 h 10024"/>
                  <a:gd name="connsiteX10" fmla="*/ 3977 w 10000"/>
                  <a:gd name="connsiteY10" fmla="*/ 8309 h 10024"/>
                  <a:gd name="connsiteX11" fmla="*/ 3629 w 10000"/>
                  <a:gd name="connsiteY11" fmla="*/ 8154 h 10024"/>
                  <a:gd name="connsiteX12" fmla="*/ 3282 w 10000"/>
                  <a:gd name="connsiteY12" fmla="*/ 7973 h 10024"/>
                  <a:gd name="connsiteX13" fmla="*/ 2973 w 10000"/>
                  <a:gd name="connsiteY13" fmla="*/ 7765 h 10024"/>
                  <a:gd name="connsiteX14" fmla="*/ 2587 w 10000"/>
                  <a:gd name="connsiteY14" fmla="*/ 7556 h 10024"/>
                  <a:gd name="connsiteX15" fmla="*/ 2201 w 10000"/>
                  <a:gd name="connsiteY15" fmla="*/ 7299 h 10024"/>
                  <a:gd name="connsiteX16" fmla="*/ 1815 w 10000"/>
                  <a:gd name="connsiteY16" fmla="*/ 7036 h 10024"/>
                  <a:gd name="connsiteX17" fmla="*/ 1416 w 10000"/>
                  <a:gd name="connsiteY17" fmla="*/ 6776 h 10024"/>
                  <a:gd name="connsiteX18" fmla="*/ 1042 w 10000"/>
                  <a:gd name="connsiteY18" fmla="*/ 6440 h 10024"/>
                  <a:gd name="connsiteX19" fmla="*/ 656 w 10000"/>
                  <a:gd name="connsiteY19" fmla="*/ 6050 h 10024"/>
                  <a:gd name="connsiteX20" fmla="*/ 347 w 10000"/>
                  <a:gd name="connsiteY20" fmla="*/ 5686 h 10024"/>
                  <a:gd name="connsiteX21" fmla="*/ 193 w 10000"/>
                  <a:gd name="connsiteY21" fmla="*/ 5323 h 10024"/>
                  <a:gd name="connsiteX22" fmla="*/ 39 w 10000"/>
                  <a:gd name="connsiteY22" fmla="*/ 4933 h 10024"/>
                  <a:gd name="connsiteX23" fmla="*/ 0 w 10000"/>
                  <a:gd name="connsiteY23" fmla="*/ 4519 h 10024"/>
                  <a:gd name="connsiteX24" fmla="*/ 0 w 10000"/>
                  <a:gd name="connsiteY24" fmla="*/ 4132 h 10024"/>
                  <a:gd name="connsiteX25" fmla="*/ 77 w 10000"/>
                  <a:gd name="connsiteY25" fmla="*/ 3791 h 10024"/>
                  <a:gd name="connsiteX26" fmla="*/ 193 w 10000"/>
                  <a:gd name="connsiteY26" fmla="*/ 3400 h 10024"/>
                  <a:gd name="connsiteX27" fmla="*/ 347 w 10000"/>
                  <a:gd name="connsiteY27" fmla="*/ 3089 h 10024"/>
                  <a:gd name="connsiteX28" fmla="*/ 579 w 10000"/>
                  <a:gd name="connsiteY28" fmla="*/ 2725 h 10024"/>
                  <a:gd name="connsiteX29" fmla="*/ 965 w 10000"/>
                  <a:gd name="connsiteY29" fmla="*/ 2363 h 10024"/>
                  <a:gd name="connsiteX30" fmla="*/ 1390 w 10000"/>
                  <a:gd name="connsiteY30" fmla="*/ 2000 h 10024"/>
                  <a:gd name="connsiteX31" fmla="*/ 1776 w 10000"/>
                  <a:gd name="connsiteY31" fmla="*/ 1714 h 10024"/>
                  <a:gd name="connsiteX32" fmla="*/ 2124 w 10000"/>
                  <a:gd name="connsiteY32" fmla="*/ 1454 h 10024"/>
                  <a:gd name="connsiteX33" fmla="*/ 2510 w 10000"/>
                  <a:gd name="connsiteY33" fmla="*/ 1167 h 10024"/>
                  <a:gd name="connsiteX34" fmla="*/ 2896 w 10000"/>
                  <a:gd name="connsiteY34" fmla="*/ 958 h 10024"/>
                  <a:gd name="connsiteX35" fmla="*/ 3398 w 10000"/>
                  <a:gd name="connsiteY35" fmla="*/ 674 h 10024"/>
                  <a:gd name="connsiteX36" fmla="*/ 3861 w 10000"/>
                  <a:gd name="connsiteY36" fmla="*/ 440 h 10024"/>
                  <a:gd name="connsiteX37" fmla="*/ 4685 w 10000"/>
                  <a:gd name="connsiteY37" fmla="*/ 0 h 10024"/>
                  <a:gd name="connsiteX0" fmla="*/ 10000 w 10000"/>
                  <a:gd name="connsiteY0" fmla="*/ 9584 h 9584"/>
                  <a:gd name="connsiteX1" fmla="*/ 9073 w 10000"/>
                  <a:gd name="connsiteY1" fmla="*/ 9454 h 9584"/>
                  <a:gd name="connsiteX2" fmla="*/ 8456 w 10000"/>
                  <a:gd name="connsiteY2" fmla="*/ 9299 h 9584"/>
                  <a:gd name="connsiteX3" fmla="*/ 7838 w 10000"/>
                  <a:gd name="connsiteY3" fmla="*/ 9168 h 9584"/>
                  <a:gd name="connsiteX4" fmla="*/ 7143 w 10000"/>
                  <a:gd name="connsiteY4" fmla="*/ 8987 h 9584"/>
                  <a:gd name="connsiteX5" fmla="*/ 6641 w 10000"/>
                  <a:gd name="connsiteY5" fmla="*/ 8830 h 9584"/>
                  <a:gd name="connsiteX6" fmla="*/ 6100 w 10000"/>
                  <a:gd name="connsiteY6" fmla="*/ 8675 h 9584"/>
                  <a:gd name="connsiteX7" fmla="*/ 5560 w 10000"/>
                  <a:gd name="connsiteY7" fmla="*/ 8493 h 9584"/>
                  <a:gd name="connsiteX8" fmla="*/ 5058 w 10000"/>
                  <a:gd name="connsiteY8" fmla="*/ 8313 h 9584"/>
                  <a:gd name="connsiteX9" fmla="*/ 4440 w 10000"/>
                  <a:gd name="connsiteY9" fmla="*/ 8078 h 9584"/>
                  <a:gd name="connsiteX10" fmla="*/ 3977 w 10000"/>
                  <a:gd name="connsiteY10" fmla="*/ 7869 h 9584"/>
                  <a:gd name="connsiteX11" fmla="*/ 3629 w 10000"/>
                  <a:gd name="connsiteY11" fmla="*/ 7714 h 9584"/>
                  <a:gd name="connsiteX12" fmla="*/ 3282 w 10000"/>
                  <a:gd name="connsiteY12" fmla="*/ 7533 h 9584"/>
                  <a:gd name="connsiteX13" fmla="*/ 2973 w 10000"/>
                  <a:gd name="connsiteY13" fmla="*/ 7325 h 9584"/>
                  <a:gd name="connsiteX14" fmla="*/ 2587 w 10000"/>
                  <a:gd name="connsiteY14" fmla="*/ 7116 h 9584"/>
                  <a:gd name="connsiteX15" fmla="*/ 2201 w 10000"/>
                  <a:gd name="connsiteY15" fmla="*/ 6859 h 9584"/>
                  <a:gd name="connsiteX16" fmla="*/ 1815 w 10000"/>
                  <a:gd name="connsiteY16" fmla="*/ 6596 h 9584"/>
                  <a:gd name="connsiteX17" fmla="*/ 1416 w 10000"/>
                  <a:gd name="connsiteY17" fmla="*/ 6336 h 9584"/>
                  <a:gd name="connsiteX18" fmla="*/ 1042 w 10000"/>
                  <a:gd name="connsiteY18" fmla="*/ 6000 h 9584"/>
                  <a:gd name="connsiteX19" fmla="*/ 656 w 10000"/>
                  <a:gd name="connsiteY19" fmla="*/ 5610 h 9584"/>
                  <a:gd name="connsiteX20" fmla="*/ 347 w 10000"/>
                  <a:gd name="connsiteY20" fmla="*/ 5246 h 9584"/>
                  <a:gd name="connsiteX21" fmla="*/ 193 w 10000"/>
                  <a:gd name="connsiteY21" fmla="*/ 4883 h 9584"/>
                  <a:gd name="connsiteX22" fmla="*/ 39 w 10000"/>
                  <a:gd name="connsiteY22" fmla="*/ 4493 h 9584"/>
                  <a:gd name="connsiteX23" fmla="*/ 0 w 10000"/>
                  <a:gd name="connsiteY23" fmla="*/ 4079 h 9584"/>
                  <a:gd name="connsiteX24" fmla="*/ 0 w 10000"/>
                  <a:gd name="connsiteY24" fmla="*/ 3692 h 9584"/>
                  <a:gd name="connsiteX25" fmla="*/ 77 w 10000"/>
                  <a:gd name="connsiteY25" fmla="*/ 3351 h 9584"/>
                  <a:gd name="connsiteX26" fmla="*/ 193 w 10000"/>
                  <a:gd name="connsiteY26" fmla="*/ 2960 h 9584"/>
                  <a:gd name="connsiteX27" fmla="*/ 347 w 10000"/>
                  <a:gd name="connsiteY27" fmla="*/ 2649 h 9584"/>
                  <a:gd name="connsiteX28" fmla="*/ 579 w 10000"/>
                  <a:gd name="connsiteY28" fmla="*/ 2285 h 9584"/>
                  <a:gd name="connsiteX29" fmla="*/ 965 w 10000"/>
                  <a:gd name="connsiteY29" fmla="*/ 1923 h 9584"/>
                  <a:gd name="connsiteX30" fmla="*/ 1390 w 10000"/>
                  <a:gd name="connsiteY30" fmla="*/ 1560 h 9584"/>
                  <a:gd name="connsiteX31" fmla="*/ 1776 w 10000"/>
                  <a:gd name="connsiteY31" fmla="*/ 1274 h 9584"/>
                  <a:gd name="connsiteX32" fmla="*/ 2124 w 10000"/>
                  <a:gd name="connsiteY32" fmla="*/ 1014 h 9584"/>
                  <a:gd name="connsiteX33" fmla="*/ 2510 w 10000"/>
                  <a:gd name="connsiteY33" fmla="*/ 727 h 9584"/>
                  <a:gd name="connsiteX34" fmla="*/ 2896 w 10000"/>
                  <a:gd name="connsiteY34" fmla="*/ 518 h 9584"/>
                  <a:gd name="connsiteX35" fmla="*/ 3398 w 10000"/>
                  <a:gd name="connsiteY35" fmla="*/ 234 h 9584"/>
                  <a:gd name="connsiteX36" fmla="*/ 3861 w 10000"/>
                  <a:gd name="connsiteY36" fmla="*/ 0 h 9584"/>
                  <a:gd name="connsiteX0" fmla="*/ 10000 w 10000"/>
                  <a:gd name="connsiteY0" fmla="*/ 9756 h 9756"/>
                  <a:gd name="connsiteX1" fmla="*/ 9073 w 10000"/>
                  <a:gd name="connsiteY1" fmla="*/ 9620 h 9756"/>
                  <a:gd name="connsiteX2" fmla="*/ 8456 w 10000"/>
                  <a:gd name="connsiteY2" fmla="*/ 9459 h 9756"/>
                  <a:gd name="connsiteX3" fmla="*/ 7838 w 10000"/>
                  <a:gd name="connsiteY3" fmla="*/ 9322 h 9756"/>
                  <a:gd name="connsiteX4" fmla="*/ 7143 w 10000"/>
                  <a:gd name="connsiteY4" fmla="*/ 9133 h 9756"/>
                  <a:gd name="connsiteX5" fmla="*/ 6641 w 10000"/>
                  <a:gd name="connsiteY5" fmla="*/ 8969 h 9756"/>
                  <a:gd name="connsiteX6" fmla="*/ 6100 w 10000"/>
                  <a:gd name="connsiteY6" fmla="*/ 8808 h 9756"/>
                  <a:gd name="connsiteX7" fmla="*/ 5560 w 10000"/>
                  <a:gd name="connsiteY7" fmla="*/ 8618 h 9756"/>
                  <a:gd name="connsiteX8" fmla="*/ 5058 w 10000"/>
                  <a:gd name="connsiteY8" fmla="*/ 8430 h 9756"/>
                  <a:gd name="connsiteX9" fmla="*/ 4440 w 10000"/>
                  <a:gd name="connsiteY9" fmla="*/ 8185 h 9756"/>
                  <a:gd name="connsiteX10" fmla="*/ 3977 w 10000"/>
                  <a:gd name="connsiteY10" fmla="*/ 7967 h 9756"/>
                  <a:gd name="connsiteX11" fmla="*/ 3629 w 10000"/>
                  <a:gd name="connsiteY11" fmla="*/ 7805 h 9756"/>
                  <a:gd name="connsiteX12" fmla="*/ 3282 w 10000"/>
                  <a:gd name="connsiteY12" fmla="*/ 7616 h 9756"/>
                  <a:gd name="connsiteX13" fmla="*/ 2973 w 10000"/>
                  <a:gd name="connsiteY13" fmla="*/ 7399 h 9756"/>
                  <a:gd name="connsiteX14" fmla="*/ 2587 w 10000"/>
                  <a:gd name="connsiteY14" fmla="*/ 7181 h 9756"/>
                  <a:gd name="connsiteX15" fmla="*/ 2201 w 10000"/>
                  <a:gd name="connsiteY15" fmla="*/ 6913 h 9756"/>
                  <a:gd name="connsiteX16" fmla="*/ 1815 w 10000"/>
                  <a:gd name="connsiteY16" fmla="*/ 6638 h 9756"/>
                  <a:gd name="connsiteX17" fmla="*/ 1416 w 10000"/>
                  <a:gd name="connsiteY17" fmla="*/ 6367 h 9756"/>
                  <a:gd name="connsiteX18" fmla="*/ 1042 w 10000"/>
                  <a:gd name="connsiteY18" fmla="*/ 6016 h 9756"/>
                  <a:gd name="connsiteX19" fmla="*/ 656 w 10000"/>
                  <a:gd name="connsiteY19" fmla="*/ 5610 h 9756"/>
                  <a:gd name="connsiteX20" fmla="*/ 347 w 10000"/>
                  <a:gd name="connsiteY20" fmla="*/ 5230 h 9756"/>
                  <a:gd name="connsiteX21" fmla="*/ 193 w 10000"/>
                  <a:gd name="connsiteY21" fmla="*/ 4851 h 9756"/>
                  <a:gd name="connsiteX22" fmla="*/ 39 w 10000"/>
                  <a:gd name="connsiteY22" fmla="*/ 4444 h 9756"/>
                  <a:gd name="connsiteX23" fmla="*/ 0 w 10000"/>
                  <a:gd name="connsiteY23" fmla="*/ 4012 h 9756"/>
                  <a:gd name="connsiteX24" fmla="*/ 0 w 10000"/>
                  <a:gd name="connsiteY24" fmla="*/ 3608 h 9756"/>
                  <a:gd name="connsiteX25" fmla="*/ 77 w 10000"/>
                  <a:gd name="connsiteY25" fmla="*/ 3252 h 9756"/>
                  <a:gd name="connsiteX26" fmla="*/ 193 w 10000"/>
                  <a:gd name="connsiteY26" fmla="*/ 2844 h 9756"/>
                  <a:gd name="connsiteX27" fmla="*/ 347 w 10000"/>
                  <a:gd name="connsiteY27" fmla="*/ 2520 h 9756"/>
                  <a:gd name="connsiteX28" fmla="*/ 579 w 10000"/>
                  <a:gd name="connsiteY28" fmla="*/ 2140 h 9756"/>
                  <a:gd name="connsiteX29" fmla="*/ 965 w 10000"/>
                  <a:gd name="connsiteY29" fmla="*/ 1762 h 9756"/>
                  <a:gd name="connsiteX30" fmla="*/ 1390 w 10000"/>
                  <a:gd name="connsiteY30" fmla="*/ 1384 h 9756"/>
                  <a:gd name="connsiteX31" fmla="*/ 1776 w 10000"/>
                  <a:gd name="connsiteY31" fmla="*/ 1085 h 9756"/>
                  <a:gd name="connsiteX32" fmla="*/ 2124 w 10000"/>
                  <a:gd name="connsiteY32" fmla="*/ 814 h 9756"/>
                  <a:gd name="connsiteX33" fmla="*/ 2510 w 10000"/>
                  <a:gd name="connsiteY33" fmla="*/ 515 h 9756"/>
                  <a:gd name="connsiteX34" fmla="*/ 2896 w 10000"/>
                  <a:gd name="connsiteY34" fmla="*/ 296 h 9756"/>
                  <a:gd name="connsiteX35" fmla="*/ 3398 w 10000"/>
                  <a:gd name="connsiteY35" fmla="*/ 0 h 9756"/>
                  <a:gd name="connsiteX0" fmla="*/ 10000 w 10000"/>
                  <a:gd name="connsiteY0" fmla="*/ 9697 h 9697"/>
                  <a:gd name="connsiteX1" fmla="*/ 9073 w 10000"/>
                  <a:gd name="connsiteY1" fmla="*/ 9558 h 9697"/>
                  <a:gd name="connsiteX2" fmla="*/ 8456 w 10000"/>
                  <a:gd name="connsiteY2" fmla="*/ 9393 h 9697"/>
                  <a:gd name="connsiteX3" fmla="*/ 7838 w 10000"/>
                  <a:gd name="connsiteY3" fmla="*/ 9252 h 9697"/>
                  <a:gd name="connsiteX4" fmla="*/ 7143 w 10000"/>
                  <a:gd name="connsiteY4" fmla="*/ 9058 h 9697"/>
                  <a:gd name="connsiteX5" fmla="*/ 6641 w 10000"/>
                  <a:gd name="connsiteY5" fmla="*/ 8890 h 9697"/>
                  <a:gd name="connsiteX6" fmla="*/ 6100 w 10000"/>
                  <a:gd name="connsiteY6" fmla="*/ 8725 h 9697"/>
                  <a:gd name="connsiteX7" fmla="*/ 5560 w 10000"/>
                  <a:gd name="connsiteY7" fmla="*/ 8531 h 9697"/>
                  <a:gd name="connsiteX8" fmla="*/ 5058 w 10000"/>
                  <a:gd name="connsiteY8" fmla="*/ 8338 h 9697"/>
                  <a:gd name="connsiteX9" fmla="*/ 4440 w 10000"/>
                  <a:gd name="connsiteY9" fmla="*/ 8087 h 9697"/>
                  <a:gd name="connsiteX10" fmla="*/ 3977 w 10000"/>
                  <a:gd name="connsiteY10" fmla="*/ 7863 h 9697"/>
                  <a:gd name="connsiteX11" fmla="*/ 3629 w 10000"/>
                  <a:gd name="connsiteY11" fmla="*/ 7697 h 9697"/>
                  <a:gd name="connsiteX12" fmla="*/ 3282 w 10000"/>
                  <a:gd name="connsiteY12" fmla="*/ 7503 h 9697"/>
                  <a:gd name="connsiteX13" fmla="*/ 2973 w 10000"/>
                  <a:gd name="connsiteY13" fmla="*/ 7281 h 9697"/>
                  <a:gd name="connsiteX14" fmla="*/ 2587 w 10000"/>
                  <a:gd name="connsiteY14" fmla="*/ 7058 h 9697"/>
                  <a:gd name="connsiteX15" fmla="*/ 2201 w 10000"/>
                  <a:gd name="connsiteY15" fmla="*/ 6783 h 9697"/>
                  <a:gd name="connsiteX16" fmla="*/ 1815 w 10000"/>
                  <a:gd name="connsiteY16" fmla="*/ 6501 h 9697"/>
                  <a:gd name="connsiteX17" fmla="*/ 1416 w 10000"/>
                  <a:gd name="connsiteY17" fmla="*/ 6223 h 9697"/>
                  <a:gd name="connsiteX18" fmla="*/ 1042 w 10000"/>
                  <a:gd name="connsiteY18" fmla="*/ 5863 h 9697"/>
                  <a:gd name="connsiteX19" fmla="*/ 656 w 10000"/>
                  <a:gd name="connsiteY19" fmla="*/ 5447 h 9697"/>
                  <a:gd name="connsiteX20" fmla="*/ 347 w 10000"/>
                  <a:gd name="connsiteY20" fmla="*/ 5058 h 9697"/>
                  <a:gd name="connsiteX21" fmla="*/ 193 w 10000"/>
                  <a:gd name="connsiteY21" fmla="*/ 4669 h 9697"/>
                  <a:gd name="connsiteX22" fmla="*/ 39 w 10000"/>
                  <a:gd name="connsiteY22" fmla="*/ 4252 h 9697"/>
                  <a:gd name="connsiteX23" fmla="*/ 0 w 10000"/>
                  <a:gd name="connsiteY23" fmla="*/ 3809 h 9697"/>
                  <a:gd name="connsiteX24" fmla="*/ 0 w 10000"/>
                  <a:gd name="connsiteY24" fmla="*/ 3395 h 9697"/>
                  <a:gd name="connsiteX25" fmla="*/ 77 w 10000"/>
                  <a:gd name="connsiteY25" fmla="*/ 3030 h 9697"/>
                  <a:gd name="connsiteX26" fmla="*/ 193 w 10000"/>
                  <a:gd name="connsiteY26" fmla="*/ 2612 h 9697"/>
                  <a:gd name="connsiteX27" fmla="*/ 347 w 10000"/>
                  <a:gd name="connsiteY27" fmla="*/ 2280 h 9697"/>
                  <a:gd name="connsiteX28" fmla="*/ 579 w 10000"/>
                  <a:gd name="connsiteY28" fmla="*/ 1891 h 9697"/>
                  <a:gd name="connsiteX29" fmla="*/ 965 w 10000"/>
                  <a:gd name="connsiteY29" fmla="*/ 1503 h 9697"/>
                  <a:gd name="connsiteX30" fmla="*/ 1390 w 10000"/>
                  <a:gd name="connsiteY30" fmla="*/ 1116 h 9697"/>
                  <a:gd name="connsiteX31" fmla="*/ 1776 w 10000"/>
                  <a:gd name="connsiteY31" fmla="*/ 809 h 9697"/>
                  <a:gd name="connsiteX32" fmla="*/ 2124 w 10000"/>
                  <a:gd name="connsiteY32" fmla="*/ 531 h 9697"/>
                  <a:gd name="connsiteX33" fmla="*/ 2510 w 10000"/>
                  <a:gd name="connsiteY33" fmla="*/ 225 h 9697"/>
                  <a:gd name="connsiteX34" fmla="*/ 2896 w 10000"/>
                  <a:gd name="connsiteY34" fmla="*/ 0 h 9697"/>
                  <a:gd name="connsiteX0" fmla="*/ 10000 w 10000"/>
                  <a:gd name="connsiteY0" fmla="*/ 9768 h 9768"/>
                  <a:gd name="connsiteX1" fmla="*/ 9073 w 10000"/>
                  <a:gd name="connsiteY1" fmla="*/ 9625 h 9768"/>
                  <a:gd name="connsiteX2" fmla="*/ 8456 w 10000"/>
                  <a:gd name="connsiteY2" fmla="*/ 9455 h 9768"/>
                  <a:gd name="connsiteX3" fmla="*/ 7838 w 10000"/>
                  <a:gd name="connsiteY3" fmla="*/ 9309 h 9768"/>
                  <a:gd name="connsiteX4" fmla="*/ 7143 w 10000"/>
                  <a:gd name="connsiteY4" fmla="*/ 9109 h 9768"/>
                  <a:gd name="connsiteX5" fmla="*/ 6641 w 10000"/>
                  <a:gd name="connsiteY5" fmla="*/ 8936 h 9768"/>
                  <a:gd name="connsiteX6" fmla="*/ 6100 w 10000"/>
                  <a:gd name="connsiteY6" fmla="*/ 8766 h 9768"/>
                  <a:gd name="connsiteX7" fmla="*/ 5560 w 10000"/>
                  <a:gd name="connsiteY7" fmla="*/ 8566 h 9768"/>
                  <a:gd name="connsiteX8" fmla="*/ 5058 w 10000"/>
                  <a:gd name="connsiteY8" fmla="*/ 8367 h 9768"/>
                  <a:gd name="connsiteX9" fmla="*/ 4440 w 10000"/>
                  <a:gd name="connsiteY9" fmla="*/ 8108 h 9768"/>
                  <a:gd name="connsiteX10" fmla="*/ 3977 w 10000"/>
                  <a:gd name="connsiteY10" fmla="*/ 7877 h 9768"/>
                  <a:gd name="connsiteX11" fmla="*/ 3629 w 10000"/>
                  <a:gd name="connsiteY11" fmla="*/ 7706 h 9768"/>
                  <a:gd name="connsiteX12" fmla="*/ 3282 w 10000"/>
                  <a:gd name="connsiteY12" fmla="*/ 7505 h 9768"/>
                  <a:gd name="connsiteX13" fmla="*/ 2973 w 10000"/>
                  <a:gd name="connsiteY13" fmla="*/ 7277 h 9768"/>
                  <a:gd name="connsiteX14" fmla="*/ 2587 w 10000"/>
                  <a:gd name="connsiteY14" fmla="*/ 7047 h 9768"/>
                  <a:gd name="connsiteX15" fmla="*/ 2201 w 10000"/>
                  <a:gd name="connsiteY15" fmla="*/ 6763 h 9768"/>
                  <a:gd name="connsiteX16" fmla="*/ 1815 w 10000"/>
                  <a:gd name="connsiteY16" fmla="*/ 6472 h 9768"/>
                  <a:gd name="connsiteX17" fmla="*/ 1416 w 10000"/>
                  <a:gd name="connsiteY17" fmla="*/ 6185 h 9768"/>
                  <a:gd name="connsiteX18" fmla="*/ 1042 w 10000"/>
                  <a:gd name="connsiteY18" fmla="*/ 5814 h 9768"/>
                  <a:gd name="connsiteX19" fmla="*/ 656 w 10000"/>
                  <a:gd name="connsiteY19" fmla="*/ 5385 h 9768"/>
                  <a:gd name="connsiteX20" fmla="*/ 347 w 10000"/>
                  <a:gd name="connsiteY20" fmla="*/ 4984 h 9768"/>
                  <a:gd name="connsiteX21" fmla="*/ 193 w 10000"/>
                  <a:gd name="connsiteY21" fmla="*/ 4583 h 9768"/>
                  <a:gd name="connsiteX22" fmla="*/ 39 w 10000"/>
                  <a:gd name="connsiteY22" fmla="*/ 4153 h 9768"/>
                  <a:gd name="connsiteX23" fmla="*/ 0 w 10000"/>
                  <a:gd name="connsiteY23" fmla="*/ 3696 h 9768"/>
                  <a:gd name="connsiteX24" fmla="*/ 0 w 10000"/>
                  <a:gd name="connsiteY24" fmla="*/ 3269 h 9768"/>
                  <a:gd name="connsiteX25" fmla="*/ 77 w 10000"/>
                  <a:gd name="connsiteY25" fmla="*/ 2893 h 9768"/>
                  <a:gd name="connsiteX26" fmla="*/ 193 w 10000"/>
                  <a:gd name="connsiteY26" fmla="*/ 2462 h 9768"/>
                  <a:gd name="connsiteX27" fmla="*/ 347 w 10000"/>
                  <a:gd name="connsiteY27" fmla="*/ 2119 h 9768"/>
                  <a:gd name="connsiteX28" fmla="*/ 579 w 10000"/>
                  <a:gd name="connsiteY28" fmla="*/ 1718 h 9768"/>
                  <a:gd name="connsiteX29" fmla="*/ 965 w 10000"/>
                  <a:gd name="connsiteY29" fmla="*/ 1318 h 9768"/>
                  <a:gd name="connsiteX30" fmla="*/ 1390 w 10000"/>
                  <a:gd name="connsiteY30" fmla="*/ 919 h 9768"/>
                  <a:gd name="connsiteX31" fmla="*/ 1776 w 10000"/>
                  <a:gd name="connsiteY31" fmla="*/ 602 h 9768"/>
                  <a:gd name="connsiteX32" fmla="*/ 2124 w 10000"/>
                  <a:gd name="connsiteY32" fmla="*/ 316 h 9768"/>
                  <a:gd name="connsiteX33" fmla="*/ 2510 w 10000"/>
                  <a:gd name="connsiteY33" fmla="*/ 0 h 9768"/>
                  <a:gd name="connsiteX0" fmla="*/ 10000 w 10000"/>
                  <a:gd name="connsiteY0" fmla="*/ 9676 h 9676"/>
                  <a:gd name="connsiteX1" fmla="*/ 9073 w 10000"/>
                  <a:gd name="connsiteY1" fmla="*/ 9530 h 9676"/>
                  <a:gd name="connsiteX2" fmla="*/ 8456 w 10000"/>
                  <a:gd name="connsiteY2" fmla="*/ 9356 h 9676"/>
                  <a:gd name="connsiteX3" fmla="*/ 7838 w 10000"/>
                  <a:gd name="connsiteY3" fmla="*/ 9206 h 9676"/>
                  <a:gd name="connsiteX4" fmla="*/ 7143 w 10000"/>
                  <a:gd name="connsiteY4" fmla="*/ 9001 h 9676"/>
                  <a:gd name="connsiteX5" fmla="*/ 6641 w 10000"/>
                  <a:gd name="connsiteY5" fmla="*/ 8824 h 9676"/>
                  <a:gd name="connsiteX6" fmla="*/ 6100 w 10000"/>
                  <a:gd name="connsiteY6" fmla="*/ 8650 h 9676"/>
                  <a:gd name="connsiteX7" fmla="*/ 5560 w 10000"/>
                  <a:gd name="connsiteY7" fmla="*/ 8445 h 9676"/>
                  <a:gd name="connsiteX8" fmla="*/ 5058 w 10000"/>
                  <a:gd name="connsiteY8" fmla="*/ 8242 h 9676"/>
                  <a:gd name="connsiteX9" fmla="*/ 4440 w 10000"/>
                  <a:gd name="connsiteY9" fmla="*/ 7977 h 9676"/>
                  <a:gd name="connsiteX10" fmla="*/ 3977 w 10000"/>
                  <a:gd name="connsiteY10" fmla="*/ 7740 h 9676"/>
                  <a:gd name="connsiteX11" fmla="*/ 3629 w 10000"/>
                  <a:gd name="connsiteY11" fmla="*/ 7565 h 9676"/>
                  <a:gd name="connsiteX12" fmla="*/ 3282 w 10000"/>
                  <a:gd name="connsiteY12" fmla="*/ 7359 h 9676"/>
                  <a:gd name="connsiteX13" fmla="*/ 2973 w 10000"/>
                  <a:gd name="connsiteY13" fmla="*/ 7126 h 9676"/>
                  <a:gd name="connsiteX14" fmla="*/ 2587 w 10000"/>
                  <a:gd name="connsiteY14" fmla="*/ 6890 h 9676"/>
                  <a:gd name="connsiteX15" fmla="*/ 2201 w 10000"/>
                  <a:gd name="connsiteY15" fmla="*/ 6600 h 9676"/>
                  <a:gd name="connsiteX16" fmla="*/ 1815 w 10000"/>
                  <a:gd name="connsiteY16" fmla="*/ 6302 h 9676"/>
                  <a:gd name="connsiteX17" fmla="*/ 1416 w 10000"/>
                  <a:gd name="connsiteY17" fmla="*/ 6008 h 9676"/>
                  <a:gd name="connsiteX18" fmla="*/ 1042 w 10000"/>
                  <a:gd name="connsiteY18" fmla="*/ 5628 h 9676"/>
                  <a:gd name="connsiteX19" fmla="*/ 656 w 10000"/>
                  <a:gd name="connsiteY19" fmla="*/ 5189 h 9676"/>
                  <a:gd name="connsiteX20" fmla="*/ 347 w 10000"/>
                  <a:gd name="connsiteY20" fmla="*/ 4778 h 9676"/>
                  <a:gd name="connsiteX21" fmla="*/ 193 w 10000"/>
                  <a:gd name="connsiteY21" fmla="*/ 4368 h 9676"/>
                  <a:gd name="connsiteX22" fmla="*/ 39 w 10000"/>
                  <a:gd name="connsiteY22" fmla="*/ 3928 h 9676"/>
                  <a:gd name="connsiteX23" fmla="*/ 0 w 10000"/>
                  <a:gd name="connsiteY23" fmla="*/ 3460 h 9676"/>
                  <a:gd name="connsiteX24" fmla="*/ 0 w 10000"/>
                  <a:gd name="connsiteY24" fmla="*/ 3023 h 9676"/>
                  <a:gd name="connsiteX25" fmla="*/ 77 w 10000"/>
                  <a:gd name="connsiteY25" fmla="*/ 2638 h 9676"/>
                  <a:gd name="connsiteX26" fmla="*/ 193 w 10000"/>
                  <a:gd name="connsiteY26" fmla="*/ 2196 h 9676"/>
                  <a:gd name="connsiteX27" fmla="*/ 347 w 10000"/>
                  <a:gd name="connsiteY27" fmla="*/ 1845 h 9676"/>
                  <a:gd name="connsiteX28" fmla="*/ 579 w 10000"/>
                  <a:gd name="connsiteY28" fmla="*/ 1435 h 9676"/>
                  <a:gd name="connsiteX29" fmla="*/ 965 w 10000"/>
                  <a:gd name="connsiteY29" fmla="*/ 1025 h 9676"/>
                  <a:gd name="connsiteX30" fmla="*/ 1390 w 10000"/>
                  <a:gd name="connsiteY30" fmla="*/ 617 h 9676"/>
                  <a:gd name="connsiteX31" fmla="*/ 1776 w 10000"/>
                  <a:gd name="connsiteY31" fmla="*/ 292 h 9676"/>
                  <a:gd name="connsiteX32" fmla="*/ 2124 w 10000"/>
                  <a:gd name="connsiteY32" fmla="*/ 0 h 9676"/>
                  <a:gd name="connsiteX0" fmla="*/ 10000 w 10000"/>
                  <a:gd name="connsiteY0" fmla="*/ 9698 h 9698"/>
                  <a:gd name="connsiteX1" fmla="*/ 9073 w 10000"/>
                  <a:gd name="connsiteY1" fmla="*/ 9547 h 9698"/>
                  <a:gd name="connsiteX2" fmla="*/ 8456 w 10000"/>
                  <a:gd name="connsiteY2" fmla="*/ 9367 h 9698"/>
                  <a:gd name="connsiteX3" fmla="*/ 7838 w 10000"/>
                  <a:gd name="connsiteY3" fmla="*/ 9212 h 9698"/>
                  <a:gd name="connsiteX4" fmla="*/ 7143 w 10000"/>
                  <a:gd name="connsiteY4" fmla="*/ 9000 h 9698"/>
                  <a:gd name="connsiteX5" fmla="*/ 6641 w 10000"/>
                  <a:gd name="connsiteY5" fmla="*/ 8817 h 9698"/>
                  <a:gd name="connsiteX6" fmla="*/ 6100 w 10000"/>
                  <a:gd name="connsiteY6" fmla="*/ 8638 h 9698"/>
                  <a:gd name="connsiteX7" fmla="*/ 5560 w 10000"/>
                  <a:gd name="connsiteY7" fmla="*/ 8426 h 9698"/>
                  <a:gd name="connsiteX8" fmla="*/ 5058 w 10000"/>
                  <a:gd name="connsiteY8" fmla="*/ 8216 h 9698"/>
                  <a:gd name="connsiteX9" fmla="*/ 4440 w 10000"/>
                  <a:gd name="connsiteY9" fmla="*/ 7942 h 9698"/>
                  <a:gd name="connsiteX10" fmla="*/ 3977 w 10000"/>
                  <a:gd name="connsiteY10" fmla="*/ 7697 h 9698"/>
                  <a:gd name="connsiteX11" fmla="*/ 3629 w 10000"/>
                  <a:gd name="connsiteY11" fmla="*/ 7516 h 9698"/>
                  <a:gd name="connsiteX12" fmla="*/ 3282 w 10000"/>
                  <a:gd name="connsiteY12" fmla="*/ 7303 h 9698"/>
                  <a:gd name="connsiteX13" fmla="*/ 2973 w 10000"/>
                  <a:gd name="connsiteY13" fmla="*/ 7063 h 9698"/>
                  <a:gd name="connsiteX14" fmla="*/ 2587 w 10000"/>
                  <a:gd name="connsiteY14" fmla="*/ 6819 h 9698"/>
                  <a:gd name="connsiteX15" fmla="*/ 2201 w 10000"/>
                  <a:gd name="connsiteY15" fmla="*/ 6519 h 9698"/>
                  <a:gd name="connsiteX16" fmla="*/ 1815 w 10000"/>
                  <a:gd name="connsiteY16" fmla="*/ 6211 h 9698"/>
                  <a:gd name="connsiteX17" fmla="*/ 1416 w 10000"/>
                  <a:gd name="connsiteY17" fmla="*/ 5907 h 9698"/>
                  <a:gd name="connsiteX18" fmla="*/ 1042 w 10000"/>
                  <a:gd name="connsiteY18" fmla="*/ 5514 h 9698"/>
                  <a:gd name="connsiteX19" fmla="*/ 656 w 10000"/>
                  <a:gd name="connsiteY19" fmla="*/ 5061 h 9698"/>
                  <a:gd name="connsiteX20" fmla="*/ 347 w 10000"/>
                  <a:gd name="connsiteY20" fmla="*/ 4636 h 9698"/>
                  <a:gd name="connsiteX21" fmla="*/ 193 w 10000"/>
                  <a:gd name="connsiteY21" fmla="*/ 4212 h 9698"/>
                  <a:gd name="connsiteX22" fmla="*/ 39 w 10000"/>
                  <a:gd name="connsiteY22" fmla="*/ 3758 h 9698"/>
                  <a:gd name="connsiteX23" fmla="*/ 0 w 10000"/>
                  <a:gd name="connsiteY23" fmla="*/ 3274 h 9698"/>
                  <a:gd name="connsiteX24" fmla="*/ 0 w 10000"/>
                  <a:gd name="connsiteY24" fmla="*/ 2822 h 9698"/>
                  <a:gd name="connsiteX25" fmla="*/ 77 w 10000"/>
                  <a:gd name="connsiteY25" fmla="*/ 2424 h 9698"/>
                  <a:gd name="connsiteX26" fmla="*/ 193 w 10000"/>
                  <a:gd name="connsiteY26" fmla="*/ 1968 h 9698"/>
                  <a:gd name="connsiteX27" fmla="*/ 347 w 10000"/>
                  <a:gd name="connsiteY27" fmla="*/ 1605 h 9698"/>
                  <a:gd name="connsiteX28" fmla="*/ 579 w 10000"/>
                  <a:gd name="connsiteY28" fmla="*/ 1181 h 9698"/>
                  <a:gd name="connsiteX29" fmla="*/ 965 w 10000"/>
                  <a:gd name="connsiteY29" fmla="*/ 757 h 9698"/>
                  <a:gd name="connsiteX30" fmla="*/ 1390 w 10000"/>
                  <a:gd name="connsiteY30" fmla="*/ 336 h 9698"/>
                  <a:gd name="connsiteX31" fmla="*/ 1776 w 10000"/>
                  <a:gd name="connsiteY31" fmla="*/ 0 h 9698"/>
                  <a:gd name="connsiteX0" fmla="*/ 10000 w 10000"/>
                  <a:gd name="connsiteY0" fmla="*/ 9654 h 9654"/>
                  <a:gd name="connsiteX1" fmla="*/ 9073 w 10000"/>
                  <a:gd name="connsiteY1" fmla="*/ 9498 h 9654"/>
                  <a:gd name="connsiteX2" fmla="*/ 8456 w 10000"/>
                  <a:gd name="connsiteY2" fmla="*/ 9313 h 9654"/>
                  <a:gd name="connsiteX3" fmla="*/ 7838 w 10000"/>
                  <a:gd name="connsiteY3" fmla="*/ 9153 h 9654"/>
                  <a:gd name="connsiteX4" fmla="*/ 7143 w 10000"/>
                  <a:gd name="connsiteY4" fmla="*/ 8934 h 9654"/>
                  <a:gd name="connsiteX5" fmla="*/ 6641 w 10000"/>
                  <a:gd name="connsiteY5" fmla="*/ 8746 h 9654"/>
                  <a:gd name="connsiteX6" fmla="*/ 6100 w 10000"/>
                  <a:gd name="connsiteY6" fmla="*/ 8561 h 9654"/>
                  <a:gd name="connsiteX7" fmla="*/ 5560 w 10000"/>
                  <a:gd name="connsiteY7" fmla="*/ 8342 h 9654"/>
                  <a:gd name="connsiteX8" fmla="*/ 5058 w 10000"/>
                  <a:gd name="connsiteY8" fmla="*/ 8126 h 9654"/>
                  <a:gd name="connsiteX9" fmla="*/ 4440 w 10000"/>
                  <a:gd name="connsiteY9" fmla="*/ 7843 h 9654"/>
                  <a:gd name="connsiteX10" fmla="*/ 3977 w 10000"/>
                  <a:gd name="connsiteY10" fmla="*/ 7591 h 9654"/>
                  <a:gd name="connsiteX11" fmla="*/ 3629 w 10000"/>
                  <a:gd name="connsiteY11" fmla="*/ 7404 h 9654"/>
                  <a:gd name="connsiteX12" fmla="*/ 3282 w 10000"/>
                  <a:gd name="connsiteY12" fmla="*/ 7184 h 9654"/>
                  <a:gd name="connsiteX13" fmla="*/ 2973 w 10000"/>
                  <a:gd name="connsiteY13" fmla="*/ 6937 h 9654"/>
                  <a:gd name="connsiteX14" fmla="*/ 2587 w 10000"/>
                  <a:gd name="connsiteY14" fmla="*/ 6685 h 9654"/>
                  <a:gd name="connsiteX15" fmla="*/ 2201 w 10000"/>
                  <a:gd name="connsiteY15" fmla="*/ 6376 h 9654"/>
                  <a:gd name="connsiteX16" fmla="*/ 1815 w 10000"/>
                  <a:gd name="connsiteY16" fmla="*/ 6058 h 9654"/>
                  <a:gd name="connsiteX17" fmla="*/ 1416 w 10000"/>
                  <a:gd name="connsiteY17" fmla="*/ 5745 h 9654"/>
                  <a:gd name="connsiteX18" fmla="*/ 1042 w 10000"/>
                  <a:gd name="connsiteY18" fmla="*/ 5340 h 9654"/>
                  <a:gd name="connsiteX19" fmla="*/ 656 w 10000"/>
                  <a:gd name="connsiteY19" fmla="*/ 4873 h 9654"/>
                  <a:gd name="connsiteX20" fmla="*/ 347 w 10000"/>
                  <a:gd name="connsiteY20" fmla="*/ 4434 h 9654"/>
                  <a:gd name="connsiteX21" fmla="*/ 193 w 10000"/>
                  <a:gd name="connsiteY21" fmla="*/ 3997 h 9654"/>
                  <a:gd name="connsiteX22" fmla="*/ 39 w 10000"/>
                  <a:gd name="connsiteY22" fmla="*/ 3529 h 9654"/>
                  <a:gd name="connsiteX23" fmla="*/ 0 w 10000"/>
                  <a:gd name="connsiteY23" fmla="*/ 3030 h 9654"/>
                  <a:gd name="connsiteX24" fmla="*/ 0 w 10000"/>
                  <a:gd name="connsiteY24" fmla="*/ 2564 h 9654"/>
                  <a:gd name="connsiteX25" fmla="*/ 77 w 10000"/>
                  <a:gd name="connsiteY25" fmla="*/ 2153 h 9654"/>
                  <a:gd name="connsiteX26" fmla="*/ 193 w 10000"/>
                  <a:gd name="connsiteY26" fmla="*/ 1683 h 9654"/>
                  <a:gd name="connsiteX27" fmla="*/ 347 w 10000"/>
                  <a:gd name="connsiteY27" fmla="*/ 1309 h 9654"/>
                  <a:gd name="connsiteX28" fmla="*/ 579 w 10000"/>
                  <a:gd name="connsiteY28" fmla="*/ 872 h 9654"/>
                  <a:gd name="connsiteX29" fmla="*/ 965 w 10000"/>
                  <a:gd name="connsiteY29" fmla="*/ 435 h 9654"/>
                  <a:gd name="connsiteX30" fmla="*/ 1390 w 10000"/>
                  <a:gd name="connsiteY30" fmla="*/ 0 h 9654"/>
                  <a:gd name="connsiteX0" fmla="*/ 10000 w 10000"/>
                  <a:gd name="connsiteY0" fmla="*/ 9549 h 9549"/>
                  <a:gd name="connsiteX1" fmla="*/ 9073 w 10000"/>
                  <a:gd name="connsiteY1" fmla="*/ 9387 h 9549"/>
                  <a:gd name="connsiteX2" fmla="*/ 8456 w 10000"/>
                  <a:gd name="connsiteY2" fmla="*/ 9196 h 9549"/>
                  <a:gd name="connsiteX3" fmla="*/ 7838 w 10000"/>
                  <a:gd name="connsiteY3" fmla="*/ 9030 h 9549"/>
                  <a:gd name="connsiteX4" fmla="*/ 7143 w 10000"/>
                  <a:gd name="connsiteY4" fmla="*/ 8803 h 9549"/>
                  <a:gd name="connsiteX5" fmla="*/ 6641 w 10000"/>
                  <a:gd name="connsiteY5" fmla="*/ 8608 h 9549"/>
                  <a:gd name="connsiteX6" fmla="*/ 6100 w 10000"/>
                  <a:gd name="connsiteY6" fmla="*/ 8417 h 9549"/>
                  <a:gd name="connsiteX7" fmla="*/ 5560 w 10000"/>
                  <a:gd name="connsiteY7" fmla="*/ 8190 h 9549"/>
                  <a:gd name="connsiteX8" fmla="*/ 5058 w 10000"/>
                  <a:gd name="connsiteY8" fmla="*/ 7966 h 9549"/>
                  <a:gd name="connsiteX9" fmla="*/ 4440 w 10000"/>
                  <a:gd name="connsiteY9" fmla="*/ 7673 h 9549"/>
                  <a:gd name="connsiteX10" fmla="*/ 3977 w 10000"/>
                  <a:gd name="connsiteY10" fmla="*/ 7412 h 9549"/>
                  <a:gd name="connsiteX11" fmla="*/ 3629 w 10000"/>
                  <a:gd name="connsiteY11" fmla="*/ 7218 h 9549"/>
                  <a:gd name="connsiteX12" fmla="*/ 3282 w 10000"/>
                  <a:gd name="connsiteY12" fmla="*/ 6990 h 9549"/>
                  <a:gd name="connsiteX13" fmla="*/ 2973 w 10000"/>
                  <a:gd name="connsiteY13" fmla="*/ 6735 h 9549"/>
                  <a:gd name="connsiteX14" fmla="*/ 2587 w 10000"/>
                  <a:gd name="connsiteY14" fmla="*/ 6474 h 9549"/>
                  <a:gd name="connsiteX15" fmla="*/ 2201 w 10000"/>
                  <a:gd name="connsiteY15" fmla="*/ 6154 h 9549"/>
                  <a:gd name="connsiteX16" fmla="*/ 1815 w 10000"/>
                  <a:gd name="connsiteY16" fmla="*/ 5824 h 9549"/>
                  <a:gd name="connsiteX17" fmla="*/ 1416 w 10000"/>
                  <a:gd name="connsiteY17" fmla="*/ 5500 h 9549"/>
                  <a:gd name="connsiteX18" fmla="*/ 1042 w 10000"/>
                  <a:gd name="connsiteY18" fmla="*/ 5080 h 9549"/>
                  <a:gd name="connsiteX19" fmla="*/ 656 w 10000"/>
                  <a:gd name="connsiteY19" fmla="*/ 4597 h 9549"/>
                  <a:gd name="connsiteX20" fmla="*/ 347 w 10000"/>
                  <a:gd name="connsiteY20" fmla="*/ 4142 h 9549"/>
                  <a:gd name="connsiteX21" fmla="*/ 193 w 10000"/>
                  <a:gd name="connsiteY21" fmla="*/ 3689 h 9549"/>
                  <a:gd name="connsiteX22" fmla="*/ 39 w 10000"/>
                  <a:gd name="connsiteY22" fmla="*/ 3204 h 9549"/>
                  <a:gd name="connsiteX23" fmla="*/ 0 w 10000"/>
                  <a:gd name="connsiteY23" fmla="*/ 2688 h 9549"/>
                  <a:gd name="connsiteX24" fmla="*/ 0 w 10000"/>
                  <a:gd name="connsiteY24" fmla="*/ 2205 h 9549"/>
                  <a:gd name="connsiteX25" fmla="*/ 77 w 10000"/>
                  <a:gd name="connsiteY25" fmla="*/ 1779 h 9549"/>
                  <a:gd name="connsiteX26" fmla="*/ 193 w 10000"/>
                  <a:gd name="connsiteY26" fmla="*/ 1292 h 9549"/>
                  <a:gd name="connsiteX27" fmla="*/ 347 w 10000"/>
                  <a:gd name="connsiteY27" fmla="*/ 905 h 9549"/>
                  <a:gd name="connsiteX28" fmla="*/ 579 w 10000"/>
                  <a:gd name="connsiteY28" fmla="*/ 452 h 9549"/>
                  <a:gd name="connsiteX29" fmla="*/ 965 w 10000"/>
                  <a:gd name="connsiteY29" fmla="*/ 0 h 9549"/>
                  <a:gd name="connsiteX0" fmla="*/ 10000 w 10000"/>
                  <a:gd name="connsiteY0" fmla="*/ 10000 h 10000"/>
                  <a:gd name="connsiteX1" fmla="*/ 9073 w 10000"/>
                  <a:gd name="connsiteY1" fmla="*/ 9830 h 10000"/>
                  <a:gd name="connsiteX2" fmla="*/ 8456 w 10000"/>
                  <a:gd name="connsiteY2" fmla="*/ 9630 h 10000"/>
                  <a:gd name="connsiteX3" fmla="*/ 7838 w 10000"/>
                  <a:gd name="connsiteY3" fmla="*/ 9456 h 10000"/>
                  <a:gd name="connsiteX4" fmla="*/ 7143 w 10000"/>
                  <a:gd name="connsiteY4" fmla="*/ 9219 h 10000"/>
                  <a:gd name="connsiteX5" fmla="*/ 6641 w 10000"/>
                  <a:gd name="connsiteY5" fmla="*/ 9015 h 10000"/>
                  <a:gd name="connsiteX6" fmla="*/ 6100 w 10000"/>
                  <a:gd name="connsiteY6" fmla="*/ 8815 h 10000"/>
                  <a:gd name="connsiteX7" fmla="*/ 5560 w 10000"/>
                  <a:gd name="connsiteY7" fmla="*/ 8577 h 10000"/>
                  <a:gd name="connsiteX8" fmla="*/ 5058 w 10000"/>
                  <a:gd name="connsiteY8" fmla="*/ 8342 h 10000"/>
                  <a:gd name="connsiteX9" fmla="*/ 4440 w 10000"/>
                  <a:gd name="connsiteY9" fmla="*/ 8035 h 10000"/>
                  <a:gd name="connsiteX10" fmla="*/ 3977 w 10000"/>
                  <a:gd name="connsiteY10" fmla="*/ 7762 h 10000"/>
                  <a:gd name="connsiteX11" fmla="*/ 3629 w 10000"/>
                  <a:gd name="connsiteY11" fmla="*/ 7559 h 10000"/>
                  <a:gd name="connsiteX12" fmla="*/ 3282 w 10000"/>
                  <a:gd name="connsiteY12" fmla="*/ 7320 h 10000"/>
                  <a:gd name="connsiteX13" fmla="*/ 2973 w 10000"/>
                  <a:gd name="connsiteY13" fmla="*/ 7053 h 10000"/>
                  <a:gd name="connsiteX14" fmla="*/ 2587 w 10000"/>
                  <a:gd name="connsiteY14" fmla="*/ 6780 h 10000"/>
                  <a:gd name="connsiteX15" fmla="*/ 2201 w 10000"/>
                  <a:gd name="connsiteY15" fmla="*/ 6445 h 10000"/>
                  <a:gd name="connsiteX16" fmla="*/ 1815 w 10000"/>
                  <a:gd name="connsiteY16" fmla="*/ 6099 h 10000"/>
                  <a:gd name="connsiteX17" fmla="*/ 1416 w 10000"/>
                  <a:gd name="connsiteY17" fmla="*/ 5760 h 10000"/>
                  <a:gd name="connsiteX18" fmla="*/ 1042 w 10000"/>
                  <a:gd name="connsiteY18" fmla="*/ 5320 h 10000"/>
                  <a:gd name="connsiteX19" fmla="*/ 656 w 10000"/>
                  <a:gd name="connsiteY19" fmla="*/ 4814 h 10000"/>
                  <a:gd name="connsiteX20" fmla="*/ 347 w 10000"/>
                  <a:gd name="connsiteY20" fmla="*/ 4338 h 10000"/>
                  <a:gd name="connsiteX21" fmla="*/ 193 w 10000"/>
                  <a:gd name="connsiteY21" fmla="*/ 3863 h 10000"/>
                  <a:gd name="connsiteX22" fmla="*/ 39 w 10000"/>
                  <a:gd name="connsiteY22" fmla="*/ 3355 h 10000"/>
                  <a:gd name="connsiteX23" fmla="*/ 0 w 10000"/>
                  <a:gd name="connsiteY23" fmla="*/ 2815 h 10000"/>
                  <a:gd name="connsiteX24" fmla="*/ 0 w 10000"/>
                  <a:gd name="connsiteY24" fmla="*/ 2309 h 10000"/>
                  <a:gd name="connsiteX25" fmla="*/ 77 w 10000"/>
                  <a:gd name="connsiteY25" fmla="*/ 1863 h 10000"/>
                  <a:gd name="connsiteX26" fmla="*/ 193 w 10000"/>
                  <a:gd name="connsiteY26" fmla="*/ 1353 h 10000"/>
                  <a:gd name="connsiteX27" fmla="*/ 347 w 10000"/>
                  <a:gd name="connsiteY27" fmla="*/ 948 h 10000"/>
                  <a:gd name="connsiteX28" fmla="*/ 579 w 10000"/>
                  <a:gd name="connsiteY28" fmla="*/ 473 h 10000"/>
                  <a:gd name="connsiteX29" fmla="*/ 907 w 10000"/>
                  <a:gd name="connsiteY29" fmla="*/ 129 h 10000"/>
                  <a:gd name="connsiteX30" fmla="*/ 965 w 10000"/>
                  <a:gd name="connsiteY30" fmla="*/ 0 h 10000"/>
                  <a:gd name="connsiteX0" fmla="*/ 10000 w 10000"/>
                  <a:gd name="connsiteY0" fmla="*/ 9871 h 9871"/>
                  <a:gd name="connsiteX1" fmla="*/ 9073 w 10000"/>
                  <a:gd name="connsiteY1" fmla="*/ 9701 h 9871"/>
                  <a:gd name="connsiteX2" fmla="*/ 8456 w 10000"/>
                  <a:gd name="connsiteY2" fmla="*/ 9501 h 9871"/>
                  <a:gd name="connsiteX3" fmla="*/ 7838 w 10000"/>
                  <a:gd name="connsiteY3" fmla="*/ 9327 h 9871"/>
                  <a:gd name="connsiteX4" fmla="*/ 7143 w 10000"/>
                  <a:gd name="connsiteY4" fmla="*/ 9090 h 9871"/>
                  <a:gd name="connsiteX5" fmla="*/ 6641 w 10000"/>
                  <a:gd name="connsiteY5" fmla="*/ 8886 h 9871"/>
                  <a:gd name="connsiteX6" fmla="*/ 6100 w 10000"/>
                  <a:gd name="connsiteY6" fmla="*/ 8686 h 9871"/>
                  <a:gd name="connsiteX7" fmla="*/ 5560 w 10000"/>
                  <a:gd name="connsiteY7" fmla="*/ 8448 h 9871"/>
                  <a:gd name="connsiteX8" fmla="*/ 5058 w 10000"/>
                  <a:gd name="connsiteY8" fmla="*/ 8213 h 9871"/>
                  <a:gd name="connsiteX9" fmla="*/ 4440 w 10000"/>
                  <a:gd name="connsiteY9" fmla="*/ 7906 h 9871"/>
                  <a:gd name="connsiteX10" fmla="*/ 3977 w 10000"/>
                  <a:gd name="connsiteY10" fmla="*/ 7633 h 9871"/>
                  <a:gd name="connsiteX11" fmla="*/ 3629 w 10000"/>
                  <a:gd name="connsiteY11" fmla="*/ 7430 h 9871"/>
                  <a:gd name="connsiteX12" fmla="*/ 3282 w 10000"/>
                  <a:gd name="connsiteY12" fmla="*/ 7191 h 9871"/>
                  <a:gd name="connsiteX13" fmla="*/ 2973 w 10000"/>
                  <a:gd name="connsiteY13" fmla="*/ 6924 h 9871"/>
                  <a:gd name="connsiteX14" fmla="*/ 2587 w 10000"/>
                  <a:gd name="connsiteY14" fmla="*/ 6651 h 9871"/>
                  <a:gd name="connsiteX15" fmla="*/ 2201 w 10000"/>
                  <a:gd name="connsiteY15" fmla="*/ 6316 h 9871"/>
                  <a:gd name="connsiteX16" fmla="*/ 1815 w 10000"/>
                  <a:gd name="connsiteY16" fmla="*/ 5970 h 9871"/>
                  <a:gd name="connsiteX17" fmla="*/ 1416 w 10000"/>
                  <a:gd name="connsiteY17" fmla="*/ 5631 h 9871"/>
                  <a:gd name="connsiteX18" fmla="*/ 1042 w 10000"/>
                  <a:gd name="connsiteY18" fmla="*/ 5191 h 9871"/>
                  <a:gd name="connsiteX19" fmla="*/ 656 w 10000"/>
                  <a:gd name="connsiteY19" fmla="*/ 4685 h 9871"/>
                  <a:gd name="connsiteX20" fmla="*/ 347 w 10000"/>
                  <a:gd name="connsiteY20" fmla="*/ 4209 h 9871"/>
                  <a:gd name="connsiteX21" fmla="*/ 193 w 10000"/>
                  <a:gd name="connsiteY21" fmla="*/ 3734 h 9871"/>
                  <a:gd name="connsiteX22" fmla="*/ 39 w 10000"/>
                  <a:gd name="connsiteY22" fmla="*/ 3226 h 9871"/>
                  <a:gd name="connsiteX23" fmla="*/ 0 w 10000"/>
                  <a:gd name="connsiteY23" fmla="*/ 2686 h 9871"/>
                  <a:gd name="connsiteX24" fmla="*/ 0 w 10000"/>
                  <a:gd name="connsiteY24" fmla="*/ 2180 h 9871"/>
                  <a:gd name="connsiteX25" fmla="*/ 77 w 10000"/>
                  <a:gd name="connsiteY25" fmla="*/ 1734 h 9871"/>
                  <a:gd name="connsiteX26" fmla="*/ 193 w 10000"/>
                  <a:gd name="connsiteY26" fmla="*/ 1224 h 9871"/>
                  <a:gd name="connsiteX27" fmla="*/ 347 w 10000"/>
                  <a:gd name="connsiteY27" fmla="*/ 819 h 9871"/>
                  <a:gd name="connsiteX28" fmla="*/ 579 w 10000"/>
                  <a:gd name="connsiteY28" fmla="*/ 344 h 9871"/>
                  <a:gd name="connsiteX29" fmla="*/ 907 w 10000"/>
                  <a:gd name="connsiteY29" fmla="*/ 0 h 9871"/>
                  <a:gd name="connsiteX0" fmla="*/ 10000 w 10000"/>
                  <a:gd name="connsiteY0" fmla="*/ 9652 h 9652"/>
                  <a:gd name="connsiteX1" fmla="*/ 9073 w 10000"/>
                  <a:gd name="connsiteY1" fmla="*/ 9480 h 9652"/>
                  <a:gd name="connsiteX2" fmla="*/ 8456 w 10000"/>
                  <a:gd name="connsiteY2" fmla="*/ 9277 h 9652"/>
                  <a:gd name="connsiteX3" fmla="*/ 7838 w 10000"/>
                  <a:gd name="connsiteY3" fmla="*/ 9101 h 9652"/>
                  <a:gd name="connsiteX4" fmla="*/ 7143 w 10000"/>
                  <a:gd name="connsiteY4" fmla="*/ 8861 h 9652"/>
                  <a:gd name="connsiteX5" fmla="*/ 6641 w 10000"/>
                  <a:gd name="connsiteY5" fmla="*/ 8654 h 9652"/>
                  <a:gd name="connsiteX6" fmla="*/ 6100 w 10000"/>
                  <a:gd name="connsiteY6" fmla="*/ 8452 h 9652"/>
                  <a:gd name="connsiteX7" fmla="*/ 5560 w 10000"/>
                  <a:gd name="connsiteY7" fmla="*/ 8210 h 9652"/>
                  <a:gd name="connsiteX8" fmla="*/ 5058 w 10000"/>
                  <a:gd name="connsiteY8" fmla="*/ 7972 h 9652"/>
                  <a:gd name="connsiteX9" fmla="*/ 4440 w 10000"/>
                  <a:gd name="connsiteY9" fmla="*/ 7661 h 9652"/>
                  <a:gd name="connsiteX10" fmla="*/ 3977 w 10000"/>
                  <a:gd name="connsiteY10" fmla="*/ 7385 h 9652"/>
                  <a:gd name="connsiteX11" fmla="*/ 3629 w 10000"/>
                  <a:gd name="connsiteY11" fmla="*/ 7179 h 9652"/>
                  <a:gd name="connsiteX12" fmla="*/ 3282 w 10000"/>
                  <a:gd name="connsiteY12" fmla="*/ 6937 h 9652"/>
                  <a:gd name="connsiteX13" fmla="*/ 2973 w 10000"/>
                  <a:gd name="connsiteY13" fmla="*/ 6666 h 9652"/>
                  <a:gd name="connsiteX14" fmla="*/ 2587 w 10000"/>
                  <a:gd name="connsiteY14" fmla="*/ 6390 h 9652"/>
                  <a:gd name="connsiteX15" fmla="*/ 2201 w 10000"/>
                  <a:gd name="connsiteY15" fmla="*/ 6051 h 9652"/>
                  <a:gd name="connsiteX16" fmla="*/ 1815 w 10000"/>
                  <a:gd name="connsiteY16" fmla="*/ 5700 h 9652"/>
                  <a:gd name="connsiteX17" fmla="*/ 1416 w 10000"/>
                  <a:gd name="connsiteY17" fmla="*/ 5357 h 9652"/>
                  <a:gd name="connsiteX18" fmla="*/ 1042 w 10000"/>
                  <a:gd name="connsiteY18" fmla="*/ 4911 h 9652"/>
                  <a:gd name="connsiteX19" fmla="*/ 656 w 10000"/>
                  <a:gd name="connsiteY19" fmla="*/ 4398 h 9652"/>
                  <a:gd name="connsiteX20" fmla="*/ 347 w 10000"/>
                  <a:gd name="connsiteY20" fmla="*/ 3916 h 9652"/>
                  <a:gd name="connsiteX21" fmla="*/ 193 w 10000"/>
                  <a:gd name="connsiteY21" fmla="*/ 3435 h 9652"/>
                  <a:gd name="connsiteX22" fmla="*/ 39 w 10000"/>
                  <a:gd name="connsiteY22" fmla="*/ 2920 h 9652"/>
                  <a:gd name="connsiteX23" fmla="*/ 0 w 10000"/>
                  <a:gd name="connsiteY23" fmla="*/ 2373 h 9652"/>
                  <a:gd name="connsiteX24" fmla="*/ 0 w 10000"/>
                  <a:gd name="connsiteY24" fmla="*/ 1860 h 9652"/>
                  <a:gd name="connsiteX25" fmla="*/ 77 w 10000"/>
                  <a:gd name="connsiteY25" fmla="*/ 1409 h 9652"/>
                  <a:gd name="connsiteX26" fmla="*/ 193 w 10000"/>
                  <a:gd name="connsiteY26" fmla="*/ 892 h 9652"/>
                  <a:gd name="connsiteX27" fmla="*/ 347 w 10000"/>
                  <a:gd name="connsiteY27" fmla="*/ 482 h 9652"/>
                  <a:gd name="connsiteX28" fmla="*/ 579 w 10000"/>
                  <a:gd name="connsiteY28" fmla="*/ 0 h 9652"/>
                  <a:gd name="connsiteX0" fmla="*/ 10000 w 10000"/>
                  <a:gd name="connsiteY0" fmla="*/ 9501 h 9501"/>
                  <a:gd name="connsiteX1" fmla="*/ 9073 w 10000"/>
                  <a:gd name="connsiteY1" fmla="*/ 9323 h 9501"/>
                  <a:gd name="connsiteX2" fmla="*/ 8456 w 10000"/>
                  <a:gd name="connsiteY2" fmla="*/ 9112 h 9501"/>
                  <a:gd name="connsiteX3" fmla="*/ 7838 w 10000"/>
                  <a:gd name="connsiteY3" fmla="*/ 8930 h 9501"/>
                  <a:gd name="connsiteX4" fmla="*/ 7143 w 10000"/>
                  <a:gd name="connsiteY4" fmla="*/ 8681 h 9501"/>
                  <a:gd name="connsiteX5" fmla="*/ 6641 w 10000"/>
                  <a:gd name="connsiteY5" fmla="*/ 8467 h 9501"/>
                  <a:gd name="connsiteX6" fmla="*/ 6100 w 10000"/>
                  <a:gd name="connsiteY6" fmla="*/ 8258 h 9501"/>
                  <a:gd name="connsiteX7" fmla="*/ 5560 w 10000"/>
                  <a:gd name="connsiteY7" fmla="*/ 8007 h 9501"/>
                  <a:gd name="connsiteX8" fmla="*/ 5058 w 10000"/>
                  <a:gd name="connsiteY8" fmla="*/ 7760 h 9501"/>
                  <a:gd name="connsiteX9" fmla="*/ 4440 w 10000"/>
                  <a:gd name="connsiteY9" fmla="*/ 7438 h 9501"/>
                  <a:gd name="connsiteX10" fmla="*/ 3977 w 10000"/>
                  <a:gd name="connsiteY10" fmla="*/ 7152 h 9501"/>
                  <a:gd name="connsiteX11" fmla="*/ 3629 w 10000"/>
                  <a:gd name="connsiteY11" fmla="*/ 6939 h 9501"/>
                  <a:gd name="connsiteX12" fmla="*/ 3282 w 10000"/>
                  <a:gd name="connsiteY12" fmla="*/ 6688 h 9501"/>
                  <a:gd name="connsiteX13" fmla="*/ 2973 w 10000"/>
                  <a:gd name="connsiteY13" fmla="*/ 6407 h 9501"/>
                  <a:gd name="connsiteX14" fmla="*/ 2587 w 10000"/>
                  <a:gd name="connsiteY14" fmla="*/ 6121 h 9501"/>
                  <a:gd name="connsiteX15" fmla="*/ 2201 w 10000"/>
                  <a:gd name="connsiteY15" fmla="*/ 5770 h 9501"/>
                  <a:gd name="connsiteX16" fmla="*/ 1815 w 10000"/>
                  <a:gd name="connsiteY16" fmla="*/ 5407 h 9501"/>
                  <a:gd name="connsiteX17" fmla="*/ 1416 w 10000"/>
                  <a:gd name="connsiteY17" fmla="*/ 5051 h 9501"/>
                  <a:gd name="connsiteX18" fmla="*/ 1042 w 10000"/>
                  <a:gd name="connsiteY18" fmla="*/ 4589 h 9501"/>
                  <a:gd name="connsiteX19" fmla="*/ 656 w 10000"/>
                  <a:gd name="connsiteY19" fmla="*/ 4058 h 9501"/>
                  <a:gd name="connsiteX20" fmla="*/ 347 w 10000"/>
                  <a:gd name="connsiteY20" fmla="*/ 3558 h 9501"/>
                  <a:gd name="connsiteX21" fmla="*/ 193 w 10000"/>
                  <a:gd name="connsiteY21" fmla="*/ 3060 h 9501"/>
                  <a:gd name="connsiteX22" fmla="*/ 39 w 10000"/>
                  <a:gd name="connsiteY22" fmla="*/ 2526 h 9501"/>
                  <a:gd name="connsiteX23" fmla="*/ 0 w 10000"/>
                  <a:gd name="connsiteY23" fmla="*/ 1960 h 9501"/>
                  <a:gd name="connsiteX24" fmla="*/ 0 w 10000"/>
                  <a:gd name="connsiteY24" fmla="*/ 1428 h 9501"/>
                  <a:gd name="connsiteX25" fmla="*/ 77 w 10000"/>
                  <a:gd name="connsiteY25" fmla="*/ 961 h 9501"/>
                  <a:gd name="connsiteX26" fmla="*/ 193 w 10000"/>
                  <a:gd name="connsiteY26" fmla="*/ 425 h 9501"/>
                  <a:gd name="connsiteX27" fmla="*/ 347 w 10000"/>
                  <a:gd name="connsiteY27" fmla="*/ 0 h 9501"/>
                  <a:gd name="connsiteX0" fmla="*/ 10000 w 10000"/>
                  <a:gd name="connsiteY0" fmla="*/ 9553 h 9553"/>
                  <a:gd name="connsiteX1" fmla="*/ 9073 w 10000"/>
                  <a:gd name="connsiteY1" fmla="*/ 9366 h 9553"/>
                  <a:gd name="connsiteX2" fmla="*/ 8456 w 10000"/>
                  <a:gd name="connsiteY2" fmla="*/ 9144 h 9553"/>
                  <a:gd name="connsiteX3" fmla="*/ 7838 w 10000"/>
                  <a:gd name="connsiteY3" fmla="*/ 8952 h 9553"/>
                  <a:gd name="connsiteX4" fmla="*/ 7143 w 10000"/>
                  <a:gd name="connsiteY4" fmla="*/ 8690 h 9553"/>
                  <a:gd name="connsiteX5" fmla="*/ 6641 w 10000"/>
                  <a:gd name="connsiteY5" fmla="*/ 8465 h 9553"/>
                  <a:gd name="connsiteX6" fmla="*/ 6100 w 10000"/>
                  <a:gd name="connsiteY6" fmla="*/ 8245 h 9553"/>
                  <a:gd name="connsiteX7" fmla="*/ 5560 w 10000"/>
                  <a:gd name="connsiteY7" fmla="*/ 7981 h 9553"/>
                  <a:gd name="connsiteX8" fmla="*/ 5058 w 10000"/>
                  <a:gd name="connsiteY8" fmla="*/ 7721 h 9553"/>
                  <a:gd name="connsiteX9" fmla="*/ 4440 w 10000"/>
                  <a:gd name="connsiteY9" fmla="*/ 7382 h 9553"/>
                  <a:gd name="connsiteX10" fmla="*/ 3977 w 10000"/>
                  <a:gd name="connsiteY10" fmla="*/ 7081 h 9553"/>
                  <a:gd name="connsiteX11" fmla="*/ 3629 w 10000"/>
                  <a:gd name="connsiteY11" fmla="*/ 6856 h 9553"/>
                  <a:gd name="connsiteX12" fmla="*/ 3282 w 10000"/>
                  <a:gd name="connsiteY12" fmla="*/ 6592 h 9553"/>
                  <a:gd name="connsiteX13" fmla="*/ 2973 w 10000"/>
                  <a:gd name="connsiteY13" fmla="*/ 6297 h 9553"/>
                  <a:gd name="connsiteX14" fmla="*/ 2587 w 10000"/>
                  <a:gd name="connsiteY14" fmla="*/ 5995 h 9553"/>
                  <a:gd name="connsiteX15" fmla="*/ 2201 w 10000"/>
                  <a:gd name="connsiteY15" fmla="*/ 5626 h 9553"/>
                  <a:gd name="connsiteX16" fmla="*/ 1815 w 10000"/>
                  <a:gd name="connsiteY16" fmla="*/ 5244 h 9553"/>
                  <a:gd name="connsiteX17" fmla="*/ 1416 w 10000"/>
                  <a:gd name="connsiteY17" fmla="*/ 4869 h 9553"/>
                  <a:gd name="connsiteX18" fmla="*/ 1042 w 10000"/>
                  <a:gd name="connsiteY18" fmla="*/ 4383 h 9553"/>
                  <a:gd name="connsiteX19" fmla="*/ 656 w 10000"/>
                  <a:gd name="connsiteY19" fmla="*/ 3824 h 9553"/>
                  <a:gd name="connsiteX20" fmla="*/ 347 w 10000"/>
                  <a:gd name="connsiteY20" fmla="*/ 3298 h 9553"/>
                  <a:gd name="connsiteX21" fmla="*/ 193 w 10000"/>
                  <a:gd name="connsiteY21" fmla="*/ 2774 h 9553"/>
                  <a:gd name="connsiteX22" fmla="*/ 39 w 10000"/>
                  <a:gd name="connsiteY22" fmla="*/ 2212 h 9553"/>
                  <a:gd name="connsiteX23" fmla="*/ 0 w 10000"/>
                  <a:gd name="connsiteY23" fmla="*/ 1616 h 9553"/>
                  <a:gd name="connsiteX24" fmla="*/ 0 w 10000"/>
                  <a:gd name="connsiteY24" fmla="*/ 1056 h 9553"/>
                  <a:gd name="connsiteX25" fmla="*/ 77 w 10000"/>
                  <a:gd name="connsiteY25" fmla="*/ 564 h 9553"/>
                  <a:gd name="connsiteX26" fmla="*/ 193 w 10000"/>
                  <a:gd name="connsiteY26" fmla="*/ 0 h 9553"/>
                  <a:gd name="connsiteX0" fmla="*/ 10000 w 10000"/>
                  <a:gd name="connsiteY0" fmla="*/ 9410 h 9410"/>
                  <a:gd name="connsiteX1" fmla="*/ 9073 w 10000"/>
                  <a:gd name="connsiteY1" fmla="*/ 9214 h 9410"/>
                  <a:gd name="connsiteX2" fmla="*/ 8456 w 10000"/>
                  <a:gd name="connsiteY2" fmla="*/ 8982 h 9410"/>
                  <a:gd name="connsiteX3" fmla="*/ 7838 w 10000"/>
                  <a:gd name="connsiteY3" fmla="*/ 8781 h 9410"/>
                  <a:gd name="connsiteX4" fmla="*/ 7143 w 10000"/>
                  <a:gd name="connsiteY4" fmla="*/ 8507 h 9410"/>
                  <a:gd name="connsiteX5" fmla="*/ 6641 w 10000"/>
                  <a:gd name="connsiteY5" fmla="*/ 8271 h 9410"/>
                  <a:gd name="connsiteX6" fmla="*/ 6100 w 10000"/>
                  <a:gd name="connsiteY6" fmla="*/ 8041 h 9410"/>
                  <a:gd name="connsiteX7" fmla="*/ 5560 w 10000"/>
                  <a:gd name="connsiteY7" fmla="*/ 7764 h 9410"/>
                  <a:gd name="connsiteX8" fmla="*/ 5058 w 10000"/>
                  <a:gd name="connsiteY8" fmla="*/ 7492 h 9410"/>
                  <a:gd name="connsiteX9" fmla="*/ 4440 w 10000"/>
                  <a:gd name="connsiteY9" fmla="*/ 7137 h 9410"/>
                  <a:gd name="connsiteX10" fmla="*/ 3977 w 10000"/>
                  <a:gd name="connsiteY10" fmla="*/ 6822 h 9410"/>
                  <a:gd name="connsiteX11" fmla="*/ 3629 w 10000"/>
                  <a:gd name="connsiteY11" fmla="*/ 6587 h 9410"/>
                  <a:gd name="connsiteX12" fmla="*/ 3282 w 10000"/>
                  <a:gd name="connsiteY12" fmla="*/ 6310 h 9410"/>
                  <a:gd name="connsiteX13" fmla="*/ 2973 w 10000"/>
                  <a:gd name="connsiteY13" fmla="*/ 6002 h 9410"/>
                  <a:gd name="connsiteX14" fmla="*/ 2587 w 10000"/>
                  <a:gd name="connsiteY14" fmla="*/ 5686 h 9410"/>
                  <a:gd name="connsiteX15" fmla="*/ 2201 w 10000"/>
                  <a:gd name="connsiteY15" fmla="*/ 5299 h 9410"/>
                  <a:gd name="connsiteX16" fmla="*/ 1815 w 10000"/>
                  <a:gd name="connsiteY16" fmla="*/ 4899 h 9410"/>
                  <a:gd name="connsiteX17" fmla="*/ 1416 w 10000"/>
                  <a:gd name="connsiteY17" fmla="*/ 4507 h 9410"/>
                  <a:gd name="connsiteX18" fmla="*/ 1042 w 10000"/>
                  <a:gd name="connsiteY18" fmla="*/ 3998 h 9410"/>
                  <a:gd name="connsiteX19" fmla="*/ 656 w 10000"/>
                  <a:gd name="connsiteY19" fmla="*/ 3413 h 9410"/>
                  <a:gd name="connsiteX20" fmla="*/ 347 w 10000"/>
                  <a:gd name="connsiteY20" fmla="*/ 2862 h 9410"/>
                  <a:gd name="connsiteX21" fmla="*/ 193 w 10000"/>
                  <a:gd name="connsiteY21" fmla="*/ 2314 h 9410"/>
                  <a:gd name="connsiteX22" fmla="*/ 39 w 10000"/>
                  <a:gd name="connsiteY22" fmla="*/ 1726 h 9410"/>
                  <a:gd name="connsiteX23" fmla="*/ 0 w 10000"/>
                  <a:gd name="connsiteY23" fmla="*/ 1102 h 9410"/>
                  <a:gd name="connsiteX24" fmla="*/ 0 w 10000"/>
                  <a:gd name="connsiteY24" fmla="*/ 515 h 9410"/>
                  <a:gd name="connsiteX25" fmla="*/ 77 w 10000"/>
                  <a:gd name="connsiteY25" fmla="*/ 0 h 9410"/>
                  <a:gd name="connsiteX0" fmla="*/ 10000 w 10000"/>
                  <a:gd name="connsiteY0" fmla="*/ 9453 h 9453"/>
                  <a:gd name="connsiteX1" fmla="*/ 9073 w 10000"/>
                  <a:gd name="connsiteY1" fmla="*/ 9245 h 9453"/>
                  <a:gd name="connsiteX2" fmla="*/ 8456 w 10000"/>
                  <a:gd name="connsiteY2" fmla="*/ 8998 h 9453"/>
                  <a:gd name="connsiteX3" fmla="*/ 7838 w 10000"/>
                  <a:gd name="connsiteY3" fmla="*/ 8785 h 9453"/>
                  <a:gd name="connsiteX4" fmla="*/ 7143 w 10000"/>
                  <a:gd name="connsiteY4" fmla="*/ 8493 h 9453"/>
                  <a:gd name="connsiteX5" fmla="*/ 6641 w 10000"/>
                  <a:gd name="connsiteY5" fmla="*/ 8243 h 9453"/>
                  <a:gd name="connsiteX6" fmla="*/ 6100 w 10000"/>
                  <a:gd name="connsiteY6" fmla="*/ 7998 h 9453"/>
                  <a:gd name="connsiteX7" fmla="*/ 5560 w 10000"/>
                  <a:gd name="connsiteY7" fmla="*/ 7704 h 9453"/>
                  <a:gd name="connsiteX8" fmla="*/ 5058 w 10000"/>
                  <a:gd name="connsiteY8" fmla="*/ 7415 h 9453"/>
                  <a:gd name="connsiteX9" fmla="*/ 4440 w 10000"/>
                  <a:gd name="connsiteY9" fmla="*/ 7037 h 9453"/>
                  <a:gd name="connsiteX10" fmla="*/ 3977 w 10000"/>
                  <a:gd name="connsiteY10" fmla="*/ 6703 h 9453"/>
                  <a:gd name="connsiteX11" fmla="*/ 3629 w 10000"/>
                  <a:gd name="connsiteY11" fmla="*/ 6453 h 9453"/>
                  <a:gd name="connsiteX12" fmla="*/ 3282 w 10000"/>
                  <a:gd name="connsiteY12" fmla="*/ 6159 h 9453"/>
                  <a:gd name="connsiteX13" fmla="*/ 2973 w 10000"/>
                  <a:gd name="connsiteY13" fmla="*/ 5831 h 9453"/>
                  <a:gd name="connsiteX14" fmla="*/ 2587 w 10000"/>
                  <a:gd name="connsiteY14" fmla="*/ 5496 h 9453"/>
                  <a:gd name="connsiteX15" fmla="*/ 2201 w 10000"/>
                  <a:gd name="connsiteY15" fmla="*/ 5084 h 9453"/>
                  <a:gd name="connsiteX16" fmla="*/ 1815 w 10000"/>
                  <a:gd name="connsiteY16" fmla="*/ 4659 h 9453"/>
                  <a:gd name="connsiteX17" fmla="*/ 1416 w 10000"/>
                  <a:gd name="connsiteY17" fmla="*/ 4243 h 9453"/>
                  <a:gd name="connsiteX18" fmla="*/ 1042 w 10000"/>
                  <a:gd name="connsiteY18" fmla="*/ 3702 h 9453"/>
                  <a:gd name="connsiteX19" fmla="*/ 656 w 10000"/>
                  <a:gd name="connsiteY19" fmla="*/ 3080 h 9453"/>
                  <a:gd name="connsiteX20" fmla="*/ 347 w 10000"/>
                  <a:gd name="connsiteY20" fmla="*/ 2494 h 9453"/>
                  <a:gd name="connsiteX21" fmla="*/ 193 w 10000"/>
                  <a:gd name="connsiteY21" fmla="*/ 1912 h 9453"/>
                  <a:gd name="connsiteX22" fmla="*/ 39 w 10000"/>
                  <a:gd name="connsiteY22" fmla="*/ 1287 h 9453"/>
                  <a:gd name="connsiteX23" fmla="*/ 0 w 10000"/>
                  <a:gd name="connsiteY23" fmla="*/ 624 h 9453"/>
                  <a:gd name="connsiteX24" fmla="*/ 0 w 10000"/>
                  <a:gd name="connsiteY24" fmla="*/ 0 h 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0" h="9453">
                    <a:moveTo>
                      <a:pt x="10000" y="9453"/>
                    </a:moveTo>
                    <a:lnTo>
                      <a:pt x="9073" y="9245"/>
                    </a:lnTo>
                    <a:lnTo>
                      <a:pt x="8456" y="8998"/>
                    </a:lnTo>
                    <a:lnTo>
                      <a:pt x="7838" y="8785"/>
                    </a:lnTo>
                    <a:lnTo>
                      <a:pt x="7143" y="8493"/>
                    </a:lnTo>
                    <a:lnTo>
                      <a:pt x="6641" y="8243"/>
                    </a:lnTo>
                    <a:lnTo>
                      <a:pt x="6100" y="7998"/>
                    </a:lnTo>
                    <a:lnTo>
                      <a:pt x="5560" y="7704"/>
                    </a:lnTo>
                    <a:lnTo>
                      <a:pt x="5058" y="7415"/>
                    </a:lnTo>
                    <a:lnTo>
                      <a:pt x="4440" y="7037"/>
                    </a:lnTo>
                    <a:lnTo>
                      <a:pt x="3977" y="6703"/>
                    </a:lnTo>
                    <a:lnTo>
                      <a:pt x="3629" y="6453"/>
                    </a:lnTo>
                    <a:lnTo>
                      <a:pt x="3282" y="6159"/>
                    </a:lnTo>
                    <a:lnTo>
                      <a:pt x="2973" y="5831"/>
                    </a:lnTo>
                    <a:lnTo>
                      <a:pt x="2587" y="5496"/>
                    </a:lnTo>
                    <a:lnTo>
                      <a:pt x="2201" y="5084"/>
                    </a:lnTo>
                    <a:lnTo>
                      <a:pt x="1815" y="4659"/>
                    </a:lnTo>
                    <a:lnTo>
                      <a:pt x="1416" y="4243"/>
                    </a:lnTo>
                    <a:lnTo>
                      <a:pt x="1042" y="3702"/>
                    </a:lnTo>
                    <a:lnTo>
                      <a:pt x="656" y="3080"/>
                    </a:lnTo>
                    <a:lnTo>
                      <a:pt x="347" y="2494"/>
                    </a:lnTo>
                    <a:cubicBezTo>
                      <a:pt x="296" y="2299"/>
                      <a:pt x="244" y="2105"/>
                      <a:pt x="193" y="1912"/>
                    </a:cubicBezTo>
                    <a:cubicBezTo>
                      <a:pt x="142" y="1704"/>
                      <a:pt x="90" y="1499"/>
                      <a:pt x="39" y="1287"/>
                    </a:cubicBezTo>
                    <a:cubicBezTo>
                      <a:pt x="26" y="1062"/>
                      <a:pt x="13" y="841"/>
                      <a:pt x="0" y="624"/>
                    </a:cubicBez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30" name="Line 170">
                <a:extLst>
                  <a:ext uri="{FF2B5EF4-FFF2-40B4-BE49-F238E27FC236}">
                    <a16:creationId xmlns:a16="http://schemas.microsoft.com/office/drawing/2014/main" id="{3D72910F-5D70-4AA3-A91E-B3F2576107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49423" y="1572787"/>
                <a:ext cx="0" cy="86549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31" name="Text Box 169">
                <a:extLst>
                  <a:ext uri="{FF2B5EF4-FFF2-40B4-BE49-F238E27FC236}">
                    <a16:creationId xmlns:a16="http://schemas.microsoft.com/office/drawing/2014/main" id="{F61D0F96-B174-4075-A846-EC9F14354B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94976" y="1381567"/>
                <a:ext cx="244357" cy="2267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500" tIns="8100" rIns="13500" bIns="810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900" i="1" dirty="0" err="1">
                    <a:latin typeface="Symbol" pitchFamily="18" charset="2"/>
                    <a:ea typeface="Times New Roman" pitchFamily="18" charset="0"/>
                    <a:cs typeface="Arial" pitchFamily="34" charset="0"/>
                  </a:rPr>
                  <a:t>y</a:t>
                </a:r>
                <a:r>
                  <a:rPr lang="de-DE" altLang="de-DE" sz="900" i="1" baseline="-30000" dirty="0" err="1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m</a:t>
                </a:r>
                <a:r>
                  <a:rPr lang="de-DE" altLang="de-DE" sz="900" i="1" dirty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endParaRPr lang="de-DE" altLang="de-DE" sz="9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Text Box 168">
                <a:extLst>
                  <a:ext uri="{FF2B5EF4-FFF2-40B4-BE49-F238E27FC236}">
                    <a16:creationId xmlns:a16="http://schemas.microsoft.com/office/drawing/2014/main" id="{35004A6B-16E2-4B65-96D7-DFABEED5FE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33675" y="1381567"/>
                <a:ext cx="241976" cy="2267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500" tIns="8100" rIns="13500" bIns="810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900" i="1" dirty="0" err="1">
                    <a:latin typeface="Symbol" pitchFamily="18" charset="2"/>
                    <a:ea typeface="Times New Roman" pitchFamily="18" charset="0"/>
                    <a:cs typeface="Arial" pitchFamily="34" charset="0"/>
                  </a:rPr>
                  <a:t>y</a:t>
                </a:r>
                <a:r>
                  <a:rPr lang="de-DE" altLang="de-DE" sz="900" i="1" baseline="-30000" dirty="0" err="1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o</a:t>
                </a:r>
                <a:r>
                  <a:rPr lang="de-DE" altLang="de-DE" sz="900" i="1" dirty="0">
                    <a:latin typeface="Arial" pitchFamily="34" charset="0"/>
                    <a:ea typeface="Times New Roman" pitchFamily="18" charset="0"/>
                    <a:cs typeface="Arial" pitchFamily="34" charset="0"/>
                  </a:rPr>
                  <a:t> </a:t>
                </a:r>
                <a:endParaRPr lang="de-DE" altLang="de-DE" sz="9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Freeform 164">
                <a:extLst>
                  <a:ext uri="{FF2B5EF4-FFF2-40B4-BE49-F238E27FC236}">
                    <a16:creationId xmlns:a16="http://schemas.microsoft.com/office/drawing/2014/main" id="{AE88F21E-AF9A-4E34-92BF-9FC6AEF7AA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091021" y="1654239"/>
                <a:ext cx="2396411" cy="570169"/>
              </a:xfrm>
              <a:custGeom>
                <a:avLst/>
                <a:gdLst>
                  <a:gd name="T0" fmla="*/ 336 w 4281"/>
                  <a:gd name="T1" fmla="*/ 864 h 1121"/>
                  <a:gd name="T2" fmla="*/ 401 w 4281"/>
                  <a:gd name="T3" fmla="*/ 813 h 1121"/>
                  <a:gd name="T4" fmla="*/ 466 w 4281"/>
                  <a:gd name="T5" fmla="*/ 763 h 1121"/>
                  <a:gd name="T6" fmla="*/ 531 w 4281"/>
                  <a:gd name="T7" fmla="*/ 712 h 1121"/>
                  <a:gd name="T8" fmla="*/ 596 w 4281"/>
                  <a:gd name="T9" fmla="*/ 661 h 1121"/>
                  <a:gd name="T10" fmla="*/ 662 w 4281"/>
                  <a:gd name="T11" fmla="*/ 617 h 1121"/>
                  <a:gd name="T12" fmla="*/ 727 w 4281"/>
                  <a:gd name="T13" fmla="*/ 566 h 1121"/>
                  <a:gd name="T14" fmla="*/ 792 w 4281"/>
                  <a:gd name="T15" fmla="*/ 523 h 1121"/>
                  <a:gd name="T16" fmla="*/ 857 w 4281"/>
                  <a:gd name="T17" fmla="*/ 479 h 1121"/>
                  <a:gd name="T18" fmla="*/ 930 w 4281"/>
                  <a:gd name="T19" fmla="*/ 436 h 1121"/>
                  <a:gd name="T20" fmla="*/ 996 w 4281"/>
                  <a:gd name="T21" fmla="*/ 392 h 1121"/>
                  <a:gd name="T22" fmla="*/ 1061 w 4281"/>
                  <a:gd name="T23" fmla="*/ 349 h 1121"/>
                  <a:gd name="T24" fmla="*/ 1126 w 4281"/>
                  <a:gd name="T25" fmla="*/ 312 h 1121"/>
                  <a:gd name="T26" fmla="*/ 1191 w 4281"/>
                  <a:gd name="T27" fmla="*/ 276 h 1121"/>
                  <a:gd name="T28" fmla="*/ 1256 w 4281"/>
                  <a:gd name="T29" fmla="*/ 240 h 1121"/>
                  <a:gd name="T30" fmla="*/ 1322 w 4281"/>
                  <a:gd name="T31" fmla="*/ 203 h 1121"/>
                  <a:gd name="T32" fmla="*/ 1387 w 4281"/>
                  <a:gd name="T33" fmla="*/ 174 h 1121"/>
                  <a:gd name="T34" fmla="*/ 1452 w 4281"/>
                  <a:gd name="T35" fmla="*/ 145 h 1121"/>
                  <a:gd name="T36" fmla="*/ 1525 w 4281"/>
                  <a:gd name="T37" fmla="*/ 116 h 1121"/>
                  <a:gd name="T38" fmla="*/ 1591 w 4281"/>
                  <a:gd name="T39" fmla="*/ 94 h 1121"/>
                  <a:gd name="T40" fmla="*/ 1656 w 4281"/>
                  <a:gd name="T41" fmla="*/ 73 h 1121"/>
                  <a:gd name="T42" fmla="*/ 1721 w 4281"/>
                  <a:gd name="T43" fmla="*/ 58 h 1121"/>
                  <a:gd name="T44" fmla="*/ 1786 w 4281"/>
                  <a:gd name="T45" fmla="*/ 36 h 1121"/>
                  <a:gd name="T46" fmla="*/ 1851 w 4281"/>
                  <a:gd name="T47" fmla="*/ 29 h 1121"/>
                  <a:gd name="T48" fmla="*/ 1916 w 4281"/>
                  <a:gd name="T49" fmla="*/ 15 h 1121"/>
                  <a:gd name="T50" fmla="*/ 1982 w 4281"/>
                  <a:gd name="T51" fmla="*/ 7 h 1121"/>
                  <a:gd name="T52" fmla="*/ 2047 w 4281"/>
                  <a:gd name="T53" fmla="*/ 0 h 1121"/>
                  <a:gd name="T54" fmla="*/ 2112 w 4281"/>
                  <a:gd name="T55" fmla="*/ 0 h 1121"/>
                  <a:gd name="T56" fmla="*/ 2185 w 4281"/>
                  <a:gd name="T57" fmla="*/ 0 h 1121"/>
                  <a:gd name="T58" fmla="*/ 2251 w 4281"/>
                  <a:gd name="T59" fmla="*/ 7 h 1121"/>
                  <a:gd name="T60" fmla="*/ 2316 w 4281"/>
                  <a:gd name="T61" fmla="*/ 15 h 1121"/>
                  <a:gd name="T62" fmla="*/ 2381 w 4281"/>
                  <a:gd name="T63" fmla="*/ 22 h 1121"/>
                  <a:gd name="T64" fmla="*/ 2446 w 4281"/>
                  <a:gd name="T65" fmla="*/ 29 h 1121"/>
                  <a:gd name="T66" fmla="*/ 2511 w 4281"/>
                  <a:gd name="T67" fmla="*/ 44 h 1121"/>
                  <a:gd name="T68" fmla="*/ 2577 w 4281"/>
                  <a:gd name="T69" fmla="*/ 65 h 1121"/>
                  <a:gd name="T70" fmla="*/ 2642 w 4281"/>
                  <a:gd name="T71" fmla="*/ 87 h 1121"/>
                  <a:gd name="T72" fmla="*/ 2707 w 4281"/>
                  <a:gd name="T73" fmla="*/ 109 h 1121"/>
                  <a:gd name="T74" fmla="*/ 2780 w 4281"/>
                  <a:gd name="T75" fmla="*/ 131 h 1121"/>
                  <a:gd name="T76" fmla="*/ 2845 w 4281"/>
                  <a:gd name="T77" fmla="*/ 160 h 1121"/>
                  <a:gd name="T78" fmla="*/ 2911 w 4281"/>
                  <a:gd name="T79" fmla="*/ 189 h 1121"/>
                  <a:gd name="T80" fmla="*/ 2976 w 4281"/>
                  <a:gd name="T81" fmla="*/ 218 h 1121"/>
                  <a:gd name="T82" fmla="*/ 3041 w 4281"/>
                  <a:gd name="T83" fmla="*/ 254 h 1121"/>
                  <a:gd name="T84" fmla="*/ 3106 w 4281"/>
                  <a:gd name="T85" fmla="*/ 290 h 1121"/>
                  <a:gd name="T86" fmla="*/ 3171 w 4281"/>
                  <a:gd name="T87" fmla="*/ 327 h 1121"/>
                  <a:gd name="T88" fmla="*/ 3237 w 4281"/>
                  <a:gd name="T89" fmla="*/ 370 h 1121"/>
                  <a:gd name="T90" fmla="*/ 3302 w 4281"/>
                  <a:gd name="T91" fmla="*/ 414 h 1121"/>
                  <a:gd name="T92" fmla="*/ 3375 w 4281"/>
                  <a:gd name="T93" fmla="*/ 458 h 1121"/>
                  <a:gd name="T94" fmla="*/ 3440 w 4281"/>
                  <a:gd name="T95" fmla="*/ 501 h 1121"/>
                  <a:gd name="T96" fmla="*/ 3506 w 4281"/>
                  <a:gd name="T97" fmla="*/ 545 h 1121"/>
                  <a:gd name="T98" fmla="*/ 3571 w 4281"/>
                  <a:gd name="T99" fmla="*/ 588 h 1121"/>
                  <a:gd name="T100" fmla="*/ 3636 w 4281"/>
                  <a:gd name="T101" fmla="*/ 639 h 1121"/>
                  <a:gd name="T102" fmla="*/ 3701 w 4281"/>
                  <a:gd name="T103" fmla="*/ 690 h 1121"/>
                  <a:gd name="T104" fmla="*/ 3766 w 4281"/>
                  <a:gd name="T105" fmla="*/ 733 h 1121"/>
                  <a:gd name="T106" fmla="*/ 3831 w 4281"/>
                  <a:gd name="T107" fmla="*/ 784 h 1121"/>
                  <a:gd name="T108" fmla="*/ 3897 w 4281"/>
                  <a:gd name="T109" fmla="*/ 835 h 1121"/>
                  <a:gd name="T110" fmla="*/ 3972 w 4281"/>
                  <a:gd name="T111" fmla="*/ 887 h 1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81" h="1121">
                    <a:moveTo>
                      <a:pt x="0" y="1121"/>
                    </a:moveTo>
                    <a:lnTo>
                      <a:pt x="303" y="887"/>
                    </a:lnTo>
                    <a:lnTo>
                      <a:pt x="319" y="871"/>
                    </a:lnTo>
                    <a:lnTo>
                      <a:pt x="336" y="864"/>
                    </a:lnTo>
                    <a:lnTo>
                      <a:pt x="352" y="850"/>
                    </a:lnTo>
                    <a:lnTo>
                      <a:pt x="368" y="835"/>
                    </a:lnTo>
                    <a:lnTo>
                      <a:pt x="384" y="821"/>
                    </a:lnTo>
                    <a:lnTo>
                      <a:pt x="401" y="813"/>
                    </a:lnTo>
                    <a:lnTo>
                      <a:pt x="417" y="799"/>
                    </a:lnTo>
                    <a:lnTo>
                      <a:pt x="433" y="784"/>
                    </a:lnTo>
                    <a:lnTo>
                      <a:pt x="450" y="777"/>
                    </a:lnTo>
                    <a:lnTo>
                      <a:pt x="466" y="763"/>
                    </a:lnTo>
                    <a:lnTo>
                      <a:pt x="482" y="748"/>
                    </a:lnTo>
                    <a:lnTo>
                      <a:pt x="499" y="733"/>
                    </a:lnTo>
                    <a:lnTo>
                      <a:pt x="515" y="726"/>
                    </a:lnTo>
                    <a:lnTo>
                      <a:pt x="531" y="712"/>
                    </a:lnTo>
                    <a:lnTo>
                      <a:pt x="547" y="697"/>
                    </a:lnTo>
                    <a:lnTo>
                      <a:pt x="564" y="690"/>
                    </a:lnTo>
                    <a:lnTo>
                      <a:pt x="580" y="675"/>
                    </a:lnTo>
                    <a:lnTo>
                      <a:pt x="596" y="661"/>
                    </a:lnTo>
                    <a:lnTo>
                      <a:pt x="613" y="654"/>
                    </a:lnTo>
                    <a:lnTo>
                      <a:pt x="629" y="639"/>
                    </a:lnTo>
                    <a:lnTo>
                      <a:pt x="645" y="625"/>
                    </a:lnTo>
                    <a:lnTo>
                      <a:pt x="662" y="617"/>
                    </a:lnTo>
                    <a:lnTo>
                      <a:pt x="678" y="603"/>
                    </a:lnTo>
                    <a:lnTo>
                      <a:pt x="694" y="588"/>
                    </a:lnTo>
                    <a:lnTo>
                      <a:pt x="710" y="581"/>
                    </a:lnTo>
                    <a:lnTo>
                      <a:pt x="727" y="566"/>
                    </a:lnTo>
                    <a:lnTo>
                      <a:pt x="743" y="559"/>
                    </a:lnTo>
                    <a:lnTo>
                      <a:pt x="759" y="545"/>
                    </a:lnTo>
                    <a:lnTo>
                      <a:pt x="776" y="530"/>
                    </a:lnTo>
                    <a:lnTo>
                      <a:pt x="792" y="523"/>
                    </a:lnTo>
                    <a:lnTo>
                      <a:pt x="808" y="508"/>
                    </a:lnTo>
                    <a:lnTo>
                      <a:pt x="825" y="501"/>
                    </a:lnTo>
                    <a:lnTo>
                      <a:pt x="841" y="487"/>
                    </a:lnTo>
                    <a:lnTo>
                      <a:pt x="857" y="479"/>
                    </a:lnTo>
                    <a:lnTo>
                      <a:pt x="873" y="465"/>
                    </a:lnTo>
                    <a:lnTo>
                      <a:pt x="890" y="458"/>
                    </a:lnTo>
                    <a:lnTo>
                      <a:pt x="914" y="443"/>
                    </a:lnTo>
                    <a:lnTo>
                      <a:pt x="930" y="436"/>
                    </a:lnTo>
                    <a:lnTo>
                      <a:pt x="947" y="421"/>
                    </a:lnTo>
                    <a:lnTo>
                      <a:pt x="963" y="414"/>
                    </a:lnTo>
                    <a:lnTo>
                      <a:pt x="979" y="399"/>
                    </a:lnTo>
                    <a:lnTo>
                      <a:pt x="996" y="392"/>
                    </a:lnTo>
                    <a:lnTo>
                      <a:pt x="1012" y="378"/>
                    </a:lnTo>
                    <a:lnTo>
                      <a:pt x="1028" y="370"/>
                    </a:lnTo>
                    <a:lnTo>
                      <a:pt x="1045" y="363"/>
                    </a:lnTo>
                    <a:lnTo>
                      <a:pt x="1061" y="349"/>
                    </a:lnTo>
                    <a:lnTo>
                      <a:pt x="1077" y="341"/>
                    </a:lnTo>
                    <a:lnTo>
                      <a:pt x="1093" y="327"/>
                    </a:lnTo>
                    <a:lnTo>
                      <a:pt x="1110" y="320"/>
                    </a:lnTo>
                    <a:lnTo>
                      <a:pt x="1126" y="312"/>
                    </a:lnTo>
                    <a:lnTo>
                      <a:pt x="1142" y="298"/>
                    </a:lnTo>
                    <a:lnTo>
                      <a:pt x="1159" y="290"/>
                    </a:lnTo>
                    <a:lnTo>
                      <a:pt x="1175" y="283"/>
                    </a:lnTo>
                    <a:lnTo>
                      <a:pt x="1191" y="276"/>
                    </a:lnTo>
                    <a:lnTo>
                      <a:pt x="1208" y="261"/>
                    </a:lnTo>
                    <a:lnTo>
                      <a:pt x="1224" y="254"/>
                    </a:lnTo>
                    <a:lnTo>
                      <a:pt x="1240" y="247"/>
                    </a:lnTo>
                    <a:lnTo>
                      <a:pt x="1256" y="240"/>
                    </a:lnTo>
                    <a:lnTo>
                      <a:pt x="1273" y="232"/>
                    </a:lnTo>
                    <a:lnTo>
                      <a:pt x="1289" y="218"/>
                    </a:lnTo>
                    <a:lnTo>
                      <a:pt x="1305" y="211"/>
                    </a:lnTo>
                    <a:lnTo>
                      <a:pt x="1322" y="203"/>
                    </a:lnTo>
                    <a:lnTo>
                      <a:pt x="1338" y="196"/>
                    </a:lnTo>
                    <a:lnTo>
                      <a:pt x="1354" y="189"/>
                    </a:lnTo>
                    <a:lnTo>
                      <a:pt x="1371" y="182"/>
                    </a:lnTo>
                    <a:lnTo>
                      <a:pt x="1387" y="174"/>
                    </a:lnTo>
                    <a:lnTo>
                      <a:pt x="1403" y="167"/>
                    </a:lnTo>
                    <a:lnTo>
                      <a:pt x="1419" y="160"/>
                    </a:lnTo>
                    <a:lnTo>
                      <a:pt x="1436" y="153"/>
                    </a:lnTo>
                    <a:lnTo>
                      <a:pt x="1452" y="145"/>
                    </a:lnTo>
                    <a:lnTo>
                      <a:pt x="1468" y="138"/>
                    </a:lnTo>
                    <a:lnTo>
                      <a:pt x="1485" y="131"/>
                    </a:lnTo>
                    <a:lnTo>
                      <a:pt x="1501" y="123"/>
                    </a:lnTo>
                    <a:lnTo>
                      <a:pt x="1525" y="116"/>
                    </a:lnTo>
                    <a:lnTo>
                      <a:pt x="1542" y="116"/>
                    </a:lnTo>
                    <a:lnTo>
                      <a:pt x="1558" y="109"/>
                    </a:lnTo>
                    <a:lnTo>
                      <a:pt x="1574" y="102"/>
                    </a:lnTo>
                    <a:lnTo>
                      <a:pt x="1591" y="94"/>
                    </a:lnTo>
                    <a:lnTo>
                      <a:pt x="1607" y="87"/>
                    </a:lnTo>
                    <a:lnTo>
                      <a:pt x="1623" y="87"/>
                    </a:lnTo>
                    <a:lnTo>
                      <a:pt x="1639" y="80"/>
                    </a:lnTo>
                    <a:lnTo>
                      <a:pt x="1656" y="73"/>
                    </a:lnTo>
                    <a:lnTo>
                      <a:pt x="1672" y="73"/>
                    </a:lnTo>
                    <a:lnTo>
                      <a:pt x="1688" y="65"/>
                    </a:lnTo>
                    <a:lnTo>
                      <a:pt x="1705" y="58"/>
                    </a:lnTo>
                    <a:lnTo>
                      <a:pt x="1721" y="58"/>
                    </a:lnTo>
                    <a:lnTo>
                      <a:pt x="1737" y="51"/>
                    </a:lnTo>
                    <a:lnTo>
                      <a:pt x="1754" y="44"/>
                    </a:lnTo>
                    <a:lnTo>
                      <a:pt x="1770" y="44"/>
                    </a:lnTo>
                    <a:lnTo>
                      <a:pt x="1786" y="36"/>
                    </a:lnTo>
                    <a:lnTo>
                      <a:pt x="1802" y="36"/>
                    </a:lnTo>
                    <a:lnTo>
                      <a:pt x="1819" y="29"/>
                    </a:lnTo>
                    <a:lnTo>
                      <a:pt x="1835" y="29"/>
                    </a:lnTo>
                    <a:lnTo>
                      <a:pt x="1851" y="29"/>
                    </a:lnTo>
                    <a:lnTo>
                      <a:pt x="1868" y="22"/>
                    </a:lnTo>
                    <a:lnTo>
                      <a:pt x="1884" y="22"/>
                    </a:lnTo>
                    <a:lnTo>
                      <a:pt x="1900" y="15"/>
                    </a:lnTo>
                    <a:lnTo>
                      <a:pt x="1916" y="15"/>
                    </a:lnTo>
                    <a:lnTo>
                      <a:pt x="1933" y="15"/>
                    </a:lnTo>
                    <a:lnTo>
                      <a:pt x="1949" y="15"/>
                    </a:lnTo>
                    <a:lnTo>
                      <a:pt x="1965" y="7"/>
                    </a:lnTo>
                    <a:lnTo>
                      <a:pt x="1982" y="7"/>
                    </a:lnTo>
                    <a:lnTo>
                      <a:pt x="1998" y="7"/>
                    </a:lnTo>
                    <a:lnTo>
                      <a:pt x="2014" y="7"/>
                    </a:lnTo>
                    <a:lnTo>
                      <a:pt x="2031" y="7"/>
                    </a:lnTo>
                    <a:lnTo>
                      <a:pt x="2047" y="0"/>
                    </a:lnTo>
                    <a:lnTo>
                      <a:pt x="2063" y="0"/>
                    </a:lnTo>
                    <a:lnTo>
                      <a:pt x="2079" y="0"/>
                    </a:lnTo>
                    <a:lnTo>
                      <a:pt x="2096" y="0"/>
                    </a:lnTo>
                    <a:lnTo>
                      <a:pt x="2112" y="0"/>
                    </a:lnTo>
                    <a:lnTo>
                      <a:pt x="2137" y="0"/>
                    </a:lnTo>
                    <a:lnTo>
                      <a:pt x="2153" y="0"/>
                    </a:lnTo>
                    <a:lnTo>
                      <a:pt x="2169" y="0"/>
                    </a:lnTo>
                    <a:lnTo>
                      <a:pt x="2185" y="0"/>
                    </a:lnTo>
                    <a:lnTo>
                      <a:pt x="2202" y="0"/>
                    </a:lnTo>
                    <a:lnTo>
                      <a:pt x="2218" y="0"/>
                    </a:lnTo>
                    <a:lnTo>
                      <a:pt x="2234" y="7"/>
                    </a:lnTo>
                    <a:lnTo>
                      <a:pt x="2251" y="7"/>
                    </a:lnTo>
                    <a:lnTo>
                      <a:pt x="2267" y="7"/>
                    </a:lnTo>
                    <a:lnTo>
                      <a:pt x="2283" y="7"/>
                    </a:lnTo>
                    <a:lnTo>
                      <a:pt x="2299" y="7"/>
                    </a:lnTo>
                    <a:lnTo>
                      <a:pt x="2316" y="15"/>
                    </a:lnTo>
                    <a:lnTo>
                      <a:pt x="2332" y="15"/>
                    </a:lnTo>
                    <a:lnTo>
                      <a:pt x="2348" y="15"/>
                    </a:lnTo>
                    <a:lnTo>
                      <a:pt x="2365" y="15"/>
                    </a:lnTo>
                    <a:lnTo>
                      <a:pt x="2381" y="22"/>
                    </a:lnTo>
                    <a:lnTo>
                      <a:pt x="2397" y="22"/>
                    </a:lnTo>
                    <a:lnTo>
                      <a:pt x="2414" y="29"/>
                    </a:lnTo>
                    <a:lnTo>
                      <a:pt x="2430" y="29"/>
                    </a:lnTo>
                    <a:lnTo>
                      <a:pt x="2446" y="29"/>
                    </a:lnTo>
                    <a:lnTo>
                      <a:pt x="2462" y="36"/>
                    </a:lnTo>
                    <a:lnTo>
                      <a:pt x="2479" y="36"/>
                    </a:lnTo>
                    <a:lnTo>
                      <a:pt x="2495" y="44"/>
                    </a:lnTo>
                    <a:lnTo>
                      <a:pt x="2511" y="44"/>
                    </a:lnTo>
                    <a:lnTo>
                      <a:pt x="2528" y="51"/>
                    </a:lnTo>
                    <a:lnTo>
                      <a:pt x="2544" y="58"/>
                    </a:lnTo>
                    <a:lnTo>
                      <a:pt x="2560" y="58"/>
                    </a:lnTo>
                    <a:lnTo>
                      <a:pt x="2577" y="65"/>
                    </a:lnTo>
                    <a:lnTo>
                      <a:pt x="2593" y="73"/>
                    </a:lnTo>
                    <a:lnTo>
                      <a:pt x="2609" y="73"/>
                    </a:lnTo>
                    <a:lnTo>
                      <a:pt x="2625" y="80"/>
                    </a:lnTo>
                    <a:lnTo>
                      <a:pt x="2642" y="87"/>
                    </a:lnTo>
                    <a:lnTo>
                      <a:pt x="2658" y="87"/>
                    </a:lnTo>
                    <a:lnTo>
                      <a:pt x="2674" y="94"/>
                    </a:lnTo>
                    <a:lnTo>
                      <a:pt x="2691" y="102"/>
                    </a:lnTo>
                    <a:lnTo>
                      <a:pt x="2707" y="109"/>
                    </a:lnTo>
                    <a:lnTo>
                      <a:pt x="2723" y="116"/>
                    </a:lnTo>
                    <a:lnTo>
                      <a:pt x="2748" y="116"/>
                    </a:lnTo>
                    <a:lnTo>
                      <a:pt x="2764" y="123"/>
                    </a:lnTo>
                    <a:lnTo>
                      <a:pt x="2780" y="131"/>
                    </a:lnTo>
                    <a:lnTo>
                      <a:pt x="2797" y="138"/>
                    </a:lnTo>
                    <a:lnTo>
                      <a:pt x="2813" y="145"/>
                    </a:lnTo>
                    <a:lnTo>
                      <a:pt x="2829" y="153"/>
                    </a:lnTo>
                    <a:lnTo>
                      <a:pt x="2845" y="160"/>
                    </a:lnTo>
                    <a:lnTo>
                      <a:pt x="2862" y="167"/>
                    </a:lnTo>
                    <a:lnTo>
                      <a:pt x="2878" y="174"/>
                    </a:lnTo>
                    <a:lnTo>
                      <a:pt x="2894" y="182"/>
                    </a:lnTo>
                    <a:lnTo>
                      <a:pt x="2911" y="189"/>
                    </a:lnTo>
                    <a:lnTo>
                      <a:pt x="2927" y="196"/>
                    </a:lnTo>
                    <a:lnTo>
                      <a:pt x="2943" y="203"/>
                    </a:lnTo>
                    <a:lnTo>
                      <a:pt x="2960" y="211"/>
                    </a:lnTo>
                    <a:lnTo>
                      <a:pt x="2976" y="218"/>
                    </a:lnTo>
                    <a:lnTo>
                      <a:pt x="2992" y="232"/>
                    </a:lnTo>
                    <a:lnTo>
                      <a:pt x="3008" y="240"/>
                    </a:lnTo>
                    <a:lnTo>
                      <a:pt x="3025" y="247"/>
                    </a:lnTo>
                    <a:lnTo>
                      <a:pt x="3041" y="254"/>
                    </a:lnTo>
                    <a:lnTo>
                      <a:pt x="3057" y="261"/>
                    </a:lnTo>
                    <a:lnTo>
                      <a:pt x="3074" y="276"/>
                    </a:lnTo>
                    <a:lnTo>
                      <a:pt x="3090" y="283"/>
                    </a:lnTo>
                    <a:lnTo>
                      <a:pt x="3106" y="290"/>
                    </a:lnTo>
                    <a:lnTo>
                      <a:pt x="3123" y="298"/>
                    </a:lnTo>
                    <a:lnTo>
                      <a:pt x="3139" y="312"/>
                    </a:lnTo>
                    <a:lnTo>
                      <a:pt x="3155" y="320"/>
                    </a:lnTo>
                    <a:lnTo>
                      <a:pt x="3171" y="327"/>
                    </a:lnTo>
                    <a:lnTo>
                      <a:pt x="3188" y="341"/>
                    </a:lnTo>
                    <a:lnTo>
                      <a:pt x="3204" y="349"/>
                    </a:lnTo>
                    <a:lnTo>
                      <a:pt x="3220" y="363"/>
                    </a:lnTo>
                    <a:lnTo>
                      <a:pt x="3237" y="370"/>
                    </a:lnTo>
                    <a:lnTo>
                      <a:pt x="3253" y="378"/>
                    </a:lnTo>
                    <a:lnTo>
                      <a:pt x="3269" y="392"/>
                    </a:lnTo>
                    <a:lnTo>
                      <a:pt x="3285" y="399"/>
                    </a:lnTo>
                    <a:lnTo>
                      <a:pt x="3302" y="414"/>
                    </a:lnTo>
                    <a:lnTo>
                      <a:pt x="3318" y="421"/>
                    </a:lnTo>
                    <a:lnTo>
                      <a:pt x="3334" y="436"/>
                    </a:lnTo>
                    <a:lnTo>
                      <a:pt x="3359" y="443"/>
                    </a:lnTo>
                    <a:lnTo>
                      <a:pt x="3375" y="458"/>
                    </a:lnTo>
                    <a:lnTo>
                      <a:pt x="3391" y="465"/>
                    </a:lnTo>
                    <a:lnTo>
                      <a:pt x="3408" y="479"/>
                    </a:lnTo>
                    <a:lnTo>
                      <a:pt x="3424" y="487"/>
                    </a:lnTo>
                    <a:lnTo>
                      <a:pt x="3440" y="501"/>
                    </a:lnTo>
                    <a:lnTo>
                      <a:pt x="3457" y="508"/>
                    </a:lnTo>
                    <a:lnTo>
                      <a:pt x="3473" y="523"/>
                    </a:lnTo>
                    <a:lnTo>
                      <a:pt x="3489" y="530"/>
                    </a:lnTo>
                    <a:lnTo>
                      <a:pt x="3506" y="545"/>
                    </a:lnTo>
                    <a:lnTo>
                      <a:pt x="3522" y="559"/>
                    </a:lnTo>
                    <a:lnTo>
                      <a:pt x="3538" y="566"/>
                    </a:lnTo>
                    <a:lnTo>
                      <a:pt x="3554" y="581"/>
                    </a:lnTo>
                    <a:lnTo>
                      <a:pt x="3571" y="588"/>
                    </a:lnTo>
                    <a:lnTo>
                      <a:pt x="3587" y="603"/>
                    </a:lnTo>
                    <a:lnTo>
                      <a:pt x="3603" y="617"/>
                    </a:lnTo>
                    <a:lnTo>
                      <a:pt x="3620" y="625"/>
                    </a:lnTo>
                    <a:lnTo>
                      <a:pt x="3636" y="639"/>
                    </a:lnTo>
                    <a:lnTo>
                      <a:pt x="3652" y="654"/>
                    </a:lnTo>
                    <a:lnTo>
                      <a:pt x="3668" y="661"/>
                    </a:lnTo>
                    <a:lnTo>
                      <a:pt x="3685" y="675"/>
                    </a:lnTo>
                    <a:lnTo>
                      <a:pt x="3701" y="690"/>
                    </a:lnTo>
                    <a:lnTo>
                      <a:pt x="3717" y="697"/>
                    </a:lnTo>
                    <a:lnTo>
                      <a:pt x="3734" y="712"/>
                    </a:lnTo>
                    <a:lnTo>
                      <a:pt x="3750" y="726"/>
                    </a:lnTo>
                    <a:lnTo>
                      <a:pt x="3766" y="733"/>
                    </a:lnTo>
                    <a:lnTo>
                      <a:pt x="3783" y="748"/>
                    </a:lnTo>
                    <a:lnTo>
                      <a:pt x="3799" y="763"/>
                    </a:lnTo>
                    <a:lnTo>
                      <a:pt x="3815" y="777"/>
                    </a:lnTo>
                    <a:lnTo>
                      <a:pt x="3831" y="784"/>
                    </a:lnTo>
                    <a:lnTo>
                      <a:pt x="3848" y="799"/>
                    </a:lnTo>
                    <a:lnTo>
                      <a:pt x="3864" y="813"/>
                    </a:lnTo>
                    <a:lnTo>
                      <a:pt x="3880" y="821"/>
                    </a:lnTo>
                    <a:lnTo>
                      <a:pt x="3897" y="835"/>
                    </a:lnTo>
                    <a:lnTo>
                      <a:pt x="3913" y="850"/>
                    </a:lnTo>
                    <a:lnTo>
                      <a:pt x="3929" y="864"/>
                    </a:lnTo>
                    <a:lnTo>
                      <a:pt x="3946" y="871"/>
                    </a:lnTo>
                    <a:lnTo>
                      <a:pt x="3972" y="887"/>
                    </a:lnTo>
                    <a:lnTo>
                      <a:pt x="4281" y="1121"/>
                    </a:lnTo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34" name="Freeform 163">
                <a:extLst>
                  <a:ext uri="{FF2B5EF4-FFF2-40B4-BE49-F238E27FC236}">
                    <a16:creationId xmlns:a16="http://schemas.microsoft.com/office/drawing/2014/main" id="{96DD4999-0444-47E9-89B2-E201B56A0E7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091021" y="1981479"/>
                <a:ext cx="2396411" cy="572551"/>
              </a:xfrm>
              <a:custGeom>
                <a:avLst/>
                <a:gdLst>
                  <a:gd name="T0" fmla="*/ 336 w 4281"/>
                  <a:gd name="T1" fmla="*/ 267 h 1126"/>
                  <a:gd name="T2" fmla="*/ 401 w 4281"/>
                  <a:gd name="T3" fmla="*/ 317 h 1126"/>
                  <a:gd name="T4" fmla="*/ 466 w 4281"/>
                  <a:gd name="T5" fmla="*/ 368 h 1126"/>
                  <a:gd name="T6" fmla="*/ 531 w 4281"/>
                  <a:gd name="T7" fmla="*/ 418 h 1126"/>
                  <a:gd name="T8" fmla="*/ 596 w 4281"/>
                  <a:gd name="T9" fmla="*/ 469 h 1126"/>
                  <a:gd name="T10" fmla="*/ 662 w 4281"/>
                  <a:gd name="T11" fmla="*/ 512 h 1126"/>
                  <a:gd name="T12" fmla="*/ 727 w 4281"/>
                  <a:gd name="T13" fmla="*/ 563 h 1126"/>
                  <a:gd name="T14" fmla="*/ 792 w 4281"/>
                  <a:gd name="T15" fmla="*/ 606 h 1126"/>
                  <a:gd name="T16" fmla="*/ 857 w 4281"/>
                  <a:gd name="T17" fmla="*/ 649 h 1126"/>
                  <a:gd name="T18" fmla="*/ 930 w 4281"/>
                  <a:gd name="T19" fmla="*/ 693 h 1126"/>
                  <a:gd name="T20" fmla="*/ 996 w 4281"/>
                  <a:gd name="T21" fmla="*/ 736 h 1126"/>
                  <a:gd name="T22" fmla="*/ 1061 w 4281"/>
                  <a:gd name="T23" fmla="*/ 779 h 1126"/>
                  <a:gd name="T24" fmla="*/ 1126 w 4281"/>
                  <a:gd name="T25" fmla="*/ 815 h 1126"/>
                  <a:gd name="T26" fmla="*/ 1191 w 4281"/>
                  <a:gd name="T27" fmla="*/ 852 h 1126"/>
                  <a:gd name="T28" fmla="*/ 1256 w 4281"/>
                  <a:gd name="T29" fmla="*/ 888 h 1126"/>
                  <a:gd name="T30" fmla="*/ 1322 w 4281"/>
                  <a:gd name="T31" fmla="*/ 924 h 1126"/>
                  <a:gd name="T32" fmla="*/ 1387 w 4281"/>
                  <a:gd name="T33" fmla="*/ 953 h 1126"/>
                  <a:gd name="T34" fmla="*/ 1452 w 4281"/>
                  <a:gd name="T35" fmla="*/ 982 h 1126"/>
                  <a:gd name="T36" fmla="*/ 1525 w 4281"/>
                  <a:gd name="T37" fmla="*/ 1010 h 1126"/>
                  <a:gd name="T38" fmla="*/ 1591 w 4281"/>
                  <a:gd name="T39" fmla="*/ 1032 h 1126"/>
                  <a:gd name="T40" fmla="*/ 1656 w 4281"/>
                  <a:gd name="T41" fmla="*/ 1054 h 1126"/>
                  <a:gd name="T42" fmla="*/ 1721 w 4281"/>
                  <a:gd name="T43" fmla="*/ 1068 h 1126"/>
                  <a:gd name="T44" fmla="*/ 1786 w 4281"/>
                  <a:gd name="T45" fmla="*/ 1090 h 1126"/>
                  <a:gd name="T46" fmla="*/ 1851 w 4281"/>
                  <a:gd name="T47" fmla="*/ 1097 h 1126"/>
                  <a:gd name="T48" fmla="*/ 1916 w 4281"/>
                  <a:gd name="T49" fmla="*/ 1112 h 1126"/>
                  <a:gd name="T50" fmla="*/ 1982 w 4281"/>
                  <a:gd name="T51" fmla="*/ 1119 h 1126"/>
                  <a:gd name="T52" fmla="*/ 2047 w 4281"/>
                  <a:gd name="T53" fmla="*/ 1126 h 1126"/>
                  <a:gd name="T54" fmla="*/ 2112 w 4281"/>
                  <a:gd name="T55" fmla="*/ 1126 h 1126"/>
                  <a:gd name="T56" fmla="*/ 2185 w 4281"/>
                  <a:gd name="T57" fmla="*/ 1126 h 1126"/>
                  <a:gd name="T58" fmla="*/ 2251 w 4281"/>
                  <a:gd name="T59" fmla="*/ 1119 h 1126"/>
                  <a:gd name="T60" fmla="*/ 2316 w 4281"/>
                  <a:gd name="T61" fmla="*/ 1112 h 1126"/>
                  <a:gd name="T62" fmla="*/ 2381 w 4281"/>
                  <a:gd name="T63" fmla="*/ 1104 h 1126"/>
                  <a:gd name="T64" fmla="*/ 2446 w 4281"/>
                  <a:gd name="T65" fmla="*/ 1097 h 1126"/>
                  <a:gd name="T66" fmla="*/ 2511 w 4281"/>
                  <a:gd name="T67" fmla="*/ 1083 h 1126"/>
                  <a:gd name="T68" fmla="*/ 2577 w 4281"/>
                  <a:gd name="T69" fmla="*/ 1061 h 1126"/>
                  <a:gd name="T70" fmla="*/ 2642 w 4281"/>
                  <a:gd name="T71" fmla="*/ 1039 h 1126"/>
                  <a:gd name="T72" fmla="*/ 2707 w 4281"/>
                  <a:gd name="T73" fmla="*/ 1018 h 1126"/>
                  <a:gd name="T74" fmla="*/ 2780 w 4281"/>
                  <a:gd name="T75" fmla="*/ 996 h 1126"/>
                  <a:gd name="T76" fmla="*/ 2845 w 4281"/>
                  <a:gd name="T77" fmla="*/ 967 h 1126"/>
                  <a:gd name="T78" fmla="*/ 2911 w 4281"/>
                  <a:gd name="T79" fmla="*/ 938 h 1126"/>
                  <a:gd name="T80" fmla="*/ 2976 w 4281"/>
                  <a:gd name="T81" fmla="*/ 909 h 1126"/>
                  <a:gd name="T82" fmla="*/ 3041 w 4281"/>
                  <a:gd name="T83" fmla="*/ 873 h 1126"/>
                  <a:gd name="T84" fmla="*/ 3106 w 4281"/>
                  <a:gd name="T85" fmla="*/ 837 h 1126"/>
                  <a:gd name="T86" fmla="*/ 3171 w 4281"/>
                  <a:gd name="T87" fmla="*/ 801 h 1126"/>
                  <a:gd name="T88" fmla="*/ 3237 w 4281"/>
                  <a:gd name="T89" fmla="*/ 758 h 1126"/>
                  <a:gd name="T90" fmla="*/ 3302 w 4281"/>
                  <a:gd name="T91" fmla="*/ 714 h 1126"/>
                  <a:gd name="T92" fmla="*/ 3375 w 4281"/>
                  <a:gd name="T93" fmla="*/ 671 h 1126"/>
                  <a:gd name="T94" fmla="*/ 3440 w 4281"/>
                  <a:gd name="T95" fmla="*/ 628 h 1126"/>
                  <a:gd name="T96" fmla="*/ 3506 w 4281"/>
                  <a:gd name="T97" fmla="*/ 584 h 1126"/>
                  <a:gd name="T98" fmla="*/ 3571 w 4281"/>
                  <a:gd name="T99" fmla="*/ 541 h 1126"/>
                  <a:gd name="T100" fmla="*/ 3636 w 4281"/>
                  <a:gd name="T101" fmla="*/ 491 h 1126"/>
                  <a:gd name="T102" fmla="*/ 3701 w 4281"/>
                  <a:gd name="T103" fmla="*/ 440 h 1126"/>
                  <a:gd name="T104" fmla="*/ 3766 w 4281"/>
                  <a:gd name="T105" fmla="*/ 397 h 1126"/>
                  <a:gd name="T106" fmla="*/ 3831 w 4281"/>
                  <a:gd name="T107" fmla="*/ 346 h 1126"/>
                  <a:gd name="T108" fmla="*/ 3897 w 4281"/>
                  <a:gd name="T109" fmla="*/ 296 h 1126"/>
                  <a:gd name="T110" fmla="*/ 3969 w 4281"/>
                  <a:gd name="T111" fmla="*/ 240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81" h="1126">
                    <a:moveTo>
                      <a:pt x="0" y="0"/>
                    </a:moveTo>
                    <a:lnTo>
                      <a:pt x="303" y="243"/>
                    </a:lnTo>
                    <a:lnTo>
                      <a:pt x="319" y="259"/>
                    </a:lnTo>
                    <a:lnTo>
                      <a:pt x="336" y="267"/>
                    </a:lnTo>
                    <a:lnTo>
                      <a:pt x="352" y="281"/>
                    </a:lnTo>
                    <a:lnTo>
                      <a:pt x="368" y="296"/>
                    </a:lnTo>
                    <a:lnTo>
                      <a:pt x="384" y="310"/>
                    </a:lnTo>
                    <a:lnTo>
                      <a:pt x="401" y="317"/>
                    </a:lnTo>
                    <a:lnTo>
                      <a:pt x="417" y="332"/>
                    </a:lnTo>
                    <a:lnTo>
                      <a:pt x="433" y="346"/>
                    </a:lnTo>
                    <a:lnTo>
                      <a:pt x="450" y="353"/>
                    </a:lnTo>
                    <a:lnTo>
                      <a:pt x="466" y="368"/>
                    </a:lnTo>
                    <a:lnTo>
                      <a:pt x="482" y="382"/>
                    </a:lnTo>
                    <a:lnTo>
                      <a:pt x="499" y="397"/>
                    </a:lnTo>
                    <a:lnTo>
                      <a:pt x="515" y="404"/>
                    </a:lnTo>
                    <a:lnTo>
                      <a:pt x="531" y="418"/>
                    </a:lnTo>
                    <a:lnTo>
                      <a:pt x="547" y="433"/>
                    </a:lnTo>
                    <a:lnTo>
                      <a:pt x="564" y="440"/>
                    </a:lnTo>
                    <a:lnTo>
                      <a:pt x="580" y="454"/>
                    </a:lnTo>
                    <a:lnTo>
                      <a:pt x="596" y="469"/>
                    </a:lnTo>
                    <a:lnTo>
                      <a:pt x="613" y="476"/>
                    </a:lnTo>
                    <a:lnTo>
                      <a:pt x="629" y="491"/>
                    </a:lnTo>
                    <a:lnTo>
                      <a:pt x="645" y="505"/>
                    </a:lnTo>
                    <a:lnTo>
                      <a:pt x="662" y="512"/>
                    </a:lnTo>
                    <a:lnTo>
                      <a:pt x="678" y="527"/>
                    </a:lnTo>
                    <a:lnTo>
                      <a:pt x="694" y="541"/>
                    </a:lnTo>
                    <a:lnTo>
                      <a:pt x="710" y="548"/>
                    </a:lnTo>
                    <a:lnTo>
                      <a:pt x="727" y="563"/>
                    </a:lnTo>
                    <a:lnTo>
                      <a:pt x="743" y="570"/>
                    </a:lnTo>
                    <a:lnTo>
                      <a:pt x="759" y="584"/>
                    </a:lnTo>
                    <a:lnTo>
                      <a:pt x="776" y="599"/>
                    </a:lnTo>
                    <a:lnTo>
                      <a:pt x="792" y="606"/>
                    </a:lnTo>
                    <a:lnTo>
                      <a:pt x="808" y="621"/>
                    </a:lnTo>
                    <a:lnTo>
                      <a:pt x="825" y="628"/>
                    </a:lnTo>
                    <a:lnTo>
                      <a:pt x="841" y="642"/>
                    </a:lnTo>
                    <a:lnTo>
                      <a:pt x="857" y="649"/>
                    </a:lnTo>
                    <a:lnTo>
                      <a:pt x="873" y="664"/>
                    </a:lnTo>
                    <a:lnTo>
                      <a:pt x="890" y="671"/>
                    </a:lnTo>
                    <a:lnTo>
                      <a:pt x="914" y="685"/>
                    </a:lnTo>
                    <a:lnTo>
                      <a:pt x="930" y="693"/>
                    </a:lnTo>
                    <a:lnTo>
                      <a:pt x="947" y="707"/>
                    </a:lnTo>
                    <a:lnTo>
                      <a:pt x="963" y="714"/>
                    </a:lnTo>
                    <a:lnTo>
                      <a:pt x="979" y="729"/>
                    </a:lnTo>
                    <a:lnTo>
                      <a:pt x="996" y="736"/>
                    </a:lnTo>
                    <a:lnTo>
                      <a:pt x="1012" y="750"/>
                    </a:lnTo>
                    <a:lnTo>
                      <a:pt x="1028" y="758"/>
                    </a:lnTo>
                    <a:lnTo>
                      <a:pt x="1045" y="765"/>
                    </a:lnTo>
                    <a:lnTo>
                      <a:pt x="1061" y="779"/>
                    </a:lnTo>
                    <a:lnTo>
                      <a:pt x="1077" y="787"/>
                    </a:lnTo>
                    <a:lnTo>
                      <a:pt x="1093" y="801"/>
                    </a:lnTo>
                    <a:lnTo>
                      <a:pt x="1110" y="808"/>
                    </a:lnTo>
                    <a:lnTo>
                      <a:pt x="1126" y="815"/>
                    </a:lnTo>
                    <a:lnTo>
                      <a:pt x="1142" y="830"/>
                    </a:lnTo>
                    <a:lnTo>
                      <a:pt x="1159" y="837"/>
                    </a:lnTo>
                    <a:lnTo>
                      <a:pt x="1175" y="844"/>
                    </a:lnTo>
                    <a:lnTo>
                      <a:pt x="1191" y="852"/>
                    </a:lnTo>
                    <a:lnTo>
                      <a:pt x="1208" y="866"/>
                    </a:lnTo>
                    <a:lnTo>
                      <a:pt x="1224" y="873"/>
                    </a:lnTo>
                    <a:lnTo>
                      <a:pt x="1240" y="880"/>
                    </a:lnTo>
                    <a:lnTo>
                      <a:pt x="1256" y="888"/>
                    </a:lnTo>
                    <a:lnTo>
                      <a:pt x="1273" y="895"/>
                    </a:lnTo>
                    <a:lnTo>
                      <a:pt x="1289" y="909"/>
                    </a:lnTo>
                    <a:lnTo>
                      <a:pt x="1305" y="917"/>
                    </a:lnTo>
                    <a:lnTo>
                      <a:pt x="1322" y="924"/>
                    </a:lnTo>
                    <a:lnTo>
                      <a:pt x="1338" y="931"/>
                    </a:lnTo>
                    <a:lnTo>
                      <a:pt x="1354" y="938"/>
                    </a:lnTo>
                    <a:lnTo>
                      <a:pt x="1371" y="945"/>
                    </a:lnTo>
                    <a:lnTo>
                      <a:pt x="1387" y="953"/>
                    </a:lnTo>
                    <a:lnTo>
                      <a:pt x="1403" y="960"/>
                    </a:lnTo>
                    <a:lnTo>
                      <a:pt x="1419" y="967"/>
                    </a:lnTo>
                    <a:lnTo>
                      <a:pt x="1436" y="974"/>
                    </a:lnTo>
                    <a:lnTo>
                      <a:pt x="1452" y="982"/>
                    </a:lnTo>
                    <a:lnTo>
                      <a:pt x="1468" y="989"/>
                    </a:lnTo>
                    <a:lnTo>
                      <a:pt x="1485" y="996"/>
                    </a:lnTo>
                    <a:lnTo>
                      <a:pt x="1501" y="1003"/>
                    </a:lnTo>
                    <a:lnTo>
                      <a:pt x="1525" y="1010"/>
                    </a:lnTo>
                    <a:lnTo>
                      <a:pt x="1542" y="1010"/>
                    </a:lnTo>
                    <a:lnTo>
                      <a:pt x="1558" y="1018"/>
                    </a:lnTo>
                    <a:lnTo>
                      <a:pt x="1574" y="1025"/>
                    </a:lnTo>
                    <a:lnTo>
                      <a:pt x="1591" y="1032"/>
                    </a:lnTo>
                    <a:lnTo>
                      <a:pt x="1607" y="1039"/>
                    </a:lnTo>
                    <a:lnTo>
                      <a:pt x="1623" y="1039"/>
                    </a:lnTo>
                    <a:lnTo>
                      <a:pt x="1639" y="1047"/>
                    </a:lnTo>
                    <a:lnTo>
                      <a:pt x="1656" y="1054"/>
                    </a:lnTo>
                    <a:lnTo>
                      <a:pt x="1672" y="1054"/>
                    </a:lnTo>
                    <a:lnTo>
                      <a:pt x="1688" y="1061"/>
                    </a:lnTo>
                    <a:lnTo>
                      <a:pt x="1705" y="1068"/>
                    </a:lnTo>
                    <a:lnTo>
                      <a:pt x="1721" y="1068"/>
                    </a:lnTo>
                    <a:lnTo>
                      <a:pt x="1737" y="1075"/>
                    </a:lnTo>
                    <a:lnTo>
                      <a:pt x="1754" y="1083"/>
                    </a:lnTo>
                    <a:lnTo>
                      <a:pt x="1770" y="1083"/>
                    </a:lnTo>
                    <a:lnTo>
                      <a:pt x="1786" y="1090"/>
                    </a:lnTo>
                    <a:lnTo>
                      <a:pt x="1802" y="1090"/>
                    </a:lnTo>
                    <a:lnTo>
                      <a:pt x="1819" y="1097"/>
                    </a:lnTo>
                    <a:lnTo>
                      <a:pt x="1835" y="1097"/>
                    </a:lnTo>
                    <a:lnTo>
                      <a:pt x="1851" y="1097"/>
                    </a:lnTo>
                    <a:lnTo>
                      <a:pt x="1868" y="1104"/>
                    </a:lnTo>
                    <a:lnTo>
                      <a:pt x="1884" y="1104"/>
                    </a:lnTo>
                    <a:lnTo>
                      <a:pt x="1900" y="1112"/>
                    </a:lnTo>
                    <a:lnTo>
                      <a:pt x="1916" y="1112"/>
                    </a:lnTo>
                    <a:lnTo>
                      <a:pt x="1933" y="1112"/>
                    </a:lnTo>
                    <a:lnTo>
                      <a:pt x="1949" y="1112"/>
                    </a:lnTo>
                    <a:lnTo>
                      <a:pt x="1965" y="1119"/>
                    </a:lnTo>
                    <a:lnTo>
                      <a:pt x="1982" y="1119"/>
                    </a:lnTo>
                    <a:lnTo>
                      <a:pt x="1998" y="1119"/>
                    </a:lnTo>
                    <a:lnTo>
                      <a:pt x="2014" y="1119"/>
                    </a:lnTo>
                    <a:lnTo>
                      <a:pt x="2031" y="1119"/>
                    </a:lnTo>
                    <a:lnTo>
                      <a:pt x="2047" y="1126"/>
                    </a:lnTo>
                    <a:lnTo>
                      <a:pt x="2063" y="1126"/>
                    </a:lnTo>
                    <a:lnTo>
                      <a:pt x="2079" y="1126"/>
                    </a:lnTo>
                    <a:lnTo>
                      <a:pt x="2096" y="1126"/>
                    </a:lnTo>
                    <a:lnTo>
                      <a:pt x="2112" y="1126"/>
                    </a:lnTo>
                    <a:lnTo>
                      <a:pt x="2137" y="1126"/>
                    </a:lnTo>
                    <a:lnTo>
                      <a:pt x="2153" y="1126"/>
                    </a:lnTo>
                    <a:lnTo>
                      <a:pt x="2169" y="1126"/>
                    </a:lnTo>
                    <a:lnTo>
                      <a:pt x="2185" y="1126"/>
                    </a:lnTo>
                    <a:lnTo>
                      <a:pt x="2202" y="1126"/>
                    </a:lnTo>
                    <a:lnTo>
                      <a:pt x="2218" y="1126"/>
                    </a:lnTo>
                    <a:lnTo>
                      <a:pt x="2234" y="1119"/>
                    </a:lnTo>
                    <a:lnTo>
                      <a:pt x="2251" y="1119"/>
                    </a:lnTo>
                    <a:lnTo>
                      <a:pt x="2267" y="1119"/>
                    </a:lnTo>
                    <a:lnTo>
                      <a:pt x="2283" y="1119"/>
                    </a:lnTo>
                    <a:lnTo>
                      <a:pt x="2299" y="1119"/>
                    </a:lnTo>
                    <a:lnTo>
                      <a:pt x="2316" y="1112"/>
                    </a:lnTo>
                    <a:lnTo>
                      <a:pt x="2332" y="1112"/>
                    </a:lnTo>
                    <a:lnTo>
                      <a:pt x="2348" y="1112"/>
                    </a:lnTo>
                    <a:lnTo>
                      <a:pt x="2365" y="1112"/>
                    </a:lnTo>
                    <a:lnTo>
                      <a:pt x="2381" y="1104"/>
                    </a:lnTo>
                    <a:lnTo>
                      <a:pt x="2397" y="1104"/>
                    </a:lnTo>
                    <a:lnTo>
                      <a:pt x="2414" y="1097"/>
                    </a:lnTo>
                    <a:lnTo>
                      <a:pt x="2430" y="1097"/>
                    </a:lnTo>
                    <a:lnTo>
                      <a:pt x="2446" y="1097"/>
                    </a:lnTo>
                    <a:lnTo>
                      <a:pt x="2462" y="1090"/>
                    </a:lnTo>
                    <a:lnTo>
                      <a:pt x="2479" y="1090"/>
                    </a:lnTo>
                    <a:lnTo>
                      <a:pt x="2495" y="1083"/>
                    </a:lnTo>
                    <a:lnTo>
                      <a:pt x="2511" y="1083"/>
                    </a:lnTo>
                    <a:lnTo>
                      <a:pt x="2528" y="1075"/>
                    </a:lnTo>
                    <a:lnTo>
                      <a:pt x="2544" y="1068"/>
                    </a:lnTo>
                    <a:lnTo>
                      <a:pt x="2560" y="1068"/>
                    </a:lnTo>
                    <a:lnTo>
                      <a:pt x="2577" y="1061"/>
                    </a:lnTo>
                    <a:lnTo>
                      <a:pt x="2593" y="1054"/>
                    </a:lnTo>
                    <a:lnTo>
                      <a:pt x="2609" y="1054"/>
                    </a:lnTo>
                    <a:lnTo>
                      <a:pt x="2625" y="1047"/>
                    </a:lnTo>
                    <a:lnTo>
                      <a:pt x="2642" y="1039"/>
                    </a:lnTo>
                    <a:lnTo>
                      <a:pt x="2658" y="1039"/>
                    </a:lnTo>
                    <a:lnTo>
                      <a:pt x="2674" y="1032"/>
                    </a:lnTo>
                    <a:lnTo>
                      <a:pt x="2691" y="1025"/>
                    </a:lnTo>
                    <a:lnTo>
                      <a:pt x="2707" y="1018"/>
                    </a:lnTo>
                    <a:lnTo>
                      <a:pt x="2723" y="1010"/>
                    </a:lnTo>
                    <a:lnTo>
                      <a:pt x="2748" y="1010"/>
                    </a:lnTo>
                    <a:lnTo>
                      <a:pt x="2764" y="1003"/>
                    </a:lnTo>
                    <a:lnTo>
                      <a:pt x="2780" y="996"/>
                    </a:lnTo>
                    <a:lnTo>
                      <a:pt x="2797" y="989"/>
                    </a:lnTo>
                    <a:lnTo>
                      <a:pt x="2813" y="982"/>
                    </a:lnTo>
                    <a:lnTo>
                      <a:pt x="2829" y="974"/>
                    </a:lnTo>
                    <a:lnTo>
                      <a:pt x="2845" y="967"/>
                    </a:lnTo>
                    <a:lnTo>
                      <a:pt x="2862" y="960"/>
                    </a:lnTo>
                    <a:lnTo>
                      <a:pt x="2878" y="953"/>
                    </a:lnTo>
                    <a:lnTo>
                      <a:pt x="2894" y="945"/>
                    </a:lnTo>
                    <a:lnTo>
                      <a:pt x="2911" y="938"/>
                    </a:lnTo>
                    <a:lnTo>
                      <a:pt x="2927" y="931"/>
                    </a:lnTo>
                    <a:lnTo>
                      <a:pt x="2943" y="924"/>
                    </a:lnTo>
                    <a:lnTo>
                      <a:pt x="2960" y="917"/>
                    </a:lnTo>
                    <a:lnTo>
                      <a:pt x="2976" y="909"/>
                    </a:lnTo>
                    <a:lnTo>
                      <a:pt x="2992" y="895"/>
                    </a:lnTo>
                    <a:lnTo>
                      <a:pt x="3008" y="888"/>
                    </a:lnTo>
                    <a:lnTo>
                      <a:pt x="3025" y="880"/>
                    </a:lnTo>
                    <a:lnTo>
                      <a:pt x="3041" y="873"/>
                    </a:lnTo>
                    <a:lnTo>
                      <a:pt x="3057" y="866"/>
                    </a:lnTo>
                    <a:lnTo>
                      <a:pt x="3074" y="852"/>
                    </a:lnTo>
                    <a:lnTo>
                      <a:pt x="3090" y="844"/>
                    </a:lnTo>
                    <a:lnTo>
                      <a:pt x="3106" y="837"/>
                    </a:lnTo>
                    <a:lnTo>
                      <a:pt x="3123" y="830"/>
                    </a:lnTo>
                    <a:lnTo>
                      <a:pt x="3139" y="815"/>
                    </a:lnTo>
                    <a:lnTo>
                      <a:pt x="3155" y="808"/>
                    </a:lnTo>
                    <a:lnTo>
                      <a:pt x="3171" y="801"/>
                    </a:lnTo>
                    <a:lnTo>
                      <a:pt x="3188" y="787"/>
                    </a:lnTo>
                    <a:lnTo>
                      <a:pt x="3204" y="779"/>
                    </a:lnTo>
                    <a:lnTo>
                      <a:pt x="3220" y="765"/>
                    </a:lnTo>
                    <a:lnTo>
                      <a:pt x="3237" y="758"/>
                    </a:lnTo>
                    <a:lnTo>
                      <a:pt x="3253" y="750"/>
                    </a:lnTo>
                    <a:lnTo>
                      <a:pt x="3269" y="736"/>
                    </a:lnTo>
                    <a:lnTo>
                      <a:pt x="3285" y="729"/>
                    </a:lnTo>
                    <a:lnTo>
                      <a:pt x="3302" y="714"/>
                    </a:lnTo>
                    <a:lnTo>
                      <a:pt x="3318" y="707"/>
                    </a:lnTo>
                    <a:lnTo>
                      <a:pt x="3334" y="693"/>
                    </a:lnTo>
                    <a:lnTo>
                      <a:pt x="3359" y="685"/>
                    </a:lnTo>
                    <a:lnTo>
                      <a:pt x="3375" y="671"/>
                    </a:lnTo>
                    <a:lnTo>
                      <a:pt x="3391" y="664"/>
                    </a:lnTo>
                    <a:lnTo>
                      <a:pt x="3408" y="649"/>
                    </a:lnTo>
                    <a:lnTo>
                      <a:pt x="3424" y="642"/>
                    </a:lnTo>
                    <a:lnTo>
                      <a:pt x="3440" y="628"/>
                    </a:lnTo>
                    <a:lnTo>
                      <a:pt x="3457" y="621"/>
                    </a:lnTo>
                    <a:lnTo>
                      <a:pt x="3473" y="606"/>
                    </a:lnTo>
                    <a:lnTo>
                      <a:pt x="3489" y="599"/>
                    </a:lnTo>
                    <a:lnTo>
                      <a:pt x="3506" y="584"/>
                    </a:lnTo>
                    <a:lnTo>
                      <a:pt x="3522" y="570"/>
                    </a:lnTo>
                    <a:lnTo>
                      <a:pt x="3538" y="563"/>
                    </a:lnTo>
                    <a:lnTo>
                      <a:pt x="3554" y="548"/>
                    </a:lnTo>
                    <a:lnTo>
                      <a:pt x="3571" y="541"/>
                    </a:lnTo>
                    <a:lnTo>
                      <a:pt x="3587" y="527"/>
                    </a:lnTo>
                    <a:lnTo>
                      <a:pt x="3603" y="512"/>
                    </a:lnTo>
                    <a:lnTo>
                      <a:pt x="3620" y="505"/>
                    </a:lnTo>
                    <a:lnTo>
                      <a:pt x="3636" y="491"/>
                    </a:lnTo>
                    <a:lnTo>
                      <a:pt x="3652" y="476"/>
                    </a:lnTo>
                    <a:lnTo>
                      <a:pt x="3668" y="469"/>
                    </a:lnTo>
                    <a:lnTo>
                      <a:pt x="3685" y="454"/>
                    </a:lnTo>
                    <a:lnTo>
                      <a:pt x="3701" y="440"/>
                    </a:lnTo>
                    <a:lnTo>
                      <a:pt x="3717" y="433"/>
                    </a:lnTo>
                    <a:lnTo>
                      <a:pt x="3734" y="418"/>
                    </a:lnTo>
                    <a:lnTo>
                      <a:pt x="3750" y="404"/>
                    </a:lnTo>
                    <a:lnTo>
                      <a:pt x="3766" y="397"/>
                    </a:lnTo>
                    <a:lnTo>
                      <a:pt x="3783" y="382"/>
                    </a:lnTo>
                    <a:lnTo>
                      <a:pt x="3799" y="368"/>
                    </a:lnTo>
                    <a:lnTo>
                      <a:pt x="3815" y="353"/>
                    </a:lnTo>
                    <a:lnTo>
                      <a:pt x="3831" y="346"/>
                    </a:lnTo>
                    <a:lnTo>
                      <a:pt x="3848" y="332"/>
                    </a:lnTo>
                    <a:lnTo>
                      <a:pt x="3864" y="317"/>
                    </a:lnTo>
                    <a:lnTo>
                      <a:pt x="3880" y="310"/>
                    </a:lnTo>
                    <a:lnTo>
                      <a:pt x="3897" y="296"/>
                    </a:lnTo>
                    <a:lnTo>
                      <a:pt x="3913" y="281"/>
                    </a:lnTo>
                    <a:lnTo>
                      <a:pt x="3929" y="267"/>
                    </a:lnTo>
                    <a:lnTo>
                      <a:pt x="3946" y="259"/>
                    </a:lnTo>
                    <a:lnTo>
                      <a:pt x="3969" y="240"/>
                    </a:lnTo>
                    <a:lnTo>
                      <a:pt x="4281" y="3"/>
                    </a:lnTo>
                  </a:path>
                </a:pathLst>
              </a:custGeom>
              <a:noFill/>
              <a:ln w="1905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C013235C-BE0C-4C8B-B4F3-4BB75297A69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74437" y="1660908"/>
                <a:ext cx="1824817" cy="443941"/>
              </a:xfrm>
              <a:custGeom>
                <a:avLst/>
                <a:gdLst>
                  <a:gd name="T0" fmla="*/ 5 w 400"/>
                  <a:gd name="T1" fmla="*/ 105 h 120"/>
                  <a:gd name="T2" fmla="*/ 12 w 400"/>
                  <a:gd name="T3" fmla="*/ 96 h 120"/>
                  <a:gd name="T4" fmla="*/ 19 w 400"/>
                  <a:gd name="T5" fmla="*/ 89 h 120"/>
                  <a:gd name="T6" fmla="*/ 27 w 400"/>
                  <a:gd name="T7" fmla="*/ 82 h 120"/>
                  <a:gd name="T8" fmla="*/ 34 w 400"/>
                  <a:gd name="T9" fmla="*/ 76 h 120"/>
                  <a:gd name="T10" fmla="*/ 41 w 400"/>
                  <a:gd name="T11" fmla="*/ 70 h 120"/>
                  <a:gd name="T12" fmla="*/ 48 w 400"/>
                  <a:gd name="T13" fmla="*/ 64 h 120"/>
                  <a:gd name="T14" fmla="*/ 55 w 400"/>
                  <a:gd name="T15" fmla="*/ 58 h 120"/>
                  <a:gd name="T16" fmla="*/ 63 w 400"/>
                  <a:gd name="T17" fmla="*/ 53 h 120"/>
                  <a:gd name="T18" fmla="*/ 70 w 400"/>
                  <a:gd name="T19" fmla="*/ 48 h 120"/>
                  <a:gd name="T20" fmla="*/ 77 w 400"/>
                  <a:gd name="T21" fmla="*/ 43 h 120"/>
                  <a:gd name="T22" fmla="*/ 84 w 400"/>
                  <a:gd name="T23" fmla="*/ 38 h 120"/>
                  <a:gd name="T24" fmla="*/ 91 w 400"/>
                  <a:gd name="T25" fmla="*/ 34 h 120"/>
                  <a:gd name="T26" fmla="*/ 99 w 400"/>
                  <a:gd name="T27" fmla="*/ 30 h 120"/>
                  <a:gd name="T28" fmla="*/ 106 w 400"/>
                  <a:gd name="T29" fmla="*/ 26 h 120"/>
                  <a:gd name="T30" fmla="*/ 113 w 400"/>
                  <a:gd name="T31" fmla="*/ 22 h 120"/>
                  <a:gd name="T32" fmla="*/ 120 w 400"/>
                  <a:gd name="T33" fmla="*/ 18 h 120"/>
                  <a:gd name="T34" fmla="*/ 127 w 400"/>
                  <a:gd name="T35" fmla="*/ 15 h 120"/>
                  <a:gd name="T36" fmla="*/ 135 w 400"/>
                  <a:gd name="T37" fmla="*/ 12 h 120"/>
                  <a:gd name="T38" fmla="*/ 142 w 400"/>
                  <a:gd name="T39" fmla="*/ 10 h 120"/>
                  <a:gd name="T40" fmla="*/ 149 w 400"/>
                  <a:gd name="T41" fmla="*/ 8 h 120"/>
                  <a:gd name="T42" fmla="*/ 156 w 400"/>
                  <a:gd name="T43" fmla="*/ 6 h 120"/>
                  <a:gd name="T44" fmla="*/ 163 w 400"/>
                  <a:gd name="T45" fmla="*/ 4 h 120"/>
                  <a:gd name="T46" fmla="*/ 171 w 400"/>
                  <a:gd name="T47" fmla="*/ 2 h 120"/>
                  <a:gd name="T48" fmla="*/ 178 w 400"/>
                  <a:gd name="T49" fmla="*/ 1 h 120"/>
                  <a:gd name="T50" fmla="*/ 185 w 400"/>
                  <a:gd name="T51" fmla="*/ 1 h 120"/>
                  <a:gd name="T52" fmla="*/ 192 w 400"/>
                  <a:gd name="T53" fmla="*/ 0 h 120"/>
                  <a:gd name="T54" fmla="*/ 200 w 400"/>
                  <a:gd name="T55" fmla="*/ 0 h 120"/>
                  <a:gd name="T56" fmla="*/ 207 w 400"/>
                  <a:gd name="T57" fmla="*/ 0 h 120"/>
                  <a:gd name="T58" fmla="*/ 214 w 400"/>
                  <a:gd name="T59" fmla="*/ 1 h 120"/>
                  <a:gd name="T60" fmla="*/ 221 w 400"/>
                  <a:gd name="T61" fmla="*/ 1 h 120"/>
                  <a:gd name="T62" fmla="*/ 228 w 400"/>
                  <a:gd name="T63" fmla="*/ 2 h 120"/>
                  <a:gd name="T64" fmla="*/ 236 w 400"/>
                  <a:gd name="T65" fmla="*/ 4 h 120"/>
                  <a:gd name="T66" fmla="*/ 243 w 400"/>
                  <a:gd name="T67" fmla="*/ 6 h 120"/>
                  <a:gd name="T68" fmla="*/ 250 w 400"/>
                  <a:gd name="T69" fmla="*/ 8 h 120"/>
                  <a:gd name="T70" fmla="*/ 257 w 400"/>
                  <a:gd name="T71" fmla="*/ 10 h 120"/>
                  <a:gd name="T72" fmla="*/ 264 w 400"/>
                  <a:gd name="T73" fmla="*/ 12 h 120"/>
                  <a:gd name="T74" fmla="*/ 272 w 400"/>
                  <a:gd name="T75" fmla="*/ 15 h 120"/>
                  <a:gd name="T76" fmla="*/ 279 w 400"/>
                  <a:gd name="T77" fmla="*/ 18 h 120"/>
                  <a:gd name="T78" fmla="*/ 286 w 400"/>
                  <a:gd name="T79" fmla="*/ 22 h 120"/>
                  <a:gd name="T80" fmla="*/ 293 w 400"/>
                  <a:gd name="T81" fmla="*/ 26 h 120"/>
                  <a:gd name="T82" fmla="*/ 300 w 400"/>
                  <a:gd name="T83" fmla="*/ 30 h 120"/>
                  <a:gd name="T84" fmla="*/ 308 w 400"/>
                  <a:gd name="T85" fmla="*/ 34 h 120"/>
                  <a:gd name="T86" fmla="*/ 315 w 400"/>
                  <a:gd name="T87" fmla="*/ 38 h 120"/>
                  <a:gd name="T88" fmla="*/ 322 w 400"/>
                  <a:gd name="T89" fmla="*/ 43 h 120"/>
                  <a:gd name="T90" fmla="*/ 329 w 400"/>
                  <a:gd name="T91" fmla="*/ 48 h 120"/>
                  <a:gd name="T92" fmla="*/ 336 w 400"/>
                  <a:gd name="T93" fmla="*/ 53 h 120"/>
                  <a:gd name="T94" fmla="*/ 344 w 400"/>
                  <a:gd name="T95" fmla="*/ 58 h 120"/>
                  <a:gd name="T96" fmla="*/ 351 w 400"/>
                  <a:gd name="T97" fmla="*/ 64 h 120"/>
                  <a:gd name="T98" fmla="*/ 358 w 400"/>
                  <a:gd name="T99" fmla="*/ 70 h 120"/>
                  <a:gd name="T100" fmla="*/ 365 w 400"/>
                  <a:gd name="T101" fmla="*/ 76 h 120"/>
                  <a:gd name="T102" fmla="*/ 372 w 400"/>
                  <a:gd name="T103" fmla="*/ 82 h 120"/>
                  <a:gd name="T104" fmla="*/ 380 w 400"/>
                  <a:gd name="T105" fmla="*/ 89 h 120"/>
                  <a:gd name="T106" fmla="*/ 387 w 400"/>
                  <a:gd name="T107" fmla="*/ 96 h 120"/>
                  <a:gd name="T108" fmla="*/ 394 w 400"/>
                  <a:gd name="T109" fmla="*/ 10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00" h="120">
                    <a:moveTo>
                      <a:pt x="0" y="120"/>
                    </a:moveTo>
                    <a:lnTo>
                      <a:pt x="1" y="112"/>
                    </a:lnTo>
                    <a:lnTo>
                      <a:pt x="3" y="108"/>
                    </a:lnTo>
                    <a:lnTo>
                      <a:pt x="5" y="105"/>
                    </a:lnTo>
                    <a:lnTo>
                      <a:pt x="7" y="103"/>
                    </a:lnTo>
                    <a:lnTo>
                      <a:pt x="9" y="101"/>
                    </a:lnTo>
                    <a:lnTo>
                      <a:pt x="10" y="99"/>
                    </a:lnTo>
                    <a:lnTo>
                      <a:pt x="12" y="96"/>
                    </a:lnTo>
                    <a:lnTo>
                      <a:pt x="14" y="95"/>
                    </a:lnTo>
                    <a:lnTo>
                      <a:pt x="16" y="93"/>
                    </a:lnTo>
                    <a:lnTo>
                      <a:pt x="18" y="91"/>
                    </a:lnTo>
                    <a:lnTo>
                      <a:pt x="19" y="89"/>
                    </a:lnTo>
                    <a:lnTo>
                      <a:pt x="21" y="87"/>
                    </a:lnTo>
                    <a:lnTo>
                      <a:pt x="23" y="86"/>
                    </a:lnTo>
                    <a:lnTo>
                      <a:pt x="25" y="84"/>
                    </a:lnTo>
                    <a:lnTo>
                      <a:pt x="27" y="82"/>
                    </a:lnTo>
                    <a:lnTo>
                      <a:pt x="28" y="81"/>
                    </a:lnTo>
                    <a:lnTo>
                      <a:pt x="30" y="79"/>
                    </a:lnTo>
                    <a:lnTo>
                      <a:pt x="32" y="77"/>
                    </a:lnTo>
                    <a:lnTo>
                      <a:pt x="34" y="76"/>
                    </a:lnTo>
                    <a:lnTo>
                      <a:pt x="36" y="74"/>
                    </a:lnTo>
                    <a:lnTo>
                      <a:pt x="37" y="73"/>
                    </a:lnTo>
                    <a:lnTo>
                      <a:pt x="39" y="71"/>
                    </a:lnTo>
                    <a:lnTo>
                      <a:pt x="41" y="70"/>
                    </a:lnTo>
                    <a:lnTo>
                      <a:pt x="43" y="68"/>
                    </a:lnTo>
                    <a:lnTo>
                      <a:pt x="45" y="67"/>
                    </a:lnTo>
                    <a:lnTo>
                      <a:pt x="46" y="65"/>
                    </a:lnTo>
                    <a:lnTo>
                      <a:pt x="48" y="64"/>
                    </a:lnTo>
                    <a:lnTo>
                      <a:pt x="50" y="62"/>
                    </a:lnTo>
                    <a:lnTo>
                      <a:pt x="52" y="61"/>
                    </a:lnTo>
                    <a:lnTo>
                      <a:pt x="54" y="60"/>
                    </a:lnTo>
                    <a:lnTo>
                      <a:pt x="55" y="58"/>
                    </a:lnTo>
                    <a:lnTo>
                      <a:pt x="57" y="57"/>
                    </a:lnTo>
                    <a:lnTo>
                      <a:pt x="59" y="56"/>
                    </a:lnTo>
                    <a:lnTo>
                      <a:pt x="61" y="54"/>
                    </a:lnTo>
                    <a:lnTo>
                      <a:pt x="63" y="53"/>
                    </a:lnTo>
                    <a:lnTo>
                      <a:pt x="64" y="52"/>
                    </a:lnTo>
                    <a:lnTo>
                      <a:pt x="66" y="50"/>
                    </a:lnTo>
                    <a:lnTo>
                      <a:pt x="68" y="49"/>
                    </a:lnTo>
                    <a:lnTo>
                      <a:pt x="70" y="48"/>
                    </a:lnTo>
                    <a:lnTo>
                      <a:pt x="72" y="47"/>
                    </a:lnTo>
                    <a:lnTo>
                      <a:pt x="73" y="45"/>
                    </a:lnTo>
                    <a:lnTo>
                      <a:pt x="75" y="44"/>
                    </a:lnTo>
                    <a:lnTo>
                      <a:pt x="77" y="43"/>
                    </a:lnTo>
                    <a:lnTo>
                      <a:pt x="79" y="42"/>
                    </a:lnTo>
                    <a:lnTo>
                      <a:pt x="81" y="41"/>
                    </a:lnTo>
                    <a:lnTo>
                      <a:pt x="82" y="39"/>
                    </a:lnTo>
                    <a:lnTo>
                      <a:pt x="84" y="38"/>
                    </a:lnTo>
                    <a:lnTo>
                      <a:pt x="86" y="37"/>
                    </a:lnTo>
                    <a:lnTo>
                      <a:pt x="88" y="36"/>
                    </a:lnTo>
                    <a:lnTo>
                      <a:pt x="90" y="35"/>
                    </a:lnTo>
                    <a:lnTo>
                      <a:pt x="91" y="34"/>
                    </a:lnTo>
                    <a:lnTo>
                      <a:pt x="93" y="33"/>
                    </a:lnTo>
                    <a:lnTo>
                      <a:pt x="95" y="32"/>
                    </a:lnTo>
                    <a:lnTo>
                      <a:pt x="97" y="31"/>
                    </a:lnTo>
                    <a:lnTo>
                      <a:pt x="99" y="30"/>
                    </a:lnTo>
                    <a:lnTo>
                      <a:pt x="100" y="29"/>
                    </a:lnTo>
                    <a:lnTo>
                      <a:pt x="102" y="28"/>
                    </a:lnTo>
                    <a:lnTo>
                      <a:pt x="104" y="27"/>
                    </a:lnTo>
                    <a:lnTo>
                      <a:pt x="106" y="26"/>
                    </a:lnTo>
                    <a:lnTo>
                      <a:pt x="108" y="25"/>
                    </a:lnTo>
                    <a:lnTo>
                      <a:pt x="109" y="24"/>
                    </a:lnTo>
                    <a:lnTo>
                      <a:pt x="111" y="23"/>
                    </a:lnTo>
                    <a:lnTo>
                      <a:pt x="113" y="22"/>
                    </a:lnTo>
                    <a:lnTo>
                      <a:pt x="115" y="21"/>
                    </a:lnTo>
                    <a:lnTo>
                      <a:pt x="117" y="20"/>
                    </a:lnTo>
                    <a:lnTo>
                      <a:pt x="118" y="19"/>
                    </a:lnTo>
                    <a:lnTo>
                      <a:pt x="120" y="18"/>
                    </a:lnTo>
                    <a:lnTo>
                      <a:pt x="122" y="18"/>
                    </a:lnTo>
                    <a:lnTo>
                      <a:pt x="124" y="17"/>
                    </a:lnTo>
                    <a:lnTo>
                      <a:pt x="126" y="16"/>
                    </a:lnTo>
                    <a:lnTo>
                      <a:pt x="127" y="15"/>
                    </a:lnTo>
                    <a:lnTo>
                      <a:pt x="129" y="15"/>
                    </a:lnTo>
                    <a:lnTo>
                      <a:pt x="131" y="14"/>
                    </a:lnTo>
                    <a:lnTo>
                      <a:pt x="133" y="13"/>
                    </a:lnTo>
                    <a:lnTo>
                      <a:pt x="135" y="12"/>
                    </a:lnTo>
                    <a:lnTo>
                      <a:pt x="136" y="12"/>
                    </a:lnTo>
                    <a:lnTo>
                      <a:pt x="138" y="11"/>
                    </a:lnTo>
                    <a:lnTo>
                      <a:pt x="140" y="10"/>
                    </a:lnTo>
                    <a:lnTo>
                      <a:pt x="142" y="10"/>
                    </a:lnTo>
                    <a:lnTo>
                      <a:pt x="144" y="9"/>
                    </a:lnTo>
                    <a:lnTo>
                      <a:pt x="145" y="9"/>
                    </a:lnTo>
                    <a:lnTo>
                      <a:pt x="147" y="8"/>
                    </a:lnTo>
                    <a:lnTo>
                      <a:pt x="149" y="8"/>
                    </a:lnTo>
                    <a:lnTo>
                      <a:pt x="151" y="7"/>
                    </a:lnTo>
                    <a:lnTo>
                      <a:pt x="153" y="7"/>
                    </a:lnTo>
                    <a:lnTo>
                      <a:pt x="154" y="6"/>
                    </a:lnTo>
                    <a:lnTo>
                      <a:pt x="156" y="6"/>
                    </a:lnTo>
                    <a:lnTo>
                      <a:pt x="158" y="5"/>
                    </a:lnTo>
                    <a:lnTo>
                      <a:pt x="160" y="5"/>
                    </a:lnTo>
                    <a:lnTo>
                      <a:pt x="162" y="4"/>
                    </a:lnTo>
                    <a:lnTo>
                      <a:pt x="163" y="4"/>
                    </a:lnTo>
                    <a:lnTo>
                      <a:pt x="165" y="3"/>
                    </a:lnTo>
                    <a:lnTo>
                      <a:pt x="167" y="3"/>
                    </a:lnTo>
                    <a:lnTo>
                      <a:pt x="169" y="3"/>
                    </a:lnTo>
                    <a:lnTo>
                      <a:pt x="171" y="2"/>
                    </a:lnTo>
                    <a:lnTo>
                      <a:pt x="172" y="2"/>
                    </a:lnTo>
                    <a:lnTo>
                      <a:pt x="174" y="2"/>
                    </a:lnTo>
                    <a:lnTo>
                      <a:pt x="176" y="2"/>
                    </a:lnTo>
                    <a:lnTo>
                      <a:pt x="178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3" y="1"/>
                    </a:lnTo>
                    <a:lnTo>
                      <a:pt x="185" y="1"/>
                    </a:lnTo>
                    <a:lnTo>
                      <a:pt x="187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2" y="0"/>
                    </a:lnTo>
                    <a:lnTo>
                      <a:pt x="194" y="0"/>
                    </a:lnTo>
                    <a:lnTo>
                      <a:pt x="196" y="0"/>
                    </a:lnTo>
                    <a:lnTo>
                      <a:pt x="198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3" y="0"/>
                    </a:lnTo>
                    <a:lnTo>
                      <a:pt x="205" y="0"/>
                    </a:lnTo>
                    <a:lnTo>
                      <a:pt x="207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2" y="0"/>
                    </a:lnTo>
                    <a:lnTo>
                      <a:pt x="214" y="1"/>
                    </a:lnTo>
                    <a:lnTo>
                      <a:pt x="216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21" y="1"/>
                    </a:lnTo>
                    <a:lnTo>
                      <a:pt x="223" y="2"/>
                    </a:lnTo>
                    <a:lnTo>
                      <a:pt x="225" y="2"/>
                    </a:lnTo>
                    <a:lnTo>
                      <a:pt x="227" y="2"/>
                    </a:lnTo>
                    <a:lnTo>
                      <a:pt x="228" y="2"/>
                    </a:lnTo>
                    <a:lnTo>
                      <a:pt x="230" y="3"/>
                    </a:lnTo>
                    <a:lnTo>
                      <a:pt x="232" y="3"/>
                    </a:lnTo>
                    <a:lnTo>
                      <a:pt x="234" y="3"/>
                    </a:lnTo>
                    <a:lnTo>
                      <a:pt x="236" y="4"/>
                    </a:lnTo>
                    <a:lnTo>
                      <a:pt x="237" y="4"/>
                    </a:lnTo>
                    <a:lnTo>
                      <a:pt x="239" y="5"/>
                    </a:lnTo>
                    <a:lnTo>
                      <a:pt x="241" y="5"/>
                    </a:lnTo>
                    <a:lnTo>
                      <a:pt x="243" y="6"/>
                    </a:lnTo>
                    <a:lnTo>
                      <a:pt x="245" y="6"/>
                    </a:lnTo>
                    <a:lnTo>
                      <a:pt x="246" y="7"/>
                    </a:lnTo>
                    <a:lnTo>
                      <a:pt x="248" y="7"/>
                    </a:lnTo>
                    <a:lnTo>
                      <a:pt x="250" y="8"/>
                    </a:lnTo>
                    <a:lnTo>
                      <a:pt x="252" y="8"/>
                    </a:lnTo>
                    <a:lnTo>
                      <a:pt x="254" y="9"/>
                    </a:lnTo>
                    <a:lnTo>
                      <a:pt x="255" y="9"/>
                    </a:lnTo>
                    <a:lnTo>
                      <a:pt x="257" y="10"/>
                    </a:lnTo>
                    <a:lnTo>
                      <a:pt x="259" y="10"/>
                    </a:lnTo>
                    <a:lnTo>
                      <a:pt x="261" y="11"/>
                    </a:lnTo>
                    <a:lnTo>
                      <a:pt x="263" y="12"/>
                    </a:lnTo>
                    <a:lnTo>
                      <a:pt x="264" y="12"/>
                    </a:lnTo>
                    <a:lnTo>
                      <a:pt x="266" y="13"/>
                    </a:lnTo>
                    <a:lnTo>
                      <a:pt x="268" y="14"/>
                    </a:lnTo>
                    <a:lnTo>
                      <a:pt x="270" y="15"/>
                    </a:lnTo>
                    <a:lnTo>
                      <a:pt x="272" y="15"/>
                    </a:lnTo>
                    <a:lnTo>
                      <a:pt x="273" y="16"/>
                    </a:lnTo>
                    <a:lnTo>
                      <a:pt x="275" y="17"/>
                    </a:lnTo>
                    <a:lnTo>
                      <a:pt x="277" y="18"/>
                    </a:lnTo>
                    <a:lnTo>
                      <a:pt x="279" y="18"/>
                    </a:lnTo>
                    <a:lnTo>
                      <a:pt x="281" y="19"/>
                    </a:lnTo>
                    <a:lnTo>
                      <a:pt x="282" y="20"/>
                    </a:lnTo>
                    <a:lnTo>
                      <a:pt x="284" y="21"/>
                    </a:lnTo>
                    <a:lnTo>
                      <a:pt x="286" y="22"/>
                    </a:lnTo>
                    <a:lnTo>
                      <a:pt x="288" y="23"/>
                    </a:lnTo>
                    <a:lnTo>
                      <a:pt x="290" y="24"/>
                    </a:lnTo>
                    <a:lnTo>
                      <a:pt x="291" y="25"/>
                    </a:lnTo>
                    <a:lnTo>
                      <a:pt x="293" y="26"/>
                    </a:lnTo>
                    <a:lnTo>
                      <a:pt x="295" y="27"/>
                    </a:lnTo>
                    <a:lnTo>
                      <a:pt x="297" y="28"/>
                    </a:lnTo>
                    <a:lnTo>
                      <a:pt x="299" y="29"/>
                    </a:lnTo>
                    <a:lnTo>
                      <a:pt x="300" y="30"/>
                    </a:lnTo>
                    <a:lnTo>
                      <a:pt x="302" y="31"/>
                    </a:lnTo>
                    <a:lnTo>
                      <a:pt x="304" y="32"/>
                    </a:lnTo>
                    <a:lnTo>
                      <a:pt x="306" y="33"/>
                    </a:lnTo>
                    <a:lnTo>
                      <a:pt x="308" y="34"/>
                    </a:lnTo>
                    <a:lnTo>
                      <a:pt x="309" y="35"/>
                    </a:lnTo>
                    <a:lnTo>
                      <a:pt x="311" y="36"/>
                    </a:lnTo>
                    <a:lnTo>
                      <a:pt x="313" y="37"/>
                    </a:lnTo>
                    <a:lnTo>
                      <a:pt x="315" y="38"/>
                    </a:lnTo>
                    <a:lnTo>
                      <a:pt x="317" y="39"/>
                    </a:lnTo>
                    <a:lnTo>
                      <a:pt x="318" y="41"/>
                    </a:lnTo>
                    <a:lnTo>
                      <a:pt x="320" y="42"/>
                    </a:lnTo>
                    <a:lnTo>
                      <a:pt x="322" y="43"/>
                    </a:lnTo>
                    <a:lnTo>
                      <a:pt x="324" y="44"/>
                    </a:lnTo>
                    <a:lnTo>
                      <a:pt x="326" y="45"/>
                    </a:lnTo>
                    <a:lnTo>
                      <a:pt x="327" y="47"/>
                    </a:lnTo>
                    <a:lnTo>
                      <a:pt x="329" y="48"/>
                    </a:lnTo>
                    <a:lnTo>
                      <a:pt x="331" y="49"/>
                    </a:lnTo>
                    <a:lnTo>
                      <a:pt x="333" y="50"/>
                    </a:lnTo>
                    <a:lnTo>
                      <a:pt x="335" y="52"/>
                    </a:lnTo>
                    <a:lnTo>
                      <a:pt x="336" y="53"/>
                    </a:lnTo>
                    <a:lnTo>
                      <a:pt x="338" y="54"/>
                    </a:lnTo>
                    <a:lnTo>
                      <a:pt x="340" y="56"/>
                    </a:lnTo>
                    <a:lnTo>
                      <a:pt x="342" y="57"/>
                    </a:lnTo>
                    <a:lnTo>
                      <a:pt x="344" y="58"/>
                    </a:lnTo>
                    <a:lnTo>
                      <a:pt x="345" y="60"/>
                    </a:lnTo>
                    <a:lnTo>
                      <a:pt x="347" y="61"/>
                    </a:lnTo>
                    <a:lnTo>
                      <a:pt x="349" y="62"/>
                    </a:lnTo>
                    <a:lnTo>
                      <a:pt x="351" y="64"/>
                    </a:lnTo>
                    <a:lnTo>
                      <a:pt x="353" y="65"/>
                    </a:lnTo>
                    <a:lnTo>
                      <a:pt x="354" y="67"/>
                    </a:lnTo>
                    <a:lnTo>
                      <a:pt x="356" y="68"/>
                    </a:lnTo>
                    <a:lnTo>
                      <a:pt x="358" y="70"/>
                    </a:lnTo>
                    <a:lnTo>
                      <a:pt x="360" y="71"/>
                    </a:lnTo>
                    <a:lnTo>
                      <a:pt x="362" y="73"/>
                    </a:lnTo>
                    <a:lnTo>
                      <a:pt x="363" y="74"/>
                    </a:lnTo>
                    <a:lnTo>
                      <a:pt x="365" y="76"/>
                    </a:lnTo>
                    <a:lnTo>
                      <a:pt x="367" y="77"/>
                    </a:lnTo>
                    <a:lnTo>
                      <a:pt x="369" y="79"/>
                    </a:lnTo>
                    <a:lnTo>
                      <a:pt x="371" y="81"/>
                    </a:lnTo>
                    <a:lnTo>
                      <a:pt x="372" y="82"/>
                    </a:lnTo>
                    <a:lnTo>
                      <a:pt x="374" y="84"/>
                    </a:lnTo>
                    <a:lnTo>
                      <a:pt x="376" y="86"/>
                    </a:lnTo>
                    <a:lnTo>
                      <a:pt x="378" y="87"/>
                    </a:lnTo>
                    <a:lnTo>
                      <a:pt x="380" y="89"/>
                    </a:lnTo>
                    <a:lnTo>
                      <a:pt x="381" y="91"/>
                    </a:lnTo>
                    <a:lnTo>
                      <a:pt x="383" y="93"/>
                    </a:lnTo>
                    <a:lnTo>
                      <a:pt x="385" y="95"/>
                    </a:lnTo>
                    <a:lnTo>
                      <a:pt x="387" y="96"/>
                    </a:lnTo>
                    <a:lnTo>
                      <a:pt x="389" y="99"/>
                    </a:lnTo>
                    <a:lnTo>
                      <a:pt x="390" y="101"/>
                    </a:lnTo>
                    <a:lnTo>
                      <a:pt x="392" y="103"/>
                    </a:lnTo>
                    <a:lnTo>
                      <a:pt x="394" y="105"/>
                    </a:lnTo>
                    <a:lnTo>
                      <a:pt x="396" y="108"/>
                    </a:lnTo>
                    <a:lnTo>
                      <a:pt x="398" y="112"/>
                    </a:lnTo>
                    <a:lnTo>
                      <a:pt x="400" y="120"/>
                    </a:lnTo>
                  </a:path>
                </a:pathLst>
              </a:custGeom>
              <a:noFill/>
              <a:ln w="3175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36" name="Freeform 161">
                <a:extLst>
                  <a:ext uri="{FF2B5EF4-FFF2-40B4-BE49-F238E27FC236}">
                    <a16:creationId xmlns:a16="http://schemas.microsoft.com/office/drawing/2014/main" id="{A453E0BA-1708-4E97-B419-609A297B36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43057" y="1698538"/>
                <a:ext cx="1482812" cy="406311"/>
              </a:xfrm>
              <a:custGeom>
                <a:avLst/>
                <a:gdLst>
                  <a:gd name="T0" fmla="*/ 4 w 325"/>
                  <a:gd name="T1" fmla="*/ 91 h 110"/>
                  <a:gd name="T2" fmla="*/ 10 w 325"/>
                  <a:gd name="T3" fmla="*/ 81 h 110"/>
                  <a:gd name="T4" fmla="*/ 16 w 325"/>
                  <a:gd name="T5" fmla="*/ 73 h 110"/>
                  <a:gd name="T6" fmla="*/ 22 w 325"/>
                  <a:gd name="T7" fmla="*/ 66 h 110"/>
                  <a:gd name="T8" fmla="*/ 28 w 325"/>
                  <a:gd name="T9" fmla="*/ 60 h 110"/>
                  <a:gd name="T10" fmla="*/ 34 w 325"/>
                  <a:gd name="T11" fmla="*/ 54 h 110"/>
                  <a:gd name="T12" fmla="*/ 40 w 325"/>
                  <a:gd name="T13" fmla="*/ 49 h 110"/>
                  <a:gd name="T14" fmla="*/ 45 w 325"/>
                  <a:gd name="T15" fmla="*/ 44 h 110"/>
                  <a:gd name="T16" fmla="*/ 51 w 325"/>
                  <a:gd name="T17" fmla="*/ 40 h 110"/>
                  <a:gd name="T18" fmla="*/ 57 w 325"/>
                  <a:gd name="T19" fmla="*/ 36 h 110"/>
                  <a:gd name="T20" fmla="*/ 63 w 325"/>
                  <a:gd name="T21" fmla="*/ 32 h 110"/>
                  <a:gd name="T22" fmla="*/ 69 w 325"/>
                  <a:gd name="T23" fmla="*/ 28 h 110"/>
                  <a:gd name="T24" fmla="*/ 75 w 325"/>
                  <a:gd name="T25" fmla="*/ 25 h 110"/>
                  <a:gd name="T26" fmla="*/ 81 w 325"/>
                  <a:gd name="T27" fmla="*/ 21 h 110"/>
                  <a:gd name="T28" fmla="*/ 86 w 325"/>
                  <a:gd name="T29" fmla="*/ 18 h 110"/>
                  <a:gd name="T30" fmla="*/ 92 w 325"/>
                  <a:gd name="T31" fmla="*/ 16 h 110"/>
                  <a:gd name="T32" fmla="*/ 98 w 325"/>
                  <a:gd name="T33" fmla="*/ 13 h 110"/>
                  <a:gd name="T34" fmla="*/ 104 w 325"/>
                  <a:gd name="T35" fmla="*/ 11 h 110"/>
                  <a:gd name="T36" fmla="*/ 110 w 325"/>
                  <a:gd name="T37" fmla="*/ 9 h 110"/>
                  <a:gd name="T38" fmla="*/ 116 w 325"/>
                  <a:gd name="T39" fmla="*/ 7 h 110"/>
                  <a:gd name="T40" fmla="*/ 122 w 325"/>
                  <a:gd name="T41" fmla="*/ 5 h 110"/>
                  <a:gd name="T42" fmla="*/ 127 w 325"/>
                  <a:gd name="T43" fmla="*/ 4 h 110"/>
                  <a:gd name="T44" fmla="*/ 133 w 325"/>
                  <a:gd name="T45" fmla="*/ 2 h 110"/>
                  <a:gd name="T46" fmla="*/ 139 w 325"/>
                  <a:gd name="T47" fmla="*/ 1 h 110"/>
                  <a:gd name="T48" fmla="*/ 145 w 325"/>
                  <a:gd name="T49" fmla="*/ 1 h 110"/>
                  <a:gd name="T50" fmla="*/ 151 w 325"/>
                  <a:gd name="T51" fmla="*/ 0 h 110"/>
                  <a:gd name="T52" fmla="*/ 157 w 325"/>
                  <a:gd name="T53" fmla="*/ 0 h 110"/>
                  <a:gd name="T54" fmla="*/ 163 w 325"/>
                  <a:gd name="T55" fmla="*/ 0 h 110"/>
                  <a:gd name="T56" fmla="*/ 168 w 325"/>
                  <a:gd name="T57" fmla="*/ 0 h 110"/>
                  <a:gd name="T58" fmla="*/ 174 w 325"/>
                  <a:gd name="T59" fmla="*/ 0 h 110"/>
                  <a:gd name="T60" fmla="*/ 180 w 325"/>
                  <a:gd name="T61" fmla="*/ 1 h 110"/>
                  <a:gd name="T62" fmla="*/ 186 w 325"/>
                  <a:gd name="T63" fmla="*/ 1 h 110"/>
                  <a:gd name="T64" fmla="*/ 192 w 325"/>
                  <a:gd name="T65" fmla="*/ 2 h 110"/>
                  <a:gd name="T66" fmla="*/ 198 w 325"/>
                  <a:gd name="T67" fmla="*/ 4 h 110"/>
                  <a:gd name="T68" fmla="*/ 203 w 325"/>
                  <a:gd name="T69" fmla="*/ 5 h 110"/>
                  <a:gd name="T70" fmla="*/ 209 w 325"/>
                  <a:gd name="T71" fmla="*/ 7 h 110"/>
                  <a:gd name="T72" fmla="*/ 215 w 325"/>
                  <a:gd name="T73" fmla="*/ 9 h 110"/>
                  <a:gd name="T74" fmla="*/ 221 w 325"/>
                  <a:gd name="T75" fmla="*/ 11 h 110"/>
                  <a:gd name="T76" fmla="*/ 227 w 325"/>
                  <a:gd name="T77" fmla="*/ 13 h 110"/>
                  <a:gd name="T78" fmla="*/ 233 w 325"/>
                  <a:gd name="T79" fmla="*/ 16 h 110"/>
                  <a:gd name="T80" fmla="*/ 239 w 325"/>
                  <a:gd name="T81" fmla="*/ 18 h 110"/>
                  <a:gd name="T82" fmla="*/ 244 w 325"/>
                  <a:gd name="T83" fmla="*/ 21 h 110"/>
                  <a:gd name="T84" fmla="*/ 250 w 325"/>
                  <a:gd name="T85" fmla="*/ 25 h 110"/>
                  <a:gd name="T86" fmla="*/ 256 w 325"/>
                  <a:gd name="T87" fmla="*/ 28 h 110"/>
                  <a:gd name="T88" fmla="*/ 262 w 325"/>
                  <a:gd name="T89" fmla="*/ 32 h 110"/>
                  <a:gd name="T90" fmla="*/ 268 w 325"/>
                  <a:gd name="T91" fmla="*/ 36 h 110"/>
                  <a:gd name="T92" fmla="*/ 274 w 325"/>
                  <a:gd name="T93" fmla="*/ 40 h 110"/>
                  <a:gd name="T94" fmla="*/ 280 w 325"/>
                  <a:gd name="T95" fmla="*/ 44 h 110"/>
                  <a:gd name="T96" fmla="*/ 285 w 325"/>
                  <a:gd name="T97" fmla="*/ 49 h 110"/>
                  <a:gd name="T98" fmla="*/ 291 w 325"/>
                  <a:gd name="T99" fmla="*/ 54 h 110"/>
                  <a:gd name="T100" fmla="*/ 297 w 325"/>
                  <a:gd name="T101" fmla="*/ 60 h 110"/>
                  <a:gd name="T102" fmla="*/ 303 w 325"/>
                  <a:gd name="T103" fmla="*/ 66 h 110"/>
                  <a:gd name="T104" fmla="*/ 309 w 325"/>
                  <a:gd name="T105" fmla="*/ 73 h 110"/>
                  <a:gd name="T106" fmla="*/ 315 w 325"/>
                  <a:gd name="T107" fmla="*/ 81 h 110"/>
                  <a:gd name="T108" fmla="*/ 321 w 325"/>
                  <a:gd name="T109" fmla="*/ 9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5" h="110">
                    <a:moveTo>
                      <a:pt x="0" y="110"/>
                    </a:moveTo>
                    <a:lnTo>
                      <a:pt x="1" y="99"/>
                    </a:lnTo>
                    <a:lnTo>
                      <a:pt x="3" y="95"/>
                    </a:lnTo>
                    <a:lnTo>
                      <a:pt x="4" y="91"/>
                    </a:lnTo>
                    <a:lnTo>
                      <a:pt x="6" y="88"/>
                    </a:lnTo>
                    <a:lnTo>
                      <a:pt x="7" y="85"/>
                    </a:lnTo>
                    <a:lnTo>
                      <a:pt x="9" y="83"/>
                    </a:lnTo>
                    <a:lnTo>
                      <a:pt x="10" y="81"/>
                    </a:lnTo>
                    <a:lnTo>
                      <a:pt x="12" y="79"/>
                    </a:lnTo>
                    <a:lnTo>
                      <a:pt x="13" y="77"/>
                    </a:lnTo>
                    <a:lnTo>
                      <a:pt x="15" y="75"/>
                    </a:lnTo>
                    <a:lnTo>
                      <a:pt x="16" y="73"/>
                    </a:lnTo>
                    <a:lnTo>
                      <a:pt x="18" y="71"/>
                    </a:lnTo>
                    <a:lnTo>
                      <a:pt x="19" y="69"/>
                    </a:lnTo>
                    <a:lnTo>
                      <a:pt x="20" y="68"/>
                    </a:lnTo>
                    <a:lnTo>
                      <a:pt x="22" y="66"/>
                    </a:lnTo>
                    <a:lnTo>
                      <a:pt x="23" y="64"/>
                    </a:lnTo>
                    <a:lnTo>
                      <a:pt x="25" y="63"/>
                    </a:lnTo>
                    <a:lnTo>
                      <a:pt x="26" y="61"/>
                    </a:lnTo>
                    <a:lnTo>
                      <a:pt x="28" y="60"/>
                    </a:lnTo>
                    <a:lnTo>
                      <a:pt x="29" y="58"/>
                    </a:lnTo>
                    <a:lnTo>
                      <a:pt x="31" y="57"/>
                    </a:lnTo>
                    <a:lnTo>
                      <a:pt x="32" y="56"/>
                    </a:lnTo>
                    <a:lnTo>
                      <a:pt x="34" y="54"/>
                    </a:lnTo>
                    <a:lnTo>
                      <a:pt x="35" y="53"/>
                    </a:lnTo>
                    <a:lnTo>
                      <a:pt x="37" y="52"/>
                    </a:lnTo>
                    <a:lnTo>
                      <a:pt x="38" y="50"/>
                    </a:lnTo>
                    <a:lnTo>
                      <a:pt x="40" y="49"/>
                    </a:lnTo>
                    <a:lnTo>
                      <a:pt x="41" y="48"/>
                    </a:lnTo>
                    <a:lnTo>
                      <a:pt x="42" y="47"/>
                    </a:lnTo>
                    <a:lnTo>
                      <a:pt x="44" y="46"/>
                    </a:lnTo>
                    <a:lnTo>
                      <a:pt x="45" y="44"/>
                    </a:lnTo>
                    <a:lnTo>
                      <a:pt x="47" y="43"/>
                    </a:lnTo>
                    <a:lnTo>
                      <a:pt x="48" y="42"/>
                    </a:lnTo>
                    <a:lnTo>
                      <a:pt x="50" y="41"/>
                    </a:lnTo>
                    <a:lnTo>
                      <a:pt x="51" y="40"/>
                    </a:lnTo>
                    <a:lnTo>
                      <a:pt x="53" y="39"/>
                    </a:lnTo>
                    <a:lnTo>
                      <a:pt x="54" y="38"/>
                    </a:lnTo>
                    <a:lnTo>
                      <a:pt x="56" y="37"/>
                    </a:lnTo>
                    <a:lnTo>
                      <a:pt x="57" y="36"/>
                    </a:lnTo>
                    <a:lnTo>
                      <a:pt x="59" y="35"/>
                    </a:lnTo>
                    <a:lnTo>
                      <a:pt x="60" y="34"/>
                    </a:lnTo>
                    <a:lnTo>
                      <a:pt x="61" y="33"/>
                    </a:lnTo>
                    <a:lnTo>
                      <a:pt x="63" y="32"/>
                    </a:lnTo>
                    <a:lnTo>
                      <a:pt x="64" y="31"/>
                    </a:lnTo>
                    <a:lnTo>
                      <a:pt x="66" y="30"/>
                    </a:lnTo>
                    <a:lnTo>
                      <a:pt x="67" y="29"/>
                    </a:lnTo>
                    <a:lnTo>
                      <a:pt x="69" y="28"/>
                    </a:lnTo>
                    <a:lnTo>
                      <a:pt x="70" y="27"/>
                    </a:lnTo>
                    <a:lnTo>
                      <a:pt x="72" y="26"/>
                    </a:lnTo>
                    <a:lnTo>
                      <a:pt x="73" y="25"/>
                    </a:lnTo>
                    <a:lnTo>
                      <a:pt x="75" y="25"/>
                    </a:lnTo>
                    <a:lnTo>
                      <a:pt x="76" y="24"/>
                    </a:lnTo>
                    <a:lnTo>
                      <a:pt x="78" y="23"/>
                    </a:lnTo>
                    <a:lnTo>
                      <a:pt x="79" y="22"/>
                    </a:lnTo>
                    <a:lnTo>
                      <a:pt x="81" y="21"/>
                    </a:lnTo>
                    <a:lnTo>
                      <a:pt x="82" y="21"/>
                    </a:lnTo>
                    <a:lnTo>
                      <a:pt x="83" y="20"/>
                    </a:lnTo>
                    <a:lnTo>
                      <a:pt x="85" y="19"/>
                    </a:lnTo>
                    <a:lnTo>
                      <a:pt x="86" y="18"/>
                    </a:lnTo>
                    <a:lnTo>
                      <a:pt x="88" y="18"/>
                    </a:lnTo>
                    <a:lnTo>
                      <a:pt x="89" y="17"/>
                    </a:lnTo>
                    <a:lnTo>
                      <a:pt x="91" y="16"/>
                    </a:lnTo>
                    <a:lnTo>
                      <a:pt x="92" y="16"/>
                    </a:lnTo>
                    <a:lnTo>
                      <a:pt x="94" y="15"/>
                    </a:lnTo>
                    <a:lnTo>
                      <a:pt x="95" y="14"/>
                    </a:lnTo>
                    <a:lnTo>
                      <a:pt x="97" y="14"/>
                    </a:lnTo>
                    <a:lnTo>
                      <a:pt x="98" y="13"/>
                    </a:lnTo>
                    <a:lnTo>
                      <a:pt x="100" y="12"/>
                    </a:lnTo>
                    <a:lnTo>
                      <a:pt x="101" y="12"/>
                    </a:lnTo>
                    <a:lnTo>
                      <a:pt x="102" y="11"/>
                    </a:lnTo>
                    <a:lnTo>
                      <a:pt x="104" y="11"/>
                    </a:lnTo>
                    <a:lnTo>
                      <a:pt x="105" y="10"/>
                    </a:lnTo>
                    <a:lnTo>
                      <a:pt x="107" y="10"/>
                    </a:lnTo>
                    <a:lnTo>
                      <a:pt x="108" y="9"/>
                    </a:lnTo>
                    <a:lnTo>
                      <a:pt x="110" y="9"/>
                    </a:lnTo>
                    <a:lnTo>
                      <a:pt x="111" y="8"/>
                    </a:lnTo>
                    <a:lnTo>
                      <a:pt x="113" y="8"/>
                    </a:lnTo>
                    <a:lnTo>
                      <a:pt x="114" y="7"/>
                    </a:lnTo>
                    <a:lnTo>
                      <a:pt x="116" y="7"/>
                    </a:lnTo>
                    <a:lnTo>
                      <a:pt x="117" y="6"/>
                    </a:lnTo>
                    <a:lnTo>
                      <a:pt x="119" y="6"/>
                    </a:lnTo>
                    <a:lnTo>
                      <a:pt x="120" y="5"/>
                    </a:lnTo>
                    <a:lnTo>
                      <a:pt x="122" y="5"/>
                    </a:lnTo>
                    <a:lnTo>
                      <a:pt x="123" y="5"/>
                    </a:lnTo>
                    <a:lnTo>
                      <a:pt x="124" y="4"/>
                    </a:lnTo>
                    <a:lnTo>
                      <a:pt x="126" y="4"/>
                    </a:lnTo>
                    <a:lnTo>
                      <a:pt x="127" y="4"/>
                    </a:lnTo>
                    <a:lnTo>
                      <a:pt x="129" y="3"/>
                    </a:lnTo>
                    <a:lnTo>
                      <a:pt x="130" y="3"/>
                    </a:lnTo>
                    <a:lnTo>
                      <a:pt x="132" y="3"/>
                    </a:lnTo>
                    <a:lnTo>
                      <a:pt x="133" y="2"/>
                    </a:lnTo>
                    <a:lnTo>
                      <a:pt x="135" y="2"/>
                    </a:lnTo>
                    <a:lnTo>
                      <a:pt x="136" y="2"/>
                    </a:lnTo>
                    <a:lnTo>
                      <a:pt x="138" y="2"/>
                    </a:lnTo>
                    <a:lnTo>
                      <a:pt x="139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5" y="1"/>
                    </a:lnTo>
                    <a:lnTo>
                      <a:pt x="146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9" y="0"/>
                    </a:lnTo>
                    <a:lnTo>
                      <a:pt x="180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6" y="1"/>
                    </a:lnTo>
                    <a:lnTo>
                      <a:pt x="187" y="2"/>
                    </a:lnTo>
                    <a:lnTo>
                      <a:pt x="189" y="2"/>
                    </a:lnTo>
                    <a:lnTo>
                      <a:pt x="190" y="2"/>
                    </a:lnTo>
                    <a:lnTo>
                      <a:pt x="192" y="2"/>
                    </a:lnTo>
                    <a:lnTo>
                      <a:pt x="193" y="3"/>
                    </a:lnTo>
                    <a:lnTo>
                      <a:pt x="195" y="3"/>
                    </a:lnTo>
                    <a:lnTo>
                      <a:pt x="196" y="3"/>
                    </a:lnTo>
                    <a:lnTo>
                      <a:pt x="198" y="4"/>
                    </a:lnTo>
                    <a:lnTo>
                      <a:pt x="199" y="4"/>
                    </a:lnTo>
                    <a:lnTo>
                      <a:pt x="201" y="4"/>
                    </a:lnTo>
                    <a:lnTo>
                      <a:pt x="202" y="5"/>
                    </a:lnTo>
                    <a:lnTo>
                      <a:pt x="203" y="5"/>
                    </a:lnTo>
                    <a:lnTo>
                      <a:pt x="205" y="5"/>
                    </a:lnTo>
                    <a:lnTo>
                      <a:pt x="206" y="6"/>
                    </a:lnTo>
                    <a:lnTo>
                      <a:pt x="208" y="6"/>
                    </a:lnTo>
                    <a:lnTo>
                      <a:pt x="209" y="7"/>
                    </a:lnTo>
                    <a:lnTo>
                      <a:pt x="211" y="7"/>
                    </a:lnTo>
                    <a:lnTo>
                      <a:pt x="212" y="8"/>
                    </a:lnTo>
                    <a:lnTo>
                      <a:pt x="214" y="8"/>
                    </a:lnTo>
                    <a:lnTo>
                      <a:pt x="215" y="9"/>
                    </a:lnTo>
                    <a:lnTo>
                      <a:pt x="217" y="9"/>
                    </a:lnTo>
                    <a:lnTo>
                      <a:pt x="218" y="10"/>
                    </a:lnTo>
                    <a:lnTo>
                      <a:pt x="220" y="10"/>
                    </a:lnTo>
                    <a:lnTo>
                      <a:pt x="221" y="11"/>
                    </a:lnTo>
                    <a:lnTo>
                      <a:pt x="223" y="11"/>
                    </a:lnTo>
                    <a:lnTo>
                      <a:pt x="224" y="12"/>
                    </a:lnTo>
                    <a:lnTo>
                      <a:pt x="225" y="12"/>
                    </a:lnTo>
                    <a:lnTo>
                      <a:pt x="227" y="13"/>
                    </a:lnTo>
                    <a:lnTo>
                      <a:pt x="228" y="14"/>
                    </a:lnTo>
                    <a:lnTo>
                      <a:pt x="230" y="14"/>
                    </a:lnTo>
                    <a:lnTo>
                      <a:pt x="231" y="15"/>
                    </a:lnTo>
                    <a:lnTo>
                      <a:pt x="233" y="16"/>
                    </a:lnTo>
                    <a:lnTo>
                      <a:pt x="234" y="16"/>
                    </a:lnTo>
                    <a:lnTo>
                      <a:pt x="236" y="17"/>
                    </a:lnTo>
                    <a:lnTo>
                      <a:pt x="237" y="18"/>
                    </a:lnTo>
                    <a:lnTo>
                      <a:pt x="239" y="18"/>
                    </a:lnTo>
                    <a:lnTo>
                      <a:pt x="240" y="19"/>
                    </a:lnTo>
                    <a:lnTo>
                      <a:pt x="242" y="20"/>
                    </a:lnTo>
                    <a:lnTo>
                      <a:pt x="243" y="21"/>
                    </a:lnTo>
                    <a:lnTo>
                      <a:pt x="244" y="21"/>
                    </a:lnTo>
                    <a:lnTo>
                      <a:pt x="246" y="22"/>
                    </a:lnTo>
                    <a:lnTo>
                      <a:pt x="247" y="23"/>
                    </a:lnTo>
                    <a:lnTo>
                      <a:pt x="249" y="24"/>
                    </a:lnTo>
                    <a:lnTo>
                      <a:pt x="250" y="25"/>
                    </a:lnTo>
                    <a:lnTo>
                      <a:pt x="252" y="25"/>
                    </a:lnTo>
                    <a:lnTo>
                      <a:pt x="253" y="26"/>
                    </a:lnTo>
                    <a:lnTo>
                      <a:pt x="255" y="27"/>
                    </a:lnTo>
                    <a:lnTo>
                      <a:pt x="256" y="28"/>
                    </a:lnTo>
                    <a:lnTo>
                      <a:pt x="258" y="29"/>
                    </a:lnTo>
                    <a:lnTo>
                      <a:pt x="259" y="30"/>
                    </a:lnTo>
                    <a:lnTo>
                      <a:pt x="261" y="31"/>
                    </a:lnTo>
                    <a:lnTo>
                      <a:pt x="262" y="32"/>
                    </a:lnTo>
                    <a:lnTo>
                      <a:pt x="264" y="33"/>
                    </a:lnTo>
                    <a:lnTo>
                      <a:pt x="265" y="34"/>
                    </a:lnTo>
                    <a:lnTo>
                      <a:pt x="266" y="35"/>
                    </a:lnTo>
                    <a:lnTo>
                      <a:pt x="268" y="36"/>
                    </a:lnTo>
                    <a:lnTo>
                      <a:pt x="269" y="37"/>
                    </a:lnTo>
                    <a:lnTo>
                      <a:pt x="271" y="38"/>
                    </a:lnTo>
                    <a:lnTo>
                      <a:pt x="272" y="39"/>
                    </a:lnTo>
                    <a:lnTo>
                      <a:pt x="274" y="40"/>
                    </a:lnTo>
                    <a:lnTo>
                      <a:pt x="275" y="41"/>
                    </a:lnTo>
                    <a:lnTo>
                      <a:pt x="277" y="42"/>
                    </a:lnTo>
                    <a:lnTo>
                      <a:pt x="278" y="43"/>
                    </a:lnTo>
                    <a:lnTo>
                      <a:pt x="280" y="44"/>
                    </a:lnTo>
                    <a:lnTo>
                      <a:pt x="281" y="46"/>
                    </a:lnTo>
                    <a:lnTo>
                      <a:pt x="283" y="47"/>
                    </a:lnTo>
                    <a:lnTo>
                      <a:pt x="284" y="48"/>
                    </a:lnTo>
                    <a:lnTo>
                      <a:pt x="285" y="49"/>
                    </a:lnTo>
                    <a:lnTo>
                      <a:pt x="287" y="50"/>
                    </a:lnTo>
                    <a:lnTo>
                      <a:pt x="288" y="52"/>
                    </a:lnTo>
                    <a:lnTo>
                      <a:pt x="290" y="53"/>
                    </a:lnTo>
                    <a:lnTo>
                      <a:pt x="291" y="54"/>
                    </a:lnTo>
                    <a:lnTo>
                      <a:pt x="293" y="56"/>
                    </a:lnTo>
                    <a:lnTo>
                      <a:pt x="294" y="57"/>
                    </a:lnTo>
                    <a:lnTo>
                      <a:pt x="296" y="58"/>
                    </a:lnTo>
                    <a:lnTo>
                      <a:pt x="297" y="60"/>
                    </a:lnTo>
                    <a:lnTo>
                      <a:pt x="299" y="61"/>
                    </a:lnTo>
                    <a:lnTo>
                      <a:pt x="300" y="63"/>
                    </a:lnTo>
                    <a:lnTo>
                      <a:pt x="302" y="64"/>
                    </a:lnTo>
                    <a:lnTo>
                      <a:pt x="303" y="66"/>
                    </a:lnTo>
                    <a:lnTo>
                      <a:pt x="305" y="68"/>
                    </a:lnTo>
                    <a:lnTo>
                      <a:pt x="306" y="69"/>
                    </a:lnTo>
                    <a:lnTo>
                      <a:pt x="307" y="71"/>
                    </a:lnTo>
                    <a:lnTo>
                      <a:pt x="309" y="73"/>
                    </a:lnTo>
                    <a:lnTo>
                      <a:pt x="310" y="75"/>
                    </a:lnTo>
                    <a:lnTo>
                      <a:pt x="312" y="77"/>
                    </a:lnTo>
                    <a:lnTo>
                      <a:pt x="313" y="79"/>
                    </a:lnTo>
                    <a:lnTo>
                      <a:pt x="315" y="81"/>
                    </a:lnTo>
                    <a:lnTo>
                      <a:pt x="316" y="83"/>
                    </a:lnTo>
                    <a:lnTo>
                      <a:pt x="318" y="85"/>
                    </a:lnTo>
                    <a:lnTo>
                      <a:pt x="319" y="88"/>
                    </a:lnTo>
                    <a:lnTo>
                      <a:pt x="321" y="91"/>
                    </a:lnTo>
                    <a:lnTo>
                      <a:pt x="322" y="95"/>
                    </a:lnTo>
                    <a:lnTo>
                      <a:pt x="324" y="99"/>
                    </a:lnTo>
                    <a:lnTo>
                      <a:pt x="325" y="110"/>
                    </a:lnTo>
                  </a:path>
                </a:pathLst>
              </a:custGeom>
              <a:noFill/>
              <a:ln w="3175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37" name="Freeform 160">
                <a:extLst>
                  <a:ext uri="{FF2B5EF4-FFF2-40B4-BE49-F238E27FC236}">
                    <a16:creationId xmlns:a16="http://schemas.microsoft.com/office/drawing/2014/main" id="{4375D240-918A-40F2-A95C-C1F9152EEAC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16440" y="1761414"/>
                <a:ext cx="1140808" cy="343435"/>
              </a:xfrm>
              <a:custGeom>
                <a:avLst/>
                <a:gdLst>
                  <a:gd name="T0" fmla="*/ 3 w 250"/>
                  <a:gd name="T1" fmla="*/ 74 h 93"/>
                  <a:gd name="T2" fmla="*/ 7 w 250"/>
                  <a:gd name="T3" fmla="*/ 65 h 93"/>
                  <a:gd name="T4" fmla="*/ 12 w 250"/>
                  <a:gd name="T5" fmla="*/ 57 h 93"/>
                  <a:gd name="T6" fmla="*/ 16 w 250"/>
                  <a:gd name="T7" fmla="*/ 51 h 93"/>
                  <a:gd name="T8" fmla="*/ 21 w 250"/>
                  <a:gd name="T9" fmla="*/ 46 h 93"/>
                  <a:gd name="T10" fmla="*/ 25 w 250"/>
                  <a:gd name="T11" fmla="*/ 41 h 93"/>
                  <a:gd name="T12" fmla="*/ 30 w 250"/>
                  <a:gd name="T13" fmla="*/ 37 h 93"/>
                  <a:gd name="T14" fmla="*/ 34 w 250"/>
                  <a:gd name="T15" fmla="*/ 33 h 93"/>
                  <a:gd name="T16" fmla="*/ 39 w 250"/>
                  <a:gd name="T17" fmla="*/ 30 h 93"/>
                  <a:gd name="T18" fmla="*/ 43 w 250"/>
                  <a:gd name="T19" fmla="*/ 26 h 93"/>
                  <a:gd name="T20" fmla="*/ 48 w 250"/>
                  <a:gd name="T21" fmla="*/ 23 h 93"/>
                  <a:gd name="T22" fmla="*/ 52 w 250"/>
                  <a:gd name="T23" fmla="*/ 20 h 93"/>
                  <a:gd name="T24" fmla="*/ 57 w 250"/>
                  <a:gd name="T25" fmla="*/ 18 h 93"/>
                  <a:gd name="T26" fmla="*/ 61 w 250"/>
                  <a:gd name="T27" fmla="*/ 15 h 93"/>
                  <a:gd name="T28" fmla="*/ 66 w 250"/>
                  <a:gd name="T29" fmla="*/ 13 h 93"/>
                  <a:gd name="T30" fmla="*/ 70 w 250"/>
                  <a:gd name="T31" fmla="*/ 11 h 93"/>
                  <a:gd name="T32" fmla="*/ 75 w 250"/>
                  <a:gd name="T33" fmla="*/ 9 h 93"/>
                  <a:gd name="T34" fmla="*/ 79 w 250"/>
                  <a:gd name="T35" fmla="*/ 8 h 93"/>
                  <a:gd name="T36" fmla="*/ 84 w 250"/>
                  <a:gd name="T37" fmla="*/ 6 h 93"/>
                  <a:gd name="T38" fmla="*/ 88 w 250"/>
                  <a:gd name="T39" fmla="*/ 5 h 93"/>
                  <a:gd name="T40" fmla="*/ 93 w 250"/>
                  <a:gd name="T41" fmla="*/ 3 h 93"/>
                  <a:gd name="T42" fmla="*/ 97 w 250"/>
                  <a:gd name="T43" fmla="*/ 2 h 93"/>
                  <a:gd name="T44" fmla="*/ 102 w 250"/>
                  <a:gd name="T45" fmla="*/ 2 h 93"/>
                  <a:gd name="T46" fmla="*/ 106 w 250"/>
                  <a:gd name="T47" fmla="*/ 1 h 93"/>
                  <a:gd name="T48" fmla="*/ 111 w 250"/>
                  <a:gd name="T49" fmla="*/ 0 h 93"/>
                  <a:gd name="T50" fmla="*/ 115 w 250"/>
                  <a:gd name="T51" fmla="*/ 0 h 93"/>
                  <a:gd name="T52" fmla="*/ 120 w 250"/>
                  <a:gd name="T53" fmla="*/ 0 h 93"/>
                  <a:gd name="T54" fmla="*/ 125 w 250"/>
                  <a:gd name="T55" fmla="*/ 0 h 93"/>
                  <a:gd name="T56" fmla="*/ 129 w 250"/>
                  <a:gd name="T57" fmla="*/ 0 h 93"/>
                  <a:gd name="T58" fmla="*/ 134 w 250"/>
                  <a:gd name="T59" fmla="*/ 0 h 93"/>
                  <a:gd name="T60" fmla="*/ 138 w 250"/>
                  <a:gd name="T61" fmla="*/ 0 h 93"/>
                  <a:gd name="T62" fmla="*/ 143 w 250"/>
                  <a:gd name="T63" fmla="*/ 1 h 93"/>
                  <a:gd name="T64" fmla="*/ 147 w 250"/>
                  <a:gd name="T65" fmla="*/ 2 h 93"/>
                  <a:gd name="T66" fmla="*/ 152 w 250"/>
                  <a:gd name="T67" fmla="*/ 2 h 93"/>
                  <a:gd name="T68" fmla="*/ 156 w 250"/>
                  <a:gd name="T69" fmla="*/ 3 h 93"/>
                  <a:gd name="T70" fmla="*/ 161 w 250"/>
                  <a:gd name="T71" fmla="*/ 5 h 93"/>
                  <a:gd name="T72" fmla="*/ 165 w 250"/>
                  <a:gd name="T73" fmla="*/ 6 h 93"/>
                  <a:gd name="T74" fmla="*/ 170 w 250"/>
                  <a:gd name="T75" fmla="*/ 8 h 93"/>
                  <a:gd name="T76" fmla="*/ 174 w 250"/>
                  <a:gd name="T77" fmla="*/ 9 h 93"/>
                  <a:gd name="T78" fmla="*/ 179 w 250"/>
                  <a:gd name="T79" fmla="*/ 11 h 93"/>
                  <a:gd name="T80" fmla="*/ 183 w 250"/>
                  <a:gd name="T81" fmla="*/ 13 h 93"/>
                  <a:gd name="T82" fmla="*/ 188 w 250"/>
                  <a:gd name="T83" fmla="*/ 15 h 93"/>
                  <a:gd name="T84" fmla="*/ 192 w 250"/>
                  <a:gd name="T85" fmla="*/ 18 h 93"/>
                  <a:gd name="T86" fmla="*/ 197 w 250"/>
                  <a:gd name="T87" fmla="*/ 20 h 93"/>
                  <a:gd name="T88" fmla="*/ 201 w 250"/>
                  <a:gd name="T89" fmla="*/ 23 h 93"/>
                  <a:gd name="T90" fmla="*/ 206 w 250"/>
                  <a:gd name="T91" fmla="*/ 26 h 93"/>
                  <a:gd name="T92" fmla="*/ 210 w 250"/>
                  <a:gd name="T93" fmla="*/ 30 h 93"/>
                  <a:gd name="T94" fmla="*/ 215 w 250"/>
                  <a:gd name="T95" fmla="*/ 33 h 93"/>
                  <a:gd name="T96" fmla="*/ 219 w 250"/>
                  <a:gd name="T97" fmla="*/ 37 h 93"/>
                  <a:gd name="T98" fmla="*/ 224 w 250"/>
                  <a:gd name="T99" fmla="*/ 41 h 93"/>
                  <a:gd name="T100" fmla="*/ 228 w 250"/>
                  <a:gd name="T101" fmla="*/ 46 h 93"/>
                  <a:gd name="T102" fmla="*/ 233 w 250"/>
                  <a:gd name="T103" fmla="*/ 51 h 93"/>
                  <a:gd name="T104" fmla="*/ 237 w 250"/>
                  <a:gd name="T105" fmla="*/ 57 h 93"/>
                  <a:gd name="T106" fmla="*/ 242 w 250"/>
                  <a:gd name="T107" fmla="*/ 65 h 93"/>
                  <a:gd name="T108" fmla="*/ 246 w 250"/>
                  <a:gd name="T109" fmla="*/ 7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0" h="93">
                    <a:moveTo>
                      <a:pt x="0" y="93"/>
                    </a:moveTo>
                    <a:lnTo>
                      <a:pt x="1" y="82"/>
                    </a:lnTo>
                    <a:lnTo>
                      <a:pt x="2" y="78"/>
                    </a:lnTo>
                    <a:lnTo>
                      <a:pt x="3" y="74"/>
                    </a:lnTo>
                    <a:lnTo>
                      <a:pt x="4" y="71"/>
                    </a:lnTo>
                    <a:lnTo>
                      <a:pt x="5" y="69"/>
                    </a:lnTo>
                    <a:lnTo>
                      <a:pt x="6" y="67"/>
                    </a:lnTo>
                    <a:lnTo>
                      <a:pt x="7" y="65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1" y="59"/>
                    </a:lnTo>
                    <a:lnTo>
                      <a:pt x="12" y="57"/>
                    </a:lnTo>
                    <a:lnTo>
                      <a:pt x="13" y="56"/>
                    </a:lnTo>
                    <a:lnTo>
                      <a:pt x="14" y="54"/>
                    </a:lnTo>
                    <a:lnTo>
                      <a:pt x="15" y="53"/>
                    </a:lnTo>
                    <a:lnTo>
                      <a:pt x="16" y="51"/>
                    </a:lnTo>
                    <a:lnTo>
                      <a:pt x="18" y="50"/>
                    </a:lnTo>
                    <a:lnTo>
                      <a:pt x="19" y="49"/>
                    </a:lnTo>
                    <a:lnTo>
                      <a:pt x="20" y="47"/>
                    </a:lnTo>
                    <a:lnTo>
                      <a:pt x="21" y="46"/>
                    </a:lnTo>
                    <a:lnTo>
                      <a:pt x="22" y="45"/>
                    </a:lnTo>
                    <a:lnTo>
                      <a:pt x="23" y="44"/>
                    </a:lnTo>
                    <a:lnTo>
                      <a:pt x="24" y="42"/>
                    </a:lnTo>
                    <a:lnTo>
                      <a:pt x="25" y="41"/>
                    </a:lnTo>
                    <a:lnTo>
                      <a:pt x="27" y="40"/>
                    </a:lnTo>
                    <a:lnTo>
                      <a:pt x="28" y="39"/>
                    </a:lnTo>
                    <a:lnTo>
                      <a:pt x="29" y="38"/>
                    </a:lnTo>
                    <a:lnTo>
                      <a:pt x="30" y="37"/>
                    </a:lnTo>
                    <a:lnTo>
                      <a:pt x="31" y="36"/>
                    </a:lnTo>
                    <a:lnTo>
                      <a:pt x="32" y="35"/>
                    </a:lnTo>
                    <a:lnTo>
                      <a:pt x="33" y="34"/>
                    </a:lnTo>
                    <a:lnTo>
                      <a:pt x="34" y="33"/>
                    </a:lnTo>
                    <a:lnTo>
                      <a:pt x="36" y="32"/>
                    </a:lnTo>
                    <a:lnTo>
                      <a:pt x="37" y="31"/>
                    </a:lnTo>
                    <a:lnTo>
                      <a:pt x="38" y="30"/>
                    </a:lnTo>
                    <a:lnTo>
                      <a:pt x="39" y="30"/>
                    </a:lnTo>
                    <a:lnTo>
                      <a:pt x="40" y="29"/>
                    </a:lnTo>
                    <a:lnTo>
                      <a:pt x="41" y="28"/>
                    </a:lnTo>
                    <a:lnTo>
                      <a:pt x="42" y="27"/>
                    </a:lnTo>
                    <a:lnTo>
                      <a:pt x="43" y="26"/>
                    </a:lnTo>
                    <a:lnTo>
                      <a:pt x="45" y="26"/>
                    </a:lnTo>
                    <a:lnTo>
                      <a:pt x="46" y="25"/>
                    </a:lnTo>
                    <a:lnTo>
                      <a:pt x="47" y="24"/>
                    </a:lnTo>
                    <a:lnTo>
                      <a:pt x="48" y="23"/>
                    </a:lnTo>
                    <a:lnTo>
                      <a:pt x="49" y="23"/>
                    </a:lnTo>
                    <a:lnTo>
                      <a:pt x="50" y="22"/>
                    </a:lnTo>
                    <a:lnTo>
                      <a:pt x="51" y="21"/>
                    </a:lnTo>
                    <a:lnTo>
                      <a:pt x="52" y="20"/>
                    </a:lnTo>
                    <a:lnTo>
                      <a:pt x="54" y="20"/>
                    </a:lnTo>
                    <a:lnTo>
                      <a:pt x="55" y="19"/>
                    </a:lnTo>
                    <a:lnTo>
                      <a:pt x="56" y="18"/>
                    </a:lnTo>
                    <a:lnTo>
                      <a:pt x="57" y="18"/>
                    </a:lnTo>
                    <a:lnTo>
                      <a:pt x="58" y="17"/>
                    </a:lnTo>
                    <a:lnTo>
                      <a:pt x="59" y="17"/>
                    </a:lnTo>
                    <a:lnTo>
                      <a:pt x="60" y="16"/>
                    </a:lnTo>
                    <a:lnTo>
                      <a:pt x="61" y="15"/>
                    </a:lnTo>
                    <a:lnTo>
                      <a:pt x="63" y="15"/>
                    </a:lnTo>
                    <a:lnTo>
                      <a:pt x="64" y="14"/>
                    </a:lnTo>
                    <a:lnTo>
                      <a:pt x="65" y="14"/>
                    </a:lnTo>
                    <a:lnTo>
                      <a:pt x="66" y="13"/>
                    </a:lnTo>
                    <a:lnTo>
                      <a:pt x="67" y="13"/>
                    </a:lnTo>
                    <a:lnTo>
                      <a:pt x="68" y="12"/>
                    </a:lnTo>
                    <a:lnTo>
                      <a:pt x="69" y="12"/>
                    </a:lnTo>
                    <a:lnTo>
                      <a:pt x="70" y="11"/>
                    </a:lnTo>
                    <a:lnTo>
                      <a:pt x="72" y="11"/>
                    </a:lnTo>
                    <a:lnTo>
                      <a:pt x="73" y="10"/>
                    </a:lnTo>
                    <a:lnTo>
                      <a:pt x="74" y="10"/>
                    </a:lnTo>
                    <a:lnTo>
                      <a:pt x="75" y="9"/>
                    </a:lnTo>
                    <a:lnTo>
                      <a:pt x="76" y="9"/>
                    </a:lnTo>
                    <a:lnTo>
                      <a:pt x="77" y="8"/>
                    </a:lnTo>
                    <a:lnTo>
                      <a:pt x="78" y="8"/>
                    </a:lnTo>
                    <a:lnTo>
                      <a:pt x="79" y="8"/>
                    </a:lnTo>
                    <a:lnTo>
                      <a:pt x="81" y="7"/>
                    </a:lnTo>
                    <a:lnTo>
                      <a:pt x="82" y="7"/>
                    </a:lnTo>
                    <a:lnTo>
                      <a:pt x="83" y="6"/>
                    </a:lnTo>
                    <a:lnTo>
                      <a:pt x="84" y="6"/>
                    </a:lnTo>
                    <a:lnTo>
                      <a:pt x="85" y="6"/>
                    </a:lnTo>
                    <a:lnTo>
                      <a:pt x="86" y="5"/>
                    </a:lnTo>
                    <a:lnTo>
                      <a:pt x="87" y="5"/>
                    </a:lnTo>
                    <a:lnTo>
                      <a:pt x="88" y="5"/>
                    </a:lnTo>
                    <a:lnTo>
                      <a:pt x="90" y="4"/>
                    </a:lnTo>
                    <a:lnTo>
                      <a:pt x="91" y="4"/>
                    </a:lnTo>
                    <a:lnTo>
                      <a:pt x="92" y="4"/>
                    </a:lnTo>
                    <a:lnTo>
                      <a:pt x="93" y="3"/>
                    </a:lnTo>
                    <a:lnTo>
                      <a:pt x="94" y="3"/>
                    </a:lnTo>
                    <a:lnTo>
                      <a:pt x="95" y="3"/>
                    </a:lnTo>
                    <a:lnTo>
                      <a:pt x="96" y="3"/>
                    </a:lnTo>
                    <a:lnTo>
                      <a:pt x="97" y="2"/>
                    </a:lnTo>
                    <a:lnTo>
                      <a:pt x="99" y="2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2" y="2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2"/>
                    </a:lnTo>
                    <a:lnTo>
                      <a:pt x="148" y="2"/>
                    </a:lnTo>
                    <a:lnTo>
                      <a:pt x="149" y="2"/>
                    </a:lnTo>
                    <a:lnTo>
                      <a:pt x="150" y="2"/>
                    </a:lnTo>
                    <a:lnTo>
                      <a:pt x="152" y="2"/>
                    </a:lnTo>
                    <a:lnTo>
                      <a:pt x="153" y="3"/>
                    </a:lnTo>
                    <a:lnTo>
                      <a:pt x="154" y="3"/>
                    </a:lnTo>
                    <a:lnTo>
                      <a:pt x="155" y="3"/>
                    </a:lnTo>
                    <a:lnTo>
                      <a:pt x="156" y="3"/>
                    </a:lnTo>
                    <a:lnTo>
                      <a:pt x="157" y="4"/>
                    </a:lnTo>
                    <a:lnTo>
                      <a:pt x="158" y="4"/>
                    </a:lnTo>
                    <a:lnTo>
                      <a:pt x="159" y="4"/>
                    </a:lnTo>
                    <a:lnTo>
                      <a:pt x="161" y="5"/>
                    </a:lnTo>
                    <a:lnTo>
                      <a:pt x="162" y="5"/>
                    </a:lnTo>
                    <a:lnTo>
                      <a:pt x="163" y="5"/>
                    </a:lnTo>
                    <a:lnTo>
                      <a:pt x="164" y="6"/>
                    </a:lnTo>
                    <a:lnTo>
                      <a:pt x="165" y="6"/>
                    </a:lnTo>
                    <a:lnTo>
                      <a:pt x="166" y="6"/>
                    </a:lnTo>
                    <a:lnTo>
                      <a:pt x="167" y="7"/>
                    </a:lnTo>
                    <a:lnTo>
                      <a:pt x="168" y="7"/>
                    </a:lnTo>
                    <a:lnTo>
                      <a:pt x="170" y="8"/>
                    </a:lnTo>
                    <a:lnTo>
                      <a:pt x="171" y="8"/>
                    </a:lnTo>
                    <a:lnTo>
                      <a:pt x="172" y="8"/>
                    </a:lnTo>
                    <a:lnTo>
                      <a:pt x="173" y="9"/>
                    </a:lnTo>
                    <a:lnTo>
                      <a:pt x="174" y="9"/>
                    </a:lnTo>
                    <a:lnTo>
                      <a:pt x="175" y="10"/>
                    </a:lnTo>
                    <a:lnTo>
                      <a:pt x="176" y="10"/>
                    </a:lnTo>
                    <a:lnTo>
                      <a:pt x="177" y="11"/>
                    </a:lnTo>
                    <a:lnTo>
                      <a:pt x="179" y="11"/>
                    </a:lnTo>
                    <a:lnTo>
                      <a:pt x="180" y="12"/>
                    </a:lnTo>
                    <a:lnTo>
                      <a:pt x="181" y="12"/>
                    </a:lnTo>
                    <a:lnTo>
                      <a:pt x="182" y="13"/>
                    </a:lnTo>
                    <a:lnTo>
                      <a:pt x="183" y="13"/>
                    </a:lnTo>
                    <a:lnTo>
                      <a:pt x="184" y="14"/>
                    </a:lnTo>
                    <a:lnTo>
                      <a:pt x="185" y="14"/>
                    </a:lnTo>
                    <a:lnTo>
                      <a:pt x="186" y="15"/>
                    </a:lnTo>
                    <a:lnTo>
                      <a:pt x="188" y="15"/>
                    </a:lnTo>
                    <a:lnTo>
                      <a:pt x="189" y="16"/>
                    </a:lnTo>
                    <a:lnTo>
                      <a:pt x="190" y="17"/>
                    </a:lnTo>
                    <a:lnTo>
                      <a:pt x="191" y="17"/>
                    </a:lnTo>
                    <a:lnTo>
                      <a:pt x="192" y="18"/>
                    </a:lnTo>
                    <a:lnTo>
                      <a:pt x="193" y="18"/>
                    </a:lnTo>
                    <a:lnTo>
                      <a:pt x="194" y="19"/>
                    </a:lnTo>
                    <a:lnTo>
                      <a:pt x="195" y="20"/>
                    </a:lnTo>
                    <a:lnTo>
                      <a:pt x="197" y="20"/>
                    </a:lnTo>
                    <a:lnTo>
                      <a:pt x="198" y="21"/>
                    </a:lnTo>
                    <a:lnTo>
                      <a:pt x="199" y="22"/>
                    </a:lnTo>
                    <a:lnTo>
                      <a:pt x="200" y="23"/>
                    </a:lnTo>
                    <a:lnTo>
                      <a:pt x="201" y="23"/>
                    </a:lnTo>
                    <a:lnTo>
                      <a:pt x="202" y="24"/>
                    </a:lnTo>
                    <a:lnTo>
                      <a:pt x="203" y="25"/>
                    </a:lnTo>
                    <a:lnTo>
                      <a:pt x="204" y="26"/>
                    </a:lnTo>
                    <a:lnTo>
                      <a:pt x="206" y="26"/>
                    </a:lnTo>
                    <a:lnTo>
                      <a:pt x="207" y="27"/>
                    </a:lnTo>
                    <a:lnTo>
                      <a:pt x="208" y="28"/>
                    </a:lnTo>
                    <a:lnTo>
                      <a:pt x="209" y="29"/>
                    </a:lnTo>
                    <a:lnTo>
                      <a:pt x="210" y="30"/>
                    </a:lnTo>
                    <a:lnTo>
                      <a:pt x="211" y="30"/>
                    </a:lnTo>
                    <a:lnTo>
                      <a:pt x="212" y="31"/>
                    </a:lnTo>
                    <a:lnTo>
                      <a:pt x="213" y="32"/>
                    </a:lnTo>
                    <a:lnTo>
                      <a:pt x="215" y="33"/>
                    </a:lnTo>
                    <a:lnTo>
                      <a:pt x="216" y="34"/>
                    </a:lnTo>
                    <a:lnTo>
                      <a:pt x="217" y="35"/>
                    </a:lnTo>
                    <a:lnTo>
                      <a:pt x="218" y="36"/>
                    </a:lnTo>
                    <a:lnTo>
                      <a:pt x="219" y="37"/>
                    </a:lnTo>
                    <a:lnTo>
                      <a:pt x="220" y="38"/>
                    </a:lnTo>
                    <a:lnTo>
                      <a:pt x="221" y="39"/>
                    </a:lnTo>
                    <a:lnTo>
                      <a:pt x="222" y="40"/>
                    </a:lnTo>
                    <a:lnTo>
                      <a:pt x="224" y="41"/>
                    </a:lnTo>
                    <a:lnTo>
                      <a:pt x="225" y="42"/>
                    </a:lnTo>
                    <a:lnTo>
                      <a:pt x="226" y="44"/>
                    </a:lnTo>
                    <a:lnTo>
                      <a:pt x="227" y="45"/>
                    </a:lnTo>
                    <a:lnTo>
                      <a:pt x="228" y="46"/>
                    </a:lnTo>
                    <a:lnTo>
                      <a:pt x="229" y="47"/>
                    </a:lnTo>
                    <a:lnTo>
                      <a:pt x="230" y="49"/>
                    </a:lnTo>
                    <a:lnTo>
                      <a:pt x="231" y="50"/>
                    </a:lnTo>
                    <a:lnTo>
                      <a:pt x="233" y="51"/>
                    </a:lnTo>
                    <a:lnTo>
                      <a:pt x="234" y="53"/>
                    </a:lnTo>
                    <a:lnTo>
                      <a:pt x="235" y="54"/>
                    </a:lnTo>
                    <a:lnTo>
                      <a:pt x="236" y="56"/>
                    </a:lnTo>
                    <a:lnTo>
                      <a:pt x="237" y="57"/>
                    </a:lnTo>
                    <a:lnTo>
                      <a:pt x="238" y="59"/>
                    </a:lnTo>
                    <a:lnTo>
                      <a:pt x="239" y="61"/>
                    </a:lnTo>
                    <a:lnTo>
                      <a:pt x="240" y="63"/>
                    </a:lnTo>
                    <a:lnTo>
                      <a:pt x="242" y="65"/>
                    </a:lnTo>
                    <a:lnTo>
                      <a:pt x="243" y="67"/>
                    </a:lnTo>
                    <a:lnTo>
                      <a:pt x="244" y="69"/>
                    </a:lnTo>
                    <a:lnTo>
                      <a:pt x="245" y="71"/>
                    </a:lnTo>
                    <a:lnTo>
                      <a:pt x="246" y="74"/>
                    </a:lnTo>
                    <a:lnTo>
                      <a:pt x="247" y="78"/>
                    </a:lnTo>
                    <a:lnTo>
                      <a:pt x="248" y="82"/>
                    </a:lnTo>
                    <a:lnTo>
                      <a:pt x="250" y="93"/>
                    </a:lnTo>
                  </a:path>
                </a:pathLst>
              </a:custGeom>
              <a:noFill/>
              <a:ln w="3175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38" name="Freeform 159">
                <a:extLst>
                  <a:ext uri="{FF2B5EF4-FFF2-40B4-BE49-F238E27FC236}">
                    <a16:creationId xmlns:a16="http://schemas.microsoft.com/office/drawing/2014/main" id="{B163637A-6887-4A5D-86D9-FE161C90BDB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85538" y="1845725"/>
                <a:ext cx="798328" cy="259124"/>
              </a:xfrm>
              <a:custGeom>
                <a:avLst/>
                <a:gdLst>
                  <a:gd name="T0" fmla="*/ 2 w 175"/>
                  <a:gd name="T1" fmla="*/ 55 h 70"/>
                  <a:gd name="T2" fmla="*/ 6 w 175"/>
                  <a:gd name="T3" fmla="*/ 47 h 70"/>
                  <a:gd name="T4" fmla="*/ 9 w 175"/>
                  <a:gd name="T5" fmla="*/ 41 h 70"/>
                  <a:gd name="T6" fmla="*/ 12 w 175"/>
                  <a:gd name="T7" fmla="*/ 37 h 70"/>
                  <a:gd name="T8" fmla="*/ 15 w 175"/>
                  <a:gd name="T9" fmla="*/ 33 h 70"/>
                  <a:gd name="T10" fmla="*/ 18 w 175"/>
                  <a:gd name="T11" fmla="*/ 29 h 70"/>
                  <a:gd name="T12" fmla="*/ 21 w 175"/>
                  <a:gd name="T13" fmla="*/ 26 h 70"/>
                  <a:gd name="T14" fmla="*/ 24 w 175"/>
                  <a:gd name="T15" fmla="*/ 23 h 70"/>
                  <a:gd name="T16" fmla="*/ 28 w 175"/>
                  <a:gd name="T17" fmla="*/ 21 h 70"/>
                  <a:gd name="T18" fmla="*/ 31 w 175"/>
                  <a:gd name="T19" fmla="*/ 18 h 70"/>
                  <a:gd name="T20" fmla="*/ 34 w 175"/>
                  <a:gd name="T21" fmla="*/ 16 h 70"/>
                  <a:gd name="T22" fmla="*/ 37 w 175"/>
                  <a:gd name="T23" fmla="*/ 14 h 70"/>
                  <a:gd name="T24" fmla="*/ 41 w 175"/>
                  <a:gd name="T25" fmla="*/ 12 h 70"/>
                  <a:gd name="T26" fmla="*/ 45 w 175"/>
                  <a:gd name="T27" fmla="*/ 10 h 70"/>
                  <a:gd name="T28" fmla="*/ 49 w 175"/>
                  <a:gd name="T29" fmla="*/ 8 h 70"/>
                  <a:gd name="T30" fmla="*/ 52 w 175"/>
                  <a:gd name="T31" fmla="*/ 7 h 70"/>
                  <a:gd name="T32" fmla="*/ 56 w 175"/>
                  <a:gd name="T33" fmla="*/ 5 h 70"/>
                  <a:gd name="T34" fmla="*/ 60 w 175"/>
                  <a:gd name="T35" fmla="*/ 4 h 70"/>
                  <a:gd name="T36" fmla="*/ 64 w 175"/>
                  <a:gd name="T37" fmla="*/ 3 h 70"/>
                  <a:gd name="T38" fmla="*/ 68 w 175"/>
                  <a:gd name="T39" fmla="*/ 2 h 70"/>
                  <a:gd name="T40" fmla="*/ 72 w 175"/>
                  <a:gd name="T41" fmla="*/ 1 h 70"/>
                  <a:gd name="T42" fmla="*/ 76 w 175"/>
                  <a:gd name="T43" fmla="*/ 1 h 70"/>
                  <a:gd name="T44" fmla="*/ 80 w 175"/>
                  <a:gd name="T45" fmla="*/ 0 h 70"/>
                  <a:gd name="T46" fmla="*/ 84 w 175"/>
                  <a:gd name="T47" fmla="*/ 0 h 70"/>
                  <a:gd name="T48" fmla="*/ 88 w 175"/>
                  <a:gd name="T49" fmla="*/ 0 h 70"/>
                  <a:gd name="T50" fmla="*/ 92 w 175"/>
                  <a:gd name="T51" fmla="*/ 0 h 70"/>
                  <a:gd name="T52" fmla="*/ 96 w 175"/>
                  <a:gd name="T53" fmla="*/ 0 h 70"/>
                  <a:gd name="T54" fmla="*/ 100 w 175"/>
                  <a:gd name="T55" fmla="*/ 1 h 70"/>
                  <a:gd name="T56" fmla="*/ 104 w 175"/>
                  <a:gd name="T57" fmla="*/ 2 h 70"/>
                  <a:gd name="T58" fmla="*/ 108 w 175"/>
                  <a:gd name="T59" fmla="*/ 2 h 70"/>
                  <a:gd name="T60" fmla="*/ 112 w 175"/>
                  <a:gd name="T61" fmla="*/ 3 h 70"/>
                  <a:gd name="T62" fmla="*/ 116 w 175"/>
                  <a:gd name="T63" fmla="*/ 4 h 70"/>
                  <a:gd name="T64" fmla="*/ 120 w 175"/>
                  <a:gd name="T65" fmla="*/ 6 h 70"/>
                  <a:gd name="T66" fmla="*/ 124 w 175"/>
                  <a:gd name="T67" fmla="*/ 7 h 70"/>
                  <a:gd name="T68" fmla="*/ 127 w 175"/>
                  <a:gd name="T69" fmla="*/ 8 h 70"/>
                  <a:gd name="T70" fmla="*/ 131 w 175"/>
                  <a:gd name="T71" fmla="*/ 10 h 70"/>
                  <a:gd name="T72" fmla="*/ 135 w 175"/>
                  <a:gd name="T73" fmla="*/ 12 h 70"/>
                  <a:gd name="T74" fmla="*/ 139 w 175"/>
                  <a:gd name="T75" fmla="*/ 15 h 70"/>
                  <a:gd name="T76" fmla="*/ 142 w 175"/>
                  <a:gd name="T77" fmla="*/ 17 h 70"/>
                  <a:gd name="T78" fmla="*/ 145 w 175"/>
                  <a:gd name="T79" fmla="*/ 19 h 70"/>
                  <a:gd name="T80" fmla="*/ 148 w 175"/>
                  <a:gd name="T81" fmla="*/ 21 h 70"/>
                  <a:gd name="T82" fmla="*/ 151 w 175"/>
                  <a:gd name="T83" fmla="*/ 24 h 70"/>
                  <a:gd name="T84" fmla="*/ 155 w 175"/>
                  <a:gd name="T85" fmla="*/ 27 h 70"/>
                  <a:gd name="T86" fmla="*/ 158 w 175"/>
                  <a:gd name="T87" fmla="*/ 30 h 70"/>
                  <a:gd name="T88" fmla="*/ 161 w 175"/>
                  <a:gd name="T89" fmla="*/ 34 h 70"/>
                  <a:gd name="T90" fmla="*/ 164 w 175"/>
                  <a:gd name="T91" fmla="*/ 38 h 70"/>
                  <a:gd name="T92" fmla="*/ 167 w 175"/>
                  <a:gd name="T93" fmla="*/ 43 h 70"/>
                  <a:gd name="T94" fmla="*/ 170 w 175"/>
                  <a:gd name="T95" fmla="*/ 49 h 70"/>
                  <a:gd name="T96" fmla="*/ 173 w 175"/>
                  <a:gd name="T97" fmla="*/ 5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5" h="70">
                    <a:moveTo>
                      <a:pt x="0" y="70"/>
                    </a:moveTo>
                    <a:lnTo>
                      <a:pt x="1" y="61"/>
                    </a:lnTo>
                    <a:lnTo>
                      <a:pt x="2" y="58"/>
                    </a:lnTo>
                    <a:lnTo>
                      <a:pt x="2" y="55"/>
                    </a:lnTo>
                    <a:lnTo>
                      <a:pt x="3" y="53"/>
                    </a:lnTo>
                    <a:lnTo>
                      <a:pt x="4" y="51"/>
                    </a:lnTo>
                    <a:lnTo>
                      <a:pt x="5" y="49"/>
                    </a:lnTo>
                    <a:lnTo>
                      <a:pt x="6" y="47"/>
                    </a:lnTo>
                    <a:lnTo>
                      <a:pt x="6" y="45"/>
                    </a:lnTo>
                    <a:lnTo>
                      <a:pt x="7" y="44"/>
                    </a:lnTo>
                    <a:lnTo>
                      <a:pt x="8" y="43"/>
                    </a:lnTo>
                    <a:lnTo>
                      <a:pt x="9" y="41"/>
                    </a:lnTo>
                    <a:lnTo>
                      <a:pt x="9" y="40"/>
                    </a:lnTo>
                    <a:lnTo>
                      <a:pt x="10" y="39"/>
                    </a:lnTo>
                    <a:lnTo>
                      <a:pt x="11" y="38"/>
                    </a:lnTo>
                    <a:lnTo>
                      <a:pt x="12" y="37"/>
                    </a:lnTo>
                    <a:lnTo>
                      <a:pt x="13" y="36"/>
                    </a:lnTo>
                    <a:lnTo>
                      <a:pt x="13" y="35"/>
                    </a:lnTo>
                    <a:lnTo>
                      <a:pt x="14" y="34"/>
                    </a:lnTo>
                    <a:lnTo>
                      <a:pt x="15" y="33"/>
                    </a:lnTo>
                    <a:lnTo>
                      <a:pt x="16" y="32"/>
                    </a:lnTo>
                    <a:lnTo>
                      <a:pt x="17" y="31"/>
                    </a:lnTo>
                    <a:lnTo>
                      <a:pt x="17" y="30"/>
                    </a:lnTo>
                    <a:lnTo>
                      <a:pt x="18" y="29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20" y="27"/>
                    </a:lnTo>
                    <a:lnTo>
                      <a:pt x="21" y="26"/>
                    </a:lnTo>
                    <a:lnTo>
                      <a:pt x="22" y="25"/>
                    </a:lnTo>
                    <a:lnTo>
                      <a:pt x="23" y="25"/>
                    </a:lnTo>
                    <a:lnTo>
                      <a:pt x="24" y="24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6" y="22"/>
                    </a:lnTo>
                    <a:lnTo>
                      <a:pt x="27" y="21"/>
                    </a:lnTo>
                    <a:lnTo>
                      <a:pt x="28" y="21"/>
                    </a:lnTo>
                    <a:lnTo>
                      <a:pt x="28" y="20"/>
                    </a:lnTo>
                    <a:lnTo>
                      <a:pt x="29" y="19"/>
                    </a:lnTo>
                    <a:lnTo>
                      <a:pt x="30" y="19"/>
                    </a:lnTo>
                    <a:lnTo>
                      <a:pt x="31" y="18"/>
                    </a:lnTo>
                    <a:lnTo>
                      <a:pt x="32" y="18"/>
                    </a:lnTo>
                    <a:lnTo>
                      <a:pt x="32" y="17"/>
                    </a:lnTo>
                    <a:lnTo>
                      <a:pt x="33" y="17"/>
                    </a:lnTo>
                    <a:lnTo>
                      <a:pt x="34" y="16"/>
                    </a:lnTo>
                    <a:lnTo>
                      <a:pt x="35" y="16"/>
                    </a:lnTo>
                    <a:lnTo>
                      <a:pt x="35" y="15"/>
                    </a:lnTo>
                    <a:lnTo>
                      <a:pt x="36" y="15"/>
                    </a:lnTo>
                    <a:lnTo>
                      <a:pt x="37" y="14"/>
                    </a:lnTo>
                    <a:lnTo>
                      <a:pt x="38" y="14"/>
                    </a:lnTo>
                    <a:lnTo>
                      <a:pt x="39" y="13"/>
                    </a:lnTo>
                    <a:lnTo>
                      <a:pt x="40" y="12"/>
                    </a:lnTo>
                    <a:lnTo>
                      <a:pt x="41" y="12"/>
                    </a:lnTo>
                    <a:lnTo>
                      <a:pt x="42" y="11"/>
                    </a:lnTo>
                    <a:lnTo>
                      <a:pt x="43" y="11"/>
                    </a:lnTo>
                    <a:lnTo>
                      <a:pt x="44" y="10"/>
                    </a:lnTo>
                    <a:lnTo>
                      <a:pt x="45" y="10"/>
                    </a:lnTo>
                    <a:lnTo>
                      <a:pt x="46" y="10"/>
                    </a:lnTo>
                    <a:lnTo>
                      <a:pt x="47" y="9"/>
                    </a:lnTo>
                    <a:lnTo>
                      <a:pt x="48" y="8"/>
                    </a:lnTo>
                    <a:lnTo>
                      <a:pt x="49" y="8"/>
                    </a:lnTo>
                    <a:lnTo>
                      <a:pt x="50" y="8"/>
                    </a:lnTo>
                    <a:lnTo>
                      <a:pt x="50" y="7"/>
                    </a:lnTo>
                    <a:lnTo>
                      <a:pt x="51" y="7"/>
                    </a:lnTo>
                    <a:lnTo>
                      <a:pt x="52" y="7"/>
                    </a:lnTo>
                    <a:lnTo>
                      <a:pt x="53" y="6"/>
                    </a:lnTo>
                    <a:lnTo>
                      <a:pt x="54" y="6"/>
                    </a:lnTo>
                    <a:lnTo>
                      <a:pt x="55" y="6"/>
                    </a:lnTo>
                    <a:lnTo>
                      <a:pt x="56" y="5"/>
                    </a:lnTo>
                    <a:lnTo>
                      <a:pt x="57" y="5"/>
                    </a:lnTo>
                    <a:lnTo>
                      <a:pt x="58" y="5"/>
                    </a:lnTo>
                    <a:lnTo>
                      <a:pt x="59" y="4"/>
                    </a:lnTo>
                    <a:lnTo>
                      <a:pt x="60" y="4"/>
                    </a:lnTo>
                    <a:lnTo>
                      <a:pt x="61" y="4"/>
                    </a:lnTo>
                    <a:lnTo>
                      <a:pt x="62" y="3"/>
                    </a:lnTo>
                    <a:lnTo>
                      <a:pt x="63" y="3"/>
                    </a:lnTo>
                    <a:lnTo>
                      <a:pt x="64" y="3"/>
                    </a:lnTo>
                    <a:lnTo>
                      <a:pt x="65" y="3"/>
                    </a:lnTo>
                    <a:lnTo>
                      <a:pt x="66" y="2"/>
                    </a:lnTo>
                    <a:lnTo>
                      <a:pt x="67" y="2"/>
                    </a:lnTo>
                    <a:lnTo>
                      <a:pt x="68" y="2"/>
                    </a:lnTo>
                    <a:lnTo>
                      <a:pt x="69" y="2"/>
                    </a:lnTo>
                    <a:lnTo>
                      <a:pt x="70" y="2"/>
                    </a:lnTo>
                    <a:lnTo>
                      <a:pt x="71" y="2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6" y="2"/>
                    </a:lnTo>
                    <a:lnTo>
                      <a:pt x="107" y="2"/>
                    </a:lnTo>
                    <a:lnTo>
                      <a:pt x="108" y="2"/>
                    </a:lnTo>
                    <a:lnTo>
                      <a:pt x="109" y="2"/>
                    </a:lnTo>
                    <a:lnTo>
                      <a:pt x="110" y="3"/>
                    </a:lnTo>
                    <a:lnTo>
                      <a:pt x="111" y="3"/>
                    </a:lnTo>
                    <a:lnTo>
                      <a:pt x="112" y="3"/>
                    </a:lnTo>
                    <a:lnTo>
                      <a:pt x="113" y="3"/>
                    </a:lnTo>
                    <a:lnTo>
                      <a:pt x="114" y="4"/>
                    </a:lnTo>
                    <a:lnTo>
                      <a:pt x="115" y="4"/>
                    </a:lnTo>
                    <a:lnTo>
                      <a:pt x="116" y="4"/>
                    </a:lnTo>
                    <a:lnTo>
                      <a:pt x="117" y="5"/>
                    </a:lnTo>
                    <a:lnTo>
                      <a:pt x="118" y="5"/>
                    </a:lnTo>
                    <a:lnTo>
                      <a:pt x="119" y="5"/>
                    </a:lnTo>
                    <a:lnTo>
                      <a:pt x="120" y="6"/>
                    </a:lnTo>
                    <a:lnTo>
                      <a:pt x="121" y="6"/>
                    </a:lnTo>
                    <a:lnTo>
                      <a:pt x="122" y="6"/>
                    </a:lnTo>
                    <a:lnTo>
                      <a:pt x="123" y="7"/>
                    </a:lnTo>
                    <a:lnTo>
                      <a:pt x="124" y="7"/>
                    </a:lnTo>
                    <a:lnTo>
                      <a:pt x="125" y="7"/>
                    </a:lnTo>
                    <a:lnTo>
                      <a:pt x="125" y="8"/>
                    </a:lnTo>
                    <a:lnTo>
                      <a:pt x="126" y="8"/>
                    </a:lnTo>
                    <a:lnTo>
                      <a:pt x="127" y="8"/>
                    </a:lnTo>
                    <a:lnTo>
                      <a:pt x="128" y="9"/>
                    </a:lnTo>
                    <a:lnTo>
                      <a:pt x="129" y="10"/>
                    </a:lnTo>
                    <a:lnTo>
                      <a:pt x="130" y="10"/>
                    </a:lnTo>
                    <a:lnTo>
                      <a:pt x="131" y="10"/>
                    </a:lnTo>
                    <a:lnTo>
                      <a:pt x="132" y="11"/>
                    </a:lnTo>
                    <a:lnTo>
                      <a:pt x="133" y="11"/>
                    </a:lnTo>
                    <a:lnTo>
                      <a:pt x="134" y="12"/>
                    </a:lnTo>
                    <a:lnTo>
                      <a:pt x="135" y="12"/>
                    </a:lnTo>
                    <a:lnTo>
                      <a:pt x="136" y="13"/>
                    </a:lnTo>
                    <a:lnTo>
                      <a:pt x="137" y="14"/>
                    </a:lnTo>
                    <a:lnTo>
                      <a:pt x="138" y="14"/>
                    </a:lnTo>
                    <a:lnTo>
                      <a:pt x="139" y="15"/>
                    </a:lnTo>
                    <a:lnTo>
                      <a:pt x="140" y="15"/>
                    </a:lnTo>
                    <a:lnTo>
                      <a:pt x="140" y="16"/>
                    </a:lnTo>
                    <a:lnTo>
                      <a:pt x="141" y="16"/>
                    </a:lnTo>
                    <a:lnTo>
                      <a:pt x="142" y="17"/>
                    </a:lnTo>
                    <a:lnTo>
                      <a:pt x="143" y="17"/>
                    </a:lnTo>
                    <a:lnTo>
                      <a:pt x="143" y="18"/>
                    </a:lnTo>
                    <a:lnTo>
                      <a:pt x="144" y="18"/>
                    </a:lnTo>
                    <a:lnTo>
                      <a:pt x="145" y="19"/>
                    </a:lnTo>
                    <a:lnTo>
                      <a:pt x="146" y="19"/>
                    </a:lnTo>
                    <a:lnTo>
                      <a:pt x="147" y="20"/>
                    </a:lnTo>
                    <a:lnTo>
                      <a:pt x="147" y="21"/>
                    </a:lnTo>
                    <a:lnTo>
                      <a:pt x="148" y="21"/>
                    </a:lnTo>
                    <a:lnTo>
                      <a:pt x="149" y="22"/>
                    </a:lnTo>
                    <a:lnTo>
                      <a:pt x="150" y="23"/>
                    </a:lnTo>
                    <a:lnTo>
                      <a:pt x="151" y="23"/>
                    </a:lnTo>
                    <a:lnTo>
                      <a:pt x="151" y="24"/>
                    </a:lnTo>
                    <a:lnTo>
                      <a:pt x="152" y="25"/>
                    </a:lnTo>
                    <a:lnTo>
                      <a:pt x="153" y="25"/>
                    </a:lnTo>
                    <a:lnTo>
                      <a:pt x="154" y="26"/>
                    </a:lnTo>
                    <a:lnTo>
                      <a:pt x="155" y="27"/>
                    </a:lnTo>
                    <a:lnTo>
                      <a:pt x="155" y="28"/>
                    </a:lnTo>
                    <a:lnTo>
                      <a:pt x="156" y="28"/>
                    </a:lnTo>
                    <a:lnTo>
                      <a:pt x="157" y="29"/>
                    </a:lnTo>
                    <a:lnTo>
                      <a:pt x="158" y="30"/>
                    </a:lnTo>
                    <a:lnTo>
                      <a:pt x="158" y="31"/>
                    </a:lnTo>
                    <a:lnTo>
                      <a:pt x="159" y="32"/>
                    </a:lnTo>
                    <a:lnTo>
                      <a:pt x="160" y="33"/>
                    </a:lnTo>
                    <a:lnTo>
                      <a:pt x="161" y="34"/>
                    </a:lnTo>
                    <a:lnTo>
                      <a:pt x="162" y="35"/>
                    </a:lnTo>
                    <a:lnTo>
                      <a:pt x="162" y="36"/>
                    </a:lnTo>
                    <a:lnTo>
                      <a:pt x="163" y="37"/>
                    </a:lnTo>
                    <a:lnTo>
                      <a:pt x="164" y="38"/>
                    </a:lnTo>
                    <a:lnTo>
                      <a:pt x="165" y="39"/>
                    </a:lnTo>
                    <a:lnTo>
                      <a:pt x="166" y="40"/>
                    </a:lnTo>
                    <a:lnTo>
                      <a:pt x="166" y="41"/>
                    </a:lnTo>
                    <a:lnTo>
                      <a:pt x="167" y="43"/>
                    </a:lnTo>
                    <a:lnTo>
                      <a:pt x="168" y="44"/>
                    </a:lnTo>
                    <a:lnTo>
                      <a:pt x="169" y="45"/>
                    </a:lnTo>
                    <a:lnTo>
                      <a:pt x="169" y="47"/>
                    </a:lnTo>
                    <a:lnTo>
                      <a:pt x="170" y="49"/>
                    </a:lnTo>
                    <a:lnTo>
                      <a:pt x="171" y="51"/>
                    </a:lnTo>
                    <a:lnTo>
                      <a:pt x="172" y="53"/>
                    </a:lnTo>
                    <a:lnTo>
                      <a:pt x="173" y="55"/>
                    </a:lnTo>
                    <a:lnTo>
                      <a:pt x="173" y="58"/>
                    </a:lnTo>
                    <a:lnTo>
                      <a:pt x="174" y="61"/>
                    </a:lnTo>
                    <a:lnTo>
                      <a:pt x="175" y="70"/>
                    </a:lnTo>
                  </a:path>
                </a:pathLst>
              </a:custGeom>
              <a:noFill/>
              <a:ln w="3175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39" name="Freeform 158">
                <a:extLst>
                  <a:ext uri="{FF2B5EF4-FFF2-40B4-BE49-F238E27FC236}">
                    <a16:creationId xmlns:a16="http://schemas.microsoft.com/office/drawing/2014/main" id="{3B0E0ABA-5106-45F4-B7D0-6CA123AFF93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058921" y="1949089"/>
                <a:ext cx="456323" cy="155761"/>
              </a:xfrm>
              <a:custGeom>
                <a:avLst/>
                <a:gdLst>
                  <a:gd name="T0" fmla="*/ 0 w 100"/>
                  <a:gd name="T1" fmla="*/ 34 h 42"/>
                  <a:gd name="T2" fmla="*/ 2 w 100"/>
                  <a:gd name="T3" fmla="*/ 30 h 42"/>
                  <a:gd name="T4" fmla="*/ 3 w 100"/>
                  <a:gd name="T5" fmla="*/ 27 h 42"/>
                  <a:gd name="T6" fmla="*/ 4 w 100"/>
                  <a:gd name="T7" fmla="*/ 24 h 42"/>
                  <a:gd name="T8" fmla="*/ 6 w 100"/>
                  <a:gd name="T9" fmla="*/ 21 h 42"/>
                  <a:gd name="T10" fmla="*/ 8 w 100"/>
                  <a:gd name="T11" fmla="*/ 20 h 42"/>
                  <a:gd name="T12" fmla="*/ 9 w 100"/>
                  <a:gd name="T13" fmla="*/ 17 h 42"/>
                  <a:gd name="T14" fmla="*/ 11 w 100"/>
                  <a:gd name="T15" fmla="*/ 16 h 42"/>
                  <a:gd name="T16" fmla="*/ 13 w 100"/>
                  <a:gd name="T17" fmla="*/ 13 h 42"/>
                  <a:gd name="T18" fmla="*/ 16 w 100"/>
                  <a:gd name="T19" fmla="*/ 12 h 42"/>
                  <a:gd name="T20" fmla="*/ 18 w 100"/>
                  <a:gd name="T21" fmla="*/ 10 h 42"/>
                  <a:gd name="T22" fmla="*/ 20 w 100"/>
                  <a:gd name="T23" fmla="*/ 8 h 42"/>
                  <a:gd name="T24" fmla="*/ 22 w 100"/>
                  <a:gd name="T25" fmla="*/ 7 h 42"/>
                  <a:gd name="T26" fmla="*/ 25 w 100"/>
                  <a:gd name="T27" fmla="*/ 6 h 42"/>
                  <a:gd name="T28" fmla="*/ 27 w 100"/>
                  <a:gd name="T29" fmla="*/ 5 h 42"/>
                  <a:gd name="T30" fmla="*/ 29 w 100"/>
                  <a:gd name="T31" fmla="*/ 4 h 42"/>
                  <a:gd name="T32" fmla="*/ 31 w 100"/>
                  <a:gd name="T33" fmla="*/ 3 h 42"/>
                  <a:gd name="T34" fmla="*/ 34 w 100"/>
                  <a:gd name="T35" fmla="*/ 3 h 42"/>
                  <a:gd name="T36" fmla="*/ 36 w 100"/>
                  <a:gd name="T37" fmla="*/ 2 h 42"/>
                  <a:gd name="T38" fmla="*/ 38 w 100"/>
                  <a:gd name="T39" fmla="*/ 1 h 42"/>
                  <a:gd name="T40" fmla="*/ 41 w 100"/>
                  <a:gd name="T41" fmla="*/ 1 h 42"/>
                  <a:gd name="T42" fmla="*/ 44 w 100"/>
                  <a:gd name="T43" fmla="*/ 1 h 42"/>
                  <a:gd name="T44" fmla="*/ 46 w 100"/>
                  <a:gd name="T45" fmla="*/ 0 h 42"/>
                  <a:gd name="T46" fmla="*/ 49 w 100"/>
                  <a:gd name="T47" fmla="*/ 0 h 42"/>
                  <a:gd name="T48" fmla="*/ 52 w 100"/>
                  <a:gd name="T49" fmla="*/ 0 h 42"/>
                  <a:gd name="T50" fmla="*/ 54 w 100"/>
                  <a:gd name="T51" fmla="*/ 1 h 42"/>
                  <a:gd name="T52" fmla="*/ 57 w 100"/>
                  <a:gd name="T53" fmla="*/ 1 h 42"/>
                  <a:gd name="T54" fmla="*/ 60 w 100"/>
                  <a:gd name="T55" fmla="*/ 1 h 42"/>
                  <a:gd name="T56" fmla="*/ 62 w 100"/>
                  <a:gd name="T57" fmla="*/ 2 h 42"/>
                  <a:gd name="T58" fmla="*/ 65 w 100"/>
                  <a:gd name="T59" fmla="*/ 2 h 42"/>
                  <a:gd name="T60" fmla="*/ 67 w 100"/>
                  <a:gd name="T61" fmla="*/ 3 h 42"/>
                  <a:gd name="T62" fmla="*/ 69 w 100"/>
                  <a:gd name="T63" fmla="*/ 4 h 42"/>
                  <a:gd name="T64" fmla="*/ 71 w 100"/>
                  <a:gd name="T65" fmla="*/ 5 h 42"/>
                  <a:gd name="T66" fmla="*/ 73 w 100"/>
                  <a:gd name="T67" fmla="*/ 6 h 42"/>
                  <a:gd name="T68" fmla="*/ 76 w 100"/>
                  <a:gd name="T69" fmla="*/ 7 h 42"/>
                  <a:gd name="T70" fmla="*/ 78 w 100"/>
                  <a:gd name="T71" fmla="*/ 8 h 42"/>
                  <a:gd name="T72" fmla="*/ 80 w 100"/>
                  <a:gd name="T73" fmla="*/ 9 h 42"/>
                  <a:gd name="T74" fmla="*/ 83 w 100"/>
                  <a:gd name="T75" fmla="*/ 11 h 42"/>
                  <a:gd name="T76" fmla="*/ 85 w 100"/>
                  <a:gd name="T77" fmla="*/ 13 h 42"/>
                  <a:gd name="T78" fmla="*/ 87 w 100"/>
                  <a:gd name="T79" fmla="*/ 15 h 42"/>
                  <a:gd name="T80" fmla="*/ 89 w 100"/>
                  <a:gd name="T81" fmla="*/ 17 h 42"/>
                  <a:gd name="T82" fmla="*/ 91 w 100"/>
                  <a:gd name="T83" fmla="*/ 19 h 42"/>
                  <a:gd name="T84" fmla="*/ 92 w 100"/>
                  <a:gd name="T85" fmla="*/ 21 h 42"/>
                  <a:gd name="T86" fmla="*/ 94 w 100"/>
                  <a:gd name="T87" fmla="*/ 23 h 42"/>
                  <a:gd name="T88" fmla="*/ 95 w 100"/>
                  <a:gd name="T89" fmla="*/ 26 h 42"/>
                  <a:gd name="T90" fmla="*/ 97 w 100"/>
                  <a:gd name="T91" fmla="*/ 29 h 42"/>
                  <a:gd name="T92" fmla="*/ 98 w 100"/>
                  <a:gd name="T93" fmla="*/ 33 h 42"/>
                  <a:gd name="T94" fmla="*/ 100 w 100"/>
                  <a:gd name="T9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0" h="42">
                    <a:moveTo>
                      <a:pt x="0" y="42"/>
                    </a:moveTo>
                    <a:lnTo>
                      <a:pt x="0" y="37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1" y="31"/>
                    </a:lnTo>
                    <a:lnTo>
                      <a:pt x="2" y="30"/>
                    </a:lnTo>
                    <a:lnTo>
                      <a:pt x="2" y="29"/>
                    </a:lnTo>
                    <a:lnTo>
                      <a:pt x="3" y="28"/>
                    </a:lnTo>
                    <a:lnTo>
                      <a:pt x="3" y="27"/>
                    </a:lnTo>
                    <a:lnTo>
                      <a:pt x="4" y="26"/>
                    </a:lnTo>
                    <a:lnTo>
                      <a:pt x="4" y="25"/>
                    </a:lnTo>
                    <a:lnTo>
                      <a:pt x="4" y="24"/>
                    </a:lnTo>
                    <a:lnTo>
                      <a:pt x="5" y="23"/>
                    </a:lnTo>
                    <a:lnTo>
                      <a:pt x="6" y="22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7" y="20"/>
                    </a:lnTo>
                    <a:lnTo>
                      <a:pt x="8" y="20"/>
                    </a:lnTo>
                    <a:lnTo>
                      <a:pt x="8" y="19"/>
                    </a:lnTo>
                    <a:lnTo>
                      <a:pt x="9" y="18"/>
                    </a:lnTo>
                    <a:lnTo>
                      <a:pt x="9" y="17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4" y="13"/>
                    </a:lnTo>
                    <a:lnTo>
                      <a:pt x="15" y="12"/>
                    </a:lnTo>
                    <a:lnTo>
                      <a:pt x="16" y="12"/>
                    </a:lnTo>
                    <a:lnTo>
                      <a:pt x="16" y="11"/>
                    </a:lnTo>
                    <a:lnTo>
                      <a:pt x="17" y="11"/>
                    </a:lnTo>
                    <a:lnTo>
                      <a:pt x="18" y="10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0" y="8"/>
                    </a:lnTo>
                    <a:lnTo>
                      <a:pt x="21" y="8"/>
                    </a:lnTo>
                    <a:lnTo>
                      <a:pt x="22" y="8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5" y="6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8" y="4"/>
                    </a:lnTo>
                    <a:lnTo>
                      <a:pt x="29" y="4"/>
                    </a:lnTo>
                    <a:lnTo>
                      <a:pt x="30" y="4"/>
                    </a:lnTo>
                    <a:lnTo>
                      <a:pt x="31" y="4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3" y="3"/>
                    </a:lnTo>
                    <a:lnTo>
                      <a:pt x="34" y="3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6" y="2"/>
                    </a:lnTo>
                    <a:lnTo>
                      <a:pt x="37" y="2"/>
                    </a:lnTo>
                    <a:lnTo>
                      <a:pt x="38" y="2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1" y="2"/>
                    </a:lnTo>
                    <a:lnTo>
                      <a:pt x="62" y="2"/>
                    </a:lnTo>
                    <a:lnTo>
                      <a:pt x="63" y="2"/>
                    </a:lnTo>
                    <a:lnTo>
                      <a:pt x="64" y="2"/>
                    </a:lnTo>
                    <a:lnTo>
                      <a:pt x="65" y="2"/>
                    </a:lnTo>
                    <a:lnTo>
                      <a:pt x="65" y="3"/>
                    </a:lnTo>
                    <a:lnTo>
                      <a:pt x="66" y="3"/>
                    </a:lnTo>
                    <a:lnTo>
                      <a:pt x="67" y="3"/>
                    </a:lnTo>
                    <a:lnTo>
                      <a:pt x="68" y="3"/>
                    </a:lnTo>
                    <a:lnTo>
                      <a:pt x="68" y="4"/>
                    </a:lnTo>
                    <a:lnTo>
                      <a:pt x="69" y="4"/>
                    </a:lnTo>
                    <a:lnTo>
                      <a:pt x="70" y="4"/>
                    </a:lnTo>
                    <a:lnTo>
                      <a:pt x="71" y="4"/>
                    </a:lnTo>
                    <a:lnTo>
                      <a:pt x="71" y="5"/>
                    </a:lnTo>
                    <a:lnTo>
                      <a:pt x="72" y="5"/>
                    </a:lnTo>
                    <a:lnTo>
                      <a:pt x="73" y="5"/>
                    </a:lnTo>
                    <a:lnTo>
                      <a:pt x="73" y="6"/>
                    </a:lnTo>
                    <a:lnTo>
                      <a:pt x="74" y="6"/>
                    </a:lnTo>
                    <a:lnTo>
                      <a:pt x="75" y="6"/>
                    </a:lnTo>
                    <a:lnTo>
                      <a:pt x="76" y="7"/>
                    </a:lnTo>
                    <a:lnTo>
                      <a:pt x="77" y="7"/>
                    </a:lnTo>
                    <a:lnTo>
                      <a:pt x="77" y="8"/>
                    </a:lnTo>
                    <a:lnTo>
                      <a:pt x="78" y="8"/>
                    </a:lnTo>
                    <a:lnTo>
                      <a:pt x="79" y="8"/>
                    </a:lnTo>
                    <a:lnTo>
                      <a:pt x="79" y="9"/>
                    </a:lnTo>
                    <a:lnTo>
                      <a:pt x="80" y="9"/>
                    </a:lnTo>
                    <a:lnTo>
                      <a:pt x="81" y="10"/>
                    </a:lnTo>
                    <a:lnTo>
                      <a:pt x="82" y="11"/>
                    </a:lnTo>
                    <a:lnTo>
                      <a:pt x="83" y="11"/>
                    </a:lnTo>
                    <a:lnTo>
                      <a:pt x="83" y="12"/>
                    </a:lnTo>
                    <a:lnTo>
                      <a:pt x="84" y="12"/>
                    </a:lnTo>
                    <a:lnTo>
                      <a:pt x="85" y="13"/>
                    </a:lnTo>
                    <a:lnTo>
                      <a:pt x="86" y="13"/>
                    </a:lnTo>
                    <a:lnTo>
                      <a:pt x="86" y="14"/>
                    </a:lnTo>
                    <a:lnTo>
                      <a:pt x="87" y="15"/>
                    </a:lnTo>
                    <a:lnTo>
                      <a:pt x="88" y="16"/>
                    </a:lnTo>
                    <a:lnTo>
                      <a:pt x="89" y="16"/>
                    </a:lnTo>
                    <a:lnTo>
                      <a:pt x="89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91" y="19"/>
                    </a:lnTo>
                    <a:lnTo>
                      <a:pt x="91" y="20"/>
                    </a:lnTo>
                    <a:lnTo>
                      <a:pt x="92" y="20"/>
                    </a:lnTo>
                    <a:lnTo>
                      <a:pt x="92" y="21"/>
                    </a:lnTo>
                    <a:lnTo>
                      <a:pt x="93" y="21"/>
                    </a:lnTo>
                    <a:lnTo>
                      <a:pt x="93" y="22"/>
                    </a:lnTo>
                    <a:lnTo>
                      <a:pt x="94" y="23"/>
                    </a:lnTo>
                    <a:lnTo>
                      <a:pt x="95" y="24"/>
                    </a:lnTo>
                    <a:lnTo>
                      <a:pt x="95" y="25"/>
                    </a:lnTo>
                    <a:lnTo>
                      <a:pt x="95" y="26"/>
                    </a:lnTo>
                    <a:lnTo>
                      <a:pt x="96" y="27"/>
                    </a:lnTo>
                    <a:lnTo>
                      <a:pt x="96" y="28"/>
                    </a:lnTo>
                    <a:lnTo>
                      <a:pt x="97" y="29"/>
                    </a:lnTo>
                    <a:lnTo>
                      <a:pt x="97" y="30"/>
                    </a:lnTo>
                    <a:lnTo>
                      <a:pt x="98" y="31"/>
                    </a:lnTo>
                    <a:lnTo>
                      <a:pt x="98" y="33"/>
                    </a:lnTo>
                    <a:lnTo>
                      <a:pt x="99" y="34"/>
                    </a:lnTo>
                    <a:lnTo>
                      <a:pt x="99" y="37"/>
                    </a:lnTo>
                    <a:lnTo>
                      <a:pt x="100" y="42"/>
                    </a:lnTo>
                  </a:path>
                </a:pathLst>
              </a:custGeom>
              <a:noFill/>
              <a:ln w="3175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40" name="Freeform 157">
                <a:extLst>
                  <a:ext uri="{FF2B5EF4-FFF2-40B4-BE49-F238E27FC236}">
                    <a16:creationId xmlns:a16="http://schemas.microsoft.com/office/drawing/2014/main" id="{9050F5BC-F4B2-4700-B5A0-3FACE9C3371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V="1">
                <a:off x="5374437" y="2105326"/>
                <a:ext cx="1824817" cy="441083"/>
              </a:xfrm>
              <a:custGeom>
                <a:avLst/>
                <a:gdLst>
                  <a:gd name="T0" fmla="*/ 5 w 400"/>
                  <a:gd name="T1" fmla="*/ 105 h 120"/>
                  <a:gd name="T2" fmla="*/ 12 w 400"/>
                  <a:gd name="T3" fmla="*/ 96 h 120"/>
                  <a:gd name="T4" fmla="*/ 19 w 400"/>
                  <a:gd name="T5" fmla="*/ 89 h 120"/>
                  <a:gd name="T6" fmla="*/ 27 w 400"/>
                  <a:gd name="T7" fmla="*/ 82 h 120"/>
                  <a:gd name="T8" fmla="*/ 34 w 400"/>
                  <a:gd name="T9" fmla="*/ 76 h 120"/>
                  <a:gd name="T10" fmla="*/ 41 w 400"/>
                  <a:gd name="T11" fmla="*/ 70 h 120"/>
                  <a:gd name="T12" fmla="*/ 48 w 400"/>
                  <a:gd name="T13" fmla="*/ 64 h 120"/>
                  <a:gd name="T14" fmla="*/ 55 w 400"/>
                  <a:gd name="T15" fmla="*/ 58 h 120"/>
                  <a:gd name="T16" fmla="*/ 63 w 400"/>
                  <a:gd name="T17" fmla="*/ 53 h 120"/>
                  <a:gd name="T18" fmla="*/ 70 w 400"/>
                  <a:gd name="T19" fmla="*/ 48 h 120"/>
                  <a:gd name="T20" fmla="*/ 77 w 400"/>
                  <a:gd name="T21" fmla="*/ 43 h 120"/>
                  <a:gd name="T22" fmla="*/ 84 w 400"/>
                  <a:gd name="T23" fmla="*/ 38 h 120"/>
                  <a:gd name="T24" fmla="*/ 91 w 400"/>
                  <a:gd name="T25" fmla="*/ 34 h 120"/>
                  <a:gd name="T26" fmla="*/ 99 w 400"/>
                  <a:gd name="T27" fmla="*/ 30 h 120"/>
                  <a:gd name="T28" fmla="*/ 106 w 400"/>
                  <a:gd name="T29" fmla="*/ 26 h 120"/>
                  <a:gd name="T30" fmla="*/ 113 w 400"/>
                  <a:gd name="T31" fmla="*/ 22 h 120"/>
                  <a:gd name="T32" fmla="*/ 120 w 400"/>
                  <a:gd name="T33" fmla="*/ 18 h 120"/>
                  <a:gd name="T34" fmla="*/ 127 w 400"/>
                  <a:gd name="T35" fmla="*/ 15 h 120"/>
                  <a:gd name="T36" fmla="*/ 135 w 400"/>
                  <a:gd name="T37" fmla="*/ 12 h 120"/>
                  <a:gd name="T38" fmla="*/ 142 w 400"/>
                  <a:gd name="T39" fmla="*/ 10 h 120"/>
                  <a:gd name="T40" fmla="*/ 149 w 400"/>
                  <a:gd name="T41" fmla="*/ 8 h 120"/>
                  <a:gd name="T42" fmla="*/ 156 w 400"/>
                  <a:gd name="T43" fmla="*/ 6 h 120"/>
                  <a:gd name="T44" fmla="*/ 163 w 400"/>
                  <a:gd name="T45" fmla="*/ 4 h 120"/>
                  <a:gd name="T46" fmla="*/ 171 w 400"/>
                  <a:gd name="T47" fmla="*/ 2 h 120"/>
                  <a:gd name="T48" fmla="*/ 178 w 400"/>
                  <a:gd name="T49" fmla="*/ 1 h 120"/>
                  <a:gd name="T50" fmla="*/ 185 w 400"/>
                  <a:gd name="T51" fmla="*/ 1 h 120"/>
                  <a:gd name="T52" fmla="*/ 192 w 400"/>
                  <a:gd name="T53" fmla="*/ 0 h 120"/>
                  <a:gd name="T54" fmla="*/ 200 w 400"/>
                  <a:gd name="T55" fmla="*/ 0 h 120"/>
                  <a:gd name="T56" fmla="*/ 207 w 400"/>
                  <a:gd name="T57" fmla="*/ 0 h 120"/>
                  <a:gd name="T58" fmla="*/ 214 w 400"/>
                  <a:gd name="T59" fmla="*/ 1 h 120"/>
                  <a:gd name="T60" fmla="*/ 221 w 400"/>
                  <a:gd name="T61" fmla="*/ 1 h 120"/>
                  <a:gd name="T62" fmla="*/ 228 w 400"/>
                  <a:gd name="T63" fmla="*/ 2 h 120"/>
                  <a:gd name="T64" fmla="*/ 236 w 400"/>
                  <a:gd name="T65" fmla="*/ 4 h 120"/>
                  <a:gd name="T66" fmla="*/ 243 w 400"/>
                  <a:gd name="T67" fmla="*/ 6 h 120"/>
                  <a:gd name="T68" fmla="*/ 250 w 400"/>
                  <a:gd name="T69" fmla="*/ 8 h 120"/>
                  <a:gd name="T70" fmla="*/ 257 w 400"/>
                  <a:gd name="T71" fmla="*/ 10 h 120"/>
                  <a:gd name="T72" fmla="*/ 264 w 400"/>
                  <a:gd name="T73" fmla="*/ 12 h 120"/>
                  <a:gd name="T74" fmla="*/ 272 w 400"/>
                  <a:gd name="T75" fmla="*/ 15 h 120"/>
                  <a:gd name="T76" fmla="*/ 279 w 400"/>
                  <a:gd name="T77" fmla="*/ 18 h 120"/>
                  <a:gd name="T78" fmla="*/ 286 w 400"/>
                  <a:gd name="T79" fmla="*/ 22 h 120"/>
                  <a:gd name="T80" fmla="*/ 293 w 400"/>
                  <a:gd name="T81" fmla="*/ 26 h 120"/>
                  <a:gd name="T82" fmla="*/ 300 w 400"/>
                  <a:gd name="T83" fmla="*/ 30 h 120"/>
                  <a:gd name="T84" fmla="*/ 308 w 400"/>
                  <a:gd name="T85" fmla="*/ 34 h 120"/>
                  <a:gd name="T86" fmla="*/ 315 w 400"/>
                  <a:gd name="T87" fmla="*/ 38 h 120"/>
                  <a:gd name="T88" fmla="*/ 322 w 400"/>
                  <a:gd name="T89" fmla="*/ 43 h 120"/>
                  <a:gd name="T90" fmla="*/ 329 w 400"/>
                  <a:gd name="T91" fmla="*/ 48 h 120"/>
                  <a:gd name="T92" fmla="*/ 336 w 400"/>
                  <a:gd name="T93" fmla="*/ 53 h 120"/>
                  <a:gd name="T94" fmla="*/ 344 w 400"/>
                  <a:gd name="T95" fmla="*/ 58 h 120"/>
                  <a:gd name="T96" fmla="*/ 351 w 400"/>
                  <a:gd name="T97" fmla="*/ 64 h 120"/>
                  <a:gd name="T98" fmla="*/ 358 w 400"/>
                  <a:gd name="T99" fmla="*/ 70 h 120"/>
                  <a:gd name="T100" fmla="*/ 365 w 400"/>
                  <a:gd name="T101" fmla="*/ 76 h 120"/>
                  <a:gd name="T102" fmla="*/ 372 w 400"/>
                  <a:gd name="T103" fmla="*/ 82 h 120"/>
                  <a:gd name="T104" fmla="*/ 380 w 400"/>
                  <a:gd name="T105" fmla="*/ 89 h 120"/>
                  <a:gd name="T106" fmla="*/ 387 w 400"/>
                  <a:gd name="T107" fmla="*/ 96 h 120"/>
                  <a:gd name="T108" fmla="*/ 394 w 400"/>
                  <a:gd name="T109" fmla="*/ 10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00" h="120">
                    <a:moveTo>
                      <a:pt x="0" y="120"/>
                    </a:moveTo>
                    <a:lnTo>
                      <a:pt x="1" y="112"/>
                    </a:lnTo>
                    <a:lnTo>
                      <a:pt x="3" y="108"/>
                    </a:lnTo>
                    <a:lnTo>
                      <a:pt x="5" y="105"/>
                    </a:lnTo>
                    <a:lnTo>
                      <a:pt x="7" y="103"/>
                    </a:lnTo>
                    <a:lnTo>
                      <a:pt x="9" y="101"/>
                    </a:lnTo>
                    <a:lnTo>
                      <a:pt x="10" y="99"/>
                    </a:lnTo>
                    <a:lnTo>
                      <a:pt x="12" y="96"/>
                    </a:lnTo>
                    <a:lnTo>
                      <a:pt x="14" y="95"/>
                    </a:lnTo>
                    <a:lnTo>
                      <a:pt x="16" y="93"/>
                    </a:lnTo>
                    <a:lnTo>
                      <a:pt x="18" y="91"/>
                    </a:lnTo>
                    <a:lnTo>
                      <a:pt x="19" y="89"/>
                    </a:lnTo>
                    <a:lnTo>
                      <a:pt x="21" y="87"/>
                    </a:lnTo>
                    <a:lnTo>
                      <a:pt x="23" y="86"/>
                    </a:lnTo>
                    <a:lnTo>
                      <a:pt x="25" y="84"/>
                    </a:lnTo>
                    <a:lnTo>
                      <a:pt x="27" y="82"/>
                    </a:lnTo>
                    <a:lnTo>
                      <a:pt x="28" y="81"/>
                    </a:lnTo>
                    <a:lnTo>
                      <a:pt x="30" y="79"/>
                    </a:lnTo>
                    <a:lnTo>
                      <a:pt x="32" y="77"/>
                    </a:lnTo>
                    <a:lnTo>
                      <a:pt x="34" y="76"/>
                    </a:lnTo>
                    <a:lnTo>
                      <a:pt x="36" y="74"/>
                    </a:lnTo>
                    <a:lnTo>
                      <a:pt x="37" y="73"/>
                    </a:lnTo>
                    <a:lnTo>
                      <a:pt x="39" y="71"/>
                    </a:lnTo>
                    <a:lnTo>
                      <a:pt x="41" y="70"/>
                    </a:lnTo>
                    <a:lnTo>
                      <a:pt x="43" y="68"/>
                    </a:lnTo>
                    <a:lnTo>
                      <a:pt x="45" y="67"/>
                    </a:lnTo>
                    <a:lnTo>
                      <a:pt x="46" y="65"/>
                    </a:lnTo>
                    <a:lnTo>
                      <a:pt x="48" y="64"/>
                    </a:lnTo>
                    <a:lnTo>
                      <a:pt x="50" y="62"/>
                    </a:lnTo>
                    <a:lnTo>
                      <a:pt x="52" y="61"/>
                    </a:lnTo>
                    <a:lnTo>
                      <a:pt x="54" y="60"/>
                    </a:lnTo>
                    <a:lnTo>
                      <a:pt x="55" y="58"/>
                    </a:lnTo>
                    <a:lnTo>
                      <a:pt x="57" y="57"/>
                    </a:lnTo>
                    <a:lnTo>
                      <a:pt x="59" y="56"/>
                    </a:lnTo>
                    <a:lnTo>
                      <a:pt x="61" y="54"/>
                    </a:lnTo>
                    <a:lnTo>
                      <a:pt x="63" y="53"/>
                    </a:lnTo>
                    <a:lnTo>
                      <a:pt x="64" y="52"/>
                    </a:lnTo>
                    <a:lnTo>
                      <a:pt x="66" y="50"/>
                    </a:lnTo>
                    <a:lnTo>
                      <a:pt x="68" y="49"/>
                    </a:lnTo>
                    <a:lnTo>
                      <a:pt x="70" y="48"/>
                    </a:lnTo>
                    <a:lnTo>
                      <a:pt x="72" y="47"/>
                    </a:lnTo>
                    <a:lnTo>
                      <a:pt x="73" y="45"/>
                    </a:lnTo>
                    <a:lnTo>
                      <a:pt x="75" y="44"/>
                    </a:lnTo>
                    <a:lnTo>
                      <a:pt x="77" y="43"/>
                    </a:lnTo>
                    <a:lnTo>
                      <a:pt x="79" y="42"/>
                    </a:lnTo>
                    <a:lnTo>
                      <a:pt x="81" y="41"/>
                    </a:lnTo>
                    <a:lnTo>
                      <a:pt x="82" y="39"/>
                    </a:lnTo>
                    <a:lnTo>
                      <a:pt x="84" y="38"/>
                    </a:lnTo>
                    <a:lnTo>
                      <a:pt x="86" y="37"/>
                    </a:lnTo>
                    <a:lnTo>
                      <a:pt x="88" y="36"/>
                    </a:lnTo>
                    <a:lnTo>
                      <a:pt x="90" y="35"/>
                    </a:lnTo>
                    <a:lnTo>
                      <a:pt x="91" y="34"/>
                    </a:lnTo>
                    <a:lnTo>
                      <a:pt x="93" y="33"/>
                    </a:lnTo>
                    <a:lnTo>
                      <a:pt x="95" y="32"/>
                    </a:lnTo>
                    <a:lnTo>
                      <a:pt x="97" y="31"/>
                    </a:lnTo>
                    <a:lnTo>
                      <a:pt x="99" y="30"/>
                    </a:lnTo>
                    <a:lnTo>
                      <a:pt x="100" y="29"/>
                    </a:lnTo>
                    <a:lnTo>
                      <a:pt x="102" y="28"/>
                    </a:lnTo>
                    <a:lnTo>
                      <a:pt x="104" y="27"/>
                    </a:lnTo>
                    <a:lnTo>
                      <a:pt x="106" y="26"/>
                    </a:lnTo>
                    <a:lnTo>
                      <a:pt x="108" y="25"/>
                    </a:lnTo>
                    <a:lnTo>
                      <a:pt x="109" y="24"/>
                    </a:lnTo>
                    <a:lnTo>
                      <a:pt x="111" y="23"/>
                    </a:lnTo>
                    <a:lnTo>
                      <a:pt x="113" y="22"/>
                    </a:lnTo>
                    <a:lnTo>
                      <a:pt x="115" y="21"/>
                    </a:lnTo>
                    <a:lnTo>
                      <a:pt x="117" y="20"/>
                    </a:lnTo>
                    <a:lnTo>
                      <a:pt x="118" y="19"/>
                    </a:lnTo>
                    <a:lnTo>
                      <a:pt x="120" y="18"/>
                    </a:lnTo>
                    <a:lnTo>
                      <a:pt x="122" y="18"/>
                    </a:lnTo>
                    <a:lnTo>
                      <a:pt x="124" y="17"/>
                    </a:lnTo>
                    <a:lnTo>
                      <a:pt x="126" y="16"/>
                    </a:lnTo>
                    <a:lnTo>
                      <a:pt x="127" y="15"/>
                    </a:lnTo>
                    <a:lnTo>
                      <a:pt x="129" y="15"/>
                    </a:lnTo>
                    <a:lnTo>
                      <a:pt x="131" y="14"/>
                    </a:lnTo>
                    <a:lnTo>
                      <a:pt x="133" y="13"/>
                    </a:lnTo>
                    <a:lnTo>
                      <a:pt x="135" y="12"/>
                    </a:lnTo>
                    <a:lnTo>
                      <a:pt x="136" y="12"/>
                    </a:lnTo>
                    <a:lnTo>
                      <a:pt x="138" y="11"/>
                    </a:lnTo>
                    <a:lnTo>
                      <a:pt x="140" y="10"/>
                    </a:lnTo>
                    <a:lnTo>
                      <a:pt x="142" y="10"/>
                    </a:lnTo>
                    <a:lnTo>
                      <a:pt x="144" y="9"/>
                    </a:lnTo>
                    <a:lnTo>
                      <a:pt x="145" y="9"/>
                    </a:lnTo>
                    <a:lnTo>
                      <a:pt x="147" y="8"/>
                    </a:lnTo>
                    <a:lnTo>
                      <a:pt x="149" y="8"/>
                    </a:lnTo>
                    <a:lnTo>
                      <a:pt x="151" y="7"/>
                    </a:lnTo>
                    <a:lnTo>
                      <a:pt x="153" y="7"/>
                    </a:lnTo>
                    <a:lnTo>
                      <a:pt x="154" y="6"/>
                    </a:lnTo>
                    <a:lnTo>
                      <a:pt x="156" y="6"/>
                    </a:lnTo>
                    <a:lnTo>
                      <a:pt x="158" y="5"/>
                    </a:lnTo>
                    <a:lnTo>
                      <a:pt x="160" y="5"/>
                    </a:lnTo>
                    <a:lnTo>
                      <a:pt x="162" y="4"/>
                    </a:lnTo>
                    <a:lnTo>
                      <a:pt x="163" y="4"/>
                    </a:lnTo>
                    <a:lnTo>
                      <a:pt x="165" y="3"/>
                    </a:lnTo>
                    <a:lnTo>
                      <a:pt x="167" y="3"/>
                    </a:lnTo>
                    <a:lnTo>
                      <a:pt x="169" y="3"/>
                    </a:lnTo>
                    <a:lnTo>
                      <a:pt x="171" y="2"/>
                    </a:lnTo>
                    <a:lnTo>
                      <a:pt x="172" y="2"/>
                    </a:lnTo>
                    <a:lnTo>
                      <a:pt x="174" y="2"/>
                    </a:lnTo>
                    <a:lnTo>
                      <a:pt x="176" y="2"/>
                    </a:lnTo>
                    <a:lnTo>
                      <a:pt x="178" y="1"/>
                    </a:lnTo>
                    <a:lnTo>
                      <a:pt x="180" y="1"/>
                    </a:lnTo>
                    <a:lnTo>
                      <a:pt x="181" y="1"/>
                    </a:lnTo>
                    <a:lnTo>
                      <a:pt x="183" y="1"/>
                    </a:lnTo>
                    <a:lnTo>
                      <a:pt x="185" y="1"/>
                    </a:lnTo>
                    <a:lnTo>
                      <a:pt x="187" y="0"/>
                    </a:lnTo>
                    <a:lnTo>
                      <a:pt x="189" y="0"/>
                    </a:lnTo>
                    <a:lnTo>
                      <a:pt x="190" y="0"/>
                    </a:lnTo>
                    <a:lnTo>
                      <a:pt x="192" y="0"/>
                    </a:lnTo>
                    <a:lnTo>
                      <a:pt x="194" y="0"/>
                    </a:lnTo>
                    <a:lnTo>
                      <a:pt x="196" y="0"/>
                    </a:lnTo>
                    <a:lnTo>
                      <a:pt x="198" y="0"/>
                    </a:lnTo>
                    <a:lnTo>
                      <a:pt x="200" y="0"/>
                    </a:lnTo>
                    <a:lnTo>
                      <a:pt x="201" y="0"/>
                    </a:lnTo>
                    <a:lnTo>
                      <a:pt x="203" y="0"/>
                    </a:lnTo>
                    <a:lnTo>
                      <a:pt x="205" y="0"/>
                    </a:lnTo>
                    <a:lnTo>
                      <a:pt x="207" y="0"/>
                    </a:lnTo>
                    <a:lnTo>
                      <a:pt x="209" y="0"/>
                    </a:lnTo>
                    <a:lnTo>
                      <a:pt x="210" y="0"/>
                    </a:lnTo>
                    <a:lnTo>
                      <a:pt x="212" y="0"/>
                    </a:lnTo>
                    <a:lnTo>
                      <a:pt x="214" y="1"/>
                    </a:lnTo>
                    <a:lnTo>
                      <a:pt x="216" y="1"/>
                    </a:lnTo>
                    <a:lnTo>
                      <a:pt x="218" y="1"/>
                    </a:lnTo>
                    <a:lnTo>
                      <a:pt x="219" y="1"/>
                    </a:lnTo>
                    <a:lnTo>
                      <a:pt x="221" y="1"/>
                    </a:lnTo>
                    <a:lnTo>
                      <a:pt x="223" y="2"/>
                    </a:lnTo>
                    <a:lnTo>
                      <a:pt x="225" y="2"/>
                    </a:lnTo>
                    <a:lnTo>
                      <a:pt x="227" y="2"/>
                    </a:lnTo>
                    <a:lnTo>
                      <a:pt x="228" y="2"/>
                    </a:lnTo>
                    <a:lnTo>
                      <a:pt x="230" y="3"/>
                    </a:lnTo>
                    <a:lnTo>
                      <a:pt x="232" y="3"/>
                    </a:lnTo>
                    <a:lnTo>
                      <a:pt x="234" y="3"/>
                    </a:lnTo>
                    <a:lnTo>
                      <a:pt x="236" y="4"/>
                    </a:lnTo>
                    <a:lnTo>
                      <a:pt x="237" y="4"/>
                    </a:lnTo>
                    <a:lnTo>
                      <a:pt x="239" y="5"/>
                    </a:lnTo>
                    <a:lnTo>
                      <a:pt x="241" y="5"/>
                    </a:lnTo>
                    <a:lnTo>
                      <a:pt x="243" y="6"/>
                    </a:lnTo>
                    <a:lnTo>
                      <a:pt x="245" y="6"/>
                    </a:lnTo>
                    <a:lnTo>
                      <a:pt x="246" y="7"/>
                    </a:lnTo>
                    <a:lnTo>
                      <a:pt x="248" y="7"/>
                    </a:lnTo>
                    <a:lnTo>
                      <a:pt x="250" y="8"/>
                    </a:lnTo>
                    <a:lnTo>
                      <a:pt x="252" y="8"/>
                    </a:lnTo>
                    <a:lnTo>
                      <a:pt x="254" y="9"/>
                    </a:lnTo>
                    <a:lnTo>
                      <a:pt x="255" y="9"/>
                    </a:lnTo>
                    <a:lnTo>
                      <a:pt x="257" y="10"/>
                    </a:lnTo>
                    <a:lnTo>
                      <a:pt x="259" y="10"/>
                    </a:lnTo>
                    <a:lnTo>
                      <a:pt x="261" y="11"/>
                    </a:lnTo>
                    <a:lnTo>
                      <a:pt x="263" y="12"/>
                    </a:lnTo>
                    <a:lnTo>
                      <a:pt x="264" y="12"/>
                    </a:lnTo>
                    <a:lnTo>
                      <a:pt x="266" y="13"/>
                    </a:lnTo>
                    <a:lnTo>
                      <a:pt x="268" y="14"/>
                    </a:lnTo>
                    <a:lnTo>
                      <a:pt x="270" y="15"/>
                    </a:lnTo>
                    <a:lnTo>
                      <a:pt x="272" y="15"/>
                    </a:lnTo>
                    <a:lnTo>
                      <a:pt x="273" y="16"/>
                    </a:lnTo>
                    <a:lnTo>
                      <a:pt x="275" y="17"/>
                    </a:lnTo>
                    <a:lnTo>
                      <a:pt x="277" y="18"/>
                    </a:lnTo>
                    <a:lnTo>
                      <a:pt x="279" y="18"/>
                    </a:lnTo>
                    <a:lnTo>
                      <a:pt x="281" y="19"/>
                    </a:lnTo>
                    <a:lnTo>
                      <a:pt x="282" y="20"/>
                    </a:lnTo>
                    <a:lnTo>
                      <a:pt x="284" y="21"/>
                    </a:lnTo>
                    <a:lnTo>
                      <a:pt x="286" y="22"/>
                    </a:lnTo>
                    <a:lnTo>
                      <a:pt x="288" y="23"/>
                    </a:lnTo>
                    <a:lnTo>
                      <a:pt x="290" y="24"/>
                    </a:lnTo>
                    <a:lnTo>
                      <a:pt x="291" y="25"/>
                    </a:lnTo>
                    <a:lnTo>
                      <a:pt x="293" y="26"/>
                    </a:lnTo>
                    <a:lnTo>
                      <a:pt x="295" y="27"/>
                    </a:lnTo>
                    <a:lnTo>
                      <a:pt x="297" y="28"/>
                    </a:lnTo>
                    <a:lnTo>
                      <a:pt x="299" y="29"/>
                    </a:lnTo>
                    <a:lnTo>
                      <a:pt x="300" y="30"/>
                    </a:lnTo>
                    <a:lnTo>
                      <a:pt x="302" y="31"/>
                    </a:lnTo>
                    <a:lnTo>
                      <a:pt x="304" y="32"/>
                    </a:lnTo>
                    <a:lnTo>
                      <a:pt x="306" y="33"/>
                    </a:lnTo>
                    <a:lnTo>
                      <a:pt x="308" y="34"/>
                    </a:lnTo>
                    <a:lnTo>
                      <a:pt x="309" y="35"/>
                    </a:lnTo>
                    <a:lnTo>
                      <a:pt x="311" y="36"/>
                    </a:lnTo>
                    <a:lnTo>
                      <a:pt x="313" y="37"/>
                    </a:lnTo>
                    <a:lnTo>
                      <a:pt x="315" y="38"/>
                    </a:lnTo>
                    <a:lnTo>
                      <a:pt x="317" y="39"/>
                    </a:lnTo>
                    <a:lnTo>
                      <a:pt x="318" y="41"/>
                    </a:lnTo>
                    <a:lnTo>
                      <a:pt x="320" y="42"/>
                    </a:lnTo>
                    <a:lnTo>
                      <a:pt x="322" y="43"/>
                    </a:lnTo>
                    <a:lnTo>
                      <a:pt x="324" y="44"/>
                    </a:lnTo>
                    <a:lnTo>
                      <a:pt x="326" y="45"/>
                    </a:lnTo>
                    <a:lnTo>
                      <a:pt x="327" y="47"/>
                    </a:lnTo>
                    <a:lnTo>
                      <a:pt x="329" y="48"/>
                    </a:lnTo>
                    <a:lnTo>
                      <a:pt x="331" y="49"/>
                    </a:lnTo>
                    <a:lnTo>
                      <a:pt x="333" y="50"/>
                    </a:lnTo>
                    <a:lnTo>
                      <a:pt x="335" y="52"/>
                    </a:lnTo>
                    <a:lnTo>
                      <a:pt x="336" y="53"/>
                    </a:lnTo>
                    <a:lnTo>
                      <a:pt x="338" y="54"/>
                    </a:lnTo>
                    <a:lnTo>
                      <a:pt x="340" y="56"/>
                    </a:lnTo>
                    <a:lnTo>
                      <a:pt x="342" y="57"/>
                    </a:lnTo>
                    <a:lnTo>
                      <a:pt x="344" y="58"/>
                    </a:lnTo>
                    <a:lnTo>
                      <a:pt x="345" y="60"/>
                    </a:lnTo>
                    <a:lnTo>
                      <a:pt x="347" y="61"/>
                    </a:lnTo>
                    <a:lnTo>
                      <a:pt x="349" y="62"/>
                    </a:lnTo>
                    <a:lnTo>
                      <a:pt x="351" y="64"/>
                    </a:lnTo>
                    <a:lnTo>
                      <a:pt x="353" y="65"/>
                    </a:lnTo>
                    <a:lnTo>
                      <a:pt x="354" y="67"/>
                    </a:lnTo>
                    <a:lnTo>
                      <a:pt x="356" y="68"/>
                    </a:lnTo>
                    <a:lnTo>
                      <a:pt x="358" y="70"/>
                    </a:lnTo>
                    <a:lnTo>
                      <a:pt x="360" y="71"/>
                    </a:lnTo>
                    <a:lnTo>
                      <a:pt x="362" y="73"/>
                    </a:lnTo>
                    <a:lnTo>
                      <a:pt x="363" y="74"/>
                    </a:lnTo>
                    <a:lnTo>
                      <a:pt x="365" y="76"/>
                    </a:lnTo>
                    <a:lnTo>
                      <a:pt x="367" y="77"/>
                    </a:lnTo>
                    <a:lnTo>
                      <a:pt x="369" y="79"/>
                    </a:lnTo>
                    <a:lnTo>
                      <a:pt x="371" y="81"/>
                    </a:lnTo>
                    <a:lnTo>
                      <a:pt x="372" y="82"/>
                    </a:lnTo>
                    <a:lnTo>
                      <a:pt x="374" y="84"/>
                    </a:lnTo>
                    <a:lnTo>
                      <a:pt x="376" y="86"/>
                    </a:lnTo>
                    <a:lnTo>
                      <a:pt x="378" y="87"/>
                    </a:lnTo>
                    <a:lnTo>
                      <a:pt x="380" y="89"/>
                    </a:lnTo>
                    <a:lnTo>
                      <a:pt x="381" y="91"/>
                    </a:lnTo>
                    <a:lnTo>
                      <a:pt x="383" y="93"/>
                    </a:lnTo>
                    <a:lnTo>
                      <a:pt x="385" y="95"/>
                    </a:lnTo>
                    <a:lnTo>
                      <a:pt x="387" y="96"/>
                    </a:lnTo>
                    <a:lnTo>
                      <a:pt x="389" y="99"/>
                    </a:lnTo>
                    <a:lnTo>
                      <a:pt x="390" y="101"/>
                    </a:lnTo>
                    <a:lnTo>
                      <a:pt x="392" y="103"/>
                    </a:lnTo>
                    <a:lnTo>
                      <a:pt x="394" y="105"/>
                    </a:lnTo>
                    <a:lnTo>
                      <a:pt x="396" y="108"/>
                    </a:lnTo>
                    <a:lnTo>
                      <a:pt x="398" y="112"/>
                    </a:lnTo>
                    <a:lnTo>
                      <a:pt x="400" y="120"/>
                    </a:lnTo>
                  </a:path>
                </a:pathLst>
              </a:custGeom>
              <a:noFill/>
              <a:ln w="3175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41" name="Freeform 156">
                <a:extLst>
                  <a:ext uri="{FF2B5EF4-FFF2-40B4-BE49-F238E27FC236}">
                    <a16:creationId xmlns:a16="http://schemas.microsoft.com/office/drawing/2014/main" id="{37C13DA2-D74B-49C6-A4FB-37F6230C7AF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V="1">
                <a:off x="5543057" y="2105326"/>
                <a:ext cx="1482812" cy="404405"/>
              </a:xfrm>
              <a:custGeom>
                <a:avLst/>
                <a:gdLst>
                  <a:gd name="T0" fmla="*/ 4 w 325"/>
                  <a:gd name="T1" fmla="*/ 91 h 110"/>
                  <a:gd name="T2" fmla="*/ 10 w 325"/>
                  <a:gd name="T3" fmla="*/ 81 h 110"/>
                  <a:gd name="T4" fmla="*/ 16 w 325"/>
                  <a:gd name="T5" fmla="*/ 73 h 110"/>
                  <a:gd name="T6" fmla="*/ 22 w 325"/>
                  <a:gd name="T7" fmla="*/ 66 h 110"/>
                  <a:gd name="T8" fmla="*/ 28 w 325"/>
                  <a:gd name="T9" fmla="*/ 60 h 110"/>
                  <a:gd name="T10" fmla="*/ 34 w 325"/>
                  <a:gd name="T11" fmla="*/ 54 h 110"/>
                  <a:gd name="T12" fmla="*/ 40 w 325"/>
                  <a:gd name="T13" fmla="*/ 49 h 110"/>
                  <a:gd name="T14" fmla="*/ 45 w 325"/>
                  <a:gd name="T15" fmla="*/ 44 h 110"/>
                  <a:gd name="T16" fmla="*/ 51 w 325"/>
                  <a:gd name="T17" fmla="*/ 40 h 110"/>
                  <a:gd name="T18" fmla="*/ 57 w 325"/>
                  <a:gd name="T19" fmla="*/ 36 h 110"/>
                  <a:gd name="T20" fmla="*/ 63 w 325"/>
                  <a:gd name="T21" fmla="*/ 32 h 110"/>
                  <a:gd name="T22" fmla="*/ 69 w 325"/>
                  <a:gd name="T23" fmla="*/ 28 h 110"/>
                  <a:gd name="T24" fmla="*/ 75 w 325"/>
                  <a:gd name="T25" fmla="*/ 25 h 110"/>
                  <a:gd name="T26" fmla="*/ 81 w 325"/>
                  <a:gd name="T27" fmla="*/ 21 h 110"/>
                  <a:gd name="T28" fmla="*/ 86 w 325"/>
                  <a:gd name="T29" fmla="*/ 18 h 110"/>
                  <a:gd name="T30" fmla="*/ 92 w 325"/>
                  <a:gd name="T31" fmla="*/ 16 h 110"/>
                  <a:gd name="T32" fmla="*/ 98 w 325"/>
                  <a:gd name="T33" fmla="*/ 13 h 110"/>
                  <a:gd name="T34" fmla="*/ 104 w 325"/>
                  <a:gd name="T35" fmla="*/ 11 h 110"/>
                  <a:gd name="T36" fmla="*/ 110 w 325"/>
                  <a:gd name="T37" fmla="*/ 9 h 110"/>
                  <a:gd name="T38" fmla="*/ 116 w 325"/>
                  <a:gd name="T39" fmla="*/ 7 h 110"/>
                  <a:gd name="T40" fmla="*/ 122 w 325"/>
                  <a:gd name="T41" fmla="*/ 5 h 110"/>
                  <a:gd name="T42" fmla="*/ 127 w 325"/>
                  <a:gd name="T43" fmla="*/ 4 h 110"/>
                  <a:gd name="T44" fmla="*/ 133 w 325"/>
                  <a:gd name="T45" fmla="*/ 2 h 110"/>
                  <a:gd name="T46" fmla="*/ 139 w 325"/>
                  <a:gd name="T47" fmla="*/ 1 h 110"/>
                  <a:gd name="T48" fmla="*/ 145 w 325"/>
                  <a:gd name="T49" fmla="*/ 1 h 110"/>
                  <a:gd name="T50" fmla="*/ 151 w 325"/>
                  <a:gd name="T51" fmla="*/ 0 h 110"/>
                  <a:gd name="T52" fmla="*/ 157 w 325"/>
                  <a:gd name="T53" fmla="*/ 0 h 110"/>
                  <a:gd name="T54" fmla="*/ 163 w 325"/>
                  <a:gd name="T55" fmla="*/ 0 h 110"/>
                  <a:gd name="T56" fmla="*/ 168 w 325"/>
                  <a:gd name="T57" fmla="*/ 0 h 110"/>
                  <a:gd name="T58" fmla="*/ 174 w 325"/>
                  <a:gd name="T59" fmla="*/ 0 h 110"/>
                  <a:gd name="T60" fmla="*/ 180 w 325"/>
                  <a:gd name="T61" fmla="*/ 1 h 110"/>
                  <a:gd name="T62" fmla="*/ 186 w 325"/>
                  <a:gd name="T63" fmla="*/ 1 h 110"/>
                  <a:gd name="T64" fmla="*/ 192 w 325"/>
                  <a:gd name="T65" fmla="*/ 2 h 110"/>
                  <a:gd name="T66" fmla="*/ 198 w 325"/>
                  <a:gd name="T67" fmla="*/ 4 h 110"/>
                  <a:gd name="T68" fmla="*/ 203 w 325"/>
                  <a:gd name="T69" fmla="*/ 5 h 110"/>
                  <a:gd name="T70" fmla="*/ 209 w 325"/>
                  <a:gd name="T71" fmla="*/ 7 h 110"/>
                  <a:gd name="T72" fmla="*/ 215 w 325"/>
                  <a:gd name="T73" fmla="*/ 9 h 110"/>
                  <a:gd name="T74" fmla="*/ 221 w 325"/>
                  <a:gd name="T75" fmla="*/ 11 h 110"/>
                  <a:gd name="T76" fmla="*/ 227 w 325"/>
                  <a:gd name="T77" fmla="*/ 13 h 110"/>
                  <a:gd name="T78" fmla="*/ 233 w 325"/>
                  <a:gd name="T79" fmla="*/ 16 h 110"/>
                  <a:gd name="T80" fmla="*/ 239 w 325"/>
                  <a:gd name="T81" fmla="*/ 18 h 110"/>
                  <a:gd name="T82" fmla="*/ 244 w 325"/>
                  <a:gd name="T83" fmla="*/ 21 h 110"/>
                  <a:gd name="T84" fmla="*/ 250 w 325"/>
                  <a:gd name="T85" fmla="*/ 25 h 110"/>
                  <a:gd name="T86" fmla="*/ 256 w 325"/>
                  <a:gd name="T87" fmla="*/ 28 h 110"/>
                  <a:gd name="T88" fmla="*/ 262 w 325"/>
                  <a:gd name="T89" fmla="*/ 32 h 110"/>
                  <a:gd name="T90" fmla="*/ 268 w 325"/>
                  <a:gd name="T91" fmla="*/ 36 h 110"/>
                  <a:gd name="T92" fmla="*/ 274 w 325"/>
                  <a:gd name="T93" fmla="*/ 40 h 110"/>
                  <a:gd name="T94" fmla="*/ 280 w 325"/>
                  <a:gd name="T95" fmla="*/ 44 h 110"/>
                  <a:gd name="T96" fmla="*/ 285 w 325"/>
                  <a:gd name="T97" fmla="*/ 49 h 110"/>
                  <a:gd name="T98" fmla="*/ 291 w 325"/>
                  <a:gd name="T99" fmla="*/ 54 h 110"/>
                  <a:gd name="T100" fmla="*/ 297 w 325"/>
                  <a:gd name="T101" fmla="*/ 60 h 110"/>
                  <a:gd name="T102" fmla="*/ 303 w 325"/>
                  <a:gd name="T103" fmla="*/ 66 h 110"/>
                  <a:gd name="T104" fmla="*/ 309 w 325"/>
                  <a:gd name="T105" fmla="*/ 73 h 110"/>
                  <a:gd name="T106" fmla="*/ 315 w 325"/>
                  <a:gd name="T107" fmla="*/ 81 h 110"/>
                  <a:gd name="T108" fmla="*/ 321 w 325"/>
                  <a:gd name="T109" fmla="*/ 91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25" h="110">
                    <a:moveTo>
                      <a:pt x="0" y="110"/>
                    </a:moveTo>
                    <a:lnTo>
                      <a:pt x="1" y="99"/>
                    </a:lnTo>
                    <a:lnTo>
                      <a:pt x="3" y="95"/>
                    </a:lnTo>
                    <a:lnTo>
                      <a:pt x="4" y="91"/>
                    </a:lnTo>
                    <a:lnTo>
                      <a:pt x="6" y="88"/>
                    </a:lnTo>
                    <a:lnTo>
                      <a:pt x="7" y="85"/>
                    </a:lnTo>
                    <a:lnTo>
                      <a:pt x="9" y="83"/>
                    </a:lnTo>
                    <a:lnTo>
                      <a:pt x="10" y="81"/>
                    </a:lnTo>
                    <a:lnTo>
                      <a:pt x="12" y="79"/>
                    </a:lnTo>
                    <a:lnTo>
                      <a:pt x="13" y="77"/>
                    </a:lnTo>
                    <a:lnTo>
                      <a:pt x="15" y="75"/>
                    </a:lnTo>
                    <a:lnTo>
                      <a:pt x="16" y="73"/>
                    </a:lnTo>
                    <a:lnTo>
                      <a:pt x="18" y="71"/>
                    </a:lnTo>
                    <a:lnTo>
                      <a:pt x="19" y="69"/>
                    </a:lnTo>
                    <a:lnTo>
                      <a:pt x="20" y="68"/>
                    </a:lnTo>
                    <a:lnTo>
                      <a:pt x="22" y="66"/>
                    </a:lnTo>
                    <a:lnTo>
                      <a:pt x="23" y="64"/>
                    </a:lnTo>
                    <a:lnTo>
                      <a:pt x="25" y="63"/>
                    </a:lnTo>
                    <a:lnTo>
                      <a:pt x="26" y="61"/>
                    </a:lnTo>
                    <a:lnTo>
                      <a:pt x="28" y="60"/>
                    </a:lnTo>
                    <a:lnTo>
                      <a:pt x="29" y="58"/>
                    </a:lnTo>
                    <a:lnTo>
                      <a:pt x="31" y="57"/>
                    </a:lnTo>
                    <a:lnTo>
                      <a:pt x="32" y="56"/>
                    </a:lnTo>
                    <a:lnTo>
                      <a:pt x="34" y="54"/>
                    </a:lnTo>
                    <a:lnTo>
                      <a:pt x="35" y="53"/>
                    </a:lnTo>
                    <a:lnTo>
                      <a:pt x="37" y="52"/>
                    </a:lnTo>
                    <a:lnTo>
                      <a:pt x="38" y="50"/>
                    </a:lnTo>
                    <a:lnTo>
                      <a:pt x="40" y="49"/>
                    </a:lnTo>
                    <a:lnTo>
                      <a:pt x="41" y="48"/>
                    </a:lnTo>
                    <a:lnTo>
                      <a:pt x="42" y="47"/>
                    </a:lnTo>
                    <a:lnTo>
                      <a:pt x="44" y="46"/>
                    </a:lnTo>
                    <a:lnTo>
                      <a:pt x="45" y="44"/>
                    </a:lnTo>
                    <a:lnTo>
                      <a:pt x="47" y="43"/>
                    </a:lnTo>
                    <a:lnTo>
                      <a:pt x="48" y="42"/>
                    </a:lnTo>
                    <a:lnTo>
                      <a:pt x="50" y="41"/>
                    </a:lnTo>
                    <a:lnTo>
                      <a:pt x="51" y="40"/>
                    </a:lnTo>
                    <a:lnTo>
                      <a:pt x="53" y="39"/>
                    </a:lnTo>
                    <a:lnTo>
                      <a:pt x="54" y="38"/>
                    </a:lnTo>
                    <a:lnTo>
                      <a:pt x="56" y="37"/>
                    </a:lnTo>
                    <a:lnTo>
                      <a:pt x="57" y="36"/>
                    </a:lnTo>
                    <a:lnTo>
                      <a:pt x="59" y="35"/>
                    </a:lnTo>
                    <a:lnTo>
                      <a:pt x="60" y="34"/>
                    </a:lnTo>
                    <a:lnTo>
                      <a:pt x="61" y="33"/>
                    </a:lnTo>
                    <a:lnTo>
                      <a:pt x="63" y="32"/>
                    </a:lnTo>
                    <a:lnTo>
                      <a:pt x="64" y="31"/>
                    </a:lnTo>
                    <a:lnTo>
                      <a:pt x="66" y="30"/>
                    </a:lnTo>
                    <a:lnTo>
                      <a:pt x="67" y="29"/>
                    </a:lnTo>
                    <a:lnTo>
                      <a:pt x="69" y="28"/>
                    </a:lnTo>
                    <a:lnTo>
                      <a:pt x="70" y="27"/>
                    </a:lnTo>
                    <a:lnTo>
                      <a:pt x="72" y="26"/>
                    </a:lnTo>
                    <a:lnTo>
                      <a:pt x="73" y="25"/>
                    </a:lnTo>
                    <a:lnTo>
                      <a:pt x="75" y="25"/>
                    </a:lnTo>
                    <a:lnTo>
                      <a:pt x="76" y="24"/>
                    </a:lnTo>
                    <a:lnTo>
                      <a:pt x="78" y="23"/>
                    </a:lnTo>
                    <a:lnTo>
                      <a:pt x="79" y="22"/>
                    </a:lnTo>
                    <a:lnTo>
                      <a:pt x="81" y="21"/>
                    </a:lnTo>
                    <a:lnTo>
                      <a:pt x="82" y="21"/>
                    </a:lnTo>
                    <a:lnTo>
                      <a:pt x="83" y="20"/>
                    </a:lnTo>
                    <a:lnTo>
                      <a:pt x="85" y="19"/>
                    </a:lnTo>
                    <a:lnTo>
                      <a:pt x="86" y="18"/>
                    </a:lnTo>
                    <a:lnTo>
                      <a:pt x="88" y="18"/>
                    </a:lnTo>
                    <a:lnTo>
                      <a:pt x="89" y="17"/>
                    </a:lnTo>
                    <a:lnTo>
                      <a:pt x="91" y="16"/>
                    </a:lnTo>
                    <a:lnTo>
                      <a:pt x="92" y="16"/>
                    </a:lnTo>
                    <a:lnTo>
                      <a:pt x="94" y="15"/>
                    </a:lnTo>
                    <a:lnTo>
                      <a:pt x="95" y="14"/>
                    </a:lnTo>
                    <a:lnTo>
                      <a:pt x="97" y="14"/>
                    </a:lnTo>
                    <a:lnTo>
                      <a:pt x="98" y="13"/>
                    </a:lnTo>
                    <a:lnTo>
                      <a:pt x="100" y="12"/>
                    </a:lnTo>
                    <a:lnTo>
                      <a:pt x="101" y="12"/>
                    </a:lnTo>
                    <a:lnTo>
                      <a:pt x="102" y="11"/>
                    </a:lnTo>
                    <a:lnTo>
                      <a:pt x="104" y="11"/>
                    </a:lnTo>
                    <a:lnTo>
                      <a:pt x="105" y="10"/>
                    </a:lnTo>
                    <a:lnTo>
                      <a:pt x="107" y="10"/>
                    </a:lnTo>
                    <a:lnTo>
                      <a:pt x="108" y="9"/>
                    </a:lnTo>
                    <a:lnTo>
                      <a:pt x="110" y="9"/>
                    </a:lnTo>
                    <a:lnTo>
                      <a:pt x="111" y="8"/>
                    </a:lnTo>
                    <a:lnTo>
                      <a:pt x="113" y="8"/>
                    </a:lnTo>
                    <a:lnTo>
                      <a:pt x="114" y="7"/>
                    </a:lnTo>
                    <a:lnTo>
                      <a:pt x="116" y="7"/>
                    </a:lnTo>
                    <a:lnTo>
                      <a:pt x="117" y="6"/>
                    </a:lnTo>
                    <a:lnTo>
                      <a:pt x="119" y="6"/>
                    </a:lnTo>
                    <a:lnTo>
                      <a:pt x="120" y="5"/>
                    </a:lnTo>
                    <a:lnTo>
                      <a:pt x="122" y="5"/>
                    </a:lnTo>
                    <a:lnTo>
                      <a:pt x="123" y="5"/>
                    </a:lnTo>
                    <a:lnTo>
                      <a:pt x="124" y="4"/>
                    </a:lnTo>
                    <a:lnTo>
                      <a:pt x="126" y="4"/>
                    </a:lnTo>
                    <a:lnTo>
                      <a:pt x="127" y="4"/>
                    </a:lnTo>
                    <a:lnTo>
                      <a:pt x="129" y="3"/>
                    </a:lnTo>
                    <a:lnTo>
                      <a:pt x="130" y="3"/>
                    </a:lnTo>
                    <a:lnTo>
                      <a:pt x="132" y="3"/>
                    </a:lnTo>
                    <a:lnTo>
                      <a:pt x="133" y="2"/>
                    </a:lnTo>
                    <a:lnTo>
                      <a:pt x="135" y="2"/>
                    </a:lnTo>
                    <a:lnTo>
                      <a:pt x="136" y="2"/>
                    </a:lnTo>
                    <a:lnTo>
                      <a:pt x="138" y="2"/>
                    </a:lnTo>
                    <a:lnTo>
                      <a:pt x="139" y="1"/>
                    </a:lnTo>
                    <a:lnTo>
                      <a:pt x="141" y="1"/>
                    </a:lnTo>
                    <a:lnTo>
                      <a:pt x="142" y="1"/>
                    </a:lnTo>
                    <a:lnTo>
                      <a:pt x="143" y="1"/>
                    </a:lnTo>
                    <a:lnTo>
                      <a:pt x="145" y="1"/>
                    </a:lnTo>
                    <a:lnTo>
                      <a:pt x="146" y="0"/>
                    </a:lnTo>
                    <a:lnTo>
                      <a:pt x="148" y="0"/>
                    </a:lnTo>
                    <a:lnTo>
                      <a:pt x="149" y="0"/>
                    </a:lnTo>
                    <a:lnTo>
                      <a:pt x="151" y="0"/>
                    </a:lnTo>
                    <a:lnTo>
                      <a:pt x="152" y="0"/>
                    </a:lnTo>
                    <a:lnTo>
                      <a:pt x="154" y="0"/>
                    </a:lnTo>
                    <a:lnTo>
                      <a:pt x="155" y="0"/>
                    </a:lnTo>
                    <a:lnTo>
                      <a:pt x="157" y="0"/>
                    </a:lnTo>
                    <a:lnTo>
                      <a:pt x="158" y="0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3" y="0"/>
                    </a:lnTo>
                    <a:lnTo>
                      <a:pt x="164" y="0"/>
                    </a:lnTo>
                    <a:lnTo>
                      <a:pt x="165" y="0"/>
                    </a:lnTo>
                    <a:lnTo>
                      <a:pt x="167" y="0"/>
                    </a:lnTo>
                    <a:lnTo>
                      <a:pt x="168" y="0"/>
                    </a:lnTo>
                    <a:lnTo>
                      <a:pt x="170" y="0"/>
                    </a:lnTo>
                    <a:lnTo>
                      <a:pt x="171" y="0"/>
                    </a:lnTo>
                    <a:lnTo>
                      <a:pt x="173" y="0"/>
                    </a:lnTo>
                    <a:lnTo>
                      <a:pt x="174" y="0"/>
                    </a:lnTo>
                    <a:lnTo>
                      <a:pt x="176" y="0"/>
                    </a:lnTo>
                    <a:lnTo>
                      <a:pt x="177" y="0"/>
                    </a:lnTo>
                    <a:lnTo>
                      <a:pt x="179" y="0"/>
                    </a:lnTo>
                    <a:lnTo>
                      <a:pt x="180" y="1"/>
                    </a:lnTo>
                    <a:lnTo>
                      <a:pt x="182" y="1"/>
                    </a:lnTo>
                    <a:lnTo>
                      <a:pt x="183" y="1"/>
                    </a:lnTo>
                    <a:lnTo>
                      <a:pt x="184" y="1"/>
                    </a:lnTo>
                    <a:lnTo>
                      <a:pt x="186" y="1"/>
                    </a:lnTo>
                    <a:lnTo>
                      <a:pt x="187" y="2"/>
                    </a:lnTo>
                    <a:lnTo>
                      <a:pt x="189" y="2"/>
                    </a:lnTo>
                    <a:lnTo>
                      <a:pt x="190" y="2"/>
                    </a:lnTo>
                    <a:lnTo>
                      <a:pt x="192" y="2"/>
                    </a:lnTo>
                    <a:lnTo>
                      <a:pt x="193" y="3"/>
                    </a:lnTo>
                    <a:lnTo>
                      <a:pt x="195" y="3"/>
                    </a:lnTo>
                    <a:lnTo>
                      <a:pt x="196" y="3"/>
                    </a:lnTo>
                    <a:lnTo>
                      <a:pt x="198" y="4"/>
                    </a:lnTo>
                    <a:lnTo>
                      <a:pt x="199" y="4"/>
                    </a:lnTo>
                    <a:lnTo>
                      <a:pt x="201" y="4"/>
                    </a:lnTo>
                    <a:lnTo>
                      <a:pt x="202" y="5"/>
                    </a:lnTo>
                    <a:lnTo>
                      <a:pt x="203" y="5"/>
                    </a:lnTo>
                    <a:lnTo>
                      <a:pt x="205" y="5"/>
                    </a:lnTo>
                    <a:lnTo>
                      <a:pt x="206" y="6"/>
                    </a:lnTo>
                    <a:lnTo>
                      <a:pt x="208" y="6"/>
                    </a:lnTo>
                    <a:lnTo>
                      <a:pt x="209" y="7"/>
                    </a:lnTo>
                    <a:lnTo>
                      <a:pt x="211" y="7"/>
                    </a:lnTo>
                    <a:lnTo>
                      <a:pt x="212" y="8"/>
                    </a:lnTo>
                    <a:lnTo>
                      <a:pt x="214" y="8"/>
                    </a:lnTo>
                    <a:lnTo>
                      <a:pt x="215" y="9"/>
                    </a:lnTo>
                    <a:lnTo>
                      <a:pt x="217" y="9"/>
                    </a:lnTo>
                    <a:lnTo>
                      <a:pt x="218" y="10"/>
                    </a:lnTo>
                    <a:lnTo>
                      <a:pt x="220" y="10"/>
                    </a:lnTo>
                    <a:lnTo>
                      <a:pt x="221" y="11"/>
                    </a:lnTo>
                    <a:lnTo>
                      <a:pt x="223" y="11"/>
                    </a:lnTo>
                    <a:lnTo>
                      <a:pt x="224" y="12"/>
                    </a:lnTo>
                    <a:lnTo>
                      <a:pt x="225" y="12"/>
                    </a:lnTo>
                    <a:lnTo>
                      <a:pt x="227" y="13"/>
                    </a:lnTo>
                    <a:lnTo>
                      <a:pt x="228" y="14"/>
                    </a:lnTo>
                    <a:lnTo>
                      <a:pt x="230" y="14"/>
                    </a:lnTo>
                    <a:lnTo>
                      <a:pt x="231" y="15"/>
                    </a:lnTo>
                    <a:lnTo>
                      <a:pt x="233" y="16"/>
                    </a:lnTo>
                    <a:lnTo>
                      <a:pt x="234" y="16"/>
                    </a:lnTo>
                    <a:lnTo>
                      <a:pt x="236" y="17"/>
                    </a:lnTo>
                    <a:lnTo>
                      <a:pt x="237" y="18"/>
                    </a:lnTo>
                    <a:lnTo>
                      <a:pt x="239" y="18"/>
                    </a:lnTo>
                    <a:lnTo>
                      <a:pt x="240" y="19"/>
                    </a:lnTo>
                    <a:lnTo>
                      <a:pt x="242" y="20"/>
                    </a:lnTo>
                    <a:lnTo>
                      <a:pt x="243" y="21"/>
                    </a:lnTo>
                    <a:lnTo>
                      <a:pt x="244" y="21"/>
                    </a:lnTo>
                    <a:lnTo>
                      <a:pt x="246" y="22"/>
                    </a:lnTo>
                    <a:lnTo>
                      <a:pt x="247" y="23"/>
                    </a:lnTo>
                    <a:lnTo>
                      <a:pt x="249" y="24"/>
                    </a:lnTo>
                    <a:lnTo>
                      <a:pt x="250" y="25"/>
                    </a:lnTo>
                    <a:lnTo>
                      <a:pt x="252" y="25"/>
                    </a:lnTo>
                    <a:lnTo>
                      <a:pt x="253" y="26"/>
                    </a:lnTo>
                    <a:lnTo>
                      <a:pt x="255" y="27"/>
                    </a:lnTo>
                    <a:lnTo>
                      <a:pt x="256" y="28"/>
                    </a:lnTo>
                    <a:lnTo>
                      <a:pt x="258" y="29"/>
                    </a:lnTo>
                    <a:lnTo>
                      <a:pt x="259" y="30"/>
                    </a:lnTo>
                    <a:lnTo>
                      <a:pt x="261" y="31"/>
                    </a:lnTo>
                    <a:lnTo>
                      <a:pt x="262" y="32"/>
                    </a:lnTo>
                    <a:lnTo>
                      <a:pt x="264" y="33"/>
                    </a:lnTo>
                    <a:lnTo>
                      <a:pt x="265" y="34"/>
                    </a:lnTo>
                    <a:lnTo>
                      <a:pt x="266" y="35"/>
                    </a:lnTo>
                    <a:lnTo>
                      <a:pt x="268" y="36"/>
                    </a:lnTo>
                    <a:lnTo>
                      <a:pt x="269" y="37"/>
                    </a:lnTo>
                    <a:lnTo>
                      <a:pt x="271" y="38"/>
                    </a:lnTo>
                    <a:lnTo>
                      <a:pt x="272" y="39"/>
                    </a:lnTo>
                    <a:lnTo>
                      <a:pt x="274" y="40"/>
                    </a:lnTo>
                    <a:lnTo>
                      <a:pt x="275" y="41"/>
                    </a:lnTo>
                    <a:lnTo>
                      <a:pt x="277" y="42"/>
                    </a:lnTo>
                    <a:lnTo>
                      <a:pt x="278" y="43"/>
                    </a:lnTo>
                    <a:lnTo>
                      <a:pt x="280" y="44"/>
                    </a:lnTo>
                    <a:lnTo>
                      <a:pt x="281" y="46"/>
                    </a:lnTo>
                    <a:lnTo>
                      <a:pt x="283" y="47"/>
                    </a:lnTo>
                    <a:lnTo>
                      <a:pt x="284" y="48"/>
                    </a:lnTo>
                    <a:lnTo>
                      <a:pt x="285" y="49"/>
                    </a:lnTo>
                    <a:lnTo>
                      <a:pt x="287" y="50"/>
                    </a:lnTo>
                    <a:lnTo>
                      <a:pt x="288" y="52"/>
                    </a:lnTo>
                    <a:lnTo>
                      <a:pt x="290" y="53"/>
                    </a:lnTo>
                    <a:lnTo>
                      <a:pt x="291" y="54"/>
                    </a:lnTo>
                    <a:lnTo>
                      <a:pt x="293" y="56"/>
                    </a:lnTo>
                    <a:lnTo>
                      <a:pt x="294" y="57"/>
                    </a:lnTo>
                    <a:lnTo>
                      <a:pt x="296" y="58"/>
                    </a:lnTo>
                    <a:lnTo>
                      <a:pt x="297" y="60"/>
                    </a:lnTo>
                    <a:lnTo>
                      <a:pt x="299" y="61"/>
                    </a:lnTo>
                    <a:lnTo>
                      <a:pt x="300" y="63"/>
                    </a:lnTo>
                    <a:lnTo>
                      <a:pt x="302" y="64"/>
                    </a:lnTo>
                    <a:lnTo>
                      <a:pt x="303" y="66"/>
                    </a:lnTo>
                    <a:lnTo>
                      <a:pt x="305" y="68"/>
                    </a:lnTo>
                    <a:lnTo>
                      <a:pt x="306" y="69"/>
                    </a:lnTo>
                    <a:lnTo>
                      <a:pt x="307" y="71"/>
                    </a:lnTo>
                    <a:lnTo>
                      <a:pt x="309" y="73"/>
                    </a:lnTo>
                    <a:lnTo>
                      <a:pt x="310" y="75"/>
                    </a:lnTo>
                    <a:lnTo>
                      <a:pt x="312" y="77"/>
                    </a:lnTo>
                    <a:lnTo>
                      <a:pt x="313" y="79"/>
                    </a:lnTo>
                    <a:lnTo>
                      <a:pt x="315" y="81"/>
                    </a:lnTo>
                    <a:lnTo>
                      <a:pt x="316" y="83"/>
                    </a:lnTo>
                    <a:lnTo>
                      <a:pt x="318" y="85"/>
                    </a:lnTo>
                    <a:lnTo>
                      <a:pt x="319" y="88"/>
                    </a:lnTo>
                    <a:lnTo>
                      <a:pt x="321" y="91"/>
                    </a:lnTo>
                    <a:lnTo>
                      <a:pt x="322" y="95"/>
                    </a:lnTo>
                    <a:lnTo>
                      <a:pt x="324" y="99"/>
                    </a:lnTo>
                    <a:lnTo>
                      <a:pt x="325" y="110"/>
                    </a:lnTo>
                  </a:path>
                </a:pathLst>
              </a:custGeom>
              <a:noFill/>
              <a:ln w="3175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42" name="Freeform 155">
                <a:extLst>
                  <a:ext uri="{FF2B5EF4-FFF2-40B4-BE49-F238E27FC236}">
                    <a16:creationId xmlns:a16="http://schemas.microsoft.com/office/drawing/2014/main" id="{35FB2CDC-EFC2-4C36-B9B4-77756A0D09A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V="1">
                <a:off x="5716440" y="2105326"/>
                <a:ext cx="1140808" cy="342482"/>
              </a:xfrm>
              <a:custGeom>
                <a:avLst/>
                <a:gdLst>
                  <a:gd name="T0" fmla="*/ 3 w 250"/>
                  <a:gd name="T1" fmla="*/ 74 h 93"/>
                  <a:gd name="T2" fmla="*/ 7 w 250"/>
                  <a:gd name="T3" fmla="*/ 65 h 93"/>
                  <a:gd name="T4" fmla="*/ 12 w 250"/>
                  <a:gd name="T5" fmla="*/ 57 h 93"/>
                  <a:gd name="T6" fmla="*/ 16 w 250"/>
                  <a:gd name="T7" fmla="*/ 51 h 93"/>
                  <a:gd name="T8" fmla="*/ 21 w 250"/>
                  <a:gd name="T9" fmla="*/ 46 h 93"/>
                  <a:gd name="T10" fmla="*/ 25 w 250"/>
                  <a:gd name="T11" fmla="*/ 41 h 93"/>
                  <a:gd name="T12" fmla="*/ 30 w 250"/>
                  <a:gd name="T13" fmla="*/ 37 h 93"/>
                  <a:gd name="T14" fmla="*/ 34 w 250"/>
                  <a:gd name="T15" fmla="*/ 33 h 93"/>
                  <a:gd name="T16" fmla="*/ 39 w 250"/>
                  <a:gd name="T17" fmla="*/ 30 h 93"/>
                  <a:gd name="T18" fmla="*/ 43 w 250"/>
                  <a:gd name="T19" fmla="*/ 26 h 93"/>
                  <a:gd name="T20" fmla="*/ 48 w 250"/>
                  <a:gd name="T21" fmla="*/ 23 h 93"/>
                  <a:gd name="T22" fmla="*/ 52 w 250"/>
                  <a:gd name="T23" fmla="*/ 20 h 93"/>
                  <a:gd name="T24" fmla="*/ 57 w 250"/>
                  <a:gd name="T25" fmla="*/ 18 h 93"/>
                  <a:gd name="T26" fmla="*/ 61 w 250"/>
                  <a:gd name="T27" fmla="*/ 15 h 93"/>
                  <a:gd name="T28" fmla="*/ 66 w 250"/>
                  <a:gd name="T29" fmla="*/ 13 h 93"/>
                  <a:gd name="T30" fmla="*/ 70 w 250"/>
                  <a:gd name="T31" fmla="*/ 11 h 93"/>
                  <a:gd name="T32" fmla="*/ 75 w 250"/>
                  <a:gd name="T33" fmla="*/ 9 h 93"/>
                  <a:gd name="T34" fmla="*/ 79 w 250"/>
                  <a:gd name="T35" fmla="*/ 8 h 93"/>
                  <a:gd name="T36" fmla="*/ 84 w 250"/>
                  <a:gd name="T37" fmla="*/ 6 h 93"/>
                  <a:gd name="T38" fmla="*/ 88 w 250"/>
                  <a:gd name="T39" fmla="*/ 5 h 93"/>
                  <a:gd name="T40" fmla="*/ 93 w 250"/>
                  <a:gd name="T41" fmla="*/ 3 h 93"/>
                  <a:gd name="T42" fmla="*/ 97 w 250"/>
                  <a:gd name="T43" fmla="*/ 2 h 93"/>
                  <a:gd name="T44" fmla="*/ 102 w 250"/>
                  <a:gd name="T45" fmla="*/ 2 h 93"/>
                  <a:gd name="T46" fmla="*/ 106 w 250"/>
                  <a:gd name="T47" fmla="*/ 1 h 93"/>
                  <a:gd name="T48" fmla="*/ 111 w 250"/>
                  <a:gd name="T49" fmla="*/ 0 h 93"/>
                  <a:gd name="T50" fmla="*/ 115 w 250"/>
                  <a:gd name="T51" fmla="*/ 0 h 93"/>
                  <a:gd name="T52" fmla="*/ 120 w 250"/>
                  <a:gd name="T53" fmla="*/ 0 h 93"/>
                  <a:gd name="T54" fmla="*/ 125 w 250"/>
                  <a:gd name="T55" fmla="*/ 0 h 93"/>
                  <a:gd name="T56" fmla="*/ 129 w 250"/>
                  <a:gd name="T57" fmla="*/ 0 h 93"/>
                  <a:gd name="T58" fmla="*/ 134 w 250"/>
                  <a:gd name="T59" fmla="*/ 0 h 93"/>
                  <a:gd name="T60" fmla="*/ 138 w 250"/>
                  <a:gd name="T61" fmla="*/ 0 h 93"/>
                  <a:gd name="T62" fmla="*/ 143 w 250"/>
                  <a:gd name="T63" fmla="*/ 1 h 93"/>
                  <a:gd name="T64" fmla="*/ 147 w 250"/>
                  <a:gd name="T65" fmla="*/ 2 h 93"/>
                  <a:gd name="T66" fmla="*/ 152 w 250"/>
                  <a:gd name="T67" fmla="*/ 2 h 93"/>
                  <a:gd name="T68" fmla="*/ 156 w 250"/>
                  <a:gd name="T69" fmla="*/ 3 h 93"/>
                  <a:gd name="T70" fmla="*/ 161 w 250"/>
                  <a:gd name="T71" fmla="*/ 5 h 93"/>
                  <a:gd name="T72" fmla="*/ 165 w 250"/>
                  <a:gd name="T73" fmla="*/ 6 h 93"/>
                  <a:gd name="T74" fmla="*/ 170 w 250"/>
                  <a:gd name="T75" fmla="*/ 8 h 93"/>
                  <a:gd name="T76" fmla="*/ 174 w 250"/>
                  <a:gd name="T77" fmla="*/ 9 h 93"/>
                  <a:gd name="T78" fmla="*/ 179 w 250"/>
                  <a:gd name="T79" fmla="*/ 11 h 93"/>
                  <a:gd name="T80" fmla="*/ 183 w 250"/>
                  <a:gd name="T81" fmla="*/ 13 h 93"/>
                  <a:gd name="T82" fmla="*/ 188 w 250"/>
                  <a:gd name="T83" fmla="*/ 15 h 93"/>
                  <a:gd name="T84" fmla="*/ 192 w 250"/>
                  <a:gd name="T85" fmla="*/ 18 h 93"/>
                  <a:gd name="T86" fmla="*/ 197 w 250"/>
                  <a:gd name="T87" fmla="*/ 20 h 93"/>
                  <a:gd name="T88" fmla="*/ 201 w 250"/>
                  <a:gd name="T89" fmla="*/ 23 h 93"/>
                  <a:gd name="T90" fmla="*/ 206 w 250"/>
                  <a:gd name="T91" fmla="*/ 26 h 93"/>
                  <a:gd name="T92" fmla="*/ 210 w 250"/>
                  <a:gd name="T93" fmla="*/ 30 h 93"/>
                  <a:gd name="T94" fmla="*/ 215 w 250"/>
                  <a:gd name="T95" fmla="*/ 33 h 93"/>
                  <a:gd name="T96" fmla="*/ 219 w 250"/>
                  <a:gd name="T97" fmla="*/ 37 h 93"/>
                  <a:gd name="T98" fmla="*/ 224 w 250"/>
                  <a:gd name="T99" fmla="*/ 41 h 93"/>
                  <a:gd name="T100" fmla="*/ 228 w 250"/>
                  <a:gd name="T101" fmla="*/ 46 h 93"/>
                  <a:gd name="T102" fmla="*/ 233 w 250"/>
                  <a:gd name="T103" fmla="*/ 51 h 93"/>
                  <a:gd name="T104" fmla="*/ 237 w 250"/>
                  <a:gd name="T105" fmla="*/ 57 h 93"/>
                  <a:gd name="T106" fmla="*/ 242 w 250"/>
                  <a:gd name="T107" fmla="*/ 65 h 93"/>
                  <a:gd name="T108" fmla="*/ 246 w 250"/>
                  <a:gd name="T109" fmla="*/ 7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50" h="93">
                    <a:moveTo>
                      <a:pt x="0" y="93"/>
                    </a:moveTo>
                    <a:lnTo>
                      <a:pt x="1" y="82"/>
                    </a:lnTo>
                    <a:lnTo>
                      <a:pt x="2" y="78"/>
                    </a:lnTo>
                    <a:lnTo>
                      <a:pt x="3" y="74"/>
                    </a:lnTo>
                    <a:lnTo>
                      <a:pt x="4" y="71"/>
                    </a:lnTo>
                    <a:lnTo>
                      <a:pt x="5" y="69"/>
                    </a:lnTo>
                    <a:lnTo>
                      <a:pt x="6" y="67"/>
                    </a:lnTo>
                    <a:lnTo>
                      <a:pt x="7" y="65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1" y="59"/>
                    </a:lnTo>
                    <a:lnTo>
                      <a:pt x="12" y="57"/>
                    </a:lnTo>
                    <a:lnTo>
                      <a:pt x="13" y="56"/>
                    </a:lnTo>
                    <a:lnTo>
                      <a:pt x="14" y="54"/>
                    </a:lnTo>
                    <a:lnTo>
                      <a:pt x="15" y="53"/>
                    </a:lnTo>
                    <a:lnTo>
                      <a:pt x="16" y="51"/>
                    </a:lnTo>
                    <a:lnTo>
                      <a:pt x="18" y="50"/>
                    </a:lnTo>
                    <a:lnTo>
                      <a:pt x="19" y="49"/>
                    </a:lnTo>
                    <a:lnTo>
                      <a:pt x="20" y="47"/>
                    </a:lnTo>
                    <a:lnTo>
                      <a:pt x="21" y="46"/>
                    </a:lnTo>
                    <a:lnTo>
                      <a:pt x="22" y="45"/>
                    </a:lnTo>
                    <a:lnTo>
                      <a:pt x="23" y="44"/>
                    </a:lnTo>
                    <a:lnTo>
                      <a:pt x="24" y="42"/>
                    </a:lnTo>
                    <a:lnTo>
                      <a:pt x="25" y="41"/>
                    </a:lnTo>
                    <a:lnTo>
                      <a:pt x="27" y="40"/>
                    </a:lnTo>
                    <a:lnTo>
                      <a:pt x="28" y="39"/>
                    </a:lnTo>
                    <a:lnTo>
                      <a:pt x="29" y="38"/>
                    </a:lnTo>
                    <a:lnTo>
                      <a:pt x="30" y="37"/>
                    </a:lnTo>
                    <a:lnTo>
                      <a:pt x="31" y="36"/>
                    </a:lnTo>
                    <a:lnTo>
                      <a:pt x="32" y="35"/>
                    </a:lnTo>
                    <a:lnTo>
                      <a:pt x="33" y="34"/>
                    </a:lnTo>
                    <a:lnTo>
                      <a:pt x="34" y="33"/>
                    </a:lnTo>
                    <a:lnTo>
                      <a:pt x="36" y="32"/>
                    </a:lnTo>
                    <a:lnTo>
                      <a:pt x="37" y="31"/>
                    </a:lnTo>
                    <a:lnTo>
                      <a:pt x="38" y="30"/>
                    </a:lnTo>
                    <a:lnTo>
                      <a:pt x="39" y="30"/>
                    </a:lnTo>
                    <a:lnTo>
                      <a:pt x="40" y="29"/>
                    </a:lnTo>
                    <a:lnTo>
                      <a:pt x="41" y="28"/>
                    </a:lnTo>
                    <a:lnTo>
                      <a:pt x="42" y="27"/>
                    </a:lnTo>
                    <a:lnTo>
                      <a:pt x="43" y="26"/>
                    </a:lnTo>
                    <a:lnTo>
                      <a:pt x="45" y="26"/>
                    </a:lnTo>
                    <a:lnTo>
                      <a:pt x="46" y="25"/>
                    </a:lnTo>
                    <a:lnTo>
                      <a:pt x="47" y="24"/>
                    </a:lnTo>
                    <a:lnTo>
                      <a:pt x="48" y="23"/>
                    </a:lnTo>
                    <a:lnTo>
                      <a:pt x="49" y="23"/>
                    </a:lnTo>
                    <a:lnTo>
                      <a:pt x="50" y="22"/>
                    </a:lnTo>
                    <a:lnTo>
                      <a:pt x="51" y="21"/>
                    </a:lnTo>
                    <a:lnTo>
                      <a:pt x="52" y="20"/>
                    </a:lnTo>
                    <a:lnTo>
                      <a:pt x="54" y="20"/>
                    </a:lnTo>
                    <a:lnTo>
                      <a:pt x="55" y="19"/>
                    </a:lnTo>
                    <a:lnTo>
                      <a:pt x="56" y="18"/>
                    </a:lnTo>
                    <a:lnTo>
                      <a:pt x="57" y="18"/>
                    </a:lnTo>
                    <a:lnTo>
                      <a:pt x="58" y="17"/>
                    </a:lnTo>
                    <a:lnTo>
                      <a:pt x="59" y="17"/>
                    </a:lnTo>
                    <a:lnTo>
                      <a:pt x="60" y="16"/>
                    </a:lnTo>
                    <a:lnTo>
                      <a:pt x="61" y="15"/>
                    </a:lnTo>
                    <a:lnTo>
                      <a:pt x="63" y="15"/>
                    </a:lnTo>
                    <a:lnTo>
                      <a:pt x="64" y="14"/>
                    </a:lnTo>
                    <a:lnTo>
                      <a:pt x="65" y="14"/>
                    </a:lnTo>
                    <a:lnTo>
                      <a:pt x="66" y="13"/>
                    </a:lnTo>
                    <a:lnTo>
                      <a:pt x="67" y="13"/>
                    </a:lnTo>
                    <a:lnTo>
                      <a:pt x="68" y="12"/>
                    </a:lnTo>
                    <a:lnTo>
                      <a:pt x="69" y="12"/>
                    </a:lnTo>
                    <a:lnTo>
                      <a:pt x="70" y="11"/>
                    </a:lnTo>
                    <a:lnTo>
                      <a:pt x="72" y="11"/>
                    </a:lnTo>
                    <a:lnTo>
                      <a:pt x="73" y="10"/>
                    </a:lnTo>
                    <a:lnTo>
                      <a:pt x="74" y="10"/>
                    </a:lnTo>
                    <a:lnTo>
                      <a:pt x="75" y="9"/>
                    </a:lnTo>
                    <a:lnTo>
                      <a:pt x="76" y="9"/>
                    </a:lnTo>
                    <a:lnTo>
                      <a:pt x="77" y="8"/>
                    </a:lnTo>
                    <a:lnTo>
                      <a:pt x="78" y="8"/>
                    </a:lnTo>
                    <a:lnTo>
                      <a:pt x="79" y="8"/>
                    </a:lnTo>
                    <a:lnTo>
                      <a:pt x="81" y="7"/>
                    </a:lnTo>
                    <a:lnTo>
                      <a:pt x="82" y="7"/>
                    </a:lnTo>
                    <a:lnTo>
                      <a:pt x="83" y="6"/>
                    </a:lnTo>
                    <a:lnTo>
                      <a:pt x="84" y="6"/>
                    </a:lnTo>
                    <a:lnTo>
                      <a:pt x="85" y="6"/>
                    </a:lnTo>
                    <a:lnTo>
                      <a:pt x="86" y="5"/>
                    </a:lnTo>
                    <a:lnTo>
                      <a:pt x="87" y="5"/>
                    </a:lnTo>
                    <a:lnTo>
                      <a:pt x="88" y="5"/>
                    </a:lnTo>
                    <a:lnTo>
                      <a:pt x="90" y="4"/>
                    </a:lnTo>
                    <a:lnTo>
                      <a:pt x="91" y="4"/>
                    </a:lnTo>
                    <a:lnTo>
                      <a:pt x="92" y="4"/>
                    </a:lnTo>
                    <a:lnTo>
                      <a:pt x="93" y="3"/>
                    </a:lnTo>
                    <a:lnTo>
                      <a:pt x="94" y="3"/>
                    </a:lnTo>
                    <a:lnTo>
                      <a:pt x="95" y="3"/>
                    </a:lnTo>
                    <a:lnTo>
                      <a:pt x="96" y="3"/>
                    </a:lnTo>
                    <a:lnTo>
                      <a:pt x="97" y="2"/>
                    </a:lnTo>
                    <a:lnTo>
                      <a:pt x="99" y="2"/>
                    </a:lnTo>
                    <a:lnTo>
                      <a:pt x="100" y="2"/>
                    </a:lnTo>
                    <a:lnTo>
                      <a:pt x="101" y="2"/>
                    </a:lnTo>
                    <a:lnTo>
                      <a:pt x="102" y="2"/>
                    </a:lnTo>
                    <a:lnTo>
                      <a:pt x="103" y="1"/>
                    </a:lnTo>
                    <a:lnTo>
                      <a:pt x="104" y="1"/>
                    </a:lnTo>
                    <a:lnTo>
                      <a:pt x="105" y="1"/>
                    </a:lnTo>
                    <a:lnTo>
                      <a:pt x="106" y="1"/>
                    </a:lnTo>
                    <a:lnTo>
                      <a:pt x="108" y="1"/>
                    </a:lnTo>
                    <a:lnTo>
                      <a:pt x="109" y="1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2" y="0"/>
                    </a:lnTo>
                    <a:lnTo>
                      <a:pt x="113" y="0"/>
                    </a:lnTo>
                    <a:lnTo>
                      <a:pt x="114" y="0"/>
                    </a:lnTo>
                    <a:lnTo>
                      <a:pt x="115" y="0"/>
                    </a:lnTo>
                    <a:lnTo>
                      <a:pt x="117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0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6" y="0"/>
                    </a:lnTo>
                    <a:lnTo>
                      <a:pt x="127" y="0"/>
                    </a:lnTo>
                    <a:lnTo>
                      <a:pt x="128" y="0"/>
                    </a:lnTo>
                    <a:lnTo>
                      <a:pt x="129" y="0"/>
                    </a:lnTo>
                    <a:lnTo>
                      <a:pt x="130" y="0"/>
                    </a:lnTo>
                    <a:lnTo>
                      <a:pt x="131" y="0"/>
                    </a:lnTo>
                    <a:lnTo>
                      <a:pt x="132" y="0"/>
                    </a:lnTo>
                    <a:lnTo>
                      <a:pt x="134" y="0"/>
                    </a:lnTo>
                    <a:lnTo>
                      <a:pt x="135" y="0"/>
                    </a:lnTo>
                    <a:lnTo>
                      <a:pt x="136" y="0"/>
                    </a:lnTo>
                    <a:lnTo>
                      <a:pt x="137" y="0"/>
                    </a:lnTo>
                    <a:lnTo>
                      <a:pt x="138" y="0"/>
                    </a:lnTo>
                    <a:lnTo>
                      <a:pt x="139" y="0"/>
                    </a:lnTo>
                    <a:lnTo>
                      <a:pt x="140" y="1"/>
                    </a:lnTo>
                    <a:lnTo>
                      <a:pt x="141" y="1"/>
                    </a:lnTo>
                    <a:lnTo>
                      <a:pt x="143" y="1"/>
                    </a:lnTo>
                    <a:lnTo>
                      <a:pt x="144" y="1"/>
                    </a:lnTo>
                    <a:lnTo>
                      <a:pt x="145" y="1"/>
                    </a:lnTo>
                    <a:lnTo>
                      <a:pt x="146" y="1"/>
                    </a:lnTo>
                    <a:lnTo>
                      <a:pt x="147" y="2"/>
                    </a:lnTo>
                    <a:lnTo>
                      <a:pt x="148" y="2"/>
                    </a:lnTo>
                    <a:lnTo>
                      <a:pt x="149" y="2"/>
                    </a:lnTo>
                    <a:lnTo>
                      <a:pt x="150" y="2"/>
                    </a:lnTo>
                    <a:lnTo>
                      <a:pt x="152" y="2"/>
                    </a:lnTo>
                    <a:lnTo>
                      <a:pt x="153" y="3"/>
                    </a:lnTo>
                    <a:lnTo>
                      <a:pt x="154" y="3"/>
                    </a:lnTo>
                    <a:lnTo>
                      <a:pt x="155" y="3"/>
                    </a:lnTo>
                    <a:lnTo>
                      <a:pt x="156" y="3"/>
                    </a:lnTo>
                    <a:lnTo>
                      <a:pt x="157" y="4"/>
                    </a:lnTo>
                    <a:lnTo>
                      <a:pt x="158" y="4"/>
                    </a:lnTo>
                    <a:lnTo>
                      <a:pt x="159" y="4"/>
                    </a:lnTo>
                    <a:lnTo>
                      <a:pt x="161" y="5"/>
                    </a:lnTo>
                    <a:lnTo>
                      <a:pt x="162" y="5"/>
                    </a:lnTo>
                    <a:lnTo>
                      <a:pt x="163" y="5"/>
                    </a:lnTo>
                    <a:lnTo>
                      <a:pt x="164" y="6"/>
                    </a:lnTo>
                    <a:lnTo>
                      <a:pt x="165" y="6"/>
                    </a:lnTo>
                    <a:lnTo>
                      <a:pt x="166" y="6"/>
                    </a:lnTo>
                    <a:lnTo>
                      <a:pt x="167" y="7"/>
                    </a:lnTo>
                    <a:lnTo>
                      <a:pt x="168" y="7"/>
                    </a:lnTo>
                    <a:lnTo>
                      <a:pt x="170" y="8"/>
                    </a:lnTo>
                    <a:lnTo>
                      <a:pt x="171" y="8"/>
                    </a:lnTo>
                    <a:lnTo>
                      <a:pt x="172" y="8"/>
                    </a:lnTo>
                    <a:lnTo>
                      <a:pt x="173" y="9"/>
                    </a:lnTo>
                    <a:lnTo>
                      <a:pt x="174" y="9"/>
                    </a:lnTo>
                    <a:lnTo>
                      <a:pt x="175" y="10"/>
                    </a:lnTo>
                    <a:lnTo>
                      <a:pt x="176" y="10"/>
                    </a:lnTo>
                    <a:lnTo>
                      <a:pt x="177" y="11"/>
                    </a:lnTo>
                    <a:lnTo>
                      <a:pt x="179" y="11"/>
                    </a:lnTo>
                    <a:lnTo>
                      <a:pt x="180" y="12"/>
                    </a:lnTo>
                    <a:lnTo>
                      <a:pt x="181" y="12"/>
                    </a:lnTo>
                    <a:lnTo>
                      <a:pt x="182" y="13"/>
                    </a:lnTo>
                    <a:lnTo>
                      <a:pt x="183" y="13"/>
                    </a:lnTo>
                    <a:lnTo>
                      <a:pt x="184" y="14"/>
                    </a:lnTo>
                    <a:lnTo>
                      <a:pt x="185" y="14"/>
                    </a:lnTo>
                    <a:lnTo>
                      <a:pt x="186" y="15"/>
                    </a:lnTo>
                    <a:lnTo>
                      <a:pt x="188" y="15"/>
                    </a:lnTo>
                    <a:lnTo>
                      <a:pt x="189" y="16"/>
                    </a:lnTo>
                    <a:lnTo>
                      <a:pt x="190" y="17"/>
                    </a:lnTo>
                    <a:lnTo>
                      <a:pt x="191" y="17"/>
                    </a:lnTo>
                    <a:lnTo>
                      <a:pt x="192" y="18"/>
                    </a:lnTo>
                    <a:lnTo>
                      <a:pt x="193" y="18"/>
                    </a:lnTo>
                    <a:lnTo>
                      <a:pt x="194" y="19"/>
                    </a:lnTo>
                    <a:lnTo>
                      <a:pt x="195" y="20"/>
                    </a:lnTo>
                    <a:lnTo>
                      <a:pt x="197" y="20"/>
                    </a:lnTo>
                    <a:lnTo>
                      <a:pt x="198" y="21"/>
                    </a:lnTo>
                    <a:lnTo>
                      <a:pt x="199" y="22"/>
                    </a:lnTo>
                    <a:lnTo>
                      <a:pt x="200" y="23"/>
                    </a:lnTo>
                    <a:lnTo>
                      <a:pt x="201" y="23"/>
                    </a:lnTo>
                    <a:lnTo>
                      <a:pt x="202" y="24"/>
                    </a:lnTo>
                    <a:lnTo>
                      <a:pt x="203" y="25"/>
                    </a:lnTo>
                    <a:lnTo>
                      <a:pt x="204" y="26"/>
                    </a:lnTo>
                    <a:lnTo>
                      <a:pt x="206" y="26"/>
                    </a:lnTo>
                    <a:lnTo>
                      <a:pt x="207" y="27"/>
                    </a:lnTo>
                    <a:lnTo>
                      <a:pt x="208" y="28"/>
                    </a:lnTo>
                    <a:lnTo>
                      <a:pt x="209" y="29"/>
                    </a:lnTo>
                    <a:lnTo>
                      <a:pt x="210" y="30"/>
                    </a:lnTo>
                    <a:lnTo>
                      <a:pt x="211" y="30"/>
                    </a:lnTo>
                    <a:lnTo>
                      <a:pt x="212" y="31"/>
                    </a:lnTo>
                    <a:lnTo>
                      <a:pt x="213" y="32"/>
                    </a:lnTo>
                    <a:lnTo>
                      <a:pt x="215" y="33"/>
                    </a:lnTo>
                    <a:lnTo>
                      <a:pt x="216" y="34"/>
                    </a:lnTo>
                    <a:lnTo>
                      <a:pt x="217" y="35"/>
                    </a:lnTo>
                    <a:lnTo>
                      <a:pt x="218" y="36"/>
                    </a:lnTo>
                    <a:lnTo>
                      <a:pt x="219" y="37"/>
                    </a:lnTo>
                    <a:lnTo>
                      <a:pt x="220" y="38"/>
                    </a:lnTo>
                    <a:lnTo>
                      <a:pt x="221" y="39"/>
                    </a:lnTo>
                    <a:lnTo>
                      <a:pt x="222" y="40"/>
                    </a:lnTo>
                    <a:lnTo>
                      <a:pt x="224" y="41"/>
                    </a:lnTo>
                    <a:lnTo>
                      <a:pt x="225" y="42"/>
                    </a:lnTo>
                    <a:lnTo>
                      <a:pt x="226" y="44"/>
                    </a:lnTo>
                    <a:lnTo>
                      <a:pt x="227" y="45"/>
                    </a:lnTo>
                    <a:lnTo>
                      <a:pt x="228" y="46"/>
                    </a:lnTo>
                    <a:lnTo>
                      <a:pt x="229" y="47"/>
                    </a:lnTo>
                    <a:lnTo>
                      <a:pt x="230" y="49"/>
                    </a:lnTo>
                    <a:lnTo>
                      <a:pt x="231" y="50"/>
                    </a:lnTo>
                    <a:lnTo>
                      <a:pt x="233" y="51"/>
                    </a:lnTo>
                    <a:lnTo>
                      <a:pt x="234" y="53"/>
                    </a:lnTo>
                    <a:lnTo>
                      <a:pt x="235" y="54"/>
                    </a:lnTo>
                    <a:lnTo>
                      <a:pt x="236" y="56"/>
                    </a:lnTo>
                    <a:lnTo>
                      <a:pt x="237" y="57"/>
                    </a:lnTo>
                    <a:lnTo>
                      <a:pt x="238" y="59"/>
                    </a:lnTo>
                    <a:lnTo>
                      <a:pt x="239" y="61"/>
                    </a:lnTo>
                    <a:lnTo>
                      <a:pt x="240" y="63"/>
                    </a:lnTo>
                    <a:lnTo>
                      <a:pt x="242" y="65"/>
                    </a:lnTo>
                    <a:lnTo>
                      <a:pt x="243" y="67"/>
                    </a:lnTo>
                    <a:lnTo>
                      <a:pt x="244" y="69"/>
                    </a:lnTo>
                    <a:lnTo>
                      <a:pt x="245" y="71"/>
                    </a:lnTo>
                    <a:lnTo>
                      <a:pt x="246" y="74"/>
                    </a:lnTo>
                    <a:lnTo>
                      <a:pt x="247" y="78"/>
                    </a:lnTo>
                    <a:lnTo>
                      <a:pt x="248" y="82"/>
                    </a:lnTo>
                    <a:lnTo>
                      <a:pt x="250" y="93"/>
                    </a:lnTo>
                  </a:path>
                </a:pathLst>
              </a:custGeom>
              <a:noFill/>
              <a:ln w="3175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43" name="Freeform 154">
                <a:extLst>
                  <a:ext uri="{FF2B5EF4-FFF2-40B4-BE49-F238E27FC236}">
                    <a16:creationId xmlns:a16="http://schemas.microsoft.com/office/drawing/2014/main" id="{885C83F4-F721-4272-AC10-A5396C3E0C9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V="1">
                <a:off x="5885538" y="2105325"/>
                <a:ext cx="798328" cy="256743"/>
              </a:xfrm>
              <a:custGeom>
                <a:avLst/>
                <a:gdLst>
                  <a:gd name="T0" fmla="*/ 2 w 175"/>
                  <a:gd name="T1" fmla="*/ 55 h 70"/>
                  <a:gd name="T2" fmla="*/ 6 w 175"/>
                  <a:gd name="T3" fmla="*/ 47 h 70"/>
                  <a:gd name="T4" fmla="*/ 9 w 175"/>
                  <a:gd name="T5" fmla="*/ 41 h 70"/>
                  <a:gd name="T6" fmla="*/ 12 w 175"/>
                  <a:gd name="T7" fmla="*/ 37 h 70"/>
                  <a:gd name="T8" fmla="*/ 15 w 175"/>
                  <a:gd name="T9" fmla="*/ 33 h 70"/>
                  <a:gd name="T10" fmla="*/ 18 w 175"/>
                  <a:gd name="T11" fmla="*/ 29 h 70"/>
                  <a:gd name="T12" fmla="*/ 21 w 175"/>
                  <a:gd name="T13" fmla="*/ 26 h 70"/>
                  <a:gd name="T14" fmla="*/ 24 w 175"/>
                  <a:gd name="T15" fmla="*/ 23 h 70"/>
                  <a:gd name="T16" fmla="*/ 28 w 175"/>
                  <a:gd name="T17" fmla="*/ 21 h 70"/>
                  <a:gd name="T18" fmla="*/ 31 w 175"/>
                  <a:gd name="T19" fmla="*/ 18 h 70"/>
                  <a:gd name="T20" fmla="*/ 34 w 175"/>
                  <a:gd name="T21" fmla="*/ 16 h 70"/>
                  <a:gd name="T22" fmla="*/ 37 w 175"/>
                  <a:gd name="T23" fmla="*/ 14 h 70"/>
                  <a:gd name="T24" fmla="*/ 41 w 175"/>
                  <a:gd name="T25" fmla="*/ 12 h 70"/>
                  <a:gd name="T26" fmla="*/ 45 w 175"/>
                  <a:gd name="T27" fmla="*/ 10 h 70"/>
                  <a:gd name="T28" fmla="*/ 49 w 175"/>
                  <a:gd name="T29" fmla="*/ 8 h 70"/>
                  <a:gd name="T30" fmla="*/ 52 w 175"/>
                  <a:gd name="T31" fmla="*/ 7 h 70"/>
                  <a:gd name="T32" fmla="*/ 56 w 175"/>
                  <a:gd name="T33" fmla="*/ 5 h 70"/>
                  <a:gd name="T34" fmla="*/ 60 w 175"/>
                  <a:gd name="T35" fmla="*/ 4 h 70"/>
                  <a:gd name="T36" fmla="*/ 64 w 175"/>
                  <a:gd name="T37" fmla="*/ 3 h 70"/>
                  <a:gd name="T38" fmla="*/ 68 w 175"/>
                  <a:gd name="T39" fmla="*/ 2 h 70"/>
                  <a:gd name="T40" fmla="*/ 72 w 175"/>
                  <a:gd name="T41" fmla="*/ 1 h 70"/>
                  <a:gd name="T42" fmla="*/ 76 w 175"/>
                  <a:gd name="T43" fmla="*/ 1 h 70"/>
                  <a:gd name="T44" fmla="*/ 80 w 175"/>
                  <a:gd name="T45" fmla="*/ 0 h 70"/>
                  <a:gd name="T46" fmla="*/ 84 w 175"/>
                  <a:gd name="T47" fmla="*/ 0 h 70"/>
                  <a:gd name="T48" fmla="*/ 88 w 175"/>
                  <a:gd name="T49" fmla="*/ 0 h 70"/>
                  <a:gd name="T50" fmla="*/ 92 w 175"/>
                  <a:gd name="T51" fmla="*/ 0 h 70"/>
                  <a:gd name="T52" fmla="*/ 96 w 175"/>
                  <a:gd name="T53" fmla="*/ 0 h 70"/>
                  <a:gd name="T54" fmla="*/ 100 w 175"/>
                  <a:gd name="T55" fmla="*/ 1 h 70"/>
                  <a:gd name="T56" fmla="*/ 104 w 175"/>
                  <a:gd name="T57" fmla="*/ 2 h 70"/>
                  <a:gd name="T58" fmla="*/ 108 w 175"/>
                  <a:gd name="T59" fmla="*/ 2 h 70"/>
                  <a:gd name="T60" fmla="*/ 112 w 175"/>
                  <a:gd name="T61" fmla="*/ 3 h 70"/>
                  <a:gd name="T62" fmla="*/ 116 w 175"/>
                  <a:gd name="T63" fmla="*/ 4 h 70"/>
                  <a:gd name="T64" fmla="*/ 120 w 175"/>
                  <a:gd name="T65" fmla="*/ 6 h 70"/>
                  <a:gd name="T66" fmla="*/ 124 w 175"/>
                  <a:gd name="T67" fmla="*/ 7 h 70"/>
                  <a:gd name="T68" fmla="*/ 127 w 175"/>
                  <a:gd name="T69" fmla="*/ 8 h 70"/>
                  <a:gd name="T70" fmla="*/ 131 w 175"/>
                  <a:gd name="T71" fmla="*/ 10 h 70"/>
                  <a:gd name="T72" fmla="*/ 135 w 175"/>
                  <a:gd name="T73" fmla="*/ 12 h 70"/>
                  <a:gd name="T74" fmla="*/ 139 w 175"/>
                  <a:gd name="T75" fmla="*/ 15 h 70"/>
                  <a:gd name="T76" fmla="*/ 142 w 175"/>
                  <a:gd name="T77" fmla="*/ 17 h 70"/>
                  <a:gd name="T78" fmla="*/ 145 w 175"/>
                  <a:gd name="T79" fmla="*/ 19 h 70"/>
                  <a:gd name="T80" fmla="*/ 148 w 175"/>
                  <a:gd name="T81" fmla="*/ 21 h 70"/>
                  <a:gd name="T82" fmla="*/ 151 w 175"/>
                  <a:gd name="T83" fmla="*/ 24 h 70"/>
                  <a:gd name="T84" fmla="*/ 155 w 175"/>
                  <a:gd name="T85" fmla="*/ 27 h 70"/>
                  <a:gd name="T86" fmla="*/ 158 w 175"/>
                  <a:gd name="T87" fmla="*/ 30 h 70"/>
                  <a:gd name="T88" fmla="*/ 161 w 175"/>
                  <a:gd name="T89" fmla="*/ 34 h 70"/>
                  <a:gd name="T90" fmla="*/ 164 w 175"/>
                  <a:gd name="T91" fmla="*/ 38 h 70"/>
                  <a:gd name="T92" fmla="*/ 167 w 175"/>
                  <a:gd name="T93" fmla="*/ 43 h 70"/>
                  <a:gd name="T94" fmla="*/ 170 w 175"/>
                  <a:gd name="T95" fmla="*/ 49 h 70"/>
                  <a:gd name="T96" fmla="*/ 173 w 175"/>
                  <a:gd name="T97" fmla="*/ 5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5" h="70">
                    <a:moveTo>
                      <a:pt x="0" y="70"/>
                    </a:moveTo>
                    <a:lnTo>
                      <a:pt x="1" y="61"/>
                    </a:lnTo>
                    <a:lnTo>
                      <a:pt x="2" y="58"/>
                    </a:lnTo>
                    <a:lnTo>
                      <a:pt x="2" y="55"/>
                    </a:lnTo>
                    <a:lnTo>
                      <a:pt x="3" y="53"/>
                    </a:lnTo>
                    <a:lnTo>
                      <a:pt x="4" y="51"/>
                    </a:lnTo>
                    <a:lnTo>
                      <a:pt x="5" y="49"/>
                    </a:lnTo>
                    <a:lnTo>
                      <a:pt x="6" y="47"/>
                    </a:lnTo>
                    <a:lnTo>
                      <a:pt x="6" y="45"/>
                    </a:lnTo>
                    <a:lnTo>
                      <a:pt x="7" y="44"/>
                    </a:lnTo>
                    <a:lnTo>
                      <a:pt x="8" y="43"/>
                    </a:lnTo>
                    <a:lnTo>
                      <a:pt x="9" y="41"/>
                    </a:lnTo>
                    <a:lnTo>
                      <a:pt x="9" y="40"/>
                    </a:lnTo>
                    <a:lnTo>
                      <a:pt x="10" y="39"/>
                    </a:lnTo>
                    <a:lnTo>
                      <a:pt x="11" y="38"/>
                    </a:lnTo>
                    <a:lnTo>
                      <a:pt x="12" y="37"/>
                    </a:lnTo>
                    <a:lnTo>
                      <a:pt x="13" y="36"/>
                    </a:lnTo>
                    <a:lnTo>
                      <a:pt x="13" y="35"/>
                    </a:lnTo>
                    <a:lnTo>
                      <a:pt x="14" y="34"/>
                    </a:lnTo>
                    <a:lnTo>
                      <a:pt x="15" y="33"/>
                    </a:lnTo>
                    <a:lnTo>
                      <a:pt x="16" y="32"/>
                    </a:lnTo>
                    <a:lnTo>
                      <a:pt x="17" y="31"/>
                    </a:lnTo>
                    <a:lnTo>
                      <a:pt x="17" y="30"/>
                    </a:lnTo>
                    <a:lnTo>
                      <a:pt x="18" y="29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20" y="27"/>
                    </a:lnTo>
                    <a:lnTo>
                      <a:pt x="21" y="26"/>
                    </a:lnTo>
                    <a:lnTo>
                      <a:pt x="22" y="25"/>
                    </a:lnTo>
                    <a:lnTo>
                      <a:pt x="23" y="25"/>
                    </a:lnTo>
                    <a:lnTo>
                      <a:pt x="24" y="24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6" y="22"/>
                    </a:lnTo>
                    <a:lnTo>
                      <a:pt x="27" y="21"/>
                    </a:lnTo>
                    <a:lnTo>
                      <a:pt x="28" y="21"/>
                    </a:lnTo>
                    <a:lnTo>
                      <a:pt x="28" y="20"/>
                    </a:lnTo>
                    <a:lnTo>
                      <a:pt x="29" y="19"/>
                    </a:lnTo>
                    <a:lnTo>
                      <a:pt x="30" y="19"/>
                    </a:lnTo>
                    <a:lnTo>
                      <a:pt x="31" y="18"/>
                    </a:lnTo>
                    <a:lnTo>
                      <a:pt x="32" y="18"/>
                    </a:lnTo>
                    <a:lnTo>
                      <a:pt x="32" y="17"/>
                    </a:lnTo>
                    <a:lnTo>
                      <a:pt x="33" y="17"/>
                    </a:lnTo>
                    <a:lnTo>
                      <a:pt x="34" y="16"/>
                    </a:lnTo>
                    <a:lnTo>
                      <a:pt x="35" y="16"/>
                    </a:lnTo>
                    <a:lnTo>
                      <a:pt x="35" y="15"/>
                    </a:lnTo>
                    <a:lnTo>
                      <a:pt x="36" y="15"/>
                    </a:lnTo>
                    <a:lnTo>
                      <a:pt x="37" y="14"/>
                    </a:lnTo>
                    <a:lnTo>
                      <a:pt x="38" y="14"/>
                    </a:lnTo>
                    <a:lnTo>
                      <a:pt x="39" y="13"/>
                    </a:lnTo>
                    <a:lnTo>
                      <a:pt x="40" y="12"/>
                    </a:lnTo>
                    <a:lnTo>
                      <a:pt x="41" y="12"/>
                    </a:lnTo>
                    <a:lnTo>
                      <a:pt x="42" y="11"/>
                    </a:lnTo>
                    <a:lnTo>
                      <a:pt x="43" y="11"/>
                    </a:lnTo>
                    <a:lnTo>
                      <a:pt x="44" y="10"/>
                    </a:lnTo>
                    <a:lnTo>
                      <a:pt x="45" y="10"/>
                    </a:lnTo>
                    <a:lnTo>
                      <a:pt x="46" y="10"/>
                    </a:lnTo>
                    <a:lnTo>
                      <a:pt x="47" y="9"/>
                    </a:lnTo>
                    <a:lnTo>
                      <a:pt x="48" y="8"/>
                    </a:lnTo>
                    <a:lnTo>
                      <a:pt x="49" y="8"/>
                    </a:lnTo>
                    <a:lnTo>
                      <a:pt x="50" y="8"/>
                    </a:lnTo>
                    <a:lnTo>
                      <a:pt x="50" y="7"/>
                    </a:lnTo>
                    <a:lnTo>
                      <a:pt x="51" y="7"/>
                    </a:lnTo>
                    <a:lnTo>
                      <a:pt x="52" y="7"/>
                    </a:lnTo>
                    <a:lnTo>
                      <a:pt x="53" y="6"/>
                    </a:lnTo>
                    <a:lnTo>
                      <a:pt x="54" y="6"/>
                    </a:lnTo>
                    <a:lnTo>
                      <a:pt x="55" y="6"/>
                    </a:lnTo>
                    <a:lnTo>
                      <a:pt x="56" y="5"/>
                    </a:lnTo>
                    <a:lnTo>
                      <a:pt x="57" y="5"/>
                    </a:lnTo>
                    <a:lnTo>
                      <a:pt x="58" y="5"/>
                    </a:lnTo>
                    <a:lnTo>
                      <a:pt x="59" y="4"/>
                    </a:lnTo>
                    <a:lnTo>
                      <a:pt x="60" y="4"/>
                    </a:lnTo>
                    <a:lnTo>
                      <a:pt x="61" y="4"/>
                    </a:lnTo>
                    <a:lnTo>
                      <a:pt x="62" y="3"/>
                    </a:lnTo>
                    <a:lnTo>
                      <a:pt x="63" y="3"/>
                    </a:lnTo>
                    <a:lnTo>
                      <a:pt x="64" y="3"/>
                    </a:lnTo>
                    <a:lnTo>
                      <a:pt x="65" y="3"/>
                    </a:lnTo>
                    <a:lnTo>
                      <a:pt x="66" y="2"/>
                    </a:lnTo>
                    <a:lnTo>
                      <a:pt x="67" y="2"/>
                    </a:lnTo>
                    <a:lnTo>
                      <a:pt x="68" y="2"/>
                    </a:lnTo>
                    <a:lnTo>
                      <a:pt x="69" y="2"/>
                    </a:lnTo>
                    <a:lnTo>
                      <a:pt x="70" y="2"/>
                    </a:lnTo>
                    <a:lnTo>
                      <a:pt x="71" y="2"/>
                    </a:lnTo>
                    <a:lnTo>
                      <a:pt x="72" y="1"/>
                    </a:lnTo>
                    <a:lnTo>
                      <a:pt x="73" y="1"/>
                    </a:lnTo>
                    <a:lnTo>
                      <a:pt x="74" y="1"/>
                    </a:lnTo>
                    <a:lnTo>
                      <a:pt x="75" y="1"/>
                    </a:lnTo>
                    <a:lnTo>
                      <a:pt x="76" y="1"/>
                    </a:lnTo>
                    <a:lnTo>
                      <a:pt x="77" y="1"/>
                    </a:lnTo>
                    <a:lnTo>
                      <a:pt x="78" y="1"/>
                    </a:lnTo>
                    <a:lnTo>
                      <a:pt x="79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1" y="0"/>
                    </a:lnTo>
                    <a:lnTo>
                      <a:pt x="92" y="0"/>
                    </a:lnTo>
                    <a:lnTo>
                      <a:pt x="93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6" y="2"/>
                    </a:lnTo>
                    <a:lnTo>
                      <a:pt x="107" y="2"/>
                    </a:lnTo>
                    <a:lnTo>
                      <a:pt x="108" y="2"/>
                    </a:lnTo>
                    <a:lnTo>
                      <a:pt x="109" y="2"/>
                    </a:lnTo>
                    <a:lnTo>
                      <a:pt x="110" y="3"/>
                    </a:lnTo>
                    <a:lnTo>
                      <a:pt x="111" y="3"/>
                    </a:lnTo>
                    <a:lnTo>
                      <a:pt x="112" y="3"/>
                    </a:lnTo>
                    <a:lnTo>
                      <a:pt x="113" y="3"/>
                    </a:lnTo>
                    <a:lnTo>
                      <a:pt x="114" y="4"/>
                    </a:lnTo>
                    <a:lnTo>
                      <a:pt x="115" y="4"/>
                    </a:lnTo>
                    <a:lnTo>
                      <a:pt x="116" y="4"/>
                    </a:lnTo>
                    <a:lnTo>
                      <a:pt x="117" y="5"/>
                    </a:lnTo>
                    <a:lnTo>
                      <a:pt x="118" y="5"/>
                    </a:lnTo>
                    <a:lnTo>
                      <a:pt x="119" y="5"/>
                    </a:lnTo>
                    <a:lnTo>
                      <a:pt x="120" y="6"/>
                    </a:lnTo>
                    <a:lnTo>
                      <a:pt x="121" y="6"/>
                    </a:lnTo>
                    <a:lnTo>
                      <a:pt x="122" y="6"/>
                    </a:lnTo>
                    <a:lnTo>
                      <a:pt x="123" y="7"/>
                    </a:lnTo>
                    <a:lnTo>
                      <a:pt x="124" y="7"/>
                    </a:lnTo>
                    <a:lnTo>
                      <a:pt x="125" y="7"/>
                    </a:lnTo>
                    <a:lnTo>
                      <a:pt x="125" y="8"/>
                    </a:lnTo>
                    <a:lnTo>
                      <a:pt x="126" y="8"/>
                    </a:lnTo>
                    <a:lnTo>
                      <a:pt x="127" y="8"/>
                    </a:lnTo>
                    <a:lnTo>
                      <a:pt x="128" y="9"/>
                    </a:lnTo>
                    <a:lnTo>
                      <a:pt x="129" y="10"/>
                    </a:lnTo>
                    <a:lnTo>
                      <a:pt x="130" y="10"/>
                    </a:lnTo>
                    <a:lnTo>
                      <a:pt x="131" y="10"/>
                    </a:lnTo>
                    <a:lnTo>
                      <a:pt x="132" y="11"/>
                    </a:lnTo>
                    <a:lnTo>
                      <a:pt x="133" y="11"/>
                    </a:lnTo>
                    <a:lnTo>
                      <a:pt x="134" y="12"/>
                    </a:lnTo>
                    <a:lnTo>
                      <a:pt x="135" y="12"/>
                    </a:lnTo>
                    <a:lnTo>
                      <a:pt x="136" y="13"/>
                    </a:lnTo>
                    <a:lnTo>
                      <a:pt x="137" y="14"/>
                    </a:lnTo>
                    <a:lnTo>
                      <a:pt x="138" y="14"/>
                    </a:lnTo>
                    <a:lnTo>
                      <a:pt x="139" y="15"/>
                    </a:lnTo>
                    <a:lnTo>
                      <a:pt x="140" y="15"/>
                    </a:lnTo>
                    <a:lnTo>
                      <a:pt x="140" y="16"/>
                    </a:lnTo>
                    <a:lnTo>
                      <a:pt x="141" y="16"/>
                    </a:lnTo>
                    <a:lnTo>
                      <a:pt x="142" y="17"/>
                    </a:lnTo>
                    <a:lnTo>
                      <a:pt x="143" y="17"/>
                    </a:lnTo>
                    <a:lnTo>
                      <a:pt x="143" y="18"/>
                    </a:lnTo>
                    <a:lnTo>
                      <a:pt x="144" y="18"/>
                    </a:lnTo>
                    <a:lnTo>
                      <a:pt x="145" y="19"/>
                    </a:lnTo>
                    <a:lnTo>
                      <a:pt x="146" y="19"/>
                    </a:lnTo>
                    <a:lnTo>
                      <a:pt x="147" y="20"/>
                    </a:lnTo>
                    <a:lnTo>
                      <a:pt x="147" y="21"/>
                    </a:lnTo>
                    <a:lnTo>
                      <a:pt x="148" y="21"/>
                    </a:lnTo>
                    <a:lnTo>
                      <a:pt x="149" y="22"/>
                    </a:lnTo>
                    <a:lnTo>
                      <a:pt x="150" y="23"/>
                    </a:lnTo>
                    <a:lnTo>
                      <a:pt x="151" y="23"/>
                    </a:lnTo>
                    <a:lnTo>
                      <a:pt x="151" y="24"/>
                    </a:lnTo>
                    <a:lnTo>
                      <a:pt x="152" y="25"/>
                    </a:lnTo>
                    <a:lnTo>
                      <a:pt x="153" y="25"/>
                    </a:lnTo>
                    <a:lnTo>
                      <a:pt x="154" y="26"/>
                    </a:lnTo>
                    <a:lnTo>
                      <a:pt x="155" y="27"/>
                    </a:lnTo>
                    <a:lnTo>
                      <a:pt x="155" y="28"/>
                    </a:lnTo>
                    <a:lnTo>
                      <a:pt x="156" y="28"/>
                    </a:lnTo>
                    <a:lnTo>
                      <a:pt x="157" y="29"/>
                    </a:lnTo>
                    <a:lnTo>
                      <a:pt x="158" y="30"/>
                    </a:lnTo>
                    <a:lnTo>
                      <a:pt x="158" y="31"/>
                    </a:lnTo>
                    <a:lnTo>
                      <a:pt x="159" y="32"/>
                    </a:lnTo>
                    <a:lnTo>
                      <a:pt x="160" y="33"/>
                    </a:lnTo>
                    <a:lnTo>
                      <a:pt x="161" y="34"/>
                    </a:lnTo>
                    <a:lnTo>
                      <a:pt x="162" y="35"/>
                    </a:lnTo>
                    <a:lnTo>
                      <a:pt x="162" y="36"/>
                    </a:lnTo>
                    <a:lnTo>
                      <a:pt x="163" y="37"/>
                    </a:lnTo>
                    <a:lnTo>
                      <a:pt x="164" y="38"/>
                    </a:lnTo>
                    <a:lnTo>
                      <a:pt x="165" y="39"/>
                    </a:lnTo>
                    <a:lnTo>
                      <a:pt x="166" y="40"/>
                    </a:lnTo>
                    <a:lnTo>
                      <a:pt x="166" y="41"/>
                    </a:lnTo>
                    <a:lnTo>
                      <a:pt x="167" y="43"/>
                    </a:lnTo>
                    <a:lnTo>
                      <a:pt x="168" y="44"/>
                    </a:lnTo>
                    <a:lnTo>
                      <a:pt x="169" y="45"/>
                    </a:lnTo>
                    <a:lnTo>
                      <a:pt x="169" y="47"/>
                    </a:lnTo>
                    <a:lnTo>
                      <a:pt x="170" y="49"/>
                    </a:lnTo>
                    <a:lnTo>
                      <a:pt x="171" y="51"/>
                    </a:lnTo>
                    <a:lnTo>
                      <a:pt x="172" y="53"/>
                    </a:lnTo>
                    <a:lnTo>
                      <a:pt x="173" y="55"/>
                    </a:lnTo>
                    <a:lnTo>
                      <a:pt x="173" y="58"/>
                    </a:lnTo>
                    <a:lnTo>
                      <a:pt x="174" y="61"/>
                    </a:lnTo>
                    <a:lnTo>
                      <a:pt x="175" y="70"/>
                    </a:lnTo>
                  </a:path>
                </a:pathLst>
              </a:custGeom>
              <a:noFill/>
              <a:ln w="3175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44" name="Freeform 153">
                <a:extLst>
                  <a:ext uri="{FF2B5EF4-FFF2-40B4-BE49-F238E27FC236}">
                    <a16:creationId xmlns:a16="http://schemas.microsoft.com/office/drawing/2014/main" id="{50DB8FE6-0C43-442C-B90F-B86801229B0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V="1">
                <a:off x="6058921" y="2105325"/>
                <a:ext cx="456323" cy="154808"/>
              </a:xfrm>
              <a:custGeom>
                <a:avLst/>
                <a:gdLst>
                  <a:gd name="T0" fmla="*/ 0 w 100"/>
                  <a:gd name="T1" fmla="*/ 34 h 42"/>
                  <a:gd name="T2" fmla="*/ 2 w 100"/>
                  <a:gd name="T3" fmla="*/ 30 h 42"/>
                  <a:gd name="T4" fmla="*/ 3 w 100"/>
                  <a:gd name="T5" fmla="*/ 27 h 42"/>
                  <a:gd name="T6" fmla="*/ 4 w 100"/>
                  <a:gd name="T7" fmla="*/ 24 h 42"/>
                  <a:gd name="T8" fmla="*/ 6 w 100"/>
                  <a:gd name="T9" fmla="*/ 21 h 42"/>
                  <a:gd name="T10" fmla="*/ 8 w 100"/>
                  <a:gd name="T11" fmla="*/ 20 h 42"/>
                  <a:gd name="T12" fmla="*/ 9 w 100"/>
                  <a:gd name="T13" fmla="*/ 17 h 42"/>
                  <a:gd name="T14" fmla="*/ 11 w 100"/>
                  <a:gd name="T15" fmla="*/ 16 h 42"/>
                  <a:gd name="T16" fmla="*/ 13 w 100"/>
                  <a:gd name="T17" fmla="*/ 13 h 42"/>
                  <a:gd name="T18" fmla="*/ 16 w 100"/>
                  <a:gd name="T19" fmla="*/ 12 h 42"/>
                  <a:gd name="T20" fmla="*/ 18 w 100"/>
                  <a:gd name="T21" fmla="*/ 10 h 42"/>
                  <a:gd name="T22" fmla="*/ 20 w 100"/>
                  <a:gd name="T23" fmla="*/ 8 h 42"/>
                  <a:gd name="T24" fmla="*/ 22 w 100"/>
                  <a:gd name="T25" fmla="*/ 7 h 42"/>
                  <a:gd name="T26" fmla="*/ 25 w 100"/>
                  <a:gd name="T27" fmla="*/ 6 h 42"/>
                  <a:gd name="T28" fmla="*/ 27 w 100"/>
                  <a:gd name="T29" fmla="*/ 5 h 42"/>
                  <a:gd name="T30" fmla="*/ 29 w 100"/>
                  <a:gd name="T31" fmla="*/ 4 h 42"/>
                  <a:gd name="T32" fmla="*/ 31 w 100"/>
                  <a:gd name="T33" fmla="*/ 3 h 42"/>
                  <a:gd name="T34" fmla="*/ 34 w 100"/>
                  <a:gd name="T35" fmla="*/ 3 h 42"/>
                  <a:gd name="T36" fmla="*/ 36 w 100"/>
                  <a:gd name="T37" fmla="*/ 2 h 42"/>
                  <a:gd name="T38" fmla="*/ 38 w 100"/>
                  <a:gd name="T39" fmla="*/ 1 h 42"/>
                  <a:gd name="T40" fmla="*/ 41 w 100"/>
                  <a:gd name="T41" fmla="*/ 1 h 42"/>
                  <a:gd name="T42" fmla="*/ 44 w 100"/>
                  <a:gd name="T43" fmla="*/ 1 h 42"/>
                  <a:gd name="T44" fmla="*/ 46 w 100"/>
                  <a:gd name="T45" fmla="*/ 0 h 42"/>
                  <a:gd name="T46" fmla="*/ 49 w 100"/>
                  <a:gd name="T47" fmla="*/ 0 h 42"/>
                  <a:gd name="T48" fmla="*/ 52 w 100"/>
                  <a:gd name="T49" fmla="*/ 0 h 42"/>
                  <a:gd name="T50" fmla="*/ 54 w 100"/>
                  <a:gd name="T51" fmla="*/ 1 h 42"/>
                  <a:gd name="T52" fmla="*/ 57 w 100"/>
                  <a:gd name="T53" fmla="*/ 1 h 42"/>
                  <a:gd name="T54" fmla="*/ 60 w 100"/>
                  <a:gd name="T55" fmla="*/ 1 h 42"/>
                  <a:gd name="T56" fmla="*/ 62 w 100"/>
                  <a:gd name="T57" fmla="*/ 2 h 42"/>
                  <a:gd name="T58" fmla="*/ 65 w 100"/>
                  <a:gd name="T59" fmla="*/ 2 h 42"/>
                  <a:gd name="T60" fmla="*/ 67 w 100"/>
                  <a:gd name="T61" fmla="*/ 3 h 42"/>
                  <a:gd name="T62" fmla="*/ 69 w 100"/>
                  <a:gd name="T63" fmla="*/ 4 h 42"/>
                  <a:gd name="T64" fmla="*/ 71 w 100"/>
                  <a:gd name="T65" fmla="*/ 5 h 42"/>
                  <a:gd name="T66" fmla="*/ 73 w 100"/>
                  <a:gd name="T67" fmla="*/ 6 h 42"/>
                  <a:gd name="T68" fmla="*/ 76 w 100"/>
                  <a:gd name="T69" fmla="*/ 7 h 42"/>
                  <a:gd name="T70" fmla="*/ 78 w 100"/>
                  <a:gd name="T71" fmla="*/ 8 h 42"/>
                  <a:gd name="T72" fmla="*/ 80 w 100"/>
                  <a:gd name="T73" fmla="*/ 9 h 42"/>
                  <a:gd name="T74" fmla="*/ 83 w 100"/>
                  <a:gd name="T75" fmla="*/ 11 h 42"/>
                  <a:gd name="T76" fmla="*/ 85 w 100"/>
                  <a:gd name="T77" fmla="*/ 13 h 42"/>
                  <a:gd name="T78" fmla="*/ 87 w 100"/>
                  <a:gd name="T79" fmla="*/ 15 h 42"/>
                  <a:gd name="T80" fmla="*/ 89 w 100"/>
                  <a:gd name="T81" fmla="*/ 17 h 42"/>
                  <a:gd name="T82" fmla="*/ 91 w 100"/>
                  <a:gd name="T83" fmla="*/ 19 h 42"/>
                  <a:gd name="T84" fmla="*/ 92 w 100"/>
                  <a:gd name="T85" fmla="*/ 21 h 42"/>
                  <a:gd name="T86" fmla="*/ 94 w 100"/>
                  <a:gd name="T87" fmla="*/ 23 h 42"/>
                  <a:gd name="T88" fmla="*/ 95 w 100"/>
                  <a:gd name="T89" fmla="*/ 26 h 42"/>
                  <a:gd name="T90" fmla="*/ 97 w 100"/>
                  <a:gd name="T91" fmla="*/ 29 h 42"/>
                  <a:gd name="T92" fmla="*/ 98 w 100"/>
                  <a:gd name="T93" fmla="*/ 33 h 42"/>
                  <a:gd name="T94" fmla="*/ 100 w 100"/>
                  <a:gd name="T9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0" h="42">
                    <a:moveTo>
                      <a:pt x="0" y="42"/>
                    </a:moveTo>
                    <a:lnTo>
                      <a:pt x="0" y="37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1" y="31"/>
                    </a:lnTo>
                    <a:lnTo>
                      <a:pt x="2" y="30"/>
                    </a:lnTo>
                    <a:lnTo>
                      <a:pt x="2" y="29"/>
                    </a:lnTo>
                    <a:lnTo>
                      <a:pt x="3" y="28"/>
                    </a:lnTo>
                    <a:lnTo>
                      <a:pt x="3" y="27"/>
                    </a:lnTo>
                    <a:lnTo>
                      <a:pt x="4" y="26"/>
                    </a:lnTo>
                    <a:lnTo>
                      <a:pt x="4" y="25"/>
                    </a:lnTo>
                    <a:lnTo>
                      <a:pt x="4" y="24"/>
                    </a:lnTo>
                    <a:lnTo>
                      <a:pt x="5" y="23"/>
                    </a:lnTo>
                    <a:lnTo>
                      <a:pt x="6" y="22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7" y="20"/>
                    </a:lnTo>
                    <a:lnTo>
                      <a:pt x="8" y="20"/>
                    </a:lnTo>
                    <a:lnTo>
                      <a:pt x="8" y="19"/>
                    </a:lnTo>
                    <a:lnTo>
                      <a:pt x="9" y="18"/>
                    </a:lnTo>
                    <a:lnTo>
                      <a:pt x="9" y="17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4" y="13"/>
                    </a:lnTo>
                    <a:lnTo>
                      <a:pt x="15" y="12"/>
                    </a:lnTo>
                    <a:lnTo>
                      <a:pt x="16" y="12"/>
                    </a:lnTo>
                    <a:lnTo>
                      <a:pt x="16" y="11"/>
                    </a:lnTo>
                    <a:lnTo>
                      <a:pt x="17" y="11"/>
                    </a:lnTo>
                    <a:lnTo>
                      <a:pt x="18" y="10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0" y="8"/>
                    </a:lnTo>
                    <a:lnTo>
                      <a:pt x="21" y="8"/>
                    </a:lnTo>
                    <a:lnTo>
                      <a:pt x="22" y="8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5" y="6"/>
                    </a:lnTo>
                    <a:lnTo>
                      <a:pt x="26" y="6"/>
                    </a:lnTo>
                    <a:lnTo>
                      <a:pt x="26" y="5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8" y="4"/>
                    </a:lnTo>
                    <a:lnTo>
                      <a:pt x="29" y="4"/>
                    </a:lnTo>
                    <a:lnTo>
                      <a:pt x="30" y="4"/>
                    </a:lnTo>
                    <a:lnTo>
                      <a:pt x="31" y="4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3" y="3"/>
                    </a:lnTo>
                    <a:lnTo>
                      <a:pt x="34" y="3"/>
                    </a:lnTo>
                    <a:lnTo>
                      <a:pt x="34" y="2"/>
                    </a:lnTo>
                    <a:lnTo>
                      <a:pt x="35" y="2"/>
                    </a:lnTo>
                    <a:lnTo>
                      <a:pt x="36" y="2"/>
                    </a:lnTo>
                    <a:lnTo>
                      <a:pt x="37" y="2"/>
                    </a:lnTo>
                    <a:lnTo>
                      <a:pt x="38" y="2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0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6" y="1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1"/>
                    </a:lnTo>
                    <a:lnTo>
                      <a:pt x="61" y="1"/>
                    </a:lnTo>
                    <a:lnTo>
                      <a:pt x="61" y="2"/>
                    </a:lnTo>
                    <a:lnTo>
                      <a:pt x="62" y="2"/>
                    </a:lnTo>
                    <a:lnTo>
                      <a:pt x="63" y="2"/>
                    </a:lnTo>
                    <a:lnTo>
                      <a:pt x="64" y="2"/>
                    </a:lnTo>
                    <a:lnTo>
                      <a:pt x="65" y="2"/>
                    </a:lnTo>
                    <a:lnTo>
                      <a:pt x="65" y="3"/>
                    </a:lnTo>
                    <a:lnTo>
                      <a:pt x="66" y="3"/>
                    </a:lnTo>
                    <a:lnTo>
                      <a:pt x="67" y="3"/>
                    </a:lnTo>
                    <a:lnTo>
                      <a:pt x="68" y="3"/>
                    </a:lnTo>
                    <a:lnTo>
                      <a:pt x="68" y="4"/>
                    </a:lnTo>
                    <a:lnTo>
                      <a:pt x="69" y="4"/>
                    </a:lnTo>
                    <a:lnTo>
                      <a:pt x="70" y="4"/>
                    </a:lnTo>
                    <a:lnTo>
                      <a:pt x="71" y="4"/>
                    </a:lnTo>
                    <a:lnTo>
                      <a:pt x="71" y="5"/>
                    </a:lnTo>
                    <a:lnTo>
                      <a:pt x="72" y="5"/>
                    </a:lnTo>
                    <a:lnTo>
                      <a:pt x="73" y="5"/>
                    </a:lnTo>
                    <a:lnTo>
                      <a:pt x="73" y="6"/>
                    </a:lnTo>
                    <a:lnTo>
                      <a:pt x="74" y="6"/>
                    </a:lnTo>
                    <a:lnTo>
                      <a:pt x="75" y="6"/>
                    </a:lnTo>
                    <a:lnTo>
                      <a:pt x="76" y="7"/>
                    </a:lnTo>
                    <a:lnTo>
                      <a:pt x="77" y="7"/>
                    </a:lnTo>
                    <a:lnTo>
                      <a:pt x="77" y="8"/>
                    </a:lnTo>
                    <a:lnTo>
                      <a:pt x="78" y="8"/>
                    </a:lnTo>
                    <a:lnTo>
                      <a:pt x="79" y="8"/>
                    </a:lnTo>
                    <a:lnTo>
                      <a:pt x="79" y="9"/>
                    </a:lnTo>
                    <a:lnTo>
                      <a:pt x="80" y="9"/>
                    </a:lnTo>
                    <a:lnTo>
                      <a:pt x="81" y="10"/>
                    </a:lnTo>
                    <a:lnTo>
                      <a:pt x="82" y="11"/>
                    </a:lnTo>
                    <a:lnTo>
                      <a:pt x="83" y="11"/>
                    </a:lnTo>
                    <a:lnTo>
                      <a:pt x="83" y="12"/>
                    </a:lnTo>
                    <a:lnTo>
                      <a:pt x="84" y="12"/>
                    </a:lnTo>
                    <a:lnTo>
                      <a:pt x="85" y="13"/>
                    </a:lnTo>
                    <a:lnTo>
                      <a:pt x="86" y="13"/>
                    </a:lnTo>
                    <a:lnTo>
                      <a:pt x="86" y="14"/>
                    </a:lnTo>
                    <a:lnTo>
                      <a:pt x="87" y="15"/>
                    </a:lnTo>
                    <a:lnTo>
                      <a:pt x="88" y="16"/>
                    </a:lnTo>
                    <a:lnTo>
                      <a:pt x="89" y="16"/>
                    </a:lnTo>
                    <a:lnTo>
                      <a:pt x="89" y="17"/>
                    </a:lnTo>
                    <a:lnTo>
                      <a:pt x="90" y="17"/>
                    </a:lnTo>
                    <a:lnTo>
                      <a:pt x="90" y="18"/>
                    </a:lnTo>
                    <a:lnTo>
                      <a:pt x="91" y="19"/>
                    </a:lnTo>
                    <a:lnTo>
                      <a:pt x="91" y="20"/>
                    </a:lnTo>
                    <a:lnTo>
                      <a:pt x="92" y="20"/>
                    </a:lnTo>
                    <a:lnTo>
                      <a:pt x="92" y="21"/>
                    </a:lnTo>
                    <a:lnTo>
                      <a:pt x="93" y="21"/>
                    </a:lnTo>
                    <a:lnTo>
                      <a:pt x="93" y="22"/>
                    </a:lnTo>
                    <a:lnTo>
                      <a:pt x="94" y="23"/>
                    </a:lnTo>
                    <a:lnTo>
                      <a:pt x="95" y="24"/>
                    </a:lnTo>
                    <a:lnTo>
                      <a:pt x="95" y="25"/>
                    </a:lnTo>
                    <a:lnTo>
                      <a:pt x="95" y="26"/>
                    </a:lnTo>
                    <a:lnTo>
                      <a:pt x="96" y="27"/>
                    </a:lnTo>
                    <a:lnTo>
                      <a:pt x="96" y="28"/>
                    </a:lnTo>
                    <a:lnTo>
                      <a:pt x="97" y="29"/>
                    </a:lnTo>
                    <a:lnTo>
                      <a:pt x="97" y="30"/>
                    </a:lnTo>
                    <a:lnTo>
                      <a:pt x="98" y="31"/>
                    </a:lnTo>
                    <a:lnTo>
                      <a:pt x="98" y="33"/>
                    </a:lnTo>
                    <a:lnTo>
                      <a:pt x="99" y="34"/>
                    </a:lnTo>
                    <a:lnTo>
                      <a:pt x="99" y="37"/>
                    </a:lnTo>
                    <a:lnTo>
                      <a:pt x="100" y="42"/>
                    </a:lnTo>
                  </a:path>
                </a:pathLst>
              </a:custGeom>
              <a:noFill/>
              <a:ln w="3175">
                <a:solidFill>
                  <a:srgbClr val="00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45" name="Freeform 152">
                <a:extLst>
                  <a:ext uri="{FF2B5EF4-FFF2-40B4-BE49-F238E27FC236}">
                    <a16:creationId xmlns:a16="http://schemas.microsoft.com/office/drawing/2014/main" id="{A71F97CE-7964-46CE-A4E5-1F58C3ABE7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15488" y="1768798"/>
                <a:ext cx="434888" cy="665435"/>
              </a:xfrm>
              <a:custGeom>
                <a:avLst/>
                <a:gdLst>
                  <a:gd name="T0" fmla="*/ 777 w 777"/>
                  <a:gd name="T1" fmla="*/ 1308 h 1308"/>
                  <a:gd name="T2" fmla="*/ 705 w 777"/>
                  <a:gd name="T3" fmla="*/ 1293 h 1308"/>
                  <a:gd name="T4" fmla="*/ 657 w 777"/>
                  <a:gd name="T5" fmla="*/ 1275 h 1308"/>
                  <a:gd name="T6" fmla="*/ 609 w 777"/>
                  <a:gd name="T7" fmla="*/ 1260 h 1308"/>
                  <a:gd name="T8" fmla="*/ 555 w 777"/>
                  <a:gd name="T9" fmla="*/ 1239 h 1308"/>
                  <a:gd name="T10" fmla="*/ 516 w 777"/>
                  <a:gd name="T11" fmla="*/ 1221 h 1308"/>
                  <a:gd name="T12" fmla="*/ 474 w 777"/>
                  <a:gd name="T13" fmla="*/ 1203 h 1308"/>
                  <a:gd name="T14" fmla="*/ 432 w 777"/>
                  <a:gd name="T15" fmla="*/ 1182 h 1308"/>
                  <a:gd name="T16" fmla="*/ 393 w 777"/>
                  <a:gd name="T17" fmla="*/ 1161 h 1308"/>
                  <a:gd name="T18" fmla="*/ 345 w 777"/>
                  <a:gd name="T19" fmla="*/ 1134 h 1308"/>
                  <a:gd name="T20" fmla="*/ 309 w 777"/>
                  <a:gd name="T21" fmla="*/ 1110 h 1308"/>
                  <a:gd name="T22" fmla="*/ 282 w 777"/>
                  <a:gd name="T23" fmla="*/ 1092 h 1308"/>
                  <a:gd name="T24" fmla="*/ 255 w 777"/>
                  <a:gd name="T25" fmla="*/ 1071 h 1308"/>
                  <a:gd name="T26" fmla="*/ 231 w 777"/>
                  <a:gd name="T27" fmla="*/ 1047 h 1308"/>
                  <a:gd name="T28" fmla="*/ 201 w 777"/>
                  <a:gd name="T29" fmla="*/ 1023 h 1308"/>
                  <a:gd name="T30" fmla="*/ 171 w 777"/>
                  <a:gd name="T31" fmla="*/ 993 h 1308"/>
                  <a:gd name="T32" fmla="*/ 141 w 777"/>
                  <a:gd name="T33" fmla="*/ 963 h 1308"/>
                  <a:gd name="T34" fmla="*/ 110 w 777"/>
                  <a:gd name="T35" fmla="*/ 933 h 1308"/>
                  <a:gd name="T36" fmla="*/ 81 w 777"/>
                  <a:gd name="T37" fmla="*/ 894 h 1308"/>
                  <a:gd name="T38" fmla="*/ 51 w 777"/>
                  <a:gd name="T39" fmla="*/ 849 h 1308"/>
                  <a:gd name="T40" fmla="*/ 27 w 777"/>
                  <a:gd name="T41" fmla="*/ 807 h 1308"/>
                  <a:gd name="T42" fmla="*/ 15 w 777"/>
                  <a:gd name="T43" fmla="*/ 765 h 1308"/>
                  <a:gd name="T44" fmla="*/ 3 w 777"/>
                  <a:gd name="T45" fmla="*/ 720 h 1308"/>
                  <a:gd name="T46" fmla="*/ 0 w 777"/>
                  <a:gd name="T47" fmla="*/ 672 h 1308"/>
                  <a:gd name="T48" fmla="*/ 0 w 777"/>
                  <a:gd name="T49" fmla="*/ 627 h 1308"/>
                  <a:gd name="T50" fmla="*/ 6 w 777"/>
                  <a:gd name="T51" fmla="*/ 588 h 1308"/>
                  <a:gd name="T52" fmla="*/ 15 w 777"/>
                  <a:gd name="T53" fmla="*/ 543 h 1308"/>
                  <a:gd name="T54" fmla="*/ 27 w 777"/>
                  <a:gd name="T55" fmla="*/ 507 h 1308"/>
                  <a:gd name="T56" fmla="*/ 45 w 777"/>
                  <a:gd name="T57" fmla="*/ 465 h 1308"/>
                  <a:gd name="T58" fmla="*/ 75 w 777"/>
                  <a:gd name="T59" fmla="*/ 423 h 1308"/>
                  <a:gd name="T60" fmla="*/ 108 w 777"/>
                  <a:gd name="T61" fmla="*/ 381 h 1308"/>
                  <a:gd name="T62" fmla="*/ 138 w 777"/>
                  <a:gd name="T63" fmla="*/ 348 h 1308"/>
                  <a:gd name="T64" fmla="*/ 165 w 777"/>
                  <a:gd name="T65" fmla="*/ 318 h 1308"/>
                  <a:gd name="T66" fmla="*/ 195 w 777"/>
                  <a:gd name="T67" fmla="*/ 285 h 1308"/>
                  <a:gd name="T68" fmla="*/ 225 w 777"/>
                  <a:gd name="T69" fmla="*/ 261 h 1308"/>
                  <a:gd name="T70" fmla="*/ 264 w 777"/>
                  <a:gd name="T71" fmla="*/ 228 h 1308"/>
                  <a:gd name="T72" fmla="*/ 300 w 777"/>
                  <a:gd name="T73" fmla="*/ 201 h 1308"/>
                  <a:gd name="T74" fmla="*/ 339 w 777"/>
                  <a:gd name="T75" fmla="*/ 177 h 1308"/>
                  <a:gd name="T76" fmla="*/ 378 w 777"/>
                  <a:gd name="T77" fmla="*/ 153 h 1308"/>
                  <a:gd name="T78" fmla="*/ 417 w 777"/>
                  <a:gd name="T79" fmla="*/ 130 h 1308"/>
                  <a:gd name="T80" fmla="*/ 453 w 777"/>
                  <a:gd name="T81" fmla="*/ 111 h 1308"/>
                  <a:gd name="T82" fmla="*/ 492 w 777"/>
                  <a:gd name="T83" fmla="*/ 93 h 1308"/>
                  <a:gd name="T84" fmla="*/ 528 w 777"/>
                  <a:gd name="T85" fmla="*/ 75 h 1308"/>
                  <a:gd name="T86" fmla="*/ 564 w 777"/>
                  <a:gd name="T87" fmla="*/ 63 h 1308"/>
                  <a:gd name="T88" fmla="*/ 594 w 777"/>
                  <a:gd name="T89" fmla="*/ 51 h 1308"/>
                  <a:gd name="T90" fmla="*/ 627 w 777"/>
                  <a:gd name="T91" fmla="*/ 39 h 1308"/>
                  <a:gd name="T92" fmla="*/ 669 w 777"/>
                  <a:gd name="T93" fmla="*/ 27 h 1308"/>
                  <a:gd name="T94" fmla="*/ 717 w 777"/>
                  <a:gd name="T95" fmla="*/ 12 h 1308"/>
                  <a:gd name="T96" fmla="*/ 777 w 777"/>
                  <a:gd name="T97" fmla="*/ 0 h 1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77" h="1308">
                    <a:moveTo>
                      <a:pt x="777" y="1308"/>
                    </a:moveTo>
                    <a:lnTo>
                      <a:pt x="705" y="1293"/>
                    </a:lnTo>
                    <a:lnTo>
                      <a:pt x="657" y="1275"/>
                    </a:lnTo>
                    <a:lnTo>
                      <a:pt x="609" y="1260"/>
                    </a:lnTo>
                    <a:lnTo>
                      <a:pt x="555" y="1239"/>
                    </a:lnTo>
                    <a:lnTo>
                      <a:pt x="516" y="1221"/>
                    </a:lnTo>
                    <a:lnTo>
                      <a:pt x="474" y="1203"/>
                    </a:lnTo>
                    <a:lnTo>
                      <a:pt x="432" y="1182"/>
                    </a:lnTo>
                    <a:lnTo>
                      <a:pt x="393" y="1161"/>
                    </a:lnTo>
                    <a:lnTo>
                      <a:pt x="345" y="1134"/>
                    </a:lnTo>
                    <a:lnTo>
                      <a:pt x="309" y="1110"/>
                    </a:lnTo>
                    <a:lnTo>
                      <a:pt x="282" y="1092"/>
                    </a:lnTo>
                    <a:lnTo>
                      <a:pt x="255" y="1071"/>
                    </a:lnTo>
                    <a:lnTo>
                      <a:pt x="231" y="1047"/>
                    </a:lnTo>
                    <a:lnTo>
                      <a:pt x="201" y="1023"/>
                    </a:lnTo>
                    <a:lnTo>
                      <a:pt x="171" y="993"/>
                    </a:lnTo>
                    <a:lnTo>
                      <a:pt x="141" y="963"/>
                    </a:lnTo>
                    <a:lnTo>
                      <a:pt x="110" y="933"/>
                    </a:lnTo>
                    <a:lnTo>
                      <a:pt x="81" y="894"/>
                    </a:lnTo>
                    <a:lnTo>
                      <a:pt x="51" y="849"/>
                    </a:lnTo>
                    <a:lnTo>
                      <a:pt x="27" y="807"/>
                    </a:lnTo>
                    <a:lnTo>
                      <a:pt x="15" y="765"/>
                    </a:lnTo>
                    <a:lnTo>
                      <a:pt x="3" y="720"/>
                    </a:lnTo>
                    <a:lnTo>
                      <a:pt x="0" y="672"/>
                    </a:lnTo>
                    <a:lnTo>
                      <a:pt x="0" y="627"/>
                    </a:lnTo>
                    <a:lnTo>
                      <a:pt x="6" y="588"/>
                    </a:lnTo>
                    <a:lnTo>
                      <a:pt x="15" y="543"/>
                    </a:lnTo>
                    <a:lnTo>
                      <a:pt x="27" y="507"/>
                    </a:lnTo>
                    <a:lnTo>
                      <a:pt x="45" y="465"/>
                    </a:lnTo>
                    <a:lnTo>
                      <a:pt x="75" y="423"/>
                    </a:lnTo>
                    <a:lnTo>
                      <a:pt x="108" y="381"/>
                    </a:lnTo>
                    <a:lnTo>
                      <a:pt x="138" y="348"/>
                    </a:lnTo>
                    <a:lnTo>
                      <a:pt x="165" y="318"/>
                    </a:lnTo>
                    <a:lnTo>
                      <a:pt x="195" y="285"/>
                    </a:lnTo>
                    <a:lnTo>
                      <a:pt x="225" y="261"/>
                    </a:lnTo>
                    <a:lnTo>
                      <a:pt x="264" y="228"/>
                    </a:lnTo>
                    <a:lnTo>
                      <a:pt x="300" y="201"/>
                    </a:lnTo>
                    <a:lnTo>
                      <a:pt x="339" y="177"/>
                    </a:lnTo>
                    <a:lnTo>
                      <a:pt x="378" y="153"/>
                    </a:lnTo>
                    <a:lnTo>
                      <a:pt x="417" y="130"/>
                    </a:lnTo>
                    <a:lnTo>
                      <a:pt x="453" y="111"/>
                    </a:lnTo>
                    <a:lnTo>
                      <a:pt x="492" y="93"/>
                    </a:lnTo>
                    <a:lnTo>
                      <a:pt x="528" y="75"/>
                    </a:lnTo>
                    <a:lnTo>
                      <a:pt x="564" y="63"/>
                    </a:lnTo>
                    <a:lnTo>
                      <a:pt x="594" y="51"/>
                    </a:lnTo>
                    <a:lnTo>
                      <a:pt x="627" y="39"/>
                    </a:lnTo>
                    <a:lnTo>
                      <a:pt x="669" y="27"/>
                    </a:lnTo>
                    <a:lnTo>
                      <a:pt x="717" y="12"/>
                    </a:lnTo>
                    <a:lnTo>
                      <a:pt x="777" y="0"/>
                    </a:lnTo>
                  </a:path>
                </a:pathLst>
              </a:custGeom>
              <a:noFill/>
              <a:ln w="1905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 dirty="0"/>
              </a:p>
            </p:txBody>
          </p:sp>
          <p:sp>
            <p:nvSpPr>
              <p:cNvPr id="46" name="Line 151">
                <a:extLst>
                  <a:ext uri="{FF2B5EF4-FFF2-40B4-BE49-F238E27FC236}">
                    <a16:creationId xmlns:a16="http://schemas.microsoft.com/office/drawing/2014/main" id="{50D6BBC1-D526-4251-929F-9065294982A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5843620" y="1851917"/>
                <a:ext cx="81929" cy="51444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47" name="Line 150">
                <a:extLst>
                  <a:ext uri="{FF2B5EF4-FFF2-40B4-BE49-F238E27FC236}">
                    <a16:creationId xmlns:a16="http://schemas.microsoft.com/office/drawing/2014/main" id="{CB864E14-A4A9-496B-A236-0B98B652C83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5980327" y="2383027"/>
                <a:ext cx="92885" cy="34296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48" name="Oval 147">
                <a:extLst>
                  <a:ext uri="{FF2B5EF4-FFF2-40B4-BE49-F238E27FC236}">
                    <a16:creationId xmlns:a16="http://schemas.microsoft.com/office/drawing/2014/main" id="{1B30D60E-3DB8-4B0E-B99B-6BAF745AA9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704056" y="1562783"/>
                <a:ext cx="23816" cy="2334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49" name="Text Box 142">
                <a:extLst>
                  <a:ext uri="{FF2B5EF4-FFF2-40B4-BE49-F238E27FC236}">
                    <a16:creationId xmlns:a16="http://schemas.microsoft.com/office/drawing/2014/main" id="{95A5845A-B320-4F5F-942F-6D88DC5B6B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9800" y="1481330"/>
                <a:ext cx="344862" cy="1862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500" tIns="8100" rIns="13500" bIns="810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900" dirty="0">
                    <a:latin typeface="Calibri" panose="020F0502020204030204" pitchFamily="34" charset="0"/>
                    <a:ea typeface="Times New Roman" pitchFamily="18" charset="0"/>
                    <a:cs typeface="Arial" pitchFamily="34" charset="0"/>
                  </a:rPr>
                  <a:t>0.01</a:t>
                </a:r>
                <a:endParaRPr lang="de-DE" altLang="de-DE" sz="900" dirty="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50" name="Text Box 141">
                <a:extLst>
                  <a:ext uri="{FF2B5EF4-FFF2-40B4-BE49-F238E27FC236}">
                    <a16:creationId xmlns:a16="http://schemas.microsoft.com/office/drawing/2014/main" id="{3310E9C2-EAF8-4AC1-8003-0E7FF62CD9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2924" y="2518305"/>
                <a:ext cx="391543" cy="1857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13500" tIns="8100" rIns="13500" bIns="810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900" dirty="0">
                    <a:latin typeface="Calibri" panose="020F0502020204030204" pitchFamily="34" charset="0"/>
                    <a:ea typeface="Times New Roman" pitchFamily="18" charset="0"/>
                    <a:cs typeface="Arial" pitchFamily="34" charset="0"/>
                  </a:rPr>
                  <a:t>-0.01</a:t>
                </a:r>
                <a:endParaRPr lang="de-DE" altLang="de-DE" sz="900" dirty="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51" name="Oval 140">
                <a:extLst>
                  <a:ext uri="{FF2B5EF4-FFF2-40B4-BE49-F238E27FC236}">
                    <a16:creationId xmlns:a16="http://schemas.microsoft.com/office/drawing/2014/main" id="{FC55C3BE-1EF2-4C0E-9987-41E8F623431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37992" y="1560403"/>
                <a:ext cx="23816" cy="2381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52" name="Line 120">
                <a:extLst>
                  <a:ext uri="{FF2B5EF4-FFF2-40B4-BE49-F238E27FC236}">
                    <a16:creationId xmlns:a16="http://schemas.microsoft.com/office/drawing/2014/main" id="{CEBE3010-261A-4358-94F2-26B1E5B866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4355" y="2369214"/>
                <a:ext cx="46204" cy="4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53" name="Line 113">
                <a:extLst>
                  <a:ext uri="{FF2B5EF4-FFF2-40B4-BE49-F238E27FC236}">
                    <a16:creationId xmlns:a16="http://schemas.microsoft.com/office/drawing/2014/main" id="{CEA1DA52-E4B5-49EE-9A85-16B2C05E68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5237253" y="2608808"/>
                <a:ext cx="45728" cy="4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54" name="Line 112">
                <a:extLst>
                  <a:ext uri="{FF2B5EF4-FFF2-40B4-BE49-F238E27FC236}">
                    <a16:creationId xmlns:a16="http://schemas.microsoft.com/office/drawing/2014/main" id="{8BFDF37C-C873-4882-A485-8D55046AAF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6265648" y="2607855"/>
                <a:ext cx="45728" cy="95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55" name="Line 111">
                <a:extLst>
                  <a:ext uri="{FF2B5EF4-FFF2-40B4-BE49-F238E27FC236}">
                    <a16:creationId xmlns:a16="http://schemas.microsoft.com/office/drawing/2014/main" id="{86A40B27-5352-4624-A754-B9D80CB3E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6781036" y="2607855"/>
                <a:ext cx="45728" cy="95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56" name="Line 110">
                <a:extLst>
                  <a:ext uri="{FF2B5EF4-FFF2-40B4-BE49-F238E27FC236}">
                    <a16:creationId xmlns:a16="http://schemas.microsoft.com/office/drawing/2014/main" id="{7B143EF0-6D57-48E0-8D0C-6250868BA1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7291660" y="2607856"/>
                <a:ext cx="45728" cy="4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57" name="Line 109">
                <a:extLst>
                  <a:ext uri="{FF2B5EF4-FFF2-40B4-BE49-F238E27FC236}">
                    <a16:creationId xmlns:a16="http://schemas.microsoft.com/office/drawing/2014/main" id="{13E2E3B3-3532-49AA-BAAF-2DBC2FB171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2926" y="1838103"/>
                <a:ext cx="46204" cy="95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58" name="Text Box 106">
                <a:extLst>
                  <a:ext uri="{FF2B5EF4-FFF2-40B4-BE49-F238E27FC236}">
                    <a16:creationId xmlns:a16="http://schemas.microsoft.com/office/drawing/2014/main" id="{E34A4F8F-A3D0-40C9-896B-19D5F2EF37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4688175" y="1982671"/>
                <a:ext cx="271984" cy="24197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500" tIns="8100" rIns="13500" bIns="810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900" i="1" dirty="0" err="1">
                    <a:latin typeface="Symbol" pitchFamily="18" charset="2"/>
                    <a:ea typeface="Times New Roman" pitchFamily="18" charset="0"/>
                    <a:cs typeface="Arial" pitchFamily="34" charset="0"/>
                  </a:rPr>
                  <a:t>Db</a:t>
                </a:r>
                <a:r>
                  <a:rPr lang="de-DE" altLang="de-DE" sz="900" b="1" i="1" dirty="0">
                    <a:latin typeface="Symbol" pitchFamily="18" charset="2"/>
                    <a:ea typeface="Times New Roman" pitchFamily="18" charset="0"/>
                    <a:cs typeface="Arial" pitchFamily="34" charset="0"/>
                  </a:rPr>
                  <a:t> </a:t>
                </a:r>
                <a:endParaRPr lang="de-DE" altLang="de-DE" sz="9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9" name="Text Box 105">
                <a:extLst>
                  <a:ext uri="{FF2B5EF4-FFF2-40B4-BE49-F238E27FC236}">
                    <a16:creationId xmlns:a16="http://schemas.microsoft.com/office/drawing/2014/main" id="{BFAA842F-9C3D-4214-9A49-A007024A4D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76068" y="2005070"/>
                <a:ext cx="108603" cy="1857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3500" tIns="8100" rIns="13500" bIns="8100" numCol="1" anchor="ctr" anchorCtr="0" compatLnSpc="1">
                <a:prstTxWarp prst="textNoShape">
                  <a:avLst/>
                </a:prstTxWarp>
              </a:bodyPr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900" dirty="0">
                    <a:latin typeface="Calibri" panose="020F0502020204030204" pitchFamily="34" charset="0"/>
                    <a:ea typeface="Times New Roman" pitchFamily="18" charset="0"/>
                    <a:cs typeface="Arial" pitchFamily="34" charset="0"/>
                  </a:rPr>
                  <a:t>0</a:t>
                </a:r>
                <a:endParaRPr lang="de-DE" altLang="de-DE" sz="900" dirty="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  <p:sp>
            <p:nvSpPr>
              <p:cNvPr id="60" name="Line 102">
                <a:extLst>
                  <a:ext uri="{FF2B5EF4-FFF2-40B4-BE49-F238E27FC236}">
                    <a16:creationId xmlns:a16="http://schemas.microsoft.com/office/drawing/2014/main" id="{C0CD21AF-4629-42CC-B5C7-B7CFF584C1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3402" y="2103896"/>
                <a:ext cx="4525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61" name="Line 101">
                <a:extLst>
                  <a:ext uri="{FF2B5EF4-FFF2-40B4-BE49-F238E27FC236}">
                    <a16:creationId xmlns:a16="http://schemas.microsoft.com/office/drawing/2014/main" id="{AB994DD1-408C-4E26-BB79-669D774972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76934" y="2587373"/>
                <a:ext cx="0" cy="466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62" name="Rectangle 165">
                <a:extLst>
                  <a:ext uri="{FF2B5EF4-FFF2-40B4-BE49-F238E27FC236}">
                    <a16:creationId xmlns:a16="http://schemas.microsoft.com/office/drawing/2014/main" id="{744CFD0B-1FB4-4FC1-8849-0A1A4B09249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92926" y="1572787"/>
                <a:ext cx="2394506" cy="1061744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grpSp>
            <p:nvGrpSpPr>
              <p:cNvPr id="63" name="Gruppieren 62">
                <a:extLst>
                  <a:ext uri="{FF2B5EF4-FFF2-40B4-BE49-F238E27FC236}">
                    <a16:creationId xmlns:a16="http://schemas.microsoft.com/office/drawing/2014/main" id="{67A4CB6F-9F23-4519-9327-4377120D0388}"/>
                  </a:ext>
                </a:extLst>
              </p:cNvPr>
              <p:cNvGrpSpPr/>
              <p:nvPr/>
            </p:nvGrpSpPr>
            <p:grpSpPr>
              <a:xfrm>
                <a:off x="6213867" y="2361747"/>
                <a:ext cx="112180" cy="162905"/>
                <a:chOff x="2818604" y="4325031"/>
                <a:chExt cx="149573" cy="217207"/>
              </a:xfrm>
            </p:grpSpPr>
            <p:sp>
              <p:nvSpPr>
                <p:cNvPr id="75" name="Ellipse 74">
                  <a:extLst>
                    <a:ext uri="{FF2B5EF4-FFF2-40B4-BE49-F238E27FC236}">
                      <a16:creationId xmlns:a16="http://schemas.microsoft.com/office/drawing/2014/main" id="{860B5C92-967C-44DE-9217-B4AA8951047C}"/>
                    </a:ext>
                  </a:extLst>
                </p:cNvPr>
                <p:cNvSpPr/>
                <p:nvPr/>
              </p:nvSpPr>
              <p:spPr>
                <a:xfrm>
                  <a:off x="2818604" y="4362947"/>
                  <a:ext cx="144998" cy="1449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76" name="Text Box 121">
                  <a:extLst>
                    <a:ext uri="{FF2B5EF4-FFF2-40B4-BE49-F238E27FC236}">
                      <a16:creationId xmlns:a16="http://schemas.microsoft.com/office/drawing/2014/main" id="{CFCB11F3-B592-49EC-811F-90BBAE23C8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31629" y="4325031"/>
                  <a:ext cx="136548" cy="2172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13500" tIns="8100" rIns="13500" bIns="810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altLang="de-DE" sz="900" i="1" dirty="0">
                      <a:latin typeface="Calibri" panose="020F0502020204030204" pitchFamily="34" charset="0"/>
                      <a:ea typeface="Times New Roman" pitchFamily="18" charset="0"/>
                      <a:cs typeface="Arial" pitchFamily="34" charset="0"/>
                    </a:rPr>
                    <a:t>1</a:t>
                  </a:r>
                  <a:endParaRPr lang="de-DE" altLang="de-DE" dirty="0">
                    <a:latin typeface="Calibri" panose="020F0502020204030204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276D9183-A149-4AF1-89D2-D49F9C144AD7}"/>
                  </a:ext>
                </a:extLst>
              </p:cNvPr>
              <p:cNvGrpSpPr/>
              <p:nvPr/>
            </p:nvGrpSpPr>
            <p:grpSpPr>
              <a:xfrm>
                <a:off x="6210436" y="1683687"/>
                <a:ext cx="112180" cy="162905"/>
                <a:chOff x="2818604" y="4325031"/>
                <a:chExt cx="149573" cy="217207"/>
              </a:xfrm>
            </p:grpSpPr>
            <p:sp>
              <p:nvSpPr>
                <p:cNvPr id="73" name="Ellipse 72">
                  <a:extLst>
                    <a:ext uri="{FF2B5EF4-FFF2-40B4-BE49-F238E27FC236}">
                      <a16:creationId xmlns:a16="http://schemas.microsoft.com/office/drawing/2014/main" id="{AFEBACC7-1949-44CB-BEA3-12802043160E}"/>
                    </a:ext>
                  </a:extLst>
                </p:cNvPr>
                <p:cNvSpPr/>
                <p:nvPr/>
              </p:nvSpPr>
              <p:spPr>
                <a:xfrm>
                  <a:off x="2818604" y="4362947"/>
                  <a:ext cx="144998" cy="1449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74" name="Text Box 121">
                  <a:extLst>
                    <a:ext uri="{FF2B5EF4-FFF2-40B4-BE49-F238E27FC236}">
                      <a16:creationId xmlns:a16="http://schemas.microsoft.com/office/drawing/2014/main" id="{2B2E010D-8172-42B6-8FDE-F70EFFEA5D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31629" y="4325031"/>
                  <a:ext cx="136548" cy="2172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13500" tIns="8100" rIns="13500" bIns="810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altLang="de-DE" sz="900" i="1" dirty="0">
                      <a:latin typeface="Calibri" panose="020F0502020204030204" pitchFamily="34" charset="0"/>
                      <a:cs typeface="Arial" pitchFamily="34" charset="0"/>
                    </a:rPr>
                    <a:t>3</a:t>
                  </a:r>
                  <a:endParaRPr lang="de-DE" altLang="de-DE" dirty="0">
                    <a:latin typeface="Calibri" panose="020F0502020204030204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65" name="Gruppieren 64">
                <a:extLst>
                  <a:ext uri="{FF2B5EF4-FFF2-40B4-BE49-F238E27FC236}">
                    <a16:creationId xmlns:a16="http://schemas.microsoft.com/office/drawing/2014/main" id="{83CE68DE-4522-4BB1-B120-756AFF67B141}"/>
                  </a:ext>
                </a:extLst>
              </p:cNvPr>
              <p:cNvGrpSpPr/>
              <p:nvPr/>
            </p:nvGrpSpPr>
            <p:grpSpPr>
              <a:xfrm>
                <a:off x="5536735" y="2026969"/>
                <a:ext cx="112180" cy="162905"/>
                <a:chOff x="2818604" y="4325031"/>
                <a:chExt cx="149573" cy="217207"/>
              </a:xfrm>
            </p:grpSpPr>
            <p:sp>
              <p:nvSpPr>
                <p:cNvPr id="71" name="Ellipse 70">
                  <a:extLst>
                    <a:ext uri="{FF2B5EF4-FFF2-40B4-BE49-F238E27FC236}">
                      <a16:creationId xmlns:a16="http://schemas.microsoft.com/office/drawing/2014/main" id="{8F1FEB89-CEC8-4768-A489-AD14685BBB19}"/>
                    </a:ext>
                  </a:extLst>
                </p:cNvPr>
                <p:cNvSpPr/>
                <p:nvPr/>
              </p:nvSpPr>
              <p:spPr>
                <a:xfrm>
                  <a:off x="2818604" y="4362947"/>
                  <a:ext cx="144998" cy="14499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1013"/>
                </a:p>
              </p:txBody>
            </p:sp>
            <p:sp>
              <p:nvSpPr>
                <p:cNvPr id="72" name="Text Box 121">
                  <a:extLst>
                    <a:ext uri="{FF2B5EF4-FFF2-40B4-BE49-F238E27FC236}">
                      <a16:creationId xmlns:a16="http://schemas.microsoft.com/office/drawing/2014/main" id="{4692A743-180C-49EC-A7FC-1E91829176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31629" y="4325031"/>
                  <a:ext cx="136548" cy="2172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13500" tIns="8100" rIns="13500" bIns="810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de-DE" altLang="de-DE" sz="900" i="1" dirty="0">
                      <a:latin typeface="Calibri" panose="020F0502020204030204" pitchFamily="34" charset="0"/>
                      <a:cs typeface="Arial" pitchFamily="34" charset="0"/>
                    </a:rPr>
                    <a:t>2</a:t>
                  </a:r>
                  <a:endParaRPr lang="de-DE" altLang="de-DE" dirty="0">
                    <a:latin typeface="Calibri" panose="020F0502020204030204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66" name="Line 166">
                <a:extLst>
                  <a:ext uri="{FF2B5EF4-FFF2-40B4-BE49-F238E27FC236}">
                    <a16:creationId xmlns:a16="http://schemas.microsoft.com/office/drawing/2014/main" id="{84255755-A7C8-4333-BBC4-EC13344CF5C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5715488" y="1572787"/>
                <a:ext cx="0" cy="53111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prstDash val="lg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67" name="Oval 253">
                <a:extLst>
                  <a:ext uri="{FF2B5EF4-FFF2-40B4-BE49-F238E27FC236}">
                    <a16:creationId xmlns:a16="http://schemas.microsoft.com/office/drawing/2014/main" id="{22C25A72-F511-4D01-82E8-EA129E4469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679535" y="2064130"/>
                <a:ext cx="75239" cy="74771"/>
              </a:xfrm>
              <a:prstGeom prst="ellipse">
                <a:avLst/>
              </a:prstGeom>
              <a:gradFill rotWithShape="1">
                <a:gsLst>
                  <a:gs pos="8000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0000">
                    <a:alpha val="25000"/>
                  </a:srgb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68" name="Oval 260">
                <a:extLst>
                  <a:ext uri="{FF2B5EF4-FFF2-40B4-BE49-F238E27FC236}">
                    <a16:creationId xmlns:a16="http://schemas.microsoft.com/office/drawing/2014/main" id="{85D29F16-812F-4B35-9FD1-3FEC668DD6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677391" y="2067104"/>
                <a:ext cx="75239" cy="7477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69" name="Oval 253">
                <a:extLst>
                  <a:ext uri="{FF2B5EF4-FFF2-40B4-BE49-F238E27FC236}">
                    <a16:creationId xmlns:a16="http://schemas.microsoft.com/office/drawing/2014/main" id="{C13334A2-BFD9-4694-AF0E-B325724F4BA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08957" y="2399112"/>
                <a:ext cx="75239" cy="74771"/>
              </a:xfrm>
              <a:prstGeom prst="ellipse">
                <a:avLst/>
              </a:prstGeom>
              <a:gradFill rotWithShape="1">
                <a:gsLst>
                  <a:gs pos="8000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0000">
                    <a:alpha val="25000"/>
                  </a:srgb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  <p:sp>
            <p:nvSpPr>
              <p:cNvPr id="70" name="Oval 260">
                <a:extLst>
                  <a:ext uri="{FF2B5EF4-FFF2-40B4-BE49-F238E27FC236}">
                    <a16:creationId xmlns:a16="http://schemas.microsoft.com/office/drawing/2014/main" id="{E49E4866-AC81-48C6-A013-950B746048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11320" y="2399113"/>
                <a:ext cx="75239" cy="74771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endParaRPr lang="de-DE" sz="1013"/>
              </a:p>
            </p:txBody>
          </p:sp>
        </p:grpSp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F2D7AFEA-1936-4527-863D-F7C7CB555DF4}"/>
                </a:ext>
              </a:extLst>
            </p:cNvPr>
            <p:cNvSpPr/>
            <p:nvPr/>
          </p:nvSpPr>
          <p:spPr>
            <a:xfrm>
              <a:off x="6164431" y="1672392"/>
              <a:ext cx="31406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</a:rPr>
                <a:t>Longitudinal motion of</a:t>
              </a:r>
            </a:p>
            <a:p>
              <a:pPr algn="ctr"/>
              <a:r>
                <a:rPr lang="en-US" sz="1600" b="1" dirty="0">
                  <a:latin typeface="Calibri" panose="020F0502020204030204" pitchFamily="34" charset="0"/>
                </a:rPr>
                <a:t>bunch in the constant-</a:t>
              </a:r>
              <a:r>
                <a:rPr lang="el-GR" sz="1600" b="1" dirty="0">
                  <a:latin typeface="Calibri" panose="020F0502020204030204" pitchFamily="34" charset="0"/>
                </a:rPr>
                <a:t>β</a:t>
              </a:r>
              <a:r>
                <a:rPr lang="de-DE" sz="1600" b="1" dirty="0">
                  <a:latin typeface="Calibri" panose="020F0502020204030204" pitchFamily="34" charset="0"/>
                </a:rPr>
                <a:t>-</a:t>
              </a:r>
              <a:r>
                <a:rPr lang="en-US" sz="1600" b="1" dirty="0">
                  <a:latin typeface="Calibri" panose="020F0502020204030204" pitchFamily="34" charset="0"/>
                </a:rPr>
                <a:t>section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518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>
            <a:extLst>
              <a:ext uri="{FF2B5EF4-FFF2-40B4-BE49-F238E27FC236}">
                <a16:creationId xmlns:a16="http://schemas.microsoft.com/office/drawing/2014/main" id="{00A40473-7244-4FA6-8789-E2A5A7991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" r="12"/>
          <a:stretch/>
        </p:blipFill>
        <p:spPr>
          <a:xfrm>
            <a:off x="12703" y="920456"/>
            <a:ext cx="4801812" cy="34783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162554-6432-4C73-A2D1-481D361C1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52076"/>
            <a:ext cx="5684620" cy="590668"/>
          </a:xfrm>
        </p:spPr>
        <p:txBody>
          <a:bodyPr/>
          <a:lstStyle/>
          <a:p>
            <a:r>
              <a:rPr lang="en-US" dirty="0"/>
              <a:t>CH Cavity for HELIAC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F14DD9F-383B-4177-A256-73E187E559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63" r="21080"/>
          <a:stretch/>
        </p:blipFill>
        <p:spPr>
          <a:xfrm>
            <a:off x="4887967" y="986290"/>
            <a:ext cx="1939288" cy="1935595"/>
          </a:xfrm>
          <a:prstGeom prst="rect">
            <a:avLst/>
          </a:prstGeom>
        </p:spPr>
      </p:pic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7E04FE8E-1E31-4472-B019-54420662C9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373578"/>
              </p:ext>
            </p:extLst>
          </p:nvPr>
        </p:nvGraphicFramePr>
        <p:xfrm>
          <a:off x="5916906" y="2887241"/>
          <a:ext cx="3177105" cy="2014803"/>
        </p:xfrm>
        <a:graphic>
          <a:graphicData uri="http://schemas.openxmlformats.org/drawingml/2006/table">
            <a:tbl>
              <a:tblPr/>
              <a:tblGrid>
                <a:gridCol w="1674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1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126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CH0 </a:t>
                      </a:r>
                      <a:r>
                        <a:rPr lang="de-DE" sz="1100" b="1" strike="noStrike" spc="-1" dirty="0" err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1" strike="noStrike" spc="-1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</a:t>
                      </a:r>
                      <a:r>
                        <a:rPr lang="de-DE" sz="11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type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891189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l-GR" sz="11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β</a:t>
                      </a:r>
                      <a:r>
                        <a:rPr lang="de-DE" sz="11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(v/c)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0.059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216.8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strike="noStrike" spc="-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de-DE" sz="1100" b="0" strike="noStrike" spc="-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de-DE" sz="1100" b="0" strike="noStrike" spc="-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(design)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MV/m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861168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strike="noStrike" spc="-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de-DE" sz="1100" b="0" strike="noStrike" spc="-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de-DE" sz="1100" b="0" strike="noStrike" spc="-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de-DE" sz="1100" b="0" strike="noStrike" spc="-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de-DE" sz="1100" b="0" strike="noStrike" spc="-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591856"/>
                  </a:ext>
                </a:extLst>
              </a:tr>
              <a:tr h="2293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strike="noStrike" spc="-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r>
                        <a:rPr lang="de-DE" sz="1100" b="0" strike="noStrike" spc="-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de-DE" sz="1100" b="0" strike="noStrike" spc="-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de-DE" sz="1100" b="0" strike="noStrike" spc="-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de-DE" sz="1100" b="0" strike="noStrike" spc="-1" baseline="-25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de-DE" sz="11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100" b="0" strike="noStrike" spc="-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r>
                        <a:rPr lang="de-DE" sz="11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/(MV/m)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669869"/>
                  </a:ext>
                </a:extLst>
              </a:tr>
            </a:tbl>
          </a:graphicData>
        </a:graphic>
      </p:graphicFrame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01C34CD-E99B-4B5B-B8CD-8797B1255737}"/>
              </a:ext>
            </a:extLst>
          </p:cNvPr>
          <p:cNvGrpSpPr/>
          <p:nvPr/>
        </p:nvGrpSpPr>
        <p:grpSpPr>
          <a:xfrm>
            <a:off x="1930185" y="4086002"/>
            <a:ext cx="1459054" cy="735785"/>
            <a:chOff x="2234988" y="4086002"/>
            <a:chExt cx="1459054" cy="735785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F04A1E8A-746C-4E6E-A39F-F2D2880B797E}"/>
                </a:ext>
              </a:extLst>
            </p:cNvPr>
            <p:cNvSpPr txBox="1"/>
            <p:nvPr/>
          </p:nvSpPr>
          <p:spPr>
            <a:xfrm>
              <a:off x="2234988" y="4237012"/>
              <a:ext cx="145905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Titanium</a:t>
              </a:r>
            </a:p>
            <a:p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Helium </a:t>
              </a:r>
              <a:r>
                <a:rPr 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vessel</a:t>
              </a:r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454E8A9D-54BC-4F8A-9A01-39F067E16A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44437" y="4086002"/>
              <a:ext cx="0" cy="3495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17A0E21-527B-41E9-8FD1-F26381842767}"/>
              </a:ext>
            </a:extLst>
          </p:cNvPr>
          <p:cNvGrpSpPr/>
          <p:nvPr/>
        </p:nvGrpSpPr>
        <p:grpSpPr>
          <a:xfrm>
            <a:off x="4005654" y="2369127"/>
            <a:ext cx="1804375" cy="2191050"/>
            <a:chOff x="4310457" y="2369127"/>
            <a:chExt cx="1804375" cy="2191050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792F1E5-FE71-4E23-BC51-E4F36C99BAC5}"/>
                </a:ext>
              </a:extLst>
            </p:cNvPr>
            <p:cNvSpPr txBox="1"/>
            <p:nvPr/>
          </p:nvSpPr>
          <p:spPr>
            <a:xfrm>
              <a:off x="4523563" y="3975402"/>
              <a:ext cx="14863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Stem</a:t>
              </a:r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drift</a:t>
              </a:r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tube</a:t>
              </a:r>
              <a:r>
                <a:rPr lang="de-DE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nose</a:t>
              </a:r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B44A422E-14F3-4B09-AF5F-9C43607CA9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9278" y="2369127"/>
              <a:ext cx="1145554" cy="157742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86475998-F7DB-4473-A995-C03FDE387F8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10457" y="2734491"/>
              <a:ext cx="623542" cy="12120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6FE40CF-CCCF-4B57-8654-D4B0DE57D004}"/>
              </a:ext>
            </a:extLst>
          </p:cNvPr>
          <p:cNvGrpSpPr/>
          <p:nvPr/>
        </p:nvGrpSpPr>
        <p:grpSpPr>
          <a:xfrm>
            <a:off x="59374" y="3840480"/>
            <a:ext cx="1296315" cy="1191805"/>
            <a:chOff x="53907" y="3478454"/>
            <a:chExt cx="1296315" cy="1191805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6A49BD6E-7553-41C7-84D3-8E2D07176DE0}"/>
                </a:ext>
              </a:extLst>
            </p:cNvPr>
            <p:cNvSpPr txBox="1"/>
            <p:nvPr/>
          </p:nvSpPr>
          <p:spPr>
            <a:xfrm>
              <a:off x="53907" y="4085484"/>
              <a:ext cx="1296315" cy="58477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600" dirty="0"/>
                <a:t>4mm Nb </a:t>
              </a:r>
            </a:p>
            <a:p>
              <a:pPr algn="l"/>
              <a:r>
                <a:rPr lang="de-DE" sz="1600" dirty="0" err="1"/>
                <a:t>cavity</a:t>
              </a:r>
              <a:r>
                <a:rPr lang="de-DE" sz="1600" dirty="0"/>
                <a:t> wall</a:t>
              </a:r>
            </a:p>
          </p:txBody>
        </p:sp>
        <p:cxnSp>
          <p:nvCxnSpPr>
            <p:cNvPr id="42" name="Gerade Verbindung mit Pfeil 41">
              <a:extLst>
                <a:ext uri="{FF2B5EF4-FFF2-40B4-BE49-F238E27FC236}">
                  <a16:creationId xmlns:a16="http://schemas.microsoft.com/office/drawing/2014/main" id="{50B97CC3-BCAD-400D-B07E-F168E3C575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498" y="3478454"/>
              <a:ext cx="657847" cy="5950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6410C68A-C95C-4F86-BE97-F0E6B8105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585" y="130170"/>
            <a:ext cx="1018757" cy="547218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A600ED4-0463-4842-82BB-5FDF747FF5AF}"/>
              </a:ext>
            </a:extLst>
          </p:cNvPr>
          <p:cNvCxnSpPr/>
          <p:nvPr/>
        </p:nvCxnSpPr>
        <p:spPr>
          <a:xfrm flipV="1">
            <a:off x="617548" y="840576"/>
            <a:ext cx="3379305" cy="4436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47AEDDA4-A315-43BB-9422-0FEC180E95A0}"/>
              </a:ext>
            </a:extLst>
          </p:cNvPr>
          <p:cNvSpPr txBox="1"/>
          <p:nvPr/>
        </p:nvSpPr>
        <p:spPr>
          <a:xfrm>
            <a:off x="1651862" y="770415"/>
            <a:ext cx="86914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800mm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5CCE582-94C8-43E0-A395-8FB901FFBA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285"/>
          <a:stretch/>
        </p:blipFill>
        <p:spPr>
          <a:xfrm>
            <a:off x="6874824" y="986290"/>
            <a:ext cx="2302981" cy="193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HELIAC </a:t>
            </a:r>
            <a:endParaRPr lang="de-DE" sz="1350" dirty="0"/>
          </a:p>
        </p:txBody>
      </p:sp>
      <p:sp>
        <p:nvSpPr>
          <p:cNvPr id="4" name="CustomShape 11"/>
          <p:cNvSpPr/>
          <p:nvPr/>
        </p:nvSpPr>
        <p:spPr>
          <a:xfrm rot="16200000">
            <a:off x="-472163" y="3229086"/>
            <a:ext cx="1649673" cy="2297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050" b="1" spc="-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sz="1050" spc="-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3B9B7F-4C16-4816-884C-C906083A9570}"/>
              </a:ext>
            </a:extLst>
          </p:cNvPr>
          <p:cNvGrpSpPr/>
          <p:nvPr/>
        </p:nvGrpSpPr>
        <p:grpSpPr>
          <a:xfrm>
            <a:off x="14347" y="974706"/>
            <a:ext cx="2841607" cy="3691071"/>
            <a:chOff x="126056" y="1131914"/>
            <a:chExt cx="3874170" cy="5386413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C921DB19-D2F0-4A09-80F5-E517008D5FC8}"/>
                </a:ext>
              </a:extLst>
            </p:cNvPr>
            <p:cNvGrpSpPr/>
            <p:nvPr/>
          </p:nvGrpSpPr>
          <p:grpSpPr>
            <a:xfrm>
              <a:off x="324142" y="1131914"/>
              <a:ext cx="3128845" cy="5386413"/>
              <a:chOff x="4945801" y="508642"/>
              <a:chExt cx="3398645" cy="5850883"/>
            </a:xfrm>
          </p:grpSpPr>
          <p:pic>
            <p:nvPicPr>
              <p:cNvPr id="34" name="Picture 79" descr="C:\Users\Amberg\AppData\Local\Temp\Tuner.png">
                <a:extLst>
                  <a:ext uri="{FF2B5EF4-FFF2-40B4-BE49-F238E27FC236}">
                    <a16:creationId xmlns:a16="http://schemas.microsoft.com/office/drawing/2014/main" id="{A790CBA9-CD20-4B16-A0FF-4CF5D5A0E8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9480" t="2067" r="43105" b="2452"/>
              <a:stretch/>
            </p:blipFill>
            <p:spPr bwMode="auto">
              <a:xfrm>
                <a:off x="5272199" y="707525"/>
                <a:ext cx="2885361" cy="565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Pfeil nach oben 5">
                <a:extLst>
                  <a:ext uri="{FF2B5EF4-FFF2-40B4-BE49-F238E27FC236}">
                    <a16:creationId xmlns:a16="http://schemas.microsoft.com/office/drawing/2014/main" id="{59F572E4-FFA5-4E1E-9A63-4A2E0869E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38632" y="1010390"/>
                <a:ext cx="101600" cy="343856"/>
              </a:xfrm>
              <a:prstGeom prst="upArrow">
                <a:avLst>
                  <a:gd name="adj1" fmla="val 50000"/>
                  <a:gd name="adj2" fmla="val 49767"/>
                </a:avLst>
              </a:prstGeom>
              <a:solidFill>
                <a:srgbClr val="F4284A"/>
              </a:solidFill>
              <a:ln w="25400" algn="ctr">
                <a:solidFill>
                  <a:srgbClr val="D6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>
                  <a:latin typeface="+mn-lt"/>
                </a:endParaRPr>
              </a:p>
            </p:txBody>
          </p:sp>
          <p:sp>
            <p:nvSpPr>
              <p:cNvPr id="36" name="Pfeil nach unten 7">
                <a:extLst>
                  <a:ext uri="{FF2B5EF4-FFF2-40B4-BE49-F238E27FC236}">
                    <a16:creationId xmlns:a16="http://schemas.microsoft.com/office/drawing/2014/main" id="{A68808DC-C2F9-4A5A-BE6C-A9A0D4BC0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1958" y="5647093"/>
                <a:ext cx="102394" cy="324000"/>
              </a:xfrm>
              <a:prstGeom prst="downArrow">
                <a:avLst>
                  <a:gd name="adj1" fmla="val 50000"/>
                  <a:gd name="adj2" fmla="val 49842"/>
                </a:avLst>
              </a:prstGeom>
              <a:solidFill>
                <a:srgbClr val="F4284A"/>
              </a:solidFill>
              <a:ln w="25400" algn="ctr">
                <a:solidFill>
                  <a:srgbClr val="D6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>
                  <a:solidFill>
                    <a:srgbClr val="F4284A"/>
                  </a:solidFill>
                  <a:latin typeface="+mn-lt"/>
                </a:endParaRPr>
              </a:p>
            </p:txBody>
          </p:sp>
          <p:sp>
            <p:nvSpPr>
              <p:cNvPr id="37" name="Pfeil nach unten 8">
                <a:extLst>
                  <a:ext uri="{FF2B5EF4-FFF2-40B4-BE49-F238E27FC236}">
                    <a16:creationId xmlns:a16="http://schemas.microsoft.com/office/drawing/2014/main" id="{41FC137C-F2DE-40C1-84CD-90C47E0C0B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1576" y="2792556"/>
                <a:ext cx="102394" cy="324000"/>
              </a:xfrm>
              <a:prstGeom prst="downArrow">
                <a:avLst>
                  <a:gd name="adj1" fmla="val 50000"/>
                  <a:gd name="adj2" fmla="val 49842"/>
                </a:avLst>
              </a:prstGeom>
              <a:solidFill>
                <a:srgbClr val="F4284A"/>
              </a:solidFill>
              <a:ln w="25400" algn="ctr">
                <a:solidFill>
                  <a:srgbClr val="D60000"/>
                </a:solidFill>
                <a:round/>
                <a:headEnd/>
                <a:tailEnd/>
              </a:ln>
              <a:effectLst>
                <a:glow rad="63500">
                  <a:schemeClr val="bg1">
                    <a:alpha val="20000"/>
                  </a:schemeClr>
                </a:glow>
              </a:effectLst>
            </p:spPr>
            <p:txBody>
              <a:bodyPr wrap="none" lIns="90000" tIns="46800" rIns="90000" bIns="46800" anchor="ctr"/>
              <a:lstStyle>
                <a:lvl1pPr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41751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8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>
                  <a:latin typeface="+mn-lt"/>
                </a:endParaRPr>
              </a:p>
            </p:txBody>
          </p:sp>
          <p:cxnSp>
            <p:nvCxnSpPr>
              <p:cNvPr id="38" name="Gerade Verbindung 10">
                <a:extLst>
                  <a:ext uri="{FF2B5EF4-FFF2-40B4-BE49-F238E27FC236}">
                    <a16:creationId xmlns:a16="http://schemas.microsoft.com/office/drawing/2014/main" id="{B9D1B36D-C8DC-4E94-BCEC-A6A44D886426}"/>
                  </a:ext>
                </a:extLst>
              </p:cNvPr>
              <p:cNvCxnSpPr/>
              <p:nvPr/>
            </p:nvCxnSpPr>
            <p:spPr>
              <a:xfrm>
                <a:off x="7076300" y="1609426"/>
                <a:ext cx="343861" cy="105207"/>
              </a:xfrm>
              <a:prstGeom prst="line">
                <a:avLst/>
              </a:prstGeom>
              <a:ln w="28575">
                <a:solidFill>
                  <a:srgbClr val="92D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11">
                <a:extLst>
                  <a:ext uri="{FF2B5EF4-FFF2-40B4-BE49-F238E27FC236}">
                    <a16:creationId xmlns:a16="http://schemas.microsoft.com/office/drawing/2014/main" id="{6A11E807-4245-4D3B-9C1F-42894EF108D5}"/>
                  </a:ext>
                </a:extLst>
              </p:cNvPr>
              <p:cNvCxnSpPr/>
              <p:nvPr/>
            </p:nvCxnSpPr>
            <p:spPr>
              <a:xfrm>
                <a:off x="5711576" y="1167572"/>
                <a:ext cx="555890" cy="175560"/>
              </a:xfrm>
              <a:prstGeom prst="line">
                <a:avLst/>
              </a:prstGeom>
              <a:ln w="28575">
                <a:solidFill>
                  <a:srgbClr val="92D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Nach oben gekrümmter Pfeil 6">
                <a:extLst>
                  <a:ext uri="{FF2B5EF4-FFF2-40B4-BE49-F238E27FC236}">
                    <a16:creationId xmlns:a16="http://schemas.microsoft.com/office/drawing/2014/main" id="{62A14DF5-6408-47B1-8394-2A7B9B5FC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7295171" y="1671825"/>
                <a:ext cx="519383" cy="234516"/>
              </a:xfrm>
              <a:prstGeom prst="curvedUpArrow">
                <a:avLst>
                  <a:gd name="adj1" fmla="val 28949"/>
                  <a:gd name="adj2" fmla="val 58111"/>
                  <a:gd name="adj3" fmla="val 31823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 w="25400" algn="ctr">
                <a:solidFill>
                  <a:schemeClr val="accent3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endParaRPr lang="de-DE" altLang="de-DE">
                  <a:latin typeface="+mn-lt"/>
                </a:endParaRPr>
              </a:p>
            </p:txBody>
          </p:sp>
          <p:cxnSp>
            <p:nvCxnSpPr>
              <p:cNvPr id="41" name="Gerade Verbindung 13">
                <a:extLst>
                  <a:ext uri="{FF2B5EF4-FFF2-40B4-BE49-F238E27FC236}">
                    <a16:creationId xmlns:a16="http://schemas.microsoft.com/office/drawing/2014/main" id="{FFA593BA-82FF-4856-8FBF-83017E296CB1}"/>
                  </a:ext>
                </a:extLst>
              </p:cNvPr>
              <p:cNvCxnSpPr/>
              <p:nvPr/>
            </p:nvCxnSpPr>
            <p:spPr>
              <a:xfrm>
                <a:off x="7498257" y="1739792"/>
                <a:ext cx="846189" cy="262354"/>
              </a:xfrm>
              <a:prstGeom prst="line">
                <a:avLst/>
              </a:prstGeom>
              <a:ln w="28575">
                <a:solidFill>
                  <a:srgbClr val="92D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feld 7">
                <a:extLst>
                  <a:ext uri="{FF2B5EF4-FFF2-40B4-BE49-F238E27FC236}">
                    <a16:creationId xmlns:a16="http://schemas.microsoft.com/office/drawing/2014/main" id="{0164BD66-FC5C-4215-9193-D49F79986A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45801" y="508642"/>
                <a:ext cx="1890795" cy="50552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de-DE" sz="1400" dirty="0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</a:rPr>
                  <a:t>Rotation </a:t>
                </a:r>
                <a:r>
                  <a:rPr lang="de-DE" sz="1400" dirty="0" err="1">
                    <a:solidFill>
                      <a:schemeClr val="accent3">
                        <a:lumMod val="75000"/>
                      </a:schemeClr>
                    </a:solidFill>
                    <a:latin typeface="Calibri" pitchFamily="34" charset="0"/>
                  </a:rPr>
                  <a:t>axis</a:t>
                </a:r>
                <a:endParaRPr lang="de-DE" sz="1400" dirty="0">
                  <a:solidFill>
                    <a:schemeClr val="accent3">
                      <a:lumMod val="75000"/>
                    </a:schemeClr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22FA6E78-09BB-4D5B-AEA4-6E89E13D918D}"/>
                </a:ext>
              </a:extLst>
            </p:cNvPr>
            <p:cNvSpPr txBox="1"/>
            <p:nvPr/>
          </p:nvSpPr>
          <p:spPr>
            <a:xfrm>
              <a:off x="2214120" y="4235082"/>
              <a:ext cx="13191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latin typeface="Calibri" panose="020F0502020204030204" pitchFamily="34" charset="0"/>
                </a:rPr>
                <a:t>Stepping</a:t>
              </a:r>
              <a:r>
                <a:rPr lang="de-DE" sz="1400" dirty="0">
                  <a:latin typeface="Calibri" panose="020F0502020204030204" pitchFamily="34" charset="0"/>
                </a:rPr>
                <a:t> </a:t>
              </a:r>
              <a:r>
                <a:rPr lang="de-DE" sz="1400" dirty="0" err="1">
                  <a:latin typeface="Calibri" panose="020F0502020204030204" pitchFamily="34" charset="0"/>
                </a:rPr>
                <a:t>motor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5CCD2ED7-5022-45B7-88D5-1E91B1853A7F}"/>
                </a:ext>
              </a:extLst>
            </p:cNvPr>
            <p:cNvCxnSpPr>
              <a:stCxn id="24" idx="0"/>
            </p:cNvCxnSpPr>
            <p:nvPr/>
          </p:nvCxnSpPr>
          <p:spPr>
            <a:xfrm flipH="1" flipV="1">
              <a:off x="2673972" y="3974592"/>
              <a:ext cx="199720" cy="2604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C95E11CD-CE2B-4C88-AC35-8FB01665EDA1}"/>
                </a:ext>
              </a:extLst>
            </p:cNvPr>
            <p:cNvSpPr txBox="1"/>
            <p:nvPr/>
          </p:nvSpPr>
          <p:spPr>
            <a:xfrm>
              <a:off x="198590" y="2489725"/>
              <a:ext cx="8032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>
                  <a:latin typeface="Calibri" panose="020F0502020204030204" pitchFamily="34" charset="0"/>
                </a:rPr>
                <a:t>Piezo</a:t>
              </a:r>
              <a:endParaRPr lang="de-DE" sz="1400" dirty="0">
                <a:latin typeface="Calibri" panose="020F0502020204030204" pitchFamily="34" charset="0"/>
              </a:endParaRPr>
            </a:p>
            <a:p>
              <a:pPr algn="ctr"/>
              <a:r>
                <a:rPr lang="de-DE" sz="1400" dirty="0" err="1">
                  <a:latin typeface="Calibri" panose="020F0502020204030204" pitchFamily="34" charset="0"/>
                </a:rPr>
                <a:t>actuator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DEE5BF8F-2784-4C68-9CAF-78AB1F3B2778}"/>
                </a:ext>
              </a:extLst>
            </p:cNvPr>
            <p:cNvCxnSpPr>
              <a:stCxn id="26" idx="3"/>
            </p:cNvCxnSpPr>
            <p:nvPr/>
          </p:nvCxnSpPr>
          <p:spPr>
            <a:xfrm>
              <a:off x="1001823" y="2751335"/>
              <a:ext cx="526872" cy="3698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9A2DF754-E9AF-4FF3-A27E-4021D89FE2D6}"/>
                </a:ext>
              </a:extLst>
            </p:cNvPr>
            <p:cNvSpPr txBox="1"/>
            <p:nvPr/>
          </p:nvSpPr>
          <p:spPr>
            <a:xfrm>
              <a:off x="126056" y="5125922"/>
              <a:ext cx="11201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Calibri" panose="020F0502020204030204" pitchFamily="34" charset="0"/>
                </a:rPr>
                <a:t>Bellow </a:t>
              </a:r>
              <a:r>
                <a:rPr lang="de-DE" sz="1400" dirty="0" err="1">
                  <a:latin typeface="Calibri" panose="020F0502020204030204" pitchFamily="34" charset="0"/>
                </a:rPr>
                <a:t>tuner</a:t>
              </a:r>
              <a:endParaRPr lang="de-DE" sz="1400" dirty="0">
                <a:latin typeface="Calibri" panose="020F0502020204030204" pitchFamily="34" charset="0"/>
              </a:endParaRPr>
            </a:p>
          </p:txBody>
        </p: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9C13462A-5280-4DB7-9269-7939AC5BECD5}"/>
                </a:ext>
              </a:extLst>
            </p:cNvPr>
            <p:cNvCxnSpPr>
              <a:stCxn id="28" idx="2"/>
            </p:cNvCxnSpPr>
            <p:nvPr/>
          </p:nvCxnSpPr>
          <p:spPr>
            <a:xfrm>
              <a:off x="686115" y="5433699"/>
              <a:ext cx="433442" cy="3666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32AD3BA7-D110-4F67-BD0C-92F7E5615113}"/>
                </a:ext>
              </a:extLst>
            </p:cNvPr>
            <p:cNvSpPr txBox="1"/>
            <p:nvPr/>
          </p:nvSpPr>
          <p:spPr>
            <a:xfrm>
              <a:off x="291327" y="1715533"/>
              <a:ext cx="5811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latin typeface="Calibri" panose="020F0502020204030204" pitchFamily="34" charset="0"/>
                </a:rPr>
                <a:t>Lever</a:t>
              </a:r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74402D6F-B310-42A8-A6FC-5BEE5542B9CF}"/>
                </a:ext>
              </a:extLst>
            </p:cNvPr>
            <p:cNvCxnSpPr>
              <a:stCxn id="30" idx="3"/>
            </p:cNvCxnSpPr>
            <p:nvPr/>
          </p:nvCxnSpPr>
          <p:spPr>
            <a:xfrm>
              <a:off x="872512" y="1869422"/>
              <a:ext cx="785600" cy="20931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A4E0BD87-2579-4B1D-BC36-71794B2429F4}"/>
                </a:ext>
              </a:extLst>
            </p:cNvPr>
            <p:cNvSpPr txBox="1"/>
            <p:nvPr/>
          </p:nvSpPr>
          <p:spPr>
            <a:xfrm>
              <a:off x="3276951" y="1265421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latin typeface="Calibri" panose="020F0502020204030204" pitchFamily="34" charset="0"/>
                </a:rPr>
                <a:t>Spindle</a:t>
              </a:r>
            </a:p>
          </p:txBody>
        </p: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73CC6AA5-5A6E-41B9-BC21-60CBC9D2E813}"/>
                </a:ext>
              </a:extLst>
            </p:cNvPr>
            <p:cNvCxnSpPr>
              <a:stCxn id="32" idx="1"/>
            </p:cNvCxnSpPr>
            <p:nvPr/>
          </p:nvCxnSpPr>
          <p:spPr>
            <a:xfrm flipH="1">
              <a:off x="2683414" y="1419310"/>
              <a:ext cx="593537" cy="1538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440" y="3518674"/>
            <a:ext cx="2480568" cy="1395320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7FC5C680-7294-4CA1-AFBB-841DE5CE1AD3}"/>
              </a:ext>
            </a:extLst>
          </p:cNvPr>
          <p:cNvSpPr txBox="1"/>
          <p:nvPr/>
        </p:nvSpPr>
        <p:spPr>
          <a:xfrm>
            <a:off x="3970383" y="851114"/>
            <a:ext cx="5363969" cy="374743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none" anchor="ctr">
            <a:spAutoFit/>
          </a:bodyPr>
          <a:lstStyle/>
          <a:p>
            <a:pPr defTabSz="965200">
              <a:lnSpc>
                <a:spcPct val="150000"/>
              </a:lnSpc>
              <a:defRPr/>
            </a:pPr>
            <a:r>
              <a:rPr lang="en-GB" sz="1600" b="1" kern="0" dirty="0">
                <a:latin typeface="Calibri" pitchFamily="34" charset="0"/>
                <a:ea typeface="+mj-ea"/>
                <a:cs typeface="+mj-cs"/>
              </a:rPr>
              <a:t>Main properties of the tuning system: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</a:rPr>
              <a:t>Capacitive bellow tuner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</a:rPr>
              <a:t>Enables slow &amp; fast frequency adjustment</a:t>
            </a:r>
            <a:endParaRPr lang="en-GB" sz="1600" kern="0" dirty="0">
              <a:latin typeface="Calibri" pitchFamily="34" charset="0"/>
              <a:ea typeface="+mj-ea"/>
              <a:cs typeface="+mj-cs"/>
            </a:endParaRP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  <a:ea typeface="+mj-ea"/>
                <a:cs typeface="+mj-cs"/>
              </a:rPr>
              <a:t>Mechanical displacement  ±1 mm (</a:t>
            </a:r>
            <a:r>
              <a:rPr lang="en-GB" sz="1600" kern="0" dirty="0">
                <a:latin typeface="Calibri" pitchFamily="34" charset="0"/>
              </a:rPr>
              <a:t>≈  ±</a:t>
            </a:r>
            <a:r>
              <a:rPr lang="en-GB" sz="1600" kern="0" dirty="0">
                <a:latin typeface="Calibri" pitchFamily="34" charset="0"/>
                <a:ea typeface="+mj-ea"/>
                <a:cs typeface="+mj-cs"/>
              </a:rPr>
              <a:t>60 kHz)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  <a:ea typeface="+mj-ea"/>
                <a:cs typeface="+mj-cs"/>
              </a:rPr>
              <a:t>Required force  &lt; 800 N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  <a:ea typeface="+mj-ea"/>
                <a:cs typeface="+mj-cs"/>
              </a:rPr>
              <a:t>Lever with pivot point ratio ≈ 2:1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  <a:ea typeface="+mj-ea"/>
                <a:cs typeface="+mj-cs"/>
              </a:rPr>
              <a:t>Gear reduction ratio 50:1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</a:rPr>
              <a:t>Piezo actuator “connected in series” with slow tuning unit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</a:rPr>
              <a:t>Achieved displacement of piezo ±5 µm (≈  ±300 Hz)</a:t>
            </a:r>
          </a:p>
          <a:p>
            <a:pPr marL="342900" indent="-342900" defTabSz="96520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GB" sz="1600" kern="0" dirty="0">
                <a:latin typeface="Calibri" pitchFamily="34" charset="0"/>
                <a:ea typeface="+mj-ea"/>
                <a:cs typeface="+mj-cs"/>
              </a:rPr>
              <a:t>Compact, simple and durable mechanics</a:t>
            </a: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77073B74-C00A-4C09-BA6E-4D025F33C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074" y="154781"/>
            <a:ext cx="1018757" cy="5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3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54944B-93D2-4C1B-808A-F1C3CE24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HELIAC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FC95711-B970-4493-9C71-39E91198F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492" y="1060677"/>
            <a:ext cx="4432624" cy="3761030"/>
          </a:xfrm>
          <a:solidFill>
            <a:schemeClr val="bg1"/>
          </a:solidFill>
          <a:ln w="38100">
            <a:noFill/>
          </a:ln>
        </p:spPr>
        <p:txBody>
          <a:bodyPr wrap="none" anchor="ctr">
            <a:spAutoFit/>
          </a:bodyPr>
          <a:lstStyle/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Stems oriented 45° to horizon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 err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LHe</a:t>
            </a: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 flowing through hollow stems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3kW </a:t>
            </a:r>
            <a:r>
              <a:rPr lang="en-GB" sz="1600" kern="0" dirty="0" err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cw</a:t>
            </a: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 fundamental power coupler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2 windows: 300K and 60K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Cold window unit assembled in clean room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Cold window unit slides on guiding roads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Variable coupling, penetration depth ±10mm</a:t>
            </a:r>
          </a:p>
          <a:p>
            <a:pPr marL="28575" indent="-285750" defTabSz="965200">
              <a:lnSpc>
                <a:spcPct val="150000"/>
              </a:lnSpc>
              <a:buClrTx/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Warm window unit assembled after integration</a:t>
            </a:r>
            <a:b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en-GB" sz="1600" kern="0" dirty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      with cryostat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A9EC0F-3AB3-457D-AE77-B448FB9580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" b="13"/>
          <a:stretch/>
        </p:blipFill>
        <p:spPr>
          <a:xfrm>
            <a:off x="66367" y="961939"/>
            <a:ext cx="3588195" cy="3929837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2463043" y="3441001"/>
            <a:ext cx="1226894" cy="307777"/>
            <a:chOff x="2463043" y="3441001"/>
            <a:chExt cx="1226894" cy="307777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BA9FA3C-07BD-47FC-84DC-A43E7607B74D}"/>
                </a:ext>
              </a:extLst>
            </p:cNvPr>
            <p:cNvSpPr txBox="1"/>
            <p:nvPr/>
          </p:nvSpPr>
          <p:spPr>
            <a:xfrm>
              <a:off x="2812408" y="3441001"/>
              <a:ext cx="877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He-Inlet</a:t>
              </a:r>
            </a:p>
          </p:txBody>
        </p:sp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id="{0AD52B53-D84B-4580-901B-DF26AB4649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63043" y="3519385"/>
              <a:ext cx="353962" cy="7550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ieren 2"/>
          <p:cNvGrpSpPr/>
          <p:nvPr/>
        </p:nvGrpSpPr>
        <p:grpSpPr>
          <a:xfrm>
            <a:off x="2423651" y="948571"/>
            <a:ext cx="1580536" cy="307777"/>
            <a:chOff x="2423651" y="948571"/>
            <a:chExt cx="1580536" cy="307777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F380993E-51D7-402C-B8BC-DACB89929A6C}"/>
                </a:ext>
              </a:extLst>
            </p:cNvPr>
            <p:cNvSpPr txBox="1"/>
            <p:nvPr/>
          </p:nvSpPr>
          <p:spPr>
            <a:xfrm>
              <a:off x="3006213" y="948571"/>
              <a:ext cx="9979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He-Outlet</a:t>
              </a:r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757A6220-004A-46FC-AF47-AD5A902878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3651" y="1012509"/>
              <a:ext cx="505782" cy="899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7"/>
          <p:cNvGrpSpPr/>
          <p:nvPr/>
        </p:nvGrpSpPr>
        <p:grpSpPr>
          <a:xfrm>
            <a:off x="216711" y="2571750"/>
            <a:ext cx="936228" cy="592869"/>
            <a:chOff x="216711" y="2571750"/>
            <a:chExt cx="936228" cy="592869"/>
          </a:xfrm>
        </p:grpSpPr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63AFED56-8DDF-438A-BD7B-E888240DBE5F}"/>
                </a:ext>
              </a:extLst>
            </p:cNvPr>
            <p:cNvCxnSpPr/>
            <p:nvPr/>
          </p:nvCxnSpPr>
          <p:spPr>
            <a:xfrm>
              <a:off x="820057" y="2926857"/>
              <a:ext cx="332882" cy="2377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05D36FC1-A352-4D2D-B665-C2C01B602FD2}"/>
                </a:ext>
              </a:extLst>
            </p:cNvPr>
            <p:cNvSpPr txBox="1"/>
            <p:nvPr/>
          </p:nvSpPr>
          <p:spPr>
            <a:xfrm>
              <a:off x="216711" y="2571750"/>
              <a:ext cx="8775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guiding</a:t>
              </a:r>
            </a:p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road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885305" y="2582617"/>
            <a:ext cx="2629172" cy="1812908"/>
            <a:chOff x="885305" y="2582617"/>
            <a:chExt cx="2629172" cy="1812908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A5BEC59-4886-4704-B716-5E4249296195}"/>
                </a:ext>
              </a:extLst>
            </p:cNvPr>
            <p:cNvSpPr txBox="1"/>
            <p:nvPr/>
          </p:nvSpPr>
          <p:spPr>
            <a:xfrm>
              <a:off x="1910310" y="4087748"/>
              <a:ext cx="16041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Cold window unit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F734CE30-AAB5-4251-B194-FFDA8678B420}"/>
                </a:ext>
              </a:extLst>
            </p:cNvPr>
            <p:cNvSpPr/>
            <p:nvPr/>
          </p:nvSpPr>
          <p:spPr>
            <a:xfrm rot="18649082">
              <a:off x="919541" y="2548381"/>
              <a:ext cx="1429646" cy="14981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83116D1E-8D3B-4F04-8692-8C5E778AEB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03501" y="3935833"/>
              <a:ext cx="234182" cy="2457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8A2E4044-9C40-407D-8370-0AB21744B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074" y="154781"/>
            <a:ext cx="1018757" cy="5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5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267" y="100244"/>
            <a:ext cx="5684620" cy="590668"/>
          </a:xfrm>
        </p:spPr>
        <p:txBody>
          <a:bodyPr/>
          <a:lstStyle/>
          <a:p>
            <a:r>
              <a:rPr lang="en-GB" dirty="0"/>
              <a:t>Design requirements &amp; solutions for Cryostat</a:t>
            </a:r>
            <a:br>
              <a:rPr lang="en-GB" dirty="0"/>
            </a:br>
            <a:endParaRPr lang="en-GB" dirty="0"/>
          </a:p>
        </p:txBody>
      </p:sp>
      <p:pic>
        <p:nvPicPr>
          <p:cNvPr id="5" name="Afbeelding 3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93" y="2249461"/>
            <a:ext cx="3489074" cy="2738020"/>
          </a:xfrm>
          <a:prstGeom prst="rect">
            <a:avLst/>
          </a:prstGeom>
        </p:spPr>
      </p:pic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3196332" y="821530"/>
            <a:ext cx="6047954" cy="39826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On site alignment of each component with a laser tracker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Assembly of RF power couplers and solenoid current leads after integration of string into the cryostat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600" b="1" dirty="0">
                <a:latin typeface="Calibri" panose="020F0502020204030204" pitchFamily="34" charset="0"/>
              </a:rPr>
              <a:t>2 rectangular service doors on each side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600" dirty="0">
                <a:latin typeface="Calibri" panose="020F0502020204030204" pitchFamily="34" charset="0"/>
              </a:rPr>
              <a:t>Trans. position of each component will be preserved within </a:t>
            </a:r>
            <a:br>
              <a:rPr lang="en-GB" altLang="de-DE" sz="1600" dirty="0">
                <a:latin typeface="Calibri" panose="020F0502020204030204" pitchFamily="34" charset="0"/>
              </a:rPr>
            </a:br>
            <a:r>
              <a:rPr lang="en-GB" altLang="de-DE" sz="1600" dirty="0">
                <a:latin typeface="Calibri" panose="020F0502020204030204" pitchFamily="34" charset="0"/>
              </a:rPr>
              <a:t>± 0.1 mm during cool down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sz="1600" b="1" dirty="0" err="1">
                <a:latin typeface="Calibri" panose="020F0502020204030204" pitchFamily="34" charset="0"/>
              </a:rPr>
              <a:t>Nuclotron</a:t>
            </a:r>
            <a:r>
              <a:rPr lang="en-GB" sz="1600" b="1" dirty="0">
                <a:latin typeface="Calibri" panose="020F0502020204030204" pitchFamily="34" charset="0"/>
              </a:rPr>
              <a:t> suspension of single components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Calibri" panose="020F0502020204030204" pitchFamily="34" charset="0"/>
              </a:rPr>
              <a:t>Segmented support frame @300 K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600" dirty="0">
                <a:latin typeface="Calibri" panose="020F0502020204030204" pitchFamily="34" charset="0"/>
              </a:rPr>
              <a:t>Segmented frame standing on dedicated points of the bottom of the cryostat</a:t>
            </a:r>
            <a:endParaRPr lang="en-GB" altLang="de-DE" sz="1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600" dirty="0">
                <a:latin typeface="Calibri" panose="020F0502020204030204" pitchFamily="34" charset="0"/>
              </a:rPr>
              <a:t>Deformations of outer vessel during evacuation do not affect the position of the segmented frame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de-DE" sz="1600" dirty="0">
                <a:latin typeface="Calibri" panose="020F0502020204030204" pitchFamily="34" charset="0"/>
              </a:rPr>
              <a:t>Thermal </a:t>
            </a:r>
            <a:r>
              <a:rPr lang="en-GB" sz="1600" dirty="0">
                <a:latin typeface="Calibri" panose="020F0502020204030204" pitchFamily="34" charset="0"/>
              </a:rPr>
              <a:t>shield suspended inside of segmented frame</a:t>
            </a:r>
          </a:p>
          <a:p>
            <a:pPr marL="177800" indent="-177800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600" b="1" dirty="0">
                <a:latin typeface="Calibri" panose="020F0502020204030204" pitchFamily="34" charset="0"/>
              </a:rPr>
              <a:t>Maintenance of auxiliary components (tuner, coupler etc….)</a:t>
            </a:r>
          </a:p>
        </p:txBody>
      </p:sp>
      <p:pic>
        <p:nvPicPr>
          <p:cNvPr id="4" name="Afbeelding 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35279" y="690912"/>
            <a:ext cx="1650808" cy="263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IR MAC Template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 MAC Template</Template>
  <TotalTime>0</TotalTime>
  <Words>1575</Words>
  <Application>Microsoft Office PowerPoint</Application>
  <PresentationFormat>Bildschirmpräsentation (16:9)</PresentationFormat>
  <Paragraphs>254</Paragraphs>
  <Slides>25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Arial</vt:lpstr>
      <vt:lpstr>Calibri</vt:lpstr>
      <vt:lpstr>GreekC</vt:lpstr>
      <vt:lpstr>Symbol</vt:lpstr>
      <vt:lpstr>Wingdings</vt:lpstr>
      <vt:lpstr>FAIR MAC Template</vt:lpstr>
      <vt:lpstr> Commissioning of CM1 and current Status of HELIAC Project at GSI</vt:lpstr>
      <vt:lpstr>Existing GSI facility and future FAIR complex</vt:lpstr>
      <vt:lpstr>HELIAC - HElmholtz LInear ACcelarator </vt:lpstr>
      <vt:lpstr>Cryomodule Layout for HELIAC</vt:lpstr>
      <vt:lpstr>CH-Cavities (TE211-mode)</vt:lpstr>
      <vt:lpstr>CH Cavity for HELIAC </vt:lpstr>
      <vt:lpstr>CH Cavity for HELIAC </vt:lpstr>
      <vt:lpstr>CH Cavity for HELIAC </vt:lpstr>
      <vt:lpstr>Design requirements &amp; solutions for Cryostat </vt:lpstr>
      <vt:lpstr>Nuclotron Suspension</vt:lpstr>
      <vt:lpstr>SAT of Cryostat with Dummy Cavities in 2021 Transversal Positioning Fidelity </vt:lpstr>
      <vt:lpstr>Cold string Assembly of CM1 in Clean Room of Helmholtz Institute Mainz</vt:lpstr>
      <vt:lpstr>PowerPoint-Präsentation</vt:lpstr>
      <vt:lpstr>Integaration of CM1 cold string with cryostat</vt:lpstr>
      <vt:lpstr>PowerPoint-Präsentation</vt:lpstr>
      <vt:lpstr>PowerPoint-Präsentation</vt:lpstr>
      <vt:lpstr>CM1 – Performance Test @ GSI </vt:lpstr>
      <vt:lpstr>CM1: current status</vt:lpstr>
      <vt:lpstr>Eigenfrequency of Buncher</vt:lpstr>
      <vt:lpstr>Current Situation</vt:lpstr>
      <vt:lpstr>HELIAC is part of Mittiagation Strategie</vt:lpstr>
      <vt:lpstr>Status of Components for Starting Version of HELIAC (CM1-CM3)</vt:lpstr>
      <vt:lpstr>Manufacturing Status for CH3-CH8 cavities</vt:lpstr>
      <vt:lpstr>Summary &amp; Outlook</vt:lpstr>
      <vt:lpstr>PowerPoint-Präsentation</vt:lpstr>
    </vt:vector>
  </TitlesOfParts>
  <Company>GSI Helmholzzentrum für Schwerionenforschung 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UNILAC Consolidation and Upgrade Plan</dc:title>
  <dc:creator>Miski-Oglu</dc:creator>
  <cp:lastModifiedBy>Miski-Oglu, Maksym Dr.</cp:lastModifiedBy>
  <cp:revision>882</cp:revision>
  <cp:lastPrinted>2018-03-27T07:38:23Z</cp:lastPrinted>
  <dcterms:created xsi:type="dcterms:W3CDTF">2015-11-26T10:13:56Z</dcterms:created>
  <dcterms:modified xsi:type="dcterms:W3CDTF">2026-06-09T17:55:49Z</dcterms:modified>
</cp:coreProperties>
</file>