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6" r:id="rId4"/>
    <p:sldMasterId id="2147483710" r:id="rId5"/>
    <p:sldMasterId id="2147483731" r:id="rId6"/>
  </p:sldMasterIdLst>
  <p:notesMasterIdLst>
    <p:notesMasterId r:id="rId61"/>
  </p:notesMasterIdLst>
  <p:sldIdLst>
    <p:sldId id="256" r:id="rId7"/>
    <p:sldId id="21501" r:id="rId8"/>
    <p:sldId id="1039" r:id="rId9"/>
    <p:sldId id="351" r:id="rId10"/>
    <p:sldId id="2147377223" r:id="rId11"/>
    <p:sldId id="2147377225" r:id="rId12"/>
    <p:sldId id="2111" r:id="rId13"/>
    <p:sldId id="554" r:id="rId14"/>
    <p:sldId id="586" r:id="rId15"/>
    <p:sldId id="564" r:id="rId16"/>
    <p:sldId id="1954" r:id="rId17"/>
    <p:sldId id="2147377167" r:id="rId18"/>
    <p:sldId id="2112" r:id="rId19"/>
    <p:sldId id="21257" r:id="rId20"/>
    <p:sldId id="2147377234" r:id="rId21"/>
    <p:sldId id="21509" r:id="rId22"/>
    <p:sldId id="21382" r:id="rId23"/>
    <p:sldId id="2694" r:id="rId24"/>
    <p:sldId id="2147377231" r:id="rId25"/>
    <p:sldId id="2147377232" r:id="rId26"/>
    <p:sldId id="21515" r:id="rId27"/>
    <p:sldId id="358" r:id="rId28"/>
    <p:sldId id="261" r:id="rId29"/>
    <p:sldId id="21510" r:id="rId30"/>
    <p:sldId id="263" r:id="rId31"/>
    <p:sldId id="21517" r:id="rId32"/>
    <p:sldId id="2147377229" r:id="rId33"/>
    <p:sldId id="2147377236" r:id="rId34"/>
    <p:sldId id="21521" r:id="rId35"/>
    <p:sldId id="266" r:id="rId36"/>
    <p:sldId id="2147377230" r:id="rId37"/>
    <p:sldId id="2147377242" r:id="rId38"/>
    <p:sldId id="2147377233" r:id="rId39"/>
    <p:sldId id="21519" r:id="rId40"/>
    <p:sldId id="2147377237" r:id="rId41"/>
    <p:sldId id="2147377239" r:id="rId42"/>
    <p:sldId id="2147377240" r:id="rId43"/>
    <p:sldId id="21520" r:id="rId44"/>
    <p:sldId id="559" r:id="rId45"/>
    <p:sldId id="21497" r:id="rId46"/>
    <p:sldId id="2147377226" r:id="rId47"/>
    <p:sldId id="417" r:id="rId48"/>
    <p:sldId id="533" r:id="rId49"/>
    <p:sldId id="2147377227" r:id="rId50"/>
    <p:sldId id="572" r:id="rId51"/>
    <p:sldId id="2706" r:id="rId52"/>
    <p:sldId id="2689" r:id="rId53"/>
    <p:sldId id="257" r:id="rId54"/>
    <p:sldId id="2716" r:id="rId55"/>
    <p:sldId id="2147377235" r:id="rId56"/>
    <p:sldId id="326" r:id="rId57"/>
    <p:sldId id="21514" r:id="rId58"/>
    <p:sldId id="21516" r:id="rId59"/>
    <p:sldId id="2147377241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EFAF6-BADA-48C9-8FD9-8DF574F3A06A}" v="16" dt="2026-06-09T06:02:09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0" autoAdjust="0"/>
    <p:restoredTop sz="94660"/>
  </p:normalViewPr>
  <p:slideViewPr>
    <p:cSldViewPr snapToGrid="0">
      <p:cViewPr varScale="1">
        <p:scale>
          <a:sx n="75" d="100"/>
          <a:sy n="75" d="100"/>
        </p:scale>
        <p:origin x="89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43C61-D6A4-4FD2-9236-92E39AF85B9A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A0367-9B96-478C-9A08-613ED2344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68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LDG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mandated</a:t>
            </a:r>
            <a:r>
              <a:rPr lang="it-IT" dirty="0"/>
              <a:t> by CERN </a:t>
            </a:r>
            <a:r>
              <a:rPr lang="it-IT" dirty="0" err="1"/>
              <a:t>Council</a:t>
            </a:r>
            <a:r>
              <a:rPr lang="it-IT" dirty="0"/>
              <a:t> to </a:t>
            </a:r>
            <a:r>
              <a:rPr lang="it-IT" dirty="0" err="1"/>
              <a:t>prepare</a:t>
            </a:r>
            <a:r>
              <a:rPr lang="it-IT" dirty="0"/>
              <a:t> and follow the </a:t>
            </a:r>
            <a:r>
              <a:rPr lang="it-IT" dirty="0" err="1"/>
              <a:t>implementation</a:t>
            </a:r>
            <a:r>
              <a:rPr lang="it-IT" dirty="0"/>
              <a:t> of an </a:t>
            </a:r>
            <a:r>
              <a:rPr lang="it-IT" dirty="0" err="1"/>
              <a:t>accelerator</a:t>
            </a:r>
            <a:r>
              <a:rPr lang="it-IT" dirty="0"/>
              <a:t> R&amp;D roadmap for future collider options.</a:t>
            </a:r>
            <a:br>
              <a:rPr lang="it-IT" dirty="0"/>
            </a:b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HL-LHC 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>
                <a:solidFill>
                  <a:srgbClr val="0070C0"/>
                </a:solidFill>
              </a:rPr>
              <a:t>future e-e+ Higgs </a:t>
            </a:r>
            <a:r>
              <a:rPr lang="it-IT" dirty="0" err="1">
                <a:solidFill>
                  <a:srgbClr val="0070C0"/>
                </a:solidFill>
              </a:rPr>
              <a:t>factory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it-IT" dirty="0">
                <a:solidFill>
                  <a:srgbClr val="0070C0"/>
                </a:solidFill>
              </a:rPr>
              <a:t> future </a:t>
            </a:r>
            <a:r>
              <a:rPr lang="it-IT" dirty="0" err="1">
                <a:solidFill>
                  <a:srgbClr val="0070C0"/>
                </a:solidFill>
              </a:rPr>
              <a:t>hadron</a:t>
            </a:r>
            <a:r>
              <a:rPr lang="it-IT" dirty="0">
                <a:solidFill>
                  <a:srgbClr val="0070C0"/>
                </a:solidFill>
              </a:rPr>
              <a:t> collider </a:t>
            </a:r>
            <a:r>
              <a:rPr lang="it-IT" dirty="0" err="1">
                <a:solidFill>
                  <a:srgbClr val="0070C0"/>
                </a:solidFill>
              </a:rPr>
              <a:t>at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highest</a:t>
            </a:r>
            <a:r>
              <a:rPr lang="it-IT" dirty="0">
                <a:solidFill>
                  <a:srgbClr val="0070C0"/>
                </a:solidFill>
              </a:rPr>
              <a:t> E and </a:t>
            </a:r>
            <a:r>
              <a:rPr lang="it-IT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397B38-ACAD-4549-A2FC-5275A7419BBB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08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4540B-67FB-4228-9216-5D24E6BAEDF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6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471DE-BF33-6BE6-2839-D241B25D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EDDC9144-E55F-6865-A7E1-FADAD7F4B0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98500"/>
            <a:ext cx="6194425" cy="3484563"/>
          </a:xfrm>
          <a:ln/>
        </p:spPr>
      </p:sp>
      <p:sp>
        <p:nvSpPr>
          <p:cNvPr id="23555" name="Notizenplatzhalter 2">
            <a:extLst>
              <a:ext uri="{FF2B5EF4-FFF2-40B4-BE49-F238E27FC236}">
                <a16:creationId xmlns:a16="http://schemas.microsoft.com/office/drawing/2014/main" id="{282ABCF0-6576-726E-035D-7C61139F3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ED3806C0-E5E9-D473-B234-803303D7A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72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2B16B-37B1-4BC7-8F32-0CDDD435DB6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57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2B16B-37B1-4BC7-8F32-0CDDD435DB6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32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2B16B-37B1-4BC7-8F32-0CDDD435DB6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9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1288" y="766763"/>
            <a:ext cx="6799262" cy="3824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323B9-74E9-4E07-907A-A9B91B4945BF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467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07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90496FEE-DCDC-F583-BDB9-E4D19EED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BB14E08A-445F-B5C4-141A-BD6027895A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7:notes">
            <a:extLst>
              <a:ext uri="{FF2B5EF4-FFF2-40B4-BE49-F238E27FC236}">
                <a16:creationId xmlns:a16="http://schemas.microsoft.com/office/drawing/2014/main" id="{9B16C05E-8D43-150C-FEC1-BE70DDADE1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402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0367-9B96-478C-9A08-613ED234479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000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148002B8-3EAD-178E-DF30-8F6F835DB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647A3ED1-117B-820E-AD9E-DAA0AEF28E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7:notes">
            <a:extLst>
              <a:ext uri="{FF2B5EF4-FFF2-40B4-BE49-F238E27FC236}">
                <a16:creationId xmlns:a16="http://schemas.microsoft.com/office/drawing/2014/main" id="{1483281B-1BEE-6802-E18F-5B2668A5A9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1473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0367-9B96-478C-9A08-613ED234479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75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EF0E9-504B-5749-F666-AB7A2081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3DC83-AA96-5EFC-FFA8-1B0AED521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A9D0B-6668-7A0F-7BBE-35683978A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76826-68D0-6DFD-6CEE-4FAE5BC2E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944C4-62D2-4A2E-AB32-D9A8E24F16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579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944C4-62D2-4A2E-AB32-D9A8E24F16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7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3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A4AB-5A78-EEB6-964E-C531CFD62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5B905-725E-6534-1A3C-9DCA75931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FCDFE-77AB-C8F6-2C04-F0196C99A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E8F25-3883-5DE6-AF34-6558304D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DB23-ACF1-7CAC-1284-2FA1B968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90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A49C-1A65-641C-919F-BE356FCC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B252E-1F27-65A0-E4E6-0F08A7A2C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A63DD-792D-90B4-8071-A5825FC4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E73F2-6A57-CCF4-0FCC-32238739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B363-4D03-BCC4-4171-6F06953A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18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CF503-A784-32D6-B541-072C852DF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A5858-5E88-BC6F-7036-1A18648A6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1055A-142B-4884-9690-E1523E85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AAB98-530E-D994-368B-7B7E944C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AE9A-A26D-6025-358F-A414A0FBC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86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C3C8C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87880E3-1F61-6870-9971-0127C05F0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108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5" y="188936"/>
            <a:ext cx="7729728" cy="8367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435" y="1758659"/>
            <a:ext cx="10153128" cy="411122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45404" y="6564435"/>
            <a:ext cx="5901189" cy="320040"/>
          </a:xfrm>
        </p:spPr>
        <p:txBody>
          <a:bodyPr/>
          <a:lstStyle>
            <a:lvl1pPr>
              <a:defRPr>
                <a:solidFill>
                  <a:srgbClr val="2C3C8C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3934D6D-5C6E-29C8-0307-F4A42AC6C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609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81262"/>
            <a:ext cx="7729728" cy="8367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1700808"/>
            <a:ext cx="4271771" cy="40392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1700808"/>
            <a:ext cx="4270247" cy="40392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87720" y="6510573"/>
            <a:ext cx="5901189" cy="320040"/>
          </a:xfrm>
        </p:spPr>
        <p:txBody>
          <a:bodyPr/>
          <a:lstStyle>
            <a:lvl1pPr>
              <a:defRPr>
                <a:solidFill>
                  <a:srgbClr val="2C3C8C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2F7C08C-E05A-3908-92C6-C3ED6A2B4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4619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C3C8C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02FD98-4740-B2D4-5DB4-AF04E166E2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99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C3C8C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24827B-CC2C-4B0E-2CE5-5419A08FB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397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2C3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8640"/>
            <a:ext cx="7729728" cy="83671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1704" y="6537960"/>
            <a:ext cx="5901189" cy="3200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24827B-CC2C-4B0E-2CE5-5419A08FB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854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C3C8C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38DC1A-654D-7260-CC33-CEAF975B1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7344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Pr>
        <a:solidFill>
          <a:srgbClr val="2C3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23FADF-3F5A-6EEA-54DF-2C8A39B94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3" y="252713"/>
            <a:ext cx="7729728" cy="83671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65D3AC5-704B-48A7-9A1E-83F9331F04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65852" y="6445267"/>
            <a:ext cx="5901189" cy="320040"/>
          </a:xfrm>
        </p:spPr>
        <p:txBody>
          <a:bodyPr/>
          <a:lstStyle>
            <a:lvl1pPr>
              <a:defRPr sz="1200" b="0"/>
            </a:lvl1pPr>
          </a:lstStyle>
          <a:p>
            <a:pPr defTabSz="457189"/>
            <a:r>
              <a:rPr lang="it-IT">
                <a:solidFill>
                  <a:schemeClr val="bg1"/>
                </a:solidFill>
              </a:rPr>
              <a:t>RF Structures ans systems 19/02/2026 - G.Bisoffi 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8AD972-E45E-790A-E9EB-8815F910C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rgbClr val="2C3C8C">
              <a:alpha val="70000"/>
            </a:srgbClr>
          </a:solidFill>
        </p:spPr>
        <p:txBody>
          <a:bodyPr/>
          <a:lstStyle/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BF613CB-6529-1745-1DCE-5B18E0109A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7915" y="1528133"/>
            <a:ext cx="9577064" cy="460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6500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2E21-45A7-BCCF-06DE-DBE6BFA5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AAEDF-5944-9964-B169-C3D2D43AD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8FE44-1CA8-E6F1-D90A-74584AAC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98CCC-7349-B554-5C40-507F65D86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EF9E0-0CB0-E42F-732C-60F26353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C3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28675" y="404664"/>
            <a:ext cx="4486656" cy="1141497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>
            <a:lvl1pPr>
              <a:defRPr sz="2200">
                <a:solidFill>
                  <a:srgbClr val="2C3C8C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95400" y="6537960"/>
            <a:ext cx="5124797" cy="3200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8423D4-C854-A4C2-1007-D69E9469D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4420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7536160" cy="6858000"/>
          </a:xfrm>
          <a:prstGeom prst="rect">
            <a:avLst/>
          </a:prstGeom>
          <a:solidFill>
            <a:srgbClr val="2C3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524752" y="188640"/>
            <a:ext cx="4486656" cy="1141497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>
            <a:lvl1pPr>
              <a:defRPr sz="2200">
                <a:solidFill>
                  <a:srgbClr val="2C3C8C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3916" y="692696"/>
            <a:ext cx="3871744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751" y="1740012"/>
            <a:ext cx="4486655" cy="428127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05679" y="6532964"/>
            <a:ext cx="5124797" cy="3200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8423D4-C854-A4C2-1007-D69E9469D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56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5159896" cy="6858000"/>
          </a:xfrm>
          <a:prstGeom prst="rect">
            <a:avLst/>
          </a:prstGeom>
          <a:solidFill>
            <a:srgbClr val="2C3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354172" y="188640"/>
            <a:ext cx="4486656" cy="1141497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>
            <a:lvl1pPr>
              <a:defRPr sz="2200">
                <a:solidFill>
                  <a:srgbClr val="2C3C8C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3916" y="692696"/>
            <a:ext cx="3871744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171" y="1740012"/>
            <a:ext cx="4486655" cy="428127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5099" y="6532964"/>
            <a:ext cx="5124797" cy="3200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8423D4-C854-A4C2-1007-D69E9469D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851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1008B6-366E-3236-C3E1-204BAFFF20AC}"/>
              </a:ext>
            </a:extLst>
          </p:cNvPr>
          <p:cNvSpPr/>
          <p:nvPr userDrawn="1"/>
        </p:nvSpPr>
        <p:spPr>
          <a:xfrm>
            <a:off x="6096000" y="6364"/>
            <a:ext cx="6096000" cy="6858000"/>
          </a:xfrm>
          <a:prstGeom prst="rect">
            <a:avLst/>
          </a:prstGeom>
          <a:solidFill>
            <a:srgbClr val="ADA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2C3C8C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1">
            <a:no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23392" y="6552706"/>
            <a:ext cx="5124797" cy="320040"/>
          </a:xfrm>
        </p:spPr>
        <p:txBody>
          <a:bodyPr/>
          <a:lstStyle>
            <a:lvl1pPr>
              <a:defRPr>
                <a:solidFill>
                  <a:srgbClr val="2C3C8C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FCCFA3-4795-746A-1260-37FC9DD43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444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E1EC89E-BA9D-2338-3A58-E3C393D89F99}"/>
              </a:ext>
            </a:extLst>
          </p:cNvPr>
          <p:cNvSpPr/>
          <p:nvPr userDrawn="1"/>
        </p:nvSpPr>
        <p:spPr>
          <a:xfrm>
            <a:off x="-6354" y="6433616"/>
            <a:ext cx="1030348" cy="42438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49625"/>
            <a:ext cx="10515600" cy="802159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67696" y="6433617"/>
            <a:ext cx="880527" cy="334474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15B3ECD-DBFE-67C5-5112-CDAD8ADBC135}"/>
              </a:ext>
            </a:extLst>
          </p:cNvPr>
          <p:cNvSpPr/>
          <p:nvPr userDrawn="1"/>
        </p:nvSpPr>
        <p:spPr>
          <a:xfrm>
            <a:off x="977904" y="6433616"/>
            <a:ext cx="5496468" cy="424384"/>
          </a:xfrm>
          <a:prstGeom prst="rect">
            <a:avLst/>
          </a:prstGeom>
          <a:gradFill flip="none" rotWithShape="1">
            <a:gsLst>
              <a:gs pos="71000">
                <a:schemeClr val="bg2">
                  <a:lumMod val="25000"/>
                </a:schemeClr>
              </a:gs>
              <a:gs pos="51000">
                <a:srgbClr val="002060"/>
              </a:gs>
              <a:gs pos="0">
                <a:schemeClr val="accent3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39" y="6475547"/>
            <a:ext cx="5496468" cy="320948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dirty="0"/>
              <a:t>		</a:t>
            </a:r>
            <a:r>
              <a:rPr lang="en-US" b="1" dirty="0">
                <a:solidFill>
                  <a:schemeClr val="bg1"/>
                </a:solidFill>
              </a:rPr>
              <a:t>PRESENTATION TITLE</a:t>
            </a:r>
            <a:endParaRPr lang="en-US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CD20FBA-D770-86E3-77C9-050746098A17}"/>
              </a:ext>
            </a:extLst>
          </p:cNvPr>
          <p:cNvSpPr/>
          <p:nvPr userDrawn="1"/>
        </p:nvSpPr>
        <p:spPr>
          <a:xfrm>
            <a:off x="10800342" y="0"/>
            <a:ext cx="552181" cy="3651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89B6EE5-2002-FDC1-30DD-EB9B5ED14A2E}"/>
              </a:ext>
            </a:extLst>
          </p:cNvPr>
          <p:cNvSpPr/>
          <p:nvPr userDrawn="1"/>
        </p:nvSpPr>
        <p:spPr>
          <a:xfrm rot="10800000">
            <a:off x="10845111" y="6560127"/>
            <a:ext cx="552181" cy="3651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96166760-DC45-FB2E-B1F9-74E0AC42A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2414" y="958215"/>
            <a:ext cx="578137" cy="340231"/>
          </a:xfrm>
          <a:prstGeom prst="rect">
            <a:avLst/>
          </a:prstGeom>
        </p:spPr>
      </p:pic>
      <p:pic>
        <p:nvPicPr>
          <p:cNvPr id="17" name="Immagine 3">
            <a:extLst>
              <a:ext uri="{FF2B5EF4-FFF2-40B4-BE49-F238E27FC236}">
                <a16:creationId xmlns:a16="http://schemas.microsoft.com/office/drawing/2014/main" id="{DCE38BA9-D0FA-93D9-21DF-AC1D18B46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34" y="103478"/>
            <a:ext cx="985465" cy="69757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>
            <a:lvl1pPr>
              <a:buClr>
                <a:schemeClr val="accent4">
                  <a:lumMod val="50000"/>
                </a:schemeClr>
              </a:buClr>
              <a:defRPr/>
            </a:lvl1pPr>
            <a:lvl2pPr>
              <a:buClr>
                <a:schemeClr val="accent4">
                  <a:lumMod val="50000"/>
                </a:schemeClr>
              </a:buClr>
              <a:defRPr/>
            </a:lvl2pPr>
            <a:lvl3pPr>
              <a:buClr>
                <a:schemeClr val="accent4">
                  <a:lumMod val="50000"/>
                </a:schemeClr>
              </a:buClr>
              <a:defRPr/>
            </a:lvl3pPr>
            <a:lvl4pPr>
              <a:buClr>
                <a:schemeClr val="accent4">
                  <a:lumMod val="50000"/>
                </a:schemeClr>
              </a:buClr>
              <a:defRPr/>
            </a:lvl4pPr>
            <a:lvl5pPr>
              <a:buClr>
                <a:schemeClr val="accent4">
                  <a:lumMod val="50000"/>
                </a:schemeClr>
              </a:buCl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>
            <a:lvl1pPr>
              <a:buClr>
                <a:schemeClr val="accent4">
                  <a:lumMod val="50000"/>
                </a:schemeClr>
              </a:buClr>
              <a:defRPr/>
            </a:lvl1pPr>
            <a:lvl2pPr>
              <a:buClr>
                <a:schemeClr val="accent4">
                  <a:lumMod val="50000"/>
                </a:schemeClr>
              </a:buClr>
              <a:defRPr/>
            </a:lvl2pPr>
            <a:lvl3pPr>
              <a:buClr>
                <a:schemeClr val="accent4">
                  <a:lumMod val="50000"/>
                </a:schemeClr>
              </a:buClr>
              <a:defRPr/>
            </a:lvl3pPr>
            <a:lvl4pPr>
              <a:buClr>
                <a:schemeClr val="accent4">
                  <a:lumMod val="50000"/>
                </a:schemeClr>
              </a:buClr>
              <a:defRPr/>
            </a:lvl4pPr>
            <a:lvl5pPr>
              <a:buClr>
                <a:schemeClr val="accent4">
                  <a:lumMod val="50000"/>
                </a:schemeClr>
              </a:buCl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59085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17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09E1-6519-4041-842E-5879904EEBF6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02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27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72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74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8B47-22A8-6839-BD56-94EB6CDA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937B0-1FCA-280F-8A19-0824F7860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91C4C-8D89-2043-E0C1-DB88E2C3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4FD40-6EF9-1395-4FF3-19B1381E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ED9C-3ABC-8DFD-C1F2-4E09FC43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967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3E4A-8068-0C49-BC04-63A2AAFFE1E4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198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5266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27752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62F9-973D-F640-93B7-064AFF6A55AE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18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03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0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A83A09-9AFD-C14A-9C29-D6392D85326F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86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AD99CC-CC35-2540-9734-9D7F73E48FC4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4505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BD7848-FBB4-4345-AA38-AE81003E421D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42986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386B3FD-B4E3-E84D-B775-AF72F11FC408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4964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F10010C-F6F0-144E-BAF3-A429F55C618E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0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FB9380C-4B51-7241-B1C5-FEB689A995C2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43890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EBA1-0F2E-12CF-7369-D2CA89BA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C77D3-94F4-07CD-F610-C4D78EAAF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8CD92-75F4-07FA-F1A2-2C535FDF4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1A257-1637-8C31-5A9B-DE3857D87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55479-3FAA-56AE-9B0F-66150C16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C1996-836C-EE8F-0FDE-9430D236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440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B12E276-0EB9-0B47-B368-FA480A6A2BED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98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6C087-DF20-6544-90B6-C842B78D52E8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052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68DD-2BC1-C446-ADB7-76A3823DB7E7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45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38F0-58D5-7848-A9A4-32D0F73A6EDD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7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8 June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340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7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ECC8-5264-1916-A3B4-00B69F61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E7440-03D1-3853-9081-CB781558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5962F-390E-5DD5-38FC-6E21783F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FFA43-041B-4006-8572-9DD55833009A}" type="datetime1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7CC68-3138-9FD1-759A-1A832626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C471F-1949-CA97-ACA4-D457BEDE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873DAE-5908-DFD2-6D40-574642832453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886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3C45-64D9-A34B-917B-E3AC566D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DB55-F3A5-FF68-7586-2A722C31B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3000"/>
            <a:ext cx="5181600" cy="521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78D5F-0780-C0E7-3467-63DF434D1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3000"/>
            <a:ext cx="5181600" cy="521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56F33-768F-162C-D780-7E8D4CB01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5C874C-8194-4519-93E9-470778DF1F34}" type="datetime1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C870-B692-FCAA-B815-6F73F511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16DB-447E-5BE9-BFB4-15B45B9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9EF1D3-8404-A016-D6AC-AB3761224654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723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99EE-346A-1DED-8524-3617A4551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4DB6C-4AE6-4636-BD76-7EBA113C9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B30F7-8782-5E69-0B5D-BE932BA5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0B72-7F44-4FDC-BD5E-A4333E67C98E}" type="datetime1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6AD88-167C-B941-3A1D-29A30D5C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A314-93AF-F504-0CD5-97014D16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69306E54-01A5-AB6D-CA8A-4B5478629EB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604857" y="-1"/>
            <a:ext cx="11587144" cy="22468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06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0607-B1CF-A6D8-B34A-38608AC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2E4E2-7812-9C02-43FF-47E36CCC6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020B-D379-C807-5FDA-3276C2FB1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94D7-130F-464F-B601-CC213A737DA2}" type="datetime1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B4775-5966-6656-AEE3-EC8C0C55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9700E-B261-5034-70D4-C3D9DC6A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8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7F29-C1CA-6AA6-5A3C-2AFD692C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E1462-529F-E8B0-E4C8-44629DA3F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E7FB0-ADBD-75F3-4D3C-B2FBA54E5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33ADE-AE42-FCF9-95E8-339DF40D9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00B3FD-79F6-9650-B417-70E18827D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C736-FF3F-A8D9-8F3C-40F0E0025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317E2-EF1B-D4A1-E0FE-8C774CF4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FDF95-16C8-FB8F-7721-6B4789D80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832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68BF-7666-F082-D2CF-FAE98E1D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60CFC-C569-9B78-ECD0-0D6AA0B4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5BE3-1A2B-1F7C-BBE3-6CAF0DE0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2359-D5AB-40EE-9526-1A85A008AC3D}" type="datetime1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9CF2F-648F-2CD6-BEBB-C70DC975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0D855-CA0A-78E0-E726-21C5AD98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6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5D174-DD39-E6F9-3D3D-6769E852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46626-71FB-B530-7B6E-0BF9D2607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C523-868F-D038-4474-0F4206317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B6298-4E14-C73D-13E9-3777E287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1FF9-2FA4-454A-BA04-20AC0B388ABB}" type="datetime1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5D27E-3EED-EEB7-0DBF-3D8D1A64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DDA04-8098-E7F6-D0CF-B687261F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36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0172-E194-28D1-460B-BE83B3C0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5AE6A-7CCF-6F9F-112C-74781AA5F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6AAE5-E977-FF7B-F549-558C4E92D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CDBBC-14D8-0AD9-9FAE-4A8D39339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346F0-37F6-962C-5783-A15E4AF16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BFE5B-1144-3983-C2B0-57697950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CFBD-D532-4748-AFB1-E924A27DA57B}" type="datetime1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4743F-B9A6-9A9D-A318-5B06554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4558A-CE81-73C1-A886-44A7974A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45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ED8F-5CB2-CA5F-E3A5-A2D32833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7C222-54FD-2C17-5C12-3BA1D543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27F5-C019-46DE-9A12-B5396166F3A8}" type="datetime1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CE587-70A0-08B9-7180-D398829C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187E7-053C-A3B7-1225-95B9912C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03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354DB-40AC-3DAE-0481-69504A1D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533A0-9FE4-4E55-90AD-8215E8C6BCF0}" type="datetime1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C8A96-4BA9-5B7B-47E9-B14AE2BD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5CAE8-1477-595C-701F-000DF02F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9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DD3D-D960-8AAF-1F51-531A6BAB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EBBFF-4538-A17E-538E-ABDC7CBC2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64ED2-3300-0003-B754-ECFFC8B45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A3483-2D00-0596-2CF1-ACC73013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B898-A808-4ED4-AF08-F56EF36DFF68}" type="datetime1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04DEB-F194-4526-2C28-8E633DCA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B63AE-67FB-755B-1F69-DC89F2FA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6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D6B3-7D7A-04DA-E614-886D754F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9EC65-901A-DB75-568F-2D5982DD2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0096D-BB03-76BF-8506-9755C7D4F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4BCF-3FF8-D27D-5048-396D96A1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4C20-A1BD-4FA8-AA31-1CA0248F6926}" type="datetime1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30C1C-3BCA-9A16-CCA3-EDF7F5E3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CAA8D-4584-58F7-9BC4-6ED298DA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F064-C35C-D40C-4086-C4D3B459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1B0EA-41DB-0C5B-5DD0-889A5E4BC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AD56-2B81-3101-C815-5FE24B57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C3BB-BBB8-493B-B14F-3B116D857772}" type="datetime1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F5595-F875-AA51-E460-33319D27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1657A-A813-570F-9C38-C5F37725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2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0D164-9E63-072B-357E-FD5D3ECF9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11E14-0B95-F0D7-AA28-937CC635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44507-767D-F75F-9426-9B21E8EA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870C-A71E-45D9-B156-702C7909EF74}" type="datetime1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90D6E-72EE-993C-A0A2-70C0C38E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CBC5B-0BF9-E7FD-8B5C-321E8520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96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1613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0C17B-60A6-E2B1-5A00-44DA4EB34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2A810-8534-236C-6318-B5EA3096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FEE0D-A375-9CE5-CD74-7E1E988B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EFB22-EBDA-99D0-C2F2-D0B76158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83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456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8D0DC-C815-0694-3101-88A66BF88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78F0B-154F-C7AF-8C9D-5516546BB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467A7-280C-0854-5838-EAA7943B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18B39-3F56-4DF2-A094-151F59BA33C4}" type="datetime1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C8891-423E-9ECD-980F-4CCE4AFC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7465B-F7D7-D295-2E8E-5AB02D73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809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ECC8-5264-1916-A3B4-00B69F61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E7440-03D1-3853-9081-CB781558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5962F-390E-5DD5-38FC-6E21783F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FFA43-041B-4006-8572-9DD55833009A}" type="datetime1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7CC68-3138-9FD1-759A-1A832626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C471F-1949-CA97-ACA4-D457BEDE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873DAE-5908-DFD2-6D40-574642832453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791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6C57-70E9-E0ED-F089-CB4E3BD2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A2850-6202-BF3E-FD51-433284E52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B0932-0DAD-6156-0746-DE9FBD2C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5C9B9-9E09-4A02-891B-7AA3D8CBA2B9}" type="datetime1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D45A-184E-0C52-B5B6-77BB4D7A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D972C-C2FB-7B96-EAF9-2891BA51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868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3C45-64D9-A34B-917B-E3AC566D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DB55-F3A5-FF68-7586-2A722C31B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3000"/>
            <a:ext cx="5181600" cy="521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78D5F-0780-C0E7-3467-63DF434D1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3000"/>
            <a:ext cx="5181600" cy="521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56F33-768F-162C-D780-7E8D4CB01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5C874C-8194-4519-93E9-470778DF1F34}" type="datetime1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C870-B692-FCAA-B815-6F73F511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16DB-447E-5BE9-BFB4-15B45B9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9EF1D3-8404-A016-D6AC-AB3761224654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4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E782-F6B7-E481-789B-677D676D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BA02E-348F-1461-F787-25C5D0310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2CA3A-7FD0-5DF3-B5E5-62A592E31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43D65-3783-B455-EDFF-952B2E235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D0E19-DBAE-D763-16A1-497D2A88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0AA275-794C-2EBB-D9D1-984B3299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BA229-91F6-4594-9E5A-AB195C7745B1}" type="datetime1">
              <a:rPr lang="en-GB" smtClean="0"/>
              <a:t>08/06/2026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D4A8E-E3F2-17FD-355B-FCE1520E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C3BF8-E48E-F4A1-E1F4-F95609A8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9109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A3A2-1FAF-9314-4BC8-A8A8CCFB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14670-C7B0-929A-9CD7-58B0EE0C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2AC681-1345-B9D6-E0E5-0FCD3DAD7C21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8119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1AC3D-649A-0733-1B2F-05DE2E91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3283B-8882-4D04-980E-DD7F9C7C66D6}" type="datetime1">
              <a:rPr lang="en-GB" smtClean="0"/>
              <a:t>08/06/2026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696B3-4616-4094-140B-8D759A2D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B93E8-8344-CAA0-21EE-6C839C31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3146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6AAE-D83F-2291-77DF-7A98F4D3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5C22F-A77A-0692-0AA1-0424D0D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76492-4B91-4140-CD1A-F9D64C5E7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A996C-A643-0797-F3C6-C8632C1EC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5FF7F-AF56-4CDD-98FF-0A2EA176ED6E}" type="datetime1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5150B-B5DD-F78F-B34C-DEFD4EB5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BC39F-DD11-16DB-08B3-058F735F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8453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BC3B-3E0A-B4DD-ACD5-FA6BC0E6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A1314-DE49-9DDC-862B-F22F1D466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EB104-F203-C3FC-E7F3-894D89017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9B080-978E-2FF3-690E-9B891816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CB3768-99C2-47D1-A6F6-BDE0E2E04E52}" type="datetime1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8C8FA-C876-6AFC-1BE3-0D2C6EF8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E4AE6-19B3-923C-39C6-73BA00AA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1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A05C1-998E-5ABC-FF5B-15A1CE49D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157949-1A42-21E5-6F8E-8920A0DA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31556-736D-B477-17B9-A12CE936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179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08B2-51B4-1B62-3E0E-0B668F7D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38EE5-58A8-8C1A-0CCF-FB736FB02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B707-168D-BC00-E718-7FF7DE36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2786D-9C8D-4BB2-8E73-2CC67F46AA2F}" type="datetime1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F99EC-7D42-DE8D-1D71-0B2A76E8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1A368-A6A5-CDC1-410B-E4CF65F0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897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049356-BF26-81E5-DA65-261CE3310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1405D-1542-2634-80D4-36580CEBF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BF799-7432-8E48-A6D9-2F6619B5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E8ACD-2CB8-4B40-8A57-7CA39CDA92C2}" type="datetime1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A2AF5-297B-977F-671B-34E8B656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D1832-C1E8-E14A-AB28-2BE71F99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5416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385EE9-0771-498C-8A62-E750B9B570E0}" type="datetime1">
              <a:rPr lang="en-GB" smtClean="0"/>
              <a:t>08/06/2026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egnaposto titolo 1">
            <a:extLst>
              <a:ext uri="{FF2B5EF4-FFF2-40B4-BE49-F238E27FC236}">
                <a16:creationId xmlns:a16="http://schemas.microsoft.com/office/drawing/2014/main" id="{75997B72-32CB-8224-DE67-66082515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88"/>
            <a:ext cx="10990633" cy="626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798939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38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5A09F1-23C2-4791-F9B1-814961F0CA09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349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068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8313EC-4ACB-EEAB-7227-9B5A7FD458DB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7077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6/8/2026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Connettore diritto 9"/>
          <p:cNvCxnSpPr/>
          <p:nvPr userDrawn="1"/>
        </p:nvCxnSpPr>
        <p:spPr>
          <a:xfrm>
            <a:off x="112734" y="1002082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40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188" y="250521"/>
            <a:ext cx="9424322" cy="626301"/>
          </a:xfrm>
        </p:spPr>
        <p:txBody>
          <a:bodyPr/>
          <a:lstStyle>
            <a:lvl1pPr>
              <a:defRPr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6/8/2026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7F03FC-F0EC-1235-501F-722AEB0E44AF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6474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6/8/2026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8300D9-A335-3074-6056-2FCC7E7FC6DE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F70D8-F199-EF24-CEDA-961F0E31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5EB86-18D9-DB0F-F9D8-7479BBED9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C7D14-4E50-30DA-5FD2-E63CDD40C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26CC4-F1E4-F5A1-B0B4-E5AD1B3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67CB0-9DFB-336B-D65E-FF9C867C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84C8B-39CA-8DA0-B84F-0C7724F5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445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Connettore diritto 7"/>
          <p:cNvCxnSpPr/>
          <p:nvPr userDrawn="1"/>
        </p:nvCxnSpPr>
        <p:spPr>
          <a:xfrm>
            <a:off x="112734" y="1002082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169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Connettore diritto 7"/>
          <p:cNvCxnSpPr/>
          <p:nvPr userDrawn="1"/>
        </p:nvCxnSpPr>
        <p:spPr>
          <a:xfrm>
            <a:off x="112734" y="1002082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77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112734" y="1002082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8513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112734" y="1002082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32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5F23-F17C-B393-F643-412479C7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02A06-F2F3-795D-4B27-9870287E3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CC0E9-3A40-5BA1-39D2-CB3C0921D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D1EB9-139C-0317-97B9-AC019CE1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A892D-28AA-0F23-A8F5-B578D492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87671-AB81-B52B-0D24-729E35C8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64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3.emf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0.jp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6B028-F217-D37A-2473-ADB5055B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89E83-0758-3FA0-05EC-50F01E5E7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47775"/>
            <a:ext cx="10515600" cy="4929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7DC81-BEA7-26E6-FDC5-9952C39C2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39F7E5-72E3-4205-92C8-B0A2B3529DE5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0A4DA-FE39-4C72-3EF4-D456D92DB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EC26E-F859-7FE7-20C3-404B15981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37298A-C2D4-41E0-A96E-0185F450B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02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351584" y="245614"/>
            <a:ext cx="7729728" cy="836712"/>
          </a:xfrm>
          <a:prstGeom prst="rect">
            <a:avLst/>
          </a:prstGeom>
          <a:solidFill>
            <a:srgbClr val="FFFFFF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7728" y="6537960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2C3C8C"/>
                </a:solidFill>
              </a:defRPr>
            </a:lvl1pPr>
          </a:lstStyle>
          <a:p>
            <a:pPr defTabSz="457189"/>
            <a:r>
              <a:rPr lang="it-IT" dirty="0"/>
              <a:t>LDG Workshop - HG RF </a:t>
            </a:r>
            <a:r>
              <a:rPr lang="it-IT" dirty="0" err="1"/>
              <a:t>Structures</a:t>
            </a:r>
            <a:r>
              <a:rPr lang="it-IT" dirty="0"/>
              <a:t> ans systems 19/02/2026 - </a:t>
            </a:r>
            <a:r>
              <a:rPr lang="it-IT" dirty="0" err="1"/>
              <a:t>G.Bisoffi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2624" y="6464853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spc="0" baseline="0">
                <a:solidFill>
                  <a:schemeClr val="bg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/>
              <a:pPr defTabSz="457189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36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C3C8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CF6715-A2B5-A045-B72C-B503686710DB}" type="datetime3">
              <a:rPr lang="en-US" smtClean="0"/>
              <a:pPr/>
              <a:t>8 June 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4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723" r:id="rId22"/>
    <p:sldLayoutId id="2147483724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6506B-0E05-7E64-C985-840E3BA0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9900A-306B-A00F-3A7C-2EC4EFEE2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56DCD-DFFF-32E9-B4F1-7182A5805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94E3-A059-4F5B-93AD-92D8AFCA3341}" type="datetime1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5205D-0107-643B-CA3F-9F8FBDA0F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3109F-BEEA-16BE-3573-870BDE343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AA7991-E8DB-38C7-FD36-76123CDC9201}"/>
              </a:ext>
            </a:extLst>
          </p:cNvPr>
          <p:cNvSpPr/>
          <p:nvPr userDrawn="1"/>
        </p:nvSpPr>
        <p:spPr>
          <a:xfrm>
            <a:off x="-2" y="0"/>
            <a:ext cx="605310" cy="5838825"/>
          </a:xfrm>
          <a:prstGeom prst="rect">
            <a:avLst/>
          </a:prstGeom>
          <a:gradFill>
            <a:gsLst>
              <a:gs pos="100000">
                <a:srgbClr val="636D69"/>
              </a:gs>
              <a:gs pos="53000">
                <a:srgbClr val="717C78"/>
              </a:gs>
              <a:gs pos="28000">
                <a:srgbClr val="8B9591"/>
              </a:gs>
              <a:gs pos="3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TTC2025  Meeting</a:t>
            </a:r>
            <a:br>
              <a:rPr lang="it-IT" sz="1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 Apr 8-11</a:t>
            </a:r>
            <a:r>
              <a:rPr lang="it-IT" sz="1200" dirty="0">
                <a:solidFill>
                  <a:schemeClr val="bg1">
                    <a:lumMod val="95000"/>
                  </a:schemeClr>
                </a:solidFill>
              </a:rPr>
              <a:t> 2025, IRIS/IBS, Daejeon, Korea</a:t>
            </a:r>
            <a:endParaRPr lang="it-IT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CE092AB-4886-3089-35DB-067ADB92BC2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5" y="5764"/>
            <a:ext cx="623055" cy="281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59ADF7-D507-C543-F390-B268015F9A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6200000">
            <a:off x="-746043" y="5829141"/>
            <a:ext cx="1777554" cy="280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9B7CE-3205-3F78-54D6-F4A7A696C31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48618" b="-1369"/>
          <a:stretch/>
        </p:blipFill>
        <p:spPr>
          <a:xfrm rot="16200000">
            <a:off x="-429435" y="5795666"/>
            <a:ext cx="1766029" cy="335841"/>
          </a:xfrm>
          <a:prstGeom prst="rect">
            <a:avLst/>
          </a:prstGeom>
        </p:spPr>
      </p:pic>
      <p:pic>
        <p:nvPicPr>
          <p:cNvPr id="10" name="Google Shape;176;g3474913e3e5_0_10">
            <a:extLst>
              <a:ext uri="{FF2B5EF4-FFF2-40B4-BE49-F238E27FC236}">
                <a16:creationId xmlns:a16="http://schemas.microsoft.com/office/drawing/2014/main" id="{ABA548C6-DCED-1E69-A571-C60D7CE74C28}"/>
              </a:ext>
            </a:extLst>
          </p:cNvPr>
          <p:cNvPicPr preferRelativeResize="0"/>
          <p:nvPr userDrawn="1"/>
        </p:nvPicPr>
        <p:blipFill rotWithShape="1">
          <a:blip r:embed="rId18">
            <a:alphaModFix/>
          </a:blip>
          <a:srcRect b="9028"/>
          <a:stretch/>
        </p:blipFill>
        <p:spPr>
          <a:xfrm>
            <a:off x="282942" y="5371681"/>
            <a:ext cx="322366" cy="619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7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E7AB9-B610-E982-E089-372E6AD5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FDD58-857A-5DFA-F5EA-34993A23E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14425"/>
            <a:ext cx="10515600" cy="5062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7BB52-E493-C714-5BBF-87674B6BE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C00000"/>
                </a:solidFill>
              </a:defRPr>
            </a:lvl1pPr>
          </a:lstStyle>
          <a:p>
            <a:fld id="{5B967C75-364E-499C-A23B-9D8F4013AD0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21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560589" y="250521"/>
            <a:ext cx="9424322" cy="626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4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4" Type="http://schemas.openxmlformats.org/officeDocument/2006/relationships/hyperlink" Target="https://indico.jacow.org/event/89/contributions/8904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6.tiff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s://isas.ijclab.in2p3.fr/" TargetMode="External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8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8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ds.cern.ch/record/2800190/files/2201.07895.pdf?version=1" TargetMode="Externa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3.png"/><Relationship Id="rId5" Type="http://schemas.openxmlformats.org/officeDocument/2006/relationships/hyperlink" Target="https://euclidtechlabs.com/fast-reactive-tuner/" TargetMode="Externa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8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cds.cern.ch/record/2950671/files/English%20version.pdf?version=1" TargetMode="External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png"/><Relationship Id="rId7" Type="http://schemas.openxmlformats.org/officeDocument/2006/relationships/image" Target="../media/image104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emf"/><Relationship Id="rId9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.gif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jpg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19.tmp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4.jpeg"/><Relationship Id="rId4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3.tmp"/><Relationship Id="rId5" Type="http://schemas.openxmlformats.org/officeDocument/2006/relationships/image" Target="../media/image122.jpg"/><Relationship Id="rId4" Type="http://schemas.openxmlformats.org/officeDocument/2006/relationships/image" Target="../media/image12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jpg"/><Relationship Id="rId15" Type="http://schemas.openxmlformats.org/officeDocument/2006/relationships/image" Target="../media/image145.png"/><Relationship Id="rId10" Type="http://schemas.openxmlformats.org/officeDocument/2006/relationships/image" Target="../media/image140.jpg"/><Relationship Id="rId4" Type="http://schemas.openxmlformats.org/officeDocument/2006/relationships/image" Target="../media/image134.png"/><Relationship Id="rId9" Type="http://schemas.openxmlformats.org/officeDocument/2006/relationships/image" Target="../media/image139.jpg"/><Relationship Id="rId14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47.png"/><Relationship Id="rId4" Type="http://schemas.openxmlformats.org/officeDocument/2006/relationships/hyperlink" Target="http://doi.org/10.5281/zenodo.4742018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14731412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acow.org/event/89/contributions/8904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.gif"/><Relationship Id="rId5" Type="http://schemas.openxmlformats.org/officeDocument/2006/relationships/hyperlink" Target="https://journals.aps.org/prab/pdf/10.1103/1jh5-65xh" TargetMode="External"/><Relationship Id="rId4" Type="http://schemas.openxmlformats.org/officeDocument/2006/relationships/hyperlink" Target="https://agenda.linearcollider.org/event/10594/contributions/5762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WP15: Thin film for Superconducting RF Cavities (TF-SRF) | ARIES">
            <a:extLst>
              <a:ext uri="{FF2B5EF4-FFF2-40B4-BE49-F238E27FC236}">
                <a16:creationId xmlns:a16="http://schemas.microsoft.com/office/drawing/2014/main" id="{D729D4FB-0708-CB62-A26C-EE63F60AB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1"/>
          <a:stretch/>
        </p:blipFill>
        <p:spPr bwMode="auto">
          <a:xfrm rot="1490437">
            <a:off x="7601681" y="-1256223"/>
            <a:ext cx="5821385" cy="41666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nabling labs and tools – SQMS Center">
            <a:extLst>
              <a:ext uri="{FF2B5EF4-FFF2-40B4-BE49-F238E27FC236}">
                <a16:creationId xmlns:a16="http://schemas.microsoft.com/office/drawing/2014/main" id="{1971CEF2-8F4C-98B7-DA30-73D5A1570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661">
            <a:off x="8625506" y="909218"/>
            <a:ext cx="6379346" cy="43080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large metal cylinder on a stand&#10;&#10;AI-generated content may be incorrect.">
            <a:extLst>
              <a:ext uri="{FF2B5EF4-FFF2-40B4-BE49-F238E27FC236}">
                <a16:creationId xmlns:a16="http://schemas.microsoft.com/office/drawing/2014/main" id="{3291F1CE-2082-E3A9-879B-12DFA016A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9236">
            <a:off x="9158434" y="3070604"/>
            <a:ext cx="4742149" cy="31611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2" descr="Superconducting RF R&amp;D | Applied Physics and Superconducting Technology ...">
            <a:extLst>
              <a:ext uri="{FF2B5EF4-FFF2-40B4-BE49-F238E27FC236}">
                <a16:creationId xmlns:a16="http://schemas.microsoft.com/office/drawing/2014/main" id="{FED5402E-83FA-9314-1BDA-F4803C2AC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620">
            <a:off x="7914319" y="4681592"/>
            <a:ext cx="7622518" cy="26059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9A61BED7-6D17-CBFC-8F75-AAE8170C0622}"/>
              </a:ext>
            </a:extLst>
          </p:cNvPr>
          <p:cNvSpPr/>
          <p:nvPr/>
        </p:nvSpPr>
        <p:spPr>
          <a:xfrm>
            <a:off x="3093126" y="-217967"/>
            <a:ext cx="6840000" cy="6840000"/>
          </a:xfrm>
          <a:prstGeom prst="arc">
            <a:avLst>
              <a:gd name="adj1" fmla="val 16200000"/>
              <a:gd name="adj2" fmla="val 5410205"/>
            </a:avLst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05156-F720-004D-B137-7602B4F9B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73" y="650834"/>
            <a:ext cx="9144000" cy="2387600"/>
          </a:xfrm>
        </p:spPr>
        <p:txBody>
          <a:bodyPr/>
          <a:lstStyle/>
          <a:p>
            <a:pPr algn="l"/>
            <a:r>
              <a:rPr lang="en-GB" b="1" dirty="0">
                <a:solidFill>
                  <a:srgbClr val="0070C0"/>
                </a:solidFill>
              </a:rPr>
              <a:t>European Strategy for SRF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12CFF-D5A3-8F83-62E9-A3075D7D0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973" y="3551831"/>
            <a:ext cx="9144000" cy="2178800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3200" b="1" dirty="0">
                <a:solidFill>
                  <a:srgbClr val="C00000"/>
                </a:solidFill>
              </a:rPr>
              <a:t>Peter McIntosh (STFC Daresbury Laboratory)</a:t>
            </a:r>
          </a:p>
          <a:p>
            <a:pPr algn="l"/>
            <a:endParaRPr lang="en-GB" dirty="0"/>
          </a:p>
          <a:p>
            <a:pPr algn="l"/>
            <a:r>
              <a:rPr lang="en-GB" b="1" dirty="0">
                <a:solidFill>
                  <a:srgbClr val="0070C0"/>
                </a:solidFill>
              </a:rPr>
              <a:t>TTC 2026</a:t>
            </a:r>
          </a:p>
          <a:p>
            <a:pPr algn="l"/>
            <a:r>
              <a:rPr lang="en-GB" dirty="0"/>
              <a:t>CEA-CNRS-Universite Paris Saclay</a:t>
            </a:r>
          </a:p>
          <a:p>
            <a:pPr algn="l"/>
            <a:r>
              <a:rPr lang="en-GB" dirty="0"/>
              <a:t>9 – 12 June 2026</a:t>
            </a:r>
          </a:p>
        </p:txBody>
      </p:sp>
      <p:pic>
        <p:nvPicPr>
          <p:cNvPr id="1026" name="Picture 2" descr="TTC 2026 Meeting, CEA-CNRS-Université Paris Saclay, 9-12 June 2026, Gif sur Yvette, France">
            <a:extLst>
              <a:ext uri="{FF2B5EF4-FFF2-40B4-BE49-F238E27FC236}">
                <a16:creationId xmlns:a16="http://schemas.microsoft.com/office/drawing/2014/main" id="{DB36BA2E-68B2-861A-2E1C-EE0441E1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036"/>
            <a:ext cx="8334375" cy="8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04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10795F-2E43-A63E-B599-0C011C32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ptos" panose="020B0004020202020204" pitchFamily="34" charset="0"/>
                <a:ea typeface="Verdana" panose="020B0604030504040204" pitchFamily="34" charset="0"/>
              </a:rPr>
              <a:t>Cavity Performances – 400 MHz Nb/Cu</a:t>
            </a:r>
            <a:endParaRPr lang="en-GB" dirty="0"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DBD041-3826-759C-0767-3165F4F8E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35551"/>
            <a:ext cx="6083438" cy="2068259"/>
          </a:xfrm>
        </p:spPr>
        <p:txBody>
          <a:bodyPr vert="horz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Verdana" panose="020B0604030504040204" pitchFamily="34" charset="0"/>
              </a:rPr>
              <a:t>Translating</a:t>
            </a:r>
            <a:r>
              <a:rPr lang="en-US" sz="1800" b="0" dirty="0">
                <a:latin typeface="Aptos" panose="020B0004020202020204" pitchFamily="34" charset="0"/>
                <a:ea typeface="Verdana" panose="020B0604030504040204" pitchFamily="34" charset="0"/>
              </a:rPr>
              <a:t> from </a:t>
            </a:r>
            <a:r>
              <a:rPr lang="en-US" sz="18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1.3 GHz to 400 MHz </a:t>
            </a:r>
            <a:r>
              <a:rPr lang="en-US" sz="1800" b="0" dirty="0">
                <a:latin typeface="Aptos" panose="020B0004020202020204" pitchFamily="34" charset="0"/>
                <a:ea typeface="Verdana" panose="020B0604030504040204" pitchFamily="34" charset="0"/>
              </a:rPr>
              <a:t>is on-going with single-cell cavity prototypes. </a:t>
            </a:r>
            <a:endParaRPr lang="en-GB" sz="1800" b="0" dirty="0">
              <a:latin typeface="Aptos" panose="020B0004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Aptos" panose="020B0004020202020204" pitchFamily="34" charset="0"/>
                <a:ea typeface="Verdana" panose="020B0604030504040204" pitchFamily="34" charset="0"/>
              </a:rPr>
              <a:t>The </a:t>
            </a:r>
            <a:r>
              <a:rPr lang="en-US" sz="18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control of the surface treatments and Nb coating process becomes more challenging</a:t>
            </a:r>
            <a:r>
              <a:rPr lang="en-US" sz="1800" b="0" dirty="0">
                <a:latin typeface="Aptos" panose="020B0004020202020204" pitchFamily="34" charset="0"/>
                <a:ea typeface="Verdana" panose="020B0604030504040204" pitchFamily="34" charset="0"/>
              </a:rPr>
              <a:t>:</a:t>
            </a:r>
          </a:p>
          <a:p>
            <a:pPr marL="800100" lvl="1" indent="-342900"/>
            <a:r>
              <a:rPr lang="en-US" sz="1800" dirty="0">
                <a:latin typeface="Aptos" panose="020B0004020202020204" pitchFamily="34" charset="0"/>
                <a:ea typeface="Verdana" panose="020B0604030504040204" pitchFamily="34" charset="0"/>
              </a:rPr>
              <a:t>I</a:t>
            </a:r>
            <a:r>
              <a:rPr lang="en-US" sz="1800" b="0" dirty="0">
                <a:latin typeface="Aptos" panose="020B0004020202020204" pitchFamily="34" charset="0"/>
                <a:ea typeface="Verdana" panose="020B0604030504040204" pitchFamily="34" charset="0"/>
              </a:rPr>
              <a:t>ncrease of the superconducting </a:t>
            </a:r>
            <a:r>
              <a:rPr lang="en-US" sz="18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RF surface by a factor 10.</a:t>
            </a:r>
            <a:r>
              <a:rPr lang="en-US" sz="1800" b="0" dirty="0">
                <a:latin typeface="Aptos" panose="020B0004020202020204" pitchFamily="34" charset="0"/>
                <a:ea typeface="Verdana" panose="020B060403050404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Aptos" panose="020B0004020202020204" pitchFamily="34" charset="0"/>
                <a:ea typeface="Verdana" panose="020B0604030504040204" pitchFamily="34" charset="0"/>
              </a:rPr>
              <a:t>P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riority is to ramp-up progressively to </a:t>
            </a:r>
            <a:r>
              <a:rPr lang="en-GB" sz="1800" b="1" u="sng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one cavity test per month</a:t>
            </a:r>
            <a:r>
              <a:rPr lang="en-GB" sz="1800" b="0" u="sng" dirty="0">
                <a:latin typeface="Aptos" panose="020B0004020202020204" pitchFamily="34" charset="0"/>
                <a:ea typeface="Verdana" panose="020B0604030504040204" pitchFamily="34" charset="0"/>
              </a:rPr>
              <a:t> 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in order to iterate more quickly on surface preparation parameters.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AAFB-13AA-6FD3-F8BF-CA37FBE7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462" y="1580580"/>
            <a:ext cx="5112905" cy="4165514"/>
          </a:xfrm>
          <a:prstGeom prst="rect">
            <a:avLst/>
          </a:prstGeom>
        </p:spPr>
      </p:pic>
      <p:pic>
        <p:nvPicPr>
          <p:cNvPr id="8" name="Picture 7" descr="A large copper cylinder on a stand&#10;&#10;AI-generated content may be incorrect.">
            <a:extLst>
              <a:ext uri="{FF2B5EF4-FFF2-40B4-BE49-F238E27FC236}">
                <a16:creationId xmlns:a16="http://schemas.microsoft.com/office/drawing/2014/main" id="{A5176574-7D4C-99BA-D357-8AFE21D57A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6" r="6387"/>
          <a:stretch>
            <a:fillRect/>
          </a:stretch>
        </p:blipFill>
        <p:spPr>
          <a:xfrm>
            <a:off x="1632464" y="1283529"/>
            <a:ext cx="3428110" cy="2468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DDE0A-3ACC-2F7E-DF14-01AF4DB7DC4F}"/>
              </a:ext>
            </a:extLst>
          </p:cNvPr>
          <p:cNvSpPr txBox="1"/>
          <p:nvPr/>
        </p:nvSpPr>
        <p:spPr>
          <a:xfrm>
            <a:off x="7243790" y="5941102"/>
            <a:ext cx="41563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Shahnam Gorgi Zadeh (CERN) -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4"/>
              </a:rPr>
              <a:t>SRF 2025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4FFD5F9-BFF6-932A-8CE0-27C06282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51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A963-4847-D170-183B-4F01DC5E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0" dirty="0"/>
              <a:t>400 MHz Demonstration - </a:t>
            </a:r>
            <a:r>
              <a:rPr lang="en-GB" sz="3600" u="sng" noProof="0" dirty="0"/>
              <a:t>Full-size Cryomodule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53EC9-DC7D-89B0-3A23-FBAAA170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11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D898E-2400-0EBA-D085-43FA8A24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53" y="1118842"/>
            <a:ext cx="7257987" cy="2943127"/>
          </a:xfrm>
          <a:prstGeom prst="rect">
            <a:avLst/>
          </a:prstGeom>
        </p:spPr>
      </p:pic>
      <p:graphicFrame>
        <p:nvGraphicFramePr>
          <p:cNvPr id="9" name="Tableau 6">
            <a:extLst>
              <a:ext uri="{FF2B5EF4-FFF2-40B4-BE49-F238E27FC236}">
                <a16:creationId xmlns:a16="http://schemas.microsoft.com/office/drawing/2014/main" id="{EAE3B2C6-C2DB-CEE6-43FD-4BC578A74A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703565"/>
              </p:ext>
            </p:extLst>
          </p:nvPr>
        </p:nvGraphicFramePr>
        <p:xfrm>
          <a:off x="8011517" y="1098990"/>
          <a:ext cx="4041215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917">
                  <a:extLst>
                    <a:ext uri="{9D8B030D-6E8A-4147-A177-3AD203B41FA5}">
                      <a16:colId xmlns:a16="http://schemas.microsoft.com/office/drawing/2014/main" val="2991369955"/>
                    </a:ext>
                  </a:extLst>
                </a:gridCol>
                <a:gridCol w="1659298">
                  <a:extLst>
                    <a:ext uri="{9D8B030D-6E8A-4147-A177-3AD203B41FA5}">
                      <a16:colId xmlns:a16="http://schemas.microsoft.com/office/drawing/2014/main" val="3844141768"/>
                    </a:ext>
                  </a:extLst>
                </a:gridCol>
              </a:tblGrid>
              <a:tr h="4823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Parameter (machine installed)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noProof="0" dirty="0"/>
                        <a:t>Value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58143981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cryomodules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63428871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2-cell </a:t>
                      </a:r>
                      <a:r>
                        <a:rPr lang="en-GB" sz="140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/CM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98273381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 length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11 m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23249704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frequency (MHz)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400.79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88634240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Cavity voltage (MV)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7.95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68360056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Cavity gradient </a:t>
                      </a:r>
                      <a:r>
                        <a:rPr lang="en-GB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Eacc</a:t>
                      </a: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(MV/m)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10.6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8661904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Qo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2.7E+09 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364100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Dyn. HL (CW)/cavity at 4.5 K</a:t>
                      </a:r>
                      <a:endParaRPr lang="en-GB" sz="1400" b="0" i="0" u="none" strike="noStrike" kern="1200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129 W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13671486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Stat. HL/CM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197 W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38213908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Environ. Magnetic field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 5 </a:t>
                      </a:r>
                      <a:r>
                        <a:rPr lang="en-GB" sz="140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</a:t>
                      </a:r>
                      <a:endParaRPr lang="en-GB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71140295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power (kW, CW)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kern="1200" baseline="0" noProof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380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30736047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</a:t>
                      </a:r>
                      <a:r>
                        <a:rPr lang="en-GB" sz="1400" baseline="-25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 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(optimum coupling)</a:t>
                      </a:r>
                      <a:endParaRPr lang="en-GB" sz="1400" baseline="-25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9.2E+05</a:t>
                      </a:r>
                      <a:endParaRPr lang="en-GB" sz="1400" b="0" i="0" u="none" strike="noStrike" kern="1200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24024740"/>
                  </a:ext>
                </a:extLst>
              </a:tr>
              <a:tr h="692395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 power per CM: Z</a:t>
                      </a:r>
                    </a:p>
                    <a:p>
                      <a:r>
                        <a:rPr lang="en-GB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W/</a:t>
                      </a:r>
                      <a:r>
                        <a:rPr lang="en-GB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H/ttbar)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noProof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62.3 kW</a:t>
                      </a:r>
                    </a:p>
                    <a:p>
                      <a:pPr algn="ctr"/>
                      <a:r>
                        <a:rPr lang="en-GB" sz="1400" b="0" i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(coax. Extractor for 15/20 kW peak!)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831429"/>
                  </a:ext>
                </a:extLst>
              </a:tr>
            </a:tbl>
          </a:graphicData>
        </a:graphic>
      </p:graphicFrame>
      <p:pic>
        <p:nvPicPr>
          <p:cNvPr id="11" name="Picture 10" descr="A blue and orange machine&#10;&#10;Description automatically generated with medium confidence">
            <a:extLst>
              <a:ext uri="{FF2B5EF4-FFF2-40B4-BE49-F238E27FC236}">
                <a16:creationId xmlns:a16="http://schemas.microsoft.com/office/drawing/2014/main" id="{07BCD680-6F1D-60A8-322F-20F372F4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2" r="34914" b="33684"/>
          <a:stretch/>
        </p:blipFill>
        <p:spPr>
          <a:xfrm>
            <a:off x="1572692" y="4698774"/>
            <a:ext cx="1483797" cy="1027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D05435-7889-44FC-0AA1-48581D2B6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2" y="4698775"/>
            <a:ext cx="1600987" cy="102724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BA95DD-E3CC-4A9B-B929-162995BD4AFB}"/>
              </a:ext>
            </a:extLst>
          </p:cNvPr>
          <p:cNvSpPr txBox="1">
            <a:spLocks/>
          </p:cNvSpPr>
          <p:nvPr/>
        </p:nvSpPr>
        <p:spPr>
          <a:xfrm>
            <a:off x="238804" y="4230204"/>
            <a:ext cx="6268689" cy="41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noProof="0" dirty="0">
                <a:solidFill>
                  <a:srgbClr val="0070C0"/>
                </a:solidFill>
              </a:rPr>
              <a:t>Items to be designed, built and qualified (non exhaustive list!)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2DD5AF-1298-91BA-01DA-CAEC82B0837A}"/>
              </a:ext>
            </a:extLst>
          </p:cNvPr>
          <p:cNvSpPr txBox="1">
            <a:spLocks/>
          </p:cNvSpPr>
          <p:nvPr/>
        </p:nvSpPr>
        <p:spPr>
          <a:xfrm>
            <a:off x="176911" y="5942180"/>
            <a:ext cx="1108167" cy="4105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Cavity Nb sputtered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D4FD6E-7753-E5E5-DA6F-E0B5336B6C80}"/>
              </a:ext>
            </a:extLst>
          </p:cNvPr>
          <p:cNvSpPr txBox="1">
            <a:spLocks/>
          </p:cNvSpPr>
          <p:nvPr/>
        </p:nvSpPr>
        <p:spPr>
          <a:xfrm>
            <a:off x="1464927" y="5928591"/>
            <a:ext cx="1533795" cy="483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He tank (LHC design shown)/cavity </a:t>
            </a:r>
            <a:r>
              <a:rPr lang="en-GB" sz="1200" noProof="0" dirty="0" err="1">
                <a:solidFill>
                  <a:srgbClr val="0070C0"/>
                </a:solidFill>
              </a:rPr>
              <a:t>assy</a:t>
            </a:r>
            <a:endParaRPr lang="en-GB" sz="1200" noProof="0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DD1675-D257-81E2-D2B1-8C01C10D4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119" y="4648545"/>
            <a:ext cx="594307" cy="9662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EDDDFF-9650-4388-A09D-3A4B2A6415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7635" y="4900832"/>
            <a:ext cx="987631" cy="6616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7C13327-0CE5-9D6A-03FE-333194ECC38B}"/>
              </a:ext>
            </a:extLst>
          </p:cNvPr>
          <p:cNvSpPr txBox="1">
            <a:spLocks/>
          </p:cNvSpPr>
          <p:nvPr/>
        </p:nvSpPr>
        <p:spPr>
          <a:xfrm>
            <a:off x="5999940" y="5971462"/>
            <a:ext cx="2497184" cy="4105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HOMs, RF extraction lines (LHC/Crab designs shown)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E503F6-2CCF-69A8-5617-556138381615}"/>
              </a:ext>
            </a:extLst>
          </p:cNvPr>
          <p:cNvSpPr txBox="1">
            <a:spLocks/>
          </p:cNvSpPr>
          <p:nvPr/>
        </p:nvSpPr>
        <p:spPr>
          <a:xfrm>
            <a:off x="4670917" y="5971572"/>
            <a:ext cx="1533795" cy="483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FPC (with WG windows)</a:t>
            </a:r>
          </a:p>
        </p:txBody>
      </p:sp>
      <p:pic>
        <p:nvPicPr>
          <p:cNvPr id="5" name="Picture 4" descr="A blueprint of a machine&#10;&#10;Description automatically generated">
            <a:extLst>
              <a:ext uri="{FF2B5EF4-FFF2-40B4-BE49-F238E27FC236}">
                <a16:creationId xmlns:a16="http://schemas.microsoft.com/office/drawing/2014/main" id="{D1661B68-DE0B-F2A0-9D49-7BA0960F81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14070" r="28844" b="2830"/>
          <a:stretch/>
        </p:blipFill>
        <p:spPr>
          <a:xfrm>
            <a:off x="4499553" y="4595857"/>
            <a:ext cx="1596449" cy="130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EDF6A-9F2B-08D1-BCE2-8D93F1AB6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8573" y="4760391"/>
            <a:ext cx="1143811" cy="102724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C5859B-9CEC-C2D3-5396-B146EA32C334}"/>
              </a:ext>
            </a:extLst>
          </p:cNvPr>
          <p:cNvSpPr txBox="1">
            <a:spLocks/>
          </p:cNvSpPr>
          <p:nvPr/>
        </p:nvSpPr>
        <p:spPr>
          <a:xfrm>
            <a:off x="3276182" y="5985892"/>
            <a:ext cx="1255895" cy="483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Tuning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74B8C-0C82-F9B4-6E7C-B6585D6C6B44}"/>
              </a:ext>
            </a:extLst>
          </p:cNvPr>
          <p:cNvSpPr txBox="1"/>
          <p:nvPr/>
        </p:nvSpPr>
        <p:spPr>
          <a:xfrm>
            <a:off x="8450441" y="6497265"/>
            <a:ext cx="316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V Parma (CERN), FCC Week, May 2025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931A48-02BE-7016-8B63-84ECD7AF6AE2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31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73A16-A32F-77C1-2ADA-325616C3C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5D85BB-758E-7AFE-D839-922CC512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  <a:ea typeface="Verdana" panose="020B0604030504040204" pitchFamily="34" charset="0"/>
              </a:rPr>
              <a:t>Cavity Fabrication – 800 MHz</a:t>
            </a:r>
            <a:endParaRPr lang="en-GB" dirty="0"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8BD6C-4325-CDCB-6E67-413719541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695" y="3581961"/>
            <a:ext cx="5665065" cy="2746234"/>
          </a:xfrm>
        </p:spPr>
        <p:txBody>
          <a:bodyPr vert="horz" lIns="0" tIns="0" rIns="0" bIns="0" rtlCol="0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CERN-now: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</a:t>
            </a:r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1-cell cavities under fabrication at CERN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(deep-drawing and EBW), in collaboration </a:t>
            </a:r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FNAL, </a:t>
            </a:r>
            <a:r>
              <a:rPr lang="en-US" sz="20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Cornell University and others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Short-term goal: 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recipes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Q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factor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gradient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6-cell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cavity – achieving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TRL6 (in VT)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with 3.8x10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25 MV/m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goal: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6-cell cavity, achieving </a:t>
            </a: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TRL7 (test in CM)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3x10</a:t>
            </a:r>
            <a:r>
              <a:rPr lang="en-US" sz="20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20.25 MV/m.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74E0D-FCA3-0958-8A3E-26C80828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731" y="3353005"/>
            <a:ext cx="1820892" cy="3238148"/>
          </a:xfrm>
          <a:prstGeom prst="rect">
            <a:avLst/>
          </a:prstGeom>
        </p:spPr>
      </p:pic>
      <p:pic>
        <p:nvPicPr>
          <p:cNvPr id="2" name="Picture 13" descr="A green machine with wheels&#10;&#10;AI-generated content may be incorrect.">
            <a:extLst>
              <a:ext uri="{FF2B5EF4-FFF2-40B4-BE49-F238E27FC236}">
                <a16:creationId xmlns:a16="http://schemas.microsoft.com/office/drawing/2014/main" id="{97667D95-C55D-AFE5-B569-1AA7B8E07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760" y="4269093"/>
            <a:ext cx="4134624" cy="202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55849D34-E18E-B64D-6B41-12D11F1BB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2" y="1127385"/>
            <a:ext cx="3096344" cy="23016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7565116-7463-B0AB-906B-E4D5419128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851" b="50000"/>
          <a:stretch/>
        </p:blipFill>
        <p:spPr>
          <a:xfrm>
            <a:off x="4367808" y="1260987"/>
            <a:ext cx="3852705" cy="193676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C7FA08-FCC9-5E41-8F10-498B6E0C9A43}"/>
              </a:ext>
            </a:extLst>
          </p:cNvPr>
          <p:cNvSpPr txBox="1">
            <a:spLocks/>
          </p:cNvSpPr>
          <p:nvPr/>
        </p:nvSpPr>
        <p:spPr>
          <a:xfrm>
            <a:off x="328615" y="1234108"/>
            <a:ext cx="3852705" cy="1934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2C3C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STATE OF THE ART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5-cell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w/o ports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built by </a:t>
            </a:r>
            <a:r>
              <a:rPr lang="en-US" sz="2000" dirty="0">
                <a:solidFill>
                  <a:srgbClr val="2C3C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JLAB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x 10</a:t>
            </a:r>
            <a:r>
              <a:rPr lang="en-US" sz="20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~30 MV/m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JLAB shape (all cells the same).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E684B8D-627E-E429-EC31-F2BD66F5C765}"/>
              </a:ext>
            </a:extLst>
          </p:cNvPr>
          <p:cNvSpPr txBox="1"/>
          <p:nvPr/>
        </p:nvSpPr>
        <p:spPr>
          <a:xfrm>
            <a:off x="2422115" y="6221821"/>
            <a:ext cx="685463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en-US" b="1" dirty="0">
                <a:solidFill>
                  <a:srgbClr val="2C3C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compatible with Nb</a:t>
            </a:r>
            <a:r>
              <a:rPr lang="en-US" b="1" baseline="-25000" dirty="0">
                <a:solidFill>
                  <a:srgbClr val="2C3C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2C3C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 thin film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coating, very attractive for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ttb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EA3AD1F-FE8A-DFFA-E1E7-1B35321608E9}"/>
              </a:ext>
            </a:extLst>
          </p:cNvPr>
          <p:cNvSpPr/>
          <p:nvPr/>
        </p:nvSpPr>
        <p:spPr>
          <a:xfrm>
            <a:off x="10733165" y="1623847"/>
            <a:ext cx="104052" cy="9380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2997E-4BA6-2018-3DC2-0E425C168C7E}"/>
              </a:ext>
            </a:extLst>
          </p:cNvPr>
          <p:cNvSpPr txBox="1"/>
          <p:nvPr/>
        </p:nvSpPr>
        <p:spPr>
          <a:xfrm>
            <a:off x="10798654" y="1532249"/>
            <a:ext cx="841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FCC Spec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6545CBB-8D1A-A418-A804-2AA52546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92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40B02-6B0B-85B4-76D3-7962408EA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6FF2BE-7203-2AFB-0F87-64A154D6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353800" cy="635000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Verdana" panose="020B0604030504040204" pitchFamily="34" charset="0"/>
              </a:rPr>
              <a:t>Exploring Alternative FCC RF Frequencies (</a:t>
            </a:r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Recent</a:t>
            </a:r>
            <a:r>
              <a:rPr lang="en-US" dirty="0">
                <a:latin typeface="Aptos" panose="020B0004020202020204" pitchFamily="34" charset="0"/>
                <a:ea typeface="Verdana" panose="020B0604030504040204" pitchFamily="34" charset="0"/>
              </a:rPr>
              <a:t>)</a:t>
            </a:r>
            <a:endParaRPr lang="en-GB" dirty="0"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AC1505-DA51-A02B-D50C-7A87C372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0112"/>
            <a:ext cx="10700657" cy="5062538"/>
          </a:xfrm>
        </p:spPr>
        <p:txBody>
          <a:bodyPr vert="horz" lIns="0" tIns="0" rIns="0" bIns="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Aptos" panose="020B0004020202020204" pitchFamily="34" charset="0"/>
                <a:ea typeface="Verdana" panose="020B0604030504040204" pitchFamily="34" charset="0"/>
              </a:rPr>
              <a:t>Operating FCC-ee at an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intermediate frequency of 600 MHz </a:t>
            </a:r>
            <a:r>
              <a:rPr lang="en-US" sz="2000" b="0" dirty="0">
                <a:latin typeface="Aptos" panose="020B0004020202020204" pitchFamily="34" charset="0"/>
                <a:ea typeface="Verdana" panose="020B0604030504040204" pitchFamily="34" charset="0"/>
              </a:rPr>
              <a:t>was proposed in the past to simplify and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unify the overall SRF system</a:t>
            </a:r>
            <a:r>
              <a:rPr lang="en-US" sz="2000" b="0" dirty="0">
                <a:latin typeface="Aptos" panose="020B0004020202020204" pitchFamily="34" charset="0"/>
                <a:ea typeface="Verdana" panose="020B0604030504040204" pitchFamily="34" charset="0"/>
              </a:rPr>
              <a:t>. This was suggested within the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SWELL cavity project</a:t>
            </a:r>
            <a:r>
              <a:rPr lang="en-US" sz="2000" b="0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>
                <a:latin typeface="Aptos" panose="020B0004020202020204" pitchFamily="34" charset="0"/>
                <a:ea typeface="Verdana" panose="020B0604030504040204" pitchFamily="34" charset="0"/>
              </a:rPr>
              <a:t>However, </a:t>
            </a:r>
            <a:r>
              <a:rPr lang="en-GB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due to beam lifetime limitations </a:t>
            </a:r>
            <a:r>
              <a:rPr lang="en-GB" sz="2000" b="0" dirty="0">
                <a:latin typeface="Aptos" panose="020B0004020202020204" pitchFamily="34" charset="0"/>
                <a:ea typeface="Verdana" panose="020B0604030504040204" pitchFamily="34" charset="0"/>
              </a:rPr>
              <a:t>caused by beam-beam instabilities, the </a:t>
            </a:r>
            <a:r>
              <a:rPr lang="en-GB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400 MHz RF frequency remained the baseline</a:t>
            </a:r>
            <a:r>
              <a:rPr lang="en-GB" sz="2000" b="0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b="0" dirty="0">
              <a:latin typeface="Aptos" panose="020B0004020202020204" pitchFamily="34" charset="0"/>
              <a:ea typeface="Verdana" panose="020B0604030504040204" pitchFamily="34" charset="0"/>
            </a:endParaRPr>
          </a:p>
          <a:p>
            <a:pPr marL="342900" indent="-342900"/>
            <a:r>
              <a:rPr lang="en-GB" sz="2000" b="1" u="sng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In March 2026</a:t>
            </a:r>
            <a:r>
              <a:rPr lang="en-GB" sz="2000" b="0" dirty="0">
                <a:latin typeface="Aptos" panose="020B0004020202020204" pitchFamily="34" charset="0"/>
                <a:ea typeface="Verdana" panose="020B0604030504040204" pitchFamily="34" charset="0"/>
              </a:rPr>
              <a:t>, new </a:t>
            </a:r>
            <a:r>
              <a:rPr lang="en-GB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Local Chromaticity Correction (LCC) baseline optics </a:t>
            </a:r>
            <a:r>
              <a:rPr lang="en-GB" sz="2000" b="0" dirty="0">
                <a:latin typeface="Aptos" panose="020B0004020202020204" pitchFamily="34" charset="0"/>
                <a:ea typeface="Verdana" panose="020B0604030504040204" pitchFamily="34" charset="0"/>
              </a:rPr>
              <a:t>recommended, solving several concerns and re-opening the possibility to operate at higher frequency.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>
                <a:latin typeface="Aptos" panose="020B0004020202020204" pitchFamily="34" charset="0"/>
                <a:ea typeface="Verdana" panose="020B0604030504040204" pitchFamily="34" charset="0"/>
              </a:rPr>
              <a:t>FCC-ee </a:t>
            </a:r>
            <a:r>
              <a:rPr lang="en-GB" sz="20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SRF systems at 600 – 650 MHz </a:t>
            </a:r>
            <a:r>
              <a:rPr lang="en-GB" sz="2000" b="0" dirty="0">
                <a:latin typeface="Aptos" panose="020B0004020202020204" pitchFamily="34" charset="0"/>
                <a:ea typeface="Verdana" panose="020B0604030504040204" pitchFamily="34" charset="0"/>
              </a:rPr>
              <a:t>brings several technical advantages and opens more collaboration possibilities: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More compact RF system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: 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reduced cavity size, RF source and waveguide system.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Higher accelerating gradient</a:t>
            </a:r>
            <a:r>
              <a:rPr lang="en-GB" sz="1800" b="0" dirty="0">
                <a:solidFill>
                  <a:srgbClr val="FF0000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: 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20 MV/m instead of 10 MV/m.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Compatible with both bulk-Nb and thin film </a:t>
            </a:r>
            <a:r>
              <a:rPr lang="en-GB" sz="1800" dirty="0">
                <a:latin typeface="Aptos" panose="020B0004020202020204" pitchFamily="34" charset="0"/>
                <a:ea typeface="Verdana" panose="020B0604030504040204" pitchFamily="34" charset="0"/>
              </a:rPr>
              <a:t>technology (at 2 K or in the 2-4 K range).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Reduced HOM power </a:t>
            </a:r>
            <a:r>
              <a:rPr lang="en-GB" sz="1800" dirty="0">
                <a:latin typeface="Aptos" panose="020B0004020202020204" pitchFamily="34" charset="0"/>
                <a:ea typeface="Verdana" panose="020B0604030504040204" pitchFamily="34" charset="0"/>
              </a:rPr>
              <a:t>due to reduced tapering of the cryomodule beam line.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Possible synergies </a:t>
            </a:r>
            <a:r>
              <a:rPr lang="en-GB" sz="1800" dirty="0">
                <a:latin typeface="Aptos" panose="020B0004020202020204" pitchFamily="34" charset="0"/>
                <a:ea typeface="Verdana" panose="020B0604030504040204" pitchFamily="34" charset="0"/>
              </a:rPr>
              <a:t>with CEPC, PIP-II, EIC.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Possible re-use of TESLA/XFEL/ILC 1.3 GHz SRF </a:t>
            </a:r>
            <a:r>
              <a:rPr lang="en-GB" sz="1800" dirty="0">
                <a:latin typeface="Aptos" panose="020B0004020202020204" pitchFamily="34" charset="0"/>
                <a:ea typeface="Verdana" panose="020B0604030504040204" pitchFamily="34" charset="0"/>
              </a:rPr>
              <a:t>for injector &amp; booster, esp. at 182.5 GeV (</a:t>
            </a:r>
            <a:r>
              <a:rPr lang="en-GB" sz="1800" dirty="0" err="1">
                <a:latin typeface="Aptos" panose="020B0004020202020204" pitchFamily="34" charset="0"/>
                <a:ea typeface="Verdana" panose="020B0604030504040204" pitchFamily="34" charset="0"/>
              </a:rPr>
              <a:t>ttb</a:t>
            </a:r>
            <a:r>
              <a:rPr lang="en-GB" sz="1800" dirty="0">
                <a:latin typeface="Aptos" panose="020B0004020202020204" pitchFamily="34" charset="0"/>
                <a:ea typeface="Verdana" panose="020B0604030504040204" pitchFamily="34" charset="0"/>
              </a:rPr>
              <a:t> mode).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sz="1600" dirty="0">
              <a:latin typeface="Aptos" panose="020B0004020202020204" pitchFamily="34" charset="0"/>
              <a:ea typeface="Verdana" panose="020B0604030504040204" pitchFamily="34" charset="0"/>
            </a:endParaRP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sz="1600" b="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EE426-E28D-C20A-E21F-823E4A88E2A0}"/>
              </a:ext>
            </a:extLst>
          </p:cNvPr>
          <p:cNvSpPr txBox="1"/>
          <p:nvPr/>
        </p:nvSpPr>
        <p:spPr>
          <a:xfrm>
            <a:off x="1254579" y="6052008"/>
            <a:ext cx="9682842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Intensive beam dynamics and RF studies are ongoing and a </a:t>
            </a:r>
            <a:r>
              <a:rPr lang="en-GB" sz="2000" b="1" dirty="0">
                <a:solidFill>
                  <a:srgbClr val="FF0000"/>
                </a:solidFill>
              </a:rPr>
              <a:t>“go”/“no-go” decision </a:t>
            </a:r>
            <a:r>
              <a:rPr lang="en-GB" sz="2000" dirty="0"/>
              <a:t>will be taken soon to further assess machine performances, integration and cost.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B5D6A56-7C50-ABA1-240D-26465776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0709CA-3BE1-0F4A-F729-87F6187A11BA}"/>
              </a:ext>
            </a:extLst>
          </p:cNvPr>
          <p:cNvSpPr txBox="1"/>
          <p:nvPr/>
        </p:nvSpPr>
        <p:spPr>
          <a:xfrm>
            <a:off x="10099040" y="4227559"/>
            <a:ext cx="1821303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Many </a:t>
            </a:r>
          </a:p>
          <a:p>
            <a:pPr algn="ctr"/>
            <a:r>
              <a:rPr lang="en-GB" sz="2400" b="1" dirty="0"/>
              <a:t>associated</a:t>
            </a:r>
          </a:p>
          <a:p>
            <a:pPr algn="ctr"/>
            <a:r>
              <a:rPr lang="en-GB" sz="2400" b="1" dirty="0"/>
              <a:t>benefits!</a:t>
            </a:r>
          </a:p>
        </p:txBody>
      </p:sp>
    </p:spTree>
    <p:extLst>
      <p:ext uri="{BB962C8B-B14F-4D97-AF65-F5344CB8AC3E}">
        <p14:creationId xmlns:p14="http://schemas.microsoft.com/office/powerpoint/2010/main" val="173232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06AEA73-4750-1553-CCFC-BCFF28A0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8"/>
            <a:ext cx="10980904" cy="635000"/>
          </a:xfrm>
        </p:spPr>
        <p:txBody>
          <a:bodyPr/>
          <a:lstStyle/>
          <a:p>
            <a:r>
              <a:rPr lang="en-GB" dirty="0"/>
              <a:t>ILC250 RF Requirements </a:t>
            </a:r>
            <a:br>
              <a:rPr lang="en-GB" dirty="0"/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Input into LC Vision and LCF@CERN</a:t>
            </a:r>
            <a:endParaRPr lang="en-GB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A5C9B-AF50-B7A0-1BCF-A28BAEF3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6" name="コンテンツ プレースホルダ 9">
            <a:extLst>
              <a:ext uri="{FF2B5EF4-FFF2-40B4-BE49-F238E27FC236}">
                <a16:creationId xmlns:a16="http://schemas.microsoft.com/office/drawing/2014/main" id="{0CD8DE56-45AE-BA4E-95B3-813DE432DD0D}"/>
              </a:ext>
            </a:extLst>
          </p:cNvPr>
          <p:cNvGraphicFramePr>
            <a:graphicFrameLocks/>
          </p:cNvGraphicFramePr>
          <p:nvPr/>
        </p:nvGraphicFramePr>
        <p:xfrm>
          <a:off x="7799407" y="2599121"/>
          <a:ext cx="4190069" cy="390260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19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0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3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Parameters</a:t>
                      </a:r>
                      <a:endParaRPr kumimoji="1" lang="en-GB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Value</a:t>
                      </a:r>
                      <a:endParaRPr kumimoji="1" lang="en-GB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Beam Energy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anose="020B0604020202020204" pitchFamily="50" charset="-128"/>
                        </a:rPr>
                        <a:t>125 + 125 </a:t>
                      </a: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GeV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Luminosity</a:t>
                      </a: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1.35 /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2.7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x 10</a:t>
                      </a:r>
                      <a:r>
                        <a:rPr kumimoji="1" lang="en-GB" sz="14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34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 cm</a:t>
                      </a:r>
                      <a:r>
                        <a:rPr kumimoji="1" lang="en-GB" sz="14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2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/s</a:t>
                      </a: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703952540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Beam rep. rate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5 Hz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Pulse duration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0.73 / </a:t>
                      </a: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</a:rPr>
                        <a:t>0.961</a:t>
                      </a: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 </a:t>
                      </a:r>
                      <a:r>
                        <a:rPr kumimoji="1" lang="en-GB" sz="1400" u="none" strike="noStrike" cap="none" normalizeH="0" baseline="0" noProof="0" dirty="0" err="1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ms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# bunch / pulse</a:t>
                      </a: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1312 /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2625</a:t>
                      </a: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742306540"/>
                  </a:ext>
                </a:extLst>
              </a:tr>
              <a:tr h="3444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Beam Current</a:t>
                      </a: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5.8 /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8.8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 mA</a:t>
                      </a: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3807259616"/>
                  </a:ext>
                </a:extLst>
              </a:tr>
              <a:tr h="3136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Beam size (y) at FF</a:t>
                      </a: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7.7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 nm</a:t>
                      </a: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2434326791"/>
                  </a:ext>
                </a:extLst>
              </a:tr>
              <a:tr h="53263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SRF Field gradient</a:t>
                      </a:r>
                      <a:endParaRPr kumimoji="1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&lt; 31.5 &gt; MV/m </a:t>
                      </a:r>
                      <a:r>
                        <a:rPr kumimoji="1" lang="en-GB" sz="11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(+/-20%)</a:t>
                      </a:r>
                      <a:endParaRPr kumimoji="1" lang="en-GB" sz="1400" b="1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Q</a:t>
                      </a:r>
                      <a:r>
                        <a:rPr kumimoji="1" lang="en-GB" sz="1200" b="1" u="none" strike="noStrike" cap="none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0</a:t>
                      </a:r>
                      <a:r>
                        <a:rPr kumimoji="1" lang="en-GB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 = 1x10</a:t>
                      </a:r>
                      <a:r>
                        <a:rPr kumimoji="1" lang="en-GB" sz="1200" b="1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10</a:t>
                      </a:r>
                      <a:endParaRPr kumimoji="1" lang="en-GB" sz="1200" b="1" i="0" u="none" strike="noStrike" cap="none" normalizeH="0" baseline="30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49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#SRF 9-cell cavities (CM)</a:t>
                      </a:r>
                      <a:endParaRPr kumimoji="1" lang="en-GB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~ 8,000 (~ 900)</a:t>
                      </a:r>
                      <a:endParaRPr kumimoji="1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1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AC-plug Power</a:t>
                      </a: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111 /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138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 MW</a:t>
                      </a: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6" name="Picture 4" descr="SC_linac">
            <a:extLst>
              <a:ext uri="{FF2B5EF4-FFF2-40B4-BE49-F238E27FC236}">
                <a16:creationId xmlns:a16="http://schemas.microsoft.com/office/drawing/2014/main" id="{FEC0C7E5-9997-8047-9849-9FD4067B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3049" y="1154295"/>
            <a:ext cx="4381500" cy="130045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218EC28-61DD-87D5-56FD-4742CC427CCA}"/>
              </a:ext>
            </a:extLst>
          </p:cNvPr>
          <p:cNvGrpSpPr/>
          <p:nvPr/>
        </p:nvGrpSpPr>
        <p:grpSpPr>
          <a:xfrm>
            <a:off x="341352" y="4198296"/>
            <a:ext cx="7184630" cy="2395112"/>
            <a:chOff x="285828" y="3818522"/>
            <a:chExt cx="7184630" cy="2395112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50BCEE06-E6A5-A14B-93C2-D0891F60402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28" y="3818522"/>
              <a:ext cx="7184630" cy="23951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accent5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24" name="Picture 53">
              <a:extLst>
                <a:ext uri="{FF2B5EF4-FFF2-40B4-BE49-F238E27FC236}">
                  <a16:creationId xmlns:a16="http://schemas.microsoft.com/office/drawing/2014/main" id="{3918E641-B232-4F41-9F96-795142DA5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574" y="5548054"/>
              <a:ext cx="1726064" cy="222197"/>
            </a:xfrm>
            <a:prstGeom prst="rect">
              <a:avLst/>
            </a:prstGeom>
            <a:noFill/>
            <a:ln w="9525">
              <a:solidFill>
                <a:schemeClr val="accent5">
                  <a:lumMod val="20000"/>
                  <a:lumOff val="8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FFEE05D-ACE3-124B-9C0F-AD26DE09CB5B}"/>
                </a:ext>
              </a:extLst>
            </p:cNvPr>
            <p:cNvSpPr txBox="1"/>
            <p:nvPr/>
          </p:nvSpPr>
          <p:spPr>
            <a:xfrm>
              <a:off x="3035205" y="4906389"/>
              <a:ext cx="1958666" cy="369332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  <a:cs typeface="+mn-cs"/>
                </a:rPr>
                <a:t>SRF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  <a:cs typeface="+mn-cs"/>
                </a:rPr>
                <a:t>Technology</a:t>
              </a:r>
              <a:endPara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02A09078-4976-5A40-A52E-0D124579F5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9104" y="5224395"/>
              <a:ext cx="218691" cy="323659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type="oval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A35BB4E-F733-45FB-5836-88745D6A8E27}"/>
                </a:ext>
              </a:extLst>
            </p:cNvPr>
            <p:cNvSpPr txBox="1"/>
            <p:nvPr/>
          </p:nvSpPr>
          <p:spPr>
            <a:xfrm>
              <a:off x="4398856" y="4153007"/>
              <a:ext cx="2868719" cy="369332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  <a:cs typeface="+mn-cs"/>
                </a:rPr>
                <a:t>Nano-Beam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  <a:cs typeface="+mn-cs"/>
                </a:rPr>
                <a:t>Technology</a:t>
              </a:r>
              <a:endPara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821C762F-DE04-2992-850B-287B147349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7624" y="4577994"/>
              <a:ext cx="3734137" cy="309326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type="oval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6C945F4C-5670-935F-F151-88DBB0BAF0B9}"/>
                </a:ext>
              </a:extLst>
            </p:cNvPr>
            <p:cNvCxnSpPr>
              <a:cxnSpLocks/>
            </p:cNvCxnSpPr>
            <p:nvPr/>
          </p:nvCxnSpPr>
          <p:spPr>
            <a:xfrm>
              <a:off x="5101762" y="4577994"/>
              <a:ext cx="836719" cy="528463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type="diamond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1C00FD06-AACA-9BFA-2D8F-97FC5D30FE6B}"/>
                </a:ext>
              </a:extLst>
            </p:cNvPr>
            <p:cNvSpPr/>
            <p:nvPr/>
          </p:nvSpPr>
          <p:spPr>
            <a:xfrm>
              <a:off x="3213894" y="4086225"/>
              <a:ext cx="691356" cy="28575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+mn-ea"/>
                <a:cs typeface="+mn-cs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5F4AF69E-4258-C84D-0D2B-25962E1B41C6}"/>
                </a:ext>
              </a:extLst>
            </p:cNvPr>
            <p:cNvSpPr/>
            <p:nvPr/>
          </p:nvSpPr>
          <p:spPr>
            <a:xfrm>
              <a:off x="6848475" y="4948180"/>
              <a:ext cx="505800" cy="28575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+mn-ea"/>
                <a:cs typeface="+mn-cs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55A1242-98FF-F148-1CE3-DA3C2A04F08A}"/>
              </a:ext>
            </a:extLst>
          </p:cNvPr>
          <p:cNvGrpSpPr/>
          <p:nvPr/>
        </p:nvGrpSpPr>
        <p:grpSpPr>
          <a:xfrm>
            <a:off x="372896" y="779993"/>
            <a:ext cx="7017448" cy="2685711"/>
            <a:chOff x="369419" y="1086882"/>
            <a:chExt cx="7017448" cy="268571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1440E35-2F7F-564E-9403-66A402D03473}"/>
                </a:ext>
              </a:extLst>
            </p:cNvPr>
            <p:cNvGrpSpPr/>
            <p:nvPr/>
          </p:nvGrpSpPr>
          <p:grpSpPr>
            <a:xfrm>
              <a:off x="369419" y="1086882"/>
              <a:ext cx="7017448" cy="2483163"/>
              <a:chOff x="609599" y="1131423"/>
              <a:chExt cx="6496952" cy="2245576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41822A83-2447-5F4B-A8FB-089339F2F4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648" y="1581256"/>
                <a:ext cx="6020903" cy="157395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" name="TextBox 9">
                <a:extLst>
                  <a:ext uri="{FF2B5EF4-FFF2-40B4-BE49-F238E27FC236}">
                    <a16:creationId xmlns:a16="http://schemas.microsoft.com/office/drawing/2014/main" id="{57DF25AE-7765-8847-8238-3FD71278B7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9228" y="2298222"/>
                <a:ext cx="1013866" cy="307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e- Source</a:t>
                </a:r>
              </a:p>
            </p:txBody>
          </p:sp>
          <p:sp>
            <p:nvSpPr>
              <p:cNvPr id="41" name="TextBox 32">
                <a:extLst>
                  <a:ext uri="{FF2B5EF4-FFF2-40B4-BE49-F238E27FC236}">
                    <a16:creationId xmlns:a16="http://schemas.microsoft.com/office/drawing/2014/main" id="{6A146997-98D4-2443-9E7F-ED43F24529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4642" y="2868522"/>
                <a:ext cx="1414617" cy="196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e+ Main </a:t>
                </a: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Liinac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" name="TextBox 15">
                <a:extLst>
                  <a:ext uri="{FF2B5EF4-FFF2-40B4-BE49-F238E27FC236}">
                    <a16:creationId xmlns:a16="http://schemas.microsoft.com/office/drawing/2014/main" id="{37A3F63C-B61D-E649-996F-CA448E0B7C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5677" y="1731450"/>
                <a:ext cx="1057308" cy="241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e+ Source</a:t>
                </a:r>
              </a:p>
            </p:txBody>
          </p:sp>
          <p:sp>
            <p:nvSpPr>
              <p:cNvPr id="45" name="TextBox 25">
                <a:extLst>
                  <a:ext uri="{FF2B5EF4-FFF2-40B4-BE49-F238E27FC236}">
                    <a16:creationId xmlns:a16="http://schemas.microsoft.com/office/drawing/2014/main" id="{0A9DD50B-614E-7B42-85D2-BF9B5CA27C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25142" y="2224171"/>
                <a:ext cx="1489494" cy="196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e- Main Linac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A43A9910-3FAD-6149-B5A9-92FC14F58E23}"/>
                  </a:ext>
                </a:extLst>
              </p:cNvPr>
              <p:cNvSpPr txBox="1"/>
              <p:nvPr/>
            </p:nvSpPr>
            <p:spPr>
              <a:xfrm>
                <a:off x="4305476" y="2987576"/>
                <a:ext cx="880371" cy="278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ＭＳ Ｐゴシック" panose="020B0600070205080204" pitchFamily="34" charset="-128"/>
                    <a:cs typeface="+mn-cs"/>
                  </a:rPr>
                  <a:t>Detectors</a:t>
                </a:r>
                <a:endParaRPr kumimoji="1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" name="TextBox 6">
                <a:extLst>
                  <a:ext uri="{FF2B5EF4-FFF2-40B4-BE49-F238E27FC236}">
                    <a16:creationId xmlns:a16="http://schemas.microsoft.com/office/drawing/2014/main" id="{442BB3C9-C0CF-C54E-BD86-03871E45F0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1180" y="1382851"/>
                <a:ext cx="946448" cy="196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Damping Ring</a:t>
                </a:r>
              </a:p>
            </p:txBody>
          </p:sp>
          <p:sp>
            <p:nvSpPr>
              <p:cNvPr id="54" name="TextBox 32">
                <a:extLst>
                  <a:ext uri="{FF2B5EF4-FFF2-40B4-BE49-F238E27FC236}">
                    <a16:creationId xmlns:a16="http://schemas.microsoft.com/office/drawing/2014/main" id="{98911CFB-3E20-B141-B406-D5E5A9813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1746" y="2735346"/>
                <a:ext cx="1642707" cy="307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Interaction point</a:t>
                </a:r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1E103EFE-C391-7C46-AFB7-0BABFDAB4300}"/>
                  </a:ext>
                </a:extLst>
              </p:cNvPr>
              <p:cNvSpPr/>
              <p:nvPr/>
            </p:nvSpPr>
            <p:spPr>
              <a:xfrm>
                <a:off x="609599" y="1131423"/>
                <a:ext cx="6496951" cy="22455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0" name="右矢印 19">
              <a:extLst>
                <a:ext uri="{FF2B5EF4-FFF2-40B4-BE49-F238E27FC236}">
                  <a16:creationId xmlns:a16="http://schemas.microsoft.com/office/drawing/2014/main" id="{C4FDC2AF-E0F2-D1CB-F1AF-2DF33AFAEC2A}"/>
                </a:ext>
              </a:extLst>
            </p:cNvPr>
            <p:cNvSpPr/>
            <p:nvPr/>
          </p:nvSpPr>
          <p:spPr>
            <a:xfrm>
              <a:off x="2085164" y="3521226"/>
              <a:ext cx="2052093" cy="14276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+mn-ea"/>
                <a:cs typeface="+mn-cs"/>
              </a:endParaRPr>
            </a:p>
          </p:txBody>
        </p:sp>
        <p:sp>
          <p:nvSpPr>
            <p:cNvPr id="21" name="右矢印 20">
              <a:extLst>
                <a:ext uri="{FF2B5EF4-FFF2-40B4-BE49-F238E27FC236}">
                  <a16:creationId xmlns:a16="http://schemas.microsoft.com/office/drawing/2014/main" id="{85CAB66E-A5C3-7197-001C-65C76E823827}"/>
                </a:ext>
              </a:extLst>
            </p:cNvPr>
            <p:cNvSpPr/>
            <p:nvPr/>
          </p:nvSpPr>
          <p:spPr>
            <a:xfrm flipH="1">
              <a:off x="4261673" y="3534172"/>
              <a:ext cx="1920600" cy="14276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+mn-ea"/>
                <a:cs typeface="+mn-cs"/>
              </a:endParaRPr>
            </a:p>
          </p:txBody>
        </p:sp>
        <p:sp>
          <p:nvSpPr>
            <p:cNvPr id="26" name="太陽 25">
              <a:extLst>
                <a:ext uri="{FF2B5EF4-FFF2-40B4-BE49-F238E27FC236}">
                  <a16:creationId xmlns:a16="http://schemas.microsoft.com/office/drawing/2014/main" id="{151EECA9-D943-5133-03F5-9983F3AED157}"/>
                </a:ext>
              </a:extLst>
            </p:cNvPr>
            <p:cNvSpPr/>
            <p:nvPr/>
          </p:nvSpPr>
          <p:spPr>
            <a:xfrm>
              <a:off x="4089664" y="3479325"/>
              <a:ext cx="219430" cy="217205"/>
            </a:xfrm>
            <a:prstGeom prst="su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+mn-ea"/>
                <a:cs typeface="+mn-cs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159BA58-F6B3-B6E8-46A8-30AD532F9143}"/>
                </a:ext>
              </a:extLst>
            </p:cNvPr>
            <p:cNvSpPr txBox="1"/>
            <p:nvPr/>
          </p:nvSpPr>
          <p:spPr>
            <a:xfrm>
              <a:off x="6269326" y="3403261"/>
              <a:ext cx="389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+mn-ea"/>
                  <a:cs typeface="+mn-cs"/>
                </a:rPr>
                <a:t>e</a:t>
              </a:r>
              <a:r>
                <a: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E393A28-CFB9-3EC0-216C-53FB4B23529E}"/>
                </a:ext>
              </a:extLst>
            </p:cNvPr>
            <p:cNvSpPr txBox="1"/>
            <p:nvPr/>
          </p:nvSpPr>
          <p:spPr>
            <a:xfrm>
              <a:off x="1487967" y="3394914"/>
              <a:ext cx="4475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+mn-ea"/>
                  <a:cs typeface="+mn-cs"/>
                </a:rPr>
                <a:t>e+</a:t>
              </a:r>
              <a:endPara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anose="020B0604020202020204" pitchFamily="50" charset="-128"/>
                <a:ea typeface="+mn-ea"/>
                <a:cs typeface="+mn-cs"/>
              </a:endParaRPr>
            </a:p>
          </p:txBody>
        </p:sp>
        <p:pic>
          <p:nvPicPr>
            <p:cNvPr id="16" name="Picture 8" descr="ILDhall2s">
              <a:extLst>
                <a:ext uri="{FF2B5EF4-FFF2-40B4-BE49-F238E27FC236}">
                  <a16:creationId xmlns:a16="http://schemas.microsoft.com/office/drawing/2014/main" id="{803B1522-C5E7-08CC-C0F6-35007E4BC0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74281" y="2707037"/>
              <a:ext cx="728400" cy="514991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BD32C5CC-D650-A2F4-AFC0-D51CF7832764}"/>
                </a:ext>
              </a:extLst>
            </p:cNvPr>
            <p:cNvCxnSpPr>
              <a:cxnSpLocks/>
            </p:cNvCxnSpPr>
            <p:nvPr/>
          </p:nvCxnSpPr>
          <p:spPr>
            <a:xfrm>
              <a:off x="4511638" y="2547295"/>
              <a:ext cx="1008483" cy="229524"/>
            </a:xfrm>
            <a:prstGeom prst="line">
              <a:avLst/>
            </a:prstGeom>
            <a:ln>
              <a:noFill/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95AA006-EAA0-5B98-FBEE-C37DF3897E68}"/>
              </a:ext>
            </a:extLst>
          </p:cNvPr>
          <p:cNvSpPr txBox="1"/>
          <p:nvPr/>
        </p:nvSpPr>
        <p:spPr>
          <a:xfrm>
            <a:off x="3196693" y="4414410"/>
            <a:ext cx="1042865" cy="369332"/>
          </a:xfrm>
          <a:prstGeom prst="rect">
            <a:avLst/>
          </a:prstGeom>
          <a:solidFill>
            <a:srgbClr val="3366FF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ＭＳ Ｐゴシック" panose="020B0600070205080204" pitchFamily="34" charset="-128"/>
                <a:cs typeface="+mn-cs"/>
              </a:rPr>
              <a:t>Source</a:t>
            </a:r>
            <a:endParaRPr kumimoji="1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50588EC-D39A-9C6B-025D-B0A3D7EFB063}"/>
              </a:ext>
            </a:extLst>
          </p:cNvPr>
          <p:cNvSpPr txBox="1"/>
          <p:nvPr/>
        </p:nvSpPr>
        <p:spPr>
          <a:xfrm>
            <a:off x="970192" y="3482529"/>
            <a:ext cx="620049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TDR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was published in 2013 and SRF technology became matured by large-SRF accelerators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European XFEL, LCLS-II, SHINE etc.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).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CEE763A-B258-CB06-3AF2-7A4FDF9E21A9}"/>
              </a:ext>
            </a:extLst>
          </p:cNvPr>
          <p:cNvCxnSpPr/>
          <p:nvPr/>
        </p:nvCxnSpPr>
        <p:spPr>
          <a:xfrm flipV="1">
            <a:off x="1150070" y="1819373"/>
            <a:ext cx="6020613" cy="1198533"/>
          </a:xfrm>
          <a:prstGeom prst="straightConnector1">
            <a:avLst/>
          </a:prstGeom>
          <a:ln>
            <a:noFill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CF35F0B-AC3B-E91C-D87D-EF08A2EFE3A9}"/>
              </a:ext>
            </a:extLst>
          </p:cNvPr>
          <p:cNvSpPr txBox="1"/>
          <p:nvPr/>
        </p:nvSpPr>
        <p:spPr>
          <a:xfrm rot="20945429">
            <a:off x="1264389" y="2811121"/>
            <a:ext cx="82266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~20km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216733-CA16-7250-B0D3-04E170942B11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650"/>
    </mc:Choice>
    <mc:Fallback xmlns="">
      <p:transition advTm="7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4644B4B2-6302-6F9E-ED68-8D4F68B11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C9DF2F-5087-D94D-8AC0-83B78581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26" y="1512190"/>
            <a:ext cx="8183203" cy="4594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182869-D86C-E6EF-C64D-2D11022F15CC}"/>
              </a:ext>
            </a:extLst>
          </p:cNvPr>
          <p:cNvSpPr txBox="1"/>
          <p:nvPr/>
        </p:nvSpPr>
        <p:spPr>
          <a:xfrm>
            <a:off x="5965706" y="6174790"/>
            <a:ext cx="258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rgbClr val="0000FF"/>
                </a:solidFill>
              </a:rPr>
              <a:t>A. Kumar (KEK/SOKENDAi), SRF23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0DAA1F-2D7A-1097-8223-B49C16477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tos" panose="020B0004020202020204" pitchFamily="34" charset="0"/>
                <a:ea typeface="Calibri"/>
                <a:cs typeface="Calibri"/>
                <a:sym typeface="Calibri"/>
              </a:rPr>
              <a:t>Medium Grain: HPGS Material Assessment at KEK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6EC79-6B81-AE85-50F4-D7FE7155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AC1D4-9AF8-26AB-F67A-FB3C6AAFA3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07"/>
          <a:stretch/>
        </p:blipFill>
        <p:spPr>
          <a:xfrm>
            <a:off x="8979220" y="1293797"/>
            <a:ext cx="3035754" cy="2645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5A9C3-60D0-3383-E563-7E24FD428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574" y="4173177"/>
            <a:ext cx="3200400" cy="2668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886349-6C07-9C01-96CF-1688FB9BDB23}"/>
              </a:ext>
            </a:extLst>
          </p:cNvPr>
          <p:cNvSpPr txBox="1"/>
          <p:nvPr/>
        </p:nvSpPr>
        <p:spPr>
          <a:xfrm>
            <a:off x="8436429" y="1020797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sz="1800" dirty="0">
                <a:solidFill>
                  <a:srgbClr val="000000"/>
                </a:solidFill>
              </a:rPr>
              <a:t>ifferent annealing treatments</a:t>
            </a:r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8068E-8A1F-1764-D8B0-46D130B7946E}"/>
              </a:ext>
            </a:extLst>
          </p:cNvPr>
          <p:cNvSpPr txBox="1"/>
          <p:nvPr/>
        </p:nvSpPr>
        <p:spPr>
          <a:xfrm>
            <a:off x="8436429" y="3870094"/>
            <a:ext cx="2641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Flux sensitivity studies</a:t>
            </a:r>
            <a:endParaRPr lang="it-IT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A679D5-CEBC-DC72-3E37-5CD952B48D04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915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E37A-E7D5-AC0D-389B-173B66C99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65CC86-2ACA-F833-B009-58116BEE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564" y="4137213"/>
            <a:ext cx="4119831" cy="2622232"/>
          </a:xfrm>
          <a:prstGeom prst="rect">
            <a:avLst/>
          </a:prstGeom>
        </p:spPr>
      </p:pic>
      <p:graphicFrame>
        <p:nvGraphicFramePr>
          <p:cNvPr id="29" name="表 28">
            <a:extLst>
              <a:ext uri="{FF2B5EF4-FFF2-40B4-BE49-F238E27FC236}">
                <a16:creationId xmlns:a16="http://schemas.microsoft.com/office/drawing/2014/main" id="{F1D3C2E9-0B8D-9B6A-57F3-7F8E342E7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412213"/>
              </p:ext>
            </p:extLst>
          </p:nvPr>
        </p:nvGraphicFramePr>
        <p:xfrm>
          <a:off x="2143312" y="1905576"/>
          <a:ext cx="9983372" cy="21011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5843">
                  <a:extLst>
                    <a:ext uri="{9D8B030D-6E8A-4147-A177-3AD203B41FA5}">
                      <a16:colId xmlns:a16="http://schemas.microsoft.com/office/drawing/2014/main" val="628707004"/>
                    </a:ext>
                  </a:extLst>
                </a:gridCol>
                <a:gridCol w="2495843">
                  <a:extLst>
                    <a:ext uri="{9D8B030D-6E8A-4147-A177-3AD203B41FA5}">
                      <a16:colId xmlns:a16="http://schemas.microsoft.com/office/drawing/2014/main" val="2562914992"/>
                    </a:ext>
                  </a:extLst>
                </a:gridCol>
                <a:gridCol w="2495843">
                  <a:extLst>
                    <a:ext uri="{9D8B030D-6E8A-4147-A177-3AD203B41FA5}">
                      <a16:colId xmlns:a16="http://schemas.microsoft.com/office/drawing/2014/main" val="1230231367"/>
                    </a:ext>
                  </a:extLst>
                </a:gridCol>
                <a:gridCol w="2495843">
                  <a:extLst>
                    <a:ext uri="{9D8B030D-6E8A-4147-A177-3AD203B41FA5}">
                      <a16:colId xmlns:a16="http://schemas.microsoft.com/office/drawing/2014/main" val="2213643428"/>
                    </a:ext>
                  </a:extLst>
                </a:gridCol>
              </a:tblGrid>
              <a:tr h="210111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87557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7F8B5CC-BBE7-3A06-522C-C2896898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2-step Baking Surface Treatment at KEK</a:t>
            </a:r>
          </a:p>
        </p:txBody>
      </p:sp>
      <p:pic>
        <p:nvPicPr>
          <p:cNvPr id="14" name="コンテンツ プレースホルダー 9" descr="屋内, 建物, いっぱい, 満杯 が含まれている画像&#10;&#10;自動的に生成された説明">
            <a:extLst>
              <a:ext uri="{FF2B5EF4-FFF2-40B4-BE49-F238E27FC236}">
                <a16:creationId xmlns:a16="http://schemas.microsoft.com/office/drawing/2014/main" id="{5608992D-4097-D7B0-2A2F-710D7DFF2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47" y="2162047"/>
            <a:ext cx="2306480" cy="1729860"/>
          </a:xfrm>
          <a:prstGeom prst="rect">
            <a:avLst/>
          </a:prstGeom>
        </p:spPr>
      </p:pic>
      <p:pic>
        <p:nvPicPr>
          <p:cNvPr id="15" name="コンテンツ プレースホルダー 15">
            <a:extLst>
              <a:ext uri="{FF2B5EF4-FFF2-40B4-BE49-F238E27FC236}">
                <a16:creationId xmlns:a16="http://schemas.microsoft.com/office/drawing/2014/main" id="{00BE0CF2-BD3B-C7BA-34AE-AB9648318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53" y="2209504"/>
            <a:ext cx="2306480" cy="1729860"/>
          </a:xfrm>
          <a:prstGeom prst="rect">
            <a:avLst/>
          </a:prstGeom>
        </p:spPr>
      </p:pic>
      <p:pic>
        <p:nvPicPr>
          <p:cNvPr id="16" name="コンテンツ プレースホルダー 9" descr="屋内, 座る, キッチン, 部屋 が含まれている画像&#10;&#10;自動的に生成された説明">
            <a:extLst>
              <a:ext uri="{FF2B5EF4-FFF2-40B4-BE49-F238E27FC236}">
                <a16:creationId xmlns:a16="http://schemas.microsoft.com/office/drawing/2014/main" id="{092A96BC-D314-C160-0AC9-8D1D1B2E0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r="16543"/>
          <a:stretch/>
        </p:blipFill>
        <p:spPr>
          <a:xfrm>
            <a:off x="8607392" y="2052297"/>
            <a:ext cx="852486" cy="172986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FC0BAA-659E-6DFD-ADE3-63CA5CC51DBA}"/>
              </a:ext>
            </a:extLst>
          </p:cNvPr>
          <p:cNvSpPr txBox="1"/>
          <p:nvPr/>
        </p:nvSpPr>
        <p:spPr>
          <a:xfrm>
            <a:off x="221193" y="981230"/>
            <a:ext cx="8419579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Based on the results of past R&amp;D, 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2-step baking 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chosen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VT for six 1-cell cavities was successfully done, going to 9-cell cavities in KEK.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B758378-CE3C-0257-7EE1-4FF9BDD35735}"/>
              </a:ext>
            </a:extLst>
          </p:cNvPr>
          <p:cNvSpPr txBox="1"/>
          <p:nvPr/>
        </p:nvSpPr>
        <p:spPr>
          <a:xfrm>
            <a:off x="5369176" y="2052297"/>
            <a:ext cx="108742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1D50A1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Cold EP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1D50A1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27F3EF-AC2F-7888-8FEB-20669630C007}"/>
              </a:ext>
            </a:extLst>
          </p:cNvPr>
          <p:cNvSpPr txBox="1"/>
          <p:nvPr/>
        </p:nvSpPr>
        <p:spPr>
          <a:xfrm>
            <a:off x="7220095" y="1966878"/>
            <a:ext cx="1254864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1D50A1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2 step Baking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8DC677-362E-63FC-587F-D6F99CE464B7}"/>
              </a:ext>
            </a:extLst>
          </p:cNvPr>
          <p:cNvSpPr txBox="1"/>
          <p:nvPr/>
        </p:nvSpPr>
        <p:spPr>
          <a:xfrm>
            <a:off x="2448295" y="2052297"/>
            <a:ext cx="192439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1D50A1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Heat treatment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1D50A1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38584FC5-EA8E-1A35-12D4-F01C84D05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18" y="2356319"/>
            <a:ext cx="1920442" cy="447232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5171C84-BFF6-4112-D422-83AC492FA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82" b="2008"/>
          <a:stretch/>
        </p:blipFill>
        <p:spPr>
          <a:xfrm>
            <a:off x="3529232" y="4154703"/>
            <a:ext cx="3670722" cy="25904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Picture 8" descr="20080411Di-0121">
            <a:extLst>
              <a:ext uri="{FF2B5EF4-FFF2-40B4-BE49-F238E27FC236}">
                <a16:creationId xmlns:a16="http://schemas.microsoft.com/office/drawing/2014/main" id="{AE8B1081-9DCB-BD9C-50C8-82D13737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561" y="2080139"/>
            <a:ext cx="1152958" cy="17298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F7C7B94-5DD5-FBE8-83F2-8C476DD5BF4D}"/>
              </a:ext>
            </a:extLst>
          </p:cNvPr>
          <p:cNvSpPr txBox="1"/>
          <p:nvPr/>
        </p:nvSpPr>
        <p:spPr>
          <a:xfrm>
            <a:off x="9704755" y="2024838"/>
            <a:ext cx="61967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1D50A1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VT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BE0EC8A-2B8C-18D0-C69C-D4833F0CE19B}"/>
              </a:ext>
            </a:extLst>
          </p:cNvPr>
          <p:cNvSpPr txBox="1"/>
          <p:nvPr/>
        </p:nvSpPr>
        <p:spPr>
          <a:xfrm>
            <a:off x="396064" y="1890486"/>
            <a:ext cx="1367554" cy="33855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KEK’s recipe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00806783-E1EF-9E6D-5574-59A358AA8EA2}"/>
              </a:ext>
            </a:extLst>
          </p:cNvPr>
          <p:cNvSpPr/>
          <p:nvPr/>
        </p:nvSpPr>
        <p:spPr>
          <a:xfrm>
            <a:off x="8831242" y="1229088"/>
            <a:ext cx="412654" cy="2349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36350A-5C71-061E-2A19-E9E51F7B1066}"/>
              </a:ext>
            </a:extLst>
          </p:cNvPr>
          <p:cNvSpPr txBox="1"/>
          <p:nvPr/>
        </p:nvSpPr>
        <p:spPr>
          <a:xfrm>
            <a:off x="9434366" y="1045637"/>
            <a:ext cx="255416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(FY2025) All 6 cavities passed the spec</a:t>
            </a:r>
            <a:endParaRPr kumimoji="0" lang="ja-JP" altLang="en-US" sz="1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F15FB4-CFC5-1CA6-831E-8A520BCD56D1}"/>
              </a:ext>
            </a:extLst>
          </p:cNvPr>
          <p:cNvSpPr txBox="1"/>
          <p:nvPr/>
        </p:nvSpPr>
        <p:spPr>
          <a:xfrm>
            <a:off x="2341782" y="4307272"/>
            <a:ext cx="854920" cy="830997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Kensei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Umemori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/Ryo Katayama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82BBFCC-D811-F662-1A04-92620A8F1403}"/>
              </a:ext>
            </a:extLst>
          </p:cNvPr>
          <p:cNvCxnSpPr>
            <a:cxnSpLocks/>
          </p:cNvCxnSpPr>
          <p:nvPr/>
        </p:nvCxnSpPr>
        <p:spPr>
          <a:xfrm flipH="1">
            <a:off x="5223062" y="2592677"/>
            <a:ext cx="3389931" cy="176671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70AD9955-AA49-6542-13BA-6E392F7B9027}"/>
              </a:ext>
            </a:extLst>
          </p:cNvPr>
          <p:cNvCxnSpPr>
            <a:cxnSpLocks/>
          </p:cNvCxnSpPr>
          <p:nvPr/>
        </p:nvCxnSpPr>
        <p:spPr>
          <a:xfrm flipH="1">
            <a:off x="9434367" y="2389642"/>
            <a:ext cx="738803" cy="205304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F4CDBD9-FA3D-60F5-CE0A-B5D5961827B5}"/>
              </a:ext>
            </a:extLst>
          </p:cNvPr>
          <p:cNvSpPr txBox="1"/>
          <p:nvPr/>
        </p:nvSpPr>
        <p:spPr>
          <a:xfrm>
            <a:off x="4144305" y="6041075"/>
            <a:ext cx="215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75 C, 4h + 120 C, 48h</a:t>
            </a:r>
            <a:endParaRPr kumimoji="1" lang="ja-JP" alt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B091FEB-E94F-A3F5-6EE1-97EC4C72362F}"/>
              </a:ext>
            </a:extLst>
          </p:cNvPr>
          <p:cNvSpPr txBox="1"/>
          <p:nvPr/>
        </p:nvSpPr>
        <p:spPr>
          <a:xfrm>
            <a:off x="7439709" y="3284806"/>
            <a:ext cx="113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In a clean room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BC99C1A-450E-61F2-DC03-12C25FB20A2D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549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2D279-3830-211B-7EEB-B9FBAD29D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3372479-3145-6488-9510-2527820F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MG </a:t>
            </a:r>
            <a:r>
              <a:rPr kumimoji="1"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C</a:t>
            </a: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avity Production at KEK (2025)</a:t>
            </a:r>
            <a:endParaRPr lang="en-GB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18676A-D5F6-A6E4-B589-EB58BB8C6B85}"/>
              </a:ext>
            </a:extLst>
          </p:cNvPr>
          <p:cNvSpPr txBox="1"/>
          <p:nvPr/>
        </p:nvSpPr>
        <p:spPr>
          <a:xfrm>
            <a:off x="781448" y="2232772"/>
            <a:ext cx="2563009" cy="33855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Six 1-cell cavities produced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8EB3E6-0D7E-31DC-09D3-E77E34882520}"/>
              </a:ext>
            </a:extLst>
          </p:cNvPr>
          <p:cNvSpPr txBox="1"/>
          <p:nvPr/>
        </p:nvSpPr>
        <p:spPr>
          <a:xfrm>
            <a:off x="4193746" y="1768713"/>
            <a:ext cx="2538965" cy="33855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Five 9-cell cavity produced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424C8D4-5C97-CD67-FC8F-4C1D21A786D3}"/>
              </a:ext>
            </a:extLst>
          </p:cNvPr>
          <p:cNvSpPr txBox="1"/>
          <p:nvPr/>
        </p:nvSpPr>
        <p:spPr>
          <a:xfrm>
            <a:off x="4738905" y="6414348"/>
            <a:ext cx="3322641" cy="276999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Takayuki Saeki/Takeshi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Dohmae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/Kensei Umemori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4" name="図 43" descr="ダイアグラム&#10;&#10;自動的に生成された説明">
            <a:extLst>
              <a:ext uri="{FF2B5EF4-FFF2-40B4-BE49-F238E27FC236}">
                <a16:creationId xmlns:a16="http://schemas.microsoft.com/office/drawing/2014/main" id="{48216F12-2E05-6960-21C5-1CAD9BEE7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75" y="2652821"/>
            <a:ext cx="3439397" cy="2836616"/>
          </a:xfrm>
          <a:prstGeom prst="rect">
            <a:avLst/>
          </a:prstGeom>
        </p:spPr>
      </p:pic>
      <p:pic>
        <p:nvPicPr>
          <p:cNvPr id="46" name="図 45" descr="ダイアグラム&#10;&#10;自動的に生成された説明">
            <a:extLst>
              <a:ext uri="{FF2B5EF4-FFF2-40B4-BE49-F238E27FC236}">
                <a16:creationId xmlns:a16="http://schemas.microsoft.com/office/drawing/2014/main" id="{804E5481-BDFD-6B12-4DD1-B9B057B5B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516" y="2141193"/>
            <a:ext cx="3504408" cy="2836616"/>
          </a:xfrm>
          <a:prstGeom prst="rect">
            <a:avLst/>
          </a:prstGeom>
        </p:spPr>
      </p:pic>
      <p:sp>
        <p:nvSpPr>
          <p:cNvPr id="48" name="吹き出し: 角を丸めた四角形 47">
            <a:extLst>
              <a:ext uri="{FF2B5EF4-FFF2-40B4-BE49-F238E27FC236}">
                <a16:creationId xmlns:a16="http://schemas.microsoft.com/office/drawing/2014/main" id="{391D3A49-F508-5537-20BC-38BE0273D22A}"/>
              </a:ext>
            </a:extLst>
          </p:cNvPr>
          <p:cNvSpPr/>
          <p:nvPr/>
        </p:nvSpPr>
        <p:spPr>
          <a:xfrm>
            <a:off x="5288486" y="1296471"/>
            <a:ext cx="2888450" cy="400110"/>
          </a:xfrm>
          <a:prstGeom prst="wedgeRoundRectCallout">
            <a:avLst>
              <a:gd name="adj1" fmla="val 23504"/>
              <a:gd name="adj2" fmla="val 22018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The world’s first MG cavity!</a:t>
            </a:r>
            <a:endParaRPr kumimoji="1" lang="ja-JP" alt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76AE4E98-F7BC-9B40-AD07-37F5035A0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168" y="4193691"/>
            <a:ext cx="3835158" cy="2181608"/>
          </a:xfrm>
          <a:prstGeom prst="rect">
            <a:avLst/>
          </a:prstGeom>
        </p:spPr>
      </p:pic>
      <p:sp>
        <p:nvSpPr>
          <p:cNvPr id="47" name="吹き出し: 角を丸めた四角形 46">
            <a:extLst>
              <a:ext uri="{FF2B5EF4-FFF2-40B4-BE49-F238E27FC236}">
                <a16:creationId xmlns:a16="http://schemas.microsoft.com/office/drawing/2014/main" id="{E05F7544-186C-E2CB-4C4D-A62FB729A58A}"/>
              </a:ext>
            </a:extLst>
          </p:cNvPr>
          <p:cNvSpPr/>
          <p:nvPr/>
        </p:nvSpPr>
        <p:spPr>
          <a:xfrm>
            <a:off x="1576906" y="5790524"/>
            <a:ext cx="2812661" cy="584775"/>
          </a:xfrm>
          <a:prstGeom prst="wedgeRoundRectCallout">
            <a:avLst>
              <a:gd name="adj1" fmla="val 74680"/>
              <a:gd name="adj2" fmla="val -2317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These cavities are made by RI!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(at the first time for KEK)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7" name="吹き出し: 角を丸めた四角形 56">
            <a:extLst>
              <a:ext uri="{FF2B5EF4-FFF2-40B4-BE49-F238E27FC236}">
                <a16:creationId xmlns:a16="http://schemas.microsoft.com/office/drawing/2014/main" id="{0972E18B-2E3D-F1BF-4463-AFE3505DCBA3}"/>
              </a:ext>
            </a:extLst>
          </p:cNvPr>
          <p:cNvSpPr/>
          <p:nvPr/>
        </p:nvSpPr>
        <p:spPr>
          <a:xfrm>
            <a:off x="5712489" y="5779303"/>
            <a:ext cx="2089946" cy="367420"/>
          </a:xfrm>
          <a:prstGeom prst="wedgeRoundRectCallout">
            <a:avLst>
              <a:gd name="adj1" fmla="val 81676"/>
              <a:gd name="adj2" fmla="val -1283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HPGS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categorisation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DF717E-4E84-D3F3-EA16-734F384F54BC}"/>
              </a:ext>
            </a:extLst>
          </p:cNvPr>
          <p:cNvSpPr txBox="1"/>
          <p:nvPr/>
        </p:nvSpPr>
        <p:spPr>
          <a:xfrm>
            <a:off x="95404" y="1613070"/>
            <a:ext cx="435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The last few year one-cell MG Nb cavity reached more than 35 MV/m.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6A8AC53-2120-5E41-6405-023620EB152D}"/>
              </a:ext>
            </a:extLst>
          </p:cNvPr>
          <p:cNvSpPr/>
          <p:nvPr/>
        </p:nvSpPr>
        <p:spPr>
          <a:xfrm>
            <a:off x="5044571" y="3854731"/>
            <a:ext cx="1051560" cy="4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29" name="図 28" descr="製品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439CE2A-9A55-E9BB-ACD9-24F009283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71" y="3854731"/>
            <a:ext cx="1385359" cy="427571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B8C6EE4-2731-7910-961C-66B763BC54FB}"/>
              </a:ext>
            </a:extLst>
          </p:cNvPr>
          <p:cNvSpPr/>
          <p:nvPr/>
        </p:nvSpPr>
        <p:spPr>
          <a:xfrm>
            <a:off x="6496181" y="3157826"/>
            <a:ext cx="1565365" cy="45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31" name="図 30" descr="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034FC26-A8E7-99CE-369A-C697D64920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80" y="3114522"/>
            <a:ext cx="1565366" cy="469211"/>
          </a:xfrm>
          <a:prstGeom prst="rect">
            <a:avLst/>
          </a:prstGeom>
        </p:spPr>
      </p:pic>
      <p:sp>
        <p:nvSpPr>
          <p:cNvPr id="32" name="矢印: 下 31">
            <a:extLst>
              <a:ext uri="{FF2B5EF4-FFF2-40B4-BE49-F238E27FC236}">
                <a16:creationId xmlns:a16="http://schemas.microsoft.com/office/drawing/2014/main" id="{54A9947B-B3A4-CA1F-AFFF-1F1F5745D511}"/>
              </a:ext>
            </a:extLst>
          </p:cNvPr>
          <p:cNvSpPr/>
          <p:nvPr/>
        </p:nvSpPr>
        <p:spPr>
          <a:xfrm>
            <a:off x="7201064" y="3896954"/>
            <a:ext cx="223158" cy="1974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0703D43-7BCF-48FE-5951-4674874DDB71}"/>
              </a:ext>
            </a:extLst>
          </p:cNvPr>
          <p:cNvSpPr txBox="1"/>
          <p:nvPr/>
        </p:nvSpPr>
        <p:spPr>
          <a:xfrm>
            <a:off x="6571864" y="3986504"/>
            <a:ext cx="139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Change FC05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81E5894F-48F3-AE4F-0CD9-D6D0540C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9AC890-FA26-9E43-C04B-F19361245D07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65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81E58113-9B22-45AF-6D4B-E15D324E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;p7">
            <a:extLst>
              <a:ext uri="{FF2B5EF4-FFF2-40B4-BE49-F238E27FC236}">
                <a16:creationId xmlns:a16="http://schemas.microsoft.com/office/drawing/2014/main" id="{5DE90EC1-9B7A-FA60-024E-0F3FD16A4791}"/>
              </a:ext>
            </a:extLst>
          </p:cNvPr>
          <p:cNvSpPr txBox="1">
            <a:spLocks/>
          </p:cNvSpPr>
          <p:nvPr/>
        </p:nvSpPr>
        <p:spPr>
          <a:xfrm>
            <a:off x="741055" y="1175657"/>
            <a:ext cx="11287354" cy="56823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Single-cells for R&amp;D studies of the “best recipes” for ILC.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</a:rPr>
              <a:t>Baseline</a:t>
            </a:r>
            <a:r>
              <a:rPr lang="en-US" sz="2000" dirty="0">
                <a:solidFill>
                  <a:srgbClr val="000000"/>
                </a:solidFill>
              </a:rPr>
              <a:t> (Eu-XFEL modified) </a:t>
            </a:r>
            <a:r>
              <a:rPr lang="en-US" sz="2000" b="1" dirty="0">
                <a:solidFill>
                  <a:srgbClr val="FF0000"/>
                </a:solidFill>
              </a:rPr>
              <a:t>on FG and MG </a:t>
            </a:r>
            <a:r>
              <a:rPr lang="en-US" sz="2000" dirty="0">
                <a:solidFill>
                  <a:srgbClr val="000000"/>
                </a:solidFill>
              </a:rPr>
              <a:t>cavities -&gt; only one industry (mechanical and baseline) for trustable comparison in performances.</a:t>
            </a:r>
          </a:p>
          <a:p>
            <a:pPr marL="179388" lvl="1" indent="-134938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</a:rPr>
              <a:t>Only FG </a:t>
            </a:r>
            <a:r>
              <a:rPr lang="en-US" sz="2000" dirty="0">
                <a:solidFill>
                  <a:srgbClr val="000000"/>
                </a:solidFill>
              </a:rPr>
              <a:t>will be later used </a:t>
            </a:r>
            <a:r>
              <a:rPr lang="en-US" sz="2000" b="1" dirty="0">
                <a:solidFill>
                  <a:srgbClr val="FF0000"/>
                </a:solidFill>
              </a:rPr>
              <a:t>for “new” recipes studies</a:t>
            </a:r>
            <a:r>
              <a:rPr lang="en-US" sz="2000" b="1" dirty="0">
                <a:solidFill>
                  <a:srgbClr val="000000"/>
                </a:solidFill>
              </a:rPr>
              <a:t>:</a:t>
            </a:r>
          </a:p>
          <a:p>
            <a:pPr marL="452438" lvl="1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</a:rPr>
              <a:t>Mid-T, 2-step baking and their combination: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-&gt; Optimization of parameters (EP cold, T-treatments).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-&gt; Cold VT cross check between labs.</a:t>
            </a:r>
          </a:p>
          <a:p>
            <a:pPr marL="179388" lvl="1" indent="-134938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100" b="1" dirty="0">
                <a:solidFill>
                  <a:srgbClr val="FF0000"/>
                </a:solidFill>
              </a:rPr>
              <a:t>Migration</a:t>
            </a:r>
            <a:r>
              <a:rPr lang="en-US" sz="2100" b="1" dirty="0">
                <a:solidFill>
                  <a:srgbClr val="000000"/>
                </a:solidFill>
              </a:rPr>
              <a:t> </a:t>
            </a:r>
            <a:r>
              <a:rPr lang="en-US" sz="2100" dirty="0">
                <a:solidFill>
                  <a:srgbClr val="000000"/>
                </a:solidFill>
              </a:rPr>
              <a:t>to </a:t>
            </a:r>
            <a:r>
              <a:rPr lang="en-US" sz="2100" b="1" dirty="0">
                <a:solidFill>
                  <a:srgbClr val="FF0000"/>
                </a:solidFill>
              </a:rPr>
              <a:t>MG</a:t>
            </a:r>
            <a:r>
              <a:rPr lang="en-US" sz="2100" b="1" dirty="0">
                <a:solidFill>
                  <a:srgbClr val="000000"/>
                </a:solidFill>
              </a:rPr>
              <a:t> </a:t>
            </a:r>
            <a:r>
              <a:rPr lang="en-US" sz="2100" dirty="0">
                <a:solidFill>
                  <a:srgbClr val="000000"/>
                </a:solidFill>
              </a:rPr>
              <a:t>for cross-check performances of the </a:t>
            </a:r>
            <a:r>
              <a:rPr lang="en-US" sz="2100" b="1" dirty="0">
                <a:solidFill>
                  <a:srgbClr val="FF0000"/>
                </a:solidFill>
              </a:rPr>
              <a:t>“best” recipe</a:t>
            </a:r>
            <a:r>
              <a:rPr lang="en-US" sz="2100" b="1" dirty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2600" b="1" dirty="0">
                <a:solidFill>
                  <a:srgbClr val="20497E"/>
                </a:solidFill>
              </a:rPr>
              <a:t>9-cells for </a:t>
            </a:r>
            <a:r>
              <a:rPr lang="en-US" sz="2600" b="1" dirty="0" err="1">
                <a:solidFill>
                  <a:srgbClr val="20497E"/>
                </a:solidFill>
              </a:rPr>
              <a:t>industrialisation</a:t>
            </a:r>
            <a:r>
              <a:rPr lang="en-US" sz="2600" b="1" dirty="0">
                <a:solidFill>
                  <a:srgbClr val="20497E"/>
                </a:solidFill>
              </a:rPr>
              <a:t>.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400" b="1" dirty="0">
                <a:solidFill>
                  <a:srgbClr val="FF0000"/>
                </a:solidFill>
              </a:rPr>
              <a:t>Best recipe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will be migrated to 9-cell FG cavities:</a:t>
            </a:r>
          </a:p>
          <a:p>
            <a:pPr marL="452438" lvl="1" indent="-273050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Eu industries will be involved.</a:t>
            </a:r>
          </a:p>
          <a:p>
            <a:pPr marL="452438" lvl="1" indent="-273050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HPGS requirements must be fulfilled.</a:t>
            </a:r>
          </a:p>
          <a:p>
            <a:pPr marL="452438" lvl="1" indent="-273050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Final goal -&gt; install </a:t>
            </a:r>
            <a:r>
              <a:rPr lang="en-US" sz="2000" b="1" dirty="0">
                <a:solidFill>
                  <a:srgbClr val="FF0000"/>
                </a:solidFill>
              </a:rPr>
              <a:t>two EU cavities in the ILC CM </a:t>
            </a:r>
            <a:r>
              <a:rPr lang="en-US" sz="2000" dirty="0">
                <a:solidFill>
                  <a:srgbClr val="000000"/>
                </a:solidFill>
              </a:rPr>
              <a:t>planned at KEK.</a:t>
            </a:r>
          </a:p>
          <a:p>
            <a:pPr marL="179388" lvl="1" indent="0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Active participation also in: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400" b="1" dirty="0">
                <a:solidFill>
                  <a:srgbClr val="FF0000"/>
                </a:solidFill>
              </a:rPr>
              <a:t>CM activities</a:t>
            </a:r>
            <a:r>
              <a:rPr lang="en-US" sz="2400" dirty="0">
                <a:solidFill>
                  <a:srgbClr val="000000"/>
                </a:solidFill>
              </a:rPr>
              <a:t>, string assembly, development of diagnostics </a:t>
            </a:r>
            <a:r>
              <a:rPr lang="en-US" dirty="0">
                <a:solidFill>
                  <a:srgbClr val="000000"/>
                </a:solidFill>
              </a:rPr>
              <a:t>                                                          </a:t>
            </a:r>
            <a:r>
              <a:rPr lang="en-US" sz="2400" dirty="0">
                <a:solidFill>
                  <a:srgbClr val="000000"/>
                </a:solidFill>
              </a:rPr>
              <a:t>and CM tests.</a:t>
            </a:r>
            <a:endParaRPr lang="en-US" sz="2000" dirty="0">
              <a:solidFill>
                <a:srgbClr val="000000"/>
              </a:solidFill>
            </a:endParaRPr>
          </a:p>
          <a:p>
            <a:pPr marL="44450" lvl="1" indent="0">
              <a:lnSpc>
                <a:spcPct val="120000"/>
              </a:lnSpc>
              <a:spcBef>
                <a:spcPts val="0"/>
              </a:spcBef>
              <a:buClr>
                <a:srgbClr val="3F3F3F"/>
              </a:buClr>
              <a:buSzPct val="100000"/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FA268-1955-BBEE-9BDB-AC20B1759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3" y="1921026"/>
            <a:ext cx="2476503" cy="457184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DA9844-01B8-17C3-BEE1-DA2816E1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R&amp;D for ITN-EU: from 1-cell to 9-cells (1.3 GHz)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9653BF5-39A2-ACC7-0A56-104F7E45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EB666DB-FE13-3AF5-181C-A7F3AC1F818A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951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AC45B8-61AF-5EA1-BCDC-E0BDE3EF1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328"/>
            <a:ext cx="11046345" cy="635000"/>
          </a:xfrm>
        </p:spPr>
        <p:txBody>
          <a:bodyPr/>
          <a:lstStyle/>
          <a:p>
            <a:r>
              <a:rPr lang="en-US" dirty="0"/>
              <a:t>ITN-EU </a:t>
            </a:r>
            <a:r>
              <a:rPr lang="en-US" dirty="0" err="1"/>
              <a:t>industrialisation</a:t>
            </a:r>
            <a:r>
              <a:rPr lang="en-US" dirty="0"/>
              <a:t> activities for SRF (single-cell)</a:t>
            </a:r>
            <a:br>
              <a:rPr lang="en-US" dirty="0"/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CERN (coordination), INFN LASA, CEA Saclay</a:t>
            </a:r>
            <a:br>
              <a:rPr lang="en-GB" sz="4000" dirty="0"/>
            </a:b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64512-92BB-B27F-70D3-EAAEEB958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142"/>
            <a:ext cx="7010918" cy="544285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Aim to use best “recipe” development for HQ/HG (ILC Japan goal): </a:t>
            </a:r>
            <a:endParaRPr lang="en-GB" sz="3200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Status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2 x single-cell cavities </a:t>
            </a:r>
            <a:r>
              <a:rPr lang="en-US" u="sng" dirty="0"/>
              <a:t>ready for tests:</a:t>
            </a:r>
            <a:endParaRPr lang="en-GB" sz="2800" dirty="0"/>
          </a:p>
          <a:p>
            <a:pPr lvl="2"/>
            <a:r>
              <a:rPr lang="en-US" dirty="0"/>
              <a:t>All materials provided by KEK:</a:t>
            </a:r>
          </a:p>
          <a:p>
            <a:pPr lvl="3"/>
            <a:r>
              <a:rPr lang="en-US" dirty="0"/>
              <a:t>1 Fine Grain (FG) and 1 Medium Grain (MG), </a:t>
            </a:r>
          </a:p>
          <a:p>
            <a:pPr lvl="3"/>
            <a:r>
              <a:rPr lang="en-US" dirty="0"/>
              <a:t>QC done at DESY (ECS).</a:t>
            </a:r>
            <a:endParaRPr lang="en-GB" sz="2200" dirty="0"/>
          </a:p>
          <a:p>
            <a:pPr lvl="2"/>
            <a:r>
              <a:rPr lang="en-US" dirty="0"/>
              <a:t>Mechanical and surface treatment in </a:t>
            </a:r>
            <a:r>
              <a:rPr lang="en-US" b="1" dirty="0">
                <a:solidFill>
                  <a:srgbClr val="FF0000"/>
                </a:solidFill>
              </a:rPr>
              <a:t>industry (RI)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Baseline recipe: </a:t>
            </a:r>
            <a:r>
              <a:rPr lang="en-US" dirty="0"/>
              <a:t>Eu-XFEL modified treatment (150um </a:t>
            </a:r>
            <a:r>
              <a:rPr lang="en-US" dirty="0" err="1"/>
              <a:t>BulkEP</a:t>
            </a:r>
            <a:r>
              <a:rPr lang="en-US" dirty="0"/>
              <a:t>, 900 °C 3h, 20um </a:t>
            </a:r>
            <a:r>
              <a:rPr lang="en-US" dirty="0" err="1"/>
              <a:t>coldEP</a:t>
            </a:r>
            <a:r>
              <a:rPr lang="en-US" dirty="0"/>
              <a:t>, 120 °C 48h) for comparison of performances at 2K (FG vs MG).</a:t>
            </a:r>
            <a:endParaRPr lang="en-GB" sz="2400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Next step single-cell</a:t>
            </a:r>
            <a:r>
              <a:rPr lang="en-US" dirty="0"/>
              <a:t>:</a:t>
            </a:r>
            <a:endParaRPr lang="en-GB" sz="2800" dirty="0"/>
          </a:p>
          <a:p>
            <a:pPr lvl="2"/>
            <a:r>
              <a:rPr lang="en-US" dirty="0" err="1"/>
              <a:t>Optimisation</a:t>
            </a:r>
            <a:r>
              <a:rPr lang="en-US" dirty="0"/>
              <a:t> of the recipe (with FG single-cell).</a:t>
            </a:r>
            <a:endParaRPr lang="en-GB" sz="2400" dirty="0"/>
          </a:p>
          <a:p>
            <a:pPr lvl="2"/>
            <a:r>
              <a:rPr lang="en-US" dirty="0"/>
              <a:t>Migration of the </a:t>
            </a:r>
            <a:r>
              <a:rPr lang="en-US" b="1" dirty="0">
                <a:solidFill>
                  <a:srgbClr val="FF0000"/>
                </a:solidFill>
              </a:rPr>
              <a:t>best recipe on MG single-cell </a:t>
            </a:r>
            <a:r>
              <a:rPr lang="en-US" dirty="0"/>
              <a:t>(for FG vs MG performance comparison).</a:t>
            </a:r>
            <a:endParaRPr lang="en-GB" sz="24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BB3E9-004E-872F-B75D-5FDF3C56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010DA0-F0C2-3E11-F208-73CC1CE0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205888"/>
            <a:ext cx="3515847" cy="2643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7CEFD5-35E4-4E97-0654-3706EF933FCB}"/>
              </a:ext>
            </a:extLst>
          </p:cNvPr>
          <p:cNvSpPr txBox="1"/>
          <p:nvPr/>
        </p:nvSpPr>
        <p:spPr>
          <a:xfrm>
            <a:off x="8577942" y="3545366"/>
            <a:ext cx="123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Med-Grain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A1779B-F2AE-9514-32FA-3E5B7E6982AC}"/>
              </a:ext>
            </a:extLst>
          </p:cNvPr>
          <p:cNvSpPr txBox="1"/>
          <p:nvPr/>
        </p:nvSpPr>
        <p:spPr>
          <a:xfrm>
            <a:off x="10118012" y="3545366"/>
            <a:ext cx="122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Fine-Grain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A22789-3135-6632-182F-47CCF6774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873" y="3929176"/>
            <a:ext cx="4084672" cy="25465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71B164-A000-3392-3009-7BDB953E446E}"/>
              </a:ext>
            </a:extLst>
          </p:cNvPr>
          <p:cNvSpPr txBox="1"/>
          <p:nvPr/>
        </p:nvSpPr>
        <p:spPr>
          <a:xfrm>
            <a:off x="1570522" y="6512989"/>
            <a:ext cx="90509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Update on the ITN Coordinated Effort for ILC Technology Development in Europe, L Monaco et al, IPAC26 (WEP1016)</a:t>
            </a:r>
          </a:p>
        </p:txBody>
      </p:sp>
    </p:spTree>
    <p:extLst>
      <p:ext uri="{BB962C8B-B14F-4D97-AF65-F5344CB8AC3E}">
        <p14:creationId xmlns:p14="http://schemas.microsoft.com/office/powerpoint/2010/main" val="249934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73C5-B90B-A0F9-0236-2DF983B5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C61AE-46DB-4999-E7DF-5D7CFD2A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1D65B-4236-3F55-A772-A3F7820D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4"/>
            <a:ext cx="11157284" cy="557212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LDG RF Coordination Panel</a:t>
            </a:r>
          </a:p>
          <a:p>
            <a:pPr>
              <a:lnSpc>
                <a:spcPct val="120000"/>
              </a:lnSpc>
            </a:pPr>
            <a:r>
              <a:rPr lang="en-GB" noProof="0" dirty="0"/>
              <a:t>HEP Facility SRF Requirements:</a:t>
            </a:r>
          </a:p>
          <a:p>
            <a:pPr lvl="1">
              <a:lnSpc>
                <a:spcPct val="120000"/>
              </a:lnSpc>
            </a:pPr>
            <a:r>
              <a:rPr lang="en-GB" b="1" noProof="0" dirty="0">
                <a:solidFill>
                  <a:srgbClr val="00B0F0"/>
                </a:solidFill>
              </a:rPr>
              <a:t>FCC</a:t>
            </a:r>
          </a:p>
          <a:p>
            <a:pPr lvl="1">
              <a:lnSpc>
                <a:spcPct val="120000"/>
              </a:lnSpc>
            </a:pPr>
            <a:r>
              <a:rPr lang="en-GB" b="1" noProof="0" dirty="0">
                <a:solidFill>
                  <a:srgbClr val="00B0F0"/>
                </a:solidFill>
              </a:rPr>
              <a:t>ILC</a:t>
            </a:r>
            <a:endParaRPr lang="en-GB" noProof="0" dirty="0"/>
          </a:p>
          <a:p>
            <a:pPr lvl="1">
              <a:lnSpc>
                <a:spcPct val="120000"/>
              </a:lnSpc>
            </a:pPr>
            <a:r>
              <a:rPr lang="en-GB" b="1" noProof="0" dirty="0" err="1">
                <a:solidFill>
                  <a:srgbClr val="00B050"/>
                </a:solidFill>
              </a:rPr>
              <a:t>LHeC</a:t>
            </a:r>
            <a:r>
              <a:rPr lang="en-GB" b="1" noProof="0" dirty="0">
                <a:solidFill>
                  <a:srgbClr val="00B050"/>
                </a:solidFill>
              </a:rPr>
              <a:t> (ERL) – Highest SRF sustainability targeted!</a:t>
            </a:r>
          </a:p>
          <a:p>
            <a:pPr>
              <a:lnSpc>
                <a:spcPct val="120000"/>
              </a:lnSpc>
            </a:pPr>
            <a:r>
              <a:rPr lang="en-GB" noProof="0" dirty="0"/>
              <a:t>R&amp;D Priorities and Timescale Expectations</a:t>
            </a:r>
          </a:p>
          <a:p>
            <a:pPr>
              <a:lnSpc>
                <a:spcPct val="120000"/>
              </a:lnSpc>
            </a:pPr>
            <a:r>
              <a:rPr lang="en-GB" noProof="0" dirty="0"/>
              <a:t>SRF Technology Developments:</a:t>
            </a:r>
          </a:p>
          <a:p>
            <a:pPr lvl="1">
              <a:lnSpc>
                <a:spcPct val="120000"/>
              </a:lnSpc>
            </a:pPr>
            <a:r>
              <a:rPr lang="en-GB" noProof="0" dirty="0"/>
              <a:t>Bulk-Nb cavities</a:t>
            </a:r>
          </a:p>
          <a:p>
            <a:pPr lvl="1">
              <a:lnSpc>
                <a:spcPct val="120000"/>
              </a:lnSpc>
            </a:pPr>
            <a:r>
              <a:rPr lang="en-GB" noProof="0" dirty="0"/>
              <a:t>Thin Film</a:t>
            </a:r>
            <a:r>
              <a:rPr lang="en-GB" dirty="0"/>
              <a:t> cavities</a:t>
            </a:r>
            <a:endParaRPr lang="en-GB" noProof="0" dirty="0"/>
          </a:p>
          <a:p>
            <a:pPr lvl="1">
              <a:lnSpc>
                <a:spcPct val="120000"/>
              </a:lnSpc>
            </a:pPr>
            <a:r>
              <a:rPr lang="en-GB" noProof="0" dirty="0"/>
              <a:t>Ferro-Electric Fast Reactive Tuners (FE-FRT)</a:t>
            </a:r>
          </a:p>
          <a:p>
            <a:pPr>
              <a:lnSpc>
                <a:spcPct val="120000"/>
              </a:lnSpc>
            </a:pPr>
            <a:r>
              <a:rPr lang="en-GB" noProof="0" dirty="0"/>
              <a:t>Sustainability Priorities</a:t>
            </a:r>
          </a:p>
          <a:p>
            <a:pPr>
              <a:lnSpc>
                <a:spcPct val="120000"/>
              </a:lnSpc>
            </a:pPr>
            <a:r>
              <a:rPr lang="en-GB" noProof="0" dirty="0"/>
              <a:t>Summary</a:t>
            </a:r>
          </a:p>
          <a:p>
            <a:pPr>
              <a:lnSpc>
                <a:spcPct val="120000"/>
              </a:lnSpc>
            </a:pPr>
            <a:endParaRPr lang="en-GB" noProof="0" dirty="0"/>
          </a:p>
          <a:p>
            <a:pPr>
              <a:lnSpc>
                <a:spcPct val="120000"/>
              </a:lnSpc>
            </a:pP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97958-3BBE-5F94-857B-44AD2D28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72D382-6B3E-9698-0E1B-C0B5CA2BF699}"/>
              </a:ext>
            </a:extLst>
          </p:cNvPr>
          <p:cNvSpPr txBox="1"/>
          <p:nvPr/>
        </p:nvSpPr>
        <p:spPr>
          <a:xfrm>
            <a:off x="2601901" y="2276214"/>
            <a:ext cx="5077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Highest SRF performance targeted!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830DA6-FFC4-E3C0-2686-A2E0CBC574C8}"/>
              </a:ext>
            </a:extLst>
          </p:cNvPr>
          <p:cNvSpPr txBox="1"/>
          <p:nvPr/>
        </p:nvSpPr>
        <p:spPr>
          <a:xfrm>
            <a:off x="2213653" y="1983101"/>
            <a:ext cx="388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}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FE6DD6-60E0-9B91-7FDF-00A35E086D25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865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DCD8E-D488-C82B-3EEC-345AB5184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3059DA-EA92-8FB7-1F20-843DF3C0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08"/>
            <a:ext cx="10515600" cy="635000"/>
          </a:xfrm>
        </p:spPr>
        <p:txBody>
          <a:bodyPr/>
          <a:lstStyle/>
          <a:p>
            <a:r>
              <a:rPr lang="en-US" dirty="0"/>
              <a:t>ITN-EU </a:t>
            </a:r>
            <a:r>
              <a:rPr lang="en-US" dirty="0" err="1"/>
              <a:t>industrialisation</a:t>
            </a:r>
            <a:r>
              <a:rPr lang="en-US" dirty="0"/>
              <a:t> activities for SRF (9-cell)</a:t>
            </a:r>
            <a:br>
              <a:rPr lang="en-US" dirty="0"/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CERN (coordination), INFN LASA, CEA Saclay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165C6-EDC7-5D84-EB8A-725C61690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913"/>
            <a:ext cx="10515600" cy="5018728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b="1" dirty="0" err="1">
                <a:solidFill>
                  <a:schemeClr val="accent1"/>
                </a:solidFill>
              </a:rPr>
              <a:t>Industrialisation</a:t>
            </a:r>
            <a:r>
              <a:rPr lang="en-US" b="1" dirty="0">
                <a:solidFill>
                  <a:schemeClr val="accent1"/>
                </a:solidFill>
              </a:rPr>
              <a:t> of 9-cell cavities in EU</a:t>
            </a:r>
            <a:r>
              <a:rPr lang="en-US" dirty="0"/>
              <a:t>, compliant with the Japanese HPGS (High Pressure Gas Safety) and proof of </a:t>
            </a:r>
            <a:r>
              <a:rPr lang="en-US" b="1" dirty="0">
                <a:solidFill>
                  <a:schemeClr val="accent1"/>
                </a:solidFill>
              </a:rPr>
              <a:t>best recipe migration </a:t>
            </a:r>
            <a:r>
              <a:rPr lang="en-US" dirty="0"/>
              <a:t>to multi-cell cavities:</a:t>
            </a:r>
            <a:endParaRPr lang="en-GB" sz="3200" dirty="0"/>
          </a:p>
          <a:p>
            <a:pPr lvl="1"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Status: </a:t>
            </a:r>
            <a:r>
              <a:rPr lang="en-US" b="1" dirty="0">
                <a:solidFill>
                  <a:srgbClr val="FF0000"/>
                </a:solidFill>
              </a:rPr>
              <a:t>4 x 9-cell cavities (ordered to RI)</a:t>
            </a:r>
            <a:r>
              <a:rPr lang="en-US" dirty="0"/>
              <a:t>, mechanical production and surface treatment in EU-industry, subassembly now in production:</a:t>
            </a:r>
            <a:endParaRPr lang="en-GB" sz="2800" dirty="0"/>
          </a:p>
          <a:p>
            <a:pPr lvl="2">
              <a:lnSpc>
                <a:spcPct val="120000"/>
              </a:lnSpc>
            </a:pPr>
            <a:r>
              <a:rPr lang="en-US" dirty="0"/>
              <a:t>All materials provided by KEK,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QC done at DESY (ECS),</a:t>
            </a:r>
            <a:endParaRPr lang="en-GB" sz="2400" dirty="0"/>
          </a:p>
          <a:p>
            <a:pPr lvl="2">
              <a:lnSpc>
                <a:spcPct val="120000"/>
              </a:lnSpc>
            </a:pPr>
            <a:r>
              <a:rPr lang="en-US" dirty="0"/>
              <a:t>Mechanical specs prepared by KEK - INFN LASA - CEA Saclay team considering HPGS requirements and adding all QC steps performed for the 2 x 9-cell ordered by KEK in EU (RI),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Surface treatment specs defined by the same team and prepared by CEA-INFN for the tender,  </a:t>
            </a:r>
            <a:endParaRPr lang="en-GB" sz="2400" dirty="0"/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Aug 2026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rgbClr val="FF0000"/>
                </a:solidFill>
              </a:rPr>
              <a:t>expect mechanical fabrication completed.</a:t>
            </a:r>
            <a:endParaRPr lang="en-GB" sz="2400" b="1" dirty="0">
              <a:solidFill>
                <a:srgbClr val="FF0000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Oct 2026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rgbClr val="FF0000"/>
                </a:solidFill>
              </a:rPr>
              <a:t>expect surface treatment completed.</a:t>
            </a:r>
            <a:endParaRPr lang="en-GB" sz="24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Next step 9-cell:</a:t>
            </a:r>
            <a:endParaRPr lang="en-GB" sz="2800" b="1" dirty="0">
              <a:solidFill>
                <a:schemeClr val="accent1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Qualification (VT) of 4 cavities</a:t>
            </a:r>
            <a:r>
              <a:rPr lang="en-US" dirty="0"/>
              <a:t>, with two (best performances) delivered to KEK for jacketing and then inserted in the ILC-type CM (at KEK).</a:t>
            </a:r>
            <a:endParaRPr lang="en-GB" sz="2400" dirty="0"/>
          </a:p>
          <a:p>
            <a:pPr lvl="2">
              <a:lnSpc>
                <a:spcPct val="120000"/>
              </a:lnSpc>
            </a:pPr>
            <a:r>
              <a:rPr lang="en-US" dirty="0"/>
              <a:t>Preparation of specs for jacketing process to demonstrate the </a:t>
            </a:r>
            <a:r>
              <a:rPr lang="en-US" dirty="0" err="1"/>
              <a:t>industrialisation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full-process in EU industries</a:t>
            </a:r>
            <a:r>
              <a:rPr lang="en-US" dirty="0"/>
              <a:t>).</a:t>
            </a:r>
            <a:endParaRPr lang="en-GB" sz="2400" dirty="0"/>
          </a:p>
          <a:p>
            <a:pPr lvl="2">
              <a:lnSpc>
                <a:spcPct val="120000"/>
              </a:lnSpc>
            </a:pPr>
            <a:r>
              <a:rPr lang="en-US" dirty="0"/>
              <a:t>Qualification of a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nd</a:t>
            </a:r>
            <a:r>
              <a:rPr lang="en-US" b="1" dirty="0">
                <a:solidFill>
                  <a:srgbClr val="FF0000"/>
                </a:solidFill>
              </a:rPr>
              <a:t> vendor in EU </a:t>
            </a:r>
            <a:r>
              <a:rPr lang="en-US" dirty="0"/>
              <a:t>(ordering two 9-cell cavities).</a:t>
            </a:r>
            <a:endParaRPr lang="en-GB" sz="2400" dirty="0"/>
          </a:p>
          <a:p>
            <a:pPr lvl="0">
              <a:lnSpc>
                <a:spcPct val="120000"/>
              </a:lnSpc>
            </a:pPr>
            <a:r>
              <a:rPr lang="en-US" dirty="0"/>
              <a:t>Cross-check of cavity performances foreseen at different labs.</a:t>
            </a:r>
            <a:endParaRPr lang="en-GB" sz="3200" dirty="0"/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F6DD2-295A-C342-1C16-8239B0758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F7E7B-F353-2808-AE2C-2659D82E8CE4}"/>
              </a:ext>
            </a:extLst>
          </p:cNvPr>
          <p:cNvSpPr txBox="1"/>
          <p:nvPr/>
        </p:nvSpPr>
        <p:spPr>
          <a:xfrm>
            <a:off x="1570522" y="6512989"/>
            <a:ext cx="90509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Update on the ITN Coordinated Effort for ILC Technology Development in Europe, L Monaco et al, IPAC26 (WEP1016)</a:t>
            </a:r>
          </a:p>
        </p:txBody>
      </p:sp>
    </p:spTree>
    <p:extLst>
      <p:ext uri="{BB962C8B-B14F-4D97-AF65-F5344CB8AC3E}">
        <p14:creationId xmlns:p14="http://schemas.microsoft.com/office/powerpoint/2010/main" val="3458539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36ED7-48D1-07AC-A9E3-CD4969DF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Bulk-Nb Performance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7FF64-9823-C6E2-C0DA-36C6624C9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78" y="1025935"/>
            <a:ext cx="6163790" cy="607822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/>
              <a:t>Cleanroom</a:t>
            </a:r>
            <a:r>
              <a:rPr lang="en-GB" dirty="0"/>
              <a:t> contamination:</a:t>
            </a:r>
          </a:p>
          <a:p>
            <a:pPr lvl="1">
              <a:lnSpc>
                <a:spcPct val="120000"/>
              </a:lnSpc>
            </a:pPr>
            <a:r>
              <a:rPr lang="en-GB" b="1" dirty="0" err="1">
                <a:solidFill>
                  <a:srgbClr val="0070C0"/>
                </a:solidFill>
              </a:rPr>
              <a:t>Cobots</a:t>
            </a:r>
            <a:r>
              <a:rPr lang="en-GB" dirty="0"/>
              <a:t> (</a:t>
            </a:r>
            <a:r>
              <a:rPr lang="en-GB" noProof="0" dirty="0"/>
              <a:t>CEA, FNAL, </a:t>
            </a:r>
            <a:r>
              <a:rPr lang="en-GB" noProof="0" dirty="0" err="1"/>
              <a:t>IJCLab</a:t>
            </a:r>
            <a:r>
              <a:rPr lang="en-GB" noProof="0" dirty="0"/>
              <a:t>, </a:t>
            </a:r>
            <a:r>
              <a:rPr lang="en-GB" noProof="0" dirty="0" err="1"/>
              <a:t>Jlab</a:t>
            </a:r>
            <a:r>
              <a:rPr lang="en-GB" dirty="0"/>
              <a:t>).</a:t>
            </a:r>
            <a:endParaRPr lang="en-GB" noProof="0" dirty="0"/>
          </a:p>
          <a:p>
            <a:pPr>
              <a:lnSpc>
                <a:spcPct val="120000"/>
              </a:lnSpc>
            </a:pPr>
            <a:r>
              <a:rPr lang="en-GB" b="1" dirty="0"/>
              <a:t>FE diagnostics: 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For VTs and for CM operation (</a:t>
            </a:r>
            <a:r>
              <a:rPr lang="en-GB" noProof="0" dirty="0">
                <a:solidFill>
                  <a:srgbClr val="0070C0"/>
                </a:solidFill>
              </a:rPr>
              <a:t>CEA, INFN, ESS).</a:t>
            </a:r>
            <a:endParaRPr lang="en-GB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GB" b="1" dirty="0"/>
              <a:t>FE processing: 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Plasma, ozone (</a:t>
            </a:r>
            <a:r>
              <a:rPr lang="en-GB" noProof="0" dirty="0" err="1">
                <a:solidFill>
                  <a:srgbClr val="0070C0"/>
                </a:solidFill>
              </a:rPr>
              <a:t>JLab</a:t>
            </a:r>
            <a:r>
              <a:rPr lang="en-GB" noProof="0" dirty="0">
                <a:solidFill>
                  <a:srgbClr val="0070C0"/>
                </a:solidFill>
              </a:rPr>
              <a:t>, FNAL, CEA, </a:t>
            </a:r>
            <a:r>
              <a:rPr lang="en-GB" noProof="0" dirty="0" err="1">
                <a:solidFill>
                  <a:srgbClr val="0070C0"/>
                </a:solidFill>
              </a:rPr>
              <a:t>IJCLab</a:t>
            </a:r>
            <a:r>
              <a:rPr lang="en-GB" noProof="0" dirty="0">
                <a:solidFill>
                  <a:srgbClr val="0070C0"/>
                </a:solidFill>
              </a:rPr>
              <a:t>, INFN-LASA, ESS)</a:t>
            </a:r>
            <a:endParaRPr lang="en-GB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GB" b="1" dirty="0"/>
              <a:t>ALD coatings: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Tune electron emission and conductivity (CEA, Hamburg-U, </a:t>
            </a:r>
            <a:r>
              <a:rPr lang="en-GB" dirty="0" err="1">
                <a:solidFill>
                  <a:srgbClr val="0070C0"/>
                </a:solidFill>
              </a:rPr>
              <a:t>IJCLab</a:t>
            </a:r>
            <a:r>
              <a:rPr lang="en-GB" dirty="0">
                <a:solidFill>
                  <a:srgbClr val="0070C0"/>
                </a:solidFill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GB" b="1" dirty="0"/>
              <a:t>Plasma Electro Polishing </a:t>
            </a:r>
            <a:r>
              <a:rPr lang="en-GB" dirty="0"/>
              <a:t>(INFN):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No acids/HF, higher etch rate than EP, 10nm roughness achieved.</a:t>
            </a:r>
          </a:p>
          <a:p>
            <a:pPr>
              <a:lnSpc>
                <a:spcPct val="120000"/>
              </a:lnSpc>
            </a:pPr>
            <a:r>
              <a:rPr lang="en-GB" b="1" dirty="0"/>
              <a:t>Supplier shortages</a:t>
            </a:r>
            <a:r>
              <a:rPr lang="en-GB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GB" b="1" dirty="0">
                <a:solidFill>
                  <a:srgbClr val="0070C0"/>
                </a:solidFill>
              </a:rPr>
              <a:t>Nb material</a:t>
            </a:r>
            <a:r>
              <a:rPr lang="en-GB" dirty="0"/>
              <a:t>: 2 in China, 1 in Japan, 1 in USA → </a:t>
            </a:r>
            <a:r>
              <a:rPr lang="en-GB" b="1" dirty="0">
                <a:solidFill>
                  <a:srgbClr val="FF0000"/>
                </a:solidFill>
              </a:rPr>
              <a:t>only 2 can deliver at large scale &amp; high performance.</a:t>
            </a:r>
          </a:p>
          <a:p>
            <a:pPr lvl="1">
              <a:lnSpc>
                <a:spcPct val="120000"/>
              </a:lnSpc>
            </a:pPr>
            <a:r>
              <a:rPr lang="en-GB" b="1" dirty="0">
                <a:solidFill>
                  <a:srgbClr val="0070C0"/>
                </a:solidFill>
              </a:rPr>
              <a:t>Cavities</a:t>
            </a:r>
            <a:r>
              <a:rPr lang="en-GB" dirty="0"/>
              <a:t>: 2 in Europe, 2 - 3 in China, 1 in Japan, 1 in Korea → </a:t>
            </a:r>
            <a:r>
              <a:rPr lang="en-GB" b="1" dirty="0">
                <a:solidFill>
                  <a:srgbClr val="FF0000"/>
                </a:solidFill>
              </a:rPr>
              <a:t>few can deliver at large scale.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07905-F178-916B-C46E-4B19CBF9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1062B3-2FE6-A9D0-95E5-A6BEB09B5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97" y="1114423"/>
            <a:ext cx="2791973" cy="20913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F82153-44FD-8A23-0345-3A1877A2DDD3}"/>
              </a:ext>
            </a:extLst>
          </p:cNvPr>
          <p:cNvGrpSpPr/>
          <p:nvPr/>
        </p:nvGrpSpPr>
        <p:grpSpPr>
          <a:xfrm>
            <a:off x="9092737" y="2070501"/>
            <a:ext cx="2991267" cy="2400635"/>
            <a:chOff x="9179486" y="2226515"/>
            <a:chExt cx="2991267" cy="24006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2A7511-9D5F-853B-E903-F066F90C5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9486" y="2226515"/>
              <a:ext cx="2991267" cy="24006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3FCC4A-82D2-19BD-A353-7ED6E14D140B}"/>
                </a:ext>
              </a:extLst>
            </p:cNvPr>
            <p:cNvSpPr txBox="1"/>
            <p:nvPr/>
          </p:nvSpPr>
          <p:spPr>
            <a:xfrm>
              <a:off x="10073540" y="3780829"/>
              <a:ext cx="8194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ALD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AlN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C8D0DA-7A77-7077-AFE1-50234A6746B2}"/>
                </a:ext>
              </a:extLst>
            </p:cNvPr>
            <p:cNvSpPr txBox="1"/>
            <p:nvPr/>
          </p:nvSpPr>
          <p:spPr>
            <a:xfrm>
              <a:off x="10197513" y="3134327"/>
              <a:ext cx="14591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ALD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AlN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+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NbTiN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805BD3-3C62-6DD8-ED2A-989E69568562}"/>
              </a:ext>
            </a:extLst>
          </p:cNvPr>
          <p:cNvGrpSpPr/>
          <p:nvPr/>
        </p:nvGrpSpPr>
        <p:grpSpPr>
          <a:xfrm>
            <a:off x="6577780" y="4452771"/>
            <a:ext cx="3397635" cy="2292470"/>
            <a:chOff x="6799878" y="3813687"/>
            <a:chExt cx="3397635" cy="22924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C334D6-0FCD-6C65-F329-09D3DF1B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9878" y="3813687"/>
              <a:ext cx="3397635" cy="229247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ED1B50-5E9D-5081-94EC-0B6EDBAA9A93}"/>
                </a:ext>
              </a:extLst>
            </p:cNvPr>
            <p:cNvSpPr txBox="1"/>
            <p:nvPr/>
          </p:nvSpPr>
          <p:spPr>
            <a:xfrm>
              <a:off x="8498696" y="3982963"/>
              <a:ext cx="1297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O3 processing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453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F5011-3C67-EC41-5FA0-177AB4701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9ADAEB-21F9-15A2-DD5D-07147C2E6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Cryomodule Design Progress (2025)</a:t>
            </a: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1C945EC9-B865-F61B-C81C-8F82D55F3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02" y="3089032"/>
            <a:ext cx="7591057" cy="368939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5637F31-E478-DCAA-EE4C-F934C97C8BDA}"/>
              </a:ext>
            </a:extLst>
          </p:cNvPr>
          <p:cNvSpPr txBox="1"/>
          <p:nvPr/>
        </p:nvSpPr>
        <p:spPr>
          <a:xfrm>
            <a:off x="7784354" y="1171426"/>
            <a:ext cx="1098378" cy="27699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Specifications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AACCF5BE-3E7F-D926-4F2E-B7C638AB2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212529"/>
              </p:ext>
            </p:extLst>
          </p:nvPr>
        </p:nvGraphicFramePr>
        <p:xfrm>
          <a:off x="7862882" y="1543276"/>
          <a:ext cx="4166706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3223">
                  <a:extLst>
                    <a:ext uri="{9D8B030D-6E8A-4147-A177-3AD203B41FA5}">
                      <a16:colId xmlns:a16="http://schemas.microsoft.com/office/drawing/2014/main" val="4287069804"/>
                    </a:ext>
                  </a:extLst>
                </a:gridCol>
                <a:gridCol w="2083483">
                  <a:extLst>
                    <a:ext uri="{9D8B030D-6E8A-4147-A177-3AD203B41FA5}">
                      <a16:colId xmlns:a16="http://schemas.microsoft.com/office/drawing/2014/main" val="512954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382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shield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610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vessel length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12,652 m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34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vessel diameter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OD965mm, ID946mm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288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Coupler pitch distance 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1326.7 mm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76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 length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1247.4 mm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465550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1D3B205-ADA0-AE46-D2F1-365F70CF5714}"/>
              </a:ext>
            </a:extLst>
          </p:cNvPr>
          <p:cNvSpPr txBox="1"/>
          <p:nvPr/>
        </p:nvSpPr>
        <p:spPr>
          <a:xfrm>
            <a:off x="7976465" y="6492874"/>
            <a:ext cx="3377335" cy="276999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Takeshi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Dohmae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/Tomohiro Yamada/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Takafumi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Hara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Content Placeholder 6" descr="A colorful tube with a rainbow colored tube&#10;&#10;Description automatically generated with medium confidence">
            <a:extLst>
              <a:ext uri="{FF2B5EF4-FFF2-40B4-BE49-F238E27FC236}">
                <a16:creationId xmlns:a16="http://schemas.microsoft.com/office/drawing/2014/main" id="{9BED990A-C410-C948-B34E-889E9ECA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742"/>
          <a:stretch/>
        </p:blipFill>
        <p:spPr>
          <a:xfrm>
            <a:off x="8244205" y="4405607"/>
            <a:ext cx="3404059" cy="175404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74CE292-5635-06AE-D2F2-AFBB318C2A9F}"/>
              </a:ext>
            </a:extLst>
          </p:cNvPr>
          <p:cNvSpPr txBox="1"/>
          <p:nvPr/>
        </p:nvSpPr>
        <p:spPr>
          <a:xfrm>
            <a:off x="2240435" y="3416529"/>
            <a:ext cx="2727029" cy="27699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2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3D model of CM with waveguide system</a:t>
            </a:r>
            <a:endParaRPr kumimoji="1" lang="ja-JP" altLang="en-US" sz="12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A0E26C5-2A40-2A0A-2606-57EFD7E7D795}"/>
              </a:ext>
            </a:extLst>
          </p:cNvPr>
          <p:cNvSpPr txBox="1"/>
          <p:nvPr/>
        </p:nvSpPr>
        <p:spPr>
          <a:xfrm>
            <a:off x="7976465" y="4072382"/>
            <a:ext cx="2172390" cy="27699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2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Thermal analysis for 40K shield</a:t>
            </a:r>
            <a:endParaRPr kumimoji="1" lang="ja-JP" altLang="en-US" sz="12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09D2B7-532C-D162-B020-DD9A562800FB}"/>
              </a:ext>
            </a:extLst>
          </p:cNvPr>
          <p:cNvSpPr txBox="1"/>
          <p:nvPr/>
        </p:nvSpPr>
        <p:spPr>
          <a:xfrm>
            <a:off x="892022" y="1171426"/>
            <a:ext cx="6833937" cy="203132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ILC “</a:t>
            </a:r>
            <a:r>
              <a:rPr lang="en-US" altLang="ja-JP" b="1" dirty="0">
                <a:solidFill>
                  <a:schemeClr val="accent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Type B</a:t>
            </a: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” CM chosen (eight cavities + one SC magnet/BPM).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Single thermal shield @ 40K (</a:t>
            </a:r>
            <a:r>
              <a:rPr lang="en-US" altLang="ja-JP" b="1" dirty="0">
                <a:solidFill>
                  <a:schemeClr val="accent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5K dropped</a:t>
            </a: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chemeClr val="accent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Tuner access </a:t>
            </a: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chemeClr val="accent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3D model completed</a:t>
            </a: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chemeClr val="accent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Heat load simulation done </a:t>
            </a: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(dynamic under progress).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chemeClr val="accent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Waveguide support </a:t>
            </a: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frame designed.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Total </a:t>
            </a:r>
            <a:r>
              <a:rPr lang="en-US" altLang="ja-JP" b="1" dirty="0">
                <a:solidFill>
                  <a:schemeClr val="accent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cost for contract </a:t>
            </a:r>
            <a:r>
              <a:rPr lang="en-US" altLang="ja-JP" dirty="0">
                <a:latin typeface="Aptos" panose="020B0004020202020204" pitchFamily="34" charset="0"/>
                <a:cs typeface="Times New Roman" panose="02020603050405020304" pitchFamily="18" charset="0"/>
              </a:rPr>
              <a:t>under estimation.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081BAB-6CF7-1F58-374A-CEA8A4F39498}"/>
              </a:ext>
            </a:extLst>
          </p:cNvPr>
          <p:cNvSpPr txBox="1"/>
          <p:nvPr/>
        </p:nvSpPr>
        <p:spPr>
          <a:xfrm>
            <a:off x="11229369" y="5665770"/>
            <a:ext cx="800219" cy="276999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Kumar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A286B-F72C-74D8-9139-767A7C48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550AE4-B2E0-A21B-852F-959C1CCD7693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464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1A6AF-FBE5-D96E-7D38-ABDA853D4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1F04-E127-CB2C-D940-031878D4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LHeC</a:t>
            </a:r>
            <a:r>
              <a:rPr lang="en-GB" noProof="0" dirty="0"/>
              <a:t> (ERL) SRF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B64BB-B280-384B-C61C-948764D2E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686"/>
            <a:ext cx="5985387" cy="5227249"/>
          </a:xfrm>
        </p:spPr>
        <p:txBody>
          <a:bodyPr anchor="t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802 MHz c</a:t>
            </a:r>
            <a:r>
              <a:rPr lang="en-US" sz="2800" b="1" dirty="0">
                <a:solidFill>
                  <a:schemeClr val="accent1"/>
                </a:solidFill>
              </a:rPr>
              <a:t>avity </a:t>
            </a:r>
            <a:r>
              <a:rPr lang="en-US" sz="2800" dirty="0"/>
              <a:t>design for high </a:t>
            </a:r>
            <a:r>
              <a:rPr lang="en-US" dirty="0"/>
              <a:t>gradient &gt; </a:t>
            </a:r>
            <a:r>
              <a:rPr lang="en-US" b="1" dirty="0">
                <a:solidFill>
                  <a:srgbClr val="FF0000"/>
                </a:solidFill>
              </a:rPr>
              <a:t>22 MV/m </a:t>
            </a:r>
            <a:r>
              <a:rPr lang="en-US" dirty="0"/>
              <a:t>and </a:t>
            </a:r>
            <a:r>
              <a:rPr lang="en-US" sz="2800" b="1" dirty="0">
                <a:solidFill>
                  <a:srgbClr val="FF0000"/>
                </a:solidFill>
              </a:rPr>
              <a:t>Q</a:t>
            </a:r>
            <a:r>
              <a:rPr lang="en-US" sz="2800" b="1" baseline="-25000" dirty="0">
                <a:solidFill>
                  <a:srgbClr val="FF0000"/>
                </a:solidFill>
              </a:rPr>
              <a:t>0</a:t>
            </a:r>
            <a:r>
              <a:rPr lang="en-US" sz="2800" b="1" dirty="0">
                <a:solidFill>
                  <a:srgbClr val="FF0000"/>
                </a:solidFill>
              </a:rPr>
              <a:t> of &gt; 3 x 10</a:t>
            </a:r>
            <a:r>
              <a:rPr lang="en-US" sz="2800" b="1" baseline="30000" dirty="0">
                <a:solidFill>
                  <a:srgbClr val="FF0000"/>
                </a:solidFill>
              </a:rPr>
              <a:t>10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(re: </a:t>
            </a:r>
            <a:r>
              <a:rPr lang="en-US" sz="2800" dirty="0" err="1"/>
              <a:t>FCC</a:t>
            </a:r>
            <a:r>
              <a:rPr lang="en-US" sz="2800" baseline="-25000" dirty="0" err="1"/>
              <a:t>ee</a:t>
            </a:r>
            <a:r>
              <a:rPr lang="en-US" sz="2800" dirty="0"/>
              <a:t>)</a:t>
            </a:r>
            <a:r>
              <a:rPr lang="en-US" baseline="30000" dirty="0"/>
              <a:t> </a:t>
            </a:r>
            <a:r>
              <a:rPr lang="en-US" sz="2800" dirty="0"/>
              <a:t>and low HOMs.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 J-Lab demo and </a:t>
            </a:r>
            <a:r>
              <a:rPr lang="en-US" sz="2800" u="sng" dirty="0">
                <a:solidFill>
                  <a:srgbClr val="00B050"/>
                </a:solidFill>
                <a:sym typeface="Wingdings" pitchFamily="2" charset="2"/>
              </a:rPr>
              <a:t>PERLE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 (</a:t>
            </a:r>
            <a:r>
              <a:rPr lang="en-US" sz="2800" dirty="0" err="1">
                <a:solidFill>
                  <a:srgbClr val="00B050"/>
                </a:solidFill>
                <a:sym typeface="Wingdings" pitchFamily="2" charset="2"/>
              </a:rPr>
              <a:t>IJCLab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).</a:t>
            </a:r>
            <a:endParaRPr lang="en-US" sz="2800" dirty="0"/>
          </a:p>
          <a:p>
            <a:pPr>
              <a:lnSpc>
                <a:spcPct val="110000"/>
              </a:lnSpc>
            </a:pPr>
            <a:endParaRPr lang="en-US" sz="2800" b="1" dirty="0"/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Coupler design</a:t>
            </a:r>
            <a:r>
              <a:rPr lang="en-US" sz="2800" dirty="0"/>
              <a:t>: HOM (</a:t>
            </a:r>
            <a:r>
              <a:rPr lang="en-US" sz="2800" b="1" dirty="0">
                <a:solidFill>
                  <a:srgbClr val="FF0000"/>
                </a:solidFill>
              </a:rPr>
              <a:t>2W @ 2K/coupler</a:t>
            </a:r>
            <a:r>
              <a:rPr lang="en-US" sz="2800" dirty="0"/>
              <a:t>), FPC (</a:t>
            </a:r>
            <a:r>
              <a:rPr lang="en-US" sz="2800" b="1" dirty="0">
                <a:solidFill>
                  <a:srgbClr val="FF0000"/>
                </a:solidFill>
              </a:rPr>
              <a:t>50 KW CW</a:t>
            </a:r>
            <a:r>
              <a:rPr lang="en-US" sz="2800" dirty="0"/>
              <a:t>) and FE-FRT (</a:t>
            </a:r>
            <a:r>
              <a:rPr lang="en-US" sz="2800" b="1" dirty="0">
                <a:solidFill>
                  <a:srgbClr val="FF0000"/>
                </a:solidFill>
              </a:rPr>
              <a:t>low BW</a:t>
            </a:r>
            <a:r>
              <a:rPr lang="en-US" sz="2800" dirty="0"/>
              <a:t>) couplers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 </a:t>
            </a:r>
            <a:r>
              <a:rPr lang="en-US" sz="2800" dirty="0" err="1">
                <a:solidFill>
                  <a:srgbClr val="00B050"/>
                </a:solidFill>
                <a:sym typeface="Wingdings" pitchFamily="2" charset="2"/>
              </a:rPr>
              <a:t>IJCLab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, J-Lab and CERN.</a:t>
            </a:r>
            <a:endParaRPr lang="en-US" sz="2800" dirty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</a:pPr>
            <a:endParaRPr lang="en-US" sz="2800" b="1" dirty="0"/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CM design </a:t>
            </a:r>
            <a:r>
              <a:rPr lang="en-US" sz="2800" dirty="0"/>
              <a:t>and integration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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B050"/>
                </a:solidFill>
                <a:sym typeface="Wingdings" pitchFamily="2" charset="2"/>
              </a:rPr>
              <a:t>iSAS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 and ESS collaboration with </a:t>
            </a:r>
            <a:r>
              <a:rPr lang="en-US" sz="2800" u="sng" dirty="0">
                <a:solidFill>
                  <a:srgbClr val="00B050"/>
                </a:solidFill>
                <a:sym typeface="Wingdings" pitchFamily="2" charset="2"/>
              </a:rPr>
              <a:t>PERLE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.</a:t>
            </a:r>
            <a:endParaRPr lang="en-US" sz="2800" dirty="0"/>
          </a:p>
          <a:p>
            <a:pPr>
              <a:lnSpc>
                <a:spcPct val="110000"/>
              </a:lnSpc>
            </a:pPr>
            <a:endParaRPr lang="en-US" sz="2800" b="1" dirty="0"/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LLRF tools </a:t>
            </a:r>
            <a:r>
              <a:rPr lang="en-US" sz="2800" dirty="0"/>
              <a:t>feedback development with multiple beam energies and acceleration/deceleration modes (</a:t>
            </a:r>
            <a:r>
              <a:rPr lang="en-US" b="1" dirty="0">
                <a:solidFill>
                  <a:srgbClr val="FF0000"/>
                </a:solidFill>
              </a:rPr>
              <a:t>Q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  <a:r>
              <a:rPr lang="en-US" b="1" dirty="0">
                <a:solidFill>
                  <a:srgbClr val="FF0000"/>
                </a:solidFill>
              </a:rPr>
              <a:t> = 8x10</a:t>
            </a:r>
            <a:r>
              <a:rPr lang="en-US" b="1" baseline="30000" dirty="0">
                <a:solidFill>
                  <a:srgbClr val="FF0000"/>
                </a:solidFill>
              </a:rPr>
              <a:t>6</a:t>
            </a:r>
            <a:r>
              <a:rPr lang="en-US" b="1" dirty="0">
                <a:solidFill>
                  <a:srgbClr val="FF0000"/>
                </a:solidFill>
              </a:rPr>
              <a:t>, BW = 100 Hz</a:t>
            </a:r>
            <a:r>
              <a:rPr lang="en-US" dirty="0"/>
              <a:t>)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 </a:t>
            </a:r>
            <a:r>
              <a:rPr lang="en-US" sz="2800" u="sng" dirty="0">
                <a:solidFill>
                  <a:srgbClr val="00B050"/>
                </a:solidFill>
                <a:sym typeface="Wingdings" pitchFamily="2" charset="2"/>
              </a:rPr>
              <a:t>PERLE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  by 2030.</a:t>
            </a:r>
          </a:p>
          <a:p>
            <a:pPr>
              <a:lnSpc>
                <a:spcPct val="110000"/>
              </a:lnSpc>
            </a:pPr>
            <a:endParaRPr lang="en-US" b="1" noProof="0" dirty="0">
              <a:sym typeface="Wingdings" pitchFamily="2" charset="2"/>
            </a:endParaRPr>
          </a:p>
          <a:p>
            <a:pPr>
              <a:lnSpc>
                <a:spcPct val="110000"/>
              </a:lnSpc>
            </a:pPr>
            <a:r>
              <a:rPr lang="en-US" b="1" u="sng" noProof="0" dirty="0">
                <a:solidFill>
                  <a:srgbClr val="00B050"/>
                </a:solidFill>
                <a:sym typeface="Wingdings" pitchFamily="2" charset="2"/>
              </a:rPr>
              <a:t>PERLE test facility</a:t>
            </a:r>
            <a:r>
              <a:rPr lang="en-US" b="1" u="sng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at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 to be used as a technology demonstrator.</a:t>
            </a:r>
            <a:endParaRPr lang="en-GB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1A9020-E5B9-9529-1D1C-14241CCE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DAB3A9-8ED9-A026-C986-E071D9A025C1}"/>
              </a:ext>
            </a:extLst>
          </p:cNvPr>
          <p:cNvGrpSpPr/>
          <p:nvPr/>
        </p:nvGrpSpPr>
        <p:grpSpPr>
          <a:xfrm>
            <a:off x="7353826" y="225223"/>
            <a:ext cx="4845434" cy="6626264"/>
            <a:chOff x="7353826" y="225223"/>
            <a:chExt cx="4845434" cy="6626264"/>
          </a:xfrm>
        </p:grpSpPr>
        <p:pic>
          <p:nvPicPr>
            <p:cNvPr id="1026" name="Picture 2" descr="LHeC - Wikipedia">
              <a:extLst>
                <a:ext uri="{FF2B5EF4-FFF2-40B4-BE49-F238E27FC236}">
                  <a16:creationId xmlns:a16="http://schemas.microsoft.com/office/drawing/2014/main" id="{CD9F2504-AA31-111E-C38C-1D4B2EA68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787" y="3277343"/>
              <a:ext cx="4537473" cy="2669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n Energy Recovery Linac for the LHC - CERN Document Server">
              <a:extLst>
                <a:ext uri="{FF2B5EF4-FFF2-40B4-BE49-F238E27FC236}">
                  <a16:creationId xmlns:a16="http://schemas.microsoft.com/office/drawing/2014/main" id="{15996783-EB76-002E-96B8-0C209E848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073" y="225223"/>
              <a:ext cx="4118900" cy="291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858F92-0303-74B5-9C62-A20DA88363A6}"/>
                </a:ext>
              </a:extLst>
            </p:cNvPr>
            <p:cNvSpPr txBox="1"/>
            <p:nvPr/>
          </p:nvSpPr>
          <p:spPr>
            <a:xfrm>
              <a:off x="7980783" y="6543710"/>
              <a:ext cx="4211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 Bruning (CERN), Front. Phys. 10.886473, Feb 2022</a:t>
              </a:r>
            </a:p>
          </p:txBody>
        </p:sp>
        <p:sp>
          <p:nvSpPr>
            <p:cNvPr id="7" name="Arrow: Curved Left 6">
              <a:extLst>
                <a:ext uri="{FF2B5EF4-FFF2-40B4-BE49-F238E27FC236}">
                  <a16:creationId xmlns:a16="http://schemas.microsoft.com/office/drawing/2014/main" id="{75656F91-EF27-4BE2-18BF-CCBDA6043ED1}"/>
                </a:ext>
              </a:extLst>
            </p:cNvPr>
            <p:cNvSpPr/>
            <p:nvPr/>
          </p:nvSpPr>
          <p:spPr>
            <a:xfrm>
              <a:off x="9311091" y="1000126"/>
              <a:ext cx="619432" cy="3593645"/>
            </a:xfrm>
            <a:prstGeom prst="curvedLef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615E8C-4DCA-7B35-2685-592317968760}"/>
                </a:ext>
              </a:extLst>
            </p:cNvPr>
            <p:cNvSpPr txBox="1"/>
            <p:nvPr/>
          </p:nvSpPr>
          <p:spPr>
            <a:xfrm>
              <a:off x="7353826" y="5897379"/>
              <a:ext cx="48454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50 GeV electron accelerator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 TeV HL-LHC </a:t>
              </a:r>
            </a:p>
            <a:p>
              <a:pPr algn="ctr"/>
              <a:r>
                <a:rPr lang="it-IT" dirty="0">
                  <a:latin typeface="Aptos" panose="020B0004020202020204" pitchFamily="34" charset="0"/>
                  <a:cs typeface="Calibri" panose="020F0502020204030204" pitchFamily="34" charset="0"/>
                </a:rPr>
                <a:t>→ 1 TeV c.o.m. ep collisions</a:t>
              </a:r>
              <a:endParaRPr lang="it-IT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4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C7FA7-C883-E17C-A27A-A998843606AA}"/>
              </a:ext>
            </a:extLst>
          </p:cNvPr>
          <p:cNvGrpSpPr/>
          <p:nvPr/>
        </p:nvGrpSpPr>
        <p:grpSpPr>
          <a:xfrm>
            <a:off x="0" y="4319731"/>
            <a:ext cx="12079091" cy="2505980"/>
            <a:chOff x="0" y="4319731"/>
            <a:chExt cx="12079091" cy="25059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86A689-F019-C741-785C-F30C2981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771707"/>
              <a:ext cx="8891557" cy="20540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E1B7C5-F1D7-3357-73DA-F828C36DF44D}"/>
                </a:ext>
              </a:extLst>
            </p:cNvPr>
            <p:cNvSpPr txBox="1"/>
            <p:nvPr/>
          </p:nvSpPr>
          <p:spPr>
            <a:xfrm>
              <a:off x="265892" y="4319731"/>
              <a:ext cx="30300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Powerful ERL for Experiments (PERLE)           at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IJCLab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E57E44-8430-A202-4289-3D6E15823917}"/>
                </a:ext>
              </a:extLst>
            </p:cNvPr>
            <p:cNvSpPr txBox="1"/>
            <p:nvPr/>
          </p:nvSpPr>
          <p:spPr>
            <a:xfrm>
              <a:off x="7102536" y="6401245"/>
              <a:ext cx="49765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Principal SRF technology demonstrator for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LHeC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04C8C8-6828-0540-1675-D1F47D57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PERLE-</a:t>
            </a:r>
            <a:r>
              <a:rPr lang="en-GB" dirty="0" err="1"/>
              <a:t>LHeC</a:t>
            </a:r>
            <a:r>
              <a:rPr lang="en-GB" dirty="0"/>
              <a:t> 802 MHz SRF Cavity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AA92-EC21-CE70-CAFE-CE908BA64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91" y="1114425"/>
            <a:ext cx="6927068" cy="254571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100" b="1" dirty="0">
                <a:solidFill>
                  <a:srgbClr val="0070C0"/>
                </a:solidFill>
                <a:latin typeface="Calibri"/>
              </a:rPr>
              <a:t>B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are-</a:t>
            </a:r>
            <a:r>
              <a:rPr lang="en-US" sz="3100" b="1" dirty="0">
                <a:solidFill>
                  <a:srgbClr val="0070C0"/>
                </a:solidFill>
                <a:latin typeface="Calibri"/>
              </a:rPr>
              <a:t>c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avity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prototype by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Jlab</a:t>
            </a:r>
            <a:r>
              <a:rPr lang="en-US" sz="3100" b="1" dirty="0">
                <a:solidFill>
                  <a:srgbClr val="0070C0"/>
                </a:solidFill>
                <a:latin typeface="Calibri"/>
              </a:rPr>
              <a:t>/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 exceeds specs.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300" dirty="0">
              <a:solidFill>
                <a:prstClr val="black"/>
              </a:solidFill>
              <a:latin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Challenges:</a:t>
            </a:r>
          </a:p>
          <a:p>
            <a:pPr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dynamic losses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 High Q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HOM excitation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Extraction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GB" sz="2800" dirty="0">
                <a:latin typeface="+mn-lt"/>
              </a:rPr>
              <a:t>Microphonics detuning and mechanical stability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 Fast tuning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 FE-FRT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2800" dirty="0">
              <a:latin typeface="+mn-lt"/>
            </a:endParaRPr>
          </a:p>
          <a:p>
            <a:pPr>
              <a:lnSpc>
                <a:spcPct val="120000"/>
              </a:lnSpc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BA592-4928-12C3-FADE-4FC30371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515" y="1518082"/>
            <a:ext cx="5562600" cy="2832732"/>
          </a:xfrm>
          <a:prstGeom prst="rect">
            <a:avLst/>
          </a:prstGeom>
        </p:spPr>
      </p:pic>
      <p:pic>
        <p:nvPicPr>
          <p:cNvPr id="5" name="Image 18">
            <a:extLst>
              <a:ext uri="{FF2B5EF4-FFF2-40B4-BE49-F238E27FC236}">
                <a16:creationId xmlns:a16="http://schemas.microsoft.com/office/drawing/2014/main" id="{CD1C2F8C-1FC2-E58F-6302-DFABE60E66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173" y="3105899"/>
            <a:ext cx="3163606" cy="1762871"/>
          </a:xfrm>
          <a:prstGeom prst="rect">
            <a:avLst/>
          </a:prstGeom>
        </p:spPr>
      </p:pic>
      <p:sp>
        <p:nvSpPr>
          <p:cNvPr id="6" name="ZoneTexte 19">
            <a:extLst>
              <a:ext uri="{FF2B5EF4-FFF2-40B4-BE49-F238E27FC236}">
                <a16:creationId xmlns:a16="http://schemas.microsoft.com/office/drawing/2014/main" id="{FBFC0631-A8D4-7F66-9017-A95AD70EF691}"/>
              </a:ext>
            </a:extLst>
          </p:cNvPr>
          <p:cNvSpPr txBox="1"/>
          <p:nvPr/>
        </p:nvSpPr>
        <p:spPr>
          <a:xfrm>
            <a:off x="4939863" y="4224415"/>
            <a:ext cx="4453820" cy="6584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1742" tIns="51742" rIns="51742" bIns="51742" numCol="1" spcCol="38100" rtlCol="0" anchor="t">
            <a:spAutoFit/>
          </a:bodyPr>
          <a:lstStyle/>
          <a:p>
            <a:pPr marL="0" marR="0" lvl="0" indent="0" algn="ctr" defTabSz="517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  <a:sym typeface="News Gothic MT"/>
              </a:rPr>
              <a:t>Strong synergy with FCC developments</a:t>
            </a:r>
          </a:p>
          <a:p>
            <a:pPr marL="0" marR="0" lvl="0" indent="0" algn="ctr" defTabSz="517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  <a:sym typeface="News Gothic MT"/>
              </a:rPr>
              <a:t>First Nb 800 MHz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5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  <a:sym typeface="News Gothic MT"/>
              </a:rPr>
              <a:t>-Cell cavity </a:t>
            </a:r>
          </a:p>
          <a:p>
            <a:pPr marL="0" marR="0" lvl="0" indent="0" algn="ctr" defTabSz="517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  <a:sym typeface="News Gothic MT"/>
              </a:rPr>
              <a:t>fabricated @ JLAB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F7D0B-16EC-5363-BC62-3F59FB08293E}"/>
              </a:ext>
            </a:extLst>
          </p:cNvPr>
          <p:cNvSpPr txBox="1"/>
          <p:nvPr/>
        </p:nvSpPr>
        <p:spPr>
          <a:xfrm>
            <a:off x="8078284" y="1128271"/>
            <a:ext cx="3171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Marhauser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JLab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), IPAC18, THPAL146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0D9990-AD4D-951B-88E1-90183E35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0769BB-89C2-4C80-A053-DC9B542B738F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9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039B-C065-7BCB-6DF8-01D97718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AD807549-385E-2221-942C-EFFC37A0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633" y="3537035"/>
            <a:ext cx="3862743" cy="3183338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D22039A-2DFE-65FF-C0D9-FF1A4B69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EFE69-99AC-5896-7FE5-34F75C63AD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3928" y="1114425"/>
            <a:ext cx="5119688" cy="50625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800" dirty="0"/>
              <a:t>Horizon Europe: Innovate </a:t>
            </a:r>
            <a:r>
              <a:rPr lang="en-GB" sz="1800" noProof="0" dirty="0"/>
              <a:t>for Sustainable Accelerator Systems (</a:t>
            </a:r>
            <a:r>
              <a:rPr lang="en-GB" sz="1800" noProof="0" dirty="0" err="1"/>
              <a:t>iSAS</a:t>
            </a:r>
            <a:r>
              <a:rPr lang="en-GB" sz="1800" noProof="0" dirty="0"/>
              <a:t>):</a:t>
            </a:r>
          </a:p>
          <a:p>
            <a:pPr lvl="1">
              <a:lnSpc>
                <a:spcPct val="120000"/>
              </a:lnSpc>
            </a:pPr>
            <a:r>
              <a:rPr lang="en-GB" sz="1800" noProof="0" dirty="0"/>
              <a:t>13 M€, 1000 person months, </a:t>
            </a:r>
          </a:p>
          <a:p>
            <a:pPr lvl="1">
              <a:lnSpc>
                <a:spcPct val="120000"/>
              </a:lnSpc>
            </a:pPr>
            <a:r>
              <a:rPr lang="en-GB" sz="1800" noProof="0" dirty="0"/>
              <a:t>17 partners for 4 yrs (2024 – 28) . </a:t>
            </a:r>
          </a:p>
          <a:p>
            <a:pPr>
              <a:lnSpc>
                <a:spcPct val="120000"/>
              </a:lnSpc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Incl: </a:t>
            </a:r>
            <a:r>
              <a:rPr lang="it-IT" sz="1800" dirty="0">
                <a:solidFill>
                  <a:prstClr val="black"/>
                </a:solidFill>
              </a:rPr>
              <a:t>CEA, CERN,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CNRS, </a:t>
            </a:r>
            <a:r>
              <a:rPr lang="it-IT" sz="1800" dirty="0">
                <a:solidFill>
                  <a:prstClr val="black"/>
                </a:solidFill>
              </a:rPr>
              <a:t>DESY, EPFL,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ESS,    HZB, INFN, Nikhef, UKRI, ULAN,</a:t>
            </a:r>
            <a:r>
              <a:rPr lang="it-IT" sz="1800" dirty="0">
                <a:solidFill>
                  <a:prstClr val="black"/>
                </a:solidFill>
              </a:rPr>
              <a:t> VUB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800" noProof="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400" b="1" dirty="0">
                <a:solidFill>
                  <a:srgbClr val="FF0000"/>
                </a:solidFill>
              </a:rPr>
              <a:t>Strong LDG RFCP integration.</a:t>
            </a:r>
            <a:endParaRPr lang="en-GB" sz="2400" b="1" noProof="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0964C-A2C5-99BD-EB7A-A37A2E9A082C}"/>
              </a:ext>
            </a:extLst>
          </p:cNvPr>
          <p:cNvSpPr txBox="1"/>
          <p:nvPr/>
        </p:nvSpPr>
        <p:spPr>
          <a:xfrm>
            <a:off x="10894237" y="5015682"/>
            <a:ext cx="1247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 2028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6395A94-2810-034B-5AD4-B27448A1F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774" y="135228"/>
            <a:ext cx="217811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657435BA-F6C6-4374-B1E1-035E265B0978}"/>
              </a:ext>
            </a:extLst>
          </p:cNvPr>
          <p:cNvSpPr txBox="1"/>
          <p:nvPr/>
        </p:nvSpPr>
        <p:spPr>
          <a:xfrm>
            <a:off x="-3350405" y="6529867"/>
            <a:ext cx="6145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https://isas.ijclab.in2p3.fr/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A137C553-24D8-2F44-1772-CEA0B8F61752}"/>
              </a:ext>
            </a:extLst>
          </p:cNvPr>
          <p:cNvSpPr/>
          <p:nvPr/>
        </p:nvSpPr>
        <p:spPr>
          <a:xfrm rot="18523157">
            <a:off x="1804385" y="3738911"/>
            <a:ext cx="274707" cy="314039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2" descr="European Laboratory Directors Group Meeting and Accelerator R&amp;D Workshop">
            <a:extLst>
              <a:ext uri="{FF2B5EF4-FFF2-40B4-BE49-F238E27FC236}">
                <a16:creationId xmlns:a16="http://schemas.microsoft.com/office/drawing/2014/main" id="{5EB41767-D38D-CE76-4079-38F266C84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1" t="76026" b="-249"/>
          <a:stretch/>
        </p:blipFill>
        <p:spPr bwMode="auto">
          <a:xfrm>
            <a:off x="354930" y="3325422"/>
            <a:ext cx="807486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F41D527-112C-3BE7-2766-A158DDC91285}"/>
              </a:ext>
            </a:extLst>
          </p:cNvPr>
          <p:cNvGrpSpPr/>
          <p:nvPr/>
        </p:nvGrpSpPr>
        <p:grpSpPr>
          <a:xfrm>
            <a:off x="5163611" y="1090527"/>
            <a:ext cx="7028389" cy="5629846"/>
            <a:chOff x="5163611" y="1090527"/>
            <a:chExt cx="7028389" cy="5629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8AE2D2-66F3-9F1A-5B88-FDF6D3D0E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2077" y="3755908"/>
              <a:ext cx="6356568" cy="2964465"/>
            </a:xfrm>
            <a:prstGeom prst="rect">
              <a:avLst/>
            </a:prstGeom>
          </p:spPr>
        </p:pic>
        <p:sp>
          <p:nvSpPr>
            <p:cNvPr id="33" name="コンテンツ プレースホルダー 3">
              <a:extLst>
                <a:ext uri="{FF2B5EF4-FFF2-40B4-BE49-F238E27FC236}">
                  <a16:creationId xmlns:a16="http://schemas.microsoft.com/office/drawing/2014/main" id="{3FD6D3F1-B072-10BC-E1EB-153AEB74BBD4}"/>
                </a:ext>
              </a:extLst>
            </p:cNvPr>
            <p:cNvSpPr txBox="1">
              <a:spLocks/>
            </p:cNvSpPr>
            <p:nvPr/>
          </p:nvSpPr>
          <p:spPr>
            <a:xfrm>
              <a:off x="5649832" y="3209047"/>
              <a:ext cx="6356568" cy="5531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ja-SE" sz="181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游ゴシック" panose="020B0400000000000000" pitchFamily="34" charset="-128"/>
                  <a:cs typeface="Arial" charset="0"/>
                </a:rPr>
                <a:t>In-kind from ESS, re-use MB prototype components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ja-SE" sz="181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Arial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ja-SE" sz="181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Arial" charset="0"/>
              </a:endParaRPr>
            </a:p>
            <a:p>
              <a:pPr marL="685800" marR="0" lvl="1" indent="-228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ja-SE" sz="181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Arial" charset="0"/>
              </a:endParaRPr>
            </a:p>
            <a:p>
              <a:pPr marL="517413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ja-SE" sz="181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Arial" charset="0"/>
              </a:endParaRPr>
            </a:p>
            <a:p>
              <a:pPr marL="685800" marR="0" lvl="1" indent="-228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ja-SE" sz="181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Arial" charset="0"/>
              </a:endParaRPr>
            </a:p>
            <a:p>
              <a:pPr marL="685800" marR="0" lvl="1" indent="-228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ja-SE" sz="181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Arial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ja-SE" sz="181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Arial" charset="0"/>
              </a:endParaRPr>
            </a:p>
            <a:p>
              <a:pPr marL="228600" marR="0" lvl="0" indent="-228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ja-SE" sz="22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游ゴシック" panose="020B0400000000000000" pitchFamily="34" charset="-128"/>
                <a:cs typeface="Arial" charset="0"/>
              </a:endParaRPr>
            </a:p>
          </p:txBody>
        </p:sp>
        <p:pic>
          <p:nvPicPr>
            <p:cNvPr id="34" name="Image 10">
              <a:extLst>
                <a:ext uri="{FF2B5EF4-FFF2-40B4-BE49-F238E27FC236}">
                  <a16:creationId xmlns:a16="http://schemas.microsoft.com/office/drawing/2014/main" id="{5FD1F8AA-BD59-878E-374F-3DBB60CCF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35996" y="2096586"/>
              <a:ext cx="3509100" cy="111444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35" name="Image 13">
              <a:extLst>
                <a:ext uri="{FF2B5EF4-FFF2-40B4-BE49-F238E27FC236}">
                  <a16:creationId xmlns:a16="http://schemas.microsoft.com/office/drawing/2014/main" id="{A5A423F3-5121-F0E4-7DBF-9B1855389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3156" y="2121523"/>
              <a:ext cx="1172670" cy="1087524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36" name="Image 14">
              <a:extLst>
                <a:ext uri="{FF2B5EF4-FFF2-40B4-BE49-F238E27FC236}">
                  <a16:creationId xmlns:a16="http://schemas.microsoft.com/office/drawing/2014/main" id="{9A636C4B-F868-760B-333F-7FFE81025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857" y="2118986"/>
              <a:ext cx="1673748" cy="1090061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C46F8A-1FA3-77C1-1ADB-63525B17BA90}"/>
                </a:ext>
              </a:extLst>
            </p:cNvPr>
            <p:cNvSpPr txBox="1"/>
            <p:nvPr/>
          </p:nvSpPr>
          <p:spPr>
            <a:xfrm>
              <a:off x="5163611" y="1090527"/>
              <a:ext cx="70283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PERLE 1</a:t>
              </a:r>
              <a:r>
                <a:rPr kumimoji="0" lang="en-GB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cryomodule adapted from ESS design and optimised for efficient, high current ERL operation. 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505604E-1711-8557-18F5-C9E4053E74DC}"/>
              </a:ext>
            </a:extLst>
          </p:cNvPr>
          <p:cNvSpPr/>
          <p:nvPr/>
        </p:nvSpPr>
        <p:spPr>
          <a:xfrm>
            <a:off x="3499560" y="4183625"/>
            <a:ext cx="2052807" cy="2342879"/>
          </a:xfrm>
          <a:prstGeom prst="roundRect">
            <a:avLst>
              <a:gd name="adj" fmla="val 11392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has broad accelerator applicability: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Bulk-Nb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SRF thin films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FE-FRT’s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RF Controls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Amplifiers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53F9F-60CC-D2C8-3B80-DE62BFF8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Innovate </a:t>
            </a:r>
            <a:r>
              <a:rPr lang="en-GB" sz="3200" noProof="0" dirty="0"/>
              <a:t>for Sustainable Accelerator Systems (</a:t>
            </a:r>
            <a:r>
              <a:rPr lang="en-GB" sz="3200" noProof="0" dirty="0" err="1"/>
              <a:t>iSAS</a:t>
            </a:r>
            <a:r>
              <a:rPr lang="en-GB" sz="3200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1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3B2F-8F44-9BBF-1D4A-4B340DC7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ED0395-0486-7276-AB4E-A43C0F8B69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1559" b="2846"/>
          <a:stretch/>
        </p:blipFill>
        <p:spPr bwMode="auto">
          <a:xfrm>
            <a:off x="51796" y="3070378"/>
            <a:ext cx="4991609" cy="3370177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2D8A4-1C3D-0323-B39F-6E855C0DE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Sustainability Priorities – Thin Films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EBAA56-DF86-5E48-3D07-0C1A05792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065265"/>
            <a:ext cx="10515600" cy="506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 last 5-years, prices have increased: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Bulk-Nb material by factor of 3!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LHe</a:t>
            </a:r>
            <a:r>
              <a:rPr lang="en-GB" sz="2400" b="1" dirty="0">
                <a:solidFill>
                  <a:srgbClr val="FF0000"/>
                </a:solidFill>
              </a:rPr>
              <a:t> by factor 10!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Grid Power by factor 3!</a:t>
            </a:r>
          </a:p>
          <a:p>
            <a:pPr marL="0" indent="0">
              <a:buNone/>
            </a:pPr>
            <a:endParaRPr lang="en-GB" sz="22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C1C2A2-A1E6-1A2A-C5A5-D875F42FCEBF}"/>
              </a:ext>
            </a:extLst>
          </p:cNvPr>
          <p:cNvGrpSpPr/>
          <p:nvPr/>
        </p:nvGrpSpPr>
        <p:grpSpPr>
          <a:xfrm>
            <a:off x="5305360" y="4670135"/>
            <a:ext cx="6792085" cy="1768643"/>
            <a:chOff x="5305360" y="4965104"/>
            <a:chExt cx="6792085" cy="17686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6FDE4-1861-8904-3294-361497A2D308}"/>
                </a:ext>
              </a:extLst>
            </p:cNvPr>
            <p:cNvSpPr txBox="1"/>
            <p:nvPr/>
          </p:nvSpPr>
          <p:spPr>
            <a:xfrm>
              <a:off x="5305360" y="5687428"/>
              <a:ext cx="2081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K (Bulk Nb)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6ADE66-6052-D7A6-00C4-4442E709D782}"/>
                </a:ext>
              </a:extLst>
            </p:cNvPr>
            <p:cNvSpPr/>
            <p:nvPr/>
          </p:nvSpPr>
          <p:spPr>
            <a:xfrm>
              <a:off x="7422948" y="5724310"/>
              <a:ext cx="2880000" cy="288000"/>
            </a:xfrm>
            <a:prstGeom prst="rect">
              <a:avLst/>
            </a:prstGeom>
            <a:solidFill>
              <a:srgbClr val="1E5D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51C0B8-A498-7260-0DC4-9613EF6DEE56}"/>
                </a:ext>
              </a:extLst>
            </p:cNvPr>
            <p:cNvSpPr/>
            <p:nvPr/>
          </p:nvSpPr>
          <p:spPr>
            <a:xfrm>
              <a:off x="7422948" y="6075140"/>
              <a:ext cx="1800000" cy="288000"/>
            </a:xfrm>
            <a:prstGeom prst="rect">
              <a:avLst/>
            </a:prstGeom>
            <a:solidFill>
              <a:srgbClr val="1E5D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3C338B-A03F-E443-C293-7136ED525F45}"/>
                </a:ext>
              </a:extLst>
            </p:cNvPr>
            <p:cNvSpPr/>
            <p:nvPr/>
          </p:nvSpPr>
          <p:spPr>
            <a:xfrm>
              <a:off x="10302948" y="5724310"/>
              <a:ext cx="828000" cy="288000"/>
            </a:xfrm>
            <a:prstGeom prst="rect">
              <a:avLst/>
            </a:prstGeom>
            <a:solidFill>
              <a:srgbClr val="FF6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CE55A7-0D7E-902C-847B-04C0A2D97B70}"/>
                </a:ext>
              </a:extLst>
            </p:cNvPr>
            <p:cNvSpPr/>
            <p:nvPr/>
          </p:nvSpPr>
          <p:spPr>
            <a:xfrm>
              <a:off x="9222948" y="6075140"/>
              <a:ext cx="273600" cy="288000"/>
            </a:xfrm>
            <a:prstGeom prst="rect">
              <a:avLst/>
            </a:prstGeom>
            <a:solidFill>
              <a:srgbClr val="FF6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40DB0C-B40E-7716-5CC7-D26A0463C3FA}"/>
                </a:ext>
              </a:extLst>
            </p:cNvPr>
            <p:cNvSpPr txBox="1"/>
            <p:nvPr/>
          </p:nvSpPr>
          <p:spPr>
            <a:xfrm>
              <a:off x="5305360" y="6034474"/>
              <a:ext cx="2081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4.5 K (Thin Film)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B413AF-7C2B-19C3-8674-60B0501791E3}"/>
                </a:ext>
              </a:extLst>
            </p:cNvPr>
            <p:cNvSpPr txBox="1"/>
            <p:nvPr/>
          </p:nvSpPr>
          <p:spPr>
            <a:xfrm>
              <a:off x="7418204" y="5320040"/>
              <a:ext cx="1932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E5DF8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Infrastructure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764A91-7403-2443-0BD2-9ACDEB8066A1}"/>
                </a:ext>
              </a:extLst>
            </p:cNvPr>
            <p:cNvSpPr txBox="1"/>
            <p:nvPr/>
          </p:nvSpPr>
          <p:spPr>
            <a:xfrm>
              <a:off x="10164451" y="5320040"/>
              <a:ext cx="1932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69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Operation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512467-FD81-2E49-42AB-47F3F344E04F}"/>
                </a:ext>
              </a:extLst>
            </p:cNvPr>
            <p:cNvSpPr txBox="1"/>
            <p:nvPr/>
          </p:nvSpPr>
          <p:spPr>
            <a:xfrm>
              <a:off x="7873438" y="6425970"/>
              <a:ext cx="2851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C Antoine (CEA), IPAC2023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D81A79-1E7F-2440-F07D-80CCF64407DC}"/>
                </a:ext>
              </a:extLst>
            </p:cNvPr>
            <p:cNvSpPr txBox="1"/>
            <p:nvPr/>
          </p:nvSpPr>
          <p:spPr>
            <a:xfrm>
              <a:off x="6237169" y="4965104"/>
              <a:ext cx="46908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Estimated cryogenic costs of ESS (M€)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14CAB6C-6C6A-E783-C6C7-39EFE38BF031}"/>
              </a:ext>
            </a:extLst>
          </p:cNvPr>
          <p:cNvSpPr/>
          <p:nvPr/>
        </p:nvSpPr>
        <p:spPr>
          <a:xfrm>
            <a:off x="608093" y="6348791"/>
            <a:ext cx="52273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C. Antoine (CEA), IFAST Del.9.1 (2024)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D140F878-F5B3-E8CC-90AE-2CCB7BEA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883EBD-9BCF-9135-271C-B6BB85734080}"/>
              </a:ext>
            </a:extLst>
          </p:cNvPr>
          <p:cNvGrpSpPr/>
          <p:nvPr/>
        </p:nvGrpSpPr>
        <p:grpSpPr>
          <a:xfrm>
            <a:off x="4216211" y="1113596"/>
            <a:ext cx="8227300" cy="3430234"/>
            <a:chOff x="4216211" y="1202084"/>
            <a:chExt cx="8227300" cy="34302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912755-7F7E-4DD5-7567-CF7FDF0DE3E0}"/>
                </a:ext>
              </a:extLst>
            </p:cNvPr>
            <p:cNvSpPr txBox="1"/>
            <p:nvPr/>
          </p:nvSpPr>
          <p:spPr>
            <a:xfrm>
              <a:off x="7467209" y="4324541"/>
              <a:ext cx="49763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S. Posen (FNAL),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Supercond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. Sci. Technol. 30 033004, 2017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E22420-C697-A822-FE1A-1FB7980D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11" t="18637" r="67204" b="44251"/>
            <a:stretch/>
          </p:blipFill>
          <p:spPr>
            <a:xfrm>
              <a:off x="8029634" y="1202084"/>
              <a:ext cx="4110570" cy="3181449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51A9287-9ABF-5CD7-D4EE-F991405C6D18}"/>
                </a:ext>
              </a:extLst>
            </p:cNvPr>
            <p:cNvSpPr/>
            <p:nvPr/>
          </p:nvSpPr>
          <p:spPr>
            <a:xfrm>
              <a:off x="4216211" y="2084992"/>
              <a:ext cx="3510116" cy="1206910"/>
            </a:xfrm>
            <a:prstGeom prst="roundRect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Operating at 4 K (from 2 K) reduces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cryo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power by factor of 3!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CDDB969-A1E1-51F7-7A7F-EC7F389E1960}"/>
                </a:ext>
              </a:extLst>
            </p:cNvPr>
            <p:cNvSpPr/>
            <p:nvPr/>
          </p:nvSpPr>
          <p:spPr>
            <a:xfrm>
              <a:off x="9574306" y="2689628"/>
              <a:ext cx="86400" cy="87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E2C15E-9991-D7C3-7B07-1387F5854AA7}"/>
                </a:ext>
              </a:extLst>
            </p:cNvPr>
            <p:cNvSpPr/>
            <p:nvPr/>
          </p:nvSpPr>
          <p:spPr>
            <a:xfrm>
              <a:off x="11134167" y="3676597"/>
              <a:ext cx="86400" cy="87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59DD016-023B-F5AC-996C-27B21C0E22FC}"/>
                </a:ext>
              </a:extLst>
            </p:cNvPr>
            <p:cNvCxnSpPr/>
            <p:nvPr/>
          </p:nvCxnSpPr>
          <p:spPr>
            <a:xfrm>
              <a:off x="9617506" y="2792808"/>
              <a:ext cx="0" cy="92734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C439C9-AC08-F0C8-671E-6D60CB216BE7}"/>
                </a:ext>
              </a:extLst>
            </p:cNvPr>
            <p:cNvSpPr txBox="1"/>
            <p:nvPr/>
          </p:nvSpPr>
          <p:spPr>
            <a:xfrm>
              <a:off x="9205974" y="3040842"/>
              <a:ext cx="82306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COP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reduction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087FE7F-7FF4-5AF9-6CFC-2A13852A20CF}"/>
              </a:ext>
            </a:extLst>
          </p:cNvPr>
          <p:cNvSpPr txBox="1"/>
          <p:nvPr/>
        </p:nvSpPr>
        <p:spPr>
          <a:xfrm>
            <a:off x="9359748" y="6530911"/>
            <a:ext cx="3866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M. Titov (CEA) talk @ ESPPU2025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C3FE1D-0CB4-EEFA-CEE2-DD04B404C2A9}"/>
              </a:ext>
            </a:extLst>
          </p:cNvPr>
          <p:cNvSpPr txBox="1"/>
          <p:nvPr/>
        </p:nvSpPr>
        <p:spPr>
          <a:xfrm>
            <a:off x="9748492" y="5780171"/>
            <a:ext cx="235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43% less cost!!!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5A379FE-257A-9045-A047-0CD9D3E4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774" y="135228"/>
            <a:ext cx="217811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86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83400-AAAA-F5A1-FA14-47CCB7F0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13840-C653-8332-2C5F-06D4E975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78"/>
            <a:ext cx="10515600" cy="635000"/>
          </a:xfrm>
        </p:spPr>
        <p:txBody>
          <a:bodyPr/>
          <a:lstStyle/>
          <a:p>
            <a:r>
              <a:rPr lang="en-GB" sz="3600" dirty="0"/>
              <a:t>4K Cavity Developments (1/2)</a:t>
            </a:r>
            <a:br>
              <a:rPr lang="en-GB" dirty="0"/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WP3: CEA, HZB, INFN and STFC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4323A-8AB4-0A87-7581-F9A82A6C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ACDF4-ECD7-0097-3DC4-9B7438DE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14" y="2301821"/>
            <a:ext cx="4729772" cy="3899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6405B-07CC-A195-E8B2-3ABDC08C9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809" y="2996711"/>
            <a:ext cx="2981741" cy="34961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B881A-6E92-F8D9-D165-6FA487716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102" y="2301821"/>
            <a:ext cx="2915057" cy="3353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4559F6-B6A0-61BF-35EA-A6C70A7EDB25}"/>
              </a:ext>
            </a:extLst>
          </p:cNvPr>
          <p:cNvSpPr txBox="1"/>
          <p:nvPr/>
        </p:nvSpPr>
        <p:spPr>
          <a:xfrm>
            <a:off x="295684" y="1291192"/>
            <a:ext cx="5726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Coating recipe optimised and validated on small planar resonator (QPR).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061E3D-3F37-0925-6E14-CCAD15506B95}"/>
              </a:ext>
            </a:extLst>
          </p:cNvPr>
          <p:cNvSpPr txBox="1"/>
          <p:nvPr/>
        </p:nvSpPr>
        <p:spPr>
          <a:xfrm>
            <a:off x="6998970" y="1291192"/>
            <a:ext cx="5193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2 coating systems for 1.3 GHz cavities ready, in the testing phase.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751307-1BC2-299E-1706-6B5AD669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774" y="135228"/>
            <a:ext cx="217811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6B295211-85D7-97C1-52D8-B08BB25E7869}"/>
              </a:ext>
            </a:extLst>
          </p:cNvPr>
          <p:cNvSpPr/>
          <p:nvPr/>
        </p:nvSpPr>
        <p:spPr>
          <a:xfrm>
            <a:off x="5239247" y="1840449"/>
            <a:ext cx="1565734" cy="922744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Translate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02E51C2-FF52-7024-BB8D-F0C8CFC380F2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19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B8612-D48A-6416-2A6D-F0BDBE0DE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1A30-7405-46E9-0890-E7BD2C6A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10"/>
            <a:ext cx="10515600" cy="635000"/>
          </a:xfrm>
        </p:spPr>
        <p:txBody>
          <a:bodyPr/>
          <a:lstStyle/>
          <a:p>
            <a:r>
              <a:rPr lang="en-GB" sz="3600" dirty="0"/>
              <a:t>4K Cavity Developments (2/2)</a:t>
            </a:r>
            <a:br>
              <a:rPr lang="en-GB" dirty="0"/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WP3: CEA, HZB, INFN and STFC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BB0099-696A-586B-CDF6-F3248D01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28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E93A0-99B8-1707-7C08-3DEC8BB9350E}"/>
              </a:ext>
            </a:extLst>
          </p:cNvPr>
          <p:cNvSpPr txBox="1"/>
          <p:nvPr/>
        </p:nvSpPr>
        <p:spPr>
          <a:xfrm>
            <a:off x="217026" y="1411697"/>
            <a:ext cx="619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Advanced characterisation facilities to investigate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9DD2E-D9D6-CE75-7EEC-7043A9361DC5}"/>
              </a:ext>
            </a:extLst>
          </p:cNvPr>
          <p:cNvSpPr txBox="1"/>
          <p:nvPr/>
        </p:nvSpPr>
        <p:spPr>
          <a:xfrm>
            <a:off x="6498324" y="1411697"/>
            <a:ext cx="51930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An interlayer between Nb3Sn coating and Cu substrate to enhance film mechanical stability and tunability.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1557A77-6E5F-42C4-B841-3D24DE14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774" y="135228"/>
            <a:ext cx="217811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7C602-80F5-9981-C8C4-2BDFAE3B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/>
          <a:stretch>
            <a:fillRect/>
          </a:stretch>
        </p:blipFill>
        <p:spPr>
          <a:xfrm>
            <a:off x="623519" y="1921379"/>
            <a:ext cx="5193029" cy="4571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1C97B-4101-6EA8-0F02-E6C342FA6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53" y="2720996"/>
            <a:ext cx="5438771" cy="37718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DA76AC-3585-9D61-0AB7-D276A286CE35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009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28870-44C8-9AA3-CF49-83166F28D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77948-EA0E-5762-54E0-7C69F46E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Thin-films Challenges/Limitations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85C5-A994-E3AA-78A9-1F8331B6D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555975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/>
              <a:t>Seamless substrate manufacture</a:t>
            </a:r>
            <a:r>
              <a:rPr lang="en-GB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Machining, hydroforming, electro-forming, spinning, etc.</a:t>
            </a:r>
          </a:p>
          <a:p>
            <a:pPr>
              <a:lnSpc>
                <a:spcPct val="120000"/>
              </a:lnSpc>
            </a:pPr>
            <a:r>
              <a:rPr lang="en-GB" b="1" dirty="0"/>
              <a:t>Magnetic flux sensitivity mitigation</a:t>
            </a:r>
            <a:r>
              <a:rPr lang="en-GB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Material, thickness, quality, cooling, thermo-current  mitigation etc.</a:t>
            </a:r>
          </a:p>
          <a:p>
            <a:pPr>
              <a:lnSpc>
                <a:spcPct val="120000"/>
              </a:lnSpc>
            </a:pPr>
            <a:r>
              <a:rPr lang="en-GB" b="1" dirty="0"/>
              <a:t>Provision of deposition targets – industry capability: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Cylindrical alloy/compound targets for cavity deposition.</a:t>
            </a:r>
          </a:p>
          <a:p>
            <a:pPr>
              <a:lnSpc>
                <a:spcPct val="120000"/>
              </a:lnSpc>
            </a:pPr>
            <a:r>
              <a:rPr lang="en-GB" b="1" dirty="0"/>
              <a:t>Optimise deposition processes: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PVD, CVD, HIPIMS, ALD, etc.</a:t>
            </a:r>
          </a:p>
          <a:p>
            <a:pPr>
              <a:lnSpc>
                <a:spcPct val="120000"/>
              </a:lnSpc>
            </a:pPr>
            <a:r>
              <a:rPr lang="en-GB" b="1" dirty="0"/>
              <a:t>Validate deposition from 2D to 3D: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Surface analysis capabilities: </a:t>
            </a:r>
            <a:r>
              <a:rPr lang="pt-BR" dirty="0">
                <a:solidFill>
                  <a:srgbClr val="0070C0"/>
                </a:solidFill>
              </a:rPr>
              <a:t>SEM, FIB, AFM, XPS, XRD, RBS, TEM, </a:t>
            </a:r>
            <a:r>
              <a:rPr lang="en-GB" dirty="0">
                <a:solidFill>
                  <a:srgbClr val="0070C0"/>
                </a:solidFill>
              </a:rPr>
              <a:t>etc</a:t>
            </a:r>
          </a:p>
          <a:p>
            <a:pPr>
              <a:lnSpc>
                <a:spcPct val="120000"/>
              </a:lnSpc>
            </a:pPr>
            <a:r>
              <a:rPr lang="en-GB" b="1" dirty="0"/>
              <a:t>Enhance cryogenic testing infrastructures:</a:t>
            </a:r>
          </a:p>
          <a:p>
            <a:pPr lvl="1">
              <a:lnSpc>
                <a:spcPct val="120000"/>
              </a:lnSpc>
            </a:pPr>
            <a:r>
              <a:rPr lang="en-GB" noProof="0" dirty="0">
                <a:solidFill>
                  <a:srgbClr val="0070C0"/>
                </a:solidFill>
              </a:rPr>
              <a:t>Characterise: </a:t>
            </a:r>
            <a:r>
              <a:rPr lang="en-GB" i="1" noProof="0" dirty="0">
                <a:solidFill>
                  <a:srgbClr val="0070C0"/>
                </a:solidFill>
              </a:rPr>
              <a:t>T</a:t>
            </a:r>
            <a:r>
              <a:rPr lang="en-GB" i="1" baseline="-25000" noProof="0" dirty="0">
                <a:solidFill>
                  <a:srgbClr val="0070C0"/>
                </a:solidFill>
              </a:rPr>
              <a:t>c</a:t>
            </a:r>
            <a:r>
              <a:rPr lang="en-GB" noProof="0" dirty="0">
                <a:solidFill>
                  <a:srgbClr val="0070C0"/>
                </a:solidFill>
              </a:rPr>
              <a:t>, RRR, AC/DC magnetic susceptibility, </a:t>
            </a:r>
            <a:r>
              <a:rPr lang="en-GB" i="1" noProof="0" dirty="0" err="1">
                <a:solidFill>
                  <a:srgbClr val="0070C0"/>
                </a:solidFill>
              </a:rPr>
              <a:t>H</a:t>
            </a:r>
            <a:r>
              <a:rPr lang="en-GB" i="1" baseline="-25000" noProof="0" dirty="0" err="1">
                <a:solidFill>
                  <a:srgbClr val="0070C0"/>
                </a:solidFill>
              </a:rPr>
              <a:t>c</a:t>
            </a:r>
            <a:r>
              <a:rPr lang="en-GB" noProof="0" dirty="0">
                <a:solidFill>
                  <a:srgbClr val="0070C0"/>
                </a:solidFill>
              </a:rPr>
              <a:t>, </a:t>
            </a:r>
            <a:r>
              <a:rPr lang="en-GB" i="1" noProof="0" dirty="0" err="1">
                <a:solidFill>
                  <a:srgbClr val="0070C0"/>
                </a:solidFill>
              </a:rPr>
              <a:t>H</a:t>
            </a:r>
            <a:r>
              <a:rPr lang="en-GB" i="1" baseline="-25000" noProof="0" dirty="0" err="1">
                <a:solidFill>
                  <a:srgbClr val="0070C0"/>
                </a:solidFill>
              </a:rPr>
              <a:t>fp</a:t>
            </a:r>
            <a:r>
              <a:rPr lang="en-GB" noProof="0" dirty="0">
                <a:solidFill>
                  <a:srgbClr val="0070C0"/>
                </a:solidFill>
              </a:rPr>
              <a:t>, </a:t>
            </a:r>
            <a:r>
              <a:rPr lang="en-GB" i="1" noProof="0" dirty="0" err="1">
                <a:solidFill>
                  <a:srgbClr val="0070C0"/>
                </a:solidFill>
              </a:rPr>
              <a:t>H</a:t>
            </a:r>
            <a:r>
              <a:rPr lang="en-GB" i="1" baseline="-25000" noProof="0" dirty="0" err="1">
                <a:solidFill>
                  <a:srgbClr val="0070C0"/>
                </a:solidFill>
              </a:rPr>
              <a:t>sh</a:t>
            </a:r>
            <a:r>
              <a:rPr lang="en-GB" noProof="0" dirty="0">
                <a:solidFill>
                  <a:srgbClr val="0070C0"/>
                </a:solidFill>
              </a:rPr>
              <a:t>, Field penetration</a:t>
            </a:r>
          </a:p>
          <a:p>
            <a:pPr lvl="1">
              <a:lnSpc>
                <a:spcPct val="120000"/>
              </a:lnSpc>
            </a:pPr>
            <a:r>
              <a:rPr lang="en-GB" noProof="0" dirty="0">
                <a:solidFill>
                  <a:srgbClr val="0070C0"/>
                </a:solidFill>
              </a:rPr>
              <a:t>RF: QPR, choke cavity, VT facilities.</a:t>
            </a:r>
          </a:p>
          <a:p>
            <a:pPr>
              <a:lnSpc>
                <a:spcPct val="120000"/>
              </a:lnSpc>
            </a:pPr>
            <a:r>
              <a:rPr lang="en-GB" b="1" dirty="0"/>
              <a:t>Validate cavity deposition: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Over wide frequency range (400 MHz to 1.3 GHz)</a:t>
            </a:r>
          </a:p>
          <a:p>
            <a:pPr>
              <a:lnSpc>
                <a:spcPct val="120000"/>
              </a:lnSpc>
            </a:pPr>
            <a:r>
              <a:rPr lang="en-GB" b="1" dirty="0"/>
              <a:t>Qualify thin film project focussed cavities to high TRL level: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Industrialise thin-film cavity deposition. </a:t>
            </a:r>
          </a:p>
          <a:p>
            <a:pPr>
              <a:lnSpc>
                <a:spcPct val="120000"/>
              </a:lnSpc>
            </a:pPr>
            <a:endParaRPr lang="en-GB" b="1" dirty="0"/>
          </a:p>
          <a:p>
            <a:pPr>
              <a:lnSpc>
                <a:spcPct val="120000"/>
              </a:lnSpc>
            </a:pPr>
            <a:endParaRPr lang="en-GB" b="1" dirty="0"/>
          </a:p>
          <a:p>
            <a:pPr>
              <a:lnSpc>
                <a:spcPct val="120000"/>
              </a:lnSpc>
            </a:pPr>
            <a:endParaRPr lang="en-GB" b="1" dirty="0"/>
          </a:p>
          <a:p>
            <a:pPr>
              <a:lnSpc>
                <a:spcPct val="120000"/>
              </a:lnSpc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FE04E-A7B9-517D-7095-A42BC5FD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1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BBFC-EA20-1516-2955-A50B2147B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European Strategy for Particle Physics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FC172-2E64-F376-84C1-906DBB67E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0" y="1825625"/>
            <a:ext cx="696468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000" b="1" dirty="0"/>
              <a:t>Accelerator R&amp;D Roadmap (</a:t>
            </a:r>
            <a:r>
              <a:rPr lang="en-GB" sz="3000" b="1" dirty="0">
                <a:hlinkClick r:id="rId2"/>
              </a:rPr>
              <a:t>CERN 2022.001</a:t>
            </a:r>
            <a:r>
              <a:rPr lang="en-GB" sz="3000" b="1" dirty="0"/>
              <a:t>)</a:t>
            </a:r>
          </a:p>
          <a:p>
            <a:r>
              <a:rPr lang="en-GB" dirty="0"/>
              <a:t>High Field Magnets</a:t>
            </a:r>
          </a:p>
          <a:p>
            <a:r>
              <a:rPr lang="en-GB" b="1" dirty="0">
                <a:solidFill>
                  <a:srgbClr val="C00000"/>
                </a:solidFill>
              </a:rPr>
              <a:t>High Gradient RF Structures and Systems</a:t>
            </a:r>
          </a:p>
          <a:p>
            <a:r>
              <a:rPr lang="en-GB" dirty="0"/>
              <a:t>High Gradient Plasma and Laser Accelerators</a:t>
            </a:r>
          </a:p>
          <a:p>
            <a:r>
              <a:rPr lang="en-GB" dirty="0">
                <a:solidFill>
                  <a:schemeClr val="accent1"/>
                </a:solidFill>
              </a:rPr>
              <a:t>Bright Muon Beams and Muon Colliders</a:t>
            </a:r>
          </a:p>
          <a:p>
            <a:r>
              <a:rPr lang="en-GB" dirty="0">
                <a:solidFill>
                  <a:schemeClr val="accent1"/>
                </a:solidFill>
              </a:rPr>
              <a:t>Energy Recovery </a:t>
            </a:r>
            <a:r>
              <a:rPr lang="en-GB" dirty="0" err="1">
                <a:solidFill>
                  <a:schemeClr val="accent1"/>
                </a:solidFill>
              </a:rPr>
              <a:t>Linacs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R&amp;D Programmes Oriented to Future Facilities: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FCC-</a:t>
            </a:r>
            <a:r>
              <a:rPr lang="en-GB" dirty="0" err="1">
                <a:solidFill>
                  <a:schemeClr val="accent1"/>
                </a:solidFill>
              </a:rPr>
              <a:t>ee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>
                <a:solidFill>
                  <a:schemeClr val="accent1"/>
                </a:solidFill>
              </a:rPr>
              <a:t>ILC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CLIC</a:t>
            </a:r>
          </a:p>
          <a:p>
            <a:r>
              <a:rPr lang="en-GB" sz="3500" b="1" u="sng" dirty="0">
                <a:solidFill>
                  <a:srgbClr val="00B050"/>
                </a:solidFill>
              </a:rPr>
              <a:t>Sustainability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0B3732-1572-CDE2-4588-BF124F2C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87" y="1412816"/>
            <a:ext cx="3654502" cy="5194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58D415-3BEF-0A68-C1B0-AB31BDED3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25" y="152544"/>
            <a:ext cx="1064241" cy="626301"/>
          </a:xfrm>
          <a:prstGeom prst="rect">
            <a:avLst/>
          </a:prstGeom>
        </p:spPr>
      </p:pic>
      <p:sp>
        <p:nvSpPr>
          <p:cNvPr id="7" name="Arrow: Bent 6">
            <a:extLst>
              <a:ext uri="{FF2B5EF4-FFF2-40B4-BE49-F238E27FC236}">
                <a16:creationId xmlns:a16="http://schemas.microsoft.com/office/drawing/2014/main" id="{E4658D2B-7FF4-7B43-FF41-0594BA402400}"/>
              </a:ext>
            </a:extLst>
          </p:cNvPr>
          <p:cNvSpPr/>
          <p:nvPr/>
        </p:nvSpPr>
        <p:spPr>
          <a:xfrm rot="10800000">
            <a:off x="7239000" y="4937758"/>
            <a:ext cx="1050471" cy="103558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8AF0A-5B87-EA9E-A9AE-EE56B680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A9895B0B-438C-423F-3343-1C96CB071A3B}"/>
              </a:ext>
            </a:extLst>
          </p:cNvPr>
          <p:cNvSpPr/>
          <p:nvPr/>
        </p:nvSpPr>
        <p:spPr>
          <a:xfrm rot="5400000">
            <a:off x="10278697" y="3117938"/>
            <a:ext cx="1412427" cy="60742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3B6236-FA99-2FB4-C4F8-7A61C3A02B3D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7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9F132-E662-70E1-5176-8C872605E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A Ferroelectric Fast Reactive Tuner (FE-FRT) to Combat Microphonics">
            <a:extLst>
              <a:ext uri="{FF2B5EF4-FFF2-40B4-BE49-F238E27FC236}">
                <a16:creationId xmlns:a16="http://schemas.microsoft.com/office/drawing/2014/main" id="{E86EF365-CEF5-3F5E-3938-A472BE20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8" y="4382903"/>
            <a:ext cx="4001398" cy="190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8D5AE-96F8-9A4D-385F-DD5A623AC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Sustainability Priorities - FE-FRT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492726-B6DC-D19F-E0CF-7178DA854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ptos" panose="020B0004020202020204" pitchFamily="34" charset="0"/>
              </a:rPr>
              <a:t>Ferro-Electric Fast Reactive Tuners (FE-FRT):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Potential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game-changer for SRF cavity tuning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transient beam loading/microphonics –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</a:rPr>
              <a:t>particularly beneficial for ERL applications.</a:t>
            </a:r>
          </a:p>
          <a:p>
            <a:pP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Short coaxial structure, with FE element: </a:t>
            </a:r>
          </a:p>
          <a:p>
            <a:pPr lvl="1"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RF power in and reflected back. FE permittivity changed by an applied voltage → change of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Prefl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→  rapid change of frequency.</a:t>
            </a:r>
          </a:p>
          <a:p>
            <a:pPr lvl="1"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Tuning speed &gt; 600 ns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(HV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cct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limit), deliver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</a:rPr>
              <a:t>power savings (x10)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and improved stability.</a:t>
            </a:r>
          </a:p>
          <a:p>
            <a:r>
              <a:rPr lang="en-GB" sz="2000" dirty="0">
                <a:latin typeface="Aptos" panose="020B0004020202020204" pitchFamily="34" charset="0"/>
              </a:rPr>
              <a:t>Based on previous work by CERN, Lancaster U, BNL and Euclid </a:t>
            </a:r>
            <a:r>
              <a:rPr lang="en-GB" sz="2000" dirty="0" err="1">
                <a:latin typeface="Aptos" panose="020B0004020202020204" pitchFamily="34" charset="0"/>
              </a:rPr>
              <a:t>techlabs</a:t>
            </a:r>
            <a:r>
              <a:rPr lang="en-GB" sz="2000" dirty="0">
                <a:latin typeface="Aptos" panose="020B0004020202020204" pitchFamily="34" charset="0"/>
              </a:rPr>
              <a:t>.</a:t>
            </a:r>
          </a:p>
          <a:p>
            <a:r>
              <a:rPr lang="en-GB" sz="2000" dirty="0">
                <a:latin typeface="Aptos" panose="020B0004020202020204" pitchFamily="34" charset="0"/>
              </a:rPr>
              <a:t>Partners: HZB, CERN, CNRS, Lancaster U.</a:t>
            </a:r>
          </a:p>
          <a:p>
            <a:pP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ptos" panose="020B0004020202020204" pitchFamily="34" charset="0"/>
            </a:endParaRPr>
          </a:p>
        </p:txBody>
      </p:sp>
      <p:pic>
        <p:nvPicPr>
          <p:cNvPr id="15" name="Image 16">
            <a:extLst>
              <a:ext uri="{FF2B5EF4-FFF2-40B4-BE49-F238E27FC236}">
                <a16:creationId xmlns:a16="http://schemas.microsoft.com/office/drawing/2014/main" id="{B39A861E-3308-E0F7-DF36-C80766A90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258" y="3862903"/>
            <a:ext cx="4284621" cy="2629971"/>
          </a:xfrm>
          <a:prstGeom prst="rect">
            <a:avLst/>
          </a:prstGeom>
        </p:spPr>
      </p:pic>
      <p:sp>
        <p:nvSpPr>
          <p:cNvPr id="22" name="TextBox 21">
            <a:hlinkClick r:id="rId5"/>
            <a:extLst>
              <a:ext uri="{FF2B5EF4-FFF2-40B4-BE49-F238E27FC236}">
                <a16:creationId xmlns:a16="http://schemas.microsoft.com/office/drawing/2014/main" id="{801A5DA1-0C65-1137-4FBD-D29A77D3269E}"/>
              </a:ext>
            </a:extLst>
          </p:cNvPr>
          <p:cNvSpPr txBox="1"/>
          <p:nvPr/>
        </p:nvSpPr>
        <p:spPr>
          <a:xfrm>
            <a:off x="416508" y="649287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https://euclidtechlabs.com/fast-reactive-tuner/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ZoneTexte 66">
            <a:extLst>
              <a:ext uri="{FF2B5EF4-FFF2-40B4-BE49-F238E27FC236}">
                <a16:creationId xmlns:a16="http://schemas.microsoft.com/office/drawing/2014/main" id="{7C164887-5D93-4F7E-4B75-ACCE27F851BA}"/>
              </a:ext>
            </a:extLst>
          </p:cNvPr>
          <p:cNvSpPr txBox="1"/>
          <p:nvPr/>
        </p:nvSpPr>
        <p:spPr>
          <a:xfrm>
            <a:off x="416508" y="4006087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FE-FRT Device and Equivalent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Cct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FCEB32C-A276-6CBE-C123-72AFD9C8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9B736-06DE-F971-D9B0-CD967057AC6A}"/>
              </a:ext>
            </a:extLst>
          </p:cNvPr>
          <p:cNvSpPr txBox="1"/>
          <p:nvPr/>
        </p:nvSpPr>
        <p:spPr>
          <a:xfrm>
            <a:off x="5977777" y="6533016"/>
            <a:ext cx="537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 Baylac (CNRS/LPSC), Energy saving performance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task 9.5).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58B5A6-107E-8F28-78D4-F1F93186CE1F}"/>
              </a:ext>
            </a:extLst>
          </p:cNvPr>
          <p:cNvGrpSpPr/>
          <p:nvPr/>
        </p:nvGrpSpPr>
        <p:grpSpPr>
          <a:xfrm>
            <a:off x="9046452" y="3854376"/>
            <a:ext cx="2846598" cy="2732061"/>
            <a:chOff x="9046452" y="3854376"/>
            <a:chExt cx="2846598" cy="27320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43D504-3785-3E31-415A-86BDDA475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6452" y="4223708"/>
              <a:ext cx="2846598" cy="19083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ZoneTexte 66">
              <a:extLst>
                <a:ext uri="{FF2B5EF4-FFF2-40B4-BE49-F238E27FC236}">
                  <a16:creationId xmlns:a16="http://schemas.microsoft.com/office/drawing/2014/main" id="{50997A01-73A5-4699-5A9B-11B6771AE9A1}"/>
                </a:ext>
              </a:extLst>
            </p:cNvPr>
            <p:cNvSpPr txBox="1"/>
            <p:nvPr/>
          </p:nvSpPr>
          <p:spPr>
            <a:xfrm>
              <a:off x="9356305" y="3854376"/>
              <a:ext cx="2226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LHeC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 Power Savings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7F47E4-9CCD-A3B2-DD19-5EFC8DA4BA98}"/>
                </a:ext>
              </a:extLst>
            </p:cNvPr>
            <p:cNvSpPr txBox="1"/>
            <p:nvPr/>
          </p:nvSpPr>
          <p:spPr>
            <a:xfrm>
              <a:off x="9448317" y="6217105"/>
              <a:ext cx="2042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B050"/>
                  </a:solidFill>
                </a:rPr>
                <a:t>7.5 x less power!!!</a:t>
              </a: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F6D2785F-AF31-6BCF-D6DA-C1A01DD1D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774" y="135228"/>
            <a:ext cx="217811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4BD2-46A6-3B95-C246-A18C9257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72"/>
            <a:ext cx="10515600" cy="635000"/>
          </a:xfrm>
        </p:spPr>
        <p:txBody>
          <a:bodyPr/>
          <a:lstStyle/>
          <a:p>
            <a:r>
              <a:rPr lang="en-GB" sz="3600" dirty="0"/>
              <a:t>FRT Developments (1/2)</a:t>
            </a:r>
            <a:br>
              <a:rPr lang="en-GB" sz="3600" dirty="0"/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WP1: CERN, CNRS, Euclid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Techlabs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, HZB and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Univ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Lancaster</a:t>
            </a:r>
            <a:endParaRPr lang="en-GB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262AD-2EC7-2BD5-DE45-CE9FB2DC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FF45C-1F25-F17A-52C4-3D17EEB73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65" y="3552003"/>
            <a:ext cx="5273349" cy="2988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B0F669-02FF-9C1A-175D-6A0CDC63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83"/>
          <a:stretch>
            <a:fillRect/>
          </a:stretch>
        </p:blipFill>
        <p:spPr>
          <a:xfrm>
            <a:off x="5888935" y="3185159"/>
            <a:ext cx="6150666" cy="3386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2595C2-30CE-0797-EAF9-455FAF348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616" y="3107839"/>
            <a:ext cx="2448267" cy="295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39130E-73A4-3A0F-B859-B3D3F1401CA5}"/>
              </a:ext>
            </a:extLst>
          </p:cNvPr>
          <p:cNvSpPr txBox="1"/>
          <p:nvPr/>
        </p:nvSpPr>
        <p:spPr>
          <a:xfrm>
            <a:off x="612066" y="1120676"/>
            <a:ext cx="111533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FE-FRT for transient beam loading: Develop and test a FE-FRT for 400 MHz LHC cavities:</a:t>
            </a:r>
          </a:p>
          <a:p>
            <a:r>
              <a:rPr lang="en-GB" sz="2000" dirty="0"/>
              <a:t>• Specifications: 8 kHz tuning, 7.2 kV bias V, 100 ns switching time at 150 kHz switching rate.</a:t>
            </a:r>
          </a:p>
          <a:p>
            <a:r>
              <a:rPr lang="en-GB" sz="2000" dirty="0"/>
              <a:t>• RF design and choice of material validated.</a:t>
            </a:r>
          </a:p>
          <a:p>
            <a:r>
              <a:rPr lang="en-GB" sz="2000" dirty="0"/>
              <a:t>• After manufacturing at CERN, the first warm tests have shown the expected tuning functionality.</a:t>
            </a:r>
          </a:p>
          <a:p>
            <a:r>
              <a:rPr lang="en-GB" sz="2000" dirty="0"/>
              <a:t>• Cold tests to be resumed (Q3 2026).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A21CA60-7B43-8768-CE5E-445CC99A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774" y="135228"/>
            <a:ext cx="217811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4D6FEB-33E6-EF36-504A-CD7A40383A07}"/>
              </a:ext>
            </a:extLst>
          </p:cNvPr>
          <p:cNvSpPr txBox="1"/>
          <p:nvPr/>
        </p:nvSpPr>
        <p:spPr>
          <a:xfrm>
            <a:off x="838200" y="6597209"/>
            <a:ext cx="103705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*S. Smith et al., “Towards high power tests of an FE-FRT for transient detuning”, in Proc. SRF2025, Tokyo, Sep. 2025, pp. 516-521, doi:10.18429/JACoW-SRF2025-WEA03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8EA0A3-4D29-28F9-7FEF-FFF7217E5A14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914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FB67F-C103-6244-497E-26009845E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6C62E-9347-6005-C146-F9EFEE70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72"/>
            <a:ext cx="10515600" cy="635000"/>
          </a:xfrm>
        </p:spPr>
        <p:txBody>
          <a:bodyPr/>
          <a:lstStyle/>
          <a:p>
            <a:r>
              <a:rPr lang="en-GB" sz="3600" dirty="0"/>
              <a:t>FRT Developments (2/2)</a:t>
            </a:r>
            <a:br>
              <a:rPr lang="en-GB" sz="3600" dirty="0"/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WP1: CERN, CNRS, Euclid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Techlabs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, HZB and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Univ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Lancaster</a:t>
            </a:r>
            <a:endParaRPr lang="en-GB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7F16F-9BFC-D605-C671-F7BCCA66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32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9D6455-DEC5-EE98-9B56-8049179D3F51}"/>
              </a:ext>
            </a:extLst>
          </p:cNvPr>
          <p:cNvSpPr txBox="1"/>
          <p:nvPr/>
        </p:nvSpPr>
        <p:spPr>
          <a:xfrm>
            <a:off x="612066" y="1418388"/>
            <a:ext cx="1115336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FE-FRT for microphonics detuning compensation (HZB, Euclid </a:t>
            </a:r>
            <a:r>
              <a:rPr lang="en-GB" sz="2400" b="1" dirty="0" err="1">
                <a:solidFill>
                  <a:schemeClr val="accent1"/>
                </a:solidFill>
              </a:rPr>
              <a:t>Techlabs</a:t>
            </a:r>
            <a:r>
              <a:rPr lang="en-GB" sz="2400" b="1" dirty="0">
                <a:solidFill>
                  <a:schemeClr val="accent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Develop and test an FE-FRT at 1.3 GHz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FE-FRT for the </a:t>
            </a:r>
            <a:r>
              <a:rPr lang="en-GB" sz="2000" b="1" dirty="0">
                <a:solidFill>
                  <a:schemeClr val="accent1"/>
                </a:solidFill>
              </a:rPr>
              <a:t>two-cell SRF cavity </a:t>
            </a:r>
            <a:r>
              <a:rPr lang="en-GB" sz="2000" dirty="0"/>
              <a:t>was designed and manufactured.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To be tested in a cavity horizontal test stand (</a:t>
            </a:r>
            <a:r>
              <a:rPr lang="en-GB" sz="2000" dirty="0" err="1"/>
              <a:t>HoBiCat</a:t>
            </a:r>
            <a:r>
              <a:rPr lang="en-GB" sz="2000" dirty="0"/>
              <a:t>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Design will be improved for a 9-cell TESLA/XFEL cavity.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Investigate materials permittivity in this frequency 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Test stand to characterise the FE material at 1.3 GHz.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Measurements underway (permittivity versus voltage).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Sample preparation (grinding, polishing, planarity of faces) is of utmost importance for optimal performance of the tuner.</a:t>
            </a:r>
          </a:p>
          <a:p>
            <a:endParaRPr lang="en-GB" b="1" dirty="0">
              <a:solidFill>
                <a:schemeClr val="accent1"/>
              </a:solidFill>
            </a:endParaRPr>
          </a:p>
          <a:p>
            <a:r>
              <a:rPr lang="en-GB" sz="2400" b="1" dirty="0">
                <a:solidFill>
                  <a:schemeClr val="accent1"/>
                </a:solidFill>
              </a:rPr>
              <a:t>FE-FRT for energy recovery linac (CERN, U. Lancaster, HZB, CNRS/</a:t>
            </a:r>
            <a:r>
              <a:rPr lang="en-GB" sz="2400" b="1" dirty="0" err="1">
                <a:solidFill>
                  <a:schemeClr val="accent1"/>
                </a:solidFill>
              </a:rPr>
              <a:t>IJCLab</a:t>
            </a:r>
            <a:r>
              <a:rPr lang="en-GB" sz="2400" b="1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Develop an FE-FRT at 802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Test in the ERL PERLE (also a use case for FCC-ee).</a:t>
            </a:r>
          </a:p>
          <a:p>
            <a:endParaRPr lang="en-GB" dirty="0"/>
          </a:p>
          <a:p>
            <a:r>
              <a:rPr lang="en-GB" dirty="0"/>
              <a:t>Note: Considering limited available space for end groups of most SRF cavities, retrofitting existing designs with a FE-FRT may require to combine the FE-FRT with a HOM or FPC port.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1227A77-E6B3-47D3-97B0-8A6807F9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774" y="135228"/>
            <a:ext cx="217811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ACDDD-3BD9-C26F-8037-4C2EC252A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798" y="1994528"/>
            <a:ext cx="2865555" cy="18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93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024AF-2D3C-79E3-E5D7-9E623A9D6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4"/>
            <a:ext cx="10515600" cy="635000"/>
          </a:xfrm>
        </p:spPr>
        <p:txBody>
          <a:bodyPr/>
          <a:lstStyle/>
          <a:p>
            <a:r>
              <a:rPr lang="en-GB" dirty="0"/>
              <a:t>European Strategy for Particle Physics: 2026 Update</a:t>
            </a:r>
            <a:br>
              <a:rPr lang="en-GB" dirty="0"/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Recommendations by the European Strategy Group – May 2026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E61C3-8648-A310-8700-E89B0F79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33</a:t>
            </a:fld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6548D58-D4D5-ED59-8A31-60BA53F50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027"/>
            <a:ext cx="10515600" cy="5216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hlinkClick r:id="rId2"/>
              </a:rPr>
              <a:t>https://cds.cern.ch/record/2950671/files/English%20version.pdf?version=1</a:t>
            </a: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Relevant priority recommendations:</a:t>
            </a:r>
          </a:p>
          <a:p>
            <a:r>
              <a:rPr lang="en-GB" sz="2000" dirty="0">
                <a:latin typeface="Aptos" panose="020B0004020202020204" pitchFamily="34" charset="0"/>
              </a:rPr>
              <a:t>Complete and </a:t>
            </a:r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fully exploit the HL‑LHC </a:t>
            </a:r>
            <a:r>
              <a:rPr lang="en-GB" sz="2000" dirty="0">
                <a:latin typeface="Aptos" panose="020B0004020202020204" pitchFamily="34" charset="0"/>
              </a:rPr>
              <a:t>programme.</a:t>
            </a:r>
          </a:p>
          <a:p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Adopt FCC‑ee </a:t>
            </a:r>
            <a:r>
              <a:rPr lang="en-GB" sz="2000" dirty="0">
                <a:latin typeface="Aptos" panose="020B0004020202020204" pitchFamily="34" charset="0"/>
              </a:rPr>
              <a:t>as the preferred next flagship collider.</a:t>
            </a:r>
          </a:p>
          <a:p>
            <a:r>
              <a:rPr lang="en-GB" sz="2000" dirty="0">
                <a:latin typeface="Aptos" panose="020B0004020202020204" pitchFamily="34" charset="0"/>
              </a:rPr>
              <a:t>Retain a </a:t>
            </a:r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descoped FCC‑ee </a:t>
            </a:r>
            <a:r>
              <a:rPr lang="en-GB" sz="2000" dirty="0">
                <a:latin typeface="Aptos" panose="020B0004020202020204" pitchFamily="34" charset="0"/>
              </a:rPr>
              <a:t>as fallback option.</a:t>
            </a:r>
          </a:p>
          <a:p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Strengthen accelerator</a:t>
            </a:r>
            <a:r>
              <a:rPr lang="en-GB" sz="2000" dirty="0">
                <a:latin typeface="Aptos" panose="020B0004020202020204" pitchFamily="34" charset="0"/>
              </a:rPr>
              <a:t>, detector, and computing </a:t>
            </a:r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R&amp;D</a:t>
            </a:r>
            <a:r>
              <a:rPr lang="en-GB" sz="2000" dirty="0">
                <a:latin typeface="Aptos" panose="020B0004020202020204" pitchFamily="34" charset="0"/>
              </a:rPr>
              <a:t>.</a:t>
            </a:r>
          </a:p>
          <a:p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Defer final construction decision to ~2028.</a:t>
            </a:r>
          </a:p>
          <a:p>
            <a:pPr marL="0" indent="0">
              <a:buNone/>
            </a:pPr>
            <a:endParaRPr lang="en-GB" sz="2000" b="1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Relevant technology recommendations:</a:t>
            </a:r>
          </a:p>
          <a:p>
            <a:r>
              <a:rPr lang="en-GB" sz="2000" b="1" u="sng" dirty="0">
                <a:solidFill>
                  <a:srgbClr val="FF0000"/>
                </a:solidFill>
                <a:latin typeface="Aptos" panose="020B0004020202020204" pitchFamily="34" charset="0"/>
              </a:rPr>
              <a:t>Highest priority </a:t>
            </a:r>
            <a:r>
              <a:rPr lang="en-GB" sz="2000" dirty="0">
                <a:latin typeface="Aptos" panose="020B0004020202020204" pitchFamily="34" charset="0"/>
              </a:rPr>
              <a:t>to</a:t>
            </a:r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industrialise key technologies</a:t>
            </a:r>
            <a:r>
              <a:rPr lang="en-GB" sz="2000" dirty="0"/>
              <a:t>: </a:t>
            </a:r>
            <a:r>
              <a:rPr lang="en-GB" sz="2000" b="1" dirty="0">
                <a:solidFill>
                  <a:srgbClr val="FF0000"/>
                </a:solidFill>
              </a:rPr>
              <a:t>SRF structures, </a:t>
            </a:r>
            <a:r>
              <a:rPr lang="en-GB" sz="2000" dirty="0"/>
              <a:t>RF amplifiers and high field magnets (incl. HTS).</a:t>
            </a:r>
          </a:p>
          <a:p>
            <a:r>
              <a:rPr lang="en-GB" sz="2000" dirty="0"/>
              <a:t>Demonstration of </a:t>
            </a:r>
            <a:r>
              <a:rPr lang="en-GB" sz="2000" b="1" dirty="0">
                <a:solidFill>
                  <a:srgbClr val="FF0000"/>
                </a:solidFill>
              </a:rPr>
              <a:t>high-current multi-turn ERL to be pursued.</a:t>
            </a:r>
          </a:p>
          <a:p>
            <a:r>
              <a:rPr lang="en-GB" sz="2000" dirty="0"/>
              <a:t>Longer-term high field </a:t>
            </a:r>
            <a:r>
              <a:rPr lang="en-GB" sz="2000" dirty="0" err="1"/>
              <a:t>wakefield</a:t>
            </a:r>
            <a:r>
              <a:rPr lang="en-GB" sz="2000" dirty="0"/>
              <a:t> and bright muon beam developments, in synergy with US.</a:t>
            </a:r>
          </a:p>
          <a:p>
            <a:endParaRPr lang="en-GB" sz="2000" b="1" dirty="0"/>
          </a:p>
          <a:p>
            <a:pPr marL="0" indent="0">
              <a:buNone/>
            </a:pPr>
            <a:endParaRPr lang="en-GB" sz="2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F4E1B7-8B2D-7E9C-26B7-6F1AB0CDB575}"/>
              </a:ext>
            </a:extLst>
          </p:cNvPr>
          <p:cNvGrpSpPr/>
          <p:nvPr/>
        </p:nvGrpSpPr>
        <p:grpSpPr>
          <a:xfrm>
            <a:off x="6217919" y="2658140"/>
            <a:ext cx="1644031" cy="1314894"/>
            <a:chOff x="6217919" y="2658140"/>
            <a:chExt cx="1644031" cy="1314894"/>
          </a:xfrm>
        </p:grpSpPr>
        <p:sp>
          <p:nvSpPr>
            <p:cNvPr id="19" name="Arrow: Striped Right 18">
              <a:extLst>
                <a:ext uri="{FF2B5EF4-FFF2-40B4-BE49-F238E27FC236}">
                  <a16:creationId xmlns:a16="http://schemas.microsoft.com/office/drawing/2014/main" id="{4BE80621-64C8-10B7-451E-E63B238E6C65}"/>
                </a:ext>
              </a:extLst>
            </p:cNvPr>
            <p:cNvSpPr/>
            <p:nvPr/>
          </p:nvSpPr>
          <p:spPr>
            <a:xfrm rot="10800000">
              <a:off x="7102549" y="2658140"/>
              <a:ext cx="446568" cy="393404"/>
            </a:xfrm>
            <a:prstGeom prst="striped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Arrow: Striped Right 19">
              <a:extLst>
                <a:ext uri="{FF2B5EF4-FFF2-40B4-BE49-F238E27FC236}">
                  <a16:creationId xmlns:a16="http://schemas.microsoft.com/office/drawing/2014/main" id="{26EADFBB-77C3-773D-8A0A-BE5EF43DAB2A}"/>
                </a:ext>
              </a:extLst>
            </p:cNvPr>
            <p:cNvSpPr/>
            <p:nvPr/>
          </p:nvSpPr>
          <p:spPr>
            <a:xfrm rot="10800000">
              <a:off x="7415382" y="3232298"/>
              <a:ext cx="446568" cy="393404"/>
            </a:xfrm>
            <a:prstGeom prst="striped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row: Striped Right 20">
              <a:extLst>
                <a:ext uri="{FF2B5EF4-FFF2-40B4-BE49-F238E27FC236}">
                  <a16:creationId xmlns:a16="http://schemas.microsoft.com/office/drawing/2014/main" id="{FF6CEDA1-6F0B-8366-A1A3-D22BBCB2AF69}"/>
                </a:ext>
              </a:extLst>
            </p:cNvPr>
            <p:cNvSpPr/>
            <p:nvPr/>
          </p:nvSpPr>
          <p:spPr>
            <a:xfrm rot="10800000">
              <a:off x="6217919" y="3579630"/>
              <a:ext cx="446568" cy="393404"/>
            </a:xfrm>
            <a:prstGeom prst="striped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8D00C3-0B8C-3B9F-72FE-10D419871625}"/>
              </a:ext>
            </a:extLst>
          </p:cNvPr>
          <p:cNvSpPr txBox="1"/>
          <p:nvPr/>
        </p:nvSpPr>
        <p:spPr>
          <a:xfrm>
            <a:off x="1059561" y="5911032"/>
            <a:ext cx="10195227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Expect LDG to formulate a revised Accelerator R&amp;D Roadmap (2026 – 2032).</a:t>
            </a:r>
          </a:p>
          <a:p>
            <a:r>
              <a:rPr lang="en-GB" sz="2400" dirty="0"/>
              <a:t>Refocus the RF R&amp;D objective priorities for the next ESPP-U in 2032.</a:t>
            </a:r>
          </a:p>
        </p:txBody>
      </p:sp>
    </p:spTree>
    <p:extLst>
      <p:ext uri="{BB962C8B-B14F-4D97-AF65-F5344CB8AC3E}">
        <p14:creationId xmlns:p14="http://schemas.microsoft.com/office/powerpoint/2010/main" val="19570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AE62-EB9B-C745-30B5-F550FB43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89B34-CF72-8750-33C1-B6EC174A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A9CDDC-36F9-6175-12C4-1E4982CAF7F7}"/>
              </a:ext>
            </a:extLst>
          </p:cNvPr>
          <p:cNvGrpSpPr/>
          <p:nvPr/>
        </p:nvGrpSpPr>
        <p:grpSpPr>
          <a:xfrm>
            <a:off x="361507" y="440728"/>
            <a:ext cx="11604250" cy="2984608"/>
            <a:chOff x="361507" y="440728"/>
            <a:chExt cx="11604250" cy="2984608"/>
          </a:xfrm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CDD8C880-0B93-4F16-E081-13F32F65C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177" t="17406" r="1584" b="6462"/>
            <a:stretch/>
          </p:blipFill>
          <p:spPr>
            <a:xfrm>
              <a:off x="7513005" y="440728"/>
              <a:ext cx="4452752" cy="2984608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4816543-BBA8-E38B-8C5E-7FE6CE420EA3}"/>
                </a:ext>
              </a:extLst>
            </p:cNvPr>
            <p:cNvSpPr/>
            <p:nvPr/>
          </p:nvSpPr>
          <p:spPr>
            <a:xfrm>
              <a:off x="361507" y="1227549"/>
              <a:ext cx="6912296" cy="94268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Next ESPP R&amp;D programme will demand high SRF TRL verification by 2031. 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6B9D1C-ECA6-36C3-A5CF-3DC3AF00505D}"/>
              </a:ext>
            </a:extLst>
          </p:cNvPr>
          <p:cNvSpPr/>
          <p:nvPr/>
        </p:nvSpPr>
        <p:spPr>
          <a:xfrm>
            <a:off x="598967" y="5728362"/>
            <a:ext cx="10994065" cy="94268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FCC-ee and ERL’s </a:t>
            </a:r>
            <a:r>
              <a:rPr lang="en-GB" sz="2600" b="1" dirty="0">
                <a:solidFill>
                  <a:prstClr val="white"/>
                </a:solidFill>
                <a:latin typeface="Aptos" panose="02110004020202020204"/>
              </a:rPr>
              <a:t>both need h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igher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gradients &amp; Q-factors,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breakthrough for thin-films and FE-FRT integration will be fundamental</a:t>
            </a:r>
            <a:r>
              <a:rPr lang="en-GB" sz="2600" b="1" dirty="0">
                <a:solidFill>
                  <a:srgbClr val="FF0000"/>
                </a:solidFill>
                <a:latin typeface="Aptos" panose="02110004020202020204"/>
              </a:rPr>
              <a:t>!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0D38C-1093-E5AF-EA4D-80D91DDDC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805"/>
            <a:ext cx="10676860" cy="481164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dirty="0"/>
              <a:t>SRF cavity gradient and Q factors continue                                                to improve, for both bulk-Nb and thin films.</a:t>
            </a:r>
          </a:p>
          <a:p>
            <a:pPr>
              <a:lnSpc>
                <a:spcPct val="110000"/>
              </a:lnSpc>
            </a:pPr>
            <a:r>
              <a:rPr lang="en-GB" dirty="0"/>
              <a:t>Recent surface processing advances                                                          (N-doping/infusion, HT/mid-T/2-step baking, PEP) enabling much higher project specs to be realised.</a:t>
            </a:r>
          </a:p>
          <a:p>
            <a:pPr>
              <a:lnSpc>
                <a:spcPct val="110000"/>
              </a:lnSpc>
            </a:pPr>
            <a:r>
              <a:rPr lang="en-GB" dirty="0"/>
              <a:t>SRF fundamentally drives higher sustainability provisions (gradient, efficiency, footprint, costs) for future large-scale HEP facilities:</a:t>
            </a:r>
          </a:p>
        </p:txBody>
      </p:sp>
    </p:spTree>
    <p:extLst>
      <p:ext uri="{BB962C8B-B14F-4D97-AF65-F5344CB8AC3E}">
        <p14:creationId xmlns:p14="http://schemas.microsoft.com/office/powerpoint/2010/main" val="159682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D8F71F-E478-40D8-8787-0AFD9A91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1F512C-4299-6207-2A44-DA2BDEB12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985"/>
            <a:ext cx="10515600" cy="461397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b="1" dirty="0"/>
              <a:t>LDG RF Coordination Panel Team Members:</a:t>
            </a:r>
          </a:p>
          <a:p>
            <a:pPr>
              <a:lnSpc>
                <a:spcPct val="120000"/>
              </a:lnSpc>
            </a:pPr>
            <a:r>
              <a:rPr lang="en-GB" dirty="0"/>
              <a:t>Claire Antoine (CEA)</a:t>
            </a:r>
          </a:p>
          <a:p>
            <a:pPr>
              <a:lnSpc>
                <a:spcPct val="120000"/>
              </a:lnSpc>
            </a:pPr>
            <a:r>
              <a:rPr lang="en-GB" dirty="0"/>
              <a:t>Maud Baylac (CNRS)</a:t>
            </a:r>
          </a:p>
          <a:p>
            <a:pPr>
              <a:lnSpc>
                <a:spcPct val="120000"/>
              </a:lnSpc>
            </a:pPr>
            <a:r>
              <a:rPr lang="en-GB" dirty="0"/>
              <a:t>Giovanni </a:t>
            </a:r>
            <a:r>
              <a:rPr lang="en-GB" dirty="0" err="1"/>
              <a:t>Bisoffi</a:t>
            </a:r>
            <a:r>
              <a:rPr lang="en-GB" dirty="0"/>
              <a:t> (INFN)</a:t>
            </a:r>
          </a:p>
          <a:p>
            <a:pPr>
              <a:lnSpc>
                <a:spcPct val="120000"/>
              </a:lnSpc>
            </a:pPr>
            <a:r>
              <a:rPr lang="en-GB" dirty="0"/>
              <a:t>Frank Gerigk (CERN)</a:t>
            </a:r>
          </a:p>
          <a:p>
            <a:pPr>
              <a:lnSpc>
                <a:spcPct val="120000"/>
              </a:lnSpc>
            </a:pPr>
            <a:r>
              <a:rPr lang="en-GB" dirty="0"/>
              <a:t>Catharine Madec (CEA)</a:t>
            </a:r>
          </a:p>
          <a:p>
            <a:pPr>
              <a:lnSpc>
                <a:spcPct val="120000"/>
              </a:lnSpc>
            </a:pPr>
            <a:r>
              <a:rPr lang="en-GB" dirty="0"/>
              <a:t>Oleg Malyshev (STFC)</a:t>
            </a:r>
          </a:p>
          <a:p>
            <a:pPr>
              <a:lnSpc>
                <a:spcPct val="120000"/>
              </a:lnSpc>
            </a:pPr>
            <a:r>
              <a:rPr lang="en-GB" dirty="0"/>
              <a:t>Laura Monaco (INFN)</a:t>
            </a:r>
          </a:p>
          <a:p>
            <a:pPr>
              <a:lnSpc>
                <a:spcPct val="120000"/>
              </a:lnSpc>
            </a:pPr>
            <a:r>
              <a:rPr lang="en-GB" dirty="0"/>
              <a:t>Thomas </a:t>
            </a:r>
            <a:r>
              <a:rPr lang="en-GB" dirty="0" err="1"/>
              <a:t>Proslier</a:t>
            </a:r>
            <a:r>
              <a:rPr lang="en-GB" dirty="0"/>
              <a:t> (CEA)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  <a:p>
            <a:pPr marL="0" indent="0">
              <a:lnSpc>
                <a:spcPct val="120000"/>
              </a:lnSpc>
              <a:buNone/>
            </a:pPr>
            <a:r>
              <a:rPr lang="en-GB" b="1" dirty="0"/>
              <a:t>Others:</a:t>
            </a:r>
          </a:p>
          <a:p>
            <a:pPr>
              <a:lnSpc>
                <a:spcPct val="120000"/>
              </a:lnSpc>
            </a:pPr>
            <a:r>
              <a:rPr lang="en-GB" dirty="0"/>
              <a:t>Franck Peauger (CERN)</a:t>
            </a:r>
          </a:p>
          <a:p>
            <a:pPr>
              <a:lnSpc>
                <a:spcPct val="120000"/>
              </a:lnSpc>
            </a:pPr>
            <a:r>
              <a:rPr lang="en-GB" dirty="0"/>
              <a:t>Hiroshi Sakai (KEK)</a:t>
            </a:r>
          </a:p>
          <a:p>
            <a:pPr>
              <a:lnSpc>
                <a:spcPct val="120000"/>
              </a:lnSpc>
            </a:pPr>
            <a:r>
              <a:rPr lang="en-GB" dirty="0"/>
              <a:t>Mike Seidel (PSI)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0128B-2CE0-3886-88C5-E9BC7B65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071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36219-A712-D5F4-7DD2-DBE369ABE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2B7AD3-8CF4-2178-C03E-B3A4108A9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461519" y="-2111583"/>
            <a:ext cx="8975270" cy="10307122"/>
          </a:xfrm>
          <a:prstGeom prst="rect">
            <a:avLst/>
          </a:prstGeom>
        </p:spPr>
      </p:pic>
      <p:pic>
        <p:nvPicPr>
          <p:cNvPr id="1026" name="Picture 2" descr="TTC 2026 Meeting, CEA-CNRS-Université Paris Saclay, 9-12 June 2026, Gif sur Yvette, France">
            <a:extLst>
              <a:ext uri="{FF2B5EF4-FFF2-40B4-BE49-F238E27FC236}">
                <a16:creationId xmlns:a16="http://schemas.microsoft.com/office/drawing/2014/main" id="{4A88BCDE-5CAD-BA70-102A-3C23D47C5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6054948"/>
            <a:ext cx="8334375" cy="8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D1D7C-8CAA-F21F-6039-DBDC822A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1735354"/>
            <a:ext cx="9144000" cy="3102459"/>
          </a:xfrm>
        </p:spPr>
        <p:txBody>
          <a:bodyPr anchor="ctr">
            <a:normAutofit/>
          </a:bodyPr>
          <a:lstStyle/>
          <a:p>
            <a:r>
              <a:rPr lang="en-GB" sz="8000" b="1" dirty="0">
                <a:solidFill>
                  <a:srgbClr val="0070C0"/>
                </a:solidFill>
              </a:rPr>
              <a:t>MANY THANKS</a:t>
            </a:r>
          </a:p>
        </p:txBody>
      </p:sp>
    </p:spTree>
    <p:extLst>
      <p:ext uri="{BB962C8B-B14F-4D97-AF65-F5344CB8AC3E}">
        <p14:creationId xmlns:p14="http://schemas.microsoft.com/office/powerpoint/2010/main" val="2497638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945056-2367-E9D0-FB43-538229434E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 Slides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357D45-57E1-5764-43B2-0A8F9A953A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700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E6895-BCD4-BF41-B2E3-CB06B6FE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514D359-B4C7-AD89-A970-81A30FF9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321" y="1197349"/>
            <a:ext cx="6857803" cy="3636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02ED95-70A4-5774-35AF-D67DBFC7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 err="1"/>
              <a:t>FCC</a:t>
            </a:r>
            <a:r>
              <a:rPr lang="en-GB" baseline="-25000" noProof="0" dirty="0" err="1"/>
              <a:t>ee</a:t>
            </a:r>
            <a:r>
              <a:rPr lang="en-GB" noProof="0" dirty="0"/>
              <a:t> SRF Systems</a:t>
            </a:r>
            <a:endParaRPr lang="en-GB" baseline="-25000" noProof="0" dirty="0"/>
          </a:p>
        </p:txBody>
      </p:sp>
      <p:pic>
        <p:nvPicPr>
          <p:cNvPr id="17" name="Google Shape;207;p42">
            <a:extLst>
              <a:ext uri="{FF2B5EF4-FFF2-40B4-BE49-F238E27FC236}">
                <a16:creationId xmlns:a16="http://schemas.microsoft.com/office/drawing/2014/main" id="{742FBA92-39E2-B724-E34C-01DC58E6E7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130" y="5944015"/>
            <a:ext cx="1331901" cy="85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8;p42">
            <a:extLst>
              <a:ext uri="{FF2B5EF4-FFF2-40B4-BE49-F238E27FC236}">
                <a16:creationId xmlns:a16="http://schemas.microsoft.com/office/drawing/2014/main" id="{8D6ED159-13DF-EF8B-3C07-EBF9C4CDF1D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32273" y="5911712"/>
            <a:ext cx="1420789" cy="46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9;p42">
            <a:extLst>
              <a:ext uri="{FF2B5EF4-FFF2-40B4-BE49-F238E27FC236}">
                <a16:creationId xmlns:a16="http://schemas.microsoft.com/office/drawing/2014/main" id="{948489C7-CEA4-7980-0675-1A4D9C0734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703" y="5949324"/>
            <a:ext cx="2279278" cy="662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12;p42">
            <a:extLst>
              <a:ext uri="{FF2B5EF4-FFF2-40B4-BE49-F238E27FC236}">
                <a16:creationId xmlns:a16="http://schemas.microsoft.com/office/drawing/2014/main" id="{67CF862C-128F-D1BF-C75E-C9405CEFA924}"/>
              </a:ext>
            </a:extLst>
          </p:cNvPr>
          <p:cNvSpPr txBox="1"/>
          <p:nvPr/>
        </p:nvSpPr>
        <p:spPr>
          <a:xfrm>
            <a:off x="782764" y="5339933"/>
            <a:ext cx="307440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Booster RF system (800 MHz)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Google Shape;213;p42">
            <a:extLst>
              <a:ext uri="{FF2B5EF4-FFF2-40B4-BE49-F238E27FC236}">
                <a16:creationId xmlns:a16="http://schemas.microsoft.com/office/drawing/2014/main" id="{D64117DD-9400-9716-EF60-25358FFD3446}"/>
              </a:ext>
            </a:extLst>
          </p:cNvPr>
          <p:cNvSpPr txBox="1"/>
          <p:nvPr/>
        </p:nvSpPr>
        <p:spPr>
          <a:xfrm>
            <a:off x="6579670" y="5063535"/>
            <a:ext cx="450994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Collider RF system (400 MHz and 800 MHz)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Google Shape;214;p42">
            <a:extLst>
              <a:ext uri="{FF2B5EF4-FFF2-40B4-BE49-F238E27FC236}">
                <a16:creationId xmlns:a16="http://schemas.microsoft.com/office/drawing/2014/main" id="{CE3F41E4-82ED-A796-4C43-F457F5BC806D}"/>
              </a:ext>
            </a:extLst>
          </p:cNvPr>
          <p:cNvSpPr txBox="1"/>
          <p:nvPr/>
        </p:nvSpPr>
        <p:spPr>
          <a:xfrm>
            <a:off x="6307160" y="5453422"/>
            <a:ext cx="132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Z-WW-ZH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Google Shape;215;p42">
            <a:extLst>
              <a:ext uri="{FF2B5EF4-FFF2-40B4-BE49-F238E27FC236}">
                <a16:creationId xmlns:a16="http://schemas.microsoft.com/office/drawing/2014/main" id="{01F10248-665D-3F69-D119-A808EC1AC05B}"/>
              </a:ext>
            </a:extLst>
          </p:cNvPr>
          <p:cNvSpPr txBox="1"/>
          <p:nvPr/>
        </p:nvSpPr>
        <p:spPr>
          <a:xfrm>
            <a:off x="8752837" y="5901978"/>
            <a:ext cx="45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Google Shape;216;p42">
            <a:extLst>
              <a:ext uri="{FF2B5EF4-FFF2-40B4-BE49-F238E27FC236}">
                <a16:creationId xmlns:a16="http://schemas.microsoft.com/office/drawing/2014/main" id="{420FFBB1-1464-1261-5FA6-1DD6DFD7A00A}"/>
              </a:ext>
            </a:extLst>
          </p:cNvPr>
          <p:cNvSpPr txBox="1"/>
          <p:nvPr/>
        </p:nvSpPr>
        <p:spPr>
          <a:xfrm>
            <a:off x="10376158" y="5474589"/>
            <a:ext cx="73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ttbar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8" name="Google Shape;218;p42">
            <a:extLst>
              <a:ext uri="{FF2B5EF4-FFF2-40B4-BE49-F238E27FC236}">
                <a16:creationId xmlns:a16="http://schemas.microsoft.com/office/drawing/2014/main" id="{34EDE1F3-EB5D-8536-BE1D-31112940FE18}"/>
              </a:ext>
            </a:extLst>
          </p:cNvPr>
          <p:cNvCxnSpPr>
            <a:cxnSpLocks/>
          </p:cNvCxnSpPr>
          <p:nvPr/>
        </p:nvCxnSpPr>
        <p:spPr>
          <a:xfrm flipV="1">
            <a:off x="8834640" y="3533775"/>
            <a:ext cx="1205079" cy="1567307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triangle" w="lg" len="med"/>
          </a:ln>
        </p:spPr>
      </p:cxnSp>
      <p:pic>
        <p:nvPicPr>
          <p:cNvPr id="3" name="Picture 2" descr="FCC | Institute of Particle Physics and Accelerator Technologies">
            <a:extLst>
              <a:ext uri="{FF2B5EF4-FFF2-40B4-BE49-F238E27FC236}">
                <a16:creationId xmlns:a16="http://schemas.microsoft.com/office/drawing/2014/main" id="{2469104D-5E13-026F-6655-27D7F790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1" y="1197348"/>
            <a:ext cx="3600208" cy="36365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A4038-9E4B-441B-0337-F9F4D33D96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8851" y="5819999"/>
            <a:ext cx="2226519" cy="1005350"/>
          </a:xfrm>
          <a:prstGeom prst="rect">
            <a:avLst/>
          </a:prstGeom>
        </p:spPr>
      </p:pic>
      <p:pic>
        <p:nvPicPr>
          <p:cNvPr id="7" name="Picture 13" descr="A green machine with wheels&#10;&#10;AI-generated content may be incorrect.">
            <a:extLst>
              <a:ext uri="{FF2B5EF4-FFF2-40B4-BE49-F238E27FC236}">
                <a16:creationId xmlns:a16="http://schemas.microsoft.com/office/drawing/2014/main" id="{B060262D-BAD6-7B9F-6DE5-ADF01D42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6575" y="5718399"/>
            <a:ext cx="2059115" cy="100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A green machine with wheels&#10;&#10;AI-generated content may be incorrect.">
            <a:extLst>
              <a:ext uri="{FF2B5EF4-FFF2-40B4-BE49-F238E27FC236}">
                <a16:creationId xmlns:a16="http://schemas.microsoft.com/office/drawing/2014/main" id="{3FBE1959-A00D-F4C2-D5DA-078BA6619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8626" y="6003062"/>
            <a:ext cx="1693374" cy="83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1B660C-0349-CBA3-4BC2-47FCF97CB6C3}"/>
              </a:ext>
            </a:extLst>
          </p:cNvPr>
          <p:cNvSpPr txBox="1"/>
          <p:nvPr/>
        </p:nvSpPr>
        <p:spPr>
          <a:xfrm>
            <a:off x="124191" y="5705439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448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0BDE0-50B3-4F1B-BB17-52848F758CF7}"/>
              </a:ext>
            </a:extLst>
          </p:cNvPr>
          <p:cNvSpPr txBox="1"/>
          <p:nvPr/>
        </p:nvSpPr>
        <p:spPr>
          <a:xfrm>
            <a:off x="3491313" y="6366775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7A9C2-7AF5-D9AC-E209-930C879E70EA}"/>
              </a:ext>
            </a:extLst>
          </p:cNvPr>
          <p:cNvSpPr txBox="1"/>
          <p:nvPr/>
        </p:nvSpPr>
        <p:spPr>
          <a:xfrm>
            <a:off x="5226870" y="5684272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264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4CA49E-BF70-5943-CDBF-EC558582AF8F}"/>
              </a:ext>
            </a:extLst>
          </p:cNvPr>
          <p:cNvSpPr txBox="1"/>
          <p:nvPr/>
        </p:nvSpPr>
        <p:spPr>
          <a:xfrm>
            <a:off x="8172696" y="6536052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5BB37-FB30-E65C-E2C9-A406315D9E9A}"/>
              </a:ext>
            </a:extLst>
          </p:cNvPr>
          <p:cNvSpPr txBox="1"/>
          <p:nvPr/>
        </p:nvSpPr>
        <p:spPr>
          <a:xfrm>
            <a:off x="9217649" y="5660651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408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AC6765-6B21-4573-2C5F-6B8E36F15CCF}"/>
              </a:ext>
            </a:extLst>
          </p:cNvPr>
          <p:cNvSpPr txBox="1"/>
          <p:nvPr/>
        </p:nvSpPr>
        <p:spPr>
          <a:xfrm>
            <a:off x="11547981" y="6517578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102</a:t>
            </a:r>
          </a:p>
        </p:txBody>
      </p:sp>
      <p:cxnSp>
        <p:nvCxnSpPr>
          <p:cNvPr id="27" name="Google Shape;217;p42">
            <a:extLst>
              <a:ext uri="{FF2B5EF4-FFF2-40B4-BE49-F238E27FC236}">
                <a16:creationId xmlns:a16="http://schemas.microsoft.com/office/drawing/2014/main" id="{0A897AD3-AD7E-72DE-4051-4FC255C1E0D2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2319966" y="3781425"/>
            <a:ext cx="3865662" cy="1558508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lg" len="med"/>
            <a:tailEnd type="triangle" w="lg" len="med"/>
          </a:ln>
        </p:spPr>
      </p:cxn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EAF5E95D-631D-0EBC-0779-E703753F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1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1AF63-6099-1287-5A80-5A4A4FE29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60263B-E16D-6927-48CC-37B8EB39AD9C}"/>
              </a:ext>
            </a:extLst>
          </p:cNvPr>
          <p:cNvSpPr/>
          <p:nvPr/>
        </p:nvSpPr>
        <p:spPr>
          <a:xfrm>
            <a:off x="277126" y="5337359"/>
            <a:ext cx="11376025" cy="978847"/>
          </a:xfrm>
          <a:prstGeom prst="roundRect">
            <a:avLst/>
          </a:prstGeom>
          <a:solidFill>
            <a:schemeClr val="lt1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1F5F2B-C0E7-F103-91E7-EBA73957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Verdana" panose="020B0604030504040204" pitchFamily="34" charset="0"/>
              </a:rPr>
              <a:t>SRF R&amp;D</a:t>
            </a:r>
            <a:br>
              <a:rPr lang="en-US" sz="3200" dirty="0">
                <a:solidFill>
                  <a:srgbClr val="0033A0"/>
                </a:solidFill>
                <a:latin typeface="Aptos" panose="020B0004020202020204" pitchFamily="34" charset="0"/>
                <a:ea typeface="Verdana" panose="020B0604030504040204" pitchFamily="34" charset="0"/>
              </a:rPr>
            </a:br>
            <a:r>
              <a:rPr lang="en-US" sz="2800" dirty="0">
                <a:solidFill>
                  <a:srgbClr val="2F2F2F">
                    <a:lumMod val="75000"/>
                    <a:lumOff val="25000"/>
                  </a:srgbClr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Collaborations &amp; Work Breakdown</a:t>
            </a:r>
            <a:br>
              <a:rPr lang="en-GB" sz="3200" dirty="0">
                <a:solidFill>
                  <a:srgbClr val="2F2F2F">
                    <a:lumMod val="75000"/>
                    <a:lumOff val="25000"/>
                  </a:srgbClr>
                </a:solidFill>
                <a:latin typeface="Aptos" panose="020B0004020202020204" pitchFamily="34" charset="0"/>
                <a:ea typeface="Verdana" panose="020B0604030504040204" pitchFamily="34" charset="0"/>
              </a:rPr>
            </a:br>
            <a:endParaRPr lang="en-GB" sz="2800" dirty="0">
              <a:latin typeface="Aptos" panose="020B00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13E9788-91A7-31E9-BF13-4CED73E01CA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69038"/>
          <a:stretch>
            <a:fillRect/>
          </a:stretch>
        </p:blipFill>
        <p:spPr>
          <a:xfrm>
            <a:off x="3577647" y="1457940"/>
            <a:ext cx="870924" cy="2303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16BDE46-5B58-587D-6593-6D098814B62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170" y="2527392"/>
            <a:ext cx="1139572" cy="2848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3342AFE-642B-B992-F7B0-5ADAEBD2FEAC}"/>
              </a:ext>
            </a:extLst>
          </p:cNvPr>
          <p:cNvSpPr txBox="1"/>
          <p:nvPr/>
        </p:nvSpPr>
        <p:spPr>
          <a:xfrm>
            <a:off x="4679793" y="1180471"/>
            <a:ext cx="1541590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Fundamental research on RF superconductivity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38D8F4-C35D-7B11-4545-8058FCFFAEF7}"/>
              </a:ext>
            </a:extLst>
          </p:cNvPr>
          <p:cNvSpPr txBox="1"/>
          <p:nvPr/>
        </p:nvSpPr>
        <p:spPr>
          <a:xfrm>
            <a:off x="7784423" y="2310922"/>
            <a:ext cx="1313159" cy="338554"/>
          </a:xfrm>
          <a:prstGeom prst="rect">
            <a:avLst/>
          </a:prstGeom>
          <a:solidFill>
            <a:srgbClr val="7030A0">
              <a:alpha val="19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Nb3Sn coating on niobium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49E5CF-B928-AF44-F7B2-BE90D9F4B1C7}"/>
              </a:ext>
            </a:extLst>
          </p:cNvPr>
          <p:cNvSpPr txBox="1"/>
          <p:nvPr/>
        </p:nvSpPr>
        <p:spPr>
          <a:xfrm>
            <a:off x="676684" y="1098368"/>
            <a:ext cx="19346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SRF Basic Research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60997D-9EB4-CBFC-4767-E04D3A7E1BD1}"/>
              </a:ext>
            </a:extLst>
          </p:cNvPr>
          <p:cNvSpPr txBox="1"/>
          <p:nvPr/>
        </p:nvSpPr>
        <p:spPr>
          <a:xfrm>
            <a:off x="4091388" y="3446714"/>
            <a:ext cx="1911535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 Q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800 MHz cavities with Nb doping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63" name="Picture 6" descr="FermiLogo_RGB_NALBlue.png">
            <a:extLst>
              <a:ext uri="{FF2B5EF4-FFF2-40B4-BE49-F238E27FC236}">
                <a16:creationId xmlns:a16="http://schemas.microsoft.com/office/drawing/2014/main" id="{58CF13CF-A312-AF4B-E735-47DFC12EFAFC}"/>
              </a:ext>
            </a:extLst>
          </p:cNvPr>
          <p:cNvPicPr>
            <a:picLocks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56" y="2224892"/>
            <a:ext cx="1061373" cy="21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IJCLab">
            <a:extLst>
              <a:ext uri="{FF2B5EF4-FFF2-40B4-BE49-F238E27FC236}">
                <a16:creationId xmlns:a16="http://schemas.microsoft.com/office/drawing/2014/main" id="{83C4292E-D42A-2957-7B71-F0820783F6D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17" y="3726496"/>
            <a:ext cx="596926" cy="29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CEA">
            <a:extLst>
              <a:ext uri="{FF2B5EF4-FFF2-40B4-BE49-F238E27FC236}">
                <a16:creationId xmlns:a16="http://schemas.microsoft.com/office/drawing/2014/main" id="{389D1900-9EB1-98AB-742C-702D25EA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10" y="1241603"/>
            <a:ext cx="441469" cy="44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60136EB-AC89-E005-EB8D-2D03BD4CB980}"/>
              </a:ext>
            </a:extLst>
          </p:cNvPr>
          <p:cNvSpPr txBox="1"/>
          <p:nvPr/>
        </p:nvSpPr>
        <p:spPr>
          <a:xfrm>
            <a:off x="10054751" y="1184866"/>
            <a:ext cx="1438385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Point contact Tunnelling Spectroscopy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C29F4BE-550B-FB71-031C-AC4E70F9B455}"/>
              </a:ext>
            </a:extLst>
          </p:cNvPr>
          <p:cNvSpPr txBox="1"/>
          <p:nvPr/>
        </p:nvSpPr>
        <p:spPr>
          <a:xfrm>
            <a:off x="7589700" y="1249758"/>
            <a:ext cx="13805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Magnetic flux expulsion studies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4461EAD-9210-1381-F052-4A4411D81367}"/>
              </a:ext>
            </a:extLst>
          </p:cNvPr>
          <p:cNvSpPr txBox="1"/>
          <p:nvPr/>
        </p:nvSpPr>
        <p:spPr>
          <a:xfrm>
            <a:off x="7342878" y="5420504"/>
            <a:ext cx="2152334" cy="338554"/>
          </a:xfrm>
          <a:prstGeom prst="rect">
            <a:avLst/>
          </a:prstGeom>
          <a:solidFill>
            <a:srgbClr val="7030A0">
              <a:alpha val="19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Ferro-electric Fast-Reactive tuner</a:t>
            </a:r>
          </a:p>
        </p:txBody>
      </p:sp>
      <p:pic>
        <p:nvPicPr>
          <p:cNvPr id="1035" name="Picture 1034">
            <a:extLst>
              <a:ext uri="{FF2B5EF4-FFF2-40B4-BE49-F238E27FC236}">
                <a16:creationId xmlns:a16="http://schemas.microsoft.com/office/drawing/2014/main" id="{38C884DF-3D86-0766-F78A-C591B214ED4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7262397" y="5766622"/>
            <a:ext cx="549200" cy="549200"/>
          </a:xfrm>
          <a:prstGeom prst="rect">
            <a:avLst/>
          </a:prstGeom>
        </p:spPr>
      </p:pic>
      <p:sp>
        <p:nvSpPr>
          <p:cNvPr id="1036" name="TextBox 1035">
            <a:extLst>
              <a:ext uri="{FF2B5EF4-FFF2-40B4-BE49-F238E27FC236}">
                <a16:creationId xmlns:a16="http://schemas.microsoft.com/office/drawing/2014/main" id="{5499B0B1-AE39-45C4-C523-02E2E8518072}"/>
              </a:ext>
            </a:extLst>
          </p:cNvPr>
          <p:cNvSpPr txBox="1"/>
          <p:nvPr/>
        </p:nvSpPr>
        <p:spPr>
          <a:xfrm>
            <a:off x="4908846" y="5439993"/>
            <a:ext cx="1626864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Cavity test methods and diagnostics</a:t>
            </a:r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09C6A04D-5E51-0047-5370-66BA4D0BAA2C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4986196" y="5842203"/>
            <a:ext cx="425122" cy="425122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9D6D8087-7637-114D-F01C-CC38CF852BC5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8085177" y="5830632"/>
            <a:ext cx="458343" cy="421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93421-0DD6-3A0B-18E7-884E6FF8D151}"/>
              </a:ext>
            </a:extLst>
          </p:cNvPr>
          <p:cNvSpPr txBox="1"/>
          <p:nvPr/>
        </p:nvSpPr>
        <p:spPr>
          <a:xfrm>
            <a:off x="598798" y="2350179"/>
            <a:ext cx="19346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SRF thin films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98305-B997-7821-A6FE-A3DC75103AD8}"/>
              </a:ext>
            </a:extLst>
          </p:cNvPr>
          <p:cNvSpPr txBox="1"/>
          <p:nvPr/>
        </p:nvSpPr>
        <p:spPr>
          <a:xfrm>
            <a:off x="539645" y="3365576"/>
            <a:ext cx="18294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SRF surface treatments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A5216-703C-62D3-F0F5-98492AE5E12F}"/>
              </a:ext>
            </a:extLst>
          </p:cNvPr>
          <p:cNvSpPr txBox="1"/>
          <p:nvPr/>
        </p:nvSpPr>
        <p:spPr>
          <a:xfrm>
            <a:off x="630946" y="5502995"/>
            <a:ext cx="18294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SRF Technologies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FAA02-72FB-A109-5491-5AA2A5794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8600443" y="5886504"/>
            <a:ext cx="799237" cy="309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37E30-75BB-EA72-63E1-96D4636F283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69038"/>
          <a:stretch>
            <a:fillRect/>
          </a:stretch>
        </p:blipFill>
        <p:spPr>
          <a:xfrm>
            <a:off x="5459082" y="5900639"/>
            <a:ext cx="651126" cy="200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CDAA1-93B0-CB32-D092-D4C9692EE7C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69038"/>
          <a:stretch>
            <a:fillRect/>
          </a:stretch>
        </p:blipFill>
        <p:spPr>
          <a:xfrm>
            <a:off x="3405073" y="5877113"/>
            <a:ext cx="1064233" cy="328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873F38-981F-9043-B08D-2ADE54A9DD18}"/>
              </a:ext>
            </a:extLst>
          </p:cNvPr>
          <p:cNvSpPr txBox="1"/>
          <p:nvPr/>
        </p:nvSpPr>
        <p:spPr>
          <a:xfrm>
            <a:off x="2651060" y="5420504"/>
            <a:ext cx="2009690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Hydroforming of copper cavity substrates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5DDA7-8379-B4C8-244E-DE68E856207C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2771634" y="5764223"/>
            <a:ext cx="553998" cy="553998"/>
          </a:xfrm>
          <a:prstGeom prst="rect">
            <a:avLst/>
          </a:prstGeom>
        </p:spPr>
      </p:pic>
      <p:pic>
        <p:nvPicPr>
          <p:cNvPr id="13" name="Picture 6" descr="CEA">
            <a:extLst>
              <a:ext uri="{FF2B5EF4-FFF2-40B4-BE49-F238E27FC236}">
                <a16:creationId xmlns:a16="http://schemas.microsoft.com/office/drawing/2014/main" id="{95487190-C7C8-52D1-C2A8-D533204D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10" y="2254568"/>
            <a:ext cx="445313" cy="4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1E12A6-5414-8501-A647-87DCCC3FDB42}"/>
              </a:ext>
            </a:extLst>
          </p:cNvPr>
          <p:cNvSpPr txBox="1"/>
          <p:nvPr/>
        </p:nvSpPr>
        <p:spPr>
          <a:xfrm>
            <a:off x="10261099" y="2260677"/>
            <a:ext cx="927584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Atomic Layer Deposition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07E32-86F9-BDB4-2A5A-2936CF39BDBB}"/>
              </a:ext>
            </a:extLst>
          </p:cNvPr>
          <p:cNvSpPr txBox="1"/>
          <p:nvPr/>
        </p:nvSpPr>
        <p:spPr>
          <a:xfrm>
            <a:off x="3702921" y="2148708"/>
            <a:ext cx="1116371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Nb coating on copper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DE968D-C6ED-A953-B79D-5A9BA204F498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2906436" y="2246053"/>
            <a:ext cx="566233" cy="566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FC05F1-2801-4F16-8F7C-7DAC326707DC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2908847" y="1189557"/>
            <a:ext cx="527048" cy="527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D0E8B6-C4BB-F33C-4A4C-22B0FCB5AF79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3993175" y="1131927"/>
            <a:ext cx="527048" cy="266120"/>
          </a:xfrm>
          <a:prstGeom prst="rect">
            <a:avLst/>
          </a:prstGeom>
        </p:spPr>
      </p:pic>
      <p:pic>
        <p:nvPicPr>
          <p:cNvPr id="21" name="Picture 20" descr="IJCLab">
            <a:extLst>
              <a:ext uri="{FF2B5EF4-FFF2-40B4-BE49-F238E27FC236}">
                <a16:creationId xmlns:a16="http://schemas.microsoft.com/office/drawing/2014/main" id="{73DA4B10-9CC2-3A89-72E3-DBDDE1982F53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99" y="1196208"/>
            <a:ext cx="527048" cy="2617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E6BB4F7-42CB-E7C7-210E-4D93B273ED16}"/>
              </a:ext>
            </a:extLst>
          </p:cNvPr>
          <p:cNvSpPr/>
          <p:nvPr/>
        </p:nvSpPr>
        <p:spPr>
          <a:xfrm>
            <a:off x="276330" y="3126193"/>
            <a:ext cx="11376025" cy="999462"/>
          </a:xfrm>
          <a:prstGeom prst="round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EDFBB56-5124-3A3B-D38E-C39CDF340CCA}"/>
              </a:ext>
            </a:extLst>
          </p:cNvPr>
          <p:cNvSpPr/>
          <p:nvPr/>
        </p:nvSpPr>
        <p:spPr>
          <a:xfrm>
            <a:off x="268149" y="2004898"/>
            <a:ext cx="11376025" cy="999462"/>
          </a:xfrm>
          <a:prstGeom prst="round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79AF9-BF80-5E61-38CB-D624327E07C7}"/>
              </a:ext>
            </a:extLst>
          </p:cNvPr>
          <p:cNvSpPr txBox="1"/>
          <p:nvPr/>
        </p:nvSpPr>
        <p:spPr>
          <a:xfrm>
            <a:off x="8325199" y="3446714"/>
            <a:ext cx="3009926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Clean room process, electropolishing, surface inspection, robotisation</a:t>
            </a:r>
          </a:p>
        </p:txBody>
      </p:sp>
      <p:pic>
        <p:nvPicPr>
          <p:cNvPr id="30" name="Picture 6" descr="CEA">
            <a:extLst>
              <a:ext uri="{FF2B5EF4-FFF2-40B4-BE49-F238E27FC236}">
                <a16:creationId xmlns:a16="http://schemas.microsoft.com/office/drawing/2014/main" id="{575AABD1-F7B3-C50E-54AD-D02A870F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37" y="3267600"/>
            <a:ext cx="441469" cy="44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62602-2BDA-9C30-07F2-226B1D8219A7}"/>
              </a:ext>
            </a:extLst>
          </p:cNvPr>
          <p:cNvSpPr/>
          <p:nvPr/>
        </p:nvSpPr>
        <p:spPr>
          <a:xfrm>
            <a:off x="277126" y="978602"/>
            <a:ext cx="11376025" cy="911571"/>
          </a:xfrm>
          <a:prstGeom prst="round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89EDFD-CA75-C2E7-3C2E-BA0C2565ED2E}"/>
              </a:ext>
            </a:extLst>
          </p:cNvPr>
          <p:cNvSpPr txBox="1"/>
          <p:nvPr/>
        </p:nvSpPr>
        <p:spPr>
          <a:xfrm>
            <a:off x="9976954" y="5420504"/>
            <a:ext cx="1442517" cy="338554"/>
          </a:xfrm>
          <a:prstGeom prst="rect">
            <a:avLst/>
          </a:prstGeom>
          <a:solidFill>
            <a:srgbClr val="7030A0">
              <a:alpha val="19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Dry cryogenics cooling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62AFA1-9C3C-AE07-01D4-8953F710F1E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10468795" y="5785126"/>
            <a:ext cx="512193" cy="512193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A9DAC5-7822-23D5-8BFD-4E615895B733}"/>
              </a:ext>
            </a:extLst>
          </p:cNvPr>
          <p:cNvSpPr/>
          <p:nvPr/>
        </p:nvSpPr>
        <p:spPr>
          <a:xfrm>
            <a:off x="268687" y="4248427"/>
            <a:ext cx="11376025" cy="997951"/>
          </a:xfrm>
          <a:prstGeom prst="roundRect">
            <a:avLst/>
          </a:prstGeom>
          <a:solidFill>
            <a:schemeClr val="lt1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585EDF-4B8E-E234-5C9A-169B0328EBD9}"/>
              </a:ext>
            </a:extLst>
          </p:cNvPr>
          <p:cNvSpPr txBox="1"/>
          <p:nvPr/>
        </p:nvSpPr>
        <p:spPr>
          <a:xfrm>
            <a:off x="598798" y="4294437"/>
            <a:ext cx="182946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SRF process equipment for SA18 building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D1E4B44-8B40-C8AC-E144-5495166B4E03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3048633" y="4440046"/>
            <a:ext cx="640498" cy="64049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E9ADDF3-9CF4-218E-FAE6-B38573D73690}"/>
              </a:ext>
            </a:extLst>
          </p:cNvPr>
          <p:cNvSpPr txBox="1"/>
          <p:nvPr/>
        </p:nvSpPr>
        <p:spPr>
          <a:xfrm>
            <a:off x="4014281" y="4486503"/>
            <a:ext cx="6454514" cy="507831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Low &amp; high pressure ultra-pure water rinsing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Clean equipment (Lifters, gantries, assembly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toolings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Horizontal airflow cleanrooms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DF0286-A982-E4BC-500A-DC3E977150D3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6850706" y="1169964"/>
            <a:ext cx="566233" cy="566233"/>
          </a:xfrm>
          <a:prstGeom prst="rect">
            <a:avLst/>
          </a:prstGeom>
        </p:spPr>
      </p:pic>
      <p:pic>
        <p:nvPicPr>
          <p:cNvPr id="26" name="Picture 6" descr="FermiLogo_RGB_NALBlue.png">
            <a:extLst>
              <a:ext uri="{FF2B5EF4-FFF2-40B4-BE49-F238E27FC236}">
                <a16:creationId xmlns:a16="http://schemas.microsoft.com/office/drawing/2014/main" id="{8706B637-1445-1197-4E87-3A8C46F08DFA}"/>
              </a:ext>
            </a:extLst>
          </p:cNvPr>
          <p:cNvPicPr>
            <a:picLocks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22" y="3368884"/>
            <a:ext cx="1061373" cy="21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99EA1A-0154-2027-DE2C-738BDE4CB0C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69038"/>
          <a:stretch>
            <a:fillRect/>
          </a:stretch>
        </p:blipFill>
        <p:spPr>
          <a:xfrm>
            <a:off x="7217611" y="3735288"/>
            <a:ext cx="870924" cy="2303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8FBBBD-93CE-2C0D-E4D6-AF05CCF1B981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/>
        </p:blipFill>
        <p:spPr bwMode="auto">
          <a:xfrm>
            <a:off x="6548811" y="3390704"/>
            <a:ext cx="527048" cy="527048"/>
          </a:xfrm>
          <a:prstGeom prst="rect">
            <a:avLst/>
          </a:prstGeom>
        </p:spPr>
      </p:pic>
      <p:pic>
        <p:nvPicPr>
          <p:cNvPr id="36" name="Picture 35" descr="IJCLab">
            <a:extLst>
              <a:ext uri="{FF2B5EF4-FFF2-40B4-BE49-F238E27FC236}">
                <a16:creationId xmlns:a16="http://schemas.microsoft.com/office/drawing/2014/main" id="{A9483EF1-CDE4-50F2-D851-2251D5082A29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63" y="3414289"/>
            <a:ext cx="527048" cy="26173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1D507E-E5FE-2198-CBE9-8C110B04E327}"/>
              </a:ext>
            </a:extLst>
          </p:cNvPr>
          <p:cNvSpPr txBox="1"/>
          <p:nvPr/>
        </p:nvSpPr>
        <p:spPr>
          <a:xfrm>
            <a:off x="4240878" y="2581963"/>
            <a:ext cx="1335936" cy="338554"/>
          </a:xfrm>
          <a:prstGeom prst="rect">
            <a:avLst/>
          </a:prstGeom>
          <a:solidFill>
            <a:srgbClr val="7030A0">
              <a:alpha val="19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Nb3Sn coating on copper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ACCC30-4B97-2E2E-D286-98992DBE1E02}"/>
              </a:ext>
            </a:extLst>
          </p:cNvPr>
          <p:cNvSpPr txBox="1"/>
          <p:nvPr/>
        </p:nvSpPr>
        <p:spPr>
          <a:xfrm>
            <a:off x="8600442" y="82900"/>
            <a:ext cx="3023883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Mandatory for cryomodule demonstrators development</a:t>
            </a:r>
          </a:p>
        </p:txBody>
      </p:sp>
      <p:pic>
        <p:nvPicPr>
          <p:cNvPr id="40" name="Picture 6" descr="CEA">
            <a:extLst>
              <a:ext uri="{FF2B5EF4-FFF2-40B4-BE49-F238E27FC236}">
                <a16:creationId xmlns:a16="http://schemas.microsoft.com/office/drawing/2014/main" id="{DE5D8498-070A-DEB0-CDF1-022C23924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28" y="5827428"/>
            <a:ext cx="348144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2C38875-2FDA-3ADA-3B1F-2DEB2A0081BA}"/>
              </a:ext>
            </a:extLst>
          </p:cNvPr>
          <p:cNvSpPr txBox="1"/>
          <p:nvPr/>
        </p:nvSpPr>
        <p:spPr>
          <a:xfrm>
            <a:off x="8543521" y="541833"/>
            <a:ext cx="3101192" cy="338554"/>
          </a:xfrm>
          <a:prstGeom prst="rect">
            <a:avLst/>
          </a:prstGeom>
          <a:solidFill>
            <a:srgbClr val="7030A0">
              <a:alpha val="19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Opportunities for major cost savings for the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contruction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FCC-ee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A96CB29-8ED2-1764-780B-A04243D0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22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6" grpId="0" animBg="1"/>
      <p:bldP spid="1034" grpId="0" animBg="1"/>
      <p:bldP spid="1036" grpId="0" animBg="1"/>
      <p:bldP spid="4" grpId="0"/>
      <p:bldP spid="5" grpId="0"/>
      <p:bldP spid="11" grpId="0" animBg="1"/>
      <p:bldP spid="23" grpId="0" animBg="1"/>
      <p:bldP spid="27" grpId="0" animBg="1"/>
      <p:bldP spid="33" grpId="0" animBg="1"/>
      <p:bldP spid="42" grpId="0" animBg="1"/>
      <p:bldP spid="43" grpId="0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94D97FD-EF90-C48E-F85E-9F7A477D48B1}"/>
              </a:ext>
            </a:extLst>
          </p:cNvPr>
          <p:cNvSpPr txBox="1"/>
          <p:nvPr/>
        </p:nvSpPr>
        <p:spPr>
          <a:xfrm>
            <a:off x="8854440" y="3551373"/>
            <a:ext cx="3063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Major HEP tech driver: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/>
              <a:t>LHeC</a:t>
            </a: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ILC and LCF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/>
              <a:t>FCC</a:t>
            </a:r>
            <a:r>
              <a:rPr lang="en-GB" sz="2400" b="1" baseline="-25000" dirty="0" err="1"/>
              <a:t>ee</a:t>
            </a:r>
            <a:r>
              <a:rPr lang="en-GB" sz="2400" b="1" dirty="0"/>
              <a:t> and </a:t>
            </a:r>
            <a:r>
              <a:rPr lang="en-GB" sz="2400" b="1" dirty="0" err="1"/>
              <a:t>FCC</a:t>
            </a:r>
            <a:r>
              <a:rPr lang="en-GB" sz="2400" b="1" baseline="-25000" dirty="0" err="1"/>
              <a:t>hh</a:t>
            </a:r>
            <a:endParaRPr lang="en-GB" sz="2400" b="1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Muon Collider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Plasma Collider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102158-9938-DB9C-FD8E-F1B55AF2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059" y="156476"/>
            <a:ext cx="9901750" cy="743542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Implementation of an </a:t>
            </a:r>
            <a:r>
              <a:rPr lang="it-IT" sz="4000" b="1" dirty="0">
                <a:solidFill>
                  <a:srgbClr val="FF0000"/>
                </a:solidFill>
              </a:rPr>
              <a:t>Approved</a:t>
            </a:r>
            <a:r>
              <a:rPr lang="it-IT" sz="4000" b="1" dirty="0"/>
              <a:t> R&amp;D Strategy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747C3B-8E68-652C-C399-E7EDEC2A5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" y="2867549"/>
            <a:ext cx="7506895" cy="3579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2020-2022: ESPP </a:t>
            </a:r>
            <a:r>
              <a:rPr lang="en-US" sz="2000" dirty="0">
                <a:solidFill>
                  <a:srgbClr val="FF0000"/>
                </a:solidFill>
              </a:rPr>
              <a:t>Accelerator R&amp;D Roadmap</a:t>
            </a:r>
            <a:r>
              <a:rPr lang="en-US" sz="2000" dirty="0"/>
              <a:t>, presented to CERN-SPC in </a:t>
            </a:r>
            <a:r>
              <a:rPr lang="en-US" sz="2000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2022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RF items </a:t>
            </a:r>
            <a:r>
              <a:rPr lang="en-US" sz="2000" dirty="0"/>
              <a:t>by:  </a:t>
            </a:r>
            <a:r>
              <a:rPr lang="en-US" sz="1800" u="sng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S. </a:t>
            </a:r>
            <a:r>
              <a:rPr lang="en-US" sz="1800" u="sng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Bousson</a:t>
            </a:r>
            <a:r>
              <a:rPr lang="en-US" sz="1800" u="sng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(</a:t>
            </a:r>
            <a:r>
              <a:rPr lang="en-US" sz="1800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IJCLab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), </a:t>
            </a:r>
            <a:r>
              <a:rPr lang="en-US" sz="1800" u="sng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H. Weise 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(DESY). G. Burt (ULAN); G. </a:t>
            </a:r>
            <a:r>
              <a:rPr lang="en-US" sz="1800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Devanz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, T. </a:t>
            </a:r>
            <a:r>
              <a:rPr lang="en-US" sz="1800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Proslier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 (CEA); A. Gallo (INFN); F. </a:t>
            </a:r>
            <a:r>
              <a:rPr lang="en-US" sz="1800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Gerigk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, A. </a:t>
            </a:r>
            <a:r>
              <a:rPr lang="en-US" sz="1800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Grudiev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 (CERN); D. </a:t>
            </a:r>
            <a:r>
              <a:rPr lang="en-US" sz="1800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Longuevergne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 (</a:t>
            </a:r>
            <a:r>
              <a:rPr lang="en-US" sz="1800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IJCLab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); R. </a:t>
            </a:r>
            <a:r>
              <a:rPr lang="en-US" sz="1800" dirty="0" err="1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Ruber</a:t>
            </a:r>
            <a:r>
              <a:rPr lang="en-US" sz="1800" dirty="0">
                <a:latin typeface="Bradley Hand ITC" panose="03070402050302030203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 (Uppsala), + experts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Superconducting RF</a:t>
            </a:r>
            <a:r>
              <a:rPr lang="en-US" sz="2000" dirty="0"/>
              <a:t>: bulk niobium cavities, surface preparation, thin films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NC structures</a:t>
            </a:r>
            <a:r>
              <a:rPr lang="en-US" sz="2000" dirty="0"/>
              <a:t>:  fundamental limitations, surface preparation, manufacturing techniques</a:t>
            </a: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High power RF sources</a:t>
            </a:r>
            <a:r>
              <a:rPr lang="en-US" sz="2000" dirty="0"/>
              <a:t>, accelerating structures </a:t>
            </a:r>
            <a:r>
              <a:rPr lang="en-US" sz="2000" dirty="0">
                <a:solidFill>
                  <a:srgbClr val="0070C0"/>
                </a:solidFill>
              </a:rPr>
              <a:t>ancillaries</a:t>
            </a:r>
            <a:r>
              <a:rPr lang="en-US" sz="2000" dirty="0"/>
              <a:t> (couplers, tuners…), </a:t>
            </a:r>
            <a:r>
              <a:rPr lang="en-US" sz="2000" dirty="0">
                <a:solidFill>
                  <a:srgbClr val="0070C0"/>
                </a:solidFill>
              </a:rPr>
              <a:t>LLRF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AI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2A2D-9E4F-DA6C-C3A3-D3C85615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164" y="1249845"/>
            <a:ext cx="7010163" cy="148994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F913F12-80BA-0D3D-9A5F-9B3339C4B183}"/>
              </a:ext>
            </a:extLst>
          </p:cNvPr>
          <p:cNvSpPr/>
          <p:nvPr/>
        </p:nvSpPr>
        <p:spPr>
          <a:xfrm>
            <a:off x="472440" y="3546566"/>
            <a:ext cx="7506894" cy="2900753"/>
          </a:xfrm>
          <a:prstGeom prst="rect">
            <a:avLst/>
          </a:prstGeom>
          <a:solidFill>
            <a:srgbClr val="33996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75528-FE33-F9D0-6A4D-E0BCF87E7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25" y="152544"/>
            <a:ext cx="1064241" cy="62630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17DA3A2-4B4E-B4A6-4355-E63CFF5D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E9B1D9-7E78-7757-DC23-7A3E51BF22B3}"/>
              </a:ext>
            </a:extLst>
          </p:cNvPr>
          <p:cNvGrpSpPr/>
          <p:nvPr/>
        </p:nvGrpSpPr>
        <p:grpSpPr>
          <a:xfrm>
            <a:off x="472438" y="3075794"/>
            <a:ext cx="11445242" cy="2783903"/>
            <a:chOff x="472438" y="3075794"/>
            <a:chExt cx="11445242" cy="278390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8EBEDF-B9CA-B085-0DD3-618935E7A980}"/>
                </a:ext>
              </a:extLst>
            </p:cNvPr>
            <p:cNvGrpSpPr/>
            <p:nvPr/>
          </p:nvGrpSpPr>
          <p:grpSpPr>
            <a:xfrm>
              <a:off x="7798525" y="3551373"/>
              <a:ext cx="4119155" cy="2308324"/>
              <a:chOff x="7798525" y="3551373"/>
              <a:chExt cx="4119155" cy="2308324"/>
            </a:xfrm>
          </p:grpSpPr>
          <p:sp>
            <p:nvSpPr>
              <p:cNvPr id="7" name="Arrow: Striped Right 6">
                <a:extLst>
                  <a:ext uri="{FF2B5EF4-FFF2-40B4-BE49-F238E27FC236}">
                    <a16:creationId xmlns:a16="http://schemas.microsoft.com/office/drawing/2014/main" id="{E0AC6F2F-7CA0-022C-AEA4-DD88725EB89E}"/>
                  </a:ext>
                </a:extLst>
              </p:cNvPr>
              <p:cNvSpPr/>
              <p:nvPr/>
            </p:nvSpPr>
            <p:spPr>
              <a:xfrm rot="10800000">
                <a:off x="7798525" y="4377484"/>
                <a:ext cx="853440" cy="659674"/>
              </a:xfrm>
              <a:prstGeom prst="stripedRightArrow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BC6816-E29D-9E83-79FD-61D32BB718ED}"/>
                  </a:ext>
                </a:extLst>
              </p:cNvPr>
              <p:cNvSpPr txBox="1"/>
              <p:nvPr/>
            </p:nvSpPr>
            <p:spPr>
              <a:xfrm>
                <a:off x="8854440" y="3551373"/>
                <a:ext cx="306324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B050"/>
                    </a:solidFill>
                  </a:rPr>
                  <a:t>Major HEP tech driver:</a:t>
                </a:r>
                <a:endParaRPr lang="en-GB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 err="1">
                    <a:solidFill>
                      <a:srgbClr val="00B050"/>
                    </a:solidFill>
                  </a:rPr>
                  <a:t>LHeC</a:t>
                </a:r>
                <a:endParaRPr lang="en-GB" sz="2400" b="1" dirty="0">
                  <a:solidFill>
                    <a:srgbClr val="00B05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rgbClr val="00B050"/>
                    </a:solidFill>
                  </a:rPr>
                  <a:t>ILC and LCF@CERN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 err="1">
                    <a:solidFill>
                      <a:srgbClr val="00B050"/>
                    </a:solidFill>
                  </a:rPr>
                  <a:t>FCC</a:t>
                </a:r>
                <a:r>
                  <a:rPr lang="en-GB" sz="2400" b="1" baseline="-25000" dirty="0" err="1">
                    <a:solidFill>
                      <a:srgbClr val="00B050"/>
                    </a:solidFill>
                  </a:rPr>
                  <a:t>ee</a:t>
                </a:r>
                <a:r>
                  <a:rPr lang="en-GB" sz="2400" b="1" dirty="0">
                    <a:solidFill>
                      <a:srgbClr val="00B050"/>
                    </a:solidFill>
                  </a:rPr>
                  <a:t> </a:t>
                </a:r>
                <a:r>
                  <a:rPr lang="en-GB" sz="2400" b="1" dirty="0"/>
                  <a:t>and </a:t>
                </a:r>
                <a:r>
                  <a:rPr lang="en-GB" sz="2400" b="1" dirty="0" err="1"/>
                  <a:t>FCC</a:t>
                </a:r>
                <a:r>
                  <a:rPr lang="en-GB" sz="2400" b="1" baseline="-25000" dirty="0" err="1"/>
                  <a:t>hh</a:t>
                </a:r>
                <a:endParaRPr lang="en-GB" sz="2400" b="1" baseline="-25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/>
                  <a:t>Muon Collider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/>
                  <a:t>Plasma Collider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DE0102B-9D59-5FAF-74FA-E8F9ADFC1A79}"/>
                </a:ext>
              </a:extLst>
            </p:cNvPr>
            <p:cNvGrpSpPr/>
            <p:nvPr/>
          </p:nvGrpSpPr>
          <p:grpSpPr>
            <a:xfrm>
              <a:off x="472438" y="3075794"/>
              <a:ext cx="11445242" cy="2049099"/>
              <a:chOff x="472438" y="3075794"/>
              <a:chExt cx="11445242" cy="2049099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DF68E18-3AB7-0E2E-789E-ABD85F74BA7C}"/>
                  </a:ext>
                </a:extLst>
              </p:cNvPr>
              <p:cNvSpPr/>
              <p:nvPr/>
            </p:nvSpPr>
            <p:spPr>
              <a:xfrm>
                <a:off x="8854440" y="3546566"/>
                <a:ext cx="3063240" cy="1578327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CBAA6F-FA76-9DA6-14E7-1D1FB6685028}"/>
                  </a:ext>
                </a:extLst>
              </p:cNvPr>
              <p:cNvSpPr txBox="1"/>
              <p:nvPr/>
            </p:nvSpPr>
            <p:spPr>
              <a:xfrm>
                <a:off x="9514796" y="3075794"/>
                <a:ext cx="17425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B050"/>
                    </a:solidFill>
                  </a:rPr>
                  <a:t>This update 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8051F22-2110-CF1E-4DF8-E787F4DCDFCC}"/>
                  </a:ext>
                </a:extLst>
              </p:cNvPr>
              <p:cNvSpPr/>
              <p:nvPr/>
            </p:nvSpPr>
            <p:spPr>
              <a:xfrm>
                <a:off x="472438" y="4377484"/>
                <a:ext cx="7225533" cy="747409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34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BD8BB6D-4894-438C-8C7C-8A0A6797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noProof="0" dirty="0">
                <a:cs typeface="Calibri Light"/>
              </a:rPr>
              <a:t>Substrate Cavity Manufacturing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2A63F-4424-C28B-EE7E-26553469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40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BDC7E6-5FB9-DC89-303E-0D55EDB8B9AB}"/>
              </a:ext>
            </a:extLst>
          </p:cNvPr>
          <p:cNvGrpSpPr>
            <a:grpSpLocks noChangeAspect="1"/>
          </p:cNvGrpSpPr>
          <p:nvPr/>
        </p:nvGrpSpPr>
        <p:grpSpPr>
          <a:xfrm>
            <a:off x="8040042" y="2299145"/>
            <a:ext cx="4055795" cy="4198820"/>
            <a:chOff x="2872696" y="2775756"/>
            <a:chExt cx="3946252" cy="4082243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4DA79B2-5E16-D321-BBE0-C460ACA40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696" y="2775756"/>
              <a:ext cx="3946252" cy="191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group of copper pipes&#10;&#10;Description automatically generated">
              <a:extLst>
                <a:ext uri="{FF2B5EF4-FFF2-40B4-BE49-F238E27FC236}">
                  <a16:creationId xmlns:a16="http://schemas.microsoft.com/office/drawing/2014/main" id="{4DFC7E9B-1E36-9E21-F599-3A4FD828D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0683" y="4648350"/>
              <a:ext cx="3928265" cy="2209649"/>
            </a:xfrm>
            <a:prstGeom prst="rect">
              <a:avLst/>
            </a:prstGeom>
          </p:spPr>
        </p:pic>
      </p:grpSp>
      <p:pic>
        <p:nvPicPr>
          <p:cNvPr id="21" name="Picture 20" descr="A large round copper object on a metal surface&#10;&#10;Description automatically generated">
            <a:extLst>
              <a:ext uri="{FF2B5EF4-FFF2-40B4-BE49-F238E27FC236}">
                <a16:creationId xmlns:a16="http://schemas.microsoft.com/office/drawing/2014/main" id="{3AB463CB-975C-616C-7FAE-D7C247134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10807" r="-291" b="-737"/>
          <a:stretch/>
        </p:blipFill>
        <p:spPr bwMode="auto">
          <a:xfrm>
            <a:off x="108108" y="4100390"/>
            <a:ext cx="4045646" cy="273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F291FD-A506-D407-EA6A-9E9116E4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515" y="2335209"/>
            <a:ext cx="3716214" cy="41508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6CDAFB-97FE-7721-E436-A12D64FE0814}"/>
              </a:ext>
            </a:extLst>
          </p:cNvPr>
          <p:cNvSpPr txBox="1"/>
          <p:nvPr/>
        </p:nvSpPr>
        <p:spPr>
          <a:xfrm>
            <a:off x="4172240" y="6457890"/>
            <a:ext cx="609750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noProof="0" dirty="0">
                <a:effectLst/>
                <a:ea typeface="Calibri" panose="020F0502020204030204" pitchFamily="34" charset="0"/>
                <a:cs typeface="Times New Roman"/>
              </a:rPr>
              <a:t>1.3 GHz </a:t>
            </a:r>
            <a:r>
              <a:rPr lang="en-GB" sz="2000" b="1" noProof="0" dirty="0">
                <a:ea typeface="Calibri" panose="020F0502020204030204" pitchFamily="34" charset="0"/>
                <a:cs typeface="Times New Roman"/>
              </a:rPr>
              <a:t>hydroforming</a:t>
            </a:r>
            <a:r>
              <a:rPr lang="en-GB" sz="2000" b="1" noProof="0" dirty="0">
                <a:cs typeface="Times New Roman"/>
              </a:rPr>
              <a:t> </a:t>
            </a:r>
            <a:r>
              <a:rPr lang="en-GB" sz="2000" noProof="0" dirty="0">
                <a:cs typeface="Times New Roman"/>
              </a:rPr>
              <a:t>(KEK Collaboration)</a:t>
            </a:r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22A1B53A-2BF1-2B18-67A9-97A889FCD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78" y="1746450"/>
            <a:ext cx="4045646" cy="2279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F06544-F130-A13C-0DC7-717850FB6EC5}"/>
              </a:ext>
            </a:extLst>
          </p:cNvPr>
          <p:cNvSpPr txBox="1"/>
          <p:nvPr/>
        </p:nvSpPr>
        <p:spPr>
          <a:xfrm>
            <a:off x="235977" y="1271448"/>
            <a:ext cx="3943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effectLst/>
                <a:ea typeface="Calibri" panose="020F0502020204030204" pitchFamily="34" charset="0"/>
              </a:rPr>
              <a:t>400 MHz </a:t>
            </a:r>
            <a:r>
              <a:rPr lang="en-GB" sz="2000" b="1" noProof="0" dirty="0">
                <a:effectLst/>
                <a:ea typeface="Calibri" panose="020F0502020204030204" pitchFamily="34" charset="0"/>
              </a:rPr>
              <a:t>Monoblock</a:t>
            </a:r>
            <a:r>
              <a:rPr lang="en-GB" sz="2000" noProof="0" dirty="0">
                <a:effectLst/>
                <a:ea typeface="Calibri" panose="020F0502020204030204" pitchFamily="34" charset="0"/>
              </a:rPr>
              <a:t> prototype</a:t>
            </a:r>
            <a:endParaRPr lang="en-GB" sz="2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A2C2E-3A7A-3FF3-8F4E-8EB745D8252F}"/>
              </a:ext>
            </a:extLst>
          </p:cNvPr>
          <p:cNvSpPr txBox="1"/>
          <p:nvPr/>
        </p:nvSpPr>
        <p:spPr>
          <a:xfrm>
            <a:off x="8792524" y="6523664"/>
            <a:ext cx="33994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400" noProof="0" dirty="0">
                <a:solidFill>
                  <a:srgbClr val="000000"/>
                </a:solidFill>
              </a:rPr>
              <a:t>M. </a:t>
            </a:r>
            <a:r>
              <a:rPr lang="en-GB" sz="1400" noProof="0" dirty="0" err="1">
                <a:solidFill>
                  <a:srgbClr val="000000"/>
                </a:solidFill>
              </a:rPr>
              <a:t>Garlasche</a:t>
            </a:r>
            <a:r>
              <a:rPr lang="en-GB" sz="1400" noProof="0" dirty="0">
                <a:solidFill>
                  <a:srgbClr val="000000"/>
                </a:solidFill>
              </a:rPr>
              <a:t>, S. Atieh, et. 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125B1-E1B5-114A-09E3-EB1573393B27}"/>
              </a:ext>
            </a:extLst>
          </p:cNvPr>
          <p:cNvSpPr txBox="1"/>
          <p:nvPr/>
        </p:nvSpPr>
        <p:spPr>
          <a:xfrm>
            <a:off x="4746203" y="985054"/>
            <a:ext cx="610186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noProof="0" dirty="0">
                <a:latin typeface="Arial"/>
                <a:cs typeface="Arial"/>
              </a:rPr>
              <a:t>Explore </a:t>
            </a:r>
            <a:r>
              <a:rPr lang="en-GB" sz="1800" b="1" noProof="0" dirty="0">
                <a:latin typeface="Arial"/>
                <a:cs typeface="Arial"/>
              </a:rPr>
              <a:t>novel fabrication methods</a:t>
            </a:r>
            <a:r>
              <a:rPr lang="en-GB" sz="1800" noProof="0" dirty="0">
                <a:latin typeface="Arial"/>
                <a:cs typeface="Arial"/>
              </a:rPr>
              <a:t>: Bulk machining, Hydroforming, Electro-forming.</a:t>
            </a:r>
            <a:endParaRPr lang="en-GB" noProof="0" dirty="0">
              <a:latin typeface="Aptos" panose="02110004020202020204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noProof="0" dirty="0">
                <a:latin typeface="Arial"/>
                <a:cs typeface="Arial"/>
              </a:rPr>
              <a:t>Develop </a:t>
            </a:r>
            <a:r>
              <a:rPr lang="en-GB" sz="1800" b="1" noProof="0" dirty="0">
                <a:latin typeface="Arial"/>
                <a:cs typeface="Arial"/>
              </a:rPr>
              <a:t>non mechanical tuning.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noProof="0" dirty="0">
                <a:latin typeface="Arial"/>
                <a:cs typeface="Arial"/>
              </a:rPr>
              <a:t>Explore </a:t>
            </a:r>
            <a:r>
              <a:rPr lang="en-GB" sz="1800" b="1" noProof="0" dirty="0">
                <a:latin typeface="Arial"/>
                <a:cs typeface="Arial"/>
              </a:rPr>
              <a:t>novel cooling methods.</a:t>
            </a:r>
          </a:p>
        </p:txBody>
      </p:sp>
    </p:spTree>
    <p:extLst>
      <p:ext uri="{BB962C8B-B14F-4D97-AF65-F5344CB8AC3E}">
        <p14:creationId xmlns:p14="http://schemas.microsoft.com/office/powerpoint/2010/main" val="1645395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BC702-C226-B061-E53E-B526D90F0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EE6F5177-7D91-FAE0-C0FC-EF838D9284BD}"/>
              </a:ext>
            </a:extLst>
          </p:cNvPr>
          <p:cNvSpPr/>
          <p:nvPr/>
        </p:nvSpPr>
        <p:spPr>
          <a:xfrm>
            <a:off x="0" y="4673743"/>
            <a:ext cx="6094497" cy="18937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3682FCE-F990-1014-CC5E-A29EA4A406CE}"/>
              </a:ext>
            </a:extLst>
          </p:cNvPr>
          <p:cNvSpPr/>
          <p:nvPr/>
        </p:nvSpPr>
        <p:spPr>
          <a:xfrm>
            <a:off x="6096000" y="4059164"/>
            <a:ext cx="6094497" cy="2798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21C570-E182-EC31-836A-939545E4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00" y="156838"/>
            <a:ext cx="4486656" cy="546267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Bulk </a:t>
            </a:r>
            <a:r>
              <a:rPr lang="it-IT" b="1" dirty="0" err="1"/>
              <a:t>nb</a:t>
            </a:r>
            <a:r>
              <a:rPr lang="it-IT" b="1" dirty="0"/>
              <a:t> </a:t>
            </a:r>
            <a:r>
              <a:rPr lang="it-IT" b="1" dirty="0" err="1"/>
              <a:t>cavities</a:t>
            </a:r>
            <a:endParaRPr lang="it-IT" b="1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874B33-474D-DC84-4AFC-F2AC4612C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51FB4CFB-7927-853E-FA15-CEAEA4EA8DBB}"/>
              </a:ext>
            </a:extLst>
          </p:cNvPr>
          <p:cNvSpPr txBox="1">
            <a:spLocks/>
          </p:cNvSpPr>
          <p:nvPr/>
        </p:nvSpPr>
        <p:spPr>
          <a:xfrm>
            <a:off x="340759" y="788282"/>
            <a:ext cx="5230803" cy="3593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Applied in </a:t>
            </a:r>
            <a:r>
              <a:rPr kumimoji="0" lang="it-IT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many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collider </a:t>
            </a:r>
            <a:r>
              <a:rPr kumimoji="0" lang="it-IT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schemes</a:t>
            </a:r>
            <a:endParaRPr kumimoji="0" lang="it-IT" sz="19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7">
            <a:extLst>
              <a:ext uri="{FF2B5EF4-FFF2-40B4-BE49-F238E27FC236}">
                <a16:creationId xmlns:a16="http://schemas.microsoft.com/office/drawing/2014/main" id="{CA46B7EB-610F-650C-4267-D08A268C66F3}"/>
              </a:ext>
            </a:extLst>
          </p:cNvPr>
          <p:cNvSpPr txBox="1">
            <a:spLocks/>
          </p:cNvSpPr>
          <p:nvPr/>
        </p:nvSpPr>
        <p:spPr>
          <a:xfrm>
            <a:off x="157857" y="1412777"/>
            <a:ext cx="5662340" cy="5417836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Roots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exceptional expertise made on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1.3 GHz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(800 cavities pulsed on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Eu-XFEL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400 cavities CW on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LCLS-II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-HE, 600 cavities CW on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and the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ILC/ITN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multi-decade developments.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LCF: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improved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surface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thermal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treatments),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planned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KEK in 2026-2027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FCCee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transfer of LCF expertise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800 MHz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baking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f-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depenence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flux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trapping to be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investigated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LHeC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targets and R&amp;D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similar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FCCee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800 MHz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(and to 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in France)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LEP3: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would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also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require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bulk-Nb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1-cell, 4-cell, 6-cell cavities,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 800 MHz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500 kW (higher than state-of-the-art), requiring effort on FP-couplers/RF sources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Labs with TRL6* (and European with TRL7 *) expertise: CEA, CERN, CNRS/IJCLab, DESY, ESS, HZB, INFN, STFC, UHH, Uppsala/FREIA, et al. (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FNAL, JLAB, SLAC, et al. (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KEK, IHEP, SHINE, Korea Univ. Et al. (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iSAS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European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Project: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rationalising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R&amp;D on 800 MHz;  joint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experiments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1.3 GHz</a:t>
            </a: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59CE3B51-36CF-CF9F-042B-F70719DE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07" y="156837"/>
            <a:ext cx="4989093" cy="3708557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D23A4E90-F98F-73BD-4D3E-4B044BE4E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851" b="50000"/>
          <a:stretch/>
        </p:blipFill>
        <p:spPr>
          <a:xfrm>
            <a:off x="9858227" y="1674220"/>
            <a:ext cx="3031146" cy="1523762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EFF6668-8311-9AC9-EC4A-D793DB79E951}"/>
              </a:ext>
            </a:extLst>
          </p:cNvPr>
          <p:cNvSpPr txBox="1">
            <a:spLocks/>
          </p:cNvSpPr>
          <p:nvPr/>
        </p:nvSpPr>
        <p:spPr>
          <a:xfrm>
            <a:off x="6181970" y="4257767"/>
            <a:ext cx="4813540" cy="27257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CURRENT STATE OF THE ART: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5-cell prototype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w/o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ports, built by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C3C8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JLAB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 x 10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~30 MV/m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VT (Vertical Test)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C3C8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CERN-now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1-cell cavities under fabrication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(deep-drawing and EBW), collab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FNAL,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IJCLab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Cornell U and others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Short-term goal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 recipes for needed Q</a:t>
            </a:r>
            <a:r>
              <a:rPr kumimoji="0" lang="en-US" sz="1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factor at high gradient.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Final goal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6-cell cavity, at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TRL7 (test in CM)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3x10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20.25 MV/m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B92AF3EF-7C08-D934-FB7E-E8A53314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07622" y="4506145"/>
            <a:ext cx="1067096" cy="18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1FE8-EB33-7313-1E5B-D1EC71E2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800 MHz, 6-cell, Bulk-Nb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A4114-2056-B1F1-22F3-4F88A95EC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3000"/>
            <a:ext cx="5181600" cy="1945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/>
              <a:t>TODAY:</a:t>
            </a:r>
          </a:p>
          <a:p>
            <a:pPr marL="355600" indent="-355600"/>
            <a:r>
              <a:rPr lang="en-GB" sz="2400" b="1" noProof="0" dirty="0"/>
              <a:t>5-cell</a:t>
            </a:r>
            <a:r>
              <a:rPr lang="en-GB" sz="2400" b="0" noProof="0" dirty="0"/>
              <a:t> prototype w/o ports, built by JLAB: 3 x 10</a:t>
            </a:r>
            <a:r>
              <a:rPr lang="en-GB" sz="2400" b="0" baseline="30000" noProof="0" dirty="0"/>
              <a:t>10</a:t>
            </a:r>
            <a:r>
              <a:rPr lang="en-GB" sz="2400" b="0" noProof="0" dirty="0"/>
              <a:t>, ~30 MV/m in VT.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noProof="0" dirty="0"/>
              <a:t>JLAB shape (all cells the same)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91090-2F15-7F60-C534-13BBF84F12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/>
              <a:t>SPECIFICATIONS: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noProof="0" dirty="0"/>
              <a:t>6-cell</a:t>
            </a:r>
            <a:r>
              <a:rPr lang="en-GB" sz="2400" b="0" noProof="0" dirty="0"/>
              <a:t> (FCC shape) prototype with ports: 3.8 x 10</a:t>
            </a:r>
            <a:r>
              <a:rPr lang="en-GB" sz="2400" b="0" baseline="30000" noProof="0" dirty="0"/>
              <a:t>10</a:t>
            </a:r>
            <a:r>
              <a:rPr lang="en-GB" sz="2400" b="0" noProof="0" dirty="0"/>
              <a:t>, ~25 MV/m </a:t>
            </a:r>
            <a:r>
              <a:rPr lang="en-GB" sz="2400" noProof="0" dirty="0"/>
              <a:t>in VT.</a:t>
            </a:r>
            <a:endParaRPr lang="en-GB" sz="2400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noProof="0" dirty="0"/>
              <a:t>Tested in HT with FPC and HOMCs with 3.5 x 10</a:t>
            </a:r>
            <a:r>
              <a:rPr lang="en-GB" sz="2400" b="0" baseline="30000" noProof="0" dirty="0"/>
              <a:t>10</a:t>
            </a:r>
            <a:r>
              <a:rPr lang="en-GB" sz="2400" b="0" noProof="0" dirty="0"/>
              <a:t>, 22.5 MV/m</a:t>
            </a:r>
            <a:r>
              <a:rPr lang="en-GB" sz="2400" noProof="0" dirty="0"/>
              <a:t>. </a:t>
            </a:r>
            <a:endParaRPr lang="en-GB" sz="2400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noProof="0" dirty="0"/>
              <a:t>Tested in CM with 3 x 10</a:t>
            </a:r>
            <a:r>
              <a:rPr lang="en-GB" sz="2400" b="0" baseline="30000" noProof="0" dirty="0"/>
              <a:t>10</a:t>
            </a:r>
            <a:r>
              <a:rPr lang="en-GB" sz="2400" dirty="0"/>
              <a:t>,</a:t>
            </a:r>
            <a:r>
              <a:rPr lang="en-GB" sz="2400" b="0" noProof="0" dirty="0"/>
              <a:t> 20.25 MV/m</a:t>
            </a:r>
            <a:r>
              <a:rPr lang="en-GB" sz="2400" noProof="0" dirty="0"/>
              <a:t>.</a:t>
            </a:r>
          </a:p>
          <a:p>
            <a:pPr marL="0" indent="0" algn="ctr">
              <a:buNone/>
            </a:pPr>
            <a:endParaRPr lang="en-GB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2400" b="1" dirty="0">
                <a:solidFill>
                  <a:srgbClr val="FF0000"/>
                </a:solidFill>
              </a:rPr>
              <a:t>Demonstration required by 2031.</a:t>
            </a:r>
            <a:endParaRPr lang="en-GB" sz="2400" b="1" noProof="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400" b="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AB479-32AC-4508-C2A0-393C9448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42</a:t>
            </a:fld>
            <a:endParaRPr lang="en-GB" noProof="0" dirty="0"/>
          </a:p>
        </p:txBody>
      </p:sp>
      <p:pic>
        <p:nvPicPr>
          <p:cNvPr id="8" name="Picture 7" descr="A blue object with black lines&#10;&#10;Description automatically generated">
            <a:extLst>
              <a:ext uri="{FF2B5EF4-FFF2-40B4-BE49-F238E27FC236}">
                <a16:creationId xmlns:a16="http://schemas.microsoft.com/office/drawing/2014/main" id="{DBBFAB8C-01EB-CBF2-F1C7-A544D265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156" y="4569905"/>
            <a:ext cx="3423461" cy="728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655ED-4A32-7814-9DBB-5518144B317C}"/>
              </a:ext>
            </a:extLst>
          </p:cNvPr>
          <p:cNvSpPr txBox="1"/>
          <p:nvPr/>
        </p:nvSpPr>
        <p:spPr>
          <a:xfrm>
            <a:off x="148588" y="1771385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67A14-2B97-DE13-E4EF-ADC53DEF41FA}"/>
              </a:ext>
            </a:extLst>
          </p:cNvPr>
          <p:cNvSpPr txBox="1"/>
          <p:nvPr/>
        </p:nvSpPr>
        <p:spPr>
          <a:xfrm>
            <a:off x="11298692" y="1781251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F9410-1098-31D7-32E5-CDD76D99C1E6}"/>
              </a:ext>
            </a:extLst>
          </p:cNvPr>
          <p:cNvSpPr txBox="1"/>
          <p:nvPr/>
        </p:nvSpPr>
        <p:spPr>
          <a:xfrm>
            <a:off x="11295300" y="2504392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C1C0CA-ED5E-CA78-59DE-2961AD17314B}"/>
              </a:ext>
            </a:extLst>
          </p:cNvPr>
          <p:cNvSpPr txBox="1"/>
          <p:nvPr/>
        </p:nvSpPr>
        <p:spPr>
          <a:xfrm>
            <a:off x="11311456" y="3117674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F4283F-FD74-9EDC-F5D2-1B2B9182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2948753"/>
            <a:ext cx="4744720" cy="3526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56042F-8C76-9B0E-5D41-B113D76D9F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851" b="50000"/>
          <a:stretch/>
        </p:blipFill>
        <p:spPr>
          <a:xfrm>
            <a:off x="3429000" y="4741857"/>
            <a:ext cx="2285228" cy="1148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C4D6B2-F7E2-2A30-DB8B-6ADFC37502C2}"/>
              </a:ext>
            </a:extLst>
          </p:cNvPr>
          <p:cNvSpPr txBox="1"/>
          <p:nvPr/>
        </p:nvSpPr>
        <p:spPr>
          <a:xfrm>
            <a:off x="417829" y="6492874"/>
            <a:ext cx="4663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F </a:t>
            </a:r>
            <a:r>
              <a:rPr lang="en-GB" sz="1400" noProof="0" dirty="0" err="1"/>
              <a:t>Marhauser</a:t>
            </a:r>
            <a:r>
              <a:rPr lang="en-GB" sz="1400" noProof="0" dirty="0"/>
              <a:t> (</a:t>
            </a:r>
            <a:r>
              <a:rPr lang="en-GB" sz="1400" noProof="0" dirty="0" err="1"/>
              <a:t>Jlab</a:t>
            </a:r>
            <a:r>
              <a:rPr lang="en-GB" sz="1400" noProof="0" dirty="0"/>
              <a:t>), IPAC18, THPAL146</a:t>
            </a:r>
          </a:p>
        </p:txBody>
      </p:sp>
      <p:pic>
        <p:nvPicPr>
          <p:cNvPr id="11" name="Picture 13" descr="A green machine with wheels&#10;&#10;AI-generated content may be incorrect.">
            <a:extLst>
              <a:ext uri="{FF2B5EF4-FFF2-40B4-BE49-F238E27FC236}">
                <a16:creationId xmlns:a16="http://schemas.microsoft.com/office/drawing/2014/main" id="{3A844131-0766-F9A3-4BB2-663E9C85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4" y="4683433"/>
            <a:ext cx="4380817" cy="214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28A8F017-6B43-E822-F50A-3F92C8E440C1}"/>
              </a:ext>
            </a:extLst>
          </p:cNvPr>
          <p:cNvSpPr/>
          <p:nvPr/>
        </p:nvSpPr>
        <p:spPr>
          <a:xfrm>
            <a:off x="4123764" y="3729656"/>
            <a:ext cx="134471" cy="133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45E8F-E909-ACBB-E3A2-E4050F014F1E}"/>
              </a:ext>
            </a:extLst>
          </p:cNvPr>
          <p:cNvSpPr txBox="1"/>
          <p:nvPr/>
        </p:nvSpPr>
        <p:spPr>
          <a:xfrm>
            <a:off x="4190999" y="3657756"/>
            <a:ext cx="484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FCC</a:t>
            </a:r>
          </a:p>
        </p:txBody>
      </p:sp>
    </p:spTree>
    <p:extLst>
      <p:ext uri="{BB962C8B-B14F-4D97-AF65-F5344CB8AC3E}">
        <p14:creationId xmlns:p14="http://schemas.microsoft.com/office/powerpoint/2010/main" val="36498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C1B66-687F-570D-720F-37AE16EB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647DF6D6-16C1-4C81-FC6B-A01A7EB6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895"/>
          <a:stretch/>
        </p:blipFill>
        <p:spPr>
          <a:xfrm>
            <a:off x="9047381" y="2099096"/>
            <a:ext cx="3021236" cy="1475971"/>
          </a:xfrm>
          <a:prstGeom prst="rect">
            <a:avLst/>
          </a:prstGeom>
        </p:spPr>
      </p:pic>
      <p:sp>
        <p:nvSpPr>
          <p:cNvPr id="13314" name="Titel 1">
            <a:extLst>
              <a:ext uri="{FF2B5EF4-FFF2-40B4-BE49-F238E27FC236}">
                <a16:creationId xmlns:a16="http://schemas.microsoft.com/office/drawing/2014/main" id="{A3DC7C07-96FE-D45C-FED7-2F10B8B2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6-cell 800 MHz Cavity</a:t>
            </a:r>
          </a:p>
        </p:txBody>
      </p:sp>
      <p:sp>
        <p:nvSpPr>
          <p:cNvPr id="37" name="Slide Number Placeholder 8">
            <a:extLst>
              <a:ext uri="{FF2B5EF4-FFF2-40B4-BE49-F238E27FC236}">
                <a16:creationId xmlns:a16="http://schemas.microsoft.com/office/drawing/2014/main" id="{C9F7B3F4-3014-693F-4D4A-F8CBBF51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43</a:t>
            </a:fld>
            <a:endParaRPr lang="en-GB" noProof="0" dirty="0"/>
          </a:p>
        </p:txBody>
      </p:sp>
      <p:pic>
        <p:nvPicPr>
          <p:cNvPr id="18" name="Picture 17" descr="A close-up of a silver object&#10;&#10;Description automatically generated">
            <a:extLst>
              <a:ext uri="{FF2B5EF4-FFF2-40B4-BE49-F238E27FC236}">
                <a16:creationId xmlns:a16="http://schemas.microsoft.com/office/drawing/2014/main" id="{F013C0B2-432D-95B5-56FD-615B27F1E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32644" r="10331" b="13335"/>
          <a:stretch/>
        </p:blipFill>
        <p:spPr>
          <a:xfrm>
            <a:off x="6727771" y="558048"/>
            <a:ext cx="2901128" cy="8841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2373434-BA72-0DA8-DF8B-DC9A2BF69ED1}"/>
              </a:ext>
            </a:extLst>
          </p:cNvPr>
          <p:cNvSpPr/>
          <p:nvPr/>
        </p:nvSpPr>
        <p:spPr>
          <a:xfrm>
            <a:off x="7016197" y="1465376"/>
            <a:ext cx="3037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 dirty="0"/>
              <a:t>112 cavities for Z, W and H booster</a:t>
            </a:r>
          </a:p>
          <a:p>
            <a:r>
              <a:rPr lang="en-GB" sz="1200" noProof="0" dirty="0"/>
              <a:t>408+448 additional cavities for ttbar operation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40518F-17E6-81F8-FE4A-180637A92490}"/>
              </a:ext>
            </a:extLst>
          </p:cNvPr>
          <p:cNvSpPr txBox="1"/>
          <p:nvPr/>
        </p:nvSpPr>
        <p:spPr>
          <a:xfrm>
            <a:off x="7337375" y="122354"/>
            <a:ext cx="1919037" cy="49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1200" noProof="0" dirty="0">
                <a:solidFill>
                  <a:schemeClr val="tx2"/>
                </a:solidFill>
              </a:rPr>
              <a:t>Courtesy Marco Chiodini</a:t>
            </a:r>
          </a:p>
        </p:txBody>
      </p:sp>
      <p:pic>
        <p:nvPicPr>
          <p:cNvPr id="29" name="Picture 28" descr="A metal object on a pallet&#10;&#10;Description automatically generated">
            <a:extLst>
              <a:ext uri="{FF2B5EF4-FFF2-40B4-BE49-F238E27FC236}">
                <a16:creationId xmlns:a16="http://schemas.microsoft.com/office/drawing/2014/main" id="{A7B2BB2B-DB5D-D055-3A17-9FE186842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41" y="5229099"/>
            <a:ext cx="2098606" cy="118009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53FBB2-2844-B31A-6CDE-961A21E39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003" y="3965532"/>
            <a:ext cx="2170081" cy="94574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177E9D3-A8D2-9C19-742C-E26F17BB2334}"/>
              </a:ext>
            </a:extLst>
          </p:cNvPr>
          <p:cNvSpPr txBox="1"/>
          <p:nvPr/>
        </p:nvSpPr>
        <p:spPr>
          <a:xfrm>
            <a:off x="627290" y="1111671"/>
            <a:ext cx="588550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chemeClr val="tx2"/>
                </a:solidFill>
                <a:ea typeface="Verdana" panose="020B0604030504040204" pitchFamily="34" charset="0"/>
              </a:rPr>
              <a:t>Cavity shape: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6-cell 800 MHz cavity 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 in total 856 cavities for booster and </a:t>
            </a:r>
            <a:r>
              <a:rPr lang="en-GB" sz="2000" noProof="0" dirty="0" err="1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tt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 collider.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Asymmetric end-cell shape for better HOM damping.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1 port for FPC, 4 ports for HOM couplers, 1 port for pick up antenna and </a:t>
            </a:r>
            <a:r>
              <a:rPr lang="en-GB" sz="2000" b="1" noProof="0" dirty="0">
                <a:solidFill>
                  <a:schemeClr val="accent1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1 port for FRT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GB" sz="2400" b="1" noProof="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chemeClr val="tx2"/>
                </a:solidFill>
                <a:ea typeface="Verdana" panose="020B0604030504040204" pitchFamily="34" charset="0"/>
              </a:rPr>
              <a:t>Material</a:t>
            </a:r>
            <a:r>
              <a:rPr lang="en-GB" sz="2400" noProof="0" dirty="0">
                <a:solidFill>
                  <a:schemeClr val="tx2"/>
                </a:solidFill>
                <a:ea typeface="Verdana" panose="020B0604030504040204" pitchFamily="34" charset="0"/>
              </a:rPr>
              <a:t>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Bulk Nb with EP and doped RF surface.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Nb</a:t>
            </a:r>
            <a:r>
              <a:rPr lang="en-GB" sz="2000" baseline="-25000" noProof="0" dirty="0">
                <a:solidFill>
                  <a:schemeClr val="tx2"/>
                </a:solidFill>
                <a:ea typeface="Verdana" panose="020B0604030504040204" pitchFamily="34" charset="0"/>
              </a:rPr>
              <a:t>3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Sn coating as an option to operate at 4.5 K.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GB" sz="2400" b="1" noProof="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chemeClr val="tx2"/>
                </a:solidFill>
                <a:ea typeface="Verdana" panose="020B0604030504040204" pitchFamily="34" charset="0"/>
              </a:rPr>
              <a:t>Fabrication and R&amp;D program: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</a:rPr>
              <a:t>Fabrication of 10 single-cell cavities at CERN.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Collaboration with international partners to achieve required high Q</a:t>
            </a:r>
            <a:r>
              <a:rPr lang="en-GB" sz="2000" baseline="-25000" noProof="0" dirty="0">
                <a:solidFill>
                  <a:schemeClr val="tx2"/>
                </a:solidFill>
                <a:ea typeface="Verdana" panose="020B0604030504040204" pitchFamily="34" charset="0"/>
              </a:rPr>
              <a:t>0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: FNAL, </a:t>
            </a:r>
            <a:r>
              <a:rPr lang="en-GB" sz="2000" noProof="0" dirty="0" err="1">
                <a:solidFill>
                  <a:schemeClr val="tx2"/>
                </a:solidFill>
                <a:ea typeface="Verdana" panose="020B0604030504040204" pitchFamily="34" charset="0"/>
              </a:rPr>
              <a:t>IJCLab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 (</a:t>
            </a:r>
            <a:r>
              <a:rPr lang="en-GB" sz="2000" noProof="0" dirty="0" err="1">
                <a:solidFill>
                  <a:schemeClr val="tx2"/>
                </a:solidFill>
                <a:ea typeface="Verdana" panose="020B0604030504040204" pitchFamily="34" charset="0"/>
              </a:rPr>
              <a:t>LHeC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/PERLE) and Cornell.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5474FF-E54A-2193-77C6-2008FF61D88E}"/>
              </a:ext>
            </a:extLst>
          </p:cNvPr>
          <p:cNvSpPr txBox="1"/>
          <p:nvPr/>
        </p:nvSpPr>
        <p:spPr>
          <a:xfrm>
            <a:off x="7016197" y="5131437"/>
            <a:ext cx="2266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noProof="0" dirty="0">
                <a:solidFill>
                  <a:schemeClr val="tx1"/>
                </a:solidFill>
              </a:rPr>
              <a:t>Deep drawing tests performed on copper sheets </a:t>
            </a:r>
            <a:endParaRPr lang="en-GB" sz="1200" noProof="0" dirty="0"/>
          </a:p>
        </p:txBody>
      </p:sp>
      <p:pic>
        <p:nvPicPr>
          <p:cNvPr id="61" name="Picture 60" descr="A copper bowl on a black stand&#10;&#10;AI-generated content may be incorrect.">
            <a:extLst>
              <a:ext uri="{FF2B5EF4-FFF2-40B4-BE49-F238E27FC236}">
                <a16:creationId xmlns:a16="http://schemas.microsoft.com/office/drawing/2014/main" id="{EC0451B2-032F-5177-5F0E-D2B1FD659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1955" y="3791301"/>
            <a:ext cx="2273598" cy="127850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F410776-0566-677B-1616-5C924F5034E9}"/>
              </a:ext>
            </a:extLst>
          </p:cNvPr>
          <p:cNvSpPr txBox="1"/>
          <p:nvPr/>
        </p:nvSpPr>
        <p:spPr>
          <a:xfrm>
            <a:off x="7045979" y="3245783"/>
            <a:ext cx="2273598" cy="490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1200" noProof="0" dirty="0">
                <a:solidFill>
                  <a:schemeClr val="tx2"/>
                </a:solidFill>
              </a:rPr>
              <a:t>Courtesy Laurent </a:t>
            </a:r>
            <a:r>
              <a:rPr lang="en-GB" sz="1200" noProof="0" dirty="0" err="1">
                <a:solidFill>
                  <a:schemeClr val="tx2"/>
                </a:solidFill>
              </a:rPr>
              <a:t>Prever-Loiri</a:t>
            </a:r>
            <a:endParaRPr lang="en-GB" sz="1200" noProof="0" dirty="0">
              <a:solidFill>
                <a:schemeClr val="tx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750626-696D-0EAB-B44B-6C5E9CFF80CD}"/>
              </a:ext>
            </a:extLst>
          </p:cNvPr>
          <p:cNvSpPr txBox="1"/>
          <p:nvPr/>
        </p:nvSpPr>
        <p:spPr>
          <a:xfrm>
            <a:off x="9780201" y="6247486"/>
            <a:ext cx="2288416" cy="490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1200" noProof="0" dirty="0">
                <a:solidFill>
                  <a:schemeClr val="tx2"/>
                </a:solidFill>
              </a:rPr>
              <a:t>Courtesy F. </a:t>
            </a:r>
            <a:r>
              <a:rPr lang="en-GB" sz="1200" noProof="0" dirty="0" err="1">
                <a:solidFill>
                  <a:schemeClr val="tx2"/>
                </a:solidFill>
              </a:rPr>
              <a:t>Peauger</a:t>
            </a:r>
            <a:r>
              <a:rPr lang="en-GB" sz="1200" dirty="0">
                <a:solidFill>
                  <a:schemeClr val="tx2"/>
                </a:solidFill>
              </a:rPr>
              <a:t> </a:t>
            </a:r>
            <a:r>
              <a:rPr lang="en-GB" sz="1200" noProof="0" dirty="0">
                <a:solidFill>
                  <a:schemeClr val="tx2"/>
                </a:solidFill>
              </a:rPr>
              <a:t>(CERN)</a:t>
            </a:r>
          </a:p>
        </p:txBody>
      </p:sp>
    </p:spTree>
    <p:extLst>
      <p:ext uri="{BB962C8B-B14F-4D97-AF65-F5344CB8AC3E}">
        <p14:creationId xmlns:p14="http://schemas.microsoft.com/office/powerpoint/2010/main" val="3955382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4C504B79-B3A2-5F86-23E6-FA258A78759F}"/>
              </a:ext>
            </a:extLst>
          </p:cNvPr>
          <p:cNvSpPr/>
          <p:nvPr/>
        </p:nvSpPr>
        <p:spPr>
          <a:xfrm>
            <a:off x="-4695" y="5418512"/>
            <a:ext cx="6094497" cy="9361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65FD15-6AA6-E891-23F0-A863C922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36" y="156838"/>
            <a:ext cx="4486656" cy="607866"/>
          </a:xfrm>
        </p:spPr>
        <p:txBody>
          <a:bodyPr>
            <a:normAutofit fontScale="90000"/>
          </a:bodyPr>
          <a:lstStyle/>
          <a:p>
            <a:r>
              <a:rPr lang="it-IT" dirty="0"/>
              <a:t>Thin film </a:t>
            </a:r>
            <a:r>
              <a:rPr lang="it-IT" dirty="0" err="1"/>
              <a:t>cavities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7B67BB-D2FA-DF5E-93B0-63CD399F7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CE31E-8D2E-C6BE-041E-70859C776D03}"/>
              </a:ext>
            </a:extLst>
          </p:cNvPr>
          <p:cNvSpPr/>
          <p:nvPr/>
        </p:nvSpPr>
        <p:spPr>
          <a:xfrm>
            <a:off x="6347793" y="1941283"/>
            <a:ext cx="2449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400 MHz,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Nb/Cu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thin film, @ 4.5 K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LHC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and Q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  <a:endParaRPr kumimoji="0" lang="en-GB" sz="1200" b="0" i="0" u="none" strike="noStrike" kern="0" cap="none" spc="0" normalizeH="0" baseline="30000" noProof="0" dirty="0">
              <a:ln>
                <a:noFill/>
              </a:ln>
              <a:solidFill>
                <a:srgbClr val="BFA16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3784DF5-818B-15E3-9E2D-50B536C07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481" y="131622"/>
            <a:ext cx="2293259" cy="1826995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45C49BA-5D56-C14E-CA1F-05FADF07C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92" y="1297449"/>
            <a:ext cx="5710210" cy="516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err="1">
                <a:solidFill>
                  <a:srgbClr val="FF7C80"/>
                </a:solidFill>
              </a:rPr>
              <a:t>FCCee</a:t>
            </a:r>
            <a:r>
              <a:rPr lang="en-US" sz="1600" dirty="0">
                <a:solidFill>
                  <a:schemeClr val="bg1"/>
                </a:solidFill>
              </a:rPr>
              <a:t> to implement Nb/Cu (an ameliorated LEP tech) on 2–cell 400 MHz cavities (lower material impact, same energy).  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7C80"/>
                </a:solidFill>
              </a:rPr>
              <a:t>MC</a:t>
            </a:r>
            <a:r>
              <a:rPr lang="en-US" sz="1600" dirty="0">
                <a:solidFill>
                  <a:schemeClr val="bg1"/>
                </a:solidFill>
              </a:rPr>
              <a:t> may adopt Nb/Cu cavities with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2x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600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(very ambitious for now).  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</a:rPr>
              <a:t>It may be the long-term goal for the </a:t>
            </a:r>
            <a:r>
              <a:rPr lang="en-US" sz="1600" dirty="0" err="1">
                <a:solidFill>
                  <a:srgbClr val="FF7C80"/>
                </a:solidFill>
              </a:rPr>
              <a:t>LHeC</a:t>
            </a:r>
            <a:r>
              <a:rPr lang="en-US" sz="1600" dirty="0">
                <a:solidFill>
                  <a:schemeClr val="bg1"/>
                </a:solidFill>
              </a:rPr>
              <a:t> collider option.</a:t>
            </a:r>
          </a:p>
          <a:p>
            <a:pPr algn="l">
              <a:spcBef>
                <a:spcPts val="0"/>
              </a:spcBef>
            </a:pPr>
            <a:endParaRPr lang="en-US" sz="1600" dirty="0">
              <a:solidFill>
                <a:srgbClr val="FFC000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>
              <a:solidFill>
                <a:srgbClr val="FFC000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b="1" dirty="0"/>
              <a:t>Lower R at 4K </a:t>
            </a:r>
            <a:r>
              <a:rPr lang="en-US" sz="1600" dirty="0"/>
              <a:t>versus Nb → higher operating T → </a:t>
            </a:r>
            <a:r>
              <a:rPr lang="en-US" sz="1600" b="1" dirty="0"/>
              <a:t>smaller energy quest</a:t>
            </a:r>
            <a:r>
              <a:rPr lang="en-US" sz="1600" dirty="0"/>
              <a:t>. 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1600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  <a:r>
              <a:rPr lang="en-US" sz="1600" dirty="0"/>
              <a:t> the most mature: promising Nb3Sn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/Nb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00B050"/>
                </a:solidFill>
              </a:rPr>
              <a:t>good for energy saving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not for material saving</a:t>
            </a:r>
            <a:r>
              <a:rPr lang="en-US" sz="1600" dirty="0"/>
              <a:t>);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Nb3Sn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/Cu</a:t>
            </a:r>
            <a:r>
              <a:rPr lang="en-US" sz="1600" dirty="0"/>
              <a:t> real goal (</a:t>
            </a:r>
            <a:r>
              <a:rPr lang="en-US" sz="1600" dirty="0">
                <a:solidFill>
                  <a:srgbClr val="00B050"/>
                </a:solidFill>
              </a:rPr>
              <a:t>material and energy saving</a:t>
            </a:r>
            <a:r>
              <a:rPr lang="en-US" sz="1600" dirty="0"/>
              <a:t>). 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en-US" sz="1600" dirty="0">
                <a:solidFill>
                  <a:srgbClr val="FFC000"/>
                </a:solidFill>
              </a:rPr>
              <a:t> thin-film options </a:t>
            </a:r>
            <a:r>
              <a:rPr lang="en-US" sz="1600" dirty="0"/>
              <a:t>are farther from the goal</a:t>
            </a:r>
          </a:p>
          <a:p>
            <a:pPr algn="l">
              <a:spcBef>
                <a:spcPts val="0"/>
              </a:spcBef>
            </a:pPr>
            <a:endParaRPr lang="en-US" sz="1600" dirty="0"/>
          </a:p>
          <a:p>
            <a:pPr algn="l">
              <a:spcBef>
                <a:spcPts val="0"/>
              </a:spcBef>
            </a:pPr>
            <a:r>
              <a:rPr lang="en-US" sz="1600" dirty="0"/>
              <a:t>The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of high-quality Cu bases </a:t>
            </a:r>
            <a:r>
              <a:rPr lang="en-US" sz="1600" dirty="0"/>
              <a:t>is paramount (and critical).</a:t>
            </a:r>
          </a:p>
          <a:p>
            <a:pPr algn="l">
              <a:spcBef>
                <a:spcPts val="0"/>
              </a:spcBef>
            </a:pPr>
            <a:endParaRPr lang="en-US" sz="1600" dirty="0">
              <a:solidFill>
                <a:srgbClr val="FFC000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>
              <a:solidFill>
                <a:srgbClr val="FFC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C000"/>
                </a:solidFill>
              </a:rPr>
              <a:t>TF-collaboration</a:t>
            </a:r>
            <a:r>
              <a:rPr lang="en-US" sz="1600" dirty="0">
                <a:solidFill>
                  <a:schemeClr val="bg1"/>
                </a:solidFill>
              </a:rPr>
              <a:t> very well integrated, little resources. 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C000"/>
                </a:solidFill>
              </a:rPr>
              <a:t>IFAST, iSAS and EPITA Projects </a:t>
            </a:r>
            <a:r>
              <a:rPr lang="en-US" sz="1600" dirty="0">
                <a:solidFill>
                  <a:schemeClr val="bg1"/>
                </a:solidFill>
              </a:rPr>
              <a:t>nicely complementary, fostering infrastructures with standardized equipment and processes.</a:t>
            </a:r>
          </a:p>
          <a:p>
            <a:pPr algn="l">
              <a:spcBef>
                <a:spcPts val="0"/>
              </a:spcBef>
            </a:pPr>
            <a:endParaRPr lang="en-US" sz="1600" dirty="0"/>
          </a:p>
          <a:p>
            <a:pPr algn="l"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50B6163E-4585-968C-CA72-CFFCCEBF6F6A}"/>
              </a:ext>
            </a:extLst>
          </p:cNvPr>
          <p:cNvSpPr txBox="1">
            <a:spLocks/>
          </p:cNvSpPr>
          <p:nvPr/>
        </p:nvSpPr>
        <p:spPr>
          <a:xfrm>
            <a:off x="12482" y="2551867"/>
            <a:ext cx="5879976" cy="445085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0" kern="1200" cap="all" spc="1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all" spc="10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Higher</a:t>
            </a:r>
            <a:r>
              <a:rPr kumimoji="0" lang="it-IT" sz="1800" b="0" i="0" u="none" strike="noStrike" kern="1200" cap="all" spc="1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</a:t>
            </a:r>
            <a:r>
              <a:rPr kumimoji="0" lang="it-IT" sz="1800" b="0" i="0" u="none" strike="noStrike" kern="1200" cap="all" spc="100" normalizeH="0" baseline="-25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it-IT" sz="1800" b="0" i="0" u="none" strike="noStrike" kern="1200" cap="all" spc="1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all" spc="10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materials</a:t>
            </a:r>
            <a:endParaRPr kumimoji="0" lang="it-IT" sz="1800" b="0" i="0" u="none" strike="noStrike" kern="1200" cap="all" spc="10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43BDE70-817B-4758-9FE6-8F3EC1D5EFC9}"/>
              </a:ext>
            </a:extLst>
          </p:cNvPr>
          <p:cNvSpPr txBox="1"/>
          <p:nvPr/>
        </p:nvSpPr>
        <p:spPr>
          <a:xfrm>
            <a:off x="2676363" y="971436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Nb/Cu</a:t>
            </a:r>
          </a:p>
        </p:txBody>
      </p:sp>
      <p:sp>
        <p:nvSpPr>
          <p:cNvPr id="14" name="Segnaposto testo 7">
            <a:extLst>
              <a:ext uri="{FF2B5EF4-FFF2-40B4-BE49-F238E27FC236}">
                <a16:creationId xmlns:a16="http://schemas.microsoft.com/office/drawing/2014/main" id="{8C1443BD-F992-9F9B-160C-34C75A4CE6DD}"/>
              </a:ext>
            </a:extLst>
          </p:cNvPr>
          <p:cNvSpPr txBox="1">
            <a:spLocks/>
          </p:cNvSpPr>
          <p:nvPr/>
        </p:nvSpPr>
        <p:spPr>
          <a:xfrm>
            <a:off x="6347793" y="4535419"/>
            <a:ext cx="5547711" cy="2179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From the old LEP2 expertise: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Scaled (1.3 GHz) FCC targets for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r>
              <a:rPr kumimoji="0" lang="en-GB" sz="15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and Q</a:t>
            </a:r>
            <a:r>
              <a:rPr kumimoji="0" lang="en-GB" sz="1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0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have been reached on </a:t>
            </a:r>
            <a:r>
              <a:rPr kumimoji="0" lang="en-GB" sz="1500" b="0" i="0" u="sng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bulk-machined seamless Cu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bases, with a good reproducibility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Chemical electropolishing;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Nb coating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with High Power Impulse Magnetron Sputtering (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HiPIMS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Promising preliminary results obtained recently on </a:t>
            </a:r>
            <a:r>
              <a:rPr kumimoji="0" lang="en-GB" sz="1500" b="0" i="0" u="sng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hydroformed cavities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within the CERN-KEK collaboration. </a:t>
            </a:r>
          </a:p>
        </p:txBody>
      </p:sp>
      <p:pic>
        <p:nvPicPr>
          <p:cNvPr id="15" name="Picture 10" descr="A picture containing person, gear&#10;&#10;Description automatically generated">
            <a:extLst>
              <a:ext uri="{FF2B5EF4-FFF2-40B4-BE49-F238E27FC236}">
                <a16:creationId xmlns:a16="http://schemas.microsoft.com/office/drawing/2014/main" id="{0EF59819-9D43-892D-7200-90916B46DC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r="1"/>
          <a:stretch/>
        </p:blipFill>
        <p:spPr>
          <a:xfrm rot="5400000">
            <a:off x="6748332" y="2867198"/>
            <a:ext cx="1598730" cy="133383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E7C07C7-BF6A-F5AD-C803-FA57B4572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307" y="1427045"/>
            <a:ext cx="3254190" cy="310837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9C08A8-FE11-40EF-69FF-EF0AD972F0C4}"/>
              </a:ext>
            </a:extLst>
          </p:cNvPr>
          <p:cNvSpPr txBox="1"/>
          <p:nvPr/>
        </p:nvSpPr>
        <p:spPr>
          <a:xfrm>
            <a:off x="8764867" y="55737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FCC</a:t>
            </a:r>
            <a:r>
              <a:rPr kumimoji="0" lang="en-GB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ee</a:t>
            </a:r>
            <a:endParaRPr kumimoji="0" lang="it-IT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23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38167E4-ADFF-BFD0-A133-E43ACF92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Verdana" panose="020B0604030504040204" pitchFamily="34" charset="0"/>
              </a:rPr>
              <a:t>Long Term </a:t>
            </a:r>
            <a:r>
              <a:rPr lang="en-US" dirty="0" err="1">
                <a:latin typeface="Aptos" panose="020B0004020202020204" pitchFamily="34" charset="0"/>
                <a:ea typeface="Verdana" panose="020B0604030504040204" pitchFamily="34" charset="0"/>
              </a:rPr>
              <a:t>FCC</a:t>
            </a:r>
            <a:r>
              <a:rPr lang="en-US" baseline="-25000" dirty="0" err="1">
                <a:latin typeface="Aptos" panose="020B0004020202020204" pitchFamily="34" charset="0"/>
                <a:ea typeface="Verdana" panose="020B0604030504040204" pitchFamily="34" charset="0"/>
              </a:rPr>
              <a:t>ee</a:t>
            </a:r>
            <a:r>
              <a:rPr lang="en-US" dirty="0">
                <a:latin typeface="Aptos" panose="020B0004020202020204" pitchFamily="34" charset="0"/>
                <a:ea typeface="Verdana" panose="020B0604030504040204" pitchFamily="34" charset="0"/>
              </a:rPr>
              <a:t> RF Schedule</a:t>
            </a:r>
            <a:endParaRPr lang="en-GB" dirty="0"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EB828-CF48-0B28-2D95-C49668AFB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96" y="1224664"/>
            <a:ext cx="9585704" cy="53821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B7164BC-14D4-9EB3-91DA-99B7D783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62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CCF41-1F7E-4187-ACBC-11475B81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36526"/>
            <a:ext cx="10515600" cy="971242"/>
          </a:xfrm>
        </p:spPr>
        <p:txBody>
          <a:bodyPr/>
          <a:lstStyle/>
          <a:p>
            <a:r>
              <a:rPr lang="en-US" b="1" dirty="0">
                <a:solidFill>
                  <a:srgbClr val="E50019"/>
                </a:solidFill>
                <a:latin typeface="Calibri body"/>
              </a:rPr>
              <a:t>What is ITN (ILC Technology Network)?</a:t>
            </a:r>
            <a:endParaRPr lang="it-IT" b="1" dirty="0">
              <a:solidFill>
                <a:srgbClr val="E50019"/>
              </a:solidFill>
              <a:latin typeface="Calibri bod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C0A57-EE93-4E18-98E9-0784530E1819}"/>
              </a:ext>
            </a:extLst>
          </p:cNvPr>
          <p:cNvSpPr txBox="1"/>
          <p:nvPr/>
        </p:nvSpPr>
        <p:spPr>
          <a:xfrm>
            <a:off x="646145" y="1362456"/>
            <a:ext cx="1142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an international collaborative framework established to advance the technological development necessary for the construction of the International Linear Collider (ILC). Initiated jointly by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F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Energy Accelerator Research Organization (KEK)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ILC International Development Team (IDT*)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 ITN focuses on executing high-priority accelerator development tasks, known as "work packages," as outlined in the ILC Pre-lab Proposal.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AC874-60BB-4814-A145-9E7E0EEDD3F1}"/>
              </a:ext>
            </a:extLst>
          </p:cNvPr>
          <p:cNvSpPr txBox="1"/>
          <p:nvPr/>
        </p:nvSpPr>
        <p:spPr>
          <a:xfrm>
            <a:off x="646145" y="6492875"/>
            <a:ext cx="597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*IDT: International Development Team formed by ICFA in 2021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1B03E9-452D-411F-BD08-269B2739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45" y="3108007"/>
            <a:ext cx="5385816" cy="2642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48E3A-4346-496C-87B3-0AFBA1FED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84" y="5925312"/>
            <a:ext cx="1135126" cy="567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8900A-57A1-4AD6-A051-E3FA1987F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93" y="3233241"/>
            <a:ext cx="5909214" cy="32596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17BBAC-1830-4B3C-A21B-AA17D9FAB154}"/>
              </a:ext>
            </a:extLst>
          </p:cNvPr>
          <p:cNvSpPr/>
          <p:nvPr/>
        </p:nvSpPr>
        <p:spPr>
          <a:xfrm>
            <a:off x="6210300" y="3810946"/>
            <a:ext cx="1295399" cy="62131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470CF-5CBA-4D2E-B5F2-D784278AD1D5}"/>
              </a:ext>
            </a:extLst>
          </p:cNvPr>
          <p:cNvSpPr txBox="1"/>
          <p:nvPr/>
        </p:nvSpPr>
        <p:spPr>
          <a:xfrm>
            <a:off x="7118297" y="2812467"/>
            <a:ext cx="157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talk “SRF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FC22B2-C28A-4904-84A1-7D0E97B447F9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303477" y="3181799"/>
            <a:ext cx="602536" cy="6213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D0850F-E0E3-9EF8-BC0F-31C8DFDB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9048F-2D02-477F-82FB-47EB9A912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584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12616F3-3614-4191-94B3-F1AC82A4BBE2}"/>
              </a:ext>
            </a:extLst>
          </p:cNvPr>
          <p:cNvSpPr/>
          <p:nvPr/>
        </p:nvSpPr>
        <p:spPr>
          <a:xfrm>
            <a:off x="9513778" y="2286637"/>
            <a:ext cx="2313433" cy="28486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D42D13-BB83-3FAE-98B2-C68A5B40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ITN/MEXT-ATD Structure (SRF elliptical cavities)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436C3B-D940-4C68-BBAA-6A73D74F9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649" y="1757326"/>
            <a:ext cx="2087479" cy="137112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D6A10C-55C0-4EEA-B2A3-629FAA33E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774" y="1000126"/>
            <a:ext cx="1988111" cy="198811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2849025-0681-42B9-85D4-142BD50B7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332" y="1239612"/>
            <a:ext cx="2905525" cy="2905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E484A2-4AA0-47D8-9AD1-D3A63D87C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2" y="4985371"/>
            <a:ext cx="771410" cy="771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012D2-9FA8-457A-8AB8-72D2968ED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177" y="2150205"/>
            <a:ext cx="1168623" cy="1171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032BE7-ED32-4649-9E76-276426876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55" y="4927962"/>
            <a:ext cx="904736" cy="9047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0954D5-5FED-4E89-A103-5F75D766F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142" y="4362969"/>
            <a:ext cx="994201" cy="2958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F8E75E3-063E-4CB3-9C11-DEC86B07157E}"/>
              </a:ext>
            </a:extLst>
          </p:cNvPr>
          <p:cNvGrpSpPr/>
          <p:nvPr/>
        </p:nvGrpSpPr>
        <p:grpSpPr>
          <a:xfrm>
            <a:off x="9654733" y="3128450"/>
            <a:ext cx="1905654" cy="1780539"/>
            <a:chOff x="9868488" y="2574328"/>
            <a:chExt cx="1905654" cy="1780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194110-BBF2-46A6-BEFC-0747A3E6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0657" y="2574328"/>
              <a:ext cx="1903485" cy="4068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0FF35F6-E69C-46CF-9BA8-372B5C1D7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8488" y="2967034"/>
              <a:ext cx="1752318" cy="547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CC67D3-780C-4B22-8440-B1A645F4D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0383" y="3522221"/>
              <a:ext cx="832646" cy="83264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439FEA2-3C43-4461-AAA3-8EA39A59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25"/>
          <a:stretch/>
        </p:blipFill>
        <p:spPr>
          <a:xfrm>
            <a:off x="5548210" y="1922933"/>
            <a:ext cx="2225014" cy="1561551"/>
          </a:xfrm>
          <a:prstGeom prst="rect">
            <a:avLst/>
          </a:prstGeom>
        </p:spPr>
      </p:pic>
      <p:sp>
        <p:nvSpPr>
          <p:cNvPr id="29" name="Arrow: Left 28">
            <a:extLst>
              <a:ext uri="{FF2B5EF4-FFF2-40B4-BE49-F238E27FC236}">
                <a16:creationId xmlns:a16="http://schemas.microsoft.com/office/drawing/2014/main" id="{705B6DB7-CE32-4205-9D85-E17BA2B7DA93}"/>
              </a:ext>
            </a:extLst>
          </p:cNvPr>
          <p:cNvSpPr/>
          <p:nvPr/>
        </p:nvSpPr>
        <p:spPr>
          <a:xfrm>
            <a:off x="3140636" y="2477641"/>
            <a:ext cx="2407574" cy="401640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 and funding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5D1E57A-2FAB-4C81-8E8C-259FB43F1B86}"/>
              </a:ext>
            </a:extLst>
          </p:cNvPr>
          <p:cNvSpPr/>
          <p:nvPr/>
        </p:nvSpPr>
        <p:spPr>
          <a:xfrm rot="3296391">
            <a:off x="2398933" y="3967541"/>
            <a:ext cx="1816346" cy="37200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A67F3A70-1C4F-4D56-9667-B96A3D40AD44}"/>
              </a:ext>
            </a:extLst>
          </p:cNvPr>
          <p:cNvSpPr/>
          <p:nvPr/>
        </p:nvSpPr>
        <p:spPr>
          <a:xfrm rot="19068329">
            <a:off x="3850226" y="3926679"/>
            <a:ext cx="2673833" cy="377914"/>
          </a:xfrm>
          <a:prstGeom prst="leftRightArrow">
            <a:avLst/>
          </a:prstGeom>
          <a:solidFill>
            <a:srgbClr val="C0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and MOU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BD980C8E-8F0C-4070-808D-666477DD3788}"/>
              </a:ext>
            </a:extLst>
          </p:cNvPr>
          <p:cNvSpPr/>
          <p:nvPr/>
        </p:nvSpPr>
        <p:spPr>
          <a:xfrm>
            <a:off x="7732950" y="2484773"/>
            <a:ext cx="1779246" cy="377914"/>
          </a:xfrm>
          <a:prstGeom prst="leftRightArrow">
            <a:avLst/>
          </a:prstGeom>
          <a:solidFill>
            <a:srgbClr val="C0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80D5AF-EC1F-4FB5-BC6C-AE133DE50A7D}"/>
              </a:ext>
            </a:extLst>
          </p:cNvPr>
          <p:cNvCxnSpPr/>
          <p:nvPr/>
        </p:nvCxnSpPr>
        <p:spPr>
          <a:xfrm>
            <a:off x="7529531" y="3063877"/>
            <a:ext cx="1984247" cy="966719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9D043EF-50A6-4394-B694-2D2993B85C62}"/>
              </a:ext>
            </a:extLst>
          </p:cNvPr>
          <p:cNvSpPr txBox="1"/>
          <p:nvPr/>
        </p:nvSpPr>
        <p:spPr>
          <a:xfrm>
            <a:off x="7427363" y="3306430"/>
            <a:ext cx="208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US-JP Science and Technology Cooperation 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Left-Right 41">
            <a:extLst>
              <a:ext uri="{FF2B5EF4-FFF2-40B4-BE49-F238E27FC236}">
                <a16:creationId xmlns:a16="http://schemas.microsoft.com/office/drawing/2014/main" id="{A583DFEF-E455-4E82-9CD8-51350FA7DDC5}"/>
              </a:ext>
            </a:extLst>
          </p:cNvPr>
          <p:cNvSpPr/>
          <p:nvPr/>
        </p:nvSpPr>
        <p:spPr>
          <a:xfrm rot="6721014" flipV="1">
            <a:off x="652967" y="4041927"/>
            <a:ext cx="1657819" cy="204361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rrow: Left-Right 42">
            <a:extLst>
              <a:ext uri="{FF2B5EF4-FFF2-40B4-BE49-F238E27FC236}">
                <a16:creationId xmlns:a16="http://schemas.microsoft.com/office/drawing/2014/main" id="{E66685F1-B46C-46CB-9696-E09BEB584406}"/>
              </a:ext>
            </a:extLst>
          </p:cNvPr>
          <p:cNvSpPr/>
          <p:nvPr/>
        </p:nvSpPr>
        <p:spPr>
          <a:xfrm rot="4979203" flipV="1">
            <a:off x="1547911" y="4066410"/>
            <a:ext cx="1657819" cy="204361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A22D3D-CB2F-44DE-997C-90F49E71DA32}"/>
              </a:ext>
            </a:extLst>
          </p:cNvPr>
          <p:cNvSpPr/>
          <p:nvPr/>
        </p:nvSpPr>
        <p:spPr>
          <a:xfrm>
            <a:off x="998023" y="3906856"/>
            <a:ext cx="1849013" cy="4933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Cavities preparation and tests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3E69E880-B002-4620-9400-B81B5DF7C299}"/>
              </a:ext>
            </a:extLst>
          </p:cNvPr>
          <p:cNvSpPr/>
          <p:nvPr/>
        </p:nvSpPr>
        <p:spPr>
          <a:xfrm>
            <a:off x="3179551" y="2096474"/>
            <a:ext cx="2407574" cy="377914"/>
          </a:xfrm>
          <a:prstGeom prst="leftRightArrow">
            <a:avLst/>
          </a:prstGeom>
          <a:solidFill>
            <a:srgbClr val="C0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 and Sub-LA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ue and black logo&#10;&#10;AI-generated content may be incorrect.">
            <a:extLst>
              <a:ext uri="{FF2B5EF4-FFF2-40B4-BE49-F238E27FC236}">
                <a16:creationId xmlns:a16="http://schemas.microsoft.com/office/drawing/2014/main" id="{D0BD8A99-FE69-6537-1371-A65BE87DF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84" y="4953715"/>
            <a:ext cx="2095500" cy="9471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84E2C5-59EF-8B3B-608F-81ADEF4D2A50}"/>
              </a:ext>
            </a:extLst>
          </p:cNvPr>
          <p:cNvGrpSpPr/>
          <p:nvPr/>
        </p:nvGrpSpPr>
        <p:grpSpPr>
          <a:xfrm>
            <a:off x="5843987" y="3253054"/>
            <a:ext cx="1929237" cy="3469057"/>
            <a:chOff x="5843987" y="3253054"/>
            <a:chExt cx="1929237" cy="346905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4B25DE7-FAB2-4BC1-B17B-3CB97354E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673" t="9204" r="15684" b="13509"/>
            <a:stretch/>
          </p:blipFill>
          <p:spPr>
            <a:xfrm>
              <a:off x="5843987" y="4517773"/>
              <a:ext cx="1929237" cy="2204338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566D5AA-FD8A-428C-A24B-2CA52530A8E0}"/>
                </a:ext>
              </a:extLst>
            </p:cNvPr>
            <p:cNvGrpSpPr/>
            <p:nvPr/>
          </p:nvGrpSpPr>
          <p:grpSpPr>
            <a:xfrm>
              <a:off x="6535550" y="3253054"/>
              <a:ext cx="672667" cy="2786963"/>
              <a:chOff x="6787563" y="2904945"/>
              <a:chExt cx="672667" cy="278696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AD62A69-7E6C-4FA1-98C9-AB22BA9366D7}"/>
                  </a:ext>
                </a:extLst>
              </p:cNvPr>
              <p:cNvGrpSpPr/>
              <p:nvPr/>
            </p:nvGrpSpPr>
            <p:grpSpPr>
              <a:xfrm>
                <a:off x="6787563" y="2904945"/>
                <a:ext cx="672667" cy="2786963"/>
                <a:chOff x="6787563" y="2850081"/>
                <a:chExt cx="672667" cy="2786963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B54FD10B-82E1-4BD2-8E3B-5D434F45F9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7563" y="4732307"/>
                  <a:ext cx="672667" cy="904737"/>
                </a:xfrm>
                <a:prstGeom prst="rect">
                  <a:avLst/>
                </a:prstGeom>
              </p:spPr>
            </p:pic>
            <p:sp>
              <p:nvSpPr>
                <p:cNvPr id="47" name="Arrow: Left-Right 46">
                  <a:extLst>
                    <a:ext uri="{FF2B5EF4-FFF2-40B4-BE49-F238E27FC236}">
                      <a16:creationId xmlns:a16="http://schemas.microsoft.com/office/drawing/2014/main" id="{B9677A7B-3493-4F53-AB93-003D39848E37}"/>
                    </a:ext>
                  </a:extLst>
                </p:cNvPr>
                <p:cNvSpPr/>
                <p:nvPr/>
              </p:nvSpPr>
              <p:spPr>
                <a:xfrm rot="16200000">
                  <a:off x="6112641" y="3526010"/>
                  <a:ext cx="1729771" cy="377914"/>
                </a:xfrm>
                <a:prstGeom prst="leftRightArrow">
                  <a:avLst/>
                </a:prstGeom>
                <a:solidFill>
                  <a:srgbClr val="C000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MOU and Sub-LA</a:t>
                  </a:r>
                  <a:endParaRPr kumimoji="0" 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Arrow: Left-Right 48">
                <a:extLst>
                  <a:ext uri="{FF2B5EF4-FFF2-40B4-BE49-F238E27FC236}">
                    <a16:creationId xmlns:a16="http://schemas.microsoft.com/office/drawing/2014/main" id="{D22C234C-44FF-4E6B-A31F-9A2FED3CD2CF}"/>
                  </a:ext>
                </a:extLst>
              </p:cNvPr>
              <p:cNvSpPr/>
              <p:nvPr/>
            </p:nvSpPr>
            <p:spPr>
              <a:xfrm rot="5400000" flipV="1">
                <a:off x="6477687" y="3652176"/>
                <a:ext cx="1729771" cy="235314"/>
              </a:xfrm>
              <a:prstGeom prst="leftRight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095942D-A37D-484A-49C7-B305B72C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9" grpId="0" animBg="1"/>
      <p:bldP spid="32" grpId="0" animBg="1"/>
      <p:bldP spid="34" grpId="0" animBg="1"/>
      <p:bldP spid="35" grpId="0" animBg="1"/>
      <p:bldP spid="40" grpId="0"/>
      <p:bldP spid="42" grpId="0" animBg="1"/>
      <p:bldP spid="43" grpId="0" animBg="1"/>
      <p:bldP spid="44" grpId="0" animBg="1"/>
      <p:bldP spid="3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425312"/>
            <a:ext cx="10515600" cy="5146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tabLst>
                <a:tab pos="2385060" algn="l"/>
              </a:tabLst>
            </a:pPr>
            <a:r>
              <a:rPr lang="en-US" sz="3600" b="1" dirty="0">
                <a:latin typeface="+mn-lt"/>
                <a:cs typeface="Arial" panose="020B0604020202020204" pitchFamily="34" charset="0"/>
              </a:rPr>
              <a:t>IDT* Scope for ILC </a:t>
            </a:r>
            <a:r>
              <a:rPr lang="en-US" sz="3600" b="1" dirty="0" err="1">
                <a:latin typeface="+mn-lt"/>
                <a:cs typeface="Arial" panose="020B0604020202020204" pitchFamily="34" charset="0"/>
              </a:rPr>
              <a:t>Realisation</a:t>
            </a:r>
            <a:endParaRPr lang="en-US" sz="36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8309" y="4000233"/>
            <a:ext cx="1114425" cy="36893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2021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3012" y="4003281"/>
            <a:ext cx="1138555" cy="36893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June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E66A5F-C992-F2FD-F7F8-5D06F0B88BFB}"/>
              </a:ext>
            </a:extLst>
          </p:cNvPr>
          <p:cNvGrpSpPr/>
          <p:nvPr/>
        </p:nvGrpSpPr>
        <p:grpSpPr>
          <a:xfrm>
            <a:off x="560893" y="1175288"/>
            <a:ext cx="11070214" cy="5490172"/>
            <a:chOff x="716979" y="1089654"/>
            <a:chExt cx="11070214" cy="5490172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979" y="3556160"/>
              <a:ext cx="4381221" cy="2380059"/>
            </a:xfrm>
            <a:prstGeom prst="rect">
              <a:avLst/>
            </a:prstGeom>
          </p:spPr>
        </p:pic>
        <p:sp>
          <p:nvSpPr>
            <p:cNvPr id="5" name="object 5"/>
            <p:cNvSpPr txBox="1"/>
            <p:nvPr/>
          </p:nvSpPr>
          <p:spPr>
            <a:xfrm>
              <a:off x="2907589" y="6065595"/>
              <a:ext cx="3251372" cy="405879"/>
            </a:xfrm>
            <a:prstGeom prst="rect">
              <a:avLst/>
            </a:prstGeom>
            <a:solidFill>
              <a:srgbClr val="DEEBF7"/>
            </a:solidFill>
          </p:spPr>
          <p:txBody>
            <a:bodyPr vert="horz" wrap="square" lIns="0" tIns="36194" rIns="0" bIns="0" rtlCol="0">
              <a:spAutoFit/>
            </a:bodyPr>
            <a:lstStyle/>
            <a:p>
              <a:pPr marL="104139" marR="110489" lvl="0" indent="0" algn="l" defTabSz="914400" rtl="0" eaLnBrk="1" fontAlgn="auto" latinLnBrk="0" hangingPunct="1">
                <a:lnSpc>
                  <a:spcPct val="100000"/>
                </a:lnSpc>
                <a:spcBef>
                  <a:spcPts val="28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https://agenda.linearcollider.org/event/9649/attac </a:t>
              </a:r>
              <a:r>
                <a:rPr kumimoji="0" sz="1200" b="0" i="0" u="none" strike="noStrike" kern="1200" cap="none" spc="-3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hments</a:t>
              </a:r>
              <a:r>
                <a:rPr kumimoji="0" sz="12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/38003/60567/Time-</a:t>
              </a:r>
              <a:r>
                <a:rPr kumimoji="0" sz="12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Critical_WPsV8b.pdf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723442" y="6018550"/>
              <a:ext cx="2099599" cy="371255"/>
            </a:xfrm>
            <a:prstGeom prst="rect">
              <a:avLst/>
            </a:prstGeom>
            <a:solidFill>
              <a:srgbClr val="DEEBF7"/>
            </a:solidFill>
          </p:spPr>
          <p:txBody>
            <a:bodyPr vert="horz" wrap="square" lIns="0" tIns="1905" rIns="0" bIns="0" rtlCol="0">
              <a:spAutoFit/>
            </a:bodyPr>
            <a:lstStyle/>
            <a:p>
              <a:pPr marL="12065" marR="41910" lvl="0" indent="0" algn="l" defTabSz="914400" rtl="0" eaLnBrk="1" fontAlgn="auto" latinLnBrk="0" hangingPunct="1">
                <a:lnSpc>
                  <a:spcPct val="100000"/>
                </a:lnSpc>
                <a:spcBef>
                  <a:spcPts val="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sng" strike="noStrike" kern="1200" cap="none" spc="-10" normalizeH="0" baseline="0" noProof="0" dirty="0">
                  <a:ln>
                    <a:noFill/>
                  </a:ln>
                  <a:solidFill>
                    <a:srgbClr val="0462C1"/>
                  </a:solidFill>
                  <a:effectLst/>
                  <a:uLnTx/>
                  <a:uFill>
                    <a:solidFill>
                      <a:srgbClr val="0462C1"/>
                    </a:solidFill>
                  </a:uFill>
                  <a:latin typeface="Calibri"/>
                  <a:ea typeface="+mn-ea"/>
                  <a:cs typeface="Calibri"/>
                  <a:hlinkClick r:id="rId4"/>
                </a:rPr>
                <a:t>http://doi.org/10.5281/ze</a:t>
              </a:r>
              <a:r>
                <a:rPr kumimoji="0" sz="1200" b="0" i="0" u="none" strike="noStrike" kern="1200" cap="none" spc="-10" normalizeH="0" baseline="0" noProof="0" dirty="0">
                  <a:ln>
                    <a:noFill/>
                  </a:ln>
                  <a:solidFill>
                    <a:srgbClr val="0462C1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200" b="0" i="0" u="sng" strike="noStrike" kern="1200" cap="none" spc="-10" normalizeH="0" baseline="0" noProof="0" dirty="0">
                  <a:ln>
                    <a:noFill/>
                  </a:ln>
                  <a:solidFill>
                    <a:srgbClr val="0462C1"/>
                  </a:solidFill>
                  <a:effectLst/>
                  <a:uLnTx/>
                  <a:uFill>
                    <a:solidFill>
                      <a:srgbClr val="0462C1"/>
                    </a:solidFill>
                  </a:uFill>
                  <a:latin typeface="Calibri"/>
                  <a:ea typeface="+mn-ea"/>
                  <a:cs typeface="Calibri"/>
                  <a:hlinkClick r:id="rId4"/>
                </a:rPr>
                <a:t>nodo.4742018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6813931" y="5944191"/>
              <a:ext cx="4410075" cy="6356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KEK</a:t>
              </a:r>
              <a:r>
                <a:rPr kumimoji="0" sz="2000" b="0" i="0" u="none" strike="noStrike" kern="1200" cap="none" spc="-4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obtained</a:t>
              </a:r>
              <a:r>
                <a:rPr kumimoji="0" sz="2000" b="0" i="0" u="none" strike="noStrike" kern="1200" cap="none" spc="-3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  <a:r>
                <a:rPr kumimoji="0" sz="2000" b="0" i="0" u="none" strike="noStrike" kern="1200" cap="none" spc="-3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budget</a:t>
              </a:r>
              <a:r>
                <a:rPr kumimoji="0" sz="2000" b="0" i="0" u="none" strike="noStrike" kern="1200" cap="none" spc="-4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for</a:t>
              </a:r>
              <a:r>
                <a:rPr kumimoji="0" sz="2000" b="0" i="0" u="none" strike="noStrike" kern="1200" cap="none" spc="-4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these</a:t>
              </a:r>
              <a:r>
                <a:rPr kumimoji="0" sz="2000" b="0" i="0" u="none" strike="noStrike" kern="1200" cap="none" spc="-2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R&amp;Ds</a:t>
              </a:r>
              <a:r>
                <a:rPr kumimoji="0" sz="2000" b="0" i="0" u="none" strike="noStrike" kern="1200" cap="none" spc="-4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-2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and </a:t>
              </a:r>
              <a:r>
                <a:rPr kumimoji="0" sz="20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started</a:t>
              </a:r>
              <a:r>
                <a:rPr kumimoji="0" sz="2000" b="0" i="0" u="none" strike="noStrike" kern="1200" cap="none" spc="-4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the</a:t>
              </a:r>
              <a:r>
                <a:rPr kumimoji="0" sz="2000" b="0" i="0" u="none" strike="noStrike" kern="1200" cap="none" spc="-4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activity</a:t>
              </a:r>
              <a:r>
                <a:rPr kumimoji="0" sz="2000" b="0" i="0" u="none" strike="noStrike" kern="1200" cap="none" spc="-4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from</a:t>
              </a:r>
              <a:r>
                <a:rPr kumimoji="0" sz="2000" b="0" i="0" u="none" strike="noStrike" kern="1200" cap="none" spc="-45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-1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2023.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object 10"/>
            <p:cNvGrpSpPr/>
            <p:nvPr/>
          </p:nvGrpSpPr>
          <p:grpSpPr>
            <a:xfrm>
              <a:off x="1629628" y="1089654"/>
              <a:ext cx="10157565" cy="2381184"/>
              <a:chOff x="1629628" y="713955"/>
              <a:chExt cx="10157565" cy="2381184"/>
            </a:xfrm>
          </p:grpSpPr>
          <p:pic>
            <p:nvPicPr>
              <p:cNvPr id="11" name="object 1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29628" y="713955"/>
                <a:ext cx="10157565" cy="2381184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2285237" y="916685"/>
                <a:ext cx="1934210" cy="550545"/>
              </a:xfrm>
              <a:custGeom>
                <a:avLst/>
                <a:gdLst/>
                <a:ahLst/>
                <a:cxnLst/>
                <a:rect l="l" t="t" r="r" b="b"/>
                <a:pathLst>
                  <a:path w="1934210" h="550544">
                    <a:moveTo>
                      <a:pt x="0" y="550163"/>
                    </a:moveTo>
                    <a:lnTo>
                      <a:pt x="1933956" y="550163"/>
                    </a:lnTo>
                    <a:lnTo>
                      <a:pt x="1933956" y="0"/>
                    </a:lnTo>
                    <a:lnTo>
                      <a:pt x="0" y="0"/>
                    </a:lnTo>
                    <a:lnTo>
                      <a:pt x="0" y="550163"/>
                    </a:lnTo>
                    <a:close/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5858256" y="3675158"/>
              <a:ext cx="4563060" cy="2123440"/>
            </a:xfrm>
            <a:prstGeom prst="rect">
              <a:avLst/>
            </a:prstGeom>
            <a:solidFill>
              <a:srgbClr val="FFF1CC"/>
            </a:solidFill>
          </p:spPr>
          <p:txBody>
            <a:bodyPr vert="horz" wrap="square" lIns="0" tIns="26034" rIns="0" bIns="0" rtlCol="0">
              <a:sp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ILC</a:t>
              </a:r>
              <a:r>
                <a:rPr kumimoji="0" sz="2400" b="1" i="0" u="none" strike="noStrike" kern="1200" cap="none" spc="-7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1" i="0" u="none" strike="noStrike" kern="1200" cap="none" spc="-2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Technology</a:t>
              </a:r>
              <a:r>
                <a:rPr kumimoji="0" sz="2400" b="1" i="0" u="none" strike="noStrike" kern="1200" cap="none" spc="-75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Network</a:t>
              </a:r>
              <a:r>
                <a:rPr kumimoji="0" sz="2400" b="1" i="0" u="none" strike="noStrike" kern="1200" cap="none" spc="-75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(ITN)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22923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</a:t>
              </a:r>
              <a:r>
                <a: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 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global</a:t>
              </a:r>
              <a:r>
                <a:rPr kumimoji="0" sz="2400" b="0" i="0" u="none" strike="noStrike" kern="1200" cap="none" spc="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collaboration</a:t>
              </a:r>
              <a:r>
                <a:rPr kumimoji="0" sz="2400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program</a:t>
              </a:r>
              <a:r>
                <a:rPr kumimoji="0" lang="en-GB" sz="24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1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</a:t>
              </a:r>
              <a:r>
                <a:rPr kumimoji="0" sz="2400" b="1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</a:t>
              </a:r>
              <a:r>
                <a:rPr kumimoji="0" sz="24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836294" marR="0" lvl="0" indent="-286385" algn="l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>
                  <a:tab pos="836294" algn="l"/>
                </a:tabLst>
                <a:defRPr/>
              </a:pPr>
              <a:r>
                <a: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Acc.</a:t>
              </a:r>
              <a:r>
                <a:rPr kumimoji="0" sz="2400" b="1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R&amp;Ds</a:t>
              </a:r>
              <a:r>
                <a:rPr kumimoji="0" sz="2400" b="1" i="0" u="none" strike="noStrike" kern="1200" cap="none" spc="-25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focusing</a:t>
              </a:r>
              <a:r>
                <a:rPr kumimoji="0" sz="2400" b="0" i="0" u="none" strike="noStrike" kern="1200" cap="none" spc="-4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4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on</a:t>
              </a:r>
              <a:r>
                <a:rPr kumimoji="0" lang="en-GB" sz="24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: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1293495" marR="0" lvl="1" indent="-286385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>
                  <a:tab pos="1293495" algn="l"/>
                </a:tabLst>
                <a:defRPr/>
              </a:pPr>
              <a:r>
                <a:rPr kumimoji="0" sz="20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SRF</a:t>
              </a:r>
              <a:r>
                <a:rPr kumimoji="0" lang="en-GB" sz="20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technologies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1293495" marR="0" lvl="1" indent="-28638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>
                  <a:tab pos="1293495" algn="l"/>
                </a:tabLst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e-</a:t>
              </a:r>
              <a:r>
                <a:rPr kumimoji="0" sz="2000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&amp;</a:t>
              </a:r>
              <a:r>
                <a:rPr kumimoji="0" sz="20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e+</a:t>
              </a:r>
              <a:r>
                <a:rPr kumimoji="0" sz="20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Sources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1293495" marR="0" lvl="1" indent="-28638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>
                  <a:tab pos="1293495" algn="l"/>
                </a:tabLst>
                <a:defRPr/>
              </a:pPr>
              <a:r>
                <a:rPr kumimoji="0" sz="20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Nano-</a:t>
              </a:r>
              <a:r>
                <a:rPr kumimoji="0" sz="20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beam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030345" y="3248184"/>
              <a:ext cx="1829435" cy="1489075"/>
            </a:xfrm>
            <a:custGeom>
              <a:avLst/>
              <a:gdLst/>
              <a:ahLst/>
              <a:cxnLst/>
              <a:rect l="l" t="t" r="r" b="b"/>
              <a:pathLst>
                <a:path w="1829435" h="1489075">
                  <a:moveTo>
                    <a:pt x="1728337" y="1431550"/>
                  </a:moveTo>
                  <a:lnTo>
                    <a:pt x="1704339" y="1461134"/>
                  </a:lnTo>
                  <a:lnTo>
                    <a:pt x="1829180" y="1488820"/>
                  </a:lnTo>
                  <a:lnTo>
                    <a:pt x="1808670" y="1443608"/>
                  </a:lnTo>
                  <a:lnTo>
                    <a:pt x="1743202" y="1443608"/>
                  </a:lnTo>
                  <a:lnTo>
                    <a:pt x="1728337" y="1431550"/>
                  </a:lnTo>
                  <a:close/>
                </a:path>
                <a:path w="1829435" h="1489075">
                  <a:moveTo>
                    <a:pt x="1752340" y="1401960"/>
                  </a:moveTo>
                  <a:lnTo>
                    <a:pt x="1728337" y="1431550"/>
                  </a:lnTo>
                  <a:lnTo>
                    <a:pt x="1743202" y="1443608"/>
                  </a:lnTo>
                  <a:lnTo>
                    <a:pt x="1767204" y="1414018"/>
                  </a:lnTo>
                  <a:lnTo>
                    <a:pt x="1752340" y="1401960"/>
                  </a:lnTo>
                  <a:close/>
                </a:path>
                <a:path w="1829435" h="1489075">
                  <a:moveTo>
                    <a:pt x="1776349" y="1372362"/>
                  </a:moveTo>
                  <a:lnTo>
                    <a:pt x="1752340" y="1401960"/>
                  </a:lnTo>
                  <a:lnTo>
                    <a:pt x="1767204" y="1414018"/>
                  </a:lnTo>
                  <a:lnTo>
                    <a:pt x="1743202" y="1443608"/>
                  </a:lnTo>
                  <a:lnTo>
                    <a:pt x="1808670" y="1443608"/>
                  </a:lnTo>
                  <a:lnTo>
                    <a:pt x="1776349" y="1372362"/>
                  </a:lnTo>
                  <a:close/>
                </a:path>
                <a:path w="1829435" h="1489075">
                  <a:moveTo>
                    <a:pt x="24002" y="0"/>
                  </a:moveTo>
                  <a:lnTo>
                    <a:pt x="0" y="29463"/>
                  </a:lnTo>
                  <a:lnTo>
                    <a:pt x="1728337" y="1431550"/>
                  </a:lnTo>
                  <a:lnTo>
                    <a:pt x="1752340" y="1401960"/>
                  </a:lnTo>
                  <a:lnTo>
                    <a:pt x="2400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D4F11DE-0134-2ED2-00EE-E4C80755D698}"/>
              </a:ext>
            </a:extLst>
          </p:cNvPr>
          <p:cNvSpPr txBox="1"/>
          <p:nvPr/>
        </p:nvSpPr>
        <p:spPr>
          <a:xfrm>
            <a:off x="478464" y="654041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*IDT: International Development Team formed by ICFA in 2021</a:t>
            </a:r>
            <a:endParaRPr kumimoji="0" lang="it-IT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BA43D0-D8A9-6D79-49EE-954EC0339802}"/>
              </a:ext>
            </a:extLst>
          </p:cNvPr>
          <p:cNvGrpSpPr/>
          <p:nvPr/>
        </p:nvGrpSpPr>
        <p:grpSpPr>
          <a:xfrm>
            <a:off x="702185" y="5074463"/>
            <a:ext cx="3933599" cy="830580"/>
            <a:chOff x="702185" y="5074463"/>
            <a:chExt cx="3933599" cy="830580"/>
          </a:xfrm>
        </p:grpSpPr>
        <p:sp>
          <p:nvSpPr>
            <p:cNvPr id="7" name="object 7"/>
            <p:cNvSpPr txBox="1"/>
            <p:nvPr/>
          </p:nvSpPr>
          <p:spPr>
            <a:xfrm>
              <a:off x="702185" y="5235156"/>
              <a:ext cx="1759916" cy="52706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6FC0"/>
              </a:solidFill>
            </a:ln>
          </p:spPr>
          <p:txBody>
            <a:bodyPr vert="horz" wrap="square" lIns="0" tIns="34290" rIns="0" bIns="0" rtlCol="0">
              <a:spAutoFit/>
            </a:bodyPr>
            <a:lstStyle/>
            <a:p>
              <a:pPr marL="99060" marR="135255" lvl="0" indent="0" algn="ctr" defTabSz="914400" rtl="0" eaLnBrk="1" fontAlgn="auto" latinLnBrk="0" hangingPunct="1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WPs</a:t>
              </a:r>
              <a:r>
                <a:rPr lang="en-GB" sz="1600" spc="-2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kumimoji="0" sz="16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for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ILC</a:t>
              </a:r>
              <a:r>
                <a:rPr kumimoji="0" sz="16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6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Pre-</a:t>
              </a:r>
              <a:r>
                <a:rPr kumimoji="0" sz="16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Lab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3421029" y="5074463"/>
              <a:ext cx="1214755" cy="8305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538235"/>
              </a:solidFill>
            </a:ln>
          </p:spPr>
          <p:txBody>
            <a:bodyPr vert="horz" wrap="square" lIns="0" tIns="33655" rIns="0" bIns="0" rtlCol="0">
              <a:spAutoFit/>
            </a:bodyPr>
            <a:lstStyle/>
            <a:p>
              <a:pPr marL="0" marR="38735" lvl="0" indent="0" algn="ctr" defTabSz="914400" rtl="0" eaLnBrk="1" fontAlgn="auto" latinLnBrk="0" hangingPunct="1">
                <a:lnSpc>
                  <a:spcPct val="100000"/>
                </a:lnSpc>
                <a:spcBef>
                  <a:spcPts val="2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WP-Primes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for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Time</a:t>
              </a:r>
              <a:r>
                <a:rPr kumimoji="0" sz="16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6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Critical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9C411C6C-1754-9EA7-C8DA-3E689BA04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CC472F-6D9E-43A9-823B-58D1A921D7F6}"/>
              </a:ext>
            </a:extLst>
          </p:cNvPr>
          <p:cNvSpPr txBox="1">
            <a:spLocks/>
          </p:cNvSpPr>
          <p:nvPr/>
        </p:nvSpPr>
        <p:spPr>
          <a:xfrm>
            <a:off x="1505712" y="512670"/>
            <a:ext cx="2644225" cy="78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Motivation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70079-F19E-4C1F-83EB-E58D234C4E09}"/>
              </a:ext>
            </a:extLst>
          </p:cNvPr>
          <p:cNvSpPr txBox="1"/>
          <p:nvPr/>
        </p:nvSpPr>
        <p:spPr>
          <a:xfrm>
            <a:off x="612648" y="2425273"/>
            <a:ext cx="1136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part of the ITN collaboration, we aim to develop an ILC-style cryomodule as a technology demonstrator.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will include several cavities that are manufactured, processed, and tested within the EU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will strengthen collaboration and network across the European accelerator community, sharing know-how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9FDB69-DA9F-4313-8C0F-85B354EB0BFA}"/>
              </a:ext>
            </a:extLst>
          </p:cNvPr>
          <p:cNvGrpSpPr/>
          <p:nvPr/>
        </p:nvGrpSpPr>
        <p:grpSpPr>
          <a:xfrm>
            <a:off x="0" y="-7500"/>
            <a:ext cx="1682496" cy="2046475"/>
            <a:chOff x="0" y="-7500"/>
            <a:chExt cx="4736592" cy="6123019"/>
          </a:xfrm>
        </p:grpSpPr>
        <p:pic>
          <p:nvPicPr>
            <p:cNvPr id="10" name="Picture Placeholder 9">
              <a:extLst>
                <a:ext uri="{FF2B5EF4-FFF2-40B4-BE49-F238E27FC236}">
                  <a16:creationId xmlns:a16="http://schemas.microsoft.com/office/drawing/2014/main" id="{75780B24-E677-425E-B07C-9A492384F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4" b="3924"/>
            <a:stretch/>
          </p:blipFill>
          <p:spPr>
            <a:xfrm flipH="1">
              <a:off x="0" y="-7500"/>
              <a:ext cx="4736592" cy="6123019"/>
            </a:xfrm>
            <a:custGeom>
              <a:avLst/>
              <a:gdLst>
                <a:gd name="connsiteX0" fmla="*/ 657398 w 5305156"/>
                <a:gd name="connsiteY0" fmla="*/ 6793932 h 6858000"/>
                <a:gd name="connsiteX1" fmla="*/ 585057 w 5305156"/>
                <a:gd name="connsiteY1" fmla="*/ 6857017 h 6858000"/>
                <a:gd name="connsiteX2" fmla="*/ 583930 w 5305156"/>
                <a:gd name="connsiteY2" fmla="*/ 6858000 h 6858000"/>
                <a:gd name="connsiteX3" fmla="*/ 732294 w 5305156"/>
                <a:gd name="connsiteY3" fmla="*/ 6858000 h 6858000"/>
                <a:gd name="connsiteX4" fmla="*/ 725614 w 5305156"/>
                <a:gd name="connsiteY4" fmla="*/ 6852286 h 6858000"/>
                <a:gd name="connsiteX5" fmla="*/ 657398 w 5305156"/>
                <a:gd name="connsiteY5" fmla="*/ 6793932 h 6858000"/>
                <a:gd name="connsiteX6" fmla="*/ 653184 w 5305156"/>
                <a:gd name="connsiteY6" fmla="*/ 6434348 h 6858000"/>
                <a:gd name="connsiteX7" fmla="*/ 330807 w 5305156"/>
                <a:gd name="connsiteY7" fmla="*/ 6715076 h 6858000"/>
                <a:gd name="connsiteX8" fmla="*/ 330807 w 5305156"/>
                <a:gd name="connsiteY8" fmla="*/ 6799592 h 6858000"/>
                <a:gd name="connsiteX9" fmla="*/ 330807 w 5305156"/>
                <a:gd name="connsiteY9" fmla="*/ 6858000 h 6858000"/>
                <a:gd name="connsiteX10" fmla="*/ 564153 w 5305156"/>
                <a:gd name="connsiteY10" fmla="*/ 6858000 h 6858000"/>
                <a:gd name="connsiteX11" fmla="*/ 568902 w 5305156"/>
                <a:gd name="connsiteY11" fmla="*/ 6853863 h 6858000"/>
                <a:gd name="connsiteX12" fmla="*/ 585057 w 5305156"/>
                <a:gd name="connsiteY12" fmla="*/ 6857017 h 6858000"/>
                <a:gd name="connsiteX13" fmla="*/ 569605 w 5305156"/>
                <a:gd name="connsiteY13" fmla="*/ 6853075 h 6858000"/>
                <a:gd name="connsiteX14" fmla="*/ 653184 w 5305156"/>
                <a:gd name="connsiteY14" fmla="*/ 6780527 h 6858000"/>
                <a:gd name="connsiteX15" fmla="*/ 653184 w 5305156"/>
                <a:gd name="connsiteY15" fmla="*/ 6434348 h 6858000"/>
                <a:gd name="connsiteX16" fmla="*/ 5047259 w 5305156"/>
                <a:gd name="connsiteY16" fmla="*/ 6343650 h 6858000"/>
                <a:gd name="connsiteX17" fmla="*/ 5047259 w 5305156"/>
                <a:gd name="connsiteY17" fmla="*/ 6707250 h 6858000"/>
                <a:gd name="connsiteX18" fmla="*/ 4683659 w 5305156"/>
                <a:gd name="connsiteY18" fmla="*/ 6707250 h 6858000"/>
                <a:gd name="connsiteX19" fmla="*/ 4683659 w 5305156"/>
                <a:gd name="connsiteY19" fmla="*/ 6343650 h 6858000"/>
                <a:gd name="connsiteX20" fmla="*/ 985394 w 5305156"/>
                <a:gd name="connsiteY20" fmla="*/ 5786939 h 6858000"/>
                <a:gd name="connsiteX21" fmla="*/ 777500 w 5305156"/>
                <a:gd name="connsiteY21" fmla="*/ 5968308 h 6858000"/>
                <a:gd name="connsiteX22" fmla="*/ 663017 w 5305156"/>
                <a:gd name="connsiteY22" fmla="*/ 6067667 h 6858000"/>
                <a:gd name="connsiteX23" fmla="*/ 663017 w 5305156"/>
                <a:gd name="connsiteY23" fmla="*/ 6413845 h 6858000"/>
                <a:gd name="connsiteX24" fmla="*/ 901815 w 5305156"/>
                <a:gd name="connsiteY24" fmla="*/ 6206454 h 6858000"/>
                <a:gd name="connsiteX25" fmla="*/ 985394 w 5305156"/>
                <a:gd name="connsiteY25" fmla="*/ 6133906 h 6858000"/>
                <a:gd name="connsiteX26" fmla="*/ 985394 w 5305156"/>
                <a:gd name="connsiteY26" fmla="*/ 5786939 h 6858000"/>
                <a:gd name="connsiteX27" fmla="*/ 1549380 w 5305156"/>
                <a:gd name="connsiteY27" fmla="*/ 5671020 h 6858000"/>
                <a:gd name="connsiteX28" fmla="*/ 1537440 w 5305156"/>
                <a:gd name="connsiteY28" fmla="*/ 5677328 h 6858000"/>
                <a:gd name="connsiteX29" fmla="*/ 1549380 w 5305156"/>
                <a:gd name="connsiteY29" fmla="*/ 5671020 h 6858000"/>
                <a:gd name="connsiteX30" fmla="*/ 1325331 w 5305156"/>
                <a:gd name="connsiteY30" fmla="*/ 5495959 h 6858000"/>
                <a:gd name="connsiteX31" fmla="*/ 1000847 w 5305156"/>
                <a:gd name="connsiteY31" fmla="*/ 5779053 h 6858000"/>
                <a:gd name="connsiteX32" fmla="*/ 1326033 w 5305156"/>
                <a:gd name="connsiteY32" fmla="*/ 6056627 h 6858000"/>
                <a:gd name="connsiteX33" fmla="*/ 1650518 w 5305156"/>
                <a:gd name="connsiteY33" fmla="*/ 5773533 h 6858000"/>
                <a:gd name="connsiteX34" fmla="*/ 1537440 w 5305156"/>
                <a:gd name="connsiteY34" fmla="*/ 5677328 h 6858000"/>
                <a:gd name="connsiteX35" fmla="*/ 1325331 w 5305156"/>
                <a:gd name="connsiteY35" fmla="*/ 5495959 h 6858000"/>
                <a:gd name="connsiteX36" fmla="*/ 320271 w 5305156"/>
                <a:gd name="connsiteY36" fmla="*/ 4847761 h 6858000"/>
                <a:gd name="connsiteX37" fmla="*/ 0 w 5305156"/>
                <a:gd name="connsiteY37" fmla="*/ 5126124 h 6858000"/>
                <a:gd name="connsiteX38" fmla="*/ 325188 w 5305156"/>
                <a:gd name="connsiteY38" fmla="*/ 5403697 h 6858000"/>
                <a:gd name="connsiteX39" fmla="*/ 433349 w 5305156"/>
                <a:gd name="connsiteY39" fmla="*/ 5309070 h 6858000"/>
                <a:gd name="connsiteX40" fmla="*/ 439670 w 5305156"/>
                <a:gd name="connsiteY40" fmla="*/ 5320898 h 6858000"/>
                <a:gd name="connsiteX41" fmla="*/ 330807 w 5305156"/>
                <a:gd name="connsiteY41" fmla="*/ 5415526 h 6858000"/>
                <a:gd name="connsiteX42" fmla="*/ 330807 w 5305156"/>
                <a:gd name="connsiteY42" fmla="*/ 5761705 h 6858000"/>
                <a:gd name="connsiteX43" fmla="*/ 563986 w 5305156"/>
                <a:gd name="connsiteY43" fmla="*/ 5559044 h 6858000"/>
                <a:gd name="connsiteX44" fmla="*/ 570307 w 5305156"/>
                <a:gd name="connsiteY44" fmla="*/ 5571661 h 6858000"/>
                <a:gd name="connsiteX45" fmla="*/ 332211 w 5305156"/>
                <a:gd name="connsiteY45" fmla="*/ 5779053 h 6858000"/>
                <a:gd name="connsiteX46" fmla="*/ 657398 w 5305156"/>
                <a:gd name="connsiteY46" fmla="*/ 6056627 h 6858000"/>
                <a:gd name="connsiteX47" fmla="*/ 771178 w 5305156"/>
                <a:gd name="connsiteY47" fmla="*/ 5957268 h 6858000"/>
                <a:gd name="connsiteX48" fmla="*/ 777500 w 5305156"/>
                <a:gd name="connsiteY48" fmla="*/ 5968308 h 6858000"/>
                <a:gd name="connsiteX49" fmla="*/ 771881 w 5305156"/>
                <a:gd name="connsiteY49" fmla="*/ 5956479 h 6858000"/>
                <a:gd name="connsiteX50" fmla="*/ 981883 w 5305156"/>
                <a:gd name="connsiteY50" fmla="*/ 5773533 h 6858000"/>
                <a:gd name="connsiteX51" fmla="*/ 656696 w 5305156"/>
                <a:gd name="connsiteY51" fmla="*/ 5495959 h 6858000"/>
                <a:gd name="connsiteX52" fmla="*/ 571010 w 5305156"/>
                <a:gd name="connsiteY52" fmla="*/ 5570873 h 6858000"/>
                <a:gd name="connsiteX53" fmla="*/ 563986 w 5305156"/>
                <a:gd name="connsiteY53" fmla="*/ 5558256 h 6858000"/>
                <a:gd name="connsiteX54" fmla="*/ 653184 w 5305156"/>
                <a:gd name="connsiteY54" fmla="*/ 5480976 h 6858000"/>
                <a:gd name="connsiteX55" fmla="*/ 653184 w 5305156"/>
                <a:gd name="connsiteY55" fmla="*/ 5134798 h 6858000"/>
                <a:gd name="connsiteX56" fmla="*/ 439670 w 5305156"/>
                <a:gd name="connsiteY56" fmla="*/ 5320110 h 6858000"/>
                <a:gd name="connsiteX57" fmla="*/ 434052 w 5305156"/>
                <a:gd name="connsiteY57" fmla="*/ 5309070 h 6858000"/>
                <a:gd name="connsiteX58" fmla="*/ 645458 w 5305156"/>
                <a:gd name="connsiteY58" fmla="*/ 5125335 h 6858000"/>
                <a:gd name="connsiteX59" fmla="*/ 320271 w 5305156"/>
                <a:gd name="connsiteY59" fmla="*/ 4847761 h 6858000"/>
                <a:gd name="connsiteX60" fmla="*/ 985394 w 5305156"/>
                <a:gd name="connsiteY60" fmla="*/ 4487388 h 6858000"/>
                <a:gd name="connsiteX61" fmla="*/ 763453 w 5305156"/>
                <a:gd name="connsiteY61" fmla="*/ 4680586 h 6858000"/>
                <a:gd name="connsiteX62" fmla="*/ 756430 w 5305156"/>
                <a:gd name="connsiteY62" fmla="*/ 4670335 h 6858000"/>
                <a:gd name="connsiteX63" fmla="*/ 762750 w 5305156"/>
                <a:gd name="connsiteY63" fmla="*/ 4680586 h 6858000"/>
                <a:gd name="connsiteX64" fmla="*/ 663017 w 5305156"/>
                <a:gd name="connsiteY64" fmla="*/ 4768116 h 6858000"/>
                <a:gd name="connsiteX65" fmla="*/ 663017 w 5305156"/>
                <a:gd name="connsiteY65" fmla="*/ 5114295 h 6858000"/>
                <a:gd name="connsiteX66" fmla="*/ 906029 w 5305156"/>
                <a:gd name="connsiteY66" fmla="*/ 4902960 h 6858000"/>
                <a:gd name="connsiteX67" fmla="*/ 913053 w 5305156"/>
                <a:gd name="connsiteY67" fmla="*/ 4913212 h 6858000"/>
                <a:gd name="connsiteX68" fmla="*/ 906732 w 5305156"/>
                <a:gd name="connsiteY68" fmla="*/ 4902172 h 6858000"/>
                <a:gd name="connsiteX69" fmla="*/ 985394 w 5305156"/>
                <a:gd name="connsiteY69" fmla="*/ 4833567 h 6858000"/>
                <a:gd name="connsiteX70" fmla="*/ 985394 w 5305156"/>
                <a:gd name="connsiteY70" fmla="*/ 4487388 h 6858000"/>
                <a:gd name="connsiteX71" fmla="*/ 656696 w 5305156"/>
                <a:gd name="connsiteY71" fmla="*/ 4196409 h 6858000"/>
                <a:gd name="connsiteX72" fmla="*/ 332211 w 5305156"/>
                <a:gd name="connsiteY72" fmla="*/ 4478714 h 6858000"/>
                <a:gd name="connsiteX73" fmla="*/ 657398 w 5305156"/>
                <a:gd name="connsiteY73" fmla="*/ 4756288 h 6858000"/>
                <a:gd name="connsiteX74" fmla="*/ 756430 w 5305156"/>
                <a:gd name="connsiteY74" fmla="*/ 4670335 h 6858000"/>
                <a:gd name="connsiteX75" fmla="*/ 981883 w 5305156"/>
                <a:gd name="connsiteY75" fmla="*/ 4473983 h 6858000"/>
                <a:gd name="connsiteX76" fmla="*/ 656696 w 5305156"/>
                <a:gd name="connsiteY76" fmla="*/ 4196409 h 6858000"/>
                <a:gd name="connsiteX77" fmla="*/ 993120 w 5305156"/>
                <a:gd name="connsiteY77" fmla="*/ 3544268 h 6858000"/>
                <a:gd name="connsiteX78" fmla="*/ 668636 w 5305156"/>
                <a:gd name="connsiteY78" fmla="*/ 3826573 h 6858000"/>
                <a:gd name="connsiteX79" fmla="*/ 993823 w 5305156"/>
                <a:gd name="connsiteY79" fmla="*/ 4104935 h 6858000"/>
                <a:gd name="connsiteX80" fmla="*/ 1318308 w 5305156"/>
                <a:gd name="connsiteY80" fmla="*/ 3821842 h 6858000"/>
                <a:gd name="connsiteX81" fmla="*/ 1002251 w 5305156"/>
                <a:gd name="connsiteY81" fmla="*/ 3552154 h 6858000"/>
                <a:gd name="connsiteX82" fmla="*/ 993120 w 5305156"/>
                <a:gd name="connsiteY82" fmla="*/ 3544268 h 6858000"/>
                <a:gd name="connsiteX83" fmla="*/ 1318308 w 5305156"/>
                <a:gd name="connsiteY83" fmla="*/ 2538851 h 6858000"/>
                <a:gd name="connsiteX84" fmla="*/ 1110412 w 5305156"/>
                <a:gd name="connsiteY84" fmla="*/ 2719432 h 6858000"/>
                <a:gd name="connsiteX85" fmla="*/ 1104092 w 5305156"/>
                <a:gd name="connsiteY85" fmla="*/ 2708392 h 6858000"/>
                <a:gd name="connsiteX86" fmla="*/ 1109710 w 5305156"/>
                <a:gd name="connsiteY86" fmla="*/ 2720221 h 6858000"/>
                <a:gd name="connsiteX87" fmla="*/ 995930 w 5305156"/>
                <a:gd name="connsiteY87" fmla="*/ 2819579 h 6858000"/>
                <a:gd name="connsiteX88" fmla="*/ 995930 w 5305156"/>
                <a:gd name="connsiteY88" fmla="*/ 3165758 h 6858000"/>
                <a:gd name="connsiteX89" fmla="*/ 1234025 w 5305156"/>
                <a:gd name="connsiteY89" fmla="*/ 2958366 h 6858000"/>
                <a:gd name="connsiteX90" fmla="*/ 1240347 w 5305156"/>
                <a:gd name="connsiteY90" fmla="*/ 2969406 h 6858000"/>
                <a:gd name="connsiteX91" fmla="*/ 1234728 w 5305156"/>
                <a:gd name="connsiteY91" fmla="*/ 2957578 h 6858000"/>
                <a:gd name="connsiteX92" fmla="*/ 1318308 w 5305156"/>
                <a:gd name="connsiteY92" fmla="*/ 2885030 h 6858000"/>
                <a:gd name="connsiteX93" fmla="*/ 1318308 w 5305156"/>
                <a:gd name="connsiteY93" fmla="*/ 2538851 h 6858000"/>
                <a:gd name="connsiteX94" fmla="*/ 652482 w 5305156"/>
                <a:gd name="connsiteY94" fmla="*/ 1598885 h 6858000"/>
                <a:gd name="connsiteX95" fmla="*/ 332211 w 5305156"/>
                <a:gd name="connsiteY95" fmla="*/ 1878036 h 6858000"/>
                <a:gd name="connsiteX96" fmla="*/ 657398 w 5305156"/>
                <a:gd name="connsiteY96" fmla="*/ 2155610 h 6858000"/>
                <a:gd name="connsiteX97" fmla="*/ 766262 w 5305156"/>
                <a:gd name="connsiteY97" fmla="*/ 2060983 h 6858000"/>
                <a:gd name="connsiteX98" fmla="*/ 771881 w 5305156"/>
                <a:gd name="connsiteY98" fmla="*/ 2072022 h 6858000"/>
                <a:gd name="connsiteX99" fmla="*/ 663017 w 5305156"/>
                <a:gd name="connsiteY99" fmla="*/ 2166650 h 6858000"/>
                <a:gd name="connsiteX100" fmla="*/ 663017 w 5305156"/>
                <a:gd name="connsiteY100" fmla="*/ 2513617 h 6858000"/>
                <a:gd name="connsiteX101" fmla="*/ 896196 w 5305156"/>
                <a:gd name="connsiteY101" fmla="*/ 2310168 h 6858000"/>
                <a:gd name="connsiteX102" fmla="*/ 902517 w 5305156"/>
                <a:gd name="connsiteY102" fmla="*/ 2322785 h 6858000"/>
                <a:gd name="connsiteX103" fmla="*/ 665124 w 5305156"/>
                <a:gd name="connsiteY103" fmla="*/ 2530177 h 6858000"/>
                <a:gd name="connsiteX104" fmla="*/ 990311 w 5305156"/>
                <a:gd name="connsiteY104" fmla="*/ 2807751 h 6858000"/>
                <a:gd name="connsiteX105" fmla="*/ 1104092 w 5305156"/>
                <a:gd name="connsiteY105" fmla="*/ 2708392 h 6858000"/>
                <a:gd name="connsiteX106" fmla="*/ 1314093 w 5305156"/>
                <a:gd name="connsiteY106" fmla="*/ 2525446 h 6858000"/>
                <a:gd name="connsiteX107" fmla="*/ 988907 w 5305156"/>
                <a:gd name="connsiteY107" fmla="*/ 2247872 h 6858000"/>
                <a:gd name="connsiteX108" fmla="*/ 903220 w 5305156"/>
                <a:gd name="connsiteY108" fmla="*/ 2322785 h 6858000"/>
                <a:gd name="connsiteX109" fmla="*/ 896899 w 5305156"/>
                <a:gd name="connsiteY109" fmla="*/ 2310168 h 6858000"/>
                <a:gd name="connsiteX110" fmla="*/ 985394 w 5305156"/>
                <a:gd name="connsiteY110" fmla="*/ 2232889 h 6858000"/>
                <a:gd name="connsiteX111" fmla="*/ 985394 w 5305156"/>
                <a:gd name="connsiteY111" fmla="*/ 1885922 h 6858000"/>
                <a:gd name="connsiteX112" fmla="*/ 772583 w 5305156"/>
                <a:gd name="connsiteY112" fmla="*/ 2072022 h 6858000"/>
                <a:gd name="connsiteX113" fmla="*/ 766262 w 5305156"/>
                <a:gd name="connsiteY113" fmla="*/ 2060194 h 6858000"/>
                <a:gd name="connsiteX114" fmla="*/ 977669 w 5305156"/>
                <a:gd name="connsiteY114" fmla="*/ 1876459 h 6858000"/>
                <a:gd name="connsiteX115" fmla="*/ 652482 w 5305156"/>
                <a:gd name="connsiteY115" fmla="*/ 1598885 h 6858000"/>
                <a:gd name="connsiteX116" fmla="*/ 1318308 w 5305156"/>
                <a:gd name="connsiteY116" fmla="*/ 1238512 h 6858000"/>
                <a:gd name="connsiteX117" fmla="*/ 1095663 w 5305156"/>
                <a:gd name="connsiteY117" fmla="*/ 1432499 h 6858000"/>
                <a:gd name="connsiteX118" fmla="*/ 995930 w 5305156"/>
                <a:gd name="connsiteY118" fmla="*/ 1519240 h 6858000"/>
                <a:gd name="connsiteX119" fmla="*/ 995930 w 5305156"/>
                <a:gd name="connsiteY119" fmla="*/ 1865419 h 6858000"/>
                <a:gd name="connsiteX120" fmla="*/ 1238240 w 5305156"/>
                <a:gd name="connsiteY120" fmla="*/ 1654085 h 6858000"/>
                <a:gd name="connsiteX121" fmla="*/ 1245264 w 5305156"/>
                <a:gd name="connsiteY121" fmla="*/ 1665124 h 6858000"/>
                <a:gd name="connsiteX122" fmla="*/ 1000847 w 5305156"/>
                <a:gd name="connsiteY122" fmla="*/ 1878036 h 6858000"/>
                <a:gd name="connsiteX123" fmla="*/ 1326033 w 5305156"/>
                <a:gd name="connsiteY123" fmla="*/ 2155610 h 6858000"/>
                <a:gd name="connsiteX124" fmla="*/ 1477038 w 5305156"/>
                <a:gd name="connsiteY124" fmla="*/ 2023920 h 6858000"/>
                <a:gd name="connsiteX125" fmla="*/ 1646304 w 5305156"/>
                <a:gd name="connsiteY125" fmla="*/ 1876459 h 6858000"/>
                <a:gd name="connsiteX126" fmla="*/ 1321116 w 5305156"/>
                <a:gd name="connsiteY126" fmla="*/ 1598885 h 6858000"/>
                <a:gd name="connsiteX127" fmla="*/ 1245965 w 5305156"/>
                <a:gd name="connsiteY127" fmla="*/ 1664336 h 6858000"/>
                <a:gd name="connsiteX128" fmla="*/ 1238942 w 5305156"/>
                <a:gd name="connsiteY128" fmla="*/ 1654085 h 6858000"/>
                <a:gd name="connsiteX129" fmla="*/ 1318308 w 5305156"/>
                <a:gd name="connsiteY129" fmla="*/ 1585480 h 6858000"/>
                <a:gd name="connsiteX130" fmla="*/ 1318308 w 5305156"/>
                <a:gd name="connsiteY130" fmla="*/ 1238512 h 6858000"/>
                <a:gd name="connsiteX131" fmla="*/ 988907 w 5305156"/>
                <a:gd name="connsiteY131" fmla="*/ 947533 h 6858000"/>
                <a:gd name="connsiteX132" fmla="*/ 665124 w 5305156"/>
                <a:gd name="connsiteY132" fmla="*/ 1230627 h 6858000"/>
                <a:gd name="connsiteX133" fmla="*/ 990311 w 5305156"/>
                <a:gd name="connsiteY133" fmla="*/ 1508201 h 6858000"/>
                <a:gd name="connsiteX134" fmla="*/ 1088639 w 5305156"/>
                <a:gd name="connsiteY134" fmla="*/ 1422247 h 6858000"/>
                <a:gd name="connsiteX135" fmla="*/ 1095663 w 5305156"/>
                <a:gd name="connsiteY135" fmla="*/ 1432499 h 6858000"/>
                <a:gd name="connsiteX136" fmla="*/ 1089342 w 5305156"/>
                <a:gd name="connsiteY136" fmla="*/ 1421459 h 6858000"/>
                <a:gd name="connsiteX137" fmla="*/ 1314093 w 5305156"/>
                <a:gd name="connsiteY137" fmla="*/ 1225107 h 6858000"/>
                <a:gd name="connsiteX138" fmla="*/ 988907 w 5305156"/>
                <a:gd name="connsiteY138" fmla="*/ 947533 h 6858000"/>
                <a:gd name="connsiteX139" fmla="*/ 1325331 w 5305156"/>
                <a:gd name="connsiteY139" fmla="*/ 296181 h 6858000"/>
                <a:gd name="connsiteX140" fmla="*/ 1000847 w 5305156"/>
                <a:gd name="connsiteY140" fmla="*/ 578486 h 6858000"/>
                <a:gd name="connsiteX141" fmla="*/ 1326033 w 5305156"/>
                <a:gd name="connsiteY141" fmla="*/ 856060 h 6858000"/>
                <a:gd name="connsiteX142" fmla="*/ 1650518 w 5305156"/>
                <a:gd name="connsiteY142" fmla="*/ 573754 h 6858000"/>
                <a:gd name="connsiteX143" fmla="*/ 1334462 w 5305156"/>
                <a:gd name="connsiteY143" fmla="*/ 304066 h 6858000"/>
                <a:gd name="connsiteX144" fmla="*/ 1325331 w 5305156"/>
                <a:gd name="connsiteY144" fmla="*/ 296181 h 6858000"/>
                <a:gd name="connsiteX145" fmla="*/ 1226725 w 5305156"/>
                <a:gd name="connsiteY145" fmla="*/ 0 h 6858000"/>
                <a:gd name="connsiteX146" fmla="*/ 748180 w 5305156"/>
                <a:gd name="connsiteY146" fmla="*/ 0 h 6858000"/>
                <a:gd name="connsiteX147" fmla="*/ 763540 w 5305156"/>
                <a:gd name="connsiteY147" fmla="*/ 13087 h 6858000"/>
                <a:gd name="connsiteX148" fmla="*/ 990311 w 5305156"/>
                <a:gd name="connsiteY148" fmla="*/ 206284 h 6858000"/>
                <a:gd name="connsiteX149" fmla="*/ 1159227 w 5305156"/>
                <a:gd name="connsiteY149" fmla="*/ 58896 h 6858000"/>
                <a:gd name="connsiteX150" fmla="*/ 1318308 w 5305156"/>
                <a:gd name="connsiteY150" fmla="*/ 0 h 6858000"/>
                <a:gd name="connsiteX151" fmla="*/ 1245701 w 5305156"/>
                <a:gd name="connsiteY151" fmla="*/ 0 h 6858000"/>
                <a:gd name="connsiteX152" fmla="*/ 1228232 w 5305156"/>
                <a:gd name="connsiteY152" fmla="*/ 15255 h 6858000"/>
                <a:gd name="connsiteX153" fmla="*/ 995930 w 5305156"/>
                <a:gd name="connsiteY153" fmla="*/ 218113 h 6858000"/>
                <a:gd name="connsiteX154" fmla="*/ 995930 w 5305156"/>
                <a:gd name="connsiteY154" fmla="*/ 564292 h 6858000"/>
                <a:gd name="connsiteX155" fmla="*/ 1318308 w 5305156"/>
                <a:gd name="connsiteY155" fmla="*/ 283564 h 6858000"/>
                <a:gd name="connsiteX156" fmla="*/ 1318308 w 5305156"/>
                <a:gd name="connsiteY156" fmla="*/ 84404 h 6858000"/>
                <a:gd name="connsiteX157" fmla="*/ 5305156 w 5305156"/>
                <a:gd name="connsiteY157" fmla="*/ 0 h 6858000"/>
                <a:gd name="connsiteX158" fmla="*/ 1329545 w 5305156"/>
                <a:gd name="connsiteY158" fmla="*/ 0 h 6858000"/>
                <a:gd name="connsiteX159" fmla="*/ 1329545 w 5305156"/>
                <a:gd name="connsiteY159" fmla="*/ 1953 h 6858000"/>
                <a:gd name="connsiteX160" fmla="*/ 1329545 w 5305156"/>
                <a:gd name="connsiteY160" fmla="*/ 283564 h 6858000"/>
                <a:gd name="connsiteX161" fmla="*/ 1343592 w 5305156"/>
                <a:gd name="connsiteY161" fmla="*/ 295392 h 6858000"/>
                <a:gd name="connsiteX162" fmla="*/ 1334462 w 5305156"/>
                <a:gd name="connsiteY162" fmla="*/ 304066 h 6858000"/>
                <a:gd name="connsiteX163" fmla="*/ 1344294 w 5305156"/>
                <a:gd name="connsiteY163" fmla="*/ 295392 h 6858000"/>
                <a:gd name="connsiteX164" fmla="*/ 1665970 w 5305156"/>
                <a:gd name="connsiteY164" fmla="*/ 570600 h 6858000"/>
                <a:gd name="connsiteX165" fmla="*/ 1665970 w 5305156"/>
                <a:gd name="connsiteY165" fmla="*/ 589526 h 6858000"/>
                <a:gd name="connsiteX166" fmla="*/ 1654030 w 5305156"/>
                <a:gd name="connsiteY166" fmla="*/ 599777 h 6858000"/>
                <a:gd name="connsiteX167" fmla="*/ 1654030 w 5305156"/>
                <a:gd name="connsiteY167" fmla="*/ 587160 h 6858000"/>
                <a:gd name="connsiteX168" fmla="*/ 1332355 w 5305156"/>
                <a:gd name="connsiteY168" fmla="*/ 867888 h 6858000"/>
                <a:gd name="connsiteX169" fmla="*/ 1332355 w 5305156"/>
                <a:gd name="connsiteY169" fmla="*/ 1214067 h 6858000"/>
                <a:gd name="connsiteX170" fmla="*/ 1654030 w 5305156"/>
                <a:gd name="connsiteY170" fmla="*/ 933339 h 6858000"/>
                <a:gd name="connsiteX171" fmla="*/ 1654030 w 5305156"/>
                <a:gd name="connsiteY171" fmla="*/ 600566 h 6858000"/>
                <a:gd name="connsiteX172" fmla="*/ 1665970 w 5305156"/>
                <a:gd name="connsiteY172" fmla="*/ 590314 h 6858000"/>
                <a:gd name="connsiteX173" fmla="*/ 1665970 w 5305156"/>
                <a:gd name="connsiteY173" fmla="*/ 938859 h 6858000"/>
                <a:gd name="connsiteX174" fmla="*/ 1998180 w 5305156"/>
                <a:gd name="connsiteY174" fmla="*/ 1221952 h 6858000"/>
                <a:gd name="connsiteX175" fmla="*/ 1998180 w 5305156"/>
                <a:gd name="connsiteY175" fmla="*/ 1591788 h 6858000"/>
                <a:gd name="connsiteX176" fmla="*/ 1680718 w 5305156"/>
                <a:gd name="connsiteY176" fmla="*/ 1867785 h 6858000"/>
                <a:gd name="connsiteX177" fmla="*/ 1680718 w 5305156"/>
                <a:gd name="connsiteY177" fmla="*/ 1851225 h 6858000"/>
                <a:gd name="connsiteX178" fmla="*/ 1986942 w 5305156"/>
                <a:gd name="connsiteY178" fmla="*/ 1585480 h 6858000"/>
                <a:gd name="connsiteX179" fmla="*/ 1986942 w 5305156"/>
                <a:gd name="connsiteY179" fmla="*/ 1238512 h 6858000"/>
                <a:gd name="connsiteX180" fmla="*/ 1680718 w 5305156"/>
                <a:gd name="connsiteY180" fmla="*/ 1505046 h 6858000"/>
                <a:gd name="connsiteX181" fmla="*/ 1680718 w 5305156"/>
                <a:gd name="connsiteY181" fmla="*/ 1488487 h 6858000"/>
                <a:gd name="connsiteX182" fmla="*/ 1982728 w 5305156"/>
                <a:gd name="connsiteY182" fmla="*/ 1225107 h 6858000"/>
                <a:gd name="connsiteX183" fmla="*/ 1657541 w 5305156"/>
                <a:gd name="connsiteY183" fmla="*/ 947533 h 6858000"/>
                <a:gd name="connsiteX184" fmla="*/ 1333056 w 5305156"/>
                <a:gd name="connsiteY184" fmla="*/ 1230627 h 6858000"/>
                <a:gd name="connsiteX185" fmla="*/ 1658244 w 5305156"/>
                <a:gd name="connsiteY185" fmla="*/ 1508201 h 6858000"/>
                <a:gd name="connsiteX186" fmla="*/ 1680017 w 5305156"/>
                <a:gd name="connsiteY186" fmla="*/ 1489275 h 6858000"/>
                <a:gd name="connsiteX187" fmla="*/ 1680017 w 5305156"/>
                <a:gd name="connsiteY187" fmla="*/ 1505835 h 6858000"/>
                <a:gd name="connsiteX188" fmla="*/ 1664565 w 5305156"/>
                <a:gd name="connsiteY188" fmla="*/ 1519240 h 6858000"/>
                <a:gd name="connsiteX189" fmla="*/ 1664565 w 5305156"/>
                <a:gd name="connsiteY189" fmla="*/ 1865419 h 6858000"/>
                <a:gd name="connsiteX190" fmla="*/ 1680017 w 5305156"/>
                <a:gd name="connsiteY190" fmla="*/ 1852014 h 6858000"/>
                <a:gd name="connsiteX191" fmla="*/ 1680017 w 5305156"/>
                <a:gd name="connsiteY191" fmla="*/ 1868573 h 6858000"/>
                <a:gd name="connsiteX192" fmla="*/ 1665970 w 5305156"/>
                <a:gd name="connsiteY192" fmla="*/ 1881190 h 6858000"/>
                <a:gd name="connsiteX193" fmla="*/ 1665970 w 5305156"/>
                <a:gd name="connsiteY193" fmla="*/ 2058617 h 6858000"/>
                <a:gd name="connsiteX194" fmla="*/ 1654030 w 5305156"/>
                <a:gd name="connsiteY194" fmla="*/ 2060194 h 6858000"/>
                <a:gd name="connsiteX195" fmla="*/ 1654030 w 5305156"/>
                <a:gd name="connsiteY195" fmla="*/ 1885922 h 6858000"/>
                <a:gd name="connsiteX196" fmla="*/ 1484061 w 5305156"/>
                <a:gd name="connsiteY196" fmla="*/ 2034172 h 6858000"/>
                <a:gd name="connsiteX197" fmla="*/ 1477038 w 5305156"/>
                <a:gd name="connsiteY197" fmla="*/ 2023920 h 6858000"/>
                <a:gd name="connsiteX198" fmla="*/ 1484061 w 5305156"/>
                <a:gd name="connsiteY198" fmla="*/ 2034960 h 6858000"/>
                <a:gd name="connsiteX199" fmla="*/ 1332355 w 5305156"/>
                <a:gd name="connsiteY199" fmla="*/ 2166650 h 6858000"/>
                <a:gd name="connsiteX200" fmla="*/ 1332355 w 5305156"/>
                <a:gd name="connsiteY200" fmla="*/ 2513617 h 6858000"/>
                <a:gd name="connsiteX201" fmla="*/ 1654030 w 5305156"/>
                <a:gd name="connsiteY201" fmla="*/ 2232889 h 6858000"/>
                <a:gd name="connsiteX202" fmla="*/ 1654030 w 5305156"/>
                <a:gd name="connsiteY202" fmla="*/ 2060983 h 6858000"/>
                <a:gd name="connsiteX203" fmla="*/ 1665970 w 5305156"/>
                <a:gd name="connsiteY203" fmla="*/ 2059405 h 6858000"/>
                <a:gd name="connsiteX204" fmla="*/ 1665970 w 5305156"/>
                <a:gd name="connsiteY204" fmla="*/ 2238409 h 6858000"/>
                <a:gd name="connsiteX205" fmla="*/ 1881590 w 5305156"/>
                <a:gd name="connsiteY205" fmla="*/ 2422144 h 6858000"/>
                <a:gd name="connsiteX206" fmla="*/ 1869650 w 5305156"/>
                <a:gd name="connsiteY206" fmla="*/ 2428452 h 6858000"/>
                <a:gd name="connsiteX207" fmla="*/ 1657541 w 5305156"/>
                <a:gd name="connsiteY207" fmla="*/ 2247872 h 6858000"/>
                <a:gd name="connsiteX208" fmla="*/ 1333056 w 5305156"/>
                <a:gd name="connsiteY208" fmla="*/ 2530177 h 6858000"/>
                <a:gd name="connsiteX209" fmla="*/ 1658244 w 5305156"/>
                <a:gd name="connsiteY209" fmla="*/ 2807751 h 6858000"/>
                <a:gd name="connsiteX210" fmla="*/ 1982728 w 5305156"/>
                <a:gd name="connsiteY210" fmla="*/ 2525446 h 6858000"/>
                <a:gd name="connsiteX211" fmla="*/ 1870353 w 5305156"/>
                <a:gd name="connsiteY211" fmla="*/ 2429241 h 6858000"/>
                <a:gd name="connsiteX212" fmla="*/ 1882293 w 5305156"/>
                <a:gd name="connsiteY212" fmla="*/ 2422933 h 6858000"/>
                <a:gd name="connsiteX213" fmla="*/ 1998180 w 5305156"/>
                <a:gd name="connsiteY213" fmla="*/ 2522291 h 6858000"/>
                <a:gd name="connsiteX214" fmla="*/ 1998180 w 5305156"/>
                <a:gd name="connsiteY214" fmla="*/ 2773054 h 6858000"/>
                <a:gd name="connsiteX215" fmla="*/ 1986942 w 5305156"/>
                <a:gd name="connsiteY215" fmla="*/ 2778574 h 6858000"/>
                <a:gd name="connsiteX216" fmla="*/ 1986942 w 5305156"/>
                <a:gd name="connsiteY216" fmla="*/ 2538851 h 6858000"/>
                <a:gd name="connsiteX217" fmla="*/ 1664565 w 5305156"/>
                <a:gd name="connsiteY217" fmla="*/ 2819579 h 6858000"/>
                <a:gd name="connsiteX218" fmla="*/ 1664565 w 5305156"/>
                <a:gd name="connsiteY218" fmla="*/ 3165758 h 6858000"/>
                <a:gd name="connsiteX219" fmla="*/ 1986942 w 5305156"/>
                <a:gd name="connsiteY219" fmla="*/ 2885030 h 6858000"/>
                <a:gd name="connsiteX220" fmla="*/ 1986942 w 5305156"/>
                <a:gd name="connsiteY220" fmla="*/ 2779363 h 6858000"/>
                <a:gd name="connsiteX221" fmla="*/ 1998180 w 5305156"/>
                <a:gd name="connsiteY221" fmla="*/ 2773843 h 6858000"/>
                <a:gd name="connsiteX222" fmla="*/ 1998180 w 5305156"/>
                <a:gd name="connsiteY222" fmla="*/ 2891339 h 6858000"/>
                <a:gd name="connsiteX223" fmla="*/ 1658946 w 5305156"/>
                <a:gd name="connsiteY223" fmla="*/ 3187049 h 6858000"/>
                <a:gd name="connsiteX224" fmla="*/ 1321116 w 5305156"/>
                <a:gd name="connsiteY224" fmla="*/ 2899224 h 6858000"/>
                <a:gd name="connsiteX225" fmla="*/ 1240347 w 5305156"/>
                <a:gd name="connsiteY225" fmla="*/ 2969406 h 6858000"/>
                <a:gd name="connsiteX226" fmla="*/ 997334 w 5305156"/>
                <a:gd name="connsiteY226" fmla="*/ 3180741 h 6858000"/>
                <a:gd name="connsiteX227" fmla="*/ 997334 w 5305156"/>
                <a:gd name="connsiteY227" fmla="*/ 3519034 h 6858000"/>
                <a:gd name="connsiteX228" fmla="*/ 985394 w 5305156"/>
                <a:gd name="connsiteY228" fmla="*/ 3519034 h 6858000"/>
                <a:gd name="connsiteX229" fmla="*/ 985394 w 5305156"/>
                <a:gd name="connsiteY229" fmla="*/ 3500109 h 6858000"/>
                <a:gd name="connsiteX230" fmla="*/ 985394 w 5305156"/>
                <a:gd name="connsiteY230" fmla="*/ 3186261 h 6858000"/>
                <a:gd name="connsiteX231" fmla="*/ 663017 w 5305156"/>
                <a:gd name="connsiteY231" fmla="*/ 3466989 h 6858000"/>
                <a:gd name="connsiteX232" fmla="*/ 663017 w 5305156"/>
                <a:gd name="connsiteY232" fmla="*/ 3495377 h 6858000"/>
                <a:gd name="connsiteX233" fmla="*/ 663017 w 5305156"/>
                <a:gd name="connsiteY233" fmla="*/ 3812379 h 6858000"/>
                <a:gd name="connsiteX234" fmla="*/ 985394 w 5305156"/>
                <a:gd name="connsiteY234" fmla="*/ 3532439 h 6858000"/>
                <a:gd name="connsiteX235" fmla="*/ 985394 w 5305156"/>
                <a:gd name="connsiteY235" fmla="*/ 3519822 h 6858000"/>
                <a:gd name="connsiteX236" fmla="*/ 997334 w 5305156"/>
                <a:gd name="connsiteY236" fmla="*/ 3519822 h 6858000"/>
                <a:gd name="connsiteX237" fmla="*/ 997334 w 5305156"/>
                <a:gd name="connsiteY237" fmla="*/ 3531651 h 6858000"/>
                <a:gd name="connsiteX238" fmla="*/ 1011381 w 5305156"/>
                <a:gd name="connsiteY238" fmla="*/ 3543479 h 6858000"/>
                <a:gd name="connsiteX239" fmla="*/ 1002251 w 5305156"/>
                <a:gd name="connsiteY239" fmla="*/ 3552154 h 6858000"/>
                <a:gd name="connsiteX240" fmla="*/ 1012084 w 5305156"/>
                <a:gd name="connsiteY240" fmla="*/ 3544268 h 6858000"/>
                <a:gd name="connsiteX241" fmla="*/ 1333759 w 5305156"/>
                <a:gd name="connsiteY241" fmla="*/ 3818688 h 6858000"/>
                <a:gd name="connsiteX242" fmla="*/ 1333759 w 5305156"/>
                <a:gd name="connsiteY242" fmla="*/ 3838402 h 6858000"/>
                <a:gd name="connsiteX243" fmla="*/ 1321819 w 5305156"/>
                <a:gd name="connsiteY243" fmla="*/ 3848653 h 6858000"/>
                <a:gd name="connsiteX244" fmla="*/ 1321819 w 5305156"/>
                <a:gd name="connsiteY244" fmla="*/ 3835248 h 6858000"/>
                <a:gd name="connsiteX245" fmla="*/ 999441 w 5305156"/>
                <a:gd name="connsiteY245" fmla="*/ 4115975 h 6858000"/>
                <a:gd name="connsiteX246" fmla="*/ 999441 w 5305156"/>
                <a:gd name="connsiteY246" fmla="*/ 4462154 h 6858000"/>
                <a:gd name="connsiteX247" fmla="*/ 1321819 w 5305156"/>
                <a:gd name="connsiteY247" fmla="*/ 4182215 h 6858000"/>
                <a:gd name="connsiteX248" fmla="*/ 1321819 w 5305156"/>
                <a:gd name="connsiteY248" fmla="*/ 3849441 h 6858000"/>
                <a:gd name="connsiteX249" fmla="*/ 1333759 w 5305156"/>
                <a:gd name="connsiteY249" fmla="*/ 3839190 h 6858000"/>
                <a:gd name="connsiteX250" fmla="*/ 1333759 w 5305156"/>
                <a:gd name="connsiteY250" fmla="*/ 4186946 h 6858000"/>
                <a:gd name="connsiteX251" fmla="*/ 1665970 w 5305156"/>
                <a:gd name="connsiteY251" fmla="*/ 4470828 h 6858000"/>
                <a:gd name="connsiteX252" fmla="*/ 1665970 w 5305156"/>
                <a:gd name="connsiteY252" fmla="*/ 4839875 h 6858000"/>
                <a:gd name="connsiteX253" fmla="*/ 1348509 w 5305156"/>
                <a:gd name="connsiteY253" fmla="*/ 5116661 h 6858000"/>
                <a:gd name="connsiteX254" fmla="*/ 1348509 w 5305156"/>
                <a:gd name="connsiteY254" fmla="*/ 5100101 h 6858000"/>
                <a:gd name="connsiteX255" fmla="*/ 1654030 w 5305156"/>
                <a:gd name="connsiteY255" fmla="*/ 4833567 h 6858000"/>
                <a:gd name="connsiteX256" fmla="*/ 1654030 w 5305156"/>
                <a:gd name="connsiteY256" fmla="*/ 4487388 h 6858000"/>
                <a:gd name="connsiteX257" fmla="*/ 1348509 w 5305156"/>
                <a:gd name="connsiteY257" fmla="*/ 4753134 h 6858000"/>
                <a:gd name="connsiteX258" fmla="*/ 1348509 w 5305156"/>
                <a:gd name="connsiteY258" fmla="*/ 4737362 h 6858000"/>
                <a:gd name="connsiteX259" fmla="*/ 1650518 w 5305156"/>
                <a:gd name="connsiteY259" fmla="*/ 4473983 h 6858000"/>
                <a:gd name="connsiteX260" fmla="*/ 1325331 w 5305156"/>
                <a:gd name="connsiteY260" fmla="*/ 4196409 h 6858000"/>
                <a:gd name="connsiteX261" fmla="*/ 1000847 w 5305156"/>
                <a:gd name="connsiteY261" fmla="*/ 4478714 h 6858000"/>
                <a:gd name="connsiteX262" fmla="*/ 1326033 w 5305156"/>
                <a:gd name="connsiteY262" fmla="*/ 4756288 h 6858000"/>
                <a:gd name="connsiteX263" fmla="*/ 1347806 w 5305156"/>
                <a:gd name="connsiteY263" fmla="*/ 4737362 h 6858000"/>
                <a:gd name="connsiteX264" fmla="*/ 1347806 w 5305156"/>
                <a:gd name="connsiteY264" fmla="*/ 4753922 h 6858000"/>
                <a:gd name="connsiteX265" fmla="*/ 1331652 w 5305156"/>
                <a:gd name="connsiteY265" fmla="*/ 4768116 h 6858000"/>
                <a:gd name="connsiteX266" fmla="*/ 1331652 w 5305156"/>
                <a:gd name="connsiteY266" fmla="*/ 5114295 h 6858000"/>
                <a:gd name="connsiteX267" fmla="*/ 1347806 w 5305156"/>
                <a:gd name="connsiteY267" fmla="*/ 5100101 h 6858000"/>
                <a:gd name="connsiteX268" fmla="*/ 1347806 w 5305156"/>
                <a:gd name="connsiteY268" fmla="*/ 5116661 h 6858000"/>
                <a:gd name="connsiteX269" fmla="*/ 1333759 w 5305156"/>
                <a:gd name="connsiteY269" fmla="*/ 5129278 h 6858000"/>
                <a:gd name="connsiteX270" fmla="*/ 1333759 w 5305156"/>
                <a:gd name="connsiteY270" fmla="*/ 5306704 h 6858000"/>
                <a:gd name="connsiteX271" fmla="*/ 1321819 w 5305156"/>
                <a:gd name="connsiteY271" fmla="*/ 5309070 h 6858000"/>
                <a:gd name="connsiteX272" fmla="*/ 1321819 w 5305156"/>
                <a:gd name="connsiteY272" fmla="*/ 5134798 h 6858000"/>
                <a:gd name="connsiteX273" fmla="*/ 1151851 w 5305156"/>
                <a:gd name="connsiteY273" fmla="*/ 5283047 h 6858000"/>
                <a:gd name="connsiteX274" fmla="*/ 1144827 w 5305156"/>
                <a:gd name="connsiteY274" fmla="*/ 5272008 h 6858000"/>
                <a:gd name="connsiteX275" fmla="*/ 1314093 w 5305156"/>
                <a:gd name="connsiteY275" fmla="*/ 5125335 h 6858000"/>
                <a:gd name="connsiteX276" fmla="*/ 988907 w 5305156"/>
                <a:gd name="connsiteY276" fmla="*/ 4847761 h 6858000"/>
                <a:gd name="connsiteX277" fmla="*/ 913053 w 5305156"/>
                <a:gd name="connsiteY277" fmla="*/ 4913212 h 6858000"/>
                <a:gd name="connsiteX278" fmla="*/ 668636 w 5305156"/>
                <a:gd name="connsiteY278" fmla="*/ 5126124 h 6858000"/>
                <a:gd name="connsiteX279" fmla="*/ 993823 w 5305156"/>
                <a:gd name="connsiteY279" fmla="*/ 5403697 h 6858000"/>
                <a:gd name="connsiteX280" fmla="*/ 1144827 w 5305156"/>
                <a:gd name="connsiteY280" fmla="*/ 5272796 h 6858000"/>
                <a:gd name="connsiteX281" fmla="*/ 1151149 w 5305156"/>
                <a:gd name="connsiteY281" fmla="*/ 5283047 h 6858000"/>
                <a:gd name="connsiteX282" fmla="*/ 999441 w 5305156"/>
                <a:gd name="connsiteY282" fmla="*/ 5415526 h 6858000"/>
                <a:gd name="connsiteX283" fmla="*/ 999441 w 5305156"/>
                <a:gd name="connsiteY283" fmla="*/ 5761705 h 6858000"/>
                <a:gd name="connsiteX284" fmla="*/ 1321819 w 5305156"/>
                <a:gd name="connsiteY284" fmla="*/ 5480976 h 6858000"/>
                <a:gd name="connsiteX285" fmla="*/ 1321819 w 5305156"/>
                <a:gd name="connsiteY285" fmla="*/ 5309858 h 6858000"/>
                <a:gd name="connsiteX286" fmla="*/ 1333759 w 5305156"/>
                <a:gd name="connsiteY286" fmla="*/ 5307493 h 6858000"/>
                <a:gd name="connsiteX287" fmla="*/ 1333759 w 5305156"/>
                <a:gd name="connsiteY287" fmla="*/ 5487285 h 6858000"/>
                <a:gd name="connsiteX288" fmla="*/ 1549380 w 5305156"/>
                <a:gd name="connsiteY288" fmla="*/ 5671020 h 6858000"/>
                <a:gd name="connsiteX289" fmla="*/ 1665970 w 5305156"/>
                <a:gd name="connsiteY289" fmla="*/ 5770379 h 6858000"/>
                <a:gd name="connsiteX290" fmla="*/ 1665970 w 5305156"/>
                <a:gd name="connsiteY290" fmla="*/ 6021141 h 6858000"/>
                <a:gd name="connsiteX291" fmla="*/ 1654030 w 5305156"/>
                <a:gd name="connsiteY291" fmla="*/ 6026661 h 6858000"/>
                <a:gd name="connsiteX292" fmla="*/ 1654030 w 5305156"/>
                <a:gd name="connsiteY292" fmla="*/ 5786939 h 6858000"/>
                <a:gd name="connsiteX293" fmla="*/ 1331652 w 5305156"/>
                <a:gd name="connsiteY293" fmla="*/ 6067667 h 6858000"/>
                <a:gd name="connsiteX294" fmla="*/ 1331652 w 5305156"/>
                <a:gd name="connsiteY294" fmla="*/ 6413845 h 6858000"/>
                <a:gd name="connsiteX295" fmla="*/ 1654030 w 5305156"/>
                <a:gd name="connsiteY295" fmla="*/ 6133906 h 6858000"/>
                <a:gd name="connsiteX296" fmla="*/ 1654030 w 5305156"/>
                <a:gd name="connsiteY296" fmla="*/ 6027450 h 6858000"/>
                <a:gd name="connsiteX297" fmla="*/ 1665970 w 5305156"/>
                <a:gd name="connsiteY297" fmla="*/ 6021930 h 6858000"/>
                <a:gd name="connsiteX298" fmla="*/ 1665970 w 5305156"/>
                <a:gd name="connsiteY298" fmla="*/ 6140214 h 6858000"/>
                <a:gd name="connsiteX299" fmla="*/ 1326033 w 5305156"/>
                <a:gd name="connsiteY299" fmla="*/ 6435925 h 6858000"/>
                <a:gd name="connsiteX300" fmla="*/ 988907 w 5305156"/>
                <a:gd name="connsiteY300" fmla="*/ 6147311 h 6858000"/>
                <a:gd name="connsiteX301" fmla="*/ 908136 w 5305156"/>
                <a:gd name="connsiteY301" fmla="*/ 6217493 h 6858000"/>
                <a:gd name="connsiteX302" fmla="*/ 901815 w 5305156"/>
                <a:gd name="connsiteY302" fmla="*/ 6206454 h 6858000"/>
                <a:gd name="connsiteX303" fmla="*/ 907434 w 5305156"/>
                <a:gd name="connsiteY303" fmla="*/ 6218282 h 6858000"/>
                <a:gd name="connsiteX304" fmla="*/ 665124 w 5305156"/>
                <a:gd name="connsiteY304" fmla="*/ 6429617 h 6858000"/>
                <a:gd name="connsiteX305" fmla="*/ 665124 w 5305156"/>
                <a:gd name="connsiteY305" fmla="*/ 6784470 h 6858000"/>
                <a:gd name="connsiteX306" fmla="*/ 722014 w 5305156"/>
                <a:gd name="connsiteY306" fmla="*/ 6833040 h 6858000"/>
                <a:gd name="connsiteX307" fmla="*/ 751249 w 5305156"/>
                <a:gd name="connsiteY307" fmla="*/ 6858000 h 6858000"/>
                <a:gd name="connsiteX308" fmla="*/ 5305156 w 5305156"/>
                <a:gd name="connsiteY30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5305156" h="6858000">
                  <a:moveTo>
                    <a:pt x="657398" y="6793932"/>
                  </a:moveTo>
                  <a:cubicBezTo>
                    <a:pt x="657398" y="6793932"/>
                    <a:pt x="657398" y="6793932"/>
                    <a:pt x="585057" y="6857017"/>
                  </a:cubicBezTo>
                  <a:lnTo>
                    <a:pt x="583930" y="6858000"/>
                  </a:lnTo>
                  <a:lnTo>
                    <a:pt x="732294" y="6858000"/>
                  </a:lnTo>
                  <a:lnTo>
                    <a:pt x="725614" y="6852286"/>
                  </a:lnTo>
                  <a:cubicBezTo>
                    <a:pt x="709021" y="6838092"/>
                    <a:pt x="686897" y="6819166"/>
                    <a:pt x="657398" y="6793932"/>
                  </a:cubicBezTo>
                  <a:close/>
                  <a:moveTo>
                    <a:pt x="653184" y="6434348"/>
                  </a:moveTo>
                  <a:cubicBezTo>
                    <a:pt x="653184" y="6434348"/>
                    <a:pt x="653184" y="6434348"/>
                    <a:pt x="330807" y="6715076"/>
                  </a:cubicBezTo>
                  <a:cubicBezTo>
                    <a:pt x="330807" y="6715076"/>
                    <a:pt x="330807" y="6715076"/>
                    <a:pt x="330807" y="6799592"/>
                  </a:cubicBezTo>
                  <a:lnTo>
                    <a:pt x="330807" y="6858000"/>
                  </a:lnTo>
                  <a:lnTo>
                    <a:pt x="564153" y="6858000"/>
                  </a:lnTo>
                  <a:lnTo>
                    <a:pt x="568902" y="6853863"/>
                  </a:lnTo>
                  <a:cubicBezTo>
                    <a:pt x="573818" y="6854652"/>
                    <a:pt x="579438" y="6856229"/>
                    <a:pt x="585057" y="6857017"/>
                  </a:cubicBezTo>
                  <a:cubicBezTo>
                    <a:pt x="579438" y="6855440"/>
                    <a:pt x="574521" y="6854652"/>
                    <a:pt x="569605" y="6853075"/>
                  </a:cubicBezTo>
                  <a:cubicBezTo>
                    <a:pt x="569605" y="6853075"/>
                    <a:pt x="569605" y="6853075"/>
                    <a:pt x="653184" y="6780527"/>
                  </a:cubicBezTo>
                  <a:cubicBezTo>
                    <a:pt x="653184" y="6780527"/>
                    <a:pt x="653184" y="6780527"/>
                    <a:pt x="653184" y="6434348"/>
                  </a:cubicBezTo>
                  <a:close/>
                  <a:moveTo>
                    <a:pt x="5047259" y="6343650"/>
                  </a:moveTo>
                  <a:lnTo>
                    <a:pt x="5047259" y="6707250"/>
                  </a:lnTo>
                  <a:lnTo>
                    <a:pt x="4683659" y="6707250"/>
                  </a:lnTo>
                  <a:lnTo>
                    <a:pt x="4683659" y="6343650"/>
                  </a:lnTo>
                  <a:close/>
                  <a:moveTo>
                    <a:pt x="985394" y="5786939"/>
                  </a:moveTo>
                  <a:cubicBezTo>
                    <a:pt x="985394" y="5786939"/>
                    <a:pt x="985394" y="5786939"/>
                    <a:pt x="777500" y="5968308"/>
                  </a:cubicBezTo>
                  <a:cubicBezTo>
                    <a:pt x="777500" y="5968308"/>
                    <a:pt x="777500" y="5968308"/>
                    <a:pt x="663017" y="6067667"/>
                  </a:cubicBezTo>
                  <a:cubicBezTo>
                    <a:pt x="663017" y="6067667"/>
                    <a:pt x="663017" y="6067667"/>
                    <a:pt x="663017" y="6413845"/>
                  </a:cubicBezTo>
                  <a:cubicBezTo>
                    <a:pt x="663017" y="6413845"/>
                    <a:pt x="663017" y="6413845"/>
                    <a:pt x="901815" y="6206454"/>
                  </a:cubicBezTo>
                  <a:cubicBezTo>
                    <a:pt x="901815" y="6206454"/>
                    <a:pt x="901815" y="6206454"/>
                    <a:pt x="985394" y="6133906"/>
                  </a:cubicBezTo>
                  <a:cubicBezTo>
                    <a:pt x="985394" y="6133906"/>
                    <a:pt x="985394" y="6133906"/>
                    <a:pt x="985394" y="5786939"/>
                  </a:cubicBezTo>
                  <a:close/>
                  <a:moveTo>
                    <a:pt x="1549380" y="5671020"/>
                  </a:moveTo>
                  <a:cubicBezTo>
                    <a:pt x="1537440" y="5677328"/>
                    <a:pt x="1537440" y="5677328"/>
                    <a:pt x="1537440" y="5677328"/>
                  </a:cubicBezTo>
                  <a:cubicBezTo>
                    <a:pt x="1549380" y="5671020"/>
                    <a:pt x="1549380" y="5671020"/>
                    <a:pt x="1549380" y="5671020"/>
                  </a:cubicBezTo>
                  <a:close/>
                  <a:moveTo>
                    <a:pt x="1325331" y="5495959"/>
                  </a:moveTo>
                  <a:cubicBezTo>
                    <a:pt x="1325331" y="5495959"/>
                    <a:pt x="1325331" y="5495959"/>
                    <a:pt x="1000847" y="5779053"/>
                  </a:cubicBezTo>
                  <a:cubicBezTo>
                    <a:pt x="1000847" y="5779053"/>
                    <a:pt x="1000847" y="5779053"/>
                    <a:pt x="1326033" y="6056627"/>
                  </a:cubicBezTo>
                  <a:cubicBezTo>
                    <a:pt x="1326033" y="6056627"/>
                    <a:pt x="1326033" y="6056627"/>
                    <a:pt x="1650518" y="5773533"/>
                  </a:cubicBezTo>
                  <a:cubicBezTo>
                    <a:pt x="1650518" y="5773533"/>
                    <a:pt x="1650518" y="5773533"/>
                    <a:pt x="1537440" y="5677328"/>
                  </a:cubicBezTo>
                  <a:cubicBezTo>
                    <a:pt x="1537440" y="5677328"/>
                    <a:pt x="1537440" y="5677328"/>
                    <a:pt x="1325331" y="5495959"/>
                  </a:cubicBezTo>
                  <a:close/>
                  <a:moveTo>
                    <a:pt x="320271" y="4847761"/>
                  </a:moveTo>
                  <a:cubicBezTo>
                    <a:pt x="320271" y="4847761"/>
                    <a:pt x="320271" y="4847761"/>
                    <a:pt x="0" y="5126124"/>
                  </a:cubicBezTo>
                  <a:cubicBezTo>
                    <a:pt x="0" y="5126124"/>
                    <a:pt x="0" y="5126124"/>
                    <a:pt x="325188" y="5403697"/>
                  </a:cubicBezTo>
                  <a:cubicBezTo>
                    <a:pt x="325188" y="5403697"/>
                    <a:pt x="325188" y="5403697"/>
                    <a:pt x="433349" y="5309070"/>
                  </a:cubicBezTo>
                  <a:cubicBezTo>
                    <a:pt x="433349" y="5309070"/>
                    <a:pt x="433349" y="5309070"/>
                    <a:pt x="439670" y="5320898"/>
                  </a:cubicBezTo>
                  <a:cubicBezTo>
                    <a:pt x="439670" y="5320898"/>
                    <a:pt x="439670" y="5320898"/>
                    <a:pt x="330807" y="5415526"/>
                  </a:cubicBezTo>
                  <a:cubicBezTo>
                    <a:pt x="330807" y="5415526"/>
                    <a:pt x="330807" y="5415526"/>
                    <a:pt x="330807" y="5761705"/>
                  </a:cubicBezTo>
                  <a:cubicBezTo>
                    <a:pt x="330807" y="5761705"/>
                    <a:pt x="330807" y="5761705"/>
                    <a:pt x="563986" y="5559044"/>
                  </a:cubicBezTo>
                  <a:cubicBezTo>
                    <a:pt x="563986" y="5559044"/>
                    <a:pt x="563986" y="5559044"/>
                    <a:pt x="570307" y="5571661"/>
                  </a:cubicBezTo>
                  <a:cubicBezTo>
                    <a:pt x="570307" y="5571661"/>
                    <a:pt x="570307" y="5571661"/>
                    <a:pt x="332211" y="5779053"/>
                  </a:cubicBezTo>
                  <a:cubicBezTo>
                    <a:pt x="332211" y="5779053"/>
                    <a:pt x="332211" y="5779053"/>
                    <a:pt x="657398" y="6056627"/>
                  </a:cubicBezTo>
                  <a:cubicBezTo>
                    <a:pt x="657398" y="6056627"/>
                    <a:pt x="657398" y="6056627"/>
                    <a:pt x="771178" y="5957268"/>
                  </a:cubicBezTo>
                  <a:cubicBezTo>
                    <a:pt x="771178" y="5957268"/>
                    <a:pt x="771178" y="5957268"/>
                    <a:pt x="777500" y="5968308"/>
                  </a:cubicBezTo>
                  <a:cubicBezTo>
                    <a:pt x="777500" y="5968308"/>
                    <a:pt x="777500" y="5968308"/>
                    <a:pt x="771881" y="5956479"/>
                  </a:cubicBezTo>
                  <a:cubicBezTo>
                    <a:pt x="771881" y="5956479"/>
                    <a:pt x="771881" y="5956479"/>
                    <a:pt x="981883" y="5773533"/>
                  </a:cubicBezTo>
                  <a:cubicBezTo>
                    <a:pt x="981883" y="5773533"/>
                    <a:pt x="981883" y="5773533"/>
                    <a:pt x="656696" y="5495959"/>
                  </a:cubicBezTo>
                  <a:cubicBezTo>
                    <a:pt x="656696" y="5495959"/>
                    <a:pt x="656696" y="5495959"/>
                    <a:pt x="571010" y="5570873"/>
                  </a:cubicBezTo>
                  <a:cubicBezTo>
                    <a:pt x="571010" y="5570873"/>
                    <a:pt x="571010" y="5570873"/>
                    <a:pt x="563986" y="5558256"/>
                  </a:cubicBezTo>
                  <a:cubicBezTo>
                    <a:pt x="563986" y="5558256"/>
                    <a:pt x="563986" y="5558256"/>
                    <a:pt x="653184" y="5480976"/>
                  </a:cubicBezTo>
                  <a:cubicBezTo>
                    <a:pt x="653184" y="5480976"/>
                    <a:pt x="653184" y="5480976"/>
                    <a:pt x="653184" y="5134798"/>
                  </a:cubicBezTo>
                  <a:cubicBezTo>
                    <a:pt x="653184" y="5134798"/>
                    <a:pt x="653184" y="5134798"/>
                    <a:pt x="439670" y="5320110"/>
                  </a:cubicBezTo>
                  <a:cubicBezTo>
                    <a:pt x="439670" y="5320110"/>
                    <a:pt x="439670" y="5320110"/>
                    <a:pt x="434052" y="5309070"/>
                  </a:cubicBezTo>
                  <a:cubicBezTo>
                    <a:pt x="434052" y="5309070"/>
                    <a:pt x="434052" y="5309070"/>
                    <a:pt x="645458" y="5125335"/>
                  </a:cubicBezTo>
                  <a:cubicBezTo>
                    <a:pt x="645458" y="5125335"/>
                    <a:pt x="645458" y="5125335"/>
                    <a:pt x="320271" y="4847761"/>
                  </a:cubicBezTo>
                  <a:close/>
                  <a:moveTo>
                    <a:pt x="985394" y="4487388"/>
                  </a:moveTo>
                  <a:cubicBezTo>
                    <a:pt x="985394" y="4487388"/>
                    <a:pt x="985394" y="4487388"/>
                    <a:pt x="763453" y="4680586"/>
                  </a:cubicBezTo>
                  <a:cubicBezTo>
                    <a:pt x="763453" y="4680586"/>
                    <a:pt x="763453" y="4680586"/>
                    <a:pt x="756430" y="4670335"/>
                  </a:cubicBezTo>
                  <a:cubicBezTo>
                    <a:pt x="756430" y="4670335"/>
                    <a:pt x="756430" y="4670335"/>
                    <a:pt x="762750" y="4680586"/>
                  </a:cubicBezTo>
                  <a:cubicBezTo>
                    <a:pt x="762750" y="4680586"/>
                    <a:pt x="762750" y="4680586"/>
                    <a:pt x="663017" y="4768116"/>
                  </a:cubicBezTo>
                  <a:cubicBezTo>
                    <a:pt x="663017" y="4768116"/>
                    <a:pt x="663017" y="4768116"/>
                    <a:pt x="663017" y="5114295"/>
                  </a:cubicBezTo>
                  <a:cubicBezTo>
                    <a:pt x="663017" y="5114295"/>
                    <a:pt x="663017" y="5114295"/>
                    <a:pt x="906029" y="4902960"/>
                  </a:cubicBezTo>
                  <a:cubicBezTo>
                    <a:pt x="906029" y="4902960"/>
                    <a:pt x="906029" y="4902960"/>
                    <a:pt x="913053" y="4913212"/>
                  </a:cubicBezTo>
                  <a:cubicBezTo>
                    <a:pt x="913053" y="4913212"/>
                    <a:pt x="913053" y="4913212"/>
                    <a:pt x="906732" y="4902172"/>
                  </a:cubicBezTo>
                  <a:cubicBezTo>
                    <a:pt x="906732" y="4902172"/>
                    <a:pt x="906732" y="4902172"/>
                    <a:pt x="985394" y="4833567"/>
                  </a:cubicBezTo>
                  <a:cubicBezTo>
                    <a:pt x="985394" y="4833567"/>
                    <a:pt x="985394" y="4833567"/>
                    <a:pt x="985394" y="4487388"/>
                  </a:cubicBezTo>
                  <a:close/>
                  <a:moveTo>
                    <a:pt x="656696" y="4196409"/>
                  </a:moveTo>
                  <a:cubicBezTo>
                    <a:pt x="656696" y="4196409"/>
                    <a:pt x="656696" y="4196409"/>
                    <a:pt x="332211" y="4478714"/>
                  </a:cubicBezTo>
                  <a:cubicBezTo>
                    <a:pt x="332211" y="4478714"/>
                    <a:pt x="332211" y="4478714"/>
                    <a:pt x="657398" y="4756288"/>
                  </a:cubicBezTo>
                  <a:cubicBezTo>
                    <a:pt x="657398" y="4756288"/>
                    <a:pt x="657398" y="4756288"/>
                    <a:pt x="756430" y="4670335"/>
                  </a:cubicBezTo>
                  <a:cubicBezTo>
                    <a:pt x="756430" y="4670335"/>
                    <a:pt x="756430" y="4670335"/>
                    <a:pt x="981883" y="4473983"/>
                  </a:cubicBezTo>
                  <a:cubicBezTo>
                    <a:pt x="981883" y="4473983"/>
                    <a:pt x="981883" y="4473983"/>
                    <a:pt x="656696" y="4196409"/>
                  </a:cubicBezTo>
                  <a:close/>
                  <a:moveTo>
                    <a:pt x="993120" y="3544268"/>
                  </a:moveTo>
                  <a:cubicBezTo>
                    <a:pt x="993120" y="3544268"/>
                    <a:pt x="993120" y="3544268"/>
                    <a:pt x="668636" y="3826573"/>
                  </a:cubicBezTo>
                  <a:cubicBezTo>
                    <a:pt x="668636" y="3826573"/>
                    <a:pt x="668636" y="3826573"/>
                    <a:pt x="993823" y="4104935"/>
                  </a:cubicBezTo>
                  <a:cubicBezTo>
                    <a:pt x="993823" y="4104935"/>
                    <a:pt x="993823" y="4104935"/>
                    <a:pt x="1318308" y="3821842"/>
                  </a:cubicBezTo>
                  <a:cubicBezTo>
                    <a:pt x="1318308" y="3821842"/>
                    <a:pt x="1318308" y="3821842"/>
                    <a:pt x="1002251" y="3552154"/>
                  </a:cubicBezTo>
                  <a:cubicBezTo>
                    <a:pt x="1002251" y="3552154"/>
                    <a:pt x="1002251" y="3552154"/>
                    <a:pt x="993120" y="3544268"/>
                  </a:cubicBezTo>
                  <a:close/>
                  <a:moveTo>
                    <a:pt x="1318308" y="2538851"/>
                  </a:moveTo>
                  <a:cubicBezTo>
                    <a:pt x="1318308" y="2538851"/>
                    <a:pt x="1318308" y="2538851"/>
                    <a:pt x="1110412" y="2719432"/>
                  </a:cubicBezTo>
                  <a:cubicBezTo>
                    <a:pt x="1110412" y="2719432"/>
                    <a:pt x="1110412" y="2719432"/>
                    <a:pt x="1104092" y="2708392"/>
                  </a:cubicBezTo>
                  <a:cubicBezTo>
                    <a:pt x="1104092" y="2708392"/>
                    <a:pt x="1104092" y="2708392"/>
                    <a:pt x="1109710" y="2720221"/>
                  </a:cubicBezTo>
                  <a:cubicBezTo>
                    <a:pt x="1109710" y="2720221"/>
                    <a:pt x="1109710" y="2720221"/>
                    <a:pt x="995930" y="2819579"/>
                  </a:cubicBezTo>
                  <a:cubicBezTo>
                    <a:pt x="995930" y="2819579"/>
                    <a:pt x="995930" y="2819579"/>
                    <a:pt x="995930" y="3165758"/>
                  </a:cubicBezTo>
                  <a:cubicBezTo>
                    <a:pt x="995930" y="3165758"/>
                    <a:pt x="995930" y="3165758"/>
                    <a:pt x="1234025" y="2958366"/>
                  </a:cubicBezTo>
                  <a:cubicBezTo>
                    <a:pt x="1234025" y="2958366"/>
                    <a:pt x="1234025" y="2958366"/>
                    <a:pt x="1240347" y="2969406"/>
                  </a:cubicBezTo>
                  <a:cubicBezTo>
                    <a:pt x="1240347" y="2969406"/>
                    <a:pt x="1240347" y="2969406"/>
                    <a:pt x="1234728" y="2957578"/>
                  </a:cubicBezTo>
                  <a:cubicBezTo>
                    <a:pt x="1234728" y="2957578"/>
                    <a:pt x="1234728" y="2957578"/>
                    <a:pt x="1318308" y="2885030"/>
                  </a:cubicBezTo>
                  <a:cubicBezTo>
                    <a:pt x="1318308" y="2885030"/>
                    <a:pt x="1318308" y="2885030"/>
                    <a:pt x="1318308" y="2538851"/>
                  </a:cubicBezTo>
                  <a:close/>
                  <a:moveTo>
                    <a:pt x="652482" y="1598885"/>
                  </a:moveTo>
                  <a:cubicBezTo>
                    <a:pt x="652482" y="1598885"/>
                    <a:pt x="652482" y="1598885"/>
                    <a:pt x="332211" y="1878036"/>
                  </a:cubicBezTo>
                  <a:cubicBezTo>
                    <a:pt x="332211" y="1878036"/>
                    <a:pt x="332211" y="1878036"/>
                    <a:pt x="657398" y="2155610"/>
                  </a:cubicBezTo>
                  <a:cubicBezTo>
                    <a:pt x="657398" y="2155610"/>
                    <a:pt x="657398" y="2155610"/>
                    <a:pt x="766262" y="2060983"/>
                  </a:cubicBezTo>
                  <a:cubicBezTo>
                    <a:pt x="766262" y="2060983"/>
                    <a:pt x="766262" y="2060983"/>
                    <a:pt x="771881" y="2072022"/>
                  </a:cubicBezTo>
                  <a:cubicBezTo>
                    <a:pt x="771881" y="2072022"/>
                    <a:pt x="771881" y="2072022"/>
                    <a:pt x="663017" y="2166650"/>
                  </a:cubicBezTo>
                  <a:cubicBezTo>
                    <a:pt x="663017" y="2166650"/>
                    <a:pt x="663017" y="2166650"/>
                    <a:pt x="663017" y="2513617"/>
                  </a:cubicBezTo>
                  <a:cubicBezTo>
                    <a:pt x="663017" y="2513617"/>
                    <a:pt x="663017" y="2513617"/>
                    <a:pt x="896196" y="2310168"/>
                  </a:cubicBezTo>
                  <a:cubicBezTo>
                    <a:pt x="896196" y="2310168"/>
                    <a:pt x="896196" y="2310168"/>
                    <a:pt x="902517" y="2322785"/>
                  </a:cubicBezTo>
                  <a:cubicBezTo>
                    <a:pt x="902517" y="2322785"/>
                    <a:pt x="902517" y="2322785"/>
                    <a:pt x="665124" y="2530177"/>
                  </a:cubicBezTo>
                  <a:cubicBezTo>
                    <a:pt x="665124" y="2530177"/>
                    <a:pt x="665124" y="2530177"/>
                    <a:pt x="990311" y="2807751"/>
                  </a:cubicBezTo>
                  <a:cubicBezTo>
                    <a:pt x="990311" y="2807751"/>
                    <a:pt x="990311" y="2807751"/>
                    <a:pt x="1104092" y="2708392"/>
                  </a:cubicBezTo>
                  <a:cubicBezTo>
                    <a:pt x="1104092" y="2708392"/>
                    <a:pt x="1104092" y="2708392"/>
                    <a:pt x="1314093" y="2525446"/>
                  </a:cubicBezTo>
                  <a:cubicBezTo>
                    <a:pt x="1314093" y="2525446"/>
                    <a:pt x="1314093" y="2525446"/>
                    <a:pt x="988907" y="2247872"/>
                  </a:cubicBezTo>
                  <a:cubicBezTo>
                    <a:pt x="988907" y="2247872"/>
                    <a:pt x="988907" y="2247872"/>
                    <a:pt x="903220" y="2322785"/>
                  </a:cubicBezTo>
                  <a:cubicBezTo>
                    <a:pt x="903220" y="2322785"/>
                    <a:pt x="903220" y="2322785"/>
                    <a:pt x="896899" y="2310168"/>
                  </a:cubicBezTo>
                  <a:cubicBezTo>
                    <a:pt x="896899" y="2310168"/>
                    <a:pt x="896899" y="2310168"/>
                    <a:pt x="985394" y="2232889"/>
                  </a:cubicBezTo>
                  <a:cubicBezTo>
                    <a:pt x="985394" y="2232889"/>
                    <a:pt x="985394" y="2232889"/>
                    <a:pt x="985394" y="1885922"/>
                  </a:cubicBezTo>
                  <a:cubicBezTo>
                    <a:pt x="985394" y="1885922"/>
                    <a:pt x="985394" y="1885922"/>
                    <a:pt x="772583" y="2072022"/>
                  </a:cubicBezTo>
                  <a:cubicBezTo>
                    <a:pt x="772583" y="2072022"/>
                    <a:pt x="772583" y="2072022"/>
                    <a:pt x="766262" y="2060194"/>
                  </a:cubicBezTo>
                  <a:cubicBezTo>
                    <a:pt x="766262" y="2060194"/>
                    <a:pt x="766262" y="2060194"/>
                    <a:pt x="977669" y="1876459"/>
                  </a:cubicBezTo>
                  <a:cubicBezTo>
                    <a:pt x="977669" y="1876459"/>
                    <a:pt x="977669" y="1876459"/>
                    <a:pt x="652482" y="1598885"/>
                  </a:cubicBezTo>
                  <a:close/>
                  <a:moveTo>
                    <a:pt x="1318308" y="1238512"/>
                  </a:moveTo>
                  <a:cubicBezTo>
                    <a:pt x="1318308" y="1238512"/>
                    <a:pt x="1318308" y="1238512"/>
                    <a:pt x="1095663" y="1432499"/>
                  </a:cubicBezTo>
                  <a:cubicBezTo>
                    <a:pt x="1095663" y="1432499"/>
                    <a:pt x="1095663" y="1432499"/>
                    <a:pt x="995930" y="1519240"/>
                  </a:cubicBezTo>
                  <a:cubicBezTo>
                    <a:pt x="995930" y="1519240"/>
                    <a:pt x="995930" y="1519240"/>
                    <a:pt x="995930" y="1865419"/>
                  </a:cubicBezTo>
                  <a:cubicBezTo>
                    <a:pt x="995930" y="1865419"/>
                    <a:pt x="995930" y="1865419"/>
                    <a:pt x="1238240" y="1654085"/>
                  </a:cubicBezTo>
                  <a:cubicBezTo>
                    <a:pt x="1238240" y="1654085"/>
                    <a:pt x="1238240" y="1654085"/>
                    <a:pt x="1245264" y="1665124"/>
                  </a:cubicBezTo>
                  <a:cubicBezTo>
                    <a:pt x="1245264" y="1665124"/>
                    <a:pt x="1245264" y="1665124"/>
                    <a:pt x="1000847" y="1878036"/>
                  </a:cubicBezTo>
                  <a:cubicBezTo>
                    <a:pt x="1000847" y="1878036"/>
                    <a:pt x="1000847" y="1878036"/>
                    <a:pt x="1326033" y="2155610"/>
                  </a:cubicBezTo>
                  <a:cubicBezTo>
                    <a:pt x="1326033" y="2155610"/>
                    <a:pt x="1326033" y="2155610"/>
                    <a:pt x="1477038" y="2023920"/>
                  </a:cubicBezTo>
                  <a:cubicBezTo>
                    <a:pt x="1477038" y="2023920"/>
                    <a:pt x="1477038" y="2023920"/>
                    <a:pt x="1646304" y="1876459"/>
                  </a:cubicBezTo>
                  <a:cubicBezTo>
                    <a:pt x="1646304" y="1876459"/>
                    <a:pt x="1646304" y="1876459"/>
                    <a:pt x="1321116" y="1598885"/>
                  </a:cubicBezTo>
                  <a:cubicBezTo>
                    <a:pt x="1321116" y="1598885"/>
                    <a:pt x="1321116" y="1598885"/>
                    <a:pt x="1245965" y="1664336"/>
                  </a:cubicBezTo>
                  <a:cubicBezTo>
                    <a:pt x="1245965" y="1664336"/>
                    <a:pt x="1245965" y="1664336"/>
                    <a:pt x="1238942" y="1654085"/>
                  </a:cubicBezTo>
                  <a:cubicBezTo>
                    <a:pt x="1238942" y="1654085"/>
                    <a:pt x="1238942" y="1654085"/>
                    <a:pt x="1318308" y="1585480"/>
                  </a:cubicBezTo>
                  <a:cubicBezTo>
                    <a:pt x="1318308" y="1585480"/>
                    <a:pt x="1318308" y="1585480"/>
                    <a:pt x="1318308" y="1238512"/>
                  </a:cubicBezTo>
                  <a:close/>
                  <a:moveTo>
                    <a:pt x="988907" y="947533"/>
                  </a:moveTo>
                  <a:cubicBezTo>
                    <a:pt x="988907" y="947533"/>
                    <a:pt x="988907" y="947533"/>
                    <a:pt x="665124" y="1230627"/>
                  </a:cubicBezTo>
                  <a:cubicBezTo>
                    <a:pt x="665124" y="1230627"/>
                    <a:pt x="665124" y="1230627"/>
                    <a:pt x="990311" y="1508201"/>
                  </a:cubicBezTo>
                  <a:cubicBezTo>
                    <a:pt x="990311" y="1508201"/>
                    <a:pt x="990311" y="1508201"/>
                    <a:pt x="1088639" y="1422247"/>
                  </a:cubicBezTo>
                  <a:cubicBezTo>
                    <a:pt x="1088639" y="1422247"/>
                    <a:pt x="1088639" y="1422247"/>
                    <a:pt x="1095663" y="1432499"/>
                  </a:cubicBezTo>
                  <a:cubicBezTo>
                    <a:pt x="1095663" y="1432499"/>
                    <a:pt x="1095663" y="1432499"/>
                    <a:pt x="1089342" y="1421459"/>
                  </a:cubicBezTo>
                  <a:cubicBezTo>
                    <a:pt x="1089342" y="1421459"/>
                    <a:pt x="1089342" y="1421459"/>
                    <a:pt x="1314093" y="1225107"/>
                  </a:cubicBezTo>
                  <a:cubicBezTo>
                    <a:pt x="1314093" y="1225107"/>
                    <a:pt x="1314093" y="1225107"/>
                    <a:pt x="988907" y="947533"/>
                  </a:cubicBezTo>
                  <a:close/>
                  <a:moveTo>
                    <a:pt x="1325331" y="296181"/>
                  </a:moveTo>
                  <a:cubicBezTo>
                    <a:pt x="1325331" y="296181"/>
                    <a:pt x="1325331" y="296181"/>
                    <a:pt x="1000847" y="578486"/>
                  </a:cubicBezTo>
                  <a:cubicBezTo>
                    <a:pt x="1000847" y="578486"/>
                    <a:pt x="1000847" y="578486"/>
                    <a:pt x="1326033" y="856060"/>
                  </a:cubicBezTo>
                  <a:cubicBezTo>
                    <a:pt x="1326033" y="856060"/>
                    <a:pt x="1326033" y="856060"/>
                    <a:pt x="1650518" y="573754"/>
                  </a:cubicBezTo>
                  <a:cubicBezTo>
                    <a:pt x="1650518" y="573754"/>
                    <a:pt x="1650518" y="573754"/>
                    <a:pt x="1334462" y="304066"/>
                  </a:cubicBezTo>
                  <a:cubicBezTo>
                    <a:pt x="1334462" y="304066"/>
                    <a:pt x="1334462" y="304066"/>
                    <a:pt x="1325331" y="296181"/>
                  </a:cubicBezTo>
                  <a:close/>
                  <a:moveTo>
                    <a:pt x="1226725" y="0"/>
                  </a:moveTo>
                  <a:lnTo>
                    <a:pt x="748180" y="0"/>
                  </a:lnTo>
                  <a:lnTo>
                    <a:pt x="763540" y="13087"/>
                  </a:lnTo>
                  <a:cubicBezTo>
                    <a:pt x="795936" y="40686"/>
                    <a:pt x="860728" y="95886"/>
                    <a:pt x="990311" y="206284"/>
                  </a:cubicBezTo>
                  <a:cubicBezTo>
                    <a:pt x="990311" y="206284"/>
                    <a:pt x="990311" y="206284"/>
                    <a:pt x="1159227" y="58896"/>
                  </a:cubicBezTo>
                  <a:close/>
                  <a:moveTo>
                    <a:pt x="1318308" y="0"/>
                  </a:moveTo>
                  <a:lnTo>
                    <a:pt x="1245701" y="0"/>
                  </a:lnTo>
                  <a:lnTo>
                    <a:pt x="1228232" y="15255"/>
                  </a:lnTo>
                  <a:cubicBezTo>
                    <a:pt x="1195046" y="44235"/>
                    <a:pt x="1128673" y="102194"/>
                    <a:pt x="995930" y="218113"/>
                  </a:cubicBezTo>
                  <a:cubicBezTo>
                    <a:pt x="995930" y="218113"/>
                    <a:pt x="995930" y="218113"/>
                    <a:pt x="995930" y="564292"/>
                  </a:cubicBezTo>
                  <a:cubicBezTo>
                    <a:pt x="995930" y="564292"/>
                    <a:pt x="995930" y="564292"/>
                    <a:pt x="1318308" y="283564"/>
                  </a:cubicBezTo>
                  <a:cubicBezTo>
                    <a:pt x="1318308" y="283564"/>
                    <a:pt x="1318308" y="283564"/>
                    <a:pt x="1318308" y="84404"/>
                  </a:cubicBezTo>
                  <a:close/>
                  <a:moveTo>
                    <a:pt x="5305156" y="0"/>
                  </a:moveTo>
                  <a:lnTo>
                    <a:pt x="1329545" y="0"/>
                  </a:lnTo>
                  <a:lnTo>
                    <a:pt x="1329545" y="1953"/>
                  </a:lnTo>
                  <a:cubicBezTo>
                    <a:pt x="1329545" y="28082"/>
                    <a:pt x="1329545" y="97759"/>
                    <a:pt x="1329545" y="283564"/>
                  </a:cubicBezTo>
                  <a:cubicBezTo>
                    <a:pt x="1329545" y="283564"/>
                    <a:pt x="1329545" y="283564"/>
                    <a:pt x="1343592" y="295392"/>
                  </a:cubicBezTo>
                  <a:cubicBezTo>
                    <a:pt x="1343592" y="295392"/>
                    <a:pt x="1343592" y="295392"/>
                    <a:pt x="1334462" y="304066"/>
                  </a:cubicBezTo>
                  <a:cubicBezTo>
                    <a:pt x="1334462" y="304066"/>
                    <a:pt x="1334462" y="304066"/>
                    <a:pt x="1344294" y="295392"/>
                  </a:cubicBezTo>
                  <a:cubicBezTo>
                    <a:pt x="1344294" y="295392"/>
                    <a:pt x="1344294" y="295392"/>
                    <a:pt x="1665970" y="570600"/>
                  </a:cubicBezTo>
                  <a:cubicBezTo>
                    <a:pt x="1665970" y="570600"/>
                    <a:pt x="1665970" y="570600"/>
                    <a:pt x="1665970" y="589526"/>
                  </a:cubicBezTo>
                  <a:cubicBezTo>
                    <a:pt x="1665970" y="589526"/>
                    <a:pt x="1665970" y="589526"/>
                    <a:pt x="1654030" y="599777"/>
                  </a:cubicBezTo>
                  <a:cubicBezTo>
                    <a:pt x="1654030" y="599777"/>
                    <a:pt x="1654030" y="599777"/>
                    <a:pt x="1654030" y="587160"/>
                  </a:cubicBezTo>
                  <a:cubicBezTo>
                    <a:pt x="1654030" y="587160"/>
                    <a:pt x="1654030" y="587160"/>
                    <a:pt x="1332355" y="867888"/>
                  </a:cubicBezTo>
                  <a:cubicBezTo>
                    <a:pt x="1332355" y="867888"/>
                    <a:pt x="1332355" y="867888"/>
                    <a:pt x="1332355" y="1214067"/>
                  </a:cubicBezTo>
                  <a:cubicBezTo>
                    <a:pt x="1332355" y="1214067"/>
                    <a:pt x="1332355" y="1214067"/>
                    <a:pt x="1654030" y="933339"/>
                  </a:cubicBezTo>
                  <a:cubicBezTo>
                    <a:pt x="1654030" y="933339"/>
                    <a:pt x="1654030" y="933339"/>
                    <a:pt x="1654030" y="600566"/>
                  </a:cubicBezTo>
                  <a:cubicBezTo>
                    <a:pt x="1654030" y="600566"/>
                    <a:pt x="1654030" y="600566"/>
                    <a:pt x="1665970" y="590314"/>
                  </a:cubicBezTo>
                  <a:cubicBezTo>
                    <a:pt x="1665970" y="590314"/>
                    <a:pt x="1665970" y="590314"/>
                    <a:pt x="1665970" y="938859"/>
                  </a:cubicBezTo>
                  <a:cubicBezTo>
                    <a:pt x="1665970" y="938859"/>
                    <a:pt x="1665970" y="938859"/>
                    <a:pt x="1998180" y="1221952"/>
                  </a:cubicBezTo>
                  <a:cubicBezTo>
                    <a:pt x="1998180" y="1221952"/>
                    <a:pt x="1998180" y="1221952"/>
                    <a:pt x="1998180" y="1591788"/>
                  </a:cubicBezTo>
                  <a:cubicBezTo>
                    <a:pt x="1998180" y="1591788"/>
                    <a:pt x="1998180" y="1591788"/>
                    <a:pt x="1680718" y="1867785"/>
                  </a:cubicBezTo>
                  <a:cubicBezTo>
                    <a:pt x="1680718" y="1867785"/>
                    <a:pt x="1680718" y="1867785"/>
                    <a:pt x="1680718" y="1851225"/>
                  </a:cubicBezTo>
                  <a:lnTo>
                    <a:pt x="1986942" y="1585480"/>
                  </a:lnTo>
                  <a:cubicBezTo>
                    <a:pt x="1986942" y="1585480"/>
                    <a:pt x="1986942" y="1585480"/>
                    <a:pt x="1986942" y="1238512"/>
                  </a:cubicBezTo>
                  <a:cubicBezTo>
                    <a:pt x="1986942" y="1238512"/>
                    <a:pt x="1986942" y="1238512"/>
                    <a:pt x="1680718" y="1505046"/>
                  </a:cubicBezTo>
                  <a:cubicBezTo>
                    <a:pt x="1680718" y="1505046"/>
                    <a:pt x="1680718" y="1505046"/>
                    <a:pt x="1680718" y="1488487"/>
                  </a:cubicBezTo>
                  <a:cubicBezTo>
                    <a:pt x="1680718" y="1488487"/>
                    <a:pt x="1680718" y="1488487"/>
                    <a:pt x="1982728" y="1225107"/>
                  </a:cubicBezTo>
                  <a:cubicBezTo>
                    <a:pt x="1982728" y="1225107"/>
                    <a:pt x="1982728" y="1225107"/>
                    <a:pt x="1657541" y="947533"/>
                  </a:cubicBezTo>
                  <a:cubicBezTo>
                    <a:pt x="1657541" y="947533"/>
                    <a:pt x="1657541" y="947533"/>
                    <a:pt x="1333056" y="1230627"/>
                  </a:cubicBezTo>
                  <a:cubicBezTo>
                    <a:pt x="1333056" y="1230627"/>
                    <a:pt x="1333056" y="1230627"/>
                    <a:pt x="1658244" y="1508201"/>
                  </a:cubicBezTo>
                  <a:cubicBezTo>
                    <a:pt x="1658244" y="1508201"/>
                    <a:pt x="1658244" y="1508201"/>
                    <a:pt x="1680017" y="1489275"/>
                  </a:cubicBezTo>
                  <a:cubicBezTo>
                    <a:pt x="1680017" y="1489275"/>
                    <a:pt x="1680017" y="1489275"/>
                    <a:pt x="1680017" y="1505835"/>
                  </a:cubicBezTo>
                  <a:cubicBezTo>
                    <a:pt x="1680017" y="1505835"/>
                    <a:pt x="1680017" y="1505835"/>
                    <a:pt x="1664565" y="1519240"/>
                  </a:cubicBezTo>
                  <a:cubicBezTo>
                    <a:pt x="1664565" y="1519240"/>
                    <a:pt x="1664565" y="1519240"/>
                    <a:pt x="1664565" y="1865419"/>
                  </a:cubicBezTo>
                  <a:cubicBezTo>
                    <a:pt x="1664565" y="1865419"/>
                    <a:pt x="1664565" y="1865419"/>
                    <a:pt x="1680017" y="1852014"/>
                  </a:cubicBezTo>
                  <a:cubicBezTo>
                    <a:pt x="1680017" y="1852014"/>
                    <a:pt x="1680017" y="1852014"/>
                    <a:pt x="1680017" y="1868573"/>
                  </a:cubicBezTo>
                  <a:cubicBezTo>
                    <a:pt x="1680017" y="1868573"/>
                    <a:pt x="1680017" y="1868573"/>
                    <a:pt x="1665970" y="1881190"/>
                  </a:cubicBezTo>
                  <a:cubicBezTo>
                    <a:pt x="1665970" y="1881190"/>
                    <a:pt x="1665970" y="1881190"/>
                    <a:pt x="1665970" y="2058617"/>
                  </a:cubicBezTo>
                  <a:cubicBezTo>
                    <a:pt x="1665970" y="2058617"/>
                    <a:pt x="1665970" y="2058617"/>
                    <a:pt x="1654030" y="2060194"/>
                  </a:cubicBezTo>
                  <a:cubicBezTo>
                    <a:pt x="1654030" y="2060194"/>
                    <a:pt x="1654030" y="2060194"/>
                    <a:pt x="1654030" y="1885922"/>
                  </a:cubicBezTo>
                  <a:cubicBezTo>
                    <a:pt x="1654030" y="1885922"/>
                    <a:pt x="1654030" y="1885922"/>
                    <a:pt x="1484061" y="2034172"/>
                  </a:cubicBezTo>
                  <a:cubicBezTo>
                    <a:pt x="1484061" y="2034172"/>
                    <a:pt x="1484061" y="2034172"/>
                    <a:pt x="1477038" y="2023920"/>
                  </a:cubicBezTo>
                  <a:cubicBezTo>
                    <a:pt x="1477038" y="2023920"/>
                    <a:pt x="1477038" y="2023920"/>
                    <a:pt x="1484061" y="2034960"/>
                  </a:cubicBezTo>
                  <a:cubicBezTo>
                    <a:pt x="1484061" y="2034960"/>
                    <a:pt x="1484061" y="2034960"/>
                    <a:pt x="1332355" y="2166650"/>
                  </a:cubicBezTo>
                  <a:cubicBezTo>
                    <a:pt x="1332355" y="2166650"/>
                    <a:pt x="1332355" y="2166650"/>
                    <a:pt x="1332355" y="2513617"/>
                  </a:cubicBezTo>
                  <a:cubicBezTo>
                    <a:pt x="1332355" y="2513617"/>
                    <a:pt x="1332355" y="2513617"/>
                    <a:pt x="1654030" y="2232889"/>
                  </a:cubicBezTo>
                  <a:cubicBezTo>
                    <a:pt x="1654030" y="2232889"/>
                    <a:pt x="1654030" y="2232889"/>
                    <a:pt x="1654030" y="2060983"/>
                  </a:cubicBezTo>
                  <a:cubicBezTo>
                    <a:pt x="1654030" y="2060983"/>
                    <a:pt x="1654030" y="2060983"/>
                    <a:pt x="1665970" y="2059405"/>
                  </a:cubicBezTo>
                  <a:cubicBezTo>
                    <a:pt x="1665970" y="2059405"/>
                    <a:pt x="1665970" y="2059405"/>
                    <a:pt x="1665970" y="2238409"/>
                  </a:cubicBezTo>
                  <a:cubicBezTo>
                    <a:pt x="1665970" y="2238409"/>
                    <a:pt x="1665970" y="2238409"/>
                    <a:pt x="1881590" y="2422144"/>
                  </a:cubicBezTo>
                  <a:cubicBezTo>
                    <a:pt x="1881590" y="2422144"/>
                    <a:pt x="1881590" y="2422144"/>
                    <a:pt x="1869650" y="2428452"/>
                  </a:cubicBezTo>
                  <a:cubicBezTo>
                    <a:pt x="1869650" y="2428452"/>
                    <a:pt x="1869650" y="2428452"/>
                    <a:pt x="1657541" y="2247872"/>
                  </a:cubicBezTo>
                  <a:cubicBezTo>
                    <a:pt x="1657541" y="2247872"/>
                    <a:pt x="1657541" y="2247872"/>
                    <a:pt x="1333056" y="2530177"/>
                  </a:cubicBezTo>
                  <a:cubicBezTo>
                    <a:pt x="1333056" y="2530177"/>
                    <a:pt x="1333056" y="2530177"/>
                    <a:pt x="1658244" y="2807751"/>
                  </a:cubicBezTo>
                  <a:cubicBezTo>
                    <a:pt x="1658244" y="2807751"/>
                    <a:pt x="1658244" y="2807751"/>
                    <a:pt x="1982728" y="2525446"/>
                  </a:cubicBezTo>
                  <a:cubicBezTo>
                    <a:pt x="1982728" y="2525446"/>
                    <a:pt x="1982728" y="2525446"/>
                    <a:pt x="1870353" y="2429241"/>
                  </a:cubicBezTo>
                  <a:cubicBezTo>
                    <a:pt x="1870353" y="2429241"/>
                    <a:pt x="1870353" y="2429241"/>
                    <a:pt x="1882293" y="2422933"/>
                  </a:cubicBezTo>
                  <a:cubicBezTo>
                    <a:pt x="1882293" y="2422933"/>
                    <a:pt x="1882293" y="2422933"/>
                    <a:pt x="1998180" y="2522291"/>
                  </a:cubicBezTo>
                  <a:cubicBezTo>
                    <a:pt x="1998180" y="2522291"/>
                    <a:pt x="1998180" y="2522291"/>
                    <a:pt x="1998180" y="2773054"/>
                  </a:cubicBezTo>
                  <a:cubicBezTo>
                    <a:pt x="1998180" y="2773054"/>
                    <a:pt x="1998180" y="2773054"/>
                    <a:pt x="1986942" y="2778574"/>
                  </a:cubicBezTo>
                  <a:cubicBezTo>
                    <a:pt x="1986942" y="2778574"/>
                    <a:pt x="1986942" y="2778574"/>
                    <a:pt x="1986942" y="2538851"/>
                  </a:cubicBezTo>
                  <a:cubicBezTo>
                    <a:pt x="1986942" y="2538851"/>
                    <a:pt x="1986942" y="2538851"/>
                    <a:pt x="1664565" y="2819579"/>
                  </a:cubicBezTo>
                  <a:cubicBezTo>
                    <a:pt x="1664565" y="2819579"/>
                    <a:pt x="1664565" y="2819579"/>
                    <a:pt x="1664565" y="3165758"/>
                  </a:cubicBezTo>
                  <a:cubicBezTo>
                    <a:pt x="1664565" y="3165758"/>
                    <a:pt x="1664565" y="3165758"/>
                    <a:pt x="1986942" y="2885030"/>
                  </a:cubicBezTo>
                  <a:cubicBezTo>
                    <a:pt x="1986942" y="2885030"/>
                    <a:pt x="1986942" y="2885030"/>
                    <a:pt x="1986942" y="2779363"/>
                  </a:cubicBezTo>
                  <a:cubicBezTo>
                    <a:pt x="1986942" y="2779363"/>
                    <a:pt x="1986942" y="2779363"/>
                    <a:pt x="1998180" y="2773843"/>
                  </a:cubicBezTo>
                  <a:cubicBezTo>
                    <a:pt x="1998180" y="2773843"/>
                    <a:pt x="1998180" y="2773843"/>
                    <a:pt x="1998180" y="2891339"/>
                  </a:cubicBezTo>
                  <a:cubicBezTo>
                    <a:pt x="1998180" y="2891339"/>
                    <a:pt x="1998180" y="2891339"/>
                    <a:pt x="1658946" y="3187049"/>
                  </a:cubicBezTo>
                  <a:cubicBezTo>
                    <a:pt x="1658946" y="3187049"/>
                    <a:pt x="1658946" y="3187049"/>
                    <a:pt x="1321116" y="2899224"/>
                  </a:cubicBezTo>
                  <a:cubicBezTo>
                    <a:pt x="1321116" y="2899224"/>
                    <a:pt x="1321116" y="2899224"/>
                    <a:pt x="1240347" y="2969406"/>
                  </a:cubicBezTo>
                  <a:cubicBezTo>
                    <a:pt x="1240347" y="2969406"/>
                    <a:pt x="1240347" y="2969406"/>
                    <a:pt x="997334" y="3180741"/>
                  </a:cubicBezTo>
                  <a:cubicBezTo>
                    <a:pt x="997334" y="3180741"/>
                    <a:pt x="997334" y="3180741"/>
                    <a:pt x="997334" y="3519034"/>
                  </a:cubicBezTo>
                  <a:cubicBezTo>
                    <a:pt x="997334" y="3519034"/>
                    <a:pt x="997334" y="3519034"/>
                    <a:pt x="985394" y="3519034"/>
                  </a:cubicBezTo>
                  <a:cubicBezTo>
                    <a:pt x="985394" y="3519034"/>
                    <a:pt x="985394" y="3519034"/>
                    <a:pt x="985394" y="3500109"/>
                  </a:cubicBezTo>
                  <a:cubicBezTo>
                    <a:pt x="985394" y="3500109"/>
                    <a:pt x="985394" y="3500109"/>
                    <a:pt x="985394" y="3186261"/>
                  </a:cubicBezTo>
                  <a:cubicBezTo>
                    <a:pt x="985394" y="3186261"/>
                    <a:pt x="985394" y="3186261"/>
                    <a:pt x="663017" y="3466989"/>
                  </a:cubicBezTo>
                  <a:cubicBezTo>
                    <a:pt x="663017" y="3466989"/>
                    <a:pt x="663017" y="3466989"/>
                    <a:pt x="663017" y="3495377"/>
                  </a:cubicBezTo>
                  <a:cubicBezTo>
                    <a:pt x="663017" y="3495377"/>
                    <a:pt x="663017" y="3495377"/>
                    <a:pt x="663017" y="3812379"/>
                  </a:cubicBezTo>
                  <a:cubicBezTo>
                    <a:pt x="663017" y="3812379"/>
                    <a:pt x="663017" y="3812379"/>
                    <a:pt x="985394" y="3532439"/>
                  </a:cubicBezTo>
                  <a:cubicBezTo>
                    <a:pt x="985394" y="3532439"/>
                    <a:pt x="985394" y="3532439"/>
                    <a:pt x="985394" y="3519822"/>
                  </a:cubicBezTo>
                  <a:cubicBezTo>
                    <a:pt x="985394" y="3519822"/>
                    <a:pt x="985394" y="3519822"/>
                    <a:pt x="997334" y="3519822"/>
                  </a:cubicBezTo>
                  <a:cubicBezTo>
                    <a:pt x="997334" y="3519822"/>
                    <a:pt x="997334" y="3519822"/>
                    <a:pt x="997334" y="3531651"/>
                  </a:cubicBezTo>
                  <a:cubicBezTo>
                    <a:pt x="997334" y="3531651"/>
                    <a:pt x="997334" y="3531651"/>
                    <a:pt x="1011381" y="3543479"/>
                  </a:cubicBezTo>
                  <a:cubicBezTo>
                    <a:pt x="1011381" y="3543479"/>
                    <a:pt x="1011381" y="3543479"/>
                    <a:pt x="1002251" y="3552154"/>
                  </a:cubicBezTo>
                  <a:cubicBezTo>
                    <a:pt x="1002251" y="3552154"/>
                    <a:pt x="1002251" y="3552154"/>
                    <a:pt x="1012084" y="3544268"/>
                  </a:cubicBezTo>
                  <a:cubicBezTo>
                    <a:pt x="1012084" y="3544268"/>
                    <a:pt x="1012084" y="3544268"/>
                    <a:pt x="1333759" y="3818688"/>
                  </a:cubicBezTo>
                  <a:cubicBezTo>
                    <a:pt x="1333759" y="3818688"/>
                    <a:pt x="1333759" y="3818688"/>
                    <a:pt x="1333759" y="3838402"/>
                  </a:cubicBezTo>
                  <a:cubicBezTo>
                    <a:pt x="1333759" y="3838402"/>
                    <a:pt x="1333759" y="3838402"/>
                    <a:pt x="1321819" y="3848653"/>
                  </a:cubicBezTo>
                  <a:cubicBezTo>
                    <a:pt x="1321819" y="3848653"/>
                    <a:pt x="1321819" y="3848653"/>
                    <a:pt x="1321819" y="3835248"/>
                  </a:cubicBezTo>
                  <a:cubicBezTo>
                    <a:pt x="1321819" y="3835248"/>
                    <a:pt x="1321819" y="3835248"/>
                    <a:pt x="999441" y="4115975"/>
                  </a:cubicBezTo>
                  <a:cubicBezTo>
                    <a:pt x="999441" y="4115975"/>
                    <a:pt x="999441" y="4115975"/>
                    <a:pt x="999441" y="4462154"/>
                  </a:cubicBezTo>
                  <a:cubicBezTo>
                    <a:pt x="999441" y="4462154"/>
                    <a:pt x="999441" y="4462154"/>
                    <a:pt x="1321819" y="4182215"/>
                  </a:cubicBezTo>
                  <a:cubicBezTo>
                    <a:pt x="1321819" y="4182215"/>
                    <a:pt x="1321819" y="4182215"/>
                    <a:pt x="1321819" y="3849441"/>
                  </a:cubicBezTo>
                  <a:cubicBezTo>
                    <a:pt x="1321819" y="3849441"/>
                    <a:pt x="1321819" y="3849441"/>
                    <a:pt x="1333759" y="3839190"/>
                  </a:cubicBezTo>
                  <a:cubicBezTo>
                    <a:pt x="1333759" y="3839190"/>
                    <a:pt x="1333759" y="3839190"/>
                    <a:pt x="1333759" y="4186946"/>
                  </a:cubicBezTo>
                  <a:cubicBezTo>
                    <a:pt x="1333759" y="4186946"/>
                    <a:pt x="1333759" y="4186946"/>
                    <a:pt x="1665970" y="4470828"/>
                  </a:cubicBezTo>
                  <a:cubicBezTo>
                    <a:pt x="1665970" y="4470828"/>
                    <a:pt x="1665970" y="4470828"/>
                    <a:pt x="1665970" y="4839875"/>
                  </a:cubicBezTo>
                  <a:cubicBezTo>
                    <a:pt x="1665970" y="4839875"/>
                    <a:pt x="1665970" y="4839875"/>
                    <a:pt x="1348509" y="5116661"/>
                  </a:cubicBezTo>
                  <a:cubicBezTo>
                    <a:pt x="1348509" y="5116661"/>
                    <a:pt x="1348509" y="5116661"/>
                    <a:pt x="1348509" y="5100101"/>
                  </a:cubicBezTo>
                  <a:cubicBezTo>
                    <a:pt x="1348509" y="5100101"/>
                    <a:pt x="1348509" y="5100101"/>
                    <a:pt x="1654030" y="4833567"/>
                  </a:cubicBezTo>
                  <a:cubicBezTo>
                    <a:pt x="1654030" y="4833567"/>
                    <a:pt x="1654030" y="4833567"/>
                    <a:pt x="1654030" y="4487388"/>
                  </a:cubicBezTo>
                  <a:cubicBezTo>
                    <a:pt x="1654030" y="4487388"/>
                    <a:pt x="1654030" y="4487388"/>
                    <a:pt x="1348509" y="4753134"/>
                  </a:cubicBezTo>
                  <a:cubicBezTo>
                    <a:pt x="1348509" y="4753134"/>
                    <a:pt x="1348509" y="4753134"/>
                    <a:pt x="1348509" y="4737362"/>
                  </a:cubicBezTo>
                  <a:cubicBezTo>
                    <a:pt x="1348509" y="4737362"/>
                    <a:pt x="1348509" y="4737362"/>
                    <a:pt x="1650518" y="4473983"/>
                  </a:cubicBezTo>
                  <a:cubicBezTo>
                    <a:pt x="1650518" y="4473983"/>
                    <a:pt x="1650518" y="4473983"/>
                    <a:pt x="1325331" y="4196409"/>
                  </a:cubicBezTo>
                  <a:cubicBezTo>
                    <a:pt x="1325331" y="4196409"/>
                    <a:pt x="1325331" y="4196409"/>
                    <a:pt x="1000847" y="4478714"/>
                  </a:cubicBezTo>
                  <a:cubicBezTo>
                    <a:pt x="1000847" y="4478714"/>
                    <a:pt x="1000847" y="4478714"/>
                    <a:pt x="1326033" y="4756288"/>
                  </a:cubicBezTo>
                  <a:cubicBezTo>
                    <a:pt x="1326033" y="4756288"/>
                    <a:pt x="1326033" y="4756288"/>
                    <a:pt x="1347806" y="4737362"/>
                  </a:cubicBezTo>
                  <a:cubicBezTo>
                    <a:pt x="1347806" y="4737362"/>
                    <a:pt x="1347806" y="4737362"/>
                    <a:pt x="1347806" y="4753922"/>
                  </a:cubicBezTo>
                  <a:cubicBezTo>
                    <a:pt x="1347806" y="4753922"/>
                    <a:pt x="1347806" y="4753922"/>
                    <a:pt x="1331652" y="4768116"/>
                  </a:cubicBezTo>
                  <a:cubicBezTo>
                    <a:pt x="1331652" y="4768116"/>
                    <a:pt x="1331652" y="4768116"/>
                    <a:pt x="1331652" y="5114295"/>
                  </a:cubicBezTo>
                  <a:cubicBezTo>
                    <a:pt x="1331652" y="5114295"/>
                    <a:pt x="1331652" y="5114295"/>
                    <a:pt x="1347806" y="5100101"/>
                  </a:cubicBezTo>
                  <a:cubicBezTo>
                    <a:pt x="1347806" y="5100101"/>
                    <a:pt x="1347806" y="5100101"/>
                    <a:pt x="1347806" y="5116661"/>
                  </a:cubicBezTo>
                  <a:cubicBezTo>
                    <a:pt x="1347806" y="5116661"/>
                    <a:pt x="1347806" y="5116661"/>
                    <a:pt x="1333759" y="5129278"/>
                  </a:cubicBezTo>
                  <a:cubicBezTo>
                    <a:pt x="1333759" y="5129278"/>
                    <a:pt x="1333759" y="5129278"/>
                    <a:pt x="1333759" y="5306704"/>
                  </a:cubicBezTo>
                  <a:cubicBezTo>
                    <a:pt x="1333759" y="5306704"/>
                    <a:pt x="1333759" y="5306704"/>
                    <a:pt x="1321819" y="5309070"/>
                  </a:cubicBezTo>
                  <a:cubicBezTo>
                    <a:pt x="1321819" y="5309070"/>
                    <a:pt x="1321819" y="5309070"/>
                    <a:pt x="1321819" y="5134798"/>
                  </a:cubicBezTo>
                  <a:cubicBezTo>
                    <a:pt x="1321819" y="5134798"/>
                    <a:pt x="1321819" y="5134798"/>
                    <a:pt x="1151851" y="5283047"/>
                  </a:cubicBezTo>
                  <a:cubicBezTo>
                    <a:pt x="1151851" y="5283047"/>
                    <a:pt x="1151851" y="5283047"/>
                    <a:pt x="1144827" y="5272008"/>
                  </a:cubicBezTo>
                  <a:cubicBezTo>
                    <a:pt x="1144827" y="5272008"/>
                    <a:pt x="1144827" y="5272008"/>
                    <a:pt x="1314093" y="5125335"/>
                  </a:cubicBezTo>
                  <a:cubicBezTo>
                    <a:pt x="1314093" y="5125335"/>
                    <a:pt x="1314093" y="5125335"/>
                    <a:pt x="988907" y="4847761"/>
                  </a:cubicBezTo>
                  <a:cubicBezTo>
                    <a:pt x="988907" y="4847761"/>
                    <a:pt x="988907" y="4847761"/>
                    <a:pt x="913053" y="4913212"/>
                  </a:cubicBezTo>
                  <a:cubicBezTo>
                    <a:pt x="913053" y="4913212"/>
                    <a:pt x="913053" y="4913212"/>
                    <a:pt x="668636" y="5126124"/>
                  </a:cubicBezTo>
                  <a:cubicBezTo>
                    <a:pt x="668636" y="5126124"/>
                    <a:pt x="668636" y="5126124"/>
                    <a:pt x="993823" y="5403697"/>
                  </a:cubicBezTo>
                  <a:cubicBezTo>
                    <a:pt x="993823" y="5403697"/>
                    <a:pt x="993823" y="5403697"/>
                    <a:pt x="1144827" y="5272796"/>
                  </a:cubicBezTo>
                  <a:cubicBezTo>
                    <a:pt x="1144827" y="5272796"/>
                    <a:pt x="1144827" y="5272796"/>
                    <a:pt x="1151149" y="5283047"/>
                  </a:cubicBezTo>
                  <a:cubicBezTo>
                    <a:pt x="1151149" y="5283047"/>
                    <a:pt x="1151149" y="5283047"/>
                    <a:pt x="999441" y="5415526"/>
                  </a:cubicBezTo>
                  <a:cubicBezTo>
                    <a:pt x="999441" y="5415526"/>
                    <a:pt x="999441" y="5415526"/>
                    <a:pt x="999441" y="5761705"/>
                  </a:cubicBezTo>
                  <a:cubicBezTo>
                    <a:pt x="999441" y="5761705"/>
                    <a:pt x="999441" y="5761705"/>
                    <a:pt x="1321819" y="5480976"/>
                  </a:cubicBezTo>
                  <a:cubicBezTo>
                    <a:pt x="1321819" y="5480976"/>
                    <a:pt x="1321819" y="5480976"/>
                    <a:pt x="1321819" y="5309858"/>
                  </a:cubicBezTo>
                  <a:cubicBezTo>
                    <a:pt x="1321819" y="5309858"/>
                    <a:pt x="1321819" y="5309858"/>
                    <a:pt x="1333759" y="5307493"/>
                  </a:cubicBezTo>
                  <a:cubicBezTo>
                    <a:pt x="1333759" y="5307493"/>
                    <a:pt x="1333759" y="5307493"/>
                    <a:pt x="1333759" y="5487285"/>
                  </a:cubicBezTo>
                  <a:cubicBezTo>
                    <a:pt x="1333759" y="5487285"/>
                    <a:pt x="1333759" y="5487285"/>
                    <a:pt x="1549380" y="5671020"/>
                  </a:cubicBezTo>
                  <a:cubicBezTo>
                    <a:pt x="1549380" y="5671020"/>
                    <a:pt x="1549380" y="5671020"/>
                    <a:pt x="1665970" y="5770379"/>
                  </a:cubicBezTo>
                  <a:cubicBezTo>
                    <a:pt x="1665970" y="5770379"/>
                    <a:pt x="1665970" y="5770379"/>
                    <a:pt x="1665970" y="6021141"/>
                  </a:cubicBezTo>
                  <a:cubicBezTo>
                    <a:pt x="1665970" y="6021141"/>
                    <a:pt x="1665970" y="6021141"/>
                    <a:pt x="1654030" y="6026661"/>
                  </a:cubicBezTo>
                  <a:cubicBezTo>
                    <a:pt x="1654030" y="6026661"/>
                    <a:pt x="1654030" y="6026661"/>
                    <a:pt x="1654030" y="5786939"/>
                  </a:cubicBezTo>
                  <a:cubicBezTo>
                    <a:pt x="1654030" y="5786939"/>
                    <a:pt x="1654030" y="5786939"/>
                    <a:pt x="1331652" y="6067667"/>
                  </a:cubicBezTo>
                  <a:cubicBezTo>
                    <a:pt x="1331652" y="6067667"/>
                    <a:pt x="1331652" y="6067667"/>
                    <a:pt x="1331652" y="6413845"/>
                  </a:cubicBezTo>
                  <a:cubicBezTo>
                    <a:pt x="1331652" y="6413845"/>
                    <a:pt x="1331652" y="6413845"/>
                    <a:pt x="1654030" y="6133906"/>
                  </a:cubicBezTo>
                  <a:cubicBezTo>
                    <a:pt x="1654030" y="6133906"/>
                    <a:pt x="1654030" y="6133906"/>
                    <a:pt x="1654030" y="6027450"/>
                  </a:cubicBezTo>
                  <a:cubicBezTo>
                    <a:pt x="1654030" y="6027450"/>
                    <a:pt x="1654030" y="6027450"/>
                    <a:pt x="1665970" y="6021930"/>
                  </a:cubicBezTo>
                  <a:cubicBezTo>
                    <a:pt x="1665970" y="6021930"/>
                    <a:pt x="1665970" y="6021930"/>
                    <a:pt x="1665970" y="6140214"/>
                  </a:cubicBezTo>
                  <a:cubicBezTo>
                    <a:pt x="1665970" y="6140214"/>
                    <a:pt x="1665970" y="6140214"/>
                    <a:pt x="1326033" y="6435925"/>
                  </a:cubicBezTo>
                  <a:cubicBezTo>
                    <a:pt x="1326033" y="6435925"/>
                    <a:pt x="1326033" y="6435925"/>
                    <a:pt x="988907" y="6147311"/>
                  </a:cubicBezTo>
                  <a:cubicBezTo>
                    <a:pt x="988907" y="6147311"/>
                    <a:pt x="988907" y="6147311"/>
                    <a:pt x="908136" y="6217493"/>
                  </a:cubicBezTo>
                  <a:cubicBezTo>
                    <a:pt x="908136" y="6217493"/>
                    <a:pt x="908136" y="6217493"/>
                    <a:pt x="901815" y="6206454"/>
                  </a:cubicBezTo>
                  <a:cubicBezTo>
                    <a:pt x="901815" y="6206454"/>
                    <a:pt x="901815" y="6206454"/>
                    <a:pt x="907434" y="6218282"/>
                  </a:cubicBezTo>
                  <a:cubicBezTo>
                    <a:pt x="907434" y="6218282"/>
                    <a:pt x="907434" y="6218282"/>
                    <a:pt x="665124" y="6429617"/>
                  </a:cubicBezTo>
                  <a:cubicBezTo>
                    <a:pt x="665124" y="6429617"/>
                    <a:pt x="665124" y="6429617"/>
                    <a:pt x="665124" y="6784470"/>
                  </a:cubicBezTo>
                  <a:cubicBezTo>
                    <a:pt x="665124" y="6784470"/>
                    <a:pt x="665124" y="6784470"/>
                    <a:pt x="722014" y="6833040"/>
                  </a:cubicBezTo>
                  <a:lnTo>
                    <a:pt x="751249" y="6858000"/>
                  </a:lnTo>
                  <a:lnTo>
                    <a:pt x="5305156" y="6858000"/>
                  </a:lnTo>
                  <a:close/>
                </a:path>
              </a:pathLst>
            </a:cu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91E31E-B791-497D-8580-B04BFDC80199}"/>
                </a:ext>
              </a:extLst>
            </p:cNvPr>
            <p:cNvSpPr/>
            <p:nvPr/>
          </p:nvSpPr>
          <p:spPr>
            <a:xfrm>
              <a:off x="157148" y="5469188"/>
              <a:ext cx="510364" cy="5384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7E126-1941-495C-A4F2-AA4720942513}"/>
              </a:ext>
            </a:extLst>
          </p:cNvPr>
          <p:cNvGrpSpPr/>
          <p:nvPr/>
        </p:nvGrpSpPr>
        <p:grpSpPr>
          <a:xfrm>
            <a:off x="4037161" y="0"/>
            <a:ext cx="8154840" cy="2038975"/>
            <a:chOff x="4037161" y="0"/>
            <a:chExt cx="8154840" cy="2038975"/>
          </a:xfrm>
        </p:grpSpPr>
        <p:pic>
          <p:nvPicPr>
            <p:cNvPr id="8" name="Picture Placeholder 9">
              <a:extLst>
                <a:ext uri="{FF2B5EF4-FFF2-40B4-BE49-F238E27FC236}">
                  <a16:creationId xmlns:a16="http://schemas.microsoft.com/office/drawing/2014/main" id="{38E32976-E4E1-4D6D-9C92-3FAA594A2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80" b="35880"/>
            <a:stretch>
              <a:fillRect/>
            </a:stretch>
          </p:blipFill>
          <p:spPr>
            <a:xfrm>
              <a:off x="4037161" y="0"/>
              <a:ext cx="8154840" cy="2038975"/>
            </a:xfrm>
            <a:custGeom>
              <a:avLst/>
              <a:gdLst>
                <a:gd name="connsiteX0" fmla="*/ 738225 w 5957423"/>
                <a:gd name="connsiteY0" fmla="*/ 6793932 h 6858000"/>
                <a:gd name="connsiteX1" fmla="*/ 814828 w 5957423"/>
                <a:gd name="connsiteY1" fmla="*/ 6852286 h 6858000"/>
                <a:gd name="connsiteX2" fmla="*/ 822329 w 5957423"/>
                <a:gd name="connsiteY2" fmla="*/ 6858000 h 6858000"/>
                <a:gd name="connsiteX3" fmla="*/ 655724 w 5957423"/>
                <a:gd name="connsiteY3" fmla="*/ 6858000 h 6858000"/>
                <a:gd name="connsiteX4" fmla="*/ 656989 w 5957423"/>
                <a:gd name="connsiteY4" fmla="*/ 6857017 h 6858000"/>
                <a:gd name="connsiteX5" fmla="*/ 738225 w 5957423"/>
                <a:gd name="connsiteY5" fmla="*/ 6793932 h 6858000"/>
                <a:gd name="connsiteX6" fmla="*/ 733493 w 5957423"/>
                <a:gd name="connsiteY6" fmla="*/ 6434348 h 6858000"/>
                <a:gd name="connsiteX7" fmla="*/ 733493 w 5957423"/>
                <a:gd name="connsiteY7" fmla="*/ 6780527 h 6858000"/>
                <a:gd name="connsiteX8" fmla="*/ 639637 w 5957423"/>
                <a:gd name="connsiteY8" fmla="*/ 6853075 h 6858000"/>
                <a:gd name="connsiteX9" fmla="*/ 656989 w 5957423"/>
                <a:gd name="connsiteY9" fmla="*/ 6857017 h 6858000"/>
                <a:gd name="connsiteX10" fmla="*/ 638848 w 5957423"/>
                <a:gd name="connsiteY10" fmla="*/ 6853863 h 6858000"/>
                <a:gd name="connsiteX11" fmla="*/ 633515 w 5957423"/>
                <a:gd name="connsiteY11" fmla="*/ 6858000 h 6858000"/>
                <a:gd name="connsiteX12" fmla="*/ 371479 w 5957423"/>
                <a:gd name="connsiteY12" fmla="*/ 6858000 h 6858000"/>
                <a:gd name="connsiteX13" fmla="*/ 371479 w 5957423"/>
                <a:gd name="connsiteY13" fmla="*/ 6799592 h 6858000"/>
                <a:gd name="connsiteX14" fmla="*/ 371479 w 5957423"/>
                <a:gd name="connsiteY14" fmla="*/ 6715076 h 6858000"/>
                <a:gd name="connsiteX15" fmla="*/ 733493 w 5957423"/>
                <a:gd name="connsiteY15" fmla="*/ 6434348 h 6858000"/>
                <a:gd name="connsiteX16" fmla="*/ 1106548 w 5957423"/>
                <a:gd name="connsiteY16" fmla="*/ 5786939 h 6858000"/>
                <a:gd name="connsiteX17" fmla="*/ 1106548 w 5957423"/>
                <a:gd name="connsiteY17" fmla="*/ 6133906 h 6858000"/>
                <a:gd name="connsiteX18" fmla="*/ 1012693 w 5957423"/>
                <a:gd name="connsiteY18" fmla="*/ 6206454 h 6858000"/>
                <a:gd name="connsiteX19" fmla="*/ 744534 w 5957423"/>
                <a:gd name="connsiteY19" fmla="*/ 6413845 h 6858000"/>
                <a:gd name="connsiteX20" fmla="*/ 744534 w 5957423"/>
                <a:gd name="connsiteY20" fmla="*/ 6067667 h 6858000"/>
                <a:gd name="connsiteX21" fmla="*/ 873093 w 5957423"/>
                <a:gd name="connsiteY21" fmla="*/ 5968308 h 6858000"/>
                <a:gd name="connsiteX22" fmla="*/ 1106548 w 5957423"/>
                <a:gd name="connsiteY22" fmla="*/ 5786939 h 6858000"/>
                <a:gd name="connsiteX23" fmla="*/ 1739875 w 5957423"/>
                <a:gd name="connsiteY23" fmla="*/ 5671020 h 6858000"/>
                <a:gd name="connsiteX24" fmla="*/ 1726467 w 5957423"/>
                <a:gd name="connsiteY24" fmla="*/ 5677328 h 6858000"/>
                <a:gd name="connsiteX25" fmla="*/ 1739875 w 5957423"/>
                <a:gd name="connsiteY25" fmla="*/ 5671020 h 6858000"/>
                <a:gd name="connsiteX26" fmla="*/ 1488280 w 5957423"/>
                <a:gd name="connsiteY26" fmla="*/ 5495959 h 6858000"/>
                <a:gd name="connsiteX27" fmla="*/ 1726467 w 5957423"/>
                <a:gd name="connsiteY27" fmla="*/ 5677328 h 6858000"/>
                <a:gd name="connsiteX28" fmla="*/ 1853448 w 5957423"/>
                <a:gd name="connsiteY28" fmla="*/ 5773533 h 6858000"/>
                <a:gd name="connsiteX29" fmla="*/ 1489068 w 5957423"/>
                <a:gd name="connsiteY29" fmla="*/ 6056627 h 6858000"/>
                <a:gd name="connsiteX30" fmla="*/ 1123900 w 5957423"/>
                <a:gd name="connsiteY30" fmla="*/ 5779053 h 6858000"/>
                <a:gd name="connsiteX31" fmla="*/ 1488280 w 5957423"/>
                <a:gd name="connsiteY31" fmla="*/ 5495959 h 6858000"/>
                <a:gd name="connsiteX32" fmla="*/ 359648 w 5957423"/>
                <a:gd name="connsiteY32" fmla="*/ 4847761 h 6858000"/>
                <a:gd name="connsiteX33" fmla="*/ 724817 w 5957423"/>
                <a:gd name="connsiteY33" fmla="*/ 5125335 h 6858000"/>
                <a:gd name="connsiteX34" fmla="*/ 487418 w 5957423"/>
                <a:gd name="connsiteY34" fmla="*/ 5309070 h 6858000"/>
                <a:gd name="connsiteX35" fmla="*/ 493727 w 5957423"/>
                <a:gd name="connsiteY35" fmla="*/ 5320110 h 6858000"/>
                <a:gd name="connsiteX36" fmla="*/ 733493 w 5957423"/>
                <a:gd name="connsiteY36" fmla="*/ 5134798 h 6858000"/>
                <a:gd name="connsiteX37" fmla="*/ 733493 w 5957423"/>
                <a:gd name="connsiteY37" fmla="*/ 5480976 h 6858000"/>
                <a:gd name="connsiteX38" fmla="*/ 633328 w 5957423"/>
                <a:gd name="connsiteY38" fmla="*/ 5558256 h 6858000"/>
                <a:gd name="connsiteX39" fmla="*/ 641215 w 5957423"/>
                <a:gd name="connsiteY39" fmla="*/ 5570873 h 6858000"/>
                <a:gd name="connsiteX40" fmla="*/ 737436 w 5957423"/>
                <a:gd name="connsiteY40" fmla="*/ 5495959 h 6858000"/>
                <a:gd name="connsiteX41" fmla="*/ 1102605 w 5957423"/>
                <a:gd name="connsiteY41" fmla="*/ 5773533 h 6858000"/>
                <a:gd name="connsiteX42" fmla="*/ 866783 w 5957423"/>
                <a:gd name="connsiteY42" fmla="*/ 5956479 h 6858000"/>
                <a:gd name="connsiteX43" fmla="*/ 873093 w 5957423"/>
                <a:gd name="connsiteY43" fmla="*/ 5968308 h 6858000"/>
                <a:gd name="connsiteX44" fmla="*/ 865994 w 5957423"/>
                <a:gd name="connsiteY44" fmla="*/ 5957268 h 6858000"/>
                <a:gd name="connsiteX45" fmla="*/ 738225 w 5957423"/>
                <a:gd name="connsiteY45" fmla="*/ 6056627 h 6858000"/>
                <a:gd name="connsiteX46" fmla="*/ 373056 w 5957423"/>
                <a:gd name="connsiteY46" fmla="*/ 5779053 h 6858000"/>
                <a:gd name="connsiteX47" fmla="*/ 640426 w 5957423"/>
                <a:gd name="connsiteY47" fmla="*/ 5571661 h 6858000"/>
                <a:gd name="connsiteX48" fmla="*/ 633328 w 5957423"/>
                <a:gd name="connsiteY48" fmla="*/ 5559044 h 6858000"/>
                <a:gd name="connsiteX49" fmla="*/ 371479 w 5957423"/>
                <a:gd name="connsiteY49" fmla="*/ 5761705 h 6858000"/>
                <a:gd name="connsiteX50" fmla="*/ 371479 w 5957423"/>
                <a:gd name="connsiteY50" fmla="*/ 5415526 h 6858000"/>
                <a:gd name="connsiteX51" fmla="*/ 493727 w 5957423"/>
                <a:gd name="connsiteY51" fmla="*/ 5320898 h 6858000"/>
                <a:gd name="connsiteX52" fmla="*/ 486629 w 5957423"/>
                <a:gd name="connsiteY52" fmla="*/ 5309070 h 6858000"/>
                <a:gd name="connsiteX53" fmla="*/ 365169 w 5957423"/>
                <a:gd name="connsiteY53" fmla="*/ 5403697 h 6858000"/>
                <a:gd name="connsiteX54" fmla="*/ 0 w 5957423"/>
                <a:gd name="connsiteY54" fmla="*/ 5126124 h 6858000"/>
                <a:gd name="connsiteX55" fmla="*/ 359648 w 5957423"/>
                <a:gd name="connsiteY55" fmla="*/ 4847761 h 6858000"/>
                <a:gd name="connsiteX56" fmla="*/ 1106548 w 5957423"/>
                <a:gd name="connsiteY56" fmla="*/ 4487388 h 6858000"/>
                <a:gd name="connsiteX57" fmla="*/ 1106548 w 5957423"/>
                <a:gd name="connsiteY57" fmla="*/ 4833567 h 6858000"/>
                <a:gd name="connsiteX58" fmla="*/ 1018214 w 5957423"/>
                <a:gd name="connsiteY58" fmla="*/ 4902172 h 6858000"/>
                <a:gd name="connsiteX59" fmla="*/ 1025312 w 5957423"/>
                <a:gd name="connsiteY59" fmla="*/ 4913212 h 6858000"/>
                <a:gd name="connsiteX60" fmla="*/ 1017425 w 5957423"/>
                <a:gd name="connsiteY60" fmla="*/ 4902960 h 6858000"/>
                <a:gd name="connsiteX61" fmla="*/ 744534 w 5957423"/>
                <a:gd name="connsiteY61" fmla="*/ 5114295 h 6858000"/>
                <a:gd name="connsiteX62" fmla="*/ 744534 w 5957423"/>
                <a:gd name="connsiteY62" fmla="*/ 4768116 h 6858000"/>
                <a:gd name="connsiteX63" fmla="*/ 856530 w 5957423"/>
                <a:gd name="connsiteY63" fmla="*/ 4680586 h 6858000"/>
                <a:gd name="connsiteX64" fmla="*/ 849432 w 5957423"/>
                <a:gd name="connsiteY64" fmla="*/ 4670335 h 6858000"/>
                <a:gd name="connsiteX65" fmla="*/ 857319 w 5957423"/>
                <a:gd name="connsiteY65" fmla="*/ 4680586 h 6858000"/>
                <a:gd name="connsiteX66" fmla="*/ 1106548 w 5957423"/>
                <a:gd name="connsiteY66" fmla="*/ 4487388 h 6858000"/>
                <a:gd name="connsiteX67" fmla="*/ 737436 w 5957423"/>
                <a:gd name="connsiteY67" fmla="*/ 4196409 h 6858000"/>
                <a:gd name="connsiteX68" fmla="*/ 1102605 w 5957423"/>
                <a:gd name="connsiteY68" fmla="*/ 4473983 h 6858000"/>
                <a:gd name="connsiteX69" fmla="*/ 849432 w 5957423"/>
                <a:gd name="connsiteY69" fmla="*/ 4670335 h 6858000"/>
                <a:gd name="connsiteX70" fmla="*/ 738225 w 5957423"/>
                <a:gd name="connsiteY70" fmla="*/ 4756288 h 6858000"/>
                <a:gd name="connsiteX71" fmla="*/ 373056 w 5957423"/>
                <a:gd name="connsiteY71" fmla="*/ 4478714 h 6858000"/>
                <a:gd name="connsiteX72" fmla="*/ 737436 w 5957423"/>
                <a:gd name="connsiteY72" fmla="*/ 4196409 h 6858000"/>
                <a:gd name="connsiteX73" fmla="*/ 1115224 w 5957423"/>
                <a:gd name="connsiteY73" fmla="*/ 3544268 h 6858000"/>
                <a:gd name="connsiteX74" fmla="*/ 1125477 w 5957423"/>
                <a:gd name="connsiteY74" fmla="*/ 3552154 h 6858000"/>
                <a:gd name="connsiteX75" fmla="*/ 1480393 w 5957423"/>
                <a:gd name="connsiteY75" fmla="*/ 3821842 h 6858000"/>
                <a:gd name="connsiteX76" fmla="*/ 1116013 w 5957423"/>
                <a:gd name="connsiteY76" fmla="*/ 4104935 h 6858000"/>
                <a:gd name="connsiteX77" fmla="*/ 750844 w 5957423"/>
                <a:gd name="connsiteY77" fmla="*/ 3826573 h 6858000"/>
                <a:gd name="connsiteX78" fmla="*/ 1115224 w 5957423"/>
                <a:gd name="connsiteY78" fmla="*/ 3544268 h 6858000"/>
                <a:gd name="connsiteX79" fmla="*/ 1480393 w 5957423"/>
                <a:gd name="connsiteY79" fmla="*/ 2538851 h 6858000"/>
                <a:gd name="connsiteX80" fmla="*/ 1480393 w 5957423"/>
                <a:gd name="connsiteY80" fmla="*/ 2885030 h 6858000"/>
                <a:gd name="connsiteX81" fmla="*/ 1386537 w 5957423"/>
                <a:gd name="connsiteY81" fmla="*/ 2957578 h 6858000"/>
                <a:gd name="connsiteX82" fmla="*/ 1392847 w 5957423"/>
                <a:gd name="connsiteY82" fmla="*/ 2969406 h 6858000"/>
                <a:gd name="connsiteX83" fmla="*/ 1385748 w 5957423"/>
                <a:gd name="connsiteY83" fmla="*/ 2958366 h 6858000"/>
                <a:gd name="connsiteX84" fmla="*/ 1118379 w 5957423"/>
                <a:gd name="connsiteY84" fmla="*/ 3165758 h 6858000"/>
                <a:gd name="connsiteX85" fmla="*/ 1118379 w 5957423"/>
                <a:gd name="connsiteY85" fmla="*/ 2819579 h 6858000"/>
                <a:gd name="connsiteX86" fmla="*/ 1246148 w 5957423"/>
                <a:gd name="connsiteY86" fmla="*/ 2720221 h 6858000"/>
                <a:gd name="connsiteX87" fmla="*/ 1239839 w 5957423"/>
                <a:gd name="connsiteY87" fmla="*/ 2708392 h 6858000"/>
                <a:gd name="connsiteX88" fmla="*/ 1246937 w 5957423"/>
                <a:gd name="connsiteY88" fmla="*/ 2719432 h 6858000"/>
                <a:gd name="connsiteX89" fmla="*/ 1480393 w 5957423"/>
                <a:gd name="connsiteY89" fmla="*/ 2538851 h 6858000"/>
                <a:gd name="connsiteX90" fmla="*/ 732704 w 5957423"/>
                <a:gd name="connsiteY90" fmla="*/ 1598885 h 6858000"/>
                <a:gd name="connsiteX91" fmla="*/ 1097873 w 5957423"/>
                <a:gd name="connsiteY91" fmla="*/ 1876459 h 6858000"/>
                <a:gd name="connsiteX92" fmla="*/ 860473 w 5957423"/>
                <a:gd name="connsiteY92" fmla="*/ 2060194 h 6858000"/>
                <a:gd name="connsiteX93" fmla="*/ 867572 w 5957423"/>
                <a:gd name="connsiteY93" fmla="*/ 2072022 h 6858000"/>
                <a:gd name="connsiteX94" fmla="*/ 1106548 w 5957423"/>
                <a:gd name="connsiteY94" fmla="*/ 1885922 h 6858000"/>
                <a:gd name="connsiteX95" fmla="*/ 1106548 w 5957423"/>
                <a:gd name="connsiteY95" fmla="*/ 2232889 h 6858000"/>
                <a:gd name="connsiteX96" fmla="*/ 1007172 w 5957423"/>
                <a:gd name="connsiteY96" fmla="*/ 2310168 h 6858000"/>
                <a:gd name="connsiteX97" fmla="*/ 1014270 w 5957423"/>
                <a:gd name="connsiteY97" fmla="*/ 2322785 h 6858000"/>
                <a:gd name="connsiteX98" fmla="*/ 1110492 w 5957423"/>
                <a:gd name="connsiteY98" fmla="*/ 2247872 h 6858000"/>
                <a:gd name="connsiteX99" fmla="*/ 1475660 w 5957423"/>
                <a:gd name="connsiteY99" fmla="*/ 2525446 h 6858000"/>
                <a:gd name="connsiteX100" fmla="*/ 1239839 w 5957423"/>
                <a:gd name="connsiteY100" fmla="*/ 2708392 h 6858000"/>
                <a:gd name="connsiteX101" fmla="*/ 1112069 w 5957423"/>
                <a:gd name="connsiteY101" fmla="*/ 2807751 h 6858000"/>
                <a:gd name="connsiteX102" fmla="*/ 746900 w 5957423"/>
                <a:gd name="connsiteY102" fmla="*/ 2530177 h 6858000"/>
                <a:gd name="connsiteX103" fmla="*/ 1013481 w 5957423"/>
                <a:gd name="connsiteY103" fmla="*/ 2322785 h 6858000"/>
                <a:gd name="connsiteX104" fmla="*/ 1006383 w 5957423"/>
                <a:gd name="connsiteY104" fmla="*/ 2310168 h 6858000"/>
                <a:gd name="connsiteX105" fmla="*/ 744534 w 5957423"/>
                <a:gd name="connsiteY105" fmla="*/ 2513617 h 6858000"/>
                <a:gd name="connsiteX106" fmla="*/ 744534 w 5957423"/>
                <a:gd name="connsiteY106" fmla="*/ 2166650 h 6858000"/>
                <a:gd name="connsiteX107" fmla="*/ 866783 w 5957423"/>
                <a:gd name="connsiteY107" fmla="*/ 2072022 h 6858000"/>
                <a:gd name="connsiteX108" fmla="*/ 860473 w 5957423"/>
                <a:gd name="connsiteY108" fmla="*/ 2060983 h 6858000"/>
                <a:gd name="connsiteX109" fmla="*/ 738225 w 5957423"/>
                <a:gd name="connsiteY109" fmla="*/ 2155610 h 6858000"/>
                <a:gd name="connsiteX110" fmla="*/ 373056 w 5957423"/>
                <a:gd name="connsiteY110" fmla="*/ 1878036 h 6858000"/>
                <a:gd name="connsiteX111" fmla="*/ 732704 w 5957423"/>
                <a:gd name="connsiteY111" fmla="*/ 1598885 h 6858000"/>
                <a:gd name="connsiteX112" fmla="*/ 1480393 w 5957423"/>
                <a:gd name="connsiteY112" fmla="*/ 1238512 h 6858000"/>
                <a:gd name="connsiteX113" fmla="*/ 1480393 w 5957423"/>
                <a:gd name="connsiteY113" fmla="*/ 1585480 h 6858000"/>
                <a:gd name="connsiteX114" fmla="*/ 1391269 w 5957423"/>
                <a:gd name="connsiteY114" fmla="*/ 1654085 h 6858000"/>
                <a:gd name="connsiteX115" fmla="*/ 1399156 w 5957423"/>
                <a:gd name="connsiteY115" fmla="*/ 1664336 h 6858000"/>
                <a:gd name="connsiteX116" fmla="*/ 1483547 w 5957423"/>
                <a:gd name="connsiteY116" fmla="*/ 1598885 h 6858000"/>
                <a:gd name="connsiteX117" fmla="*/ 1848716 w 5957423"/>
                <a:gd name="connsiteY117" fmla="*/ 1876459 h 6858000"/>
                <a:gd name="connsiteX118" fmla="*/ 1658639 w 5957423"/>
                <a:gd name="connsiteY118" fmla="*/ 2023920 h 6858000"/>
                <a:gd name="connsiteX119" fmla="*/ 1489068 w 5957423"/>
                <a:gd name="connsiteY119" fmla="*/ 2155610 h 6858000"/>
                <a:gd name="connsiteX120" fmla="*/ 1123900 w 5957423"/>
                <a:gd name="connsiteY120" fmla="*/ 1878036 h 6858000"/>
                <a:gd name="connsiteX121" fmla="*/ 1398368 w 5957423"/>
                <a:gd name="connsiteY121" fmla="*/ 1665124 h 6858000"/>
                <a:gd name="connsiteX122" fmla="*/ 1390481 w 5957423"/>
                <a:gd name="connsiteY122" fmla="*/ 1654085 h 6858000"/>
                <a:gd name="connsiteX123" fmla="*/ 1118379 w 5957423"/>
                <a:gd name="connsiteY123" fmla="*/ 1865419 h 6858000"/>
                <a:gd name="connsiteX124" fmla="*/ 1118379 w 5957423"/>
                <a:gd name="connsiteY124" fmla="*/ 1519240 h 6858000"/>
                <a:gd name="connsiteX125" fmla="*/ 1230374 w 5957423"/>
                <a:gd name="connsiteY125" fmla="*/ 1432499 h 6858000"/>
                <a:gd name="connsiteX126" fmla="*/ 1480393 w 5957423"/>
                <a:gd name="connsiteY126" fmla="*/ 1238512 h 6858000"/>
                <a:gd name="connsiteX127" fmla="*/ 1110492 w 5957423"/>
                <a:gd name="connsiteY127" fmla="*/ 947533 h 6858000"/>
                <a:gd name="connsiteX128" fmla="*/ 1475660 w 5957423"/>
                <a:gd name="connsiteY128" fmla="*/ 1225107 h 6858000"/>
                <a:gd name="connsiteX129" fmla="*/ 1223276 w 5957423"/>
                <a:gd name="connsiteY129" fmla="*/ 1421459 h 6858000"/>
                <a:gd name="connsiteX130" fmla="*/ 1230374 w 5957423"/>
                <a:gd name="connsiteY130" fmla="*/ 1432499 h 6858000"/>
                <a:gd name="connsiteX131" fmla="*/ 1222487 w 5957423"/>
                <a:gd name="connsiteY131" fmla="*/ 1422247 h 6858000"/>
                <a:gd name="connsiteX132" fmla="*/ 1112069 w 5957423"/>
                <a:gd name="connsiteY132" fmla="*/ 1508201 h 6858000"/>
                <a:gd name="connsiteX133" fmla="*/ 746900 w 5957423"/>
                <a:gd name="connsiteY133" fmla="*/ 1230627 h 6858000"/>
                <a:gd name="connsiteX134" fmla="*/ 1110492 w 5957423"/>
                <a:gd name="connsiteY134" fmla="*/ 947533 h 6858000"/>
                <a:gd name="connsiteX135" fmla="*/ 1488280 w 5957423"/>
                <a:gd name="connsiteY135" fmla="*/ 296181 h 6858000"/>
                <a:gd name="connsiteX136" fmla="*/ 1498533 w 5957423"/>
                <a:gd name="connsiteY136" fmla="*/ 304066 h 6858000"/>
                <a:gd name="connsiteX137" fmla="*/ 1853448 w 5957423"/>
                <a:gd name="connsiteY137" fmla="*/ 573754 h 6858000"/>
                <a:gd name="connsiteX138" fmla="*/ 1489068 w 5957423"/>
                <a:gd name="connsiteY138" fmla="*/ 856060 h 6858000"/>
                <a:gd name="connsiteX139" fmla="*/ 1123900 w 5957423"/>
                <a:gd name="connsiteY139" fmla="*/ 578486 h 6858000"/>
                <a:gd name="connsiteX140" fmla="*/ 1488280 w 5957423"/>
                <a:gd name="connsiteY140" fmla="*/ 296181 h 6858000"/>
                <a:gd name="connsiteX141" fmla="*/ 1493012 w 5957423"/>
                <a:gd name="connsiteY141" fmla="*/ 0 h 6858000"/>
                <a:gd name="connsiteX142" fmla="*/ 5957423 w 5957423"/>
                <a:gd name="connsiteY142" fmla="*/ 0 h 6858000"/>
                <a:gd name="connsiteX143" fmla="*/ 5957423 w 5957423"/>
                <a:gd name="connsiteY143" fmla="*/ 6858000 h 6858000"/>
                <a:gd name="connsiteX144" fmla="*/ 843615 w 5957423"/>
                <a:gd name="connsiteY144" fmla="*/ 6858000 h 6858000"/>
                <a:gd name="connsiteX145" fmla="*/ 810785 w 5957423"/>
                <a:gd name="connsiteY145" fmla="*/ 6833040 h 6858000"/>
                <a:gd name="connsiteX146" fmla="*/ 746900 w 5957423"/>
                <a:gd name="connsiteY146" fmla="*/ 6784470 h 6858000"/>
                <a:gd name="connsiteX147" fmla="*/ 746900 w 5957423"/>
                <a:gd name="connsiteY147" fmla="*/ 6429617 h 6858000"/>
                <a:gd name="connsiteX148" fmla="*/ 1019002 w 5957423"/>
                <a:gd name="connsiteY148" fmla="*/ 6218282 h 6858000"/>
                <a:gd name="connsiteX149" fmla="*/ 1012693 w 5957423"/>
                <a:gd name="connsiteY149" fmla="*/ 6206454 h 6858000"/>
                <a:gd name="connsiteX150" fmla="*/ 1019791 w 5957423"/>
                <a:gd name="connsiteY150" fmla="*/ 6217493 h 6858000"/>
                <a:gd name="connsiteX151" fmla="*/ 1110492 w 5957423"/>
                <a:gd name="connsiteY151" fmla="*/ 6147311 h 6858000"/>
                <a:gd name="connsiteX152" fmla="*/ 1489068 w 5957423"/>
                <a:gd name="connsiteY152" fmla="*/ 6435925 h 6858000"/>
                <a:gd name="connsiteX153" fmla="*/ 1870800 w 5957423"/>
                <a:gd name="connsiteY153" fmla="*/ 6140214 h 6858000"/>
                <a:gd name="connsiteX154" fmla="*/ 1870800 w 5957423"/>
                <a:gd name="connsiteY154" fmla="*/ 6021930 h 6858000"/>
                <a:gd name="connsiteX155" fmla="*/ 1857392 w 5957423"/>
                <a:gd name="connsiteY155" fmla="*/ 6027450 h 6858000"/>
                <a:gd name="connsiteX156" fmla="*/ 1857392 w 5957423"/>
                <a:gd name="connsiteY156" fmla="*/ 6133906 h 6858000"/>
                <a:gd name="connsiteX157" fmla="*/ 1495378 w 5957423"/>
                <a:gd name="connsiteY157" fmla="*/ 6413845 h 6858000"/>
                <a:gd name="connsiteX158" fmla="*/ 1495378 w 5957423"/>
                <a:gd name="connsiteY158" fmla="*/ 6067667 h 6858000"/>
                <a:gd name="connsiteX159" fmla="*/ 1857392 w 5957423"/>
                <a:gd name="connsiteY159" fmla="*/ 5786939 h 6858000"/>
                <a:gd name="connsiteX160" fmla="*/ 1857392 w 5957423"/>
                <a:gd name="connsiteY160" fmla="*/ 6026661 h 6858000"/>
                <a:gd name="connsiteX161" fmla="*/ 1870800 w 5957423"/>
                <a:gd name="connsiteY161" fmla="*/ 6021141 h 6858000"/>
                <a:gd name="connsiteX162" fmla="*/ 1870800 w 5957423"/>
                <a:gd name="connsiteY162" fmla="*/ 5770379 h 6858000"/>
                <a:gd name="connsiteX163" fmla="*/ 1739875 w 5957423"/>
                <a:gd name="connsiteY163" fmla="*/ 5671020 h 6858000"/>
                <a:gd name="connsiteX164" fmla="*/ 1497744 w 5957423"/>
                <a:gd name="connsiteY164" fmla="*/ 5487285 h 6858000"/>
                <a:gd name="connsiteX165" fmla="*/ 1497744 w 5957423"/>
                <a:gd name="connsiteY165" fmla="*/ 5307493 h 6858000"/>
                <a:gd name="connsiteX166" fmla="*/ 1484336 w 5957423"/>
                <a:gd name="connsiteY166" fmla="*/ 5309858 h 6858000"/>
                <a:gd name="connsiteX167" fmla="*/ 1484336 w 5957423"/>
                <a:gd name="connsiteY167" fmla="*/ 5480976 h 6858000"/>
                <a:gd name="connsiteX168" fmla="*/ 1122322 w 5957423"/>
                <a:gd name="connsiteY168" fmla="*/ 5761705 h 6858000"/>
                <a:gd name="connsiteX169" fmla="*/ 1122322 w 5957423"/>
                <a:gd name="connsiteY169" fmla="*/ 5415526 h 6858000"/>
                <a:gd name="connsiteX170" fmla="*/ 1292682 w 5957423"/>
                <a:gd name="connsiteY170" fmla="*/ 5283047 h 6858000"/>
                <a:gd name="connsiteX171" fmla="*/ 1285583 w 5957423"/>
                <a:gd name="connsiteY171" fmla="*/ 5272796 h 6858000"/>
                <a:gd name="connsiteX172" fmla="*/ 1116013 w 5957423"/>
                <a:gd name="connsiteY172" fmla="*/ 5403697 h 6858000"/>
                <a:gd name="connsiteX173" fmla="*/ 750844 w 5957423"/>
                <a:gd name="connsiteY173" fmla="*/ 5126124 h 6858000"/>
                <a:gd name="connsiteX174" fmla="*/ 1025312 w 5957423"/>
                <a:gd name="connsiteY174" fmla="*/ 4913212 h 6858000"/>
                <a:gd name="connsiteX175" fmla="*/ 1110492 w 5957423"/>
                <a:gd name="connsiteY175" fmla="*/ 4847761 h 6858000"/>
                <a:gd name="connsiteX176" fmla="*/ 1475660 w 5957423"/>
                <a:gd name="connsiteY176" fmla="*/ 5125335 h 6858000"/>
                <a:gd name="connsiteX177" fmla="*/ 1285583 w 5957423"/>
                <a:gd name="connsiteY177" fmla="*/ 5272008 h 6858000"/>
                <a:gd name="connsiteX178" fmla="*/ 1293470 w 5957423"/>
                <a:gd name="connsiteY178" fmla="*/ 5283047 h 6858000"/>
                <a:gd name="connsiteX179" fmla="*/ 1484336 w 5957423"/>
                <a:gd name="connsiteY179" fmla="*/ 5134798 h 6858000"/>
                <a:gd name="connsiteX180" fmla="*/ 1484336 w 5957423"/>
                <a:gd name="connsiteY180" fmla="*/ 5309070 h 6858000"/>
                <a:gd name="connsiteX181" fmla="*/ 1497744 w 5957423"/>
                <a:gd name="connsiteY181" fmla="*/ 5306704 h 6858000"/>
                <a:gd name="connsiteX182" fmla="*/ 1497744 w 5957423"/>
                <a:gd name="connsiteY182" fmla="*/ 5129278 h 6858000"/>
                <a:gd name="connsiteX183" fmla="*/ 1513518 w 5957423"/>
                <a:gd name="connsiteY183" fmla="*/ 5116661 h 6858000"/>
                <a:gd name="connsiteX184" fmla="*/ 1513518 w 5957423"/>
                <a:gd name="connsiteY184" fmla="*/ 5100101 h 6858000"/>
                <a:gd name="connsiteX185" fmla="*/ 1495378 w 5957423"/>
                <a:gd name="connsiteY185" fmla="*/ 5114295 h 6858000"/>
                <a:gd name="connsiteX186" fmla="*/ 1495378 w 5957423"/>
                <a:gd name="connsiteY186" fmla="*/ 4768116 h 6858000"/>
                <a:gd name="connsiteX187" fmla="*/ 1513518 w 5957423"/>
                <a:gd name="connsiteY187" fmla="*/ 4753922 h 6858000"/>
                <a:gd name="connsiteX188" fmla="*/ 1513518 w 5957423"/>
                <a:gd name="connsiteY188" fmla="*/ 4737362 h 6858000"/>
                <a:gd name="connsiteX189" fmla="*/ 1489068 w 5957423"/>
                <a:gd name="connsiteY189" fmla="*/ 4756288 h 6858000"/>
                <a:gd name="connsiteX190" fmla="*/ 1123900 w 5957423"/>
                <a:gd name="connsiteY190" fmla="*/ 4478714 h 6858000"/>
                <a:gd name="connsiteX191" fmla="*/ 1488280 w 5957423"/>
                <a:gd name="connsiteY191" fmla="*/ 4196409 h 6858000"/>
                <a:gd name="connsiteX192" fmla="*/ 1853448 w 5957423"/>
                <a:gd name="connsiteY192" fmla="*/ 4473983 h 6858000"/>
                <a:gd name="connsiteX193" fmla="*/ 1514307 w 5957423"/>
                <a:gd name="connsiteY193" fmla="*/ 4737362 h 6858000"/>
                <a:gd name="connsiteX194" fmla="*/ 1514307 w 5957423"/>
                <a:gd name="connsiteY194" fmla="*/ 4753134 h 6858000"/>
                <a:gd name="connsiteX195" fmla="*/ 1857392 w 5957423"/>
                <a:gd name="connsiteY195" fmla="*/ 4487388 h 6858000"/>
                <a:gd name="connsiteX196" fmla="*/ 1857392 w 5957423"/>
                <a:gd name="connsiteY196" fmla="*/ 4833567 h 6858000"/>
                <a:gd name="connsiteX197" fmla="*/ 1514307 w 5957423"/>
                <a:gd name="connsiteY197" fmla="*/ 5100101 h 6858000"/>
                <a:gd name="connsiteX198" fmla="*/ 1514307 w 5957423"/>
                <a:gd name="connsiteY198" fmla="*/ 5116661 h 6858000"/>
                <a:gd name="connsiteX199" fmla="*/ 1870800 w 5957423"/>
                <a:gd name="connsiteY199" fmla="*/ 4839875 h 6858000"/>
                <a:gd name="connsiteX200" fmla="*/ 1870800 w 5957423"/>
                <a:gd name="connsiteY200" fmla="*/ 4470828 h 6858000"/>
                <a:gd name="connsiteX201" fmla="*/ 1497744 w 5957423"/>
                <a:gd name="connsiteY201" fmla="*/ 4186946 h 6858000"/>
                <a:gd name="connsiteX202" fmla="*/ 1497744 w 5957423"/>
                <a:gd name="connsiteY202" fmla="*/ 3839190 h 6858000"/>
                <a:gd name="connsiteX203" fmla="*/ 1484336 w 5957423"/>
                <a:gd name="connsiteY203" fmla="*/ 3849441 h 6858000"/>
                <a:gd name="connsiteX204" fmla="*/ 1484336 w 5957423"/>
                <a:gd name="connsiteY204" fmla="*/ 4182215 h 6858000"/>
                <a:gd name="connsiteX205" fmla="*/ 1122322 w 5957423"/>
                <a:gd name="connsiteY205" fmla="*/ 4462154 h 6858000"/>
                <a:gd name="connsiteX206" fmla="*/ 1122322 w 5957423"/>
                <a:gd name="connsiteY206" fmla="*/ 4115975 h 6858000"/>
                <a:gd name="connsiteX207" fmla="*/ 1484336 w 5957423"/>
                <a:gd name="connsiteY207" fmla="*/ 3835248 h 6858000"/>
                <a:gd name="connsiteX208" fmla="*/ 1484336 w 5957423"/>
                <a:gd name="connsiteY208" fmla="*/ 3848653 h 6858000"/>
                <a:gd name="connsiteX209" fmla="*/ 1497744 w 5957423"/>
                <a:gd name="connsiteY209" fmla="*/ 3838402 h 6858000"/>
                <a:gd name="connsiteX210" fmla="*/ 1497744 w 5957423"/>
                <a:gd name="connsiteY210" fmla="*/ 3818688 h 6858000"/>
                <a:gd name="connsiteX211" fmla="*/ 1136519 w 5957423"/>
                <a:gd name="connsiteY211" fmla="*/ 3544268 h 6858000"/>
                <a:gd name="connsiteX212" fmla="*/ 1125477 w 5957423"/>
                <a:gd name="connsiteY212" fmla="*/ 3552154 h 6858000"/>
                <a:gd name="connsiteX213" fmla="*/ 1135730 w 5957423"/>
                <a:gd name="connsiteY213" fmla="*/ 3543479 h 6858000"/>
                <a:gd name="connsiteX214" fmla="*/ 1119956 w 5957423"/>
                <a:gd name="connsiteY214" fmla="*/ 3531651 h 6858000"/>
                <a:gd name="connsiteX215" fmla="*/ 1119956 w 5957423"/>
                <a:gd name="connsiteY215" fmla="*/ 3519822 h 6858000"/>
                <a:gd name="connsiteX216" fmla="*/ 1106548 w 5957423"/>
                <a:gd name="connsiteY216" fmla="*/ 3519822 h 6858000"/>
                <a:gd name="connsiteX217" fmla="*/ 1106548 w 5957423"/>
                <a:gd name="connsiteY217" fmla="*/ 3532439 h 6858000"/>
                <a:gd name="connsiteX218" fmla="*/ 744534 w 5957423"/>
                <a:gd name="connsiteY218" fmla="*/ 3812379 h 6858000"/>
                <a:gd name="connsiteX219" fmla="*/ 744534 w 5957423"/>
                <a:gd name="connsiteY219" fmla="*/ 3495377 h 6858000"/>
                <a:gd name="connsiteX220" fmla="*/ 744534 w 5957423"/>
                <a:gd name="connsiteY220" fmla="*/ 3466989 h 6858000"/>
                <a:gd name="connsiteX221" fmla="*/ 1106548 w 5957423"/>
                <a:gd name="connsiteY221" fmla="*/ 3186261 h 6858000"/>
                <a:gd name="connsiteX222" fmla="*/ 1106548 w 5957423"/>
                <a:gd name="connsiteY222" fmla="*/ 3500109 h 6858000"/>
                <a:gd name="connsiteX223" fmla="*/ 1106548 w 5957423"/>
                <a:gd name="connsiteY223" fmla="*/ 3519034 h 6858000"/>
                <a:gd name="connsiteX224" fmla="*/ 1119956 w 5957423"/>
                <a:gd name="connsiteY224" fmla="*/ 3519034 h 6858000"/>
                <a:gd name="connsiteX225" fmla="*/ 1119956 w 5957423"/>
                <a:gd name="connsiteY225" fmla="*/ 3180741 h 6858000"/>
                <a:gd name="connsiteX226" fmla="*/ 1392847 w 5957423"/>
                <a:gd name="connsiteY226" fmla="*/ 2969406 h 6858000"/>
                <a:gd name="connsiteX227" fmla="*/ 1483547 w 5957423"/>
                <a:gd name="connsiteY227" fmla="*/ 2899224 h 6858000"/>
                <a:gd name="connsiteX228" fmla="*/ 1862913 w 5957423"/>
                <a:gd name="connsiteY228" fmla="*/ 3187049 h 6858000"/>
                <a:gd name="connsiteX229" fmla="*/ 2243855 w 5957423"/>
                <a:gd name="connsiteY229" fmla="*/ 2891339 h 6858000"/>
                <a:gd name="connsiteX230" fmla="*/ 2243855 w 5957423"/>
                <a:gd name="connsiteY230" fmla="*/ 2773843 h 6858000"/>
                <a:gd name="connsiteX231" fmla="*/ 2231236 w 5957423"/>
                <a:gd name="connsiteY231" fmla="*/ 2779363 h 6858000"/>
                <a:gd name="connsiteX232" fmla="*/ 2231236 w 5957423"/>
                <a:gd name="connsiteY232" fmla="*/ 2885030 h 6858000"/>
                <a:gd name="connsiteX233" fmla="*/ 1869222 w 5957423"/>
                <a:gd name="connsiteY233" fmla="*/ 3165758 h 6858000"/>
                <a:gd name="connsiteX234" fmla="*/ 1869222 w 5957423"/>
                <a:gd name="connsiteY234" fmla="*/ 2819579 h 6858000"/>
                <a:gd name="connsiteX235" fmla="*/ 2231236 w 5957423"/>
                <a:gd name="connsiteY235" fmla="*/ 2538851 h 6858000"/>
                <a:gd name="connsiteX236" fmla="*/ 2231236 w 5957423"/>
                <a:gd name="connsiteY236" fmla="*/ 2778574 h 6858000"/>
                <a:gd name="connsiteX237" fmla="*/ 2243855 w 5957423"/>
                <a:gd name="connsiteY237" fmla="*/ 2773054 h 6858000"/>
                <a:gd name="connsiteX238" fmla="*/ 2243855 w 5957423"/>
                <a:gd name="connsiteY238" fmla="*/ 2522291 h 6858000"/>
                <a:gd name="connsiteX239" fmla="*/ 2113720 w 5957423"/>
                <a:gd name="connsiteY239" fmla="*/ 2422933 h 6858000"/>
                <a:gd name="connsiteX240" fmla="*/ 2100312 w 5957423"/>
                <a:gd name="connsiteY240" fmla="*/ 2429241 h 6858000"/>
                <a:gd name="connsiteX241" fmla="*/ 2226503 w 5957423"/>
                <a:gd name="connsiteY241" fmla="*/ 2525446 h 6858000"/>
                <a:gd name="connsiteX242" fmla="*/ 1862124 w 5957423"/>
                <a:gd name="connsiteY242" fmla="*/ 2807751 h 6858000"/>
                <a:gd name="connsiteX243" fmla="*/ 1496955 w 5957423"/>
                <a:gd name="connsiteY243" fmla="*/ 2530177 h 6858000"/>
                <a:gd name="connsiteX244" fmla="*/ 1861335 w 5957423"/>
                <a:gd name="connsiteY244" fmla="*/ 2247872 h 6858000"/>
                <a:gd name="connsiteX245" fmla="*/ 2099523 w 5957423"/>
                <a:gd name="connsiteY245" fmla="*/ 2428452 h 6858000"/>
                <a:gd name="connsiteX246" fmla="*/ 2112931 w 5957423"/>
                <a:gd name="connsiteY246" fmla="*/ 2422144 h 6858000"/>
                <a:gd name="connsiteX247" fmla="*/ 1870800 w 5957423"/>
                <a:gd name="connsiteY247" fmla="*/ 2238409 h 6858000"/>
                <a:gd name="connsiteX248" fmla="*/ 1870800 w 5957423"/>
                <a:gd name="connsiteY248" fmla="*/ 2059405 h 6858000"/>
                <a:gd name="connsiteX249" fmla="*/ 1857392 w 5957423"/>
                <a:gd name="connsiteY249" fmla="*/ 2060983 h 6858000"/>
                <a:gd name="connsiteX250" fmla="*/ 1857392 w 5957423"/>
                <a:gd name="connsiteY250" fmla="*/ 2232889 h 6858000"/>
                <a:gd name="connsiteX251" fmla="*/ 1496167 w 5957423"/>
                <a:gd name="connsiteY251" fmla="*/ 2513617 h 6858000"/>
                <a:gd name="connsiteX252" fmla="*/ 1496167 w 5957423"/>
                <a:gd name="connsiteY252" fmla="*/ 2166650 h 6858000"/>
                <a:gd name="connsiteX253" fmla="*/ 1666526 w 5957423"/>
                <a:gd name="connsiteY253" fmla="*/ 2034960 h 6858000"/>
                <a:gd name="connsiteX254" fmla="*/ 1658639 w 5957423"/>
                <a:gd name="connsiteY254" fmla="*/ 2023920 h 6858000"/>
                <a:gd name="connsiteX255" fmla="*/ 1666526 w 5957423"/>
                <a:gd name="connsiteY255" fmla="*/ 2034172 h 6858000"/>
                <a:gd name="connsiteX256" fmla="*/ 1857392 w 5957423"/>
                <a:gd name="connsiteY256" fmla="*/ 1885922 h 6858000"/>
                <a:gd name="connsiteX257" fmla="*/ 1857392 w 5957423"/>
                <a:gd name="connsiteY257" fmla="*/ 2060194 h 6858000"/>
                <a:gd name="connsiteX258" fmla="*/ 1870800 w 5957423"/>
                <a:gd name="connsiteY258" fmla="*/ 2058617 h 6858000"/>
                <a:gd name="connsiteX259" fmla="*/ 1870800 w 5957423"/>
                <a:gd name="connsiteY259" fmla="*/ 1881190 h 6858000"/>
                <a:gd name="connsiteX260" fmla="*/ 1886574 w 5957423"/>
                <a:gd name="connsiteY260" fmla="*/ 1868573 h 6858000"/>
                <a:gd name="connsiteX261" fmla="*/ 1886574 w 5957423"/>
                <a:gd name="connsiteY261" fmla="*/ 1852014 h 6858000"/>
                <a:gd name="connsiteX262" fmla="*/ 1869222 w 5957423"/>
                <a:gd name="connsiteY262" fmla="*/ 1865419 h 6858000"/>
                <a:gd name="connsiteX263" fmla="*/ 1869222 w 5957423"/>
                <a:gd name="connsiteY263" fmla="*/ 1519240 h 6858000"/>
                <a:gd name="connsiteX264" fmla="*/ 1886574 w 5957423"/>
                <a:gd name="connsiteY264" fmla="*/ 1505835 h 6858000"/>
                <a:gd name="connsiteX265" fmla="*/ 1886574 w 5957423"/>
                <a:gd name="connsiteY265" fmla="*/ 1489275 h 6858000"/>
                <a:gd name="connsiteX266" fmla="*/ 1862124 w 5957423"/>
                <a:gd name="connsiteY266" fmla="*/ 1508201 h 6858000"/>
                <a:gd name="connsiteX267" fmla="*/ 1496955 w 5957423"/>
                <a:gd name="connsiteY267" fmla="*/ 1230627 h 6858000"/>
                <a:gd name="connsiteX268" fmla="*/ 1861335 w 5957423"/>
                <a:gd name="connsiteY268" fmla="*/ 947533 h 6858000"/>
                <a:gd name="connsiteX269" fmla="*/ 2226503 w 5957423"/>
                <a:gd name="connsiteY269" fmla="*/ 1225107 h 6858000"/>
                <a:gd name="connsiteX270" fmla="*/ 1887362 w 5957423"/>
                <a:gd name="connsiteY270" fmla="*/ 1488487 h 6858000"/>
                <a:gd name="connsiteX271" fmla="*/ 1887362 w 5957423"/>
                <a:gd name="connsiteY271" fmla="*/ 1505046 h 6858000"/>
                <a:gd name="connsiteX272" fmla="*/ 2231236 w 5957423"/>
                <a:gd name="connsiteY272" fmla="*/ 1238512 h 6858000"/>
                <a:gd name="connsiteX273" fmla="*/ 2231236 w 5957423"/>
                <a:gd name="connsiteY273" fmla="*/ 1585480 h 6858000"/>
                <a:gd name="connsiteX274" fmla="*/ 1887362 w 5957423"/>
                <a:gd name="connsiteY274" fmla="*/ 1851225 h 6858000"/>
                <a:gd name="connsiteX275" fmla="*/ 1887362 w 5957423"/>
                <a:gd name="connsiteY275" fmla="*/ 1867785 h 6858000"/>
                <a:gd name="connsiteX276" fmla="*/ 2243855 w 5957423"/>
                <a:gd name="connsiteY276" fmla="*/ 1591788 h 6858000"/>
                <a:gd name="connsiteX277" fmla="*/ 2243855 w 5957423"/>
                <a:gd name="connsiteY277" fmla="*/ 1221952 h 6858000"/>
                <a:gd name="connsiteX278" fmla="*/ 1870800 w 5957423"/>
                <a:gd name="connsiteY278" fmla="*/ 938859 h 6858000"/>
                <a:gd name="connsiteX279" fmla="*/ 1870800 w 5957423"/>
                <a:gd name="connsiteY279" fmla="*/ 590314 h 6858000"/>
                <a:gd name="connsiteX280" fmla="*/ 1857392 w 5957423"/>
                <a:gd name="connsiteY280" fmla="*/ 600566 h 6858000"/>
                <a:gd name="connsiteX281" fmla="*/ 1857392 w 5957423"/>
                <a:gd name="connsiteY281" fmla="*/ 933339 h 6858000"/>
                <a:gd name="connsiteX282" fmla="*/ 1496167 w 5957423"/>
                <a:gd name="connsiteY282" fmla="*/ 1214067 h 6858000"/>
                <a:gd name="connsiteX283" fmla="*/ 1496167 w 5957423"/>
                <a:gd name="connsiteY283" fmla="*/ 867888 h 6858000"/>
                <a:gd name="connsiteX284" fmla="*/ 1857392 w 5957423"/>
                <a:gd name="connsiteY284" fmla="*/ 587160 h 6858000"/>
                <a:gd name="connsiteX285" fmla="*/ 1857392 w 5957423"/>
                <a:gd name="connsiteY285" fmla="*/ 599777 h 6858000"/>
                <a:gd name="connsiteX286" fmla="*/ 1870800 w 5957423"/>
                <a:gd name="connsiteY286" fmla="*/ 589526 h 6858000"/>
                <a:gd name="connsiteX287" fmla="*/ 1870800 w 5957423"/>
                <a:gd name="connsiteY287" fmla="*/ 570600 h 6858000"/>
                <a:gd name="connsiteX288" fmla="*/ 1509574 w 5957423"/>
                <a:gd name="connsiteY288" fmla="*/ 295392 h 6858000"/>
                <a:gd name="connsiteX289" fmla="*/ 1498533 w 5957423"/>
                <a:gd name="connsiteY289" fmla="*/ 304066 h 6858000"/>
                <a:gd name="connsiteX290" fmla="*/ 1508786 w 5957423"/>
                <a:gd name="connsiteY290" fmla="*/ 295392 h 6858000"/>
                <a:gd name="connsiteX291" fmla="*/ 1493012 w 5957423"/>
                <a:gd name="connsiteY291" fmla="*/ 283564 h 6858000"/>
                <a:gd name="connsiteX292" fmla="*/ 1493012 w 5957423"/>
                <a:gd name="connsiteY292" fmla="*/ 1953 h 6858000"/>
                <a:gd name="connsiteX293" fmla="*/ 1398859 w 5957423"/>
                <a:gd name="connsiteY293" fmla="*/ 0 h 6858000"/>
                <a:gd name="connsiteX294" fmla="*/ 1480393 w 5957423"/>
                <a:gd name="connsiteY294" fmla="*/ 0 h 6858000"/>
                <a:gd name="connsiteX295" fmla="*/ 1480393 w 5957423"/>
                <a:gd name="connsiteY295" fmla="*/ 84404 h 6858000"/>
                <a:gd name="connsiteX296" fmla="*/ 1480393 w 5957423"/>
                <a:gd name="connsiteY296" fmla="*/ 283564 h 6858000"/>
                <a:gd name="connsiteX297" fmla="*/ 1118379 w 5957423"/>
                <a:gd name="connsiteY297" fmla="*/ 564292 h 6858000"/>
                <a:gd name="connsiteX298" fmla="*/ 1118379 w 5957423"/>
                <a:gd name="connsiteY298" fmla="*/ 218113 h 6858000"/>
                <a:gd name="connsiteX299" fmla="*/ 1379242 w 5957423"/>
                <a:gd name="connsiteY299" fmla="*/ 15255 h 6858000"/>
                <a:gd name="connsiteX300" fmla="*/ 840168 w 5957423"/>
                <a:gd name="connsiteY300" fmla="*/ 0 h 6858000"/>
                <a:gd name="connsiteX301" fmla="*/ 1377550 w 5957423"/>
                <a:gd name="connsiteY301" fmla="*/ 0 h 6858000"/>
                <a:gd name="connsiteX302" fmla="*/ 1301753 w 5957423"/>
                <a:gd name="connsiteY302" fmla="*/ 58896 h 6858000"/>
                <a:gd name="connsiteX303" fmla="*/ 1112069 w 5957423"/>
                <a:gd name="connsiteY303" fmla="*/ 206284 h 6858000"/>
                <a:gd name="connsiteX304" fmla="*/ 857417 w 5957423"/>
                <a:gd name="connsiteY304" fmla="*/ 13087 h 6858000"/>
                <a:gd name="connsiteX0" fmla="*/ 738225 w 42118086"/>
                <a:gd name="connsiteY0" fmla="*/ 6911396 h 6975464"/>
                <a:gd name="connsiteX1" fmla="*/ 814828 w 42118086"/>
                <a:gd name="connsiteY1" fmla="*/ 6969750 h 6975464"/>
                <a:gd name="connsiteX2" fmla="*/ 822329 w 42118086"/>
                <a:gd name="connsiteY2" fmla="*/ 6975464 h 6975464"/>
                <a:gd name="connsiteX3" fmla="*/ 655724 w 42118086"/>
                <a:gd name="connsiteY3" fmla="*/ 6975464 h 6975464"/>
                <a:gd name="connsiteX4" fmla="*/ 656989 w 42118086"/>
                <a:gd name="connsiteY4" fmla="*/ 6974481 h 6975464"/>
                <a:gd name="connsiteX5" fmla="*/ 738225 w 42118086"/>
                <a:gd name="connsiteY5" fmla="*/ 6911396 h 6975464"/>
                <a:gd name="connsiteX6" fmla="*/ 733493 w 42118086"/>
                <a:gd name="connsiteY6" fmla="*/ 6551812 h 6975464"/>
                <a:gd name="connsiteX7" fmla="*/ 733493 w 42118086"/>
                <a:gd name="connsiteY7" fmla="*/ 6897991 h 6975464"/>
                <a:gd name="connsiteX8" fmla="*/ 639637 w 42118086"/>
                <a:gd name="connsiteY8" fmla="*/ 6970539 h 6975464"/>
                <a:gd name="connsiteX9" fmla="*/ 656989 w 42118086"/>
                <a:gd name="connsiteY9" fmla="*/ 6974481 h 6975464"/>
                <a:gd name="connsiteX10" fmla="*/ 638848 w 42118086"/>
                <a:gd name="connsiteY10" fmla="*/ 6971327 h 6975464"/>
                <a:gd name="connsiteX11" fmla="*/ 633515 w 42118086"/>
                <a:gd name="connsiteY11" fmla="*/ 6975464 h 6975464"/>
                <a:gd name="connsiteX12" fmla="*/ 371479 w 42118086"/>
                <a:gd name="connsiteY12" fmla="*/ 6975464 h 6975464"/>
                <a:gd name="connsiteX13" fmla="*/ 371479 w 42118086"/>
                <a:gd name="connsiteY13" fmla="*/ 6917056 h 6975464"/>
                <a:gd name="connsiteX14" fmla="*/ 371479 w 42118086"/>
                <a:gd name="connsiteY14" fmla="*/ 6832540 h 6975464"/>
                <a:gd name="connsiteX15" fmla="*/ 733493 w 42118086"/>
                <a:gd name="connsiteY15" fmla="*/ 6551812 h 6975464"/>
                <a:gd name="connsiteX16" fmla="*/ 1106548 w 42118086"/>
                <a:gd name="connsiteY16" fmla="*/ 5904403 h 6975464"/>
                <a:gd name="connsiteX17" fmla="*/ 1106548 w 42118086"/>
                <a:gd name="connsiteY17" fmla="*/ 6251370 h 6975464"/>
                <a:gd name="connsiteX18" fmla="*/ 1012693 w 42118086"/>
                <a:gd name="connsiteY18" fmla="*/ 6323918 h 6975464"/>
                <a:gd name="connsiteX19" fmla="*/ 744534 w 42118086"/>
                <a:gd name="connsiteY19" fmla="*/ 6531309 h 6975464"/>
                <a:gd name="connsiteX20" fmla="*/ 744534 w 42118086"/>
                <a:gd name="connsiteY20" fmla="*/ 6185131 h 6975464"/>
                <a:gd name="connsiteX21" fmla="*/ 873093 w 42118086"/>
                <a:gd name="connsiteY21" fmla="*/ 6085772 h 6975464"/>
                <a:gd name="connsiteX22" fmla="*/ 1106548 w 42118086"/>
                <a:gd name="connsiteY22" fmla="*/ 5904403 h 6975464"/>
                <a:gd name="connsiteX23" fmla="*/ 1739875 w 42118086"/>
                <a:gd name="connsiteY23" fmla="*/ 5788484 h 6975464"/>
                <a:gd name="connsiteX24" fmla="*/ 1726467 w 42118086"/>
                <a:gd name="connsiteY24" fmla="*/ 5794792 h 6975464"/>
                <a:gd name="connsiteX25" fmla="*/ 1739875 w 42118086"/>
                <a:gd name="connsiteY25" fmla="*/ 5788484 h 6975464"/>
                <a:gd name="connsiteX26" fmla="*/ 1488280 w 42118086"/>
                <a:gd name="connsiteY26" fmla="*/ 5613423 h 6975464"/>
                <a:gd name="connsiteX27" fmla="*/ 1726467 w 42118086"/>
                <a:gd name="connsiteY27" fmla="*/ 5794792 h 6975464"/>
                <a:gd name="connsiteX28" fmla="*/ 1853448 w 42118086"/>
                <a:gd name="connsiteY28" fmla="*/ 5890997 h 6975464"/>
                <a:gd name="connsiteX29" fmla="*/ 1489068 w 42118086"/>
                <a:gd name="connsiteY29" fmla="*/ 6174091 h 6975464"/>
                <a:gd name="connsiteX30" fmla="*/ 1123900 w 42118086"/>
                <a:gd name="connsiteY30" fmla="*/ 5896517 h 6975464"/>
                <a:gd name="connsiteX31" fmla="*/ 1488280 w 42118086"/>
                <a:gd name="connsiteY31" fmla="*/ 5613423 h 6975464"/>
                <a:gd name="connsiteX32" fmla="*/ 359648 w 42118086"/>
                <a:gd name="connsiteY32" fmla="*/ 4965225 h 6975464"/>
                <a:gd name="connsiteX33" fmla="*/ 724817 w 42118086"/>
                <a:gd name="connsiteY33" fmla="*/ 5242799 h 6975464"/>
                <a:gd name="connsiteX34" fmla="*/ 487418 w 42118086"/>
                <a:gd name="connsiteY34" fmla="*/ 5426534 h 6975464"/>
                <a:gd name="connsiteX35" fmla="*/ 493727 w 42118086"/>
                <a:gd name="connsiteY35" fmla="*/ 5437574 h 6975464"/>
                <a:gd name="connsiteX36" fmla="*/ 733493 w 42118086"/>
                <a:gd name="connsiteY36" fmla="*/ 5252262 h 6975464"/>
                <a:gd name="connsiteX37" fmla="*/ 733493 w 42118086"/>
                <a:gd name="connsiteY37" fmla="*/ 5598440 h 6975464"/>
                <a:gd name="connsiteX38" fmla="*/ 633328 w 42118086"/>
                <a:gd name="connsiteY38" fmla="*/ 5675720 h 6975464"/>
                <a:gd name="connsiteX39" fmla="*/ 641215 w 42118086"/>
                <a:gd name="connsiteY39" fmla="*/ 5688337 h 6975464"/>
                <a:gd name="connsiteX40" fmla="*/ 737436 w 42118086"/>
                <a:gd name="connsiteY40" fmla="*/ 5613423 h 6975464"/>
                <a:gd name="connsiteX41" fmla="*/ 1102605 w 42118086"/>
                <a:gd name="connsiteY41" fmla="*/ 5890997 h 6975464"/>
                <a:gd name="connsiteX42" fmla="*/ 866783 w 42118086"/>
                <a:gd name="connsiteY42" fmla="*/ 6073943 h 6975464"/>
                <a:gd name="connsiteX43" fmla="*/ 873093 w 42118086"/>
                <a:gd name="connsiteY43" fmla="*/ 6085772 h 6975464"/>
                <a:gd name="connsiteX44" fmla="*/ 865994 w 42118086"/>
                <a:gd name="connsiteY44" fmla="*/ 6074732 h 6975464"/>
                <a:gd name="connsiteX45" fmla="*/ 738225 w 42118086"/>
                <a:gd name="connsiteY45" fmla="*/ 6174091 h 6975464"/>
                <a:gd name="connsiteX46" fmla="*/ 373056 w 42118086"/>
                <a:gd name="connsiteY46" fmla="*/ 5896517 h 6975464"/>
                <a:gd name="connsiteX47" fmla="*/ 640426 w 42118086"/>
                <a:gd name="connsiteY47" fmla="*/ 5689125 h 6975464"/>
                <a:gd name="connsiteX48" fmla="*/ 633328 w 42118086"/>
                <a:gd name="connsiteY48" fmla="*/ 5676508 h 6975464"/>
                <a:gd name="connsiteX49" fmla="*/ 371479 w 42118086"/>
                <a:gd name="connsiteY49" fmla="*/ 5879169 h 6975464"/>
                <a:gd name="connsiteX50" fmla="*/ 371479 w 42118086"/>
                <a:gd name="connsiteY50" fmla="*/ 5532990 h 6975464"/>
                <a:gd name="connsiteX51" fmla="*/ 493727 w 42118086"/>
                <a:gd name="connsiteY51" fmla="*/ 5438362 h 6975464"/>
                <a:gd name="connsiteX52" fmla="*/ 486629 w 42118086"/>
                <a:gd name="connsiteY52" fmla="*/ 5426534 h 6975464"/>
                <a:gd name="connsiteX53" fmla="*/ 365169 w 42118086"/>
                <a:gd name="connsiteY53" fmla="*/ 5521161 h 6975464"/>
                <a:gd name="connsiteX54" fmla="*/ 0 w 42118086"/>
                <a:gd name="connsiteY54" fmla="*/ 5243588 h 6975464"/>
                <a:gd name="connsiteX55" fmla="*/ 359648 w 42118086"/>
                <a:gd name="connsiteY55" fmla="*/ 4965225 h 6975464"/>
                <a:gd name="connsiteX56" fmla="*/ 1106548 w 42118086"/>
                <a:gd name="connsiteY56" fmla="*/ 4604852 h 6975464"/>
                <a:gd name="connsiteX57" fmla="*/ 1106548 w 42118086"/>
                <a:gd name="connsiteY57" fmla="*/ 4951031 h 6975464"/>
                <a:gd name="connsiteX58" fmla="*/ 1018214 w 42118086"/>
                <a:gd name="connsiteY58" fmla="*/ 5019636 h 6975464"/>
                <a:gd name="connsiteX59" fmla="*/ 1025312 w 42118086"/>
                <a:gd name="connsiteY59" fmla="*/ 5030676 h 6975464"/>
                <a:gd name="connsiteX60" fmla="*/ 1017425 w 42118086"/>
                <a:gd name="connsiteY60" fmla="*/ 5020424 h 6975464"/>
                <a:gd name="connsiteX61" fmla="*/ 744534 w 42118086"/>
                <a:gd name="connsiteY61" fmla="*/ 5231759 h 6975464"/>
                <a:gd name="connsiteX62" fmla="*/ 744534 w 42118086"/>
                <a:gd name="connsiteY62" fmla="*/ 4885580 h 6975464"/>
                <a:gd name="connsiteX63" fmla="*/ 856530 w 42118086"/>
                <a:gd name="connsiteY63" fmla="*/ 4798050 h 6975464"/>
                <a:gd name="connsiteX64" fmla="*/ 849432 w 42118086"/>
                <a:gd name="connsiteY64" fmla="*/ 4787799 h 6975464"/>
                <a:gd name="connsiteX65" fmla="*/ 857319 w 42118086"/>
                <a:gd name="connsiteY65" fmla="*/ 4798050 h 6975464"/>
                <a:gd name="connsiteX66" fmla="*/ 1106548 w 42118086"/>
                <a:gd name="connsiteY66" fmla="*/ 4604852 h 6975464"/>
                <a:gd name="connsiteX67" fmla="*/ 737436 w 42118086"/>
                <a:gd name="connsiteY67" fmla="*/ 4313873 h 6975464"/>
                <a:gd name="connsiteX68" fmla="*/ 1102605 w 42118086"/>
                <a:gd name="connsiteY68" fmla="*/ 4591447 h 6975464"/>
                <a:gd name="connsiteX69" fmla="*/ 849432 w 42118086"/>
                <a:gd name="connsiteY69" fmla="*/ 4787799 h 6975464"/>
                <a:gd name="connsiteX70" fmla="*/ 738225 w 42118086"/>
                <a:gd name="connsiteY70" fmla="*/ 4873752 h 6975464"/>
                <a:gd name="connsiteX71" fmla="*/ 373056 w 42118086"/>
                <a:gd name="connsiteY71" fmla="*/ 4596178 h 6975464"/>
                <a:gd name="connsiteX72" fmla="*/ 737436 w 42118086"/>
                <a:gd name="connsiteY72" fmla="*/ 4313873 h 6975464"/>
                <a:gd name="connsiteX73" fmla="*/ 1115224 w 42118086"/>
                <a:gd name="connsiteY73" fmla="*/ 3661732 h 6975464"/>
                <a:gd name="connsiteX74" fmla="*/ 1125477 w 42118086"/>
                <a:gd name="connsiteY74" fmla="*/ 3669618 h 6975464"/>
                <a:gd name="connsiteX75" fmla="*/ 1480393 w 42118086"/>
                <a:gd name="connsiteY75" fmla="*/ 3939306 h 6975464"/>
                <a:gd name="connsiteX76" fmla="*/ 1116013 w 42118086"/>
                <a:gd name="connsiteY76" fmla="*/ 4222399 h 6975464"/>
                <a:gd name="connsiteX77" fmla="*/ 750844 w 42118086"/>
                <a:gd name="connsiteY77" fmla="*/ 3944037 h 6975464"/>
                <a:gd name="connsiteX78" fmla="*/ 1115224 w 42118086"/>
                <a:gd name="connsiteY78" fmla="*/ 3661732 h 6975464"/>
                <a:gd name="connsiteX79" fmla="*/ 1480393 w 42118086"/>
                <a:gd name="connsiteY79" fmla="*/ 2656315 h 6975464"/>
                <a:gd name="connsiteX80" fmla="*/ 1480393 w 42118086"/>
                <a:gd name="connsiteY80" fmla="*/ 3002494 h 6975464"/>
                <a:gd name="connsiteX81" fmla="*/ 1386537 w 42118086"/>
                <a:gd name="connsiteY81" fmla="*/ 3075042 h 6975464"/>
                <a:gd name="connsiteX82" fmla="*/ 1392847 w 42118086"/>
                <a:gd name="connsiteY82" fmla="*/ 3086870 h 6975464"/>
                <a:gd name="connsiteX83" fmla="*/ 1385748 w 42118086"/>
                <a:gd name="connsiteY83" fmla="*/ 3075830 h 6975464"/>
                <a:gd name="connsiteX84" fmla="*/ 1118379 w 42118086"/>
                <a:gd name="connsiteY84" fmla="*/ 3283222 h 6975464"/>
                <a:gd name="connsiteX85" fmla="*/ 1118379 w 42118086"/>
                <a:gd name="connsiteY85" fmla="*/ 2937043 h 6975464"/>
                <a:gd name="connsiteX86" fmla="*/ 1246148 w 42118086"/>
                <a:gd name="connsiteY86" fmla="*/ 2837685 h 6975464"/>
                <a:gd name="connsiteX87" fmla="*/ 1239839 w 42118086"/>
                <a:gd name="connsiteY87" fmla="*/ 2825856 h 6975464"/>
                <a:gd name="connsiteX88" fmla="*/ 1246937 w 42118086"/>
                <a:gd name="connsiteY88" fmla="*/ 2836896 h 6975464"/>
                <a:gd name="connsiteX89" fmla="*/ 1480393 w 42118086"/>
                <a:gd name="connsiteY89" fmla="*/ 2656315 h 6975464"/>
                <a:gd name="connsiteX90" fmla="*/ 732704 w 42118086"/>
                <a:gd name="connsiteY90" fmla="*/ 1716349 h 6975464"/>
                <a:gd name="connsiteX91" fmla="*/ 1097873 w 42118086"/>
                <a:gd name="connsiteY91" fmla="*/ 1993923 h 6975464"/>
                <a:gd name="connsiteX92" fmla="*/ 860473 w 42118086"/>
                <a:gd name="connsiteY92" fmla="*/ 2177658 h 6975464"/>
                <a:gd name="connsiteX93" fmla="*/ 867572 w 42118086"/>
                <a:gd name="connsiteY93" fmla="*/ 2189486 h 6975464"/>
                <a:gd name="connsiteX94" fmla="*/ 1106548 w 42118086"/>
                <a:gd name="connsiteY94" fmla="*/ 2003386 h 6975464"/>
                <a:gd name="connsiteX95" fmla="*/ 1106548 w 42118086"/>
                <a:gd name="connsiteY95" fmla="*/ 2350353 h 6975464"/>
                <a:gd name="connsiteX96" fmla="*/ 1007172 w 42118086"/>
                <a:gd name="connsiteY96" fmla="*/ 2427632 h 6975464"/>
                <a:gd name="connsiteX97" fmla="*/ 1014270 w 42118086"/>
                <a:gd name="connsiteY97" fmla="*/ 2440249 h 6975464"/>
                <a:gd name="connsiteX98" fmla="*/ 1110492 w 42118086"/>
                <a:gd name="connsiteY98" fmla="*/ 2365336 h 6975464"/>
                <a:gd name="connsiteX99" fmla="*/ 1475660 w 42118086"/>
                <a:gd name="connsiteY99" fmla="*/ 2642910 h 6975464"/>
                <a:gd name="connsiteX100" fmla="*/ 1239839 w 42118086"/>
                <a:gd name="connsiteY100" fmla="*/ 2825856 h 6975464"/>
                <a:gd name="connsiteX101" fmla="*/ 1112069 w 42118086"/>
                <a:gd name="connsiteY101" fmla="*/ 2925215 h 6975464"/>
                <a:gd name="connsiteX102" fmla="*/ 746900 w 42118086"/>
                <a:gd name="connsiteY102" fmla="*/ 2647641 h 6975464"/>
                <a:gd name="connsiteX103" fmla="*/ 1013481 w 42118086"/>
                <a:gd name="connsiteY103" fmla="*/ 2440249 h 6975464"/>
                <a:gd name="connsiteX104" fmla="*/ 1006383 w 42118086"/>
                <a:gd name="connsiteY104" fmla="*/ 2427632 h 6975464"/>
                <a:gd name="connsiteX105" fmla="*/ 744534 w 42118086"/>
                <a:gd name="connsiteY105" fmla="*/ 2631081 h 6975464"/>
                <a:gd name="connsiteX106" fmla="*/ 744534 w 42118086"/>
                <a:gd name="connsiteY106" fmla="*/ 2284114 h 6975464"/>
                <a:gd name="connsiteX107" fmla="*/ 866783 w 42118086"/>
                <a:gd name="connsiteY107" fmla="*/ 2189486 h 6975464"/>
                <a:gd name="connsiteX108" fmla="*/ 860473 w 42118086"/>
                <a:gd name="connsiteY108" fmla="*/ 2178447 h 6975464"/>
                <a:gd name="connsiteX109" fmla="*/ 738225 w 42118086"/>
                <a:gd name="connsiteY109" fmla="*/ 2273074 h 6975464"/>
                <a:gd name="connsiteX110" fmla="*/ 373056 w 42118086"/>
                <a:gd name="connsiteY110" fmla="*/ 1995500 h 6975464"/>
                <a:gd name="connsiteX111" fmla="*/ 732704 w 42118086"/>
                <a:gd name="connsiteY111" fmla="*/ 1716349 h 6975464"/>
                <a:gd name="connsiteX112" fmla="*/ 1480393 w 42118086"/>
                <a:gd name="connsiteY112" fmla="*/ 1355976 h 6975464"/>
                <a:gd name="connsiteX113" fmla="*/ 1480393 w 42118086"/>
                <a:gd name="connsiteY113" fmla="*/ 1702944 h 6975464"/>
                <a:gd name="connsiteX114" fmla="*/ 1391269 w 42118086"/>
                <a:gd name="connsiteY114" fmla="*/ 1771549 h 6975464"/>
                <a:gd name="connsiteX115" fmla="*/ 1399156 w 42118086"/>
                <a:gd name="connsiteY115" fmla="*/ 1781800 h 6975464"/>
                <a:gd name="connsiteX116" fmla="*/ 1483547 w 42118086"/>
                <a:gd name="connsiteY116" fmla="*/ 1716349 h 6975464"/>
                <a:gd name="connsiteX117" fmla="*/ 1848716 w 42118086"/>
                <a:gd name="connsiteY117" fmla="*/ 1993923 h 6975464"/>
                <a:gd name="connsiteX118" fmla="*/ 1658639 w 42118086"/>
                <a:gd name="connsiteY118" fmla="*/ 2141384 h 6975464"/>
                <a:gd name="connsiteX119" fmla="*/ 1489068 w 42118086"/>
                <a:gd name="connsiteY119" fmla="*/ 2273074 h 6975464"/>
                <a:gd name="connsiteX120" fmla="*/ 1123900 w 42118086"/>
                <a:gd name="connsiteY120" fmla="*/ 1995500 h 6975464"/>
                <a:gd name="connsiteX121" fmla="*/ 1398368 w 42118086"/>
                <a:gd name="connsiteY121" fmla="*/ 1782588 h 6975464"/>
                <a:gd name="connsiteX122" fmla="*/ 1390481 w 42118086"/>
                <a:gd name="connsiteY122" fmla="*/ 1771549 h 6975464"/>
                <a:gd name="connsiteX123" fmla="*/ 1118379 w 42118086"/>
                <a:gd name="connsiteY123" fmla="*/ 1982883 h 6975464"/>
                <a:gd name="connsiteX124" fmla="*/ 1118379 w 42118086"/>
                <a:gd name="connsiteY124" fmla="*/ 1636704 h 6975464"/>
                <a:gd name="connsiteX125" fmla="*/ 1230374 w 42118086"/>
                <a:gd name="connsiteY125" fmla="*/ 1549963 h 6975464"/>
                <a:gd name="connsiteX126" fmla="*/ 1480393 w 42118086"/>
                <a:gd name="connsiteY126" fmla="*/ 1355976 h 6975464"/>
                <a:gd name="connsiteX127" fmla="*/ 1110492 w 42118086"/>
                <a:gd name="connsiteY127" fmla="*/ 1064997 h 6975464"/>
                <a:gd name="connsiteX128" fmla="*/ 1475660 w 42118086"/>
                <a:gd name="connsiteY128" fmla="*/ 1342571 h 6975464"/>
                <a:gd name="connsiteX129" fmla="*/ 1223276 w 42118086"/>
                <a:gd name="connsiteY129" fmla="*/ 1538923 h 6975464"/>
                <a:gd name="connsiteX130" fmla="*/ 1230374 w 42118086"/>
                <a:gd name="connsiteY130" fmla="*/ 1549963 h 6975464"/>
                <a:gd name="connsiteX131" fmla="*/ 1222487 w 42118086"/>
                <a:gd name="connsiteY131" fmla="*/ 1539711 h 6975464"/>
                <a:gd name="connsiteX132" fmla="*/ 1112069 w 42118086"/>
                <a:gd name="connsiteY132" fmla="*/ 1625665 h 6975464"/>
                <a:gd name="connsiteX133" fmla="*/ 746900 w 42118086"/>
                <a:gd name="connsiteY133" fmla="*/ 1348091 h 6975464"/>
                <a:gd name="connsiteX134" fmla="*/ 1110492 w 42118086"/>
                <a:gd name="connsiteY134" fmla="*/ 1064997 h 6975464"/>
                <a:gd name="connsiteX135" fmla="*/ 1488280 w 42118086"/>
                <a:gd name="connsiteY135" fmla="*/ 413645 h 6975464"/>
                <a:gd name="connsiteX136" fmla="*/ 1498533 w 42118086"/>
                <a:gd name="connsiteY136" fmla="*/ 421530 h 6975464"/>
                <a:gd name="connsiteX137" fmla="*/ 1853448 w 42118086"/>
                <a:gd name="connsiteY137" fmla="*/ 691218 h 6975464"/>
                <a:gd name="connsiteX138" fmla="*/ 1489068 w 42118086"/>
                <a:gd name="connsiteY138" fmla="*/ 973524 h 6975464"/>
                <a:gd name="connsiteX139" fmla="*/ 1123900 w 42118086"/>
                <a:gd name="connsiteY139" fmla="*/ 695950 h 6975464"/>
                <a:gd name="connsiteX140" fmla="*/ 1488280 w 42118086"/>
                <a:gd name="connsiteY140" fmla="*/ 413645 h 6975464"/>
                <a:gd name="connsiteX141" fmla="*/ 1493012 w 42118086"/>
                <a:gd name="connsiteY141" fmla="*/ 117464 h 6975464"/>
                <a:gd name="connsiteX142" fmla="*/ 42118086 w 42118086"/>
                <a:gd name="connsiteY142" fmla="*/ 0 h 6975464"/>
                <a:gd name="connsiteX143" fmla="*/ 5957423 w 42118086"/>
                <a:gd name="connsiteY143" fmla="*/ 6975464 h 6975464"/>
                <a:gd name="connsiteX144" fmla="*/ 843615 w 42118086"/>
                <a:gd name="connsiteY144" fmla="*/ 6975464 h 6975464"/>
                <a:gd name="connsiteX145" fmla="*/ 810785 w 42118086"/>
                <a:gd name="connsiteY145" fmla="*/ 6950504 h 6975464"/>
                <a:gd name="connsiteX146" fmla="*/ 746900 w 42118086"/>
                <a:gd name="connsiteY146" fmla="*/ 6901934 h 6975464"/>
                <a:gd name="connsiteX147" fmla="*/ 746900 w 42118086"/>
                <a:gd name="connsiteY147" fmla="*/ 6547081 h 6975464"/>
                <a:gd name="connsiteX148" fmla="*/ 1019002 w 42118086"/>
                <a:gd name="connsiteY148" fmla="*/ 6335746 h 6975464"/>
                <a:gd name="connsiteX149" fmla="*/ 1012693 w 42118086"/>
                <a:gd name="connsiteY149" fmla="*/ 6323918 h 6975464"/>
                <a:gd name="connsiteX150" fmla="*/ 1019791 w 42118086"/>
                <a:gd name="connsiteY150" fmla="*/ 6334957 h 6975464"/>
                <a:gd name="connsiteX151" fmla="*/ 1110492 w 42118086"/>
                <a:gd name="connsiteY151" fmla="*/ 6264775 h 6975464"/>
                <a:gd name="connsiteX152" fmla="*/ 1489068 w 42118086"/>
                <a:gd name="connsiteY152" fmla="*/ 6553389 h 6975464"/>
                <a:gd name="connsiteX153" fmla="*/ 1870800 w 42118086"/>
                <a:gd name="connsiteY153" fmla="*/ 6257678 h 6975464"/>
                <a:gd name="connsiteX154" fmla="*/ 1870800 w 42118086"/>
                <a:gd name="connsiteY154" fmla="*/ 6139394 h 6975464"/>
                <a:gd name="connsiteX155" fmla="*/ 1857392 w 42118086"/>
                <a:gd name="connsiteY155" fmla="*/ 6144914 h 6975464"/>
                <a:gd name="connsiteX156" fmla="*/ 1857392 w 42118086"/>
                <a:gd name="connsiteY156" fmla="*/ 6251370 h 6975464"/>
                <a:gd name="connsiteX157" fmla="*/ 1495378 w 42118086"/>
                <a:gd name="connsiteY157" fmla="*/ 6531309 h 6975464"/>
                <a:gd name="connsiteX158" fmla="*/ 1495378 w 42118086"/>
                <a:gd name="connsiteY158" fmla="*/ 6185131 h 6975464"/>
                <a:gd name="connsiteX159" fmla="*/ 1857392 w 42118086"/>
                <a:gd name="connsiteY159" fmla="*/ 5904403 h 6975464"/>
                <a:gd name="connsiteX160" fmla="*/ 1857392 w 42118086"/>
                <a:gd name="connsiteY160" fmla="*/ 6144125 h 6975464"/>
                <a:gd name="connsiteX161" fmla="*/ 1870800 w 42118086"/>
                <a:gd name="connsiteY161" fmla="*/ 6138605 h 6975464"/>
                <a:gd name="connsiteX162" fmla="*/ 1870800 w 42118086"/>
                <a:gd name="connsiteY162" fmla="*/ 5887843 h 6975464"/>
                <a:gd name="connsiteX163" fmla="*/ 1739875 w 42118086"/>
                <a:gd name="connsiteY163" fmla="*/ 5788484 h 6975464"/>
                <a:gd name="connsiteX164" fmla="*/ 1497744 w 42118086"/>
                <a:gd name="connsiteY164" fmla="*/ 5604749 h 6975464"/>
                <a:gd name="connsiteX165" fmla="*/ 1497744 w 42118086"/>
                <a:gd name="connsiteY165" fmla="*/ 5424957 h 6975464"/>
                <a:gd name="connsiteX166" fmla="*/ 1484336 w 42118086"/>
                <a:gd name="connsiteY166" fmla="*/ 5427322 h 6975464"/>
                <a:gd name="connsiteX167" fmla="*/ 1484336 w 42118086"/>
                <a:gd name="connsiteY167" fmla="*/ 5598440 h 6975464"/>
                <a:gd name="connsiteX168" fmla="*/ 1122322 w 42118086"/>
                <a:gd name="connsiteY168" fmla="*/ 5879169 h 6975464"/>
                <a:gd name="connsiteX169" fmla="*/ 1122322 w 42118086"/>
                <a:gd name="connsiteY169" fmla="*/ 5532990 h 6975464"/>
                <a:gd name="connsiteX170" fmla="*/ 1292682 w 42118086"/>
                <a:gd name="connsiteY170" fmla="*/ 5400511 h 6975464"/>
                <a:gd name="connsiteX171" fmla="*/ 1285583 w 42118086"/>
                <a:gd name="connsiteY171" fmla="*/ 5390260 h 6975464"/>
                <a:gd name="connsiteX172" fmla="*/ 1116013 w 42118086"/>
                <a:gd name="connsiteY172" fmla="*/ 5521161 h 6975464"/>
                <a:gd name="connsiteX173" fmla="*/ 750844 w 42118086"/>
                <a:gd name="connsiteY173" fmla="*/ 5243588 h 6975464"/>
                <a:gd name="connsiteX174" fmla="*/ 1025312 w 42118086"/>
                <a:gd name="connsiteY174" fmla="*/ 5030676 h 6975464"/>
                <a:gd name="connsiteX175" fmla="*/ 1110492 w 42118086"/>
                <a:gd name="connsiteY175" fmla="*/ 4965225 h 6975464"/>
                <a:gd name="connsiteX176" fmla="*/ 1475660 w 42118086"/>
                <a:gd name="connsiteY176" fmla="*/ 5242799 h 6975464"/>
                <a:gd name="connsiteX177" fmla="*/ 1285583 w 42118086"/>
                <a:gd name="connsiteY177" fmla="*/ 5389472 h 6975464"/>
                <a:gd name="connsiteX178" fmla="*/ 1293470 w 42118086"/>
                <a:gd name="connsiteY178" fmla="*/ 5400511 h 6975464"/>
                <a:gd name="connsiteX179" fmla="*/ 1484336 w 42118086"/>
                <a:gd name="connsiteY179" fmla="*/ 5252262 h 6975464"/>
                <a:gd name="connsiteX180" fmla="*/ 1484336 w 42118086"/>
                <a:gd name="connsiteY180" fmla="*/ 5426534 h 6975464"/>
                <a:gd name="connsiteX181" fmla="*/ 1497744 w 42118086"/>
                <a:gd name="connsiteY181" fmla="*/ 5424168 h 6975464"/>
                <a:gd name="connsiteX182" fmla="*/ 1497744 w 42118086"/>
                <a:gd name="connsiteY182" fmla="*/ 5246742 h 6975464"/>
                <a:gd name="connsiteX183" fmla="*/ 1513518 w 42118086"/>
                <a:gd name="connsiteY183" fmla="*/ 5234125 h 6975464"/>
                <a:gd name="connsiteX184" fmla="*/ 1513518 w 42118086"/>
                <a:gd name="connsiteY184" fmla="*/ 5217565 h 6975464"/>
                <a:gd name="connsiteX185" fmla="*/ 1495378 w 42118086"/>
                <a:gd name="connsiteY185" fmla="*/ 5231759 h 6975464"/>
                <a:gd name="connsiteX186" fmla="*/ 1495378 w 42118086"/>
                <a:gd name="connsiteY186" fmla="*/ 4885580 h 6975464"/>
                <a:gd name="connsiteX187" fmla="*/ 1513518 w 42118086"/>
                <a:gd name="connsiteY187" fmla="*/ 4871386 h 6975464"/>
                <a:gd name="connsiteX188" fmla="*/ 1513518 w 42118086"/>
                <a:gd name="connsiteY188" fmla="*/ 4854826 h 6975464"/>
                <a:gd name="connsiteX189" fmla="*/ 1489068 w 42118086"/>
                <a:gd name="connsiteY189" fmla="*/ 4873752 h 6975464"/>
                <a:gd name="connsiteX190" fmla="*/ 1123900 w 42118086"/>
                <a:gd name="connsiteY190" fmla="*/ 4596178 h 6975464"/>
                <a:gd name="connsiteX191" fmla="*/ 1488280 w 42118086"/>
                <a:gd name="connsiteY191" fmla="*/ 4313873 h 6975464"/>
                <a:gd name="connsiteX192" fmla="*/ 1853448 w 42118086"/>
                <a:gd name="connsiteY192" fmla="*/ 4591447 h 6975464"/>
                <a:gd name="connsiteX193" fmla="*/ 1514307 w 42118086"/>
                <a:gd name="connsiteY193" fmla="*/ 4854826 h 6975464"/>
                <a:gd name="connsiteX194" fmla="*/ 1514307 w 42118086"/>
                <a:gd name="connsiteY194" fmla="*/ 4870598 h 6975464"/>
                <a:gd name="connsiteX195" fmla="*/ 1857392 w 42118086"/>
                <a:gd name="connsiteY195" fmla="*/ 4604852 h 6975464"/>
                <a:gd name="connsiteX196" fmla="*/ 1857392 w 42118086"/>
                <a:gd name="connsiteY196" fmla="*/ 4951031 h 6975464"/>
                <a:gd name="connsiteX197" fmla="*/ 1514307 w 42118086"/>
                <a:gd name="connsiteY197" fmla="*/ 5217565 h 6975464"/>
                <a:gd name="connsiteX198" fmla="*/ 1514307 w 42118086"/>
                <a:gd name="connsiteY198" fmla="*/ 5234125 h 6975464"/>
                <a:gd name="connsiteX199" fmla="*/ 1870800 w 42118086"/>
                <a:gd name="connsiteY199" fmla="*/ 4957339 h 6975464"/>
                <a:gd name="connsiteX200" fmla="*/ 1870800 w 42118086"/>
                <a:gd name="connsiteY200" fmla="*/ 4588292 h 6975464"/>
                <a:gd name="connsiteX201" fmla="*/ 1497744 w 42118086"/>
                <a:gd name="connsiteY201" fmla="*/ 4304410 h 6975464"/>
                <a:gd name="connsiteX202" fmla="*/ 1497744 w 42118086"/>
                <a:gd name="connsiteY202" fmla="*/ 3956654 h 6975464"/>
                <a:gd name="connsiteX203" fmla="*/ 1484336 w 42118086"/>
                <a:gd name="connsiteY203" fmla="*/ 3966905 h 6975464"/>
                <a:gd name="connsiteX204" fmla="*/ 1484336 w 42118086"/>
                <a:gd name="connsiteY204" fmla="*/ 4299679 h 6975464"/>
                <a:gd name="connsiteX205" fmla="*/ 1122322 w 42118086"/>
                <a:gd name="connsiteY205" fmla="*/ 4579618 h 6975464"/>
                <a:gd name="connsiteX206" fmla="*/ 1122322 w 42118086"/>
                <a:gd name="connsiteY206" fmla="*/ 4233439 h 6975464"/>
                <a:gd name="connsiteX207" fmla="*/ 1484336 w 42118086"/>
                <a:gd name="connsiteY207" fmla="*/ 3952712 h 6975464"/>
                <a:gd name="connsiteX208" fmla="*/ 1484336 w 42118086"/>
                <a:gd name="connsiteY208" fmla="*/ 3966117 h 6975464"/>
                <a:gd name="connsiteX209" fmla="*/ 1497744 w 42118086"/>
                <a:gd name="connsiteY209" fmla="*/ 3955866 h 6975464"/>
                <a:gd name="connsiteX210" fmla="*/ 1497744 w 42118086"/>
                <a:gd name="connsiteY210" fmla="*/ 3936152 h 6975464"/>
                <a:gd name="connsiteX211" fmla="*/ 1136519 w 42118086"/>
                <a:gd name="connsiteY211" fmla="*/ 3661732 h 6975464"/>
                <a:gd name="connsiteX212" fmla="*/ 1125477 w 42118086"/>
                <a:gd name="connsiteY212" fmla="*/ 3669618 h 6975464"/>
                <a:gd name="connsiteX213" fmla="*/ 1135730 w 42118086"/>
                <a:gd name="connsiteY213" fmla="*/ 3660943 h 6975464"/>
                <a:gd name="connsiteX214" fmla="*/ 1119956 w 42118086"/>
                <a:gd name="connsiteY214" fmla="*/ 3649115 h 6975464"/>
                <a:gd name="connsiteX215" fmla="*/ 1119956 w 42118086"/>
                <a:gd name="connsiteY215" fmla="*/ 3637286 h 6975464"/>
                <a:gd name="connsiteX216" fmla="*/ 1106548 w 42118086"/>
                <a:gd name="connsiteY216" fmla="*/ 3637286 h 6975464"/>
                <a:gd name="connsiteX217" fmla="*/ 1106548 w 42118086"/>
                <a:gd name="connsiteY217" fmla="*/ 3649903 h 6975464"/>
                <a:gd name="connsiteX218" fmla="*/ 744534 w 42118086"/>
                <a:gd name="connsiteY218" fmla="*/ 3929843 h 6975464"/>
                <a:gd name="connsiteX219" fmla="*/ 744534 w 42118086"/>
                <a:gd name="connsiteY219" fmla="*/ 3612841 h 6975464"/>
                <a:gd name="connsiteX220" fmla="*/ 744534 w 42118086"/>
                <a:gd name="connsiteY220" fmla="*/ 3584453 h 6975464"/>
                <a:gd name="connsiteX221" fmla="*/ 1106548 w 42118086"/>
                <a:gd name="connsiteY221" fmla="*/ 3303725 h 6975464"/>
                <a:gd name="connsiteX222" fmla="*/ 1106548 w 42118086"/>
                <a:gd name="connsiteY222" fmla="*/ 3617573 h 6975464"/>
                <a:gd name="connsiteX223" fmla="*/ 1106548 w 42118086"/>
                <a:gd name="connsiteY223" fmla="*/ 3636498 h 6975464"/>
                <a:gd name="connsiteX224" fmla="*/ 1119956 w 42118086"/>
                <a:gd name="connsiteY224" fmla="*/ 3636498 h 6975464"/>
                <a:gd name="connsiteX225" fmla="*/ 1119956 w 42118086"/>
                <a:gd name="connsiteY225" fmla="*/ 3298205 h 6975464"/>
                <a:gd name="connsiteX226" fmla="*/ 1392847 w 42118086"/>
                <a:gd name="connsiteY226" fmla="*/ 3086870 h 6975464"/>
                <a:gd name="connsiteX227" fmla="*/ 1483547 w 42118086"/>
                <a:gd name="connsiteY227" fmla="*/ 3016688 h 6975464"/>
                <a:gd name="connsiteX228" fmla="*/ 1862913 w 42118086"/>
                <a:gd name="connsiteY228" fmla="*/ 3304513 h 6975464"/>
                <a:gd name="connsiteX229" fmla="*/ 2243855 w 42118086"/>
                <a:gd name="connsiteY229" fmla="*/ 3008803 h 6975464"/>
                <a:gd name="connsiteX230" fmla="*/ 2243855 w 42118086"/>
                <a:gd name="connsiteY230" fmla="*/ 2891307 h 6975464"/>
                <a:gd name="connsiteX231" fmla="*/ 2231236 w 42118086"/>
                <a:gd name="connsiteY231" fmla="*/ 2896827 h 6975464"/>
                <a:gd name="connsiteX232" fmla="*/ 2231236 w 42118086"/>
                <a:gd name="connsiteY232" fmla="*/ 3002494 h 6975464"/>
                <a:gd name="connsiteX233" fmla="*/ 1869222 w 42118086"/>
                <a:gd name="connsiteY233" fmla="*/ 3283222 h 6975464"/>
                <a:gd name="connsiteX234" fmla="*/ 1869222 w 42118086"/>
                <a:gd name="connsiteY234" fmla="*/ 2937043 h 6975464"/>
                <a:gd name="connsiteX235" fmla="*/ 2231236 w 42118086"/>
                <a:gd name="connsiteY235" fmla="*/ 2656315 h 6975464"/>
                <a:gd name="connsiteX236" fmla="*/ 2231236 w 42118086"/>
                <a:gd name="connsiteY236" fmla="*/ 2896038 h 6975464"/>
                <a:gd name="connsiteX237" fmla="*/ 2243855 w 42118086"/>
                <a:gd name="connsiteY237" fmla="*/ 2890518 h 6975464"/>
                <a:gd name="connsiteX238" fmla="*/ 2243855 w 42118086"/>
                <a:gd name="connsiteY238" fmla="*/ 2639755 h 6975464"/>
                <a:gd name="connsiteX239" fmla="*/ 2113720 w 42118086"/>
                <a:gd name="connsiteY239" fmla="*/ 2540397 h 6975464"/>
                <a:gd name="connsiteX240" fmla="*/ 2100312 w 42118086"/>
                <a:gd name="connsiteY240" fmla="*/ 2546705 h 6975464"/>
                <a:gd name="connsiteX241" fmla="*/ 2226503 w 42118086"/>
                <a:gd name="connsiteY241" fmla="*/ 2642910 h 6975464"/>
                <a:gd name="connsiteX242" fmla="*/ 1862124 w 42118086"/>
                <a:gd name="connsiteY242" fmla="*/ 2925215 h 6975464"/>
                <a:gd name="connsiteX243" fmla="*/ 1496955 w 42118086"/>
                <a:gd name="connsiteY243" fmla="*/ 2647641 h 6975464"/>
                <a:gd name="connsiteX244" fmla="*/ 1861335 w 42118086"/>
                <a:gd name="connsiteY244" fmla="*/ 2365336 h 6975464"/>
                <a:gd name="connsiteX245" fmla="*/ 2099523 w 42118086"/>
                <a:gd name="connsiteY245" fmla="*/ 2545916 h 6975464"/>
                <a:gd name="connsiteX246" fmla="*/ 2112931 w 42118086"/>
                <a:gd name="connsiteY246" fmla="*/ 2539608 h 6975464"/>
                <a:gd name="connsiteX247" fmla="*/ 1870800 w 42118086"/>
                <a:gd name="connsiteY247" fmla="*/ 2355873 h 6975464"/>
                <a:gd name="connsiteX248" fmla="*/ 1870800 w 42118086"/>
                <a:gd name="connsiteY248" fmla="*/ 2176869 h 6975464"/>
                <a:gd name="connsiteX249" fmla="*/ 1857392 w 42118086"/>
                <a:gd name="connsiteY249" fmla="*/ 2178447 h 6975464"/>
                <a:gd name="connsiteX250" fmla="*/ 1857392 w 42118086"/>
                <a:gd name="connsiteY250" fmla="*/ 2350353 h 6975464"/>
                <a:gd name="connsiteX251" fmla="*/ 1496167 w 42118086"/>
                <a:gd name="connsiteY251" fmla="*/ 2631081 h 6975464"/>
                <a:gd name="connsiteX252" fmla="*/ 1496167 w 42118086"/>
                <a:gd name="connsiteY252" fmla="*/ 2284114 h 6975464"/>
                <a:gd name="connsiteX253" fmla="*/ 1666526 w 42118086"/>
                <a:gd name="connsiteY253" fmla="*/ 2152424 h 6975464"/>
                <a:gd name="connsiteX254" fmla="*/ 1658639 w 42118086"/>
                <a:gd name="connsiteY254" fmla="*/ 2141384 h 6975464"/>
                <a:gd name="connsiteX255" fmla="*/ 1666526 w 42118086"/>
                <a:gd name="connsiteY255" fmla="*/ 2151636 h 6975464"/>
                <a:gd name="connsiteX256" fmla="*/ 1857392 w 42118086"/>
                <a:gd name="connsiteY256" fmla="*/ 2003386 h 6975464"/>
                <a:gd name="connsiteX257" fmla="*/ 1857392 w 42118086"/>
                <a:gd name="connsiteY257" fmla="*/ 2177658 h 6975464"/>
                <a:gd name="connsiteX258" fmla="*/ 1870800 w 42118086"/>
                <a:gd name="connsiteY258" fmla="*/ 2176081 h 6975464"/>
                <a:gd name="connsiteX259" fmla="*/ 1870800 w 42118086"/>
                <a:gd name="connsiteY259" fmla="*/ 1998654 h 6975464"/>
                <a:gd name="connsiteX260" fmla="*/ 1886574 w 42118086"/>
                <a:gd name="connsiteY260" fmla="*/ 1986037 h 6975464"/>
                <a:gd name="connsiteX261" fmla="*/ 1886574 w 42118086"/>
                <a:gd name="connsiteY261" fmla="*/ 1969478 h 6975464"/>
                <a:gd name="connsiteX262" fmla="*/ 1869222 w 42118086"/>
                <a:gd name="connsiteY262" fmla="*/ 1982883 h 6975464"/>
                <a:gd name="connsiteX263" fmla="*/ 1869222 w 42118086"/>
                <a:gd name="connsiteY263" fmla="*/ 1636704 h 6975464"/>
                <a:gd name="connsiteX264" fmla="*/ 1886574 w 42118086"/>
                <a:gd name="connsiteY264" fmla="*/ 1623299 h 6975464"/>
                <a:gd name="connsiteX265" fmla="*/ 1886574 w 42118086"/>
                <a:gd name="connsiteY265" fmla="*/ 1606739 h 6975464"/>
                <a:gd name="connsiteX266" fmla="*/ 1862124 w 42118086"/>
                <a:gd name="connsiteY266" fmla="*/ 1625665 h 6975464"/>
                <a:gd name="connsiteX267" fmla="*/ 1496955 w 42118086"/>
                <a:gd name="connsiteY267" fmla="*/ 1348091 h 6975464"/>
                <a:gd name="connsiteX268" fmla="*/ 1861335 w 42118086"/>
                <a:gd name="connsiteY268" fmla="*/ 1064997 h 6975464"/>
                <a:gd name="connsiteX269" fmla="*/ 2226503 w 42118086"/>
                <a:gd name="connsiteY269" fmla="*/ 1342571 h 6975464"/>
                <a:gd name="connsiteX270" fmla="*/ 1887362 w 42118086"/>
                <a:gd name="connsiteY270" fmla="*/ 1605951 h 6975464"/>
                <a:gd name="connsiteX271" fmla="*/ 1887362 w 42118086"/>
                <a:gd name="connsiteY271" fmla="*/ 1622510 h 6975464"/>
                <a:gd name="connsiteX272" fmla="*/ 2231236 w 42118086"/>
                <a:gd name="connsiteY272" fmla="*/ 1355976 h 6975464"/>
                <a:gd name="connsiteX273" fmla="*/ 2231236 w 42118086"/>
                <a:gd name="connsiteY273" fmla="*/ 1702944 h 6975464"/>
                <a:gd name="connsiteX274" fmla="*/ 1887362 w 42118086"/>
                <a:gd name="connsiteY274" fmla="*/ 1968689 h 6975464"/>
                <a:gd name="connsiteX275" fmla="*/ 1887362 w 42118086"/>
                <a:gd name="connsiteY275" fmla="*/ 1985249 h 6975464"/>
                <a:gd name="connsiteX276" fmla="*/ 2243855 w 42118086"/>
                <a:gd name="connsiteY276" fmla="*/ 1709252 h 6975464"/>
                <a:gd name="connsiteX277" fmla="*/ 2243855 w 42118086"/>
                <a:gd name="connsiteY277" fmla="*/ 1339416 h 6975464"/>
                <a:gd name="connsiteX278" fmla="*/ 1870800 w 42118086"/>
                <a:gd name="connsiteY278" fmla="*/ 1056323 h 6975464"/>
                <a:gd name="connsiteX279" fmla="*/ 1870800 w 42118086"/>
                <a:gd name="connsiteY279" fmla="*/ 707778 h 6975464"/>
                <a:gd name="connsiteX280" fmla="*/ 1857392 w 42118086"/>
                <a:gd name="connsiteY280" fmla="*/ 718030 h 6975464"/>
                <a:gd name="connsiteX281" fmla="*/ 1857392 w 42118086"/>
                <a:gd name="connsiteY281" fmla="*/ 1050803 h 6975464"/>
                <a:gd name="connsiteX282" fmla="*/ 1496167 w 42118086"/>
                <a:gd name="connsiteY282" fmla="*/ 1331531 h 6975464"/>
                <a:gd name="connsiteX283" fmla="*/ 1496167 w 42118086"/>
                <a:gd name="connsiteY283" fmla="*/ 985352 h 6975464"/>
                <a:gd name="connsiteX284" fmla="*/ 1857392 w 42118086"/>
                <a:gd name="connsiteY284" fmla="*/ 704624 h 6975464"/>
                <a:gd name="connsiteX285" fmla="*/ 1857392 w 42118086"/>
                <a:gd name="connsiteY285" fmla="*/ 717241 h 6975464"/>
                <a:gd name="connsiteX286" fmla="*/ 1870800 w 42118086"/>
                <a:gd name="connsiteY286" fmla="*/ 706990 h 6975464"/>
                <a:gd name="connsiteX287" fmla="*/ 1870800 w 42118086"/>
                <a:gd name="connsiteY287" fmla="*/ 688064 h 6975464"/>
                <a:gd name="connsiteX288" fmla="*/ 1509574 w 42118086"/>
                <a:gd name="connsiteY288" fmla="*/ 412856 h 6975464"/>
                <a:gd name="connsiteX289" fmla="*/ 1498533 w 42118086"/>
                <a:gd name="connsiteY289" fmla="*/ 421530 h 6975464"/>
                <a:gd name="connsiteX290" fmla="*/ 1508786 w 42118086"/>
                <a:gd name="connsiteY290" fmla="*/ 412856 h 6975464"/>
                <a:gd name="connsiteX291" fmla="*/ 1493012 w 42118086"/>
                <a:gd name="connsiteY291" fmla="*/ 401028 h 6975464"/>
                <a:gd name="connsiteX292" fmla="*/ 1493012 w 42118086"/>
                <a:gd name="connsiteY292" fmla="*/ 119417 h 6975464"/>
                <a:gd name="connsiteX293" fmla="*/ 1493012 w 42118086"/>
                <a:gd name="connsiteY293" fmla="*/ 117464 h 6975464"/>
                <a:gd name="connsiteX294" fmla="*/ 1398859 w 42118086"/>
                <a:gd name="connsiteY294" fmla="*/ 117464 h 6975464"/>
                <a:gd name="connsiteX295" fmla="*/ 1480393 w 42118086"/>
                <a:gd name="connsiteY295" fmla="*/ 117464 h 6975464"/>
                <a:gd name="connsiteX296" fmla="*/ 1480393 w 42118086"/>
                <a:gd name="connsiteY296" fmla="*/ 201868 h 6975464"/>
                <a:gd name="connsiteX297" fmla="*/ 1480393 w 42118086"/>
                <a:gd name="connsiteY297" fmla="*/ 401028 h 6975464"/>
                <a:gd name="connsiteX298" fmla="*/ 1118379 w 42118086"/>
                <a:gd name="connsiteY298" fmla="*/ 681756 h 6975464"/>
                <a:gd name="connsiteX299" fmla="*/ 1118379 w 42118086"/>
                <a:gd name="connsiteY299" fmla="*/ 335577 h 6975464"/>
                <a:gd name="connsiteX300" fmla="*/ 1379242 w 42118086"/>
                <a:gd name="connsiteY300" fmla="*/ 132719 h 6975464"/>
                <a:gd name="connsiteX301" fmla="*/ 1398859 w 42118086"/>
                <a:gd name="connsiteY301" fmla="*/ 117464 h 6975464"/>
                <a:gd name="connsiteX302" fmla="*/ 840168 w 42118086"/>
                <a:gd name="connsiteY302" fmla="*/ 117464 h 6975464"/>
                <a:gd name="connsiteX303" fmla="*/ 1377550 w 42118086"/>
                <a:gd name="connsiteY303" fmla="*/ 117464 h 6975464"/>
                <a:gd name="connsiteX304" fmla="*/ 1301753 w 42118086"/>
                <a:gd name="connsiteY304" fmla="*/ 176360 h 6975464"/>
                <a:gd name="connsiteX305" fmla="*/ 1112069 w 42118086"/>
                <a:gd name="connsiteY305" fmla="*/ 323748 h 6975464"/>
                <a:gd name="connsiteX306" fmla="*/ 857417 w 42118086"/>
                <a:gd name="connsiteY306" fmla="*/ 130551 h 6975464"/>
                <a:gd name="connsiteX307" fmla="*/ 840168 w 42118086"/>
                <a:gd name="connsiteY307" fmla="*/ 117464 h 6975464"/>
                <a:gd name="connsiteX0" fmla="*/ 738225 w 42198532"/>
                <a:gd name="connsiteY0" fmla="*/ 6911396 h 6975464"/>
                <a:gd name="connsiteX1" fmla="*/ 814828 w 42198532"/>
                <a:gd name="connsiteY1" fmla="*/ 6969750 h 6975464"/>
                <a:gd name="connsiteX2" fmla="*/ 822329 w 42198532"/>
                <a:gd name="connsiteY2" fmla="*/ 6975464 h 6975464"/>
                <a:gd name="connsiteX3" fmla="*/ 655724 w 42198532"/>
                <a:gd name="connsiteY3" fmla="*/ 6975464 h 6975464"/>
                <a:gd name="connsiteX4" fmla="*/ 656989 w 42198532"/>
                <a:gd name="connsiteY4" fmla="*/ 6974481 h 6975464"/>
                <a:gd name="connsiteX5" fmla="*/ 738225 w 42198532"/>
                <a:gd name="connsiteY5" fmla="*/ 6911396 h 6975464"/>
                <a:gd name="connsiteX6" fmla="*/ 733493 w 42198532"/>
                <a:gd name="connsiteY6" fmla="*/ 6551812 h 6975464"/>
                <a:gd name="connsiteX7" fmla="*/ 733493 w 42198532"/>
                <a:gd name="connsiteY7" fmla="*/ 6897991 h 6975464"/>
                <a:gd name="connsiteX8" fmla="*/ 639637 w 42198532"/>
                <a:gd name="connsiteY8" fmla="*/ 6970539 h 6975464"/>
                <a:gd name="connsiteX9" fmla="*/ 656989 w 42198532"/>
                <a:gd name="connsiteY9" fmla="*/ 6974481 h 6975464"/>
                <a:gd name="connsiteX10" fmla="*/ 638848 w 42198532"/>
                <a:gd name="connsiteY10" fmla="*/ 6971327 h 6975464"/>
                <a:gd name="connsiteX11" fmla="*/ 633515 w 42198532"/>
                <a:gd name="connsiteY11" fmla="*/ 6975464 h 6975464"/>
                <a:gd name="connsiteX12" fmla="*/ 371479 w 42198532"/>
                <a:gd name="connsiteY12" fmla="*/ 6975464 h 6975464"/>
                <a:gd name="connsiteX13" fmla="*/ 371479 w 42198532"/>
                <a:gd name="connsiteY13" fmla="*/ 6917056 h 6975464"/>
                <a:gd name="connsiteX14" fmla="*/ 371479 w 42198532"/>
                <a:gd name="connsiteY14" fmla="*/ 6832540 h 6975464"/>
                <a:gd name="connsiteX15" fmla="*/ 733493 w 42198532"/>
                <a:gd name="connsiteY15" fmla="*/ 6551812 h 6975464"/>
                <a:gd name="connsiteX16" fmla="*/ 1106548 w 42198532"/>
                <a:gd name="connsiteY16" fmla="*/ 5904403 h 6975464"/>
                <a:gd name="connsiteX17" fmla="*/ 1106548 w 42198532"/>
                <a:gd name="connsiteY17" fmla="*/ 6251370 h 6975464"/>
                <a:gd name="connsiteX18" fmla="*/ 1012693 w 42198532"/>
                <a:gd name="connsiteY18" fmla="*/ 6323918 h 6975464"/>
                <a:gd name="connsiteX19" fmla="*/ 744534 w 42198532"/>
                <a:gd name="connsiteY19" fmla="*/ 6531309 h 6975464"/>
                <a:gd name="connsiteX20" fmla="*/ 744534 w 42198532"/>
                <a:gd name="connsiteY20" fmla="*/ 6185131 h 6975464"/>
                <a:gd name="connsiteX21" fmla="*/ 873093 w 42198532"/>
                <a:gd name="connsiteY21" fmla="*/ 6085772 h 6975464"/>
                <a:gd name="connsiteX22" fmla="*/ 1106548 w 42198532"/>
                <a:gd name="connsiteY22" fmla="*/ 5904403 h 6975464"/>
                <a:gd name="connsiteX23" fmla="*/ 1739875 w 42198532"/>
                <a:gd name="connsiteY23" fmla="*/ 5788484 h 6975464"/>
                <a:gd name="connsiteX24" fmla="*/ 1726467 w 42198532"/>
                <a:gd name="connsiteY24" fmla="*/ 5794792 h 6975464"/>
                <a:gd name="connsiteX25" fmla="*/ 1739875 w 42198532"/>
                <a:gd name="connsiteY25" fmla="*/ 5788484 h 6975464"/>
                <a:gd name="connsiteX26" fmla="*/ 1488280 w 42198532"/>
                <a:gd name="connsiteY26" fmla="*/ 5613423 h 6975464"/>
                <a:gd name="connsiteX27" fmla="*/ 1726467 w 42198532"/>
                <a:gd name="connsiteY27" fmla="*/ 5794792 h 6975464"/>
                <a:gd name="connsiteX28" fmla="*/ 1853448 w 42198532"/>
                <a:gd name="connsiteY28" fmla="*/ 5890997 h 6975464"/>
                <a:gd name="connsiteX29" fmla="*/ 1489068 w 42198532"/>
                <a:gd name="connsiteY29" fmla="*/ 6174091 h 6975464"/>
                <a:gd name="connsiteX30" fmla="*/ 1123900 w 42198532"/>
                <a:gd name="connsiteY30" fmla="*/ 5896517 h 6975464"/>
                <a:gd name="connsiteX31" fmla="*/ 1488280 w 42198532"/>
                <a:gd name="connsiteY31" fmla="*/ 5613423 h 6975464"/>
                <a:gd name="connsiteX32" fmla="*/ 359648 w 42198532"/>
                <a:gd name="connsiteY32" fmla="*/ 4965225 h 6975464"/>
                <a:gd name="connsiteX33" fmla="*/ 724817 w 42198532"/>
                <a:gd name="connsiteY33" fmla="*/ 5242799 h 6975464"/>
                <a:gd name="connsiteX34" fmla="*/ 487418 w 42198532"/>
                <a:gd name="connsiteY34" fmla="*/ 5426534 h 6975464"/>
                <a:gd name="connsiteX35" fmla="*/ 493727 w 42198532"/>
                <a:gd name="connsiteY35" fmla="*/ 5437574 h 6975464"/>
                <a:gd name="connsiteX36" fmla="*/ 733493 w 42198532"/>
                <a:gd name="connsiteY36" fmla="*/ 5252262 h 6975464"/>
                <a:gd name="connsiteX37" fmla="*/ 733493 w 42198532"/>
                <a:gd name="connsiteY37" fmla="*/ 5598440 h 6975464"/>
                <a:gd name="connsiteX38" fmla="*/ 633328 w 42198532"/>
                <a:gd name="connsiteY38" fmla="*/ 5675720 h 6975464"/>
                <a:gd name="connsiteX39" fmla="*/ 641215 w 42198532"/>
                <a:gd name="connsiteY39" fmla="*/ 5688337 h 6975464"/>
                <a:gd name="connsiteX40" fmla="*/ 737436 w 42198532"/>
                <a:gd name="connsiteY40" fmla="*/ 5613423 h 6975464"/>
                <a:gd name="connsiteX41" fmla="*/ 1102605 w 42198532"/>
                <a:gd name="connsiteY41" fmla="*/ 5890997 h 6975464"/>
                <a:gd name="connsiteX42" fmla="*/ 866783 w 42198532"/>
                <a:gd name="connsiteY42" fmla="*/ 6073943 h 6975464"/>
                <a:gd name="connsiteX43" fmla="*/ 873093 w 42198532"/>
                <a:gd name="connsiteY43" fmla="*/ 6085772 h 6975464"/>
                <a:gd name="connsiteX44" fmla="*/ 865994 w 42198532"/>
                <a:gd name="connsiteY44" fmla="*/ 6074732 h 6975464"/>
                <a:gd name="connsiteX45" fmla="*/ 738225 w 42198532"/>
                <a:gd name="connsiteY45" fmla="*/ 6174091 h 6975464"/>
                <a:gd name="connsiteX46" fmla="*/ 373056 w 42198532"/>
                <a:gd name="connsiteY46" fmla="*/ 5896517 h 6975464"/>
                <a:gd name="connsiteX47" fmla="*/ 640426 w 42198532"/>
                <a:gd name="connsiteY47" fmla="*/ 5689125 h 6975464"/>
                <a:gd name="connsiteX48" fmla="*/ 633328 w 42198532"/>
                <a:gd name="connsiteY48" fmla="*/ 5676508 h 6975464"/>
                <a:gd name="connsiteX49" fmla="*/ 371479 w 42198532"/>
                <a:gd name="connsiteY49" fmla="*/ 5879169 h 6975464"/>
                <a:gd name="connsiteX50" fmla="*/ 371479 w 42198532"/>
                <a:gd name="connsiteY50" fmla="*/ 5532990 h 6975464"/>
                <a:gd name="connsiteX51" fmla="*/ 493727 w 42198532"/>
                <a:gd name="connsiteY51" fmla="*/ 5438362 h 6975464"/>
                <a:gd name="connsiteX52" fmla="*/ 486629 w 42198532"/>
                <a:gd name="connsiteY52" fmla="*/ 5426534 h 6975464"/>
                <a:gd name="connsiteX53" fmla="*/ 365169 w 42198532"/>
                <a:gd name="connsiteY53" fmla="*/ 5521161 h 6975464"/>
                <a:gd name="connsiteX54" fmla="*/ 0 w 42198532"/>
                <a:gd name="connsiteY54" fmla="*/ 5243588 h 6975464"/>
                <a:gd name="connsiteX55" fmla="*/ 359648 w 42198532"/>
                <a:gd name="connsiteY55" fmla="*/ 4965225 h 6975464"/>
                <a:gd name="connsiteX56" fmla="*/ 1106548 w 42198532"/>
                <a:gd name="connsiteY56" fmla="*/ 4604852 h 6975464"/>
                <a:gd name="connsiteX57" fmla="*/ 1106548 w 42198532"/>
                <a:gd name="connsiteY57" fmla="*/ 4951031 h 6975464"/>
                <a:gd name="connsiteX58" fmla="*/ 1018214 w 42198532"/>
                <a:gd name="connsiteY58" fmla="*/ 5019636 h 6975464"/>
                <a:gd name="connsiteX59" fmla="*/ 1025312 w 42198532"/>
                <a:gd name="connsiteY59" fmla="*/ 5030676 h 6975464"/>
                <a:gd name="connsiteX60" fmla="*/ 1017425 w 42198532"/>
                <a:gd name="connsiteY60" fmla="*/ 5020424 h 6975464"/>
                <a:gd name="connsiteX61" fmla="*/ 744534 w 42198532"/>
                <a:gd name="connsiteY61" fmla="*/ 5231759 h 6975464"/>
                <a:gd name="connsiteX62" fmla="*/ 744534 w 42198532"/>
                <a:gd name="connsiteY62" fmla="*/ 4885580 h 6975464"/>
                <a:gd name="connsiteX63" fmla="*/ 856530 w 42198532"/>
                <a:gd name="connsiteY63" fmla="*/ 4798050 h 6975464"/>
                <a:gd name="connsiteX64" fmla="*/ 849432 w 42198532"/>
                <a:gd name="connsiteY64" fmla="*/ 4787799 h 6975464"/>
                <a:gd name="connsiteX65" fmla="*/ 857319 w 42198532"/>
                <a:gd name="connsiteY65" fmla="*/ 4798050 h 6975464"/>
                <a:gd name="connsiteX66" fmla="*/ 1106548 w 42198532"/>
                <a:gd name="connsiteY66" fmla="*/ 4604852 h 6975464"/>
                <a:gd name="connsiteX67" fmla="*/ 737436 w 42198532"/>
                <a:gd name="connsiteY67" fmla="*/ 4313873 h 6975464"/>
                <a:gd name="connsiteX68" fmla="*/ 1102605 w 42198532"/>
                <a:gd name="connsiteY68" fmla="*/ 4591447 h 6975464"/>
                <a:gd name="connsiteX69" fmla="*/ 849432 w 42198532"/>
                <a:gd name="connsiteY69" fmla="*/ 4787799 h 6975464"/>
                <a:gd name="connsiteX70" fmla="*/ 738225 w 42198532"/>
                <a:gd name="connsiteY70" fmla="*/ 4873752 h 6975464"/>
                <a:gd name="connsiteX71" fmla="*/ 373056 w 42198532"/>
                <a:gd name="connsiteY71" fmla="*/ 4596178 h 6975464"/>
                <a:gd name="connsiteX72" fmla="*/ 737436 w 42198532"/>
                <a:gd name="connsiteY72" fmla="*/ 4313873 h 6975464"/>
                <a:gd name="connsiteX73" fmla="*/ 1115224 w 42198532"/>
                <a:gd name="connsiteY73" fmla="*/ 3661732 h 6975464"/>
                <a:gd name="connsiteX74" fmla="*/ 1125477 w 42198532"/>
                <a:gd name="connsiteY74" fmla="*/ 3669618 h 6975464"/>
                <a:gd name="connsiteX75" fmla="*/ 1480393 w 42198532"/>
                <a:gd name="connsiteY75" fmla="*/ 3939306 h 6975464"/>
                <a:gd name="connsiteX76" fmla="*/ 1116013 w 42198532"/>
                <a:gd name="connsiteY76" fmla="*/ 4222399 h 6975464"/>
                <a:gd name="connsiteX77" fmla="*/ 750844 w 42198532"/>
                <a:gd name="connsiteY77" fmla="*/ 3944037 h 6975464"/>
                <a:gd name="connsiteX78" fmla="*/ 1115224 w 42198532"/>
                <a:gd name="connsiteY78" fmla="*/ 3661732 h 6975464"/>
                <a:gd name="connsiteX79" fmla="*/ 1480393 w 42198532"/>
                <a:gd name="connsiteY79" fmla="*/ 2656315 h 6975464"/>
                <a:gd name="connsiteX80" fmla="*/ 1480393 w 42198532"/>
                <a:gd name="connsiteY80" fmla="*/ 3002494 h 6975464"/>
                <a:gd name="connsiteX81" fmla="*/ 1386537 w 42198532"/>
                <a:gd name="connsiteY81" fmla="*/ 3075042 h 6975464"/>
                <a:gd name="connsiteX82" fmla="*/ 1392847 w 42198532"/>
                <a:gd name="connsiteY82" fmla="*/ 3086870 h 6975464"/>
                <a:gd name="connsiteX83" fmla="*/ 1385748 w 42198532"/>
                <a:gd name="connsiteY83" fmla="*/ 3075830 h 6975464"/>
                <a:gd name="connsiteX84" fmla="*/ 1118379 w 42198532"/>
                <a:gd name="connsiteY84" fmla="*/ 3283222 h 6975464"/>
                <a:gd name="connsiteX85" fmla="*/ 1118379 w 42198532"/>
                <a:gd name="connsiteY85" fmla="*/ 2937043 h 6975464"/>
                <a:gd name="connsiteX86" fmla="*/ 1246148 w 42198532"/>
                <a:gd name="connsiteY86" fmla="*/ 2837685 h 6975464"/>
                <a:gd name="connsiteX87" fmla="*/ 1239839 w 42198532"/>
                <a:gd name="connsiteY87" fmla="*/ 2825856 h 6975464"/>
                <a:gd name="connsiteX88" fmla="*/ 1246937 w 42198532"/>
                <a:gd name="connsiteY88" fmla="*/ 2836896 h 6975464"/>
                <a:gd name="connsiteX89" fmla="*/ 1480393 w 42198532"/>
                <a:gd name="connsiteY89" fmla="*/ 2656315 h 6975464"/>
                <a:gd name="connsiteX90" fmla="*/ 732704 w 42198532"/>
                <a:gd name="connsiteY90" fmla="*/ 1716349 h 6975464"/>
                <a:gd name="connsiteX91" fmla="*/ 1097873 w 42198532"/>
                <a:gd name="connsiteY91" fmla="*/ 1993923 h 6975464"/>
                <a:gd name="connsiteX92" fmla="*/ 860473 w 42198532"/>
                <a:gd name="connsiteY92" fmla="*/ 2177658 h 6975464"/>
                <a:gd name="connsiteX93" fmla="*/ 867572 w 42198532"/>
                <a:gd name="connsiteY93" fmla="*/ 2189486 h 6975464"/>
                <a:gd name="connsiteX94" fmla="*/ 1106548 w 42198532"/>
                <a:gd name="connsiteY94" fmla="*/ 2003386 h 6975464"/>
                <a:gd name="connsiteX95" fmla="*/ 1106548 w 42198532"/>
                <a:gd name="connsiteY95" fmla="*/ 2350353 h 6975464"/>
                <a:gd name="connsiteX96" fmla="*/ 1007172 w 42198532"/>
                <a:gd name="connsiteY96" fmla="*/ 2427632 h 6975464"/>
                <a:gd name="connsiteX97" fmla="*/ 1014270 w 42198532"/>
                <a:gd name="connsiteY97" fmla="*/ 2440249 h 6975464"/>
                <a:gd name="connsiteX98" fmla="*/ 1110492 w 42198532"/>
                <a:gd name="connsiteY98" fmla="*/ 2365336 h 6975464"/>
                <a:gd name="connsiteX99" fmla="*/ 1475660 w 42198532"/>
                <a:gd name="connsiteY99" fmla="*/ 2642910 h 6975464"/>
                <a:gd name="connsiteX100" fmla="*/ 1239839 w 42198532"/>
                <a:gd name="connsiteY100" fmla="*/ 2825856 h 6975464"/>
                <a:gd name="connsiteX101" fmla="*/ 1112069 w 42198532"/>
                <a:gd name="connsiteY101" fmla="*/ 2925215 h 6975464"/>
                <a:gd name="connsiteX102" fmla="*/ 746900 w 42198532"/>
                <a:gd name="connsiteY102" fmla="*/ 2647641 h 6975464"/>
                <a:gd name="connsiteX103" fmla="*/ 1013481 w 42198532"/>
                <a:gd name="connsiteY103" fmla="*/ 2440249 h 6975464"/>
                <a:gd name="connsiteX104" fmla="*/ 1006383 w 42198532"/>
                <a:gd name="connsiteY104" fmla="*/ 2427632 h 6975464"/>
                <a:gd name="connsiteX105" fmla="*/ 744534 w 42198532"/>
                <a:gd name="connsiteY105" fmla="*/ 2631081 h 6975464"/>
                <a:gd name="connsiteX106" fmla="*/ 744534 w 42198532"/>
                <a:gd name="connsiteY106" fmla="*/ 2284114 h 6975464"/>
                <a:gd name="connsiteX107" fmla="*/ 866783 w 42198532"/>
                <a:gd name="connsiteY107" fmla="*/ 2189486 h 6975464"/>
                <a:gd name="connsiteX108" fmla="*/ 860473 w 42198532"/>
                <a:gd name="connsiteY108" fmla="*/ 2178447 h 6975464"/>
                <a:gd name="connsiteX109" fmla="*/ 738225 w 42198532"/>
                <a:gd name="connsiteY109" fmla="*/ 2273074 h 6975464"/>
                <a:gd name="connsiteX110" fmla="*/ 373056 w 42198532"/>
                <a:gd name="connsiteY110" fmla="*/ 1995500 h 6975464"/>
                <a:gd name="connsiteX111" fmla="*/ 732704 w 42198532"/>
                <a:gd name="connsiteY111" fmla="*/ 1716349 h 6975464"/>
                <a:gd name="connsiteX112" fmla="*/ 1480393 w 42198532"/>
                <a:gd name="connsiteY112" fmla="*/ 1355976 h 6975464"/>
                <a:gd name="connsiteX113" fmla="*/ 1480393 w 42198532"/>
                <a:gd name="connsiteY113" fmla="*/ 1702944 h 6975464"/>
                <a:gd name="connsiteX114" fmla="*/ 1391269 w 42198532"/>
                <a:gd name="connsiteY114" fmla="*/ 1771549 h 6975464"/>
                <a:gd name="connsiteX115" fmla="*/ 1399156 w 42198532"/>
                <a:gd name="connsiteY115" fmla="*/ 1781800 h 6975464"/>
                <a:gd name="connsiteX116" fmla="*/ 1483547 w 42198532"/>
                <a:gd name="connsiteY116" fmla="*/ 1716349 h 6975464"/>
                <a:gd name="connsiteX117" fmla="*/ 1848716 w 42198532"/>
                <a:gd name="connsiteY117" fmla="*/ 1993923 h 6975464"/>
                <a:gd name="connsiteX118" fmla="*/ 1658639 w 42198532"/>
                <a:gd name="connsiteY118" fmla="*/ 2141384 h 6975464"/>
                <a:gd name="connsiteX119" fmla="*/ 1489068 w 42198532"/>
                <a:gd name="connsiteY119" fmla="*/ 2273074 h 6975464"/>
                <a:gd name="connsiteX120" fmla="*/ 1123900 w 42198532"/>
                <a:gd name="connsiteY120" fmla="*/ 1995500 h 6975464"/>
                <a:gd name="connsiteX121" fmla="*/ 1398368 w 42198532"/>
                <a:gd name="connsiteY121" fmla="*/ 1782588 h 6975464"/>
                <a:gd name="connsiteX122" fmla="*/ 1390481 w 42198532"/>
                <a:gd name="connsiteY122" fmla="*/ 1771549 h 6975464"/>
                <a:gd name="connsiteX123" fmla="*/ 1118379 w 42198532"/>
                <a:gd name="connsiteY123" fmla="*/ 1982883 h 6975464"/>
                <a:gd name="connsiteX124" fmla="*/ 1118379 w 42198532"/>
                <a:gd name="connsiteY124" fmla="*/ 1636704 h 6975464"/>
                <a:gd name="connsiteX125" fmla="*/ 1230374 w 42198532"/>
                <a:gd name="connsiteY125" fmla="*/ 1549963 h 6975464"/>
                <a:gd name="connsiteX126" fmla="*/ 1480393 w 42198532"/>
                <a:gd name="connsiteY126" fmla="*/ 1355976 h 6975464"/>
                <a:gd name="connsiteX127" fmla="*/ 1110492 w 42198532"/>
                <a:gd name="connsiteY127" fmla="*/ 1064997 h 6975464"/>
                <a:gd name="connsiteX128" fmla="*/ 1475660 w 42198532"/>
                <a:gd name="connsiteY128" fmla="*/ 1342571 h 6975464"/>
                <a:gd name="connsiteX129" fmla="*/ 1223276 w 42198532"/>
                <a:gd name="connsiteY129" fmla="*/ 1538923 h 6975464"/>
                <a:gd name="connsiteX130" fmla="*/ 1230374 w 42198532"/>
                <a:gd name="connsiteY130" fmla="*/ 1549963 h 6975464"/>
                <a:gd name="connsiteX131" fmla="*/ 1222487 w 42198532"/>
                <a:gd name="connsiteY131" fmla="*/ 1539711 h 6975464"/>
                <a:gd name="connsiteX132" fmla="*/ 1112069 w 42198532"/>
                <a:gd name="connsiteY132" fmla="*/ 1625665 h 6975464"/>
                <a:gd name="connsiteX133" fmla="*/ 746900 w 42198532"/>
                <a:gd name="connsiteY133" fmla="*/ 1348091 h 6975464"/>
                <a:gd name="connsiteX134" fmla="*/ 1110492 w 42198532"/>
                <a:gd name="connsiteY134" fmla="*/ 1064997 h 6975464"/>
                <a:gd name="connsiteX135" fmla="*/ 1488280 w 42198532"/>
                <a:gd name="connsiteY135" fmla="*/ 413645 h 6975464"/>
                <a:gd name="connsiteX136" fmla="*/ 1498533 w 42198532"/>
                <a:gd name="connsiteY136" fmla="*/ 421530 h 6975464"/>
                <a:gd name="connsiteX137" fmla="*/ 1853448 w 42198532"/>
                <a:gd name="connsiteY137" fmla="*/ 691218 h 6975464"/>
                <a:gd name="connsiteX138" fmla="*/ 1489068 w 42198532"/>
                <a:gd name="connsiteY138" fmla="*/ 973524 h 6975464"/>
                <a:gd name="connsiteX139" fmla="*/ 1123900 w 42198532"/>
                <a:gd name="connsiteY139" fmla="*/ 695950 h 6975464"/>
                <a:gd name="connsiteX140" fmla="*/ 1488280 w 42198532"/>
                <a:gd name="connsiteY140" fmla="*/ 413645 h 6975464"/>
                <a:gd name="connsiteX141" fmla="*/ 1493012 w 42198532"/>
                <a:gd name="connsiteY141" fmla="*/ 117464 h 6975464"/>
                <a:gd name="connsiteX142" fmla="*/ 42118086 w 42198532"/>
                <a:gd name="connsiteY142" fmla="*/ 0 h 6975464"/>
                <a:gd name="connsiteX143" fmla="*/ 42198532 w 42198532"/>
                <a:gd name="connsiteY143" fmla="*/ 6799268 h 6975464"/>
                <a:gd name="connsiteX144" fmla="*/ 843615 w 42198532"/>
                <a:gd name="connsiteY144" fmla="*/ 6975464 h 6975464"/>
                <a:gd name="connsiteX145" fmla="*/ 810785 w 42198532"/>
                <a:gd name="connsiteY145" fmla="*/ 6950504 h 6975464"/>
                <a:gd name="connsiteX146" fmla="*/ 746900 w 42198532"/>
                <a:gd name="connsiteY146" fmla="*/ 6901934 h 6975464"/>
                <a:gd name="connsiteX147" fmla="*/ 746900 w 42198532"/>
                <a:gd name="connsiteY147" fmla="*/ 6547081 h 6975464"/>
                <a:gd name="connsiteX148" fmla="*/ 1019002 w 42198532"/>
                <a:gd name="connsiteY148" fmla="*/ 6335746 h 6975464"/>
                <a:gd name="connsiteX149" fmla="*/ 1012693 w 42198532"/>
                <a:gd name="connsiteY149" fmla="*/ 6323918 h 6975464"/>
                <a:gd name="connsiteX150" fmla="*/ 1019791 w 42198532"/>
                <a:gd name="connsiteY150" fmla="*/ 6334957 h 6975464"/>
                <a:gd name="connsiteX151" fmla="*/ 1110492 w 42198532"/>
                <a:gd name="connsiteY151" fmla="*/ 6264775 h 6975464"/>
                <a:gd name="connsiteX152" fmla="*/ 1489068 w 42198532"/>
                <a:gd name="connsiteY152" fmla="*/ 6553389 h 6975464"/>
                <a:gd name="connsiteX153" fmla="*/ 1870800 w 42198532"/>
                <a:gd name="connsiteY153" fmla="*/ 6257678 h 6975464"/>
                <a:gd name="connsiteX154" fmla="*/ 1870800 w 42198532"/>
                <a:gd name="connsiteY154" fmla="*/ 6139394 h 6975464"/>
                <a:gd name="connsiteX155" fmla="*/ 1857392 w 42198532"/>
                <a:gd name="connsiteY155" fmla="*/ 6144914 h 6975464"/>
                <a:gd name="connsiteX156" fmla="*/ 1857392 w 42198532"/>
                <a:gd name="connsiteY156" fmla="*/ 6251370 h 6975464"/>
                <a:gd name="connsiteX157" fmla="*/ 1495378 w 42198532"/>
                <a:gd name="connsiteY157" fmla="*/ 6531309 h 6975464"/>
                <a:gd name="connsiteX158" fmla="*/ 1495378 w 42198532"/>
                <a:gd name="connsiteY158" fmla="*/ 6185131 h 6975464"/>
                <a:gd name="connsiteX159" fmla="*/ 1857392 w 42198532"/>
                <a:gd name="connsiteY159" fmla="*/ 5904403 h 6975464"/>
                <a:gd name="connsiteX160" fmla="*/ 1857392 w 42198532"/>
                <a:gd name="connsiteY160" fmla="*/ 6144125 h 6975464"/>
                <a:gd name="connsiteX161" fmla="*/ 1870800 w 42198532"/>
                <a:gd name="connsiteY161" fmla="*/ 6138605 h 6975464"/>
                <a:gd name="connsiteX162" fmla="*/ 1870800 w 42198532"/>
                <a:gd name="connsiteY162" fmla="*/ 5887843 h 6975464"/>
                <a:gd name="connsiteX163" fmla="*/ 1739875 w 42198532"/>
                <a:gd name="connsiteY163" fmla="*/ 5788484 h 6975464"/>
                <a:gd name="connsiteX164" fmla="*/ 1497744 w 42198532"/>
                <a:gd name="connsiteY164" fmla="*/ 5604749 h 6975464"/>
                <a:gd name="connsiteX165" fmla="*/ 1497744 w 42198532"/>
                <a:gd name="connsiteY165" fmla="*/ 5424957 h 6975464"/>
                <a:gd name="connsiteX166" fmla="*/ 1484336 w 42198532"/>
                <a:gd name="connsiteY166" fmla="*/ 5427322 h 6975464"/>
                <a:gd name="connsiteX167" fmla="*/ 1484336 w 42198532"/>
                <a:gd name="connsiteY167" fmla="*/ 5598440 h 6975464"/>
                <a:gd name="connsiteX168" fmla="*/ 1122322 w 42198532"/>
                <a:gd name="connsiteY168" fmla="*/ 5879169 h 6975464"/>
                <a:gd name="connsiteX169" fmla="*/ 1122322 w 42198532"/>
                <a:gd name="connsiteY169" fmla="*/ 5532990 h 6975464"/>
                <a:gd name="connsiteX170" fmla="*/ 1292682 w 42198532"/>
                <a:gd name="connsiteY170" fmla="*/ 5400511 h 6975464"/>
                <a:gd name="connsiteX171" fmla="*/ 1285583 w 42198532"/>
                <a:gd name="connsiteY171" fmla="*/ 5390260 h 6975464"/>
                <a:gd name="connsiteX172" fmla="*/ 1116013 w 42198532"/>
                <a:gd name="connsiteY172" fmla="*/ 5521161 h 6975464"/>
                <a:gd name="connsiteX173" fmla="*/ 750844 w 42198532"/>
                <a:gd name="connsiteY173" fmla="*/ 5243588 h 6975464"/>
                <a:gd name="connsiteX174" fmla="*/ 1025312 w 42198532"/>
                <a:gd name="connsiteY174" fmla="*/ 5030676 h 6975464"/>
                <a:gd name="connsiteX175" fmla="*/ 1110492 w 42198532"/>
                <a:gd name="connsiteY175" fmla="*/ 4965225 h 6975464"/>
                <a:gd name="connsiteX176" fmla="*/ 1475660 w 42198532"/>
                <a:gd name="connsiteY176" fmla="*/ 5242799 h 6975464"/>
                <a:gd name="connsiteX177" fmla="*/ 1285583 w 42198532"/>
                <a:gd name="connsiteY177" fmla="*/ 5389472 h 6975464"/>
                <a:gd name="connsiteX178" fmla="*/ 1293470 w 42198532"/>
                <a:gd name="connsiteY178" fmla="*/ 5400511 h 6975464"/>
                <a:gd name="connsiteX179" fmla="*/ 1484336 w 42198532"/>
                <a:gd name="connsiteY179" fmla="*/ 5252262 h 6975464"/>
                <a:gd name="connsiteX180" fmla="*/ 1484336 w 42198532"/>
                <a:gd name="connsiteY180" fmla="*/ 5426534 h 6975464"/>
                <a:gd name="connsiteX181" fmla="*/ 1497744 w 42198532"/>
                <a:gd name="connsiteY181" fmla="*/ 5424168 h 6975464"/>
                <a:gd name="connsiteX182" fmla="*/ 1497744 w 42198532"/>
                <a:gd name="connsiteY182" fmla="*/ 5246742 h 6975464"/>
                <a:gd name="connsiteX183" fmla="*/ 1513518 w 42198532"/>
                <a:gd name="connsiteY183" fmla="*/ 5234125 h 6975464"/>
                <a:gd name="connsiteX184" fmla="*/ 1513518 w 42198532"/>
                <a:gd name="connsiteY184" fmla="*/ 5217565 h 6975464"/>
                <a:gd name="connsiteX185" fmla="*/ 1495378 w 42198532"/>
                <a:gd name="connsiteY185" fmla="*/ 5231759 h 6975464"/>
                <a:gd name="connsiteX186" fmla="*/ 1495378 w 42198532"/>
                <a:gd name="connsiteY186" fmla="*/ 4885580 h 6975464"/>
                <a:gd name="connsiteX187" fmla="*/ 1513518 w 42198532"/>
                <a:gd name="connsiteY187" fmla="*/ 4871386 h 6975464"/>
                <a:gd name="connsiteX188" fmla="*/ 1513518 w 42198532"/>
                <a:gd name="connsiteY188" fmla="*/ 4854826 h 6975464"/>
                <a:gd name="connsiteX189" fmla="*/ 1489068 w 42198532"/>
                <a:gd name="connsiteY189" fmla="*/ 4873752 h 6975464"/>
                <a:gd name="connsiteX190" fmla="*/ 1123900 w 42198532"/>
                <a:gd name="connsiteY190" fmla="*/ 4596178 h 6975464"/>
                <a:gd name="connsiteX191" fmla="*/ 1488280 w 42198532"/>
                <a:gd name="connsiteY191" fmla="*/ 4313873 h 6975464"/>
                <a:gd name="connsiteX192" fmla="*/ 1853448 w 42198532"/>
                <a:gd name="connsiteY192" fmla="*/ 4591447 h 6975464"/>
                <a:gd name="connsiteX193" fmla="*/ 1514307 w 42198532"/>
                <a:gd name="connsiteY193" fmla="*/ 4854826 h 6975464"/>
                <a:gd name="connsiteX194" fmla="*/ 1514307 w 42198532"/>
                <a:gd name="connsiteY194" fmla="*/ 4870598 h 6975464"/>
                <a:gd name="connsiteX195" fmla="*/ 1857392 w 42198532"/>
                <a:gd name="connsiteY195" fmla="*/ 4604852 h 6975464"/>
                <a:gd name="connsiteX196" fmla="*/ 1857392 w 42198532"/>
                <a:gd name="connsiteY196" fmla="*/ 4951031 h 6975464"/>
                <a:gd name="connsiteX197" fmla="*/ 1514307 w 42198532"/>
                <a:gd name="connsiteY197" fmla="*/ 5217565 h 6975464"/>
                <a:gd name="connsiteX198" fmla="*/ 1514307 w 42198532"/>
                <a:gd name="connsiteY198" fmla="*/ 5234125 h 6975464"/>
                <a:gd name="connsiteX199" fmla="*/ 1870800 w 42198532"/>
                <a:gd name="connsiteY199" fmla="*/ 4957339 h 6975464"/>
                <a:gd name="connsiteX200" fmla="*/ 1870800 w 42198532"/>
                <a:gd name="connsiteY200" fmla="*/ 4588292 h 6975464"/>
                <a:gd name="connsiteX201" fmla="*/ 1497744 w 42198532"/>
                <a:gd name="connsiteY201" fmla="*/ 4304410 h 6975464"/>
                <a:gd name="connsiteX202" fmla="*/ 1497744 w 42198532"/>
                <a:gd name="connsiteY202" fmla="*/ 3956654 h 6975464"/>
                <a:gd name="connsiteX203" fmla="*/ 1484336 w 42198532"/>
                <a:gd name="connsiteY203" fmla="*/ 3966905 h 6975464"/>
                <a:gd name="connsiteX204" fmla="*/ 1484336 w 42198532"/>
                <a:gd name="connsiteY204" fmla="*/ 4299679 h 6975464"/>
                <a:gd name="connsiteX205" fmla="*/ 1122322 w 42198532"/>
                <a:gd name="connsiteY205" fmla="*/ 4579618 h 6975464"/>
                <a:gd name="connsiteX206" fmla="*/ 1122322 w 42198532"/>
                <a:gd name="connsiteY206" fmla="*/ 4233439 h 6975464"/>
                <a:gd name="connsiteX207" fmla="*/ 1484336 w 42198532"/>
                <a:gd name="connsiteY207" fmla="*/ 3952712 h 6975464"/>
                <a:gd name="connsiteX208" fmla="*/ 1484336 w 42198532"/>
                <a:gd name="connsiteY208" fmla="*/ 3966117 h 6975464"/>
                <a:gd name="connsiteX209" fmla="*/ 1497744 w 42198532"/>
                <a:gd name="connsiteY209" fmla="*/ 3955866 h 6975464"/>
                <a:gd name="connsiteX210" fmla="*/ 1497744 w 42198532"/>
                <a:gd name="connsiteY210" fmla="*/ 3936152 h 6975464"/>
                <a:gd name="connsiteX211" fmla="*/ 1136519 w 42198532"/>
                <a:gd name="connsiteY211" fmla="*/ 3661732 h 6975464"/>
                <a:gd name="connsiteX212" fmla="*/ 1125477 w 42198532"/>
                <a:gd name="connsiteY212" fmla="*/ 3669618 h 6975464"/>
                <a:gd name="connsiteX213" fmla="*/ 1135730 w 42198532"/>
                <a:gd name="connsiteY213" fmla="*/ 3660943 h 6975464"/>
                <a:gd name="connsiteX214" fmla="*/ 1119956 w 42198532"/>
                <a:gd name="connsiteY214" fmla="*/ 3649115 h 6975464"/>
                <a:gd name="connsiteX215" fmla="*/ 1119956 w 42198532"/>
                <a:gd name="connsiteY215" fmla="*/ 3637286 h 6975464"/>
                <a:gd name="connsiteX216" fmla="*/ 1106548 w 42198532"/>
                <a:gd name="connsiteY216" fmla="*/ 3637286 h 6975464"/>
                <a:gd name="connsiteX217" fmla="*/ 1106548 w 42198532"/>
                <a:gd name="connsiteY217" fmla="*/ 3649903 h 6975464"/>
                <a:gd name="connsiteX218" fmla="*/ 744534 w 42198532"/>
                <a:gd name="connsiteY218" fmla="*/ 3929843 h 6975464"/>
                <a:gd name="connsiteX219" fmla="*/ 744534 w 42198532"/>
                <a:gd name="connsiteY219" fmla="*/ 3612841 h 6975464"/>
                <a:gd name="connsiteX220" fmla="*/ 744534 w 42198532"/>
                <a:gd name="connsiteY220" fmla="*/ 3584453 h 6975464"/>
                <a:gd name="connsiteX221" fmla="*/ 1106548 w 42198532"/>
                <a:gd name="connsiteY221" fmla="*/ 3303725 h 6975464"/>
                <a:gd name="connsiteX222" fmla="*/ 1106548 w 42198532"/>
                <a:gd name="connsiteY222" fmla="*/ 3617573 h 6975464"/>
                <a:gd name="connsiteX223" fmla="*/ 1106548 w 42198532"/>
                <a:gd name="connsiteY223" fmla="*/ 3636498 h 6975464"/>
                <a:gd name="connsiteX224" fmla="*/ 1119956 w 42198532"/>
                <a:gd name="connsiteY224" fmla="*/ 3636498 h 6975464"/>
                <a:gd name="connsiteX225" fmla="*/ 1119956 w 42198532"/>
                <a:gd name="connsiteY225" fmla="*/ 3298205 h 6975464"/>
                <a:gd name="connsiteX226" fmla="*/ 1392847 w 42198532"/>
                <a:gd name="connsiteY226" fmla="*/ 3086870 h 6975464"/>
                <a:gd name="connsiteX227" fmla="*/ 1483547 w 42198532"/>
                <a:gd name="connsiteY227" fmla="*/ 3016688 h 6975464"/>
                <a:gd name="connsiteX228" fmla="*/ 1862913 w 42198532"/>
                <a:gd name="connsiteY228" fmla="*/ 3304513 h 6975464"/>
                <a:gd name="connsiteX229" fmla="*/ 2243855 w 42198532"/>
                <a:gd name="connsiteY229" fmla="*/ 3008803 h 6975464"/>
                <a:gd name="connsiteX230" fmla="*/ 2243855 w 42198532"/>
                <a:gd name="connsiteY230" fmla="*/ 2891307 h 6975464"/>
                <a:gd name="connsiteX231" fmla="*/ 2231236 w 42198532"/>
                <a:gd name="connsiteY231" fmla="*/ 2896827 h 6975464"/>
                <a:gd name="connsiteX232" fmla="*/ 2231236 w 42198532"/>
                <a:gd name="connsiteY232" fmla="*/ 3002494 h 6975464"/>
                <a:gd name="connsiteX233" fmla="*/ 1869222 w 42198532"/>
                <a:gd name="connsiteY233" fmla="*/ 3283222 h 6975464"/>
                <a:gd name="connsiteX234" fmla="*/ 1869222 w 42198532"/>
                <a:gd name="connsiteY234" fmla="*/ 2937043 h 6975464"/>
                <a:gd name="connsiteX235" fmla="*/ 2231236 w 42198532"/>
                <a:gd name="connsiteY235" fmla="*/ 2656315 h 6975464"/>
                <a:gd name="connsiteX236" fmla="*/ 2231236 w 42198532"/>
                <a:gd name="connsiteY236" fmla="*/ 2896038 h 6975464"/>
                <a:gd name="connsiteX237" fmla="*/ 2243855 w 42198532"/>
                <a:gd name="connsiteY237" fmla="*/ 2890518 h 6975464"/>
                <a:gd name="connsiteX238" fmla="*/ 2243855 w 42198532"/>
                <a:gd name="connsiteY238" fmla="*/ 2639755 h 6975464"/>
                <a:gd name="connsiteX239" fmla="*/ 2113720 w 42198532"/>
                <a:gd name="connsiteY239" fmla="*/ 2540397 h 6975464"/>
                <a:gd name="connsiteX240" fmla="*/ 2100312 w 42198532"/>
                <a:gd name="connsiteY240" fmla="*/ 2546705 h 6975464"/>
                <a:gd name="connsiteX241" fmla="*/ 2226503 w 42198532"/>
                <a:gd name="connsiteY241" fmla="*/ 2642910 h 6975464"/>
                <a:gd name="connsiteX242" fmla="*/ 1862124 w 42198532"/>
                <a:gd name="connsiteY242" fmla="*/ 2925215 h 6975464"/>
                <a:gd name="connsiteX243" fmla="*/ 1496955 w 42198532"/>
                <a:gd name="connsiteY243" fmla="*/ 2647641 h 6975464"/>
                <a:gd name="connsiteX244" fmla="*/ 1861335 w 42198532"/>
                <a:gd name="connsiteY244" fmla="*/ 2365336 h 6975464"/>
                <a:gd name="connsiteX245" fmla="*/ 2099523 w 42198532"/>
                <a:gd name="connsiteY245" fmla="*/ 2545916 h 6975464"/>
                <a:gd name="connsiteX246" fmla="*/ 2112931 w 42198532"/>
                <a:gd name="connsiteY246" fmla="*/ 2539608 h 6975464"/>
                <a:gd name="connsiteX247" fmla="*/ 1870800 w 42198532"/>
                <a:gd name="connsiteY247" fmla="*/ 2355873 h 6975464"/>
                <a:gd name="connsiteX248" fmla="*/ 1870800 w 42198532"/>
                <a:gd name="connsiteY248" fmla="*/ 2176869 h 6975464"/>
                <a:gd name="connsiteX249" fmla="*/ 1857392 w 42198532"/>
                <a:gd name="connsiteY249" fmla="*/ 2178447 h 6975464"/>
                <a:gd name="connsiteX250" fmla="*/ 1857392 w 42198532"/>
                <a:gd name="connsiteY250" fmla="*/ 2350353 h 6975464"/>
                <a:gd name="connsiteX251" fmla="*/ 1496167 w 42198532"/>
                <a:gd name="connsiteY251" fmla="*/ 2631081 h 6975464"/>
                <a:gd name="connsiteX252" fmla="*/ 1496167 w 42198532"/>
                <a:gd name="connsiteY252" fmla="*/ 2284114 h 6975464"/>
                <a:gd name="connsiteX253" fmla="*/ 1666526 w 42198532"/>
                <a:gd name="connsiteY253" fmla="*/ 2152424 h 6975464"/>
                <a:gd name="connsiteX254" fmla="*/ 1658639 w 42198532"/>
                <a:gd name="connsiteY254" fmla="*/ 2141384 h 6975464"/>
                <a:gd name="connsiteX255" fmla="*/ 1666526 w 42198532"/>
                <a:gd name="connsiteY255" fmla="*/ 2151636 h 6975464"/>
                <a:gd name="connsiteX256" fmla="*/ 1857392 w 42198532"/>
                <a:gd name="connsiteY256" fmla="*/ 2003386 h 6975464"/>
                <a:gd name="connsiteX257" fmla="*/ 1857392 w 42198532"/>
                <a:gd name="connsiteY257" fmla="*/ 2177658 h 6975464"/>
                <a:gd name="connsiteX258" fmla="*/ 1870800 w 42198532"/>
                <a:gd name="connsiteY258" fmla="*/ 2176081 h 6975464"/>
                <a:gd name="connsiteX259" fmla="*/ 1870800 w 42198532"/>
                <a:gd name="connsiteY259" fmla="*/ 1998654 h 6975464"/>
                <a:gd name="connsiteX260" fmla="*/ 1886574 w 42198532"/>
                <a:gd name="connsiteY260" fmla="*/ 1986037 h 6975464"/>
                <a:gd name="connsiteX261" fmla="*/ 1886574 w 42198532"/>
                <a:gd name="connsiteY261" fmla="*/ 1969478 h 6975464"/>
                <a:gd name="connsiteX262" fmla="*/ 1869222 w 42198532"/>
                <a:gd name="connsiteY262" fmla="*/ 1982883 h 6975464"/>
                <a:gd name="connsiteX263" fmla="*/ 1869222 w 42198532"/>
                <a:gd name="connsiteY263" fmla="*/ 1636704 h 6975464"/>
                <a:gd name="connsiteX264" fmla="*/ 1886574 w 42198532"/>
                <a:gd name="connsiteY264" fmla="*/ 1623299 h 6975464"/>
                <a:gd name="connsiteX265" fmla="*/ 1886574 w 42198532"/>
                <a:gd name="connsiteY265" fmla="*/ 1606739 h 6975464"/>
                <a:gd name="connsiteX266" fmla="*/ 1862124 w 42198532"/>
                <a:gd name="connsiteY266" fmla="*/ 1625665 h 6975464"/>
                <a:gd name="connsiteX267" fmla="*/ 1496955 w 42198532"/>
                <a:gd name="connsiteY267" fmla="*/ 1348091 h 6975464"/>
                <a:gd name="connsiteX268" fmla="*/ 1861335 w 42198532"/>
                <a:gd name="connsiteY268" fmla="*/ 1064997 h 6975464"/>
                <a:gd name="connsiteX269" fmla="*/ 2226503 w 42198532"/>
                <a:gd name="connsiteY269" fmla="*/ 1342571 h 6975464"/>
                <a:gd name="connsiteX270" fmla="*/ 1887362 w 42198532"/>
                <a:gd name="connsiteY270" fmla="*/ 1605951 h 6975464"/>
                <a:gd name="connsiteX271" fmla="*/ 1887362 w 42198532"/>
                <a:gd name="connsiteY271" fmla="*/ 1622510 h 6975464"/>
                <a:gd name="connsiteX272" fmla="*/ 2231236 w 42198532"/>
                <a:gd name="connsiteY272" fmla="*/ 1355976 h 6975464"/>
                <a:gd name="connsiteX273" fmla="*/ 2231236 w 42198532"/>
                <a:gd name="connsiteY273" fmla="*/ 1702944 h 6975464"/>
                <a:gd name="connsiteX274" fmla="*/ 1887362 w 42198532"/>
                <a:gd name="connsiteY274" fmla="*/ 1968689 h 6975464"/>
                <a:gd name="connsiteX275" fmla="*/ 1887362 w 42198532"/>
                <a:gd name="connsiteY275" fmla="*/ 1985249 h 6975464"/>
                <a:gd name="connsiteX276" fmla="*/ 2243855 w 42198532"/>
                <a:gd name="connsiteY276" fmla="*/ 1709252 h 6975464"/>
                <a:gd name="connsiteX277" fmla="*/ 2243855 w 42198532"/>
                <a:gd name="connsiteY277" fmla="*/ 1339416 h 6975464"/>
                <a:gd name="connsiteX278" fmla="*/ 1870800 w 42198532"/>
                <a:gd name="connsiteY278" fmla="*/ 1056323 h 6975464"/>
                <a:gd name="connsiteX279" fmla="*/ 1870800 w 42198532"/>
                <a:gd name="connsiteY279" fmla="*/ 707778 h 6975464"/>
                <a:gd name="connsiteX280" fmla="*/ 1857392 w 42198532"/>
                <a:gd name="connsiteY280" fmla="*/ 718030 h 6975464"/>
                <a:gd name="connsiteX281" fmla="*/ 1857392 w 42198532"/>
                <a:gd name="connsiteY281" fmla="*/ 1050803 h 6975464"/>
                <a:gd name="connsiteX282" fmla="*/ 1496167 w 42198532"/>
                <a:gd name="connsiteY282" fmla="*/ 1331531 h 6975464"/>
                <a:gd name="connsiteX283" fmla="*/ 1496167 w 42198532"/>
                <a:gd name="connsiteY283" fmla="*/ 985352 h 6975464"/>
                <a:gd name="connsiteX284" fmla="*/ 1857392 w 42198532"/>
                <a:gd name="connsiteY284" fmla="*/ 704624 h 6975464"/>
                <a:gd name="connsiteX285" fmla="*/ 1857392 w 42198532"/>
                <a:gd name="connsiteY285" fmla="*/ 717241 h 6975464"/>
                <a:gd name="connsiteX286" fmla="*/ 1870800 w 42198532"/>
                <a:gd name="connsiteY286" fmla="*/ 706990 h 6975464"/>
                <a:gd name="connsiteX287" fmla="*/ 1870800 w 42198532"/>
                <a:gd name="connsiteY287" fmla="*/ 688064 h 6975464"/>
                <a:gd name="connsiteX288" fmla="*/ 1509574 w 42198532"/>
                <a:gd name="connsiteY288" fmla="*/ 412856 h 6975464"/>
                <a:gd name="connsiteX289" fmla="*/ 1498533 w 42198532"/>
                <a:gd name="connsiteY289" fmla="*/ 421530 h 6975464"/>
                <a:gd name="connsiteX290" fmla="*/ 1508786 w 42198532"/>
                <a:gd name="connsiteY290" fmla="*/ 412856 h 6975464"/>
                <a:gd name="connsiteX291" fmla="*/ 1493012 w 42198532"/>
                <a:gd name="connsiteY291" fmla="*/ 401028 h 6975464"/>
                <a:gd name="connsiteX292" fmla="*/ 1493012 w 42198532"/>
                <a:gd name="connsiteY292" fmla="*/ 119417 h 6975464"/>
                <a:gd name="connsiteX293" fmla="*/ 1493012 w 42198532"/>
                <a:gd name="connsiteY293" fmla="*/ 117464 h 6975464"/>
                <a:gd name="connsiteX294" fmla="*/ 1398859 w 42198532"/>
                <a:gd name="connsiteY294" fmla="*/ 117464 h 6975464"/>
                <a:gd name="connsiteX295" fmla="*/ 1480393 w 42198532"/>
                <a:gd name="connsiteY295" fmla="*/ 117464 h 6975464"/>
                <a:gd name="connsiteX296" fmla="*/ 1480393 w 42198532"/>
                <a:gd name="connsiteY296" fmla="*/ 201868 h 6975464"/>
                <a:gd name="connsiteX297" fmla="*/ 1480393 w 42198532"/>
                <a:gd name="connsiteY297" fmla="*/ 401028 h 6975464"/>
                <a:gd name="connsiteX298" fmla="*/ 1118379 w 42198532"/>
                <a:gd name="connsiteY298" fmla="*/ 681756 h 6975464"/>
                <a:gd name="connsiteX299" fmla="*/ 1118379 w 42198532"/>
                <a:gd name="connsiteY299" fmla="*/ 335577 h 6975464"/>
                <a:gd name="connsiteX300" fmla="*/ 1379242 w 42198532"/>
                <a:gd name="connsiteY300" fmla="*/ 132719 h 6975464"/>
                <a:gd name="connsiteX301" fmla="*/ 1398859 w 42198532"/>
                <a:gd name="connsiteY301" fmla="*/ 117464 h 6975464"/>
                <a:gd name="connsiteX302" fmla="*/ 840168 w 42198532"/>
                <a:gd name="connsiteY302" fmla="*/ 117464 h 6975464"/>
                <a:gd name="connsiteX303" fmla="*/ 1377550 w 42198532"/>
                <a:gd name="connsiteY303" fmla="*/ 117464 h 6975464"/>
                <a:gd name="connsiteX304" fmla="*/ 1301753 w 42198532"/>
                <a:gd name="connsiteY304" fmla="*/ 176360 h 6975464"/>
                <a:gd name="connsiteX305" fmla="*/ 1112069 w 42198532"/>
                <a:gd name="connsiteY305" fmla="*/ 323748 h 6975464"/>
                <a:gd name="connsiteX306" fmla="*/ 857417 w 42198532"/>
                <a:gd name="connsiteY306" fmla="*/ 130551 h 6975464"/>
                <a:gd name="connsiteX307" fmla="*/ 840168 w 42198532"/>
                <a:gd name="connsiteY307" fmla="*/ 117464 h 6975464"/>
                <a:gd name="connsiteX0" fmla="*/ 738225 w 42198532"/>
                <a:gd name="connsiteY0" fmla="*/ 6911396 h 7004830"/>
                <a:gd name="connsiteX1" fmla="*/ 814828 w 42198532"/>
                <a:gd name="connsiteY1" fmla="*/ 6969750 h 7004830"/>
                <a:gd name="connsiteX2" fmla="*/ 822329 w 42198532"/>
                <a:gd name="connsiteY2" fmla="*/ 6975464 h 7004830"/>
                <a:gd name="connsiteX3" fmla="*/ 655724 w 42198532"/>
                <a:gd name="connsiteY3" fmla="*/ 6975464 h 7004830"/>
                <a:gd name="connsiteX4" fmla="*/ 656989 w 42198532"/>
                <a:gd name="connsiteY4" fmla="*/ 6974481 h 7004830"/>
                <a:gd name="connsiteX5" fmla="*/ 738225 w 42198532"/>
                <a:gd name="connsiteY5" fmla="*/ 6911396 h 7004830"/>
                <a:gd name="connsiteX6" fmla="*/ 733493 w 42198532"/>
                <a:gd name="connsiteY6" fmla="*/ 6551812 h 7004830"/>
                <a:gd name="connsiteX7" fmla="*/ 733493 w 42198532"/>
                <a:gd name="connsiteY7" fmla="*/ 6897991 h 7004830"/>
                <a:gd name="connsiteX8" fmla="*/ 639637 w 42198532"/>
                <a:gd name="connsiteY8" fmla="*/ 6970539 h 7004830"/>
                <a:gd name="connsiteX9" fmla="*/ 656989 w 42198532"/>
                <a:gd name="connsiteY9" fmla="*/ 6974481 h 7004830"/>
                <a:gd name="connsiteX10" fmla="*/ 638848 w 42198532"/>
                <a:gd name="connsiteY10" fmla="*/ 6971327 h 7004830"/>
                <a:gd name="connsiteX11" fmla="*/ 633515 w 42198532"/>
                <a:gd name="connsiteY11" fmla="*/ 6975464 h 7004830"/>
                <a:gd name="connsiteX12" fmla="*/ 371479 w 42198532"/>
                <a:gd name="connsiteY12" fmla="*/ 6975464 h 7004830"/>
                <a:gd name="connsiteX13" fmla="*/ 371479 w 42198532"/>
                <a:gd name="connsiteY13" fmla="*/ 6917056 h 7004830"/>
                <a:gd name="connsiteX14" fmla="*/ 371479 w 42198532"/>
                <a:gd name="connsiteY14" fmla="*/ 6832540 h 7004830"/>
                <a:gd name="connsiteX15" fmla="*/ 733493 w 42198532"/>
                <a:gd name="connsiteY15" fmla="*/ 6551812 h 7004830"/>
                <a:gd name="connsiteX16" fmla="*/ 1106548 w 42198532"/>
                <a:gd name="connsiteY16" fmla="*/ 5904403 h 7004830"/>
                <a:gd name="connsiteX17" fmla="*/ 1106548 w 42198532"/>
                <a:gd name="connsiteY17" fmla="*/ 6251370 h 7004830"/>
                <a:gd name="connsiteX18" fmla="*/ 1012693 w 42198532"/>
                <a:gd name="connsiteY18" fmla="*/ 6323918 h 7004830"/>
                <a:gd name="connsiteX19" fmla="*/ 744534 w 42198532"/>
                <a:gd name="connsiteY19" fmla="*/ 6531309 h 7004830"/>
                <a:gd name="connsiteX20" fmla="*/ 744534 w 42198532"/>
                <a:gd name="connsiteY20" fmla="*/ 6185131 h 7004830"/>
                <a:gd name="connsiteX21" fmla="*/ 873093 w 42198532"/>
                <a:gd name="connsiteY21" fmla="*/ 6085772 h 7004830"/>
                <a:gd name="connsiteX22" fmla="*/ 1106548 w 42198532"/>
                <a:gd name="connsiteY22" fmla="*/ 5904403 h 7004830"/>
                <a:gd name="connsiteX23" fmla="*/ 1739875 w 42198532"/>
                <a:gd name="connsiteY23" fmla="*/ 5788484 h 7004830"/>
                <a:gd name="connsiteX24" fmla="*/ 1726467 w 42198532"/>
                <a:gd name="connsiteY24" fmla="*/ 5794792 h 7004830"/>
                <a:gd name="connsiteX25" fmla="*/ 1739875 w 42198532"/>
                <a:gd name="connsiteY25" fmla="*/ 5788484 h 7004830"/>
                <a:gd name="connsiteX26" fmla="*/ 1488280 w 42198532"/>
                <a:gd name="connsiteY26" fmla="*/ 5613423 h 7004830"/>
                <a:gd name="connsiteX27" fmla="*/ 1726467 w 42198532"/>
                <a:gd name="connsiteY27" fmla="*/ 5794792 h 7004830"/>
                <a:gd name="connsiteX28" fmla="*/ 1853448 w 42198532"/>
                <a:gd name="connsiteY28" fmla="*/ 5890997 h 7004830"/>
                <a:gd name="connsiteX29" fmla="*/ 1489068 w 42198532"/>
                <a:gd name="connsiteY29" fmla="*/ 6174091 h 7004830"/>
                <a:gd name="connsiteX30" fmla="*/ 1123900 w 42198532"/>
                <a:gd name="connsiteY30" fmla="*/ 5896517 h 7004830"/>
                <a:gd name="connsiteX31" fmla="*/ 1488280 w 42198532"/>
                <a:gd name="connsiteY31" fmla="*/ 5613423 h 7004830"/>
                <a:gd name="connsiteX32" fmla="*/ 359648 w 42198532"/>
                <a:gd name="connsiteY32" fmla="*/ 4965225 h 7004830"/>
                <a:gd name="connsiteX33" fmla="*/ 724817 w 42198532"/>
                <a:gd name="connsiteY33" fmla="*/ 5242799 h 7004830"/>
                <a:gd name="connsiteX34" fmla="*/ 487418 w 42198532"/>
                <a:gd name="connsiteY34" fmla="*/ 5426534 h 7004830"/>
                <a:gd name="connsiteX35" fmla="*/ 493727 w 42198532"/>
                <a:gd name="connsiteY35" fmla="*/ 5437574 h 7004830"/>
                <a:gd name="connsiteX36" fmla="*/ 733493 w 42198532"/>
                <a:gd name="connsiteY36" fmla="*/ 5252262 h 7004830"/>
                <a:gd name="connsiteX37" fmla="*/ 733493 w 42198532"/>
                <a:gd name="connsiteY37" fmla="*/ 5598440 h 7004830"/>
                <a:gd name="connsiteX38" fmla="*/ 633328 w 42198532"/>
                <a:gd name="connsiteY38" fmla="*/ 5675720 h 7004830"/>
                <a:gd name="connsiteX39" fmla="*/ 641215 w 42198532"/>
                <a:gd name="connsiteY39" fmla="*/ 5688337 h 7004830"/>
                <a:gd name="connsiteX40" fmla="*/ 737436 w 42198532"/>
                <a:gd name="connsiteY40" fmla="*/ 5613423 h 7004830"/>
                <a:gd name="connsiteX41" fmla="*/ 1102605 w 42198532"/>
                <a:gd name="connsiteY41" fmla="*/ 5890997 h 7004830"/>
                <a:gd name="connsiteX42" fmla="*/ 866783 w 42198532"/>
                <a:gd name="connsiteY42" fmla="*/ 6073943 h 7004830"/>
                <a:gd name="connsiteX43" fmla="*/ 873093 w 42198532"/>
                <a:gd name="connsiteY43" fmla="*/ 6085772 h 7004830"/>
                <a:gd name="connsiteX44" fmla="*/ 865994 w 42198532"/>
                <a:gd name="connsiteY44" fmla="*/ 6074732 h 7004830"/>
                <a:gd name="connsiteX45" fmla="*/ 738225 w 42198532"/>
                <a:gd name="connsiteY45" fmla="*/ 6174091 h 7004830"/>
                <a:gd name="connsiteX46" fmla="*/ 373056 w 42198532"/>
                <a:gd name="connsiteY46" fmla="*/ 5896517 h 7004830"/>
                <a:gd name="connsiteX47" fmla="*/ 640426 w 42198532"/>
                <a:gd name="connsiteY47" fmla="*/ 5689125 h 7004830"/>
                <a:gd name="connsiteX48" fmla="*/ 633328 w 42198532"/>
                <a:gd name="connsiteY48" fmla="*/ 5676508 h 7004830"/>
                <a:gd name="connsiteX49" fmla="*/ 371479 w 42198532"/>
                <a:gd name="connsiteY49" fmla="*/ 5879169 h 7004830"/>
                <a:gd name="connsiteX50" fmla="*/ 371479 w 42198532"/>
                <a:gd name="connsiteY50" fmla="*/ 5532990 h 7004830"/>
                <a:gd name="connsiteX51" fmla="*/ 493727 w 42198532"/>
                <a:gd name="connsiteY51" fmla="*/ 5438362 h 7004830"/>
                <a:gd name="connsiteX52" fmla="*/ 486629 w 42198532"/>
                <a:gd name="connsiteY52" fmla="*/ 5426534 h 7004830"/>
                <a:gd name="connsiteX53" fmla="*/ 365169 w 42198532"/>
                <a:gd name="connsiteY53" fmla="*/ 5521161 h 7004830"/>
                <a:gd name="connsiteX54" fmla="*/ 0 w 42198532"/>
                <a:gd name="connsiteY54" fmla="*/ 5243588 h 7004830"/>
                <a:gd name="connsiteX55" fmla="*/ 359648 w 42198532"/>
                <a:gd name="connsiteY55" fmla="*/ 4965225 h 7004830"/>
                <a:gd name="connsiteX56" fmla="*/ 1106548 w 42198532"/>
                <a:gd name="connsiteY56" fmla="*/ 4604852 h 7004830"/>
                <a:gd name="connsiteX57" fmla="*/ 1106548 w 42198532"/>
                <a:gd name="connsiteY57" fmla="*/ 4951031 h 7004830"/>
                <a:gd name="connsiteX58" fmla="*/ 1018214 w 42198532"/>
                <a:gd name="connsiteY58" fmla="*/ 5019636 h 7004830"/>
                <a:gd name="connsiteX59" fmla="*/ 1025312 w 42198532"/>
                <a:gd name="connsiteY59" fmla="*/ 5030676 h 7004830"/>
                <a:gd name="connsiteX60" fmla="*/ 1017425 w 42198532"/>
                <a:gd name="connsiteY60" fmla="*/ 5020424 h 7004830"/>
                <a:gd name="connsiteX61" fmla="*/ 744534 w 42198532"/>
                <a:gd name="connsiteY61" fmla="*/ 5231759 h 7004830"/>
                <a:gd name="connsiteX62" fmla="*/ 744534 w 42198532"/>
                <a:gd name="connsiteY62" fmla="*/ 4885580 h 7004830"/>
                <a:gd name="connsiteX63" fmla="*/ 856530 w 42198532"/>
                <a:gd name="connsiteY63" fmla="*/ 4798050 h 7004830"/>
                <a:gd name="connsiteX64" fmla="*/ 849432 w 42198532"/>
                <a:gd name="connsiteY64" fmla="*/ 4787799 h 7004830"/>
                <a:gd name="connsiteX65" fmla="*/ 857319 w 42198532"/>
                <a:gd name="connsiteY65" fmla="*/ 4798050 h 7004830"/>
                <a:gd name="connsiteX66" fmla="*/ 1106548 w 42198532"/>
                <a:gd name="connsiteY66" fmla="*/ 4604852 h 7004830"/>
                <a:gd name="connsiteX67" fmla="*/ 737436 w 42198532"/>
                <a:gd name="connsiteY67" fmla="*/ 4313873 h 7004830"/>
                <a:gd name="connsiteX68" fmla="*/ 1102605 w 42198532"/>
                <a:gd name="connsiteY68" fmla="*/ 4591447 h 7004830"/>
                <a:gd name="connsiteX69" fmla="*/ 849432 w 42198532"/>
                <a:gd name="connsiteY69" fmla="*/ 4787799 h 7004830"/>
                <a:gd name="connsiteX70" fmla="*/ 738225 w 42198532"/>
                <a:gd name="connsiteY70" fmla="*/ 4873752 h 7004830"/>
                <a:gd name="connsiteX71" fmla="*/ 373056 w 42198532"/>
                <a:gd name="connsiteY71" fmla="*/ 4596178 h 7004830"/>
                <a:gd name="connsiteX72" fmla="*/ 737436 w 42198532"/>
                <a:gd name="connsiteY72" fmla="*/ 4313873 h 7004830"/>
                <a:gd name="connsiteX73" fmla="*/ 1115224 w 42198532"/>
                <a:gd name="connsiteY73" fmla="*/ 3661732 h 7004830"/>
                <a:gd name="connsiteX74" fmla="*/ 1125477 w 42198532"/>
                <a:gd name="connsiteY74" fmla="*/ 3669618 h 7004830"/>
                <a:gd name="connsiteX75" fmla="*/ 1480393 w 42198532"/>
                <a:gd name="connsiteY75" fmla="*/ 3939306 h 7004830"/>
                <a:gd name="connsiteX76" fmla="*/ 1116013 w 42198532"/>
                <a:gd name="connsiteY76" fmla="*/ 4222399 h 7004830"/>
                <a:gd name="connsiteX77" fmla="*/ 750844 w 42198532"/>
                <a:gd name="connsiteY77" fmla="*/ 3944037 h 7004830"/>
                <a:gd name="connsiteX78" fmla="*/ 1115224 w 42198532"/>
                <a:gd name="connsiteY78" fmla="*/ 3661732 h 7004830"/>
                <a:gd name="connsiteX79" fmla="*/ 1480393 w 42198532"/>
                <a:gd name="connsiteY79" fmla="*/ 2656315 h 7004830"/>
                <a:gd name="connsiteX80" fmla="*/ 1480393 w 42198532"/>
                <a:gd name="connsiteY80" fmla="*/ 3002494 h 7004830"/>
                <a:gd name="connsiteX81" fmla="*/ 1386537 w 42198532"/>
                <a:gd name="connsiteY81" fmla="*/ 3075042 h 7004830"/>
                <a:gd name="connsiteX82" fmla="*/ 1392847 w 42198532"/>
                <a:gd name="connsiteY82" fmla="*/ 3086870 h 7004830"/>
                <a:gd name="connsiteX83" fmla="*/ 1385748 w 42198532"/>
                <a:gd name="connsiteY83" fmla="*/ 3075830 h 7004830"/>
                <a:gd name="connsiteX84" fmla="*/ 1118379 w 42198532"/>
                <a:gd name="connsiteY84" fmla="*/ 3283222 h 7004830"/>
                <a:gd name="connsiteX85" fmla="*/ 1118379 w 42198532"/>
                <a:gd name="connsiteY85" fmla="*/ 2937043 h 7004830"/>
                <a:gd name="connsiteX86" fmla="*/ 1246148 w 42198532"/>
                <a:gd name="connsiteY86" fmla="*/ 2837685 h 7004830"/>
                <a:gd name="connsiteX87" fmla="*/ 1239839 w 42198532"/>
                <a:gd name="connsiteY87" fmla="*/ 2825856 h 7004830"/>
                <a:gd name="connsiteX88" fmla="*/ 1246937 w 42198532"/>
                <a:gd name="connsiteY88" fmla="*/ 2836896 h 7004830"/>
                <a:gd name="connsiteX89" fmla="*/ 1480393 w 42198532"/>
                <a:gd name="connsiteY89" fmla="*/ 2656315 h 7004830"/>
                <a:gd name="connsiteX90" fmla="*/ 732704 w 42198532"/>
                <a:gd name="connsiteY90" fmla="*/ 1716349 h 7004830"/>
                <a:gd name="connsiteX91" fmla="*/ 1097873 w 42198532"/>
                <a:gd name="connsiteY91" fmla="*/ 1993923 h 7004830"/>
                <a:gd name="connsiteX92" fmla="*/ 860473 w 42198532"/>
                <a:gd name="connsiteY92" fmla="*/ 2177658 h 7004830"/>
                <a:gd name="connsiteX93" fmla="*/ 867572 w 42198532"/>
                <a:gd name="connsiteY93" fmla="*/ 2189486 h 7004830"/>
                <a:gd name="connsiteX94" fmla="*/ 1106548 w 42198532"/>
                <a:gd name="connsiteY94" fmla="*/ 2003386 h 7004830"/>
                <a:gd name="connsiteX95" fmla="*/ 1106548 w 42198532"/>
                <a:gd name="connsiteY95" fmla="*/ 2350353 h 7004830"/>
                <a:gd name="connsiteX96" fmla="*/ 1007172 w 42198532"/>
                <a:gd name="connsiteY96" fmla="*/ 2427632 h 7004830"/>
                <a:gd name="connsiteX97" fmla="*/ 1014270 w 42198532"/>
                <a:gd name="connsiteY97" fmla="*/ 2440249 h 7004830"/>
                <a:gd name="connsiteX98" fmla="*/ 1110492 w 42198532"/>
                <a:gd name="connsiteY98" fmla="*/ 2365336 h 7004830"/>
                <a:gd name="connsiteX99" fmla="*/ 1475660 w 42198532"/>
                <a:gd name="connsiteY99" fmla="*/ 2642910 h 7004830"/>
                <a:gd name="connsiteX100" fmla="*/ 1239839 w 42198532"/>
                <a:gd name="connsiteY100" fmla="*/ 2825856 h 7004830"/>
                <a:gd name="connsiteX101" fmla="*/ 1112069 w 42198532"/>
                <a:gd name="connsiteY101" fmla="*/ 2925215 h 7004830"/>
                <a:gd name="connsiteX102" fmla="*/ 746900 w 42198532"/>
                <a:gd name="connsiteY102" fmla="*/ 2647641 h 7004830"/>
                <a:gd name="connsiteX103" fmla="*/ 1013481 w 42198532"/>
                <a:gd name="connsiteY103" fmla="*/ 2440249 h 7004830"/>
                <a:gd name="connsiteX104" fmla="*/ 1006383 w 42198532"/>
                <a:gd name="connsiteY104" fmla="*/ 2427632 h 7004830"/>
                <a:gd name="connsiteX105" fmla="*/ 744534 w 42198532"/>
                <a:gd name="connsiteY105" fmla="*/ 2631081 h 7004830"/>
                <a:gd name="connsiteX106" fmla="*/ 744534 w 42198532"/>
                <a:gd name="connsiteY106" fmla="*/ 2284114 h 7004830"/>
                <a:gd name="connsiteX107" fmla="*/ 866783 w 42198532"/>
                <a:gd name="connsiteY107" fmla="*/ 2189486 h 7004830"/>
                <a:gd name="connsiteX108" fmla="*/ 860473 w 42198532"/>
                <a:gd name="connsiteY108" fmla="*/ 2178447 h 7004830"/>
                <a:gd name="connsiteX109" fmla="*/ 738225 w 42198532"/>
                <a:gd name="connsiteY109" fmla="*/ 2273074 h 7004830"/>
                <a:gd name="connsiteX110" fmla="*/ 373056 w 42198532"/>
                <a:gd name="connsiteY110" fmla="*/ 1995500 h 7004830"/>
                <a:gd name="connsiteX111" fmla="*/ 732704 w 42198532"/>
                <a:gd name="connsiteY111" fmla="*/ 1716349 h 7004830"/>
                <a:gd name="connsiteX112" fmla="*/ 1480393 w 42198532"/>
                <a:gd name="connsiteY112" fmla="*/ 1355976 h 7004830"/>
                <a:gd name="connsiteX113" fmla="*/ 1480393 w 42198532"/>
                <a:gd name="connsiteY113" fmla="*/ 1702944 h 7004830"/>
                <a:gd name="connsiteX114" fmla="*/ 1391269 w 42198532"/>
                <a:gd name="connsiteY114" fmla="*/ 1771549 h 7004830"/>
                <a:gd name="connsiteX115" fmla="*/ 1399156 w 42198532"/>
                <a:gd name="connsiteY115" fmla="*/ 1781800 h 7004830"/>
                <a:gd name="connsiteX116" fmla="*/ 1483547 w 42198532"/>
                <a:gd name="connsiteY116" fmla="*/ 1716349 h 7004830"/>
                <a:gd name="connsiteX117" fmla="*/ 1848716 w 42198532"/>
                <a:gd name="connsiteY117" fmla="*/ 1993923 h 7004830"/>
                <a:gd name="connsiteX118" fmla="*/ 1658639 w 42198532"/>
                <a:gd name="connsiteY118" fmla="*/ 2141384 h 7004830"/>
                <a:gd name="connsiteX119" fmla="*/ 1489068 w 42198532"/>
                <a:gd name="connsiteY119" fmla="*/ 2273074 h 7004830"/>
                <a:gd name="connsiteX120" fmla="*/ 1123900 w 42198532"/>
                <a:gd name="connsiteY120" fmla="*/ 1995500 h 7004830"/>
                <a:gd name="connsiteX121" fmla="*/ 1398368 w 42198532"/>
                <a:gd name="connsiteY121" fmla="*/ 1782588 h 7004830"/>
                <a:gd name="connsiteX122" fmla="*/ 1390481 w 42198532"/>
                <a:gd name="connsiteY122" fmla="*/ 1771549 h 7004830"/>
                <a:gd name="connsiteX123" fmla="*/ 1118379 w 42198532"/>
                <a:gd name="connsiteY123" fmla="*/ 1982883 h 7004830"/>
                <a:gd name="connsiteX124" fmla="*/ 1118379 w 42198532"/>
                <a:gd name="connsiteY124" fmla="*/ 1636704 h 7004830"/>
                <a:gd name="connsiteX125" fmla="*/ 1230374 w 42198532"/>
                <a:gd name="connsiteY125" fmla="*/ 1549963 h 7004830"/>
                <a:gd name="connsiteX126" fmla="*/ 1480393 w 42198532"/>
                <a:gd name="connsiteY126" fmla="*/ 1355976 h 7004830"/>
                <a:gd name="connsiteX127" fmla="*/ 1110492 w 42198532"/>
                <a:gd name="connsiteY127" fmla="*/ 1064997 h 7004830"/>
                <a:gd name="connsiteX128" fmla="*/ 1475660 w 42198532"/>
                <a:gd name="connsiteY128" fmla="*/ 1342571 h 7004830"/>
                <a:gd name="connsiteX129" fmla="*/ 1223276 w 42198532"/>
                <a:gd name="connsiteY129" fmla="*/ 1538923 h 7004830"/>
                <a:gd name="connsiteX130" fmla="*/ 1230374 w 42198532"/>
                <a:gd name="connsiteY130" fmla="*/ 1549963 h 7004830"/>
                <a:gd name="connsiteX131" fmla="*/ 1222487 w 42198532"/>
                <a:gd name="connsiteY131" fmla="*/ 1539711 h 7004830"/>
                <a:gd name="connsiteX132" fmla="*/ 1112069 w 42198532"/>
                <a:gd name="connsiteY132" fmla="*/ 1625665 h 7004830"/>
                <a:gd name="connsiteX133" fmla="*/ 746900 w 42198532"/>
                <a:gd name="connsiteY133" fmla="*/ 1348091 h 7004830"/>
                <a:gd name="connsiteX134" fmla="*/ 1110492 w 42198532"/>
                <a:gd name="connsiteY134" fmla="*/ 1064997 h 7004830"/>
                <a:gd name="connsiteX135" fmla="*/ 1488280 w 42198532"/>
                <a:gd name="connsiteY135" fmla="*/ 413645 h 7004830"/>
                <a:gd name="connsiteX136" fmla="*/ 1498533 w 42198532"/>
                <a:gd name="connsiteY136" fmla="*/ 421530 h 7004830"/>
                <a:gd name="connsiteX137" fmla="*/ 1853448 w 42198532"/>
                <a:gd name="connsiteY137" fmla="*/ 691218 h 7004830"/>
                <a:gd name="connsiteX138" fmla="*/ 1489068 w 42198532"/>
                <a:gd name="connsiteY138" fmla="*/ 973524 h 7004830"/>
                <a:gd name="connsiteX139" fmla="*/ 1123900 w 42198532"/>
                <a:gd name="connsiteY139" fmla="*/ 695950 h 7004830"/>
                <a:gd name="connsiteX140" fmla="*/ 1488280 w 42198532"/>
                <a:gd name="connsiteY140" fmla="*/ 413645 h 7004830"/>
                <a:gd name="connsiteX141" fmla="*/ 1493012 w 42198532"/>
                <a:gd name="connsiteY141" fmla="*/ 117464 h 7004830"/>
                <a:gd name="connsiteX142" fmla="*/ 42118086 w 42198532"/>
                <a:gd name="connsiteY142" fmla="*/ 0 h 7004830"/>
                <a:gd name="connsiteX143" fmla="*/ 42198532 w 42198532"/>
                <a:gd name="connsiteY143" fmla="*/ 7004830 h 7004830"/>
                <a:gd name="connsiteX144" fmla="*/ 843615 w 42198532"/>
                <a:gd name="connsiteY144" fmla="*/ 6975464 h 7004830"/>
                <a:gd name="connsiteX145" fmla="*/ 810785 w 42198532"/>
                <a:gd name="connsiteY145" fmla="*/ 6950504 h 7004830"/>
                <a:gd name="connsiteX146" fmla="*/ 746900 w 42198532"/>
                <a:gd name="connsiteY146" fmla="*/ 6901934 h 7004830"/>
                <a:gd name="connsiteX147" fmla="*/ 746900 w 42198532"/>
                <a:gd name="connsiteY147" fmla="*/ 6547081 h 7004830"/>
                <a:gd name="connsiteX148" fmla="*/ 1019002 w 42198532"/>
                <a:gd name="connsiteY148" fmla="*/ 6335746 h 7004830"/>
                <a:gd name="connsiteX149" fmla="*/ 1012693 w 42198532"/>
                <a:gd name="connsiteY149" fmla="*/ 6323918 h 7004830"/>
                <a:gd name="connsiteX150" fmla="*/ 1019791 w 42198532"/>
                <a:gd name="connsiteY150" fmla="*/ 6334957 h 7004830"/>
                <a:gd name="connsiteX151" fmla="*/ 1110492 w 42198532"/>
                <a:gd name="connsiteY151" fmla="*/ 6264775 h 7004830"/>
                <a:gd name="connsiteX152" fmla="*/ 1489068 w 42198532"/>
                <a:gd name="connsiteY152" fmla="*/ 6553389 h 7004830"/>
                <a:gd name="connsiteX153" fmla="*/ 1870800 w 42198532"/>
                <a:gd name="connsiteY153" fmla="*/ 6257678 h 7004830"/>
                <a:gd name="connsiteX154" fmla="*/ 1870800 w 42198532"/>
                <a:gd name="connsiteY154" fmla="*/ 6139394 h 7004830"/>
                <a:gd name="connsiteX155" fmla="*/ 1857392 w 42198532"/>
                <a:gd name="connsiteY155" fmla="*/ 6144914 h 7004830"/>
                <a:gd name="connsiteX156" fmla="*/ 1857392 w 42198532"/>
                <a:gd name="connsiteY156" fmla="*/ 6251370 h 7004830"/>
                <a:gd name="connsiteX157" fmla="*/ 1495378 w 42198532"/>
                <a:gd name="connsiteY157" fmla="*/ 6531309 h 7004830"/>
                <a:gd name="connsiteX158" fmla="*/ 1495378 w 42198532"/>
                <a:gd name="connsiteY158" fmla="*/ 6185131 h 7004830"/>
                <a:gd name="connsiteX159" fmla="*/ 1857392 w 42198532"/>
                <a:gd name="connsiteY159" fmla="*/ 5904403 h 7004830"/>
                <a:gd name="connsiteX160" fmla="*/ 1857392 w 42198532"/>
                <a:gd name="connsiteY160" fmla="*/ 6144125 h 7004830"/>
                <a:gd name="connsiteX161" fmla="*/ 1870800 w 42198532"/>
                <a:gd name="connsiteY161" fmla="*/ 6138605 h 7004830"/>
                <a:gd name="connsiteX162" fmla="*/ 1870800 w 42198532"/>
                <a:gd name="connsiteY162" fmla="*/ 5887843 h 7004830"/>
                <a:gd name="connsiteX163" fmla="*/ 1739875 w 42198532"/>
                <a:gd name="connsiteY163" fmla="*/ 5788484 h 7004830"/>
                <a:gd name="connsiteX164" fmla="*/ 1497744 w 42198532"/>
                <a:gd name="connsiteY164" fmla="*/ 5604749 h 7004830"/>
                <a:gd name="connsiteX165" fmla="*/ 1497744 w 42198532"/>
                <a:gd name="connsiteY165" fmla="*/ 5424957 h 7004830"/>
                <a:gd name="connsiteX166" fmla="*/ 1484336 w 42198532"/>
                <a:gd name="connsiteY166" fmla="*/ 5427322 h 7004830"/>
                <a:gd name="connsiteX167" fmla="*/ 1484336 w 42198532"/>
                <a:gd name="connsiteY167" fmla="*/ 5598440 h 7004830"/>
                <a:gd name="connsiteX168" fmla="*/ 1122322 w 42198532"/>
                <a:gd name="connsiteY168" fmla="*/ 5879169 h 7004830"/>
                <a:gd name="connsiteX169" fmla="*/ 1122322 w 42198532"/>
                <a:gd name="connsiteY169" fmla="*/ 5532990 h 7004830"/>
                <a:gd name="connsiteX170" fmla="*/ 1292682 w 42198532"/>
                <a:gd name="connsiteY170" fmla="*/ 5400511 h 7004830"/>
                <a:gd name="connsiteX171" fmla="*/ 1285583 w 42198532"/>
                <a:gd name="connsiteY171" fmla="*/ 5390260 h 7004830"/>
                <a:gd name="connsiteX172" fmla="*/ 1116013 w 42198532"/>
                <a:gd name="connsiteY172" fmla="*/ 5521161 h 7004830"/>
                <a:gd name="connsiteX173" fmla="*/ 750844 w 42198532"/>
                <a:gd name="connsiteY173" fmla="*/ 5243588 h 7004830"/>
                <a:gd name="connsiteX174" fmla="*/ 1025312 w 42198532"/>
                <a:gd name="connsiteY174" fmla="*/ 5030676 h 7004830"/>
                <a:gd name="connsiteX175" fmla="*/ 1110492 w 42198532"/>
                <a:gd name="connsiteY175" fmla="*/ 4965225 h 7004830"/>
                <a:gd name="connsiteX176" fmla="*/ 1475660 w 42198532"/>
                <a:gd name="connsiteY176" fmla="*/ 5242799 h 7004830"/>
                <a:gd name="connsiteX177" fmla="*/ 1285583 w 42198532"/>
                <a:gd name="connsiteY177" fmla="*/ 5389472 h 7004830"/>
                <a:gd name="connsiteX178" fmla="*/ 1293470 w 42198532"/>
                <a:gd name="connsiteY178" fmla="*/ 5400511 h 7004830"/>
                <a:gd name="connsiteX179" fmla="*/ 1484336 w 42198532"/>
                <a:gd name="connsiteY179" fmla="*/ 5252262 h 7004830"/>
                <a:gd name="connsiteX180" fmla="*/ 1484336 w 42198532"/>
                <a:gd name="connsiteY180" fmla="*/ 5426534 h 7004830"/>
                <a:gd name="connsiteX181" fmla="*/ 1497744 w 42198532"/>
                <a:gd name="connsiteY181" fmla="*/ 5424168 h 7004830"/>
                <a:gd name="connsiteX182" fmla="*/ 1497744 w 42198532"/>
                <a:gd name="connsiteY182" fmla="*/ 5246742 h 7004830"/>
                <a:gd name="connsiteX183" fmla="*/ 1513518 w 42198532"/>
                <a:gd name="connsiteY183" fmla="*/ 5234125 h 7004830"/>
                <a:gd name="connsiteX184" fmla="*/ 1513518 w 42198532"/>
                <a:gd name="connsiteY184" fmla="*/ 5217565 h 7004830"/>
                <a:gd name="connsiteX185" fmla="*/ 1495378 w 42198532"/>
                <a:gd name="connsiteY185" fmla="*/ 5231759 h 7004830"/>
                <a:gd name="connsiteX186" fmla="*/ 1495378 w 42198532"/>
                <a:gd name="connsiteY186" fmla="*/ 4885580 h 7004830"/>
                <a:gd name="connsiteX187" fmla="*/ 1513518 w 42198532"/>
                <a:gd name="connsiteY187" fmla="*/ 4871386 h 7004830"/>
                <a:gd name="connsiteX188" fmla="*/ 1513518 w 42198532"/>
                <a:gd name="connsiteY188" fmla="*/ 4854826 h 7004830"/>
                <a:gd name="connsiteX189" fmla="*/ 1489068 w 42198532"/>
                <a:gd name="connsiteY189" fmla="*/ 4873752 h 7004830"/>
                <a:gd name="connsiteX190" fmla="*/ 1123900 w 42198532"/>
                <a:gd name="connsiteY190" fmla="*/ 4596178 h 7004830"/>
                <a:gd name="connsiteX191" fmla="*/ 1488280 w 42198532"/>
                <a:gd name="connsiteY191" fmla="*/ 4313873 h 7004830"/>
                <a:gd name="connsiteX192" fmla="*/ 1853448 w 42198532"/>
                <a:gd name="connsiteY192" fmla="*/ 4591447 h 7004830"/>
                <a:gd name="connsiteX193" fmla="*/ 1514307 w 42198532"/>
                <a:gd name="connsiteY193" fmla="*/ 4854826 h 7004830"/>
                <a:gd name="connsiteX194" fmla="*/ 1514307 w 42198532"/>
                <a:gd name="connsiteY194" fmla="*/ 4870598 h 7004830"/>
                <a:gd name="connsiteX195" fmla="*/ 1857392 w 42198532"/>
                <a:gd name="connsiteY195" fmla="*/ 4604852 h 7004830"/>
                <a:gd name="connsiteX196" fmla="*/ 1857392 w 42198532"/>
                <a:gd name="connsiteY196" fmla="*/ 4951031 h 7004830"/>
                <a:gd name="connsiteX197" fmla="*/ 1514307 w 42198532"/>
                <a:gd name="connsiteY197" fmla="*/ 5217565 h 7004830"/>
                <a:gd name="connsiteX198" fmla="*/ 1514307 w 42198532"/>
                <a:gd name="connsiteY198" fmla="*/ 5234125 h 7004830"/>
                <a:gd name="connsiteX199" fmla="*/ 1870800 w 42198532"/>
                <a:gd name="connsiteY199" fmla="*/ 4957339 h 7004830"/>
                <a:gd name="connsiteX200" fmla="*/ 1870800 w 42198532"/>
                <a:gd name="connsiteY200" fmla="*/ 4588292 h 7004830"/>
                <a:gd name="connsiteX201" fmla="*/ 1497744 w 42198532"/>
                <a:gd name="connsiteY201" fmla="*/ 4304410 h 7004830"/>
                <a:gd name="connsiteX202" fmla="*/ 1497744 w 42198532"/>
                <a:gd name="connsiteY202" fmla="*/ 3956654 h 7004830"/>
                <a:gd name="connsiteX203" fmla="*/ 1484336 w 42198532"/>
                <a:gd name="connsiteY203" fmla="*/ 3966905 h 7004830"/>
                <a:gd name="connsiteX204" fmla="*/ 1484336 w 42198532"/>
                <a:gd name="connsiteY204" fmla="*/ 4299679 h 7004830"/>
                <a:gd name="connsiteX205" fmla="*/ 1122322 w 42198532"/>
                <a:gd name="connsiteY205" fmla="*/ 4579618 h 7004830"/>
                <a:gd name="connsiteX206" fmla="*/ 1122322 w 42198532"/>
                <a:gd name="connsiteY206" fmla="*/ 4233439 h 7004830"/>
                <a:gd name="connsiteX207" fmla="*/ 1484336 w 42198532"/>
                <a:gd name="connsiteY207" fmla="*/ 3952712 h 7004830"/>
                <a:gd name="connsiteX208" fmla="*/ 1484336 w 42198532"/>
                <a:gd name="connsiteY208" fmla="*/ 3966117 h 7004830"/>
                <a:gd name="connsiteX209" fmla="*/ 1497744 w 42198532"/>
                <a:gd name="connsiteY209" fmla="*/ 3955866 h 7004830"/>
                <a:gd name="connsiteX210" fmla="*/ 1497744 w 42198532"/>
                <a:gd name="connsiteY210" fmla="*/ 3936152 h 7004830"/>
                <a:gd name="connsiteX211" fmla="*/ 1136519 w 42198532"/>
                <a:gd name="connsiteY211" fmla="*/ 3661732 h 7004830"/>
                <a:gd name="connsiteX212" fmla="*/ 1125477 w 42198532"/>
                <a:gd name="connsiteY212" fmla="*/ 3669618 h 7004830"/>
                <a:gd name="connsiteX213" fmla="*/ 1135730 w 42198532"/>
                <a:gd name="connsiteY213" fmla="*/ 3660943 h 7004830"/>
                <a:gd name="connsiteX214" fmla="*/ 1119956 w 42198532"/>
                <a:gd name="connsiteY214" fmla="*/ 3649115 h 7004830"/>
                <a:gd name="connsiteX215" fmla="*/ 1119956 w 42198532"/>
                <a:gd name="connsiteY215" fmla="*/ 3637286 h 7004830"/>
                <a:gd name="connsiteX216" fmla="*/ 1106548 w 42198532"/>
                <a:gd name="connsiteY216" fmla="*/ 3637286 h 7004830"/>
                <a:gd name="connsiteX217" fmla="*/ 1106548 w 42198532"/>
                <a:gd name="connsiteY217" fmla="*/ 3649903 h 7004830"/>
                <a:gd name="connsiteX218" fmla="*/ 744534 w 42198532"/>
                <a:gd name="connsiteY218" fmla="*/ 3929843 h 7004830"/>
                <a:gd name="connsiteX219" fmla="*/ 744534 w 42198532"/>
                <a:gd name="connsiteY219" fmla="*/ 3612841 h 7004830"/>
                <a:gd name="connsiteX220" fmla="*/ 744534 w 42198532"/>
                <a:gd name="connsiteY220" fmla="*/ 3584453 h 7004830"/>
                <a:gd name="connsiteX221" fmla="*/ 1106548 w 42198532"/>
                <a:gd name="connsiteY221" fmla="*/ 3303725 h 7004830"/>
                <a:gd name="connsiteX222" fmla="*/ 1106548 w 42198532"/>
                <a:gd name="connsiteY222" fmla="*/ 3617573 h 7004830"/>
                <a:gd name="connsiteX223" fmla="*/ 1106548 w 42198532"/>
                <a:gd name="connsiteY223" fmla="*/ 3636498 h 7004830"/>
                <a:gd name="connsiteX224" fmla="*/ 1119956 w 42198532"/>
                <a:gd name="connsiteY224" fmla="*/ 3636498 h 7004830"/>
                <a:gd name="connsiteX225" fmla="*/ 1119956 w 42198532"/>
                <a:gd name="connsiteY225" fmla="*/ 3298205 h 7004830"/>
                <a:gd name="connsiteX226" fmla="*/ 1392847 w 42198532"/>
                <a:gd name="connsiteY226" fmla="*/ 3086870 h 7004830"/>
                <a:gd name="connsiteX227" fmla="*/ 1483547 w 42198532"/>
                <a:gd name="connsiteY227" fmla="*/ 3016688 h 7004830"/>
                <a:gd name="connsiteX228" fmla="*/ 1862913 w 42198532"/>
                <a:gd name="connsiteY228" fmla="*/ 3304513 h 7004830"/>
                <a:gd name="connsiteX229" fmla="*/ 2243855 w 42198532"/>
                <a:gd name="connsiteY229" fmla="*/ 3008803 h 7004830"/>
                <a:gd name="connsiteX230" fmla="*/ 2243855 w 42198532"/>
                <a:gd name="connsiteY230" fmla="*/ 2891307 h 7004830"/>
                <a:gd name="connsiteX231" fmla="*/ 2231236 w 42198532"/>
                <a:gd name="connsiteY231" fmla="*/ 2896827 h 7004830"/>
                <a:gd name="connsiteX232" fmla="*/ 2231236 w 42198532"/>
                <a:gd name="connsiteY232" fmla="*/ 3002494 h 7004830"/>
                <a:gd name="connsiteX233" fmla="*/ 1869222 w 42198532"/>
                <a:gd name="connsiteY233" fmla="*/ 3283222 h 7004830"/>
                <a:gd name="connsiteX234" fmla="*/ 1869222 w 42198532"/>
                <a:gd name="connsiteY234" fmla="*/ 2937043 h 7004830"/>
                <a:gd name="connsiteX235" fmla="*/ 2231236 w 42198532"/>
                <a:gd name="connsiteY235" fmla="*/ 2656315 h 7004830"/>
                <a:gd name="connsiteX236" fmla="*/ 2231236 w 42198532"/>
                <a:gd name="connsiteY236" fmla="*/ 2896038 h 7004830"/>
                <a:gd name="connsiteX237" fmla="*/ 2243855 w 42198532"/>
                <a:gd name="connsiteY237" fmla="*/ 2890518 h 7004830"/>
                <a:gd name="connsiteX238" fmla="*/ 2243855 w 42198532"/>
                <a:gd name="connsiteY238" fmla="*/ 2639755 h 7004830"/>
                <a:gd name="connsiteX239" fmla="*/ 2113720 w 42198532"/>
                <a:gd name="connsiteY239" fmla="*/ 2540397 h 7004830"/>
                <a:gd name="connsiteX240" fmla="*/ 2100312 w 42198532"/>
                <a:gd name="connsiteY240" fmla="*/ 2546705 h 7004830"/>
                <a:gd name="connsiteX241" fmla="*/ 2226503 w 42198532"/>
                <a:gd name="connsiteY241" fmla="*/ 2642910 h 7004830"/>
                <a:gd name="connsiteX242" fmla="*/ 1862124 w 42198532"/>
                <a:gd name="connsiteY242" fmla="*/ 2925215 h 7004830"/>
                <a:gd name="connsiteX243" fmla="*/ 1496955 w 42198532"/>
                <a:gd name="connsiteY243" fmla="*/ 2647641 h 7004830"/>
                <a:gd name="connsiteX244" fmla="*/ 1861335 w 42198532"/>
                <a:gd name="connsiteY244" fmla="*/ 2365336 h 7004830"/>
                <a:gd name="connsiteX245" fmla="*/ 2099523 w 42198532"/>
                <a:gd name="connsiteY245" fmla="*/ 2545916 h 7004830"/>
                <a:gd name="connsiteX246" fmla="*/ 2112931 w 42198532"/>
                <a:gd name="connsiteY246" fmla="*/ 2539608 h 7004830"/>
                <a:gd name="connsiteX247" fmla="*/ 1870800 w 42198532"/>
                <a:gd name="connsiteY247" fmla="*/ 2355873 h 7004830"/>
                <a:gd name="connsiteX248" fmla="*/ 1870800 w 42198532"/>
                <a:gd name="connsiteY248" fmla="*/ 2176869 h 7004830"/>
                <a:gd name="connsiteX249" fmla="*/ 1857392 w 42198532"/>
                <a:gd name="connsiteY249" fmla="*/ 2178447 h 7004830"/>
                <a:gd name="connsiteX250" fmla="*/ 1857392 w 42198532"/>
                <a:gd name="connsiteY250" fmla="*/ 2350353 h 7004830"/>
                <a:gd name="connsiteX251" fmla="*/ 1496167 w 42198532"/>
                <a:gd name="connsiteY251" fmla="*/ 2631081 h 7004830"/>
                <a:gd name="connsiteX252" fmla="*/ 1496167 w 42198532"/>
                <a:gd name="connsiteY252" fmla="*/ 2284114 h 7004830"/>
                <a:gd name="connsiteX253" fmla="*/ 1666526 w 42198532"/>
                <a:gd name="connsiteY253" fmla="*/ 2152424 h 7004830"/>
                <a:gd name="connsiteX254" fmla="*/ 1658639 w 42198532"/>
                <a:gd name="connsiteY254" fmla="*/ 2141384 h 7004830"/>
                <a:gd name="connsiteX255" fmla="*/ 1666526 w 42198532"/>
                <a:gd name="connsiteY255" fmla="*/ 2151636 h 7004830"/>
                <a:gd name="connsiteX256" fmla="*/ 1857392 w 42198532"/>
                <a:gd name="connsiteY256" fmla="*/ 2003386 h 7004830"/>
                <a:gd name="connsiteX257" fmla="*/ 1857392 w 42198532"/>
                <a:gd name="connsiteY257" fmla="*/ 2177658 h 7004830"/>
                <a:gd name="connsiteX258" fmla="*/ 1870800 w 42198532"/>
                <a:gd name="connsiteY258" fmla="*/ 2176081 h 7004830"/>
                <a:gd name="connsiteX259" fmla="*/ 1870800 w 42198532"/>
                <a:gd name="connsiteY259" fmla="*/ 1998654 h 7004830"/>
                <a:gd name="connsiteX260" fmla="*/ 1886574 w 42198532"/>
                <a:gd name="connsiteY260" fmla="*/ 1986037 h 7004830"/>
                <a:gd name="connsiteX261" fmla="*/ 1886574 w 42198532"/>
                <a:gd name="connsiteY261" fmla="*/ 1969478 h 7004830"/>
                <a:gd name="connsiteX262" fmla="*/ 1869222 w 42198532"/>
                <a:gd name="connsiteY262" fmla="*/ 1982883 h 7004830"/>
                <a:gd name="connsiteX263" fmla="*/ 1869222 w 42198532"/>
                <a:gd name="connsiteY263" fmla="*/ 1636704 h 7004830"/>
                <a:gd name="connsiteX264" fmla="*/ 1886574 w 42198532"/>
                <a:gd name="connsiteY264" fmla="*/ 1623299 h 7004830"/>
                <a:gd name="connsiteX265" fmla="*/ 1886574 w 42198532"/>
                <a:gd name="connsiteY265" fmla="*/ 1606739 h 7004830"/>
                <a:gd name="connsiteX266" fmla="*/ 1862124 w 42198532"/>
                <a:gd name="connsiteY266" fmla="*/ 1625665 h 7004830"/>
                <a:gd name="connsiteX267" fmla="*/ 1496955 w 42198532"/>
                <a:gd name="connsiteY267" fmla="*/ 1348091 h 7004830"/>
                <a:gd name="connsiteX268" fmla="*/ 1861335 w 42198532"/>
                <a:gd name="connsiteY268" fmla="*/ 1064997 h 7004830"/>
                <a:gd name="connsiteX269" fmla="*/ 2226503 w 42198532"/>
                <a:gd name="connsiteY269" fmla="*/ 1342571 h 7004830"/>
                <a:gd name="connsiteX270" fmla="*/ 1887362 w 42198532"/>
                <a:gd name="connsiteY270" fmla="*/ 1605951 h 7004830"/>
                <a:gd name="connsiteX271" fmla="*/ 1887362 w 42198532"/>
                <a:gd name="connsiteY271" fmla="*/ 1622510 h 7004830"/>
                <a:gd name="connsiteX272" fmla="*/ 2231236 w 42198532"/>
                <a:gd name="connsiteY272" fmla="*/ 1355976 h 7004830"/>
                <a:gd name="connsiteX273" fmla="*/ 2231236 w 42198532"/>
                <a:gd name="connsiteY273" fmla="*/ 1702944 h 7004830"/>
                <a:gd name="connsiteX274" fmla="*/ 1887362 w 42198532"/>
                <a:gd name="connsiteY274" fmla="*/ 1968689 h 7004830"/>
                <a:gd name="connsiteX275" fmla="*/ 1887362 w 42198532"/>
                <a:gd name="connsiteY275" fmla="*/ 1985249 h 7004830"/>
                <a:gd name="connsiteX276" fmla="*/ 2243855 w 42198532"/>
                <a:gd name="connsiteY276" fmla="*/ 1709252 h 7004830"/>
                <a:gd name="connsiteX277" fmla="*/ 2243855 w 42198532"/>
                <a:gd name="connsiteY277" fmla="*/ 1339416 h 7004830"/>
                <a:gd name="connsiteX278" fmla="*/ 1870800 w 42198532"/>
                <a:gd name="connsiteY278" fmla="*/ 1056323 h 7004830"/>
                <a:gd name="connsiteX279" fmla="*/ 1870800 w 42198532"/>
                <a:gd name="connsiteY279" fmla="*/ 707778 h 7004830"/>
                <a:gd name="connsiteX280" fmla="*/ 1857392 w 42198532"/>
                <a:gd name="connsiteY280" fmla="*/ 718030 h 7004830"/>
                <a:gd name="connsiteX281" fmla="*/ 1857392 w 42198532"/>
                <a:gd name="connsiteY281" fmla="*/ 1050803 h 7004830"/>
                <a:gd name="connsiteX282" fmla="*/ 1496167 w 42198532"/>
                <a:gd name="connsiteY282" fmla="*/ 1331531 h 7004830"/>
                <a:gd name="connsiteX283" fmla="*/ 1496167 w 42198532"/>
                <a:gd name="connsiteY283" fmla="*/ 985352 h 7004830"/>
                <a:gd name="connsiteX284" fmla="*/ 1857392 w 42198532"/>
                <a:gd name="connsiteY284" fmla="*/ 704624 h 7004830"/>
                <a:gd name="connsiteX285" fmla="*/ 1857392 w 42198532"/>
                <a:gd name="connsiteY285" fmla="*/ 717241 h 7004830"/>
                <a:gd name="connsiteX286" fmla="*/ 1870800 w 42198532"/>
                <a:gd name="connsiteY286" fmla="*/ 706990 h 7004830"/>
                <a:gd name="connsiteX287" fmla="*/ 1870800 w 42198532"/>
                <a:gd name="connsiteY287" fmla="*/ 688064 h 7004830"/>
                <a:gd name="connsiteX288" fmla="*/ 1509574 w 42198532"/>
                <a:gd name="connsiteY288" fmla="*/ 412856 h 7004830"/>
                <a:gd name="connsiteX289" fmla="*/ 1498533 w 42198532"/>
                <a:gd name="connsiteY289" fmla="*/ 421530 h 7004830"/>
                <a:gd name="connsiteX290" fmla="*/ 1508786 w 42198532"/>
                <a:gd name="connsiteY290" fmla="*/ 412856 h 7004830"/>
                <a:gd name="connsiteX291" fmla="*/ 1493012 w 42198532"/>
                <a:gd name="connsiteY291" fmla="*/ 401028 h 7004830"/>
                <a:gd name="connsiteX292" fmla="*/ 1493012 w 42198532"/>
                <a:gd name="connsiteY292" fmla="*/ 119417 h 7004830"/>
                <a:gd name="connsiteX293" fmla="*/ 1493012 w 42198532"/>
                <a:gd name="connsiteY293" fmla="*/ 117464 h 7004830"/>
                <a:gd name="connsiteX294" fmla="*/ 1398859 w 42198532"/>
                <a:gd name="connsiteY294" fmla="*/ 117464 h 7004830"/>
                <a:gd name="connsiteX295" fmla="*/ 1480393 w 42198532"/>
                <a:gd name="connsiteY295" fmla="*/ 117464 h 7004830"/>
                <a:gd name="connsiteX296" fmla="*/ 1480393 w 42198532"/>
                <a:gd name="connsiteY296" fmla="*/ 201868 h 7004830"/>
                <a:gd name="connsiteX297" fmla="*/ 1480393 w 42198532"/>
                <a:gd name="connsiteY297" fmla="*/ 401028 h 7004830"/>
                <a:gd name="connsiteX298" fmla="*/ 1118379 w 42198532"/>
                <a:gd name="connsiteY298" fmla="*/ 681756 h 7004830"/>
                <a:gd name="connsiteX299" fmla="*/ 1118379 w 42198532"/>
                <a:gd name="connsiteY299" fmla="*/ 335577 h 7004830"/>
                <a:gd name="connsiteX300" fmla="*/ 1379242 w 42198532"/>
                <a:gd name="connsiteY300" fmla="*/ 132719 h 7004830"/>
                <a:gd name="connsiteX301" fmla="*/ 1398859 w 42198532"/>
                <a:gd name="connsiteY301" fmla="*/ 117464 h 7004830"/>
                <a:gd name="connsiteX302" fmla="*/ 840168 w 42198532"/>
                <a:gd name="connsiteY302" fmla="*/ 117464 h 7004830"/>
                <a:gd name="connsiteX303" fmla="*/ 1377550 w 42198532"/>
                <a:gd name="connsiteY303" fmla="*/ 117464 h 7004830"/>
                <a:gd name="connsiteX304" fmla="*/ 1301753 w 42198532"/>
                <a:gd name="connsiteY304" fmla="*/ 176360 h 7004830"/>
                <a:gd name="connsiteX305" fmla="*/ 1112069 w 42198532"/>
                <a:gd name="connsiteY305" fmla="*/ 323748 h 7004830"/>
                <a:gd name="connsiteX306" fmla="*/ 857417 w 42198532"/>
                <a:gd name="connsiteY306" fmla="*/ 130551 h 7004830"/>
                <a:gd name="connsiteX307" fmla="*/ 840168 w 42198532"/>
                <a:gd name="connsiteY307" fmla="*/ 117464 h 700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</a:cxnLst>
              <a:rect l="l" t="t" r="r" b="b"/>
              <a:pathLst>
                <a:path w="42198532" h="7004830">
                  <a:moveTo>
                    <a:pt x="738225" y="6911396"/>
                  </a:moveTo>
                  <a:lnTo>
                    <a:pt x="814828" y="6969750"/>
                  </a:lnTo>
                  <a:lnTo>
                    <a:pt x="822329" y="6975464"/>
                  </a:lnTo>
                  <a:lnTo>
                    <a:pt x="655724" y="6975464"/>
                  </a:lnTo>
                  <a:lnTo>
                    <a:pt x="656989" y="6974481"/>
                  </a:lnTo>
                  <a:lnTo>
                    <a:pt x="738225" y="6911396"/>
                  </a:lnTo>
                  <a:close/>
                  <a:moveTo>
                    <a:pt x="733493" y="6551812"/>
                  </a:moveTo>
                  <a:lnTo>
                    <a:pt x="733493" y="6897991"/>
                  </a:lnTo>
                  <a:lnTo>
                    <a:pt x="639637" y="6970539"/>
                  </a:lnTo>
                  <a:cubicBezTo>
                    <a:pt x="645158" y="6972116"/>
                    <a:pt x="650679" y="6972904"/>
                    <a:pt x="656989" y="6974481"/>
                  </a:cubicBezTo>
                  <a:cubicBezTo>
                    <a:pt x="650679" y="6973693"/>
                    <a:pt x="644369" y="6972116"/>
                    <a:pt x="638848" y="6971327"/>
                  </a:cubicBezTo>
                  <a:lnTo>
                    <a:pt x="633515" y="6975464"/>
                  </a:lnTo>
                  <a:lnTo>
                    <a:pt x="371479" y="6975464"/>
                  </a:lnTo>
                  <a:lnTo>
                    <a:pt x="371479" y="6917056"/>
                  </a:lnTo>
                  <a:lnTo>
                    <a:pt x="371479" y="6832540"/>
                  </a:lnTo>
                  <a:lnTo>
                    <a:pt x="733493" y="6551812"/>
                  </a:lnTo>
                  <a:close/>
                  <a:moveTo>
                    <a:pt x="1106548" y="5904403"/>
                  </a:moveTo>
                  <a:lnTo>
                    <a:pt x="1106548" y="6251370"/>
                  </a:lnTo>
                  <a:lnTo>
                    <a:pt x="1012693" y="6323918"/>
                  </a:lnTo>
                  <a:lnTo>
                    <a:pt x="744534" y="6531309"/>
                  </a:lnTo>
                  <a:lnTo>
                    <a:pt x="744534" y="6185131"/>
                  </a:lnTo>
                  <a:lnTo>
                    <a:pt x="873093" y="6085772"/>
                  </a:lnTo>
                  <a:lnTo>
                    <a:pt x="1106548" y="5904403"/>
                  </a:lnTo>
                  <a:close/>
                  <a:moveTo>
                    <a:pt x="1739875" y="5788484"/>
                  </a:moveTo>
                  <a:lnTo>
                    <a:pt x="1726467" y="5794792"/>
                  </a:lnTo>
                  <a:lnTo>
                    <a:pt x="1739875" y="5788484"/>
                  </a:lnTo>
                  <a:close/>
                  <a:moveTo>
                    <a:pt x="1488280" y="5613423"/>
                  </a:moveTo>
                  <a:lnTo>
                    <a:pt x="1726467" y="5794792"/>
                  </a:lnTo>
                  <a:lnTo>
                    <a:pt x="1853448" y="5890997"/>
                  </a:lnTo>
                  <a:lnTo>
                    <a:pt x="1489068" y="6174091"/>
                  </a:lnTo>
                  <a:lnTo>
                    <a:pt x="1123900" y="5896517"/>
                  </a:lnTo>
                  <a:lnTo>
                    <a:pt x="1488280" y="5613423"/>
                  </a:lnTo>
                  <a:close/>
                  <a:moveTo>
                    <a:pt x="359648" y="4965225"/>
                  </a:moveTo>
                  <a:lnTo>
                    <a:pt x="724817" y="5242799"/>
                  </a:lnTo>
                  <a:lnTo>
                    <a:pt x="487418" y="5426534"/>
                  </a:lnTo>
                  <a:lnTo>
                    <a:pt x="493727" y="5437574"/>
                  </a:lnTo>
                  <a:lnTo>
                    <a:pt x="733493" y="5252262"/>
                  </a:lnTo>
                  <a:lnTo>
                    <a:pt x="733493" y="5598440"/>
                  </a:lnTo>
                  <a:lnTo>
                    <a:pt x="633328" y="5675720"/>
                  </a:lnTo>
                  <a:lnTo>
                    <a:pt x="641215" y="5688337"/>
                  </a:lnTo>
                  <a:lnTo>
                    <a:pt x="737436" y="5613423"/>
                  </a:lnTo>
                  <a:lnTo>
                    <a:pt x="1102605" y="5890997"/>
                  </a:lnTo>
                  <a:lnTo>
                    <a:pt x="866783" y="6073943"/>
                  </a:lnTo>
                  <a:lnTo>
                    <a:pt x="873093" y="6085772"/>
                  </a:lnTo>
                  <a:lnTo>
                    <a:pt x="865994" y="6074732"/>
                  </a:lnTo>
                  <a:lnTo>
                    <a:pt x="738225" y="6174091"/>
                  </a:lnTo>
                  <a:lnTo>
                    <a:pt x="373056" y="5896517"/>
                  </a:lnTo>
                  <a:lnTo>
                    <a:pt x="640426" y="5689125"/>
                  </a:lnTo>
                  <a:lnTo>
                    <a:pt x="633328" y="5676508"/>
                  </a:lnTo>
                  <a:lnTo>
                    <a:pt x="371479" y="5879169"/>
                  </a:lnTo>
                  <a:lnTo>
                    <a:pt x="371479" y="5532990"/>
                  </a:lnTo>
                  <a:lnTo>
                    <a:pt x="493727" y="5438362"/>
                  </a:lnTo>
                  <a:lnTo>
                    <a:pt x="486629" y="5426534"/>
                  </a:lnTo>
                  <a:lnTo>
                    <a:pt x="365169" y="5521161"/>
                  </a:lnTo>
                  <a:lnTo>
                    <a:pt x="0" y="5243588"/>
                  </a:lnTo>
                  <a:lnTo>
                    <a:pt x="359648" y="4965225"/>
                  </a:lnTo>
                  <a:close/>
                  <a:moveTo>
                    <a:pt x="1106548" y="4604852"/>
                  </a:moveTo>
                  <a:lnTo>
                    <a:pt x="1106548" y="4951031"/>
                  </a:lnTo>
                  <a:lnTo>
                    <a:pt x="1018214" y="5019636"/>
                  </a:lnTo>
                  <a:lnTo>
                    <a:pt x="1025312" y="5030676"/>
                  </a:lnTo>
                  <a:lnTo>
                    <a:pt x="1017425" y="5020424"/>
                  </a:lnTo>
                  <a:lnTo>
                    <a:pt x="744534" y="5231759"/>
                  </a:lnTo>
                  <a:lnTo>
                    <a:pt x="744534" y="4885580"/>
                  </a:lnTo>
                  <a:lnTo>
                    <a:pt x="856530" y="4798050"/>
                  </a:lnTo>
                  <a:lnTo>
                    <a:pt x="849432" y="4787799"/>
                  </a:lnTo>
                  <a:lnTo>
                    <a:pt x="857319" y="4798050"/>
                  </a:lnTo>
                  <a:lnTo>
                    <a:pt x="1106548" y="4604852"/>
                  </a:lnTo>
                  <a:close/>
                  <a:moveTo>
                    <a:pt x="737436" y="4313873"/>
                  </a:moveTo>
                  <a:lnTo>
                    <a:pt x="1102605" y="4591447"/>
                  </a:lnTo>
                  <a:lnTo>
                    <a:pt x="849432" y="4787799"/>
                  </a:lnTo>
                  <a:lnTo>
                    <a:pt x="738225" y="4873752"/>
                  </a:lnTo>
                  <a:lnTo>
                    <a:pt x="373056" y="4596178"/>
                  </a:lnTo>
                  <a:lnTo>
                    <a:pt x="737436" y="4313873"/>
                  </a:lnTo>
                  <a:close/>
                  <a:moveTo>
                    <a:pt x="1115224" y="3661732"/>
                  </a:moveTo>
                  <a:lnTo>
                    <a:pt x="1125477" y="3669618"/>
                  </a:lnTo>
                  <a:lnTo>
                    <a:pt x="1480393" y="3939306"/>
                  </a:lnTo>
                  <a:lnTo>
                    <a:pt x="1116013" y="4222399"/>
                  </a:lnTo>
                  <a:lnTo>
                    <a:pt x="750844" y="3944037"/>
                  </a:lnTo>
                  <a:lnTo>
                    <a:pt x="1115224" y="3661732"/>
                  </a:lnTo>
                  <a:close/>
                  <a:moveTo>
                    <a:pt x="1480393" y="2656315"/>
                  </a:moveTo>
                  <a:lnTo>
                    <a:pt x="1480393" y="3002494"/>
                  </a:lnTo>
                  <a:lnTo>
                    <a:pt x="1386537" y="3075042"/>
                  </a:lnTo>
                  <a:lnTo>
                    <a:pt x="1392847" y="3086870"/>
                  </a:lnTo>
                  <a:lnTo>
                    <a:pt x="1385748" y="3075830"/>
                  </a:lnTo>
                  <a:lnTo>
                    <a:pt x="1118379" y="3283222"/>
                  </a:lnTo>
                  <a:lnTo>
                    <a:pt x="1118379" y="2937043"/>
                  </a:lnTo>
                  <a:lnTo>
                    <a:pt x="1246148" y="2837685"/>
                  </a:lnTo>
                  <a:lnTo>
                    <a:pt x="1239839" y="2825856"/>
                  </a:lnTo>
                  <a:lnTo>
                    <a:pt x="1246937" y="2836896"/>
                  </a:lnTo>
                  <a:lnTo>
                    <a:pt x="1480393" y="2656315"/>
                  </a:lnTo>
                  <a:close/>
                  <a:moveTo>
                    <a:pt x="732704" y="1716349"/>
                  </a:moveTo>
                  <a:lnTo>
                    <a:pt x="1097873" y="1993923"/>
                  </a:lnTo>
                  <a:lnTo>
                    <a:pt x="860473" y="2177658"/>
                  </a:lnTo>
                  <a:lnTo>
                    <a:pt x="867572" y="2189486"/>
                  </a:lnTo>
                  <a:lnTo>
                    <a:pt x="1106548" y="2003386"/>
                  </a:lnTo>
                  <a:lnTo>
                    <a:pt x="1106548" y="2350353"/>
                  </a:lnTo>
                  <a:lnTo>
                    <a:pt x="1007172" y="2427632"/>
                  </a:lnTo>
                  <a:lnTo>
                    <a:pt x="1014270" y="2440249"/>
                  </a:lnTo>
                  <a:lnTo>
                    <a:pt x="1110492" y="2365336"/>
                  </a:lnTo>
                  <a:lnTo>
                    <a:pt x="1475660" y="2642910"/>
                  </a:lnTo>
                  <a:lnTo>
                    <a:pt x="1239839" y="2825856"/>
                  </a:lnTo>
                  <a:lnTo>
                    <a:pt x="1112069" y="2925215"/>
                  </a:lnTo>
                  <a:lnTo>
                    <a:pt x="746900" y="2647641"/>
                  </a:lnTo>
                  <a:lnTo>
                    <a:pt x="1013481" y="2440249"/>
                  </a:lnTo>
                  <a:lnTo>
                    <a:pt x="1006383" y="2427632"/>
                  </a:lnTo>
                  <a:lnTo>
                    <a:pt x="744534" y="2631081"/>
                  </a:lnTo>
                  <a:lnTo>
                    <a:pt x="744534" y="2284114"/>
                  </a:lnTo>
                  <a:lnTo>
                    <a:pt x="866783" y="2189486"/>
                  </a:lnTo>
                  <a:lnTo>
                    <a:pt x="860473" y="2178447"/>
                  </a:lnTo>
                  <a:lnTo>
                    <a:pt x="738225" y="2273074"/>
                  </a:lnTo>
                  <a:lnTo>
                    <a:pt x="373056" y="1995500"/>
                  </a:lnTo>
                  <a:lnTo>
                    <a:pt x="732704" y="1716349"/>
                  </a:lnTo>
                  <a:close/>
                  <a:moveTo>
                    <a:pt x="1480393" y="1355976"/>
                  </a:moveTo>
                  <a:lnTo>
                    <a:pt x="1480393" y="1702944"/>
                  </a:lnTo>
                  <a:lnTo>
                    <a:pt x="1391269" y="1771549"/>
                  </a:lnTo>
                  <a:lnTo>
                    <a:pt x="1399156" y="1781800"/>
                  </a:lnTo>
                  <a:lnTo>
                    <a:pt x="1483547" y="1716349"/>
                  </a:lnTo>
                  <a:lnTo>
                    <a:pt x="1848716" y="1993923"/>
                  </a:lnTo>
                  <a:lnTo>
                    <a:pt x="1658639" y="2141384"/>
                  </a:lnTo>
                  <a:lnTo>
                    <a:pt x="1489068" y="2273074"/>
                  </a:lnTo>
                  <a:lnTo>
                    <a:pt x="1123900" y="1995500"/>
                  </a:lnTo>
                  <a:lnTo>
                    <a:pt x="1398368" y="1782588"/>
                  </a:lnTo>
                  <a:lnTo>
                    <a:pt x="1390481" y="1771549"/>
                  </a:lnTo>
                  <a:lnTo>
                    <a:pt x="1118379" y="1982883"/>
                  </a:lnTo>
                  <a:lnTo>
                    <a:pt x="1118379" y="1636704"/>
                  </a:lnTo>
                  <a:lnTo>
                    <a:pt x="1230374" y="1549963"/>
                  </a:lnTo>
                  <a:lnTo>
                    <a:pt x="1480393" y="1355976"/>
                  </a:lnTo>
                  <a:close/>
                  <a:moveTo>
                    <a:pt x="1110492" y="1064997"/>
                  </a:moveTo>
                  <a:lnTo>
                    <a:pt x="1475660" y="1342571"/>
                  </a:lnTo>
                  <a:lnTo>
                    <a:pt x="1223276" y="1538923"/>
                  </a:lnTo>
                  <a:lnTo>
                    <a:pt x="1230374" y="1549963"/>
                  </a:lnTo>
                  <a:lnTo>
                    <a:pt x="1222487" y="1539711"/>
                  </a:lnTo>
                  <a:lnTo>
                    <a:pt x="1112069" y="1625665"/>
                  </a:lnTo>
                  <a:lnTo>
                    <a:pt x="746900" y="1348091"/>
                  </a:lnTo>
                  <a:lnTo>
                    <a:pt x="1110492" y="1064997"/>
                  </a:lnTo>
                  <a:close/>
                  <a:moveTo>
                    <a:pt x="1488280" y="413645"/>
                  </a:moveTo>
                  <a:lnTo>
                    <a:pt x="1498533" y="421530"/>
                  </a:lnTo>
                  <a:lnTo>
                    <a:pt x="1853448" y="691218"/>
                  </a:lnTo>
                  <a:lnTo>
                    <a:pt x="1489068" y="973524"/>
                  </a:lnTo>
                  <a:lnTo>
                    <a:pt x="1123900" y="695950"/>
                  </a:lnTo>
                  <a:lnTo>
                    <a:pt x="1488280" y="413645"/>
                  </a:lnTo>
                  <a:close/>
                  <a:moveTo>
                    <a:pt x="1493012" y="117464"/>
                  </a:moveTo>
                  <a:lnTo>
                    <a:pt x="42118086" y="0"/>
                  </a:lnTo>
                  <a:lnTo>
                    <a:pt x="42198532" y="7004830"/>
                  </a:lnTo>
                  <a:lnTo>
                    <a:pt x="843615" y="6975464"/>
                  </a:lnTo>
                  <a:lnTo>
                    <a:pt x="810785" y="6950504"/>
                  </a:lnTo>
                  <a:lnTo>
                    <a:pt x="746900" y="6901934"/>
                  </a:lnTo>
                  <a:lnTo>
                    <a:pt x="746900" y="6547081"/>
                  </a:lnTo>
                  <a:lnTo>
                    <a:pt x="1019002" y="6335746"/>
                  </a:lnTo>
                  <a:lnTo>
                    <a:pt x="1012693" y="6323918"/>
                  </a:lnTo>
                  <a:lnTo>
                    <a:pt x="1019791" y="6334957"/>
                  </a:lnTo>
                  <a:lnTo>
                    <a:pt x="1110492" y="6264775"/>
                  </a:lnTo>
                  <a:lnTo>
                    <a:pt x="1489068" y="6553389"/>
                  </a:lnTo>
                  <a:lnTo>
                    <a:pt x="1870800" y="6257678"/>
                  </a:lnTo>
                  <a:lnTo>
                    <a:pt x="1870800" y="6139394"/>
                  </a:lnTo>
                  <a:lnTo>
                    <a:pt x="1857392" y="6144914"/>
                  </a:lnTo>
                  <a:lnTo>
                    <a:pt x="1857392" y="6251370"/>
                  </a:lnTo>
                  <a:lnTo>
                    <a:pt x="1495378" y="6531309"/>
                  </a:lnTo>
                  <a:lnTo>
                    <a:pt x="1495378" y="6185131"/>
                  </a:lnTo>
                  <a:lnTo>
                    <a:pt x="1857392" y="5904403"/>
                  </a:lnTo>
                  <a:lnTo>
                    <a:pt x="1857392" y="6144125"/>
                  </a:lnTo>
                  <a:lnTo>
                    <a:pt x="1870800" y="6138605"/>
                  </a:lnTo>
                  <a:lnTo>
                    <a:pt x="1870800" y="5887843"/>
                  </a:lnTo>
                  <a:lnTo>
                    <a:pt x="1739875" y="5788484"/>
                  </a:lnTo>
                  <a:lnTo>
                    <a:pt x="1497744" y="5604749"/>
                  </a:lnTo>
                  <a:lnTo>
                    <a:pt x="1497744" y="5424957"/>
                  </a:lnTo>
                  <a:lnTo>
                    <a:pt x="1484336" y="5427322"/>
                  </a:lnTo>
                  <a:lnTo>
                    <a:pt x="1484336" y="5598440"/>
                  </a:lnTo>
                  <a:lnTo>
                    <a:pt x="1122322" y="5879169"/>
                  </a:lnTo>
                  <a:lnTo>
                    <a:pt x="1122322" y="5532990"/>
                  </a:lnTo>
                  <a:lnTo>
                    <a:pt x="1292682" y="5400511"/>
                  </a:lnTo>
                  <a:lnTo>
                    <a:pt x="1285583" y="5390260"/>
                  </a:lnTo>
                  <a:lnTo>
                    <a:pt x="1116013" y="5521161"/>
                  </a:lnTo>
                  <a:lnTo>
                    <a:pt x="750844" y="5243588"/>
                  </a:lnTo>
                  <a:lnTo>
                    <a:pt x="1025312" y="5030676"/>
                  </a:lnTo>
                  <a:lnTo>
                    <a:pt x="1110492" y="4965225"/>
                  </a:lnTo>
                  <a:lnTo>
                    <a:pt x="1475660" y="5242799"/>
                  </a:lnTo>
                  <a:lnTo>
                    <a:pt x="1285583" y="5389472"/>
                  </a:lnTo>
                  <a:lnTo>
                    <a:pt x="1293470" y="5400511"/>
                  </a:lnTo>
                  <a:lnTo>
                    <a:pt x="1484336" y="5252262"/>
                  </a:lnTo>
                  <a:lnTo>
                    <a:pt x="1484336" y="5426534"/>
                  </a:lnTo>
                  <a:lnTo>
                    <a:pt x="1497744" y="5424168"/>
                  </a:lnTo>
                  <a:lnTo>
                    <a:pt x="1497744" y="5246742"/>
                  </a:lnTo>
                  <a:lnTo>
                    <a:pt x="1513518" y="5234125"/>
                  </a:lnTo>
                  <a:lnTo>
                    <a:pt x="1513518" y="5217565"/>
                  </a:lnTo>
                  <a:lnTo>
                    <a:pt x="1495378" y="5231759"/>
                  </a:lnTo>
                  <a:lnTo>
                    <a:pt x="1495378" y="4885580"/>
                  </a:lnTo>
                  <a:lnTo>
                    <a:pt x="1513518" y="4871386"/>
                  </a:lnTo>
                  <a:lnTo>
                    <a:pt x="1513518" y="4854826"/>
                  </a:lnTo>
                  <a:lnTo>
                    <a:pt x="1489068" y="4873752"/>
                  </a:lnTo>
                  <a:lnTo>
                    <a:pt x="1123900" y="4596178"/>
                  </a:lnTo>
                  <a:lnTo>
                    <a:pt x="1488280" y="4313873"/>
                  </a:lnTo>
                  <a:lnTo>
                    <a:pt x="1853448" y="4591447"/>
                  </a:lnTo>
                  <a:lnTo>
                    <a:pt x="1514307" y="4854826"/>
                  </a:lnTo>
                  <a:lnTo>
                    <a:pt x="1514307" y="4870598"/>
                  </a:lnTo>
                  <a:lnTo>
                    <a:pt x="1857392" y="4604852"/>
                  </a:lnTo>
                  <a:lnTo>
                    <a:pt x="1857392" y="4951031"/>
                  </a:lnTo>
                  <a:lnTo>
                    <a:pt x="1514307" y="5217565"/>
                  </a:lnTo>
                  <a:lnTo>
                    <a:pt x="1514307" y="5234125"/>
                  </a:lnTo>
                  <a:lnTo>
                    <a:pt x="1870800" y="4957339"/>
                  </a:lnTo>
                  <a:lnTo>
                    <a:pt x="1870800" y="4588292"/>
                  </a:lnTo>
                  <a:lnTo>
                    <a:pt x="1497744" y="4304410"/>
                  </a:lnTo>
                  <a:lnTo>
                    <a:pt x="1497744" y="3956654"/>
                  </a:lnTo>
                  <a:lnTo>
                    <a:pt x="1484336" y="3966905"/>
                  </a:lnTo>
                  <a:lnTo>
                    <a:pt x="1484336" y="4299679"/>
                  </a:lnTo>
                  <a:lnTo>
                    <a:pt x="1122322" y="4579618"/>
                  </a:lnTo>
                  <a:lnTo>
                    <a:pt x="1122322" y="4233439"/>
                  </a:lnTo>
                  <a:lnTo>
                    <a:pt x="1484336" y="3952712"/>
                  </a:lnTo>
                  <a:lnTo>
                    <a:pt x="1484336" y="3966117"/>
                  </a:lnTo>
                  <a:lnTo>
                    <a:pt x="1497744" y="3955866"/>
                  </a:lnTo>
                  <a:lnTo>
                    <a:pt x="1497744" y="3936152"/>
                  </a:lnTo>
                  <a:lnTo>
                    <a:pt x="1136519" y="3661732"/>
                  </a:lnTo>
                  <a:lnTo>
                    <a:pt x="1125477" y="3669618"/>
                  </a:lnTo>
                  <a:lnTo>
                    <a:pt x="1135730" y="3660943"/>
                  </a:lnTo>
                  <a:lnTo>
                    <a:pt x="1119956" y="3649115"/>
                  </a:lnTo>
                  <a:lnTo>
                    <a:pt x="1119956" y="3637286"/>
                  </a:lnTo>
                  <a:lnTo>
                    <a:pt x="1106548" y="3637286"/>
                  </a:lnTo>
                  <a:lnTo>
                    <a:pt x="1106548" y="3649903"/>
                  </a:lnTo>
                  <a:lnTo>
                    <a:pt x="744534" y="3929843"/>
                  </a:lnTo>
                  <a:lnTo>
                    <a:pt x="744534" y="3612841"/>
                  </a:lnTo>
                  <a:lnTo>
                    <a:pt x="744534" y="3584453"/>
                  </a:lnTo>
                  <a:lnTo>
                    <a:pt x="1106548" y="3303725"/>
                  </a:lnTo>
                  <a:lnTo>
                    <a:pt x="1106548" y="3617573"/>
                  </a:lnTo>
                  <a:lnTo>
                    <a:pt x="1106548" y="3636498"/>
                  </a:lnTo>
                  <a:lnTo>
                    <a:pt x="1119956" y="3636498"/>
                  </a:lnTo>
                  <a:lnTo>
                    <a:pt x="1119956" y="3298205"/>
                  </a:lnTo>
                  <a:lnTo>
                    <a:pt x="1392847" y="3086870"/>
                  </a:lnTo>
                  <a:lnTo>
                    <a:pt x="1483547" y="3016688"/>
                  </a:lnTo>
                  <a:lnTo>
                    <a:pt x="1862913" y="3304513"/>
                  </a:lnTo>
                  <a:lnTo>
                    <a:pt x="2243855" y="3008803"/>
                  </a:lnTo>
                  <a:lnTo>
                    <a:pt x="2243855" y="2891307"/>
                  </a:lnTo>
                  <a:lnTo>
                    <a:pt x="2231236" y="2896827"/>
                  </a:lnTo>
                  <a:lnTo>
                    <a:pt x="2231236" y="3002494"/>
                  </a:lnTo>
                  <a:lnTo>
                    <a:pt x="1869222" y="3283222"/>
                  </a:lnTo>
                  <a:lnTo>
                    <a:pt x="1869222" y="2937043"/>
                  </a:lnTo>
                  <a:lnTo>
                    <a:pt x="2231236" y="2656315"/>
                  </a:lnTo>
                  <a:lnTo>
                    <a:pt x="2231236" y="2896038"/>
                  </a:lnTo>
                  <a:lnTo>
                    <a:pt x="2243855" y="2890518"/>
                  </a:lnTo>
                  <a:lnTo>
                    <a:pt x="2243855" y="2639755"/>
                  </a:lnTo>
                  <a:lnTo>
                    <a:pt x="2113720" y="2540397"/>
                  </a:lnTo>
                  <a:lnTo>
                    <a:pt x="2100312" y="2546705"/>
                  </a:lnTo>
                  <a:lnTo>
                    <a:pt x="2226503" y="2642910"/>
                  </a:lnTo>
                  <a:lnTo>
                    <a:pt x="1862124" y="2925215"/>
                  </a:lnTo>
                  <a:lnTo>
                    <a:pt x="1496955" y="2647641"/>
                  </a:lnTo>
                  <a:lnTo>
                    <a:pt x="1861335" y="2365336"/>
                  </a:lnTo>
                  <a:lnTo>
                    <a:pt x="2099523" y="2545916"/>
                  </a:lnTo>
                  <a:lnTo>
                    <a:pt x="2112931" y="2539608"/>
                  </a:lnTo>
                  <a:lnTo>
                    <a:pt x="1870800" y="2355873"/>
                  </a:lnTo>
                  <a:lnTo>
                    <a:pt x="1870800" y="2176869"/>
                  </a:lnTo>
                  <a:lnTo>
                    <a:pt x="1857392" y="2178447"/>
                  </a:lnTo>
                  <a:lnTo>
                    <a:pt x="1857392" y="2350353"/>
                  </a:lnTo>
                  <a:lnTo>
                    <a:pt x="1496167" y="2631081"/>
                  </a:lnTo>
                  <a:lnTo>
                    <a:pt x="1496167" y="2284114"/>
                  </a:lnTo>
                  <a:lnTo>
                    <a:pt x="1666526" y="2152424"/>
                  </a:lnTo>
                  <a:lnTo>
                    <a:pt x="1658639" y="2141384"/>
                  </a:lnTo>
                  <a:lnTo>
                    <a:pt x="1666526" y="2151636"/>
                  </a:lnTo>
                  <a:lnTo>
                    <a:pt x="1857392" y="2003386"/>
                  </a:lnTo>
                  <a:lnTo>
                    <a:pt x="1857392" y="2177658"/>
                  </a:lnTo>
                  <a:lnTo>
                    <a:pt x="1870800" y="2176081"/>
                  </a:lnTo>
                  <a:lnTo>
                    <a:pt x="1870800" y="1998654"/>
                  </a:lnTo>
                  <a:lnTo>
                    <a:pt x="1886574" y="1986037"/>
                  </a:lnTo>
                  <a:lnTo>
                    <a:pt x="1886574" y="1969478"/>
                  </a:lnTo>
                  <a:lnTo>
                    <a:pt x="1869222" y="1982883"/>
                  </a:lnTo>
                  <a:lnTo>
                    <a:pt x="1869222" y="1636704"/>
                  </a:lnTo>
                  <a:lnTo>
                    <a:pt x="1886574" y="1623299"/>
                  </a:lnTo>
                  <a:lnTo>
                    <a:pt x="1886574" y="1606739"/>
                  </a:lnTo>
                  <a:lnTo>
                    <a:pt x="1862124" y="1625665"/>
                  </a:lnTo>
                  <a:lnTo>
                    <a:pt x="1496955" y="1348091"/>
                  </a:lnTo>
                  <a:lnTo>
                    <a:pt x="1861335" y="1064997"/>
                  </a:lnTo>
                  <a:lnTo>
                    <a:pt x="2226503" y="1342571"/>
                  </a:lnTo>
                  <a:lnTo>
                    <a:pt x="1887362" y="1605951"/>
                  </a:lnTo>
                  <a:lnTo>
                    <a:pt x="1887362" y="1622510"/>
                  </a:lnTo>
                  <a:lnTo>
                    <a:pt x="2231236" y="1355976"/>
                  </a:lnTo>
                  <a:lnTo>
                    <a:pt x="2231236" y="1702944"/>
                  </a:lnTo>
                  <a:lnTo>
                    <a:pt x="1887362" y="1968689"/>
                  </a:lnTo>
                  <a:lnTo>
                    <a:pt x="1887362" y="1985249"/>
                  </a:lnTo>
                  <a:lnTo>
                    <a:pt x="2243855" y="1709252"/>
                  </a:lnTo>
                  <a:lnTo>
                    <a:pt x="2243855" y="1339416"/>
                  </a:lnTo>
                  <a:lnTo>
                    <a:pt x="1870800" y="1056323"/>
                  </a:lnTo>
                  <a:lnTo>
                    <a:pt x="1870800" y="707778"/>
                  </a:lnTo>
                  <a:lnTo>
                    <a:pt x="1857392" y="718030"/>
                  </a:lnTo>
                  <a:lnTo>
                    <a:pt x="1857392" y="1050803"/>
                  </a:lnTo>
                  <a:lnTo>
                    <a:pt x="1496167" y="1331531"/>
                  </a:lnTo>
                  <a:lnTo>
                    <a:pt x="1496167" y="985352"/>
                  </a:lnTo>
                  <a:lnTo>
                    <a:pt x="1857392" y="704624"/>
                  </a:lnTo>
                  <a:lnTo>
                    <a:pt x="1857392" y="717241"/>
                  </a:lnTo>
                  <a:lnTo>
                    <a:pt x="1870800" y="706990"/>
                  </a:lnTo>
                  <a:lnTo>
                    <a:pt x="1870800" y="688064"/>
                  </a:lnTo>
                  <a:lnTo>
                    <a:pt x="1509574" y="412856"/>
                  </a:lnTo>
                  <a:lnTo>
                    <a:pt x="1498533" y="421530"/>
                  </a:lnTo>
                  <a:lnTo>
                    <a:pt x="1508786" y="412856"/>
                  </a:lnTo>
                  <a:lnTo>
                    <a:pt x="1493012" y="401028"/>
                  </a:lnTo>
                  <a:lnTo>
                    <a:pt x="1493012" y="119417"/>
                  </a:lnTo>
                  <a:lnTo>
                    <a:pt x="1493012" y="117464"/>
                  </a:lnTo>
                  <a:close/>
                  <a:moveTo>
                    <a:pt x="1398859" y="117464"/>
                  </a:moveTo>
                  <a:lnTo>
                    <a:pt x="1480393" y="117464"/>
                  </a:lnTo>
                  <a:lnTo>
                    <a:pt x="1480393" y="201868"/>
                  </a:lnTo>
                  <a:lnTo>
                    <a:pt x="1480393" y="401028"/>
                  </a:lnTo>
                  <a:lnTo>
                    <a:pt x="1118379" y="681756"/>
                  </a:lnTo>
                  <a:lnTo>
                    <a:pt x="1118379" y="335577"/>
                  </a:lnTo>
                  <a:lnTo>
                    <a:pt x="1379242" y="132719"/>
                  </a:lnTo>
                  <a:lnTo>
                    <a:pt x="1398859" y="117464"/>
                  </a:lnTo>
                  <a:close/>
                  <a:moveTo>
                    <a:pt x="840168" y="117464"/>
                  </a:moveTo>
                  <a:lnTo>
                    <a:pt x="1377550" y="117464"/>
                  </a:lnTo>
                  <a:lnTo>
                    <a:pt x="1301753" y="176360"/>
                  </a:lnTo>
                  <a:lnTo>
                    <a:pt x="1112069" y="323748"/>
                  </a:lnTo>
                  <a:lnTo>
                    <a:pt x="857417" y="130551"/>
                  </a:lnTo>
                  <a:lnTo>
                    <a:pt x="840168" y="117464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9724A8-B65A-4366-99D9-B7803F2D15DB}"/>
                </a:ext>
              </a:extLst>
            </p:cNvPr>
            <p:cNvSpPr/>
            <p:nvPr/>
          </p:nvSpPr>
          <p:spPr>
            <a:xfrm>
              <a:off x="11278444" y="1729603"/>
              <a:ext cx="8577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©Rey.hori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3D8B62-2DE1-1C11-B50D-D5F267B84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9048F-2D02-477F-82FB-47EB9A912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52EBBFE-79C4-490B-44DE-311728CBBB8D}"/>
              </a:ext>
            </a:extLst>
          </p:cNvPr>
          <p:cNvGraphicFramePr>
            <a:graphicFrameLocks noGrp="1"/>
          </p:cNvGraphicFramePr>
          <p:nvPr/>
        </p:nvGraphicFramePr>
        <p:xfrm>
          <a:off x="758124" y="5367528"/>
          <a:ext cx="11324357" cy="1380744"/>
        </p:xfrm>
        <a:graphic>
          <a:graphicData uri="http://schemas.openxmlformats.org/drawingml/2006/table">
            <a:tbl>
              <a:tblPr/>
              <a:tblGrid>
                <a:gridCol w="704750">
                  <a:extLst>
                    <a:ext uri="{9D8B030D-6E8A-4147-A177-3AD203B41FA5}">
                      <a16:colId xmlns:a16="http://schemas.microsoft.com/office/drawing/2014/main" val="250356374"/>
                    </a:ext>
                  </a:extLst>
                </a:gridCol>
                <a:gridCol w="851572">
                  <a:extLst>
                    <a:ext uri="{9D8B030D-6E8A-4147-A177-3AD203B41FA5}">
                      <a16:colId xmlns:a16="http://schemas.microsoft.com/office/drawing/2014/main" val="4090048994"/>
                    </a:ext>
                  </a:extLst>
                </a:gridCol>
                <a:gridCol w="763478">
                  <a:extLst>
                    <a:ext uri="{9D8B030D-6E8A-4147-A177-3AD203B41FA5}">
                      <a16:colId xmlns:a16="http://schemas.microsoft.com/office/drawing/2014/main" val="1046406582"/>
                    </a:ext>
                  </a:extLst>
                </a:gridCol>
                <a:gridCol w="1480611">
                  <a:extLst>
                    <a:ext uri="{9D8B030D-6E8A-4147-A177-3AD203B41FA5}">
                      <a16:colId xmlns:a16="http://schemas.microsoft.com/office/drawing/2014/main" val="2903084518"/>
                    </a:ext>
                  </a:extLst>
                </a:gridCol>
                <a:gridCol w="1020570">
                  <a:extLst>
                    <a:ext uri="{9D8B030D-6E8A-4147-A177-3AD203B41FA5}">
                      <a16:colId xmlns:a16="http://schemas.microsoft.com/office/drawing/2014/main" val="4258248833"/>
                    </a:ext>
                  </a:extLst>
                </a:gridCol>
                <a:gridCol w="1243231">
                  <a:extLst>
                    <a:ext uri="{9D8B030D-6E8A-4147-A177-3AD203B41FA5}">
                      <a16:colId xmlns:a16="http://schemas.microsoft.com/office/drawing/2014/main" val="710471453"/>
                    </a:ext>
                  </a:extLst>
                </a:gridCol>
                <a:gridCol w="1082358">
                  <a:extLst>
                    <a:ext uri="{9D8B030D-6E8A-4147-A177-3AD203B41FA5}">
                      <a16:colId xmlns:a16="http://schemas.microsoft.com/office/drawing/2014/main" val="2391309747"/>
                    </a:ext>
                  </a:extLst>
                </a:gridCol>
                <a:gridCol w="1280485">
                  <a:extLst>
                    <a:ext uri="{9D8B030D-6E8A-4147-A177-3AD203B41FA5}">
                      <a16:colId xmlns:a16="http://schemas.microsoft.com/office/drawing/2014/main" val="2249287183"/>
                    </a:ext>
                  </a:extLst>
                </a:gridCol>
                <a:gridCol w="985591">
                  <a:extLst>
                    <a:ext uri="{9D8B030D-6E8A-4147-A177-3AD203B41FA5}">
                      <a16:colId xmlns:a16="http://schemas.microsoft.com/office/drawing/2014/main" val="1339423802"/>
                    </a:ext>
                  </a:extLst>
                </a:gridCol>
                <a:gridCol w="1911711">
                  <a:extLst>
                    <a:ext uri="{9D8B030D-6E8A-4147-A177-3AD203B41FA5}">
                      <a16:colId xmlns:a16="http://schemas.microsoft.com/office/drawing/2014/main" val="3378487760"/>
                    </a:ext>
                  </a:extLst>
                </a:gridCol>
              </a:tblGrid>
              <a:tr h="22129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Vertical</a:t>
                      </a:r>
                      <a:r>
                        <a:rPr lang="en-US" sz="1200" b="1" u="none" strike="noStrike" baseline="0" dirty="0">
                          <a:effectLst/>
                        </a:rPr>
                        <a:t> Test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Cryomodule</a:t>
                      </a:r>
                      <a:r>
                        <a:rPr lang="en-US" sz="1200" b="1" u="none" strike="noStrike" baseline="0" dirty="0">
                          <a:effectLst/>
                        </a:rPr>
                        <a:t> Test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484749"/>
                  </a:ext>
                </a:extLst>
              </a:tr>
              <a:tr h="5609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Eacc nominal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[MV/m]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Q0 nominal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max X-ray dose [mSv/h]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Max Eacc (admin limit)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[MV/m]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Eacc nominal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[MV/m]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Q0 nominal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[W calorimetric]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</a:rPr>
                        <a:t>max X-ray dose rate</a:t>
                      </a:r>
                      <a:r>
                        <a:rPr lang="en-US" sz="1200" b="1" u="none" strike="noStrike" baseline="0" dirty="0"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</a:rPr>
                        <a:t>[mSv/h]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Max Eacc (admin limit)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[MV/m]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gain [MeV]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038580"/>
                  </a:ext>
                </a:extLst>
              </a:tr>
              <a:tr h="2212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Single-cell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US" sz="1200" u="none" strike="noStrike" dirty="0">
                          <a:effectLst/>
                        </a:rPr>
                        <a:t>1x10</a:t>
                      </a:r>
                      <a:r>
                        <a:rPr lang="en-US" sz="1200" u="none" strike="noStrike" baseline="30000" dirty="0">
                          <a:effectLst/>
                        </a:rPr>
                        <a:t>10</a:t>
                      </a:r>
                      <a:endParaRPr lang="en-US" sz="1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No FE (&lt;35MV/m)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at quench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1755"/>
                  </a:ext>
                </a:extLst>
              </a:tr>
              <a:tr h="377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9-Cell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US" sz="1200" u="none" strike="noStrike" dirty="0">
                          <a:effectLst/>
                        </a:rPr>
                        <a:t>1x10</a:t>
                      </a:r>
                      <a:r>
                        <a:rPr lang="en-US" sz="1200" u="none" strike="noStrike" baseline="30000" dirty="0">
                          <a:effectLst/>
                        </a:rPr>
                        <a:t>10</a:t>
                      </a:r>
                      <a:endParaRPr lang="en-US" sz="1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&lt;10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±20%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31.5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US" sz="1200" u="none" strike="noStrike" dirty="0">
                          <a:effectLst/>
                        </a:rPr>
                        <a:t>1x10</a:t>
                      </a:r>
                      <a:r>
                        <a:rPr lang="en-US" sz="1200" u="none" strike="noStrike" baseline="30000" dirty="0">
                          <a:effectLst/>
                        </a:rPr>
                        <a:t>10</a:t>
                      </a:r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no perf.</a:t>
                      </a:r>
                      <a:r>
                        <a:rPr lang="en-US" sz="1200" u="none" strike="noStrike" baseline="0" dirty="0">
                          <a:effectLst/>
                        </a:rPr>
                        <a:t> degradation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</a:rPr>
                        <a:t> ±20%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209-314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44651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152C18D-1F33-B2BB-AD8E-B4CFD2E242AD}"/>
              </a:ext>
            </a:extLst>
          </p:cNvPr>
          <p:cNvSpPr txBox="1"/>
          <p:nvPr/>
        </p:nvSpPr>
        <p:spPr>
          <a:xfrm>
            <a:off x="656192" y="5027562"/>
            <a:ext cx="784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is a list of performance requirements for vertical tests and cryomodule tests:</a:t>
            </a:r>
          </a:p>
        </p:txBody>
      </p:sp>
    </p:spTree>
    <p:extLst>
      <p:ext uri="{BB962C8B-B14F-4D97-AF65-F5344CB8AC3E}">
        <p14:creationId xmlns:p14="http://schemas.microsoft.com/office/powerpoint/2010/main" val="375551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3392" y="1196752"/>
            <a:ext cx="10789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FED93F0D-6981-7A85-5709-9DE6D5A37FD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488392520"/>
              </p:ext>
            </p:extLst>
          </p:nvPr>
        </p:nvGraphicFramePr>
        <p:xfrm>
          <a:off x="267088" y="1430864"/>
          <a:ext cx="5550256" cy="2972654"/>
        </p:xfrm>
        <a:graphic>
          <a:graphicData uri="http://schemas.openxmlformats.org/drawingml/2006/table">
            <a:tbl>
              <a:tblPr/>
              <a:tblGrid>
                <a:gridCol w="930382">
                  <a:extLst>
                    <a:ext uri="{9D8B030D-6E8A-4147-A177-3AD203B41FA5}">
                      <a16:colId xmlns:a16="http://schemas.microsoft.com/office/drawing/2014/main" val="780319336"/>
                    </a:ext>
                  </a:extLst>
                </a:gridCol>
                <a:gridCol w="1635966">
                  <a:extLst>
                    <a:ext uri="{9D8B030D-6E8A-4147-A177-3AD203B41FA5}">
                      <a16:colId xmlns:a16="http://schemas.microsoft.com/office/drawing/2014/main" val="2860895466"/>
                    </a:ext>
                  </a:extLst>
                </a:gridCol>
                <a:gridCol w="2983908">
                  <a:extLst>
                    <a:ext uri="{9D8B030D-6E8A-4147-A177-3AD203B41FA5}">
                      <a16:colId xmlns:a16="http://schemas.microsoft.com/office/drawing/2014/main" val="3109205916"/>
                    </a:ext>
                  </a:extLst>
                </a:gridCol>
              </a:tblGrid>
              <a:tr h="249622"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Daytona" panose="020B0604030500040204" pitchFamily="34" charset="0"/>
                        </a:rPr>
                        <a:t>LDG - RF  Panel </a:t>
                      </a:r>
                    </a:p>
                  </a:txBody>
                  <a:tcPr marL="3972" marR="3972" marT="3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G. Bisoffi INFN, P. McIntosh STFC</a:t>
                      </a:r>
                    </a:p>
                  </a:txBody>
                  <a:tcPr marL="3972" marR="3972" marT="3972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05139"/>
                  </a:ext>
                </a:extLst>
              </a:tr>
              <a:tr h="4946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Daytona" panose="020B0604030500040204" pitchFamily="34" charset="0"/>
                          <a:ea typeface="+mn-ea"/>
                          <a:cs typeface="+mn-cs"/>
                        </a:rPr>
                        <a:t>WG1</a:t>
                      </a:r>
                    </a:p>
                  </a:txBody>
                  <a:tcPr marL="3972" marR="3972" marT="3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FFFFFF"/>
                          </a:solidFill>
                          <a:effectLst/>
                          <a:latin typeface="Daytona" panose="020B0604030500040204" pitchFamily="34" charset="0"/>
                        </a:rPr>
                        <a:t>Bulk Nb</a:t>
                      </a:r>
                    </a:p>
                  </a:txBody>
                  <a:tcPr marL="47669" marR="3972" marT="39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M. Baylac CNRS, C. Madec CEA, L. Monaco INFN</a:t>
                      </a:r>
                    </a:p>
                  </a:txBody>
                  <a:tcPr marL="3972" marR="3972" marT="3972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07225"/>
                  </a:ext>
                </a:extLst>
              </a:tr>
              <a:tr h="4946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Daytona" panose="020B0604030500040204" pitchFamily="34" charset="0"/>
                        </a:rPr>
                        <a:t>WG2</a:t>
                      </a:r>
                    </a:p>
                  </a:txBody>
                  <a:tcPr marL="3972" marR="3972" marT="3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FFFFFF"/>
                          </a:solidFill>
                          <a:effectLst/>
                          <a:latin typeface="Daytona" panose="020B0604030500040204" pitchFamily="34" charset="0"/>
                        </a:rPr>
                        <a:t>Thin films</a:t>
                      </a:r>
                    </a:p>
                  </a:txBody>
                  <a:tcPr marL="47669" marR="3972" marT="39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it-IT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Malyshev STFC, T. </a:t>
                      </a:r>
                      <a:r>
                        <a:rPr lang="it-IT" sz="1400" b="0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Proslier</a:t>
                      </a:r>
                      <a:r>
                        <a:rPr lang="it-IT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CEA </a:t>
                      </a:r>
                      <a:br>
                        <a:rPr lang="it-IT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it-IT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(C. Antoine CEA)</a:t>
                      </a:r>
                    </a:p>
                  </a:txBody>
                  <a:tcPr marL="3972" marR="3972" marT="3972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973194"/>
                  </a:ext>
                </a:extLst>
              </a:tr>
              <a:tr h="4946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Daytona" panose="020B0604030500040204" pitchFamily="34" charset="0"/>
                        </a:rPr>
                        <a:t>WG3</a:t>
                      </a:r>
                    </a:p>
                  </a:txBody>
                  <a:tcPr marL="3972" marR="3972" marT="3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it-IT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Daytona" panose="020B0604030500040204" pitchFamily="34" charset="0"/>
                        </a:rPr>
                        <a:t>Couplers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Daytona" panose="020B0604030500040204" pitchFamily="34" charset="0"/>
                      </a:endParaRPr>
                    </a:p>
                  </a:txBody>
                  <a:tcPr marL="47669" marR="3972" marT="39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F. Gerigk CERN, A. Neumann HZB </a:t>
                      </a:r>
                      <a:br>
                        <a:rPr lang="it-IT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it-IT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(E. Montesinos CERN)</a:t>
                      </a:r>
                    </a:p>
                  </a:txBody>
                  <a:tcPr marL="3972" marR="3972" marT="3972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278988"/>
                  </a:ext>
                </a:extLst>
              </a:tr>
              <a:tr h="24962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Daytona" panose="020B0604030500040204" pitchFamily="34" charset="0"/>
                        </a:rPr>
                        <a:t>WG4</a:t>
                      </a:r>
                    </a:p>
                  </a:txBody>
                  <a:tcPr marL="3972" marR="3972" marT="3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Daytona" panose="020B0604030500040204" pitchFamily="34" charset="0"/>
                        </a:rPr>
                        <a:t>NC High </a:t>
                      </a:r>
                      <a:r>
                        <a:rPr lang="it-IT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Daytona" panose="020B0604030500040204" pitchFamily="34" charset="0"/>
                        </a:rPr>
                        <a:t>gradient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Daytona" panose="020B0604030500040204" pitchFamily="34" charset="0"/>
                      </a:endParaRPr>
                    </a:p>
                  </a:txBody>
                  <a:tcPr marL="47669" marR="3972" marT="39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>
                        <a:buNone/>
                      </a:pPr>
                      <a:r>
                        <a:rPr lang="de-DE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W. Wünsch CERN, D. Alesini INFN</a:t>
                      </a:r>
                    </a:p>
                  </a:txBody>
                  <a:tcPr marL="3972" marR="3972" marT="3972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289916"/>
                  </a:ext>
                </a:extLst>
              </a:tr>
              <a:tr h="4946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Daytona" panose="020B0604030500040204" pitchFamily="34" charset="0"/>
                        </a:rPr>
                        <a:t>WG5</a:t>
                      </a:r>
                    </a:p>
                  </a:txBody>
                  <a:tcPr marL="3972" marR="3972" marT="3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FFFFFF"/>
                          </a:solidFill>
                          <a:effectLst/>
                          <a:latin typeface="Daytona" panose="020B0604030500040204" pitchFamily="34" charset="0"/>
                        </a:rPr>
                        <a:t>RF Power sources</a:t>
                      </a:r>
                    </a:p>
                  </a:txBody>
                  <a:tcPr marL="47669" marR="3972" marT="39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I. Syratchev CERN, G. Burt STFC, M. Jensen ESS</a:t>
                      </a:r>
                    </a:p>
                  </a:txBody>
                  <a:tcPr marL="3972" marR="3972" marT="3972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545350"/>
                  </a:ext>
                </a:extLst>
              </a:tr>
              <a:tr h="4946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Daytona" panose="020B0604030500040204" pitchFamily="34" charset="0"/>
                        </a:rPr>
                        <a:t>WG6</a:t>
                      </a:r>
                    </a:p>
                  </a:txBody>
                  <a:tcPr marL="3972" marR="3972" marT="3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FFFFFF"/>
                          </a:solidFill>
                          <a:effectLst/>
                          <a:latin typeface="Daytona" panose="020B0604030500040204" pitchFamily="34" charset="0"/>
                        </a:rPr>
                        <a:t>LLRF, AI, ML</a:t>
                      </a:r>
                    </a:p>
                  </a:txBody>
                  <a:tcPr marL="47669" marR="3972" marT="39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W. Cichalewski U-Lodz </a:t>
                      </a:r>
                      <a:br>
                        <a:rPr lang="pl-PL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pl-PL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(Z. Geng  PSI)</a:t>
                      </a:r>
                    </a:p>
                  </a:txBody>
                  <a:tcPr marL="3972" marR="3972" marT="3972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608276"/>
                  </a:ext>
                </a:extLst>
              </a:tr>
            </a:tbl>
          </a:graphicData>
        </a:graphic>
      </p:graphicFrame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CE14155A-7EB1-FA50-72C5-B9215ECB63C7}"/>
              </a:ext>
            </a:extLst>
          </p:cNvPr>
          <p:cNvSpPr txBox="1">
            <a:spLocks/>
          </p:cNvSpPr>
          <p:nvPr/>
        </p:nvSpPr>
        <p:spPr>
          <a:xfrm>
            <a:off x="243544" y="4663868"/>
            <a:ext cx="5574463" cy="1933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RF Coordination Panel (RFCP)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established in 2022 to support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implementation of the ESPP-U 2020 roadmap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coordinating RF R&amp;D activities across CERN and LDG laboratories and identifying common priorities.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AE51AC3-936E-8B9E-9AB0-E8889620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62AED0B-4DC8-D465-EDC2-1768CDF74166}"/>
              </a:ext>
            </a:extLst>
          </p:cNvPr>
          <p:cNvSpPr txBox="1">
            <a:spLocks/>
          </p:cNvSpPr>
          <p:nvPr/>
        </p:nvSpPr>
        <p:spPr>
          <a:xfrm>
            <a:off x="1709059" y="156476"/>
            <a:ext cx="9901750" cy="7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LDG RF Coordination Panel (RFCP)</a:t>
            </a:r>
            <a:endParaRPr lang="it-IT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47EF5F-BA8C-AB3F-07C3-317A636C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5" y="152544"/>
            <a:ext cx="1064241" cy="626301"/>
          </a:xfrm>
          <a:prstGeom prst="rect">
            <a:avLst/>
          </a:prstGeom>
        </p:spPr>
      </p:pic>
      <p:sp>
        <p:nvSpPr>
          <p:cNvPr id="18" name="Segnaposto contenuto 4">
            <a:extLst>
              <a:ext uri="{FF2B5EF4-FFF2-40B4-BE49-F238E27FC236}">
                <a16:creationId xmlns:a16="http://schemas.microsoft.com/office/drawing/2014/main" id="{D1F648D2-D39A-9A59-6315-F5D0D1493415}"/>
              </a:ext>
            </a:extLst>
          </p:cNvPr>
          <p:cNvSpPr txBox="1">
            <a:spLocks/>
          </p:cNvSpPr>
          <p:nvPr/>
        </p:nvSpPr>
        <p:spPr>
          <a:xfrm>
            <a:off x="6143625" y="1184275"/>
            <a:ext cx="6048375" cy="5643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From LDG Review ESG recommendations in 2025, RFCP focused on a limited set of </a:t>
            </a:r>
            <a:r>
              <a:rPr lang="en-US" b="1" dirty="0">
                <a:solidFill>
                  <a:srgbClr val="FF0000"/>
                </a:solidFill>
              </a:rPr>
              <a:t>high-impact and cross-cutting technologies </a:t>
            </a:r>
            <a:r>
              <a:rPr lang="en-US" dirty="0"/>
              <a:t>aligned for HEP facility demands: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br>
              <a:rPr lang="en-US" dirty="0"/>
            </a:br>
            <a:r>
              <a:rPr lang="en-US" dirty="0"/>
              <a:t>   – advanced SC/NC RF structures</a:t>
            </a:r>
            <a:br>
              <a:rPr lang="en-US" dirty="0"/>
            </a:br>
            <a:r>
              <a:rPr lang="en-US" dirty="0"/>
              <a:t>   – high-efficiency RF power sources</a:t>
            </a:r>
            <a:br>
              <a:rPr lang="en-US" dirty="0"/>
            </a:br>
            <a:r>
              <a:rPr lang="en-US" dirty="0"/>
              <a:t>   – high-current ERLs</a:t>
            </a:r>
            <a:br>
              <a:rPr lang="en-US" dirty="0"/>
            </a:br>
            <a:r>
              <a:rPr lang="en-US" i="1" dirty="0"/>
              <a:t>   </a:t>
            </a:r>
            <a:br>
              <a:rPr lang="en-US" i="1" dirty="0"/>
            </a:br>
            <a:r>
              <a:rPr lang="en-US" i="1" dirty="0"/>
              <a:t>   – in a longer-term: </a:t>
            </a:r>
            <a:r>
              <a:rPr lang="en-US" i="1" dirty="0" err="1"/>
              <a:t>wakefield</a:t>
            </a:r>
            <a:r>
              <a:rPr lang="en-US" i="1" dirty="0"/>
              <a:t> acceleration and MC tech.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RFCP assessed </a:t>
            </a:r>
            <a:r>
              <a:rPr lang="en-US" b="1" dirty="0">
                <a:solidFill>
                  <a:srgbClr val="FF0000"/>
                </a:solidFill>
              </a:rPr>
              <a:t>RF priorities for the main collider options </a:t>
            </a:r>
            <a:r>
              <a:rPr lang="en-US" dirty="0"/>
              <a:t>(FCC-ee/</a:t>
            </a:r>
            <a:r>
              <a:rPr lang="en-US" dirty="0" err="1"/>
              <a:t>hh</a:t>
            </a:r>
            <a:r>
              <a:rPr lang="en-US" dirty="0"/>
              <a:t>, LCF, LEP3, </a:t>
            </a:r>
            <a:r>
              <a:rPr lang="en-US" dirty="0" err="1"/>
              <a:t>LHeC</a:t>
            </a:r>
            <a:r>
              <a:rPr lang="en-US" dirty="0"/>
              <a:t>, Muon Collider, HALHF), with </a:t>
            </a:r>
            <a:r>
              <a:rPr lang="en-US" b="1" u="sng" dirty="0">
                <a:solidFill>
                  <a:srgbClr val="FF0000"/>
                </a:solidFill>
              </a:rPr>
              <a:t>TRL6 by 2031 </a:t>
            </a:r>
            <a:r>
              <a:rPr lang="en-US" dirty="0"/>
              <a:t>as common target, evaluating: 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Performance </a:t>
            </a:r>
            <a:r>
              <a:rPr lang="en-US" sz="2900" b="1" dirty="0">
                <a:solidFill>
                  <a:srgbClr val="FF0000"/>
                </a:solidFill>
              </a:rPr>
              <a:t>gaps.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Remaining </a:t>
            </a:r>
            <a:r>
              <a:rPr lang="en-US" sz="2900" b="1" dirty="0">
                <a:solidFill>
                  <a:srgbClr val="FF0000"/>
                </a:solidFill>
              </a:rPr>
              <a:t>challenges</a:t>
            </a:r>
            <a:r>
              <a:rPr lang="en-US" sz="2900" dirty="0">
                <a:solidFill>
                  <a:srgbClr val="FF0000"/>
                </a:solidFill>
              </a:rPr>
              <a:t>,</a:t>
            </a:r>
            <a:r>
              <a:rPr lang="en-US" sz="2900" dirty="0"/>
              <a:t> with emphasis on synergies, reliability and energy efficiency.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Required </a:t>
            </a:r>
            <a:r>
              <a:rPr lang="en-US" sz="2900" b="1" dirty="0">
                <a:solidFill>
                  <a:srgbClr val="FF0000"/>
                </a:solidFill>
              </a:rPr>
              <a:t>infrastructures and resource </a:t>
            </a:r>
            <a:r>
              <a:rPr lang="en-US" sz="2900" dirty="0"/>
              <a:t>needs.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Laboratory </a:t>
            </a:r>
            <a:r>
              <a:rPr lang="en-US" sz="2900" b="1" dirty="0">
                <a:solidFill>
                  <a:srgbClr val="FF0000"/>
                </a:solidFill>
              </a:rPr>
              <a:t>engagement.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2ED75-624E-9B83-FB1B-F29F5C793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93C2B2-DE1D-3176-1C04-5C297E26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(Re)scheduled ITN Plan from FY2026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5CDF62F-079A-D6D9-A782-EC7BE61C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4E87125E-F2A6-75F0-744E-B4DBD97E5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830808"/>
              </p:ext>
            </p:extLst>
          </p:nvPr>
        </p:nvGraphicFramePr>
        <p:xfrm>
          <a:off x="424542" y="1648527"/>
          <a:ext cx="11244942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157">
                  <a:extLst>
                    <a:ext uri="{9D8B030D-6E8A-4147-A177-3AD203B41FA5}">
                      <a16:colId xmlns:a16="http://schemas.microsoft.com/office/drawing/2014/main" val="1099288597"/>
                    </a:ext>
                  </a:extLst>
                </a:gridCol>
                <a:gridCol w="1874157">
                  <a:extLst>
                    <a:ext uri="{9D8B030D-6E8A-4147-A177-3AD203B41FA5}">
                      <a16:colId xmlns:a16="http://schemas.microsoft.com/office/drawing/2014/main" val="886630581"/>
                    </a:ext>
                  </a:extLst>
                </a:gridCol>
                <a:gridCol w="1874157">
                  <a:extLst>
                    <a:ext uri="{9D8B030D-6E8A-4147-A177-3AD203B41FA5}">
                      <a16:colId xmlns:a16="http://schemas.microsoft.com/office/drawing/2014/main" val="3718770066"/>
                    </a:ext>
                  </a:extLst>
                </a:gridCol>
                <a:gridCol w="1874157">
                  <a:extLst>
                    <a:ext uri="{9D8B030D-6E8A-4147-A177-3AD203B41FA5}">
                      <a16:colId xmlns:a16="http://schemas.microsoft.com/office/drawing/2014/main" val="1092185265"/>
                    </a:ext>
                  </a:extLst>
                </a:gridCol>
                <a:gridCol w="1874157">
                  <a:extLst>
                    <a:ext uri="{9D8B030D-6E8A-4147-A177-3AD203B41FA5}">
                      <a16:colId xmlns:a16="http://schemas.microsoft.com/office/drawing/2014/main" val="3359432933"/>
                    </a:ext>
                  </a:extLst>
                </a:gridCol>
                <a:gridCol w="1874157">
                  <a:extLst>
                    <a:ext uri="{9D8B030D-6E8A-4147-A177-3AD203B41FA5}">
                      <a16:colId xmlns:a16="http://schemas.microsoft.com/office/drawing/2014/main" val="2355228002"/>
                    </a:ext>
                  </a:extLst>
                </a:gridCol>
              </a:tblGrid>
              <a:tr h="231775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2023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2024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2025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2026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2027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285243"/>
                  </a:ext>
                </a:extLst>
              </a:tr>
              <a:tr h="513556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Superconducting RF cavities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Nb Material Procurement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Cavity Development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High-Pressure Gas action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Cavity development(0)</a:t>
                      </a:r>
                    </a:p>
                    <a:p>
                      <a:pPr marL="360000" lvl="1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Single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cell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(6)</a:t>
                      </a: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Vertical test (single cell)</a:t>
                      </a: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High-Pressure Gas action (continue)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Cavity development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4+2+2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 From abroad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(2)</a:t>
                      </a:r>
                    </a:p>
                    <a:p>
                      <a:pPr marL="171450" indent="-171450">
                        <a:buFont typeface="Wingdings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Vertical test </a:t>
                      </a:r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35MV/m, 1E10</a:t>
                      </a:r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High-Pressure Gas action (continue)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Cavity development</a:t>
                      </a:r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35MV/m, 1E10</a:t>
                      </a:r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Welding Helium tank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Further High Performance</a:t>
                      </a: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High-Pressure Gas action (continue)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Further High Performance</a:t>
                      </a: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High-Pressure Gas action (continue)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714441"/>
                  </a:ext>
                </a:extLst>
              </a:tr>
              <a:tr h="513556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SRF Cryomodule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Drawing module and each components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High-Pressure Gas action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Coupler fabrication (4)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Tuner prototype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magnetic shield prototype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SC magnet fabrication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Fabrication CM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strike="sngStrike" baseline="0" dirty="0">
                          <a:solidFill>
                            <a:srgbClr val="FF0000"/>
                          </a:solidFill>
                        </a:rPr>
                        <a:t>Coupler fabrication (4)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Tuner fabrication (4)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magnetic shield fabrication (2)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SC magnet fabrication (</a:t>
                      </a:r>
                      <a:r>
                        <a:rPr lang="en-US" altLang="ja-JP" sz="1200" b="0" dirty="0" err="1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’)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Fabrication CM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rgbClr val="FF0000"/>
                          </a:solidFill>
                        </a:rPr>
                        <a:t>Coupler fabrication (8)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Tuner fabrication (4)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</a:rPr>
                        <a:t>magnetic shield fabrication (6)</a:t>
                      </a: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Fabrication CM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en-US" altLang="ja-JP" sz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Cont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’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strike="sngStrike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String assembly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High-Pressure Gas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Coupler power test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String assembly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Construction CM</a:t>
                      </a:r>
                    </a:p>
                    <a:p>
                      <a:pPr marL="171450" marR="0" lvl="0" indent="-17145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High-Pressure Gas 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kumimoji="1" lang="en-US" altLang="ja-JP" sz="1200" strike="sngStrike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Performance test of CM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ja-JP" altLang="en-US" sz="1200" b="1" strike="sngStrike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1200" b="1" strike="sngStrike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31.5MV/m, 1E10</a:t>
                      </a:r>
                      <a:r>
                        <a:rPr kumimoji="1" lang="ja-JP" altLang="en-US" sz="1200" b="1" strike="sngStrike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1200" b="1" strike="sngStrike" baseline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17777"/>
                  </a:ext>
                </a:extLst>
              </a:tr>
            </a:tbl>
          </a:graphicData>
        </a:graphic>
      </p:graphicFrame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60D88B2-95FB-C0F5-9B64-ECA8C82B73FE}"/>
              </a:ext>
            </a:extLst>
          </p:cNvPr>
          <p:cNvSpPr/>
          <p:nvPr/>
        </p:nvSpPr>
        <p:spPr>
          <a:xfrm>
            <a:off x="7856976" y="1349827"/>
            <a:ext cx="3812508" cy="38208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7F46A2-70E4-35A4-FC5E-8F7A21AD76FB}"/>
              </a:ext>
            </a:extLst>
          </p:cNvPr>
          <p:cNvSpPr txBox="1"/>
          <p:nvPr/>
        </p:nvSpPr>
        <p:spPr>
          <a:xfrm>
            <a:off x="342027" y="5708044"/>
            <a:ext cx="11409972" cy="80021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altLang="ja-JP" sz="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Due to the cavity fabrication under HPGS law and power coupler fabrication issues and increasing costs since 2022.</a:t>
            </a:r>
            <a:r>
              <a:rPr lang="ja-JP" altLang="en-US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ja-JP" sz="1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plan</a:t>
            </a:r>
            <a:r>
              <a:rPr lang="ja-JP" altLang="en-US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ja-JP" altLang="en-US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complete the</a:t>
            </a:r>
            <a:r>
              <a:rPr lang="ja-JP" altLang="en-US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cryomodule, to high power test in the additional two years after </a:t>
            </a:r>
            <a:r>
              <a:rPr lang="en-US" altLang="ja-JP" sz="1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finising</a:t>
            </a:r>
            <a:r>
              <a:rPr lang="en-US" altLang="ja-JP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MEXT-ATD program.</a:t>
            </a:r>
          </a:p>
          <a:p>
            <a:endParaRPr lang="en-US" altLang="ja-JP" sz="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1024CB8F-28E6-2946-1DB7-1083792F54E1}"/>
              </a:ext>
            </a:extLst>
          </p:cNvPr>
          <p:cNvCxnSpPr>
            <a:cxnSpLocks/>
          </p:cNvCxnSpPr>
          <p:nvPr/>
        </p:nvCxnSpPr>
        <p:spPr>
          <a:xfrm flipH="1">
            <a:off x="8937171" y="4856393"/>
            <a:ext cx="826059" cy="800219"/>
          </a:xfrm>
          <a:prstGeom prst="straightConnector1">
            <a:avLst/>
          </a:prstGeom>
          <a:ln w="28575">
            <a:solidFill>
              <a:srgbClr val="FF0000"/>
            </a:solidFill>
            <a:headEnd w="lg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657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97BF-786E-2A06-0518-E255D814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SRF Thin Film Roadmap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3EE895-837F-4C32-9450-281E654D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CD484-7883-5240-9872-5595F4082A9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45C15D1-2031-467B-95D6-4108C2D84A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1" y="1115355"/>
            <a:ext cx="7913799" cy="5368267"/>
          </a:xfrm>
          <a:prstGeom prst="rect">
            <a:avLst/>
          </a:prstGeom>
          <a:ln w="9525">
            <a:solidFill>
              <a:srgbClr val="0070C0"/>
            </a:solidFill>
            <a:prstDash val="solid"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ADCD77-E046-4F65-88B7-237F3A88ECAE}"/>
              </a:ext>
            </a:extLst>
          </p:cNvPr>
          <p:cNvSpPr txBox="1"/>
          <p:nvPr/>
        </p:nvSpPr>
        <p:spPr>
          <a:xfrm>
            <a:off x="287690" y="2709492"/>
            <a:ext cx="2928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European SRF Thin films recommendations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IFAST Del 9.1 (2024)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https://zenodo.org/records/14731412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2050" name="Picture 2" descr="Project resources | IFAST">
            <a:extLst>
              <a:ext uri="{FF2B5EF4-FFF2-40B4-BE49-F238E27FC236}">
                <a16:creationId xmlns:a16="http://schemas.microsoft.com/office/drawing/2014/main" id="{7803B935-E7DE-9E79-DAAA-8E1B1F38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256" y="5742645"/>
            <a:ext cx="1126535" cy="6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74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5516-FFC5-B467-6FA1-917A9FF8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Bulk-Nb to Date (non-ESPP)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944BD6-7A0C-161C-9695-BDC707AB9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587056"/>
              </p:ext>
            </p:extLst>
          </p:nvPr>
        </p:nvGraphicFramePr>
        <p:xfrm>
          <a:off x="84217" y="1098500"/>
          <a:ext cx="9002395" cy="507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525">
                  <a:extLst>
                    <a:ext uri="{9D8B030D-6E8A-4147-A177-3AD203B41FA5}">
                      <a16:colId xmlns:a16="http://schemas.microsoft.com/office/drawing/2014/main" val="3856472403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3777594247"/>
                    </a:ext>
                  </a:extLst>
                </a:gridCol>
                <a:gridCol w="1768094">
                  <a:extLst>
                    <a:ext uri="{9D8B030D-6E8A-4147-A177-3AD203B41FA5}">
                      <a16:colId xmlns:a16="http://schemas.microsoft.com/office/drawing/2014/main" val="2724750389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105181562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65942532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632028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Frequency</a:t>
                      </a:r>
                    </a:p>
                    <a:p>
                      <a:pPr algn="ctr"/>
                      <a:r>
                        <a:rPr lang="en-GB" sz="1500" dirty="0"/>
                        <a:t>(GHz)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Specification </a:t>
                      </a:r>
                      <a:r>
                        <a:rPr lang="en-GB" sz="1500" dirty="0" err="1"/>
                        <a:t>Eacc</a:t>
                      </a:r>
                      <a:r>
                        <a:rPr lang="en-GB" sz="1500" dirty="0"/>
                        <a:t> (MV/m) and Q</a:t>
                      </a:r>
                      <a:r>
                        <a:rPr lang="en-GB" sz="1500" baseline="-25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Achieved Average </a:t>
                      </a:r>
                      <a:r>
                        <a:rPr lang="en-GB" sz="1500" dirty="0" err="1">
                          <a:solidFill>
                            <a:schemeClr val="bg1"/>
                          </a:solidFill>
                        </a:rPr>
                        <a:t>Eacc</a:t>
                      </a:r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 (MV/m) and Q</a:t>
                      </a:r>
                      <a:r>
                        <a:rPr lang="en-GB" sz="1500" baseline="-25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# Cavities </a:t>
                      </a:r>
                    </a:p>
                    <a:p>
                      <a:pPr algn="ctr"/>
                      <a:r>
                        <a:rPr lang="en-GB" sz="1500" dirty="0"/>
                        <a:t>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227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CEPC*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0.650</a:t>
                      </a:r>
                    </a:p>
                    <a:p>
                      <a:pPr algn="ctr"/>
                      <a:r>
                        <a:rPr lang="en-GB" sz="1500" dirty="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Mid-T bake, N-infusion, BCP, HPR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27.5 @ 3 x 10</a:t>
                      </a:r>
                      <a:r>
                        <a:rPr lang="en-GB" sz="1500" baseline="30000" dirty="0"/>
                        <a:t>10</a:t>
                      </a:r>
                    </a:p>
                    <a:p>
                      <a:pPr algn="ctr"/>
                      <a:r>
                        <a:rPr lang="en-GB" sz="1500" dirty="0"/>
                        <a:t>21.8 @ 3 x 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31 @ 6.3 x 10</a:t>
                      </a:r>
                      <a:r>
                        <a:rPr lang="en-GB" sz="1500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31 @ 4.3 x 10</a:t>
                      </a:r>
                      <a:r>
                        <a:rPr lang="en-GB" sz="1500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240</a:t>
                      </a:r>
                    </a:p>
                    <a:p>
                      <a:pPr algn="ctr"/>
                      <a:r>
                        <a:rPr lang="en-GB" sz="1500" dirty="0"/>
                        <a:t>256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22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E-XFEL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HT treatment, BCP, EP, HPR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23.6 @ 1 x 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29.8 @ 1.4 x 10</a:t>
                      </a:r>
                      <a:r>
                        <a:rPr lang="en-GB" sz="1500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16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ESS (MB/HB)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0.704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BCP, HPR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16.7 @ 5 x 10</a:t>
                      </a:r>
                      <a:r>
                        <a:rPr lang="en-GB" sz="1500" baseline="30000" dirty="0"/>
                        <a:t>9</a:t>
                      </a:r>
                    </a:p>
                    <a:p>
                      <a:pPr algn="ctr"/>
                      <a:r>
                        <a:rPr lang="en-GB" sz="1500" baseline="0" dirty="0"/>
                        <a:t>19.9 @ 5 x 10</a:t>
                      </a:r>
                      <a:r>
                        <a:rPr lang="en-GB" sz="1500" baseline="300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20 @ 1.7 x 10</a:t>
                      </a:r>
                      <a:r>
                        <a:rPr lang="en-GB" sz="1500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22.7 @ 1.2 x 10</a:t>
                      </a:r>
                      <a:r>
                        <a:rPr lang="en-GB" sz="1500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36</a:t>
                      </a:r>
                    </a:p>
                    <a:p>
                      <a:pPr algn="ctr"/>
                      <a:r>
                        <a:rPr lang="en-GB" sz="1500" dirty="0"/>
                        <a:t>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8591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LCLS-II-HE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HT treatment, Cold-EP, N2-doping, HPR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21 @ 2.7 x10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27.3 @ 3.2 x 10</a:t>
                      </a:r>
                      <a:r>
                        <a:rPr lang="en-GB" sz="1500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546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PIP-II (LB/HB)*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0.650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HT treatment, N2-doping, HPR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16.9 @ 2.9 x 10</a:t>
                      </a:r>
                      <a:r>
                        <a:rPr lang="en-GB" sz="1500" baseline="30000" dirty="0"/>
                        <a:t>10</a:t>
                      </a:r>
                    </a:p>
                    <a:p>
                      <a:pPr algn="ctr"/>
                      <a:r>
                        <a:rPr lang="en-GB" sz="1500" dirty="0"/>
                        <a:t>18.8 @ 4 x 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TBC</a:t>
                      </a:r>
                      <a:endParaRPr lang="en-GB" sz="1500" baseline="30000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21.6 @ 5 x 10</a:t>
                      </a:r>
                      <a:r>
                        <a:rPr lang="en-GB" sz="1500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36</a:t>
                      </a:r>
                    </a:p>
                    <a:p>
                      <a:pPr algn="ctr"/>
                      <a:r>
                        <a:rPr lang="en-GB" sz="1500" dirty="0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723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SHINE*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HT treatment, N2-doping, mid-T bake, HPR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16 @ 2.7 x 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B050"/>
                          </a:solidFill>
                        </a:rPr>
                        <a:t>27 @ 3.3 x 10</a:t>
                      </a:r>
                      <a:r>
                        <a:rPr lang="en-GB" sz="1500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600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31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/>
                        <a:t>0.65 – 1.3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0000"/>
                          </a:solidFill>
                        </a:rPr>
                        <a:t>Mixed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err="1"/>
                        <a:t>Eacc</a:t>
                      </a:r>
                      <a:r>
                        <a:rPr lang="en-GB" sz="1500" b="1" dirty="0"/>
                        <a:t>: 16 – 27.5</a:t>
                      </a:r>
                    </a:p>
                    <a:p>
                      <a:pPr algn="ctr"/>
                      <a:r>
                        <a:rPr lang="en-GB" sz="1500" b="1" dirty="0"/>
                        <a:t>Q</a:t>
                      </a:r>
                      <a:r>
                        <a:rPr lang="en-GB" sz="1500" b="1" baseline="-25000" dirty="0"/>
                        <a:t>0</a:t>
                      </a:r>
                      <a:r>
                        <a:rPr lang="en-GB" sz="1500" b="1" dirty="0"/>
                        <a:t>: 1 x 10</a:t>
                      </a:r>
                      <a:r>
                        <a:rPr lang="en-GB" sz="1500" b="1" baseline="30000" dirty="0"/>
                        <a:t>10</a:t>
                      </a:r>
                      <a:r>
                        <a:rPr lang="en-GB" sz="1500" b="1" dirty="0"/>
                        <a:t> – 4 x 10</a:t>
                      </a:r>
                      <a:r>
                        <a:rPr lang="en-GB" sz="1500" b="1" baseline="30000" dirty="0"/>
                        <a:t>10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00B050"/>
                          </a:solidFill>
                        </a:rPr>
                        <a:t>20 – 31 MV/m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rgbClr val="00B050"/>
                          </a:solidFill>
                        </a:rPr>
                        <a:t>1.2 – 6.3 x 10</a:t>
                      </a:r>
                      <a:r>
                        <a:rPr lang="en-GB" sz="1500" b="1" baseline="30000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6244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410320-F9A7-CFB6-9809-FE72CDF7B3E6}"/>
              </a:ext>
            </a:extLst>
          </p:cNvPr>
          <p:cNvSpPr txBox="1"/>
          <p:nvPr/>
        </p:nvSpPr>
        <p:spPr>
          <a:xfrm>
            <a:off x="-23286" y="6199523"/>
            <a:ext cx="2240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*Limited testing to 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D3019-B443-92BB-A1ED-B4A889FA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E263CA2-148D-DFF4-62B6-0CD3E1060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147" y="201154"/>
            <a:ext cx="2815672" cy="2249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A07FF-4B1F-2237-2324-D44AFA01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205" y="2538532"/>
            <a:ext cx="2643557" cy="2214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47A815-31CE-E9F9-EB88-53B072788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347" y="4993575"/>
            <a:ext cx="2857273" cy="1778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7BE18-4A5B-D6D0-32CF-0266C3A417EA}"/>
              </a:ext>
            </a:extLst>
          </p:cNvPr>
          <p:cNvSpPr txBox="1"/>
          <p:nvPr/>
        </p:nvSpPr>
        <p:spPr>
          <a:xfrm>
            <a:off x="9677400" y="528737"/>
            <a:ext cx="847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Eu-XFEL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85E2F-2FB5-584A-A82F-2BA1ED6861C9}"/>
              </a:ext>
            </a:extLst>
          </p:cNvPr>
          <p:cNvSpPr txBox="1"/>
          <p:nvPr/>
        </p:nvSpPr>
        <p:spPr>
          <a:xfrm>
            <a:off x="9610725" y="4139707"/>
            <a:ext cx="1059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LCLS-II-HE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99BDD0-38E3-E8BE-3619-204648E9A84B}"/>
              </a:ext>
            </a:extLst>
          </p:cNvPr>
          <p:cNvSpPr txBox="1"/>
          <p:nvPr/>
        </p:nvSpPr>
        <p:spPr>
          <a:xfrm>
            <a:off x="9677400" y="5150352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520E30-F7C0-054B-A744-3DF35EFC2F5D}"/>
              </a:ext>
            </a:extLst>
          </p:cNvPr>
          <p:cNvSpPr txBox="1"/>
          <p:nvPr/>
        </p:nvSpPr>
        <p:spPr>
          <a:xfrm>
            <a:off x="6383458" y="6213392"/>
            <a:ext cx="1619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15% - 70%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Eacc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15% – 340% Q</a:t>
            </a:r>
            <a:r>
              <a:rPr kumimoji="0" lang="en-GB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5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5C29-0EA9-32C7-7008-CA11F729F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Thin-Film Developments to Date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E3ECA7-19B5-F9D7-78C2-67E670E3C31E}"/>
              </a:ext>
            </a:extLst>
          </p:cNvPr>
          <p:cNvGraphicFramePr>
            <a:graphicFrameLocks noGrp="1"/>
          </p:cNvGraphicFramePr>
          <p:nvPr/>
        </p:nvGraphicFramePr>
        <p:xfrm>
          <a:off x="181396" y="1422926"/>
          <a:ext cx="8457277" cy="5104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430">
                  <a:extLst>
                    <a:ext uri="{9D8B030D-6E8A-4147-A177-3AD203B41FA5}">
                      <a16:colId xmlns:a16="http://schemas.microsoft.com/office/drawing/2014/main" val="3256402164"/>
                    </a:ext>
                  </a:extLst>
                </a:gridCol>
                <a:gridCol w="1972729">
                  <a:extLst>
                    <a:ext uri="{9D8B030D-6E8A-4147-A177-3AD203B41FA5}">
                      <a16:colId xmlns:a16="http://schemas.microsoft.com/office/drawing/2014/main" val="100429583"/>
                    </a:ext>
                  </a:extLst>
                </a:gridCol>
                <a:gridCol w="2137739">
                  <a:extLst>
                    <a:ext uri="{9D8B030D-6E8A-4147-A177-3AD203B41FA5}">
                      <a16:colId xmlns:a16="http://schemas.microsoft.com/office/drawing/2014/main" val="69467797"/>
                    </a:ext>
                  </a:extLst>
                </a:gridCol>
                <a:gridCol w="2430379">
                  <a:extLst>
                    <a:ext uri="{9D8B030D-6E8A-4147-A177-3AD203B41FA5}">
                      <a16:colId xmlns:a16="http://schemas.microsoft.com/office/drawing/2014/main" val="454030120"/>
                    </a:ext>
                  </a:extLst>
                </a:gridCol>
              </a:tblGrid>
              <a:tr h="395189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Achievements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Challenges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Who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94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Nb on 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10 MV/m @ 5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8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achieved @ 4.2K at 1.3 GHz (CERN)</a:t>
                      </a:r>
                      <a:endParaRPr lang="en-GB" sz="15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Cavity substrates, deposition optimisation, flux trapping, thermos currents, role of H2.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CERN, INFN-LNL, STFC/CI, CEA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err="1">
                          <a:latin typeface="+mn-lt"/>
                        </a:rPr>
                        <a:t>Jlab</a:t>
                      </a:r>
                      <a:r>
                        <a:rPr lang="en-GB" sz="1500" dirty="0">
                          <a:latin typeface="+mn-lt"/>
                        </a:rPr>
                        <a:t>, FNAL, Cornell 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IMP, Peking 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15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Nb3Sn on Cu or Nb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15.5 MV/m @ 1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10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achieved at 4.2K at 1.5 GHz for Nb3Sn/Nb 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Jlab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/FNAL, China)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+mn-lt"/>
                        </a:rPr>
                        <a:t>Deposition optimisation, deposition targets for PVD,  flux trapping, thermos currents, tuning.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CERN, CEA, INFN-LNL, HUH/DESY, STFC/CI, USI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err="1">
                          <a:latin typeface="+mn-lt"/>
                        </a:rPr>
                        <a:t>JLab</a:t>
                      </a:r>
                      <a:r>
                        <a:rPr lang="en-GB" sz="1500" dirty="0">
                          <a:latin typeface="+mn-lt"/>
                        </a:rPr>
                        <a:t>, FNAL, Cornell U,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KEK, IHEP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993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Other SCs (A15, MgB2, etc) on Cu or Nb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Early stage 2D sample verification.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+mn-lt"/>
                        </a:rPr>
                        <a:t>Deposition optimisation, deposition targets for PVD, lack of expertise.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STFC/CI, USI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Temple U, </a:t>
                      </a:r>
                      <a:r>
                        <a:rPr lang="en-GB" sz="1500" dirty="0" err="1">
                          <a:latin typeface="+mn-lt"/>
                        </a:rPr>
                        <a:t>JLab</a:t>
                      </a:r>
                      <a:r>
                        <a:rPr lang="en-GB" sz="1500" dirty="0">
                          <a:latin typeface="+mn-lt"/>
                        </a:rPr>
                        <a:t>, LANL, U Tennessee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KEK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6524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Multilayer SIS on Nb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+mn-lt"/>
                        </a:rPr>
                        <a:t>First deposition on 1.3 GHz cavities (delamination)</a:t>
                      </a:r>
                      <a:endParaRPr lang="en-GB" sz="1500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Delamination, insulating layer performance, thermal stress,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CEA, HUH/DESY, STFC/CI, USI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err="1">
                          <a:latin typeface="+mn-lt"/>
                        </a:rPr>
                        <a:t>Jlab</a:t>
                      </a:r>
                      <a:r>
                        <a:rPr lang="en-GB" sz="1500" dirty="0">
                          <a:latin typeface="+mn-lt"/>
                        </a:rPr>
                        <a:t>, FNAL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KEK, CAS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63497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7B0EF-B356-EB2B-2F00-1B6E6ED3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AB91E2-6E95-D066-88B9-64D925551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2" t="15013" r="10503" b="37963"/>
          <a:stretch/>
        </p:blipFill>
        <p:spPr bwMode="auto">
          <a:xfrm>
            <a:off x="8638673" y="4238457"/>
            <a:ext cx="3371931" cy="24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B73055-95CF-9360-BCF9-66B335C24776}"/>
              </a:ext>
            </a:extLst>
          </p:cNvPr>
          <p:cNvSpPr txBox="1"/>
          <p:nvPr/>
        </p:nvSpPr>
        <p:spPr>
          <a:xfrm>
            <a:off x="8736995" y="3913880"/>
            <a:ext cx="327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Nb3Sn on Nb, 1.5 GHz, 5-cell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655AA-EB2F-26F8-A0C1-2C51AA6FD896}"/>
              </a:ext>
            </a:extLst>
          </p:cNvPr>
          <p:cNvSpPr txBox="1"/>
          <p:nvPr/>
        </p:nvSpPr>
        <p:spPr>
          <a:xfrm>
            <a:off x="11459360" y="5989465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FC1A5-632F-6FA4-BA88-525148C1AF23}"/>
              </a:ext>
            </a:extLst>
          </p:cNvPr>
          <p:cNvSpPr txBox="1"/>
          <p:nvPr/>
        </p:nvSpPr>
        <p:spPr>
          <a:xfrm>
            <a:off x="8721744" y="1334038"/>
            <a:ext cx="327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Nb on Cu, 1.3 GHz, single-cell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5542F7-1D02-E07C-944C-EEA9C4BC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73" y="1703370"/>
            <a:ext cx="3350927" cy="20657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F0A849-D7A6-25FF-88FA-A07B602A006E}"/>
              </a:ext>
            </a:extLst>
          </p:cNvPr>
          <p:cNvSpPr txBox="1"/>
          <p:nvPr/>
        </p:nvSpPr>
        <p:spPr>
          <a:xfrm>
            <a:off x="11254980" y="3190076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4.2K</a:t>
            </a:r>
          </a:p>
        </p:txBody>
      </p:sp>
    </p:spTree>
    <p:extLst>
      <p:ext uri="{BB962C8B-B14F-4D97-AF65-F5344CB8AC3E}">
        <p14:creationId xmlns:p14="http://schemas.microsoft.com/office/powerpoint/2010/main" val="2823465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C62F8-C45F-2B51-6F82-866251F0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796A-DC20-8891-8D65-50F3239E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4"/>
            <a:ext cx="10515600" cy="635000"/>
          </a:xfrm>
        </p:spPr>
        <p:txBody>
          <a:bodyPr/>
          <a:lstStyle/>
          <a:p>
            <a:r>
              <a:rPr lang="en-GB" dirty="0"/>
              <a:t>European Strategy for Particle Physics: 2026 Update</a:t>
            </a:r>
            <a:br>
              <a:rPr lang="en-GB" dirty="0"/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Recommendations by the European Strategy Group – May 2026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02ED-DBD1-27A6-4B31-11D4EE668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027"/>
            <a:ext cx="10515600" cy="5216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Accelerator science and technology recommendations being:</a:t>
            </a:r>
          </a:p>
          <a:p>
            <a:pPr marL="457200" indent="-457200">
              <a:buAutoNum type="alphaUcPeriod"/>
            </a:pPr>
            <a:r>
              <a:rPr lang="en-GB" sz="2000" dirty="0"/>
              <a:t>In order to realise the visionary plan presented, the highest priority must be the development and </a:t>
            </a:r>
            <a:r>
              <a:rPr lang="en-GB" sz="2000" b="1" dirty="0">
                <a:solidFill>
                  <a:srgbClr val="FF0000"/>
                </a:solidFill>
              </a:rPr>
              <a:t>industrialisation of key technologies</a:t>
            </a:r>
            <a:r>
              <a:rPr lang="en-GB" sz="2000" dirty="0"/>
              <a:t>: </a:t>
            </a:r>
            <a:r>
              <a:rPr lang="en-GB" sz="2000" b="1" dirty="0">
                <a:solidFill>
                  <a:srgbClr val="FF0000"/>
                </a:solidFill>
              </a:rPr>
              <a:t>advanced superconducting </a:t>
            </a:r>
            <a:r>
              <a:rPr lang="en-GB" sz="2000" dirty="0"/>
              <a:t>and normal-conducting </a:t>
            </a:r>
            <a:r>
              <a:rPr lang="en-GB" sz="2000" b="1" dirty="0">
                <a:solidFill>
                  <a:srgbClr val="FF0000"/>
                </a:solidFill>
              </a:rPr>
              <a:t>RF structures</a:t>
            </a:r>
            <a:r>
              <a:rPr lang="en-GB" sz="2000" dirty="0"/>
              <a:t>, </a:t>
            </a:r>
            <a:r>
              <a:rPr lang="en-GB" sz="2000" b="1" dirty="0">
                <a:solidFill>
                  <a:schemeClr val="accent1"/>
                </a:solidFill>
              </a:rPr>
              <a:t>efficient RF power sources </a:t>
            </a:r>
            <a:r>
              <a:rPr lang="en-GB" sz="2000" dirty="0"/>
              <a:t>and accelerator-quality </a:t>
            </a:r>
            <a:r>
              <a:rPr lang="en-GB" sz="2000" b="1" dirty="0">
                <a:solidFill>
                  <a:schemeClr val="accent1"/>
                </a:solidFill>
              </a:rPr>
              <a:t>magnets in the 14–20 T range</a:t>
            </a:r>
            <a:r>
              <a:rPr lang="en-GB" sz="2000" dirty="0">
                <a:solidFill>
                  <a:schemeClr val="accent1"/>
                </a:solidFill>
              </a:rPr>
              <a:t>, </a:t>
            </a:r>
            <a:r>
              <a:rPr lang="en-GB" sz="2000" dirty="0"/>
              <a:t>including those based on </a:t>
            </a:r>
            <a:r>
              <a:rPr lang="en-GB" sz="2000" b="1" dirty="0">
                <a:solidFill>
                  <a:schemeClr val="accent1"/>
                </a:solidFill>
              </a:rPr>
              <a:t>high-temperature superconductors</a:t>
            </a:r>
            <a:r>
              <a:rPr lang="en-GB" sz="2000" dirty="0"/>
              <a:t>.</a:t>
            </a:r>
          </a:p>
          <a:p>
            <a:pPr marL="457200" indent="-457200">
              <a:buAutoNum type="alphaUcPeriod"/>
            </a:pPr>
            <a:r>
              <a:rPr lang="en-GB" sz="2000" dirty="0"/>
              <a:t>Demonstration of </a:t>
            </a:r>
            <a:r>
              <a:rPr lang="en-GB" sz="2000" b="1" dirty="0">
                <a:solidFill>
                  <a:srgbClr val="FF0000"/>
                </a:solidFill>
              </a:rPr>
              <a:t>high-current multi-turn energy recovery in linacs </a:t>
            </a:r>
            <a:r>
              <a:rPr lang="en-GB" sz="2000" dirty="0"/>
              <a:t>constitutes an important step towards power-efficient lepton accelerators for a broad range of applications and </a:t>
            </a:r>
            <a:r>
              <a:rPr lang="en-GB" sz="2000" b="1" dirty="0">
                <a:solidFill>
                  <a:srgbClr val="FF0000"/>
                </a:solidFill>
              </a:rPr>
              <a:t>should be pursued</a:t>
            </a:r>
            <a:r>
              <a:rPr lang="en-GB" sz="2000" dirty="0"/>
              <a:t>.</a:t>
            </a:r>
          </a:p>
          <a:p>
            <a:pPr marL="457200" indent="-457200">
              <a:buAutoNum type="alphaUcPeriod"/>
            </a:pPr>
            <a:r>
              <a:rPr lang="en-GB" sz="2000" dirty="0"/>
              <a:t>The longer-term development of advanced technologies, such as </a:t>
            </a:r>
            <a:r>
              <a:rPr lang="en-GB" sz="2000" b="1" dirty="0">
                <a:solidFill>
                  <a:schemeClr val="accent1"/>
                </a:solidFill>
              </a:rPr>
              <a:t>high-gradient </a:t>
            </a:r>
            <a:r>
              <a:rPr lang="en-GB" sz="2000" b="1" dirty="0" err="1">
                <a:solidFill>
                  <a:schemeClr val="accent1"/>
                </a:solidFill>
              </a:rPr>
              <a:t>wakefield</a:t>
            </a:r>
            <a:r>
              <a:rPr lang="en-GB" sz="2000" b="1" dirty="0">
                <a:solidFill>
                  <a:schemeClr val="accent1"/>
                </a:solidFill>
              </a:rPr>
              <a:t> acceleration</a:t>
            </a:r>
            <a:r>
              <a:rPr lang="en-GB" sz="2000" dirty="0"/>
              <a:t> and those underpinning </a:t>
            </a:r>
            <a:r>
              <a:rPr lang="en-GB" sz="2000" b="1" dirty="0">
                <a:solidFill>
                  <a:schemeClr val="accent1"/>
                </a:solidFill>
              </a:rPr>
              <a:t>bright muon beams</a:t>
            </a:r>
            <a:r>
              <a:rPr lang="en-GB" sz="2000" dirty="0"/>
              <a:t>, should be supported at an appropriate level. Synergies with the US initiative on muon collider R&amp;D should be exploited.</a:t>
            </a:r>
          </a:p>
          <a:p>
            <a:pPr marL="457200" indent="-457200">
              <a:buAutoNum type="alphaUcPeriod"/>
            </a:pPr>
            <a:endParaRPr lang="en-GB"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6885F-896A-3BA9-0799-09DA9765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54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8DEBC-34CE-8E67-B8F1-E7E97F805AB3}"/>
              </a:ext>
            </a:extLst>
          </p:cNvPr>
          <p:cNvSpPr txBox="1"/>
          <p:nvPr/>
        </p:nvSpPr>
        <p:spPr>
          <a:xfrm>
            <a:off x="1059561" y="5748472"/>
            <a:ext cx="10195227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Expect LDG to formulate a revised Accelerator R&amp;D Roadmap (2026 – 2032).</a:t>
            </a:r>
          </a:p>
          <a:p>
            <a:r>
              <a:rPr lang="en-GB" sz="2400" dirty="0"/>
              <a:t>Refocus the RF R&amp;D objective priorities for the next ESPP-U in 2032.</a:t>
            </a:r>
          </a:p>
        </p:txBody>
      </p:sp>
    </p:spTree>
    <p:extLst>
      <p:ext uri="{BB962C8B-B14F-4D97-AF65-F5344CB8AC3E}">
        <p14:creationId xmlns:p14="http://schemas.microsoft.com/office/powerpoint/2010/main" val="19384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B363F-C40A-E14B-BC76-5CF88CBD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4A76-5F56-0AAF-4B83-A9AA514E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Timeline Anticipated for TRL6</a:t>
            </a:r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0D15BF36-8DA4-DEC9-6CFC-A4D70105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8600" y="6630035"/>
            <a:ext cx="2743200" cy="365125"/>
          </a:xfrm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684C776-A52F-745B-46A5-0EECEDD6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6" y="3525294"/>
            <a:ext cx="4609067" cy="3164788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CDAB9E7-81BD-8D2C-B1AA-759E4776B5BA}"/>
              </a:ext>
            </a:extLst>
          </p:cNvPr>
          <p:cNvCxnSpPr/>
          <p:nvPr/>
        </p:nvCxnSpPr>
        <p:spPr>
          <a:xfrm>
            <a:off x="-1708844" y="5597805"/>
            <a:ext cx="7656089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CBA3792-B3A4-64CA-FCB6-A245FA198E95}"/>
              </a:ext>
            </a:extLst>
          </p:cNvPr>
          <p:cNvSpPr txBox="1"/>
          <p:nvPr/>
        </p:nvSpPr>
        <p:spPr>
          <a:xfrm>
            <a:off x="5011420" y="521089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2031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120C5DE-E07E-F479-A13A-37698C3BAA17}"/>
              </a:ext>
            </a:extLst>
          </p:cNvPr>
          <p:cNvSpPr txBox="1"/>
          <p:nvPr/>
        </p:nvSpPr>
        <p:spPr>
          <a:xfrm>
            <a:off x="4805307" y="595927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2032-2036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22B7674-C587-A8A7-A0E3-6B5B9589A37A}"/>
              </a:ext>
            </a:extLst>
          </p:cNvPr>
          <p:cNvSpPr txBox="1"/>
          <p:nvPr/>
        </p:nvSpPr>
        <p:spPr>
          <a:xfrm>
            <a:off x="4798818" y="62899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2036-2044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85ABC-F9C5-269D-0E37-C63C08AC0EF5}"/>
              </a:ext>
            </a:extLst>
          </p:cNvPr>
          <p:cNvSpPr txBox="1"/>
          <p:nvPr/>
        </p:nvSpPr>
        <p:spPr>
          <a:xfrm>
            <a:off x="349635" y="1393714"/>
            <a:ext cx="3908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FCC-ee submission schedule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duration of the next ESPP-U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establish the time reference for all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HEP COLLIDER projects.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7FB6A0-12FC-8932-6D9B-ADD76E867FF2}"/>
              </a:ext>
            </a:extLst>
          </p:cNvPr>
          <p:cNvSpPr txBox="1"/>
          <p:nvPr/>
        </p:nvSpPr>
        <p:spPr>
          <a:xfrm>
            <a:off x="6435232" y="4822706"/>
            <a:ext cx="5533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 system R&amp;D is targeted to achieve a TRL6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next ESPP-U period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2031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for the most mature collider schemes,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 ASAP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the others.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3C672F-97BB-774D-6717-7D844289D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53" y="1330821"/>
            <a:ext cx="7584081" cy="305436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D165E07-63F1-CEE1-9BB1-6F85989EA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685" y="3035165"/>
            <a:ext cx="1509474" cy="1247544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4CEB14-B01D-67FD-C699-FEF55E6A64ED}"/>
              </a:ext>
            </a:extLst>
          </p:cNvPr>
          <p:cNvCxnSpPr>
            <a:cxnSpLocks/>
          </p:cNvCxnSpPr>
          <p:nvPr/>
        </p:nvCxnSpPr>
        <p:spPr>
          <a:xfrm>
            <a:off x="4273267" y="2553175"/>
            <a:ext cx="774467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A550F18A-7555-6A7E-2896-CCA0CE855DA7}"/>
              </a:ext>
            </a:extLst>
          </p:cNvPr>
          <p:cNvCxnSpPr>
            <a:cxnSpLocks/>
          </p:cNvCxnSpPr>
          <p:nvPr/>
        </p:nvCxnSpPr>
        <p:spPr>
          <a:xfrm>
            <a:off x="4273267" y="2985223"/>
            <a:ext cx="774467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4053DB-7F52-B4B6-C0A8-C74FDF792CF4}"/>
              </a:ext>
            </a:extLst>
          </p:cNvPr>
          <p:cNvSpPr txBox="1"/>
          <p:nvPr/>
        </p:nvSpPr>
        <p:spPr>
          <a:xfrm>
            <a:off x="8893683" y="22293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D800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2028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57945EA-CE61-05FE-CB85-702CE0FF874B}"/>
              </a:ext>
            </a:extLst>
          </p:cNvPr>
          <p:cNvSpPr txBox="1"/>
          <p:nvPr/>
        </p:nvSpPr>
        <p:spPr>
          <a:xfrm>
            <a:off x="8875682" y="26878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2031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4680769-DAC6-8E5E-D3BC-1E8753B55C97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67C75-364E-499C-A23B-9D8F4013AD05}" type="slidenum">
              <a:rPr lang="en-GB" smtClean="0">
                <a:latin typeface="Aptos" panose="02110004020202020204"/>
              </a:rPr>
              <a:pPr/>
              <a:t>6</a:t>
            </a:fld>
            <a:endParaRPr lang="en-GB" dirty="0"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581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9E205-16FE-8B91-27EF-4D9F4BF74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733E4A-5D58-BA4C-EACB-DC3BAFE0B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28" t="5824" r="8922" b="12860"/>
          <a:stretch>
            <a:fillRect/>
          </a:stretch>
        </p:blipFill>
        <p:spPr>
          <a:xfrm>
            <a:off x="3172541" y="1000126"/>
            <a:ext cx="7266893" cy="549299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ED7892F-84FA-6310-D5D0-270A3C9D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ptos" panose="020B0004020202020204" pitchFamily="34" charset="0"/>
                <a:ea typeface="Verdana" panose="020B0604030504040204" pitchFamily="34" charset="0"/>
              </a:rPr>
              <a:t>FCC-ee RF Parameters</a:t>
            </a:r>
            <a:endParaRPr lang="en-GB" sz="3600" dirty="0"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A2EAB-9C36-5FC1-DA44-18B8C6052D10}"/>
              </a:ext>
            </a:extLst>
          </p:cNvPr>
          <p:cNvSpPr txBox="1"/>
          <p:nvPr/>
        </p:nvSpPr>
        <p:spPr>
          <a:xfrm>
            <a:off x="1165940" y="4473381"/>
            <a:ext cx="1851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Expected performances in operation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8CD260-76EB-58C8-A605-09F0BD26D8FB}"/>
              </a:ext>
            </a:extLst>
          </p:cNvPr>
          <p:cNvSpPr txBox="1"/>
          <p:nvPr/>
        </p:nvSpPr>
        <p:spPr>
          <a:xfrm>
            <a:off x="1704453" y="2603364"/>
            <a:ext cx="128159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RPO: Reverse Phase Operation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80A5E4F1-5F81-E352-6ABD-B1A13E7E7625}"/>
              </a:ext>
            </a:extLst>
          </p:cNvPr>
          <p:cNvSpPr/>
          <p:nvPr/>
        </p:nvSpPr>
        <p:spPr>
          <a:xfrm>
            <a:off x="3063215" y="4174596"/>
            <a:ext cx="99802" cy="1435261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1D6CF8-3662-DE86-B93E-F8E5FDF83E51}"/>
              </a:ext>
            </a:extLst>
          </p:cNvPr>
          <p:cNvCxnSpPr>
            <a:cxnSpLocks/>
          </p:cNvCxnSpPr>
          <p:nvPr/>
        </p:nvCxnSpPr>
        <p:spPr>
          <a:xfrm>
            <a:off x="2896212" y="2755322"/>
            <a:ext cx="324000" cy="0"/>
          </a:xfrm>
          <a:prstGeom prst="straightConnector1">
            <a:avLst/>
          </a:prstGeom>
          <a:ln>
            <a:solidFill>
              <a:srgbClr val="0808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4709833-8C7A-955E-6F79-E7F4C0C580D2}"/>
              </a:ext>
            </a:extLst>
          </p:cNvPr>
          <p:cNvSpPr/>
          <p:nvPr/>
        </p:nvSpPr>
        <p:spPr>
          <a:xfrm>
            <a:off x="3328556" y="4440330"/>
            <a:ext cx="6948000" cy="174972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318129-6DEC-54D2-FAEB-B843E0A4F4BF}"/>
              </a:ext>
            </a:extLst>
          </p:cNvPr>
          <p:cNvSpPr/>
          <p:nvPr/>
        </p:nvSpPr>
        <p:spPr>
          <a:xfrm>
            <a:off x="3328556" y="4091323"/>
            <a:ext cx="6948000" cy="1800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D2DB6C-EA07-B2BD-9F94-18E6B9101EAC}"/>
              </a:ext>
            </a:extLst>
          </p:cNvPr>
          <p:cNvSpPr/>
          <p:nvPr/>
        </p:nvSpPr>
        <p:spPr>
          <a:xfrm>
            <a:off x="3328556" y="5313634"/>
            <a:ext cx="6948000" cy="174972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09FBE9C-9716-0E26-7288-66D3E7E6E74A}"/>
              </a:ext>
            </a:extLst>
          </p:cNvPr>
          <p:cNvSpPr/>
          <p:nvPr/>
        </p:nvSpPr>
        <p:spPr>
          <a:xfrm>
            <a:off x="3328556" y="3550427"/>
            <a:ext cx="6948000" cy="180000"/>
          </a:xfrm>
          <a:prstGeom prst="roundRect">
            <a:avLst/>
          </a:prstGeom>
          <a:solidFill>
            <a:srgbClr val="99FF99">
              <a:alpha val="3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B7968B2-1486-A088-B013-7D1F549D5D9F}"/>
              </a:ext>
            </a:extLst>
          </p:cNvPr>
          <p:cNvSpPr/>
          <p:nvPr/>
        </p:nvSpPr>
        <p:spPr>
          <a:xfrm>
            <a:off x="3328557" y="2489008"/>
            <a:ext cx="6948000" cy="1800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B370B8-9B9B-5C5E-5896-06610FE9D136}"/>
              </a:ext>
            </a:extLst>
          </p:cNvPr>
          <p:cNvSpPr/>
          <p:nvPr/>
        </p:nvSpPr>
        <p:spPr>
          <a:xfrm>
            <a:off x="3328556" y="3181865"/>
            <a:ext cx="6948000" cy="180000"/>
          </a:xfrm>
          <a:prstGeom prst="roundRect">
            <a:avLst/>
          </a:prstGeom>
          <a:solidFill>
            <a:srgbClr val="99FF99">
              <a:alpha val="3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07C1D-A60D-4C0B-D268-4580004B4423}"/>
              </a:ext>
            </a:extLst>
          </p:cNvPr>
          <p:cNvSpPr txBox="1"/>
          <p:nvPr/>
        </p:nvSpPr>
        <p:spPr>
          <a:xfrm>
            <a:off x="1165940" y="5700123"/>
            <a:ext cx="1851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Cavity design parameters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ACB87A0A-44A6-F61F-A15C-C4EE385B8F18}"/>
              </a:ext>
            </a:extLst>
          </p:cNvPr>
          <p:cNvSpPr/>
          <p:nvPr/>
        </p:nvSpPr>
        <p:spPr>
          <a:xfrm>
            <a:off x="3063215" y="5685785"/>
            <a:ext cx="99802" cy="69877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B1D79-7CF1-34DC-AAD4-A08DEB72F134}"/>
              </a:ext>
            </a:extLst>
          </p:cNvPr>
          <p:cNvSpPr txBox="1"/>
          <p:nvPr/>
        </p:nvSpPr>
        <p:spPr>
          <a:xfrm>
            <a:off x="1165940" y="1831378"/>
            <a:ext cx="1851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 level machine parameters</a:t>
            </a: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56A36614-D1FC-D576-560B-3BE2C2BD3604}"/>
              </a:ext>
            </a:extLst>
          </p:cNvPr>
          <p:cNvSpPr/>
          <p:nvPr/>
        </p:nvSpPr>
        <p:spPr>
          <a:xfrm>
            <a:off x="3063215" y="1499547"/>
            <a:ext cx="99802" cy="118563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7B0F0C-A490-3C20-628E-0771B6AF4802}"/>
              </a:ext>
            </a:extLst>
          </p:cNvPr>
          <p:cNvSpPr/>
          <p:nvPr/>
        </p:nvSpPr>
        <p:spPr>
          <a:xfrm rot="20776249">
            <a:off x="5361339" y="4608908"/>
            <a:ext cx="469228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 </a:t>
            </a: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accelerating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gradient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800 MHz 6-cell @ 20 MV/m @ &gt;3x10</a:t>
            </a:r>
            <a:r>
              <a:rPr kumimoji="0" lang="fr-CH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8574B2-2FC1-E31A-D8FA-F129FE3BE6EE}"/>
              </a:ext>
            </a:extLst>
          </p:cNvPr>
          <p:cNvSpPr/>
          <p:nvPr/>
        </p:nvSpPr>
        <p:spPr>
          <a:xfrm>
            <a:off x="3240187" y="2156098"/>
            <a:ext cx="6948000" cy="33291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5E846-2392-919B-6753-244BFFF99012}"/>
              </a:ext>
            </a:extLst>
          </p:cNvPr>
          <p:cNvSpPr txBox="1"/>
          <p:nvPr/>
        </p:nvSpPr>
        <p:spPr>
          <a:xfrm>
            <a:off x="4450177" y="6527033"/>
            <a:ext cx="41563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Shahnam Gorgi Zadeh (CERN)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3"/>
              </a:rPr>
              <a:t>SRF 2025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1DF44A-B494-1015-EE8A-D0FB7402C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DCBFDACE-3D2B-2DC1-3255-D2DBD223B3FE}"/>
              </a:ext>
            </a:extLst>
          </p:cNvPr>
          <p:cNvSpPr/>
          <p:nvPr/>
        </p:nvSpPr>
        <p:spPr>
          <a:xfrm>
            <a:off x="10558130" y="3181865"/>
            <a:ext cx="223284" cy="180000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DA03AEF4-56D2-C162-2413-990F48269AD6}"/>
              </a:ext>
            </a:extLst>
          </p:cNvPr>
          <p:cNvSpPr/>
          <p:nvPr/>
        </p:nvSpPr>
        <p:spPr>
          <a:xfrm>
            <a:off x="10558130" y="3555743"/>
            <a:ext cx="223284" cy="180000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B8CB7E-8F01-9EB1-2C11-344C0F775495}"/>
              </a:ext>
            </a:extLst>
          </p:cNvPr>
          <p:cNvSpPr txBox="1"/>
          <p:nvPr/>
        </p:nvSpPr>
        <p:spPr>
          <a:xfrm>
            <a:off x="10868775" y="3102588"/>
            <a:ext cx="116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Frequency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C8A434-60AF-F63A-EE8A-626E582617CC}"/>
              </a:ext>
            </a:extLst>
          </p:cNvPr>
          <p:cNvSpPr txBox="1"/>
          <p:nvPr/>
        </p:nvSpPr>
        <p:spPr>
          <a:xfrm>
            <a:off x="10868775" y="3480709"/>
            <a:ext cx="1097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# Cavities</a:t>
            </a:r>
          </a:p>
        </p:txBody>
      </p:sp>
      <p:sp>
        <p:nvSpPr>
          <p:cNvPr id="21" name="Arrow: Striped Right 20">
            <a:extLst>
              <a:ext uri="{FF2B5EF4-FFF2-40B4-BE49-F238E27FC236}">
                <a16:creationId xmlns:a16="http://schemas.microsoft.com/office/drawing/2014/main" id="{2DE8A67F-CC0A-FC17-371A-202B9847A8D8}"/>
              </a:ext>
            </a:extLst>
          </p:cNvPr>
          <p:cNvSpPr/>
          <p:nvPr/>
        </p:nvSpPr>
        <p:spPr>
          <a:xfrm>
            <a:off x="10558130" y="4080353"/>
            <a:ext cx="223284" cy="18000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9D4562-796B-556A-3538-A1CDC5B10BE4}"/>
              </a:ext>
            </a:extLst>
          </p:cNvPr>
          <p:cNvSpPr txBox="1"/>
          <p:nvPr/>
        </p:nvSpPr>
        <p:spPr>
          <a:xfrm>
            <a:off x="10868775" y="4005319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Q</a:t>
            </a:r>
            <a:r>
              <a:rPr lang="en-GB" sz="1600" b="1" baseline="-25000" dirty="0">
                <a:solidFill>
                  <a:schemeClr val="accent2"/>
                </a:solidFill>
              </a:rPr>
              <a:t>0</a:t>
            </a:r>
          </a:p>
        </p:txBody>
      </p:sp>
      <p:sp>
        <p:nvSpPr>
          <p:cNvPr id="24" name="Arrow: Striped Right 23">
            <a:extLst>
              <a:ext uri="{FF2B5EF4-FFF2-40B4-BE49-F238E27FC236}">
                <a16:creationId xmlns:a16="http://schemas.microsoft.com/office/drawing/2014/main" id="{D75AB1C9-804E-96ED-6BF2-01A81DD32824}"/>
              </a:ext>
            </a:extLst>
          </p:cNvPr>
          <p:cNvSpPr/>
          <p:nvPr/>
        </p:nvSpPr>
        <p:spPr>
          <a:xfrm>
            <a:off x="10558130" y="4435686"/>
            <a:ext cx="223284" cy="18000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D611D2-6585-1323-D5F2-605F743F8326}"/>
              </a:ext>
            </a:extLst>
          </p:cNvPr>
          <p:cNvSpPr txBox="1"/>
          <p:nvPr/>
        </p:nvSpPr>
        <p:spPr>
          <a:xfrm>
            <a:off x="10868775" y="4360652"/>
            <a:ext cx="5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chemeClr val="accent2"/>
                </a:solidFill>
              </a:rPr>
              <a:t>E</a:t>
            </a:r>
            <a:r>
              <a:rPr lang="en-GB" sz="1600" b="1" baseline="-25000" dirty="0" err="1">
                <a:solidFill>
                  <a:schemeClr val="accent2"/>
                </a:solidFill>
              </a:rPr>
              <a:t>acc</a:t>
            </a:r>
            <a:endParaRPr lang="en-GB" sz="1600" b="1" baseline="-25000" dirty="0">
              <a:solidFill>
                <a:schemeClr val="accent2"/>
              </a:solidFill>
            </a:endParaRPr>
          </a:p>
        </p:txBody>
      </p:sp>
      <p:sp>
        <p:nvSpPr>
          <p:cNvPr id="32" name="Arrow: Striped Right 31">
            <a:extLst>
              <a:ext uri="{FF2B5EF4-FFF2-40B4-BE49-F238E27FC236}">
                <a16:creationId xmlns:a16="http://schemas.microsoft.com/office/drawing/2014/main" id="{A1E9FE97-DE86-BC9A-3CE6-EDC4767F5C32}"/>
              </a:ext>
            </a:extLst>
          </p:cNvPr>
          <p:cNvSpPr/>
          <p:nvPr/>
        </p:nvSpPr>
        <p:spPr>
          <a:xfrm>
            <a:off x="10558130" y="5280084"/>
            <a:ext cx="223284" cy="18000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9D52E1-2677-E757-F58B-A12696B16F59}"/>
              </a:ext>
            </a:extLst>
          </p:cNvPr>
          <p:cNvSpPr txBox="1"/>
          <p:nvPr/>
        </p:nvSpPr>
        <p:spPr>
          <a:xfrm>
            <a:off x="10868775" y="5205050"/>
            <a:ext cx="115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Power/</a:t>
            </a:r>
            <a:r>
              <a:rPr lang="en-GB" sz="1600" b="1" dirty="0" err="1">
                <a:solidFill>
                  <a:schemeClr val="accent2"/>
                </a:solidFill>
              </a:rPr>
              <a:t>cav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86C6FF-BA36-DF69-2C39-2F6242582C3A}"/>
              </a:ext>
            </a:extLst>
          </p:cNvPr>
          <p:cNvSpPr/>
          <p:nvPr/>
        </p:nvSpPr>
        <p:spPr>
          <a:xfrm rot="20776249">
            <a:off x="5359783" y="2473453"/>
            <a:ext cx="48012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 beam current, high RF power 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400 MHz 2-cell @ 10 MV/m @ &gt;2.7x10</a:t>
            </a:r>
            <a:r>
              <a:rPr kumimoji="0" lang="fr-CH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07F977-08FF-AF80-E6CF-F287973C8CF0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9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drawing of a pipe&#10;&#10;AI-generated content may be incorrect.">
            <a:extLst>
              <a:ext uri="{FF2B5EF4-FFF2-40B4-BE49-F238E27FC236}">
                <a16:creationId xmlns:a16="http://schemas.microsoft.com/office/drawing/2014/main" id="{0BD97716-E0A3-DC6F-582D-EAF863B46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8" y="2099278"/>
            <a:ext cx="2066778" cy="15612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4EDF602-3CAF-A2E1-E608-EBB43934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a typeface="Verdana" panose="020B0604030504040204" pitchFamily="34" charset="0"/>
              </a:rPr>
              <a:t>FCC-ee SRF Cavities and Cryomodules</a:t>
            </a:r>
            <a:br>
              <a:rPr lang="en-US" b="1" dirty="0">
                <a:ea typeface="Verdana" panose="020B0604030504040204" pitchFamily="34" charset="0"/>
              </a:rPr>
            </a:br>
            <a:r>
              <a:rPr lang="en-US" sz="3100" b="1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</a:rPr>
              <a:t>Conceptual &amp; preliminary designs</a:t>
            </a:r>
            <a:br>
              <a:rPr lang="en-US" b="1" dirty="0">
                <a:ea typeface="Verdana" panose="020B0604030504040204" pitchFamily="34" charset="0"/>
              </a:rPr>
            </a:br>
            <a:endParaRPr lang="en-GB" b="1" dirty="0"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EA1B6-02C4-5975-BC73-2BEFA11714D4}"/>
              </a:ext>
            </a:extLst>
          </p:cNvPr>
          <p:cNvSpPr txBox="1"/>
          <p:nvPr/>
        </p:nvSpPr>
        <p:spPr>
          <a:xfrm>
            <a:off x="4444846" y="2883073"/>
            <a:ext cx="680132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D3520-0B82-5D5C-AD69-C6870E8BBE45}"/>
              </a:ext>
            </a:extLst>
          </p:cNvPr>
          <p:cNvSpPr/>
          <p:nvPr/>
        </p:nvSpPr>
        <p:spPr>
          <a:xfrm>
            <a:off x="2863745" y="2217542"/>
            <a:ext cx="343448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400 MHz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Niobium thin film on Copper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Operation at 4.5 Kelvin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</a:t>
            </a:r>
            <a:r>
              <a:rPr kumimoji="0" lang="en-GB" sz="1400" b="1" i="0" u="none" strike="noStrike" kern="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acc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= 13.2 MV/m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Quality factor Q</a:t>
            </a:r>
            <a:r>
              <a:rPr kumimoji="0" lang="en-GB" sz="1400" b="1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= 3.3 x 10</a:t>
            </a:r>
            <a:r>
              <a:rPr kumimoji="0" lang="en-GB" sz="1400" b="1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64CA9F-4763-6151-757C-D93B3D0326AD}"/>
              </a:ext>
            </a:extLst>
          </p:cNvPr>
          <p:cNvSpPr/>
          <p:nvPr/>
        </p:nvSpPr>
        <p:spPr>
          <a:xfrm>
            <a:off x="8271432" y="1335559"/>
            <a:ext cx="2267734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ttb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booster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465A5F-3653-D1E2-AFC2-110D98DB25AD}"/>
              </a:ext>
            </a:extLst>
          </p:cNvPr>
          <p:cNvSpPr/>
          <p:nvPr/>
        </p:nvSpPr>
        <p:spPr>
          <a:xfrm>
            <a:off x="2343971" y="1335559"/>
            <a:ext cx="1409833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Z, W, H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98AC65-894E-5E61-2B71-8464CAE33300}"/>
              </a:ext>
            </a:extLst>
          </p:cNvPr>
          <p:cNvSpPr/>
          <p:nvPr/>
        </p:nvSpPr>
        <p:spPr>
          <a:xfrm>
            <a:off x="223003" y="2133690"/>
            <a:ext cx="87418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264</a:t>
            </a:r>
            <a:endParaRPr kumimoji="0" lang="en-GB" sz="1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85AC2A-E1BA-7241-38C1-2A5F040F8E0B}"/>
              </a:ext>
            </a:extLst>
          </p:cNvPr>
          <p:cNvSpPr/>
          <p:nvPr/>
        </p:nvSpPr>
        <p:spPr>
          <a:xfrm>
            <a:off x="6022294" y="1827482"/>
            <a:ext cx="87418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856</a:t>
            </a:r>
            <a:endParaRPr kumimoji="0" lang="en-GB" sz="1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2" name="Google Shape;209;p42">
            <a:extLst>
              <a:ext uri="{FF2B5EF4-FFF2-40B4-BE49-F238E27FC236}">
                <a16:creationId xmlns:a16="http://schemas.microsoft.com/office/drawing/2014/main" id="{6B9A2389-A4E8-F417-8397-90ACC26E37E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6325" y="2070870"/>
            <a:ext cx="3415545" cy="8650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2AFBD2-295E-ED6E-7675-E853174023E8}"/>
              </a:ext>
            </a:extLst>
          </p:cNvPr>
          <p:cNvSpPr/>
          <p:nvPr/>
        </p:nvSpPr>
        <p:spPr>
          <a:xfrm>
            <a:off x="8923249" y="2598526"/>
            <a:ext cx="3322706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800 MHz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Bulk Niobium (Nb</a:t>
            </a:r>
            <a:r>
              <a:rPr kumimoji="0" lang="en-GB" sz="14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3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Sn possibly)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Operation at 2 Kelvin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</a:t>
            </a:r>
            <a:r>
              <a:rPr kumimoji="0" lang="en-GB" sz="1400" b="1" i="0" u="none" strike="noStrike" kern="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acc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= 24.5 MV/m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Quality factor Q</a:t>
            </a:r>
            <a:r>
              <a:rPr kumimoji="0" lang="en-GB" sz="1400" b="1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= 3.8 x 10</a:t>
            </a:r>
            <a:r>
              <a:rPr kumimoji="0" lang="en-GB" sz="1400" b="1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5BD326-E590-B576-DECF-5094D9BD31C7}"/>
              </a:ext>
            </a:extLst>
          </p:cNvPr>
          <p:cNvSpPr txBox="1"/>
          <p:nvPr/>
        </p:nvSpPr>
        <p:spPr>
          <a:xfrm>
            <a:off x="1641419" y="3387352"/>
            <a:ext cx="9959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1.5 m long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C02AE3-DF13-C0AD-9658-8C3977B7187C}"/>
              </a:ext>
            </a:extLst>
          </p:cNvPr>
          <p:cNvSpPr txBox="1"/>
          <p:nvPr/>
        </p:nvSpPr>
        <p:spPr>
          <a:xfrm>
            <a:off x="7175663" y="2941393"/>
            <a:ext cx="129208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1.5 m long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51FF13-D151-6508-D683-AF19147A6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5" y="3868434"/>
            <a:ext cx="5636104" cy="26073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B2BBB9E-7B01-65B9-CF90-C4171AB7E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085" y="4111373"/>
            <a:ext cx="6187976" cy="2462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43CB8-B567-DA81-FD6A-6EBB5F1BBFED}"/>
              </a:ext>
            </a:extLst>
          </p:cNvPr>
          <p:cNvSpPr txBox="1"/>
          <p:nvPr/>
        </p:nvSpPr>
        <p:spPr>
          <a:xfrm>
            <a:off x="1368398" y="2935899"/>
            <a:ext cx="9439241" cy="1723561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b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781200" lvl="1" indent="-4572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10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648000" indent="-3240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>
                <a:solidFill>
                  <a:schemeClr val="tx2"/>
                </a:solidFill>
              </a:defRPr>
            </a:lvl3pPr>
            <a:lvl4pPr marL="972000" indent="-3240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Between 2026 – 2032, objective is to develop full scale cryomodule demonstrators, at both 400 MHz and at 800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MHz.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0309DAF0-52AA-2EFF-3465-68788E57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D29968-F4E6-6DF7-477A-C47106CE7838}"/>
              </a:ext>
            </a:extLst>
          </p:cNvPr>
          <p:cNvSpPr/>
          <p:nvPr/>
        </p:nvSpPr>
        <p:spPr>
          <a:xfrm>
            <a:off x="12080240" y="6715760"/>
            <a:ext cx="36000" cy="3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2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6FC0D-1969-9309-0A80-156E2C299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FE153D-341A-34C9-75B1-3E3E8449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36808" cy="635000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Verdana" panose="020B0604030504040204" pitchFamily="34" charset="0"/>
              </a:rPr>
              <a:t>Cavity Performances – 1.3 GHz Nb/Cu</a:t>
            </a:r>
            <a:endParaRPr lang="en-GB" dirty="0"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99921E-7C5C-7D5D-7669-0CF991860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76" y="3818048"/>
            <a:ext cx="6145959" cy="3039952"/>
          </a:xfrm>
        </p:spPr>
        <p:txBody>
          <a:bodyPr vert="horz" lIns="0" tIns="0" rIns="0" bIns="0" rtlCol="0"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Using </a:t>
            </a:r>
            <a:r>
              <a:rPr lang="en-GB" sz="18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“seamless” 1.3 GHz cavities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, developments are cheaper and faster,  chemical EP and Nb coating using High Power Impulse Magnetron Sputtering (</a:t>
            </a:r>
            <a:r>
              <a:rPr lang="en-GB" sz="1800" b="1" dirty="0" err="1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HiPIMS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) at CERN has shown </a:t>
            </a:r>
            <a:r>
              <a:rPr lang="en-GB" sz="18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successful performances at 4.2K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lnSpc>
                <a:spcPct val="110000"/>
              </a:lnSpc>
            </a:pP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The </a:t>
            </a:r>
            <a:r>
              <a:rPr lang="en-GB" sz="1800" dirty="0" err="1">
                <a:latin typeface="Aptos" panose="020B0004020202020204" pitchFamily="34" charset="0"/>
                <a:ea typeface="Verdana" panose="020B0604030504040204" pitchFamily="34" charset="0"/>
              </a:rPr>
              <a:t>E</a:t>
            </a:r>
            <a:r>
              <a:rPr lang="en-GB" sz="1800" baseline="-25000" dirty="0" err="1">
                <a:latin typeface="Aptos" panose="020B0004020202020204" pitchFamily="34" charset="0"/>
                <a:ea typeface="Verdana" panose="020B0604030504040204" pitchFamily="34" charset="0"/>
              </a:rPr>
              <a:t>acc</a:t>
            </a:r>
            <a:r>
              <a:rPr lang="en-GB" sz="1800" dirty="0">
                <a:latin typeface="Aptos" panose="020B0004020202020204" pitchFamily="34" charset="0"/>
                <a:ea typeface="Verdana" panose="020B0604030504040204" pitchFamily="34" charset="0"/>
              </a:rPr>
              <a:t> and Q</a:t>
            </a:r>
            <a:r>
              <a:rPr lang="en-GB" sz="1800" baseline="-25000" dirty="0">
                <a:latin typeface="Aptos" panose="020B0004020202020204" pitchFamily="34" charset="0"/>
                <a:ea typeface="Verdana" panose="020B0604030504040204" pitchFamily="34" charset="0"/>
              </a:rPr>
              <a:t>0</a:t>
            </a:r>
            <a:r>
              <a:rPr lang="en-GB" sz="1800" dirty="0">
                <a:latin typeface="Aptos" panose="020B0004020202020204" pitchFamily="34" charset="0"/>
                <a:ea typeface="Verdana" panose="020B0604030504040204" pitchFamily="34" charset="0"/>
              </a:rPr>
              <a:t> </a:t>
            </a:r>
            <a:r>
              <a:rPr lang="en-GB" sz="18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scaled FCC targets have been reached 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on bulk machined cavities with a good reproducibility.</a:t>
            </a:r>
          </a:p>
          <a:p>
            <a:pPr marL="342900" indent="-342900">
              <a:lnSpc>
                <a:spcPct val="110000"/>
              </a:lnSpc>
            </a:pP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Preliminary obtained </a:t>
            </a:r>
            <a:r>
              <a:rPr lang="en-GB" sz="1800" b="1" dirty="0">
                <a:solidFill>
                  <a:schemeClr val="accent1"/>
                </a:solidFill>
                <a:latin typeface="Aptos" panose="020B0004020202020204" pitchFamily="34" charset="0"/>
                <a:ea typeface="Verdana" panose="020B0604030504040204" pitchFamily="34" charset="0"/>
              </a:rPr>
              <a:t>promising results for hydroformed cavities </a:t>
            </a:r>
            <a:r>
              <a:rPr lang="en-GB" sz="1800" b="0" dirty="0">
                <a:latin typeface="Aptos" panose="020B0004020202020204" pitchFamily="34" charset="0"/>
                <a:ea typeface="Verdana" panose="020B0604030504040204" pitchFamily="34" charset="0"/>
              </a:rPr>
              <a:t>within the CERN-KEK collaboration.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1800" b="0" dirty="0">
              <a:latin typeface="Aptos" panose="020B000402020202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1800" b="0" dirty="0">
              <a:latin typeface="Aptos" panose="020B00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FD9FD-845B-8749-8BC0-1097055B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235" y="1266853"/>
            <a:ext cx="5582470" cy="4260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90E1B-38E8-4049-C063-A90FB38A90FD}"/>
              </a:ext>
            </a:extLst>
          </p:cNvPr>
          <p:cNvSpPr txBox="1"/>
          <p:nvPr/>
        </p:nvSpPr>
        <p:spPr>
          <a:xfrm>
            <a:off x="7603282" y="4264161"/>
            <a:ext cx="8784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BM2.11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DC330-ACBF-6CF7-2372-7F9C212347A4}"/>
              </a:ext>
            </a:extLst>
          </p:cNvPr>
          <p:cNvSpPr txBox="1"/>
          <p:nvPr/>
        </p:nvSpPr>
        <p:spPr>
          <a:xfrm>
            <a:off x="7603282" y="4549933"/>
            <a:ext cx="4809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4.2 K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52BAB5EE-677F-7BF0-3E5B-AE8D27096CA9}"/>
              </a:ext>
            </a:extLst>
          </p:cNvPr>
          <p:cNvSpPr/>
          <p:nvPr/>
        </p:nvSpPr>
        <p:spPr>
          <a:xfrm>
            <a:off x="11132785" y="4091495"/>
            <a:ext cx="184484" cy="16042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1" name="Picture 10" descr="A picture containing person, gear&#10;&#10;Description automatically generated">
            <a:extLst>
              <a:ext uri="{FF2B5EF4-FFF2-40B4-BE49-F238E27FC236}">
                <a16:creationId xmlns:a16="http://schemas.microsoft.com/office/drawing/2014/main" id="{6AE9C996-35A7-CE7B-9C8B-6F0BE1624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r="1"/>
          <a:stretch/>
        </p:blipFill>
        <p:spPr>
          <a:xfrm rot="5400000">
            <a:off x="4253537" y="1325934"/>
            <a:ext cx="2293036" cy="1913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6C0E3B-EF3E-8ADA-CCE7-4C6E4F2725E2}"/>
              </a:ext>
            </a:extLst>
          </p:cNvPr>
          <p:cNvSpPr txBox="1"/>
          <p:nvPr/>
        </p:nvSpPr>
        <p:spPr>
          <a:xfrm>
            <a:off x="7812474" y="5770293"/>
            <a:ext cx="3814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Kristof Brunner (CERN) -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4"/>
              </a:rPr>
              <a:t>LCWS 2025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6438A-3EC2-A6E0-F798-AD80D3517F10}"/>
              </a:ext>
            </a:extLst>
          </p:cNvPr>
          <p:cNvSpPr txBox="1"/>
          <p:nvPr/>
        </p:nvSpPr>
        <p:spPr>
          <a:xfrm>
            <a:off x="9940839" y="4251916"/>
            <a:ext cx="20823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Scaled FCC 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39910-55DE-422C-2389-341A1D4A6089}"/>
              </a:ext>
            </a:extLst>
          </p:cNvPr>
          <p:cNvSpPr txBox="1"/>
          <p:nvPr/>
        </p:nvSpPr>
        <p:spPr>
          <a:xfrm>
            <a:off x="1799560" y="6474117"/>
            <a:ext cx="8592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RF characterization of 1.3 GHz one-cell Nb/Cu full-seamless cavities manufactured by hydroforming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Yamankana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(KEK)</a:t>
            </a:r>
          </a:p>
        </p:txBody>
      </p:sp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1F7726C2-0A41-78F2-F307-E1590625F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95" y="1149953"/>
            <a:ext cx="4045646" cy="2279048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8E33D32-3A8B-8312-E196-910652ED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67C75-364E-499C-A23B-9D8F4013AD05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975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c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B 2026 ppt model" id="{C516ADF3-DE17-4842-A389-3899FE05B6B5}" vid="{5C11C647-7BD4-4E49-8EB3-C3A0EB3322A5}"/>
    </a:ext>
  </a:extLst>
</a:theme>
</file>

<file path=ppt/theme/theme3.xml><?xml version="1.0" encoding="utf-8"?>
<a:theme xmlns:a="http://schemas.openxmlformats.org/drawingml/2006/main" name="1_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t"/>
      <a:lstStyle>
        <a:defPPr algn="l">
          <a:defRPr sz="1100"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4" id="{B31D5EF9-0495-1241-974B-675EDE373C80}" vid="{468085D9-7C0B-084F-8C85-C0DEAEE895FF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soffi-HG2023" id="{94951DEE-ECE7-4029-AF4A-0025CCEAD35E}" vid="{AFC24109-2641-478F-9281-3104E45AA34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9324</TotalTime>
  <Words>6655</Words>
  <Application>Microsoft Office PowerPoint</Application>
  <PresentationFormat>Widescreen</PresentationFormat>
  <Paragraphs>952</Paragraphs>
  <Slides>54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77" baseType="lpstr">
      <vt:lpstr>メイリオ</vt:lpstr>
      <vt:lpstr>Aptos</vt:lpstr>
      <vt:lpstr>Aptos Display</vt:lpstr>
      <vt:lpstr>Arial</vt:lpstr>
      <vt:lpstr>Arial Unicode MS</vt:lpstr>
      <vt:lpstr>Bradley Hand ITC</vt:lpstr>
      <vt:lpstr>Calibri</vt:lpstr>
      <vt:lpstr>Calibri body</vt:lpstr>
      <vt:lpstr>Calibri Light</vt:lpstr>
      <vt:lpstr>Century Gothic</vt:lpstr>
      <vt:lpstr>Daytona</vt:lpstr>
      <vt:lpstr>Dreaming Outloud Script Pro</vt:lpstr>
      <vt:lpstr>Gill Sans MT</vt:lpstr>
      <vt:lpstr>Symbol</vt:lpstr>
      <vt:lpstr>Times New Roman</vt:lpstr>
      <vt:lpstr>Verdana</vt:lpstr>
      <vt:lpstr>Wingdings</vt:lpstr>
      <vt:lpstr>Office Theme</vt:lpstr>
      <vt:lpstr>Pacco</vt:lpstr>
      <vt:lpstr>1_Office Theme</vt:lpstr>
      <vt:lpstr>2_Office Theme</vt:lpstr>
      <vt:lpstr>3_Office Theme</vt:lpstr>
      <vt:lpstr>1_Tema di Office</vt:lpstr>
      <vt:lpstr>European Strategy for SRF Development</vt:lpstr>
      <vt:lpstr>Outline</vt:lpstr>
      <vt:lpstr>European Strategy for Particle Physics 2020</vt:lpstr>
      <vt:lpstr>Implementation of an Approved R&amp;D Strategy</vt:lpstr>
      <vt:lpstr>PowerPoint Presentation</vt:lpstr>
      <vt:lpstr>Timeline Anticipated for TRL6</vt:lpstr>
      <vt:lpstr>FCC-ee RF Parameters</vt:lpstr>
      <vt:lpstr>FCC-ee SRF Cavities and Cryomodules Conceptual &amp; preliminary designs </vt:lpstr>
      <vt:lpstr>Cavity Performances – 1.3 GHz Nb/Cu</vt:lpstr>
      <vt:lpstr>Cavity Performances – 400 MHz Nb/Cu</vt:lpstr>
      <vt:lpstr>400 MHz Demonstration - Full-size Cryomodule</vt:lpstr>
      <vt:lpstr>Cavity Fabrication – 800 MHz</vt:lpstr>
      <vt:lpstr>Exploring Alternative FCC RF Frequencies (Recent)</vt:lpstr>
      <vt:lpstr>ILC250 RF Requirements  Input into LC Vision and LCF@CERN</vt:lpstr>
      <vt:lpstr>Medium Grain: HPGS Material Assessment at KEK</vt:lpstr>
      <vt:lpstr>2-step Baking Surface Treatment at KEK</vt:lpstr>
      <vt:lpstr>MG Cavity Production at KEK (2025)</vt:lpstr>
      <vt:lpstr>R&amp;D for ITN-EU: from 1-cell to 9-cells (1.3 GHz)</vt:lpstr>
      <vt:lpstr>ITN-EU industrialisation activities for SRF (single-cell) CERN (coordination), INFN LASA, CEA Saclay </vt:lpstr>
      <vt:lpstr>ITN-EU industrialisation activities for SRF (9-cell) CERN (coordination), INFN LASA, CEA Saclay</vt:lpstr>
      <vt:lpstr>General Bulk-Nb Performance Developments</vt:lpstr>
      <vt:lpstr>Cryomodule Design Progress (2025)</vt:lpstr>
      <vt:lpstr>LHeC (ERL) SRF Requirements</vt:lpstr>
      <vt:lpstr>PERLE-LHeC 802 MHz SRF Cavity Development</vt:lpstr>
      <vt:lpstr>Innovate for Sustainable Accelerator Systems (iSAS)</vt:lpstr>
      <vt:lpstr>Sustainability Priorities – Thin Films  </vt:lpstr>
      <vt:lpstr>4K Cavity Developments (1/2) WP3: CEA, HZB, INFN and STFC</vt:lpstr>
      <vt:lpstr>4K Cavity Developments (2/2) WP3: CEA, HZB, INFN and STFC</vt:lpstr>
      <vt:lpstr>Thin-films Challenges/Limitations</vt:lpstr>
      <vt:lpstr>Sustainability Priorities - FE-FRT  </vt:lpstr>
      <vt:lpstr>FRT Developments (1/2) WP1: CERN, CNRS, Euclid Techlabs, HZB and Univ Lancaster</vt:lpstr>
      <vt:lpstr>FRT Developments (2/2) WP1: CERN, CNRS, Euclid Techlabs, HZB and Univ Lancaster</vt:lpstr>
      <vt:lpstr>European Strategy for Particle Physics: 2026 Update Recommendations by the European Strategy Group – May 2026</vt:lpstr>
      <vt:lpstr>Summary</vt:lpstr>
      <vt:lpstr>Acknowledgements</vt:lpstr>
      <vt:lpstr>MANY THANKS</vt:lpstr>
      <vt:lpstr>Backup Slides </vt:lpstr>
      <vt:lpstr>FCCee SRF Systems</vt:lpstr>
      <vt:lpstr>SRF R&amp;D Collaborations &amp; Work Breakdown </vt:lpstr>
      <vt:lpstr>Substrate Cavity Manufacturing</vt:lpstr>
      <vt:lpstr>Bulk nb cavities</vt:lpstr>
      <vt:lpstr>800 MHz, 6-cell, Bulk-Nb</vt:lpstr>
      <vt:lpstr>6-cell 800 MHz Cavity</vt:lpstr>
      <vt:lpstr>Thin film cavities</vt:lpstr>
      <vt:lpstr>Long Term FCCee RF Schedule</vt:lpstr>
      <vt:lpstr>What is ITN (ILC Technology Network)?</vt:lpstr>
      <vt:lpstr>ITN/MEXT-ATD Structure (SRF elliptical cavities)</vt:lpstr>
      <vt:lpstr>IDT* Scope for ILC Realisation</vt:lpstr>
      <vt:lpstr>PowerPoint Presentation</vt:lpstr>
      <vt:lpstr>(Re)scheduled ITN Plan from FY2026</vt:lpstr>
      <vt:lpstr>European SRF Thin Film Roadmap</vt:lpstr>
      <vt:lpstr>General Bulk-Nb to Date (non-ESPP)</vt:lpstr>
      <vt:lpstr>General Thin-Film Developments to Date</vt:lpstr>
      <vt:lpstr>European Strategy for Particle Physics: 2026 Update Recommendations by the European Strategy Group – May 2026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McIntosh, Peter (STFC,DL,AST)</dc:creator>
  <cp:lastModifiedBy>McIntosh, Peter (STFC,DL,AST)</cp:lastModifiedBy>
  <cp:revision>3</cp:revision>
  <dcterms:created xsi:type="dcterms:W3CDTF">2026-06-01T19:58:41Z</dcterms:created>
  <dcterms:modified xsi:type="dcterms:W3CDTF">2026-06-09T06:05:31Z</dcterms:modified>
</cp:coreProperties>
</file>