
<file path=[Content_Types].xml><?xml version="1.0" encoding="utf-8"?>
<Types xmlns="http://schemas.openxmlformats.org/package/2006/content-types">
  <Default Extension="avi" ContentType="video/x-msvideo"/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36"/>
  </p:notesMasterIdLst>
  <p:handoutMasterIdLst>
    <p:handoutMasterId r:id="rId37"/>
  </p:handoutMasterIdLst>
  <p:sldIdLst>
    <p:sldId id="429" r:id="rId2"/>
    <p:sldId id="492" r:id="rId3"/>
    <p:sldId id="454" r:id="rId4"/>
    <p:sldId id="516" r:id="rId5"/>
    <p:sldId id="500" r:id="rId6"/>
    <p:sldId id="497" r:id="rId7"/>
    <p:sldId id="498" r:id="rId8"/>
    <p:sldId id="554" r:id="rId9"/>
    <p:sldId id="506" r:id="rId10"/>
    <p:sldId id="507" r:id="rId11"/>
    <p:sldId id="555" r:id="rId12"/>
    <p:sldId id="508" r:id="rId13"/>
    <p:sldId id="556" r:id="rId14"/>
    <p:sldId id="557" r:id="rId15"/>
    <p:sldId id="558" r:id="rId16"/>
    <p:sldId id="559" r:id="rId17"/>
    <p:sldId id="560" r:id="rId18"/>
    <p:sldId id="561" r:id="rId19"/>
    <p:sldId id="562" r:id="rId20"/>
    <p:sldId id="563" r:id="rId21"/>
    <p:sldId id="564" r:id="rId22"/>
    <p:sldId id="565" r:id="rId23"/>
    <p:sldId id="566" r:id="rId24"/>
    <p:sldId id="567" r:id="rId25"/>
    <p:sldId id="568" r:id="rId26"/>
    <p:sldId id="569" r:id="rId27"/>
    <p:sldId id="570" r:id="rId28"/>
    <p:sldId id="571" r:id="rId29"/>
    <p:sldId id="572" r:id="rId30"/>
    <p:sldId id="573" r:id="rId31"/>
    <p:sldId id="577" r:id="rId32"/>
    <p:sldId id="575" r:id="rId33"/>
    <p:sldId id="576" r:id="rId34"/>
    <p:sldId id="452" r:id="rId35"/>
  </p:sldIdLst>
  <p:sldSz cx="12192000" cy="6858000"/>
  <p:notesSz cx="6883400" cy="9906000"/>
  <p:defaultTextStyle>
    <a:defPPr>
      <a:defRPr lang="fr-FR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0">
          <p15:clr>
            <a:srgbClr val="A4A3A4"/>
          </p15:clr>
        </p15:guide>
        <p15:guide id="2" pos="2168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AUDOUY Bertrand" initials="BB" lastIdx="1" clrIdx="0">
    <p:extLst>
      <p:ext uri="{19B8F6BF-5375-455C-9EA6-DF929625EA0E}">
        <p15:presenceInfo xmlns:p15="http://schemas.microsoft.com/office/powerpoint/2012/main" userId="S-1-5-21-343818398-2000478354-839522115-222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6FBF"/>
    <a:srgbClr val="E50019"/>
    <a:srgbClr val="0000FF"/>
    <a:srgbClr val="FFCCCC"/>
    <a:srgbClr val="DDDDF7"/>
    <a:srgbClr val="EAEAFA"/>
    <a:srgbClr val="FF7C80"/>
    <a:srgbClr val="CCFFFF"/>
    <a:srgbClr val="FF0000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C4B1156A-380E-4F78-BDF5-A606A8083BF9}" styleName="Style moyen 4 - Accentuation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yle moyen 2 - Accentuation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Style clair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D7AC3CCA-C797-4891-BE02-D94E43425B78}" styleName="Style moyen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e clair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27102A9-8310-4765-A935-A1911B00CA55}" styleName="Style léger 1 - Accentuation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D5ABB26-0587-4C30-8999-92F81FD0307C}" styleName="Aucun style, aucune grill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05" autoAdjust="0"/>
    <p:restoredTop sz="96327" autoAdjust="0"/>
  </p:normalViewPr>
  <p:slideViewPr>
    <p:cSldViewPr>
      <p:cViewPr>
        <p:scale>
          <a:sx n="91" d="100"/>
          <a:sy n="91" d="100"/>
        </p:scale>
        <p:origin x="360" y="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148" y="-90"/>
      </p:cViewPr>
      <p:guideLst>
        <p:guide orient="horz" pos="3120"/>
        <p:guide pos="216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29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t" anchorCtr="0" compatLnSpc="1">
            <a:prstTxWarp prst="textNoShape">
              <a:avLst/>
            </a:prstTxWarp>
          </a:bodyPr>
          <a:lstStyle>
            <a:lvl1pPr defTabSz="957263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0488" y="0"/>
            <a:ext cx="29829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t" anchorCtr="0" compatLnSpc="1">
            <a:prstTxWarp prst="textNoShape">
              <a:avLst/>
            </a:prstTxWarp>
          </a:bodyPr>
          <a:lstStyle>
            <a:lvl1pPr algn="r" defTabSz="957263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0700"/>
            <a:ext cx="29829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b" anchorCtr="0" compatLnSpc="1">
            <a:prstTxWarp prst="textNoShape">
              <a:avLst/>
            </a:prstTxWarp>
          </a:bodyPr>
          <a:lstStyle>
            <a:lvl1pPr defTabSz="957263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0488" y="9410700"/>
            <a:ext cx="29829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b" anchorCtr="0" compatLnSpc="1">
            <a:prstTxWarp prst="textNoShape">
              <a:avLst/>
            </a:prstTxWarp>
          </a:bodyPr>
          <a:lstStyle>
            <a:lvl1pPr algn="r" defTabSz="957263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35FA7CC7-CDBF-4843-8FD5-591C2DCD57B4}" type="slidenum">
              <a:rPr lang="fr-FR" altLang="fr-FR"/>
              <a:pPr>
                <a:defRPr/>
              </a:pPr>
              <a:t>‹N°›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29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t" anchorCtr="0" compatLnSpc="1">
            <a:prstTxWarp prst="textNoShape">
              <a:avLst/>
            </a:prstTxWarp>
          </a:bodyPr>
          <a:lstStyle>
            <a:lvl1pPr defTabSz="957263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33795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900488" y="0"/>
            <a:ext cx="29829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t" anchorCtr="0" compatLnSpc="1">
            <a:prstTxWarp prst="textNoShape">
              <a:avLst/>
            </a:prstTxWarp>
          </a:bodyPr>
          <a:lstStyle>
            <a:lvl1pPr algn="r" defTabSz="957263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3076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39700" y="742950"/>
            <a:ext cx="6604000" cy="37147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3797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05350"/>
            <a:ext cx="504825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noProof="0"/>
              <a:t>Cliquez pour modifier les styles du texte du masque</a:t>
            </a:r>
          </a:p>
          <a:p>
            <a:pPr lvl="1"/>
            <a:r>
              <a:rPr lang="fr-FR" noProof="0"/>
              <a:t>Deuxième niveau</a:t>
            </a:r>
          </a:p>
          <a:p>
            <a:pPr lvl="2"/>
            <a:r>
              <a:rPr lang="fr-FR" noProof="0"/>
              <a:t>Troisième niveau</a:t>
            </a:r>
          </a:p>
          <a:p>
            <a:pPr lvl="3"/>
            <a:r>
              <a:rPr lang="fr-FR" noProof="0"/>
              <a:t>Quatrième niveau</a:t>
            </a:r>
          </a:p>
          <a:p>
            <a:pPr lvl="4"/>
            <a:r>
              <a:rPr lang="fr-FR" noProof="0"/>
              <a:t>Cinquième niveau</a:t>
            </a:r>
          </a:p>
        </p:txBody>
      </p:sp>
      <p:sp>
        <p:nvSpPr>
          <p:cNvPr id="33798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0700"/>
            <a:ext cx="29829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b" anchorCtr="0" compatLnSpc="1">
            <a:prstTxWarp prst="textNoShape">
              <a:avLst/>
            </a:prstTxWarp>
          </a:bodyPr>
          <a:lstStyle>
            <a:lvl1pPr defTabSz="957263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33799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00488" y="9410700"/>
            <a:ext cx="29829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5719" tIns="47860" rIns="95719" bIns="47860" numCol="1" anchor="b" anchorCtr="0" compatLnSpc="1">
            <a:prstTxWarp prst="textNoShape">
              <a:avLst/>
            </a:prstTxWarp>
          </a:bodyPr>
          <a:lstStyle>
            <a:lvl1pPr algn="r" defTabSz="957263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0A211156-BC71-4166-8E24-CBAFC0511B17}" type="slidenum">
              <a:rPr lang="fr-FR" altLang="fr-FR"/>
              <a:pPr>
                <a:defRPr/>
              </a:pPr>
              <a:t>‹N°›</a:t>
            </a:fld>
            <a:endParaRPr lang="fr-FR" alt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87271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834" indent="-285705" defTabSz="987271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2822" indent="-228564" defTabSz="987271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599950" indent="-228564" defTabSz="987271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079" indent="-228564" defTabSz="987271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208" indent="-228564" defTabSz="98727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337" indent="-228564" defTabSz="98727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8466" indent="-228564" defTabSz="98727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5594" indent="-228564" defTabSz="98727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0851E74-CDCA-4E40-ABE4-E33B0DEEB702}" type="slidenum">
              <a:rPr lang="fr-FR" altLang="en-US" sz="130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</a:t>
            </a:fld>
            <a:endParaRPr lang="fr-FR" altLang="en-US" sz="1300">
              <a:latin typeface="Times New Roman" panose="02020603050405020304" pitchFamily="18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42950"/>
            <a:ext cx="6604000" cy="3714750"/>
          </a:xfrm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34252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12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4280190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13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587461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15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542645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16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2312441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17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768185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18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25974428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19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35016584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20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290338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21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23991680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22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7567811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23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39466685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24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37719472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39700" y="742950"/>
            <a:ext cx="6604000" cy="371475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25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4427123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A211156-BC71-4166-8E24-CBAFC0511B17}" type="slidenum">
              <a:rPr lang="fr-FR" altLang="fr-FR" smtClean="0"/>
              <a:pPr>
                <a:defRPr/>
              </a:pPr>
              <a:t>33</a:t>
            </a:fld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2533721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572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572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572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572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572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57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57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57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57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EB28F5-CB4A-446F-A2B2-309BB5FA7888}" type="slidenum">
              <a:rPr lang="fr-FR" altLang="fr-FR" smtClean="0">
                <a:latin typeface="Times New Roman" panose="02020603050405020304" pitchFamily="18" charset="0"/>
              </a:rPr>
              <a:pPr/>
              <a:t>34</a:t>
            </a:fld>
            <a:endParaRPr lang="fr-FR" altLang="fr-FR">
              <a:latin typeface="Times New Roman" panose="02020603050405020304" pitchFamily="18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fr-FR" dirty="0"/>
          </a:p>
        </p:txBody>
      </p:sp>
    </p:spTree>
    <p:extLst>
      <p:ext uri="{BB962C8B-B14F-4D97-AF65-F5344CB8AC3E}">
        <p14:creationId xmlns:p14="http://schemas.microsoft.com/office/powerpoint/2010/main" val="2000923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9" name="Rectangle 5"/>
          <p:cNvSpPr>
            <a:spLocks noGrp="1" noChangeArrowheads="1"/>
          </p:cNvSpPr>
          <p:nvPr>
            <p:ph type="ctrTitle"/>
          </p:nvPr>
        </p:nvSpPr>
        <p:spPr>
          <a:xfrm>
            <a:off x="815415" y="548680"/>
            <a:ext cx="10561173" cy="5760640"/>
          </a:xfrm>
        </p:spPr>
        <p:txBody>
          <a:bodyPr lIns="0" tIns="0" rIns="0" bIns="0"/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pPr lvl="0"/>
            <a:r>
              <a:rPr lang="fr-FR" noProof="0" dirty="0"/>
              <a:t>PRESENTATION </a:t>
            </a:r>
            <a:r>
              <a:rPr lang="fr-FR" noProof="0" dirty="0" err="1"/>
              <a:t>Dapnia</a:t>
            </a:r>
            <a:endParaRPr lang="fr-FR" noProof="0" dirty="0"/>
          </a:p>
        </p:txBody>
      </p:sp>
      <p:pic>
        <p:nvPicPr>
          <p:cNvPr id="6" name="Imag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351" y="188640"/>
            <a:ext cx="1620000" cy="1596858"/>
          </a:xfrm>
          <a:prstGeom prst="rect">
            <a:avLst/>
          </a:prstGeom>
        </p:spPr>
      </p:pic>
      <p:pic>
        <p:nvPicPr>
          <p:cNvPr id="7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9048328" y="1"/>
            <a:ext cx="3143672" cy="244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982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31371" y="152401"/>
            <a:ext cx="10176629" cy="360363"/>
          </a:xfrm>
        </p:spPr>
        <p:txBody>
          <a:bodyPr/>
          <a:lstStyle>
            <a:lvl1pPr>
              <a:defRPr sz="2800"/>
            </a:lvl1pPr>
          </a:lstStyle>
          <a:p>
            <a:r>
              <a:rPr lang="en-US" noProof="0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39350" y="762001"/>
            <a:ext cx="11228751" cy="5546725"/>
          </a:xfrm>
        </p:spPr>
        <p:txBody>
          <a:bodyPr/>
          <a:lstStyle/>
          <a:p>
            <a:pPr lvl="0"/>
            <a:r>
              <a:rPr lang="en-US" noProof="0"/>
              <a:t>Modifiez les styles du texte du masque</a:t>
            </a:r>
          </a:p>
          <a:p>
            <a:pPr lvl="1"/>
            <a:r>
              <a:rPr lang="en-US" noProof="0"/>
              <a:t>Deuxième niveau</a:t>
            </a:r>
          </a:p>
          <a:p>
            <a:pPr lvl="2"/>
            <a:r>
              <a:rPr lang="en-US" noProof="0"/>
              <a:t>Troisième niveau</a:t>
            </a:r>
          </a:p>
          <a:p>
            <a:pPr lvl="3"/>
            <a:r>
              <a:rPr lang="en-US" noProof="0"/>
              <a:t>Quatrième niveau</a:t>
            </a:r>
          </a:p>
          <a:p>
            <a:pPr lvl="4"/>
            <a:r>
              <a:rPr lang="en-US" noProof="0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29976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641685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1439333" y="762000"/>
            <a:ext cx="4912784" cy="5410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555318" y="762000"/>
            <a:ext cx="4912783" cy="5410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4196539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282351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3402835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706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89033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fr-FR" noProof="0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Modifiez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4203609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1843319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953501" y="152400"/>
            <a:ext cx="2518833" cy="6019800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1394884" y="152400"/>
            <a:ext cx="7355416" cy="6019800"/>
          </a:xfrm>
        </p:spPr>
        <p:txBody>
          <a:bodyPr vert="eaVert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3871496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re. Text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394885" y="152401"/>
            <a:ext cx="10077449" cy="3603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sz="half" idx="1"/>
          </p:nvPr>
        </p:nvSpPr>
        <p:spPr>
          <a:xfrm>
            <a:off x="1439333" y="762000"/>
            <a:ext cx="4912784" cy="541020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555318" y="762000"/>
            <a:ext cx="4912783" cy="541020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1107862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re. Texte et 2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394885" y="152401"/>
            <a:ext cx="10077449" cy="3603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sz="half" idx="1"/>
          </p:nvPr>
        </p:nvSpPr>
        <p:spPr>
          <a:xfrm>
            <a:off x="1439333" y="762000"/>
            <a:ext cx="4912784" cy="541020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quarter" idx="2"/>
          </p:nvPr>
        </p:nvSpPr>
        <p:spPr>
          <a:xfrm>
            <a:off x="6555318" y="762000"/>
            <a:ext cx="4912783" cy="262890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contenu 4"/>
          <p:cNvSpPr>
            <a:spLocks noGrp="1"/>
          </p:cNvSpPr>
          <p:nvPr>
            <p:ph sz="quarter" idx="3"/>
          </p:nvPr>
        </p:nvSpPr>
        <p:spPr>
          <a:xfrm>
            <a:off x="6555318" y="3543300"/>
            <a:ext cx="4912783" cy="2628900"/>
          </a:xfrm>
        </p:spPr>
        <p:txBody>
          <a:bodyPr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906058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31371" y="152401"/>
            <a:ext cx="10176629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altLang="fr-FR" dirty="0"/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39350" y="762001"/>
            <a:ext cx="11228751" cy="554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fr-FR" dirty="0" err="1"/>
              <a:t>Cliquez</a:t>
            </a:r>
            <a:r>
              <a:rPr lang="en-US" altLang="fr-FR" dirty="0"/>
              <a:t> pour modifier les styles du </a:t>
            </a:r>
            <a:r>
              <a:rPr lang="en-US" altLang="fr-FR" dirty="0" err="1"/>
              <a:t>texte</a:t>
            </a:r>
            <a:r>
              <a:rPr lang="en-US" altLang="fr-FR" dirty="0"/>
              <a:t> du masque</a:t>
            </a:r>
          </a:p>
          <a:p>
            <a:pPr lvl="1"/>
            <a:r>
              <a:rPr lang="en-US" altLang="fr-FR" dirty="0" err="1"/>
              <a:t>Deuxième</a:t>
            </a:r>
            <a:r>
              <a:rPr lang="en-US" altLang="fr-FR" dirty="0"/>
              <a:t> </a:t>
            </a:r>
            <a:r>
              <a:rPr lang="en-US" altLang="fr-FR" dirty="0" err="1"/>
              <a:t>niveau</a:t>
            </a:r>
            <a:endParaRPr lang="en-US" altLang="fr-FR" dirty="0"/>
          </a:p>
          <a:p>
            <a:pPr lvl="2"/>
            <a:r>
              <a:rPr lang="en-US" altLang="fr-FR" dirty="0" err="1"/>
              <a:t>Troisième</a:t>
            </a:r>
            <a:r>
              <a:rPr lang="en-US" altLang="fr-FR" dirty="0"/>
              <a:t> </a:t>
            </a:r>
            <a:r>
              <a:rPr lang="en-US" altLang="fr-FR" dirty="0" err="1"/>
              <a:t>niveau</a:t>
            </a:r>
            <a:endParaRPr lang="en-US" altLang="fr-FR" dirty="0"/>
          </a:p>
          <a:p>
            <a:pPr lvl="3"/>
            <a:r>
              <a:rPr lang="en-US" altLang="fr-FR" dirty="0" err="1"/>
              <a:t>Quatrième</a:t>
            </a:r>
            <a:r>
              <a:rPr lang="en-US" altLang="fr-FR" dirty="0"/>
              <a:t> </a:t>
            </a:r>
            <a:r>
              <a:rPr lang="en-US" altLang="fr-FR" dirty="0" err="1"/>
              <a:t>niveau</a:t>
            </a:r>
            <a:endParaRPr lang="en-US" altLang="fr-FR" dirty="0"/>
          </a:p>
          <a:p>
            <a:pPr lvl="4"/>
            <a:r>
              <a:rPr lang="en-US" altLang="fr-FR" dirty="0" err="1"/>
              <a:t>Cinquième</a:t>
            </a:r>
            <a:r>
              <a:rPr lang="en-US" altLang="fr-FR" dirty="0"/>
              <a:t> </a:t>
            </a:r>
            <a:r>
              <a:rPr lang="en-US" altLang="fr-FR" dirty="0" err="1"/>
              <a:t>niveau</a:t>
            </a:r>
            <a:endParaRPr lang="en-US" altLang="fr-FR" dirty="0"/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11059584" y="6524625"/>
            <a:ext cx="50800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defRPr/>
            </a:pPr>
            <a:fld id="{048A7A2D-5D0F-40E5-B7B6-9C2AAAD9085C}" type="slidenum">
              <a:rPr lang="fr-FR" altLang="fr-FR" sz="1000" b="1" smtClean="0">
                <a:solidFill>
                  <a:srgbClr val="E50019"/>
                </a:solidFill>
              </a:rPr>
              <a:pPr algn="r">
                <a:defRPr/>
              </a:pPr>
              <a:t>‹N°›</a:t>
            </a:fld>
            <a:endParaRPr lang="fr-FR" altLang="fr-FR" sz="700" b="1" dirty="0">
              <a:solidFill>
                <a:srgbClr val="E50019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11" name="PATTERN CARRE DECAL">
            <a:extLst>
              <a:ext uri="{FF2B5EF4-FFF2-40B4-BE49-F238E27FC236}">
                <a16:creationId xmlns:a16="http://schemas.microsoft.com/office/drawing/2014/main" id="{B904F070-A99F-1AC0-845C-9E05CE6DF3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705" r="39861" b="-1"/>
          <a:stretch/>
        </p:blipFill>
        <p:spPr>
          <a:xfrm>
            <a:off x="10608000" y="1761"/>
            <a:ext cx="1584000" cy="1043832"/>
          </a:xfrm>
          <a:prstGeom prst="rect">
            <a:avLst/>
          </a:prstGeom>
        </p:spPr>
      </p:pic>
      <p:sp>
        <p:nvSpPr>
          <p:cNvPr id="12" name="Rectangle 6"/>
          <p:cNvSpPr>
            <a:spLocks noChangeArrowheads="1"/>
          </p:cNvSpPr>
          <p:nvPr userDrawn="1"/>
        </p:nvSpPr>
        <p:spPr bwMode="auto">
          <a:xfrm>
            <a:off x="2927648" y="6532330"/>
            <a:ext cx="4703233" cy="14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defRPr/>
            </a:pPr>
            <a:r>
              <a:rPr lang="fr-FR" altLang="en-US" sz="700" noProof="0" dirty="0"/>
              <a:t>BB, TTC 2026, Paris-Saclay, June 12 2026</a:t>
            </a:r>
          </a:p>
        </p:txBody>
      </p:sp>
      <p:pic>
        <p:nvPicPr>
          <p:cNvPr id="13" name="Image 8"/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35" y="6389688"/>
            <a:ext cx="780190" cy="364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Connecteur droit 8"/>
          <p:cNvCxnSpPr/>
          <p:nvPr userDrawn="1"/>
        </p:nvCxnSpPr>
        <p:spPr bwMode="auto">
          <a:xfrm>
            <a:off x="624437" y="518522"/>
            <a:ext cx="9408000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E50019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2" name="Image 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6412731"/>
            <a:ext cx="780190" cy="360000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EB105B43-61EB-41FF-92B0-57CAF8F1BF2D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0636" y="6405318"/>
            <a:ext cx="843152" cy="40324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298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  <p:sldLayoutId id="2147484296" r:id="rId12"/>
    <p:sldLayoutId id="214748429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baseline="0">
          <a:solidFill>
            <a:srgbClr val="E50019"/>
          </a:solidFill>
          <a:latin typeface="Arial" pitchFamily="34" charset="0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Comic Sans MS" pitchFamily="66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Comic Sans MS" pitchFamily="66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Comic Sans MS" pitchFamily="66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Comic Sans MS" pitchFamily="66" charset="0"/>
        </a:defRPr>
      </a:lvl9pPr>
    </p:titleStyle>
    <p:bodyStyle>
      <a:lvl1pPr marL="342900" indent="-161925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542925" indent="-182563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Arial" pitchFamily="34" charset="0"/>
          <a:cs typeface="Arial" pitchFamily="34" charset="0"/>
        </a:defRPr>
      </a:lvl2pPr>
      <a:lvl3pPr marL="895350" indent="-173038" algn="l" rtl="0" eaLnBrk="0" fontAlgn="base" hangingPunct="0">
        <a:spcBef>
          <a:spcPct val="20000"/>
        </a:spcBef>
        <a:spcAft>
          <a:spcPct val="0"/>
        </a:spcAft>
        <a:buChar char="•"/>
        <a:defRPr sz="1400">
          <a:solidFill>
            <a:schemeClr val="tx1"/>
          </a:solidFill>
          <a:latin typeface="Arial" pitchFamily="34" charset="0"/>
          <a:cs typeface="Arial" pitchFamily="34" charset="0"/>
        </a:defRPr>
      </a:lvl3pPr>
      <a:lvl4pPr marL="1257300" indent="-182563" algn="l" rtl="0" eaLnBrk="0" fontAlgn="base" hangingPunct="0">
        <a:spcBef>
          <a:spcPct val="20000"/>
        </a:spcBef>
        <a:spcAft>
          <a:spcPct val="0"/>
        </a:spcAft>
        <a:buChar char="–"/>
        <a:defRPr sz="1200">
          <a:solidFill>
            <a:schemeClr val="tx1"/>
          </a:solidFill>
          <a:latin typeface="Arial" pitchFamily="34" charset="0"/>
          <a:cs typeface="Arial" pitchFamily="34" charset="0"/>
        </a:defRPr>
      </a:lvl4pPr>
      <a:lvl5pPr marL="1619250" indent="-182563" algn="l" rtl="0" eaLnBrk="0" fontAlgn="base" hangingPunct="0">
        <a:spcBef>
          <a:spcPct val="20000"/>
        </a:spcBef>
        <a:spcAft>
          <a:spcPct val="0"/>
        </a:spcAft>
        <a:buChar char="»"/>
        <a:defRPr sz="10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2076450" indent="-182563" algn="l" rtl="0" fontAlgn="base">
        <a:spcBef>
          <a:spcPct val="20000"/>
        </a:spcBef>
        <a:spcAft>
          <a:spcPct val="0"/>
        </a:spcAft>
        <a:buChar char="»"/>
        <a:defRPr sz="1000">
          <a:solidFill>
            <a:schemeClr val="tx1"/>
          </a:solidFill>
          <a:latin typeface="+mn-lt"/>
        </a:defRPr>
      </a:lvl6pPr>
      <a:lvl7pPr marL="2533650" indent="-182563" algn="l" rtl="0" fontAlgn="base">
        <a:spcBef>
          <a:spcPct val="20000"/>
        </a:spcBef>
        <a:spcAft>
          <a:spcPct val="0"/>
        </a:spcAft>
        <a:buChar char="»"/>
        <a:defRPr sz="1000">
          <a:solidFill>
            <a:schemeClr val="tx1"/>
          </a:solidFill>
          <a:latin typeface="+mn-lt"/>
        </a:defRPr>
      </a:lvl7pPr>
      <a:lvl8pPr marL="2990850" indent="-182563" algn="l" rtl="0" fontAlgn="base">
        <a:spcBef>
          <a:spcPct val="20000"/>
        </a:spcBef>
        <a:spcAft>
          <a:spcPct val="0"/>
        </a:spcAft>
        <a:buChar char="»"/>
        <a:defRPr sz="1000">
          <a:solidFill>
            <a:schemeClr val="tx1"/>
          </a:solidFill>
          <a:latin typeface="+mn-lt"/>
        </a:defRPr>
      </a:lvl8pPr>
      <a:lvl9pPr marL="3448050" indent="-182563" algn="l" rtl="0" fontAlgn="base">
        <a:spcBef>
          <a:spcPct val="20000"/>
        </a:spcBef>
        <a:spcAft>
          <a:spcPct val="0"/>
        </a:spcAft>
        <a:buChar char="»"/>
        <a:defRPr sz="1000">
          <a:solidFill>
            <a:schemeClr val="tx1"/>
          </a:solidFill>
          <a:latin typeface="+mn-lt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8.emf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tiff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5" Type="http://schemas.openxmlformats.org/officeDocument/2006/relationships/image" Target="../media/image49.png"/><Relationship Id="rId4" Type="http://schemas.openxmlformats.org/officeDocument/2006/relationships/image" Target="../media/image4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ctrTitle"/>
          </p:nvPr>
        </p:nvSpPr>
        <p:spPr>
          <a:xfrm>
            <a:off x="1055440" y="404664"/>
            <a:ext cx="10081120" cy="6048672"/>
          </a:xfrm>
        </p:spPr>
        <p:txBody>
          <a:bodyPr/>
          <a:lstStyle/>
          <a:p>
            <a:br>
              <a:rPr lang="en-US" altLang="en-US" sz="1400" b="0" dirty="0"/>
            </a:br>
            <a:br>
              <a:rPr lang="en-US" altLang="en-US" sz="1400" b="0" dirty="0"/>
            </a:br>
            <a:br>
              <a:rPr lang="en-US" altLang="en-US" sz="1400" b="0" dirty="0"/>
            </a:br>
            <a:br>
              <a:rPr lang="en-US" altLang="en-US" sz="1400" b="0" dirty="0"/>
            </a:br>
            <a:r>
              <a:rPr lang="en-US" altLang="en-US" sz="2000" dirty="0">
                <a:solidFill>
                  <a:srgbClr val="E50019"/>
                </a:solidFill>
              </a:rPr>
              <a:t>TTC 2026 meeting</a:t>
            </a:r>
            <a:br>
              <a:rPr lang="en-US" altLang="en-US" sz="2000" dirty="0">
                <a:solidFill>
                  <a:srgbClr val="E50019"/>
                </a:solidFill>
              </a:rPr>
            </a:br>
            <a:br>
              <a:rPr lang="en-US" altLang="en-US" sz="1400" dirty="0"/>
            </a:br>
            <a:r>
              <a:rPr lang="en-US" altLang="en-US" sz="1400" dirty="0"/>
              <a:t> </a:t>
            </a:r>
            <a:br>
              <a:rPr lang="en-US" altLang="en-US" sz="1400" dirty="0"/>
            </a:br>
            <a:r>
              <a:rPr lang="en-US" altLang="en-US" sz="1400" dirty="0"/>
              <a:t>Paris-</a:t>
            </a:r>
            <a:r>
              <a:rPr lang="en-US" altLang="en-US" sz="1400" dirty="0" err="1"/>
              <a:t>Saclay</a:t>
            </a:r>
            <a:br>
              <a:rPr lang="en-US" altLang="en-US" sz="1400" dirty="0"/>
            </a:br>
            <a:br>
              <a:rPr lang="en-US" altLang="en-US" sz="1400" dirty="0"/>
            </a:br>
            <a:r>
              <a:rPr lang="en-US" altLang="en-US" sz="1100" dirty="0"/>
              <a:t>June 12 2026</a:t>
            </a:r>
            <a:br>
              <a:rPr lang="en-US" altLang="en-US" sz="3200" dirty="0"/>
            </a:br>
            <a:r>
              <a:rPr lang="en-US" altLang="en-US" sz="2400" dirty="0"/>
              <a:t> </a:t>
            </a:r>
            <a:br>
              <a:rPr lang="en-US" altLang="en-US" sz="3200" dirty="0"/>
            </a:br>
            <a:r>
              <a:rPr lang="en-US" altLang="en-US" sz="2800" dirty="0">
                <a:solidFill>
                  <a:srgbClr val="E50019"/>
                </a:solidFill>
              </a:rPr>
              <a:t>Superconductivity in Space</a:t>
            </a:r>
            <a:br>
              <a:rPr lang="en-US" altLang="en-US" sz="2800" dirty="0">
                <a:solidFill>
                  <a:srgbClr val="E50019"/>
                </a:solidFill>
              </a:rPr>
            </a:br>
            <a:r>
              <a:rPr lang="en-US" altLang="en-US" sz="1400" dirty="0">
                <a:solidFill>
                  <a:srgbClr val="E50019"/>
                </a:solidFill>
              </a:rPr>
              <a:t> </a:t>
            </a:r>
            <a:br>
              <a:rPr lang="en-US" altLang="en-US" sz="2800" dirty="0">
                <a:solidFill>
                  <a:srgbClr val="E50019"/>
                </a:solidFill>
              </a:rPr>
            </a:br>
            <a:r>
              <a:rPr lang="en-US" altLang="en-US" sz="2400" dirty="0"/>
              <a:t>An active magnetic shield to protect astronauts for interstellar travels</a:t>
            </a:r>
            <a:br>
              <a:rPr lang="en-US" altLang="en-US" sz="3200" dirty="0"/>
            </a:br>
            <a:r>
              <a:rPr lang="en-US" altLang="en-US" sz="2800" dirty="0"/>
              <a:t> </a:t>
            </a:r>
            <a:br>
              <a:rPr lang="en-US" altLang="en-US" dirty="0"/>
            </a:br>
            <a:r>
              <a:rPr lang="en-US" altLang="en-US" sz="1200" dirty="0"/>
              <a:t>Bertrand Baudouy</a:t>
            </a:r>
            <a:br>
              <a:rPr lang="en-US" altLang="en-US" sz="1200" dirty="0"/>
            </a:br>
            <a:br>
              <a:rPr lang="en-US" altLang="en-US" sz="1200" dirty="0"/>
            </a:br>
            <a:r>
              <a:rPr lang="en-US" altLang="en-US" sz="1200" dirty="0"/>
              <a:t>Université Paris-</a:t>
            </a:r>
            <a:r>
              <a:rPr lang="en-US" altLang="en-US" sz="1200" dirty="0" err="1"/>
              <a:t>Saclay</a:t>
            </a:r>
            <a:r>
              <a:rPr lang="en-US" altLang="en-US" sz="1200" dirty="0"/>
              <a:t>, CEA, </a:t>
            </a:r>
            <a:r>
              <a:rPr lang="en-US" altLang="en-US" sz="1200" dirty="0" err="1"/>
              <a:t>Département</a:t>
            </a:r>
            <a:r>
              <a:rPr lang="en-US" altLang="en-US" sz="1200" dirty="0"/>
              <a:t> des </a:t>
            </a:r>
            <a:r>
              <a:rPr lang="en-US" altLang="en-US" sz="1200" dirty="0" err="1"/>
              <a:t>Accélérateurs</a:t>
            </a:r>
            <a:r>
              <a:rPr lang="en-US" altLang="en-US" sz="1200" dirty="0"/>
              <a:t>, de la </a:t>
            </a:r>
            <a:r>
              <a:rPr lang="en-US" altLang="en-US" sz="1200" dirty="0" err="1"/>
              <a:t>Cryogénie</a:t>
            </a:r>
            <a:r>
              <a:rPr lang="en-US" altLang="en-US" sz="1200" dirty="0"/>
              <a:t> et du </a:t>
            </a:r>
            <a:r>
              <a:rPr lang="en-US" altLang="en-US" sz="1200" dirty="0" err="1"/>
              <a:t>Magnétisme</a:t>
            </a:r>
            <a:br>
              <a:rPr lang="en-US" altLang="en-US" sz="1200" dirty="0"/>
            </a:br>
            <a:br>
              <a:rPr lang="en-US" altLang="en-US" sz="1200" dirty="0"/>
            </a:br>
            <a:r>
              <a:rPr lang="en-US" altLang="en-US" sz="1200" dirty="0">
                <a:solidFill>
                  <a:srgbClr val="E50019"/>
                </a:solidFill>
              </a:rPr>
              <a:t>bertrand.baudouy@cea.fr</a:t>
            </a:r>
            <a:br>
              <a:rPr lang="en-US" altLang="en-US" sz="1200" dirty="0">
                <a:solidFill>
                  <a:srgbClr val="FF0000"/>
                </a:solidFill>
              </a:rPr>
            </a:br>
            <a:br>
              <a:rPr lang="en-US" altLang="en-US" sz="1200" dirty="0"/>
            </a:br>
            <a:endParaRPr lang="en-US" altLang="en-US" sz="1200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1EFDBD5E-758C-4E92-88CF-3C395C73EB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0368" y="548680"/>
            <a:ext cx="1851264" cy="88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62024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associée">
            <a:extLst>
              <a:ext uri="{FF2B5EF4-FFF2-40B4-BE49-F238E27FC236}">
                <a16:creationId xmlns:a16="http://schemas.microsoft.com/office/drawing/2014/main" id="{975A8804-16F0-46B1-B5CB-E4A21B178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3186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Goal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39350" y="762001"/>
            <a:ext cx="11228751" cy="1370855"/>
          </a:xfrm>
        </p:spPr>
        <p:txBody>
          <a:bodyPr/>
          <a:lstStyle/>
          <a:p>
            <a:r>
              <a:rPr lang="en-US" dirty="0"/>
              <a:t>Safe travelling into deep space for humans</a:t>
            </a:r>
          </a:p>
          <a:p>
            <a:r>
              <a:rPr lang="en-US" dirty="0"/>
              <a:t>Settlements on Mars</a:t>
            </a:r>
          </a:p>
          <a:p>
            <a:r>
              <a:rPr lang="en-US" dirty="0"/>
              <a:t>Retirement on the Moon</a:t>
            </a:r>
          </a:p>
          <a:p>
            <a:r>
              <a:rPr lang="en-US" dirty="0"/>
              <a:t>But…</a:t>
            </a:r>
          </a:p>
        </p:txBody>
      </p:sp>
    </p:spTree>
    <p:extLst>
      <p:ext uri="{BB962C8B-B14F-4D97-AF65-F5344CB8AC3E}">
        <p14:creationId xmlns:p14="http://schemas.microsoft.com/office/powerpoint/2010/main" val="418723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smicRay-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3341"/>
            <a:ext cx="12192000" cy="6884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6B86D16-698F-429B-A542-BA49F8E7D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Radiation effects on biological tissues</a:t>
            </a:r>
            <a:endParaRPr lang="fr-FR" dirty="0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4AB31781-AA81-4D71-8A92-736C12098B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5480" y="894838"/>
            <a:ext cx="3672408" cy="5068323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5194110D-9DAE-4B36-83FE-3DDEA78E2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475" y="1556792"/>
            <a:ext cx="4066525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548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r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 dirty="0"/>
              <a:t>The interstellar travelling case</a:t>
            </a:r>
            <a:endParaRPr lang="fr-FR" altLang="en-US" dirty="0"/>
          </a:p>
        </p:txBody>
      </p:sp>
      <p:sp>
        <p:nvSpPr>
          <p:cNvPr id="9218" name="Espace réservé du contenu 2"/>
          <p:cNvSpPr>
            <a:spLocks noGrp="1"/>
          </p:cNvSpPr>
          <p:nvPr>
            <p:ph idx="1"/>
          </p:nvPr>
        </p:nvSpPr>
        <p:spPr>
          <a:xfrm>
            <a:off x="239350" y="762001"/>
            <a:ext cx="11041225" cy="4611215"/>
          </a:xfrm>
        </p:spPr>
        <p:txBody>
          <a:bodyPr/>
          <a:lstStyle/>
          <a:p>
            <a:pPr>
              <a:spcAft>
                <a:spcPts val="300"/>
              </a:spcAft>
            </a:pPr>
            <a:r>
              <a:rPr lang="en-US" altLang="fr-FR" dirty="0"/>
              <a:t>The evidence for cancer risks from humans who are exposed to low Linear Energy Transfer radiation is extensive for doses above 100 mSv</a:t>
            </a:r>
          </a:p>
          <a:p>
            <a:pPr lvl="1">
              <a:spcAft>
                <a:spcPts val="300"/>
              </a:spcAft>
            </a:pPr>
            <a:r>
              <a:rPr lang="en-US" altLang="fr-FR" dirty="0"/>
              <a:t>Sievert represents the health risk of ionizing radiation (1 </a:t>
            </a:r>
            <a:r>
              <a:rPr lang="en-US" altLang="fr-FR" dirty="0" err="1"/>
              <a:t>Sv</a:t>
            </a:r>
            <a:r>
              <a:rPr lang="en-US" altLang="fr-FR" dirty="0"/>
              <a:t> = 5.5% prob. </a:t>
            </a:r>
            <a:r>
              <a:rPr lang="en-US" altLang="fr-FR" dirty="0" err="1"/>
              <a:t>developping</a:t>
            </a:r>
            <a:r>
              <a:rPr lang="en-US" altLang="fr-FR" dirty="0"/>
              <a:t> a fatal cancer)</a:t>
            </a:r>
          </a:p>
          <a:p>
            <a:pPr lvl="8">
              <a:spcAft>
                <a:spcPts val="300"/>
              </a:spcAft>
            </a:pPr>
            <a:endParaRPr lang="en-US" altLang="fr-FR" dirty="0"/>
          </a:p>
          <a:p>
            <a:pPr>
              <a:spcAft>
                <a:spcPts val="300"/>
              </a:spcAft>
            </a:pPr>
            <a:r>
              <a:rPr lang="en-US" altLang="fr-FR" dirty="0"/>
              <a:t>The doses that are to be expected on space missions, as well as the nuclear type and energies are quite well understood but not really the effect…</a:t>
            </a:r>
          </a:p>
          <a:p>
            <a:pPr lvl="8">
              <a:spcAft>
                <a:spcPts val="300"/>
              </a:spcAft>
            </a:pPr>
            <a:endParaRPr lang="en-US" altLang="fr-FR" dirty="0"/>
          </a:p>
          <a:p>
            <a:pPr>
              <a:spcAft>
                <a:spcPts val="300"/>
              </a:spcAft>
            </a:pPr>
            <a:r>
              <a:rPr lang="en-US" altLang="fr-FR" dirty="0"/>
              <a:t>The main contribution to the ionizing radiation encountered in deep space</a:t>
            </a:r>
          </a:p>
          <a:p>
            <a:pPr lvl="8">
              <a:spcAft>
                <a:spcPts val="300"/>
              </a:spcAft>
            </a:pPr>
            <a:endParaRPr lang="en-US" altLang="fr-FR" dirty="0"/>
          </a:p>
          <a:p>
            <a:pPr lvl="1">
              <a:spcAft>
                <a:spcPts val="300"/>
              </a:spcAft>
            </a:pPr>
            <a:r>
              <a:rPr lang="en-US" altLang="fr-FR" dirty="0"/>
              <a:t>Solar Particle Events (SPE)</a:t>
            </a:r>
          </a:p>
          <a:p>
            <a:pPr lvl="2">
              <a:spcAft>
                <a:spcPts val="300"/>
              </a:spcAft>
            </a:pPr>
            <a:r>
              <a:rPr lang="en-US" altLang="fr-FR" dirty="0"/>
              <a:t>Protons and helium from Sun</a:t>
            </a:r>
          </a:p>
          <a:p>
            <a:pPr lvl="2">
              <a:spcAft>
                <a:spcPts val="300"/>
              </a:spcAft>
            </a:pPr>
            <a:r>
              <a:rPr lang="en-US" altLang="fr-FR" dirty="0"/>
              <a:t>High Flux – Low Energy</a:t>
            </a:r>
          </a:p>
          <a:p>
            <a:pPr lvl="8">
              <a:spcAft>
                <a:spcPts val="300"/>
              </a:spcAft>
            </a:pPr>
            <a:endParaRPr lang="en-US" altLang="fr-FR" dirty="0"/>
          </a:p>
          <a:p>
            <a:pPr lvl="1">
              <a:spcAft>
                <a:spcPts val="300"/>
              </a:spcAft>
            </a:pPr>
            <a:r>
              <a:rPr lang="en-US" altLang="fr-FR" dirty="0"/>
              <a:t>Galactic Cosmic Rays (GCR)</a:t>
            </a:r>
          </a:p>
          <a:p>
            <a:pPr lvl="2">
              <a:spcAft>
                <a:spcPts val="300"/>
              </a:spcAft>
            </a:pPr>
            <a:r>
              <a:rPr lang="en-US" altLang="fr-FR" dirty="0"/>
              <a:t>Protons, helium and ions</a:t>
            </a:r>
          </a:p>
          <a:p>
            <a:pPr lvl="2">
              <a:spcAft>
                <a:spcPts val="300"/>
              </a:spcAft>
            </a:pPr>
            <a:r>
              <a:rPr lang="en-US" altLang="fr-FR" dirty="0"/>
              <a:t>Low Flux – High Energy</a:t>
            </a:r>
          </a:p>
          <a:p>
            <a:pPr lvl="8">
              <a:spcAft>
                <a:spcPts val="300"/>
              </a:spcAft>
            </a:pPr>
            <a:endParaRPr lang="en-US" altLang="fr-FR" dirty="0"/>
          </a:p>
          <a:p>
            <a:pPr>
              <a:spcAft>
                <a:spcPts val="300"/>
              </a:spcAft>
            </a:pPr>
            <a:r>
              <a:rPr lang="en-US" dirty="0"/>
              <a:t>GCR are the dominant source of the dose for a long duration mission</a:t>
            </a:r>
            <a:endParaRPr lang="en-US" altLang="fr-FR" dirty="0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283AB345-9409-4E67-8366-60F05DCC57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880" y="3446334"/>
            <a:ext cx="1958755" cy="2350046"/>
          </a:xfrm>
          <a:prstGeom prst="rect">
            <a:avLst/>
          </a:prstGeom>
        </p:spPr>
      </p:pic>
      <p:pic>
        <p:nvPicPr>
          <p:cNvPr id="15" name="Immagine 7">
            <a:extLst>
              <a:ext uri="{FF2B5EF4-FFF2-40B4-BE49-F238E27FC236}">
                <a16:creationId xmlns:a16="http://schemas.microsoft.com/office/drawing/2014/main" id="{897D14C3-11C9-4523-B731-6F73586F03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2352" y="3645024"/>
            <a:ext cx="2131972" cy="213197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D2B82EB-AC7F-4D18-88B3-2C08F5C063A9}"/>
              </a:ext>
            </a:extLst>
          </p:cNvPr>
          <p:cNvSpPr/>
          <p:nvPr/>
        </p:nvSpPr>
        <p:spPr>
          <a:xfrm>
            <a:off x="8158446" y="5796380"/>
            <a:ext cx="377020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Solar and </a:t>
            </a:r>
            <a:r>
              <a:rPr lang="en-US" sz="1100" dirty="0" err="1"/>
              <a:t>Heliospheric</a:t>
            </a:r>
            <a:r>
              <a:rPr lang="en-US" sz="1100" dirty="0"/>
              <a:t> Observatory, </a:t>
            </a:r>
            <a:r>
              <a:rPr lang="en-US" sz="1100" dirty="0" err="1"/>
              <a:t>SoHO</a:t>
            </a:r>
            <a:r>
              <a:rPr lang="en-US" sz="1100" dirty="0"/>
              <a:t>, 1995-2016…</a:t>
            </a:r>
            <a:endParaRPr lang="fr-FR" sz="1100" dirty="0"/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A8DB23C5-AE6A-4C9D-B66F-BE19AEF1C2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2277" y="2276872"/>
            <a:ext cx="1436595" cy="151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522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r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 dirty="0"/>
              <a:t>Radiation dose in different missions</a:t>
            </a:r>
            <a:endParaRPr lang="fr-FR" altLang="en-US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6513AECB-176B-463E-B675-2C58F2733A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488" y="764704"/>
            <a:ext cx="8743950" cy="547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698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r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fr-FR" altLang="en-US" dirty="0"/>
              <a:t>Doses in </a:t>
            </a:r>
            <a:r>
              <a:rPr lang="fr-FR" altLang="en-US" dirty="0" err="1"/>
              <a:t>our</a:t>
            </a:r>
            <a:r>
              <a:rPr lang="fr-FR" altLang="en-US" dirty="0"/>
              <a:t> </a:t>
            </a:r>
            <a:r>
              <a:rPr lang="fr-FR" altLang="en-US" dirty="0" err="1"/>
              <a:t>Universe</a:t>
            </a:r>
            <a:endParaRPr lang="fr-FR" altLang="en-US" dirty="0"/>
          </a:p>
        </p:txBody>
      </p:sp>
      <p:sp>
        <p:nvSpPr>
          <p:cNvPr id="9218" name="Espace réservé du contenu 2"/>
          <p:cNvSpPr>
            <a:spLocks noGrp="1"/>
          </p:cNvSpPr>
          <p:nvPr>
            <p:ph idx="1"/>
          </p:nvPr>
        </p:nvSpPr>
        <p:spPr>
          <a:xfrm>
            <a:off x="239350" y="762001"/>
            <a:ext cx="11228751" cy="5115271"/>
          </a:xfrm>
        </p:spPr>
        <p:txBody>
          <a:bodyPr/>
          <a:lstStyle/>
          <a:p>
            <a:r>
              <a:rPr lang="en-US" altLang="fr-FR" dirty="0"/>
              <a:t>Free space : above1200 mSv/year</a:t>
            </a:r>
          </a:p>
          <a:p>
            <a:pPr lvl="8"/>
            <a:endParaRPr lang="en-US" altLang="fr-FR" dirty="0"/>
          </a:p>
          <a:p>
            <a:r>
              <a:rPr lang="en-US" altLang="fr-FR" dirty="0"/>
              <a:t>Spacecraft (thin) shielding : 700-800 mSv/year</a:t>
            </a:r>
          </a:p>
          <a:p>
            <a:pPr lvl="8"/>
            <a:endParaRPr lang="en-US" altLang="fr-FR" dirty="0"/>
          </a:p>
          <a:p>
            <a:r>
              <a:rPr lang="en-US" altLang="fr-FR" dirty="0"/>
              <a:t>On the Moon surface : 223 ± 10 mSv/year as a function of the solar activity</a:t>
            </a:r>
          </a:p>
          <a:p>
            <a:pPr lvl="8"/>
            <a:endParaRPr lang="en-US" altLang="fr-FR" dirty="0"/>
          </a:p>
          <a:p>
            <a:r>
              <a:rPr lang="en-US" altLang="fr-FR" dirty="0"/>
              <a:t>ISS : 180 mSv/year so maximum 3 missions for 18 months total (only for men)</a:t>
            </a:r>
          </a:p>
          <a:p>
            <a:pPr lvl="8"/>
            <a:endParaRPr lang="en-US" altLang="fr-FR" dirty="0"/>
          </a:p>
          <a:p>
            <a:r>
              <a:rPr lang="en-US" altLang="fr-FR" dirty="0"/>
              <a:t>On the Mars surface : 100-200 mSv/year depending on the location</a:t>
            </a:r>
          </a:p>
          <a:p>
            <a:pPr lvl="7"/>
            <a:endParaRPr lang="en-US" altLang="fr-FR" dirty="0"/>
          </a:p>
          <a:p>
            <a:r>
              <a:rPr lang="en-US" altLang="fr-FR" dirty="0"/>
              <a:t>Maximum dose for professional workers : 20 mSv/year  (1 </a:t>
            </a:r>
            <a:r>
              <a:rPr lang="en-US" altLang="fr-FR" dirty="0" err="1"/>
              <a:t>Sv</a:t>
            </a:r>
            <a:r>
              <a:rPr lang="en-US" altLang="fr-FR" dirty="0"/>
              <a:t> career)</a:t>
            </a:r>
          </a:p>
          <a:p>
            <a:pPr lvl="8"/>
            <a:endParaRPr lang="en-US" altLang="fr-FR" dirty="0"/>
          </a:p>
          <a:p>
            <a:r>
              <a:rPr lang="en-US" altLang="fr-FR" dirty="0"/>
              <a:t>Average dose on Earth : 1 mSv/year</a:t>
            </a:r>
          </a:p>
          <a:p>
            <a:pPr lvl="8"/>
            <a:endParaRPr lang="en-US" altLang="fr-FR" dirty="0"/>
          </a:p>
          <a:p>
            <a:r>
              <a:rPr lang="en-US" altLang="fr-FR" dirty="0"/>
              <a:t>Human body radiation : 0.25 mSv/year</a:t>
            </a:r>
          </a:p>
          <a:p>
            <a:endParaRPr lang="en-US" altLang="fr-FR" dirty="0"/>
          </a:p>
          <a:p>
            <a:r>
              <a:rPr lang="en-US" altLang="fr-FR" dirty="0">
                <a:solidFill>
                  <a:srgbClr val="E50019"/>
                </a:solidFill>
              </a:rPr>
              <a:t>Human body is not biological adapted to deep space</a:t>
            </a:r>
          </a:p>
        </p:txBody>
      </p:sp>
    </p:spTree>
    <p:extLst>
      <p:ext uri="{BB962C8B-B14F-4D97-AF65-F5344CB8AC3E}">
        <p14:creationId xmlns:p14="http://schemas.microsoft.com/office/powerpoint/2010/main" val="1655621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re 1"/>
          <p:cNvSpPr>
            <a:spLocks noGrp="1"/>
          </p:cNvSpPr>
          <p:nvPr>
            <p:ph type="title"/>
          </p:nvPr>
        </p:nvSpPr>
        <p:spPr>
          <a:xfrm>
            <a:off x="431371" y="152401"/>
            <a:ext cx="9625069" cy="360363"/>
          </a:xfrm>
          <a:noFill/>
        </p:spPr>
        <p:txBody>
          <a:bodyPr/>
          <a:lstStyle/>
          <a:p>
            <a:r>
              <a:rPr lang="en-US" altLang="en-US" dirty="0"/>
              <a:t>% of death due to cancer for a Mars mission</a:t>
            </a:r>
            <a:endParaRPr lang="fr-FR" altLang="en-US" dirty="0"/>
          </a:p>
        </p:txBody>
      </p:sp>
      <p:sp>
        <p:nvSpPr>
          <p:cNvPr id="9218" name="Espace réservé du contenu 2"/>
          <p:cNvSpPr>
            <a:spLocks noGrp="1"/>
          </p:cNvSpPr>
          <p:nvPr>
            <p:ph idx="1"/>
          </p:nvPr>
        </p:nvSpPr>
        <p:spPr>
          <a:xfrm>
            <a:off x="239350" y="762001"/>
            <a:ext cx="10609178" cy="5475311"/>
          </a:xfrm>
        </p:spPr>
        <p:txBody>
          <a:bodyPr/>
          <a:lstStyle/>
          <a:p>
            <a:pPr marL="180975" indent="0">
              <a:buNone/>
            </a:pPr>
            <a:r>
              <a:rPr lang="en-US" altLang="fr-FR" dirty="0"/>
              <a:t> </a:t>
            </a:r>
          </a:p>
          <a:p>
            <a:endParaRPr lang="en-US" altLang="fr-FR" dirty="0"/>
          </a:p>
          <a:p>
            <a:endParaRPr lang="en-US" altLang="fr-FR" dirty="0"/>
          </a:p>
          <a:p>
            <a:endParaRPr lang="en-US" altLang="fr-FR" dirty="0"/>
          </a:p>
          <a:p>
            <a:endParaRPr lang="en-US" altLang="fr-FR" dirty="0"/>
          </a:p>
          <a:p>
            <a:endParaRPr lang="en-US" altLang="fr-FR" dirty="0"/>
          </a:p>
          <a:p>
            <a:endParaRPr lang="en-US" altLang="fr-FR" dirty="0"/>
          </a:p>
          <a:p>
            <a:endParaRPr lang="en-US" altLang="fr-FR" dirty="0"/>
          </a:p>
          <a:p>
            <a:endParaRPr lang="en-US" altLang="fr-FR" dirty="0"/>
          </a:p>
          <a:p>
            <a:pPr marL="180975" indent="0">
              <a:buNone/>
            </a:pPr>
            <a:endParaRPr lang="en-US" altLang="fr-FR" dirty="0"/>
          </a:p>
          <a:p>
            <a:pPr marL="342900" marR="0" lvl="0" indent="-1619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 </a:t>
            </a: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E50019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mission to Mars has up to 40% risk of cancer death </a:t>
            </a: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 acute effects (with current protection)</a:t>
            </a:r>
          </a:p>
          <a:p>
            <a:pPr marL="342900" marR="0" lvl="0" indent="-1619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342900" marR="0" lvl="0" indent="-1619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US" dirty="0">
                <a:solidFill>
                  <a:srgbClr val="000000"/>
                </a:solidFill>
              </a:rPr>
              <a:t>High uncertainties for dose estimation and effects (up to 500%)</a:t>
            </a:r>
          </a:p>
          <a:p>
            <a:pPr>
              <a:defRPr/>
            </a:pPr>
            <a:endParaRPr lang="en-US" altLang="fr-FR" dirty="0"/>
          </a:p>
          <a:p>
            <a:pPr marL="342900" marR="0" lvl="0" indent="-1619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Of about 27000 man-days in space only 303 have been outside of the magnetosphere in the Apollo missions (1.1%)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7DD6964-AC22-4500-9FC3-0DEF9B09DB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34"/>
          <a:stretch/>
        </p:blipFill>
        <p:spPr bwMode="auto">
          <a:xfrm>
            <a:off x="2939342" y="762001"/>
            <a:ext cx="4413221" cy="3102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asellaDiTesto 24">
            <a:extLst>
              <a:ext uri="{FF2B5EF4-FFF2-40B4-BE49-F238E27FC236}">
                <a16:creationId xmlns:a16="http://schemas.microsoft.com/office/drawing/2014/main" id="{5EE16285-8FA0-4F23-815F-D6F8FD237C9D}"/>
              </a:ext>
            </a:extLst>
          </p:cNvPr>
          <p:cNvSpPr txBox="1"/>
          <p:nvPr/>
        </p:nvSpPr>
        <p:spPr>
          <a:xfrm>
            <a:off x="7352563" y="1628800"/>
            <a:ext cx="19335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9pPr>
          </a:lstStyle>
          <a:p>
            <a:r>
              <a:rPr lang="it-IT" sz="1100" dirty="0"/>
              <a:t>Cucinotta, Durante, </a:t>
            </a:r>
            <a:r>
              <a:rPr lang="it-IT" sz="1100" i="1" dirty="0" err="1"/>
              <a:t>Nat</a:t>
            </a:r>
            <a:r>
              <a:rPr lang="it-IT" sz="1100" i="1" dirty="0"/>
              <a:t>. 2008 </a:t>
            </a:r>
          </a:p>
        </p:txBody>
      </p:sp>
    </p:spTree>
    <p:extLst>
      <p:ext uri="{BB962C8B-B14F-4D97-AF65-F5344CB8AC3E}">
        <p14:creationId xmlns:p14="http://schemas.microsoft.com/office/powerpoint/2010/main" val="3287621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Shielding strategies</a:t>
            </a:r>
            <a:endParaRPr lang="fr-FR" altLang="en-US" sz="3200" dirty="0"/>
          </a:p>
        </p:txBody>
      </p:sp>
      <p:sp>
        <p:nvSpPr>
          <p:cNvPr id="41" name="TextBox 8">
            <a:extLst>
              <a:ext uri="{FF2B5EF4-FFF2-40B4-BE49-F238E27FC236}">
                <a16:creationId xmlns:a16="http://schemas.microsoft.com/office/drawing/2014/main" id="{58C2172C-42D3-4EB5-A053-A71435DFD98C}"/>
              </a:ext>
            </a:extLst>
          </p:cNvPr>
          <p:cNvSpPr txBox="1"/>
          <p:nvPr/>
        </p:nvSpPr>
        <p:spPr>
          <a:xfrm>
            <a:off x="7981489" y="908720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Active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2" name="Straight Arrow Connector 10">
            <a:extLst>
              <a:ext uri="{FF2B5EF4-FFF2-40B4-BE49-F238E27FC236}">
                <a16:creationId xmlns:a16="http://schemas.microsoft.com/office/drawing/2014/main" id="{ACF1C988-F407-4C13-B38C-F649FF7ECC3D}"/>
              </a:ext>
            </a:extLst>
          </p:cNvPr>
          <p:cNvCxnSpPr/>
          <p:nvPr/>
        </p:nvCxnSpPr>
        <p:spPr>
          <a:xfrm flipH="1">
            <a:off x="7621449" y="1412776"/>
            <a:ext cx="36004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13">
            <a:extLst>
              <a:ext uri="{FF2B5EF4-FFF2-40B4-BE49-F238E27FC236}">
                <a16:creationId xmlns:a16="http://schemas.microsoft.com/office/drawing/2014/main" id="{99528038-9F48-4B15-94E5-B84C7DD9D57D}"/>
              </a:ext>
            </a:extLst>
          </p:cNvPr>
          <p:cNvSpPr txBox="1"/>
          <p:nvPr/>
        </p:nvSpPr>
        <p:spPr>
          <a:xfrm>
            <a:off x="409295" y="2060848"/>
            <a:ext cx="373065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ionization losses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materials of sufficiently depth to stop the incident particles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 shielding for spaceship</a:t>
            </a:r>
          </a:p>
        </p:txBody>
      </p:sp>
      <p:cxnSp>
        <p:nvCxnSpPr>
          <p:cNvPr id="46" name="Straight Arrow Connector 15">
            <a:extLst>
              <a:ext uri="{FF2B5EF4-FFF2-40B4-BE49-F238E27FC236}">
                <a16:creationId xmlns:a16="http://schemas.microsoft.com/office/drawing/2014/main" id="{B5176584-42F9-44FF-A0E1-09A0637B1D2D}"/>
              </a:ext>
            </a:extLst>
          </p:cNvPr>
          <p:cNvCxnSpPr/>
          <p:nvPr/>
        </p:nvCxnSpPr>
        <p:spPr>
          <a:xfrm>
            <a:off x="8845585" y="1412776"/>
            <a:ext cx="576064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17">
            <a:extLst>
              <a:ext uri="{FF2B5EF4-FFF2-40B4-BE49-F238E27FC236}">
                <a16:creationId xmlns:a16="http://schemas.microsoft.com/office/drawing/2014/main" id="{8C5B135B-3E63-42C6-B9F9-8DEC739EB522}"/>
              </a:ext>
            </a:extLst>
          </p:cNvPr>
          <p:cNvSpPr txBox="1"/>
          <p:nvPr/>
        </p:nvSpPr>
        <p:spPr>
          <a:xfrm>
            <a:off x="6416517" y="2132856"/>
            <a:ext cx="16369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Electrostatic</a:t>
            </a:r>
          </a:p>
        </p:txBody>
      </p:sp>
      <p:sp>
        <p:nvSpPr>
          <p:cNvPr id="48" name="TextBox 20">
            <a:extLst>
              <a:ext uri="{FF2B5EF4-FFF2-40B4-BE49-F238E27FC236}">
                <a16:creationId xmlns:a16="http://schemas.microsoft.com/office/drawing/2014/main" id="{7034AE0F-A87B-4E35-BFB4-62EAF9E1B556}"/>
              </a:ext>
            </a:extLst>
          </p:cNvPr>
          <p:cNvSpPr txBox="1"/>
          <p:nvPr/>
        </p:nvSpPr>
        <p:spPr>
          <a:xfrm>
            <a:off x="9293925" y="2258733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Plasma</a:t>
            </a:r>
          </a:p>
        </p:txBody>
      </p:sp>
      <p:cxnSp>
        <p:nvCxnSpPr>
          <p:cNvPr id="49" name="Straight Arrow Connector 22">
            <a:extLst>
              <a:ext uri="{FF2B5EF4-FFF2-40B4-BE49-F238E27FC236}">
                <a16:creationId xmlns:a16="http://schemas.microsoft.com/office/drawing/2014/main" id="{48A2E4D0-8034-4212-9996-48CBD1BB5052}"/>
              </a:ext>
            </a:extLst>
          </p:cNvPr>
          <p:cNvCxnSpPr/>
          <p:nvPr/>
        </p:nvCxnSpPr>
        <p:spPr>
          <a:xfrm flipH="1">
            <a:off x="8341529" y="1412776"/>
            <a:ext cx="72008" cy="27363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24">
            <a:extLst>
              <a:ext uri="{FF2B5EF4-FFF2-40B4-BE49-F238E27FC236}">
                <a16:creationId xmlns:a16="http://schemas.microsoft.com/office/drawing/2014/main" id="{650700FC-E0B9-43E7-892D-78F2CDE533CA}"/>
              </a:ext>
            </a:extLst>
          </p:cNvPr>
          <p:cNvSpPr txBox="1"/>
          <p:nvPr/>
        </p:nvSpPr>
        <p:spPr>
          <a:xfrm>
            <a:off x="7436009" y="4281566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Magneto-static</a:t>
            </a:r>
          </a:p>
        </p:txBody>
      </p:sp>
      <p:sp>
        <p:nvSpPr>
          <p:cNvPr id="56" name="TextBox 27">
            <a:extLst>
              <a:ext uri="{FF2B5EF4-FFF2-40B4-BE49-F238E27FC236}">
                <a16:creationId xmlns:a16="http://schemas.microsoft.com/office/drawing/2014/main" id="{11BDC1F1-D7B9-423D-B882-6178FE90A67E}"/>
              </a:ext>
            </a:extLst>
          </p:cNvPr>
          <p:cNvSpPr txBox="1"/>
          <p:nvPr/>
        </p:nvSpPr>
        <p:spPr>
          <a:xfrm>
            <a:off x="6023992" y="4801591"/>
            <a:ext cx="5040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Large superconducting magnets surrounding the spacecraft human habitat</a:t>
            </a:r>
          </a:p>
        </p:txBody>
      </p:sp>
      <p:sp>
        <p:nvSpPr>
          <p:cNvPr id="58" name="TextBox 7">
            <a:extLst>
              <a:ext uri="{FF2B5EF4-FFF2-40B4-BE49-F238E27FC236}">
                <a16:creationId xmlns:a16="http://schemas.microsoft.com/office/drawing/2014/main" id="{9E4AFB79-7CDD-4497-8676-1B6AA5C8F12D}"/>
              </a:ext>
            </a:extLst>
          </p:cNvPr>
          <p:cNvSpPr txBox="1"/>
          <p:nvPr/>
        </p:nvSpPr>
        <p:spPr>
          <a:xfrm>
            <a:off x="1331640" y="836712"/>
            <a:ext cx="1140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Passive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914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altLang="en-US" dirty="0"/>
              <a:t>Passive </a:t>
            </a:r>
            <a:r>
              <a:rPr lang="fr-FR" altLang="en-US" dirty="0" err="1"/>
              <a:t>Shielding</a:t>
            </a:r>
            <a:endParaRPr lang="fr-FR" altLang="en-US" sz="3200" dirty="0"/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5568617" cy="324306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/>
              <a:t>Easiest solution</a:t>
            </a:r>
          </a:p>
          <a:p>
            <a:endParaRPr lang="en-US" altLang="en-US" dirty="0"/>
          </a:p>
          <a:p>
            <a:r>
              <a:rPr lang="en-US" altLang="en-US" dirty="0"/>
              <a:t>Stopping Power ∝ 𝒁</a:t>
            </a:r>
            <a:r>
              <a:rPr lang="en-US" altLang="en-US" baseline="30000" dirty="0"/>
              <a:t>𝟐</a:t>
            </a:r>
          </a:p>
          <a:p>
            <a:pPr lvl="1"/>
            <a:r>
              <a:rPr lang="en-US" altLang="en-US" dirty="0"/>
              <a:t>very effective for heavy ions</a:t>
            </a:r>
          </a:p>
          <a:p>
            <a:pPr lvl="1"/>
            <a:r>
              <a:rPr lang="en-US" altLang="en-US" dirty="0"/>
              <a:t>not for protons</a:t>
            </a:r>
          </a:p>
          <a:p>
            <a:endParaRPr lang="en-US" altLang="en-US" dirty="0"/>
          </a:p>
          <a:p>
            <a:r>
              <a:rPr lang="en-US" altLang="en-US" dirty="0"/>
              <a:t>Large thickness for shielding light ions</a:t>
            </a:r>
          </a:p>
          <a:p>
            <a:pPr lvl="1"/>
            <a:r>
              <a:rPr lang="en-US" altLang="en-US" dirty="0"/>
              <a:t>Otherwise secondary emission</a:t>
            </a:r>
            <a:br>
              <a:rPr lang="en-US" altLang="en-US" dirty="0"/>
            </a:br>
            <a:endParaRPr lang="en-US" altLang="en-US" dirty="0"/>
          </a:p>
          <a:p>
            <a:r>
              <a:rPr lang="en-US" altLang="en-US" dirty="0"/>
              <a:t>Effective for SPE but not for GCR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DED57A99-08E2-4DD1-BF01-786D3FC3F4F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384" y="707572"/>
            <a:ext cx="4774104" cy="4305758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D28E3BB1-F500-4D8A-875E-05E50F5348F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632" y="4149080"/>
            <a:ext cx="1656295" cy="2144293"/>
          </a:xfrm>
          <a:prstGeom prst="rect">
            <a:avLst/>
          </a:prstGeom>
        </p:spPr>
      </p:pic>
      <p:sp>
        <p:nvSpPr>
          <p:cNvPr id="7" name="CasellaDiTesto 9">
            <a:extLst>
              <a:ext uri="{FF2B5EF4-FFF2-40B4-BE49-F238E27FC236}">
                <a16:creationId xmlns:a16="http://schemas.microsoft.com/office/drawing/2014/main" id="{F904DE70-5505-4C23-A2E0-968FC9A7E24C}"/>
              </a:ext>
            </a:extLst>
          </p:cNvPr>
          <p:cNvSpPr txBox="1"/>
          <p:nvPr/>
        </p:nvSpPr>
        <p:spPr>
          <a:xfrm>
            <a:off x="4727848" y="5449668"/>
            <a:ext cx="4326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50019"/>
                </a:solidFill>
                <a:cs typeface="Arial" panose="020B0604020202020204" pitchFamily="34" charset="0"/>
              </a:rPr>
              <a:t>50 g/cm² for 500 days for mission</a:t>
            </a:r>
          </a:p>
          <a:p>
            <a:r>
              <a:rPr lang="en-US" dirty="0">
                <a:solidFill>
                  <a:srgbClr val="E50019"/>
                </a:solidFill>
                <a:cs typeface="Arial" panose="020B0604020202020204" pitchFamily="34" charset="0"/>
              </a:rPr>
              <a:t>Thousands of tons for a Mars spacecraft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66F62F5-D8AD-47F6-B1F5-6163F4676085}"/>
              </a:ext>
            </a:extLst>
          </p:cNvPr>
          <p:cNvSpPr txBox="1"/>
          <p:nvPr/>
        </p:nvSpPr>
        <p:spPr>
          <a:xfrm>
            <a:off x="1421171" y="4282744"/>
            <a:ext cx="1005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To Mars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7410406D-7426-46B7-B139-EE7F5E64219E}"/>
              </a:ext>
            </a:extLst>
          </p:cNvPr>
          <p:cNvSpPr txBox="1"/>
          <p:nvPr/>
        </p:nvSpPr>
        <p:spPr>
          <a:xfrm>
            <a:off x="997002" y="5085184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200 </a:t>
            </a:r>
            <a:r>
              <a:rPr lang="fr-FR" dirty="0" err="1"/>
              <a:t>mSv</a:t>
            </a:r>
            <a:r>
              <a:rPr lang="fr-FR" dirty="0"/>
              <a:t>/</a:t>
            </a:r>
            <a:r>
              <a:rPr lang="fr-FR" dirty="0" err="1"/>
              <a:t>year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2914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Magnetic active Shielding for spaceship</a:t>
            </a:r>
            <a:endParaRPr lang="fr-FR" altLang="en-US" sz="3200" dirty="0"/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10897210" cy="4179167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/>
              <a:t>Physics requirements</a:t>
            </a:r>
          </a:p>
          <a:p>
            <a:pPr lvl="1"/>
            <a:r>
              <a:rPr lang="en-US" altLang="en-US" dirty="0"/>
              <a:t>The magnetic field must be tangent to the shielding volume to bend the particles away</a:t>
            </a:r>
          </a:p>
          <a:p>
            <a:endParaRPr lang="en-US" altLang="en-US" dirty="0"/>
          </a:p>
          <a:p>
            <a:r>
              <a:rPr lang="en-US" altLang="en-US" dirty="0"/>
              <a:t>Biological requirements</a:t>
            </a:r>
          </a:p>
          <a:p>
            <a:pPr lvl="1"/>
            <a:r>
              <a:rPr lang="en-US" altLang="en-US" dirty="0"/>
              <a:t>Low Magnetic Field inside the Human Habitat (less than 4 </a:t>
            </a:r>
            <a:r>
              <a:rPr lang="en-US" altLang="en-US" dirty="0" err="1"/>
              <a:t>mT</a:t>
            </a:r>
            <a:r>
              <a:rPr lang="en-US" altLang="en-US" dirty="0"/>
              <a:t>)</a:t>
            </a:r>
          </a:p>
          <a:p>
            <a:pPr lvl="1"/>
            <a:r>
              <a:rPr lang="en-US" altLang="en-US" dirty="0"/>
              <a:t>Maximum Protection</a:t>
            </a:r>
          </a:p>
          <a:p>
            <a:pPr lvl="1"/>
            <a:r>
              <a:rPr lang="en-US" altLang="en-US" dirty="0"/>
              <a:t>Uniform protection</a:t>
            </a:r>
          </a:p>
          <a:p>
            <a:endParaRPr lang="en-US" altLang="en-US" dirty="0"/>
          </a:p>
          <a:p>
            <a:r>
              <a:rPr lang="en-US" altLang="en-US" dirty="0"/>
              <a:t>Technical Requirements</a:t>
            </a:r>
          </a:p>
          <a:p>
            <a:pPr lvl="1"/>
            <a:r>
              <a:rPr lang="en-US" altLang="en-US" dirty="0" err="1"/>
              <a:t>Launchability</a:t>
            </a:r>
            <a:r>
              <a:rPr lang="en-US" altLang="en-US" dirty="0"/>
              <a:t> ⟶ (limits on dimensions and mass)</a:t>
            </a:r>
          </a:p>
          <a:p>
            <a:pPr lvl="1"/>
            <a:r>
              <a:rPr lang="en-US" altLang="en-US" dirty="0"/>
              <a:t>Reliability</a:t>
            </a:r>
          </a:p>
          <a:p>
            <a:pPr lvl="1"/>
            <a:r>
              <a:rPr lang="en-US" altLang="en-US" dirty="0"/>
              <a:t>Redundancy</a:t>
            </a:r>
          </a:p>
          <a:p>
            <a:pPr lvl="1"/>
            <a:r>
              <a:rPr lang="en-US" altLang="en-US" dirty="0"/>
              <a:t>“Renewable” cryogenic cooling system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5142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 is a research topic for 50 years!</a:t>
            </a:r>
            <a:endParaRPr lang="fr-FR" altLang="en-US" sz="3200" dirty="0"/>
          </a:p>
        </p:txBody>
      </p:sp>
      <p:pic>
        <p:nvPicPr>
          <p:cNvPr id="79" name="Image 78">
            <a:extLst>
              <a:ext uri="{FF2B5EF4-FFF2-40B4-BE49-F238E27FC236}">
                <a16:creationId xmlns:a16="http://schemas.microsoft.com/office/drawing/2014/main" id="{87647D39-A05C-4339-99DE-763EA8A587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40" y="709181"/>
            <a:ext cx="5267217" cy="5625531"/>
          </a:xfrm>
          <a:prstGeom prst="rect">
            <a:avLst/>
          </a:prstGeom>
        </p:spPr>
      </p:pic>
      <p:sp>
        <p:nvSpPr>
          <p:cNvPr id="80" name="ZoneTexte 79">
            <a:extLst>
              <a:ext uri="{FF2B5EF4-FFF2-40B4-BE49-F238E27FC236}">
                <a16:creationId xmlns:a16="http://schemas.microsoft.com/office/drawing/2014/main" id="{9229BA2C-B93B-47DD-B936-E2196439B466}"/>
              </a:ext>
            </a:extLst>
          </p:cNvPr>
          <p:cNvSpPr txBox="1"/>
          <p:nvPr/>
        </p:nvSpPr>
        <p:spPr>
          <a:xfrm>
            <a:off x="983432" y="735086"/>
            <a:ext cx="27492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/>
                </a:solidFill>
              </a:rPr>
              <a:t>S.W. </a:t>
            </a:r>
            <a:r>
              <a:rPr lang="fr-FR" sz="1200" dirty="0" err="1">
                <a:solidFill>
                  <a:schemeClr val="bg1"/>
                </a:solidFill>
              </a:rPr>
              <a:t>Kash</a:t>
            </a:r>
            <a:r>
              <a:rPr lang="fr-FR" sz="1200" dirty="0">
                <a:solidFill>
                  <a:schemeClr val="bg1"/>
                </a:solidFill>
              </a:rPr>
              <a:t> and R.F. </a:t>
            </a:r>
            <a:r>
              <a:rPr lang="fr-FR" sz="1200" dirty="0" err="1">
                <a:solidFill>
                  <a:schemeClr val="bg1"/>
                </a:solidFill>
              </a:rPr>
              <a:t>Tooper</a:t>
            </a:r>
            <a:r>
              <a:rPr lang="fr-FR" sz="1200" dirty="0">
                <a:solidFill>
                  <a:schemeClr val="bg1"/>
                </a:solidFill>
              </a:rPr>
              <a:t>, ITT </a:t>
            </a:r>
            <a:r>
              <a:rPr lang="fr-FR" sz="1200" dirty="0" err="1">
                <a:solidFill>
                  <a:schemeClr val="bg1"/>
                </a:solidFill>
              </a:rPr>
              <a:t>Research</a:t>
            </a:r>
            <a:r>
              <a:rPr lang="fr-FR" sz="1200" dirty="0">
                <a:solidFill>
                  <a:schemeClr val="bg1"/>
                </a:solidFill>
              </a:rPr>
              <a:t> Institute, Chicago, 1967</a:t>
            </a:r>
          </a:p>
        </p:txBody>
      </p:sp>
      <p:sp>
        <p:nvSpPr>
          <p:cNvPr id="81" name="ZoneTexte 80">
            <a:extLst>
              <a:ext uri="{FF2B5EF4-FFF2-40B4-BE49-F238E27FC236}">
                <a16:creationId xmlns:a16="http://schemas.microsoft.com/office/drawing/2014/main" id="{421101F4-0797-4BE2-9EA6-0DE7966A3BFB}"/>
              </a:ext>
            </a:extLst>
          </p:cNvPr>
          <p:cNvSpPr txBox="1"/>
          <p:nvPr/>
        </p:nvSpPr>
        <p:spPr>
          <a:xfrm>
            <a:off x="4223792" y="873586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5 T</a:t>
            </a:r>
          </a:p>
          <a:p>
            <a:r>
              <a:rPr lang="fr-FR" dirty="0" err="1">
                <a:solidFill>
                  <a:schemeClr val="bg1"/>
                </a:solidFill>
              </a:rPr>
              <a:t>NbTi</a:t>
            </a:r>
            <a:endParaRPr lang="fr-FR" dirty="0">
              <a:solidFill>
                <a:schemeClr val="bg1"/>
              </a:solidFill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6BE3D94-52E0-49A8-B630-03DC2CC1B136}"/>
              </a:ext>
            </a:extLst>
          </p:cNvPr>
          <p:cNvSpPr txBox="1"/>
          <p:nvPr/>
        </p:nvSpPr>
        <p:spPr>
          <a:xfrm>
            <a:off x="6672064" y="1443841"/>
            <a:ext cx="50123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1961 - 2007 conceptual studies on magnetic shielding </a:t>
            </a: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Between 2010 and 2015, for the first time, technological investigations were carried out to verify the feasibility of superconducting magnets for cosmic radiation shielding. </a:t>
            </a: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ARSSEM 2010 partially funded by ESA </a:t>
            </a: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MAARS 2012-2014 funded by NIAC </a:t>
            </a: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SR2S 2013-2015 partially funded by the European Union </a:t>
            </a:r>
            <a:endParaRPr lang="fr-FR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B5E0F52C-FD2C-4324-B100-3DDC855544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2304" y="5156944"/>
            <a:ext cx="1607591" cy="514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9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 types of magnetic shielding</a:t>
            </a:r>
            <a:endParaRPr lang="fr-FR" altLang="en-US" sz="3200" dirty="0"/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E272D875-50A4-42CD-9820-16DDE0D6CA8C}"/>
              </a:ext>
            </a:extLst>
          </p:cNvPr>
          <p:cNvSpPr txBox="1"/>
          <p:nvPr/>
        </p:nvSpPr>
        <p:spPr>
          <a:xfrm>
            <a:off x="911424" y="494116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cs typeface="Arial" panose="020B0604020202020204" pitchFamily="34" charset="0"/>
              </a:rPr>
              <a:t>Solenoids</a:t>
            </a:r>
          </a:p>
        </p:txBody>
      </p:sp>
      <p:sp>
        <p:nvSpPr>
          <p:cNvPr id="7" name="TextBox 27">
            <a:extLst>
              <a:ext uri="{FF2B5EF4-FFF2-40B4-BE49-F238E27FC236}">
                <a16:creationId xmlns:a16="http://schemas.microsoft.com/office/drawing/2014/main" id="{D49058B3-2913-4099-8D8F-E393F6A6445C}"/>
              </a:ext>
            </a:extLst>
          </p:cNvPr>
          <p:cNvSpPr txBox="1"/>
          <p:nvPr/>
        </p:nvSpPr>
        <p:spPr>
          <a:xfrm>
            <a:off x="9424740" y="2694029"/>
            <a:ext cx="1116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cs typeface="Arial" panose="020B0604020202020204" pitchFamily="34" charset="0"/>
              </a:rPr>
              <a:t>Toroids</a:t>
            </a:r>
            <a:endParaRPr lang="en-US" sz="2000" dirty="0">
              <a:cs typeface="Arial" panose="020B0604020202020204" pitchFamily="34" charset="0"/>
            </a:endParaRPr>
          </a:p>
        </p:txBody>
      </p:sp>
      <p:sp>
        <p:nvSpPr>
          <p:cNvPr id="8" name="TextBox 20">
            <a:extLst>
              <a:ext uri="{FF2B5EF4-FFF2-40B4-BE49-F238E27FC236}">
                <a16:creationId xmlns:a16="http://schemas.microsoft.com/office/drawing/2014/main" id="{F2279FDE-FD96-4C20-A37A-DA17FDC62DA9}"/>
              </a:ext>
            </a:extLst>
          </p:cNvPr>
          <p:cNvSpPr txBox="1"/>
          <p:nvPr/>
        </p:nvSpPr>
        <p:spPr>
          <a:xfrm>
            <a:off x="551384" y="864229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cs typeface="Arial" panose="020B0604020202020204" pitchFamily="34" charset="0"/>
              </a:rPr>
              <a:t>Large turns</a:t>
            </a:r>
          </a:p>
        </p:txBody>
      </p:sp>
      <p:pic>
        <p:nvPicPr>
          <p:cNvPr id="10" name="Picture 7">
            <a:extLst>
              <a:ext uri="{FF2B5EF4-FFF2-40B4-BE49-F238E27FC236}">
                <a16:creationId xmlns:a16="http://schemas.microsoft.com/office/drawing/2014/main" id="{BF0CBDA9-88F0-4C8A-A6AC-751365F43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0256" y="3094139"/>
            <a:ext cx="3076016" cy="3440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 descr="D:\CERNBox\SR2S\Technical Part\Configurazioni\Spillantini\Immagini\Spillantini.png">
            <a:extLst>
              <a:ext uri="{FF2B5EF4-FFF2-40B4-BE49-F238E27FC236}">
                <a16:creationId xmlns:a16="http://schemas.microsoft.com/office/drawing/2014/main" id="{3346DDFA-35C2-4F90-88D2-86BF552952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9" t="12621" r="19179" b="9397"/>
          <a:stretch/>
        </p:blipFill>
        <p:spPr bwMode="auto">
          <a:xfrm>
            <a:off x="183653" y="1355070"/>
            <a:ext cx="3416514" cy="221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D:\CERNBox\SR2S\Technical Part\Configurazioni\Solenoidi\Solenoidi\Solenoidi Concentrici h=10m\Immagini\img3.png">
            <a:extLst>
              <a:ext uri="{FF2B5EF4-FFF2-40B4-BE49-F238E27FC236}">
                <a16:creationId xmlns:a16="http://schemas.microsoft.com/office/drawing/2014/main" id="{A9ADA0AC-572A-4BF2-A2AC-CDA5A5CA0B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34" t="4784" r="23453" b="9853"/>
          <a:stretch/>
        </p:blipFill>
        <p:spPr bwMode="auto">
          <a:xfrm>
            <a:off x="5582156" y="839348"/>
            <a:ext cx="3414005" cy="310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20">
            <a:extLst>
              <a:ext uri="{FF2B5EF4-FFF2-40B4-BE49-F238E27FC236}">
                <a16:creationId xmlns:a16="http://schemas.microsoft.com/office/drawing/2014/main" id="{867FA2BC-C271-4A86-9ED8-E2D14305222C}"/>
              </a:ext>
            </a:extLst>
          </p:cNvPr>
          <p:cNvSpPr txBox="1"/>
          <p:nvPr/>
        </p:nvSpPr>
        <p:spPr>
          <a:xfrm>
            <a:off x="5534155" y="807997"/>
            <a:ext cx="1767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cs typeface="Arial" panose="020B0604020202020204" pitchFamily="34" charset="0"/>
              </a:rPr>
              <a:t>Double helix</a:t>
            </a:r>
          </a:p>
        </p:txBody>
      </p:sp>
      <p:pic>
        <p:nvPicPr>
          <p:cNvPr id="9" name="Picture 6">
            <a:extLst>
              <a:ext uri="{FF2B5EF4-FFF2-40B4-BE49-F238E27FC236}">
                <a16:creationId xmlns:a16="http://schemas.microsoft.com/office/drawing/2014/main" id="{B2572ED4-1D70-4EA1-B741-907A0660D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92" y="3429000"/>
            <a:ext cx="3456384" cy="2929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8694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best classic solution: </a:t>
            </a:r>
            <a:r>
              <a:rPr lang="en-US" dirty="0" err="1"/>
              <a:t>Toroids</a:t>
            </a:r>
            <a:endParaRPr lang="fr-FR" altLang="en-US" sz="3200" dirty="0"/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10897210" cy="540330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Initial solution of the Space Radiation Superconducting Shield (</a:t>
            </a:r>
            <a:r>
              <a:rPr lang="en-US" sz="1200" dirty="0"/>
              <a:t>EU-FP7-SR2S grant agreement n° 313224 2013-2015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develop, validate and increase the TRL of the most critical technologies related to a magnetic shielding system for protecting astronauts’ lives during long duration space missions</a:t>
            </a:r>
          </a:p>
          <a:p>
            <a:pPr marL="180975" indent="0">
              <a:buNone/>
            </a:pPr>
            <a:endParaRPr lang="en-US" dirty="0"/>
          </a:p>
          <a:p>
            <a:r>
              <a:rPr lang="en-US" dirty="0"/>
              <a:t>Low magnetic field inside de Human habitat</a:t>
            </a:r>
          </a:p>
          <a:p>
            <a:r>
              <a:rPr lang="en-US" dirty="0"/>
              <a:t>Maximum protection : B always perpendicular to the particles trajectories</a:t>
            </a:r>
          </a:p>
          <a:p>
            <a:r>
              <a:rPr lang="en-US" dirty="0"/>
              <a:t>Uniform protection</a:t>
            </a:r>
          </a:p>
          <a:p>
            <a:endParaRPr lang="en-US" dirty="0"/>
          </a:p>
          <a:p>
            <a:r>
              <a:rPr lang="en-US" dirty="0" err="1">
                <a:solidFill>
                  <a:srgbClr val="C00000"/>
                </a:solidFill>
              </a:rPr>
              <a:t>Launchability</a:t>
            </a:r>
            <a:r>
              <a:rPr lang="en-US" dirty="0"/>
              <a:t> : depends on the mass</a:t>
            </a:r>
          </a:p>
          <a:p>
            <a:endParaRPr lang="en-US" dirty="0"/>
          </a:p>
          <a:p>
            <a:r>
              <a:rPr lang="en-US" dirty="0"/>
              <a:t>Redundancy</a:t>
            </a:r>
          </a:p>
          <a:p>
            <a:endParaRPr lang="en-US" dirty="0"/>
          </a:p>
          <a:p>
            <a:r>
              <a:rPr lang="en-US" dirty="0" err="1"/>
              <a:t>HTc</a:t>
            </a:r>
            <a:r>
              <a:rPr lang="en-US" dirty="0"/>
              <a:t> superconductor and no cryogen reservoir</a:t>
            </a:r>
          </a:p>
          <a:p>
            <a:endParaRPr lang="en-US" dirty="0"/>
          </a:p>
          <a:p>
            <a:r>
              <a:rPr lang="en-US" dirty="0">
                <a:solidFill>
                  <a:srgbClr val="C00000"/>
                </a:solidFill>
              </a:rPr>
              <a:t>Reliability</a:t>
            </a:r>
          </a:p>
          <a:p>
            <a:pPr lvl="1"/>
            <a:r>
              <a:rPr lang="en-US" dirty="0"/>
              <a:t>Quench protection</a:t>
            </a:r>
          </a:p>
          <a:p>
            <a:pPr lvl="1"/>
            <a:r>
              <a:rPr lang="en-US" dirty="0"/>
              <a:t>High mechanical load towards the habitat</a:t>
            </a:r>
          </a:p>
          <a:p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6AAF36-DBB3-4B06-B8E9-94C185862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900" y="1587721"/>
            <a:ext cx="2728661" cy="2477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asellaDiTesto 23">
            <a:extLst>
              <a:ext uri="{FF2B5EF4-FFF2-40B4-BE49-F238E27FC236}">
                <a16:creationId xmlns:a16="http://schemas.microsoft.com/office/drawing/2014/main" id="{05E705BC-B691-4D4C-A014-9030210E7A97}"/>
              </a:ext>
            </a:extLst>
          </p:cNvPr>
          <p:cNvSpPr txBox="1"/>
          <p:nvPr/>
        </p:nvSpPr>
        <p:spPr>
          <a:xfrm>
            <a:off x="9004551" y="4097949"/>
            <a:ext cx="1535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200" i="1" dirty="0"/>
              <a:t>B = 40G isolines</a:t>
            </a:r>
            <a:br>
              <a:rPr lang="it-IT" sz="1200" i="1" dirty="0"/>
            </a:br>
            <a:r>
              <a:rPr lang="it-IT" sz="1200" i="1" dirty="0"/>
              <a:t>B over conductor = 4T</a:t>
            </a:r>
          </a:p>
        </p:txBody>
      </p:sp>
      <p:pic>
        <p:nvPicPr>
          <p:cNvPr id="6" name="Immagine 3">
            <a:extLst>
              <a:ext uri="{FF2B5EF4-FFF2-40B4-BE49-F238E27FC236}">
                <a16:creationId xmlns:a16="http://schemas.microsoft.com/office/drawing/2014/main" id="{2537E714-912E-4D90-A017-BFF3CB531FE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68" r="19636" b="-1"/>
          <a:stretch/>
        </p:blipFill>
        <p:spPr>
          <a:xfrm>
            <a:off x="7683550" y="4795823"/>
            <a:ext cx="3208179" cy="1729521"/>
          </a:xfrm>
          <a:prstGeom prst="rect">
            <a:avLst/>
          </a:prstGeom>
        </p:spPr>
      </p:pic>
      <p:sp>
        <p:nvSpPr>
          <p:cNvPr id="7" name="TextBox 2">
            <a:extLst>
              <a:ext uri="{FF2B5EF4-FFF2-40B4-BE49-F238E27FC236}">
                <a16:creationId xmlns:a16="http://schemas.microsoft.com/office/drawing/2014/main" id="{944F907D-26EE-48B3-BC96-4C26B1AD7CB9}"/>
              </a:ext>
            </a:extLst>
          </p:cNvPr>
          <p:cNvSpPr txBox="1"/>
          <p:nvPr/>
        </p:nvSpPr>
        <p:spPr>
          <a:xfrm>
            <a:off x="6096000" y="5644347"/>
            <a:ext cx="1446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200" dirty="0"/>
              <a:t>Analytic solution</a:t>
            </a:r>
            <a:br>
              <a:rPr lang="it-IT" sz="1200" dirty="0"/>
            </a:br>
            <a:r>
              <a:rPr lang="it-IT" sz="1200" dirty="0"/>
              <a:t>blue proton tracks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4453C8C5-9757-401F-B2B5-61F23D7D91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4103" y="215315"/>
            <a:ext cx="1607591" cy="514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930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SR2S Toroid design</a:t>
            </a:r>
            <a:endParaRPr lang="fr-FR" altLang="en-US" sz="3200" dirty="0"/>
          </a:p>
        </p:txBody>
      </p:sp>
      <p:pic>
        <p:nvPicPr>
          <p:cNvPr id="15" name="Content Placeholder 2">
            <a:extLst>
              <a:ext uri="{FF2B5EF4-FFF2-40B4-BE49-F238E27FC236}">
                <a16:creationId xmlns:a16="http://schemas.microsoft.com/office/drawing/2014/main" id="{DE36B307-5376-4458-B5E8-F54C270E8F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146"/>
          <a:stretch/>
        </p:blipFill>
        <p:spPr bwMode="auto">
          <a:xfrm>
            <a:off x="1580687" y="1001123"/>
            <a:ext cx="5249061" cy="379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7">
            <a:extLst>
              <a:ext uri="{FF2B5EF4-FFF2-40B4-BE49-F238E27FC236}">
                <a16:creationId xmlns:a16="http://schemas.microsoft.com/office/drawing/2014/main" id="{02434BBD-CDBC-4EC6-B6AB-E593FE2EEC96}"/>
              </a:ext>
            </a:extLst>
          </p:cNvPr>
          <p:cNvSpPr txBox="1"/>
          <p:nvPr/>
        </p:nvSpPr>
        <p:spPr>
          <a:xfrm>
            <a:off x="7044591" y="814768"/>
            <a:ext cx="301184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solidFill>
                  <a:srgbClr val="C00000"/>
                </a:solidFill>
              </a:rPr>
              <a:t>Preliminary design of the magnet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Dimensions / weight / materials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No magnetic field inside the habitat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Reliability of the Active Shield</a:t>
            </a:r>
          </a:p>
        </p:txBody>
      </p:sp>
      <p:sp>
        <p:nvSpPr>
          <p:cNvPr id="17" name="TextBox 10">
            <a:extLst>
              <a:ext uri="{FF2B5EF4-FFF2-40B4-BE49-F238E27FC236}">
                <a16:creationId xmlns:a16="http://schemas.microsoft.com/office/drawing/2014/main" id="{7A454D10-D020-4423-9ABA-D6704C8B923E}"/>
              </a:ext>
            </a:extLst>
          </p:cNvPr>
          <p:cNvSpPr txBox="1"/>
          <p:nvPr/>
        </p:nvSpPr>
        <p:spPr>
          <a:xfrm>
            <a:off x="7037393" y="2047905"/>
            <a:ext cx="2712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solidFill>
                  <a:srgbClr val="C00000"/>
                </a:solidFill>
              </a:rPr>
              <a:t>Mechanics</a:t>
            </a:r>
            <a:endParaRPr lang="it-IT" sz="1400" dirty="0"/>
          </a:p>
          <a:p>
            <a:pPr marL="285750" indent="-285750">
              <a:buFontTx/>
              <a:buChar char="-"/>
            </a:pPr>
            <a:r>
              <a:rPr lang="it-IT" sz="1400" dirty="0"/>
              <a:t>containing compressing forces/displacements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protect the habitat</a:t>
            </a:r>
          </a:p>
        </p:txBody>
      </p:sp>
      <p:cxnSp>
        <p:nvCxnSpPr>
          <p:cNvPr id="18" name="Straight Arrow Connector 12">
            <a:extLst>
              <a:ext uri="{FF2B5EF4-FFF2-40B4-BE49-F238E27FC236}">
                <a16:creationId xmlns:a16="http://schemas.microsoft.com/office/drawing/2014/main" id="{6453A943-1EC1-47CB-8559-CDDD7B86BF61}"/>
              </a:ext>
            </a:extLst>
          </p:cNvPr>
          <p:cNvCxnSpPr/>
          <p:nvPr/>
        </p:nvCxnSpPr>
        <p:spPr>
          <a:xfrm flipH="1">
            <a:off x="5524823" y="2105646"/>
            <a:ext cx="1512570" cy="228600"/>
          </a:xfrm>
          <a:prstGeom prst="straightConnector1">
            <a:avLst/>
          </a:prstGeom>
          <a:ln>
            <a:solidFill>
              <a:srgbClr val="E7F43E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7">
            <a:extLst>
              <a:ext uri="{FF2B5EF4-FFF2-40B4-BE49-F238E27FC236}">
                <a16:creationId xmlns:a16="http://schemas.microsoft.com/office/drawing/2014/main" id="{4D8C067E-CB9F-4608-9E60-A9FFCF9E62D8}"/>
              </a:ext>
            </a:extLst>
          </p:cNvPr>
          <p:cNvSpPr txBox="1"/>
          <p:nvPr/>
        </p:nvSpPr>
        <p:spPr>
          <a:xfrm>
            <a:off x="7044591" y="3097313"/>
            <a:ext cx="293983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solidFill>
                  <a:srgbClr val="C00000"/>
                </a:solidFill>
              </a:rPr>
              <a:t>Cryogenics and thermal interfaces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Decoupling the magnet from the habitat / heat sources (sun, planets)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Cool down the magnet</a:t>
            </a:r>
          </a:p>
        </p:txBody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22E1271D-A12F-4A10-B530-E3775EA066C8}"/>
              </a:ext>
            </a:extLst>
          </p:cNvPr>
          <p:cNvSpPr/>
          <p:nvPr/>
        </p:nvSpPr>
        <p:spPr>
          <a:xfrm>
            <a:off x="2829248" y="3780646"/>
            <a:ext cx="2674620" cy="731997"/>
          </a:xfrm>
          <a:custGeom>
            <a:avLst/>
            <a:gdLst>
              <a:gd name="connsiteX0" fmla="*/ 0 w 3116580"/>
              <a:gd name="connsiteY0" fmla="*/ 763400 h 1121540"/>
              <a:gd name="connsiteX1" fmla="*/ 1386840 w 3116580"/>
              <a:gd name="connsiteY1" fmla="*/ 1400 h 1121540"/>
              <a:gd name="connsiteX2" fmla="*/ 2865120 w 3116580"/>
              <a:gd name="connsiteY2" fmla="*/ 931040 h 1121540"/>
              <a:gd name="connsiteX3" fmla="*/ 3116580 w 3116580"/>
              <a:gd name="connsiteY3" fmla="*/ 1121540 h 1121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16580" h="1121540">
                <a:moveTo>
                  <a:pt x="0" y="763400"/>
                </a:moveTo>
                <a:cubicBezTo>
                  <a:pt x="454660" y="368430"/>
                  <a:pt x="909320" y="-26540"/>
                  <a:pt x="1386840" y="1400"/>
                </a:cubicBezTo>
                <a:cubicBezTo>
                  <a:pt x="1864360" y="29340"/>
                  <a:pt x="2576830" y="744350"/>
                  <a:pt x="2865120" y="931040"/>
                </a:cubicBezTo>
                <a:cubicBezTo>
                  <a:pt x="3153410" y="1117730"/>
                  <a:pt x="3068320" y="1083440"/>
                  <a:pt x="3116580" y="1121540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9261FBA6-832B-43F1-A61B-537FF629CCE8}"/>
              </a:ext>
            </a:extLst>
          </p:cNvPr>
          <p:cNvSpPr txBox="1"/>
          <p:nvPr/>
        </p:nvSpPr>
        <p:spPr>
          <a:xfrm>
            <a:off x="1509347" y="4851157"/>
            <a:ext cx="49729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solidFill>
                  <a:srgbClr val="C00000"/>
                </a:solidFill>
              </a:rPr>
              <a:t>Dose reduction: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Optimize secondary particles production with materials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Reduce primary and secondary particle flux &amp; dose with the magnetic field</a:t>
            </a:r>
          </a:p>
        </p:txBody>
      </p:sp>
      <p:cxnSp>
        <p:nvCxnSpPr>
          <p:cNvPr id="22" name="Straight Arrow Connector 23">
            <a:extLst>
              <a:ext uri="{FF2B5EF4-FFF2-40B4-BE49-F238E27FC236}">
                <a16:creationId xmlns:a16="http://schemas.microsoft.com/office/drawing/2014/main" id="{4DDBA9DE-9653-4C90-9701-05F8BFBA65BD}"/>
              </a:ext>
            </a:extLst>
          </p:cNvPr>
          <p:cNvCxnSpPr/>
          <p:nvPr/>
        </p:nvCxnSpPr>
        <p:spPr>
          <a:xfrm flipH="1">
            <a:off x="6281108" y="3062979"/>
            <a:ext cx="716281" cy="12382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3" name="Straight Arrow Connector 25">
            <a:extLst>
              <a:ext uri="{FF2B5EF4-FFF2-40B4-BE49-F238E27FC236}">
                <a16:creationId xmlns:a16="http://schemas.microsoft.com/office/drawing/2014/main" id="{0B46B298-20AD-4AFA-B8F2-BA52A37A0620}"/>
              </a:ext>
            </a:extLst>
          </p:cNvPr>
          <p:cNvCxnSpPr/>
          <p:nvPr/>
        </p:nvCxnSpPr>
        <p:spPr>
          <a:xfrm flipH="1" flipV="1">
            <a:off x="4695404" y="2908424"/>
            <a:ext cx="2301985" cy="1545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4" name="Straight Arrow Connector 29">
            <a:extLst>
              <a:ext uri="{FF2B5EF4-FFF2-40B4-BE49-F238E27FC236}">
                <a16:creationId xmlns:a16="http://schemas.microsoft.com/office/drawing/2014/main" id="{7ABD5D69-B6C1-4619-B10F-0A8EA9A1D7BA}"/>
              </a:ext>
            </a:extLst>
          </p:cNvPr>
          <p:cNvCxnSpPr/>
          <p:nvPr/>
        </p:nvCxnSpPr>
        <p:spPr>
          <a:xfrm flipH="1" flipV="1">
            <a:off x="3213237" y="4146644"/>
            <a:ext cx="404681" cy="9079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CC3509E7-2832-4308-972B-75E8D9CBA64B}"/>
              </a:ext>
            </a:extLst>
          </p:cNvPr>
          <p:cNvSpPr/>
          <p:nvPr/>
        </p:nvSpPr>
        <p:spPr>
          <a:xfrm>
            <a:off x="5336228" y="4050680"/>
            <a:ext cx="480059" cy="3391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6" name="TextBox 44">
            <a:extLst>
              <a:ext uri="{FF2B5EF4-FFF2-40B4-BE49-F238E27FC236}">
                <a16:creationId xmlns:a16="http://schemas.microsoft.com/office/drawing/2014/main" id="{B2556586-E115-43AB-B5BE-2E9A825BFC4E}"/>
              </a:ext>
            </a:extLst>
          </p:cNvPr>
          <p:cNvSpPr txBox="1"/>
          <p:nvPr/>
        </p:nvSpPr>
        <p:spPr>
          <a:xfrm>
            <a:off x="7044591" y="4388012"/>
            <a:ext cx="28955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solidFill>
                  <a:srgbClr val="C00000"/>
                </a:solidFill>
              </a:rPr>
              <a:t>Superconductive cable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Testing and Validating Ti clad MgB2 cable</a:t>
            </a:r>
          </a:p>
          <a:p>
            <a:pPr marL="285750" indent="-285750">
              <a:buFontTx/>
              <a:buChar char="-"/>
            </a:pPr>
            <a:r>
              <a:rPr lang="it-IT" sz="1400" dirty="0"/>
              <a:t>How to protect the magnet from quenches</a:t>
            </a:r>
          </a:p>
          <a:p>
            <a:pPr marL="285750" indent="-285750">
              <a:buFontTx/>
              <a:buChar char="-"/>
            </a:pPr>
            <a:endParaRPr lang="it-IT" sz="1400" dirty="0" err="1"/>
          </a:p>
        </p:txBody>
      </p:sp>
      <p:cxnSp>
        <p:nvCxnSpPr>
          <p:cNvPr id="27" name="Straight Arrow Connector 16">
            <a:extLst>
              <a:ext uri="{FF2B5EF4-FFF2-40B4-BE49-F238E27FC236}">
                <a16:creationId xmlns:a16="http://schemas.microsoft.com/office/drawing/2014/main" id="{A999C075-4C4E-41F5-88A8-6CB5E766DAC1}"/>
              </a:ext>
            </a:extLst>
          </p:cNvPr>
          <p:cNvCxnSpPr/>
          <p:nvPr/>
        </p:nvCxnSpPr>
        <p:spPr>
          <a:xfrm flipH="1">
            <a:off x="5709608" y="1168386"/>
            <a:ext cx="1203960" cy="1752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34">
            <a:extLst>
              <a:ext uri="{FF2B5EF4-FFF2-40B4-BE49-F238E27FC236}">
                <a16:creationId xmlns:a16="http://schemas.microsoft.com/office/drawing/2014/main" id="{87F7C675-5D8F-4AFD-BA2A-C40269DDD3FE}"/>
              </a:ext>
            </a:extLst>
          </p:cNvPr>
          <p:cNvCxnSpPr/>
          <p:nvPr/>
        </p:nvCxnSpPr>
        <p:spPr>
          <a:xfrm>
            <a:off x="5633408" y="4251970"/>
            <a:ext cx="1647908" cy="7340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059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Magnet parameters</a:t>
            </a:r>
            <a:endParaRPr lang="fr-FR" altLang="en-US" sz="3200" dirty="0"/>
          </a:p>
        </p:txBody>
      </p:sp>
      <p:pic>
        <p:nvPicPr>
          <p:cNvPr id="29" name="Picture 3">
            <a:extLst>
              <a:ext uri="{FF2B5EF4-FFF2-40B4-BE49-F238E27FC236}">
                <a16:creationId xmlns:a16="http://schemas.microsoft.com/office/drawing/2014/main" id="{E63FC6D8-4A00-4D9B-B07C-C34F8CE5F4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090" y="4113659"/>
            <a:ext cx="3108382" cy="1927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0" name="Content Placeholder 7">
                <a:extLst>
                  <a:ext uri="{FF2B5EF4-FFF2-40B4-BE49-F238E27FC236}">
                    <a16:creationId xmlns:a16="http://schemas.microsoft.com/office/drawing/2014/main" id="{FDFCDC3B-B9BD-492B-8B44-F74BE85CB6A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166365960"/>
                  </p:ext>
                </p:extLst>
              </p:nvPr>
            </p:nvGraphicFramePr>
            <p:xfrm>
              <a:off x="1007649" y="1010279"/>
              <a:ext cx="3724340" cy="4932680"/>
            </p:xfrm>
            <a:graphic>
              <a:graphicData uri="http://schemas.openxmlformats.org/drawingml/2006/table">
                <a:tbl>
                  <a:tblPr firstRow="1" bandRow="1">
                    <a:tableStyleId>{85BE263C-DBD7-4A20-BB59-AAB30ACAA65A}</a:tableStyleId>
                  </a:tblPr>
                  <a:tblGrid>
                    <a:gridCol w="230790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416438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0">
                    <a:tc gridSpan="2">
                      <a:txBody>
                        <a:bodyPr/>
                        <a:lstStyle/>
                        <a:p>
                          <a:r>
                            <a:rPr lang="it-IT" sz="16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MAGNET MAIN PARAMETERS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it-IT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Current Density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70 </a:t>
                          </a:r>
                          <a14:m>
                            <m:oMath xmlns:m="http://schemas.openxmlformats.org/officeDocument/2006/math">
                              <m:r>
                                <a:rPr lang="it-IT" sz="1400" smtClean="0">
                                  <a:latin typeface="Cambria Math"/>
                                </a:rPr>
                                <m:t>𝐴</m:t>
                              </m:r>
                              <m:r>
                                <a:rPr lang="it-IT" sz="1400" smtClean="0">
                                  <a:latin typeface="Cambria Math"/>
                                </a:rPr>
                                <m:t>/</m:t>
                              </m:r>
                              <m:r>
                                <a:rPr lang="it-IT" sz="1400" smtClean="0">
                                  <a:latin typeface="Cambria Math"/>
                                </a:rPr>
                                <m:t>𝑚</m:t>
                              </m:r>
                              <m:sSup>
                                <m:sSupPr>
                                  <m:ctrlPr>
                                    <a:rPr lang="it-IT" sz="1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it-IT" sz="1400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it-IT" sz="1400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oMath>
                          </a14:m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# of turns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55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#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of layers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# of racetracks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120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Bending Power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7.51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Tm</a:t>
                          </a:r>
                          <a:endParaRPr lang="it-IT" sz="1400" dirty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Bmax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over conductor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3.7 T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Stored Energy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953 MJ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Inductance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3890 H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SC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Mass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36.7 tons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b="1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E/M ratio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b="1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26 KJ/Kg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1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b="1" dirty="0">
                              <a:solidFill>
                                <a:schemeClr val="accent6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Inward</a:t>
                          </a:r>
                          <a:r>
                            <a:rPr lang="it-IT" sz="1400" b="1" baseline="0" dirty="0">
                              <a:solidFill>
                                <a:schemeClr val="accent6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force per racetrack</a:t>
                          </a:r>
                          <a:endParaRPr lang="it-IT" sz="1400" b="1" dirty="0">
                            <a:solidFill>
                              <a:schemeClr val="accent6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b="1" baseline="0" dirty="0">
                              <a:solidFill>
                                <a:schemeClr val="accent6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4.2 MN</a:t>
                          </a:r>
                          <a:endParaRPr lang="it-IT" sz="1400" b="1" dirty="0">
                            <a:solidFill>
                              <a:schemeClr val="accent6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1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Mechanical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Structure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91.0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tons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1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30" name="Content Placeholder 7">
                <a:extLst>
                  <a:ext uri="{FF2B5EF4-FFF2-40B4-BE49-F238E27FC236}">
                    <a16:creationId xmlns:a16="http://schemas.microsoft.com/office/drawing/2014/main" id="{FDFCDC3B-B9BD-492B-8B44-F74BE85CB6A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166365960"/>
                  </p:ext>
                </p:extLst>
              </p:nvPr>
            </p:nvGraphicFramePr>
            <p:xfrm>
              <a:off x="1007649" y="1010279"/>
              <a:ext cx="3724340" cy="4932680"/>
            </p:xfrm>
            <a:graphic>
              <a:graphicData uri="http://schemas.openxmlformats.org/drawingml/2006/table">
                <a:tbl>
                  <a:tblPr firstRow="1" bandRow="1">
                    <a:tableStyleId>{85BE263C-DBD7-4A20-BB59-AAB30ACAA65A}</a:tableStyleId>
                  </a:tblPr>
                  <a:tblGrid>
                    <a:gridCol w="230790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416438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35280">
                    <a:tc gridSpan="2">
                      <a:txBody>
                        <a:bodyPr/>
                        <a:lstStyle/>
                        <a:p>
                          <a:r>
                            <a:rPr lang="it-IT" sz="16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MAGNET MAIN PARAMETERS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it-IT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Current Density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fr-FR"/>
                        </a:p>
                      </a:txBody>
                      <a:tcPr anchor="ctr">
                        <a:blipFill>
                          <a:blip r:embed="rId4"/>
                          <a:stretch>
                            <a:fillRect l="-162661" t="-93443" r="-858" b="-114590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# of turns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55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#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of layers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# of racetracks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120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Bending Power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7.51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Tm</a:t>
                          </a:r>
                          <a:endParaRPr lang="it-IT" sz="1400" dirty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Bmax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over conductor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3.7 T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Stored Energy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953 MJ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Inductance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3890 H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SC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Mass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36.7 tons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b="1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E/M ratio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b="1" dirty="0">
                              <a:solidFill>
                                <a:srgbClr val="C0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26 KJ/Kg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10"/>
                      </a:ext>
                    </a:extLst>
                  </a:tr>
                  <a:tr h="518160">
                    <a:tc>
                      <a:txBody>
                        <a:bodyPr/>
                        <a:lstStyle/>
                        <a:p>
                          <a:r>
                            <a:rPr lang="it-IT" sz="1400" b="1" dirty="0">
                              <a:solidFill>
                                <a:schemeClr val="accent6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Inward</a:t>
                          </a:r>
                          <a:r>
                            <a:rPr lang="it-IT" sz="1400" b="1" baseline="0" dirty="0">
                              <a:solidFill>
                                <a:schemeClr val="accent6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force per racetrack</a:t>
                          </a:r>
                          <a:endParaRPr lang="it-IT" sz="1400" b="1" dirty="0">
                            <a:solidFill>
                              <a:schemeClr val="accent6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b="1" baseline="0" dirty="0">
                              <a:solidFill>
                                <a:schemeClr val="accent6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4.2 MN</a:t>
                          </a:r>
                          <a:endParaRPr lang="it-IT" sz="1400" b="1" dirty="0">
                            <a:solidFill>
                              <a:schemeClr val="accent6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1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Mechanical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Structure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r>
                            <a:rPr lang="it-IT" sz="14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91.0</a:t>
                          </a:r>
                          <a:r>
                            <a:rPr lang="it-IT" sz="1400" baseline="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tons</a:t>
                          </a:r>
                          <a:endParaRPr lang="it-IT"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12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31" name="Picture 2">
            <a:extLst>
              <a:ext uri="{FF2B5EF4-FFF2-40B4-BE49-F238E27FC236}">
                <a16:creationId xmlns:a16="http://schemas.microsoft.com/office/drawing/2014/main" id="{6A5D103C-E64A-464E-A88F-A9A691F794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22"/>
          <a:stretch/>
        </p:blipFill>
        <p:spPr bwMode="auto">
          <a:xfrm>
            <a:off x="7070928" y="4202148"/>
            <a:ext cx="2125980" cy="153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4" descr="C:\Users\Valerio\CERNBox\SR2S\Technical Part\Configurazioni\Toroidi\Lanciatore 9,2 m\Barrel Toroid 4 sectors\Versione HAB Columbus\Immagine 3.png">
            <a:extLst>
              <a:ext uri="{FF2B5EF4-FFF2-40B4-BE49-F238E27FC236}">
                <a16:creationId xmlns:a16="http://schemas.microsoft.com/office/drawing/2014/main" id="{C3F15158-87D7-4B83-BBF0-2CFE67BB13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16"/>
          <a:stretch/>
        </p:blipFill>
        <p:spPr bwMode="auto">
          <a:xfrm>
            <a:off x="5087888" y="1340768"/>
            <a:ext cx="4053840" cy="219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17">
            <a:extLst>
              <a:ext uri="{FF2B5EF4-FFF2-40B4-BE49-F238E27FC236}">
                <a16:creationId xmlns:a16="http://schemas.microsoft.com/office/drawing/2014/main" id="{909D99CD-E8B5-41D4-9CC3-0D5353B46AF2}"/>
              </a:ext>
            </a:extLst>
          </p:cNvPr>
          <p:cNvSpPr txBox="1"/>
          <p:nvPr/>
        </p:nvSpPr>
        <p:spPr>
          <a:xfrm>
            <a:off x="5087888" y="3887753"/>
            <a:ext cx="99097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900" dirty="0"/>
              <a:t>5.5 m long toroid</a:t>
            </a: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B071AC66-5574-4303-9D0E-CD3B076DC34E}"/>
              </a:ext>
            </a:extLst>
          </p:cNvPr>
          <p:cNvSpPr txBox="1"/>
          <p:nvPr/>
        </p:nvSpPr>
        <p:spPr>
          <a:xfrm>
            <a:off x="9696400" y="4923699"/>
            <a:ext cx="15531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/>
              <a:t>V. </a:t>
            </a:r>
            <a:r>
              <a:rPr lang="fr-FR" sz="1400" dirty="0" err="1"/>
              <a:t>Calvelli</a:t>
            </a:r>
            <a:r>
              <a:rPr lang="fr-FR" sz="1400" dirty="0"/>
              <a:t> (INFN)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539378DD-B40A-426E-A19E-F42A45A6EEC9}"/>
              </a:ext>
            </a:extLst>
          </p:cNvPr>
          <p:cNvSpPr txBox="1"/>
          <p:nvPr/>
        </p:nvSpPr>
        <p:spPr>
          <a:xfrm>
            <a:off x="6816080" y="6130007"/>
            <a:ext cx="30588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/>
              <a:t>Columbus </a:t>
            </a:r>
            <a:r>
              <a:rPr lang="fr-FR" sz="1400" dirty="0" err="1"/>
              <a:t>lab</a:t>
            </a:r>
            <a:r>
              <a:rPr lang="fr-FR" sz="1400" dirty="0"/>
              <a:t> Ø 4.5 m and 6.9 long</a:t>
            </a:r>
          </a:p>
        </p:txBody>
      </p:sp>
      <p:cxnSp>
        <p:nvCxnSpPr>
          <p:cNvPr id="3" name="Connecteur droit avec flèche 2">
            <a:extLst>
              <a:ext uri="{FF2B5EF4-FFF2-40B4-BE49-F238E27FC236}">
                <a16:creationId xmlns:a16="http://schemas.microsoft.com/office/drawing/2014/main" id="{7A8659C3-6D80-4B05-9120-848EA7FDC050}"/>
              </a:ext>
            </a:extLst>
          </p:cNvPr>
          <p:cNvCxnSpPr/>
          <p:nvPr/>
        </p:nvCxnSpPr>
        <p:spPr bwMode="auto">
          <a:xfrm flipH="1" flipV="1">
            <a:off x="6078865" y="5877272"/>
            <a:ext cx="593199" cy="40662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1622503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Cable configuration</a:t>
            </a:r>
            <a:endParaRPr lang="fr-FR" altLang="en-US" sz="3200" dirty="0"/>
          </a:p>
        </p:txBody>
      </p:sp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CD1E7370-3BC5-43BE-93D0-6DD3DE72A9B2}"/>
              </a:ext>
            </a:extLst>
          </p:cNvPr>
          <p:cNvSpPr>
            <a:spLocks noGrp="1"/>
          </p:cNvSpPr>
          <p:nvPr/>
        </p:nvSpPr>
        <p:spPr bwMode="auto">
          <a:xfrm>
            <a:off x="457199" y="1546334"/>
            <a:ext cx="282503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MS PGothic" pitchFamily="34" charset="-128"/>
                <a:cs typeface="MS PGothic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MS PGothic" pitchFamily="34" charset="-128"/>
                <a:cs typeface="MS PGothic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MS PGothic" pitchFamily="34" charset="-128"/>
                <a:cs typeface="MS PGothic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MS PGothic" pitchFamily="34" charset="-128"/>
                <a:cs typeface="MS PGothic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MS PGothic" pitchFamily="34" charset="-128"/>
                <a:cs typeface="MS PGothic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it-IT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</a:t>
            </a:r>
          </a:p>
          <a:p>
            <a:pPr marL="0" indent="0">
              <a:buNone/>
            </a:pP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Ti clad MgB</a:t>
            </a:r>
            <a:r>
              <a:rPr lang="it-IT" sz="1600" baseline="-25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with Al Strips</a:t>
            </a:r>
          </a:p>
          <a:p>
            <a:pPr marL="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/MgB</a:t>
            </a:r>
            <a:r>
              <a:rPr lang="en-GB" sz="1600" baseline="-25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ratio 2.7/1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it-IT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sz="1600" b="1" dirty="0">
                <a:latin typeface="Arial" panose="020B0604020202020204" pitchFamily="34" charset="0"/>
                <a:cs typeface="Arial" panose="020B0604020202020204" pitchFamily="34" charset="0"/>
              </a:rPr>
              <a:t>Real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(for now but known how to solve it)</a:t>
            </a:r>
          </a:p>
          <a:p>
            <a:pPr marL="0" indent="0">
              <a:buNone/>
            </a:pP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Ti clad MgB2 with Cu Strips</a:t>
            </a:r>
          </a:p>
          <a:p>
            <a:pPr marL="0" indent="0">
              <a:buNone/>
            </a:pP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it-IT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magine 29">
            <a:extLst>
              <a:ext uri="{FF2B5EF4-FFF2-40B4-BE49-F238E27FC236}">
                <a16:creationId xmlns:a16="http://schemas.microsoft.com/office/drawing/2014/main" id="{F0D60886-08B1-4390-9CCD-238262A7E736}"/>
              </a:ext>
            </a:extLst>
          </p:cNvPr>
          <p:cNvPicPr/>
          <p:nvPr/>
        </p:nvPicPr>
        <p:blipFill rotWithShape="1">
          <a:blip r:embed="rId3"/>
          <a:srcRect t="-15464" b="-1"/>
          <a:stretch/>
        </p:blipFill>
        <p:spPr bwMode="auto">
          <a:xfrm>
            <a:off x="3282239" y="1700808"/>
            <a:ext cx="2664688" cy="11673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1" name="Group 35">
            <a:extLst>
              <a:ext uri="{FF2B5EF4-FFF2-40B4-BE49-F238E27FC236}">
                <a16:creationId xmlns:a16="http://schemas.microsoft.com/office/drawing/2014/main" id="{2C82B997-2E34-4FEB-9D35-D8B4B57AD0B2}"/>
              </a:ext>
            </a:extLst>
          </p:cNvPr>
          <p:cNvGrpSpPr/>
          <p:nvPr/>
        </p:nvGrpSpPr>
        <p:grpSpPr>
          <a:xfrm>
            <a:off x="593782" y="4796563"/>
            <a:ext cx="1911648" cy="780314"/>
            <a:chOff x="779868" y="4366357"/>
            <a:chExt cx="3249585" cy="1577647"/>
          </a:xfrm>
        </p:grpSpPr>
        <p:grpSp>
          <p:nvGrpSpPr>
            <p:cNvPr id="12" name="Gruppo 14">
              <a:extLst>
                <a:ext uri="{FF2B5EF4-FFF2-40B4-BE49-F238E27FC236}">
                  <a16:creationId xmlns:a16="http://schemas.microsoft.com/office/drawing/2014/main" id="{2F1271DE-5635-4ED8-B0C0-30E28F4ECB5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79868" y="4366357"/>
              <a:ext cx="3244157" cy="1577647"/>
              <a:chOff x="596094" y="3309144"/>
              <a:chExt cx="4128021" cy="2055052"/>
            </a:xfrm>
          </p:grpSpPr>
          <p:pic>
            <p:nvPicPr>
              <p:cNvPr id="14" name="Picture 15" descr="\\192.168.180.103\clbsdati\Ricerca &amp; Sviluppo\Area Pubblica\INGEGNERIA\Progetti\SR2S\Bandella Rame-Alluminio\Macrografie SEM\SEM2_4537(x60).jpg">
                <a:extLst>
                  <a:ext uri="{FF2B5EF4-FFF2-40B4-BE49-F238E27FC236}">
                    <a16:creationId xmlns:a16="http://schemas.microsoft.com/office/drawing/2014/main" id="{3A05350E-661D-4448-9761-A8BD904ED30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/>
              <a:srcRect t="42003"/>
              <a:stretch>
                <a:fillRect/>
              </a:stretch>
            </p:blipFill>
            <p:spPr bwMode="auto">
              <a:xfrm>
                <a:off x="596094" y="3309144"/>
                <a:ext cx="4123190" cy="20550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5" name="Picture 16" descr="\\192.168.180.103\clbsdati\Ricerca &amp; Sviluppo\Area Pubblica\INGEGNERIA\Progetti\SR2S\Bandella Rame-Alluminio\Macrografie SEM\SEM2_4760(x50).jpg">
                <a:extLst>
                  <a:ext uri="{FF2B5EF4-FFF2-40B4-BE49-F238E27FC236}">
                    <a16:creationId xmlns:a16="http://schemas.microsoft.com/office/drawing/2014/main" id="{12BBE594-3620-4938-833D-36773849560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/>
              <a:srcRect l="6288" t="39922" r="2425" b="38435"/>
              <a:stretch>
                <a:fillRect/>
              </a:stretch>
            </p:blipFill>
            <p:spPr bwMode="auto">
              <a:xfrm rot="60000">
                <a:off x="719206" y="3368038"/>
                <a:ext cx="4004909" cy="84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DDCE353-85FF-43E1-8787-4E0BB163EFF0}"/>
                </a:ext>
              </a:extLst>
            </p:cNvPr>
            <p:cNvSpPr/>
            <p:nvPr/>
          </p:nvSpPr>
          <p:spPr>
            <a:xfrm>
              <a:off x="813384" y="5805264"/>
              <a:ext cx="3216069" cy="1387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6" name="Content Placeholder 40">
            <a:extLst>
              <a:ext uri="{FF2B5EF4-FFF2-40B4-BE49-F238E27FC236}">
                <a16:creationId xmlns:a16="http://schemas.microsoft.com/office/drawing/2014/main" id="{78D1D0AF-CB87-4585-8B4E-E41911063D57}"/>
              </a:ext>
            </a:extLst>
          </p:cNvPr>
          <p:cNvPicPr>
            <a:picLocks noGrp="1"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60096" y="2020188"/>
            <a:ext cx="3565598" cy="3299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Box 41">
            <a:extLst>
              <a:ext uri="{FF2B5EF4-FFF2-40B4-BE49-F238E27FC236}">
                <a16:creationId xmlns:a16="http://schemas.microsoft.com/office/drawing/2014/main" id="{3436804D-9F2C-438E-9D2F-D21729AD3F47}"/>
              </a:ext>
            </a:extLst>
          </p:cNvPr>
          <p:cNvSpPr txBox="1"/>
          <p:nvPr/>
        </p:nvSpPr>
        <p:spPr>
          <a:xfrm>
            <a:off x="1615440" y="897919"/>
            <a:ext cx="5544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9pPr>
          </a:lstStyle>
          <a:p>
            <a:r>
              <a:rPr lang="it-IT" b="1" dirty="0">
                <a:solidFill>
                  <a:srgbClr val="E500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lighest superconductor </a:t>
            </a:r>
            <a:r>
              <a:rPr lang="el-GR" b="1" dirty="0">
                <a:solidFill>
                  <a:srgbClr val="E500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ρ</a:t>
            </a:r>
            <a:r>
              <a:rPr lang="fr-FR" b="1" dirty="0">
                <a:solidFill>
                  <a:srgbClr val="E500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3000 kg/m</a:t>
            </a:r>
            <a:r>
              <a:rPr lang="fr-FR" b="1" baseline="30000" dirty="0">
                <a:solidFill>
                  <a:srgbClr val="E500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it-IT" baseline="30000" dirty="0">
              <a:solidFill>
                <a:srgbClr val="E500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Immagine 7">
            <a:extLst>
              <a:ext uri="{FF2B5EF4-FFF2-40B4-BE49-F238E27FC236}">
                <a16:creationId xmlns:a16="http://schemas.microsoft.com/office/drawing/2014/main" id="{9B00335C-BB1F-45A1-8407-2CFA6902A2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14973" y="3504967"/>
            <a:ext cx="1206193" cy="1814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48">
            <a:extLst>
              <a:ext uri="{FF2B5EF4-FFF2-40B4-BE49-F238E27FC236}">
                <a16:creationId xmlns:a16="http://schemas.microsoft.com/office/drawing/2014/main" id="{9AF7E843-534D-44FF-A7C2-258B60A3BD2F}"/>
              </a:ext>
            </a:extLst>
          </p:cNvPr>
          <p:cNvSpPr txBox="1"/>
          <p:nvPr/>
        </p:nvSpPr>
        <p:spPr>
          <a:xfrm>
            <a:off x="3936755" y="5377450"/>
            <a:ext cx="120097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MS PGothic"/>
                <a:cs typeface="MS PGothic"/>
              </a:defRPr>
            </a:lvl9pPr>
          </a:lstStyle>
          <a:p>
            <a:r>
              <a:rPr lang="it-IT" sz="1100" dirty="0">
                <a:latin typeface="Arial" panose="020B0604020202020204" pitchFamily="34" charset="0"/>
                <a:cs typeface="Arial" panose="020B0604020202020204" pitchFamily="34" charset="0"/>
              </a:rPr>
              <a:t>380 m prototype</a:t>
            </a:r>
          </a:p>
        </p:txBody>
      </p:sp>
      <p:pic>
        <p:nvPicPr>
          <p:cNvPr id="22" name="Picture 4" descr="Columbus Superconductors">
            <a:extLst>
              <a:ext uri="{FF2B5EF4-FFF2-40B4-BE49-F238E27FC236}">
                <a16:creationId xmlns:a16="http://schemas.microsoft.com/office/drawing/2014/main" id="{38B5EA41-EDAC-4D58-B69F-0E46DAF9B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558118"/>
            <a:ext cx="1106768" cy="32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8521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Cable Magnet configurations</a:t>
            </a:r>
            <a:endParaRPr lang="fr-FR" altLang="en-US" sz="3200" dirty="0"/>
          </a:p>
        </p:txBody>
      </p:sp>
      <p:pic>
        <p:nvPicPr>
          <p:cNvPr id="23" name="Immagine 1">
            <a:extLst>
              <a:ext uri="{FF2B5EF4-FFF2-40B4-BE49-F238E27FC236}">
                <a16:creationId xmlns:a16="http://schemas.microsoft.com/office/drawing/2014/main" id="{ED0D54F2-2F04-433A-971E-DC6287AB5C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2245" y="1143157"/>
            <a:ext cx="2588961" cy="4725144"/>
          </a:xfrm>
          <a:prstGeom prst="rect">
            <a:avLst/>
          </a:prstGeom>
        </p:spPr>
      </p:pic>
      <p:grpSp>
        <p:nvGrpSpPr>
          <p:cNvPr id="24" name="Gruppo 7">
            <a:extLst>
              <a:ext uri="{FF2B5EF4-FFF2-40B4-BE49-F238E27FC236}">
                <a16:creationId xmlns:a16="http://schemas.microsoft.com/office/drawing/2014/main" id="{3B529F8F-5B09-4D90-961A-E7901549CF32}"/>
              </a:ext>
            </a:extLst>
          </p:cNvPr>
          <p:cNvGrpSpPr/>
          <p:nvPr/>
        </p:nvGrpSpPr>
        <p:grpSpPr>
          <a:xfrm>
            <a:off x="5973765" y="1124744"/>
            <a:ext cx="2858539" cy="4742286"/>
            <a:chOff x="3644280" y="1705981"/>
            <a:chExt cx="2858539" cy="4742286"/>
          </a:xfrm>
        </p:grpSpPr>
        <p:sp>
          <p:nvSpPr>
            <p:cNvPr id="25" name="CasellaDiTesto 2">
              <a:extLst>
                <a:ext uri="{FF2B5EF4-FFF2-40B4-BE49-F238E27FC236}">
                  <a16:creationId xmlns:a16="http://schemas.microsoft.com/office/drawing/2014/main" id="{4C953D62-2590-47E7-A036-64FCD64531A3}"/>
                </a:ext>
              </a:extLst>
            </p:cNvPr>
            <p:cNvSpPr txBox="1"/>
            <p:nvPr/>
          </p:nvSpPr>
          <p:spPr>
            <a:xfrm>
              <a:off x="3644280" y="1705981"/>
              <a:ext cx="2858539" cy="14773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it-IT" b="1" dirty="0" err="1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Configuration</a:t>
              </a:r>
              <a:r>
                <a:rPr lang="it-IT" b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10 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Main</a:t>
              </a: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material</a:t>
              </a: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: </a:t>
              </a: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Titanium</a:t>
              </a:r>
              <a:endParaRPr lang="it-IT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b="1" dirty="0">
                  <a:latin typeface="Arial" panose="020B0604020202020204" pitchFamily="34" charset="0"/>
                  <a:cs typeface="Arial" panose="020B0604020202020204" pitchFamily="34" charset="0"/>
                </a:rPr>
                <a:t>Mass = 300 </a:t>
              </a:r>
              <a:r>
                <a:rPr lang="it-IT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tons</a:t>
              </a:r>
              <a:endParaRPr lang="it-IT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BL = 7.9 Tm</a:t>
              </a:r>
            </a:p>
          </p:txBody>
        </p:sp>
        <p:sp>
          <p:nvSpPr>
            <p:cNvPr id="26" name="CasellaDiTesto 11">
              <a:extLst>
                <a:ext uri="{FF2B5EF4-FFF2-40B4-BE49-F238E27FC236}">
                  <a16:creationId xmlns:a16="http://schemas.microsoft.com/office/drawing/2014/main" id="{00DA7A69-FA18-4DDC-81F9-DC12F727E3AE}"/>
                </a:ext>
              </a:extLst>
            </p:cNvPr>
            <p:cNvSpPr txBox="1"/>
            <p:nvPr/>
          </p:nvSpPr>
          <p:spPr>
            <a:xfrm>
              <a:off x="3644280" y="3337189"/>
              <a:ext cx="2640466" cy="14773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it-IT" b="1" dirty="0" err="1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Configuration</a:t>
              </a:r>
              <a:r>
                <a:rPr lang="it-IT" b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B1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10 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Main</a:t>
              </a: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material</a:t>
              </a: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: Kevlar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b="1" dirty="0">
                  <a:latin typeface="Arial" panose="020B0604020202020204" pitchFamily="34" charset="0"/>
                  <a:cs typeface="Arial" panose="020B0604020202020204" pitchFamily="34" charset="0"/>
                </a:rPr>
                <a:t>Mass = 100 </a:t>
              </a:r>
              <a:r>
                <a:rPr lang="it-IT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tons</a:t>
              </a:r>
              <a:endParaRPr lang="it-IT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BL = 7.9 Tm</a:t>
              </a:r>
            </a:p>
          </p:txBody>
        </p:sp>
        <p:sp>
          <p:nvSpPr>
            <p:cNvPr id="27" name="CasellaDiTesto 13">
              <a:extLst>
                <a:ext uri="{FF2B5EF4-FFF2-40B4-BE49-F238E27FC236}">
                  <a16:creationId xmlns:a16="http://schemas.microsoft.com/office/drawing/2014/main" id="{0D7EF221-FE94-4B45-A31E-4698C0E6F6D7}"/>
                </a:ext>
              </a:extLst>
            </p:cNvPr>
            <p:cNvSpPr txBox="1"/>
            <p:nvPr/>
          </p:nvSpPr>
          <p:spPr>
            <a:xfrm>
              <a:off x="3644280" y="4970939"/>
              <a:ext cx="2640466" cy="14773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it-IT" b="1" dirty="0" err="1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Configuration</a:t>
              </a:r>
              <a:r>
                <a:rPr lang="it-IT" b="1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B2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10 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Main</a:t>
              </a: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it-IT" dirty="0" err="1">
                  <a:latin typeface="Arial" panose="020B0604020202020204" pitchFamily="34" charset="0"/>
                  <a:cs typeface="Arial" panose="020B0604020202020204" pitchFamily="34" charset="0"/>
                </a:rPr>
                <a:t>material</a:t>
              </a: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: Kevlar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b="1" dirty="0">
                  <a:latin typeface="Arial" panose="020B0604020202020204" pitchFamily="34" charset="0"/>
                  <a:cs typeface="Arial" panose="020B0604020202020204" pitchFamily="34" charset="0"/>
                </a:rPr>
                <a:t>Mass = 100 </a:t>
              </a:r>
              <a:r>
                <a:rPr lang="it-IT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tons</a:t>
              </a:r>
              <a:endParaRPr lang="it-IT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it-IT" dirty="0">
                  <a:latin typeface="Arial" panose="020B0604020202020204" pitchFamily="34" charset="0"/>
                  <a:cs typeface="Arial" panose="020B0604020202020204" pitchFamily="34" charset="0"/>
                </a:rPr>
                <a:t>BL = 11.9 Tm</a:t>
              </a:r>
            </a:p>
          </p:txBody>
        </p:sp>
      </p:grpSp>
      <p:sp>
        <p:nvSpPr>
          <p:cNvPr id="28" name="CasellaDiTesto 2">
            <a:extLst>
              <a:ext uri="{FF2B5EF4-FFF2-40B4-BE49-F238E27FC236}">
                <a16:creationId xmlns:a16="http://schemas.microsoft.com/office/drawing/2014/main" id="{95592B97-C8C5-436C-AA53-51C970B69B6B}"/>
              </a:ext>
            </a:extLst>
          </p:cNvPr>
          <p:cNvSpPr txBox="1"/>
          <p:nvPr/>
        </p:nvSpPr>
        <p:spPr>
          <a:xfrm>
            <a:off x="2992245" y="1327925"/>
            <a:ext cx="37061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endParaRPr lang="ga-IE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CasellaDiTesto 13">
            <a:extLst>
              <a:ext uri="{FF2B5EF4-FFF2-40B4-BE49-F238E27FC236}">
                <a16:creationId xmlns:a16="http://schemas.microsoft.com/office/drawing/2014/main" id="{2D377004-EFE0-462B-9453-5F436EC0A7C8}"/>
              </a:ext>
            </a:extLst>
          </p:cNvPr>
          <p:cNvSpPr txBox="1"/>
          <p:nvPr/>
        </p:nvSpPr>
        <p:spPr>
          <a:xfrm>
            <a:off x="2776221" y="2713721"/>
            <a:ext cx="619343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B1</a:t>
            </a:r>
            <a:endParaRPr lang="ga-IE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CasellaDiTesto 14">
            <a:extLst>
              <a:ext uri="{FF2B5EF4-FFF2-40B4-BE49-F238E27FC236}">
                <a16:creationId xmlns:a16="http://schemas.microsoft.com/office/drawing/2014/main" id="{A76ECE4F-A960-4835-806F-21C6BADA69A2}"/>
              </a:ext>
            </a:extLst>
          </p:cNvPr>
          <p:cNvSpPr txBox="1"/>
          <p:nvPr/>
        </p:nvSpPr>
        <p:spPr>
          <a:xfrm>
            <a:off x="2776222" y="4090924"/>
            <a:ext cx="61934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B2</a:t>
            </a:r>
            <a:endParaRPr lang="ga-IE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59763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Dose reduction</a:t>
            </a:r>
            <a:endParaRPr lang="fr-FR" altLang="en-US" sz="3200" dirty="0"/>
          </a:p>
        </p:txBody>
      </p:sp>
      <p:grpSp>
        <p:nvGrpSpPr>
          <p:cNvPr id="11" name="Group 24">
            <a:extLst>
              <a:ext uri="{FF2B5EF4-FFF2-40B4-BE49-F238E27FC236}">
                <a16:creationId xmlns:a16="http://schemas.microsoft.com/office/drawing/2014/main" id="{5C6E2E79-AC7C-4FBC-907E-498527E51B64}"/>
              </a:ext>
            </a:extLst>
          </p:cNvPr>
          <p:cNvGrpSpPr/>
          <p:nvPr/>
        </p:nvGrpSpPr>
        <p:grpSpPr>
          <a:xfrm>
            <a:off x="1919536" y="1052736"/>
            <a:ext cx="7355318" cy="3483065"/>
            <a:chOff x="832024" y="1144099"/>
            <a:chExt cx="7766895" cy="3848130"/>
          </a:xfrm>
        </p:grpSpPr>
        <p:pic>
          <p:nvPicPr>
            <p:cNvPr id="12" name="Picture 5">
              <a:extLst>
                <a:ext uri="{FF2B5EF4-FFF2-40B4-BE49-F238E27FC236}">
                  <a16:creationId xmlns:a16="http://schemas.microsoft.com/office/drawing/2014/main" id="{83A7F728-5A29-4900-AE5C-288E8A087A9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2024" y="1344154"/>
              <a:ext cx="7319767" cy="3648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Box 26">
              <a:extLst>
                <a:ext uri="{FF2B5EF4-FFF2-40B4-BE49-F238E27FC236}">
                  <a16:creationId xmlns:a16="http://schemas.microsoft.com/office/drawing/2014/main" id="{A104E8A0-554F-4603-AE57-983182303038}"/>
                </a:ext>
              </a:extLst>
            </p:cNvPr>
            <p:cNvSpPr txBox="1"/>
            <p:nvPr/>
          </p:nvSpPr>
          <p:spPr>
            <a:xfrm>
              <a:off x="6093348" y="1144099"/>
              <a:ext cx="2505571" cy="44204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US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Primary: Z=1-26</a:t>
              </a:r>
              <a:endParaRPr lang="it-IT" sz="2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4" name="Group 27">
              <a:extLst>
                <a:ext uri="{FF2B5EF4-FFF2-40B4-BE49-F238E27FC236}">
                  <a16:creationId xmlns:a16="http://schemas.microsoft.com/office/drawing/2014/main" id="{BF6ABEB8-7C21-4B4D-BD01-78B5A1F50C78}"/>
                </a:ext>
              </a:extLst>
            </p:cNvPr>
            <p:cNvGrpSpPr/>
            <p:nvPr/>
          </p:nvGrpSpPr>
          <p:grpSpPr>
            <a:xfrm>
              <a:off x="2955600" y="4121672"/>
              <a:ext cx="1166268" cy="363348"/>
              <a:chOff x="2955600" y="3998840"/>
              <a:chExt cx="1166268" cy="363348"/>
            </a:xfrm>
          </p:grpSpPr>
          <p:sp>
            <p:nvSpPr>
              <p:cNvPr id="32" name="TextBox 37">
                <a:extLst>
                  <a:ext uri="{FF2B5EF4-FFF2-40B4-BE49-F238E27FC236}">
                    <a16:creationId xmlns:a16="http://schemas.microsoft.com/office/drawing/2014/main" id="{8353F941-7B70-4E7F-94EB-41F139BC5063}"/>
                  </a:ext>
                </a:extLst>
              </p:cNvPr>
              <p:cNvSpPr txBox="1"/>
              <p:nvPr/>
            </p:nvSpPr>
            <p:spPr>
              <a:xfrm>
                <a:off x="2955600" y="3998840"/>
                <a:ext cx="443758" cy="3400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Off</a:t>
                </a:r>
                <a:endParaRPr lang="it-IT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3" name="TextBox 38">
                <a:extLst>
                  <a:ext uri="{FF2B5EF4-FFF2-40B4-BE49-F238E27FC236}">
                    <a16:creationId xmlns:a16="http://schemas.microsoft.com/office/drawing/2014/main" id="{B46A7857-E5AD-450A-A349-7964E917DA32}"/>
                  </a:ext>
                </a:extLst>
              </p:cNvPr>
              <p:cNvSpPr txBox="1"/>
              <p:nvPr/>
            </p:nvSpPr>
            <p:spPr>
              <a:xfrm>
                <a:off x="3674656" y="4022152"/>
                <a:ext cx="447212" cy="340036"/>
              </a:xfrm>
              <a:prstGeom prst="rect">
                <a:avLst/>
              </a:prstGeom>
              <a:ln>
                <a:solidFill>
                  <a:srgbClr val="00B050"/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On</a:t>
                </a:r>
                <a:endParaRPr lang="it-IT" sz="14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5" name="Group 28">
              <a:extLst>
                <a:ext uri="{FF2B5EF4-FFF2-40B4-BE49-F238E27FC236}">
                  <a16:creationId xmlns:a16="http://schemas.microsoft.com/office/drawing/2014/main" id="{FE8ECC77-9D12-4D46-9FB0-E2C95FC08D43}"/>
                </a:ext>
              </a:extLst>
            </p:cNvPr>
            <p:cNvGrpSpPr/>
            <p:nvPr/>
          </p:nvGrpSpPr>
          <p:grpSpPr>
            <a:xfrm>
              <a:off x="4349968" y="4137592"/>
              <a:ext cx="1166268" cy="363348"/>
              <a:chOff x="2955600" y="3998840"/>
              <a:chExt cx="1166268" cy="363348"/>
            </a:xfrm>
          </p:grpSpPr>
          <p:sp>
            <p:nvSpPr>
              <p:cNvPr id="22" name="TextBox 35">
                <a:extLst>
                  <a:ext uri="{FF2B5EF4-FFF2-40B4-BE49-F238E27FC236}">
                    <a16:creationId xmlns:a16="http://schemas.microsoft.com/office/drawing/2014/main" id="{96E85334-931F-4948-8A26-AD844CCA5C59}"/>
                  </a:ext>
                </a:extLst>
              </p:cNvPr>
              <p:cNvSpPr txBox="1"/>
              <p:nvPr/>
            </p:nvSpPr>
            <p:spPr>
              <a:xfrm>
                <a:off x="2955600" y="3998840"/>
                <a:ext cx="443758" cy="3400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Off</a:t>
                </a:r>
                <a:endParaRPr lang="it-IT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1" name="TextBox 36">
                <a:extLst>
                  <a:ext uri="{FF2B5EF4-FFF2-40B4-BE49-F238E27FC236}">
                    <a16:creationId xmlns:a16="http://schemas.microsoft.com/office/drawing/2014/main" id="{C0EEFA5C-C4B1-40DB-BCB2-E1B9C4C2DE90}"/>
                  </a:ext>
                </a:extLst>
              </p:cNvPr>
              <p:cNvSpPr txBox="1"/>
              <p:nvPr/>
            </p:nvSpPr>
            <p:spPr>
              <a:xfrm>
                <a:off x="3674656" y="4022152"/>
                <a:ext cx="447212" cy="340036"/>
              </a:xfrm>
              <a:prstGeom prst="rect">
                <a:avLst/>
              </a:prstGeom>
              <a:ln>
                <a:solidFill>
                  <a:srgbClr val="00B050"/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On</a:t>
                </a:r>
                <a:endParaRPr lang="it-IT" sz="14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6" name="Group 29">
              <a:extLst>
                <a:ext uri="{FF2B5EF4-FFF2-40B4-BE49-F238E27FC236}">
                  <a16:creationId xmlns:a16="http://schemas.microsoft.com/office/drawing/2014/main" id="{1E638000-F124-442C-9993-74B6ACCC2100}"/>
                </a:ext>
              </a:extLst>
            </p:cNvPr>
            <p:cNvGrpSpPr/>
            <p:nvPr/>
          </p:nvGrpSpPr>
          <p:grpSpPr>
            <a:xfrm>
              <a:off x="5728370" y="4174551"/>
              <a:ext cx="1166268" cy="363348"/>
              <a:chOff x="2955600" y="3998840"/>
              <a:chExt cx="1166268" cy="363348"/>
            </a:xfrm>
          </p:grpSpPr>
          <p:sp>
            <p:nvSpPr>
              <p:cNvPr id="20" name="TextBox 33">
                <a:extLst>
                  <a:ext uri="{FF2B5EF4-FFF2-40B4-BE49-F238E27FC236}">
                    <a16:creationId xmlns:a16="http://schemas.microsoft.com/office/drawing/2014/main" id="{0A858A83-0E77-4C5C-96F0-6383885E5D05}"/>
                  </a:ext>
                </a:extLst>
              </p:cNvPr>
              <p:cNvSpPr txBox="1"/>
              <p:nvPr/>
            </p:nvSpPr>
            <p:spPr>
              <a:xfrm>
                <a:off x="2955600" y="3998840"/>
                <a:ext cx="443758" cy="3400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Off</a:t>
                </a:r>
                <a:endParaRPr lang="it-IT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" name="TextBox 34">
                <a:extLst>
                  <a:ext uri="{FF2B5EF4-FFF2-40B4-BE49-F238E27FC236}">
                    <a16:creationId xmlns:a16="http://schemas.microsoft.com/office/drawing/2014/main" id="{5F8B9724-E893-4472-9218-0621BFC40EA6}"/>
                  </a:ext>
                </a:extLst>
              </p:cNvPr>
              <p:cNvSpPr txBox="1"/>
              <p:nvPr/>
            </p:nvSpPr>
            <p:spPr>
              <a:xfrm>
                <a:off x="3674656" y="4022152"/>
                <a:ext cx="447212" cy="340036"/>
              </a:xfrm>
              <a:prstGeom prst="rect">
                <a:avLst/>
              </a:prstGeom>
              <a:ln>
                <a:solidFill>
                  <a:srgbClr val="00B050"/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On</a:t>
                </a:r>
                <a:endParaRPr lang="it-IT" sz="14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7" name="TextBox 30">
              <a:extLst>
                <a:ext uri="{FF2B5EF4-FFF2-40B4-BE49-F238E27FC236}">
                  <a16:creationId xmlns:a16="http://schemas.microsoft.com/office/drawing/2014/main" id="{65D1267D-F189-4EED-9C57-C52DBA998D1D}"/>
                </a:ext>
              </a:extLst>
            </p:cNvPr>
            <p:cNvSpPr txBox="1"/>
            <p:nvPr/>
          </p:nvSpPr>
          <p:spPr>
            <a:xfrm>
              <a:off x="3310791" y="1905341"/>
              <a:ext cx="506456" cy="40804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92D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B1</a:t>
              </a:r>
              <a:endParaRPr lang="it-IT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Box 31">
              <a:extLst>
                <a:ext uri="{FF2B5EF4-FFF2-40B4-BE49-F238E27FC236}">
                  <a16:creationId xmlns:a16="http://schemas.microsoft.com/office/drawing/2014/main" id="{62E39E8F-E646-4190-965B-B848B2F9D263}"/>
                </a:ext>
              </a:extLst>
            </p:cNvPr>
            <p:cNvSpPr txBox="1"/>
            <p:nvPr/>
          </p:nvSpPr>
          <p:spPr>
            <a:xfrm>
              <a:off x="4714946" y="1913068"/>
              <a:ext cx="506456" cy="408042"/>
            </a:xfrm>
            <a:prstGeom prst="rect">
              <a:avLst/>
            </a:prstGeom>
            <a:ln>
              <a:solidFill>
                <a:srgbClr val="00B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B2</a:t>
              </a:r>
              <a:endParaRPr lang="it-IT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TextBox 32">
              <a:extLst>
                <a:ext uri="{FF2B5EF4-FFF2-40B4-BE49-F238E27FC236}">
                  <a16:creationId xmlns:a16="http://schemas.microsoft.com/office/drawing/2014/main" id="{E6703852-75D4-4C12-870F-659F0C40ACB7}"/>
                </a:ext>
              </a:extLst>
            </p:cNvPr>
            <p:cNvSpPr txBox="1"/>
            <p:nvPr/>
          </p:nvSpPr>
          <p:spPr>
            <a:xfrm>
              <a:off x="6147940" y="1915810"/>
              <a:ext cx="371040" cy="408042"/>
            </a:xfrm>
            <a:prstGeom prst="rect">
              <a:avLst/>
            </a:prstGeom>
            <a:ln>
              <a:solidFill>
                <a:srgbClr val="FFC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</a:t>
              </a:r>
              <a:endParaRPr lang="it-IT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4" name="TextBox 1">
            <a:extLst>
              <a:ext uri="{FF2B5EF4-FFF2-40B4-BE49-F238E27FC236}">
                <a16:creationId xmlns:a16="http://schemas.microsoft.com/office/drawing/2014/main" id="{2192C72F-D242-4087-81BA-A065EF172E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962" y="4922249"/>
            <a:ext cx="928903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fr-FR" dirty="0"/>
              <a:t>HZE ions stopped (as forecast) by uniformity of materials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fr-FR" dirty="0"/>
              <a:t>Secondary particle productions: neutrons are more present than protons (new result) ⟹ </a:t>
            </a:r>
            <a:r>
              <a:rPr lang="en-US" altLang="fr-FR" dirty="0" err="1">
                <a:solidFill>
                  <a:srgbClr val="C00000"/>
                </a:solidFill>
              </a:rPr>
              <a:t>Toroids</a:t>
            </a:r>
            <a:r>
              <a:rPr lang="en-US" altLang="fr-FR" dirty="0">
                <a:solidFill>
                  <a:srgbClr val="C00000"/>
                </a:solidFill>
              </a:rPr>
              <a:t> efficiency extremely reduced</a:t>
            </a:r>
          </a:p>
        </p:txBody>
      </p:sp>
    </p:spTree>
    <p:extLst>
      <p:ext uri="{BB962C8B-B14F-4D97-AF65-F5344CB8AC3E}">
        <p14:creationId xmlns:p14="http://schemas.microsoft.com/office/powerpoint/2010/main" val="2835551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latin typeface="Arial" charset="0"/>
                <a:cs typeface="Arial" charset="0"/>
              </a:rPr>
              <a:t>Thermal design</a:t>
            </a:r>
            <a:endParaRPr lang="fr-FR" altLang="en-US" sz="3200" dirty="0"/>
          </a:p>
        </p:txBody>
      </p:sp>
      <p:sp>
        <p:nvSpPr>
          <p:cNvPr id="23" name="Espace réservé du contenu 2">
            <a:extLst>
              <a:ext uri="{FF2B5EF4-FFF2-40B4-BE49-F238E27FC236}">
                <a16:creationId xmlns:a16="http://schemas.microsoft.com/office/drawing/2014/main" id="{37FD2B24-B14B-4394-A507-D11E15650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351" y="762001"/>
            <a:ext cx="10897210" cy="794791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Human Habitat : 6,9 m long and 4,5 m diameter</a:t>
            </a:r>
          </a:p>
          <a:p>
            <a:r>
              <a:rPr lang="en-US" dirty="0"/>
              <a:t>MgB2 </a:t>
            </a:r>
            <a:r>
              <a:rPr lang="en-US" dirty="0" err="1"/>
              <a:t>toroïdal</a:t>
            </a:r>
            <a:r>
              <a:rPr lang="en-US" dirty="0"/>
              <a:t> magnet : 10 m long and 12 m diameter</a:t>
            </a:r>
          </a:p>
        </p:txBody>
      </p:sp>
      <p:pic>
        <p:nvPicPr>
          <p:cNvPr id="24" name="Image 2">
            <a:extLst>
              <a:ext uri="{FF2B5EF4-FFF2-40B4-BE49-F238E27FC236}">
                <a16:creationId xmlns:a16="http://schemas.microsoft.com/office/drawing/2014/main" id="{095E5F4F-A6E9-42C9-8CD1-EE159B1CA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3" t="15065" r="14799" b="24863"/>
          <a:stretch>
            <a:fillRect/>
          </a:stretch>
        </p:blipFill>
        <p:spPr bwMode="auto">
          <a:xfrm>
            <a:off x="1487488" y="1558925"/>
            <a:ext cx="6650037" cy="374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5" name="Connecteur droit avec flèche 10">
            <a:extLst>
              <a:ext uri="{FF2B5EF4-FFF2-40B4-BE49-F238E27FC236}">
                <a16:creationId xmlns:a16="http://schemas.microsoft.com/office/drawing/2014/main" id="{EA3430EA-FA87-49C2-A2F4-C1DF8C6FF1E0}"/>
              </a:ext>
            </a:extLst>
          </p:cNvPr>
          <p:cNvCxnSpPr/>
          <p:nvPr/>
        </p:nvCxnSpPr>
        <p:spPr>
          <a:xfrm flipH="1">
            <a:off x="7650449" y="17260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oneTexte 13">
            <a:extLst>
              <a:ext uri="{FF2B5EF4-FFF2-40B4-BE49-F238E27FC236}">
                <a16:creationId xmlns:a16="http://schemas.microsoft.com/office/drawing/2014/main" id="{68C2B039-236D-48D2-A567-DC9A3565586B}"/>
              </a:ext>
            </a:extLst>
          </p:cNvPr>
          <p:cNvSpPr txBox="1">
            <a:spLocks noChangeArrowheads="1"/>
          </p:cNvSpPr>
          <p:nvPr/>
        </p:nvSpPr>
        <p:spPr bwMode="auto">
          <a:xfrm rot="-2461742">
            <a:off x="8566437" y="1410121"/>
            <a:ext cx="7286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fr-FR" altLang="fr-FR" sz="2800">
                <a:solidFill>
                  <a:srgbClr val="FFC000"/>
                </a:solidFill>
                <a:latin typeface="Calibri" panose="020F0502020204030204" pitchFamily="34" charset="0"/>
              </a:rPr>
              <a:t>Sun</a:t>
            </a:r>
          </a:p>
        </p:txBody>
      </p:sp>
      <p:sp>
        <p:nvSpPr>
          <p:cNvPr id="27" name="ZoneTexte 14">
            <a:extLst>
              <a:ext uri="{FF2B5EF4-FFF2-40B4-BE49-F238E27FC236}">
                <a16:creationId xmlns:a16="http://schemas.microsoft.com/office/drawing/2014/main" id="{082367A5-87EE-4C25-83FB-1C302E9A6F57}"/>
              </a:ext>
            </a:extLst>
          </p:cNvPr>
          <p:cNvSpPr txBox="1">
            <a:spLocks noChangeArrowheads="1"/>
          </p:cNvSpPr>
          <p:nvPr/>
        </p:nvSpPr>
        <p:spPr bwMode="auto">
          <a:xfrm rot="-2571245">
            <a:off x="8660099" y="1775246"/>
            <a:ext cx="1141413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fr-FR" altLang="fr-FR" sz="1600">
                <a:solidFill>
                  <a:srgbClr val="FFC000"/>
                </a:solidFill>
                <a:latin typeface="Calibri" panose="020F0502020204030204" pitchFamily="34" charset="0"/>
              </a:rPr>
              <a:t>1371 W/m²</a:t>
            </a:r>
          </a:p>
        </p:txBody>
      </p:sp>
      <p:cxnSp>
        <p:nvCxnSpPr>
          <p:cNvPr id="28" name="Connecteur droit avec flèche 36">
            <a:extLst>
              <a:ext uri="{FF2B5EF4-FFF2-40B4-BE49-F238E27FC236}">
                <a16:creationId xmlns:a16="http://schemas.microsoft.com/office/drawing/2014/main" id="{689213CB-5A52-4D2A-8E37-44E302F43EA5}"/>
              </a:ext>
            </a:extLst>
          </p:cNvPr>
          <p:cNvCxnSpPr/>
          <p:nvPr/>
        </p:nvCxnSpPr>
        <p:spPr>
          <a:xfrm flipH="1">
            <a:off x="7802849" y="18784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eur droit avec flèche 37">
            <a:extLst>
              <a:ext uri="{FF2B5EF4-FFF2-40B4-BE49-F238E27FC236}">
                <a16:creationId xmlns:a16="http://schemas.microsoft.com/office/drawing/2014/main" id="{A4443507-1F44-4289-8A47-612888D41E1F}"/>
              </a:ext>
            </a:extLst>
          </p:cNvPr>
          <p:cNvCxnSpPr/>
          <p:nvPr/>
        </p:nvCxnSpPr>
        <p:spPr>
          <a:xfrm flipH="1">
            <a:off x="7955249" y="20308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eur droit avec flèche 38">
            <a:extLst>
              <a:ext uri="{FF2B5EF4-FFF2-40B4-BE49-F238E27FC236}">
                <a16:creationId xmlns:a16="http://schemas.microsoft.com/office/drawing/2014/main" id="{70F09B46-D9C7-4D2B-86D9-A158BFC62610}"/>
              </a:ext>
            </a:extLst>
          </p:cNvPr>
          <p:cNvCxnSpPr/>
          <p:nvPr/>
        </p:nvCxnSpPr>
        <p:spPr>
          <a:xfrm flipH="1">
            <a:off x="8107649" y="21832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eur droit avec flèche 39">
            <a:extLst>
              <a:ext uri="{FF2B5EF4-FFF2-40B4-BE49-F238E27FC236}">
                <a16:creationId xmlns:a16="http://schemas.microsoft.com/office/drawing/2014/main" id="{B2C1DFBE-A023-44FE-AF5F-3B6A706EE6DF}"/>
              </a:ext>
            </a:extLst>
          </p:cNvPr>
          <p:cNvCxnSpPr/>
          <p:nvPr/>
        </p:nvCxnSpPr>
        <p:spPr>
          <a:xfrm flipH="1">
            <a:off x="8260049" y="23356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eur droit avec flèche 40">
            <a:extLst>
              <a:ext uri="{FF2B5EF4-FFF2-40B4-BE49-F238E27FC236}">
                <a16:creationId xmlns:a16="http://schemas.microsoft.com/office/drawing/2014/main" id="{501B3BD2-A348-401F-A0E4-8270ABCF3638}"/>
              </a:ext>
            </a:extLst>
          </p:cNvPr>
          <p:cNvCxnSpPr/>
          <p:nvPr/>
        </p:nvCxnSpPr>
        <p:spPr>
          <a:xfrm flipH="1">
            <a:off x="8412449" y="24880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necteur droit avec flèche 41">
            <a:extLst>
              <a:ext uri="{FF2B5EF4-FFF2-40B4-BE49-F238E27FC236}">
                <a16:creationId xmlns:a16="http://schemas.microsoft.com/office/drawing/2014/main" id="{FE01A196-D827-42A3-AA17-310F6A7ECDB4}"/>
              </a:ext>
            </a:extLst>
          </p:cNvPr>
          <p:cNvCxnSpPr/>
          <p:nvPr/>
        </p:nvCxnSpPr>
        <p:spPr>
          <a:xfrm flipH="1">
            <a:off x="8564849" y="26404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necteur droit avec flèche 42">
            <a:extLst>
              <a:ext uri="{FF2B5EF4-FFF2-40B4-BE49-F238E27FC236}">
                <a16:creationId xmlns:a16="http://schemas.microsoft.com/office/drawing/2014/main" id="{6657A0CB-5026-4731-B171-433AA69AB8F9}"/>
              </a:ext>
            </a:extLst>
          </p:cNvPr>
          <p:cNvCxnSpPr/>
          <p:nvPr/>
        </p:nvCxnSpPr>
        <p:spPr>
          <a:xfrm flipH="1">
            <a:off x="8717249" y="2792834"/>
            <a:ext cx="466725" cy="43338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ZoneTexte 54">
            <a:extLst>
              <a:ext uri="{FF2B5EF4-FFF2-40B4-BE49-F238E27FC236}">
                <a16:creationId xmlns:a16="http://schemas.microsoft.com/office/drawing/2014/main" id="{D59E866E-48D3-4705-8638-CA00804A6AFD}"/>
              </a:ext>
            </a:extLst>
          </p:cNvPr>
          <p:cNvSpPr txBox="1">
            <a:spLocks noChangeArrowheads="1"/>
          </p:cNvSpPr>
          <p:nvPr/>
        </p:nvSpPr>
        <p:spPr bwMode="auto">
          <a:xfrm rot="-2461742">
            <a:off x="1466988" y="4801394"/>
            <a:ext cx="9239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fr-FR" altLang="fr-FR" sz="2800">
                <a:solidFill>
                  <a:srgbClr val="FF0000"/>
                </a:solidFill>
                <a:latin typeface="Calibri" panose="020F0502020204030204" pitchFamily="34" charset="0"/>
              </a:rPr>
              <a:t>Mars</a:t>
            </a:r>
          </a:p>
        </p:txBody>
      </p:sp>
      <p:sp>
        <p:nvSpPr>
          <p:cNvPr id="40" name="ZoneTexte 55">
            <a:extLst>
              <a:ext uri="{FF2B5EF4-FFF2-40B4-BE49-F238E27FC236}">
                <a16:creationId xmlns:a16="http://schemas.microsoft.com/office/drawing/2014/main" id="{99417BFC-740C-4F14-A9B5-B708D0CE8C85}"/>
              </a:ext>
            </a:extLst>
          </p:cNvPr>
          <p:cNvSpPr txBox="1">
            <a:spLocks noChangeArrowheads="1"/>
          </p:cNvSpPr>
          <p:nvPr/>
        </p:nvSpPr>
        <p:spPr bwMode="auto">
          <a:xfrm rot="-2571245">
            <a:off x="1595576" y="5180806"/>
            <a:ext cx="113982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fr-FR" altLang="fr-FR" sz="1600">
                <a:solidFill>
                  <a:srgbClr val="FF0000"/>
                </a:solidFill>
                <a:latin typeface="Calibri" panose="020F0502020204030204" pitchFamily="34" charset="0"/>
              </a:rPr>
              <a:t>~500 W/m²</a:t>
            </a:r>
          </a:p>
        </p:txBody>
      </p:sp>
      <p:cxnSp>
        <p:nvCxnSpPr>
          <p:cNvPr id="41" name="Connecteur droit avec flèche 32">
            <a:extLst>
              <a:ext uri="{FF2B5EF4-FFF2-40B4-BE49-F238E27FC236}">
                <a16:creationId xmlns:a16="http://schemas.microsoft.com/office/drawing/2014/main" id="{36496AFC-E164-478F-B5E1-A1746BB7E2A4}"/>
              </a:ext>
            </a:extLst>
          </p:cNvPr>
          <p:cNvCxnSpPr/>
          <p:nvPr/>
        </p:nvCxnSpPr>
        <p:spPr>
          <a:xfrm flipV="1">
            <a:off x="2109926" y="4177506"/>
            <a:ext cx="401637" cy="3810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cteur droit avec flèche 35">
            <a:extLst>
              <a:ext uri="{FF2B5EF4-FFF2-40B4-BE49-F238E27FC236}">
                <a16:creationId xmlns:a16="http://schemas.microsoft.com/office/drawing/2014/main" id="{E225D8C7-9F57-4827-96C7-5CF77BB7533B}"/>
              </a:ext>
            </a:extLst>
          </p:cNvPr>
          <p:cNvCxnSpPr/>
          <p:nvPr/>
        </p:nvCxnSpPr>
        <p:spPr>
          <a:xfrm flipV="1">
            <a:off x="2262326" y="4329906"/>
            <a:ext cx="401637" cy="3810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eur droit avec flèche 43">
            <a:extLst>
              <a:ext uri="{FF2B5EF4-FFF2-40B4-BE49-F238E27FC236}">
                <a16:creationId xmlns:a16="http://schemas.microsoft.com/office/drawing/2014/main" id="{F1CCB4E5-5881-4587-B869-BF42E21EA136}"/>
              </a:ext>
            </a:extLst>
          </p:cNvPr>
          <p:cNvCxnSpPr/>
          <p:nvPr/>
        </p:nvCxnSpPr>
        <p:spPr>
          <a:xfrm flipV="1">
            <a:off x="2414726" y="4482306"/>
            <a:ext cx="401637" cy="3810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Connecteur droit avec flèche 44">
            <a:extLst>
              <a:ext uri="{FF2B5EF4-FFF2-40B4-BE49-F238E27FC236}">
                <a16:creationId xmlns:a16="http://schemas.microsoft.com/office/drawing/2014/main" id="{843BCC97-D260-4DA9-B00D-2145F8C8FD6F}"/>
              </a:ext>
            </a:extLst>
          </p:cNvPr>
          <p:cNvCxnSpPr/>
          <p:nvPr/>
        </p:nvCxnSpPr>
        <p:spPr>
          <a:xfrm flipV="1">
            <a:off x="2567126" y="4634706"/>
            <a:ext cx="401637" cy="3810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eur droit avec flèche 45">
            <a:extLst>
              <a:ext uri="{FF2B5EF4-FFF2-40B4-BE49-F238E27FC236}">
                <a16:creationId xmlns:a16="http://schemas.microsoft.com/office/drawing/2014/main" id="{B3C26EAD-D451-4E7B-95E7-B444E82F3489}"/>
              </a:ext>
            </a:extLst>
          </p:cNvPr>
          <p:cNvCxnSpPr/>
          <p:nvPr/>
        </p:nvCxnSpPr>
        <p:spPr>
          <a:xfrm flipV="1">
            <a:off x="2719526" y="4787106"/>
            <a:ext cx="401637" cy="3810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ontent Placeholder 1">
            <a:extLst>
              <a:ext uri="{FF2B5EF4-FFF2-40B4-BE49-F238E27FC236}">
                <a16:creationId xmlns:a16="http://schemas.microsoft.com/office/drawing/2014/main" id="{84980D33-7E28-46B6-861D-EDF121596E29}"/>
              </a:ext>
            </a:extLst>
          </p:cNvPr>
          <p:cNvSpPr txBox="1">
            <a:spLocks/>
          </p:cNvSpPr>
          <p:nvPr/>
        </p:nvSpPr>
        <p:spPr bwMode="auto">
          <a:xfrm>
            <a:off x="3873392" y="5445334"/>
            <a:ext cx="5537200" cy="961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/>
          <a:lstStyle>
            <a:lvl1pPr marL="342900" indent="-161925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>
                <a:solidFill>
                  <a:schemeClr val="tx1"/>
                </a:solidFill>
                <a:latin typeface="Arial" pitchFamily="34" charset="0"/>
                <a:ea typeface="ＭＳ Ｐゴシック" charset="0"/>
                <a:cs typeface="Arial" pitchFamily="34" charset="0"/>
              </a:defRPr>
            </a:lvl1pPr>
            <a:lvl2pPr marL="542925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2pPr>
            <a:lvl3pPr marL="895350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4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3pPr>
            <a:lvl4pPr marL="12573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2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4pPr>
            <a:lvl5pPr marL="1619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Arial" pitchFamily="34" charset="0"/>
                <a:ea typeface="Arial" charset="0"/>
                <a:cs typeface="Arial" pitchFamily="34" charset="0"/>
              </a:defRPr>
            </a:lvl5pPr>
            <a:lvl6pPr marL="20764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6pPr>
            <a:lvl7pPr marL="25336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7pPr>
            <a:lvl8pPr marL="29908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8pPr>
            <a:lvl9pPr marL="34480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defRPr/>
            </a:pPr>
            <a:r>
              <a:rPr lang="en-US" dirty="0">
                <a:latin typeface="Calibri" charset="0"/>
                <a:ea typeface="MS PGothic" charset="0"/>
              </a:rPr>
              <a:t> Permanent heat loads</a:t>
            </a:r>
          </a:p>
          <a:p>
            <a:pPr lvl="1" eaLnBrk="1" hangingPunct="1">
              <a:defRPr/>
            </a:pPr>
            <a:r>
              <a:rPr lang="en-US" dirty="0">
                <a:latin typeface="Calibri" charset="0"/>
                <a:ea typeface="MS PGothic" charset="0"/>
              </a:rPr>
              <a:t>Heat fluxes from the Sun and Mars/Earth</a:t>
            </a:r>
          </a:p>
          <a:p>
            <a:pPr lvl="1" eaLnBrk="1" hangingPunct="1">
              <a:defRPr/>
            </a:pPr>
            <a:r>
              <a:rPr lang="en-US" dirty="0">
                <a:latin typeface="Calibri" charset="0"/>
                <a:ea typeface="MS PGothic" charset="0"/>
              </a:rPr>
              <a:t>Heat fluxes from the human habitat</a:t>
            </a:r>
          </a:p>
        </p:txBody>
      </p:sp>
      <p:sp>
        <p:nvSpPr>
          <p:cNvPr id="47" name="ZoneTexte 51">
            <a:extLst>
              <a:ext uri="{FF2B5EF4-FFF2-40B4-BE49-F238E27FC236}">
                <a16:creationId xmlns:a16="http://schemas.microsoft.com/office/drawing/2014/main" id="{207248CC-7FF3-4234-B755-7628951328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66940" y="4980543"/>
            <a:ext cx="31976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b="1" dirty="0">
                <a:latin typeface="Calibri" panose="020F0502020204030204" pitchFamily="34" charset="0"/>
              </a:rPr>
              <a:t>Temperature sink 7 K</a:t>
            </a:r>
          </a:p>
        </p:txBody>
      </p:sp>
    </p:spTree>
    <p:extLst>
      <p:ext uri="{BB962C8B-B14F-4D97-AF65-F5344CB8AC3E}">
        <p14:creationId xmlns:p14="http://schemas.microsoft.com/office/powerpoint/2010/main" val="42157075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>
                <a:latin typeface="Arial" charset="0"/>
                <a:cs typeface="Arial" charset="0"/>
              </a:rPr>
              <a:t>Cooling</a:t>
            </a:r>
            <a:r>
              <a:rPr lang="fr-FR" dirty="0">
                <a:latin typeface="Arial" charset="0"/>
                <a:cs typeface="Arial" charset="0"/>
              </a:rPr>
              <a:t> design</a:t>
            </a:r>
            <a:endParaRPr lang="fr-FR" altLang="en-US" sz="3200" dirty="0"/>
          </a:p>
        </p:txBody>
      </p:sp>
      <p:pic>
        <p:nvPicPr>
          <p:cNvPr id="33" name="Picture 2" descr="http://www.phy.duke.edu/research/hep/images/atlas_magnet_600x391.jpg">
            <a:extLst>
              <a:ext uri="{FF2B5EF4-FFF2-40B4-BE49-F238E27FC236}">
                <a16:creationId xmlns:a16="http://schemas.microsoft.com/office/drawing/2014/main" id="{F3F57696-6D23-4AB7-B966-AEE03329C9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960" y="1052736"/>
            <a:ext cx="4416425" cy="288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1">
            <a:extLst>
              <a:ext uri="{FF2B5EF4-FFF2-40B4-BE49-F238E27FC236}">
                <a16:creationId xmlns:a16="http://schemas.microsoft.com/office/drawing/2014/main" id="{C8147562-046F-4C00-9C23-6BFFFB4C16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910" y="1052736"/>
            <a:ext cx="4116388" cy="288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8" name="Straight Arrow Connector 3">
            <a:extLst>
              <a:ext uri="{FF2B5EF4-FFF2-40B4-BE49-F238E27FC236}">
                <a16:creationId xmlns:a16="http://schemas.microsoft.com/office/drawing/2014/main" id="{FC5152B7-CD31-483C-BBC9-7D3DE8B8D875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719835" y="4508723"/>
            <a:ext cx="1368425" cy="79216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9" name="Straight Arrow Connector 10">
            <a:extLst>
              <a:ext uri="{FF2B5EF4-FFF2-40B4-BE49-F238E27FC236}">
                <a16:creationId xmlns:a16="http://schemas.microsoft.com/office/drawing/2014/main" id="{471B200D-8FC5-4482-9614-4373AB8A38BE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672585" y="4508723"/>
            <a:ext cx="1150938" cy="79216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0" name="TextBox 8">
            <a:extLst>
              <a:ext uri="{FF2B5EF4-FFF2-40B4-BE49-F238E27FC236}">
                <a16:creationId xmlns:a16="http://schemas.microsoft.com/office/drawing/2014/main" id="{A711984B-AEB6-49D3-8966-CF82D87B2C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2135" y="4076923"/>
            <a:ext cx="863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fr-FR" b="1"/>
              <a:t>Space</a:t>
            </a:r>
          </a:p>
        </p:txBody>
      </p:sp>
      <p:sp>
        <p:nvSpPr>
          <p:cNvPr id="51" name="TextBox 14">
            <a:extLst>
              <a:ext uri="{FF2B5EF4-FFF2-40B4-BE49-F238E27FC236}">
                <a16:creationId xmlns:a16="http://schemas.microsoft.com/office/drawing/2014/main" id="{705CFF6E-5D4A-44E5-A075-4EC03271B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4748" y="4076923"/>
            <a:ext cx="774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fr-FR" b="1"/>
              <a:t>Earth</a:t>
            </a:r>
          </a:p>
        </p:txBody>
      </p:sp>
      <p:sp>
        <p:nvSpPr>
          <p:cNvPr id="52" name="TextBox 13">
            <a:extLst>
              <a:ext uri="{FF2B5EF4-FFF2-40B4-BE49-F238E27FC236}">
                <a16:creationId xmlns:a16="http://schemas.microsoft.com/office/drawing/2014/main" id="{44F6EC1F-D0C5-45F3-8D52-973C82DF64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1273" y="5516786"/>
            <a:ext cx="4352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fr-FR" b="1"/>
              <a:t>Cryogenic design of the SR2S Magnet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71761272-B9A4-4BBD-B1E8-4A0FB25920DC}"/>
              </a:ext>
            </a:extLst>
          </p:cNvPr>
          <p:cNvSpPr txBox="1"/>
          <p:nvPr/>
        </p:nvSpPr>
        <p:spPr>
          <a:xfrm>
            <a:off x="1750599" y="678419"/>
            <a:ext cx="33376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James Webb </a:t>
            </a:r>
            <a:r>
              <a:rPr lang="fr-FR" dirty="0" err="1"/>
              <a:t>Space</a:t>
            </a:r>
            <a:r>
              <a:rPr lang="fr-FR" dirty="0"/>
              <a:t> </a:t>
            </a:r>
            <a:r>
              <a:rPr lang="fr-FR" dirty="0" err="1"/>
              <a:t>Telescope</a:t>
            </a:r>
            <a:endParaRPr lang="fr-FR" dirty="0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C7302FB3-259C-4236-88F4-54087FDF0887}"/>
              </a:ext>
            </a:extLst>
          </p:cNvPr>
          <p:cNvSpPr txBox="1"/>
          <p:nvPr/>
        </p:nvSpPr>
        <p:spPr>
          <a:xfrm>
            <a:off x="6672585" y="650003"/>
            <a:ext cx="26637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ATLAS Magnet (CERN)</a:t>
            </a:r>
          </a:p>
        </p:txBody>
      </p:sp>
    </p:spTree>
    <p:extLst>
      <p:ext uri="{BB962C8B-B14F-4D97-AF65-F5344CB8AC3E}">
        <p14:creationId xmlns:p14="http://schemas.microsoft.com/office/powerpoint/2010/main" val="14022084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charset="0"/>
                <a:cs typeface="Arial" charset="0"/>
              </a:rPr>
              <a:t>Sunshield option</a:t>
            </a:r>
            <a:endParaRPr lang="fr-FR" altLang="en-US" sz="3200" dirty="0"/>
          </a:p>
        </p:txBody>
      </p:sp>
      <p:pic>
        <p:nvPicPr>
          <p:cNvPr id="31" name="Image 21">
            <a:extLst>
              <a:ext uri="{FF2B5EF4-FFF2-40B4-BE49-F238E27FC236}">
                <a16:creationId xmlns:a16="http://schemas.microsoft.com/office/drawing/2014/main" id="{B40A2B7C-98F2-4787-9453-50A1DCFE8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5" t="17242" r="10593" b="36661"/>
          <a:stretch>
            <a:fillRect/>
          </a:stretch>
        </p:blipFill>
        <p:spPr bwMode="auto">
          <a:xfrm>
            <a:off x="462568" y="2398509"/>
            <a:ext cx="6984776" cy="311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Box 2">
            <a:extLst>
              <a:ext uri="{FF2B5EF4-FFF2-40B4-BE49-F238E27FC236}">
                <a16:creationId xmlns:a16="http://schemas.microsoft.com/office/drawing/2014/main" id="{4B7D3273-A1F9-4B70-93EE-E4FC4ABFC8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360" y="686767"/>
            <a:ext cx="734377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fr-FR" sz="2000" b="1" dirty="0"/>
              <a:t>V-groove </a:t>
            </a:r>
            <a:r>
              <a:rPr lang="en-US" altLang="fr-FR" sz="2000" dirty="0"/>
              <a:t>+ </a:t>
            </a:r>
            <a:r>
              <a:rPr lang="en-US" altLang="fr-FR" sz="2000" b="1" dirty="0"/>
              <a:t>MLI</a:t>
            </a:r>
            <a:r>
              <a:rPr lang="en-US" altLang="fr-FR" sz="2000" dirty="0"/>
              <a:t> sunshield around the magnet to reduce the radiations heat loads coming from the sun or planets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DC160884-5E53-4702-845F-C887598A0D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2144" y="1341091"/>
            <a:ext cx="465584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fr-FR" dirty="0"/>
              <a:t>3 V-groove layers (10 mm thickness)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fr-FR" dirty="0"/>
              <a:t>3° between layers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fr-FR" dirty="0"/>
              <a:t>MLI conduction modeled in every layer</a:t>
            </a:r>
          </a:p>
        </p:txBody>
      </p:sp>
      <p:pic>
        <p:nvPicPr>
          <p:cNvPr id="6" name="Image 9">
            <a:extLst>
              <a:ext uri="{FF2B5EF4-FFF2-40B4-BE49-F238E27FC236}">
                <a16:creationId xmlns:a16="http://schemas.microsoft.com/office/drawing/2014/main" id="{F77FC496-4710-4E34-8190-46285CBD6C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44" r="56332" b="26315"/>
          <a:stretch/>
        </p:blipFill>
        <p:spPr bwMode="auto">
          <a:xfrm>
            <a:off x="8112224" y="2421284"/>
            <a:ext cx="3396134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8CB2824B-6F5D-4180-B290-2402CBC799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95695" y="5877272"/>
            <a:ext cx="576064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fr-FR" b="1" dirty="0"/>
              <a:t>Reduction of the sun heat load from 200 kW to 1 W</a:t>
            </a:r>
          </a:p>
        </p:txBody>
      </p:sp>
    </p:spTree>
    <p:extLst>
      <p:ext uri="{BB962C8B-B14F-4D97-AF65-F5344CB8AC3E}">
        <p14:creationId xmlns:p14="http://schemas.microsoft.com/office/powerpoint/2010/main" val="1414596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charset="0"/>
                <a:cs typeface="Arial" charset="0"/>
              </a:rPr>
              <a:t>Human Habitat heat load</a:t>
            </a:r>
            <a:endParaRPr lang="fr-FR" altLang="en-US" sz="3200" dirty="0"/>
          </a:p>
        </p:txBody>
      </p:sp>
      <p:sp>
        <p:nvSpPr>
          <p:cNvPr id="23" name="Espace réservé du contenu 2">
            <a:extLst>
              <a:ext uri="{FF2B5EF4-FFF2-40B4-BE49-F238E27FC236}">
                <a16:creationId xmlns:a16="http://schemas.microsoft.com/office/drawing/2014/main" id="{37FD2B24-B14B-4394-A507-D11E15650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351" y="762001"/>
            <a:ext cx="10897210" cy="794791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80 K shield necessary to lower the heat fluxes from the human habitat</a:t>
            </a:r>
          </a:p>
        </p:txBody>
      </p:sp>
      <p:grpSp>
        <p:nvGrpSpPr>
          <p:cNvPr id="71" name="Groupe 4">
            <a:extLst>
              <a:ext uri="{FF2B5EF4-FFF2-40B4-BE49-F238E27FC236}">
                <a16:creationId xmlns:a16="http://schemas.microsoft.com/office/drawing/2014/main" id="{A7CE4983-2BC0-4978-8807-44E50C193808}"/>
              </a:ext>
            </a:extLst>
          </p:cNvPr>
          <p:cNvGrpSpPr>
            <a:grpSpLocks/>
          </p:cNvGrpSpPr>
          <p:nvPr/>
        </p:nvGrpSpPr>
        <p:grpSpPr bwMode="auto">
          <a:xfrm>
            <a:off x="3071664" y="1916832"/>
            <a:ext cx="4037013" cy="1385887"/>
            <a:chOff x="2555776" y="2132856"/>
            <a:chExt cx="3168352" cy="1152128"/>
          </a:xfrm>
        </p:grpSpPr>
        <p:sp>
          <p:nvSpPr>
            <p:cNvPr id="72" name="Ellipse 40">
              <a:extLst>
                <a:ext uri="{FF2B5EF4-FFF2-40B4-BE49-F238E27FC236}">
                  <a16:creationId xmlns:a16="http://schemas.microsoft.com/office/drawing/2014/main" id="{8B39D516-5D75-46FA-BBF2-1CFBB2199805}"/>
                </a:ext>
              </a:extLst>
            </p:cNvPr>
            <p:cNvSpPr/>
            <p:nvPr/>
          </p:nvSpPr>
          <p:spPr>
            <a:xfrm>
              <a:off x="2555776" y="2132856"/>
              <a:ext cx="1152468" cy="1152128"/>
            </a:xfrm>
            <a:prstGeom prst="ellipse">
              <a:avLst/>
            </a:prstGeom>
            <a:solidFill>
              <a:srgbClr val="276FBF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fr-FR" dirty="0"/>
            </a:p>
          </p:txBody>
        </p:sp>
        <p:sp>
          <p:nvSpPr>
            <p:cNvPr id="73" name="Ellipse 41">
              <a:extLst>
                <a:ext uri="{FF2B5EF4-FFF2-40B4-BE49-F238E27FC236}">
                  <a16:creationId xmlns:a16="http://schemas.microsoft.com/office/drawing/2014/main" id="{2BA5A661-F833-487F-A2CD-FEE93D562553}"/>
                </a:ext>
              </a:extLst>
            </p:cNvPr>
            <p:cNvSpPr/>
            <p:nvPr/>
          </p:nvSpPr>
          <p:spPr>
            <a:xfrm>
              <a:off x="4571660" y="2132856"/>
              <a:ext cx="1152468" cy="1152128"/>
            </a:xfrm>
            <a:prstGeom prst="ellipse">
              <a:avLst/>
            </a:prstGeom>
            <a:solidFill>
              <a:srgbClr val="276FBF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fr-FR" dirty="0">
                <a:ln>
                  <a:solidFill>
                    <a:schemeClr val="bg1">
                      <a:lumMod val="75000"/>
                    </a:schemeClr>
                  </a:solidFill>
                </a:ln>
              </a:endParaRPr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902918CA-E19E-420E-82FD-420591DD9B96}"/>
                </a:ext>
              </a:extLst>
            </p:cNvPr>
            <p:cNvSpPr/>
            <p:nvPr/>
          </p:nvSpPr>
          <p:spPr>
            <a:xfrm>
              <a:off x="3131387" y="2132856"/>
              <a:ext cx="2017130" cy="1152128"/>
            </a:xfrm>
            <a:prstGeom prst="rect">
              <a:avLst/>
            </a:prstGeom>
            <a:solidFill>
              <a:srgbClr val="276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fr-FR"/>
            </a:p>
          </p:txBody>
        </p:sp>
        <p:sp>
          <p:nvSpPr>
            <p:cNvPr id="75" name="Ellipse 43">
              <a:extLst>
                <a:ext uri="{FF2B5EF4-FFF2-40B4-BE49-F238E27FC236}">
                  <a16:creationId xmlns:a16="http://schemas.microsoft.com/office/drawing/2014/main" id="{5E2754EF-1D1F-4123-A87D-B8AD22C7853E}"/>
                </a:ext>
              </a:extLst>
            </p:cNvPr>
            <p:cNvSpPr/>
            <p:nvPr/>
          </p:nvSpPr>
          <p:spPr>
            <a:xfrm>
              <a:off x="4810875" y="2349292"/>
              <a:ext cx="674038" cy="71925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fr-FR"/>
            </a:p>
          </p:txBody>
        </p:sp>
        <p:sp>
          <p:nvSpPr>
            <p:cNvPr id="76" name="Ellipse 44">
              <a:extLst>
                <a:ext uri="{FF2B5EF4-FFF2-40B4-BE49-F238E27FC236}">
                  <a16:creationId xmlns:a16="http://schemas.microsoft.com/office/drawing/2014/main" id="{439D60E6-A103-4CF6-A942-10363D7BAD3E}"/>
                </a:ext>
              </a:extLst>
            </p:cNvPr>
            <p:cNvSpPr/>
            <p:nvPr/>
          </p:nvSpPr>
          <p:spPr>
            <a:xfrm>
              <a:off x="2803713" y="2349292"/>
              <a:ext cx="554430" cy="71925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fr-FR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6E5AF02C-1AFE-43DC-ABB9-765CEA294901}"/>
                </a:ext>
              </a:extLst>
            </p:cNvPr>
            <p:cNvSpPr/>
            <p:nvPr/>
          </p:nvSpPr>
          <p:spPr>
            <a:xfrm>
              <a:off x="3080305" y="2349292"/>
              <a:ext cx="2068212" cy="71925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fr-FR"/>
            </a:p>
          </p:txBody>
        </p:sp>
        <p:cxnSp>
          <p:nvCxnSpPr>
            <p:cNvPr id="78" name="Connecteur droit 46">
              <a:extLst>
                <a:ext uri="{FF2B5EF4-FFF2-40B4-BE49-F238E27FC236}">
                  <a16:creationId xmlns:a16="http://schemas.microsoft.com/office/drawing/2014/main" id="{327BA71C-0622-49DC-AD37-03F040EDDDC7}"/>
                </a:ext>
              </a:extLst>
            </p:cNvPr>
            <p:cNvCxnSpPr>
              <a:stCxn id="72" idx="0"/>
            </p:cNvCxnSpPr>
            <p:nvPr/>
          </p:nvCxnSpPr>
          <p:spPr>
            <a:xfrm>
              <a:off x="3131387" y="2132856"/>
              <a:ext cx="201713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Connecteur droit 47">
              <a:extLst>
                <a:ext uri="{FF2B5EF4-FFF2-40B4-BE49-F238E27FC236}">
                  <a16:creationId xmlns:a16="http://schemas.microsoft.com/office/drawing/2014/main" id="{3CCE38E1-4C24-40E4-9610-330C349184D9}"/>
                </a:ext>
              </a:extLst>
            </p:cNvPr>
            <p:cNvCxnSpPr>
              <a:endCxn id="73" idx="0"/>
            </p:cNvCxnSpPr>
            <p:nvPr/>
          </p:nvCxnSpPr>
          <p:spPr>
            <a:xfrm>
              <a:off x="3131387" y="2132856"/>
              <a:ext cx="201713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Connecteur droit 48">
              <a:extLst>
                <a:ext uri="{FF2B5EF4-FFF2-40B4-BE49-F238E27FC236}">
                  <a16:creationId xmlns:a16="http://schemas.microsoft.com/office/drawing/2014/main" id="{0D2463B7-C05F-4422-8E05-4B2DFE17A657}"/>
                </a:ext>
              </a:extLst>
            </p:cNvPr>
            <p:cNvCxnSpPr>
              <a:stCxn id="72" idx="0"/>
              <a:endCxn id="73" idx="0"/>
            </p:cNvCxnSpPr>
            <p:nvPr/>
          </p:nvCxnSpPr>
          <p:spPr>
            <a:xfrm>
              <a:off x="3131387" y="2132856"/>
              <a:ext cx="2017130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Connecteur droit 49">
              <a:extLst>
                <a:ext uri="{FF2B5EF4-FFF2-40B4-BE49-F238E27FC236}">
                  <a16:creationId xmlns:a16="http://schemas.microsoft.com/office/drawing/2014/main" id="{46E00D5C-1C11-4582-B4E3-CE7B11F81830}"/>
                </a:ext>
              </a:extLst>
            </p:cNvPr>
            <p:cNvCxnSpPr>
              <a:stCxn id="72" idx="4"/>
              <a:endCxn id="73" idx="4"/>
            </p:cNvCxnSpPr>
            <p:nvPr/>
          </p:nvCxnSpPr>
          <p:spPr>
            <a:xfrm>
              <a:off x="3131387" y="3284984"/>
              <a:ext cx="2017130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39CBC46C-6087-4BB2-B3EC-6DFF47913544}"/>
              </a:ext>
            </a:extLst>
          </p:cNvPr>
          <p:cNvSpPr/>
          <p:nvPr/>
        </p:nvSpPr>
        <p:spPr bwMode="auto">
          <a:xfrm>
            <a:off x="3766989" y="3818657"/>
            <a:ext cx="2676525" cy="762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FR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83" name="Connecteur droit 9">
            <a:extLst>
              <a:ext uri="{FF2B5EF4-FFF2-40B4-BE49-F238E27FC236}">
                <a16:creationId xmlns:a16="http://schemas.microsoft.com/office/drawing/2014/main" id="{CD3CF661-96B5-42B9-B323-27ACAFC77C8E}"/>
              </a:ext>
            </a:extLst>
          </p:cNvPr>
          <p:cNvCxnSpPr/>
          <p:nvPr/>
        </p:nvCxnSpPr>
        <p:spPr bwMode="auto">
          <a:xfrm>
            <a:off x="3765402" y="3910732"/>
            <a:ext cx="2676525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Rectangle à coins arrondis 10">
            <a:extLst>
              <a:ext uri="{FF2B5EF4-FFF2-40B4-BE49-F238E27FC236}">
                <a16:creationId xmlns:a16="http://schemas.microsoft.com/office/drawing/2014/main" id="{701B0A49-F33B-4973-94B8-CD6B6021325E}"/>
              </a:ext>
            </a:extLst>
          </p:cNvPr>
          <p:cNvSpPr/>
          <p:nvPr/>
        </p:nvSpPr>
        <p:spPr bwMode="auto">
          <a:xfrm>
            <a:off x="3858238" y="4541677"/>
            <a:ext cx="2445313" cy="97842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1750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Human habitat</a:t>
            </a:r>
          </a:p>
          <a:p>
            <a:pPr algn="ctr">
              <a:defRPr/>
            </a:pPr>
            <a:r>
              <a:rPr lang="en-US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300 K</a:t>
            </a:r>
          </a:p>
        </p:txBody>
      </p:sp>
      <p:cxnSp>
        <p:nvCxnSpPr>
          <p:cNvPr id="85" name="Connecteur droit avec flèche 11">
            <a:extLst>
              <a:ext uri="{FF2B5EF4-FFF2-40B4-BE49-F238E27FC236}">
                <a16:creationId xmlns:a16="http://schemas.microsoft.com/office/drawing/2014/main" id="{064E1A75-72E0-46E0-AEE2-72119ACE0207}"/>
              </a:ext>
            </a:extLst>
          </p:cNvPr>
          <p:cNvCxnSpPr/>
          <p:nvPr/>
        </p:nvCxnSpPr>
        <p:spPr>
          <a:xfrm flipV="1">
            <a:off x="2725589" y="3910732"/>
            <a:ext cx="1222375" cy="904875"/>
          </a:xfrm>
          <a:prstGeom prst="straightConnector1">
            <a:avLst/>
          </a:prstGeom>
          <a:ln>
            <a:tailEnd type="oval" w="sm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6" name="ZoneTexte 51">
            <a:extLst>
              <a:ext uri="{FF2B5EF4-FFF2-40B4-BE49-F238E27FC236}">
                <a16:creationId xmlns:a16="http://schemas.microsoft.com/office/drawing/2014/main" id="{B1A103EB-34E5-4A1D-8A75-8C24B77741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9739" y="3586882"/>
            <a:ext cx="21875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>
                <a:latin typeface="Calibri" panose="020F0502020204030204" pitchFamily="34" charset="0"/>
              </a:rPr>
              <a:t>100 W to be extracted @ 80 K</a:t>
            </a:r>
          </a:p>
        </p:txBody>
      </p:sp>
      <p:cxnSp>
        <p:nvCxnSpPr>
          <p:cNvPr id="87" name="Connecteur droit avec flèche 5">
            <a:extLst>
              <a:ext uri="{FF2B5EF4-FFF2-40B4-BE49-F238E27FC236}">
                <a16:creationId xmlns:a16="http://schemas.microsoft.com/office/drawing/2014/main" id="{E566E9FB-4036-4C7F-B6DD-9840504D5D87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027464" y="3974232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8" name="ZoneTexte 51">
            <a:extLst>
              <a:ext uri="{FF2B5EF4-FFF2-40B4-BE49-F238E27FC236}">
                <a16:creationId xmlns:a16="http://schemas.microsoft.com/office/drawing/2014/main" id="{CC1D4516-7B76-4175-9371-63E4C690B1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1502" y="3586882"/>
            <a:ext cx="15811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sz="1400" dirty="0">
                <a:latin typeface="Calibri" panose="020F0502020204030204" pitchFamily="34" charset="0"/>
              </a:rPr>
              <a:t>10 mm Aluminum</a:t>
            </a:r>
          </a:p>
          <a:p>
            <a:pPr algn="ctr"/>
            <a:r>
              <a:rPr lang="en-US" altLang="fr-FR" sz="1400" dirty="0">
                <a:latin typeface="Calibri" panose="020F0502020204030204" pitchFamily="34" charset="0"/>
              </a:rPr>
              <a:t>80 K internal shield</a:t>
            </a:r>
          </a:p>
        </p:txBody>
      </p:sp>
      <p:cxnSp>
        <p:nvCxnSpPr>
          <p:cNvPr id="89" name="Connecteur droit avec flèche 17">
            <a:extLst>
              <a:ext uri="{FF2B5EF4-FFF2-40B4-BE49-F238E27FC236}">
                <a16:creationId xmlns:a16="http://schemas.microsoft.com/office/drawing/2014/main" id="{6357B6CF-6427-47D8-AD51-29936C77A26F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081439" y="3302719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" name="Connecteur droit avec flèche 18">
            <a:extLst>
              <a:ext uri="{FF2B5EF4-FFF2-40B4-BE49-F238E27FC236}">
                <a16:creationId xmlns:a16="http://schemas.microsoft.com/office/drawing/2014/main" id="{DB974F7D-0D27-45E7-AC0D-ACC13BF8C70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094014" y="3974232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" name="Connecteur droit avec flèche 19">
            <a:extLst>
              <a:ext uri="{FF2B5EF4-FFF2-40B4-BE49-F238E27FC236}">
                <a16:creationId xmlns:a16="http://schemas.microsoft.com/office/drawing/2014/main" id="{446F82B3-751F-4593-80E8-301B56EC95A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371827" y="3974232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" name="Connecteur droit avec flèche 20">
            <a:extLst>
              <a:ext uri="{FF2B5EF4-FFF2-40B4-BE49-F238E27FC236}">
                <a16:creationId xmlns:a16="http://schemas.microsoft.com/office/drawing/2014/main" id="{30A71231-2097-4BA1-8101-8A20E3BFCA1D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676627" y="3974232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3" name="Connecteur droit avec flèche 21">
            <a:extLst>
              <a:ext uri="{FF2B5EF4-FFF2-40B4-BE49-F238E27FC236}">
                <a16:creationId xmlns:a16="http://schemas.microsoft.com/office/drawing/2014/main" id="{54469891-BCF6-4D84-BF83-0C941BC38F58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386239" y="3974232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4" name="Connecteur droit avec flèche 22">
            <a:extLst>
              <a:ext uri="{FF2B5EF4-FFF2-40B4-BE49-F238E27FC236}">
                <a16:creationId xmlns:a16="http://schemas.microsoft.com/office/drawing/2014/main" id="{B7172BAF-7BE9-4487-8D6F-6695F3F41F2B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762477" y="3974232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5" name="Connecteur droit avec flèche 23">
            <a:extLst>
              <a:ext uri="{FF2B5EF4-FFF2-40B4-BE49-F238E27FC236}">
                <a16:creationId xmlns:a16="http://schemas.microsoft.com/office/drawing/2014/main" id="{C4950683-24E2-4653-ADF7-93F1B1F7604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114902" y="3975819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6" name="ZoneTexte 51">
            <a:extLst>
              <a:ext uri="{FF2B5EF4-FFF2-40B4-BE49-F238E27FC236}">
                <a16:creationId xmlns:a16="http://schemas.microsoft.com/office/drawing/2014/main" id="{80B4C11B-D077-4D94-AD5B-C0651DA5EF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81727" y="2454994"/>
            <a:ext cx="21256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dirty="0">
                <a:latin typeface="Calibri" panose="020F0502020204030204" pitchFamily="34" charset="0"/>
              </a:rPr>
              <a:t>10 W to be extracted @ 10 K</a:t>
            </a:r>
          </a:p>
        </p:txBody>
      </p:sp>
      <p:cxnSp>
        <p:nvCxnSpPr>
          <p:cNvPr id="97" name="Connecteur droit avec flèche 25">
            <a:extLst>
              <a:ext uri="{FF2B5EF4-FFF2-40B4-BE49-F238E27FC236}">
                <a16:creationId xmlns:a16="http://schemas.microsoft.com/office/drawing/2014/main" id="{7E3A0FF9-E7B5-40C3-86F2-34C3A5EDFFF1}"/>
              </a:ext>
            </a:extLst>
          </p:cNvPr>
          <p:cNvCxnSpPr/>
          <p:nvPr/>
        </p:nvCxnSpPr>
        <p:spPr>
          <a:xfrm flipH="1">
            <a:off x="6851502" y="1737444"/>
            <a:ext cx="788987" cy="357188"/>
          </a:xfrm>
          <a:prstGeom prst="straightConnector1">
            <a:avLst/>
          </a:prstGeom>
          <a:ln>
            <a:tailEnd type="oval" w="sm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8" name="Rectangle 97">
            <a:extLst>
              <a:ext uri="{FF2B5EF4-FFF2-40B4-BE49-F238E27FC236}">
                <a16:creationId xmlns:a16="http://schemas.microsoft.com/office/drawing/2014/main" id="{D5160C4D-B950-4116-91DE-4EE528608643}"/>
              </a:ext>
            </a:extLst>
          </p:cNvPr>
          <p:cNvSpPr/>
          <p:nvPr/>
        </p:nvSpPr>
        <p:spPr>
          <a:xfrm>
            <a:off x="2809975" y="232789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dirty="0">
                <a:ln w="12700">
                  <a:solidFill>
                    <a:schemeClr val="tx1"/>
                  </a:solidFill>
                  <a:prstDash val="solid"/>
                </a:ln>
                <a:latin typeface="Calibri" pitchFamily="34" charset="0"/>
                <a:ea typeface="MS PGothic" pitchFamily="34" charset="-128"/>
              </a:rPr>
              <a:t>Magnet cold mass 10 K</a:t>
            </a:r>
          </a:p>
        </p:txBody>
      </p:sp>
      <p:sp>
        <p:nvSpPr>
          <p:cNvPr id="99" name="ZoneTexte 51">
            <a:extLst>
              <a:ext uri="{FF2B5EF4-FFF2-40B4-BE49-F238E27FC236}">
                <a16:creationId xmlns:a16="http://schemas.microsoft.com/office/drawing/2014/main" id="{8FF6FE37-3169-48F1-A62F-4D5553C6F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2989" y="4661619"/>
            <a:ext cx="45878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sz="1400">
                <a:latin typeface="Calibri" panose="020F0502020204030204" pitchFamily="34" charset="0"/>
              </a:rPr>
              <a:t>MLI</a:t>
            </a:r>
          </a:p>
        </p:txBody>
      </p:sp>
      <p:sp>
        <p:nvSpPr>
          <p:cNvPr id="100" name="ZoneTexte 51">
            <a:extLst>
              <a:ext uri="{FF2B5EF4-FFF2-40B4-BE49-F238E27FC236}">
                <a16:creationId xmlns:a16="http://schemas.microsoft.com/office/drawing/2014/main" id="{4FC50E78-2F45-4CFD-B9AB-D176402F1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2877" y="1583457"/>
            <a:ext cx="4587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sz="1400">
                <a:latin typeface="Calibri" panose="020F0502020204030204" pitchFamily="34" charset="0"/>
              </a:rPr>
              <a:t>MLI</a:t>
            </a:r>
          </a:p>
        </p:txBody>
      </p:sp>
      <p:cxnSp>
        <p:nvCxnSpPr>
          <p:cNvPr id="101" name="Connecteur droit avec flèche 24">
            <a:extLst>
              <a:ext uri="{FF2B5EF4-FFF2-40B4-BE49-F238E27FC236}">
                <a16:creationId xmlns:a16="http://schemas.microsoft.com/office/drawing/2014/main" id="{BBDF722F-F476-4A0C-8684-3D45D2392045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581627" y="3856757"/>
            <a:ext cx="400050" cy="0"/>
          </a:xfrm>
          <a:prstGeom prst="straightConnector1">
            <a:avLst/>
          </a:prstGeom>
          <a:noFill/>
          <a:ln w="25400">
            <a:solidFill>
              <a:srgbClr val="276FBF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2" name="Connecteur droit avec flèche 26">
            <a:extLst>
              <a:ext uri="{FF2B5EF4-FFF2-40B4-BE49-F238E27FC236}">
                <a16:creationId xmlns:a16="http://schemas.microsoft.com/office/drawing/2014/main" id="{1AE62879-B9DD-4E8B-87C3-B6004C9EE8E0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7181702" y="2697882"/>
            <a:ext cx="400050" cy="0"/>
          </a:xfrm>
          <a:prstGeom prst="straightConnector1">
            <a:avLst/>
          </a:prstGeom>
          <a:noFill/>
          <a:ln w="25400">
            <a:solidFill>
              <a:srgbClr val="276FBF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3" name="Connecteur droit avec flèche 27">
            <a:extLst>
              <a:ext uri="{FF2B5EF4-FFF2-40B4-BE49-F238E27FC236}">
                <a16:creationId xmlns:a16="http://schemas.microsoft.com/office/drawing/2014/main" id="{9851B37E-0A21-4CFC-89E3-761197865F6B}"/>
              </a:ext>
            </a:extLst>
          </p:cNvPr>
          <p:cNvCxnSpPr/>
          <p:nvPr/>
        </p:nvCxnSpPr>
        <p:spPr>
          <a:xfrm flipV="1">
            <a:off x="2725589" y="3270969"/>
            <a:ext cx="1374775" cy="1544638"/>
          </a:xfrm>
          <a:prstGeom prst="straightConnector1">
            <a:avLst/>
          </a:prstGeom>
          <a:ln>
            <a:tailEnd type="oval" w="sm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3060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charset="0"/>
                <a:cs typeface="Arial" charset="0"/>
              </a:rPr>
              <a:t>Thermal links</a:t>
            </a:r>
            <a:endParaRPr lang="fr-FR" altLang="en-US" sz="3200" dirty="0"/>
          </a:p>
        </p:txBody>
      </p:sp>
      <p:sp>
        <p:nvSpPr>
          <p:cNvPr id="23" name="Espace réservé du contenu 2">
            <a:extLst>
              <a:ext uri="{FF2B5EF4-FFF2-40B4-BE49-F238E27FC236}">
                <a16:creationId xmlns:a16="http://schemas.microsoft.com/office/drawing/2014/main" id="{37FD2B24-B14B-4394-A507-D11E15650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351" y="762001"/>
            <a:ext cx="10897210" cy="504237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8 regular pulse tube cryocoolers (4 W @ 10 K) needed to cool down the entire magnet</a:t>
            </a:r>
          </a:p>
        </p:txBody>
      </p:sp>
      <p:pic>
        <p:nvPicPr>
          <p:cNvPr id="37" name="Picture 32">
            <a:extLst>
              <a:ext uri="{FF2B5EF4-FFF2-40B4-BE49-F238E27FC236}">
                <a16:creationId xmlns:a16="http://schemas.microsoft.com/office/drawing/2014/main" id="{DCD7A988-F95D-4617-9C41-D542DF6E9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7828" y="1556792"/>
            <a:ext cx="4060825" cy="141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8" name="Forme libre 33">
            <a:extLst>
              <a:ext uri="{FF2B5EF4-FFF2-40B4-BE49-F238E27FC236}">
                <a16:creationId xmlns:a16="http://schemas.microsoft.com/office/drawing/2014/main" id="{4807319A-166D-41B1-9334-1436105D3668}"/>
              </a:ext>
            </a:extLst>
          </p:cNvPr>
          <p:cNvSpPr>
            <a:spLocks/>
          </p:cNvSpPr>
          <p:nvPr/>
        </p:nvSpPr>
        <p:spPr bwMode="auto">
          <a:xfrm>
            <a:off x="5355728" y="3611017"/>
            <a:ext cx="1614488" cy="647700"/>
          </a:xfrm>
          <a:custGeom>
            <a:avLst/>
            <a:gdLst>
              <a:gd name="T0" fmla="*/ 0 w 2171333"/>
              <a:gd name="T1" fmla="*/ 417706 h 401038"/>
              <a:gd name="T2" fmla="*/ 168512 w 2171333"/>
              <a:gd name="T3" fmla="*/ 487859 h 401038"/>
              <a:gd name="T4" fmla="*/ 401456 w 2171333"/>
              <a:gd name="T5" fmla="*/ 955533 h 401038"/>
              <a:gd name="T6" fmla="*/ 515450 w 2171333"/>
              <a:gd name="T7" fmla="*/ 1002299 h 401038"/>
              <a:gd name="T8" fmla="*/ 624487 w 2171333"/>
              <a:gd name="T9" fmla="*/ 464475 h 401038"/>
              <a:gd name="T10" fmla="*/ 723612 w 2171333"/>
              <a:gd name="T11" fmla="*/ 183870 h 401038"/>
              <a:gd name="T12" fmla="*/ 877255 w 2171333"/>
              <a:gd name="T13" fmla="*/ 20183 h 401038"/>
              <a:gd name="T14" fmla="*/ 1016031 w 2171333"/>
              <a:gd name="T15" fmla="*/ 832 h 401038"/>
              <a:gd name="T16" fmla="*/ 1200448 w 2171333"/>
              <a:gd name="T17" fmla="*/ 3516 h 40103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171333" h="401038">
                <a:moveTo>
                  <a:pt x="0" y="160138"/>
                </a:moveTo>
                <a:cubicBezTo>
                  <a:pt x="91888" y="156403"/>
                  <a:pt x="183777" y="152668"/>
                  <a:pt x="304800" y="187033"/>
                </a:cubicBezTo>
                <a:cubicBezTo>
                  <a:pt x="425823" y="221398"/>
                  <a:pt x="621553" y="333457"/>
                  <a:pt x="726141" y="366327"/>
                </a:cubicBezTo>
                <a:cubicBezTo>
                  <a:pt x="830729" y="399197"/>
                  <a:pt x="865095" y="415632"/>
                  <a:pt x="932330" y="384256"/>
                </a:cubicBezTo>
                <a:cubicBezTo>
                  <a:pt x="999565" y="352880"/>
                  <a:pt x="1066800" y="230362"/>
                  <a:pt x="1129553" y="178068"/>
                </a:cubicBezTo>
                <a:cubicBezTo>
                  <a:pt x="1192306" y="125774"/>
                  <a:pt x="1232647" y="98879"/>
                  <a:pt x="1308847" y="70491"/>
                </a:cubicBezTo>
                <a:cubicBezTo>
                  <a:pt x="1385047" y="42103"/>
                  <a:pt x="1498600" y="19433"/>
                  <a:pt x="1586753" y="7738"/>
                </a:cubicBezTo>
                <a:cubicBezTo>
                  <a:pt x="1674906" y="-3957"/>
                  <a:pt x="1740335" y="1384"/>
                  <a:pt x="1837765" y="319"/>
                </a:cubicBezTo>
                <a:cubicBezTo>
                  <a:pt x="1935195" y="-746"/>
                  <a:pt x="2076456" y="5830"/>
                  <a:pt x="2171333" y="1348"/>
                </a:cubicBezTo>
              </a:path>
            </a:pathLst>
          </a:custGeom>
          <a:noFill/>
          <a:ln w="31750" cap="flat" cmpd="sng">
            <a:solidFill>
              <a:srgbClr val="E46C0A"/>
            </a:solidFill>
            <a:prstDash val="solid"/>
            <a:round/>
            <a:headEnd/>
            <a:tailEnd/>
          </a:ln>
          <a:effectLst>
            <a:outerShdw blurRad="40000" dist="23000" dir="5400000" rotWithShape="0">
              <a:srgbClr val="000000">
                <a:alpha val="34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pPr>
              <a:defRPr/>
            </a:pPr>
            <a:endParaRPr lang="fr-FR"/>
          </a:p>
        </p:txBody>
      </p:sp>
      <p:cxnSp>
        <p:nvCxnSpPr>
          <p:cNvPr id="39" name="Connecteur droit 4">
            <a:extLst>
              <a:ext uri="{FF2B5EF4-FFF2-40B4-BE49-F238E27FC236}">
                <a16:creationId xmlns:a16="http://schemas.microsoft.com/office/drawing/2014/main" id="{10545F2A-BFBA-4321-A0ED-20087240F08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322766" y="3584029"/>
            <a:ext cx="0" cy="581025"/>
          </a:xfrm>
          <a:prstGeom prst="line">
            <a:avLst/>
          </a:prstGeom>
          <a:noFill/>
          <a:ln w="76200">
            <a:solidFill>
              <a:srgbClr val="9BBB59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0" name="Connecteur droit 5">
            <a:extLst>
              <a:ext uri="{FF2B5EF4-FFF2-40B4-BE49-F238E27FC236}">
                <a16:creationId xmlns:a16="http://schemas.microsoft.com/office/drawing/2014/main" id="{7E678267-902E-44F8-8DE2-12741043014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978153" y="3572917"/>
            <a:ext cx="0" cy="581025"/>
          </a:xfrm>
          <a:prstGeom prst="line">
            <a:avLst/>
          </a:prstGeom>
          <a:noFill/>
          <a:ln w="76200">
            <a:solidFill>
              <a:srgbClr val="9BBB59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9293B297-A9AD-4B24-94FF-987E798EA548}"/>
              </a:ext>
            </a:extLst>
          </p:cNvPr>
          <p:cNvSpPr/>
          <p:nvPr/>
        </p:nvSpPr>
        <p:spPr bwMode="auto">
          <a:xfrm>
            <a:off x="6332041" y="3493542"/>
            <a:ext cx="2676525" cy="762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FR"/>
          </a:p>
        </p:txBody>
      </p:sp>
      <p:cxnSp>
        <p:nvCxnSpPr>
          <p:cNvPr id="42" name="Connecteur droit 8">
            <a:extLst>
              <a:ext uri="{FF2B5EF4-FFF2-40B4-BE49-F238E27FC236}">
                <a16:creationId xmlns:a16="http://schemas.microsoft.com/office/drawing/2014/main" id="{27D1BE14-73E8-4443-9E48-3D27583E4F1E}"/>
              </a:ext>
            </a:extLst>
          </p:cNvPr>
          <p:cNvCxnSpPr/>
          <p:nvPr/>
        </p:nvCxnSpPr>
        <p:spPr bwMode="auto">
          <a:xfrm>
            <a:off x="6332041" y="3585617"/>
            <a:ext cx="2676525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à coins arrondis 9">
            <a:extLst>
              <a:ext uri="{FF2B5EF4-FFF2-40B4-BE49-F238E27FC236}">
                <a16:creationId xmlns:a16="http://schemas.microsoft.com/office/drawing/2014/main" id="{3C224219-61FD-47BB-8A32-8BA071DB6641}"/>
              </a:ext>
            </a:extLst>
          </p:cNvPr>
          <p:cNvSpPr/>
          <p:nvPr/>
        </p:nvSpPr>
        <p:spPr bwMode="auto">
          <a:xfrm>
            <a:off x="6433642" y="4207277"/>
            <a:ext cx="2445313" cy="97842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1750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Human habitat</a:t>
            </a:r>
          </a:p>
          <a:p>
            <a:pPr algn="ctr">
              <a:defRPr/>
            </a:pPr>
            <a:r>
              <a:rPr lang="en-US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300 K</a:t>
            </a:r>
          </a:p>
        </p:txBody>
      </p:sp>
      <p:sp>
        <p:nvSpPr>
          <p:cNvPr id="44" name="ZoneTexte 51">
            <a:extLst>
              <a:ext uri="{FF2B5EF4-FFF2-40B4-BE49-F238E27FC236}">
                <a16:creationId xmlns:a16="http://schemas.microsoft.com/office/drawing/2014/main" id="{85F24103-4D64-4AC0-B47B-92F2F709BC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43391" y="3687217"/>
            <a:ext cx="1597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>
                <a:latin typeface="Calibri" panose="020F0502020204030204" pitchFamily="34" charset="0"/>
              </a:rPr>
              <a:t>110 W @ 80 K</a:t>
            </a:r>
          </a:p>
        </p:txBody>
      </p:sp>
      <p:cxnSp>
        <p:nvCxnSpPr>
          <p:cNvPr id="45" name="Connecteur droit avec flèche 13">
            <a:extLst>
              <a:ext uri="{FF2B5EF4-FFF2-40B4-BE49-F238E27FC236}">
                <a16:creationId xmlns:a16="http://schemas.microsoft.com/office/drawing/2014/main" id="{976ABDD0-C2A4-46EA-B371-A669EA24B22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78153" y="3638004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6" name="Connecteur droit avec flèche 14">
            <a:extLst>
              <a:ext uri="{FF2B5EF4-FFF2-40B4-BE49-F238E27FC236}">
                <a16:creationId xmlns:a16="http://schemas.microsoft.com/office/drawing/2014/main" id="{B3220394-AB8A-41A9-BD0A-2838DAD3112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8322766" y="3641179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7" name="ZoneTexte 51">
            <a:extLst>
              <a:ext uri="{FF2B5EF4-FFF2-40B4-BE49-F238E27FC236}">
                <a16:creationId xmlns:a16="http://schemas.microsoft.com/office/drawing/2014/main" id="{91B139B1-8ED3-4132-A2E9-078EC5B4E5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1978" y="3064917"/>
            <a:ext cx="14366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>
                <a:latin typeface="Calibri" panose="020F0502020204030204" pitchFamily="34" charset="0"/>
              </a:rPr>
              <a:t>11 W @ 10 K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48CC456-D433-4CA1-B94A-B3E4E1514FC4}"/>
              </a:ext>
            </a:extLst>
          </p:cNvPr>
          <p:cNvSpPr/>
          <p:nvPr/>
        </p:nvSpPr>
        <p:spPr>
          <a:xfrm>
            <a:off x="5150807" y="2129509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dirty="0">
                <a:ln w="12700">
                  <a:solidFill>
                    <a:schemeClr val="tx1"/>
                  </a:solidFill>
                  <a:prstDash val="solid"/>
                </a:ln>
                <a:latin typeface="+mn-lt"/>
                <a:ea typeface="MS PGothic" pitchFamily="34" charset="-128"/>
              </a:rPr>
              <a:t>Magnet cold mass 10 K</a:t>
            </a:r>
          </a:p>
        </p:txBody>
      </p:sp>
      <p:cxnSp>
        <p:nvCxnSpPr>
          <p:cNvPr id="49" name="Connecteur droit 20">
            <a:extLst>
              <a:ext uri="{FF2B5EF4-FFF2-40B4-BE49-F238E27FC236}">
                <a16:creationId xmlns:a16="http://schemas.microsoft.com/office/drawing/2014/main" id="{1BCC39F2-9DD5-4AC4-8A9A-0825C868D80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103566" y="2941092"/>
            <a:ext cx="0" cy="539750"/>
          </a:xfrm>
          <a:prstGeom prst="line">
            <a:avLst/>
          </a:prstGeom>
          <a:noFill/>
          <a:ln w="76200">
            <a:solidFill>
              <a:srgbClr val="9BBB59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0" name="Connecteur droit avec flèche 21">
            <a:extLst>
              <a:ext uri="{FF2B5EF4-FFF2-40B4-BE49-F238E27FC236}">
                <a16:creationId xmlns:a16="http://schemas.microsoft.com/office/drawing/2014/main" id="{F16F45B5-225F-4915-92D1-B3ADD39F38E7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7103566" y="2988717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51" name="Picture 3">
            <a:extLst>
              <a:ext uri="{FF2B5EF4-FFF2-40B4-BE49-F238E27FC236}">
                <a16:creationId xmlns:a16="http://schemas.microsoft.com/office/drawing/2014/main" id="{8B01CCBE-92DB-4D2A-B013-47707768F6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3"/>
          <a:stretch/>
        </p:blipFill>
        <p:spPr bwMode="auto">
          <a:xfrm>
            <a:off x="4639150" y="3171799"/>
            <a:ext cx="716518" cy="1854205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0" rev="108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Forme libre 29">
            <a:extLst>
              <a:ext uri="{FF2B5EF4-FFF2-40B4-BE49-F238E27FC236}">
                <a16:creationId xmlns:a16="http://schemas.microsoft.com/office/drawing/2014/main" id="{B2385888-D2AA-4403-882B-E02A65B4E9BF}"/>
              </a:ext>
            </a:extLst>
          </p:cNvPr>
          <p:cNvSpPr>
            <a:spLocks/>
          </p:cNvSpPr>
          <p:nvPr/>
        </p:nvSpPr>
        <p:spPr bwMode="auto">
          <a:xfrm>
            <a:off x="5150941" y="2941092"/>
            <a:ext cx="1666875" cy="447675"/>
          </a:xfrm>
          <a:custGeom>
            <a:avLst/>
            <a:gdLst>
              <a:gd name="T0" fmla="*/ 0 w 2115671"/>
              <a:gd name="T1" fmla="*/ 206730 h 447088"/>
              <a:gd name="T2" fmla="*/ 189202 w 2115671"/>
              <a:gd name="T3" fmla="*/ 233695 h 447088"/>
              <a:gd name="T4" fmla="*/ 450745 w 2115671"/>
              <a:gd name="T5" fmla="*/ 413460 h 447088"/>
              <a:gd name="T6" fmla="*/ 578734 w 2115671"/>
              <a:gd name="T7" fmla="*/ 431437 h 447088"/>
              <a:gd name="T8" fmla="*/ 701159 w 2115671"/>
              <a:gd name="T9" fmla="*/ 224707 h 447088"/>
              <a:gd name="T10" fmla="*/ 812454 w 2115671"/>
              <a:gd name="T11" fmla="*/ 116847 h 447088"/>
              <a:gd name="T12" fmla="*/ 984961 w 2115671"/>
              <a:gd name="T13" fmla="*/ 53930 h 447088"/>
              <a:gd name="T14" fmla="*/ 1140774 w 2115671"/>
              <a:gd name="T15" fmla="*/ 17978 h 447088"/>
              <a:gd name="T16" fmla="*/ 1313282 w 2115671"/>
              <a:gd name="T17" fmla="*/ 0 h 4470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115671" h="447088">
                <a:moveTo>
                  <a:pt x="0" y="206188"/>
                </a:moveTo>
                <a:cubicBezTo>
                  <a:pt x="91888" y="202453"/>
                  <a:pt x="183777" y="198718"/>
                  <a:pt x="304800" y="233083"/>
                </a:cubicBezTo>
                <a:cubicBezTo>
                  <a:pt x="425823" y="267448"/>
                  <a:pt x="621553" y="379507"/>
                  <a:pt x="726141" y="412377"/>
                </a:cubicBezTo>
                <a:cubicBezTo>
                  <a:pt x="830729" y="445247"/>
                  <a:pt x="865095" y="461682"/>
                  <a:pt x="932330" y="430306"/>
                </a:cubicBezTo>
                <a:cubicBezTo>
                  <a:pt x="999565" y="398930"/>
                  <a:pt x="1066800" y="276412"/>
                  <a:pt x="1129553" y="224118"/>
                </a:cubicBezTo>
                <a:cubicBezTo>
                  <a:pt x="1192306" y="171824"/>
                  <a:pt x="1232647" y="144929"/>
                  <a:pt x="1308847" y="116541"/>
                </a:cubicBezTo>
                <a:cubicBezTo>
                  <a:pt x="1385047" y="88153"/>
                  <a:pt x="1498600" y="70223"/>
                  <a:pt x="1586753" y="53788"/>
                </a:cubicBezTo>
                <a:cubicBezTo>
                  <a:pt x="1674906" y="37353"/>
                  <a:pt x="1749612" y="26895"/>
                  <a:pt x="1837765" y="17930"/>
                </a:cubicBezTo>
                <a:cubicBezTo>
                  <a:pt x="1925918" y="8965"/>
                  <a:pt x="2020794" y="4482"/>
                  <a:pt x="2115671" y="0"/>
                </a:cubicBezTo>
              </a:path>
            </a:pathLst>
          </a:custGeom>
          <a:noFill/>
          <a:ln w="31750" cap="flat" cmpd="sng">
            <a:solidFill>
              <a:srgbClr val="E46C0A"/>
            </a:solidFill>
            <a:prstDash val="solid"/>
            <a:round/>
            <a:headEnd/>
            <a:tailEnd/>
          </a:ln>
          <a:effectLst>
            <a:outerShdw blurRad="40000" dist="23000" dir="5400000" rotWithShape="0">
              <a:srgbClr val="000000">
                <a:alpha val="34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/>
          <a:p>
            <a:pPr>
              <a:defRPr/>
            </a:pPr>
            <a:endParaRPr lang="fr-FR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0F66DFA-BC44-44C6-B175-AC285BCE2E53}"/>
              </a:ext>
            </a:extLst>
          </p:cNvPr>
          <p:cNvSpPr/>
          <p:nvPr/>
        </p:nvSpPr>
        <p:spPr>
          <a:xfrm>
            <a:off x="4997409" y="3096923"/>
            <a:ext cx="270876" cy="87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FR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13FD8D2-624E-445F-A05E-79E19311255D}"/>
              </a:ext>
            </a:extLst>
          </p:cNvPr>
          <p:cNvSpPr/>
          <p:nvPr/>
        </p:nvSpPr>
        <p:spPr>
          <a:xfrm>
            <a:off x="4891770" y="3827426"/>
            <a:ext cx="504000" cy="12507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FR"/>
          </a:p>
        </p:txBody>
      </p:sp>
      <p:sp>
        <p:nvSpPr>
          <p:cNvPr id="55" name="ZoneTexte 51">
            <a:extLst>
              <a:ext uri="{FF2B5EF4-FFF2-40B4-BE49-F238E27FC236}">
                <a16:creationId xmlns:a16="http://schemas.microsoft.com/office/drawing/2014/main" id="{B06E42CB-EFF0-43D4-AFB7-95AD29B361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2853" y="2858542"/>
            <a:ext cx="841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sz="1400">
                <a:latin typeface="Calibri" panose="020F0502020204030204" pitchFamily="34" charset="0"/>
              </a:rPr>
              <a:t>2</a:t>
            </a:r>
            <a:r>
              <a:rPr lang="en-US" altLang="fr-FR" sz="1400" baseline="30000">
                <a:latin typeface="Calibri" panose="020F0502020204030204" pitchFamily="34" charset="0"/>
              </a:rPr>
              <a:t>nd</a:t>
            </a:r>
            <a:r>
              <a:rPr lang="en-US" altLang="fr-FR" sz="1400">
                <a:latin typeface="Calibri" panose="020F0502020204030204" pitchFamily="34" charset="0"/>
              </a:rPr>
              <a:t> Stage</a:t>
            </a:r>
          </a:p>
        </p:txBody>
      </p:sp>
      <p:sp>
        <p:nvSpPr>
          <p:cNvPr id="56" name="ZoneTexte 51">
            <a:extLst>
              <a:ext uri="{FF2B5EF4-FFF2-40B4-BE49-F238E27FC236}">
                <a16:creationId xmlns:a16="http://schemas.microsoft.com/office/drawing/2014/main" id="{D1997A65-0331-4CEA-808E-34AD55364D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4766" y="3596729"/>
            <a:ext cx="8016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fr-FR" sz="1400">
                <a:latin typeface="Calibri" panose="020F0502020204030204" pitchFamily="34" charset="0"/>
              </a:rPr>
              <a:t>1</a:t>
            </a:r>
            <a:r>
              <a:rPr lang="en-US" altLang="fr-FR" sz="1400" baseline="30000">
                <a:latin typeface="Calibri" panose="020F0502020204030204" pitchFamily="34" charset="0"/>
              </a:rPr>
              <a:t>st</a:t>
            </a:r>
            <a:r>
              <a:rPr lang="en-US" altLang="fr-FR" sz="1400">
                <a:latin typeface="Calibri" panose="020F0502020204030204" pitchFamily="34" charset="0"/>
              </a:rPr>
              <a:t> Stage</a:t>
            </a:r>
          </a:p>
        </p:txBody>
      </p:sp>
      <p:cxnSp>
        <p:nvCxnSpPr>
          <p:cNvPr id="57" name="Connecteur droit 37">
            <a:extLst>
              <a:ext uri="{FF2B5EF4-FFF2-40B4-BE49-F238E27FC236}">
                <a16:creationId xmlns:a16="http://schemas.microsoft.com/office/drawing/2014/main" id="{861C4EE1-C02E-4D00-B113-46E25CCA1B7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197353" y="2950617"/>
            <a:ext cx="0" cy="539750"/>
          </a:xfrm>
          <a:prstGeom prst="line">
            <a:avLst/>
          </a:prstGeom>
          <a:noFill/>
          <a:ln w="76200">
            <a:solidFill>
              <a:srgbClr val="9BBB59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8" name="Connecteur droit avec flèche 23">
            <a:extLst>
              <a:ext uri="{FF2B5EF4-FFF2-40B4-BE49-F238E27FC236}">
                <a16:creationId xmlns:a16="http://schemas.microsoft.com/office/drawing/2014/main" id="{D1DBFD67-5265-4441-979D-34898367637C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8197353" y="3003004"/>
            <a:ext cx="0" cy="43497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9" name="TextBox 2">
            <a:extLst>
              <a:ext uri="{FF2B5EF4-FFF2-40B4-BE49-F238E27FC236}">
                <a16:creationId xmlns:a16="http://schemas.microsoft.com/office/drawing/2014/main" id="{FB568A13-91AC-4BC2-9E35-D73FD24930B1}"/>
              </a:ext>
            </a:extLst>
          </p:cNvPr>
          <p:cNvSpPr txBox="1"/>
          <p:nvPr/>
        </p:nvSpPr>
        <p:spPr>
          <a:xfrm>
            <a:off x="726578" y="1917154"/>
            <a:ext cx="433684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  <a:defRPr/>
            </a:pPr>
            <a:r>
              <a:rPr lang="en-US" b="1" dirty="0">
                <a:latin typeface="Arial" charset="0"/>
                <a:ea typeface="ＭＳ Ｐゴシック" charset="0"/>
                <a:cs typeface="ＭＳ Ｐゴシック" charset="0"/>
              </a:rPr>
              <a:t>2</a:t>
            </a:r>
            <a:r>
              <a:rPr lang="en-US" b="1" baseline="30000" dirty="0">
                <a:latin typeface="Arial" charset="0"/>
                <a:ea typeface="ＭＳ Ｐゴシック" charset="0"/>
                <a:cs typeface="ＭＳ Ｐゴシック" charset="0"/>
              </a:rPr>
              <a:t>nd</a:t>
            </a:r>
            <a:r>
              <a:rPr lang="en-US" b="1" dirty="0">
                <a:latin typeface="Arial" charset="0"/>
                <a:ea typeface="ＭＳ Ｐゴシック" charset="0"/>
                <a:cs typeface="ＭＳ Ｐゴシック" charset="0"/>
              </a:rPr>
              <a:t> Stage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: no need of any thermal link using pure titanium as the structural component</a:t>
            </a:r>
          </a:p>
          <a:p>
            <a:pPr marL="285750" indent="-285750">
              <a:buFont typeface="Arial"/>
              <a:buChar char="•"/>
              <a:defRPr/>
            </a:pPr>
            <a:endParaRPr lang="en-US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 marL="285750" indent="-285750">
              <a:buFont typeface="Arial"/>
              <a:buChar char="•"/>
              <a:defRPr/>
            </a:pPr>
            <a:r>
              <a:rPr lang="en-US" b="1" dirty="0">
                <a:latin typeface="Arial" charset="0"/>
                <a:ea typeface="ＭＳ Ｐゴシック" charset="0"/>
                <a:cs typeface="ＭＳ Ｐゴシック" charset="0"/>
              </a:rPr>
              <a:t>1</a:t>
            </a:r>
            <a:r>
              <a:rPr lang="en-US" b="1" baseline="30000" dirty="0">
                <a:latin typeface="Arial" charset="0"/>
                <a:ea typeface="ＭＳ Ｐゴシック" charset="0"/>
                <a:cs typeface="ＭＳ Ｐゴシック" charset="0"/>
              </a:rPr>
              <a:t>st</a:t>
            </a:r>
            <a:r>
              <a:rPr lang="en-US" b="1" dirty="0">
                <a:latin typeface="Arial" charset="0"/>
                <a:ea typeface="ＭＳ Ｐゴシック" charset="0"/>
                <a:cs typeface="ＭＳ Ｐゴシック" charset="0"/>
              </a:rPr>
              <a:t> Stage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: Long efficient thermal link</a:t>
            </a:r>
          </a:p>
          <a:p>
            <a:pPr>
              <a:defRPr/>
            </a:pPr>
            <a:endParaRPr lang="en-US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01FAAE67-CBF7-4545-8AF9-DB3ED20A477C}"/>
              </a:ext>
            </a:extLst>
          </p:cNvPr>
          <p:cNvSpPr txBox="1"/>
          <p:nvPr/>
        </p:nvSpPr>
        <p:spPr>
          <a:xfrm>
            <a:off x="263168" y="5781958"/>
            <a:ext cx="11582119" cy="394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defRPr/>
            </a:pPr>
            <a:r>
              <a:rPr lang="en-US" b="1" dirty="0">
                <a:solidFill>
                  <a:srgbClr val="C00000"/>
                </a:solidFill>
                <a:latin typeface="Arial" charset="0"/>
                <a:ea typeface="ＭＳ Ｐゴシック" charset="0"/>
                <a:cs typeface="ＭＳ Ｐゴシック" charset="0"/>
              </a:rPr>
              <a:t>Development of extra long two-phase heat pipe working without gravity = Pulsating Heat Pipe (PHP)</a:t>
            </a:r>
          </a:p>
        </p:txBody>
      </p:sp>
    </p:spTree>
    <p:extLst>
      <p:ext uri="{BB962C8B-B14F-4D97-AF65-F5344CB8AC3E}">
        <p14:creationId xmlns:p14="http://schemas.microsoft.com/office/powerpoint/2010/main" val="22785704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charset="0"/>
                <a:cs typeface="Arial" charset="0"/>
              </a:rPr>
              <a:t>General thermal design</a:t>
            </a:r>
            <a:endParaRPr lang="fr-FR" altLang="en-US" sz="3200" dirty="0"/>
          </a:p>
        </p:txBody>
      </p:sp>
      <p:sp>
        <p:nvSpPr>
          <p:cNvPr id="28" name="TextBox 2">
            <a:extLst>
              <a:ext uri="{FF2B5EF4-FFF2-40B4-BE49-F238E27FC236}">
                <a16:creationId xmlns:a16="http://schemas.microsoft.com/office/drawing/2014/main" id="{FA14D52A-88B4-4768-A328-6BBF01891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6012" y="6092925"/>
            <a:ext cx="395288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fr-FR"/>
          </a:p>
        </p:txBody>
      </p:sp>
      <p:sp>
        <p:nvSpPr>
          <p:cNvPr id="29" name="TextBox 4">
            <a:extLst>
              <a:ext uri="{FF2B5EF4-FFF2-40B4-BE49-F238E27FC236}">
                <a16:creationId xmlns:a16="http://schemas.microsoft.com/office/drawing/2014/main" id="{1AA144BA-18F5-4398-BE10-9A9A9B7A47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0762" y="6092925"/>
            <a:ext cx="161925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fr-FR"/>
          </a:p>
        </p:txBody>
      </p:sp>
      <p:pic>
        <p:nvPicPr>
          <p:cNvPr id="30" name="Image 8">
            <a:extLst>
              <a:ext uri="{FF2B5EF4-FFF2-40B4-BE49-F238E27FC236}">
                <a16:creationId xmlns:a16="http://schemas.microsoft.com/office/drawing/2014/main" id="{55F00576-CA05-44F9-AB02-EEB6DAB92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8" t="44466" r="1706" b="13062"/>
          <a:stretch>
            <a:fillRect/>
          </a:stretch>
        </p:blipFill>
        <p:spPr bwMode="auto">
          <a:xfrm>
            <a:off x="695400" y="836712"/>
            <a:ext cx="7129462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Image 22">
            <a:extLst>
              <a:ext uri="{FF2B5EF4-FFF2-40B4-BE49-F238E27FC236}">
                <a16:creationId xmlns:a16="http://schemas.microsoft.com/office/drawing/2014/main" id="{F42FDE06-4DA4-44AC-B5A5-7DF3F8A71C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1" t="37024" r="12898" b="28851"/>
          <a:stretch>
            <a:fillRect/>
          </a:stretch>
        </p:blipFill>
        <p:spPr bwMode="auto">
          <a:xfrm>
            <a:off x="3287787" y="4148237"/>
            <a:ext cx="6264275" cy="21605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Straight Arrow Connector 2">
            <a:extLst>
              <a:ext uri="{FF2B5EF4-FFF2-40B4-BE49-F238E27FC236}">
                <a16:creationId xmlns:a16="http://schemas.microsoft.com/office/drawing/2014/main" id="{4BFBAEE0-A0E7-4975-AF89-8E3B526B789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424187" y="3429100"/>
            <a:ext cx="792163" cy="7191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824760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Pulsating Heat Pipe</a:t>
            </a:r>
            <a:endParaRPr lang="fr-FR" altLang="en-US" sz="3200" dirty="0"/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8880985" cy="540330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Two-phase capillary flow heat pipe → gravity independent</a:t>
            </a:r>
          </a:p>
          <a:p>
            <a:pPr lvl="8"/>
            <a:endParaRPr lang="en-US" dirty="0"/>
          </a:p>
          <a:p>
            <a:r>
              <a:rPr lang="en-US" dirty="0"/>
              <a:t>Passive heat exchanger with a capillary smooth tube</a:t>
            </a:r>
          </a:p>
          <a:p>
            <a:pPr lvl="8"/>
            <a:endParaRPr lang="en-US" dirty="0"/>
          </a:p>
          <a:p>
            <a:r>
              <a:rPr lang="en-US" dirty="0"/>
              <a:t>Tube arranged in U-shape in several turns thermally connected between an evaporator and an condenser separated by an adiabatic region </a:t>
            </a:r>
          </a:p>
          <a:p>
            <a:pPr lvl="8"/>
            <a:endParaRPr lang="en-US" dirty="0"/>
          </a:p>
          <a:p>
            <a:r>
              <a:rPr lang="en-US" dirty="0"/>
              <a:t>Tube partially filled by the working fluid in two-phase close to saturation</a:t>
            </a:r>
          </a:p>
          <a:p>
            <a:pPr lvl="8"/>
            <a:endParaRPr lang="en-US" dirty="0"/>
          </a:p>
          <a:p>
            <a:r>
              <a:rPr lang="en-US" dirty="0"/>
              <a:t>Tube diameter  → dominating capillary force</a:t>
            </a:r>
          </a:p>
          <a:p>
            <a:pPr lvl="8"/>
            <a:endParaRPr lang="en-US" dirty="0"/>
          </a:p>
          <a:p>
            <a:r>
              <a:rPr lang="en-US" dirty="0"/>
              <a:t>Complex oscillating movement </a:t>
            </a:r>
          </a:p>
          <a:p>
            <a:pPr lvl="1"/>
            <a:r>
              <a:rPr lang="en-US" dirty="0"/>
              <a:t>Vaporization at the evaporator and overpressure in the tube branches</a:t>
            </a:r>
          </a:p>
          <a:p>
            <a:pPr lvl="1"/>
            <a:r>
              <a:rPr lang="en-US" dirty="0"/>
              <a:t>Vapor bubbles motion </a:t>
            </a:r>
          </a:p>
          <a:p>
            <a:pPr lvl="1"/>
            <a:r>
              <a:rPr lang="en-US" dirty="0"/>
              <a:t>Liquefaction at the condenser</a:t>
            </a:r>
          </a:p>
          <a:p>
            <a:pPr lvl="8"/>
            <a:endParaRPr lang="en-US" dirty="0"/>
          </a:p>
          <a:p>
            <a:r>
              <a:rPr lang="en-US" dirty="0"/>
              <a:t>High heat transfer</a:t>
            </a:r>
          </a:p>
          <a:p>
            <a:pPr lvl="1"/>
            <a:r>
              <a:rPr lang="en-US" dirty="0"/>
              <a:t>Combination of phase change and advection in the liquid parts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1A84FAEA-D1AF-4444-85E8-EE0DFADB5B3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4" y="692696"/>
            <a:ext cx="2016224" cy="2620828"/>
          </a:xfrm>
          <a:prstGeom prst="rect">
            <a:avLst/>
          </a:prstGeom>
        </p:spPr>
      </p:pic>
      <p:pic>
        <p:nvPicPr>
          <p:cNvPr id="11" name="Pulsating_Heat_Pipe">
            <a:hlinkClick r:id="" action="ppaction://media"/>
            <a:extLst>
              <a:ext uri="{FF2B5EF4-FFF2-40B4-BE49-F238E27FC236}">
                <a16:creationId xmlns:a16="http://schemas.microsoft.com/office/drawing/2014/main" id="{8056B976-6420-432E-BC51-43A4D89F6D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17478" y="3501008"/>
            <a:ext cx="4005032" cy="300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4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4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longuest</a:t>
            </a:r>
            <a:r>
              <a:rPr lang="en-US" dirty="0"/>
              <a:t> </a:t>
            </a:r>
            <a:r>
              <a:rPr lang="en-US" dirty="0" err="1"/>
              <a:t>cryo</a:t>
            </a:r>
            <a:r>
              <a:rPr lang="en-US" dirty="0"/>
              <a:t> PHP</a:t>
            </a:r>
            <a:endParaRPr lang="fr-FR" altLang="en-US" sz="3200" dirty="0"/>
          </a:p>
        </p:txBody>
      </p:sp>
      <p:sp>
        <p:nvSpPr>
          <p:cNvPr id="7" name="Espace réservé du contenu 2">
            <a:extLst>
              <a:ext uri="{FF2B5EF4-FFF2-40B4-BE49-F238E27FC236}">
                <a16:creationId xmlns:a16="http://schemas.microsoft.com/office/drawing/2014/main" id="{2B807E3D-BC56-4561-9640-15FEB67FB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009" y="764704"/>
            <a:ext cx="5627948" cy="2895530"/>
          </a:xfrm>
        </p:spPr>
        <p:txBody>
          <a:bodyPr/>
          <a:lstStyle/>
          <a:p>
            <a:r>
              <a:rPr lang="en-US" altLang="en-US" dirty="0"/>
              <a:t>3.7 m long PHP</a:t>
            </a:r>
          </a:p>
          <a:p>
            <a:pPr lvl="1"/>
            <a:r>
              <a:rPr lang="en-US" altLang="en-US" dirty="0"/>
              <a:t>1.5 mm inner diameter</a:t>
            </a:r>
          </a:p>
          <a:p>
            <a:pPr lvl="1"/>
            <a:r>
              <a:rPr lang="en-US" altLang="en-US" dirty="0"/>
              <a:t>12, 24 and 36 tubes</a:t>
            </a:r>
          </a:p>
          <a:p>
            <a:pPr lvl="1"/>
            <a:r>
              <a:rPr lang="en-US" altLang="en-US" dirty="0"/>
              <a:t>30 cm evaporator and condenser</a:t>
            </a:r>
          </a:p>
          <a:p>
            <a:pPr lvl="1"/>
            <a:r>
              <a:rPr lang="en-US" altLang="en-US" dirty="0"/>
              <a:t>3.1 m adiabatic part</a:t>
            </a:r>
          </a:p>
          <a:p>
            <a:pPr lvl="8"/>
            <a:endParaRPr lang="en-US" altLang="en-US" dirty="0"/>
          </a:p>
          <a:p>
            <a:r>
              <a:rPr lang="en-US" altLang="en-US" dirty="0"/>
              <a:t>175 W </a:t>
            </a:r>
            <a:r>
              <a:rPr lang="en-US" altLang="en-US" dirty="0" err="1"/>
              <a:t>cryocooler</a:t>
            </a:r>
            <a:r>
              <a:rPr lang="en-US" altLang="en-US" dirty="0"/>
              <a:t> at 77 K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F151B002-4038-4E30-A2B3-E7FD8690A5C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668" y="3501008"/>
            <a:ext cx="3381209" cy="2249108"/>
          </a:xfrm>
          <a:prstGeom prst="rect">
            <a:avLst/>
          </a:prstGeom>
        </p:spPr>
      </p:pic>
      <p:pic>
        <p:nvPicPr>
          <p:cNvPr id="19" name="Image 12" descr="\\dapnia\data\manip\SACM_R&amp;D_Cryo\PROJECTS\SR2S\WPs\WP42\PHP\Photos\PHP_Cryostat.jpg">
            <a:extLst>
              <a:ext uri="{FF2B5EF4-FFF2-40B4-BE49-F238E27FC236}">
                <a16:creationId xmlns:a16="http://schemas.microsoft.com/office/drawing/2014/main" id="{4DE6810F-1C9E-45E0-B746-2D10CA409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117" y="764704"/>
            <a:ext cx="6327215" cy="4207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EFDF39C3-FB14-4853-9AD0-D84D58FACE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7928" y="5023071"/>
            <a:ext cx="3935203" cy="1694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8219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longuest</a:t>
            </a:r>
            <a:r>
              <a:rPr lang="en-US" dirty="0"/>
              <a:t> </a:t>
            </a:r>
            <a:r>
              <a:rPr lang="en-US" dirty="0" err="1"/>
              <a:t>cryo</a:t>
            </a:r>
            <a:r>
              <a:rPr lang="en-US" dirty="0"/>
              <a:t> PHP</a:t>
            </a:r>
            <a:endParaRPr lang="fr-FR" altLang="en-US" sz="3200" dirty="0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539CF2A8-A4D5-4025-9BC9-878C3CAEAC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844067"/>
            <a:ext cx="7152354" cy="391370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0C53D0A-B2A0-4C5A-A2CF-F917B059D5C2}"/>
              </a:ext>
            </a:extLst>
          </p:cNvPr>
          <p:cNvSpPr/>
          <p:nvPr/>
        </p:nvSpPr>
        <p:spPr>
          <a:xfrm>
            <a:off x="431371" y="4775246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Condenser temperature controlled at 80 K</a:t>
            </a:r>
            <a:b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Power 10 W</a:t>
            </a:r>
            <a:b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Void fraction 33%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7DEBC6-253E-4428-BB6C-9A5CB65CF9A3}"/>
              </a:ext>
            </a:extLst>
          </p:cNvPr>
          <p:cNvSpPr/>
          <p:nvPr/>
        </p:nvSpPr>
        <p:spPr>
          <a:xfrm>
            <a:off x="431371" y="5716052"/>
            <a:ext cx="4436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dirty="0">
                <a:solidFill>
                  <a:srgbClr val="C00000"/>
                </a:solidFill>
              </a:rPr>
              <a:t>4</a:t>
            </a:r>
            <a:r>
              <a:rPr lang="fr-FR" dirty="0">
                <a:solidFill>
                  <a:srgbClr val="C00000"/>
                </a:solidFill>
              </a:rPr>
              <a:t> </a:t>
            </a:r>
            <a:r>
              <a:rPr lang="pl-PL" dirty="0">
                <a:solidFill>
                  <a:srgbClr val="C00000"/>
                </a:solidFill>
              </a:rPr>
              <a:t>m PHP k≈ 200 kW/m.K to 300 kW/m.K 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8C4A5B-0385-4DC9-8002-34CB373ADC8F}"/>
              </a:ext>
            </a:extLst>
          </p:cNvPr>
          <p:cNvSpPr/>
          <p:nvPr/>
        </p:nvSpPr>
        <p:spPr>
          <a:xfrm>
            <a:off x="9352052" y="2459339"/>
            <a:ext cx="2511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One hour stability!</a:t>
            </a:r>
          </a:p>
        </p:txBody>
      </p:sp>
    </p:spTree>
    <p:extLst>
      <p:ext uri="{BB962C8B-B14F-4D97-AF65-F5344CB8AC3E}">
        <p14:creationId xmlns:p14="http://schemas.microsoft.com/office/powerpoint/2010/main" val="39942205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Will we go to Mars soon?</a:t>
            </a:r>
          </a:p>
        </p:txBody>
      </p:sp>
      <p:pic>
        <p:nvPicPr>
          <p:cNvPr id="4" name="Espace réservé du contenu 6">
            <a:extLst>
              <a:ext uri="{FF2B5EF4-FFF2-40B4-BE49-F238E27FC236}">
                <a16:creationId xmlns:a16="http://schemas.microsoft.com/office/drawing/2014/main" id="{47264072-ADE6-45CF-B95D-CCFEE5DD74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31" b="3800"/>
          <a:stretch/>
        </p:blipFill>
        <p:spPr bwMode="auto">
          <a:xfrm>
            <a:off x="0" y="0"/>
            <a:ext cx="12192000" cy="685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B6B65B8B-498F-4A87-8C3B-D651DE72A82F}"/>
              </a:ext>
            </a:extLst>
          </p:cNvPr>
          <p:cNvSpPr txBox="1"/>
          <p:nvPr/>
        </p:nvSpPr>
        <p:spPr>
          <a:xfrm>
            <a:off x="479376" y="251154"/>
            <a:ext cx="61628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Will we go to Mars soon?</a:t>
            </a:r>
            <a:endParaRPr lang="fr-FR" sz="2800" dirty="0">
              <a:solidFill>
                <a:schemeClr val="bg1"/>
              </a:solidFill>
            </a:endParaRPr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335361" y="903958"/>
            <a:ext cx="5040560" cy="216294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Better magnetic configuration</a:t>
            </a:r>
          </a:p>
          <a:p>
            <a:r>
              <a:rPr lang="en-US" dirty="0">
                <a:solidFill>
                  <a:schemeClr val="bg1"/>
                </a:solidFill>
              </a:rPr>
              <a:t>Improvement of the MgB2 cable properties</a:t>
            </a:r>
          </a:p>
          <a:p>
            <a:r>
              <a:rPr lang="en-US" dirty="0">
                <a:solidFill>
                  <a:schemeClr val="bg1"/>
                </a:solidFill>
              </a:rPr>
              <a:t>Improvement of the cryogenic system</a:t>
            </a:r>
          </a:p>
          <a:p>
            <a:r>
              <a:rPr lang="en-US" dirty="0">
                <a:solidFill>
                  <a:schemeClr val="bg1"/>
                </a:solidFill>
              </a:rPr>
              <a:t>Reduction of the mass</a:t>
            </a:r>
          </a:p>
          <a:p>
            <a:r>
              <a:rPr lang="en-US" dirty="0">
                <a:solidFill>
                  <a:schemeClr val="bg1"/>
                </a:solidFill>
              </a:rPr>
              <a:t>Construction of the magnet</a:t>
            </a:r>
          </a:p>
          <a:p>
            <a:r>
              <a:rPr lang="en-US" dirty="0">
                <a:solidFill>
                  <a:schemeClr val="bg1"/>
                </a:solidFill>
              </a:rPr>
              <a:t>Launch scenarios</a:t>
            </a:r>
          </a:p>
          <a:p>
            <a:r>
              <a:rPr lang="en-US" dirty="0">
                <a:solidFill>
                  <a:schemeClr val="bg1"/>
                </a:solidFill>
              </a:rPr>
              <a:t>And the cost…</a:t>
            </a:r>
          </a:p>
        </p:txBody>
      </p:sp>
    </p:spTree>
    <p:extLst>
      <p:ext uri="{BB962C8B-B14F-4D97-AF65-F5344CB8AC3E}">
        <p14:creationId xmlns:p14="http://schemas.microsoft.com/office/powerpoint/2010/main" val="32185012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Spin-off : A new magnetic configuration </a:t>
            </a:r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6651029" cy="72278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The pumpkin configuration</a:t>
            </a:r>
          </a:p>
        </p:txBody>
      </p:sp>
      <p:pic>
        <p:nvPicPr>
          <p:cNvPr id="6" name="Picture 2" descr="C:\Users\Valerio\Downloads\download (2)\Immagini\20160120093725.jpg">
            <a:extLst>
              <a:ext uri="{FF2B5EF4-FFF2-40B4-BE49-F238E27FC236}">
                <a16:creationId xmlns:a16="http://schemas.microsoft.com/office/drawing/2014/main" id="{9552872B-36D6-4CA2-A8A3-D4B6970D1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030" r="1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35" y="1308377"/>
            <a:ext cx="530162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AB0C8AB-19EC-4845-9EF0-4B6A149448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056" y="4266516"/>
            <a:ext cx="4669341" cy="2591484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66C5CCD1-FED9-4F29-9165-219C546B446E}"/>
              </a:ext>
            </a:extLst>
          </p:cNvPr>
          <p:cNvSpPr txBox="1"/>
          <p:nvPr/>
        </p:nvSpPr>
        <p:spPr>
          <a:xfrm>
            <a:off x="1510275" y="5260524"/>
            <a:ext cx="29426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/>
              <a:t>Valerio </a:t>
            </a:r>
            <a:r>
              <a:rPr lang="fr-FR" sz="1400" dirty="0" err="1"/>
              <a:t>Calvelli</a:t>
            </a:r>
            <a:r>
              <a:rPr lang="fr-FR" sz="1400" dirty="0"/>
              <a:t> (CEA Paris-Saclay)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F1BE45EE-DA6C-4E89-9C65-593904E36F1B}"/>
              </a:ext>
            </a:extLst>
          </p:cNvPr>
          <p:cNvSpPr txBox="1"/>
          <p:nvPr/>
        </p:nvSpPr>
        <p:spPr>
          <a:xfrm>
            <a:off x="7095029" y="3670082"/>
            <a:ext cx="48245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Magnetic flux density contour lines of the new configuration </a:t>
            </a:r>
            <a:endParaRPr lang="fr-FR" sz="1200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CAF26D9C-BB2A-48FC-89EA-563B25DCB7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5029" y="716617"/>
            <a:ext cx="3389048" cy="2953465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8A7416E1-B131-43FB-A82F-AC8636A32D17}"/>
              </a:ext>
            </a:extLst>
          </p:cNvPr>
          <p:cNvSpPr txBox="1"/>
          <p:nvPr/>
        </p:nvSpPr>
        <p:spPr>
          <a:xfrm>
            <a:off x="415492" y="5780031"/>
            <a:ext cx="60974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900" dirty="0"/>
              <a:t> </a:t>
            </a:r>
            <a:r>
              <a:rPr lang="fr-FR" sz="900" dirty="0" err="1"/>
              <a:t>Calvelli</a:t>
            </a:r>
            <a:r>
              <a:rPr lang="fr-FR" sz="900" dirty="0"/>
              <a:t>, V et al. A Novel Configuration for </a:t>
            </a:r>
            <a:r>
              <a:rPr lang="fr-FR" sz="900" dirty="0" err="1"/>
              <a:t>Superconducting</a:t>
            </a:r>
            <a:r>
              <a:rPr lang="fr-FR" sz="900" dirty="0"/>
              <a:t> </a:t>
            </a:r>
            <a:r>
              <a:rPr lang="fr-FR" sz="900" dirty="0" err="1"/>
              <a:t>Space</a:t>
            </a:r>
            <a:r>
              <a:rPr lang="fr-FR" sz="900" dirty="0"/>
              <a:t> Radiation Shields, IEEE TRANSACTIONS ON APPLIED SUPERCONDUCTIVITY, 27, 4, </a:t>
            </a:r>
            <a:r>
              <a:rPr lang="fr-FR" sz="900" b="0" i="0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0500604, </a:t>
            </a:r>
            <a:r>
              <a:rPr lang="fr-FR" sz="900" dirty="0"/>
              <a:t>JUN, 2017, 10.1109/TASC.2016.2642638</a:t>
            </a:r>
          </a:p>
        </p:txBody>
      </p:sp>
    </p:spTree>
    <p:extLst>
      <p:ext uri="{BB962C8B-B14F-4D97-AF65-F5344CB8AC3E}">
        <p14:creationId xmlns:p14="http://schemas.microsoft.com/office/powerpoint/2010/main" val="11268823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Spin-off : HTS magnet cooled by PHP</a:t>
            </a:r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10825201" cy="72278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Most </a:t>
            </a:r>
            <a:r>
              <a:rPr lang="en-US" dirty="0" err="1"/>
              <a:t>powerfull</a:t>
            </a:r>
            <a:r>
              <a:rPr lang="en-US" dirty="0"/>
              <a:t> PHP in helium (more than 1 W à 4 -7 K) </a:t>
            </a:r>
          </a:p>
          <a:p>
            <a:r>
              <a:rPr lang="en-US" dirty="0"/>
              <a:t>First application of cooling a HTS magnet (5 T) by PHP neon and He temperature</a:t>
            </a:r>
          </a:p>
        </p:txBody>
      </p:sp>
      <p:pic>
        <p:nvPicPr>
          <p:cNvPr id="7" name="Picture 12">
            <a:extLst>
              <a:ext uri="{FF2B5EF4-FFF2-40B4-BE49-F238E27FC236}">
                <a16:creationId xmlns:a16="http://schemas.microsoft.com/office/drawing/2014/main" id="{E03B5989-D2D3-4E32-848C-F190F1881C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15" b="4076"/>
          <a:stretch/>
        </p:blipFill>
        <p:spPr>
          <a:xfrm>
            <a:off x="7896200" y="1668099"/>
            <a:ext cx="4159465" cy="4427900"/>
          </a:xfrm>
          <a:prstGeom prst="rect">
            <a:avLst/>
          </a:prstGeom>
        </p:spPr>
      </p:pic>
      <p:pic>
        <p:nvPicPr>
          <p:cNvPr id="8" name="Picture 20">
            <a:extLst>
              <a:ext uri="{FF2B5EF4-FFF2-40B4-BE49-F238E27FC236}">
                <a16:creationId xmlns:a16="http://schemas.microsoft.com/office/drawing/2014/main" id="{F63ACCAE-EB59-4CB8-9BA8-DB472629A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50" t="2324" r="8152" b="3781"/>
          <a:stretch/>
        </p:blipFill>
        <p:spPr>
          <a:xfrm>
            <a:off x="3382004" y="1734021"/>
            <a:ext cx="4275361" cy="4451570"/>
          </a:xfrm>
          <a:prstGeom prst="rect">
            <a:avLst/>
          </a:prstGeom>
        </p:spPr>
      </p:pic>
      <p:pic>
        <p:nvPicPr>
          <p:cNvPr id="9" name="Picture 38">
            <a:extLst>
              <a:ext uri="{FF2B5EF4-FFF2-40B4-BE49-F238E27FC236}">
                <a16:creationId xmlns:a16="http://schemas.microsoft.com/office/drawing/2014/main" id="{31E6BB55-2F6D-4A5E-AF3A-EBB69DEE855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32"/>
          <a:stretch/>
        </p:blipFill>
        <p:spPr>
          <a:xfrm>
            <a:off x="381043" y="1811611"/>
            <a:ext cx="2967179" cy="3634532"/>
          </a:xfrm>
          <a:prstGeom prst="rect">
            <a:avLst/>
          </a:prstGeom>
        </p:spPr>
      </p:pic>
      <p:sp>
        <p:nvSpPr>
          <p:cNvPr id="11" name="TextBox 76">
            <a:extLst>
              <a:ext uri="{FF2B5EF4-FFF2-40B4-BE49-F238E27FC236}">
                <a16:creationId xmlns:a16="http://schemas.microsoft.com/office/drawing/2014/main" id="{FA8FE882-776C-4F49-B845-0B17767E68B5}"/>
              </a:ext>
            </a:extLst>
          </p:cNvPr>
          <p:cNvSpPr txBox="1"/>
          <p:nvPr/>
        </p:nvSpPr>
        <p:spPr>
          <a:xfrm>
            <a:off x="335360" y="5588304"/>
            <a:ext cx="3584811" cy="369332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Dixit et al., </a:t>
            </a:r>
            <a:r>
              <a:rPr kumimoji="0" lang="en-GB" sz="900" b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Cryogenics 132 (2023) 103670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Dixit et al., </a:t>
            </a:r>
            <a:r>
              <a:rPr kumimoji="0" lang="en-GB" sz="900" b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Applied Thermal Engineering 251 (2024) 123613</a:t>
            </a:r>
            <a:endParaRPr kumimoji="0" lang="en-US" sz="900" b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" name="TextBox 69">
            <a:extLst>
              <a:ext uri="{FF2B5EF4-FFF2-40B4-BE49-F238E27FC236}">
                <a16:creationId xmlns:a16="http://schemas.microsoft.com/office/drawing/2014/main" id="{51AEA6FA-D493-4949-A897-9CF9B19BDA5B}"/>
              </a:ext>
            </a:extLst>
          </p:cNvPr>
          <p:cNvSpPr txBox="1"/>
          <p:nvPr/>
        </p:nvSpPr>
        <p:spPr>
          <a:xfrm>
            <a:off x="7824192" y="6097175"/>
            <a:ext cx="2615709" cy="230832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Dixit et al., </a:t>
            </a:r>
            <a:r>
              <a:rPr kumimoji="0" lang="en-GB" sz="900" b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Cryogenics 152 (2025) 104214</a:t>
            </a:r>
            <a:endParaRPr kumimoji="0" lang="en-US" sz="900" b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94520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itre 1"/>
          <p:cNvSpPr>
            <a:spLocks noGrp="1"/>
          </p:cNvSpPr>
          <p:nvPr>
            <p:ph type="title"/>
          </p:nvPr>
        </p:nvSpPr>
        <p:spPr>
          <a:xfrm>
            <a:off x="431371" y="152401"/>
            <a:ext cx="10489165" cy="360363"/>
          </a:xfrm>
        </p:spPr>
        <p:txBody>
          <a:bodyPr/>
          <a:lstStyle/>
          <a:p>
            <a:r>
              <a:rPr lang="en-US" dirty="0"/>
              <a:t>Spin-off : SRF Cavity cooled two-phase He</a:t>
            </a:r>
          </a:p>
        </p:txBody>
      </p:sp>
      <p:sp>
        <p:nvSpPr>
          <p:cNvPr id="17410" name="Espace réservé du contenu 2"/>
          <p:cNvSpPr>
            <a:spLocks noGrp="1"/>
          </p:cNvSpPr>
          <p:nvPr>
            <p:ph idx="1"/>
          </p:nvPr>
        </p:nvSpPr>
        <p:spPr>
          <a:xfrm>
            <a:off x="239351" y="762001"/>
            <a:ext cx="10825201" cy="722783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Cryocooling for SFR cavity with two-phase flow or PHP 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DA5E12D7-0965-43AE-909C-14D40500E8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2304" y="2059978"/>
            <a:ext cx="1811867" cy="2709333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0DFD14C-9425-4526-B306-1E8734455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71" y="1988840"/>
            <a:ext cx="4217806" cy="306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7161D781-7D05-4815-8EE9-FA52DB1E0786}"/>
              </a:ext>
            </a:extLst>
          </p:cNvPr>
          <p:cNvSpPr txBox="1"/>
          <p:nvPr/>
        </p:nvSpPr>
        <p:spPr>
          <a:xfrm>
            <a:off x="1919536" y="5252098"/>
            <a:ext cx="8803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 err="1"/>
              <a:t>Fermilab</a:t>
            </a:r>
            <a:endParaRPr lang="fr-FR" sz="1400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7749F17-ED65-4936-831C-4B581D347C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5953" y="2059978"/>
            <a:ext cx="2116392" cy="2758478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9731602F-269F-43F5-822C-15D7AD022F2D}"/>
              </a:ext>
            </a:extLst>
          </p:cNvPr>
          <p:cNvSpPr txBox="1"/>
          <p:nvPr/>
        </p:nvSpPr>
        <p:spPr>
          <a:xfrm>
            <a:off x="8816623" y="4818456"/>
            <a:ext cx="23879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err="1"/>
              <a:t>Helium</a:t>
            </a:r>
            <a:r>
              <a:rPr lang="fr-FR" sz="1400" dirty="0"/>
              <a:t> circulation </a:t>
            </a:r>
            <a:r>
              <a:rPr lang="fr-FR" sz="1400" dirty="0" err="1"/>
              <a:t>loop</a:t>
            </a:r>
            <a:r>
              <a:rPr lang="fr-FR" sz="1400" dirty="0"/>
              <a:t> </a:t>
            </a:r>
            <a:r>
              <a:rPr lang="fr-FR" sz="1400" dirty="0" err="1"/>
              <a:t>cooled</a:t>
            </a:r>
            <a:r>
              <a:rPr lang="fr-FR" sz="1400" dirty="0"/>
              <a:t> by a </a:t>
            </a:r>
            <a:r>
              <a:rPr lang="fr-FR" sz="1400" dirty="0" err="1"/>
              <a:t>cryocooler</a:t>
            </a:r>
            <a:endParaRPr lang="fr-FR" sz="1400" dirty="0"/>
          </a:p>
          <a:p>
            <a:endParaRPr lang="fr-FR" sz="1400" dirty="0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124E9C0-BAB4-463D-8F1F-CDC190FE07E1}"/>
              </a:ext>
            </a:extLst>
          </p:cNvPr>
          <p:cNvSpPr txBox="1"/>
          <p:nvPr/>
        </p:nvSpPr>
        <p:spPr>
          <a:xfrm>
            <a:off x="5979740" y="5405986"/>
            <a:ext cx="19752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/>
              <a:t>Thomas </a:t>
            </a:r>
            <a:r>
              <a:rPr lang="fr-FR" sz="1400" dirty="0" err="1"/>
              <a:t>Proslier</a:t>
            </a:r>
            <a:r>
              <a:rPr lang="fr-FR" sz="1400" dirty="0"/>
              <a:t> at al. </a:t>
            </a:r>
          </a:p>
        </p:txBody>
      </p:sp>
    </p:spTree>
    <p:extLst>
      <p:ext uri="{BB962C8B-B14F-4D97-AF65-F5344CB8AC3E}">
        <p14:creationId xmlns:p14="http://schemas.microsoft.com/office/powerpoint/2010/main" val="9648263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B051500-E9E3-449B-82EF-0290475BEA2E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25654446-EC31-401B-A54A-6712834AEF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0"/>
            <a:ext cx="9154810" cy="6858001"/>
          </a:xfrm>
          <a:prstGeom prst="rect">
            <a:avLst/>
          </a:prstGeom>
        </p:spPr>
      </p:pic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4C3A1345-C6A1-49D5-8E82-0CC007C75D93}"/>
              </a:ext>
            </a:extLst>
          </p:cNvPr>
          <p:cNvSpPr txBox="1">
            <a:spLocks/>
          </p:cNvSpPr>
          <p:nvPr/>
        </p:nvSpPr>
        <p:spPr bwMode="auto">
          <a:xfrm>
            <a:off x="8607192" y="152400"/>
            <a:ext cx="3586878" cy="2412504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161925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542925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895350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2573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1619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0764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6pPr>
            <a:lvl7pPr marL="25336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7pPr>
            <a:lvl8pPr marL="29908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8pPr>
            <a:lvl9pPr marL="34480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9pPr>
          </a:lstStyle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SR2S team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Maria “</a:t>
            </a:r>
            <a:r>
              <a:rPr lang="en-US" sz="1400" kern="0" dirty="0" err="1">
                <a:solidFill>
                  <a:schemeClr val="bg1"/>
                </a:solidFill>
              </a:rPr>
              <a:t>Asun</a:t>
            </a:r>
            <a:r>
              <a:rPr lang="en-US" sz="1400" kern="0" dirty="0">
                <a:solidFill>
                  <a:schemeClr val="bg1"/>
                </a:solidFill>
              </a:rPr>
              <a:t>” Barba (CEA Paris-</a:t>
            </a:r>
            <a:r>
              <a:rPr lang="en-US" sz="1400" kern="0" dirty="0" err="1">
                <a:solidFill>
                  <a:schemeClr val="bg1"/>
                </a:solidFill>
              </a:rPr>
              <a:t>Saclay</a:t>
            </a:r>
            <a:r>
              <a:rPr lang="en-US" sz="1400" kern="0" dirty="0">
                <a:solidFill>
                  <a:schemeClr val="bg1"/>
                </a:solidFill>
              </a:rPr>
              <a:t>)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Antoine </a:t>
            </a:r>
            <a:r>
              <a:rPr lang="en-US" sz="1400" kern="0" dirty="0" err="1">
                <a:solidFill>
                  <a:schemeClr val="bg1"/>
                </a:solidFill>
              </a:rPr>
              <a:t>Bonelli</a:t>
            </a:r>
            <a:r>
              <a:rPr lang="en-US" sz="1400" kern="0" dirty="0">
                <a:solidFill>
                  <a:schemeClr val="bg1"/>
                </a:solidFill>
              </a:rPr>
              <a:t> (CEA Paris-</a:t>
            </a:r>
            <a:r>
              <a:rPr lang="en-US" sz="1400" kern="0" dirty="0" err="1">
                <a:solidFill>
                  <a:schemeClr val="bg1"/>
                </a:solidFill>
              </a:rPr>
              <a:t>Saclay</a:t>
            </a:r>
            <a:r>
              <a:rPr lang="en-US" sz="1400" kern="0" dirty="0">
                <a:solidFill>
                  <a:schemeClr val="bg1"/>
                </a:solidFill>
              </a:rPr>
              <a:t>)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Romain Bruce (CEA Paris-</a:t>
            </a:r>
            <a:r>
              <a:rPr lang="en-US" sz="1400" kern="0" dirty="0" err="1">
                <a:solidFill>
                  <a:schemeClr val="bg1"/>
                </a:solidFill>
              </a:rPr>
              <a:t>Saclay</a:t>
            </a:r>
            <a:r>
              <a:rPr lang="en-US" sz="1400" kern="0" dirty="0">
                <a:solidFill>
                  <a:schemeClr val="bg1"/>
                </a:solidFill>
              </a:rPr>
              <a:t>)</a:t>
            </a:r>
          </a:p>
          <a:p>
            <a:pPr marL="180975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Roberto </a:t>
            </a:r>
            <a:r>
              <a:rPr lang="en-US" sz="1400" dirty="0" err="1">
                <a:solidFill>
                  <a:schemeClr val="bg1"/>
                </a:solidFill>
              </a:rPr>
              <a:t>Battiston</a:t>
            </a:r>
            <a:r>
              <a:rPr lang="en-US" sz="1400" dirty="0">
                <a:solidFill>
                  <a:schemeClr val="bg1"/>
                </a:solidFill>
              </a:rPr>
              <a:t> (Italian Space Agency)</a:t>
            </a:r>
          </a:p>
          <a:p>
            <a:pPr marL="180975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Valerio </a:t>
            </a:r>
            <a:r>
              <a:rPr lang="en-US" sz="1400" dirty="0" err="1">
                <a:solidFill>
                  <a:schemeClr val="bg1"/>
                </a:solidFill>
              </a:rPr>
              <a:t>Calvelli</a:t>
            </a:r>
            <a:r>
              <a:rPr lang="en-US" sz="1400" dirty="0">
                <a:solidFill>
                  <a:schemeClr val="bg1"/>
                </a:solidFill>
              </a:rPr>
              <a:t> (INFN)</a:t>
            </a:r>
          </a:p>
          <a:p>
            <a:pPr marL="180975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Ricardo </a:t>
            </a:r>
            <a:r>
              <a:rPr lang="en-US" sz="1400" dirty="0" err="1">
                <a:solidFill>
                  <a:schemeClr val="bg1"/>
                </a:solidFill>
              </a:rPr>
              <a:t>Musenich</a:t>
            </a:r>
            <a:r>
              <a:rPr lang="en-US" sz="1400" dirty="0">
                <a:solidFill>
                  <a:schemeClr val="bg1"/>
                </a:solidFill>
              </a:rPr>
              <a:t> (INFN)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Giovanna Ober (CGS)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Martina </a:t>
            </a:r>
            <a:r>
              <a:rPr lang="en-US" sz="1400" kern="0" dirty="0" err="1">
                <a:solidFill>
                  <a:schemeClr val="bg1"/>
                </a:solidFill>
              </a:rPr>
              <a:t>Giraudo</a:t>
            </a:r>
            <a:r>
              <a:rPr lang="en-US" sz="1400" kern="0" dirty="0">
                <a:solidFill>
                  <a:schemeClr val="bg1"/>
                </a:solidFill>
              </a:rPr>
              <a:t> (Thales </a:t>
            </a:r>
            <a:r>
              <a:rPr lang="en-US" sz="1400" kern="0" dirty="0" err="1">
                <a:solidFill>
                  <a:schemeClr val="bg1"/>
                </a:solidFill>
              </a:rPr>
              <a:t>Alenia</a:t>
            </a:r>
            <a:r>
              <a:rPr lang="en-US" sz="1400" kern="0" dirty="0">
                <a:solidFill>
                  <a:schemeClr val="bg1"/>
                </a:solidFill>
              </a:rPr>
              <a:t> Space)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3D48CCED-64E4-4BA5-9F39-AECF51D4C2D0}"/>
              </a:ext>
            </a:extLst>
          </p:cNvPr>
          <p:cNvSpPr txBox="1"/>
          <p:nvPr/>
        </p:nvSpPr>
        <p:spPr>
          <a:xfrm>
            <a:off x="251520" y="152400"/>
            <a:ext cx="24336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>
                <a:solidFill>
                  <a:schemeClr val="bg1"/>
                </a:solidFill>
              </a:rPr>
              <a:t>CREDITS</a:t>
            </a:r>
          </a:p>
        </p:txBody>
      </p:sp>
      <p:sp>
        <p:nvSpPr>
          <p:cNvPr id="13" name="Espace réservé du contenu 2">
            <a:extLst>
              <a:ext uri="{FF2B5EF4-FFF2-40B4-BE49-F238E27FC236}">
                <a16:creationId xmlns:a16="http://schemas.microsoft.com/office/drawing/2014/main" id="{76DA53DB-C09F-4F2E-BFDB-9649322C84F9}"/>
              </a:ext>
            </a:extLst>
          </p:cNvPr>
          <p:cNvSpPr txBox="1">
            <a:spLocks/>
          </p:cNvSpPr>
          <p:nvPr/>
        </p:nvSpPr>
        <p:spPr bwMode="auto">
          <a:xfrm>
            <a:off x="8666860" y="5301208"/>
            <a:ext cx="3467542" cy="111636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161925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542925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895350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2573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1619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0764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6pPr>
            <a:lvl7pPr marL="25336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7pPr>
            <a:lvl8pPr marL="29908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8pPr>
            <a:lvl9pPr marL="3448050" indent="-182563" algn="l" rtl="0" fontAlgn="base">
              <a:spcBef>
                <a:spcPct val="20000"/>
              </a:spcBef>
              <a:spcAft>
                <a:spcPct val="0"/>
              </a:spcAft>
              <a:buChar char="»"/>
              <a:defRPr sz="1000">
                <a:solidFill>
                  <a:schemeClr val="tx1"/>
                </a:solidFill>
                <a:latin typeface="+mn-lt"/>
              </a:defRPr>
            </a:lvl9pPr>
          </a:lstStyle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PHP team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Tisha Dixit (CEA Paris-</a:t>
            </a:r>
            <a:r>
              <a:rPr lang="en-US" sz="1400" kern="0" dirty="0" err="1">
                <a:solidFill>
                  <a:schemeClr val="bg1"/>
                </a:solidFill>
              </a:rPr>
              <a:t>Saclay</a:t>
            </a:r>
            <a:r>
              <a:rPr lang="en-US" sz="1400" kern="0" dirty="0">
                <a:solidFill>
                  <a:schemeClr val="bg1"/>
                </a:solidFill>
              </a:rPr>
              <a:t>)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Gilles </a:t>
            </a:r>
            <a:r>
              <a:rPr lang="en-US" sz="1400" kern="0" dirty="0" err="1">
                <a:solidFill>
                  <a:schemeClr val="bg1"/>
                </a:solidFill>
              </a:rPr>
              <a:t>Authelet</a:t>
            </a:r>
            <a:r>
              <a:rPr lang="en-US" sz="1400" kern="0" dirty="0">
                <a:solidFill>
                  <a:schemeClr val="bg1"/>
                </a:solidFill>
              </a:rPr>
              <a:t> (CEA Paris-</a:t>
            </a:r>
            <a:r>
              <a:rPr lang="en-US" sz="1400" kern="0" dirty="0" err="1">
                <a:solidFill>
                  <a:schemeClr val="bg1"/>
                </a:solidFill>
              </a:rPr>
              <a:t>Saclay</a:t>
            </a:r>
            <a:r>
              <a:rPr lang="en-US" sz="1400" kern="0" dirty="0">
                <a:solidFill>
                  <a:schemeClr val="bg1"/>
                </a:solidFill>
              </a:rPr>
              <a:t>)</a:t>
            </a:r>
          </a:p>
          <a:p>
            <a:pPr marL="180975" indent="0">
              <a:buNone/>
            </a:pPr>
            <a:r>
              <a:rPr lang="en-US" sz="1400" kern="0" dirty="0">
                <a:solidFill>
                  <a:schemeClr val="bg1"/>
                </a:solidFill>
              </a:rPr>
              <a:t>Vadim Stepanov (CEA Paris-</a:t>
            </a:r>
            <a:r>
              <a:rPr lang="en-US" sz="1400" kern="0" dirty="0" err="1">
                <a:solidFill>
                  <a:schemeClr val="bg1"/>
                </a:solidFill>
              </a:rPr>
              <a:t>Saclay</a:t>
            </a:r>
            <a:r>
              <a:rPr lang="en-US" sz="1400" kern="0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762060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3FC71A0-21E0-489A-BDA1-41356C1AFC41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6102" y="0"/>
            <a:ext cx="91064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235086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cea">
  <a:themeElements>
    <a:clrScheme name="cea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cea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ea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a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ea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a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a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a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ea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èm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èm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41889</TotalTime>
  <Words>1814</Words>
  <Application>Microsoft Office PowerPoint</Application>
  <PresentationFormat>Grand écran</PresentationFormat>
  <Paragraphs>360</Paragraphs>
  <Slides>34</Slides>
  <Notes>16</Notes>
  <HiddenSlides>0</HiddenSlides>
  <MMClips>2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34</vt:i4>
      </vt:variant>
    </vt:vector>
  </HeadingPairs>
  <TitlesOfParts>
    <vt:vector size="42" baseType="lpstr">
      <vt:lpstr>Arial</vt:lpstr>
      <vt:lpstr>Calibri</vt:lpstr>
      <vt:lpstr>Cambria Math</vt:lpstr>
      <vt:lpstr>Comic Sans MS</vt:lpstr>
      <vt:lpstr>Source Sans Pro</vt:lpstr>
      <vt:lpstr>Times</vt:lpstr>
      <vt:lpstr>Times New Roman</vt:lpstr>
      <vt:lpstr>cea</vt:lpstr>
      <vt:lpstr>    TTC 2026 meeting    Paris-Saclay  June 12 2026   Superconductivity in Space   An active magnetic shield to protect astronauts for interstellar travels   Bertrand Baudouy  Université Paris-Saclay, CEA, Département des Accélérateurs, de la Cryogénie et du Magnétisme  bertrand.baudouy@cea.fr  </vt:lpstr>
      <vt:lpstr>Goal</vt:lpstr>
      <vt:lpstr>Présentation PowerPoint</vt:lpstr>
      <vt:lpstr>Radiation effects on biological tissues</vt:lpstr>
      <vt:lpstr>The interstellar travelling case</vt:lpstr>
      <vt:lpstr>Radiation dose in different missions</vt:lpstr>
      <vt:lpstr>Doses in our Universe</vt:lpstr>
      <vt:lpstr>% of death due to cancer for a Mars mission</vt:lpstr>
      <vt:lpstr>Shielding strategies</vt:lpstr>
      <vt:lpstr>Passive Shielding</vt:lpstr>
      <vt:lpstr>Magnetic active Shielding for spaceship</vt:lpstr>
      <vt:lpstr>It is a research topic for 50 years!</vt:lpstr>
      <vt:lpstr>Different types of magnetic shielding</vt:lpstr>
      <vt:lpstr>The best classic solution: Toroids</vt:lpstr>
      <vt:lpstr>SR2S Toroid design</vt:lpstr>
      <vt:lpstr>Magnet parameters</vt:lpstr>
      <vt:lpstr>Cable configuration</vt:lpstr>
      <vt:lpstr>Cable Magnet configurations</vt:lpstr>
      <vt:lpstr>Dose reduction</vt:lpstr>
      <vt:lpstr>Thermal design</vt:lpstr>
      <vt:lpstr>Cooling design</vt:lpstr>
      <vt:lpstr>Sunshield option</vt:lpstr>
      <vt:lpstr>Human Habitat heat load</vt:lpstr>
      <vt:lpstr>Thermal links</vt:lpstr>
      <vt:lpstr>General thermal design</vt:lpstr>
      <vt:lpstr>Pulsating Heat Pipe</vt:lpstr>
      <vt:lpstr>The longuest cryo PHP</vt:lpstr>
      <vt:lpstr>The longuest cryo PHP</vt:lpstr>
      <vt:lpstr>Will we go to Mars soon?</vt:lpstr>
      <vt:lpstr>Spin-off : A new magnetic configuration </vt:lpstr>
      <vt:lpstr>Spin-off : HTS magnet cooled by PHP</vt:lpstr>
      <vt:lpstr>Spin-off : SRF Cavity cooled two-phase He</vt:lpstr>
      <vt:lpstr>Présentation PowerPoint</vt:lpstr>
      <vt:lpstr>Présentation PowerPoint</vt:lpstr>
    </vt:vector>
  </TitlesOfParts>
  <Company>CEA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Aucun titre de diapositive</dc:title>
  <dc:subject>Masque de diapositive</dc:subject>
  <dc:creator>SIG</dc:creator>
  <cp:keywords>MASQUE DE DIAPOSITIVE</cp:keywords>
  <cp:lastModifiedBy>BAUDOUY Bertrand</cp:lastModifiedBy>
  <cp:revision>1772</cp:revision>
  <cp:lastPrinted>2013-02-21T12:24:55Z</cp:lastPrinted>
  <dcterms:created xsi:type="dcterms:W3CDTF">2002-06-24T09:35:46Z</dcterms:created>
  <dcterms:modified xsi:type="dcterms:W3CDTF">2026-06-11T19:12:20Z</dcterms:modified>
  <cp:category>CHARTE</cp:category>
</cp:coreProperties>
</file>