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3" r:id="rId6"/>
    <p:sldId id="258" r:id="rId7"/>
    <p:sldId id="261" r:id="rId8"/>
    <p:sldId id="264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64" autoAdjust="0"/>
    <p:restoredTop sz="94660"/>
  </p:normalViewPr>
  <p:slideViewPr>
    <p:cSldViewPr snapToGrid="0">
      <p:cViewPr varScale="1">
        <p:scale>
          <a:sx n="180" d="100"/>
          <a:sy n="180" d="100"/>
        </p:scale>
        <p:origin x="8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D48872-C420-482E-8226-F60777492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30CFA17-19CF-4C8F-9B3B-E5AADE2D2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29A8E9-A379-4C90-99F5-AFB05E522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D3D0-F0EC-428A-9721-E6DEAA0746E4}" type="datetimeFigureOut">
              <a:rPr lang="en-US" smtClean="0"/>
              <a:t>5/29/26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89CF74D-5C69-4BB5-919F-1476514F6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6C17A8-543C-483D-95D8-7C4810777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E79C-BBAB-48DC-890E-6F1A7F6B3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1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0BF48-67FB-48CB-B336-493F6D5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97E2B83-557E-4534-AA25-F46ED55F70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E7E73A-3E8F-43D9-9ADE-FAE4323C3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D3D0-F0EC-428A-9721-E6DEAA0746E4}" type="datetimeFigureOut">
              <a:rPr lang="en-US" smtClean="0"/>
              <a:t>5/29/26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9DCDCA-DBDB-4A04-B0D4-C70830F16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D5FE03-9965-4A12-B980-45B0917B5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E79C-BBAB-48DC-890E-6F1A7F6B3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733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D8713B8-4D1B-4E1F-8463-F9D0B3C0F7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BE3457A-D51F-4538-A499-C74D61673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54A31E-7E8A-4723-B319-AE9E6183A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D3D0-F0EC-428A-9721-E6DEAA0746E4}" type="datetimeFigureOut">
              <a:rPr lang="en-US" smtClean="0"/>
              <a:t>5/29/26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7668FC-F257-41D5-8C83-D622AB7B5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86A1195-F891-49B2-B1AB-E30FE1604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E79C-BBAB-48DC-890E-6F1A7F6B3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85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2C04E8-BC94-47FB-BE8F-8E75CDA7D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CCE0F6-618D-41B8-8DCF-50422D25A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C265195-E703-40A3-8C2F-4A1627B7E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D3D0-F0EC-428A-9721-E6DEAA0746E4}" type="datetimeFigureOut">
              <a:rPr lang="en-US" smtClean="0"/>
              <a:t>5/29/26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85FF96-78BF-474F-996F-668B5757D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4E3DDAF-2502-4D7A-A83F-AD8EAE510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E79C-BBAB-48DC-890E-6F1A7F6B3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172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6799F3-1419-4323-BC1D-1D5D7C123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B8ECAA3-884C-4E5F-965B-88ABF848F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1A8A13-D771-4D5C-A0EA-1CE726CFB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D3D0-F0EC-428A-9721-E6DEAA0746E4}" type="datetimeFigureOut">
              <a:rPr lang="en-US" smtClean="0"/>
              <a:t>5/29/26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B5886E-9165-406D-A59A-116F67373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021DE6-B979-4D1F-B19A-C6D4EB7E9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E79C-BBAB-48DC-890E-6F1A7F6B3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304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E5285-C351-4B97-BEC6-F82903DCB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6D6D84-9CD2-4501-A622-847AC47A99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1462F76-2A26-4F6F-9CA5-112236241A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37581B0-9573-454C-90EE-A96B2EE80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D3D0-F0EC-428A-9721-E6DEAA0746E4}" type="datetimeFigureOut">
              <a:rPr lang="en-US" smtClean="0"/>
              <a:t>5/29/26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3D258DE-4049-4904-AB23-704F0EB26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B1BCABE-E321-46AA-99C6-39E690580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E79C-BBAB-48DC-890E-6F1A7F6B3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32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8EE831-87A9-43DB-B46D-B9042FE6B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81AD90F-623D-4A2D-A031-6C5D80F10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CF07122-EC25-4548-AE1F-F422A1BDBF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3CAB60-4B31-453A-ACD0-2F21F75F0B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D1158E8-CAF6-490E-B82F-8D1DBBECE2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47FC031-A4D6-412E-8F1B-87E3D2D11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D3D0-F0EC-428A-9721-E6DEAA0746E4}" type="datetimeFigureOut">
              <a:rPr lang="en-US" smtClean="0"/>
              <a:t>5/29/26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5A9C4D4-7A15-4044-9BB4-61AFA7D36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86B7BB5-7D4D-457A-9D1B-637D8C983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E79C-BBAB-48DC-890E-6F1A7F6B3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74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7C915C-9A46-438F-9B4E-3754547C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4BB2403-A609-47F4-881C-6283D4EAB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D3D0-F0EC-428A-9721-E6DEAA0746E4}" type="datetimeFigureOut">
              <a:rPr lang="en-US" smtClean="0"/>
              <a:t>5/29/26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3F5FE3A-6536-46E6-93DC-81362D27D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E12F464-EA0D-411B-AB5B-E579E01A4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E79C-BBAB-48DC-890E-6F1A7F6B3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8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2539D00-0AAB-450F-8836-DE716C7E7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D3D0-F0EC-428A-9721-E6DEAA0746E4}" type="datetimeFigureOut">
              <a:rPr lang="en-US" smtClean="0"/>
              <a:t>5/29/26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CC70F5E-0180-419F-96F2-18B0A8C89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AC90318-5671-4448-AD08-54422CEA4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E79C-BBAB-48DC-890E-6F1A7F6B3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66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DF89CC-54D7-4715-9EAF-FF444B72C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CAB421-6410-4D08-87C6-36F827045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8233B17-E4A7-4DEE-AF90-2A8B1C266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644E8D3-CA1C-45CA-ADE0-889685B56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D3D0-F0EC-428A-9721-E6DEAA0746E4}" type="datetimeFigureOut">
              <a:rPr lang="en-US" smtClean="0"/>
              <a:t>5/29/26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C670E72-9E5D-4130-8D81-04CB4FA84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770A316-17F4-43BC-B54A-BE3A2A6E9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E79C-BBAB-48DC-890E-6F1A7F6B3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579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4C4D15-0519-443E-97C7-224BC9B45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C76A6C8-4136-48E9-BCA3-5934B50978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92A2E32-6858-4D8F-8D90-7420F01205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5E66173-93DC-493C-8083-6F7777FB8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D3D0-F0EC-428A-9721-E6DEAA0746E4}" type="datetimeFigureOut">
              <a:rPr lang="en-US" smtClean="0"/>
              <a:t>5/29/26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B1276C7-BCD8-4CD9-ABBE-B3AC7A606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8FBC527-7A86-4399-9387-5EA0E86DE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E79C-BBAB-48DC-890E-6F1A7F6B3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79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B62AA40-9B0E-4AC6-AF6F-A85E4B68D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8C30FA9-AD6B-4AFF-B9DF-2139C0F768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664CB34-3D9C-4B8C-8BB0-884E6FF08E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4D3D0-F0EC-428A-9721-E6DEAA0746E4}" type="datetimeFigureOut">
              <a:rPr lang="en-US" smtClean="0"/>
              <a:t>5/29/26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7111DC-30D5-4E70-B78B-D881D29D28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2164B4-FDDF-43AE-8C75-05AE89753E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EE79C-BBAB-48DC-890E-6F1A7F6B3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581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akira.miyazaki@cern.ch" TargetMode="External"/><Relationship Id="rId5" Type="http://schemas.openxmlformats.org/officeDocument/2006/relationships/hyperlink" Target="mailto:kensei.umemori@kek.jp" TargetMode="External"/><Relationship Id="rId4" Type="http://schemas.openxmlformats.org/officeDocument/2006/relationships/hyperlink" Target="mailto:martinam@slac.stanford.ed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E5A304-73A5-4725-987B-9ACA3C0CEE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Summary of TTC remote WG high-Q/high-G meetings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18FA675-B091-44A6-81C4-ADC0ED27BB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375648" cy="1655762"/>
          </a:xfrm>
        </p:spPr>
        <p:txBody>
          <a:bodyPr/>
          <a:lstStyle/>
          <a:p>
            <a:r>
              <a:rPr kumimoji="1" lang="en-US" altLang="ja-SE" dirty="0"/>
              <a:t>Akira Miyazaki (</a:t>
            </a:r>
            <a:r>
              <a:rPr kumimoji="1" lang="en-US" altLang="ja-SE" dirty="0" err="1"/>
              <a:t>IJCLab</a:t>
            </a:r>
            <a:r>
              <a:rPr kumimoji="1" lang="en-US" altLang="ja-SE" dirty="0"/>
              <a:t>), Martina Martinello (SLAC), Kensei Umemori (KEK)</a:t>
            </a:r>
          </a:p>
          <a:p>
            <a:r>
              <a:rPr kumimoji="1" lang="en-US" altLang="ja-SE" dirty="0"/>
              <a:t>TTC2026 @ Paris region</a:t>
            </a:r>
            <a:endParaRPr kumimoji="1" lang="ja-SE" altLang="en-US" dirty="0"/>
          </a:p>
        </p:txBody>
      </p:sp>
    </p:spTree>
    <p:extLst>
      <p:ext uri="{BB962C8B-B14F-4D97-AF65-F5344CB8AC3E}">
        <p14:creationId xmlns:p14="http://schemas.microsoft.com/office/powerpoint/2010/main" val="383231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94A23755-6146-F721-F718-4704187AA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60" y="1342356"/>
            <a:ext cx="12194160" cy="5515644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602F3CF-534D-81B6-FF07-2ABCDF3ED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691" y="98203"/>
            <a:ext cx="10515600" cy="912625"/>
          </a:xfrm>
        </p:spPr>
        <p:txBody>
          <a:bodyPr/>
          <a:lstStyle/>
          <a:p>
            <a:r>
              <a:rPr kumimoji="1" lang="en-US" altLang="ja-SE" dirty="0"/>
              <a:t>Statistics of the remote WG high-Q/high-G</a:t>
            </a:r>
            <a:endParaRPr kumimoji="1" lang="ja-SE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1B21702-C137-E563-4080-C671A918D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9202" y="2076012"/>
            <a:ext cx="4622798" cy="177290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742741D-8E39-8857-60DE-77BDD1AD6027}"/>
              </a:ext>
            </a:extLst>
          </p:cNvPr>
          <p:cNvSpPr txBox="1"/>
          <p:nvPr/>
        </p:nvSpPr>
        <p:spPr>
          <a:xfrm>
            <a:off x="7635372" y="1310929"/>
            <a:ext cx="1612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SE" sz="2400" dirty="0"/>
              <a:t>Martina </a:t>
            </a:r>
            <a:r>
              <a:rPr kumimoji="1" lang="en-US" altLang="ja-SE" sz="2400" dirty="0" err="1"/>
              <a:t>Martinello</a:t>
            </a:r>
            <a:endParaRPr kumimoji="1" lang="ja-SE" altLang="en-US" sz="24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C492907-0AC6-8AFC-6A28-0522A5D8427F}"/>
              </a:ext>
            </a:extLst>
          </p:cNvPr>
          <p:cNvSpPr txBox="1"/>
          <p:nvPr/>
        </p:nvSpPr>
        <p:spPr>
          <a:xfrm>
            <a:off x="9051757" y="1313081"/>
            <a:ext cx="1612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SE" sz="2400" dirty="0" err="1"/>
              <a:t>Kensei</a:t>
            </a:r>
            <a:r>
              <a:rPr kumimoji="1" lang="en-US" altLang="ja-SE" sz="2400" dirty="0"/>
              <a:t> </a:t>
            </a:r>
            <a:r>
              <a:rPr kumimoji="1" lang="en-US" altLang="ja-SE" sz="2400" dirty="0" err="1"/>
              <a:t>Umemori</a:t>
            </a:r>
            <a:endParaRPr kumimoji="1" lang="ja-SE" altLang="en-US" sz="24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3C6AF5-41BF-A379-F11D-1F48F1C9A38E}"/>
              </a:ext>
            </a:extLst>
          </p:cNvPr>
          <p:cNvSpPr txBox="1"/>
          <p:nvPr/>
        </p:nvSpPr>
        <p:spPr>
          <a:xfrm>
            <a:off x="10777782" y="1364182"/>
            <a:ext cx="1528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SE" sz="2400" dirty="0"/>
              <a:t>Akira Miyazaki</a:t>
            </a:r>
            <a:endParaRPr kumimoji="1" lang="ja-SE" altLang="en-US" sz="24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9670E4A-7939-82AD-4E68-CC916C876452}"/>
              </a:ext>
            </a:extLst>
          </p:cNvPr>
          <p:cNvSpPr txBox="1"/>
          <p:nvPr/>
        </p:nvSpPr>
        <p:spPr>
          <a:xfrm>
            <a:off x="97492" y="971369"/>
            <a:ext cx="3743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SE" sz="2400" dirty="0"/>
              <a:t>72 names on the 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SE" sz="2400" dirty="0"/>
              <a:t>https://conference-</a:t>
            </a:r>
            <a:r>
              <a:rPr kumimoji="1" lang="en-US" altLang="ja-SE" sz="2400" dirty="0" err="1"/>
              <a:t>indico.kek.jp</a:t>
            </a:r>
            <a:r>
              <a:rPr kumimoji="1" lang="en-US" altLang="ja-SE" sz="2400" dirty="0"/>
              <a:t>/category/77/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81D1D42-B832-0B65-1565-B45F59B70A0E}"/>
              </a:ext>
            </a:extLst>
          </p:cNvPr>
          <p:cNvSpPr txBox="1"/>
          <p:nvPr/>
        </p:nvSpPr>
        <p:spPr>
          <a:xfrm>
            <a:off x="8307961" y="3764997"/>
            <a:ext cx="3160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sv-SE" altLang="ja-SE" dirty="0">
                <a:hlinkClick r:id="rId4"/>
              </a:rPr>
              <a:t>martinam@slac.stanford.edu</a:t>
            </a:r>
            <a:br>
              <a:rPr kumimoji="1" lang="sv-SE" altLang="ja-SE" dirty="0"/>
            </a:br>
            <a:r>
              <a:rPr kumimoji="1" lang="sv-SE" altLang="ja-SE" dirty="0">
                <a:hlinkClick r:id="rId5"/>
              </a:rPr>
              <a:t>kensei.umemori@kek.jp</a:t>
            </a:r>
            <a:endParaRPr kumimoji="1" lang="sv-SE" altLang="ja-SE" dirty="0"/>
          </a:p>
          <a:p>
            <a:r>
              <a:rPr kumimoji="1" lang="sv-SE" altLang="ja-SE" dirty="0">
                <a:hlinkClick r:id="rId6"/>
              </a:rPr>
              <a:t>akira.miyazaki@cern.ch</a:t>
            </a:r>
            <a:endParaRPr kumimoji="1" lang="sv-SE" altLang="ja-SE" dirty="0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08E393EB-2EBA-46E5-A681-C0CAC6DD0B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0916" y="993556"/>
            <a:ext cx="3614493" cy="310374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00268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10523158-04FF-438E-B6D1-5F384120E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76" y="1"/>
            <a:ext cx="11974973" cy="933450"/>
          </a:xfrm>
        </p:spPr>
        <p:txBody>
          <a:bodyPr/>
          <a:lstStyle/>
          <a:p>
            <a:r>
              <a:rPr lang="en-US" dirty="0"/>
              <a:t>1st meeting in December 2025: max 39 participants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05A6F54-21F7-4176-A6A0-17779764F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264" y="933451"/>
            <a:ext cx="9811036" cy="581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63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DFADF8-9538-8C3B-5954-9463D2855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341" y="0"/>
            <a:ext cx="11072751" cy="1325563"/>
          </a:xfrm>
        </p:spPr>
        <p:txBody>
          <a:bodyPr/>
          <a:lstStyle/>
          <a:p>
            <a:r>
              <a:rPr lang="en-US" altLang="ja-SE" dirty="0"/>
              <a:t>1st meeting in December 2025: </a:t>
            </a:r>
            <a:r>
              <a:rPr lang="en-GB" altLang="ja-SE" dirty="0"/>
              <a:t>6</a:t>
            </a:r>
            <a:r>
              <a:rPr lang="en-GB" dirty="0"/>
              <a:t> contributions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5287C5A-FA3F-9B7D-90CC-AFD3C8006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342" y="1159309"/>
            <a:ext cx="10951317" cy="5104266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474E9C8-8005-6309-3143-E3F488186BEB}"/>
              </a:ext>
            </a:extLst>
          </p:cNvPr>
          <p:cNvSpPr txBox="1"/>
          <p:nvPr/>
        </p:nvSpPr>
        <p:spPr>
          <a:xfrm>
            <a:off x="3107727" y="6396335"/>
            <a:ext cx="60979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ja-SE" sz="2400" dirty="0"/>
              <a:t>https://conference-</a:t>
            </a:r>
            <a:r>
              <a:rPr lang="en-GB" altLang="ja-SE" sz="2400" dirty="0" err="1"/>
              <a:t>indico.kek.jp</a:t>
            </a:r>
            <a:r>
              <a:rPr lang="en-GB" altLang="ja-SE" sz="2400" dirty="0"/>
              <a:t>/event/359/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77812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53608B-FCC2-E35E-EA9B-790E8EDF6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907" y="89854"/>
            <a:ext cx="10515600" cy="661513"/>
          </a:xfrm>
        </p:spPr>
        <p:txBody>
          <a:bodyPr>
            <a:normAutofit fontScale="90000"/>
          </a:bodyPr>
          <a:lstStyle/>
          <a:p>
            <a:r>
              <a:rPr lang="en-GB" dirty="0"/>
              <a:t>Highlights of the 1</a:t>
            </a:r>
            <a:r>
              <a:rPr lang="en-GB" baseline="30000" dirty="0"/>
              <a:t>st</a:t>
            </a:r>
            <a:r>
              <a:rPr lang="en-GB" dirty="0"/>
              <a:t> meeting: before/after mid-T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FCDACFC-484A-A85A-FC38-DCB6BABC6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60" y="796867"/>
            <a:ext cx="3903175" cy="2937359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2D43A91-F531-0CE0-F0B4-99BAB92C77C3}"/>
              </a:ext>
            </a:extLst>
          </p:cNvPr>
          <p:cNvSpPr txBox="1"/>
          <p:nvPr/>
        </p:nvSpPr>
        <p:spPr>
          <a:xfrm>
            <a:off x="1006549" y="1035616"/>
            <a:ext cx="1183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Ashish Kumar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F5BA7BD-62C6-757E-12BD-7D205D5D7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018" y="891725"/>
            <a:ext cx="3326219" cy="2643156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F7BD68C-F677-54CB-8BEC-DF3672607F04}"/>
              </a:ext>
            </a:extLst>
          </p:cNvPr>
          <p:cNvSpPr txBox="1"/>
          <p:nvPr/>
        </p:nvSpPr>
        <p:spPr>
          <a:xfrm>
            <a:off x="5716773" y="2388207"/>
            <a:ext cx="1066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Rezvan Ghanbari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D418D167-7C93-87B8-003E-F1CBA77034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652"/>
          <a:stretch>
            <a:fillRect/>
          </a:stretch>
        </p:blipFill>
        <p:spPr>
          <a:xfrm>
            <a:off x="8190828" y="834506"/>
            <a:ext cx="3710812" cy="2987543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A5432DF-76E0-32DB-DE35-4AE395338ADE}"/>
              </a:ext>
            </a:extLst>
          </p:cNvPr>
          <p:cNvSpPr txBox="1"/>
          <p:nvPr/>
        </p:nvSpPr>
        <p:spPr>
          <a:xfrm>
            <a:off x="10512057" y="1681947"/>
            <a:ext cx="1066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Chahinez </a:t>
            </a:r>
            <a:r>
              <a:rPr lang="en-GB" dirty="0" err="1"/>
              <a:t>Boutelaa</a:t>
            </a:r>
            <a:endParaRPr lang="en-GB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65F9E6B7-BBF3-48DF-47B7-93965FC3FC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430" y="3734226"/>
            <a:ext cx="3720386" cy="3123774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88B98C0-A867-1898-005F-982A924C25A2}"/>
              </a:ext>
            </a:extLst>
          </p:cNvPr>
          <p:cNvSpPr txBox="1"/>
          <p:nvPr/>
        </p:nvSpPr>
        <p:spPr>
          <a:xfrm>
            <a:off x="1258186" y="4784461"/>
            <a:ext cx="1183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Pashupati Dhakal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AEAF351E-B582-1BCC-6953-F6152B142E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0675" y="4019626"/>
            <a:ext cx="4092545" cy="2797001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8D51414-1457-C9CE-11A0-F8BD23A19DC5}"/>
              </a:ext>
            </a:extLst>
          </p:cNvPr>
          <p:cNvSpPr txBox="1"/>
          <p:nvPr/>
        </p:nvSpPr>
        <p:spPr>
          <a:xfrm>
            <a:off x="9425765" y="4649782"/>
            <a:ext cx="1066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Vijay Chouhan</a:t>
            </a:r>
          </a:p>
        </p:txBody>
      </p:sp>
      <p:pic>
        <p:nvPicPr>
          <p:cNvPr id="16" name="Picture 4" descr="Chart, histogram&#10;&#10;AI-generated content may be incorrect.">
            <a:extLst>
              <a:ext uri="{FF2B5EF4-FFF2-40B4-BE49-F238E27FC236}">
                <a16:creationId xmlns:a16="http://schemas.microsoft.com/office/drawing/2014/main" id="{5BBEA85C-9FFA-96BF-D635-4EFAD28BE1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64024" y="3868926"/>
            <a:ext cx="3834443" cy="2723564"/>
          </a:xfrm>
          <a:prstGeom prst="rect">
            <a:avLst/>
          </a:prstGeom>
        </p:spPr>
      </p:pic>
      <p:cxnSp>
        <p:nvCxnSpPr>
          <p:cNvPr id="17" name="Straight Arrow Connector 12">
            <a:extLst>
              <a:ext uri="{FF2B5EF4-FFF2-40B4-BE49-F238E27FC236}">
                <a16:creationId xmlns:a16="http://schemas.microsoft.com/office/drawing/2014/main" id="{64C28CA6-7A9C-B842-51BB-4D27D3419F3D}"/>
              </a:ext>
            </a:extLst>
          </p:cNvPr>
          <p:cNvCxnSpPr>
            <a:cxnSpLocks/>
          </p:cNvCxnSpPr>
          <p:nvPr/>
        </p:nvCxnSpPr>
        <p:spPr>
          <a:xfrm flipV="1">
            <a:off x="6882939" y="5027948"/>
            <a:ext cx="70963" cy="588268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7ACFEAB-1157-1F8E-EFF6-8323917E1337}"/>
              </a:ext>
            </a:extLst>
          </p:cNvPr>
          <p:cNvSpPr txBox="1"/>
          <p:nvPr/>
        </p:nvSpPr>
        <p:spPr>
          <a:xfrm>
            <a:off x="4627459" y="4461295"/>
            <a:ext cx="1066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Malvika Tripathi</a:t>
            </a:r>
          </a:p>
        </p:txBody>
      </p:sp>
    </p:spTree>
    <p:extLst>
      <p:ext uri="{BB962C8B-B14F-4D97-AF65-F5344CB8AC3E}">
        <p14:creationId xmlns:p14="http://schemas.microsoft.com/office/powerpoint/2010/main" val="1504613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A65D0EC-D931-4B8C-BA51-F27472DA3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99" y="914346"/>
            <a:ext cx="10713001" cy="5848651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10523158-04FF-438E-B6D1-5F384120E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49" y="0"/>
            <a:ext cx="11172826" cy="1082675"/>
          </a:xfrm>
        </p:spPr>
        <p:txBody>
          <a:bodyPr/>
          <a:lstStyle/>
          <a:p>
            <a:r>
              <a:rPr lang="en-US" dirty="0"/>
              <a:t>2nd meeting in March 2026: max 41 participants</a:t>
            </a:r>
          </a:p>
        </p:txBody>
      </p:sp>
    </p:spTree>
    <p:extLst>
      <p:ext uri="{BB962C8B-B14F-4D97-AF65-F5344CB8AC3E}">
        <p14:creationId xmlns:p14="http://schemas.microsoft.com/office/powerpoint/2010/main" val="2640684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37BEC9-8727-8920-A57B-357782F52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SE" dirty="0"/>
              <a:t>2nd meeting in March 2026: </a:t>
            </a:r>
            <a:r>
              <a:rPr lang="en-GB" altLang="ja-SE" dirty="0"/>
              <a:t>4 contributions</a:t>
            </a:r>
            <a:endParaRPr lang="en-GB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7206953-39A3-B6D7-92E8-12A5C1EC9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01" y="1602923"/>
            <a:ext cx="11654797" cy="415925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6DCF038-8619-D8B8-4975-A92DF7A8E46A}"/>
              </a:ext>
            </a:extLst>
          </p:cNvPr>
          <p:cNvSpPr txBox="1"/>
          <p:nvPr/>
        </p:nvSpPr>
        <p:spPr>
          <a:xfrm>
            <a:off x="2300843" y="6130080"/>
            <a:ext cx="80900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ja-SE" sz="2800" dirty="0"/>
              <a:t>https://conference-</a:t>
            </a:r>
            <a:r>
              <a:rPr lang="en-GB" altLang="ja-SE" sz="2800" dirty="0" err="1"/>
              <a:t>indico.kek.jp</a:t>
            </a:r>
            <a:r>
              <a:rPr lang="en-GB" altLang="ja-SE" sz="2800" dirty="0"/>
              <a:t>/event/368/overview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026983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BB5275-CBF0-8FE3-A5F1-3D8C7C00B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1FA55B-0C86-5E44-56BC-52F278B2D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907" y="89854"/>
            <a:ext cx="10515600" cy="661513"/>
          </a:xfrm>
        </p:spPr>
        <p:txBody>
          <a:bodyPr>
            <a:normAutofit fontScale="90000"/>
          </a:bodyPr>
          <a:lstStyle/>
          <a:p>
            <a:r>
              <a:rPr lang="en-GB" dirty="0"/>
              <a:t>Highlights of the 2nd meeting: theory to material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C399896-4BE8-274F-1E8B-59C2E42EE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04" y="2337241"/>
            <a:ext cx="4022907" cy="3159387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4E7FAE0-97C8-2361-9A45-A30D95B13B2C}"/>
              </a:ext>
            </a:extLst>
          </p:cNvPr>
          <p:cNvSpPr txBox="1"/>
          <p:nvPr/>
        </p:nvSpPr>
        <p:spPr>
          <a:xfrm>
            <a:off x="2799394" y="2616778"/>
            <a:ext cx="1066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Frantisek Herman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B6342008-92CC-4436-A93E-677263D02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441" y="751367"/>
            <a:ext cx="3814050" cy="3097068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E2ED10D-4870-1599-3EE0-59CDF4C96D8E}"/>
              </a:ext>
            </a:extLst>
          </p:cNvPr>
          <p:cNvSpPr txBox="1"/>
          <p:nvPr/>
        </p:nvSpPr>
        <p:spPr>
          <a:xfrm>
            <a:off x="6595465" y="2474936"/>
            <a:ext cx="81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Carl Weiss</a:t>
            </a: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8ED8F66E-F223-29D7-D05E-23FF90A249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8288" y="1122679"/>
            <a:ext cx="3613248" cy="4740316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FC4D05A-160C-12D0-2472-27A1B71476B8}"/>
              </a:ext>
            </a:extLst>
          </p:cNvPr>
          <p:cNvSpPr txBox="1"/>
          <p:nvPr/>
        </p:nvSpPr>
        <p:spPr>
          <a:xfrm>
            <a:off x="9373082" y="749161"/>
            <a:ext cx="175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Katrina Haward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E6F8639F-372E-D22A-DD14-CB15FEA637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1511" y="3803836"/>
            <a:ext cx="4042980" cy="3054164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5207056A-5D60-140C-6813-C29820E2361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58237"/>
          <a:stretch>
            <a:fillRect/>
          </a:stretch>
        </p:blipFill>
        <p:spPr>
          <a:xfrm>
            <a:off x="5482368" y="4567118"/>
            <a:ext cx="1571734" cy="393284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38B261F5-F09F-E21E-ADEA-7696FA03887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7131"/>
          <a:stretch>
            <a:fillRect/>
          </a:stretch>
        </p:blipFill>
        <p:spPr>
          <a:xfrm>
            <a:off x="5482368" y="4137721"/>
            <a:ext cx="1613330" cy="393283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35B85B21-22DF-ED07-537B-91C4DE2837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4397" y="5086047"/>
            <a:ext cx="2429445" cy="639651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6C10071-4303-D333-81C2-581EF9A1BB98}"/>
              </a:ext>
            </a:extLst>
          </p:cNvPr>
          <p:cNvSpPr txBox="1"/>
          <p:nvPr/>
        </p:nvSpPr>
        <p:spPr>
          <a:xfrm>
            <a:off x="4978668" y="6106633"/>
            <a:ext cx="2429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Ryan M. L. MacFadden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D358DA05-3991-E8D9-F9AA-4D484FCE864A}"/>
              </a:ext>
            </a:extLst>
          </p:cNvPr>
          <p:cNvSpPr txBox="1"/>
          <p:nvPr/>
        </p:nvSpPr>
        <p:spPr>
          <a:xfrm>
            <a:off x="6896987" y="5677235"/>
            <a:ext cx="1373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(BPS limit…)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445FDD1A-2A87-D5A2-4666-3D4458E85243}"/>
              </a:ext>
            </a:extLst>
          </p:cNvPr>
          <p:cNvSpPr txBox="1"/>
          <p:nvPr/>
        </p:nvSpPr>
        <p:spPr>
          <a:xfrm>
            <a:off x="8500654" y="5968133"/>
            <a:ext cx="380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Did we observe similar tendency during LCLSII for high RRR samples?</a:t>
            </a:r>
          </a:p>
        </p:txBody>
      </p:sp>
    </p:spTree>
    <p:extLst>
      <p:ext uri="{BB962C8B-B14F-4D97-AF65-F5344CB8AC3E}">
        <p14:creationId xmlns:p14="http://schemas.microsoft.com/office/powerpoint/2010/main" val="1020611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63A39935-7357-D165-E535-0F3268DDC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F01FAD74-7FA2-731D-6B53-C3FD3406A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Two meetings per year</a:t>
            </a:r>
          </a:p>
          <a:p>
            <a:r>
              <a:rPr lang="en-GB" dirty="0"/>
              <a:t>Around 40 participants / 72 names registered</a:t>
            </a:r>
          </a:p>
          <a:p>
            <a:r>
              <a:rPr lang="en-GB" dirty="0"/>
              <a:t>Complement researchers with VISA / funding issues for in-person meetings</a:t>
            </a:r>
          </a:p>
          <a:p>
            <a:endParaRPr lang="en-GB" dirty="0"/>
          </a:p>
          <a:p>
            <a:r>
              <a:rPr lang="en-GB" dirty="0"/>
              <a:t>Studies around mid-T seem like a hot topic</a:t>
            </a:r>
          </a:p>
          <a:p>
            <a:pPr lvl="1"/>
            <a:r>
              <a:rPr lang="en-GB" dirty="0"/>
              <a:t>RF measurement, pre-/post-chemistry, material studies, theoretical models</a:t>
            </a:r>
          </a:p>
          <a:p>
            <a:pPr lvl="1"/>
            <a:r>
              <a:rPr lang="en-GB" dirty="0"/>
              <a:t>This could be biased by Akira’s personal interests</a:t>
            </a:r>
          </a:p>
          <a:p>
            <a:r>
              <a:rPr lang="en-GB" dirty="0"/>
              <a:t>Broad subjects are welcome</a:t>
            </a:r>
          </a:p>
          <a:p>
            <a:r>
              <a:rPr lang="en-GB" dirty="0"/>
              <a:t>Next meeting? </a:t>
            </a:r>
            <a:r>
              <a:rPr lang="en-GB" dirty="0">
                <a:sym typeface="Wingdings" pitchFamily="2" charset="2"/>
              </a:rPr>
              <a:t> Autumn-winter 2026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935131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5963</TotalTime>
  <Words>259</Words>
  <Application>Microsoft Macintosh PowerPoint</Application>
  <PresentationFormat>ワイド画面</PresentationFormat>
  <Paragraphs>41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Thème Office</vt:lpstr>
      <vt:lpstr>Summary of TTC remote WG high-Q/high-G meetings</vt:lpstr>
      <vt:lpstr>Statistics of the remote WG high-Q/high-G</vt:lpstr>
      <vt:lpstr>1st meeting in December 2025: max 39 participants</vt:lpstr>
      <vt:lpstr>1st meeting in December 2025: 6 contributions</vt:lpstr>
      <vt:lpstr>Highlights of the 1st meeting: before/after mid-T</vt:lpstr>
      <vt:lpstr>2nd meeting in March 2026: max 41 participants</vt:lpstr>
      <vt:lpstr>2nd meeting in March 2026: 4 contributions</vt:lpstr>
      <vt:lpstr>Highlights of the 2nd meeting: theory to material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on TTC remote WG high-Q/high-G meetings</dc:title>
  <dc:creator>akira miyazaki</dc:creator>
  <cp:lastModifiedBy>Akira Miyazaki</cp:lastModifiedBy>
  <cp:revision>9</cp:revision>
  <dcterms:created xsi:type="dcterms:W3CDTF">2026-05-12T13:22:05Z</dcterms:created>
  <dcterms:modified xsi:type="dcterms:W3CDTF">2026-06-02T14:16:32Z</dcterms:modified>
</cp:coreProperties>
</file>