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tiff" ContentType="image/tiff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  <p:sldMasterId id="2147483676" r:id="rId4"/>
    <p:sldMasterId id="2147483688" r:id="rId5"/>
    <p:sldMasterId id="2147483707" r:id="rId6"/>
  </p:sldMasterIdLst>
  <p:notesMasterIdLst>
    <p:notesMasterId r:id="rId10"/>
  </p:notesMasterIdLst>
  <p:handoutMasterIdLst>
    <p:handoutMasterId r:id="rId31"/>
  </p:handoutMasterIdLst>
  <p:sldIdLst>
    <p:sldId id="885" r:id="rId7"/>
    <p:sldId id="11090409" r:id="rId8"/>
    <p:sldId id="11090427" r:id="rId9"/>
    <p:sldId id="11090432" r:id="rId11"/>
    <p:sldId id="11091451" r:id="rId12"/>
    <p:sldId id="11090428" r:id="rId13"/>
    <p:sldId id="11091450" r:id="rId14"/>
    <p:sldId id="11090411" r:id="rId15"/>
    <p:sldId id="11091441" r:id="rId16"/>
    <p:sldId id="11090412" r:id="rId17"/>
    <p:sldId id="11091452" r:id="rId18"/>
    <p:sldId id="11090430" r:id="rId19"/>
    <p:sldId id="11091443" r:id="rId20"/>
    <p:sldId id="11090439" r:id="rId21"/>
    <p:sldId id="11090438" r:id="rId22"/>
    <p:sldId id="11091448" r:id="rId23"/>
    <p:sldId id="11091453" r:id="rId24"/>
    <p:sldId id="11090436" r:id="rId25"/>
    <p:sldId id="11091444" r:id="rId26"/>
    <p:sldId id="11091445" r:id="rId27"/>
    <p:sldId id="11090429" r:id="rId28"/>
    <p:sldId id="11090440" r:id="rId29"/>
    <p:sldId id="11091447" r:id="rId30"/>
  </p:sldIdLst>
  <p:sldSz cx="12192000" cy="6858000"/>
  <p:notesSz cx="6797675" cy="992632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C5FF"/>
    <a:srgbClr val="5AD9F3"/>
    <a:srgbClr val="1F6CF1"/>
    <a:srgbClr val="FF00FF"/>
    <a:srgbClr val="0000FF"/>
    <a:srgbClr val="000000"/>
    <a:srgbClr val="51CDFA"/>
    <a:srgbClr val="000099"/>
    <a:srgbClr val="FFF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9" autoAdjust="0"/>
    <p:restoredTop sz="93890" autoAdjust="0"/>
  </p:normalViewPr>
  <p:slideViewPr>
    <p:cSldViewPr showGuides="1">
      <p:cViewPr varScale="1">
        <p:scale>
          <a:sx n="68" d="100"/>
          <a:sy n="68" d="100"/>
        </p:scale>
        <p:origin x="86" y="10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672"/>
    </p:cViewPr>
  </p:sorterViewPr>
  <p:notesViewPr>
    <p:cSldViewPr>
      <p:cViewPr varScale="1">
        <p:scale>
          <a:sx n="57" d="100"/>
          <a:sy n="57" d="100"/>
        </p:scale>
        <p:origin x="34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</a:rPr>
              <a:t>Repaired cavities</a:t>
            </a:r>
            <a:endParaRPr lang="zh-CN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修复腔数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61cf40f-1199-4c59-a768-69174e81d370}" type="VALUE">
                      <a:t>[VALUE]</a:t>
                    </a:fld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11c5369-9a80-44c8-9ef0-37ed989dcc9f}" type="VALUE">
                      <a:t>[VALUE]</a:t>
                    </a:fld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445875"/>
                  <c:y val="-0.01455047619047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Qualified</c:v>
                </c:pt>
                <c:pt idx="1">
                  <c:v>Non-qualified</c:v>
                </c:pt>
                <c:pt idx="2">
                  <c:v>Under testing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0.18</c:v>
                </c:pt>
                <c:pt idx="2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f933f6f-1cce-4a70-9648-56c302e8b2d6}"/>
      </c:ext>
    </c:extLst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cs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l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r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fld id="{C39522E9-39B5-4366-A854-6721688BEDB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72" tIns="45686" rIns="91372" bIns="45686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wrap="square" lIns="91372" tIns="45686" rIns="91372" bIns="45686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81D40A-4021-4F9A-820A-1612341A8E7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2ABE2A-08FC-4BF2-A77B-A5BC946BEAD9}" type="datetimeFigureOut">
              <a:rPr lang="en-US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2" tIns="45686" rIns="91372" bIns="456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38775" cy="4464050"/>
          </a:xfrm>
          <a:prstGeom prst="rect">
            <a:avLst/>
          </a:prstGeom>
        </p:spPr>
        <p:txBody>
          <a:bodyPr vert="horz" lIns="91372" tIns="45686" rIns="91372" bIns="45686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72" tIns="45686" rIns="91372" bIns="456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wrap="square" lIns="91372" tIns="45686" rIns="91372" bIns="45686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5EE554-385A-4E86-B792-31CD2BFE1765}" type="slidenum">
              <a:rPr lang="en-US" altLang="zh-CN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3868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13807B-D9DA-4E8B-AF3D-8245C62D1162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424222-D9E1-4073-903A-AFAC865B325A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63886"/>
            <a:ext cx="27432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63886"/>
            <a:ext cx="8026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721794A-28C9-4D1D-A046-C6CC5A2C31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3200" b="1" cap="all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DF21E3F-8594-4FB2-8697-6A5D382CB450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1" y="1262063"/>
            <a:ext cx="11366500" cy="512921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92150"/>
            <a:ext cx="121920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5" name="标题 26"/>
          <p:cNvSpPr/>
          <p:nvPr userDrawn="1"/>
        </p:nvSpPr>
        <p:spPr bwMode="auto">
          <a:xfrm>
            <a:off x="0" y="130175"/>
            <a:ext cx="12192000" cy="6699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 sz="4400">
              <a:solidFill>
                <a:srgbClr val="000000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130622"/>
            <a:ext cx="12192000" cy="670086"/>
          </a:xfrm>
          <a:prstGeom prst="rect">
            <a:avLst/>
          </a:prstGeom>
          <a:solidFill>
            <a:srgbClr val="0070C0"/>
          </a:solidFill>
        </p:spPr>
        <p:txBody>
          <a:bodyPr rtlCol="0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0" y="1262063"/>
            <a:ext cx="11366500" cy="5129212"/>
          </a:xfrm>
        </p:spPr>
        <p:txBody>
          <a:bodyPr/>
          <a:lstStyle>
            <a:lvl1pPr>
              <a:defRPr sz="2800">
                <a:latin typeface="+mn-lt"/>
                <a:ea typeface="黑体" panose="02010609060101010101" pitchFamily="49" charset="-122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2071689"/>
            <a:ext cx="12192000" cy="1195387"/>
          </a:xfrm>
          <a:prstGeom prst="rect">
            <a:avLst/>
          </a:prstGeom>
          <a:solidFill>
            <a:srgbClr val="E4F3F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431801" y="2071689"/>
            <a:ext cx="607484" cy="1093787"/>
          </a:xfrm>
          <a:prstGeom prst="rect">
            <a:avLst/>
          </a:prstGeom>
          <a:gradFill rotWithShape="1">
            <a:gsLst>
              <a:gs pos="0">
                <a:srgbClr val="00385E"/>
              </a:gs>
              <a:gs pos="100000">
                <a:srgbClr val="007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00">
              <a:solidFill>
                <a:srgbClr val="000000"/>
              </a:solidFill>
              <a:ea typeface="华文新魏" panose="02010800040101010101" pitchFamily="2" charset="-122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98451" y="2386013"/>
            <a:ext cx="1775883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1600">
              <a:solidFill>
                <a:prstClr val="black"/>
              </a:solidFill>
              <a:ea typeface="华文新魏" panose="02010800040101010101" pitchFamily="2" charset="-122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10553701" y="3133726"/>
            <a:ext cx="1638300" cy="206375"/>
          </a:xfrm>
          <a:prstGeom prst="rect">
            <a:avLst/>
          </a:prstGeom>
          <a:gradFill rotWithShape="1">
            <a:gsLst>
              <a:gs pos="0">
                <a:srgbClr val="0070BC"/>
              </a:gs>
              <a:gs pos="100000">
                <a:srgbClr val="00345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00">
              <a:solidFill>
                <a:srgbClr val="000000"/>
              </a:solidFill>
              <a:ea typeface="华文新魏" panose="02010800040101010101" pitchFamily="2" charset="-122"/>
            </a:endParaRP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1488018" y="3268663"/>
            <a:ext cx="9313333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1600">
              <a:solidFill>
                <a:prstClr val="black"/>
              </a:solidFill>
              <a:ea typeface="华文新魏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01852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31E3-5255-4EAE-9517-9D02301B41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BFFF-0825-462C-A578-DF15B89C24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9457-B900-4A86-869C-EF3CC501A1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6A34-7F80-49D9-8DDC-03BB57F78A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6279-E474-4908-BDE8-4295DEC573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1195388"/>
          </a:xfrm>
          <a:prstGeom prst="rect">
            <a:avLst/>
          </a:prstGeom>
          <a:solidFill>
            <a:srgbClr val="E4F3F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31801" y="0"/>
            <a:ext cx="607484" cy="1093788"/>
          </a:xfrm>
          <a:prstGeom prst="rect">
            <a:avLst/>
          </a:prstGeom>
          <a:gradFill rotWithShape="1">
            <a:gsLst>
              <a:gs pos="0">
                <a:srgbClr val="00385E"/>
              </a:gs>
              <a:gs pos="100000">
                <a:srgbClr val="007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00">
              <a:solidFill>
                <a:srgbClr val="000000"/>
              </a:solidFill>
              <a:ea typeface="华文新魏" panose="02010800040101010101" pitchFamily="2" charset="-122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298451" y="314325"/>
            <a:ext cx="1775883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1600">
              <a:solidFill>
                <a:prstClr val="black"/>
              </a:solidFill>
              <a:ea typeface="华文新魏" panose="020108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10972800" cy="1143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ACCD-4F28-4336-9078-47F654202E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08AC-32C3-426B-8D23-929529E1FA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90AA-2EF9-4F0C-A0FE-332588315E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D293-D015-4387-B9C9-E23DF07728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9D95-DD52-4D61-B080-C879E14709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029E-9D8D-4830-8054-8F2098DF00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2071689"/>
            <a:ext cx="12192000" cy="1195387"/>
          </a:xfrm>
          <a:prstGeom prst="rect">
            <a:avLst/>
          </a:prstGeom>
          <a:solidFill>
            <a:srgbClr val="E4F3F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431801" y="2071689"/>
            <a:ext cx="607484" cy="1093787"/>
          </a:xfrm>
          <a:prstGeom prst="rect">
            <a:avLst/>
          </a:prstGeom>
          <a:gradFill rotWithShape="1">
            <a:gsLst>
              <a:gs pos="0">
                <a:srgbClr val="00385E"/>
              </a:gs>
              <a:gs pos="100000">
                <a:srgbClr val="007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00">
              <a:solidFill>
                <a:srgbClr val="000000"/>
              </a:solidFill>
              <a:ea typeface="华文新魏" panose="02010800040101010101" pitchFamily="2" charset="-122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98451" y="2386013"/>
            <a:ext cx="1775883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1600">
              <a:solidFill>
                <a:prstClr val="black"/>
              </a:solidFill>
              <a:ea typeface="华文新魏" panose="02010800040101010101" pitchFamily="2" charset="-122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10553701" y="3133726"/>
            <a:ext cx="1638300" cy="206375"/>
          </a:xfrm>
          <a:prstGeom prst="rect">
            <a:avLst/>
          </a:prstGeom>
          <a:gradFill rotWithShape="1">
            <a:gsLst>
              <a:gs pos="0">
                <a:srgbClr val="0070BC"/>
              </a:gs>
              <a:gs pos="100000">
                <a:srgbClr val="00345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00">
              <a:solidFill>
                <a:srgbClr val="000000"/>
              </a:solidFill>
              <a:ea typeface="华文新魏" panose="02010800040101010101" pitchFamily="2" charset="-122"/>
            </a:endParaRP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1488018" y="3268663"/>
            <a:ext cx="9313333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1600">
              <a:solidFill>
                <a:prstClr val="black"/>
              </a:solidFill>
              <a:ea typeface="华文新魏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01852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08C3-B720-4BD3-AD53-53245938B8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8EC5-A25B-4AAD-8662-CF5FB01C6D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CD0B-11A5-485C-85E2-8BED9E1FCA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275A-1986-46CF-9665-B941251A47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578D-BB1F-48D7-85D3-DD04897520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1195388"/>
          </a:xfrm>
          <a:prstGeom prst="rect">
            <a:avLst/>
          </a:prstGeom>
          <a:solidFill>
            <a:srgbClr val="E4F3F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31801" y="0"/>
            <a:ext cx="607484" cy="1093788"/>
          </a:xfrm>
          <a:prstGeom prst="rect">
            <a:avLst/>
          </a:prstGeom>
          <a:gradFill rotWithShape="1">
            <a:gsLst>
              <a:gs pos="0">
                <a:srgbClr val="00385E"/>
              </a:gs>
              <a:gs pos="100000">
                <a:srgbClr val="007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00">
              <a:solidFill>
                <a:srgbClr val="000000"/>
              </a:solidFill>
              <a:ea typeface="华文新魏" panose="02010800040101010101" pitchFamily="2" charset="-122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298451" y="314325"/>
            <a:ext cx="1775883" cy="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1600">
              <a:solidFill>
                <a:prstClr val="black"/>
              </a:solidFill>
              <a:ea typeface="华文新魏" panose="020108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10972800" cy="1143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E7A8-9B4C-4619-A76E-8A8ADF54D9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B271-AE36-412E-BCCA-DCDB8E98FD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87DB-FF7F-47A5-AD42-C9462A112C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8CFF-074C-4C4F-8F33-0525EC7555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DD08-34D8-4639-ABFA-83A820D990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8C75-AE20-414F-B10B-8743641960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0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3200" b="1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29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24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20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8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800">
                <a:latin typeface="微软雅黑" panose="020B0503020204020204" charset="-122"/>
                <a:ea typeface="微软雅黑" panose="020B050302020402020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29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24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20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8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800">
                <a:latin typeface="微软雅黑" panose="020B0503020204020204" charset="-122"/>
                <a:ea typeface="微软雅黑" panose="020B050302020402020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C02676DF-557A-4178-9271-2C1822F6BCCA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227687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68960"/>
            <a:ext cx="5386917" cy="305720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227687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68960"/>
            <a:ext cx="5389033" cy="30572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0B79C9E-D8A6-4063-B3A7-DC11E108B98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01E6F95-07BB-40D1-A827-394C7501C955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24744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1D32FA1-BE93-4046-85EC-498CCD68EEB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3868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13807B-D9DA-4E8B-AF3D-8245C62D1162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424222-D9E1-4073-903A-AFAC865B325A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63886"/>
            <a:ext cx="27432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63886"/>
            <a:ext cx="8026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721794A-28C9-4D1D-A046-C6CC5A2C31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29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29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02676DF-557A-4178-9271-2C1822F6BCCA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3200" b="1" cap="all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DF21E3F-8594-4FB2-8697-6A5D382CB450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1" y="1262063"/>
            <a:ext cx="11366500" cy="512921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  <a:ea typeface="黑体" panose="02010609060101010101" pitchFamily="49" charset="-122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20EC486-40E8-4FB2-8B44-C70CEADBFD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8022" y="2125973"/>
            <a:ext cx="10375957" cy="4017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056234" y="1583045"/>
            <a:ext cx="10079567" cy="3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BD26-3A36-418E-A639-99318FB9AEB9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5400" y="116633"/>
            <a:ext cx="6840760" cy="100811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390" y="1916832"/>
            <a:ext cx="8634412" cy="4104456"/>
          </a:xfrm>
          <a:prstGeom prst="rect">
            <a:avLst/>
          </a:prstGeom>
        </p:spPr>
        <p:txBody>
          <a:bodyPr/>
          <a:lstStyle>
            <a:lvl1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2pPr>
            <a:lvl3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3pPr>
            <a:lvl4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4pPr>
            <a:lvl5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3200" b="1" cap="all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227687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68960"/>
            <a:ext cx="5386917" cy="305720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227687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68960"/>
            <a:ext cx="5389033" cy="30572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0B79C9E-D8A6-4063-B3A7-DC11E108B98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29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29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02676DF-557A-4178-9271-2C1822F6BCCA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227687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68960"/>
            <a:ext cx="5386917" cy="305720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227687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68960"/>
            <a:ext cx="5389033" cy="30572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0B79C9E-D8A6-4063-B3A7-DC11E108B98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01E6F95-07BB-40D1-A827-394C7501C955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24744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1D32FA1-BE93-4046-85EC-498CCD68EEB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3868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13807B-D9DA-4E8B-AF3D-8245C62D1162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424222-D9E1-4073-903A-AFAC865B325A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63886"/>
            <a:ext cx="27432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63886"/>
            <a:ext cx="8026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721794A-28C9-4D1D-A046-C6CC5A2C31B1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3200" b="1" cap="all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DF21E3F-8594-4FB2-8697-6A5D382CB450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1" y="1262063"/>
            <a:ext cx="11366500" cy="512921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01E6F95-07BB-40D1-A827-394C7501C955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80"/>
            </a:lvl1pPr>
            <a:lvl2pPr marL="453390" indent="0" algn="ctr">
              <a:buNone/>
              <a:defRPr sz="1985"/>
            </a:lvl2pPr>
            <a:lvl3pPr marL="907415" indent="0" algn="ctr">
              <a:buNone/>
              <a:defRPr sz="1785"/>
            </a:lvl3pPr>
            <a:lvl4pPr marL="1360805" indent="0" algn="ctr">
              <a:buNone/>
              <a:defRPr sz="1585"/>
            </a:lvl4pPr>
            <a:lvl5pPr marL="1814195" indent="0" algn="ctr">
              <a:buNone/>
              <a:defRPr sz="1585"/>
            </a:lvl5pPr>
            <a:lvl6pPr marL="2267585" indent="0" algn="ctr">
              <a:buNone/>
              <a:defRPr sz="1585"/>
            </a:lvl6pPr>
            <a:lvl7pPr marL="2721610" indent="0" algn="ctr">
              <a:buNone/>
              <a:defRPr sz="1585"/>
            </a:lvl7pPr>
            <a:lvl8pPr marL="3175000" indent="0" algn="ctr">
              <a:buNone/>
              <a:defRPr sz="1585"/>
            </a:lvl8pPr>
            <a:lvl9pPr marL="3628390" indent="0" algn="ctr">
              <a:buNone/>
              <a:defRPr sz="158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100F-83D0-419E-BFE9-A23D601D78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556792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3722" y="4797152"/>
            <a:ext cx="2304553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9285" y="6381328"/>
            <a:ext cx="1450641" cy="332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8023" y="2125973"/>
            <a:ext cx="10375957" cy="4017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056222" y="1583044"/>
            <a:ext cx="10079567" cy="377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BD26-3A36-418E-A639-99318FB9AEB9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1538" y="6372704"/>
            <a:ext cx="472892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+mn-lt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7428" y="6377305"/>
            <a:ext cx="454744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n-lt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24744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1D32FA1-BE93-4046-85EC-498CCD68EEBC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tiff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2" Type="http://schemas.openxmlformats.org/officeDocument/2006/relationships/theme" Target="../theme/theme4.xml"/><Relationship Id="rId21" Type="http://schemas.openxmlformats.org/officeDocument/2006/relationships/image" Target="../media/image4.wmf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18" Type="http://schemas.openxmlformats.org/officeDocument/2006/relationships/image" Target="../media/image1.tiff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 dirty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4" name="Rectangle 12"/>
          <p:cNvSpPr/>
          <p:nvPr userDrawn="1"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2"/>
          <p:cNvSpPr/>
          <p:nvPr userDrawn="1"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16A029-8B89-454F-A41B-EF4424CCFD1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560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9 Jun. 2026 | Yue ZONG, SARI, CAS | TTC'2026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141B01-F5BA-4E60-BABC-2C6F8BD1087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 dirty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44463"/>
            <a:ext cx="239184" cy="9001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29533" y="144463"/>
            <a:ext cx="239184" cy="9001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0896534" y="6310438"/>
            <a:ext cx="1247213" cy="44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SHINE</a:t>
            </a:r>
            <a:endParaRPr kumimoji="1" lang="zh-CN" altLang="en-US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>
            <a:grpSpLocks noChangeAspect="1"/>
          </p:cNvGrpSpPr>
          <p:nvPr userDrawn="1"/>
        </p:nvGrpSpPr>
        <p:grpSpPr>
          <a:xfrm>
            <a:off x="318912" y="6310439"/>
            <a:ext cx="1726744" cy="358923"/>
            <a:chOff x="171985" y="6263515"/>
            <a:chExt cx="1659153" cy="459831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9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" t="5322" r="72386" b="4184"/>
            <a:stretch>
              <a:fillRect/>
            </a:stretch>
          </p:blipFill>
          <p:spPr>
            <a:xfrm>
              <a:off x="171985" y="6271939"/>
              <a:ext cx="451407" cy="451407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 userDrawn="1"/>
          </p:nvGrpSpPr>
          <p:grpSpPr>
            <a:xfrm>
              <a:off x="623392" y="6263515"/>
              <a:ext cx="1207746" cy="441743"/>
              <a:chOff x="750783" y="6281603"/>
              <a:chExt cx="1207746" cy="441743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 rotWithShape="1">
              <a:blip r:embed="rId20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79" t="20436" r="73939" b="22341"/>
              <a:stretch>
                <a:fillRect/>
              </a:stretch>
            </p:blipFill>
            <p:spPr>
              <a:xfrm>
                <a:off x="1467078" y="6281603"/>
                <a:ext cx="491451" cy="43002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 rotWithShape="1">
              <a:blip r:embed="rId21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239" b="19557"/>
              <a:stretch>
                <a:fillRect/>
              </a:stretch>
            </p:blipFill>
            <p:spPr>
              <a:xfrm>
                <a:off x="750783" y="6326101"/>
                <a:ext cx="716295" cy="397245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 dirty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4" name="Rectangle 12"/>
          <p:cNvSpPr/>
          <p:nvPr userDrawn="1"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2"/>
          <p:cNvSpPr/>
          <p:nvPr userDrawn="1"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7.png"/><Relationship Id="rId3" Type="http://schemas.openxmlformats.org/officeDocument/2006/relationships/tags" Target="../tags/tag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3" Type="http://schemas.openxmlformats.org/officeDocument/2006/relationships/slideLayout" Target="../slideLayouts/slideLayout8.xml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02630" y="3497243"/>
            <a:ext cx="7986738" cy="2066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+mn-ea"/>
                <a:ea typeface="+mn-ea"/>
              </a:rPr>
              <a:t>Yue ZONG</a:t>
            </a:r>
            <a:endParaRPr lang="en-US" altLang="zh-CN" sz="2400" b="1" dirty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+mn-ea"/>
                <a:ea typeface="+mn-ea"/>
              </a:rPr>
              <a:t>on behalf of the Surface Treatment Team</a:t>
            </a:r>
            <a:endParaRPr lang="en-US" altLang="zh-CN" sz="2400" b="1" dirty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i="1" dirty="0">
                <a:latin typeface="+mn-ea"/>
                <a:ea typeface="+mn-ea"/>
              </a:rPr>
              <a:t>Shanghai Advanced Research Institute,</a:t>
            </a:r>
            <a:r>
              <a:rPr lang="zh-CN" altLang="en-US" sz="2000" b="1" i="1" dirty="0">
                <a:latin typeface="+mn-ea"/>
                <a:ea typeface="+mn-ea"/>
              </a:rPr>
              <a:t> </a:t>
            </a:r>
            <a:r>
              <a:rPr lang="en-US" altLang="zh-CN" sz="2000" b="1" i="1" dirty="0">
                <a:latin typeface="+mn-ea"/>
                <a:ea typeface="+mn-ea"/>
              </a:rPr>
              <a:t>CAS</a:t>
            </a:r>
            <a:endParaRPr lang="en-US" altLang="zh-CN" sz="2000" b="1" i="1" dirty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/>
              <a:t>9 Jun., TTC’2026,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Ecole Centrale </a:t>
            </a:r>
            <a:r>
              <a:rPr lang="en-US" altLang="zh-CN" sz="2000" b="1" dirty="0" err="1"/>
              <a:t>Supelec</a:t>
            </a:r>
            <a:r>
              <a:rPr lang="en-US" altLang="zh-CN" sz="2000" b="1" dirty="0"/>
              <a:t>, Gif-sur-Yvette,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France</a:t>
            </a:r>
            <a:endParaRPr lang="en-US" altLang="zh-CN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01430" y="1791097"/>
            <a:ext cx="10189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+mj-ea"/>
                <a:ea typeface="+mj-ea"/>
              </a:rPr>
              <a:t>Recent progress of SHINE </a:t>
            </a:r>
            <a:endParaRPr lang="en-US" altLang="zh-CN" sz="4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+mj-ea"/>
                <a:ea typeface="+mj-ea"/>
              </a:rPr>
              <a:t>high-Q cavities</a:t>
            </a:r>
            <a:endParaRPr lang="zh-CN" altLang="en-US" sz="4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2" name="Picture 8" descr="中国科学院科技产业网|中国科学院成果转化官方网站"/>
          <p:cNvPicPr/>
          <p:nvPr/>
        </p:nvPicPr>
        <p:blipFill>
          <a:blip r:embed="rId1"/>
          <a:stretch>
            <a:fillRect/>
          </a:stretch>
        </p:blipFill>
        <p:spPr>
          <a:xfrm>
            <a:off x="9696400" y="5656273"/>
            <a:ext cx="935640" cy="935640"/>
          </a:xfrm>
          <a:prstGeom prst="rect">
            <a:avLst/>
          </a:prstGeom>
          <a:ln w="0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" y="-27384"/>
            <a:ext cx="12192000" cy="1122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5656273"/>
            <a:ext cx="936000" cy="93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Performance of N-doped cavities</a:t>
            </a:r>
            <a:endParaRPr lang="en-US" altLang="zh-CN" sz="4000" b="0" strike="noStrike" spc="-1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392" y="1008000"/>
            <a:ext cx="6048672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+mn-lt"/>
              </a:rPr>
              <a:t>138 dressed cavities have been treated by international manufacturers and tested at SHINE.</a:t>
            </a:r>
            <a:endParaRPr lang="en-US" altLang="zh-CN" sz="1600" b="1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latin typeface="+mn-lt"/>
              </a:rPr>
              <a:t>105 cavities qualified </a:t>
            </a:r>
            <a:r>
              <a:rPr lang="en-US" altLang="zh-CN" sz="1600" dirty="0">
                <a:latin typeface="+mn-lt"/>
              </a:rPr>
              <a:t>(</a:t>
            </a:r>
            <a:r>
              <a:rPr lang="en-US" altLang="zh-CN" sz="1600" b="1" dirty="0">
                <a:solidFill>
                  <a:srgbClr val="0070C0"/>
                </a:solidFill>
                <a:latin typeface="+mn-lt"/>
              </a:rPr>
              <a:t>76%</a:t>
            </a:r>
            <a:r>
              <a:rPr lang="en-US" altLang="zh-CN" sz="1600" dirty="0">
                <a:latin typeface="+mn-lt"/>
              </a:rPr>
              <a:t>)</a:t>
            </a:r>
            <a:endParaRPr lang="en-US" altLang="zh-CN" sz="1600" dirty="0">
              <a:latin typeface="+mn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</a:rPr>
              <a:t>87 </a:t>
            </a:r>
            <a:r>
              <a:rPr lang="zh-CN" altLang="zh-CN" sz="1600" dirty="0"/>
              <a:t>qualified on the first pass</a:t>
            </a:r>
            <a:endParaRPr lang="en-US" altLang="zh-CN" sz="1600" dirty="0">
              <a:latin typeface="+mn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</a:rPr>
              <a:t>12 recovered and qualified after additional HPR</a:t>
            </a:r>
            <a:endParaRPr lang="en-US" altLang="zh-CN" sz="1600" dirty="0">
              <a:latin typeface="+mn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</a:rPr>
              <a:t>6 </a:t>
            </a:r>
            <a:r>
              <a:rPr lang="en-US" altLang="zh-CN" sz="1600" dirty="0">
                <a:latin typeface="+mn-lt"/>
                <a:ea typeface="微软雅黑" panose="020B0503020204020204" charset="-122"/>
                <a:sym typeface="+mn-ea"/>
              </a:rPr>
              <a:t>qualified</a:t>
            </a:r>
            <a:r>
              <a:rPr lang="zh-CN" altLang="en-US" sz="1600" dirty="0">
                <a:latin typeface="+mn-lt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600" dirty="0">
                <a:latin typeface="+mn-lt"/>
                <a:ea typeface="微软雅黑" panose="020B0503020204020204" charset="-122"/>
                <a:sym typeface="+mn-ea"/>
              </a:rPr>
              <a:t>after repair</a:t>
            </a:r>
            <a:endParaRPr lang="en-US" altLang="zh-CN" sz="1600" dirty="0">
              <a:latin typeface="+mn-lt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</a:rPr>
              <a:t>1 repaired by light BCP</a:t>
            </a:r>
            <a:endParaRPr lang="en-US" altLang="zh-CN" sz="1600" dirty="0">
              <a:latin typeface="+mn-lt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</a:rPr>
              <a:t>5 repaired by </a:t>
            </a:r>
            <a:r>
              <a:rPr lang="en-US" altLang="zh-CN" sz="1600" dirty="0" err="1">
                <a:latin typeface="+mn-lt"/>
              </a:rPr>
              <a:t>CBP+mid-T</a:t>
            </a:r>
            <a:r>
              <a:rPr lang="en-US" altLang="zh-CN" sz="1600" dirty="0">
                <a:latin typeface="+mn-lt"/>
              </a:rPr>
              <a:t> baking</a:t>
            </a:r>
            <a:endParaRPr lang="en-US" altLang="zh-CN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latin typeface="+mn-lt"/>
              </a:rPr>
              <a:t>24 cavities concessionally accepted for CMs (</a:t>
            </a:r>
            <a:r>
              <a:rPr lang="en-US" altLang="zh-CN" sz="1600" b="1" dirty="0">
                <a:solidFill>
                  <a:srgbClr val="0070C0"/>
                </a:solidFill>
                <a:latin typeface="+mn-lt"/>
              </a:rPr>
              <a:t>17%</a:t>
            </a:r>
            <a:r>
              <a:rPr lang="en-US" altLang="zh-CN" sz="1600" b="1" dirty="0">
                <a:latin typeface="+mn-lt"/>
              </a:rPr>
              <a:t>)</a:t>
            </a:r>
            <a:endParaRPr lang="en-US" altLang="zh-CN" sz="1600" b="1" dirty="0">
              <a:latin typeface="+mn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err="1">
                <a:latin typeface="+mn-lt"/>
                <a:ea typeface="微软雅黑" panose="020B0503020204020204" charset="-122"/>
              </a:rPr>
              <a:t>E</a:t>
            </a:r>
            <a:r>
              <a:rPr lang="en-US" altLang="zh-CN" sz="1600" baseline="-25000" dirty="0" err="1">
                <a:latin typeface="+mn-lt"/>
                <a:ea typeface="微软雅黑" panose="020B0503020204020204" charset="-122"/>
              </a:rPr>
              <a:t>acc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 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≥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 18 MV/m, or Q</a:t>
            </a:r>
            <a:r>
              <a:rPr lang="en-US" altLang="zh-CN" sz="1600" baseline="-25000" dirty="0">
                <a:latin typeface="+mn-lt"/>
                <a:ea typeface="微软雅黑" panose="020B0503020204020204" charset="-122"/>
              </a:rPr>
              <a:t>0 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≥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2.5E+10@20MV/m</a:t>
            </a:r>
            <a:endParaRPr lang="en-US" altLang="zh-CN" sz="16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latin typeface="+mn-lt"/>
                <a:ea typeface="微软雅黑" panose="020B0503020204020204" charset="-122"/>
              </a:rPr>
              <a:t>9 cavities still unqualified (</a:t>
            </a:r>
            <a:r>
              <a:rPr lang="en-US" altLang="zh-CN" sz="1600" b="1" dirty="0">
                <a:solidFill>
                  <a:srgbClr val="0070C0"/>
                </a:solidFill>
                <a:latin typeface="+mn-lt"/>
                <a:ea typeface="微软雅黑" panose="020B0503020204020204" charset="-122"/>
              </a:rPr>
              <a:t>7%</a:t>
            </a:r>
            <a:r>
              <a:rPr lang="en-US" altLang="zh-CN" sz="1600" b="1" dirty="0">
                <a:latin typeface="+mn-lt"/>
                <a:ea typeface="微软雅黑" panose="020B0503020204020204" charset="-122"/>
              </a:rPr>
              <a:t>)</a:t>
            </a:r>
            <a:endParaRPr lang="en-US" altLang="zh-CN" sz="1600" b="1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All with too low </a:t>
            </a:r>
            <a:r>
              <a:rPr lang="en-US" altLang="zh-CN" sz="1600" dirty="0" err="1">
                <a:latin typeface="+mn-lt"/>
                <a:ea typeface="微软雅黑" panose="020B0503020204020204" charset="-122"/>
              </a:rPr>
              <a:t>E</a:t>
            </a:r>
            <a:r>
              <a:rPr lang="en-US" altLang="zh-CN" sz="1600" baseline="-25000" dirty="0" err="1">
                <a:latin typeface="+mn-lt"/>
                <a:ea typeface="微软雅黑" panose="020B0503020204020204" charset="-122"/>
              </a:rPr>
              <a:t>acc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 or Q</a:t>
            </a:r>
            <a:r>
              <a:rPr lang="en-US" altLang="zh-CN" sz="1600" baseline="-25000" dirty="0">
                <a:latin typeface="+mn-lt"/>
                <a:ea typeface="微软雅黑" panose="020B0503020204020204" charset="-122"/>
              </a:rPr>
              <a:t>0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, under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repair</a:t>
            </a:r>
            <a:endParaRPr lang="zh-CN" altLang="en-US" sz="1600" dirty="0">
              <a:latin typeface="+mn-lt"/>
              <a:ea typeface="微软雅黑" panose="020B0503020204020204" charset="-122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latin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543077"/>
            <a:ext cx="3840000" cy="2880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796558"/>
            <a:ext cx="3840000" cy="288000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>
            <a:off x="9683338" y="981876"/>
            <a:ext cx="0" cy="2268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591167" y="3695053"/>
            <a:ext cx="0" cy="2268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814373" y="930039"/>
            <a:ext cx="1958400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N-doping </a:t>
            </a:r>
            <a:endParaRPr kumimoji="1" lang="en-US" altLang="zh-CN" sz="1600" b="1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&lt;max E</a:t>
            </a:r>
            <a:r>
              <a:rPr kumimoji="1"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acc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  <a:endParaRPr kumimoji="1" lang="en-US" altLang="zh-CN" sz="16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25.2±3.5</a:t>
            </a: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MV/m</a:t>
            </a:r>
            <a:endParaRPr kumimoji="1"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14373" y="3676558"/>
            <a:ext cx="1957953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N-doping </a:t>
            </a:r>
            <a:endParaRPr kumimoji="1" lang="en-US" altLang="zh-CN" sz="1600" b="1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&lt; Q</a:t>
            </a:r>
            <a:r>
              <a:rPr kumimoji="1"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0 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  <a:endParaRPr kumimoji="1" lang="en-US" altLang="zh-CN" sz="16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3.4±0.4×10</a:t>
            </a:r>
            <a:r>
              <a:rPr kumimoji="1" lang="en-US" altLang="zh-CN" sz="1600" b="1" baseline="300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endParaRPr kumimoji="1" lang="en-US" altLang="zh-CN" sz="1600" b="1" baseline="30000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50394" y="4893436"/>
            <a:ext cx="1484077" cy="52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（</a:t>
            </a:r>
            <a:r>
              <a:rPr kumimoji="1" lang="en-US" altLang="zh-CN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including 0.8 nΩ flange</a:t>
            </a:r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kumimoji="1" lang="en-US" altLang="zh-CN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losses</a:t>
            </a:r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）</a:t>
            </a:r>
            <a:endParaRPr kumimoji="1" lang="zh-CN" altLang="en-US" sz="10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838200"/>
          </a:xfrm>
        </p:spPr>
        <p:txBody>
          <a:bodyPr/>
          <a:lstStyle/>
          <a:p>
            <a:pPr algn="ctr"/>
            <a:r>
              <a:rPr lang="en-US" altLang="zh-CN" b="1" dirty="0">
                <a:latin typeface="+mj-ea"/>
                <a:ea typeface="+mj-ea"/>
              </a:rPr>
              <a:t>Contents</a:t>
            </a:r>
            <a:endParaRPr lang="zh-CN" altLang="en-US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5206" y="1598104"/>
            <a:ext cx="9021588" cy="36617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Introduction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Performance of SHINE high-Q cavities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Status of cavities surface treatment at Wuxi platform</a:t>
            </a:r>
            <a:endParaRPr lang="en-US" altLang="zh-CN" sz="24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Repair of unqualified cavities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Summary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n-US" altLang="zh-CN" sz="4000" b="1" spc="-1" dirty="0">
                <a:solidFill>
                  <a:srgbClr val="0070C0"/>
                </a:solidFill>
                <a:latin typeface="Arial" panose="020B0604020202020204"/>
              </a:rPr>
              <a:t>Status of cavities surface treatment</a:t>
            </a:r>
            <a:endParaRPr lang="en-US" altLang="zh-CN" sz="4000" b="1" spc="-1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424" y="1268760"/>
            <a:ext cx="10297144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/>
              <a:t>Capacity Upgrade at Wuxi Platform: Aiming for a peak capacity of 30 cavities/month to ensure the delivery of 24 qualified cavities monthly.</a:t>
            </a:r>
            <a:endParaRPr lang="en-US" altLang="zh-CN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070C0"/>
                </a:solidFill>
              </a:rPr>
              <a:t>Bottleneck Identification</a:t>
            </a:r>
            <a:r>
              <a:rPr lang="en-US" altLang="zh-CN" dirty="0">
                <a:solidFill>
                  <a:srgbClr val="0070C0"/>
                </a:solidFill>
              </a:rPr>
              <a:t>: </a:t>
            </a:r>
            <a:r>
              <a:rPr lang="en-US" altLang="zh-CN" dirty="0"/>
              <a:t>Addressing key throughput constraints in optical inspection, EP and the pre-tuning efficiency.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070C0"/>
                </a:solidFill>
              </a:rPr>
              <a:t>Workflow Acceleration</a:t>
            </a:r>
            <a:r>
              <a:rPr lang="en-US" altLang="zh-CN" dirty="0">
                <a:solidFill>
                  <a:srgbClr val="0070C0"/>
                </a:solidFill>
              </a:rPr>
              <a:t>: </a:t>
            </a:r>
            <a:r>
              <a:rPr lang="en-US" altLang="zh-CN" dirty="0"/>
              <a:t>Shortening the overall cycle from bare cavities to dressed cavities to enhance processing efficiency.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070C0"/>
                </a:solidFill>
              </a:rPr>
              <a:t>Yield Optimization</a:t>
            </a:r>
            <a:r>
              <a:rPr lang="en-US" altLang="zh-CN" dirty="0">
                <a:solidFill>
                  <a:srgbClr val="0070C0"/>
                </a:solidFill>
              </a:rPr>
              <a:t>: </a:t>
            </a:r>
            <a:r>
              <a:rPr lang="en-US" altLang="zh-CN" dirty="0"/>
              <a:t>Suppressing Field Emission (FE) rates and implementing timely defect remediation to maximize the first-pass success rate of cavity production.</a:t>
            </a:r>
            <a:endParaRPr lang="en-US" altLang="zh-C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n-US" altLang="zh-CN" sz="4000" b="1" spc="-1" dirty="0">
                <a:solidFill>
                  <a:srgbClr val="0070C0"/>
                </a:solidFill>
                <a:latin typeface="Arial" panose="020B0604020202020204"/>
              </a:rPr>
              <a:t>Status of cavities surface treatment</a:t>
            </a:r>
            <a:endParaRPr lang="en-US" altLang="zh-CN" sz="4000" b="1" spc="-1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7705" y="908685"/>
            <a:ext cx="528193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sz="1600" b="1" dirty="0"/>
              <a:t>Process Transition (Since Mid-2025):</a:t>
            </a:r>
            <a:r>
              <a:rPr lang="zh-CN" altLang="zh-CN" sz="1600" dirty="0"/>
              <a:t> Transitioned from the </a:t>
            </a:r>
            <a:r>
              <a:rPr lang="zh-CN" altLang="zh-CN" sz="1600" i="1" dirty="0">
                <a:solidFill>
                  <a:srgbClr val="0070C0"/>
                </a:solidFill>
              </a:rPr>
              <a:t>Full Cold EP</a:t>
            </a:r>
            <a:r>
              <a:rPr lang="zh-CN" altLang="zh-CN" sz="1600" dirty="0">
                <a:solidFill>
                  <a:srgbClr val="0070C0"/>
                </a:solidFill>
              </a:rPr>
              <a:t> </a:t>
            </a:r>
            <a:r>
              <a:rPr lang="zh-CN" altLang="zh-CN" sz="1600" dirty="0"/>
              <a:t>process to the </a:t>
            </a:r>
            <a:r>
              <a:rPr lang="en-US" altLang="zh-CN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Room temperature</a:t>
            </a:r>
            <a:r>
              <a:rPr lang="zh-CN" altLang="zh-CN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EP + Cold EP</a:t>
            </a:r>
            <a:r>
              <a:rPr lang="zh-CN" altLang="zh-CN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zh-CN" sz="1600" dirty="0"/>
              <a:t>hybrid process</a:t>
            </a:r>
            <a:r>
              <a:rPr lang="en-US" altLang="zh-CN" sz="1600" dirty="0"/>
              <a:t>.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zh-CN" sz="1600" b="1" dirty="0"/>
              <a:t>Cold EP Cavities</a:t>
            </a:r>
            <a:r>
              <a:rPr lang="en-US" altLang="zh-CN" sz="1600" dirty="0"/>
              <a:t>:</a:t>
            </a:r>
            <a:r>
              <a:rPr lang="zh-CN" altLang="en-US" sz="1600" dirty="0">
                <a:latin typeface="+mn-ea"/>
                <a:ea typeface="+mn-ea"/>
              </a:rPr>
              <a:t> </a:t>
            </a:r>
            <a:r>
              <a:rPr lang="zh-CN" altLang="zh-CN" sz="1600" dirty="0"/>
              <a:t>Average</a:t>
            </a:r>
            <a:r>
              <a:rPr lang="zh-CN" altLang="en-US" sz="1600" dirty="0">
                <a:latin typeface="+mn-ea"/>
                <a:ea typeface="+mn-ea"/>
              </a:rPr>
              <a:t> </a:t>
            </a:r>
            <a:r>
              <a:rPr lang="en-US" altLang="zh-CN" sz="1600" dirty="0">
                <a:latin typeface="+mn-ea"/>
                <a:ea typeface="+mn-ea"/>
              </a:rPr>
              <a:t>Q</a:t>
            </a:r>
            <a:r>
              <a:rPr lang="en-US" altLang="zh-CN" sz="1600" baseline="-25000" dirty="0">
                <a:latin typeface="+mn-ea"/>
                <a:ea typeface="+mn-ea"/>
              </a:rPr>
              <a:t>0</a:t>
            </a:r>
            <a:r>
              <a:rPr lang="en-US" altLang="zh-CN" sz="1600" dirty="0">
                <a:latin typeface="+mn-ea"/>
                <a:ea typeface="+mn-ea"/>
              </a:rPr>
              <a:t> =</a:t>
            </a:r>
            <a:r>
              <a:rPr lang="zh-CN" altLang="en-US" sz="1600" dirty="0">
                <a:latin typeface="+mn-ea"/>
                <a:ea typeface="+mn-ea"/>
              </a:rPr>
              <a:t> </a:t>
            </a:r>
            <a:r>
              <a:rPr lang="en-US" altLang="zh-CN" sz="1600" dirty="0">
                <a:latin typeface="+mn-ea"/>
                <a:ea typeface="+mn-ea"/>
              </a:rPr>
              <a:t>3.3×10</a:t>
            </a:r>
            <a:r>
              <a:rPr lang="en-US" altLang="zh-CN" sz="1600" baseline="30000" dirty="0">
                <a:latin typeface="+mn-ea"/>
                <a:ea typeface="+mn-ea"/>
              </a:rPr>
              <a:t>10</a:t>
            </a:r>
            <a:r>
              <a:rPr lang="zh-CN" altLang="en-US" sz="1600" dirty="0">
                <a:latin typeface="+mn-ea"/>
                <a:ea typeface="+mn-ea"/>
              </a:rPr>
              <a:t> </a:t>
            </a:r>
            <a:r>
              <a:rPr lang="en-US" altLang="zh-CN" sz="1600" dirty="0">
                <a:latin typeface="+mn-ea"/>
              </a:rPr>
              <a:t>@20MV/m, </a:t>
            </a:r>
            <a:r>
              <a:rPr lang="zh-CN" altLang="zh-CN" sz="1600" dirty="0"/>
              <a:t>Average Max </a:t>
            </a:r>
            <a:r>
              <a:rPr lang="en-US" altLang="zh-CN" sz="1600" dirty="0" err="1"/>
              <a:t>E</a:t>
            </a:r>
            <a:r>
              <a:rPr lang="en-US" altLang="zh-CN" sz="1600" baseline="-25000" dirty="0" err="1"/>
              <a:t>acc</a:t>
            </a:r>
            <a:r>
              <a:rPr lang="en-US" altLang="zh-CN" sz="1600" dirty="0"/>
              <a:t> = </a:t>
            </a:r>
            <a:r>
              <a:rPr lang="en-US" altLang="zh-CN" sz="1600" dirty="0">
                <a:latin typeface="+mn-ea"/>
                <a:ea typeface="+mn-ea"/>
              </a:rPr>
              <a:t>28.0MV/m</a:t>
            </a:r>
            <a:endParaRPr lang="en-US" altLang="zh-CN" sz="1600" dirty="0">
              <a:latin typeface="+mn-ea"/>
              <a:ea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1600" b="1" dirty="0"/>
              <a:t>Room temperature</a:t>
            </a:r>
            <a:r>
              <a:rPr lang="zh-CN" altLang="zh-CN" sz="1600" b="1" dirty="0"/>
              <a:t> EP + Cold EP Cavities</a:t>
            </a:r>
            <a:r>
              <a:rPr lang="en-US" altLang="zh-CN" sz="1600" dirty="0"/>
              <a:t>:</a:t>
            </a:r>
            <a:r>
              <a:rPr lang="zh-CN" altLang="en-US" sz="1600" dirty="0">
                <a:latin typeface="+mn-ea"/>
              </a:rPr>
              <a:t> </a:t>
            </a:r>
            <a:r>
              <a:rPr lang="zh-CN" altLang="zh-CN" sz="1600" dirty="0"/>
              <a:t>Average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Q</a:t>
            </a:r>
            <a:r>
              <a:rPr lang="en-US" altLang="zh-CN" sz="1600" baseline="-25000" dirty="0">
                <a:latin typeface="+mn-ea"/>
              </a:rPr>
              <a:t>0</a:t>
            </a:r>
            <a:r>
              <a:rPr lang="en-US" altLang="zh-CN" sz="1600" dirty="0">
                <a:latin typeface="+mn-ea"/>
              </a:rPr>
              <a:t> =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3.4×10</a:t>
            </a:r>
            <a:r>
              <a:rPr lang="en-US" altLang="zh-CN" sz="1600" baseline="30000" dirty="0">
                <a:latin typeface="+mn-ea"/>
              </a:rPr>
              <a:t>10</a:t>
            </a:r>
            <a:r>
              <a:rPr lang="zh-CN" altLang="en-US" sz="1600" dirty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@20MV/m, </a:t>
            </a:r>
            <a:r>
              <a:rPr lang="zh-CN" altLang="zh-CN" sz="1600" dirty="0"/>
              <a:t>Average Max </a:t>
            </a:r>
            <a:r>
              <a:rPr lang="en-US" altLang="zh-CN" sz="1600" dirty="0" err="1"/>
              <a:t>E</a:t>
            </a:r>
            <a:r>
              <a:rPr lang="en-US" altLang="zh-CN" sz="1600" baseline="-25000" dirty="0" err="1"/>
              <a:t>acc</a:t>
            </a:r>
            <a:r>
              <a:rPr lang="en-US" altLang="zh-CN" sz="1600" dirty="0"/>
              <a:t> = </a:t>
            </a:r>
            <a:r>
              <a:rPr lang="en-US" altLang="zh-CN" sz="1600" dirty="0">
                <a:latin typeface="+mn-ea"/>
              </a:rPr>
              <a:t>28.8MV/m</a:t>
            </a:r>
            <a:endParaRPr lang="en-US" altLang="zh-CN" sz="1600" dirty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1600" i="1" dirty="0">
                <a:latin typeface="+mn-ea"/>
              </a:rPr>
              <a:t>The overall average may be impacted by batch</a:t>
            </a:r>
            <a:r>
              <a:rPr lang="en-US" altLang="zh-CN" sz="1600" i="1" dirty="0">
                <a:latin typeface="+mn-ea"/>
              </a:rPr>
              <a:t> effects.</a:t>
            </a:r>
            <a:endParaRPr lang="en-US" altLang="zh-CN" sz="1600" i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sz="1600" dirty="0"/>
              <a:t>Based on VT results before and after the process change, and accounting for batch-to-batch variations, </a:t>
            </a:r>
            <a:r>
              <a:rPr lang="zh-CN" altLang="zh-CN" sz="1600" b="1" dirty="0"/>
              <a:t>both processing techniques yield comparable RF performance</a:t>
            </a:r>
            <a:r>
              <a:rPr lang="en-US" altLang="zh-CN" sz="1600" b="1" dirty="0"/>
              <a:t>.</a:t>
            </a:r>
            <a:endParaRPr lang="en-US" altLang="zh-CN" sz="1600" b="1" dirty="0">
              <a:latin typeface="+mn-ea"/>
              <a:ea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1269000"/>
            <a:ext cx="612000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n-US" altLang="zh-CN" sz="4000" b="1" spc="-1" dirty="0">
                <a:solidFill>
                  <a:srgbClr val="0070C0"/>
                </a:solidFill>
                <a:latin typeface="Arial" panose="020B0604020202020204"/>
              </a:rPr>
              <a:t>Status of cavities surface treatment</a:t>
            </a:r>
            <a:endParaRPr lang="en-US" altLang="zh-CN" sz="4000" b="1" spc="-1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7474" y="997842"/>
            <a:ext cx="10737118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Since the beginning of 2025, upon confirming that there are </a:t>
            </a:r>
            <a:r>
              <a:rPr lang="en-US" altLang="zh-CN" b="1" dirty="0"/>
              <a:t>no significant inner surface defects </a:t>
            </a:r>
            <a:r>
              <a:rPr lang="en-US" altLang="zh-CN" dirty="0"/>
              <a:t>after EP,</a:t>
            </a:r>
            <a:r>
              <a:rPr lang="zh-CN" altLang="en-US" dirty="0"/>
              <a:t> </a:t>
            </a:r>
            <a:r>
              <a:rPr lang="en-US" altLang="zh-CN" dirty="0"/>
              <a:t>the cavity will be directly shipped to the manufacturer for helium vessel welding, </a:t>
            </a:r>
            <a:r>
              <a:rPr lang="zh-CN" altLang="zh-CN" dirty="0">
                <a:solidFill>
                  <a:srgbClr val="0070C0"/>
                </a:solidFill>
              </a:rPr>
              <a:t>significantly shortening the production cycle</a:t>
            </a:r>
            <a:r>
              <a:rPr lang="en-US" altLang="zh-CN" dirty="0">
                <a:solidFill>
                  <a:srgbClr val="0070C0"/>
                </a:solidFill>
              </a:rPr>
              <a:t>.</a:t>
            </a:r>
            <a:endParaRPr lang="en-US" altLang="zh-CN" dirty="0">
              <a:solidFill>
                <a:srgbClr val="0070C0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10444" y="3161958"/>
            <a:ext cx="11776245" cy="540000"/>
            <a:chOff x="210444" y="3161958"/>
            <a:chExt cx="11776245" cy="540000"/>
          </a:xfrm>
        </p:grpSpPr>
        <p:sp>
          <p:nvSpPr>
            <p:cNvPr id="22" name="矩形 22"/>
            <p:cNvSpPr/>
            <p:nvPr/>
          </p:nvSpPr>
          <p:spPr>
            <a:xfrm>
              <a:off x="1530694" y="3161959"/>
              <a:ext cx="1800000" cy="53999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HPR+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Clean a</a:t>
              </a:r>
              <a:r>
                <a:rPr lang="en-US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ssembly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" name="矩形 24"/>
            <p:cNvSpPr/>
            <p:nvPr/>
          </p:nvSpPr>
          <p:spPr>
            <a:xfrm>
              <a:off x="210444" y="3162891"/>
              <a:ext cx="1080000" cy="538135"/>
            </a:xfrm>
            <a:prstGeom prst="rect">
              <a:avLst/>
            </a:prstGeom>
            <a:solidFill>
              <a:srgbClr val="DCE2EF"/>
            </a:solidFill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Mid-T </a:t>
              </a:r>
              <a:endParaRPr lang="en-US" altLang="zh-CN" sz="1600" b="0" strike="noStrike" spc="-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process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1" name="矩形 23"/>
            <p:cNvSpPr/>
            <p:nvPr/>
          </p:nvSpPr>
          <p:spPr>
            <a:xfrm>
              <a:off x="10366689" y="3161958"/>
              <a:ext cx="1620000" cy="540000"/>
            </a:xfrm>
            <a:prstGeom prst="rect">
              <a:avLst/>
            </a:prstGeom>
            <a:solidFill>
              <a:srgbClr val="DCE2EF"/>
            </a:solidFill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VT of dressed cavities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" name="矩形 23"/>
            <p:cNvSpPr/>
            <p:nvPr/>
          </p:nvSpPr>
          <p:spPr>
            <a:xfrm>
              <a:off x="3570944" y="3161958"/>
              <a:ext cx="1440000" cy="540000"/>
            </a:xfrm>
            <a:prstGeom prst="rect">
              <a:avLst/>
            </a:prstGeom>
            <a:solidFill>
              <a:srgbClr val="DCE2EF"/>
            </a:solidFill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VT of bare cavities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" name="矩形 22"/>
            <p:cNvSpPr/>
            <p:nvPr/>
          </p:nvSpPr>
          <p:spPr>
            <a:xfrm>
              <a:off x="5251194" y="3161958"/>
              <a:ext cx="1154746" cy="54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FF check</a:t>
              </a:r>
              <a:endParaRPr lang="en-US" altLang="zh-CN" sz="1600" spc="-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&amp; T</a:t>
              </a:r>
              <a:r>
                <a:rPr lang="en-US" altLang="zh-CN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uning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" name="矩形 23"/>
            <p:cNvSpPr/>
            <p:nvPr/>
          </p:nvSpPr>
          <p:spPr>
            <a:xfrm>
              <a:off x="6646190" y="3162890"/>
              <a:ext cx="1440000" cy="538136"/>
            </a:xfrm>
            <a:prstGeom prst="rect">
              <a:avLst/>
            </a:prstGeom>
            <a:solidFill>
              <a:srgbClr val="DCE2EF"/>
            </a:solidFill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He-</a:t>
              </a:r>
              <a:r>
                <a:rPr lang="en-US" altLang="zh-CN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vessel</a:t>
              </a:r>
              <a:endParaRPr lang="en-US" altLang="zh-CN" sz="1600" spc="-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 welding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9" name="矩形 22"/>
            <p:cNvSpPr/>
            <p:nvPr/>
          </p:nvSpPr>
          <p:spPr>
            <a:xfrm>
              <a:off x="8326440" y="3161959"/>
              <a:ext cx="1800000" cy="53999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HPR+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Clean a</a:t>
              </a:r>
              <a:r>
                <a:rPr lang="en-US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ssembly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cxnSp>
          <p:nvCxnSpPr>
            <p:cNvPr id="41" name="直接箭头连接符 40"/>
            <p:cNvCxnSpPr>
              <a:stCxn id="23" idx="3"/>
              <a:endCxn id="22" idx="1"/>
            </p:cNvCxnSpPr>
            <p:nvPr/>
          </p:nvCxnSpPr>
          <p:spPr>
            <a:xfrm>
              <a:off x="1290444" y="3431959"/>
              <a:ext cx="2402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22" idx="3"/>
              <a:endCxn id="13" idx="1"/>
            </p:cNvCxnSpPr>
            <p:nvPr/>
          </p:nvCxnSpPr>
          <p:spPr>
            <a:xfrm flipV="1">
              <a:off x="3330694" y="3431958"/>
              <a:ext cx="240250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>
              <a:stCxn id="13" idx="3"/>
              <a:endCxn id="15" idx="1"/>
            </p:cNvCxnSpPr>
            <p:nvPr/>
          </p:nvCxnSpPr>
          <p:spPr>
            <a:xfrm>
              <a:off x="5010944" y="3431958"/>
              <a:ext cx="2402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>
              <a:stCxn id="15" idx="3"/>
              <a:endCxn id="16" idx="1"/>
            </p:cNvCxnSpPr>
            <p:nvPr/>
          </p:nvCxnSpPr>
          <p:spPr>
            <a:xfrm>
              <a:off x="6405940" y="3431958"/>
              <a:ext cx="2402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>
              <a:stCxn id="16" idx="3"/>
              <a:endCxn id="39" idx="1"/>
            </p:cNvCxnSpPr>
            <p:nvPr/>
          </p:nvCxnSpPr>
          <p:spPr>
            <a:xfrm>
              <a:off x="8086190" y="3431958"/>
              <a:ext cx="240250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>
              <a:stCxn id="39" idx="3"/>
              <a:endCxn id="11" idx="1"/>
            </p:cNvCxnSpPr>
            <p:nvPr/>
          </p:nvCxnSpPr>
          <p:spPr>
            <a:xfrm flipV="1">
              <a:off x="10126440" y="3431958"/>
              <a:ext cx="24024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箭头: 下 81"/>
          <p:cNvSpPr/>
          <p:nvPr/>
        </p:nvSpPr>
        <p:spPr>
          <a:xfrm>
            <a:off x="5843972" y="3898542"/>
            <a:ext cx="504056" cy="538136"/>
          </a:xfrm>
          <a:prstGeom prst="downArrow">
            <a:avLst/>
          </a:prstGeom>
          <a:solidFill>
            <a:srgbClr val="FFFFFF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410569" y="2924948"/>
            <a:ext cx="3695433" cy="100810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1043835" y="4512077"/>
            <a:ext cx="10104330" cy="790885"/>
            <a:chOff x="1309985" y="4512077"/>
            <a:chExt cx="10104330" cy="790885"/>
          </a:xfrm>
        </p:grpSpPr>
        <p:sp>
          <p:nvSpPr>
            <p:cNvPr id="58" name="矩形 24"/>
            <p:cNvSpPr/>
            <p:nvPr/>
          </p:nvSpPr>
          <p:spPr>
            <a:xfrm>
              <a:off x="1309985" y="4638452"/>
              <a:ext cx="1080000" cy="538135"/>
            </a:xfrm>
            <a:prstGeom prst="rect">
              <a:avLst/>
            </a:prstGeom>
            <a:solidFill>
              <a:srgbClr val="DCE2EF"/>
            </a:solidFill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Mid-T </a:t>
              </a:r>
              <a:endParaRPr lang="en-US" altLang="zh-CN" sz="1600" b="0" strike="noStrike" spc="-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process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9" name="矩形 23"/>
            <p:cNvSpPr/>
            <p:nvPr/>
          </p:nvSpPr>
          <p:spPr>
            <a:xfrm>
              <a:off x="9794315" y="4637519"/>
              <a:ext cx="1620000" cy="540000"/>
            </a:xfrm>
            <a:prstGeom prst="rect">
              <a:avLst/>
            </a:prstGeom>
            <a:solidFill>
              <a:srgbClr val="DCE2EF"/>
            </a:solidFill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VT of dressed cavities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2" name="矩形 23"/>
            <p:cNvSpPr/>
            <p:nvPr/>
          </p:nvSpPr>
          <p:spPr>
            <a:xfrm>
              <a:off x="6070482" y="4638451"/>
              <a:ext cx="1440000" cy="538136"/>
            </a:xfrm>
            <a:prstGeom prst="rect">
              <a:avLst/>
            </a:prstGeom>
            <a:solidFill>
              <a:srgbClr val="DCE2EF"/>
            </a:solidFill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He-</a:t>
              </a:r>
              <a:r>
                <a:rPr lang="en-US" altLang="zh-CN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vessel</a:t>
              </a:r>
              <a:endParaRPr lang="en-US" altLang="zh-CN" sz="1600" spc="-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 welding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3" name="矩形 22"/>
            <p:cNvSpPr/>
            <p:nvPr/>
          </p:nvSpPr>
          <p:spPr>
            <a:xfrm>
              <a:off x="7752399" y="4637520"/>
              <a:ext cx="1800000" cy="53999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HPR+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Clean a</a:t>
              </a:r>
              <a:r>
                <a:rPr lang="en-US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ssembly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cxnSp>
          <p:nvCxnSpPr>
            <p:cNvPr id="64" name="直接箭头连接符 63"/>
            <p:cNvCxnSpPr>
              <a:stCxn id="58" idx="3"/>
              <a:endCxn id="71" idx="1"/>
            </p:cNvCxnSpPr>
            <p:nvPr/>
          </p:nvCxnSpPr>
          <p:spPr>
            <a:xfrm>
              <a:off x="2389985" y="4907520"/>
              <a:ext cx="24191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>
              <a:stCxn id="84" idx="3"/>
              <a:endCxn id="62" idx="1"/>
            </p:cNvCxnSpPr>
            <p:nvPr/>
          </p:nvCxnSpPr>
          <p:spPr>
            <a:xfrm>
              <a:off x="5828565" y="4907519"/>
              <a:ext cx="24191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>
              <a:stCxn id="62" idx="3"/>
              <a:endCxn id="63" idx="1"/>
            </p:cNvCxnSpPr>
            <p:nvPr/>
          </p:nvCxnSpPr>
          <p:spPr>
            <a:xfrm>
              <a:off x="7510482" y="4907519"/>
              <a:ext cx="241917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>
              <a:stCxn id="63" idx="3"/>
              <a:endCxn id="59" idx="1"/>
            </p:cNvCxnSpPr>
            <p:nvPr/>
          </p:nvCxnSpPr>
          <p:spPr>
            <a:xfrm flipV="1">
              <a:off x="9552399" y="4907519"/>
              <a:ext cx="241916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流程图: 决策 70"/>
            <p:cNvSpPr/>
            <p:nvPr/>
          </p:nvSpPr>
          <p:spPr>
            <a:xfrm>
              <a:off x="2631902" y="4512077"/>
              <a:ext cx="1800000" cy="790885"/>
            </a:xfrm>
            <a:prstGeom prst="flowChartDecision">
              <a:avLst/>
            </a:prstGeom>
            <a:solidFill>
              <a:srgbClr val="FFFFFF">
                <a:alpha val="7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NO defects</a:t>
              </a:r>
              <a:endParaRPr lang="zh-CN" altLang="en-US" sz="16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4" name="矩形 22"/>
            <p:cNvSpPr/>
            <p:nvPr/>
          </p:nvSpPr>
          <p:spPr>
            <a:xfrm>
              <a:off x="4673819" y="4637519"/>
              <a:ext cx="1154746" cy="54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600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T</a:t>
              </a:r>
              <a:r>
                <a:rPr lang="en-US" altLang="zh-CN" sz="1600" b="0" strike="noStrike" spc="-1" dirty="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</a:rPr>
                <a:t>uning</a:t>
              </a:r>
              <a:endParaRPr lang="en-US" sz="16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cxnSp>
          <p:nvCxnSpPr>
            <p:cNvPr id="85" name="直接箭头连接符 84"/>
            <p:cNvCxnSpPr>
              <a:stCxn id="71" idx="3"/>
              <a:endCxn id="84" idx="1"/>
            </p:cNvCxnSpPr>
            <p:nvPr/>
          </p:nvCxnSpPr>
          <p:spPr>
            <a:xfrm flipV="1">
              <a:off x="4431902" y="4907519"/>
              <a:ext cx="241917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pc="-1" dirty="0">
                <a:solidFill>
                  <a:srgbClr val="0070C0"/>
                </a:solidFill>
                <a:ea typeface="DejaVu Sans"/>
              </a:rPr>
              <a:t>Repair of cavities</a:t>
            </a:r>
            <a:endParaRPr lang="en-US" altLang="zh-CN" sz="4000" b="1" spc="-1" dirty="0">
              <a:solidFill>
                <a:srgbClr val="0070C0"/>
              </a:solidFill>
              <a:ea typeface="DejaVu San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5419" y="1066585"/>
            <a:ext cx="10441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b="1" dirty="0"/>
              <a:t>Field Emission (FE) Suppression:</a:t>
            </a:r>
            <a:r>
              <a:rPr lang="zh-CN" altLang="zh-CN" dirty="0"/>
              <a:t> FE degradation rates have been significantly reduced through rigorous cleanroom discipline and </a:t>
            </a:r>
            <a:r>
              <a:rPr lang="en-US" altLang="zh-CN" dirty="0"/>
              <a:t>control of UPW quality</a:t>
            </a:r>
            <a:r>
              <a:rPr lang="zh-CN" altLang="zh-CN" dirty="0"/>
              <a:t>.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9" y="2655398"/>
            <a:ext cx="5760000" cy="270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55398"/>
            <a:ext cx="5760000" cy="2700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558290" y="2482215"/>
            <a:ext cx="33153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latin typeface="微软雅黑" panose="020B0503020204020204" charset="-122"/>
                <a:ea typeface="微软雅黑" panose="020B0503020204020204" charset="-122"/>
              </a:rPr>
              <a:t>Monthly FE Rate Tracking of Wuxi Cleanroom</a:t>
            </a:r>
            <a:endParaRPr lang="en-US" altLang="zh-CN" sz="1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7319645" y="2482215"/>
            <a:ext cx="35985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latin typeface="微软雅黑" panose="020B0503020204020204" charset="-122"/>
                <a:ea typeface="微软雅黑" panose="020B0503020204020204" charset="-122"/>
              </a:rPr>
              <a:t>Monthly FE Rate Tracking of Shanghai Cleanroom</a:t>
            </a:r>
            <a:endParaRPr lang="en-US" altLang="zh-CN" sz="1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2842005"/>
            <a:ext cx="9599999" cy="360000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en-US" altLang="zh-CN" sz="4000" b="1" spc="-1" dirty="0">
                <a:solidFill>
                  <a:srgbClr val="0070C0"/>
                </a:solidFill>
                <a:latin typeface="Arial" panose="020B0604020202020204"/>
              </a:rPr>
              <a:t>Status of cavities surface treatment</a:t>
            </a:r>
            <a:endParaRPr lang="en-US" altLang="zh-CN" sz="4000" b="1" spc="-1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7" name="箭头: 右 6"/>
          <p:cNvSpPr/>
          <p:nvPr/>
        </p:nvSpPr>
        <p:spPr>
          <a:xfrm rot="20930837">
            <a:off x="2976126" y="4254361"/>
            <a:ext cx="6329916" cy="273303"/>
          </a:xfrm>
          <a:prstGeom prst="rightArrow">
            <a:avLst/>
          </a:prstGeom>
          <a:solidFill>
            <a:srgbClr val="FF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7070" y="765175"/>
            <a:ext cx="109073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/>
              <a:t>Throughput Enhancement</a:t>
            </a:r>
            <a:r>
              <a:rPr lang="en-US" altLang="zh-CN" sz="1600" dirty="0"/>
              <a:t>: Over the past year, the processing and production capacity of the Wuxi platform has been effectively enhanced.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Achieved a peak capacity of </a:t>
            </a:r>
            <a:r>
              <a:rPr lang="en-US" altLang="zh-CN" sz="1600" b="1" dirty="0">
                <a:solidFill>
                  <a:srgbClr val="0070C0"/>
                </a:solidFill>
              </a:rPr>
              <a:t>29 cavities/month</a:t>
            </a:r>
            <a:r>
              <a:rPr lang="en-US" altLang="zh-CN" sz="1600" dirty="0"/>
              <a:t> in Q2 2026.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1600" i="1" dirty="0"/>
              <a:t>Note: Actual monthly throughput depends on new cavity delivery schedules. This peak demonstrates the platform's established capability to handle up to 30 cavit</a:t>
            </a:r>
            <a:r>
              <a:rPr lang="en-US" altLang="zh-CN" sz="1600" i="1" dirty="0"/>
              <a:t>ies/month.</a:t>
            </a:r>
            <a:endParaRPr lang="en-US" altLang="zh-CN" sz="1600" i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761641" y="2703250"/>
            <a:ext cx="4668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200" b="1" dirty="0"/>
              <a:t>Monthly Surface Treatment Throughput of SRF Cavities</a:t>
            </a:r>
            <a:endParaRPr lang="zh-CN" altLang="en-US" sz="1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838200"/>
          </a:xfrm>
        </p:spPr>
        <p:txBody>
          <a:bodyPr/>
          <a:lstStyle/>
          <a:p>
            <a:pPr algn="ctr"/>
            <a:r>
              <a:rPr lang="en-US" altLang="zh-CN" b="1" dirty="0">
                <a:latin typeface="+mj-ea"/>
                <a:ea typeface="+mj-ea"/>
              </a:rPr>
              <a:t>Contents</a:t>
            </a:r>
            <a:endParaRPr lang="zh-CN" altLang="en-US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5206" y="1598104"/>
            <a:ext cx="9021588" cy="36617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Introduction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Performance of SHINE high-Q cavities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Status of cavities surface treatment at Wuxi platform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Repair of unqualified cavities</a:t>
            </a:r>
            <a:endParaRPr lang="en-US" altLang="zh-CN" sz="24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Summary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pc="-1" dirty="0">
                <a:solidFill>
                  <a:srgbClr val="0070C0"/>
                </a:solidFill>
                <a:ea typeface="DejaVu Sans"/>
              </a:rPr>
              <a:t>Repair of cavities</a:t>
            </a:r>
            <a:endParaRPr lang="en-US" altLang="zh-CN" sz="4000" b="1" spc="-1" dirty="0">
              <a:solidFill>
                <a:srgbClr val="0070C0"/>
              </a:solidFill>
              <a:ea typeface="DejaVu San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86796" y="2061328"/>
            <a:ext cx="5760000" cy="43200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81031" y="2203890"/>
            <a:ext cx="5251955" cy="3939047"/>
            <a:chOff x="40500" y="2151494"/>
            <a:chExt cx="5251955" cy="3939047"/>
          </a:xfrm>
        </p:grpSpPr>
        <p:grpSp>
          <p:nvGrpSpPr>
            <p:cNvPr id="19" name="组合 18"/>
            <p:cNvGrpSpPr/>
            <p:nvPr/>
          </p:nvGrpSpPr>
          <p:grpSpPr>
            <a:xfrm>
              <a:off x="1026687" y="2151494"/>
              <a:ext cx="4265768" cy="3939047"/>
              <a:chOff x="-105885" y="2159245"/>
              <a:chExt cx="4265768" cy="3939047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-105885" y="2159245"/>
                <a:ext cx="4265768" cy="1919838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oli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>
                        <a:alpha val="74000"/>
                      </a:srgb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-105885" y="4176683"/>
                <a:ext cx="4265767" cy="1921609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prstDash val="soli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>
                        <a:alpha val="74000"/>
                      </a:srgb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9793" y="2253886"/>
              <a:ext cx="4059554" cy="1520487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386984" y="3815462"/>
              <a:ext cx="17725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>
                  <a:effectLst/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Before treatment</a:t>
              </a:r>
              <a:endParaRPr lang="zh-CN" altLang="en-US" sz="1050" dirty="0">
                <a:latin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76722" y="3809721"/>
              <a:ext cx="17725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>
                  <a:effectLst/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After EP</a:t>
              </a:r>
              <a:endParaRPr lang="zh-CN" altLang="en-US" sz="1050" dirty="0">
                <a:latin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500" y="2849803"/>
              <a:ext cx="97314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effectLst/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1</a:t>
              </a:r>
              <a:r>
                <a:rPr lang="en-US" altLang="zh-CN" sz="1400" baseline="30000" dirty="0">
                  <a:effectLst/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st</a:t>
              </a:r>
              <a:r>
                <a:rPr lang="en-US" altLang="zh-CN" sz="1400" dirty="0">
                  <a:effectLst/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400" dirty="0"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round treatment</a:t>
              </a:r>
              <a:endParaRPr lang="en-US" altLang="zh-CN" sz="1400" dirty="0">
                <a:latin typeface="+mn-lt"/>
                <a:ea typeface="宋体" panose="02010600030101010101" pitchFamily="2" charset="-122"/>
                <a:cs typeface="等线" panose="02010600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0500" y="4868126"/>
              <a:ext cx="97314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effectLst/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2</a:t>
              </a:r>
              <a:r>
                <a:rPr lang="en-US" altLang="zh-CN" sz="1400" baseline="30000" dirty="0">
                  <a:effectLst/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nd</a:t>
              </a:r>
              <a:r>
                <a:rPr lang="en-US" altLang="zh-CN" sz="1400" dirty="0">
                  <a:effectLst/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400" dirty="0"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round treatment</a:t>
              </a:r>
              <a:endParaRPr lang="en-US" altLang="zh-CN" sz="1400" dirty="0">
                <a:latin typeface="+mn-lt"/>
                <a:ea typeface="宋体" panose="02010600030101010101" pitchFamily="2" charset="-122"/>
                <a:cs typeface="等线" panose="02010600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65685" y="5760440"/>
              <a:ext cx="177258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>
                  <a:effectLst/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After </a:t>
              </a:r>
              <a:r>
                <a:rPr lang="en-US" altLang="zh-CN" sz="1050" dirty="0"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m</a:t>
              </a:r>
              <a:r>
                <a:rPr lang="en-US" altLang="zh-CN" sz="1050" dirty="0">
                  <a:effectLst/>
                  <a:latin typeface="+mn-lt"/>
                  <a:ea typeface="宋体" panose="02010600030101010101" pitchFamily="2" charset="-122"/>
                  <a:cs typeface="等线" panose="02010600030101010101" pitchFamily="2" charset="-122"/>
                </a:rPr>
                <a:t>echanical grinding</a:t>
              </a:r>
              <a:endParaRPr lang="zh-CN" altLang="en-US" sz="1050" dirty="0">
                <a:latin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45474" y="5776765"/>
              <a:ext cx="17725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>
                  <a:latin typeface="+mn-lt"/>
                  <a:ea typeface="宋体" panose="02010600030101010101" pitchFamily="2" charset="-122"/>
                </a:rPr>
                <a:t>After EP</a:t>
              </a:r>
              <a:endParaRPr lang="zh-CN" altLang="en-US" sz="1050" dirty="0">
                <a:latin typeface="+mn-lt"/>
                <a:ea typeface="宋体" panose="02010600030101010101" pitchFamily="2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924" y="4271828"/>
              <a:ext cx="4060800" cy="1459514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499110" y="829945"/>
            <a:ext cx="1140777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/>
              <a:t>Defect</a:t>
            </a:r>
            <a:r>
              <a:rPr lang="en-US" altLang="zh-CN" b="1" dirty="0"/>
              <a:t>s Mitigation: </a:t>
            </a:r>
            <a:r>
              <a:rPr lang="en-US" altLang="zh-CN" dirty="0"/>
              <a:t>Localized surface defects act as primary performance-limiting factors for SRF cavities.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/>
              <a:t>Successful </a:t>
            </a:r>
            <a:r>
              <a:rPr lang="en-US" altLang="zh-CN" b="1" dirty="0">
                <a:solidFill>
                  <a:srgbClr val="0070C0"/>
                </a:solidFill>
              </a:rPr>
              <a:t>removal of these anomalies</a:t>
            </a:r>
            <a:r>
              <a:rPr lang="en-US" altLang="zh-CN" b="1" dirty="0"/>
              <a:t> fully restores the cavity's high-Q and high-gradient capabilities.</a:t>
            </a:r>
            <a:endParaRPr lang="en-US" altLang="zh-CN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grpSp>
        <p:nvGrpSpPr>
          <p:cNvPr id="4" name="组合 3"/>
          <p:cNvGrpSpPr/>
          <p:nvPr/>
        </p:nvGrpSpPr>
        <p:grpSpPr>
          <a:xfrm>
            <a:off x="469576" y="3913484"/>
            <a:ext cx="3334162" cy="2160000"/>
            <a:chOff x="447396" y="2094676"/>
            <a:chExt cx="3334162" cy="2160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" t="392" r="6578" b="-392"/>
            <a:stretch>
              <a:fillRect/>
            </a:stretch>
          </p:blipFill>
          <p:spPr>
            <a:xfrm>
              <a:off x="447396" y="2094676"/>
              <a:ext cx="3334162" cy="2160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29204" y="3888164"/>
              <a:ext cx="13493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CBP device</a:t>
              </a:r>
              <a:endParaRPr lang="zh-CN" altLang="en-US" sz="1200" b="1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50594" y="3913484"/>
            <a:ext cx="4744973" cy="2160000"/>
            <a:chOff x="7417512" y="3978187"/>
            <a:chExt cx="4744973" cy="2160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/>
            <a:srcRect l="24683"/>
            <a:stretch>
              <a:fillRect/>
            </a:stretch>
          </p:blipFill>
          <p:spPr>
            <a:xfrm>
              <a:off x="7417512" y="3978187"/>
              <a:ext cx="4744973" cy="216000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474686" y="5771675"/>
              <a:ext cx="30680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Microscopic photos of Replica sample</a:t>
              </a:r>
              <a:endParaRPr lang="zh-CN" altLang="en-US" sz="1200" b="1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pc="-1" dirty="0">
                <a:solidFill>
                  <a:srgbClr val="0070C0"/>
                </a:solidFill>
                <a:ea typeface="DejaVu Sans"/>
              </a:rPr>
              <a:t>Repair of cavities</a:t>
            </a:r>
            <a:endParaRPr lang="en-US" altLang="zh-CN" sz="4000" b="1" spc="-1" dirty="0">
              <a:solidFill>
                <a:srgbClr val="0070C0"/>
              </a:solidFill>
              <a:ea typeface="DejaVu San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8900" y="829672"/>
            <a:ext cx="11208929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b="1" dirty="0"/>
              <a:t>Defect</a:t>
            </a:r>
            <a:r>
              <a:rPr lang="en-US" altLang="zh-CN" b="1" dirty="0"/>
              <a:t>s</a:t>
            </a:r>
            <a:r>
              <a:rPr lang="zh-CN" altLang="zh-CN" b="1" dirty="0"/>
              <a:t> Management Strategy:</a:t>
            </a:r>
            <a:r>
              <a:rPr lang="zh-CN" altLang="zh-CN" dirty="0"/>
              <a:t> Integrating mechanical and chemical repairs at early processing stages to avoid lengthy full-cycle re-testing.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b="1" dirty="0"/>
              <a:t>Remediation Toolbox:</a:t>
            </a:r>
            <a:endParaRPr lang="zh-CN" altLang="zh-CN" dirty="0"/>
          </a:p>
          <a:p>
            <a:pPr lvl="2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b="1" dirty="0">
                <a:sym typeface="+mn-ea"/>
              </a:rPr>
              <a:t>Light BCP:</a:t>
            </a:r>
            <a:r>
              <a:rPr lang="zh-CN" altLang="zh-CN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 </a:t>
            </a:r>
            <a:r>
              <a:rPr lang="en-US" altLang="zh-CN" b="1" dirty="0">
                <a:solidFill>
                  <a:srgbClr val="0070C0"/>
                </a:solidFill>
                <a:sym typeface="+mn-ea"/>
              </a:rPr>
              <a:t>rapid and convenient</a:t>
            </a:r>
            <a:r>
              <a:rPr lang="en-US" altLang="zh-CN" dirty="0">
                <a:sym typeface="+mn-ea"/>
              </a:rPr>
              <a:t> method deployed to eliminate </a:t>
            </a:r>
            <a:r>
              <a:rPr lang="en-US" altLang="zh-CN" b="1" dirty="0">
                <a:solidFill>
                  <a:srgbClr val="0070C0"/>
                </a:solidFill>
                <a:sym typeface="+mn-ea"/>
              </a:rPr>
              <a:t>inner-surface contaminants</a:t>
            </a:r>
            <a:r>
              <a:rPr lang="zh-CN" altLang="zh-CN" dirty="0">
                <a:sym typeface="+mn-ea"/>
              </a:rPr>
              <a:t>.</a:t>
            </a:r>
            <a:endParaRPr lang="zh-CN" altLang="zh-CN" dirty="0">
              <a:sym typeface="+mn-ea"/>
            </a:endParaRPr>
          </a:p>
          <a:p>
            <a:pPr lvl="2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b="1" dirty="0"/>
              <a:t>Local Hand Grinding:</a:t>
            </a:r>
            <a:r>
              <a:rPr lang="zh-CN" altLang="zh-CN" dirty="0"/>
              <a:t> Highly effective for removing localized, accessible anomalies </a:t>
            </a:r>
            <a:r>
              <a:rPr lang="zh-CN" altLang="zh-CN" b="1" dirty="0">
                <a:solidFill>
                  <a:srgbClr val="0070C0"/>
                </a:solidFill>
              </a:rPr>
              <a:t>in end-cells</a:t>
            </a:r>
            <a:r>
              <a:rPr lang="zh-CN" altLang="zh-CN" dirty="0"/>
              <a:t>.</a:t>
            </a:r>
            <a:endParaRPr lang="zh-CN" altLang="zh-CN" dirty="0"/>
          </a:p>
          <a:p>
            <a:pPr lvl="2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b="1" dirty="0">
                <a:sym typeface="+mn-ea"/>
              </a:rPr>
              <a:t>Centrifugal Barrel Polishing (CBP):</a:t>
            </a:r>
            <a:r>
              <a:rPr lang="zh-CN" altLang="zh-CN" dirty="0">
                <a:sym typeface="+mn-ea"/>
              </a:rPr>
              <a:t> Targeted at eliminating bulk material or welding defects </a:t>
            </a:r>
            <a:r>
              <a:rPr lang="zh-CN" altLang="zh-CN" b="1" dirty="0">
                <a:solidFill>
                  <a:srgbClr val="0070C0"/>
                </a:solidFill>
                <a:sym typeface="+mn-ea"/>
              </a:rPr>
              <a:t>in inner</a:t>
            </a:r>
            <a:r>
              <a:rPr lang="en-US" altLang="zh-CN" b="1" dirty="0">
                <a:solidFill>
                  <a:srgbClr val="0070C0"/>
                </a:solidFill>
                <a:sym typeface="+mn-ea"/>
              </a:rPr>
              <a:t>-</a:t>
            </a:r>
            <a:r>
              <a:rPr lang="zh-CN" altLang="zh-CN" b="1" dirty="0">
                <a:solidFill>
                  <a:srgbClr val="0070C0"/>
                </a:solidFill>
                <a:sym typeface="+mn-ea"/>
              </a:rPr>
              <a:t>cells</a:t>
            </a:r>
            <a:r>
              <a:rPr lang="zh-CN" altLang="zh-CN" dirty="0">
                <a:sym typeface="+mn-ea"/>
              </a:rPr>
              <a:t>.</a:t>
            </a:r>
            <a:endParaRPr lang="zh-CN" altLang="zh-CN" dirty="0"/>
          </a:p>
        </p:txBody>
      </p:sp>
      <p:grpSp>
        <p:nvGrpSpPr>
          <p:cNvPr id="19" name="组合 18"/>
          <p:cNvGrpSpPr/>
          <p:nvPr/>
        </p:nvGrpSpPr>
        <p:grpSpPr>
          <a:xfrm>
            <a:off x="8842423" y="3913484"/>
            <a:ext cx="2880001" cy="2160000"/>
            <a:chOff x="8842423" y="3868328"/>
            <a:chExt cx="2880001" cy="2160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423" y="3868328"/>
              <a:ext cx="2880001" cy="216000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8933095" y="5661816"/>
              <a:ext cx="13493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Hand grinding</a:t>
              </a:r>
              <a:endParaRPr lang="zh-CN" altLang="en-US" sz="1200" b="1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838200"/>
          </a:xfrm>
        </p:spPr>
        <p:txBody>
          <a:bodyPr/>
          <a:lstStyle/>
          <a:p>
            <a:pPr algn="ctr"/>
            <a:r>
              <a:rPr lang="en-US" altLang="zh-CN" b="1" dirty="0">
                <a:latin typeface="+mj-ea"/>
                <a:ea typeface="+mj-ea"/>
              </a:rPr>
              <a:t>Contents</a:t>
            </a:r>
            <a:endParaRPr lang="zh-CN" altLang="en-US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5206" y="1598104"/>
            <a:ext cx="9021588" cy="36617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Introduction</a:t>
            </a:r>
            <a:endParaRPr lang="en-US" altLang="zh-CN" sz="24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</a:rPr>
              <a:t>Performance of SHINE high-Q cavities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Status of cavities surface treatment at Wuxi platform</a:t>
            </a:r>
            <a:endParaRPr lang="en-US" altLang="zh-CN" sz="24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Repair of unqualified cavities</a:t>
            </a:r>
            <a:endParaRPr lang="en-US" altLang="zh-CN" sz="24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Summary</a:t>
            </a:r>
            <a:endParaRPr lang="en-US" altLang="zh-CN" sz="24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84" y="4563101"/>
            <a:ext cx="2640000" cy="198000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pc="-1" dirty="0">
                <a:solidFill>
                  <a:srgbClr val="0070C0"/>
                </a:solidFill>
                <a:ea typeface="DejaVu Sans"/>
              </a:rPr>
              <a:t>Repair of cavities</a:t>
            </a:r>
            <a:endParaRPr lang="en-US" altLang="zh-CN" sz="4000" b="1" spc="-1" dirty="0">
              <a:solidFill>
                <a:srgbClr val="0070C0"/>
              </a:solidFill>
              <a:ea typeface="DejaVu Sans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84" y="2682214"/>
            <a:ext cx="2640000" cy="1980000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898646" y="911628"/>
            <a:ext cx="7494802" cy="5329422"/>
            <a:chOff x="898646" y="958696"/>
            <a:chExt cx="7494802" cy="5329422"/>
          </a:xfrm>
        </p:grpSpPr>
        <p:grpSp>
          <p:nvGrpSpPr>
            <p:cNvPr id="43" name="组合 42"/>
            <p:cNvGrpSpPr/>
            <p:nvPr/>
          </p:nvGrpSpPr>
          <p:grpSpPr>
            <a:xfrm>
              <a:off x="901588" y="958696"/>
              <a:ext cx="7488918" cy="1728000"/>
              <a:chOff x="898646" y="958696"/>
              <a:chExt cx="7488918" cy="172800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646" y="958696"/>
                <a:ext cx="2307945" cy="1728000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6875" y="958696"/>
                <a:ext cx="2307945" cy="172800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4500" y="958696"/>
                <a:ext cx="2373064" cy="1728000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3575720" y="2341592"/>
              <a:ext cx="13493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After light BCP</a:t>
              </a:r>
              <a:endParaRPr lang="zh-CN" altLang="en-US" sz="1200" b="1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08731" y="2341592"/>
              <a:ext cx="13493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After bulk EP</a:t>
              </a:r>
              <a:endParaRPr lang="zh-CN" altLang="en-US" sz="1200" b="1" dirty="0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01588" y="2759407"/>
              <a:ext cx="7488918" cy="1728000"/>
              <a:chOff x="898646" y="2751756"/>
              <a:chExt cx="7488918" cy="172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646" y="2751756"/>
                <a:ext cx="2391771" cy="172800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0704" y="2751756"/>
                <a:ext cx="2391772" cy="172800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2763" y="2751756"/>
                <a:ext cx="2384801" cy="1728000"/>
              </a:xfrm>
              <a:prstGeom prst="rect">
                <a:avLst/>
              </a:prstGeom>
            </p:spPr>
          </p:pic>
        </p:grpSp>
        <p:sp>
          <p:nvSpPr>
            <p:cNvPr id="20" name="文本框 19"/>
            <p:cNvSpPr txBox="1"/>
            <p:nvPr/>
          </p:nvSpPr>
          <p:spPr>
            <a:xfrm>
              <a:off x="3520919" y="4156933"/>
              <a:ext cx="13493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After grinding</a:t>
              </a:r>
              <a:endParaRPr lang="zh-CN" altLang="en-US" sz="1200" b="1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73533" y="4159877"/>
              <a:ext cx="13493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After bulk EP</a:t>
              </a:r>
              <a:endParaRPr lang="zh-CN" altLang="en-US" sz="1200" b="1" dirty="0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98646" y="4560118"/>
              <a:ext cx="7494802" cy="1728000"/>
              <a:chOff x="898646" y="4560118"/>
              <a:chExt cx="7494802" cy="17280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8646" y="4560118"/>
                <a:ext cx="2403079" cy="172800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47596" y="4560118"/>
                <a:ext cx="2403079" cy="1728000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6545" y="4560118"/>
                <a:ext cx="2396903" cy="1728000"/>
              </a:xfrm>
              <a:prstGeom prst="rect">
                <a:avLst/>
              </a:prstGeom>
            </p:spPr>
          </p:pic>
        </p:grpSp>
        <p:sp>
          <p:nvSpPr>
            <p:cNvPr id="38" name="文本框 37"/>
            <p:cNvSpPr txBox="1"/>
            <p:nvPr/>
          </p:nvSpPr>
          <p:spPr>
            <a:xfrm>
              <a:off x="6073533" y="5954744"/>
              <a:ext cx="13493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After bulk EP</a:t>
              </a:r>
              <a:endParaRPr lang="zh-CN" altLang="en-US" sz="1200" b="1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520919" y="5954744"/>
              <a:ext cx="13493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After grinding</a:t>
              </a:r>
              <a:endParaRPr lang="zh-CN" altLang="en-US" sz="1200" b="1" dirty="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605380" y="3389647"/>
              <a:ext cx="432048" cy="432048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603375" y="5070985"/>
              <a:ext cx="360040" cy="36004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61" y="845434"/>
            <a:ext cx="2640000" cy="198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8646" y="901855"/>
            <a:ext cx="7491860" cy="1754109"/>
          </a:xfrm>
          <a:prstGeom prst="rect">
            <a:avLst/>
          </a:prstGeom>
          <a:noFill/>
          <a:ln w="28575">
            <a:solidFill>
              <a:srgbClr val="FFC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74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7859" y="2728523"/>
            <a:ext cx="7491860" cy="1728001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74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859" y="4508740"/>
            <a:ext cx="7491860" cy="1728001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74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  <a:defRPr sz="3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华文中宋" panose="02010600040101010101" pitchFamily="2" charset="-12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图表 4"/>
          <p:cNvGraphicFramePr>
            <a:graphicFrameLocks noChangeAspect="1"/>
          </p:cNvGraphicFramePr>
          <p:nvPr/>
        </p:nvGraphicFramePr>
        <p:xfrm>
          <a:off x="1559495" y="3068959"/>
          <a:ext cx="3600000" cy="315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35010" y="1052736"/>
          <a:ext cx="11521977" cy="17826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948"/>
                <a:gridCol w="1643427"/>
                <a:gridCol w="1420369"/>
                <a:gridCol w="1262551"/>
                <a:gridCol w="1893826"/>
                <a:gridCol w="1893826"/>
                <a:gridCol w="1895030"/>
              </a:tblGrid>
              <a:tr h="3898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Defects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Method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N. cavities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</a:rPr>
                        <a:t>Qualified</a:t>
                      </a:r>
                      <a:r>
                        <a:rPr lang="en-US" altLang="zh-CN" sz="1600" dirty="0"/>
                        <a:t> 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Non-qualified </a:t>
                      </a:r>
                      <a:endParaRPr lang="zh-CN" altLang="en-US" sz="1600" dirty="0">
                        <a:latin typeface="+mn-lt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Under testing</a:t>
                      </a:r>
                      <a:endParaRPr lang="zh-CN" altLang="en-US" sz="1600" dirty="0">
                        <a:latin typeface="+mn-lt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Qualified </a:t>
                      </a: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</a:rPr>
                        <a:t>ratio</a:t>
                      </a:r>
                      <a:endParaRPr lang="zh-CN" altLang="en-US" sz="1600" dirty="0">
                        <a:latin typeface="+mn-lt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33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Stain/cat-eye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Hand Grinding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28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0B050"/>
                          </a:solidFill>
                        </a:rPr>
                        <a:t>21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rgbClr val="0070C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0B050"/>
                          </a:solidFill>
                        </a:rPr>
                        <a:t>75%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33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Stain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Light BCP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44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rgbClr val="0070C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0B050"/>
                          </a:solidFill>
                        </a:rPr>
                        <a:t>73%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68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</a:rPr>
                        <a:t>Cat-eye pit 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</a:rPr>
                        <a:t>etc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</a:rPr>
                        <a:t>CBP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20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0070C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0B050"/>
                          </a:solidFill>
                        </a:rPr>
                        <a:t>80%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3392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Total</a:t>
                      </a:r>
                      <a:endParaRPr lang="zh-CN" altLang="en-US" sz="1600" b="1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92</a:t>
                      </a:r>
                      <a:endParaRPr lang="zh-CN" altLang="en-US" sz="1600" b="1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00B050"/>
                          </a:solidFill>
                        </a:rPr>
                        <a:t>69</a:t>
                      </a:r>
                      <a:endParaRPr lang="zh-CN" altLang="en-US" sz="1600" b="1" dirty="0">
                        <a:solidFill>
                          <a:srgbClr val="00B05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zh-CN" altLang="en-US" sz="1600" b="1" dirty="0">
                        <a:solidFill>
                          <a:srgbClr val="0070C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00B050"/>
                          </a:solidFill>
                        </a:rPr>
                        <a:t>75%</a:t>
                      </a:r>
                      <a:endParaRPr lang="zh-CN" altLang="en-US" sz="1600" b="1" dirty="0">
                        <a:solidFill>
                          <a:srgbClr val="00B05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440636" y="66335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Updated to May 2026</a:t>
            </a:r>
            <a:endParaRPr kumimoji="1" lang="en-US" altLang="zh-CN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Repair of cavities</a:t>
            </a:r>
            <a:endParaRPr lang="en-US" altLang="zh-CN" sz="4000" b="1" spc="-1" dirty="0">
              <a:solidFill>
                <a:srgbClr val="0070C0"/>
              </a:solidFill>
              <a:latin typeface="Arial" panose="020B0604020202020204"/>
              <a:ea typeface="DejaVu San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74073" y="3351297"/>
            <a:ext cx="6382913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A subset of cavities remained unrecovered even after undergoing rework/re-treatment</a:t>
            </a:r>
            <a:r>
              <a:rPr lang="en-US" altLang="zh-CN" dirty="0"/>
              <a:t>.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/>
              <a:t>The degradation in performance was driven by other underlying mechanisms (or factors)</a:t>
            </a:r>
            <a:r>
              <a:rPr lang="en-US" altLang="zh-CN" b="1" dirty="0"/>
              <a:t>.</a:t>
            </a:r>
            <a:endParaRPr lang="en-US" altLang="zh-CN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pc="-1" dirty="0">
                <a:solidFill>
                  <a:srgbClr val="0070C0"/>
                </a:solidFill>
                <a:ea typeface="DejaVu Sans"/>
              </a:rPr>
              <a:t>Summary</a:t>
            </a:r>
            <a:endParaRPr lang="en-US" altLang="zh-CN" sz="4000" b="1" spc="-1" dirty="0">
              <a:solidFill>
                <a:srgbClr val="0070C0"/>
              </a:solidFill>
              <a:ea typeface="DejaVu San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2665" y="1052830"/>
            <a:ext cx="1018603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/>
              <a:t>Production Scale</a:t>
            </a:r>
            <a:r>
              <a:rPr lang="en-US" altLang="zh-CN" sz="2000" dirty="0"/>
              <a:t>: Successfully delivered and integrated over 360 cavities into CMs; &lt; 80 cavities remain for final-phase processing.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Capacity Upgrade</a:t>
            </a:r>
            <a:r>
              <a:rPr lang="en-US" altLang="zh-CN" sz="2000" dirty="0"/>
              <a:t>: Sustained Wuxi platform throughput at 27 cavities/month, fully securing the module assembly timeline.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ym typeface="+mn-ea"/>
              </a:rPr>
              <a:t>Defects Mitigation</a:t>
            </a:r>
            <a:r>
              <a:rPr lang="en-US" altLang="zh-CN" sz="2000" dirty="0"/>
              <a:t>: Implemented early-stage localized repairs (light BCP/grinding /CBP) driven by optical inspections, markedly improving first-pass yields.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/>
              <a:t>Performance Stability</a:t>
            </a:r>
            <a:r>
              <a:rPr lang="en-US" altLang="zh-CN" sz="2000" dirty="0"/>
              <a:t>: Achieved highly consistent High-Q performance across both domestic (Mid-T) and international (N-doped) production lines.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ym typeface="+mn-ea"/>
              </a:rPr>
              <a:t>Future R&amp;D: </a:t>
            </a:r>
            <a:r>
              <a:rPr lang="en-US" altLang="zh-CN" sz="2000" dirty="0">
                <a:sym typeface="+mn-ea"/>
              </a:rPr>
              <a:t>Advanced defect diagnostics utilizing Second Sound (OST) and T-mapping.</a:t>
            </a:r>
            <a:endParaRPr lang="zh-CN" altLang="en-US" sz="2000" dirty="0"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24638" y="2598003"/>
            <a:ext cx="8542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C00000"/>
                </a:solidFill>
              </a:rPr>
              <a:t>Thank you for your attention</a:t>
            </a:r>
            <a:endParaRPr lang="zh-CN" alt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1344" y="175259"/>
            <a:ext cx="10801200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Introduction</a:t>
            </a:r>
            <a:endParaRPr lang="en-US" altLang="zh-CN" sz="4000" b="0" strike="noStrike" spc="-1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400609" y="908720"/>
            <a:ext cx="11390780" cy="265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822960">
              <a:lnSpc>
                <a:spcPct val="120000"/>
              </a:lnSpc>
              <a:spcBef>
                <a:spcPts val="54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SHINE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, l</a:t>
            </a:r>
            <a:r>
              <a:rPr kumimoji="1"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aunched</a:t>
            </a: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in</a:t>
            </a:r>
            <a:r>
              <a:rPr kumimoji="1"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2017, groundbreaking in 2018, </a:t>
            </a:r>
            <a:r>
              <a:rPr kumimoji="1" lang="en-US" altLang="zh-CN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aiming at the first lasing in 2026</a:t>
            </a:r>
            <a:r>
              <a:rPr kumimoji="1"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kumimoji="1"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indent="-342900" defTabSz="822960">
              <a:lnSpc>
                <a:spcPct val="120000"/>
              </a:lnSpc>
              <a:spcBef>
                <a:spcPts val="54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Accelerator: 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an 8 GeV SRF Linac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 undulator lines, generating photons from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0.2-15 keV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indent="-342900" defTabSz="822960">
              <a:lnSpc>
                <a:spcPct val="120000"/>
              </a:lnSpc>
              <a:spcBef>
                <a:spcPts val="54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Cryomodules (CMs) requirements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800100" lvl="1" indent="-342900" defTabSz="822960">
              <a:lnSpc>
                <a:spcPct val="120000"/>
              </a:lnSpc>
              <a:spcBef>
                <a:spcPts val="54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 i1CM with one twin-FPC cavity,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i8CM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with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eight 1.3 GHz cavities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800100" lvl="1" indent="-342900" defTabSz="822960">
              <a:lnSpc>
                <a:spcPct val="120000"/>
              </a:lnSpc>
              <a:spcBef>
                <a:spcPts val="54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54 CMs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with eight 1.3 GHz cavities with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high-Q</a:t>
            </a:r>
            <a:endParaRPr lang="en-US" altLang="zh-CN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800100" lvl="1" indent="-342900" defTabSz="822960">
              <a:lnSpc>
                <a:spcPct val="120000"/>
              </a:lnSpc>
              <a:spcBef>
                <a:spcPts val="54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 CMs with eight 3.9 GHz cavities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999" y="3861048"/>
            <a:ext cx="11880000" cy="173055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03912" y="4365104"/>
            <a:ext cx="3240360" cy="144016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0801200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Introduction</a:t>
            </a:r>
            <a:endParaRPr lang="en-US" altLang="zh-CN" sz="4000" b="0" strike="noStrike" spc="-1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0609" y="908720"/>
            <a:ext cx="11390780" cy="1268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822960">
              <a:lnSpc>
                <a:spcPct val="120000"/>
              </a:lnSpc>
              <a:spcBef>
                <a:spcPts val="54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zh-CN" sz="2000" b="1" dirty="0"/>
              <a:t>202</a:t>
            </a:r>
            <a:r>
              <a:rPr lang="en-US" altLang="zh-CN" sz="2000" b="1" dirty="0"/>
              <a:t>6</a:t>
            </a:r>
            <a:r>
              <a:rPr lang="zh-CN" altLang="zh-CN" sz="2000" b="1" dirty="0"/>
              <a:t> Production Targets:</a:t>
            </a:r>
            <a:r>
              <a:rPr lang="zh-CN" altLang="zh-CN" sz="2000" dirty="0"/>
              <a:t> Aiming to complete the delivery of all </a:t>
            </a:r>
            <a:r>
              <a:rPr lang="en-US" altLang="zh-CN" sz="2000" dirty="0"/>
              <a:t>cryomodules</a:t>
            </a:r>
            <a:r>
              <a:rPr lang="zh-CN" altLang="zh-CN" sz="2000" dirty="0"/>
              <a:t>.</a:t>
            </a:r>
            <a:endParaRPr lang="en-US" altLang="zh-CN" sz="2000" dirty="0"/>
          </a:p>
          <a:p>
            <a:pPr marL="342900" indent="-342900" defTabSz="822960">
              <a:lnSpc>
                <a:spcPct val="120000"/>
              </a:lnSpc>
              <a:spcBef>
                <a:spcPts val="54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zh-CN" sz="2000" dirty="0"/>
              <a:t>Assembly ramp-up to 3 CMs/month requires a steady supply of 24 qualified cavities monthly, posing a significant challenge for surface treatment infrastructure</a:t>
            </a:r>
            <a:r>
              <a:rPr lang="en-US" altLang="zh-CN" sz="2000" dirty="0"/>
              <a:t>.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23738" y="2636912"/>
          <a:ext cx="8744521" cy="28083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92281"/>
                <a:gridCol w="3126120"/>
                <a:gridCol w="3126120"/>
              </a:tblGrid>
              <a:tr h="468052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1.3GHz high-Q cavity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1.3 GHz high-Q CM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Amount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&gt; 432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+4 spare</a:t>
                      </a:r>
                      <a:r>
                        <a:rPr lang="zh-CN" altLang="en-US" dirty="0"/>
                        <a:t>）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Q</a:t>
                      </a:r>
                      <a:r>
                        <a:rPr lang="en-US" altLang="zh-CN" baseline="-25000" dirty="0"/>
                        <a:t>0</a:t>
                      </a:r>
                      <a:endParaRPr lang="zh-CN" altLang="en-US" baseline="-25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≥ </a:t>
                      </a:r>
                      <a:r>
                        <a:rPr lang="en-US" altLang="zh-CN" dirty="0"/>
                        <a:t>3.0×10</a:t>
                      </a:r>
                      <a:r>
                        <a:rPr lang="en-US" altLang="zh-CN" baseline="30000" dirty="0"/>
                        <a:t>10</a:t>
                      </a:r>
                      <a:r>
                        <a:rPr lang="en-US" altLang="zh-CN" dirty="0"/>
                        <a:t> @ 20MV/m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≥ </a:t>
                      </a:r>
                      <a:r>
                        <a:rPr lang="en-US" altLang="zh-CN" dirty="0"/>
                        <a:t>3.0×10</a:t>
                      </a:r>
                      <a:r>
                        <a:rPr lang="en-US" altLang="zh-CN" baseline="30000" dirty="0"/>
                        <a:t>10</a:t>
                      </a:r>
                      <a:r>
                        <a:rPr lang="en-US" altLang="zh-CN" dirty="0"/>
                        <a:t> @ 20MV/m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Max </a:t>
                      </a:r>
                      <a:r>
                        <a:rPr lang="en-US" altLang="zh-CN" dirty="0" err="1"/>
                        <a:t>E</a:t>
                      </a:r>
                      <a:r>
                        <a:rPr lang="en-US" altLang="zh-CN" baseline="-25000" dirty="0" err="1"/>
                        <a:t>acc</a:t>
                      </a:r>
                      <a:r>
                        <a:rPr lang="en-US" altLang="zh-CN" dirty="0"/>
                        <a:t> 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≥ </a:t>
                      </a:r>
                      <a:r>
                        <a:rPr lang="en-US" altLang="zh-CN" dirty="0"/>
                        <a:t>22 MV/m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 MV/m (admin. limit)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FE onset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≥ </a:t>
                      </a:r>
                      <a:r>
                        <a:rPr lang="en-US" altLang="zh-CN" dirty="0"/>
                        <a:t>22 MV/m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voltage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≥ </a:t>
                      </a:r>
                      <a:r>
                        <a:rPr lang="en-US" altLang="zh-CN" dirty="0"/>
                        <a:t>166 MV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838200"/>
          </a:xfrm>
        </p:spPr>
        <p:txBody>
          <a:bodyPr/>
          <a:lstStyle/>
          <a:p>
            <a:pPr algn="ctr"/>
            <a:r>
              <a:rPr lang="en-US" altLang="zh-CN" b="1" dirty="0">
                <a:latin typeface="+mj-ea"/>
                <a:ea typeface="+mj-ea"/>
              </a:rPr>
              <a:t>Contents</a:t>
            </a:r>
            <a:endParaRPr lang="zh-CN" altLang="en-US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5206" y="1598104"/>
            <a:ext cx="9021588" cy="36617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Introduction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</a:rPr>
              <a:t>Performance of SHINE high-Q cavities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Status of cavities surface treatment at Wuxi platform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Repair of unqualified cavities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Summary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0801200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Surface treatment of 1.3 GHz cavities</a:t>
            </a:r>
            <a:endParaRPr lang="en-US" altLang="zh-CN" sz="4000" b="1" strike="noStrike" spc="-1" dirty="0">
              <a:solidFill>
                <a:srgbClr val="0070C0"/>
              </a:solidFill>
              <a:latin typeface="Arial" panose="020B0604020202020204"/>
              <a:ea typeface="DejaVu San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1770" y="992840"/>
            <a:ext cx="5064189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/>
              <a:t>Domestic Production Line: </a:t>
            </a:r>
            <a:r>
              <a:rPr lang="en-US" altLang="zh-CN" dirty="0"/>
              <a:t>Mid-T baking 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150 bare cavities have been </a:t>
            </a:r>
            <a:r>
              <a:rPr lang="en-US" altLang="zh-CN" dirty="0"/>
              <a:t>tested.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0070C0"/>
                </a:solidFill>
              </a:rPr>
              <a:t>250 dressed cavities</a:t>
            </a:r>
            <a:r>
              <a:rPr lang="en-US" altLang="zh-CN" b="1" dirty="0"/>
              <a:t> </a:t>
            </a:r>
            <a:r>
              <a:rPr lang="en-US" altLang="zh-CN" dirty="0"/>
              <a:t>have been processed and tested.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i="1" dirty="0"/>
              <a:t>Note: </a:t>
            </a:r>
            <a:r>
              <a:rPr lang="zh-CN" altLang="zh-CN" i="1" dirty="0"/>
              <a:t>Since April 2025, over 100 bare cavities progressed directly to helium vessel welding without prior VT to drastically accelerate throughput</a:t>
            </a:r>
            <a:r>
              <a:rPr lang="zh-CN" altLang="zh-CN" dirty="0"/>
              <a:t>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/>
              <a:t>International Vendor Line: </a:t>
            </a:r>
            <a:r>
              <a:rPr lang="en-US" altLang="zh-CN" dirty="0"/>
              <a:t>Nitrogen doping</a:t>
            </a:r>
            <a:r>
              <a:rPr lang="zh-CN" altLang="en-US" dirty="0"/>
              <a:t> 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0070C0"/>
                </a:solidFill>
              </a:rPr>
              <a:t>138 dressed cavities</a:t>
            </a:r>
            <a:r>
              <a:rPr lang="en-US" altLang="zh-CN" b="1" dirty="0"/>
              <a:t> </a:t>
            </a:r>
            <a:r>
              <a:rPr lang="en-US" altLang="zh-CN" dirty="0"/>
              <a:t>have been processed and tested.</a:t>
            </a:r>
            <a:endParaRPr lang="en-US" altLang="zh-CN" dirty="0"/>
          </a:p>
        </p:txBody>
      </p:sp>
      <p:grpSp>
        <p:nvGrpSpPr>
          <p:cNvPr id="51" name="组合 50"/>
          <p:cNvGrpSpPr/>
          <p:nvPr/>
        </p:nvGrpSpPr>
        <p:grpSpPr>
          <a:xfrm>
            <a:off x="5950878" y="989607"/>
            <a:ext cx="5617730" cy="5031633"/>
            <a:chOff x="5827215" y="989607"/>
            <a:chExt cx="5617730" cy="5031633"/>
          </a:xfrm>
        </p:grpSpPr>
        <p:grpSp>
          <p:nvGrpSpPr>
            <p:cNvPr id="49" name="组合 48"/>
            <p:cNvGrpSpPr/>
            <p:nvPr/>
          </p:nvGrpSpPr>
          <p:grpSpPr>
            <a:xfrm>
              <a:off x="9068432" y="1557960"/>
              <a:ext cx="1979280" cy="4463280"/>
              <a:chOff x="6816096" y="1484675"/>
              <a:chExt cx="1979280" cy="4463280"/>
            </a:xfrm>
          </p:grpSpPr>
          <p:sp>
            <p:nvSpPr>
              <p:cNvPr id="5" name="矩形 42"/>
              <p:cNvSpPr/>
              <p:nvPr/>
            </p:nvSpPr>
            <p:spPr>
              <a:xfrm>
                <a:off x="6960096" y="2086595"/>
                <a:ext cx="1722240" cy="343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 dirty="0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Bulk EP 140 μm </a:t>
                </a:r>
                <a:endParaRPr lang="en-US" sz="1200" b="0" strike="noStrike" spc="-1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6" name="矩形 44"/>
              <p:cNvSpPr/>
              <p:nvPr/>
            </p:nvSpPr>
            <p:spPr>
              <a:xfrm>
                <a:off x="6960096" y="4452155"/>
                <a:ext cx="1721160" cy="343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 dirty="0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Final EP 10 μm (cold EP)</a:t>
                </a:r>
                <a:endParaRPr lang="en-US" sz="1200" b="0" strike="noStrike" spc="-1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" name="矩形 45"/>
              <p:cNvSpPr/>
              <p:nvPr/>
            </p:nvSpPr>
            <p:spPr>
              <a:xfrm>
                <a:off x="6960096" y="5048675"/>
                <a:ext cx="1721520" cy="3438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 dirty="0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HPR+Assembly</a:t>
                </a:r>
                <a:endParaRPr lang="en-US" sz="1200" b="0" strike="noStrike" spc="-1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" name="矩形 46"/>
              <p:cNvSpPr/>
              <p:nvPr/>
            </p:nvSpPr>
            <p:spPr>
              <a:xfrm>
                <a:off x="6960096" y="5604515"/>
                <a:ext cx="1721520" cy="343440"/>
              </a:xfrm>
              <a:prstGeom prst="rect">
                <a:avLst/>
              </a:prstGeom>
              <a:solidFill>
                <a:srgbClr val="DCE2EF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 dirty="0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VT</a:t>
                </a:r>
                <a:endParaRPr lang="en-US" sz="1200" b="0" strike="noStrike" spc="-1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" name="矩形 53"/>
              <p:cNvSpPr/>
              <p:nvPr/>
            </p:nvSpPr>
            <p:spPr>
              <a:xfrm>
                <a:off x="6960096" y="1484675"/>
                <a:ext cx="1722240" cy="343440"/>
              </a:xfrm>
              <a:prstGeom prst="rect">
                <a:avLst/>
              </a:prstGeom>
              <a:solidFill>
                <a:srgbClr val="DCE2EF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 dirty="0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Arrival of bare cavity</a:t>
                </a:r>
                <a:endParaRPr lang="en-US" sz="1200" b="0" strike="noStrike" spc="-1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1" name="箭头: 右 64"/>
              <p:cNvSpPr/>
              <p:nvPr/>
            </p:nvSpPr>
            <p:spPr>
              <a:xfrm rot="5400000">
                <a:off x="7712856" y="1839995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 dirty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矩形 3"/>
              <p:cNvSpPr/>
              <p:nvPr/>
            </p:nvSpPr>
            <p:spPr>
              <a:xfrm>
                <a:off x="6960096" y="2675195"/>
                <a:ext cx="1721880" cy="343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 dirty="0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900℃/3h</a:t>
                </a:r>
                <a:endParaRPr lang="en-US" sz="1200" b="0" strike="noStrike" spc="-1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3" name="矩形 4"/>
              <p:cNvSpPr/>
              <p:nvPr/>
            </p:nvSpPr>
            <p:spPr>
              <a:xfrm>
                <a:off x="6960096" y="3264515"/>
                <a:ext cx="1721880" cy="3434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 dirty="0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Bulk EP 50 </a:t>
                </a:r>
                <a:r>
                  <a:rPr lang="en-US" sz="1200" b="0" strike="noStrike" spc="-1" dirty="0" err="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μm</a:t>
                </a:r>
                <a:r>
                  <a:rPr lang="en-US" sz="1200" b="0" strike="noStrike" spc="-1" dirty="0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 (cold EP)</a:t>
                </a:r>
                <a:endParaRPr lang="en-US" sz="1200" b="0" strike="noStrike" spc="-1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4" name="矩形 6"/>
              <p:cNvSpPr/>
              <p:nvPr/>
            </p:nvSpPr>
            <p:spPr>
              <a:xfrm>
                <a:off x="6960096" y="3865715"/>
                <a:ext cx="1721880" cy="3434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Holding 30 min at 800℃ 3/60 N-doping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5" name="箭头: 右 11"/>
              <p:cNvSpPr/>
              <p:nvPr/>
            </p:nvSpPr>
            <p:spPr>
              <a:xfrm rot="5400000">
                <a:off x="7712856" y="2441555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箭头: 右 13"/>
              <p:cNvSpPr/>
              <p:nvPr/>
            </p:nvSpPr>
            <p:spPr>
              <a:xfrm rot="5400000">
                <a:off x="7712856" y="3030515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2"/>
              <p:cNvSpPr/>
              <p:nvPr/>
            </p:nvSpPr>
            <p:spPr>
              <a:xfrm>
                <a:off x="6960096" y="2086595"/>
                <a:ext cx="1722240" cy="343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Bulk EP 140 μm 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8" name="矩形 5"/>
              <p:cNvSpPr/>
              <p:nvPr/>
            </p:nvSpPr>
            <p:spPr>
              <a:xfrm>
                <a:off x="6960096" y="4452155"/>
                <a:ext cx="1721160" cy="343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Final EP 10 μm (cold EP)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9" name="矩形 7"/>
              <p:cNvSpPr/>
              <p:nvPr/>
            </p:nvSpPr>
            <p:spPr>
              <a:xfrm>
                <a:off x="6960096" y="5048675"/>
                <a:ext cx="1721520" cy="3438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HPR+Assembly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矩形 8"/>
              <p:cNvSpPr/>
              <p:nvPr/>
            </p:nvSpPr>
            <p:spPr>
              <a:xfrm>
                <a:off x="6960096" y="5604515"/>
                <a:ext cx="1721520" cy="343440"/>
              </a:xfrm>
              <a:prstGeom prst="rect">
                <a:avLst/>
              </a:prstGeom>
              <a:solidFill>
                <a:srgbClr val="DCE2EF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VT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矩形 9"/>
              <p:cNvSpPr/>
              <p:nvPr/>
            </p:nvSpPr>
            <p:spPr>
              <a:xfrm>
                <a:off x="6960096" y="1484675"/>
                <a:ext cx="1722240" cy="343440"/>
              </a:xfrm>
              <a:prstGeom prst="rect">
                <a:avLst/>
              </a:prstGeom>
              <a:solidFill>
                <a:srgbClr val="DCE2EF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Arrival of bare cavity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2" name="箭头: 右 1"/>
              <p:cNvSpPr/>
              <p:nvPr/>
            </p:nvSpPr>
            <p:spPr>
              <a:xfrm rot="5400000">
                <a:off x="7712856" y="1839995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矩形 10"/>
              <p:cNvSpPr/>
              <p:nvPr/>
            </p:nvSpPr>
            <p:spPr>
              <a:xfrm>
                <a:off x="6960096" y="2675195"/>
                <a:ext cx="1721880" cy="343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900℃/3h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4" name="矩形 11"/>
              <p:cNvSpPr/>
              <p:nvPr/>
            </p:nvSpPr>
            <p:spPr>
              <a:xfrm>
                <a:off x="6960096" y="3264515"/>
                <a:ext cx="1721880" cy="3434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Bulk EP 50 μm (cold EP)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5" name="矩形 12"/>
              <p:cNvSpPr/>
              <p:nvPr/>
            </p:nvSpPr>
            <p:spPr>
              <a:xfrm>
                <a:off x="6960096" y="3865715"/>
                <a:ext cx="1721880" cy="3434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Holding 30 min at 800℃ 3/60 N-doping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6" name="箭头: 右 2"/>
              <p:cNvSpPr/>
              <p:nvPr/>
            </p:nvSpPr>
            <p:spPr>
              <a:xfrm rot="5400000">
                <a:off x="7712856" y="2441555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箭头: 右 3"/>
              <p:cNvSpPr/>
              <p:nvPr/>
            </p:nvSpPr>
            <p:spPr>
              <a:xfrm rot="5400000">
                <a:off x="7712856" y="3030515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箭头: 右 10"/>
              <p:cNvSpPr/>
              <p:nvPr/>
            </p:nvSpPr>
            <p:spPr>
              <a:xfrm rot="5400000">
                <a:off x="7682616" y="3644675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箭头: 右 12"/>
              <p:cNvSpPr/>
              <p:nvPr/>
            </p:nvSpPr>
            <p:spPr>
              <a:xfrm rot="5400000">
                <a:off x="7682616" y="4207715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箭头: 右 14"/>
              <p:cNvSpPr/>
              <p:nvPr/>
            </p:nvSpPr>
            <p:spPr>
              <a:xfrm rot="5400000">
                <a:off x="7682616" y="4827635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箭头: 右 15"/>
              <p:cNvSpPr/>
              <p:nvPr/>
            </p:nvSpPr>
            <p:spPr>
              <a:xfrm rot="5400000">
                <a:off x="7714656" y="5383475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88920" tIns="43920" rIns="88920" bIns="4392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816096" y="2528675"/>
                <a:ext cx="1979280" cy="17992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54360" rIns="99360" bIns="5436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6037894" y="1557960"/>
              <a:ext cx="1979280" cy="4319280"/>
              <a:chOff x="4176000" y="1872000"/>
              <a:chExt cx="1979280" cy="4319280"/>
            </a:xfrm>
          </p:grpSpPr>
          <p:sp>
            <p:nvSpPr>
              <p:cNvPr id="33" name="矩形 19"/>
              <p:cNvSpPr/>
              <p:nvPr/>
            </p:nvSpPr>
            <p:spPr>
              <a:xfrm>
                <a:off x="4320000" y="2460960"/>
                <a:ext cx="1722240" cy="343800"/>
              </a:xfrm>
              <a:prstGeom prst="rect">
                <a:avLst/>
              </a:prstGeom>
              <a:solidFill>
                <a:srgbClr val="FFF4CA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Bulk EP 180 μm 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" name="矩形 22"/>
              <p:cNvSpPr/>
              <p:nvPr/>
            </p:nvSpPr>
            <p:spPr>
              <a:xfrm>
                <a:off x="4320000" y="5307480"/>
                <a:ext cx="1721520" cy="3438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HPR+Assembly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矩形 23"/>
              <p:cNvSpPr/>
              <p:nvPr/>
            </p:nvSpPr>
            <p:spPr>
              <a:xfrm>
                <a:off x="4320000" y="5847840"/>
                <a:ext cx="1721520" cy="343440"/>
              </a:xfrm>
              <a:prstGeom prst="rect">
                <a:avLst/>
              </a:prstGeom>
              <a:solidFill>
                <a:srgbClr val="DCE2EF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VT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" name="矩形 24"/>
              <p:cNvSpPr/>
              <p:nvPr/>
            </p:nvSpPr>
            <p:spPr>
              <a:xfrm>
                <a:off x="4320000" y="1872000"/>
                <a:ext cx="1722240" cy="343440"/>
              </a:xfrm>
              <a:prstGeom prst="rect">
                <a:avLst/>
              </a:prstGeom>
              <a:solidFill>
                <a:srgbClr val="DCE2EF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Arrival of bare cavity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矩形 25"/>
              <p:cNvSpPr/>
              <p:nvPr/>
            </p:nvSpPr>
            <p:spPr>
              <a:xfrm>
                <a:off x="4320000" y="3049560"/>
                <a:ext cx="1721880" cy="343800"/>
              </a:xfrm>
              <a:prstGeom prst="rect">
                <a:avLst/>
              </a:prstGeom>
              <a:solidFill>
                <a:srgbClr val="FFF4CA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EP (cold) 20 μm 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(with fresh acid)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" name="矩形 26"/>
              <p:cNvSpPr/>
              <p:nvPr/>
            </p:nvSpPr>
            <p:spPr>
              <a:xfrm>
                <a:off x="4320000" y="3638880"/>
                <a:ext cx="1721880" cy="343440"/>
              </a:xfrm>
              <a:prstGeom prst="rect">
                <a:avLst/>
              </a:prstGeom>
              <a:solidFill>
                <a:srgbClr val="F7D3D4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900 ℃/3h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矩形 27"/>
              <p:cNvSpPr/>
              <p:nvPr/>
            </p:nvSpPr>
            <p:spPr>
              <a:xfrm>
                <a:off x="4320000" y="4227840"/>
                <a:ext cx="1721880" cy="34344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 dirty="0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Exposed to air (48 h)</a:t>
                </a:r>
                <a:endParaRPr lang="en-US" sz="1200" b="0" strike="noStrike" spc="-1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矩形 28"/>
              <p:cNvSpPr/>
              <p:nvPr/>
            </p:nvSpPr>
            <p:spPr>
              <a:xfrm>
                <a:off x="4320000" y="4767480"/>
                <a:ext cx="1722240" cy="343800"/>
              </a:xfrm>
              <a:prstGeom prst="rect">
                <a:avLst/>
              </a:prstGeom>
              <a:solidFill>
                <a:srgbClr val="F7D3D4"/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strike="noStrike" spc="-1">
                    <a:solidFill>
                      <a:srgbClr val="000000"/>
                    </a:solidFill>
                    <a:latin typeface="Arial" panose="020B0604020202020204"/>
                    <a:ea typeface="宋体" panose="02010600030101010101" pitchFamily="2" charset="-122"/>
                  </a:rPr>
                  <a:t>300 ℃/3h</a:t>
                </a: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1" name="箭头: 右 17"/>
              <p:cNvSpPr/>
              <p:nvPr/>
            </p:nvSpPr>
            <p:spPr>
              <a:xfrm rot="5400000">
                <a:off x="5072760" y="2815920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箭头: 右 18"/>
              <p:cNvSpPr/>
              <p:nvPr/>
            </p:nvSpPr>
            <p:spPr>
              <a:xfrm rot="5400000">
                <a:off x="5072760" y="3417840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箭头: 右 22"/>
              <p:cNvSpPr/>
              <p:nvPr/>
            </p:nvSpPr>
            <p:spPr>
              <a:xfrm rot="5400000">
                <a:off x="5072760" y="2226960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箭头: 右 16"/>
              <p:cNvSpPr/>
              <p:nvPr/>
            </p:nvSpPr>
            <p:spPr>
              <a:xfrm rot="5400000">
                <a:off x="5042520" y="3980880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箭头: 右 23"/>
              <p:cNvSpPr/>
              <p:nvPr/>
            </p:nvSpPr>
            <p:spPr>
              <a:xfrm rot="5400000">
                <a:off x="5042520" y="4569840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箭头: 右 24"/>
              <p:cNvSpPr/>
              <p:nvPr/>
            </p:nvSpPr>
            <p:spPr>
              <a:xfrm rot="5400000">
                <a:off x="5042520" y="5109840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箭头: 右 25"/>
              <p:cNvSpPr/>
              <p:nvPr/>
            </p:nvSpPr>
            <p:spPr>
              <a:xfrm rot="5400000">
                <a:off x="5042520" y="5649840"/>
                <a:ext cx="218160" cy="22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alpha val="74000"/>
                </a:schemeClr>
              </a:solidFill>
              <a:ln w="19050">
                <a:solidFill>
                  <a:srgbClr val="0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176000" y="3528000"/>
                <a:ext cx="1979280" cy="169164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54360" rIns="99360" bIns="5436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1200" b="0" strike="noStrike" spc="-1">
                  <a:solidFill>
                    <a:srgbClr val="000000"/>
                  </a:solidFill>
                  <a:latin typeface="Arial" panose="020B0604020202020204"/>
                  <a:ea typeface="DejaVu Sans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5827215" y="992840"/>
              <a:ext cx="2430878" cy="3693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Mid-T baking recipe</a:t>
              </a:r>
              <a:endParaRPr lang="zh-CN" altLang="en-US" b="1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701079" y="989607"/>
              <a:ext cx="2743866" cy="3693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Nitrogen doping recipe</a:t>
              </a:r>
              <a:endParaRPr lang="zh-CN" altLang="en-US" b="1" dirty="0"/>
            </a:p>
          </p:txBody>
        </p:sp>
      </p:grpSp>
      <p:sp>
        <p:nvSpPr>
          <p:cNvPr id="54" name="页脚占位符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0801200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Surface treatment of 1.3 GHz cavities</a:t>
            </a:r>
            <a:endParaRPr lang="en-US" altLang="zh-CN" sz="4000" b="1" strike="noStrike" spc="-1" dirty="0">
              <a:solidFill>
                <a:srgbClr val="0070C0"/>
              </a:solidFill>
              <a:latin typeface="Arial" panose="020B0604020202020204"/>
              <a:ea typeface="DejaVu San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1770" y="992840"/>
            <a:ext cx="10536798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In total, </a:t>
            </a:r>
            <a:r>
              <a:rPr lang="en-US" altLang="zh-CN" b="1" dirty="0">
                <a:solidFill>
                  <a:srgbClr val="0070C0"/>
                </a:solidFill>
              </a:rPr>
              <a:t>5</a:t>
            </a:r>
            <a:r>
              <a:rPr lang="en-US" altLang="zh-CN" b="1" dirty="0"/>
              <a:t> cavity manufacturers</a:t>
            </a:r>
            <a:r>
              <a:rPr lang="en-US" altLang="zh-CN" dirty="0"/>
              <a:t>: three domestic and two international companies.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/>
              <a:t>Cavities contracted</a:t>
            </a:r>
            <a:r>
              <a:rPr lang="en-US" altLang="zh-CN" dirty="0"/>
              <a:t>: </a:t>
            </a:r>
            <a:r>
              <a:rPr lang="en-US" altLang="zh-CN" b="1" dirty="0">
                <a:solidFill>
                  <a:srgbClr val="0070C0"/>
                </a:solidFill>
              </a:rPr>
              <a:t>530</a:t>
            </a:r>
            <a:r>
              <a:rPr lang="en-US" altLang="zh-CN" dirty="0"/>
              <a:t> in three batches, around 3/4 domestic and 1/4 international.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388</a:t>
            </a:r>
            <a:r>
              <a:rPr lang="en-US" altLang="zh-CN" dirty="0"/>
              <a:t> dressed cavities have been vertical tested.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72125" y="2780928"/>
          <a:ext cx="11447748" cy="2494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67748"/>
                <a:gridCol w="1800000"/>
                <a:gridCol w="1800000"/>
                <a:gridCol w="1980000"/>
                <a:gridCol w="1800000"/>
                <a:gridCol w="180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Domestic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cPr>
                    <a:solidFill>
                      <a:schemeClr val="accent3"/>
                    </a:solidFill>
                  </a:tcPr>
                </a:tc>
                <a:tc hMerge="1"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International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Nb materials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NX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TD</a:t>
                      </a:r>
                      <a:r>
                        <a:rPr lang="zh-CN" altLang="en-US" dirty="0"/>
                        <a:t> 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NX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TD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NX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TD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NX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NX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1.3 GHz cavity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Manufacturing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HERT</a:t>
                      </a:r>
                      <a:endParaRPr lang="en-US" altLang="zh-CN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altLang="zh-CN" dirty="0"/>
                        <a:t>(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8</a:t>
                      </a:r>
                      <a:r>
                        <a:rPr lang="en-US" altLang="zh-CN" dirty="0"/>
                        <a:t>+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72</a:t>
                      </a:r>
                      <a:r>
                        <a:rPr lang="en-US" altLang="zh-CN" dirty="0"/>
                        <a:t>+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64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OSTEC</a:t>
                      </a:r>
                      <a:endParaRPr lang="en-US" altLang="zh-CN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altLang="zh-CN" dirty="0"/>
                        <a:t>(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8</a:t>
                      </a:r>
                      <a:r>
                        <a:rPr lang="en-US" altLang="zh-CN" dirty="0"/>
                        <a:t>+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40</a:t>
                      </a:r>
                      <a:r>
                        <a:rPr lang="en-US" altLang="zh-CN" dirty="0"/>
                        <a:t>+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Shanghai Electric</a:t>
                      </a:r>
                      <a:endParaRPr lang="en-US" altLang="zh-CN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altLang="zh-CN" dirty="0"/>
                        <a:t>(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altLang="zh-CN" dirty="0"/>
                        <a:t>+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64</a:t>
                      </a:r>
                      <a:r>
                        <a:rPr lang="en-US" altLang="zh-CN" dirty="0"/>
                        <a:t>+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96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RI</a:t>
                      </a:r>
                      <a:endParaRPr lang="en-US" altLang="zh-CN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altLang="zh-CN" dirty="0"/>
                        <a:t>(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8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60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ZANON</a:t>
                      </a:r>
                      <a:endParaRPr lang="en-US" altLang="zh-CN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altLang="zh-CN" dirty="0"/>
                        <a:t>(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8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60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High-Q recipes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Mid-T baking(300</a:t>
                      </a:r>
                      <a:r>
                        <a:rPr lang="zh-CN" altLang="en-US" dirty="0"/>
                        <a:t>℃</a:t>
                      </a:r>
                      <a:r>
                        <a:rPr lang="en-US" altLang="zh-CN" dirty="0"/>
                        <a:t>/3h)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N-doping(modified 3/60)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Surface treatment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SHINE facilities at Wuxi Creative 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RI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ZANON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VT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SHINE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8"/>
          <a:stretch>
            <a:fillRect/>
          </a:stretch>
        </p:blipFill>
        <p:spPr>
          <a:xfrm>
            <a:off x="6239881" y="1020987"/>
            <a:ext cx="5722291" cy="432000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Performance of SHINE high-Q cavities</a:t>
            </a:r>
            <a:endParaRPr lang="en-US" altLang="zh-CN" sz="4000" b="1" spc="-1" dirty="0">
              <a:solidFill>
                <a:srgbClr val="0070C0"/>
              </a:solidFill>
              <a:latin typeface="Arial" panose="020B0604020202020204"/>
              <a:ea typeface="DejaVu San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58536" y="819551"/>
            <a:ext cx="237626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Flange losses not deducted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321822" y="938018"/>
            <a:ext cx="6134218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latin typeface="+mn-lt"/>
                <a:ea typeface="微软雅黑" panose="020B0503020204020204" charset="-122"/>
              </a:rPr>
              <a:t>308 dressed cavities qualified (</a:t>
            </a:r>
            <a:r>
              <a:rPr lang="en-US" altLang="zh-CN" sz="1600" b="1" dirty="0">
                <a:solidFill>
                  <a:srgbClr val="0070C0"/>
                </a:solidFill>
                <a:latin typeface="+mn-lt"/>
                <a:ea typeface="微软雅黑" panose="020B0503020204020204" charset="-122"/>
              </a:rPr>
              <a:t>79%</a:t>
            </a:r>
            <a:r>
              <a:rPr lang="en-US" altLang="zh-CN" sz="1600" b="1" dirty="0">
                <a:latin typeface="+mn-lt"/>
                <a:ea typeface="微软雅黑" panose="020B0503020204020204" charset="-122"/>
              </a:rPr>
              <a:t>)</a:t>
            </a:r>
            <a:endParaRPr lang="en-US" altLang="zh-CN" sz="1600" b="1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242 </a:t>
            </a:r>
            <a:r>
              <a:rPr lang="zh-CN" altLang="zh-CN" sz="1600" dirty="0"/>
              <a:t>qualified on the first pass (as-received)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Over 60 cavities repaired successfully during bare cavities processing (</a:t>
            </a:r>
            <a:r>
              <a:rPr lang="en-US" altLang="zh-CN" sz="1600" dirty="0">
                <a:ea typeface="微软雅黑" panose="020B0503020204020204" charset="-122"/>
              </a:rPr>
              <a:t>Light BCP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Hand grinding, CBP)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48 </a:t>
            </a:r>
            <a:r>
              <a:rPr lang="en-US" altLang="zh-CN" sz="1600" dirty="0"/>
              <a:t>qualified after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HPR (with FE)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7 qualified after change thicker sealing ring (Q-switch)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11 qualified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after repair (CBP, re-treatment, Light BCP)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5 N-doped cavities repaired successfully after </a:t>
            </a:r>
            <a:r>
              <a:rPr lang="en-US" altLang="zh-CN" sz="1600" dirty="0" err="1">
                <a:latin typeface="+mn-lt"/>
                <a:sym typeface="+mn-ea"/>
              </a:rPr>
              <a:t>CBP and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re-mid-T baking treatment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latin typeface="+mn-lt"/>
                <a:ea typeface="微软雅黑" panose="020B0503020204020204" charset="-122"/>
              </a:rPr>
              <a:t>57 cavities concessionally accepted for CMs (</a:t>
            </a:r>
            <a:r>
              <a:rPr lang="en-US" altLang="zh-CN" sz="1600" b="1" dirty="0">
                <a:solidFill>
                  <a:srgbClr val="0070C0"/>
                </a:solidFill>
                <a:latin typeface="+mn-lt"/>
                <a:ea typeface="微软雅黑" panose="020B0503020204020204" charset="-122"/>
              </a:rPr>
              <a:t>15%</a:t>
            </a:r>
            <a:r>
              <a:rPr lang="en-US" altLang="zh-CN" sz="1600" b="1" dirty="0">
                <a:latin typeface="+mn-lt"/>
                <a:ea typeface="微软雅黑" panose="020B0503020204020204" charset="-122"/>
              </a:rPr>
              <a:t>)</a:t>
            </a:r>
            <a:endParaRPr lang="en-US" altLang="zh-CN" sz="1600" b="1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err="1">
                <a:latin typeface="+mn-lt"/>
                <a:ea typeface="微软雅黑" panose="020B0503020204020204" charset="-122"/>
              </a:rPr>
              <a:t>E</a:t>
            </a:r>
            <a:r>
              <a:rPr lang="en-US" altLang="zh-CN" sz="1600" baseline="-25000" dirty="0" err="1">
                <a:latin typeface="+mn-lt"/>
                <a:ea typeface="微软雅黑" panose="020B0503020204020204" charset="-122"/>
              </a:rPr>
              <a:t>acc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 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≥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 18 MV/m, or Q</a:t>
            </a:r>
            <a:r>
              <a:rPr lang="en-US" altLang="zh-CN" sz="1600" baseline="-25000" dirty="0">
                <a:latin typeface="+mn-lt"/>
                <a:ea typeface="微软雅黑" panose="020B0503020204020204" charset="-122"/>
              </a:rPr>
              <a:t>0 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≥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2.5E+10@20MV/m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latin typeface="+mn-lt"/>
                <a:ea typeface="微软雅黑" panose="020B0503020204020204" charset="-122"/>
              </a:rPr>
              <a:t>23 cavities still unqualified (</a:t>
            </a:r>
            <a:r>
              <a:rPr lang="en-US" altLang="zh-CN" sz="1600" b="1" dirty="0">
                <a:solidFill>
                  <a:srgbClr val="0070C0"/>
                </a:solidFill>
                <a:latin typeface="+mn-lt"/>
                <a:ea typeface="微软雅黑" panose="020B0503020204020204" charset="-122"/>
              </a:rPr>
              <a:t>6%</a:t>
            </a:r>
            <a:r>
              <a:rPr lang="en-US" altLang="zh-CN" sz="1600" b="1" dirty="0">
                <a:latin typeface="+mn-lt"/>
                <a:ea typeface="微软雅黑" panose="020B0503020204020204" charset="-122"/>
              </a:rPr>
              <a:t>)</a:t>
            </a:r>
            <a:endParaRPr lang="en-US" altLang="zh-CN" sz="1600" b="1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1 with FE, awaiting further HPR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22 with too low </a:t>
            </a:r>
            <a:r>
              <a:rPr lang="en-US" altLang="zh-CN" sz="1600" dirty="0" err="1">
                <a:latin typeface="+mn-lt"/>
                <a:ea typeface="微软雅黑" panose="020B0503020204020204" charset="-122"/>
              </a:rPr>
              <a:t>E</a:t>
            </a:r>
            <a:r>
              <a:rPr lang="en-US" altLang="zh-CN" sz="1600" baseline="-25000" dirty="0" err="1">
                <a:latin typeface="+mn-lt"/>
                <a:ea typeface="微软雅黑" panose="020B0503020204020204" charset="-122"/>
              </a:rPr>
              <a:t>acc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 or Q</a:t>
            </a:r>
            <a:r>
              <a:rPr lang="en-US" altLang="zh-CN" sz="1600" baseline="-25000" dirty="0">
                <a:latin typeface="+mn-lt"/>
                <a:ea typeface="微软雅黑" panose="020B0503020204020204" charset="-122"/>
              </a:rPr>
              <a:t>0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, under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repair</a:t>
            </a:r>
            <a:endParaRPr lang="zh-CN" altLang="en-US" sz="1600" dirty="0">
              <a:latin typeface="+mn-lt"/>
              <a:ea typeface="微软雅黑" panose="020B050302020402020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10263" y="5151504"/>
          <a:ext cx="4896546" cy="1112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29062"/>
                <a:gridCol w="2378321"/>
                <a:gridCol w="11891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Recipes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Ave. max </a:t>
                      </a:r>
                      <a:r>
                        <a:rPr lang="en-US" altLang="zh-CN" sz="1400" dirty="0" err="1"/>
                        <a:t>E</a:t>
                      </a:r>
                      <a:r>
                        <a:rPr lang="en-US" altLang="zh-CN" sz="1400" baseline="-25000" dirty="0" err="1"/>
                        <a:t>acc</a:t>
                      </a:r>
                      <a:r>
                        <a:rPr lang="zh-CN" altLang="en-US" sz="1400" dirty="0"/>
                        <a:t>（</a:t>
                      </a:r>
                      <a:r>
                        <a:rPr lang="en-US" altLang="zh-CN" sz="1400" dirty="0"/>
                        <a:t>MV/m)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Ave. Q</a:t>
                      </a:r>
                      <a:r>
                        <a:rPr lang="en-US" altLang="zh-CN" sz="1400" baseline="-25000" dirty="0"/>
                        <a:t>0</a:t>
                      </a:r>
                      <a:endParaRPr lang="zh-CN" altLang="en-US" sz="1400" baseline="-25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Mid-T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27.9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3.3E+10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N-doping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25.2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3.4E+10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10056440" y="1268760"/>
            <a:ext cx="0" cy="338437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056495" y="4293235"/>
            <a:ext cx="8051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>
                <a:solidFill>
                  <a:srgbClr val="FF0000"/>
                </a:solidFill>
              </a:rPr>
              <a:t>22 MV/m</a:t>
            </a:r>
            <a:endParaRPr lang="en-US" altLang="zh-CN" sz="1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00" y="3542400"/>
            <a:ext cx="3840000" cy="288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00" y="795600"/>
            <a:ext cx="3840000" cy="288000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 Jun. 2026 | Yue ZONG, SARI, CAS | TTC'2026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FD83-D323-4D07-A791-77151D8E938C}" type="slidenum">
              <a:rPr lang="en-US" altLang="zh-CN" smtClean="0"/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91344" y="175259"/>
            <a:ext cx="11809312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Performance of mid-T baked cavities</a:t>
            </a:r>
            <a:endParaRPr lang="en-US" altLang="zh-CN" sz="4000" b="1" spc="-1" dirty="0">
              <a:solidFill>
                <a:srgbClr val="0070C0"/>
              </a:solidFill>
              <a:latin typeface="Arial" panose="020B0604020202020204"/>
              <a:ea typeface="DejaVu San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815600" y="928800"/>
            <a:ext cx="1958400" cy="115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Mid-T </a:t>
            </a:r>
            <a:endParaRPr kumimoji="1" lang="en-US" altLang="zh-CN" sz="1600" b="1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&lt;max E</a:t>
            </a:r>
            <a:r>
              <a:rPr kumimoji="1"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acc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  <a:endParaRPr kumimoji="1" lang="en-US" altLang="zh-CN" sz="16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27.9±2.9</a:t>
            </a: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MV/m</a:t>
            </a:r>
            <a:endParaRPr kumimoji="1"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15600" y="3675600"/>
            <a:ext cx="1957953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Mid-T </a:t>
            </a:r>
            <a:endParaRPr kumimoji="1" lang="en-US" altLang="zh-CN" sz="1600" b="1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&lt; Q</a:t>
            </a:r>
            <a:r>
              <a:rPr kumimoji="1"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0 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  <a:endParaRPr kumimoji="1" lang="en-US" altLang="zh-CN" sz="16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3.3±0.5×10</a:t>
            </a:r>
            <a:r>
              <a:rPr kumimoji="1" lang="en-US" altLang="zh-CN" sz="1600" b="1" baseline="300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endParaRPr kumimoji="1" lang="en-US" altLang="zh-CN" sz="1600" b="1" baseline="30000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948800" y="4892400"/>
            <a:ext cx="1484077" cy="52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（</a:t>
            </a:r>
            <a:r>
              <a:rPr kumimoji="1" lang="en-US" altLang="zh-CN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including 0.8 nΩ flange</a:t>
            </a:r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kumimoji="1" lang="en-US" altLang="zh-CN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losses</a:t>
            </a:r>
            <a:r>
              <a:rPr kumimoji="1"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）</a:t>
            </a:r>
            <a:endParaRPr kumimoji="1" lang="zh-CN" altLang="en-US" sz="10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2800" y="1006240"/>
            <a:ext cx="599638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250 dressed cavities have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been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processed by mid-T baking recipe and tested at SHINE.</a:t>
            </a:r>
            <a:endParaRPr lang="en-US" altLang="zh-CN" sz="16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/>
              <a:t>203 cavities qualified </a:t>
            </a:r>
            <a:r>
              <a:rPr lang="en-US" altLang="zh-CN" sz="1600" dirty="0"/>
              <a:t>(</a:t>
            </a:r>
            <a:r>
              <a:rPr lang="en-US" altLang="zh-CN" sz="1600" b="1" dirty="0">
                <a:solidFill>
                  <a:srgbClr val="0070C0"/>
                </a:solidFill>
              </a:rPr>
              <a:t>81%</a:t>
            </a:r>
            <a:r>
              <a:rPr lang="en-US" altLang="zh-CN" sz="1600" dirty="0"/>
              <a:t>)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155 </a:t>
            </a:r>
            <a:r>
              <a:rPr lang="zh-CN" altLang="zh-CN" sz="1600" dirty="0"/>
              <a:t>qualified on the first pass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36 qualified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after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HPR (with FE)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7 qualified after change thicker sealing ring (Q-switch)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+mn-lt"/>
                <a:ea typeface="微软雅黑" panose="020B0503020204020204" charset="-122"/>
              </a:rPr>
              <a:t>5 qualified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after repair (CBP, re-treatment, Light BCP)</a:t>
            </a:r>
            <a:endParaRPr lang="en-US" altLang="zh-CN" sz="1600" dirty="0">
              <a:latin typeface="+mn-lt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/>
              <a:t>33 cavities concessionally accepted for CMs (</a:t>
            </a:r>
            <a:r>
              <a:rPr lang="en-US" altLang="zh-CN" sz="1600" b="1" dirty="0">
                <a:solidFill>
                  <a:srgbClr val="0070C0"/>
                </a:solidFill>
              </a:rPr>
              <a:t>13%</a:t>
            </a:r>
            <a:r>
              <a:rPr lang="en-US" altLang="zh-CN" sz="1600" b="1" dirty="0"/>
              <a:t>)</a:t>
            </a:r>
            <a:endParaRPr lang="en-US" altLang="zh-CN" sz="16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err="1">
                <a:latin typeface="+mn-lt"/>
                <a:ea typeface="微软雅黑" panose="020B0503020204020204" charset="-122"/>
              </a:rPr>
              <a:t>E</a:t>
            </a:r>
            <a:r>
              <a:rPr lang="en-US" altLang="zh-CN" sz="1600" baseline="-25000" dirty="0" err="1">
                <a:latin typeface="+mn-lt"/>
                <a:ea typeface="微软雅黑" panose="020B0503020204020204" charset="-122"/>
              </a:rPr>
              <a:t>acc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 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≥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 18 MV/m, or Q</a:t>
            </a:r>
            <a:r>
              <a:rPr lang="en-US" altLang="zh-CN" sz="1600" baseline="-25000" dirty="0">
                <a:latin typeface="+mn-lt"/>
                <a:ea typeface="微软雅黑" panose="020B0503020204020204" charset="-122"/>
              </a:rPr>
              <a:t>0 </a:t>
            </a:r>
            <a:r>
              <a:rPr lang="zh-CN" altLang="en-US" sz="1600" dirty="0">
                <a:latin typeface="+mn-lt"/>
                <a:ea typeface="微软雅黑" panose="020B0503020204020204" charset="-122"/>
              </a:rPr>
              <a:t>≥ </a:t>
            </a:r>
            <a:r>
              <a:rPr lang="en-US" altLang="zh-CN" sz="1600" dirty="0">
                <a:latin typeface="+mn-lt"/>
                <a:ea typeface="微软雅黑" panose="020B0503020204020204" charset="-122"/>
              </a:rPr>
              <a:t>2.5E+10@20MV/m</a:t>
            </a:r>
            <a:endParaRPr lang="en-US" altLang="zh-CN" sz="16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ea typeface="微软雅黑" panose="020B0503020204020204" charset="-122"/>
              </a:rPr>
              <a:t>14 cavities still unqualified (</a:t>
            </a:r>
            <a:r>
              <a:rPr lang="en-US" altLang="zh-CN" sz="1600" b="1" dirty="0">
                <a:solidFill>
                  <a:srgbClr val="0070C0"/>
                </a:solidFill>
                <a:ea typeface="微软雅黑" panose="020B0503020204020204" charset="-122"/>
              </a:rPr>
              <a:t>6%</a:t>
            </a:r>
            <a:r>
              <a:rPr lang="en-US" altLang="zh-CN" sz="1600" b="1" dirty="0">
                <a:ea typeface="微软雅黑" panose="020B0503020204020204" charset="-122"/>
              </a:rPr>
              <a:t>)</a:t>
            </a:r>
            <a:endParaRPr lang="en-US" altLang="zh-CN" sz="1600" b="1" dirty="0"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ea typeface="微软雅黑" panose="020B0503020204020204" charset="-122"/>
              </a:rPr>
              <a:t>1 with FE, awaiting further HPR</a:t>
            </a:r>
            <a:endParaRPr lang="en-US" altLang="zh-CN" sz="1600" dirty="0">
              <a:ea typeface="微软雅黑" panose="020B050302020402020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ea typeface="微软雅黑" panose="020B0503020204020204" charset="-122"/>
              </a:rPr>
              <a:t>13 with too low </a:t>
            </a:r>
            <a:r>
              <a:rPr lang="en-US" altLang="zh-CN" sz="1600" dirty="0" err="1">
                <a:ea typeface="微软雅黑" panose="020B0503020204020204" charset="-122"/>
              </a:rPr>
              <a:t>E</a:t>
            </a:r>
            <a:r>
              <a:rPr lang="en-US" altLang="zh-CN" sz="1600" baseline="-25000" dirty="0" err="1">
                <a:ea typeface="微软雅黑" panose="020B0503020204020204" charset="-122"/>
              </a:rPr>
              <a:t>acc</a:t>
            </a:r>
            <a:r>
              <a:rPr lang="en-US" altLang="zh-CN" sz="1600" dirty="0">
                <a:ea typeface="微软雅黑" panose="020B0503020204020204" charset="-122"/>
              </a:rPr>
              <a:t> or Q</a:t>
            </a:r>
            <a:r>
              <a:rPr lang="en-US" altLang="zh-CN" sz="1600" baseline="-25000" dirty="0">
                <a:ea typeface="微软雅黑" panose="020B0503020204020204" charset="-122"/>
              </a:rPr>
              <a:t>0</a:t>
            </a:r>
            <a:r>
              <a:rPr lang="en-US" altLang="zh-CN" sz="1600" dirty="0">
                <a:ea typeface="微软雅黑" panose="020B0503020204020204" charset="-122"/>
              </a:rPr>
              <a:t>, under</a:t>
            </a:r>
            <a:r>
              <a:rPr lang="zh-CN" altLang="en-US" sz="1600" dirty="0">
                <a:ea typeface="微软雅黑" panose="020B0503020204020204" charset="-122"/>
              </a:rPr>
              <a:t> </a:t>
            </a:r>
            <a:r>
              <a:rPr lang="en-US" altLang="zh-CN" sz="1600" dirty="0">
                <a:ea typeface="微软雅黑" panose="020B0503020204020204" charset="-122"/>
              </a:rPr>
              <a:t>repair</a:t>
            </a:r>
            <a:endParaRPr lang="zh-CN" altLang="en-US" sz="1600" dirty="0"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683338" y="981876"/>
            <a:ext cx="0" cy="2268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591167" y="3695053"/>
            <a:ext cx="0" cy="2268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63.1844094488189,&quot;left&quot;:26.45661417322835,&quot;top&quot;:189.8077952755905,&quot;width&quot;:907.0866141732286}"/>
</p:tagLst>
</file>

<file path=ppt/tags/tag2.xml><?xml version="1.0" encoding="utf-8"?>
<p:tagLst xmlns:p="http://schemas.openxmlformats.org/presentationml/2006/main">
  <p:tag name="KSO_WM_DIAGRAM_VIRTUALLY_FRAME" val="{&quot;height&quot;:263.1844094488189,&quot;left&quot;:26.45661417322835,&quot;top&quot;:189.8077952755905,&quot;width&quot;:907.0866141732286}"/>
</p:tagLst>
</file>

<file path=ppt/tags/tag3.xml><?xml version="1.0" encoding="utf-8"?>
<p:tagLst xmlns:p="http://schemas.openxmlformats.org/presentationml/2006/main">
  <p:tag name="KSO_WM_DIAGRAM_VIRTUALLY_FRAME" val="{&quot;height&quot;:263.1844094488189,&quot;left&quot;:26.45661417322835,&quot;top&quot;:189.8077952755905,&quot;width&quot;:907.0866141732286}"/>
</p:tagLst>
</file>

<file path=ppt/tags/tag4.xml><?xml version="1.0" encoding="utf-8"?>
<p:tagLst xmlns:p="http://schemas.openxmlformats.org/presentationml/2006/main">
  <p:tag name="KSO_WM_DIAGRAM_VIRTUALLY_FRAME" val="{&quot;height&quot;:263.1844094488189,&quot;left&quot;:26.45661417322835,&quot;top&quot;:189.8077952755905,&quot;width&quot;:907.0866141732286}"/>
</p:tagLst>
</file>

<file path=ppt/theme/theme1.xml><?xml version="1.0" encoding="utf-8"?>
<a:theme xmlns:a="http://schemas.openxmlformats.org/drawingml/2006/main" name="1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上海科技大学模板</Template>
  <TotalTime>0</TotalTime>
  <Words>10106</Words>
  <Application>WPS 演示</Application>
  <PresentationFormat>宽屏</PresentationFormat>
  <Paragraphs>585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汉仪中圆简</vt:lpstr>
      <vt:lpstr>微软雅黑</vt:lpstr>
      <vt:lpstr>Calibri</vt:lpstr>
      <vt:lpstr>汉仪中圆简</vt:lpstr>
      <vt:lpstr>Cambria</vt:lpstr>
      <vt:lpstr>华文中宋</vt:lpstr>
      <vt:lpstr>Times New Roman</vt:lpstr>
      <vt:lpstr>黑体</vt:lpstr>
      <vt:lpstr>华文新魏</vt:lpstr>
      <vt:lpstr>Arial</vt:lpstr>
      <vt:lpstr>DejaVu Sans</vt:lpstr>
      <vt:lpstr>Arial Unicode MS</vt:lpstr>
      <vt:lpstr>Wingdings</vt:lpstr>
      <vt:lpstr>等线</vt:lpstr>
      <vt:lpstr>1_上海科技大学模板</vt:lpstr>
      <vt:lpstr>自定义设计方案</vt:lpstr>
      <vt:lpstr>1_自定义设计方案</vt:lpstr>
      <vt:lpstr>2_上海科技大学模板</vt:lpstr>
      <vt:lpstr>3_上海科技大学模板</vt:lpstr>
      <vt:lpstr>PowerPoint 演示文稿</vt:lpstr>
      <vt:lpstr>Contents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sunxy</dc:creator>
  <cp:lastModifiedBy>Eisenhower</cp:lastModifiedBy>
  <cp:revision>4054</cp:revision>
  <cp:lastPrinted>2019-03-26T07:11:00Z</cp:lastPrinted>
  <dcterms:created xsi:type="dcterms:W3CDTF">2012-12-24T02:15:00Z</dcterms:created>
  <dcterms:modified xsi:type="dcterms:W3CDTF">2026-06-09T05:05:36Z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KSORubyTemplateID">
    <vt:lpwstr>2</vt:lpwstr>
  </property>
  <property fmtid="{D5CDD505-2E9C-101B-9397-08002B2CF9AE}" pid="4" name="ICV">
    <vt:lpwstr>AE040FA97BF7471E9C2114C45F21C883_12</vt:lpwstr>
  </property>
</Properties>
</file>