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4.xml" ContentType="application/vnd.openxmlformats-officedocument.presentationml.tags+xml"/>
  <Override PartName="/ppt/notesSlides/notesSlide5.xml" ContentType="application/vnd.openxmlformats-officedocument.presentationml.notesSlide+xml"/>
  <Override PartName="/ppt/tags/tag1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6.xml" ContentType="application/vnd.openxmlformats-officedocument.presentationml.tags+xml"/>
  <Override PartName="/ppt/notesSlides/notesSlide10.xml" ContentType="application/vnd.openxmlformats-officedocument.presentationml.notesSlide+xml"/>
  <Override PartName="/ppt/tags/tag17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11088652" r:id="rId2"/>
    <p:sldId id="257" r:id="rId3"/>
    <p:sldId id="11088649" r:id="rId4"/>
    <p:sldId id="11088650" r:id="rId5"/>
    <p:sldId id="11088653" r:id="rId6"/>
    <p:sldId id="11088651" r:id="rId7"/>
    <p:sldId id="11088654" r:id="rId8"/>
    <p:sldId id="11088655" r:id="rId9"/>
    <p:sldId id="11088661" r:id="rId10"/>
    <p:sldId id="11088663" r:id="rId11"/>
    <p:sldId id="11088664" r:id="rId12"/>
    <p:sldId id="11088660" r:id="rId13"/>
    <p:sldId id="11088668" r:id="rId14"/>
    <p:sldId id="11088669" r:id="rId15"/>
    <p:sldId id="11088670" r:id="rId16"/>
    <p:sldId id="11088671" r:id="rId17"/>
    <p:sldId id="11088672" r:id="rId18"/>
    <p:sldId id="427" r:id="rId19"/>
  </p:sldIdLst>
  <p:sldSz cx="12192000" cy="6858000"/>
  <p:notesSz cx="6799263" cy="9929813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3388"/>
    <a:srgbClr val="08337E"/>
    <a:srgbClr val="FFFFFF"/>
    <a:srgbClr val="0332FF"/>
    <a:srgbClr val="558ED5"/>
    <a:srgbClr val="C00000"/>
    <a:srgbClr val="41719C"/>
    <a:srgbClr val="002060"/>
    <a:srgbClr val="4B6290"/>
    <a:srgbClr val="0A43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中度样式 3 - 强调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7" autoAdjust="0"/>
    <p:restoredTop sz="86745" autoAdjust="0"/>
  </p:normalViewPr>
  <p:slideViewPr>
    <p:cSldViewPr snapToGrid="0" showGuides="1">
      <p:cViewPr varScale="1">
        <p:scale>
          <a:sx n="138" d="100"/>
          <a:sy n="138" d="100"/>
        </p:scale>
        <p:origin x="666" y="162"/>
      </p:cViewPr>
      <p:guideLst>
        <p:guide orient="horz" pos="2372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210" cy="49819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19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51162" y="0"/>
            <a:ext cx="2946210" cy="49819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190"/>
            </a:lvl1pPr>
          </a:lstStyle>
          <a:p>
            <a:fld id="{0F9B84EA-7D68-4D60-9CB1-D50884785D1C}" type="datetimeFigureOut">
              <a:rPr lang="zh-CN" altLang="en-US" smtClean="0"/>
              <a:t>2026-06-05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31297"/>
            <a:ext cx="2946210" cy="49819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9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51162" y="9431297"/>
            <a:ext cx="2946210" cy="49819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19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B425A7-BB31-4AA7-812E-6A317F667028}" type="datetimeFigureOut">
              <a:rPr lang="zh-CN" altLang="en-US" smtClean="0"/>
              <a:t>2026-06-05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58F88B-9D5A-4713-8DF6-F68F2B53DF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4713" cy="33512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A58F88B-9D5A-4713-8DF6-F68F2B53DF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4713" cy="33512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58F88B-9D5A-4713-8DF6-F68F2B53DF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31064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4713" cy="33512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58F88B-9D5A-4713-8DF6-F68F2B53DF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8943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4713" cy="33512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58F88B-9D5A-4713-8DF6-F68F2B53DF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1758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4713" cy="33512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58F88B-9D5A-4713-8DF6-F68F2B53DF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760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4713" cy="33512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58F88B-9D5A-4713-8DF6-F68F2B53DF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4727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4713" cy="33512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58F88B-9D5A-4713-8DF6-F68F2B53DF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4633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4713" cy="33512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58F88B-9D5A-4713-8DF6-F68F2B53DF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08676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4713" cy="33512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58F88B-9D5A-4713-8DF6-F68F2B53DF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667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4713" cy="33512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A58F88B-9D5A-4713-8DF6-F68F2B53DF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4713" cy="33512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A58F88B-9D5A-4713-8DF6-F68F2B53DF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4713" cy="33512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A58F88B-9D5A-4713-8DF6-F68F2B53DF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4713" cy="33512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A58F88B-9D5A-4713-8DF6-F68F2B53DF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4713" cy="33512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A58F88B-9D5A-4713-8DF6-F68F2B53DF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4713" cy="33512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A58F88B-9D5A-4713-8DF6-F68F2B53DF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4713" cy="33512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A58F88B-9D5A-4713-8DF6-F68F2B53DF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4713" cy="33512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58F88B-9D5A-4713-8DF6-F68F2B53DF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567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AF190-E6C3-4F71-9AD4-820770AEF1A8}" type="datetimeFigureOut">
              <a:rPr lang="zh-CN" altLang="en-US" smtClean="0"/>
              <a:t>2026-06-05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5BF9F-75C6-42BD-8363-2F606FE0B6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B0C53-5EA7-4A7B-B035-0D740D79EBF9}" type="datetimeFigureOut">
              <a:rPr lang="zh-CN" altLang="en-US" smtClean="0"/>
              <a:t>2026-06-05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AE4B-7E0F-4952-BF6F-01DE59CE7ED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AF190-E6C3-4F71-9AD4-820770AEF1A8}" type="datetimeFigureOut">
              <a:rPr lang="zh-CN" altLang="en-US" smtClean="0"/>
              <a:t>2026-06-05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5BF9F-75C6-42BD-8363-2F606FE0B6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6"/>
          <p:cNvSpPr/>
          <p:nvPr userDrawn="1"/>
        </p:nvSpPr>
        <p:spPr>
          <a:xfrm>
            <a:off x="0" y="6561066"/>
            <a:ext cx="12192000" cy="296935"/>
          </a:xfrm>
          <a:prstGeom prst="rect">
            <a:avLst/>
          </a:prstGeom>
          <a:solidFill>
            <a:srgbClr val="005A9E"/>
          </a:solidFill>
          <a:ln>
            <a:solidFill>
              <a:srgbClr val="005A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矩形 1"/>
          <p:cNvSpPr/>
          <p:nvPr userDrawn="1"/>
        </p:nvSpPr>
        <p:spPr>
          <a:xfrm>
            <a:off x="0" y="6597188"/>
            <a:ext cx="12192000" cy="714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9" name="矩形 6"/>
          <p:cNvSpPr/>
          <p:nvPr userDrawn="1"/>
        </p:nvSpPr>
        <p:spPr>
          <a:xfrm>
            <a:off x="0" y="333298"/>
            <a:ext cx="12192000" cy="431700"/>
          </a:xfrm>
          <a:prstGeom prst="rect">
            <a:avLst/>
          </a:pr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0" name="矩形 8"/>
          <p:cNvSpPr/>
          <p:nvPr userDrawn="1"/>
        </p:nvSpPr>
        <p:spPr>
          <a:xfrm>
            <a:off x="4440678" y="333298"/>
            <a:ext cx="3094559" cy="431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工作概述</a:t>
            </a:r>
          </a:p>
        </p:txBody>
      </p:sp>
      <p:sp>
        <p:nvSpPr>
          <p:cNvPr id="22" name="矩形 21"/>
          <p:cNvSpPr/>
          <p:nvPr userDrawn="1"/>
        </p:nvSpPr>
        <p:spPr>
          <a:xfrm>
            <a:off x="6767362" y="333298"/>
            <a:ext cx="1223325" cy="431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完成情况</a:t>
            </a:r>
          </a:p>
        </p:txBody>
      </p:sp>
      <p:sp>
        <p:nvSpPr>
          <p:cNvPr id="23" name="矩形 22"/>
          <p:cNvSpPr/>
          <p:nvPr userDrawn="1"/>
        </p:nvSpPr>
        <p:spPr>
          <a:xfrm>
            <a:off x="8014487" y="333298"/>
            <a:ext cx="1223325" cy="431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项目展示</a:t>
            </a:r>
          </a:p>
        </p:txBody>
      </p:sp>
      <p:sp>
        <p:nvSpPr>
          <p:cNvPr id="24" name="矩形 23"/>
          <p:cNvSpPr/>
          <p:nvPr userDrawn="1"/>
        </p:nvSpPr>
        <p:spPr>
          <a:xfrm>
            <a:off x="9261612" y="333298"/>
            <a:ext cx="1223325" cy="431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总结不足</a:t>
            </a:r>
          </a:p>
        </p:txBody>
      </p:sp>
      <p:sp>
        <p:nvSpPr>
          <p:cNvPr id="29" name="矩形 1"/>
          <p:cNvSpPr/>
          <p:nvPr userDrawn="1"/>
        </p:nvSpPr>
        <p:spPr>
          <a:xfrm>
            <a:off x="0" y="764998"/>
            <a:ext cx="12192000" cy="7142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0" name="矩形 3"/>
          <p:cNvSpPr/>
          <p:nvPr userDrawn="1"/>
        </p:nvSpPr>
        <p:spPr>
          <a:xfrm>
            <a:off x="6743560" y="333622"/>
            <a:ext cx="1223325" cy="431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完成情况</a:t>
            </a:r>
          </a:p>
        </p:txBody>
      </p:sp>
      <p:sp>
        <p:nvSpPr>
          <p:cNvPr id="31" name="矩形 30"/>
          <p:cNvSpPr/>
          <p:nvPr userDrawn="1"/>
        </p:nvSpPr>
        <p:spPr>
          <a:xfrm>
            <a:off x="10534867" y="333298"/>
            <a:ext cx="1223325" cy="431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明年计划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6"/>
          <p:cNvSpPr/>
          <p:nvPr userDrawn="1"/>
        </p:nvSpPr>
        <p:spPr>
          <a:xfrm>
            <a:off x="0" y="6561066"/>
            <a:ext cx="12192000" cy="296935"/>
          </a:xfrm>
          <a:prstGeom prst="rect">
            <a:avLst/>
          </a:pr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矩形 1"/>
          <p:cNvSpPr/>
          <p:nvPr userDrawn="1"/>
        </p:nvSpPr>
        <p:spPr>
          <a:xfrm>
            <a:off x="0" y="6597188"/>
            <a:ext cx="12192000" cy="714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9" name="矩形 6"/>
          <p:cNvSpPr/>
          <p:nvPr userDrawn="1"/>
        </p:nvSpPr>
        <p:spPr>
          <a:xfrm>
            <a:off x="0" y="333298"/>
            <a:ext cx="12192000" cy="431700"/>
          </a:xfrm>
          <a:prstGeom prst="rect">
            <a:avLst/>
          </a:pr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0" name="矩形 8"/>
          <p:cNvSpPr/>
          <p:nvPr userDrawn="1"/>
        </p:nvSpPr>
        <p:spPr>
          <a:xfrm>
            <a:off x="5520236" y="333298"/>
            <a:ext cx="1223325" cy="431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工作概述</a:t>
            </a:r>
          </a:p>
        </p:txBody>
      </p:sp>
      <p:sp>
        <p:nvSpPr>
          <p:cNvPr id="22" name="矩形 21"/>
          <p:cNvSpPr/>
          <p:nvPr userDrawn="1"/>
        </p:nvSpPr>
        <p:spPr>
          <a:xfrm>
            <a:off x="6767362" y="333298"/>
            <a:ext cx="1223325" cy="431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完成情况</a:t>
            </a:r>
          </a:p>
        </p:txBody>
      </p:sp>
      <p:sp>
        <p:nvSpPr>
          <p:cNvPr id="23" name="矩形 22"/>
          <p:cNvSpPr/>
          <p:nvPr userDrawn="1"/>
        </p:nvSpPr>
        <p:spPr>
          <a:xfrm>
            <a:off x="8014487" y="333298"/>
            <a:ext cx="1223325" cy="431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项目展示</a:t>
            </a:r>
          </a:p>
        </p:txBody>
      </p:sp>
      <p:sp>
        <p:nvSpPr>
          <p:cNvPr id="24" name="矩形 23"/>
          <p:cNvSpPr/>
          <p:nvPr userDrawn="1"/>
        </p:nvSpPr>
        <p:spPr>
          <a:xfrm>
            <a:off x="9261612" y="333298"/>
            <a:ext cx="1223325" cy="431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总结不足</a:t>
            </a:r>
          </a:p>
        </p:txBody>
      </p:sp>
      <p:sp>
        <p:nvSpPr>
          <p:cNvPr id="29" name="矩形 1"/>
          <p:cNvSpPr/>
          <p:nvPr userDrawn="1"/>
        </p:nvSpPr>
        <p:spPr>
          <a:xfrm>
            <a:off x="0" y="764998"/>
            <a:ext cx="12192000" cy="7142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0" name="矩形 3"/>
          <p:cNvSpPr/>
          <p:nvPr userDrawn="1"/>
        </p:nvSpPr>
        <p:spPr>
          <a:xfrm>
            <a:off x="8014487" y="333298"/>
            <a:ext cx="1223325" cy="431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项目展示</a:t>
            </a:r>
          </a:p>
        </p:txBody>
      </p:sp>
      <p:sp>
        <p:nvSpPr>
          <p:cNvPr id="31" name="矩形 30"/>
          <p:cNvSpPr/>
          <p:nvPr userDrawn="1"/>
        </p:nvSpPr>
        <p:spPr>
          <a:xfrm>
            <a:off x="10534867" y="333298"/>
            <a:ext cx="1223325" cy="431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明年计划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6"/>
          <p:cNvSpPr/>
          <p:nvPr userDrawn="1"/>
        </p:nvSpPr>
        <p:spPr>
          <a:xfrm>
            <a:off x="0" y="6561066"/>
            <a:ext cx="12192000" cy="296935"/>
          </a:xfrm>
          <a:prstGeom prst="rect">
            <a:avLst/>
          </a:pr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矩形 1"/>
          <p:cNvSpPr/>
          <p:nvPr userDrawn="1"/>
        </p:nvSpPr>
        <p:spPr>
          <a:xfrm>
            <a:off x="0" y="6597188"/>
            <a:ext cx="12192000" cy="714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矩形 6"/>
          <p:cNvSpPr/>
          <p:nvPr userDrawn="1"/>
        </p:nvSpPr>
        <p:spPr>
          <a:xfrm>
            <a:off x="0" y="333298"/>
            <a:ext cx="12192000" cy="431700"/>
          </a:xfrm>
          <a:prstGeom prst="rect">
            <a:avLst/>
          </a:pr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0" name="矩形 8"/>
          <p:cNvSpPr/>
          <p:nvPr userDrawn="1"/>
        </p:nvSpPr>
        <p:spPr>
          <a:xfrm>
            <a:off x="5520236" y="333298"/>
            <a:ext cx="1223325" cy="431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工作概述</a:t>
            </a:r>
          </a:p>
        </p:txBody>
      </p:sp>
      <p:sp>
        <p:nvSpPr>
          <p:cNvPr id="21" name="矩形 20"/>
          <p:cNvSpPr/>
          <p:nvPr userDrawn="1"/>
        </p:nvSpPr>
        <p:spPr>
          <a:xfrm>
            <a:off x="6767362" y="333298"/>
            <a:ext cx="1223325" cy="431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完成情况</a:t>
            </a:r>
          </a:p>
        </p:txBody>
      </p:sp>
      <p:sp>
        <p:nvSpPr>
          <p:cNvPr id="22" name="矩形 21"/>
          <p:cNvSpPr/>
          <p:nvPr userDrawn="1"/>
        </p:nvSpPr>
        <p:spPr>
          <a:xfrm>
            <a:off x="8014487" y="333298"/>
            <a:ext cx="1223325" cy="431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项目展示</a:t>
            </a:r>
          </a:p>
        </p:txBody>
      </p:sp>
      <p:sp>
        <p:nvSpPr>
          <p:cNvPr id="23" name="矩形 22"/>
          <p:cNvSpPr/>
          <p:nvPr userDrawn="1"/>
        </p:nvSpPr>
        <p:spPr>
          <a:xfrm>
            <a:off x="9261612" y="333298"/>
            <a:ext cx="1223325" cy="431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总结不足</a:t>
            </a:r>
          </a:p>
        </p:txBody>
      </p:sp>
      <p:sp>
        <p:nvSpPr>
          <p:cNvPr id="29" name="矩形 1"/>
          <p:cNvSpPr/>
          <p:nvPr userDrawn="1"/>
        </p:nvSpPr>
        <p:spPr>
          <a:xfrm>
            <a:off x="0" y="764998"/>
            <a:ext cx="12192000" cy="7142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0" name="矩形 3"/>
          <p:cNvSpPr/>
          <p:nvPr userDrawn="1"/>
        </p:nvSpPr>
        <p:spPr>
          <a:xfrm>
            <a:off x="9261612" y="333298"/>
            <a:ext cx="1223325" cy="431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总结不足</a:t>
            </a:r>
          </a:p>
        </p:txBody>
      </p:sp>
      <p:sp>
        <p:nvSpPr>
          <p:cNvPr id="31" name="矩形 30"/>
          <p:cNvSpPr/>
          <p:nvPr userDrawn="1"/>
        </p:nvSpPr>
        <p:spPr>
          <a:xfrm>
            <a:off x="10534867" y="333298"/>
            <a:ext cx="1223325" cy="431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明年计划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6"/>
          <p:cNvSpPr/>
          <p:nvPr userDrawn="1"/>
        </p:nvSpPr>
        <p:spPr>
          <a:xfrm>
            <a:off x="0" y="6561066"/>
            <a:ext cx="12192000" cy="296935"/>
          </a:xfrm>
          <a:prstGeom prst="rect">
            <a:avLst/>
          </a:pr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矩形 1"/>
          <p:cNvSpPr/>
          <p:nvPr userDrawn="1"/>
        </p:nvSpPr>
        <p:spPr>
          <a:xfrm>
            <a:off x="0" y="6597188"/>
            <a:ext cx="12192000" cy="714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矩形 6"/>
          <p:cNvSpPr/>
          <p:nvPr userDrawn="1"/>
        </p:nvSpPr>
        <p:spPr>
          <a:xfrm>
            <a:off x="0" y="333298"/>
            <a:ext cx="12192000" cy="431700"/>
          </a:xfrm>
          <a:prstGeom prst="rect">
            <a:avLst/>
          </a:pr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9" name="矩形 8"/>
          <p:cNvSpPr/>
          <p:nvPr userDrawn="1"/>
        </p:nvSpPr>
        <p:spPr>
          <a:xfrm>
            <a:off x="5520236" y="333298"/>
            <a:ext cx="1223325" cy="431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工作概述</a:t>
            </a:r>
          </a:p>
        </p:txBody>
      </p:sp>
      <p:sp>
        <p:nvSpPr>
          <p:cNvPr id="20" name="矩形 19"/>
          <p:cNvSpPr/>
          <p:nvPr userDrawn="1"/>
        </p:nvSpPr>
        <p:spPr>
          <a:xfrm>
            <a:off x="6767362" y="333298"/>
            <a:ext cx="1223325" cy="431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完成情况</a:t>
            </a:r>
          </a:p>
        </p:txBody>
      </p:sp>
      <p:sp>
        <p:nvSpPr>
          <p:cNvPr id="22" name="矩形 21"/>
          <p:cNvSpPr/>
          <p:nvPr userDrawn="1"/>
        </p:nvSpPr>
        <p:spPr>
          <a:xfrm>
            <a:off x="8014487" y="333298"/>
            <a:ext cx="1223325" cy="431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项目展示</a:t>
            </a:r>
          </a:p>
        </p:txBody>
      </p:sp>
      <p:sp>
        <p:nvSpPr>
          <p:cNvPr id="23" name="矩形 22"/>
          <p:cNvSpPr/>
          <p:nvPr userDrawn="1"/>
        </p:nvSpPr>
        <p:spPr>
          <a:xfrm>
            <a:off x="9261612" y="333298"/>
            <a:ext cx="1223325" cy="431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总结不足</a:t>
            </a:r>
          </a:p>
        </p:txBody>
      </p:sp>
      <p:sp>
        <p:nvSpPr>
          <p:cNvPr id="24" name="矩形 1"/>
          <p:cNvSpPr/>
          <p:nvPr userDrawn="1"/>
        </p:nvSpPr>
        <p:spPr>
          <a:xfrm>
            <a:off x="0" y="764998"/>
            <a:ext cx="12192000" cy="7142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9" name="矩形 3"/>
          <p:cNvSpPr/>
          <p:nvPr userDrawn="1"/>
        </p:nvSpPr>
        <p:spPr>
          <a:xfrm>
            <a:off x="10546792" y="333298"/>
            <a:ext cx="1223325" cy="431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明年计划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3"/>
          <p:cNvSpPr/>
          <p:nvPr userDrawn="1"/>
        </p:nvSpPr>
        <p:spPr>
          <a:xfrm>
            <a:off x="1906804" y="2787202"/>
            <a:ext cx="8347401" cy="1514565"/>
          </a:xfrm>
          <a:custGeom>
            <a:avLst/>
            <a:gdLst>
              <a:gd name="connsiteX0" fmla="*/ 0 w 5689600"/>
              <a:gd name="connsiteY0" fmla="*/ 1079512 h 1079512"/>
              <a:gd name="connsiteX1" fmla="*/ 1917700 w 5689600"/>
              <a:gd name="connsiteY1" fmla="*/ 12 h 1079512"/>
              <a:gd name="connsiteX2" fmla="*/ 3810000 w 5689600"/>
              <a:gd name="connsiteY2" fmla="*/ 1054112 h 1079512"/>
              <a:gd name="connsiteX3" fmla="*/ 5689600 w 5689600"/>
              <a:gd name="connsiteY3" fmla="*/ 12712 h 1079512"/>
              <a:gd name="connsiteX0-1" fmla="*/ 0 w 7762075"/>
              <a:gd name="connsiteY0-2" fmla="*/ 1079512 h 1079512"/>
              <a:gd name="connsiteX1-3" fmla="*/ 1917700 w 7762075"/>
              <a:gd name="connsiteY1-4" fmla="*/ 12 h 1079512"/>
              <a:gd name="connsiteX2-5" fmla="*/ 3810000 w 7762075"/>
              <a:gd name="connsiteY2-6" fmla="*/ 1054112 h 1079512"/>
              <a:gd name="connsiteX3-7" fmla="*/ 7762075 w 7762075"/>
              <a:gd name="connsiteY3-8" fmla="*/ 887355 h 1079512"/>
              <a:gd name="connsiteX0-9" fmla="*/ 0 w 7762075"/>
              <a:gd name="connsiteY0-10" fmla="*/ 1258016 h 1258016"/>
              <a:gd name="connsiteX1-11" fmla="*/ 1917700 w 7762075"/>
              <a:gd name="connsiteY1-12" fmla="*/ 178516 h 1258016"/>
              <a:gd name="connsiteX2-13" fmla="*/ 3810000 w 7762075"/>
              <a:gd name="connsiteY2-14" fmla="*/ 1232616 h 1258016"/>
              <a:gd name="connsiteX3-15" fmla="*/ 6120167 w 7762075"/>
              <a:gd name="connsiteY3-16" fmla="*/ 511 h 1258016"/>
              <a:gd name="connsiteX4" fmla="*/ 7762075 w 7762075"/>
              <a:gd name="connsiteY4" fmla="*/ 1065859 h 1258016"/>
              <a:gd name="connsiteX0-17" fmla="*/ 0 w 7872948"/>
              <a:gd name="connsiteY0-18" fmla="*/ 1257930 h 1296609"/>
              <a:gd name="connsiteX1-19" fmla="*/ 1917700 w 7872948"/>
              <a:gd name="connsiteY1-20" fmla="*/ 178430 h 1296609"/>
              <a:gd name="connsiteX2-21" fmla="*/ 3810000 w 7872948"/>
              <a:gd name="connsiteY2-22" fmla="*/ 1232530 h 1296609"/>
              <a:gd name="connsiteX3-23" fmla="*/ 6120167 w 7872948"/>
              <a:gd name="connsiteY3-24" fmla="*/ 425 h 1296609"/>
              <a:gd name="connsiteX4-25" fmla="*/ 7872948 w 7872948"/>
              <a:gd name="connsiteY4-26" fmla="*/ 1296361 h 1296609"/>
              <a:gd name="connsiteX0-27" fmla="*/ 0 w 7872948"/>
              <a:gd name="connsiteY0-28" fmla="*/ 1257930 h 1296609"/>
              <a:gd name="connsiteX1-29" fmla="*/ 1650430 w 7872948"/>
              <a:gd name="connsiteY1-30" fmla="*/ 263677 h 1296609"/>
              <a:gd name="connsiteX2-31" fmla="*/ 3810000 w 7872948"/>
              <a:gd name="connsiteY2-32" fmla="*/ 1232530 h 1296609"/>
              <a:gd name="connsiteX3-33" fmla="*/ 6120167 w 7872948"/>
              <a:gd name="connsiteY3-34" fmla="*/ 425 h 1296609"/>
              <a:gd name="connsiteX4-35" fmla="*/ 7872948 w 7872948"/>
              <a:gd name="connsiteY4-36" fmla="*/ 1296361 h 1296609"/>
              <a:gd name="connsiteX0-37" fmla="*/ 0 w 7872948"/>
              <a:gd name="connsiteY0-38" fmla="*/ 1257930 h 1296609"/>
              <a:gd name="connsiteX1-39" fmla="*/ 1650430 w 7872948"/>
              <a:gd name="connsiteY1-40" fmla="*/ 263677 h 1296609"/>
              <a:gd name="connsiteX2-41" fmla="*/ 3430071 w 7872948"/>
              <a:gd name="connsiteY2-42" fmla="*/ 1226591 h 1296609"/>
              <a:gd name="connsiteX3-43" fmla="*/ 6120167 w 7872948"/>
              <a:gd name="connsiteY3-44" fmla="*/ 425 h 1296609"/>
              <a:gd name="connsiteX4-45" fmla="*/ 7872948 w 7872948"/>
              <a:gd name="connsiteY4-46" fmla="*/ 1296361 h 1296609"/>
              <a:gd name="connsiteX0-47" fmla="*/ 0 w 7872948"/>
              <a:gd name="connsiteY0-48" fmla="*/ 1191562 h 1230254"/>
              <a:gd name="connsiteX1-49" fmla="*/ 1650430 w 7872948"/>
              <a:gd name="connsiteY1-50" fmla="*/ 197309 h 1230254"/>
              <a:gd name="connsiteX2-51" fmla="*/ 3430071 w 7872948"/>
              <a:gd name="connsiteY2-52" fmla="*/ 1160223 h 1230254"/>
              <a:gd name="connsiteX3-53" fmla="*/ 5639957 w 7872948"/>
              <a:gd name="connsiteY3-54" fmla="*/ 447 h 1230254"/>
              <a:gd name="connsiteX4-55" fmla="*/ 7872948 w 7872948"/>
              <a:gd name="connsiteY4-56" fmla="*/ 1229993 h 1230254"/>
              <a:gd name="connsiteX0-57" fmla="*/ 0 w 7681228"/>
              <a:gd name="connsiteY0-58" fmla="*/ 1191632 h 1191632"/>
              <a:gd name="connsiteX1-59" fmla="*/ 1650430 w 7681228"/>
              <a:gd name="connsiteY1-60" fmla="*/ 197379 h 1191632"/>
              <a:gd name="connsiteX2-61" fmla="*/ 3430071 w 7681228"/>
              <a:gd name="connsiteY2-62" fmla="*/ 1160293 h 1191632"/>
              <a:gd name="connsiteX3-63" fmla="*/ 5639957 w 7681228"/>
              <a:gd name="connsiteY3-64" fmla="*/ 517 h 1191632"/>
              <a:gd name="connsiteX4-65" fmla="*/ 7681228 w 7681228"/>
              <a:gd name="connsiteY4-66" fmla="*/ 1053214 h 1191632"/>
              <a:gd name="connsiteX0-67" fmla="*/ 0 w 7681228"/>
              <a:gd name="connsiteY0-68" fmla="*/ 1191576 h 1191576"/>
              <a:gd name="connsiteX1-69" fmla="*/ 1650430 w 7681228"/>
              <a:gd name="connsiteY1-70" fmla="*/ 197323 h 1191576"/>
              <a:gd name="connsiteX2-71" fmla="*/ 3430071 w 7681228"/>
              <a:gd name="connsiteY2-72" fmla="*/ 1160237 h 1191576"/>
              <a:gd name="connsiteX3-73" fmla="*/ 5639957 w 7681228"/>
              <a:gd name="connsiteY3-74" fmla="*/ 461 h 1191576"/>
              <a:gd name="connsiteX4-75" fmla="*/ 7681228 w 7681228"/>
              <a:gd name="connsiteY4-76" fmla="*/ 1053158 h 1191576"/>
              <a:gd name="connsiteX0-77" fmla="*/ 0 w 7826216"/>
              <a:gd name="connsiteY0-78" fmla="*/ 1191456 h 1508838"/>
              <a:gd name="connsiteX1-79" fmla="*/ 1650430 w 7826216"/>
              <a:gd name="connsiteY1-80" fmla="*/ 197203 h 1508838"/>
              <a:gd name="connsiteX2-81" fmla="*/ 3430071 w 7826216"/>
              <a:gd name="connsiteY2-82" fmla="*/ 1160117 h 1508838"/>
              <a:gd name="connsiteX3-83" fmla="*/ 5639957 w 7826216"/>
              <a:gd name="connsiteY3-84" fmla="*/ 341 h 1508838"/>
              <a:gd name="connsiteX4-85" fmla="*/ 7826216 w 7826216"/>
              <a:gd name="connsiteY4-86" fmla="*/ 1498311 h 1508838"/>
              <a:gd name="connsiteX0-87" fmla="*/ 0 w 7826216"/>
              <a:gd name="connsiteY0-88" fmla="*/ 1008617 h 1327197"/>
              <a:gd name="connsiteX1-89" fmla="*/ 1650430 w 7826216"/>
              <a:gd name="connsiteY1-90" fmla="*/ 14364 h 1327197"/>
              <a:gd name="connsiteX2-91" fmla="*/ 3430071 w 7826216"/>
              <a:gd name="connsiteY2-92" fmla="*/ 977278 h 1327197"/>
              <a:gd name="connsiteX3-93" fmla="*/ 5725245 w 7826216"/>
              <a:gd name="connsiteY3-94" fmla="*/ 382 h 1327197"/>
              <a:gd name="connsiteX4-95" fmla="*/ 7826216 w 7826216"/>
              <a:gd name="connsiteY4-96" fmla="*/ 1315472 h 1327197"/>
              <a:gd name="connsiteX0-97" fmla="*/ 0 w 7826216"/>
              <a:gd name="connsiteY0-98" fmla="*/ 1008617 h 1327197"/>
              <a:gd name="connsiteX1-99" fmla="*/ 1650430 w 7826216"/>
              <a:gd name="connsiteY1-100" fmla="*/ 14364 h 1327197"/>
              <a:gd name="connsiteX2-101" fmla="*/ 3737105 w 7826216"/>
              <a:gd name="connsiteY2-102" fmla="*/ 1136304 h 1327197"/>
              <a:gd name="connsiteX3-103" fmla="*/ 5725245 w 7826216"/>
              <a:gd name="connsiteY3-104" fmla="*/ 382 h 1327197"/>
              <a:gd name="connsiteX4-105" fmla="*/ 7826216 w 7826216"/>
              <a:gd name="connsiteY4-106" fmla="*/ 1315472 h 1327197"/>
              <a:gd name="connsiteX0-107" fmla="*/ 0 w 7826216"/>
              <a:gd name="connsiteY0-108" fmla="*/ 1008617 h 1327197"/>
              <a:gd name="connsiteX1-109" fmla="*/ 1650430 w 7826216"/>
              <a:gd name="connsiteY1-110" fmla="*/ 14364 h 1327197"/>
              <a:gd name="connsiteX2-111" fmla="*/ 3737105 w 7826216"/>
              <a:gd name="connsiteY2-112" fmla="*/ 1136304 h 1327197"/>
              <a:gd name="connsiteX3-113" fmla="*/ 5725245 w 7826216"/>
              <a:gd name="connsiteY3-114" fmla="*/ 382 h 1327197"/>
              <a:gd name="connsiteX4-115" fmla="*/ 7826216 w 7826216"/>
              <a:gd name="connsiteY4-116" fmla="*/ 1315472 h 1327197"/>
              <a:gd name="connsiteX0-117" fmla="*/ 0 w 7826216"/>
              <a:gd name="connsiteY0-118" fmla="*/ 1008617 h 1327197"/>
              <a:gd name="connsiteX1-119" fmla="*/ 1650430 w 7826216"/>
              <a:gd name="connsiteY1-120" fmla="*/ 14364 h 1327197"/>
              <a:gd name="connsiteX2-121" fmla="*/ 3737105 w 7826216"/>
              <a:gd name="connsiteY2-122" fmla="*/ 1136304 h 1327197"/>
              <a:gd name="connsiteX3-123" fmla="*/ 5725245 w 7826216"/>
              <a:gd name="connsiteY3-124" fmla="*/ 382 h 1327197"/>
              <a:gd name="connsiteX4-125" fmla="*/ 7826216 w 7826216"/>
              <a:gd name="connsiteY4-126" fmla="*/ 1315472 h 1327197"/>
              <a:gd name="connsiteX0-127" fmla="*/ 0 w 7826216"/>
              <a:gd name="connsiteY0-128" fmla="*/ 994938 h 1314128"/>
              <a:gd name="connsiteX1-129" fmla="*/ 1650430 w 7826216"/>
              <a:gd name="connsiteY1-130" fmla="*/ 685 h 1314128"/>
              <a:gd name="connsiteX2-131" fmla="*/ 3737105 w 7826216"/>
              <a:gd name="connsiteY2-132" fmla="*/ 1122625 h 1314128"/>
              <a:gd name="connsiteX3-133" fmla="*/ 5946991 w 7826216"/>
              <a:gd name="connsiteY3-134" fmla="*/ 66216 h 1314128"/>
              <a:gd name="connsiteX4-135" fmla="*/ 7826216 w 7826216"/>
              <a:gd name="connsiteY4-136" fmla="*/ 1301793 h 1314128"/>
              <a:gd name="connsiteX0-137" fmla="*/ 0 w 7826216"/>
              <a:gd name="connsiteY0-138" fmla="*/ 929125 h 1248315"/>
              <a:gd name="connsiteX1-139" fmla="*/ 1641902 w 7826216"/>
              <a:gd name="connsiteY1-140" fmla="*/ 30287 h 1248315"/>
              <a:gd name="connsiteX2-141" fmla="*/ 3737105 w 7826216"/>
              <a:gd name="connsiteY2-142" fmla="*/ 1056812 h 1248315"/>
              <a:gd name="connsiteX3-143" fmla="*/ 5946991 w 7826216"/>
              <a:gd name="connsiteY3-144" fmla="*/ 403 h 1248315"/>
              <a:gd name="connsiteX4-145" fmla="*/ 7826216 w 7826216"/>
              <a:gd name="connsiteY4-146" fmla="*/ 1235980 h 1248315"/>
              <a:gd name="connsiteX0-147" fmla="*/ 0 w 7826216"/>
              <a:gd name="connsiteY0-148" fmla="*/ 929125 h 1248315"/>
              <a:gd name="connsiteX1-149" fmla="*/ 1641902 w 7826216"/>
              <a:gd name="connsiteY1-150" fmla="*/ 30287 h 1248315"/>
              <a:gd name="connsiteX2-151" fmla="*/ 3941795 w 7826216"/>
              <a:gd name="connsiteY2-152" fmla="*/ 1088617 h 1248315"/>
              <a:gd name="connsiteX3-153" fmla="*/ 5946991 w 7826216"/>
              <a:gd name="connsiteY3-154" fmla="*/ 403 h 1248315"/>
              <a:gd name="connsiteX4-155" fmla="*/ 7826216 w 7826216"/>
              <a:gd name="connsiteY4-156" fmla="*/ 1235980 h 1248315"/>
              <a:gd name="connsiteX0-157" fmla="*/ 0 w 7698285"/>
              <a:gd name="connsiteY0-158" fmla="*/ 929138 h 1201018"/>
              <a:gd name="connsiteX1-159" fmla="*/ 1641902 w 7698285"/>
              <a:gd name="connsiteY1-160" fmla="*/ 30300 h 1201018"/>
              <a:gd name="connsiteX2-161" fmla="*/ 3941795 w 7698285"/>
              <a:gd name="connsiteY2-162" fmla="*/ 1088630 h 1201018"/>
              <a:gd name="connsiteX3-163" fmla="*/ 5946991 w 7698285"/>
              <a:gd name="connsiteY3-164" fmla="*/ 416 h 1201018"/>
              <a:gd name="connsiteX4-165" fmla="*/ 7698285 w 7698285"/>
              <a:gd name="connsiteY4-166" fmla="*/ 1188285 h 1201018"/>
              <a:gd name="connsiteX0-167" fmla="*/ 0 w 7698285"/>
              <a:gd name="connsiteY0-168" fmla="*/ 929194 h 1188341"/>
              <a:gd name="connsiteX1-169" fmla="*/ 1641902 w 7698285"/>
              <a:gd name="connsiteY1-170" fmla="*/ 30356 h 1188341"/>
              <a:gd name="connsiteX2-171" fmla="*/ 3941795 w 7698285"/>
              <a:gd name="connsiteY2-172" fmla="*/ 1088686 h 1188341"/>
              <a:gd name="connsiteX3-173" fmla="*/ 5946991 w 7698285"/>
              <a:gd name="connsiteY3-174" fmla="*/ 472 h 1188341"/>
              <a:gd name="connsiteX4-175" fmla="*/ 7698285 w 7698285"/>
              <a:gd name="connsiteY4-176" fmla="*/ 1188341 h 1188341"/>
              <a:gd name="connsiteX0-177" fmla="*/ 0 w 7766515"/>
              <a:gd name="connsiteY0-178" fmla="*/ 1064367 h 1188341"/>
              <a:gd name="connsiteX1-179" fmla="*/ 1710132 w 7766515"/>
              <a:gd name="connsiteY1-180" fmla="*/ 30356 h 1188341"/>
              <a:gd name="connsiteX2-181" fmla="*/ 4010025 w 7766515"/>
              <a:gd name="connsiteY2-182" fmla="*/ 1088686 h 1188341"/>
              <a:gd name="connsiteX3-183" fmla="*/ 6015221 w 7766515"/>
              <a:gd name="connsiteY3-184" fmla="*/ 472 h 1188341"/>
              <a:gd name="connsiteX4-185" fmla="*/ 7766515 w 7766515"/>
              <a:gd name="connsiteY4-186" fmla="*/ 1188341 h 1188341"/>
              <a:gd name="connsiteX0-187" fmla="*/ 0 w 7809158"/>
              <a:gd name="connsiteY0-188" fmla="*/ 682705 h 1188341"/>
              <a:gd name="connsiteX1-189" fmla="*/ 1752775 w 7809158"/>
              <a:gd name="connsiteY1-190" fmla="*/ 30356 h 1188341"/>
              <a:gd name="connsiteX2-191" fmla="*/ 4052668 w 7809158"/>
              <a:gd name="connsiteY2-192" fmla="*/ 1088686 h 1188341"/>
              <a:gd name="connsiteX3-193" fmla="*/ 6057864 w 7809158"/>
              <a:gd name="connsiteY3-194" fmla="*/ 472 h 1188341"/>
              <a:gd name="connsiteX4-195" fmla="*/ 7809158 w 7809158"/>
              <a:gd name="connsiteY4-196" fmla="*/ 1188341 h 1188341"/>
              <a:gd name="connsiteX0-197" fmla="*/ 0 w 7809158"/>
              <a:gd name="connsiteY0-198" fmla="*/ 682705 h 1188341"/>
              <a:gd name="connsiteX1-199" fmla="*/ 1752775 w 7809158"/>
              <a:gd name="connsiteY1-200" fmla="*/ 30356 h 1188341"/>
              <a:gd name="connsiteX2-201" fmla="*/ 4052668 w 7809158"/>
              <a:gd name="connsiteY2-202" fmla="*/ 1088686 h 1188341"/>
              <a:gd name="connsiteX3-203" fmla="*/ 6057864 w 7809158"/>
              <a:gd name="connsiteY3-204" fmla="*/ 472 h 1188341"/>
              <a:gd name="connsiteX4-205" fmla="*/ 7809158 w 7809158"/>
              <a:gd name="connsiteY4-206" fmla="*/ 1188341 h 1188341"/>
              <a:gd name="connsiteX0-207" fmla="*/ 0 w 7800630"/>
              <a:gd name="connsiteY0-208" fmla="*/ 1104124 h 1188341"/>
              <a:gd name="connsiteX1-209" fmla="*/ 1744247 w 7800630"/>
              <a:gd name="connsiteY1-210" fmla="*/ 30356 h 1188341"/>
              <a:gd name="connsiteX2-211" fmla="*/ 4044140 w 7800630"/>
              <a:gd name="connsiteY2-212" fmla="*/ 1088686 h 1188341"/>
              <a:gd name="connsiteX3-213" fmla="*/ 6049336 w 7800630"/>
              <a:gd name="connsiteY3-214" fmla="*/ 472 h 1188341"/>
              <a:gd name="connsiteX4-215" fmla="*/ 7800630 w 7800630"/>
              <a:gd name="connsiteY4-216" fmla="*/ 1188341 h 1188341"/>
              <a:gd name="connsiteX0-217" fmla="*/ 0 w 7800630"/>
              <a:gd name="connsiteY0-218" fmla="*/ 1120027 h 1188341"/>
              <a:gd name="connsiteX1-219" fmla="*/ 1744247 w 7800630"/>
              <a:gd name="connsiteY1-220" fmla="*/ 30356 h 1188341"/>
              <a:gd name="connsiteX2-221" fmla="*/ 4044140 w 7800630"/>
              <a:gd name="connsiteY2-222" fmla="*/ 1088686 h 1188341"/>
              <a:gd name="connsiteX3-223" fmla="*/ 6049336 w 7800630"/>
              <a:gd name="connsiteY3-224" fmla="*/ 472 h 1188341"/>
              <a:gd name="connsiteX4-225" fmla="*/ 7800630 w 7800630"/>
              <a:gd name="connsiteY4-226" fmla="*/ 1188341 h 1188341"/>
              <a:gd name="connsiteX0-227" fmla="*/ 0 w 7800630"/>
              <a:gd name="connsiteY0-228" fmla="*/ 1120027 h 1188341"/>
              <a:gd name="connsiteX1-229" fmla="*/ 1744247 w 7800630"/>
              <a:gd name="connsiteY1-230" fmla="*/ 30356 h 1188341"/>
              <a:gd name="connsiteX2-231" fmla="*/ 4044140 w 7800630"/>
              <a:gd name="connsiteY2-232" fmla="*/ 1088686 h 1188341"/>
              <a:gd name="connsiteX3-233" fmla="*/ 6049336 w 7800630"/>
              <a:gd name="connsiteY3-234" fmla="*/ 472 h 1188341"/>
              <a:gd name="connsiteX4-235" fmla="*/ 7800630 w 7800630"/>
              <a:gd name="connsiteY4-236" fmla="*/ 1188341 h 1188341"/>
              <a:gd name="connsiteX0-237" fmla="*/ 0 w 7851801"/>
              <a:gd name="connsiteY0-238" fmla="*/ 1120082 h 1120082"/>
              <a:gd name="connsiteX1-239" fmla="*/ 1744247 w 7851801"/>
              <a:gd name="connsiteY1-240" fmla="*/ 30411 h 1120082"/>
              <a:gd name="connsiteX2-241" fmla="*/ 4044140 w 7851801"/>
              <a:gd name="connsiteY2-242" fmla="*/ 1088741 h 1120082"/>
              <a:gd name="connsiteX3-243" fmla="*/ 6049336 w 7851801"/>
              <a:gd name="connsiteY3-244" fmla="*/ 527 h 1120082"/>
              <a:gd name="connsiteX4-245" fmla="*/ 7851801 w 7851801"/>
              <a:gd name="connsiteY4-246" fmla="*/ 1061175 h 1120082"/>
              <a:gd name="connsiteX0-247" fmla="*/ 0 w 7851801"/>
              <a:gd name="connsiteY0-248" fmla="*/ 1120082 h 1120082"/>
              <a:gd name="connsiteX1-249" fmla="*/ 1744247 w 7851801"/>
              <a:gd name="connsiteY1-250" fmla="*/ 30411 h 1120082"/>
              <a:gd name="connsiteX2-251" fmla="*/ 4044140 w 7851801"/>
              <a:gd name="connsiteY2-252" fmla="*/ 1088741 h 1120082"/>
              <a:gd name="connsiteX3-253" fmla="*/ 6049336 w 7851801"/>
              <a:gd name="connsiteY3-254" fmla="*/ 527 h 1120082"/>
              <a:gd name="connsiteX4-255" fmla="*/ 7851801 w 7851801"/>
              <a:gd name="connsiteY4-256" fmla="*/ 1061175 h 1120082"/>
              <a:gd name="connsiteX0-257" fmla="*/ 0 w 7851801"/>
              <a:gd name="connsiteY0-258" fmla="*/ 1120082 h 1120082"/>
              <a:gd name="connsiteX1-259" fmla="*/ 1744247 w 7851801"/>
              <a:gd name="connsiteY1-260" fmla="*/ 30411 h 1120082"/>
              <a:gd name="connsiteX2-261" fmla="*/ 4044140 w 7851801"/>
              <a:gd name="connsiteY2-262" fmla="*/ 1088741 h 1120082"/>
              <a:gd name="connsiteX3-263" fmla="*/ 6049336 w 7851801"/>
              <a:gd name="connsiteY3-264" fmla="*/ 527 h 1120082"/>
              <a:gd name="connsiteX4-265" fmla="*/ 7851801 w 7851801"/>
              <a:gd name="connsiteY4-266" fmla="*/ 1061175 h 1120082"/>
              <a:gd name="connsiteX0-267" fmla="*/ 0 w 7851801"/>
              <a:gd name="connsiteY0-268" fmla="*/ 1119555 h 1119555"/>
              <a:gd name="connsiteX1-269" fmla="*/ 1744247 w 7851801"/>
              <a:gd name="connsiteY1-270" fmla="*/ 29884 h 1119555"/>
              <a:gd name="connsiteX2-271" fmla="*/ 4044140 w 7851801"/>
              <a:gd name="connsiteY2-272" fmla="*/ 1088214 h 1119555"/>
              <a:gd name="connsiteX3-273" fmla="*/ 6049336 w 7851801"/>
              <a:gd name="connsiteY3-274" fmla="*/ 0 h 1119555"/>
              <a:gd name="connsiteX4-275" fmla="*/ 7851801 w 7851801"/>
              <a:gd name="connsiteY4-276" fmla="*/ 1060648 h 1119555"/>
              <a:gd name="connsiteX0-277" fmla="*/ 0 w 7851801"/>
              <a:gd name="connsiteY0-278" fmla="*/ 1119555 h 1119555"/>
              <a:gd name="connsiteX1-279" fmla="*/ 1744247 w 7851801"/>
              <a:gd name="connsiteY1-280" fmla="*/ 29884 h 1119555"/>
              <a:gd name="connsiteX2-281" fmla="*/ 4044140 w 7851801"/>
              <a:gd name="connsiteY2-282" fmla="*/ 1088214 h 1119555"/>
              <a:gd name="connsiteX3-283" fmla="*/ 6049336 w 7851801"/>
              <a:gd name="connsiteY3-284" fmla="*/ 0 h 1119555"/>
              <a:gd name="connsiteX4-285" fmla="*/ 7851801 w 7851801"/>
              <a:gd name="connsiteY4-286" fmla="*/ 1060648 h 1119555"/>
              <a:gd name="connsiteX0-287" fmla="*/ 0 w 7851801"/>
              <a:gd name="connsiteY0-288" fmla="*/ 1119555 h 1119555"/>
              <a:gd name="connsiteX1-289" fmla="*/ 2349784 w 7851801"/>
              <a:gd name="connsiteY1-290" fmla="*/ 13981 h 1119555"/>
              <a:gd name="connsiteX2-291" fmla="*/ 4044140 w 7851801"/>
              <a:gd name="connsiteY2-292" fmla="*/ 1088214 h 1119555"/>
              <a:gd name="connsiteX3-293" fmla="*/ 6049336 w 7851801"/>
              <a:gd name="connsiteY3-294" fmla="*/ 0 h 1119555"/>
              <a:gd name="connsiteX4-295" fmla="*/ 7851801 w 7851801"/>
              <a:gd name="connsiteY4-296" fmla="*/ 1060648 h 1119555"/>
              <a:gd name="connsiteX0-297" fmla="*/ 0 w 7118332"/>
              <a:gd name="connsiteY0-298" fmla="*/ 1079799 h 1088237"/>
              <a:gd name="connsiteX1-299" fmla="*/ 1616315 w 7118332"/>
              <a:gd name="connsiteY1-300" fmla="*/ 13981 h 1088237"/>
              <a:gd name="connsiteX2-301" fmla="*/ 3310671 w 7118332"/>
              <a:gd name="connsiteY2-302" fmla="*/ 1088214 h 1088237"/>
              <a:gd name="connsiteX3-303" fmla="*/ 5315867 w 7118332"/>
              <a:gd name="connsiteY3-304" fmla="*/ 0 h 1088237"/>
              <a:gd name="connsiteX4-305" fmla="*/ 7118332 w 7118332"/>
              <a:gd name="connsiteY4-306" fmla="*/ 1060648 h 1088237"/>
              <a:gd name="connsiteX0-307" fmla="*/ 0 w 7118332"/>
              <a:gd name="connsiteY0-308" fmla="*/ 1079799 h 1088237"/>
              <a:gd name="connsiteX1-309" fmla="*/ 1616315 w 7118332"/>
              <a:gd name="connsiteY1-310" fmla="*/ 13981 h 1088237"/>
              <a:gd name="connsiteX2-311" fmla="*/ 3310671 w 7118332"/>
              <a:gd name="connsiteY2-312" fmla="*/ 1088214 h 1088237"/>
              <a:gd name="connsiteX3-313" fmla="*/ 5315867 w 7118332"/>
              <a:gd name="connsiteY3-314" fmla="*/ 0 h 1088237"/>
              <a:gd name="connsiteX4-315" fmla="*/ 7118332 w 7118332"/>
              <a:gd name="connsiteY4-316" fmla="*/ 1060648 h 1088237"/>
              <a:gd name="connsiteX0-317" fmla="*/ 0 w 7118332"/>
              <a:gd name="connsiteY0-318" fmla="*/ 1065820 h 1074258"/>
              <a:gd name="connsiteX1-319" fmla="*/ 1616315 w 7118332"/>
              <a:gd name="connsiteY1-320" fmla="*/ 2 h 1074258"/>
              <a:gd name="connsiteX2-321" fmla="*/ 3310671 w 7118332"/>
              <a:gd name="connsiteY2-322" fmla="*/ 1074235 h 1074258"/>
              <a:gd name="connsiteX3-323" fmla="*/ 4974720 w 7118332"/>
              <a:gd name="connsiteY3-324" fmla="*/ 1924 h 1074258"/>
              <a:gd name="connsiteX4-325" fmla="*/ 7118332 w 7118332"/>
              <a:gd name="connsiteY4-326" fmla="*/ 1046669 h 1074258"/>
              <a:gd name="connsiteX0-327" fmla="*/ 0 w 6623667"/>
              <a:gd name="connsiteY0-328" fmla="*/ 1065820 h 1074258"/>
              <a:gd name="connsiteX1-329" fmla="*/ 1616315 w 6623667"/>
              <a:gd name="connsiteY1-330" fmla="*/ 2 h 1074258"/>
              <a:gd name="connsiteX2-331" fmla="*/ 3310671 w 6623667"/>
              <a:gd name="connsiteY2-332" fmla="*/ 1074235 h 1074258"/>
              <a:gd name="connsiteX3-333" fmla="*/ 4974720 w 6623667"/>
              <a:gd name="connsiteY3-334" fmla="*/ 1924 h 1074258"/>
              <a:gd name="connsiteX4-335" fmla="*/ 6623667 w 6623667"/>
              <a:gd name="connsiteY4-336" fmla="*/ 1038718 h 1074258"/>
              <a:gd name="connsiteX0-337" fmla="*/ 0 w 6478679"/>
              <a:gd name="connsiteY0-338" fmla="*/ 1065820 h 1074258"/>
              <a:gd name="connsiteX1-339" fmla="*/ 1616315 w 6478679"/>
              <a:gd name="connsiteY1-340" fmla="*/ 2 h 1074258"/>
              <a:gd name="connsiteX2-341" fmla="*/ 3310671 w 6478679"/>
              <a:gd name="connsiteY2-342" fmla="*/ 1074235 h 1074258"/>
              <a:gd name="connsiteX3-343" fmla="*/ 4974720 w 6478679"/>
              <a:gd name="connsiteY3-344" fmla="*/ 1924 h 1074258"/>
              <a:gd name="connsiteX4-345" fmla="*/ 6478679 w 6478679"/>
              <a:gd name="connsiteY4-346" fmla="*/ 1070523 h 1074258"/>
              <a:gd name="connsiteX0-347" fmla="*/ 0 w 6700425"/>
              <a:gd name="connsiteY0-348" fmla="*/ 1065820 h 1074258"/>
              <a:gd name="connsiteX1-349" fmla="*/ 1616315 w 6700425"/>
              <a:gd name="connsiteY1-350" fmla="*/ 2 h 1074258"/>
              <a:gd name="connsiteX2-351" fmla="*/ 3310671 w 6700425"/>
              <a:gd name="connsiteY2-352" fmla="*/ 1074235 h 1074258"/>
              <a:gd name="connsiteX3-353" fmla="*/ 4974720 w 6700425"/>
              <a:gd name="connsiteY3-354" fmla="*/ 1924 h 1074258"/>
              <a:gd name="connsiteX4-355" fmla="*/ 6700425 w 6700425"/>
              <a:gd name="connsiteY4-356" fmla="*/ 1038717 h 1074258"/>
              <a:gd name="connsiteX0-357" fmla="*/ 0 w 6700425"/>
              <a:gd name="connsiteY0-358" fmla="*/ 1127507 h 1135945"/>
              <a:gd name="connsiteX1-359" fmla="*/ 1616315 w 6700425"/>
              <a:gd name="connsiteY1-360" fmla="*/ 61689 h 1135945"/>
              <a:gd name="connsiteX2-361" fmla="*/ 3310671 w 6700425"/>
              <a:gd name="connsiteY2-362" fmla="*/ 1135922 h 1135945"/>
              <a:gd name="connsiteX3-363" fmla="*/ 5034421 w 6700425"/>
              <a:gd name="connsiteY3-364" fmla="*/ 0 h 1135945"/>
              <a:gd name="connsiteX4-365" fmla="*/ 6700425 w 6700425"/>
              <a:gd name="connsiteY4-366" fmla="*/ 1100404 h 1135945"/>
              <a:gd name="connsiteX0-367" fmla="*/ 0 w 6700425"/>
              <a:gd name="connsiteY0-368" fmla="*/ 1127507 h 1135945"/>
              <a:gd name="connsiteX1-369" fmla="*/ 1616315 w 6700425"/>
              <a:gd name="connsiteY1-370" fmla="*/ 61689 h 1135945"/>
              <a:gd name="connsiteX2-371" fmla="*/ 3310671 w 6700425"/>
              <a:gd name="connsiteY2-372" fmla="*/ 1135922 h 1135945"/>
              <a:gd name="connsiteX3-373" fmla="*/ 5034421 w 6700425"/>
              <a:gd name="connsiteY3-374" fmla="*/ 0 h 1135945"/>
              <a:gd name="connsiteX4-375" fmla="*/ 6700425 w 6700425"/>
              <a:gd name="connsiteY4-376" fmla="*/ 1100404 h 1135945"/>
              <a:gd name="connsiteX0-377" fmla="*/ 0 w 6700425"/>
              <a:gd name="connsiteY0-378" fmla="*/ 1127507 h 1135945"/>
              <a:gd name="connsiteX1-379" fmla="*/ 1616315 w 6700425"/>
              <a:gd name="connsiteY1-380" fmla="*/ 61689 h 1135945"/>
              <a:gd name="connsiteX2-381" fmla="*/ 3310671 w 6700425"/>
              <a:gd name="connsiteY2-382" fmla="*/ 1135922 h 1135945"/>
              <a:gd name="connsiteX3-383" fmla="*/ 5034421 w 6700425"/>
              <a:gd name="connsiteY3-384" fmla="*/ 0 h 1135945"/>
              <a:gd name="connsiteX4-385" fmla="*/ 6700425 w 6700425"/>
              <a:gd name="connsiteY4-386" fmla="*/ 1100404 h 1135945"/>
              <a:gd name="connsiteX0-387" fmla="*/ 0 w 6700425"/>
              <a:gd name="connsiteY0-388" fmla="*/ 1127507 h 1135945"/>
              <a:gd name="connsiteX1-389" fmla="*/ 1616315 w 6700425"/>
              <a:gd name="connsiteY1-390" fmla="*/ 61689 h 1135945"/>
              <a:gd name="connsiteX2-391" fmla="*/ 3310671 w 6700425"/>
              <a:gd name="connsiteY2-392" fmla="*/ 1135922 h 1135945"/>
              <a:gd name="connsiteX3-393" fmla="*/ 5034421 w 6700425"/>
              <a:gd name="connsiteY3-394" fmla="*/ 0 h 1135945"/>
              <a:gd name="connsiteX4-395" fmla="*/ 6700425 w 6700425"/>
              <a:gd name="connsiteY4-396" fmla="*/ 1100404 h 1135945"/>
              <a:gd name="connsiteX0-397" fmla="*/ 0 w 6700425"/>
              <a:gd name="connsiteY0-398" fmla="*/ 1127507 h 1135922"/>
              <a:gd name="connsiteX1-399" fmla="*/ 1616315 w 6700425"/>
              <a:gd name="connsiteY1-400" fmla="*/ 61689 h 1135922"/>
              <a:gd name="connsiteX2-401" fmla="*/ 3310671 w 6700425"/>
              <a:gd name="connsiteY2-402" fmla="*/ 1135922 h 1135922"/>
              <a:gd name="connsiteX3-403" fmla="*/ 5034421 w 6700425"/>
              <a:gd name="connsiteY3-404" fmla="*/ 0 h 1135922"/>
              <a:gd name="connsiteX4-405" fmla="*/ 6700425 w 6700425"/>
              <a:gd name="connsiteY4-406" fmla="*/ 1100404 h 1135922"/>
              <a:gd name="connsiteX0-407" fmla="*/ 0 w 6700425"/>
              <a:gd name="connsiteY0-408" fmla="*/ 1127509 h 1135924"/>
              <a:gd name="connsiteX1-409" fmla="*/ 1616315 w 6700425"/>
              <a:gd name="connsiteY1-410" fmla="*/ 61691 h 1135924"/>
              <a:gd name="connsiteX2-411" fmla="*/ 3310671 w 6700425"/>
              <a:gd name="connsiteY2-412" fmla="*/ 1135924 h 1135924"/>
              <a:gd name="connsiteX3-413" fmla="*/ 5034421 w 6700425"/>
              <a:gd name="connsiteY3-414" fmla="*/ 2 h 1135924"/>
              <a:gd name="connsiteX4-415" fmla="*/ 6700425 w 6700425"/>
              <a:gd name="connsiteY4-416" fmla="*/ 1100406 h 1135924"/>
              <a:gd name="connsiteX0-417" fmla="*/ 0 w 6700425"/>
              <a:gd name="connsiteY0-418" fmla="*/ 1127509 h 1135924"/>
              <a:gd name="connsiteX1-419" fmla="*/ 1616315 w 6700425"/>
              <a:gd name="connsiteY1-420" fmla="*/ 61691 h 1135924"/>
              <a:gd name="connsiteX2-421" fmla="*/ 3310671 w 6700425"/>
              <a:gd name="connsiteY2-422" fmla="*/ 1135924 h 1135924"/>
              <a:gd name="connsiteX3-423" fmla="*/ 5034421 w 6700425"/>
              <a:gd name="connsiteY3-424" fmla="*/ 2 h 1135924"/>
              <a:gd name="connsiteX4-425" fmla="*/ 6700425 w 6700425"/>
              <a:gd name="connsiteY4-426" fmla="*/ 1100406 h 1135924"/>
              <a:gd name="connsiteX0-427" fmla="*/ 0 w 6700425"/>
              <a:gd name="connsiteY0-428" fmla="*/ 1127509 h 1135924"/>
              <a:gd name="connsiteX1-429" fmla="*/ 1616315 w 6700425"/>
              <a:gd name="connsiteY1-430" fmla="*/ 61691 h 1135924"/>
              <a:gd name="connsiteX2-431" fmla="*/ 3310671 w 6700425"/>
              <a:gd name="connsiteY2-432" fmla="*/ 1135924 h 1135924"/>
              <a:gd name="connsiteX3-433" fmla="*/ 5034421 w 6700425"/>
              <a:gd name="connsiteY3-434" fmla="*/ 2 h 1135924"/>
              <a:gd name="connsiteX4-435" fmla="*/ 6700425 w 6700425"/>
              <a:gd name="connsiteY4-436" fmla="*/ 1072905 h 1135924"/>
              <a:gd name="connsiteX0-437" fmla="*/ 0 w 6715173"/>
              <a:gd name="connsiteY0-438" fmla="*/ 1127509 h 1135924"/>
              <a:gd name="connsiteX1-439" fmla="*/ 1616315 w 6715173"/>
              <a:gd name="connsiteY1-440" fmla="*/ 61691 h 1135924"/>
              <a:gd name="connsiteX2-441" fmla="*/ 3310671 w 6715173"/>
              <a:gd name="connsiteY2-442" fmla="*/ 1135924 h 1135924"/>
              <a:gd name="connsiteX3-443" fmla="*/ 5034421 w 6715173"/>
              <a:gd name="connsiteY3-444" fmla="*/ 2 h 1135924"/>
              <a:gd name="connsiteX4-445" fmla="*/ 6715173 w 6715173"/>
              <a:gd name="connsiteY4-446" fmla="*/ 1059155 h 113592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25" y="connsiteY4-26"/>
              </a:cxn>
            </a:cxnLst>
            <a:rect l="l" t="t" r="r" b="b"/>
            <a:pathLst>
              <a:path w="6715173" h="1135924">
                <a:moveTo>
                  <a:pt x="0" y="1127509"/>
                </a:moveTo>
                <a:cubicBezTo>
                  <a:pt x="507007" y="1133134"/>
                  <a:pt x="1064537" y="60289"/>
                  <a:pt x="1616315" y="61691"/>
                </a:cubicBezTo>
                <a:cubicBezTo>
                  <a:pt x="2168093" y="63093"/>
                  <a:pt x="2778719" y="1127987"/>
                  <a:pt x="3310671" y="1135924"/>
                </a:cubicBezTo>
                <a:cubicBezTo>
                  <a:pt x="3866607" y="1117437"/>
                  <a:pt x="4488155" y="10816"/>
                  <a:pt x="5034421" y="2"/>
                </a:cubicBezTo>
                <a:cubicBezTo>
                  <a:pt x="5562285" y="-1785"/>
                  <a:pt x="6713956" y="1071307"/>
                  <a:pt x="6715173" y="1059155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6"/>
          <p:cNvSpPr txBox="1">
            <a:spLocks noChangeArrowheads="1"/>
          </p:cNvSpPr>
          <p:nvPr userDrawn="1"/>
        </p:nvSpPr>
        <p:spPr bwMode="auto">
          <a:xfrm>
            <a:off x="635150" y="2538623"/>
            <a:ext cx="2388509" cy="50276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marL="0" lvl="1" algn="ctr"/>
            <a:r>
              <a:rPr lang="zh-CN" altLang="en-US" sz="2665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年度工作概述</a:t>
            </a:r>
          </a:p>
        </p:txBody>
      </p:sp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2747384" y="3872255"/>
            <a:ext cx="2388509" cy="50276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marL="0" lvl="1" algn="ctr"/>
            <a:r>
              <a:rPr lang="zh-CN" altLang="en-US" sz="2665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工作完成情况</a:t>
            </a:r>
          </a:p>
        </p:txBody>
      </p:sp>
      <p:sp>
        <p:nvSpPr>
          <p:cNvPr id="8" name="TextBox 6"/>
          <p:cNvSpPr txBox="1">
            <a:spLocks noChangeArrowheads="1"/>
          </p:cNvSpPr>
          <p:nvPr userDrawn="1"/>
        </p:nvSpPr>
        <p:spPr bwMode="auto">
          <a:xfrm>
            <a:off x="4877768" y="2534818"/>
            <a:ext cx="2388509" cy="50276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marL="0" lvl="1" algn="ctr"/>
            <a:r>
              <a:rPr lang="zh-CN" altLang="en-US" sz="2665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成功项目展示</a:t>
            </a: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6960096" y="3890843"/>
            <a:ext cx="2388509" cy="50276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algn="ctr"/>
            <a:r>
              <a:rPr lang="zh-CN" altLang="en-US" sz="2665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工作不足之处</a:t>
            </a:r>
          </a:p>
        </p:txBody>
      </p:sp>
      <p:grpSp>
        <p:nvGrpSpPr>
          <p:cNvPr id="10" name="组合 9"/>
          <p:cNvGrpSpPr/>
          <p:nvPr userDrawn="1"/>
        </p:nvGrpSpPr>
        <p:grpSpPr>
          <a:xfrm>
            <a:off x="1149800" y="3568169"/>
            <a:ext cx="1397001" cy="1397002"/>
            <a:chOff x="1008115" y="2542722"/>
            <a:chExt cx="1360493" cy="1360493"/>
          </a:xfrm>
        </p:grpSpPr>
        <p:grpSp>
          <p:nvGrpSpPr>
            <p:cNvPr id="11" name="组合 10"/>
            <p:cNvGrpSpPr/>
            <p:nvPr/>
          </p:nvGrpSpPr>
          <p:grpSpPr>
            <a:xfrm>
              <a:off x="1008115" y="2542722"/>
              <a:ext cx="1360493" cy="1360493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3" name="同心圆 1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1381002" y="2797030"/>
              <a:ext cx="590412" cy="8891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5335" b="1" dirty="0">
                  <a:solidFill>
                    <a:srgbClr val="002060"/>
                  </a:solidFill>
                  <a:latin typeface="微软雅黑" panose="020B0503020204020204" pitchFamily="34" charset="-122"/>
                  <a:ea typeface="黑体" panose="02010609060101010101" charset="-122"/>
                </a:rPr>
                <a:t>1</a:t>
              </a:r>
              <a:endParaRPr lang="zh-CN" altLang="en-US" sz="5335" b="1" dirty="0">
                <a:solidFill>
                  <a:srgbClr val="002060"/>
                </a:solidFill>
                <a:latin typeface="微软雅黑" panose="020B0503020204020204" pitchFamily="34" charset="-122"/>
                <a:ea typeface="黑体" panose="02010609060101010101" charset="-122"/>
              </a:endParaRPr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>
            <a:off x="5331110" y="3529491"/>
            <a:ext cx="1397001" cy="1397001"/>
            <a:chOff x="4770261" y="2542722"/>
            <a:chExt cx="1360493" cy="1360493"/>
          </a:xfrm>
        </p:grpSpPr>
        <p:grpSp>
          <p:nvGrpSpPr>
            <p:cNvPr id="16" name="组合 15"/>
            <p:cNvGrpSpPr/>
            <p:nvPr/>
          </p:nvGrpSpPr>
          <p:grpSpPr>
            <a:xfrm>
              <a:off x="4770261" y="2542722"/>
              <a:ext cx="1360493" cy="1360493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8" name="同心圆 1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19" name="椭圆 18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5154206" y="2780033"/>
              <a:ext cx="590412" cy="8891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5335" b="1" dirty="0">
                  <a:solidFill>
                    <a:srgbClr val="002060"/>
                  </a:solidFill>
                  <a:latin typeface="微软雅黑" panose="020B0503020204020204" pitchFamily="34" charset="-122"/>
                  <a:ea typeface="黑体" panose="02010609060101010101" charset="-122"/>
                </a:rPr>
                <a:t>3</a:t>
              </a:r>
              <a:endParaRPr lang="zh-CN" altLang="en-US" sz="5335" b="1" dirty="0">
                <a:solidFill>
                  <a:srgbClr val="002060"/>
                </a:solidFill>
                <a:latin typeface="微软雅黑" panose="020B0503020204020204" pitchFamily="34" charset="-122"/>
                <a:ea typeface="黑体" panose="02010609060101010101" charset="-122"/>
              </a:endParaRPr>
            </a:p>
          </p:txBody>
        </p:sp>
      </p:grpSp>
      <p:grpSp>
        <p:nvGrpSpPr>
          <p:cNvPr id="20" name="组合 19"/>
          <p:cNvGrpSpPr/>
          <p:nvPr userDrawn="1"/>
        </p:nvGrpSpPr>
        <p:grpSpPr>
          <a:xfrm>
            <a:off x="3197827" y="2197593"/>
            <a:ext cx="1397001" cy="1397002"/>
            <a:chOff x="2889188" y="1494971"/>
            <a:chExt cx="1360493" cy="1360493"/>
          </a:xfrm>
        </p:grpSpPr>
        <p:grpSp>
          <p:nvGrpSpPr>
            <p:cNvPr id="21" name="组合 20"/>
            <p:cNvGrpSpPr/>
            <p:nvPr/>
          </p:nvGrpSpPr>
          <p:grpSpPr>
            <a:xfrm>
              <a:off x="2889188" y="1494971"/>
              <a:ext cx="1360493" cy="1360493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3" name="同心圆 2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24" name="椭圆 23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3272981" y="1759181"/>
              <a:ext cx="590412" cy="8891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5335" b="1" dirty="0">
                  <a:solidFill>
                    <a:srgbClr val="002060"/>
                  </a:solidFill>
                  <a:latin typeface="微软雅黑" panose="020B0503020204020204" pitchFamily="34" charset="-122"/>
                  <a:ea typeface="黑体" panose="02010609060101010101" charset="-122"/>
                </a:rPr>
                <a:t>2</a:t>
              </a:r>
              <a:endParaRPr lang="zh-CN" altLang="en-US" sz="5335" b="1" dirty="0">
                <a:solidFill>
                  <a:srgbClr val="002060"/>
                </a:solidFill>
                <a:latin typeface="微软雅黑" panose="020B0503020204020204" pitchFamily="34" charset="-122"/>
                <a:ea typeface="黑体" panose="02010609060101010101" charset="-122"/>
              </a:endParaRPr>
            </a:p>
          </p:txBody>
        </p:sp>
      </p:grpSp>
      <p:grpSp>
        <p:nvGrpSpPr>
          <p:cNvPr id="25" name="组合 24"/>
          <p:cNvGrpSpPr/>
          <p:nvPr userDrawn="1"/>
        </p:nvGrpSpPr>
        <p:grpSpPr>
          <a:xfrm>
            <a:off x="7443345" y="2082537"/>
            <a:ext cx="1397001" cy="1397002"/>
            <a:chOff x="6651335" y="1494971"/>
            <a:chExt cx="1360493" cy="1360493"/>
          </a:xfrm>
        </p:grpSpPr>
        <p:grpSp>
          <p:nvGrpSpPr>
            <p:cNvPr id="26" name="组合 25"/>
            <p:cNvGrpSpPr/>
            <p:nvPr/>
          </p:nvGrpSpPr>
          <p:grpSpPr>
            <a:xfrm>
              <a:off x="6651335" y="1494971"/>
              <a:ext cx="1360493" cy="1360493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8" name="同心圆 2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29" name="椭圆 28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7010437" y="1724166"/>
              <a:ext cx="590412" cy="8891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5335" b="1" dirty="0">
                  <a:solidFill>
                    <a:srgbClr val="002060"/>
                  </a:solidFill>
                  <a:latin typeface="微软雅黑" panose="020B0503020204020204" pitchFamily="34" charset="-122"/>
                  <a:ea typeface="黑体" panose="02010609060101010101" charset="-122"/>
                </a:rPr>
                <a:t>4</a:t>
              </a:r>
              <a:endParaRPr lang="zh-CN" altLang="en-US" sz="5335" b="1" dirty="0">
                <a:solidFill>
                  <a:srgbClr val="002060"/>
                </a:solidFill>
                <a:latin typeface="微软雅黑" panose="020B0503020204020204" pitchFamily="34" charset="-122"/>
                <a:ea typeface="黑体" panose="02010609060101010101" charset="-122"/>
              </a:endParaRPr>
            </a:p>
          </p:txBody>
        </p:sp>
      </p:grpSp>
      <p:grpSp>
        <p:nvGrpSpPr>
          <p:cNvPr id="30" name="组合 29"/>
          <p:cNvGrpSpPr/>
          <p:nvPr userDrawn="1"/>
        </p:nvGrpSpPr>
        <p:grpSpPr>
          <a:xfrm>
            <a:off x="9493752" y="3514371"/>
            <a:ext cx="1397001" cy="1397002"/>
            <a:chOff x="6651335" y="1494971"/>
            <a:chExt cx="1360493" cy="1360493"/>
          </a:xfrm>
        </p:grpSpPr>
        <p:grpSp>
          <p:nvGrpSpPr>
            <p:cNvPr id="31" name="组合 30"/>
            <p:cNvGrpSpPr/>
            <p:nvPr/>
          </p:nvGrpSpPr>
          <p:grpSpPr>
            <a:xfrm>
              <a:off x="6651335" y="1494971"/>
              <a:ext cx="1360493" cy="1360493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3" name="同心圆 3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34" name="椭圆 33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7041410" y="1738356"/>
              <a:ext cx="590412" cy="8891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5335" b="1" dirty="0">
                  <a:solidFill>
                    <a:srgbClr val="002060"/>
                  </a:solidFill>
                  <a:latin typeface="微软雅黑" panose="020B0503020204020204" pitchFamily="34" charset="-122"/>
                  <a:ea typeface="黑体" panose="02010609060101010101" charset="-122"/>
                </a:rPr>
                <a:t>5</a:t>
              </a:r>
            </a:p>
          </p:txBody>
        </p:sp>
      </p:grpSp>
      <p:sp>
        <p:nvSpPr>
          <p:cNvPr id="35" name="TextBox 34"/>
          <p:cNvSpPr txBox="1">
            <a:spLocks noChangeArrowheads="1"/>
          </p:cNvSpPr>
          <p:nvPr userDrawn="1"/>
        </p:nvSpPr>
        <p:spPr bwMode="auto">
          <a:xfrm>
            <a:off x="8976320" y="2511478"/>
            <a:ext cx="2388509" cy="50276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marL="0" lvl="1" algn="ctr"/>
            <a:r>
              <a:rPr lang="zh-CN" altLang="en-US" sz="2665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明年工作计划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  <p:bldP spid="9" grpId="0"/>
      <p:bldP spid="35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034AD-886E-413F-BC50-805DE060A8F0}" type="datetimeFigureOut">
              <a:rPr lang="zh-CN" altLang="en-US" smtClean="0"/>
              <a:t>2026-06-05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E4344-0C31-4D7F-8C78-19815B1AC18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2026-06-05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3000">
              <a:schemeClr val="accent1">
                <a:lumMod val="5000"/>
                <a:lumOff val="95000"/>
              </a:schemeClr>
            </a:gs>
            <a:gs pos="100000">
              <a:schemeClr val="bg1">
                <a:lumMod val="8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4AF190-E6C3-4F71-9AD4-820770AEF1A8}" type="datetimeFigureOut">
              <a:rPr lang="zh-CN" altLang="en-US" smtClean="0"/>
              <a:t>2026-06-05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5BF9F-75C6-42BD-8363-2F606FE0B6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6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31.png"/><Relationship Id="rId1" Type="http://schemas.openxmlformats.org/officeDocument/2006/relationships/tags" Target="../tags/tag17.xml"/><Relationship Id="rId6" Type="http://schemas.openxmlformats.org/officeDocument/2006/relationships/image" Target="../media/image4.png"/><Relationship Id="rId11" Type="http://schemas.openxmlformats.org/officeDocument/2006/relationships/image" Target="../media/image26.png"/><Relationship Id="rId5" Type="http://schemas.openxmlformats.org/officeDocument/2006/relationships/image" Target="../media/image2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33.PNG"/><Relationship Id="rId3" Type="http://schemas.openxmlformats.org/officeDocument/2006/relationships/image" Target="../media/image1.png"/><Relationship Id="rId7" Type="http://schemas.openxmlformats.org/officeDocument/2006/relationships/image" Target="../media/image43.png"/><Relationship Id="rId12" Type="http://schemas.openxmlformats.org/officeDocument/2006/relationships/image" Target="../media/image3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.png"/><Relationship Id="rId10" Type="http://schemas.openxmlformats.org/officeDocument/2006/relationships/image" Target="../media/image46.png"/><Relationship Id="rId4" Type="http://schemas.openxmlformats.org/officeDocument/2006/relationships/image" Target="../media/image2.png"/><Relationship Id="rId9" Type="http://schemas.openxmlformats.org/officeDocument/2006/relationships/image" Target="../media/image45.png"/><Relationship Id="rId1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png"/><Relationship Id="rId11" Type="http://schemas.openxmlformats.org/officeDocument/2006/relationships/image" Target="../media/image39.png"/><Relationship Id="rId5" Type="http://schemas.openxmlformats.org/officeDocument/2006/relationships/image" Target="../media/image4.png"/><Relationship Id="rId10" Type="http://schemas.openxmlformats.org/officeDocument/2006/relationships/image" Target="../media/image38.png"/><Relationship Id="rId4" Type="http://schemas.openxmlformats.org/officeDocument/2006/relationships/image" Target="../media/image2.png"/><Relationship Id="rId9" Type="http://schemas.openxmlformats.org/officeDocument/2006/relationships/image" Target="../media/image37.png"/><Relationship Id="rId1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png"/><Relationship Id="rId5" Type="http://schemas.openxmlformats.org/officeDocument/2006/relationships/image" Target="../media/image4.png"/><Relationship Id="rId10" Type="http://schemas.openxmlformats.org/officeDocument/2006/relationships/image" Target="../media/image50.png"/><Relationship Id="rId4" Type="http://schemas.openxmlformats.org/officeDocument/2006/relationships/image" Target="../media/image2.pn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2.png"/><Relationship Id="rId2" Type="http://schemas.openxmlformats.org/officeDocument/2006/relationships/tags" Target="../tags/tag2.xml"/><Relationship Id="rId16" Type="http://schemas.openxmlformats.org/officeDocument/2006/relationships/image" Target="../media/image1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notesSlide" Target="../notesSlides/notesSlide2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.xml"/><Relationship Id="rId6" Type="http://schemas.openxmlformats.org/officeDocument/2006/relationships/image" Target="../media/image1.png"/><Relationship Id="rId11" Type="http://schemas.openxmlformats.org/officeDocument/2006/relationships/image" Target="../media/image12.jpeg"/><Relationship Id="rId5" Type="http://schemas.openxmlformats.org/officeDocument/2006/relationships/image" Target="../media/image9.pn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5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4.png"/><Relationship Id="rId10" Type="http://schemas.openxmlformats.org/officeDocument/2006/relationships/image" Target="../media/image17.jpg"/><Relationship Id="rId4" Type="http://schemas.openxmlformats.org/officeDocument/2006/relationships/image" Target="../media/image2.png"/><Relationship Id="rId9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文本框 8"/>
          <p:cNvSpPr txBox="1">
            <a:spLocks noChangeArrowheads="1"/>
          </p:cNvSpPr>
          <p:nvPr/>
        </p:nvSpPr>
        <p:spPr bwMode="auto">
          <a:xfrm>
            <a:off x="2514616" y="-1179513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7825" y="220980"/>
            <a:ext cx="3491230" cy="730885"/>
          </a:xfrm>
          <a:prstGeom prst="rect">
            <a:avLst/>
          </a:prstGeom>
        </p:spPr>
      </p:pic>
      <p:pic>
        <p:nvPicPr>
          <p:cNvPr id="1026" name="Picture 2" descr="TTC 20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195" y="220980"/>
            <a:ext cx="2053590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直线连接符 14"/>
          <p:cNvCxnSpPr/>
          <p:nvPr/>
        </p:nvCxnSpPr>
        <p:spPr>
          <a:xfrm>
            <a:off x="377825" y="1079500"/>
            <a:ext cx="11490960" cy="0"/>
          </a:xfrm>
          <a:prstGeom prst="line">
            <a:avLst/>
          </a:prstGeom>
          <a:ln>
            <a:solidFill>
              <a:srgbClr val="083388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12"/>
              <p:cNvSpPr txBox="1">
                <a:spLocks noChangeArrowheads="1"/>
              </p:cNvSpPr>
              <p:nvPr/>
            </p:nvSpPr>
            <p:spPr bwMode="auto">
              <a:xfrm>
                <a:off x="378460" y="2107832"/>
                <a:ext cx="11490325" cy="1376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buFont typeface="Arial" panose="020B0604020202020204" pitchFamily="34" charset="0"/>
                  <a:buNone/>
                </a:pPr>
                <a:r>
                  <a:rPr lang="en-US" altLang="zh-CN" sz="4000" b="1" dirty="0">
                    <a:solidFill>
                      <a:srgbClr val="083388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Surface treatment platform construction and preliminary experiment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4000" b="1" i="1" smtClean="0">
                            <a:solidFill>
                              <a:srgbClr val="083388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4000" b="1" i="0" smtClean="0">
                            <a:solidFill>
                              <a:srgbClr val="083388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  <m:t>𝐒</m:t>
                        </m:r>
                      </m:e>
                      <m:sup>
                        <m:r>
                          <a:rPr lang="en-US" altLang="zh-CN" sz="4000" b="1" i="0" smtClean="0">
                            <a:solidFill>
                              <a:srgbClr val="083388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altLang="zh-CN" sz="4000" b="1" dirty="0">
                    <a:solidFill>
                      <a:srgbClr val="083388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FEL</a:t>
                </a:r>
              </a:p>
            </p:txBody>
          </p:sp>
        </mc:Choice>
        <mc:Fallback xmlns="">
          <p:sp>
            <p:nvSpPr>
              <p:cNvPr id="5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8460" y="2107832"/>
                <a:ext cx="11490325" cy="1376146"/>
              </a:xfrm>
              <a:prstGeom prst="rect">
                <a:avLst/>
              </a:prstGeom>
              <a:blipFill>
                <a:blip r:embed="rId5"/>
                <a:stretch>
                  <a:fillRect t="-6195" b="-1725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/>
          <p:cNvSpPr/>
          <p:nvPr/>
        </p:nvSpPr>
        <p:spPr>
          <a:xfrm>
            <a:off x="1561465" y="4512310"/>
            <a:ext cx="9068435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 err="1">
                <a:solidFill>
                  <a:srgbClr val="083388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Segoe UI" panose="020B0502040204020203" pitchFamily="34" charset="0"/>
              </a:rPr>
              <a:t>Shaohua</a:t>
            </a:r>
            <a:r>
              <a:rPr lang="en-US" altLang="zh-CN" sz="2400" b="1" dirty="0">
                <a:solidFill>
                  <a:srgbClr val="083388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Segoe UI" panose="020B0502040204020203" pitchFamily="34" charset="0"/>
              </a:rPr>
              <a:t> Peng</a:t>
            </a:r>
          </a:p>
          <a:p>
            <a:pPr algn="ctr" defTabSz="1219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solidFill>
                  <a:srgbClr val="083388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Segoe UI" panose="020B0502040204020203" pitchFamily="34" charset="0"/>
              </a:rPr>
              <a:t>Institute of Advanced Light Source Facilities, Shenzhen</a:t>
            </a:r>
          </a:p>
          <a:p>
            <a:pPr marL="0" lvl="1" algn="ctr" defTabSz="1219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solidFill>
                  <a:srgbClr val="083388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Segoe UI" panose="020B0502040204020203" pitchFamily="34" charset="0"/>
              </a:rPr>
              <a:t>09th June, TTC’2026 </a:t>
            </a:r>
            <a:r>
              <a:rPr lang="en-US" altLang="zh-CN" sz="2400" b="1" dirty="0">
                <a:solidFill>
                  <a:srgbClr val="083388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Segoe UI" panose="020B0502040204020203" pitchFamily="34" charset="0"/>
                <a:sym typeface="+mn-ea"/>
              </a:rPr>
              <a:t>Meeting, Paris French</a:t>
            </a: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文本框 8"/>
          <p:cNvSpPr txBox="1">
            <a:spLocks noChangeArrowheads="1"/>
          </p:cNvSpPr>
          <p:nvPr/>
        </p:nvSpPr>
        <p:spPr bwMode="auto">
          <a:xfrm>
            <a:off x="2514616" y="-1179513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7825" y="220980"/>
            <a:ext cx="3491230" cy="730885"/>
          </a:xfrm>
          <a:prstGeom prst="rect">
            <a:avLst/>
          </a:prstGeom>
        </p:spPr>
      </p:pic>
      <p:pic>
        <p:nvPicPr>
          <p:cNvPr id="1026" name="Picture 2" descr="TTC 20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195" y="220980"/>
            <a:ext cx="2053590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直线连接符 14"/>
          <p:cNvCxnSpPr/>
          <p:nvPr/>
        </p:nvCxnSpPr>
        <p:spPr>
          <a:xfrm>
            <a:off x="377825" y="1079500"/>
            <a:ext cx="11490960" cy="0"/>
          </a:xfrm>
          <a:prstGeom prst="line">
            <a:avLst/>
          </a:prstGeom>
          <a:ln>
            <a:solidFill>
              <a:srgbClr val="083388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3" name="图片 2" descr="粒子研究院logo_左右组合1-标准色"/>
          <p:cNvPicPr>
            <a:picLocks noChangeAspect="1"/>
          </p:cNvPicPr>
          <p:nvPr/>
        </p:nvPicPr>
        <p:blipFill>
          <a:blip r:embed="rId6"/>
          <a:srcRect l="6908" r="64940"/>
          <a:stretch>
            <a:fillRect/>
          </a:stretch>
        </p:blipFill>
        <p:spPr>
          <a:xfrm>
            <a:off x="152400" y="6163310"/>
            <a:ext cx="919480" cy="679450"/>
          </a:xfrm>
          <a:prstGeom prst="rect">
            <a:avLst/>
          </a:prstGeom>
        </p:spPr>
      </p:pic>
      <p:cxnSp>
        <p:nvCxnSpPr>
          <p:cNvPr id="2" name="直线连接符 14">
            <a:extLst>
              <a:ext uri="{FF2B5EF4-FFF2-40B4-BE49-F238E27FC236}">
                <a16:creationId xmlns:a16="http://schemas.microsoft.com/office/drawing/2014/main" id="{11951300-DF65-E24F-0A6A-EC8D2A901968}"/>
              </a:ext>
            </a:extLst>
          </p:cNvPr>
          <p:cNvCxnSpPr/>
          <p:nvPr/>
        </p:nvCxnSpPr>
        <p:spPr>
          <a:xfrm>
            <a:off x="377825" y="1079500"/>
            <a:ext cx="11490960" cy="0"/>
          </a:xfrm>
          <a:prstGeom prst="line">
            <a:avLst/>
          </a:prstGeom>
          <a:ln>
            <a:solidFill>
              <a:srgbClr val="083388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4" name="图片 3" descr="粒子研究院logo_左右组合1-标准色">
            <a:extLst>
              <a:ext uri="{FF2B5EF4-FFF2-40B4-BE49-F238E27FC236}">
                <a16:creationId xmlns:a16="http://schemas.microsoft.com/office/drawing/2014/main" id="{7897A950-F4C3-44CA-EE22-DFD0604B20D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908" r="64940"/>
          <a:stretch>
            <a:fillRect/>
          </a:stretch>
        </p:blipFill>
        <p:spPr>
          <a:xfrm>
            <a:off x="152400" y="6163310"/>
            <a:ext cx="919480" cy="67945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558B7E1-6F2E-3AFC-A7A4-5175FE0CF273}"/>
              </a:ext>
            </a:extLst>
          </p:cNvPr>
          <p:cNvSpPr txBox="1"/>
          <p:nvPr/>
        </p:nvSpPr>
        <p:spPr>
          <a:xfrm>
            <a:off x="3406313" y="1079500"/>
            <a:ext cx="5379373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8338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HPR + Ultrasonic Cleaner</a:t>
            </a:r>
          </a:p>
        </p:txBody>
      </p:sp>
      <p:pic>
        <p:nvPicPr>
          <p:cNvPr id="6" name="图片 5" descr="厨房的摆设布局&#10;&#10;低可信度描述已自动生成">
            <a:extLst>
              <a:ext uri="{FF2B5EF4-FFF2-40B4-BE49-F238E27FC236}">
                <a16:creationId xmlns:a16="http://schemas.microsoft.com/office/drawing/2014/main" id="{B6CC8F95-385F-7759-C1F8-2DE2DECC78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297" y="4525326"/>
            <a:ext cx="1697467" cy="2253343"/>
          </a:xfrm>
          <a:prstGeom prst="rect">
            <a:avLst/>
          </a:prstGeom>
        </p:spPr>
      </p:pic>
      <p:pic>
        <p:nvPicPr>
          <p:cNvPr id="7" name="图片 6" descr="图片包含 室内, 桌子, 房间, 充满&#10;&#10;描述已自动生成">
            <a:extLst>
              <a:ext uri="{FF2B5EF4-FFF2-40B4-BE49-F238E27FC236}">
                <a16:creationId xmlns:a16="http://schemas.microsoft.com/office/drawing/2014/main" id="{B6A3A88F-7996-20D3-724B-D0C85B5BCA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874" y="4539843"/>
            <a:ext cx="1659015" cy="221202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560B94B-66AF-30D3-FBBC-6538F27DDF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0149" y="1487920"/>
            <a:ext cx="10231881" cy="3051923"/>
          </a:xfrm>
          <a:prstGeom prst="rect">
            <a:avLst/>
          </a:prstGeom>
        </p:spPr>
      </p:pic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99B10D51-F4D3-7CA3-D1ED-DC93B4E9A5E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86914729"/>
              </p:ext>
            </p:extLst>
          </p:nvPr>
        </p:nvGraphicFramePr>
        <p:xfrm>
          <a:off x="1903142" y="4369504"/>
          <a:ext cx="3672819" cy="2409165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520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24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8888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altLang="zh-CN" sz="1000" kern="100" dirty="0"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Device Name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19173" marR="19173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altLang="zh-CN" sz="1000" kern="100" dirty="0"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HPR</a:t>
                      </a:r>
                    </a:p>
                  </a:txBody>
                  <a:tcPr marL="19173" marR="19173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65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altLang="zh-CN" sz="1000" kern="100" dirty="0"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Parameter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19173" marR="19173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altLang="zh-CN" sz="1000" b="1" kern="1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Indicator</a:t>
                      </a:r>
                      <a:endParaRPr lang="zh-CN" altLang="en-US" sz="1000" b="1" kern="1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19173" marR="19173" marT="0" marB="0" anchor="ctr"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974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altLang="zh-CN" sz="900" kern="100" dirty="0"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Effective cleaning length</a:t>
                      </a:r>
                      <a:endParaRPr lang="zh-CN" sz="900" kern="100" dirty="0">
                        <a:effectLst/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19173" marR="19173" marT="0" marB="0" anchor="ctr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zh-CN" altLang="en-US" sz="900" kern="100" dirty="0"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＞</a:t>
                      </a:r>
                      <a:r>
                        <a:rPr lang="en-US" altLang="zh-CN" sz="900" kern="100" dirty="0"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1300mm</a:t>
                      </a:r>
                      <a:endParaRPr lang="zh-CN" sz="900" kern="100" dirty="0">
                        <a:effectLst/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19173" marR="19173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5974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altLang="zh-CN" sz="900" kern="100" dirty="0"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Boom pressure resistance</a:t>
                      </a:r>
                      <a:endParaRPr lang="zh-CN" sz="900" kern="100" dirty="0">
                        <a:effectLst/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19173" marR="19173" marT="0" marB="0" anchor="ctr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zh-CN" altLang="en-US" sz="900" kern="100" dirty="0"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＞</a:t>
                      </a:r>
                      <a:r>
                        <a:rPr lang="en-US" altLang="zh-CN" sz="900" kern="100" dirty="0"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150bar</a:t>
                      </a:r>
                      <a:endParaRPr lang="zh-CN" sz="900" kern="100" dirty="0">
                        <a:effectLst/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19173" marR="19173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5516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altLang="zh-CN" sz="900" kern="100" dirty="0"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Other pipelines under pressure</a:t>
                      </a:r>
                      <a:endParaRPr lang="zh-CN" sz="900" kern="100" dirty="0">
                        <a:effectLst/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19173" marR="19173" marT="0" marB="0" anchor="ctr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zh-CN" altLang="en-US" sz="900" kern="100" dirty="0"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＞</a:t>
                      </a:r>
                      <a:r>
                        <a:rPr lang="en-US" altLang="zh-CN" sz="900" kern="100" dirty="0"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120bar</a:t>
                      </a:r>
                      <a:endParaRPr lang="zh-CN" sz="900" kern="100" dirty="0">
                        <a:effectLst/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19173" marR="19173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6432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altLang="zh-CN" sz="900" kern="100" dirty="0"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Boom rotation speed</a:t>
                      </a:r>
                      <a:endParaRPr lang="zh-CN" sz="900" kern="100" dirty="0">
                        <a:effectLst/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19173" marR="19173" marT="0" marB="0" anchor="ctr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altLang="zh-CN" sz="900" kern="100" dirty="0"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 4-20rpm</a:t>
                      </a:r>
                      <a:endParaRPr lang="zh-CN" sz="900" kern="100" dirty="0">
                        <a:effectLst/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19173" marR="19173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5516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altLang="zh-CN" sz="900" kern="100" dirty="0"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Spray boom vertical movement speed</a:t>
                      </a:r>
                      <a:endParaRPr lang="zh-CN" sz="900" kern="100" dirty="0">
                        <a:effectLst/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19173" marR="19173" marT="0" marB="0" anchor="ctr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altLang="zh-CN" sz="900" kern="100" dirty="0"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5-500mm/min Adjustable</a:t>
                      </a:r>
                      <a:endParaRPr lang="zh-CN" sz="900" kern="100" dirty="0">
                        <a:effectLst/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19173" marR="19173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8236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altLang="zh-CN" sz="900" kern="100" dirty="0"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Load</a:t>
                      </a:r>
                      <a:endParaRPr lang="zh-CN" sz="900" kern="100" dirty="0">
                        <a:effectLst/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19173" marR="19173" marT="0" marB="0" anchor="ctr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altLang="zh-CN" sz="900" kern="100" dirty="0"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 ≥500kg</a:t>
                      </a:r>
                      <a:endParaRPr lang="zh-CN" sz="900" kern="100" dirty="0">
                        <a:effectLst/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19173" marR="19173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25974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altLang="zh-CN" sz="900" kern="100" dirty="0"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Protection level</a:t>
                      </a:r>
                      <a:endParaRPr lang="zh-CN" sz="900" kern="100" dirty="0">
                        <a:effectLst/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19173" marR="19173" marT="0" marB="0" anchor="ctr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altLang="zh-CN" sz="900" kern="100" dirty="0"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 IP67</a:t>
                      </a:r>
                      <a:endParaRPr lang="zh-CN" sz="900" kern="100" dirty="0">
                        <a:effectLst/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19173" marR="19173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9938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altLang="zh-CN" sz="900" kern="100" dirty="0"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Matching filter</a:t>
                      </a:r>
                      <a:endParaRPr lang="zh-CN" sz="900" kern="100" dirty="0">
                        <a:effectLst/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19173" marR="19173" marT="0" marB="0" anchor="ctr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altLang="zh-CN" sz="900" kern="100" dirty="0"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Filtration 0.01um accuracy</a:t>
                      </a:r>
                      <a:endParaRPr lang="zh-CN" sz="900" kern="100" dirty="0">
                        <a:effectLst/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19173" marR="19173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25974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altLang="zh-CN" sz="900" kern="100" dirty="0"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Matching nozzle</a:t>
                      </a:r>
                      <a:endParaRPr lang="zh-CN" sz="900" kern="100" dirty="0">
                        <a:effectLst/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19173" marR="19173" marT="0" marB="0" anchor="ctr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altLang="zh-CN" sz="900" kern="100" dirty="0"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Nine 0.6mm holes</a:t>
                      </a:r>
                      <a:endParaRPr lang="zh-CN" sz="900" kern="100" dirty="0">
                        <a:effectLst/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19173" marR="19173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9938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altLang="zh-CN" sz="900" kern="100" dirty="0"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Cleanliness level</a:t>
                      </a:r>
                      <a:endParaRPr lang="zh-CN" sz="900" kern="100" dirty="0">
                        <a:effectLst/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19173" marR="19173" marT="0" marB="0" anchor="ctr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altLang="zh-CN" sz="900" kern="100" dirty="0"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Better than ISO-5 (Class 100)</a:t>
                      </a:r>
                      <a:endParaRPr lang="zh-CN" sz="900" kern="100" dirty="0">
                        <a:effectLst/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19173" marR="19173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25974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altLang="zh-CN" sz="900" kern="100" dirty="0"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Control method</a:t>
                      </a:r>
                      <a:endParaRPr lang="zh-CN" sz="900" kern="100" dirty="0">
                        <a:effectLst/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19173" marR="19173" marT="0" marB="0" anchor="ctr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altLang="zh-CN" sz="900" kern="100" dirty="0"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Automatic/Manual</a:t>
                      </a:r>
                      <a:endParaRPr lang="zh-CN" sz="900" kern="100" dirty="0">
                        <a:effectLst/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19173" marR="19173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2" name="文本框 11">
            <a:extLst>
              <a:ext uri="{FF2B5EF4-FFF2-40B4-BE49-F238E27FC236}">
                <a16:creationId xmlns:a16="http://schemas.microsoft.com/office/drawing/2014/main" id="{641E3686-2D2A-43F9-1507-B003C664B795}"/>
              </a:ext>
            </a:extLst>
          </p:cNvPr>
          <p:cNvSpPr txBox="1"/>
          <p:nvPr/>
        </p:nvSpPr>
        <p:spPr>
          <a:xfrm>
            <a:off x="7439733" y="4578930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HPR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249F346-AA6C-3DBD-8E6D-75F5517A2A4C}"/>
              </a:ext>
            </a:extLst>
          </p:cNvPr>
          <p:cNvSpPr txBox="1"/>
          <p:nvPr/>
        </p:nvSpPr>
        <p:spPr>
          <a:xfrm>
            <a:off x="8937238" y="4578930"/>
            <a:ext cx="1904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Ultrasonic Cleaner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566221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文本框 8"/>
          <p:cNvSpPr txBox="1">
            <a:spLocks noChangeArrowheads="1"/>
          </p:cNvSpPr>
          <p:nvPr/>
        </p:nvSpPr>
        <p:spPr bwMode="auto">
          <a:xfrm>
            <a:off x="2514616" y="-1179513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7825" y="220980"/>
            <a:ext cx="3491230" cy="730885"/>
          </a:xfrm>
          <a:prstGeom prst="rect">
            <a:avLst/>
          </a:prstGeom>
        </p:spPr>
      </p:pic>
      <p:pic>
        <p:nvPicPr>
          <p:cNvPr id="1026" name="Picture 2" descr="TTC 20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195" y="220980"/>
            <a:ext cx="2053590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直线连接符 14"/>
          <p:cNvCxnSpPr/>
          <p:nvPr/>
        </p:nvCxnSpPr>
        <p:spPr>
          <a:xfrm>
            <a:off x="377825" y="1079500"/>
            <a:ext cx="11490960" cy="0"/>
          </a:xfrm>
          <a:prstGeom prst="line">
            <a:avLst/>
          </a:prstGeom>
          <a:ln>
            <a:solidFill>
              <a:srgbClr val="083388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3" name="图片 2" descr="粒子研究院logo_左右组合1-标准色"/>
          <p:cNvPicPr>
            <a:picLocks noChangeAspect="1"/>
          </p:cNvPicPr>
          <p:nvPr/>
        </p:nvPicPr>
        <p:blipFill>
          <a:blip r:embed="rId6"/>
          <a:srcRect l="6908" r="64940"/>
          <a:stretch>
            <a:fillRect/>
          </a:stretch>
        </p:blipFill>
        <p:spPr>
          <a:xfrm>
            <a:off x="152400" y="6163310"/>
            <a:ext cx="919480" cy="679450"/>
          </a:xfrm>
          <a:prstGeom prst="rect">
            <a:avLst/>
          </a:prstGeom>
        </p:spPr>
      </p:pic>
      <p:cxnSp>
        <p:nvCxnSpPr>
          <p:cNvPr id="2" name="直线连接符 14">
            <a:extLst>
              <a:ext uri="{FF2B5EF4-FFF2-40B4-BE49-F238E27FC236}">
                <a16:creationId xmlns:a16="http://schemas.microsoft.com/office/drawing/2014/main" id="{AC8BF76B-F9BD-7204-F766-288A687536C2}"/>
              </a:ext>
            </a:extLst>
          </p:cNvPr>
          <p:cNvCxnSpPr/>
          <p:nvPr/>
        </p:nvCxnSpPr>
        <p:spPr>
          <a:xfrm>
            <a:off x="377825" y="1079500"/>
            <a:ext cx="11490960" cy="0"/>
          </a:xfrm>
          <a:prstGeom prst="line">
            <a:avLst/>
          </a:prstGeom>
          <a:ln>
            <a:solidFill>
              <a:srgbClr val="083388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4" name="图片 3" descr="粒子研究院logo_左右组合1-标准色">
            <a:extLst>
              <a:ext uri="{FF2B5EF4-FFF2-40B4-BE49-F238E27FC236}">
                <a16:creationId xmlns:a16="http://schemas.microsoft.com/office/drawing/2014/main" id="{288907C1-4B53-3ED4-B698-BDBD0BDFEA0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908" r="64940"/>
          <a:stretch>
            <a:fillRect/>
          </a:stretch>
        </p:blipFill>
        <p:spPr>
          <a:xfrm>
            <a:off x="152400" y="6163310"/>
            <a:ext cx="919480" cy="679450"/>
          </a:xfrm>
          <a:prstGeom prst="rect">
            <a:avLst/>
          </a:prstGeom>
        </p:spPr>
      </p:pic>
      <p:sp>
        <p:nvSpPr>
          <p:cNvPr id="5" name="灯片编号占位符 9">
            <a:extLst>
              <a:ext uri="{FF2B5EF4-FFF2-40B4-BE49-F238E27FC236}">
                <a16:creationId xmlns:a16="http://schemas.microsoft.com/office/drawing/2014/main" id="{01A79F87-E786-7A6F-6C8E-7E3EFBCB1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61185" y="5254466"/>
            <a:ext cx="1518761" cy="122873"/>
          </a:xfrm>
        </p:spPr>
        <p:txBody>
          <a:bodyPr>
            <a:normAutofit fontScale="30000" lnSpcReduction="20000"/>
          </a:bodyPr>
          <a:lstStyle/>
          <a:p>
            <a:fld id="{49AE70B2-8BF9-45C0-BB95-33D1B9D3A854}" type="slidenum">
              <a:rPr lang="zh-CN" altLang="en-US" sz="675" smtClean="0"/>
              <a:t>11</a:t>
            </a:fld>
            <a:endParaRPr lang="zh-CN" altLang="en-US" sz="675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5EF7F258-C7E1-609F-00BD-642D4F4EC71B}"/>
              </a:ext>
            </a:extLst>
          </p:cNvPr>
          <p:cNvSpPr txBox="1"/>
          <p:nvPr/>
        </p:nvSpPr>
        <p:spPr>
          <a:xfrm>
            <a:off x="1385842" y="6057900"/>
            <a:ext cx="11138172" cy="800100"/>
          </a:xfrm>
        </p:spPr>
        <p:txBody>
          <a:bodyPr vert="horz" lIns="90000" tIns="46800" rIns="90000" bIns="468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sz="2400" b="1" i="0" u="none" strike="noStrike" kern="1200" cap="none" spc="100" normalizeH="0" baseline="0" noProof="1" dirty="0">
                <a:solidFill>
                  <a:schemeClr val="accent6">
                    <a:lumMod val="50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1800" dirty="0">
                <a:solidFill>
                  <a:srgbClr val="08338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Vacuum furnace (furnace body</a:t>
            </a:r>
            <a:r>
              <a:rPr lang="zh-CN" altLang="en-US" sz="1800" dirty="0">
                <a:solidFill>
                  <a:srgbClr val="08338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、</a:t>
            </a:r>
            <a:r>
              <a:rPr lang="en-US" altLang="zh-CN" sz="1800" dirty="0">
                <a:solidFill>
                  <a:srgbClr val="08338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vacuum pump unit</a:t>
            </a:r>
            <a:r>
              <a:rPr lang="zh-CN" altLang="en-US" sz="1800" dirty="0">
                <a:solidFill>
                  <a:srgbClr val="08338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、</a:t>
            </a:r>
            <a:r>
              <a:rPr lang="en-US" altLang="zh-CN" sz="1800" dirty="0">
                <a:solidFill>
                  <a:srgbClr val="08338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nitrogen filling system</a:t>
            </a:r>
            <a:r>
              <a:rPr lang="zh-CN" altLang="en-US" sz="1800" dirty="0">
                <a:solidFill>
                  <a:srgbClr val="08338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、</a:t>
            </a:r>
            <a:r>
              <a:rPr lang="en-US" altLang="zh-CN" sz="1800" dirty="0">
                <a:solidFill>
                  <a:srgbClr val="08338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power distribution system and water cooling system), Class 100 cleanroom.</a:t>
            </a:r>
            <a:endParaRPr lang="zh-CN" altLang="en-US" sz="1800" dirty="0">
              <a:solidFill>
                <a:srgbClr val="083388"/>
              </a:solidFill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5C94488-6038-BE3F-8F2A-BE83C83049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2250" y="1473835"/>
            <a:ext cx="3551555" cy="198374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25C5DDA-6DEA-E9A3-260F-630BC69DB2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196" y="3857625"/>
            <a:ext cx="2285284" cy="2052775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1B9C7C60-2AC7-52B7-9B8E-4C6E0EE5123E}"/>
              </a:ext>
            </a:extLst>
          </p:cNvPr>
          <p:cNvGrpSpPr/>
          <p:nvPr/>
        </p:nvGrpSpPr>
        <p:grpSpPr>
          <a:xfrm>
            <a:off x="5091965" y="1473835"/>
            <a:ext cx="2785745" cy="2024380"/>
            <a:chOff x="1801" y="3553"/>
            <a:chExt cx="5841" cy="6181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4EEF7393-4DD4-DDEB-F62F-F1C68F675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01" y="3553"/>
              <a:ext cx="2762" cy="3509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8B61999E-6310-4CC8-B802-EF3F990E0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01" y="7040"/>
              <a:ext cx="3593" cy="2694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9F6F3FF3-C475-2122-507D-EA6A46CE8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989" y="3554"/>
              <a:ext cx="3653" cy="3486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27E14CB5-FEC1-EC3A-4B24-C73EF35AE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b="10170"/>
            <a:stretch>
              <a:fillRect/>
            </a:stretch>
          </p:blipFill>
          <p:spPr>
            <a:xfrm>
              <a:off x="5394" y="7040"/>
              <a:ext cx="2248" cy="2694"/>
            </a:xfrm>
            <a:prstGeom prst="rect">
              <a:avLst/>
            </a:prstGeom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DAABB69F-5347-76C4-9255-353754BB376D}"/>
                </a:ext>
              </a:extLst>
            </p:cNvPr>
            <p:cNvSpPr txBox="1"/>
            <p:nvPr/>
          </p:nvSpPr>
          <p:spPr>
            <a:xfrm>
              <a:off x="1946" y="3553"/>
              <a:ext cx="4909" cy="10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600" dirty="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charset="-122"/>
                  <a:cs typeface="Times New Roman" panose="02020603050405020304" pitchFamily="18" charset="0"/>
                </a:rPr>
                <a:t>Furnace body area</a:t>
              </a:r>
              <a:endParaRPr lang="zh-CN" altLang="en-US" sz="16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7DCB2357-C6A4-2086-21A9-D124EB61D2E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07617" y="3867786"/>
            <a:ext cx="1538871" cy="205277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F97ADF4-4850-E558-C32F-00279F74B560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t="17454"/>
          <a:stretch>
            <a:fillRect/>
          </a:stretch>
        </p:blipFill>
        <p:spPr>
          <a:xfrm>
            <a:off x="4280786" y="3857625"/>
            <a:ext cx="1873107" cy="205277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8C27E04-8BCF-2C3D-FEE6-F73960E8BCE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16759" y="3869055"/>
            <a:ext cx="2113272" cy="2041345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1991F65D-9DEE-40CD-96FA-40757D78B704}"/>
              </a:ext>
            </a:extLst>
          </p:cNvPr>
          <p:cNvSpPr txBox="1"/>
          <p:nvPr/>
        </p:nvSpPr>
        <p:spPr>
          <a:xfrm>
            <a:off x="158590" y="3869055"/>
            <a:ext cx="22008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Front furnace door</a:t>
            </a:r>
            <a:endParaRPr lang="zh-CN" altLang="en-US" sz="1600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0B7317CD-A2B5-0722-C402-E67274531E09}"/>
              </a:ext>
            </a:extLst>
          </p:cNvPr>
          <p:cNvSpPr txBox="1"/>
          <p:nvPr/>
        </p:nvSpPr>
        <p:spPr>
          <a:xfrm>
            <a:off x="2508192" y="3869055"/>
            <a:ext cx="14603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Cooling water tank</a:t>
            </a:r>
            <a:endParaRPr lang="zh-CN" altLang="en-US" sz="1600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D49EB1C4-BE5D-BAD6-BF88-ED6DABA06634}"/>
              </a:ext>
            </a:extLst>
          </p:cNvPr>
          <p:cNvSpPr txBox="1"/>
          <p:nvPr/>
        </p:nvSpPr>
        <p:spPr>
          <a:xfrm>
            <a:off x="4289616" y="3914139"/>
            <a:ext cx="20213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Vacuum pump unit</a:t>
            </a:r>
            <a:endParaRPr lang="zh-CN" altLang="en-US" sz="1600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CE2310B1-CCD5-C1E8-C0CC-E5208E80598F}"/>
              </a:ext>
            </a:extLst>
          </p:cNvPr>
          <p:cNvSpPr txBox="1"/>
          <p:nvPr/>
        </p:nvSpPr>
        <p:spPr>
          <a:xfrm>
            <a:off x="6310984" y="3857625"/>
            <a:ext cx="23273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Distribution System</a:t>
            </a:r>
            <a:endParaRPr lang="zh-CN" altLang="en-US" sz="1600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0B6FD2F9-EFAE-F572-57AD-7E64C8C2AF66}"/>
              </a:ext>
            </a:extLst>
          </p:cNvPr>
          <p:cNvGrpSpPr/>
          <p:nvPr/>
        </p:nvGrpSpPr>
        <p:grpSpPr>
          <a:xfrm>
            <a:off x="734595" y="3612515"/>
            <a:ext cx="7155815" cy="276225"/>
            <a:chOff x="1147" y="6647"/>
            <a:chExt cx="11269" cy="435"/>
          </a:xfrm>
        </p:grpSpPr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CE8D5EA2-F717-4CCB-FC11-6F2A131C3B1F}"/>
                </a:ext>
              </a:extLst>
            </p:cNvPr>
            <p:cNvCxnSpPr/>
            <p:nvPr/>
          </p:nvCxnSpPr>
          <p:spPr>
            <a:xfrm flipV="1">
              <a:off x="1147" y="6647"/>
              <a:ext cx="11269" cy="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6" name="直接箭头连接符 25">
              <a:extLst>
                <a:ext uri="{FF2B5EF4-FFF2-40B4-BE49-F238E27FC236}">
                  <a16:creationId xmlns:a16="http://schemas.microsoft.com/office/drawing/2014/main" id="{59AECC53-0DE6-D3EC-31FB-129F305A372E}"/>
                </a:ext>
              </a:extLst>
            </p:cNvPr>
            <p:cNvCxnSpPr/>
            <p:nvPr/>
          </p:nvCxnSpPr>
          <p:spPr>
            <a:xfrm>
              <a:off x="1147" y="6647"/>
              <a:ext cx="0" cy="42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7" name="直接箭头连接符 26">
              <a:extLst>
                <a:ext uri="{FF2B5EF4-FFF2-40B4-BE49-F238E27FC236}">
                  <a16:creationId xmlns:a16="http://schemas.microsoft.com/office/drawing/2014/main" id="{5AC4ED68-0F2F-466B-FFB3-22356551AA19}"/>
                </a:ext>
              </a:extLst>
            </p:cNvPr>
            <p:cNvCxnSpPr/>
            <p:nvPr/>
          </p:nvCxnSpPr>
          <p:spPr>
            <a:xfrm>
              <a:off x="5599" y="6647"/>
              <a:ext cx="0" cy="42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8" name="直接箭头连接符 27">
              <a:extLst>
                <a:ext uri="{FF2B5EF4-FFF2-40B4-BE49-F238E27FC236}">
                  <a16:creationId xmlns:a16="http://schemas.microsoft.com/office/drawing/2014/main" id="{CECAAA52-A848-869F-9D20-13E983C6CFA3}"/>
                </a:ext>
              </a:extLst>
            </p:cNvPr>
            <p:cNvCxnSpPr/>
            <p:nvPr/>
          </p:nvCxnSpPr>
          <p:spPr>
            <a:xfrm>
              <a:off x="8844" y="6647"/>
              <a:ext cx="0" cy="42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9" name="直接箭头连接符 28">
              <a:extLst>
                <a:ext uri="{FF2B5EF4-FFF2-40B4-BE49-F238E27FC236}">
                  <a16:creationId xmlns:a16="http://schemas.microsoft.com/office/drawing/2014/main" id="{AE6E705F-64FA-AEAE-BF80-32BD729ABEFF}"/>
                </a:ext>
              </a:extLst>
            </p:cNvPr>
            <p:cNvCxnSpPr/>
            <p:nvPr/>
          </p:nvCxnSpPr>
          <p:spPr>
            <a:xfrm>
              <a:off x="12416" y="6656"/>
              <a:ext cx="0" cy="42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30" name="矩形 29">
            <a:extLst>
              <a:ext uri="{FF2B5EF4-FFF2-40B4-BE49-F238E27FC236}">
                <a16:creationId xmlns:a16="http://schemas.microsoft.com/office/drawing/2014/main" id="{4CC37544-154B-1AE9-903C-E93D1568D410}"/>
              </a:ext>
            </a:extLst>
          </p:cNvPr>
          <p:cNvSpPr/>
          <p:nvPr/>
        </p:nvSpPr>
        <p:spPr>
          <a:xfrm>
            <a:off x="1022250" y="1475740"/>
            <a:ext cx="3528695" cy="1972945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62C1DFF6-393C-8E61-FAC0-0BA2EE13B22E}"/>
              </a:ext>
            </a:extLst>
          </p:cNvPr>
          <p:cNvCxnSpPr/>
          <p:nvPr/>
        </p:nvCxnSpPr>
        <p:spPr>
          <a:xfrm>
            <a:off x="3039010" y="3448685"/>
            <a:ext cx="0" cy="1676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32" name="表格 31">
                <a:extLst>
                  <a:ext uri="{FF2B5EF4-FFF2-40B4-BE49-F238E27FC236}">
                    <a16:creationId xmlns:a16="http://schemas.microsoft.com/office/drawing/2014/main" id="{131A46CF-D9C7-80F3-AFB3-7659CA4D51B5}"/>
                  </a:ext>
                </a:extLst>
              </p:cNvPr>
              <p:cNvGraphicFramePr>
                <a:graphicFrameLocks noGrp="1"/>
              </p:cNvGraphicFramePr>
              <p:nvPr>
                <p:custDataLst>
                  <p:tags r:id="rId1"/>
                </p:custDataLst>
                <p:extLst>
                  <p:ext uri="{D42A27DB-BD31-4B8C-83A1-F6EECF244321}">
                    <p14:modId xmlns:p14="http://schemas.microsoft.com/office/powerpoint/2010/main" val="2414256882"/>
                  </p:ext>
                </p:extLst>
              </p:nvPr>
            </p:nvGraphicFramePr>
            <p:xfrm>
              <a:off x="8550809" y="1281545"/>
              <a:ext cx="3455990" cy="4651260"/>
            </p:xfrm>
            <a:graphic>
              <a:graphicData uri="http://schemas.openxmlformats.org/drawingml/2006/table">
                <a:tbl>
                  <a:tblPr firstRow="1" firstCol="1" bandRow="1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tableStyleId>{5C22544A-7EE6-4342-B048-85BDC9FD1C3A}</a:tableStyleId>
                  </a:tblPr>
                  <a:tblGrid>
                    <a:gridCol w="143064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02534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08194"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</a:pPr>
                          <a:r>
                            <a:rPr lang="en-US" altLang="zh-CN" sz="10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Device Name</a:t>
                          </a:r>
                          <a:endParaRPr lang="zh-CN" sz="10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9173" marR="19173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</a:pPr>
                          <a:r>
                            <a:rPr lang="en-US" altLang="zh-CN" sz="10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Vacuum baking oven</a:t>
                          </a:r>
                        </a:p>
                      </a:txBody>
                      <a:tcPr marL="19173" marR="19173" marT="0" marB="0"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81160"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</a:pPr>
                          <a:r>
                            <a:rPr lang="en-US" altLang="zh-CN" sz="10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Parameter</a:t>
                          </a:r>
                          <a:endParaRPr lang="zh-CN" sz="10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9173" marR="19173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</a:pPr>
                          <a:r>
                            <a:rPr lang="en-US" altLang="zh-CN" sz="1000" b="1" kern="100" dirty="0">
                              <a:solidFill>
                                <a:schemeClr val="lt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Indicator</a:t>
                          </a:r>
                          <a:endParaRPr lang="zh-CN" altLang="en-US" sz="1000" b="1" kern="100" dirty="0">
                            <a:solidFill>
                              <a:schemeClr val="lt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9173" marR="19173" marT="0" marB="0" anchor="ctr">
                        <a:solidFill>
                          <a:srgbClr val="4472C4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02366">
                    <a:tc>
                      <a:txBody>
                        <a:bodyPr/>
                        <a:lstStyle/>
                        <a:p>
                          <a:pPr indent="0" algn="l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</a:pPr>
                          <a:r>
                            <a:rPr lang="en-US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Effective heating area</a:t>
                          </a:r>
                          <a:endParaRPr lang="zh-CN" sz="9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9173" marR="19173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</a:pPr>
                          <a:r>
                            <a:rPr lang="en-US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0.6m</a:t>
                          </a:r>
                          <a14:m>
                            <m:oMath xmlns:m="http://schemas.openxmlformats.org/officeDocument/2006/math">
                              <m:r>
                                <a:rPr lang="en-US" sz="900" i="1" kern="100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0.6m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900" i="1" kern="100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1.5m</a:t>
                          </a:r>
                          <a:endParaRPr lang="zh-CN" sz="9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9173" marR="19173" marT="0" marB="0"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02366">
                    <a:tc>
                      <a:txBody>
                        <a:bodyPr/>
                        <a:lstStyle/>
                        <a:p>
                          <a:pPr indent="0" algn="l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</a:pPr>
                          <a:r>
                            <a:rPr lang="en-US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Highest Temperature</a:t>
                          </a:r>
                          <a:endParaRPr lang="zh-CN" sz="9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9173" marR="19173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</a:pPr>
                          <a:r>
                            <a:rPr lang="en-US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≥1200</a:t>
                          </a:r>
                          <a:r>
                            <a:rPr lang="zh-CN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℃</a:t>
                          </a:r>
                        </a:p>
                      </a:txBody>
                      <a:tcPr marL="19173" marR="19173" marT="0" marB="0"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202366">
                    <a:tc>
                      <a:txBody>
                        <a:bodyPr/>
                        <a:lstStyle/>
                        <a:p>
                          <a:pPr indent="0" algn="l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</a:pPr>
                          <a:r>
                            <a:rPr lang="en-US" altLang="zh-CN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Operating Temperature</a:t>
                          </a:r>
                          <a:endParaRPr lang="zh-CN" sz="9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9173" marR="19173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</a:pPr>
                          <a:r>
                            <a:rPr lang="en-US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50-1100</a:t>
                          </a:r>
                          <a:r>
                            <a:rPr lang="zh-CN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℃</a:t>
                          </a:r>
                        </a:p>
                      </a:txBody>
                      <a:tcPr marL="19173" marR="19173" marT="0" marB="0" anchor="ctr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202366">
                    <a:tc>
                      <a:txBody>
                        <a:bodyPr/>
                        <a:lstStyle/>
                        <a:p>
                          <a:pPr indent="0" algn="l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</a:pPr>
                          <a:r>
                            <a:rPr lang="en-US" altLang="zh-CN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Total power</a:t>
                          </a:r>
                          <a:endParaRPr lang="zh-CN" sz="9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9173" marR="19173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</a:pPr>
                          <a:r>
                            <a:rPr lang="en-US" altLang="zh-CN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≥</a:t>
                          </a:r>
                          <a:r>
                            <a:rPr lang="en-US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220kW</a:t>
                          </a:r>
                          <a:endParaRPr lang="zh-CN" sz="9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9173" marR="19173" marT="0" marB="0" anchor="ctr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202366">
                    <a:tc>
                      <a:txBody>
                        <a:bodyPr/>
                        <a:lstStyle/>
                        <a:p>
                          <a:pPr indent="0" algn="l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</a:pPr>
                          <a:r>
                            <a:rPr lang="en-US" altLang="zh-CN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Heating power</a:t>
                          </a:r>
                          <a:endParaRPr lang="zh-CN" sz="9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9173" marR="19173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</a:pPr>
                          <a:r>
                            <a:rPr lang="en-US" altLang="zh-CN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≥</a:t>
                          </a:r>
                          <a:r>
                            <a:rPr lang="en-US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180kW</a:t>
                          </a:r>
                          <a:endParaRPr lang="zh-CN" sz="9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9173" marR="19173" marT="0" marB="0" anchor="ctr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404732">
                    <a:tc>
                      <a:txBody>
                        <a:bodyPr/>
                        <a:lstStyle/>
                        <a:p>
                          <a:pPr indent="0" algn="l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</a:pPr>
                          <a:r>
                            <a:rPr lang="en-US" altLang="zh-CN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Temperature control accuracy</a:t>
                          </a:r>
                          <a:endParaRPr lang="zh-CN" sz="9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9173" marR="19173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</a:pPr>
                          <a:r>
                            <a:rPr lang="zh-CN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±</a:t>
                          </a:r>
                          <a:r>
                            <a:rPr lang="en-US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1</a:t>
                          </a:r>
                          <a:r>
                            <a:rPr lang="zh-CN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℃</a:t>
                          </a:r>
                        </a:p>
                      </a:txBody>
                      <a:tcPr marL="19173" marR="19173" marT="0" marB="0" anchor="ctr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202366">
                    <a:tc>
                      <a:txBody>
                        <a:bodyPr/>
                        <a:lstStyle/>
                        <a:p>
                          <a:pPr indent="0" algn="l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</a:pPr>
                          <a:r>
                            <a:rPr lang="en-US" altLang="zh-CN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Leakage rate</a:t>
                          </a:r>
                          <a:endParaRPr lang="zh-CN" sz="9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9173" marR="19173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</a:pPr>
                          <a:r>
                            <a:rPr lang="en-US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&lt; 1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900" i="1" kern="100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10</a:t>
                          </a:r>
                          <a:r>
                            <a:rPr lang="en-US" sz="900" kern="100" baseline="300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-10</a:t>
                          </a:r>
                          <a:r>
                            <a:rPr lang="en-US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Pa m3/s</a:t>
                          </a:r>
                          <a:endParaRPr lang="zh-CN" sz="9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9173" marR="19173" marT="0" marB="0" anchor="ctr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404732">
                    <a:tc>
                      <a:txBody>
                        <a:bodyPr/>
                        <a:lstStyle/>
                        <a:p>
                          <a:pPr indent="0" algn="l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</a:pPr>
                          <a:r>
                            <a:rPr lang="en-US" altLang="zh-CN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Cryogenic extreme vacuum (room temperature)</a:t>
                          </a:r>
                          <a:endParaRPr lang="zh-CN" sz="9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9173" marR="19173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</a:pPr>
                          <a:r>
                            <a:rPr lang="en-US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&lt; 2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900" i="1" kern="100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10</a:t>
                          </a:r>
                          <a:r>
                            <a:rPr lang="en-US" sz="900" kern="100" baseline="300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-6</a:t>
                          </a:r>
                          <a:r>
                            <a:rPr lang="en-US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Pa</a:t>
                          </a:r>
                          <a:endParaRPr lang="zh-CN" sz="9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9173" marR="19173" marT="0" marB="0" anchor="ctr"/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  <a:tr h="202366">
                    <a:tc>
                      <a:txBody>
                        <a:bodyPr/>
                        <a:lstStyle/>
                        <a:p>
                          <a:pPr indent="0" algn="l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</a:pPr>
                          <a:r>
                            <a:rPr lang="en-US" altLang="zh-CN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Vacuum level before heating</a:t>
                          </a:r>
                          <a:endParaRPr lang="zh-CN" sz="9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9173" marR="19173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</a:pPr>
                          <a:r>
                            <a:rPr lang="en-US" altLang="zh-CN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Long-term suction </a:t>
                          </a:r>
                          <a:r>
                            <a:rPr lang="en-US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5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900" i="1" kern="100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10</a:t>
                          </a:r>
                          <a:r>
                            <a:rPr lang="en-US" sz="900" kern="100" baseline="300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-6</a:t>
                          </a:r>
                          <a:r>
                            <a:rPr lang="en-US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Pa</a:t>
                          </a:r>
                          <a:endParaRPr lang="zh-CN" sz="9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9173" marR="19173" marT="0" marB="0" anchor="ctr"/>
                    </a:tc>
                    <a:extLst>
                      <a:ext uri="{0D108BD9-81ED-4DB2-BD59-A6C34878D82A}">
                        <a16:rowId xmlns:a16="http://schemas.microsoft.com/office/drawing/2014/main" val="10010"/>
                      </a:ext>
                    </a:extLst>
                  </a:tr>
                  <a:tr h="404732">
                    <a:tc>
                      <a:txBody>
                        <a:bodyPr/>
                        <a:lstStyle/>
                        <a:p>
                          <a:pPr indent="0" algn="l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</a:pPr>
                          <a:r>
                            <a:rPr lang="en-US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High-Temperature Extreme Vacuum (900℃)</a:t>
                          </a:r>
                          <a:endParaRPr lang="zh-CN" sz="9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9173" marR="19173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</a:pPr>
                          <a:r>
                            <a:rPr lang="en-US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&lt; 3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900" i="1" kern="100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10</a:t>
                          </a:r>
                          <a:r>
                            <a:rPr lang="en-US" sz="900" kern="100" baseline="300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-5</a:t>
                          </a:r>
                          <a:r>
                            <a:rPr lang="en-US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 Pa</a:t>
                          </a:r>
                          <a:endParaRPr lang="zh-CN" sz="9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9173" marR="19173" marT="0" marB="0" anchor="ctr"/>
                    </a:tc>
                    <a:extLst>
                      <a:ext uri="{0D108BD9-81ED-4DB2-BD59-A6C34878D82A}">
                        <a16:rowId xmlns:a16="http://schemas.microsoft.com/office/drawing/2014/main" val="10011"/>
                      </a:ext>
                    </a:extLst>
                  </a:tr>
                  <a:tr h="202366">
                    <a:tc>
                      <a:txBody>
                        <a:bodyPr/>
                        <a:lstStyle/>
                        <a:p>
                          <a:pPr indent="0" algn="l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</a:pPr>
                          <a:r>
                            <a:rPr lang="en-US" altLang="zh-CN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Pressure rise rate</a:t>
                          </a:r>
                          <a:endParaRPr lang="zh-CN" sz="9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9173" marR="19173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</a:pPr>
                          <a:r>
                            <a:rPr lang="en-US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&lt; 0.05 Pa/h</a:t>
                          </a:r>
                          <a:endParaRPr lang="zh-CN" sz="9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9173" marR="19173" marT="0" marB="0" anchor="ctr"/>
                    </a:tc>
                    <a:extLst>
                      <a:ext uri="{0D108BD9-81ED-4DB2-BD59-A6C34878D82A}">
                        <a16:rowId xmlns:a16="http://schemas.microsoft.com/office/drawing/2014/main" val="10012"/>
                      </a:ext>
                    </a:extLst>
                  </a:tr>
                  <a:tr h="404732">
                    <a:tc>
                      <a:txBody>
                        <a:bodyPr/>
                        <a:lstStyle/>
                        <a:p>
                          <a:pPr indent="0" algn="l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</a:pPr>
                          <a:r>
                            <a:rPr lang="en-US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Temperature uniformity (holding at 900℃)</a:t>
                          </a:r>
                          <a:endParaRPr lang="zh-CN" sz="9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9173" marR="19173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</a:pPr>
                          <a:r>
                            <a:rPr lang="en-US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&lt; </a:t>
                          </a:r>
                          <a:r>
                            <a:rPr lang="zh-CN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±</a:t>
                          </a:r>
                          <a:r>
                            <a:rPr lang="en-US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lang="zh-CN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℃</a:t>
                          </a:r>
                        </a:p>
                      </a:txBody>
                      <a:tcPr marL="19173" marR="19173" marT="0" marB="0" anchor="ctr"/>
                    </a:tc>
                    <a:extLst>
                      <a:ext uri="{0D108BD9-81ED-4DB2-BD59-A6C34878D82A}">
                        <a16:rowId xmlns:a16="http://schemas.microsoft.com/office/drawing/2014/main" val="10015"/>
                      </a:ext>
                    </a:extLst>
                  </a:tr>
                  <a:tr h="216952">
                    <a:tc>
                      <a:txBody>
                        <a:bodyPr/>
                        <a:lstStyle/>
                        <a:p>
                          <a:pPr indent="0" algn="l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</a:pPr>
                          <a:r>
                            <a:rPr lang="en-US" altLang="zh-CN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Heating and cooling rate</a:t>
                          </a:r>
                          <a:endParaRPr lang="zh-CN" sz="9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9173" marR="19173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</a:pPr>
                          <a:r>
                            <a:rPr lang="en-US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1</a:t>
                          </a:r>
                          <a:r>
                            <a:rPr lang="zh-CN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℃</a:t>
                          </a:r>
                          <a:r>
                            <a:rPr lang="en-US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/min-10</a:t>
                          </a:r>
                          <a:r>
                            <a:rPr lang="zh-CN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℃</a:t>
                          </a:r>
                          <a:r>
                            <a:rPr lang="en-US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/min a</a:t>
                          </a:r>
                          <a:r>
                            <a:rPr lang="en-US" altLang="zh-CN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djustable</a:t>
                          </a:r>
                          <a:endParaRPr lang="zh-CN" sz="9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9173" marR="19173" marT="0" marB="0" anchor="ctr"/>
                    </a:tc>
                    <a:extLst>
                      <a:ext uri="{0D108BD9-81ED-4DB2-BD59-A6C34878D82A}">
                        <a16:rowId xmlns:a16="http://schemas.microsoft.com/office/drawing/2014/main" val="10016"/>
                      </a:ext>
                    </a:extLst>
                  </a:tr>
                  <a:tr h="202366">
                    <a:tc>
                      <a:txBody>
                        <a:bodyPr/>
                        <a:lstStyle/>
                        <a:p>
                          <a:pPr indent="0" algn="l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</a:pPr>
                          <a:r>
                            <a:rPr lang="en-US" altLang="zh-CN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Low vacuum pump</a:t>
                          </a:r>
                          <a:endParaRPr lang="zh-CN" sz="9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9173" marR="19173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</a:pPr>
                          <a:r>
                            <a:rPr lang="en-US" altLang="zh-CN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Roots Pump +Dry Screw Pump</a:t>
                          </a:r>
                          <a:endParaRPr lang="zh-CN" sz="9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9173" marR="19173" marT="0" marB="0" anchor="ctr"/>
                    </a:tc>
                    <a:extLst>
                      <a:ext uri="{0D108BD9-81ED-4DB2-BD59-A6C34878D82A}">
                        <a16:rowId xmlns:a16="http://schemas.microsoft.com/office/drawing/2014/main" val="10021"/>
                      </a:ext>
                    </a:extLst>
                  </a:tr>
                  <a:tr h="202366">
                    <a:tc>
                      <a:txBody>
                        <a:bodyPr/>
                        <a:lstStyle/>
                        <a:p>
                          <a:pPr indent="0" algn="l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</a:pPr>
                          <a:r>
                            <a:rPr lang="en-US" altLang="zh-CN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High vacuum pump</a:t>
                          </a:r>
                          <a:endParaRPr lang="zh-CN" sz="9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9173" marR="19173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</a:pPr>
                          <a:r>
                            <a:rPr lang="en-US" altLang="zh-CN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Molecular </a:t>
                          </a:r>
                          <a:r>
                            <a:rPr lang="en-US" altLang="zh-CN" sz="900" kern="100" dirty="0" err="1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pump,+cryogenic</a:t>
                          </a:r>
                          <a:r>
                            <a:rPr lang="en-US" altLang="zh-CN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 pump</a:t>
                          </a:r>
                          <a:endParaRPr lang="zh-CN" sz="9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9173" marR="19173" marT="0" marB="0" anchor="ctr"/>
                    </a:tc>
                    <a:extLst>
                      <a:ext uri="{0D108BD9-81ED-4DB2-BD59-A6C34878D82A}">
                        <a16:rowId xmlns:a16="http://schemas.microsoft.com/office/drawing/2014/main" val="10022"/>
                      </a:ext>
                    </a:extLst>
                  </a:tr>
                  <a:tr h="202366">
                    <a:tc>
                      <a:txBody>
                        <a:bodyPr/>
                        <a:lstStyle/>
                        <a:p>
                          <a:pPr indent="0" algn="l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</a:pPr>
                          <a:r>
                            <a:rPr lang="en-US" altLang="zh-CN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Maximum furnace load</a:t>
                          </a:r>
                          <a:endParaRPr lang="zh-CN" sz="9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9173" marR="19173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</a:pPr>
                          <a:r>
                            <a:rPr lang="zh-CN" altLang="en-US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＞</a:t>
                          </a:r>
                          <a:r>
                            <a:rPr lang="en-US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600kg</a:t>
                          </a:r>
                          <a:endParaRPr lang="zh-CN" sz="9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9173" marR="19173" marT="0" marB="0" anchor="ctr"/>
                    </a:tc>
                    <a:extLst>
                      <a:ext uri="{0D108BD9-81ED-4DB2-BD59-A6C34878D82A}">
                        <a16:rowId xmlns:a16="http://schemas.microsoft.com/office/drawing/2014/main" val="1002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32" name="表格 31">
                <a:extLst>
                  <a:ext uri="{FF2B5EF4-FFF2-40B4-BE49-F238E27FC236}">
                    <a16:creationId xmlns:a16="http://schemas.microsoft.com/office/drawing/2014/main" id="{131A46CF-D9C7-80F3-AFB3-7659CA4D51B5}"/>
                  </a:ext>
                </a:extLst>
              </p:cNvPr>
              <p:cNvGraphicFramePr>
                <a:graphicFrameLocks noGrp="1"/>
              </p:cNvGraphicFramePr>
              <p:nvPr>
                <p:custDataLst>
                  <p:tags r:id="rId1"/>
                </p:custDataLst>
                <p:extLst>
                  <p:ext uri="{D42A27DB-BD31-4B8C-83A1-F6EECF244321}">
                    <p14:modId xmlns:p14="http://schemas.microsoft.com/office/powerpoint/2010/main" val="2414256882"/>
                  </p:ext>
                </p:extLst>
              </p:nvPr>
            </p:nvGraphicFramePr>
            <p:xfrm>
              <a:off x="8550809" y="1281545"/>
              <a:ext cx="3455990" cy="4651260"/>
            </p:xfrm>
            <a:graphic>
              <a:graphicData uri="http://schemas.openxmlformats.org/drawingml/2006/table">
                <a:tbl>
                  <a:tblPr firstRow="1" firstCol="1" bandRow="1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tableStyleId>{5C22544A-7EE6-4342-B048-85BDC9FD1C3A}</a:tableStyleId>
                  </a:tblPr>
                  <a:tblGrid>
                    <a:gridCol w="143064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02534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08194"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</a:pPr>
                          <a:r>
                            <a:rPr lang="en-US" altLang="zh-CN" sz="10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Device Name</a:t>
                          </a:r>
                          <a:endParaRPr lang="zh-CN" sz="10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9173" marR="19173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</a:pPr>
                          <a:r>
                            <a:rPr lang="en-US" altLang="zh-CN" sz="10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Vacuum baking oven</a:t>
                          </a:r>
                        </a:p>
                      </a:txBody>
                      <a:tcPr marL="19173" marR="19173" marT="0" marB="0"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81160"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</a:pPr>
                          <a:r>
                            <a:rPr lang="en-US" altLang="zh-CN" sz="10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Parameter</a:t>
                          </a:r>
                          <a:endParaRPr lang="zh-CN" sz="10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9173" marR="19173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</a:pPr>
                          <a:r>
                            <a:rPr lang="en-US" altLang="zh-CN" sz="1000" b="1" kern="100" dirty="0">
                              <a:solidFill>
                                <a:schemeClr val="lt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Indicator</a:t>
                          </a:r>
                          <a:endParaRPr lang="zh-CN" altLang="en-US" sz="1000" b="1" kern="100" dirty="0">
                            <a:solidFill>
                              <a:schemeClr val="lt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9173" marR="19173" marT="0" marB="0" anchor="ctr">
                        <a:solidFill>
                          <a:srgbClr val="4472C4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02366">
                    <a:tc>
                      <a:txBody>
                        <a:bodyPr/>
                        <a:lstStyle/>
                        <a:p>
                          <a:pPr indent="0" algn="l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</a:pPr>
                          <a:r>
                            <a:rPr lang="en-US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Effective heating area</a:t>
                          </a:r>
                          <a:endParaRPr lang="zh-CN" sz="9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9173" marR="19173" marT="0" marB="0"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9173" marR="19173" marT="0" marB="0" anchor="ctr">
                        <a:blipFill>
                          <a:blip r:embed="rId16"/>
                          <a:stretch>
                            <a:fillRect l="-72072" t="-309091" r="-5105" b="-196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02366">
                    <a:tc>
                      <a:txBody>
                        <a:bodyPr/>
                        <a:lstStyle/>
                        <a:p>
                          <a:pPr indent="0" algn="l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</a:pPr>
                          <a:r>
                            <a:rPr lang="en-US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Highest Temperature</a:t>
                          </a:r>
                          <a:endParaRPr lang="zh-CN" sz="9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9173" marR="19173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</a:pPr>
                          <a:r>
                            <a:rPr lang="en-US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≥1200</a:t>
                          </a:r>
                          <a:r>
                            <a:rPr lang="zh-CN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℃</a:t>
                          </a:r>
                        </a:p>
                      </a:txBody>
                      <a:tcPr marL="19173" marR="19173" marT="0" marB="0"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202366">
                    <a:tc>
                      <a:txBody>
                        <a:bodyPr/>
                        <a:lstStyle/>
                        <a:p>
                          <a:pPr indent="0" algn="l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</a:pPr>
                          <a:r>
                            <a:rPr lang="en-US" altLang="zh-CN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Operating Temperature</a:t>
                          </a:r>
                          <a:endParaRPr lang="zh-CN" sz="9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9173" marR="19173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</a:pPr>
                          <a:r>
                            <a:rPr lang="en-US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50-1100</a:t>
                          </a:r>
                          <a:r>
                            <a:rPr lang="zh-CN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℃</a:t>
                          </a:r>
                        </a:p>
                      </a:txBody>
                      <a:tcPr marL="19173" marR="19173" marT="0" marB="0" anchor="ctr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202366">
                    <a:tc>
                      <a:txBody>
                        <a:bodyPr/>
                        <a:lstStyle/>
                        <a:p>
                          <a:pPr indent="0" algn="l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</a:pPr>
                          <a:r>
                            <a:rPr lang="en-US" altLang="zh-CN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Total power</a:t>
                          </a:r>
                          <a:endParaRPr lang="zh-CN" sz="9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9173" marR="19173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</a:pPr>
                          <a:r>
                            <a:rPr lang="en-US" altLang="zh-CN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≥</a:t>
                          </a:r>
                          <a:r>
                            <a:rPr lang="en-US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220kW</a:t>
                          </a:r>
                          <a:endParaRPr lang="zh-CN" sz="9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9173" marR="19173" marT="0" marB="0" anchor="ctr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202366">
                    <a:tc>
                      <a:txBody>
                        <a:bodyPr/>
                        <a:lstStyle/>
                        <a:p>
                          <a:pPr indent="0" algn="l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</a:pPr>
                          <a:r>
                            <a:rPr lang="en-US" altLang="zh-CN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Heating power</a:t>
                          </a:r>
                          <a:endParaRPr lang="zh-CN" sz="9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9173" marR="19173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</a:pPr>
                          <a:r>
                            <a:rPr lang="en-US" altLang="zh-CN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≥</a:t>
                          </a:r>
                          <a:r>
                            <a:rPr lang="en-US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180kW</a:t>
                          </a:r>
                          <a:endParaRPr lang="zh-CN" sz="9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9173" marR="19173" marT="0" marB="0" anchor="ctr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404732">
                    <a:tc>
                      <a:txBody>
                        <a:bodyPr/>
                        <a:lstStyle/>
                        <a:p>
                          <a:pPr indent="0" algn="l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</a:pPr>
                          <a:r>
                            <a:rPr lang="en-US" altLang="zh-CN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Temperature control accuracy</a:t>
                          </a:r>
                          <a:endParaRPr lang="zh-CN" sz="9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9173" marR="19173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</a:pPr>
                          <a:r>
                            <a:rPr lang="zh-CN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±</a:t>
                          </a:r>
                          <a:r>
                            <a:rPr lang="en-US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1</a:t>
                          </a:r>
                          <a:r>
                            <a:rPr lang="zh-CN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℃</a:t>
                          </a:r>
                        </a:p>
                      </a:txBody>
                      <a:tcPr marL="19173" marR="19173" marT="0" marB="0" anchor="ctr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202366">
                    <a:tc>
                      <a:txBody>
                        <a:bodyPr/>
                        <a:lstStyle/>
                        <a:p>
                          <a:pPr indent="0" algn="l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</a:pPr>
                          <a:r>
                            <a:rPr lang="en-US" altLang="zh-CN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Leakage rate</a:t>
                          </a:r>
                          <a:endParaRPr lang="zh-CN" sz="9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9173" marR="19173" marT="0" marB="0"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9173" marR="19173" marT="0" marB="0" anchor="ctr">
                        <a:blipFill>
                          <a:blip r:embed="rId16"/>
                          <a:stretch>
                            <a:fillRect l="-72072" t="-982353" r="-5105" b="-12235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404732">
                    <a:tc>
                      <a:txBody>
                        <a:bodyPr/>
                        <a:lstStyle/>
                        <a:p>
                          <a:pPr indent="0" algn="l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</a:pPr>
                          <a:r>
                            <a:rPr lang="en-US" altLang="zh-CN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Cryogenic extreme vacuum (room temperature)</a:t>
                          </a:r>
                          <a:endParaRPr lang="zh-CN" sz="9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9173" marR="19173" marT="0" marB="0"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9173" marR="19173" marT="0" marB="0" anchor="ctr">
                        <a:blipFill>
                          <a:blip r:embed="rId16"/>
                          <a:stretch>
                            <a:fillRect l="-72072" t="-557576" r="-5105" b="-53030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  <a:tr h="202366">
                    <a:tc>
                      <a:txBody>
                        <a:bodyPr/>
                        <a:lstStyle/>
                        <a:p>
                          <a:pPr indent="0" algn="l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</a:pPr>
                          <a:r>
                            <a:rPr lang="en-US" altLang="zh-CN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Vacuum level before heating</a:t>
                          </a:r>
                          <a:endParaRPr lang="zh-CN" sz="9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9173" marR="19173" marT="0" marB="0"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9173" marR="19173" marT="0" marB="0" anchor="ctr">
                        <a:blipFill>
                          <a:blip r:embed="rId16"/>
                          <a:stretch>
                            <a:fillRect l="-72072" t="-1315152" r="-5105" b="-96060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10"/>
                      </a:ext>
                    </a:extLst>
                  </a:tr>
                  <a:tr h="404732">
                    <a:tc>
                      <a:txBody>
                        <a:bodyPr/>
                        <a:lstStyle/>
                        <a:p>
                          <a:pPr indent="0" algn="l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</a:pPr>
                          <a:r>
                            <a:rPr lang="en-US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High-Temperature Extreme Vacuum (900℃)</a:t>
                          </a:r>
                          <a:endParaRPr lang="zh-CN" sz="9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9173" marR="19173" marT="0" marB="0"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9173" marR="19173" marT="0" marB="0" anchor="ctr">
                        <a:blipFill>
                          <a:blip r:embed="rId16"/>
                          <a:stretch>
                            <a:fillRect l="-72072" t="-697015" r="-5105" b="-37313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11"/>
                      </a:ext>
                    </a:extLst>
                  </a:tr>
                  <a:tr h="202366">
                    <a:tc>
                      <a:txBody>
                        <a:bodyPr/>
                        <a:lstStyle/>
                        <a:p>
                          <a:pPr indent="0" algn="l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</a:pPr>
                          <a:r>
                            <a:rPr lang="en-US" altLang="zh-CN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Pressure rise rate</a:t>
                          </a:r>
                          <a:endParaRPr lang="zh-CN" sz="9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9173" marR="19173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</a:pPr>
                          <a:r>
                            <a:rPr lang="en-US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&lt; 0.05 Pa/h</a:t>
                          </a:r>
                          <a:endParaRPr lang="zh-CN" sz="9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9173" marR="19173" marT="0" marB="0" anchor="ctr"/>
                    </a:tc>
                    <a:extLst>
                      <a:ext uri="{0D108BD9-81ED-4DB2-BD59-A6C34878D82A}">
                        <a16:rowId xmlns:a16="http://schemas.microsoft.com/office/drawing/2014/main" val="10012"/>
                      </a:ext>
                    </a:extLst>
                  </a:tr>
                  <a:tr h="404732">
                    <a:tc>
                      <a:txBody>
                        <a:bodyPr/>
                        <a:lstStyle/>
                        <a:p>
                          <a:pPr indent="0" algn="l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</a:pPr>
                          <a:r>
                            <a:rPr lang="en-US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Temperature uniformity (holding at 900℃)</a:t>
                          </a:r>
                          <a:endParaRPr lang="zh-CN" sz="9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9173" marR="19173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</a:pPr>
                          <a:r>
                            <a:rPr lang="en-US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&lt; </a:t>
                          </a:r>
                          <a:r>
                            <a:rPr lang="zh-CN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±</a:t>
                          </a:r>
                          <a:r>
                            <a:rPr lang="en-US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lang="zh-CN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℃</a:t>
                          </a:r>
                        </a:p>
                      </a:txBody>
                      <a:tcPr marL="19173" marR="19173" marT="0" marB="0" anchor="ctr"/>
                    </a:tc>
                    <a:extLst>
                      <a:ext uri="{0D108BD9-81ED-4DB2-BD59-A6C34878D82A}">
                        <a16:rowId xmlns:a16="http://schemas.microsoft.com/office/drawing/2014/main" val="10015"/>
                      </a:ext>
                    </a:extLst>
                  </a:tr>
                  <a:tr h="216952">
                    <a:tc>
                      <a:txBody>
                        <a:bodyPr/>
                        <a:lstStyle/>
                        <a:p>
                          <a:pPr indent="0" algn="l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</a:pPr>
                          <a:r>
                            <a:rPr lang="en-US" altLang="zh-CN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Heating and cooling rate</a:t>
                          </a:r>
                          <a:endParaRPr lang="zh-CN" sz="9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9173" marR="19173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</a:pPr>
                          <a:r>
                            <a:rPr lang="en-US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1</a:t>
                          </a:r>
                          <a:r>
                            <a:rPr lang="zh-CN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℃</a:t>
                          </a:r>
                          <a:r>
                            <a:rPr lang="en-US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/min-10</a:t>
                          </a:r>
                          <a:r>
                            <a:rPr lang="zh-CN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℃</a:t>
                          </a:r>
                          <a:r>
                            <a:rPr lang="en-US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/min a</a:t>
                          </a:r>
                          <a:r>
                            <a:rPr lang="en-US" altLang="zh-CN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djustable</a:t>
                          </a:r>
                          <a:endParaRPr lang="zh-CN" sz="9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9173" marR="19173" marT="0" marB="0" anchor="ctr"/>
                    </a:tc>
                    <a:extLst>
                      <a:ext uri="{0D108BD9-81ED-4DB2-BD59-A6C34878D82A}">
                        <a16:rowId xmlns:a16="http://schemas.microsoft.com/office/drawing/2014/main" val="10016"/>
                      </a:ext>
                    </a:extLst>
                  </a:tr>
                  <a:tr h="202366">
                    <a:tc>
                      <a:txBody>
                        <a:bodyPr/>
                        <a:lstStyle/>
                        <a:p>
                          <a:pPr indent="0" algn="l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</a:pPr>
                          <a:r>
                            <a:rPr lang="en-US" altLang="zh-CN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Low vacuum pump</a:t>
                          </a:r>
                          <a:endParaRPr lang="zh-CN" sz="9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9173" marR="19173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</a:pPr>
                          <a:r>
                            <a:rPr lang="en-US" altLang="zh-CN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Roots Pump +Dry Screw Pump</a:t>
                          </a:r>
                          <a:endParaRPr lang="zh-CN" sz="9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9173" marR="19173" marT="0" marB="0" anchor="ctr"/>
                    </a:tc>
                    <a:extLst>
                      <a:ext uri="{0D108BD9-81ED-4DB2-BD59-A6C34878D82A}">
                        <a16:rowId xmlns:a16="http://schemas.microsoft.com/office/drawing/2014/main" val="10021"/>
                      </a:ext>
                    </a:extLst>
                  </a:tr>
                  <a:tr h="202366">
                    <a:tc>
                      <a:txBody>
                        <a:bodyPr/>
                        <a:lstStyle/>
                        <a:p>
                          <a:pPr indent="0" algn="l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</a:pPr>
                          <a:r>
                            <a:rPr lang="en-US" altLang="zh-CN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High vacuum pump</a:t>
                          </a:r>
                          <a:endParaRPr lang="zh-CN" sz="9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9173" marR="19173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</a:pPr>
                          <a:r>
                            <a:rPr lang="en-US" altLang="zh-CN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Molecular </a:t>
                          </a:r>
                          <a:r>
                            <a:rPr lang="en-US" altLang="zh-CN" sz="900" kern="100" dirty="0" err="1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pump,+cryogenic</a:t>
                          </a:r>
                          <a:r>
                            <a:rPr lang="en-US" altLang="zh-CN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 pump</a:t>
                          </a:r>
                          <a:endParaRPr lang="zh-CN" sz="9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9173" marR="19173" marT="0" marB="0" anchor="ctr"/>
                    </a:tc>
                    <a:extLst>
                      <a:ext uri="{0D108BD9-81ED-4DB2-BD59-A6C34878D82A}">
                        <a16:rowId xmlns:a16="http://schemas.microsoft.com/office/drawing/2014/main" val="10022"/>
                      </a:ext>
                    </a:extLst>
                  </a:tr>
                  <a:tr h="202366">
                    <a:tc>
                      <a:txBody>
                        <a:bodyPr/>
                        <a:lstStyle/>
                        <a:p>
                          <a:pPr indent="0" algn="l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</a:pPr>
                          <a:r>
                            <a:rPr lang="en-US" altLang="zh-CN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Maximum furnace load</a:t>
                          </a:r>
                          <a:endParaRPr lang="zh-CN" sz="9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9173" marR="19173" marT="0" marB="0" anchor="ctr"/>
                    </a:tc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</a:pPr>
                          <a:r>
                            <a:rPr lang="zh-CN" altLang="en-US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＞</a:t>
                          </a:r>
                          <a:r>
                            <a:rPr lang="en-US" sz="900" kern="100" dirty="0">
                              <a:effectLst/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600kg</a:t>
                          </a:r>
                          <a:endParaRPr lang="zh-CN" sz="9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9173" marR="19173" marT="0" marB="0" anchor="ctr"/>
                    </a:tc>
                    <a:extLst>
                      <a:ext uri="{0D108BD9-81ED-4DB2-BD59-A6C34878D82A}">
                        <a16:rowId xmlns:a16="http://schemas.microsoft.com/office/drawing/2014/main" val="1002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061522616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文本框 8"/>
          <p:cNvSpPr txBox="1">
            <a:spLocks noChangeArrowheads="1"/>
          </p:cNvSpPr>
          <p:nvPr/>
        </p:nvSpPr>
        <p:spPr bwMode="auto">
          <a:xfrm>
            <a:off x="2514616" y="-1179513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7825" y="220980"/>
            <a:ext cx="3491230" cy="730885"/>
          </a:xfrm>
          <a:prstGeom prst="rect">
            <a:avLst/>
          </a:prstGeom>
        </p:spPr>
      </p:pic>
      <p:pic>
        <p:nvPicPr>
          <p:cNvPr id="1026" name="Picture 2" descr="TTC 20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195" y="220980"/>
            <a:ext cx="2053590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直线连接符 14"/>
          <p:cNvCxnSpPr/>
          <p:nvPr/>
        </p:nvCxnSpPr>
        <p:spPr>
          <a:xfrm>
            <a:off x="377825" y="1079500"/>
            <a:ext cx="11490960" cy="0"/>
          </a:xfrm>
          <a:prstGeom prst="line">
            <a:avLst/>
          </a:prstGeom>
          <a:ln>
            <a:solidFill>
              <a:srgbClr val="083388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988060" y="2969260"/>
            <a:ext cx="10215880" cy="8902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dirty="0">
                <a:solidFill>
                  <a:srgbClr val="083388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preliminary experiment on 1.3GHz single cell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83388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36367308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文本框 8"/>
          <p:cNvSpPr txBox="1">
            <a:spLocks noChangeArrowheads="1"/>
          </p:cNvSpPr>
          <p:nvPr/>
        </p:nvSpPr>
        <p:spPr bwMode="auto">
          <a:xfrm>
            <a:off x="2514616" y="-1179513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7825" y="220980"/>
            <a:ext cx="3491230" cy="730885"/>
          </a:xfrm>
          <a:prstGeom prst="rect">
            <a:avLst/>
          </a:prstGeom>
        </p:spPr>
      </p:pic>
      <p:pic>
        <p:nvPicPr>
          <p:cNvPr id="1026" name="Picture 2" descr="TTC 20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195" y="220980"/>
            <a:ext cx="2053590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直线连接符 14"/>
          <p:cNvCxnSpPr/>
          <p:nvPr/>
        </p:nvCxnSpPr>
        <p:spPr>
          <a:xfrm>
            <a:off x="377825" y="1079500"/>
            <a:ext cx="11490960" cy="0"/>
          </a:xfrm>
          <a:prstGeom prst="line">
            <a:avLst/>
          </a:prstGeom>
          <a:ln>
            <a:solidFill>
              <a:srgbClr val="083388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3" name="图片 2" descr="粒子研究院logo_左右组合1-标准色"/>
          <p:cNvPicPr>
            <a:picLocks noChangeAspect="1"/>
          </p:cNvPicPr>
          <p:nvPr/>
        </p:nvPicPr>
        <p:blipFill>
          <a:blip r:embed="rId5"/>
          <a:srcRect l="6908" r="64940"/>
          <a:stretch>
            <a:fillRect/>
          </a:stretch>
        </p:blipFill>
        <p:spPr>
          <a:xfrm>
            <a:off x="26168" y="6090649"/>
            <a:ext cx="919480" cy="6794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: 圆角 1">
                <a:extLst>
                  <a:ext uri="{FF2B5EF4-FFF2-40B4-BE49-F238E27FC236}">
                    <a16:creationId xmlns:a16="http://schemas.microsoft.com/office/drawing/2014/main" id="{1EBB9072-D792-2D34-09DC-8F384FFC9CA3}"/>
                  </a:ext>
                </a:extLst>
              </p:cNvPr>
              <p:cNvSpPr/>
              <p:nvPr/>
            </p:nvSpPr>
            <p:spPr bwMode="auto">
              <a:xfrm>
                <a:off x="720221" y="1334836"/>
                <a:ext cx="2016761" cy="330591"/>
              </a:xfrm>
              <a:prstGeom prst="round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rPr>
                  <a:t>EP </a:t>
                </a:r>
                <a14:m>
                  <m:oMath xmlns:m="http://schemas.openxmlformats.org/officeDocument/2006/math">
                    <m:r>
                      <a:rPr kumimoji="0" lang="en-US" altLang="zh-CN" sz="1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132</m:t>
                    </m:r>
                    <m:r>
                      <a:rPr kumimoji="0" lang="zh-CN" altLang="en-US" sz="1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𝜇</m:t>
                    </m:r>
                    <m:r>
                      <m:rPr>
                        <m:sty m:val="p"/>
                      </m:rPr>
                      <a:rPr kumimoji="0" lang="en-US" altLang="zh-CN" sz="1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m</m:t>
                    </m:r>
                  </m:oMath>
                </a14:m>
                <a:endPara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mc:Choice>
        <mc:Fallback xmlns="">
          <p:sp>
            <p:nvSpPr>
              <p:cNvPr id="2" name="矩形: 圆角 1">
                <a:extLst>
                  <a:ext uri="{FF2B5EF4-FFF2-40B4-BE49-F238E27FC236}">
                    <a16:creationId xmlns:a16="http://schemas.microsoft.com/office/drawing/2014/main" id="{1EBB9072-D792-2D34-09DC-8F384FFC9C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0221" y="1334836"/>
                <a:ext cx="2016761" cy="330591"/>
              </a:xfrm>
              <a:prstGeom prst="roundRect">
                <a:avLst/>
              </a:prstGeom>
              <a:blipFill>
                <a:blip r:embed="rId6"/>
                <a:stretch>
                  <a:fillRect b="-1786"/>
                </a:stretch>
              </a:blip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箭头: 下 3">
            <a:extLst>
              <a:ext uri="{FF2B5EF4-FFF2-40B4-BE49-F238E27FC236}">
                <a16:creationId xmlns:a16="http://schemas.microsoft.com/office/drawing/2014/main" id="{87F1CDE5-18E3-9A1C-1836-5F47BF16786D}"/>
              </a:ext>
            </a:extLst>
          </p:cNvPr>
          <p:cNvSpPr/>
          <p:nvPr/>
        </p:nvSpPr>
        <p:spPr>
          <a:xfrm>
            <a:off x="1622464" y="1682467"/>
            <a:ext cx="212271" cy="216805"/>
          </a:xfrm>
          <a:prstGeom prst="down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: 圆角 4">
                <a:extLst>
                  <a:ext uri="{FF2B5EF4-FFF2-40B4-BE49-F238E27FC236}">
                    <a16:creationId xmlns:a16="http://schemas.microsoft.com/office/drawing/2014/main" id="{0EE5EE43-7333-3A53-B491-196EBCC0A543}"/>
                  </a:ext>
                </a:extLst>
              </p:cNvPr>
              <p:cNvSpPr/>
              <p:nvPr/>
            </p:nvSpPr>
            <p:spPr bwMode="auto">
              <a:xfrm>
                <a:off x="720222" y="1917739"/>
                <a:ext cx="2016760" cy="330591"/>
              </a:xfrm>
              <a:prstGeom prst="round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algn="ctr">
                  <a:defRPr/>
                </a:pPr>
                <a:r>
                  <a:rPr lang="en-US" altLang="zh-CN" sz="1200" dirty="0">
                    <a:solidFill>
                      <a:prstClr val="black"/>
                    </a:solidFill>
                  </a:rPr>
                  <a:t>BCP 60</a:t>
                </a:r>
                <a14:m>
                  <m:oMath xmlns:m="http://schemas.openxmlformats.org/officeDocument/2006/math">
                    <m:r>
                      <a:rPr lang="zh-CN" altLang="en-US" sz="1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m:rPr>
                        <m:sty m:val="p"/>
                      </m:rPr>
                      <a:rPr lang="en-US" altLang="zh-CN" sz="1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endParaRPr lang="zh-CN" altLang="en-US" sz="1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" name="矩形: 圆角 4">
                <a:extLst>
                  <a:ext uri="{FF2B5EF4-FFF2-40B4-BE49-F238E27FC236}">
                    <a16:creationId xmlns:a16="http://schemas.microsoft.com/office/drawing/2014/main" id="{0EE5EE43-7333-3A53-B491-196EBCC0A5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0222" y="1917739"/>
                <a:ext cx="2016760" cy="330591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: 圆角 5">
                <a:extLst>
                  <a:ext uri="{FF2B5EF4-FFF2-40B4-BE49-F238E27FC236}">
                    <a16:creationId xmlns:a16="http://schemas.microsoft.com/office/drawing/2014/main" id="{D9E6741C-8970-0120-2ADB-9BD8648AA3CE}"/>
                  </a:ext>
                </a:extLst>
              </p:cNvPr>
              <p:cNvSpPr/>
              <p:nvPr/>
            </p:nvSpPr>
            <p:spPr bwMode="auto">
              <a:xfrm>
                <a:off x="720221" y="2502069"/>
                <a:ext cx="2016759" cy="330591"/>
              </a:xfrm>
              <a:prstGeom prst="round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altLang="zh-CN" sz="1200" dirty="0">
                    <a:solidFill>
                      <a:prstClr val="black"/>
                    </a:solidFill>
                  </a:rPr>
                  <a:t>Out</a:t>
                </a:r>
                <a:r>
                  <a:rPr lang="zh-CN" altLang="en-US" sz="1200" dirty="0">
                    <a:solidFill>
                      <a:prstClr val="black"/>
                    </a:solidFill>
                  </a:rPr>
                  <a:t> </a:t>
                </a:r>
                <a:r>
                  <a:rPr lang="en-US" altLang="zh-CN" sz="1200" dirty="0">
                    <a:solidFill>
                      <a:prstClr val="black"/>
                    </a:solidFill>
                  </a:rPr>
                  <a:t>BCP 10</a:t>
                </a:r>
                <a14:m>
                  <m:oMath xmlns:m="http://schemas.openxmlformats.org/officeDocument/2006/math">
                    <m:r>
                      <a:rPr lang="zh-CN" altLang="en-US" sz="1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m:rPr>
                        <m:sty m:val="p"/>
                      </m:rPr>
                      <a:rPr lang="en-US" altLang="zh-CN" sz="1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endParaRPr lang="zh-CN" altLang="en-US" sz="1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" name="矩形: 圆角 5">
                <a:extLst>
                  <a:ext uri="{FF2B5EF4-FFF2-40B4-BE49-F238E27FC236}">
                    <a16:creationId xmlns:a16="http://schemas.microsoft.com/office/drawing/2014/main" id="{D9E6741C-8970-0120-2ADB-9BD8648AA3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0221" y="2502069"/>
                <a:ext cx="2016759" cy="330591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箭头: 下 6">
            <a:extLst>
              <a:ext uri="{FF2B5EF4-FFF2-40B4-BE49-F238E27FC236}">
                <a16:creationId xmlns:a16="http://schemas.microsoft.com/office/drawing/2014/main" id="{03E05FA6-8F0A-9434-BDAB-7716D9B8B425}"/>
              </a:ext>
            </a:extLst>
          </p:cNvPr>
          <p:cNvSpPr/>
          <p:nvPr/>
        </p:nvSpPr>
        <p:spPr>
          <a:xfrm>
            <a:off x="1622463" y="2266797"/>
            <a:ext cx="212271" cy="216805"/>
          </a:xfrm>
          <a:prstGeom prst="down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箭头: 下 9">
            <a:extLst>
              <a:ext uri="{FF2B5EF4-FFF2-40B4-BE49-F238E27FC236}">
                <a16:creationId xmlns:a16="http://schemas.microsoft.com/office/drawing/2014/main" id="{C153DE22-EDA5-09A3-F725-15E8D24A6CF8}"/>
              </a:ext>
            </a:extLst>
          </p:cNvPr>
          <p:cNvSpPr/>
          <p:nvPr/>
        </p:nvSpPr>
        <p:spPr>
          <a:xfrm>
            <a:off x="1622462" y="2851127"/>
            <a:ext cx="212271" cy="216805"/>
          </a:xfrm>
          <a:prstGeom prst="down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0C7D4EFD-8DAA-853B-3363-23038FA41C7B}"/>
              </a:ext>
            </a:extLst>
          </p:cNvPr>
          <p:cNvSpPr/>
          <p:nvPr/>
        </p:nvSpPr>
        <p:spPr bwMode="auto">
          <a:xfrm>
            <a:off x="720221" y="3054130"/>
            <a:ext cx="2016759" cy="330591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en-US" altLang="zh-CN" sz="1200" dirty="0">
                <a:solidFill>
                  <a:prstClr val="black"/>
                </a:solidFill>
              </a:rPr>
              <a:t>900</a:t>
            </a:r>
            <a:r>
              <a:rPr lang="zh-CN" altLang="en-US" sz="1200" dirty="0">
                <a:solidFill>
                  <a:prstClr val="black"/>
                </a:solidFill>
              </a:rPr>
              <a:t>℃ </a:t>
            </a:r>
            <a:r>
              <a:rPr lang="en-US" altLang="zh-CN" sz="1200" dirty="0">
                <a:solidFill>
                  <a:prstClr val="black"/>
                </a:solidFill>
              </a:rPr>
              <a:t>3h baking</a:t>
            </a:r>
            <a:endParaRPr lang="zh-CN" altLang="en-US" sz="1200" dirty="0">
              <a:solidFill>
                <a:prstClr val="black"/>
              </a:solidFill>
            </a:endParaRPr>
          </a:p>
        </p:txBody>
      </p:sp>
      <p:sp>
        <p:nvSpPr>
          <p:cNvPr id="13" name="箭头: 下 12">
            <a:extLst>
              <a:ext uri="{FF2B5EF4-FFF2-40B4-BE49-F238E27FC236}">
                <a16:creationId xmlns:a16="http://schemas.microsoft.com/office/drawing/2014/main" id="{03F066AC-C564-4859-EF71-343160F66A35}"/>
              </a:ext>
            </a:extLst>
          </p:cNvPr>
          <p:cNvSpPr/>
          <p:nvPr/>
        </p:nvSpPr>
        <p:spPr>
          <a:xfrm>
            <a:off x="1622461" y="3396448"/>
            <a:ext cx="212271" cy="209743"/>
          </a:xfrm>
          <a:prstGeom prst="down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: 圆角 13">
                <a:extLst>
                  <a:ext uri="{FF2B5EF4-FFF2-40B4-BE49-F238E27FC236}">
                    <a16:creationId xmlns:a16="http://schemas.microsoft.com/office/drawing/2014/main" id="{6E9D66F6-4D14-7BE7-526B-80766D2CAE26}"/>
                  </a:ext>
                </a:extLst>
              </p:cNvPr>
              <p:cNvSpPr/>
              <p:nvPr/>
            </p:nvSpPr>
            <p:spPr bwMode="auto">
              <a:xfrm>
                <a:off x="720216" y="3612651"/>
                <a:ext cx="2016759" cy="330591"/>
              </a:xfrm>
              <a:prstGeom prst="round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rPr>
                  <a:t>EP 30</a:t>
                </a:r>
                <a14:m>
                  <m:oMath xmlns:m="http://schemas.openxmlformats.org/officeDocument/2006/math">
                    <m:r>
                      <a:rPr kumimoji="0" lang="zh-CN" altLang="en-US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𝜇</m:t>
                    </m:r>
                    <m:r>
                      <m:rPr>
                        <m:sty m:val="p"/>
                      </m:rPr>
                      <a:rPr kumimoji="0" lang="en-US" altLang="zh-CN" sz="1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m</m:t>
                    </m:r>
                  </m:oMath>
                </a14:m>
                <a:endPara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mc:Choice>
        <mc:Fallback xmlns="">
          <p:sp>
            <p:nvSpPr>
              <p:cNvPr id="14" name="矩形: 圆角 13">
                <a:extLst>
                  <a:ext uri="{FF2B5EF4-FFF2-40B4-BE49-F238E27FC236}">
                    <a16:creationId xmlns:a16="http://schemas.microsoft.com/office/drawing/2014/main" id="{6E9D66F6-4D14-7BE7-526B-80766D2CAE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0216" y="3612651"/>
                <a:ext cx="2016759" cy="330591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DB2163C7-C6DE-7868-B8C0-A3242B8ECF00}"/>
              </a:ext>
            </a:extLst>
          </p:cNvPr>
          <p:cNvSpPr/>
          <p:nvPr/>
        </p:nvSpPr>
        <p:spPr bwMode="auto">
          <a:xfrm>
            <a:off x="720221" y="4195493"/>
            <a:ext cx="2016759" cy="330591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VT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箭头: 下 15">
            <a:extLst>
              <a:ext uri="{FF2B5EF4-FFF2-40B4-BE49-F238E27FC236}">
                <a16:creationId xmlns:a16="http://schemas.microsoft.com/office/drawing/2014/main" id="{EF046EA2-6B90-25AF-20B1-6DFE05F17579}"/>
              </a:ext>
            </a:extLst>
          </p:cNvPr>
          <p:cNvSpPr/>
          <p:nvPr/>
        </p:nvSpPr>
        <p:spPr>
          <a:xfrm>
            <a:off x="1622461" y="3964270"/>
            <a:ext cx="212271" cy="216805"/>
          </a:xfrm>
          <a:prstGeom prst="down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: 圆角 16">
                <a:extLst>
                  <a:ext uri="{FF2B5EF4-FFF2-40B4-BE49-F238E27FC236}">
                    <a16:creationId xmlns:a16="http://schemas.microsoft.com/office/drawing/2014/main" id="{5EF9FDFD-995E-3DF6-F220-BC73494A396E}"/>
                  </a:ext>
                </a:extLst>
              </p:cNvPr>
              <p:cNvSpPr/>
              <p:nvPr/>
            </p:nvSpPr>
            <p:spPr bwMode="auto">
              <a:xfrm>
                <a:off x="720216" y="4754014"/>
                <a:ext cx="2016759" cy="330591"/>
              </a:xfrm>
              <a:prstGeom prst="round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algn="ctr"/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rPr>
                  <a:t>EP 200</a:t>
                </a:r>
                <a14:m>
                  <m:oMath xmlns:m="http://schemas.openxmlformats.org/officeDocument/2006/math">
                    <m:r>
                      <a:rPr kumimoji="0" lang="zh-CN" altLang="en-US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𝜇</m:t>
                    </m:r>
                    <m:r>
                      <m:rPr>
                        <m:sty m:val="p"/>
                      </m:rPr>
                      <a:rPr kumimoji="0" lang="en-US" altLang="zh-CN" sz="1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m</m:t>
                    </m:r>
                  </m:oMath>
                </a14:m>
                <a:r>
                  <a:rPr lang="en-US" altLang="zh-CN" sz="1200" dirty="0">
                    <a:solidFill>
                      <a:prstClr val="black"/>
                    </a:solidFill>
                  </a:rPr>
                  <a:t>(acid T=10</a:t>
                </a:r>
                <a:r>
                  <a:rPr lang="zh-CN" altLang="en-US" sz="1200" dirty="0">
                    <a:solidFill>
                      <a:prstClr val="black"/>
                    </a:solidFill>
                  </a:rPr>
                  <a:t>℃</a:t>
                </a:r>
                <a:r>
                  <a:rPr lang="en-US" altLang="zh-CN" sz="1200" dirty="0">
                    <a:solidFill>
                      <a:prstClr val="black"/>
                    </a:solidFill>
                  </a:rPr>
                  <a:t>)</a:t>
                </a:r>
                <a:endPara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mc:Choice>
        <mc:Fallback xmlns="">
          <p:sp>
            <p:nvSpPr>
              <p:cNvPr id="17" name="矩形: 圆角 16">
                <a:extLst>
                  <a:ext uri="{FF2B5EF4-FFF2-40B4-BE49-F238E27FC236}">
                    <a16:creationId xmlns:a16="http://schemas.microsoft.com/office/drawing/2014/main" id="{5EF9FDFD-995E-3DF6-F220-BC73494A39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0216" y="4754014"/>
                <a:ext cx="2016759" cy="330591"/>
              </a:xfrm>
              <a:prstGeom prst="roundRect">
                <a:avLst/>
              </a:prstGeom>
              <a:blipFill>
                <a:blip r:embed="rId10"/>
                <a:stretch>
                  <a:fillRect b="-3571"/>
                </a:stretch>
              </a:blip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箭头: 下 17">
            <a:extLst>
              <a:ext uri="{FF2B5EF4-FFF2-40B4-BE49-F238E27FC236}">
                <a16:creationId xmlns:a16="http://schemas.microsoft.com/office/drawing/2014/main" id="{E8C5808E-A47A-ED6A-EB0D-F560B0B17525}"/>
              </a:ext>
            </a:extLst>
          </p:cNvPr>
          <p:cNvSpPr/>
          <p:nvPr/>
        </p:nvSpPr>
        <p:spPr>
          <a:xfrm>
            <a:off x="1622461" y="4532237"/>
            <a:ext cx="212271" cy="216805"/>
          </a:xfrm>
          <a:prstGeom prst="down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DF680CE6-BD73-AAA2-45A3-A2CC4AA42F98}"/>
              </a:ext>
            </a:extLst>
          </p:cNvPr>
          <p:cNvSpPr/>
          <p:nvPr/>
        </p:nvSpPr>
        <p:spPr>
          <a:xfrm>
            <a:off x="485908" y="1204596"/>
            <a:ext cx="2455182" cy="28874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48954B6-94F4-516F-552F-FA856C933937}"/>
              </a:ext>
            </a:extLst>
          </p:cNvPr>
          <p:cNvSpPr txBox="1"/>
          <p:nvPr/>
        </p:nvSpPr>
        <p:spPr>
          <a:xfrm>
            <a:off x="3088052" y="2658039"/>
            <a:ext cx="625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OITC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2FD054A-FCA7-3434-C3DD-D688EB650388}"/>
              </a:ext>
            </a:extLst>
          </p:cNvPr>
          <p:cNvSpPr txBox="1"/>
          <p:nvPr/>
        </p:nvSpPr>
        <p:spPr>
          <a:xfrm>
            <a:off x="3107320" y="5201314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IASF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F994C768-8B54-40DD-09B8-67E771A29D75}"/>
              </a:ext>
            </a:extLst>
          </p:cNvPr>
          <p:cNvSpPr txBox="1"/>
          <p:nvPr/>
        </p:nvSpPr>
        <p:spPr>
          <a:xfrm>
            <a:off x="2469832" y="1099235"/>
            <a:ext cx="730694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8338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1.3GHz Single cell surface-treatment</a:t>
            </a:r>
          </a:p>
        </p:txBody>
      </p:sp>
      <p:sp>
        <p:nvSpPr>
          <p:cNvPr id="12" name="箭头: 下 11">
            <a:extLst>
              <a:ext uri="{FF2B5EF4-FFF2-40B4-BE49-F238E27FC236}">
                <a16:creationId xmlns:a16="http://schemas.microsoft.com/office/drawing/2014/main" id="{68D23C41-2B6F-F290-7655-69788BBF1A3B}"/>
              </a:ext>
            </a:extLst>
          </p:cNvPr>
          <p:cNvSpPr/>
          <p:nvPr/>
        </p:nvSpPr>
        <p:spPr>
          <a:xfrm>
            <a:off x="1622461" y="5084605"/>
            <a:ext cx="212271" cy="216805"/>
          </a:xfrm>
          <a:prstGeom prst="down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263CF7C7-8B2F-9272-5EFB-8AE6472041E8}"/>
              </a:ext>
            </a:extLst>
          </p:cNvPr>
          <p:cNvSpPr/>
          <p:nvPr/>
        </p:nvSpPr>
        <p:spPr bwMode="auto">
          <a:xfrm>
            <a:off x="728396" y="5321917"/>
            <a:ext cx="2016759" cy="330591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900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℃ 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3h baking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" name="箭头: 下 25">
            <a:extLst>
              <a:ext uri="{FF2B5EF4-FFF2-40B4-BE49-F238E27FC236}">
                <a16:creationId xmlns:a16="http://schemas.microsoft.com/office/drawing/2014/main" id="{00CC0DC1-F0F9-DF05-F1F1-127DCF528D1F}"/>
              </a:ext>
            </a:extLst>
          </p:cNvPr>
          <p:cNvSpPr/>
          <p:nvPr/>
        </p:nvSpPr>
        <p:spPr>
          <a:xfrm>
            <a:off x="1622459" y="5659881"/>
            <a:ext cx="212271" cy="216805"/>
          </a:xfrm>
          <a:prstGeom prst="down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矩形: 圆角 26">
                <a:extLst>
                  <a:ext uri="{FF2B5EF4-FFF2-40B4-BE49-F238E27FC236}">
                    <a16:creationId xmlns:a16="http://schemas.microsoft.com/office/drawing/2014/main" id="{F9AD21FA-2888-46EB-83C5-F998429CC13A}"/>
                  </a:ext>
                </a:extLst>
              </p:cNvPr>
              <p:cNvSpPr/>
              <p:nvPr/>
            </p:nvSpPr>
            <p:spPr bwMode="auto">
              <a:xfrm>
                <a:off x="732598" y="5890466"/>
                <a:ext cx="2016759" cy="330591"/>
              </a:xfrm>
              <a:prstGeom prst="round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algn="ctr"/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rPr>
                  <a:t>EP 30</a:t>
                </a:r>
                <a14:m>
                  <m:oMath xmlns:m="http://schemas.openxmlformats.org/officeDocument/2006/math">
                    <m:r>
                      <a:rPr kumimoji="0" lang="zh-CN" altLang="en-US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𝜇</m:t>
                    </m:r>
                    <m:r>
                      <m:rPr>
                        <m:sty m:val="p"/>
                      </m:rPr>
                      <a:rPr kumimoji="0" lang="en-US" altLang="zh-CN" sz="1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m</m:t>
                    </m:r>
                  </m:oMath>
                </a14:m>
                <a:r>
                  <a:rPr lang="en-US" altLang="zh-CN" sz="1200" dirty="0">
                    <a:solidFill>
                      <a:prstClr val="black"/>
                    </a:solidFill>
                  </a:rPr>
                  <a:t> (acid T=7</a:t>
                </a:r>
                <a:r>
                  <a:rPr lang="zh-CN" altLang="en-US" sz="1200" dirty="0">
                    <a:solidFill>
                      <a:prstClr val="black"/>
                    </a:solidFill>
                  </a:rPr>
                  <a:t>℃</a:t>
                </a:r>
                <a:r>
                  <a:rPr lang="en-US" altLang="zh-CN" sz="1200" dirty="0">
                    <a:solidFill>
                      <a:prstClr val="black"/>
                    </a:solidFill>
                  </a:rPr>
                  <a:t>)</a:t>
                </a:r>
                <a:endPara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mc:Choice>
        <mc:Fallback xmlns="">
          <p:sp>
            <p:nvSpPr>
              <p:cNvPr id="27" name="矩形: 圆角 26">
                <a:extLst>
                  <a:ext uri="{FF2B5EF4-FFF2-40B4-BE49-F238E27FC236}">
                    <a16:creationId xmlns:a16="http://schemas.microsoft.com/office/drawing/2014/main" id="{F9AD21FA-2888-46EB-83C5-F998429CC1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2598" y="5890466"/>
                <a:ext cx="2016759" cy="330591"/>
              </a:xfrm>
              <a:prstGeom prst="roundRect">
                <a:avLst/>
              </a:prstGeom>
              <a:blipFill>
                <a:blip r:embed="rId11"/>
                <a:stretch>
                  <a:fillRect b="-1754"/>
                </a:stretch>
              </a:blip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箭头: 下 27">
            <a:extLst>
              <a:ext uri="{FF2B5EF4-FFF2-40B4-BE49-F238E27FC236}">
                <a16:creationId xmlns:a16="http://schemas.microsoft.com/office/drawing/2014/main" id="{8E7627BD-4A90-5E4D-DCF9-81E20D4843BB}"/>
              </a:ext>
            </a:extLst>
          </p:cNvPr>
          <p:cNvSpPr/>
          <p:nvPr/>
        </p:nvSpPr>
        <p:spPr>
          <a:xfrm>
            <a:off x="1622458" y="6213569"/>
            <a:ext cx="212271" cy="216805"/>
          </a:xfrm>
          <a:prstGeom prst="down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1AA7AD42-7FD4-8309-9F47-2CD7B56D0518}"/>
              </a:ext>
            </a:extLst>
          </p:cNvPr>
          <p:cNvSpPr/>
          <p:nvPr/>
        </p:nvSpPr>
        <p:spPr bwMode="auto">
          <a:xfrm>
            <a:off x="728396" y="6462139"/>
            <a:ext cx="2016759" cy="330591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VT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0C97DD5A-07A1-AD09-B491-B6F14B8F6DF2}"/>
              </a:ext>
            </a:extLst>
          </p:cNvPr>
          <p:cNvSpPr/>
          <p:nvPr/>
        </p:nvSpPr>
        <p:spPr>
          <a:xfrm>
            <a:off x="485908" y="4640640"/>
            <a:ext cx="2455182" cy="171065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4EC8A9C5-D919-7390-2BEE-23780B68752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69055" y="2124026"/>
            <a:ext cx="2833824" cy="2115856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FDDC2E56-41E6-2FB1-5821-D0B017FC39BE}"/>
              </a:ext>
            </a:extLst>
          </p:cNvPr>
          <p:cNvSpPr txBox="1"/>
          <p:nvPr/>
        </p:nvSpPr>
        <p:spPr>
          <a:xfrm>
            <a:off x="3720557" y="1533894"/>
            <a:ext cx="6094638" cy="458074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Autofit/>
          </a:bodyPr>
          <a:lstStyle>
            <a:defPPr>
              <a:defRPr lang="zh-CN"/>
            </a:defPPr>
            <a:lvl1pPr marL="0" marR="0" lvl="0" defTabSz="914400" eaLnBrk="1" fontAlgn="auto" latinLnBrk="0" hangingPunct="1">
              <a:lnSpc>
                <a:spcPct val="150000"/>
              </a:lnSpc>
              <a:buClrTx/>
              <a:buSzTx/>
              <a:buFontTx/>
              <a:buNone/>
              <a:defRPr kumimoji="0" sz="1800" b="1" i="0" u="none" strike="noStrike" cap="none" spc="100" normalizeH="0" baseline="0">
                <a:solidFill>
                  <a:srgbClr val="083388"/>
                </a:solidFill>
                <a:uFillTx/>
                <a:latin typeface="Times New Roman" panose="02020603050405020304" pitchFamily="18" charset="0"/>
              </a:defRPr>
            </a:lvl1pPr>
          </a:lstStyle>
          <a:p>
            <a:r>
              <a:rPr lang="en-US" altLang="zh-CN" dirty="0"/>
              <a:t> PR-SCTF-SRFC:CAVD-002</a:t>
            </a:r>
            <a:endParaRPr lang="zh-CN" altLang="en-US" dirty="0"/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FDE905B0-6A65-6305-BAD7-DD782E374E9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8697" t="24788" r="8204" b="35117"/>
          <a:stretch/>
        </p:blipFill>
        <p:spPr>
          <a:xfrm>
            <a:off x="3869055" y="4401941"/>
            <a:ext cx="4256209" cy="2227208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6338B09D-6300-3033-3C0B-BB1BB6FD28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88527" y="4360788"/>
            <a:ext cx="3197552" cy="2227208"/>
          </a:xfrm>
          <a:prstGeom prst="rect">
            <a:avLst/>
          </a:prstGeom>
        </p:spPr>
      </p:pic>
      <p:sp>
        <p:nvSpPr>
          <p:cNvPr id="42" name="椭圆 41">
            <a:extLst>
              <a:ext uri="{FF2B5EF4-FFF2-40B4-BE49-F238E27FC236}">
                <a16:creationId xmlns:a16="http://schemas.microsoft.com/office/drawing/2014/main" id="{69D1B172-72CB-992E-C7CC-697E882367D3}"/>
              </a:ext>
            </a:extLst>
          </p:cNvPr>
          <p:cNvSpPr/>
          <p:nvPr/>
        </p:nvSpPr>
        <p:spPr>
          <a:xfrm>
            <a:off x="5339443" y="2658039"/>
            <a:ext cx="530678" cy="4098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38F20A14-4148-0D7B-A60C-442310346746}"/>
              </a:ext>
            </a:extLst>
          </p:cNvPr>
          <p:cNvSpPr txBox="1"/>
          <p:nvPr/>
        </p:nvSpPr>
        <p:spPr>
          <a:xfrm>
            <a:off x="5161834" y="4526084"/>
            <a:ext cx="1666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Treated by OITC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4978203C-8434-387E-57BC-F5DA4DAD77D7}"/>
              </a:ext>
            </a:extLst>
          </p:cNvPr>
          <p:cNvSpPr txBox="1"/>
          <p:nvPr/>
        </p:nvSpPr>
        <p:spPr>
          <a:xfrm>
            <a:off x="9153869" y="5541314"/>
            <a:ext cx="1628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Treated by IASF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45" name="标题 1">
            <a:extLst>
              <a:ext uri="{FF2B5EF4-FFF2-40B4-BE49-F238E27FC236}">
                <a16:creationId xmlns:a16="http://schemas.microsoft.com/office/drawing/2014/main" id="{A6E6C453-372B-ACD1-481B-31420D404222}"/>
              </a:ext>
            </a:extLst>
          </p:cNvPr>
          <p:cNvSpPr txBox="1"/>
          <p:nvPr/>
        </p:nvSpPr>
        <p:spPr>
          <a:xfrm>
            <a:off x="6938406" y="2571456"/>
            <a:ext cx="5165906" cy="800100"/>
          </a:xfrm>
        </p:spPr>
        <p:txBody>
          <a:bodyPr vert="horz" lIns="90000" tIns="46800" rIns="90000" bIns="468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sz="2400" b="1" i="0" u="none" strike="noStrike" kern="1200" cap="none" spc="100" normalizeH="0" baseline="0" noProof="1" dirty="0">
                <a:solidFill>
                  <a:schemeClr val="accent6">
                    <a:lumMod val="50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1800" dirty="0">
                <a:solidFill>
                  <a:srgbClr val="08338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CAVD-002 single cell cavity was treated by OITC. After EP, small pits were found at the welds, then a 60-micron BCP polish was performed. The cathode rod is wrapped with a PTFE porous tube and an additional mesh membrane;</a:t>
            </a:r>
            <a:endParaRPr lang="zh-CN" altLang="en-US" sz="1800" dirty="0">
              <a:solidFill>
                <a:srgbClr val="083388"/>
              </a:solidFill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665753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文本框 8"/>
          <p:cNvSpPr txBox="1">
            <a:spLocks noChangeArrowheads="1"/>
          </p:cNvSpPr>
          <p:nvPr/>
        </p:nvSpPr>
        <p:spPr bwMode="auto">
          <a:xfrm>
            <a:off x="2514616" y="-1179513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7825" y="220980"/>
            <a:ext cx="3491230" cy="730885"/>
          </a:xfrm>
          <a:prstGeom prst="rect">
            <a:avLst/>
          </a:prstGeom>
        </p:spPr>
      </p:pic>
      <p:pic>
        <p:nvPicPr>
          <p:cNvPr id="1026" name="Picture 2" descr="TTC 20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195" y="220980"/>
            <a:ext cx="2053590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直线连接符 14"/>
          <p:cNvCxnSpPr/>
          <p:nvPr/>
        </p:nvCxnSpPr>
        <p:spPr>
          <a:xfrm>
            <a:off x="377825" y="1079500"/>
            <a:ext cx="11490960" cy="0"/>
          </a:xfrm>
          <a:prstGeom prst="line">
            <a:avLst/>
          </a:prstGeom>
          <a:ln>
            <a:solidFill>
              <a:srgbClr val="083388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3" name="图片 2" descr="粒子研究院logo_左右组合1-标准色"/>
          <p:cNvPicPr>
            <a:picLocks noChangeAspect="1"/>
          </p:cNvPicPr>
          <p:nvPr/>
        </p:nvPicPr>
        <p:blipFill>
          <a:blip r:embed="rId5"/>
          <a:srcRect l="6908" r="64940"/>
          <a:stretch>
            <a:fillRect/>
          </a:stretch>
        </p:blipFill>
        <p:spPr>
          <a:xfrm>
            <a:off x="26168" y="6090649"/>
            <a:ext cx="919480" cy="6794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: 圆角 1">
                <a:extLst>
                  <a:ext uri="{FF2B5EF4-FFF2-40B4-BE49-F238E27FC236}">
                    <a16:creationId xmlns:a16="http://schemas.microsoft.com/office/drawing/2014/main" id="{1EBB9072-D792-2D34-09DC-8F384FFC9CA3}"/>
                  </a:ext>
                </a:extLst>
              </p:cNvPr>
              <p:cNvSpPr/>
              <p:nvPr/>
            </p:nvSpPr>
            <p:spPr bwMode="auto">
              <a:xfrm>
                <a:off x="720215" y="1222513"/>
                <a:ext cx="2016761" cy="330591"/>
              </a:xfrm>
              <a:prstGeom prst="round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algn="ctr"/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rPr>
                  <a:t>EP </a:t>
                </a:r>
                <a14:m>
                  <m:oMath xmlns:m="http://schemas.openxmlformats.org/officeDocument/2006/math">
                    <m:r>
                      <a:rPr kumimoji="0" lang="en-US" altLang="zh-CN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216</m:t>
                    </m:r>
                    <m:r>
                      <a:rPr kumimoji="0" lang="zh-CN" altLang="en-US" sz="1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𝜇</m:t>
                    </m:r>
                    <m:r>
                      <m:rPr>
                        <m:sty m:val="p"/>
                      </m:rPr>
                      <a:rPr kumimoji="0" lang="en-US" altLang="zh-CN" sz="1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m</m:t>
                    </m:r>
                  </m:oMath>
                </a14:m>
                <a:r>
                  <a:rPr lang="en-US" altLang="zh-CN" sz="1200" dirty="0">
                    <a:solidFill>
                      <a:prstClr val="black"/>
                    </a:solidFill>
                  </a:rPr>
                  <a:t> (acid T=10</a:t>
                </a:r>
                <a:r>
                  <a:rPr lang="zh-CN" altLang="en-US" sz="1200" dirty="0">
                    <a:solidFill>
                      <a:prstClr val="black"/>
                    </a:solidFill>
                  </a:rPr>
                  <a:t>℃</a:t>
                </a:r>
                <a:r>
                  <a:rPr lang="en-US" altLang="zh-CN" sz="1200" dirty="0">
                    <a:solidFill>
                      <a:prstClr val="black"/>
                    </a:solidFill>
                  </a:rPr>
                  <a:t>)</a:t>
                </a:r>
                <a:endPara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mc:Choice>
        <mc:Fallback xmlns="">
          <p:sp>
            <p:nvSpPr>
              <p:cNvPr id="2" name="矩形: 圆角 1">
                <a:extLst>
                  <a:ext uri="{FF2B5EF4-FFF2-40B4-BE49-F238E27FC236}">
                    <a16:creationId xmlns:a16="http://schemas.microsoft.com/office/drawing/2014/main" id="{1EBB9072-D792-2D34-09DC-8F384FFC9C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0215" y="1222513"/>
                <a:ext cx="2016761" cy="330591"/>
              </a:xfrm>
              <a:prstGeom prst="roundRect">
                <a:avLst/>
              </a:prstGeom>
              <a:blipFill>
                <a:blip r:embed="rId6"/>
                <a:stretch>
                  <a:fillRect b="-1786"/>
                </a:stretch>
              </a:blip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箭头: 下 3">
            <a:extLst>
              <a:ext uri="{FF2B5EF4-FFF2-40B4-BE49-F238E27FC236}">
                <a16:creationId xmlns:a16="http://schemas.microsoft.com/office/drawing/2014/main" id="{87F1CDE5-18E3-9A1C-1836-5F47BF16786D}"/>
              </a:ext>
            </a:extLst>
          </p:cNvPr>
          <p:cNvSpPr/>
          <p:nvPr/>
        </p:nvSpPr>
        <p:spPr>
          <a:xfrm>
            <a:off x="1622465" y="1573769"/>
            <a:ext cx="212267" cy="228245"/>
          </a:xfrm>
          <a:prstGeom prst="down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矩形: 圆角 4">
                <a:extLst>
                  <a:ext uri="{FF2B5EF4-FFF2-40B4-BE49-F238E27FC236}">
                    <a16:creationId xmlns:a16="http://schemas.microsoft.com/office/drawing/2014/main" id="{0EE5EE43-7333-3A53-B491-196EBCC0A543}"/>
                  </a:ext>
                </a:extLst>
              </p:cNvPr>
              <p:cNvSpPr/>
              <p:nvPr/>
            </p:nvSpPr>
            <p:spPr bwMode="auto">
              <a:xfrm>
                <a:off x="720213" y="1795050"/>
                <a:ext cx="2016760" cy="330591"/>
              </a:xfrm>
              <a:prstGeom prst="round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altLang="zh-CN" sz="1200" dirty="0">
                    <a:solidFill>
                      <a:prstClr val="black"/>
                    </a:solidFill>
                  </a:rPr>
                  <a:t>Out</a:t>
                </a:r>
                <a:r>
                  <a:rPr lang="zh-CN" altLang="en-US" sz="1200" dirty="0">
                    <a:solidFill>
                      <a:prstClr val="black"/>
                    </a:solidFill>
                  </a:rPr>
                  <a:t> </a:t>
                </a:r>
                <a:r>
                  <a:rPr lang="en-US" altLang="zh-CN" sz="1200" dirty="0">
                    <a:solidFill>
                      <a:prstClr val="black"/>
                    </a:solidFill>
                  </a:rPr>
                  <a:t>BCP 16</a:t>
                </a:r>
                <a14:m>
                  <m:oMath xmlns:m="http://schemas.openxmlformats.org/officeDocument/2006/math">
                    <m:r>
                      <a:rPr lang="zh-CN" altLang="en-US" sz="1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m:rPr>
                        <m:sty m:val="p"/>
                      </m:rPr>
                      <a:rPr lang="en-US" altLang="zh-CN" sz="1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endParaRPr lang="zh-CN" altLang="en-US" sz="12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5" name="矩形: 圆角 4">
                <a:extLst>
                  <a:ext uri="{FF2B5EF4-FFF2-40B4-BE49-F238E27FC236}">
                    <a16:creationId xmlns:a16="http://schemas.microsoft.com/office/drawing/2014/main" id="{0EE5EE43-7333-3A53-B491-196EBCC0A5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0213" y="1795050"/>
                <a:ext cx="2016760" cy="330591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: 圆角 5">
            <a:extLst>
              <a:ext uri="{FF2B5EF4-FFF2-40B4-BE49-F238E27FC236}">
                <a16:creationId xmlns:a16="http://schemas.microsoft.com/office/drawing/2014/main" id="{D9E6741C-8970-0120-2ADB-9BD8648AA3CE}"/>
              </a:ext>
            </a:extLst>
          </p:cNvPr>
          <p:cNvSpPr/>
          <p:nvPr/>
        </p:nvSpPr>
        <p:spPr bwMode="auto">
          <a:xfrm>
            <a:off x="720213" y="2361793"/>
            <a:ext cx="2016759" cy="330591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en-US" altLang="zh-CN" sz="1200" dirty="0">
                <a:solidFill>
                  <a:prstClr val="black"/>
                </a:solidFill>
              </a:rPr>
              <a:t>900</a:t>
            </a:r>
            <a:r>
              <a:rPr lang="zh-CN" altLang="en-US" sz="1200" dirty="0">
                <a:solidFill>
                  <a:prstClr val="black"/>
                </a:solidFill>
              </a:rPr>
              <a:t>℃ </a:t>
            </a:r>
            <a:r>
              <a:rPr lang="en-US" altLang="zh-CN" sz="1200" dirty="0">
                <a:solidFill>
                  <a:prstClr val="black"/>
                </a:solidFill>
              </a:rPr>
              <a:t>3h baking</a:t>
            </a:r>
            <a:endParaRPr lang="zh-CN" altLang="en-US" sz="1200" dirty="0">
              <a:solidFill>
                <a:prstClr val="black"/>
              </a:solidFill>
            </a:endParaRPr>
          </a:p>
        </p:txBody>
      </p:sp>
      <p:sp>
        <p:nvSpPr>
          <p:cNvPr id="7" name="箭头: 下 6">
            <a:extLst>
              <a:ext uri="{FF2B5EF4-FFF2-40B4-BE49-F238E27FC236}">
                <a16:creationId xmlns:a16="http://schemas.microsoft.com/office/drawing/2014/main" id="{03E05FA6-8F0A-9434-BDAB-7716D9B8B425}"/>
              </a:ext>
            </a:extLst>
          </p:cNvPr>
          <p:cNvSpPr/>
          <p:nvPr/>
        </p:nvSpPr>
        <p:spPr>
          <a:xfrm>
            <a:off x="1601590" y="2142168"/>
            <a:ext cx="212269" cy="250290"/>
          </a:xfrm>
          <a:prstGeom prst="down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箭头: 下 9">
            <a:extLst>
              <a:ext uri="{FF2B5EF4-FFF2-40B4-BE49-F238E27FC236}">
                <a16:creationId xmlns:a16="http://schemas.microsoft.com/office/drawing/2014/main" id="{C153DE22-EDA5-09A3-F725-15E8D24A6CF8}"/>
              </a:ext>
            </a:extLst>
          </p:cNvPr>
          <p:cNvSpPr/>
          <p:nvPr/>
        </p:nvSpPr>
        <p:spPr>
          <a:xfrm>
            <a:off x="1601586" y="2711149"/>
            <a:ext cx="208566" cy="249053"/>
          </a:xfrm>
          <a:prstGeom prst="down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矩形: 圆角 10">
                <a:extLst>
                  <a:ext uri="{FF2B5EF4-FFF2-40B4-BE49-F238E27FC236}">
                    <a16:creationId xmlns:a16="http://schemas.microsoft.com/office/drawing/2014/main" id="{0C7D4EFD-8DAA-853B-3363-23038FA41C7B}"/>
                  </a:ext>
                </a:extLst>
              </p:cNvPr>
              <p:cNvSpPr/>
              <p:nvPr/>
            </p:nvSpPr>
            <p:spPr bwMode="auto">
              <a:xfrm>
                <a:off x="720212" y="2928295"/>
                <a:ext cx="2016759" cy="330591"/>
              </a:xfrm>
              <a:prstGeom prst="round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algn="ctr">
                  <a:defRPr/>
                </a:pP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rPr>
                  <a:t>EP 60</a:t>
                </a:r>
                <a14:m>
                  <m:oMath xmlns:m="http://schemas.openxmlformats.org/officeDocument/2006/math">
                    <m:r>
                      <a:rPr kumimoji="0" lang="zh-CN" altLang="en-US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𝜇</m:t>
                    </m:r>
                    <m:r>
                      <m:rPr>
                        <m:sty m:val="p"/>
                      </m:rPr>
                      <a:rPr kumimoji="0" lang="en-US" altLang="zh-CN" sz="1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m</m:t>
                    </m:r>
                  </m:oMath>
                </a14:m>
                <a:r>
                  <a:rPr lang="en-US" altLang="zh-CN" sz="1200" dirty="0">
                    <a:solidFill>
                      <a:prstClr val="black"/>
                    </a:solidFill>
                  </a:rPr>
                  <a:t> (acid T=7</a:t>
                </a:r>
                <a:r>
                  <a:rPr lang="zh-CN" altLang="en-US" sz="1200" dirty="0">
                    <a:solidFill>
                      <a:prstClr val="black"/>
                    </a:solidFill>
                  </a:rPr>
                  <a:t>℃</a:t>
                </a:r>
                <a:r>
                  <a:rPr lang="en-US" altLang="zh-CN" sz="1200" dirty="0">
                    <a:solidFill>
                      <a:prstClr val="black"/>
                    </a:solidFill>
                  </a:rPr>
                  <a:t>)</a:t>
                </a:r>
                <a:endPara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mc:Choice>
        <mc:Fallback>
          <p:sp>
            <p:nvSpPr>
              <p:cNvPr id="11" name="矩形: 圆角 10">
                <a:extLst>
                  <a:ext uri="{FF2B5EF4-FFF2-40B4-BE49-F238E27FC236}">
                    <a16:creationId xmlns:a16="http://schemas.microsoft.com/office/drawing/2014/main" id="{0C7D4EFD-8DAA-853B-3363-23038FA41C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0212" y="2928295"/>
                <a:ext cx="2016759" cy="330591"/>
              </a:xfrm>
              <a:prstGeom prst="roundRect">
                <a:avLst/>
              </a:prstGeom>
              <a:blipFill>
                <a:blip r:embed="rId8"/>
                <a:stretch>
                  <a:fillRect b="-1754"/>
                </a:stretch>
              </a:blip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箭头: 下 12">
            <a:extLst>
              <a:ext uri="{FF2B5EF4-FFF2-40B4-BE49-F238E27FC236}">
                <a16:creationId xmlns:a16="http://schemas.microsoft.com/office/drawing/2014/main" id="{03F066AC-C564-4859-EF71-343160F66A35}"/>
              </a:ext>
            </a:extLst>
          </p:cNvPr>
          <p:cNvSpPr/>
          <p:nvPr/>
        </p:nvSpPr>
        <p:spPr>
          <a:xfrm>
            <a:off x="1601586" y="3256917"/>
            <a:ext cx="176306" cy="233412"/>
          </a:xfrm>
          <a:prstGeom prst="down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6E9D66F6-4D14-7BE7-526B-80766D2CAE26}"/>
              </a:ext>
            </a:extLst>
          </p:cNvPr>
          <p:cNvSpPr/>
          <p:nvPr/>
        </p:nvSpPr>
        <p:spPr bwMode="auto">
          <a:xfrm>
            <a:off x="720212" y="3470650"/>
            <a:ext cx="2016759" cy="330591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1200" dirty="0">
                <a:solidFill>
                  <a:prstClr val="black"/>
                </a:solidFill>
              </a:rPr>
              <a:t>VT</a:t>
            </a:r>
            <a:endParaRPr lang="zh-CN" altLang="en-US" sz="12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矩形: 圆角 14">
                <a:extLst>
                  <a:ext uri="{FF2B5EF4-FFF2-40B4-BE49-F238E27FC236}">
                    <a16:creationId xmlns:a16="http://schemas.microsoft.com/office/drawing/2014/main" id="{DB2163C7-C6DE-7868-B8C0-A3242B8ECF00}"/>
                  </a:ext>
                </a:extLst>
              </p:cNvPr>
              <p:cNvSpPr/>
              <p:nvPr/>
            </p:nvSpPr>
            <p:spPr bwMode="auto">
              <a:xfrm>
                <a:off x="720212" y="4061862"/>
                <a:ext cx="2016759" cy="330591"/>
              </a:xfrm>
              <a:prstGeom prst="round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altLang="zh-CN" sz="1200" dirty="0">
                    <a:solidFill>
                      <a:prstClr val="black"/>
                    </a:solidFill>
                  </a:rPr>
                  <a:t>EP </a:t>
                </a: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rPr>
                  <a:t>30</a:t>
                </a:r>
                <a14:m>
                  <m:oMath xmlns:m="http://schemas.openxmlformats.org/officeDocument/2006/math">
                    <m:r>
                      <a:rPr kumimoji="0" lang="zh-CN" altLang="en-US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𝜇</m:t>
                    </m:r>
                    <m:r>
                      <m:rPr>
                        <m:sty m:val="p"/>
                      </m:rPr>
                      <a:rPr kumimoji="0" lang="en-US" altLang="zh-CN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m</m:t>
                    </m:r>
                  </m:oMath>
                </a14:m>
                <a:r>
                  <a:rPr lang="en-US" altLang="zh-CN" sz="1200" dirty="0">
                    <a:solidFill>
                      <a:prstClr val="black"/>
                    </a:solidFill>
                  </a:rPr>
                  <a:t> (acid T=7</a:t>
                </a:r>
                <a:r>
                  <a:rPr lang="zh-CN" altLang="en-US" sz="1200" dirty="0">
                    <a:solidFill>
                      <a:prstClr val="black"/>
                    </a:solidFill>
                  </a:rPr>
                  <a:t>℃</a:t>
                </a:r>
                <a:r>
                  <a:rPr lang="en-US" altLang="zh-CN" sz="1200" dirty="0">
                    <a:solidFill>
                      <a:prstClr val="black"/>
                    </a:solidFill>
                  </a:rPr>
                  <a:t>) </a:t>
                </a:r>
                <a:endParaRPr lang="zh-CN" altLang="en-US" sz="12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15" name="矩形: 圆角 14">
                <a:extLst>
                  <a:ext uri="{FF2B5EF4-FFF2-40B4-BE49-F238E27FC236}">
                    <a16:creationId xmlns:a16="http://schemas.microsoft.com/office/drawing/2014/main" id="{DB2163C7-C6DE-7868-B8C0-A3242B8ECF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0212" y="4061862"/>
                <a:ext cx="2016759" cy="330591"/>
              </a:xfrm>
              <a:prstGeom prst="roundRect">
                <a:avLst/>
              </a:prstGeom>
              <a:blipFill>
                <a:blip r:embed="rId9"/>
                <a:stretch>
                  <a:fillRect b="-1754"/>
                </a:stretch>
              </a:blip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箭头: 下 15">
            <a:extLst>
              <a:ext uri="{FF2B5EF4-FFF2-40B4-BE49-F238E27FC236}">
                <a16:creationId xmlns:a16="http://schemas.microsoft.com/office/drawing/2014/main" id="{EF046EA2-6B90-25AF-20B1-6DFE05F17579}"/>
              </a:ext>
            </a:extLst>
          </p:cNvPr>
          <p:cNvSpPr/>
          <p:nvPr/>
        </p:nvSpPr>
        <p:spPr>
          <a:xfrm>
            <a:off x="1583602" y="3820442"/>
            <a:ext cx="194290" cy="244391"/>
          </a:xfrm>
          <a:prstGeom prst="down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5EF9FDFD-995E-3DF6-F220-BC73494A396E}"/>
              </a:ext>
            </a:extLst>
          </p:cNvPr>
          <p:cNvSpPr/>
          <p:nvPr/>
        </p:nvSpPr>
        <p:spPr bwMode="auto">
          <a:xfrm>
            <a:off x="720211" y="4673540"/>
            <a:ext cx="2016759" cy="330591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1200" dirty="0">
                <a:solidFill>
                  <a:prstClr val="black"/>
                </a:solidFill>
              </a:rPr>
              <a:t>VT</a:t>
            </a:r>
            <a:endParaRPr lang="zh-CN" altLang="en-US" sz="1200" dirty="0">
              <a:solidFill>
                <a:prstClr val="black"/>
              </a:solidFill>
            </a:endParaRPr>
          </a:p>
        </p:txBody>
      </p:sp>
      <p:sp>
        <p:nvSpPr>
          <p:cNvPr id="18" name="箭头: 下 17">
            <a:extLst>
              <a:ext uri="{FF2B5EF4-FFF2-40B4-BE49-F238E27FC236}">
                <a16:creationId xmlns:a16="http://schemas.microsoft.com/office/drawing/2014/main" id="{E8C5808E-A47A-ED6A-EB0D-F560B0B17525}"/>
              </a:ext>
            </a:extLst>
          </p:cNvPr>
          <p:cNvSpPr/>
          <p:nvPr/>
        </p:nvSpPr>
        <p:spPr>
          <a:xfrm>
            <a:off x="1579093" y="4396631"/>
            <a:ext cx="212273" cy="272235"/>
          </a:xfrm>
          <a:prstGeom prst="down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DF680CE6-BD73-AAA2-45A3-A2CC4AA42F98}"/>
              </a:ext>
            </a:extLst>
          </p:cNvPr>
          <p:cNvSpPr/>
          <p:nvPr/>
        </p:nvSpPr>
        <p:spPr>
          <a:xfrm>
            <a:off x="478278" y="2757194"/>
            <a:ext cx="2455182" cy="57818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F994C768-8B54-40DD-09B8-67E771A29D75}"/>
              </a:ext>
            </a:extLst>
          </p:cNvPr>
          <p:cNvSpPr txBox="1"/>
          <p:nvPr/>
        </p:nvSpPr>
        <p:spPr>
          <a:xfrm>
            <a:off x="2606981" y="1091755"/>
            <a:ext cx="730694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8338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1.3GHz Single cell surface-treatment</a:t>
            </a: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0C97DD5A-07A1-AD09-B491-B6F14B8F6DF2}"/>
              </a:ext>
            </a:extLst>
          </p:cNvPr>
          <p:cNvSpPr/>
          <p:nvPr/>
        </p:nvSpPr>
        <p:spPr>
          <a:xfrm>
            <a:off x="482461" y="3963349"/>
            <a:ext cx="2455182" cy="54647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FDDC2E56-41E6-2FB1-5821-D0B017FC39BE}"/>
              </a:ext>
            </a:extLst>
          </p:cNvPr>
          <p:cNvSpPr txBox="1"/>
          <p:nvPr/>
        </p:nvSpPr>
        <p:spPr>
          <a:xfrm>
            <a:off x="4138099" y="1545892"/>
            <a:ext cx="6094638" cy="458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800">
                <a:solidFill>
                  <a:srgbClr val="083388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en-US" altLang="zh-CN" dirty="0"/>
              <a:t> </a:t>
            </a:r>
            <a:r>
              <a:rPr lang="en-US" altLang="zh-CN"/>
              <a:t>PR-SCTF-SRFC:CAVD-00</a:t>
            </a:r>
            <a:r>
              <a:rPr lang="en-US" altLang="zh-CN" dirty="0"/>
              <a:t>8</a:t>
            </a:r>
            <a:endParaRPr lang="zh-CN" altLang="en-US" dirty="0"/>
          </a:p>
        </p:txBody>
      </p:sp>
      <p:sp>
        <p:nvSpPr>
          <p:cNvPr id="45" name="标题 1">
            <a:extLst>
              <a:ext uri="{FF2B5EF4-FFF2-40B4-BE49-F238E27FC236}">
                <a16:creationId xmlns:a16="http://schemas.microsoft.com/office/drawing/2014/main" id="{A6E6C453-372B-ACD1-481B-31420D404222}"/>
              </a:ext>
            </a:extLst>
          </p:cNvPr>
          <p:cNvSpPr txBox="1"/>
          <p:nvPr/>
        </p:nvSpPr>
        <p:spPr>
          <a:xfrm>
            <a:off x="3314932" y="3428999"/>
            <a:ext cx="5086535" cy="1556207"/>
          </a:xfrm>
        </p:spPr>
        <p:txBody>
          <a:bodyPr vert="horz" lIns="90000" tIns="46800" rIns="90000" bIns="468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sz="2400" b="1" i="0" u="none" strike="noStrike" kern="1200" cap="none" spc="100" normalizeH="0" baseline="0" noProof="1" dirty="0">
                <a:solidFill>
                  <a:schemeClr val="accent6">
                    <a:lumMod val="50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>
              <a:lnSpc>
                <a:spcPct val="150000"/>
              </a:lnSpc>
            </a:pPr>
            <a:endParaRPr lang="zh-CN" altLang="en-US" sz="1800" dirty="0">
              <a:solidFill>
                <a:srgbClr val="083388"/>
              </a:solidFill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79966DF1-7270-0EA4-04D6-1F29C49FB8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85418" y="4259957"/>
            <a:ext cx="2266491" cy="1251516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6BA6F496-60C2-E6E1-B3CA-C3936221196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02294" y="4305565"/>
            <a:ext cx="2266491" cy="1157917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C0C52E1E-D428-2C2F-D1A4-E2439B3034D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60806" y="5590299"/>
            <a:ext cx="2391105" cy="1134003"/>
          </a:xfrm>
          <a:prstGeom prst="rect">
            <a:avLst/>
          </a:prstGeom>
        </p:spPr>
      </p:pic>
      <p:graphicFrame>
        <p:nvGraphicFramePr>
          <p:cNvPr id="49" name="表格 48">
            <a:extLst>
              <a:ext uri="{FF2B5EF4-FFF2-40B4-BE49-F238E27FC236}">
                <a16:creationId xmlns:a16="http://schemas.microsoft.com/office/drawing/2014/main" id="{CAA356A5-0606-C9E5-F21D-3556F7B079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9806186"/>
              </p:ext>
            </p:extLst>
          </p:nvPr>
        </p:nvGraphicFramePr>
        <p:xfrm>
          <a:off x="2826352" y="4856858"/>
          <a:ext cx="4234452" cy="18674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4922">
                  <a:extLst>
                    <a:ext uri="{9D8B030D-6E8A-4147-A177-3AD203B41FA5}">
                      <a16:colId xmlns:a16="http://schemas.microsoft.com/office/drawing/2014/main" val="3283957232"/>
                    </a:ext>
                  </a:extLst>
                </a:gridCol>
                <a:gridCol w="604922">
                  <a:extLst>
                    <a:ext uri="{9D8B030D-6E8A-4147-A177-3AD203B41FA5}">
                      <a16:colId xmlns:a16="http://schemas.microsoft.com/office/drawing/2014/main" val="1152583988"/>
                    </a:ext>
                  </a:extLst>
                </a:gridCol>
                <a:gridCol w="604922">
                  <a:extLst>
                    <a:ext uri="{9D8B030D-6E8A-4147-A177-3AD203B41FA5}">
                      <a16:colId xmlns:a16="http://schemas.microsoft.com/office/drawing/2014/main" val="1234981252"/>
                    </a:ext>
                  </a:extLst>
                </a:gridCol>
                <a:gridCol w="604922">
                  <a:extLst>
                    <a:ext uri="{9D8B030D-6E8A-4147-A177-3AD203B41FA5}">
                      <a16:colId xmlns:a16="http://schemas.microsoft.com/office/drawing/2014/main" val="1645878918"/>
                    </a:ext>
                  </a:extLst>
                </a:gridCol>
                <a:gridCol w="604922">
                  <a:extLst>
                    <a:ext uri="{9D8B030D-6E8A-4147-A177-3AD203B41FA5}">
                      <a16:colId xmlns:a16="http://schemas.microsoft.com/office/drawing/2014/main" val="633255217"/>
                    </a:ext>
                  </a:extLst>
                </a:gridCol>
                <a:gridCol w="739424">
                  <a:extLst>
                    <a:ext uri="{9D8B030D-6E8A-4147-A177-3AD203B41FA5}">
                      <a16:colId xmlns:a16="http://schemas.microsoft.com/office/drawing/2014/main" val="1647530823"/>
                    </a:ext>
                  </a:extLst>
                </a:gridCol>
                <a:gridCol w="470418">
                  <a:extLst>
                    <a:ext uri="{9D8B030D-6E8A-4147-A177-3AD203B41FA5}">
                      <a16:colId xmlns:a16="http://schemas.microsoft.com/office/drawing/2014/main" val="3019924743"/>
                    </a:ext>
                  </a:extLst>
                </a:gridCol>
              </a:tblGrid>
              <a:tr h="374502"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Number</a:t>
                      </a:r>
                      <a:endParaRPr lang="zh-CN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Polishing thickness</a:t>
                      </a:r>
                      <a:endParaRPr lang="zh-CN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 err="1"/>
                        <a:t>beamtube</a:t>
                      </a:r>
                      <a:r>
                        <a:rPr lang="en-US" altLang="zh-CN" sz="1000" dirty="0"/>
                        <a:t> Average</a:t>
                      </a:r>
                      <a:endParaRPr lang="zh-CN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Cell Average</a:t>
                      </a:r>
                      <a:endParaRPr lang="zh-CN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Max Polishing Thickness</a:t>
                      </a:r>
                      <a:endParaRPr lang="zh-CN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Min polishing thickness</a:t>
                      </a:r>
                      <a:endParaRPr lang="zh-CN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Max/min</a:t>
                      </a:r>
                      <a:endParaRPr lang="zh-CN" alt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4176539"/>
                  </a:ext>
                </a:extLst>
              </a:tr>
              <a:tr h="308882"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1</a:t>
                      </a:r>
                      <a:endParaRPr lang="zh-CN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115</a:t>
                      </a:r>
                      <a:endParaRPr lang="zh-CN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127.67</a:t>
                      </a:r>
                      <a:endParaRPr lang="zh-CN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84.83</a:t>
                      </a:r>
                      <a:endParaRPr lang="zh-CN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145</a:t>
                      </a:r>
                      <a:endParaRPr lang="zh-CN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62</a:t>
                      </a:r>
                      <a:endParaRPr lang="zh-CN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1.84</a:t>
                      </a:r>
                      <a:endParaRPr lang="zh-CN" alt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0970649"/>
                  </a:ext>
                </a:extLst>
              </a:tr>
              <a:tr h="308882"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2</a:t>
                      </a:r>
                      <a:endParaRPr lang="zh-CN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40</a:t>
                      </a:r>
                      <a:endParaRPr lang="zh-CN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48.3</a:t>
                      </a:r>
                      <a:endParaRPr lang="zh-CN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32</a:t>
                      </a:r>
                      <a:endParaRPr lang="zh-CN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57</a:t>
                      </a:r>
                      <a:endParaRPr lang="zh-CN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30</a:t>
                      </a:r>
                      <a:endParaRPr lang="zh-CN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1.9</a:t>
                      </a:r>
                      <a:endParaRPr lang="zh-CN" alt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0885398"/>
                  </a:ext>
                </a:extLst>
              </a:tr>
              <a:tr h="308882"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3</a:t>
                      </a:r>
                      <a:endParaRPr lang="zh-CN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61</a:t>
                      </a:r>
                      <a:endParaRPr lang="zh-CN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65.67</a:t>
                      </a:r>
                      <a:endParaRPr lang="zh-CN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45.5</a:t>
                      </a:r>
                      <a:endParaRPr lang="zh-CN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79</a:t>
                      </a:r>
                      <a:endParaRPr lang="zh-CN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40</a:t>
                      </a:r>
                      <a:endParaRPr lang="zh-CN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1.975</a:t>
                      </a:r>
                      <a:endParaRPr lang="zh-CN" alt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4983961"/>
                  </a:ext>
                </a:extLst>
              </a:tr>
            </a:tbl>
          </a:graphicData>
        </a:graphic>
      </p:graphicFrame>
      <p:sp>
        <p:nvSpPr>
          <p:cNvPr id="50" name="文本框 49">
            <a:extLst>
              <a:ext uri="{FF2B5EF4-FFF2-40B4-BE49-F238E27FC236}">
                <a16:creationId xmlns:a16="http://schemas.microsoft.com/office/drawing/2014/main" id="{C5D12DD7-7BA7-F9DA-482F-05D68A44BA57}"/>
              </a:ext>
            </a:extLst>
          </p:cNvPr>
          <p:cNvSpPr txBox="1"/>
          <p:nvPr/>
        </p:nvSpPr>
        <p:spPr>
          <a:xfrm>
            <a:off x="3389215" y="3627188"/>
            <a:ext cx="5335033" cy="1294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00" dirty="0">
                <a:solidFill>
                  <a:srgbClr val="08338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alcohol ultrasonic cleaning 1h and FM20 ultrasonic cleaning 3h;</a:t>
            </a:r>
            <a:endParaRPr lang="zh-CN" altLang="en-US" sz="1800" dirty="0">
              <a:solidFill>
                <a:srgbClr val="083388"/>
              </a:solidFill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>
              <a:lnSpc>
                <a:spcPct val="150000"/>
              </a:lnSpc>
            </a:pPr>
            <a:r>
              <a:rPr lang="en-US" altLang="zh-CN" sz="1800" dirty="0">
                <a:solidFill>
                  <a:srgbClr val="08338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alcohol ultrasonic cleaning 24h;</a:t>
            </a:r>
            <a:endParaRPr lang="zh-CN" altLang="en-US" dirty="0"/>
          </a:p>
        </p:txBody>
      </p:sp>
      <p:cxnSp>
        <p:nvCxnSpPr>
          <p:cNvPr id="52" name="直接箭头连接符 51">
            <a:extLst>
              <a:ext uri="{FF2B5EF4-FFF2-40B4-BE49-F238E27FC236}">
                <a16:creationId xmlns:a16="http://schemas.microsoft.com/office/drawing/2014/main" id="{1667798A-FBDC-F175-2600-3D11DACC2BAA}"/>
              </a:ext>
            </a:extLst>
          </p:cNvPr>
          <p:cNvCxnSpPr>
            <a:cxnSpLocks/>
          </p:cNvCxnSpPr>
          <p:nvPr/>
        </p:nvCxnSpPr>
        <p:spPr>
          <a:xfrm>
            <a:off x="2901200" y="3365053"/>
            <a:ext cx="604000" cy="5547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4" name="直接箭头连接符 53">
            <a:extLst>
              <a:ext uri="{FF2B5EF4-FFF2-40B4-BE49-F238E27FC236}">
                <a16:creationId xmlns:a16="http://schemas.microsoft.com/office/drawing/2014/main" id="{17CA820A-1206-5CC8-EFEC-02A9AD8D4A2D}"/>
              </a:ext>
            </a:extLst>
          </p:cNvPr>
          <p:cNvCxnSpPr>
            <a:cxnSpLocks/>
            <a:stCxn id="30" idx="3"/>
          </p:cNvCxnSpPr>
          <p:nvPr/>
        </p:nvCxnSpPr>
        <p:spPr>
          <a:xfrm>
            <a:off x="2937643" y="4236589"/>
            <a:ext cx="488580" cy="5180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图片 55">
            <a:extLst>
              <a:ext uri="{FF2B5EF4-FFF2-40B4-BE49-F238E27FC236}">
                <a16:creationId xmlns:a16="http://schemas.microsoft.com/office/drawing/2014/main" id="{8E78810E-F3DF-13D7-0898-4008EA77E35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50941" y="1634111"/>
            <a:ext cx="3617844" cy="2552480"/>
          </a:xfrm>
          <a:prstGeom prst="rect">
            <a:avLst/>
          </a:prstGeom>
        </p:spPr>
      </p:pic>
      <p:sp>
        <p:nvSpPr>
          <p:cNvPr id="57" name="文本框 56">
            <a:extLst>
              <a:ext uri="{FF2B5EF4-FFF2-40B4-BE49-F238E27FC236}">
                <a16:creationId xmlns:a16="http://schemas.microsoft.com/office/drawing/2014/main" id="{7F857BF9-02ED-773B-CAEF-5547EAD4FCC9}"/>
              </a:ext>
            </a:extLst>
          </p:cNvPr>
          <p:cNvSpPr txBox="1"/>
          <p:nvPr/>
        </p:nvSpPr>
        <p:spPr>
          <a:xfrm>
            <a:off x="3214605" y="1909875"/>
            <a:ext cx="5036328" cy="1704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800">
                <a:solidFill>
                  <a:srgbClr val="083388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en-US" altLang="zh-CN" dirty="0"/>
              <a:t>The cathode rod is wrapped with PTFE raw sealing tape at the part corresponding to the </a:t>
            </a:r>
            <a:r>
              <a:rPr lang="en-US" altLang="zh-CN" dirty="0" err="1"/>
              <a:t>beamtube,but</a:t>
            </a:r>
            <a:r>
              <a:rPr lang="en-US" altLang="zh-CN" dirty="0"/>
              <a:t> the polishing thickness effect of the </a:t>
            </a:r>
            <a:r>
              <a:rPr lang="en-US" altLang="zh-CN" dirty="0" err="1"/>
              <a:t>beamtube</a:t>
            </a:r>
            <a:r>
              <a:rPr lang="en-US" altLang="zh-CN" dirty="0"/>
              <a:t> and cell part is not very good.</a:t>
            </a:r>
            <a:endParaRPr lang="zh-CN" altLang="en-US" dirty="0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05208925-35C1-472B-BBF4-D2BC658D56C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02294" y="5527143"/>
            <a:ext cx="1654809" cy="1260313"/>
          </a:xfrm>
          <a:prstGeom prst="rect">
            <a:avLst/>
          </a:prstGeom>
        </p:spPr>
      </p:pic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95D072CA-86FF-33D9-A391-40B7085E5B69}"/>
              </a:ext>
            </a:extLst>
          </p:cNvPr>
          <p:cNvSpPr/>
          <p:nvPr/>
        </p:nvSpPr>
        <p:spPr bwMode="auto">
          <a:xfrm>
            <a:off x="720211" y="5817489"/>
            <a:ext cx="2016759" cy="330591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1200" dirty="0">
                <a:solidFill>
                  <a:prstClr val="black"/>
                </a:solidFill>
              </a:rPr>
              <a:t>300</a:t>
            </a:r>
            <a:r>
              <a:rPr lang="zh-CN" altLang="en-US" sz="1200" dirty="0">
                <a:solidFill>
                  <a:prstClr val="black"/>
                </a:solidFill>
              </a:rPr>
              <a:t>℃ </a:t>
            </a:r>
            <a:r>
              <a:rPr lang="en-US" altLang="zh-CN" sz="1200" dirty="0">
                <a:solidFill>
                  <a:prstClr val="black"/>
                </a:solidFill>
              </a:rPr>
              <a:t>3h</a:t>
            </a:r>
            <a:endParaRPr lang="zh-CN" altLang="en-US" sz="1200" dirty="0">
              <a:solidFill>
                <a:prstClr val="black"/>
              </a:solidFill>
            </a:endParaRP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662FA504-519D-1D90-116D-72B31BBB63BB}"/>
              </a:ext>
            </a:extLst>
          </p:cNvPr>
          <p:cNvSpPr/>
          <p:nvPr/>
        </p:nvSpPr>
        <p:spPr bwMode="auto">
          <a:xfrm>
            <a:off x="715724" y="6449567"/>
            <a:ext cx="2016759" cy="330591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1200" dirty="0">
                <a:solidFill>
                  <a:prstClr val="black"/>
                </a:solidFill>
              </a:rPr>
              <a:t>Waiting for VT</a:t>
            </a:r>
            <a:endParaRPr lang="zh-CN" altLang="en-US" sz="1200" dirty="0">
              <a:solidFill>
                <a:prstClr val="black"/>
              </a:solidFill>
            </a:endParaRPr>
          </a:p>
        </p:txBody>
      </p:sp>
      <p:sp>
        <p:nvSpPr>
          <p:cNvPr id="21" name="箭头: 下 20">
            <a:extLst>
              <a:ext uri="{FF2B5EF4-FFF2-40B4-BE49-F238E27FC236}">
                <a16:creationId xmlns:a16="http://schemas.microsoft.com/office/drawing/2014/main" id="{0ACD473C-E2D7-549D-4AB1-76EA370B89B8}"/>
              </a:ext>
            </a:extLst>
          </p:cNvPr>
          <p:cNvSpPr/>
          <p:nvPr/>
        </p:nvSpPr>
        <p:spPr>
          <a:xfrm>
            <a:off x="1563634" y="6158139"/>
            <a:ext cx="212273" cy="272235"/>
          </a:xfrm>
          <a:prstGeom prst="down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" name="箭头: 下 22">
            <a:extLst>
              <a:ext uri="{FF2B5EF4-FFF2-40B4-BE49-F238E27FC236}">
                <a16:creationId xmlns:a16="http://schemas.microsoft.com/office/drawing/2014/main" id="{E16BAC4A-B86F-0C66-7F2A-09800382C8FC}"/>
              </a:ext>
            </a:extLst>
          </p:cNvPr>
          <p:cNvSpPr/>
          <p:nvPr/>
        </p:nvSpPr>
        <p:spPr>
          <a:xfrm>
            <a:off x="1583603" y="5007258"/>
            <a:ext cx="194290" cy="213682"/>
          </a:xfrm>
          <a:prstGeom prst="down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580A6288-9A32-2AA4-7E81-4CFB04864F06}"/>
              </a:ext>
            </a:extLst>
          </p:cNvPr>
          <p:cNvSpPr/>
          <p:nvPr/>
        </p:nvSpPr>
        <p:spPr bwMode="auto">
          <a:xfrm>
            <a:off x="720211" y="5248968"/>
            <a:ext cx="2016759" cy="330591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1200" dirty="0">
                <a:solidFill>
                  <a:prstClr val="black"/>
                </a:solidFill>
              </a:rPr>
              <a:t>900</a:t>
            </a:r>
            <a:r>
              <a:rPr lang="zh-CN" altLang="en-US" sz="1200" dirty="0">
                <a:solidFill>
                  <a:prstClr val="black"/>
                </a:solidFill>
              </a:rPr>
              <a:t>℃ </a:t>
            </a:r>
            <a:r>
              <a:rPr lang="en-US" altLang="zh-CN" sz="1200" dirty="0">
                <a:solidFill>
                  <a:prstClr val="black"/>
                </a:solidFill>
              </a:rPr>
              <a:t>3h</a:t>
            </a:r>
            <a:endParaRPr lang="zh-CN" altLang="en-US" sz="1200" dirty="0">
              <a:solidFill>
                <a:prstClr val="black"/>
              </a:solidFill>
            </a:endParaRPr>
          </a:p>
        </p:txBody>
      </p:sp>
      <p:sp>
        <p:nvSpPr>
          <p:cNvPr id="28" name="箭头: 下 27">
            <a:extLst>
              <a:ext uri="{FF2B5EF4-FFF2-40B4-BE49-F238E27FC236}">
                <a16:creationId xmlns:a16="http://schemas.microsoft.com/office/drawing/2014/main" id="{9DC61102-47BE-0C55-5BB5-54C992B65322}"/>
              </a:ext>
            </a:extLst>
          </p:cNvPr>
          <p:cNvSpPr/>
          <p:nvPr/>
        </p:nvSpPr>
        <p:spPr>
          <a:xfrm>
            <a:off x="1553234" y="5581642"/>
            <a:ext cx="194290" cy="213682"/>
          </a:xfrm>
          <a:prstGeom prst="down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993197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文本框 8"/>
          <p:cNvSpPr txBox="1">
            <a:spLocks noChangeArrowheads="1"/>
          </p:cNvSpPr>
          <p:nvPr/>
        </p:nvSpPr>
        <p:spPr bwMode="auto">
          <a:xfrm>
            <a:off x="2514616" y="-1179513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7825" y="220980"/>
            <a:ext cx="3491230" cy="730885"/>
          </a:xfrm>
          <a:prstGeom prst="rect">
            <a:avLst/>
          </a:prstGeom>
        </p:spPr>
      </p:pic>
      <p:pic>
        <p:nvPicPr>
          <p:cNvPr id="1026" name="Picture 2" descr="TTC 20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195" y="220980"/>
            <a:ext cx="2053590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直线连接符 14"/>
          <p:cNvCxnSpPr/>
          <p:nvPr/>
        </p:nvCxnSpPr>
        <p:spPr>
          <a:xfrm>
            <a:off x="377825" y="1079500"/>
            <a:ext cx="11490960" cy="0"/>
          </a:xfrm>
          <a:prstGeom prst="line">
            <a:avLst/>
          </a:prstGeom>
          <a:ln>
            <a:solidFill>
              <a:srgbClr val="083388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3" name="图片 2" descr="粒子研究院logo_左右组合1-标准色"/>
          <p:cNvPicPr>
            <a:picLocks noChangeAspect="1"/>
          </p:cNvPicPr>
          <p:nvPr/>
        </p:nvPicPr>
        <p:blipFill>
          <a:blip r:embed="rId5"/>
          <a:srcRect l="6908" r="64940"/>
          <a:stretch>
            <a:fillRect/>
          </a:stretch>
        </p:blipFill>
        <p:spPr>
          <a:xfrm>
            <a:off x="26168" y="6090649"/>
            <a:ext cx="919480" cy="6794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: 圆角 1">
                <a:extLst>
                  <a:ext uri="{FF2B5EF4-FFF2-40B4-BE49-F238E27FC236}">
                    <a16:creationId xmlns:a16="http://schemas.microsoft.com/office/drawing/2014/main" id="{1EBB9072-D792-2D34-09DC-8F384FFC9CA3}"/>
                  </a:ext>
                </a:extLst>
              </p:cNvPr>
              <p:cNvSpPr/>
              <p:nvPr/>
            </p:nvSpPr>
            <p:spPr bwMode="auto">
              <a:xfrm>
                <a:off x="377825" y="1817730"/>
                <a:ext cx="2016761" cy="330591"/>
              </a:xfrm>
              <a:prstGeom prst="round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algn="ctr"/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rPr>
                  <a:t>EP </a:t>
                </a:r>
                <a14:m>
                  <m:oMath xmlns:m="http://schemas.openxmlformats.org/officeDocument/2006/math">
                    <m:r>
                      <a:rPr kumimoji="0" lang="en-US" altLang="zh-CN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200</m:t>
                    </m:r>
                    <m:r>
                      <a:rPr kumimoji="0" lang="zh-CN" altLang="en-US" sz="1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𝜇</m:t>
                    </m:r>
                    <m:r>
                      <m:rPr>
                        <m:sty m:val="p"/>
                      </m:rPr>
                      <a:rPr kumimoji="0" lang="en-US" altLang="zh-CN" sz="1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m</m:t>
                    </m:r>
                  </m:oMath>
                </a14:m>
                <a:r>
                  <a:rPr lang="en-US" altLang="zh-CN" sz="1200" dirty="0">
                    <a:solidFill>
                      <a:prstClr val="black"/>
                    </a:solidFill>
                  </a:rPr>
                  <a:t> (acid T=10</a:t>
                </a:r>
                <a:r>
                  <a:rPr lang="zh-CN" altLang="en-US" sz="1200" dirty="0">
                    <a:solidFill>
                      <a:prstClr val="black"/>
                    </a:solidFill>
                  </a:rPr>
                  <a:t>℃</a:t>
                </a:r>
                <a:r>
                  <a:rPr lang="en-US" altLang="zh-CN" sz="1200" dirty="0">
                    <a:solidFill>
                      <a:prstClr val="black"/>
                    </a:solidFill>
                  </a:rPr>
                  <a:t>)</a:t>
                </a:r>
                <a:endPara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mc:Choice>
        <mc:Fallback xmlns="">
          <p:sp>
            <p:nvSpPr>
              <p:cNvPr id="2" name="矩形: 圆角 1">
                <a:extLst>
                  <a:ext uri="{FF2B5EF4-FFF2-40B4-BE49-F238E27FC236}">
                    <a16:creationId xmlns:a16="http://schemas.microsoft.com/office/drawing/2014/main" id="{1EBB9072-D792-2D34-09DC-8F384FFC9C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7825" y="1817730"/>
                <a:ext cx="2016761" cy="330591"/>
              </a:xfrm>
              <a:prstGeom prst="roundRect">
                <a:avLst/>
              </a:prstGeom>
              <a:blipFill>
                <a:blip r:embed="rId6"/>
                <a:stretch>
                  <a:fillRect b="-3571"/>
                </a:stretch>
              </a:blip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箭头: 下 3">
            <a:extLst>
              <a:ext uri="{FF2B5EF4-FFF2-40B4-BE49-F238E27FC236}">
                <a16:creationId xmlns:a16="http://schemas.microsoft.com/office/drawing/2014/main" id="{87F1CDE5-18E3-9A1C-1836-5F47BF16786D}"/>
              </a:ext>
            </a:extLst>
          </p:cNvPr>
          <p:cNvSpPr/>
          <p:nvPr/>
        </p:nvSpPr>
        <p:spPr>
          <a:xfrm>
            <a:off x="1280075" y="2168986"/>
            <a:ext cx="212268" cy="325503"/>
          </a:xfrm>
          <a:prstGeom prst="down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0EE5EE43-7333-3A53-B491-196EBCC0A543}"/>
              </a:ext>
            </a:extLst>
          </p:cNvPr>
          <p:cNvSpPr/>
          <p:nvPr/>
        </p:nvSpPr>
        <p:spPr bwMode="auto">
          <a:xfrm>
            <a:off x="377832" y="2512956"/>
            <a:ext cx="2016760" cy="330591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1200" dirty="0">
                <a:solidFill>
                  <a:prstClr val="black"/>
                </a:solidFill>
              </a:rPr>
              <a:t>900</a:t>
            </a:r>
            <a:r>
              <a:rPr lang="zh-CN" altLang="en-US" sz="1200" dirty="0">
                <a:solidFill>
                  <a:prstClr val="black"/>
                </a:solidFill>
              </a:rPr>
              <a:t>℃ </a:t>
            </a:r>
            <a:r>
              <a:rPr lang="en-US" altLang="zh-CN" sz="1200" dirty="0">
                <a:solidFill>
                  <a:prstClr val="black"/>
                </a:solidFill>
              </a:rPr>
              <a:t>3h baking</a:t>
            </a:r>
            <a:endParaRPr lang="zh-CN" altLang="en-US" sz="12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: 圆角 5">
                <a:extLst>
                  <a:ext uri="{FF2B5EF4-FFF2-40B4-BE49-F238E27FC236}">
                    <a16:creationId xmlns:a16="http://schemas.microsoft.com/office/drawing/2014/main" id="{D9E6741C-8970-0120-2ADB-9BD8648AA3CE}"/>
                  </a:ext>
                </a:extLst>
              </p:cNvPr>
              <p:cNvSpPr/>
              <p:nvPr/>
            </p:nvSpPr>
            <p:spPr bwMode="auto">
              <a:xfrm>
                <a:off x="377825" y="3202835"/>
                <a:ext cx="2016759" cy="330591"/>
              </a:xfrm>
              <a:prstGeom prst="round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altLang="zh-CN" sz="1200" dirty="0">
                    <a:solidFill>
                      <a:prstClr val="black"/>
                    </a:solidFill>
                  </a:rPr>
                  <a:t>Out</a:t>
                </a:r>
                <a:r>
                  <a:rPr lang="zh-CN" altLang="en-US" sz="1200" dirty="0">
                    <a:solidFill>
                      <a:prstClr val="black"/>
                    </a:solidFill>
                  </a:rPr>
                  <a:t> </a:t>
                </a:r>
                <a:r>
                  <a:rPr lang="en-US" altLang="zh-CN" sz="1200" dirty="0">
                    <a:solidFill>
                      <a:prstClr val="black"/>
                    </a:solidFill>
                  </a:rPr>
                  <a:t>BCP 10</a:t>
                </a:r>
                <a14:m>
                  <m:oMath xmlns:m="http://schemas.openxmlformats.org/officeDocument/2006/math">
                    <m:r>
                      <a:rPr lang="zh-CN" altLang="en-US" sz="1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m:rPr>
                        <m:sty m:val="p"/>
                      </m:rPr>
                      <a:rPr lang="en-US" altLang="zh-CN" sz="1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endParaRPr lang="zh-CN" altLang="en-US" sz="1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" name="矩形: 圆角 5">
                <a:extLst>
                  <a:ext uri="{FF2B5EF4-FFF2-40B4-BE49-F238E27FC236}">
                    <a16:creationId xmlns:a16="http://schemas.microsoft.com/office/drawing/2014/main" id="{D9E6741C-8970-0120-2ADB-9BD8648AA3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7825" y="3202835"/>
                <a:ext cx="2016759" cy="330591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箭头: 下 6">
            <a:extLst>
              <a:ext uri="{FF2B5EF4-FFF2-40B4-BE49-F238E27FC236}">
                <a16:creationId xmlns:a16="http://schemas.microsoft.com/office/drawing/2014/main" id="{03E05FA6-8F0A-9434-BDAB-7716D9B8B425}"/>
              </a:ext>
            </a:extLst>
          </p:cNvPr>
          <p:cNvSpPr/>
          <p:nvPr/>
        </p:nvSpPr>
        <p:spPr>
          <a:xfrm>
            <a:off x="1280073" y="2862014"/>
            <a:ext cx="212269" cy="340821"/>
          </a:xfrm>
          <a:prstGeom prst="down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箭头: 下 9">
            <a:extLst>
              <a:ext uri="{FF2B5EF4-FFF2-40B4-BE49-F238E27FC236}">
                <a16:creationId xmlns:a16="http://schemas.microsoft.com/office/drawing/2014/main" id="{C153DE22-EDA5-09A3-F725-15E8D24A6CF8}"/>
              </a:ext>
            </a:extLst>
          </p:cNvPr>
          <p:cNvSpPr/>
          <p:nvPr/>
        </p:nvSpPr>
        <p:spPr>
          <a:xfrm>
            <a:off x="1296391" y="3547370"/>
            <a:ext cx="195951" cy="390574"/>
          </a:xfrm>
          <a:prstGeom prst="down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: 圆角 10">
                <a:extLst>
                  <a:ext uri="{FF2B5EF4-FFF2-40B4-BE49-F238E27FC236}">
                    <a16:creationId xmlns:a16="http://schemas.microsoft.com/office/drawing/2014/main" id="{0C7D4EFD-8DAA-853B-3363-23038FA41C7B}"/>
                  </a:ext>
                </a:extLst>
              </p:cNvPr>
              <p:cNvSpPr/>
              <p:nvPr/>
            </p:nvSpPr>
            <p:spPr bwMode="auto">
              <a:xfrm>
                <a:off x="377825" y="3968095"/>
                <a:ext cx="2016759" cy="330591"/>
              </a:xfrm>
              <a:prstGeom prst="round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algn="ctr">
                  <a:defRPr/>
                </a:pP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rPr>
                  <a:t>EP 30</a:t>
                </a:r>
                <a14:m>
                  <m:oMath xmlns:m="http://schemas.openxmlformats.org/officeDocument/2006/math">
                    <m:r>
                      <a:rPr kumimoji="0" lang="zh-CN" altLang="en-US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𝜇</m:t>
                    </m:r>
                    <m:r>
                      <m:rPr>
                        <m:sty m:val="p"/>
                      </m:rPr>
                      <a:rPr kumimoji="0" lang="en-US" altLang="zh-CN" sz="1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m</m:t>
                    </m:r>
                  </m:oMath>
                </a14:m>
                <a:r>
                  <a:rPr lang="en-US" altLang="zh-CN" sz="1200" dirty="0">
                    <a:solidFill>
                      <a:prstClr val="black"/>
                    </a:solidFill>
                  </a:rPr>
                  <a:t> (acid T=7</a:t>
                </a:r>
                <a:r>
                  <a:rPr lang="zh-CN" altLang="en-US" sz="1200" dirty="0">
                    <a:solidFill>
                      <a:prstClr val="black"/>
                    </a:solidFill>
                  </a:rPr>
                  <a:t>℃</a:t>
                </a:r>
                <a:r>
                  <a:rPr lang="en-US" altLang="zh-CN" sz="1200" dirty="0">
                    <a:solidFill>
                      <a:prstClr val="black"/>
                    </a:solidFill>
                  </a:rPr>
                  <a:t>)</a:t>
                </a:r>
                <a:endPara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mc:Choice>
        <mc:Fallback xmlns="">
          <p:sp>
            <p:nvSpPr>
              <p:cNvPr id="11" name="矩形: 圆角 10">
                <a:extLst>
                  <a:ext uri="{FF2B5EF4-FFF2-40B4-BE49-F238E27FC236}">
                    <a16:creationId xmlns:a16="http://schemas.microsoft.com/office/drawing/2014/main" id="{0C7D4EFD-8DAA-853B-3363-23038FA41C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7825" y="3968095"/>
                <a:ext cx="2016759" cy="330591"/>
              </a:xfrm>
              <a:prstGeom prst="roundRect">
                <a:avLst/>
              </a:prstGeom>
              <a:blipFill>
                <a:blip r:embed="rId8"/>
                <a:stretch>
                  <a:fillRect b="-3571"/>
                </a:stretch>
              </a:blip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箭头: 下 12">
            <a:extLst>
              <a:ext uri="{FF2B5EF4-FFF2-40B4-BE49-F238E27FC236}">
                <a16:creationId xmlns:a16="http://schemas.microsoft.com/office/drawing/2014/main" id="{03F066AC-C564-4859-EF71-343160F66A35}"/>
              </a:ext>
            </a:extLst>
          </p:cNvPr>
          <p:cNvSpPr/>
          <p:nvPr/>
        </p:nvSpPr>
        <p:spPr>
          <a:xfrm>
            <a:off x="1280073" y="4373657"/>
            <a:ext cx="212270" cy="386586"/>
          </a:xfrm>
          <a:prstGeom prst="down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5EF9FDFD-995E-3DF6-F220-BC73494A396E}"/>
              </a:ext>
            </a:extLst>
          </p:cNvPr>
          <p:cNvSpPr/>
          <p:nvPr/>
        </p:nvSpPr>
        <p:spPr bwMode="auto">
          <a:xfrm>
            <a:off x="377824" y="4792659"/>
            <a:ext cx="2016759" cy="330591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1200" dirty="0">
                <a:solidFill>
                  <a:prstClr val="black"/>
                </a:solidFill>
              </a:rPr>
              <a:t>Waiting for VT</a:t>
            </a:r>
            <a:endParaRPr lang="zh-CN" altLang="en-US" sz="1200" dirty="0">
              <a:solidFill>
                <a:prstClr val="black"/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F994C768-8B54-40DD-09B8-67E771A29D75}"/>
              </a:ext>
            </a:extLst>
          </p:cNvPr>
          <p:cNvSpPr txBox="1"/>
          <p:nvPr/>
        </p:nvSpPr>
        <p:spPr>
          <a:xfrm>
            <a:off x="2606981" y="1091755"/>
            <a:ext cx="730694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8338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1.3GHz Single cell surface-treatment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FDDC2E56-41E6-2FB1-5821-D0B017FC39BE}"/>
              </a:ext>
            </a:extLst>
          </p:cNvPr>
          <p:cNvSpPr txBox="1"/>
          <p:nvPr/>
        </p:nvSpPr>
        <p:spPr>
          <a:xfrm>
            <a:off x="5655172" y="1595062"/>
            <a:ext cx="6094638" cy="458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800">
                <a:solidFill>
                  <a:srgbClr val="083388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en-US" altLang="zh-CN" dirty="0"/>
              <a:t> BJ-01</a:t>
            </a:r>
            <a:r>
              <a:rPr lang="zh-CN" altLang="en-US" dirty="0"/>
              <a:t>、</a:t>
            </a:r>
            <a:r>
              <a:rPr lang="en-US" altLang="zh-CN" dirty="0"/>
              <a:t>BJ02</a:t>
            </a:r>
            <a:endParaRPr lang="zh-CN" altLang="en-US" dirty="0"/>
          </a:p>
        </p:txBody>
      </p:sp>
      <p:sp>
        <p:nvSpPr>
          <p:cNvPr id="45" name="标题 1">
            <a:extLst>
              <a:ext uri="{FF2B5EF4-FFF2-40B4-BE49-F238E27FC236}">
                <a16:creationId xmlns:a16="http://schemas.microsoft.com/office/drawing/2014/main" id="{A6E6C453-372B-ACD1-481B-31420D404222}"/>
              </a:ext>
            </a:extLst>
          </p:cNvPr>
          <p:cNvSpPr txBox="1"/>
          <p:nvPr/>
        </p:nvSpPr>
        <p:spPr>
          <a:xfrm>
            <a:off x="3314932" y="3428999"/>
            <a:ext cx="5086535" cy="1556207"/>
          </a:xfrm>
        </p:spPr>
        <p:txBody>
          <a:bodyPr vert="horz" lIns="90000" tIns="46800" rIns="90000" bIns="468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sz="2400" b="1" i="0" u="none" strike="noStrike" kern="1200" cap="none" spc="100" normalizeH="0" baseline="0" noProof="1" dirty="0">
                <a:solidFill>
                  <a:schemeClr val="accent6">
                    <a:lumMod val="50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>
              <a:lnSpc>
                <a:spcPct val="150000"/>
              </a:lnSpc>
            </a:pPr>
            <a:endParaRPr lang="zh-CN" altLang="en-US" sz="1800" dirty="0">
              <a:solidFill>
                <a:srgbClr val="083388"/>
              </a:solidFill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graphicFrame>
        <p:nvGraphicFramePr>
          <p:cNvPr id="49" name="表格 48">
            <a:extLst>
              <a:ext uri="{FF2B5EF4-FFF2-40B4-BE49-F238E27FC236}">
                <a16:creationId xmlns:a16="http://schemas.microsoft.com/office/drawing/2014/main" id="{CAA356A5-0606-C9E5-F21D-3556F7B079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0792176"/>
              </p:ext>
            </p:extLst>
          </p:nvPr>
        </p:nvGraphicFramePr>
        <p:xfrm>
          <a:off x="3705501" y="5547088"/>
          <a:ext cx="6599354" cy="12578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2765">
                  <a:extLst>
                    <a:ext uri="{9D8B030D-6E8A-4147-A177-3AD203B41FA5}">
                      <a16:colId xmlns:a16="http://schemas.microsoft.com/office/drawing/2014/main" val="3283957232"/>
                    </a:ext>
                  </a:extLst>
                </a:gridCol>
                <a:gridCol w="942765">
                  <a:extLst>
                    <a:ext uri="{9D8B030D-6E8A-4147-A177-3AD203B41FA5}">
                      <a16:colId xmlns:a16="http://schemas.microsoft.com/office/drawing/2014/main" val="1152583988"/>
                    </a:ext>
                  </a:extLst>
                </a:gridCol>
                <a:gridCol w="942765">
                  <a:extLst>
                    <a:ext uri="{9D8B030D-6E8A-4147-A177-3AD203B41FA5}">
                      <a16:colId xmlns:a16="http://schemas.microsoft.com/office/drawing/2014/main" val="1234981252"/>
                    </a:ext>
                  </a:extLst>
                </a:gridCol>
                <a:gridCol w="942765">
                  <a:extLst>
                    <a:ext uri="{9D8B030D-6E8A-4147-A177-3AD203B41FA5}">
                      <a16:colId xmlns:a16="http://schemas.microsoft.com/office/drawing/2014/main" val="1645878918"/>
                    </a:ext>
                  </a:extLst>
                </a:gridCol>
                <a:gridCol w="942765">
                  <a:extLst>
                    <a:ext uri="{9D8B030D-6E8A-4147-A177-3AD203B41FA5}">
                      <a16:colId xmlns:a16="http://schemas.microsoft.com/office/drawing/2014/main" val="633255217"/>
                    </a:ext>
                  </a:extLst>
                </a:gridCol>
                <a:gridCol w="1152387">
                  <a:extLst>
                    <a:ext uri="{9D8B030D-6E8A-4147-A177-3AD203B41FA5}">
                      <a16:colId xmlns:a16="http://schemas.microsoft.com/office/drawing/2014/main" val="1647530823"/>
                    </a:ext>
                  </a:extLst>
                </a:gridCol>
                <a:gridCol w="733142">
                  <a:extLst>
                    <a:ext uri="{9D8B030D-6E8A-4147-A177-3AD203B41FA5}">
                      <a16:colId xmlns:a16="http://schemas.microsoft.com/office/drawing/2014/main" val="3019924743"/>
                    </a:ext>
                  </a:extLst>
                </a:gridCol>
              </a:tblGrid>
              <a:tr h="374502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cavity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Polishing thickness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err="1"/>
                        <a:t>beamtube</a:t>
                      </a:r>
                      <a:r>
                        <a:rPr lang="en-US" altLang="zh-CN" sz="1200" dirty="0"/>
                        <a:t> Average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Cell Average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Max Polishing Thickness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Min polishing thickness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Max/min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4176539"/>
                  </a:ext>
                </a:extLst>
              </a:tr>
              <a:tr h="308882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BJ-01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dirty="0"/>
                        <a:t>200</a:t>
                      </a:r>
                      <a:endParaRPr lang="zh-CN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dirty="0"/>
                        <a:t>197.5</a:t>
                      </a:r>
                      <a:endParaRPr lang="zh-CN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dirty="0"/>
                        <a:t>145.3</a:t>
                      </a:r>
                      <a:endParaRPr lang="zh-CN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dirty="0"/>
                        <a:t>214</a:t>
                      </a:r>
                      <a:endParaRPr lang="zh-CN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dirty="0"/>
                        <a:t>147</a:t>
                      </a:r>
                      <a:endParaRPr lang="zh-CN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dirty="0"/>
                        <a:t>1.68</a:t>
                      </a:r>
                      <a:endParaRPr lang="zh-CN" alt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0970649"/>
                  </a:ext>
                </a:extLst>
              </a:tr>
              <a:tr h="308882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BJ-02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200</a:t>
                      </a:r>
                      <a:endParaRPr lang="zh-CN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212.9</a:t>
                      </a:r>
                      <a:endParaRPr lang="zh-CN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150.76</a:t>
                      </a:r>
                      <a:endParaRPr lang="zh-CN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229</a:t>
                      </a:r>
                      <a:endParaRPr lang="zh-CN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136</a:t>
                      </a:r>
                      <a:endParaRPr lang="zh-CN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1.68</a:t>
                      </a:r>
                      <a:endParaRPr lang="zh-CN" alt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0885398"/>
                  </a:ext>
                </a:extLst>
              </a:tr>
            </a:tbl>
          </a:graphicData>
        </a:graphic>
      </p:graphicFrame>
      <p:sp>
        <p:nvSpPr>
          <p:cNvPr id="57" name="文本框 56">
            <a:extLst>
              <a:ext uri="{FF2B5EF4-FFF2-40B4-BE49-F238E27FC236}">
                <a16:creationId xmlns:a16="http://schemas.microsoft.com/office/drawing/2014/main" id="{7F857BF9-02ED-773B-CAEF-5547EAD4FCC9}"/>
              </a:ext>
            </a:extLst>
          </p:cNvPr>
          <p:cNvSpPr txBox="1"/>
          <p:nvPr/>
        </p:nvSpPr>
        <p:spPr>
          <a:xfrm>
            <a:off x="3214605" y="2096532"/>
            <a:ext cx="8797286" cy="1289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800">
                <a:solidFill>
                  <a:srgbClr val="083388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en-US" altLang="zh-CN" sz="1800" dirty="0">
                <a:solidFill>
                  <a:srgbClr val="08338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The cathode rod is wrapped with a PTFE porous tube and an additional mesh membrane </a:t>
            </a:r>
            <a:r>
              <a:rPr lang="en-US" altLang="zh-CN" dirty="0"/>
              <a:t>, and the polishing thickness effect of the </a:t>
            </a:r>
            <a:r>
              <a:rPr lang="en-US" altLang="zh-CN" dirty="0" err="1"/>
              <a:t>beamtube</a:t>
            </a:r>
            <a:r>
              <a:rPr lang="en-US" altLang="zh-CN" dirty="0"/>
              <a:t> with cell part is better.BJ-01 and BJ-02 </a:t>
            </a:r>
            <a:r>
              <a:rPr lang="en-US" altLang="zh-CN" dirty="0" err="1"/>
              <a:t>citvities</a:t>
            </a:r>
            <a:r>
              <a:rPr lang="en-US" altLang="zh-CN" dirty="0"/>
              <a:t> are waiting for VT.</a:t>
            </a:r>
            <a:endParaRPr lang="zh-CN" altLang="en-US" dirty="0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47F08A74-25B0-4457-831E-33367FD87B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05501" y="3498029"/>
            <a:ext cx="3534136" cy="202805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12C83A2-ACA1-39D4-5377-05062E36B0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75211" y="3495728"/>
            <a:ext cx="3025634" cy="205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747514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文本框 8"/>
          <p:cNvSpPr txBox="1">
            <a:spLocks noChangeArrowheads="1"/>
          </p:cNvSpPr>
          <p:nvPr/>
        </p:nvSpPr>
        <p:spPr bwMode="auto">
          <a:xfrm>
            <a:off x="2514616" y="-1179513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7825" y="220980"/>
            <a:ext cx="3491230" cy="730885"/>
          </a:xfrm>
          <a:prstGeom prst="rect">
            <a:avLst/>
          </a:prstGeom>
        </p:spPr>
      </p:pic>
      <p:pic>
        <p:nvPicPr>
          <p:cNvPr id="1026" name="Picture 2" descr="TTC 20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195" y="220980"/>
            <a:ext cx="2053590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直线连接符 14"/>
          <p:cNvCxnSpPr/>
          <p:nvPr/>
        </p:nvCxnSpPr>
        <p:spPr>
          <a:xfrm>
            <a:off x="377825" y="1079500"/>
            <a:ext cx="11490960" cy="0"/>
          </a:xfrm>
          <a:prstGeom prst="line">
            <a:avLst/>
          </a:prstGeom>
          <a:ln>
            <a:solidFill>
              <a:srgbClr val="083388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988060" y="2969260"/>
            <a:ext cx="10215880" cy="8902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 eaLnBrk="1" hangingPunct="1">
              <a:defRPr/>
            </a:pPr>
            <a:r>
              <a:rPr lang="en-US" altLang="zh-CN" sz="5400" b="1" noProof="0" dirty="0">
                <a:ln>
                  <a:noFill/>
                </a:ln>
                <a:solidFill>
                  <a:srgbClr val="08338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657053151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文本框 8"/>
          <p:cNvSpPr txBox="1">
            <a:spLocks noChangeArrowheads="1"/>
          </p:cNvSpPr>
          <p:nvPr/>
        </p:nvSpPr>
        <p:spPr bwMode="auto">
          <a:xfrm>
            <a:off x="2514616" y="-1179513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7825" y="220980"/>
            <a:ext cx="3491230" cy="730885"/>
          </a:xfrm>
          <a:prstGeom prst="rect">
            <a:avLst/>
          </a:prstGeom>
        </p:spPr>
      </p:pic>
      <p:pic>
        <p:nvPicPr>
          <p:cNvPr id="1026" name="Picture 2" descr="TTC 20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195" y="220980"/>
            <a:ext cx="2053590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直线连接符 14"/>
          <p:cNvCxnSpPr/>
          <p:nvPr/>
        </p:nvCxnSpPr>
        <p:spPr>
          <a:xfrm>
            <a:off x="377825" y="1079500"/>
            <a:ext cx="11490960" cy="0"/>
          </a:xfrm>
          <a:prstGeom prst="line">
            <a:avLst/>
          </a:prstGeom>
          <a:ln>
            <a:solidFill>
              <a:srgbClr val="083388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3" name="图片 2" descr="粒子研究院logo_左右组合1-标准色"/>
          <p:cNvPicPr>
            <a:picLocks noChangeAspect="1"/>
          </p:cNvPicPr>
          <p:nvPr/>
        </p:nvPicPr>
        <p:blipFill>
          <a:blip r:embed="rId5"/>
          <a:srcRect l="6908" r="64940"/>
          <a:stretch>
            <a:fillRect/>
          </a:stretch>
        </p:blipFill>
        <p:spPr>
          <a:xfrm>
            <a:off x="26168" y="6090649"/>
            <a:ext cx="919480" cy="679450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F994C768-8B54-40DD-09B8-67E771A29D75}"/>
              </a:ext>
            </a:extLst>
          </p:cNvPr>
          <p:cNvSpPr txBox="1"/>
          <p:nvPr/>
        </p:nvSpPr>
        <p:spPr>
          <a:xfrm>
            <a:off x="2469832" y="1099235"/>
            <a:ext cx="730694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 eaLnBrk="1" hangingPunct="1">
              <a:defRPr/>
            </a:pPr>
            <a:r>
              <a:rPr lang="en-US" altLang="zh-CN" sz="2800" b="1" noProof="0" dirty="0">
                <a:ln>
                  <a:noFill/>
                </a:ln>
                <a:solidFill>
                  <a:srgbClr val="08338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</a:rPr>
              <a:t>Summary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BFABA6B7-E299-4B0E-A044-0C387E4F7712}"/>
              </a:ext>
            </a:extLst>
          </p:cNvPr>
          <p:cNvSpPr txBox="1"/>
          <p:nvPr/>
        </p:nvSpPr>
        <p:spPr>
          <a:xfrm>
            <a:off x="377825" y="1740572"/>
            <a:ext cx="11814175" cy="46130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latinLnBrk="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b="1" dirty="0">
                <a:solidFill>
                  <a:srgbClr val="08338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We have basically completed the construction of the surface treatment platform and have carried out surface treatment on several single-cell cavities.</a:t>
            </a:r>
          </a:p>
          <a:p>
            <a:pPr marL="285750" indent="-285750" latinLnBrk="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b="1" dirty="0">
                <a:solidFill>
                  <a:srgbClr val="08338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We plan complete the optimization and solidification of the surface treatment process and technology this year. We plan to achieve an production capacity of 40-50 cavities per year.</a:t>
            </a:r>
          </a:p>
          <a:p>
            <a:pPr marL="285750" indent="-285750" latinLnBrk="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en-US" sz="1800" b="1" dirty="0">
                <a:solidFill>
                  <a:srgbClr val="08338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Future Process Optimization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08338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We plan to develop vibration equipment to perform ultrasonic vibration desulfurization on superconducting cavities.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08338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Change the temperature difference between the spray water and acid, and study the effect of the temperature difference on the polishing uniformity.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08338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Our endoscope has just passed inspection, and we will subsequently add endoscopic examinations before and after EP.</a:t>
            </a:r>
          </a:p>
        </p:txBody>
      </p:sp>
    </p:spTree>
    <p:extLst>
      <p:ext uri="{BB962C8B-B14F-4D97-AF65-F5344CB8AC3E}">
        <p14:creationId xmlns:p14="http://schemas.microsoft.com/office/powerpoint/2010/main" val="434164323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12225867" cy="6992620"/>
          </a:xfrm>
          <a:prstGeom prst="rect">
            <a:avLst/>
          </a:prstGeom>
          <a:solidFill>
            <a:srgbClr val="0C33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086947" y="2406154"/>
            <a:ext cx="84311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0" b="1" dirty="0">
                <a:solidFill>
                  <a:schemeClr val="bg1"/>
                </a:solidFill>
              </a:rPr>
              <a:t>THANK YOU</a:t>
            </a:r>
          </a:p>
        </p:txBody>
      </p:sp>
      <p:sp>
        <p:nvSpPr>
          <p:cNvPr id="11" name="矩形 10"/>
          <p:cNvSpPr/>
          <p:nvPr/>
        </p:nvSpPr>
        <p:spPr>
          <a:xfrm>
            <a:off x="1473201" y="5316220"/>
            <a:ext cx="9246447" cy="57600"/>
          </a:xfrm>
          <a:prstGeom prst="rect">
            <a:avLst/>
          </a:prstGeom>
          <a:solidFill>
            <a:srgbClr val="00B9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2400" y="5564283"/>
            <a:ext cx="3315547" cy="705295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5181600" y="5748020"/>
            <a:ext cx="0" cy="387773"/>
          </a:xfrm>
          <a:prstGeom prst="line">
            <a:avLst/>
          </a:prstGeom>
          <a:ln w="1016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5465234" y="5702300"/>
            <a:ext cx="1988823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solidFill>
                  <a:schemeClr val="bg1"/>
                </a:solidFill>
              </a:rPr>
              <a:t>深圳市光明区新湖街道</a:t>
            </a:r>
            <a:endParaRPr lang="en-US" altLang="zh-CN" sz="1000" dirty="0">
              <a:solidFill>
                <a:schemeClr val="bg1"/>
              </a:solidFill>
            </a:endParaRPr>
          </a:p>
          <a:p>
            <a:r>
              <a:rPr lang="zh-CN" altLang="en-US" sz="1000" dirty="0">
                <a:solidFill>
                  <a:schemeClr val="bg1"/>
                </a:solidFill>
              </a:rPr>
              <a:t>荔湖西路</a:t>
            </a:r>
            <a:r>
              <a:rPr lang="en-US" altLang="zh-CN" sz="1000" dirty="0">
                <a:solidFill>
                  <a:schemeClr val="bg1"/>
                </a:solidFill>
              </a:rPr>
              <a:t>618</a:t>
            </a:r>
            <a:r>
              <a:rPr lang="zh-CN" altLang="en-US" sz="1000" dirty="0">
                <a:solidFill>
                  <a:schemeClr val="bg1"/>
                </a:solidFill>
              </a:rPr>
              <a:t>号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302501" y="5690447"/>
            <a:ext cx="3315547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bg1"/>
                </a:solidFill>
              </a:rPr>
              <a:t>No. 618, Lihu West Road, Guangming District, </a:t>
            </a:r>
          </a:p>
          <a:p>
            <a:r>
              <a:rPr lang="en-US" altLang="zh-CN" sz="1000" dirty="0">
                <a:solidFill>
                  <a:schemeClr val="bg1"/>
                </a:solidFill>
              </a:rPr>
              <a:t>Shenzhen, Guangdong, P.R.China</a:t>
            </a: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文本框 8"/>
          <p:cNvSpPr txBox="1">
            <a:spLocks noChangeArrowheads="1"/>
          </p:cNvSpPr>
          <p:nvPr/>
        </p:nvSpPr>
        <p:spPr bwMode="auto">
          <a:xfrm>
            <a:off x="2514616" y="-1179513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699" name="文本框 9"/>
          <p:cNvSpPr txBox="1">
            <a:spLocks noChangeArrowheads="1"/>
          </p:cNvSpPr>
          <p:nvPr/>
        </p:nvSpPr>
        <p:spPr bwMode="auto">
          <a:xfrm>
            <a:off x="566995" y="3378704"/>
            <a:ext cx="2148205" cy="82994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4800" b="1" i="0" baseline="0" noProof="0" dirty="0">
                <a:ln>
                  <a:noFill/>
                </a:ln>
                <a:solidFill>
                  <a:srgbClr val="08338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Outline</a:t>
            </a:r>
          </a:p>
        </p:txBody>
      </p:sp>
      <p:grpSp>
        <p:nvGrpSpPr>
          <p:cNvPr id="29701" name="Group 7"/>
          <p:cNvGrpSpPr/>
          <p:nvPr>
            <p:custDataLst>
              <p:tags r:id="rId1"/>
            </p:custDataLst>
          </p:nvPr>
        </p:nvGrpSpPr>
        <p:grpSpPr bwMode="auto">
          <a:xfrm>
            <a:off x="3172601" y="1290101"/>
            <a:ext cx="4118834" cy="818809"/>
            <a:chOff x="112677" y="-54596"/>
            <a:chExt cx="4118956" cy="818809"/>
          </a:xfrm>
        </p:grpSpPr>
        <p:sp>
          <p:nvSpPr>
            <p:cNvPr id="29709" name="椭圆 7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112677" y="-54596"/>
              <a:ext cx="851346" cy="81880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833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01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83388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710" name="文本框 12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1160047" y="124903"/>
              <a:ext cx="3071586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sz="2400" b="1" i="0" baseline="0" noProof="0" dirty="0">
                  <a:ln>
                    <a:noFill/>
                  </a:ln>
                  <a:solidFill>
                    <a:srgbClr val="0833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+mn-cs"/>
                </a:rPr>
                <a:t>Introduction</a:t>
              </a:r>
            </a:p>
          </p:txBody>
        </p:sp>
      </p:grpSp>
      <p:grpSp>
        <p:nvGrpSpPr>
          <p:cNvPr id="29703" name="Group 13"/>
          <p:cNvGrpSpPr/>
          <p:nvPr>
            <p:custDataLst>
              <p:tags r:id="rId2"/>
            </p:custDataLst>
          </p:nvPr>
        </p:nvGrpSpPr>
        <p:grpSpPr bwMode="auto">
          <a:xfrm>
            <a:off x="3171331" y="2748990"/>
            <a:ext cx="8562063" cy="795020"/>
            <a:chOff x="0" y="21775"/>
            <a:chExt cx="8562315" cy="795187"/>
          </a:xfrm>
        </p:grpSpPr>
        <p:sp>
          <p:nvSpPr>
            <p:cNvPr id="29705" name="椭圆 11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0" y="21775"/>
              <a:ext cx="865151" cy="79518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833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02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706" name="文本框 14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1047504" y="191066"/>
              <a:ext cx="7514811" cy="460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lvl="0" algn="l" defTabSz="914400" eaLnBrk="1" hangingPunct="1">
                <a:buClrTx/>
                <a:buSzTx/>
                <a:buFont typeface="Arial" panose="020B0604020202020204" pitchFamily="34" charset="0"/>
                <a:defRPr/>
              </a:pPr>
              <a:r>
                <a:rPr lang="en-US" sz="2400" b="1" noProof="0" dirty="0">
                  <a:ln>
                    <a:noFill/>
                  </a:ln>
                  <a:solidFill>
                    <a:srgbClr val="0833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</a:rPr>
                <a:t>Surface treatment platform construction</a:t>
              </a:r>
            </a:p>
          </p:txBody>
        </p:sp>
      </p:grpSp>
      <p:grpSp>
        <p:nvGrpSpPr>
          <p:cNvPr id="15" name="Group 13"/>
          <p:cNvGrpSpPr/>
          <p:nvPr>
            <p:custDataLst>
              <p:tags r:id="rId3"/>
            </p:custDataLst>
          </p:nvPr>
        </p:nvGrpSpPr>
        <p:grpSpPr bwMode="auto">
          <a:xfrm>
            <a:off x="3172601" y="5619190"/>
            <a:ext cx="4343401" cy="846455"/>
            <a:chOff x="-1" y="-29872"/>
            <a:chExt cx="4343530" cy="846834"/>
          </a:xfrm>
        </p:grpSpPr>
        <p:sp>
          <p:nvSpPr>
            <p:cNvPr id="16" name="椭圆 11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-1" y="-29872"/>
              <a:ext cx="878384" cy="84683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3200" b="1" i="0" baseline="0" noProof="0" dirty="0">
                  <a:ln>
                    <a:noFill/>
                  </a:ln>
                  <a:solidFill>
                    <a:srgbClr val="0833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04</a:t>
              </a:r>
            </a:p>
          </p:txBody>
        </p:sp>
        <p:sp>
          <p:nvSpPr>
            <p:cNvPr id="17" name="文本框 14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1027460" y="163803"/>
              <a:ext cx="3316069" cy="460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lvl="0" eaLnBrk="1" hangingPunct="1">
                <a:defRPr/>
              </a:pPr>
              <a:r>
                <a:rPr lang="en-US" sz="2400" b="1" noProof="0" dirty="0">
                  <a:ln>
                    <a:noFill/>
                  </a:ln>
                  <a:solidFill>
                    <a:srgbClr val="0833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</a:rPr>
                <a:t>Summary</a:t>
              </a: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3171331" y="4184090"/>
            <a:ext cx="8851759" cy="795020"/>
            <a:chOff x="4538" y="4710"/>
            <a:chExt cx="13940" cy="1252"/>
          </a:xfrm>
        </p:grpSpPr>
        <p:grpSp>
          <p:nvGrpSpPr>
            <p:cNvPr id="18" name="Group 13"/>
            <p:cNvGrpSpPr/>
            <p:nvPr>
              <p:custDataLst>
                <p:tags r:id="rId4"/>
              </p:custDataLst>
            </p:nvPr>
          </p:nvGrpSpPr>
          <p:grpSpPr bwMode="auto">
            <a:xfrm>
              <a:off x="4538" y="4710"/>
              <a:ext cx="7755" cy="1252"/>
              <a:chOff x="0" y="21775"/>
              <a:chExt cx="4924333" cy="795187"/>
            </a:xfrm>
          </p:grpSpPr>
          <p:sp>
            <p:nvSpPr>
              <p:cNvPr id="19" name="椭圆 11"/>
              <p:cNvSpPr>
                <a:spLocks noChangeArrowhead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0" y="21775"/>
                <a:ext cx="878384" cy="795187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8338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+mn-cs"/>
                  </a:rPr>
                  <a:t>03</a:t>
                </a:r>
                <a:endPara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83388"/>
                  </a:solidFill>
                  <a:effectLst/>
                  <a:uLnTx/>
                  <a:uFillTx/>
                  <a:latin typeface="Impact" panose="020B080603090205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文本框 14"/>
              <p:cNvSpPr txBox="1">
                <a:spLocks noChangeArrowhead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1046234" y="117406"/>
                <a:ext cx="3878099" cy="645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lvl="0" eaLnBrk="1" hangingPunct="1">
                  <a:defRPr/>
                </a:pPr>
                <a:endParaRPr lang="zh-CN" altLang="en-US" sz="36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6" name="文本框 14"/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146" y="4977"/>
              <a:ext cx="12332" cy="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lvl="0" algn="l" eaLnBrk="1" hangingPunct="1">
                <a:buClrTx/>
                <a:buSzTx/>
                <a:buFontTx/>
                <a:defRPr/>
              </a:pPr>
              <a:r>
                <a:rPr lang="en-US" sz="2400" b="1" noProof="0" dirty="0">
                  <a:ln>
                    <a:noFill/>
                  </a:ln>
                  <a:solidFill>
                    <a:srgbClr val="0833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sym typeface="+mn-ea"/>
                </a:rPr>
                <a:t>preliminary experiment </a:t>
              </a:r>
              <a:r>
                <a:rPr lang="en-US" altLang="zh-CN" sz="2400" b="1" noProof="0" dirty="0">
                  <a:ln>
                    <a:noFill/>
                  </a:ln>
                  <a:solidFill>
                    <a:srgbClr val="0833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sym typeface="+mn-ea"/>
                </a:rPr>
                <a:t>on single cell</a:t>
              </a:r>
              <a:endParaRPr lang="en-US" altLang="zh-CN" sz="2400" b="1" dirty="0">
                <a:solidFill>
                  <a:srgbClr val="08338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7825" y="220980"/>
            <a:ext cx="3491230" cy="730885"/>
          </a:xfrm>
          <a:prstGeom prst="rect">
            <a:avLst/>
          </a:prstGeom>
        </p:spPr>
      </p:pic>
      <p:pic>
        <p:nvPicPr>
          <p:cNvPr id="1026" name="Picture 2" descr="TTC 2020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195" y="220980"/>
            <a:ext cx="2053590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直线连接符 14"/>
          <p:cNvCxnSpPr/>
          <p:nvPr/>
        </p:nvCxnSpPr>
        <p:spPr>
          <a:xfrm>
            <a:off x="377825" y="1079500"/>
            <a:ext cx="11490960" cy="0"/>
          </a:xfrm>
          <a:prstGeom prst="line">
            <a:avLst/>
          </a:prstGeom>
          <a:ln>
            <a:solidFill>
              <a:srgbClr val="083388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文本框 8"/>
          <p:cNvSpPr txBox="1">
            <a:spLocks noChangeArrowheads="1"/>
          </p:cNvSpPr>
          <p:nvPr/>
        </p:nvSpPr>
        <p:spPr bwMode="auto">
          <a:xfrm>
            <a:off x="2514616" y="-1179513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7825" y="220980"/>
            <a:ext cx="3491230" cy="730885"/>
          </a:xfrm>
          <a:prstGeom prst="rect">
            <a:avLst/>
          </a:prstGeom>
        </p:spPr>
      </p:pic>
      <p:pic>
        <p:nvPicPr>
          <p:cNvPr id="1026" name="Picture 2" descr="TTC 20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195" y="220980"/>
            <a:ext cx="2053590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直线连接符 14"/>
          <p:cNvCxnSpPr/>
          <p:nvPr/>
        </p:nvCxnSpPr>
        <p:spPr>
          <a:xfrm>
            <a:off x="377825" y="1079500"/>
            <a:ext cx="11490960" cy="0"/>
          </a:xfrm>
          <a:prstGeom prst="line">
            <a:avLst/>
          </a:prstGeom>
          <a:ln>
            <a:solidFill>
              <a:srgbClr val="083388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3009900" y="2969260"/>
            <a:ext cx="609600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12185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noProof="0" dirty="0">
                <a:ln>
                  <a:noFill/>
                </a:ln>
                <a:solidFill>
                  <a:srgbClr val="08338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Introduction</a:t>
            </a:r>
            <a:endParaRPr lang="en-US" altLang="en-US" sz="5400" b="1" noProof="0" dirty="0">
              <a:ln>
                <a:noFill/>
              </a:ln>
              <a:solidFill>
                <a:srgbClr val="083388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文本框 8"/>
          <p:cNvSpPr txBox="1">
            <a:spLocks noChangeArrowheads="1"/>
          </p:cNvSpPr>
          <p:nvPr/>
        </p:nvSpPr>
        <p:spPr bwMode="auto">
          <a:xfrm>
            <a:off x="2514616" y="-1179513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7825" y="220980"/>
            <a:ext cx="3491230" cy="730885"/>
          </a:xfrm>
          <a:prstGeom prst="rect">
            <a:avLst/>
          </a:prstGeom>
        </p:spPr>
      </p:pic>
      <p:pic>
        <p:nvPicPr>
          <p:cNvPr id="1026" name="Picture 2" descr="TTC 20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195" y="220980"/>
            <a:ext cx="2053590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直线连接符 14"/>
          <p:cNvCxnSpPr/>
          <p:nvPr/>
        </p:nvCxnSpPr>
        <p:spPr>
          <a:xfrm>
            <a:off x="377825" y="1079500"/>
            <a:ext cx="11490960" cy="0"/>
          </a:xfrm>
          <a:prstGeom prst="line">
            <a:avLst/>
          </a:prstGeom>
          <a:ln>
            <a:solidFill>
              <a:srgbClr val="083388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3" name="图片 2" descr="粒子研究院logo_左右组合1-标准色"/>
          <p:cNvPicPr>
            <a:picLocks noChangeAspect="1"/>
          </p:cNvPicPr>
          <p:nvPr/>
        </p:nvPicPr>
        <p:blipFill>
          <a:blip r:embed="rId5"/>
          <a:srcRect l="6908" r="64940"/>
          <a:stretch>
            <a:fillRect/>
          </a:stretch>
        </p:blipFill>
        <p:spPr>
          <a:xfrm>
            <a:off x="152400" y="6163310"/>
            <a:ext cx="919480" cy="6794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77825" y="1320165"/>
            <a:ext cx="11490960" cy="6083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en-US" sz="2800" b="1" dirty="0">
                <a:solidFill>
                  <a:srgbClr val="08338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</a:t>
            </a:r>
            <a:r>
              <a:rPr lang="en-US" sz="2800" b="1" baseline="30000" dirty="0">
                <a:solidFill>
                  <a:srgbClr val="08338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</a:t>
            </a:r>
            <a:r>
              <a:rPr lang="en-US" sz="2800" b="1" dirty="0">
                <a:solidFill>
                  <a:srgbClr val="08338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FEL: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</a:t>
            </a:r>
            <a:r>
              <a:rPr lang="en-US" sz="2800" b="1" dirty="0">
                <a:solidFill>
                  <a:srgbClr val="08338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henzhen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</a:t>
            </a:r>
            <a:r>
              <a:rPr lang="en-US" sz="2800" b="1" dirty="0">
                <a:solidFill>
                  <a:srgbClr val="08338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uperconducting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</a:t>
            </a:r>
            <a:r>
              <a:rPr lang="en-US" sz="2800" b="1" dirty="0">
                <a:solidFill>
                  <a:srgbClr val="08338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oft x-ray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</a:t>
            </a:r>
            <a:r>
              <a:rPr lang="en-US" sz="2800" b="1" dirty="0">
                <a:solidFill>
                  <a:srgbClr val="08338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ree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</a:t>
            </a:r>
            <a:r>
              <a:rPr lang="en-US" sz="2800" b="1" dirty="0">
                <a:solidFill>
                  <a:srgbClr val="08338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lectron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</a:t>
            </a:r>
            <a:r>
              <a:rPr lang="en-US" sz="2800" b="1" dirty="0">
                <a:solidFill>
                  <a:srgbClr val="08338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aser</a:t>
            </a:r>
            <a:endParaRPr lang="en-US" altLang="en-US" sz="2800" b="1" dirty="0">
              <a:solidFill>
                <a:srgbClr val="08338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618490" y="3039110"/>
            <a:ext cx="10953750" cy="3035300"/>
            <a:chOff x="595" y="4676"/>
            <a:chExt cx="17250" cy="4780"/>
          </a:xfrm>
        </p:grpSpPr>
        <p:grpSp>
          <p:nvGrpSpPr>
            <p:cNvPr id="16" name="组合 15"/>
            <p:cNvGrpSpPr/>
            <p:nvPr/>
          </p:nvGrpSpPr>
          <p:grpSpPr>
            <a:xfrm>
              <a:off x="595" y="4676"/>
              <a:ext cx="17251" cy="4780"/>
              <a:chOff x="595" y="4676"/>
              <a:chExt cx="17251" cy="4780"/>
            </a:xfrm>
          </p:grpSpPr>
          <p:pic>
            <p:nvPicPr>
              <p:cNvPr id="7" name="object 7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595" y="4676"/>
                <a:ext cx="6083" cy="4708"/>
              </a:xfrm>
              <a:prstGeom prst="rect">
                <a:avLst/>
              </a:prstGeom>
            </p:spPr>
          </p:pic>
          <p:pic>
            <p:nvPicPr>
              <p:cNvPr id="10" name="object 8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7030" y="4676"/>
                <a:ext cx="5233" cy="4779"/>
              </a:xfrm>
              <a:prstGeom prst="rect">
                <a:avLst/>
              </a:prstGeom>
            </p:spPr>
          </p:pic>
          <p:pic>
            <p:nvPicPr>
              <p:cNvPr id="13" name="object 11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2616" y="4676"/>
                <a:ext cx="5231" cy="4781"/>
              </a:xfrm>
              <a:prstGeom prst="rect">
                <a:avLst/>
              </a:prstGeom>
            </p:spPr>
          </p:pic>
        </p:grpSp>
        <p:grpSp>
          <p:nvGrpSpPr>
            <p:cNvPr id="17" name="组合 16"/>
            <p:cNvGrpSpPr/>
            <p:nvPr/>
          </p:nvGrpSpPr>
          <p:grpSpPr>
            <a:xfrm>
              <a:off x="5103" y="7538"/>
              <a:ext cx="3937" cy="941"/>
              <a:chOff x="4251" y="9663"/>
              <a:chExt cx="3937" cy="941"/>
            </a:xfrm>
          </p:grpSpPr>
          <p:sp>
            <p:nvSpPr>
              <p:cNvPr id="11" name="object 9"/>
              <p:cNvSpPr/>
              <p:nvPr/>
            </p:nvSpPr>
            <p:spPr>
              <a:xfrm>
                <a:off x="4251" y="9678"/>
                <a:ext cx="3915" cy="913"/>
              </a:xfrm>
              <a:custGeom>
                <a:avLst/>
                <a:gdLst/>
                <a:ahLst/>
                <a:cxnLst/>
                <a:rect l="l" t="t" r="r" b="b"/>
                <a:pathLst>
                  <a:path w="2821304" h="681354">
                    <a:moveTo>
                      <a:pt x="13716" y="681227"/>
                    </a:moveTo>
                    <a:lnTo>
                      <a:pt x="0" y="620268"/>
                    </a:lnTo>
                    <a:lnTo>
                      <a:pt x="2755392" y="30480"/>
                    </a:lnTo>
                    <a:lnTo>
                      <a:pt x="2747772" y="0"/>
                    </a:lnTo>
                    <a:lnTo>
                      <a:pt x="2820924" y="47244"/>
                    </a:lnTo>
                    <a:lnTo>
                      <a:pt x="2773680" y="120396"/>
                    </a:lnTo>
                    <a:lnTo>
                      <a:pt x="2767584" y="89915"/>
                    </a:lnTo>
                    <a:lnTo>
                      <a:pt x="13716" y="681227"/>
                    </a:lnTo>
                    <a:close/>
                  </a:path>
                </a:pathLst>
              </a:custGeom>
              <a:solidFill>
                <a:srgbClr val="5B9BD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" name="object 10"/>
              <p:cNvSpPr/>
              <p:nvPr/>
            </p:nvSpPr>
            <p:spPr>
              <a:xfrm>
                <a:off x="4251" y="9663"/>
                <a:ext cx="3937" cy="941"/>
              </a:xfrm>
              <a:custGeom>
                <a:avLst/>
                <a:gdLst/>
                <a:ahLst/>
                <a:cxnLst/>
                <a:rect l="l" t="t" r="r" b="b"/>
                <a:pathLst>
                  <a:path w="2837179" h="702310">
                    <a:moveTo>
                      <a:pt x="2754401" y="38759"/>
                    </a:moveTo>
                    <a:lnTo>
                      <a:pt x="2746082" y="0"/>
                    </a:lnTo>
                    <a:lnTo>
                      <a:pt x="2765153" y="12331"/>
                    </a:lnTo>
                    <a:lnTo>
                      <a:pt x="2761716" y="12331"/>
                    </a:lnTo>
                    <a:lnTo>
                      <a:pt x="2752064" y="18986"/>
                    </a:lnTo>
                    <a:lnTo>
                      <a:pt x="2764927" y="27304"/>
                    </a:lnTo>
                    <a:lnTo>
                      <a:pt x="2767098" y="37426"/>
                    </a:lnTo>
                    <a:lnTo>
                      <a:pt x="2760611" y="37426"/>
                    </a:lnTo>
                    <a:lnTo>
                      <a:pt x="2754401" y="38759"/>
                    </a:lnTo>
                    <a:close/>
                  </a:path>
                  <a:path w="2837179" h="702310">
                    <a:moveTo>
                      <a:pt x="2764927" y="27304"/>
                    </a:moveTo>
                    <a:lnTo>
                      <a:pt x="2752064" y="18986"/>
                    </a:lnTo>
                    <a:lnTo>
                      <a:pt x="2761716" y="12331"/>
                    </a:lnTo>
                    <a:lnTo>
                      <a:pt x="2764927" y="27304"/>
                    </a:lnTo>
                    <a:close/>
                  </a:path>
                  <a:path w="2837179" h="702310">
                    <a:moveTo>
                      <a:pt x="2819559" y="62633"/>
                    </a:moveTo>
                    <a:lnTo>
                      <a:pt x="2764927" y="27304"/>
                    </a:lnTo>
                    <a:lnTo>
                      <a:pt x="2761716" y="12331"/>
                    </a:lnTo>
                    <a:lnTo>
                      <a:pt x="2765153" y="12331"/>
                    </a:lnTo>
                    <a:lnTo>
                      <a:pt x="2834700" y="57302"/>
                    </a:lnTo>
                    <a:lnTo>
                      <a:pt x="2823006" y="57302"/>
                    </a:lnTo>
                    <a:lnTo>
                      <a:pt x="2819559" y="62633"/>
                    </a:lnTo>
                    <a:close/>
                  </a:path>
                  <a:path w="2837179" h="702310">
                    <a:moveTo>
                      <a:pt x="2755734" y="44970"/>
                    </a:moveTo>
                    <a:lnTo>
                      <a:pt x="2754401" y="38759"/>
                    </a:lnTo>
                    <a:lnTo>
                      <a:pt x="2760611" y="37426"/>
                    </a:lnTo>
                    <a:lnTo>
                      <a:pt x="2755734" y="44970"/>
                    </a:lnTo>
                    <a:close/>
                  </a:path>
                  <a:path w="2837179" h="702310">
                    <a:moveTo>
                      <a:pt x="2768716" y="44970"/>
                    </a:moveTo>
                    <a:lnTo>
                      <a:pt x="2755734" y="44970"/>
                    </a:lnTo>
                    <a:lnTo>
                      <a:pt x="2760611" y="37426"/>
                    </a:lnTo>
                    <a:lnTo>
                      <a:pt x="2767098" y="37426"/>
                    </a:lnTo>
                    <a:lnTo>
                      <a:pt x="2768716" y="44970"/>
                    </a:lnTo>
                    <a:close/>
                  </a:path>
                  <a:path w="2837179" h="702310">
                    <a:moveTo>
                      <a:pt x="15532" y="702246"/>
                    </a:moveTo>
                    <a:lnTo>
                      <a:pt x="0" y="629869"/>
                    </a:lnTo>
                    <a:lnTo>
                      <a:pt x="2754401" y="38759"/>
                    </a:lnTo>
                    <a:lnTo>
                      <a:pt x="2755734" y="44970"/>
                    </a:lnTo>
                    <a:lnTo>
                      <a:pt x="2768716" y="44970"/>
                    </a:lnTo>
                    <a:lnTo>
                      <a:pt x="2769476" y="48513"/>
                    </a:lnTo>
                    <a:lnTo>
                      <a:pt x="44016" y="633412"/>
                    </a:lnTo>
                    <a:lnTo>
                      <a:pt x="13741" y="633412"/>
                    </a:lnTo>
                    <a:lnTo>
                      <a:pt x="8864" y="640956"/>
                    </a:lnTo>
                    <a:lnTo>
                      <a:pt x="15360" y="640956"/>
                    </a:lnTo>
                    <a:lnTo>
                      <a:pt x="25274" y="687162"/>
                    </a:lnTo>
                    <a:lnTo>
                      <a:pt x="19075" y="688492"/>
                    </a:lnTo>
                    <a:lnTo>
                      <a:pt x="26606" y="693369"/>
                    </a:lnTo>
                    <a:lnTo>
                      <a:pt x="56897" y="693369"/>
                    </a:lnTo>
                    <a:lnTo>
                      <a:pt x="15532" y="702246"/>
                    </a:lnTo>
                    <a:close/>
                  </a:path>
                  <a:path w="2837179" h="702310">
                    <a:moveTo>
                      <a:pt x="2824886" y="66078"/>
                    </a:moveTo>
                    <a:lnTo>
                      <a:pt x="2819559" y="62633"/>
                    </a:lnTo>
                    <a:lnTo>
                      <a:pt x="2823006" y="57302"/>
                    </a:lnTo>
                    <a:lnTo>
                      <a:pt x="2824886" y="66078"/>
                    </a:lnTo>
                    <a:close/>
                  </a:path>
                  <a:path w="2837179" h="702310">
                    <a:moveTo>
                      <a:pt x="2832452" y="66078"/>
                    </a:moveTo>
                    <a:lnTo>
                      <a:pt x="2824886" y="66078"/>
                    </a:lnTo>
                    <a:lnTo>
                      <a:pt x="2823006" y="57302"/>
                    </a:lnTo>
                    <a:lnTo>
                      <a:pt x="2834700" y="57302"/>
                    </a:lnTo>
                    <a:lnTo>
                      <a:pt x="2837116" y="58864"/>
                    </a:lnTo>
                    <a:lnTo>
                      <a:pt x="2832452" y="66078"/>
                    </a:lnTo>
                    <a:close/>
                  </a:path>
                  <a:path w="2837179" h="702310">
                    <a:moveTo>
                      <a:pt x="2789666" y="132245"/>
                    </a:moveTo>
                    <a:lnTo>
                      <a:pt x="2787446" y="132245"/>
                    </a:lnTo>
                    <a:lnTo>
                      <a:pt x="2784233" y="117261"/>
                    </a:lnTo>
                    <a:lnTo>
                      <a:pt x="2819559" y="62633"/>
                    </a:lnTo>
                    <a:lnTo>
                      <a:pt x="2824886" y="66078"/>
                    </a:lnTo>
                    <a:lnTo>
                      <a:pt x="2832452" y="66078"/>
                    </a:lnTo>
                    <a:lnTo>
                      <a:pt x="2789666" y="132245"/>
                    </a:lnTo>
                    <a:close/>
                  </a:path>
                  <a:path w="2837179" h="702310">
                    <a:moveTo>
                      <a:pt x="56897" y="693369"/>
                    </a:moveTo>
                    <a:lnTo>
                      <a:pt x="26606" y="693369"/>
                    </a:lnTo>
                    <a:lnTo>
                      <a:pt x="25274" y="687162"/>
                    </a:lnTo>
                    <a:lnTo>
                      <a:pt x="2779687" y="96062"/>
                    </a:lnTo>
                    <a:lnTo>
                      <a:pt x="2781588" y="104927"/>
                    </a:lnTo>
                    <a:lnTo>
                      <a:pt x="2768600" y="104927"/>
                    </a:lnTo>
                    <a:lnTo>
                      <a:pt x="2769932" y="111137"/>
                    </a:lnTo>
                    <a:lnTo>
                      <a:pt x="56897" y="693369"/>
                    </a:lnTo>
                    <a:close/>
                  </a:path>
                  <a:path w="2837179" h="702310">
                    <a:moveTo>
                      <a:pt x="2769932" y="111137"/>
                    </a:moveTo>
                    <a:lnTo>
                      <a:pt x="2768600" y="104927"/>
                    </a:lnTo>
                    <a:lnTo>
                      <a:pt x="2776143" y="109804"/>
                    </a:lnTo>
                    <a:lnTo>
                      <a:pt x="2769932" y="111137"/>
                    </a:lnTo>
                    <a:close/>
                  </a:path>
                  <a:path w="2837179" h="702310">
                    <a:moveTo>
                      <a:pt x="2778252" y="149898"/>
                    </a:moveTo>
                    <a:lnTo>
                      <a:pt x="2769932" y="111137"/>
                    </a:lnTo>
                    <a:lnTo>
                      <a:pt x="2776143" y="109804"/>
                    </a:lnTo>
                    <a:lnTo>
                      <a:pt x="2768600" y="104927"/>
                    </a:lnTo>
                    <a:lnTo>
                      <a:pt x="2781588" y="104927"/>
                    </a:lnTo>
                    <a:lnTo>
                      <a:pt x="2784233" y="117261"/>
                    </a:lnTo>
                    <a:lnTo>
                      <a:pt x="2775915" y="130124"/>
                    </a:lnTo>
                    <a:lnTo>
                      <a:pt x="2787446" y="132245"/>
                    </a:lnTo>
                    <a:lnTo>
                      <a:pt x="2789666" y="132245"/>
                    </a:lnTo>
                    <a:lnTo>
                      <a:pt x="2778252" y="149898"/>
                    </a:lnTo>
                    <a:close/>
                  </a:path>
                  <a:path w="2837179" h="702310">
                    <a:moveTo>
                      <a:pt x="2787446" y="132245"/>
                    </a:moveTo>
                    <a:lnTo>
                      <a:pt x="2775915" y="130124"/>
                    </a:lnTo>
                    <a:lnTo>
                      <a:pt x="2784233" y="117261"/>
                    </a:lnTo>
                    <a:lnTo>
                      <a:pt x="2787446" y="132245"/>
                    </a:lnTo>
                    <a:close/>
                  </a:path>
                  <a:path w="2837179" h="702310">
                    <a:moveTo>
                      <a:pt x="8864" y="640956"/>
                    </a:moveTo>
                    <a:lnTo>
                      <a:pt x="13741" y="633412"/>
                    </a:lnTo>
                    <a:lnTo>
                      <a:pt x="15074" y="639623"/>
                    </a:lnTo>
                    <a:lnTo>
                      <a:pt x="8864" y="640956"/>
                    </a:lnTo>
                    <a:close/>
                  </a:path>
                  <a:path w="2837179" h="702310">
                    <a:moveTo>
                      <a:pt x="15074" y="639623"/>
                    </a:moveTo>
                    <a:lnTo>
                      <a:pt x="13741" y="633412"/>
                    </a:lnTo>
                    <a:lnTo>
                      <a:pt x="44016" y="633412"/>
                    </a:lnTo>
                    <a:lnTo>
                      <a:pt x="15074" y="639623"/>
                    </a:lnTo>
                    <a:close/>
                  </a:path>
                  <a:path w="2837179" h="702310">
                    <a:moveTo>
                      <a:pt x="15360" y="640956"/>
                    </a:moveTo>
                    <a:lnTo>
                      <a:pt x="8864" y="640956"/>
                    </a:lnTo>
                    <a:lnTo>
                      <a:pt x="15074" y="639623"/>
                    </a:lnTo>
                    <a:lnTo>
                      <a:pt x="15360" y="640956"/>
                    </a:lnTo>
                    <a:close/>
                  </a:path>
                  <a:path w="2837179" h="702310">
                    <a:moveTo>
                      <a:pt x="26606" y="693369"/>
                    </a:moveTo>
                    <a:lnTo>
                      <a:pt x="19075" y="688492"/>
                    </a:lnTo>
                    <a:lnTo>
                      <a:pt x="25274" y="687162"/>
                    </a:lnTo>
                    <a:lnTo>
                      <a:pt x="26606" y="693369"/>
                    </a:lnTo>
                    <a:close/>
                  </a:path>
                </a:pathLst>
              </a:custGeom>
              <a:solidFill>
                <a:srgbClr val="213E5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10830" y="6595"/>
              <a:ext cx="3937" cy="941"/>
              <a:chOff x="4251" y="9663"/>
              <a:chExt cx="3937" cy="941"/>
            </a:xfrm>
          </p:grpSpPr>
          <p:sp>
            <p:nvSpPr>
              <p:cNvPr id="19" name="object 9"/>
              <p:cNvSpPr/>
              <p:nvPr/>
            </p:nvSpPr>
            <p:spPr>
              <a:xfrm>
                <a:off x="4251" y="9678"/>
                <a:ext cx="3915" cy="913"/>
              </a:xfrm>
              <a:custGeom>
                <a:avLst/>
                <a:gdLst/>
                <a:ahLst/>
                <a:cxnLst/>
                <a:rect l="l" t="t" r="r" b="b"/>
                <a:pathLst>
                  <a:path w="2821304" h="681354">
                    <a:moveTo>
                      <a:pt x="13716" y="681227"/>
                    </a:moveTo>
                    <a:lnTo>
                      <a:pt x="0" y="620268"/>
                    </a:lnTo>
                    <a:lnTo>
                      <a:pt x="2755392" y="30480"/>
                    </a:lnTo>
                    <a:lnTo>
                      <a:pt x="2747772" y="0"/>
                    </a:lnTo>
                    <a:lnTo>
                      <a:pt x="2820924" y="47244"/>
                    </a:lnTo>
                    <a:lnTo>
                      <a:pt x="2773680" y="120396"/>
                    </a:lnTo>
                    <a:lnTo>
                      <a:pt x="2767584" y="89915"/>
                    </a:lnTo>
                    <a:lnTo>
                      <a:pt x="13716" y="681227"/>
                    </a:lnTo>
                    <a:close/>
                  </a:path>
                </a:pathLst>
              </a:custGeom>
              <a:solidFill>
                <a:srgbClr val="5B9BD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" name="object 10"/>
              <p:cNvSpPr/>
              <p:nvPr/>
            </p:nvSpPr>
            <p:spPr>
              <a:xfrm>
                <a:off x="4251" y="9663"/>
                <a:ext cx="3937" cy="941"/>
              </a:xfrm>
              <a:custGeom>
                <a:avLst/>
                <a:gdLst/>
                <a:ahLst/>
                <a:cxnLst/>
                <a:rect l="l" t="t" r="r" b="b"/>
                <a:pathLst>
                  <a:path w="2837179" h="702310">
                    <a:moveTo>
                      <a:pt x="2754401" y="38759"/>
                    </a:moveTo>
                    <a:lnTo>
                      <a:pt x="2746082" y="0"/>
                    </a:lnTo>
                    <a:lnTo>
                      <a:pt x="2765153" y="12331"/>
                    </a:lnTo>
                    <a:lnTo>
                      <a:pt x="2761716" y="12331"/>
                    </a:lnTo>
                    <a:lnTo>
                      <a:pt x="2752064" y="18986"/>
                    </a:lnTo>
                    <a:lnTo>
                      <a:pt x="2764927" y="27304"/>
                    </a:lnTo>
                    <a:lnTo>
                      <a:pt x="2767098" y="37426"/>
                    </a:lnTo>
                    <a:lnTo>
                      <a:pt x="2760611" y="37426"/>
                    </a:lnTo>
                    <a:lnTo>
                      <a:pt x="2754401" y="38759"/>
                    </a:lnTo>
                    <a:close/>
                  </a:path>
                  <a:path w="2837179" h="702310">
                    <a:moveTo>
                      <a:pt x="2764927" y="27304"/>
                    </a:moveTo>
                    <a:lnTo>
                      <a:pt x="2752064" y="18986"/>
                    </a:lnTo>
                    <a:lnTo>
                      <a:pt x="2761716" y="12331"/>
                    </a:lnTo>
                    <a:lnTo>
                      <a:pt x="2764927" y="27304"/>
                    </a:lnTo>
                    <a:close/>
                  </a:path>
                  <a:path w="2837179" h="702310">
                    <a:moveTo>
                      <a:pt x="2819559" y="62633"/>
                    </a:moveTo>
                    <a:lnTo>
                      <a:pt x="2764927" y="27304"/>
                    </a:lnTo>
                    <a:lnTo>
                      <a:pt x="2761716" y="12331"/>
                    </a:lnTo>
                    <a:lnTo>
                      <a:pt x="2765153" y="12331"/>
                    </a:lnTo>
                    <a:lnTo>
                      <a:pt x="2834700" y="57302"/>
                    </a:lnTo>
                    <a:lnTo>
                      <a:pt x="2823006" y="57302"/>
                    </a:lnTo>
                    <a:lnTo>
                      <a:pt x="2819559" y="62633"/>
                    </a:lnTo>
                    <a:close/>
                  </a:path>
                  <a:path w="2837179" h="702310">
                    <a:moveTo>
                      <a:pt x="2755734" y="44970"/>
                    </a:moveTo>
                    <a:lnTo>
                      <a:pt x="2754401" y="38759"/>
                    </a:lnTo>
                    <a:lnTo>
                      <a:pt x="2760611" y="37426"/>
                    </a:lnTo>
                    <a:lnTo>
                      <a:pt x="2755734" y="44970"/>
                    </a:lnTo>
                    <a:close/>
                  </a:path>
                  <a:path w="2837179" h="702310">
                    <a:moveTo>
                      <a:pt x="2768716" y="44970"/>
                    </a:moveTo>
                    <a:lnTo>
                      <a:pt x="2755734" y="44970"/>
                    </a:lnTo>
                    <a:lnTo>
                      <a:pt x="2760611" y="37426"/>
                    </a:lnTo>
                    <a:lnTo>
                      <a:pt x="2767098" y="37426"/>
                    </a:lnTo>
                    <a:lnTo>
                      <a:pt x="2768716" y="44970"/>
                    </a:lnTo>
                    <a:close/>
                  </a:path>
                  <a:path w="2837179" h="702310">
                    <a:moveTo>
                      <a:pt x="15532" y="702246"/>
                    </a:moveTo>
                    <a:lnTo>
                      <a:pt x="0" y="629869"/>
                    </a:lnTo>
                    <a:lnTo>
                      <a:pt x="2754401" y="38759"/>
                    </a:lnTo>
                    <a:lnTo>
                      <a:pt x="2755734" y="44970"/>
                    </a:lnTo>
                    <a:lnTo>
                      <a:pt x="2768716" y="44970"/>
                    </a:lnTo>
                    <a:lnTo>
                      <a:pt x="2769476" y="48513"/>
                    </a:lnTo>
                    <a:lnTo>
                      <a:pt x="44016" y="633412"/>
                    </a:lnTo>
                    <a:lnTo>
                      <a:pt x="13741" y="633412"/>
                    </a:lnTo>
                    <a:lnTo>
                      <a:pt x="8864" y="640956"/>
                    </a:lnTo>
                    <a:lnTo>
                      <a:pt x="15360" y="640956"/>
                    </a:lnTo>
                    <a:lnTo>
                      <a:pt x="25274" y="687162"/>
                    </a:lnTo>
                    <a:lnTo>
                      <a:pt x="19075" y="688492"/>
                    </a:lnTo>
                    <a:lnTo>
                      <a:pt x="26606" y="693369"/>
                    </a:lnTo>
                    <a:lnTo>
                      <a:pt x="56897" y="693369"/>
                    </a:lnTo>
                    <a:lnTo>
                      <a:pt x="15532" y="702246"/>
                    </a:lnTo>
                    <a:close/>
                  </a:path>
                  <a:path w="2837179" h="702310">
                    <a:moveTo>
                      <a:pt x="2824886" y="66078"/>
                    </a:moveTo>
                    <a:lnTo>
                      <a:pt x="2819559" y="62633"/>
                    </a:lnTo>
                    <a:lnTo>
                      <a:pt x="2823006" y="57302"/>
                    </a:lnTo>
                    <a:lnTo>
                      <a:pt x="2824886" y="66078"/>
                    </a:lnTo>
                    <a:close/>
                  </a:path>
                  <a:path w="2837179" h="702310">
                    <a:moveTo>
                      <a:pt x="2832452" y="66078"/>
                    </a:moveTo>
                    <a:lnTo>
                      <a:pt x="2824886" y="66078"/>
                    </a:lnTo>
                    <a:lnTo>
                      <a:pt x="2823006" y="57302"/>
                    </a:lnTo>
                    <a:lnTo>
                      <a:pt x="2834700" y="57302"/>
                    </a:lnTo>
                    <a:lnTo>
                      <a:pt x="2837116" y="58864"/>
                    </a:lnTo>
                    <a:lnTo>
                      <a:pt x="2832452" y="66078"/>
                    </a:lnTo>
                    <a:close/>
                  </a:path>
                  <a:path w="2837179" h="702310">
                    <a:moveTo>
                      <a:pt x="2789666" y="132245"/>
                    </a:moveTo>
                    <a:lnTo>
                      <a:pt x="2787446" y="132245"/>
                    </a:lnTo>
                    <a:lnTo>
                      <a:pt x="2784233" y="117261"/>
                    </a:lnTo>
                    <a:lnTo>
                      <a:pt x="2819559" y="62633"/>
                    </a:lnTo>
                    <a:lnTo>
                      <a:pt x="2824886" y="66078"/>
                    </a:lnTo>
                    <a:lnTo>
                      <a:pt x="2832452" y="66078"/>
                    </a:lnTo>
                    <a:lnTo>
                      <a:pt x="2789666" y="132245"/>
                    </a:lnTo>
                    <a:close/>
                  </a:path>
                  <a:path w="2837179" h="702310">
                    <a:moveTo>
                      <a:pt x="56897" y="693369"/>
                    </a:moveTo>
                    <a:lnTo>
                      <a:pt x="26606" y="693369"/>
                    </a:lnTo>
                    <a:lnTo>
                      <a:pt x="25274" y="687162"/>
                    </a:lnTo>
                    <a:lnTo>
                      <a:pt x="2779687" y="96062"/>
                    </a:lnTo>
                    <a:lnTo>
                      <a:pt x="2781588" y="104927"/>
                    </a:lnTo>
                    <a:lnTo>
                      <a:pt x="2768600" y="104927"/>
                    </a:lnTo>
                    <a:lnTo>
                      <a:pt x="2769932" y="111137"/>
                    </a:lnTo>
                    <a:lnTo>
                      <a:pt x="56897" y="693369"/>
                    </a:lnTo>
                    <a:close/>
                  </a:path>
                  <a:path w="2837179" h="702310">
                    <a:moveTo>
                      <a:pt x="2769932" y="111137"/>
                    </a:moveTo>
                    <a:lnTo>
                      <a:pt x="2768600" y="104927"/>
                    </a:lnTo>
                    <a:lnTo>
                      <a:pt x="2776143" y="109804"/>
                    </a:lnTo>
                    <a:lnTo>
                      <a:pt x="2769932" y="111137"/>
                    </a:lnTo>
                    <a:close/>
                  </a:path>
                  <a:path w="2837179" h="702310">
                    <a:moveTo>
                      <a:pt x="2778252" y="149898"/>
                    </a:moveTo>
                    <a:lnTo>
                      <a:pt x="2769932" y="111137"/>
                    </a:lnTo>
                    <a:lnTo>
                      <a:pt x="2776143" y="109804"/>
                    </a:lnTo>
                    <a:lnTo>
                      <a:pt x="2768600" y="104927"/>
                    </a:lnTo>
                    <a:lnTo>
                      <a:pt x="2781588" y="104927"/>
                    </a:lnTo>
                    <a:lnTo>
                      <a:pt x="2784233" y="117261"/>
                    </a:lnTo>
                    <a:lnTo>
                      <a:pt x="2775915" y="130124"/>
                    </a:lnTo>
                    <a:lnTo>
                      <a:pt x="2787446" y="132245"/>
                    </a:lnTo>
                    <a:lnTo>
                      <a:pt x="2789666" y="132245"/>
                    </a:lnTo>
                    <a:lnTo>
                      <a:pt x="2778252" y="149898"/>
                    </a:lnTo>
                    <a:close/>
                  </a:path>
                  <a:path w="2837179" h="702310">
                    <a:moveTo>
                      <a:pt x="2787446" y="132245"/>
                    </a:moveTo>
                    <a:lnTo>
                      <a:pt x="2775915" y="130124"/>
                    </a:lnTo>
                    <a:lnTo>
                      <a:pt x="2784233" y="117261"/>
                    </a:lnTo>
                    <a:lnTo>
                      <a:pt x="2787446" y="132245"/>
                    </a:lnTo>
                    <a:close/>
                  </a:path>
                  <a:path w="2837179" h="702310">
                    <a:moveTo>
                      <a:pt x="8864" y="640956"/>
                    </a:moveTo>
                    <a:lnTo>
                      <a:pt x="13741" y="633412"/>
                    </a:lnTo>
                    <a:lnTo>
                      <a:pt x="15074" y="639623"/>
                    </a:lnTo>
                    <a:lnTo>
                      <a:pt x="8864" y="640956"/>
                    </a:lnTo>
                    <a:close/>
                  </a:path>
                  <a:path w="2837179" h="702310">
                    <a:moveTo>
                      <a:pt x="15074" y="639623"/>
                    </a:moveTo>
                    <a:lnTo>
                      <a:pt x="13741" y="633412"/>
                    </a:lnTo>
                    <a:lnTo>
                      <a:pt x="44016" y="633412"/>
                    </a:lnTo>
                    <a:lnTo>
                      <a:pt x="15074" y="639623"/>
                    </a:lnTo>
                    <a:close/>
                  </a:path>
                  <a:path w="2837179" h="702310">
                    <a:moveTo>
                      <a:pt x="15360" y="640956"/>
                    </a:moveTo>
                    <a:lnTo>
                      <a:pt x="8864" y="640956"/>
                    </a:lnTo>
                    <a:lnTo>
                      <a:pt x="15074" y="639623"/>
                    </a:lnTo>
                    <a:lnTo>
                      <a:pt x="15360" y="640956"/>
                    </a:lnTo>
                    <a:close/>
                  </a:path>
                  <a:path w="2837179" h="702310">
                    <a:moveTo>
                      <a:pt x="26606" y="693369"/>
                    </a:moveTo>
                    <a:lnTo>
                      <a:pt x="19075" y="688492"/>
                    </a:lnTo>
                    <a:lnTo>
                      <a:pt x="25274" y="687162"/>
                    </a:lnTo>
                    <a:lnTo>
                      <a:pt x="26606" y="693369"/>
                    </a:lnTo>
                    <a:close/>
                  </a:path>
                </a:pathLst>
              </a:custGeom>
              <a:solidFill>
                <a:srgbClr val="213E5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22" name="文本框 21"/>
          <p:cNvSpPr txBox="1"/>
          <p:nvPr/>
        </p:nvSpPr>
        <p:spPr>
          <a:xfrm>
            <a:off x="1071880" y="1983105"/>
            <a:ext cx="1013333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latinLnBrk="0">
              <a:lnSpc>
                <a:spcPct val="150000"/>
              </a:lnSpc>
            </a:pPr>
            <a:r>
              <a:rPr lang="en-US" altLang="zh-CN" sz="1800" b="1" dirty="0">
                <a:solidFill>
                  <a:srgbClr val="083388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Segoe UI" panose="020B0502040204020203" pitchFamily="34" charset="0"/>
                <a:sym typeface="+mn-ea"/>
              </a:rPr>
              <a:t>Construction unit: Institute of Advanced Light Source Facilities, Shenzhen (IASF)</a:t>
            </a:r>
          </a:p>
          <a:p>
            <a:pPr marL="0" indent="0" algn="l" latinLnBrk="0">
              <a:lnSpc>
                <a:spcPct val="150000"/>
              </a:lnSpc>
            </a:pPr>
            <a:r>
              <a:rPr lang="en-US" altLang="zh-CN" sz="1800" b="1" dirty="0">
                <a:solidFill>
                  <a:srgbClr val="083388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Segoe UI" panose="020B0502040204020203" pitchFamily="34" charset="0"/>
                <a:sym typeface="+mn-ea"/>
              </a:rPr>
              <a:t>Construction site: Guangming District, Shenzhen (Guangming science city, cluster of facilities)</a:t>
            </a:r>
          </a:p>
        </p:txBody>
      </p:sp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433070" y="3502660"/>
            <a:ext cx="5365750" cy="1538605"/>
            <a:chOff x="1167" y="6731"/>
            <a:chExt cx="7052" cy="2768"/>
          </a:xfrm>
        </p:grpSpPr>
        <p:pic>
          <p:nvPicPr>
            <p:cNvPr id="2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67" y="6731"/>
              <a:ext cx="7052" cy="2380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52" y="8887"/>
              <a:ext cx="2534" cy="612"/>
            </a:xfrm>
            <a:prstGeom prst="rect">
              <a:avLst/>
            </a:prstGeom>
          </p:spPr>
        </p:pic>
      </p:grpSp>
      <p:sp>
        <p:nvSpPr>
          <p:cNvPr id="29698" name="文本框 8"/>
          <p:cNvSpPr txBox="1">
            <a:spLocks noChangeArrowheads="1"/>
          </p:cNvSpPr>
          <p:nvPr/>
        </p:nvSpPr>
        <p:spPr bwMode="auto">
          <a:xfrm>
            <a:off x="2514616" y="-1179513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7825" y="220980"/>
            <a:ext cx="3491230" cy="730885"/>
          </a:xfrm>
          <a:prstGeom prst="rect">
            <a:avLst/>
          </a:prstGeom>
        </p:spPr>
      </p:pic>
      <p:pic>
        <p:nvPicPr>
          <p:cNvPr id="1026" name="Picture 2" descr="TTC 20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195" y="220980"/>
            <a:ext cx="2053590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直线连接符 14"/>
          <p:cNvCxnSpPr/>
          <p:nvPr/>
        </p:nvCxnSpPr>
        <p:spPr>
          <a:xfrm>
            <a:off x="377825" y="1079500"/>
            <a:ext cx="11490960" cy="0"/>
          </a:xfrm>
          <a:prstGeom prst="line">
            <a:avLst/>
          </a:prstGeom>
          <a:ln>
            <a:solidFill>
              <a:srgbClr val="083388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3" name="图片 2" descr="粒子研究院logo_左右组合1-标准色"/>
          <p:cNvPicPr>
            <a:picLocks noChangeAspect="1"/>
          </p:cNvPicPr>
          <p:nvPr/>
        </p:nvPicPr>
        <p:blipFill>
          <a:blip r:embed="rId8"/>
          <a:srcRect l="6908" r="64940"/>
          <a:stretch>
            <a:fillRect/>
          </a:stretch>
        </p:blipFill>
        <p:spPr>
          <a:xfrm>
            <a:off x="152400" y="6163310"/>
            <a:ext cx="919480" cy="679450"/>
          </a:xfrm>
          <a:prstGeom prst="rect">
            <a:avLst/>
          </a:prstGeom>
        </p:spPr>
      </p:pic>
      <p:pic>
        <p:nvPicPr>
          <p:cNvPr id="2" name="object 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243955" y="1697990"/>
            <a:ext cx="5624830" cy="2872105"/>
          </a:xfrm>
          <a:prstGeom prst="rect">
            <a:avLst/>
          </a:prstGeom>
        </p:spPr>
      </p:pic>
      <p:sp>
        <p:nvSpPr>
          <p:cNvPr id="4" name="object 3"/>
          <p:cNvSpPr txBox="1"/>
          <p:nvPr/>
        </p:nvSpPr>
        <p:spPr>
          <a:xfrm>
            <a:off x="10842485" y="3912959"/>
            <a:ext cx="15303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1</a:t>
            </a:r>
            <a:endParaRPr sz="20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6" name="object 4"/>
          <p:cNvSpPr txBox="1"/>
          <p:nvPr/>
        </p:nvSpPr>
        <p:spPr>
          <a:xfrm>
            <a:off x="7297610" y="3086099"/>
            <a:ext cx="15303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2</a:t>
            </a:r>
            <a:endParaRPr sz="20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4" name="object 5"/>
          <p:cNvSpPr txBox="1"/>
          <p:nvPr/>
        </p:nvSpPr>
        <p:spPr>
          <a:xfrm>
            <a:off x="6944817" y="2657411"/>
            <a:ext cx="15303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3</a:t>
            </a:r>
            <a:endParaRPr sz="2000"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27" name="object 1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243955" y="4956175"/>
            <a:ext cx="5624830" cy="1139190"/>
          </a:xfrm>
          <a:prstGeom prst="rect">
            <a:avLst/>
          </a:prstGeom>
        </p:spPr>
      </p:pic>
      <p:graphicFrame>
        <p:nvGraphicFramePr>
          <p:cNvPr id="37" name="表格 36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33070" y="1863725"/>
          <a:ext cx="5310505" cy="1383030"/>
        </p:xfrm>
        <a:graphic>
          <a:graphicData uri="http://schemas.openxmlformats.org/drawingml/2006/table">
            <a:tbl>
              <a:tblPr>
                <a:tableStyleId>{85BE263C-DBD7-4A20-BB59-AAB30ACAA65A}</a:tableStyleId>
              </a:tblPr>
              <a:tblGrid>
                <a:gridCol w="11150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954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4325">
                <a:tc>
                  <a:txBody>
                    <a:bodyPr/>
                    <a:lstStyle/>
                    <a:p>
                      <a:pPr algn="ctr" defTabSz="914400" fontAlgn="b">
                        <a:buClrTx/>
                        <a:buSzTx/>
                        <a:buFontTx/>
                      </a:pPr>
                      <a:r>
                        <a:rPr lang="en-US" altLang="zh-CN" sz="1600" b="0" i="0" dirty="0">
                          <a:solidFill>
                            <a:srgbClr val="083388"/>
                          </a:solidFill>
                          <a:effectLst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No.</a:t>
                      </a:r>
                    </a:p>
                  </a:txBody>
                  <a:tcPr marL="0" marR="9525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 fontAlgn="b">
                        <a:buClrTx/>
                        <a:buSzTx/>
                        <a:buFontTx/>
                      </a:pPr>
                      <a:r>
                        <a:rPr lang="en-US" altLang="zh-CN" sz="1600" b="0" dirty="0">
                          <a:solidFill>
                            <a:srgbClr val="083388"/>
                          </a:solidFill>
                          <a:effectLst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Nameing</a:t>
                      </a:r>
                    </a:p>
                  </a:txBody>
                  <a:tcPr marL="0" marR="9525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algn="ctr" defTabSz="914400" fontAlgn="b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dirty="0">
                          <a:solidFill>
                            <a:srgbClr val="FF0000"/>
                          </a:solidFill>
                          <a:effectLst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ea"/>
                        </a:rPr>
                        <a:t>1</a:t>
                      </a:r>
                      <a:endParaRPr lang="en-US" altLang="zh-CN" sz="1600" b="0" i="0" dirty="0">
                        <a:solidFill>
                          <a:srgbClr val="FF0000"/>
                        </a:solidFill>
                        <a:effectLst/>
                        <a:uFillTx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0" marR="9525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 fontAlgn="b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dirty="0">
                          <a:solidFill>
                            <a:srgbClr val="FF0000"/>
                          </a:solidFill>
                          <a:effectLst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ea"/>
                        </a:rPr>
                        <a:t>S</a:t>
                      </a:r>
                      <a:r>
                        <a:rPr lang="en-US" altLang="zh-CN" sz="1600" b="0" baseline="30000" dirty="0">
                          <a:solidFill>
                            <a:srgbClr val="FF0000"/>
                          </a:solidFill>
                          <a:effectLst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ea"/>
                        </a:rPr>
                        <a:t>3</a:t>
                      </a:r>
                      <a:r>
                        <a:rPr lang="en-US" altLang="zh-CN" sz="1600" b="0" dirty="0">
                          <a:solidFill>
                            <a:srgbClr val="FF0000"/>
                          </a:solidFill>
                          <a:effectLst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ea"/>
                        </a:rPr>
                        <a:t>FEL    </a:t>
                      </a:r>
                      <a:endParaRPr lang="en-US" altLang="zh-CN" sz="1600" b="0" i="0" dirty="0">
                        <a:solidFill>
                          <a:srgbClr val="FF0000"/>
                        </a:solidFill>
                        <a:effectLst/>
                        <a:uFillTx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0" marR="9525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0055">
                <a:tc>
                  <a:txBody>
                    <a:bodyPr/>
                    <a:lstStyle/>
                    <a:p>
                      <a:pPr algn="ctr" defTabSz="914400" fontAlgn="b">
                        <a:buClrTx/>
                        <a:buSzTx/>
                        <a:buFontTx/>
                      </a:pPr>
                      <a:r>
                        <a:rPr lang="en-US" altLang="zh-CN" sz="1600" b="0" dirty="0">
                          <a:solidFill>
                            <a:srgbClr val="FF0000"/>
                          </a:solidFill>
                          <a:effectLst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ea"/>
                        </a:rPr>
                        <a:t>2</a:t>
                      </a:r>
                      <a:endParaRPr lang="en-US" altLang="zh-CN" sz="1600" b="0" i="0" dirty="0">
                        <a:solidFill>
                          <a:srgbClr val="FF0000"/>
                        </a:solidFill>
                        <a:effectLst/>
                        <a:uFillTx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0" marR="9525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 fontAlgn="b">
                        <a:buClrTx/>
                        <a:buSzTx/>
                        <a:buFontTx/>
                      </a:pPr>
                      <a:r>
                        <a:rPr lang="en-US" altLang="zh-CN" sz="1600" b="0" dirty="0">
                          <a:solidFill>
                            <a:srgbClr val="FF0000"/>
                          </a:solidFill>
                          <a:effectLst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ea"/>
                        </a:rPr>
                        <a:t>Superconducting Module Test Facility  (SMTF)</a:t>
                      </a:r>
                      <a:endParaRPr lang="en-US" altLang="zh-CN" sz="1600" b="0" i="0" dirty="0">
                        <a:solidFill>
                          <a:srgbClr val="FF0000"/>
                        </a:solidFill>
                        <a:effectLst/>
                        <a:uFillTx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0" marR="9525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algn="ctr" defTabSz="914400" fontAlgn="b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i="0" dirty="0">
                          <a:solidFill>
                            <a:srgbClr val="FF0000"/>
                          </a:solidFill>
                          <a:effectLst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0" marR="9525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 fontAlgn="b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dirty="0">
                          <a:solidFill>
                            <a:srgbClr val="FF0000"/>
                          </a:solidFill>
                          <a:effectLst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ea"/>
                        </a:rPr>
                        <a:t>Linac Test Facility  (LTF)</a:t>
                      </a:r>
                      <a:endParaRPr lang="en-US" altLang="zh-CN" sz="1600" b="0" i="0" dirty="0">
                        <a:solidFill>
                          <a:srgbClr val="FF0000"/>
                        </a:solidFill>
                        <a:effectLst/>
                        <a:uFillTx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0" marR="9525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8" name="文本框 37"/>
          <p:cNvSpPr txBox="1"/>
          <p:nvPr/>
        </p:nvSpPr>
        <p:spPr>
          <a:xfrm>
            <a:off x="3108960" y="1210945"/>
            <a:ext cx="597344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 dirty="0">
                <a:solidFill>
                  <a:srgbClr val="08338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Layout of S</a:t>
            </a:r>
            <a:r>
              <a:rPr lang="en-US" sz="2800" b="1" baseline="30000" dirty="0">
                <a:solidFill>
                  <a:srgbClr val="08338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</a:t>
            </a:r>
            <a:r>
              <a:rPr lang="en-US" sz="2800" b="1" dirty="0">
                <a:solidFill>
                  <a:srgbClr val="08338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FEL Acc</a:t>
            </a:r>
            <a:r>
              <a:rPr lang="en-US" altLang="zh-CN" sz="2800" b="1" dirty="0">
                <a:solidFill>
                  <a:srgbClr val="08338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elerator</a:t>
            </a:r>
          </a:p>
        </p:txBody>
      </p:sp>
      <p:cxnSp>
        <p:nvCxnSpPr>
          <p:cNvPr id="42" name="直接箭头连接符 41"/>
          <p:cNvCxnSpPr>
            <a:stCxn id="14" idx="1"/>
            <a:endCxn id="26" idx="3"/>
          </p:cNvCxnSpPr>
          <p:nvPr/>
        </p:nvCxnSpPr>
        <p:spPr>
          <a:xfrm flipH="1">
            <a:off x="5798820" y="2823210"/>
            <a:ext cx="1146175" cy="13411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43" name="object 1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33070" y="4897755"/>
            <a:ext cx="5365750" cy="1193165"/>
          </a:xfrm>
          <a:prstGeom prst="rect">
            <a:avLst/>
          </a:prstGeom>
        </p:spPr>
      </p:pic>
      <p:cxnSp>
        <p:nvCxnSpPr>
          <p:cNvPr id="44" name="直接箭头连接符 43"/>
          <p:cNvCxnSpPr>
            <a:stCxn id="6" idx="1"/>
            <a:endCxn id="43" idx="3"/>
          </p:cNvCxnSpPr>
          <p:nvPr/>
        </p:nvCxnSpPr>
        <p:spPr>
          <a:xfrm flipH="1">
            <a:off x="5798820" y="3251835"/>
            <a:ext cx="1498600" cy="22428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5" name="直接箭头连接符 44"/>
          <p:cNvCxnSpPr>
            <a:stCxn id="4" idx="1"/>
            <a:endCxn id="27" idx="0"/>
          </p:cNvCxnSpPr>
          <p:nvPr/>
        </p:nvCxnSpPr>
        <p:spPr>
          <a:xfrm flipH="1">
            <a:off x="9056370" y="4078605"/>
            <a:ext cx="1786255" cy="87757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文本框 8"/>
          <p:cNvSpPr txBox="1">
            <a:spLocks noChangeArrowheads="1"/>
          </p:cNvSpPr>
          <p:nvPr/>
        </p:nvSpPr>
        <p:spPr bwMode="auto">
          <a:xfrm>
            <a:off x="2514616" y="-1179513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7825" y="220980"/>
            <a:ext cx="3491230" cy="730885"/>
          </a:xfrm>
          <a:prstGeom prst="rect">
            <a:avLst/>
          </a:prstGeom>
        </p:spPr>
      </p:pic>
      <p:pic>
        <p:nvPicPr>
          <p:cNvPr id="1026" name="Picture 2" descr="TTC 20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195" y="220980"/>
            <a:ext cx="2053590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直线连接符 14"/>
          <p:cNvCxnSpPr/>
          <p:nvPr/>
        </p:nvCxnSpPr>
        <p:spPr>
          <a:xfrm>
            <a:off x="377825" y="1079500"/>
            <a:ext cx="11490960" cy="0"/>
          </a:xfrm>
          <a:prstGeom prst="line">
            <a:avLst/>
          </a:prstGeom>
          <a:ln>
            <a:solidFill>
              <a:srgbClr val="083388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3" name="图片 2" descr="粒子研究院logo_左右组合1-标准色"/>
          <p:cNvPicPr>
            <a:picLocks noChangeAspect="1"/>
          </p:cNvPicPr>
          <p:nvPr/>
        </p:nvPicPr>
        <p:blipFill>
          <a:blip r:embed="rId6"/>
          <a:srcRect l="6908" r="64940"/>
          <a:stretch>
            <a:fillRect/>
          </a:stretch>
        </p:blipFill>
        <p:spPr>
          <a:xfrm>
            <a:off x="152400" y="6163310"/>
            <a:ext cx="919480" cy="679450"/>
          </a:xfrm>
          <a:prstGeom prst="rect">
            <a:avLst/>
          </a:prstGeom>
        </p:spPr>
      </p:pic>
      <p:sp>
        <p:nvSpPr>
          <p:cNvPr id="46" name="文本框 45"/>
          <p:cNvSpPr txBox="1"/>
          <p:nvPr/>
        </p:nvSpPr>
        <p:spPr>
          <a:xfrm>
            <a:off x="2442210" y="1204595"/>
            <a:ext cx="730694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 dirty="0">
                <a:solidFill>
                  <a:srgbClr val="08338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</a:t>
            </a:r>
            <a:r>
              <a:rPr lang="en-US" sz="2800" b="1" baseline="30000" dirty="0">
                <a:solidFill>
                  <a:srgbClr val="08338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</a:t>
            </a:r>
            <a:r>
              <a:rPr lang="en-US" sz="2800" b="1" dirty="0">
                <a:solidFill>
                  <a:srgbClr val="08338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FEL Projects Need of </a:t>
            </a:r>
            <a:r>
              <a:rPr lang="en-US" altLang="zh-CN" sz="2800" b="1" dirty="0">
                <a:solidFill>
                  <a:srgbClr val="08338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cavities</a:t>
            </a:r>
          </a:p>
        </p:txBody>
      </p:sp>
      <p:graphicFrame>
        <p:nvGraphicFramePr>
          <p:cNvPr id="47" name="表格 46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84287826"/>
              </p:ext>
            </p:extLst>
          </p:nvPr>
        </p:nvGraphicFramePr>
        <p:xfrm>
          <a:off x="1028382" y="1737996"/>
          <a:ext cx="10134600" cy="3393440"/>
        </p:xfrm>
        <a:graphic>
          <a:graphicData uri="http://schemas.openxmlformats.org/drawingml/2006/table">
            <a:tbl>
              <a:tblPr>
                <a:tableStyleId>{85BE263C-DBD7-4A20-BB59-AAB30ACAA65A}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49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5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42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06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39420">
                <a:tc>
                  <a:txBody>
                    <a:bodyPr/>
                    <a:lstStyle/>
                    <a:p>
                      <a:pPr indent="0" algn="ctr" fontAlgn="b">
                        <a:lnSpc>
                          <a:spcPct val="150000"/>
                        </a:lnSpc>
                      </a:pPr>
                      <a:endParaRPr lang="zh-CN" altLang="en-US" sz="1800" b="1" i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 fontAlgn="b"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ea"/>
                        </a:rPr>
                        <a:t>SMTF</a:t>
                      </a:r>
                      <a:endParaRPr lang="en-US" altLang="en-US" sz="1800" b="1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 fontAlgn="b">
                        <a:lnSpc>
                          <a:spcPct val="150000"/>
                        </a:lnSpc>
                      </a:pPr>
                      <a:r>
                        <a:rPr lang="en-US" altLang="zh-CN" sz="1800" b="1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LTF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 fontAlgn="b"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en-US" sz="1800" b="1" baseline="300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FEL</a:t>
                      </a:r>
                      <a:endParaRPr lang="en-US" sz="1800" b="1" i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 fontAlgn="b">
                        <a:lnSpc>
                          <a:spcPct val="150000"/>
                        </a:lnSpc>
                      </a:pPr>
                      <a:r>
                        <a:rPr lang="en-US" altLang="zh-CN" sz="1800" b="1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Total</a:t>
                      </a:r>
                      <a:endParaRPr lang="en-US" altLang="zh-CN" sz="1800" b="1" i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9420">
                <a:tc>
                  <a:txBody>
                    <a:bodyPr/>
                    <a:lstStyle/>
                    <a:p>
                      <a:pPr indent="0" algn="l" fontAlgn="b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800" b="1" dirty="0">
                          <a:solidFill>
                            <a:srgbClr val="083388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ea"/>
                        </a:rPr>
                        <a:t>1.3 GHz CM</a:t>
                      </a:r>
                      <a:endParaRPr lang="en-US" altLang="zh-CN" sz="1800" b="1" i="0" dirty="0">
                        <a:solidFill>
                          <a:srgbClr val="083388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 fontAlgn="b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800" b="1" i="0" dirty="0">
                          <a:solidFill>
                            <a:srgbClr val="083388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 fontAlgn="b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800" b="1" i="0" dirty="0">
                          <a:solidFill>
                            <a:srgbClr val="083388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 fontAlgn="b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800" b="1" i="0" dirty="0">
                          <a:solidFill>
                            <a:srgbClr val="083388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 fontAlgn="b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800" b="1" i="0" dirty="0">
                          <a:solidFill>
                            <a:srgbClr val="083388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9420">
                <a:tc>
                  <a:txBody>
                    <a:bodyPr/>
                    <a:lstStyle/>
                    <a:p>
                      <a:pPr indent="0" algn="l" fontAlgn="b">
                        <a:lnSpc>
                          <a:spcPct val="150000"/>
                        </a:lnSpc>
                      </a:pPr>
                      <a:r>
                        <a:rPr lang="en-US" altLang="zh-CN" sz="1800" b="1" dirty="0">
                          <a:solidFill>
                            <a:srgbClr val="083388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ea"/>
                        </a:rPr>
                        <a:t>1.3 GHz-9cell cavity</a:t>
                      </a:r>
                      <a:endParaRPr lang="en-US" altLang="zh-CN" sz="1800" b="1" i="0" dirty="0">
                        <a:solidFill>
                          <a:srgbClr val="083388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 fontAlgn="b">
                        <a:lnSpc>
                          <a:spcPct val="150000"/>
                        </a:lnSpc>
                      </a:pPr>
                      <a:r>
                        <a:rPr lang="en-US" altLang="zh-CN" sz="1800" b="1" i="0" dirty="0">
                          <a:solidFill>
                            <a:srgbClr val="083388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 fontAlgn="b">
                        <a:lnSpc>
                          <a:spcPct val="150000"/>
                        </a:lnSpc>
                      </a:pPr>
                      <a:r>
                        <a:rPr lang="en-US" altLang="zh-CN" sz="1800" b="1" dirty="0">
                          <a:solidFill>
                            <a:srgbClr val="083388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40</a:t>
                      </a:r>
                      <a:endParaRPr lang="en-US" altLang="zh-CN" sz="1800" b="1" i="0" dirty="0">
                        <a:solidFill>
                          <a:srgbClr val="083388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 fontAlgn="b">
                        <a:lnSpc>
                          <a:spcPct val="150000"/>
                        </a:lnSpc>
                      </a:pPr>
                      <a:r>
                        <a:rPr lang="en-US" altLang="zh-CN" sz="1800" b="1" dirty="0">
                          <a:solidFill>
                            <a:srgbClr val="083388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162</a:t>
                      </a:r>
                      <a:endParaRPr lang="en-US" altLang="zh-CN" sz="1800" b="1" i="0" dirty="0">
                        <a:solidFill>
                          <a:srgbClr val="083388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 fontAlgn="b">
                        <a:lnSpc>
                          <a:spcPct val="150000"/>
                        </a:lnSpc>
                      </a:pPr>
                      <a:r>
                        <a:rPr lang="en-US" altLang="zh-CN" sz="1800" b="1" i="0" dirty="0">
                          <a:solidFill>
                            <a:srgbClr val="083388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212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9420">
                <a:tc>
                  <a:txBody>
                    <a:bodyPr/>
                    <a:lstStyle/>
                    <a:p>
                      <a:pPr indent="0" algn="l" fontAlgn="b">
                        <a:lnSpc>
                          <a:spcPct val="150000"/>
                        </a:lnSpc>
                        <a:buNone/>
                      </a:pPr>
                      <a:r>
                        <a:rPr lang="en-US" sz="1800" b="1" dirty="0">
                          <a:solidFill>
                            <a:srgbClr val="083388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ea"/>
                        </a:rPr>
                        <a:t>3.9 </a:t>
                      </a:r>
                      <a:r>
                        <a:rPr lang="en-US" altLang="zh-CN" sz="1800" b="1" dirty="0">
                          <a:solidFill>
                            <a:srgbClr val="083388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ea"/>
                        </a:rPr>
                        <a:t>GHz CM</a:t>
                      </a:r>
                      <a:endParaRPr lang="en-US" altLang="zh-CN" sz="1800" b="1" i="0" dirty="0">
                        <a:solidFill>
                          <a:srgbClr val="083388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 fontAlgn="b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800" b="1" i="0" dirty="0">
                          <a:solidFill>
                            <a:srgbClr val="083388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 fontAlgn="b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800" b="1" i="0" dirty="0">
                          <a:solidFill>
                            <a:srgbClr val="083388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 fontAlgn="b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800" b="1" i="0" dirty="0">
                          <a:solidFill>
                            <a:srgbClr val="083388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 fontAlgn="b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800" b="1" i="0" dirty="0">
                          <a:solidFill>
                            <a:srgbClr val="083388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9420">
                <a:tc>
                  <a:txBody>
                    <a:bodyPr/>
                    <a:lstStyle/>
                    <a:p>
                      <a:pPr indent="0" algn="l" fontAlgn="b"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solidFill>
                            <a:srgbClr val="083388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3.9 GHz-9</a:t>
                      </a:r>
                      <a:r>
                        <a:rPr lang="en-US" altLang="zh-CN" sz="1800" b="1" dirty="0">
                          <a:solidFill>
                            <a:srgbClr val="083388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cell cavity</a:t>
                      </a:r>
                      <a:endParaRPr lang="en-US" altLang="zh-CN" sz="1800" b="1" i="0" dirty="0">
                        <a:solidFill>
                          <a:srgbClr val="083388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 fontAlgn="b">
                        <a:lnSpc>
                          <a:spcPct val="150000"/>
                        </a:lnSpc>
                      </a:pPr>
                      <a:r>
                        <a:rPr lang="en-US" altLang="zh-CN" sz="1800" b="1" i="0" dirty="0">
                          <a:solidFill>
                            <a:srgbClr val="083388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 fontAlgn="b">
                        <a:lnSpc>
                          <a:spcPct val="150000"/>
                        </a:lnSpc>
                      </a:pPr>
                      <a:r>
                        <a:rPr lang="en-US" altLang="zh-CN" sz="1800" b="1" i="0" dirty="0">
                          <a:solidFill>
                            <a:srgbClr val="083388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 fontAlgn="b">
                        <a:lnSpc>
                          <a:spcPct val="150000"/>
                        </a:lnSpc>
                      </a:pPr>
                      <a:r>
                        <a:rPr lang="en-US" altLang="zh-CN" sz="1800" b="1" dirty="0">
                          <a:solidFill>
                            <a:srgbClr val="083388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19</a:t>
                      </a:r>
                      <a:endParaRPr lang="en-US" altLang="zh-CN" sz="1800" b="1" i="0" dirty="0">
                        <a:solidFill>
                          <a:srgbClr val="083388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 fontAlgn="b">
                        <a:lnSpc>
                          <a:spcPct val="150000"/>
                        </a:lnSpc>
                      </a:pPr>
                      <a:r>
                        <a:rPr lang="en-US" altLang="zh-CN" sz="1800" b="1" i="0" dirty="0">
                          <a:solidFill>
                            <a:srgbClr val="083388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9420">
                <a:tc>
                  <a:txBody>
                    <a:bodyPr/>
                    <a:lstStyle/>
                    <a:p>
                      <a:pPr indent="0" algn="l" fontAlgn="b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800" b="1" dirty="0">
                          <a:solidFill>
                            <a:srgbClr val="083388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ea"/>
                        </a:rPr>
                        <a:t>Injector CM</a:t>
                      </a:r>
                      <a:endParaRPr lang="en-US" altLang="zh-CN" sz="1800" b="1" i="0" dirty="0">
                        <a:solidFill>
                          <a:srgbClr val="083388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 fontAlgn="b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800" b="1" i="0" dirty="0">
                          <a:solidFill>
                            <a:srgbClr val="083388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 fontAlgn="b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800" b="1" i="0" dirty="0">
                          <a:solidFill>
                            <a:srgbClr val="083388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 fontAlgn="b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800" b="1" i="0" dirty="0">
                          <a:solidFill>
                            <a:srgbClr val="083388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 fontAlgn="b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800" b="1" i="0" dirty="0">
                          <a:solidFill>
                            <a:srgbClr val="083388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9420">
                <a:tc>
                  <a:txBody>
                    <a:bodyPr/>
                    <a:lstStyle/>
                    <a:p>
                      <a:pPr indent="0" algn="l" fontAlgn="b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800" b="1" dirty="0">
                          <a:solidFill>
                            <a:srgbClr val="083388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ea"/>
                        </a:rPr>
                        <a:t>1.3GHz-9cell cavity</a:t>
                      </a:r>
                      <a:r>
                        <a:rPr lang="zh-CN" altLang="en-US" sz="1800" b="1" dirty="0">
                          <a:solidFill>
                            <a:srgbClr val="083388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ea"/>
                        </a:rPr>
                        <a:t>（</a:t>
                      </a:r>
                      <a:r>
                        <a:rPr lang="en-US" altLang="zh-CN" sz="1800" b="1" dirty="0">
                          <a:solidFill>
                            <a:srgbClr val="083388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ea"/>
                        </a:rPr>
                        <a:t>double coupler</a:t>
                      </a:r>
                      <a:r>
                        <a:rPr lang="zh-CN" altLang="en-US" sz="1800" b="1" dirty="0">
                          <a:solidFill>
                            <a:srgbClr val="083388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ea"/>
                        </a:rPr>
                        <a:t>）</a:t>
                      </a:r>
                      <a:endParaRPr lang="en-US" altLang="zh-CN" sz="1800" b="1" i="0" dirty="0">
                        <a:solidFill>
                          <a:srgbClr val="083388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 fontAlgn="b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800" b="1" i="0" dirty="0">
                          <a:solidFill>
                            <a:srgbClr val="083388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 fontAlgn="b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800" b="1" i="0" dirty="0">
                          <a:solidFill>
                            <a:srgbClr val="083388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 fontAlgn="b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800" b="1" i="0" dirty="0">
                          <a:solidFill>
                            <a:srgbClr val="083388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 fontAlgn="b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800" b="1" i="0" dirty="0">
                          <a:solidFill>
                            <a:srgbClr val="083388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8" name="文本框 47"/>
          <p:cNvSpPr txBox="1"/>
          <p:nvPr/>
        </p:nvSpPr>
        <p:spPr>
          <a:xfrm>
            <a:off x="817426" y="5142867"/>
            <a:ext cx="11491595" cy="129586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latinLnBrk="0">
              <a:lnSpc>
                <a:spcPct val="150000"/>
              </a:lnSpc>
            </a:pPr>
            <a:r>
              <a:rPr lang="en-US" b="1" dirty="0">
                <a:solidFill>
                  <a:srgbClr val="08338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</a:t>
            </a:r>
            <a:r>
              <a:rPr lang="en-US" b="1" baseline="30000" dirty="0">
                <a:solidFill>
                  <a:srgbClr val="08338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</a:t>
            </a:r>
            <a:r>
              <a:rPr lang="en-US" b="1" dirty="0">
                <a:solidFill>
                  <a:srgbClr val="08338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FEL need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212</a:t>
            </a:r>
            <a:r>
              <a:rPr lang="en-US" altLang="zh-CN" b="1" dirty="0">
                <a:solidFill>
                  <a:srgbClr val="08338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1.3GHz -9cell cavities,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45</a:t>
            </a:r>
            <a:r>
              <a:rPr lang="en-US" altLang="zh-CN" b="1" dirty="0">
                <a:solidFill>
                  <a:srgbClr val="08338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3.9GHz</a:t>
            </a:r>
            <a:r>
              <a:rPr lang="en-US" b="1" dirty="0">
                <a:solidFill>
                  <a:srgbClr val="08338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b="1" dirty="0">
                <a:solidFill>
                  <a:srgbClr val="08338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-9cell cavities </a:t>
            </a:r>
            <a:r>
              <a:rPr lang="en-US" b="1" dirty="0">
                <a:solidFill>
                  <a:srgbClr val="08338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and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</a:t>
            </a:r>
            <a:r>
              <a:rPr lang="en-US" b="1" dirty="0">
                <a:solidFill>
                  <a:srgbClr val="08338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injector </a:t>
            </a:r>
            <a:r>
              <a:rPr lang="en-US" altLang="zh-CN" b="1" dirty="0">
                <a:solidFill>
                  <a:srgbClr val="08338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1.3GHz -9cell cavities in total.</a:t>
            </a:r>
          </a:p>
          <a:p>
            <a:pPr marL="0" indent="0" latinLnBrk="0">
              <a:lnSpc>
                <a:spcPct val="150000"/>
              </a:lnSpc>
            </a:pPr>
            <a:r>
              <a:rPr lang="en-US" altLang="zh-CN" b="1" dirty="0">
                <a:solidFill>
                  <a:srgbClr val="08338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Most 1.3GHz-9cell cavities will be carried out surface-treatment by IASF.</a:t>
            </a:r>
            <a:r>
              <a:rPr lang="en-US" b="1" dirty="0">
                <a:solidFill>
                  <a:srgbClr val="08338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3.9GHz-9cell </a:t>
            </a:r>
            <a:r>
              <a:rPr lang="en-US" b="1" dirty="0" err="1">
                <a:solidFill>
                  <a:srgbClr val="08338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caivties</a:t>
            </a:r>
            <a:r>
              <a:rPr lang="en-US" b="1" dirty="0">
                <a:solidFill>
                  <a:srgbClr val="08338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mainly undergoes BCP and </a:t>
            </a:r>
            <a:r>
              <a:rPr lang="en-US" altLang="zh-CN" b="1" dirty="0">
                <a:solidFill>
                  <a:srgbClr val="08338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will be carried out </a:t>
            </a:r>
            <a:r>
              <a:rPr lang="en-US" b="1" dirty="0">
                <a:solidFill>
                  <a:srgbClr val="08338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by the manufacturer.</a:t>
            </a:r>
            <a:endParaRPr lang="en-US" altLang="en-US" b="1" dirty="0">
              <a:solidFill>
                <a:srgbClr val="083388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文本框 8"/>
          <p:cNvSpPr txBox="1">
            <a:spLocks noChangeArrowheads="1"/>
          </p:cNvSpPr>
          <p:nvPr/>
        </p:nvSpPr>
        <p:spPr bwMode="auto">
          <a:xfrm>
            <a:off x="2514616" y="-1179513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7825" y="220980"/>
            <a:ext cx="3491230" cy="730885"/>
          </a:xfrm>
          <a:prstGeom prst="rect">
            <a:avLst/>
          </a:prstGeom>
        </p:spPr>
      </p:pic>
      <p:pic>
        <p:nvPicPr>
          <p:cNvPr id="1026" name="Picture 2" descr="TTC 20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195" y="220980"/>
            <a:ext cx="2053590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直线连接符 14"/>
          <p:cNvCxnSpPr/>
          <p:nvPr/>
        </p:nvCxnSpPr>
        <p:spPr>
          <a:xfrm>
            <a:off x="377825" y="1079500"/>
            <a:ext cx="11490960" cy="0"/>
          </a:xfrm>
          <a:prstGeom prst="line">
            <a:avLst/>
          </a:prstGeom>
          <a:ln>
            <a:solidFill>
              <a:srgbClr val="083388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988060" y="2969260"/>
            <a:ext cx="10215880" cy="8902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 defTabSz="12185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5400" b="1" dirty="0">
                <a:solidFill>
                  <a:srgbClr val="083388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Surface treatment platform construction</a:t>
            </a:r>
            <a:endParaRPr lang="en-US" altLang="en-US" sz="5400" b="1" noProof="0" dirty="0">
              <a:ln>
                <a:noFill/>
              </a:ln>
              <a:solidFill>
                <a:srgbClr val="083388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文本框 8"/>
          <p:cNvSpPr txBox="1">
            <a:spLocks noChangeArrowheads="1"/>
          </p:cNvSpPr>
          <p:nvPr/>
        </p:nvSpPr>
        <p:spPr bwMode="auto">
          <a:xfrm>
            <a:off x="2514616" y="-1179513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7825" y="220980"/>
            <a:ext cx="3491230" cy="730885"/>
          </a:xfrm>
          <a:prstGeom prst="rect">
            <a:avLst/>
          </a:prstGeom>
        </p:spPr>
      </p:pic>
      <p:pic>
        <p:nvPicPr>
          <p:cNvPr id="1026" name="Picture 2" descr="TTC 20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195" y="220980"/>
            <a:ext cx="2053590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直线连接符 14"/>
          <p:cNvCxnSpPr/>
          <p:nvPr/>
        </p:nvCxnSpPr>
        <p:spPr>
          <a:xfrm>
            <a:off x="377825" y="1079500"/>
            <a:ext cx="11490960" cy="0"/>
          </a:xfrm>
          <a:prstGeom prst="line">
            <a:avLst/>
          </a:prstGeom>
          <a:ln>
            <a:solidFill>
              <a:srgbClr val="083388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3" name="图片 2" descr="粒子研究院logo_左右组合1-标准色"/>
          <p:cNvPicPr>
            <a:picLocks noChangeAspect="1"/>
          </p:cNvPicPr>
          <p:nvPr/>
        </p:nvPicPr>
        <p:blipFill>
          <a:blip r:embed="rId5"/>
          <a:srcRect l="6908" r="64940"/>
          <a:stretch>
            <a:fillRect/>
          </a:stretch>
        </p:blipFill>
        <p:spPr>
          <a:xfrm>
            <a:off x="152400" y="6163310"/>
            <a:ext cx="919480" cy="679450"/>
          </a:xfrm>
          <a:prstGeom prst="rect">
            <a:avLst/>
          </a:prstGeom>
        </p:spPr>
      </p:pic>
      <p:sp>
        <p:nvSpPr>
          <p:cNvPr id="46" name="文本框 45"/>
          <p:cNvSpPr txBox="1"/>
          <p:nvPr/>
        </p:nvSpPr>
        <p:spPr>
          <a:xfrm>
            <a:off x="2469832" y="1099235"/>
            <a:ext cx="730694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8338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layout</a:t>
            </a:r>
          </a:p>
        </p:txBody>
      </p:sp>
      <p:sp>
        <p:nvSpPr>
          <p:cNvPr id="48" name="文本框 47"/>
          <p:cNvSpPr txBox="1"/>
          <p:nvPr/>
        </p:nvSpPr>
        <p:spPr>
          <a:xfrm>
            <a:off x="700405" y="4867337"/>
            <a:ext cx="11491595" cy="129439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latinLnBrk="0">
              <a:lnSpc>
                <a:spcPct val="150000"/>
              </a:lnSpc>
            </a:pPr>
            <a:r>
              <a:rPr lang="en-US" altLang="zh-CN" sz="1800" b="1" dirty="0">
                <a:solidFill>
                  <a:srgbClr val="083388"/>
                </a:solidFill>
                <a:latin typeface="Times New Roman" panose="02020603050405020304" pitchFamily="18" charset="0"/>
                <a:sym typeface="+mn-ea"/>
              </a:rPr>
              <a:t>IASF built an EP system, located in Zhongshan City</a:t>
            </a:r>
            <a:r>
              <a:rPr lang="en-US" altLang="zh-CN" b="1" dirty="0">
                <a:solidFill>
                  <a:srgbClr val="083388"/>
                </a:solidFill>
                <a:latin typeface="Times New Roman" panose="02020603050405020304" pitchFamily="18" charset="0"/>
                <a:sym typeface="+mn-ea"/>
              </a:rPr>
              <a:t>. IASF has set up a Vacuum baking oven</a:t>
            </a:r>
            <a:r>
              <a:rPr lang="zh-CN" altLang="en-US" b="1" dirty="0">
                <a:solidFill>
                  <a:srgbClr val="083388"/>
                </a:solidFill>
                <a:latin typeface="Times New Roman" panose="02020603050405020304" pitchFamily="18" charset="0"/>
                <a:sym typeface="+mn-ea"/>
              </a:rPr>
              <a:t>、</a:t>
            </a:r>
            <a:r>
              <a:rPr lang="en-US" altLang="zh-CN" b="1" dirty="0">
                <a:solidFill>
                  <a:srgbClr val="083388"/>
                </a:solidFill>
                <a:latin typeface="Times New Roman" panose="02020603050405020304" pitchFamily="18" charset="0"/>
                <a:sym typeface="+mn-ea"/>
              </a:rPr>
              <a:t>HPR and ultrasonic cleaning machine in the pre-research laboratory . IASF is developing CBP equipment, which is expected to arrive in October.</a:t>
            </a:r>
            <a:endParaRPr lang="en-US" altLang="en-US" sz="1800" b="1" dirty="0">
              <a:solidFill>
                <a:srgbClr val="083388"/>
              </a:solidFill>
              <a:latin typeface="Calibri" panose="020F0502020204030204"/>
              <a:sym typeface="+mn-ea"/>
            </a:endParaRPr>
          </a:p>
        </p:txBody>
      </p:sp>
      <p:graphicFrame>
        <p:nvGraphicFramePr>
          <p:cNvPr id="51" name="表格 50">
            <a:extLst>
              <a:ext uri="{FF2B5EF4-FFF2-40B4-BE49-F238E27FC236}">
                <a16:creationId xmlns:a16="http://schemas.microsoft.com/office/drawing/2014/main" id="{06D199F6-373E-9808-40E1-06946E33A3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4682378"/>
              </p:ext>
            </p:extLst>
          </p:nvPr>
        </p:nvGraphicFramePr>
        <p:xfrm>
          <a:off x="377825" y="1778761"/>
          <a:ext cx="11666764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5934">
                  <a:extLst>
                    <a:ext uri="{9D8B030D-6E8A-4147-A177-3AD203B41FA5}">
                      <a16:colId xmlns:a16="http://schemas.microsoft.com/office/drawing/2014/main" val="3375827147"/>
                    </a:ext>
                  </a:extLst>
                </a:gridCol>
                <a:gridCol w="2257448">
                  <a:extLst>
                    <a:ext uri="{9D8B030D-6E8A-4147-A177-3AD203B41FA5}">
                      <a16:colId xmlns:a16="http://schemas.microsoft.com/office/drawing/2014/main" val="780467422"/>
                    </a:ext>
                  </a:extLst>
                </a:gridCol>
                <a:gridCol w="2916691">
                  <a:extLst>
                    <a:ext uri="{9D8B030D-6E8A-4147-A177-3AD203B41FA5}">
                      <a16:colId xmlns:a16="http://schemas.microsoft.com/office/drawing/2014/main" val="3760048843"/>
                    </a:ext>
                  </a:extLst>
                </a:gridCol>
                <a:gridCol w="2916691">
                  <a:extLst>
                    <a:ext uri="{9D8B030D-6E8A-4147-A177-3AD203B41FA5}">
                      <a16:colId xmlns:a16="http://schemas.microsoft.com/office/drawing/2014/main" val="39797192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Equipment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Quantity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Progress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Position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11793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EP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 use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Zhongshan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6250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HPR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Debugging completed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9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Shenzhen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58493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Vacuum baking oven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9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 use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9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Shenzhen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1199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Ultrasonic Cleaner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9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 use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9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Shenzhen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7141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CBP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9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Under development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9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8288165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文本框 8"/>
          <p:cNvSpPr txBox="1">
            <a:spLocks noChangeArrowheads="1"/>
          </p:cNvSpPr>
          <p:nvPr/>
        </p:nvSpPr>
        <p:spPr bwMode="auto">
          <a:xfrm>
            <a:off x="2514616" y="-1179513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7825" y="220980"/>
            <a:ext cx="3491230" cy="730885"/>
          </a:xfrm>
          <a:prstGeom prst="rect">
            <a:avLst/>
          </a:prstGeom>
        </p:spPr>
      </p:pic>
      <p:pic>
        <p:nvPicPr>
          <p:cNvPr id="1026" name="Picture 2" descr="TTC 20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195" y="220980"/>
            <a:ext cx="2053590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直线连接符 14"/>
          <p:cNvCxnSpPr/>
          <p:nvPr/>
        </p:nvCxnSpPr>
        <p:spPr>
          <a:xfrm>
            <a:off x="377825" y="1079500"/>
            <a:ext cx="11490960" cy="0"/>
          </a:xfrm>
          <a:prstGeom prst="line">
            <a:avLst/>
          </a:prstGeom>
          <a:ln>
            <a:solidFill>
              <a:srgbClr val="083388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3" name="图片 2" descr="粒子研究院logo_左右组合1-标准色"/>
          <p:cNvPicPr>
            <a:picLocks noChangeAspect="1"/>
          </p:cNvPicPr>
          <p:nvPr/>
        </p:nvPicPr>
        <p:blipFill>
          <a:blip r:embed="rId5"/>
          <a:srcRect l="6908" r="64940"/>
          <a:stretch>
            <a:fillRect/>
          </a:stretch>
        </p:blipFill>
        <p:spPr>
          <a:xfrm>
            <a:off x="152400" y="6163310"/>
            <a:ext cx="919480" cy="679450"/>
          </a:xfrm>
          <a:prstGeom prst="rect">
            <a:avLst/>
          </a:prstGeom>
        </p:spPr>
      </p:pic>
      <p:cxnSp>
        <p:nvCxnSpPr>
          <p:cNvPr id="2" name="直线连接符 14">
            <a:extLst>
              <a:ext uri="{FF2B5EF4-FFF2-40B4-BE49-F238E27FC236}">
                <a16:creationId xmlns:a16="http://schemas.microsoft.com/office/drawing/2014/main" id="{3103E18C-232C-A128-B74F-376B43D95763}"/>
              </a:ext>
            </a:extLst>
          </p:cNvPr>
          <p:cNvCxnSpPr/>
          <p:nvPr/>
        </p:nvCxnSpPr>
        <p:spPr>
          <a:xfrm>
            <a:off x="377825" y="1079500"/>
            <a:ext cx="11490960" cy="0"/>
          </a:xfrm>
          <a:prstGeom prst="line">
            <a:avLst/>
          </a:prstGeom>
          <a:ln>
            <a:solidFill>
              <a:srgbClr val="083388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4" name="图片 3" descr="粒子研究院logo_左右组合1-标准色">
            <a:extLst>
              <a:ext uri="{FF2B5EF4-FFF2-40B4-BE49-F238E27FC236}">
                <a16:creationId xmlns:a16="http://schemas.microsoft.com/office/drawing/2014/main" id="{FB11AD59-31F2-464C-1CBA-8518040C52A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908" r="64940"/>
          <a:stretch>
            <a:fillRect/>
          </a:stretch>
        </p:blipFill>
        <p:spPr>
          <a:xfrm>
            <a:off x="152400" y="6163310"/>
            <a:ext cx="919480" cy="67945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CAE8532D-755A-01AC-3F14-F8D9092B9DF9}"/>
              </a:ext>
            </a:extLst>
          </p:cNvPr>
          <p:cNvSpPr txBox="1"/>
          <p:nvPr/>
        </p:nvSpPr>
        <p:spPr>
          <a:xfrm>
            <a:off x="2469832" y="1099235"/>
            <a:ext cx="730694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8338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EP</a:t>
            </a:r>
          </a:p>
        </p:txBody>
      </p:sp>
      <p:sp>
        <p:nvSpPr>
          <p:cNvPr id="6" name="AutoShape 2" descr="data:image/jpeg;base64,/9j/4AAQSkZJRgABAQAAAQABAAD/2wCEAAkGBw8NDQ0NDBANDQ0MDQwNDQ0ODw8NDQ0MFBEWFhQRFBQYHCkhGBolGxQVITQhJSkrMC4uFx8zRDMsNygtLisBCgoKDg0OFBAQFywcHBwsLCwsLCwsLCwsLCwsLCwsLCwsLCwsLCwsLSwsLCwsLCwsLCwsLCwsLCwsLCwsLCwsK//AABEIALEBHAMBIgACEQEDEQH/xAAcAAABBQEBAQAAAAAAAAAAAAAFAAECAwQGBwj/xAA9EAABAwIDBQYEBAQFBQAAAAABAAIDBBESEyEFBjFRYQcUIkGBkVJxobEyksHhIyQzohdCYoKyFkRy0fD/xAAZAQEBAQEBAQAAAAAAAAAAAAAAAQIDBAX/xAApEQEAAgIBBAEEAAcAAAAAAAAAARECEgMTFDFRIQQyQVIiYYGRseHw/9oADAMBAAIRAxEAPwDi8CWBacCWBfbp8+2fAlgWnApx05cbC1zz0CUMeBLAiFVQyQkNlaWki7b8HDoVRgSPkZ8CbAtWBNlq0WzYEsC04EsCUWzYE2BacCWBKLZcCbAtWBNgUpbZcCbAtRYo4EotmwqOFaixRLFC2YsUS1aSxMWItsxaolq0liiWKDMWpi1aCxRLVKW2ctUS1aC1WUlFJO8Rwsc97tA1o1/+6qFsJamLV1g3Wywc1wfIPxNabRsPIu4k/KyE1lO1hwgsvro0efK6zcT8KDlqiWrS5qrLUmFUFqiQry1RLVKVSQokK4tUS1ZoUkKJariFGyzSu1y0+WtmUllL2vOzCHS/Mp2RG6KUDY7lk92tdazwL4D1HIroKbd6AsbI6pp2ji4iRmFv+m97+9lzz5Ix8t442pNJ3jZNS6UjFSiOSE2wlviAI+RBI9lx2Wu13g2rC2m7hRHHG54fPNawfY3DBzFwDfoOOq5fKU4Ympv8yckxfwxZaWWtuUllLswxZaWWtuUmykGLLTGNbcpNloMRjUctbstRy0GIxpjGtpjUTGorEY1ExraY1ExpQxFiiWLaY1ExqUMRYoli2GNRMalDEWKJYthjUCxSltnjgL3Na0EucQABqSTwAXrW7278ez4cDh/MPDTPJ53OuW08h9TrytzPZlsoT7QEjhdtMx03THcBv1N/RdjvjJPEQ+E+Kzh5jj9DwHNeblnbLSHSIrHZyu9tU/WOExwRa8PxyHW5JA04cOi8/mHiOt9Trrqje0XSHEHvLrklwueJ1Ql7F0ww1hJytkLVAtWksUCxapLZy1Qc1aSxM5mnyUpWQtUS1aC1QLVKVQWqNlcWqOFZmFekZKfJW/JTiFei3nD8lPkohkpZKtgfkpZKI5KWSlgdkp8lEMlLJS0DslNkojkpZKtgaYUxhRLJUTClgbkpjEiWSomFLA0xKJiRIwqJhS1DTEomJETComFLA0xKJiREwqBhUtQ4xKBiRExKDokA4xqsxoiYlW6JB2/ZDGA6tPnhg9ru/ZG98BpdtweYNnAgLmuzOrENcYnGwqI3MHLMBDm/Yj1Xe7b2UJmOLS1pYCbHgOnyXz+X+HmuXox+eOoeMbTxFxu4uHDXQ2680IkiXWbTpDd5fa4NiALkfO3BBJoddAvbDiDujUcq6JOpzyVL6YjXmgHlljzUywFrrC2nDktbaNzuHklPTlkd3aF5sB58z+nusyoSWKBatZYqyxFtlLVAtWosUMCzSvXhAnECIiBPkLeznQbkJ8hEshPkJslBmQnyESyEshNig3ITZCKZCWQmxQXkJjAimQmyFdigswJjAimQmMCbFBRgUTAipgTGBNigkwKJgRYwKBgSygowKBgRYwKBgS0oJMKgYUWMCrMCtlBLoVW6FFjAq3QJYEuhVboUWdAq3QKWobCXRvbIwlrmODmkcQ4G4K9b2NtVlfTiQWEgDWzx8ncx0P7LzF0Cu2dVy0sglgcWuGh5OHmCPMLjzccZx/N0489ZdvWbvscXubqX3OrbWB49D+65Kt3akDvC22vIkX6Lr9nb3QzACa0EnA3uYnHmD5evuizHxyjwNjkB+BzXA+y88cueHxlDrpjl4ecy7rzZTiG3cASCy/i0/Dbmg0dJLE8RYS177jCWXLg6wtY+Wi9eZR5eJwOAEEWOItA/Rc5t2poIzikeHyttbKdjkuDwuNB6lWPqJy+KtJ46crT7v5cmdLYMjLy8nwxtAtqD58T7LldsTiaVxYLRgkMHna/E9Sj28G3JKs4QMuEHSMG5PVx8ygDol348Z85eWMpjxAe5ircxb3Rqp0a6MMDmKBYtjo1DAor1bZW3oaypZFTua+OSkNQ0lr2SudmYbAEcAPuOaKbPqI6iMSx3DbNuHCxaS0Osflit6FfL0VQ9jg5j3scBYFrnNIbe9rjyXRbG31qqOlqKaI6zsYxkpPiiaAR53vobdLei8cc/t3ni9PoaLA8NLHNcHguaWkEOA4ke6mWAFoNruvhHOwuV4xR9oklJTbKa1rZHMp9oPmAdh8ckkzIgSeBBa1xHK1uNgch7Su9V2yQIxC2WR7JGh2ZYSTMYL6aaNd7jW11rrQz0pem5KWQg2z97KZ8m1i99odmytxScWluHDZvPxMJ/3I3s/aMFS+SOJ3jiyy9hFiA6KOQH8szPdbjlhnQ2QlkLc1oJcAQSwgOA4tJANj6EH1UslXeE1DshLIRHJSyU3NQ3IUTAieSmyVd01DDAomBEzCmMKu5qFmBRMCKGFRMKbmoUYFAwIsYVAwpuahJgUDAixhUHQJuahDoFW6BF3QKt0CbpqEOgVToEXdAqnQpuahDoFS6BGHQql0Ku5qEOgVZYRwJCKuhVL4VNzUMlxHiSfmVlfEi74lnkjTcoKfCqXxIlI0C9+C5ra29NLAS1hM7xoWxWLQer+HtdJ5Ijy1GMy2viVD41ytTvjO7+nHFGOuKQ/p9lk/6oqucZ+bP3XOefFvpS698aqLFxU+2amS+KVwv5NswfRZHVDzqXvPzc4rM/UR6XpKUkkl43oOpNkcC1wJBbbCfMW4WUElUaIauRkckTHubHLgzGg6Owm7b+qPbpb4VOy5jLE4vBEpe15LhIXNbob9Y2ajXTpZcynulj0LZvajXRzzOuwR1EoeWOucIFPktaHcQAA13lq3qV7BBvbFNT0k7XxtdURh5jLvEzMqY42Aj5F/svl660xV0jXtkDjjY3C1xsS0eXtdW5SofYMMscmLLex+B2F+FwdhdYGxtwNiD6qzAvnbsu3oqKKSvnMgfDHTtnnikcRmPHgY4WGp8QHXTUL2jdTexu0cbTHlPjjY53ivjcTqWj4bFpB1/FY2trjLlnFqOO3Q4E2BSzAlmBY7mPa9GUMCbLVmMJsQV7mE6MqzGomNW4gmLgr3MHRlSY1Axq8vCgXhO5g6EqDGoGNXl4UHPCvcwdCVDo1U6NXPmAWWerY0FziABxJIAHqncwdCSdGqXMCB7W312fSg5tTDf4GOzpPysuVy1V2tUYJEcNVIPitGxp+V3X+i1HLM+GZ46egPYFQ9gXnLu1uG+lLNbnmR39v3Sm7VqbCSyCpLvJrsprSf8AyDjb2Wupl6Tpw797Qs8ll5VW9qFW8nJhp4mkEeLHM8Hne7R9Fyu0tvVdVfvFRNIDxYXYY/yNs36K7ymkPYNpbyUUBIlqIQ5vFjXZjx0wtubrmdqb/wBM1p7s2Sd/kC0xM+ZJ1+i8zxJrpvK6QKbW27U1hOfIcB4RMu2If7fP1uht1FOs20e6ZJJAkkkksMkmTrKkkkkgSSSSISe6ZJA90Y2HvRXbPfjo6iSMluEtNpYy297YHgj21Qay0UtHLMcMMckh5Ma532UmImPlYmb+Hoez+2TaDABURU1Rb/MA+F5+diR9EZpO2sHSeie0aaxTh/8Aa5o+64TZ+4e0pwHNp3NafOTweuqNUfZVtB39QxRj5ly8meP0/wCf8vVj1/xD0Cg7W9my2D3T05Nh/FiJA9WFyNQb97OkF21tL8nzMjd+VxBXCUHZJYgzzYhpcNba6O0/ZrRMbZzBIficASvNn0Y+2Zerjw5J+6IdDNvlQtBc6rpQBxOfH/7QmbtP2Y3/ALkO6Njnd9mLHP2cUTmkCJrSfMNAIQSfsqj1wSPHLgph0p85ZN545x9sY/3n/Q5/ivs+39R9/ICKfh+RQ/xY2fe2OS3PKl9/wrmP8K3a/wAQ3v04Kp3ZbJf+oLX+i7a8H7S43zfrH/f1dRJ2sUAGhnd0ETv1shVX2wRWOTTTvPlmPZGD87YrIQ/sumHCVvqEOq+zisbfDgf6lbxx4PbGeXP+sQt2l2q10oIgZBT3v4gDK8crF2n0XH7T21U1ZvVTzT63wyPcWA9GcB6Baq/disgBMkL7C+oGIfRCHxEaEEfMWXrwxwj7Yh5M8s5+5DEmxJy1NZbYK6V0rJWQK6SSSBk6SSgdJJJUPdJMkiEkkkoGTpJIpJJJIEkkpxROeSGgkgXIHK4H6hBFOArIIHSODGglznBoHNxIAHuQvR6Ps9j/AJKR7nfzDKN0semFolwtcBpxu4+wVpLcfu9sltVHWHUy08TJIowL4/F4yfkB9V7N2YbHMAmDozG0Mjw4m2L8RJxewWjcvdCDZWcQc2SU2D3AXEWEeH3uusE4HDRc8+Lb4lrDl1+YahGE+ELJ3hN3hc+1h07mfbXYKJAWXvCiahXtoTuJ9tRaFEtCympUDUp20HcT7aXNCgWhZzUqs1KvbR6TuJ9tJaFU9gKodVKt1UnbQdxKctO06EAoFtTdWjqQRJEy/wATQAUVdUqp1SrH09eEnnvy4baXZpTOH8B7o3dfEFzFX2c1TD4HMe3nwPsvWn1AVL5gukYZQxOUS8dfuLWg2DWkc72U37h1YF7xk/CL3Xq75QqXyha1yTaHi9Tu9VxXxQv01uBiH0QxzCNCCDyOi9zke08bITW7LpprmSJjifMgXV1lNoeQWSsu+q90IHEljnM6DgEFrN05GAmN4fbgOBKayu0ObSVs0Lo3FrwWkeRVazSmSSsmRTpJJIEpmJwaH2OEkgHyJFr/AHC7XZm68ZjqC8YnipEcR4Wja9ocfuuhk2LE+iZS2AIDCXeYN24v+K6xwzLlPJDzms2NIyZ0UbXvwxQS8PKRrD93W9Fu2Pu2+evZSShzA6IyPPAtGWSP7rBelxRMbIZLC5ihi9GEkfdOxrRUvqLDE6KKMHzGEvv/AMh7Lp0Geq4vZG5hmonvc207axoF/wDNTgDEPqfZdfututFSZ5e0EvfKyMnUiISyYT+XCt8dQGizdBqfUqffOq3HFEMznMrtm7Gp4MREbMRmmkabC7WukDgP7WotmN8Og8ADQOQBBH1AQPvnVLvnVXRnZ0PfEu+Lnu+dU3fOquhs6HvnVRNYufNb1UTWJobOhNZ1UTWdVzxreqia3qmhs6E1nVQNZ1XPmt6qBrU0NnQGs6qBrVz5rFA1nVNDYfdWqt1YgJrOqrNYmhY86t6qp1b1QN1Wq3VaaFjbqxVOrEEdVqt1UmkLYy6sVTqpBzUrZTuAGJ2pU1gbA5zuifBzPsscldZZn7Q6qUtiTo2Hzd9Flmg+E3WN9ePJU9/5lTVbU19Mx4LZGgrnq3YY1MTrf6Suine1/A2KHzOLeKk4xJEzDmJaCRvFpPyVOS74T7LpnSqouHILnPHDe8ucLCOIIUV0D8J4gKkxM5BZ6a7u+FTZS70gveE/eF73nGe9pd7QbvCXeEBnvaXe0F7wl3hAa72l3tBe8Ju8IDXe03e0G7wm7wgMmrTGrQY1CbvCAwatRNWg5qExqFLBc1aiapCDUKJqEtRc1SgapCjUKJnUsoVNUoGpQszqJnSyhM1KrNShpnUTMpa0ImoUDUIeZlEzKbFCkUlytElZYWug0dRYKElRdZtaEH1aodULAZVEypsU3moUe8LAZFHMU2WhEVColkJ1usuYmdIpMlLTIoGRUF6iXLNrS8vUcapxJsSlrQ9nJ85YMxLMXbZim7OU7u42KHiaym2qI802KajMlnKiSbE2/mFnzU2Kbs5LOWHNTZibFN2cmzlizE2YpsU2mZNnLHmJsxNimzOTZqx5iWYpstNeamzVkzE2YmxTWZVHNWUvTY1NimoyqJlWbGmL1NlppMiiZFnxpi9TYpoMiiZFRjTYkspozFAyKnEmxKWtLi9RxqrEmxKWUtxJsSqxJsSlrS3EkXqq6a6WUsLk2JV3Supa0niTXULpXUsoSCSSS7sEmTpIiwfhKqSSUUimSSQJMkkiEmKSSikUyZJQIpJJIpkydJAyZJJFMmSSUDJJklAkySSgYpinSRTFJJJQMmSSQIpkklFMkkkg/9k=">
            <a:extLst>
              <a:ext uri="{FF2B5EF4-FFF2-40B4-BE49-F238E27FC236}">
                <a16:creationId xmlns:a16="http://schemas.microsoft.com/office/drawing/2014/main" id="{0F3DEC29-D1C5-ADC9-40CC-67144024E2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352693" y="1810733"/>
            <a:ext cx="171450" cy="171450"/>
          </a:xfrm>
          <a:prstGeom prst="rect">
            <a:avLst/>
          </a:prstGeom>
          <a:noFill/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238">
              <a:solidFill>
                <a:srgbClr val="808080"/>
              </a:solidFill>
              <a:latin typeface="Verdana" pitchFamily="34" charset="0"/>
              <a:ea typeface="宋体"/>
            </a:endParaRPr>
          </a:p>
        </p:txBody>
      </p:sp>
      <p:sp>
        <p:nvSpPr>
          <p:cNvPr id="7" name="AutoShape 4" descr="data:image/jpeg;base64,/9j/4AAQSkZJRgABAQAAAQABAAD/2wCEAAkGBw8NDQ0NDBANDQ0MDQwNDQ0ODw8NDQ0MFBEWFhQRFBQYHCkhGBolGxQVITQhJSkrMC4uFx8zRDMsNygtLisBCgoKDg0OFBAQFywcHBwsLCwsLCwsLCwsLCwsLCwsLCwsLCwsLCwsLSwsLCwsLCwsLCwsLCwsLCwsLCwsLCwsK//AABEIALEBHAMBIgACEQEDEQH/xAAcAAABBQEBAQAAAAAAAAAAAAAFAAECAwQGBwj/xAA9EAABAwIDBQYEBAQFBQAAAAABAAIDBBESEyEFBjFRYQcUIkGBkVJxobEyksHhIyQzohdCYoKyFkRy0fD/xAAZAQEBAQEBAQAAAAAAAAAAAAAAAQIDBAX/xAApEQEAAgIBBAEEAAcAAAAAAAAAARECEgMTFDFRIQQyQVIiYYGRseHw/9oADAMBAAIRAxEAPwDi8CWBacCWBfbp8+2fAlgWnApx05cbC1zz0CUMeBLAiFVQyQkNlaWki7b8HDoVRgSPkZ8CbAtWBNlq0WzYEsC04EsCUWzYE2BacCWBKLZcCbAtWBNgUpbZcCbAtRYo4EotmwqOFaixRLFC2YsUS1aSxMWItsxaolq0liiWKDMWpi1aCxRLVKW2ctUS1aC1WUlFJO8Rwsc97tA1o1/+6qFsJamLV1g3Wywc1wfIPxNabRsPIu4k/KyE1lO1hwgsvro0efK6zcT8KDlqiWrS5qrLUmFUFqiQry1RLVKVSQokK4tUS1ZoUkKJariFGyzSu1y0+WtmUllL2vOzCHS/Mp2RG6KUDY7lk92tdazwL4D1HIroKbd6AsbI6pp2ji4iRmFv+m97+9lzz5Ix8t442pNJ3jZNS6UjFSiOSE2wlviAI+RBI9lx2Wu13g2rC2m7hRHHG54fPNawfY3DBzFwDfoOOq5fKU4Ympv8yckxfwxZaWWtuUllLswxZaWWtuUmykGLLTGNbcpNloMRjUctbstRy0GIxpjGtpjUTGorEY1ExraY1ExpQxFiiWLaY1ExqUMRYoli2GNRMalDEWKJYthjUCxSltnjgL3Na0EucQABqSTwAXrW7278ez4cDh/MPDTPJ53OuW08h9TrytzPZlsoT7QEjhdtMx03THcBv1N/RdjvjJPEQ+E+Kzh5jj9DwHNeblnbLSHSIrHZyu9tU/WOExwRa8PxyHW5JA04cOi8/mHiOt9Trrqje0XSHEHvLrklwueJ1Ql7F0ww1hJytkLVAtWksUCxapLZy1Qc1aSxM5mnyUpWQtUS1aC1QLVKVQWqNlcWqOFZmFekZKfJW/JTiFei3nD8lPkohkpZKtgfkpZKI5KWSlgdkp8lEMlLJS0DslNkojkpZKtgaYUxhRLJUTClgbkpjEiWSomFLA0xKJiRIwqJhS1DTEomJETComFLA0xKJiREwqBhUtQ4xKBiRExKDokA4xqsxoiYlW6JB2/ZDGA6tPnhg9ru/ZG98BpdtweYNnAgLmuzOrENcYnGwqI3MHLMBDm/Yj1Xe7b2UJmOLS1pYCbHgOnyXz+X+HmuXox+eOoeMbTxFxu4uHDXQ2680IkiXWbTpDd5fa4NiALkfO3BBJoddAvbDiDujUcq6JOpzyVL6YjXmgHlljzUywFrrC2nDktbaNzuHklPTlkd3aF5sB58z+nusyoSWKBatZYqyxFtlLVAtWosUMCzSvXhAnECIiBPkLeznQbkJ8hEshPkJslBmQnyESyEshNig3ITZCKZCWQmxQXkJjAimQmyFdigswJjAimQmMCbFBRgUTAipgTGBNigkwKJgRYwKBgSygowKBgRYwKBgS0oJMKgYUWMCrMCtlBLoVW6FFjAq3QJYEuhVboUWdAq3QKWobCXRvbIwlrmODmkcQ4G4K9b2NtVlfTiQWEgDWzx8ncx0P7LzF0Cu2dVy0sglgcWuGh5OHmCPMLjzccZx/N0489ZdvWbvscXubqX3OrbWB49D+65Kt3akDvC22vIkX6Lr9nb3QzACa0EnA3uYnHmD5evuizHxyjwNjkB+BzXA+y88cueHxlDrpjl4ecy7rzZTiG3cASCy/i0/Dbmg0dJLE8RYS177jCWXLg6wtY+Wi9eZR5eJwOAEEWOItA/Rc5t2poIzikeHyttbKdjkuDwuNB6lWPqJy+KtJ46crT7v5cmdLYMjLy8nwxtAtqD58T7LldsTiaVxYLRgkMHna/E9Sj28G3JKs4QMuEHSMG5PVx8ygDol348Z85eWMpjxAe5ircxb3Rqp0a6MMDmKBYtjo1DAor1bZW3oaypZFTua+OSkNQ0lr2SudmYbAEcAPuOaKbPqI6iMSx3DbNuHCxaS0Osflit6FfL0VQ9jg5j3scBYFrnNIbe9rjyXRbG31qqOlqKaI6zsYxkpPiiaAR53vobdLei8cc/t3ni9PoaLA8NLHNcHguaWkEOA4ke6mWAFoNruvhHOwuV4xR9oklJTbKa1rZHMp9oPmAdh8ckkzIgSeBBa1xHK1uNgch7Su9V2yQIxC2WR7JGh2ZYSTMYL6aaNd7jW11rrQz0pem5KWQg2z97KZ8m1i99odmytxScWluHDZvPxMJ/3I3s/aMFS+SOJ3jiyy9hFiA6KOQH8szPdbjlhnQ2QlkLc1oJcAQSwgOA4tJANj6EH1UslXeE1DshLIRHJSyU3NQ3IUTAieSmyVd01DDAomBEzCmMKu5qFmBRMCKGFRMKbmoUYFAwIsYVAwpuahJgUDAixhUHQJuahDoFW6BF3QKt0CbpqEOgVToEXdAqnQpuahDoFS6BGHQql0Ku5qEOgVZYRwJCKuhVL4VNzUMlxHiSfmVlfEi74lnkjTcoKfCqXxIlI0C9+C5ra29NLAS1hM7xoWxWLQer+HtdJ5Ijy1GMy2viVD41ytTvjO7+nHFGOuKQ/p9lk/6oqucZ+bP3XOefFvpS698aqLFxU+2amS+KVwv5NswfRZHVDzqXvPzc4rM/UR6XpKUkkl43oOpNkcC1wJBbbCfMW4WUElUaIauRkckTHubHLgzGg6Owm7b+qPbpb4VOy5jLE4vBEpe15LhIXNbob9Y2ajXTpZcynulj0LZvajXRzzOuwR1EoeWOucIFPktaHcQAA13lq3qV7BBvbFNT0k7XxtdURh5jLvEzMqY42Aj5F/svl660xV0jXtkDjjY3C1xsS0eXtdW5SofYMMscmLLex+B2F+FwdhdYGxtwNiD6qzAvnbsu3oqKKSvnMgfDHTtnnikcRmPHgY4WGp8QHXTUL2jdTexu0cbTHlPjjY53ivjcTqWj4bFpB1/FY2trjLlnFqOO3Q4E2BSzAlmBY7mPa9GUMCbLVmMJsQV7mE6MqzGomNW4gmLgr3MHRlSY1Axq8vCgXhO5g6EqDGoGNXl4UHPCvcwdCVDo1U6NXPmAWWerY0FziABxJIAHqncwdCSdGqXMCB7W312fSg5tTDf4GOzpPysuVy1V2tUYJEcNVIPitGxp+V3X+i1HLM+GZ46egPYFQ9gXnLu1uG+lLNbnmR39v3Sm7VqbCSyCpLvJrsprSf8AyDjb2Wupl6Tpw797Qs8ll5VW9qFW8nJhp4mkEeLHM8Hne7R9Fyu0tvVdVfvFRNIDxYXYY/yNs36K7ymkPYNpbyUUBIlqIQ5vFjXZjx0wtubrmdqb/wBM1p7s2Sd/kC0xM+ZJ1+i8zxJrpvK6QKbW27U1hOfIcB4RMu2If7fP1uht1FOs20e6ZJJAkkkksMkmTrKkkkkgSSSSISe6ZJA90Y2HvRXbPfjo6iSMluEtNpYy297YHgj21Qay0UtHLMcMMckh5Ma532UmImPlYmb+Hoez+2TaDABURU1Rb/MA+F5+diR9EZpO2sHSeie0aaxTh/8Aa5o+64TZ+4e0pwHNp3NafOTweuqNUfZVtB39QxRj5ly8meP0/wCf8vVj1/xD0Cg7W9my2D3T05Nh/FiJA9WFyNQb97OkF21tL8nzMjd+VxBXCUHZJYgzzYhpcNba6O0/ZrRMbZzBIficASvNn0Y+2Zerjw5J+6IdDNvlQtBc6rpQBxOfH/7QmbtP2Y3/ALkO6Njnd9mLHP2cUTmkCJrSfMNAIQSfsqj1wSPHLgph0p85ZN545x9sY/3n/Q5/ivs+39R9/ICKfh+RQ/xY2fe2OS3PKl9/wrmP8K3a/wAQ3v04Kp3ZbJf+oLX+i7a8H7S43zfrH/f1dRJ2sUAGhnd0ETv1shVX2wRWOTTTvPlmPZGD87YrIQ/sumHCVvqEOq+zisbfDgf6lbxx4PbGeXP+sQt2l2q10oIgZBT3v4gDK8crF2n0XH7T21U1ZvVTzT63wyPcWA9GcB6Baq/disgBMkL7C+oGIfRCHxEaEEfMWXrwxwj7Yh5M8s5+5DEmxJy1NZbYK6V0rJWQK6SSSBk6SSgdJJJUPdJMkiEkkkoGTpJIpJJJIEkkpxROeSGgkgXIHK4H6hBFOArIIHSODGglznBoHNxIAHuQvR6Ps9j/AJKR7nfzDKN0semFolwtcBpxu4+wVpLcfu9sltVHWHUy08TJIowL4/F4yfkB9V7N2YbHMAmDozG0Mjw4m2L8RJxewWjcvdCDZWcQc2SU2D3AXEWEeH3uusE4HDRc8+Lb4lrDl1+YahGE+ELJ3hN3hc+1h07mfbXYKJAWXvCiahXtoTuJ9tRaFEtCympUDUp20HcT7aXNCgWhZzUqs1KvbR6TuJ9tJaFU9gKodVKt1UnbQdxKctO06EAoFtTdWjqQRJEy/wATQAUVdUqp1SrH09eEnnvy4baXZpTOH8B7o3dfEFzFX2c1TD4HMe3nwPsvWn1AVL5gukYZQxOUS8dfuLWg2DWkc72U37h1YF7xk/CL3Xq75QqXyha1yTaHi9Tu9VxXxQv01uBiH0QxzCNCCDyOi9zke08bITW7LpprmSJjifMgXV1lNoeQWSsu+q90IHEljnM6DgEFrN05GAmN4fbgOBKayu0ObSVs0Lo3FrwWkeRVazSmSSsmRTpJJIEpmJwaH2OEkgHyJFr/AHC7XZm68ZjqC8YnipEcR4Wja9ocfuuhk2LE+iZS2AIDCXeYN24v+K6xwzLlPJDzms2NIyZ0UbXvwxQS8PKRrD93W9Fu2Pu2+evZSShzA6IyPPAtGWSP7rBelxRMbIZLC5ihi9GEkfdOxrRUvqLDE6KKMHzGEvv/AMh7Lp0Geq4vZG5hmonvc207axoF/wDNTgDEPqfZdfututFSZ5e0EvfKyMnUiISyYT+XCt8dQGizdBqfUqffOq3HFEMznMrtm7Gp4MREbMRmmkabC7WukDgP7WotmN8Og8ADQOQBBH1AQPvnVLvnVXRnZ0PfEu+Lnu+dU3fOquhs6HvnVRNYufNb1UTWJobOhNZ1UTWdVzxreqia3qmhs6E1nVQNZ1XPmt6qBrU0NnQGs6qBrVz5rFA1nVNDYfdWqt1YgJrOqrNYmhY86t6qp1b1QN1Wq3VaaFjbqxVOrEEdVqt1UmkLYy6sVTqpBzUrZTuAGJ2pU1gbA5zuifBzPsscldZZn7Q6qUtiTo2Hzd9Flmg+E3WN9ePJU9/5lTVbU19Mx4LZGgrnq3YY1MTrf6Suine1/A2KHzOLeKk4xJEzDmJaCRvFpPyVOS74T7LpnSqouHILnPHDe8ucLCOIIUV0D8J4gKkxM5BZ6a7u+FTZS70gveE/eF73nGe9pd7QbvCXeEBnvaXe0F7wl3hAa72l3tBe8Ju8IDXe03e0G7wm7wgMmrTGrQY1CbvCAwatRNWg5qExqFLBc1aiapCDUKJqEtRc1SgapCjUKJnUsoVNUoGpQszqJnSyhM1KrNShpnUTMpa0ImoUDUIeZlEzKbFCkUlytElZYWug0dRYKElRdZtaEH1aodULAZVEypsU3moUe8LAZFHMU2WhEVColkJ1usuYmdIpMlLTIoGRUF6iXLNrS8vUcapxJsSlrQ9nJ85YMxLMXbZim7OU7u42KHiaym2qI802KajMlnKiSbE2/mFnzU2Kbs5LOWHNTZibFN2cmzlizE2YpsU2mZNnLHmJsxNimzOTZqx5iWYpstNeamzVkzE2YmxTWZVHNWUvTY1NimoyqJlWbGmL1NlppMiiZFnxpi9TYpoMiiZFRjTYkspozFAyKnEmxKWtLi9RxqrEmxKWUtxJsSqxJsSlrS3EkXqq6a6WUsLk2JV3Supa0niTXULpXUsoSCSSS7sEmTpIiwfhKqSSUUimSSQJMkkiEmKSSikUyZJQIpJJIpkydJAyZJJFMmSSUDJJklAkySSgYpinSRTFJJJQMmSSQIpkklFMkkkg/9k=">
            <a:extLst>
              <a:ext uri="{FF2B5EF4-FFF2-40B4-BE49-F238E27FC236}">
                <a16:creationId xmlns:a16="http://schemas.microsoft.com/office/drawing/2014/main" id="{D15EEA35-3464-36BC-A769-25A743F7F34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352693" y="1810733"/>
            <a:ext cx="171450" cy="171450"/>
          </a:xfrm>
          <a:prstGeom prst="rect">
            <a:avLst/>
          </a:prstGeom>
          <a:noFill/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238">
              <a:solidFill>
                <a:srgbClr val="808080"/>
              </a:solidFill>
              <a:latin typeface="Verdana" pitchFamily="34" charset="0"/>
              <a:ea typeface="宋体"/>
            </a:endParaRPr>
          </a:p>
        </p:txBody>
      </p:sp>
      <p:sp>
        <p:nvSpPr>
          <p:cNvPr id="10" name="AutoShape 10" descr="data:image/jpeg;base64,/9j/4AAQSkZJRgABAQAAAQABAAD/2wCEAAkGBhQSERUUExMWFBUVFhgXGBgYGRgYGhoXGhcYGhgaFxoaGyYeGBojGhgXHy8gJCcpLCwsFx4xNTAqNSYrLCkBCQoKDgwOGg8PGikkHxwpKSkpKSwpKSkpKSkpKSkpKSwpLCkpLCkpKSkpLCkpKSkpKSkpLCwpKSkpLCwsKSksKf/AABEIAMIBAwMBIgACEQEDEQH/xAAbAAABBQEBAAAAAAAAAAAAAAADAAECBAUGB//EADgQAAECBAMGBQQCAgIBBQAAAAEAEQIDITFBUfAEBRJhcYGRobHB0RMi4fEGMhRCFVJiFnKCkrL/xAAaAQADAQEBAQAAAAAAAAAAAAACAwQBAAUG/8QAIxEAAgICAgIDAQEBAAAAAAAAAAECEQMhEjFBUQQTImEyFP/aAAwDAQACEQMRAD8A8gji+Epc3vim4fPTphzXtObQAaA5nojAkVH5xsyrwnC+vJF4sK26p+ORlE4o60HP8+KQhJOZ9+fymlXqNdOiR4jZz8X90x+zQURNz1r59U0UxOQVKGULP35pDs1Ig9qefTmpB25eN/d/VOYffz7XTwC2Pl5pTtDFEQNGFix59NFDIrY+lFOE56PNTBANQzdag4Fm9sVqdnOIEDwTPrXRThhyDpuEDWtBNi2geIZxVuTWPIulFC4FD154tmgs/LXJEhnUbn1ZWRy+GA4kY4KlRmHXP2VpwS4FGbWajOD/AOoo+ODI5tShQNFX6mdlOXjXyt5pGIvUu/xR/JTtRRQjylfo1hQCMq40ZrWs4zUDGPCmNvwm4/NOS2gVbSrQA3G96Ny1VSipSr48vNDOd+TjDungjbzqL/pDt6Zw5GJe6ckF3653vdQM13yOGgoRTKe/b1U80kETMxtZ5ocMfYsoRxUoowxZ+KllLdBEhF1OfLNSMQKrRRKUJP5SlK3RxZjjGF+zembpr0dna9/LuhCLt4pyT2wy6+aZZwUTmsB3H5SQikus4MDWlR6oXDzViOFy13PjXFCMlyWTJx2YmRhKJr9KUEvBte6PLlHLun4oAgoIXb9eHJFlSweXXV1ISOSPDKprn4qhIYogvoZDBMZCuCEjHDHDMMniLuwpbDstcU0MSM+GU5bzZIyS49uXauC05ewPqnZG/wCNJABfWh5KScEPjBsxIpHJs0QbKXHQntfzZbEG7sx0bPIoc3YScM2DmjZ9qJcUgnjZk/RFTZL/AByQzrRGyULjoa6qoR7Ozc+3irI40KcSgdlLcq68k8GxEklnbk/i3L0WgIc2thq/woRw5UOQ90944g0VBs7XdvDooxgkYMBrXwrJFDTL0QZoDFkmaS6M4leAAYPXmk+eunmiRQG1KUo2iEzU8vYpK0wXEaIeb61mkYW4gD6VqnAbNBm1Kdy4qxfEHGmMxPMhzw5eqGzGzhTPI70dxCS5lST2ZQMT3NFIgYKMUKC2zaIRCylEQBR+/trJRIbskZlOn4S6S2CSiP21x65muRQVJyaZKX0/JCotqzrHAfDwUhDi1LCijwqYJYO6YoJ6OJiXzCSQI567JLuJlmlJ2NzZ3dvV/wAK/I3LRwKvQYZAAkVPJbG6920rCSBkATV+bA4VLU8egkbuEIENSWELGEgCgLnnQCjhzhjS5xXQNHIytyXtQE1YCnM0/StbLuWGNxCCRhFwkjHKl6OHXUQSZcPCG+mwA4gR93CG+4tW5wt4o0MyAxEh4eKhZxS+DY416rPtdaRqpbZycW4+GhYFnYs9ubURT/H+lasWFOT65rsNnlQkl4AScTCK/A7LQg2Ugf1NKipo/ol/Y0c/kRXk4GH+PxH7RW3d7Nn1Uf8A09EC3DXKr82XfRSSC/DU3x9UAQQj/bhJu1jl3uj+1sLH8iLZzGyblqKNXVVsbL/H3wutWTNhq5cktVm8/haWxRgEWGudgkZZyo9KGRGRH/DyQKOyoxfxQuvQZW3UYEFUNpBJoKqOOSSYX2N9nHz/AOBRcHELeS5PeW5fpnClPg5L0batpmMQ56fhcrvWSYiSA/Rel8fI32Ko4mOUITmQfTmmjgL56PutSdsBESrTdlbrfVV6OqO4lOCW4L8h+NZqlOhqcK68lqCQW8OiqzZL1bkk5I2ZxKIknxSMrDX4Voy3LdkoJb5YtnooIwsGSKcXtrXNBmS2odBXpkpnfLv1QZkIwyroIMiA4lMyjrxTGH9a7q1FLCCYaqajGgDKEUJsVYMqqNLkP2flzK2MX4FSKkMk5frRTnZiztSy6jdG5hMIegs/5XV7Z/AIYJXHxQkNm58B2TeMdJieR5SJbJ2W7vPdggJArdZPCHNLZ6yqiWOtWdyBwyfRNENfCJGCDXWSeOIxGlWrYBsTSyZUTbB/RJ/YHukmihqks4Iw9LkRwQyyYgTDCQSC8Qs1hoOiztuI4sDFEYg2AYDHFmfuFX3dBxACpxOD4s+nV7/i4o+G7Clr05auplHyLczMmbbZ8eeqq3s+0ObDkKe60ov4hF9PjEULDo/gsSOVwRXHicwHKammtGuPI6rd00EubUXX7vmS2+4LznZNpqwOXmukkbSWhFi1K+pemKmywsSsLTtI6LbpMB/qKclg7ZsvLp+mdXIdriMPewpbM+fsowbZCQXhoGrYkj0CXC49DoYqdsxDJL0BObOfbTosuCMWhiWn/nA0hhFMcmQJm0n/ALGLu2gqE2+0WxyeEiA2mLKLHVkaDb4hcdiCyHBPPI9SCR8qUO2xGhY9YfjBA4L0NuT7RKZthIIt5/B80GfIgiqRgQWcd6d6qxHKMVhDa2vhTg2eLohSS6MMqfuSXF/WLhJFiKMM2BwWftP8XJDwRCIcvfJdMdlIenJ/TzUI4jUEludR25802OWS6Z1tHCztwxQ3hPfk+dlkT92s/l+16eIzw1INrh6Vv/sFQ2ndUEY/rw+JGIvg/Mpyz3/oNTfk8xOyFNHIowwt+PVd7tH8VNwx6EEjq2CxNr3LFCbN25ftUY5xZtpnLRSauRrJBiW7N2drhZm0ScQGQTjYVGdHKs5evOiiJXg41iVZikeOrq5s+xE6+UniT5JKKszpOx36UojStjZsSui2XcxiwWvJ/jhIFOqzrs8vL8mjlZEUcAxFacvb9K5M3zM4Gc+L+zsujj/jfJs1l7fudn1rBc5+iX/oOS22fESVR4fTH8Le2vZBDz6uNFZk+WxNa6+HSlJ2U48llGaDr9KJ69T1SnRG2qjFNH84emSdGZUKKCH/ALN4/CSF9KLI+BSR80YepbgngACICnj6rutj3hJ4KwObA/heWbjnORXK/Zd3u2SYoRRT5EmiXlTAb32prWNVyU6ImJ8sV1+893kBc1tMln66rhdHDrQ7HMPueY0wYg07t5YeC6PZJx4SSK3NMnsDa2nXHbPtHAQ3rlryXR7NtYjqBdsSKj2ILMtyQtWWI1NsmxwRRQ1DEVrjfhe4AYPmVOdMNIcCQAA1Cwd+eHirMW1CZCAWcUtWGKl+RI1RUJ8k05iIDlEX92U8P6LntpFebAYiwiaEebYt1zzRYZ0IAELxmtSCW55AIbtExBYip6AcXqfJaEJDgB6Bzldh4AeSe2V6jEJIl8QBMLO2mwV+TsoZ215oEyOpAoz+Frd0aVtDwsOKCpLsMMHxNFPJuhe2TIawt09wpwwOOfh7qUuA2ZziaCnNlakyScR0v7pLlQSVFcSjiOnXq6KJL8+oB/Ksy9mJwVmDZTlrolPIczDmbKCGZr2JI8Cqh2MvSuHubroNo2GhyeypnZTkfJNhk/pqRlAEXBHkm2iERByAQcxfWa0Y4CBWoVCZsjj7fBNi0YYG37hgiJ/1LGj07Fc5t24Iobi9R+Dku5ilnLsfnxUIQKggB6EEZZYP5qmORr+mcn4PNv8AjS9adVpbJsC66buKGP8AqS4wYt2y9Fnx7vMBZmbMJinGXRLnfJaDbs2MUXX7BIlt9zLkZEwwq5/mxN0HNIy4nPR5dOMrqze3n9NqMuK3rNFWGaJte9YmL4UXN7fvFzXpTz9/FbDC46FuEpyujP3hGDTHDwqsCfEr22T3F8VlzJpqunBotxYqATYiz0vyvfsgwzGYsC2DOOh+FOZEf9q4oHFgl9MrQ7jEHxASSiifmkj5nUdjuuaAe+WnXpH8X2kEgFeU7DtLH2XX7l3iYCKtVVZsdrRFNU7PR9/7KOFxlXQXn29JYdta+V0kzfvHCzrlt8bUDipfjpx0zVK3aMmcAHqLoux7x4DdxbWCz5s+t0GGeM+dlfPcaL8e0d9u3evERFxZgviDnkXsT+VuiW8NSHNQQcaP0zbNeZbFtZBcRe2GP5XSbq3/AMJD17a+VFPE+0HONm1FDECa5g/BOmVnZpsLFgcOLEit/QlEE6CbUHhyNCOh79QgRbOxeEscx767pSlemFF8lT7DRxR1FiCxyIwPgy0N3xCoNyG6dPVUZG0G0QvfMdvb0ViVKY8UNYfMdvYrpdUzk/DL0qMA8bmtCz3GN/ZaMMbh6M1OSzGBqD+eqNs8yERUu1R7jAqacb2MNmUba/K0ZUtYuz7UHs/P8YLSk7YFFki0BJB52zOFTm7EtCCY4dDmslxk0CmzD2iS1HVWZKDODUYYrV2sgYZ+iy2Dm7at3VkG2NqytOaIMb5rO2jZ/Cwy6F7FX4wHvQv4jFD+nxAhuV8VXF8RclRmieYfnWOGmTTp7mrEYckTbYXw+5n5UFX7DyVQYAeGGYL4ptJ7RzhzQ4kwvyz+ctMrw3hIEtjC5zFlSkzXOA9Gy6eYKz94SA/2u1jWx/6xZFrHHzWqpOmTqFmfvfaIHLXXHbde7rd3hJoSHIzfssmZAHqNPrxVqpBrElsxp1TY29sdZKpNid60qRcPbXZbO0bK5IzOPoDcY4rN2iRWjLZKzHooxirc9VZQMNainJWOGhduuVssUEj8pMsYFlbhGfl+UkegxP8A9QUlJ9TOsvSpoD4EPemitPYdvIqCwDV9Ncligter417tbzyU4dptfkf0HZmVP3clsGcLOw2fe1LoG17YCDXouclbedVRIt4OEEdiljphdpnFCk7RWtX+GVadtbjVeXJCkR1Toy3RbBUjdgnU6m/qNe6tyZ9tVWJBH0VqRHR3BZ6O2ZsKqpRGJnV7v3zFAxBw50+AF0myfyaGMAEM1O3wvOINqqKiuXKityN4sLtXrXpq6myYUwnFM9PHDH/Wp6+hUZW0RQEns473GON1xOxb/ihpUtzZdBsP8hhjDRV54jwwU7xNL2geLR0EvbBEbt0tzp+1Yl7QRzHL2WfKhhjH2no2qftGh2eKGx1oeaS1E6zTlbTqyuQ7QKXzosQbUaCIA3ORv+sFYkbTDF/WJi9ovQEX80mUArOg2fbQzA/tTO0uFkcTEBnGdP2mG0AYtfMeqn+pPoxJF+ZFzVWY2q+SBFNbEV5IEU0X4h4H2TVCgrJzoSMiG+33J+eqFLfhvrHXNShn5cXaE+pChP2iE3iAHZymq+gXb0UNrjYRG8UQLBsIogB8t/4qhHOqGAFKDICzdgtGYRxEg0OGLc8/ZlWj2L6hfAentZPi0uw1UY7ByIvvdjwl3Fg2PRDny/ujeoMNDmf9SRmA4/8AjzVyGAVxvkBjbnWn4U9jkPKMZLMCBnV/KpPYZoZSrZPHcrOa26SCOKEULiIHOzhzah0Vz23SGLG48/ldrPljhADF27417B+65PeMPCW5d8U+MrQwxTG165aHVB2iQIhTKnY1VieKvihQxEE61guWWtMTNGROkcr015KrOh4WyyPucey6DaNmBFHBt5Z6usba9nbw17pymhJV4INOfdJQ4B/2bsUku0aTmi73fsgxg06YemvZFil0e9bIUbjBnHdeXKTGiET4orkQ3LE26YhBELHDMa1ZGihoMdeHLsr8EvzsFkIqKUM3QTxQtdwcmsD+0jyDefimU7sNSLMJIrgSQ/MfseKMJzmg10s3wFSBLu99HmjyYu9K6wT4ZW3QaZaE2mGsM1ITdfIQDGMqvTV7jzUYJlEUpIJSNGVtRCu7NtrG9H06x5c6jX1mjQzKXr5IVIamegbh/lEMv+0Ii6rZmfy6CJ+H7fH27XXlsG0a+dYo0O2FdLBCTtmcEz1GTviCIFzVsgR1uFZEMMQpFepowzBy815dJ3iXutTZt/RAf2JFKObuPzYpEsNdML6/R6JKmRwijs3lhn7Io2w0cPg3p6Lkti/koF6AjCufOq2JW/5ZFxRixcPgzWFOaRLG/QDi0a422E4N2f0UDO/8mCoydulxh2AwLGmLFj7JTQD/AFiL+B7XdDx8GWWpw4v937+xQzsRu49VnzJ0UPPuomfGBUEZXZGovwdb8M0TIhqXJOTFs8qJSxEQQ8IhtifAWWVFtDXB9fLFOd7EUBLcoW96WW/WwHC+2aolgFjUPhUnkfhVtr2ggkA8IxZ/C9K1clZM3epepJrqiqT9vc/JHozIlh8sJKixM3kOIszC2PnlRc/ts7iJPqeitzZvFgs+dJOtZo5RoBySM6cLoEEBJV7/ABbA2OHzzCtbPu8nC1cbZ5KZxESnfRX2XY+KhNq+DfpUt5bEGJqOusl12z7BDBAOIcRirDZiB/YBiXzWFviJofuawoKYP5ZpkfQBx0cABs/VMiTCHKSPZpX+mcjrun4RS4a9BnoVUpsurMKc9VUZsByaineLYywcqU5bNrD2x6IsMBLC721goMzPfrzTiLQVOGKj2CwsUJybIZMyj9NrVvbpmlDPaxLhiOw8cEYxRREmsTGpGVanWCqajWjBnhahq1Qw9X+En5U0/VCmgtcgVbvWvihCdgkSyKLDQSOZajeacTChcbh/nm/XBPxe/wCVJLIMRYEzmpQTVSeiIHOvFbHKxiZcE9v2if5BNzrJZ/GpQxp0cz6GJmpKmG/p7qzBMYBn59Rl5eay4CKVVqXPtQDX6TOYakaUvaSGY+CtytvYAG+PZYpmU7AOlBNI1WqdCR1nRSd7GH+pZXZf8nj4b0F1ykU2gzURPqmzhFoy0dvL/ksLfd7norOzb+giv9rkCgDDnmRiuBh2llOHbSHBN9VU7ggWkz0gbxgNDHfL1upbSYB/u+NQz3qvOpO8YrBzy5q5K35FCG4iMal8Uvh/QHBHZ/QhvRnvz8vNDi2OARMYoa1HMLkf+fidxUvfH5ZKHfLs9camI1zqWXU3qxco0dfN3bLgP3RCENYkY2qbdSQjRbjg4ocOLmCGZ3ocQuc2HfIBoeHNm1iuo3Vt8EZ+6JgblBkjNLsnbRCbuyVADEKigH2lycOEEjH0QdpjghEUJ4Yi44RehD/1cQ0e7i/Ja++YJAgeCPiv55rh96bxZ2iwxzB1VLxLkgW6Le8t+CGAByCKODDWvLnS/dcdvPeUUyI4uwFy9/V0HeG1uWHkb+CzI9os2Hsc+qYklKjghheriuZD+ZSQvqjLzA9ikquMTtho4iAa5Ub+3XAh/ZAmE9rqxHKd35+NzbkPNUpp52+UGd8DVsbjJIuVHifrl8IZOCjYrznmYdB4Q1/lWOJqhwaePhy9MlVgiJt37vbJGlk28NFMhkdnUTjdjTLPWCCYgzeKsQsPxVqHI89WVeKCmOj+12To0cxvha5xPfKiRioHsPU99MhmQbsok1oGUbvyamG438u2rJuJQBaykLYrYsKxwVMFD7pCLF01SoJSLkEefZFhm05tS2rqlB8c9XKsSqHLyxZUxTktBciyY79Oed/NEIqa+beD1KrQmpqHGePL0oiG7tjbyT8euzeQYRUems0xmIccwYe6hFHrmq3NJHcgwnObpoZngq8Mxzl4KQqaa11Ucslm8g5ntkl/keCpmdmhGdrXIKSeajrLsU3mR8H3Sh2vM3dUxNN8AMXwy8U0ua5OPl3TY5F47EyZoQbYQb60Fbk79ihF+je6zJUrvSlWbt7dVZg2F7Bmyx7mqsim1ZNKSL0f8hjb+2nWftO8jEKxW98vDzRId1RgihD9sUGZsJcm5HLtkgkmApRKMUwk08eaHCB+K+SPFAQ980IBmoc9clG012PRCJs0keGWGuPL5SRmloCEObF6UfGt7kZKjMxx1yVmKYalgX52NK9fygTIiQ2A/Cs+TKLVARKkai/ZFMNddkiK0w1kvHlDyMH2YgOCL0+FYiq3pZV4aRc0cSzkm414OEYKFj8n8fOKu7rjgB+8Y49/iyqwS7Wrz9s6pSxmTkLWxVXHyC9nYbz3xsUUoCCU0QBck0ORbAritqih4i1sLa/SfaYMQNYqvAM37ZeymySrVHJDku5t85ealCza8FCAXUweSSkEKKqiAjNQ+WNeaQg7dn5+yNR2cQhLAZI0E81q1ad6eKFRFgDYGowbRVsE0jOQeXCYjSp/CmSOEWci9X6ehcZhV4aMX6dvhSMZbXonRRvIKY2fHTUQopvNCjizywURM7JDnTo2wkMdPnVSo/UKHxuVIEdskFckdZAxV5IdM0XGlFOHZ3o2fXX5UzwtvR3IHBNYUxxfTVt7omzwNFngjf8AGRXamueXVP8ARIJ+1hrNVQwS7YtyNbdmzg44a+O67Lcm54Ymdtei4TZNrYtZtFdBse/zAaGgx5Zqtxbj+SLImeiTv4ZAIOJwfDw5Ljd9bnghsn/9ZRMRxLI2/ffF8+qRjhNP9MBK3pGJvOS2FLDH84rNilml7eSvT5/HiW7Zih9VXMAfAtyp5/CPJDWi6GkD42/adQmit2thySS6YwiZl3ypXmhsXwbsnhB79Ui2SXNuWzkR4OtFE+fmpRki+aYgYHEuMgLVxf2UkqNJSIal74dVY4bM41Ty9kERk9KHlr5UhOwuQnY5JdnE4jlqvlgoRzB8N76wSpl0/HfBNOiH+rgvl4aZNcvJlDcdKC2q6xCA7W80UGorlXz71TRD1phnh4JUv0aRwy1h1onBep9dck7jEaw6JxHUG7C1bDBLao4cHrkyQizTRDGoyz1zShg9M9VrZam0ziUHpyRQ1WcmrXdmxq3NBgONMeWGaeCNhWvtlh6KjHkSewWgj0oOfsVCOPnrTJoplLNeufLtVNFATRPWTl0ZRGOY+ChFQqUSHFE+CRNqPfZqJy2ep/CkDXNDfopwVBrQctckEckegg8iPArZ3ZJgcOsCCNlag2pgC9csvgqnFOIuSZ6rurYNiMo8cTRC1PVctv6RKhP2s1qD3xK5yXvOKlS3JA2jbSX+56OKvcetU5NRd3YNDT5jRUIwrhTFDhnEG9LPrBAM6rglxj7DWKHGa5qWfyKeg+JfO1MWw7jHFL6/Px9PRUIDXNWjQZUxu/QW7o45OScmZRYAo/J+2tUTcNjaot7VuoSnNABr0/aL9Mw4jtVg2qKqP6WjiEe0RvQ+Z7+aSaOKvwaeiZbxOMz6hzPinMRzwSSXz026Gk44zwmpuPdAMZe5SSSGcFEw5mylLjPAanD3SSTE2aNDMNanTp+M3dMkjtmEeM1qpRTSRc44pJLLZwoIzmU02M8RqcfUp0ljbNGMw5nQTmYczfNJJc26OHlxmtTYqBmHMp0lybowXGXucPRLjLXySSWxb5HDcRzUTEkktk3ZwuI5p5cRY1w90kku2cLiOab6pe58Uklybs4f60QtERhc2TiM5nQSSTuTrs4hFErEs/Z4+oSSS23ZwWSaH/2Q/wD7QYoywqblJJMUnxOHhjOZU/ql7nx5FOknY5P2cTMw5mw9Ekkkzk/Zh//Z">
            <a:extLst>
              <a:ext uri="{FF2B5EF4-FFF2-40B4-BE49-F238E27FC236}">
                <a16:creationId xmlns:a16="http://schemas.microsoft.com/office/drawing/2014/main" id="{DB143058-CE3A-C409-D2C8-BDFED2B0967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352693" y="1810733"/>
            <a:ext cx="171450" cy="171450"/>
          </a:xfrm>
          <a:prstGeom prst="rect">
            <a:avLst/>
          </a:prstGeom>
          <a:noFill/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238">
              <a:solidFill>
                <a:srgbClr val="808080"/>
              </a:solidFill>
              <a:latin typeface="Verdana" pitchFamily="34" charset="0"/>
              <a:ea typeface="宋体"/>
            </a:endParaRPr>
          </a:p>
        </p:txBody>
      </p:sp>
      <p:sp>
        <p:nvSpPr>
          <p:cNvPr id="11" name="AutoShape 8" descr="data:image/jpeg;base64,/9j/4AAQSkZJRgABAQAAAQABAAD/2wCEAAkGBwgHBgkIBwgKCgkLDRYPDQwMDRsUFRAWIB0iIiAdHx8kKDQsJCYxJx8fLT0tMTU3Ojo6Iys/RD84QzQ5OjcBCgoKDQwNGg8PGjclHyU3Nzc3Nzc3Nzc3Nzc3Nzc3Nzc3Nzc3Nzc3Nzc3Nzc3Nzc3Nzc3Nzc3Nzc3Nzc3Nzc3N//AABEIAJ8AowMBIgACEQEDEQH/xAAbAAACAwEBAQAAAAAAAAAAAAAAAwECBAUGB//EAD0QAAIBAwEFBQYEBAQHAAAAAAECAAMEESEFEjFBUQYiMmFxExSBkaGxUnLB8EJikuEjgtHxBxYkJTNDU//EABkBAAIDAQAAAAAAAAAAAAAAAAADAQIEBf/EACYRAAICAgICAQQDAQAAAAAAAAABAgMEERIhMUETIlFhcSMykQX/2gAMAwEAAhEDEQA/APs8IQklQhCEACEPWKqVgug4wIbSGxTXFNTod4j8IzMdesxwu9gscSAVAwBgdICnZ9jV72pOADnodIe8NyAmYa49ZjvNprbOQ+7ujiTp9Yuy2Na3IvXCdv8AXydT3hui/KR70RxUfCYLLaFrfA+7VlcjivMTSRLQnGa5Re0LmpwepGhbpT4gRHLUR/CwM55lc45485fRRWyXk6kJz6d4y6aus2Uq6VfDofwnjI0PjYpDIQhAuEIQgAQkwgBEIQgASCQBkyGYKCTM1SoWPlAo5aLVKpbTgPKIYycyrQFPsQxzWweS/f8A2lgdYKubhvyD7mNC4gV0VGfOcXtPYtVtPb0QSUOaigeJevwndxDHURV9Mb63CQ2m2VM1NHjhtG2/6Ndnpu3W8AN3+LXhPZ6GYqez7KlVatQtKFOsf/YtMAg+sfTq+1GAcY0JHXoInEx5Up8mOysiNzWl4LscndXU/aUKfi1jRwwAJDCbDHIVI1x3ThhwI5GWMrAV2mbbW6FUKKmASOU085x6OlJfTM321fPcbjyPWGjRXbv6WaYQhINAQhCABIJxJMRcPuoccT9IFZPSE3FXLbo5RYlFBlwJJn3ssBLY6wEsBAuKC/45P8g+hP8ArG7ohjFZfNT+kviQW0UKyjCOMRUy53F4jxHygQ0Z8+0YhfAOJ/QQJFJgwA3eBHTpHbuBhdBwld0HQjMChYGQWzK08rlCdV0HpygxklWQTKud1GYcQNJMo+pCjnr8v7wFsso3VC9BJzr5wkGCKM6NrV9ohB8Q4x05dGoabhvnOoDnXrBo2U2c0TCRCQOKkzFcNvPgcBNr6KT0nPzlj6wE2P0SolwJjvdoU7IKpSpVqMMhKY1x18hOZQ7TC4rNSW2NJxyds5+Uz2ZdNcuMn2NrxbZraR6DEYJkt6r3FNWXRjpjGk0hH51W/wAoA/1j4y5LaKShxemFXTcf8LDPx0/WXZ0XxOqjzOIupQVqbDdycaZJOsuophA6qACM6CSSUeug0R1LHhjX4wUqFx3j17p1jaak5d/E30HSRXq0remaleoiINMscQS2D0kLJH4X/pMqSOjf0mXt7q3uVZretTcL4t1uHr0jNCMjUeUlrXTK6TW0Y6zohVycDg2RjSVLITgOp9CJqdcggjQzNgMpDgMVO6cjp/bWQUkkIuqq21B61XRFGfXymHZm0zeVzTKrwzpOH2ovHr3nuVlR3lo61CNMt8Okf2Qpl6lxWO8u6AmDrqZyLMqyzMjXW+kdGGNCvElZPyz1ECJHfHQiTvDgRu+s7JxWiJvs6m9SweKzCRHWbbtUjkwkvwTVLjM6EJEJQ6Au4/8AG0xEhTqDk8us2XbBaRY8MzGowSW8R4+UBM/Jydp0doUbwXllR9sHp7jU1wSvHX68pi2N2euql8b2/T2CHw08gs3r0nqUjhMcsGudnOT/ADo1wy5xr4RK06SUkC01CgS0mRNiWl0Z32SImj3mKcqbEHz5j5AiMclV0HeOiyKS+zqgA+JePUj9/SQWRk2ztajsmjTZqbVq1ZtylRXQufXkPOeYuO0i1NqINsWq2vslwKTVN4EnnwE29vLC6rLYX1g6ivQqldxjjfDYzjzGJ5CltG2FfaA7QKXvsle8fCeX0xJjZKp8muh6ohdDin2ab2/2dc9oClw7U7NqYJVTgPqePXhLdkdqpa9sDs+0uP8At9wr9x3wqkDKkZ58vjPM2tlW2jYXt0tMNZ21XCMTggkagY+Hzmu2sLL/AJZe5t7NzcO5Hti+SMHw+UpLlfPlX/nseoV0VfHZ16363+T7E5mVtKvQOD8x/b7Tldjbm6uey2z6t8zNWan4nPeZckKT54xOhduVpllGWByo6mXXg5c1qTRyamz7m32rXurQUqlOr4lqHwsRr+/Ob9mWQsqBQlTUdizsBjJ6faaqeFUYOfPr5yYmvHhCXNeSbcmc48H4AcZOMjUAjoZEsOE0IyNi2BXwH4GTbuPaoRnRtQeMloo92shHEnH6/pLeim/qOzCEIs6Yi9XeoEfvMyq28AeH6TdX1pt6TnMDnK6N94CbPJoQ6xoMyJVAOHG568PnHhpIIcDOdt68ex2TcXFEgVAAEJGcEkD9ZuzPO9sqhNnRoLnvVCzfAf3mbMt+KiUl5NONBTtjFnItKF/ZPb7SW7q1GdwCr1C2/k6gie8qaJvKDlDvDr+8ZnjOyljUubr29YuaFv4VPAty+U9oG1zMn/MUnU5Pen9zVnNK3XtHG7TLcILa9tqbVlok76qMnBxrj4Twm07rZ22dq1LjaNmH9mAhOqnrrjWfUqfdG5nVeHpynlu1fZA7Yu/frC790uigSpvLvJUA0HPQzsq9KCi4bOfCr+Ry58T5qffaZfZuz6tJrYklcvujHn5/edbZteq2yqOwrCma9fLMwUfxHifIT0Ft/wANLL3NhfX9y967Z9vRwqqOgU5yPWdvs52YsOziVDatVq16ulStVILEdAAMASmPZGm1zjD9bfgflyVtKg59/ha2b7Cg1ns61tnbfalSVC3UgYld72j744LkDzPM/vzl7hye4pwW5jkOcWAFACgADkJEnyeznvpaCg2F3fwHHw5fTEaDErpVI6rn5afrGrmQLZcQqVKdJN6q6oo5scCUqt7KmW5zzVxdqu1lbaOXoBe6GOgmXJzI0aRsxcGd/b6R6WncUK6M9GqlRV4lWziCqWqKWzx06zzWxGW47QVq1oG93WmQ3TOdB956qguaqL5x2Nd81fJrQjKx1TaoJ7OniRJhLmshhkEeU5zjDEHlOnMN2hVt4c4CrF1sUGxLIi8V7v5TiKjEMkUmOw/Jlb8wx9ph2hae+6Mh7mmVIIm8HAyYICB68YudcbFxl4H1zcHyQi1p0rWitGmrKo/lOvnNAqoTq4B/m0hJAllFRWl4BycntlGqoGVg6nPdOG+UuXXkwx6yrqHUqwyDxiQFIIZQWXRtJJDZd6q/iHzmWtdUkUk1Ex+YZl3VfwJ8ogD2jh8AKPDj7yRUmUSomrFgXPHd1x5aS4IPBXPoMfeNCy27AWZnD7yMExhsZJ6/sRoVubY/KJNUYpMeY1HwlvThJRRk4BXdI3h5xL2ls/joU3/MuY4QkfHB+UT89mtJlFRKahaaqijgFGBNNiu9VLcgMTMTrOhZ0/Z0QebamWektFaY87NsfCTCUOkEXWp76Ec+RjIQIa2tHKYYMsk0XdLX2ijQ6GZ16wMjXFjTqAOpjYgH/EXyBz9I4HSA1MmEiGZIbAxFXusG5cG9OsaTpEVD7TKg4XHeP6QIbKOPaHd/h4MevlJKyKZ3e5+Hh5iMGsBbACQdJbSUJgVbKnXI6ylI5pJ+US3OVpeAen6yyEtl8yMyDIUFjgamXFN+kNtqftaoHIcTOmOHCLtqQpJjnzPWNipPZ0qK+Ef2EIQkDwhCEAIIGDpp0mOvRKHeGqmbZGBz4c4FJx5I5oOKn+UfeMDQubYowqUtV/iHMRIOmRwkmaW4+R+9IZ+hiPaDOBqeghq2rf0iTojkXZi40OF69fSQMDhIhiRohyBsnGNGB0MyXu2LGxZVvK4puf4N0sfkBNc8xe2ltS23cV9pbwp1gDTfiOHD4TNlXTphyijRiVQunxkz0tGvSuKK1aDh0YZVhwMkmeU7PXXu9zXp0yWtmbIHQ9RPUZyBjmMy2JkxyIcvYvNxpY8tevROcStM4QQc7qscZxyk0qbMFRe8QJs0YO30RnJAxqZ0LW3CDebxH6Sbe2FLBOr9ek0ykpfY20Y/H6pBCEJQ2BCEIAEIQgAQhCAARM9a0o1SWZBvdcTRCBVxTXZz3tnpjugFfIRWD0nVlWRX8QEnYmVH2OcBpDE2m2Q8CRKNajk/0k7FumSMZMTWRKyFKqK6HiGGZuazP/0+kj3Ec3Pwg9NaYv4rU+jjLs2ij5ojcGeHETYAw7iIzY4bozOilpRX+En1MeqquijHpFQqrre4LRqbutjwsezBRsqjkNWJRfw8z6zfTpqgwol4RjeyYVRh4CEISBoQhCABCTCAH//Z">
            <a:extLst>
              <a:ext uri="{FF2B5EF4-FFF2-40B4-BE49-F238E27FC236}">
                <a16:creationId xmlns:a16="http://schemas.microsoft.com/office/drawing/2014/main" id="{8701FD66-2B24-47B6-D72A-F425E6794A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352693" y="1810733"/>
            <a:ext cx="171450" cy="171450"/>
          </a:xfrm>
          <a:prstGeom prst="rect">
            <a:avLst/>
          </a:prstGeom>
          <a:noFill/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238">
              <a:solidFill>
                <a:srgbClr val="808080"/>
              </a:solidFill>
              <a:latin typeface="Verdana" pitchFamily="34" charset="0"/>
              <a:ea typeface="宋体"/>
            </a:endParaRP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AF427704-B38E-811A-9E2E-621FE799D71B}"/>
              </a:ext>
            </a:extLst>
          </p:cNvPr>
          <p:cNvCxnSpPr>
            <a:cxnSpLocks/>
            <a:stCxn id="14" idx="7"/>
          </p:cNvCxnSpPr>
          <p:nvPr/>
        </p:nvCxnSpPr>
        <p:spPr>
          <a:xfrm flipV="1">
            <a:off x="4822542" y="3552646"/>
            <a:ext cx="7121622" cy="84308"/>
          </a:xfrm>
          <a:prstGeom prst="line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FDC4B9F3-C729-A822-38E3-BA609B94AB30}"/>
              </a:ext>
            </a:extLst>
          </p:cNvPr>
          <p:cNvGrpSpPr/>
          <p:nvPr/>
        </p:nvGrpSpPr>
        <p:grpSpPr>
          <a:xfrm rot="10800000">
            <a:off x="4804970" y="3559941"/>
            <a:ext cx="123413" cy="891394"/>
            <a:chOff x="1505" y="3793"/>
            <a:chExt cx="210" cy="2073"/>
          </a:xfrm>
        </p:grpSpPr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56DCF084-6FEB-46CA-7E07-7A1BEC20B2D7}"/>
                </a:ext>
              </a:extLst>
            </p:cNvPr>
            <p:cNvSpPr/>
            <p:nvPr/>
          </p:nvSpPr>
          <p:spPr>
            <a:xfrm>
              <a:off x="1505" y="5656"/>
              <a:ext cx="211" cy="21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785016AF-B491-7C5C-5CDF-71420558AA19}"/>
                </a:ext>
              </a:extLst>
            </p:cNvPr>
            <p:cNvCxnSpPr>
              <a:stCxn id="14" idx="0"/>
            </p:cNvCxnSpPr>
            <p:nvPr/>
          </p:nvCxnSpPr>
          <p:spPr>
            <a:xfrm flipV="1">
              <a:off x="1611" y="3793"/>
              <a:ext cx="3" cy="1863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EB2731C5-BEF9-F9E4-9479-0A93199BF01C}"/>
              </a:ext>
            </a:extLst>
          </p:cNvPr>
          <p:cNvSpPr txBox="1"/>
          <p:nvPr/>
        </p:nvSpPr>
        <p:spPr>
          <a:xfrm>
            <a:off x="4779924" y="4288127"/>
            <a:ext cx="1622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2023.9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1200" cap="none" spc="0" normalizeH="0" baseline="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Start platform layout diagram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FD1E2B1F-2C57-3604-D1C0-49C61D38CD75}"/>
              </a:ext>
            </a:extLst>
          </p:cNvPr>
          <p:cNvGrpSpPr/>
          <p:nvPr/>
        </p:nvGrpSpPr>
        <p:grpSpPr>
          <a:xfrm rot="10800000">
            <a:off x="5839267" y="2729783"/>
            <a:ext cx="114572" cy="900674"/>
            <a:chOff x="5686" y="5683"/>
            <a:chExt cx="210" cy="2045"/>
          </a:xfrm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269D7830-F841-C4A4-AED4-F8AC1F173AC6}"/>
                </a:ext>
              </a:extLst>
            </p:cNvPr>
            <p:cNvSpPr/>
            <p:nvPr/>
          </p:nvSpPr>
          <p:spPr>
            <a:xfrm>
              <a:off x="5686" y="5683"/>
              <a:ext cx="211" cy="21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DCE390C1-C3EA-4AD4-6814-E25456AFAE02}"/>
                </a:ext>
              </a:extLst>
            </p:cNvPr>
            <p:cNvCxnSpPr>
              <a:endCxn id="18" idx="4"/>
            </p:cNvCxnSpPr>
            <p:nvPr/>
          </p:nvCxnSpPr>
          <p:spPr>
            <a:xfrm flipV="1">
              <a:off x="5791" y="5894"/>
              <a:ext cx="1" cy="1835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5F9AA2C9-A299-9FAB-65D8-2DD6A41FA955}"/>
              </a:ext>
            </a:extLst>
          </p:cNvPr>
          <p:cNvGrpSpPr/>
          <p:nvPr/>
        </p:nvGrpSpPr>
        <p:grpSpPr>
          <a:xfrm rot="10800000">
            <a:off x="7476891" y="3526205"/>
            <a:ext cx="105597" cy="760830"/>
            <a:chOff x="7965" y="3907"/>
            <a:chExt cx="210" cy="1959"/>
          </a:xfrm>
        </p:grpSpPr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1178DC79-9AC8-9777-F1E7-9BA0BA42DB32}"/>
                </a:ext>
              </a:extLst>
            </p:cNvPr>
            <p:cNvSpPr/>
            <p:nvPr/>
          </p:nvSpPr>
          <p:spPr>
            <a:xfrm>
              <a:off x="7965" y="5656"/>
              <a:ext cx="211" cy="21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0547B55E-6CB2-470F-575C-5175188AE624}"/>
                </a:ext>
              </a:extLst>
            </p:cNvPr>
            <p:cNvCxnSpPr>
              <a:stCxn id="22" idx="0"/>
            </p:cNvCxnSpPr>
            <p:nvPr/>
          </p:nvCxnSpPr>
          <p:spPr>
            <a:xfrm flipV="1">
              <a:off x="8070" y="3907"/>
              <a:ext cx="5" cy="174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4" name="文本框 23">
            <a:extLst>
              <a:ext uri="{FF2B5EF4-FFF2-40B4-BE49-F238E27FC236}">
                <a16:creationId xmlns:a16="http://schemas.microsoft.com/office/drawing/2014/main" id="{6BCDC42A-6FBF-64D5-7C56-A4A3F15D3215}"/>
              </a:ext>
            </a:extLst>
          </p:cNvPr>
          <p:cNvSpPr txBox="1"/>
          <p:nvPr/>
        </p:nvSpPr>
        <p:spPr>
          <a:xfrm>
            <a:off x="5300475" y="1726789"/>
            <a:ext cx="12666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+mn-cs"/>
                <a:sym typeface="+mn-ea"/>
              </a:rPr>
              <a:t>2024.8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Complete factory testing and send to Zhongshan</a:t>
            </a: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2B416EA2-1FBD-FD85-1220-D5899664E2FD}"/>
              </a:ext>
            </a:extLst>
          </p:cNvPr>
          <p:cNvGrpSpPr/>
          <p:nvPr/>
        </p:nvGrpSpPr>
        <p:grpSpPr>
          <a:xfrm>
            <a:off x="9794275" y="3532694"/>
            <a:ext cx="118798" cy="754341"/>
            <a:chOff x="10841" y="5683"/>
            <a:chExt cx="211" cy="2046"/>
          </a:xfrm>
        </p:grpSpPr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20D726E6-0D58-63F8-5308-8A44AB19BCE3}"/>
                </a:ext>
              </a:extLst>
            </p:cNvPr>
            <p:cNvSpPr/>
            <p:nvPr/>
          </p:nvSpPr>
          <p:spPr>
            <a:xfrm>
              <a:off x="10841" y="5683"/>
              <a:ext cx="211" cy="21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DB3E9290-196E-0792-71FD-DE618501D5F9}"/>
                </a:ext>
              </a:extLst>
            </p:cNvPr>
            <p:cNvCxnSpPr>
              <a:cxnSpLocks/>
              <a:endCxn id="26" idx="4"/>
            </p:cNvCxnSpPr>
            <p:nvPr/>
          </p:nvCxnSpPr>
          <p:spPr>
            <a:xfrm flipV="1">
              <a:off x="10946" y="5894"/>
              <a:ext cx="1" cy="1835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70214BCE-ABF4-9799-618F-324D1404F2FA}"/>
              </a:ext>
            </a:extLst>
          </p:cNvPr>
          <p:cNvSpPr txBox="1"/>
          <p:nvPr/>
        </p:nvSpPr>
        <p:spPr>
          <a:xfrm>
            <a:off x="6837202" y="4356515"/>
            <a:ext cx="1266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+mn-cs"/>
                <a:sym typeface="+mn-ea"/>
              </a:rPr>
              <a:t>2025.3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Complete on-site installation</a:t>
            </a:r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086F6ED2-CBD6-31E8-A9E2-A693D5BCC0B0}"/>
              </a:ext>
            </a:extLst>
          </p:cNvPr>
          <p:cNvGrpSpPr/>
          <p:nvPr/>
        </p:nvGrpSpPr>
        <p:grpSpPr>
          <a:xfrm rot="10800000">
            <a:off x="8704195" y="2705732"/>
            <a:ext cx="114572" cy="900674"/>
            <a:chOff x="5686" y="5683"/>
            <a:chExt cx="210" cy="2045"/>
          </a:xfrm>
        </p:grpSpPr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15AEB5A6-8855-F56E-F248-3713F51FF735}"/>
                </a:ext>
              </a:extLst>
            </p:cNvPr>
            <p:cNvSpPr/>
            <p:nvPr/>
          </p:nvSpPr>
          <p:spPr>
            <a:xfrm>
              <a:off x="5686" y="5683"/>
              <a:ext cx="211" cy="21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1005D5E8-F6E2-6A07-68ED-944931760DF0}"/>
                </a:ext>
              </a:extLst>
            </p:cNvPr>
            <p:cNvCxnSpPr>
              <a:endCxn id="35" idx="4"/>
            </p:cNvCxnSpPr>
            <p:nvPr/>
          </p:nvCxnSpPr>
          <p:spPr>
            <a:xfrm flipV="1">
              <a:off x="5791" y="5894"/>
              <a:ext cx="1" cy="1835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" name="文本框 36">
            <a:extLst>
              <a:ext uri="{FF2B5EF4-FFF2-40B4-BE49-F238E27FC236}">
                <a16:creationId xmlns:a16="http://schemas.microsoft.com/office/drawing/2014/main" id="{2927390A-9C09-5041-7B42-217A7498B2C4}"/>
              </a:ext>
            </a:extLst>
          </p:cNvPr>
          <p:cNvSpPr txBox="1"/>
          <p:nvPr/>
        </p:nvSpPr>
        <p:spPr>
          <a:xfrm>
            <a:off x="8163137" y="1531622"/>
            <a:ext cx="12666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+mn-cs"/>
                <a:sym typeface="+mn-ea"/>
              </a:rPr>
              <a:t>2025.4</a:t>
            </a:r>
            <a:r>
              <a:rPr kumimoji="0" lang="zh-CN" altLang="en-US" sz="1200" b="1" i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+mn-cs"/>
                <a:sym typeface="+mn-ea"/>
              </a:rPr>
              <a:t>、</a:t>
            </a:r>
            <a:r>
              <a:rPr kumimoji="0" lang="en-US" altLang="zh-CN" sz="1200" b="1" i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+mn-cs"/>
                <a:sym typeface="+mn-ea"/>
              </a:rPr>
              <a:t>5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Carry out on-site water flow commissioning and related modifications</a:t>
            </a:r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1205FC12-2248-DA46-8764-37EE9C2AD8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1919" y="2770110"/>
            <a:ext cx="847895" cy="706219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A1D9B4DC-833D-1640-1F7A-1397F76EF5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4857" y="1913620"/>
            <a:ext cx="952980" cy="1450554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63092436-903F-27F6-59A7-4974637587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47846" y="2328447"/>
            <a:ext cx="1306830" cy="948536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0361CA50-3792-4803-6C44-59BB3F07A6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86092" y="3783694"/>
            <a:ext cx="915050" cy="1220544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580FEECD-8E39-DBE3-7346-53249A4EB6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66391" y="1966158"/>
            <a:ext cx="591394" cy="788833"/>
          </a:xfrm>
          <a:prstGeom prst="rect">
            <a:avLst/>
          </a:prstGeom>
        </p:spPr>
      </p:pic>
      <p:sp>
        <p:nvSpPr>
          <p:cNvPr id="43" name="文本框 42">
            <a:extLst>
              <a:ext uri="{FF2B5EF4-FFF2-40B4-BE49-F238E27FC236}">
                <a16:creationId xmlns:a16="http://schemas.microsoft.com/office/drawing/2014/main" id="{B3D6B2AA-4610-8564-3048-34C2A0A07918}"/>
              </a:ext>
            </a:extLst>
          </p:cNvPr>
          <p:cNvSpPr txBox="1"/>
          <p:nvPr/>
        </p:nvSpPr>
        <p:spPr>
          <a:xfrm>
            <a:off x="8855529" y="4247893"/>
            <a:ext cx="18596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+mn-cs"/>
                <a:sym typeface="+mn-ea"/>
              </a:rPr>
              <a:t>2025.6.20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Held a review meeting for the EP test acceptance plan</a:t>
            </a:r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7FA97EDB-2A11-8451-888A-6F66957B123D}"/>
              </a:ext>
            </a:extLst>
          </p:cNvPr>
          <p:cNvGrpSpPr/>
          <p:nvPr/>
        </p:nvGrpSpPr>
        <p:grpSpPr>
          <a:xfrm rot="10800000">
            <a:off x="10934817" y="2685757"/>
            <a:ext cx="114572" cy="900674"/>
            <a:chOff x="5686" y="5683"/>
            <a:chExt cx="210" cy="2045"/>
          </a:xfrm>
        </p:grpSpPr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75AD126B-01BE-7FA8-83E7-E0640A12D108}"/>
                </a:ext>
              </a:extLst>
            </p:cNvPr>
            <p:cNvSpPr/>
            <p:nvPr/>
          </p:nvSpPr>
          <p:spPr>
            <a:xfrm>
              <a:off x="5686" y="5683"/>
              <a:ext cx="211" cy="21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47" name="直接连接符 46">
              <a:extLst>
                <a:ext uri="{FF2B5EF4-FFF2-40B4-BE49-F238E27FC236}">
                  <a16:creationId xmlns:a16="http://schemas.microsoft.com/office/drawing/2014/main" id="{E2C13702-8AF3-8208-4BFF-CACCB24845C0}"/>
                </a:ext>
              </a:extLst>
            </p:cNvPr>
            <p:cNvCxnSpPr>
              <a:endCxn id="45" idx="4"/>
            </p:cNvCxnSpPr>
            <p:nvPr/>
          </p:nvCxnSpPr>
          <p:spPr>
            <a:xfrm flipV="1">
              <a:off x="5791" y="5894"/>
              <a:ext cx="1" cy="1835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9" name="文本框 48">
            <a:extLst>
              <a:ext uri="{FF2B5EF4-FFF2-40B4-BE49-F238E27FC236}">
                <a16:creationId xmlns:a16="http://schemas.microsoft.com/office/drawing/2014/main" id="{697CD756-2C43-F829-4607-5104DDD6BF9F}"/>
              </a:ext>
            </a:extLst>
          </p:cNvPr>
          <p:cNvSpPr txBox="1"/>
          <p:nvPr/>
        </p:nvSpPr>
        <p:spPr>
          <a:xfrm>
            <a:off x="10358211" y="2013597"/>
            <a:ext cx="1266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+mn-cs"/>
                <a:sym typeface="+mn-ea"/>
              </a:rPr>
              <a:t>2025.8</a:t>
            </a:r>
            <a:r>
              <a:rPr kumimoji="0" lang="zh-CN" altLang="en-US" sz="1200" b="1" i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+mn-cs"/>
                <a:sym typeface="+mn-ea"/>
              </a:rPr>
              <a:t>、</a:t>
            </a:r>
            <a:r>
              <a:rPr kumimoji="0" lang="en-US" altLang="zh-CN" sz="1200" b="1" i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+mn-cs"/>
                <a:sym typeface="+mn-ea"/>
              </a:rPr>
              <a:t>9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12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Completed the EP test</a:t>
            </a:r>
            <a:endParaRPr kumimoji="0" lang="en-US" altLang="zh-CN" sz="1200" b="1" i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CA4FFFFE-5017-40E7-BC0B-EB320761C0E8}"/>
              </a:ext>
            </a:extLst>
          </p:cNvPr>
          <p:cNvGrpSpPr/>
          <p:nvPr/>
        </p:nvGrpSpPr>
        <p:grpSpPr>
          <a:xfrm>
            <a:off x="11874484" y="3513476"/>
            <a:ext cx="118798" cy="754341"/>
            <a:chOff x="10841" y="5683"/>
            <a:chExt cx="211" cy="2046"/>
          </a:xfrm>
        </p:grpSpPr>
        <p:sp>
          <p:nvSpPr>
            <p:cNvPr id="52" name="椭圆 51">
              <a:extLst>
                <a:ext uri="{FF2B5EF4-FFF2-40B4-BE49-F238E27FC236}">
                  <a16:creationId xmlns:a16="http://schemas.microsoft.com/office/drawing/2014/main" id="{DE115CE7-DEB8-9663-580E-10154EE6D6B7}"/>
                </a:ext>
              </a:extLst>
            </p:cNvPr>
            <p:cNvSpPr/>
            <p:nvPr/>
          </p:nvSpPr>
          <p:spPr>
            <a:xfrm>
              <a:off x="10841" y="5683"/>
              <a:ext cx="211" cy="21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53" name="直接连接符 52">
              <a:extLst>
                <a:ext uri="{FF2B5EF4-FFF2-40B4-BE49-F238E27FC236}">
                  <a16:creationId xmlns:a16="http://schemas.microsoft.com/office/drawing/2014/main" id="{5E936E8D-F83C-B98C-CA19-EBD3B305E0CF}"/>
                </a:ext>
              </a:extLst>
            </p:cNvPr>
            <p:cNvCxnSpPr>
              <a:cxnSpLocks/>
              <a:endCxn id="52" idx="4"/>
            </p:cNvCxnSpPr>
            <p:nvPr/>
          </p:nvCxnSpPr>
          <p:spPr>
            <a:xfrm flipV="1">
              <a:off x="10946" y="5894"/>
              <a:ext cx="1" cy="1835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54" name="图片 53">
            <a:extLst>
              <a:ext uri="{FF2B5EF4-FFF2-40B4-BE49-F238E27FC236}">
                <a16:creationId xmlns:a16="http://schemas.microsoft.com/office/drawing/2014/main" id="{D1AAE8ED-CCFD-8A98-055D-83A113AF4B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37926" y="2658415"/>
            <a:ext cx="973954" cy="765610"/>
          </a:xfrm>
          <a:prstGeom prst="rect">
            <a:avLst/>
          </a:prstGeom>
        </p:spPr>
      </p:pic>
      <p:graphicFrame>
        <p:nvGraphicFramePr>
          <p:cNvPr id="55" name="表格 54">
            <a:extLst>
              <a:ext uri="{FF2B5EF4-FFF2-40B4-BE49-F238E27FC236}">
                <a16:creationId xmlns:a16="http://schemas.microsoft.com/office/drawing/2014/main" id="{A7970BB3-11FD-0618-99A4-94171B3746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5402212"/>
              </p:ext>
            </p:extLst>
          </p:nvPr>
        </p:nvGraphicFramePr>
        <p:xfrm>
          <a:off x="102639" y="1417906"/>
          <a:ext cx="4191144" cy="34296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4694">
                  <a:extLst>
                    <a:ext uri="{9D8B030D-6E8A-4147-A177-3AD203B41FA5}">
                      <a16:colId xmlns:a16="http://schemas.microsoft.com/office/drawing/2014/main" val="1312313925"/>
                    </a:ext>
                  </a:extLst>
                </a:gridCol>
                <a:gridCol w="2766450">
                  <a:extLst>
                    <a:ext uri="{9D8B030D-6E8A-4147-A177-3AD203B41FA5}">
                      <a16:colId xmlns:a16="http://schemas.microsoft.com/office/drawing/2014/main" val="2725539341"/>
                    </a:ext>
                  </a:extLst>
                </a:gridCol>
              </a:tblGrid>
              <a:tr h="210053">
                <a:tc>
                  <a:txBody>
                    <a:bodyPr/>
                    <a:lstStyle/>
                    <a:p>
                      <a:r>
                        <a:rPr lang="en-US" altLang="zh-CN" sz="80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Unit</a:t>
                      </a:r>
                      <a:endParaRPr lang="zh-CN" altLang="en-US" sz="800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80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Requirements</a:t>
                      </a:r>
                      <a:endParaRPr lang="zh-CN" altLang="en-US" sz="800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3980770"/>
                  </a:ext>
                </a:extLst>
              </a:tr>
              <a:tr h="210053">
                <a:tc>
                  <a:txBody>
                    <a:bodyPr/>
                    <a:lstStyle/>
                    <a:p>
                      <a:r>
                        <a:rPr lang="en-US" altLang="zh-CN" sz="80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Acid supply unit</a:t>
                      </a:r>
                      <a:endParaRPr lang="zh-CN" altLang="en-US" sz="800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80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 materials are all PFA and PVDF materials.</a:t>
                      </a:r>
                      <a:endParaRPr lang="zh-CN" altLang="en-US" sz="800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5146932"/>
                  </a:ext>
                </a:extLst>
              </a:tr>
              <a:tr h="330084">
                <a:tc rowSpan="3">
                  <a:txBody>
                    <a:bodyPr/>
                    <a:lstStyle/>
                    <a:p>
                      <a:r>
                        <a:rPr lang="en-US" altLang="zh-CN" sz="80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Mixed acid circulation unit</a:t>
                      </a:r>
                      <a:endParaRPr lang="zh-CN" altLang="en-US" sz="800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 volume of the circulating cooling tank shall not be less than 200L</a:t>
                      </a:r>
                      <a:endParaRPr lang="zh-CN" altLang="en-US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4108524"/>
                  </a:ext>
                </a:extLst>
              </a:tr>
              <a:tr h="330084">
                <a:tc vMerge="1">
                  <a:txBody>
                    <a:bodyPr/>
                    <a:lstStyle/>
                    <a:p>
                      <a:endParaRPr lang="zh-CN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 acid temperature range is not less than 10~20℃, and the acid temperature accuracy is 1℃</a:t>
                      </a:r>
                      <a:endParaRPr lang="zh-CN" altLang="en-US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0239869"/>
                  </a:ext>
                </a:extLst>
              </a:tr>
              <a:tr h="330084">
                <a:tc vMerge="1">
                  <a:txBody>
                    <a:bodyPr/>
                    <a:lstStyle/>
                    <a:p>
                      <a:endParaRPr lang="zh-CN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Acid solution process flow 1~20 L/min, flow controllable, step size not greater than 0.5 L/min</a:t>
                      </a:r>
                      <a:endParaRPr lang="zh-CN" altLang="zh-CN" sz="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9439088"/>
                  </a:ext>
                </a:extLst>
              </a:tr>
              <a:tr h="450114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Cleaning system and hydrogen forced discharge system</a:t>
                      </a:r>
                      <a:endParaRPr lang="zh-CN" altLang="en-US" sz="800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Nitrogen flow rate 0~50 L/min</a:t>
                      </a:r>
                      <a:endParaRPr lang="zh-CN" altLang="en-US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733099"/>
                  </a:ext>
                </a:extLst>
              </a:tr>
              <a:tr h="428547">
                <a:tc>
                  <a:txBody>
                    <a:bodyPr/>
                    <a:lstStyle/>
                    <a:p>
                      <a:r>
                        <a:rPr lang="en-US" altLang="zh-CN" sz="80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Chiller unit for spray cooling</a:t>
                      </a:r>
                      <a:endParaRPr lang="zh-CN" altLang="en-US" sz="800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just" defTabSz="685800" rtl="0" eaLnBrk="1" latinLnBrk="0" hangingPunct="1">
                        <a:lnSpc>
                          <a:spcPct val="150000"/>
                        </a:lnSpc>
                        <a:buFont typeface="+mj-lt"/>
                        <a:buNone/>
                      </a:pPr>
                      <a:r>
                        <a:rPr lang="en-US" altLang="zh-CN" sz="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Cooling capacity 40 kW, used in conjunction with the spray cleaning unit</a:t>
                      </a:r>
                      <a:endParaRPr lang="zh-CN" altLang="en-US" sz="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5020499"/>
                  </a:ext>
                </a:extLst>
              </a:tr>
              <a:tr h="427358">
                <a:tc>
                  <a:txBody>
                    <a:bodyPr/>
                    <a:lstStyle/>
                    <a:p>
                      <a:r>
                        <a:rPr lang="en-US" altLang="zh-CN" sz="80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Chiller Unit for EP Polishing</a:t>
                      </a:r>
                      <a:endParaRPr lang="zh-CN" altLang="en-US" sz="800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just" defTabSz="685800" rtl="0" eaLnBrk="1" latinLnBrk="0" hangingPunct="1">
                        <a:lnSpc>
                          <a:spcPct val="150000"/>
                        </a:lnSpc>
                        <a:buFont typeface="+mj-lt"/>
                        <a:buNone/>
                      </a:pPr>
                      <a:r>
                        <a:rPr lang="en-US" altLang="zh-CN" sz="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Cooling capacity 30 kW, water outlet temperature control accuracy ±0.5°C</a:t>
                      </a:r>
                      <a:endParaRPr lang="zh-CN" altLang="en-US" sz="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2449344"/>
                  </a:ext>
                </a:extLst>
              </a:tr>
              <a:tr h="330084">
                <a:tc>
                  <a:txBody>
                    <a:bodyPr/>
                    <a:lstStyle/>
                    <a:p>
                      <a:r>
                        <a:rPr lang="en-US" altLang="zh-CN" sz="80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Spray cleaning unit</a:t>
                      </a:r>
                      <a:endParaRPr lang="zh-CN" altLang="en-US" sz="800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Spray flow control, 0~20 L/min, temperature control range not less than 5~20℃</a:t>
                      </a:r>
                      <a:endParaRPr lang="zh-CN" altLang="en-US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7462215"/>
                  </a:ext>
                </a:extLst>
              </a:tr>
              <a:tr h="330084">
                <a:tc>
                  <a:txBody>
                    <a:bodyPr/>
                    <a:lstStyle/>
                    <a:p>
                      <a:r>
                        <a:rPr lang="en-US" altLang="zh-CN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DC power supply</a:t>
                      </a:r>
                      <a:endParaRPr lang="zh-CN" alt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Voltage continuously adjustable from 0 to 50V, maximum current 500A</a:t>
                      </a:r>
                      <a:endParaRPr lang="zh-CN" alt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493042"/>
                  </a:ext>
                </a:extLst>
              </a:tr>
            </a:tbl>
          </a:graphicData>
        </a:graphic>
      </p:graphicFrame>
      <p:sp>
        <p:nvSpPr>
          <p:cNvPr id="56" name="文本框 55">
            <a:extLst>
              <a:ext uri="{FF2B5EF4-FFF2-40B4-BE49-F238E27FC236}">
                <a16:creationId xmlns:a16="http://schemas.microsoft.com/office/drawing/2014/main" id="{35A968C6-5D79-F084-0CBB-6AE927BF0092}"/>
              </a:ext>
            </a:extLst>
          </p:cNvPr>
          <p:cNvSpPr txBox="1"/>
          <p:nvPr/>
        </p:nvSpPr>
        <p:spPr>
          <a:xfrm>
            <a:off x="10521319" y="4265448"/>
            <a:ext cx="1859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+mn-cs"/>
                <a:sym typeface="+mn-ea"/>
              </a:rPr>
              <a:t>2025.10.23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Completed the equipment acceptance</a:t>
            </a: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797D6188-60F7-8995-2CBA-7A6979BCC746}"/>
              </a:ext>
            </a:extLst>
          </p:cNvPr>
          <p:cNvSpPr txBox="1"/>
          <p:nvPr/>
        </p:nvSpPr>
        <p:spPr>
          <a:xfrm>
            <a:off x="1482436" y="5407770"/>
            <a:ext cx="10819387" cy="129439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latinLnBrk="0">
              <a:lnSpc>
                <a:spcPct val="150000"/>
              </a:lnSpc>
            </a:pPr>
            <a:r>
              <a:rPr lang="en-US" altLang="zh-CN" sz="1800" b="1" dirty="0">
                <a:solidFill>
                  <a:srgbClr val="083388"/>
                </a:solidFill>
                <a:latin typeface="Times New Roman" panose="02020603050405020304" pitchFamily="18" charset="0"/>
                <a:sym typeface="+mn-ea"/>
              </a:rPr>
              <a:t>The EP equipment was placed in Zhongshan, and has currently conducted polishing experiments on several single-cell cavities. EP equipment can accommodate the polishing of 1.3GHz 9-cell bare cavities, helium cavities, and 1.5m long cavities</a:t>
            </a:r>
            <a:r>
              <a:rPr lang="en-US" altLang="zh-CN" b="1" dirty="0">
                <a:solidFill>
                  <a:srgbClr val="083388"/>
                </a:solidFill>
                <a:latin typeface="Times New Roman" panose="02020603050405020304" pitchFamily="18" charset="0"/>
                <a:sym typeface="+mn-ea"/>
              </a:rPr>
              <a:t>.</a:t>
            </a:r>
            <a:endParaRPr lang="en-US" altLang="en-US" sz="1800" b="1" dirty="0">
              <a:solidFill>
                <a:srgbClr val="083388"/>
              </a:solidFill>
              <a:latin typeface="Calibri" panose="020F0502020204030204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67613195"/>
      </p:ext>
    </p:extLst>
  </p:cSld>
  <p:clrMapOvr>
    <a:masterClrMapping/>
  </p:clrMapOvr>
  <p:transition spd="med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740944881889,&quot;left&quot;:315.9111023622046,&quot;top&quot;:56.032755905511806,&quot;width&quot;:674.0781822668241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740944881889,&quot;left&quot;:283.4111023622046,&quot;top&quot;:56.782755905511806,&quot;width&quot;:674.0781822668241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740944881889,&quot;left&quot;:283.4111023622046,&quot;top&quot;:56.782755905511806,&quot;width&quot;:674.0781822668241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740944881889,&quot;left&quot;:283.4111023622046,&quot;top&quot;:56.782755905511806,&quot;width&quot;:674.0781822668241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740944881889,&quot;left&quot;:283.4111023622046,&quot;top&quot;:56.782755905511806,&quot;width&quot;:674.0781822668241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418*92"/>
  <p:tag name="TABLE_ENDDRAG_RECT" val="237*107*418*9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TABLE_BEAUTIFY" val="smartTable{9e955722-2ffd-4ff9-bb66-1bcf4a623af3}"/>
  <p:tag name="TABLE_ENDDRAG_ORIGIN_RECT" val="797*242"/>
  <p:tag name="TABLE_ENDDRAG_RECT" val="79*145*798*24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548*435"/>
  <p:tag name="TABLE_ENDDRAG_RECT" val="76*71*548*43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548*435"/>
  <p:tag name="TABLE_ENDDRAG_RECT" val="76*71*548*43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740944881889,&quot;left&quot;:315.9111023622046,&quot;top&quot;:56.032755905511806,&quot;width&quot;:674.0781822668241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740944881889,&quot;left&quot;:315.9111023622046,&quot;top&quot;:56.032755905511806,&quot;width&quot;:674.0781822668241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740944881889,&quot;left&quot;:315.9111023622046,&quot;top&quot;:56.032755905511806,&quot;width&quot;:674.0781822668241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740944881889,&quot;left&quot;:283.4111023622046,&quot;top&quot;:56.782755905511806,&quot;width&quot;:674.0781822668241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740944881889,&quot;left&quot;:283.4111023622046,&quot;top&quot;:56.782755905511806,&quot;width&quot;:674.0781822668241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740944881889,&quot;left&quot;:283.4111023622046,&quot;top&quot;:56.782755905511806,&quot;width&quot;:674.0781822668241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740944881889,&quot;left&quot;:283.4111023622046,&quot;top&quot;:56.782755905511806,&quot;width&quot;:674.0781822668241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740944881889,&quot;left&quot;:283.4111023622046,&quot;top&quot;:56.782755905511806,&quot;width&quot;:674.0781822668241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8679</TotalTime>
  <Words>1316</Words>
  <Application>Microsoft Office PowerPoint</Application>
  <PresentationFormat>宽屏</PresentationFormat>
  <Paragraphs>318</Paragraphs>
  <Slides>18</Slides>
  <Notes>17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7" baseType="lpstr">
      <vt:lpstr>微软雅黑</vt:lpstr>
      <vt:lpstr>Arial</vt:lpstr>
      <vt:lpstr>Calibri</vt:lpstr>
      <vt:lpstr>Cambria Math</vt:lpstr>
      <vt:lpstr>Impact</vt:lpstr>
      <vt:lpstr>Times New Roman</vt:lpstr>
      <vt:lpstr>Verdana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蓝色简洁</dc:title>
  <dc:creator>第一PPT</dc:creator>
  <cp:keywords>www.1ppt.com</cp:keywords>
  <cp:lastModifiedBy>少华 彭</cp:lastModifiedBy>
  <cp:revision>1625</cp:revision>
  <cp:lastPrinted>2024-07-18T09:09:00Z</cp:lastPrinted>
  <dcterms:created xsi:type="dcterms:W3CDTF">2014-06-29T11:45:00Z</dcterms:created>
  <dcterms:modified xsi:type="dcterms:W3CDTF">2026-06-05T03:12:52Z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2052-12.1.0.26373</vt:lpwstr>
  </property>
  <property fmtid="{D5CDD505-2E9C-101B-9397-08002B2CF9AE}" pid="3" name="ICV">
    <vt:lpwstr>DE034E1CB4B44C08BEEBCB6B0ECE8E8D_13</vt:lpwstr>
  </property>
</Properties>
</file>