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3"/>
  </p:notesMasterIdLst>
  <p:sldIdLst>
    <p:sldId id="356" r:id="rId3"/>
    <p:sldId id="354" r:id="rId4"/>
    <p:sldId id="319" r:id="rId5"/>
    <p:sldId id="355" r:id="rId6"/>
    <p:sldId id="336" r:id="rId7"/>
    <p:sldId id="324" r:id="rId8"/>
    <p:sldId id="372" r:id="rId9"/>
    <p:sldId id="361" r:id="rId10"/>
    <p:sldId id="357" r:id="rId11"/>
    <p:sldId id="359" r:id="rId12"/>
    <p:sldId id="373" r:id="rId13"/>
    <p:sldId id="350" r:id="rId14"/>
    <p:sldId id="341" r:id="rId15"/>
    <p:sldId id="342" r:id="rId16"/>
    <p:sldId id="369" r:id="rId17"/>
    <p:sldId id="348" r:id="rId18"/>
    <p:sldId id="364" r:id="rId19"/>
    <p:sldId id="371" r:id="rId20"/>
    <p:sldId id="362" r:id="rId21"/>
    <p:sldId id="370" r:id="rId22"/>
  </p:sldIdLst>
  <p:sldSz cx="12192000" cy="6858000"/>
  <p:notesSz cx="6858000" cy="9144000"/>
  <p:custDataLst>
    <p:tags r:id="rId24"/>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7" userDrawn="1">
          <p15:clr>
            <a:srgbClr val="A4A3A4"/>
          </p15:clr>
        </p15:guide>
        <p15:guide id="2" pos="38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1931"/>
    <a:srgbClr val="823E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91" autoAdjust="0"/>
  </p:normalViewPr>
  <p:slideViewPr>
    <p:cSldViewPr showGuides="1">
      <p:cViewPr varScale="1">
        <p:scale>
          <a:sx n="76" d="100"/>
          <a:sy n="76" d="100"/>
        </p:scale>
        <p:origin x="507" y="27"/>
      </p:cViewPr>
      <p:guideLst>
        <p:guide orient="horz" pos="2167"/>
        <p:guide pos="386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2026/6/8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947193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2004673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a:solidFill>
                  <a:schemeClr val="tx1"/>
                </a:solidFill>
                <a:effectLst/>
                <a:latin typeface="+mn-lt"/>
                <a:ea typeface="+mn-ea"/>
                <a:cs typeface="+mn-cs"/>
              </a:rPr>
              <a:t>To figure out what the white film really is, we compared the morphology and composition of the white film region and the bright region.</a:t>
            </a:r>
            <a:br>
              <a:rPr lang="en-US" altLang="zh-CN" dirty="0"/>
            </a:br>
            <a:r>
              <a:rPr lang="en-US" altLang="zh-CN" sz="1200" b="0" i="0" kern="1200" dirty="0">
                <a:solidFill>
                  <a:schemeClr val="tx1"/>
                </a:solidFill>
                <a:effectLst/>
                <a:latin typeface="+mn-lt"/>
                <a:ea typeface="+mn-ea"/>
                <a:cs typeface="+mn-cs"/>
              </a:rPr>
              <a:t>The white film region appears rough with many pits, whereas the bright region is smooth and flat.</a:t>
            </a:r>
            <a:br>
              <a:rPr lang="en-US" altLang="zh-CN" dirty="0"/>
            </a:br>
            <a:r>
              <a:rPr lang="en-US" altLang="zh-CN" sz="1200" b="0" i="0" kern="1200" dirty="0">
                <a:solidFill>
                  <a:schemeClr val="tx1"/>
                </a:solidFill>
                <a:effectLst/>
                <a:latin typeface="+mn-lt"/>
                <a:ea typeface="+mn-ea"/>
                <a:cs typeface="+mn-cs"/>
              </a:rPr>
              <a:t>EDS analysis revealed that after polishing, the carbon, nitrogen, and oxygen contents all decreased. But importantly, there is little difference in composition between the white film and bright regions.</a:t>
            </a:r>
            <a:br>
              <a:rPr lang="en-US" altLang="zh-CN" dirty="0"/>
            </a:br>
            <a:r>
              <a:rPr lang="en-US" altLang="zh-CN" sz="1200" b="0" i="0" kern="1200" dirty="0">
                <a:solidFill>
                  <a:schemeClr val="tx1"/>
                </a:solidFill>
                <a:effectLst/>
                <a:latin typeface="+mn-lt"/>
                <a:ea typeface="+mn-ea"/>
                <a:cs typeface="+mn-cs"/>
              </a:rPr>
              <a:t>So we conclude that the white film is primarily due to non-uniform polishing and defects on the surface – not due to surface passivation. This corrects our previous explanation given at the last TTC meeting.</a:t>
            </a:r>
            <a:endParaRPr lang="en-US" altLang="zh-CN"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To further verify whether the white film is related to the surface composition, we performed XPS analysis on different regions of the sample. The changes in carbon, oxygen, and niobium content on the polished surface were essentially similar across all regions, which further confirmed our conclusion.</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359532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Based on the results from small samples, we then processed a large-area planar sample. After 50 minutes of polishing, the removal amount exceeded 150 micrometers. The surface became bright, with an obvious mirror-like effect and low roughness.</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polishing setup for the 1.3 gigahertz whole cavity has been successfully built. On the left is a schematic diagram. The setup mainly includes a temperature monitoring system and a flow rate monitoring system. The cavity itself serves as a container and is connected to a buffer tank. The flow rate of the liquid is controlled by adjusting the rotation speed of a magnetic drive pump. On the right is a photograph of the actual setup.</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We started with a simple straight rod cathode. Simulation of the electric field showed that the field was weak, particularly in the cell region.</a:t>
            </a:r>
            <a:br>
              <a:rPr lang="en-US" altLang="zh-CN" dirty="0"/>
            </a:br>
            <a:r>
              <a:rPr lang="en-US" altLang="zh-CN" sz="1200" b="0" i="0" kern="1200" dirty="0">
                <a:solidFill>
                  <a:schemeClr val="tx1"/>
                </a:solidFill>
                <a:effectLst/>
                <a:latin typeface="+mn-lt"/>
                <a:ea typeface="+mn-ea"/>
                <a:cs typeface="+mn-cs"/>
              </a:rPr>
              <a:t>After 40 minutes of polishing under these conditions, the removal at the tube was about 52 micrometers, giving a rate of roughly 1.3 micrometers per minute. In contrast, almost no material was removed at the cell.</a:t>
            </a:r>
            <a:br>
              <a:rPr lang="en-US" altLang="zh-CN" dirty="0"/>
            </a:br>
            <a:r>
              <a:rPr lang="en-US" altLang="zh-CN" sz="1200" b="0" i="0" kern="1200" dirty="0">
                <a:solidFill>
                  <a:schemeClr val="tx1"/>
                </a:solidFill>
                <a:effectLst/>
                <a:latin typeface="+mn-lt"/>
                <a:ea typeface="+mn-ea"/>
                <a:cs typeface="+mn-cs"/>
              </a:rPr>
              <a:t>The current gradually rose to 21 amperes, corresponding to a current density of about 15 </a:t>
            </a:r>
            <a:r>
              <a:rPr lang="en-US" altLang="zh-CN" sz="1200" b="0" i="0" kern="1200" dirty="0" err="1">
                <a:solidFill>
                  <a:schemeClr val="tx1"/>
                </a:solidFill>
                <a:effectLst/>
                <a:latin typeface="+mn-lt"/>
                <a:ea typeface="+mn-ea"/>
                <a:cs typeface="+mn-cs"/>
              </a:rPr>
              <a:t>milliamperes</a:t>
            </a:r>
            <a:r>
              <a:rPr lang="en-US" altLang="zh-CN" sz="1200" b="0" i="0" kern="1200" dirty="0">
                <a:solidFill>
                  <a:schemeClr val="tx1"/>
                </a:solidFill>
                <a:effectLst/>
                <a:latin typeface="+mn-lt"/>
                <a:ea typeface="+mn-ea"/>
                <a:cs typeface="+mn-cs"/>
              </a:rPr>
              <a:t> per square centimeter."</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11573-8787-E6E4-02B9-712D467A03C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B19E058-291F-3F3F-657B-7A17137964B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B4F1C58-4438-ECBC-DF53-B895290163AD}"/>
              </a:ext>
            </a:extLst>
          </p:cNvPr>
          <p:cNvSpPr>
            <a:spLocks noGrp="1"/>
          </p:cNvSpPr>
          <p:nvPr>
            <p:ph type="body" idx="1"/>
          </p:nvPr>
        </p:nvSpPr>
        <p:spPr/>
        <p:txBody>
          <a:bodyPr/>
          <a:lstStyle/>
          <a:p>
            <a:r>
              <a:rPr lang="en-US" altLang="zh-CN" sz="1200" b="0" i="0" kern="1200" dirty="0">
                <a:solidFill>
                  <a:schemeClr val="tx1"/>
                </a:solidFill>
                <a:effectLst/>
                <a:latin typeface="+mn-lt"/>
                <a:ea typeface="+mn-ea"/>
                <a:cs typeface="+mn-cs"/>
              </a:rPr>
              <a:t>To enhance the electric field at the cell, we added a disc. The disc diameter is slightly smaller than the tube diameter for proper installation.</a:t>
            </a:r>
            <a:br>
              <a:rPr lang="en-US" altLang="zh-CN" dirty="0"/>
            </a:br>
            <a:r>
              <a:rPr lang="en-US" altLang="zh-CN" sz="1200" b="0" i="0" kern="1200" dirty="0">
                <a:solidFill>
                  <a:schemeClr val="tx1"/>
                </a:solidFill>
                <a:effectLst/>
                <a:latin typeface="+mn-lt"/>
                <a:ea typeface="+mn-ea"/>
                <a:cs typeface="+mn-cs"/>
              </a:rPr>
              <a:t>The simulation shows that the field strength at the cell increased. After 40 minutes of polishing, the tube removal was about 52 micrometers – a rate of 1.3 micrometers per minute – and the polishing effect was good. But the cell still had almost no removal.</a:t>
            </a:r>
            <a:endParaRPr lang="zh-CN" altLang="en-US" dirty="0"/>
          </a:p>
        </p:txBody>
      </p:sp>
      <p:sp>
        <p:nvSpPr>
          <p:cNvPr id="4" name="灯片编号占位符 3">
            <a:extLst>
              <a:ext uri="{FF2B5EF4-FFF2-40B4-BE49-F238E27FC236}">
                <a16:creationId xmlns:a16="http://schemas.microsoft.com/office/drawing/2014/main" id="{06296D40-06C8-A057-A99E-BC82754FE9E8}"/>
              </a:ext>
            </a:extLst>
          </p:cNvPr>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943767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To continue enhancing the electric field at the cell, we replaced the disc with a D-shaped electrode. This electrode is connected to a motor, allowing it to rotate at 4 revolutions per minute. The rotation speed is also adjustable. The right panel shows a photo of the rotating electrode.</a:t>
            </a:r>
            <a:br>
              <a:rPr lang="en-US" altLang="zh-CN" dirty="0"/>
            </a:br>
            <a:r>
              <a:rPr lang="en-US" altLang="zh-CN" sz="1200" b="0" i="0" kern="1200" dirty="0">
                <a:solidFill>
                  <a:schemeClr val="tx1"/>
                </a:solidFill>
                <a:effectLst/>
                <a:latin typeface="+mn-lt"/>
                <a:ea typeface="+mn-ea"/>
                <a:cs typeface="+mn-cs"/>
              </a:rPr>
              <a:t>We can now observe some removal at the cell region, which confirms that increasing the electrode size is effective.</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After 50 minutes of polishing with these parameters, the current density and electrolyte temperature behaved much the same as before. But when we looked at the cell region with an endoscope, we saw almost no material removal – the electric field was not suitable. So, no polishing occurred at the cell."</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681352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29509-C1D1-1CB5-FB03-CEF241CC867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F355FB7-F89C-7A63-062C-2E456CDD747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B8A9CA5-2F1F-F592-83C9-CF8A82E20118}"/>
              </a:ext>
            </a:extLst>
          </p:cNvPr>
          <p:cNvSpPr>
            <a:spLocks noGrp="1"/>
          </p:cNvSpPr>
          <p:nvPr>
            <p:ph type="body" idx="1"/>
          </p:nvPr>
        </p:nvSpPr>
        <p:spPr/>
        <p:txBody>
          <a:bodyPr/>
          <a:lstStyle/>
          <a:p>
            <a:r>
              <a:rPr lang="en-US" altLang="zh-CN" dirty="0"/>
              <a:t>We processed single crystal niobium and polycrystalline niobium under this parameter, with a removal amount of about 140 microns. The ep surface is uniform and smooth, with a very good mirror effect, especially for single crystal samples. From the 3D photos, roughness is very low. The previous roughness was measured using a roughness meter, which differed from the 3D results, but the trend remained the same</a:t>
            </a:r>
            <a:endParaRPr lang="zh-CN" altLang="en-US" dirty="0"/>
          </a:p>
        </p:txBody>
      </p:sp>
      <p:sp>
        <p:nvSpPr>
          <p:cNvPr id="4" name="灯片编号占位符 3">
            <a:extLst>
              <a:ext uri="{FF2B5EF4-FFF2-40B4-BE49-F238E27FC236}">
                <a16:creationId xmlns:a16="http://schemas.microsoft.com/office/drawing/2014/main" id="{C43A1981-1401-DFC9-6BF4-FDA16478E243}"/>
              </a:ext>
            </a:extLst>
          </p:cNvPr>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1232479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processed single crystal niobium and polycrystalline niobium under this parameter, with a removal amount of about 140 microns. The ep surface is uniform and smooth, with a very good mirror effect, especially for single crystal samples. From the 3D photos, roughness is very low. The previous roughness was measured using a roughness meter, which differed from the 3D results, but the trend remained the same</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3161986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We first used conventional-frequency polishing power supplies – ranging from a few hundred to a few thousand hertz. This work was presented at the last TTC meeting. Today, I will briefly look back it as the foundation for our next work.</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As you can see, at 700 hertz, approximately 180 volts is needed to achieve a good polishing result. The corresponding polishing rate is as high as 17 micrometers per minute – extremely fast.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However, we also observed that within just 10 minutes, the current density increased from 0.4 to 1.4. the total current rose from 4 amperes to 15 amperes – a very rapid increase. This caused the electrolyte temperature to rise quickly as well.</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When we try to apply these same parameters to a full 1.3 gigahertz cavity, the polishing current and electrolyte temperature can easily become uncontrollable. Therefore, in our subsequent work, we have been looking for ways to control the rise in both current and temperature</a:t>
            </a:r>
            <a:endParaRPr lang="en-US" altLang="zh-CN"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We tried to solve this problem by adjusting the polishing parameters and optimizing the electrolyte composition, but it was not very successful.</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then replaced the power supply with a new pulsed one, increasing the polishing frequency to several tens of kilohertz, and found that this helped to some extent.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When using a frequency of 20 kHz and a voltage of 100 V, compared to the low‑frequency setup shown on the previous slide, both the current density and temperature change more gradually over a 10‑minute period. This significantly improves the controllability of the entire polishing process. However, the polishing rate is also greatly reduced — though it still remains higher than that of EP and </a:t>
            </a:r>
            <a:r>
              <a:rPr lang="en-US" altLang="zh-CN" sz="1200" kern="1200" dirty="0" err="1">
                <a:solidFill>
                  <a:schemeClr val="tx1"/>
                </a:solidFill>
                <a:effectLst/>
                <a:latin typeface="+mn-lt"/>
                <a:ea typeface="+mn-ea"/>
                <a:cs typeface="+mn-cs"/>
              </a:rPr>
              <a:t>BCp</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537278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Here are the results from samples polished at different frequencies, all at a voltage of 100 volts. The current density remained nearly constant, similar to the low-voltage results shown on the previous page.</a:t>
            </a:r>
          </a:p>
          <a:p>
            <a:r>
              <a:rPr lang="en-US" altLang="zh-CN" sz="1200" b="0" i="0" kern="1200" dirty="0">
                <a:solidFill>
                  <a:schemeClr val="tx1"/>
                </a:solidFill>
                <a:effectLst/>
                <a:latin typeface="+mn-lt"/>
                <a:ea typeface="+mn-ea"/>
                <a:cs typeface="+mn-cs"/>
              </a:rPr>
              <a:t>At relatively low frequencies, the surface quality was poor, and a white film tended to form. However, when the frequency reached 20 kilohertz, the surface became bright and shiny.</a:t>
            </a:r>
          </a:p>
          <a:p>
            <a:r>
              <a:rPr lang="en-US" altLang="zh-CN" sz="1200" b="0" i="0" kern="1200" dirty="0">
                <a:solidFill>
                  <a:schemeClr val="tx1"/>
                </a:solidFill>
                <a:effectLst/>
                <a:latin typeface="+mn-lt"/>
                <a:ea typeface="+mn-ea"/>
                <a:cs typeface="+mn-cs"/>
              </a:rPr>
              <a:t>The polishing rate under these conditions is approximately 3 micrometers per minute. Although this is much lower than the previous 17 micrometers per minute, it is still far higher than that of conventional BCP and EP.</a:t>
            </a:r>
          </a:p>
          <a:p>
            <a:r>
              <a:rPr lang="en-US" altLang="zh-CN" sz="1200" b="0" i="0" kern="1200" dirty="0">
                <a:solidFill>
                  <a:schemeClr val="tx1"/>
                </a:solidFill>
                <a:effectLst/>
                <a:latin typeface="+mn-lt"/>
                <a:ea typeface="+mn-ea"/>
                <a:cs typeface="+mn-cs"/>
              </a:rPr>
              <a:t>By significantly increasing the frequency, we traded off polishing rate for stable control of current density and electrolyte temperature.</a:t>
            </a:r>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In addition to voltage and frequency, the stirring rate of the electrolyte plays an important role in the polishing outcome.</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When the stirring rate is too low, the surface tends to develop a white film or become uneven.</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On the other hand, if the stirring rate is excessively high, vortices may form in the solution, which is likewise harmful to the polishing process.</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When the stirring rate is too slow, mass transfer becomes insufficient. As a result, the diffusion layer thickness increases and becomes unstable. An unstable diffusion layer leads to non-uniform current density distribution across the anode surface.</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In areas with locally higher current density, preferential dissolution occurs, forming pits or cavities. Meanwhile, in other areas with lower current density, dissolution is insufficient, leaving behind raised or rough spots. This explains the formation of the white film and poor surface quality.</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Since the stirring speed settings vary from one stirrer to another, the optimal speed needs to be determined experimentally for each setup."</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bg>
      <p:bgPr>
        <a:solidFill>
          <a:srgbClr val="FFFFFF"/>
        </a:solidFill>
        <a:effectLst/>
      </p:bgPr>
    </p:bg>
    <p:spTree>
      <p:nvGrpSpPr>
        <p:cNvPr id="1" name=""/>
        <p:cNvGrpSpPr/>
        <p:nvPr/>
      </p:nvGrpSpPr>
      <p:grpSpPr>
        <a:xfrm>
          <a:off x="0" y="0"/>
          <a:ext cx="0" cy="0"/>
          <a:chOff x="0" y="0"/>
          <a:chExt cx="0" cy="0"/>
        </a:xfrm>
      </p:grpSpPr>
      <p:sp>
        <p:nvSpPr>
          <p:cNvPr id="12" name="Rectangle 5"/>
          <p:cNvSpPr>
            <a:spLocks noChangeArrowheads="1"/>
          </p:cNvSpPr>
          <p:nvPr/>
        </p:nvSpPr>
        <p:spPr bwMode="auto">
          <a:xfrm>
            <a:off x="911225" y="4763"/>
            <a:ext cx="10369550" cy="812800"/>
          </a:xfrm>
          <a:prstGeom prst="rect">
            <a:avLst/>
          </a:prstGeom>
          <a:solidFill>
            <a:schemeClr val="bg1"/>
          </a:solidFill>
          <a:ln>
            <a:noFill/>
          </a:ln>
        </p:spPr>
        <p:txBody>
          <a:bodyPr wrap="none" anchor="ct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ctr" defTabSz="914400" rtl="0" eaLnBrk="1" fontAlgn="base" latinLnBrk="0" hangingPunct="1">
              <a:lnSpc>
                <a:spcPct val="100000"/>
              </a:lnSpc>
              <a:spcBef>
                <a:spcPct val="20000"/>
              </a:spcBef>
              <a:spcAft>
                <a:spcPct val="0"/>
              </a:spcAft>
              <a:buClr>
                <a:srgbClr val="FFCC66"/>
              </a:buClr>
              <a:buSzTx/>
              <a:buFontTx/>
              <a:buChar char="•"/>
              <a:defRPr/>
            </a:pPr>
            <a:endParaRPr kumimoji="0" lang="en-US" altLang="zh-CN" sz="2215" b="0" i="0" u="none" strike="noStrike" kern="1200" cap="none" spc="0" normalizeH="0" baseline="0" noProof="0">
              <a:ln>
                <a:noFill/>
              </a:ln>
              <a:solidFill>
                <a:prstClr val="white"/>
              </a:solidFill>
              <a:effectLst/>
              <a:uLnTx/>
              <a:uFillTx/>
              <a:latin typeface="Arial" panose="020B0604020202020204" pitchFamily="34" charset="0"/>
              <a:ea typeface="黑体" panose="02010609060101010101" pitchFamily="49" charset="-122"/>
              <a:cs typeface="+mn-cs"/>
            </a:endParaRPr>
          </a:p>
        </p:txBody>
      </p:sp>
      <p:sp>
        <p:nvSpPr>
          <p:cNvPr id="2" name="标题 1"/>
          <p:cNvSpPr>
            <a:spLocks noGrp="1"/>
          </p:cNvSpPr>
          <p:nvPr>
            <p:ph type="ctrTitle"/>
          </p:nvPr>
        </p:nvSpPr>
        <p:spPr>
          <a:xfrm>
            <a:off x="1198800" y="914400"/>
            <a:ext cx="9799200" cy="2570400"/>
          </a:xfrm>
        </p:spPr>
        <p:txBody>
          <a:bodyPr lIns="90000" tIns="46800" rIns="90000" bIns="46800" anchor="b" anchorCtr="0">
            <a:normAutofit/>
          </a:bodyPr>
          <a:lstStyle>
            <a:lvl1pPr algn="ctr">
              <a:defRPr sz="5540" b="1" i="0" spc="300" baseline="0">
                <a:solidFill>
                  <a:schemeClr val="tx1">
                    <a:lumMod val="85000"/>
                    <a:lumOff val="15000"/>
                  </a:schemeClr>
                </a:solidFill>
                <a:effectLst/>
              </a:defRPr>
            </a:lvl1pPr>
          </a:lstStyle>
          <a:p>
            <a:pPr fontAlgn="base"/>
            <a:r>
              <a:rPr lang="zh-CN" altLang="en-US" sz="5540" strike="noStrike" noProof="1"/>
              <a:t>单击此处编辑母版标题样式</a:t>
            </a:r>
            <a:endParaRPr lang="zh-CN" altLang="en-US" strike="noStrike" noProof="1"/>
          </a:p>
        </p:txBody>
      </p:sp>
      <p:sp>
        <p:nvSpPr>
          <p:cNvPr id="3" name="副标题 2"/>
          <p:cNvSpPr>
            <a:spLocks noGrp="1"/>
          </p:cNvSpPr>
          <p:nvPr>
            <p:ph type="subTitle" idx="1"/>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215" u="none" strike="noStrike" kern="1200" cap="none" spc="200" normalizeH="0" baseline="0">
                <a:solidFill>
                  <a:schemeClr val="tx1">
                    <a:lumMod val="65000"/>
                    <a:lumOff val="35000"/>
                  </a:schemeClr>
                </a:solidFill>
                <a:uFillTx/>
              </a:defRPr>
            </a:lvl1pPr>
            <a:lvl2pPr marL="422275" indent="0" algn="ctr">
              <a:buNone/>
              <a:defRPr sz="1845"/>
            </a:lvl2pPr>
            <a:lvl3pPr marL="843915" indent="0" algn="ctr">
              <a:buNone/>
              <a:defRPr sz="1660"/>
            </a:lvl3pPr>
            <a:lvl4pPr marL="1266190" indent="0" algn="ctr">
              <a:buNone/>
              <a:defRPr sz="1475"/>
            </a:lvl4pPr>
            <a:lvl5pPr marL="1687830" indent="0" algn="ctr">
              <a:buNone/>
              <a:defRPr sz="1475"/>
            </a:lvl5pPr>
            <a:lvl6pPr marL="2110105" indent="0" algn="ctr">
              <a:buNone/>
              <a:defRPr sz="1475"/>
            </a:lvl6pPr>
            <a:lvl7pPr marL="2532380" indent="0" algn="ctr">
              <a:buNone/>
              <a:defRPr sz="1475"/>
            </a:lvl7pPr>
            <a:lvl8pPr marL="2954020" indent="0" algn="ctr">
              <a:buNone/>
              <a:defRPr sz="1475"/>
            </a:lvl8pPr>
            <a:lvl9pPr marL="3376295" indent="0" algn="ctr">
              <a:buNone/>
              <a:defRPr sz="1475"/>
            </a:lvl9pPr>
          </a:lstStyle>
          <a:p>
            <a:pPr fontAlgn="auto"/>
            <a:r>
              <a:rPr lang="zh-CN" altLang="en-US" sz="2215" strike="noStrike" noProof="1"/>
              <a:t>单击此处编辑母版副标题样式</a:t>
            </a:r>
            <a:endParaRPr lang="zh-CN" altLang="en-US" strike="noStrike" noProof="1"/>
          </a:p>
        </p:txBody>
      </p:sp>
      <p:sp>
        <p:nvSpPr>
          <p:cNvPr id="4" name="灯片编号占位符 3"/>
          <p:cNvSpPr>
            <a:spLocks noGrp="1"/>
          </p:cNvSpPr>
          <p:nvPr>
            <p:ph type="sldNum" sz="quarter" idx="10"/>
          </p:nvPr>
        </p:nvSpPr>
        <p:spPr>
          <a:xfrm>
            <a:off x="11583988" y="6562725"/>
            <a:ext cx="627063"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3_空白">
    <p:bg>
      <p:bgPr>
        <a:solidFill>
          <a:schemeClr val="bg1"/>
        </a:solidFill>
        <a:effectLst/>
      </p:bgPr>
    </p:bg>
    <p:spTree>
      <p:nvGrpSpPr>
        <p:cNvPr id="1" name=""/>
        <p:cNvGrpSpPr/>
        <p:nvPr/>
      </p:nvGrpSpPr>
      <p:grpSpPr>
        <a:xfrm>
          <a:off x="0" y="0"/>
          <a:ext cx="0" cy="0"/>
          <a:chOff x="0" y="0"/>
          <a:chExt cx="0" cy="0"/>
        </a:xfrm>
      </p:grpSpPr>
      <p:sp>
        <p:nvSpPr>
          <p:cNvPr id="3" name="标题 1"/>
          <p:cNvSpPr>
            <a:spLocks noGrp="1"/>
          </p:cNvSpPr>
          <p:nvPr>
            <p:ph type="title"/>
          </p:nvPr>
        </p:nvSpPr>
        <p:spPr>
          <a:xfrm>
            <a:off x="1415480" y="13335"/>
            <a:ext cx="9433048" cy="803275"/>
          </a:xfrm>
          <a:prstGeom prst="rect">
            <a:avLst/>
          </a:prstGeom>
        </p:spPr>
        <p:txBody>
          <a:bodyPr anchor="ctr"/>
          <a:lstStyle>
            <a:lvl1pPr algn="ctr">
              <a:defRPr sz="4000">
                <a:latin typeface="黑体" panose="02010609060101010101" pitchFamily="49" charset="-122"/>
                <a:ea typeface="黑体" panose="02010609060101010101" pitchFamily="49" charset="-122"/>
                <a:cs typeface="黑体" panose="02010609060101010101" pitchFamily="49" charset="-122"/>
              </a:defRPr>
            </a:lvl1pPr>
          </a:lstStyle>
          <a:p>
            <a:pPr fontAlgn="base"/>
            <a:r>
              <a:rPr lang="zh-CN" altLang="en-US" strike="noStrike" noProof="1"/>
              <a:t>单击此处编辑母版标题样式</a:t>
            </a:r>
          </a:p>
        </p:txBody>
      </p:sp>
      <p:sp>
        <p:nvSpPr>
          <p:cNvPr id="2" name="灯片编号占位符 1"/>
          <p:cNvSpPr>
            <a:spLocks noGrp="1"/>
          </p:cNvSpPr>
          <p:nvPr>
            <p:ph type="sldNum" sz="quarter" idx="10"/>
          </p:nvPr>
        </p:nvSpPr>
        <p:spPr>
          <a:xfrm>
            <a:off x="11583988" y="6562725"/>
            <a:ext cx="627063"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lvl="0" fontAlgn="base"/>
            <a:endParaRPr lang="zh-CN" altLang="en-US" strike="noStrike" noProof="1">
              <a:latin typeface="Arial" panose="020B0604020202020204" pitchFamily="34" charset="0"/>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lvl="0" fontAlgn="base"/>
            <a:endParaRPr lang="zh-CN" altLang="en-US" strike="noStrike" noProof="1">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3_空白">
    <p:bg>
      <p:bgPr>
        <a:solidFill>
          <a:schemeClr val="bg1"/>
        </a:solidFill>
        <a:effectLst/>
      </p:bgPr>
    </p:bg>
    <p:spTree>
      <p:nvGrpSpPr>
        <p:cNvPr id="1" name=""/>
        <p:cNvGrpSpPr/>
        <p:nvPr/>
      </p:nvGrpSpPr>
      <p:grpSpPr>
        <a:xfrm>
          <a:off x="0" y="0"/>
          <a:ext cx="0" cy="0"/>
          <a:chOff x="0" y="0"/>
          <a:chExt cx="0" cy="0"/>
        </a:xfrm>
      </p:grpSpPr>
      <p:sp>
        <p:nvSpPr>
          <p:cNvPr id="3" name="标题 1"/>
          <p:cNvSpPr>
            <a:spLocks noGrp="1"/>
          </p:cNvSpPr>
          <p:nvPr>
            <p:ph type="title"/>
          </p:nvPr>
        </p:nvSpPr>
        <p:spPr>
          <a:xfrm>
            <a:off x="1415480" y="13335"/>
            <a:ext cx="9433048" cy="803275"/>
          </a:xfrm>
          <a:prstGeom prst="rect">
            <a:avLst/>
          </a:prstGeom>
        </p:spPr>
        <p:txBody>
          <a:bodyPr anchor="ctr"/>
          <a:lstStyle>
            <a:lvl1pPr algn="ctr">
              <a:defRPr sz="4000">
                <a:latin typeface="黑体" panose="02010609060101010101" pitchFamily="49" charset="-122"/>
                <a:ea typeface="黑体" panose="02010609060101010101" pitchFamily="49" charset="-122"/>
                <a:cs typeface="黑体" panose="02010609060101010101" pitchFamily="49" charset="-122"/>
              </a:defRPr>
            </a:lvl1pPr>
          </a:lstStyle>
          <a:p>
            <a:pPr fontAlgn="base"/>
            <a:r>
              <a:rPr lang="zh-CN" altLang="en-US" strike="noStrike" noProof="1"/>
              <a:t>单击此处编辑母版标题样式</a:t>
            </a:r>
          </a:p>
        </p:txBody>
      </p:sp>
      <p:sp>
        <p:nvSpPr>
          <p:cNvPr id="2" name="灯片编号占位符 1"/>
          <p:cNvSpPr>
            <a:spLocks noGrp="1"/>
          </p:cNvSpPr>
          <p:nvPr>
            <p:ph type="sldNum" sz="quarter" idx="10"/>
          </p:nvPr>
        </p:nvSpPr>
        <p:spPr>
          <a:xfrm>
            <a:off x="11583988" y="6562725"/>
            <a:ext cx="627063"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6553200"/>
            <a:ext cx="12192000" cy="304800"/>
          </a:xfrm>
          <a:prstGeom prst="rect">
            <a:avLst/>
          </a:prstGeom>
          <a:solidFill>
            <a:srgbClr val="2B519A"/>
          </a:solidFill>
          <a:ln>
            <a:noFill/>
          </a:ln>
          <a:effectLst/>
        </p:spPr>
        <p:txBody>
          <a:bodyPr wrap="none" anchor="ctr"/>
          <a:lstStyle/>
          <a:p>
            <a:pPr marL="0" marR="0" lvl="0" indent="0" algn="l" defTabSz="914400" rtl="0" eaLnBrk="1" fontAlgn="auto" latinLnBrk="0" hangingPunct="1">
              <a:lnSpc>
                <a:spcPct val="110000"/>
              </a:lnSpc>
              <a:spcBef>
                <a:spcPts val="0"/>
              </a:spcBef>
              <a:spcAft>
                <a:spcPct val="35000"/>
              </a:spcAft>
              <a:buClrTx/>
              <a:buSzTx/>
              <a:buFontTx/>
              <a:buNone/>
              <a:defRPr/>
            </a:pPr>
            <a:endParaRPr kumimoji="0" lang="zh-CN" altLang="en-US" sz="271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mn-lt"/>
              <a:ea typeface="黑体" panose="02010609060101010101" pitchFamily="49" charset="-122"/>
              <a:cs typeface="+mn-cs"/>
            </a:endParaRPr>
          </a:p>
        </p:txBody>
      </p:sp>
      <p:sp>
        <p:nvSpPr>
          <p:cNvPr id="5124" name="Rectangle 4"/>
          <p:cNvSpPr>
            <a:spLocks noGrp="1" noChangeArrowheads="1"/>
          </p:cNvSpPr>
          <p:nvPr>
            <p:ph type="sldNum" sz="quarter" idx="4"/>
          </p:nvPr>
        </p:nvSpPr>
        <p:spPr bwMode="auto">
          <a:xfrm>
            <a:off x="11583988" y="6562725"/>
            <a:ext cx="627063"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lvl1pPr algn="r">
              <a:defRPr sz="1200" b="1">
                <a:solidFill>
                  <a:schemeClr val="bg1"/>
                </a:solidFill>
                <a:latin typeface="Arial" panose="020B0604020202020204" pitchFamily="34" charset="0"/>
              </a:defRPr>
            </a:lvl1p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
        <p:nvSpPr>
          <p:cNvPr id="17" name="椭圆 16"/>
          <p:cNvSpPr/>
          <p:nvPr/>
        </p:nvSpPr>
        <p:spPr bwMode="auto">
          <a:xfrm>
            <a:off x="10439400" y="0"/>
            <a:ext cx="1062038" cy="884238"/>
          </a:xfrm>
          <a:prstGeom prst="ellipse">
            <a:avLst/>
          </a:prstGeom>
          <a:solidFill>
            <a:schemeClr val="bg1"/>
          </a:solidFill>
          <a:ln w="12700" cap="flat" cmpd="sng" algn="ctr">
            <a:noFill/>
            <a:prstDash val="solid"/>
            <a:round/>
            <a:headEnd type="none" w="med" len="med"/>
            <a:tailEnd type="none" w="med" len="med"/>
          </a:ln>
          <a:effectLst/>
        </p:spPr>
        <p:txBody>
          <a:bodyPr lIns="155076" tIns="101907" rIns="155076" bIns="101907">
            <a:spAutoFit/>
          </a:body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71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7" name="椭圆 6"/>
          <p:cNvSpPr/>
          <p:nvPr/>
        </p:nvSpPr>
        <p:spPr bwMode="auto">
          <a:xfrm>
            <a:off x="8482013" y="1588"/>
            <a:ext cx="855663" cy="884238"/>
          </a:xfrm>
          <a:prstGeom prst="ellipse">
            <a:avLst/>
          </a:prstGeom>
          <a:solidFill>
            <a:schemeClr val="lt1"/>
          </a:solidFill>
          <a:ln w="12700" cap="flat" cmpd="sng" algn="ctr">
            <a:noFill/>
            <a:prstDash val="solid"/>
            <a:round/>
            <a:headEnd type="none" w="med" len="med"/>
            <a:tailEnd type="none" w="med" len="med"/>
          </a:ln>
          <a:effectLst/>
        </p:spPr>
        <p:txBody>
          <a:bodyPr lIns="155076" tIns="101907" rIns="155076" bIns="101907">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71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8" name="Rectangle 2"/>
          <p:cNvSpPr>
            <a:spLocks noChangeArrowheads="1"/>
          </p:cNvSpPr>
          <p:nvPr/>
        </p:nvSpPr>
        <p:spPr bwMode="auto">
          <a:xfrm>
            <a:off x="0" y="6553200"/>
            <a:ext cx="12192000" cy="304800"/>
          </a:xfrm>
          <a:prstGeom prst="rect">
            <a:avLst/>
          </a:prstGeom>
          <a:solidFill>
            <a:srgbClr val="2B519A"/>
          </a:solidFill>
          <a:ln>
            <a:noFill/>
          </a:ln>
          <a:effectLst/>
        </p:spPr>
        <p:txBody>
          <a:bodyPr wrap="none" anchor="ctr"/>
          <a:lstStyle/>
          <a:p>
            <a:pPr marL="0" marR="0" lvl="0" indent="0" algn="l" defTabSz="914400" rtl="0" eaLnBrk="1" fontAlgn="auto" latinLnBrk="0" hangingPunct="1">
              <a:lnSpc>
                <a:spcPct val="110000"/>
              </a:lnSpc>
              <a:spcBef>
                <a:spcPts val="0"/>
              </a:spcBef>
              <a:spcAft>
                <a:spcPct val="35000"/>
              </a:spcAft>
              <a:buClrTx/>
              <a:buSzTx/>
              <a:buFontTx/>
              <a:buNone/>
              <a:defRPr/>
            </a:pPr>
            <a:endParaRPr kumimoji="0" lang="zh-CN" altLang="en-US" sz="271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mn-lt"/>
              <a:ea typeface="黑体" panose="02010609060101010101" pitchFamily="49" charset="-122"/>
              <a:cs typeface="+mn-cs"/>
            </a:endParaRPr>
          </a:p>
        </p:txBody>
      </p:sp>
      <p:sp>
        <p:nvSpPr>
          <p:cNvPr id="9" name="Rectangle 5"/>
          <p:cNvSpPr>
            <a:spLocks noChangeArrowheads="1"/>
          </p:cNvSpPr>
          <p:nvPr/>
        </p:nvSpPr>
        <p:spPr bwMode="auto">
          <a:xfrm>
            <a:off x="911225" y="4763"/>
            <a:ext cx="10440988" cy="812800"/>
          </a:xfrm>
          <a:prstGeom prst="rect">
            <a:avLst/>
          </a:prstGeom>
          <a:solidFill>
            <a:srgbClr val="325FAF"/>
          </a:solidFill>
          <a:ln>
            <a:noFill/>
          </a:ln>
        </p:spPr>
        <p:txBody>
          <a:bodyPr wrap="none" anchor="ct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ctr" defTabSz="914400" rtl="0" eaLnBrk="1" fontAlgn="base" latinLnBrk="0" hangingPunct="1">
              <a:lnSpc>
                <a:spcPct val="100000"/>
              </a:lnSpc>
              <a:spcBef>
                <a:spcPct val="20000"/>
              </a:spcBef>
              <a:spcAft>
                <a:spcPct val="0"/>
              </a:spcAft>
              <a:buClr>
                <a:srgbClr val="FFCC66"/>
              </a:buClr>
              <a:buSzTx/>
              <a:buFontTx/>
              <a:buChar char="•"/>
              <a:defRPr/>
            </a:pPr>
            <a:endParaRPr kumimoji="0" lang="en-US" altLang="zh-CN" sz="2215" b="0" i="0" u="none" strike="noStrike" kern="1200" cap="none" spc="0" normalizeH="0" baseline="0" noProof="0">
              <a:ln>
                <a:noFill/>
              </a:ln>
              <a:solidFill>
                <a:prstClr val="white"/>
              </a:solidFill>
              <a:effectLst/>
              <a:uLnTx/>
              <a:uFillTx/>
              <a:latin typeface="Arial" panose="020B0604020202020204" pitchFamily="34" charset="0"/>
              <a:ea typeface="黑体" panose="02010609060101010101" pitchFamily="49" charset="-122"/>
              <a:cs typeface="+mn-cs"/>
            </a:endParaRPr>
          </a:p>
        </p:txBody>
      </p:sp>
      <p:sp>
        <p:nvSpPr>
          <p:cNvPr id="10" name="椭圆 9"/>
          <p:cNvSpPr/>
          <p:nvPr/>
        </p:nvSpPr>
        <p:spPr bwMode="auto">
          <a:xfrm>
            <a:off x="10883900" y="1588"/>
            <a:ext cx="900113" cy="812800"/>
          </a:xfrm>
          <a:prstGeom prst="ellipse">
            <a:avLst/>
          </a:prstGeom>
          <a:solidFill>
            <a:schemeClr val="lt1"/>
          </a:solidFill>
          <a:ln w="12700" cap="flat" cmpd="sng" algn="ctr">
            <a:noFill/>
            <a:prstDash val="solid"/>
            <a:round/>
            <a:headEnd type="none" w="med" len="med"/>
            <a:tailEnd type="none" w="med" len="med"/>
          </a:ln>
          <a:effectLst/>
        </p:spPr>
        <p:txBody>
          <a:bodyPr lIns="155076" tIns="101907" rIns="155076" bIns="101907">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71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15" name="椭圆 14"/>
          <p:cNvSpPr/>
          <p:nvPr/>
        </p:nvSpPr>
        <p:spPr bwMode="auto">
          <a:xfrm>
            <a:off x="500063" y="0"/>
            <a:ext cx="915988" cy="812800"/>
          </a:xfrm>
          <a:prstGeom prst="ellipse">
            <a:avLst/>
          </a:prstGeom>
          <a:solidFill>
            <a:schemeClr val="lt1"/>
          </a:solidFill>
          <a:ln w="12700" cap="flat" cmpd="sng" algn="ctr">
            <a:noFill/>
            <a:prstDash val="solid"/>
            <a:round/>
            <a:headEnd type="none" w="med" len="med"/>
            <a:tailEnd type="none" w="med" len="med"/>
          </a:ln>
          <a:effectLst/>
        </p:spPr>
        <p:txBody>
          <a:bodyPr lIns="155076" tIns="101907" rIns="155076" bIns="101907">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71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pic>
        <p:nvPicPr>
          <p:cNvPr id="1034" name="图片 11" descr="文本&#10;&#10;描述已自动生成"/>
          <p:cNvPicPr>
            <a:picLocks noChangeAspect="1"/>
          </p:cNvPicPr>
          <p:nvPr/>
        </p:nvPicPr>
        <p:blipFill>
          <a:blip r:embed="rId6"/>
          <a:srcRect r="80316"/>
          <a:stretch>
            <a:fillRect/>
          </a:stretch>
        </p:blipFill>
        <p:spPr>
          <a:xfrm>
            <a:off x="11280775" y="0"/>
            <a:ext cx="855663" cy="852488"/>
          </a:xfrm>
          <a:prstGeom prst="rect">
            <a:avLst/>
          </a:prstGeom>
          <a:solidFill>
            <a:schemeClr val="bg1"/>
          </a:solidFill>
          <a:ln w="9525">
            <a:noFill/>
          </a:ln>
        </p:spPr>
      </p:pic>
      <p:pic>
        <p:nvPicPr>
          <p:cNvPr id="1035" name="图片 10"/>
          <p:cNvPicPr>
            <a:picLocks noChangeAspect="1"/>
          </p:cNvPicPr>
          <p:nvPr/>
        </p:nvPicPr>
        <p:blipFill>
          <a:blip r:embed="rId7"/>
          <a:srcRect l="22488" r="18954" b="38628"/>
          <a:stretch>
            <a:fillRect/>
          </a:stretch>
        </p:blipFill>
        <p:spPr>
          <a:xfrm>
            <a:off x="150813" y="34925"/>
            <a:ext cx="831850" cy="7826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r" rtl="0" eaLnBrk="1" fontAlgn="base" hangingPunct="1">
        <a:spcBef>
          <a:spcPct val="0"/>
        </a:spcBef>
        <a:spcAft>
          <a:spcPct val="0"/>
        </a:spcAft>
        <a:defRPr sz="3200" b="1">
          <a:solidFill>
            <a:schemeClr val="bg1"/>
          </a:solidFill>
          <a:latin typeface="+mj-lt"/>
          <a:ea typeface="+mj-ea"/>
          <a:cs typeface="+mj-cs"/>
        </a:defRPr>
      </a:lvl1pPr>
      <a:lvl2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2pPr>
      <a:lvl3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3pPr>
      <a:lvl4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4pPr>
      <a:lvl5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lr>
          <a:srgbClr val="F1AF00"/>
        </a:buClr>
        <a:buFont typeface="Arial" panose="020B0604020202020204" pitchFamily="34" charset="0"/>
        <a:buChar char="–"/>
        <a:defRPr sz="2100">
          <a:solidFill>
            <a:srgbClr val="00338F"/>
          </a:solidFill>
          <a:latin typeface="+mn-lt"/>
          <a:ea typeface="宋体" panose="02010600030101010101" pitchFamily="2" charset="-122"/>
        </a:defRPr>
      </a:lvl2pPr>
      <a:lvl3pPr marL="1143000" indent="-228600" algn="l" rtl="0" eaLnBrk="1" fontAlgn="base" hangingPunct="1">
        <a:spcBef>
          <a:spcPct val="20000"/>
        </a:spcBef>
        <a:spcAft>
          <a:spcPct val="0"/>
        </a:spcAft>
        <a:buClr>
          <a:srgbClr val="F1AF00"/>
        </a:buClr>
        <a:buFont typeface="Wingdings" panose="05000000000000000000" pitchFamily="2" charset="2"/>
        <a:buChar char="§"/>
        <a:defRPr sz="1900">
          <a:solidFill>
            <a:srgbClr val="00338F"/>
          </a:solidFill>
          <a:latin typeface="+mn-lt"/>
          <a:ea typeface="宋体" panose="02010600030101010101" pitchFamily="2" charset="-122"/>
        </a:defRPr>
      </a:lvl3pPr>
      <a:lvl4pPr marL="1600200" indent="-228600" algn="l" rtl="0" eaLnBrk="1" fontAlgn="base" hangingPunct="1">
        <a:spcBef>
          <a:spcPct val="20000"/>
        </a:spcBef>
        <a:spcAft>
          <a:spcPct val="0"/>
        </a:spcAft>
        <a:buClr>
          <a:srgbClr val="F1AF00"/>
        </a:buClr>
        <a:buChar char="•"/>
        <a:defRPr sz="2000" i="1">
          <a:solidFill>
            <a:srgbClr val="00338F"/>
          </a:solidFill>
          <a:latin typeface="+mn-lt"/>
          <a:ea typeface="宋体" panose="02010600030101010101" pitchFamily="2" charset="-122"/>
        </a:defRPr>
      </a:lvl4pPr>
      <a:lvl5pPr marL="2057400" indent="-228600" algn="l" rtl="0" eaLnBrk="1" fontAlgn="base" hangingPunct="1">
        <a:spcBef>
          <a:spcPct val="20000"/>
        </a:spcBef>
        <a:spcAft>
          <a:spcPct val="0"/>
        </a:spcAft>
        <a:buClr>
          <a:srgbClr val="F1AF00"/>
        </a:buClr>
        <a:buChar char="o"/>
        <a:defRPr sz="1600">
          <a:solidFill>
            <a:srgbClr val="00338F"/>
          </a:solidFill>
          <a:latin typeface="+mn-lt"/>
          <a:ea typeface="宋体" panose="02010600030101010101" pitchFamily="2" charset="-122"/>
        </a:defRPr>
      </a:lvl5pPr>
      <a:lvl6pPr marL="2514600" indent="-228600" algn="l" rtl="0" eaLnBrk="1" fontAlgn="base" hangingPunct="1">
        <a:spcBef>
          <a:spcPct val="20000"/>
        </a:spcBef>
        <a:spcAft>
          <a:spcPct val="0"/>
        </a:spcAft>
        <a:buClr>
          <a:srgbClr val="F1AF00"/>
        </a:buClr>
        <a:buChar char="o"/>
        <a:defRPr sz="1600">
          <a:solidFill>
            <a:srgbClr val="00338F"/>
          </a:solidFill>
          <a:latin typeface="+mn-lt"/>
        </a:defRPr>
      </a:lvl6pPr>
      <a:lvl7pPr marL="2971800" indent="-228600" algn="l" rtl="0" eaLnBrk="1" fontAlgn="base" hangingPunct="1">
        <a:spcBef>
          <a:spcPct val="20000"/>
        </a:spcBef>
        <a:spcAft>
          <a:spcPct val="0"/>
        </a:spcAft>
        <a:buClr>
          <a:srgbClr val="F1AF00"/>
        </a:buClr>
        <a:buChar char="o"/>
        <a:defRPr sz="1600">
          <a:solidFill>
            <a:srgbClr val="00338F"/>
          </a:solidFill>
          <a:latin typeface="+mn-lt"/>
        </a:defRPr>
      </a:lvl7pPr>
      <a:lvl8pPr marL="3429000" indent="-228600" algn="l" rtl="0" eaLnBrk="1" fontAlgn="base" hangingPunct="1">
        <a:spcBef>
          <a:spcPct val="20000"/>
        </a:spcBef>
        <a:spcAft>
          <a:spcPct val="0"/>
        </a:spcAft>
        <a:buClr>
          <a:srgbClr val="F1AF00"/>
        </a:buClr>
        <a:buChar char="o"/>
        <a:defRPr sz="1600">
          <a:solidFill>
            <a:srgbClr val="00338F"/>
          </a:solidFill>
          <a:latin typeface="+mn-lt"/>
        </a:defRPr>
      </a:lvl8pPr>
      <a:lvl9pPr marL="3886200" indent="-228600" algn="l" rtl="0" eaLnBrk="1" fontAlgn="base" hangingPunct="1">
        <a:spcBef>
          <a:spcPct val="20000"/>
        </a:spcBef>
        <a:spcAft>
          <a:spcPct val="0"/>
        </a:spcAft>
        <a:buClr>
          <a:srgbClr val="F1AF00"/>
        </a:buClr>
        <a:buChar char="o"/>
        <a:defRPr sz="1600">
          <a:solidFill>
            <a:srgbClr val="00338F"/>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6553200"/>
            <a:ext cx="12192000" cy="304800"/>
          </a:xfrm>
          <a:prstGeom prst="rect">
            <a:avLst/>
          </a:prstGeom>
          <a:solidFill>
            <a:srgbClr val="2B519A"/>
          </a:solidFill>
          <a:ln>
            <a:noFill/>
          </a:ln>
          <a:effectLst/>
        </p:spPr>
        <p:txBody>
          <a:bodyPr wrap="none" anchor="ctr"/>
          <a:lstStyle/>
          <a:p>
            <a:pPr marL="0" marR="0" lvl="0" indent="0" algn="l" defTabSz="914400" rtl="0" eaLnBrk="1" fontAlgn="auto" latinLnBrk="0" hangingPunct="1">
              <a:lnSpc>
                <a:spcPct val="110000"/>
              </a:lnSpc>
              <a:spcBef>
                <a:spcPts val="0"/>
              </a:spcBef>
              <a:spcAft>
                <a:spcPct val="35000"/>
              </a:spcAft>
              <a:buClrTx/>
              <a:buSzTx/>
              <a:buFontTx/>
              <a:buNone/>
              <a:defRPr/>
            </a:pPr>
            <a:endParaRPr kumimoji="0" lang="zh-CN" altLang="en-US" sz="271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mn-lt"/>
              <a:ea typeface="黑体" panose="02010609060101010101" pitchFamily="49" charset="-122"/>
              <a:cs typeface="+mn-cs"/>
            </a:endParaRPr>
          </a:p>
        </p:txBody>
      </p:sp>
      <p:sp>
        <p:nvSpPr>
          <p:cNvPr id="5124" name="Rectangle 4"/>
          <p:cNvSpPr>
            <a:spLocks noGrp="1" noChangeArrowheads="1"/>
          </p:cNvSpPr>
          <p:nvPr>
            <p:ph type="sldNum" sz="quarter" idx="4"/>
          </p:nvPr>
        </p:nvSpPr>
        <p:spPr bwMode="auto">
          <a:xfrm>
            <a:off x="11583988" y="6562725"/>
            <a:ext cx="627063"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lvl1pPr algn="r">
              <a:defRPr sz="1200" b="1">
                <a:solidFill>
                  <a:schemeClr val="bg1"/>
                </a:solidFill>
                <a:latin typeface="Arial" panose="020B0604020202020204" pitchFamily="34" charset="0"/>
              </a:defRPr>
            </a:lvl1p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
        <p:nvSpPr>
          <p:cNvPr id="17" name="椭圆 16"/>
          <p:cNvSpPr/>
          <p:nvPr/>
        </p:nvSpPr>
        <p:spPr bwMode="auto">
          <a:xfrm>
            <a:off x="10439400" y="0"/>
            <a:ext cx="1062038" cy="884238"/>
          </a:xfrm>
          <a:prstGeom prst="ellipse">
            <a:avLst/>
          </a:prstGeom>
          <a:solidFill>
            <a:schemeClr val="bg1"/>
          </a:solidFill>
          <a:ln w="12700" cap="flat" cmpd="sng" algn="ctr">
            <a:noFill/>
            <a:prstDash val="solid"/>
            <a:round/>
            <a:headEnd type="none" w="med" len="med"/>
            <a:tailEnd type="none" w="med" len="med"/>
          </a:ln>
          <a:effectLst/>
        </p:spPr>
        <p:txBody>
          <a:bodyPr lIns="155076" tIns="101907" rIns="155076" bIns="101907">
            <a:spAutoFit/>
          </a:body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71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7" name="椭圆 6"/>
          <p:cNvSpPr/>
          <p:nvPr/>
        </p:nvSpPr>
        <p:spPr bwMode="auto">
          <a:xfrm>
            <a:off x="8482013" y="1588"/>
            <a:ext cx="855663" cy="884238"/>
          </a:xfrm>
          <a:prstGeom prst="ellipse">
            <a:avLst/>
          </a:prstGeom>
          <a:solidFill>
            <a:schemeClr val="lt1"/>
          </a:solidFill>
          <a:ln w="12700" cap="flat" cmpd="sng" algn="ctr">
            <a:noFill/>
            <a:prstDash val="solid"/>
            <a:round/>
            <a:headEnd type="none" w="med" len="med"/>
            <a:tailEnd type="none" w="med" len="med"/>
          </a:ln>
          <a:effectLst/>
        </p:spPr>
        <p:txBody>
          <a:bodyPr lIns="155076" tIns="101907" rIns="155076" bIns="101907">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71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8" name="Rectangle 2"/>
          <p:cNvSpPr>
            <a:spLocks noChangeArrowheads="1"/>
          </p:cNvSpPr>
          <p:nvPr/>
        </p:nvSpPr>
        <p:spPr bwMode="auto">
          <a:xfrm>
            <a:off x="0" y="6553200"/>
            <a:ext cx="12192000" cy="304800"/>
          </a:xfrm>
          <a:prstGeom prst="rect">
            <a:avLst/>
          </a:prstGeom>
          <a:solidFill>
            <a:srgbClr val="2B519A"/>
          </a:solidFill>
          <a:ln>
            <a:noFill/>
          </a:ln>
          <a:effectLst/>
        </p:spPr>
        <p:txBody>
          <a:bodyPr wrap="none" anchor="ctr"/>
          <a:lstStyle/>
          <a:p>
            <a:pPr marL="0" marR="0" lvl="0" indent="0" algn="l" defTabSz="914400" rtl="0" eaLnBrk="1" fontAlgn="auto" latinLnBrk="0" hangingPunct="1">
              <a:lnSpc>
                <a:spcPct val="110000"/>
              </a:lnSpc>
              <a:spcBef>
                <a:spcPts val="0"/>
              </a:spcBef>
              <a:spcAft>
                <a:spcPct val="35000"/>
              </a:spcAft>
              <a:buClrTx/>
              <a:buSzTx/>
              <a:buFontTx/>
              <a:buNone/>
              <a:defRPr/>
            </a:pPr>
            <a:endParaRPr kumimoji="0" lang="zh-CN" altLang="en-US" sz="2710" b="1"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mn-lt"/>
              <a:ea typeface="黑体" panose="02010609060101010101" pitchFamily="49" charset="-122"/>
              <a:cs typeface="+mn-cs"/>
            </a:endParaRPr>
          </a:p>
        </p:txBody>
      </p:sp>
      <p:sp>
        <p:nvSpPr>
          <p:cNvPr id="9" name="Rectangle 5"/>
          <p:cNvSpPr>
            <a:spLocks noChangeArrowheads="1"/>
          </p:cNvSpPr>
          <p:nvPr/>
        </p:nvSpPr>
        <p:spPr bwMode="auto">
          <a:xfrm>
            <a:off x="911225" y="4763"/>
            <a:ext cx="10440988" cy="812800"/>
          </a:xfrm>
          <a:prstGeom prst="rect">
            <a:avLst/>
          </a:prstGeom>
          <a:solidFill>
            <a:srgbClr val="325FAF"/>
          </a:solidFill>
          <a:ln>
            <a:noFill/>
          </a:ln>
        </p:spPr>
        <p:txBody>
          <a:bodyPr wrap="none" anchor="ct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ctr" defTabSz="914400" rtl="0" eaLnBrk="1" fontAlgn="base" latinLnBrk="0" hangingPunct="1">
              <a:lnSpc>
                <a:spcPct val="100000"/>
              </a:lnSpc>
              <a:spcBef>
                <a:spcPct val="20000"/>
              </a:spcBef>
              <a:spcAft>
                <a:spcPct val="0"/>
              </a:spcAft>
              <a:buClr>
                <a:srgbClr val="FFCC66"/>
              </a:buClr>
              <a:buSzTx/>
              <a:buFontTx/>
              <a:buChar char="•"/>
              <a:defRPr/>
            </a:pPr>
            <a:endParaRPr kumimoji="0" lang="en-US" altLang="zh-CN" sz="2215" b="0" i="0" u="none" strike="noStrike" kern="1200" cap="none" spc="0" normalizeH="0" baseline="0" noProof="0">
              <a:ln>
                <a:noFill/>
              </a:ln>
              <a:solidFill>
                <a:prstClr val="white"/>
              </a:solidFill>
              <a:effectLst/>
              <a:uLnTx/>
              <a:uFillTx/>
              <a:latin typeface="Arial" panose="020B0604020202020204" pitchFamily="34" charset="0"/>
              <a:ea typeface="黑体" panose="02010609060101010101" pitchFamily="49" charset="-122"/>
              <a:cs typeface="+mn-cs"/>
            </a:endParaRPr>
          </a:p>
        </p:txBody>
      </p:sp>
      <p:sp>
        <p:nvSpPr>
          <p:cNvPr id="10" name="椭圆 9"/>
          <p:cNvSpPr/>
          <p:nvPr/>
        </p:nvSpPr>
        <p:spPr bwMode="auto">
          <a:xfrm>
            <a:off x="10883900" y="1588"/>
            <a:ext cx="900113" cy="812800"/>
          </a:xfrm>
          <a:prstGeom prst="ellipse">
            <a:avLst/>
          </a:prstGeom>
          <a:solidFill>
            <a:schemeClr val="lt1"/>
          </a:solidFill>
          <a:ln w="12700" cap="flat" cmpd="sng" algn="ctr">
            <a:noFill/>
            <a:prstDash val="solid"/>
            <a:round/>
            <a:headEnd type="none" w="med" len="med"/>
            <a:tailEnd type="none" w="med" len="med"/>
          </a:ln>
          <a:effectLst/>
        </p:spPr>
        <p:txBody>
          <a:bodyPr lIns="155076" tIns="101907" rIns="155076" bIns="101907">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71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sp>
        <p:nvSpPr>
          <p:cNvPr id="15" name="椭圆 14"/>
          <p:cNvSpPr/>
          <p:nvPr/>
        </p:nvSpPr>
        <p:spPr bwMode="auto">
          <a:xfrm>
            <a:off x="500063" y="0"/>
            <a:ext cx="915988" cy="812800"/>
          </a:xfrm>
          <a:prstGeom prst="ellipse">
            <a:avLst/>
          </a:prstGeom>
          <a:solidFill>
            <a:schemeClr val="lt1"/>
          </a:solidFill>
          <a:ln w="12700" cap="flat" cmpd="sng" algn="ctr">
            <a:noFill/>
            <a:prstDash val="solid"/>
            <a:round/>
            <a:headEnd type="none" w="med" len="med"/>
            <a:tailEnd type="none" w="med" len="med"/>
          </a:ln>
          <a:effectLst/>
        </p:spPr>
        <p:txBody>
          <a:bodyPr lIns="155076" tIns="101907" rIns="155076" bIns="101907">
            <a:spAutoFit/>
          </a:bodyPr>
          <a:lstStyle>
            <a:defPPr>
              <a:defRPr lang="en-GB"/>
            </a:defPPr>
            <a:lvl1pPr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2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710" b="1" i="0" u="none" strike="noStrike" kern="1200" cap="none" spc="0" normalizeH="0" baseline="0" noProof="0">
              <a:ln>
                <a:noFill/>
              </a:ln>
              <a:solidFill>
                <a:srgbClr val="A50021"/>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endParaRPr>
          </a:p>
        </p:txBody>
      </p:sp>
      <p:pic>
        <p:nvPicPr>
          <p:cNvPr id="1034" name="图片 11" descr="文本&#10;&#10;描述已自动生成"/>
          <p:cNvPicPr>
            <a:picLocks noChangeAspect="1"/>
          </p:cNvPicPr>
          <p:nvPr/>
        </p:nvPicPr>
        <p:blipFill>
          <a:blip r:embed="rId3"/>
          <a:srcRect r="80316"/>
          <a:stretch>
            <a:fillRect/>
          </a:stretch>
        </p:blipFill>
        <p:spPr>
          <a:xfrm>
            <a:off x="11280775" y="0"/>
            <a:ext cx="855663" cy="852488"/>
          </a:xfrm>
          <a:prstGeom prst="rect">
            <a:avLst/>
          </a:prstGeom>
          <a:solidFill>
            <a:schemeClr val="bg1"/>
          </a:solidFill>
          <a:ln w="9525">
            <a:noFill/>
          </a:ln>
        </p:spPr>
      </p:pic>
      <p:pic>
        <p:nvPicPr>
          <p:cNvPr id="1035" name="图片 10"/>
          <p:cNvPicPr>
            <a:picLocks noChangeAspect="1"/>
          </p:cNvPicPr>
          <p:nvPr/>
        </p:nvPicPr>
        <p:blipFill>
          <a:blip r:embed="rId4"/>
          <a:srcRect l="22488" r="18954" b="38628"/>
          <a:stretch>
            <a:fillRect/>
          </a:stretch>
        </p:blipFill>
        <p:spPr>
          <a:xfrm>
            <a:off x="150813" y="34925"/>
            <a:ext cx="831850" cy="7826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4" r:id="rId1"/>
  </p:sldLayoutIdLst>
  <p:hf hdr="0" ftr="0" dt="0"/>
  <p:txStyles>
    <p:titleStyle>
      <a:lvl1pPr algn="r" rtl="0" eaLnBrk="1" fontAlgn="base" hangingPunct="1">
        <a:spcBef>
          <a:spcPct val="0"/>
        </a:spcBef>
        <a:spcAft>
          <a:spcPct val="0"/>
        </a:spcAft>
        <a:defRPr sz="3200" b="1">
          <a:solidFill>
            <a:schemeClr val="bg1"/>
          </a:solidFill>
          <a:latin typeface="+mj-lt"/>
          <a:ea typeface="+mj-ea"/>
          <a:cs typeface="+mj-cs"/>
        </a:defRPr>
      </a:lvl1pPr>
      <a:lvl2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2pPr>
      <a:lvl3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3pPr>
      <a:lvl4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4pPr>
      <a:lvl5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lr>
          <a:srgbClr val="F1AF00"/>
        </a:buClr>
        <a:buFont typeface="Arial" panose="020B0604020202020204" pitchFamily="34" charset="0"/>
        <a:buChar char="–"/>
        <a:defRPr sz="2100">
          <a:solidFill>
            <a:srgbClr val="00338F"/>
          </a:solidFill>
          <a:latin typeface="+mn-lt"/>
          <a:ea typeface="宋体" panose="02010600030101010101" pitchFamily="2" charset="-122"/>
        </a:defRPr>
      </a:lvl2pPr>
      <a:lvl3pPr marL="1143000" indent="-228600" algn="l" rtl="0" eaLnBrk="1" fontAlgn="base" hangingPunct="1">
        <a:spcBef>
          <a:spcPct val="20000"/>
        </a:spcBef>
        <a:spcAft>
          <a:spcPct val="0"/>
        </a:spcAft>
        <a:buClr>
          <a:srgbClr val="F1AF00"/>
        </a:buClr>
        <a:buFont typeface="Wingdings" panose="05000000000000000000" pitchFamily="2" charset="2"/>
        <a:buChar char="§"/>
        <a:defRPr sz="1900">
          <a:solidFill>
            <a:srgbClr val="00338F"/>
          </a:solidFill>
          <a:latin typeface="+mn-lt"/>
          <a:ea typeface="宋体" panose="02010600030101010101" pitchFamily="2" charset="-122"/>
        </a:defRPr>
      </a:lvl3pPr>
      <a:lvl4pPr marL="1600200" indent="-228600" algn="l" rtl="0" eaLnBrk="1" fontAlgn="base" hangingPunct="1">
        <a:spcBef>
          <a:spcPct val="20000"/>
        </a:spcBef>
        <a:spcAft>
          <a:spcPct val="0"/>
        </a:spcAft>
        <a:buClr>
          <a:srgbClr val="F1AF00"/>
        </a:buClr>
        <a:buChar char="•"/>
        <a:defRPr sz="2000" i="1">
          <a:solidFill>
            <a:srgbClr val="00338F"/>
          </a:solidFill>
          <a:latin typeface="+mn-lt"/>
          <a:ea typeface="宋体" panose="02010600030101010101" pitchFamily="2" charset="-122"/>
        </a:defRPr>
      </a:lvl4pPr>
      <a:lvl5pPr marL="2057400" indent="-228600" algn="l" rtl="0" eaLnBrk="1" fontAlgn="base" hangingPunct="1">
        <a:spcBef>
          <a:spcPct val="20000"/>
        </a:spcBef>
        <a:spcAft>
          <a:spcPct val="0"/>
        </a:spcAft>
        <a:buClr>
          <a:srgbClr val="F1AF00"/>
        </a:buClr>
        <a:buChar char="o"/>
        <a:defRPr sz="1600">
          <a:solidFill>
            <a:srgbClr val="00338F"/>
          </a:solidFill>
          <a:latin typeface="+mn-lt"/>
          <a:ea typeface="宋体" panose="02010600030101010101" pitchFamily="2" charset="-122"/>
        </a:defRPr>
      </a:lvl5pPr>
      <a:lvl6pPr marL="2514600" indent="-228600" algn="l" rtl="0" eaLnBrk="1" fontAlgn="base" hangingPunct="1">
        <a:spcBef>
          <a:spcPct val="20000"/>
        </a:spcBef>
        <a:spcAft>
          <a:spcPct val="0"/>
        </a:spcAft>
        <a:buClr>
          <a:srgbClr val="F1AF00"/>
        </a:buClr>
        <a:buChar char="o"/>
        <a:defRPr sz="1600">
          <a:solidFill>
            <a:srgbClr val="00338F"/>
          </a:solidFill>
          <a:latin typeface="+mn-lt"/>
        </a:defRPr>
      </a:lvl6pPr>
      <a:lvl7pPr marL="2971800" indent="-228600" algn="l" rtl="0" eaLnBrk="1" fontAlgn="base" hangingPunct="1">
        <a:spcBef>
          <a:spcPct val="20000"/>
        </a:spcBef>
        <a:spcAft>
          <a:spcPct val="0"/>
        </a:spcAft>
        <a:buClr>
          <a:srgbClr val="F1AF00"/>
        </a:buClr>
        <a:buChar char="o"/>
        <a:defRPr sz="1600">
          <a:solidFill>
            <a:srgbClr val="00338F"/>
          </a:solidFill>
          <a:latin typeface="+mn-lt"/>
        </a:defRPr>
      </a:lvl7pPr>
      <a:lvl8pPr marL="3429000" indent="-228600" algn="l" rtl="0" eaLnBrk="1" fontAlgn="base" hangingPunct="1">
        <a:spcBef>
          <a:spcPct val="20000"/>
        </a:spcBef>
        <a:spcAft>
          <a:spcPct val="0"/>
        </a:spcAft>
        <a:buClr>
          <a:srgbClr val="F1AF00"/>
        </a:buClr>
        <a:buChar char="o"/>
        <a:defRPr sz="1600">
          <a:solidFill>
            <a:srgbClr val="00338F"/>
          </a:solidFill>
          <a:latin typeface="+mn-lt"/>
        </a:defRPr>
      </a:lvl8pPr>
      <a:lvl9pPr marL="3886200" indent="-228600" algn="l" rtl="0" eaLnBrk="1" fontAlgn="base" hangingPunct="1">
        <a:spcBef>
          <a:spcPct val="20000"/>
        </a:spcBef>
        <a:spcAft>
          <a:spcPct val="0"/>
        </a:spcAft>
        <a:buClr>
          <a:srgbClr val="F1AF00"/>
        </a:buClr>
        <a:buChar char="o"/>
        <a:defRPr sz="1600">
          <a:solidFill>
            <a:srgbClr val="00338F"/>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5.tiff"/><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Autofit/>
          </a:bodyPr>
          <a:lstStyle/>
          <a:p>
            <a:r>
              <a:rPr lang="en-US" altLang="zh-CN" sz="3200" dirty="0">
                <a:solidFill>
                  <a:srgbClr val="0070C0"/>
                </a:solidFill>
                <a:latin typeface="Arial" panose="020B0604020202020204" pitchFamily="34" charset="0"/>
                <a:ea typeface="微软雅黑" panose="020B0503020204020204" pitchFamily="34" charset="-122"/>
                <a:cs typeface="Arial" panose="020B0604020202020204" pitchFamily="34" charset="0"/>
              </a:rPr>
              <a:t>Recent progress in high-frequency pulse electropolishing of niobium and SRF cavity in ionic liquid</a:t>
            </a:r>
            <a:endParaRPr lang="zh-CN" altLang="en-US" sz="32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1</a:t>
            </a:fld>
            <a:endParaRPr lang="zh-CN" altLang="en-US" strike="noStrike" noProof="1">
              <a:latin typeface="Arial" panose="020B0604020202020204" pitchFamily="34" charset="0"/>
            </a:endParaRPr>
          </a:p>
        </p:txBody>
      </p:sp>
      <p:sp>
        <p:nvSpPr>
          <p:cNvPr id="6" name="副标题 3074"/>
          <p:cNvSpPr txBox="1"/>
          <p:nvPr/>
        </p:nvSpPr>
        <p:spPr>
          <a:xfrm>
            <a:off x="0" y="4052664"/>
            <a:ext cx="12192000" cy="1752600"/>
          </a:xfrm>
        </p:spPr>
        <p:txBody>
          <a:bodyPr lIns="90000" tIns="46800" rIns="90000" bIns="46800" anchor="t" anchorCtr="0">
            <a:normAutofit/>
          </a:bodyPr>
          <a:lstStyle>
            <a:lvl1pPr marL="0" indent="0" algn="ctr" rtl="0" eaLnBrk="1" fontAlgn="auto" latinLnBrk="0" hangingPunct="1">
              <a:lnSpc>
                <a:spcPct val="110000"/>
              </a:lnSpc>
              <a:spcBef>
                <a:spcPct val="20000"/>
              </a:spcBef>
              <a:spcAft>
                <a:spcPct val="0"/>
              </a:spcAft>
              <a:buClr>
                <a:srgbClr val="F1AF00"/>
              </a:buClr>
              <a:buNone/>
              <a:defRPr sz="2215" b="1" u="none" strike="noStrike" kern="1200" cap="none" spc="200" normalizeH="0" baseline="0">
                <a:solidFill>
                  <a:schemeClr val="tx1">
                    <a:lumMod val="65000"/>
                    <a:lumOff val="35000"/>
                  </a:schemeClr>
                </a:solidFill>
                <a:uFillTx/>
                <a:latin typeface="+mn-lt"/>
                <a:ea typeface="+mn-ea"/>
                <a:cs typeface="+mn-cs"/>
              </a:defRPr>
            </a:lvl1pPr>
            <a:lvl2pPr marL="422275" indent="0" algn="ctr" rtl="0" eaLnBrk="1" fontAlgn="base" hangingPunct="1">
              <a:spcBef>
                <a:spcPct val="20000"/>
              </a:spcBef>
              <a:spcAft>
                <a:spcPct val="0"/>
              </a:spcAft>
              <a:buClr>
                <a:srgbClr val="F1AF00"/>
              </a:buClr>
              <a:buFont typeface="Arial" panose="020B0604020202020204" pitchFamily="34" charset="0"/>
              <a:buNone/>
              <a:defRPr sz="1845">
                <a:solidFill>
                  <a:srgbClr val="00338F"/>
                </a:solidFill>
                <a:latin typeface="+mn-lt"/>
                <a:ea typeface="宋体" panose="02010600030101010101" pitchFamily="2" charset="-122"/>
              </a:defRPr>
            </a:lvl2pPr>
            <a:lvl3pPr marL="843915" indent="0" algn="ctr" rtl="0" eaLnBrk="1" fontAlgn="base" hangingPunct="1">
              <a:spcBef>
                <a:spcPct val="20000"/>
              </a:spcBef>
              <a:spcAft>
                <a:spcPct val="0"/>
              </a:spcAft>
              <a:buClr>
                <a:srgbClr val="F1AF00"/>
              </a:buClr>
              <a:buFont typeface="Wingdings" panose="05000000000000000000" pitchFamily="2" charset="2"/>
              <a:buNone/>
              <a:defRPr sz="1660">
                <a:solidFill>
                  <a:srgbClr val="00338F"/>
                </a:solidFill>
                <a:latin typeface="+mn-lt"/>
                <a:ea typeface="宋体" panose="02010600030101010101" pitchFamily="2" charset="-122"/>
              </a:defRPr>
            </a:lvl3pPr>
            <a:lvl4pPr marL="1266190" indent="0" algn="ctr" rtl="0" eaLnBrk="1" fontAlgn="base" hangingPunct="1">
              <a:spcBef>
                <a:spcPct val="20000"/>
              </a:spcBef>
              <a:spcAft>
                <a:spcPct val="0"/>
              </a:spcAft>
              <a:buClr>
                <a:srgbClr val="F1AF00"/>
              </a:buClr>
              <a:buNone/>
              <a:defRPr sz="1475" i="1">
                <a:solidFill>
                  <a:srgbClr val="00338F"/>
                </a:solidFill>
                <a:latin typeface="+mn-lt"/>
                <a:ea typeface="宋体" panose="02010600030101010101" pitchFamily="2" charset="-122"/>
              </a:defRPr>
            </a:lvl4pPr>
            <a:lvl5pPr marL="1687830" indent="0" algn="ctr" rtl="0" eaLnBrk="1" fontAlgn="base" hangingPunct="1">
              <a:spcBef>
                <a:spcPct val="20000"/>
              </a:spcBef>
              <a:spcAft>
                <a:spcPct val="0"/>
              </a:spcAft>
              <a:buClr>
                <a:srgbClr val="F1AF00"/>
              </a:buClr>
              <a:buNone/>
              <a:defRPr sz="1475">
                <a:solidFill>
                  <a:srgbClr val="00338F"/>
                </a:solidFill>
                <a:latin typeface="+mn-lt"/>
                <a:ea typeface="宋体" panose="02010600030101010101" pitchFamily="2" charset="-122"/>
              </a:defRPr>
            </a:lvl5pPr>
            <a:lvl6pPr marL="2110105" indent="0" algn="ctr" rtl="0" eaLnBrk="1" fontAlgn="base" hangingPunct="1">
              <a:spcBef>
                <a:spcPct val="20000"/>
              </a:spcBef>
              <a:spcAft>
                <a:spcPct val="0"/>
              </a:spcAft>
              <a:buClr>
                <a:srgbClr val="F1AF00"/>
              </a:buClr>
              <a:buNone/>
              <a:defRPr sz="1475">
                <a:solidFill>
                  <a:srgbClr val="00338F"/>
                </a:solidFill>
                <a:latin typeface="+mn-lt"/>
              </a:defRPr>
            </a:lvl6pPr>
            <a:lvl7pPr marL="2532380" indent="0" algn="ctr" rtl="0" eaLnBrk="1" fontAlgn="base" hangingPunct="1">
              <a:spcBef>
                <a:spcPct val="20000"/>
              </a:spcBef>
              <a:spcAft>
                <a:spcPct val="0"/>
              </a:spcAft>
              <a:buClr>
                <a:srgbClr val="F1AF00"/>
              </a:buClr>
              <a:buNone/>
              <a:defRPr sz="1475">
                <a:solidFill>
                  <a:srgbClr val="00338F"/>
                </a:solidFill>
                <a:latin typeface="+mn-lt"/>
              </a:defRPr>
            </a:lvl7pPr>
            <a:lvl8pPr marL="2954020" indent="0" algn="ctr" rtl="0" eaLnBrk="1" fontAlgn="base" hangingPunct="1">
              <a:spcBef>
                <a:spcPct val="20000"/>
              </a:spcBef>
              <a:spcAft>
                <a:spcPct val="0"/>
              </a:spcAft>
              <a:buClr>
                <a:srgbClr val="F1AF00"/>
              </a:buClr>
              <a:buNone/>
              <a:defRPr sz="1475">
                <a:solidFill>
                  <a:srgbClr val="00338F"/>
                </a:solidFill>
                <a:latin typeface="+mn-lt"/>
              </a:defRPr>
            </a:lvl8pPr>
            <a:lvl9pPr marL="3376295" indent="0" algn="ctr" rtl="0" eaLnBrk="1" fontAlgn="base" hangingPunct="1">
              <a:spcBef>
                <a:spcPct val="20000"/>
              </a:spcBef>
              <a:spcAft>
                <a:spcPct val="0"/>
              </a:spcAft>
              <a:buClr>
                <a:srgbClr val="F1AF00"/>
              </a:buClr>
              <a:buNone/>
              <a:defRPr sz="1475">
                <a:solidFill>
                  <a:srgbClr val="00338F"/>
                </a:solidFill>
                <a:latin typeface="+mn-lt"/>
              </a:defRPr>
            </a:lvl9pPr>
          </a:lstStyle>
          <a:p>
            <a:pPr>
              <a:lnSpc>
                <a:spcPct val="150000"/>
              </a:lnSpc>
            </a:pPr>
            <a:r>
              <a:rPr lang="en-US" altLang="zh-CN" sz="2000" dirty="0">
                <a:solidFill>
                  <a:srgbClr val="002060"/>
                </a:solidFill>
                <a:latin typeface="Arial" panose="020B0604020202020204" pitchFamily="34" charset="0"/>
                <a:ea typeface="微软雅黑" panose="020B0503020204020204" pitchFamily="34" charset="-122"/>
                <a:cs typeface="Arial" panose="020B0604020202020204" pitchFamily="34" charset="0"/>
              </a:rPr>
              <a:t>Qingwei Chu</a:t>
            </a:r>
          </a:p>
          <a:p>
            <a:pPr>
              <a:lnSpc>
                <a:spcPct val="150000"/>
              </a:lnSpc>
            </a:pPr>
            <a:r>
              <a:rPr lang="en-US" altLang="zh-CN" sz="2000" dirty="0">
                <a:solidFill>
                  <a:srgbClr val="002060"/>
                </a:solidFill>
                <a:latin typeface="Arial" panose="020B0604020202020204" pitchFamily="34" charset="0"/>
                <a:ea typeface="微软雅黑" panose="020B0503020204020204" pitchFamily="34" charset="-122"/>
                <a:cs typeface="Arial" panose="020B0604020202020204" pitchFamily="34" charset="0"/>
              </a:rPr>
              <a:t>Institute of Modern Physics, Chinese Academy of Sciences</a:t>
            </a:r>
          </a:p>
          <a:p>
            <a:pPr>
              <a:lnSpc>
                <a:spcPct val="150000"/>
              </a:lnSpc>
            </a:pPr>
            <a:r>
              <a:rPr lang="en-US" altLang="zh-CN" sz="2000" dirty="0">
                <a:solidFill>
                  <a:srgbClr val="002060"/>
                </a:solidFill>
                <a:latin typeface="Arial" panose="020B0604020202020204" pitchFamily="34" charset="0"/>
                <a:ea typeface="微软雅黑" panose="020B0503020204020204" pitchFamily="34" charset="-122"/>
                <a:cs typeface="Arial" panose="020B0604020202020204" pitchFamily="34" charset="0"/>
              </a:rPr>
              <a:t>2026.6.9</a:t>
            </a:r>
            <a:endParaRPr lang="zh-CN" altLang="zh-CN" sz="200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灯片编号占位符 1"/>
          <p:cNvSpPr txBox="1"/>
          <p:nvPr/>
        </p:nvSpPr>
        <p:spPr bwMode="auto">
          <a:xfrm>
            <a:off x="11583988" y="6562725"/>
            <a:ext cx="627063"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defPPr>
              <a:defRPr lang="zh-CN"/>
            </a:defPPr>
            <a:lvl1pPr marL="0" lvl="0" indent="0" algn="r" defTabSz="914400" rtl="0" eaLnBrk="1" fontAlgn="base" latinLnBrk="0" hangingPunct="1">
              <a:lnSpc>
                <a:spcPct val="100000"/>
              </a:lnSpc>
              <a:spcBef>
                <a:spcPct val="0"/>
              </a:spcBef>
              <a:spcAft>
                <a:spcPct val="0"/>
              </a:spcAft>
              <a:buNone/>
              <a:defRPr sz="1200" b="1" i="0" u="none" kern="1200" baseline="0">
                <a:solidFill>
                  <a:schemeClr val="bg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fld id="{9A0DB2DC-4C9A-4742-B13C-FB6460FD3503}" type="slidenum">
              <a:rPr lang="zh-CN" altLang="en-US" noProof="1" smtClean="0"/>
              <a:t>1</a:t>
            </a:fld>
            <a:endParaRPr lang="zh-CN" altLang="en-US" noProof="1"/>
          </a:p>
        </p:txBody>
      </p:sp>
      <p:sp>
        <p:nvSpPr>
          <p:cNvPr id="8" name="矩形 7"/>
          <p:cNvSpPr/>
          <p:nvPr/>
        </p:nvSpPr>
        <p:spPr>
          <a:xfrm>
            <a:off x="21187" y="6525344"/>
            <a:ext cx="12192000" cy="369332"/>
          </a:xfrm>
          <a:prstGeom prst="rect">
            <a:avLst/>
          </a:prstGeom>
        </p:spPr>
        <p:txBody>
          <a:bodyPr wrap="square">
            <a:spAutoFit/>
          </a:bodyPr>
          <a:lstStyle/>
          <a:p>
            <a:pPr algn="ctr"/>
            <a:r>
              <a:rPr lang="en-US" altLang="zh-CN" dirty="0">
                <a:solidFill>
                  <a:schemeClr val="bg1"/>
                </a:solidFill>
                <a:latin typeface="+mj-lt"/>
              </a:rPr>
              <a:t> TESLA Technology Collaboration (TTC) 2026</a:t>
            </a:r>
            <a:endParaRPr lang="zh-CN" altLang="en-US" dirty="0">
              <a:solidFill>
                <a:schemeClr val="bg1"/>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latin typeface="+mn-lt"/>
                <a:ea typeface="微软雅黑" panose="020B0503020204020204" pitchFamily="34" charset="-122"/>
              </a:rPr>
              <a:t>02 Sample Study</a:t>
            </a:r>
          </a:p>
        </p:txBody>
      </p:sp>
      <p:sp>
        <p:nvSpPr>
          <p:cNvPr id="8" name="灯片编号占位符 7"/>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10</a:t>
            </a:fld>
            <a:endParaRPr lang="zh-CN" altLang="en-US" strike="noStrike" noProof="1">
              <a:latin typeface="Arial" panose="020B0604020202020204" pitchFamily="34" charset="0"/>
            </a:endParaRPr>
          </a:p>
        </p:txBody>
      </p:sp>
      <p:pic>
        <p:nvPicPr>
          <p:cNvPr id="3" name="图片 2"/>
          <p:cNvPicPr>
            <a:picLocks noChangeAspect="1"/>
          </p:cNvPicPr>
          <p:nvPr/>
        </p:nvPicPr>
        <p:blipFill>
          <a:blip r:embed="rId3"/>
          <a:stretch>
            <a:fillRect/>
          </a:stretch>
        </p:blipFill>
        <p:spPr>
          <a:xfrm>
            <a:off x="3647728" y="1456396"/>
            <a:ext cx="6193114" cy="2125602"/>
          </a:xfrm>
          <a:prstGeom prst="rect">
            <a:avLst/>
          </a:prstGeom>
        </p:spPr>
      </p:pic>
      <p:sp>
        <p:nvSpPr>
          <p:cNvPr id="18" name="文本框 17"/>
          <p:cNvSpPr txBox="1"/>
          <p:nvPr/>
        </p:nvSpPr>
        <p:spPr>
          <a:xfrm>
            <a:off x="3647728" y="3212666"/>
            <a:ext cx="1287532" cy="369332"/>
          </a:xfrm>
          <a:prstGeom prst="rect">
            <a:avLst/>
          </a:prstGeom>
          <a:noFill/>
        </p:spPr>
        <p:txBody>
          <a:bodyPr wrap="none" rtlCol="0">
            <a:spAutoFit/>
          </a:bodyPr>
          <a:lstStyle/>
          <a:p>
            <a:pPr algn="l"/>
            <a:r>
              <a:rPr lang="en-US" altLang="zh-CN" b="1" dirty="0">
                <a:effectLst/>
                <a:ea typeface="微软雅黑" panose="020B0503020204020204" pitchFamily="34" charset="-122"/>
                <a:cs typeface="Arial" panose="020B0604020202020204" pitchFamily="34" charset="0"/>
                <a:sym typeface="+mn-ea"/>
              </a:rPr>
              <a:t>White film</a:t>
            </a:r>
            <a:endParaRPr lang="zh-CN" altLang="en-US" b="1" dirty="0">
              <a:effectLst/>
              <a:ea typeface="微软雅黑" panose="020B0503020204020204" pitchFamily="34" charset="-122"/>
              <a:cs typeface="Arial" panose="020B0604020202020204" pitchFamily="34" charset="0"/>
              <a:sym typeface="+mn-ea"/>
            </a:endParaRPr>
          </a:p>
        </p:txBody>
      </p:sp>
      <p:sp>
        <p:nvSpPr>
          <p:cNvPr id="19" name="文本框 18"/>
          <p:cNvSpPr txBox="1"/>
          <p:nvPr/>
        </p:nvSpPr>
        <p:spPr>
          <a:xfrm>
            <a:off x="6744285" y="3210384"/>
            <a:ext cx="1633781" cy="369332"/>
          </a:xfrm>
          <a:prstGeom prst="rect">
            <a:avLst/>
          </a:prstGeom>
          <a:noFill/>
        </p:spPr>
        <p:txBody>
          <a:bodyPr wrap="none" rtlCol="0">
            <a:spAutoFit/>
          </a:bodyPr>
          <a:lstStyle/>
          <a:p>
            <a:r>
              <a:rPr lang="en-US" altLang="zh-CN" b="1" dirty="0"/>
              <a:t>Bright region</a:t>
            </a:r>
            <a:endParaRPr lang="zh-CN" altLang="en-US" b="1" dirty="0">
              <a:effectLst/>
              <a:ea typeface="微软雅黑" panose="020B0503020204020204" pitchFamily="34" charset="-122"/>
              <a:cs typeface="Arial" panose="020B0604020202020204" pitchFamily="34" charset="0"/>
              <a:sym typeface="+mn-ea"/>
            </a:endParaRPr>
          </a:p>
        </p:txBody>
      </p:sp>
      <p:sp>
        <p:nvSpPr>
          <p:cNvPr id="21" name="文本框 20"/>
          <p:cNvSpPr txBox="1"/>
          <p:nvPr/>
        </p:nvSpPr>
        <p:spPr>
          <a:xfrm>
            <a:off x="1" y="926534"/>
            <a:ext cx="12211050" cy="400110"/>
          </a:xfrm>
          <a:prstGeom prst="rect">
            <a:avLst/>
          </a:prstGeom>
          <a:noFill/>
        </p:spPr>
        <p:txBody>
          <a:bodyPr wrap="square">
            <a:spAutoFit/>
          </a:bodyPr>
          <a:lstStyle/>
          <a:p>
            <a:pPr algn="ctr"/>
            <a:r>
              <a:rPr lang="en-US" altLang="zh-CN" sz="2000" b="1" i="0" dirty="0">
                <a:solidFill>
                  <a:srgbClr val="C00000"/>
                </a:solidFill>
                <a:effectLst/>
                <a:cs typeface="Arial" panose="020B0604020202020204" pitchFamily="34" charset="0"/>
              </a:rPr>
              <a:t>Bright Region vs. White Film Region – Comparison &amp; Analysis</a:t>
            </a:r>
            <a:endParaRPr lang="zh-CN" altLang="en-US" sz="2000" dirty="0">
              <a:solidFill>
                <a:srgbClr val="C00000"/>
              </a:solidFill>
              <a:cs typeface="Arial" panose="020B0604020202020204" pitchFamily="34" charset="0"/>
            </a:endParaRPr>
          </a:p>
        </p:txBody>
      </p:sp>
      <p:sp>
        <p:nvSpPr>
          <p:cNvPr id="33" name="文本框 32"/>
          <p:cNvSpPr txBox="1"/>
          <p:nvPr/>
        </p:nvSpPr>
        <p:spPr>
          <a:xfrm>
            <a:off x="385986" y="6021288"/>
            <a:ext cx="11665296" cy="452432"/>
          </a:xfrm>
          <a:prstGeom prst="rect">
            <a:avLst/>
          </a:prstGeom>
          <a:noFill/>
        </p:spPr>
        <p:txBody>
          <a:bodyPr wrap="square">
            <a:spAutoFit/>
          </a:bodyPr>
          <a:lstStyle/>
          <a:p>
            <a:pPr>
              <a:lnSpc>
                <a:spcPct val="130000"/>
              </a:lnSpc>
            </a:pPr>
            <a:r>
              <a:rPr lang="en-US" altLang="zh-CN" dirty="0">
                <a:solidFill>
                  <a:srgbClr val="00B050"/>
                </a:solidFill>
                <a:cs typeface="Arial" panose="020B0604020202020204" pitchFamily="34" charset="0"/>
              </a:rPr>
              <a:t>✅</a:t>
            </a:r>
            <a:r>
              <a:rPr lang="en-US" altLang="zh-CN" dirty="0">
                <a:solidFill>
                  <a:srgbClr val="C00000"/>
                </a:solidFill>
                <a:cs typeface="Arial" panose="020B0604020202020204" pitchFamily="34" charset="0"/>
              </a:rPr>
              <a:t> </a:t>
            </a:r>
            <a:r>
              <a:rPr lang="en-US" altLang="zh-CN" b="0" i="0" dirty="0">
                <a:solidFill>
                  <a:srgbClr val="C00000"/>
                </a:solidFill>
                <a:effectLst/>
                <a:cs typeface="Arial" panose="020B0604020202020204" pitchFamily="34" charset="0"/>
              </a:rPr>
              <a:t>The white film is attributed to surface roughness and pits from polishing, rather than the material composition.</a:t>
            </a:r>
            <a:endParaRPr lang="zh-CN" altLang="en-US" dirty="0">
              <a:solidFill>
                <a:srgbClr val="C00000"/>
              </a:solidFill>
              <a:cs typeface="Arial" panose="020B0604020202020204" pitchFamily="34" charset="0"/>
            </a:endParaRPr>
          </a:p>
        </p:txBody>
      </p:sp>
      <p:grpSp>
        <p:nvGrpSpPr>
          <p:cNvPr id="4" name="组合 3"/>
          <p:cNvGrpSpPr/>
          <p:nvPr/>
        </p:nvGrpSpPr>
        <p:grpSpPr>
          <a:xfrm>
            <a:off x="2711624" y="3632319"/>
            <a:ext cx="7612538" cy="2295274"/>
            <a:chOff x="522515" y="3581998"/>
            <a:chExt cx="7612538" cy="2295274"/>
          </a:xfrm>
        </p:grpSpPr>
        <p:pic>
          <p:nvPicPr>
            <p:cNvPr id="20" name="图片 19">
              <a:extLst>
                <a:ext uri="{FF2B5EF4-FFF2-40B4-BE49-F238E27FC236}">
                  <a16:creationId xmlns:a16="http://schemas.microsoft.com/office/drawing/2014/main" id="{789DE841-D2A6-99AE-E004-FEADDF608AD1}"/>
                </a:ext>
              </a:extLst>
            </p:cNvPr>
            <p:cNvPicPr>
              <a:picLocks noChangeAspect="1"/>
            </p:cNvPicPr>
            <p:nvPr/>
          </p:nvPicPr>
          <p:blipFill>
            <a:blip r:embed="rId4" cstate="print">
              <a:extLst>
                <a:ext uri="{28A0092B-C50C-407E-A947-70E740481C1C}">
                  <a14:useLocalDpi xmlns:a14="http://schemas.microsoft.com/office/drawing/2010/main" val="0"/>
                </a:ext>
              </a:extLst>
            </a:blip>
            <a:srcRect l="2242" t="20802" r="3787" b="28827"/>
            <a:stretch>
              <a:fillRect/>
            </a:stretch>
          </p:blipFill>
          <p:spPr>
            <a:xfrm>
              <a:off x="522515" y="3581998"/>
              <a:ext cx="7612538" cy="2295274"/>
            </a:xfrm>
            <a:prstGeom prst="rect">
              <a:avLst/>
            </a:prstGeom>
          </p:spPr>
        </p:pic>
        <p:sp>
          <p:nvSpPr>
            <p:cNvPr id="24" name="文本框 23"/>
            <p:cNvSpPr txBox="1"/>
            <p:nvPr/>
          </p:nvSpPr>
          <p:spPr>
            <a:xfrm>
              <a:off x="4385156" y="4869160"/>
              <a:ext cx="1040670" cy="307777"/>
            </a:xfrm>
            <a:prstGeom prst="rect">
              <a:avLst/>
            </a:prstGeom>
            <a:noFill/>
          </p:spPr>
          <p:txBody>
            <a:bodyPr wrap="none" rtlCol="0">
              <a:spAutoFit/>
            </a:bodyPr>
            <a:lstStyle/>
            <a:p>
              <a:pPr algn="l"/>
              <a:r>
                <a:rPr lang="en-US" altLang="zh-CN" sz="1400" b="1" dirty="0">
                  <a:effectLst/>
                  <a:ea typeface="微软雅黑" panose="020B0503020204020204" pitchFamily="34" charset="-122"/>
                  <a:cs typeface="Arial" panose="020B0604020202020204" pitchFamily="34" charset="0"/>
                  <a:sym typeface="+mn-ea"/>
                </a:rPr>
                <a:t>White film</a:t>
              </a:r>
              <a:endParaRPr lang="zh-CN" altLang="en-US" sz="1400" b="1" dirty="0">
                <a:effectLst/>
                <a:ea typeface="微软雅黑" panose="020B0503020204020204" pitchFamily="34" charset="-122"/>
                <a:cs typeface="Arial" panose="020B0604020202020204" pitchFamily="34" charset="0"/>
                <a:sym typeface="+mn-ea"/>
              </a:endParaRPr>
            </a:p>
          </p:txBody>
        </p:sp>
        <p:sp>
          <p:nvSpPr>
            <p:cNvPr id="25" name="文本框 24"/>
            <p:cNvSpPr txBox="1"/>
            <p:nvPr/>
          </p:nvSpPr>
          <p:spPr>
            <a:xfrm>
              <a:off x="6814850" y="4869160"/>
              <a:ext cx="1308371" cy="307777"/>
            </a:xfrm>
            <a:prstGeom prst="rect">
              <a:avLst/>
            </a:prstGeom>
            <a:noFill/>
          </p:spPr>
          <p:txBody>
            <a:bodyPr wrap="none" rtlCol="0">
              <a:spAutoFit/>
            </a:bodyPr>
            <a:lstStyle/>
            <a:p>
              <a:r>
                <a:rPr lang="en-US" altLang="zh-CN" sz="1400" b="1" dirty="0"/>
                <a:t>Bright region</a:t>
              </a:r>
              <a:endParaRPr lang="zh-CN" altLang="en-US" sz="1400" b="1" dirty="0">
                <a:effectLst/>
                <a:ea typeface="微软雅黑" panose="020B0503020204020204" pitchFamily="34" charset="-122"/>
                <a:cs typeface="Arial" panose="020B0604020202020204" pitchFamily="34" charset="0"/>
                <a:sym typeface="+mn-ea"/>
              </a:endParaRPr>
            </a:p>
          </p:txBody>
        </p:sp>
        <p:sp>
          <p:nvSpPr>
            <p:cNvPr id="32" name="文本框 23"/>
            <p:cNvSpPr txBox="1"/>
            <p:nvPr/>
          </p:nvSpPr>
          <p:spPr>
            <a:xfrm>
              <a:off x="1847528" y="4869160"/>
              <a:ext cx="1042273" cy="307777"/>
            </a:xfrm>
            <a:prstGeom prst="rect">
              <a:avLst/>
            </a:prstGeom>
            <a:noFill/>
          </p:spPr>
          <p:txBody>
            <a:bodyPr wrap="none" rtlCol="0">
              <a:spAutoFit/>
            </a:bodyPr>
            <a:lstStyle/>
            <a:p>
              <a:pPr algn="l"/>
              <a:r>
                <a:rPr lang="en-US" altLang="zh-CN" sz="1400" b="1" dirty="0">
                  <a:effectLst/>
                  <a:ea typeface="微软雅黑" panose="020B0503020204020204" pitchFamily="34" charset="-122"/>
                  <a:cs typeface="Arial" panose="020B0604020202020204" pitchFamily="34" charset="0"/>
                  <a:sym typeface="+mn-ea"/>
                </a:rPr>
                <a:t>Before EP</a:t>
              </a:r>
              <a:endParaRPr lang="zh-CN" altLang="en-US" sz="1400" b="1" dirty="0">
                <a:effectLst/>
                <a:ea typeface="微软雅黑" panose="020B0503020204020204" pitchFamily="34" charset="-122"/>
                <a:cs typeface="Arial" panose="020B0604020202020204" pitchFamily="34" charset="0"/>
                <a:sym typeface="+mn-ea"/>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FFFFFF"/>
                </a:solidFill>
                <a:latin typeface="Times New Roman" panose="02020603050405020304"/>
                <a:ea typeface="微软雅黑" panose="020B0503020204020204" pitchFamily="34" charset="-122"/>
              </a:rPr>
              <a:t>02 Sample Study</a:t>
            </a:r>
            <a:endParaRPr lang="zh-CN" altLang="en-US" dirty="0"/>
          </a:p>
        </p:txBody>
      </p:sp>
      <p:sp>
        <p:nvSpPr>
          <p:cNvPr id="3" name="灯片编号占位符 2"/>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11</a:t>
            </a:fld>
            <a:endParaRPr lang="zh-CN" altLang="en-US" strike="noStrike" noProof="1">
              <a:latin typeface="Arial" panose="020B0604020202020204" pitchFamily="34" charset="0"/>
            </a:endParaRPr>
          </a:p>
        </p:txBody>
      </p:sp>
      <p:pic>
        <p:nvPicPr>
          <p:cNvPr id="7" name="图片 6">
            <a:extLst>
              <a:ext uri="{FF2B5EF4-FFF2-40B4-BE49-F238E27FC236}">
                <a16:creationId xmlns:a16="http://schemas.microsoft.com/office/drawing/2014/main" id="{B5A2378A-CBA9-5678-D78F-F6EFAC054EC7}"/>
              </a:ext>
            </a:extLst>
          </p:cNvPr>
          <p:cNvPicPr>
            <a:picLocks noChangeAspect="1"/>
          </p:cNvPicPr>
          <p:nvPr/>
        </p:nvPicPr>
        <p:blipFill>
          <a:blip r:embed="rId3"/>
          <a:stretch>
            <a:fillRect/>
          </a:stretch>
        </p:blipFill>
        <p:spPr>
          <a:xfrm>
            <a:off x="6296484" y="1268760"/>
            <a:ext cx="5208579" cy="4198296"/>
          </a:xfrm>
          <a:prstGeom prst="rect">
            <a:avLst/>
          </a:prstGeom>
        </p:spPr>
      </p:pic>
      <p:pic>
        <p:nvPicPr>
          <p:cNvPr id="8" name="图片 7">
            <a:extLst>
              <a:ext uri="{FF2B5EF4-FFF2-40B4-BE49-F238E27FC236}">
                <a16:creationId xmlns:a16="http://schemas.microsoft.com/office/drawing/2014/main" id="{A2FF699F-3408-932E-3FA1-A5B9CFB391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544" y="1412283"/>
            <a:ext cx="5153987" cy="4054773"/>
          </a:xfrm>
          <a:prstGeom prst="rect">
            <a:avLst/>
          </a:prstGeom>
        </p:spPr>
      </p:pic>
    </p:spTree>
    <p:extLst>
      <p:ext uri="{BB962C8B-B14F-4D97-AF65-F5344CB8AC3E}">
        <p14:creationId xmlns:p14="http://schemas.microsoft.com/office/powerpoint/2010/main" val="3886708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en-US" altLang="zh-CN" sz="3200" b="1" i="0" u="none" strike="noStrike" kern="0" cap="none" spc="0" normalizeH="0" baseline="0" noProof="0" dirty="0">
                <a:ln>
                  <a:noFill/>
                </a:ln>
                <a:solidFill>
                  <a:srgbClr val="FFFFFF"/>
                </a:solidFill>
                <a:effectLst/>
                <a:uLnTx/>
                <a:uFillTx/>
                <a:latin typeface="Times New Roman" panose="02020603050405020304"/>
                <a:ea typeface="微软雅黑" panose="020B0503020204020204" pitchFamily="34" charset="-122"/>
              </a:rPr>
              <a:t>02 Sample Study</a:t>
            </a:r>
            <a:endParaRPr lang="en-US" altLang="zh-CN" sz="3200" dirty="0">
              <a:latin typeface="+mn-lt"/>
              <a:ea typeface="微软雅黑" panose="020B0503020204020204" pitchFamily="34" charset="-122"/>
            </a:endParaRPr>
          </a:p>
        </p:txBody>
      </p:sp>
      <p:sp>
        <p:nvSpPr>
          <p:cNvPr id="8" name="灯片编号占位符 7"/>
          <p:cNvSpPr>
            <a:spLocks noGrp="1"/>
          </p:cNvSpPr>
          <p:nvPr>
            <p:ph type="sldNum" sz="quarter" idx="10"/>
          </p:nvPr>
        </p:nvSpPr>
        <p:spPr>
          <a:xfrm>
            <a:off x="11009948" y="7208520"/>
            <a:ext cx="627063" cy="295275"/>
          </a:xfrm>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12</a:t>
            </a:fld>
            <a:endParaRPr lang="zh-CN" altLang="en-US" strike="noStrike" noProof="1">
              <a:latin typeface="Arial" panose="020B0604020202020204" pitchFamily="34" charset="0"/>
            </a:endParaRPr>
          </a:p>
        </p:txBody>
      </p:sp>
      <p:pic>
        <p:nvPicPr>
          <p:cNvPr id="3" name="图片 3" descr="18eb57b1a2a5429bdad0016268168281"/>
          <p:cNvPicPr>
            <a:picLocks noChangeAspect="1"/>
          </p:cNvPicPr>
          <p:nvPr/>
        </p:nvPicPr>
        <p:blipFill>
          <a:blip r:embed="rId3"/>
          <a:srcRect t="21990" r="2193"/>
          <a:stretch>
            <a:fillRect/>
          </a:stretch>
        </p:blipFill>
        <p:spPr>
          <a:xfrm>
            <a:off x="467114" y="1811459"/>
            <a:ext cx="3672408" cy="2195963"/>
          </a:xfrm>
          <a:prstGeom prst="rect">
            <a:avLst/>
          </a:prstGeom>
        </p:spPr>
      </p:pic>
      <p:sp>
        <p:nvSpPr>
          <p:cNvPr id="5" name="文本框 4"/>
          <p:cNvSpPr txBox="1"/>
          <p:nvPr/>
        </p:nvSpPr>
        <p:spPr>
          <a:xfrm>
            <a:off x="0" y="908720"/>
            <a:ext cx="12216680" cy="400110"/>
          </a:xfrm>
          <a:prstGeom prst="rect">
            <a:avLst/>
          </a:prstGeom>
          <a:noFill/>
        </p:spPr>
        <p:txBody>
          <a:bodyPr wrap="square">
            <a:spAutoFit/>
          </a:bodyPr>
          <a:lstStyle/>
          <a:p>
            <a:pPr algn="ctr"/>
            <a:r>
              <a:rPr lang="en-US" altLang="zh-CN" sz="2000" b="1" i="0" dirty="0">
                <a:solidFill>
                  <a:srgbClr val="C00000"/>
                </a:solidFill>
                <a:effectLst/>
                <a:cs typeface="Arial" panose="020B0604020202020204" pitchFamily="34" charset="0"/>
              </a:rPr>
              <a:t>Large-area planar sample experiment</a:t>
            </a:r>
            <a:endParaRPr lang="zh-CN" altLang="en-US" sz="2000" dirty="0">
              <a:solidFill>
                <a:srgbClr val="C00000"/>
              </a:solidFill>
              <a:cs typeface="Arial" panose="020B0604020202020204" pitchFamily="34" charset="0"/>
            </a:endParaRPr>
          </a:p>
        </p:txBody>
      </p:sp>
      <p:sp>
        <p:nvSpPr>
          <p:cNvPr id="41" name="矩形 40"/>
          <p:cNvSpPr/>
          <p:nvPr/>
        </p:nvSpPr>
        <p:spPr>
          <a:xfrm>
            <a:off x="623392" y="4007422"/>
            <a:ext cx="3231138" cy="414985"/>
          </a:xfrm>
          <a:prstGeom prst="rect">
            <a:avLst/>
          </a:prstGeom>
          <a:noFill/>
        </p:spPr>
        <p:txBody>
          <a:bodyPr wrap="square">
            <a:spAutoFit/>
          </a:bodyPr>
          <a:lstStyle/>
          <a:p>
            <a:pPr algn="ctr">
              <a:lnSpc>
                <a:spcPct val="130000"/>
              </a:lnSpc>
            </a:pPr>
            <a:r>
              <a:rPr lang="en-US" altLang="zh-CN" dirty="0">
                <a:cs typeface="Arial" panose="020B0604020202020204" pitchFamily="34" charset="0"/>
              </a:rPr>
              <a:t>100 V  25 kHz  25% 50 min </a:t>
            </a:r>
          </a:p>
        </p:txBody>
      </p:sp>
      <p:grpSp>
        <p:nvGrpSpPr>
          <p:cNvPr id="26" name="组合 25">
            <a:extLst>
              <a:ext uri="{FF2B5EF4-FFF2-40B4-BE49-F238E27FC236}">
                <a16:creationId xmlns:a16="http://schemas.microsoft.com/office/drawing/2014/main" id="{57BB19B1-56F8-4180-48B2-C9330C199E71}"/>
              </a:ext>
            </a:extLst>
          </p:cNvPr>
          <p:cNvGrpSpPr/>
          <p:nvPr/>
        </p:nvGrpSpPr>
        <p:grpSpPr>
          <a:xfrm>
            <a:off x="4352685" y="1628800"/>
            <a:ext cx="3361059" cy="2776693"/>
            <a:chOff x="4352685" y="1628800"/>
            <a:chExt cx="3361059" cy="2776693"/>
          </a:xfrm>
        </p:grpSpPr>
        <p:pic>
          <p:nvPicPr>
            <p:cNvPr id="21" name="图片 20">
              <a:extLst>
                <a:ext uri="{FF2B5EF4-FFF2-40B4-BE49-F238E27FC236}">
                  <a16:creationId xmlns:a16="http://schemas.microsoft.com/office/drawing/2014/main" id="{F843C165-9FC0-8CCA-A949-E2F6A28495C7}"/>
                </a:ext>
              </a:extLst>
            </p:cNvPr>
            <p:cNvPicPr>
              <a:picLocks noChangeAspect="1"/>
            </p:cNvPicPr>
            <p:nvPr/>
          </p:nvPicPr>
          <p:blipFill>
            <a:blip r:embed="rId4" cstate="print">
              <a:extLst>
                <a:ext uri="{28A0092B-C50C-407E-A947-70E740481C1C}">
                  <a14:useLocalDpi xmlns:a14="http://schemas.microsoft.com/office/drawing/2010/main" val="0"/>
                </a:ext>
              </a:extLst>
            </a:blip>
            <a:srcRect l="7785" t="10101" r="12442" b="3800"/>
            <a:stretch>
              <a:fillRect/>
            </a:stretch>
          </p:blipFill>
          <p:spPr>
            <a:xfrm>
              <a:off x="4352685" y="1628800"/>
              <a:ext cx="3361059" cy="2776693"/>
            </a:xfrm>
            <a:prstGeom prst="rect">
              <a:avLst/>
            </a:prstGeom>
          </p:spPr>
        </p:pic>
        <p:sp>
          <p:nvSpPr>
            <p:cNvPr id="25" name="矩形 24">
              <a:extLst>
                <a:ext uri="{FF2B5EF4-FFF2-40B4-BE49-F238E27FC236}">
                  <a16:creationId xmlns:a16="http://schemas.microsoft.com/office/drawing/2014/main" id="{BC088253-528C-67D8-04B9-48109B288748}"/>
                </a:ext>
              </a:extLst>
            </p:cNvPr>
            <p:cNvSpPr/>
            <p:nvPr/>
          </p:nvSpPr>
          <p:spPr bwMode="auto">
            <a:xfrm>
              <a:off x="6312024" y="1700808"/>
              <a:ext cx="1296144" cy="288032"/>
            </a:xfrm>
            <a:prstGeom prst="rect">
              <a:avLst/>
            </a:prstGeom>
            <a:solidFill>
              <a:schemeClr val="bg1"/>
            </a:solidFill>
            <a:ln w="12700" cap="flat" cmpd="sng" algn="ctr">
              <a:no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grpSp>
      <p:sp>
        <p:nvSpPr>
          <p:cNvPr id="28" name="文本框 27">
            <a:extLst>
              <a:ext uri="{FF2B5EF4-FFF2-40B4-BE49-F238E27FC236}">
                <a16:creationId xmlns:a16="http://schemas.microsoft.com/office/drawing/2014/main" id="{F2BDAD82-B00A-BBC9-9690-20DED91DE1EB}"/>
              </a:ext>
            </a:extLst>
          </p:cNvPr>
          <p:cNvSpPr txBox="1"/>
          <p:nvPr/>
        </p:nvSpPr>
        <p:spPr>
          <a:xfrm>
            <a:off x="0" y="5013176"/>
            <a:ext cx="12192000" cy="876650"/>
          </a:xfrm>
          <a:prstGeom prst="rect">
            <a:avLst/>
          </a:prstGeom>
          <a:noFill/>
        </p:spPr>
        <p:txBody>
          <a:bodyPr wrap="square">
            <a:spAutoFit/>
          </a:bodyPr>
          <a:lstStyle/>
          <a:p>
            <a:pPr algn="ctr">
              <a:lnSpc>
                <a:spcPct val="130000"/>
              </a:lnSpc>
              <a:spcBef>
                <a:spcPts val="1200"/>
              </a:spcBef>
            </a:pPr>
            <a:r>
              <a:rPr lang="en-US" altLang="zh-CN" dirty="0">
                <a:solidFill>
                  <a:srgbClr val="C00000"/>
                </a:solidFill>
                <a:cs typeface="Arial" panose="020B0604020202020204" pitchFamily="34" charset="0"/>
              </a:rPr>
              <a:t>✅ </a:t>
            </a:r>
            <a:r>
              <a:rPr lang="en-US" altLang="zh-CN" i="0" dirty="0">
                <a:solidFill>
                  <a:srgbClr val="C00000"/>
                </a:solidFill>
                <a:effectLst/>
                <a:cs typeface="Arial" panose="020B0604020202020204" pitchFamily="34" charset="0"/>
              </a:rPr>
              <a:t>Controlled electropolishing parameters → excellent surface finish</a:t>
            </a:r>
          </a:p>
          <a:p>
            <a:pPr>
              <a:lnSpc>
                <a:spcPct val="130000"/>
              </a:lnSpc>
              <a:spcBef>
                <a:spcPts val="450"/>
              </a:spcBef>
            </a:pPr>
            <a:endParaRPr lang="en-US" altLang="zh-CN" i="0" dirty="0">
              <a:solidFill>
                <a:srgbClr val="C00000"/>
              </a:solidFill>
              <a:effectLst/>
              <a:cs typeface="Arial" panose="020B0604020202020204" pitchFamily="34" charset="0"/>
            </a:endParaRPr>
          </a:p>
        </p:txBody>
      </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2783" b="10556"/>
          <a:stretch/>
        </p:blipFill>
        <p:spPr bwMode="auto">
          <a:xfrm>
            <a:off x="8014245" y="1485137"/>
            <a:ext cx="3291930" cy="284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8544272" y="1619508"/>
            <a:ext cx="1361270" cy="369332"/>
          </a:xfrm>
          <a:prstGeom prst="rect">
            <a:avLst/>
          </a:prstGeom>
        </p:spPr>
        <p:txBody>
          <a:bodyPr wrap="none">
            <a:spAutoFit/>
          </a:bodyPr>
          <a:lstStyle/>
          <a:p>
            <a:r>
              <a:rPr lang="en-US" altLang="zh-CN" i="1" dirty="0"/>
              <a:t>R</a:t>
            </a:r>
            <a:r>
              <a:rPr lang="en-US" altLang="zh-CN" baseline="-25000" dirty="0"/>
              <a:t>a  </a:t>
            </a:r>
            <a:r>
              <a:rPr lang="el-GR" altLang="zh-CN" dirty="0"/>
              <a:t>0.3</a:t>
            </a:r>
            <a:r>
              <a:rPr lang="en-US" altLang="zh-CN" dirty="0"/>
              <a:t>1 </a:t>
            </a:r>
            <a:r>
              <a:rPr lang="el-GR" altLang="zh-CN" dirty="0"/>
              <a:t>μ</a:t>
            </a:r>
            <a:r>
              <a:rPr lang="en-US" altLang="zh-CN" dirty="0"/>
              <a:t>m</a:t>
            </a:r>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latin typeface="+mn-lt"/>
                <a:ea typeface="微软雅黑" panose="020B0503020204020204" pitchFamily="34" charset="-122"/>
              </a:rPr>
              <a:t>03  Cavity Application</a:t>
            </a:r>
          </a:p>
        </p:txBody>
      </p:sp>
      <p:sp>
        <p:nvSpPr>
          <p:cNvPr id="8" name="灯片编号占位符 7"/>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13</a:t>
            </a:fld>
            <a:endParaRPr lang="zh-CN" altLang="en-US" strike="noStrike" noProof="1">
              <a:latin typeface="Arial" panose="020B0604020202020204" pitchFamily="34" charset="0"/>
            </a:endParaRPr>
          </a:p>
        </p:txBody>
      </p:sp>
      <p:grpSp>
        <p:nvGrpSpPr>
          <p:cNvPr id="3" name="组合 2"/>
          <p:cNvGrpSpPr/>
          <p:nvPr/>
        </p:nvGrpSpPr>
        <p:grpSpPr>
          <a:xfrm>
            <a:off x="1127448" y="2204864"/>
            <a:ext cx="5624161" cy="2567206"/>
            <a:chOff x="1529214" y="2133169"/>
            <a:chExt cx="5624161" cy="2567206"/>
          </a:xfrm>
        </p:grpSpPr>
        <p:sp>
          <p:nvSpPr>
            <p:cNvPr id="14" name="矩形 13"/>
            <p:cNvSpPr/>
            <p:nvPr/>
          </p:nvSpPr>
          <p:spPr>
            <a:xfrm>
              <a:off x="1648964" y="3254507"/>
              <a:ext cx="516542" cy="12548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7" name="直接连接符 16"/>
            <p:cNvCxnSpPr/>
            <p:nvPr/>
          </p:nvCxnSpPr>
          <p:spPr>
            <a:xfrm>
              <a:off x="2165506" y="4391225"/>
              <a:ext cx="38449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293804" y="4391225"/>
              <a:ext cx="0" cy="309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1995375" y="2491007"/>
              <a:ext cx="0" cy="763502"/>
            </a:xfrm>
            <a:prstGeom prst="line">
              <a:avLst/>
            </a:prstGeom>
            <a:ln w="19050">
              <a:solidFill>
                <a:srgbClr val="0754A9"/>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2605741" y="2590430"/>
              <a:ext cx="0" cy="180079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3"/>
            <a:stretch>
              <a:fillRect/>
            </a:stretch>
          </p:blipFill>
          <p:spPr>
            <a:xfrm flipH="1">
              <a:off x="2550263" y="3068866"/>
              <a:ext cx="111718" cy="221078"/>
            </a:xfrm>
            <a:prstGeom prst="rect">
              <a:avLst/>
            </a:prstGeom>
          </p:spPr>
        </p:pic>
        <p:pic>
          <p:nvPicPr>
            <p:cNvPr id="24" name="图片 23"/>
            <p:cNvPicPr>
              <a:picLocks noChangeAspect="1"/>
            </p:cNvPicPr>
            <p:nvPr/>
          </p:nvPicPr>
          <p:blipFill>
            <a:blip r:embed="rId3"/>
            <a:stretch>
              <a:fillRect/>
            </a:stretch>
          </p:blipFill>
          <p:spPr>
            <a:xfrm rot="16200000">
              <a:off x="2348119" y="4284322"/>
              <a:ext cx="135103" cy="197325"/>
            </a:xfrm>
            <a:prstGeom prst="rect">
              <a:avLst/>
            </a:prstGeom>
          </p:spPr>
        </p:pic>
        <p:pic>
          <p:nvPicPr>
            <p:cNvPr id="25" name="图片 24"/>
            <p:cNvPicPr>
              <a:picLocks noChangeAspect="1"/>
            </p:cNvPicPr>
            <p:nvPr/>
          </p:nvPicPr>
          <p:blipFill>
            <a:blip r:embed="rId3"/>
            <a:stretch>
              <a:fillRect/>
            </a:stretch>
          </p:blipFill>
          <p:spPr>
            <a:xfrm flipH="1">
              <a:off x="2232863" y="4435261"/>
              <a:ext cx="111718" cy="221078"/>
            </a:xfrm>
            <a:prstGeom prst="rect">
              <a:avLst/>
            </a:prstGeom>
          </p:spPr>
        </p:pic>
        <p:pic>
          <p:nvPicPr>
            <p:cNvPr id="26" name="图片 25"/>
            <p:cNvPicPr>
              <a:picLocks noChangeAspect="1"/>
            </p:cNvPicPr>
            <p:nvPr/>
          </p:nvPicPr>
          <p:blipFill>
            <a:blip r:embed="rId3"/>
            <a:stretch>
              <a:fillRect/>
            </a:stretch>
          </p:blipFill>
          <p:spPr>
            <a:xfrm flipH="1">
              <a:off x="1931364" y="2955849"/>
              <a:ext cx="111718" cy="221078"/>
            </a:xfrm>
            <a:prstGeom prst="rect">
              <a:avLst/>
            </a:prstGeom>
          </p:spPr>
        </p:pic>
        <p:sp>
          <p:nvSpPr>
            <p:cNvPr id="27" name="文本框 42"/>
            <p:cNvSpPr txBox="1"/>
            <p:nvPr/>
          </p:nvSpPr>
          <p:spPr>
            <a:xfrm>
              <a:off x="2627279" y="2133169"/>
              <a:ext cx="527088" cy="292073"/>
            </a:xfrm>
            <a:prstGeom prst="rect">
              <a:avLst/>
            </a:prstGeom>
            <a:noFill/>
          </p:spPr>
          <p:txBody>
            <a:bodyPr wrap="none" rtlCol="0">
              <a:spAutoFit/>
            </a:bodyPr>
            <a:lstStyle/>
            <a:p>
              <a:r>
                <a:rPr lang="en-US" altLang="zh-CN" sz="1400" b="1" dirty="0">
                  <a:latin typeface="Times New Roman" panose="02020603050405020304" pitchFamily="18" charset="0"/>
                  <a:ea typeface="华文楷体" panose="02010600040101010101" pitchFamily="2" charset="-122"/>
                  <a:cs typeface="Times New Roman" panose="02020603050405020304" pitchFamily="18" charset="0"/>
                </a:rPr>
                <a:t>outlet</a:t>
              </a:r>
              <a:endParaRPr lang="zh-CN" altLang="en-US" sz="14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8" name="文本框 43"/>
            <p:cNvSpPr txBox="1"/>
            <p:nvPr/>
          </p:nvSpPr>
          <p:spPr>
            <a:xfrm>
              <a:off x="2691345" y="2666195"/>
              <a:ext cx="442906" cy="292073"/>
            </a:xfrm>
            <a:prstGeom prst="rect">
              <a:avLst/>
            </a:prstGeom>
            <a:noFill/>
          </p:spPr>
          <p:txBody>
            <a:bodyPr wrap="none" rtlCol="0">
              <a:spAutoFit/>
            </a:bodyPr>
            <a:lstStyle/>
            <a:p>
              <a:r>
                <a:rPr lang="en-US" altLang="zh-CN" sz="1400" b="1" dirty="0">
                  <a:latin typeface="Times New Roman" panose="02020603050405020304" pitchFamily="18" charset="0"/>
                  <a:ea typeface="华文楷体" panose="02010600040101010101" pitchFamily="2" charset="-122"/>
                  <a:cs typeface="Times New Roman" panose="02020603050405020304" pitchFamily="18" charset="0"/>
                </a:rPr>
                <a:t>inlet</a:t>
              </a:r>
              <a:endParaRPr lang="zh-CN" altLang="en-US" sz="14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9" name="文本框 45"/>
            <p:cNvSpPr txBox="1"/>
            <p:nvPr/>
          </p:nvSpPr>
          <p:spPr>
            <a:xfrm rot="16200000">
              <a:off x="1537903" y="3542448"/>
              <a:ext cx="738664" cy="756041"/>
            </a:xfrm>
            <a:prstGeom prst="rect">
              <a:avLst/>
            </a:prstGeom>
            <a:noFill/>
          </p:spPr>
          <p:txBody>
            <a:bodyPr vert="eaVert" wrap="square" rtlCol="0">
              <a:spAutoFit/>
            </a:bodyPr>
            <a:lstStyle/>
            <a:p>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buffer pool</a:t>
              </a:r>
              <a:endParaRPr lang="zh-CN" altLang="en-US" b="1"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30" name="直接连接符 29"/>
            <p:cNvCxnSpPr/>
            <p:nvPr/>
          </p:nvCxnSpPr>
          <p:spPr>
            <a:xfrm flipV="1">
              <a:off x="2605741" y="2590430"/>
              <a:ext cx="684044" cy="1100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89059" y="2945984"/>
              <a:ext cx="1423906" cy="735886"/>
            </a:xfrm>
            <a:prstGeom prst="rect">
              <a:avLst/>
            </a:prstGeom>
          </p:spPr>
        </p:pic>
        <p:cxnSp>
          <p:nvCxnSpPr>
            <p:cNvPr id="32" name="直接连接符 31"/>
            <p:cNvCxnSpPr/>
            <p:nvPr/>
          </p:nvCxnSpPr>
          <p:spPr>
            <a:xfrm flipH="1">
              <a:off x="3685204" y="2511857"/>
              <a:ext cx="7904" cy="144794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3289785" y="2590431"/>
              <a:ext cx="0" cy="141304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3276278" y="4003478"/>
              <a:ext cx="350666" cy="974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626156" y="3848727"/>
              <a:ext cx="0" cy="14348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989942" y="2491007"/>
              <a:ext cx="1636214" cy="20850"/>
            </a:xfrm>
            <a:prstGeom prst="line">
              <a:avLst/>
            </a:prstGeom>
            <a:ln w="19050">
              <a:solidFill>
                <a:srgbClr val="0754A9"/>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3626156" y="2499861"/>
              <a:ext cx="0" cy="312371"/>
            </a:xfrm>
            <a:prstGeom prst="line">
              <a:avLst/>
            </a:prstGeom>
            <a:ln w="19050">
              <a:solidFill>
                <a:srgbClr val="0754A9"/>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3708478" y="2601974"/>
              <a:ext cx="574724" cy="123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4424010" y="2439477"/>
              <a:ext cx="735886" cy="5574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文本框 89"/>
            <p:cNvSpPr txBox="1"/>
            <p:nvPr/>
          </p:nvSpPr>
          <p:spPr>
            <a:xfrm>
              <a:off x="4399225" y="2542307"/>
              <a:ext cx="688663" cy="350488"/>
            </a:xfrm>
            <a:prstGeom prst="rect">
              <a:avLst/>
            </a:prstGeom>
            <a:noFill/>
          </p:spPr>
          <p:txBody>
            <a:bodyPr wrap="none" rtlCol="0">
              <a:spAutoFit/>
            </a:bodyPr>
            <a:lstStyle/>
            <a:p>
              <a:r>
                <a:rPr lang="en-US" altLang="zh-CN" b="1" dirty="0">
                  <a:latin typeface="Times New Roman" panose="02020603050405020304" pitchFamily="18" charset="0"/>
                  <a:ea typeface="华文楷体" panose="02010600040101010101" pitchFamily="2" charset="-122"/>
                  <a:cs typeface="Times New Roman" panose="02020603050405020304" pitchFamily="18" charset="0"/>
                </a:rPr>
                <a:t>Power</a:t>
              </a:r>
              <a:endParaRPr lang="zh-CN" altLang="en-US" b="1"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41" name="图片 40"/>
            <p:cNvPicPr>
              <a:picLocks noChangeAspect="1"/>
            </p:cNvPicPr>
            <p:nvPr/>
          </p:nvPicPr>
          <p:blipFill>
            <a:blip r:embed="rId5"/>
            <a:stretch>
              <a:fillRect/>
            </a:stretch>
          </p:blipFill>
          <p:spPr>
            <a:xfrm>
              <a:off x="2552531" y="4315852"/>
              <a:ext cx="111719" cy="206158"/>
            </a:xfrm>
            <a:prstGeom prst="rect">
              <a:avLst/>
            </a:prstGeom>
          </p:spPr>
        </p:pic>
        <p:sp>
          <p:nvSpPr>
            <p:cNvPr id="42" name="矩形 41"/>
            <p:cNvSpPr/>
            <p:nvPr/>
          </p:nvSpPr>
          <p:spPr>
            <a:xfrm>
              <a:off x="1948657" y="2789800"/>
              <a:ext cx="91478" cy="10249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矩形 42"/>
            <p:cNvSpPr/>
            <p:nvPr/>
          </p:nvSpPr>
          <p:spPr>
            <a:xfrm>
              <a:off x="2559838" y="2925569"/>
              <a:ext cx="91478" cy="10249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椭圆 43"/>
            <p:cNvSpPr/>
            <p:nvPr/>
          </p:nvSpPr>
          <p:spPr>
            <a:xfrm>
              <a:off x="2553056" y="3550150"/>
              <a:ext cx="91478" cy="10249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连接符 44"/>
            <p:cNvCxnSpPr/>
            <p:nvPr/>
          </p:nvCxnSpPr>
          <p:spPr>
            <a:xfrm>
              <a:off x="3789278" y="2806971"/>
              <a:ext cx="4928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100"/>
            <p:cNvSpPr txBox="1"/>
            <p:nvPr/>
          </p:nvSpPr>
          <p:spPr>
            <a:xfrm>
              <a:off x="3732248" y="2365819"/>
              <a:ext cx="662866" cy="292073"/>
            </a:xfrm>
            <a:prstGeom prst="rect">
              <a:avLst/>
            </a:prstGeom>
            <a:noFill/>
          </p:spPr>
          <p:txBody>
            <a:bodyPr wrap="none" rtlCol="0">
              <a:spAutoFit/>
            </a:bodyPr>
            <a:lstStyle/>
            <a:p>
              <a:r>
                <a:rPr lang="en-US" altLang="zh-CN" sz="1400" b="1" dirty="0">
                  <a:latin typeface="Times New Roman" panose="02020603050405020304" pitchFamily="18" charset="0"/>
                  <a:ea typeface="华文楷体" panose="02010600040101010101" pitchFamily="2" charset="-122"/>
                  <a:cs typeface="Times New Roman" panose="02020603050405020304" pitchFamily="18" charset="0"/>
                </a:rPr>
                <a:t>cathode</a:t>
              </a:r>
              <a:endParaRPr lang="zh-CN" altLang="en-US" sz="14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7" name="文本框 101"/>
            <p:cNvSpPr txBox="1"/>
            <p:nvPr/>
          </p:nvSpPr>
          <p:spPr>
            <a:xfrm>
              <a:off x="3791866" y="2569826"/>
              <a:ext cx="578683" cy="292073"/>
            </a:xfrm>
            <a:prstGeom prst="rect">
              <a:avLst/>
            </a:prstGeom>
            <a:noFill/>
          </p:spPr>
          <p:txBody>
            <a:bodyPr wrap="none" rtlCol="0">
              <a:spAutoFit/>
            </a:bodyPr>
            <a:lstStyle/>
            <a:p>
              <a:r>
                <a:rPr lang="en-US" altLang="zh-CN" sz="1400" b="1" dirty="0">
                  <a:latin typeface="Times New Roman" panose="02020603050405020304" pitchFamily="18" charset="0"/>
                  <a:ea typeface="华文楷体" panose="02010600040101010101" pitchFamily="2" charset="-122"/>
                  <a:cs typeface="Times New Roman" panose="02020603050405020304" pitchFamily="18" charset="0"/>
                </a:rPr>
                <a:t>Anode</a:t>
              </a:r>
              <a:endParaRPr lang="zh-CN" altLang="en-US" sz="1400" b="1"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48" name="直接连接符 47"/>
            <p:cNvCxnSpPr/>
            <p:nvPr/>
          </p:nvCxnSpPr>
          <p:spPr>
            <a:xfrm>
              <a:off x="4068955" y="2892289"/>
              <a:ext cx="0" cy="1266334"/>
            </a:xfrm>
            <a:prstGeom prst="line">
              <a:avLst/>
            </a:prstGeom>
            <a:ln w="28575">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3154367" y="2892289"/>
              <a:ext cx="0" cy="1272504"/>
            </a:xfrm>
            <a:prstGeom prst="line">
              <a:avLst/>
            </a:prstGeom>
            <a:ln w="28575">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3131980" y="4152455"/>
              <a:ext cx="936975" cy="12338"/>
            </a:xfrm>
            <a:prstGeom prst="line">
              <a:avLst/>
            </a:prstGeom>
            <a:ln w="28575">
              <a:solidFill>
                <a:srgbClr val="3516F2"/>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5319602" y="2954962"/>
              <a:ext cx="91478" cy="10249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52" name="椭圆 51"/>
            <p:cNvSpPr/>
            <p:nvPr/>
          </p:nvSpPr>
          <p:spPr>
            <a:xfrm>
              <a:off x="5312260" y="3287228"/>
              <a:ext cx="91478" cy="10249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53" name="图片 52"/>
            <p:cNvPicPr>
              <a:picLocks noChangeAspect="1"/>
            </p:cNvPicPr>
            <p:nvPr/>
          </p:nvPicPr>
          <p:blipFill>
            <a:blip r:embed="rId3"/>
            <a:stretch>
              <a:fillRect/>
            </a:stretch>
          </p:blipFill>
          <p:spPr>
            <a:xfrm flipH="1">
              <a:off x="5301577" y="3570294"/>
              <a:ext cx="111718" cy="221078"/>
            </a:xfrm>
            <a:prstGeom prst="rect">
              <a:avLst/>
            </a:prstGeom>
          </p:spPr>
        </p:pic>
        <p:pic>
          <p:nvPicPr>
            <p:cNvPr id="54" name="图片 53"/>
            <p:cNvPicPr>
              <a:picLocks noChangeAspect="1"/>
            </p:cNvPicPr>
            <p:nvPr/>
          </p:nvPicPr>
          <p:blipFill>
            <a:blip r:embed="rId5"/>
            <a:stretch>
              <a:fillRect/>
            </a:stretch>
          </p:blipFill>
          <p:spPr>
            <a:xfrm>
              <a:off x="5301721" y="3919736"/>
              <a:ext cx="111719" cy="206158"/>
            </a:xfrm>
            <a:prstGeom prst="rect">
              <a:avLst/>
            </a:prstGeom>
          </p:spPr>
        </p:pic>
        <p:sp>
          <p:nvSpPr>
            <p:cNvPr id="55" name="文本框 116"/>
            <p:cNvSpPr txBox="1"/>
            <p:nvPr/>
          </p:nvSpPr>
          <p:spPr>
            <a:xfrm>
              <a:off x="5387506" y="3208502"/>
              <a:ext cx="911338" cy="321280"/>
            </a:xfrm>
            <a:prstGeom prst="rect">
              <a:avLst/>
            </a:prstGeom>
            <a:noFill/>
          </p:spPr>
          <p:txBody>
            <a:bodyPr wrap="none" rtlCol="0">
              <a:spAutoFit/>
            </a:bodyPr>
            <a:lstStyle/>
            <a:p>
              <a:r>
                <a:rPr lang="en-US" altLang="zh-CN" sz="1600" b="1" dirty="0">
                  <a:latin typeface="Times New Roman" panose="02020603050405020304" pitchFamily="18" charset="0"/>
                  <a:ea typeface="华文楷体" panose="02010600040101010101" pitchFamily="2" charset="-122"/>
                  <a:cs typeface="Times New Roman" panose="02020603050405020304" pitchFamily="18" charset="0"/>
                </a:rPr>
                <a:t>flowmeter</a:t>
              </a:r>
              <a:endParaRPr lang="zh-CN" altLang="en-US" sz="16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6" name="文本框 118"/>
            <p:cNvSpPr txBox="1"/>
            <p:nvPr/>
          </p:nvSpPr>
          <p:spPr>
            <a:xfrm>
              <a:off x="5395273" y="2866966"/>
              <a:ext cx="1556769" cy="321280"/>
            </a:xfrm>
            <a:prstGeom prst="rect">
              <a:avLst/>
            </a:prstGeom>
            <a:noFill/>
          </p:spPr>
          <p:txBody>
            <a:bodyPr wrap="none" rtlCol="0">
              <a:spAutoFit/>
            </a:bodyPr>
            <a:lstStyle/>
            <a:p>
              <a:r>
                <a:rPr lang="en-US" altLang="zh-CN" sz="1600" b="1" dirty="0">
                  <a:latin typeface="Times New Roman" panose="02020603050405020304" pitchFamily="18" charset="0"/>
                  <a:ea typeface="华文楷体" panose="02010600040101010101" pitchFamily="2" charset="-122"/>
                  <a:cs typeface="Times New Roman" panose="02020603050405020304" pitchFamily="18" charset="0"/>
                </a:rPr>
                <a:t>temperature probe</a:t>
              </a:r>
              <a:endParaRPr lang="zh-CN" altLang="en-US" sz="16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7" name="文本框 119"/>
            <p:cNvSpPr txBox="1"/>
            <p:nvPr/>
          </p:nvSpPr>
          <p:spPr>
            <a:xfrm>
              <a:off x="5387505" y="3509383"/>
              <a:ext cx="543381" cy="321280"/>
            </a:xfrm>
            <a:prstGeom prst="rect">
              <a:avLst/>
            </a:prstGeom>
            <a:noFill/>
          </p:spPr>
          <p:txBody>
            <a:bodyPr wrap="none" rtlCol="0">
              <a:spAutoFit/>
            </a:bodyPr>
            <a:lstStyle/>
            <a:p>
              <a:r>
                <a:rPr lang="en-US" altLang="zh-CN" sz="1600" b="1" dirty="0">
                  <a:latin typeface="Times New Roman" panose="02020603050405020304" pitchFamily="18" charset="0"/>
                  <a:ea typeface="华文楷体" panose="02010600040101010101" pitchFamily="2" charset="-122"/>
                  <a:cs typeface="Times New Roman" panose="02020603050405020304" pitchFamily="18" charset="0"/>
                </a:rPr>
                <a:t>valve</a:t>
              </a:r>
              <a:endParaRPr lang="zh-CN" altLang="en-US" sz="16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8" name="文本框 120"/>
            <p:cNvSpPr txBox="1"/>
            <p:nvPr/>
          </p:nvSpPr>
          <p:spPr>
            <a:xfrm>
              <a:off x="5411080" y="3837344"/>
              <a:ext cx="1742295" cy="321280"/>
            </a:xfrm>
            <a:prstGeom prst="rect">
              <a:avLst/>
            </a:prstGeom>
            <a:noFill/>
          </p:spPr>
          <p:txBody>
            <a:bodyPr wrap="none" rtlCol="0">
              <a:spAutoFit/>
            </a:bodyPr>
            <a:lstStyle/>
            <a:p>
              <a:r>
                <a:rPr lang="en-US" altLang="zh-CN" sz="1600" b="1" dirty="0">
                  <a:latin typeface="Times New Roman" panose="02020603050405020304" pitchFamily="18" charset="0"/>
                  <a:ea typeface="华文楷体" panose="02010600040101010101" pitchFamily="2" charset="-122"/>
                  <a:cs typeface="Times New Roman" panose="02020603050405020304" pitchFamily="18" charset="0"/>
                </a:rPr>
                <a:t>magnetic drive pump</a:t>
              </a:r>
              <a:endParaRPr lang="zh-CN" altLang="en-US" sz="1600" b="1" dirty="0">
                <a:latin typeface="Times New Roman" panose="02020603050405020304" pitchFamily="18" charset="0"/>
                <a:ea typeface="华文楷体" panose="02010600040101010101" pitchFamily="2" charset="-122"/>
                <a:cs typeface="Times New Roman" panose="02020603050405020304" pitchFamily="18" charset="0"/>
              </a:endParaRPr>
            </a:p>
          </p:txBody>
        </p:sp>
        <p:cxnSp>
          <p:nvCxnSpPr>
            <p:cNvPr id="59" name="直接连接符 58"/>
            <p:cNvCxnSpPr/>
            <p:nvPr/>
          </p:nvCxnSpPr>
          <p:spPr>
            <a:xfrm flipV="1">
              <a:off x="4799856" y="2996952"/>
              <a:ext cx="0" cy="1306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4727848" y="3140968"/>
              <a:ext cx="17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749893" y="3212976"/>
              <a:ext cx="1219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4791953" y="3281216"/>
              <a:ext cx="609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3386409" y="3005856"/>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865437" y="2996719"/>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3199360" y="3150480"/>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3807915" y="3141625"/>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3151947" y="3283295"/>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3951228" y="3262057"/>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3159382" y="3028088"/>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3207699" y="3380476"/>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3959080" y="3486702"/>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3298153" y="3453423"/>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3420653" y="3150480"/>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3373234" y="3610920"/>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3852262" y="3601783"/>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3186185" y="3755545"/>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3415381" y="3755545"/>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3834258" y="3702415"/>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3138772" y="3888360"/>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3938052" y="3867122"/>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3146207" y="3633152"/>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3194524" y="3985541"/>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3945905" y="4091766"/>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3284978" y="4058488"/>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3522391" y="4091766"/>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3220428" y="4112677"/>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3724076" y="4025880"/>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3925143" y="3987957"/>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3378501" y="3855894"/>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3362690" y="3519421"/>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3188819" y="3528279"/>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3860596" y="3785058"/>
              <a:ext cx="130403" cy="0"/>
            </a:xfrm>
            <a:prstGeom prst="line">
              <a:avLst/>
            </a:prstGeom>
            <a:ln>
              <a:solidFill>
                <a:srgbClr val="3516F2"/>
              </a:solidFill>
            </a:ln>
          </p:spPr>
          <p:style>
            <a:lnRef idx="1">
              <a:schemeClr val="accent1"/>
            </a:lnRef>
            <a:fillRef idx="0">
              <a:schemeClr val="accent1"/>
            </a:fillRef>
            <a:effectRef idx="0">
              <a:schemeClr val="accent1"/>
            </a:effectRef>
            <a:fontRef idx="minor">
              <a:schemeClr val="tx1"/>
            </a:fontRef>
          </p:style>
        </p:cxnSp>
        <p:cxnSp>
          <p:nvCxnSpPr>
            <p:cNvPr id="93" name="直接箭头连接符 92"/>
            <p:cNvCxnSpPr/>
            <p:nvPr/>
          </p:nvCxnSpPr>
          <p:spPr>
            <a:xfrm>
              <a:off x="3959080" y="3985541"/>
              <a:ext cx="263422" cy="221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文本框 168"/>
            <p:cNvSpPr txBox="1"/>
            <p:nvPr/>
          </p:nvSpPr>
          <p:spPr>
            <a:xfrm>
              <a:off x="3964661" y="4125622"/>
              <a:ext cx="952071" cy="292073"/>
            </a:xfrm>
            <a:prstGeom prst="rect">
              <a:avLst/>
            </a:prstGeom>
            <a:noFill/>
          </p:spPr>
          <p:txBody>
            <a:bodyPr wrap="none" rtlCol="0">
              <a:spAutoFit/>
            </a:bodyPr>
            <a:lstStyle/>
            <a:p>
              <a:r>
                <a:rPr lang="en-US" altLang="zh-CN" sz="1400" b="1" dirty="0">
                  <a:solidFill>
                    <a:srgbClr val="3516F2"/>
                  </a:solidFill>
                  <a:latin typeface="华文楷体" panose="02010600040101010101" pitchFamily="2" charset="-122"/>
                  <a:ea typeface="华文楷体" panose="02010600040101010101" pitchFamily="2" charset="-122"/>
                </a:rPr>
                <a:t>cooling water</a:t>
              </a:r>
              <a:endParaRPr lang="zh-CN" altLang="en-US" sz="1400" b="1" dirty="0">
                <a:solidFill>
                  <a:srgbClr val="3516F2"/>
                </a:solidFill>
                <a:latin typeface="华文楷体" panose="02010600040101010101" pitchFamily="2" charset="-122"/>
                <a:ea typeface="华文楷体" panose="02010600040101010101" pitchFamily="2" charset="-122"/>
              </a:endParaRPr>
            </a:p>
          </p:txBody>
        </p:sp>
        <p:cxnSp>
          <p:nvCxnSpPr>
            <p:cNvPr id="95" name="直接箭头连接符 94"/>
            <p:cNvCxnSpPr/>
            <p:nvPr/>
          </p:nvCxnSpPr>
          <p:spPr>
            <a:xfrm>
              <a:off x="2744821" y="2654092"/>
              <a:ext cx="378136"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p:cNvCxnSpPr/>
            <p:nvPr/>
          </p:nvCxnSpPr>
          <p:spPr>
            <a:xfrm flipH="1">
              <a:off x="2551495" y="2423407"/>
              <a:ext cx="713727" cy="0"/>
            </a:xfrm>
            <a:prstGeom prst="straightConnector1">
              <a:avLst/>
            </a:prstGeom>
            <a:ln w="19050">
              <a:solidFill>
                <a:srgbClr val="0754A9"/>
              </a:solidFill>
              <a:tailEnd type="triangle"/>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165114" y="5733256"/>
            <a:ext cx="12191999" cy="523220"/>
          </a:xfrm>
          <a:prstGeom prst="rect">
            <a:avLst/>
          </a:prstGeom>
        </p:spPr>
        <p:txBody>
          <a:bodyPr wrap="square">
            <a:spAutoFit/>
          </a:bodyPr>
          <a:lstStyle/>
          <a:p>
            <a:pPr algn="ctr"/>
            <a:r>
              <a:rPr lang="en-US" altLang="zh-CN" sz="2800" dirty="0">
                <a:latin typeface="+mn-lt"/>
              </a:rPr>
              <a:t>The 1.3 GHz</a:t>
            </a:r>
            <a:r>
              <a:rPr lang="zh-CN" altLang="en-US" sz="2800" dirty="0">
                <a:latin typeface="+mn-lt"/>
              </a:rPr>
              <a:t> </a:t>
            </a:r>
            <a:r>
              <a:rPr lang="en-US" altLang="zh-CN" sz="2800" dirty="0">
                <a:latin typeface="+mn-lt"/>
              </a:rPr>
              <a:t>cavity polishing equipment</a:t>
            </a:r>
            <a:endParaRPr lang="zh-CN" altLang="en-US" sz="2800" dirty="0">
              <a:latin typeface="+mn-lt"/>
            </a:endParaRPr>
          </a:p>
        </p:txBody>
      </p:sp>
      <p:pic>
        <p:nvPicPr>
          <p:cNvPr id="106" name="图片 106" descr="0d19c0d499e5455b4799388bccfa9309"/>
          <p:cNvPicPr>
            <a:picLocks noChangeAspect="1"/>
          </p:cNvPicPr>
          <p:nvPr/>
        </p:nvPicPr>
        <p:blipFill>
          <a:blip r:embed="rId6"/>
          <a:stretch>
            <a:fillRect/>
          </a:stretch>
        </p:blipFill>
        <p:spPr>
          <a:xfrm>
            <a:off x="7608168" y="1629000"/>
            <a:ext cx="2699647" cy="3600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latin typeface="+mn-lt"/>
                <a:ea typeface="微软雅黑" panose="020B0503020204020204" pitchFamily="34" charset="-122"/>
              </a:rPr>
              <a:t>03  Cavity Application</a:t>
            </a:r>
          </a:p>
        </p:txBody>
      </p:sp>
      <p:sp>
        <p:nvSpPr>
          <p:cNvPr id="8" name="灯片编号占位符 7"/>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14</a:t>
            </a:fld>
            <a:endParaRPr lang="zh-CN" altLang="en-US" strike="noStrike" noProof="1">
              <a:latin typeface="Arial" panose="020B0604020202020204" pitchFamily="34" charset="0"/>
            </a:endParaRPr>
          </a:p>
        </p:txBody>
      </p:sp>
      <p:sp>
        <p:nvSpPr>
          <p:cNvPr id="9" name="TextBox 8"/>
          <p:cNvSpPr txBox="1"/>
          <p:nvPr/>
        </p:nvSpPr>
        <p:spPr>
          <a:xfrm>
            <a:off x="1029122" y="1123536"/>
            <a:ext cx="2662908" cy="400110"/>
          </a:xfrm>
          <a:prstGeom prst="rect">
            <a:avLst/>
          </a:prstGeom>
          <a:noFill/>
        </p:spPr>
        <p:txBody>
          <a:bodyPr wrap="none" rtlCol="0">
            <a:spAutoFit/>
          </a:bodyPr>
          <a:lstStyle/>
          <a:p>
            <a:r>
              <a:rPr lang="en-US" altLang="zh-CN" sz="2000" b="1">
                <a:solidFill>
                  <a:srgbClr val="C00000"/>
                </a:solidFill>
              </a:rPr>
              <a:t>straight rod cathode</a:t>
            </a:r>
            <a:endParaRPr lang="zh-CN" altLang="en-US" sz="2000" b="1" dirty="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descr="直杆"/>
          <p:cNvPicPr>
            <a:picLocks noChangeAspect="1"/>
          </p:cNvPicPr>
          <p:nvPr/>
        </p:nvPicPr>
        <p:blipFill>
          <a:blip r:embed="rId3"/>
          <a:srcRect l="63938"/>
          <a:stretch>
            <a:fillRect/>
          </a:stretch>
        </p:blipFill>
        <p:spPr>
          <a:xfrm>
            <a:off x="1276731" y="1602432"/>
            <a:ext cx="2425849" cy="2879725"/>
          </a:xfrm>
          <a:prstGeom prst="rect">
            <a:avLst/>
          </a:prstGeom>
        </p:spPr>
      </p:pic>
      <p:pic>
        <p:nvPicPr>
          <p:cNvPr id="6" name="图片 5" descr="直杆抛光各处去除量-1"/>
          <p:cNvPicPr>
            <a:picLocks noChangeAspect="1"/>
          </p:cNvPicPr>
          <p:nvPr/>
        </p:nvPicPr>
        <p:blipFill>
          <a:blip r:embed="rId4"/>
          <a:stretch>
            <a:fillRect/>
          </a:stretch>
        </p:blipFill>
        <p:spPr>
          <a:xfrm>
            <a:off x="3968716" y="1597079"/>
            <a:ext cx="3207403" cy="3200073"/>
          </a:xfrm>
          <a:prstGeom prst="rect">
            <a:avLst/>
          </a:prstGeom>
        </p:spPr>
      </p:pic>
      <p:pic>
        <p:nvPicPr>
          <p:cNvPr id="7" name="图片 6"/>
          <p:cNvPicPr>
            <a:picLocks noChangeAspect="1"/>
          </p:cNvPicPr>
          <p:nvPr/>
        </p:nvPicPr>
        <p:blipFill>
          <a:blip r:embed="rId5"/>
          <a:stretch>
            <a:fillRect/>
          </a:stretch>
        </p:blipFill>
        <p:spPr>
          <a:xfrm>
            <a:off x="7176120" y="1081303"/>
            <a:ext cx="3762400" cy="2880000"/>
          </a:xfrm>
          <a:prstGeom prst="rect">
            <a:avLst/>
          </a:prstGeom>
        </p:spPr>
      </p:pic>
      <p:pic>
        <p:nvPicPr>
          <p:cNvPr id="5" name="图片 4">
            <a:extLst>
              <a:ext uri="{FF2B5EF4-FFF2-40B4-BE49-F238E27FC236}">
                <a16:creationId xmlns:a16="http://schemas.microsoft.com/office/drawing/2014/main" id="{0286C23F-A9F4-8FB8-1A6E-4FCE1A03ECBB}"/>
              </a:ext>
            </a:extLst>
          </p:cNvPr>
          <p:cNvPicPr>
            <a:picLocks noChangeAspect="1"/>
          </p:cNvPicPr>
          <p:nvPr/>
        </p:nvPicPr>
        <p:blipFill>
          <a:blip r:embed="rId6"/>
          <a:srcRect r="-1257" b="8026"/>
          <a:stretch>
            <a:fillRect/>
          </a:stretch>
        </p:blipFill>
        <p:spPr>
          <a:xfrm>
            <a:off x="9312034" y="3982538"/>
            <a:ext cx="2585485" cy="1761238"/>
          </a:xfrm>
          <a:prstGeom prst="rect">
            <a:avLst/>
          </a:prstGeom>
        </p:spPr>
      </p:pic>
      <p:pic>
        <p:nvPicPr>
          <p:cNvPr id="11" name="图片 10">
            <a:extLst>
              <a:ext uri="{FF2B5EF4-FFF2-40B4-BE49-F238E27FC236}">
                <a16:creationId xmlns:a16="http://schemas.microsoft.com/office/drawing/2014/main" id="{4C6D7C85-B16A-13CB-749D-8140E55F0EBB}"/>
              </a:ext>
            </a:extLst>
          </p:cNvPr>
          <p:cNvPicPr>
            <a:picLocks noChangeAspect="1"/>
          </p:cNvPicPr>
          <p:nvPr/>
        </p:nvPicPr>
        <p:blipFill>
          <a:blip r:embed="rId7"/>
          <a:srcRect b="34534"/>
          <a:stretch>
            <a:fillRect/>
          </a:stretch>
        </p:blipFill>
        <p:spPr>
          <a:xfrm>
            <a:off x="7032104" y="3961303"/>
            <a:ext cx="2159467" cy="1885416"/>
          </a:xfrm>
          <a:prstGeom prst="rect">
            <a:avLst/>
          </a:prstGeom>
        </p:spPr>
      </p:pic>
      <p:sp>
        <p:nvSpPr>
          <p:cNvPr id="12" name="文本框 11">
            <a:extLst>
              <a:ext uri="{FF2B5EF4-FFF2-40B4-BE49-F238E27FC236}">
                <a16:creationId xmlns:a16="http://schemas.microsoft.com/office/drawing/2014/main" id="{944CAF22-F0C2-5C2A-F638-8E973A317889}"/>
              </a:ext>
            </a:extLst>
          </p:cNvPr>
          <p:cNvSpPr txBox="1"/>
          <p:nvPr/>
        </p:nvSpPr>
        <p:spPr>
          <a:xfrm>
            <a:off x="7032104" y="5440810"/>
            <a:ext cx="671979" cy="369332"/>
          </a:xfrm>
          <a:prstGeom prst="rect">
            <a:avLst/>
          </a:prstGeom>
          <a:noFill/>
        </p:spPr>
        <p:txBody>
          <a:bodyPr wrap="none" rtlCol="0">
            <a:spAutoFit/>
          </a:bodyPr>
          <a:lstStyle/>
          <a:p>
            <a:pPr algn="l"/>
            <a:r>
              <a:rPr lang="en-US" altLang="zh-CN" b="1" dirty="0">
                <a:solidFill>
                  <a:schemeClr val="bg1"/>
                </a:solidFill>
                <a:effectLst/>
                <a:ea typeface="微软雅黑" panose="020B0503020204020204" pitchFamily="34" charset="-122"/>
                <a:cs typeface="Arial" panose="020B0604020202020204" pitchFamily="34" charset="0"/>
                <a:sym typeface="+mn-ea"/>
              </a:rPr>
              <a:t>tube</a:t>
            </a:r>
            <a:endParaRPr lang="zh-CN" altLang="en-US" b="1" dirty="0">
              <a:solidFill>
                <a:schemeClr val="bg1"/>
              </a:solidFill>
              <a:effectLst/>
              <a:ea typeface="微软雅黑" panose="020B0503020204020204" pitchFamily="34" charset="-122"/>
              <a:cs typeface="Arial" panose="020B0604020202020204" pitchFamily="34" charset="0"/>
              <a:sym typeface="+mn-ea"/>
            </a:endParaRPr>
          </a:p>
        </p:txBody>
      </p:sp>
      <p:sp>
        <p:nvSpPr>
          <p:cNvPr id="13" name="文本框 12">
            <a:extLst>
              <a:ext uri="{FF2B5EF4-FFF2-40B4-BE49-F238E27FC236}">
                <a16:creationId xmlns:a16="http://schemas.microsoft.com/office/drawing/2014/main" id="{D2B503D7-A331-35DF-7709-8C3C57E6F391}"/>
              </a:ext>
            </a:extLst>
          </p:cNvPr>
          <p:cNvSpPr txBox="1"/>
          <p:nvPr/>
        </p:nvSpPr>
        <p:spPr>
          <a:xfrm>
            <a:off x="9335081" y="3963995"/>
            <a:ext cx="569387" cy="369332"/>
          </a:xfrm>
          <a:prstGeom prst="rect">
            <a:avLst/>
          </a:prstGeom>
          <a:noFill/>
        </p:spPr>
        <p:txBody>
          <a:bodyPr wrap="none" rtlCol="0">
            <a:spAutoFit/>
          </a:bodyPr>
          <a:lstStyle/>
          <a:p>
            <a:pPr algn="l"/>
            <a:r>
              <a:rPr lang="en-US" altLang="zh-CN" b="1" dirty="0">
                <a:solidFill>
                  <a:schemeClr val="bg1"/>
                </a:solidFill>
                <a:effectLst/>
                <a:ea typeface="微软雅黑" panose="020B0503020204020204" pitchFamily="34" charset="-122"/>
                <a:cs typeface="Arial" panose="020B0604020202020204" pitchFamily="34" charset="0"/>
                <a:sym typeface="+mn-ea"/>
              </a:rPr>
              <a:t>cell</a:t>
            </a:r>
            <a:endParaRPr lang="zh-CN" altLang="en-US" b="1" dirty="0">
              <a:solidFill>
                <a:schemeClr val="bg1"/>
              </a:solidFill>
              <a:effectLst/>
              <a:ea typeface="微软雅黑" panose="020B0503020204020204" pitchFamily="34" charset="-122"/>
              <a:cs typeface="Arial" panose="020B0604020202020204" pitchFamily="34" charset="0"/>
              <a:sym typeface="+mn-ea"/>
            </a:endParaRPr>
          </a:p>
        </p:txBody>
      </p:sp>
      <p:sp>
        <p:nvSpPr>
          <p:cNvPr id="15" name="文本框 14">
            <a:extLst>
              <a:ext uri="{FF2B5EF4-FFF2-40B4-BE49-F238E27FC236}">
                <a16:creationId xmlns:a16="http://schemas.microsoft.com/office/drawing/2014/main" id="{2CFCFCAF-35AC-9754-B049-DC3D497F40E9}"/>
              </a:ext>
            </a:extLst>
          </p:cNvPr>
          <p:cNvSpPr txBox="1"/>
          <p:nvPr/>
        </p:nvSpPr>
        <p:spPr>
          <a:xfrm>
            <a:off x="911751" y="4705997"/>
            <a:ext cx="6113928" cy="1790234"/>
          </a:xfrm>
          <a:prstGeom prst="rect">
            <a:avLst/>
          </a:prstGeom>
          <a:noFill/>
        </p:spPr>
        <p:txBody>
          <a:bodyPr wrap="square">
            <a:spAutoFit/>
          </a:bodyPr>
          <a:lstStyle/>
          <a:p>
            <a:pPr algn="l">
              <a:spcBef>
                <a:spcPts val="1200"/>
              </a:spcBef>
              <a:spcAft>
                <a:spcPts val="600"/>
              </a:spcAft>
              <a:buFont typeface="Arial" panose="020B0604020202020204" pitchFamily="34" charset="0"/>
              <a:buChar char="•"/>
            </a:pPr>
            <a:r>
              <a:rPr lang="en-US" altLang="zh-CN" i="0" dirty="0">
                <a:solidFill>
                  <a:srgbClr val="C00000"/>
                </a:solidFill>
                <a:effectLst/>
                <a:cs typeface="Arial" panose="020B0604020202020204" pitchFamily="34" charset="0"/>
              </a:rPr>
              <a:t>Straight rod electrode → weak electric field intensity</a:t>
            </a:r>
          </a:p>
          <a:p>
            <a:pPr algn="l">
              <a:spcBef>
                <a:spcPts val="1200"/>
              </a:spcBef>
              <a:spcAft>
                <a:spcPts val="600"/>
              </a:spcAft>
              <a:buFont typeface="Arial" panose="020B0604020202020204" pitchFamily="34" charset="0"/>
              <a:buChar char="•"/>
            </a:pPr>
            <a:r>
              <a:rPr lang="en-US" altLang="zh-CN" i="0" dirty="0">
                <a:solidFill>
                  <a:srgbClr val="C00000"/>
                </a:solidFill>
                <a:effectLst/>
                <a:cs typeface="Arial" panose="020B0604020202020204" pitchFamily="34" charset="0"/>
              </a:rPr>
              <a:t>Especially at the cell → almost no polishing effect</a:t>
            </a:r>
          </a:p>
          <a:p>
            <a:pPr algn="l">
              <a:spcBef>
                <a:spcPts val="450"/>
              </a:spcBef>
              <a:spcAft>
                <a:spcPts val="1200"/>
              </a:spcAft>
              <a:buFont typeface="Arial" panose="020B0604020202020204" pitchFamily="34" charset="0"/>
              <a:buChar char="•"/>
            </a:pPr>
            <a:r>
              <a:rPr lang="en-US" altLang="zh-CN" i="0" dirty="0">
                <a:solidFill>
                  <a:srgbClr val="C00000"/>
                </a:solidFill>
                <a:effectLst/>
                <a:cs typeface="Arial" panose="020B0604020202020204" pitchFamily="34" charset="0"/>
              </a:rPr>
              <a:t>Tube polishing rate</a:t>
            </a:r>
            <a:r>
              <a:rPr lang="zh-CN" altLang="en-US" i="0" dirty="0">
                <a:solidFill>
                  <a:srgbClr val="C00000"/>
                </a:solidFill>
                <a:effectLst/>
                <a:cs typeface="Arial" panose="020B0604020202020204" pitchFamily="34" charset="0"/>
              </a:rPr>
              <a:t>：≈ </a:t>
            </a:r>
            <a:r>
              <a:rPr lang="en-US" altLang="zh-CN" i="0" dirty="0">
                <a:solidFill>
                  <a:srgbClr val="C00000"/>
                </a:solidFill>
                <a:effectLst/>
                <a:cs typeface="Arial" panose="020B0604020202020204" pitchFamily="34" charset="0"/>
              </a:rPr>
              <a:t>1.3 </a:t>
            </a:r>
            <a:r>
              <a:rPr lang="el-GR" altLang="zh-CN" i="0" dirty="0">
                <a:solidFill>
                  <a:srgbClr val="C00000"/>
                </a:solidFill>
                <a:effectLst/>
                <a:cs typeface="Arial" panose="020B0604020202020204" pitchFamily="34" charset="0"/>
              </a:rPr>
              <a:t>μ</a:t>
            </a:r>
            <a:r>
              <a:rPr lang="en-US" altLang="zh-CN" i="0" dirty="0">
                <a:solidFill>
                  <a:srgbClr val="C00000"/>
                </a:solidFill>
                <a:effectLst/>
                <a:cs typeface="Arial" panose="020B0604020202020204" pitchFamily="34" charset="0"/>
              </a:rPr>
              <a:t>m/min</a:t>
            </a:r>
          </a:p>
          <a:p>
            <a:pPr algn="l">
              <a:spcBef>
                <a:spcPts val="450"/>
              </a:spcBef>
              <a:spcAft>
                <a:spcPts val="1200"/>
              </a:spcAft>
              <a:buFont typeface="Arial" panose="020B0604020202020204" pitchFamily="34" charset="0"/>
              <a:buChar char="•"/>
            </a:pPr>
            <a:r>
              <a:rPr lang="en-US" altLang="zh-CN" i="0" dirty="0">
                <a:solidFill>
                  <a:srgbClr val="C00000"/>
                </a:solidFill>
                <a:effectLst/>
                <a:cs typeface="Arial" panose="020B0604020202020204" pitchFamily="34" charset="0"/>
              </a:rPr>
              <a:t>Average current density</a:t>
            </a:r>
            <a:r>
              <a:rPr lang="zh-CN" altLang="en-US" i="0" dirty="0">
                <a:solidFill>
                  <a:srgbClr val="C00000"/>
                </a:solidFill>
                <a:effectLst/>
                <a:cs typeface="Arial" panose="020B0604020202020204" pitchFamily="34" charset="0"/>
              </a:rPr>
              <a:t>：≈ </a:t>
            </a:r>
            <a:r>
              <a:rPr lang="en-US" altLang="zh-CN" i="0" dirty="0">
                <a:solidFill>
                  <a:srgbClr val="C00000"/>
                </a:solidFill>
                <a:effectLst/>
                <a:cs typeface="Arial" panose="020B0604020202020204" pitchFamily="34" charset="0"/>
              </a:rPr>
              <a:t>15 mA/cm²</a:t>
            </a:r>
            <a:r>
              <a:rPr lang="zh-CN" altLang="en-US" i="0" dirty="0">
                <a:solidFill>
                  <a:srgbClr val="C00000"/>
                </a:solidFill>
                <a:effectLst/>
                <a:cs typeface="Arial" panose="020B0604020202020204" pitchFamily="34" charset="0"/>
              </a:rPr>
              <a:t>（</a:t>
            </a:r>
            <a:r>
              <a:rPr lang="en-US" altLang="zh-CN" i="0" dirty="0">
                <a:solidFill>
                  <a:srgbClr val="C00000"/>
                </a:solidFill>
                <a:effectLst/>
                <a:cs typeface="Arial" panose="020B0604020202020204" pitchFamily="34" charset="0"/>
              </a:rPr>
              <a:t>relatively low</a:t>
            </a:r>
            <a:r>
              <a:rPr lang="zh-CN" altLang="en-US" i="0" dirty="0">
                <a:solidFill>
                  <a:srgbClr val="C00000"/>
                </a:solidFill>
                <a:effectLst/>
                <a:cs typeface="Arial" panose="020B0604020202020204" pitchFamily="34" charset="0"/>
              </a:rPr>
              <a:t>）</a:t>
            </a:r>
          </a:p>
        </p:txBody>
      </p:sp>
      <p:sp>
        <p:nvSpPr>
          <p:cNvPr id="19" name="文本框 18">
            <a:extLst>
              <a:ext uri="{FF2B5EF4-FFF2-40B4-BE49-F238E27FC236}">
                <a16:creationId xmlns:a16="http://schemas.microsoft.com/office/drawing/2014/main" id="{FC22E9CB-335E-D292-01E1-06D16F617521}"/>
              </a:ext>
            </a:extLst>
          </p:cNvPr>
          <p:cNvSpPr txBox="1"/>
          <p:nvPr/>
        </p:nvSpPr>
        <p:spPr>
          <a:xfrm>
            <a:off x="7671547" y="929558"/>
            <a:ext cx="3327067" cy="369332"/>
          </a:xfrm>
          <a:prstGeom prst="rect">
            <a:avLst/>
          </a:prstGeom>
          <a:noFill/>
        </p:spPr>
        <p:txBody>
          <a:bodyPr wrap="square">
            <a:spAutoFit/>
          </a:bodyPr>
          <a:lstStyle/>
          <a:p>
            <a:r>
              <a:rPr lang="en-US" altLang="zh-CN" sz="1800" b="1" dirty="0">
                <a:effectLst/>
                <a:ea typeface="微软雅黑" panose="020B0503020204020204" pitchFamily="34" charset="-122"/>
                <a:cs typeface="Arial" panose="020B0604020202020204" pitchFamily="34" charset="0"/>
                <a:sym typeface="+mn-ea"/>
              </a:rPr>
              <a:t>80V  </a:t>
            </a:r>
            <a:r>
              <a:rPr lang="zh-CN" altLang="en-US" sz="1800" b="1" dirty="0">
                <a:effectLst/>
                <a:ea typeface="微软雅黑" panose="020B0503020204020204" pitchFamily="34" charset="-122"/>
                <a:cs typeface="Arial" panose="020B0604020202020204" pitchFamily="34" charset="0"/>
                <a:sym typeface="+mn-ea"/>
              </a:rPr>
              <a:t> </a:t>
            </a:r>
            <a:r>
              <a:rPr lang="en-US" altLang="zh-CN" sz="1800" b="1" dirty="0">
                <a:effectLst/>
                <a:ea typeface="微软雅黑" panose="020B0503020204020204" pitchFamily="34" charset="-122"/>
                <a:cs typeface="Arial" panose="020B0604020202020204" pitchFamily="34" charset="0"/>
                <a:sym typeface="+mn-ea"/>
              </a:rPr>
              <a:t>20KHz  </a:t>
            </a:r>
            <a:r>
              <a:rPr lang="zh-CN" altLang="en-US" sz="1800" b="1" dirty="0">
                <a:effectLst/>
                <a:ea typeface="微软雅黑" panose="020B0503020204020204" pitchFamily="34" charset="-122"/>
                <a:cs typeface="Arial" panose="020B0604020202020204" pitchFamily="34" charset="0"/>
                <a:sym typeface="+mn-ea"/>
              </a:rPr>
              <a:t> </a:t>
            </a:r>
            <a:r>
              <a:rPr lang="en-US" altLang="zh-CN" sz="1800" b="1" dirty="0">
                <a:effectLst/>
                <a:ea typeface="微软雅黑" panose="020B0503020204020204" pitchFamily="34" charset="-122"/>
                <a:cs typeface="Arial" panose="020B0604020202020204" pitchFamily="34" charset="0"/>
                <a:sym typeface="+mn-ea"/>
              </a:rPr>
              <a:t>25% 40min</a:t>
            </a:r>
            <a:endParaRPr lang="zh-CN" altLang="en-US" dirty="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F3EC-928C-65F8-1C2D-23E0032432D5}"/>
            </a:ext>
          </a:extLst>
        </p:cNvPr>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128" y="929558"/>
            <a:ext cx="3837830" cy="2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a:extLst>
              <a:ext uri="{FF2B5EF4-FFF2-40B4-BE49-F238E27FC236}">
                <a16:creationId xmlns:a16="http://schemas.microsoft.com/office/drawing/2014/main" id="{4E5973D4-8384-F850-CA6A-B2E05771399B}"/>
              </a:ext>
            </a:extLst>
          </p:cNvPr>
          <p:cNvSpPr>
            <a:spLocks noGrp="1"/>
          </p:cNvSpPr>
          <p:nvPr>
            <p:ph type="title"/>
          </p:nvPr>
        </p:nvSpPr>
        <p:spPr/>
        <p:txBody>
          <a:bodyPr/>
          <a:lstStyle/>
          <a:p>
            <a:r>
              <a:rPr lang="en-US" altLang="zh-CN" sz="3200" dirty="0">
                <a:latin typeface="+mn-lt"/>
                <a:ea typeface="微软雅黑" panose="020B0503020204020204" pitchFamily="34" charset="-122"/>
              </a:rPr>
              <a:t>03  Cavity Application</a:t>
            </a:r>
          </a:p>
        </p:txBody>
      </p:sp>
      <p:sp>
        <p:nvSpPr>
          <p:cNvPr id="8" name="灯片编号占位符 7">
            <a:extLst>
              <a:ext uri="{FF2B5EF4-FFF2-40B4-BE49-F238E27FC236}">
                <a16:creationId xmlns:a16="http://schemas.microsoft.com/office/drawing/2014/main" id="{12198139-6015-B3A7-FECD-75FA8CF77D9A}"/>
              </a:ext>
            </a:extLst>
          </p:cNvPr>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15</a:t>
            </a:fld>
            <a:endParaRPr lang="zh-CN" altLang="en-US" strike="noStrike" noProof="1">
              <a:latin typeface="Arial" panose="020B0604020202020204" pitchFamily="34" charset="0"/>
            </a:endParaRPr>
          </a:p>
        </p:txBody>
      </p:sp>
      <p:sp>
        <p:nvSpPr>
          <p:cNvPr id="9" name="TextBox 8">
            <a:extLst>
              <a:ext uri="{FF2B5EF4-FFF2-40B4-BE49-F238E27FC236}">
                <a16:creationId xmlns:a16="http://schemas.microsoft.com/office/drawing/2014/main" id="{CD5E5E2F-2A49-CEC9-EBE0-3E95A7DA7B96}"/>
              </a:ext>
            </a:extLst>
          </p:cNvPr>
          <p:cNvSpPr txBox="1"/>
          <p:nvPr/>
        </p:nvSpPr>
        <p:spPr>
          <a:xfrm>
            <a:off x="1029122" y="1123536"/>
            <a:ext cx="3466013" cy="400110"/>
          </a:xfrm>
          <a:prstGeom prst="rect">
            <a:avLst/>
          </a:prstGeom>
          <a:noFill/>
        </p:spPr>
        <p:txBody>
          <a:bodyPr wrap="none" rtlCol="0">
            <a:spAutoFit/>
          </a:bodyPr>
          <a:lstStyle/>
          <a:p>
            <a:r>
              <a:rPr lang="en-US" altLang="zh-CN" sz="2000" b="1" dirty="0">
                <a:solidFill>
                  <a:srgbClr val="C00000"/>
                </a:solidFill>
              </a:rPr>
              <a:t>straight rod + disc cathode</a:t>
            </a:r>
            <a:endParaRPr lang="zh-CN" altLang="en-US" sz="2000" b="1" dirty="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a:extLst>
              <a:ext uri="{FF2B5EF4-FFF2-40B4-BE49-F238E27FC236}">
                <a16:creationId xmlns:a16="http://schemas.microsoft.com/office/drawing/2014/main" id="{61C36A32-510A-2E36-BAF3-55088AD53C82}"/>
              </a:ext>
            </a:extLst>
          </p:cNvPr>
          <p:cNvSpPr txBox="1"/>
          <p:nvPr/>
        </p:nvSpPr>
        <p:spPr>
          <a:xfrm>
            <a:off x="7032104" y="5440810"/>
            <a:ext cx="671979" cy="369332"/>
          </a:xfrm>
          <a:prstGeom prst="rect">
            <a:avLst/>
          </a:prstGeom>
          <a:noFill/>
        </p:spPr>
        <p:txBody>
          <a:bodyPr wrap="none" rtlCol="0">
            <a:spAutoFit/>
          </a:bodyPr>
          <a:lstStyle/>
          <a:p>
            <a:pPr algn="l"/>
            <a:r>
              <a:rPr lang="en-US" altLang="zh-CN" b="1" dirty="0">
                <a:solidFill>
                  <a:schemeClr val="bg1"/>
                </a:solidFill>
                <a:effectLst/>
                <a:ea typeface="微软雅黑" panose="020B0503020204020204" pitchFamily="34" charset="-122"/>
                <a:cs typeface="Arial" panose="020B0604020202020204" pitchFamily="34" charset="0"/>
                <a:sym typeface="+mn-ea"/>
              </a:rPr>
              <a:t>tube</a:t>
            </a:r>
            <a:endParaRPr lang="zh-CN" altLang="en-US" b="1" dirty="0">
              <a:solidFill>
                <a:schemeClr val="bg1"/>
              </a:solidFill>
              <a:effectLst/>
              <a:ea typeface="微软雅黑" panose="020B0503020204020204" pitchFamily="34" charset="-122"/>
              <a:cs typeface="Arial" panose="020B0604020202020204" pitchFamily="34" charset="0"/>
              <a:sym typeface="+mn-ea"/>
            </a:endParaRPr>
          </a:p>
        </p:txBody>
      </p:sp>
      <p:sp>
        <p:nvSpPr>
          <p:cNvPr id="13" name="文本框 12">
            <a:extLst>
              <a:ext uri="{FF2B5EF4-FFF2-40B4-BE49-F238E27FC236}">
                <a16:creationId xmlns:a16="http://schemas.microsoft.com/office/drawing/2014/main" id="{F0BFDE5B-4B24-29A5-1DD0-430AC195CC3F}"/>
              </a:ext>
            </a:extLst>
          </p:cNvPr>
          <p:cNvSpPr txBox="1"/>
          <p:nvPr/>
        </p:nvSpPr>
        <p:spPr>
          <a:xfrm>
            <a:off x="9335081" y="3963995"/>
            <a:ext cx="569387" cy="369332"/>
          </a:xfrm>
          <a:prstGeom prst="rect">
            <a:avLst/>
          </a:prstGeom>
          <a:noFill/>
        </p:spPr>
        <p:txBody>
          <a:bodyPr wrap="none" rtlCol="0">
            <a:spAutoFit/>
          </a:bodyPr>
          <a:lstStyle/>
          <a:p>
            <a:pPr algn="l"/>
            <a:r>
              <a:rPr lang="en-US" altLang="zh-CN" b="1" dirty="0">
                <a:solidFill>
                  <a:schemeClr val="bg1"/>
                </a:solidFill>
                <a:effectLst/>
                <a:ea typeface="微软雅黑" panose="020B0503020204020204" pitchFamily="34" charset="-122"/>
                <a:cs typeface="Arial" panose="020B0604020202020204" pitchFamily="34" charset="0"/>
                <a:sym typeface="+mn-ea"/>
              </a:rPr>
              <a:t>cell</a:t>
            </a:r>
            <a:endParaRPr lang="zh-CN" altLang="en-US" b="1" dirty="0">
              <a:solidFill>
                <a:schemeClr val="bg1"/>
              </a:solidFill>
              <a:effectLst/>
              <a:ea typeface="微软雅黑" panose="020B0503020204020204" pitchFamily="34" charset="-122"/>
              <a:cs typeface="Arial" panose="020B0604020202020204" pitchFamily="34" charset="0"/>
              <a:sym typeface="+mn-ea"/>
            </a:endParaRPr>
          </a:p>
        </p:txBody>
      </p:sp>
      <p:pic>
        <p:nvPicPr>
          <p:cNvPr id="3" name="图片 2" descr="圆盘-1">
            <a:extLst>
              <a:ext uri="{FF2B5EF4-FFF2-40B4-BE49-F238E27FC236}">
                <a16:creationId xmlns:a16="http://schemas.microsoft.com/office/drawing/2014/main" id="{554385F4-1802-2B06-9FD4-F72B4158DB78}"/>
              </a:ext>
            </a:extLst>
          </p:cNvPr>
          <p:cNvPicPr>
            <a:picLocks noChangeAspect="1"/>
          </p:cNvPicPr>
          <p:nvPr/>
        </p:nvPicPr>
        <p:blipFill>
          <a:blip r:embed="rId4"/>
          <a:srcRect l="65031" r="1"/>
          <a:stretch>
            <a:fillRect/>
          </a:stretch>
        </p:blipFill>
        <p:spPr>
          <a:xfrm>
            <a:off x="1199456" y="1658632"/>
            <a:ext cx="2352146" cy="2879725"/>
          </a:xfrm>
          <a:prstGeom prst="rect">
            <a:avLst/>
          </a:prstGeom>
        </p:spPr>
      </p:pic>
      <p:pic>
        <p:nvPicPr>
          <p:cNvPr id="10" name="图片 9" descr="圆盘电极各处去除量-2">
            <a:extLst>
              <a:ext uri="{FF2B5EF4-FFF2-40B4-BE49-F238E27FC236}">
                <a16:creationId xmlns:a16="http://schemas.microsoft.com/office/drawing/2014/main" id="{3BBC3B12-CBF0-1A59-57CA-82596D762E7A}"/>
              </a:ext>
            </a:extLst>
          </p:cNvPr>
          <p:cNvPicPr>
            <a:picLocks noChangeAspect="1"/>
          </p:cNvPicPr>
          <p:nvPr/>
        </p:nvPicPr>
        <p:blipFill>
          <a:blip r:embed="rId5"/>
          <a:stretch>
            <a:fillRect/>
          </a:stretch>
        </p:blipFill>
        <p:spPr>
          <a:xfrm>
            <a:off x="3863752" y="1523646"/>
            <a:ext cx="3027551" cy="3273506"/>
          </a:xfrm>
          <a:prstGeom prst="rect">
            <a:avLst/>
          </a:prstGeom>
        </p:spPr>
      </p:pic>
      <p:pic>
        <p:nvPicPr>
          <p:cNvPr id="16" name="图片 15">
            <a:extLst>
              <a:ext uri="{FF2B5EF4-FFF2-40B4-BE49-F238E27FC236}">
                <a16:creationId xmlns:a16="http://schemas.microsoft.com/office/drawing/2014/main" id="{DEF6ABE7-22CE-D81A-463B-1C547E9F2EE7}"/>
              </a:ext>
            </a:extLst>
          </p:cNvPr>
          <p:cNvPicPr>
            <a:picLocks noChangeAspect="1"/>
          </p:cNvPicPr>
          <p:nvPr/>
        </p:nvPicPr>
        <p:blipFill>
          <a:blip r:embed="rId6"/>
          <a:srcRect r="-1257" b="7475"/>
          <a:stretch>
            <a:fillRect/>
          </a:stretch>
        </p:blipFill>
        <p:spPr>
          <a:xfrm>
            <a:off x="9120336" y="4038274"/>
            <a:ext cx="3152324" cy="2160240"/>
          </a:xfrm>
          <a:prstGeom prst="rect">
            <a:avLst/>
          </a:prstGeom>
        </p:spPr>
      </p:pic>
      <p:pic>
        <p:nvPicPr>
          <p:cNvPr id="17" name="图片 16">
            <a:extLst>
              <a:ext uri="{FF2B5EF4-FFF2-40B4-BE49-F238E27FC236}">
                <a16:creationId xmlns:a16="http://schemas.microsoft.com/office/drawing/2014/main" id="{131B9491-ABA7-886F-C128-DB15661D22C0}"/>
              </a:ext>
            </a:extLst>
          </p:cNvPr>
          <p:cNvPicPr>
            <a:picLocks noChangeAspect="1"/>
          </p:cNvPicPr>
          <p:nvPr/>
        </p:nvPicPr>
        <p:blipFill>
          <a:blip r:embed="rId7"/>
          <a:stretch>
            <a:fillRect/>
          </a:stretch>
        </p:blipFill>
        <p:spPr>
          <a:xfrm>
            <a:off x="7160784" y="3848203"/>
            <a:ext cx="1904816" cy="2540382"/>
          </a:xfrm>
          <a:prstGeom prst="rect">
            <a:avLst/>
          </a:prstGeom>
        </p:spPr>
      </p:pic>
      <p:sp>
        <p:nvSpPr>
          <p:cNvPr id="18" name="文本框 17">
            <a:extLst>
              <a:ext uri="{FF2B5EF4-FFF2-40B4-BE49-F238E27FC236}">
                <a16:creationId xmlns:a16="http://schemas.microsoft.com/office/drawing/2014/main" id="{0DF4845B-0BB8-6024-0445-445D34C0C810}"/>
              </a:ext>
            </a:extLst>
          </p:cNvPr>
          <p:cNvSpPr txBox="1"/>
          <p:nvPr/>
        </p:nvSpPr>
        <p:spPr>
          <a:xfrm>
            <a:off x="8393621" y="3925799"/>
            <a:ext cx="671979" cy="369332"/>
          </a:xfrm>
          <a:prstGeom prst="rect">
            <a:avLst/>
          </a:prstGeom>
          <a:noFill/>
        </p:spPr>
        <p:txBody>
          <a:bodyPr wrap="none" rtlCol="0">
            <a:spAutoFit/>
          </a:bodyPr>
          <a:lstStyle/>
          <a:p>
            <a:pPr algn="l"/>
            <a:r>
              <a:rPr lang="en-US" altLang="zh-CN" b="1" dirty="0">
                <a:solidFill>
                  <a:schemeClr val="bg1"/>
                </a:solidFill>
                <a:effectLst/>
                <a:ea typeface="微软雅黑" panose="020B0503020204020204" pitchFamily="34" charset="-122"/>
                <a:cs typeface="Arial" panose="020B0604020202020204" pitchFamily="34" charset="0"/>
                <a:sym typeface="+mn-ea"/>
              </a:rPr>
              <a:t>tube</a:t>
            </a:r>
            <a:endParaRPr lang="zh-CN" altLang="en-US" b="1" dirty="0">
              <a:solidFill>
                <a:schemeClr val="bg1"/>
              </a:solidFill>
              <a:effectLst/>
              <a:ea typeface="微软雅黑" panose="020B0503020204020204" pitchFamily="34" charset="-122"/>
              <a:cs typeface="Arial" panose="020B0604020202020204" pitchFamily="34" charset="0"/>
              <a:sym typeface="+mn-ea"/>
            </a:endParaRPr>
          </a:p>
        </p:txBody>
      </p:sp>
      <p:sp>
        <p:nvSpPr>
          <p:cNvPr id="19" name="文本框 18">
            <a:extLst>
              <a:ext uri="{FF2B5EF4-FFF2-40B4-BE49-F238E27FC236}">
                <a16:creationId xmlns:a16="http://schemas.microsoft.com/office/drawing/2014/main" id="{E825FE8F-5F8D-153B-2310-097F5C94D274}"/>
              </a:ext>
            </a:extLst>
          </p:cNvPr>
          <p:cNvSpPr txBox="1"/>
          <p:nvPr/>
        </p:nvSpPr>
        <p:spPr>
          <a:xfrm>
            <a:off x="9120336" y="4177505"/>
            <a:ext cx="569387" cy="369332"/>
          </a:xfrm>
          <a:prstGeom prst="rect">
            <a:avLst/>
          </a:prstGeom>
          <a:noFill/>
        </p:spPr>
        <p:txBody>
          <a:bodyPr wrap="none" rtlCol="0">
            <a:spAutoFit/>
          </a:bodyPr>
          <a:lstStyle/>
          <a:p>
            <a:pPr algn="l"/>
            <a:r>
              <a:rPr lang="en-US" altLang="zh-CN" b="1" dirty="0">
                <a:solidFill>
                  <a:schemeClr val="bg1"/>
                </a:solidFill>
                <a:effectLst/>
                <a:ea typeface="微软雅黑" panose="020B0503020204020204" pitchFamily="34" charset="-122"/>
                <a:cs typeface="Arial" panose="020B0604020202020204" pitchFamily="34" charset="0"/>
                <a:sym typeface="+mn-ea"/>
              </a:rPr>
              <a:t>cell</a:t>
            </a:r>
            <a:endParaRPr lang="zh-CN" altLang="en-US" b="1" dirty="0">
              <a:solidFill>
                <a:schemeClr val="bg1"/>
              </a:solidFill>
              <a:effectLst/>
              <a:ea typeface="微软雅黑" panose="020B0503020204020204" pitchFamily="34" charset="-122"/>
              <a:cs typeface="Arial" panose="020B0604020202020204" pitchFamily="34" charset="0"/>
              <a:sym typeface="+mn-ea"/>
            </a:endParaRPr>
          </a:p>
        </p:txBody>
      </p:sp>
      <p:sp>
        <p:nvSpPr>
          <p:cNvPr id="20" name="文本框 19">
            <a:extLst>
              <a:ext uri="{FF2B5EF4-FFF2-40B4-BE49-F238E27FC236}">
                <a16:creationId xmlns:a16="http://schemas.microsoft.com/office/drawing/2014/main" id="{D84339D5-9C01-DC57-C4D7-BF9EFC65EABA}"/>
              </a:ext>
            </a:extLst>
          </p:cNvPr>
          <p:cNvSpPr txBox="1"/>
          <p:nvPr/>
        </p:nvSpPr>
        <p:spPr>
          <a:xfrm>
            <a:off x="623392" y="4705997"/>
            <a:ext cx="6402287" cy="1790234"/>
          </a:xfrm>
          <a:prstGeom prst="rect">
            <a:avLst/>
          </a:prstGeom>
          <a:noFill/>
        </p:spPr>
        <p:txBody>
          <a:bodyPr wrap="square">
            <a:spAutoFit/>
          </a:bodyPr>
          <a:lstStyle/>
          <a:p>
            <a:pPr>
              <a:spcBef>
                <a:spcPts val="1200"/>
              </a:spcBef>
              <a:spcAft>
                <a:spcPts val="600"/>
              </a:spcAft>
              <a:buFont typeface="Arial" panose="020B0604020202020204" pitchFamily="34" charset="0"/>
              <a:buChar char="•"/>
            </a:pPr>
            <a:r>
              <a:rPr lang="en-US" altLang="zh-CN" i="0" dirty="0">
                <a:solidFill>
                  <a:srgbClr val="C00000"/>
                </a:solidFill>
                <a:effectLst/>
                <a:cs typeface="Arial" panose="020B0604020202020204" pitchFamily="34" charset="0"/>
              </a:rPr>
              <a:t>Straight rod </a:t>
            </a:r>
            <a:r>
              <a:rPr lang="en-US" altLang="zh-CN" b="1" dirty="0">
                <a:solidFill>
                  <a:srgbClr val="C00000"/>
                </a:solidFill>
              </a:rPr>
              <a:t>+ disc </a:t>
            </a:r>
            <a:r>
              <a:rPr lang="en-US" altLang="zh-CN" i="0" dirty="0">
                <a:solidFill>
                  <a:srgbClr val="C00000"/>
                </a:solidFill>
                <a:effectLst/>
                <a:cs typeface="Arial" panose="020B0604020202020204" pitchFamily="34" charset="0"/>
              </a:rPr>
              <a:t>electrode → weak electric field intensity</a:t>
            </a:r>
          </a:p>
          <a:p>
            <a:pPr algn="l">
              <a:spcBef>
                <a:spcPts val="1200"/>
              </a:spcBef>
              <a:spcAft>
                <a:spcPts val="600"/>
              </a:spcAft>
              <a:buFont typeface="Arial" panose="020B0604020202020204" pitchFamily="34" charset="0"/>
              <a:buChar char="•"/>
            </a:pPr>
            <a:r>
              <a:rPr lang="en-US" altLang="zh-CN" i="0" dirty="0">
                <a:solidFill>
                  <a:srgbClr val="C00000"/>
                </a:solidFill>
                <a:effectLst/>
                <a:cs typeface="Arial" panose="020B0604020202020204" pitchFamily="34" charset="0"/>
              </a:rPr>
              <a:t>Especially at the cell → almost no polishing effect</a:t>
            </a:r>
          </a:p>
          <a:p>
            <a:pPr algn="l">
              <a:spcBef>
                <a:spcPts val="450"/>
              </a:spcBef>
              <a:spcAft>
                <a:spcPts val="1200"/>
              </a:spcAft>
              <a:buFont typeface="Arial" panose="020B0604020202020204" pitchFamily="34" charset="0"/>
              <a:buChar char="•"/>
            </a:pPr>
            <a:r>
              <a:rPr lang="en-US" altLang="zh-CN" i="0" dirty="0">
                <a:solidFill>
                  <a:srgbClr val="C00000"/>
                </a:solidFill>
                <a:effectLst/>
                <a:cs typeface="Arial" panose="020B0604020202020204" pitchFamily="34" charset="0"/>
              </a:rPr>
              <a:t>Tube polishing rate</a:t>
            </a:r>
            <a:r>
              <a:rPr lang="en-US" altLang="zh-CN" dirty="0">
                <a:solidFill>
                  <a:srgbClr val="C00000"/>
                </a:solidFill>
                <a:cs typeface="Arial" panose="020B0604020202020204" pitchFamily="34" charset="0"/>
              </a:rPr>
              <a:t> </a:t>
            </a:r>
            <a:r>
              <a:rPr lang="zh-CN" altLang="en-US" i="0" dirty="0">
                <a:solidFill>
                  <a:srgbClr val="C00000"/>
                </a:solidFill>
                <a:effectLst/>
                <a:cs typeface="Arial" panose="020B0604020202020204" pitchFamily="34" charset="0"/>
              </a:rPr>
              <a:t>≈ </a:t>
            </a:r>
            <a:r>
              <a:rPr lang="en-US" altLang="zh-CN" i="0" dirty="0">
                <a:solidFill>
                  <a:srgbClr val="C00000"/>
                </a:solidFill>
                <a:effectLst/>
                <a:cs typeface="Arial" panose="020B0604020202020204" pitchFamily="34" charset="0"/>
              </a:rPr>
              <a:t>1.3 </a:t>
            </a:r>
            <a:r>
              <a:rPr lang="el-GR" altLang="zh-CN" i="0" dirty="0">
                <a:solidFill>
                  <a:srgbClr val="C00000"/>
                </a:solidFill>
                <a:effectLst/>
                <a:cs typeface="Arial" panose="020B0604020202020204" pitchFamily="34" charset="0"/>
              </a:rPr>
              <a:t>μ</a:t>
            </a:r>
            <a:r>
              <a:rPr lang="en-US" altLang="zh-CN" i="0" dirty="0">
                <a:solidFill>
                  <a:srgbClr val="C00000"/>
                </a:solidFill>
                <a:effectLst/>
                <a:cs typeface="Arial" panose="020B0604020202020204" pitchFamily="34" charset="0"/>
              </a:rPr>
              <a:t>m/min, improved surface finish</a:t>
            </a:r>
          </a:p>
          <a:p>
            <a:pPr algn="l">
              <a:spcBef>
                <a:spcPts val="450"/>
              </a:spcBef>
              <a:spcAft>
                <a:spcPts val="1200"/>
              </a:spcAft>
              <a:buFont typeface="Arial" panose="020B0604020202020204" pitchFamily="34" charset="0"/>
              <a:buChar char="•"/>
            </a:pPr>
            <a:r>
              <a:rPr lang="en-US" altLang="zh-CN" i="0" dirty="0">
                <a:solidFill>
                  <a:srgbClr val="C00000"/>
                </a:solidFill>
                <a:effectLst/>
                <a:cs typeface="Arial" panose="020B0604020202020204" pitchFamily="34" charset="0"/>
              </a:rPr>
              <a:t>Average current density</a:t>
            </a:r>
            <a:r>
              <a:rPr lang="zh-CN" altLang="en-US" i="0" dirty="0">
                <a:solidFill>
                  <a:srgbClr val="C00000"/>
                </a:solidFill>
                <a:effectLst/>
                <a:cs typeface="Arial" panose="020B0604020202020204" pitchFamily="34" charset="0"/>
              </a:rPr>
              <a:t>：≈ </a:t>
            </a:r>
            <a:r>
              <a:rPr lang="en-US" altLang="zh-CN" i="0" dirty="0">
                <a:solidFill>
                  <a:srgbClr val="C00000"/>
                </a:solidFill>
                <a:effectLst/>
                <a:cs typeface="Arial" panose="020B0604020202020204" pitchFamily="34" charset="0"/>
              </a:rPr>
              <a:t>16 mA/cm²</a:t>
            </a:r>
            <a:endParaRPr lang="zh-CN" altLang="en-US" i="0" dirty="0">
              <a:solidFill>
                <a:srgbClr val="C00000"/>
              </a:solidFill>
              <a:effectLst/>
              <a:cs typeface="Arial" panose="020B0604020202020204" pitchFamily="34" charset="0"/>
            </a:endParaRPr>
          </a:p>
        </p:txBody>
      </p:sp>
      <p:sp>
        <p:nvSpPr>
          <p:cNvPr id="21" name="文本框 20">
            <a:extLst>
              <a:ext uri="{FF2B5EF4-FFF2-40B4-BE49-F238E27FC236}">
                <a16:creationId xmlns:a16="http://schemas.microsoft.com/office/drawing/2014/main" id="{45737260-E91F-85A7-4854-06A2D2881BF5}"/>
              </a:ext>
            </a:extLst>
          </p:cNvPr>
          <p:cNvSpPr txBox="1"/>
          <p:nvPr/>
        </p:nvSpPr>
        <p:spPr>
          <a:xfrm>
            <a:off x="7671547" y="929558"/>
            <a:ext cx="3327067" cy="369332"/>
          </a:xfrm>
          <a:prstGeom prst="rect">
            <a:avLst/>
          </a:prstGeom>
          <a:noFill/>
        </p:spPr>
        <p:txBody>
          <a:bodyPr wrap="square">
            <a:spAutoFit/>
          </a:bodyPr>
          <a:lstStyle/>
          <a:p>
            <a:r>
              <a:rPr lang="en-US" altLang="zh-CN" sz="1800" b="1" dirty="0">
                <a:effectLst/>
                <a:ea typeface="微软雅黑" panose="020B0503020204020204" pitchFamily="34" charset="-122"/>
                <a:cs typeface="Arial" panose="020B0604020202020204" pitchFamily="34" charset="0"/>
                <a:sym typeface="+mn-ea"/>
              </a:rPr>
              <a:t>80V  </a:t>
            </a:r>
            <a:r>
              <a:rPr lang="zh-CN" altLang="en-US" sz="1800" b="1" dirty="0">
                <a:effectLst/>
                <a:ea typeface="微软雅黑" panose="020B0503020204020204" pitchFamily="34" charset="-122"/>
                <a:cs typeface="Arial" panose="020B0604020202020204" pitchFamily="34" charset="0"/>
                <a:sym typeface="+mn-ea"/>
              </a:rPr>
              <a:t> </a:t>
            </a:r>
            <a:r>
              <a:rPr lang="en-US" altLang="zh-CN" sz="1800" b="1" dirty="0">
                <a:effectLst/>
                <a:ea typeface="微软雅黑" panose="020B0503020204020204" pitchFamily="34" charset="-122"/>
                <a:cs typeface="Arial" panose="020B0604020202020204" pitchFamily="34" charset="0"/>
                <a:sym typeface="+mn-ea"/>
              </a:rPr>
              <a:t>20KHz  </a:t>
            </a:r>
            <a:r>
              <a:rPr lang="zh-CN" altLang="en-US" sz="1800" b="1" dirty="0">
                <a:effectLst/>
                <a:ea typeface="微软雅黑" panose="020B0503020204020204" pitchFamily="34" charset="-122"/>
                <a:cs typeface="Arial" panose="020B0604020202020204" pitchFamily="34" charset="0"/>
                <a:sym typeface="+mn-ea"/>
              </a:rPr>
              <a:t> </a:t>
            </a:r>
            <a:r>
              <a:rPr lang="en-US" altLang="zh-CN" sz="1800" b="1" dirty="0">
                <a:effectLst/>
                <a:ea typeface="微软雅黑" panose="020B0503020204020204" pitchFamily="34" charset="-122"/>
                <a:cs typeface="Arial" panose="020B0604020202020204" pitchFamily="34" charset="0"/>
                <a:sym typeface="+mn-ea"/>
              </a:rPr>
              <a:t>25% 40min</a:t>
            </a:r>
            <a:endParaRPr lang="zh-CN" altLang="en-US" dirty="0">
              <a:cs typeface="Arial" panose="020B0604020202020204" pitchFamily="34" charset="0"/>
            </a:endParaRPr>
          </a:p>
        </p:txBody>
      </p:sp>
    </p:spTree>
    <p:extLst>
      <p:ext uri="{BB962C8B-B14F-4D97-AF65-F5344CB8AC3E}">
        <p14:creationId xmlns:p14="http://schemas.microsoft.com/office/powerpoint/2010/main" val="2493272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latin typeface="+mn-lt"/>
                <a:ea typeface="微软雅黑" panose="020B0503020204020204" pitchFamily="34" charset="-122"/>
              </a:rPr>
              <a:t>03  Cavity Application</a:t>
            </a:r>
          </a:p>
        </p:txBody>
      </p:sp>
      <p:sp>
        <p:nvSpPr>
          <p:cNvPr id="8" name="灯片编号占位符 7"/>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16</a:t>
            </a:fld>
            <a:endParaRPr lang="zh-CN" altLang="en-US" strike="noStrike" noProof="1">
              <a:latin typeface="Arial" panose="020B0604020202020204" pitchFamily="34" charset="0"/>
            </a:endParaRPr>
          </a:p>
        </p:txBody>
      </p:sp>
      <p:grpSp>
        <p:nvGrpSpPr>
          <p:cNvPr id="16" name="组合 15">
            <a:extLst>
              <a:ext uri="{FF2B5EF4-FFF2-40B4-BE49-F238E27FC236}">
                <a16:creationId xmlns:a16="http://schemas.microsoft.com/office/drawing/2014/main" id="{5994E4C9-7C26-28C0-0958-EBF39846E1F2}"/>
              </a:ext>
            </a:extLst>
          </p:cNvPr>
          <p:cNvGrpSpPr/>
          <p:nvPr/>
        </p:nvGrpSpPr>
        <p:grpSpPr>
          <a:xfrm>
            <a:off x="1919536" y="1430415"/>
            <a:ext cx="4032448" cy="3797217"/>
            <a:chOff x="5756529" y="1537449"/>
            <a:chExt cx="4634748" cy="4450979"/>
          </a:xfrm>
        </p:grpSpPr>
        <p:pic>
          <p:nvPicPr>
            <p:cNvPr id="11" name="图片 10" descr="电压120V去除量"/>
            <p:cNvPicPr>
              <a:picLocks noChangeAspect="1"/>
            </p:cNvPicPr>
            <p:nvPr/>
          </p:nvPicPr>
          <p:blipFill>
            <a:blip r:embed="rId3"/>
            <a:srcRect t="4089" r="65321"/>
            <a:stretch>
              <a:fillRect/>
            </a:stretch>
          </p:blipFill>
          <p:spPr>
            <a:xfrm>
              <a:off x="5756529" y="1764597"/>
              <a:ext cx="1584181" cy="4143375"/>
            </a:xfrm>
            <a:prstGeom prst="rect">
              <a:avLst/>
            </a:prstGeom>
          </p:spPr>
        </p:pic>
        <p:sp>
          <p:nvSpPr>
            <p:cNvPr id="6" name="流程图: 延期 5">
              <a:extLst>
                <a:ext uri="{FF2B5EF4-FFF2-40B4-BE49-F238E27FC236}">
                  <a16:creationId xmlns:a16="http://schemas.microsoft.com/office/drawing/2014/main" id="{FAEE5556-8552-F3BC-D977-32725B29CD36}"/>
                </a:ext>
              </a:extLst>
            </p:cNvPr>
            <p:cNvSpPr/>
            <p:nvPr/>
          </p:nvSpPr>
          <p:spPr bwMode="auto">
            <a:xfrm rot="10800000">
              <a:off x="6328034" y="3356992"/>
              <a:ext cx="576064" cy="576064"/>
            </a:xfrm>
            <a:prstGeom prst="flowChartDelay">
              <a:avLst/>
            </a:prstGeom>
            <a:solidFill>
              <a:srgbClr val="FFC000"/>
            </a:solidFill>
            <a:ln w="12700" cap="flat" cmpd="sng" algn="ctr">
              <a:no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pic>
          <p:nvPicPr>
            <p:cNvPr id="13" name="图片 12" descr="加旋转半扇抛光各处去除量-1">
              <a:extLst>
                <a:ext uri="{FF2B5EF4-FFF2-40B4-BE49-F238E27FC236}">
                  <a16:creationId xmlns:a16="http://schemas.microsoft.com/office/drawing/2014/main" id="{349CD7E4-0120-81C5-34AE-C3375A675E51}"/>
                </a:ext>
              </a:extLst>
            </p:cNvPr>
            <p:cNvPicPr>
              <a:picLocks noChangeAspect="1"/>
            </p:cNvPicPr>
            <p:nvPr/>
          </p:nvPicPr>
          <p:blipFill>
            <a:blip r:embed="rId4"/>
            <a:srcRect l="29088" t="13682" b="3114"/>
            <a:stretch>
              <a:fillRect/>
            </a:stretch>
          </p:blipFill>
          <p:spPr>
            <a:xfrm>
              <a:off x="7320136" y="1706276"/>
              <a:ext cx="3071141" cy="4282152"/>
            </a:xfrm>
            <a:prstGeom prst="rect">
              <a:avLst/>
            </a:prstGeom>
          </p:spPr>
        </p:pic>
        <p:sp>
          <p:nvSpPr>
            <p:cNvPr id="15" name="箭头: 右弧形 14">
              <a:extLst>
                <a:ext uri="{FF2B5EF4-FFF2-40B4-BE49-F238E27FC236}">
                  <a16:creationId xmlns:a16="http://schemas.microsoft.com/office/drawing/2014/main" id="{227B3BB1-7EB3-D3F4-6B25-F2FEFB1DC203}"/>
                </a:ext>
              </a:extLst>
            </p:cNvPr>
            <p:cNvSpPr/>
            <p:nvPr/>
          </p:nvSpPr>
          <p:spPr bwMode="auto">
            <a:xfrm rot="10800000">
              <a:off x="6705080" y="1537449"/>
              <a:ext cx="398036" cy="454296"/>
            </a:xfrm>
            <a:prstGeom prst="curvedLeftArrow">
              <a:avLst/>
            </a:prstGeom>
            <a:solidFill>
              <a:srgbClr val="00B050"/>
            </a:solidFill>
            <a:ln w="12700" cap="flat" cmpd="sng" algn="ctr">
              <a:solidFill>
                <a:schemeClr val="bg2"/>
              </a:solid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grpSp>
      <p:sp>
        <p:nvSpPr>
          <p:cNvPr id="19" name="文本框 18">
            <a:extLst>
              <a:ext uri="{FF2B5EF4-FFF2-40B4-BE49-F238E27FC236}">
                <a16:creationId xmlns:a16="http://schemas.microsoft.com/office/drawing/2014/main" id="{B0C462CB-4F3A-E592-2BD1-CCC5C782B90C}"/>
              </a:ext>
            </a:extLst>
          </p:cNvPr>
          <p:cNvSpPr txBox="1"/>
          <p:nvPr/>
        </p:nvSpPr>
        <p:spPr>
          <a:xfrm>
            <a:off x="911424" y="939013"/>
            <a:ext cx="7920880" cy="369332"/>
          </a:xfrm>
          <a:prstGeom prst="rect">
            <a:avLst/>
          </a:prstGeom>
          <a:noFill/>
        </p:spPr>
        <p:txBody>
          <a:bodyPr wrap="square">
            <a:spAutoFit/>
          </a:bodyPr>
          <a:lstStyle/>
          <a:p>
            <a:r>
              <a:rPr lang="en-US" altLang="zh-CN" b="1" i="0" dirty="0">
                <a:solidFill>
                  <a:srgbClr val="C00000"/>
                </a:solidFill>
                <a:effectLst/>
                <a:cs typeface="Arial" panose="020B0604020202020204" pitchFamily="34" charset="0"/>
              </a:rPr>
              <a:t>Straight rod + D-shaped rotating electrode, rotation speed: 4 rpm.</a:t>
            </a:r>
            <a:endParaRPr lang="zh-CN" altLang="en-US" dirty="0">
              <a:solidFill>
                <a:srgbClr val="C00000"/>
              </a:solidFill>
              <a:cs typeface="Arial" panose="020B0604020202020204" pitchFamily="34" charset="0"/>
            </a:endParaRPr>
          </a:p>
        </p:txBody>
      </p:sp>
      <p:sp>
        <p:nvSpPr>
          <p:cNvPr id="21" name="文本框 20">
            <a:extLst>
              <a:ext uri="{FF2B5EF4-FFF2-40B4-BE49-F238E27FC236}">
                <a16:creationId xmlns:a16="http://schemas.microsoft.com/office/drawing/2014/main" id="{4FA4E9A1-F59A-5509-F1B9-6C471FA1B19A}"/>
              </a:ext>
            </a:extLst>
          </p:cNvPr>
          <p:cNvSpPr txBox="1"/>
          <p:nvPr/>
        </p:nvSpPr>
        <p:spPr>
          <a:xfrm>
            <a:off x="983432" y="5421417"/>
            <a:ext cx="10441160" cy="864339"/>
          </a:xfrm>
          <a:prstGeom prst="rect">
            <a:avLst/>
          </a:prstGeom>
          <a:noFill/>
        </p:spPr>
        <p:txBody>
          <a:bodyPr wrap="square">
            <a:spAutoFit/>
          </a:bodyPr>
          <a:lstStyle/>
          <a:p>
            <a:pPr algn="l">
              <a:spcBef>
                <a:spcPts val="1200"/>
              </a:spcBef>
              <a:spcAft>
                <a:spcPts val="1200"/>
              </a:spcAft>
              <a:buFont typeface="Arial" panose="020B0604020202020204" pitchFamily="34" charset="0"/>
              <a:buChar char="•"/>
            </a:pPr>
            <a:r>
              <a:rPr lang="en-US" altLang="zh-CN" i="0" dirty="0">
                <a:solidFill>
                  <a:srgbClr val="C00000"/>
                </a:solidFill>
                <a:effectLst/>
                <a:cs typeface="Arial" panose="020B0604020202020204" pitchFamily="34" charset="0"/>
              </a:rPr>
              <a:t>Disc electrode was changed to a D-shaped electrode to increase electrode size at the cell.</a:t>
            </a:r>
          </a:p>
          <a:p>
            <a:pPr algn="l">
              <a:spcBef>
                <a:spcPts val="450"/>
              </a:spcBef>
              <a:spcAft>
                <a:spcPts val="1200"/>
              </a:spcAft>
              <a:buFont typeface="Arial" panose="020B0604020202020204" pitchFamily="34" charset="0"/>
              <a:buChar char="•"/>
            </a:pPr>
            <a:r>
              <a:rPr lang="en-US" altLang="zh-CN" i="0" dirty="0">
                <a:solidFill>
                  <a:srgbClr val="C00000"/>
                </a:solidFill>
                <a:effectLst/>
                <a:cs typeface="Arial" panose="020B0604020202020204" pitchFamily="34" charset="0"/>
              </a:rPr>
              <a:t>Polishing rate at the cell improved slightly, but remains unsatisfactory.</a:t>
            </a:r>
          </a:p>
        </p:txBody>
      </p:sp>
      <p:pic>
        <p:nvPicPr>
          <p:cNvPr id="23" name="图片 22">
            <a:extLst>
              <a:ext uri="{FF2B5EF4-FFF2-40B4-BE49-F238E27FC236}">
                <a16:creationId xmlns:a16="http://schemas.microsoft.com/office/drawing/2014/main" id="{C215C8B2-0C9B-D4C1-647C-3C68560988C2}"/>
              </a:ext>
            </a:extLst>
          </p:cNvPr>
          <p:cNvPicPr>
            <a:picLocks noChangeAspect="1"/>
          </p:cNvPicPr>
          <p:nvPr/>
        </p:nvPicPr>
        <p:blipFill>
          <a:blip r:embed="rId5" cstate="print">
            <a:extLst>
              <a:ext uri="{28A0092B-C50C-407E-A947-70E740481C1C}">
                <a14:useLocalDpi xmlns:a14="http://schemas.microsoft.com/office/drawing/2010/main" val="0"/>
              </a:ext>
            </a:extLst>
          </a:blip>
          <a:srcRect l="14212" r="20710"/>
          <a:stretch>
            <a:fillRect/>
          </a:stretch>
        </p:blipFill>
        <p:spPr>
          <a:xfrm>
            <a:off x="7074501" y="1430414"/>
            <a:ext cx="1757803" cy="36021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latin typeface="+mn-lt"/>
                <a:ea typeface="微软雅黑" panose="020B0503020204020204" pitchFamily="34" charset="-122"/>
              </a:rPr>
              <a:t>03  Cavity Application</a:t>
            </a:r>
            <a:endParaRPr lang="zh-CN" altLang="en-US" sz="3200" dirty="0">
              <a:latin typeface="+mn-lt"/>
              <a:ea typeface="微软雅黑" panose="020B0503020204020204" pitchFamily="34" charset="-122"/>
            </a:endParaRPr>
          </a:p>
        </p:txBody>
      </p:sp>
      <p:sp>
        <p:nvSpPr>
          <p:cNvPr id="3" name="灯片编号占位符 2"/>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17</a:t>
            </a:fld>
            <a:endParaRPr lang="zh-CN" altLang="en-US" strike="noStrike" noProof="1">
              <a:latin typeface="Arial" panose="020B0604020202020204" pitchFamily="34" charset="0"/>
            </a:endParaRPr>
          </a:p>
        </p:txBody>
      </p:sp>
      <p:pic>
        <p:nvPicPr>
          <p:cNvPr id="4" name="图片 3">
            <a:extLst>
              <a:ext uri="{FF2B5EF4-FFF2-40B4-BE49-F238E27FC236}">
                <a16:creationId xmlns:a16="http://schemas.microsoft.com/office/drawing/2014/main" id="{F751D38A-6A7C-11D7-6666-1F4D2701213B}"/>
              </a:ext>
            </a:extLst>
          </p:cNvPr>
          <p:cNvPicPr>
            <a:picLocks noChangeAspect="1"/>
          </p:cNvPicPr>
          <p:nvPr/>
        </p:nvPicPr>
        <p:blipFill>
          <a:blip r:embed="rId3"/>
          <a:srcRect l="8664" t="9055"/>
          <a:stretch>
            <a:fillRect/>
          </a:stretch>
        </p:blipFill>
        <p:spPr>
          <a:xfrm>
            <a:off x="582132" y="1340768"/>
            <a:ext cx="4629260" cy="3528392"/>
          </a:xfrm>
          <a:prstGeom prst="rect">
            <a:avLst/>
          </a:prstGeom>
        </p:spPr>
      </p:pic>
      <p:pic>
        <p:nvPicPr>
          <p:cNvPr id="5" name="图片 4">
            <a:extLst>
              <a:ext uri="{FF2B5EF4-FFF2-40B4-BE49-F238E27FC236}">
                <a16:creationId xmlns:a16="http://schemas.microsoft.com/office/drawing/2014/main" id="{AA387530-ACAC-4D90-6913-888F302CE7FC}"/>
              </a:ext>
            </a:extLst>
          </p:cNvPr>
          <p:cNvPicPr>
            <a:picLocks noChangeAspect="1"/>
          </p:cNvPicPr>
          <p:nvPr/>
        </p:nvPicPr>
        <p:blipFill>
          <a:blip r:embed="rId4"/>
          <a:srcRect r="595" b="7475"/>
          <a:stretch>
            <a:fillRect/>
          </a:stretch>
        </p:blipFill>
        <p:spPr>
          <a:xfrm>
            <a:off x="7559510" y="3457140"/>
            <a:ext cx="3348533" cy="2337455"/>
          </a:xfrm>
          <a:prstGeom prst="rect">
            <a:avLst/>
          </a:prstGeom>
        </p:spPr>
      </p:pic>
      <p:sp>
        <p:nvSpPr>
          <p:cNvPr id="9" name="文本框 8">
            <a:extLst>
              <a:ext uri="{FF2B5EF4-FFF2-40B4-BE49-F238E27FC236}">
                <a16:creationId xmlns:a16="http://schemas.microsoft.com/office/drawing/2014/main" id="{622DFDFD-43CA-D600-0FCA-7D0DCFFEAE44}"/>
              </a:ext>
            </a:extLst>
          </p:cNvPr>
          <p:cNvSpPr txBox="1"/>
          <p:nvPr/>
        </p:nvSpPr>
        <p:spPr>
          <a:xfrm>
            <a:off x="407368" y="4725144"/>
            <a:ext cx="6984775" cy="1636345"/>
          </a:xfrm>
          <a:prstGeom prst="rect">
            <a:avLst/>
          </a:prstGeom>
          <a:noFill/>
        </p:spPr>
        <p:txBody>
          <a:bodyPr wrap="square">
            <a:spAutoFit/>
          </a:bodyPr>
          <a:lstStyle/>
          <a:p>
            <a:pPr algn="l">
              <a:spcBef>
                <a:spcPts val="450"/>
              </a:spcBef>
              <a:spcAft>
                <a:spcPts val="1200"/>
              </a:spcAft>
              <a:buFont typeface="Arial" panose="020B0604020202020204" pitchFamily="34" charset="0"/>
              <a:buChar char="•"/>
            </a:pPr>
            <a:r>
              <a:rPr lang="en-US" altLang="zh-CN" i="0" dirty="0">
                <a:solidFill>
                  <a:srgbClr val="C00000"/>
                </a:solidFill>
                <a:effectLst/>
                <a:cs typeface="Arial" panose="020B0604020202020204" pitchFamily="34" charset="0"/>
              </a:rPr>
              <a:t>After ~50 minutes, electrolyte temperature reached 80 </a:t>
            </a:r>
            <a:r>
              <a:rPr lang="en-US" altLang="zh-CN" i="0" baseline="30000" dirty="0" err="1">
                <a:solidFill>
                  <a:srgbClr val="C00000"/>
                </a:solidFill>
                <a:effectLst/>
                <a:cs typeface="Arial" panose="020B0604020202020204" pitchFamily="34" charset="0"/>
              </a:rPr>
              <a:t>o</a:t>
            </a:r>
            <a:r>
              <a:rPr lang="en-US" altLang="zh-CN" i="0" dirty="0" err="1">
                <a:solidFill>
                  <a:srgbClr val="C00000"/>
                </a:solidFill>
                <a:effectLst/>
                <a:cs typeface="Arial" panose="020B0604020202020204" pitchFamily="34" charset="0"/>
              </a:rPr>
              <a:t>C.</a:t>
            </a:r>
            <a:endParaRPr lang="en-US" altLang="zh-CN" i="0" dirty="0">
              <a:solidFill>
                <a:srgbClr val="C00000"/>
              </a:solidFill>
              <a:effectLst/>
              <a:cs typeface="Arial" panose="020B0604020202020204" pitchFamily="34" charset="0"/>
            </a:endParaRPr>
          </a:p>
          <a:p>
            <a:pPr algn="l">
              <a:spcBef>
                <a:spcPts val="450"/>
              </a:spcBef>
              <a:spcAft>
                <a:spcPts val="1200"/>
              </a:spcAft>
              <a:buFont typeface="Arial" panose="020B0604020202020204" pitchFamily="34" charset="0"/>
              <a:buChar char="•"/>
            </a:pPr>
            <a:r>
              <a:rPr lang="en-US" altLang="zh-CN" i="0" dirty="0">
                <a:solidFill>
                  <a:srgbClr val="C00000"/>
                </a:solidFill>
                <a:effectLst/>
                <a:cs typeface="Arial" panose="020B0604020202020204" pitchFamily="34" charset="0"/>
              </a:rPr>
              <a:t>Current density reached 16 mA/cm², with a current of ~30 A.</a:t>
            </a:r>
          </a:p>
          <a:p>
            <a:pPr algn="l">
              <a:spcBef>
                <a:spcPts val="450"/>
              </a:spcBef>
              <a:spcAft>
                <a:spcPts val="1200"/>
              </a:spcAft>
              <a:buFont typeface="Arial" panose="020B0604020202020204" pitchFamily="34" charset="0"/>
              <a:buChar char="•"/>
            </a:pPr>
            <a:r>
              <a:rPr lang="en-US" altLang="zh-CN" i="0" dirty="0">
                <a:solidFill>
                  <a:srgbClr val="C00000"/>
                </a:solidFill>
                <a:effectLst/>
                <a:cs typeface="Arial" panose="020B0604020202020204" pitchFamily="34" charset="0"/>
              </a:rPr>
              <a:t>For full-cavity polishing, these electrical parameters are within an acceptable range.</a:t>
            </a:r>
          </a:p>
        </p:txBody>
      </p:sp>
      <p:sp>
        <p:nvSpPr>
          <p:cNvPr id="10" name="文本框 9">
            <a:extLst>
              <a:ext uri="{FF2B5EF4-FFF2-40B4-BE49-F238E27FC236}">
                <a16:creationId xmlns:a16="http://schemas.microsoft.com/office/drawing/2014/main" id="{4AC29378-2BD2-EB1C-1211-5726D80E1FE0}"/>
              </a:ext>
            </a:extLst>
          </p:cNvPr>
          <p:cNvSpPr txBox="1"/>
          <p:nvPr/>
        </p:nvSpPr>
        <p:spPr>
          <a:xfrm>
            <a:off x="1233228" y="980727"/>
            <a:ext cx="3327067" cy="369332"/>
          </a:xfrm>
          <a:prstGeom prst="rect">
            <a:avLst/>
          </a:prstGeom>
          <a:noFill/>
        </p:spPr>
        <p:txBody>
          <a:bodyPr wrap="square">
            <a:spAutoFit/>
          </a:bodyPr>
          <a:lstStyle/>
          <a:p>
            <a:r>
              <a:rPr lang="en-US" altLang="zh-CN" sz="1800" b="1" dirty="0">
                <a:effectLst/>
                <a:ea typeface="微软雅黑" panose="020B0503020204020204" pitchFamily="34" charset="-122"/>
                <a:cs typeface="Arial" panose="020B0604020202020204" pitchFamily="34" charset="0"/>
                <a:sym typeface="+mn-ea"/>
              </a:rPr>
              <a:t>80V  </a:t>
            </a:r>
            <a:r>
              <a:rPr lang="zh-CN" altLang="en-US" sz="1800" b="1" dirty="0">
                <a:effectLst/>
                <a:ea typeface="微软雅黑" panose="020B0503020204020204" pitchFamily="34" charset="-122"/>
                <a:cs typeface="Arial" panose="020B0604020202020204" pitchFamily="34" charset="0"/>
                <a:sym typeface="+mn-ea"/>
              </a:rPr>
              <a:t> </a:t>
            </a:r>
            <a:r>
              <a:rPr lang="en-US" altLang="zh-CN" sz="1800" b="1" dirty="0">
                <a:effectLst/>
                <a:ea typeface="微软雅黑" panose="020B0503020204020204" pitchFamily="34" charset="-122"/>
                <a:cs typeface="Arial" panose="020B0604020202020204" pitchFamily="34" charset="0"/>
                <a:sym typeface="+mn-ea"/>
              </a:rPr>
              <a:t>20KHz  </a:t>
            </a:r>
            <a:r>
              <a:rPr lang="zh-CN" altLang="en-US" sz="1800" b="1" dirty="0">
                <a:effectLst/>
                <a:ea typeface="微软雅黑" panose="020B0503020204020204" pitchFamily="34" charset="-122"/>
                <a:cs typeface="Arial" panose="020B0604020202020204" pitchFamily="34" charset="0"/>
                <a:sym typeface="+mn-ea"/>
              </a:rPr>
              <a:t> </a:t>
            </a:r>
            <a:r>
              <a:rPr lang="en-US" altLang="zh-CN" sz="1800" b="1" dirty="0">
                <a:effectLst/>
                <a:ea typeface="微软雅黑" panose="020B0503020204020204" pitchFamily="34" charset="-122"/>
                <a:cs typeface="Arial" panose="020B0604020202020204" pitchFamily="34" charset="0"/>
                <a:sym typeface="+mn-ea"/>
              </a:rPr>
              <a:t>25% 50min</a:t>
            </a:r>
            <a:endParaRPr lang="zh-CN" altLang="en-US" dirty="0">
              <a:cs typeface="Arial" panose="020B0604020202020204" pitchFamily="34" charset="0"/>
            </a:endParaRPr>
          </a:p>
        </p:txBody>
      </p:sp>
      <p:sp>
        <p:nvSpPr>
          <p:cNvPr id="11" name="文本框 10">
            <a:extLst>
              <a:ext uri="{FF2B5EF4-FFF2-40B4-BE49-F238E27FC236}">
                <a16:creationId xmlns:a16="http://schemas.microsoft.com/office/drawing/2014/main" id="{9F1BE93E-71F9-C7D8-9FE5-8178FAD29076}"/>
              </a:ext>
            </a:extLst>
          </p:cNvPr>
          <p:cNvSpPr txBox="1"/>
          <p:nvPr/>
        </p:nvSpPr>
        <p:spPr>
          <a:xfrm>
            <a:off x="7579979" y="3725742"/>
            <a:ext cx="569387" cy="369332"/>
          </a:xfrm>
          <a:prstGeom prst="rect">
            <a:avLst/>
          </a:prstGeom>
          <a:noFill/>
        </p:spPr>
        <p:txBody>
          <a:bodyPr wrap="none" rtlCol="0">
            <a:spAutoFit/>
          </a:bodyPr>
          <a:lstStyle/>
          <a:p>
            <a:pPr algn="l"/>
            <a:r>
              <a:rPr lang="en-US" altLang="zh-CN" b="1" dirty="0">
                <a:solidFill>
                  <a:schemeClr val="bg1"/>
                </a:solidFill>
                <a:effectLst/>
                <a:ea typeface="微软雅黑" panose="020B0503020204020204" pitchFamily="34" charset="-122"/>
                <a:cs typeface="Arial" panose="020B0604020202020204" pitchFamily="34" charset="0"/>
                <a:sym typeface="+mn-ea"/>
              </a:rPr>
              <a:t>cell</a:t>
            </a:r>
            <a:endParaRPr lang="zh-CN" altLang="en-US" b="1" dirty="0">
              <a:solidFill>
                <a:schemeClr val="bg1"/>
              </a:solidFill>
              <a:effectLst/>
              <a:ea typeface="微软雅黑" panose="020B0503020204020204" pitchFamily="34" charset="-122"/>
              <a:cs typeface="Arial" panose="020B0604020202020204" pitchFamily="34" charset="0"/>
              <a:sym typeface="+mn-ea"/>
            </a:endParaRPr>
          </a:p>
        </p:txBody>
      </p:sp>
      <p:sp>
        <p:nvSpPr>
          <p:cNvPr id="12" name="文本框 11">
            <a:extLst>
              <a:ext uri="{FF2B5EF4-FFF2-40B4-BE49-F238E27FC236}">
                <a16:creationId xmlns:a16="http://schemas.microsoft.com/office/drawing/2014/main" id="{EDD4B13D-FCA3-F1F0-BA89-17B20BEBF41A}"/>
              </a:ext>
            </a:extLst>
          </p:cNvPr>
          <p:cNvSpPr txBox="1"/>
          <p:nvPr/>
        </p:nvSpPr>
        <p:spPr>
          <a:xfrm>
            <a:off x="8422372" y="1077348"/>
            <a:ext cx="671979" cy="369332"/>
          </a:xfrm>
          <a:prstGeom prst="rect">
            <a:avLst/>
          </a:prstGeom>
          <a:noFill/>
        </p:spPr>
        <p:txBody>
          <a:bodyPr wrap="none" rtlCol="0">
            <a:spAutoFit/>
          </a:bodyPr>
          <a:lstStyle/>
          <a:p>
            <a:pPr algn="l"/>
            <a:r>
              <a:rPr lang="en-US" altLang="zh-CN" b="1" dirty="0">
                <a:solidFill>
                  <a:schemeClr val="bg1"/>
                </a:solidFill>
                <a:effectLst/>
                <a:ea typeface="微软雅黑" panose="020B0503020204020204" pitchFamily="34" charset="-122"/>
                <a:cs typeface="Arial" panose="020B0604020202020204" pitchFamily="34" charset="0"/>
                <a:sym typeface="+mn-ea"/>
              </a:rPr>
              <a:t>tube</a:t>
            </a:r>
            <a:endParaRPr lang="zh-CN" altLang="en-US" b="1" dirty="0">
              <a:solidFill>
                <a:schemeClr val="bg1"/>
              </a:solidFill>
              <a:effectLst/>
              <a:ea typeface="微软雅黑" panose="020B0503020204020204" pitchFamily="34" charset="-122"/>
              <a:cs typeface="Arial" panose="020B0604020202020204" pitchFamily="34" charset="0"/>
              <a:sym typeface="+mn-ea"/>
            </a:endParaRPr>
          </a:p>
        </p:txBody>
      </p:sp>
      <p:pic>
        <p:nvPicPr>
          <p:cNvPr id="6" name="图片 72" descr="4f56c14cfe64788f994b5d1a5d5973fd">
            <a:extLst>
              <a:ext uri="{FF2B5EF4-FFF2-40B4-BE49-F238E27FC236}">
                <a16:creationId xmlns:a16="http://schemas.microsoft.com/office/drawing/2014/main" id="{9D0D457F-5610-B43E-7486-019A42D5E97C}"/>
              </a:ext>
            </a:extLst>
          </p:cNvPr>
          <p:cNvPicPr>
            <a:picLocks noChangeAspect="1"/>
          </p:cNvPicPr>
          <p:nvPr/>
        </p:nvPicPr>
        <p:blipFill>
          <a:blip r:embed="rId5"/>
          <a:stretch>
            <a:fillRect/>
          </a:stretch>
        </p:blipFill>
        <p:spPr>
          <a:xfrm>
            <a:off x="5721656" y="886881"/>
            <a:ext cx="2190452" cy="2920221"/>
          </a:xfrm>
          <a:prstGeom prst="rect">
            <a:avLst/>
          </a:prstGeom>
        </p:spPr>
      </p:pic>
      <p:sp>
        <p:nvSpPr>
          <p:cNvPr id="8" name="文本框 7">
            <a:extLst>
              <a:ext uri="{FF2B5EF4-FFF2-40B4-BE49-F238E27FC236}">
                <a16:creationId xmlns:a16="http://schemas.microsoft.com/office/drawing/2014/main" id="{0FE30750-A8D5-E150-FE74-6B60DBF1C66E}"/>
              </a:ext>
            </a:extLst>
          </p:cNvPr>
          <p:cNvSpPr txBox="1"/>
          <p:nvPr/>
        </p:nvSpPr>
        <p:spPr>
          <a:xfrm>
            <a:off x="7968208" y="1156102"/>
            <a:ext cx="1681670" cy="369332"/>
          </a:xfrm>
          <a:prstGeom prst="rect">
            <a:avLst/>
          </a:prstGeom>
          <a:noFill/>
        </p:spPr>
        <p:txBody>
          <a:bodyPr wrap="square">
            <a:spAutoFit/>
          </a:bodyPr>
          <a:lstStyle/>
          <a:p>
            <a:r>
              <a:rPr lang="en-US" altLang="zh-CN" i="0" dirty="0">
                <a:solidFill>
                  <a:srgbClr val="C00000"/>
                </a:solidFill>
                <a:effectLst/>
                <a:cs typeface="Arial" panose="020B0604020202020204" pitchFamily="34" charset="0"/>
              </a:rPr>
              <a:t>Ra ~0.6 </a:t>
            </a:r>
            <a:r>
              <a:rPr lang="el-GR" altLang="zh-CN" dirty="0">
                <a:solidFill>
                  <a:srgbClr val="C00000"/>
                </a:solidFill>
                <a:cs typeface="Arial" panose="020B0604020202020204" pitchFamily="34" charset="0"/>
              </a:rPr>
              <a:t>μ</a:t>
            </a:r>
            <a:r>
              <a:rPr lang="en-US" altLang="zh-CN" dirty="0">
                <a:solidFill>
                  <a:srgbClr val="C00000"/>
                </a:solidFill>
                <a:cs typeface="Arial" panose="020B0604020202020204" pitchFamily="34" charset="0"/>
              </a:rPr>
              <a:t>m</a:t>
            </a:r>
            <a:endParaRPr lang="zh-CN" altLang="en-US" dirty="0"/>
          </a:p>
        </p:txBody>
      </p:sp>
      <p:sp>
        <p:nvSpPr>
          <p:cNvPr id="13" name="文本框 12">
            <a:extLst>
              <a:ext uri="{FF2B5EF4-FFF2-40B4-BE49-F238E27FC236}">
                <a16:creationId xmlns:a16="http://schemas.microsoft.com/office/drawing/2014/main" id="{54540EE8-3864-C612-168E-936F9A78609F}"/>
              </a:ext>
            </a:extLst>
          </p:cNvPr>
          <p:cNvSpPr txBox="1"/>
          <p:nvPr/>
        </p:nvSpPr>
        <p:spPr>
          <a:xfrm>
            <a:off x="5760010" y="980727"/>
            <a:ext cx="671979" cy="369332"/>
          </a:xfrm>
          <a:prstGeom prst="rect">
            <a:avLst/>
          </a:prstGeom>
          <a:noFill/>
        </p:spPr>
        <p:txBody>
          <a:bodyPr wrap="none" rtlCol="0">
            <a:spAutoFit/>
          </a:bodyPr>
          <a:lstStyle/>
          <a:p>
            <a:pPr algn="l"/>
            <a:r>
              <a:rPr lang="en-US" altLang="zh-CN" b="1" dirty="0">
                <a:solidFill>
                  <a:schemeClr val="bg1"/>
                </a:solidFill>
                <a:effectLst/>
                <a:ea typeface="微软雅黑" panose="020B0503020204020204" pitchFamily="34" charset="-122"/>
                <a:cs typeface="Arial" panose="020B0604020202020204" pitchFamily="34" charset="0"/>
                <a:sym typeface="+mn-ea"/>
              </a:rPr>
              <a:t>tube</a:t>
            </a:r>
            <a:endParaRPr lang="zh-CN" altLang="en-US" b="1" dirty="0">
              <a:solidFill>
                <a:schemeClr val="bg1"/>
              </a:solidFill>
              <a:effectLst/>
              <a:ea typeface="微软雅黑" panose="020B0503020204020204" pitchFamily="34" charset="-122"/>
              <a:cs typeface="Arial" panose="020B0604020202020204" pitchFamily="34"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9677B-AFC6-6A7C-9241-FE3FB10428F6}"/>
            </a:ext>
          </a:extLst>
        </p:cNvPr>
        <p:cNvGrpSpPr/>
        <p:nvPr/>
      </p:nvGrpSpPr>
      <p:grpSpPr>
        <a:xfrm>
          <a:off x="0" y="0"/>
          <a:ext cx="0" cy="0"/>
          <a:chOff x="0" y="0"/>
          <a:chExt cx="0" cy="0"/>
        </a:xfrm>
      </p:grpSpPr>
      <p:sp>
        <p:nvSpPr>
          <p:cNvPr id="8" name="灯片编号占位符 7">
            <a:extLst>
              <a:ext uri="{FF2B5EF4-FFF2-40B4-BE49-F238E27FC236}">
                <a16:creationId xmlns:a16="http://schemas.microsoft.com/office/drawing/2014/main" id="{4215263E-BBD7-3A0D-05A6-10ACFE6F4100}"/>
              </a:ext>
            </a:extLst>
          </p:cNvPr>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18</a:t>
            </a:fld>
            <a:endParaRPr lang="zh-CN" altLang="en-US" strike="noStrike" noProof="1">
              <a:latin typeface="Arial" panose="020B0604020202020204" pitchFamily="34" charset="0"/>
            </a:endParaRPr>
          </a:p>
        </p:txBody>
      </p:sp>
      <p:sp>
        <p:nvSpPr>
          <p:cNvPr id="5" name="标题 1">
            <a:extLst>
              <a:ext uri="{FF2B5EF4-FFF2-40B4-BE49-F238E27FC236}">
                <a16:creationId xmlns:a16="http://schemas.microsoft.com/office/drawing/2014/main" id="{6E98ECA1-9649-6ACF-BC73-65A0D3CD2413}"/>
              </a:ext>
            </a:extLst>
          </p:cNvPr>
          <p:cNvSpPr txBox="1"/>
          <p:nvPr/>
        </p:nvSpPr>
        <p:spPr>
          <a:xfrm>
            <a:off x="1567880" y="33437"/>
            <a:ext cx="9433048" cy="803275"/>
          </a:xfrm>
          <a:prstGeom prst="rect">
            <a:avLst/>
          </a:prstGeom>
        </p:spPr>
        <p:txBody>
          <a:bodyPr anchor="ctr"/>
          <a:lstStyle>
            <a:lvl1pPr algn="ctr" rtl="0" eaLnBrk="1" fontAlgn="base" hangingPunct="1">
              <a:spcBef>
                <a:spcPct val="0"/>
              </a:spcBef>
              <a:spcAft>
                <a:spcPct val="0"/>
              </a:spcAft>
              <a:defRPr sz="40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2pPr>
            <a:lvl3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3pPr>
            <a:lvl4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4pPr>
            <a:lvl5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r>
              <a:rPr lang="en-US" altLang="zh-CN" sz="3200" kern="0" dirty="0">
                <a:latin typeface="+mn-lt"/>
                <a:ea typeface="微软雅黑" panose="020B0503020204020204" pitchFamily="34" charset="-122"/>
              </a:rPr>
              <a:t>04 Summary</a:t>
            </a:r>
          </a:p>
        </p:txBody>
      </p:sp>
      <p:sp>
        <p:nvSpPr>
          <p:cNvPr id="13" name="文本框 12">
            <a:extLst>
              <a:ext uri="{FF2B5EF4-FFF2-40B4-BE49-F238E27FC236}">
                <a16:creationId xmlns:a16="http://schemas.microsoft.com/office/drawing/2014/main" id="{28450F8E-EAA7-C45E-49EC-92470E94471E}"/>
              </a:ext>
            </a:extLst>
          </p:cNvPr>
          <p:cNvSpPr txBox="1"/>
          <p:nvPr/>
        </p:nvSpPr>
        <p:spPr>
          <a:xfrm>
            <a:off x="1207840" y="1196752"/>
            <a:ext cx="10153127" cy="4736168"/>
          </a:xfrm>
          <a:prstGeom prst="rect">
            <a:avLst/>
          </a:prstGeom>
          <a:noFill/>
        </p:spPr>
        <p:txBody>
          <a:bodyPr wrap="square">
            <a:spAutoFit/>
          </a:bodyPr>
          <a:lstStyle/>
          <a:p>
            <a:pPr>
              <a:lnSpc>
                <a:spcPct val="130000"/>
              </a:lnSpc>
            </a:pPr>
            <a:r>
              <a:rPr lang="en-US" altLang="zh-CN" b="1" dirty="0"/>
              <a:t>Technical Feasibility</a:t>
            </a:r>
            <a:endParaRPr lang="en-US" altLang="zh-CN" dirty="0"/>
          </a:p>
          <a:p>
            <a:pPr lvl="1">
              <a:lnSpc>
                <a:spcPct val="130000"/>
              </a:lnSpc>
            </a:pPr>
            <a:r>
              <a:rPr lang="en-US" altLang="zh-CN" dirty="0"/>
              <a:t>Successfully developed and validated a non-aqueous, HF-free, high-efficiency, high-quality high-frequency pulse polishing technology.</a:t>
            </a:r>
          </a:p>
          <a:p>
            <a:pPr>
              <a:lnSpc>
                <a:spcPct val="130000"/>
              </a:lnSpc>
            </a:pPr>
            <a:r>
              <a:rPr lang="en-US" altLang="zh-CN" b="1" dirty="0"/>
              <a:t>Superior Surface Quality</a:t>
            </a:r>
            <a:endParaRPr lang="en-US" altLang="zh-CN" dirty="0"/>
          </a:p>
          <a:p>
            <a:pPr lvl="1">
              <a:lnSpc>
                <a:spcPct val="130000"/>
              </a:lnSpc>
            </a:pPr>
            <a:r>
              <a:rPr lang="en-US" altLang="zh-CN" dirty="0"/>
              <a:t>Material removal rate: &gt; 3 </a:t>
            </a:r>
            <a:r>
              <a:rPr lang="en-US" altLang="zh-CN" dirty="0" err="1"/>
              <a:t>μm</a:t>
            </a:r>
            <a:r>
              <a:rPr lang="en-US" altLang="zh-CN" dirty="0"/>
              <a:t>/min</a:t>
            </a:r>
          </a:p>
          <a:p>
            <a:pPr lvl="1">
              <a:lnSpc>
                <a:spcPct val="130000"/>
              </a:lnSpc>
            </a:pPr>
            <a:r>
              <a:rPr lang="en-US" altLang="zh-CN" dirty="0"/>
              <a:t>Surface roughness: &lt; 0.5 </a:t>
            </a:r>
            <a:r>
              <a:rPr lang="en-US" altLang="zh-CN" dirty="0" err="1"/>
              <a:t>μm</a:t>
            </a:r>
            <a:endParaRPr lang="en-US" altLang="zh-CN" dirty="0"/>
          </a:p>
          <a:p>
            <a:pPr lvl="1">
              <a:lnSpc>
                <a:spcPct val="130000"/>
              </a:lnSpc>
            </a:pPr>
            <a:r>
              <a:rPr lang="en-US" altLang="zh-CN" dirty="0"/>
              <a:t>Mirror-like surface finish achieved</a:t>
            </a:r>
          </a:p>
          <a:p>
            <a:pPr>
              <a:lnSpc>
                <a:spcPct val="130000"/>
              </a:lnSpc>
            </a:pPr>
            <a:r>
              <a:rPr lang="en-US" altLang="zh-CN" b="1" dirty="0"/>
              <a:t>Clear Process Window</a:t>
            </a:r>
            <a:endParaRPr lang="en-US" altLang="zh-CN" dirty="0"/>
          </a:p>
          <a:p>
            <a:pPr lvl="1">
              <a:lnSpc>
                <a:spcPct val="130000"/>
              </a:lnSpc>
            </a:pPr>
            <a:r>
              <a:rPr lang="en-US" altLang="zh-CN" dirty="0"/>
              <a:t>Optimal process parameter range determined</a:t>
            </a:r>
          </a:p>
          <a:p>
            <a:pPr lvl="1">
              <a:lnSpc>
                <a:spcPct val="130000"/>
              </a:lnSpc>
            </a:pPr>
            <a:r>
              <a:rPr lang="en-US" altLang="zh-CN" dirty="0"/>
              <a:t>Good reproducibility and stability</a:t>
            </a:r>
          </a:p>
          <a:p>
            <a:pPr>
              <a:lnSpc>
                <a:spcPct val="130000"/>
              </a:lnSpc>
            </a:pPr>
            <a:r>
              <a:rPr lang="en-US" altLang="zh-CN" b="1" dirty="0"/>
              <a:t>Great Potential in Cavity Application</a:t>
            </a:r>
            <a:endParaRPr lang="en-US" altLang="zh-CN" dirty="0"/>
          </a:p>
          <a:p>
            <a:pPr lvl="1">
              <a:lnSpc>
                <a:spcPct val="130000"/>
              </a:lnSpc>
            </a:pPr>
            <a:r>
              <a:rPr lang="en-US" altLang="zh-CN" dirty="0"/>
              <a:t>Experimental setup and preliminary simulation completed</a:t>
            </a:r>
          </a:p>
          <a:p>
            <a:pPr lvl="1">
              <a:lnSpc>
                <a:spcPct val="130000"/>
              </a:lnSpc>
            </a:pPr>
            <a:r>
              <a:rPr lang="en-US" altLang="zh-CN" dirty="0"/>
              <a:t>Application prospect in cavity processing verified</a:t>
            </a:r>
          </a:p>
        </p:txBody>
      </p:sp>
    </p:spTree>
    <p:extLst>
      <p:ext uri="{BB962C8B-B14F-4D97-AF65-F5344CB8AC3E}">
        <p14:creationId xmlns:p14="http://schemas.microsoft.com/office/powerpoint/2010/main" val="3448621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19</a:t>
            </a:fld>
            <a:endParaRPr lang="zh-CN" altLang="en-US" strike="noStrike" noProof="1">
              <a:latin typeface="Arial" panose="020B0604020202020204" pitchFamily="34" charset="0"/>
            </a:endParaRPr>
          </a:p>
        </p:txBody>
      </p:sp>
      <p:sp>
        <p:nvSpPr>
          <p:cNvPr id="5" name="标题 1"/>
          <p:cNvSpPr txBox="1"/>
          <p:nvPr/>
        </p:nvSpPr>
        <p:spPr>
          <a:xfrm>
            <a:off x="1567880" y="33437"/>
            <a:ext cx="9433048" cy="803275"/>
          </a:xfrm>
          <a:prstGeom prst="rect">
            <a:avLst/>
          </a:prstGeom>
        </p:spPr>
        <p:txBody>
          <a:bodyPr anchor="ctr"/>
          <a:lstStyle>
            <a:lvl1pPr algn="ctr" rtl="0" eaLnBrk="1" fontAlgn="base" hangingPunct="1">
              <a:spcBef>
                <a:spcPct val="0"/>
              </a:spcBef>
              <a:spcAft>
                <a:spcPct val="0"/>
              </a:spcAft>
              <a:defRPr sz="40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2pPr>
            <a:lvl3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3pPr>
            <a:lvl4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4pPr>
            <a:lvl5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r>
              <a:rPr lang="en-US" altLang="zh-CN" sz="3200" kern="0" dirty="0">
                <a:latin typeface="+mn-lt"/>
                <a:ea typeface="微软雅黑" panose="020B0503020204020204" pitchFamily="34" charset="-122"/>
              </a:rPr>
              <a:t>04 Outlook</a:t>
            </a:r>
          </a:p>
        </p:txBody>
      </p:sp>
      <p:sp>
        <p:nvSpPr>
          <p:cNvPr id="15" name="文本框 14">
            <a:extLst>
              <a:ext uri="{FF2B5EF4-FFF2-40B4-BE49-F238E27FC236}">
                <a16:creationId xmlns:a16="http://schemas.microsoft.com/office/drawing/2014/main" id="{64CB3A04-EDE3-B856-910F-2795F2E0B9A0}"/>
              </a:ext>
            </a:extLst>
          </p:cNvPr>
          <p:cNvSpPr txBox="1"/>
          <p:nvPr/>
        </p:nvSpPr>
        <p:spPr>
          <a:xfrm>
            <a:off x="3143672" y="1096310"/>
            <a:ext cx="7560840" cy="4665380"/>
          </a:xfrm>
          <a:prstGeom prst="rect">
            <a:avLst/>
          </a:prstGeom>
          <a:noFill/>
        </p:spPr>
        <p:txBody>
          <a:bodyPr wrap="square">
            <a:spAutoFit/>
          </a:bodyPr>
          <a:lstStyle/>
          <a:p>
            <a:pPr>
              <a:spcBef>
                <a:spcPts val="1200"/>
              </a:spcBef>
              <a:spcAft>
                <a:spcPts val="600"/>
              </a:spcAft>
              <a:buFont typeface="Arial" panose="020B0604020202020204" pitchFamily="34" charset="0"/>
              <a:buChar char="•"/>
            </a:pPr>
            <a:r>
              <a:rPr lang="en-US" altLang="zh-CN" b="1" dirty="0">
                <a:effectLst/>
              </a:rPr>
              <a:t>Improve process stability &amp; polishing uniformity</a:t>
            </a:r>
            <a:endParaRPr lang="en-US" altLang="zh-CN" dirty="0">
              <a:effectLst/>
            </a:endParaRPr>
          </a:p>
          <a:p>
            <a:pPr marL="742950" lvl="1" indent="-285750">
              <a:spcBef>
                <a:spcPts val="300"/>
              </a:spcBef>
              <a:spcAft>
                <a:spcPts val="1200"/>
              </a:spcAft>
              <a:buFont typeface="Arial" panose="020B0604020202020204" pitchFamily="34" charset="0"/>
              <a:buChar char="•"/>
            </a:pPr>
            <a:r>
              <a:rPr lang="en-US" altLang="zh-CN" dirty="0">
                <a:effectLst/>
              </a:rPr>
              <a:t>Further increase polishing success rate</a:t>
            </a:r>
          </a:p>
          <a:p>
            <a:pPr marL="742950" lvl="1" indent="-285750">
              <a:spcBef>
                <a:spcPts val="450"/>
              </a:spcBef>
              <a:spcAft>
                <a:spcPts val="1200"/>
              </a:spcAft>
              <a:buFont typeface="Arial" panose="020B0604020202020204" pitchFamily="34" charset="0"/>
              <a:buChar char="•"/>
            </a:pPr>
            <a:r>
              <a:rPr lang="en-US" altLang="zh-CN" dirty="0">
                <a:effectLst/>
              </a:rPr>
              <a:t>Especially reduce </a:t>
            </a:r>
            <a:r>
              <a:rPr lang="en-US" altLang="zh-CN" b="1" dirty="0">
                <a:effectLst/>
              </a:rPr>
              <a:t>white film</a:t>
            </a:r>
            <a:r>
              <a:rPr lang="en-US" altLang="zh-CN" dirty="0">
                <a:effectLst/>
              </a:rPr>
              <a:t> formation</a:t>
            </a:r>
          </a:p>
          <a:p>
            <a:pPr>
              <a:spcBef>
                <a:spcPts val="450"/>
              </a:spcBef>
              <a:spcAft>
                <a:spcPts val="600"/>
              </a:spcAft>
              <a:buFont typeface="Arial" panose="020B0604020202020204" pitchFamily="34" charset="0"/>
              <a:buChar char="•"/>
            </a:pPr>
            <a:r>
              <a:rPr lang="en-US" altLang="zh-CN" b="1" dirty="0">
                <a:effectLst/>
              </a:rPr>
              <a:t>Perform vertical testing on polished cavities</a:t>
            </a:r>
            <a:endParaRPr lang="en-US" altLang="zh-CN" dirty="0">
              <a:effectLst/>
            </a:endParaRPr>
          </a:p>
          <a:p>
            <a:pPr marL="742950" lvl="1" indent="-285750">
              <a:spcBef>
                <a:spcPts val="300"/>
              </a:spcBef>
              <a:spcAft>
                <a:spcPts val="1200"/>
              </a:spcAft>
              <a:buFont typeface="Arial" panose="020B0604020202020204" pitchFamily="34" charset="0"/>
              <a:buChar char="•"/>
            </a:pPr>
            <a:r>
              <a:rPr lang="en-US" altLang="zh-CN" dirty="0">
                <a:effectLst/>
              </a:rPr>
              <a:t>Conduct comprehensive RF performance evaluation</a:t>
            </a:r>
          </a:p>
          <a:p>
            <a:pPr>
              <a:spcBef>
                <a:spcPts val="450"/>
              </a:spcBef>
              <a:spcAft>
                <a:spcPts val="600"/>
              </a:spcAft>
              <a:buFont typeface="Arial" panose="020B0604020202020204" pitchFamily="34" charset="0"/>
              <a:buChar char="•"/>
            </a:pPr>
            <a:r>
              <a:rPr lang="en-US" altLang="zh-CN" b="1" dirty="0">
                <a:effectLst/>
              </a:rPr>
              <a:t>Design and fabricate a retractable electrode</a:t>
            </a:r>
            <a:endParaRPr lang="en-US" altLang="zh-CN" dirty="0">
              <a:effectLst/>
            </a:endParaRPr>
          </a:p>
          <a:p>
            <a:pPr marL="742950" lvl="1" indent="-285750">
              <a:spcBef>
                <a:spcPts val="300"/>
              </a:spcBef>
              <a:spcAft>
                <a:spcPts val="1200"/>
              </a:spcAft>
              <a:buFont typeface="Arial" panose="020B0604020202020204" pitchFamily="34" charset="0"/>
              <a:buChar char="•"/>
            </a:pPr>
            <a:r>
              <a:rPr lang="en-US" altLang="zh-CN" dirty="0">
                <a:effectLst/>
              </a:rPr>
              <a:t>Optimize electrode shape and distance at the </a:t>
            </a:r>
            <a:r>
              <a:rPr lang="en-US" altLang="zh-CN" b="1" dirty="0">
                <a:effectLst/>
              </a:rPr>
              <a:t>cell</a:t>
            </a:r>
            <a:endParaRPr lang="en-US" altLang="zh-CN" dirty="0">
              <a:effectLst/>
            </a:endParaRPr>
          </a:p>
          <a:p>
            <a:pPr marL="742950" lvl="1" indent="-285750">
              <a:spcBef>
                <a:spcPts val="450"/>
              </a:spcBef>
              <a:spcAft>
                <a:spcPts val="1200"/>
              </a:spcAft>
              <a:buFont typeface="Arial" panose="020B0604020202020204" pitchFamily="34" charset="0"/>
              <a:buChar char="•"/>
            </a:pPr>
            <a:r>
              <a:rPr lang="en-US" altLang="zh-CN" dirty="0">
                <a:effectLst/>
              </a:rPr>
              <a:t>Achieve stronger and more uniform electric field intensity</a:t>
            </a:r>
          </a:p>
          <a:p>
            <a:pPr>
              <a:buNone/>
            </a:pPr>
            <a:br>
              <a:rPr lang="en-US" altLang="zh-CN" dirty="0">
                <a:effectLst/>
              </a:rPr>
            </a:br>
            <a:endParaRPr lang="en-US" altLang="zh-CN" dirty="0">
              <a:effectLst/>
            </a:endParaRPr>
          </a:p>
          <a:p>
            <a:pPr>
              <a:spcBef>
                <a:spcPts val="1200"/>
              </a:spcBef>
              <a:spcAft>
                <a:spcPts val="1200"/>
              </a:spcAft>
              <a:buNone/>
            </a:pP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Content</a:t>
            </a:r>
            <a:endParaRPr lang="zh-CN" altLang="en-US" dirty="0"/>
          </a:p>
        </p:txBody>
      </p:sp>
      <p:sp>
        <p:nvSpPr>
          <p:cNvPr id="3" name="灯片编号占位符 2"/>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2</a:t>
            </a:fld>
            <a:endParaRPr lang="zh-CN" altLang="en-US" strike="noStrike" noProof="1">
              <a:latin typeface="Arial" panose="020B0604020202020204" pitchFamily="34" charset="0"/>
            </a:endParaRPr>
          </a:p>
        </p:txBody>
      </p:sp>
      <p:sp>
        <p:nvSpPr>
          <p:cNvPr id="4" name="AutoShape 11"/>
          <p:cNvSpPr/>
          <p:nvPr/>
        </p:nvSpPr>
        <p:spPr>
          <a:xfrm>
            <a:off x="2827536" y="1399160"/>
            <a:ext cx="3144168" cy="2286000"/>
          </a:xfrm>
          <a:prstGeom prst="roundRect">
            <a:avLst>
              <a:gd name="adj" fmla="val 0"/>
            </a:avLst>
          </a:prstGeom>
          <a:solidFill>
            <a:srgbClr val="F3F8FF">
              <a:alpha val="100000"/>
            </a:srgbClr>
          </a:solidFill>
          <a:ln w="12700" cap="flat" cmpd="sng">
            <a:solidFill>
              <a:srgbClr val="325FAF">
                <a:alpha val="20000"/>
              </a:srgbClr>
            </a:solidFill>
            <a:prstDash val="solid"/>
            <a:round/>
          </a:ln>
        </p:spPr>
        <p:txBody>
          <a:bodyPr vert="horz" wrap="square" lIns="63500" tIns="63500" rIns="63500" bIns="63500" rtlCol="0" anchor="ctr"/>
          <a:lstStyle/>
          <a:p>
            <a:pPr algn="ctr">
              <a:defRPr/>
            </a:pPr>
            <a:endParaRPr/>
          </a:p>
        </p:txBody>
      </p:sp>
      <p:sp>
        <p:nvSpPr>
          <p:cNvPr id="5" name="AutoShape 12"/>
          <p:cNvSpPr/>
          <p:nvPr/>
        </p:nvSpPr>
        <p:spPr>
          <a:xfrm>
            <a:off x="2999656" y="1589660"/>
            <a:ext cx="2845048" cy="1905000"/>
          </a:xfrm>
          <a:prstGeom prst="rect">
            <a:avLst/>
          </a:prstGeom>
          <a:noFill/>
          <a:ln w="12700" cap="flat" cmpd="sng">
            <a:noFill/>
            <a:prstDash val="solid"/>
            <a:round/>
          </a:ln>
        </p:spPr>
        <p:txBody>
          <a:bodyPr vert="horz" wrap="square" lIns="0" tIns="0" rIns="0" bIns="0" rtlCol="0" anchor="t" anchorCtr="0"/>
          <a:lstStyle/>
          <a:p>
            <a:pPr marL="0" indent="0" algn="l">
              <a:lnSpc>
                <a:spcPct val="125000"/>
              </a:lnSpc>
              <a:defRPr/>
            </a:pPr>
            <a:r>
              <a:rPr lang="en-US" sz="3200" b="1" i="0" u="none" strike="noStrike" dirty="0">
                <a:solidFill>
                  <a:srgbClr val="BD374A"/>
                </a:solidFill>
                <a:latin typeface="Arial" panose="020B0604020202020204"/>
                <a:ea typeface="Arial" panose="020B0604020202020204"/>
                <a:cs typeface="Arial" panose="020B0604020202020204"/>
                <a:sym typeface="Arial" panose="020B0604020202020204"/>
              </a:rPr>
              <a:t>01</a:t>
            </a:r>
            <a:endParaRPr lang="en-US" sz="1100" dirty="0"/>
          </a:p>
          <a:p>
            <a:pPr marL="0" indent="0" algn="l">
              <a:lnSpc>
                <a:spcPct val="125000"/>
              </a:lnSpc>
              <a:spcBef>
                <a:spcPts val="800"/>
              </a:spcBef>
            </a:pPr>
            <a:r>
              <a:rPr lang="en-US" b="1" i="0" u="none" strike="noStrike" dirty="0">
                <a:solidFill>
                  <a:srgbClr val="1F2329"/>
                </a:solidFill>
                <a:latin typeface="Arial" panose="020B0604020202020204"/>
                <a:ea typeface="Arial" panose="020B0604020202020204"/>
                <a:cs typeface="Arial" panose="020B0604020202020204"/>
                <a:sym typeface="Arial" panose="020B0604020202020204"/>
              </a:rPr>
              <a:t>Intro &amp; Tech Overview</a:t>
            </a:r>
          </a:p>
          <a:p>
            <a:pPr marL="0" indent="0" algn="l">
              <a:lnSpc>
                <a:spcPct val="100000"/>
              </a:lnSpc>
              <a:spcBef>
                <a:spcPts val="800"/>
              </a:spcBef>
            </a:pPr>
            <a:r>
              <a:rPr lang="en-US" sz="1400" b="0" i="0" u="none" strike="noStrike" dirty="0">
                <a:solidFill>
                  <a:srgbClr val="646A73"/>
                </a:solidFill>
                <a:latin typeface="Arial" panose="020B0604020202020204"/>
                <a:ea typeface="Arial" panose="020B0604020202020204"/>
                <a:cs typeface="Arial" panose="020B0604020202020204"/>
                <a:sym typeface="Arial" panose="020B0604020202020204"/>
              </a:rPr>
              <a:t>Background, Goals</a:t>
            </a:r>
          </a:p>
        </p:txBody>
      </p:sp>
      <p:sp>
        <p:nvSpPr>
          <p:cNvPr id="8" name="AutoShape 15"/>
          <p:cNvSpPr/>
          <p:nvPr/>
        </p:nvSpPr>
        <p:spPr>
          <a:xfrm>
            <a:off x="6299200" y="1397000"/>
            <a:ext cx="2540000" cy="2286000"/>
          </a:xfrm>
          <a:prstGeom prst="roundRect">
            <a:avLst>
              <a:gd name="adj" fmla="val 0"/>
            </a:avLst>
          </a:prstGeom>
          <a:solidFill>
            <a:srgbClr val="F3F8FF">
              <a:alpha val="100000"/>
            </a:srgbClr>
          </a:solidFill>
          <a:ln w="12700" cap="flat" cmpd="sng">
            <a:solidFill>
              <a:srgbClr val="325FAF">
                <a:alpha val="20000"/>
              </a:srgbClr>
            </a:solidFill>
            <a:prstDash val="solid"/>
            <a:round/>
          </a:ln>
        </p:spPr>
        <p:txBody>
          <a:bodyPr vert="horz" wrap="square" lIns="63500" tIns="63500" rIns="63500" bIns="63500" rtlCol="0" anchor="ctr"/>
          <a:lstStyle/>
          <a:p>
            <a:pPr algn="ctr">
              <a:defRPr/>
            </a:pPr>
            <a:endParaRPr/>
          </a:p>
        </p:txBody>
      </p:sp>
      <p:sp>
        <p:nvSpPr>
          <p:cNvPr id="9" name="AutoShape 16"/>
          <p:cNvSpPr/>
          <p:nvPr/>
        </p:nvSpPr>
        <p:spPr>
          <a:xfrm>
            <a:off x="6426200" y="1587500"/>
            <a:ext cx="2286000" cy="1905000"/>
          </a:xfrm>
          <a:prstGeom prst="rect">
            <a:avLst/>
          </a:prstGeom>
          <a:noFill/>
          <a:ln w="12700" cap="flat" cmpd="sng">
            <a:noFill/>
            <a:prstDash val="solid"/>
            <a:round/>
          </a:ln>
        </p:spPr>
        <p:txBody>
          <a:bodyPr vert="horz" wrap="square" lIns="0" tIns="0" rIns="0" bIns="0" rtlCol="0" anchor="t" anchorCtr="0"/>
          <a:lstStyle/>
          <a:p>
            <a:pPr marL="0" indent="0" algn="l">
              <a:lnSpc>
                <a:spcPct val="125000"/>
              </a:lnSpc>
              <a:defRPr/>
            </a:pPr>
            <a:r>
              <a:rPr lang="en-US" sz="3200" b="1" i="0" u="none" strike="noStrike" dirty="0">
                <a:solidFill>
                  <a:srgbClr val="BD374A"/>
                </a:solidFill>
                <a:latin typeface="Arial" panose="020B0604020202020204"/>
                <a:ea typeface="Arial" panose="020B0604020202020204"/>
                <a:cs typeface="Arial" panose="020B0604020202020204"/>
                <a:sym typeface="Arial" panose="020B0604020202020204"/>
              </a:rPr>
              <a:t>0</a:t>
            </a:r>
            <a:r>
              <a:rPr lang="en-US" sz="3200" b="1" dirty="0">
                <a:solidFill>
                  <a:srgbClr val="BD374A"/>
                </a:solidFill>
                <a:latin typeface="Arial" panose="020B0604020202020204"/>
                <a:ea typeface="Arial" panose="020B0604020202020204"/>
                <a:cs typeface="Arial" panose="020B0604020202020204"/>
                <a:sym typeface="Arial" panose="020B0604020202020204"/>
              </a:rPr>
              <a:t>2</a:t>
            </a:r>
            <a:endParaRPr lang="en-US" sz="1100" dirty="0"/>
          </a:p>
          <a:p>
            <a:pPr marL="0" indent="0" algn="l">
              <a:lnSpc>
                <a:spcPct val="125000"/>
              </a:lnSpc>
              <a:spcBef>
                <a:spcPts val="800"/>
              </a:spcBef>
            </a:pPr>
            <a:r>
              <a:rPr lang="en-US" b="1" i="0" u="none" strike="noStrike" dirty="0">
                <a:solidFill>
                  <a:srgbClr val="1F2329"/>
                </a:solidFill>
                <a:latin typeface="Arial" panose="020B0604020202020204"/>
                <a:ea typeface="Arial" panose="020B0604020202020204"/>
                <a:cs typeface="Arial" panose="020B0604020202020204"/>
                <a:sym typeface="Arial" panose="020B0604020202020204"/>
              </a:rPr>
              <a:t>Sample Study</a:t>
            </a:r>
          </a:p>
          <a:p>
            <a:pPr marL="0" indent="0" algn="l">
              <a:lnSpc>
                <a:spcPct val="100000"/>
              </a:lnSpc>
              <a:spcBef>
                <a:spcPts val="800"/>
              </a:spcBef>
            </a:pPr>
            <a:r>
              <a:rPr lang="en-US" sz="1400" b="0" i="0" u="none" strike="noStrike" dirty="0">
                <a:solidFill>
                  <a:srgbClr val="646A73"/>
                </a:solidFill>
                <a:latin typeface="Arial" panose="020B0604020202020204"/>
                <a:ea typeface="Arial" panose="020B0604020202020204"/>
                <a:cs typeface="Arial" panose="020B0604020202020204"/>
                <a:sym typeface="Arial" panose="020B0604020202020204"/>
              </a:rPr>
              <a:t>Params, Eval. &amp; Analysis</a:t>
            </a:r>
          </a:p>
        </p:txBody>
      </p:sp>
      <p:sp>
        <p:nvSpPr>
          <p:cNvPr id="10" name="AutoShape 17"/>
          <p:cNvSpPr/>
          <p:nvPr/>
        </p:nvSpPr>
        <p:spPr>
          <a:xfrm>
            <a:off x="2573536" y="3875660"/>
            <a:ext cx="3398168" cy="2032000"/>
          </a:xfrm>
          <a:prstGeom prst="roundRect">
            <a:avLst>
              <a:gd name="adj" fmla="val 0"/>
            </a:avLst>
          </a:prstGeom>
          <a:solidFill>
            <a:srgbClr val="F3F8FF">
              <a:alpha val="100000"/>
            </a:srgbClr>
          </a:solidFill>
          <a:ln w="12700" cap="flat" cmpd="sng">
            <a:solidFill>
              <a:srgbClr val="325FAF">
                <a:alpha val="20000"/>
              </a:srgbClr>
            </a:solidFill>
            <a:prstDash val="solid"/>
            <a:round/>
          </a:ln>
        </p:spPr>
        <p:txBody>
          <a:bodyPr vert="horz" wrap="square" lIns="63500" tIns="63500" rIns="63500" bIns="63500" rtlCol="0" anchor="ctr"/>
          <a:lstStyle/>
          <a:p>
            <a:pPr algn="ctr">
              <a:defRPr/>
            </a:pPr>
            <a:endParaRPr/>
          </a:p>
        </p:txBody>
      </p:sp>
      <p:sp>
        <p:nvSpPr>
          <p:cNvPr id="11" name="AutoShape 18"/>
          <p:cNvSpPr/>
          <p:nvPr/>
        </p:nvSpPr>
        <p:spPr>
          <a:xfrm>
            <a:off x="2827536" y="4129660"/>
            <a:ext cx="3144168" cy="1524000"/>
          </a:xfrm>
          <a:prstGeom prst="rect">
            <a:avLst/>
          </a:prstGeom>
          <a:noFill/>
          <a:ln w="12700" cap="flat" cmpd="sng">
            <a:noFill/>
            <a:prstDash val="solid"/>
            <a:round/>
          </a:ln>
        </p:spPr>
        <p:txBody>
          <a:bodyPr vert="horz" wrap="square" lIns="0" tIns="0" rIns="0" bIns="0" rtlCol="0" anchor="t" anchorCtr="0"/>
          <a:lstStyle/>
          <a:p>
            <a:pPr marL="0" indent="0" algn="l">
              <a:lnSpc>
                <a:spcPct val="125000"/>
              </a:lnSpc>
              <a:defRPr/>
            </a:pPr>
            <a:r>
              <a:rPr lang="en-US" sz="2800" b="1" i="0" u="none" strike="noStrike" dirty="0">
                <a:solidFill>
                  <a:srgbClr val="BD374A"/>
                </a:solidFill>
                <a:latin typeface="Arial" panose="020B0604020202020204"/>
                <a:ea typeface="Arial" panose="020B0604020202020204"/>
                <a:cs typeface="Arial" panose="020B0604020202020204"/>
                <a:sym typeface="Arial" panose="020B0604020202020204"/>
              </a:rPr>
              <a:t>03</a:t>
            </a:r>
          </a:p>
          <a:p>
            <a:pPr marL="0" indent="0" algn="l">
              <a:lnSpc>
                <a:spcPct val="125000"/>
              </a:lnSpc>
              <a:defRPr/>
            </a:pPr>
            <a:r>
              <a:rPr lang="en-US" sz="1800" b="1" i="0" u="none" strike="noStrike" dirty="0">
                <a:solidFill>
                  <a:srgbClr val="1F2329"/>
                </a:solidFill>
                <a:latin typeface="Arial" panose="020B0604020202020204"/>
                <a:ea typeface="Arial" panose="020B0604020202020204"/>
                <a:cs typeface="Arial" panose="020B0604020202020204"/>
                <a:sym typeface="Arial" panose="020B0604020202020204"/>
              </a:rPr>
              <a:t>Cavity Application</a:t>
            </a:r>
            <a:endParaRPr lang="en-US" sz="1100" dirty="0"/>
          </a:p>
          <a:p>
            <a:pPr marL="0" indent="0" algn="l">
              <a:lnSpc>
                <a:spcPct val="108000"/>
              </a:lnSpc>
              <a:spcBef>
                <a:spcPts val="1200"/>
              </a:spcBef>
            </a:pPr>
            <a:r>
              <a:rPr lang="en-US" sz="1300" b="0" i="0" u="none" strike="noStrike" dirty="0">
                <a:solidFill>
                  <a:srgbClr val="646A73"/>
                </a:solidFill>
                <a:latin typeface="Arial" panose="020B0604020202020204"/>
                <a:ea typeface="Arial" panose="020B0604020202020204"/>
                <a:cs typeface="Arial" panose="020B0604020202020204"/>
                <a:sym typeface="Arial" panose="020B0604020202020204"/>
              </a:rPr>
              <a:t>Device Progress &amp; Verification</a:t>
            </a:r>
          </a:p>
        </p:txBody>
      </p:sp>
      <p:sp>
        <p:nvSpPr>
          <p:cNvPr id="12" name="AutoShape 19"/>
          <p:cNvSpPr/>
          <p:nvPr/>
        </p:nvSpPr>
        <p:spPr>
          <a:xfrm>
            <a:off x="6299200" y="3873500"/>
            <a:ext cx="3144168" cy="2032000"/>
          </a:xfrm>
          <a:prstGeom prst="roundRect">
            <a:avLst>
              <a:gd name="adj" fmla="val 0"/>
            </a:avLst>
          </a:prstGeom>
          <a:solidFill>
            <a:srgbClr val="F3F8FF">
              <a:alpha val="100000"/>
            </a:srgbClr>
          </a:solidFill>
          <a:ln w="12700" cap="flat" cmpd="sng">
            <a:solidFill>
              <a:srgbClr val="325FAF">
                <a:alpha val="20000"/>
              </a:srgbClr>
            </a:solidFill>
            <a:prstDash val="solid"/>
            <a:round/>
          </a:ln>
        </p:spPr>
        <p:txBody>
          <a:bodyPr vert="horz" wrap="square" lIns="63500" tIns="63500" rIns="63500" bIns="63500" rtlCol="0" anchor="ctr"/>
          <a:lstStyle/>
          <a:p>
            <a:pPr algn="ctr">
              <a:defRPr/>
            </a:pPr>
            <a:endParaRPr/>
          </a:p>
        </p:txBody>
      </p:sp>
      <p:sp>
        <p:nvSpPr>
          <p:cNvPr id="13" name="AutoShape 20"/>
          <p:cNvSpPr/>
          <p:nvPr/>
        </p:nvSpPr>
        <p:spPr>
          <a:xfrm>
            <a:off x="6553200" y="4191000"/>
            <a:ext cx="4876800" cy="1524000"/>
          </a:xfrm>
          <a:prstGeom prst="rect">
            <a:avLst/>
          </a:prstGeom>
          <a:noFill/>
          <a:ln w="12700" cap="flat" cmpd="sng">
            <a:noFill/>
            <a:prstDash val="solid"/>
            <a:round/>
          </a:ln>
        </p:spPr>
        <p:txBody>
          <a:bodyPr vert="horz" wrap="square" lIns="0" tIns="0" rIns="0" bIns="0" rtlCol="0" anchor="t" anchorCtr="0"/>
          <a:lstStyle/>
          <a:p>
            <a:pPr marL="0" indent="0" algn="l">
              <a:lnSpc>
                <a:spcPct val="125000"/>
              </a:lnSpc>
              <a:defRPr/>
            </a:pPr>
            <a:r>
              <a:rPr lang="en-US" sz="2800" b="1" i="0" u="none" strike="noStrike" dirty="0">
                <a:solidFill>
                  <a:srgbClr val="BD374A"/>
                </a:solidFill>
                <a:latin typeface="Arial" panose="020B0604020202020204"/>
                <a:ea typeface="Arial" panose="020B0604020202020204"/>
                <a:cs typeface="Arial" panose="020B0604020202020204"/>
                <a:sym typeface="Arial" panose="020B0604020202020204"/>
              </a:rPr>
              <a:t>04 </a:t>
            </a:r>
          </a:p>
          <a:p>
            <a:pPr marL="0" indent="0" algn="l">
              <a:lnSpc>
                <a:spcPct val="125000"/>
              </a:lnSpc>
              <a:defRPr/>
            </a:pPr>
            <a:r>
              <a:rPr lang="en-US" sz="1800" b="1" i="0" u="none" strike="noStrike" dirty="0">
                <a:solidFill>
                  <a:srgbClr val="1F2329"/>
                </a:solidFill>
                <a:latin typeface="Arial" panose="020B0604020202020204"/>
                <a:ea typeface="Arial" panose="020B0604020202020204"/>
                <a:cs typeface="Arial" panose="020B0604020202020204"/>
                <a:sym typeface="Arial" panose="020B0604020202020204"/>
              </a:rPr>
              <a:t>Summary &amp; Outlook</a:t>
            </a:r>
            <a:endParaRPr lang="en-US" sz="1100" dirty="0"/>
          </a:p>
          <a:p>
            <a:pPr marL="0" indent="0" algn="l">
              <a:lnSpc>
                <a:spcPct val="108000"/>
              </a:lnSpc>
              <a:spcBef>
                <a:spcPts val="1200"/>
              </a:spcBef>
            </a:pPr>
            <a:r>
              <a:rPr lang="en-US" sz="1300" b="0" i="0" u="none" strike="noStrike" dirty="0">
                <a:solidFill>
                  <a:srgbClr val="646A73"/>
                </a:solidFill>
                <a:latin typeface="Arial" panose="020B0604020202020204"/>
                <a:ea typeface="Arial" panose="020B0604020202020204"/>
                <a:cs typeface="Arial" panose="020B0604020202020204"/>
                <a:sym typeface="Arial" panose="020B0604020202020204"/>
              </a:rPr>
              <a:t>Conclusions &amp; Future Work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872CDA-DC39-B87B-F54A-C9BA7074F824}"/>
              </a:ext>
            </a:extLst>
          </p:cNvPr>
          <p:cNvSpPr>
            <a:spLocks noGrp="1"/>
          </p:cNvSpPr>
          <p:nvPr>
            <p:ph type="title"/>
          </p:nvPr>
        </p:nvSpPr>
        <p:spPr/>
        <p:txBody>
          <a:bodyPr/>
          <a:lstStyle/>
          <a:p>
            <a:endParaRPr lang="zh-CN" altLang="en-US"/>
          </a:p>
        </p:txBody>
      </p:sp>
      <p:sp>
        <p:nvSpPr>
          <p:cNvPr id="3" name="灯片编号占位符 2">
            <a:extLst>
              <a:ext uri="{FF2B5EF4-FFF2-40B4-BE49-F238E27FC236}">
                <a16:creationId xmlns:a16="http://schemas.microsoft.com/office/drawing/2014/main" id="{AB17A3CF-24F9-7EAA-1349-6D38F0ECE50B}"/>
              </a:ext>
            </a:extLst>
          </p:cNvPr>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20</a:t>
            </a:fld>
            <a:endParaRPr lang="zh-CN" altLang="en-US" strike="noStrike" noProof="1">
              <a:latin typeface="Arial" panose="020B0604020202020204" pitchFamily="34" charset="0"/>
            </a:endParaRPr>
          </a:p>
        </p:txBody>
      </p:sp>
      <p:sp>
        <p:nvSpPr>
          <p:cNvPr id="4" name="AutoShape 12">
            <a:extLst>
              <a:ext uri="{FF2B5EF4-FFF2-40B4-BE49-F238E27FC236}">
                <a16:creationId xmlns:a16="http://schemas.microsoft.com/office/drawing/2014/main" id="{B88BA7A3-7734-63AC-03CC-29FFDA12184E}"/>
              </a:ext>
            </a:extLst>
          </p:cNvPr>
          <p:cNvSpPr/>
          <p:nvPr/>
        </p:nvSpPr>
        <p:spPr>
          <a:xfrm>
            <a:off x="406400" y="1778000"/>
            <a:ext cx="11379200" cy="203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7200" b="1" i="0" u="none" strike="noStrike" dirty="0">
                <a:solidFill>
                  <a:srgbClr val="325FAF"/>
                </a:solidFill>
                <a:latin typeface="Noto Sans SC"/>
                <a:ea typeface="Noto Sans SC"/>
                <a:cs typeface="Noto Sans SC"/>
                <a:sym typeface="Noto Sans SC"/>
              </a:rPr>
              <a:t>Thanks!</a:t>
            </a:r>
            <a:endParaRPr lang="en-US" sz="1100" dirty="0"/>
          </a:p>
        </p:txBody>
      </p:sp>
      <p:sp>
        <p:nvSpPr>
          <p:cNvPr id="5" name="AutoShape 13">
            <a:extLst>
              <a:ext uri="{FF2B5EF4-FFF2-40B4-BE49-F238E27FC236}">
                <a16:creationId xmlns:a16="http://schemas.microsoft.com/office/drawing/2014/main" id="{A187C5A5-1101-461D-2C59-E12424E388D1}"/>
              </a:ext>
            </a:extLst>
          </p:cNvPr>
          <p:cNvSpPr/>
          <p:nvPr/>
        </p:nvSpPr>
        <p:spPr>
          <a:xfrm>
            <a:off x="406400" y="4064000"/>
            <a:ext cx="11379200" cy="1905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9600" b="1" i="0" u="none" strike="noStrike" dirty="0">
                <a:solidFill>
                  <a:srgbClr val="BD374A"/>
                </a:solidFill>
                <a:latin typeface="Arial"/>
                <a:ea typeface="Arial"/>
                <a:cs typeface="Arial"/>
                <a:sym typeface="Arial"/>
              </a:rPr>
              <a:t>Q &amp; A</a:t>
            </a:r>
            <a:endParaRPr lang="en-US" sz="1100" dirty="0"/>
          </a:p>
        </p:txBody>
      </p:sp>
    </p:spTree>
    <p:extLst>
      <p:ext uri="{BB962C8B-B14F-4D97-AF65-F5344CB8AC3E}">
        <p14:creationId xmlns:p14="http://schemas.microsoft.com/office/powerpoint/2010/main" val="3218981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latin typeface="+mn-lt"/>
                <a:ea typeface="微软雅黑" panose="020B0503020204020204" pitchFamily="34" charset="-122"/>
              </a:rPr>
              <a:t>01</a:t>
            </a:r>
            <a:r>
              <a:rPr lang="zh-CN" altLang="en-US" sz="3200" dirty="0">
                <a:latin typeface="+mn-lt"/>
                <a:ea typeface="微软雅黑" panose="020B0503020204020204" pitchFamily="34" charset="-122"/>
              </a:rPr>
              <a:t>、</a:t>
            </a:r>
            <a:r>
              <a:rPr lang="en-US" altLang="zh-CN" sz="3200" dirty="0">
                <a:latin typeface="+mn-lt"/>
                <a:ea typeface="微软雅黑" panose="020B0503020204020204" pitchFamily="34" charset="-122"/>
              </a:rPr>
              <a:t>Introduction</a:t>
            </a:r>
            <a:endParaRPr lang="zh-CN" altLang="en-US" sz="3200" dirty="0">
              <a:latin typeface="+mn-lt"/>
              <a:ea typeface="微软雅黑" panose="020B0503020204020204" pitchFamily="34" charset="-122"/>
            </a:endParaRPr>
          </a:p>
        </p:txBody>
      </p:sp>
      <p:sp>
        <p:nvSpPr>
          <p:cNvPr id="8" name="灯片编号占位符 7"/>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3</a:t>
            </a:fld>
            <a:endParaRPr lang="zh-CN" altLang="en-US" strike="noStrike" noProof="1">
              <a:latin typeface="Arial" panose="020B0604020202020204" pitchFamily="34" charset="0"/>
            </a:endParaRPr>
          </a:p>
        </p:txBody>
      </p:sp>
      <p:sp>
        <p:nvSpPr>
          <p:cNvPr id="16" name="矩形 15"/>
          <p:cNvSpPr/>
          <p:nvPr/>
        </p:nvSpPr>
        <p:spPr>
          <a:xfrm>
            <a:off x="384043" y="850111"/>
            <a:ext cx="11161240" cy="2169825"/>
          </a:xfrm>
          <a:prstGeom prst="rect">
            <a:avLst/>
          </a:prstGeom>
        </p:spPr>
        <p:txBody>
          <a:bodyPr wrap="square">
            <a:spAutoFit/>
          </a:bodyPr>
          <a:lstStyle/>
          <a:p>
            <a:r>
              <a:rPr lang="en-US" altLang="zh-CN" b="1" dirty="0">
                <a:solidFill>
                  <a:srgbClr val="C00000"/>
                </a:solidFill>
              </a:rPr>
              <a:t>Improve polishing safety and material removal rate for BCP and EP processes:</a:t>
            </a:r>
          </a:p>
          <a:p>
            <a:endParaRPr lang="en-US" altLang="zh-CN" dirty="0"/>
          </a:p>
          <a:p>
            <a:pPr marL="285750" indent="-285750">
              <a:lnSpc>
                <a:spcPct val="150000"/>
              </a:lnSpc>
              <a:buFont typeface="Arial" panose="020B0604020202020204" pitchFamily="34" charset="0"/>
              <a:buChar char="•"/>
            </a:pPr>
            <a:r>
              <a:rPr lang="en-US" altLang="zh-CN" dirty="0"/>
              <a:t>Eliminates HF usage, reducing operational hazards and environmental burden.</a:t>
            </a:r>
          </a:p>
          <a:p>
            <a:pPr marL="285750" indent="-285750">
              <a:lnSpc>
                <a:spcPct val="150000"/>
              </a:lnSpc>
              <a:buFont typeface="Arial" panose="020B0604020202020204" pitchFamily="34" charset="0"/>
              <a:buChar char="•"/>
            </a:pPr>
            <a:r>
              <a:rPr lang="en-US" altLang="zh-CN" dirty="0"/>
              <a:t>Delivers a high removal rate, effectively increasing polishing efficiency.</a:t>
            </a:r>
          </a:p>
          <a:p>
            <a:pPr marL="285750" indent="-285750">
              <a:lnSpc>
                <a:spcPct val="150000"/>
              </a:lnSpc>
              <a:buFont typeface="Arial" panose="020B0604020202020204" pitchFamily="34" charset="0"/>
              <a:buChar char="•"/>
            </a:pPr>
            <a:r>
              <a:rPr lang="en-US" altLang="zh-CN" dirty="0">
                <a:latin typeface="Arial" panose="020B0604020202020204"/>
                <a:ea typeface="Arial" panose="020B0604020202020204"/>
                <a:cs typeface="Arial" panose="020B0604020202020204"/>
                <a:sym typeface="Arial" panose="020B0604020202020204"/>
              </a:rPr>
              <a:t>To balance surface quality and processing efficiency.</a:t>
            </a:r>
            <a:endParaRPr lang="en-US" altLang="zh-CN" dirty="0"/>
          </a:p>
          <a:p>
            <a:pPr marL="285750" indent="-285750">
              <a:buFont typeface="Arial" panose="020B0604020202020204" pitchFamily="34" charset="0"/>
              <a:buChar char="•"/>
            </a:pPr>
            <a:endParaRPr lang="en-US" altLang="zh-CN" dirty="0"/>
          </a:p>
        </p:txBody>
      </p:sp>
      <p:sp>
        <p:nvSpPr>
          <p:cNvPr id="6" name="矩形 5"/>
          <p:cNvSpPr/>
          <p:nvPr/>
        </p:nvSpPr>
        <p:spPr>
          <a:xfrm>
            <a:off x="536443" y="3172336"/>
            <a:ext cx="11161240" cy="2031325"/>
          </a:xfrm>
          <a:prstGeom prst="rect">
            <a:avLst/>
          </a:prstGeom>
        </p:spPr>
        <p:txBody>
          <a:bodyPr wrap="square">
            <a:spAutoFit/>
          </a:bodyPr>
          <a:lstStyle/>
          <a:p>
            <a:r>
              <a:rPr lang="en-US" altLang="zh-CN" b="1" dirty="0">
                <a:solidFill>
                  <a:srgbClr val="C00000"/>
                </a:solidFill>
              </a:rPr>
              <a:t>Issues with conventional BCP/EP:</a:t>
            </a:r>
            <a:endParaRPr lang="en-US" altLang="zh-CN" dirty="0"/>
          </a:p>
          <a:p>
            <a:pPr marL="285750" indent="-285750">
              <a:lnSpc>
                <a:spcPct val="150000"/>
              </a:lnSpc>
              <a:buFont typeface="Arial" panose="020B0604020202020204" pitchFamily="34" charset="0"/>
              <a:buChar char="•"/>
            </a:pPr>
            <a:r>
              <a:rPr lang="en-US" altLang="zh-CN" dirty="0"/>
              <a:t>Bipolar Pulsed Electropolishing (BPEP) – </a:t>
            </a:r>
            <a:r>
              <a:rPr lang="en-US" altLang="zh-CN" dirty="0" err="1"/>
              <a:t>JLab</a:t>
            </a:r>
            <a:r>
              <a:rPr lang="en-US" altLang="zh-CN" dirty="0"/>
              <a:t> </a:t>
            </a:r>
          </a:p>
          <a:p>
            <a:pPr marL="285750" indent="-285750">
              <a:lnSpc>
                <a:spcPct val="150000"/>
              </a:lnSpc>
              <a:buFont typeface="Arial" panose="020B0604020202020204" pitchFamily="34" charset="0"/>
              <a:buChar char="•"/>
            </a:pPr>
            <a:r>
              <a:rPr lang="en-US" altLang="zh-CN" dirty="0"/>
              <a:t>Plasma Electrolytic Polishing (PEP) – INFN </a:t>
            </a:r>
          </a:p>
          <a:p>
            <a:pPr marL="285750" indent="-285750">
              <a:lnSpc>
                <a:spcPct val="150000"/>
              </a:lnSpc>
              <a:buFont typeface="Arial" panose="020B0604020202020204" pitchFamily="34" charset="0"/>
              <a:buChar char="•"/>
            </a:pPr>
            <a:r>
              <a:rPr lang="en-US" altLang="zh-CN" dirty="0"/>
              <a:t>Pulsed Electropolishing in Non-Aqueous Solvent (e.g., ionic liquid) – Our team (IMP)</a:t>
            </a:r>
            <a:br>
              <a:rPr lang="en-US" altLang="zh-CN" dirty="0"/>
            </a:br>
            <a:r>
              <a:rPr lang="en-US" altLang="zh-CN" dirty="0"/>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bwMode="auto">
          <a:xfrm>
            <a:off x="191344" y="1267302"/>
            <a:ext cx="11521280" cy="2545046"/>
          </a:xfrm>
          <a:prstGeom prst="roundRect">
            <a:avLst/>
          </a:prstGeom>
          <a:solidFill>
            <a:schemeClr val="accent4">
              <a:lumMod val="20000"/>
              <a:lumOff val="80000"/>
            </a:schemeClr>
          </a:solidFill>
          <a:ln w="12700" cap="flat" cmpd="sng" algn="ctr">
            <a:solidFill>
              <a:schemeClr val="bg2"/>
            </a:solid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
        <p:nvSpPr>
          <p:cNvPr id="2" name="标题 1"/>
          <p:cNvSpPr>
            <a:spLocks noGrp="1"/>
          </p:cNvSpPr>
          <p:nvPr>
            <p:ph type="title"/>
          </p:nvPr>
        </p:nvSpPr>
        <p:spPr/>
        <p:txBody>
          <a:bodyPr/>
          <a:lstStyle/>
          <a:p>
            <a:r>
              <a:rPr lang="en-US" altLang="zh-CN" sz="3200" dirty="0">
                <a:latin typeface="+mn-lt"/>
                <a:ea typeface="微软雅黑" panose="020B0503020204020204" pitchFamily="34" charset="-122"/>
              </a:rPr>
              <a:t>01</a:t>
            </a:r>
            <a:r>
              <a:rPr lang="zh-CN" altLang="en-US" sz="3200" dirty="0">
                <a:latin typeface="+mn-lt"/>
                <a:ea typeface="微软雅黑" panose="020B0503020204020204" pitchFamily="34" charset="-122"/>
              </a:rPr>
              <a:t>、</a:t>
            </a:r>
            <a:r>
              <a:rPr lang="en-US" altLang="zh-CN" sz="3200" dirty="0">
                <a:latin typeface="+mn-lt"/>
                <a:ea typeface="微软雅黑" panose="020B0503020204020204" pitchFamily="34" charset="-122"/>
              </a:rPr>
              <a:t>Tech Overview</a:t>
            </a:r>
            <a:endParaRPr lang="zh-CN" altLang="en-US" sz="3200" dirty="0">
              <a:latin typeface="+mn-lt"/>
              <a:ea typeface="微软雅黑" panose="020B0503020204020204" pitchFamily="34" charset="-122"/>
            </a:endParaRPr>
          </a:p>
        </p:txBody>
      </p:sp>
      <p:sp>
        <p:nvSpPr>
          <p:cNvPr id="8" name="灯片编号占位符 7"/>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4</a:t>
            </a:fld>
            <a:endParaRPr lang="zh-CN" altLang="en-US" strike="noStrike" noProof="1">
              <a:latin typeface="Arial" panose="020B0604020202020204" pitchFamily="34" charset="0"/>
            </a:endParaRPr>
          </a:p>
        </p:txBody>
      </p:sp>
      <p:sp>
        <p:nvSpPr>
          <p:cNvPr id="4" name="文本框 3"/>
          <p:cNvSpPr txBox="1"/>
          <p:nvPr/>
        </p:nvSpPr>
        <p:spPr>
          <a:xfrm>
            <a:off x="10666" y="867192"/>
            <a:ext cx="12192000" cy="400110"/>
          </a:xfrm>
          <a:prstGeom prst="rect">
            <a:avLst/>
          </a:prstGeom>
          <a:noFill/>
        </p:spPr>
        <p:txBody>
          <a:bodyPr wrap="square">
            <a:spAutoFit/>
          </a:bodyPr>
          <a:lstStyle/>
          <a:p>
            <a:pPr algn="ctr"/>
            <a:r>
              <a:rPr lang="en-US" altLang="zh-CN" sz="2000" b="1" i="0" u="none" strike="noStrike" dirty="0">
                <a:latin typeface="Arial" panose="020B0604020202020204"/>
                <a:ea typeface="Arial" panose="020B0604020202020204"/>
                <a:cs typeface="Arial" panose="020B0604020202020204"/>
                <a:sym typeface="Arial" panose="020B0604020202020204"/>
              </a:rPr>
              <a:t>High-frequency pulse polishing technology</a:t>
            </a:r>
            <a:endParaRPr lang="zh-CN" altLang="en-US" sz="2000" b="1" dirty="0"/>
          </a:p>
        </p:txBody>
      </p:sp>
      <p:sp>
        <p:nvSpPr>
          <p:cNvPr id="7" name="AutoShape 12"/>
          <p:cNvSpPr/>
          <p:nvPr/>
        </p:nvSpPr>
        <p:spPr>
          <a:xfrm>
            <a:off x="406400" y="3977098"/>
            <a:ext cx="5257552" cy="2548246"/>
          </a:xfrm>
          <a:prstGeom prst="roundRect">
            <a:avLst>
              <a:gd name="adj" fmla="val 5217"/>
            </a:avLst>
          </a:prstGeom>
          <a:solidFill>
            <a:srgbClr val="EFF6FF">
              <a:alpha val="100000"/>
            </a:srgbClr>
          </a:solidFill>
          <a:ln w="12700" cap="flat" cmpd="sng">
            <a:solidFill>
              <a:srgbClr val="BFDBFE">
                <a:alpha val="100000"/>
              </a:srgbClr>
            </a:solidFill>
            <a:prstDash val="solid"/>
            <a:round/>
          </a:ln>
        </p:spPr>
        <p:txBody>
          <a:bodyPr vert="horz" wrap="square" lIns="63500" tIns="63500" rIns="63500" bIns="63500" rtlCol="0" anchor="ctr"/>
          <a:lstStyle/>
          <a:p>
            <a:pPr algn="ctr">
              <a:defRPr/>
            </a:pPr>
            <a:endParaRPr/>
          </a:p>
        </p:txBody>
      </p:sp>
      <p:sp>
        <p:nvSpPr>
          <p:cNvPr id="9" name="AutoShape 13"/>
          <p:cNvSpPr/>
          <p:nvPr/>
        </p:nvSpPr>
        <p:spPr>
          <a:xfrm>
            <a:off x="551384" y="4005062"/>
            <a:ext cx="4968552" cy="2520281"/>
          </a:xfrm>
          <a:prstGeom prst="rect">
            <a:avLst/>
          </a:prstGeom>
          <a:noFill/>
          <a:ln w="12700" cap="flat" cmpd="sng">
            <a:noFill/>
            <a:prstDash val="solid"/>
            <a:round/>
          </a:ln>
        </p:spPr>
        <p:txBody>
          <a:bodyPr vert="horz" wrap="square" lIns="0" tIns="0" rIns="0" bIns="0" rtlCol="0" anchor="ctr" anchorCtr="0"/>
          <a:lstStyle/>
          <a:p>
            <a:pPr>
              <a:lnSpc>
                <a:spcPct val="150000"/>
              </a:lnSpc>
            </a:pPr>
            <a:r>
              <a:rPr lang="en-US" b="1" i="0" u="none" strike="noStrike" dirty="0">
                <a:solidFill>
                  <a:srgbClr val="1E40A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en-US" altLang="zh-CN" b="1" dirty="0">
                <a:solidFill>
                  <a:srgbClr val="C00000"/>
                </a:solidFill>
              </a:rPr>
              <a:t>Core System: Non-Aqueous Solvent Polishing System</a:t>
            </a:r>
            <a:endParaRPr lang="en-US" altLang="zh-CN" dirty="0">
              <a:solidFill>
                <a:srgbClr val="C00000"/>
              </a:solidFill>
            </a:endParaRPr>
          </a:p>
          <a:p>
            <a:pPr>
              <a:lnSpc>
                <a:spcPct val="150000"/>
              </a:lnSpc>
            </a:pPr>
            <a:r>
              <a:rPr lang="en-US" altLang="zh-CN" b="1" dirty="0"/>
              <a:t>Base Solvent:</a:t>
            </a:r>
            <a:r>
              <a:rPr lang="en-US" altLang="zh-CN" dirty="0"/>
              <a:t> Ethylene Glycol</a:t>
            </a:r>
          </a:p>
          <a:p>
            <a:pPr>
              <a:lnSpc>
                <a:spcPct val="150000"/>
              </a:lnSpc>
            </a:pPr>
            <a:r>
              <a:rPr lang="en-US" altLang="zh-CN" b="1" dirty="0"/>
              <a:t>Core Component:</a:t>
            </a:r>
            <a:r>
              <a:rPr lang="en-US" altLang="zh-CN" dirty="0"/>
              <a:t> Fluoride salt solution</a:t>
            </a:r>
          </a:p>
          <a:p>
            <a:pPr>
              <a:lnSpc>
                <a:spcPct val="150000"/>
              </a:lnSpc>
            </a:pPr>
            <a:r>
              <a:rPr lang="en-US" altLang="zh-CN" b="1" dirty="0"/>
              <a:t>Auxiliary Additives:</a:t>
            </a:r>
            <a:r>
              <a:rPr lang="en-US" altLang="zh-CN" dirty="0"/>
              <a:t> specific chemical substances to optimize polishing effect</a:t>
            </a:r>
          </a:p>
        </p:txBody>
      </p:sp>
      <p:sp>
        <p:nvSpPr>
          <p:cNvPr id="10" name="AutoShape 14"/>
          <p:cNvSpPr/>
          <p:nvPr/>
        </p:nvSpPr>
        <p:spPr>
          <a:xfrm>
            <a:off x="5879976" y="4005060"/>
            <a:ext cx="6048672" cy="2520283"/>
          </a:xfrm>
          <a:prstGeom prst="roundRect">
            <a:avLst>
              <a:gd name="adj" fmla="val 5217"/>
            </a:avLst>
          </a:prstGeom>
          <a:solidFill>
            <a:srgbClr val="F0FDFA">
              <a:alpha val="100000"/>
            </a:srgbClr>
          </a:solidFill>
          <a:ln w="12700" cap="flat" cmpd="sng">
            <a:solidFill>
              <a:srgbClr val="CCFBF1">
                <a:alpha val="100000"/>
              </a:srgbClr>
            </a:solidFill>
            <a:prstDash val="solid"/>
            <a:round/>
          </a:ln>
        </p:spPr>
        <p:txBody>
          <a:bodyPr vert="horz" wrap="square" lIns="63500" tIns="63500" rIns="63500" bIns="63500" rtlCol="0" anchor="ctr"/>
          <a:lstStyle/>
          <a:p>
            <a:pPr algn="ctr">
              <a:lnSpc>
                <a:spcPct val="150000"/>
              </a:lnSpc>
              <a:defRPr/>
            </a:pPr>
            <a:endParaRPr dirty="0"/>
          </a:p>
        </p:txBody>
      </p:sp>
      <p:sp>
        <p:nvSpPr>
          <p:cNvPr id="11" name="AutoShape 15"/>
          <p:cNvSpPr/>
          <p:nvPr/>
        </p:nvSpPr>
        <p:spPr>
          <a:xfrm>
            <a:off x="6023992" y="4005061"/>
            <a:ext cx="5688632" cy="2520281"/>
          </a:xfrm>
          <a:prstGeom prst="rect">
            <a:avLst/>
          </a:prstGeom>
          <a:noFill/>
          <a:ln w="12700" cap="flat" cmpd="sng">
            <a:noFill/>
            <a:prstDash val="solid"/>
            <a:round/>
          </a:ln>
        </p:spPr>
        <p:txBody>
          <a:bodyPr vert="horz" wrap="square" lIns="0" tIns="0" rIns="0" bIns="0" rtlCol="0" anchor="ctr" anchorCtr="0"/>
          <a:lstStyle/>
          <a:p>
            <a:pPr>
              <a:lnSpc>
                <a:spcPct val="150000"/>
              </a:lnSpc>
            </a:pPr>
            <a:r>
              <a:rPr lang="en-US" b="1" i="0" u="none" strike="noStrike" dirty="0">
                <a:solidFill>
                  <a:srgbClr val="0F766E"/>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en-US" altLang="zh-CN" b="1" dirty="0">
                <a:solidFill>
                  <a:srgbClr val="C00000"/>
                </a:solidFill>
              </a:rPr>
              <a:t>Key Control Parameters</a:t>
            </a:r>
            <a:endParaRPr lang="en-US" altLang="zh-CN" dirty="0">
              <a:solidFill>
                <a:srgbClr val="C00000"/>
              </a:solidFill>
            </a:endParaRPr>
          </a:p>
          <a:p>
            <a:pPr>
              <a:lnSpc>
                <a:spcPct val="150000"/>
              </a:lnSpc>
            </a:pPr>
            <a:r>
              <a:rPr lang="en-US" altLang="zh-CN" b="1" dirty="0"/>
              <a:t>Pulse Voltage:</a:t>
            </a:r>
            <a:r>
              <a:rPr lang="en-US" altLang="zh-CN" dirty="0"/>
              <a:t> Set within the range of 100–200 V.</a:t>
            </a:r>
          </a:p>
          <a:p>
            <a:pPr>
              <a:lnSpc>
                <a:spcPct val="150000"/>
              </a:lnSpc>
            </a:pPr>
            <a:r>
              <a:rPr lang="en-US" altLang="zh-CN" b="1" dirty="0"/>
              <a:t>Pulse Frequency:</a:t>
            </a:r>
            <a:r>
              <a:rPr lang="en-US" altLang="zh-CN" dirty="0"/>
              <a:t> High-frequency signal (kHz level) </a:t>
            </a:r>
          </a:p>
          <a:p>
            <a:pPr>
              <a:lnSpc>
                <a:spcPct val="150000"/>
              </a:lnSpc>
            </a:pPr>
            <a:r>
              <a:rPr lang="en-US" altLang="zh-CN" b="1" dirty="0"/>
              <a:t>stirring rate </a:t>
            </a:r>
          </a:p>
          <a:p>
            <a:pPr>
              <a:lnSpc>
                <a:spcPct val="150000"/>
              </a:lnSpc>
            </a:pPr>
            <a:r>
              <a:rPr lang="en-US" altLang="zh-CN" b="1" dirty="0"/>
              <a:t>electrolyte temperature</a:t>
            </a:r>
          </a:p>
          <a:p>
            <a:pPr>
              <a:lnSpc>
                <a:spcPct val="150000"/>
              </a:lnSpc>
            </a:pPr>
            <a:r>
              <a:rPr lang="en-US" altLang="zh-CN" b="1" dirty="0"/>
              <a:t>…… </a:t>
            </a:r>
            <a:endParaRPr lang="en-US" altLang="zh-CN" dirty="0"/>
          </a:p>
        </p:txBody>
      </p:sp>
      <p:sp>
        <p:nvSpPr>
          <p:cNvPr id="12" name="AutoShape 14"/>
          <p:cNvSpPr/>
          <p:nvPr/>
        </p:nvSpPr>
        <p:spPr>
          <a:xfrm>
            <a:off x="442342" y="1272348"/>
            <a:ext cx="11163300" cy="2540000"/>
          </a:xfrm>
          <a:prstGeom prst="roundRect">
            <a:avLst>
              <a:gd name="adj" fmla="val 0"/>
            </a:avLst>
          </a:prstGeom>
          <a:noFill/>
          <a:ln w="25400" cap="flat" cmpd="sng">
            <a:noFill/>
            <a:prstDash val="solid"/>
            <a:round/>
          </a:ln>
        </p:spPr>
        <p:txBody>
          <a:bodyPr vert="horz" wrap="square" lIns="190500" tIns="152400" rIns="190500" bIns="152400" rtlCol="0" anchor="t" anchorCtr="0"/>
          <a:lstStyle/>
          <a:p>
            <a:pPr marL="0" indent="0" algn="l">
              <a:lnSpc>
                <a:spcPct val="108000"/>
              </a:lnSpc>
              <a:defRPr/>
            </a:pPr>
            <a:r>
              <a:rPr lang="en-US" b="1" dirty="0">
                <a:solidFill>
                  <a:srgbClr val="C00000"/>
                </a:solidFill>
                <a:sym typeface="Arial" panose="020B0604020202020204"/>
              </a:rPr>
              <a:t>Main Report Content: Exploration from Sample to Cavity</a:t>
            </a:r>
            <a:endParaRPr lang="en-US" b="1" dirty="0">
              <a:solidFill>
                <a:srgbClr val="C00000"/>
              </a:solidFill>
            </a:endParaRPr>
          </a:p>
          <a:p>
            <a:pPr marL="285750" indent="-285750">
              <a:lnSpc>
                <a:spcPct val="150000"/>
              </a:lnSpc>
              <a:buFont typeface="Arial" panose="020B0604020202020204" pitchFamily="34" charset="0"/>
              <a:buChar char="•"/>
            </a:pPr>
            <a:r>
              <a:rPr lang="en-US" b="1" dirty="0">
                <a:sym typeface="Arial" panose="020B0604020202020204"/>
              </a:rPr>
              <a:t>Sample-level Basic Research: </a:t>
            </a:r>
            <a:r>
              <a:rPr lang="en-US" dirty="0">
                <a:sym typeface="Arial" panose="020B0604020202020204"/>
              </a:rPr>
              <a:t>Optimize the electrolyte system and pulse parameters, verify the advantages of the new process in removal rate, surface roughness and complete laboratory principle verification.</a:t>
            </a:r>
          </a:p>
          <a:p>
            <a:pPr marL="285750" indent="-285750">
              <a:lnSpc>
                <a:spcPct val="150000"/>
              </a:lnSpc>
              <a:buFont typeface="Arial" panose="020B0604020202020204" pitchFamily="34" charset="0"/>
              <a:buChar char="•"/>
            </a:pPr>
            <a:r>
              <a:rPr lang="en-US" b="1" dirty="0">
                <a:sym typeface="Arial" panose="020B0604020202020204"/>
              </a:rPr>
              <a:t>Cavity-level Engineering Application: </a:t>
            </a:r>
            <a:r>
              <a:rPr lang="en-US" dirty="0">
                <a:sym typeface="Arial" panose="020B0604020202020204"/>
              </a:rPr>
              <a:t>Expand the technology from planar samples to complex cavity structures, solve the uniformity control challenges in process scaling up.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latin typeface="+mn-lt"/>
                <a:ea typeface="微软雅黑" panose="020B0503020204020204" pitchFamily="34" charset="-122"/>
              </a:rPr>
              <a:t>02 Sample Study</a:t>
            </a:r>
          </a:p>
        </p:txBody>
      </p:sp>
      <p:sp>
        <p:nvSpPr>
          <p:cNvPr id="8" name="灯片编号占位符 7"/>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5</a:t>
            </a:fld>
            <a:endParaRPr lang="zh-CN" altLang="en-US" strike="noStrike" noProof="1">
              <a:latin typeface="Arial" panose="020B0604020202020204" pitchFamily="34" charset="0"/>
            </a:endParaRPr>
          </a:p>
        </p:txBody>
      </p:sp>
      <p:grpSp>
        <p:nvGrpSpPr>
          <p:cNvPr id="33" name="组合 32"/>
          <p:cNvGrpSpPr/>
          <p:nvPr/>
        </p:nvGrpSpPr>
        <p:grpSpPr>
          <a:xfrm>
            <a:off x="3924134" y="1395075"/>
            <a:ext cx="4495724" cy="3120582"/>
            <a:chOff x="4526041" y="933073"/>
            <a:chExt cx="7128518" cy="4766209"/>
          </a:xfrm>
        </p:grpSpPr>
        <p:pic>
          <p:nvPicPr>
            <p:cNvPr id="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71" t="161" r="15018" b="5359"/>
            <a:stretch>
              <a:fillRect/>
            </a:stretch>
          </p:blipFill>
          <p:spPr bwMode="auto">
            <a:xfrm rot="16200000">
              <a:off x="5871882" y="-80112"/>
              <a:ext cx="4104456" cy="679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6096002" y="933073"/>
              <a:ext cx="5226176" cy="470082"/>
            </a:xfrm>
            <a:prstGeom prst="rect">
              <a:avLst/>
            </a:prstGeom>
            <a:solidFill>
              <a:schemeClr val="bg1"/>
            </a:solidFill>
          </p:spPr>
          <p:txBody>
            <a:bodyPr wrap="none" rtlCol="0">
              <a:spAutoFit/>
            </a:bodyPr>
            <a:lstStyle/>
            <a:p>
              <a:pPr algn="l"/>
              <a:r>
                <a:rPr lang="en-US" altLang="zh-CN" sz="1400" dirty="0">
                  <a:effectLst/>
                  <a:ea typeface="微软雅黑" panose="020B0503020204020204" pitchFamily="34" charset="-122"/>
                  <a:cs typeface="Arial" panose="020B0604020202020204" pitchFamily="34" charset="0"/>
                  <a:sym typeface="+mn-ea"/>
                </a:rPr>
                <a:t>110       120       130       140        150 V</a:t>
              </a:r>
              <a:endParaRPr lang="zh-CN" altLang="en-US" sz="1400" dirty="0">
                <a:effectLst/>
                <a:ea typeface="微软雅黑" panose="020B0503020204020204" pitchFamily="34" charset="-122"/>
                <a:cs typeface="Arial" panose="020B0604020202020204" pitchFamily="34" charset="0"/>
                <a:sym typeface="+mn-ea"/>
              </a:endParaRPr>
            </a:p>
          </p:txBody>
        </p:sp>
        <p:sp>
          <p:nvSpPr>
            <p:cNvPr id="44" name="TextBox 43"/>
            <p:cNvSpPr txBox="1"/>
            <p:nvPr/>
          </p:nvSpPr>
          <p:spPr>
            <a:xfrm>
              <a:off x="6248400" y="5229200"/>
              <a:ext cx="5406159" cy="470082"/>
            </a:xfrm>
            <a:prstGeom prst="rect">
              <a:avLst/>
            </a:prstGeom>
            <a:solidFill>
              <a:schemeClr val="bg1"/>
            </a:solidFill>
          </p:spPr>
          <p:txBody>
            <a:bodyPr wrap="none" rtlCol="0">
              <a:spAutoFit/>
            </a:bodyPr>
            <a:lstStyle/>
            <a:p>
              <a:pPr algn="l"/>
              <a:r>
                <a:rPr lang="en-US" altLang="zh-CN" sz="1400" dirty="0">
                  <a:solidFill>
                    <a:srgbClr val="FF0000"/>
                  </a:solidFill>
                  <a:effectLst/>
                  <a:ea typeface="微软雅黑" panose="020B0503020204020204" pitchFamily="34" charset="-122"/>
                  <a:cs typeface="Arial" panose="020B0604020202020204" pitchFamily="34" charset="0"/>
                  <a:sym typeface="+mn-ea"/>
                </a:rPr>
                <a:t>160        170       180       </a:t>
              </a:r>
              <a:r>
                <a:rPr lang="en-US" altLang="zh-CN" sz="1400" dirty="0">
                  <a:effectLst/>
                  <a:ea typeface="微软雅黑" panose="020B0503020204020204" pitchFamily="34" charset="-122"/>
                  <a:cs typeface="Arial" panose="020B0604020202020204" pitchFamily="34" charset="0"/>
                  <a:sym typeface="+mn-ea"/>
                </a:rPr>
                <a:t>190       200 V</a:t>
              </a:r>
              <a:endParaRPr lang="zh-CN" altLang="en-US" sz="1400" dirty="0">
                <a:effectLst/>
                <a:ea typeface="微软雅黑" panose="020B0503020204020204" pitchFamily="34" charset="-122"/>
                <a:cs typeface="Arial" panose="020B0604020202020204" pitchFamily="34" charset="0"/>
                <a:sym typeface="+mn-ea"/>
              </a:endParaRPr>
            </a:p>
          </p:txBody>
        </p:sp>
        <p:sp>
          <p:nvSpPr>
            <p:cNvPr id="49" name="TextBox 48"/>
            <p:cNvSpPr txBox="1"/>
            <p:nvPr/>
          </p:nvSpPr>
          <p:spPr>
            <a:xfrm>
              <a:off x="4641015" y="4013319"/>
              <a:ext cx="868180" cy="470082"/>
            </a:xfrm>
            <a:prstGeom prst="rect">
              <a:avLst/>
            </a:prstGeom>
            <a:solidFill>
              <a:schemeClr val="bg1"/>
            </a:solidFill>
          </p:spPr>
          <p:txBody>
            <a:bodyPr wrap="none" rtlCol="0">
              <a:spAutoFit/>
            </a:bodyPr>
            <a:lstStyle/>
            <a:p>
              <a:pPr algn="l"/>
              <a:r>
                <a:rPr lang="en-US" altLang="zh-CN" sz="1400" dirty="0">
                  <a:effectLst/>
                  <a:ea typeface="微软雅黑" panose="020B0503020204020204" pitchFamily="34" charset="-122"/>
                  <a:cs typeface="Arial" panose="020B0604020202020204" pitchFamily="34" charset="0"/>
                  <a:sym typeface="+mn-ea"/>
                </a:rPr>
                <a:t>Raw</a:t>
              </a:r>
              <a:endParaRPr lang="zh-CN" altLang="en-US" sz="1400" dirty="0">
                <a:effectLst/>
                <a:ea typeface="微软雅黑" panose="020B0503020204020204" pitchFamily="34" charset="-122"/>
                <a:cs typeface="Arial" panose="020B0604020202020204" pitchFamily="34" charset="0"/>
                <a:sym typeface="+mn-ea"/>
              </a:endParaRPr>
            </a:p>
          </p:txBody>
        </p:sp>
      </p:grpSp>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9239" y="1702852"/>
            <a:ext cx="3277986" cy="2596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矩形 30"/>
          <p:cNvSpPr/>
          <p:nvPr/>
        </p:nvSpPr>
        <p:spPr>
          <a:xfrm>
            <a:off x="1703512" y="4457782"/>
            <a:ext cx="8240269" cy="369332"/>
          </a:xfrm>
          <a:prstGeom prst="rect">
            <a:avLst/>
          </a:prstGeom>
        </p:spPr>
        <p:txBody>
          <a:bodyPr wrap="square">
            <a:spAutoFit/>
          </a:bodyPr>
          <a:lstStyle/>
          <a:p>
            <a:pPr algn="ctr"/>
            <a:r>
              <a:rPr lang="en-US" altLang="zh-CN" dirty="0">
                <a:latin typeface="+mj-lt"/>
              </a:rPr>
              <a:t>The Nb samples were electropolished at 700Hz, 30%, 10 minutes, 110 V to 200 V.</a:t>
            </a:r>
            <a:endParaRPr lang="zh-CN" altLang="zh-CN" dirty="0">
              <a:latin typeface="+mj-lt"/>
            </a:endParaRPr>
          </a:p>
        </p:txBody>
      </p:sp>
      <p:pic>
        <p:nvPicPr>
          <p:cNvPr id="50" name="图片 49" descr="Figure_1"/>
          <p:cNvPicPr/>
          <p:nvPr/>
        </p:nvPicPr>
        <p:blipFill rotWithShape="1">
          <a:blip r:embed="rId5"/>
          <a:srcRect t="2500" r="51483"/>
          <a:stretch>
            <a:fillRect/>
          </a:stretch>
        </p:blipFill>
        <p:spPr>
          <a:xfrm>
            <a:off x="374775" y="1589480"/>
            <a:ext cx="3456383" cy="2627744"/>
          </a:xfrm>
          <a:prstGeom prst="rect">
            <a:avLst/>
          </a:prstGeom>
        </p:spPr>
      </p:pic>
      <p:sp>
        <p:nvSpPr>
          <p:cNvPr id="4" name="文本框 3"/>
          <p:cNvSpPr txBox="1"/>
          <p:nvPr/>
        </p:nvSpPr>
        <p:spPr>
          <a:xfrm>
            <a:off x="1405898" y="5057423"/>
            <a:ext cx="3562679" cy="1338828"/>
          </a:xfrm>
          <a:prstGeom prst="rect">
            <a:avLst/>
          </a:prstGeom>
          <a:noFill/>
        </p:spPr>
        <p:txBody>
          <a:bodyPr wrap="square">
            <a:spAutoFit/>
          </a:bodyPr>
          <a:lstStyle/>
          <a:p>
            <a:pPr>
              <a:lnSpc>
                <a:spcPct val="150000"/>
              </a:lnSpc>
              <a:spcBef>
                <a:spcPts val="0"/>
              </a:spcBef>
              <a:spcAft>
                <a:spcPts val="0"/>
              </a:spcAft>
            </a:pPr>
            <a:r>
              <a:rPr lang="en-US" altLang="zh-CN" dirty="0">
                <a:solidFill>
                  <a:srgbClr val="00B050"/>
                </a:solidFill>
                <a:cs typeface="Arial" panose="020B0604020202020204" pitchFamily="34" charset="0"/>
              </a:rPr>
              <a:t>✅</a:t>
            </a:r>
            <a:r>
              <a:rPr lang="zh-CN" altLang="en-US" i="0" dirty="0">
                <a:solidFill>
                  <a:srgbClr val="C00000"/>
                </a:solidFill>
                <a:effectLst/>
                <a:cs typeface="Arial" panose="020B0604020202020204" pitchFamily="34" charset="0"/>
              </a:rPr>
              <a:t> </a:t>
            </a:r>
            <a:r>
              <a:rPr lang="en-US" altLang="zh-CN" i="0" dirty="0">
                <a:solidFill>
                  <a:srgbClr val="C00000"/>
                </a:solidFill>
                <a:effectLst/>
                <a:cs typeface="Arial" panose="020B0604020202020204" pitchFamily="34" charset="0"/>
              </a:rPr>
              <a:t>Advantages</a:t>
            </a:r>
          </a:p>
          <a:p>
            <a:pPr>
              <a:lnSpc>
                <a:spcPct val="150000"/>
              </a:lnSpc>
              <a:spcBef>
                <a:spcPts val="0"/>
              </a:spcBef>
              <a:spcAft>
                <a:spcPts val="0"/>
              </a:spcAft>
              <a:buFont typeface="Arial" panose="020B0604020202020204" pitchFamily="34" charset="0"/>
              <a:buChar char="•"/>
            </a:pPr>
            <a:r>
              <a:rPr lang="en-US" altLang="zh-CN" i="0" dirty="0">
                <a:solidFill>
                  <a:srgbClr val="C00000"/>
                </a:solidFill>
                <a:effectLst/>
                <a:cs typeface="Arial" panose="020B0604020202020204" pitchFamily="34" charset="0"/>
              </a:rPr>
              <a:t> </a:t>
            </a:r>
            <a:r>
              <a:rPr lang="en-US" altLang="zh-CN" dirty="0">
                <a:solidFill>
                  <a:srgbClr val="C00000"/>
                </a:solidFill>
                <a:cs typeface="Arial" panose="020B0604020202020204" pitchFamily="34" charset="0"/>
              </a:rPr>
              <a:t>Roughness down to 0.7</a:t>
            </a:r>
            <a:r>
              <a:rPr lang="en-US" altLang="zh-CN" i="0" dirty="0">
                <a:solidFill>
                  <a:srgbClr val="C00000"/>
                </a:solidFill>
                <a:effectLst/>
                <a:cs typeface="Arial" panose="020B0604020202020204" pitchFamily="34" charset="0"/>
              </a:rPr>
              <a:t> </a:t>
            </a:r>
            <a:r>
              <a:rPr lang="en-US" altLang="zh-CN" i="0" dirty="0" err="1">
                <a:solidFill>
                  <a:srgbClr val="C00000"/>
                </a:solidFill>
                <a:effectLst/>
                <a:cs typeface="Arial" panose="020B0604020202020204" pitchFamily="34" charset="0"/>
              </a:rPr>
              <a:t>μm</a:t>
            </a:r>
            <a:endParaRPr lang="en-US" altLang="zh-CN" i="0" dirty="0">
              <a:solidFill>
                <a:srgbClr val="C00000"/>
              </a:solidFill>
              <a:effectLst/>
              <a:cs typeface="Arial" panose="020B0604020202020204" pitchFamily="34" charset="0"/>
            </a:endParaRPr>
          </a:p>
          <a:p>
            <a:pPr algn="l">
              <a:lnSpc>
                <a:spcPct val="150000"/>
              </a:lnSpc>
              <a:spcBef>
                <a:spcPts val="0"/>
              </a:spcBef>
              <a:spcAft>
                <a:spcPts val="0"/>
              </a:spcAft>
              <a:buFont typeface="Arial" panose="020B0604020202020204" pitchFamily="34" charset="0"/>
              <a:buChar char="•"/>
            </a:pPr>
            <a:r>
              <a:rPr lang="en-US" altLang="zh-CN" i="0" dirty="0">
                <a:solidFill>
                  <a:srgbClr val="C00000"/>
                </a:solidFill>
                <a:effectLst/>
                <a:cs typeface="Arial" panose="020B0604020202020204" pitchFamily="34" charset="0"/>
              </a:rPr>
              <a:t> Polishing rat</a:t>
            </a:r>
            <a:r>
              <a:rPr lang="en-US" altLang="zh-CN" dirty="0">
                <a:solidFill>
                  <a:srgbClr val="C00000"/>
                </a:solidFill>
                <a:cs typeface="Arial" panose="020B0604020202020204" pitchFamily="34" charset="0"/>
              </a:rPr>
              <a:t>e </a:t>
            </a:r>
            <a:r>
              <a:rPr lang="en-US" altLang="zh-CN" i="0" dirty="0">
                <a:solidFill>
                  <a:srgbClr val="C00000"/>
                </a:solidFill>
                <a:effectLst/>
                <a:cs typeface="Arial" panose="020B0604020202020204" pitchFamily="34" charset="0"/>
              </a:rPr>
              <a:t>up to 10 </a:t>
            </a:r>
            <a:r>
              <a:rPr lang="el-GR" altLang="zh-CN" i="0" dirty="0">
                <a:solidFill>
                  <a:srgbClr val="C00000"/>
                </a:solidFill>
                <a:effectLst/>
                <a:cs typeface="Arial" panose="020B0604020202020204" pitchFamily="34" charset="0"/>
              </a:rPr>
              <a:t>μ</a:t>
            </a:r>
            <a:r>
              <a:rPr lang="en-US" altLang="zh-CN" i="0" dirty="0">
                <a:solidFill>
                  <a:srgbClr val="C00000"/>
                </a:solidFill>
                <a:effectLst/>
                <a:cs typeface="Arial" panose="020B0604020202020204" pitchFamily="34" charset="0"/>
              </a:rPr>
              <a:t>m/min</a:t>
            </a:r>
            <a:endParaRPr lang="zh-CN" altLang="en-US" i="0" dirty="0">
              <a:solidFill>
                <a:srgbClr val="C00000"/>
              </a:solidFill>
              <a:effectLst/>
              <a:cs typeface="Arial" panose="020B0604020202020204" pitchFamily="34" charset="0"/>
            </a:endParaRPr>
          </a:p>
        </p:txBody>
      </p:sp>
      <p:sp>
        <p:nvSpPr>
          <p:cNvPr id="7" name="文本框 6"/>
          <p:cNvSpPr txBox="1"/>
          <p:nvPr/>
        </p:nvSpPr>
        <p:spPr>
          <a:xfrm>
            <a:off x="5932946" y="5057423"/>
            <a:ext cx="6113928" cy="1287532"/>
          </a:xfrm>
          <a:prstGeom prst="rect">
            <a:avLst/>
          </a:prstGeom>
          <a:noFill/>
        </p:spPr>
        <p:txBody>
          <a:bodyPr wrap="square">
            <a:spAutoFit/>
          </a:bodyPr>
          <a:lstStyle/>
          <a:p>
            <a:pPr algn="l">
              <a:lnSpc>
                <a:spcPct val="150000"/>
              </a:lnSpc>
              <a:spcBef>
                <a:spcPts val="0"/>
              </a:spcBef>
              <a:spcAft>
                <a:spcPts val="0"/>
              </a:spcAft>
              <a:buNone/>
            </a:pPr>
            <a:r>
              <a:rPr lang="zh-CN" altLang="en-US" i="0" dirty="0">
                <a:solidFill>
                  <a:srgbClr val="C00000"/>
                </a:solidFill>
                <a:effectLst/>
                <a:cs typeface="Arial" panose="020B0604020202020204" pitchFamily="34" charset="0"/>
              </a:rPr>
              <a:t>⚠️</a:t>
            </a:r>
            <a:r>
              <a:rPr lang="en-US" altLang="zh-CN" i="0" dirty="0">
                <a:solidFill>
                  <a:srgbClr val="C00000"/>
                </a:solidFill>
                <a:effectLst/>
                <a:cs typeface="Arial" panose="020B0604020202020204" pitchFamily="34" charset="0"/>
              </a:rPr>
              <a:t>Challenges</a:t>
            </a:r>
          </a:p>
          <a:p>
            <a:pPr algn="l">
              <a:lnSpc>
                <a:spcPct val="150000"/>
              </a:lnSpc>
              <a:spcBef>
                <a:spcPts val="0"/>
              </a:spcBef>
              <a:spcAft>
                <a:spcPts val="0"/>
              </a:spcAft>
              <a:buFont typeface="Arial" panose="020B0604020202020204" pitchFamily="34" charset="0"/>
              <a:buChar char="•"/>
            </a:pPr>
            <a:r>
              <a:rPr lang="en-US" altLang="zh-CN" i="0" dirty="0">
                <a:solidFill>
                  <a:srgbClr val="C00000"/>
                </a:solidFill>
                <a:effectLst/>
                <a:cs typeface="Arial" panose="020B0604020202020204" pitchFamily="34" charset="0"/>
              </a:rPr>
              <a:t> Excessive current rise rate</a:t>
            </a:r>
          </a:p>
          <a:p>
            <a:pPr>
              <a:lnSpc>
                <a:spcPct val="150000"/>
              </a:lnSpc>
              <a:spcBef>
                <a:spcPts val="0"/>
              </a:spcBef>
              <a:spcAft>
                <a:spcPts val="0"/>
              </a:spcAft>
              <a:buFont typeface="Arial" panose="020B0604020202020204" pitchFamily="34" charset="0"/>
              <a:buChar char="•"/>
            </a:pPr>
            <a:r>
              <a:rPr lang="en-US" altLang="zh-CN" dirty="0">
                <a:solidFill>
                  <a:srgbClr val="C00000"/>
                </a:solidFill>
                <a:cs typeface="Arial" panose="020B0604020202020204" pitchFamily="34" charset="0"/>
              </a:rPr>
              <a:t> Rapid temperature rise of electrolyte, difficult to control</a:t>
            </a:r>
          </a:p>
        </p:txBody>
      </p:sp>
      <p:sp>
        <p:nvSpPr>
          <p:cNvPr id="10" name="文本框 9"/>
          <p:cNvSpPr txBox="1"/>
          <p:nvPr/>
        </p:nvSpPr>
        <p:spPr>
          <a:xfrm>
            <a:off x="0" y="892070"/>
            <a:ext cx="12144672" cy="369332"/>
          </a:xfrm>
          <a:prstGeom prst="rect">
            <a:avLst/>
          </a:prstGeom>
          <a:noFill/>
        </p:spPr>
        <p:txBody>
          <a:bodyPr wrap="square">
            <a:spAutoFit/>
          </a:bodyPr>
          <a:lstStyle/>
          <a:p>
            <a:pPr algn="ctr">
              <a:spcBef>
                <a:spcPts val="1200"/>
              </a:spcBef>
              <a:spcAft>
                <a:spcPts val="1200"/>
              </a:spcAft>
              <a:buNone/>
            </a:pPr>
            <a:r>
              <a:rPr lang="en-US" altLang="zh-CN" b="1" i="0" dirty="0">
                <a:solidFill>
                  <a:srgbClr val="0F1115"/>
                </a:solidFill>
                <a:effectLst/>
                <a:cs typeface="Arial" panose="020B0604020202020204" pitchFamily="34" charset="0"/>
              </a:rPr>
              <a:t>Low Frequency: Polishing Performance &amp; Challenges</a:t>
            </a:r>
            <a:endParaRPr lang="en-US" altLang="zh-CN" dirty="0">
              <a:cs typeface="Arial" panose="020B0604020202020204" pitchFamily="34" charset="0"/>
            </a:endParaRPr>
          </a:p>
        </p:txBody>
      </p:sp>
      <p:sp>
        <p:nvSpPr>
          <p:cNvPr id="5" name="矩形: 圆角 4"/>
          <p:cNvSpPr/>
          <p:nvPr/>
        </p:nvSpPr>
        <p:spPr bwMode="auto">
          <a:xfrm>
            <a:off x="6168008" y="2924944"/>
            <a:ext cx="792088" cy="1292280"/>
          </a:xfrm>
          <a:prstGeom prst="roundRect">
            <a:avLst/>
          </a:prstGeom>
          <a:noFill/>
          <a:ln w="19050" cap="flat" cmpd="sng" algn="ctr">
            <a:solidFill>
              <a:srgbClr val="FF0000"/>
            </a:solid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6</a:t>
            </a:fld>
            <a:endParaRPr lang="zh-CN" altLang="en-US" strike="noStrike" noProof="1">
              <a:latin typeface="Arial" panose="020B0604020202020204" pitchFamily="34" charset="0"/>
            </a:endParaRPr>
          </a:p>
        </p:txBody>
      </p:sp>
      <p:sp>
        <p:nvSpPr>
          <p:cNvPr id="5" name="标题 1"/>
          <p:cNvSpPr txBox="1"/>
          <p:nvPr/>
        </p:nvSpPr>
        <p:spPr>
          <a:xfrm>
            <a:off x="1567880" y="33437"/>
            <a:ext cx="9433048" cy="803275"/>
          </a:xfrm>
          <a:prstGeom prst="rect">
            <a:avLst/>
          </a:prstGeom>
        </p:spPr>
        <p:txBody>
          <a:bodyPr anchor="ctr"/>
          <a:lstStyle>
            <a:lvl1pPr algn="ctr" rtl="0" eaLnBrk="1" fontAlgn="base" hangingPunct="1">
              <a:spcBef>
                <a:spcPct val="0"/>
              </a:spcBef>
              <a:spcAft>
                <a:spcPct val="0"/>
              </a:spcAft>
              <a:defRPr sz="4000" b="1">
                <a:solidFill>
                  <a:schemeClr val="bg1"/>
                </a:solidFill>
                <a:latin typeface="黑体" panose="02010609060101010101" pitchFamily="49" charset="-122"/>
                <a:ea typeface="黑体" panose="02010609060101010101" pitchFamily="49" charset="-122"/>
                <a:cs typeface="黑体" panose="02010609060101010101" pitchFamily="49" charset="-122"/>
              </a:defRPr>
            </a:lvl1pPr>
            <a:lvl2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2pPr>
            <a:lvl3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3pPr>
            <a:lvl4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4pPr>
            <a:lvl5pPr algn="r" rtl="0" eaLnBrk="1" fontAlgn="base" hangingPunct="1">
              <a:spcBef>
                <a:spcPct val="0"/>
              </a:spcBef>
              <a:spcAft>
                <a:spcPct val="0"/>
              </a:spcAft>
              <a:defRPr sz="3200" b="1">
                <a:solidFill>
                  <a:schemeClr val="bg1"/>
                </a:solidFill>
                <a:latin typeface="Times New Roman" panose="02020603050405020304" pitchFamily="18" charset="0"/>
                <a:ea typeface="宋体" panose="02010600030101010101" pitchFamily="2" charset="-122"/>
              </a:defRPr>
            </a:lvl5pPr>
            <a:lvl6pPr marL="457200" algn="r" rtl="0" eaLnBrk="1" fontAlgn="base" hangingPunct="1">
              <a:spcBef>
                <a:spcPct val="0"/>
              </a:spcBef>
              <a:spcAft>
                <a:spcPct val="0"/>
              </a:spcAft>
              <a:defRPr sz="3200" b="1">
                <a:solidFill>
                  <a:schemeClr val="bg1"/>
                </a:solidFill>
                <a:latin typeface="Arial" panose="020B0604020202020204" pitchFamily="34" charset="0"/>
              </a:defRPr>
            </a:lvl6pPr>
            <a:lvl7pPr marL="914400" algn="r" rtl="0" eaLnBrk="1" fontAlgn="base" hangingPunct="1">
              <a:spcBef>
                <a:spcPct val="0"/>
              </a:spcBef>
              <a:spcAft>
                <a:spcPct val="0"/>
              </a:spcAft>
              <a:defRPr sz="3200" b="1">
                <a:solidFill>
                  <a:schemeClr val="bg1"/>
                </a:solidFill>
                <a:latin typeface="Arial" panose="020B0604020202020204" pitchFamily="34" charset="0"/>
              </a:defRPr>
            </a:lvl7pPr>
            <a:lvl8pPr marL="1371600" algn="r" rtl="0" eaLnBrk="1" fontAlgn="base" hangingPunct="1">
              <a:spcBef>
                <a:spcPct val="0"/>
              </a:spcBef>
              <a:spcAft>
                <a:spcPct val="0"/>
              </a:spcAft>
              <a:defRPr sz="3200" b="1">
                <a:solidFill>
                  <a:schemeClr val="bg1"/>
                </a:solidFill>
                <a:latin typeface="Arial" panose="020B0604020202020204" pitchFamily="34" charset="0"/>
              </a:defRPr>
            </a:lvl8pPr>
            <a:lvl9pPr marL="1828800" algn="r" rtl="0" eaLnBrk="1" fontAlgn="base" hangingPunct="1">
              <a:spcBef>
                <a:spcPct val="0"/>
              </a:spcBef>
              <a:spcAft>
                <a:spcPct val="0"/>
              </a:spcAft>
              <a:defRPr sz="3200" b="1">
                <a:solidFill>
                  <a:schemeClr val="bg1"/>
                </a:solidFill>
                <a:latin typeface="Arial" panose="020B0604020202020204" pitchFamily="34" charset="0"/>
              </a:defRPr>
            </a:lvl9pPr>
          </a:lstStyle>
          <a:p>
            <a:r>
              <a:rPr lang="en-US" altLang="zh-CN" sz="3200" kern="0" dirty="0">
                <a:latin typeface="+mn-lt"/>
                <a:ea typeface="微软雅黑" panose="020B0503020204020204" pitchFamily="34" charset="-122"/>
              </a:rPr>
              <a:t>02 Sample Study</a:t>
            </a:r>
          </a:p>
        </p:txBody>
      </p:sp>
      <p:grpSp>
        <p:nvGrpSpPr>
          <p:cNvPr id="9" name="组合 8"/>
          <p:cNvGrpSpPr/>
          <p:nvPr/>
        </p:nvGrpSpPr>
        <p:grpSpPr>
          <a:xfrm>
            <a:off x="1199456" y="1506269"/>
            <a:ext cx="3960440" cy="1562691"/>
            <a:chOff x="1343472" y="2708919"/>
            <a:chExt cx="3960440" cy="1562691"/>
          </a:xfrm>
        </p:grpSpPr>
        <p:pic>
          <p:nvPicPr>
            <p:cNvPr id="82" name="图片 1"/>
            <p:cNvPicPr>
              <a:picLocks noChangeAspect="1"/>
            </p:cNvPicPr>
            <p:nvPr>
              <p:custDataLst>
                <p:tags r:id="rId1"/>
              </p:custDataLst>
            </p:nvPr>
          </p:nvPicPr>
          <p:blipFill>
            <a:blip r:embed="rId4"/>
            <a:srcRect l="31694" t="2957" r="31215" b="7063"/>
            <a:stretch>
              <a:fillRect/>
            </a:stretch>
          </p:blipFill>
          <p:spPr>
            <a:xfrm rot="16200000">
              <a:off x="2711623" y="1340768"/>
              <a:ext cx="1224137" cy="3960440"/>
            </a:xfrm>
            <a:prstGeom prst="rect">
              <a:avLst/>
            </a:prstGeom>
          </p:spPr>
        </p:pic>
        <p:sp>
          <p:nvSpPr>
            <p:cNvPr id="7" name="文本框 6"/>
            <p:cNvSpPr txBox="1"/>
            <p:nvPr/>
          </p:nvSpPr>
          <p:spPr>
            <a:xfrm>
              <a:off x="1375830" y="3933056"/>
              <a:ext cx="3928082" cy="338554"/>
            </a:xfrm>
            <a:prstGeom prst="rect">
              <a:avLst/>
            </a:prstGeom>
            <a:solidFill>
              <a:schemeClr val="bg1"/>
            </a:solidFill>
          </p:spPr>
          <p:txBody>
            <a:bodyPr wrap="square" rtlCol="0">
              <a:spAutoFit/>
            </a:bodyPr>
            <a:lstStyle/>
            <a:p>
              <a:pPr algn="l"/>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40</a:t>
              </a:r>
              <a:r>
                <a:rPr lang="en-US" alt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           60           80       100       120</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2" name="矩形 1"/>
          <p:cNvSpPr/>
          <p:nvPr/>
        </p:nvSpPr>
        <p:spPr>
          <a:xfrm>
            <a:off x="407368" y="3073913"/>
            <a:ext cx="1051650" cy="1172629"/>
          </a:xfrm>
          <a:prstGeom prst="rect">
            <a:avLst/>
          </a:prstGeom>
          <a:noFill/>
        </p:spPr>
        <p:txBody>
          <a:bodyPr wrap="square">
            <a:spAutoFit/>
          </a:bodyPr>
          <a:lstStyle/>
          <a:p>
            <a:pPr algn="ctr">
              <a:lnSpc>
                <a:spcPct val="130000"/>
              </a:lnSpc>
            </a:pPr>
            <a:r>
              <a:rPr lang="en-US" altLang="zh-CN" dirty="0">
                <a:cs typeface="Arial" panose="020B0604020202020204" pitchFamily="34" charset="0"/>
              </a:rPr>
              <a:t>20 kHz  25% </a:t>
            </a:r>
          </a:p>
          <a:p>
            <a:pPr algn="ctr">
              <a:lnSpc>
                <a:spcPct val="130000"/>
              </a:lnSpc>
            </a:pPr>
            <a:r>
              <a:rPr lang="en-US" altLang="zh-CN" dirty="0">
                <a:cs typeface="Arial" panose="020B0604020202020204" pitchFamily="34" charset="0"/>
              </a:rPr>
              <a:t>10 min</a:t>
            </a:r>
            <a:endParaRPr lang="zh-CN" altLang="zh-CN" dirty="0">
              <a:cs typeface="Arial" panose="020B0604020202020204" pitchFamily="34" charset="0"/>
            </a:endParaRPr>
          </a:p>
        </p:txBody>
      </p:sp>
      <p:sp>
        <p:nvSpPr>
          <p:cNvPr id="3" name="文本框 2"/>
          <p:cNvSpPr txBox="1"/>
          <p:nvPr/>
        </p:nvSpPr>
        <p:spPr>
          <a:xfrm>
            <a:off x="401891" y="5809912"/>
            <a:ext cx="11883212" cy="412485"/>
          </a:xfrm>
          <a:prstGeom prst="rect">
            <a:avLst/>
          </a:prstGeom>
          <a:noFill/>
        </p:spPr>
        <p:txBody>
          <a:bodyPr wrap="square">
            <a:spAutoFit/>
          </a:bodyPr>
          <a:lstStyle/>
          <a:p>
            <a:pPr>
              <a:lnSpc>
                <a:spcPct val="130000"/>
              </a:lnSpc>
              <a:spcBef>
                <a:spcPts val="1200"/>
              </a:spcBef>
            </a:pPr>
            <a:r>
              <a:rPr lang="en-US" altLang="zh-CN" dirty="0">
                <a:solidFill>
                  <a:srgbClr val="00B050"/>
                </a:solidFill>
                <a:cs typeface="Arial" panose="020B0604020202020204" pitchFamily="34" charset="0"/>
              </a:rPr>
              <a:t>✅</a:t>
            </a:r>
            <a:r>
              <a:rPr lang="en-US" altLang="zh-CN" dirty="0">
                <a:solidFill>
                  <a:srgbClr val="C00000"/>
                </a:solidFill>
                <a:cs typeface="Arial" panose="020B0604020202020204" pitchFamily="34" charset="0"/>
              </a:rPr>
              <a:t> </a:t>
            </a:r>
            <a:r>
              <a:rPr lang="en-US" altLang="zh-CN" dirty="0">
                <a:solidFill>
                  <a:srgbClr val="C00000"/>
                </a:solidFill>
              </a:rPr>
              <a:t>High frequency operation results in a milder process and more manageable electrolyte temperature. </a:t>
            </a:r>
            <a:endParaRPr lang="en-US" altLang="zh-CN" i="0" dirty="0">
              <a:solidFill>
                <a:srgbClr val="C00000"/>
              </a:solidFill>
              <a:effectLst/>
              <a:cs typeface="Arial" panose="020B0604020202020204"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158237478"/>
              </p:ext>
            </p:extLst>
          </p:nvPr>
        </p:nvGraphicFramePr>
        <p:xfrm>
          <a:off x="5975690" y="2406625"/>
          <a:ext cx="5608298" cy="2468602"/>
        </p:xfrm>
        <a:graphic>
          <a:graphicData uri="http://schemas.openxmlformats.org/drawingml/2006/table">
            <a:tbl>
              <a:tblPr firstRow="1" bandRow="1">
                <a:tableStyleId>{F2DE63D5-997A-4646-A377-4702673A728D}</a:tableStyleId>
              </a:tblPr>
              <a:tblGrid>
                <a:gridCol w="1667331">
                  <a:extLst>
                    <a:ext uri="{9D8B030D-6E8A-4147-A177-3AD203B41FA5}">
                      <a16:colId xmlns:a16="http://schemas.microsoft.com/office/drawing/2014/main" val="20000"/>
                    </a:ext>
                  </a:extLst>
                </a:gridCol>
                <a:gridCol w="1818908">
                  <a:extLst>
                    <a:ext uri="{9D8B030D-6E8A-4147-A177-3AD203B41FA5}">
                      <a16:colId xmlns:a16="http://schemas.microsoft.com/office/drawing/2014/main" val="20001"/>
                    </a:ext>
                  </a:extLst>
                </a:gridCol>
                <a:gridCol w="2122059">
                  <a:extLst>
                    <a:ext uri="{9D8B030D-6E8A-4147-A177-3AD203B41FA5}">
                      <a16:colId xmlns:a16="http://schemas.microsoft.com/office/drawing/2014/main" val="20002"/>
                    </a:ext>
                  </a:extLst>
                </a:gridCol>
              </a:tblGrid>
              <a:tr h="539433">
                <a:tc>
                  <a:txBody>
                    <a:bodyPr/>
                    <a:lstStyle/>
                    <a:p>
                      <a:pPr algn="ct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Low frequency</a:t>
                      </a:r>
                    </a:p>
                    <a:p>
                      <a:pPr algn="ctr"/>
                      <a:r>
                        <a:rPr lang="en-US" altLang="zh-CN" sz="1400" dirty="0">
                          <a:latin typeface="Arial" panose="020B0604020202020204" pitchFamily="34" charset="0"/>
                          <a:cs typeface="Arial" panose="020B0604020202020204" pitchFamily="34" charset="0"/>
                        </a:rPr>
                        <a:t> (700 Hz)</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High frequency</a:t>
                      </a:r>
                    </a:p>
                    <a:p>
                      <a:pPr algn="ctr"/>
                      <a:r>
                        <a:rPr lang="en-US" altLang="zh-CN" sz="1400" dirty="0">
                          <a:latin typeface="Arial" panose="020B0604020202020204" pitchFamily="34" charset="0"/>
                          <a:cs typeface="Arial" panose="020B0604020202020204" pitchFamily="34" charset="0"/>
                        </a:rPr>
                        <a:t> (20 kHz)</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6065">
                <a:tc>
                  <a:txBody>
                    <a:bodyPr/>
                    <a:lstStyle/>
                    <a:p>
                      <a:pPr algn="ctr"/>
                      <a:r>
                        <a:rPr lang="en-US" altLang="zh-CN" sz="1400" i="1" dirty="0">
                          <a:latin typeface="Arial" panose="020B0604020202020204" pitchFamily="34" charset="0"/>
                          <a:cs typeface="Arial" panose="020B0604020202020204" pitchFamily="34" charset="0"/>
                        </a:rPr>
                        <a:t>U </a:t>
                      </a:r>
                      <a:r>
                        <a:rPr lang="en-US" altLang="zh-CN" sz="1400" dirty="0">
                          <a:latin typeface="Arial" panose="020B0604020202020204" pitchFamily="34" charset="0"/>
                          <a:cs typeface="Arial" panose="020B0604020202020204" pitchFamily="34" charset="0"/>
                        </a:rPr>
                        <a:t>(V)</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180 </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100 </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4909">
                <a:tc>
                  <a:txBody>
                    <a:bodyPr/>
                    <a:lstStyle/>
                    <a:p>
                      <a:pPr algn="ctr"/>
                      <a:r>
                        <a:rPr lang="en-US" altLang="zh-CN" sz="1400" i="1" dirty="0" err="1">
                          <a:latin typeface="Arial" panose="020B0604020202020204" pitchFamily="34" charset="0"/>
                          <a:cs typeface="Arial" panose="020B0604020202020204" pitchFamily="34" charset="0"/>
                        </a:rPr>
                        <a:t>i</a:t>
                      </a:r>
                      <a:endParaRPr lang="zh-CN" altLang="en-US" sz="14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High</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Low</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6065">
                <a:tc>
                  <a:txBody>
                    <a:bodyPr/>
                    <a:lstStyle/>
                    <a:p>
                      <a:pPr algn="ctr"/>
                      <a:r>
                        <a:rPr lang="el-GR" altLang="zh-CN" sz="1400" i="0" dirty="0">
                          <a:latin typeface="Arial" panose="020B0604020202020204" pitchFamily="34" charset="0"/>
                          <a:cs typeface="Arial" panose="020B0604020202020204" pitchFamily="34" charset="0"/>
                        </a:rPr>
                        <a:t>Δ</a:t>
                      </a:r>
                      <a:r>
                        <a:rPr lang="en-US" altLang="zh-CN" sz="1400" i="1" dirty="0">
                          <a:latin typeface="Arial" panose="020B0604020202020204" pitchFamily="34" charset="0"/>
                          <a:cs typeface="Arial" panose="020B0604020202020204" pitchFamily="34" charset="0"/>
                        </a:rPr>
                        <a:t> T</a:t>
                      </a:r>
                      <a:endParaRPr lang="zh-CN" altLang="en-US" sz="14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Rapidly rise (~80 </a:t>
                      </a:r>
                      <a:r>
                        <a:rPr lang="en-US" altLang="zh-CN" sz="1400" baseline="30000" dirty="0" err="1">
                          <a:latin typeface="Arial" panose="020B0604020202020204" pitchFamily="34" charset="0"/>
                          <a:cs typeface="Arial" panose="020B0604020202020204" pitchFamily="34" charset="0"/>
                        </a:rPr>
                        <a:t>o</a:t>
                      </a:r>
                      <a:r>
                        <a:rPr lang="en-US" altLang="zh-CN" sz="1400" dirty="0" err="1">
                          <a:latin typeface="Arial" panose="020B0604020202020204" pitchFamily="34" charset="0"/>
                          <a:cs typeface="Arial" panose="020B0604020202020204" pitchFamily="34" charset="0"/>
                        </a:rPr>
                        <a:t>C</a:t>
                      </a:r>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Stable rise ~20 </a:t>
                      </a:r>
                      <a:r>
                        <a:rPr lang="en-US" altLang="zh-CN" sz="1400" baseline="30000" dirty="0">
                          <a:latin typeface="Arial" panose="020B0604020202020204" pitchFamily="34" charset="0"/>
                          <a:cs typeface="Arial" panose="020B0604020202020204" pitchFamily="34" charset="0"/>
                        </a:rPr>
                        <a:t>o</a:t>
                      </a:r>
                      <a:r>
                        <a:rPr lang="en-US" altLang="zh-CN" sz="1400" dirty="0">
                          <a:latin typeface="Arial" panose="020B0604020202020204" pitchFamily="34" charset="0"/>
                          <a:cs typeface="Arial" panose="020B0604020202020204" pitchFamily="34" charset="0"/>
                        </a:rPr>
                        <a:t>C</a:t>
                      </a:r>
                      <a:endParaRPr lang="en-US" altLang="zh-CN" sz="1400" dirty="0">
                        <a:highlight>
                          <a:srgbClr val="FFFF00"/>
                        </a:highligh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86065">
                <a:tc>
                  <a:txBody>
                    <a:bodyPr/>
                    <a:lstStyle/>
                    <a:p>
                      <a:pPr algn="ctr"/>
                      <a:r>
                        <a:rPr lang="en-US" altLang="zh-CN" sz="1400" i="1" dirty="0">
                          <a:latin typeface="Arial" panose="020B0604020202020204" pitchFamily="34" charset="0"/>
                          <a:cs typeface="Arial" panose="020B0604020202020204" pitchFamily="34" charset="0"/>
                        </a:rPr>
                        <a:t>R</a:t>
                      </a:r>
                      <a:r>
                        <a:rPr lang="en-US" altLang="zh-CN" sz="1400" dirty="0">
                          <a:latin typeface="Arial" panose="020B0604020202020204" pitchFamily="34" charset="0"/>
                          <a:cs typeface="Arial" panose="020B0604020202020204" pitchFamily="34" charset="0"/>
                        </a:rPr>
                        <a:t>a (</a:t>
                      </a:r>
                      <a:r>
                        <a:rPr lang="el-GR" altLang="zh-CN" sz="1400" dirty="0">
                          <a:latin typeface="Arial" panose="020B0604020202020204" pitchFamily="34" charset="0"/>
                          <a:cs typeface="Arial" panose="020B0604020202020204" pitchFamily="34" charset="0"/>
                        </a:rPr>
                        <a:t>μ</a:t>
                      </a:r>
                      <a:r>
                        <a:rPr lang="en-US" altLang="zh-CN" sz="1400" dirty="0">
                          <a:latin typeface="Arial" panose="020B0604020202020204" pitchFamily="34" charset="0"/>
                          <a:cs typeface="Arial" panose="020B0604020202020204" pitchFamily="34" charset="0"/>
                        </a:rPr>
                        <a:t>m)</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cs typeface="Arial" panose="020B0604020202020204" pitchFamily="34" charset="0"/>
                        </a:rPr>
                        <a:t>0.7</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0.7</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6065">
                <a:tc>
                  <a:txBody>
                    <a:bodyPr/>
                    <a:lstStyle/>
                    <a:p>
                      <a:pPr algn="ctr"/>
                      <a:r>
                        <a:rPr lang="el-GR" altLang="zh-CN" sz="1400" i="0" dirty="0">
                          <a:latin typeface="Arial" panose="020B0604020202020204" pitchFamily="34" charset="0"/>
                          <a:cs typeface="Arial" panose="020B0604020202020204" pitchFamily="34" charset="0"/>
                        </a:rPr>
                        <a:t>Δ</a:t>
                      </a:r>
                      <a:r>
                        <a:rPr lang="en-US" altLang="zh-CN" sz="1400" i="0" dirty="0">
                          <a:latin typeface="Arial" panose="020B0604020202020204" pitchFamily="34" charset="0"/>
                          <a:cs typeface="Arial" panose="020B0604020202020204" pitchFamily="34" charset="0"/>
                        </a:rPr>
                        <a:t> </a:t>
                      </a:r>
                      <a:r>
                        <a:rPr lang="en-US" altLang="zh-CN" sz="1400" i="1" dirty="0">
                          <a:latin typeface="Arial" panose="020B0604020202020204" pitchFamily="34" charset="0"/>
                          <a:cs typeface="Arial" panose="020B0604020202020204" pitchFamily="34" charset="0"/>
                        </a:rPr>
                        <a:t>PR</a:t>
                      </a:r>
                      <a:r>
                        <a:rPr lang="en-US" altLang="zh-CN" sz="1400" i="0" dirty="0">
                          <a:latin typeface="Arial" panose="020B0604020202020204" pitchFamily="34" charset="0"/>
                          <a:cs typeface="Arial" panose="020B0604020202020204" pitchFamily="34" charset="0"/>
                        </a:rPr>
                        <a:t> (</a:t>
                      </a:r>
                      <a:r>
                        <a:rPr lang="el-GR" altLang="zh-CN" sz="1400" dirty="0">
                          <a:latin typeface="Arial" panose="020B0604020202020204" pitchFamily="34" charset="0"/>
                          <a:cs typeface="Arial" panose="020B0604020202020204" pitchFamily="34" charset="0"/>
                        </a:rPr>
                        <a:t>μ</a:t>
                      </a:r>
                      <a:r>
                        <a:rPr lang="en-US" altLang="zh-CN" sz="1400" dirty="0">
                          <a:latin typeface="Arial" panose="020B0604020202020204" pitchFamily="34" charset="0"/>
                          <a:cs typeface="Arial" panose="020B0604020202020204" pitchFamily="34" charset="0"/>
                        </a:rPr>
                        <a:t>m/min)</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Arial" panose="020B0604020202020204" pitchFamily="34" charset="0"/>
                          <a:cs typeface="Arial" panose="020B0604020202020204" pitchFamily="34" charset="0"/>
                        </a:rPr>
                        <a:t>17</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Arial" panose="020B0604020202020204" pitchFamily="34" charset="0"/>
                          <a:cs typeface="Arial" panose="020B0604020202020204" pitchFamily="34" charset="0"/>
                        </a:rPr>
                        <a:t>2.2</a:t>
                      </a:r>
                      <a:endParaRPr lang="zh-CN" alt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2" name="文本框 11"/>
          <p:cNvSpPr txBox="1"/>
          <p:nvPr/>
        </p:nvSpPr>
        <p:spPr>
          <a:xfrm>
            <a:off x="6284404" y="1344043"/>
            <a:ext cx="4968552" cy="872034"/>
          </a:xfrm>
          <a:prstGeom prst="rect">
            <a:avLst/>
          </a:prstGeom>
          <a:noFill/>
        </p:spPr>
        <p:txBody>
          <a:bodyPr wrap="square">
            <a:spAutoFit/>
          </a:bodyPr>
          <a:lstStyle/>
          <a:p>
            <a:pPr>
              <a:lnSpc>
                <a:spcPct val="150000"/>
              </a:lnSpc>
            </a:pPr>
            <a:r>
              <a:rPr lang="en-US" altLang="zh-CN" b="1" dirty="0">
                <a:solidFill>
                  <a:srgbClr val="C00000"/>
                </a:solidFill>
              </a:rPr>
              <a:t>Polishing comparison: low/high frequency @ optimal voltage.</a:t>
            </a:r>
          </a:p>
        </p:txBody>
      </p:sp>
      <p:sp>
        <p:nvSpPr>
          <p:cNvPr id="6" name="文本框 5"/>
          <p:cNvSpPr txBox="1"/>
          <p:nvPr/>
        </p:nvSpPr>
        <p:spPr>
          <a:xfrm>
            <a:off x="401891" y="1084674"/>
            <a:ext cx="6167716" cy="400110"/>
          </a:xfrm>
          <a:prstGeom prst="rect">
            <a:avLst/>
          </a:prstGeom>
          <a:noFill/>
        </p:spPr>
        <p:txBody>
          <a:bodyPr wrap="square">
            <a:spAutoFit/>
          </a:bodyPr>
          <a:lstStyle/>
          <a:p>
            <a:r>
              <a:rPr lang="en-US" altLang="zh-CN" sz="2000" b="1" i="0" dirty="0">
                <a:solidFill>
                  <a:srgbClr val="7030A0"/>
                </a:solidFill>
                <a:effectLst/>
                <a:cs typeface="Arial" panose="020B0604020202020204" pitchFamily="34" charset="0"/>
              </a:rPr>
              <a:t>Influence of </a:t>
            </a:r>
            <a:r>
              <a:rPr lang="en-US" altLang="zh-CN" sz="2000" b="1" dirty="0">
                <a:solidFill>
                  <a:srgbClr val="7030A0"/>
                </a:solidFill>
                <a:cs typeface="Arial" panose="020B0604020202020204" pitchFamily="34" charset="0"/>
              </a:rPr>
              <a:t>voltage</a:t>
            </a:r>
            <a:r>
              <a:rPr lang="en-US" altLang="zh-CN" sz="2000" b="1" i="0" dirty="0">
                <a:solidFill>
                  <a:srgbClr val="7030A0"/>
                </a:solidFill>
                <a:effectLst/>
                <a:cs typeface="Arial" panose="020B0604020202020204" pitchFamily="34" charset="0"/>
              </a:rPr>
              <a:t>:</a:t>
            </a:r>
            <a:endParaRPr lang="zh-CN" altLang="en-US" sz="2000" dirty="0">
              <a:solidFill>
                <a:srgbClr val="7030A0"/>
              </a:solidFill>
              <a:cs typeface="Arial" panose="020B0604020202020204" pitchFamily="34" charset="0"/>
            </a:endParaRPr>
          </a:p>
        </p:txBody>
      </p:sp>
      <p:pic>
        <p:nvPicPr>
          <p:cNvPr id="13" name="图片 12">
            <a:extLst>
              <a:ext uri="{FF2B5EF4-FFF2-40B4-BE49-F238E27FC236}">
                <a16:creationId xmlns:a16="http://schemas.microsoft.com/office/drawing/2014/main" id="{01AAD354-C879-A4B5-803A-E76EE3DE02FD}"/>
              </a:ext>
            </a:extLst>
          </p:cNvPr>
          <p:cNvPicPr>
            <a:picLocks noChangeAspect="1"/>
          </p:cNvPicPr>
          <p:nvPr/>
        </p:nvPicPr>
        <p:blipFill>
          <a:blip r:embed="rId5" cstate="print">
            <a:extLst>
              <a:ext uri="{28A0092B-C50C-407E-A947-70E740481C1C}">
                <a14:useLocalDpi xmlns:a14="http://schemas.microsoft.com/office/drawing/2010/main" val="0"/>
              </a:ext>
            </a:extLst>
          </a:blip>
          <a:srcRect l="8207" t="10102" r="3386" b="2750"/>
          <a:stretch>
            <a:fillRect/>
          </a:stretch>
        </p:blipFill>
        <p:spPr>
          <a:xfrm>
            <a:off x="1631504" y="3027129"/>
            <a:ext cx="3409395" cy="2572543"/>
          </a:xfrm>
          <a:prstGeom prst="rect">
            <a:avLst/>
          </a:prstGeom>
        </p:spPr>
      </p:pic>
      <p:sp>
        <p:nvSpPr>
          <p:cNvPr id="10" name="文本框 9">
            <a:extLst>
              <a:ext uri="{FF2B5EF4-FFF2-40B4-BE49-F238E27FC236}">
                <a16:creationId xmlns:a16="http://schemas.microsoft.com/office/drawing/2014/main" id="{A03B8987-2534-7A93-CD62-EB9B97271F0F}"/>
              </a:ext>
            </a:extLst>
          </p:cNvPr>
          <p:cNvSpPr txBox="1"/>
          <p:nvPr/>
        </p:nvSpPr>
        <p:spPr>
          <a:xfrm>
            <a:off x="7243" y="908720"/>
            <a:ext cx="12144672" cy="369332"/>
          </a:xfrm>
          <a:prstGeom prst="rect">
            <a:avLst/>
          </a:prstGeom>
          <a:noFill/>
        </p:spPr>
        <p:txBody>
          <a:bodyPr wrap="square">
            <a:spAutoFit/>
          </a:bodyPr>
          <a:lstStyle/>
          <a:p>
            <a:pPr algn="ctr">
              <a:spcBef>
                <a:spcPts val="1200"/>
              </a:spcBef>
              <a:spcAft>
                <a:spcPts val="1200"/>
              </a:spcAft>
              <a:buNone/>
            </a:pPr>
            <a:r>
              <a:rPr lang="en-US" altLang="zh-CN" b="1" i="0" dirty="0">
                <a:solidFill>
                  <a:srgbClr val="0F1115"/>
                </a:solidFill>
                <a:effectLst/>
                <a:cs typeface="Arial" panose="020B0604020202020204" pitchFamily="34" charset="0"/>
              </a:rPr>
              <a:t>High Frequency: Polishing Performance &amp; Challenges  </a:t>
            </a:r>
            <a:endParaRPr lang="en-US" altLang="zh-CN" dirty="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rgbClr val="FFFFFF"/>
                </a:solidFill>
                <a:latin typeface="Times New Roman" panose="02020603050405020304"/>
                <a:ea typeface="微软雅黑" panose="020B0503020204020204" pitchFamily="34" charset="-122"/>
              </a:rPr>
              <a:t>02 Sample Study</a:t>
            </a:r>
            <a:endParaRPr lang="zh-CN" altLang="en-US" dirty="0"/>
          </a:p>
        </p:txBody>
      </p:sp>
      <p:sp>
        <p:nvSpPr>
          <p:cNvPr id="3" name="灯片编号占位符 2"/>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7</a:t>
            </a:fld>
            <a:endParaRPr lang="zh-CN" altLang="en-US" strike="noStrike" noProof="1">
              <a:latin typeface="Arial" panose="020B0604020202020204" pitchFamily="34" charset="0"/>
            </a:endParaRPr>
          </a:p>
        </p:txBody>
      </p:sp>
      <p:pic>
        <p:nvPicPr>
          <p:cNvPr id="4" name="图片 9" descr="抛光前后SEM+EDS"/>
          <p:cNvPicPr>
            <a:picLocks noChangeAspect="1"/>
          </p:cNvPicPr>
          <p:nvPr/>
        </p:nvPicPr>
        <p:blipFill rotWithShape="1">
          <a:blip r:embed="rId3"/>
          <a:srcRect b="21084"/>
          <a:stretch/>
        </p:blipFill>
        <p:spPr>
          <a:xfrm>
            <a:off x="3503712" y="1671091"/>
            <a:ext cx="5269230" cy="3487266"/>
          </a:xfrm>
          <a:prstGeom prst="rect">
            <a:avLst/>
          </a:prstGeom>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25" r="11701" b="10239"/>
          <a:stretch/>
        </p:blipFill>
        <p:spPr bwMode="auto">
          <a:xfrm>
            <a:off x="8802141" y="3505200"/>
            <a:ext cx="2637384"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2974" b="9715"/>
          <a:stretch/>
        </p:blipFill>
        <p:spPr bwMode="auto">
          <a:xfrm>
            <a:off x="8904312" y="1059048"/>
            <a:ext cx="2673648" cy="2340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9480376" y="1210261"/>
            <a:ext cx="1402948" cy="369332"/>
          </a:xfrm>
          <a:prstGeom prst="rect">
            <a:avLst/>
          </a:prstGeom>
        </p:spPr>
        <p:txBody>
          <a:bodyPr wrap="none">
            <a:spAutoFit/>
          </a:bodyPr>
          <a:lstStyle/>
          <a:p>
            <a:r>
              <a:rPr lang="en-US" altLang="zh-CN" i="1" dirty="0"/>
              <a:t>R</a:t>
            </a:r>
            <a:r>
              <a:rPr lang="en-US" altLang="zh-CN" baseline="-25000" dirty="0"/>
              <a:t>a</a:t>
            </a:r>
            <a:r>
              <a:rPr lang="en-US" altLang="zh-CN" dirty="0"/>
              <a:t> 1.15 </a:t>
            </a:r>
            <a:r>
              <a:rPr lang="el-GR" altLang="zh-CN" dirty="0"/>
              <a:t>μ</a:t>
            </a:r>
            <a:r>
              <a:rPr lang="en-US" altLang="zh-CN" dirty="0"/>
              <a:t>m </a:t>
            </a:r>
            <a:endParaRPr lang="zh-CN" altLang="en-US" dirty="0"/>
          </a:p>
        </p:txBody>
      </p:sp>
      <p:sp>
        <p:nvSpPr>
          <p:cNvPr id="9" name="矩形 8"/>
          <p:cNvSpPr/>
          <p:nvPr/>
        </p:nvSpPr>
        <p:spPr>
          <a:xfrm>
            <a:off x="9480376" y="3513168"/>
            <a:ext cx="1402948" cy="369332"/>
          </a:xfrm>
          <a:prstGeom prst="rect">
            <a:avLst/>
          </a:prstGeom>
        </p:spPr>
        <p:txBody>
          <a:bodyPr wrap="none">
            <a:spAutoFit/>
          </a:bodyPr>
          <a:lstStyle/>
          <a:p>
            <a:r>
              <a:rPr lang="en-US" altLang="zh-CN" i="1" dirty="0"/>
              <a:t>R</a:t>
            </a:r>
            <a:r>
              <a:rPr lang="en-US" altLang="zh-CN" baseline="-25000" dirty="0"/>
              <a:t>a</a:t>
            </a:r>
            <a:r>
              <a:rPr lang="en-US" altLang="zh-CN" dirty="0"/>
              <a:t> 0.22 </a:t>
            </a:r>
            <a:r>
              <a:rPr lang="el-GR" altLang="zh-CN" dirty="0"/>
              <a:t>μ</a:t>
            </a:r>
            <a:r>
              <a:rPr lang="en-US" altLang="zh-CN" dirty="0"/>
              <a:t>m </a:t>
            </a:r>
            <a:endParaRPr lang="zh-CN" altLang="en-US" dirty="0"/>
          </a:p>
        </p:txBody>
      </p:sp>
      <p:sp>
        <p:nvSpPr>
          <p:cNvPr id="10" name="矩形 9"/>
          <p:cNvSpPr/>
          <p:nvPr/>
        </p:nvSpPr>
        <p:spPr>
          <a:xfrm>
            <a:off x="3287688" y="5648534"/>
            <a:ext cx="7684358" cy="707886"/>
          </a:xfrm>
          <a:prstGeom prst="rect">
            <a:avLst/>
          </a:prstGeom>
        </p:spPr>
        <p:txBody>
          <a:bodyPr wrap="square">
            <a:spAutoFit/>
          </a:bodyPr>
          <a:lstStyle/>
          <a:p>
            <a:pPr>
              <a:lnSpc>
                <a:spcPct val="200000"/>
              </a:lnSpc>
            </a:pPr>
            <a:r>
              <a:rPr lang="en-US" altLang="zh-CN" sz="2000" dirty="0">
                <a:solidFill>
                  <a:srgbClr val="00B050"/>
                </a:solidFill>
                <a:cs typeface="Arial" panose="020B0604020202020204" pitchFamily="34" charset="0"/>
              </a:rPr>
              <a:t>✅ </a:t>
            </a:r>
            <a:r>
              <a:rPr lang="en-US" altLang="zh-CN" sz="2000" dirty="0">
                <a:solidFill>
                  <a:srgbClr val="C00000"/>
                </a:solidFill>
                <a:cs typeface="Arial" panose="020B0604020202020204" pitchFamily="34" charset="0"/>
              </a:rPr>
              <a:t>A uniform and mirror-like Nb surface can be obtained</a:t>
            </a:r>
            <a:endParaRPr lang="zh-CN" altLang="en-US" sz="2000" dirty="0">
              <a:solidFill>
                <a:srgbClr val="C00000"/>
              </a:solidFill>
              <a:cs typeface="Arial" panose="020B0604020202020204" pitchFamily="34" charset="0"/>
            </a:endParaRPr>
          </a:p>
        </p:txBody>
      </p:sp>
      <p:grpSp>
        <p:nvGrpSpPr>
          <p:cNvPr id="6" name="组合 5">
            <a:extLst>
              <a:ext uri="{FF2B5EF4-FFF2-40B4-BE49-F238E27FC236}">
                <a16:creationId xmlns:a16="http://schemas.microsoft.com/office/drawing/2014/main" id="{9A1D0F4A-24CC-4A7B-9713-87F5522AF2F5}"/>
              </a:ext>
            </a:extLst>
          </p:cNvPr>
          <p:cNvGrpSpPr/>
          <p:nvPr/>
        </p:nvGrpSpPr>
        <p:grpSpPr>
          <a:xfrm>
            <a:off x="479376" y="980728"/>
            <a:ext cx="2553554" cy="5647738"/>
            <a:chOff x="2645839" y="1487465"/>
            <a:chExt cx="2553554" cy="5647738"/>
          </a:xfrm>
        </p:grpSpPr>
        <p:grpSp>
          <p:nvGrpSpPr>
            <p:cNvPr id="7" name="组合 6">
              <a:extLst>
                <a:ext uri="{FF2B5EF4-FFF2-40B4-BE49-F238E27FC236}">
                  <a16:creationId xmlns:a16="http://schemas.microsoft.com/office/drawing/2014/main" id="{13DE54EA-2C10-8EA3-EC24-F803C1909583}"/>
                </a:ext>
              </a:extLst>
            </p:cNvPr>
            <p:cNvGrpSpPr/>
            <p:nvPr/>
          </p:nvGrpSpPr>
          <p:grpSpPr>
            <a:xfrm>
              <a:off x="2733676" y="1487465"/>
              <a:ext cx="2360042" cy="5647738"/>
              <a:chOff x="3593658" y="1484784"/>
              <a:chExt cx="2360042" cy="5647738"/>
            </a:xfrm>
          </p:grpSpPr>
          <p:pic>
            <p:nvPicPr>
              <p:cNvPr id="15" name="图片 14">
                <a:extLst>
                  <a:ext uri="{FF2B5EF4-FFF2-40B4-BE49-F238E27FC236}">
                    <a16:creationId xmlns:a16="http://schemas.microsoft.com/office/drawing/2014/main" id="{D8041E85-C20F-04EB-2F8B-FCB4D4871F16}"/>
                  </a:ext>
                </a:extLst>
              </p:cNvPr>
              <p:cNvPicPr>
                <a:picLocks noChangeAspect="1"/>
              </p:cNvPicPr>
              <p:nvPr/>
            </p:nvPicPr>
            <p:blipFill rotWithShape="1">
              <a:blip r:embed="rId6"/>
              <a:srcRect l="30955" t="34729" r="32181" b="16764"/>
              <a:stretch/>
            </p:blipFill>
            <p:spPr>
              <a:xfrm>
                <a:off x="3640485" y="1484785"/>
                <a:ext cx="895350" cy="1571625"/>
              </a:xfrm>
              <a:prstGeom prst="rect">
                <a:avLst/>
              </a:prstGeom>
            </p:spPr>
          </p:pic>
          <p:pic>
            <p:nvPicPr>
              <p:cNvPr id="16" name="图片 15">
                <a:extLst>
                  <a:ext uri="{FF2B5EF4-FFF2-40B4-BE49-F238E27FC236}">
                    <a16:creationId xmlns:a16="http://schemas.microsoft.com/office/drawing/2014/main" id="{7335109D-8D4E-59FF-C44B-BD78EDB2CF94}"/>
                  </a:ext>
                </a:extLst>
              </p:cNvPr>
              <p:cNvPicPr>
                <a:picLocks noChangeAspect="1"/>
              </p:cNvPicPr>
              <p:nvPr/>
            </p:nvPicPr>
            <p:blipFill rotWithShape="1">
              <a:blip r:embed="rId7"/>
              <a:srcRect l="33766" t="38257" r="32468" b="22349"/>
              <a:stretch/>
            </p:blipFill>
            <p:spPr>
              <a:xfrm>
                <a:off x="4943872" y="1484784"/>
                <a:ext cx="1009828" cy="1571625"/>
              </a:xfrm>
              <a:prstGeom prst="rect">
                <a:avLst/>
              </a:prstGeom>
            </p:spPr>
          </p:pic>
          <p:pic>
            <p:nvPicPr>
              <p:cNvPr id="17" name="图片 16">
                <a:extLst>
                  <a:ext uri="{FF2B5EF4-FFF2-40B4-BE49-F238E27FC236}">
                    <a16:creationId xmlns:a16="http://schemas.microsoft.com/office/drawing/2014/main" id="{9F47C0A3-9BD0-C486-38FE-C293966F1001}"/>
                  </a:ext>
                </a:extLst>
              </p:cNvPr>
              <p:cNvPicPr>
                <a:picLocks noChangeAspect="1"/>
              </p:cNvPicPr>
              <p:nvPr/>
            </p:nvPicPr>
            <p:blipFill rotWithShape="1">
              <a:blip r:embed="rId8"/>
              <a:srcRect l="32235" t="27674" r="36181" b="32356"/>
              <a:stretch/>
            </p:blipFill>
            <p:spPr>
              <a:xfrm>
                <a:off x="3593658" y="3571517"/>
                <a:ext cx="936104" cy="1580374"/>
              </a:xfrm>
              <a:prstGeom prst="rect">
                <a:avLst/>
              </a:prstGeom>
            </p:spPr>
          </p:pic>
          <p:pic>
            <p:nvPicPr>
              <p:cNvPr id="18" name="图片 17">
                <a:extLst>
                  <a:ext uri="{FF2B5EF4-FFF2-40B4-BE49-F238E27FC236}">
                    <a16:creationId xmlns:a16="http://schemas.microsoft.com/office/drawing/2014/main" id="{FE27284E-B57E-F1C1-B202-C23B3C8E9F15}"/>
                  </a:ext>
                </a:extLst>
              </p:cNvPr>
              <p:cNvPicPr>
                <a:picLocks noChangeAspect="1"/>
              </p:cNvPicPr>
              <p:nvPr/>
            </p:nvPicPr>
            <p:blipFill rotWithShape="1">
              <a:blip r:embed="rId9"/>
              <a:srcRect l="32263" t="32671" r="41854" b="32355"/>
              <a:stretch/>
            </p:blipFill>
            <p:spPr>
              <a:xfrm>
                <a:off x="5041486" y="3599301"/>
                <a:ext cx="876771" cy="1580375"/>
              </a:xfrm>
              <a:prstGeom prst="rect">
                <a:avLst/>
              </a:prstGeom>
            </p:spPr>
          </p:pic>
          <p:pic>
            <p:nvPicPr>
              <p:cNvPr id="19" name="图片 18">
                <a:extLst>
                  <a:ext uri="{FF2B5EF4-FFF2-40B4-BE49-F238E27FC236}">
                    <a16:creationId xmlns:a16="http://schemas.microsoft.com/office/drawing/2014/main" id="{773BC483-7EBD-86FD-42EA-29400503C32D}"/>
                  </a:ext>
                </a:extLst>
              </p:cNvPr>
              <p:cNvPicPr>
                <a:picLocks noChangeAspect="1"/>
              </p:cNvPicPr>
              <p:nvPr/>
            </p:nvPicPr>
            <p:blipFill rotWithShape="1">
              <a:blip r:embed="rId10"/>
              <a:srcRect l="30515" t="22987" r="34504" b="32916"/>
              <a:stretch/>
            </p:blipFill>
            <p:spPr>
              <a:xfrm>
                <a:off x="3629452" y="5558319"/>
                <a:ext cx="936104" cy="1574203"/>
              </a:xfrm>
              <a:prstGeom prst="rect">
                <a:avLst/>
              </a:prstGeom>
            </p:spPr>
          </p:pic>
        </p:grpSp>
        <p:sp>
          <p:nvSpPr>
            <p:cNvPr id="8" name="TextBox 10">
              <a:extLst>
                <a:ext uri="{FF2B5EF4-FFF2-40B4-BE49-F238E27FC236}">
                  <a16:creationId xmlns:a16="http://schemas.microsoft.com/office/drawing/2014/main" id="{7FD2E578-9B5E-E2F2-C55B-47C2E1209DE4}"/>
                </a:ext>
              </a:extLst>
            </p:cNvPr>
            <p:cNvSpPr txBox="1"/>
            <p:nvPr/>
          </p:nvSpPr>
          <p:spPr>
            <a:xfrm>
              <a:off x="2878563" y="3130846"/>
              <a:ext cx="646331" cy="369332"/>
            </a:xfrm>
            <a:prstGeom prst="rect">
              <a:avLst/>
            </a:prstGeom>
            <a:noFill/>
          </p:spPr>
          <p:txBody>
            <a:bodyPr wrap="none" rtlCol="0">
              <a:spAutoFit/>
            </a:bodyPr>
            <a:lstStyle/>
            <a:p>
              <a:pPr algn="l"/>
              <a:r>
                <a:rPr lang="en-US" altLang="zh-CN" dirty="0">
                  <a:effectLst/>
                  <a:ea typeface="微软雅黑" panose="020B0503020204020204" pitchFamily="34" charset="-122"/>
                  <a:cs typeface="Arial" panose="020B0604020202020204" pitchFamily="34" charset="0"/>
                  <a:sym typeface="+mn-ea"/>
                </a:rPr>
                <a:t>Raw</a:t>
              </a:r>
              <a:endParaRPr lang="zh-CN" altLang="en-US" dirty="0">
                <a:effectLst/>
                <a:ea typeface="微软雅黑" panose="020B0503020204020204" pitchFamily="34" charset="-122"/>
                <a:cs typeface="Arial" panose="020B0604020202020204" pitchFamily="34" charset="0"/>
                <a:sym typeface="+mn-ea"/>
              </a:endParaRPr>
            </a:p>
          </p:txBody>
        </p:sp>
        <p:sp>
          <p:nvSpPr>
            <p:cNvPr id="11" name="TextBox 22">
              <a:extLst>
                <a:ext uri="{FF2B5EF4-FFF2-40B4-BE49-F238E27FC236}">
                  <a16:creationId xmlns:a16="http://schemas.microsoft.com/office/drawing/2014/main" id="{32F69BDF-EC26-CFCB-355C-F938ED2EAB8E}"/>
                </a:ext>
              </a:extLst>
            </p:cNvPr>
            <p:cNvSpPr txBox="1"/>
            <p:nvPr/>
          </p:nvSpPr>
          <p:spPr>
            <a:xfrm>
              <a:off x="4121977" y="3137552"/>
              <a:ext cx="894797" cy="369332"/>
            </a:xfrm>
            <a:prstGeom prst="rect">
              <a:avLst/>
            </a:prstGeom>
            <a:noFill/>
          </p:spPr>
          <p:txBody>
            <a:bodyPr wrap="none" rtlCol="0">
              <a:spAutoFit/>
            </a:bodyPr>
            <a:lstStyle/>
            <a:p>
              <a:r>
                <a:rPr lang="en-US" altLang="zh-CN" dirty="0">
                  <a:effectLst/>
                  <a:ea typeface="微软雅黑" panose="020B0503020204020204" pitchFamily="34" charset="-122"/>
                  <a:cs typeface="Arial" panose="020B0604020202020204" pitchFamily="34" charset="0"/>
                  <a:sym typeface="+mn-ea"/>
                </a:rPr>
                <a:t>50 </a:t>
              </a:r>
              <a:r>
                <a:rPr lang="el-GR" altLang="zh-CN" dirty="0">
                  <a:cs typeface="Arial" panose="020B0604020202020204" pitchFamily="34" charset="0"/>
                </a:rPr>
                <a:t>μ</a:t>
              </a:r>
              <a:r>
                <a:rPr lang="en-US" altLang="zh-CN" dirty="0">
                  <a:cs typeface="Arial" panose="020B0604020202020204" pitchFamily="34" charset="0"/>
                </a:rPr>
                <a:t>m</a:t>
              </a:r>
              <a:r>
                <a:rPr lang="en-US" altLang="zh-CN" dirty="0">
                  <a:effectLst/>
                  <a:ea typeface="微软雅黑" panose="020B0503020204020204" pitchFamily="34" charset="-122"/>
                  <a:cs typeface="Arial" panose="020B0604020202020204" pitchFamily="34" charset="0"/>
                  <a:sym typeface="+mn-ea"/>
                </a:rPr>
                <a:t> </a:t>
              </a:r>
              <a:endParaRPr lang="zh-CN" altLang="en-US" dirty="0">
                <a:effectLst/>
                <a:ea typeface="微软雅黑" panose="020B0503020204020204" pitchFamily="34" charset="-122"/>
                <a:cs typeface="Arial" panose="020B0604020202020204" pitchFamily="34" charset="0"/>
                <a:sym typeface="+mn-ea"/>
              </a:endParaRPr>
            </a:p>
          </p:txBody>
        </p:sp>
        <p:sp>
          <p:nvSpPr>
            <p:cNvPr id="12" name="TextBox 23">
              <a:extLst>
                <a:ext uri="{FF2B5EF4-FFF2-40B4-BE49-F238E27FC236}">
                  <a16:creationId xmlns:a16="http://schemas.microsoft.com/office/drawing/2014/main" id="{8CE7C8AA-F0A9-B7D4-A30C-C0905E20A322}"/>
                </a:ext>
              </a:extLst>
            </p:cNvPr>
            <p:cNvSpPr txBox="1"/>
            <p:nvPr/>
          </p:nvSpPr>
          <p:spPr>
            <a:xfrm>
              <a:off x="2645839" y="5154572"/>
              <a:ext cx="1023037" cy="369332"/>
            </a:xfrm>
            <a:prstGeom prst="rect">
              <a:avLst/>
            </a:prstGeom>
            <a:noFill/>
          </p:spPr>
          <p:txBody>
            <a:bodyPr wrap="none" rtlCol="0">
              <a:spAutoFit/>
            </a:bodyPr>
            <a:lstStyle/>
            <a:p>
              <a:r>
                <a:rPr lang="en-US" altLang="zh-CN" dirty="0">
                  <a:effectLst/>
                  <a:ea typeface="微软雅黑" panose="020B0503020204020204" pitchFamily="34" charset="-122"/>
                  <a:cs typeface="Arial" panose="020B0604020202020204" pitchFamily="34" charset="0"/>
                  <a:sym typeface="+mn-ea"/>
                </a:rPr>
                <a:t>100 </a:t>
              </a:r>
              <a:r>
                <a:rPr lang="el-GR" altLang="zh-CN" dirty="0">
                  <a:cs typeface="Arial" panose="020B0604020202020204" pitchFamily="34" charset="0"/>
                </a:rPr>
                <a:t>μ</a:t>
              </a:r>
              <a:r>
                <a:rPr lang="en-US" altLang="zh-CN" dirty="0">
                  <a:cs typeface="Arial" panose="020B0604020202020204" pitchFamily="34" charset="0"/>
                </a:rPr>
                <a:t>m</a:t>
              </a:r>
              <a:r>
                <a:rPr lang="en-US" altLang="zh-CN" dirty="0">
                  <a:effectLst/>
                  <a:ea typeface="微软雅黑" panose="020B0503020204020204" pitchFamily="34" charset="-122"/>
                  <a:cs typeface="Arial" panose="020B0604020202020204" pitchFamily="34" charset="0"/>
                  <a:sym typeface="+mn-ea"/>
                </a:rPr>
                <a:t> </a:t>
              </a:r>
              <a:endParaRPr lang="zh-CN" altLang="en-US" dirty="0">
                <a:effectLst/>
                <a:ea typeface="微软雅黑" panose="020B0503020204020204" pitchFamily="34" charset="-122"/>
                <a:cs typeface="Arial" panose="020B0604020202020204" pitchFamily="34" charset="0"/>
                <a:sym typeface="+mn-ea"/>
              </a:endParaRPr>
            </a:p>
          </p:txBody>
        </p:sp>
        <p:sp>
          <p:nvSpPr>
            <p:cNvPr id="13" name="TextBox 24">
              <a:extLst>
                <a:ext uri="{FF2B5EF4-FFF2-40B4-BE49-F238E27FC236}">
                  <a16:creationId xmlns:a16="http://schemas.microsoft.com/office/drawing/2014/main" id="{968A02E8-B01F-491C-DEEA-272D0DD4EE86}"/>
                </a:ext>
              </a:extLst>
            </p:cNvPr>
            <p:cNvSpPr txBox="1"/>
            <p:nvPr/>
          </p:nvSpPr>
          <p:spPr>
            <a:xfrm>
              <a:off x="4176356" y="5202215"/>
              <a:ext cx="1023037" cy="369332"/>
            </a:xfrm>
            <a:prstGeom prst="rect">
              <a:avLst/>
            </a:prstGeom>
            <a:noFill/>
          </p:spPr>
          <p:txBody>
            <a:bodyPr wrap="none" rtlCol="0">
              <a:spAutoFit/>
            </a:bodyPr>
            <a:lstStyle/>
            <a:p>
              <a:r>
                <a:rPr lang="en-US" altLang="zh-CN" dirty="0">
                  <a:effectLst/>
                  <a:ea typeface="微软雅黑" panose="020B0503020204020204" pitchFamily="34" charset="-122"/>
                  <a:cs typeface="Arial" panose="020B0604020202020204" pitchFamily="34" charset="0"/>
                  <a:sym typeface="+mn-ea"/>
                </a:rPr>
                <a:t>150 </a:t>
              </a:r>
              <a:r>
                <a:rPr lang="el-GR" altLang="zh-CN" dirty="0">
                  <a:cs typeface="Arial" panose="020B0604020202020204" pitchFamily="34" charset="0"/>
                </a:rPr>
                <a:t>μ</a:t>
              </a:r>
              <a:r>
                <a:rPr lang="en-US" altLang="zh-CN" dirty="0">
                  <a:cs typeface="Arial" panose="020B0604020202020204" pitchFamily="34" charset="0"/>
                </a:rPr>
                <a:t>m</a:t>
              </a:r>
              <a:r>
                <a:rPr lang="en-US" altLang="zh-CN" dirty="0">
                  <a:effectLst/>
                  <a:ea typeface="微软雅黑" panose="020B0503020204020204" pitchFamily="34" charset="-122"/>
                  <a:cs typeface="Arial" panose="020B0604020202020204" pitchFamily="34" charset="0"/>
                  <a:sym typeface="+mn-ea"/>
                </a:rPr>
                <a:t> </a:t>
              </a:r>
              <a:endParaRPr lang="zh-CN" altLang="en-US" dirty="0">
                <a:effectLst/>
                <a:ea typeface="微软雅黑" panose="020B0503020204020204" pitchFamily="34" charset="-122"/>
                <a:cs typeface="Arial" panose="020B0604020202020204" pitchFamily="34" charset="0"/>
                <a:sym typeface="+mn-ea"/>
              </a:endParaRPr>
            </a:p>
          </p:txBody>
        </p:sp>
        <p:sp>
          <p:nvSpPr>
            <p:cNvPr id="14" name="TextBox 25">
              <a:extLst>
                <a:ext uri="{FF2B5EF4-FFF2-40B4-BE49-F238E27FC236}">
                  <a16:creationId xmlns:a16="http://schemas.microsoft.com/office/drawing/2014/main" id="{0998F71C-E5D4-D4D4-6750-A5B5053D79A6}"/>
                </a:ext>
              </a:extLst>
            </p:cNvPr>
            <p:cNvSpPr txBox="1"/>
            <p:nvPr/>
          </p:nvSpPr>
          <p:spPr>
            <a:xfrm>
              <a:off x="3726972" y="6568626"/>
              <a:ext cx="1023037" cy="369332"/>
            </a:xfrm>
            <a:prstGeom prst="rect">
              <a:avLst/>
            </a:prstGeom>
            <a:noFill/>
          </p:spPr>
          <p:txBody>
            <a:bodyPr wrap="none" rtlCol="0">
              <a:spAutoFit/>
            </a:bodyPr>
            <a:lstStyle/>
            <a:p>
              <a:r>
                <a:rPr lang="en-US" altLang="zh-CN" dirty="0">
                  <a:effectLst/>
                  <a:ea typeface="微软雅黑" panose="020B0503020204020204" pitchFamily="34" charset="-122"/>
                  <a:cs typeface="Arial" panose="020B0604020202020204" pitchFamily="34" charset="0"/>
                  <a:sym typeface="+mn-ea"/>
                </a:rPr>
                <a:t>200 </a:t>
              </a:r>
              <a:r>
                <a:rPr lang="el-GR" altLang="zh-CN" dirty="0">
                  <a:cs typeface="Arial" panose="020B0604020202020204" pitchFamily="34" charset="0"/>
                </a:rPr>
                <a:t>μ</a:t>
              </a:r>
              <a:r>
                <a:rPr lang="en-US" altLang="zh-CN" dirty="0">
                  <a:cs typeface="Arial" panose="020B0604020202020204" pitchFamily="34" charset="0"/>
                </a:rPr>
                <a:t>m</a:t>
              </a:r>
              <a:r>
                <a:rPr lang="en-US" altLang="zh-CN" dirty="0">
                  <a:effectLst/>
                  <a:ea typeface="微软雅黑" panose="020B0503020204020204" pitchFamily="34" charset="-122"/>
                  <a:cs typeface="Arial" panose="020B0604020202020204" pitchFamily="34" charset="0"/>
                  <a:sym typeface="+mn-ea"/>
                </a:rPr>
                <a:t> </a:t>
              </a:r>
              <a:endParaRPr lang="zh-CN" altLang="en-US" dirty="0">
                <a:effectLst/>
                <a:ea typeface="微软雅黑" panose="020B0503020204020204" pitchFamily="34" charset="-122"/>
                <a:cs typeface="Arial" panose="020B0604020202020204" pitchFamily="34" charset="0"/>
                <a:sym typeface="+mn-ea"/>
              </a:endParaRPr>
            </a:p>
          </p:txBody>
        </p:sp>
      </p:grpSp>
      <p:sp>
        <p:nvSpPr>
          <p:cNvPr id="20" name="矩形 19">
            <a:extLst>
              <a:ext uri="{FF2B5EF4-FFF2-40B4-BE49-F238E27FC236}">
                <a16:creationId xmlns:a16="http://schemas.microsoft.com/office/drawing/2014/main" id="{FD6286B0-F9E3-10F9-B52F-B2AF08FF7084}"/>
              </a:ext>
            </a:extLst>
          </p:cNvPr>
          <p:cNvSpPr/>
          <p:nvPr/>
        </p:nvSpPr>
        <p:spPr>
          <a:xfrm>
            <a:off x="1843216" y="5240184"/>
            <a:ext cx="1146468" cy="646331"/>
          </a:xfrm>
          <a:prstGeom prst="rect">
            <a:avLst/>
          </a:prstGeom>
        </p:spPr>
        <p:txBody>
          <a:bodyPr wrap="none">
            <a:spAutoFit/>
          </a:bodyPr>
          <a:lstStyle/>
          <a:p>
            <a:r>
              <a:rPr lang="en-US" altLang="zh-CN" b="1" dirty="0"/>
              <a:t>Removal</a:t>
            </a:r>
          </a:p>
          <a:p>
            <a:r>
              <a:rPr lang="en-US" altLang="zh-CN" b="1" dirty="0"/>
              <a:t> amount</a:t>
            </a:r>
            <a:endParaRPr lang="zh-CN" altLang="en-US" dirty="0"/>
          </a:p>
        </p:txBody>
      </p:sp>
      <p:sp>
        <p:nvSpPr>
          <p:cNvPr id="21" name="矩形 20">
            <a:extLst>
              <a:ext uri="{FF2B5EF4-FFF2-40B4-BE49-F238E27FC236}">
                <a16:creationId xmlns:a16="http://schemas.microsoft.com/office/drawing/2014/main" id="{DC914B9A-FE27-121D-8184-00EE2EFDDE18}"/>
              </a:ext>
            </a:extLst>
          </p:cNvPr>
          <p:cNvSpPr/>
          <p:nvPr/>
        </p:nvSpPr>
        <p:spPr>
          <a:xfrm>
            <a:off x="4142599" y="1176368"/>
            <a:ext cx="3240360" cy="452432"/>
          </a:xfrm>
          <a:prstGeom prst="rect">
            <a:avLst/>
          </a:prstGeom>
          <a:noFill/>
        </p:spPr>
        <p:txBody>
          <a:bodyPr wrap="square">
            <a:spAutoFit/>
          </a:bodyPr>
          <a:lstStyle/>
          <a:p>
            <a:pPr algn="ctr">
              <a:lnSpc>
                <a:spcPct val="130000"/>
              </a:lnSpc>
            </a:pPr>
            <a:r>
              <a:rPr lang="en-US" altLang="zh-CN" dirty="0">
                <a:cs typeface="Arial" panose="020B0604020202020204" pitchFamily="34" charset="0"/>
              </a:rPr>
              <a:t>20 kHz  25% 100 V</a:t>
            </a:r>
            <a:endParaRPr lang="zh-CN" altLang="zh-CN" dirty="0">
              <a:cs typeface="Arial" panose="020B0604020202020204" pitchFamily="34" charset="0"/>
            </a:endParaRPr>
          </a:p>
        </p:txBody>
      </p:sp>
    </p:spTree>
    <p:extLst>
      <p:ext uri="{BB962C8B-B14F-4D97-AF65-F5344CB8AC3E}">
        <p14:creationId xmlns:p14="http://schemas.microsoft.com/office/powerpoint/2010/main" val="1592916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latin typeface="+mn-lt"/>
                <a:ea typeface="微软雅黑" panose="020B0503020204020204" pitchFamily="34" charset="-122"/>
              </a:rPr>
              <a:t>02 Sample Study</a:t>
            </a:r>
          </a:p>
        </p:txBody>
      </p:sp>
      <p:sp>
        <p:nvSpPr>
          <p:cNvPr id="8" name="灯片编号占位符 7"/>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8</a:t>
            </a:fld>
            <a:endParaRPr lang="zh-CN" altLang="en-US" strike="noStrike" noProof="1">
              <a:latin typeface="Arial" panose="020B0604020202020204" pitchFamily="34" charset="0"/>
            </a:endParaRPr>
          </a:p>
        </p:txBody>
      </p:sp>
      <p:grpSp>
        <p:nvGrpSpPr>
          <p:cNvPr id="16" name="组合 15"/>
          <p:cNvGrpSpPr/>
          <p:nvPr/>
        </p:nvGrpSpPr>
        <p:grpSpPr>
          <a:xfrm>
            <a:off x="551384" y="1953016"/>
            <a:ext cx="5083469" cy="2622744"/>
            <a:chOff x="4583832" y="2221203"/>
            <a:chExt cx="5083469" cy="2622744"/>
          </a:xfrm>
        </p:grpSpPr>
        <p:pic>
          <p:nvPicPr>
            <p:cNvPr id="3" name="图片 2" descr="40℃频率与抛光效果实物图"/>
            <p:cNvPicPr>
              <a:picLocks noChangeAspect="1"/>
            </p:cNvPicPr>
            <p:nvPr>
              <p:custDataLst>
                <p:tags r:id="rId1"/>
              </p:custDataLst>
            </p:nvPr>
          </p:nvPicPr>
          <p:blipFill>
            <a:blip r:embed="rId4"/>
            <a:srcRect l="7987" t="21787" r="7138" b="23047"/>
            <a:stretch>
              <a:fillRect/>
            </a:stretch>
          </p:blipFill>
          <p:spPr>
            <a:xfrm>
              <a:off x="4622312" y="2551629"/>
              <a:ext cx="4281999" cy="1973321"/>
            </a:xfrm>
            <a:prstGeom prst="rect">
              <a:avLst/>
            </a:prstGeom>
          </p:spPr>
        </p:pic>
        <p:sp>
          <p:nvSpPr>
            <p:cNvPr id="14" name="文本框 13"/>
            <p:cNvSpPr txBox="1"/>
            <p:nvPr/>
          </p:nvSpPr>
          <p:spPr>
            <a:xfrm>
              <a:off x="4583832" y="2221203"/>
              <a:ext cx="4586785" cy="338554"/>
            </a:xfrm>
            <a:prstGeom prst="rect">
              <a:avLst/>
            </a:prstGeom>
            <a:solidFill>
              <a:schemeClr val="bg1"/>
            </a:solidFill>
          </p:spPr>
          <p:txBody>
            <a:bodyPr wrap="square" rtlCol="0">
              <a:spAutoFit/>
            </a:bodyPr>
            <a:lstStyle/>
            <a:p>
              <a:pPr algn="l"/>
              <a:r>
                <a:rPr lang="en-US" alt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250     500    750      1k       3k     6k       9k</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文本框 14"/>
            <p:cNvSpPr txBox="1"/>
            <p:nvPr/>
          </p:nvSpPr>
          <p:spPr>
            <a:xfrm>
              <a:off x="4622313" y="4505393"/>
              <a:ext cx="5044988" cy="338554"/>
            </a:xfrm>
            <a:prstGeom prst="rect">
              <a:avLst/>
            </a:prstGeom>
            <a:solidFill>
              <a:schemeClr val="bg1"/>
            </a:solidFill>
          </p:spPr>
          <p:txBody>
            <a:bodyPr wrap="square" rtlCol="0">
              <a:spAutoFit/>
            </a:bodyPr>
            <a:lstStyle/>
            <a:p>
              <a:pPr algn="l"/>
              <a:r>
                <a:rPr lang="en-US" alt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12k     15k    20k     25k     30k     35k      40k</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51" name="矩形 50"/>
          <p:cNvSpPr/>
          <p:nvPr/>
        </p:nvSpPr>
        <p:spPr>
          <a:xfrm>
            <a:off x="743744" y="4775555"/>
            <a:ext cx="10657184" cy="369332"/>
          </a:xfrm>
          <a:prstGeom prst="rect">
            <a:avLst/>
          </a:prstGeom>
        </p:spPr>
        <p:txBody>
          <a:bodyPr wrap="square">
            <a:spAutoFit/>
          </a:bodyPr>
          <a:lstStyle/>
          <a:p>
            <a:pPr algn="ctr"/>
            <a:r>
              <a:rPr lang="en-US" altLang="zh-CN" dirty="0">
                <a:cs typeface="Arial" panose="020B0604020202020204" pitchFamily="34" charset="0"/>
              </a:rPr>
              <a:t>The Nb samples were electropolished at 100 V,  25%, 10 minutes, 250 Hz-40 kHz.</a:t>
            </a:r>
            <a:endParaRPr lang="zh-CN" altLang="zh-CN" dirty="0">
              <a:cs typeface="Arial" panose="020B0604020202020204" pitchFamily="34" charset="0"/>
            </a:endParaRPr>
          </a:p>
        </p:txBody>
      </p:sp>
      <p:sp>
        <p:nvSpPr>
          <p:cNvPr id="55" name="文本框 54"/>
          <p:cNvSpPr txBox="1"/>
          <p:nvPr/>
        </p:nvSpPr>
        <p:spPr>
          <a:xfrm>
            <a:off x="263352" y="5197032"/>
            <a:ext cx="11828027" cy="1300869"/>
          </a:xfrm>
          <a:prstGeom prst="rect">
            <a:avLst/>
          </a:prstGeom>
          <a:noFill/>
        </p:spPr>
        <p:txBody>
          <a:bodyPr wrap="square">
            <a:spAutoFit/>
          </a:bodyPr>
          <a:lstStyle/>
          <a:p>
            <a:pPr>
              <a:lnSpc>
                <a:spcPct val="130000"/>
              </a:lnSpc>
              <a:spcBef>
                <a:spcPts val="1200"/>
              </a:spcBef>
            </a:pPr>
            <a:r>
              <a:rPr lang="en-US" altLang="zh-CN" dirty="0">
                <a:solidFill>
                  <a:srgbClr val="00B050"/>
                </a:solidFill>
                <a:cs typeface="Arial" panose="020B0604020202020204" pitchFamily="34" charset="0"/>
              </a:rPr>
              <a:t>✅</a:t>
            </a:r>
            <a:r>
              <a:rPr lang="en-US" altLang="zh-CN" dirty="0">
                <a:solidFill>
                  <a:srgbClr val="A71931"/>
                </a:solidFill>
                <a:cs typeface="Arial" panose="020B0604020202020204" pitchFamily="34" charset="0"/>
              </a:rPr>
              <a:t> </a:t>
            </a:r>
            <a:r>
              <a:rPr lang="en-US" altLang="zh-CN" i="0" dirty="0">
                <a:solidFill>
                  <a:srgbClr val="A71931"/>
                </a:solidFill>
                <a:effectLst/>
                <a:cs typeface="Arial" panose="020B0604020202020204" pitchFamily="34" charset="0"/>
              </a:rPr>
              <a:t>low frequency → prone to white film formation (to be avoided)</a:t>
            </a:r>
          </a:p>
          <a:p>
            <a:pPr>
              <a:lnSpc>
                <a:spcPct val="130000"/>
              </a:lnSpc>
              <a:spcBef>
                <a:spcPts val="450"/>
              </a:spcBef>
            </a:pPr>
            <a:r>
              <a:rPr lang="en-US" altLang="zh-CN" dirty="0">
                <a:solidFill>
                  <a:srgbClr val="00B050"/>
                </a:solidFill>
                <a:cs typeface="Arial" panose="020B0604020202020204" pitchFamily="34" charset="0"/>
              </a:rPr>
              <a:t>✅ </a:t>
            </a:r>
            <a:r>
              <a:rPr lang="en-US" altLang="zh-CN" i="0" dirty="0">
                <a:solidFill>
                  <a:srgbClr val="A71931"/>
                </a:solidFill>
                <a:effectLst/>
                <a:cs typeface="Arial" panose="020B0604020202020204" pitchFamily="34" charset="0"/>
              </a:rPr>
              <a:t> The polishing rate reaches up to 2–3 μm/min, which is significantly higher than that of BCP and EP.</a:t>
            </a:r>
          </a:p>
          <a:p>
            <a:pPr>
              <a:lnSpc>
                <a:spcPct val="130000"/>
              </a:lnSpc>
              <a:spcBef>
                <a:spcPts val="450"/>
              </a:spcBef>
            </a:pPr>
            <a:r>
              <a:rPr lang="en-US" altLang="zh-CN" dirty="0">
                <a:solidFill>
                  <a:srgbClr val="00B050"/>
                </a:solidFill>
                <a:cs typeface="Arial" panose="020B0604020202020204" pitchFamily="34" charset="0"/>
              </a:rPr>
              <a:t>✅ </a:t>
            </a:r>
            <a:r>
              <a:rPr lang="en-US" altLang="zh-CN" i="0" dirty="0">
                <a:solidFill>
                  <a:srgbClr val="A71931"/>
                </a:solidFill>
                <a:effectLst/>
                <a:cs typeface="Arial" panose="020B0604020202020204" pitchFamily="34" charset="0"/>
              </a:rPr>
              <a:t> High-frequency conditions can effectively suppress the formation of white film and achieve good surface quality.</a:t>
            </a:r>
          </a:p>
        </p:txBody>
      </p:sp>
      <p:sp>
        <p:nvSpPr>
          <p:cNvPr id="6" name="文本框 5"/>
          <p:cNvSpPr txBox="1"/>
          <p:nvPr/>
        </p:nvSpPr>
        <p:spPr>
          <a:xfrm>
            <a:off x="7243" y="908720"/>
            <a:ext cx="12144672" cy="369332"/>
          </a:xfrm>
          <a:prstGeom prst="rect">
            <a:avLst/>
          </a:prstGeom>
          <a:noFill/>
        </p:spPr>
        <p:txBody>
          <a:bodyPr wrap="square">
            <a:spAutoFit/>
          </a:bodyPr>
          <a:lstStyle/>
          <a:p>
            <a:pPr algn="ctr">
              <a:spcBef>
                <a:spcPts val="1200"/>
              </a:spcBef>
              <a:spcAft>
                <a:spcPts val="1200"/>
              </a:spcAft>
              <a:buNone/>
            </a:pPr>
            <a:r>
              <a:rPr lang="en-US" altLang="zh-CN" b="1" i="0" dirty="0">
                <a:solidFill>
                  <a:srgbClr val="0F1115"/>
                </a:solidFill>
                <a:effectLst/>
                <a:cs typeface="Arial" panose="020B0604020202020204" pitchFamily="34" charset="0"/>
              </a:rPr>
              <a:t>High Frequency: Polishing Performance &amp; Challenges  </a:t>
            </a:r>
            <a:endParaRPr lang="en-US" altLang="zh-CN" dirty="0">
              <a:cs typeface="Arial" panose="020B0604020202020204" pitchFamily="34" charset="0"/>
            </a:endParaRPr>
          </a:p>
        </p:txBody>
      </p:sp>
      <p:sp>
        <p:nvSpPr>
          <p:cNvPr id="9" name="文本框 8"/>
          <p:cNvSpPr txBox="1"/>
          <p:nvPr/>
        </p:nvSpPr>
        <p:spPr>
          <a:xfrm>
            <a:off x="596693" y="1459449"/>
            <a:ext cx="6167716" cy="400110"/>
          </a:xfrm>
          <a:prstGeom prst="rect">
            <a:avLst/>
          </a:prstGeom>
          <a:noFill/>
        </p:spPr>
        <p:txBody>
          <a:bodyPr wrap="square">
            <a:spAutoFit/>
          </a:bodyPr>
          <a:lstStyle/>
          <a:p>
            <a:r>
              <a:rPr lang="en-US" altLang="zh-CN" sz="2000" b="1" i="0" dirty="0">
                <a:solidFill>
                  <a:srgbClr val="7030A0"/>
                </a:solidFill>
                <a:effectLst/>
                <a:cs typeface="Arial" panose="020B0604020202020204" pitchFamily="34" charset="0"/>
              </a:rPr>
              <a:t>Influence of frequency:</a:t>
            </a:r>
            <a:endParaRPr lang="zh-CN" altLang="en-US" sz="2000" dirty="0">
              <a:solidFill>
                <a:srgbClr val="7030A0"/>
              </a:solidFill>
              <a:cs typeface="Arial" panose="020B0604020202020204" pitchFamily="34" charset="0"/>
            </a:endParaRPr>
          </a:p>
        </p:txBody>
      </p:sp>
      <p:pic>
        <p:nvPicPr>
          <p:cNvPr id="5" name="图片 4"/>
          <p:cNvPicPr>
            <a:picLocks noChangeAspect="1"/>
          </p:cNvPicPr>
          <p:nvPr/>
        </p:nvPicPr>
        <p:blipFill rotWithShape="1">
          <a:blip r:embed="rId5"/>
          <a:srcRect l="8336" t="7900" r="10978" b="1032"/>
          <a:stretch/>
        </p:blipFill>
        <p:spPr>
          <a:xfrm>
            <a:off x="8772525" y="1953016"/>
            <a:ext cx="3009900" cy="2622744"/>
          </a:xfrm>
          <a:prstGeom prst="rect">
            <a:avLst/>
          </a:prstGeom>
        </p:spPr>
      </p:pic>
      <p:pic>
        <p:nvPicPr>
          <p:cNvPr id="7" name="图片 6"/>
          <p:cNvPicPr>
            <a:picLocks noChangeAspect="1"/>
          </p:cNvPicPr>
          <p:nvPr/>
        </p:nvPicPr>
        <p:blipFill rotWithShape="1">
          <a:blip r:embed="rId6"/>
          <a:srcRect l="7983" t="8965" r="11675" b="2744"/>
          <a:stretch/>
        </p:blipFill>
        <p:spPr>
          <a:xfrm>
            <a:off x="5438774" y="1953015"/>
            <a:ext cx="3022773" cy="254278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latin typeface="+mn-lt"/>
                <a:ea typeface="微软雅黑" panose="020B0503020204020204" pitchFamily="34" charset="-122"/>
              </a:rPr>
              <a:t>02 Sample Study</a:t>
            </a:r>
          </a:p>
        </p:txBody>
      </p:sp>
      <p:sp>
        <p:nvSpPr>
          <p:cNvPr id="8" name="灯片编号占位符 7"/>
          <p:cNvSpPr>
            <a:spLocks noGrp="1"/>
          </p:cNvSpPr>
          <p:nvPr>
            <p:ph type="sldNum" sz="quarter" idx="10"/>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9</a:t>
            </a:fld>
            <a:endParaRPr lang="zh-CN" altLang="en-US" strike="noStrike" noProof="1">
              <a:latin typeface="Arial" panose="020B0604020202020204" pitchFamily="34" charset="0"/>
            </a:endParaRPr>
          </a:p>
        </p:txBody>
      </p:sp>
      <p:sp>
        <p:nvSpPr>
          <p:cNvPr id="31" name="文本框 30"/>
          <p:cNvSpPr txBox="1"/>
          <p:nvPr/>
        </p:nvSpPr>
        <p:spPr>
          <a:xfrm>
            <a:off x="393030" y="881905"/>
            <a:ext cx="6167716" cy="400110"/>
          </a:xfrm>
          <a:prstGeom prst="rect">
            <a:avLst/>
          </a:prstGeom>
          <a:noFill/>
        </p:spPr>
        <p:txBody>
          <a:bodyPr wrap="square">
            <a:spAutoFit/>
          </a:bodyPr>
          <a:lstStyle/>
          <a:p>
            <a:r>
              <a:rPr lang="en-US" altLang="zh-CN" sz="2000" b="1" i="0" dirty="0">
                <a:solidFill>
                  <a:srgbClr val="7030A0"/>
                </a:solidFill>
                <a:effectLst/>
                <a:cs typeface="Arial" panose="020B0604020202020204" pitchFamily="34" charset="0"/>
              </a:rPr>
              <a:t>Influence of </a:t>
            </a:r>
            <a:r>
              <a:rPr lang="en-US" altLang="zh-CN" sz="2000" b="1" dirty="0">
                <a:solidFill>
                  <a:srgbClr val="7030A0"/>
                </a:solidFill>
                <a:cs typeface="Arial" panose="020B0604020202020204" pitchFamily="34" charset="0"/>
              </a:rPr>
              <a:t>stirring rate (rpm)</a:t>
            </a:r>
            <a:r>
              <a:rPr lang="en-US" altLang="zh-CN" sz="2000" b="1" i="0" dirty="0">
                <a:solidFill>
                  <a:srgbClr val="7030A0"/>
                </a:solidFill>
                <a:effectLst/>
                <a:cs typeface="Arial" panose="020B0604020202020204" pitchFamily="34" charset="0"/>
              </a:rPr>
              <a:t>:</a:t>
            </a:r>
            <a:endParaRPr lang="zh-CN" altLang="en-US" sz="2000" dirty="0">
              <a:solidFill>
                <a:srgbClr val="7030A0"/>
              </a:solidFill>
              <a:cs typeface="Arial" panose="020B0604020202020204" pitchFamily="34" charset="0"/>
            </a:endParaRPr>
          </a:p>
        </p:txBody>
      </p:sp>
      <p:grpSp>
        <p:nvGrpSpPr>
          <p:cNvPr id="44" name="组合 43"/>
          <p:cNvGrpSpPr/>
          <p:nvPr/>
        </p:nvGrpSpPr>
        <p:grpSpPr>
          <a:xfrm>
            <a:off x="584885" y="1317621"/>
            <a:ext cx="8655298" cy="2768178"/>
            <a:chOff x="1703512" y="1423873"/>
            <a:chExt cx="8655298" cy="2768178"/>
          </a:xfrm>
        </p:grpSpPr>
        <p:grpSp>
          <p:nvGrpSpPr>
            <p:cNvPr id="3" name="组合 2"/>
            <p:cNvGrpSpPr/>
            <p:nvPr/>
          </p:nvGrpSpPr>
          <p:grpSpPr>
            <a:xfrm>
              <a:off x="1703512" y="1423873"/>
              <a:ext cx="8655298" cy="2740024"/>
              <a:chOff x="4990392" y="3957575"/>
              <a:chExt cx="6316108" cy="2287509"/>
            </a:xfrm>
          </p:grpSpPr>
          <p:pic>
            <p:nvPicPr>
              <p:cNvPr id="4" name="图片 3" descr="砖墙边&#10;&#10;AI 生成的内容可能不正确。"/>
              <p:cNvPicPr>
                <a:picLocks noChangeAspect="1"/>
              </p:cNvPicPr>
              <p:nvPr/>
            </p:nvPicPr>
            <p:blipFill>
              <a:blip r:embed="rId3" cstate="print">
                <a:extLst>
                  <a:ext uri="{28A0092B-C50C-407E-A947-70E740481C1C}">
                    <a14:useLocalDpi xmlns:a14="http://schemas.microsoft.com/office/drawing/2010/main" val="0"/>
                  </a:ext>
                </a:extLst>
              </a:blip>
              <a:srcRect l="28386" t="1061" r="21453" b="-1133"/>
              <a:stretch>
                <a:fillRect/>
              </a:stretch>
            </p:blipFill>
            <p:spPr>
              <a:xfrm rot="16200000">
                <a:off x="7016506" y="1931461"/>
                <a:ext cx="2263880" cy="6316108"/>
              </a:xfrm>
              <a:prstGeom prst="rect">
                <a:avLst/>
              </a:prstGeom>
            </p:spPr>
          </p:pic>
          <p:grpSp>
            <p:nvGrpSpPr>
              <p:cNvPr id="5" name="组合 4"/>
              <p:cNvGrpSpPr/>
              <p:nvPr/>
            </p:nvGrpSpPr>
            <p:grpSpPr>
              <a:xfrm>
                <a:off x="5132903" y="4653136"/>
                <a:ext cx="6147673" cy="1591948"/>
                <a:chOff x="1347188" y="3557748"/>
                <a:chExt cx="7360143" cy="1999066"/>
              </a:xfrm>
            </p:grpSpPr>
            <p:sp>
              <p:nvSpPr>
                <p:cNvPr id="6" name="文本框 12"/>
                <p:cNvSpPr txBox="1"/>
                <p:nvPr/>
              </p:nvSpPr>
              <p:spPr>
                <a:xfrm>
                  <a:off x="1507302" y="3569312"/>
                  <a:ext cx="460858"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7" name="文本框 14"/>
                <p:cNvSpPr txBox="1"/>
                <p:nvPr/>
              </p:nvSpPr>
              <p:spPr>
                <a:xfrm>
                  <a:off x="2247485" y="3575004"/>
                  <a:ext cx="620973"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150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9" name="文本框 16"/>
                <p:cNvSpPr txBox="1"/>
                <p:nvPr/>
              </p:nvSpPr>
              <p:spPr>
                <a:xfrm>
                  <a:off x="3046366" y="3569312"/>
                  <a:ext cx="620973"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200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10" name="文本框 18"/>
                <p:cNvSpPr txBox="1"/>
                <p:nvPr/>
              </p:nvSpPr>
              <p:spPr>
                <a:xfrm>
                  <a:off x="3854873" y="3569312"/>
                  <a:ext cx="667108"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250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11" name="文本框 19"/>
                <p:cNvSpPr txBox="1"/>
                <p:nvPr/>
              </p:nvSpPr>
              <p:spPr>
                <a:xfrm>
                  <a:off x="4744630" y="3577564"/>
                  <a:ext cx="620973"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300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12" name="文本框 20"/>
                <p:cNvSpPr txBox="1"/>
                <p:nvPr/>
              </p:nvSpPr>
              <p:spPr>
                <a:xfrm>
                  <a:off x="5588988" y="3601070"/>
                  <a:ext cx="628745"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350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13" name="文本框 21"/>
                <p:cNvSpPr txBox="1"/>
                <p:nvPr/>
              </p:nvSpPr>
              <p:spPr>
                <a:xfrm>
                  <a:off x="6310517" y="3569312"/>
                  <a:ext cx="620973"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400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14" name="文本框 22"/>
                <p:cNvSpPr txBox="1"/>
                <p:nvPr/>
              </p:nvSpPr>
              <p:spPr>
                <a:xfrm>
                  <a:off x="7154875" y="3564922"/>
                  <a:ext cx="620973"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450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15" name="文本框 23"/>
                <p:cNvSpPr txBox="1"/>
                <p:nvPr/>
              </p:nvSpPr>
              <p:spPr>
                <a:xfrm>
                  <a:off x="8008781" y="3557748"/>
                  <a:ext cx="620973"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500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16" name="文本框 24"/>
                <p:cNvSpPr txBox="1"/>
                <p:nvPr/>
              </p:nvSpPr>
              <p:spPr>
                <a:xfrm>
                  <a:off x="1347188" y="5194943"/>
                  <a:ext cx="620973"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550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17" name="文本框 26"/>
                <p:cNvSpPr txBox="1"/>
                <p:nvPr/>
              </p:nvSpPr>
              <p:spPr>
                <a:xfrm>
                  <a:off x="2174673" y="5199749"/>
                  <a:ext cx="620973"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600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18" name="文本框 28"/>
                <p:cNvSpPr txBox="1"/>
                <p:nvPr/>
              </p:nvSpPr>
              <p:spPr>
                <a:xfrm>
                  <a:off x="3037842" y="5199749"/>
                  <a:ext cx="629497"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650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19" name="文本框 30"/>
                <p:cNvSpPr txBox="1"/>
                <p:nvPr/>
              </p:nvSpPr>
              <p:spPr>
                <a:xfrm>
                  <a:off x="3901009" y="5208977"/>
                  <a:ext cx="620973"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700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0" name="文本框 32"/>
                <p:cNvSpPr txBox="1"/>
                <p:nvPr/>
              </p:nvSpPr>
              <p:spPr>
                <a:xfrm>
                  <a:off x="4778561" y="5208977"/>
                  <a:ext cx="620973" cy="347837"/>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750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1" name="文本框 34"/>
                <p:cNvSpPr txBox="1"/>
                <p:nvPr/>
              </p:nvSpPr>
              <p:spPr>
                <a:xfrm>
                  <a:off x="5596761" y="5192473"/>
                  <a:ext cx="620973" cy="347838"/>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800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2" name="文本框 36"/>
                <p:cNvSpPr txBox="1"/>
                <p:nvPr/>
              </p:nvSpPr>
              <p:spPr>
                <a:xfrm>
                  <a:off x="6504896" y="5192473"/>
                  <a:ext cx="620973" cy="347838"/>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850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3" name="文本框 37"/>
                <p:cNvSpPr txBox="1"/>
                <p:nvPr/>
              </p:nvSpPr>
              <p:spPr>
                <a:xfrm>
                  <a:off x="7277533" y="5177220"/>
                  <a:ext cx="623238" cy="347838"/>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900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4" name="文本框 38"/>
                <p:cNvSpPr txBox="1"/>
                <p:nvPr/>
              </p:nvSpPr>
              <p:spPr>
                <a:xfrm>
                  <a:off x="8086358" y="5145464"/>
                  <a:ext cx="620973" cy="347838"/>
                </a:xfrm>
                <a:prstGeom prst="rect">
                  <a:avLst/>
                </a:prstGeom>
                <a:noFill/>
              </p:spPr>
              <p:txBody>
                <a:bodyPr wrap="square" rtlCol="0">
                  <a:spAutoFit/>
                </a:bodyPr>
                <a:lstStyle/>
                <a:p>
                  <a:r>
                    <a:rPr lang="en-US" altLang="zh-CN" sz="1200" b="1" dirty="0">
                      <a:solidFill>
                        <a:srgbClr val="FF0000"/>
                      </a:solidFill>
                      <a:highlight>
                        <a:srgbClr val="C0C0C0"/>
                      </a:highlight>
                      <a:latin typeface="Times New Roman" panose="02020603050405020304" pitchFamily="18" charset="0"/>
                      <a:cs typeface="Times New Roman" panose="02020603050405020304" pitchFamily="18" charset="0"/>
                    </a:rPr>
                    <a:t>950</a:t>
                  </a:r>
                  <a:endParaRPr lang="zh-CN" altLang="en-US" sz="12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grpSp>
        </p:grpSp>
        <p:sp>
          <p:nvSpPr>
            <p:cNvPr id="42" name="文本框 41"/>
            <p:cNvSpPr txBox="1"/>
            <p:nvPr/>
          </p:nvSpPr>
          <p:spPr>
            <a:xfrm>
              <a:off x="1882445" y="2332248"/>
              <a:ext cx="8267323" cy="338554"/>
            </a:xfrm>
            <a:prstGeom prst="rect">
              <a:avLst/>
            </a:prstGeom>
            <a:solidFill>
              <a:schemeClr val="bg1"/>
            </a:solidFill>
          </p:spPr>
          <p:txBody>
            <a:bodyPr wrap="square" rtlCol="0">
              <a:spAutoFit/>
            </a:bodyPr>
            <a:lstStyle/>
            <a:p>
              <a:pPr algn="l"/>
              <a:r>
                <a:rPr lang="en-US" altLang="zh-CN" sz="1600" dirty="0">
                  <a:effectLst/>
                  <a:ea typeface="微软雅黑" panose="020B0503020204020204" pitchFamily="34" charset="-122"/>
                  <a:cs typeface="Arial" panose="020B0604020202020204" pitchFamily="34" charset="0"/>
                  <a:sym typeface="+mn-ea"/>
                </a:rPr>
                <a:t>  0            150           200           250           300            350         400           450          500 </a:t>
              </a:r>
              <a:endParaRPr lang="zh-CN" altLang="en-US" sz="1600" dirty="0">
                <a:effectLst/>
                <a:ea typeface="微软雅黑" panose="020B0503020204020204" pitchFamily="34" charset="-122"/>
                <a:cs typeface="Arial" panose="020B0604020202020204" pitchFamily="34" charset="0"/>
                <a:sym typeface="+mn-ea"/>
              </a:endParaRPr>
            </a:p>
          </p:txBody>
        </p:sp>
        <p:sp>
          <p:nvSpPr>
            <p:cNvPr id="43" name="文本框 42"/>
            <p:cNvSpPr txBox="1"/>
            <p:nvPr/>
          </p:nvSpPr>
          <p:spPr>
            <a:xfrm>
              <a:off x="1716812" y="3853497"/>
              <a:ext cx="8517678" cy="338554"/>
            </a:xfrm>
            <a:prstGeom prst="rect">
              <a:avLst/>
            </a:prstGeom>
            <a:solidFill>
              <a:schemeClr val="bg1"/>
            </a:solidFill>
          </p:spPr>
          <p:txBody>
            <a:bodyPr wrap="square" rtlCol="0">
              <a:spAutoFit/>
            </a:bodyPr>
            <a:lstStyle/>
            <a:p>
              <a:pPr algn="l"/>
              <a:r>
                <a:rPr lang="en-US" altLang="zh-CN" sz="1600" dirty="0">
                  <a:effectLst/>
                  <a:ea typeface="微软雅黑" panose="020B0503020204020204" pitchFamily="34" charset="-122"/>
                  <a:cs typeface="Arial" panose="020B0604020202020204" pitchFamily="34" charset="0"/>
                  <a:sym typeface="+mn-ea"/>
                </a:rPr>
                <a:t>  550           600           650           700             750           800           850          900          950</a:t>
              </a:r>
              <a:endParaRPr lang="zh-CN" altLang="en-US" sz="1600" dirty="0">
                <a:effectLst/>
                <a:ea typeface="微软雅黑" panose="020B0503020204020204" pitchFamily="34" charset="-122"/>
                <a:cs typeface="Arial" panose="020B0604020202020204" pitchFamily="34" charset="0"/>
                <a:sym typeface="+mn-ea"/>
              </a:endParaRPr>
            </a:p>
          </p:txBody>
        </p:sp>
      </p:grpSp>
      <p:cxnSp>
        <p:nvCxnSpPr>
          <p:cNvPr id="39" name="直接箭头连接符 38"/>
          <p:cNvCxnSpPr/>
          <p:nvPr/>
        </p:nvCxnSpPr>
        <p:spPr bwMode="auto">
          <a:xfrm>
            <a:off x="7084790" y="3776243"/>
            <a:ext cx="309713" cy="428830"/>
          </a:xfrm>
          <a:prstGeom prst="straightConnector1">
            <a:avLst/>
          </a:prstGeom>
          <a:solidFill>
            <a:schemeClr val="bg1"/>
          </a:solidFill>
          <a:ln w="28575" cap="flat" cmpd="sng" algn="ctr">
            <a:solidFill>
              <a:srgbClr val="FF0000"/>
            </a:solidFill>
            <a:prstDash val="solid"/>
            <a:round/>
            <a:headEnd type="none" w="med" len="med"/>
            <a:tailEnd type="triangle"/>
          </a:ln>
        </p:spPr>
      </p:cxnSp>
      <p:sp>
        <p:nvSpPr>
          <p:cNvPr id="37" name="矩形: 圆角 36"/>
          <p:cNvSpPr/>
          <p:nvPr/>
        </p:nvSpPr>
        <p:spPr bwMode="auto">
          <a:xfrm>
            <a:off x="6510136" y="2601687"/>
            <a:ext cx="802623" cy="1168101"/>
          </a:xfrm>
          <a:prstGeom prst="roundRect">
            <a:avLst/>
          </a:prstGeom>
          <a:noFill/>
          <a:ln w="19050" cap="flat" cmpd="sng" algn="ctr">
            <a:solidFill>
              <a:srgbClr val="FF0000"/>
            </a:solid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endParaRPr>
          </a:p>
        </p:txBody>
      </p:sp>
      <p:grpSp>
        <p:nvGrpSpPr>
          <p:cNvPr id="36" name="组合 35"/>
          <p:cNvGrpSpPr/>
          <p:nvPr/>
        </p:nvGrpSpPr>
        <p:grpSpPr>
          <a:xfrm>
            <a:off x="9115863" y="2601687"/>
            <a:ext cx="2933958" cy="4032259"/>
            <a:chOff x="8801378" y="1400206"/>
            <a:chExt cx="2862076" cy="4032259"/>
          </a:xfrm>
        </p:grpSpPr>
        <p:pic>
          <p:nvPicPr>
            <p:cNvPr id="27" name="图片 26"/>
            <p:cNvPicPr>
              <a:picLocks noChangeAspect="1"/>
            </p:cNvPicPr>
            <p:nvPr/>
          </p:nvPicPr>
          <p:blipFill>
            <a:blip r:embed="rId4"/>
            <a:srcRect r="51044"/>
            <a:stretch>
              <a:fillRect/>
            </a:stretch>
          </p:blipFill>
          <p:spPr>
            <a:xfrm>
              <a:off x="8876664" y="1400206"/>
              <a:ext cx="2762475" cy="1942881"/>
            </a:xfrm>
            <a:prstGeom prst="rect">
              <a:avLst/>
            </a:prstGeom>
          </p:spPr>
        </p:pic>
        <p:pic>
          <p:nvPicPr>
            <p:cNvPr id="33" name="图片 32"/>
            <p:cNvPicPr>
              <a:picLocks noChangeAspect="1"/>
            </p:cNvPicPr>
            <p:nvPr/>
          </p:nvPicPr>
          <p:blipFill>
            <a:blip r:embed="rId5"/>
            <a:srcRect t="5751"/>
            <a:stretch>
              <a:fillRect/>
            </a:stretch>
          </p:blipFill>
          <p:spPr>
            <a:xfrm>
              <a:off x="8801378" y="3409024"/>
              <a:ext cx="2862076" cy="2023125"/>
            </a:xfrm>
            <a:prstGeom prst="rect">
              <a:avLst/>
            </a:prstGeom>
          </p:spPr>
        </p:pic>
        <p:sp>
          <p:nvSpPr>
            <p:cNvPr id="34" name="文本框 33"/>
            <p:cNvSpPr txBox="1"/>
            <p:nvPr/>
          </p:nvSpPr>
          <p:spPr>
            <a:xfrm>
              <a:off x="8813475" y="2991600"/>
              <a:ext cx="1428917" cy="400110"/>
            </a:xfrm>
            <a:prstGeom prst="rect">
              <a:avLst/>
            </a:prstGeom>
            <a:noFill/>
          </p:spPr>
          <p:txBody>
            <a:bodyPr wrap="none" rtlCol="0">
              <a:spAutoFit/>
            </a:bodyPr>
            <a:lstStyle/>
            <a:p>
              <a:pPr algn="l"/>
              <a:r>
                <a:rPr lang="en-US" altLang="zh-CN" sz="2000" b="1" dirty="0">
                  <a:effectLst/>
                  <a:latin typeface="微软雅黑" panose="020B0503020204020204" pitchFamily="34" charset="-122"/>
                  <a:ea typeface="微软雅黑" panose="020B0503020204020204" pitchFamily="34" charset="-122"/>
                  <a:cs typeface="微软雅黑" panose="020B0503020204020204" pitchFamily="34" charset="-122"/>
                  <a:sym typeface="+mn-ea"/>
                </a:rPr>
                <a:t>Before EP</a:t>
              </a:r>
              <a:endParaRPr lang="zh-CN" altLang="en-US" sz="2000" b="1"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5" name="文本框 34"/>
            <p:cNvSpPr txBox="1"/>
            <p:nvPr/>
          </p:nvSpPr>
          <p:spPr>
            <a:xfrm>
              <a:off x="8871500" y="5032355"/>
              <a:ext cx="1240468" cy="400110"/>
            </a:xfrm>
            <a:prstGeom prst="rect">
              <a:avLst/>
            </a:prstGeom>
            <a:noFill/>
          </p:spPr>
          <p:txBody>
            <a:bodyPr wrap="none" rtlCol="0">
              <a:spAutoFit/>
            </a:bodyPr>
            <a:lstStyle/>
            <a:p>
              <a:pPr algn="l"/>
              <a:r>
                <a:rPr lang="en-US" altLang="zh-CN" sz="2000" b="1" dirty="0">
                  <a:effectLst/>
                  <a:latin typeface="微软雅黑" panose="020B0503020204020204" pitchFamily="34" charset="-122"/>
                  <a:ea typeface="微软雅黑" panose="020B0503020204020204" pitchFamily="34" charset="-122"/>
                  <a:cs typeface="微软雅黑" panose="020B0503020204020204" pitchFamily="34" charset="-122"/>
                  <a:sym typeface="+mn-ea"/>
                </a:rPr>
                <a:t>After EP</a:t>
              </a:r>
              <a:endParaRPr lang="zh-CN" altLang="en-US" sz="2000" b="1"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rcRect r="5003" b="13887"/>
          <a:stretch>
            <a:fillRect/>
          </a:stretch>
        </p:blipFill>
        <p:spPr>
          <a:xfrm>
            <a:off x="6545976" y="4248969"/>
            <a:ext cx="2483714" cy="1687905"/>
          </a:xfrm>
          <a:prstGeom prst="rect">
            <a:avLst/>
          </a:prstGeom>
        </p:spPr>
      </p:pic>
      <p:sp>
        <p:nvSpPr>
          <p:cNvPr id="55" name="文本框 54"/>
          <p:cNvSpPr txBox="1"/>
          <p:nvPr/>
        </p:nvSpPr>
        <p:spPr>
          <a:xfrm>
            <a:off x="391224" y="4223786"/>
            <a:ext cx="6236253" cy="1815882"/>
          </a:xfrm>
          <a:prstGeom prst="rect">
            <a:avLst/>
          </a:prstGeom>
          <a:noFill/>
        </p:spPr>
        <p:txBody>
          <a:bodyPr wrap="square">
            <a:spAutoFit/>
          </a:bodyPr>
          <a:lstStyle/>
          <a:p>
            <a:pPr>
              <a:spcBef>
                <a:spcPts val="1200"/>
              </a:spcBef>
              <a:spcAft>
                <a:spcPts val="1200"/>
              </a:spcAft>
            </a:pPr>
            <a:r>
              <a:rPr lang="zh-CN" altLang="en-US" dirty="0">
                <a:solidFill>
                  <a:srgbClr val="C00000"/>
                </a:solidFill>
                <a:cs typeface="Arial" panose="020B0604020202020204" pitchFamily="34" charset="0"/>
              </a:rPr>
              <a:t>⚠️ </a:t>
            </a:r>
            <a:r>
              <a:rPr lang="en-US" altLang="zh-CN" b="1" i="0" dirty="0">
                <a:solidFill>
                  <a:srgbClr val="C00000"/>
                </a:solidFill>
                <a:effectLst/>
                <a:cs typeface="Arial" panose="020B0604020202020204" pitchFamily="34" charset="0"/>
              </a:rPr>
              <a:t>Static / Low</a:t>
            </a:r>
            <a:r>
              <a:rPr lang="en-US" altLang="zh-CN" b="0" i="0" dirty="0">
                <a:solidFill>
                  <a:srgbClr val="C00000"/>
                </a:solidFill>
                <a:effectLst/>
                <a:cs typeface="Arial" panose="020B0604020202020204" pitchFamily="34" charset="0"/>
              </a:rPr>
              <a:t> : White film </a:t>
            </a:r>
          </a:p>
          <a:p>
            <a:pPr>
              <a:spcBef>
                <a:spcPts val="1200"/>
              </a:spcBef>
              <a:spcAft>
                <a:spcPts val="1200"/>
              </a:spcAft>
            </a:pPr>
            <a:r>
              <a:rPr lang="zh-CN" altLang="en-US" dirty="0">
                <a:solidFill>
                  <a:srgbClr val="C00000"/>
                </a:solidFill>
                <a:cs typeface="Arial" panose="020B0604020202020204" pitchFamily="34" charset="0"/>
              </a:rPr>
              <a:t>⚠️ </a:t>
            </a:r>
            <a:r>
              <a:rPr lang="en-US" altLang="zh-CN" b="1" i="0" dirty="0">
                <a:solidFill>
                  <a:srgbClr val="C00000"/>
                </a:solidFill>
                <a:effectLst/>
                <a:cs typeface="Arial" panose="020B0604020202020204" pitchFamily="34" charset="0"/>
              </a:rPr>
              <a:t>Medium</a:t>
            </a:r>
            <a:r>
              <a:rPr lang="en-US" altLang="zh-CN" b="0" i="0" dirty="0">
                <a:solidFill>
                  <a:srgbClr val="C00000"/>
                </a:solidFill>
                <a:effectLst/>
                <a:cs typeface="Arial" panose="020B0604020202020204" pitchFamily="34" charset="0"/>
              </a:rPr>
              <a:t> : Non‑uniform polishing </a:t>
            </a:r>
          </a:p>
          <a:p>
            <a:pPr>
              <a:spcBef>
                <a:spcPts val="1200"/>
              </a:spcBef>
              <a:spcAft>
                <a:spcPts val="1200"/>
              </a:spcAft>
            </a:pPr>
            <a:r>
              <a:rPr lang="en-US" altLang="zh-CN" dirty="0">
                <a:solidFill>
                  <a:srgbClr val="00B050"/>
                </a:solidFill>
                <a:cs typeface="Arial" panose="020B0604020202020204" pitchFamily="34" charset="0"/>
              </a:rPr>
              <a:t>✅ </a:t>
            </a:r>
            <a:r>
              <a:rPr lang="en-US" altLang="zh-CN" b="1" i="0" dirty="0">
                <a:solidFill>
                  <a:srgbClr val="C00000"/>
                </a:solidFill>
                <a:effectLst/>
                <a:cs typeface="Arial" panose="020B0604020202020204" pitchFamily="34" charset="0"/>
              </a:rPr>
              <a:t>Solution:</a:t>
            </a:r>
            <a:r>
              <a:rPr lang="en-US" altLang="zh-CN" b="0" i="0" dirty="0">
                <a:solidFill>
                  <a:srgbClr val="C00000"/>
                </a:solidFill>
                <a:effectLst/>
                <a:cs typeface="Arial" panose="020B0604020202020204" pitchFamily="34" charset="0"/>
              </a:rPr>
              <a:t> Optimize via experiments – use a sufficiently high &amp; stable stirring rate.</a:t>
            </a:r>
          </a:p>
        </p:txBody>
      </p:sp>
      <p:sp>
        <p:nvSpPr>
          <p:cNvPr id="25" name="矩形 24">
            <a:extLst>
              <a:ext uri="{FF2B5EF4-FFF2-40B4-BE49-F238E27FC236}">
                <a16:creationId xmlns:a16="http://schemas.microsoft.com/office/drawing/2014/main" id="{4203BD42-F47F-F9BA-9B6D-822CE927360B}"/>
              </a:ext>
            </a:extLst>
          </p:cNvPr>
          <p:cNvSpPr/>
          <p:nvPr/>
        </p:nvSpPr>
        <p:spPr>
          <a:xfrm>
            <a:off x="9443819" y="1073437"/>
            <a:ext cx="1096137" cy="1495281"/>
          </a:xfrm>
          <a:prstGeom prst="rect">
            <a:avLst/>
          </a:prstGeom>
          <a:noFill/>
        </p:spPr>
        <p:txBody>
          <a:bodyPr wrap="square">
            <a:spAutoFit/>
          </a:bodyPr>
          <a:lstStyle/>
          <a:p>
            <a:pPr algn="ctr">
              <a:lnSpc>
                <a:spcPct val="130000"/>
              </a:lnSpc>
            </a:pPr>
            <a:r>
              <a:rPr lang="en-US" altLang="zh-CN" dirty="0">
                <a:cs typeface="Arial" panose="020B0604020202020204" pitchFamily="34" charset="0"/>
              </a:rPr>
              <a:t>100 V  25 kHz  25% </a:t>
            </a:r>
          </a:p>
          <a:p>
            <a:pPr algn="ctr">
              <a:lnSpc>
                <a:spcPct val="130000"/>
              </a:lnSpc>
            </a:pPr>
            <a:r>
              <a:rPr lang="en-US" altLang="zh-CN" dirty="0">
                <a:cs typeface="Arial" panose="020B0604020202020204" pitchFamily="34" charset="0"/>
              </a:rPr>
              <a:t>10 min</a:t>
            </a:r>
            <a:endParaRPr lang="zh-CN" altLang="zh-CN"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mFlOTZjN2ZmNmIwOWFiOWExYjg4ZmU4NTUzMTRjMjYifQ=="/>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464.7188188976378,&quot;left&quot;:-4.05,&quot;top&quot;:48.95,&quot;width&quot;:964.1583374023437}"/>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464.7188188976378,&quot;left&quot;:-4.05,&quot;top&quot;:48.95,&quot;width&quot;:964.1583374023437}"/>
</p:tagLst>
</file>

<file path=ppt/theme/theme1.xml><?xml version="1.0" encoding="utf-8"?>
<a:theme xmlns:a="http://schemas.openxmlformats.org/drawingml/2006/main" name="主题2">
  <a:themeElements>
    <a:clrScheme name="灰度">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fontScheme name="自定义 2">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txDef>
      <a:spPr>
        <a:noFill/>
      </a:spPr>
      <a:bodyPr wrap="none" rtlCol="0">
        <a:spAutoFit/>
      </a:bodyPr>
      <a:lstStyle>
        <a:defPPr algn="l">
          <a:defRPr lang="en-US" altLang="zh-CN" sz="2000" b="1" dirty="0">
            <a:effectLst/>
            <a:latin typeface="微软雅黑" panose="020B0503020204020204" pitchFamily="34" charset="-122"/>
            <a:ea typeface="微软雅黑" panose="020B0503020204020204" pitchFamily="34" charset="-122"/>
            <a:cs typeface="微软雅黑" panose="020B0503020204020204" pitchFamily="34" charset="-122"/>
            <a:sym typeface="+mn-ea"/>
          </a:defRPr>
        </a:defPPr>
      </a:lstStyle>
    </a:tx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题1">
  <a:themeElements>
    <a:clrScheme name="灰度">
      <a:dk1>
        <a:srgbClr val="000000"/>
      </a:dk1>
      <a:lt1>
        <a:srgbClr val="FFFFFF"/>
      </a:lt1>
      <a:dk2>
        <a:srgbClr val="778495"/>
      </a:dk2>
      <a:lt2>
        <a:srgbClr val="F0F0F0"/>
      </a:lt2>
      <a:accent1>
        <a:srgbClr val="BD374A"/>
      </a:accent1>
      <a:accent2>
        <a:srgbClr val="6A868F"/>
      </a:accent2>
      <a:accent3>
        <a:srgbClr val="31778E"/>
      </a:accent3>
      <a:accent4>
        <a:srgbClr val="D6C88B"/>
      </a:accent4>
      <a:accent5>
        <a:srgbClr val="D66E49"/>
      </a:accent5>
      <a:accent6>
        <a:srgbClr val="649EB2"/>
      </a:accent6>
      <a:hlink>
        <a:srgbClr val="BD374A"/>
      </a:hlink>
      <a:folHlink>
        <a:srgbClr val="BFBFBF"/>
      </a:folHlink>
    </a:clrScheme>
    <a:fontScheme name="自定义 2">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defRPr>
        </a:defPPr>
      </a:lstStyle>
    </a:lnDef>
    <a:txDef>
      <a:spPr>
        <a:noFill/>
      </a:spPr>
      <a:bodyPr wrap="none" rtlCol="0">
        <a:spAutoFit/>
      </a:bodyPr>
      <a:lstStyle>
        <a:defPPr algn="l">
          <a:defRPr lang="en-US" altLang="zh-CN" sz="2000" b="1" dirty="0">
            <a:effectLst/>
            <a:latin typeface="微软雅黑" panose="020B0503020204020204" pitchFamily="34" charset="-122"/>
            <a:ea typeface="微软雅黑" panose="020B0503020204020204" pitchFamily="34" charset="-122"/>
            <a:cs typeface="微软雅黑" panose="020B0503020204020204" pitchFamily="34" charset="-122"/>
            <a:sym typeface="+mn-ea"/>
          </a:defRPr>
        </a:defPPr>
      </a:lstStyle>
    </a:tx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甘肃省科技进步奖-超导直线加速器-2021-答辩报告-20220423</Template>
  <TotalTime>4818</TotalTime>
  <Words>2557</Words>
  <Application>Microsoft Office PowerPoint</Application>
  <PresentationFormat>宽屏</PresentationFormat>
  <Paragraphs>285</Paragraphs>
  <Slides>20</Slides>
  <Notes>19</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20</vt:i4>
      </vt:variant>
    </vt:vector>
  </HeadingPairs>
  <TitlesOfParts>
    <vt:vector size="30" baseType="lpstr">
      <vt:lpstr>Noto Sans SC</vt:lpstr>
      <vt:lpstr>黑体</vt:lpstr>
      <vt:lpstr>华文楷体</vt:lpstr>
      <vt:lpstr>微软雅黑</vt:lpstr>
      <vt:lpstr>Arial</vt:lpstr>
      <vt:lpstr>Calibri</vt:lpstr>
      <vt:lpstr>Times New Roman</vt:lpstr>
      <vt:lpstr>Wingdings</vt:lpstr>
      <vt:lpstr>主题2</vt:lpstr>
      <vt:lpstr>主题1</vt:lpstr>
      <vt:lpstr>Recent progress in high-frequency pulse electropolishing of niobium and SRF cavity in ionic liquid</vt:lpstr>
      <vt:lpstr>Content</vt:lpstr>
      <vt:lpstr>01、Introduction</vt:lpstr>
      <vt:lpstr>01、Tech Overview</vt:lpstr>
      <vt:lpstr>02 Sample Study</vt:lpstr>
      <vt:lpstr>PowerPoint 演示文稿</vt:lpstr>
      <vt:lpstr>02 Sample Study</vt:lpstr>
      <vt:lpstr>02 Sample Study</vt:lpstr>
      <vt:lpstr>02 Sample Study</vt:lpstr>
      <vt:lpstr>02 Sample Study</vt:lpstr>
      <vt:lpstr>02 Sample Study</vt:lpstr>
      <vt:lpstr>02 Sample Study</vt:lpstr>
      <vt:lpstr>03  Cavity Application</vt:lpstr>
      <vt:lpstr>03  Cavity Application</vt:lpstr>
      <vt:lpstr>03  Cavity Application</vt:lpstr>
      <vt:lpstr>03  Cavity Application</vt:lpstr>
      <vt:lpstr>03  Cavity Application</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数据总结</dc:title>
  <dc:creator>李开心</dc:creator>
  <cp:lastModifiedBy>Qingwei chu</cp:lastModifiedBy>
  <cp:revision>353</cp:revision>
  <dcterms:created xsi:type="dcterms:W3CDTF">2024-07-29T14:52:00Z</dcterms:created>
  <dcterms:modified xsi:type="dcterms:W3CDTF">2026-06-08T19:01:18Z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D8F99C454D414949B64B185925054B67_13</vt:lpwstr>
  </property>
</Properties>
</file>