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handoutMasterIdLst>
    <p:handoutMasterId r:id="rId25"/>
  </p:handoutMasterIdLst>
  <p:sldIdLst>
    <p:sldId id="267" r:id="rId2"/>
    <p:sldId id="388" r:id="rId3"/>
    <p:sldId id="395" r:id="rId4"/>
    <p:sldId id="396" r:id="rId5"/>
    <p:sldId id="397" r:id="rId6"/>
    <p:sldId id="383" r:id="rId7"/>
    <p:sldId id="355" r:id="rId8"/>
    <p:sldId id="391" r:id="rId9"/>
    <p:sldId id="399" r:id="rId10"/>
    <p:sldId id="380" r:id="rId11"/>
    <p:sldId id="400" r:id="rId12"/>
    <p:sldId id="360" r:id="rId13"/>
    <p:sldId id="381" r:id="rId14"/>
    <p:sldId id="393" r:id="rId15"/>
    <p:sldId id="392" r:id="rId16"/>
    <p:sldId id="358" r:id="rId17"/>
    <p:sldId id="394" r:id="rId18"/>
    <p:sldId id="364" r:id="rId19"/>
    <p:sldId id="363" r:id="rId20"/>
    <p:sldId id="365" r:id="rId21"/>
    <p:sldId id="398" r:id="rId22"/>
    <p:sldId id="276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D45690D0-130B-4AE6-B4D1-168C20EB45D0}">
          <p14:sldIdLst>
            <p14:sldId id="267"/>
            <p14:sldId id="388"/>
            <p14:sldId id="395"/>
            <p14:sldId id="396"/>
            <p14:sldId id="397"/>
            <p14:sldId id="383"/>
            <p14:sldId id="355"/>
            <p14:sldId id="391"/>
            <p14:sldId id="399"/>
            <p14:sldId id="380"/>
            <p14:sldId id="400"/>
            <p14:sldId id="360"/>
            <p14:sldId id="381"/>
            <p14:sldId id="393"/>
            <p14:sldId id="392"/>
            <p14:sldId id="358"/>
            <p14:sldId id="394"/>
            <p14:sldId id="364"/>
            <p14:sldId id="363"/>
            <p14:sldId id="365"/>
            <p14:sldId id="398"/>
            <p14:sldId id="27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913" userDrawn="1">
          <p15:clr>
            <a:srgbClr val="A4A3A4"/>
          </p15:clr>
        </p15:guide>
        <p15:guide id="2" pos="25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A00"/>
    <a:srgbClr val="0000FF"/>
    <a:srgbClr val="AA0000"/>
    <a:srgbClr val="FF7F00"/>
    <a:srgbClr val="00FF00"/>
    <a:srgbClr val="FF0000"/>
    <a:srgbClr val="FF00FF"/>
    <a:srgbClr val="C7E6A4"/>
    <a:srgbClr val="FFC7A3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8892" autoAdjust="0"/>
    <p:restoredTop sz="96794" autoAdjust="0"/>
  </p:normalViewPr>
  <p:slideViewPr>
    <p:cSldViewPr showGuides="1">
      <p:cViewPr varScale="1">
        <p:scale>
          <a:sx n="63" d="100"/>
          <a:sy n="63" d="100"/>
        </p:scale>
        <p:origin x="272" y="56"/>
      </p:cViewPr>
      <p:guideLst>
        <p:guide orient="horz" pos="913"/>
        <p:guide pos="25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>
        <p:scale>
          <a:sx n="100" d="100"/>
          <a:sy n="100" d="100"/>
        </p:scale>
        <p:origin x="5388" y="6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75E6C4-5F43-4FF9-96D4-21B8157BE639}" type="datetimeFigureOut">
              <a:rPr lang="de-DE" smtClean="0"/>
              <a:t>08.06.2026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E8B182-0F75-451D-B88B-ABD1C205B43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8096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1BD367-6A7A-405A-BFB1-15817186491F}" type="datetimeFigureOut">
              <a:rPr lang="de-DE" smtClean="0"/>
              <a:t>08.06.2026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413189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7B5255-5329-45F9-87F3-A2F9FB4734D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276767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77800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355600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542925" indent="-187325" algn="l" defTabSz="914400" rtl="0" eaLnBrk="1" latinLnBrk="0" hangingPunct="1">
      <a:buFont typeface="Arial" panose="020B0604020202020204" pitchFamily="34" charset="0"/>
      <a:buChar char="•"/>
      <a:tabLst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720725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898525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7B5255-5329-45F9-87F3-A2F9FB4734DF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504119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7B5255-5329-45F9-87F3-A2F9FB4734DF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609371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7800" marR="0" lvl="0" indent="-1778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7B5255-5329-45F9-87F3-A2F9FB4734DF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717190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7800" marR="0" lvl="0" indent="-1778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7B5255-5329-45F9-87F3-A2F9FB4734DF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470172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7B5255-5329-45F9-87F3-A2F9FB4734DF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372177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7B5255-5329-45F9-87F3-A2F9FB4734DF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467571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7B5255-5329-45F9-87F3-A2F9FB4734DF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0053681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7800" marR="0" lvl="0" indent="-1778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7B5255-5329-45F9-87F3-A2F9FB4734DF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2427013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7800" marR="0" lvl="0" indent="-1778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7B5255-5329-45F9-87F3-A2F9FB4734DF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6105742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7800" marR="0" lvl="0" indent="-1778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7B5255-5329-45F9-87F3-A2F9FB4734DF}" type="slidenum">
              <a:rPr lang="de-DE" smtClean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812016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7800" marR="0" lvl="0" indent="-1778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7B5255-5329-45F9-87F3-A2F9FB4734DF}" type="slidenum">
              <a:rPr lang="de-DE" smtClean="0"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613053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7B5255-5329-45F9-87F3-A2F9FB4734DF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3342583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7800" marR="0" lvl="0" indent="-1778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7B5255-5329-45F9-87F3-A2F9FB4734DF}" type="slidenum">
              <a:rPr lang="de-DE" smtClean="0"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2312786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7B5255-5329-45F9-87F3-A2F9FB4734DF}" type="slidenum">
              <a:rPr lang="de-DE" smtClean="0"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426617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7B5255-5329-45F9-87F3-A2F9FB4734DF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846933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7B5255-5329-45F9-87F3-A2F9FB4734DF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382543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7B5255-5329-45F9-87F3-A2F9FB4734DF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794345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7B5255-5329-45F9-87F3-A2F9FB4734DF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062661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7B5255-5329-45F9-87F3-A2F9FB4734DF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968867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7B5255-5329-45F9-87F3-A2F9FB4734DF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6179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7B5255-5329-45F9-87F3-A2F9FB4734DF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935351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7988" y="349611"/>
            <a:ext cx="11376025" cy="1855254"/>
          </a:xfrm>
        </p:spPr>
        <p:txBody>
          <a:bodyPr anchor="t"/>
          <a:lstStyle>
            <a:lvl1pPr algn="l">
              <a:lnSpc>
                <a:spcPct val="100000"/>
              </a:lnSpc>
              <a:defRPr sz="6000"/>
            </a:lvl1pPr>
          </a:lstStyle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7987" y="2335014"/>
            <a:ext cx="11376025" cy="1525787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noProof="0"/>
              <a:t>Master-Untertitelformat bearbeiten</a:t>
            </a:r>
            <a:endParaRPr lang="en-US" noProof="0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0"/>
          </p:nvPr>
        </p:nvSpPr>
        <p:spPr>
          <a:xfrm>
            <a:off x="414396" y="4096780"/>
            <a:ext cx="11369549" cy="700373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800"/>
            </a:lvl1pPr>
          </a:lstStyle>
          <a:p>
            <a:pPr lvl="0"/>
            <a:r>
              <a:rPr lang="de-DE" noProof="0"/>
              <a:t>Mastertextformat bearbeiten</a:t>
            </a:r>
          </a:p>
        </p:txBody>
      </p:sp>
      <p:pic>
        <p:nvPicPr>
          <p:cNvPr id="8" name="Grafik 7" descr="Logo Helmholtz">
            <a:extLst>
              <a:ext uri="{FF2B5EF4-FFF2-40B4-BE49-F238E27FC236}">
                <a16:creationId xmlns:a16="http://schemas.microsoft.com/office/drawing/2014/main" id="{68086B43-9215-4588-8439-4D7C07453A0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87" y="6258632"/>
            <a:ext cx="1188244" cy="161813"/>
          </a:xfrm>
          <a:prstGeom prst="rect">
            <a:avLst/>
          </a:prstGeom>
        </p:spPr>
      </p:pic>
      <p:pic>
        <p:nvPicPr>
          <p:cNvPr id="9" name="Grafik 8" descr="Logo DESY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5310" y="5585299"/>
            <a:ext cx="899498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419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Picture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8" y="1406427"/>
            <a:ext cx="7524750" cy="2454374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8" y="3963533"/>
            <a:ext cx="7524750" cy="2454374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10" name="Bildplatzhalter 6"/>
          <p:cNvSpPr>
            <a:spLocks noGrp="1"/>
          </p:cNvSpPr>
          <p:nvPr>
            <p:ph type="pic" sz="quarter" idx="14"/>
          </p:nvPr>
        </p:nvSpPr>
        <p:spPr>
          <a:xfrm>
            <a:off x="8075611" y="1449389"/>
            <a:ext cx="3708401" cy="241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  <p:sp>
        <p:nvSpPr>
          <p:cNvPr id="11" name="Bildplatzhalter 6"/>
          <p:cNvSpPr>
            <a:spLocks noGrp="1"/>
          </p:cNvSpPr>
          <p:nvPr>
            <p:ph type="pic" sz="quarter" idx="17"/>
          </p:nvPr>
        </p:nvSpPr>
        <p:spPr>
          <a:xfrm>
            <a:off x="8075612" y="4005263"/>
            <a:ext cx="3708401" cy="2412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Enhancement of medium-temperature heat-treated SRF cavities for high quality and high gradient | Julia Goedecke, June 9-12, 2026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447463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Object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8" y="1406427"/>
            <a:ext cx="7524750" cy="2454374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8" y="3963533"/>
            <a:ext cx="7524750" cy="2454374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12" name="Inhaltsplatzhalter 5">
            <a:extLst>
              <a:ext uri="{FF2B5EF4-FFF2-40B4-BE49-F238E27FC236}">
                <a16:creationId xmlns:a16="http://schemas.microsoft.com/office/drawing/2014/main" id="{9C675125-65B7-4F5B-AEF0-C38D81E746CF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8075612" y="1449388"/>
            <a:ext cx="3708399" cy="2411412"/>
          </a:xfr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r>
              <a:rPr lang="de-DE" dirty="0" err="1"/>
              <a:t>Object</a:t>
            </a:r>
            <a:r>
              <a:rPr lang="de-DE" dirty="0"/>
              <a:t> </a:t>
            </a:r>
          </a:p>
        </p:txBody>
      </p:sp>
      <p:sp>
        <p:nvSpPr>
          <p:cNvPr id="13" name="Inhaltsplatzhalter 5">
            <a:extLst>
              <a:ext uri="{FF2B5EF4-FFF2-40B4-BE49-F238E27FC236}">
                <a16:creationId xmlns:a16="http://schemas.microsoft.com/office/drawing/2014/main" id="{23FA31D8-E476-4ADE-8ED0-89F2667028D2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8075612" y="4005263"/>
            <a:ext cx="3708399" cy="2411412"/>
          </a:xfr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r>
              <a:rPr lang="de-DE" dirty="0" err="1"/>
              <a:t>Object</a:t>
            </a:r>
            <a:r>
              <a:rPr lang="de-DE" dirty="0"/>
              <a:t>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Enhancement of medium-temperature heat-treated SRF cavities for high quality and high gradient | Julia Goedecke, June 9-12, 2026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9168109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4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9" y="1406427"/>
            <a:ext cx="3708400" cy="2454374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9" y="3963533"/>
            <a:ext cx="3708400" cy="2454374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10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259262" y="1449389"/>
            <a:ext cx="3673475" cy="241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  <p:sp>
        <p:nvSpPr>
          <p:cNvPr id="11" name="Bildplatzhalter 6"/>
          <p:cNvSpPr>
            <a:spLocks noGrp="1"/>
          </p:cNvSpPr>
          <p:nvPr>
            <p:ph type="pic" sz="quarter" idx="17"/>
          </p:nvPr>
        </p:nvSpPr>
        <p:spPr>
          <a:xfrm>
            <a:off x="4259263" y="4005263"/>
            <a:ext cx="3673475" cy="2412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  <p:sp>
        <p:nvSpPr>
          <p:cNvPr id="12" name="Bildplatzhalter 6">
            <a:extLst>
              <a:ext uri="{FF2B5EF4-FFF2-40B4-BE49-F238E27FC236}">
                <a16:creationId xmlns:a16="http://schemas.microsoft.com/office/drawing/2014/main" id="{68AD19F6-8B2A-4294-9E9A-47F8C86A5D6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075611" y="1449389"/>
            <a:ext cx="3708401" cy="241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 dirty="0"/>
          </a:p>
        </p:txBody>
      </p:sp>
      <p:sp>
        <p:nvSpPr>
          <p:cNvPr id="13" name="Bildplatzhalter 6">
            <a:extLst>
              <a:ext uri="{FF2B5EF4-FFF2-40B4-BE49-F238E27FC236}">
                <a16:creationId xmlns:a16="http://schemas.microsoft.com/office/drawing/2014/main" id="{B0BE3BFA-E3C5-48E6-ADE2-3072C916F3FE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075612" y="4005263"/>
            <a:ext cx="3708401" cy="2412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Enhancement of medium-temperature heat-treated SRF cavities for high quality and high gradient | Julia Goedecke, June 9-12, 2026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7530298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07989" y="1449389"/>
            <a:ext cx="11376024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Enhancement of medium-temperature heat-treated SRF cavities for high quality and high gradient | Julia Goedecke, June 9-12, 2026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8969432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07989" y="1449389"/>
            <a:ext cx="5616574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  <p:sp>
        <p:nvSpPr>
          <p:cNvPr id="6" name="Bildplatzhalter 6"/>
          <p:cNvSpPr>
            <a:spLocks noGrp="1"/>
          </p:cNvSpPr>
          <p:nvPr>
            <p:ph type="pic" sz="quarter" idx="15"/>
          </p:nvPr>
        </p:nvSpPr>
        <p:spPr>
          <a:xfrm>
            <a:off x="6167437" y="1449389"/>
            <a:ext cx="5616575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Enhancement of medium-temperature heat-treated SRF cavities for high quality and high gradient | Julia Goedecke, June 9-12, 2026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6753528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Picture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07989" y="1449389"/>
            <a:ext cx="3708399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  <p:sp>
        <p:nvSpPr>
          <p:cNvPr id="6" name="Bildplatzhalter 6"/>
          <p:cNvSpPr>
            <a:spLocks noGrp="1"/>
          </p:cNvSpPr>
          <p:nvPr>
            <p:ph type="pic" sz="quarter" idx="15"/>
          </p:nvPr>
        </p:nvSpPr>
        <p:spPr>
          <a:xfrm>
            <a:off x="4259263" y="1449389"/>
            <a:ext cx="7524749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Enhancement of medium-temperature heat-treated SRF cavities for high quality and high gradient | Julia Goedecke, June 9-12, 2026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7414256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6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Enhancement of medium-temperature heat-treated SRF cavities for high quality and high gradient | Julia Goedecke, June 9-12, 2026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4722976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Enhancement of medium-temperature heat-treated SRF cavities for high quality and high gradient | Julia Goedecke, June 9-12, 2026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7598946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2955C6E6-DAFB-471E-9050-E05D2B8F3D0D}"/>
              </a:ext>
            </a:extLst>
          </p:cNvPr>
          <p:cNvSpPr/>
          <p:nvPr userDrawn="1"/>
        </p:nvSpPr>
        <p:spPr>
          <a:xfrm>
            <a:off x="395288" y="3980131"/>
            <a:ext cx="4572000" cy="373107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>
              <a:lnSpc>
                <a:spcPct val="110000"/>
              </a:lnSpc>
            </a:pPr>
            <a:r>
              <a:rPr lang="de-DE" b="1" dirty="0"/>
              <a:t>Contact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3F6E932F-91BF-4BB6-A060-480141891B9A}"/>
              </a:ext>
            </a:extLst>
          </p:cNvPr>
          <p:cNvSpPr/>
          <p:nvPr userDrawn="1"/>
        </p:nvSpPr>
        <p:spPr>
          <a:xfrm>
            <a:off x="395288" y="4516739"/>
            <a:ext cx="2700548" cy="1899935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>
              <a:lnSpc>
                <a:spcPct val="120000"/>
              </a:lnSpc>
              <a:tabLst/>
            </a:pPr>
            <a:r>
              <a:rPr lang="de-DE" dirty="0"/>
              <a:t>Deutsches Elektronen-</a:t>
            </a:r>
          </a:p>
          <a:p>
            <a:pPr>
              <a:lnSpc>
                <a:spcPct val="120000"/>
              </a:lnSpc>
              <a:tabLst/>
            </a:pPr>
            <a:r>
              <a:rPr lang="de-DE" dirty="0"/>
              <a:t>Synchrotron DESY</a:t>
            </a:r>
          </a:p>
          <a:p>
            <a:pPr>
              <a:lnSpc>
                <a:spcPct val="120000"/>
              </a:lnSpc>
            </a:pPr>
            <a:endParaRPr lang="de-DE" dirty="0"/>
          </a:p>
          <a:p>
            <a:pPr>
              <a:lnSpc>
                <a:spcPct val="120000"/>
              </a:lnSpc>
            </a:pPr>
            <a:r>
              <a:rPr lang="de-DE" dirty="0"/>
              <a:t>www.desy.de</a:t>
            </a:r>
          </a:p>
        </p:txBody>
      </p:sp>
      <p:sp>
        <p:nvSpPr>
          <p:cNvPr id="7" name="Textplatzhalter 7">
            <a:extLst>
              <a:ext uri="{FF2B5EF4-FFF2-40B4-BE49-F238E27FC236}">
                <a16:creationId xmlns:a16="http://schemas.microsoft.com/office/drawing/2014/main" id="{79C784CF-EB19-427C-881F-56D046C3083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99891" y="4516739"/>
            <a:ext cx="5148821" cy="1899936"/>
          </a:xfrm>
        </p:spPr>
        <p:txBody>
          <a:bodyPr/>
          <a:lstStyle>
            <a:lvl1pPr marL="0" indent="0">
              <a:lnSpc>
                <a:spcPct val="120000"/>
              </a:lnSpc>
              <a:spcAft>
                <a:spcPts val="0"/>
              </a:spcAft>
              <a:buNone/>
              <a:defRPr/>
            </a:lvl1pPr>
            <a:lvl2pPr marL="361950" indent="0">
              <a:buNone/>
              <a:defRPr/>
            </a:lvl2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253079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(with Pictu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6"/>
          <p:cNvSpPr>
            <a:spLocks noGrp="1"/>
          </p:cNvSpPr>
          <p:nvPr>
            <p:ph type="pic" sz="quarter" idx="14"/>
          </p:nvPr>
        </p:nvSpPr>
        <p:spPr>
          <a:xfrm>
            <a:off x="2" y="1"/>
            <a:ext cx="12191997" cy="3429001"/>
          </a:xfrm>
          <a:solidFill>
            <a:schemeClr val="tx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7988" y="349612"/>
            <a:ext cx="11376025" cy="1099777"/>
          </a:xfrm>
        </p:spPr>
        <p:txBody>
          <a:bodyPr anchor="t"/>
          <a:lstStyle>
            <a:lvl1pPr algn="l">
              <a:lnSpc>
                <a:spcPct val="100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7987" y="2335014"/>
            <a:ext cx="11376025" cy="889339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noProof="0"/>
              <a:t>Master-Untertitelformat bearbeiten</a:t>
            </a:r>
            <a:endParaRPr lang="en-US" noProof="0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0"/>
          </p:nvPr>
        </p:nvSpPr>
        <p:spPr>
          <a:xfrm>
            <a:off x="414396" y="4096780"/>
            <a:ext cx="11369548" cy="700373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800"/>
            </a:lvl1pPr>
          </a:lstStyle>
          <a:p>
            <a:pPr lvl="0"/>
            <a:r>
              <a:rPr lang="de-DE" noProof="0"/>
              <a:t>Mastertextformat bearbeiten</a:t>
            </a:r>
          </a:p>
        </p:txBody>
      </p:sp>
      <p:pic>
        <p:nvPicPr>
          <p:cNvPr id="10" name="Grafik 9" descr="Logo DESY">
            <a:extLst>
              <a:ext uri="{FF2B5EF4-FFF2-40B4-BE49-F238E27FC236}">
                <a16:creationId xmlns:a16="http://schemas.microsoft.com/office/drawing/2014/main" id="{338F9ECC-B605-4D88-9A7C-3D464250847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5310" y="5585299"/>
            <a:ext cx="899498" cy="900000"/>
          </a:xfrm>
          <a:prstGeom prst="rect">
            <a:avLst/>
          </a:prstGeom>
        </p:spPr>
      </p:pic>
      <p:pic>
        <p:nvPicPr>
          <p:cNvPr id="11" name="Grafik 10" descr="Logo Helmholtz">
            <a:extLst>
              <a:ext uri="{FF2B5EF4-FFF2-40B4-BE49-F238E27FC236}">
                <a16:creationId xmlns:a16="http://schemas.microsoft.com/office/drawing/2014/main" id="{E1F0CB03-64D6-4EAD-B501-8CD3255D9F9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87" y="6258632"/>
            <a:ext cx="1188244" cy="161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856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cya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7988" y="349610"/>
            <a:ext cx="11376025" cy="3511190"/>
          </a:xfrm>
        </p:spPr>
        <p:txBody>
          <a:bodyPr anchor="t"/>
          <a:lstStyle>
            <a:lvl1pPr algn="l">
              <a:lnSpc>
                <a:spcPct val="100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de-DE" noProof="0"/>
              <a:t>Mastertitelformat bearbeiten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457579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7988" y="349610"/>
            <a:ext cx="11376025" cy="3511190"/>
          </a:xfrm>
        </p:spPr>
        <p:txBody>
          <a:bodyPr anchor="t"/>
          <a:lstStyle>
            <a:lvl1pPr algn="l">
              <a:lnSpc>
                <a:spcPct val="100000"/>
              </a:lnSpc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de-DE" noProof="0"/>
              <a:t>Mastertitelformat bearbeiten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20239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8" y="817500"/>
            <a:ext cx="11376024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Enhancement of medium-temperature heat-treated SRF cavities for high quality and high gradient | Julia Goedecke, June 9-12, 2026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733408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988" y="1406427"/>
            <a:ext cx="5616575" cy="5010249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4"/>
          </p:nvPr>
        </p:nvSpPr>
        <p:spPr>
          <a:xfrm>
            <a:off x="6167439" y="1406427"/>
            <a:ext cx="5616574" cy="5010249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Enhancement of medium-temperature heat-treated SRF cavities for high quality and high gradient | Julia Goedecke, June 9-12, 2026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548715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3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989" y="1406427"/>
            <a:ext cx="3708400" cy="5010249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4"/>
          </p:nvPr>
        </p:nvSpPr>
        <p:spPr>
          <a:xfrm>
            <a:off x="4259263" y="1406427"/>
            <a:ext cx="3673475" cy="5010249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5"/>
          </p:nvPr>
        </p:nvSpPr>
        <p:spPr>
          <a:xfrm>
            <a:off x="8075612" y="1406427"/>
            <a:ext cx="3708399" cy="5010249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Enhancement of medium-temperature heat-treated SRF cavities for high quality and high gradient | Julia Goedecke, June 9-12, 2026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8348024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8" y="1406427"/>
            <a:ext cx="5616575" cy="2454374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8" y="3963533"/>
            <a:ext cx="5616575" cy="2454374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10" name="Bildplatzhalter 6"/>
          <p:cNvSpPr>
            <a:spLocks noGrp="1"/>
          </p:cNvSpPr>
          <p:nvPr>
            <p:ph type="pic" sz="quarter" idx="14"/>
          </p:nvPr>
        </p:nvSpPr>
        <p:spPr>
          <a:xfrm>
            <a:off x="6167437" y="1449389"/>
            <a:ext cx="5616576" cy="241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  <p:sp>
        <p:nvSpPr>
          <p:cNvPr id="11" name="Bildplatzhalter 6"/>
          <p:cNvSpPr>
            <a:spLocks noGrp="1"/>
          </p:cNvSpPr>
          <p:nvPr>
            <p:ph type="pic" sz="quarter" idx="17"/>
          </p:nvPr>
        </p:nvSpPr>
        <p:spPr>
          <a:xfrm>
            <a:off x="6167438" y="4005263"/>
            <a:ext cx="5616576" cy="2412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Enhancement of medium-temperature heat-treated SRF cavities for high quality and high gradient | Julia Goedecke, June 9-12, 2026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71160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8" y="1406427"/>
            <a:ext cx="5616575" cy="2454374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8" y="3963533"/>
            <a:ext cx="5616575" cy="2454374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12" name="Inhaltsplatzhalter 5">
            <a:extLst>
              <a:ext uri="{FF2B5EF4-FFF2-40B4-BE49-F238E27FC236}">
                <a16:creationId xmlns:a16="http://schemas.microsoft.com/office/drawing/2014/main" id="{2E8BFC49-6C4E-4A78-A7A9-0AB60943F6F7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167438" y="1449388"/>
            <a:ext cx="5616574" cy="2411412"/>
          </a:xfr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r>
              <a:rPr lang="de-DE" dirty="0" err="1"/>
              <a:t>Object</a:t>
            </a:r>
            <a:r>
              <a:rPr lang="de-DE" dirty="0"/>
              <a:t> </a:t>
            </a:r>
          </a:p>
        </p:txBody>
      </p:sp>
      <p:sp>
        <p:nvSpPr>
          <p:cNvPr id="13" name="Inhaltsplatzhalter 5">
            <a:extLst>
              <a:ext uri="{FF2B5EF4-FFF2-40B4-BE49-F238E27FC236}">
                <a16:creationId xmlns:a16="http://schemas.microsoft.com/office/drawing/2014/main" id="{6B2B23C8-8ABC-4DC4-A6B8-3AA482F34140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6167438" y="4005263"/>
            <a:ext cx="5616574" cy="2411412"/>
          </a:xfr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r>
              <a:rPr lang="de-DE" dirty="0" err="1"/>
              <a:t>Object</a:t>
            </a:r>
            <a:r>
              <a:rPr lang="de-DE" dirty="0"/>
              <a:t>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Enhancement of medium-temperature heat-treated SRF cavities for high quality and high gradient | Julia Goedecke, June 9-12, 2026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858788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07988" y="349611"/>
            <a:ext cx="11376024" cy="45109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7" y="1406427"/>
            <a:ext cx="11376025" cy="501024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endParaRPr lang="en-US" noProof="0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A2648930-2178-4877-B88B-682D2D03C299}"/>
              </a:ext>
            </a:extLst>
          </p:cNvPr>
          <p:cNvSpPr txBox="1"/>
          <p:nvPr userDrawn="1"/>
        </p:nvSpPr>
        <p:spPr>
          <a:xfrm>
            <a:off x="403112" y="6580800"/>
            <a:ext cx="436304" cy="18684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defPPr>
              <a:defRPr lang="en-US"/>
            </a:defPPr>
            <a:lvl1pPr>
              <a:defRPr sz="1000"/>
            </a:lvl1pPr>
          </a:lstStyle>
          <a:p>
            <a:pPr lvl="0"/>
            <a:r>
              <a:rPr lang="de-DE" b="1" dirty="0">
                <a:solidFill>
                  <a:schemeClr val="accent1"/>
                </a:solidFill>
              </a:rPr>
              <a:t>DESY</a:t>
            </a:r>
            <a:r>
              <a:rPr lang="de-DE" b="1" dirty="0">
                <a:solidFill>
                  <a:schemeClr val="accent2"/>
                </a:solidFill>
              </a:rPr>
              <a:t>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9416" y="6580800"/>
            <a:ext cx="9901099" cy="18684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/>
              <a:t>| Enhancement of medium-temperature heat-treated SRF cavities for high quality and high gradient | Julia Goedecke, June 9-12, 2026</a:t>
            </a:r>
            <a:endParaRPr lang="en-US" dirty="0"/>
          </a:p>
        </p:txBody>
      </p:sp>
      <p:sp>
        <p:nvSpPr>
          <p:cNvPr id="14" name="Textfeld 13"/>
          <p:cNvSpPr txBox="1"/>
          <p:nvPr userDrawn="1"/>
        </p:nvSpPr>
        <p:spPr>
          <a:xfrm>
            <a:off x="10848528" y="6580800"/>
            <a:ext cx="935485" cy="18684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US" sz="1000" b="1" noProof="0" dirty="0"/>
              <a:t>Page </a:t>
            </a:r>
            <a:fld id="{0427E4B2-AC28-443E-BE04-5CD55098A90B}" type="slidenum">
              <a:rPr lang="en-US" sz="1000" b="1" noProof="0" smtClean="0"/>
              <a:pPr algn="r"/>
              <a:t>‹#›</a:t>
            </a:fld>
            <a:endParaRPr lang="en-US" sz="1000" b="1" noProof="0" dirty="0"/>
          </a:p>
        </p:txBody>
      </p:sp>
    </p:spTree>
    <p:extLst>
      <p:ext uri="{BB962C8B-B14F-4D97-AF65-F5344CB8AC3E}">
        <p14:creationId xmlns:p14="http://schemas.microsoft.com/office/powerpoint/2010/main" val="2845299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1" r:id="rId2"/>
    <p:sldLayoutId id="2147483672" r:id="rId3"/>
    <p:sldLayoutId id="2147483680" r:id="rId4"/>
    <p:sldLayoutId id="2147483662" r:id="rId5"/>
    <p:sldLayoutId id="2147483668" r:id="rId6"/>
    <p:sldLayoutId id="2147483673" r:id="rId7"/>
    <p:sldLayoutId id="2147483670" r:id="rId8"/>
    <p:sldLayoutId id="2147483678" r:id="rId9"/>
    <p:sldLayoutId id="2147483674" r:id="rId10"/>
    <p:sldLayoutId id="2147483679" r:id="rId11"/>
    <p:sldLayoutId id="2147483675" r:id="rId12"/>
    <p:sldLayoutId id="2147483669" r:id="rId13"/>
    <p:sldLayoutId id="2147483676" r:id="rId14"/>
    <p:sldLayoutId id="2147483677" r:id="rId15"/>
    <p:sldLayoutId id="2147483666" r:id="rId16"/>
    <p:sldLayoutId id="2147483667" r:id="rId17"/>
    <p:sldLayoutId id="2147483681" r:id="rId18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61950" indent="-361950" algn="l" defTabSz="914400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tabLst>
          <a:tab pos="361950" algn="l"/>
        </a:tabLst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28650" indent="-2667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95350" indent="-2667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62050" indent="-2667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438275" indent="-276225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13" userDrawn="1">
          <p15:clr>
            <a:srgbClr val="F26B43"/>
          </p15:clr>
        </p15:guide>
        <p15:guide id="2" pos="3885" userDrawn="1">
          <p15:clr>
            <a:srgbClr val="F26B43"/>
          </p15:clr>
        </p15:guide>
        <p15:guide id="3" pos="3795" userDrawn="1">
          <p15:clr>
            <a:srgbClr val="F26B43"/>
          </p15:clr>
        </p15:guide>
        <p15:guide id="4" pos="7423" userDrawn="1">
          <p15:clr>
            <a:srgbClr val="F26B43"/>
          </p15:clr>
        </p15:guide>
        <p15:guide id="5" pos="257" userDrawn="1">
          <p15:clr>
            <a:srgbClr val="F26B43"/>
          </p15:clr>
        </p15:guide>
        <p15:guide id="6" orient="horz" pos="4042" userDrawn="1">
          <p15:clr>
            <a:srgbClr val="F26B43"/>
          </p15:clr>
        </p15:guide>
        <p15:guide id="7" orient="horz" pos="2432" userDrawn="1">
          <p15:clr>
            <a:srgbClr val="F26B43"/>
          </p15:clr>
        </p15:guide>
        <p15:guide id="8" orient="horz" pos="2523" userDrawn="1">
          <p15:clr>
            <a:srgbClr val="F26B43"/>
          </p15:clr>
        </p15:guide>
        <p15:guide id="9" pos="2593" userDrawn="1">
          <p15:clr>
            <a:srgbClr val="F26B43"/>
          </p15:clr>
        </p15:guide>
        <p15:guide id="10" pos="2683" userDrawn="1">
          <p15:clr>
            <a:srgbClr val="F26B43"/>
          </p15:clr>
        </p15:guide>
        <p15:guide id="11" pos="4997" userDrawn="1">
          <p15:clr>
            <a:srgbClr val="F26B43"/>
          </p15:clr>
        </p15:guide>
        <p15:guide id="12" pos="508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gif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png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image" Target="../media/image12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image" Target="../media/image12.e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6.png"/><Relationship Id="rId7" Type="http://schemas.openxmlformats.org/officeDocument/2006/relationships/image" Target="../media/image12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1.png"/><Relationship Id="rId4" Type="http://schemas.openxmlformats.org/officeDocument/2006/relationships/image" Target="../media/image6.png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gif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5" Type="http://schemas.openxmlformats.org/officeDocument/2006/relationships/image" Target="../media/image16.gif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gif"/><Relationship Id="rId5" Type="http://schemas.openxmlformats.org/officeDocument/2006/relationships/image" Target="../media/image5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07989" y="349611"/>
            <a:ext cx="9720460" cy="1855254"/>
          </a:xfrm>
        </p:spPr>
        <p:txBody>
          <a:bodyPr/>
          <a:lstStyle/>
          <a:p>
            <a:pPr algn="ctr"/>
            <a:r>
              <a:rPr lang="en-US" sz="3600" dirty="0"/>
              <a:t>Update: Enhancement of medium-temperature heat-treated 1.3 GHz SRF cavities for high quality and high gradient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/>
          </p:nvPr>
        </p:nvSpPr>
        <p:spPr>
          <a:xfrm>
            <a:off x="414396" y="2584611"/>
            <a:ext cx="11369549" cy="700373"/>
          </a:xfrm>
        </p:spPr>
        <p:txBody>
          <a:bodyPr/>
          <a:lstStyle/>
          <a:p>
            <a:r>
              <a:rPr lang="de-D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Julia </a:t>
            </a:r>
            <a:r>
              <a:rPr lang="de-DE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Goedecke</a:t>
            </a:r>
            <a:r>
              <a:rPr lang="de-D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 the complete SRF team</a:t>
            </a:r>
          </a:p>
          <a:p>
            <a:endParaRPr lang="de-DE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de-DE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TTC 2026, </a:t>
            </a:r>
            <a:r>
              <a:rPr lang="de-D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9.–12. June 2026 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4D956C37-6E40-4797-954C-BA3DBF9996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7688" y="5387016"/>
            <a:ext cx="1063165" cy="1063165"/>
          </a:xfrm>
          <a:prstGeom prst="rect">
            <a:avLst/>
          </a:prstGeom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id="{A43E77D1-07E8-4062-8B41-FB5B78718A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2755" y="5918599"/>
            <a:ext cx="2745573" cy="58979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E4B45A8-1EDA-A74A-B47E-212EE3D510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47316" y="116632"/>
            <a:ext cx="2144684" cy="1021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2346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E2E2800-52DC-4664-98EB-6E3DFBC88B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Enhancement of medium-temperature heat-treated SRF cavities for high quality and high gradient | Julia Goedecke, June 9-12, 2026</a:t>
            </a:r>
            <a:endParaRPr lang="en-US" noProof="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7516B3B-E108-E2E5-7998-583D85FD88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7316" y="116632"/>
            <a:ext cx="2144684" cy="1021278"/>
          </a:xfrm>
          <a:prstGeom prst="rect">
            <a:avLst/>
          </a:prstGeom>
        </p:spPr>
      </p:pic>
      <p:sp>
        <p:nvSpPr>
          <p:cNvPr id="19" name="Rechteck 4">
            <a:extLst>
              <a:ext uri="{FF2B5EF4-FFF2-40B4-BE49-F238E27FC236}">
                <a16:creationId xmlns:a16="http://schemas.microsoft.com/office/drawing/2014/main" id="{1EA8C0CA-85AA-6EC0-4446-DAA3A26FB9FF}"/>
              </a:ext>
            </a:extLst>
          </p:cNvPr>
          <p:cNvSpPr/>
          <p:nvPr/>
        </p:nvSpPr>
        <p:spPr>
          <a:xfrm>
            <a:off x="5933980" y="1463873"/>
            <a:ext cx="592266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>
                <a:latin typeface="TeXGyreTermes-Regular"/>
              </a:rPr>
              <a:t>additional new data: 1RI12 (fine grain) &amp; 1Z13 (medium grain)</a:t>
            </a:r>
            <a:endParaRPr lang="en-US" sz="1800" b="0" i="0" u="none" strike="noStrike" baseline="0" dirty="0">
              <a:latin typeface="TeXGyreTermes-Regular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1800" b="0" i="0" u="none" strike="noStrike" baseline="0" dirty="0">
              <a:latin typeface="TeXGyreTermes-Regular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>
                <a:latin typeface="TeXGyreTermes-Regular"/>
              </a:rPr>
              <a:t>1RI12 HFQS appears already with a </a:t>
            </a:r>
            <a:r>
              <a:rPr lang="en-US" sz="1800" dirty="0" err="1">
                <a:latin typeface="Brush Script MT" panose="03060802040406070304" pitchFamily="66" charset="0"/>
              </a:rPr>
              <a:t>l</a:t>
            </a:r>
            <a:r>
              <a:rPr lang="en-US" baseline="-25000" dirty="0" err="1">
                <a:latin typeface="TeXGyreTermes-Regular"/>
              </a:rPr>
              <a:t>dif</a:t>
            </a:r>
            <a:r>
              <a:rPr lang="en-US" dirty="0">
                <a:latin typeface="TeXGyreTermes-Regular"/>
              </a:rPr>
              <a:t> of 2500 nm (approx. 330°C for 3½h)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dirty="0">
              <a:latin typeface="TeXGyreTermes-Regular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>
                <a:latin typeface="TeXGyreTermes-Regular"/>
              </a:rPr>
              <a:t>1Z13 </a:t>
            </a:r>
            <a:r>
              <a:rPr lang="en-US" sz="1800" b="0" i="0" u="none" strike="noStrike" baseline="0" dirty="0">
                <a:latin typeface="TeXGyreTermes-Regular"/>
              </a:rPr>
              <a:t>a hint of an HFQS is observed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consists of MG niobium material from a completely different niobium supplier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800" b="0" i="0" u="none" strike="noStrike" baseline="0" dirty="0">
              <a:latin typeface="TeXGyreTermes-Regular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0" i="0" u="none" strike="noStrike" baseline="0" dirty="0">
                <a:latin typeface="TeXGyreTermes-Regular"/>
              </a:rPr>
              <a:t>cleanliness of the niobium RF surface of this new cavity </a:t>
            </a:r>
            <a:r>
              <a:rPr lang="en-US" sz="1800" b="0" i="0" u="none" strike="noStrike" baseline="0" dirty="0">
                <a:latin typeface="TeXGyreTermes-Regular"/>
              </a:rPr>
              <a:t>is still relatively low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800" b="0" i="0" u="none" strike="noStrike" baseline="0" dirty="0">
              <a:latin typeface="TeXGyreTermes-Regular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reflected in the increased annealing pressure          𝑝</a:t>
            </a:r>
            <a:r>
              <a:rPr lang="en-US" baseline="-25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max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= 3.7 · 10</a:t>
            </a:r>
            <a:r>
              <a:rPr lang="en-US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−5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mbar (usually 10</a:t>
            </a:r>
            <a:r>
              <a:rPr lang="en-US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−7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mbar)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how pressure during heating affects performance is subject of ongoing research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CA375F4-6D23-CE6D-0D91-0EB76D2A9C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76" y="1411200"/>
            <a:ext cx="5141233" cy="3600000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2E6F086-CA85-F28E-F077-D3991F6094BB}"/>
              </a:ext>
            </a:extLst>
          </p:cNvPr>
          <p:cNvCxnSpPr>
            <a:cxnSpLocks/>
          </p:cNvCxnSpPr>
          <p:nvPr/>
        </p:nvCxnSpPr>
        <p:spPr>
          <a:xfrm flipH="1" flipV="1">
            <a:off x="4599364" y="2997188"/>
            <a:ext cx="1334616" cy="287796"/>
          </a:xfrm>
          <a:prstGeom prst="straightConnector1">
            <a:avLst/>
          </a:prstGeom>
          <a:ln w="19050">
            <a:solidFill>
              <a:srgbClr val="00AA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C95D7073-DB6C-1539-F3F1-4439A4E5D089}"/>
              </a:ext>
            </a:extLst>
          </p:cNvPr>
          <p:cNvCxnSpPr>
            <a:cxnSpLocks/>
          </p:cNvCxnSpPr>
          <p:nvPr/>
        </p:nvCxnSpPr>
        <p:spPr>
          <a:xfrm flipH="1">
            <a:off x="4241794" y="2420888"/>
            <a:ext cx="1692186" cy="101120"/>
          </a:xfrm>
          <a:prstGeom prst="straightConnector1">
            <a:avLst/>
          </a:prstGeom>
          <a:ln w="190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el 1">
            <a:extLst>
              <a:ext uri="{FF2B5EF4-FFF2-40B4-BE49-F238E27FC236}">
                <a16:creationId xmlns:a16="http://schemas.microsoft.com/office/drawing/2014/main" id="{C4504406-82D9-40F7-0D97-6F4C114B87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349611"/>
            <a:ext cx="11376024" cy="451098"/>
          </a:xfrm>
        </p:spPr>
        <p:txBody>
          <a:bodyPr/>
          <a:lstStyle/>
          <a:p>
            <a:r>
              <a:rPr lang="en-US" dirty="0"/>
              <a:t>New mid-T data with long diffusion length </a:t>
            </a:r>
            <a:r>
              <a:rPr lang="en-US" sz="4000" dirty="0" err="1">
                <a:latin typeface="Brush Script MT" panose="03060802040406070304" pitchFamily="66" charset="0"/>
              </a:rPr>
              <a:t>l</a:t>
            </a:r>
            <a:r>
              <a:rPr lang="en-US" baseline="-25000" dirty="0" err="1"/>
              <a:t>dif</a:t>
            </a:r>
            <a:endParaRPr lang="en-US" sz="4000" dirty="0">
              <a:latin typeface="Brush Script MT" panose="03060802040406070304" pitchFamily="66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106EB36-7488-B0C7-039D-CC5BF2BEE8F9}"/>
              </a:ext>
            </a:extLst>
          </p:cNvPr>
          <p:cNvSpPr txBox="1"/>
          <p:nvPr/>
        </p:nvSpPr>
        <p:spPr>
          <a:xfrm>
            <a:off x="4857323" y="1663870"/>
            <a:ext cx="7632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T = 2 K</a:t>
            </a:r>
            <a:endParaRPr lang="en-US" sz="1400" dirty="0" err="1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61C5E84-1A7A-996C-E3C9-CF182C52C1C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1RI12: HFQS with </a:t>
            </a:r>
            <a:r>
              <a:rPr lang="en-US" sz="2000" dirty="0" err="1">
                <a:latin typeface="Brush Script MT" panose="03060802040406070304" pitchFamily="66" charset="0"/>
              </a:rPr>
              <a:t>l</a:t>
            </a:r>
            <a:r>
              <a:rPr lang="en-US" baseline="-25000" dirty="0" err="1"/>
              <a:t>dif</a:t>
            </a:r>
            <a:r>
              <a:rPr lang="en-US" dirty="0"/>
              <a:t> =2500 nm, 1Z13: hint of HFQS</a:t>
            </a:r>
          </a:p>
        </p:txBody>
      </p:sp>
    </p:spTree>
    <p:extLst>
      <p:ext uri="{BB962C8B-B14F-4D97-AF65-F5344CB8AC3E}">
        <p14:creationId xmlns:p14="http://schemas.microsoft.com/office/powerpoint/2010/main" val="38283435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6D48AD8-110D-D41B-9A15-8EA688CE37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0" y="1918800"/>
            <a:ext cx="5527078" cy="3600000"/>
          </a:xfrm>
          <a:prstGeom prst="rect">
            <a:avLst/>
          </a:prstGeom>
        </p:spPr>
      </p:pic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E2E2800-52DC-4664-98EB-6E3DFBC88B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Enhancement of medium-temperature heat-treated SRF cavities for high quality and high gradient | Julia Goedecke, June 9-12, 2026</a:t>
            </a:r>
            <a:endParaRPr lang="en-US" noProof="0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4D837A03-9048-4BC1-AAAF-90C751C4A07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Upward trend of R</a:t>
            </a:r>
            <a:r>
              <a:rPr lang="en-US" baseline="-25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BCS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with increasing </a:t>
            </a:r>
            <a:r>
              <a:rPr lang="en-US" sz="2000" dirty="0" err="1">
                <a:latin typeface="Brush Script MT" panose="03060802040406070304" pitchFamily="66" charset="0"/>
              </a:rPr>
              <a:t>l</a:t>
            </a:r>
            <a:r>
              <a:rPr lang="en-US" baseline="-25000" dirty="0" err="1"/>
              <a:t>dif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endParaRPr lang="en-US" dirty="0"/>
          </a:p>
        </p:txBody>
      </p:sp>
      <p:sp>
        <p:nvSpPr>
          <p:cNvPr id="17" name="Titel 1">
            <a:extLst>
              <a:ext uri="{FF2B5EF4-FFF2-40B4-BE49-F238E27FC236}">
                <a16:creationId xmlns:a16="http://schemas.microsoft.com/office/drawing/2014/main" id="{8A42C6B2-B19B-4484-82EA-61C4AB03C2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349611"/>
            <a:ext cx="11376024" cy="451098"/>
          </a:xfrm>
        </p:spPr>
        <p:txBody>
          <a:bodyPr/>
          <a:lstStyle/>
          <a:p>
            <a:r>
              <a:rPr lang="en-US" dirty="0"/>
              <a:t>R</a:t>
            </a:r>
            <a:r>
              <a:rPr lang="en-US" baseline="-25000" dirty="0"/>
              <a:t>BCS</a:t>
            </a:r>
            <a:r>
              <a:rPr lang="en-US" dirty="0"/>
              <a:t> resistance of mid-T heat treated cavities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2062BCC-147C-D5AA-A8A6-B70EEF078F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47316" y="116632"/>
            <a:ext cx="2144684" cy="1021278"/>
          </a:xfrm>
          <a:prstGeom prst="rect">
            <a:avLst/>
          </a:prstGeom>
        </p:spPr>
      </p:pic>
      <p:pic>
        <p:nvPicPr>
          <p:cNvPr id="16" name="Grafik 59">
            <a:extLst>
              <a:ext uri="{FF2B5EF4-FFF2-40B4-BE49-F238E27FC236}">
                <a16:creationId xmlns:a16="http://schemas.microsoft.com/office/drawing/2014/main" id="{CFD1334E-97BB-CB84-6033-5E1C854BA39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73036">
            <a:off x="5314034" y="1654592"/>
            <a:ext cx="765075" cy="670836"/>
          </a:xfrm>
          <a:prstGeom prst="rect">
            <a:avLst/>
          </a:prstGeom>
        </p:spPr>
      </p:pic>
      <p:sp>
        <p:nvSpPr>
          <p:cNvPr id="18" name="Rechteck 4">
            <a:extLst>
              <a:ext uri="{FF2B5EF4-FFF2-40B4-BE49-F238E27FC236}">
                <a16:creationId xmlns:a16="http://schemas.microsoft.com/office/drawing/2014/main" id="{36AF44B6-EC03-A968-A417-22A99CB5D60A}"/>
              </a:ext>
            </a:extLst>
          </p:cNvPr>
          <p:cNvSpPr/>
          <p:nvPr/>
        </p:nvSpPr>
        <p:spPr>
          <a:xfrm>
            <a:off x="6150004" y="1916832"/>
            <a:ext cx="592266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mid-T heat treatments affect the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en-US" sz="1800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BCS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resistance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generally lower than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en-US" sz="1800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BCS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baseline treated cavities (above 8 </a:t>
            </a: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nΩ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800" b="0" i="0" u="none" strike="noStrike" baseline="0" dirty="0">
              <a:latin typeface="TeXGyreTermes-Regular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correlation can be observed between the diffusion length and the R</a:t>
            </a:r>
            <a:r>
              <a:rPr lang="en-US" baseline="-25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BCS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upward trend of R</a:t>
            </a:r>
            <a:r>
              <a:rPr lang="en-US" baseline="-25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BCS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for </a:t>
            </a:r>
            <a:r>
              <a:rPr lang="en-US" sz="1800" dirty="0" err="1">
                <a:latin typeface="Brush Script MT" panose="03060802040406070304" pitchFamily="66" charset="0"/>
              </a:rPr>
              <a:t>l</a:t>
            </a:r>
            <a:r>
              <a:rPr lang="en-US" baseline="-25000" dirty="0" err="1">
                <a:latin typeface="TeXGyreTermes-Regular"/>
              </a:rPr>
              <a:t>dif</a:t>
            </a:r>
            <a:r>
              <a:rPr lang="en-US" dirty="0">
                <a:latin typeface="Brush Script MT" panose="03060802040406070304" pitchFamily="66" charset="0"/>
              </a:rPr>
              <a:t>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&gt; 740 nm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TeXGyreTermes-Regular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/>
            <a:endParaRPr lang="en-US" dirty="0">
              <a:latin typeface="TeXGyreTermes-Regular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2EF7B9C-CE30-57B9-579B-803176FBC85C}"/>
              </a:ext>
            </a:extLst>
          </p:cNvPr>
          <p:cNvSpPr txBox="1"/>
          <p:nvPr/>
        </p:nvSpPr>
        <p:spPr>
          <a:xfrm>
            <a:off x="4443733" y="1990010"/>
            <a:ext cx="7632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T = 2 K</a:t>
            </a:r>
            <a:endParaRPr lang="en-US" sz="1400" dirty="0" err="1"/>
          </a:p>
        </p:txBody>
      </p:sp>
    </p:spTree>
    <p:extLst>
      <p:ext uri="{BB962C8B-B14F-4D97-AF65-F5344CB8AC3E}">
        <p14:creationId xmlns:p14="http://schemas.microsoft.com/office/powerpoint/2010/main" val="30072968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E2E2800-52DC-4664-98EB-6E3DFBC88B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Enhancement of medium-temperature heat-treated SRF cavities for high quality and high gradient | Julia Goedecke, June 9-12, 2026</a:t>
            </a:r>
            <a:endParaRPr lang="en-US" noProof="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2062BCC-147C-D5AA-A8A6-B70EEF078F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7316" y="116632"/>
            <a:ext cx="2144684" cy="102127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59F67E0-3A6C-6892-DE35-63DCD17DCD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0" y="1918800"/>
            <a:ext cx="5527078" cy="3600000"/>
          </a:xfrm>
          <a:prstGeom prst="rect">
            <a:avLst/>
          </a:prstGeom>
        </p:spPr>
      </p:pic>
      <p:sp>
        <p:nvSpPr>
          <p:cNvPr id="20" name="Rechteck 4">
            <a:extLst>
              <a:ext uri="{FF2B5EF4-FFF2-40B4-BE49-F238E27FC236}">
                <a16:creationId xmlns:a16="http://schemas.microsoft.com/office/drawing/2014/main" id="{49429275-60A3-D72B-EDAF-23B3B3CD8EDF}"/>
              </a:ext>
            </a:extLst>
          </p:cNvPr>
          <p:cNvSpPr/>
          <p:nvPr/>
        </p:nvSpPr>
        <p:spPr>
          <a:xfrm>
            <a:off x="6150004" y="1916832"/>
            <a:ext cx="592266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mid-T heat treatments affect the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en-US" sz="1800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BCS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resistance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generally lower than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en-US" sz="1800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BCS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baseline treated cavities (above 8 </a:t>
            </a: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nΩ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800" b="0" i="0" u="none" strike="noStrike" baseline="0" dirty="0">
              <a:latin typeface="TeXGyreTermes-Regular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correlation can be observed between the diffusion length and the R</a:t>
            </a:r>
            <a:r>
              <a:rPr lang="en-US" baseline="-25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BCS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upward trend of R</a:t>
            </a:r>
            <a:r>
              <a:rPr lang="en-US" baseline="-25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BCS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for </a:t>
            </a:r>
            <a:r>
              <a:rPr lang="en-US" sz="1800" dirty="0" err="1">
                <a:latin typeface="Brush Script MT" panose="03060802040406070304" pitchFamily="66" charset="0"/>
              </a:rPr>
              <a:t>l</a:t>
            </a:r>
            <a:r>
              <a:rPr lang="en-US" baseline="-25000" dirty="0" err="1">
                <a:latin typeface="TeXGyreTermes-Regular"/>
              </a:rPr>
              <a:t>dif</a:t>
            </a:r>
            <a:r>
              <a:rPr lang="en-US" dirty="0">
                <a:latin typeface="Brush Script MT" panose="03060802040406070304" pitchFamily="66" charset="0"/>
              </a:rPr>
              <a:t>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&gt; 740 nm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TeXGyreTermes-Regular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TeXGyreTermes-Regular"/>
              </a:rPr>
              <a:t>new data also fits in very well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>
                <a:latin typeface="TeXGyreTermes-Regular"/>
              </a:rPr>
              <a:t>2x800°C -&gt; mid-T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b="0" i="0" u="none" strike="noStrike" baseline="0" dirty="0">
                <a:latin typeface="TeXGyreTermes-Regular"/>
              </a:rPr>
              <a:t>4x900°C -&gt; mid-T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/>
            <a:endParaRPr lang="en-US" dirty="0">
              <a:latin typeface="TeXGyreTermes-Regular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1CD75CA-7A7E-E7E1-3AC0-1E971A8CABD4}"/>
              </a:ext>
            </a:extLst>
          </p:cNvPr>
          <p:cNvSpPr txBox="1"/>
          <p:nvPr/>
        </p:nvSpPr>
        <p:spPr>
          <a:xfrm>
            <a:off x="4443733" y="1990010"/>
            <a:ext cx="7632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T = 2 K</a:t>
            </a:r>
            <a:endParaRPr lang="en-US" sz="1400" dirty="0" err="1"/>
          </a:p>
        </p:txBody>
      </p:sp>
      <p:sp>
        <p:nvSpPr>
          <p:cNvPr id="10" name="Textplatzhalter 6">
            <a:extLst>
              <a:ext uri="{FF2B5EF4-FFF2-40B4-BE49-F238E27FC236}">
                <a16:creationId xmlns:a16="http://schemas.microsoft.com/office/drawing/2014/main" id="{528F8414-3287-D1A9-F57C-C65A6A7B668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/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Upward trend of R</a:t>
            </a:r>
            <a:r>
              <a:rPr lang="en-US" baseline="-25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BCS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with increasing </a:t>
            </a:r>
            <a:r>
              <a:rPr lang="en-US" sz="2000" dirty="0" err="1">
                <a:latin typeface="Brush Script MT" panose="03060802040406070304" pitchFamily="66" charset="0"/>
              </a:rPr>
              <a:t>l</a:t>
            </a:r>
            <a:r>
              <a:rPr lang="en-US" baseline="-25000" dirty="0" err="1"/>
              <a:t>dif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/>
              <a:t>is also consistent with new data</a:t>
            </a:r>
            <a:endParaRPr lang="en-US" dirty="0"/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3F13E819-B0EC-4135-8F38-396BE1AA15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349611"/>
            <a:ext cx="11376024" cy="451098"/>
          </a:xfrm>
        </p:spPr>
        <p:txBody>
          <a:bodyPr/>
          <a:lstStyle/>
          <a:p>
            <a:r>
              <a:rPr lang="en-US" dirty="0"/>
              <a:t>R</a:t>
            </a:r>
            <a:r>
              <a:rPr lang="en-US" baseline="-25000" dirty="0"/>
              <a:t>BCS</a:t>
            </a:r>
            <a:r>
              <a:rPr lang="en-US" dirty="0"/>
              <a:t> resistance of mid-T heat treated cavities</a:t>
            </a:r>
          </a:p>
        </p:txBody>
      </p:sp>
    </p:spTree>
    <p:extLst>
      <p:ext uri="{BB962C8B-B14F-4D97-AF65-F5344CB8AC3E}">
        <p14:creationId xmlns:p14="http://schemas.microsoft.com/office/powerpoint/2010/main" val="7075952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E2E2800-52DC-4664-98EB-6E3DFBC88B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Enhancement of medium-temperature heat-treated SRF cavities for high quality and high gradient | Julia Goedecke, June 9-12, 2026</a:t>
            </a:r>
            <a:endParaRPr lang="en-US" noProof="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7516B3B-E108-E2E5-7998-583D85FD88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7316" y="116632"/>
            <a:ext cx="2144684" cy="1021278"/>
          </a:xfrm>
          <a:prstGeom prst="rect">
            <a:avLst/>
          </a:prstGeom>
        </p:spPr>
      </p:pic>
      <p:sp>
        <p:nvSpPr>
          <p:cNvPr id="16" name="Titel 1">
            <a:extLst>
              <a:ext uri="{FF2B5EF4-FFF2-40B4-BE49-F238E27FC236}">
                <a16:creationId xmlns:a16="http://schemas.microsoft.com/office/drawing/2014/main" id="{4A913BF5-71B5-3541-D58B-99B85D353E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349611"/>
            <a:ext cx="9504436" cy="451098"/>
          </a:xfrm>
        </p:spPr>
        <p:txBody>
          <a:bodyPr/>
          <a:lstStyle/>
          <a:p>
            <a:r>
              <a:rPr lang="en-US" dirty="0"/>
              <a:t>Mid-T heat treatment of single cell with 900°C as soft reset</a:t>
            </a:r>
            <a:endParaRPr lang="en-US" sz="4000" dirty="0">
              <a:latin typeface="Brush Script MT" panose="03060802040406070304" pitchFamily="66" charset="0"/>
            </a:endParaRPr>
          </a:p>
        </p:txBody>
      </p:sp>
      <p:sp>
        <p:nvSpPr>
          <p:cNvPr id="17" name="Textplatzhalter 2">
            <a:extLst>
              <a:ext uri="{FF2B5EF4-FFF2-40B4-BE49-F238E27FC236}">
                <a16:creationId xmlns:a16="http://schemas.microsoft.com/office/drawing/2014/main" id="{81A66A43-3AB5-3A69-A49C-33C5340A6F6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7987" y="1105532"/>
            <a:ext cx="11376025" cy="379252"/>
          </a:xfrm>
        </p:spPr>
        <p:txBody>
          <a:bodyPr/>
          <a:lstStyle/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Better performance than an 800°C soft reset</a:t>
            </a:r>
            <a:endParaRPr lang="de-DE" dirty="0"/>
          </a:p>
        </p:txBody>
      </p:sp>
      <p:sp>
        <p:nvSpPr>
          <p:cNvPr id="19" name="Rechteck 4">
            <a:extLst>
              <a:ext uri="{FF2B5EF4-FFF2-40B4-BE49-F238E27FC236}">
                <a16:creationId xmlns:a16="http://schemas.microsoft.com/office/drawing/2014/main" id="{1EA8C0CA-85AA-6EC0-4446-DAA3A26FB9FF}"/>
              </a:ext>
            </a:extLst>
          </p:cNvPr>
          <p:cNvSpPr/>
          <p:nvPr/>
        </p:nvSpPr>
        <p:spPr>
          <a:xfrm>
            <a:off x="5933980" y="1844824"/>
            <a:ext cx="59226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first 900°C soft resets on 1RI01, 1DE11, 1DE04, &amp; 1RI13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soft resets at 800 °C versus 900 °C followed by mid-T heat treatment with similar oxygen diffusion lengths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better performance can be observed in 𝑄</a:t>
            </a:r>
            <a:r>
              <a:rPr lang="en-US" baseline="-25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in each case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1800" b="0" i="0" u="none" strike="noStrike" baseline="0" dirty="0">
              <a:latin typeface="TeXGyreTermes-Regular"/>
            </a:endParaRP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9A40BEBB-CE6B-97C0-2321-6343B2B360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800" y="1771200"/>
            <a:ext cx="5206230" cy="3600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E1D0804-D6B7-BA1D-1DA3-1E592DB127FB}"/>
              </a:ext>
            </a:extLst>
          </p:cNvPr>
          <p:cNvSpPr txBox="1"/>
          <p:nvPr/>
        </p:nvSpPr>
        <p:spPr>
          <a:xfrm>
            <a:off x="4727848" y="4581128"/>
            <a:ext cx="7632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T = 2 K</a:t>
            </a:r>
            <a:endParaRPr lang="en-US" sz="1400" dirty="0" err="1"/>
          </a:p>
        </p:txBody>
      </p:sp>
    </p:spTree>
    <p:extLst>
      <p:ext uri="{BB962C8B-B14F-4D97-AF65-F5344CB8AC3E}">
        <p14:creationId xmlns:p14="http://schemas.microsoft.com/office/powerpoint/2010/main" val="29490214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E2E2800-52DC-4664-98EB-6E3DFBC88B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Enhancement of medium-temperature heat-treated SRF cavities for high quality and high gradient | Julia Goedecke, June 9-12, 2026</a:t>
            </a:r>
            <a:endParaRPr lang="en-US" noProof="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7516B3B-E108-E2E5-7998-583D85FD88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7316" y="116632"/>
            <a:ext cx="2144684" cy="1021278"/>
          </a:xfrm>
          <a:prstGeom prst="rect">
            <a:avLst/>
          </a:prstGeom>
        </p:spPr>
      </p:pic>
      <p:sp>
        <p:nvSpPr>
          <p:cNvPr id="19" name="Rechteck 4">
            <a:extLst>
              <a:ext uri="{FF2B5EF4-FFF2-40B4-BE49-F238E27FC236}">
                <a16:creationId xmlns:a16="http://schemas.microsoft.com/office/drawing/2014/main" id="{1EA8C0CA-85AA-6EC0-4446-DAA3A26FB9FF}"/>
              </a:ext>
            </a:extLst>
          </p:cNvPr>
          <p:cNvSpPr/>
          <p:nvPr/>
        </p:nvSpPr>
        <p:spPr>
          <a:xfrm>
            <a:off x="5933980" y="1844824"/>
            <a:ext cx="59226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first 900°C soft resets on 1RI01, 1DE11, 1DE04, &amp; 1RI13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soft resets at 800 °C versus 900 °C followed by mid-T heat treatment with similar oxygen diffusion lengths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better performance can be observed in 𝑄</a:t>
            </a:r>
            <a:r>
              <a:rPr lang="en-US" baseline="-25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in each case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1800" b="0" i="0" u="none" strike="noStrike" baseline="0" dirty="0">
              <a:latin typeface="TeXGyreTermes-Regular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58E907A-3437-3FD4-EB3F-C705A364C7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800" y="1771200"/>
            <a:ext cx="5206230" cy="3600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54D7D82-34FF-21F8-385E-2BF05FDF252A}"/>
              </a:ext>
            </a:extLst>
          </p:cNvPr>
          <p:cNvSpPr txBox="1"/>
          <p:nvPr/>
        </p:nvSpPr>
        <p:spPr>
          <a:xfrm>
            <a:off x="4727848" y="4581128"/>
            <a:ext cx="7632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T = 2 K</a:t>
            </a:r>
            <a:endParaRPr lang="en-US" sz="1400" dirty="0" err="1"/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6DE19320-8E0C-EE62-3513-6DEBF3ED72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349611"/>
            <a:ext cx="9504436" cy="451098"/>
          </a:xfrm>
        </p:spPr>
        <p:txBody>
          <a:bodyPr/>
          <a:lstStyle/>
          <a:p>
            <a:r>
              <a:rPr lang="en-US" dirty="0"/>
              <a:t>Mid-T heat treatment of single cell with 900°C as soft reset</a:t>
            </a:r>
            <a:endParaRPr lang="en-US" sz="4000" dirty="0">
              <a:latin typeface="Brush Script MT" panose="03060802040406070304" pitchFamily="66" charset="0"/>
            </a:endParaRPr>
          </a:p>
        </p:txBody>
      </p:sp>
      <p:sp>
        <p:nvSpPr>
          <p:cNvPr id="10" name="Textplatzhalter 2">
            <a:extLst>
              <a:ext uri="{FF2B5EF4-FFF2-40B4-BE49-F238E27FC236}">
                <a16:creationId xmlns:a16="http://schemas.microsoft.com/office/drawing/2014/main" id="{66F6BE5C-5282-A455-2E4A-79BF77084D8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7987" y="1105532"/>
            <a:ext cx="11376025" cy="379252"/>
          </a:xfrm>
        </p:spPr>
        <p:txBody>
          <a:bodyPr/>
          <a:lstStyle/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Better performance than an 800°C soft reset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270137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E2E2800-52DC-4664-98EB-6E3DFBC88B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Enhancement of medium-temperature heat-treated SRF cavities for high quality and high gradient | Julia Goedecke, June 9-12, 2026</a:t>
            </a:r>
            <a:endParaRPr lang="en-US" noProof="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7516B3B-E108-E2E5-7998-583D85FD88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7316" y="116632"/>
            <a:ext cx="2144684" cy="1021278"/>
          </a:xfrm>
          <a:prstGeom prst="rect">
            <a:avLst/>
          </a:prstGeom>
        </p:spPr>
      </p:pic>
      <p:sp>
        <p:nvSpPr>
          <p:cNvPr id="19" name="Rechteck 4">
            <a:extLst>
              <a:ext uri="{FF2B5EF4-FFF2-40B4-BE49-F238E27FC236}">
                <a16:creationId xmlns:a16="http://schemas.microsoft.com/office/drawing/2014/main" id="{1EA8C0CA-85AA-6EC0-4446-DAA3A26FB9FF}"/>
              </a:ext>
            </a:extLst>
          </p:cNvPr>
          <p:cNvSpPr/>
          <p:nvPr/>
        </p:nvSpPr>
        <p:spPr>
          <a:xfrm>
            <a:off x="5933980" y="1844824"/>
            <a:ext cx="592266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first 900°C soft resets on 1RI01, 1DE11, 1DE04, &amp; 1RI13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soft resets at 800 °C versus 900 °C followed by mid-T heat treatment with similar oxygen diffusion lengths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better performance can be observed in 𝑄</a:t>
            </a:r>
            <a:r>
              <a:rPr lang="en-US" baseline="-25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in each case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still unclear: no HFQS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 long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diffusion lengths for a 900°C reset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1800" b="0" i="0" u="none" strike="noStrike" baseline="0" dirty="0">
              <a:latin typeface="TeXGyreTermes-Regular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A003616-829F-985A-6B87-85E9F71461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68" y="1772816"/>
            <a:ext cx="5206230" cy="3600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033FB8A-7B51-4127-026D-A587F6E4127C}"/>
              </a:ext>
            </a:extLst>
          </p:cNvPr>
          <p:cNvSpPr txBox="1"/>
          <p:nvPr/>
        </p:nvSpPr>
        <p:spPr>
          <a:xfrm>
            <a:off x="4727848" y="4581128"/>
            <a:ext cx="7632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T = 2 K</a:t>
            </a:r>
            <a:endParaRPr lang="en-US" sz="1400" dirty="0" err="1"/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E4DAFC8B-ECE9-4263-33AC-38AD5F65AF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349611"/>
            <a:ext cx="9504436" cy="451098"/>
          </a:xfrm>
        </p:spPr>
        <p:txBody>
          <a:bodyPr/>
          <a:lstStyle/>
          <a:p>
            <a:r>
              <a:rPr lang="en-US" dirty="0"/>
              <a:t>Mid-T heat treatment of single cell with 900°C as soft reset</a:t>
            </a:r>
            <a:endParaRPr lang="en-US" sz="4000" dirty="0">
              <a:latin typeface="Brush Script MT" panose="03060802040406070304" pitchFamily="66" charset="0"/>
            </a:endParaRPr>
          </a:p>
        </p:txBody>
      </p:sp>
      <p:sp>
        <p:nvSpPr>
          <p:cNvPr id="10" name="Textplatzhalter 2">
            <a:extLst>
              <a:ext uri="{FF2B5EF4-FFF2-40B4-BE49-F238E27FC236}">
                <a16:creationId xmlns:a16="http://schemas.microsoft.com/office/drawing/2014/main" id="{0B4E36D5-E90F-CA44-979E-B1724C928CA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7987" y="1105532"/>
            <a:ext cx="11376025" cy="379252"/>
          </a:xfrm>
        </p:spPr>
        <p:txBody>
          <a:bodyPr/>
          <a:lstStyle/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Better performance than an 800°C soft reset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384878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E52C28F7-073A-8125-6935-23C136F3C9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02" y="1521086"/>
            <a:ext cx="5600097" cy="4020148"/>
          </a:xfrm>
          <a:prstGeom prst="rect">
            <a:avLst/>
          </a:prstGeom>
        </p:spPr>
      </p:pic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E2E2800-52DC-4664-98EB-6E3DFBC88B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Enhancement of medium-temperature heat-treated SRF cavities for high quality and high gradient | Julia Goedecke, June 9-12, 2026</a:t>
            </a:r>
            <a:endParaRPr lang="en-US" noProof="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2062BCC-147C-D5AA-A8A6-B70EEF078F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47316" y="116632"/>
            <a:ext cx="2144684" cy="1021278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F8F0FAB1-A594-1441-5900-C49CCE06AD9C}"/>
              </a:ext>
            </a:extLst>
          </p:cNvPr>
          <p:cNvSpPr/>
          <p:nvPr/>
        </p:nvSpPr>
        <p:spPr>
          <a:xfrm>
            <a:off x="2897551" y="4526618"/>
            <a:ext cx="292714" cy="486558"/>
          </a:xfrm>
          <a:prstGeom prst="roundRect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3" name="Rechteck 4">
            <a:extLst>
              <a:ext uri="{FF2B5EF4-FFF2-40B4-BE49-F238E27FC236}">
                <a16:creationId xmlns:a16="http://schemas.microsoft.com/office/drawing/2014/main" id="{62F3202F-4239-E4DE-546E-84C85EB2372C}"/>
              </a:ext>
            </a:extLst>
          </p:cNvPr>
          <p:cNvSpPr/>
          <p:nvPr/>
        </p:nvSpPr>
        <p:spPr>
          <a:xfrm>
            <a:off x="5933980" y="1857006"/>
            <a:ext cx="607802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hy do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900°C+mid T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perform better than the 800°C+mid T ? </a:t>
            </a:r>
          </a:p>
          <a:p>
            <a:endParaRPr lang="en-US" sz="1800" b="0" i="0" u="none" strike="noStrike" baseline="0" dirty="0">
              <a:latin typeface="TeXGyreTermes-Regular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i="0" u="none" strike="noStrike" baseline="0" dirty="0">
                <a:latin typeface="TeXGyreTermes-Regular"/>
              </a:rPr>
              <a:t>decreasing the </a:t>
            </a:r>
            <a:r>
              <a:rPr lang="en-US" sz="1800" b="0" i="0" u="none" strike="noStrike" baseline="0" dirty="0" err="1">
                <a:latin typeface="TeXGyreTermes-Regular"/>
              </a:rPr>
              <a:t>R</a:t>
            </a:r>
            <a:r>
              <a:rPr lang="en-US" sz="1800" b="0" i="0" u="none" strike="noStrike" baseline="-25000" dirty="0" err="1">
                <a:latin typeface="TeXGyreTermes-Regular"/>
              </a:rPr>
              <a:t>res</a:t>
            </a:r>
            <a:r>
              <a:rPr lang="en-US" sz="1800" b="0" i="0" u="none" strike="noStrike" baseline="0" dirty="0">
                <a:latin typeface="TeXGyreTermes-Regular"/>
              </a:rPr>
              <a:t> for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900°C+mid T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0" i="0" u="none" strike="noStrike" baseline="0" dirty="0">
                <a:latin typeface="TeXGyreTermes-Regular"/>
              </a:rPr>
              <a:t>instead of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800°C+mid 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b="0" i="0" u="none" strike="noStrike" baseline="0" dirty="0">
              <a:latin typeface="TeXGyreTermes-Regular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err="1">
                <a:latin typeface="TeXGyreTermes-Regular"/>
              </a:rPr>
              <a:t>R</a:t>
            </a:r>
            <a:r>
              <a:rPr lang="en-US" baseline="-25000" dirty="0" err="1">
                <a:latin typeface="TeXGyreTermes-Regular"/>
              </a:rPr>
              <a:t>res</a:t>
            </a:r>
            <a:r>
              <a:rPr lang="en-US" dirty="0">
                <a:latin typeface="TeXGyreTermes-Regular"/>
              </a:rPr>
              <a:t> is below 2 </a:t>
            </a: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nΩ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b="0" i="0" u="none" strike="noStrike" baseline="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n-US" b="0" i="0" u="none" strike="noStrike" baseline="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inned magnetic flux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affects</a:t>
            </a:r>
            <a:r>
              <a:rPr lang="en-US" b="0" i="0" u="none" strike="noStrike" baseline="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0" i="0" u="none" strike="noStrike" baseline="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en-US" b="0" i="0" u="none" strike="noStrike" baseline="-25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</a:t>
            </a:r>
            <a:endParaRPr lang="en-US" b="0" i="0" u="none" strike="noStrike" baseline="-25000" dirty="0">
              <a:latin typeface="TeXGyreTermes-Regular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grain boundaries and dislocations can pin the magnetic flux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by heating grain expand and a reduction of grain boundaries and dislocations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1800" b="0" i="0" u="none" strike="noStrike" baseline="0" dirty="0">
              <a:latin typeface="TeXGyreTermes-Regular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D153E72D-8880-8839-2DA8-69A1C845A24B}"/>
              </a:ext>
            </a:extLst>
          </p:cNvPr>
          <p:cNvSpPr/>
          <p:nvPr/>
        </p:nvSpPr>
        <p:spPr>
          <a:xfrm>
            <a:off x="2034000" y="3531160"/>
            <a:ext cx="292714" cy="1337999"/>
          </a:xfrm>
          <a:prstGeom prst="roundRect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C025E82F-4D1E-03BA-EEA3-14F071ACB7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residual resistance </a:t>
            </a:r>
            <a:r>
              <a:rPr lang="en-US" dirty="0" err="1"/>
              <a:t>R</a:t>
            </a:r>
            <a:r>
              <a:rPr lang="en-US" baseline="-25000" dirty="0" err="1"/>
              <a:t>res</a:t>
            </a:r>
            <a:endParaRPr lang="en-US" baseline="-25000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4236FAC-45BF-E366-67EF-5E00919C0D0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Low resistance for mid-T heat treated cavities with a 900°C soft reset</a:t>
            </a:r>
          </a:p>
        </p:txBody>
      </p:sp>
    </p:spTree>
    <p:extLst>
      <p:ext uri="{BB962C8B-B14F-4D97-AF65-F5344CB8AC3E}">
        <p14:creationId xmlns:p14="http://schemas.microsoft.com/office/powerpoint/2010/main" val="38104527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D9D18DE-6D0F-92F9-A980-4FC4041DDD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0" y="1051200"/>
            <a:ext cx="5005292" cy="3456000"/>
          </a:xfrm>
          <a:prstGeom prst="rect">
            <a:avLst/>
          </a:prstGeom>
        </p:spPr>
      </p:pic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E2E2800-52DC-4664-98EB-6E3DFBC88B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Enhancement of medium-temperature heat-treated SRF cavities for high quality and high gradient | Julia Goedecke, June 9-12, 2026</a:t>
            </a:r>
            <a:endParaRPr lang="en-US" noProof="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2062BCC-147C-D5AA-A8A6-B70EEF078F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47316" y="116632"/>
            <a:ext cx="2144684" cy="1021278"/>
          </a:xfrm>
          <a:prstGeom prst="rect">
            <a:avLst/>
          </a:prstGeom>
        </p:spPr>
      </p:pic>
      <p:sp>
        <p:nvSpPr>
          <p:cNvPr id="14" name="Titel 1">
            <a:extLst>
              <a:ext uri="{FF2B5EF4-FFF2-40B4-BE49-F238E27FC236}">
                <a16:creationId xmlns:a16="http://schemas.microsoft.com/office/drawing/2014/main" id="{EAC48571-9B47-1B67-BACE-562007DFE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349611"/>
            <a:ext cx="10800580" cy="451098"/>
          </a:xfrm>
        </p:spPr>
        <p:txBody>
          <a:bodyPr/>
          <a:lstStyle/>
          <a:p>
            <a:r>
              <a:rPr lang="en-US" dirty="0"/>
              <a:t>Mid-T heat treatment of a nine cell cavity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50E340B-D3AE-10E3-3300-6C682917F0F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000" y="1125136"/>
            <a:ext cx="5195427" cy="3383984"/>
          </a:xfrm>
          <a:prstGeom prst="rect">
            <a:avLst/>
          </a:prstGeom>
        </p:spPr>
      </p:pic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56A2DAA4-2405-8340-E0A2-2715FD2725B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still needs improvement</a:t>
            </a:r>
          </a:p>
        </p:txBody>
      </p:sp>
      <p:sp>
        <p:nvSpPr>
          <p:cNvPr id="16" name="Rechteck 4">
            <a:extLst>
              <a:ext uri="{FF2B5EF4-FFF2-40B4-BE49-F238E27FC236}">
                <a16:creationId xmlns:a16="http://schemas.microsoft.com/office/drawing/2014/main" id="{FF0BC0DD-C551-E851-977A-2DD7A19DF8C0}"/>
              </a:ext>
            </a:extLst>
          </p:cNvPr>
          <p:cNvSpPr/>
          <p:nvPr/>
        </p:nvSpPr>
        <p:spPr>
          <a:xfrm>
            <a:off x="562904" y="4509120"/>
            <a:ext cx="1122110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>
                <a:latin typeface="TeXGyreTermes-Regular"/>
              </a:rPr>
              <a:t>improvement after mid-T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expected behavior with long </a:t>
            </a:r>
            <a:r>
              <a:rPr lang="en-US" dirty="0">
                <a:latin typeface="Brush Script MT" panose="03060802040406070304" pitchFamily="66" charset="0"/>
              </a:rPr>
              <a:t>l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weak anti-Q slope at higher accelerating gradients (at ~20 MV/m)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but no HFQS is apparent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en-US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BCS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between 6 </a:t>
            </a: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nΩ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8 </a:t>
            </a: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nΩ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  </a:t>
            </a: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en-US" baseline="-25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2.3 </a:t>
            </a: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nΩ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emperature gradient in furnace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effect of the treatment less pronounced than for single cell cavities, </a:t>
            </a:r>
            <a:r>
              <a:rPr lang="en-US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optimization of the furnace is necessary </a:t>
            </a:r>
            <a:endParaRPr lang="en-US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D9FD2B5-2295-4872-0560-93E3D3262319}"/>
              </a:ext>
            </a:extLst>
          </p:cNvPr>
          <p:cNvSpPr txBox="1"/>
          <p:nvPr/>
        </p:nvSpPr>
        <p:spPr>
          <a:xfrm>
            <a:off x="809207" y="1276915"/>
            <a:ext cx="7632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T = 2 K</a:t>
            </a:r>
            <a:endParaRPr lang="en-US" sz="1400" dirty="0" err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072875C-B836-CCBA-AF96-24C6029B3204}"/>
              </a:ext>
            </a:extLst>
          </p:cNvPr>
          <p:cNvSpPr txBox="1"/>
          <p:nvPr/>
        </p:nvSpPr>
        <p:spPr>
          <a:xfrm>
            <a:off x="6456040" y="1213543"/>
            <a:ext cx="7632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T = 2 K</a:t>
            </a:r>
            <a:endParaRPr lang="en-US" sz="1400" dirty="0" err="1"/>
          </a:p>
        </p:txBody>
      </p:sp>
    </p:spTree>
    <p:extLst>
      <p:ext uri="{BB962C8B-B14F-4D97-AF65-F5344CB8AC3E}">
        <p14:creationId xmlns:p14="http://schemas.microsoft.com/office/powerpoint/2010/main" val="18118169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DD21A724-CF34-D907-7227-F4766C8EDE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6256" y="3717032"/>
            <a:ext cx="5904667" cy="291849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2D30073-916D-1D9F-199E-A7C22041E2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3792" y="707863"/>
            <a:ext cx="5942442" cy="2937161"/>
          </a:xfrm>
          <a:prstGeom prst="rect">
            <a:avLst/>
          </a:prstGeom>
        </p:spPr>
      </p:pic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E2E2800-52DC-4664-98EB-6E3DFBC88B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Enhancement of medium-temperature heat-treated SRF cavities for high quality and high gradient | Julia Goedecke, June 9-12, 2026</a:t>
            </a:r>
            <a:endParaRPr lang="en-US" noProof="0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4D837A03-9048-4BC1-AAAF-90C751C4A07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temperature gradient </a:t>
            </a:r>
          </a:p>
          <a:p>
            <a:endParaRPr lang="en-US" dirty="0"/>
          </a:p>
        </p:txBody>
      </p:sp>
      <p:sp>
        <p:nvSpPr>
          <p:cNvPr id="17" name="Titel 1">
            <a:extLst>
              <a:ext uri="{FF2B5EF4-FFF2-40B4-BE49-F238E27FC236}">
                <a16:creationId xmlns:a16="http://schemas.microsoft.com/office/drawing/2014/main" id="{8A42C6B2-B19B-4484-82EA-61C4AB03C2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349611"/>
            <a:ext cx="11376024" cy="451098"/>
          </a:xfrm>
        </p:spPr>
        <p:txBody>
          <a:bodyPr/>
          <a:lstStyle/>
          <a:p>
            <a:r>
              <a:rPr lang="en-US" dirty="0"/>
              <a:t>Nb retort furnace </a:t>
            </a:r>
          </a:p>
        </p:txBody>
      </p:sp>
      <p:sp>
        <p:nvSpPr>
          <p:cNvPr id="30" name="Rechteck 4">
            <a:extLst>
              <a:ext uri="{FF2B5EF4-FFF2-40B4-BE49-F238E27FC236}">
                <a16:creationId xmlns:a16="http://schemas.microsoft.com/office/drawing/2014/main" id="{4B837A73-81E8-AC96-DB78-F6F7D8162F48}"/>
              </a:ext>
            </a:extLst>
          </p:cNvPr>
          <p:cNvSpPr/>
          <p:nvPr/>
        </p:nvSpPr>
        <p:spPr>
          <a:xfrm>
            <a:off x="242619" y="1463857"/>
            <a:ext cx="4081857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due to heat dissipation through the mechanical connection via furnace flange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350°C recipe max gradient of ca. 50°C between TR 1 &amp; TR 3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800°C recipe max gradient of ca. 10°C  between TR 1 &amp; TR 3</a:t>
            </a:r>
          </a:p>
          <a:p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2062BCC-147C-D5AA-A8A6-B70EEF078F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47316" y="116632"/>
            <a:ext cx="2144684" cy="1021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9238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E2E2800-52DC-4664-98EB-6E3DFBC88B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Enhancement of medium-temperature heat-treated SRF cavities for high quality and high gradient | Julia Goedecke, June 9-12, 2026</a:t>
            </a:r>
            <a:endParaRPr lang="en-US" noProof="0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4D837A03-9048-4BC1-AAAF-90C751C4A07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Upgrade</a:t>
            </a:r>
          </a:p>
          <a:p>
            <a:endParaRPr lang="en-US" dirty="0"/>
          </a:p>
        </p:txBody>
      </p:sp>
      <p:sp>
        <p:nvSpPr>
          <p:cNvPr id="17" name="Titel 1">
            <a:extLst>
              <a:ext uri="{FF2B5EF4-FFF2-40B4-BE49-F238E27FC236}">
                <a16:creationId xmlns:a16="http://schemas.microsoft.com/office/drawing/2014/main" id="{8A42C6B2-B19B-4484-82EA-61C4AB03C2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349611"/>
            <a:ext cx="11376024" cy="451098"/>
          </a:xfrm>
        </p:spPr>
        <p:txBody>
          <a:bodyPr/>
          <a:lstStyle/>
          <a:p>
            <a:r>
              <a:rPr lang="en-US" dirty="0"/>
              <a:t>Nb retort furnace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2062BCC-147C-D5AA-A8A6-B70EEF078F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7316" y="116632"/>
            <a:ext cx="2144684" cy="102127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30CE2A9-B4B3-3D36-8BB5-DEEC5032A7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3832" y="112652"/>
            <a:ext cx="2664296" cy="6292558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DBB6785B-B8D3-8A24-6E6A-61AEEAF7B3A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637600" y="3672000"/>
            <a:ext cx="123098" cy="123098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D730AC02-53B5-BD7B-1864-B06DCBBCFC2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637600" y="4117442"/>
            <a:ext cx="123098" cy="123098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E4B02D2F-F0FF-44BD-9BC2-99B8EE4853C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635888" y="4591162"/>
            <a:ext cx="123098" cy="123098"/>
          </a:xfrm>
          <a:prstGeom prst="rect">
            <a:avLst/>
          </a:prstGeom>
        </p:spPr>
      </p:pic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2C67E85F-3466-6E3F-3711-3983099E02EE}"/>
              </a:ext>
            </a:extLst>
          </p:cNvPr>
          <p:cNvCxnSpPr>
            <a:cxnSpLocks/>
          </p:cNvCxnSpPr>
          <p:nvPr/>
        </p:nvCxnSpPr>
        <p:spPr>
          <a:xfrm flipH="1">
            <a:off x="6384032" y="3118749"/>
            <a:ext cx="504056" cy="0"/>
          </a:xfrm>
          <a:prstGeom prst="straightConnector1">
            <a:avLst/>
          </a:prstGeom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12AFE058-F9B1-A36A-BEB3-303F98B65D1C}"/>
              </a:ext>
            </a:extLst>
          </p:cNvPr>
          <p:cNvCxnSpPr>
            <a:cxnSpLocks/>
          </p:cNvCxnSpPr>
          <p:nvPr/>
        </p:nvCxnSpPr>
        <p:spPr>
          <a:xfrm flipH="1">
            <a:off x="6384032" y="4024943"/>
            <a:ext cx="504056" cy="0"/>
          </a:xfrm>
          <a:prstGeom prst="straightConnector1">
            <a:avLst/>
          </a:prstGeom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4A66EA0F-B625-312E-55ED-2D544ECC1985}"/>
              </a:ext>
            </a:extLst>
          </p:cNvPr>
          <p:cNvSpPr txBox="1"/>
          <p:nvPr/>
        </p:nvSpPr>
        <p:spPr>
          <a:xfrm>
            <a:off x="4800080" y="3554563"/>
            <a:ext cx="6744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/>
              <a:t>TR 1</a:t>
            </a:r>
            <a:endParaRPr lang="en-US" sz="1600" dirty="0" err="1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489B705-B24C-F864-4B99-9EAB150A30ED}"/>
              </a:ext>
            </a:extLst>
          </p:cNvPr>
          <p:cNvSpPr txBox="1"/>
          <p:nvPr/>
        </p:nvSpPr>
        <p:spPr>
          <a:xfrm>
            <a:off x="4825516" y="3998294"/>
            <a:ext cx="6744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/>
              <a:t>TR 2</a:t>
            </a:r>
            <a:endParaRPr lang="en-US" sz="1600" dirty="0" err="1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8E00036-83B6-02F5-CFBF-BFF9F5CA7E0C}"/>
              </a:ext>
            </a:extLst>
          </p:cNvPr>
          <p:cNvSpPr txBox="1"/>
          <p:nvPr/>
        </p:nvSpPr>
        <p:spPr>
          <a:xfrm>
            <a:off x="4806725" y="4473980"/>
            <a:ext cx="6744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/>
              <a:t>TR 3</a:t>
            </a:r>
            <a:endParaRPr lang="en-US" sz="1600" dirty="0" err="1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3C3F758-57C7-97F8-DB10-2D9A4EE90DDF}"/>
              </a:ext>
            </a:extLst>
          </p:cNvPr>
          <p:cNvSpPr txBox="1"/>
          <p:nvPr/>
        </p:nvSpPr>
        <p:spPr>
          <a:xfrm>
            <a:off x="6841520" y="2945419"/>
            <a:ext cx="6744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/>
              <a:t>TS 1</a:t>
            </a:r>
            <a:endParaRPr lang="en-US" sz="1600" dirty="0" err="1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8231EE0-8F67-81A8-A91A-C651E8491D7D}"/>
              </a:ext>
            </a:extLst>
          </p:cNvPr>
          <p:cNvSpPr txBox="1"/>
          <p:nvPr/>
        </p:nvSpPr>
        <p:spPr>
          <a:xfrm>
            <a:off x="6833060" y="3839817"/>
            <a:ext cx="6744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/>
              <a:t>TS 2</a:t>
            </a:r>
            <a:endParaRPr lang="en-US" sz="1600" dirty="0" err="1"/>
          </a:p>
        </p:txBody>
      </p:sp>
      <p:sp>
        <p:nvSpPr>
          <p:cNvPr id="30" name="Rechteck 4">
            <a:extLst>
              <a:ext uri="{FF2B5EF4-FFF2-40B4-BE49-F238E27FC236}">
                <a16:creationId xmlns:a16="http://schemas.microsoft.com/office/drawing/2014/main" id="{4B837A73-81E8-AC96-DB78-F6F7D8162F48}"/>
              </a:ext>
            </a:extLst>
          </p:cNvPr>
          <p:cNvSpPr/>
          <p:nvPr/>
        </p:nvSpPr>
        <p:spPr>
          <a:xfrm>
            <a:off x="242619" y="1463857"/>
            <a:ext cx="4081857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temperature gradient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control loop for the heaters is currently running only through TS2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independent control loops for H1 and H2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additional temperature sensors to map whole length</a:t>
            </a:r>
          </a:p>
          <a:p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30EA6FE5-FE30-8966-D020-26DCC295713C}"/>
              </a:ext>
            </a:extLst>
          </p:cNvPr>
          <p:cNvCxnSpPr>
            <a:cxnSpLocks/>
          </p:cNvCxnSpPr>
          <p:nvPr/>
        </p:nvCxnSpPr>
        <p:spPr>
          <a:xfrm>
            <a:off x="5347856" y="4178371"/>
            <a:ext cx="288032" cy="0"/>
          </a:xfrm>
          <a:prstGeom prst="straightConnector1">
            <a:avLst/>
          </a:prstGeom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779438AC-F7A3-2940-C9BB-767964CC7382}"/>
              </a:ext>
            </a:extLst>
          </p:cNvPr>
          <p:cNvCxnSpPr>
            <a:cxnSpLocks/>
          </p:cNvCxnSpPr>
          <p:nvPr/>
        </p:nvCxnSpPr>
        <p:spPr>
          <a:xfrm flipH="1">
            <a:off x="6337464" y="2564904"/>
            <a:ext cx="504056" cy="0"/>
          </a:xfrm>
          <a:prstGeom prst="straightConnector1">
            <a:avLst/>
          </a:prstGeom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5107B26A-C0F1-F1D0-62D7-2139179E8F7B}"/>
              </a:ext>
            </a:extLst>
          </p:cNvPr>
          <p:cNvSpPr txBox="1"/>
          <p:nvPr/>
        </p:nvSpPr>
        <p:spPr>
          <a:xfrm>
            <a:off x="6779984" y="2389575"/>
            <a:ext cx="972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err="1"/>
              <a:t>heater</a:t>
            </a:r>
            <a:r>
              <a:rPr lang="de-DE" sz="1600" dirty="0"/>
              <a:t> 1</a:t>
            </a:r>
            <a:endParaRPr lang="en-US" sz="1600" dirty="0" err="1"/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6363A1E7-451C-BF24-D61C-24BDE05497CC}"/>
              </a:ext>
            </a:extLst>
          </p:cNvPr>
          <p:cNvCxnSpPr>
            <a:cxnSpLocks/>
          </p:cNvCxnSpPr>
          <p:nvPr/>
        </p:nvCxnSpPr>
        <p:spPr>
          <a:xfrm flipH="1">
            <a:off x="6367547" y="4526105"/>
            <a:ext cx="504056" cy="0"/>
          </a:xfrm>
          <a:prstGeom prst="straightConnector1">
            <a:avLst/>
          </a:prstGeom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16304495-36CD-3A26-5C55-4BE90842216E}"/>
              </a:ext>
            </a:extLst>
          </p:cNvPr>
          <p:cNvSpPr txBox="1"/>
          <p:nvPr/>
        </p:nvSpPr>
        <p:spPr>
          <a:xfrm>
            <a:off x="6810067" y="4350776"/>
            <a:ext cx="972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err="1"/>
              <a:t>heater</a:t>
            </a:r>
            <a:r>
              <a:rPr lang="de-DE" sz="1600" dirty="0"/>
              <a:t> 2</a:t>
            </a:r>
            <a:endParaRPr lang="en-US" sz="1600" dirty="0" err="1"/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93D73000-B505-DE62-7B58-EA2C8F481A0B}"/>
              </a:ext>
            </a:extLst>
          </p:cNvPr>
          <p:cNvCxnSpPr>
            <a:cxnSpLocks/>
          </p:cNvCxnSpPr>
          <p:nvPr/>
        </p:nvCxnSpPr>
        <p:spPr>
          <a:xfrm flipH="1">
            <a:off x="6115519" y="1052736"/>
            <a:ext cx="504056" cy="0"/>
          </a:xfrm>
          <a:prstGeom prst="straightConnector1">
            <a:avLst/>
          </a:prstGeom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63C396E3-ED88-6B46-CF92-7C09A1F5F711}"/>
              </a:ext>
            </a:extLst>
          </p:cNvPr>
          <p:cNvSpPr txBox="1"/>
          <p:nvPr/>
        </p:nvSpPr>
        <p:spPr>
          <a:xfrm>
            <a:off x="6619574" y="874989"/>
            <a:ext cx="10606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/>
              <a:t>gas </a:t>
            </a:r>
            <a:r>
              <a:rPr lang="de-DE" sz="1600" dirty="0" err="1"/>
              <a:t>inlet</a:t>
            </a:r>
            <a:endParaRPr lang="en-US" sz="1600" dirty="0" err="1"/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FE8F30A6-93A4-8DA7-46E0-A6F61FF3F26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5134" y="1764753"/>
            <a:ext cx="231521" cy="3852004"/>
          </a:xfrm>
          <a:prstGeom prst="rect">
            <a:avLst/>
          </a:prstGeom>
        </p:spPr>
      </p:pic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3067122D-12BB-B577-8973-8458DFA5DC51}"/>
              </a:ext>
            </a:extLst>
          </p:cNvPr>
          <p:cNvCxnSpPr>
            <a:cxnSpLocks/>
          </p:cNvCxnSpPr>
          <p:nvPr/>
        </p:nvCxnSpPr>
        <p:spPr>
          <a:xfrm>
            <a:off x="5347856" y="3733549"/>
            <a:ext cx="288032" cy="0"/>
          </a:xfrm>
          <a:prstGeom prst="straightConnector1">
            <a:avLst/>
          </a:prstGeom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3BBC2416-6064-5DB8-634A-B09B13266521}"/>
              </a:ext>
            </a:extLst>
          </p:cNvPr>
          <p:cNvCxnSpPr>
            <a:cxnSpLocks/>
          </p:cNvCxnSpPr>
          <p:nvPr/>
        </p:nvCxnSpPr>
        <p:spPr>
          <a:xfrm>
            <a:off x="5347856" y="4643257"/>
            <a:ext cx="288032" cy="0"/>
          </a:xfrm>
          <a:prstGeom prst="straightConnector1">
            <a:avLst/>
          </a:prstGeom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61" name="TextBox 60">
            <a:extLst>
              <a:ext uri="{FF2B5EF4-FFF2-40B4-BE49-F238E27FC236}">
                <a16:creationId xmlns:a16="http://schemas.microsoft.com/office/drawing/2014/main" id="{B7475D1D-53DE-D91F-29B4-21A1A26B33CE}"/>
              </a:ext>
            </a:extLst>
          </p:cNvPr>
          <p:cNvSpPr txBox="1"/>
          <p:nvPr/>
        </p:nvSpPr>
        <p:spPr>
          <a:xfrm rot="16200000">
            <a:off x="3541719" y="3358458"/>
            <a:ext cx="228743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temperature gradient </a:t>
            </a:r>
          </a:p>
        </p:txBody>
      </p:sp>
    </p:spTree>
    <p:extLst>
      <p:ext uri="{BB962C8B-B14F-4D97-AF65-F5344CB8AC3E}">
        <p14:creationId xmlns:p14="http://schemas.microsoft.com/office/powerpoint/2010/main" val="15726860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29D552B6-B3A3-4CE9-81ED-DE7E3FF1CD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| Enhancement of medium-temperature heat-treated SRF cavities for high quality and high gradient | Julia Goedecke, June 9-12, 2026</a:t>
            </a:r>
          </a:p>
        </p:txBody>
      </p:sp>
      <p:sp>
        <p:nvSpPr>
          <p:cNvPr id="13" name="Titel 1">
            <a:extLst>
              <a:ext uri="{FF2B5EF4-FFF2-40B4-BE49-F238E27FC236}">
                <a16:creationId xmlns:a16="http://schemas.microsoft.com/office/drawing/2014/main" id="{DDCC1845-4B02-458B-A66A-0EFB4D369A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349611"/>
            <a:ext cx="11376024" cy="451098"/>
          </a:xfrm>
        </p:spPr>
        <p:txBody>
          <a:bodyPr/>
          <a:lstStyle/>
          <a:p>
            <a:r>
              <a:rPr lang="en-US"/>
              <a:t>What is new since SRF 2025 in Tokyo?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6D6B9F6-0A01-6A1D-4EF9-8B346D2CB8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7316" y="116632"/>
            <a:ext cx="2144684" cy="1021278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E916BB8F-0EE9-00ED-F131-80927FC88572}"/>
              </a:ext>
            </a:extLst>
          </p:cNvPr>
          <p:cNvGrpSpPr/>
          <p:nvPr/>
        </p:nvGrpSpPr>
        <p:grpSpPr>
          <a:xfrm>
            <a:off x="57468" y="1501956"/>
            <a:ext cx="3974662" cy="3019849"/>
            <a:chOff x="414942" y="1181771"/>
            <a:chExt cx="3974662" cy="3019849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2BA1BFFC-A3C1-C734-F69E-0655016FD57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02273" y="1878848"/>
              <a:ext cx="1833316" cy="119411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4A7EF524-0007-0834-9C80-FA70A7687B9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4632" y="1837235"/>
              <a:ext cx="1744400" cy="1221466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39252A9-1786-6F60-056B-17E232A41359}"/>
                </a:ext>
              </a:extLst>
            </p:cNvPr>
            <p:cNvSpPr txBox="1"/>
            <p:nvPr/>
          </p:nvSpPr>
          <p:spPr>
            <a:xfrm>
              <a:off x="414942" y="1181771"/>
              <a:ext cx="3974662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/>
                <a:t>additional data on mid-T treated cavities with long </a:t>
              </a:r>
              <a:r>
                <a:rPr lang="en-US" sz="2400">
                  <a:latin typeface="Brush Script MT" panose="03060802040406070304" pitchFamily="66" charset="0"/>
                </a:rPr>
                <a:t>l</a:t>
              </a: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041F6D0C-56E2-F5DE-CC89-29B1C639741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25920" y="2984213"/>
              <a:ext cx="1833316" cy="1217407"/>
            </a:xfrm>
            <a:prstGeom prst="rect">
              <a:avLst/>
            </a:prstGeom>
          </p:spPr>
        </p:pic>
      </p:grp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A530A002-AB9F-093D-A46B-240EE8B2029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/>
          <a:p>
            <a:r>
              <a:rPr lang="en-US"/>
              <a:t>New data, furnace upgrade</a:t>
            </a:r>
          </a:p>
        </p:txBody>
      </p:sp>
    </p:spTree>
    <p:extLst>
      <p:ext uri="{BB962C8B-B14F-4D97-AF65-F5344CB8AC3E}">
        <p14:creationId xmlns:p14="http://schemas.microsoft.com/office/powerpoint/2010/main" val="19060375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E2E2800-52DC-4664-98EB-6E3DFBC88B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Enhancement of medium-temperature heat-treated SRF cavities for high quality and high gradient | Julia Goedecke, June 9-12, 2026</a:t>
            </a:r>
            <a:endParaRPr lang="en-US" noProof="0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4D837A03-9048-4BC1-AAAF-90C751C4A07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Upgrade</a:t>
            </a:r>
          </a:p>
        </p:txBody>
      </p:sp>
      <p:sp>
        <p:nvSpPr>
          <p:cNvPr id="17" name="Titel 1">
            <a:extLst>
              <a:ext uri="{FF2B5EF4-FFF2-40B4-BE49-F238E27FC236}">
                <a16:creationId xmlns:a16="http://schemas.microsoft.com/office/drawing/2014/main" id="{8A42C6B2-B19B-4484-82EA-61C4AB03C2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349611"/>
            <a:ext cx="11376024" cy="451098"/>
          </a:xfrm>
        </p:spPr>
        <p:txBody>
          <a:bodyPr/>
          <a:lstStyle/>
          <a:p>
            <a:r>
              <a:rPr lang="en-US" dirty="0"/>
              <a:t>Nb retort furnace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2062BCC-147C-D5AA-A8A6-B70EEF078F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7316" y="116632"/>
            <a:ext cx="2144684" cy="102127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30CE2A9-B4B3-3D36-8BB5-DEEC5032A7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3832" y="112652"/>
            <a:ext cx="2664296" cy="6292558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DBB6785B-B8D3-8A24-6E6A-61AEEAF7B3A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637600" y="3672000"/>
            <a:ext cx="123098" cy="123098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D730AC02-53B5-BD7B-1864-B06DCBBCFC2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637600" y="4117442"/>
            <a:ext cx="123098" cy="123098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E4B02D2F-F0FF-44BD-9BC2-99B8EE4853C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635888" y="4591162"/>
            <a:ext cx="123098" cy="123098"/>
          </a:xfrm>
          <a:prstGeom prst="rect">
            <a:avLst/>
          </a:prstGeom>
        </p:spPr>
      </p:pic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2C67E85F-3466-6E3F-3711-3983099E02EE}"/>
              </a:ext>
            </a:extLst>
          </p:cNvPr>
          <p:cNvCxnSpPr>
            <a:cxnSpLocks/>
          </p:cNvCxnSpPr>
          <p:nvPr/>
        </p:nvCxnSpPr>
        <p:spPr>
          <a:xfrm flipH="1">
            <a:off x="6384032" y="3118749"/>
            <a:ext cx="504056" cy="0"/>
          </a:xfrm>
          <a:prstGeom prst="straightConnector1">
            <a:avLst/>
          </a:prstGeom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12AFE058-F9B1-A36A-BEB3-303F98B65D1C}"/>
              </a:ext>
            </a:extLst>
          </p:cNvPr>
          <p:cNvCxnSpPr>
            <a:cxnSpLocks/>
          </p:cNvCxnSpPr>
          <p:nvPr/>
        </p:nvCxnSpPr>
        <p:spPr>
          <a:xfrm flipH="1">
            <a:off x="6384032" y="4024943"/>
            <a:ext cx="504056" cy="0"/>
          </a:xfrm>
          <a:prstGeom prst="straightConnector1">
            <a:avLst/>
          </a:prstGeom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4A66EA0F-B625-312E-55ED-2D544ECC1985}"/>
              </a:ext>
            </a:extLst>
          </p:cNvPr>
          <p:cNvSpPr txBox="1"/>
          <p:nvPr/>
        </p:nvSpPr>
        <p:spPr>
          <a:xfrm>
            <a:off x="4800080" y="3554563"/>
            <a:ext cx="6744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/>
              <a:t>TR 1</a:t>
            </a:r>
            <a:endParaRPr lang="en-US" sz="1600" dirty="0" err="1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489B705-B24C-F864-4B99-9EAB150A30ED}"/>
              </a:ext>
            </a:extLst>
          </p:cNvPr>
          <p:cNvSpPr txBox="1"/>
          <p:nvPr/>
        </p:nvSpPr>
        <p:spPr>
          <a:xfrm>
            <a:off x="4825516" y="3998294"/>
            <a:ext cx="6744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/>
              <a:t>TR 2</a:t>
            </a:r>
            <a:endParaRPr lang="en-US" sz="1600" dirty="0" err="1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8E00036-83B6-02F5-CFBF-BFF9F5CA7E0C}"/>
              </a:ext>
            </a:extLst>
          </p:cNvPr>
          <p:cNvSpPr txBox="1"/>
          <p:nvPr/>
        </p:nvSpPr>
        <p:spPr>
          <a:xfrm>
            <a:off x="4806725" y="4473980"/>
            <a:ext cx="6744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/>
              <a:t>TR 3</a:t>
            </a:r>
            <a:endParaRPr lang="en-US" sz="1600" dirty="0" err="1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3C3F758-57C7-97F8-DB10-2D9A4EE90DDF}"/>
              </a:ext>
            </a:extLst>
          </p:cNvPr>
          <p:cNvSpPr txBox="1"/>
          <p:nvPr/>
        </p:nvSpPr>
        <p:spPr>
          <a:xfrm>
            <a:off x="6841520" y="2945419"/>
            <a:ext cx="6744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/>
              <a:t>TS 1</a:t>
            </a:r>
            <a:endParaRPr lang="en-US" sz="1600" dirty="0" err="1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8231EE0-8F67-81A8-A91A-C651E8491D7D}"/>
              </a:ext>
            </a:extLst>
          </p:cNvPr>
          <p:cNvSpPr txBox="1"/>
          <p:nvPr/>
        </p:nvSpPr>
        <p:spPr>
          <a:xfrm>
            <a:off x="6833060" y="3839817"/>
            <a:ext cx="6744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/>
              <a:t>TS 2</a:t>
            </a:r>
            <a:endParaRPr lang="en-US" sz="1600" dirty="0" err="1"/>
          </a:p>
        </p:txBody>
      </p:sp>
      <p:sp>
        <p:nvSpPr>
          <p:cNvPr id="30" name="Rechteck 4">
            <a:extLst>
              <a:ext uri="{FF2B5EF4-FFF2-40B4-BE49-F238E27FC236}">
                <a16:creationId xmlns:a16="http://schemas.microsoft.com/office/drawing/2014/main" id="{4B837A73-81E8-AC96-DB78-F6F7D8162F48}"/>
              </a:ext>
            </a:extLst>
          </p:cNvPr>
          <p:cNvSpPr/>
          <p:nvPr/>
        </p:nvSpPr>
        <p:spPr>
          <a:xfrm>
            <a:off x="242619" y="1463857"/>
            <a:ext cx="4081857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temperature gradient 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control loop for the heaters is currently running only through TS2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independent control loops for H1 and H2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additional temperature sensors to map whole length</a:t>
            </a:r>
          </a:p>
          <a:p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30EA6FE5-FE30-8966-D020-26DCC295713C}"/>
              </a:ext>
            </a:extLst>
          </p:cNvPr>
          <p:cNvCxnSpPr>
            <a:cxnSpLocks/>
          </p:cNvCxnSpPr>
          <p:nvPr/>
        </p:nvCxnSpPr>
        <p:spPr>
          <a:xfrm>
            <a:off x="5347856" y="4178371"/>
            <a:ext cx="288032" cy="0"/>
          </a:xfrm>
          <a:prstGeom prst="straightConnector1">
            <a:avLst/>
          </a:prstGeom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779438AC-F7A3-2940-C9BB-767964CC7382}"/>
              </a:ext>
            </a:extLst>
          </p:cNvPr>
          <p:cNvCxnSpPr>
            <a:cxnSpLocks/>
          </p:cNvCxnSpPr>
          <p:nvPr/>
        </p:nvCxnSpPr>
        <p:spPr>
          <a:xfrm flipH="1">
            <a:off x="6337464" y="2564904"/>
            <a:ext cx="504056" cy="0"/>
          </a:xfrm>
          <a:prstGeom prst="straightConnector1">
            <a:avLst/>
          </a:prstGeom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5107B26A-C0F1-F1D0-62D7-2139179E8F7B}"/>
              </a:ext>
            </a:extLst>
          </p:cNvPr>
          <p:cNvSpPr txBox="1"/>
          <p:nvPr/>
        </p:nvSpPr>
        <p:spPr>
          <a:xfrm>
            <a:off x="6779984" y="2389575"/>
            <a:ext cx="972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err="1"/>
              <a:t>heater</a:t>
            </a:r>
            <a:r>
              <a:rPr lang="de-DE" sz="1600" dirty="0"/>
              <a:t> 1</a:t>
            </a:r>
            <a:endParaRPr lang="en-US" sz="1600" dirty="0" err="1"/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6363A1E7-451C-BF24-D61C-24BDE05497CC}"/>
              </a:ext>
            </a:extLst>
          </p:cNvPr>
          <p:cNvCxnSpPr>
            <a:cxnSpLocks/>
          </p:cNvCxnSpPr>
          <p:nvPr/>
        </p:nvCxnSpPr>
        <p:spPr>
          <a:xfrm flipH="1">
            <a:off x="6367547" y="4526105"/>
            <a:ext cx="504056" cy="0"/>
          </a:xfrm>
          <a:prstGeom prst="straightConnector1">
            <a:avLst/>
          </a:prstGeom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16304495-36CD-3A26-5C55-4BE90842216E}"/>
              </a:ext>
            </a:extLst>
          </p:cNvPr>
          <p:cNvSpPr txBox="1"/>
          <p:nvPr/>
        </p:nvSpPr>
        <p:spPr>
          <a:xfrm>
            <a:off x="6810067" y="4350776"/>
            <a:ext cx="972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err="1"/>
              <a:t>heater</a:t>
            </a:r>
            <a:r>
              <a:rPr lang="de-DE" sz="1600" dirty="0"/>
              <a:t> 2</a:t>
            </a:r>
            <a:endParaRPr lang="en-US" sz="1600" dirty="0" err="1"/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93D73000-B505-DE62-7B58-EA2C8F481A0B}"/>
              </a:ext>
            </a:extLst>
          </p:cNvPr>
          <p:cNvCxnSpPr>
            <a:cxnSpLocks/>
          </p:cNvCxnSpPr>
          <p:nvPr/>
        </p:nvCxnSpPr>
        <p:spPr>
          <a:xfrm flipH="1">
            <a:off x="6115519" y="1052736"/>
            <a:ext cx="504056" cy="0"/>
          </a:xfrm>
          <a:prstGeom prst="straightConnector1">
            <a:avLst/>
          </a:prstGeom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63C396E3-ED88-6B46-CF92-7C09A1F5F711}"/>
              </a:ext>
            </a:extLst>
          </p:cNvPr>
          <p:cNvSpPr txBox="1"/>
          <p:nvPr/>
        </p:nvSpPr>
        <p:spPr>
          <a:xfrm>
            <a:off x="6619574" y="874989"/>
            <a:ext cx="10606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/>
              <a:t>gas </a:t>
            </a:r>
            <a:r>
              <a:rPr lang="de-DE" sz="1600" dirty="0" err="1"/>
              <a:t>inlet</a:t>
            </a:r>
            <a:endParaRPr lang="en-US" sz="1600" dirty="0" err="1"/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FE8F30A6-93A4-8DA7-46E0-A6F61FF3F26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5134" y="1764753"/>
            <a:ext cx="231521" cy="3852004"/>
          </a:xfrm>
          <a:prstGeom prst="rect">
            <a:avLst/>
          </a:prstGeom>
        </p:spPr>
      </p:pic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3067122D-12BB-B577-8973-8458DFA5DC51}"/>
              </a:ext>
            </a:extLst>
          </p:cNvPr>
          <p:cNvCxnSpPr>
            <a:cxnSpLocks/>
          </p:cNvCxnSpPr>
          <p:nvPr/>
        </p:nvCxnSpPr>
        <p:spPr>
          <a:xfrm>
            <a:off x="5347856" y="3733549"/>
            <a:ext cx="288032" cy="0"/>
          </a:xfrm>
          <a:prstGeom prst="straightConnector1">
            <a:avLst/>
          </a:prstGeom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3BBC2416-6064-5DB8-634A-B09B13266521}"/>
              </a:ext>
            </a:extLst>
          </p:cNvPr>
          <p:cNvCxnSpPr>
            <a:cxnSpLocks/>
          </p:cNvCxnSpPr>
          <p:nvPr/>
        </p:nvCxnSpPr>
        <p:spPr>
          <a:xfrm>
            <a:off x="5347856" y="4643257"/>
            <a:ext cx="288032" cy="0"/>
          </a:xfrm>
          <a:prstGeom prst="straightConnector1">
            <a:avLst/>
          </a:prstGeom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61" name="TextBox 60">
            <a:extLst>
              <a:ext uri="{FF2B5EF4-FFF2-40B4-BE49-F238E27FC236}">
                <a16:creationId xmlns:a16="http://schemas.microsoft.com/office/drawing/2014/main" id="{B7475D1D-53DE-D91F-29B4-21A1A26B33CE}"/>
              </a:ext>
            </a:extLst>
          </p:cNvPr>
          <p:cNvSpPr txBox="1"/>
          <p:nvPr/>
        </p:nvSpPr>
        <p:spPr>
          <a:xfrm rot="16200000">
            <a:off x="3541719" y="3358458"/>
            <a:ext cx="228743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temperature gradient </a:t>
            </a:r>
          </a:p>
        </p:txBody>
      </p:sp>
      <p:sp>
        <p:nvSpPr>
          <p:cNvPr id="62" name="Rechteck 4">
            <a:extLst>
              <a:ext uri="{FF2B5EF4-FFF2-40B4-BE49-F238E27FC236}">
                <a16:creationId xmlns:a16="http://schemas.microsoft.com/office/drawing/2014/main" id="{6345331E-6747-ADCF-D4CC-586B84EE8459}"/>
              </a:ext>
            </a:extLst>
          </p:cNvPr>
          <p:cNvSpPr/>
          <p:nvPr/>
        </p:nvSpPr>
        <p:spPr>
          <a:xfrm>
            <a:off x="7867524" y="1461682"/>
            <a:ext cx="4081857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gas inlet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oxidation of the surface using clean oxygen rather than air</a:t>
            </a:r>
          </a:p>
          <a:p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venting the furnace with gas mixture: O/N, O/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39027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1D6A323-0172-44E6-88A7-58A4CE5EED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349611"/>
            <a:ext cx="11376024" cy="451098"/>
          </a:xfrm>
        </p:spPr>
        <p:txBody>
          <a:bodyPr/>
          <a:lstStyle/>
          <a:p>
            <a:r>
              <a:rPr lang="en-US" dirty="0"/>
              <a:t>Summary &amp; Outlook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E2E2800-52DC-4664-98EB-6E3DFBC88B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Enhancement of medium-temperature heat-treated SRF cavities for high quality and high gradient | Julia Goedecke, June 9-12, 2026</a:t>
            </a:r>
            <a:endParaRPr lang="en-US" noProof="0" dirty="0"/>
          </a:p>
        </p:txBody>
      </p:sp>
      <p:sp>
        <p:nvSpPr>
          <p:cNvPr id="32" name="Textplatzhalter 2">
            <a:extLst>
              <a:ext uri="{FF2B5EF4-FFF2-40B4-BE49-F238E27FC236}">
                <a16:creationId xmlns:a16="http://schemas.microsoft.com/office/drawing/2014/main" id="{20A0EA23-5F21-4F97-9A2C-C2332000B06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7986" y="819292"/>
            <a:ext cx="11376025" cy="379252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BF96F375-305A-4B47-8DB4-004ED34C626B}"/>
              </a:ext>
            </a:extLst>
          </p:cNvPr>
          <p:cNvSpPr/>
          <p:nvPr/>
        </p:nvSpPr>
        <p:spPr>
          <a:xfrm>
            <a:off x="407986" y="1412776"/>
            <a:ext cx="9360422" cy="64017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new mid-T data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>
                <a:latin typeface="TeXGyreTermes-Regular"/>
              </a:rPr>
              <a:t>fit very well into the existing data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mid-T with soft reset of 900°C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Improvement compared to 800°C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low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US" baseline="-25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was found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mid-T heat treatment of a nine cell cavity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ore mid-T nine cell to coming soon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eXGyreTermes-Regular"/>
              </a:rPr>
              <a:t>on a good way </a:t>
            </a:r>
            <a:endParaRPr lang="en-US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Nb furnace upgrade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independent control loops for H1 and H2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venting the furnace with gas mixture: O/N, O/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6AC20C9-2B39-6BE5-6058-89E1A665A1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7090" y="1456090"/>
            <a:ext cx="1632497" cy="106330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D48C482-3BE0-1A7B-CE46-8C2789F2CD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0228" y="1412776"/>
            <a:ext cx="1518533" cy="106330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77A0EC1-4896-2D53-5B82-EE6F23ACBF2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0895" y="2606963"/>
            <a:ext cx="1537731" cy="106330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D5B396A-3132-7A8B-D73A-71D2EDB2D54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3513" y="3725916"/>
            <a:ext cx="1632497" cy="112686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367F37E-0D3E-F65D-9D1A-F54A84EDB5C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79832" y="5054517"/>
            <a:ext cx="555528" cy="131205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AB71E4E-3D0F-0A85-D89D-C8572F050FD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047316" y="116632"/>
            <a:ext cx="2144684" cy="1021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3569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br>
              <a:rPr lang="en-US"/>
            </a:br>
            <a:br>
              <a:rPr lang="en-US"/>
            </a:br>
            <a:r>
              <a:rPr lang="en-US"/>
              <a:t>Thank you for you attention!</a:t>
            </a:r>
            <a:br>
              <a:rPr lang="en-US"/>
            </a:br>
            <a:br>
              <a:rPr lang="en-US"/>
            </a:br>
            <a:r>
              <a:rPr lang="en-US" dirty="0"/>
              <a:t>Questions?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B5EC45F-CA53-F1BB-1899-03BA38C5A8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7316" y="116632"/>
            <a:ext cx="2144684" cy="1021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8001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29D552B6-B3A3-4CE9-81ED-DE7E3FF1CD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| Enhancement of medium-temperature heat-treated SRF cavities for high quality and high gradient | Julia Goedecke, June 9-12, 2026</a:t>
            </a:r>
          </a:p>
        </p:txBody>
      </p:sp>
      <p:sp>
        <p:nvSpPr>
          <p:cNvPr id="13" name="Titel 1">
            <a:extLst>
              <a:ext uri="{FF2B5EF4-FFF2-40B4-BE49-F238E27FC236}">
                <a16:creationId xmlns:a16="http://schemas.microsoft.com/office/drawing/2014/main" id="{DDCC1845-4B02-458B-A66A-0EFB4D369A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349611"/>
            <a:ext cx="11376024" cy="451098"/>
          </a:xfrm>
        </p:spPr>
        <p:txBody>
          <a:bodyPr/>
          <a:lstStyle/>
          <a:p>
            <a:r>
              <a:rPr lang="en-US" dirty="0"/>
              <a:t>What is new since SRF 2025 in Tokyo?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6D6B9F6-0A01-6A1D-4EF9-8B346D2CB8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7316" y="116632"/>
            <a:ext cx="2144684" cy="1021278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E916BB8F-0EE9-00ED-F131-80927FC88572}"/>
              </a:ext>
            </a:extLst>
          </p:cNvPr>
          <p:cNvGrpSpPr/>
          <p:nvPr/>
        </p:nvGrpSpPr>
        <p:grpSpPr>
          <a:xfrm>
            <a:off x="57468" y="1501956"/>
            <a:ext cx="3974662" cy="3019849"/>
            <a:chOff x="414942" y="1181771"/>
            <a:chExt cx="3974662" cy="3019849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2BA1BFFC-A3C1-C734-F69E-0655016FD57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02273" y="1878848"/>
              <a:ext cx="1833316" cy="119411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4A7EF524-0007-0834-9C80-FA70A7687B9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4632" y="1837235"/>
              <a:ext cx="1744400" cy="1221466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39252A9-1786-6F60-056B-17E232A41359}"/>
                </a:ext>
              </a:extLst>
            </p:cNvPr>
            <p:cNvSpPr txBox="1"/>
            <p:nvPr/>
          </p:nvSpPr>
          <p:spPr>
            <a:xfrm>
              <a:off x="414942" y="1181771"/>
              <a:ext cx="3974662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dirty="0"/>
                <a:t>additional data on mid-T treated cavities with long </a:t>
              </a:r>
              <a:r>
                <a:rPr lang="en-US" sz="2400" dirty="0">
                  <a:latin typeface="Brush Script MT" panose="03060802040406070304" pitchFamily="66" charset="0"/>
                </a:rPr>
                <a:t>l</a:t>
              </a: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041F6D0C-56E2-F5DE-CC89-29B1C639741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25920" y="2984213"/>
              <a:ext cx="1833316" cy="1217407"/>
            </a:xfrm>
            <a:prstGeom prst="rect">
              <a:avLst/>
            </a:prstGeom>
          </p:spPr>
        </p:pic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5801B13F-6556-11DC-CD52-728B246986A0}"/>
              </a:ext>
            </a:extLst>
          </p:cNvPr>
          <p:cNvGrpSpPr/>
          <p:nvPr/>
        </p:nvGrpSpPr>
        <p:grpSpPr>
          <a:xfrm>
            <a:off x="4493412" y="3992849"/>
            <a:ext cx="3197857" cy="1948984"/>
            <a:chOff x="3978263" y="4000069"/>
            <a:chExt cx="3197857" cy="1948984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97117B7F-E346-A5F5-8C8B-58BB649AF45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79707" y="4441323"/>
              <a:ext cx="2180442" cy="1507730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2CD6729-658A-4E3F-970B-434D60154D04}"/>
                </a:ext>
              </a:extLst>
            </p:cNvPr>
            <p:cNvSpPr txBox="1"/>
            <p:nvPr/>
          </p:nvSpPr>
          <p:spPr>
            <a:xfrm>
              <a:off x="3978263" y="4000069"/>
              <a:ext cx="3197857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/>
                <a:t>mid-T with soft reset of 900°C</a:t>
              </a:r>
            </a:p>
          </p:txBody>
        </p:sp>
      </p:grp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7A348935-D57A-F464-153F-C339A293EE4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/>
          <a:p>
            <a:r>
              <a:rPr lang="en-US" dirty="0"/>
              <a:t>New data, furnace upgrade</a:t>
            </a:r>
          </a:p>
        </p:txBody>
      </p:sp>
    </p:spTree>
    <p:extLst>
      <p:ext uri="{BB962C8B-B14F-4D97-AF65-F5344CB8AC3E}">
        <p14:creationId xmlns:p14="http://schemas.microsoft.com/office/powerpoint/2010/main" val="18816431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29D552B6-B3A3-4CE9-81ED-DE7E3FF1CD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| Enhancement of medium-temperature heat-treated SRF cavities for high quality and high gradient | Julia Goedecke, June 9-12, 2026</a:t>
            </a:r>
          </a:p>
        </p:txBody>
      </p:sp>
      <p:sp>
        <p:nvSpPr>
          <p:cNvPr id="13" name="Titel 1">
            <a:extLst>
              <a:ext uri="{FF2B5EF4-FFF2-40B4-BE49-F238E27FC236}">
                <a16:creationId xmlns:a16="http://schemas.microsoft.com/office/drawing/2014/main" id="{DDCC1845-4B02-458B-A66A-0EFB4D369A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349611"/>
            <a:ext cx="11376024" cy="451098"/>
          </a:xfrm>
        </p:spPr>
        <p:txBody>
          <a:bodyPr/>
          <a:lstStyle/>
          <a:p>
            <a:r>
              <a:rPr lang="en-US" dirty="0"/>
              <a:t>What is new since SRF 2025 in Tokyo?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6D6B9F6-0A01-6A1D-4EF9-8B346D2CB8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7316" y="116632"/>
            <a:ext cx="2144684" cy="1021278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E916BB8F-0EE9-00ED-F131-80927FC88572}"/>
              </a:ext>
            </a:extLst>
          </p:cNvPr>
          <p:cNvGrpSpPr/>
          <p:nvPr/>
        </p:nvGrpSpPr>
        <p:grpSpPr>
          <a:xfrm>
            <a:off x="57468" y="1501956"/>
            <a:ext cx="3974662" cy="3019849"/>
            <a:chOff x="414942" y="1181771"/>
            <a:chExt cx="3974662" cy="3019849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2BA1BFFC-A3C1-C734-F69E-0655016FD57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02273" y="1878848"/>
              <a:ext cx="1833316" cy="119411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4A7EF524-0007-0834-9C80-FA70A7687B9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4632" y="1837235"/>
              <a:ext cx="1744400" cy="1221466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39252A9-1786-6F60-056B-17E232A41359}"/>
                </a:ext>
              </a:extLst>
            </p:cNvPr>
            <p:cNvSpPr txBox="1"/>
            <p:nvPr/>
          </p:nvSpPr>
          <p:spPr>
            <a:xfrm>
              <a:off x="414942" y="1181771"/>
              <a:ext cx="3974662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dirty="0"/>
                <a:t>additional data on mid-T treated cavities with long </a:t>
              </a:r>
              <a:r>
                <a:rPr lang="en-US" sz="2400" dirty="0">
                  <a:latin typeface="Brush Script MT" panose="03060802040406070304" pitchFamily="66" charset="0"/>
                </a:rPr>
                <a:t>l</a:t>
              </a: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041F6D0C-56E2-F5DE-CC89-29B1C639741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25920" y="2984213"/>
              <a:ext cx="1833316" cy="1217407"/>
            </a:xfrm>
            <a:prstGeom prst="rect">
              <a:avLst/>
            </a:prstGeom>
          </p:spPr>
        </p:pic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5801B13F-6556-11DC-CD52-728B246986A0}"/>
              </a:ext>
            </a:extLst>
          </p:cNvPr>
          <p:cNvGrpSpPr/>
          <p:nvPr/>
        </p:nvGrpSpPr>
        <p:grpSpPr>
          <a:xfrm>
            <a:off x="4493412" y="3992849"/>
            <a:ext cx="3197857" cy="1948984"/>
            <a:chOff x="3978263" y="4000069"/>
            <a:chExt cx="3197857" cy="1948984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97117B7F-E346-A5F5-8C8B-58BB649AF45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79707" y="4441323"/>
              <a:ext cx="2180442" cy="1507730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2CD6729-658A-4E3F-970B-434D60154D04}"/>
                </a:ext>
              </a:extLst>
            </p:cNvPr>
            <p:cNvSpPr txBox="1"/>
            <p:nvPr/>
          </p:nvSpPr>
          <p:spPr>
            <a:xfrm>
              <a:off x="3978263" y="4000069"/>
              <a:ext cx="3197857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/>
                <a:t>mid-T with soft reset of 900°C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853C2BAB-092D-D18D-42CB-DF0B96130B8A}"/>
              </a:ext>
            </a:extLst>
          </p:cNvPr>
          <p:cNvGrpSpPr/>
          <p:nvPr/>
        </p:nvGrpSpPr>
        <p:grpSpPr>
          <a:xfrm>
            <a:off x="5111944" y="1356812"/>
            <a:ext cx="4010227" cy="2072188"/>
            <a:chOff x="5022189" y="1114646"/>
            <a:chExt cx="4010227" cy="2072188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251B400B-7C7E-ACC3-55D5-1C18D7A871D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22189" y="1797472"/>
              <a:ext cx="1960795" cy="1353479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59B7DDA-AF08-FE7B-942A-2DCF8E9F17FB}"/>
                </a:ext>
              </a:extLst>
            </p:cNvPr>
            <p:cNvSpPr txBox="1"/>
            <p:nvPr/>
          </p:nvSpPr>
          <p:spPr>
            <a:xfrm>
              <a:off x="5176203" y="1114646"/>
              <a:ext cx="3638353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dirty="0"/>
                <a:t>mid-T heat treatment of a nine cell cavity</a:t>
              </a:r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AF42A008-8779-0A30-6E29-14ED009B877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1559" y="1870571"/>
              <a:ext cx="2020857" cy="1316263"/>
            </a:xfrm>
            <a:prstGeom prst="rect">
              <a:avLst/>
            </a:prstGeom>
          </p:spPr>
        </p:pic>
      </p:grp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4C251369-D267-9B80-1649-FA328D91618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/>
          <a:p>
            <a:r>
              <a:rPr lang="en-US" dirty="0"/>
              <a:t>New data, furnace upgrade</a:t>
            </a:r>
          </a:p>
        </p:txBody>
      </p:sp>
    </p:spTree>
    <p:extLst>
      <p:ext uri="{BB962C8B-B14F-4D97-AF65-F5344CB8AC3E}">
        <p14:creationId xmlns:p14="http://schemas.microsoft.com/office/powerpoint/2010/main" val="40161172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29D552B6-B3A3-4CE9-81ED-DE7E3FF1CD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| Enhancement of medium-temperature heat-treated SRF cavities for high quality and high gradient | Julia Goedecke, June 9-12, 2026</a:t>
            </a:r>
          </a:p>
        </p:txBody>
      </p:sp>
      <p:sp>
        <p:nvSpPr>
          <p:cNvPr id="13" name="Titel 1">
            <a:extLst>
              <a:ext uri="{FF2B5EF4-FFF2-40B4-BE49-F238E27FC236}">
                <a16:creationId xmlns:a16="http://schemas.microsoft.com/office/drawing/2014/main" id="{DDCC1845-4B02-458B-A66A-0EFB4D369A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349611"/>
            <a:ext cx="11376024" cy="451098"/>
          </a:xfrm>
        </p:spPr>
        <p:txBody>
          <a:bodyPr/>
          <a:lstStyle/>
          <a:p>
            <a:r>
              <a:rPr lang="en-US" dirty="0"/>
              <a:t>What is new since SRF 2025 in Tokyo?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6D6B9F6-0A01-6A1D-4EF9-8B346D2CB8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7316" y="116632"/>
            <a:ext cx="2144684" cy="1021278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E916BB8F-0EE9-00ED-F131-80927FC88572}"/>
              </a:ext>
            </a:extLst>
          </p:cNvPr>
          <p:cNvGrpSpPr/>
          <p:nvPr/>
        </p:nvGrpSpPr>
        <p:grpSpPr>
          <a:xfrm>
            <a:off x="57468" y="1501956"/>
            <a:ext cx="3974662" cy="3019849"/>
            <a:chOff x="414942" y="1181771"/>
            <a:chExt cx="3974662" cy="3019849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2BA1BFFC-A3C1-C734-F69E-0655016FD57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02273" y="1878848"/>
              <a:ext cx="1833316" cy="119411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4A7EF524-0007-0834-9C80-FA70A7687B9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4632" y="1837235"/>
              <a:ext cx="1744400" cy="1221466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39252A9-1786-6F60-056B-17E232A41359}"/>
                </a:ext>
              </a:extLst>
            </p:cNvPr>
            <p:cNvSpPr txBox="1"/>
            <p:nvPr/>
          </p:nvSpPr>
          <p:spPr>
            <a:xfrm>
              <a:off x="414942" y="1181771"/>
              <a:ext cx="3974662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dirty="0"/>
                <a:t>additional data on mid-T treated cavities with long </a:t>
              </a:r>
              <a:r>
                <a:rPr lang="en-US" sz="2400" dirty="0">
                  <a:latin typeface="Brush Script MT" panose="03060802040406070304" pitchFamily="66" charset="0"/>
                </a:rPr>
                <a:t>l</a:t>
              </a: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041F6D0C-56E2-F5DE-CC89-29B1C639741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25920" y="2984213"/>
              <a:ext cx="1833316" cy="1217407"/>
            </a:xfrm>
            <a:prstGeom prst="rect">
              <a:avLst/>
            </a:prstGeom>
          </p:spPr>
        </p:pic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5801B13F-6556-11DC-CD52-728B246986A0}"/>
              </a:ext>
            </a:extLst>
          </p:cNvPr>
          <p:cNvGrpSpPr/>
          <p:nvPr/>
        </p:nvGrpSpPr>
        <p:grpSpPr>
          <a:xfrm>
            <a:off x="4493412" y="3992849"/>
            <a:ext cx="3197857" cy="1948984"/>
            <a:chOff x="3978263" y="4000069"/>
            <a:chExt cx="3197857" cy="1948984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97117B7F-E346-A5F5-8C8B-58BB649AF45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79707" y="4441323"/>
              <a:ext cx="2180442" cy="1507730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2CD6729-658A-4E3F-970B-434D60154D04}"/>
                </a:ext>
              </a:extLst>
            </p:cNvPr>
            <p:cNvSpPr txBox="1"/>
            <p:nvPr/>
          </p:nvSpPr>
          <p:spPr>
            <a:xfrm>
              <a:off x="3978263" y="4000069"/>
              <a:ext cx="3197857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/>
                <a:t>mid-T with soft reset of 900°C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4B726EFE-30F2-0531-0A38-E3DECD7F45F8}"/>
              </a:ext>
            </a:extLst>
          </p:cNvPr>
          <p:cNvGrpSpPr/>
          <p:nvPr/>
        </p:nvGrpSpPr>
        <p:grpSpPr>
          <a:xfrm>
            <a:off x="9655966" y="1525383"/>
            <a:ext cx="2232248" cy="4593653"/>
            <a:chOff x="8977713" y="3164643"/>
            <a:chExt cx="2232248" cy="4593653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735EDE6C-280A-1ED6-F07A-371D25A4EB0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9152830" y="3547246"/>
              <a:ext cx="1782977" cy="4211050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0F760DA-38C2-AF3D-E8D8-65469EB9A20A}"/>
                </a:ext>
              </a:extLst>
            </p:cNvPr>
            <p:cNvSpPr txBox="1"/>
            <p:nvPr/>
          </p:nvSpPr>
          <p:spPr>
            <a:xfrm>
              <a:off x="8977713" y="3164643"/>
              <a:ext cx="2232248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/>
                <a:t>Nb furnace upgrade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EDA4ACD0-6788-8AE8-E84A-81A62A4F71A4}"/>
              </a:ext>
            </a:extLst>
          </p:cNvPr>
          <p:cNvGrpSpPr/>
          <p:nvPr/>
        </p:nvGrpSpPr>
        <p:grpSpPr>
          <a:xfrm>
            <a:off x="5111944" y="1356812"/>
            <a:ext cx="4010227" cy="2072188"/>
            <a:chOff x="5022189" y="1114646"/>
            <a:chExt cx="4010227" cy="2072188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F247024D-81F9-290B-49D5-616F867DCDD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22189" y="1797472"/>
              <a:ext cx="1960795" cy="1353479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95599E0-7369-55BF-C195-637F175775A2}"/>
                </a:ext>
              </a:extLst>
            </p:cNvPr>
            <p:cNvSpPr txBox="1"/>
            <p:nvPr/>
          </p:nvSpPr>
          <p:spPr>
            <a:xfrm>
              <a:off x="5176203" y="1114646"/>
              <a:ext cx="3638353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dirty="0"/>
                <a:t>mid-T heat treatment of a nine cell cavity</a:t>
              </a:r>
            </a:p>
          </p:txBody>
        </p: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7BF2E427-4E9A-5ED4-B52F-34B9B6FEF00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1559" y="1870571"/>
              <a:ext cx="2020857" cy="1316263"/>
            </a:xfrm>
            <a:prstGeom prst="rect">
              <a:avLst/>
            </a:prstGeom>
          </p:spPr>
        </p:pic>
      </p:grp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A2ACA36C-1C50-97D2-485A-DBF98CF3B5E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/>
          <a:p>
            <a:r>
              <a:rPr lang="en-US" dirty="0"/>
              <a:t>New data, furnace upgrade</a:t>
            </a:r>
          </a:p>
        </p:txBody>
      </p:sp>
    </p:spTree>
    <p:extLst>
      <p:ext uri="{BB962C8B-B14F-4D97-AF65-F5344CB8AC3E}">
        <p14:creationId xmlns:p14="http://schemas.microsoft.com/office/powerpoint/2010/main" val="12412839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DCE12CA-23EA-9568-429F-AC1FD6FCDD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916" y="1692532"/>
            <a:ext cx="7446732" cy="3680684"/>
          </a:xfrm>
          <a:prstGeom prst="rect">
            <a:avLst/>
          </a:prstGeom>
        </p:spPr>
      </p:pic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E2E2800-52DC-4664-98EB-6E3DFBC88B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Enhancement of medium-temperature heat-treated SRF cavities for high quality and high gradient | Julia Goedecke, June 9-12, 2026</a:t>
            </a:r>
            <a:endParaRPr lang="en-US" noProof="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7516B3B-E108-E2E5-7998-583D85FD88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47316" y="116632"/>
            <a:ext cx="2144684" cy="1021278"/>
          </a:xfrm>
          <a:prstGeom prst="rect">
            <a:avLst/>
          </a:prstGeom>
        </p:spPr>
      </p:pic>
      <p:sp>
        <p:nvSpPr>
          <p:cNvPr id="16" name="Titel 1">
            <a:extLst>
              <a:ext uri="{FF2B5EF4-FFF2-40B4-BE49-F238E27FC236}">
                <a16:creationId xmlns:a16="http://schemas.microsoft.com/office/drawing/2014/main" id="{4A913BF5-71B5-3541-D58B-99B85D353E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349611"/>
            <a:ext cx="11376024" cy="451098"/>
          </a:xfrm>
        </p:spPr>
        <p:txBody>
          <a:bodyPr/>
          <a:lstStyle/>
          <a:p>
            <a:r>
              <a:rPr lang="en-US" dirty="0"/>
              <a:t>Characterization of heat treatments</a:t>
            </a:r>
            <a:endParaRPr lang="en-US" sz="4000" dirty="0">
              <a:latin typeface="Brush Script MT" panose="030608020404060703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hteck 4">
                <a:extLst>
                  <a:ext uri="{FF2B5EF4-FFF2-40B4-BE49-F238E27FC236}">
                    <a16:creationId xmlns:a16="http://schemas.microsoft.com/office/drawing/2014/main" id="{50FC1FBC-DB45-7C9F-CCCD-378B328D31C0}"/>
                  </a:ext>
                </a:extLst>
              </p:cNvPr>
              <p:cNvSpPr/>
              <p:nvPr/>
            </p:nvSpPr>
            <p:spPr>
              <a:xfrm>
                <a:off x="7482153" y="1734439"/>
                <a:ext cx="4806535" cy="51187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l"/>
                <a:r>
                  <a:rPr lang="en-US" b="1" i="0" u="none" strike="noStrike" baseline="0" dirty="0">
                    <a:latin typeface="TeXGyreTermes-Regular"/>
                  </a:rPr>
                  <a:t>calculated oxygen diffusion length  </a:t>
                </a:r>
                <a:r>
                  <a:rPr lang="de-DE" sz="2000" b="1" dirty="0">
                    <a:latin typeface="Brush Script MT" panose="03060802040406070304" pitchFamily="66" charset="0"/>
                  </a:rPr>
                  <a:t>l</a:t>
                </a:r>
                <a:r>
                  <a:rPr lang="en-US" b="1" baseline="-25000" dirty="0" err="1"/>
                  <a:t>dif</a:t>
                </a:r>
                <a:r>
                  <a:rPr lang="en-US" sz="1800" b="1" i="0" u="none" strike="noStrike" baseline="0" dirty="0">
                    <a:latin typeface="TeXGyreTermes-Regular"/>
                  </a:rPr>
                  <a:t> </a:t>
                </a:r>
                <a:r>
                  <a:rPr lang="en-US" sz="1800" b="1" i="0" u="none" strike="noStrike" baseline="0" dirty="0">
                    <a:latin typeface="NewTXMI"/>
                  </a:rPr>
                  <a:t> </a:t>
                </a:r>
                <a:r>
                  <a:rPr lang="en-US" b="1" i="0" u="none" strike="noStrike" baseline="0" dirty="0">
                    <a:latin typeface="TeXGyreTermes-Regular"/>
                  </a:rPr>
                  <a:t>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>
                  <a:latin typeface="TeXGyreTermes-Regular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TeXGyreTermes-Regular"/>
                  </a:rPr>
                  <a:t> </a:t>
                </a:r>
                <a:r>
                  <a:rPr lang="de-DE" sz="2000" dirty="0">
                    <a:latin typeface="Brush Script MT" panose="03060802040406070304" pitchFamily="66" charset="0"/>
                  </a:rPr>
                  <a:t>l</a:t>
                </a:r>
                <a:r>
                  <a:rPr lang="en-US" baseline="-25000" dirty="0" err="1"/>
                  <a:t>dif</a:t>
                </a:r>
                <a:r>
                  <a:rPr lang="en-US" dirty="0">
                    <a:latin typeface="TeXGyreTermes-Regular"/>
                  </a:rPr>
                  <a:t>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2</m:t>
                        </m:r>
                        <m:nary>
                          <m:naryPr>
                            <m:limLoc m:val="undOvr"/>
                            <m:subHide m:val="on"/>
                            <m:supHide m:val="on"/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  <m:d>
                              <m:dPr>
                                <m:ctrlP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𝑑𝑡</m:t>
                            </m:r>
                          </m:e>
                        </m:nary>
                      </m:e>
                    </m:rad>
                  </m:oMath>
                </a14:m>
                <a:r>
                  <a:rPr lang="en-US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;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𝐷</m:t>
                    </m:r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de-DE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de-DE" b="0" i="1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f>
                          <m:f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sub>
                            </m:s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</a:p>
              <a:p>
                <a:endParaRPr lang="en-US" b="0" i="0" u="none" strike="noStrike" baseline="0" dirty="0">
                  <a:latin typeface="NewTXMI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b="0" i="0" u="none" strike="noStrike" baseline="0" dirty="0">
                    <a:latin typeface="TeXGyreTermes-Regular"/>
                  </a:rPr>
                  <a:t>useful parameter for comparing/characterizing heat treatments </a:t>
                </a:r>
              </a:p>
              <a:p>
                <a:endParaRPr lang="en-US" b="0" i="0" u="none" strike="noStrike" baseline="0" dirty="0">
                  <a:latin typeface="TeXGyreTermes-Regular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difficult to specify an exact temperature for a given duration with profiles not showing a plateau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heating/cooling ramp is not taken into account when only temperature or time is given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b="0" i="0" u="none" strike="noStrike" baseline="0" dirty="0">
                  <a:latin typeface="TeXGyreTermes-Regular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b="0" i="0" u="none" strike="noStrike" baseline="0" dirty="0">
                  <a:latin typeface="TeXGyreTermes-Regular"/>
                </a:endParaRPr>
              </a:p>
              <a:p>
                <a:endParaRPr lang="en-US" dirty="0">
                  <a:effectLst/>
                  <a:latin typeface="TeXGyreTermes-Regular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hteck 4">
                <a:extLst>
                  <a:ext uri="{FF2B5EF4-FFF2-40B4-BE49-F238E27FC236}">
                    <a16:creationId xmlns:a16="http://schemas.microsoft.com/office/drawing/2014/main" id="{50FC1FBC-DB45-7C9F-CCCD-378B328D31C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2153" y="1734439"/>
                <a:ext cx="4806535" cy="5118774"/>
              </a:xfrm>
              <a:prstGeom prst="rect">
                <a:avLst/>
              </a:prstGeom>
              <a:blipFill>
                <a:blip r:embed="rId5"/>
                <a:stretch>
                  <a:fillRect l="-1014" t="-7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0C8E38D3-E818-7D5E-8D89-793C0523929B}"/>
              </a:ext>
            </a:extLst>
          </p:cNvPr>
          <p:cNvSpPr txBox="1">
            <a:spLocks/>
          </p:cNvSpPr>
          <p:nvPr/>
        </p:nvSpPr>
        <p:spPr>
          <a:xfrm>
            <a:off x="407987" y="817500"/>
            <a:ext cx="11376025" cy="37925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>
                <a:tab pos="361950" algn="l"/>
              </a:tabLst>
              <a:defRPr sz="18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2667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535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205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38275" indent="-2762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Compare heat treatments using the calculated oxygen diffusion length</a:t>
            </a:r>
            <a:r>
              <a:rPr lang="de-DE" dirty="0"/>
              <a:t> </a:t>
            </a:r>
            <a:r>
              <a:rPr lang="de-DE" sz="2000" dirty="0" err="1">
                <a:latin typeface="Brush Script MT" panose="03060802040406070304" pitchFamily="66" charset="0"/>
              </a:rPr>
              <a:t>l</a:t>
            </a:r>
            <a:r>
              <a:rPr lang="de-DE" baseline="-25000" dirty="0" err="1"/>
              <a:t>dif</a:t>
            </a:r>
            <a:r>
              <a:rPr lang="de-DE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88850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E6315310-F27A-A72E-A4F2-68CE64CA21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0" y="1411200"/>
            <a:ext cx="5141233" cy="3600000"/>
          </a:xfrm>
          <a:prstGeom prst="rect">
            <a:avLst/>
          </a:prstGeom>
        </p:spPr>
      </p:pic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E2E2800-52DC-4664-98EB-6E3DFBC88B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Enhancement of medium-temperature heat-treated SRF cavities for high quality and high gradient | Julia Goedecke, June 9-12, 2026</a:t>
            </a:r>
            <a:endParaRPr lang="en-US" noProof="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7516B3B-E108-E2E5-7998-583D85FD88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47316" y="116632"/>
            <a:ext cx="2144684" cy="1021278"/>
          </a:xfrm>
          <a:prstGeom prst="rect">
            <a:avLst/>
          </a:prstGeom>
        </p:spPr>
      </p:pic>
      <p:sp>
        <p:nvSpPr>
          <p:cNvPr id="19" name="Rechteck 4">
            <a:extLst>
              <a:ext uri="{FF2B5EF4-FFF2-40B4-BE49-F238E27FC236}">
                <a16:creationId xmlns:a16="http://schemas.microsoft.com/office/drawing/2014/main" id="{1EA8C0CA-85AA-6EC0-4446-DAA3A26FB9FF}"/>
              </a:ext>
            </a:extLst>
          </p:cNvPr>
          <p:cNvSpPr/>
          <p:nvPr/>
        </p:nvSpPr>
        <p:spPr>
          <a:xfrm>
            <a:off x="562904" y="5155988"/>
            <a:ext cx="112211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>
                <a:latin typeface="TeXGyreTermes-Regular"/>
              </a:rPr>
              <a:t>diffusion length </a:t>
            </a:r>
            <a:r>
              <a:rPr lang="de-DE" sz="1800" dirty="0">
                <a:latin typeface="Brush Script MT" panose="03060802040406070304" pitchFamily="66" charset="0"/>
              </a:rPr>
              <a:t>l</a:t>
            </a:r>
            <a:r>
              <a:rPr lang="en-US" dirty="0">
                <a:latin typeface="TeXGyreTermes-Regular"/>
              </a:rPr>
              <a:t> in the range of </a:t>
            </a:r>
            <a:r>
              <a:rPr lang="nn-NO" dirty="0">
                <a:latin typeface="TeXGyreTermes-Regular"/>
              </a:rPr>
              <a:t>3500 nm &lt; </a:t>
            </a:r>
            <a:r>
              <a:rPr lang="de-DE" sz="1800" dirty="0">
                <a:latin typeface="Brush Script MT" panose="03060802040406070304" pitchFamily="66" charset="0"/>
              </a:rPr>
              <a:t>l</a:t>
            </a:r>
            <a:r>
              <a:rPr lang="nn-NO" dirty="0">
                <a:latin typeface="TeXGyreTermes-Regular"/>
              </a:rPr>
              <a:t> &lt; 4000 nm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n-NO" dirty="0">
                <a:latin typeface="TeXGyreTermes-Regular"/>
              </a:rPr>
              <a:t>translate in approx. 350°C for 4h to 4½h </a:t>
            </a:r>
            <a:endParaRPr lang="en-US" dirty="0">
              <a:latin typeface="TeXGyreTermes-Regular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>
                <a:latin typeface="TeXGyreTermes-Regular"/>
              </a:rPr>
              <a:t>d</a:t>
            </a:r>
            <a:r>
              <a:rPr lang="en-US" sz="1800" b="0" i="0" u="none" strike="noStrike" baseline="0" dirty="0">
                <a:latin typeface="TeXGyreTermes-Regular"/>
              </a:rPr>
              <a:t>ue to the relatively long </a:t>
            </a:r>
            <a:r>
              <a:rPr lang="de-DE" sz="1800" dirty="0">
                <a:latin typeface="Brush Script MT" panose="03060802040406070304" pitchFamily="66" charset="0"/>
              </a:rPr>
              <a:t>l</a:t>
            </a:r>
            <a:r>
              <a:rPr lang="en-US" dirty="0">
                <a:latin typeface="TeXGyreTermes-Regular"/>
              </a:rPr>
              <a:t> -&gt;</a:t>
            </a:r>
            <a:r>
              <a:rPr lang="en-US" sz="1800" b="0" i="0" u="none" strike="noStrike" baseline="0" dirty="0">
                <a:latin typeface="TeXGyreTermes-Regular"/>
              </a:rPr>
              <a:t> decrease in </a:t>
            </a:r>
            <a:r>
              <a:rPr lang="en-US" sz="1800" b="0" i="0" u="none" strike="noStrike" baseline="0" dirty="0" err="1">
                <a:latin typeface="TeXGyreTermes-Regular"/>
              </a:rPr>
              <a:t>c</a:t>
            </a:r>
            <a:r>
              <a:rPr lang="en-US" sz="1800" b="0" i="0" u="none" strike="noStrike" baseline="-25000" dirty="0" err="1">
                <a:latin typeface="TeXGyreTermes-Regular"/>
              </a:rPr>
              <a:t>O</a:t>
            </a:r>
            <a:r>
              <a:rPr lang="en-US" sz="1800" b="0" i="0" u="none" strike="noStrike" baseline="0" dirty="0">
                <a:latin typeface="TeXGyreTermes-Regular"/>
              </a:rPr>
              <a:t> in the RF layer, which may result in a decrease of the anti-Q-slope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b="0" i="0" u="none" strike="noStrike" baseline="0" dirty="0">
                <a:latin typeface="TeXGyreTermes-Regular"/>
              </a:rPr>
              <a:t>HFQS can be observe</a:t>
            </a:r>
            <a:r>
              <a:rPr lang="en-US" dirty="0">
                <a:latin typeface="TeXGyreTermes-Regular"/>
              </a:rPr>
              <a:t>d</a:t>
            </a:r>
          </a:p>
        </p:txBody>
      </p:sp>
      <p:sp>
        <p:nvSpPr>
          <p:cNvPr id="9" name="Textplatzhalter 2">
            <a:extLst>
              <a:ext uri="{FF2B5EF4-FFF2-40B4-BE49-F238E27FC236}">
                <a16:creationId xmlns:a16="http://schemas.microsoft.com/office/drawing/2014/main" id="{E3423DE4-CAF4-1E72-237B-6FAF1356FB4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/>
          <a:p>
            <a:r>
              <a:rPr lang="en-US" dirty="0"/>
              <a:t>Cavities with long diffusion length </a:t>
            </a:r>
            <a:r>
              <a:rPr lang="de-DE" sz="2000" dirty="0" err="1">
                <a:latin typeface="Brush Script MT" panose="03060802040406070304" pitchFamily="66" charset="0"/>
              </a:rPr>
              <a:t>l</a:t>
            </a:r>
            <a:r>
              <a:rPr lang="de-DE" baseline="-25000" dirty="0" err="1"/>
              <a:t>dif</a:t>
            </a:r>
            <a:r>
              <a:rPr lang="en-US" dirty="0"/>
              <a:t> showing HFQS</a:t>
            </a:r>
          </a:p>
          <a:p>
            <a:endParaRPr lang="en-US" dirty="0"/>
          </a:p>
        </p:txBody>
      </p:sp>
      <p:pic>
        <p:nvPicPr>
          <p:cNvPr id="10" name="Grafik 59">
            <a:extLst>
              <a:ext uri="{FF2B5EF4-FFF2-40B4-BE49-F238E27FC236}">
                <a16:creationId xmlns:a16="http://schemas.microsoft.com/office/drawing/2014/main" id="{D72B1B1F-8DDE-EDA9-7593-2BBEF8494ED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73036">
            <a:off x="4980609" y="1430197"/>
            <a:ext cx="765075" cy="670836"/>
          </a:xfrm>
          <a:prstGeom prst="rect">
            <a:avLst/>
          </a:prstGeom>
        </p:spPr>
      </p:pic>
      <p:sp>
        <p:nvSpPr>
          <p:cNvPr id="8" name="Titel 1">
            <a:extLst>
              <a:ext uri="{FF2B5EF4-FFF2-40B4-BE49-F238E27FC236}">
                <a16:creationId xmlns:a16="http://schemas.microsoft.com/office/drawing/2014/main" id="{5DF6A493-1907-DFCF-AA9D-EB6DBFA4B3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349611"/>
            <a:ext cx="11376024" cy="451098"/>
          </a:xfrm>
        </p:spPr>
        <p:txBody>
          <a:bodyPr/>
          <a:lstStyle/>
          <a:p>
            <a:r>
              <a:rPr lang="en-US" dirty="0"/>
              <a:t>Mid-T heat treatment of 1.3 GHz single cell cavities</a:t>
            </a:r>
            <a:endParaRPr lang="en-US" sz="4000" dirty="0">
              <a:latin typeface="Brush Script MT" panose="03060802040406070304" pitchFamily="66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DFD1B3B-DBF3-9E69-BF7E-40BCCD27C653}"/>
              </a:ext>
            </a:extLst>
          </p:cNvPr>
          <p:cNvSpPr txBox="1"/>
          <p:nvPr/>
        </p:nvSpPr>
        <p:spPr>
          <a:xfrm>
            <a:off x="4295800" y="1656059"/>
            <a:ext cx="7632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T = 2 K</a:t>
            </a:r>
            <a:endParaRPr lang="en-US" sz="1400" dirty="0" err="1"/>
          </a:p>
        </p:txBody>
      </p:sp>
    </p:spTree>
    <p:extLst>
      <p:ext uri="{BB962C8B-B14F-4D97-AF65-F5344CB8AC3E}">
        <p14:creationId xmlns:p14="http://schemas.microsoft.com/office/powerpoint/2010/main" val="19256269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C25032D5-085B-42A4-379E-93A917EDE7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0" y="1411200"/>
            <a:ext cx="5141233" cy="3600000"/>
          </a:xfrm>
          <a:prstGeom prst="rect">
            <a:avLst/>
          </a:prstGeom>
        </p:spPr>
      </p:pic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E2E2800-52DC-4664-98EB-6E3DFBC88B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Enhancement of medium-temperature heat-treated SRF cavities for high quality and high gradient | Julia Goedecke, June 9-12, 2026</a:t>
            </a:r>
            <a:endParaRPr lang="en-US" noProof="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7516B3B-E108-E2E5-7998-583D85FD88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47316" y="116632"/>
            <a:ext cx="2144684" cy="1021278"/>
          </a:xfrm>
          <a:prstGeom prst="rect">
            <a:avLst/>
          </a:prstGeom>
        </p:spPr>
      </p:pic>
      <p:sp>
        <p:nvSpPr>
          <p:cNvPr id="19" name="Rechteck 4">
            <a:extLst>
              <a:ext uri="{FF2B5EF4-FFF2-40B4-BE49-F238E27FC236}">
                <a16:creationId xmlns:a16="http://schemas.microsoft.com/office/drawing/2014/main" id="{1EA8C0CA-85AA-6EC0-4446-DAA3A26FB9FF}"/>
              </a:ext>
            </a:extLst>
          </p:cNvPr>
          <p:cNvSpPr/>
          <p:nvPr/>
        </p:nvSpPr>
        <p:spPr>
          <a:xfrm>
            <a:off x="562904" y="5155988"/>
            <a:ext cx="112211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b="0" i="0" u="none" strike="noStrike" baseline="0" dirty="0">
                <a:latin typeface="TeXGyreTermes-Regular"/>
              </a:rPr>
              <a:t>HFQS can be observe</a:t>
            </a:r>
            <a:r>
              <a:rPr lang="en-US" dirty="0">
                <a:latin typeface="TeXGyreTermes-Regular"/>
              </a:rPr>
              <a:t>d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>
                <a:latin typeface="TeXGyreTermes-Regular"/>
              </a:rPr>
              <a:t>usually n</a:t>
            </a:r>
            <a:r>
              <a:rPr lang="en-US" sz="1800" b="0" i="0" u="none" strike="noStrike" baseline="0" dirty="0">
                <a:latin typeface="TeXGyreTermes-Regular"/>
              </a:rPr>
              <a:t>o breakdown of the cavities compares to mid-T heat treated cavities with </a:t>
            </a:r>
            <a:r>
              <a:rPr lang="de-DE" sz="1800" dirty="0">
                <a:latin typeface="Brush Script MT" panose="03060802040406070304" pitchFamily="66" charset="0"/>
              </a:rPr>
              <a:t>l</a:t>
            </a:r>
            <a:r>
              <a:rPr lang="en-US" sz="1800" b="0" i="0" u="none" strike="noStrike" baseline="0" dirty="0">
                <a:latin typeface="TeXGyreTermes-Regular"/>
              </a:rPr>
              <a:t> &lt; 2500 nm</a:t>
            </a:r>
            <a:endParaRPr lang="en-US" dirty="0">
              <a:latin typeface="TeXGyreTermes-Regular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still have an improvement with the benefit that the cavities don’t quench</a:t>
            </a:r>
            <a:endParaRPr lang="en-US" sz="1800" b="0" i="0" u="none" strike="noStrike" baseline="0" dirty="0">
              <a:latin typeface="TeXGyreTermes-Regular"/>
            </a:endParaRPr>
          </a:p>
        </p:txBody>
      </p:sp>
      <p:pic>
        <p:nvPicPr>
          <p:cNvPr id="10" name="Grafik 59">
            <a:extLst>
              <a:ext uri="{FF2B5EF4-FFF2-40B4-BE49-F238E27FC236}">
                <a16:creationId xmlns:a16="http://schemas.microsoft.com/office/drawing/2014/main" id="{D72B1B1F-8DDE-EDA9-7593-2BBEF8494ED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73036">
            <a:off x="4980609" y="1430197"/>
            <a:ext cx="765075" cy="67083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8E06110-9884-EC77-6097-C180D54A410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787" y="1358821"/>
            <a:ext cx="5152765" cy="3600000"/>
          </a:xfrm>
          <a:prstGeom prst="rect">
            <a:avLst/>
          </a:prstGeom>
        </p:spPr>
      </p:pic>
      <p:pic>
        <p:nvPicPr>
          <p:cNvPr id="4" name="Grafik 59">
            <a:extLst>
              <a:ext uri="{FF2B5EF4-FFF2-40B4-BE49-F238E27FC236}">
                <a16:creationId xmlns:a16="http://schemas.microsoft.com/office/drawing/2014/main" id="{3B232AC3-C7F6-4E28-1255-2DF9A8863B0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73036">
            <a:off x="10654460" y="1328587"/>
            <a:ext cx="765075" cy="670836"/>
          </a:xfrm>
          <a:prstGeom prst="rect">
            <a:avLst/>
          </a:prstGeom>
        </p:spPr>
      </p:pic>
      <p:sp>
        <p:nvSpPr>
          <p:cNvPr id="8" name="Titel 1">
            <a:extLst>
              <a:ext uri="{FF2B5EF4-FFF2-40B4-BE49-F238E27FC236}">
                <a16:creationId xmlns:a16="http://schemas.microsoft.com/office/drawing/2014/main" id="{5DF6A493-1907-DFCF-AA9D-EB6DBFA4B3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349611"/>
            <a:ext cx="11376024" cy="451098"/>
          </a:xfrm>
        </p:spPr>
        <p:txBody>
          <a:bodyPr/>
          <a:lstStyle/>
          <a:p>
            <a:r>
              <a:rPr lang="en-US" dirty="0"/>
              <a:t>Mid-T heat treatment of 1.3 GHz single cell cavities</a:t>
            </a:r>
            <a:endParaRPr lang="en-US" sz="4000" dirty="0">
              <a:latin typeface="Brush Script MT" panose="03060802040406070304" pitchFamily="66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73B2F97-D9B9-72F3-9A71-16F5F101B319}"/>
              </a:ext>
            </a:extLst>
          </p:cNvPr>
          <p:cNvSpPr txBox="1"/>
          <p:nvPr/>
        </p:nvSpPr>
        <p:spPr>
          <a:xfrm>
            <a:off x="4295800" y="1656059"/>
            <a:ext cx="7632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T = 2 K</a:t>
            </a:r>
            <a:endParaRPr lang="en-US" sz="1400" dirty="0" err="1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C2C9B81-8ABD-BB65-0DD2-8BD30465881D}"/>
              </a:ext>
            </a:extLst>
          </p:cNvPr>
          <p:cNvSpPr txBox="1"/>
          <p:nvPr/>
        </p:nvSpPr>
        <p:spPr>
          <a:xfrm>
            <a:off x="9933711" y="1688655"/>
            <a:ext cx="7632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T = 2 K</a:t>
            </a:r>
            <a:endParaRPr lang="en-US" sz="1400" dirty="0" err="1"/>
          </a:p>
        </p:txBody>
      </p:sp>
      <p:sp>
        <p:nvSpPr>
          <p:cNvPr id="14" name="Textplatzhalter 2">
            <a:extLst>
              <a:ext uri="{FF2B5EF4-FFF2-40B4-BE49-F238E27FC236}">
                <a16:creationId xmlns:a16="http://schemas.microsoft.com/office/drawing/2014/main" id="{9D1DC102-C7FF-0557-DB03-73F008E3F15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/>
          <a:p>
            <a:r>
              <a:rPr lang="en-US" dirty="0"/>
              <a:t>Cavities with long diffusion length </a:t>
            </a:r>
            <a:r>
              <a:rPr lang="de-DE" sz="2000" dirty="0" err="1">
                <a:latin typeface="Brush Script MT" panose="03060802040406070304" pitchFamily="66" charset="0"/>
              </a:rPr>
              <a:t>l</a:t>
            </a:r>
            <a:r>
              <a:rPr lang="de-DE" baseline="-25000" dirty="0" err="1"/>
              <a:t>dif</a:t>
            </a:r>
            <a:r>
              <a:rPr lang="en-US" dirty="0"/>
              <a:t> showing HFQS and no quench </a:t>
            </a:r>
          </a:p>
        </p:txBody>
      </p:sp>
    </p:spTree>
    <p:extLst>
      <p:ext uri="{BB962C8B-B14F-4D97-AF65-F5344CB8AC3E}">
        <p14:creationId xmlns:p14="http://schemas.microsoft.com/office/powerpoint/2010/main" val="6681948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B645B792-6647-6518-3509-A2BABC701B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0" y="1411200"/>
            <a:ext cx="5141233" cy="3600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97CDB82-240C-B59F-D465-F8C436ABE5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7986" y="1413448"/>
            <a:ext cx="5207699" cy="3599328"/>
          </a:xfrm>
          <a:prstGeom prst="rect">
            <a:avLst/>
          </a:prstGeom>
        </p:spPr>
      </p:pic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E2E2800-52DC-4664-98EB-6E3DFBC88B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| Enhancement of medium-temperature heat-treated SRF cavities for high quality and high gradient | Julia Goedecke, June 9-12, 2026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7516B3B-E108-E2E5-7998-583D85FD88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47316" y="116632"/>
            <a:ext cx="2144684" cy="1021278"/>
          </a:xfrm>
          <a:prstGeom prst="rect">
            <a:avLst/>
          </a:prstGeom>
        </p:spPr>
      </p:pic>
      <p:sp>
        <p:nvSpPr>
          <p:cNvPr id="19" name="Rechteck 4">
            <a:extLst>
              <a:ext uri="{FF2B5EF4-FFF2-40B4-BE49-F238E27FC236}">
                <a16:creationId xmlns:a16="http://schemas.microsoft.com/office/drawing/2014/main" id="{1EA8C0CA-85AA-6EC0-4446-DAA3A26FB9FF}"/>
              </a:ext>
            </a:extLst>
          </p:cNvPr>
          <p:cNvSpPr/>
          <p:nvPr/>
        </p:nvSpPr>
        <p:spPr>
          <a:xfrm>
            <a:off x="562904" y="5155988"/>
            <a:ext cx="1122110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selecting cavities that showed HFQS after a mid-T heat treatment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applying additional low-T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improvement in the performance for high gradients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>
                <a:latin typeface="TeXGyreTermes-Regular"/>
                <a:ea typeface="Calibri" panose="020F0502020204030204" pitchFamily="34" charset="0"/>
                <a:cs typeface="Calibri" panose="020F0502020204030204" pitchFamily="34" charset="0"/>
              </a:rPr>
              <a:t>old data with </a:t>
            </a:r>
            <a:r>
              <a:rPr lang="en-US" sz="1800" b="0" i="0" u="none" strike="noStrike" baseline="0" dirty="0">
                <a:latin typeface="TeXGyreTermes-Regular"/>
              </a:rPr>
              <a:t> </a:t>
            </a:r>
            <a:r>
              <a:rPr lang="de-DE" sz="1800" dirty="0">
                <a:latin typeface="Brush Script MT" panose="03060802040406070304" pitchFamily="66" charset="0"/>
              </a:rPr>
              <a:t>l</a:t>
            </a:r>
            <a:r>
              <a:rPr lang="en-US" sz="1800" b="0" i="0" u="none" strike="noStrike" baseline="0" dirty="0">
                <a:latin typeface="TeXGyreTermes-Regular"/>
              </a:rPr>
              <a:t>  showing HFQS starting at 3500 nm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Grafik 59">
            <a:extLst>
              <a:ext uri="{FF2B5EF4-FFF2-40B4-BE49-F238E27FC236}">
                <a16:creationId xmlns:a16="http://schemas.microsoft.com/office/drawing/2014/main" id="{D72B1B1F-8DDE-EDA9-7593-2BBEF8494ED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73036">
            <a:off x="4980609" y="1430197"/>
            <a:ext cx="765075" cy="670836"/>
          </a:xfrm>
          <a:prstGeom prst="rect">
            <a:avLst/>
          </a:prstGeom>
        </p:spPr>
      </p:pic>
      <p:pic>
        <p:nvPicPr>
          <p:cNvPr id="4" name="Grafik 59">
            <a:extLst>
              <a:ext uri="{FF2B5EF4-FFF2-40B4-BE49-F238E27FC236}">
                <a16:creationId xmlns:a16="http://schemas.microsoft.com/office/drawing/2014/main" id="{3B232AC3-C7F6-4E28-1255-2DF9A8863B0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73036">
            <a:off x="10911923" y="1286535"/>
            <a:ext cx="765075" cy="670836"/>
          </a:xfrm>
          <a:prstGeom prst="rect">
            <a:avLst/>
          </a:prstGeom>
        </p:spPr>
      </p:pic>
      <p:sp>
        <p:nvSpPr>
          <p:cNvPr id="8" name="Titel 1">
            <a:extLst>
              <a:ext uri="{FF2B5EF4-FFF2-40B4-BE49-F238E27FC236}">
                <a16:creationId xmlns:a16="http://schemas.microsoft.com/office/drawing/2014/main" id="{5DF6A493-1907-DFCF-AA9D-EB6DBFA4B3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349611"/>
            <a:ext cx="11376024" cy="451098"/>
          </a:xfrm>
        </p:spPr>
        <p:txBody>
          <a:bodyPr/>
          <a:lstStyle/>
          <a:p>
            <a:r>
              <a:rPr lang="en-US" noProof="0" dirty="0"/>
              <a:t>Enhancement of m</a:t>
            </a:r>
            <a:r>
              <a:rPr lang="en-US" dirty="0"/>
              <a:t>id-T heat treated single cell cavities</a:t>
            </a:r>
            <a:endParaRPr lang="en-US" sz="4000" dirty="0">
              <a:latin typeface="Brush Script MT" panose="03060802040406070304" pitchFamily="66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572E51B-93C4-F2A6-C053-3A0D3D0AB97C}"/>
              </a:ext>
            </a:extLst>
          </p:cNvPr>
          <p:cNvSpPr txBox="1"/>
          <p:nvPr/>
        </p:nvSpPr>
        <p:spPr>
          <a:xfrm>
            <a:off x="4295800" y="1656059"/>
            <a:ext cx="7632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T = 2 K</a:t>
            </a:r>
            <a:endParaRPr lang="en-US" sz="1400" dirty="0" err="1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CBE6682-12AD-C5A6-80BF-CED4879C70B8}"/>
              </a:ext>
            </a:extLst>
          </p:cNvPr>
          <p:cNvSpPr txBox="1"/>
          <p:nvPr/>
        </p:nvSpPr>
        <p:spPr>
          <a:xfrm>
            <a:off x="6312024" y="1656059"/>
            <a:ext cx="7632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T = 2 K</a:t>
            </a:r>
            <a:endParaRPr lang="en-US" sz="1400" dirty="0" err="1"/>
          </a:p>
        </p:txBody>
      </p:sp>
      <p:sp>
        <p:nvSpPr>
          <p:cNvPr id="15" name="Textplatzhalter 2">
            <a:extLst>
              <a:ext uri="{FF2B5EF4-FFF2-40B4-BE49-F238E27FC236}">
                <a16:creationId xmlns:a16="http://schemas.microsoft.com/office/drawing/2014/main" id="{B0B835E3-B361-4122-95E9-FCA162F39A5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/>
          <a:p>
            <a:r>
              <a:rPr lang="de-DE" dirty="0"/>
              <a:t>With </a:t>
            </a:r>
            <a:r>
              <a:rPr lang="en-US" dirty="0"/>
              <a:t>additional low-T heat treatment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1234771"/>
      </p:ext>
    </p:extLst>
  </p:cSld>
  <p:clrMapOvr>
    <a:masterClrMapping/>
  </p:clrMapOvr>
</p:sld>
</file>

<file path=ppt/theme/theme1.xml><?xml version="1.0" encoding="utf-8"?>
<a:theme xmlns:a="http://schemas.openxmlformats.org/drawingml/2006/main" name="DESY">
  <a:themeElements>
    <a:clrScheme name="Benutzerdefiniert 30">
      <a:dk1>
        <a:sysClr val="windowText" lastClr="000000"/>
      </a:dk1>
      <a:lt1>
        <a:sysClr val="window" lastClr="FFFFFF"/>
      </a:lt1>
      <a:dk2>
        <a:srgbClr val="898D8D"/>
      </a:dk2>
      <a:lt2>
        <a:srgbClr val="B2B4B2"/>
      </a:lt2>
      <a:accent1>
        <a:srgbClr val="007BC8"/>
      </a:accent1>
      <a:accent2>
        <a:srgbClr val="EB6E0F"/>
      </a:accent2>
      <a:accent3>
        <a:srgbClr val="004B7D"/>
      </a:accent3>
      <a:accent4>
        <a:srgbClr val="898D8D"/>
      </a:accent4>
      <a:accent5>
        <a:srgbClr val="B2B4B2"/>
      </a:accent5>
      <a:accent6>
        <a:srgbClr val="375E77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 w="9525">
          <a:solidFill>
            <a:schemeClr val="tx1"/>
          </a:solidFill>
        </a:ln>
      </a:spPr>
      <a:bodyPr rtlCol="0" anchor="ctr"/>
      <a:lstStyle>
        <a:defPPr algn="ctr">
          <a:defRPr sz="160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600" dirty="0" err="1" smtClean="0"/>
        </a:defPPr>
      </a:lstStyle>
    </a:txDef>
  </a:objectDefaults>
  <a:extraClrSchemeLst/>
  <a:custClrLst>
    <a:custClr>
      <a:srgbClr val="8B6EC9"/>
    </a:custClr>
    <a:custClr>
      <a:srgbClr val="E35D50"/>
    </a:custClr>
    <a:custClr>
      <a:srgbClr val="5BC5F1"/>
    </a:custClr>
    <a:custClr>
      <a:srgbClr val="00AA92"/>
    </a:custClr>
  </a:custClrLst>
  <a:extLst>
    <a:ext uri="{05A4C25C-085E-4340-85A3-A5531E510DB2}">
      <thm15:themeFamily xmlns:thm15="http://schemas.microsoft.com/office/thememl/2012/main" name="DESY_PowerPoint_16x9_en_2022" id="{17417353-F29F-0A4B-83F7-29687F17E628}" vid="{93F30902-AA21-1949-BB7A-58A21D924294}"/>
    </a:ext>
  </a:extLst>
</a:theme>
</file>

<file path=ppt/theme/theme2.xml><?xml version="1.0" encoding="utf-8"?>
<a:theme xmlns:a="http://schemas.openxmlformats.org/drawingml/2006/main" name="Office">
  <a:themeElements>
    <a:clrScheme name="Benutzerdefiniert 30">
      <a:dk1>
        <a:sysClr val="windowText" lastClr="000000"/>
      </a:dk1>
      <a:lt1>
        <a:sysClr val="window" lastClr="FFFFFF"/>
      </a:lt1>
      <a:dk2>
        <a:srgbClr val="898D8D"/>
      </a:dk2>
      <a:lt2>
        <a:srgbClr val="B2B4B2"/>
      </a:lt2>
      <a:accent1>
        <a:srgbClr val="007BC8"/>
      </a:accent1>
      <a:accent2>
        <a:srgbClr val="EB6E0F"/>
      </a:accent2>
      <a:accent3>
        <a:srgbClr val="004B7D"/>
      </a:accent3>
      <a:accent4>
        <a:srgbClr val="898D8D"/>
      </a:accent4>
      <a:accent5>
        <a:srgbClr val="B2B4B2"/>
      </a:accent5>
      <a:accent6>
        <a:srgbClr val="375E77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Benutzerdefiniert 30">
      <a:dk1>
        <a:sysClr val="windowText" lastClr="000000"/>
      </a:dk1>
      <a:lt1>
        <a:sysClr val="window" lastClr="FFFFFF"/>
      </a:lt1>
      <a:dk2>
        <a:srgbClr val="898D8D"/>
      </a:dk2>
      <a:lt2>
        <a:srgbClr val="B2B4B2"/>
      </a:lt2>
      <a:accent1>
        <a:srgbClr val="007BC8"/>
      </a:accent1>
      <a:accent2>
        <a:srgbClr val="EB6E0F"/>
      </a:accent2>
      <a:accent3>
        <a:srgbClr val="004B7D"/>
      </a:accent3>
      <a:accent4>
        <a:srgbClr val="898D8D"/>
      </a:accent4>
      <a:accent5>
        <a:srgbClr val="B2B4B2"/>
      </a:accent5>
      <a:accent6>
        <a:srgbClr val="375E77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DESY_PowerPoint_16x9_en_2022</Template>
  <TotalTime>0</TotalTime>
  <Words>1794</Words>
  <Application>Microsoft Office PowerPoint</Application>
  <PresentationFormat>Widescreen</PresentationFormat>
  <Paragraphs>261</Paragraphs>
  <Slides>22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Brush Script MT</vt:lpstr>
      <vt:lpstr>Calibri</vt:lpstr>
      <vt:lpstr>Cambria Math</vt:lpstr>
      <vt:lpstr>NewTXMI</vt:lpstr>
      <vt:lpstr>TeXGyreTermes-Regular</vt:lpstr>
      <vt:lpstr>DESY</vt:lpstr>
      <vt:lpstr>Update: Enhancement of medium-temperature heat-treated 1.3 GHz SRF cavities for high quality and high gradient</vt:lpstr>
      <vt:lpstr>What is new since SRF 2025 in Tokyo?</vt:lpstr>
      <vt:lpstr>What is new since SRF 2025 in Tokyo? </vt:lpstr>
      <vt:lpstr>What is new since SRF 2025 in Tokyo? </vt:lpstr>
      <vt:lpstr>What is new since SRF 2025 in Tokyo? </vt:lpstr>
      <vt:lpstr>Characterization of heat treatments</vt:lpstr>
      <vt:lpstr>Mid-T heat treatment of 1.3 GHz single cell cavities</vt:lpstr>
      <vt:lpstr>Mid-T heat treatment of 1.3 GHz single cell cavities</vt:lpstr>
      <vt:lpstr>Enhancement of mid-T heat treated single cell cavities</vt:lpstr>
      <vt:lpstr>New mid-T data with long diffusion length ldif</vt:lpstr>
      <vt:lpstr>RBCS resistance of mid-T heat treated cavities</vt:lpstr>
      <vt:lpstr>RBCS resistance of mid-T heat treated cavities</vt:lpstr>
      <vt:lpstr>Mid-T heat treatment of single cell with 900°C as soft reset</vt:lpstr>
      <vt:lpstr>Mid-T heat treatment of single cell with 900°C as soft reset</vt:lpstr>
      <vt:lpstr>Mid-T heat treatment of single cell with 900°C as soft reset</vt:lpstr>
      <vt:lpstr>The residual resistance Rres</vt:lpstr>
      <vt:lpstr>Mid-T heat treatment of a nine cell cavity</vt:lpstr>
      <vt:lpstr>Nb retort furnace </vt:lpstr>
      <vt:lpstr>Nb retort furnace</vt:lpstr>
      <vt:lpstr>Nb retort furnace</vt:lpstr>
      <vt:lpstr>Summary &amp; Outlook</vt:lpstr>
      <vt:lpstr>  Thank you for you attention!  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Goedecke, Julia Jirapon</dc:creator>
  <cp:lastModifiedBy>Goedecke, Julia Jirapon</cp:lastModifiedBy>
  <cp:revision>961</cp:revision>
  <dcterms:created xsi:type="dcterms:W3CDTF">2025-07-11T07:42:49Z</dcterms:created>
  <dcterms:modified xsi:type="dcterms:W3CDTF">2026-06-08T17:20:40Z</dcterms:modified>
</cp:coreProperties>
</file>