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8" r:id="rId2"/>
  </p:sldMasterIdLst>
  <p:notesMasterIdLst>
    <p:notesMasterId r:id="rId19"/>
  </p:notesMasterIdLst>
  <p:sldIdLst>
    <p:sldId id="256" r:id="rId3"/>
    <p:sldId id="280" r:id="rId4"/>
    <p:sldId id="259" r:id="rId5"/>
    <p:sldId id="273" r:id="rId6"/>
    <p:sldId id="264" r:id="rId7"/>
    <p:sldId id="263" r:id="rId8"/>
    <p:sldId id="276" r:id="rId9"/>
    <p:sldId id="272" r:id="rId10"/>
    <p:sldId id="266" r:id="rId11"/>
    <p:sldId id="274" r:id="rId12"/>
    <p:sldId id="277" r:id="rId13"/>
    <p:sldId id="282" r:id="rId14"/>
    <p:sldId id="278" r:id="rId15"/>
    <p:sldId id="416" r:id="rId16"/>
    <p:sldId id="414" r:id="rId17"/>
    <p:sldId id="41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16CE-1411-4618-A667-12A3795711B0}" type="datetimeFigureOut">
              <a:rPr lang="de-DE" smtClean="0"/>
              <a:t>08.06.2026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08C5F-EC34-4727-B856-00CE98C81F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52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08C5F-EC34-4727-B856-00CE98C81F7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87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08C5F-EC34-4727-B856-00CE98C81F7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41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1nm Nb2O5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easily</a:t>
            </a:r>
            <a:r>
              <a:rPr lang="de-DE" dirty="0"/>
              <a:t> </a:t>
            </a:r>
            <a:r>
              <a:rPr lang="de-DE" dirty="0" err="1"/>
              <a:t>saturate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hundred</a:t>
            </a:r>
            <a:r>
              <a:rPr lang="de-DE" dirty="0"/>
              <a:t> </a:t>
            </a:r>
            <a:r>
              <a:rPr lang="de-DE" dirty="0" err="1"/>
              <a:t>nm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Nb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D1A37-61C4-4441-9F4F-AB80AEADC83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68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396573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16406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1486931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47A4-F374-4CCA-AE3A-DFA9442C2C07}" type="datetime1">
              <a:rPr lang="de-DE" smtClean="0"/>
              <a:t>08.06.2026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76999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61A2ED-C81E-43E6-B74B-EAA5FD752124}" type="datetime1">
              <a:rPr lang="de-DE" smtClean="0"/>
              <a:t>08.06.2026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963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78B1C2-AC13-4CF5-BC7E-9E52BCD699C0}" type="datetime1">
              <a:rPr lang="de-DE" smtClean="0"/>
              <a:t>08.06.2026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896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332538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1ADF-5E28-4D03-AEDF-760C2BFCFFE6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</p:spTree>
    <p:extLst>
      <p:ext uri="{BB962C8B-B14F-4D97-AF65-F5344CB8AC3E}">
        <p14:creationId xmlns:p14="http://schemas.microsoft.com/office/powerpoint/2010/main" val="291762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FA8E8A-94F7-495B-8995-AC016D241DC7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</p:spTree>
    <p:extLst>
      <p:ext uri="{BB962C8B-B14F-4D97-AF65-F5344CB8AC3E}">
        <p14:creationId xmlns:p14="http://schemas.microsoft.com/office/powerpoint/2010/main" val="1237142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C069D1-5A78-41E3-8956-2C5B9D73F3E4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439817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6EC5-C1D1-4D8B-A690-9EFC3E30EE73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</p:spTree>
    <p:extLst>
      <p:ext uri="{BB962C8B-B14F-4D97-AF65-F5344CB8AC3E}">
        <p14:creationId xmlns:p14="http://schemas.microsoft.com/office/powerpoint/2010/main" val="399675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1450946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6197E7-A296-49FD-A56F-1AC9195E427D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</p:spTree>
    <p:extLst>
      <p:ext uri="{BB962C8B-B14F-4D97-AF65-F5344CB8AC3E}">
        <p14:creationId xmlns:p14="http://schemas.microsoft.com/office/powerpoint/2010/main" val="3026406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5D21-A6E7-47A6-8155-C8F2706CE2B4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</p:spTree>
    <p:extLst>
      <p:ext uri="{BB962C8B-B14F-4D97-AF65-F5344CB8AC3E}">
        <p14:creationId xmlns:p14="http://schemas.microsoft.com/office/powerpoint/2010/main" val="4183945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A419C3-14E7-4E4F-B5BD-7A2E612DFF0C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</p:spTree>
    <p:extLst>
      <p:ext uri="{BB962C8B-B14F-4D97-AF65-F5344CB8AC3E}">
        <p14:creationId xmlns:p14="http://schemas.microsoft.com/office/powerpoint/2010/main" val="1253419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C156DF-27CF-44EF-9364-F6A4E55B3943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711844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586CAF-004E-48E8-9D29-423AFD784B46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725477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95F2D1-CCFA-44B6-8854-960F602E7FEC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428975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B426BF-CA84-4C12-876E-61949E5E385C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761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72E373-0E31-473C-9987-2310CA1363A5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018039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389DA8-794C-49C0-BB12-90E67DDCC83D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799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36EFAE-0D3D-440E-9808-FCDCD46112B0}" type="datetime1">
              <a:rPr lang="de-DE" smtClean="0"/>
              <a:t>08.06.2026</a:t>
            </a:fld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3501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1750004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08B6BE-16EC-4751-BE23-0CF166A9FD2D}" type="datetime1">
              <a:rPr lang="de-DE" smtClean="0"/>
              <a:t>08.06.2026</a:t>
            </a:fld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94238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2346055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420CB-EED3-4280-9342-E9998A6160A1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795758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E82E25-2E05-47EB-A552-AE5C49979F3A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416380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96135-9787-4CE2-A226-DBA8F4911A84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86621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9324A-8313-441A-BAF8-EF11AFB5B78A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35375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67E690-72C1-4DB9-9173-61BFE2915336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78323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E6F571-3F9C-4B56-BDAD-DCE9EF62F6BC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25082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1A2785-11C7-4DE3-BD0F-5C80F7A87ED6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2509551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707322-2D8F-4A99-BADB-AC0742B79FE2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3249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19729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10312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8BF1-3219-4D49-854D-882BC37F3B17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749856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1A3A-49F3-44DE-833C-129577E32A3A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004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F50BCF3-AAC2-4685-85BC-2B6F10626A33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024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ED0DE1-452A-4808-B2F2-D9726D568FA8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053132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70434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B3EFA1-138E-46A5-9C4C-5D9B92EAD527}" type="datetime1">
              <a:rPr lang="de-DE" smtClean="0"/>
              <a:t>08.06.2026</a:t>
            </a:fld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9.6.2026 | TTC2026 | M. Wenskat | fvT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168231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982433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5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9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36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38081911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27B4-785F-479F-905F-221209F81FA2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860799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AA7D-0A62-4E16-9C26-D2DD491E952C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729762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28E8-DC17-4763-B68C-8E83ED83DBEB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7066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7482-B5F5-48C5-8AD1-EF239E6B5DD5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804439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D6C5-83EF-4806-8512-AADDCA02A69E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592067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35DB2-B9C7-4473-A2CD-4DA86284FC39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70919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2B28-7282-46A9-9D99-E86494EBFE2C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59203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3E870-5CCC-401A-A13A-7F8D56CDC859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03433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42EA-6675-4100-A00D-CF3D6250D320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021384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705567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F9F3F-5946-4F81-8DE7-D203915AE54B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40295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DEFED-3854-41AF-91E8-A43C0BA82C4B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875521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5473F-977E-409D-A619-7A15695002DE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830317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D659-4CDD-4895-B9E0-BE8FBC020B5A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182467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DACAC-1939-47D7-9508-803A3CB564AC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80487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540125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08A9-A328-7FF8-E314-0DDF6960B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BA2B9-A585-DE24-5073-E6DA36D26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35627-C93B-F94C-B1AD-8901D773E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1F82E-0519-4F1D-B806-F6DA0C8CFFED}" type="datetime1">
              <a:rPr lang="de-DE" smtClean="0"/>
              <a:t>08.06.2026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59437-BEBC-2519-91C0-37B67E8A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5E387-3AEB-138D-5714-1981443B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230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1714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326806"/>
            <a:ext cx="12192000" cy="553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12192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8132803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778329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0" y="1316924"/>
            <a:ext cx="12221195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" y="1479551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98064" y="1479551"/>
            <a:ext cx="6023131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45666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55761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1305166"/>
            <a:ext cx="12221195" cy="5552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" y="1479551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83400" y="1479551"/>
            <a:ext cx="6037795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183400" y="4009827"/>
            <a:ext cx="6037795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5212015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62648" y="756431"/>
            <a:ext cx="2430336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71115" y="902337"/>
            <a:ext cx="2421869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0" y="6418566"/>
            <a:ext cx="12192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816304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5516802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62648" y="756431"/>
            <a:ext cx="2430336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171115" y="902337"/>
            <a:ext cx="2421869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6418566"/>
            <a:ext cx="12192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6" y="3944231"/>
            <a:ext cx="816303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2472850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1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1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29205" y="6442394"/>
            <a:ext cx="1853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5911" y="6442394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How much O is good? | Marc Wenskat | 5.12. - TTC Workshop @ FNAL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6211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2840896"/>
            <a:ext cx="10185736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5130-C985-4E03-AB2B-47943E50496A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599" y="1774801"/>
            <a:ext cx="10185735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14140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18641" y="6442394"/>
            <a:ext cx="6030384" cy="365125"/>
          </a:xfrm>
        </p:spPr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A0FF224-B8F7-4414-B235-F6B5B14FF44D}"/>
              </a:ext>
            </a:extLst>
          </p:cNvPr>
          <p:cNvSpPr/>
          <p:nvPr/>
        </p:nvSpPr>
        <p:spPr>
          <a:xfrm>
            <a:off x="322729" y="295835"/>
            <a:ext cx="458096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170329" y="349411"/>
            <a:ext cx="10625005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44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  <p:cxnSp>
        <p:nvCxnSpPr>
          <p:cNvPr id="10" name="Gerade Verbindung 10">
            <a:extLst>
              <a:ext uri="{FF2B5EF4-FFF2-40B4-BE49-F238E27FC236}">
                <a16:creationId xmlns:a16="http://schemas.microsoft.com/office/drawing/2014/main" id="{08F9122F-E474-4D36-9CD8-4F7024E4CA67}"/>
              </a:ext>
            </a:extLst>
          </p:cNvPr>
          <p:cNvCxnSpPr/>
          <p:nvPr/>
        </p:nvCxnSpPr>
        <p:spPr>
          <a:xfrm>
            <a:off x="0" y="1157213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D44F45F-5EAA-429E-8ABE-AE2F8DCF0059}"/>
              </a:ext>
            </a:extLst>
          </p:cNvPr>
          <p:cNvSpPr/>
          <p:nvPr/>
        </p:nvSpPr>
        <p:spPr>
          <a:xfrm>
            <a:off x="0" y="1373772"/>
            <a:ext cx="1219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1263811"/>
            <a:ext cx="10185736" cy="4858025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</p:spTree>
    <p:extLst>
      <p:ext uri="{BB962C8B-B14F-4D97-AF65-F5344CB8AC3E}">
        <p14:creationId xmlns:p14="http://schemas.microsoft.com/office/powerpoint/2010/main" val="32970471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309" y="2840401"/>
            <a:ext cx="5217459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40401"/>
            <a:ext cx="5210057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FB07-E353-490F-B81B-1E0EB238E000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0247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4961-DEFA-4839-AC01-F01803F148AE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56737"/>
            <a:ext cx="5809073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09859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56736"/>
            <a:ext cx="5210057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DB50-6920-4EC0-925D-5E8A4BCEA987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</p:spTree>
    <p:extLst>
      <p:ext uri="{BB962C8B-B14F-4D97-AF65-F5344CB8AC3E}">
        <p14:creationId xmlns:p14="http://schemas.microsoft.com/office/powerpoint/2010/main" val="27543257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483199"/>
            <a:ext cx="12192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7"/>
            <a:ext cx="12192000" cy="4927274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5C08-DCEA-4418-8CBC-3DAD9A2AD404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cxnSp>
        <p:nvCxnSpPr>
          <p:cNvPr id="11" name="Gerade Verbindung 10"/>
          <p:cNvCxnSpPr/>
          <p:nvPr/>
        </p:nvCxnSpPr>
        <p:spPr>
          <a:xfrm>
            <a:off x="0" y="1479942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1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3CA2-F7D7-4893-9781-33F5C1867E47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2429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D9AD-9D6C-4C30-9736-187F1BCC0CD7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3060812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2049-5AAF-424C-8937-56321B7F99FB}" type="datetime1">
              <a:rPr lang="de-DE" smtClean="0"/>
              <a:t>08.06.2026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12518053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6390C-F698-4EDB-AB18-F118D1692D27}" type="datetime1">
              <a:rPr lang="de-DE" smtClean="0"/>
              <a:t>08.06.2026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900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918F5-E497-4040-8406-6DDCBFFC1636}" type="datetime1">
              <a:rPr lang="de-DE" smtClean="0"/>
              <a:t>08.06.2026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1" y="1292785"/>
            <a:ext cx="12192000" cy="680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4"/>
            <a:ext cx="12192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8449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" y="2733493"/>
            <a:ext cx="109728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D30B-FEC4-437D-B6A6-9061062988A8}" type="datetime1">
              <a:rPr lang="de-DE" smtClean="0"/>
              <a:t>08.06.2026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826635"/>
            <a:ext cx="109728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</p:spTree>
    <p:extLst>
      <p:ext uri="{BB962C8B-B14F-4D97-AF65-F5344CB8AC3E}">
        <p14:creationId xmlns:p14="http://schemas.microsoft.com/office/powerpoint/2010/main" val="30329094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96513-FA4A-4B82-BBA3-7D41A883B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004818-E382-4DDF-8998-4127EEF84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5EA66D-8F3B-4944-B19E-BC34A8A9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609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40701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851ACE-3F07-432A-AE4C-64D2B700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5E53-C51E-400E-9C4C-703F15727B07}" type="datetime1">
              <a:rPr lang="de-DE" smtClean="0"/>
              <a:t>08.06.2026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D7D1A7-D32E-4912-A549-75709AE4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4E2244-738A-4F2A-BCB1-47ABA182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349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8AE04-5755-4DD8-98B2-E8B1B0EB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E292B6-9A1A-4D7E-B4A0-63527B38F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0D2B6B-FE69-43FE-ABDE-8160368C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0FC03-2CD6-4DEB-8355-3685E30A6D92}" type="datetime1">
              <a:rPr lang="de-DE" smtClean="0"/>
              <a:t>08.06.2026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47F900-6D9A-48D9-9703-0D9FE19F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34ECC-60FA-4476-9101-2D5B69CF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22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 dirty="0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2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16.emf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BB9003FC-6988-4448-8969-E561B6A6B9B8}" type="datetime1">
              <a:rPr lang="de-DE" smtClean="0"/>
              <a:t>08.06.2026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5A1B735E-8233-4620-9509-1B32DDAA93CB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3124" y="6484039"/>
            <a:ext cx="4627128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/>
              <a:t>9.6.2026 | TTC2026 | M. Wenskat | fvT</a:t>
            </a:r>
            <a:endParaRPr lang="de-DE" dirty="0"/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0697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</p:sldLayoutIdLst>
  <p:hf hd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40">
          <p15:clr>
            <a:srgbClr val="F26B43"/>
          </p15:clr>
        </p15:guide>
        <p15:guide id="4" pos="1368">
          <p15:clr>
            <a:srgbClr val="F26B43"/>
          </p15:clr>
        </p15:guide>
        <p15:guide id="5" pos="1456">
          <p15:clr>
            <a:srgbClr val="F26B43"/>
          </p15:clr>
        </p15:guide>
        <p15:guide id="6" pos="2584">
          <p15:clr>
            <a:srgbClr val="F26B43"/>
          </p15:clr>
        </p15:guide>
        <p15:guide id="7" pos="2672">
          <p15:clr>
            <a:srgbClr val="F26B43"/>
          </p15:clr>
        </p15:guide>
        <p15:guide id="8" pos="3800">
          <p15:clr>
            <a:srgbClr val="F26B43"/>
          </p15:clr>
        </p15:guide>
        <p15:guide id="9" pos="3880">
          <p15:clr>
            <a:srgbClr val="F26B43"/>
          </p15:clr>
        </p15:guide>
        <p15:guide id="10" pos="5008">
          <p15:clr>
            <a:srgbClr val="F26B43"/>
          </p15:clr>
        </p15:guide>
        <p15:guide id="11" pos="5096">
          <p15:clr>
            <a:srgbClr val="F26B43"/>
          </p15:clr>
        </p15:guide>
        <p15:guide id="12" pos="6224">
          <p15:clr>
            <a:srgbClr val="F26B43"/>
          </p15:clr>
        </p15:guide>
        <p15:guide id="13" pos="6312">
          <p15:clr>
            <a:srgbClr val="F26B43"/>
          </p15:clr>
        </p15:guide>
        <p15:guide id="14" pos="7440">
          <p15:clr>
            <a:srgbClr val="F26B43"/>
          </p15:clr>
        </p15:guide>
        <p15:guide id="15" orient="horz">
          <p15:clr>
            <a:srgbClr val="F26B43"/>
          </p15:clr>
        </p15:guide>
        <p15:guide id="16" orient="horz" pos="4320">
          <p15:clr>
            <a:srgbClr val="F26B43"/>
          </p15:clr>
        </p15:guide>
        <p15:guide id="17" orient="horz" pos="240">
          <p15:clr>
            <a:srgbClr val="F26B43"/>
          </p15:clr>
        </p15:guide>
        <p15:guide id="18" orient="horz" pos="4080">
          <p15:clr>
            <a:srgbClr val="F26B43"/>
          </p15:clr>
        </p15:guide>
        <p15:guide id="20" orient="horz" pos="3766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 flipV="1">
            <a:off x="0" y="6423314"/>
            <a:ext cx="12192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TheSans UHH Bold Cap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1" y="6442394"/>
            <a:ext cx="12095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5C73EE45-484C-4F14-B96C-3A24036DEC57}" type="datetime1">
              <a:rPr lang="de-DE" smtClean="0"/>
              <a:t>08.06.2026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4384" y="6442394"/>
            <a:ext cx="603038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How much O is good? | Marc Wenskat | 5.12. - TTC Workshop @ FNAL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29205" y="6442394"/>
            <a:ext cx="1853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067093C1-2C3C-4820-8058-99FB26768B86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" y="1"/>
            <a:ext cx="3083858" cy="1479940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>
          <a:xfrm>
            <a:off x="0" y="1479942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5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2" Type="http://schemas.openxmlformats.org/officeDocument/2006/relationships/hyperlink" Target="mailto:marc.wenskat@desy.de" TargetMode="Externa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DAEBB-2458-F18F-3FBA-9BBE89E2E8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598" y="3755521"/>
            <a:ext cx="8268626" cy="2261231"/>
          </a:xfrm>
        </p:spPr>
        <p:txBody>
          <a:bodyPr/>
          <a:lstStyle/>
          <a:p>
            <a:r>
              <a:rPr lang="de-DE" sz="1800" b="1" dirty="0"/>
              <a:t>Marc </a:t>
            </a:r>
            <a:r>
              <a:rPr lang="de-DE" sz="1800" b="1" dirty="0" err="1"/>
              <a:t>Wenskat</a:t>
            </a:r>
            <a:r>
              <a:rPr lang="de-DE" sz="1800" b="1" dirty="0"/>
              <a:t> on behalf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the</a:t>
            </a:r>
            <a:r>
              <a:rPr lang="de-DE" sz="1800" dirty="0"/>
              <a:t> </a:t>
            </a:r>
            <a:r>
              <a:rPr lang="de-DE" sz="1800" b="1" dirty="0"/>
              <a:t>SRF R&amp;D Team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9.6.2026 - TTC Meeting @ CEA-CNRS-</a:t>
            </a:r>
            <a:r>
              <a:rPr lang="de-DE" sz="1800" dirty="0" err="1"/>
              <a:t>Université</a:t>
            </a:r>
            <a:r>
              <a:rPr lang="de-DE" sz="1800" dirty="0"/>
              <a:t> Paris </a:t>
            </a:r>
            <a:r>
              <a:rPr lang="de-DE" sz="1800" dirty="0" err="1"/>
              <a:t>Saclay</a:t>
            </a:r>
            <a:r>
              <a:rPr lang="de-DE" sz="1800" dirty="0"/>
              <a:t> 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FD17A39-D80F-441B-310F-8F8E6C2A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931" y="5432199"/>
            <a:ext cx="1044126" cy="104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0CA965-7ECA-1FA9-80A6-8B97BCD65F89}"/>
              </a:ext>
            </a:extLst>
          </p:cNvPr>
          <p:cNvSpPr txBox="1"/>
          <p:nvPr/>
        </p:nvSpPr>
        <p:spPr>
          <a:xfrm>
            <a:off x="381598" y="762000"/>
            <a:ext cx="11942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accent1"/>
                </a:solidFill>
              </a:rPr>
              <a:t>f</a:t>
            </a:r>
            <a:r>
              <a:rPr lang="en-US" sz="6600" dirty="0">
                <a:solidFill>
                  <a:schemeClr val="accent1"/>
                </a:solidFill>
              </a:rPr>
              <a:t>-shift properties </a:t>
            </a:r>
          </a:p>
          <a:p>
            <a:r>
              <a:rPr lang="en-US" sz="6600" dirty="0">
                <a:solidFill>
                  <a:schemeClr val="accent1"/>
                </a:solidFill>
              </a:rPr>
              <a:t>as indicator for SRF performance</a:t>
            </a:r>
            <a:endParaRPr lang="de-DE" sz="66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TTC 2026 Meeting, CEA-CNRS-Université Paris Saclay, 9-12 June 2026, Gif sur Yvette, France">
            <a:extLst>
              <a:ext uri="{FF2B5EF4-FFF2-40B4-BE49-F238E27FC236}">
                <a16:creationId xmlns:a16="http://schemas.microsoft.com/office/drawing/2014/main" id="{DA151DC7-2840-3BE1-5FEE-E049B18B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6096000"/>
            <a:ext cx="5614416" cy="5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74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6D18DF-48A5-C010-3DB0-052D574C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83856"/>
            <a:ext cx="11570208" cy="3697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i="1" dirty="0" err="1"/>
              <a:t>f</a:t>
            </a:r>
            <a:r>
              <a:rPr lang="de-DE" sz="2000" dirty="0" err="1"/>
              <a:t>v</a:t>
            </a:r>
            <a:r>
              <a:rPr lang="de-DE" sz="2000" i="1" dirty="0" err="1"/>
              <a:t>T</a:t>
            </a:r>
            <a:r>
              <a:rPr lang="de-DE" sz="2000" dirty="0"/>
              <a:t> </a:t>
            </a:r>
            <a:r>
              <a:rPr lang="de-DE" sz="2000" dirty="0" err="1"/>
              <a:t>contains</a:t>
            </a:r>
            <a:r>
              <a:rPr lang="de-DE" sz="2000" dirty="0"/>
              <a:t> relevant </a:t>
            </a:r>
            <a:r>
              <a:rPr lang="de-DE" sz="2000" dirty="0" err="1"/>
              <a:t>information</a:t>
            </a:r>
            <a:r>
              <a:rPr lang="de-DE" sz="2000" dirty="0"/>
              <a:t> on material </a:t>
            </a:r>
            <a:r>
              <a:rPr lang="de-DE" sz="2000" dirty="0" err="1"/>
              <a:t>properties</a:t>
            </a:r>
            <a:r>
              <a:rPr lang="de-DE" sz="2000" dirty="0"/>
              <a:t> </a:t>
            </a:r>
            <a:r>
              <a:rPr lang="de-DE" sz="2000" dirty="0" err="1"/>
              <a:t>within</a:t>
            </a:r>
            <a:r>
              <a:rPr lang="de-DE" sz="2000" dirty="0"/>
              <a:t> RF </a:t>
            </a:r>
            <a:r>
              <a:rPr lang="de-DE" sz="2000" dirty="0" err="1"/>
              <a:t>penetration</a:t>
            </a:r>
            <a:r>
              <a:rPr lang="de-DE" sz="2000" dirty="0"/>
              <a:t> </a:t>
            </a:r>
            <a:r>
              <a:rPr lang="de-DE" sz="2000" dirty="0" err="1"/>
              <a:t>depth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Correlation</a:t>
            </a:r>
            <a:r>
              <a:rPr lang="de-DE" sz="2000" dirty="0"/>
              <a:t> </a:t>
            </a:r>
            <a:r>
              <a:rPr lang="de-DE" sz="2000" dirty="0" err="1"/>
              <a:t>studies</a:t>
            </a:r>
            <a:r>
              <a:rPr lang="de-DE" sz="2000" dirty="0"/>
              <a:t> „</a:t>
            </a:r>
            <a:r>
              <a:rPr lang="de-DE" sz="2000" dirty="0" err="1"/>
              <a:t>alone</a:t>
            </a:r>
            <a:r>
              <a:rPr lang="de-DE" sz="2000" dirty="0"/>
              <a:t>“ </a:t>
            </a:r>
            <a:r>
              <a:rPr lang="de-DE" sz="2000" dirty="0" err="1"/>
              <a:t>result</a:t>
            </a:r>
            <a:r>
              <a:rPr lang="de-DE" sz="2000" dirty="0"/>
              <a:t> in </a:t>
            </a:r>
            <a:r>
              <a:rPr lang="de-DE" sz="2000" dirty="0" err="1"/>
              <a:t>findings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i="1" dirty="0" err="1"/>
              <a:t>f</a:t>
            </a:r>
            <a:r>
              <a:rPr lang="de-DE" sz="2000" dirty="0" err="1"/>
              <a:t>v</a:t>
            </a:r>
            <a:r>
              <a:rPr lang="de-DE" sz="2000" i="1" dirty="0" err="1"/>
              <a:t>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probing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same </a:t>
            </a:r>
            <a:r>
              <a:rPr lang="de-DE" sz="2000" dirty="0" err="1"/>
              <a:t>volume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i="1" dirty="0" err="1"/>
              <a:t>Q</a:t>
            </a:r>
            <a:r>
              <a:rPr lang="de-DE" sz="2000" dirty="0" err="1"/>
              <a:t>v</a:t>
            </a:r>
            <a:r>
              <a:rPr lang="de-DE" sz="2000" i="1" dirty="0" err="1"/>
              <a:t>E</a:t>
            </a:r>
            <a:r>
              <a:rPr lang="de-DE" sz="2000" dirty="0"/>
              <a:t>  </a:t>
            </a:r>
            <a:endParaRPr lang="de-DE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But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i="1" dirty="0"/>
              <a:t>f </a:t>
            </a:r>
            <a:r>
              <a:rPr lang="de-DE" sz="2000" dirty="0"/>
              <a:t>and </a:t>
            </a:r>
            <a:r>
              <a:rPr lang="de-DE" sz="2000" i="1" dirty="0"/>
              <a:t>Q</a:t>
            </a:r>
            <a:r>
              <a:rPr lang="de-DE" sz="2000" i="1" baseline="-25000" dirty="0"/>
              <a:t>0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linked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theory</a:t>
            </a:r>
            <a:r>
              <a:rPr lang="de-DE" sz="2000" dirty="0"/>
              <a:t>, </a:t>
            </a:r>
            <a:r>
              <a:rPr lang="de-DE" sz="2000" dirty="0" err="1"/>
              <a:t>this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also </a:t>
            </a:r>
            <a:r>
              <a:rPr lang="de-DE" sz="2000" dirty="0" err="1"/>
              <a:t>expected</a:t>
            </a:r>
            <a:r>
              <a:rPr lang="de-DE" sz="2000" dirty="0"/>
              <a:t>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de-DE" sz="2000" dirty="0"/>
              <a:t> </a:t>
            </a:r>
            <a:r>
              <a:rPr lang="de-DE" sz="2000" dirty="0" err="1"/>
              <a:t>predictive</a:t>
            </a:r>
            <a:r>
              <a:rPr lang="de-DE" sz="2000" dirty="0"/>
              <a:t> power &amp; </a:t>
            </a:r>
            <a:r>
              <a:rPr lang="de-DE" sz="2000" dirty="0" err="1"/>
              <a:t>model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i="1" dirty="0" err="1"/>
              <a:t>f</a:t>
            </a:r>
            <a:r>
              <a:rPr lang="de-DE" sz="2000" dirty="0" err="1"/>
              <a:t>v</a:t>
            </a:r>
            <a:r>
              <a:rPr lang="de-DE" sz="2000" i="1" dirty="0" err="1"/>
              <a:t>T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Working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two</a:t>
            </a:r>
            <a:r>
              <a:rPr lang="de-DE" sz="2000" dirty="0"/>
              <a:t> </a:t>
            </a:r>
            <a:r>
              <a:rPr lang="de-DE" sz="2000" dirty="0" err="1"/>
              <a:t>models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analyze</a:t>
            </a:r>
            <a:r>
              <a:rPr lang="de-DE" sz="2000" dirty="0"/>
              <a:t> RF </a:t>
            </a:r>
            <a:r>
              <a:rPr lang="de-DE" sz="2000" dirty="0" err="1"/>
              <a:t>response</a:t>
            </a:r>
            <a:r>
              <a:rPr lang="de-DE" sz="2000" dirty="0"/>
              <a:t> – </a:t>
            </a:r>
            <a:r>
              <a:rPr lang="de-DE" sz="2000" dirty="0" err="1"/>
              <a:t>they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congruent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other</a:t>
            </a:r>
            <a:endParaRPr lang="de-DE" sz="2000" dirty="0"/>
          </a:p>
          <a:p>
            <a:pPr marL="483750" lvl="1" indent="-285750"/>
            <a:r>
              <a:rPr lang="de-DE" sz="2000" dirty="0"/>
              <a:t>Model </a:t>
            </a:r>
            <a:r>
              <a:rPr lang="de-DE" sz="2000" dirty="0" err="1"/>
              <a:t>starts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gradually</a:t>
            </a:r>
            <a:r>
              <a:rPr lang="de-DE" sz="2000" dirty="0"/>
              <a:t> </a:t>
            </a:r>
            <a:r>
              <a:rPr lang="de-DE" sz="2000" dirty="0" err="1"/>
              <a:t>deviate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impurity</a:t>
            </a:r>
            <a:r>
              <a:rPr lang="de-DE" sz="2000" dirty="0"/>
              <a:t> </a:t>
            </a:r>
            <a:r>
              <a:rPr lang="de-DE" sz="2000" dirty="0" err="1"/>
              <a:t>levels</a:t>
            </a:r>
            <a:r>
              <a:rPr lang="de-DE" sz="2000" dirty="0"/>
              <a:t> </a:t>
            </a:r>
            <a:r>
              <a:rPr lang="de-DE" sz="2000" dirty="0" err="1"/>
              <a:t>becomes</a:t>
            </a:r>
            <a:r>
              <a:rPr lang="de-DE" sz="2000" dirty="0"/>
              <a:t> „</a:t>
            </a:r>
            <a:r>
              <a:rPr lang="de-DE" sz="2000" dirty="0" err="1"/>
              <a:t>too</a:t>
            </a:r>
            <a:r>
              <a:rPr lang="de-DE" sz="2000" dirty="0"/>
              <a:t> large“ </a:t>
            </a:r>
          </a:p>
          <a:p>
            <a:pPr marL="483750" lvl="1" indent="-285750"/>
            <a:r>
              <a:rPr lang="de-DE" sz="2000" dirty="0"/>
              <a:t>Need additional </a:t>
            </a:r>
            <a:r>
              <a:rPr lang="de-DE" sz="2000" dirty="0" err="1"/>
              <a:t>disorder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„</a:t>
            </a:r>
            <a:r>
              <a:rPr lang="de-DE" sz="2000" dirty="0" err="1"/>
              <a:t>regular</a:t>
            </a:r>
            <a:r>
              <a:rPr lang="de-DE" sz="2000" dirty="0"/>
              <a:t>“ </a:t>
            </a:r>
            <a:r>
              <a:rPr lang="de-DE" sz="2000" dirty="0" err="1"/>
              <a:t>inhomogeneity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dips</a:t>
            </a:r>
            <a:endParaRPr lang="de-DE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289F7D-5B03-144A-44C5-1EF9A510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B5012-110B-D798-5733-C9BDA6D453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6F5B-CD8A-FB10-06B3-13BEBE15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10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C4632-595C-38E9-BFF1-82D7596E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657" y="3745731"/>
            <a:ext cx="1234440" cy="12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573C78-6CCB-4FE7-9AAE-C2149C6626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368" y="4499695"/>
            <a:ext cx="2279701" cy="1569660"/>
          </a:xfrm>
          <a:solidFill>
            <a:schemeClr val="bg1"/>
          </a:solidFill>
        </p:spPr>
        <p:txBody>
          <a:bodyPr/>
          <a:lstStyle/>
          <a:p>
            <a:r>
              <a:rPr lang="de-DE" dirty="0"/>
              <a:t>Marc Wenskat / MSL</a:t>
            </a:r>
          </a:p>
          <a:p>
            <a:r>
              <a:rPr lang="de-DE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marc.wenskat@desy.de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" name="Textfeld 4">
            <a:extLst>
              <a:ext uri="{FF2B5EF4-FFF2-40B4-BE49-F238E27FC236}">
                <a16:creationId xmlns:a16="http://schemas.microsoft.com/office/drawing/2014/main" id="{691AA1A0-E8CA-FB72-0CFF-060985014E6C}"/>
              </a:ext>
            </a:extLst>
          </p:cNvPr>
          <p:cNvSpPr txBox="1"/>
          <p:nvPr/>
        </p:nvSpPr>
        <p:spPr>
          <a:xfrm>
            <a:off x="9043179" y="137895"/>
            <a:ext cx="1318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latin typeface="Cooper Black" panose="0208090404030B020404" pitchFamily="18" charset="0"/>
              </a:rPr>
              <a:t>Questions</a:t>
            </a:r>
            <a:r>
              <a:rPr lang="de-DE" sz="1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3" name="Picture 4" descr="https://i.pinimg.com/originals/de/6a/0e/de6a0eec4cb6d8e56ec1d59687e6b418.gif">
            <a:extLst>
              <a:ext uri="{FF2B5EF4-FFF2-40B4-BE49-F238E27FC236}">
                <a16:creationId xmlns:a16="http://schemas.microsoft.com/office/drawing/2014/main" id="{424CC8D5-01DD-3F70-C374-71526595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73" y="476449"/>
            <a:ext cx="3818286" cy="25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A70F2AC7-1DD3-8CE9-DCEC-0073132A3462}"/>
              </a:ext>
            </a:extLst>
          </p:cNvPr>
          <p:cNvSpPr txBox="1">
            <a:spLocks/>
          </p:cNvSpPr>
          <p:nvPr/>
        </p:nvSpPr>
        <p:spPr>
          <a:xfrm>
            <a:off x="431800" y="452670"/>
            <a:ext cx="6303297" cy="7677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400" dirty="0" err="1"/>
              <a:t>Thanks</a:t>
            </a:r>
            <a:r>
              <a:rPr lang="de-DE" sz="4400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D73C0-4DFF-33A9-0541-4AB2984443F6}"/>
              </a:ext>
            </a:extLst>
          </p:cNvPr>
          <p:cNvSpPr txBox="1"/>
          <p:nvPr/>
        </p:nvSpPr>
        <p:spPr>
          <a:xfrm>
            <a:off x="530941" y="1220458"/>
            <a:ext cx="4984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b="1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listening</a:t>
            </a:r>
            <a:r>
              <a:rPr lang="de-DE" sz="2400" dirty="0"/>
              <a:t> /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patience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b="1" dirty="0" err="1"/>
              <a:t>conveners</a:t>
            </a:r>
            <a:r>
              <a:rPr lang="de-DE" sz="2400" b="1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invite</a:t>
            </a:r>
            <a:r>
              <a:rPr lang="de-DE" sz="2400" dirty="0"/>
              <a:t> </a:t>
            </a:r>
            <a:r>
              <a:rPr lang="de-DE" sz="2400" dirty="0" err="1"/>
              <a:t>me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b="1" dirty="0" err="1"/>
              <a:t>students</a:t>
            </a:r>
            <a:r>
              <a:rPr lang="de-DE" sz="2400" dirty="0"/>
              <a:t> </a:t>
            </a:r>
            <a:r>
              <a:rPr lang="de-DE" sz="2400" dirty="0" err="1"/>
              <a:t>who</a:t>
            </a:r>
            <a:r>
              <a:rPr lang="de-DE" sz="2400" dirty="0"/>
              <a:t> </a:t>
            </a:r>
            <a:r>
              <a:rPr lang="de-DE" sz="2400" dirty="0" err="1"/>
              <a:t>did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work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b="1" dirty="0"/>
              <a:t>BMFTR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funding</a:t>
            </a:r>
            <a:r>
              <a:rPr lang="de-DE" sz="2400" dirty="0"/>
              <a:t> </a:t>
            </a:r>
            <a:r>
              <a:rPr lang="de-DE" sz="1400" dirty="0"/>
              <a:t>(05H24GU1, 05K25GU3)</a:t>
            </a:r>
            <a:endParaRPr lang="de-DE" sz="2400" dirty="0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E834573F-0D68-719F-FD6C-379FC86629DE}"/>
              </a:ext>
            </a:extLst>
          </p:cNvPr>
          <p:cNvSpPr/>
          <p:nvPr/>
        </p:nvSpPr>
        <p:spPr>
          <a:xfrm>
            <a:off x="9599011" y="4067882"/>
            <a:ext cx="1335024" cy="1137847"/>
          </a:xfrm>
          <a:prstGeom prst="smileyFace">
            <a:avLst>
              <a:gd name="adj" fmla="val -465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90C4F-8CDC-94DB-33CD-2C74932C0E18}"/>
              </a:ext>
            </a:extLst>
          </p:cNvPr>
          <p:cNvSpPr txBox="1"/>
          <p:nvPr/>
        </p:nvSpPr>
        <p:spPr>
          <a:xfrm>
            <a:off x="9466128" y="5360846"/>
            <a:ext cx="160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Darian </a:t>
            </a:r>
            <a:r>
              <a:rPr lang="de-DE" dirty="0" err="1"/>
              <a:t>Holfert</a:t>
            </a:r>
            <a:endParaRPr lang="de-DE" dirty="0"/>
          </a:p>
          <a:p>
            <a:r>
              <a:rPr lang="de-DE" dirty="0" err="1"/>
              <a:t>BSc</a:t>
            </a:r>
            <a:r>
              <a:rPr lang="de-DE" dirty="0"/>
              <a:t> Student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2362D-B307-7F0A-0FD7-272D80392883}"/>
              </a:ext>
            </a:extLst>
          </p:cNvPr>
          <p:cNvSpPr txBox="1"/>
          <p:nvPr/>
        </p:nvSpPr>
        <p:spPr>
          <a:xfrm>
            <a:off x="3589363" y="5360847"/>
            <a:ext cx="186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Rezvan</a:t>
            </a:r>
            <a:r>
              <a:rPr lang="de-DE" dirty="0"/>
              <a:t> </a:t>
            </a:r>
            <a:r>
              <a:rPr lang="de-DE" dirty="0" err="1"/>
              <a:t>Ghanbari</a:t>
            </a:r>
            <a:endParaRPr lang="de-DE" dirty="0"/>
          </a:p>
          <a:p>
            <a:r>
              <a:rPr lang="de-DE" dirty="0"/>
              <a:t>PhD Student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7C2A21-00CC-B334-E461-20588007C358}"/>
              </a:ext>
            </a:extLst>
          </p:cNvPr>
          <p:cNvSpPr txBox="1"/>
          <p:nvPr/>
        </p:nvSpPr>
        <p:spPr>
          <a:xfrm>
            <a:off x="5662054" y="5360847"/>
            <a:ext cx="142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Carl </a:t>
            </a:r>
            <a:r>
              <a:rPr lang="de-DE" dirty="0" err="1"/>
              <a:t>Weiss</a:t>
            </a:r>
            <a:endParaRPr lang="de-DE" dirty="0"/>
          </a:p>
          <a:p>
            <a:r>
              <a:rPr lang="de-DE" dirty="0" err="1"/>
              <a:t>MSc</a:t>
            </a:r>
            <a:r>
              <a:rPr lang="de-DE" dirty="0"/>
              <a:t> Student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A85E0-4C25-28C6-B3FE-F21F233D56D6}"/>
              </a:ext>
            </a:extLst>
          </p:cNvPr>
          <p:cNvSpPr txBox="1"/>
          <p:nvPr/>
        </p:nvSpPr>
        <p:spPr>
          <a:xfrm>
            <a:off x="7555872" y="5360846"/>
            <a:ext cx="142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Ozan </a:t>
            </a:r>
            <a:r>
              <a:rPr lang="de-DE" dirty="0" err="1"/>
              <a:t>Saritas</a:t>
            </a:r>
            <a:endParaRPr lang="de-DE" dirty="0"/>
          </a:p>
          <a:p>
            <a:r>
              <a:rPr lang="de-DE" dirty="0" err="1"/>
              <a:t>MSc</a:t>
            </a:r>
            <a:r>
              <a:rPr lang="de-DE" dirty="0"/>
              <a:t> Student</a:t>
            </a:r>
          </a:p>
        </p:txBody>
      </p:sp>
      <p:pic>
        <p:nvPicPr>
          <p:cNvPr id="1026" name="Picture 2" descr="This image showsOzan Saritas">
            <a:extLst>
              <a:ext uri="{FF2B5EF4-FFF2-40B4-BE49-F238E27FC236}">
                <a16:creationId xmlns:a16="http://schemas.microsoft.com/office/drawing/2014/main" id="{937502BA-D94F-B2E0-DE12-BB9EA70F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056" y="3621729"/>
            <a:ext cx="1584000" cy="158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E16FE-0E78-04F8-4AAC-735087060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95" y="3621729"/>
            <a:ext cx="1571625" cy="158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A1C65C-F915-35EE-83A2-153E7492E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75" y="3637982"/>
            <a:ext cx="1630168" cy="158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Ribbon: Curved and Tilted Up 10">
            <a:extLst>
              <a:ext uri="{FF2B5EF4-FFF2-40B4-BE49-F238E27FC236}">
                <a16:creationId xmlns:a16="http://schemas.microsoft.com/office/drawing/2014/main" id="{DDC16D90-2B46-3752-A911-692C24583431}"/>
              </a:ext>
            </a:extLst>
          </p:cNvPr>
          <p:cNvSpPr/>
          <p:nvPr/>
        </p:nvSpPr>
        <p:spPr>
          <a:xfrm rot="19284210">
            <a:off x="3034873" y="3648309"/>
            <a:ext cx="1963259" cy="401711"/>
          </a:xfrm>
          <a:prstGeom prst="ellipseRibbon2">
            <a:avLst>
              <a:gd name="adj1" fmla="val 25000"/>
              <a:gd name="adj2" fmla="val 100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/>
              <a:t>Looking </a:t>
            </a:r>
            <a:r>
              <a:rPr lang="de-DE" sz="1100" b="1" dirty="0" err="1"/>
              <a:t>for</a:t>
            </a:r>
            <a:r>
              <a:rPr lang="de-DE" sz="1100" b="1" dirty="0"/>
              <a:t> a </a:t>
            </a:r>
            <a:r>
              <a:rPr lang="de-DE" sz="1100" b="1" dirty="0" err="1"/>
              <a:t>position</a:t>
            </a:r>
            <a:endParaRPr lang="de-DE" sz="11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CA750-CC18-588F-3825-270D29D24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30035" r="2633" b="1237"/>
          <a:stretch/>
        </p:blipFill>
        <p:spPr>
          <a:xfrm>
            <a:off x="5515896" y="3621729"/>
            <a:ext cx="1675477" cy="158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5423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4C369A-1ABA-7C5C-6D1A-B15E6903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Dip </a:t>
            </a:r>
            <a:r>
              <a:rPr lang="de-DE" dirty="0" err="1"/>
              <a:t>depth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F5CC0-95D2-3E5D-70EE-746053B8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12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6640E-FC9A-B9E6-5D9B-A9153DBE3D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5EF9E2-F5CE-0D55-92C3-E39A73FE7A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F. Herman </a:t>
            </a:r>
          </a:p>
          <a:p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BC1EFF-ACEC-2BE6-F92F-EFC42AF0D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7" y="1975854"/>
            <a:ext cx="5132276" cy="4016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08931-1383-7434-FE5C-E53507F617F9}"/>
              </a:ext>
            </a:extLst>
          </p:cNvPr>
          <p:cNvSpPr txBox="1"/>
          <p:nvPr/>
        </p:nvSpPr>
        <p:spPr>
          <a:xfrm>
            <a:off x="6245654" y="4310401"/>
            <a:ext cx="4179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dirty="0"/>
              <a:t>Average </a:t>
            </a:r>
            <a:r>
              <a:rPr lang="de-DE" dirty="0" err="1"/>
              <a:t>is</a:t>
            </a:r>
            <a:r>
              <a:rPr lang="de-DE" dirty="0"/>
              <a:t> -0.133 ± 0.014</a:t>
            </a:r>
          </a:p>
          <a:p>
            <a:pPr algn="r"/>
            <a:r>
              <a:rPr lang="de-DE" dirty="0" err="1"/>
              <a:t>Weighted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−0.168 ± 0.005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FC2BA9-5106-4697-A6A8-A802302A91AD}"/>
              </a:ext>
            </a:extLst>
          </p:cNvPr>
          <p:cNvSpPr txBox="1"/>
          <p:nvPr/>
        </p:nvSpPr>
        <p:spPr>
          <a:xfrm>
            <a:off x="5346193" y="3810405"/>
            <a:ext cx="942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−0.167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265447-112B-3FC7-34C4-0C277538612B}"/>
              </a:ext>
            </a:extLst>
          </p:cNvPr>
          <p:cNvCxnSpPr/>
          <p:nvPr/>
        </p:nvCxnSpPr>
        <p:spPr>
          <a:xfrm flipH="1">
            <a:off x="1026000" y="4003200"/>
            <a:ext cx="43200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23B593-09B2-A0C1-2AC5-C2060583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1" y="27216"/>
            <a:ext cx="830452" cy="8292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27ACCC-6134-316A-DE73-58FCB06F462B}"/>
              </a:ext>
            </a:extLst>
          </p:cNvPr>
          <p:cNvSpPr txBox="1"/>
          <p:nvPr/>
        </p:nvSpPr>
        <p:spPr>
          <a:xfrm>
            <a:off x="301752" y="1224138"/>
            <a:ext cx="39075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[A. Lebedeva, et al. Physical Review Applied 24.4 (2025): 044007]</a:t>
            </a:r>
            <a:endParaRPr lang="de-DE" sz="105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E8F8C9-1798-407D-1AAD-E02B99B646B2}"/>
              </a:ext>
            </a:extLst>
          </p:cNvPr>
          <p:cNvCxnSpPr/>
          <p:nvPr/>
        </p:nvCxnSpPr>
        <p:spPr>
          <a:xfrm flipH="1">
            <a:off x="1150474" y="5351631"/>
            <a:ext cx="3240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CBAFE4-E5CB-0A48-CAA1-9D7D115D5F3D}"/>
                  </a:ext>
                </a:extLst>
              </p:cNvPr>
              <p:cNvSpPr txBox="1"/>
              <p:nvPr/>
            </p:nvSpPr>
            <p:spPr>
              <a:xfrm>
                <a:off x="9371819" y="1517326"/>
                <a:ext cx="2437334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CBAFE4-E5CB-0A48-CAA1-9D7D115D5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819" y="1517326"/>
                <a:ext cx="2437334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656340A1-8FD6-8F16-2344-1E8F45A5D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r="95128" b="17667"/>
          <a:stretch/>
        </p:blipFill>
        <p:spPr>
          <a:xfrm rot="5400000">
            <a:off x="8911555" y="63542"/>
            <a:ext cx="439355" cy="519960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97457E-A672-386A-5E0E-268FAB720781}"/>
              </a:ext>
            </a:extLst>
          </p:cNvPr>
          <p:cNvCxnSpPr>
            <a:cxnSpLocks/>
          </p:cNvCxnSpPr>
          <p:nvPr/>
        </p:nvCxnSpPr>
        <p:spPr>
          <a:xfrm>
            <a:off x="9440955" y="2033260"/>
            <a:ext cx="0" cy="4560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id="{6FDAF069-9208-EB6E-F387-67B1C4BC1888}"/>
              </a:ext>
            </a:extLst>
          </p:cNvPr>
          <p:cNvSpPr/>
          <p:nvPr/>
        </p:nvSpPr>
        <p:spPr>
          <a:xfrm rot="5400000">
            <a:off x="10385214" y="2207870"/>
            <a:ext cx="225944" cy="157625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DA906-C178-8F51-8DAB-722964F36F17}"/>
                  </a:ext>
                </a:extLst>
              </p:cNvPr>
              <p:cNvSpPr txBox="1"/>
              <p:nvPr/>
            </p:nvSpPr>
            <p:spPr>
              <a:xfrm>
                <a:off x="10338736" y="3178071"/>
                <a:ext cx="3222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 dirty="0"/>
                  <a:t>1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DA906-C178-8F51-8DAB-722964F36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736" y="3178071"/>
                <a:ext cx="322204" cy="276999"/>
              </a:xfrm>
              <a:prstGeom prst="rect">
                <a:avLst/>
              </a:prstGeom>
              <a:blipFill>
                <a:blip r:embed="rId5"/>
                <a:stretch>
                  <a:fillRect l="-24528" t="-28261" r="-41509" b="-5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id="{2E8C939E-7FA4-56D7-9F9B-E3AC30D15874}"/>
              </a:ext>
            </a:extLst>
          </p:cNvPr>
          <p:cNvSpPr/>
          <p:nvPr/>
        </p:nvSpPr>
        <p:spPr>
          <a:xfrm rot="5400000">
            <a:off x="7643136" y="1910549"/>
            <a:ext cx="225944" cy="216513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6167B92-4493-CA53-21A2-724C338020D7}"/>
                  </a:ext>
                </a:extLst>
              </p:cNvPr>
              <p:cNvSpPr txBox="1"/>
              <p:nvPr/>
            </p:nvSpPr>
            <p:spPr>
              <a:xfrm>
                <a:off x="6349750" y="3137217"/>
                <a:ext cx="3169073" cy="589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𝐻𝑧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den>
                        </m:f>
                      </m:den>
                    </m:f>
                  </m:oMath>
                </a14:m>
                <a:r>
                  <a:rPr lang="de-DE" dirty="0"/>
                  <a:t> =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𝐻𝑧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𝐻𝑧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6167B92-4493-CA53-21A2-724C33802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50" y="3137217"/>
                <a:ext cx="3169073" cy="5899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28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1152C2-B68F-B7B1-1B69-0CBAA6FD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Dips in </a:t>
            </a:r>
            <a:r>
              <a:rPr lang="de-DE" i="1" dirty="0"/>
              <a:t>Q</a:t>
            </a:r>
            <a:r>
              <a:rPr lang="de-DE" i="1" baseline="-25000" dirty="0"/>
              <a:t>0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3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floor</a:t>
            </a:r>
            <a:r>
              <a:rPr lang="de-DE" dirty="0"/>
              <a:t> </a:t>
            </a:r>
            <a:endParaRPr lang="de-DE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A75CCE-0103-968E-89C9-3128BD704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Clear </a:t>
            </a:r>
            <a:r>
              <a:rPr lang="de-DE" dirty="0" err="1"/>
              <a:t>trend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midT </a:t>
            </a:r>
            <a:r>
              <a:rPr lang="de-DE" dirty="0" err="1"/>
              <a:t>treated</a:t>
            </a:r>
            <a:r>
              <a:rPr lang="de-DE" dirty="0"/>
              <a:t> </a:t>
            </a:r>
            <a:r>
              <a:rPr lang="de-DE" dirty="0" err="1"/>
              <a:t>cavities</a:t>
            </a:r>
            <a:r>
              <a:rPr lang="de-DE" dirty="0"/>
              <a:t>: </a:t>
            </a:r>
            <a:r>
              <a:rPr lang="de-DE" i="1" dirty="0" err="1"/>
              <a:t>T</a:t>
            </a:r>
            <a:r>
              <a:rPr lang="de-DE" i="1" baseline="-25000" dirty="0" err="1"/>
              <a:t>c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i="1" dirty="0"/>
              <a:t>Q</a:t>
            </a:r>
            <a:r>
              <a:rPr lang="de-DE" i="1" baseline="-25000" dirty="0"/>
              <a:t>0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i="1" dirty="0"/>
              <a:t>f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-T </a:t>
            </a:r>
          </a:p>
          <a:p>
            <a:r>
              <a:rPr lang="de-DE" dirty="0"/>
              <a:t>→ Maybe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dip</a:t>
            </a:r>
            <a:r>
              <a:rPr lang="de-DE" dirty="0"/>
              <a:t>, but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consequence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in </a:t>
            </a:r>
            <a:r>
              <a:rPr lang="de-DE" i="1" dirty="0"/>
              <a:t>Q</a:t>
            </a:r>
            <a:r>
              <a:rPr lang="de-DE" i="1" baseline="-25000" dirty="0"/>
              <a:t>0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at </a:t>
            </a:r>
            <a:r>
              <a:rPr lang="de-DE" dirty="0" err="1"/>
              <a:t>lower</a:t>
            </a:r>
            <a:r>
              <a:rPr lang="de-DE" dirty="0"/>
              <a:t> T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i="1" dirty="0"/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5CAA6-A269-8E4F-D795-70A3A68E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04" y="1918007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A8383ED-F844-4BAD-8045-0A3441A5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 Regular"/>
                <a:ea typeface="+mn-ea"/>
              </a:rPr>
              <a:t>How much O is good? | Marc Wenskat | 5.12. - TTC Workshop @ FNAL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 Regular"/>
              <a:ea typeface="+mn-ea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D05AFA5-3837-4762-BDA1-2BFABA49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093C1-2C3C-4820-8058-99FB26768B8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 Regular"/>
              <a:ea typeface="+mn-ea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F70AA6-97EE-420B-9064-6DE133BF769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1943113" cy="778297"/>
          </a:xfrm>
        </p:spPr>
        <p:txBody>
          <a:bodyPr/>
          <a:lstStyle/>
          <a:p>
            <a:r>
              <a:rPr lang="de-DE" b="1" dirty="0" err="1"/>
              <a:t>Microscopic</a:t>
            </a:r>
            <a:r>
              <a:rPr lang="de-DE" b="1" dirty="0"/>
              <a:t> </a:t>
            </a:r>
            <a:r>
              <a:rPr lang="de-DE" b="1" dirty="0" err="1"/>
              <a:t>model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disordered</a:t>
            </a:r>
            <a:r>
              <a:rPr lang="de-DE" b="1" dirty="0"/>
              <a:t> </a:t>
            </a:r>
            <a:r>
              <a:rPr lang="de-DE" b="1" dirty="0" err="1"/>
              <a:t>superconductor</a:t>
            </a:r>
            <a:endParaRPr lang="de-DE" b="1" dirty="0"/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00C39F6-4202-40DD-86B4-4F8FCB2D3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221" y="1263811"/>
            <a:ext cx="11826831" cy="48580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eSans UHH Bold"/>
              </a:rPr>
              <a:t>An increased oxygen concentration reduces </a:t>
            </a:r>
            <a:r>
              <a:rPr lang="de-DE" sz="2000" dirty="0" err="1">
                <a:latin typeface="TheSans UHH Bold"/>
              </a:rPr>
              <a:t>T</a:t>
            </a:r>
            <a:r>
              <a:rPr lang="de-DE" sz="2000" baseline="-25000" dirty="0" err="1">
                <a:latin typeface="TheSans UHH Bold"/>
              </a:rPr>
              <a:t>c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of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Nb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by</a:t>
            </a:r>
            <a:r>
              <a:rPr lang="de-DE" sz="2000" dirty="0">
                <a:latin typeface="TheSans UHH Bold"/>
              </a:rPr>
              <a:t> 0.93K per 1 at.%</a:t>
            </a:r>
          </a:p>
          <a:p>
            <a:r>
              <a:rPr lang="de-DE" sz="2000" dirty="0">
                <a:latin typeface="TheSans UHH Bold"/>
              </a:rPr>
              <a:t>	</a:t>
            </a:r>
            <a:r>
              <a:rPr lang="de-DE" sz="1800" dirty="0">
                <a:latin typeface="TheSans UHH Bold"/>
              </a:rPr>
              <a:t>- </a:t>
            </a:r>
            <a:r>
              <a:rPr lang="de-DE" sz="1800" dirty="0" err="1">
                <a:latin typeface="TheSans UHH Bold"/>
              </a:rPr>
              <a:t>to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have</a:t>
            </a:r>
            <a:r>
              <a:rPr lang="de-DE" sz="1800" dirty="0">
                <a:latin typeface="TheSans UHH Bold"/>
              </a:rPr>
              <a:t> a </a:t>
            </a:r>
            <a:r>
              <a:rPr lang="de-DE" sz="1800" dirty="0" err="1">
                <a:latin typeface="TheSans UHH Bold"/>
              </a:rPr>
              <a:t>dip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minimum</a:t>
            </a:r>
            <a:r>
              <a:rPr lang="de-DE" sz="1800" dirty="0">
                <a:latin typeface="TheSans UHH Bold"/>
              </a:rPr>
              <a:t> at 9.1K </a:t>
            </a:r>
            <a:r>
              <a:rPr lang="de-DE" sz="1800" dirty="0" err="1">
                <a:latin typeface="TheSans UHH Bold"/>
              </a:rPr>
              <a:t>we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would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need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≈ </a:t>
            </a:r>
            <a:r>
              <a:rPr lang="de-DE" sz="1800" dirty="0">
                <a:latin typeface="TheSans UHH Bold"/>
              </a:rPr>
              <a:t>0.2 at.%</a:t>
            </a:r>
          </a:p>
          <a:p>
            <a:pPr lvl="2"/>
            <a:r>
              <a:rPr lang="de-DE" sz="1800" dirty="0">
                <a:latin typeface="TheSans UHH Bold"/>
              </a:rPr>
              <a:t>	- „end </a:t>
            </a:r>
            <a:r>
              <a:rPr lang="de-DE" sz="1800" dirty="0" err="1">
                <a:latin typeface="TheSans UHH Bold"/>
              </a:rPr>
              <a:t>of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dip</a:t>
            </a:r>
            <a:r>
              <a:rPr lang="de-DE" sz="1800" dirty="0">
                <a:latin typeface="TheSans UHH Bold"/>
              </a:rPr>
              <a:t>“ </a:t>
            </a:r>
            <a:r>
              <a:rPr lang="de-DE" sz="1800" dirty="0" err="1">
                <a:latin typeface="TheSans UHH Bold"/>
              </a:rPr>
              <a:t>around</a:t>
            </a:r>
            <a:r>
              <a:rPr lang="de-DE" sz="1800" dirty="0">
                <a:latin typeface="TheSans UHH Bold"/>
              </a:rPr>
              <a:t> 8.9K 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≈ </a:t>
            </a:r>
            <a:r>
              <a:rPr lang="de-DE" sz="1800" dirty="0">
                <a:latin typeface="TheSans UHH Bold"/>
              </a:rPr>
              <a:t>0.3 at.%</a:t>
            </a:r>
          </a:p>
          <a:p>
            <a:pPr lvl="2"/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TheSans UHH Bold"/>
              </a:rPr>
              <a:t>Solubility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limit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of</a:t>
            </a:r>
            <a:r>
              <a:rPr lang="de-DE" sz="2000" dirty="0">
                <a:latin typeface="TheSans UHH Bold"/>
              </a:rPr>
              <a:t> O in </a:t>
            </a:r>
            <a:r>
              <a:rPr lang="de-DE" sz="2000" dirty="0" err="1">
                <a:latin typeface="TheSans UHH Bold"/>
              </a:rPr>
              <a:t>Nb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is</a:t>
            </a:r>
            <a:r>
              <a:rPr lang="de-DE" sz="2000" dirty="0">
                <a:latin typeface="TheSans UHH Bold"/>
              </a:rPr>
              <a:t> 1 at.% @ 500°C and 0.33 at.% at 145°C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TheSans UHH Bold"/>
              </a:rPr>
              <a:t>We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have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shown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that</a:t>
            </a:r>
            <a:r>
              <a:rPr lang="de-DE" sz="2000" dirty="0">
                <a:latin typeface="TheSans UHH Bold"/>
              </a:rPr>
              <a:t> C </a:t>
            </a:r>
            <a:r>
              <a:rPr lang="de-DE" sz="2000" dirty="0" err="1">
                <a:latin typeface="TheSans UHH Bold"/>
              </a:rPr>
              <a:t>diffusion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speed</a:t>
            </a:r>
            <a:r>
              <a:rPr lang="de-DE" sz="2000" dirty="0">
                <a:latin typeface="TheSans UHH Bold"/>
              </a:rPr>
              <a:t> in </a:t>
            </a:r>
            <a:r>
              <a:rPr lang="de-DE" sz="2000" dirty="0" err="1">
                <a:latin typeface="TheSans UHH Bold"/>
              </a:rPr>
              <a:t>Nb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along</a:t>
            </a:r>
            <a:r>
              <a:rPr lang="de-DE" sz="2000" dirty="0">
                <a:latin typeface="TheSans UHH Bold"/>
              </a:rPr>
              <a:t> GB </a:t>
            </a:r>
            <a:r>
              <a:rPr lang="de-DE" sz="2000" dirty="0" err="1">
                <a:latin typeface="TheSans UHH Bold"/>
              </a:rPr>
              <a:t>vary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with</a:t>
            </a:r>
            <a:r>
              <a:rPr lang="de-DE" sz="2000" dirty="0">
                <a:latin typeface="TheSans UHH Bold"/>
              </a:rPr>
              <a:t> GB </a:t>
            </a:r>
            <a:r>
              <a:rPr lang="de-DE" sz="2000" dirty="0" err="1">
                <a:latin typeface="TheSans UHH Bold"/>
              </a:rPr>
              <a:t>orientation</a:t>
            </a:r>
            <a:r>
              <a:rPr lang="de-DE" sz="2000" dirty="0">
                <a:latin typeface="TheSans UHH Bold"/>
              </a:rPr>
              <a:t>, </a:t>
            </a:r>
            <a:r>
              <a:rPr lang="de-DE" sz="2000" dirty="0" err="1">
                <a:latin typeface="TheSans UHH Bold"/>
              </a:rPr>
              <a:t>increasing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disorder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by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spatially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varying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concentration</a:t>
            </a:r>
            <a:endParaRPr lang="de-DE" sz="2000" dirty="0">
              <a:latin typeface="TheSans UHH Bold"/>
            </a:endParaRPr>
          </a:p>
          <a:p>
            <a:r>
              <a:rPr lang="de-DE" sz="2000" dirty="0">
                <a:latin typeface="TheSans UHH Bold"/>
                <a:cs typeface="Arial" panose="020B0604020202020204" pitchFamily="34" charset="0"/>
              </a:rPr>
              <a:t>	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Assume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same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is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true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TheSans UHH Bold"/>
                <a:cs typeface="Arial" panose="020B0604020202020204" pitchFamily="34" charset="0"/>
              </a:rPr>
              <a:t>for</a:t>
            </a:r>
            <a:r>
              <a:rPr lang="de-DE" sz="18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1800" dirty="0">
                <a:latin typeface="TheSans UHH Bold"/>
              </a:rPr>
              <a:t>O: not </a:t>
            </a:r>
            <a:r>
              <a:rPr lang="de-DE" sz="1800" dirty="0" err="1">
                <a:latin typeface="TheSans UHH Bold"/>
              </a:rPr>
              <a:t>homogenous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distributed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within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the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rf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layer</a:t>
            </a:r>
            <a:r>
              <a:rPr lang="de-DE" sz="1800" dirty="0">
                <a:latin typeface="TheSans UHH Bold"/>
              </a:rPr>
              <a:t>, but </a:t>
            </a:r>
            <a:r>
              <a:rPr lang="de-DE" sz="1800" dirty="0" err="1">
                <a:latin typeface="TheSans UHH Bold"/>
              </a:rPr>
              <a:t>clusters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with</a:t>
            </a:r>
            <a:r>
              <a:rPr lang="de-DE" sz="1800" dirty="0">
                <a:latin typeface="TheSans UHH Bold"/>
              </a:rPr>
              <a:t> </a:t>
            </a:r>
            <a:r>
              <a:rPr lang="de-DE" sz="1800" dirty="0" err="1">
                <a:latin typeface="TheSans UHH Bold"/>
              </a:rPr>
              <a:t>uneven</a:t>
            </a:r>
            <a:r>
              <a:rPr lang="de-DE" sz="1800" dirty="0">
                <a:latin typeface="TheSans UHH Bold"/>
              </a:rPr>
              <a:t> O-</a:t>
            </a:r>
            <a:r>
              <a:rPr lang="de-DE" sz="1800" dirty="0" err="1">
                <a:latin typeface="TheSans UHH Bold"/>
              </a:rPr>
              <a:t>concentration</a:t>
            </a:r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TheSans UHH Bold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</a:rPr>
              <a:t>Expect</a:t>
            </a:r>
            <a:r>
              <a:rPr lang="de-DE" sz="2000" dirty="0">
                <a:latin typeface="TheSans UHH Bold"/>
              </a:rPr>
              <a:t> non-</a:t>
            </a:r>
            <a:r>
              <a:rPr lang="de-DE" sz="2000" dirty="0" err="1">
                <a:latin typeface="TheSans UHH Bold"/>
              </a:rPr>
              <a:t>constant</a:t>
            </a:r>
            <a:r>
              <a:rPr lang="de-DE" sz="2000" dirty="0">
                <a:latin typeface="TheSans UHH Bold"/>
              </a:rPr>
              <a:t> </a:t>
            </a:r>
            <a:r>
              <a:rPr lang="de-DE" sz="1600" dirty="0">
                <a:latin typeface="TheSans UHH Bold"/>
              </a:rPr>
              <a:t>(</a:t>
            </a:r>
            <a:r>
              <a:rPr lang="de-DE" sz="1600" dirty="0" err="1">
                <a:latin typeface="TheSans UHH Bold"/>
              </a:rPr>
              <a:t>gaussian</a:t>
            </a:r>
            <a:r>
              <a:rPr lang="de-DE" sz="1600" dirty="0">
                <a:latin typeface="TheSans UHH Bold"/>
              </a:rPr>
              <a:t> </a:t>
            </a:r>
            <a:r>
              <a:rPr lang="de-DE" sz="1600" dirty="0" err="1">
                <a:latin typeface="TheSans UHH Bold"/>
              </a:rPr>
              <a:t>shaped</a:t>
            </a:r>
            <a:r>
              <a:rPr lang="de-DE" sz="1600" dirty="0">
                <a:latin typeface="TheSans UHH Bold"/>
              </a:rPr>
              <a:t>)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</a:t>
            </a:r>
            <a:r>
              <a:rPr lang="de-DE" sz="2000" baseline="-25000" dirty="0" err="1">
                <a:latin typeface="TheSans UHH Bold"/>
              </a:rPr>
              <a:t>c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reduction</a:t>
            </a:r>
            <a:r>
              <a:rPr lang="de-DE" sz="2000" dirty="0">
                <a:latin typeface="TheSans UHH Bold"/>
              </a:rPr>
              <a:t>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</a:rPr>
              <a:t>Lowest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</a:t>
            </a:r>
            <a:r>
              <a:rPr lang="de-DE" sz="2000" baseline="-25000" dirty="0" err="1">
                <a:latin typeface="TheSans UHH Bold"/>
              </a:rPr>
              <a:t>c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equal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to</a:t>
            </a:r>
            <a:r>
              <a:rPr lang="de-DE" sz="2000" dirty="0">
                <a:latin typeface="TheSans UHH Bold"/>
              </a:rPr>
              <a:t> </a:t>
            </a:r>
            <a:r>
              <a:rPr lang="de-DE" sz="2000" dirty="0" err="1">
                <a:latin typeface="TheSans UHH Bold"/>
              </a:rPr>
              <a:t>the</a:t>
            </a:r>
            <a:r>
              <a:rPr lang="de-DE" sz="2000" dirty="0">
                <a:latin typeface="TheSans UHH Bold"/>
              </a:rPr>
              <a:t> max. at.% </a:t>
            </a:r>
            <a:r>
              <a:rPr lang="de-DE" sz="2000" dirty="0" err="1">
                <a:latin typeface="TheSans UHH Bold"/>
              </a:rPr>
              <a:t>concentration</a:t>
            </a:r>
            <a:r>
              <a:rPr lang="de-DE" sz="2000" dirty="0">
                <a:latin typeface="TheSans UHH Bold"/>
              </a:rPr>
              <a:t> at RT (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≈ 0.33 at.%)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Only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locally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saturated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– not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globally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.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If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SIMS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spot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size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≈ multiple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grains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obtained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c</a:t>
            </a:r>
            <a:r>
              <a:rPr lang="de-DE" sz="2000" baseline="-25000" dirty="0" err="1">
                <a:latin typeface="TheSans UHH Bold"/>
                <a:cs typeface="Arial" panose="020B0604020202020204" pitchFamily="34" charset="0"/>
              </a:rPr>
              <a:t>O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below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saturation</a:t>
            </a:r>
            <a:r>
              <a:rPr lang="de-DE" sz="2000" dirty="0">
                <a:latin typeface="TheSans UHH Bold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TheSans UHH Bold"/>
                <a:cs typeface="Arial" panose="020B0604020202020204" pitchFamily="34" charset="0"/>
              </a:rPr>
              <a:t>limit</a:t>
            </a:r>
            <a:endParaRPr lang="de-DE" sz="2000" dirty="0">
              <a:latin typeface="TheSans UHH Bold"/>
              <a:cs typeface="Arial" panose="020B0604020202020204" pitchFamily="34" charset="0"/>
            </a:endParaRPr>
          </a:p>
          <a:p>
            <a:endParaRPr lang="de-DE" sz="2000" dirty="0">
              <a:latin typeface="TheSans UHH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TheSans UHH Bold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89C7290-EF14-4416-8764-C28375B37FE5}"/>
              </a:ext>
            </a:extLst>
          </p:cNvPr>
          <p:cNvSpPr/>
          <p:nvPr/>
        </p:nvSpPr>
        <p:spPr>
          <a:xfrm>
            <a:off x="9284860" y="1355288"/>
            <a:ext cx="28285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Desorbo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W.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 Rev.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132 (1963): 107.]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D4D3F5-A111-421E-AF17-9F3B7BE85CE1}"/>
              </a:ext>
            </a:extLst>
          </p:cNvPr>
          <p:cNvSpPr/>
          <p:nvPr/>
        </p:nvSpPr>
        <p:spPr>
          <a:xfrm>
            <a:off x="8155429" y="2890064"/>
            <a:ext cx="4031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Kolchin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O.P.,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Soviet Atomic Energy 45 (4) (1978): p999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.]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BEC01A-7A36-4F5B-9F7A-05545C3B6EEF}"/>
              </a:ext>
            </a:extLst>
          </p:cNvPr>
          <p:cNvSpPr/>
          <p:nvPr/>
        </p:nvSpPr>
        <p:spPr>
          <a:xfrm>
            <a:off x="9284859" y="2675596"/>
            <a:ext cx="28285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Benvenuti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C., et al. 10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SRF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(2001): p441.]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84B517C-DE08-4E92-9C8F-8B620289EA1D}"/>
              </a:ext>
            </a:extLst>
          </p:cNvPr>
          <p:cNvSpPr/>
          <p:nvPr/>
        </p:nvSpPr>
        <p:spPr>
          <a:xfrm>
            <a:off x="8155429" y="3837212"/>
            <a:ext cx="40316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Dangwal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Pandey, A., et al. </a:t>
            </a:r>
            <a:r>
              <a:rPr kumimoji="0" lang="fr-FR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</a:t>
            </a:r>
            <a:r>
              <a:rPr kumimoji="0" lang="fr-FR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Phys. </a:t>
            </a:r>
            <a:r>
              <a:rPr kumimoji="0" lang="fr-FR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Lett</a:t>
            </a:r>
            <a:r>
              <a:rPr kumimoji="0" lang="fr-FR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119(2021): 194102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]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1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2326C59-D2DA-41FC-8C82-A98C6783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 Regular"/>
                <a:ea typeface="+mn-ea"/>
              </a:rPr>
              <a:t>How much O is good? | Marc Wenskat | 5.12. - TTC Workshop @ FNAL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 Regular"/>
              <a:ea typeface="+mn-ea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C6AEA3-8FA5-46F5-8E8E-D894758F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093C1-2C3C-4820-8058-99FB26768B8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 Regular"/>
              <a:ea typeface="+mn-ea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0E23C-31B2-49A0-B6FD-D14D376385C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0329" y="349411"/>
            <a:ext cx="12086324" cy="778297"/>
          </a:xfrm>
        </p:spPr>
        <p:txBody>
          <a:bodyPr/>
          <a:lstStyle/>
          <a:p>
            <a:r>
              <a:rPr lang="de-DE" b="1" dirty="0" err="1"/>
              <a:t>Disordered</a:t>
            </a:r>
            <a:r>
              <a:rPr lang="de-DE" b="1" dirty="0"/>
              <a:t> </a:t>
            </a:r>
            <a:r>
              <a:rPr lang="de-DE" b="1" dirty="0" err="1"/>
              <a:t>superconductor</a:t>
            </a:r>
            <a:r>
              <a:rPr lang="de-DE" b="1" dirty="0"/>
              <a:t> </a:t>
            </a:r>
            <a:r>
              <a:rPr lang="de-DE" b="1" dirty="0" err="1"/>
              <a:t>show</a:t>
            </a:r>
            <a:r>
              <a:rPr lang="de-DE" b="1" dirty="0"/>
              <a:t> </a:t>
            </a:r>
            <a:r>
              <a:rPr lang="de-DE" b="1" dirty="0" err="1"/>
              <a:t>dip</a:t>
            </a:r>
            <a:endParaRPr lang="de-DE" b="1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7B18F3A-CADC-492D-AD8F-7DC40804D471}"/>
              </a:ext>
            </a:extLst>
          </p:cNvPr>
          <p:cNvSpPr/>
          <p:nvPr/>
        </p:nvSpPr>
        <p:spPr>
          <a:xfrm>
            <a:off x="77813" y="926050"/>
            <a:ext cx="29512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[Barra, M.,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SUST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18.3 (2005): 271.]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C:\Users\wenskm\Desktop\Plots\gb1.png">
            <a:extLst>
              <a:ext uri="{FF2B5EF4-FFF2-40B4-BE49-F238E27FC236}">
                <a16:creationId xmlns:a16="http://schemas.microsoft.com/office/drawing/2014/main" id="{6FBFC6AE-E9CB-4C96-BE1C-77DCB3C84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"/>
          <a:stretch/>
        </p:blipFill>
        <p:spPr bwMode="auto">
          <a:xfrm>
            <a:off x="479425" y="4144581"/>
            <a:ext cx="8944258" cy="23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354C31E-3D87-4712-9262-11815017738D}"/>
              </a:ext>
            </a:extLst>
          </p:cNvPr>
          <p:cNvCxnSpPr>
            <a:cxnSpLocks/>
          </p:cNvCxnSpPr>
          <p:nvPr/>
        </p:nvCxnSpPr>
        <p:spPr>
          <a:xfrm>
            <a:off x="1668882" y="3725500"/>
            <a:ext cx="40136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145E549-557B-42E1-8FDD-2AB3D4DD0B5F}"/>
              </a:ext>
            </a:extLst>
          </p:cNvPr>
          <p:cNvCxnSpPr>
            <a:cxnSpLocks/>
          </p:cNvCxnSpPr>
          <p:nvPr/>
        </p:nvCxnSpPr>
        <p:spPr>
          <a:xfrm flipV="1">
            <a:off x="1668882" y="1474039"/>
            <a:ext cx="0" cy="22514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E528E3B-62AB-4653-92F2-696ED8446CB5}"/>
              </a:ext>
            </a:extLst>
          </p:cNvPr>
          <p:cNvSpPr txBox="1"/>
          <p:nvPr/>
        </p:nvSpPr>
        <p:spPr>
          <a:xfrm>
            <a:off x="5279289" y="3677255"/>
            <a:ext cx="2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EC3D473-0609-41FF-92AC-DE552AD16571}"/>
              </a:ext>
            </a:extLst>
          </p:cNvPr>
          <p:cNvCxnSpPr/>
          <p:nvPr/>
        </p:nvCxnSpPr>
        <p:spPr>
          <a:xfrm flipV="1">
            <a:off x="4634175" y="1474039"/>
            <a:ext cx="0" cy="225146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E5FFB54-5D0D-4690-928A-B453134576F1}"/>
              </a:ext>
            </a:extLst>
          </p:cNvPr>
          <p:cNvSpPr txBox="1"/>
          <p:nvPr/>
        </p:nvSpPr>
        <p:spPr>
          <a:xfrm>
            <a:off x="4492133" y="1124221"/>
            <a:ext cx="479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c,Nb</a:t>
            </a:r>
            <a:endParaRPr kumimoji="0" lang="de-DE" sz="1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9F7B8AC-DD0C-466B-BA5C-E0E2CD4BAB10}"/>
              </a:ext>
            </a:extLst>
          </p:cNvPr>
          <p:cNvSpPr txBox="1"/>
          <p:nvPr/>
        </p:nvSpPr>
        <p:spPr>
          <a:xfrm>
            <a:off x="87693" y="4332072"/>
            <a:ext cx="496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A49560E-9A0D-4367-ACD0-D467F09CD8B3}"/>
              </a:ext>
            </a:extLst>
          </p:cNvPr>
          <p:cNvCxnSpPr/>
          <p:nvPr/>
        </p:nvCxnSpPr>
        <p:spPr>
          <a:xfrm flipH="1">
            <a:off x="4634175" y="2966966"/>
            <a:ext cx="769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217DF93-8E62-42A2-B48B-C2AB82066A6C}"/>
              </a:ext>
            </a:extLst>
          </p:cNvPr>
          <p:cNvCxnSpPr>
            <a:cxnSpLocks/>
          </p:cNvCxnSpPr>
          <p:nvPr/>
        </p:nvCxnSpPr>
        <p:spPr>
          <a:xfrm>
            <a:off x="9571641" y="4183208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3457813-3C0C-4137-93E9-38E445870E1C}"/>
              </a:ext>
            </a:extLst>
          </p:cNvPr>
          <p:cNvSpPr txBox="1"/>
          <p:nvPr/>
        </p:nvSpPr>
        <p:spPr>
          <a:xfrm>
            <a:off x="9684087" y="4499287"/>
            <a:ext cx="12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depth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ECB5AD4-ED82-4F30-8F07-1C3B84FF9644}"/>
                  </a:ext>
                </a:extLst>
              </p:cNvPr>
              <p:cNvSpPr txBox="1"/>
              <p:nvPr/>
            </p:nvSpPr>
            <p:spPr>
              <a:xfrm>
                <a:off x="9590129" y="4507382"/>
                <a:ext cx="1066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𝜆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ℓ,</m:t>
                          </m:r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ECB5AD4-ED82-4F30-8F07-1C3B84FF9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129" y="4507382"/>
                <a:ext cx="106680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9EFB144-84B9-4C7E-A2F6-5E1CE28C732C}"/>
              </a:ext>
            </a:extLst>
          </p:cNvPr>
          <p:cNvCxnSpPr>
            <a:cxnSpLocks/>
          </p:cNvCxnSpPr>
          <p:nvPr/>
        </p:nvCxnSpPr>
        <p:spPr>
          <a:xfrm>
            <a:off x="9571641" y="4183208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81E1934-91DC-4FB5-92B4-A2B1C88F21E3}"/>
              </a:ext>
            </a:extLst>
          </p:cNvPr>
          <p:cNvSpPr/>
          <p:nvPr/>
        </p:nvSpPr>
        <p:spPr>
          <a:xfrm>
            <a:off x="3222626" y="4183207"/>
            <a:ext cx="637709" cy="125129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0DC57A2-5340-48B1-8B43-274C5E5446E7}"/>
              </a:ext>
            </a:extLst>
          </p:cNvPr>
          <p:cNvSpPr/>
          <p:nvPr/>
        </p:nvSpPr>
        <p:spPr>
          <a:xfrm>
            <a:off x="6498858" y="4183208"/>
            <a:ext cx="708734" cy="112146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ogen 20">
            <a:extLst>
              <a:ext uri="{FF2B5EF4-FFF2-40B4-BE49-F238E27FC236}">
                <a16:creationId xmlns:a16="http://schemas.microsoft.com/office/drawing/2014/main" id="{E7F38C19-C939-44FD-BA17-E224113A4755}"/>
              </a:ext>
            </a:extLst>
          </p:cNvPr>
          <p:cNvSpPr/>
          <p:nvPr/>
        </p:nvSpPr>
        <p:spPr>
          <a:xfrm>
            <a:off x="-796131" y="1822109"/>
            <a:ext cx="5155095" cy="2320187"/>
          </a:xfrm>
          <a:prstGeom prst="arc">
            <a:avLst>
              <a:gd name="adj1" fmla="val 15888194"/>
              <a:gd name="adj2" fmla="val 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ogen 21">
            <a:extLst>
              <a:ext uri="{FF2B5EF4-FFF2-40B4-BE49-F238E27FC236}">
                <a16:creationId xmlns:a16="http://schemas.microsoft.com/office/drawing/2014/main" id="{2292BEEA-495F-439E-A988-6FA12C08D76F}"/>
              </a:ext>
            </a:extLst>
          </p:cNvPr>
          <p:cNvSpPr/>
          <p:nvPr/>
        </p:nvSpPr>
        <p:spPr>
          <a:xfrm rot="5400000">
            <a:off x="4240190" y="2826835"/>
            <a:ext cx="512750" cy="275203"/>
          </a:xfrm>
          <a:prstGeom prst="arc">
            <a:avLst>
              <a:gd name="adj1" fmla="val 15888194"/>
              <a:gd name="adj2" fmla="val 5636816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5A8DE86-E7AE-4975-B08A-81C152C97F1F}"/>
                  </a:ext>
                </a:extLst>
              </p:cNvPr>
              <p:cNvSpPr txBox="1"/>
              <p:nvPr/>
            </p:nvSpPr>
            <p:spPr>
              <a:xfrm>
                <a:off x="5552304" y="1900156"/>
                <a:ext cx="66554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Mathematically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speaking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,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the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geomtery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constant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Arial" panose="020B0604020202020204" pitchFamily="34" charset="0"/>
                  </a:rPr>
                  <a:t>Γ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is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not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constant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eSans UHH Bold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Dip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properties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cluster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distribution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causing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current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redistribution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eSans UHH Bold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Observed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: Q vs. T still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increases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at 9.27K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→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Dip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caused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by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clusters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and not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homogenous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O-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enriched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Nb-layer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35A8DE86-E7AE-4975-B08A-81C152C97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304" y="1900156"/>
                <a:ext cx="6655401" cy="1200329"/>
              </a:xfrm>
              <a:prstGeom prst="rect">
                <a:avLst/>
              </a:prstGeom>
              <a:blipFill>
                <a:blip r:embed="rId4"/>
                <a:stretch>
                  <a:fillRect l="-824" t="-3046" r="-458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B4CE24DC-A2A1-4BDD-AEB9-2B3331D36BDF}"/>
              </a:ext>
            </a:extLst>
          </p:cNvPr>
          <p:cNvSpPr/>
          <p:nvPr/>
        </p:nvSpPr>
        <p:spPr>
          <a:xfrm>
            <a:off x="1145251" y="4325249"/>
            <a:ext cx="7696940" cy="1251299"/>
          </a:xfrm>
          <a:custGeom>
            <a:avLst/>
            <a:gdLst>
              <a:gd name="connsiteX0" fmla="*/ 0 w 7696940"/>
              <a:gd name="connsiteY0" fmla="*/ 44389 h 905523"/>
              <a:gd name="connsiteX1" fmla="*/ 257453 w 7696940"/>
              <a:gd name="connsiteY1" fmla="*/ 44389 h 905523"/>
              <a:gd name="connsiteX2" fmla="*/ 532660 w 7696940"/>
              <a:gd name="connsiteY2" fmla="*/ 35511 h 905523"/>
              <a:gd name="connsiteX3" fmla="*/ 1269507 w 7696940"/>
              <a:gd name="connsiteY3" fmla="*/ 26633 h 905523"/>
              <a:gd name="connsiteX4" fmla="*/ 1651247 w 7696940"/>
              <a:gd name="connsiteY4" fmla="*/ 35511 h 905523"/>
              <a:gd name="connsiteX5" fmla="*/ 1677880 w 7696940"/>
              <a:gd name="connsiteY5" fmla="*/ 44389 h 905523"/>
              <a:gd name="connsiteX6" fmla="*/ 1766657 w 7696940"/>
              <a:gd name="connsiteY6" fmla="*/ 115410 h 905523"/>
              <a:gd name="connsiteX7" fmla="*/ 1802167 w 7696940"/>
              <a:gd name="connsiteY7" fmla="*/ 150921 h 905523"/>
              <a:gd name="connsiteX8" fmla="*/ 1864311 w 7696940"/>
              <a:gd name="connsiteY8" fmla="*/ 248575 h 905523"/>
              <a:gd name="connsiteX9" fmla="*/ 1899822 w 7696940"/>
              <a:gd name="connsiteY9" fmla="*/ 319596 h 905523"/>
              <a:gd name="connsiteX10" fmla="*/ 1926455 w 7696940"/>
              <a:gd name="connsiteY10" fmla="*/ 417251 h 905523"/>
              <a:gd name="connsiteX11" fmla="*/ 1953088 w 7696940"/>
              <a:gd name="connsiteY11" fmla="*/ 568171 h 905523"/>
              <a:gd name="connsiteX12" fmla="*/ 1979721 w 7696940"/>
              <a:gd name="connsiteY12" fmla="*/ 639193 h 905523"/>
              <a:gd name="connsiteX13" fmla="*/ 2024109 w 7696940"/>
              <a:gd name="connsiteY13" fmla="*/ 736847 h 905523"/>
              <a:gd name="connsiteX14" fmla="*/ 2050742 w 7696940"/>
              <a:gd name="connsiteY14" fmla="*/ 772358 h 905523"/>
              <a:gd name="connsiteX15" fmla="*/ 2068497 w 7696940"/>
              <a:gd name="connsiteY15" fmla="*/ 798991 h 905523"/>
              <a:gd name="connsiteX16" fmla="*/ 2121763 w 7696940"/>
              <a:gd name="connsiteY16" fmla="*/ 852257 h 905523"/>
              <a:gd name="connsiteX17" fmla="*/ 2157274 w 7696940"/>
              <a:gd name="connsiteY17" fmla="*/ 870012 h 905523"/>
              <a:gd name="connsiteX18" fmla="*/ 2183907 w 7696940"/>
              <a:gd name="connsiteY18" fmla="*/ 887767 h 905523"/>
              <a:gd name="connsiteX19" fmla="*/ 2272684 w 7696940"/>
              <a:gd name="connsiteY19" fmla="*/ 905523 h 905523"/>
              <a:gd name="connsiteX20" fmla="*/ 2574524 w 7696940"/>
              <a:gd name="connsiteY20" fmla="*/ 896645 h 905523"/>
              <a:gd name="connsiteX21" fmla="*/ 2601157 w 7696940"/>
              <a:gd name="connsiteY21" fmla="*/ 887767 h 905523"/>
              <a:gd name="connsiteX22" fmla="*/ 2689934 w 7696940"/>
              <a:gd name="connsiteY22" fmla="*/ 852257 h 905523"/>
              <a:gd name="connsiteX23" fmla="*/ 2752078 w 7696940"/>
              <a:gd name="connsiteY23" fmla="*/ 798991 h 905523"/>
              <a:gd name="connsiteX24" fmla="*/ 2778711 w 7696940"/>
              <a:gd name="connsiteY24" fmla="*/ 772358 h 905523"/>
              <a:gd name="connsiteX25" fmla="*/ 2831977 w 7696940"/>
              <a:gd name="connsiteY25" fmla="*/ 719092 h 905523"/>
              <a:gd name="connsiteX26" fmla="*/ 2867488 w 7696940"/>
              <a:gd name="connsiteY26" fmla="*/ 639193 h 905523"/>
              <a:gd name="connsiteX27" fmla="*/ 2929631 w 7696940"/>
              <a:gd name="connsiteY27" fmla="*/ 541538 h 905523"/>
              <a:gd name="connsiteX28" fmla="*/ 2947387 w 7696940"/>
              <a:gd name="connsiteY28" fmla="*/ 497150 h 905523"/>
              <a:gd name="connsiteX29" fmla="*/ 2965142 w 7696940"/>
              <a:gd name="connsiteY29" fmla="*/ 470517 h 905523"/>
              <a:gd name="connsiteX30" fmla="*/ 3000653 w 7696940"/>
              <a:gd name="connsiteY30" fmla="*/ 417251 h 905523"/>
              <a:gd name="connsiteX31" fmla="*/ 3036163 w 7696940"/>
              <a:gd name="connsiteY31" fmla="*/ 355107 h 905523"/>
              <a:gd name="connsiteX32" fmla="*/ 3116062 w 7696940"/>
              <a:gd name="connsiteY32" fmla="*/ 284086 h 905523"/>
              <a:gd name="connsiteX33" fmla="*/ 3231472 w 7696940"/>
              <a:gd name="connsiteY33" fmla="*/ 186431 h 905523"/>
              <a:gd name="connsiteX34" fmla="*/ 3293616 w 7696940"/>
              <a:gd name="connsiteY34" fmla="*/ 159798 h 905523"/>
              <a:gd name="connsiteX35" fmla="*/ 3355759 w 7696940"/>
              <a:gd name="connsiteY35" fmla="*/ 142043 h 905523"/>
              <a:gd name="connsiteX36" fmla="*/ 3426781 w 7696940"/>
              <a:gd name="connsiteY36" fmla="*/ 124288 h 905523"/>
              <a:gd name="connsiteX37" fmla="*/ 3480047 w 7696940"/>
              <a:gd name="connsiteY37" fmla="*/ 115410 h 905523"/>
              <a:gd name="connsiteX38" fmla="*/ 3977196 w 7696940"/>
              <a:gd name="connsiteY38" fmla="*/ 106532 h 905523"/>
              <a:gd name="connsiteX39" fmla="*/ 4163627 w 7696940"/>
              <a:gd name="connsiteY39" fmla="*/ 97655 h 905523"/>
              <a:gd name="connsiteX40" fmla="*/ 4216893 w 7696940"/>
              <a:gd name="connsiteY40" fmla="*/ 88777 h 905523"/>
              <a:gd name="connsiteX41" fmla="*/ 4740676 w 7696940"/>
              <a:gd name="connsiteY41" fmla="*/ 106532 h 905523"/>
              <a:gd name="connsiteX42" fmla="*/ 4811697 w 7696940"/>
              <a:gd name="connsiteY42" fmla="*/ 124288 h 905523"/>
              <a:gd name="connsiteX43" fmla="*/ 4882719 w 7696940"/>
              <a:gd name="connsiteY43" fmla="*/ 204187 h 905523"/>
              <a:gd name="connsiteX44" fmla="*/ 4909352 w 7696940"/>
              <a:gd name="connsiteY44" fmla="*/ 275208 h 905523"/>
              <a:gd name="connsiteX45" fmla="*/ 4927107 w 7696940"/>
              <a:gd name="connsiteY45" fmla="*/ 310719 h 905523"/>
              <a:gd name="connsiteX46" fmla="*/ 4935985 w 7696940"/>
              <a:gd name="connsiteY46" fmla="*/ 363985 h 905523"/>
              <a:gd name="connsiteX47" fmla="*/ 4971495 w 7696940"/>
              <a:gd name="connsiteY47" fmla="*/ 435006 h 905523"/>
              <a:gd name="connsiteX48" fmla="*/ 5015884 w 7696940"/>
              <a:gd name="connsiteY48" fmla="*/ 497150 h 905523"/>
              <a:gd name="connsiteX49" fmla="*/ 5033639 w 7696940"/>
              <a:gd name="connsiteY49" fmla="*/ 532660 h 905523"/>
              <a:gd name="connsiteX50" fmla="*/ 5131293 w 7696940"/>
              <a:gd name="connsiteY50" fmla="*/ 612560 h 905523"/>
              <a:gd name="connsiteX51" fmla="*/ 5166804 w 7696940"/>
              <a:gd name="connsiteY51" fmla="*/ 648070 h 905523"/>
              <a:gd name="connsiteX52" fmla="*/ 5246703 w 7696940"/>
              <a:gd name="connsiteY52" fmla="*/ 674703 h 905523"/>
              <a:gd name="connsiteX53" fmla="*/ 5317724 w 7696940"/>
              <a:gd name="connsiteY53" fmla="*/ 719092 h 905523"/>
              <a:gd name="connsiteX54" fmla="*/ 5344357 w 7696940"/>
              <a:gd name="connsiteY54" fmla="*/ 736847 h 905523"/>
              <a:gd name="connsiteX55" fmla="*/ 5379868 w 7696940"/>
              <a:gd name="connsiteY55" fmla="*/ 745725 h 905523"/>
              <a:gd name="connsiteX56" fmla="*/ 5486400 w 7696940"/>
              <a:gd name="connsiteY56" fmla="*/ 790113 h 905523"/>
              <a:gd name="connsiteX57" fmla="*/ 5584055 w 7696940"/>
              <a:gd name="connsiteY57" fmla="*/ 816746 h 905523"/>
              <a:gd name="connsiteX58" fmla="*/ 5628443 w 7696940"/>
              <a:gd name="connsiteY58" fmla="*/ 825624 h 905523"/>
              <a:gd name="connsiteX59" fmla="*/ 5655076 w 7696940"/>
              <a:gd name="connsiteY59" fmla="*/ 843379 h 905523"/>
              <a:gd name="connsiteX60" fmla="*/ 5708342 w 7696940"/>
              <a:gd name="connsiteY60" fmla="*/ 852257 h 905523"/>
              <a:gd name="connsiteX61" fmla="*/ 5752730 w 7696940"/>
              <a:gd name="connsiteY61" fmla="*/ 861134 h 905523"/>
              <a:gd name="connsiteX62" fmla="*/ 5877018 w 7696940"/>
              <a:gd name="connsiteY62" fmla="*/ 852257 h 905523"/>
              <a:gd name="connsiteX63" fmla="*/ 5912528 w 7696940"/>
              <a:gd name="connsiteY63" fmla="*/ 834501 h 905523"/>
              <a:gd name="connsiteX64" fmla="*/ 5992427 w 7696940"/>
              <a:gd name="connsiteY64" fmla="*/ 825624 h 905523"/>
              <a:gd name="connsiteX65" fmla="*/ 6027938 w 7696940"/>
              <a:gd name="connsiteY65" fmla="*/ 798991 h 905523"/>
              <a:gd name="connsiteX66" fmla="*/ 6054571 w 7696940"/>
              <a:gd name="connsiteY66" fmla="*/ 781235 h 905523"/>
              <a:gd name="connsiteX67" fmla="*/ 6063449 w 7696940"/>
              <a:gd name="connsiteY67" fmla="*/ 754602 h 905523"/>
              <a:gd name="connsiteX68" fmla="*/ 6090082 w 7696940"/>
              <a:gd name="connsiteY68" fmla="*/ 727969 h 905523"/>
              <a:gd name="connsiteX69" fmla="*/ 6143348 w 7696940"/>
              <a:gd name="connsiteY69" fmla="*/ 648070 h 905523"/>
              <a:gd name="connsiteX70" fmla="*/ 6152225 w 7696940"/>
              <a:gd name="connsiteY70" fmla="*/ 603682 h 905523"/>
              <a:gd name="connsiteX71" fmla="*/ 6178858 w 7696940"/>
              <a:gd name="connsiteY71" fmla="*/ 541538 h 905523"/>
              <a:gd name="connsiteX72" fmla="*/ 6196614 w 7696940"/>
              <a:gd name="connsiteY72" fmla="*/ 443884 h 905523"/>
              <a:gd name="connsiteX73" fmla="*/ 6232124 w 7696940"/>
              <a:gd name="connsiteY73" fmla="*/ 346229 h 905523"/>
              <a:gd name="connsiteX74" fmla="*/ 6241002 w 7696940"/>
              <a:gd name="connsiteY74" fmla="*/ 319596 h 905523"/>
              <a:gd name="connsiteX75" fmla="*/ 6294268 w 7696940"/>
              <a:gd name="connsiteY75" fmla="*/ 266330 h 905523"/>
              <a:gd name="connsiteX76" fmla="*/ 6356412 w 7696940"/>
              <a:gd name="connsiteY76" fmla="*/ 195309 h 905523"/>
              <a:gd name="connsiteX77" fmla="*/ 6391923 w 7696940"/>
              <a:gd name="connsiteY77" fmla="*/ 159798 h 905523"/>
              <a:gd name="connsiteX78" fmla="*/ 6445189 w 7696940"/>
              <a:gd name="connsiteY78" fmla="*/ 88777 h 905523"/>
              <a:gd name="connsiteX79" fmla="*/ 6489577 w 7696940"/>
              <a:gd name="connsiteY79" fmla="*/ 62144 h 905523"/>
              <a:gd name="connsiteX80" fmla="*/ 6560598 w 7696940"/>
              <a:gd name="connsiteY80" fmla="*/ 17756 h 905523"/>
              <a:gd name="connsiteX81" fmla="*/ 6649375 w 7696940"/>
              <a:gd name="connsiteY81" fmla="*/ 8878 h 905523"/>
              <a:gd name="connsiteX82" fmla="*/ 7066625 w 7696940"/>
              <a:gd name="connsiteY82" fmla="*/ 0 h 905523"/>
              <a:gd name="connsiteX83" fmla="*/ 7412855 w 7696940"/>
              <a:gd name="connsiteY83" fmla="*/ 8878 h 905523"/>
              <a:gd name="connsiteX84" fmla="*/ 7483876 w 7696940"/>
              <a:gd name="connsiteY84" fmla="*/ 17756 h 905523"/>
              <a:gd name="connsiteX85" fmla="*/ 7696940 w 7696940"/>
              <a:gd name="connsiteY85" fmla="*/ 26633 h 9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696940" h="905523">
                <a:moveTo>
                  <a:pt x="0" y="44389"/>
                </a:moveTo>
                <a:cubicBezTo>
                  <a:pt x="500544" y="14944"/>
                  <a:pt x="-121365" y="44389"/>
                  <a:pt x="257453" y="44389"/>
                </a:cubicBezTo>
                <a:cubicBezTo>
                  <a:pt x="349236" y="44389"/>
                  <a:pt x="440891" y="37121"/>
                  <a:pt x="532660" y="35511"/>
                </a:cubicBezTo>
                <a:lnTo>
                  <a:pt x="1269507" y="26633"/>
                </a:lnTo>
                <a:cubicBezTo>
                  <a:pt x="1396754" y="29592"/>
                  <a:pt x="1524086" y="29982"/>
                  <a:pt x="1651247" y="35511"/>
                </a:cubicBezTo>
                <a:cubicBezTo>
                  <a:pt x="1660596" y="35917"/>
                  <a:pt x="1669279" y="40703"/>
                  <a:pt x="1677880" y="44389"/>
                </a:cubicBezTo>
                <a:cubicBezTo>
                  <a:pt x="1728602" y="66127"/>
                  <a:pt x="1717782" y="66535"/>
                  <a:pt x="1766657" y="115410"/>
                </a:cubicBezTo>
                <a:cubicBezTo>
                  <a:pt x="1778494" y="127247"/>
                  <a:pt x="1792881" y="136993"/>
                  <a:pt x="1802167" y="150921"/>
                </a:cubicBezTo>
                <a:cubicBezTo>
                  <a:pt x="1820110" y="177835"/>
                  <a:pt x="1854297" y="228547"/>
                  <a:pt x="1864311" y="248575"/>
                </a:cubicBezTo>
                <a:cubicBezTo>
                  <a:pt x="1876148" y="272249"/>
                  <a:pt x="1891453" y="294486"/>
                  <a:pt x="1899822" y="319596"/>
                </a:cubicBezTo>
                <a:cubicBezTo>
                  <a:pt x="1910655" y="352097"/>
                  <a:pt x="1921451" y="382218"/>
                  <a:pt x="1926455" y="417251"/>
                </a:cubicBezTo>
                <a:cubicBezTo>
                  <a:pt x="1939601" y="509280"/>
                  <a:pt x="1931226" y="458860"/>
                  <a:pt x="1953088" y="568171"/>
                </a:cubicBezTo>
                <a:cubicBezTo>
                  <a:pt x="1964059" y="623025"/>
                  <a:pt x="1953594" y="600004"/>
                  <a:pt x="1979721" y="639193"/>
                </a:cubicBezTo>
                <a:cubicBezTo>
                  <a:pt x="1991355" y="674096"/>
                  <a:pt x="2000288" y="705086"/>
                  <a:pt x="2024109" y="736847"/>
                </a:cubicBezTo>
                <a:cubicBezTo>
                  <a:pt x="2032987" y="748684"/>
                  <a:pt x="2042142" y="760318"/>
                  <a:pt x="2050742" y="772358"/>
                </a:cubicBezTo>
                <a:cubicBezTo>
                  <a:pt x="2056944" y="781040"/>
                  <a:pt x="2061409" y="791016"/>
                  <a:pt x="2068497" y="798991"/>
                </a:cubicBezTo>
                <a:cubicBezTo>
                  <a:pt x="2085179" y="817758"/>
                  <a:pt x="2099304" y="841028"/>
                  <a:pt x="2121763" y="852257"/>
                </a:cubicBezTo>
                <a:cubicBezTo>
                  <a:pt x="2133600" y="858175"/>
                  <a:pt x="2145784" y="863446"/>
                  <a:pt x="2157274" y="870012"/>
                </a:cubicBezTo>
                <a:cubicBezTo>
                  <a:pt x="2166538" y="875305"/>
                  <a:pt x="2174364" y="882995"/>
                  <a:pt x="2183907" y="887767"/>
                </a:cubicBezTo>
                <a:cubicBezTo>
                  <a:pt x="2208700" y="900163"/>
                  <a:pt x="2249779" y="902251"/>
                  <a:pt x="2272684" y="905523"/>
                </a:cubicBezTo>
                <a:cubicBezTo>
                  <a:pt x="2373297" y="902564"/>
                  <a:pt x="2474014" y="902078"/>
                  <a:pt x="2574524" y="896645"/>
                </a:cubicBezTo>
                <a:cubicBezTo>
                  <a:pt x="2583868" y="896140"/>
                  <a:pt x="2592423" y="891126"/>
                  <a:pt x="2601157" y="887767"/>
                </a:cubicBezTo>
                <a:cubicBezTo>
                  <a:pt x="2630904" y="876326"/>
                  <a:pt x="2689934" y="852257"/>
                  <a:pt x="2689934" y="852257"/>
                </a:cubicBezTo>
                <a:cubicBezTo>
                  <a:pt x="2734586" y="807605"/>
                  <a:pt x="2670599" y="870285"/>
                  <a:pt x="2752078" y="798991"/>
                </a:cubicBezTo>
                <a:cubicBezTo>
                  <a:pt x="2761527" y="790724"/>
                  <a:pt x="2769833" y="781236"/>
                  <a:pt x="2778711" y="772358"/>
                </a:cubicBezTo>
                <a:cubicBezTo>
                  <a:pt x="2826058" y="677662"/>
                  <a:pt x="2760956" y="790113"/>
                  <a:pt x="2831977" y="719092"/>
                </a:cubicBezTo>
                <a:cubicBezTo>
                  <a:pt x="2842058" y="709011"/>
                  <a:pt x="2862638" y="648084"/>
                  <a:pt x="2867488" y="639193"/>
                </a:cubicBezTo>
                <a:cubicBezTo>
                  <a:pt x="2909709" y="561788"/>
                  <a:pt x="2894332" y="612135"/>
                  <a:pt x="2929631" y="541538"/>
                </a:cubicBezTo>
                <a:cubicBezTo>
                  <a:pt x="2936758" y="527285"/>
                  <a:pt x="2940260" y="511403"/>
                  <a:pt x="2947387" y="497150"/>
                </a:cubicBezTo>
                <a:cubicBezTo>
                  <a:pt x="2952159" y="487607"/>
                  <a:pt x="2959849" y="479781"/>
                  <a:pt x="2965142" y="470517"/>
                </a:cubicBezTo>
                <a:cubicBezTo>
                  <a:pt x="2993806" y="420354"/>
                  <a:pt x="2969007" y="448895"/>
                  <a:pt x="3000653" y="417251"/>
                </a:cubicBezTo>
                <a:cubicBezTo>
                  <a:pt x="3010209" y="398138"/>
                  <a:pt x="3021524" y="371837"/>
                  <a:pt x="3036163" y="355107"/>
                </a:cubicBezTo>
                <a:cubicBezTo>
                  <a:pt x="3100568" y="281502"/>
                  <a:pt x="3057057" y="336535"/>
                  <a:pt x="3116062" y="284086"/>
                </a:cubicBezTo>
                <a:cubicBezTo>
                  <a:pt x="3147893" y="255791"/>
                  <a:pt x="3191062" y="199900"/>
                  <a:pt x="3231472" y="186431"/>
                </a:cubicBezTo>
                <a:cubicBezTo>
                  <a:pt x="3293931" y="165613"/>
                  <a:pt x="3216825" y="192708"/>
                  <a:pt x="3293616" y="159798"/>
                </a:cubicBezTo>
                <a:cubicBezTo>
                  <a:pt x="3314893" y="150679"/>
                  <a:pt x="3333245" y="148476"/>
                  <a:pt x="3355759" y="142043"/>
                </a:cubicBezTo>
                <a:cubicBezTo>
                  <a:pt x="3409663" y="126641"/>
                  <a:pt x="3352325" y="137825"/>
                  <a:pt x="3426781" y="124288"/>
                </a:cubicBezTo>
                <a:cubicBezTo>
                  <a:pt x="3444491" y="121068"/>
                  <a:pt x="3462056" y="115990"/>
                  <a:pt x="3480047" y="115410"/>
                </a:cubicBezTo>
                <a:cubicBezTo>
                  <a:pt x="3645704" y="110066"/>
                  <a:pt x="3811480" y="109491"/>
                  <a:pt x="3977196" y="106532"/>
                </a:cubicBezTo>
                <a:cubicBezTo>
                  <a:pt x="4039340" y="103573"/>
                  <a:pt x="4101583" y="102251"/>
                  <a:pt x="4163627" y="97655"/>
                </a:cubicBezTo>
                <a:cubicBezTo>
                  <a:pt x="4181578" y="96325"/>
                  <a:pt x="4198895" y="88500"/>
                  <a:pt x="4216893" y="88777"/>
                </a:cubicBezTo>
                <a:cubicBezTo>
                  <a:pt x="4391567" y="91464"/>
                  <a:pt x="4566082" y="100614"/>
                  <a:pt x="4740676" y="106532"/>
                </a:cubicBezTo>
                <a:cubicBezTo>
                  <a:pt x="4764350" y="112451"/>
                  <a:pt x="4794442" y="107033"/>
                  <a:pt x="4811697" y="124288"/>
                </a:cubicBezTo>
                <a:cubicBezTo>
                  <a:pt x="4866549" y="179138"/>
                  <a:pt x="4843531" y="151936"/>
                  <a:pt x="4882719" y="204187"/>
                </a:cubicBezTo>
                <a:cubicBezTo>
                  <a:pt x="4892482" y="233478"/>
                  <a:pt x="4895193" y="243350"/>
                  <a:pt x="4909352" y="275208"/>
                </a:cubicBezTo>
                <a:cubicBezTo>
                  <a:pt x="4914727" y="287301"/>
                  <a:pt x="4921189" y="298882"/>
                  <a:pt x="4927107" y="310719"/>
                </a:cubicBezTo>
                <a:cubicBezTo>
                  <a:pt x="4930066" y="328474"/>
                  <a:pt x="4929931" y="347033"/>
                  <a:pt x="4935985" y="363985"/>
                </a:cubicBezTo>
                <a:cubicBezTo>
                  <a:pt x="4944887" y="388911"/>
                  <a:pt x="4955614" y="413832"/>
                  <a:pt x="4971495" y="435006"/>
                </a:cubicBezTo>
                <a:cubicBezTo>
                  <a:pt x="4982923" y="450243"/>
                  <a:pt x="5005502" y="478981"/>
                  <a:pt x="5015884" y="497150"/>
                </a:cubicBezTo>
                <a:cubicBezTo>
                  <a:pt x="5022450" y="508640"/>
                  <a:pt x="5025514" y="522214"/>
                  <a:pt x="5033639" y="532660"/>
                </a:cubicBezTo>
                <a:cubicBezTo>
                  <a:pt x="5114484" y="636605"/>
                  <a:pt x="5038825" y="520095"/>
                  <a:pt x="5131293" y="612560"/>
                </a:cubicBezTo>
                <a:cubicBezTo>
                  <a:pt x="5143130" y="624397"/>
                  <a:pt x="5152065" y="640134"/>
                  <a:pt x="5166804" y="648070"/>
                </a:cubicBezTo>
                <a:cubicBezTo>
                  <a:pt x="5191522" y="661380"/>
                  <a:pt x="5220070" y="665825"/>
                  <a:pt x="5246703" y="674703"/>
                </a:cubicBezTo>
                <a:cubicBezTo>
                  <a:pt x="5314598" y="725623"/>
                  <a:pt x="5249485" y="680097"/>
                  <a:pt x="5317724" y="719092"/>
                </a:cubicBezTo>
                <a:cubicBezTo>
                  <a:pt x="5326988" y="724386"/>
                  <a:pt x="5334550" y="732644"/>
                  <a:pt x="5344357" y="736847"/>
                </a:cubicBezTo>
                <a:cubicBezTo>
                  <a:pt x="5355572" y="741653"/>
                  <a:pt x="5368031" y="742766"/>
                  <a:pt x="5379868" y="745725"/>
                </a:cubicBezTo>
                <a:cubicBezTo>
                  <a:pt x="5425583" y="776201"/>
                  <a:pt x="5407633" y="767609"/>
                  <a:pt x="5486400" y="790113"/>
                </a:cubicBezTo>
                <a:cubicBezTo>
                  <a:pt x="5516691" y="798767"/>
                  <a:pt x="5552328" y="809695"/>
                  <a:pt x="5584055" y="816746"/>
                </a:cubicBezTo>
                <a:cubicBezTo>
                  <a:pt x="5598785" y="820019"/>
                  <a:pt x="5613647" y="822665"/>
                  <a:pt x="5628443" y="825624"/>
                </a:cubicBezTo>
                <a:cubicBezTo>
                  <a:pt x="5637321" y="831542"/>
                  <a:pt x="5644954" y="840005"/>
                  <a:pt x="5655076" y="843379"/>
                </a:cubicBezTo>
                <a:cubicBezTo>
                  <a:pt x="5672153" y="849071"/>
                  <a:pt x="5690632" y="849037"/>
                  <a:pt x="5708342" y="852257"/>
                </a:cubicBezTo>
                <a:cubicBezTo>
                  <a:pt x="5723188" y="854956"/>
                  <a:pt x="5737934" y="858175"/>
                  <a:pt x="5752730" y="861134"/>
                </a:cubicBezTo>
                <a:cubicBezTo>
                  <a:pt x="5794159" y="858175"/>
                  <a:pt x="5836048" y="859085"/>
                  <a:pt x="5877018" y="852257"/>
                </a:cubicBezTo>
                <a:cubicBezTo>
                  <a:pt x="5890072" y="850081"/>
                  <a:pt x="5899633" y="837477"/>
                  <a:pt x="5912528" y="834501"/>
                </a:cubicBezTo>
                <a:cubicBezTo>
                  <a:pt x="5938639" y="828475"/>
                  <a:pt x="5965794" y="828583"/>
                  <a:pt x="5992427" y="825624"/>
                </a:cubicBezTo>
                <a:cubicBezTo>
                  <a:pt x="6004264" y="816746"/>
                  <a:pt x="6015898" y="807591"/>
                  <a:pt x="6027938" y="798991"/>
                </a:cubicBezTo>
                <a:cubicBezTo>
                  <a:pt x="6036620" y="792789"/>
                  <a:pt x="6047906" y="789567"/>
                  <a:pt x="6054571" y="781235"/>
                </a:cubicBezTo>
                <a:cubicBezTo>
                  <a:pt x="6060417" y="773928"/>
                  <a:pt x="6058258" y="762388"/>
                  <a:pt x="6063449" y="754602"/>
                </a:cubicBezTo>
                <a:cubicBezTo>
                  <a:pt x="6070413" y="744156"/>
                  <a:pt x="6082549" y="738013"/>
                  <a:pt x="6090082" y="727969"/>
                </a:cubicBezTo>
                <a:cubicBezTo>
                  <a:pt x="6109287" y="702362"/>
                  <a:pt x="6143348" y="648070"/>
                  <a:pt x="6143348" y="648070"/>
                </a:cubicBezTo>
                <a:cubicBezTo>
                  <a:pt x="6146307" y="633274"/>
                  <a:pt x="6146927" y="617810"/>
                  <a:pt x="6152225" y="603682"/>
                </a:cubicBezTo>
                <a:cubicBezTo>
                  <a:pt x="6184716" y="517041"/>
                  <a:pt x="6158284" y="644413"/>
                  <a:pt x="6178858" y="541538"/>
                </a:cubicBezTo>
                <a:cubicBezTo>
                  <a:pt x="6183934" y="516160"/>
                  <a:pt x="6189473" y="470069"/>
                  <a:pt x="6196614" y="443884"/>
                </a:cubicBezTo>
                <a:cubicBezTo>
                  <a:pt x="6209047" y="398295"/>
                  <a:pt x="6216240" y="388585"/>
                  <a:pt x="6232124" y="346229"/>
                </a:cubicBezTo>
                <a:cubicBezTo>
                  <a:pt x="6235410" y="337467"/>
                  <a:pt x="6236817" y="327966"/>
                  <a:pt x="6241002" y="319596"/>
                </a:cubicBezTo>
                <a:cubicBezTo>
                  <a:pt x="6258955" y="283690"/>
                  <a:pt x="6261328" y="295152"/>
                  <a:pt x="6294268" y="266330"/>
                </a:cubicBezTo>
                <a:cubicBezTo>
                  <a:pt x="6348297" y="219056"/>
                  <a:pt x="6312615" y="245363"/>
                  <a:pt x="6356412" y="195309"/>
                </a:cubicBezTo>
                <a:cubicBezTo>
                  <a:pt x="6367435" y="182711"/>
                  <a:pt x="6381029" y="172508"/>
                  <a:pt x="6391923" y="159798"/>
                </a:cubicBezTo>
                <a:cubicBezTo>
                  <a:pt x="6423237" y="123265"/>
                  <a:pt x="6397599" y="131079"/>
                  <a:pt x="6445189" y="88777"/>
                </a:cubicBezTo>
                <a:cubicBezTo>
                  <a:pt x="6458086" y="77313"/>
                  <a:pt x="6475773" y="72497"/>
                  <a:pt x="6489577" y="62144"/>
                </a:cubicBezTo>
                <a:cubicBezTo>
                  <a:pt x="6528650" y="32839"/>
                  <a:pt x="6503066" y="29262"/>
                  <a:pt x="6560598" y="17756"/>
                </a:cubicBezTo>
                <a:cubicBezTo>
                  <a:pt x="6589760" y="11924"/>
                  <a:pt x="6619653" y="9921"/>
                  <a:pt x="6649375" y="8878"/>
                </a:cubicBezTo>
                <a:cubicBezTo>
                  <a:pt x="6788404" y="4000"/>
                  <a:pt x="6927542" y="2959"/>
                  <a:pt x="7066625" y="0"/>
                </a:cubicBezTo>
                <a:lnTo>
                  <a:pt x="7412855" y="8878"/>
                </a:lnTo>
                <a:cubicBezTo>
                  <a:pt x="7436691" y="9892"/>
                  <a:pt x="7460094" y="15853"/>
                  <a:pt x="7483876" y="17756"/>
                </a:cubicBezTo>
                <a:cubicBezTo>
                  <a:pt x="7610044" y="27849"/>
                  <a:pt x="7603077" y="26633"/>
                  <a:pt x="7696940" y="2663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EB7118AE-BE13-497B-9FAC-97B7023F9F6B}"/>
              </a:ext>
            </a:extLst>
          </p:cNvPr>
          <p:cNvSpPr/>
          <p:nvPr/>
        </p:nvSpPr>
        <p:spPr>
          <a:xfrm>
            <a:off x="1038719" y="4405150"/>
            <a:ext cx="7723573" cy="103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1CC54D9D-6974-4A3F-9B19-17BEDEAD45D9}"/>
              </a:ext>
            </a:extLst>
          </p:cNvPr>
          <p:cNvSpPr/>
          <p:nvPr/>
        </p:nvSpPr>
        <p:spPr>
          <a:xfrm>
            <a:off x="1244383" y="4665719"/>
            <a:ext cx="7235301" cy="103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95282FF4-4D36-4EAC-9E04-B1A300DA0D67}"/>
              </a:ext>
            </a:extLst>
          </p:cNvPr>
          <p:cNvSpPr/>
          <p:nvPr/>
        </p:nvSpPr>
        <p:spPr>
          <a:xfrm>
            <a:off x="1432295" y="4916847"/>
            <a:ext cx="6681928" cy="103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413AE9B-ACC3-40B1-9013-7B2C9B784D11}"/>
              </a:ext>
            </a:extLst>
          </p:cNvPr>
          <p:cNvSpPr/>
          <p:nvPr/>
        </p:nvSpPr>
        <p:spPr>
          <a:xfrm rot="16200000">
            <a:off x="3130616" y="4614847"/>
            <a:ext cx="802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c,Nb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8777537-10F0-4BF5-85FA-ADE7EFAFD22A}"/>
              </a:ext>
            </a:extLst>
          </p:cNvPr>
          <p:cNvSpPr/>
          <p:nvPr/>
        </p:nvSpPr>
        <p:spPr>
          <a:xfrm rot="16200000">
            <a:off x="6451801" y="4612487"/>
            <a:ext cx="802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c,Nb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07505F4-AB75-4CB6-95E8-683C7F9E6892}"/>
              </a:ext>
            </a:extLst>
          </p:cNvPr>
          <p:cNvSpPr/>
          <p:nvPr/>
        </p:nvSpPr>
        <p:spPr>
          <a:xfrm>
            <a:off x="4215803" y="3657937"/>
            <a:ext cx="573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64DD335-1A15-44E4-A695-C5E45E14DA5A}"/>
              </a:ext>
            </a:extLst>
          </p:cNvPr>
          <p:cNvCxnSpPr>
            <a:cxnSpLocks/>
          </p:cNvCxnSpPr>
          <p:nvPr/>
        </p:nvCxnSpPr>
        <p:spPr>
          <a:xfrm flipV="1">
            <a:off x="4483417" y="3220812"/>
            <a:ext cx="0" cy="5046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52FF22E-EB7C-4CF3-A340-2A5E0CCEF381}"/>
                  </a:ext>
                </a:extLst>
              </p:cNvPr>
              <p:cNvSpPr txBox="1"/>
              <p:nvPr/>
            </p:nvSpPr>
            <p:spPr>
              <a:xfrm>
                <a:off x="186310" y="1422923"/>
                <a:ext cx="1494282" cy="65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𝑡𝑜𝑡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ℓ,</m:t>
                              </m:r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52FF22E-EB7C-4CF3-A340-2A5E0CCEF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0" y="1422923"/>
                <a:ext cx="1494282" cy="6519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20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6" grpId="1"/>
      <p:bldP spid="17" grpId="0"/>
      <p:bldP spid="19" grpId="0" animBg="1"/>
      <p:bldP spid="20" grpId="0" animBg="1"/>
      <p:bldP spid="21" grpId="0" animBg="1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2597498-ECC0-42A0-901A-59C0E9C7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 Regular"/>
                <a:ea typeface="+mn-ea"/>
              </a:rPr>
              <a:t>How much O is good? | Marc Wenskat | 5.12. - TTC Workshop @ FNAL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 Regular"/>
              <a:ea typeface="+mn-ea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E85AF5-D1CB-4BDF-8C65-678D0E71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093C1-2C3C-4820-8058-99FB26768B8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Sans UHH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Sans UHH Regular"/>
              <a:ea typeface="+mn-ea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21F84D-D6FB-4CE2-B22E-B2399CC59F1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information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encoded</a:t>
            </a:r>
            <a:r>
              <a:rPr lang="de-DE" b="1" dirty="0"/>
              <a:t> in f vs. T?</a:t>
            </a:r>
          </a:p>
        </p:txBody>
      </p:sp>
      <p:pic>
        <p:nvPicPr>
          <p:cNvPr id="6" name="Picture 2" descr="C:\Users\wenskm\Desktop\Plots\gb1.png">
            <a:extLst>
              <a:ext uri="{FF2B5EF4-FFF2-40B4-BE49-F238E27FC236}">
                <a16:creationId xmlns:a16="http://schemas.microsoft.com/office/drawing/2014/main" id="{1A5C3562-A11F-4A97-93E3-692BFA390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"/>
          <a:stretch/>
        </p:blipFill>
        <p:spPr bwMode="auto">
          <a:xfrm>
            <a:off x="916875" y="4122207"/>
            <a:ext cx="8944258" cy="23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201A8ED-FC24-46DF-9155-3B225D8A4382}"/>
              </a:ext>
            </a:extLst>
          </p:cNvPr>
          <p:cNvCxnSpPr>
            <a:cxnSpLocks/>
          </p:cNvCxnSpPr>
          <p:nvPr/>
        </p:nvCxnSpPr>
        <p:spPr>
          <a:xfrm>
            <a:off x="2106332" y="3703126"/>
            <a:ext cx="40136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2B541A9-4FE2-453D-8BEF-7612E4F26111}"/>
              </a:ext>
            </a:extLst>
          </p:cNvPr>
          <p:cNvCxnSpPr>
            <a:cxnSpLocks/>
          </p:cNvCxnSpPr>
          <p:nvPr/>
        </p:nvCxnSpPr>
        <p:spPr>
          <a:xfrm flipV="1">
            <a:off x="2106332" y="1451665"/>
            <a:ext cx="0" cy="22514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E7CDDFF-F299-405B-9EC4-10C01FF511DE}"/>
              </a:ext>
            </a:extLst>
          </p:cNvPr>
          <p:cNvSpPr txBox="1"/>
          <p:nvPr/>
        </p:nvSpPr>
        <p:spPr>
          <a:xfrm>
            <a:off x="5716739" y="3654881"/>
            <a:ext cx="24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2F35A2A-F529-4C42-BA10-2177840586C4}"/>
                  </a:ext>
                </a:extLst>
              </p:cNvPr>
              <p:cNvSpPr txBox="1"/>
              <p:nvPr/>
            </p:nvSpPr>
            <p:spPr>
              <a:xfrm>
                <a:off x="525143" y="1345347"/>
                <a:ext cx="1548501" cy="65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𝑡𝑜𝑡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  <m:d>
                            <m:d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ℓ,</m:t>
                              </m:r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E2F35A2A-F529-4C42-BA10-217784058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43" y="1345347"/>
                <a:ext cx="1548501" cy="6519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DDD9F1A-73A3-4D04-B270-13E8C82EC20B}"/>
              </a:ext>
            </a:extLst>
          </p:cNvPr>
          <p:cNvCxnSpPr/>
          <p:nvPr/>
        </p:nvCxnSpPr>
        <p:spPr>
          <a:xfrm flipV="1">
            <a:off x="5071625" y="1451665"/>
            <a:ext cx="0" cy="225146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719AAD8-3161-4D38-B8FD-B2C23306D1CE}"/>
              </a:ext>
            </a:extLst>
          </p:cNvPr>
          <p:cNvSpPr txBox="1"/>
          <p:nvPr/>
        </p:nvSpPr>
        <p:spPr>
          <a:xfrm>
            <a:off x="4929583" y="1101847"/>
            <a:ext cx="36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de-DE" sz="1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de-DE" sz="1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32C87C2-BC98-401B-AC21-CA05F0B59681}"/>
              </a:ext>
            </a:extLst>
          </p:cNvPr>
          <p:cNvSpPr txBox="1"/>
          <p:nvPr/>
        </p:nvSpPr>
        <p:spPr>
          <a:xfrm>
            <a:off x="525143" y="4309698"/>
            <a:ext cx="496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55408A1-642F-429F-98FA-9B02AF3834F2}"/>
              </a:ext>
            </a:extLst>
          </p:cNvPr>
          <p:cNvGrpSpPr/>
          <p:nvPr/>
        </p:nvGrpSpPr>
        <p:grpSpPr>
          <a:xfrm>
            <a:off x="1476169" y="4382776"/>
            <a:ext cx="7723573" cy="614714"/>
            <a:chOff x="2254928" y="4563124"/>
            <a:chExt cx="7723573" cy="614714"/>
          </a:xfrm>
        </p:grpSpPr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C9421A4A-5659-4A69-A27C-C6EF85412533}"/>
                </a:ext>
              </a:extLst>
            </p:cNvPr>
            <p:cNvSpPr/>
            <p:nvPr/>
          </p:nvSpPr>
          <p:spPr>
            <a:xfrm>
              <a:off x="2254928" y="4563124"/>
              <a:ext cx="7723573" cy="10301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0B2447A4-A85C-499A-8DF0-A6ACA46313E5}"/>
                </a:ext>
              </a:extLst>
            </p:cNvPr>
            <p:cNvSpPr/>
            <p:nvPr/>
          </p:nvSpPr>
          <p:spPr>
            <a:xfrm>
              <a:off x="2460592" y="4823693"/>
              <a:ext cx="7235301" cy="10301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FF615324-4749-4E70-BFC5-169CB9A566BA}"/>
                </a:ext>
              </a:extLst>
            </p:cNvPr>
            <p:cNvSpPr/>
            <p:nvPr/>
          </p:nvSpPr>
          <p:spPr>
            <a:xfrm>
              <a:off x="2648504" y="5074821"/>
              <a:ext cx="6681928" cy="10301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4B6A0A4-F23B-48F9-8431-EE1742C42A26}"/>
              </a:ext>
            </a:extLst>
          </p:cNvPr>
          <p:cNvCxnSpPr/>
          <p:nvPr/>
        </p:nvCxnSpPr>
        <p:spPr>
          <a:xfrm flipH="1">
            <a:off x="5053153" y="2916884"/>
            <a:ext cx="769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6276DB9-D11A-41A8-BBA3-171F8C31A986}"/>
              </a:ext>
            </a:extLst>
          </p:cNvPr>
          <p:cNvCxnSpPr>
            <a:cxnSpLocks/>
          </p:cNvCxnSpPr>
          <p:nvPr/>
        </p:nvCxnSpPr>
        <p:spPr>
          <a:xfrm>
            <a:off x="10009091" y="4160834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82E203EC-C817-4508-961B-293D10687D4B}"/>
              </a:ext>
            </a:extLst>
          </p:cNvPr>
          <p:cNvSpPr txBox="1"/>
          <p:nvPr/>
        </p:nvSpPr>
        <p:spPr>
          <a:xfrm>
            <a:off x="10113650" y="4525141"/>
            <a:ext cx="129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depth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94F7D7B-C415-43B9-9594-9C49F2D44C6D}"/>
                  </a:ext>
                </a:extLst>
              </p:cNvPr>
              <p:cNvSpPr txBox="1"/>
              <p:nvPr/>
            </p:nvSpPr>
            <p:spPr>
              <a:xfrm>
                <a:off x="10116355" y="4538278"/>
                <a:ext cx="1066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𝜆</m:t>
                      </m:r>
                      <m:d>
                        <m:d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ℓ,</m:t>
                          </m:r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E94F7D7B-C415-43B9-9594-9C49F2D44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355" y="4538278"/>
                <a:ext cx="106680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9EAF207-83D0-4C60-9FEA-B40EABC15E86}"/>
              </a:ext>
            </a:extLst>
          </p:cNvPr>
          <p:cNvCxnSpPr>
            <a:cxnSpLocks/>
          </p:cNvCxnSpPr>
          <p:nvPr/>
        </p:nvCxnSpPr>
        <p:spPr>
          <a:xfrm>
            <a:off x="10009091" y="4160834"/>
            <a:ext cx="25152" cy="1121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ogen 22">
            <a:extLst>
              <a:ext uri="{FF2B5EF4-FFF2-40B4-BE49-F238E27FC236}">
                <a16:creationId xmlns:a16="http://schemas.microsoft.com/office/drawing/2014/main" id="{09625C52-DB61-4557-B916-2914CE6C7633}"/>
              </a:ext>
            </a:extLst>
          </p:cNvPr>
          <p:cNvSpPr/>
          <p:nvPr/>
        </p:nvSpPr>
        <p:spPr>
          <a:xfrm>
            <a:off x="-633887" y="1799735"/>
            <a:ext cx="5705512" cy="2251461"/>
          </a:xfrm>
          <a:prstGeom prst="arc">
            <a:avLst>
              <a:gd name="adj1" fmla="val 15888194"/>
              <a:gd name="adj2" fmla="val 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2FD1F2C-D3A6-4861-AECF-FA81C869F9D7}"/>
                  </a:ext>
                </a:extLst>
              </p:cNvPr>
              <p:cNvSpPr txBox="1"/>
              <p:nvPr/>
            </p:nvSpPr>
            <p:spPr>
              <a:xfrm>
                <a:off x="6442950" y="1647789"/>
                <a:ext cx="5591938" cy="933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Frequency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shift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is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sensitive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to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interstitial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concentration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eSans UHH Bold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  <m:d>
                      <m:dPr>
                        <m:ctrlPr>
                          <a:rPr kumimoji="0" lang="de-DE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ℓ,</m:t>
                        </m:r>
                        <m:r>
                          <a:rPr kumimoji="0" lang="de-DE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</m:d>
                    <m:r>
                      <a:rPr kumimoji="0" lang="de-DE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de-DE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kumimoji="0" lang="de-D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e>
                    </m:d>
                    <m:rad>
                      <m:radPr>
                        <m:degHide m:val="on"/>
                        <m:ctrlPr>
                          <a:rPr kumimoji="0" lang="de-D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de-DE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1+</m:t>
                        </m:r>
                        <m:f>
                          <m:fPr>
                            <m:ctrlPr>
                              <a:rPr kumimoji="0" lang="de-DE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kumimoji="0" lang="de-D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de-DE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ℓ</m:t>
                            </m:r>
                          </m:den>
                        </m:f>
                      </m:e>
                    </m:rad>
                  </m:oMath>
                </a14:m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      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(</a:t>
                </a: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equation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valid </a:t>
                </a: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for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dirty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limit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eSans UHH Bold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2FD1F2C-D3A6-4861-AECF-FA81C869F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950" y="1647789"/>
                <a:ext cx="5591938" cy="933012"/>
              </a:xfrm>
              <a:prstGeom prst="rect">
                <a:avLst/>
              </a:prstGeom>
              <a:blipFill>
                <a:blip r:embed="rId5"/>
                <a:stretch>
                  <a:fillRect l="-763" t="-3268" r="-3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B60AF2AE-83A6-449C-B904-E383D8E7988A}"/>
              </a:ext>
            </a:extLst>
          </p:cNvPr>
          <p:cNvSpPr/>
          <p:nvPr/>
        </p:nvSpPr>
        <p:spPr>
          <a:xfrm>
            <a:off x="6442950" y="2593938"/>
            <a:ext cx="526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Δ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f</a:t>
            </a:r>
            <a:r>
              <a:rPr kumimoji="0" lang="de-D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tot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EXFEL type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cavities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typcially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5-6 kHz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Mid-T: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more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interstitials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larger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Δ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f, but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yet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 UHH Bold"/>
                <a:ea typeface="+mn-ea"/>
                <a:cs typeface="+mn-cs"/>
              </a:rPr>
              <a:t>dip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 UHH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20" grpId="0"/>
      <p:bldP spid="20" grpId="1"/>
      <p:bldP spid="21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7">
            <a:extLst>
              <a:ext uri="{FF2B5EF4-FFF2-40B4-BE49-F238E27FC236}">
                <a16:creationId xmlns:a16="http://schemas.microsoft.com/office/drawing/2014/main" id="{19A5356B-34A2-8842-224D-8B8FA1858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0"/>
          <a:stretch/>
        </p:blipFill>
        <p:spPr>
          <a:xfrm>
            <a:off x="9119509" y="2246905"/>
            <a:ext cx="3050153" cy="2718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840EC-23E6-C678-24B3-66AE3CC69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2"/>
          <a:stretch/>
        </p:blipFill>
        <p:spPr>
          <a:xfrm>
            <a:off x="5922540" y="2205468"/>
            <a:ext cx="3261030" cy="2196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A0D7A-3617-B223-0398-A01451EDB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1307592"/>
            <a:ext cx="8947340" cy="46684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Record</a:t>
            </a:r>
            <a:r>
              <a:rPr lang="de-DE" dirty="0"/>
              <a:t> S</a:t>
            </a:r>
            <a:r>
              <a:rPr lang="de-DE" baseline="-25000" dirty="0"/>
              <a:t>21</a:t>
            </a:r>
            <a:r>
              <a:rPr lang="de-DE" dirty="0"/>
              <a:t>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SA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warming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 </a:t>
            </a:r>
          </a:p>
          <a:p>
            <a:pPr marL="483750" lvl="1" indent="-285750"/>
            <a:r>
              <a:rPr lang="de-DE" dirty="0" err="1"/>
              <a:t>Postprocessing</a:t>
            </a:r>
            <a:r>
              <a:rPr lang="de-DE" dirty="0"/>
              <a:t>: fit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Lorentz </a:t>
            </a:r>
            <a:r>
              <a:rPr lang="de-DE" dirty="0" err="1"/>
              <a:t>distribution</a:t>
            </a:r>
            <a:endParaRPr lang="de-DE" dirty="0"/>
          </a:p>
          <a:p>
            <a:pPr marL="483750" lvl="1" indent="-285750"/>
            <a:r>
              <a:rPr lang="de-DE" dirty="0"/>
              <a:t>Also </a:t>
            </a:r>
            <a:r>
              <a:rPr lang="de-DE" dirty="0" err="1"/>
              <a:t>obtain</a:t>
            </a:r>
            <a:r>
              <a:rPr lang="de-DE" dirty="0"/>
              <a:t> Q</a:t>
            </a:r>
            <a:r>
              <a:rPr lang="de-DE" baseline="-25000" dirty="0"/>
              <a:t>0 </a:t>
            </a:r>
            <a:r>
              <a:rPr lang="de-DE" dirty="0"/>
              <a:t> </a:t>
            </a:r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483750" lvl="1" indent="-285750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Contains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impurity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in </a:t>
            </a:r>
            <a:r>
              <a:rPr lang="de-DE" dirty="0" err="1"/>
              <a:t>rf</a:t>
            </a:r>
            <a:r>
              <a:rPr lang="de-DE" dirty="0"/>
              <a:t> </a:t>
            </a:r>
            <a:r>
              <a:rPr lang="de-DE" dirty="0" err="1"/>
              <a:t>penetration</a:t>
            </a:r>
            <a:r>
              <a:rPr lang="de-DE" dirty="0"/>
              <a:t> </a:t>
            </a:r>
            <a:r>
              <a:rPr lang="de-DE" dirty="0" err="1"/>
              <a:t>depth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:</a:t>
            </a:r>
          </a:p>
          <a:p>
            <a:pPr marL="483750" lvl="1" indent="-285750"/>
            <a:r>
              <a:rPr lang="de-DE" b="1" dirty="0"/>
              <a:t>11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treatments</a:t>
            </a:r>
            <a:r>
              <a:rPr lang="de-DE" dirty="0"/>
              <a:t> (120°C, 800°C, EP </a:t>
            </a:r>
            <a:r>
              <a:rPr lang="de-DE" dirty="0" err="1"/>
              <a:t>as</a:t>
            </a:r>
            <a:r>
              <a:rPr lang="de-DE" dirty="0"/>
              <a:t> last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)</a:t>
            </a:r>
          </a:p>
          <a:p>
            <a:pPr marL="483750" lvl="1" indent="-285750"/>
            <a:r>
              <a:rPr lang="de-DE" b="1" dirty="0"/>
              <a:t>21</a:t>
            </a:r>
            <a:r>
              <a:rPr lang="de-DE" dirty="0"/>
              <a:t> midT</a:t>
            </a:r>
          </a:p>
          <a:p>
            <a:pPr marL="483750" lvl="1" indent="-285750"/>
            <a:r>
              <a:rPr lang="de-DE" b="1" dirty="0"/>
              <a:t>3</a:t>
            </a:r>
            <a:r>
              <a:rPr lang="de-DE" dirty="0"/>
              <a:t> midT/</a:t>
            </a:r>
            <a:r>
              <a:rPr lang="de-DE" dirty="0" err="1"/>
              <a:t>lowT</a:t>
            </a:r>
            <a:endParaRPr lang="de-DE" dirty="0"/>
          </a:p>
          <a:p>
            <a:pPr marL="483750" lvl="1" indent="-285750"/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BB4D5-4030-5CB0-824A-3CE63FF8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err="1"/>
              <a:t>f</a:t>
            </a:r>
            <a:r>
              <a:rPr lang="de-DE" dirty="0" err="1"/>
              <a:t>v</a:t>
            </a:r>
            <a:r>
              <a:rPr lang="de-DE" i="1" dirty="0" err="1"/>
              <a:t>T</a:t>
            </a:r>
            <a:r>
              <a:rPr lang="de-DE" i="1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at DESY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B352B-5F6B-446B-E5DC-278C717CE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7" y="1013579"/>
            <a:ext cx="2271181" cy="5432826"/>
          </a:xfrm>
          <a:prstGeom prst="rect">
            <a:avLst/>
          </a:prstGeom>
        </p:spPr>
      </p:pic>
      <p:sp>
        <p:nvSpPr>
          <p:cNvPr id="9" name="Footer Placeholder 15">
            <a:extLst>
              <a:ext uri="{FF2B5EF4-FFF2-40B4-BE49-F238E27FC236}">
                <a16:creationId xmlns:a16="http://schemas.microsoft.com/office/drawing/2014/main" id="{7524A3FD-6192-8F21-F5D1-2FB8A5EFDF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03124" y="6484039"/>
            <a:ext cx="4627128" cy="144000"/>
          </a:xfrm>
        </p:spPr>
        <p:txBody>
          <a:bodyPr/>
          <a:lstStyle/>
          <a:p>
            <a:r>
              <a:rPr lang="de-DE"/>
              <a:t>9.6.2026 | TTC2026 | M. Wenskat | fvT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CC930-EFCD-9378-C753-79EF70BB0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8"/>
          <a:stretch/>
        </p:blipFill>
        <p:spPr>
          <a:xfrm>
            <a:off x="2797414" y="2205468"/>
            <a:ext cx="3298204" cy="2196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4DAED1-C447-5C19-BE76-C46D9B84498D}"/>
              </a:ext>
            </a:extLst>
          </p:cNvPr>
          <p:cNvCxnSpPr>
            <a:cxnSpLocks/>
          </p:cNvCxnSpPr>
          <p:nvPr/>
        </p:nvCxnSpPr>
        <p:spPr>
          <a:xfrm>
            <a:off x="4045986" y="2369384"/>
            <a:ext cx="5197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CD16B4-C2E1-5500-600C-4985D20A0D32}"/>
              </a:ext>
            </a:extLst>
          </p:cNvPr>
          <p:cNvCxnSpPr>
            <a:cxnSpLocks/>
          </p:cNvCxnSpPr>
          <p:nvPr/>
        </p:nvCxnSpPr>
        <p:spPr>
          <a:xfrm>
            <a:off x="4582672" y="2369692"/>
            <a:ext cx="0" cy="16887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4E23AE-A5CF-6592-7236-70673C260C21}"/>
              </a:ext>
            </a:extLst>
          </p:cNvPr>
          <p:cNvCxnSpPr/>
          <p:nvPr/>
        </p:nvCxnSpPr>
        <p:spPr>
          <a:xfrm>
            <a:off x="6952530" y="2379168"/>
            <a:ext cx="5128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75082E4-5C5A-A0A5-39A0-CE4FF4CDD255}"/>
              </a:ext>
            </a:extLst>
          </p:cNvPr>
          <p:cNvSpPr txBox="1"/>
          <p:nvPr/>
        </p:nvSpPr>
        <p:spPr>
          <a:xfrm>
            <a:off x="6345935" y="2223720"/>
            <a:ext cx="1018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max. 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C0A151-496C-EBE7-23EE-6EA6AB433417}"/>
              </a:ext>
            </a:extLst>
          </p:cNvPr>
          <p:cNvCxnSpPr>
            <a:cxnSpLocks/>
          </p:cNvCxnSpPr>
          <p:nvPr/>
        </p:nvCxnSpPr>
        <p:spPr>
          <a:xfrm>
            <a:off x="7474925" y="2562525"/>
            <a:ext cx="0" cy="1503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8A7979E-B9B3-AA43-2D4D-A3C9CE6E7B31}"/>
              </a:ext>
            </a:extLst>
          </p:cNvPr>
          <p:cNvSpPr txBox="1"/>
          <p:nvPr/>
        </p:nvSpPr>
        <p:spPr>
          <a:xfrm>
            <a:off x="7429608" y="3736635"/>
            <a:ext cx="123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Not „real“ f</a:t>
            </a:r>
            <a:r>
              <a:rPr lang="de-DE" sz="1400" baseline="-25000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03AF18-BC11-93B4-9F3E-F41067CC24E4}"/>
              </a:ext>
            </a:extLst>
          </p:cNvPr>
          <p:cNvSpPr txBox="1"/>
          <p:nvPr/>
        </p:nvSpPr>
        <p:spPr>
          <a:xfrm>
            <a:off x="4599640" y="3736634"/>
            <a:ext cx="123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</a:t>
            </a:r>
            <a:r>
              <a:rPr lang="de-DE" sz="1400" baseline="-250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63A51-D336-0A42-14CD-B724438F0DB4}"/>
              </a:ext>
            </a:extLst>
          </p:cNvPr>
          <p:cNvSpPr txBox="1"/>
          <p:nvPr/>
        </p:nvSpPr>
        <p:spPr>
          <a:xfrm>
            <a:off x="3414031" y="2223720"/>
            <a:ext cx="103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max. 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99689B-245D-F4CD-FD8F-BF70FF71A042}"/>
              </a:ext>
            </a:extLst>
          </p:cNvPr>
          <p:cNvSpPr txBox="1"/>
          <p:nvPr/>
        </p:nvSpPr>
        <p:spPr>
          <a:xfrm>
            <a:off x="9695688" y="1307592"/>
            <a:ext cx="2496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Method </a:t>
            </a:r>
            <a:r>
              <a:rPr lang="de-DE" sz="1050" b="1" dirty="0" err="1"/>
              <a:t>paper</a:t>
            </a:r>
            <a:r>
              <a:rPr lang="de-DE" sz="1050" b="1" dirty="0"/>
              <a:t>:</a:t>
            </a:r>
          </a:p>
          <a:p>
            <a:r>
              <a:rPr lang="de-DE" sz="1050" b="1" dirty="0"/>
              <a:t>[R. </a:t>
            </a:r>
            <a:r>
              <a:rPr lang="de-DE" sz="1050" b="1" dirty="0" err="1"/>
              <a:t>Ghanbari</a:t>
            </a:r>
            <a:r>
              <a:rPr lang="de-DE" sz="1050" b="1" dirty="0"/>
              <a:t> et al., arXiv:2604.22596] </a:t>
            </a:r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9B39B29E-2A36-00F8-F8DD-66463AAE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5A1B735E-8233-4620-9509-1B32DDAA93CB}" type="slidenum">
              <a:rPr lang="de-DE" smtClean="0"/>
              <a:t>2</a:t>
            </a:fld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D538FB-8A0F-17D7-2CDF-E6FB34FB75C5}"/>
              </a:ext>
            </a:extLst>
          </p:cNvPr>
          <p:cNvSpPr txBox="1"/>
          <p:nvPr/>
        </p:nvSpPr>
        <p:spPr>
          <a:xfrm>
            <a:off x="9119509" y="4965191"/>
            <a:ext cx="2594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Reduced</a:t>
            </a:r>
            <a:r>
              <a:rPr lang="de-DE" sz="1600" dirty="0"/>
              <a:t> </a:t>
            </a:r>
            <a:r>
              <a:rPr lang="de-DE" sz="1600" dirty="0" err="1"/>
              <a:t>noise</a:t>
            </a:r>
            <a:r>
              <a:rPr lang="de-DE" sz="1600" dirty="0"/>
              <a:t> </a:t>
            </a:r>
            <a:r>
              <a:rPr lang="de-DE" sz="1600" dirty="0" err="1"/>
              <a:t>around</a:t>
            </a:r>
            <a:r>
              <a:rPr lang="de-DE" sz="1600" dirty="0"/>
              <a:t> </a:t>
            </a:r>
            <a:r>
              <a:rPr lang="de-DE" sz="1600" dirty="0" err="1"/>
              <a:t>T</a:t>
            </a:r>
            <a:r>
              <a:rPr lang="de-DE" sz="1600" baseline="-25000" dirty="0" err="1"/>
              <a:t>c</a:t>
            </a:r>
            <a:endParaRPr lang="de-DE" sz="1600" baseline="-25000" dirty="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40629F3E-45CE-F7EC-4FDB-5BB4087EF1E4}"/>
              </a:ext>
            </a:extLst>
          </p:cNvPr>
          <p:cNvSpPr/>
          <p:nvPr/>
        </p:nvSpPr>
        <p:spPr>
          <a:xfrm>
            <a:off x="9600326" y="4460340"/>
            <a:ext cx="326136" cy="563723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84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2ED151-BC1D-A30E-F8DB-D4A1CC86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83" y="1540052"/>
            <a:ext cx="7714637" cy="50817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289F7D-5B03-144A-44C5-1EF9A510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 </a:t>
            </a:r>
            <a:r>
              <a:rPr lang="de-DE" dirty="0" err="1"/>
              <a:t>mfp</a:t>
            </a:r>
            <a:r>
              <a:rPr lang="de-DE" dirty="0"/>
              <a:t> </a:t>
            </a: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ℓ </a:t>
            </a:r>
            <a:r>
              <a:rPr lang="de-DE" dirty="0"/>
              <a:t>in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/>
              <a:t>vs.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endParaRPr lang="de-DE" i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D6F51C-9491-689B-ABBE-7330058879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9.6.2026 | TTC2026 | M. </a:t>
            </a:r>
            <a:r>
              <a:rPr lang="de-DE" dirty="0" err="1"/>
              <a:t>Wenskat</a:t>
            </a:r>
            <a:r>
              <a:rPr lang="de-DE" dirty="0"/>
              <a:t> | </a:t>
            </a:r>
            <a:r>
              <a:rPr lang="de-DE" dirty="0" err="1"/>
              <a:t>fvT</a:t>
            </a:r>
            <a:endParaRPr 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382240-473E-784F-206A-4B98368B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3</a:t>
            </a:fld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BF1D7-14D4-606B-335A-B1AC78753E45}"/>
              </a:ext>
            </a:extLst>
          </p:cNvPr>
          <p:cNvSpPr txBox="1"/>
          <p:nvPr/>
        </p:nvSpPr>
        <p:spPr>
          <a:xfrm rot="20230466">
            <a:off x="2689212" y="4006450"/>
            <a:ext cx="1577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identity</a:t>
            </a:r>
            <a:r>
              <a:rPr lang="de-DE" sz="1200" dirty="0"/>
              <a:t> </a:t>
            </a:r>
            <a:r>
              <a:rPr lang="de-DE" sz="1200" dirty="0" err="1"/>
              <a:t>line</a:t>
            </a:r>
            <a:endParaRPr lang="de-DE" sz="12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8E0F98-427F-45D1-A691-4EE6D0033C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8" y="975946"/>
            <a:ext cx="11811001" cy="703998"/>
          </a:xfrm>
        </p:spPr>
        <p:txBody>
          <a:bodyPr/>
          <a:lstStyle/>
          <a:p>
            <a:r>
              <a:rPr lang="en-US" dirty="0"/>
              <a:t>Mid-T: near-surface higher concentration of interstitials</a:t>
            </a:r>
          </a:p>
        </p:txBody>
      </p:sp>
    </p:spTree>
    <p:extLst>
      <p:ext uri="{BB962C8B-B14F-4D97-AF65-F5344CB8AC3E}">
        <p14:creationId xmlns:p14="http://schemas.microsoft.com/office/powerpoint/2010/main" val="271837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2CAE3-0880-B723-691C-19BEF29FC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3" y="1182129"/>
            <a:ext cx="9489169" cy="5012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37F65-91F7-B8C9-7EE1-C157AD61E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0" y="1182129"/>
            <a:ext cx="9512078" cy="5011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A481D1-5EB3-913D-569D-4590647C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Quenchfield</a:t>
            </a:r>
            <a:r>
              <a:rPr lang="de-DE" dirty="0"/>
              <a:t>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path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A8CCA-BA03-EEF6-6D51-63BC180B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FE5F7-CF87-92CB-29F8-C5D78FED8F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025410-02C7-74F7-7883-B36AB7C401DA}"/>
              </a:ext>
            </a:extLst>
          </p:cNvPr>
          <p:cNvSpPr/>
          <p:nvPr/>
        </p:nvSpPr>
        <p:spPr>
          <a:xfrm>
            <a:off x="3011424" y="5715000"/>
            <a:ext cx="716281" cy="357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B43E1-0D5A-BC2A-2C71-844D25343850}"/>
              </a:ext>
            </a:extLst>
          </p:cNvPr>
          <p:cNvSpPr/>
          <p:nvPr/>
        </p:nvSpPr>
        <p:spPr>
          <a:xfrm>
            <a:off x="1963033" y="1376722"/>
            <a:ext cx="8353709" cy="4047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3ECAA17-F254-A45A-4D5D-4D2C3971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7627" r="5287" b="52195"/>
          <a:stretch/>
        </p:blipFill>
        <p:spPr>
          <a:xfrm>
            <a:off x="6307623" y="3932164"/>
            <a:ext cx="5639283" cy="18998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3158C62-04D2-A92E-903E-AB6308EFD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52696" r="7113" b="7126"/>
          <a:stretch/>
        </p:blipFill>
        <p:spPr>
          <a:xfrm>
            <a:off x="6480576" y="1757486"/>
            <a:ext cx="5400000" cy="1899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755449-7C9C-3F1A-C1DC-DB5028850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7186" r="5258" b="53047"/>
          <a:stretch/>
        </p:blipFill>
        <p:spPr>
          <a:xfrm>
            <a:off x="177454" y="3959596"/>
            <a:ext cx="5705886" cy="1892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66DC08-983D-C02B-77E3-BCDBD5EC3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53527" r="7520" b="6706"/>
          <a:stretch/>
        </p:blipFill>
        <p:spPr>
          <a:xfrm>
            <a:off x="378375" y="1764642"/>
            <a:ext cx="5361388" cy="18927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289F7D-5B03-144A-44C5-1EF9A510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Observation: small dip in </a:t>
            </a:r>
            <a:r>
              <a:rPr lang="en-US" i="1" dirty="0"/>
              <a:t>Q</a:t>
            </a:r>
            <a:r>
              <a:rPr lang="en-US" i="1" baseline="-25000" dirty="0"/>
              <a:t>0</a:t>
            </a:r>
            <a:r>
              <a:rPr lang="en-US" dirty="0"/>
              <a:t> as well</a:t>
            </a:r>
            <a:br>
              <a:rPr lang="en-US" dirty="0"/>
            </a:b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36880-65F0-9EA4-CE54-252A81C4C9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8" y="975946"/>
            <a:ext cx="11811001" cy="703998"/>
          </a:xfrm>
        </p:spPr>
        <p:txBody>
          <a:bodyPr/>
          <a:lstStyle/>
          <a:p>
            <a:r>
              <a:rPr lang="en-US" dirty="0"/>
              <a:t>Significant in only two cavities – but which had the largest dip in </a:t>
            </a:r>
            <a:r>
              <a:rPr lang="en-US" i="1" dirty="0"/>
              <a:t>f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/>
              <a:t> otherwise </a:t>
            </a:r>
            <a:r>
              <a:rPr lang="en-US" i="1" dirty="0"/>
              <a:t>Q</a:t>
            </a:r>
            <a:r>
              <a:rPr lang="en-US" i="1" baseline="-25000" dirty="0"/>
              <a:t>0 </a:t>
            </a:r>
            <a:r>
              <a:rPr lang="en-US" dirty="0"/>
              <a:t>dip too small to be outside 3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40CDC-7A99-880E-EA26-31D4755595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61E95-745E-A1BA-9872-4256A4D4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5</a:t>
            </a:fld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FD4A7D-7F16-5999-04C7-7E411E3313DB}"/>
              </a:ext>
            </a:extLst>
          </p:cNvPr>
          <p:cNvSpPr/>
          <p:nvPr/>
        </p:nvSpPr>
        <p:spPr>
          <a:xfrm>
            <a:off x="4059229" y="3035352"/>
            <a:ext cx="822960" cy="338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3601A7-2180-0A39-0C57-78B4A18D661D}"/>
              </a:ext>
            </a:extLst>
          </p:cNvPr>
          <p:cNvCxnSpPr>
            <a:cxnSpLocks/>
          </p:cNvCxnSpPr>
          <p:nvPr/>
        </p:nvCxnSpPr>
        <p:spPr>
          <a:xfrm flipH="1">
            <a:off x="752475" y="3035352"/>
            <a:ext cx="3295649" cy="9467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E95432-8189-BF40-43B0-CC973BB5453A}"/>
              </a:ext>
            </a:extLst>
          </p:cNvPr>
          <p:cNvCxnSpPr>
            <a:cxnSpLocks/>
          </p:cNvCxnSpPr>
          <p:nvPr/>
        </p:nvCxnSpPr>
        <p:spPr>
          <a:xfrm>
            <a:off x="4893294" y="3035352"/>
            <a:ext cx="466828" cy="9605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B6AE951-7C5F-71D9-728F-A1F41EB1308B}"/>
              </a:ext>
            </a:extLst>
          </p:cNvPr>
          <p:cNvSpPr/>
          <p:nvPr/>
        </p:nvSpPr>
        <p:spPr>
          <a:xfrm>
            <a:off x="8718422" y="3035861"/>
            <a:ext cx="597408" cy="338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82BB8A-A6AB-D83A-CB9F-F9E80924AAD4}"/>
              </a:ext>
            </a:extLst>
          </p:cNvPr>
          <p:cNvCxnSpPr>
            <a:cxnSpLocks/>
          </p:cNvCxnSpPr>
          <p:nvPr/>
        </p:nvCxnSpPr>
        <p:spPr>
          <a:xfrm flipH="1">
            <a:off x="6849534" y="3028722"/>
            <a:ext cx="1889061" cy="9217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F8955-DA65-99FC-DC8C-D15A82849BF9}"/>
              </a:ext>
            </a:extLst>
          </p:cNvPr>
          <p:cNvCxnSpPr>
            <a:cxnSpLocks/>
          </p:cNvCxnSpPr>
          <p:nvPr/>
        </p:nvCxnSpPr>
        <p:spPr>
          <a:xfrm>
            <a:off x="9315830" y="3035352"/>
            <a:ext cx="2123214" cy="902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25B6DA-DF58-595A-7BDE-AF79D7FC456E}"/>
              </a:ext>
            </a:extLst>
          </p:cNvPr>
          <p:cNvSpPr txBox="1"/>
          <p:nvPr/>
        </p:nvSpPr>
        <p:spPr>
          <a:xfrm>
            <a:off x="2756534" y="3625062"/>
            <a:ext cx="614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T /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2C4C9-BD9A-66A0-8850-6BFD5080E785}"/>
              </a:ext>
            </a:extLst>
          </p:cNvPr>
          <p:cNvSpPr txBox="1"/>
          <p:nvPr/>
        </p:nvSpPr>
        <p:spPr>
          <a:xfrm>
            <a:off x="2756534" y="5800403"/>
            <a:ext cx="614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T / 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21444-5381-9F36-1854-EA0E3E4CEBDD}"/>
              </a:ext>
            </a:extLst>
          </p:cNvPr>
          <p:cNvSpPr txBox="1"/>
          <p:nvPr/>
        </p:nvSpPr>
        <p:spPr>
          <a:xfrm>
            <a:off x="8862820" y="5800403"/>
            <a:ext cx="614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T / 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4E754-4191-6698-FCA7-58D01E0C075D}"/>
              </a:ext>
            </a:extLst>
          </p:cNvPr>
          <p:cNvSpPr txBox="1"/>
          <p:nvPr/>
        </p:nvSpPr>
        <p:spPr>
          <a:xfrm rot="16200000">
            <a:off x="5298927" y="2448772"/>
            <a:ext cx="121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de-DE" sz="1600" dirty="0">
                <a:solidFill>
                  <a:srgbClr val="FF0000"/>
                </a:solidFill>
              </a:rPr>
              <a:t>f / kHz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BC5B35-755A-0644-FB00-0E9364F2EA28}"/>
              </a:ext>
            </a:extLst>
          </p:cNvPr>
          <p:cNvSpPr txBox="1"/>
          <p:nvPr/>
        </p:nvSpPr>
        <p:spPr>
          <a:xfrm rot="16200000">
            <a:off x="5103728" y="4690933"/>
            <a:ext cx="17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de-DE" sz="1600" dirty="0">
                <a:solidFill>
                  <a:srgbClr val="FF0000"/>
                </a:solidFill>
              </a:rPr>
              <a:t>f / kHz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F8B2D7-11CC-1D40-EFFB-878B0F46B66F}"/>
              </a:ext>
            </a:extLst>
          </p:cNvPr>
          <p:cNvSpPr txBox="1"/>
          <p:nvPr/>
        </p:nvSpPr>
        <p:spPr>
          <a:xfrm rot="16200000">
            <a:off x="11199739" y="2465853"/>
            <a:ext cx="1630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de-DE" sz="1600" dirty="0">
                <a:solidFill>
                  <a:srgbClr val="FF0000"/>
                </a:solidFill>
              </a:rPr>
              <a:t>f / kHz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61C3A-4505-7961-883A-0D3548595AB0}"/>
              </a:ext>
            </a:extLst>
          </p:cNvPr>
          <p:cNvSpPr txBox="1"/>
          <p:nvPr/>
        </p:nvSpPr>
        <p:spPr>
          <a:xfrm rot="16200000">
            <a:off x="11157372" y="4720296"/>
            <a:ext cx="172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de-DE" sz="1600" dirty="0">
                <a:solidFill>
                  <a:srgbClr val="FF0000"/>
                </a:solidFill>
              </a:rPr>
              <a:t>f / kHz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D1C173-7E78-EE4D-D6C8-3D9C065E3A27}"/>
              </a:ext>
            </a:extLst>
          </p:cNvPr>
          <p:cNvSpPr txBox="1"/>
          <p:nvPr/>
        </p:nvSpPr>
        <p:spPr>
          <a:xfrm rot="16200000">
            <a:off x="-107529" y="2503089"/>
            <a:ext cx="63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Q</a:t>
            </a:r>
            <a:r>
              <a:rPr lang="de-DE" sz="1600" baseline="-25000" dirty="0"/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B91707-D888-67D0-147E-C760898391A2}"/>
              </a:ext>
            </a:extLst>
          </p:cNvPr>
          <p:cNvSpPr txBox="1"/>
          <p:nvPr/>
        </p:nvSpPr>
        <p:spPr>
          <a:xfrm rot="16200000">
            <a:off x="6126646" y="2508385"/>
            <a:ext cx="54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Q</a:t>
            </a:r>
            <a:r>
              <a:rPr lang="de-DE" sz="1600" baseline="-25000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37B7C9-0897-20D7-CAD7-E9B6BE379CC3}"/>
              </a:ext>
            </a:extLst>
          </p:cNvPr>
          <p:cNvSpPr txBox="1"/>
          <p:nvPr/>
        </p:nvSpPr>
        <p:spPr>
          <a:xfrm rot="16200000">
            <a:off x="5639501" y="4461746"/>
            <a:ext cx="1517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Q</a:t>
            </a:r>
            <a:r>
              <a:rPr lang="de-DE" sz="1600" baseline="-25000" dirty="0"/>
              <a:t>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058181-58B6-0859-101E-D5F88F182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0" t="73536" r="68368" b="23377"/>
          <a:stretch/>
        </p:blipFill>
        <p:spPr>
          <a:xfrm>
            <a:off x="1880711" y="2276039"/>
            <a:ext cx="72707" cy="1411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58A4B0-8F34-980C-F779-E7358CE75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0" t="73536" r="68368" b="23377"/>
          <a:stretch/>
        </p:blipFill>
        <p:spPr>
          <a:xfrm>
            <a:off x="10253946" y="1928903"/>
            <a:ext cx="72707" cy="14111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19D9647-42F8-3FB8-855D-6B2774D1FF89}"/>
              </a:ext>
            </a:extLst>
          </p:cNvPr>
          <p:cNvSpPr txBox="1"/>
          <p:nvPr/>
        </p:nvSpPr>
        <p:spPr>
          <a:xfrm rot="16200000">
            <a:off x="-589676" y="4757022"/>
            <a:ext cx="1517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Q</a:t>
            </a:r>
            <a:r>
              <a:rPr lang="de-DE" sz="1600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81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 animBg="1"/>
      <p:bldP spid="21" grpId="0" animBg="1"/>
      <p:bldP spid="10" grpId="0"/>
      <p:bldP spid="10" grpId="1"/>
      <p:bldP spid="13" grpId="0"/>
      <p:bldP spid="17" grpId="0"/>
      <p:bldP spid="18" grpId="0"/>
      <p:bldP spid="19" grpId="0" animBg="1"/>
      <p:bldP spid="24" grpId="0" animBg="1"/>
      <p:bldP spid="25" grpId="0"/>
      <p:bldP spid="26" grpId="0" animBg="1"/>
      <p:bldP spid="28" grpId="0" animBg="1"/>
      <p:bldP spid="29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2F4E3A-7E6E-8E39-B4FD-48B608F2E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53" y="1735592"/>
            <a:ext cx="5612398" cy="44266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289F7D-5B03-144A-44C5-1EF9A510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promising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36880-65F0-9EA4-CE54-252A81C4C9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F. Herman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44E0E-9484-3BD7-5848-808C8EBCE0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6AA0D-0E65-EAF8-EEFA-EF95B1F4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6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8DA04-1E5B-CF33-6538-4D2BECD0DD6E}"/>
              </a:ext>
            </a:extLst>
          </p:cNvPr>
          <p:cNvSpPr txBox="1"/>
          <p:nvPr/>
        </p:nvSpPr>
        <p:spPr>
          <a:xfrm>
            <a:off x="301752" y="1224138"/>
            <a:ext cx="39075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[A. Lebedeva, et al. Physical Review Applied 24.4 (2025): 044007]</a:t>
            </a:r>
            <a:endParaRPr lang="de-DE" sz="105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8138E-4EA1-36DC-AE4C-1677EBEF6B9B}"/>
              </a:ext>
            </a:extLst>
          </p:cNvPr>
          <p:cNvSpPr/>
          <p:nvPr/>
        </p:nvSpPr>
        <p:spPr>
          <a:xfrm>
            <a:off x="3940076" y="1800120"/>
            <a:ext cx="4819876" cy="387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94595E-C11B-A420-FD17-6846AAA05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52" y="1533702"/>
            <a:ext cx="5612398" cy="48071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90FB5B-7DF3-0460-4DFB-CACB9F1FF6CF}"/>
              </a:ext>
            </a:extLst>
          </p:cNvPr>
          <p:cNvSpPr/>
          <p:nvPr/>
        </p:nvSpPr>
        <p:spPr>
          <a:xfrm>
            <a:off x="6209226" y="1471400"/>
            <a:ext cx="2769623" cy="486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64CA81-4B1A-534A-9FB8-55E2C6AD9B09}"/>
              </a:ext>
            </a:extLst>
          </p:cNvPr>
          <p:cNvSpPr/>
          <p:nvPr/>
        </p:nvSpPr>
        <p:spPr>
          <a:xfrm>
            <a:off x="6389658" y="314856"/>
            <a:ext cx="2769623" cy="578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4EA478-AE3A-31C1-47B8-75A2FD087333}"/>
              </a:ext>
            </a:extLst>
          </p:cNvPr>
          <p:cNvSpPr txBox="1"/>
          <p:nvPr/>
        </p:nvSpPr>
        <p:spPr>
          <a:xfrm>
            <a:off x="5574791" y="2175398"/>
            <a:ext cx="297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de-DE" dirty="0"/>
              <a:t>250°C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differs</a:t>
            </a:r>
            <a:endParaRPr lang="de-DE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0F7D2A-B676-255F-707E-94DDED2F7E8C}"/>
              </a:ext>
            </a:extLst>
          </p:cNvPr>
          <p:cNvCxnSpPr>
            <a:cxnSpLocks/>
          </p:cNvCxnSpPr>
          <p:nvPr/>
        </p:nvCxnSpPr>
        <p:spPr>
          <a:xfrm>
            <a:off x="6263640" y="2473234"/>
            <a:ext cx="0" cy="434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1432B9-2A33-066E-98DD-9E24711142B9}"/>
              </a:ext>
            </a:extLst>
          </p:cNvPr>
          <p:cNvCxnSpPr>
            <a:cxnSpLocks/>
          </p:cNvCxnSpPr>
          <p:nvPr/>
        </p:nvCxnSpPr>
        <p:spPr>
          <a:xfrm flipH="1">
            <a:off x="5565647" y="2375304"/>
            <a:ext cx="3208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363ED4-7EE9-E898-70D4-F0DBF21D2CD3}"/>
                  </a:ext>
                </a:extLst>
              </p:cNvPr>
              <p:cNvSpPr txBox="1"/>
              <p:nvPr/>
            </p:nvSpPr>
            <p:spPr>
              <a:xfrm rot="16200000">
                <a:off x="1997638" y="3603314"/>
                <a:ext cx="295247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/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363ED4-7EE9-E898-70D4-F0DBF21D2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97638" y="3603314"/>
                <a:ext cx="2952475" cy="276999"/>
              </a:xfrm>
              <a:prstGeom prst="rect">
                <a:avLst/>
              </a:prstGeom>
              <a:blipFill>
                <a:blip r:embed="rId4"/>
                <a:stretch>
                  <a:fillRect l="-2174" t="-1653" r="-32609" b="-12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68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2" grpId="0" animBg="1"/>
      <p:bldP spid="8" grpId="0" animBg="1"/>
      <p:bldP spid="13" grpId="0" animBg="1"/>
      <p:bldP spid="1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CF52ECAD-2F88-9DAC-6F1D-67E4C2C8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52" y="1627892"/>
            <a:ext cx="5818270" cy="48279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4C369A-1ABA-7C5C-6D1A-B15E6903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Predictions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dip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reasonable</a:t>
            </a:r>
            <a:r>
              <a:rPr lang="de-DE" dirty="0"/>
              <a:t> </a:t>
            </a:r>
            <a:r>
              <a:rPr lang="de-DE" dirty="0" err="1"/>
              <a:t>limits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F5CC0-95D2-3E5D-70EE-746053B8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6640E-FC9A-B9E6-5D9B-A9153DBE3D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5EF9E2-F5CE-0D55-92C3-E39A73FE7A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F. Herman </a:t>
            </a:r>
          </a:p>
          <a:p>
            <a:endParaRPr lang="de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08931-1383-7434-FE5C-E53507F617F9}"/>
              </a:ext>
            </a:extLst>
          </p:cNvPr>
          <p:cNvSpPr txBox="1"/>
          <p:nvPr/>
        </p:nvSpPr>
        <p:spPr>
          <a:xfrm>
            <a:off x="1813798" y="5808877"/>
            <a:ext cx="4179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                 </a:t>
            </a:r>
            <a:r>
              <a:rPr lang="de-DE" dirty="0" err="1"/>
              <a:t>Average</a:t>
            </a:r>
            <a:r>
              <a:rPr lang="de-DE" baseline="-25000" dirty="0" err="1"/>
              <a:t>N</a:t>
            </a:r>
            <a:r>
              <a:rPr lang="de-DE" baseline="-25000" dirty="0"/>
              <a:t>=17</a:t>
            </a:r>
            <a:r>
              <a:rPr lang="de-DE" dirty="0"/>
              <a:t> </a:t>
            </a:r>
            <a:r>
              <a:rPr lang="de-DE" b="1" dirty="0"/>
              <a:t>-0.168 ± 0.005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8D14-6F92-D592-F24F-A4EA4791BADB}"/>
              </a:ext>
            </a:extLst>
          </p:cNvPr>
          <p:cNvSpPr/>
          <p:nvPr/>
        </p:nvSpPr>
        <p:spPr>
          <a:xfrm>
            <a:off x="6574491" y="1773270"/>
            <a:ext cx="5076000" cy="40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7ACCC-6134-316A-DE73-58FCB06F462B}"/>
              </a:ext>
            </a:extLst>
          </p:cNvPr>
          <p:cNvSpPr txBox="1"/>
          <p:nvPr/>
        </p:nvSpPr>
        <p:spPr>
          <a:xfrm>
            <a:off x="301752" y="1224138"/>
            <a:ext cx="39075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[A. Lebedeva, et al. Physical Review Applied 24.4 (2025): 044007]</a:t>
            </a:r>
            <a:endParaRPr lang="de-DE" sz="105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AE46A8-3C38-C42B-9DFF-2F7F677A3C15}"/>
              </a:ext>
            </a:extLst>
          </p:cNvPr>
          <p:cNvCxnSpPr/>
          <p:nvPr/>
        </p:nvCxnSpPr>
        <p:spPr>
          <a:xfrm flipH="1">
            <a:off x="6547442" y="5714652"/>
            <a:ext cx="5040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8276E6A-3E75-85C3-02A5-89EDA67FED57}"/>
              </a:ext>
            </a:extLst>
          </p:cNvPr>
          <p:cNvSpPr/>
          <p:nvPr/>
        </p:nvSpPr>
        <p:spPr>
          <a:xfrm rot="2879810">
            <a:off x="6931861" y="3154003"/>
            <a:ext cx="2362745" cy="13851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D5C0B-E57E-5675-5A0D-3ED5A73B7B35}"/>
              </a:ext>
            </a:extLst>
          </p:cNvPr>
          <p:cNvSpPr txBox="1"/>
          <p:nvPr/>
        </p:nvSpPr>
        <p:spPr>
          <a:xfrm rot="2888963">
            <a:off x="7426063" y="3245115"/>
            <a:ext cx="2838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Higher </a:t>
            </a:r>
            <a:r>
              <a:rPr lang="de-DE" sz="1400" b="1" dirty="0" err="1"/>
              <a:t>concentration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interstitials</a:t>
            </a:r>
            <a:endParaRPr lang="de-DE" sz="14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469000-80D6-F089-4CEA-D26A611292DA}"/>
              </a:ext>
            </a:extLst>
          </p:cNvPr>
          <p:cNvGrpSpPr/>
          <p:nvPr/>
        </p:nvGrpSpPr>
        <p:grpSpPr>
          <a:xfrm>
            <a:off x="-2021401" y="2305270"/>
            <a:ext cx="7351653" cy="3352725"/>
            <a:chOff x="-760857" y="2222609"/>
            <a:chExt cx="6585951" cy="2752149"/>
          </a:xfrm>
        </p:grpSpPr>
        <p:cxnSp>
          <p:nvCxnSpPr>
            <p:cNvPr id="24" name="Gerade Verbindung mit Pfeil 7">
              <a:extLst>
                <a:ext uri="{FF2B5EF4-FFF2-40B4-BE49-F238E27FC236}">
                  <a16:creationId xmlns:a16="http://schemas.microsoft.com/office/drawing/2014/main" id="{9A267058-1311-0FB7-6B5C-812C7DEC343C}"/>
                </a:ext>
              </a:extLst>
            </p:cNvPr>
            <p:cNvCxnSpPr>
              <a:cxnSpLocks/>
            </p:cNvCxnSpPr>
            <p:nvPr/>
          </p:nvCxnSpPr>
          <p:spPr>
            <a:xfrm>
              <a:off x="1704156" y="4557962"/>
              <a:ext cx="40136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13">
              <a:extLst>
                <a:ext uri="{FF2B5EF4-FFF2-40B4-BE49-F238E27FC236}">
                  <a16:creationId xmlns:a16="http://schemas.microsoft.com/office/drawing/2014/main" id="{56BF8027-A4BF-E72B-B628-1FE94B32B9C5}"/>
                </a:ext>
              </a:extLst>
            </p:cNvPr>
            <p:cNvCxnSpPr/>
            <p:nvPr/>
          </p:nvCxnSpPr>
          <p:spPr>
            <a:xfrm flipH="1">
              <a:off x="4669449" y="3799428"/>
              <a:ext cx="76940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Bogen 20">
              <a:extLst>
                <a:ext uri="{FF2B5EF4-FFF2-40B4-BE49-F238E27FC236}">
                  <a16:creationId xmlns:a16="http://schemas.microsoft.com/office/drawing/2014/main" id="{CCEC1BFC-746D-A9E1-8D85-03A26A817F2E}"/>
                </a:ext>
              </a:extLst>
            </p:cNvPr>
            <p:cNvSpPr/>
            <p:nvPr/>
          </p:nvSpPr>
          <p:spPr>
            <a:xfrm>
              <a:off x="-760857" y="2654571"/>
              <a:ext cx="5155095" cy="2320187"/>
            </a:xfrm>
            <a:prstGeom prst="arc">
              <a:avLst>
                <a:gd name="adj1" fmla="val 15888194"/>
                <a:gd name="adj2" fmla="val 0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Bogen 21">
              <a:extLst>
                <a:ext uri="{FF2B5EF4-FFF2-40B4-BE49-F238E27FC236}">
                  <a16:creationId xmlns:a16="http://schemas.microsoft.com/office/drawing/2014/main" id="{25DD79C8-F171-07F7-7BE0-24497644D161}"/>
                </a:ext>
              </a:extLst>
            </p:cNvPr>
            <p:cNvSpPr/>
            <p:nvPr/>
          </p:nvSpPr>
          <p:spPr>
            <a:xfrm rot="5400000">
              <a:off x="4275464" y="3659297"/>
              <a:ext cx="512750" cy="275203"/>
            </a:xfrm>
            <a:prstGeom prst="arc">
              <a:avLst>
                <a:gd name="adj1" fmla="val 15888194"/>
                <a:gd name="adj2" fmla="val 5636816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Gerade Verbindung mit Pfeil 7">
              <a:extLst>
                <a:ext uri="{FF2B5EF4-FFF2-40B4-BE49-F238E27FC236}">
                  <a16:creationId xmlns:a16="http://schemas.microsoft.com/office/drawing/2014/main" id="{4B170ADE-886B-D5BB-EDD8-824850E66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495" y="2236411"/>
              <a:ext cx="0" cy="23155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8760FD-5F36-B3A8-127E-977F73F5ECDF}"/>
                </a:ext>
              </a:extLst>
            </p:cNvPr>
            <p:cNvSpPr txBox="1"/>
            <p:nvPr/>
          </p:nvSpPr>
          <p:spPr>
            <a:xfrm>
              <a:off x="5437540" y="4590173"/>
              <a:ext cx="387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i="1" dirty="0"/>
                <a:t>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B3FC73-DA47-845C-60C1-6A8AED2DB870}"/>
                </a:ext>
              </a:extLst>
            </p:cNvPr>
            <p:cNvSpPr txBox="1"/>
            <p:nvPr/>
          </p:nvSpPr>
          <p:spPr>
            <a:xfrm>
              <a:off x="1371435" y="2222609"/>
              <a:ext cx="343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i="1" dirty="0"/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805DD0-391E-1108-3A7D-746E7BB8E02B}"/>
                  </a:ext>
                </a:extLst>
              </p:cNvPr>
              <p:cNvSpPr txBox="1"/>
              <p:nvPr/>
            </p:nvSpPr>
            <p:spPr>
              <a:xfrm>
                <a:off x="3777328" y="3872523"/>
                <a:ext cx="600742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𝐷𝑖𝑝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805DD0-391E-1108-3A7D-746E7BB8E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328" y="3872523"/>
                <a:ext cx="600742" cy="298415"/>
              </a:xfrm>
              <a:prstGeom prst="rect">
                <a:avLst/>
              </a:prstGeom>
              <a:blipFill>
                <a:blip r:embed="rId4"/>
                <a:stretch>
                  <a:fillRect l="-9184" r="-8163" b="-265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C20CAA-3B8C-5FA4-C101-C349431D291F}"/>
                  </a:ext>
                </a:extLst>
              </p:cNvPr>
              <p:cNvSpPr txBox="1"/>
              <p:nvPr/>
            </p:nvSpPr>
            <p:spPr>
              <a:xfrm>
                <a:off x="4280471" y="4336173"/>
                <a:ext cx="57830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𝐷𝑖𝑝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C20CAA-3B8C-5FA4-C101-C349431D2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471" y="4336173"/>
                <a:ext cx="578300" cy="298415"/>
              </a:xfrm>
              <a:prstGeom prst="rect">
                <a:avLst/>
              </a:prstGeom>
              <a:blipFill>
                <a:blip r:embed="rId5"/>
                <a:stretch>
                  <a:fillRect l="-8421" r="-7368" b="-265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0B0FCB0-0A31-BD28-38A6-EA81F27B186F}"/>
              </a:ext>
            </a:extLst>
          </p:cNvPr>
          <p:cNvCxnSpPr>
            <a:cxnSpLocks/>
          </p:cNvCxnSpPr>
          <p:nvPr/>
        </p:nvCxnSpPr>
        <p:spPr>
          <a:xfrm flipH="1" flipV="1">
            <a:off x="3730746" y="4226797"/>
            <a:ext cx="3240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562801F-9F37-9EE0-1732-CC8DF3B44A7D}"/>
              </a:ext>
            </a:extLst>
          </p:cNvPr>
          <p:cNvCxnSpPr>
            <a:cxnSpLocks/>
          </p:cNvCxnSpPr>
          <p:nvPr/>
        </p:nvCxnSpPr>
        <p:spPr>
          <a:xfrm flipH="1" flipV="1">
            <a:off x="3887324" y="4234757"/>
            <a:ext cx="0" cy="2880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AB2FF02-D9E0-B06C-C88D-B69CE22E45FB}"/>
                  </a:ext>
                </a:extLst>
              </p:cNvPr>
              <p:cNvSpPr txBox="1"/>
              <p:nvPr/>
            </p:nvSpPr>
            <p:spPr>
              <a:xfrm>
                <a:off x="1608095" y="5370293"/>
                <a:ext cx="3665685" cy="4655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dirty="0">
                    <a:ea typeface="Cambria Math" panose="02040503050406030204" pitchFamily="18" charset="0"/>
                    <a:cs typeface="Arial" panose="020B0604020202020204" pitchFamily="34" charset="0"/>
                  </a:rPr>
                  <a:t>Prediction</a:t>
                </a:r>
                <a:r>
                  <a:rPr lang="de-DE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𝒅𝒊𝒑</m:t>
                            </m:r>
                          </m:sub>
                        </m:sSub>
                      </m:num>
                      <m:den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de-DE" sz="1600" dirty="0"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= -0.167</a:t>
                </a:r>
                <a:endParaRPr lang="de-DE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AB2FF02-D9E0-B06C-C88D-B69CE22E4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095" y="5370293"/>
                <a:ext cx="3665685" cy="465512"/>
              </a:xfrm>
              <a:prstGeom prst="rect">
                <a:avLst/>
              </a:prstGeom>
              <a:blipFill>
                <a:blip r:embed="rId6"/>
                <a:stretch>
                  <a:fillRect l="-3993" t="-3947" b="-144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49FB15C-4817-F92A-A8E2-9F0EAE218777}"/>
              </a:ext>
            </a:extLst>
          </p:cNvPr>
          <p:cNvSpPr txBox="1"/>
          <p:nvPr/>
        </p:nvSpPr>
        <p:spPr>
          <a:xfrm>
            <a:off x="6501811" y="5446829"/>
            <a:ext cx="397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Assumption</a:t>
            </a:r>
            <a:r>
              <a:rPr lang="de-DE" sz="1400" b="1" dirty="0"/>
              <a:t>: Dip </a:t>
            </a:r>
            <a:r>
              <a:rPr lang="de-DE" sz="1400" b="1" dirty="0" err="1"/>
              <a:t>is</a:t>
            </a:r>
            <a:r>
              <a:rPr lang="de-DE" sz="1400" b="1" dirty="0"/>
              <a:t> </a:t>
            </a:r>
            <a:r>
              <a:rPr lang="de-DE" sz="1400" b="1" dirty="0" err="1"/>
              <a:t>symmetric</a:t>
            </a:r>
            <a:endParaRPr lang="de-DE" sz="14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A10B21-DD94-0976-E510-E0ED47DD8DF4}"/>
              </a:ext>
            </a:extLst>
          </p:cNvPr>
          <p:cNvCxnSpPr>
            <a:cxnSpLocks/>
          </p:cNvCxnSpPr>
          <p:nvPr/>
        </p:nvCxnSpPr>
        <p:spPr>
          <a:xfrm flipH="1">
            <a:off x="3736846" y="4225814"/>
            <a:ext cx="324000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8166329-1A3B-FF57-03C4-8F91B49D1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1" y="27216"/>
            <a:ext cx="830452" cy="8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0" grpId="0" animBg="1"/>
      <p:bldP spid="19" grpId="0"/>
      <p:bldP spid="34" grpId="0"/>
      <p:bldP spid="35" grpId="0"/>
      <p:bldP spid="41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1D5BC7-B1ED-8EC6-CB49-C094F4840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1" y="1703300"/>
            <a:ext cx="6513577" cy="43836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29225E-947A-E88F-7E24-9461AC61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err="1"/>
              <a:t>fvT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QPR on </a:t>
            </a:r>
            <a:r>
              <a:rPr lang="de-DE" dirty="0" err="1"/>
              <a:t>mid</a:t>
            </a:r>
            <a:r>
              <a:rPr lang="de-DE" dirty="0"/>
              <a:t>-T </a:t>
            </a:r>
            <a:r>
              <a:rPr lang="de-DE" dirty="0" err="1"/>
              <a:t>treated</a:t>
            </a:r>
            <a:r>
              <a:rPr lang="de-DE" dirty="0"/>
              <a:t> sample</a:t>
            </a:r>
            <a:br>
              <a:rPr lang="de-DE" dirty="0"/>
            </a:br>
            <a:r>
              <a:rPr lang="de-DE" dirty="0"/>
              <a:t> 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F0D2D-4E0C-A7FC-CD04-D22B1E06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2644-8B3B-E723-7F78-A16AED1708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84FB64-AC4A-61BA-F549-3DECEE5B92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Dip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el-GR" i="1" dirty="0"/>
              <a:t>Δ</a:t>
            </a:r>
            <a:r>
              <a:rPr lang="de-DE" i="1" dirty="0"/>
              <a:t>f</a:t>
            </a:r>
            <a:r>
              <a:rPr lang="de-DE" dirty="0"/>
              <a:t>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i="1" dirty="0"/>
              <a:t>f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predicts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0D020-37A8-D9BF-FA19-E0C2E1622261}"/>
              </a:ext>
            </a:extLst>
          </p:cNvPr>
          <p:cNvSpPr txBox="1"/>
          <p:nvPr/>
        </p:nvSpPr>
        <p:spPr>
          <a:xfrm>
            <a:off x="7699248" y="3692165"/>
            <a:ext cx="11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433 MHz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1420F-1656-0E3B-FF25-D929358BAEF3}"/>
              </a:ext>
            </a:extLst>
          </p:cNvPr>
          <p:cNvSpPr txBox="1"/>
          <p:nvPr/>
        </p:nvSpPr>
        <p:spPr>
          <a:xfrm>
            <a:off x="7699248" y="4258589"/>
            <a:ext cx="11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EB6E0F"/>
                </a:solidFill>
              </a:rPr>
              <a:t>866 MHz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FB8949-BC65-FA58-9045-0A9D96ED2CDD}"/>
              </a:ext>
            </a:extLst>
          </p:cNvPr>
          <p:cNvSpPr txBox="1"/>
          <p:nvPr/>
        </p:nvSpPr>
        <p:spPr>
          <a:xfrm>
            <a:off x="7699248" y="4762260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EBE10F"/>
                </a:solidFill>
              </a:rPr>
              <a:t>1300 MHz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78330-5969-7C89-ED5D-2554C330B28E}"/>
              </a:ext>
            </a:extLst>
          </p:cNvPr>
          <p:cNvSpPr txBox="1"/>
          <p:nvPr/>
        </p:nvSpPr>
        <p:spPr>
          <a:xfrm>
            <a:off x="9305544" y="3692165"/>
            <a:ext cx="11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2.4 kHz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E4CDD3-B6AE-DCC8-8A57-638661B70530}"/>
              </a:ext>
            </a:extLst>
          </p:cNvPr>
          <p:cNvSpPr txBox="1"/>
          <p:nvPr/>
        </p:nvSpPr>
        <p:spPr>
          <a:xfrm>
            <a:off x="9305544" y="4258589"/>
            <a:ext cx="112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EB6E0F"/>
                </a:solidFill>
              </a:rPr>
              <a:t>4.3 kHz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1B555B-9E8C-5E58-5D01-B1058A23DC37}"/>
              </a:ext>
            </a:extLst>
          </p:cNvPr>
          <p:cNvSpPr txBox="1"/>
          <p:nvPr/>
        </p:nvSpPr>
        <p:spPr>
          <a:xfrm>
            <a:off x="9305544" y="4762260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EBE10F"/>
                </a:solidFill>
              </a:rPr>
              <a:t>6.4 kHz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B4ECA2-4993-14AB-F5AD-DA931ACFBFD6}"/>
                  </a:ext>
                </a:extLst>
              </p:cNvPr>
              <p:cNvSpPr txBox="1"/>
              <p:nvPr/>
            </p:nvSpPr>
            <p:spPr>
              <a:xfrm>
                <a:off x="9305544" y="3303243"/>
                <a:ext cx="774954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𝒅𝒊𝒑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B4ECA2-4993-14AB-F5AD-DA931ACFB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544" y="3303243"/>
                <a:ext cx="774954" cy="394210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5D605E2-3417-443C-977B-FC15CF05C4BE}"/>
              </a:ext>
            </a:extLst>
          </p:cNvPr>
          <p:cNvSpPr/>
          <p:nvPr/>
        </p:nvSpPr>
        <p:spPr>
          <a:xfrm>
            <a:off x="3666744" y="1481588"/>
            <a:ext cx="2742500" cy="389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4DCCA7-2196-D48C-E1B8-27D57ACF9310}"/>
                  </a:ext>
                </a:extLst>
              </p:cNvPr>
              <p:cNvSpPr txBox="1"/>
              <p:nvPr/>
            </p:nvSpPr>
            <p:spPr>
              <a:xfrm>
                <a:off x="7864602" y="3303243"/>
                <a:ext cx="7749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4DCCA7-2196-D48C-E1B8-27D57ACF9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602" y="3303243"/>
                <a:ext cx="77495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A3217F-D01F-ACB5-1A80-568D3234992F}"/>
                  </a:ext>
                </a:extLst>
              </p:cNvPr>
              <p:cNvSpPr txBox="1"/>
              <p:nvPr/>
            </p:nvSpPr>
            <p:spPr>
              <a:xfrm>
                <a:off x="8275857" y="2418259"/>
                <a:ext cx="2670376" cy="3352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000" dirty="0">
                    <a:ea typeface="Cambria Math" panose="02040503050406030204" pitchFamily="18" charset="0"/>
                  </a:rPr>
                  <a:t>Expect: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de-DE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𝒅𝒊𝒑</m:t>
                        </m:r>
                      </m:sub>
                    </m:sSub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</m:oMath>
                </a14:m>
                <a:endParaRPr lang="de-DE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A3217F-D01F-ACB5-1A80-568D32349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57" y="2418259"/>
                <a:ext cx="2670376" cy="335285"/>
              </a:xfrm>
              <a:prstGeom prst="rect">
                <a:avLst/>
              </a:prstGeom>
              <a:blipFill>
                <a:blip r:embed="rId5"/>
                <a:stretch>
                  <a:fillRect l="-5936" t="-21818" r="-2740" b="-3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57CDD90-8BC9-BCDD-093C-962A2E8FDA23}"/>
              </a:ext>
            </a:extLst>
          </p:cNvPr>
          <p:cNvSpPr txBox="1"/>
          <p:nvPr/>
        </p:nvSpPr>
        <p:spPr>
          <a:xfrm>
            <a:off x="8752618" y="36427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↔</a:t>
            </a:r>
            <a:endParaRPr lang="de-DE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64D3E-44C0-D035-5231-9FD2FC46381D}"/>
              </a:ext>
            </a:extLst>
          </p:cNvPr>
          <p:cNvSpPr txBox="1"/>
          <p:nvPr/>
        </p:nvSpPr>
        <p:spPr>
          <a:xfrm>
            <a:off x="8752617" y="42025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↔</a:t>
            </a:r>
            <a:endParaRPr lang="de-DE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77E36-508B-46F5-3C74-9EA8CDDF641B}"/>
              </a:ext>
            </a:extLst>
          </p:cNvPr>
          <p:cNvSpPr txBox="1"/>
          <p:nvPr/>
        </p:nvSpPr>
        <p:spPr>
          <a:xfrm>
            <a:off x="8752617" y="472160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↔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1634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0" grpId="0"/>
      <p:bldP spid="11" grpId="0"/>
      <p:bldP spid="14" grpId="0"/>
      <p:bldP spid="15" grpId="0"/>
      <p:bldP spid="16" grpId="0"/>
      <p:bldP spid="20" grpId="0"/>
      <p:bldP spid="7" grpId="0"/>
      <p:bldP spid="29" grpId="0"/>
      <p:bldP spid="12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5F397F8-04B0-23B3-8D74-815B7B81E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40" y="1805004"/>
            <a:ext cx="5956800" cy="446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09873-D0C1-B161-B042-D09CE0563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"/>
          <a:stretch/>
        </p:blipFill>
        <p:spPr>
          <a:xfrm>
            <a:off x="265147" y="1804824"/>
            <a:ext cx="5878477" cy="44679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289F7D-5B03-144A-44C5-1EF9A510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Zimmermann BCS: </a:t>
            </a:r>
            <a:r>
              <a:rPr lang="de-DE" sz="3200" dirty="0" err="1"/>
              <a:t>calculation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en-US" sz="3200" dirty="0"/>
              <a:t>optical and AC conductivity </a:t>
            </a:r>
            <a:r>
              <a:rPr lang="en-US" sz="1400" dirty="0"/>
              <a:t>(RLC circuit)</a:t>
            </a:r>
            <a:br>
              <a:rPr lang="de-DE" sz="3200" dirty="0"/>
            </a:br>
            <a:endParaRPr lang="de-DE" sz="3200" baseline="-25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36880-65F0-9EA4-CE54-252A81C4C9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" y="866218"/>
            <a:ext cx="11428412" cy="703998"/>
          </a:xfrm>
        </p:spPr>
        <p:txBody>
          <a:bodyPr/>
          <a:lstStyle/>
          <a:p>
            <a:r>
              <a:rPr lang="de-DE" dirty="0" err="1"/>
              <a:t>Disorder</a:t>
            </a:r>
            <a:r>
              <a:rPr lang="de-DE" dirty="0"/>
              <a:t> in midT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described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mean-field</a:t>
            </a:r>
            <a:r>
              <a:rPr lang="de-DE" dirty="0"/>
              <a:t> / „</a:t>
            </a:r>
            <a:r>
              <a:rPr lang="de-DE" dirty="0" err="1"/>
              <a:t>weakly</a:t>
            </a:r>
            <a:r>
              <a:rPr lang="de-DE" dirty="0"/>
              <a:t> </a:t>
            </a:r>
            <a:r>
              <a:rPr lang="de-DE" dirty="0" err="1"/>
              <a:t>polluted</a:t>
            </a:r>
            <a:r>
              <a:rPr lang="de-DE" dirty="0"/>
              <a:t> material“ BCS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EF0F1-C16E-548F-1B72-CA36013C36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9.6.2026 | TTC2026 | M. Wenskat | fvT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4FBDB-8C36-66FC-C440-6C29DA89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B735E-8233-4620-9509-1B32DDAA93CB}" type="slidenum">
              <a:rPr lang="de-DE" smtClean="0"/>
              <a:t>9</a:t>
            </a:fld>
            <a:endParaRPr lang="de-DE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F6B766C-C4BE-DEA5-CB12-8EDA77B26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1365277"/>
            <a:ext cx="1740408" cy="39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AF5807-9953-5BFD-A003-6D4C6AAFC90C}"/>
              </a:ext>
            </a:extLst>
          </p:cNvPr>
          <p:cNvSpPr txBox="1"/>
          <p:nvPr/>
        </p:nvSpPr>
        <p:spPr>
          <a:xfrm>
            <a:off x="2313432" y="1436418"/>
            <a:ext cx="3584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[F. Bolle, O. </a:t>
            </a:r>
            <a:r>
              <a:rPr lang="de-DE" sz="1050" b="1" dirty="0" err="1"/>
              <a:t>Saritas</a:t>
            </a:r>
            <a:r>
              <a:rPr lang="de-DE" sz="1050" b="1" dirty="0"/>
              <a:t>, M. Scheffler et al., arXiv:2602.15003] </a:t>
            </a:r>
          </a:p>
          <a:p>
            <a:r>
              <a:rPr lang="de-DE" sz="1050" b="1" dirty="0"/>
              <a:t>[O. </a:t>
            </a:r>
            <a:r>
              <a:rPr lang="de-DE" sz="1050" b="1" dirty="0" err="1"/>
              <a:t>Saritas</a:t>
            </a:r>
            <a:r>
              <a:rPr lang="de-DE" sz="1050" b="1" dirty="0"/>
              <a:t>, </a:t>
            </a:r>
            <a:r>
              <a:rPr lang="de-DE" sz="1050" b="1" dirty="0" err="1"/>
              <a:t>BSc</a:t>
            </a:r>
            <a:r>
              <a:rPr lang="de-DE" sz="1050" b="1" dirty="0"/>
              <a:t> Thesis, U Stuttgart (2024)]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4153CB-8FF5-8D2A-9826-AA79C31F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801" y="27216"/>
            <a:ext cx="830452" cy="829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371306-EC6C-78AB-8808-84CB2D1EAB6C}"/>
              </a:ext>
            </a:extLst>
          </p:cNvPr>
          <p:cNvSpPr txBox="1"/>
          <p:nvPr/>
        </p:nvSpPr>
        <p:spPr>
          <a:xfrm>
            <a:off x="3197352" y="5995785"/>
            <a:ext cx="6248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T /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1F2AB-6862-E395-B146-82D0EA604AD7}"/>
              </a:ext>
            </a:extLst>
          </p:cNvPr>
          <p:cNvSpPr txBox="1"/>
          <p:nvPr/>
        </p:nvSpPr>
        <p:spPr>
          <a:xfrm>
            <a:off x="9150840" y="5995784"/>
            <a:ext cx="6248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T /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5C4FB-8A8A-35A4-828A-3D701DD0336D}"/>
              </a:ext>
            </a:extLst>
          </p:cNvPr>
          <p:cNvSpPr txBox="1"/>
          <p:nvPr/>
        </p:nvSpPr>
        <p:spPr>
          <a:xfrm rot="16200000">
            <a:off x="5955920" y="4718382"/>
            <a:ext cx="7585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Q</a:t>
            </a:r>
            <a:r>
              <a:rPr lang="de-DE" sz="1600" baseline="-250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D0F78-3B4C-2332-3ACD-EFDF42AFCE2A}"/>
              </a:ext>
            </a:extLst>
          </p:cNvPr>
          <p:cNvSpPr txBox="1"/>
          <p:nvPr/>
        </p:nvSpPr>
        <p:spPr>
          <a:xfrm rot="16200000">
            <a:off x="-33188" y="4718383"/>
            <a:ext cx="7585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Q</a:t>
            </a:r>
            <a:r>
              <a:rPr lang="de-DE" sz="1600" baseline="-250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99A96-EFDE-3E6A-D9A2-BB7C4540DC58}"/>
              </a:ext>
            </a:extLst>
          </p:cNvPr>
          <p:cNvSpPr txBox="1"/>
          <p:nvPr/>
        </p:nvSpPr>
        <p:spPr>
          <a:xfrm rot="16200000">
            <a:off x="-117390" y="2643562"/>
            <a:ext cx="9269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de-DE" sz="1600" dirty="0"/>
              <a:t>f / kHz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C711E-39E3-E918-D704-42FFBD171130}"/>
              </a:ext>
            </a:extLst>
          </p:cNvPr>
          <p:cNvSpPr txBox="1"/>
          <p:nvPr/>
        </p:nvSpPr>
        <p:spPr>
          <a:xfrm rot="16200000">
            <a:off x="5855915" y="2779645"/>
            <a:ext cx="9269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de-DE" sz="1600" dirty="0"/>
              <a:t>f / kHz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5D5CD-F892-8756-2DEA-83F9CFE8C159}"/>
              </a:ext>
            </a:extLst>
          </p:cNvPr>
          <p:cNvSpPr txBox="1"/>
          <p:nvPr/>
        </p:nvSpPr>
        <p:spPr>
          <a:xfrm>
            <a:off x="1029263" y="3471588"/>
            <a:ext cx="504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06906-4C3C-765D-E3B2-5C58CE51BD18}"/>
              </a:ext>
            </a:extLst>
          </p:cNvPr>
          <p:cNvSpPr txBox="1"/>
          <p:nvPr/>
        </p:nvSpPr>
        <p:spPr>
          <a:xfrm>
            <a:off x="1029262" y="3616699"/>
            <a:ext cx="966225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Fit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F44E9E-AB90-3201-C01F-96318C5FD867}"/>
              </a:ext>
            </a:extLst>
          </p:cNvPr>
          <p:cNvSpPr txBox="1"/>
          <p:nvPr/>
        </p:nvSpPr>
        <p:spPr>
          <a:xfrm>
            <a:off x="4967307" y="4020362"/>
            <a:ext cx="504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75D483-3D89-151B-3121-A75A3C6B4A6C}"/>
              </a:ext>
            </a:extLst>
          </p:cNvPr>
          <p:cNvSpPr txBox="1"/>
          <p:nvPr/>
        </p:nvSpPr>
        <p:spPr>
          <a:xfrm>
            <a:off x="4967306" y="4156118"/>
            <a:ext cx="108345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Fit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AACCCD-AD82-9E2B-E08A-188FE6F79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352" y="2018695"/>
            <a:ext cx="2555549" cy="8495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4D865-A203-7DB8-FC33-C05BE5E13944}"/>
              </a:ext>
            </a:extLst>
          </p:cNvPr>
          <p:cNvSpPr txBox="1"/>
          <p:nvPr/>
        </p:nvSpPr>
        <p:spPr>
          <a:xfrm>
            <a:off x="989188" y="3808654"/>
            <a:ext cx="48676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Fits</a:t>
            </a:r>
            <a:r>
              <a:rPr lang="de-DE" dirty="0"/>
              <a:t> okay-</a:t>
            </a:r>
            <a:r>
              <a:rPr lang="de-DE" dirty="0" err="1"/>
              <a:t>ish</a:t>
            </a:r>
            <a:r>
              <a:rPr lang="de-DE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T</a:t>
            </a:r>
            <a:r>
              <a:rPr lang="de-DE" baseline="-25000" dirty="0" err="1"/>
              <a:t>c</a:t>
            </a:r>
            <a:r>
              <a:rPr lang="de-DE" dirty="0"/>
              <a:t>, </a:t>
            </a:r>
            <a:r>
              <a:rPr lang="el-GR" dirty="0"/>
              <a:t>Δ</a:t>
            </a:r>
            <a:r>
              <a:rPr lang="de-DE" dirty="0"/>
              <a:t> and </a:t>
            </a:r>
            <a:r>
              <a:rPr lang="el-GR" i="1" dirty="0"/>
              <a:t>σ</a:t>
            </a:r>
            <a:r>
              <a:rPr lang="de-DE" i="1" baseline="-25000" dirty="0" err="1"/>
              <a:t>nc</a:t>
            </a:r>
            <a:r>
              <a:rPr lang="de-DE" i="1" baseline="-25000" dirty="0"/>
              <a:t> </a:t>
            </a:r>
            <a:r>
              <a:rPr lang="de-DE" dirty="0" err="1"/>
              <a:t>are</a:t>
            </a:r>
            <a:r>
              <a:rPr lang="de-DE" dirty="0"/>
              <a:t> material fit </a:t>
            </a:r>
            <a:r>
              <a:rPr lang="de-DE" dirty="0" err="1"/>
              <a:t>parameters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Intrinsic</a:t>
            </a:r>
            <a:r>
              <a:rPr lang="de-DE" dirty="0"/>
              <a:t> </a:t>
            </a:r>
            <a:r>
              <a:rPr lang="de-DE" dirty="0" err="1"/>
              <a:t>dip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(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el-GR" i="1" dirty="0"/>
              <a:t>σ</a:t>
            </a:r>
            <a:r>
              <a:rPr lang="de-DE" i="1" baseline="-25000" dirty="0" err="1"/>
              <a:t>nc</a:t>
            </a:r>
            <a:r>
              <a:rPr lang="de-DE" i="1" baseline="-25000" dirty="0"/>
              <a:t> </a:t>
            </a:r>
            <a:r>
              <a:rPr lang="de-DE" dirty="0"/>
              <a:t>&lt;</a:t>
            </a:r>
            <a:r>
              <a:rPr lang="el-GR" dirty="0"/>
              <a:t> </a:t>
            </a:r>
            <a:r>
              <a:rPr lang="el-GR" i="1" dirty="0"/>
              <a:t>σ</a:t>
            </a:r>
            <a:r>
              <a:rPr lang="de-DE" i="1" baseline="-25000" dirty="0"/>
              <a:t>nc,0</a:t>
            </a:r>
            <a:r>
              <a:rPr lang="de-DE" dirty="0"/>
              <a:t> 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C930DF-1AAF-1EDB-93A4-DB21811D8527}"/>
              </a:ext>
            </a:extLst>
          </p:cNvPr>
          <p:cNvSpPr txBox="1"/>
          <p:nvPr/>
        </p:nvSpPr>
        <p:spPr>
          <a:xfrm>
            <a:off x="7070399" y="3472627"/>
            <a:ext cx="504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E7ED5A-F2D8-906F-6186-33A70D4278E0}"/>
              </a:ext>
            </a:extLst>
          </p:cNvPr>
          <p:cNvSpPr txBox="1"/>
          <p:nvPr/>
        </p:nvSpPr>
        <p:spPr>
          <a:xfrm>
            <a:off x="7070398" y="3617738"/>
            <a:ext cx="936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0DA389-0B0C-798F-7C6E-6563DB46C33D}"/>
              </a:ext>
            </a:extLst>
          </p:cNvPr>
          <p:cNvSpPr txBox="1"/>
          <p:nvPr/>
        </p:nvSpPr>
        <p:spPr>
          <a:xfrm>
            <a:off x="10909412" y="4039365"/>
            <a:ext cx="504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Data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D94776-3CE8-0211-3B2B-BFB8E5C20270}"/>
              </a:ext>
            </a:extLst>
          </p:cNvPr>
          <p:cNvSpPr txBox="1"/>
          <p:nvPr/>
        </p:nvSpPr>
        <p:spPr>
          <a:xfrm>
            <a:off x="10909411" y="4184476"/>
            <a:ext cx="1116000" cy="144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1200" dirty="0"/>
              <a:t>Fit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0B651B-1211-06FD-B855-E91481B500E1}"/>
              </a:ext>
            </a:extLst>
          </p:cNvPr>
          <p:cNvSpPr txBox="1"/>
          <p:nvPr/>
        </p:nvSpPr>
        <p:spPr>
          <a:xfrm>
            <a:off x="6948756" y="3803218"/>
            <a:ext cx="506642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Modify RLC </a:t>
            </a:r>
            <a:r>
              <a:rPr lang="de-DE" dirty="0" err="1"/>
              <a:t>circuit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T</a:t>
            </a:r>
            <a:r>
              <a:rPr lang="de-DE" baseline="-25000" dirty="0" err="1"/>
              <a:t>c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Based</a:t>
            </a:r>
            <a:r>
              <a:rPr lang="de-DE" dirty="0"/>
              <a:t> on R. </a:t>
            </a:r>
            <a:r>
              <a:rPr lang="de-DE" dirty="0" err="1"/>
              <a:t>Vagglio</a:t>
            </a:r>
            <a:r>
              <a:rPr lang="de-DE" dirty="0"/>
              <a:t> &amp; on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microscopic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A43B598-7F86-1EB7-86F4-4F8CC70F6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881" y="4228118"/>
            <a:ext cx="2566139" cy="849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7FDBE1A-A14C-B64D-8DB6-30E095F118E3}"/>
              </a:ext>
            </a:extLst>
          </p:cNvPr>
          <p:cNvSpPr txBox="1"/>
          <p:nvPr/>
        </p:nvSpPr>
        <p:spPr>
          <a:xfrm>
            <a:off x="9172018" y="5457159"/>
            <a:ext cx="27706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[R. </a:t>
            </a:r>
            <a:r>
              <a:rPr lang="de-DE" sz="1050" b="1" dirty="0" err="1"/>
              <a:t>Ghanbari</a:t>
            </a:r>
            <a:r>
              <a:rPr lang="de-DE" sz="1050" b="1" dirty="0"/>
              <a:t> et al., </a:t>
            </a:r>
            <a:r>
              <a:rPr lang="de-DE" sz="1050" b="1" dirty="0" err="1"/>
              <a:t>TTCMeeting</a:t>
            </a:r>
            <a:r>
              <a:rPr lang="de-DE" sz="1050" b="1" dirty="0"/>
              <a:t> 2023 @ FNAL]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01B9EE-71CF-7D3A-A811-AF0C24E49D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736" t="85083" r="36157" b="8751"/>
          <a:stretch/>
        </p:blipFill>
        <p:spPr>
          <a:xfrm>
            <a:off x="4622005" y="2095767"/>
            <a:ext cx="207170" cy="3354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A5A8D05-1ACD-B9A0-A6F8-328B0CA4D5E7}"/>
              </a:ext>
            </a:extLst>
          </p:cNvPr>
          <p:cNvSpPr/>
          <p:nvPr/>
        </p:nvSpPr>
        <p:spPr>
          <a:xfrm>
            <a:off x="4802981" y="2181225"/>
            <a:ext cx="145257" cy="13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E6ACE32-15C6-B2A3-430C-CC785966C3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736" t="85083" r="36157" b="8751"/>
          <a:stretch/>
        </p:blipFill>
        <p:spPr>
          <a:xfrm>
            <a:off x="9503089" y="4297737"/>
            <a:ext cx="207170" cy="3354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A65671C-42BD-8188-21B0-5F60A178016D}"/>
              </a:ext>
            </a:extLst>
          </p:cNvPr>
          <p:cNvSpPr/>
          <p:nvPr/>
        </p:nvSpPr>
        <p:spPr>
          <a:xfrm>
            <a:off x="9691208" y="4385576"/>
            <a:ext cx="145257" cy="13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94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  <p:bldP spid="10" grpId="0" animBg="1"/>
      <p:bldP spid="16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24" grpId="0" animBg="1"/>
      <p:bldP spid="34" grpId="0" animBg="1"/>
    </p:bldLst>
  </p:timing>
</p:sld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DESY-PPT-Master_05_2025</Template>
  <TotalTime>0</TotalTime>
  <Words>1307</Words>
  <Application>Microsoft Office PowerPoint</Application>
  <PresentationFormat>Widescreen</PresentationFormat>
  <Paragraphs>219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Aptos</vt:lpstr>
      <vt:lpstr>Arial</vt:lpstr>
      <vt:lpstr>Calibri</vt:lpstr>
      <vt:lpstr>Cambria Math</vt:lpstr>
      <vt:lpstr>Cooper Black</vt:lpstr>
      <vt:lpstr>DesySans Office</vt:lpstr>
      <vt:lpstr>DesySans Office Cn Bold</vt:lpstr>
      <vt:lpstr>DesySans Office Cn Heavy</vt:lpstr>
      <vt:lpstr>DesySans Office Cn Medium</vt:lpstr>
      <vt:lpstr>DesySans Office Cn Regular</vt:lpstr>
      <vt:lpstr>Lucida Grande</vt:lpstr>
      <vt:lpstr>Symbol</vt:lpstr>
      <vt:lpstr>TheSans UHH Bold</vt:lpstr>
      <vt:lpstr>TheSans UHH Bold Caps</vt:lpstr>
      <vt:lpstr>TheSans UHH Regular</vt:lpstr>
      <vt:lpstr>TheSans UHH SemiLight Caps</vt:lpstr>
      <vt:lpstr>Times New Roman</vt:lpstr>
      <vt:lpstr>Wingdings</vt:lpstr>
      <vt:lpstr>Wingdings 3</vt:lpstr>
      <vt:lpstr>DESY Master</vt:lpstr>
      <vt:lpstr>Office-Design</vt:lpstr>
      <vt:lpstr>PowerPoint Presentation</vt:lpstr>
      <vt:lpstr>fvT has become a standard measurement at DESY </vt:lpstr>
      <vt:lpstr>Different mfp ℓ in δ vs. λ depth </vt:lpstr>
      <vt:lpstr>Quenchfield scales with mean free path</vt:lpstr>
      <vt:lpstr>Observation: small dip in Q0 as well </vt:lpstr>
      <vt:lpstr>First comparison with theory is promising</vt:lpstr>
      <vt:lpstr>Predictions of dip properties within reasonable limits</vt:lpstr>
      <vt:lpstr>fvT with QPR on mid-T treated sample  </vt:lpstr>
      <vt:lpstr>Zimmermann BCS: calculation of optical and AC conductivity (RLC circuit) </vt:lpstr>
      <vt:lpstr>Conclusion</vt:lpstr>
      <vt:lpstr>PowerPoint Presentation</vt:lpstr>
      <vt:lpstr>Dip depth</vt:lpstr>
      <vt:lpstr>Dips in Q0 within 3σ noise floor 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Wenskat, Marc</dc:creator>
  <cp:lastModifiedBy>Wenskat, Marc</cp:lastModifiedBy>
  <cp:revision>533</cp:revision>
  <dcterms:created xsi:type="dcterms:W3CDTF">2026-05-29T18:41:40Z</dcterms:created>
  <dcterms:modified xsi:type="dcterms:W3CDTF">2026-06-08T20:57:12Z</dcterms:modified>
</cp:coreProperties>
</file>