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a147aa47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a147aa47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ea147aa47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ea147aa47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a147aa47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ea147aa47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a147aa47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a147aa47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a147aa47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ea147aa47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a147aa47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a147aa47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a147aa47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ea147aa47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a147aa47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a147aa47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a147aa47c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ea147aa47c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a147aa47c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ea147aa47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ea147aa4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ea147aa4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a147aa47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a147aa47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a147aa47c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ea147aa47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a147aa47c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ea147aa47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ea147aa47c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ea147aa47c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a147aa47c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ea147aa47c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ea147aa47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ea147aa47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a147aa47c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a147aa47c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a147aa47c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ea147aa47c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a147aa47c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ea147aa47c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a147aa47c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ea147aa47c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ea147aa47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ea147aa47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ea147aa47c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ea147aa47c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ea147aa47c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ea147aa47c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a147aa47c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a147aa47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a147aa47c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ea147aa47c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a147aa47c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ea147aa47c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ea147aa47c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ea147aa47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ea147aa47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ea147aa47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ea147aa47c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ea147aa47c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ea147aa47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ea147aa47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ea147aa47c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ea147aa47c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ea147aa47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ea147aa47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ea147aa47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ea147aa47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ea147aa47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ea147aa47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ea147aa47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ea147aa47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ea147aa47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ea147aa47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a147aa47c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a147aa47c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18686" r="0" t="0"/>
          <a:stretch/>
        </p:blipFill>
        <p:spPr>
          <a:xfrm>
            <a:off x="1708675" y="3617750"/>
            <a:ext cx="7435324" cy="15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744575"/>
            <a:ext cx="8520600" cy="126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Crystalline ZrO</a:t>
            </a:r>
            <a:r>
              <a:rPr baseline="-25000" lang="en" sz="3100"/>
              <a:t>2</a:t>
            </a:r>
            <a:r>
              <a:rPr lang="en" sz="3100"/>
              <a:t> Capping Layer with Atomically- Sharp Oxide-Superconductor Interface</a:t>
            </a:r>
            <a:endParaRPr sz="31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922350" y="1876975"/>
            <a:ext cx="7299300" cy="19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June 9th, 2026</a:t>
            </a:r>
            <a:br>
              <a:rPr lang="en" sz="2300"/>
            </a:br>
            <a:r>
              <a:rPr lang="en" sz="2300"/>
              <a:t>TTC 2026 Meeting, CEA-CNRS-Université Paris Saclay</a:t>
            </a:r>
            <a:br>
              <a:rPr lang="en" sz="2300"/>
            </a:b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Nathan Sitaraman, Zhaslan Baraissov, Alexis Grassl, Hongbin Yang, Daniel Tong, David A. Muller, and Matthias Liepe</a:t>
            </a:r>
            <a:endParaRPr sz="220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81314" t="0"/>
          <a:stretch/>
        </p:blipFill>
        <p:spPr>
          <a:xfrm>
            <a:off x="7435325" y="0"/>
            <a:ext cx="1708676" cy="8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53675"/>
            <a:ext cx="1662226" cy="6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 b="0" l="0" r="8442" t="0"/>
          <a:stretch/>
        </p:blipFill>
        <p:spPr>
          <a:xfrm>
            <a:off x="4097725" y="1512975"/>
            <a:ext cx="5046277" cy="363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9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in simple binary </a:t>
            </a:r>
            <a:br>
              <a:rPr lang="en" sz="1600"/>
            </a:br>
            <a:r>
              <a:rPr lang="en" sz="1600"/>
              <a:t>oxides depend on</a:t>
            </a:r>
            <a:br>
              <a:rPr lang="en" sz="1600"/>
            </a:br>
            <a:r>
              <a:rPr lang="en" sz="1600"/>
              <a:t>oxygen chemical potential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Oxygen-poor conditions</a:t>
            </a:r>
            <a:br>
              <a:rPr lang="en" sz="1600"/>
            </a:br>
            <a:r>
              <a:rPr lang="en" sz="1600"/>
              <a:t>result in oxygen vacancies,</a:t>
            </a:r>
            <a:br>
              <a:rPr lang="en" sz="1600"/>
            </a:br>
            <a:r>
              <a:rPr lang="en" sz="1600"/>
              <a:t>oxygen-rich conditions</a:t>
            </a:r>
            <a:br>
              <a:rPr lang="en" sz="1600"/>
            </a:br>
            <a:r>
              <a:rPr lang="en" sz="1600"/>
              <a:t>result in metal vacancies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may make the </a:t>
            </a:r>
            <a:br>
              <a:rPr lang="en" sz="1600"/>
            </a:br>
            <a:r>
              <a:rPr lang="en" sz="1600"/>
              <a:t>oxide a less effective diffusion </a:t>
            </a:r>
            <a:br>
              <a:rPr lang="en" sz="1600"/>
            </a:br>
            <a:r>
              <a:rPr lang="en" sz="1600"/>
              <a:t>barrier, and may cause RF losses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 b="0" l="0" r="8442" t="0"/>
          <a:stretch/>
        </p:blipFill>
        <p:spPr>
          <a:xfrm>
            <a:off x="4097725" y="1512975"/>
            <a:ext cx="5046277" cy="363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9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in simple binary </a:t>
            </a:r>
            <a:br>
              <a:rPr lang="en" sz="1600"/>
            </a:br>
            <a:r>
              <a:rPr lang="en" sz="1600"/>
              <a:t>oxides depend on</a:t>
            </a:r>
            <a:br>
              <a:rPr lang="en" sz="1600"/>
            </a:br>
            <a:r>
              <a:rPr lang="en" sz="1600"/>
              <a:t>oxygen chemical potential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Oxygen-poor conditions</a:t>
            </a:r>
            <a:br>
              <a:rPr lang="en" sz="1600"/>
            </a:br>
            <a:r>
              <a:rPr lang="en" sz="1600"/>
              <a:t>result in oxygen vacancies,</a:t>
            </a:r>
            <a:br>
              <a:rPr lang="en" sz="1600"/>
            </a:br>
            <a:r>
              <a:rPr lang="en" sz="1600"/>
              <a:t>oxygen-rich conditions</a:t>
            </a:r>
            <a:br>
              <a:rPr lang="en" sz="1600"/>
            </a:br>
            <a:r>
              <a:rPr lang="en" sz="1600"/>
              <a:t>result in metal vacancies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may make the </a:t>
            </a:r>
            <a:br>
              <a:rPr lang="en" sz="1600"/>
            </a:br>
            <a:r>
              <a:rPr lang="en" sz="1600"/>
              <a:t>oxide a less effective diffusion </a:t>
            </a:r>
            <a:br>
              <a:rPr lang="en" sz="1600"/>
            </a:br>
            <a:r>
              <a:rPr lang="en" sz="1600"/>
              <a:t>barrier, and may cause RF losses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Nb vacuum annealing conditions</a:t>
            </a:r>
            <a:br>
              <a:rPr lang="en" sz="1600"/>
            </a:br>
            <a:r>
              <a:rPr lang="en" sz="1600"/>
              <a:t>perfectly align with minimum defect</a:t>
            </a:r>
            <a:br>
              <a:rPr lang="en" sz="1600"/>
            </a:br>
            <a:r>
              <a:rPr lang="en" sz="1600"/>
              <a:t>concentration in monoclinic ZrO</a:t>
            </a:r>
            <a:r>
              <a:rPr baseline="-25000" lang="en" sz="1600"/>
              <a:t>2</a:t>
            </a:r>
            <a:r>
              <a:rPr lang="en" sz="1600"/>
              <a:t>!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XPS Analysis</a:t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86" y="1152475"/>
            <a:ext cx="6196818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XPS Analysis</a:t>
            </a:r>
            <a:endParaRPr/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86" y="1152475"/>
            <a:ext cx="6196818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XPS Analysis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</p:txBody>
      </p:sp>
      <p:sp>
        <p:nvSpPr>
          <p:cNvPr id="144" name="Google Shape;144;p26"/>
          <p:cNvSpPr txBox="1"/>
          <p:nvPr/>
        </p:nvSpPr>
        <p:spPr>
          <a:xfrm>
            <a:off x="0" y="4171350"/>
            <a:ext cx="31905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Zr slowly approaches complete oxidation, but a stubborn Nb suboxide layer remains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59" y="1152475"/>
            <a:ext cx="6196844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XPS Analysis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120C 2-step Bake</a:t>
            </a:r>
            <a:endParaRPr u="sng">
              <a:solidFill>
                <a:srgbClr val="CB6D0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59" y="1152475"/>
            <a:ext cx="6196844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XPS Analysis</a:t>
            </a:r>
            <a:endParaRPr/>
          </a:p>
        </p:txBody>
      </p:sp>
      <p:sp>
        <p:nvSpPr>
          <p:cNvPr id="158" name="Google Shape;15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120C 2-step Bake</a:t>
            </a:r>
            <a:endParaRPr u="sng">
              <a:solidFill>
                <a:srgbClr val="CB6D04"/>
              </a:solidFill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Suboxide components significantly diminished!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186" y="1152475"/>
            <a:ext cx="6196818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XPS Analysis</a:t>
            </a:r>
            <a:endParaRPr/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5H </a:t>
            </a:r>
            <a:r>
              <a:rPr lang="en" u="sng">
                <a:solidFill>
                  <a:srgbClr val="CB6D04"/>
                </a:solidFill>
              </a:rPr>
              <a:t>800C Bake</a:t>
            </a:r>
            <a:endParaRPr u="sng">
              <a:solidFill>
                <a:srgbClr val="CB6D04"/>
              </a:solidFill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Suboxide components even further diminished!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5H 800C Bake</a:t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326" y="840425"/>
            <a:ext cx="4698675" cy="430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Looks like normal Nb…lack of precipitates surprising?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5H 800C Bake</a:t>
            </a:r>
            <a:endParaRPr/>
          </a:p>
        </p:txBody>
      </p:sp>
      <p:sp>
        <p:nvSpPr>
          <p:cNvPr id="182" name="Google Shape;182;p31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At smaller scale, surface seems nearly featureless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83" name="Google Shape;183;p31"/>
          <p:cNvPicPr preferRelativeResize="0"/>
          <p:nvPr/>
        </p:nvPicPr>
        <p:blipFill rotWithShape="1">
          <a:blip r:embed="rId3">
            <a:alphaModFix/>
          </a:blip>
          <a:srcRect b="0" l="0" r="36358" t="21832"/>
          <a:stretch/>
        </p:blipFill>
        <p:spPr>
          <a:xfrm>
            <a:off x="4477725" y="853600"/>
            <a:ext cx="4666276" cy="428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Background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properties are </a:t>
            </a:r>
            <a:r>
              <a:rPr lang="en"/>
              <a:t>desirable</a:t>
            </a:r>
            <a:r>
              <a:rPr lang="en"/>
              <a:t> in a capping layer?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Why is ZrO</a:t>
            </a:r>
            <a:r>
              <a:rPr baseline="-25000" lang="en"/>
              <a:t>2</a:t>
            </a:r>
            <a:r>
              <a:rPr lang="en"/>
              <a:t> a good candidate?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XPS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Effect of vacuum annealing on oxidation state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SEM and cross-section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Continuity of capping layer and surface defects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Analysis of Nb-ZrO</a:t>
            </a:r>
            <a:r>
              <a:rPr baseline="-25000" lang="en"/>
              <a:t>2</a:t>
            </a:r>
            <a:r>
              <a:rPr lang="en"/>
              <a:t> interface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Conclusions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5H 800C Bake</a:t>
            </a:r>
            <a:endParaRPr/>
          </a:p>
        </p:txBody>
      </p:sp>
      <p:sp>
        <p:nvSpPr>
          <p:cNvPr id="190" name="Google Shape;190;p32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At even smaller scale, ZrO</a:t>
            </a:r>
            <a:r>
              <a:rPr baseline="-25000" lang="en" sz="1600">
                <a:solidFill>
                  <a:schemeClr val="dk2"/>
                </a:solidFill>
              </a:rPr>
              <a:t>2</a:t>
            </a:r>
            <a:r>
              <a:rPr lang="en" sz="1600">
                <a:solidFill>
                  <a:schemeClr val="dk2"/>
                </a:solidFill>
              </a:rPr>
              <a:t> grains clearly visible!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174" y="839925"/>
            <a:ext cx="4689824" cy="430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197" name="Google Shape;19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48</a:t>
            </a:r>
            <a:r>
              <a:rPr lang="en" u="sng">
                <a:solidFill>
                  <a:srgbClr val="CB6D04"/>
                </a:solidFill>
              </a:rPr>
              <a:t>H 800C Bake</a:t>
            </a:r>
            <a:endParaRPr/>
          </a:p>
        </p:txBody>
      </p:sp>
      <p:sp>
        <p:nvSpPr>
          <p:cNvPr id="198" name="Google Shape;198;p33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After longer annealing, precipitates appear!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b="0" l="0" r="24185" t="10322"/>
          <a:stretch/>
        </p:blipFill>
        <p:spPr>
          <a:xfrm>
            <a:off x="4572000" y="1087681"/>
            <a:ext cx="4571999" cy="405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48H 800C Bake</a:t>
            </a:r>
            <a:endParaRPr/>
          </a:p>
        </p:txBody>
      </p:sp>
      <p:sp>
        <p:nvSpPr>
          <p:cNvPr id="206" name="Google Shape;206;p34"/>
          <p:cNvSpPr txBox="1"/>
          <p:nvPr/>
        </p:nvSpPr>
        <p:spPr>
          <a:xfrm>
            <a:off x="0" y="4374625"/>
            <a:ext cx="31905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After longer annealing, precipitates appear!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b="0" l="0" r="23891" t="8559"/>
          <a:stretch/>
        </p:blipFill>
        <p:spPr>
          <a:xfrm>
            <a:off x="4572000" y="1023651"/>
            <a:ext cx="4572001" cy="41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48H 800C Bake</a:t>
            </a:r>
            <a:endParaRPr/>
          </a:p>
        </p:txBody>
      </p:sp>
      <p:sp>
        <p:nvSpPr>
          <p:cNvPr id="214" name="Google Shape;214;p35"/>
          <p:cNvSpPr txBox="1"/>
          <p:nvPr/>
        </p:nvSpPr>
        <p:spPr>
          <a:xfrm>
            <a:off x="0" y="4074137"/>
            <a:ext cx="31905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Familiar “shark tooth” shape?</a:t>
            </a:r>
            <a:br>
              <a:rPr lang="en" sz="1600">
                <a:solidFill>
                  <a:schemeClr val="dk2"/>
                </a:solidFill>
              </a:rPr>
            </a:b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Black spots = tiny gaps in capping layer?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 b="0" l="0" r="23780" t="7655"/>
          <a:stretch/>
        </p:blipFill>
        <p:spPr>
          <a:xfrm>
            <a:off x="4572000" y="989081"/>
            <a:ext cx="4572001" cy="4154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</a:t>
            </a:r>
            <a:r>
              <a:rPr lang="en" u="sng">
                <a:solidFill>
                  <a:srgbClr val="CB6D04"/>
                </a:solidFill>
              </a:rPr>
              <a:t>H 900C Bake</a:t>
            </a:r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 rotWithShape="1">
          <a:blip r:embed="rId3">
            <a:alphaModFix/>
          </a:blip>
          <a:srcRect b="0" l="0" r="14237" t="0"/>
          <a:stretch/>
        </p:blipFill>
        <p:spPr>
          <a:xfrm>
            <a:off x="4636825" y="1201925"/>
            <a:ext cx="4507174" cy="394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0" y="4074137"/>
            <a:ext cx="31905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Dark features appear near Nb grain boundaries (related to faceting or GB migration?)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229" name="Google Shape;229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5H 900C Bake</a:t>
            </a:r>
            <a:endParaRPr/>
          </a:p>
        </p:txBody>
      </p:sp>
      <p:sp>
        <p:nvSpPr>
          <p:cNvPr id="230" name="Google Shape;230;p37"/>
          <p:cNvSpPr txBox="1"/>
          <p:nvPr/>
        </p:nvSpPr>
        <p:spPr>
          <a:xfrm>
            <a:off x="0" y="4074137"/>
            <a:ext cx="31905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Beautiful “mosaic”-like appearance on nm scale, with clear gaps between ZrO</a:t>
            </a:r>
            <a:r>
              <a:rPr baseline="-25000" lang="en" sz="1600">
                <a:solidFill>
                  <a:schemeClr val="dk2"/>
                </a:solidFill>
              </a:rPr>
              <a:t>2</a:t>
            </a:r>
            <a:r>
              <a:rPr lang="en" sz="1600">
                <a:solidFill>
                  <a:schemeClr val="dk2"/>
                </a:solidFill>
              </a:rPr>
              <a:t> grains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75" y="953975"/>
            <a:ext cx="5582423" cy="418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 Analysis</a:t>
            </a:r>
            <a:endParaRPr/>
          </a:p>
        </p:txBody>
      </p:sp>
      <p:sp>
        <p:nvSpPr>
          <p:cNvPr id="237" name="Google Shape;23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Recipe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3mm cavity-grade Nb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Chemistry (BCP + EP)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300s argon sputter</a:t>
            </a:r>
            <a:br>
              <a:rPr lang="en" sz="1600"/>
            </a:br>
            <a:r>
              <a:rPr lang="en" sz="1600"/>
              <a:t>cleaning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~4nm metallic Zr</a:t>
            </a:r>
            <a:br>
              <a:rPr lang="en" sz="1600"/>
            </a:br>
            <a:r>
              <a:rPr lang="en" sz="1600"/>
              <a:t>deposition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Exposure to atmosphere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B6D04"/>
              </a:buClr>
              <a:buSzPts val="1800"/>
              <a:buChar char="●"/>
            </a:pPr>
            <a:r>
              <a:rPr lang="en" u="sng">
                <a:solidFill>
                  <a:srgbClr val="CB6D04"/>
                </a:solidFill>
              </a:rPr>
              <a:t>5H 900C Bake</a:t>
            </a:r>
            <a:endParaRPr/>
          </a:p>
        </p:txBody>
      </p:sp>
      <p:sp>
        <p:nvSpPr>
          <p:cNvPr id="238" name="Google Shape;238;p38"/>
          <p:cNvSpPr txBox="1"/>
          <p:nvPr/>
        </p:nvSpPr>
        <p:spPr>
          <a:xfrm>
            <a:off x="0" y="4074137"/>
            <a:ext cx="31905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Small but distinct Nb2O5 peaks re-appear on XPS!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575" y="953975"/>
            <a:ext cx="5582423" cy="418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5496" y="2710151"/>
            <a:ext cx="2848502" cy="2433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38"/>
          <p:cNvCxnSpPr/>
          <p:nvPr/>
        </p:nvCxnSpPr>
        <p:spPr>
          <a:xfrm>
            <a:off x="7114300" y="3817850"/>
            <a:ext cx="0" cy="49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2" name="Google Shape;242;p38"/>
          <p:cNvCxnSpPr/>
          <p:nvPr/>
        </p:nvCxnSpPr>
        <p:spPr>
          <a:xfrm>
            <a:off x="7487641" y="3917224"/>
            <a:ext cx="0" cy="49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analysis</a:t>
            </a:r>
            <a:endParaRPr/>
          </a:p>
        </p:txBody>
      </p:sp>
      <p:sp>
        <p:nvSpPr>
          <p:cNvPr id="248" name="Google Shape;24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of Nb native oxide surface shows fuzzy interface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Because ZrO</a:t>
            </a:r>
            <a:r>
              <a:rPr baseline="-25000" lang="en"/>
              <a:t>2</a:t>
            </a:r>
            <a:r>
              <a:rPr lang="en"/>
              <a:t> is crystalline, we can use m</a:t>
            </a:r>
            <a:r>
              <a:rPr lang="en"/>
              <a:t>ultislice electron ptychography to resolve the Nb-ZrO</a:t>
            </a:r>
            <a:r>
              <a:rPr baseline="-25000" lang="en"/>
              <a:t>2</a:t>
            </a:r>
            <a:r>
              <a:rPr lang="en"/>
              <a:t> </a:t>
            </a:r>
            <a:br>
              <a:rPr lang="en"/>
            </a:br>
            <a:r>
              <a:rPr lang="en"/>
              <a:t>interface much more </a:t>
            </a:r>
            <a:br>
              <a:rPr lang="en"/>
            </a:br>
            <a:r>
              <a:rPr lang="en"/>
              <a:t>precisely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9"/>
          <p:cNvSpPr txBox="1"/>
          <p:nvPr/>
        </p:nvSpPr>
        <p:spPr>
          <a:xfrm>
            <a:off x="1905766" y="4215959"/>
            <a:ext cx="2454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3475" lIns="73475" spcFirstLastPara="1" rIns="73475" wrap="square" tIns="73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solidFill>
                  <a:srgbClr val="FFFFFF"/>
                </a:solidFill>
              </a:rPr>
              <a:t>B</a:t>
            </a:r>
            <a:endParaRPr sz="1447">
              <a:solidFill>
                <a:srgbClr val="FFFFFF"/>
              </a:solidFill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 rotWithShape="1">
          <a:blip r:embed="rId3">
            <a:alphaModFix/>
          </a:blip>
          <a:srcRect b="25345" l="0" r="31191" t="0"/>
          <a:stretch/>
        </p:blipFill>
        <p:spPr>
          <a:xfrm>
            <a:off x="6326556" y="2088393"/>
            <a:ext cx="2817455" cy="3055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9"/>
          <p:cNvSpPr/>
          <p:nvPr/>
        </p:nvSpPr>
        <p:spPr>
          <a:xfrm>
            <a:off x="6432545" y="4675099"/>
            <a:ext cx="810900" cy="46500"/>
          </a:xfrm>
          <a:prstGeom prst="rect">
            <a:avLst/>
          </a:prstGeom>
          <a:solidFill>
            <a:srgbClr val="FFFFFF"/>
          </a:solidFill>
          <a:ln cap="flat" cmpd="sng" w="120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800" lIns="115800" spcFirstLastPara="1" rIns="115800" wrap="square" tIns="115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/>
          </a:p>
        </p:txBody>
      </p:sp>
      <p:sp>
        <p:nvSpPr>
          <p:cNvPr id="252" name="Google Shape;252;p39"/>
          <p:cNvSpPr txBox="1"/>
          <p:nvPr/>
        </p:nvSpPr>
        <p:spPr>
          <a:xfrm>
            <a:off x="6266241" y="4664232"/>
            <a:ext cx="11550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3">
                <a:solidFill>
                  <a:srgbClr val="FFFFFF"/>
                </a:solidFill>
              </a:rPr>
              <a:t>1 nm</a:t>
            </a:r>
            <a:endParaRPr baseline="-25000" sz="1773">
              <a:solidFill>
                <a:srgbClr val="FFFFFF"/>
              </a:solidFill>
            </a:endParaRPr>
          </a:p>
        </p:txBody>
      </p:sp>
      <p:sp>
        <p:nvSpPr>
          <p:cNvPr id="253" name="Google Shape;253;p39"/>
          <p:cNvSpPr txBox="1"/>
          <p:nvPr/>
        </p:nvSpPr>
        <p:spPr>
          <a:xfrm>
            <a:off x="7625696" y="1987247"/>
            <a:ext cx="15183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26">
                <a:solidFill>
                  <a:srgbClr val="FFFFFF"/>
                </a:solidFill>
              </a:rPr>
              <a:t>Amorphous</a:t>
            </a:r>
            <a:br>
              <a:rPr lang="en" sz="1526">
                <a:solidFill>
                  <a:srgbClr val="FFFFFF"/>
                </a:solidFill>
              </a:rPr>
            </a:br>
            <a:r>
              <a:rPr lang="en" sz="2540">
                <a:solidFill>
                  <a:srgbClr val="FFFFFF"/>
                </a:solidFill>
              </a:rPr>
              <a:t>Nb</a:t>
            </a:r>
            <a:r>
              <a:rPr baseline="-25000" lang="en" sz="2540">
                <a:solidFill>
                  <a:srgbClr val="FFFFFF"/>
                </a:solidFill>
              </a:rPr>
              <a:t>2</a:t>
            </a:r>
            <a:r>
              <a:rPr lang="en" sz="2540">
                <a:solidFill>
                  <a:srgbClr val="FFFFFF"/>
                </a:solidFill>
              </a:rPr>
              <a:t>O</a:t>
            </a:r>
            <a:r>
              <a:rPr baseline="-25000" lang="en" sz="2540">
                <a:solidFill>
                  <a:srgbClr val="FFFFFF"/>
                </a:solidFill>
              </a:rPr>
              <a:t>5</a:t>
            </a:r>
            <a:endParaRPr baseline="-25000" sz="2540">
              <a:solidFill>
                <a:srgbClr val="FFFFFF"/>
              </a:solidFill>
            </a:endParaRPr>
          </a:p>
        </p:txBody>
      </p:sp>
      <p:sp>
        <p:nvSpPr>
          <p:cNvPr id="254" name="Google Shape;254;p39"/>
          <p:cNvSpPr txBox="1"/>
          <p:nvPr/>
        </p:nvSpPr>
        <p:spPr>
          <a:xfrm>
            <a:off x="8328898" y="4694324"/>
            <a:ext cx="8109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Nb</a:t>
            </a:r>
            <a:endParaRPr baseline="-25000"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analysis</a:t>
            </a:r>
            <a:endParaRPr/>
          </a:p>
        </p:txBody>
      </p:sp>
      <p:sp>
        <p:nvSpPr>
          <p:cNvPr id="260" name="Google Shape;26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of Nb native oxide surface shows fuzzy interface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Because ZrO</a:t>
            </a:r>
            <a:r>
              <a:rPr baseline="-25000" lang="en"/>
              <a:t>2</a:t>
            </a:r>
            <a:r>
              <a:rPr lang="en"/>
              <a:t> is crystalline, we can use multislice electron ptychography to resolve the Nb-ZrO</a:t>
            </a:r>
            <a:r>
              <a:rPr baseline="-25000" lang="en"/>
              <a:t>2</a:t>
            </a:r>
            <a:r>
              <a:rPr lang="en"/>
              <a:t> </a:t>
            </a:r>
            <a:br>
              <a:rPr lang="en"/>
            </a:br>
            <a:r>
              <a:rPr lang="en"/>
              <a:t>interface much more </a:t>
            </a:r>
            <a:br>
              <a:rPr lang="en"/>
            </a:br>
            <a:r>
              <a:rPr lang="en"/>
              <a:t>precisely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0"/>
          <p:cNvSpPr txBox="1"/>
          <p:nvPr/>
        </p:nvSpPr>
        <p:spPr>
          <a:xfrm>
            <a:off x="1905766" y="4215959"/>
            <a:ext cx="2454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3475" lIns="73475" spcFirstLastPara="1" rIns="73475" wrap="square" tIns="73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solidFill>
                  <a:srgbClr val="FFFFFF"/>
                </a:solidFill>
              </a:rPr>
              <a:t>B</a:t>
            </a:r>
            <a:endParaRPr sz="1447">
              <a:solidFill>
                <a:srgbClr val="FFFFFF"/>
              </a:solidFill>
            </a:endParaRPr>
          </a:p>
        </p:txBody>
      </p:sp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 b="25345" l="0" r="31191" t="0"/>
          <a:stretch/>
        </p:blipFill>
        <p:spPr>
          <a:xfrm>
            <a:off x="6326556" y="2088393"/>
            <a:ext cx="2817455" cy="305511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/>
          <p:nvPr/>
        </p:nvSpPr>
        <p:spPr>
          <a:xfrm>
            <a:off x="6432545" y="4675099"/>
            <a:ext cx="810900" cy="46500"/>
          </a:xfrm>
          <a:prstGeom prst="rect">
            <a:avLst/>
          </a:prstGeom>
          <a:solidFill>
            <a:srgbClr val="FFFFFF"/>
          </a:solidFill>
          <a:ln cap="flat" cmpd="sng" w="120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800" lIns="115800" spcFirstLastPara="1" rIns="115800" wrap="square" tIns="115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/>
          </a:p>
        </p:txBody>
      </p:sp>
      <p:sp>
        <p:nvSpPr>
          <p:cNvPr id="264" name="Google Shape;264;p40"/>
          <p:cNvSpPr txBox="1"/>
          <p:nvPr/>
        </p:nvSpPr>
        <p:spPr>
          <a:xfrm>
            <a:off x="6266241" y="4664232"/>
            <a:ext cx="11550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3">
                <a:solidFill>
                  <a:srgbClr val="FFFFFF"/>
                </a:solidFill>
              </a:rPr>
              <a:t>1 nm</a:t>
            </a:r>
            <a:endParaRPr baseline="-25000" sz="1773">
              <a:solidFill>
                <a:srgbClr val="FFFFFF"/>
              </a:solidFill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7625696" y="1987247"/>
            <a:ext cx="15183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26">
                <a:solidFill>
                  <a:srgbClr val="FFFFFF"/>
                </a:solidFill>
              </a:rPr>
              <a:t>Amorphous</a:t>
            </a:r>
            <a:br>
              <a:rPr lang="en" sz="1526">
                <a:solidFill>
                  <a:srgbClr val="FFFFFF"/>
                </a:solidFill>
              </a:rPr>
            </a:br>
            <a:r>
              <a:rPr lang="en" sz="2540">
                <a:solidFill>
                  <a:srgbClr val="FFFFFF"/>
                </a:solidFill>
              </a:rPr>
              <a:t>Nb</a:t>
            </a:r>
            <a:r>
              <a:rPr baseline="-25000" lang="en" sz="2540">
                <a:solidFill>
                  <a:srgbClr val="FFFFFF"/>
                </a:solidFill>
              </a:rPr>
              <a:t>2</a:t>
            </a:r>
            <a:r>
              <a:rPr lang="en" sz="2540">
                <a:solidFill>
                  <a:srgbClr val="FFFFFF"/>
                </a:solidFill>
              </a:rPr>
              <a:t>O</a:t>
            </a:r>
            <a:r>
              <a:rPr baseline="-25000" lang="en" sz="2540">
                <a:solidFill>
                  <a:srgbClr val="FFFFFF"/>
                </a:solidFill>
              </a:rPr>
              <a:t>5</a:t>
            </a:r>
            <a:endParaRPr baseline="-25000" sz="2540">
              <a:solidFill>
                <a:srgbClr val="FFFFFF"/>
              </a:solidFill>
            </a:endParaRPr>
          </a:p>
        </p:txBody>
      </p:sp>
      <p:sp>
        <p:nvSpPr>
          <p:cNvPr id="266" name="Google Shape;266;p40"/>
          <p:cNvSpPr txBox="1"/>
          <p:nvPr/>
        </p:nvSpPr>
        <p:spPr>
          <a:xfrm>
            <a:off x="8328898" y="4694324"/>
            <a:ext cx="8109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Nb</a:t>
            </a:r>
            <a:endParaRPr baseline="-25000" sz="1600">
              <a:solidFill>
                <a:srgbClr val="FFFFFF"/>
              </a:solidFill>
            </a:endParaRPr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500" y="2117538"/>
            <a:ext cx="2988426" cy="299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analysis</a:t>
            </a:r>
            <a:endParaRPr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of Nb native oxide surface shows fuzzy interface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Because ZrO</a:t>
            </a:r>
            <a:r>
              <a:rPr baseline="-25000" lang="en"/>
              <a:t>2</a:t>
            </a:r>
            <a:r>
              <a:rPr lang="en"/>
              <a:t> is crystalline, we can use multislice electron ptychography to resolve the Nb-ZrO</a:t>
            </a:r>
            <a:r>
              <a:rPr baseline="-25000" lang="en"/>
              <a:t>2</a:t>
            </a:r>
            <a:r>
              <a:rPr lang="en"/>
              <a:t> </a:t>
            </a:r>
            <a:br>
              <a:rPr lang="en"/>
            </a:br>
            <a:r>
              <a:rPr lang="en"/>
              <a:t>interface much more </a:t>
            </a:r>
            <a:br>
              <a:rPr lang="en"/>
            </a:br>
            <a:r>
              <a:rPr lang="en"/>
              <a:t>precisely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1"/>
          <p:cNvSpPr txBox="1"/>
          <p:nvPr/>
        </p:nvSpPr>
        <p:spPr>
          <a:xfrm>
            <a:off x="1905766" y="4215959"/>
            <a:ext cx="2454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3475" lIns="73475" spcFirstLastPara="1" rIns="73475" wrap="square" tIns="73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solidFill>
                  <a:srgbClr val="FFFFFF"/>
                </a:solidFill>
              </a:rPr>
              <a:t>B</a:t>
            </a:r>
            <a:endParaRPr sz="1447">
              <a:solidFill>
                <a:srgbClr val="FFFFFF"/>
              </a:solidFill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b="25345" l="0" r="31191" t="0"/>
          <a:stretch/>
        </p:blipFill>
        <p:spPr>
          <a:xfrm>
            <a:off x="6326556" y="2088393"/>
            <a:ext cx="2817455" cy="305511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1"/>
          <p:cNvSpPr/>
          <p:nvPr/>
        </p:nvSpPr>
        <p:spPr>
          <a:xfrm>
            <a:off x="6432545" y="4675099"/>
            <a:ext cx="810900" cy="46500"/>
          </a:xfrm>
          <a:prstGeom prst="rect">
            <a:avLst/>
          </a:prstGeom>
          <a:solidFill>
            <a:srgbClr val="FFFFFF"/>
          </a:solidFill>
          <a:ln cap="flat" cmpd="sng" w="120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800" lIns="115800" spcFirstLastPara="1" rIns="115800" wrap="square" tIns="115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3"/>
          </a:p>
        </p:txBody>
      </p:sp>
      <p:sp>
        <p:nvSpPr>
          <p:cNvPr id="277" name="Google Shape;277;p41"/>
          <p:cNvSpPr txBox="1"/>
          <p:nvPr/>
        </p:nvSpPr>
        <p:spPr>
          <a:xfrm>
            <a:off x="6266241" y="4664232"/>
            <a:ext cx="11550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3">
                <a:solidFill>
                  <a:srgbClr val="FFFFFF"/>
                </a:solidFill>
              </a:rPr>
              <a:t>1 nm</a:t>
            </a:r>
            <a:endParaRPr baseline="-25000" sz="1773">
              <a:solidFill>
                <a:srgbClr val="FFFFFF"/>
              </a:solidFill>
            </a:endParaRPr>
          </a:p>
        </p:txBody>
      </p:sp>
      <p:sp>
        <p:nvSpPr>
          <p:cNvPr id="278" name="Google Shape;278;p41"/>
          <p:cNvSpPr txBox="1"/>
          <p:nvPr/>
        </p:nvSpPr>
        <p:spPr>
          <a:xfrm>
            <a:off x="7625696" y="1987247"/>
            <a:ext cx="15183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26">
                <a:solidFill>
                  <a:srgbClr val="FFFFFF"/>
                </a:solidFill>
              </a:rPr>
              <a:t>Amorphous</a:t>
            </a:r>
            <a:br>
              <a:rPr lang="en" sz="1526">
                <a:solidFill>
                  <a:srgbClr val="FFFFFF"/>
                </a:solidFill>
              </a:rPr>
            </a:br>
            <a:r>
              <a:rPr lang="en" sz="2540">
                <a:solidFill>
                  <a:srgbClr val="FFFFFF"/>
                </a:solidFill>
              </a:rPr>
              <a:t>Nb</a:t>
            </a:r>
            <a:r>
              <a:rPr baseline="-25000" lang="en" sz="2540">
                <a:solidFill>
                  <a:srgbClr val="FFFFFF"/>
                </a:solidFill>
              </a:rPr>
              <a:t>2</a:t>
            </a:r>
            <a:r>
              <a:rPr lang="en" sz="2540">
                <a:solidFill>
                  <a:srgbClr val="FFFFFF"/>
                </a:solidFill>
              </a:rPr>
              <a:t>O</a:t>
            </a:r>
            <a:r>
              <a:rPr baseline="-25000" lang="en" sz="2540">
                <a:solidFill>
                  <a:srgbClr val="FFFFFF"/>
                </a:solidFill>
              </a:rPr>
              <a:t>5</a:t>
            </a:r>
            <a:endParaRPr baseline="-25000" sz="2540">
              <a:solidFill>
                <a:srgbClr val="FFFFFF"/>
              </a:solidFill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8328898" y="4694324"/>
            <a:ext cx="8109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72500" lIns="72500" spcFirstLastPara="1" rIns="72500" wrap="square" tIns="72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Nb</a:t>
            </a:r>
            <a:endParaRPr baseline="-25000" sz="1600">
              <a:solidFill>
                <a:srgbClr val="FFFFFF"/>
              </a:solidFill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500" y="2117538"/>
            <a:ext cx="2988426" cy="299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1"/>
          <p:cNvSpPr txBox="1"/>
          <p:nvPr/>
        </p:nvSpPr>
        <p:spPr>
          <a:xfrm>
            <a:off x="1176400" y="2948650"/>
            <a:ext cx="1538100" cy="2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Monoclinic structure clearly visible</a:t>
            </a:r>
            <a:br>
              <a:rPr lang="en">
                <a:solidFill>
                  <a:schemeClr val="dk2"/>
                </a:solidFill>
              </a:rPr>
            </a:b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Slight disorder apparent in substrate</a:t>
            </a:r>
            <a:br>
              <a:rPr lang="en">
                <a:solidFill>
                  <a:schemeClr val="dk2"/>
                </a:solidFill>
              </a:rPr>
            </a:br>
            <a:r>
              <a:rPr lang="en">
                <a:solidFill>
                  <a:schemeClr val="dk2"/>
                </a:solidFill>
              </a:rPr>
              <a:t>near interface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Prevent oxygen diffusion to substrate</a:t>
            </a:r>
            <a:endParaRPr>
              <a:solidFill>
                <a:srgbClr val="CB6D0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Non-reactive with atmosphere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of lossy defects</a:t>
            </a:r>
            <a:endParaRPr>
              <a:solidFill>
                <a:srgbClr val="CB6D0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Non-reactive with substrate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analysis</a:t>
            </a:r>
            <a:endParaRPr/>
          </a:p>
        </p:txBody>
      </p:sp>
      <p:sp>
        <p:nvSpPr>
          <p:cNvPr id="287" name="Google Shape;28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of Nb native oxide surface shows fuzzy interface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Because ZrO</a:t>
            </a:r>
            <a:r>
              <a:rPr baseline="-25000" lang="en"/>
              <a:t>2</a:t>
            </a:r>
            <a:r>
              <a:rPr lang="en"/>
              <a:t> is crystalline, we can use multislice electron ptychography to resolve the Nb-ZrO</a:t>
            </a:r>
            <a:r>
              <a:rPr baseline="-25000" lang="en"/>
              <a:t>2</a:t>
            </a:r>
            <a:r>
              <a:rPr lang="en"/>
              <a:t> </a:t>
            </a:r>
            <a:br>
              <a:rPr lang="en"/>
            </a:br>
            <a:r>
              <a:rPr lang="en"/>
              <a:t>interface much more </a:t>
            </a:r>
            <a:br>
              <a:rPr lang="en"/>
            </a:br>
            <a:r>
              <a:rPr lang="en"/>
              <a:t>precisely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2"/>
          <p:cNvSpPr txBox="1"/>
          <p:nvPr/>
        </p:nvSpPr>
        <p:spPr>
          <a:xfrm>
            <a:off x="1905766" y="4215959"/>
            <a:ext cx="2454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3475" lIns="73475" spcFirstLastPara="1" rIns="73475" wrap="square" tIns="73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solidFill>
                  <a:srgbClr val="FFFFFF"/>
                </a:solidFill>
              </a:rPr>
              <a:t>B</a:t>
            </a:r>
            <a:endParaRPr sz="1447">
              <a:solidFill>
                <a:srgbClr val="FFFFFF"/>
              </a:solidFill>
            </a:endParaRPr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600" y="3017878"/>
            <a:ext cx="2119675" cy="21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0" y="3305273"/>
            <a:ext cx="13425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Monoclinic structure clearly visible</a:t>
            </a:r>
            <a:br>
              <a:rPr lang="en" sz="1200">
                <a:solidFill>
                  <a:schemeClr val="dk2"/>
                </a:solidFill>
              </a:rPr>
            </a:br>
            <a:br>
              <a:rPr lang="en" sz="12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Slight disorder apparent in substrate</a:t>
            </a:r>
            <a:br>
              <a:rPr lang="en" sz="1200">
                <a:solidFill>
                  <a:schemeClr val="dk2"/>
                </a:solidFill>
              </a:rPr>
            </a:br>
            <a:r>
              <a:rPr lang="en" sz="1200">
                <a:solidFill>
                  <a:schemeClr val="dk2"/>
                </a:solidFill>
              </a:rPr>
              <a:t>near interface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91" name="Google Shape;291;p42"/>
          <p:cNvPicPr preferRelativeResize="0"/>
          <p:nvPr/>
        </p:nvPicPr>
        <p:blipFill rotWithShape="1">
          <a:blip r:embed="rId4">
            <a:alphaModFix/>
          </a:blip>
          <a:srcRect b="0" l="0" r="42443" t="0"/>
          <a:stretch/>
        </p:blipFill>
        <p:spPr>
          <a:xfrm>
            <a:off x="4471850" y="2523675"/>
            <a:ext cx="4672148" cy="2619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4572000" y="2137650"/>
            <a:ext cx="44778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Overall thickness similar to Nb native oxide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analysis</a:t>
            </a:r>
            <a:endParaRPr/>
          </a:p>
        </p:txBody>
      </p:sp>
      <p:sp>
        <p:nvSpPr>
          <p:cNvPr id="298" name="Google Shape;29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 section of Nb native oxide surface shows fuzzy interface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Because ZrO</a:t>
            </a:r>
            <a:r>
              <a:rPr baseline="-25000" lang="en"/>
              <a:t>2</a:t>
            </a:r>
            <a:r>
              <a:rPr lang="en"/>
              <a:t> is crystalline, we can use multislice electron ptychography to resolve the Nb-ZrO</a:t>
            </a:r>
            <a:r>
              <a:rPr baseline="-25000" lang="en"/>
              <a:t>2</a:t>
            </a:r>
            <a:r>
              <a:rPr lang="en"/>
              <a:t> </a:t>
            </a:r>
            <a:br>
              <a:rPr lang="en"/>
            </a:br>
            <a:r>
              <a:rPr lang="en"/>
              <a:t>interface much more </a:t>
            </a:r>
            <a:br>
              <a:rPr lang="en"/>
            </a:br>
            <a:r>
              <a:rPr lang="en"/>
              <a:t>precisely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3"/>
          <p:cNvSpPr txBox="1"/>
          <p:nvPr/>
        </p:nvSpPr>
        <p:spPr>
          <a:xfrm>
            <a:off x="1905766" y="4215959"/>
            <a:ext cx="245400" cy="2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3475" lIns="73475" spcFirstLastPara="1" rIns="73475" wrap="square" tIns="73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solidFill>
                  <a:srgbClr val="FFFFFF"/>
                </a:solidFill>
              </a:rPr>
              <a:t>B</a:t>
            </a:r>
            <a:endParaRPr sz="1447">
              <a:solidFill>
                <a:srgbClr val="FFFFFF"/>
              </a:solidFill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4807639" y="2250026"/>
            <a:ext cx="44778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Overall thickness similar to Nb native oxide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124" y="3047525"/>
            <a:ext cx="3167624" cy="209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150" y="2681925"/>
            <a:ext cx="4035851" cy="246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3"/>
          <p:cNvSpPr txBox="1"/>
          <p:nvPr/>
        </p:nvSpPr>
        <p:spPr>
          <a:xfrm>
            <a:off x="5112" y="3259500"/>
            <a:ext cx="1538100" cy="1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Disordered interfacial layer remains relatively thin near capping layer grain boundaries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309" name="Google Shape;309;p44"/>
          <p:cNvSpPr txBox="1"/>
          <p:nvPr>
            <p:ph idx="1" type="body"/>
          </p:nvPr>
        </p:nvSpPr>
        <p:spPr>
          <a:xfrm>
            <a:off x="311700" y="1152475"/>
            <a:ext cx="8520600" cy="3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Intrinsic properties of ZrO</a:t>
            </a:r>
            <a:r>
              <a:rPr baseline="-25000" lang="en"/>
              <a:t>2</a:t>
            </a:r>
            <a:r>
              <a:rPr lang="en"/>
              <a:t> make it an excellent capping layer for Nb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Crystallinity and suboxide elimination require vacuum annealing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Still room for further improvement/optimization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Capping layer inhibits precipitate formation?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Unexpected but welcome side-effect. More study needed!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Potential for low residual/high Q after 800C bake </a:t>
            </a:r>
            <a:r>
              <a:rPr i="1" lang="en" u="sng"/>
              <a:t>with no post-bake chemistry</a:t>
            </a:r>
            <a:r>
              <a:rPr lang="en"/>
              <a:t>?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RF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flat sample plate on sample host cavity soon!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Scaling to 3D cavities with CVD ZrO</a:t>
            </a:r>
            <a:r>
              <a:rPr baseline="-25000" lang="en"/>
              <a:t>2</a:t>
            </a:r>
            <a:endParaRPr baseline="-25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slide: We are still trying Zr doping!</a:t>
            </a:r>
            <a:endParaRPr/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Idea is to tune MFP in analogy to N-doping, and gain slight Tc enhancement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process to N-doping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Doping under optimized furnace conditions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Short EP to remove damaged surface layer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slide: We are still trying Zr doping!</a:t>
            </a:r>
            <a:endParaRPr/>
          </a:p>
        </p:txBody>
      </p:sp>
      <p:sp>
        <p:nvSpPr>
          <p:cNvPr id="321" name="Google Shape;321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Idea is to tune MFP in analogy to N-doping, and gain slight Tc enhancement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process to N-doping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Doping under optimized furnace conditions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Short EP to remove damaged surface layer</a:t>
            </a:r>
            <a:br>
              <a:rPr lang="en"/>
            </a:b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8225" y="2849350"/>
            <a:ext cx="2515776" cy="22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225" y="2849350"/>
            <a:ext cx="2575773" cy="2257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/>
        </p:nvSpPr>
        <p:spPr>
          <a:xfrm>
            <a:off x="4834175" y="3004800"/>
            <a:ext cx="4860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Nb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7956000" y="3004800"/>
            <a:ext cx="4860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Zr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97225" y="3747150"/>
            <a:ext cx="38001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Compositional analysis</a:t>
            </a:r>
            <a:br>
              <a:rPr lang="en" sz="1800">
                <a:solidFill>
                  <a:schemeClr val="dk2"/>
                </a:solidFill>
              </a:rPr>
            </a:b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Metal alloy:	92.6% Nb, 7.4% Zr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Oxide: 		85.8% Nb, 14.2% Zr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slide: We are still trying Zr doping!</a:t>
            </a:r>
            <a:endParaRPr/>
          </a:p>
        </p:txBody>
      </p:sp>
      <p:sp>
        <p:nvSpPr>
          <p:cNvPr id="332" name="Google Shape;33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Idea is to tune MFP in analogy to N-doping, and gain slight Tc enhancement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process to N-doping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Doping under optimized furnace conditions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Short EP to remove damaged surface layer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RF test soon!</a:t>
            </a:r>
            <a:endParaRPr/>
          </a:p>
        </p:txBody>
      </p:sp>
      <p:pic>
        <p:nvPicPr>
          <p:cNvPr id="333" name="Google Shape;3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8225" y="2849350"/>
            <a:ext cx="2515776" cy="22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225" y="2849350"/>
            <a:ext cx="2575773" cy="225742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7"/>
          <p:cNvSpPr txBox="1"/>
          <p:nvPr/>
        </p:nvSpPr>
        <p:spPr>
          <a:xfrm>
            <a:off x="4834175" y="3004800"/>
            <a:ext cx="4860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Nb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7956000" y="3004800"/>
            <a:ext cx="4860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Zr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97225" y="3747150"/>
            <a:ext cx="38001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Compositional analysis</a:t>
            </a:r>
            <a:br>
              <a:rPr lang="en" sz="1800">
                <a:solidFill>
                  <a:schemeClr val="dk2"/>
                </a:solidFill>
              </a:rPr>
            </a:b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Metal alloy:	92.6% Nb, 7.4% Zr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Oxide: 		85.8% Nb, 14.2% Zr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17375"/>
            <a:ext cx="8839204" cy="412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17375"/>
            <a:ext cx="8839204" cy="412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EELS analysis of cross section shows excellent match with monoclinic ZrO</a:t>
            </a:r>
            <a:r>
              <a:rPr baseline="-25000" lang="en"/>
              <a:t>2</a:t>
            </a:r>
            <a:endParaRPr baseline="-25000"/>
          </a:p>
        </p:txBody>
      </p:sp>
      <p:pic>
        <p:nvPicPr>
          <p:cNvPr id="353" name="Google Shape;35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32411"/>
            <a:ext cx="9144003" cy="291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0"/>
          <p:cNvSpPr txBox="1"/>
          <p:nvPr/>
        </p:nvSpPr>
        <p:spPr>
          <a:xfrm>
            <a:off x="2014952" y="4356950"/>
            <a:ext cx="5304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5nm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5" name="Google Shape;355;p50"/>
          <p:cNvSpPr txBox="1"/>
          <p:nvPr/>
        </p:nvSpPr>
        <p:spPr>
          <a:xfrm>
            <a:off x="5048427" y="4356950"/>
            <a:ext cx="5304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5nm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150" y="304800"/>
            <a:ext cx="629984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1"/>
          <p:cNvSpPr/>
          <p:nvPr/>
        </p:nvSpPr>
        <p:spPr>
          <a:xfrm>
            <a:off x="194425" y="2943040"/>
            <a:ext cx="2218250" cy="335825"/>
          </a:xfrm>
          <a:custGeom>
            <a:rect b="b" l="l" r="r" t="t"/>
            <a:pathLst>
              <a:path extrusionOk="0" h="13433" w="88730">
                <a:moveTo>
                  <a:pt x="0" y="0"/>
                </a:moveTo>
                <a:lnTo>
                  <a:pt x="35351" y="0"/>
                </a:lnTo>
                <a:lnTo>
                  <a:pt x="54793" y="13433"/>
                </a:lnTo>
                <a:lnTo>
                  <a:pt x="88730" y="13080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62" name="Google Shape;362;p51"/>
          <p:cNvCxnSpPr/>
          <p:nvPr/>
        </p:nvCxnSpPr>
        <p:spPr>
          <a:xfrm rot="10800000">
            <a:off x="1264825" y="3278865"/>
            <a:ext cx="0" cy="54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51"/>
          <p:cNvSpPr txBox="1"/>
          <p:nvPr/>
        </p:nvSpPr>
        <p:spPr>
          <a:xfrm>
            <a:off x="408800" y="4039915"/>
            <a:ext cx="15942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low energy facet forms near GB?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364" name="Google Shape;364;p51"/>
          <p:cNvCxnSpPr/>
          <p:nvPr/>
        </p:nvCxnSpPr>
        <p:spPr>
          <a:xfrm flipH="1">
            <a:off x="1549050" y="3274815"/>
            <a:ext cx="10800" cy="58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65" name="Google Shape;36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0" y="432574"/>
            <a:ext cx="2693591" cy="202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Prevent oxygen diffusion to substrate</a:t>
            </a:r>
            <a:endParaRPr>
              <a:solidFill>
                <a:srgbClr val="CB6D0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Non-reactive with atmosphere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of lossy defects</a:t>
            </a:r>
            <a:endParaRPr>
              <a:solidFill>
                <a:srgbClr val="CB6D0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Non-reactive with substrate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Most of all…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a practical deposition/growth process that does not trap excess oxygen or other impurities at the interface with the substrate!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Prevent oxygen diffusion to substrate </a:t>
            </a:r>
            <a:r>
              <a:rPr lang="en">
                <a:solidFill>
                  <a:srgbClr val="CB6D04"/>
                </a:solidFill>
              </a:rPr>
              <a:t>&lt;- oxygen vacancies</a:t>
            </a:r>
            <a:endParaRPr>
              <a:solidFill>
                <a:srgbClr val="CB6D0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Non-reactive with atmosphere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Free of lossy defects </a:t>
            </a:r>
            <a:r>
              <a:rPr lang="en">
                <a:solidFill>
                  <a:srgbClr val="CB6D04"/>
                </a:solidFill>
              </a:rPr>
              <a:t>&lt;- oxygen vacancies</a:t>
            </a:r>
            <a:endParaRPr>
              <a:solidFill>
                <a:srgbClr val="CB6D0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Non-reactive with substrate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Most of all…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a practical deposition/growth process that does not trap excess oxygen or other impurities at the interface with the substrate!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in simple binary </a:t>
            </a:r>
            <a:br>
              <a:rPr lang="en" sz="1600"/>
            </a:br>
            <a:r>
              <a:rPr lang="en" sz="1600"/>
              <a:t>oxides depend on</a:t>
            </a:r>
            <a:br>
              <a:rPr lang="en" sz="1600"/>
            </a:br>
            <a:r>
              <a:rPr lang="en" sz="1600"/>
              <a:t>oxygen chemical potential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in simple binary </a:t>
            </a:r>
            <a:br>
              <a:rPr lang="en" sz="1600"/>
            </a:br>
            <a:r>
              <a:rPr lang="en" sz="1600"/>
              <a:t>oxides depend on</a:t>
            </a:r>
            <a:br>
              <a:rPr lang="en" sz="1600"/>
            </a:br>
            <a:r>
              <a:rPr lang="en" sz="1600"/>
              <a:t>oxygen chemical potential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Oxygen-poor conditions</a:t>
            </a:r>
            <a:br>
              <a:rPr lang="en" sz="1600"/>
            </a:br>
            <a:r>
              <a:rPr lang="en" sz="1600"/>
              <a:t>result in oxygen vacancies,</a:t>
            </a:r>
            <a:br>
              <a:rPr lang="en" sz="1600"/>
            </a:br>
            <a:r>
              <a:rPr lang="en" sz="1600"/>
              <a:t>oxygen-rich conditions</a:t>
            </a:r>
            <a:br>
              <a:rPr lang="en" sz="1600"/>
            </a:br>
            <a:r>
              <a:rPr lang="en" sz="1600"/>
              <a:t>result in metal vacancies</a:t>
            </a:r>
            <a:endParaRPr sz="1600"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842" y="1500638"/>
            <a:ext cx="4910329" cy="369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in simple binary </a:t>
            </a:r>
            <a:br>
              <a:rPr lang="en" sz="1600"/>
            </a:br>
            <a:r>
              <a:rPr lang="en" sz="1600"/>
              <a:t>oxides depend on</a:t>
            </a:r>
            <a:br>
              <a:rPr lang="en" sz="1600"/>
            </a:br>
            <a:r>
              <a:rPr lang="en" sz="1600"/>
              <a:t>oxygen chemical potential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Oxygen-poor conditions</a:t>
            </a:r>
            <a:br>
              <a:rPr lang="en" sz="1600"/>
            </a:br>
            <a:r>
              <a:rPr lang="en" sz="1600"/>
              <a:t>result in oxygen vacancies,</a:t>
            </a:r>
            <a:br>
              <a:rPr lang="en" sz="1600"/>
            </a:br>
            <a:r>
              <a:rPr lang="en" sz="1600"/>
              <a:t>oxygen-rich conditions</a:t>
            </a:r>
            <a:br>
              <a:rPr lang="en" sz="1600"/>
            </a:br>
            <a:r>
              <a:rPr lang="en" sz="1600"/>
              <a:t>result in metal vacancies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may make the </a:t>
            </a:r>
            <a:br>
              <a:rPr lang="en" sz="1600"/>
            </a:br>
            <a:r>
              <a:rPr lang="en" sz="1600"/>
              <a:t>oxide a less effective diffusion </a:t>
            </a:r>
            <a:br>
              <a:rPr lang="en" sz="1600"/>
            </a:br>
            <a:r>
              <a:rPr lang="en" sz="1600"/>
              <a:t>barrier, and may cause RF losses</a:t>
            </a:r>
            <a:endParaRPr sz="1600"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842" y="1500638"/>
            <a:ext cx="4910329" cy="369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properties are desirable in a capping layer?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in simple binary </a:t>
            </a:r>
            <a:br>
              <a:rPr lang="en" sz="1600"/>
            </a:br>
            <a:r>
              <a:rPr lang="en" sz="1600"/>
              <a:t>oxides depend on</a:t>
            </a:r>
            <a:br>
              <a:rPr lang="en" sz="1600"/>
            </a:br>
            <a:r>
              <a:rPr lang="en" sz="1600"/>
              <a:t>oxygen chemical potential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Oxygen-poor conditions</a:t>
            </a:r>
            <a:br>
              <a:rPr lang="en" sz="1600"/>
            </a:br>
            <a:r>
              <a:rPr lang="en" sz="1600"/>
              <a:t>result in oxygen vacancies,</a:t>
            </a:r>
            <a:br>
              <a:rPr lang="en" sz="1600"/>
            </a:br>
            <a:r>
              <a:rPr lang="en" sz="1600"/>
              <a:t>oxygen-rich conditions</a:t>
            </a:r>
            <a:br>
              <a:rPr lang="en" sz="1600"/>
            </a:br>
            <a:r>
              <a:rPr lang="en" sz="1600"/>
              <a:t>result in metal vacancies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Defects may make the </a:t>
            </a:r>
            <a:br>
              <a:rPr lang="en" sz="1600"/>
            </a:br>
            <a:r>
              <a:rPr lang="en" sz="1600"/>
              <a:t>oxide a less effective diffusion </a:t>
            </a:r>
            <a:br>
              <a:rPr lang="en" sz="1600"/>
            </a:br>
            <a:r>
              <a:rPr lang="en" sz="1600"/>
              <a:t>barrier, and may cause RF losses</a:t>
            </a:r>
            <a:endParaRPr sz="160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218" y="1496450"/>
            <a:ext cx="5120641" cy="369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