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969" r:id="rId2"/>
  </p:sldMasterIdLst>
  <p:notesMasterIdLst>
    <p:notesMasterId r:id="rId22"/>
  </p:notesMasterIdLst>
  <p:sldIdLst>
    <p:sldId id="374" r:id="rId3"/>
    <p:sldId id="2147483645" r:id="rId4"/>
    <p:sldId id="375" r:id="rId5"/>
    <p:sldId id="2147483646" r:id="rId6"/>
    <p:sldId id="2147483647" r:id="rId7"/>
    <p:sldId id="398" r:id="rId8"/>
    <p:sldId id="400" r:id="rId9"/>
    <p:sldId id="263" r:id="rId10"/>
    <p:sldId id="266" r:id="rId11"/>
    <p:sldId id="267" r:id="rId12"/>
    <p:sldId id="264" r:id="rId13"/>
    <p:sldId id="265" r:id="rId14"/>
    <p:sldId id="257" r:id="rId15"/>
    <p:sldId id="406" r:id="rId16"/>
    <p:sldId id="260" r:id="rId17"/>
    <p:sldId id="261" r:id="rId18"/>
    <p:sldId id="258" r:id="rId19"/>
    <p:sldId id="409"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B22C"/>
    <a:srgbClr val="000000"/>
    <a:srgbClr val="FED141"/>
    <a:srgbClr val="002855"/>
    <a:srgbClr val="36573B"/>
    <a:srgbClr val="4C8C2B"/>
    <a:srgbClr val="B94700"/>
    <a:srgbClr val="C3CAD1"/>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2FE5C-0760-46E5-BA76-2762E3D96E65}" v="2" dt="2026-06-05T19:14:42.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7" autoAdjust="0"/>
    <p:restoredTop sz="83624" autoAdjust="0"/>
  </p:normalViewPr>
  <p:slideViewPr>
    <p:cSldViewPr snapToGrid="0">
      <p:cViewPr varScale="1">
        <p:scale>
          <a:sx n="92" d="100"/>
          <a:sy n="92" d="100"/>
        </p:scale>
        <p:origin x="4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Bafia" userId="62ca80ec-ea2f-4a01-b6b3-7e06f7beff2b" providerId="ADAL" clId="{28131606-8A95-48CD-BEA2-8F8CC79A337A}"/>
    <pc:docChg chg="modSld">
      <pc:chgData name="Daniel Bafia" userId="62ca80ec-ea2f-4a01-b6b3-7e06f7beff2b" providerId="ADAL" clId="{28131606-8A95-48CD-BEA2-8F8CC79A337A}" dt="2026-06-05T19:14:52.774" v="6" actId="20577"/>
      <pc:docMkLst>
        <pc:docMk/>
      </pc:docMkLst>
      <pc:sldChg chg="modNotesTx">
        <pc:chgData name="Daniel Bafia" userId="62ca80ec-ea2f-4a01-b6b3-7e06f7beff2b" providerId="ADAL" clId="{28131606-8A95-48CD-BEA2-8F8CC79A337A}" dt="2026-06-05T19:14:35.231" v="5" actId="20577"/>
        <pc:sldMkLst>
          <pc:docMk/>
          <pc:sldMk cId="2313228551" sldId="263"/>
        </pc:sldMkLst>
      </pc:sldChg>
      <pc:sldChg chg="modNotesTx">
        <pc:chgData name="Daniel Bafia" userId="62ca80ec-ea2f-4a01-b6b3-7e06f7beff2b" providerId="ADAL" clId="{28131606-8A95-48CD-BEA2-8F8CC79A337A}" dt="2026-06-05T19:14:52.774" v="6" actId="20577"/>
        <pc:sldMkLst>
          <pc:docMk/>
          <pc:sldMk cId="2934308801" sldId="374"/>
        </pc:sldMkLst>
      </pc:sldChg>
      <pc:sldChg chg="modNotesTx">
        <pc:chgData name="Daniel Bafia" userId="62ca80ec-ea2f-4a01-b6b3-7e06f7beff2b" providerId="ADAL" clId="{28131606-8A95-48CD-BEA2-8F8CC79A337A}" dt="2026-06-05T19:14:27.124" v="2" actId="20577"/>
        <pc:sldMkLst>
          <pc:docMk/>
          <pc:sldMk cId="1833865575" sldId="375"/>
        </pc:sldMkLst>
      </pc:sldChg>
      <pc:sldChg chg="modNotesTx">
        <pc:chgData name="Daniel Bafia" userId="62ca80ec-ea2f-4a01-b6b3-7e06f7beff2b" providerId="ADAL" clId="{28131606-8A95-48CD-BEA2-8F8CC79A337A}" dt="2026-06-05T19:14:33.528" v="4" actId="20577"/>
        <pc:sldMkLst>
          <pc:docMk/>
          <pc:sldMk cId="2939850555" sldId="400"/>
        </pc:sldMkLst>
      </pc:sldChg>
      <pc:sldChg chg="modNotesTx">
        <pc:chgData name="Daniel Bafia" userId="62ca80ec-ea2f-4a01-b6b3-7e06f7beff2b" providerId="ADAL" clId="{28131606-8A95-48CD-BEA2-8F8CC79A337A}" dt="2026-06-05T19:14:25.436" v="1" actId="20577"/>
        <pc:sldMkLst>
          <pc:docMk/>
          <pc:sldMk cId="1931247148" sldId="2147483645"/>
        </pc:sldMkLst>
      </pc:sldChg>
      <pc:sldChg chg="modNotesTx">
        <pc:chgData name="Daniel Bafia" userId="62ca80ec-ea2f-4a01-b6b3-7e06f7beff2b" providerId="ADAL" clId="{28131606-8A95-48CD-BEA2-8F8CC79A337A}" dt="2026-06-05T19:14:30.138" v="3" actId="20577"/>
        <pc:sldMkLst>
          <pc:docMk/>
          <pc:sldMk cId="4070615117" sldId="21474836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a:t>
            </a:fld>
            <a:endParaRPr lang="en-US"/>
          </a:p>
        </p:txBody>
      </p:sp>
    </p:spTree>
    <p:extLst>
      <p:ext uri="{BB962C8B-B14F-4D97-AF65-F5344CB8AC3E}">
        <p14:creationId xmlns:p14="http://schemas.microsoft.com/office/powerpoint/2010/main" val="1468904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18</a:t>
            </a:fld>
            <a:endParaRPr lang="en-US"/>
          </a:p>
        </p:txBody>
      </p:sp>
    </p:spTree>
    <p:extLst>
      <p:ext uri="{BB962C8B-B14F-4D97-AF65-F5344CB8AC3E}">
        <p14:creationId xmlns:p14="http://schemas.microsoft.com/office/powerpoint/2010/main" val="125783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a:t>
            </a:fld>
            <a:endParaRPr lang="en-US"/>
          </a:p>
        </p:txBody>
      </p:sp>
    </p:spTree>
    <p:extLst>
      <p:ext uri="{BB962C8B-B14F-4D97-AF65-F5344CB8AC3E}">
        <p14:creationId xmlns:p14="http://schemas.microsoft.com/office/powerpoint/2010/main" val="81419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3</a:t>
            </a:fld>
            <a:endParaRPr lang="en-US"/>
          </a:p>
        </p:txBody>
      </p:sp>
    </p:spTree>
    <p:extLst>
      <p:ext uri="{BB962C8B-B14F-4D97-AF65-F5344CB8AC3E}">
        <p14:creationId xmlns:p14="http://schemas.microsoft.com/office/powerpoint/2010/main" val="55154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4</a:t>
            </a:fld>
            <a:endParaRPr lang="en-US"/>
          </a:p>
        </p:txBody>
      </p:sp>
    </p:spTree>
    <p:extLst>
      <p:ext uri="{BB962C8B-B14F-4D97-AF65-F5344CB8AC3E}">
        <p14:creationId xmlns:p14="http://schemas.microsoft.com/office/powerpoint/2010/main" val="197558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5</a:t>
            </a:fld>
            <a:endParaRPr lang="en-US"/>
          </a:p>
        </p:txBody>
      </p:sp>
    </p:spTree>
    <p:extLst>
      <p:ext uri="{BB962C8B-B14F-4D97-AF65-F5344CB8AC3E}">
        <p14:creationId xmlns:p14="http://schemas.microsoft.com/office/powerpoint/2010/main" val="35341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7</a:t>
            </a:fld>
            <a:endParaRPr lang="en-US"/>
          </a:p>
        </p:txBody>
      </p:sp>
    </p:spTree>
    <p:extLst>
      <p:ext uri="{BB962C8B-B14F-4D97-AF65-F5344CB8AC3E}">
        <p14:creationId xmlns:p14="http://schemas.microsoft.com/office/powerpoint/2010/main" val="1355546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3E96A-164D-0B2F-2E4F-CB64E37D2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3B016-CDE8-2EB5-D82C-C7BA501C9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E1CA8-4303-D73E-FD6D-AAFCA45822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1897FA-C5B0-4108-1823-BE9473CAEB1E}"/>
              </a:ext>
            </a:extLst>
          </p:cNvPr>
          <p:cNvSpPr>
            <a:spLocks noGrp="1"/>
          </p:cNvSpPr>
          <p:nvPr>
            <p:ph type="sldNum" sz="quarter" idx="5"/>
          </p:nvPr>
        </p:nvSpPr>
        <p:spPr/>
        <p:txBody>
          <a:bodyPr/>
          <a:lstStyle/>
          <a:p>
            <a:fld id="{31B986E1-723D-3E4A-B2D8-02370382B7BE}" type="slidenum">
              <a:rPr lang="en-US" smtClean="0"/>
              <a:t>8</a:t>
            </a:fld>
            <a:endParaRPr lang="en-US"/>
          </a:p>
        </p:txBody>
      </p:sp>
    </p:spTree>
    <p:extLst>
      <p:ext uri="{BB962C8B-B14F-4D97-AF65-F5344CB8AC3E}">
        <p14:creationId xmlns:p14="http://schemas.microsoft.com/office/powerpoint/2010/main" val="153626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0DFF-D75E-630E-CA21-41F10B63A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C0D35-B659-E2C6-929A-1747102A0E3B}"/>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4EC9CB9-7A1A-6BE4-9A8E-C77780B7B207}"/>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14EC9CB9-7A1A-6BE4-9A8E-C77780B7B207}"/>
                  </a:ext>
                </a:extLst>
              </p:cNvPr>
              <p:cNvSpPr>
                <a:spLocks noGrp="1"/>
              </p:cNvSpPr>
              <p:nvPr>
                <p:ph type="body" idx="1"/>
              </p:nvPr>
            </p:nvSpPr>
            <p:spPr/>
            <p:txBody>
              <a:bodyPr/>
              <a:lstStyle/>
              <a:p>
                <a:r>
                  <a:rPr lang="en-US" dirty="0"/>
                  <a:t>If the BCC geometry introduced a new loss mechanism, we would expect either the field dependence or the frequency scaling of </a:t>
                </a:r>
                <a:r>
                  <a:rPr lang="ar-AE" sz="1200" i="0" kern="1200">
                    <a:solidFill>
                      <a:schemeClr val="tx1"/>
                    </a:solidFill>
                    <a:latin typeface="+mn-lt"/>
                    <a:ea typeface="+mn-ea"/>
                    <a:cs typeface="+mn-cs"/>
                  </a:rPr>
                  <a:t>𝑅_𝐵𝐶𝑆</a:t>
                </a:r>
                <a:r>
                  <a:rPr lang="en-US" dirty="0"/>
                  <a:t>to deviate from the TESLA cavity trend. We do not observe either,</a:t>
                </a:r>
                <a:r>
                  <a:rPr lang="en-US" baseline="0" dirty="0"/>
                  <a:t> so our treatment likely worked the first time</a:t>
                </a:r>
                <a:endParaRPr lang="en-US" dirty="0"/>
              </a:p>
            </p:txBody>
          </p:sp>
        </mc:Fallback>
      </mc:AlternateContent>
      <p:sp>
        <p:nvSpPr>
          <p:cNvPr id="4" name="Slide Number Placeholder 3">
            <a:extLst>
              <a:ext uri="{FF2B5EF4-FFF2-40B4-BE49-F238E27FC236}">
                <a16:creationId xmlns:a16="http://schemas.microsoft.com/office/drawing/2014/main" id="{E9B3B651-AC34-4931-F452-D24118D74FC4}"/>
              </a:ext>
            </a:extLst>
          </p:cNvPr>
          <p:cNvSpPr>
            <a:spLocks noGrp="1"/>
          </p:cNvSpPr>
          <p:nvPr>
            <p:ph type="sldNum" sz="quarter" idx="5"/>
          </p:nvPr>
        </p:nvSpPr>
        <p:spPr/>
        <p:txBody>
          <a:bodyPr/>
          <a:lstStyle/>
          <a:p>
            <a:fld id="{31B986E1-723D-3E4A-B2D8-02370382B7BE}" type="slidenum">
              <a:rPr lang="en-US" smtClean="0"/>
              <a:t>11</a:t>
            </a:fld>
            <a:endParaRPr lang="en-US"/>
          </a:p>
        </p:txBody>
      </p:sp>
    </p:spTree>
    <p:extLst>
      <p:ext uri="{BB962C8B-B14F-4D97-AF65-F5344CB8AC3E}">
        <p14:creationId xmlns:p14="http://schemas.microsoft.com/office/powerpoint/2010/main" val="115339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5167-17C1-7CBA-19BE-6C2B26E51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D572C-8F52-3C5F-99D4-3B653C6DCEE6}"/>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78FE1A5E-74B8-85E4-8B63-42556243AA40}"/>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78FE1A5E-74B8-85E4-8B63-42556243AA40}"/>
                  </a:ext>
                </a:extLst>
              </p:cNvPr>
              <p:cNvSpPr>
                <a:spLocks noGrp="1"/>
              </p:cNvSpPr>
              <p:nvPr>
                <p:ph type="body" idx="1"/>
              </p:nvPr>
            </p:nvSpPr>
            <p:spPr/>
            <p:txBody>
              <a:bodyPr/>
              <a:lstStyle/>
              <a:p>
                <a:r>
                  <a:rPr lang="en-US" dirty="0"/>
                  <a:t>If the BCC geometry introduced a new loss mechanism, we would expect either the field dependence or the frequency scaling of </a:t>
                </a:r>
                <a:r>
                  <a:rPr lang="ar-AE" sz="1200" i="0" kern="1200">
                    <a:solidFill>
                      <a:schemeClr val="tx1"/>
                    </a:solidFill>
                    <a:latin typeface="+mn-lt"/>
                    <a:ea typeface="+mn-ea"/>
                    <a:cs typeface="+mn-cs"/>
                  </a:rPr>
                  <a:t>𝑅_𝐵𝐶𝑆</a:t>
                </a:r>
                <a:r>
                  <a:rPr lang="en-US" dirty="0"/>
                  <a:t>to deviate from the TESLA cavity trend. We do not observe either,</a:t>
                </a:r>
                <a:r>
                  <a:rPr lang="en-US" baseline="0" dirty="0"/>
                  <a:t> so our treatment likely worked the first time</a:t>
                </a:r>
                <a:endParaRPr lang="en-US" dirty="0"/>
              </a:p>
            </p:txBody>
          </p:sp>
        </mc:Fallback>
      </mc:AlternateContent>
      <p:sp>
        <p:nvSpPr>
          <p:cNvPr id="4" name="Slide Number Placeholder 3">
            <a:extLst>
              <a:ext uri="{FF2B5EF4-FFF2-40B4-BE49-F238E27FC236}">
                <a16:creationId xmlns:a16="http://schemas.microsoft.com/office/drawing/2014/main" id="{E016DD56-690D-248C-ACAB-ABB992DD1EBF}"/>
              </a:ext>
            </a:extLst>
          </p:cNvPr>
          <p:cNvSpPr>
            <a:spLocks noGrp="1"/>
          </p:cNvSpPr>
          <p:nvPr>
            <p:ph type="sldNum" sz="quarter" idx="5"/>
          </p:nvPr>
        </p:nvSpPr>
        <p:spPr/>
        <p:txBody>
          <a:bodyPr/>
          <a:lstStyle/>
          <a:p>
            <a:fld id="{31B986E1-723D-3E4A-B2D8-02370382B7BE}" type="slidenum">
              <a:rPr lang="en-US" smtClean="0"/>
              <a:t>12</a:t>
            </a:fld>
            <a:endParaRPr lang="en-US"/>
          </a:p>
        </p:txBody>
      </p:sp>
    </p:spTree>
    <p:extLst>
      <p:ext uri="{BB962C8B-B14F-4D97-AF65-F5344CB8AC3E}">
        <p14:creationId xmlns:p14="http://schemas.microsoft.com/office/powerpoint/2010/main" val="3702480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fld id="{4B9D3CF1-4503-48F3-A626-44E34BFC2D41}" type="datetime1">
              <a:rPr lang="en-US" smtClean="0"/>
              <a:t>6/5/2026</a:t>
            </a:fld>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D. Bafia | TTC'2026, CEA-CNRS-Universite Paris Saclay</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157216" y="1700784"/>
            <a:ext cx="576072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itle Placeholder 1">
            <a:extLst>
              <a:ext uri="{FF2B5EF4-FFF2-40B4-BE49-F238E27FC236}">
                <a16:creationId xmlns:a16="http://schemas.microsoft.com/office/drawing/2014/main" id="{4FF79C2B-39DB-F0FC-1C09-C45F7AF4DFC4}"/>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1" name="Text Placeholder 19">
            <a:extLst>
              <a:ext uri="{FF2B5EF4-FFF2-40B4-BE49-F238E27FC236}">
                <a16:creationId xmlns:a16="http://schemas.microsoft.com/office/drawing/2014/main" id="{B81A79C8-47D1-87B1-E39F-8BE75767B4AD}"/>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2" name="Picture 11" descr="Logo, company name&#10;&#10;AI-generated content may be incorrect.">
            <a:extLst>
              <a:ext uri="{FF2B5EF4-FFF2-40B4-BE49-F238E27FC236}">
                <a16:creationId xmlns:a16="http://schemas.microsoft.com/office/drawing/2014/main" id="{5802CF21-D793-E9E0-76EE-6C64625C2F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9774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5" name="Picture 14" descr="Logo, company name&#10;&#10;AI-generated content may be incorrect.">
            <a:extLst>
              <a:ext uri="{FF2B5EF4-FFF2-40B4-BE49-F238E27FC236}">
                <a16:creationId xmlns:a16="http://schemas.microsoft.com/office/drawing/2014/main" id="{F42FD863-F4B6-B6D1-BAFB-D52DC4E044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719203A5-7C31-45D4-B30C-0B90AD804557}" type="datetime1">
              <a:rPr lang="en-US" smtClean="0"/>
              <a:t>6/5/2026</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4269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914400"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914400"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466342"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Text Placeholder 19">
            <a:extLst>
              <a:ext uri="{FF2B5EF4-FFF2-40B4-BE49-F238E27FC236}">
                <a16:creationId xmlns:a16="http://schemas.microsoft.com/office/drawing/2014/main" id="{B1451569-253C-B587-A86F-4D190EF1B24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 company name&#10;&#10;AI-generated content may be incorrect.">
            <a:extLst>
              <a:ext uri="{FF2B5EF4-FFF2-40B4-BE49-F238E27FC236}">
                <a16:creationId xmlns:a16="http://schemas.microsoft.com/office/drawing/2014/main" id="{809A0A5D-5886-4562-448A-83FC8512DC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8" name="Title Placeholder 1">
            <a:extLst>
              <a:ext uri="{FF2B5EF4-FFF2-40B4-BE49-F238E27FC236}">
                <a16:creationId xmlns:a16="http://schemas.microsoft.com/office/drawing/2014/main" id="{B38B5940-D626-697E-1DE2-483ADD73F42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117335"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117335"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669277"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7348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A20E4B7D-A2F4-E2C0-B651-BA709ADA79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A5343729-79AD-1ED6-768D-6A792503B323}"/>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4" name="Text Placeholder 19">
            <a:extLst>
              <a:ext uri="{FF2B5EF4-FFF2-40B4-BE49-F238E27FC236}">
                <a16:creationId xmlns:a16="http://schemas.microsoft.com/office/drawing/2014/main" id="{7A6A44F0-F202-67D2-AA06-2C6B93FCC065}"/>
              </a:ext>
            </a:extLst>
          </p:cNvPr>
          <p:cNvSpPr>
            <a:spLocks noGrp="1"/>
          </p:cNvSpPr>
          <p:nvPr>
            <p:ph type="body" sz="quarter" idx="37" hasCustomPrompt="1"/>
          </p:nvPr>
        </p:nvSpPr>
        <p:spPr>
          <a:xfrm>
            <a:off x="914400" y="820351"/>
            <a:ext cx="6532560"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fld id="{8742C265-4CDF-4EAD-88D3-CCD774B6E1A3}" type="datetime1">
              <a:rPr lang="en-US" smtClean="0"/>
              <a:t>6/5/2026</a:t>
            </a:fld>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D. Bafia | TTC'2026, CEA-CNRS-Universite Paris Saclay</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7715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DCD67CB5-6160-A440-ED55-AD32D8B18E3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D7722649-BB7F-E00B-2BFE-CAA6645192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1" name="Title Placeholder 1">
            <a:extLst>
              <a:ext uri="{FF2B5EF4-FFF2-40B4-BE49-F238E27FC236}">
                <a16:creationId xmlns:a16="http://schemas.microsoft.com/office/drawing/2014/main" id="{221A7E90-F175-1CC3-CCD9-CBD10099A0B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7838061"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7838061"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386196"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7838061"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7838061"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386196"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fld id="{BE066FAD-740C-4E7D-806A-0EB6405836D1}" type="datetime1">
              <a:rPr lang="en-US" smtClean="0"/>
              <a:t>6/5/2026</a:t>
            </a:fld>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D. Bafia | TTC'2026, CEA-CNRS-Universite Paris Saclay</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339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1091672"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1091672"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44B6D53A-92C9-55F9-0CA2-68EF8475BEA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06472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640080"/>
            <a:ext cx="9994392" cy="5577840"/>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245352"/>
            <a:ext cx="9994392" cy="310783"/>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E4E71F28-8E11-F8BF-0A77-7AAFA42184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0258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E187AF-3341-8854-383A-CA20D59A0AFD}"/>
              </a:ext>
            </a:extLst>
          </p:cNvPr>
          <p:cNvSpPr/>
          <p:nvPr userDrawn="1"/>
        </p:nvSpPr>
        <p:spPr>
          <a:xfrm>
            <a:off x="0" y="1678988"/>
            <a:ext cx="11830050" cy="3500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Rectangle 14">
            <a:extLst>
              <a:ext uri="{FF2B5EF4-FFF2-40B4-BE49-F238E27FC236}">
                <a16:creationId xmlns:a16="http://schemas.microsoft.com/office/drawing/2014/main" id="{6A0C5114-E7F3-FF3D-A850-564CA25BD4AA}"/>
              </a:ext>
            </a:extLst>
          </p:cNvPr>
          <p:cNvSpPr/>
          <p:nvPr userDrawn="1"/>
        </p:nvSpPr>
        <p:spPr>
          <a:xfrm rot="10800000">
            <a:off x="5215509" y="233303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fld id="{56CA1E43-7255-4CD8-B5B0-5FEF18D2DBB2}" type="datetime1">
              <a:rPr lang="en-US" smtClean="0"/>
              <a:t>6/5/2026</a:t>
            </a:fld>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D. Bafia | TTC'2026, CEA-CNRS-Universite Paris Saclay</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01555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20" name="Picture 19" descr="Logo, company name&#10;&#10;AI-generated content may be incorrect.">
            <a:extLst>
              <a:ext uri="{FF2B5EF4-FFF2-40B4-BE49-F238E27FC236}">
                <a16:creationId xmlns:a16="http://schemas.microsoft.com/office/drawing/2014/main" id="{71A5B106-9DEE-8AB6-D922-D48EB8DF9D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fld id="{40C9C1CE-AEFB-46EA-8F9F-F2A5A24B8392}" type="datetime1">
              <a:rPr lang="en-US" smtClean="0"/>
              <a:t>6/5/2026</a:t>
            </a:fld>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454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610466"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914400"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914400" y="3775583"/>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914400"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610466"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610466"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045110"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045110"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479755"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479755"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479756"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045111"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6610B6D6-299C-0418-0AF3-619B25B544C1}"/>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68DB6E35-74D5-6385-15A7-D3FFFECBE6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916BD9F2-83FA-DEE1-828F-C0131BE688D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2892132"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455268"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024323"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fld id="{AF35E668-92A1-4E53-ACBD-B92BE0B5B7BC}" type="datetime1">
              <a:rPr lang="en-US" smtClean="0"/>
              <a:t>6/5/2026</a:t>
            </a:fld>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5010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914399" y="1700784"/>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7B9E892C-3013-4647-9710-2715636D8109}" type="datetime1">
              <a:rPr lang="en-US" smtClean="0"/>
              <a:t>6/5/2026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213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913702" y="1700784"/>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913702" y="2416667"/>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913703" y="3126912"/>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913703" y="3841747"/>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913702" y="4567235"/>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913702" y="5283162"/>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6416009" y="5727814"/>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74F00707-099E-FCA0-E7DE-AF763D1AF91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1E87DF5B-EBD1-93B2-E7F8-9194FC8AC7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B92F8742-82D1-BB4D-234D-76D87357F9E9}"/>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6564303" y="1691264"/>
            <a:ext cx="3718252" cy="3820420"/>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fld id="{01374591-5147-4FA0-A8BC-DBEA4DBB68DC}" type="datetime1">
              <a:rPr lang="en-US" smtClean="0"/>
              <a:t>6/5/2026</a:t>
            </a:fld>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551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914399" y="5910199"/>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4E7EC1F8-3C79-96EA-BAC5-4A16390EF4F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BA36F6E8-B09C-D7C6-E26B-D0323BCA25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2" name="Title Placeholder 1">
            <a:extLst>
              <a:ext uri="{FF2B5EF4-FFF2-40B4-BE49-F238E27FC236}">
                <a16:creationId xmlns:a16="http://schemas.microsoft.com/office/drawing/2014/main" id="{80C1E4F0-DFA5-E9B1-59B4-18ECD9C9BFA1}"/>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915924" y="1700784"/>
            <a:ext cx="9992867" cy="4105656"/>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fld id="{20E1FD8E-1FAC-43BD-9FE2-75AE4CCC4556}" type="datetime1">
              <a:rPr lang="en-US" smtClean="0"/>
              <a:t>6/5/2026</a:t>
            </a:fld>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95860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Tree>
    <p:extLst>
      <p:ext uri="{BB962C8B-B14F-4D97-AF65-F5344CB8AC3E}">
        <p14:creationId xmlns:p14="http://schemas.microsoft.com/office/powerpoint/2010/main" val="2411204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21/10/2025</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85E2D9-52E2-4285-B08E-07809BECF5FD}" type="slidenum">
              <a:rPr lang="en-GB" smtClean="0"/>
              <a:t>‹#›</a:t>
            </a:fld>
            <a:endParaRPr lang="en-GB"/>
          </a:p>
        </p:txBody>
      </p:sp>
    </p:spTree>
    <p:extLst>
      <p:ext uri="{BB962C8B-B14F-4D97-AF65-F5344CB8AC3E}">
        <p14:creationId xmlns:p14="http://schemas.microsoft.com/office/powerpoint/2010/main" val="1479593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905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12095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5420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pic>
        <p:nvPicPr>
          <p:cNvPr id="23" name="Picture 22" descr="Logo, company name&#10;&#10;AI-generated content may be incorrect.">
            <a:extLst>
              <a:ext uri="{FF2B5EF4-FFF2-40B4-BE49-F238E27FC236}">
                <a16:creationId xmlns:a16="http://schemas.microsoft.com/office/drawing/2014/main" id="{F458E46B-0C39-CD93-F76B-90E76DC35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4" name="Title Placeholder 1">
            <a:extLst>
              <a:ext uri="{FF2B5EF4-FFF2-40B4-BE49-F238E27FC236}">
                <a16:creationId xmlns:a16="http://schemas.microsoft.com/office/drawing/2014/main" id="{A226F5EF-54EF-597D-C9E0-363980318BA9}"/>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fld id="{412FA4FC-7243-47DF-B978-5568078D8389}" type="datetime1">
              <a:rPr lang="en-US" smtClean="0"/>
              <a:t>6/5/2026</a:t>
            </a:fld>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D. Bafia | TTC'2026, CEA-CNRS-Universite Paris Saclay</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435333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784078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7840789" y="27057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6BC60E22-555E-863E-A95E-1F364397E9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C8268B68-5038-1850-9129-6EBE6E73F92B}"/>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2F851C4B-EE7A-A84C-0FEB-76E839BCE7AE}"/>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784430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784078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7840789" y="4754927"/>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784430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fld id="{A30E7AAB-FC3F-4CBA-B469-B2D96EFDD665}" type="datetime1">
              <a:rPr lang="en-US" smtClean="0"/>
              <a:t>6/5/2026</a:t>
            </a:fld>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D. Bafia | TTC'2026, CEA-CNRS-Universite Paris Saclay</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64642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914399"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064871" y="170078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914398"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064872" y="243937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914398"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064872" y="317766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914398"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064872" y="390918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914398"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064872" y="464070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914398"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064872" y="537222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121941"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271056" y="170078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121941"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271056" y="243937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121941"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271056" y="317766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121941"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271056" y="390918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121941"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271056" y="464070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121941"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271056" y="537222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22" name="Picture 21" descr="Logo, company name&#10;&#10;AI-generated content may be incorrect.">
            <a:extLst>
              <a:ext uri="{FF2B5EF4-FFF2-40B4-BE49-F238E27FC236}">
                <a16:creationId xmlns:a16="http://schemas.microsoft.com/office/drawing/2014/main" id="{A9E6E4F7-0584-EF34-FFFB-B4D12342E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4969F255-D28D-EFC0-3ADC-C5711456875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333761"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4865768"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fld id="{B126A280-05F1-4650-890D-74AC22D28A7C}" type="datetime1">
              <a:rPr lang="en-US" smtClean="0"/>
              <a:t>6/5/2026</a:t>
            </a:fld>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D. Bafia | TTC'2026, CEA-CNRS-Universite Paris Saclay</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4447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914399"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117335"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Text Placeholder 19">
            <a:extLst>
              <a:ext uri="{FF2B5EF4-FFF2-40B4-BE49-F238E27FC236}">
                <a16:creationId xmlns:a16="http://schemas.microsoft.com/office/drawing/2014/main" id="{39E46303-DDA0-E56A-9B85-5B9068E3010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F23D0862-E3D5-559F-AB95-10F87934BC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EF36A026-F926-E3B5-8678-139BA7B31C04}"/>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fld id="{D3C1C407-6E34-4889-AF0B-C421AC6E23B7}" type="datetime1">
              <a:rPr lang="en-US" smtClean="0"/>
              <a:t>6/5/2026</a:t>
            </a:fld>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D. Bafia | TTC'2026, CEA-CNRS-Universite Paris Saclay</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7694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914399" y="1777100"/>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914399" y="2466808"/>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121942" y="1777100"/>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121942" y="2439375"/>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pic>
        <p:nvPicPr>
          <p:cNvPr id="14" name="Picture 13" descr="Logo, company name&#10;&#10;AI-generated content may be incorrect.">
            <a:extLst>
              <a:ext uri="{FF2B5EF4-FFF2-40B4-BE49-F238E27FC236}">
                <a16:creationId xmlns:a16="http://schemas.microsoft.com/office/drawing/2014/main" id="{0A38FBEF-D968-BAAB-2F1A-C33DF1090A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Title Placeholder 1">
            <a:extLst>
              <a:ext uri="{FF2B5EF4-FFF2-40B4-BE49-F238E27FC236}">
                <a16:creationId xmlns:a16="http://schemas.microsoft.com/office/drawing/2014/main" id="{5C332878-8208-7EAA-4DB9-C54CF85EBF0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910883"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121941"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fld id="{107C3274-FEF5-4D04-B631-CF2F196905A2}" type="datetime1">
              <a:rPr lang="en-US" smtClean="0"/>
              <a:t>6/5/2026</a:t>
            </a:fld>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D. Bafia | TTC'2026, CEA-CNRS-Universite Paris Saclay</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3083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CD38736F-0F40-792B-DD69-DC16A93816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743200" y="3072384"/>
            <a:ext cx="6345935" cy="1909208"/>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743199" y="23682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16C105B6-4985-4A72-86A8-294F7A2F10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0" name="Rectangle 19">
            <a:extLst>
              <a:ext uri="{FF2B5EF4-FFF2-40B4-BE49-F238E27FC236}">
                <a16:creationId xmlns:a16="http://schemas.microsoft.com/office/drawing/2014/main" id="{43DF65BB-D822-C07B-7887-79A08BCDCDA2}"/>
              </a:ext>
            </a:extLst>
          </p:cNvPr>
          <p:cNvSpPr/>
          <p:nvPr userDrawn="1"/>
        </p:nvSpPr>
        <p:spPr>
          <a:xfrm rot="16200000">
            <a:off x="2023503" y="280007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fld id="{458C442B-3248-45DE-A5E4-04AE3654028E}" type="datetime1">
              <a:rPr lang="en-US" smtClean="0"/>
              <a:t>6/5/2026</a:t>
            </a:fld>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0947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AI-generated content may be incorrect.">
            <a:extLst>
              <a:ext uri="{FF2B5EF4-FFF2-40B4-BE49-F238E27FC236}">
                <a16:creationId xmlns:a16="http://schemas.microsoft.com/office/drawing/2014/main" id="{0F638F81-B8FB-5EFF-DFB1-9D0FF030B3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400B4D35-0B5E-5B93-DE8C-2ECCF2153C7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fld id="{947F3616-0840-4253-BDA5-09CA1C4CCADD}" type="datetime1">
              <a:rPr lang="en-US" smtClean="0"/>
              <a:t>6/5/2026</a:t>
            </a:fld>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8227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EDF766-7C4F-8198-CC00-1629745BA558}"/>
              </a:ext>
            </a:extLst>
          </p:cNvPr>
          <p:cNvSpPr>
            <a:spLocks noGrp="1"/>
          </p:cNvSpPr>
          <p:nvPr>
            <p:ph type="pic" sz="quarter" idx="18" hasCustomPrompt="1"/>
          </p:nvPr>
        </p:nvSpPr>
        <p:spPr>
          <a:xfrm>
            <a:off x="8833104" y="820351"/>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26E1C92-EEF8-8158-7DFA-25D472890BE4}"/>
              </a:ext>
            </a:extLst>
          </p:cNvPr>
          <p:cNvSpPr>
            <a:spLocks noGrp="1"/>
          </p:cNvSpPr>
          <p:nvPr>
            <p:ph type="body" sz="quarter" idx="24" hasCustomPrompt="1"/>
          </p:nvPr>
        </p:nvSpPr>
        <p:spPr>
          <a:xfrm>
            <a:off x="8833104" y="2449165"/>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33104" y="4457874"/>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8" name="Text Placeholder 13">
            <a:extLst>
              <a:ext uri="{FF2B5EF4-FFF2-40B4-BE49-F238E27FC236}">
                <a16:creationId xmlns:a16="http://schemas.microsoft.com/office/drawing/2014/main" id="{5F91DEBF-3B80-EC21-CD0E-574925D5D201}"/>
              </a:ext>
            </a:extLst>
          </p:cNvPr>
          <p:cNvSpPr>
            <a:spLocks noGrp="1"/>
          </p:cNvSpPr>
          <p:nvPr>
            <p:ph type="body" sz="quarter" idx="28" hasCustomPrompt="1"/>
          </p:nvPr>
        </p:nvSpPr>
        <p:spPr>
          <a:xfrm>
            <a:off x="8833104" y="6463327"/>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33104" y="2829060"/>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3" name="Picture Placeholder 5">
            <a:extLst>
              <a:ext uri="{FF2B5EF4-FFF2-40B4-BE49-F238E27FC236}">
                <a16:creationId xmlns:a16="http://schemas.microsoft.com/office/drawing/2014/main" id="{CB5F92BD-A331-2033-6414-32DA4139D141}"/>
              </a:ext>
            </a:extLst>
          </p:cNvPr>
          <p:cNvSpPr>
            <a:spLocks noGrp="1"/>
          </p:cNvSpPr>
          <p:nvPr>
            <p:ph type="pic" sz="quarter" idx="30" hasCustomPrompt="1"/>
          </p:nvPr>
        </p:nvSpPr>
        <p:spPr>
          <a:xfrm>
            <a:off x="8833104" y="4834513"/>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914399" y="170078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itle Placeholder 1">
            <a:extLst>
              <a:ext uri="{FF2B5EF4-FFF2-40B4-BE49-F238E27FC236}">
                <a16:creationId xmlns:a16="http://schemas.microsoft.com/office/drawing/2014/main" id="{FA4F7EE0-B642-86A5-1F51-02D846ED29B6}"/>
              </a:ext>
            </a:extLst>
          </p:cNvPr>
          <p:cNvSpPr>
            <a:spLocks noGrp="1"/>
          </p:cNvSpPr>
          <p:nvPr>
            <p:ph type="title" hasCustomPrompt="1"/>
          </p:nvPr>
        </p:nvSpPr>
        <p:spPr>
          <a:xfrm>
            <a:off x="914398" y="365760"/>
            <a:ext cx="755207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Text Placeholder 19">
            <a:extLst>
              <a:ext uri="{FF2B5EF4-FFF2-40B4-BE49-F238E27FC236}">
                <a16:creationId xmlns:a16="http://schemas.microsoft.com/office/drawing/2014/main" id="{D6098F5F-613F-6068-B8EF-8517C054C557}"/>
              </a:ext>
            </a:extLst>
          </p:cNvPr>
          <p:cNvSpPr>
            <a:spLocks noGrp="1"/>
          </p:cNvSpPr>
          <p:nvPr>
            <p:ph type="body" sz="quarter" idx="37" hasCustomPrompt="1"/>
          </p:nvPr>
        </p:nvSpPr>
        <p:spPr>
          <a:xfrm>
            <a:off x="914399" y="820351"/>
            <a:ext cx="7552071"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5" name="Picture 24" descr="Logo, company name&#10;&#10;AI-generated content may be incorrect.">
            <a:extLst>
              <a:ext uri="{FF2B5EF4-FFF2-40B4-BE49-F238E27FC236}">
                <a16:creationId xmlns:a16="http://schemas.microsoft.com/office/drawing/2014/main" id="{33D8ACCB-93FC-A368-F65D-A1E0123459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fld id="{1B461EB1-466A-4AAE-A5C0-EC28BC0FD0C1}" type="datetime1">
              <a:rPr lang="en-US" smtClean="0"/>
              <a:t>6/5/2026</a:t>
            </a:fld>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D. Bafia | TTC'2026, CEA-CNRS-Universite Paris Saclay</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4126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95460"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95462"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6" name="Title Placeholder 1">
            <a:extLst>
              <a:ext uri="{FF2B5EF4-FFF2-40B4-BE49-F238E27FC236}">
                <a16:creationId xmlns:a16="http://schemas.microsoft.com/office/drawing/2014/main" id="{8DD8DAC1-7288-EEB9-267E-4FABB681DE29}"/>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7" name="Text Placeholder 19">
            <a:extLst>
              <a:ext uri="{FF2B5EF4-FFF2-40B4-BE49-F238E27FC236}">
                <a16:creationId xmlns:a16="http://schemas.microsoft.com/office/drawing/2014/main" id="{69F9AB23-23AD-4331-6F10-124422E7587B}"/>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8" name="Picture 27" descr="Logo, company name&#10;&#10;AI-generated content may be incorrect.">
            <a:extLst>
              <a:ext uri="{FF2B5EF4-FFF2-40B4-BE49-F238E27FC236}">
                <a16:creationId xmlns:a16="http://schemas.microsoft.com/office/drawing/2014/main" id="{A9F6B776-108B-4A96-9AA6-9F1EE6A1E8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62533"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95460"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95462"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62533"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95460"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95462"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62533"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028B7EE1-F9EB-4651-8B31-861647630A28}" type="datetime1">
              <a:rPr lang="en-US" smtClean="0"/>
              <a:t>6/5/2026</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D. Bafia | TTC'2026, CEA-CNRS-Universite Paris Saclay</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352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6" name="Title Placeholder 1">
            <a:extLst>
              <a:ext uri="{FF2B5EF4-FFF2-40B4-BE49-F238E27FC236}">
                <a16:creationId xmlns:a16="http://schemas.microsoft.com/office/drawing/2014/main" id="{614BAE17-7F11-EB6F-1C51-5B3FF6C6528C}"/>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Text Placeholder 19">
            <a:extLst>
              <a:ext uri="{FF2B5EF4-FFF2-40B4-BE49-F238E27FC236}">
                <a16:creationId xmlns:a16="http://schemas.microsoft.com/office/drawing/2014/main" id="{B8A6A485-675C-EE94-911E-0B54B90E6832}"/>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8" name="Picture 17" descr="Logo, company name&#10;&#10;AI-generated content may be incorrect.">
            <a:extLst>
              <a:ext uri="{FF2B5EF4-FFF2-40B4-BE49-F238E27FC236}">
                <a16:creationId xmlns:a16="http://schemas.microsoft.com/office/drawing/2014/main" id="{3A04F070-8450-0E87-18DD-3192DA8CDC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3" name="Text Placeholder 11">
            <a:extLst>
              <a:ext uri="{FF2B5EF4-FFF2-40B4-BE49-F238E27FC236}">
                <a16:creationId xmlns:a16="http://schemas.microsoft.com/office/drawing/2014/main" id="{08F951B0-68BF-2192-D399-475E494C0592}"/>
              </a:ext>
            </a:extLst>
          </p:cNvPr>
          <p:cNvSpPr>
            <a:spLocks noGrp="1"/>
          </p:cNvSpPr>
          <p:nvPr>
            <p:ph type="body" sz="quarter" idx="38"/>
          </p:nvPr>
        </p:nvSpPr>
        <p:spPr>
          <a:xfrm>
            <a:off x="5447424"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 name="Text Placeholder 13">
            <a:extLst>
              <a:ext uri="{FF2B5EF4-FFF2-40B4-BE49-F238E27FC236}">
                <a16:creationId xmlns:a16="http://schemas.microsoft.com/office/drawing/2014/main" id="{B9827FE2-9D0B-A5AD-BAFA-F72DC18F31CD}"/>
              </a:ext>
            </a:extLst>
          </p:cNvPr>
          <p:cNvSpPr>
            <a:spLocks noGrp="1"/>
          </p:cNvSpPr>
          <p:nvPr>
            <p:ph type="body" sz="quarter" idx="39"/>
          </p:nvPr>
        </p:nvSpPr>
        <p:spPr>
          <a:xfrm>
            <a:off x="5447426"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5" name="Rectangle 4">
            <a:extLst>
              <a:ext uri="{FF2B5EF4-FFF2-40B4-BE49-F238E27FC236}">
                <a16:creationId xmlns:a16="http://schemas.microsoft.com/office/drawing/2014/main" id="{6041A4D8-AE7D-2DE6-B0CA-43D09F97FEC4}"/>
              </a:ext>
            </a:extLst>
          </p:cNvPr>
          <p:cNvSpPr/>
          <p:nvPr userDrawn="1"/>
        </p:nvSpPr>
        <p:spPr>
          <a:xfrm rot="16200000">
            <a:off x="4714497"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7600CE08-B13C-E59B-FBAD-E6C38D06A2B1}"/>
              </a:ext>
            </a:extLst>
          </p:cNvPr>
          <p:cNvSpPr>
            <a:spLocks noGrp="1"/>
          </p:cNvSpPr>
          <p:nvPr>
            <p:ph type="body" sz="quarter" idx="40"/>
          </p:nvPr>
        </p:nvSpPr>
        <p:spPr>
          <a:xfrm>
            <a:off x="5447424"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8" name="Text Placeholder 13">
            <a:extLst>
              <a:ext uri="{FF2B5EF4-FFF2-40B4-BE49-F238E27FC236}">
                <a16:creationId xmlns:a16="http://schemas.microsoft.com/office/drawing/2014/main" id="{AD938516-005A-EF48-88B3-4A3A61AF594C}"/>
              </a:ext>
            </a:extLst>
          </p:cNvPr>
          <p:cNvSpPr>
            <a:spLocks noGrp="1"/>
          </p:cNvSpPr>
          <p:nvPr>
            <p:ph type="body" sz="quarter" idx="41"/>
          </p:nvPr>
        </p:nvSpPr>
        <p:spPr>
          <a:xfrm>
            <a:off x="5447426"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6CF86095-AE0D-275B-D134-0696CF70918D}"/>
              </a:ext>
            </a:extLst>
          </p:cNvPr>
          <p:cNvSpPr/>
          <p:nvPr userDrawn="1"/>
        </p:nvSpPr>
        <p:spPr>
          <a:xfrm rot="16200000">
            <a:off x="4714497"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B698B8A-3C1A-BCD7-104F-5ED3C11432B0}"/>
              </a:ext>
            </a:extLst>
          </p:cNvPr>
          <p:cNvSpPr>
            <a:spLocks noGrp="1"/>
          </p:cNvSpPr>
          <p:nvPr>
            <p:ph type="body" sz="quarter" idx="42"/>
          </p:nvPr>
        </p:nvSpPr>
        <p:spPr>
          <a:xfrm>
            <a:off x="5447424"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1" name="Text Placeholder 13">
            <a:extLst>
              <a:ext uri="{FF2B5EF4-FFF2-40B4-BE49-F238E27FC236}">
                <a16:creationId xmlns:a16="http://schemas.microsoft.com/office/drawing/2014/main" id="{9402C06F-000D-03EE-5EF2-6F903053076A}"/>
              </a:ext>
            </a:extLst>
          </p:cNvPr>
          <p:cNvSpPr>
            <a:spLocks noGrp="1"/>
          </p:cNvSpPr>
          <p:nvPr>
            <p:ph type="body" sz="quarter" idx="43"/>
          </p:nvPr>
        </p:nvSpPr>
        <p:spPr>
          <a:xfrm>
            <a:off x="5447426"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BA60C1D-8AE1-014F-A846-87B67F7C9205}"/>
              </a:ext>
            </a:extLst>
          </p:cNvPr>
          <p:cNvSpPr/>
          <p:nvPr userDrawn="1"/>
        </p:nvSpPr>
        <p:spPr>
          <a:xfrm rot="16200000">
            <a:off x="4714497"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9088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913702" y="1700784"/>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1" name="Title Placeholder 1">
            <a:extLst>
              <a:ext uri="{FF2B5EF4-FFF2-40B4-BE49-F238E27FC236}">
                <a16:creationId xmlns:a16="http://schemas.microsoft.com/office/drawing/2014/main" id="{B5F61D50-E0EA-DD3E-9A15-5F1540B241BD}"/>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C589D903-C7CC-24AC-FE3E-DBF6FBD21EA4}"/>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3" name="Picture 12" descr="Logo, company name&#10;&#10;AI-generated content may be incorrect.">
            <a:extLst>
              <a:ext uri="{FF2B5EF4-FFF2-40B4-BE49-F238E27FC236}">
                <a16:creationId xmlns:a16="http://schemas.microsoft.com/office/drawing/2014/main" id="{1D58EF1F-7C81-3196-E6F7-D0C92C5218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7755C9D5-04DB-44F1-A55A-B61BA5B48339}" type="datetime1">
              <a:rPr lang="en-US" smtClean="0"/>
              <a:t>6/5/2026</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D. Bafia | TTC'2026, CEA-CNRS-Universite Paris Saclay</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4816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385A9E9D-2A86-45CC-9FBF-1073A3BAC401}" type="datetime1">
              <a:rPr lang="en-US" smtClean="0"/>
              <a:t>6/5/2026</a:t>
            </a:fld>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D. Bafia | TTC'2026, CEA-CNRS-Universite Paris Saclay</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3747" r:id="rId2"/>
    <p:sldLayoutId id="2147483748" r:id="rId3"/>
    <p:sldLayoutId id="2147483964" r:id="rId4"/>
    <p:sldLayoutId id="2147483965" r:id="rId5"/>
    <p:sldLayoutId id="2147483785" r:id="rId6"/>
    <p:sldLayoutId id="2147483814" r:id="rId7"/>
    <p:sldLayoutId id="2147483816" r:id="rId8"/>
    <p:sldLayoutId id="2147483786" r:id="rId9"/>
    <p:sldLayoutId id="2147483787" r:id="rId10"/>
    <p:sldLayoutId id="2147483742" r:id="rId11"/>
    <p:sldLayoutId id="2147483744" r:id="rId12"/>
    <p:sldLayoutId id="2147483781" r:id="rId13"/>
    <p:sldLayoutId id="2147483784" r:id="rId14"/>
    <p:sldLayoutId id="2147483756" r:id="rId15"/>
    <p:sldLayoutId id="2147483759" r:id="rId16"/>
    <p:sldLayoutId id="2147483791" r:id="rId17"/>
    <p:sldLayoutId id="2147483788" r:id="rId18"/>
    <p:sldLayoutId id="2147483778" r:id="rId19"/>
    <p:sldLayoutId id="2147483813" r:id="rId20"/>
    <p:sldLayoutId id="2147483815" r:id="rId21"/>
    <p:sldLayoutId id="2147483864" r:id="rId22"/>
    <p:sldLayoutId id="2147483974" r:id="rId23"/>
  </p:sldLayoutIdLst>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ED79668A-EDBD-4894-B5ED-9C8034577D49}" type="datetime1">
              <a:rPr lang="en-US" smtClean="0"/>
              <a:t>6/5/2026</a:t>
            </a:fld>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D. Bafia | TTC'2026, CEA-CNRS-Universite Paris Saclay</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6" r:id="rId3"/>
    <p:sldLayoutId id="2147483970" r:id="rId4"/>
    <p:sldLayoutId id="2147483971" r:id="rId5"/>
    <p:sldLayoutId id="2147483972" r:id="rId6"/>
    <p:sldLayoutId id="2147483973" r:id="rId7"/>
  </p:sldLayoutIdLst>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energy.gov/downloads/doe-public-access-pla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9230-1F0C-F08B-F8D1-4F09BE982701}"/>
              </a:ext>
            </a:extLst>
          </p:cNvPr>
          <p:cNvSpPr>
            <a:spLocks noGrp="1"/>
          </p:cNvSpPr>
          <p:nvPr>
            <p:ph type="title"/>
          </p:nvPr>
        </p:nvSpPr>
        <p:spPr>
          <a:xfrm>
            <a:off x="914400" y="2311813"/>
            <a:ext cx="10003536" cy="2388558"/>
          </a:xfrm>
        </p:spPr>
        <p:txBody>
          <a:bodyPr>
            <a:normAutofit/>
          </a:bodyPr>
          <a:lstStyle/>
          <a:p>
            <a:r>
              <a:rPr lang="en-US" sz="4800" dirty="0"/>
              <a:t>Extending High-Q / High-Gradient Processing to a Novel SRF Cavity Geometry: The Barrel Cell Cavity</a:t>
            </a:r>
            <a:endParaRPr lang="en-US" sz="4800" b="0" dirty="0"/>
          </a:p>
        </p:txBody>
      </p:sp>
      <p:sp>
        <p:nvSpPr>
          <p:cNvPr id="4" name="Text Placeholder 3">
            <a:extLst>
              <a:ext uri="{FF2B5EF4-FFF2-40B4-BE49-F238E27FC236}">
                <a16:creationId xmlns:a16="http://schemas.microsoft.com/office/drawing/2014/main" id="{193C9EA7-4287-6D04-62E1-63AD0BECCB26}"/>
              </a:ext>
            </a:extLst>
          </p:cNvPr>
          <p:cNvSpPr>
            <a:spLocks noGrp="1"/>
          </p:cNvSpPr>
          <p:nvPr>
            <p:ph type="body" sz="quarter" idx="13"/>
          </p:nvPr>
        </p:nvSpPr>
        <p:spPr>
          <a:xfrm>
            <a:off x="914399" y="4867136"/>
            <a:ext cx="7836409" cy="625481"/>
          </a:xfrm>
        </p:spPr>
        <p:txBody>
          <a:bodyPr/>
          <a:lstStyle/>
          <a:p>
            <a:r>
              <a:rPr lang="en-US" b="0" u="sng" dirty="0"/>
              <a:t>Daniel Bafia</a:t>
            </a:r>
            <a:r>
              <a:rPr lang="en-US" b="0" u="sng" baseline="30000" dirty="0"/>
              <a:t>1</a:t>
            </a:r>
            <a:r>
              <a:rPr lang="en-US" b="0" dirty="0"/>
              <a:t>, Alexej Grudiev</a:t>
            </a:r>
            <a:r>
              <a:rPr lang="en-US" b="0" baseline="30000" dirty="0"/>
              <a:t>2</a:t>
            </a:r>
            <a:r>
              <a:rPr lang="en-US" b="0" dirty="0"/>
              <a:t>, Simon Barriere</a:t>
            </a:r>
            <a:r>
              <a:rPr lang="en-US" b="0" baseline="30000" dirty="0"/>
              <a:t>2</a:t>
            </a:r>
            <a:r>
              <a:rPr lang="en-US" b="0" dirty="0"/>
              <a:t>, Robin Betemps</a:t>
            </a:r>
            <a:r>
              <a:rPr lang="en-US" b="0" baseline="30000" dirty="0"/>
              <a:t>2</a:t>
            </a:r>
            <a:r>
              <a:rPr lang="en-US" b="0" dirty="0"/>
              <a:t>, Thomas Demaziere</a:t>
            </a:r>
            <a:r>
              <a:rPr lang="en-US" b="0" baseline="30000" dirty="0"/>
              <a:t>2</a:t>
            </a:r>
            <a:r>
              <a:rPr lang="en-US" b="0" dirty="0"/>
              <a:t>, Alex Netepenko</a:t>
            </a:r>
            <a:r>
              <a:rPr lang="en-US" b="0" baseline="30000" dirty="0"/>
              <a:t>1</a:t>
            </a:r>
            <a:r>
              <a:rPr lang="en-US" b="0" dirty="0"/>
              <a:t>, Tim Ring</a:t>
            </a:r>
            <a:r>
              <a:rPr lang="en-US" b="0" baseline="30000" dirty="0"/>
              <a:t>1</a:t>
            </a:r>
            <a:r>
              <a:rPr lang="en-US" b="0" dirty="0"/>
              <a:t>, Davida Smith</a:t>
            </a:r>
            <a:r>
              <a:rPr lang="en-US" b="0" baseline="30000" dirty="0"/>
              <a:t>1</a:t>
            </a:r>
            <a:endParaRPr lang="en-US" b="0" dirty="0"/>
          </a:p>
        </p:txBody>
      </p:sp>
      <p:sp>
        <p:nvSpPr>
          <p:cNvPr id="5" name="Text Placeholder 4">
            <a:extLst>
              <a:ext uri="{FF2B5EF4-FFF2-40B4-BE49-F238E27FC236}">
                <a16:creationId xmlns:a16="http://schemas.microsoft.com/office/drawing/2014/main" id="{1695ACB3-3E13-857E-398C-1BB7A3C1FFF8}"/>
              </a:ext>
            </a:extLst>
          </p:cNvPr>
          <p:cNvSpPr>
            <a:spLocks noGrp="1"/>
          </p:cNvSpPr>
          <p:nvPr>
            <p:ph type="body" sz="quarter" idx="11"/>
          </p:nvPr>
        </p:nvSpPr>
        <p:spPr>
          <a:xfrm>
            <a:off x="914399" y="5454188"/>
            <a:ext cx="10003537" cy="278476"/>
          </a:xfrm>
        </p:spPr>
        <p:txBody>
          <a:bodyPr/>
          <a:lstStyle/>
          <a:p>
            <a:r>
              <a:rPr lang="en-US" baseline="30000" dirty="0"/>
              <a:t>1</a:t>
            </a:r>
            <a:r>
              <a:rPr lang="en-US" dirty="0"/>
              <a:t>FNAL, Batavia, USA; </a:t>
            </a:r>
            <a:r>
              <a:rPr lang="en-US" baseline="30000" dirty="0"/>
              <a:t>2</a:t>
            </a:r>
            <a:r>
              <a:rPr lang="en-US" dirty="0"/>
              <a:t>CERN, Geneve, Switzerland; </a:t>
            </a:r>
          </a:p>
        </p:txBody>
      </p:sp>
      <p:sp>
        <p:nvSpPr>
          <p:cNvPr id="6" name="Text Placeholder 5">
            <a:extLst>
              <a:ext uri="{FF2B5EF4-FFF2-40B4-BE49-F238E27FC236}">
                <a16:creationId xmlns:a16="http://schemas.microsoft.com/office/drawing/2014/main" id="{74DF9DFB-54E9-184A-7F50-BF325F79EAD8}"/>
              </a:ext>
            </a:extLst>
          </p:cNvPr>
          <p:cNvSpPr>
            <a:spLocks noGrp="1"/>
          </p:cNvSpPr>
          <p:nvPr>
            <p:ph type="body" sz="quarter" idx="14"/>
          </p:nvPr>
        </p:nvSpPr>
        <p:spPr>
          <a:xfrm>
            <a:off x="914400" y="2175056"/>
            <a:ext cx="10003536" cy="236324"/>
          </a:xfrm>
        </p:spPr>
        <p:txBody>
          <a:bodyPr/>
          <a:lstStyle/>
          <a:p>
            <a:r>
              <a:rPr lang="en-US" dirty="0"/>
              <a:t>June 6, 2026</a:t>
            </a:r>
          </a:p>
        </p:txBody>
      </p:sp>
      <p:pic>
        <p:nvPicPr>
          <p:cNvPr id="9" name="Picture 8">
            <a:extLst>
              <a:ext uri="{FF2B5EF4-FFF2-40B4-BE49-F238E27FC236}">
                <a16:creationId xmlns:a16="http://schemas.microsoft.com/office/drawing/2014/main" id="{F77BBBDB-6FE7-F622-6FB6-1C80838A5444}"/>
              </a:ext>
            </a:extLst>
          </p:cNvPr>
          <p:cNvPicPr>
            <a:picLocks noChangeAspect="1"/>
          </p:cNvPicPr>
          <p:nvPr/>
        </p:nvPicPr>
        <p:blipFill>
          <a:blip r:embed="rId3"/>
          <a:stretch>
            <a:fillRect/>
          </a:stretch>
        </p:blipFill>
        <p:spPr>
          <a:xfrm>
            <a:off x="10773468" y="5761490"/>
            <a:ext cx="1008263" cy="1014624"/>
          </a:xfrm>
          <a:prstGeom prst="rect">
            <a:avLst/>
          </a:prstGeom>
        </p:spPr>
      </p:pic>
      <p:pic>
        <p:nvPicPr>
          <p:cNvPr id="11" name="Picture 10">
            <a:extLst>
              <a:ext uri="{FF2B5EF4-FFF2-40B4-BE49-F238E27FC236}">
                <a16:creationId xmlns:a16="http://schemas.microsoft.com/office/drawing/2014/main" id="{E15B6E9D-58A7-D0C6-CD49-0F249821D079}"/>
              </a:ext>
            </a:extLst>
          </p:cNvPr>
          <p:cNvPicPr>
            <a:picLocks noChangeAspect="1"/>
          </p:cNvPicPr>
          <p:nvPr/>
        </p:nvPicPr>
        <p:blipFill>
          <a:blip r:embed="rId4"/>
          <a:stretch>
            <a:fillRect/>
          </a:stretch>
        </p:blipFill>
        <p:spPr>
          <a:xfrm>
            <a:off x="8605700" y="6069211"/>
            <a:ext cx="1995911" cy="399182"/>
          </a:xfrm>
          <a:prstGeom prst="rect">
            <a:avLst/>
          </a:prstGeom>
        </p:spPr>
      </p:pic>
      <p:sp>
        <p:nvSpPr>
          <p:cNvPr id="7" name="Slide Number Placeholder 6">
            <a:extLst>
              <a:ext uri="{FF2B5EF4-FFF2-40B4-BE49-F238E27FC236}">
                <a16:creationId xmlns:a16="http://schemas.microsoft.com/office/drawing/2014/main" id="{30654BA0-D745-C417-275C-D905EC53A696}"/>
              </a:ext>
            </a:extLst>
          </p:cNvPr>
          <p:cNvSpPr>
            <a:spLocks noGrp="1"/>
          </p:cNvSpPr>
          <p:nvPr>
            <p:ph type="sldNum" sz="quarter" idx="17"/>
          </p:nvPr>
        </p:nvSpPr>
        <p:spPr/>
        <p:txBody>
          <a:bodyPr/>
          <a:lstStyle/>
          <a:p>
            <a:fld id="{F4BAA12D-5F28-3140-935A-44BF4B54B6B6}" type="slidenum">
              <a:rPr lang="en-US" smtClean="0"/>
              <a:pPr/>
              <a:t>1</a:t>
            </a:fld>
            <a:endParaRPr lang="en-US" dirty="0"/>
          </a:p>
        </p:txBody>
      </p:sp>
      <p:sp>
        <p:nvSpPr>
          <p:cNvPr id="10" name="TextBox 9">
            <a:extLst>
              <a:ext uri="{FF2B5EF4-FFF2-40B4-BE49-F238E27FC236}">
                <a16:creationId xmlns:a16="http://schemas.microsoft.com/office/drawing/2014/main" id="{28C76272-85FB-A7EB-2768-1FF26336B942}"/>
              </a:ext>
            </a:extLst>
          </p:cNvPr>
          <p:cNvSpPr txBox="1"/>
          <p:nvPr/>
        </p:nvSpPr>
        <p:spPr>
          <a:xfrm>
            <a:off x="7556721" y="1590497"/>
            <a:ext cx="445278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r>
              <a:rPr lang="en-US" b="1" i="0" dirty="0">
                <a:solidFill>
                  <a:srgbClr val="000000"/>
                </a:solidFill>
                <a:effectLst/>
                <a:latin typeface="Times New Roman" panose="02020603050405020304" pitchFamily="18" charset="0"/>
              </a:rPr>
              <a:t>FERMILAB-SLIDES-26-0089-SQMS-TD</a:t>
            </a:r>
            <a:endParaRPr lang="en-US" dirty="0"/>
          </a:p>
        </p:txBody>
      </p:sp>
      <p:sp>
        <p:nvSpPr>
          <p:cNvPr id="12" name="Text Placeholder 4">
            <a:extLst>
              <a:ext uri="{FF2B5EF4-FFF2-40B4-BE49-F238E27FC236}">
                <a16:creationId xmlns:a16="http://schemas.microsoft.com/office/drawing/2014/main" id="{0440A306-BF22-5683-FAE2-DD9D92A47A70}"/>
              </a:ext>
            </a:extLst>
          </p:cNvPr>
          <p:cNvSpPr txBox="1">
            <a:spLocks/>
          </p:cNvSpPr>
          <p:nvPr/>
        </p:nvSpPr>
        <p:spPr>
          <a:xfrm>
            <a:off x="914399" y="5776322"/>
            <a:ext cx="10003537" cy="278476"/>
          </a:xfrm>
          <a:prstGeom prst="rect">
            <a:avLst/>
          </a:prstGeom>
          <a:noFill/>
          <a:ln>
            <a:noFill/>
          </a:ln>
        </p:spPr>
        <p:txBody>
          <a:bodyPr vert="horz" lIns="0" tIns="0" rIns="0" bIns="0" rtlCol="0">
            <a:noAutofit/>
          </a:bodyPr>
          <a:lstStyle>
            <a:lvl1pPr marL="0" indent="7938" algn="l" defTabSz="914400" rtl="0" eaLnBrk="1" latinLnBrk="0" hangingPunct="1">
              <a:lnSpc>
                <a:spcPct val="90000"/>
              </a:lnSpc>
              <a:spcBef>
                <a:spcPct val="0"/>
              </a:spcBef>
              <a:spcAft>
                <a:spcPts val="800"/>
              </a:spcAft>
              <a:buClr>
                <a:schemeClr val="accent1"/>
              </a:buClr>
              <a:buFont typeface="Arial" panose="020B0604020202020204" pitchFamily="34" charset="0"/>
              <a:buNone/>
              <a:tabLst/>
              <a:defRPr lang="en-US" sz="1600" b="0" i="0" kern="1200" spc="-20" baseline="0" dirty="0">
                <a:solidFill>
                  <a:schemeClr val="tx1"/>
                </a:solidFill>
                <a:latin typeface="Helvetica" pitchFamily="2" charset="0"/>
                <a:ea typeface="+mj-ea"/>
                <a:cs typeface="+mj-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TTC'2026, CEA-CNRS-Universite Paris Saclay</a:t>
            </a:r>
            <a:r>
              <a:rPr lang="it-IT" b="1" dirty="0"/>
              <a:t> </a:t>
            </a:r>
          </a:p>
        </p:txBody>
      </p:sp>
    </p:spTree>
    <p:extLst>
      <p:ext uri="{BB962C8B-B14F-4D97-AF65-F5344CB8AC3E}">
        <p14:creationId xmlns:p14="http://schemas.microsoft.com/office/powerpoint/2010/main" val="293430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7F84-6B4D-B88F-20C4-7D5102A66EC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50ED580-CBC5-50F9-4DD6-5C238A8E4C43}"/>
              </a:ext>
            </a:extLst>
          </p:cNvPr>
          <p:cNvPicPr>
            <a:picLocks noChangeAspect="1"/>
          </p:cNvPicPr>
          <p:nvPr/>
        </p:nvPicPr>
        <p:blipFill>
          <a:blip r:embed="rId2"/>
          <a:stretch>
            <a:fillRect/>
          </a:stretch>
        </p:blipFill>
        <p:spPr>
          <a:xfrm>
            <a:off x="212403" y="1675515"/>
            <a:ext cx="6420904" cy="4519313"/>
          </a:xfrm>
          <a:prstGeom prst="rect">
            <a:avLst/>
          </a:prstGeom>
        </p:spPr>
      </p:pic>
      <p:sp>
        <p:nvSpPr>
          <p:cNvPr id="3" name="Title 2">
            <a:extLst>
              <a:ext uri="{FF2B5EF4-FFF2-40B4-BE49-F238E27FC236}">
                <a16:creationId xmlns:a16="http://schemas.microsoft.com/office/drawing/2014/main" id="{AFA4054B-B65C-D26C-765A-1C4D6B363881}"/>
              </a:ext>
            </a:extLst>
          </p:cNvPr>
          <p:cNvSpPr>
            <a:spLocks noGrp="1"/>
          </p:cNvSpPr>
          <p:nvPr>
            <p:ph type="title"/>
          </p:nvPr>
        </p:nvSpPr>
        <p:spPr>
          <a:xfrm>
            <a:off x="904669" y="414399"/>
            <a:ext cx="11086225" cy="433527"/>
          </a:xfrm>
        </p:spPr>
        <p:txBody>
          <a:bodyPr/>
          <a:lstStyle/>
          <a:p>
            <a:r>
              <a:rPr lang="en-US" sz="2800" dirty="0"/>
              <a:t>Benchmarking BCC Against In-Situ Baked TESLA Cavities</a:t>
            </a:r>
          </a:p>
        </p:txBody>
      </p:sp>
      <p:sp>
        <p:nvSpPr>
          <p:cNvPr id="5" name="Slide Number Placeholder 4">
            <a:extLst>
              <a:ext uri="{FF2B5EF4-FFF2-40B4-BE49-F238E27FC236}">
                <a16:creationId xmlns:a16="http://schemas.microsoft.com/office/drawing/2014/main" id="{95332312-7429-E1BE-D64F-E61A136A4DD9}"/>
              </a:ext>
            </a:extLst>
          </p:cNvPr>
          <p:cNvSpPr>
            <a:spLocks noGrp="1"/>
          </p:cNvSpPr>
          <p:nvPr>
            <p:ph type="sldNum" sz="quarter" idx="40"/>
          </p:nvPr>
        </p:nvSpPr>
        <p:spPr/>
        <p:txBody>
          <a:bodyPr/>
          <a:lstStyle/>
          <a:p>
            <a:fld id="{F4BAA12D-5F28-3140-935A-44BF4B54B6B6}" type="slidenum">
              <a:rPr lang="en-US" smtClean="0"/>
              <a:pPr/>
              <a:t>10</a:t>
            </a:fld>
            <a:endParaRPr lang="en-US" dirty="0"/>
          </a:p>
        </p:txBody>
      </p:sp>
      <p:sp>
        <p:nvSpPr>
          <p:cNvPr id="12" name="TextBox 11">
            <a:extLst>
              <a:ext uri="{FF2B5EF4-FFF2-40B4-BE49-F238E27FC236}">
                <a16:creationId xmlns:a16="http://schemas.microsoft.com/office/drawing/2014/main" id="{0F4EACFA-194F-1921-E0E0-B99F220A7BEB}"/>
              </a:ext>
            </a:extLst>
          </p:cNvPr>
          <p:cNvSpPr txBox="1"/>
          <p:nvPr/>
        </p:nvSpPr>
        <p:spPr>
          <a:xfrm>
            <a:off x="1043546" y="813577"/>
            <a:ext cx="5589761" cy="1138773"/>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Q</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vs B</a:t>
            </a:r>
            <a:r>
              <a:rPr lang="en-US" sz="1900" b="1" baseline="-25000" dirty="0">
                <a:solidFill>
                  <a:schemeClr val="tx1">
                    <a:lumMod val="50000"/>
                  </a:schemeClr>
                </a:solidFill>
                <a:latin typeface="Helvetica" pitchFamily="2" charset="0"/>
              </a:rPr>
              <a:t>p</a:t>
            </a:r>
            <a:r>
              <a:rPr lang="en-US" sz="1900" b="1" dirty="0">
                <a:solidFill>
                  <a:schemeClr val="tx1">
                    <a:lumMod val="50000"/>
                  </a:schemeClr>
                </a:solidFill>
                <a:latin typeface="Helvetica" pitchFamily="2" charset="0"/>
              </a:rPr>
              <a:t> of Cavities with Various f</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Post Cold EP + </a:t>
            </a:r>
            <a:r>
              <a:rPr lang="en-US" sz="1900" b="1" i="1" dirty="0">
                <a:solidFill>
                  <a:schemeClr val="tx1">
                    <a:lumMod val="50000"/>
                  </a:schemeClr>
                </a:solidFill>
                <a:latin typeface="Helvetica" pitchFamily="2" charset="0"/>
              </a:rPr>
              <a:t>in situ </a:t>
            </a:r>
            <a:r>
              <a:rPr lang="en-US" sz="1900" b="1" dirty="0">
                <a:solidFill>
                  <a:schemeClr val="tx1">
                    <a:lumMod val="50000"/>
                  </a:schemeClr>
                </a:solidFill>
                <a:latin typeface="Helvetica" pitchFamily="2" charset="0"/>
              </a:rPr>
              <a:t>Baking</a:t>
            </a:r>
          </a:p>
        </p:txBody>
      </p:sp>
      <p:sp>
        <p:nvSpPr>
          <p:cNvPr id="7" name="Footer Placeholder 6">
            <a:extLst>
              <a:ext uri="{FF2B5EF4-FFF2-40B4-BE49-F238E27FC236}">
                <a16:creationId xmlns:a16="http://schemas.microsoft.com/office/drawing/2014/main" id="{016BEA04-7645-DFFE-AEFF-8F224DB06C2B}"/>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18" name="TextBox 17">
            <a:extLst>
              <a:ext uri="{FF2B5EF4-FFF2-40B4-BE49-F238E27FC236}">
                <a16:creationId xmlns:a16="http://schemas.microsoft.com/office/drawing/2014/main" id="{3961C733-47D6-F0AB-7202-ECE610628C6D}"/>
              </a:ext>
            </a:extLst>
          </p:cNvPr>
          <p:cNvSpPr txBox="1"/>
          <p:nvPr/>
        </p:nvSpPr>
        <p:spPr>
          <a:xfrm>
            <a:off x="4032825" y="4383285"/>
            <a:ext cx="586027" cy="523220"/>
          </a:xfrm>
          <a:prstGeom prst="rect">
            <a:avLst/>
          </a:prstGeom>
          <a:noFill/>
        </p:spPr>
        <p:txBody>
          <a:bodyPr wrap="square" lIns="0" tIns="0" rIns="0" bIns="91440" rtlCol="0">
            <a:spAutoFit/>
          </a:bodyPr>
          <a:lstStyle/>
          <a:p>
            <a:pPr algn="ctr">
              <a:spcAft>
                <a:spcPts val="800"/>
              </a:spcAft>
            </a:pPr>
            <a:r>
              <a:rPr lang="en-US" sz="1400" b="1" dirty="0">
                <a:solidFill>
                  <a:srgbClr val="FF0000"/>
                </a:solidFill>
                <a:latin typeface="Helvetica" pitchFamily="2" charset="0"/>
              </a:rPr>
              <a:t>BCC   2 GHz</a:t>
            </a:r>
          </a:p>
        </p:txBody>
      </p:sp>
      <p:sp>
        <p:nvSpPr>
          <p:cNvPr id="19" name="TextBox 18">
            <a:extLst>
              <a:ext uri="{FF2B5EF4-FFF2-40B4-BE49-F238E27FC236}">
                <a16:creationId xmlns:a16="http://schemas.microsoft.com/office/drawing/2014/main" id="{DB1DDB6A-7BA8-E869-BC94-B5297868944C}"/>
              </a:ext>
            </a:extLst>
          </p:cNvPr>
          <p:cNvSpPr txBox="1"/>
          <p:nvPr/>
        </p:nvSpPr>
        <p:spPr>
          <a:xfrm>
            <a:off x="1337724" y="3167390"/>
            <a:ext cx="725473" cy="523220"/>
          </a:xfrm>
          <a:prstGeom prst="rect">
            <a:avLst/>
          </a:prstGeom>
          <a:noFill/>
        </p:spPr>
        <p:txBody>
          <a:bodyPr wrap="square" lIns="0" tIns="0" rIns="0" bIns="91440" rtlCol="0">
            <a:spAutoFit/>
          </a:bodyPr>
          <a:lstStyle/>
          <a:p>
            <a:pPr algn="ctr">
              <a:spcAft>
                <a:spcPts val="800"/>
              </a:spcAft>
            </a:pPr>
            <a:r>
              <a:rPr lang="en-US" sz="1400" b="1" dirty="0">
                <a:solidFill>
                  <a:schemeClr val="tx1">
                    <a:lumMod val="50000"/>
                  </a:schemeClr>
                </a:solidFill>
                <a:latin typeface="Helvetica" pitchFamily="2" charset="0"/>
              </a:rPr>
              <a:t>TESLA 1.3 GHz</a:t>
            </a:r>
          </a:p>
        </p:txBody>
      </p:sp>
      <p:sp>
        <p:nvSpPr>
          <p:cNvPr id="20" name="TextBox 19">
            <a:extLst>
              <a:ext uri="{FF2B5EF4-FFF2-40B4-BE49-F238E27FC236}">
                <a16:creationId xmlns:a16="http://schemas.microsoft.com/office/drawing/2014/main" id="{087DDECD-F48A-F5EE-3202-50D2909C41AD}"/>
              </a:ext>
            </a:extLst>
          </p:cNvPr>
          <p:cNvSpPr txBox="1"/>
          <p:nvPr/>
        </p:nvSpPr>
        <p:spPr>
          <a:xfrm>
            <a:off x="1212966" y="4121675"/>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0070C0"/>
                </a:solidFill>
                <a:latin typeface="Helvetica" pitchFamily="2" charset="0"/>
              </a:rPr>
              <a:t>TESLA 2.6 GHz </a:t>
            </a:r>
          </a:p>
        </p:txBody>
      </p:sp>
      <p:sp>
        <p:nvSpPr>
          <p:cNvPr id="27" name="TextBox 26">
            <a:extLst>
              <a:ext uri="{FF2B5EF4-FFF2-40B4-BE49-F238E27FC236}">
                <a16:creationId xmlns:a16="http://schemas.microsoft.com/office/drawing/2014/main" id="{C1C4C5E8-B8E3-3970-7C1C-51D8DA6875E8}"/>
              </a:ext>
            </a:extLst>
          </p:cNvPr>
          <p:cNvSpPr txBox="1"/>
          <p:nvPr/>
        </p:nvSpPr>
        <p:spPr>
          <a:xfrm>
            <a:off x="7181827" y="4817318"/>
            <a:ext cx="4210403" cy="1015663"/>
          </a:xfrm>
          <a:prstGeom prst="rect">
            <a:avLst/>
          </a:prstGeom>
          <a:solidFill>
            <a:srgbClr val="FFC000"/>
          </a:solidFill>
          <a:ln>
            <a:solidFill>
              <a:srgbClr val="000000"/>
            </a:solidFill>
          </a:ln>
        </p:spPr>
        <p:txBody>
          <a:bodyPr wrap="square">
            <a:spAutoFit/>
          </a:bodyPr>
          <a:lstStyle/>
          <a:p>
            <a:pPr algn="ctr"/>
            <a:r>
              <a:rPr lang="en-US" sz="2000" b="1" dirty="0"/>
              <a:t>Cold EP + </a:t>
            </a:r>
            <a:r>
              <a:rPr lang="en-US" sz="2000" b="1" i="1" dirty="0"/>
              <a:t>in-situ</a:t>
            </a:r>
            <a:r>
              <a:rPr lang="en-US" sz="2000" b="1" dirty="0"/>
              <a:t> bake demonstrates robust performance across </a:t>
            </a:r>
            <a:r>
              <a:rPr lang="en-US" sz="2000" b="1" dirty="0">
                <a:solidFill>
                  <a:schemeClr val="tx2">
                    <a:lumMod val="75000"/>
                    <a:lumOff val="25000"/>
                  </a:schemeClr>
                </a:solidFill>
              </a:rPr>
              <a:t>multiple f</a:t>
            </a:r>
            <a:r>
              <a:rPr lang="en-US" sz="2000" b="1" baseline="-25000" dirty="0">
                <a:solidFill>
                  <a:schemeClr val="tx2">
                    <a:lumMod val="75000"/>
                    <a:lumOff val="25000"/>
                  </a:schemeClr>
                </a:solidFill>
              </a:rPr>
              <a:t>0</a:t>
            </a:r>
            <a:r>
              <a:rPr lang="en-US" sz="2000" b="1" dirty="0">
                <a:solidFill>
                  <a:schemeClr val="tx2">
                    <a:lumMod val="75000"/>
                    <a:lumOff val="25000"/>
                  </a:schemeClr>
                </a:solidFill>
              </a:rPr>
              <a:t> and geometries</a:t>
            </a:r>
            <a:r>
              <a:rPr lang="en-US" sz="2000" b="1" dirty="0"/>
              <a:t>.</a:t>
            </a:r>
            <a:endParaRPr lang="en-US" sz="2000" b="1" dirty="0">
              <a:solidFill>
                <a:schemeClr val="tx1">
                  <a:lumMod val="50000"/>
                </a:schemeClr>
              </a:solidFill>
            </a:endParaRPr>
          </a:p>
        </p:txBody>
      </p:sp>
      <p:sp>
        <p:nvSpPr>
          <p:cNvPr id="11" name="Text Placeholder 1">
            <a:extLst>
              <a:ext uri="{FF2B5EF4-FFF2-40B4-BE49-F238E27FC236}">
                <a16:creationId xmlns:a16="http://schemas.microsoft.com/office/drawing/2014/main" id="{D5883495-BDA7-3C30-896E-714B8DBC7BAC}"/>
              </a:ext>
            </a:extLst>
          </p:cNvPr>
          <p:cNvSpPr>
            <a:spLocks noGrp="1"/>
          </p:cNvSpPr>
          <p:nvPr>
            <p:ph type="body" sz="quarter" idx="10"/>
          </p:nvPr>
        </p:nvSpPr>
        <p:spPr>
          <a:xfrm>
            <a:off x="6851012" y="1844629"/>
            <a:ext cx="4872034" cy="2800266"/>
          </a:xfrm>
        </p:spPr>
        <p:txBody>
          <a:bodyPr/>
          <a:lstStyle/>
          <a:p>
            <a:r>
              <a:rPr lang="en-US" dirty="0">
                <a:solidFill>
                  <a:srgbClr val="FF0000"/>
                </a:solidFill>
              </a:rPr>
              <a:t>BCC</a:t>
            </a:r>
            <a:r>
              <a:rPr lang="en-US" dirty="0"/>
              <a:t> falls within envelope established by </a:t>
            </a:r>
            <a:r>
              <a:rPr lang="en-US" i="1" dirty="0"/>
              <a:t>in-situ</a:t>
            </a:r>
            <a:r>
              <a:rPr lang="en-US" dirty="0"/>
              <a:t> baked </a:t>
            </a:r>
            <a:r>
              <a:rPr lang="en-US" dirty="0">
                <a:solidFill>
                  <a:srgbClr val="D2B22C"/>
                </a:solidFill>
              </a:rPr>
              <a:t>650 MHz </a:t>
            </a:r>
            <a:r>
              <a:rPr lang="en-US" dirty="0"/>
              <a:t>– </a:t>
            </a:r>
            <a:r>
              <a:rPr lang="en-US" dirty="0">
                <a:solidFill>
                  <a:srgbClr val="0070C0"/>
                </a:solidFill>
              </a:rPr>
              <a:t>2.6 GHz </a:t>
            </a:r>
            <a:r>
              <a:rPr lang="en-US" dirty="0"/>
              <a:t>cavities </a:t>
            </a:r>
          </a:p>
          <a:p>
            <a:r>
              <a:rPr lang="en-US" dirty="0"/>
              <a:t>Similar Q</a:t>
            </a:r>
            <a:r>
              <a:rPr lang="en-US" baseline="-25000" dirty="0"/>
              <a:t>0</a:t>
            </a:r>
            <a:r>
              <a:rPr lang="en-US" dirty="0"/>
              <a:t> to </a:t>
            </a:r>
            <a:r>
              <a:rPr lang="en-US" b="1" dirty="0">
                <a:solidFill>
                  <a:schemeClr val="tx1">
                    <a:lumMod val="50000"/>
                  </a:schemeClr>
                </a:solidFill>
              </a:rPr>
              <a:t>1.3 GHz </a:t>
            </a:r>
            <a:r>
              <a:rPr lang="en-US" dirty="0"/>
              <a:t>TESLA cavity</a:t>
            </a:r>
          </a:p>
          <a:p>
            <a:pPr lvl="1"/>
            <a:r>
              <a:rPr lang="en-US" dirty="0"/>
              <a:t>G = 446 </a:t>
            </a:r>
            <a:r>
              <a:rPr lang="el-GR" dirty="0">
                <a:latin typeface="Times New Roman" panose="02020603050405020304" pitchFamily="18" charset="0"/>
                <a:cs typeface="Times New Roman" panose="02020603050405020304" pitchFamily="18" charset="0"/>
              </a:rPr>
              <a:t>Ω</a:t>
            </a:r>
            <a:r>
              <a:rPr lang="en-US" dirty="0"/>
              <a:t> enables Q</a:t>
            </a:r>
            <a:r>
              <a:rPr lang="en-US" baseline="-25000" dirty="0"/>
              <a:t>0 </a:t>
            </a:r>
            <a:r>
              <a:rPr lang="en-US" dirty="0"/>
              <a:t>comparable to 1.3 GHz cavities despite f</a:t>
            </a:r>
            <a:r>
              <a:rPr lang="en-US" baseline="-25000" dirty="0"/>
              <a:t>0</a:t>
            </a:r>
            <a:r>
              <a:rPr lang="en-US" dirty="0"/>
              <a:t> = 2 GHz</a:t>
            </a:r>
          </a:p>
          <a:p>
            <a:r>
              <a:rPr lang="en-US" dirty="0"/>
              <a:t>Quench of ~200 </a:t>
            </a:r>
            <a:r>
              <a:rPr lang="en-US" dirty="0" err="1"/>
              <a:t>mT</a:t>
            </a:r>
            <a:r>
              <a:rPr lang="en-US" dirty="0"/>
              <a:t> is within common range of quench fields for cold EP + </a:t>
            </a:r>
            <a:r>
              <a:rPr lang="en-US" i="1" dirty="0"/>
              <a:t>in situ </a:t>
            </a:r>
            <a:r>
              <a:rPr lang="en-US" dirty="0"/>
              <a:t>baked cavities</a:t>
            </a:r>
          </a:p>
        </p:txBody>
      </p:sp>
      <p:sp>
        <p:nvSpPr>
          <p:cNvPr id="6" name="TextBox 5">
            <a:extLst>
              <a:ext uri="{FF2B5EF4-FFF2-40B4-BE49-F238E27FC236}">
                <a16:creationId xmlns:a16="http://schemas.microsoft.com/office/drawing/2014/main" id="{BB21FAF1-9837-2D36-9606-02CE6AA1A7C1}"/>
              </a:ext>
            </a:extLst>
          </p:cNvPr>
          <p:cNvSpPr txBox="1"/>
          <p:nvPr/>
        </p:nvSpPr>
        <p:spPr>
          <a:xfrm>
            <a:off x="1260262" y="2036650"/>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D2B22C"/>
                </a:solidFill>
                <a:latin typeface="Helvetica" pitchFamily="2" charset="0"/>
              </a:rPr>
              <a:t>TESLA 650 MHz</a:t>
            </a:r>
          </a:p>
        </p:txBody>
      </p:sp>
      <p:cxnSp>
        <p:nvCxnSpPr>
          <p:cNvPr id="13" name="Straight Arrow Connector 12">
            <a:extLst>
              <a:ext uri="{FF2B5EF4-FFF2-40B4-BE49-F238E27FC236}">
                <a16:creationId xmlns:a16="http://schemas.microsoft.com/office/drawing/2014/main" id="{DC28BFCA-8ECF-E9B1-9D01-9513953E5A1F}"/>
              </a:ext>
            </a:extLst>
          </p:cNvPr>
          <p:cNvCxnSpPr>
            <a:cxnSpLocks/>
            <a:stCxn id="18" idx="1"/>
          </p:cNvCxnSpPr>
          <p:nvPr/>
        </p:nvCxnSpPr>
        <p:spPr>
          <a:xfrm flipH="1" flipV="1">
            <a:off x="3673917" y="4276621"/>
            <a:ext cx="358908" cy="36827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 name="Straight Connector 1">
            <a:extLst>
              <a:ext uri="{FF2B5EF4-FFF2-40B4-BE49-F238E27FC236}">
                <a16:creationId xmlns:a16="http://schemas.microsoft.com/office/drawing/2014/main" id="{8AB0F072-F48E-DE21-3369-660589BEF2D8}"/>
              </a:ext>
            </a:extLst>
          </p:cNvPr>
          <p:cNvCxnSpPr>
            <a:cxnSpLocks/>
          </p:cNvCxnSpPr>
          <p:nvPr/>
        </p:nvCxnSpPr>
        <p:spPr>
          <a:xfrm flipV="1">
            <a:off x="5992196" y="2768044"/>
            <a:ext cx="0" cy="305560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94B118F-A4A0-2301-FC5B-0CDE67CF1510}"/>
              </a:ext>
            </a:extLst>
          </p:cNvPr>
          <p:cNvSpPr txBox="1"/>
          <p:nvPr/>
        </p:nvSpPr>
        <p:spPr>
          <a:xfrm>
            <a:off x="4618852" y="5675035"/>
            <a:ext cx="2584674" cy="1046440"/>
          </a:xfrm>
          <a:prstGeom prst="rect">
            <a:avLst/>
          </a:prstGeom>
          <a:noFill/>
        </p:spPr>
        <p:txBody>
          <a:bodyPr wrap="square" lIns="365760" tIns="274320" rIns="365760" bIns="274320" rtlCol="0">
            <a:spAutoFit/>
          </a:bodyPr>
          <a:lstStyle/>
          <a:p>
            <a:pPr algn="ctr">
              <a:spcAft>
                <a:spcPts val="800"/>
              </a:spcAft>
            </a:pPr>
            <a:r>
              <a:rPr lang="en-US" sz="1600" dirty="0">
                <a:solidFill>
                  <a:srgbClr val="FF0000"/>
                </a:solidFill>
                <a:latin typeface="Helvetica" pitchFamily="2" charset="0"/>
              </a:rPr>
              <a:t>Quench at 1.45 K for 2 GHz BCC</a:t>
            </a:r>
          </a:p>
        </p:txBody>
      </p:sp>
    </p:spTree>
    <p:extLst>
      <p:ext uri="{BB962C8B-B14F-4D97-AF65-F5344CB8AC3E}">
        <p14:creationId xmlns:p14="http://schemas.microsoft.com/office/powerpoint/2010/main" val="35509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2F3F-62F5-23F6-5F48-B35584B7A58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7E218EB-7CAE-DD7D-D6E2-C36304B36BF8}"/>
              </a:ext>
            </a:extLst>
          </p:cNvPr>
          <p:cNvPicPr>
            <a:picLocks noChangeAspect="1"/>
          </p:cNvPicPr>
          <p:nvPr/>
        </p:nvPicPr>
        <p:blipFill>
          <a:blip r:embed="rId3"/>
          <a:stretch>
            <a:fillRect/>
          </a:stretch>
        </p:blipFill>
        <p:spPr>
          <a:xfrm>
            <a:off x="162416" y="1489808"/>
            <a:ext cx="6671969" cy="4730127"/>
          </a:xfrm>
          <a:prstGeom prst="rect">
            <a:avLst/>
          </a:prstGeom>
        </p:spPr>
      </p:pic>
      <p:sp>
        <p:nvSpPr>
          <p:cNvPr id="3" name="Title 2">
            <a:extLst>
              <a:ext uri="{FF2B5EF4-FFF2-40B4-BE49-F238E27FC236}">
                <a16:creationId xmlns:a16="http://schemas.microsoft.com/office/drawing/2014/main" id="{3A46D16A-B493-53FC-02E9-FA68CA0E6CFD}"/>
              </a:ext>
            </a:extLst>
          </p:cNvPr>
          <p:cNvSpPr>
            <a:spLocks noGrp="1"/>
          </p:cNvSpPr>
          <p:nvPr>
            <p:ph type="title"/>
          </p:nvPr>
        </p:nvSpPr>
        <p:spPr>
          <a:xfrm>
            <a:off x="914399" y="365760"/>
            <a:ext cx="10772080" cy="433527"/>
          </a:xfrm>
        </p:spPr>
        <p:txBody>
          <a:bodyPr/>
          <a:lstStyle/>
          <a:p>
            <a:r>
              <a:rPr lang="en-US" dirty="0"/>
              <a:t>Comparing R</a:t>
            </a:r>
            <a:r>
              <a:rPr lang="en-US" baseline="-25000" dirty="0"/>
              <a:t>BCS</a:t>
            </a:r>
            <a:r>
              <a:rPr lang="en-US" dirty="0"/>
              <a:t> Across f</a:t>
            </a:r>
            <a:r>
              <a:rPr lang="en-US" baseline="-25000" dirty="0"/>
              <a:t>0</a:t>
            </a:r>
            <a:r>
              <a:rPr lang="en-US" dirty="0"/>
              <a:t> and Geometries</a:t>
            </a:r>
          </a:p>
        </p:txBody>
      </p:sp>
      <p:sp>
        <p:nvSpPr>
          <p:cNvPr id="5" name="Slide Number Placeholder 4">
            <a:extLst>
              <a:ext uri="{FF2B5EF4-FFF2-40B4-BE49-F238E27FC236}">
                <a16:creationId xmlns:a16="http://schemas.microsoft.com/office/drawing/2014/main" id="{6762EF50-A778-6692-F217-38ED2373876B}"/>
              </a:ext>
            </a:extLst>
          </p:cNvPr>
          <p:cNvSpPr>
            <a:spLocks noGrp="1"/>
          </p:cNvSpPr>
          <p:nvPr>
            <p:ph type="sldNum" sz="quarter" idx="40"/>
          </p:nvPr>
        </p:nvSpPr>
        <p:spPr/>
        <p:txBody>
          <a:bodyPr/>
          <a:lstStyle/>
          <a:p>
            <a:fld id="{F4BAA12D-5F28-3140-935A-44BF4B54B6B6}" type="slidenum">
              <a:rPr lang="en-US" smtClean="0"/>
              <a:pPr/>
              <a:t>11</a:t>
            </a:fld>
            <a:endParaRPr lang="en-US" dirty="0"/>
          </a:p>
        </p:txBody>
      </p:sp>
      <p:sp>
        <p:nvSpPr>
          <p:cNvPr id="2" name="Footer Placeholder 1">
            <a:extLst>
              <a:ext uri="{FF2B5EF4-FFF2-40B4-BE49-F238E27FC236}">
                <a16:creationId xmlns:a16="http://schemas.microsoft.com/office/drawing/2014/main" id="{DDE886BB-3212-F8BA-0406-405D313EA521}"/>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7" name="TextBox 6">
            <a:extLst>
              <a:ext uri="{FF2B5EF4-FFF2-40B4-BE49-F238E27FC236}">
                <a16:creationId xmlns:a16="http://schemas.microsoft.com/office/drawing/2014/main" id="{E68E6F79-BD1F-8593-9275-4669CBF970B5}"/>
              </a:ext>
            </a:extLst>
          </p:cNvPr>
          <p:cNvSpPr txBox="1"/>
          <p:nvPr/>
        </p:nvSpPr>
        <p:spPr>
          <a:xfrm>
            <a:off x="1017741" y="948105"/>
            <a:ext cx="5589761" cy="1138773"/>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R</a:t>
            </a:r>
            <a:r>
              <a:rPr lang="en-US" sz="1900" b="1" baseline="-25000" dirty="0">
                <a:solidFill>
                  <a:schemeClr val="tx1">
                    <a:lumMod val="50000"/>
                  </a:schemeClr>
                </a:solidFill>
                <a:latin typeface="Helvetica" pitchFamily="2" charset="0"/>
              </a:rPr>
              <a:t>BCS</a:t>
            </a:r>
            <a:r>
              <a:rPr lang="en-US" sz="1900" b="1" dirty="0">
                <a:solidFill>
                  <a:schemeClr val="tx1">
                    <a:lumMod val="50000"/>
                  </a:schemeClr>
                </a:solidFill>
                <a:latin typeface="Helvetica" pitchFamily="2" charset="0"/>
              </a:rPr>
              <a:t> vs B</a:t>
            </a:r>
            <a:r>
              <a:rPr lang="en-US" sz="1900" b="1" baseline="-25000" dirty="0">
                <a:solidFill>
                  <a:schemeClr val="tx1">
                    <a:lumMod val="50000"/>
                  </a:schemeClr>
                </a:solidFill>
                <a:latin typeface="Helvetica" pitchFamily="2" charset="0"/>
              </a:rPr>
              <a:t>p</a:t>
            </a:r>
            <a:r>
              <a:rPr lang="en-US" sz="1900" b="1" dirty="0">
                <a:solidFill>
                  <a:schemeClr val="tx1">
                    <a:lumMod val="50000"/>
                  </a:schemeClr>
                </a:solidFill>
                <a:latin typeface="Helvetica" pitchFamily="2" charset="0"/>
              </a:rPr>
              <a:t> of Cavities with Various f</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Post Cold EP + </a:t>
            </a:r>
            <a:r>
              <a:rPr lang="en-US" sz="1900" b="1" i="1" dirty="0">
                <a:solidFill>
                  <a:schemeClr val="tx1">
                    <a:lumMod val="50000"/>
                  </a:schemeClr>
                </a:solidFill>
                <a:latin typeface="Helvetica" pitchFamily="2" charset="0"/>
              </a:rPr>
              <a:t>in situ </a:t>
            </a:r>
            <a:r>
              <a:rPr lang="en-US" sz="1900" b="1" dirty="0">
                <a:solidFill>
                  <a:schemeClr val="tx1">
                    <a:lumMod val="50000"/>
                  </a:schemeClr>
                </a:solidFill>
                <a:latin typeface="Helvetica" pitchFamily="2" charset="0"/>
              </a:rPr>
              <a:t>Baking</a:t>
            </a:r>
          </a:p>
        </p:txBody>
      </p:sp>
      <p:sp>
        <p:nvSpPr>
          <p:cNvPr id="12" name="Text Placeholder 1">
            <a:extLst>
              <a:ext uri="{FF2B5EF4-FFF2-40B4-BE49-F238E27FC236}">
                <a16:creationId xmlns:a16="http://schemas.microsoft.com/office/drawing/2014/main" id="{A5D974ED-FAA0-0DF9-4031-112771C549E8}"/>
              </a:ext>
            </a:extLst>
          </p:cNvPr>
          <p:cNvSpPr txBox="1">
            <a:spLocks/>
          </p:cNvSpPr>
          <p:nvPr/>
        </p:nvSpPr>
        <p:spPr>
          <a:xfrm>
            <a:off x="7302318" y="1993447"/>
            <a:ext cx="4006551" cy="254997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BCC</a:t>
            </a:r>
            <a:r>
              <a:rPr lang="en-US" dirty="0"/>
              <a:t> R</a:t>
            </a:r>
            <a:r>
              <a:rPr lang="en-US" baseline="-25000" dirty="0"/>
              <a:t>BCS</a:t>
            </a:r>
            <a:r>
              <a:rPr lang="en-US" dirty="0"/>
              <a:t>(B</a:t>
            </a:r>
            <a:r>
              <a:rPr lang="en-US" baseline="-25000" dirty="0"/>
              <a:t>p</a:t>
            </a:r>
            <a:r>
              <a:rPr lang="en-US" dirty="0"/>
              <a:t>) follows similar field dependence observed in TESLA cavities</a:t>
            </a:r>
          </a:p>
          <a:p>
            <a:endParaRPr lang="en-US" dirty="0"/>
          </a:p>
        </p:txBody>
      </p:sp>
      <p:sp>
        <p:nvSpPr>
          <p:cNvPr id="13" name="TextBox 12">
            <a:extLst>
              <a:ext uri="{FF2B5EF4-FFF2-40B4-BE49-F238E27FC236}">
                <a16:creationId xmlns:a16="http://schemas.microsoft.com/office/drawing/2014/main" id="{018064EF-175E-076A-702D-38F4A02A7374}"/>
              </a:ext>
            </a:extLst>
          </p:cNvPr>
          <p:cNvSpPr txBox="1"/>
          <p:nvPr/>
        </p:nvSpPr>
        <p:spPr>
          <a:xfrm>
            <a:off x="4683954" y="3803747"/>
            <a:ext cx="586027" cy="523220"/>
          </a:xfrm>
          <a:prstGeom prst="rect">
            <a:avLst/>
          </a:prstGeom>
          <a:noFill/>
        </p:spPr>
        <p:txBody>
          <a:bodyPr wrap="square" lIns="0" tIns="0" rIns="0" bIns="91440" rtlCol="0">
            <a:spAutoFit/>
          </a:bodyPr>
          <a:lstStyle/>
          <a:p>
            <a:pPr algn="ctr">
              <a:spcAft>
                <a:spcPts val="800"/>
              </a:spcAft>
            </a:pPr>
            <a:r>
              <a:rPr lang="en-US" sz="1400" b="1" dirty="0">
                <a:solidFill>
                  <a:srgbClr val="FF0000"/>
                </a:solidFill>
                <a:latin typeface="Helvetica" pitchFamily="2" charset="0"/>
              </a:rPr>
              <a:t>BCC   2 GHz</a:t>
            </a:r>
          </a:p>
        </p:txBody>
      </p:sp>
      <p:sp>
        <p:nvSpPr>
          <p:cNvPr id="14" name="TextBox 13">
            <a:extLst>
              <a:ext uri="{FF2B5EF4-FFF2-40B4-BE49-F238E27FC236}">
                <a16:creationId xmlns:a16="http://schemas.microsoft.com/office/drawing/2014/main" id="{8C697830-F1F0-FB83-7ED5-3CFABFD87D1A}"/>
              </a:ext>
            </a:extLst>
          </p:cNvPr>
          <p:cNvSpPr txBox="1"/>
          <p:nvPr/>
        </p:nvSpPr>
        <p:spPr>
          <a:xfrm>
            <a:off x="5882029" y="4216730"/>
            <a:ext cx="725473" cy="523220"/>
          </a:xfrm>
          <a:prstGeom prst="rect">
            <a:avLst/>
          </a:prstGeom>
          <a:noFill/>
        </p:spPr>
        <p:txBody>
          <a:bodyPr wrap="square" lIns="0" tIns="0" rIns="0" bIns="91440" rtlCol="0">
            <a:spAutoFit/>
          </a:bodyPr>
          <a:lstStyle/>
          <a:p>
            <a:pPr algn="ctr">
              <a:spcAft>
                <a:spcPts val="800"/>
              </a:spcAft>
            </a:pPr>
            <a:r>
              <a:rPr lang="en-US" sz="1400" b="1" dirty="0">
                <a:solidFill>
                  <a:schemeClr val="tx1">
                    <a:lumMod val="50000"/>
                  </a:schemeClr>
                </a:solidFill>
                <a:latin typeface="Helvetica" pitchFamily="2" charset="0"/>
              </a:rPr>
              <a:t>TESLA 1.3 GHz</a:t>
            </a:r>
          </a:p>
        </p:txBody>
      </p:sp>
      <p:sp>
        <p:nvSpPr>
          <p:cNvPr id="15" name="TextBox 14">
            <a:extLst>
              <a:ext uri="{FF2B5EF4-FFF2-40B4-BE49-F238E27FC236}">
                <a16:creationId xmlns:a16="http://schemas.microsoft.com/office/drawing/2014/main" id="{879046DF-9B04-B2D7-E046-7FF06BE61413}"/>
              </a:ext>
            </a:extLst>
          </p:cNvPr>
          <p:cNvSpPr txBox="1"/>
          <p:nvPr/>
        </p:nvSpPr>
        <p:spPr>
          <a:xfrm>
            <a:off x="3219825" y="2745978"/>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0070C0"/>
                </a:solidFill>
                <a:latin typeface="Helvetica" pitchFamily="2" charset="0"/>
              </a:rPr>
              <a:t>TESLA 2.6 GHz</a:t>
            </a:r>
          </a:p>
        </p:txBody>
      </p:sp>
      <p:sp>
        <p:nvSpPr>
          <p:cNvPr id="16" name="TextBox 15">
            <a:extLst>
              <a:ext uri="{FF2B5EF4-FFF2-40B4-BE49-F238E27FC236}">
                <a16:creationId xmlns:a16="http://schemas.microsoft.com/office/drawing/2014/main" id="{611B7644-2F9D-54EA-0C69-973DB7B6AF79}"/>
              </a:ext>
            </a:extLst>
          </p:cNvPr>
          <p:cNvSpPr txBox="1"/>
          <p:nvPr/>
        </p:nvSpPr>
        <p:spPr>
          <a:xfrm>
            <a:off x="5833994" y="5172676"/>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D2B22C"/>
                </a:solidFill>
                <a:latin typeface="Helvetica" pitchFamily="2" charset="0"/>
              </a:rPr>
              <a:t>TESLA 650 MHz</a:t>
            </a:r>
          </a:p>
        </p:txBody>
      </p:sp>
      <p:cxnSp>
        <p:nvCxnSpPr>
          <p:cNvPr id="19" name="Straight Connector 18">
            <a:extLst>
              <a:ext uri="{FF2B5EF4-FFF2-40B4-BE49-F238E27FC236}">
                <a16:creationId xmlns:a16="http://schemas.microsoft.com/office/drawing/2014/main" id="{4D506540-B52C-A8A3-156E-0984A60B3C63}"/>
              </a:ext>
            </a:extLst>
          </p:cNvPr>
          <p:cNvCxnSpPr/>
          <p:nvPr/>
        </p:nvCxnSpPr>
        <p:spPr>
          <a:xfrm flipV="1">
            <a:off x="1310986" y="3289980"/>
            <a:ext cx="0" cy="2330636"/>
          </a:xfrm>
          <a:prstGeom prst="line">
            <a:avLst/>
          </a:prstGeom>
          <a:ln w="44450"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234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ED7F7-F646-6D4C-A133-B82261AEAD7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173B11-CFD5-DFBF-DA67-C85FB9E43CD4}"/>
              </a:ext>
            </a:extLst>
          </p:cNvPr>
          <p:cNvPicPr>
            <a:picLocks noChangeAspect="1"/>
          </p:cNvPicPr>
          <p:nvPr/>
        </p:nvPicPr>
        <p:blipFill>
          <a:blip r:embed="rId3"/>
          <a:stretch>
            <a:fillRect/>
          </a:stretch>
        </p:blipFill>
        <p:spPr>
          <a:xfrm>
            <a:off x="168677" y="1489808"/>
            <a:ext cx="6674799" cy="4732133"/>
          </a:xfrm>
          <a:prstGeom prst="rect">
            <a:avLst/>
          </a:prstGeom>
        </p:spPr>
      </p:pic>
      <p:sp>
        <p:nvSpPr>
          <p:cNvPr id="3" name="Title 2">
            <a:extLst>
              <a:ext uri="{FF2B5EF4-FFF2-40B4-BE49-F238E27FC236}">
                <a16:creationId xmlns:a16="http://schemas.microsoft.com/office/drawing/2014/main" id="{0B0113A8-E989-DBF9-4DE9-08A689D22915}"/>
              </a:ext>
            </a:extLst>
          </p:cNvPr>
          <p:cNvSpPr>
            <a:spLocks noGrp="1"/>
          </p:cNvSpPr>
          <p:nvPr>
            <p:ph type="title"/>
          </p:nvPr>
        </p:nvSpPr>
        <p:spPr>
          <a:xfrm>
            <a:off x="914399" y="365760"/>
            <a:ext cx="10772080" cy="433527"/>
          </a:xfrm>
        </p:spPr>
        <p:txBody>
          <a:bodyPr/>
          <a:lstStyle/>
          <a:p>
            <a:r>
              <a:rPr lang="en-US" dirty="0"/>
              <a:t>Comparing R</a:t>
            </a:r>
            <a:r>
              <a:rPr lang="en-US" baseline="-25000" dirty="0"/>
              <a:t>BCS</a:t>
            </a:r>
            <a:r>
              <a:rPr lang="en-US" dirty="0"/>
              <a:t> Across f</a:t>
            </a:r>
            <a:r>
              <a:rPr lang="en-US" baseline="-25000" dirty="0"/>
              <a:t>0</a:t>
            </a:r>
            <a:r>
              <a:rPr lang="en-US" dirty="0"/>
              <a:t> and Geometries</a:t>
            </a:r>
          </a:p>
        </p:txBody>
      </p:sp>
      <p:sp>
        <p:nvSpPr>
          <p:cNvPr id="5" name="Slide Number Placeholder 4">
            <a:extLst>
              <a:ext uri="{FF2B5EF4-FFF2-40B4-BE49-F238E27FC236}">
                <a16:creationId xmlns:a16="http://schemas.microsoft.com/office/drawing/2014/main" id="{D4BE1988-C185-7D7A-4BBE-82079BDEDC31}"/>
              </a:ext>
            </a:extLst>
          </p:cNvPr>
          <p:cNvSpPr>
            <a:spLocks noGrp="1"/>
          </p:cNvSpPr>
          <p:nvPr>
            <p:ph type="sldNum" sz="quarter" idx="40"/>
          </p:nvPr>
        </p:nvSpPr>
        <p:spPr/>
        <p:txBody>
          <a:bodyPr/>
          <a:lstStyle/>
          <a:p>
            <a:fld id="{F4BAA12D-5F28-3140-935A-44BF4B54B6B6}" type="slidenum">
              <a:rPr lang="en-US" smtClean="0"/>
              <a:pPr/>
              <a:t>12</a:t>
            </a:fld>
            <a:endParaRPr lang="en-US" dirty="0"/>
          </a:p>
        </p:txBody>
      </p:sp>
      <p:sp>
        <p:nvSpPr>
          <p:cNvPr id="18" name="Text Placeholder 1">
            <a:extLst>
              <a:ext uri="{FF2B5EF4-FFF2-40B4-BE49-F238E27FC236}">
                <a16:creationId xmlns:a16="http://schemas.microsoft.com/office/drawing/2014/main" id="{B89969DE-DE8A-8B6B-EFFD-A0E732D0D550}"/>
              </a:ext>
            </a:extLst>
          </p:cNvPr>
          <p:cNvSpPr>
            <a:spLocks noGrp="1"/>
          </p:cNvSpPr>
          <p:nvPr>
            <p:ph type="body" sz="quarter" idx="10"/>
          </p:nvPr>
        </p:nvSpPr>
        <p:spPr>
          <a:xfrm>
            <a:off x="7302318" y="1993447"/>
            <a:ext cx="4006551" cy="2549977"/>
          </a:xfrm>
        </p:spPr>
        <p:txBody>
          <a:bodyPr/>
          <a:lstStyle/>
          <a:p>
            <a:r>
              <a:rPr lang="en-US" dirty="0">
                <a:solidFill>
                  <a:srgbClr val="FF0000"/>
                </a:solidFill>
              </a:rPr>
              <a:t>BCC</a:t>
            </a:r>
            <a:r>
              <a:rPr lang="en-US" dirty="0"/>
              <a:t> R</a:t>
            </a:r>
            <a:r>
              <a:rPr lang="en-US" baseline="-25000" dirty="0"/>
              <a:t>BCS</a:t>
            </a:r>
            <a:r>
              <a:rPr lang="en-US" dirty="0"/>
              <a:t>(B</a:t>
            </a:r>
            <a:r>
              <a:rPr lang="en-US" baseline="-25000" dirty="0"/>
              <a:t>p</a:t>
            </a:r>
            <a:r>
              <a:rPr lang="en-US" dirty="0"/>
              <a:t>) follows similar field dependence observed in TESLA cavities</a:t>
            </a:r>
          </a:p>
          <a:p>
            <a:r>
              <a:rPr lang="en-US" dirty="0"/>
              <a:t>Consistent with f</a:t>
            </a:r>
            <a:r>
              <a:rPr lang="en-US" baseline="-25000" dirty="0"/>
              <a:t>0</a:t>
            </a:r>
            <a:r>
              <a:rPr lang="en-US" dirty="0"/>
              <a:t> scaling expectations</a:t>
            </a:r>
          </a:p>
          <a:p>
            <a:endParaRPr lang="en-US" dirty="0"/>
          </a:p>
          <a:p>
            <a:r>
              <a:rPr lang="en-US" dirty="0"/>
              <a:t>No geometry dependence</a:t>
            </a:r>
          </a:p>
        </p:txBody>
      </p:sp>
      <p:sp>
        <p:nvSpPr>
          <p:cNvPr id="2" name="Footer Placeholder 1">
            <a:extLst>
              <a:ext uri="{FF2B5EF4-FFF2-40B4-BE49-F238E27FC236}">
                <a16:creationId xmlns:a16="http://schemas.microsoft.com/office/drawing/2014/main" id="{2BA2CB1F-263B-CB0C-DFEF-4375D65B81B0}"/>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7" name="TextBox 6">
            <a:extLst>
              <a:ext uri="{FF2B5EF4-FFF2-40B4-BE49-F238E27FC236}">
                <a16:creationId xmlns:a16="http://schemas.microsoft.com/office/drawing/2014/main" id="{089AB611-1EC8-7E40-543C-1135959ECC5E}"/>
              </a:ext>
            </a:extLst>
          </p:cNvPr>
          <p:cNvSpPr txBox="1"/>
          <p:nvPr/>
        </p:nvSpPr>
        <p:spPr>
          <a:xfrm>
            <a:off x="1017741" y="948105"/>
            <a:ext cx="5589761" cy="1138773"/>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R</a:t>
            </a:r>
            <a:r>
              <a:rPr lang="en-US" sz="1900" b="1" baseline="-25000" dirty="0">
                <a:solidFill>
                  <a:schemeClr val="tx1">
                    <a:lumMod val="50000"/>
                  </a:schemeClr>
                </a:solidFill>
                <a:latin typeface="Helvetica" pitchFamily="2" charset="0"/>
              </a:rPr>
              <a:t>BCS</a:t>
            </a:r>
            <a:r>
              <a:rPr lang="en-US" sz="1900" b="1" dirty="0">
                <a:solidFill>
                  <a:schemeClr val="tx1">
                    <a:lumMod val="50000"/>
                  </a:schemeClr>
                </a:solidFill>
                <a:latin typeface="Helvetica" pitchFamily="2" charset="0"/>
              </a:rPr>
              <a:t> vs B</a:t>
            </a:r>
            <a:r>
              <a:rPr lang="en-US" sz="1900" b="1" baseline="-25000" dirty="0">
                <a:solidFill>
                  <a:schemeClr val="tx1">
                    <a:lumMod val="50000"/>
                  </a:schemeClr>
                </a:solidFill>
                <a:latin typeface="Helvetica" pitchFamily="2" charset="0"/>
              </a:rPr>
              <a:t>p</a:t>
            </a:r>
            <a:r>
              <a:rPr lang="en-US" sz="1900" b="1" dirty="0">
                <a:solidFill>
                  <a:schemeClr val="tx1">
                    <a:lumMod val="50000"/>
                  </a:schemeClr>
                </a:solidFill>
                <a:latin typeface="Helvetica" pitchFamily="2" charset="0"/>
              </a:rPr>
              <a:t> of Cavities with Various f</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Post Cold EP + </a:t>
            </a:r>
            <a:r>
              <a:rPr lang="en-US" sz="1900" b="1" i="1" dirty="0">
                <a:solidFill>
                  <a:schemeClr val="tx1">
                    <a:lumMod val="50000"/>
                  </a:schemeClr>
                </a:solidFill>
                <a:latin typeface="Helvetica" pitchFamily="2" charset="0"/>
              </a:rPr>
              <a:t>in situ </a:t>
            </a:r>
            <a:r>
              <a:rPr lang="en-US" sz="1900" b="1" dirty="0">
                <a:solidFill>
                  <a:schemeClr val="tx1">
                    <a:lumMod val="50000"/>
                  </a:schemeClr>
                </a:solidFill>
                <a:latin typeface="Helvetica" pitchFamily="2" charset="0"/>
              </a:rPr>
              <a:t>Baking</a:t>
            </a:r>
          </a:p>
        </p:txBody>
      </p:sp>
      <p:sp>
        <p:nvSpPr>
          <p:cNvPr id="29" name="TextBox 28">
            <a:extLst>
              <a:ext uri="{FF2B5EF4-FFF2-40B4-BE49-F238E27FC236}">
                <a16:creationId xmlns:a16="http://schemas.microsoft.com/office/drawing/2014/main" id="{8B52618E-9F27-12BE-F36B-98CE53AF86E1}"/>
              </a:ext>
            </a:extLst>
          </p:cNvPr>
          <p:cNvSpPr txBox="1"/>
          <p:nvPr/>
        </p:nvSpPr>
        <p:spPr>
          <a:xfrm>
            <a:off x="7302318" y="3498778"/>
            <a:ext cx="4282165" cy="769441"/>
          </a:xfrm>
          <a:prstGeom prst="rect">
            <a:avLst/>
          </a:prstGeom>
          <a:noFill/>
        </p:spPr>
        <p:txBody>
          <a:bodyPr wrap="square" lIns="365760" tIns="274320" rIns="365760" bIns="274320" rtlCol="0">
            <a:spAutoFit/>
          </a:bodyPr>
          <a:lstStyle/>
          <a:p>
            <a:pPr>
              <a:spcAft>
                <a:spcPts val="800"/>
              </a:spcAft>
            </a:pPr>
            <a:r>
              <a:rPr lang="en-US" sz="1400" dirty="0">
                <a:solidFill>
                  <a:schemeClr val="tx2">
                    <a:lumMod val="75000"/>
                    <a:lumOff val="25000"/>
                  </a:schemeClr>
                </a:solidFill>
                <a:latin typeface="Helvetica" pitchFamily="2" charset="0"/>
              </a:rPr>
              <a:t>M. Martinello </a:t>
            </a:r>
            <a:r>
              <a:rPr lang="en-US" sz="1400" i="1" dirty="0">
                <a:solidFill>
                  <a:schemeClr val="tx2">
                    <a:lumMod val="75000"/>
                    <a:lumOff val="25000"/>
                  </a:schemeClr>
                </a:solidFill>
                <a:latin typeface="Helvetica" pitchFamily="2" charset="0"/>
              </a:rPr>
              <a:t>et al. </a:t>
            </a:r>
            <a:r>
              <a:rPr lang="en-US" sz="1400" dirty="0">
                <a:solidFill>
                  <a:schemeClr val="tx2">
                    <a:lumMod val="75000"/>
                    <a:lumOff val="25000"/>
                  </a:schemeClr>
                </a:solidFill>
                <a:latin typeface="Helvetica" pitchFamily="2" charset="0"/>
              </a:rPr>
              <a:t>PRL </a:t>
            </a:r>
            <a:r>
              <a:rPr lang="en-US" sz="1400" b="1" dirty="0">
                <a:solidFill>
                  <a:schemeClr val="tx2">
                    <a:lumMod val="75000"/>
                    <a:lumOff val="25000"/>
                  </a:schemeClr>
                </a:solidFill>
                <a:latin typeface="Helvetica" pitchFamily="2" charset="0"/>
              </a:rPr>
              <a:t>121</a:t>
            </a:r>
            <a:r>
              <a:rPr lang="en-US" sz="1400" dirty="0">
                <a:solidFill>
                  <a:schemeClr val="tx2">
                    <a:lumMod val="75000"/>
                    <a:lumOff val="25000"/>
                  </a:schemeClr>
                </a:solidFill>
                <a:latin typeface="Helvetica" pitchFamily="2" charset="0"/>
              </a:rPr>
              <a:t>, 224801 (2018)</a:t>
            </a:r>
          </a:p>
        </p:txBody>
      </p:sp>
      <p:sp>
        <p:nvSpPr>
          <p:cNvPr id="30" name="TextBox 29">
            <a:extLst>
              <a:ext uri="{FF2B5EF4-FFF2-40B4-BE49-F238E27FC236}">
                <a16:creationId xmlns:a16="http://schemas.microsoft.com/office/drawing/2014/main" id="{F02540DD-5919-B828-0855-FBE32240CFD8}"/>
              </a:ext>
            </a:extLst>
          </p:cNvPr>
          <p:cNvSpPr txBox="1"/>
          <p:nvPr/>
        </p:nvSpPr>
        <p:spPr>
          <a:xfrm>
            <a:off x="7302317" y="4943429"/>
            <a:ext cx="4006552" cy="707886"/>
          </a:xfrm>
          <a:prstGeom prst="rect">
            <a:avLst/>
          </a:prstGeom>
          <a:solidFill>
            <a:srgbClr val="FFC000"/>
          </a:solidFill>
          <a:ln>
            <a:solidFill>
              <a:srgbClr val="000000"/>
            </a:solidFill>
          </a:ln>
        </p:spPr>
        <p:txBody>
          <a:bodyPr wrap="square">
            <a:spAutoFit/>
          </a:bodyPr>
          <a:lstStyle/>
          <a:p>
            <a:pPr algn="ctr"/>
            <a:r>
              <a:rPr lang="en-US" sz="2000" dirty="0"/>
              <a:t>Same underlying RF loss mechanisms govern performance</a:t>
            </a:r>
            <a:endParaRPr lang="en-US" sz="2000" b="1" dirty="0">
              <a:solidFill>
                <a:schemeClr val="tx1">
                  <a:lumMod val="50000"/>
                </a:schemeClr>
              </a:solidFill>
            </a:endParaRPr>
          </a:p>
        </p:txBody>
      </p:sp>
      <p:sp>
        <p:nvSpPr>
          <p:cNvPr id="14" name="TextBox 13">
            <a:extLst>
              <a:ext uri="{FF2B5EF4-FFF2-40B4-BE49-F238E27FC236}">
                <a16:creationId xmlns:a16="http://schemas.microsoft.com/office/drawing/2014/main" id="{14551D5B-FBF4-9178-2437-0AB2F90D6FDA}"/>
              </a:ext>
            </a:extLst>
          </p:cNvPr>
          <p:cNvSpPr txBox="1"/>
          <p:nvPr/>
        </p:nvSpPr>
        <p:spPr>
          <a:xfrm>
            <a:off x="4683954" y="3803747"/>
            <a:ext cx="586027" cy="523220"/>
          </a:xfrm>
          <a:prstGeom prst="rect">
            <a:avLst/>
          </a:prstGeom>
          <a:noFill/>
        </p:spPr>
        <p:txBody>
          <a:bodyPr wrap="square" lIns="0" tIns="0" rIns="0" bIns="91440" rtlCol="0">
            <a:spAutoFit/>
          </a:bodyPr>
          <a:lstStyle/>
          <a:p>
            <a:pPr algn="ctr">
              <a:spcAft>
                <a:spcPts val="800"/>
              </a:spcAft>
            </a:pPr>
            <a:r>
              <a:rPr lang="en-US" sz="1400" b="1" dirty="0">
                <a:solidFill>
                  <a:srgbClr val="FF0000"/>
                </a:solidFill>
                <a:latin typeface="Helvetica" pitchFamily="2" charset="0"/>
              </a:rPr>
              <a:t>BCC   2 GHz</a:t>
            </a:r>
          </a:p>
        </p:txBody>
      </p:sp>
      <p:sp>
        <p:nvSpPr>
          <p:cNvPr id="15" name="TextBox 14">
            <a:extLst>
              <a:ext uri="{FF2B5EF4-FFF2-40B4-BE49-F238E27FC236}">
                <a16:creationId xmlns:a16="http://schemas.microsoft.com/office/drawing/2014/main" id="{152EF6BC-B133-3340-EABC-81CA8D3E1247}"/>
              </a:ext>
            </a:extLst>
          </p:cNvPr>
          <p:cNvSpPr txBox="1"/>
          <p:nvPr/>
        </p:nvSpPr>
        <p:spPr>
          <a:xfrm>
            <a:off x="5882029" y="4216730"/>
            <a:ext cx="725473" cy="523220"/>
          </a:xfrm>
          <a:prstGeom prst="rect">
            <a:avLst/>
          </a:prstGeom>
          <a:noFill/>
        </p:spPr>
        <p:txBody>
          <a:bodyPr wrap="square" lIns="0" tIns="0" rIns="0" bIns="91440" rtlCol="0">
            <a:spAutoFit/>
          </a:bodyPr>
          <a:lstStyle/>
          <a:p>
            <a:pPr algn="ctr">
              <a:spcAft>
                <a:spcPts val="800"/>
              </a:spcAft>
            </a:pPr>
            <a:r>
              <a:rPr lang="en-US" sz="1400" b="1" dirty="0">
                <a:solidFill>
                  <a:schemeClr val="tx1">
                    <a:lumMod val="50000"/>
                  </a:schemeClr>
                </a:solidFill>
                <a:latin typeface="Helvetica" pitchFamily="2" charset="0"/>
              </a:rPr>
              <a:t>TESLA 1.3 GHz</a:t>
            </a:r>
          </a:p>
        </p:txBody>
      </p:sp>
      <p:sp>
        <p:nvSpPr>
          <p:cNvPr id="16" name="TextBox 15">
            <a:extLst>
              <a:ext uri="{FF2B5EF4-FFF2-40B4-BE49-F238E27FC236}">
                <a16:creationId xmlns:a16="http://schemas.microsoft.com/office/drawing/2014/main" id="{45B7FB50-C1B6-3C75-295F-66C9A55021FA}"/>
              </a:ext>
            </a:extLst>
          </p:cNvPr>
          <p:cNvSpPr txBox="1"/>
          <p:nvPr/>
        </p:nvSpPr>
        <p:spPr>
          <a:xfrm>
            <a:off x="3219825" y="2745978"/>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0070C0"/>
                </a:solidFill>
                <a:latin typeface="Helvetica" pitchFamily="2" charset="0"/>
              </a:rPr>
              <a:t>TESLA 2.6 GHz</a:t>
            </a:r>
          </a:p>
        </p:txBody>
      </p:sp>
      <p:sp>
        <p:nvSpPr>
          <p:cNvPr id="19" name="TextBox 18">
            <a:extLst>
              <a:ext uri="{FF2B5EF4-FFF2-40B4-BE49-F238E27FC236}">
                <a16:creationId xmlns:a16="http://schemas.microsoft.com/office/drawing/2014/main" id="{50F34073-3D6D-1421-85F1-7335B6E45690}"/>
              </a:ext>
            </a:extLst>
          </p:cNvPr>
          <p:cNvSpPr txBox="1"/>
          <p:nvPr/>
        </p:nvSpPr>
        <p:spPr>
          <a:xfrm>
            <a:off x="5833994" y="5172676"/>
            <a:ext cx="725473" cy="523220"/>
          </a:xfrm>
          <a:prstGeom prst="rect">
            <a:avLst/>
          </a:prstGeom>
          <a:noFill/>
        </p:spPr>
        <p:txBody>
          <a:bodyPr wrap="square" lIns="0" tIns="0" rIns="0" bIns="91440" rtlCol="0">
            <a:spAutoFit/>
          </a:bodyPr>
          <a:lstStyle/>
          <a:p>
            <a:pPr algn="ctr">
              <a:spcAft>
                <a:spcPts val="800"/>
              </a:spcAft>
            </a:pPr>
            <a:r>
              <a:rPr lang="en-US" sz="1400" b="1" dirty="0">
                <a:solidFill>
                  <a:srgbClr val="D2B22C"/>
                </a:solidFill>
                <a:latin typeface="Helvetica" pitchFamily="2" charset="0"/>
              </a:rPr>
              <a:t>TESLA 650 MHz</a:t>
            </a:r>
          </a:p>
        </p:txBody>
      </p:sp>
      <p:cxnSp>
        <p:nvCxnSpPr>
          <p:cNvPr id="21" name="Straight Connector 20">
            <a:extLst>
              <a:ext uri="{FF2B5EF4-FFF2-40B4-BE49-F238E27FC236}">
                <a16:creationId xmlns:a16="http://schemas.microsoft.com/office/drawing/2014/main" id="{CF9D0114-F684-13E1-8A9B-A17020B9C92A}"/>
              </a:ext>
            </a:extLst>
          </p:cNvPr>
          <p:cNvCxnSpPr/>
          <p:nvPr/>
        </p:nvCxnSpPr>
        <p:spPr>
          <a:xfrm flipV="1">
            <a:off x="1310986" y="3289980"/>
            <a:ext cx="0" cy="2330636"/>
          </a:xfrm>
          <a:prstGeom prst="line">
            <a:avLst/>
          </a:prstGeom>
          <a:ln w="44450"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 name="Picture 24">
            <a:extLst>
              <a:ext uri="{FF2B5EF4-FFF2-40B4-BE49-F238E27FC236}">
                <a16:creationId xmlns:a16="http://schemas.microsoft.com/office/drawing/2014/main" id="{E230D8B4-1FA2-8CEE-1B64-7701906CD15A}"/>
              </a:ext>
            </a:extLst>
          </p:cNvPr>
          <p:cNvPicPr>
            <a:picLocks noChangeAspect="1"/>
          </p:cNvPicPr>
          <p:nvPr/>
        </p:nvPicPr>
        <p:blipFill>
          <a:blip r:embed="rId4"/>
          <a:stretch>
            <a:fillRect/>
          </a:stretch>
        </p:blipFill>
        <p:spPr>
          <a:xfrm>
            <a:off x="4976967" y="1971675"/>
            <a:ext cx="1045276" cy="331566"/>
          </a:xfrm>
          <a:prstGeom prst="rect">
            <a:avLst/>
          </a:prstGeom>
        </p:spPr>
      </p:pic>
    </p:spTree>
    <p:extLst>
      <p:ext uri="{BB962C8B-B14F-4D97-AF65-F5344CB8AC3E}">
        <p14:creationId xmlns:p14="http://schemas.microsoft.com/office/powerpoint/2010/main" val="3523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A731-AF0B-56A3-5C77-C8E6F66D42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349100-3C1E-EC72-DA00-58DCA9700355}"/>
              </a:ext>
            </a:extLst>
          </p:cNvPr>
          <p:cNvPicPr>
            <a:picLocks noChangeAspect="1"/>
          </p:cNvPicPr>
          <p:nvPr/>
        </p:nvPicPr>
        <p:blipFill>
          <a:blip r:embed="rId2"/>
          <a:stretch>
            <a:fillRect/>
          </a:stretch>
        </p:blipFill>
        <p:spPr>
          <a:xfrm>
            <a:off x="5281396" y="1486177"/>
            <a:ext cx="6404365" cy="4540408"/>
          </a:xfrm>
          <a:prstGeom prst="rect">
            <a:avLst/>
          </a:prstGeom>
        </p:spPr>
      </p:pic>
      <p:sp>
        <p:nvSpPr>
          <p:cNvPr id="3" name="Title 2">
            <a:extLst>
              <a:ext uri="{FF2B5EF4-FFF2-40B4-BE49-F238E27FC236}">
                <a16:creationId xmlns:a16="http://schemas.microsoft.com/office/drawing/2014/main" id="{30E2428B-4DFB-0817-77EA-751F78AF1404}"/>
              </a:ext>
            </a:extLst>
          </p:cNvPr>
          <p:cNvSpPr>
            <a:spLocks noGrp="1"/>
          </p:cNvSpPr>
          <p:nvPr>
            <p:ph type="title"/>
          </p:nvPr>
        </p:nvSpPr>
        <p:spPr>
          <a:xfrm>
            <a:off x="914399" y="365760"/>
            <a:ext cx="10772080" cy="433527"/>
          </a:xfrm>
        </p:spPr>
        <p:txBody>
          <a:bodyPr/>
          <a:lstStyle/>
          <a:p>
            <a:r>
              <a:rPr lang="en-US" dirty="0"/>
              <a:t>Comparing </a:t>
            </a:r>
            <a:r>
              <a:rPr lang="en-US" dirty="0" err="1"/>
              <a:t>R</a:t>
            </a:r>
            <a:r>
              <a:rPr lang="en-US" baseline="-25000" dirty="0" err="1"/>
              <a:t>res</a:t>
            </a:r>
            <a:r>
              <a:rPr lang="en-US" dirty="0"/>
              <a:t> Across f</a:t>
            </a:r>
            <a:r>
              <a:rPr lang="en-US" baseline="-25000" dirty="0"/>
              <a:t>0</a:t>
            </a:r>
            <a:r>
              <a:rPr lang="en-US" dirty="0"/>
              <a:t> and Geometries</a:t>
            </a:r>
          </a:p>
        </p:txBody>
      </p:sp>
      <p:sp>
        <p:nvSpPr>
          <p:cNvPr id="5" name="Slide Number Placeholder 4">
            <a:extLst>
              <a:ext uri="{FF2B5EF4-FFF2-40B4-BE49-F238E27FC236}">
                <a16:creationId xmlns:a16="http://schemas.microsoft.com/office/drawing/2014/main" id="{B86334C6-1C61-6903-4CC0-A4DA7ACFE7CB}"/>
              </a:ext>
            </a:extLst>
          </p:cNvPr>
          <p:cNvSpPr>
            <a:spLocks noGrp="1"/>
          </p:cNvSpPr>
          <p:nvPr>
            <p:ph type="sldNum" sz="quarter" idx="40"/>
          </p:nvPr>
        </p:nvSpPr>
        <p:spPr/>
        <p:txBody>
          <a:bodyPr/>
          <a:lstStyle/>
          <a:p>
            <a:fld id="{F4BAA12D-5F28-3140-935A-44BF4B54B6B6}" type="slidenum">
              <a:rPr lang="en-US" smtClean="0"/>
              <a:pPr/>
              <a:t>13</a:t>
            </a:fld>
            <a:endParaRPr lang="en-US" dirty="0"/>
          </a:p>
        </p:txBody>
      </p:sp>
      <p:sp>
        <p:nvSpPr>
          <p:cNvPr id="19" name="Text Placeholder 1">
            <a:extLst>
              <a:ext uri="{FF2B5EF4-FFF2-40B4-BE49-F238E27FC236}">
                <a16:creationId xmlns:a16="http://schemas.microsoft.com/office/drawing/2014/main" id="{B875CD15-F154-4169-CA6E-37E7DE42CCB9}"/>
              </a:ext>
            </a:extLst>
          </p:cNvPr>
          <p:cNvSpPr txBox="1">
            <a:spLocks/>
          </p:cNvSpPr>
          <p:nvPr/>
        </p:nvSpPr>
        <p:spPr>
          <a:xfrm>
            <a:off x="332271" y="1932025"/>
            <a:ext cx="4706454" cy="113877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2 GHz, residual estimates include a non-negligible BCS contribution</a:t>
            </a:r>
          </a:p>
          <a:p>
            <a:pPr marL="0" indent="0">
              <a:buNone/>
            </a:pPr>
            <a:endParaRPr lang="en-US" dirty="0"/>
          </a:p>
          <a:p>
            <a:r>
              <a:rPr lang="en-US" dirty="0"/>
              <a:t>Estimated </a:t>
            </a:r>
            <a:r>
              <a:rPr lang="en-US" dirty="0" err="1"/>
              <a:t>R</a:t>
            </a:r>
            <a:r>
              <a:rPr lang="en-US" baseline="-25000" dirty="0" err="1"/>
              <a:t>res</a:t>
            </a:r>
            <a:r>
              <a:rPr lang="en-US" dirty="0"/>
              <a:t> of </a:t>
            </a:r>
            <a:r>
              <a:rPr lang="en-US" dirty="0">
                <a:solidFill>
                  <a:srgbClr val="FF0000"/>
                </a:solidFill>
              </a:rPr>
              <a:t>BCC</a:t>
            </a:r>
            <a:r>
              <a:rPr lang="en-US" dirty="0"/>
              <a:t> comparable to similarly treated cavities</a:t>
            </a:r>
          </a:p>
          <a:p>
            <a:pPr lvl="1"/>
            <a:r>
              <a:rPr lang="en-US" dirty="0"/>
              <a:t>Nearly identical behavior with B</a:t>
            </a:r>
            <a:r>
              <a:rPr lang="en-US" baseline="-25000" dirty="0"/>
              <a:t>p</a:t>
            </a:r>
            <a:r>
              <a:rPr lang="en-US" dirty="0"/>
              <a:t> for </a:t>
            </a:r>
            <a:r>
              <a:rPr lang="en-US" dirty="0">
                <a:solidFill>
                  <a:srgbClr val="D2B22C"/>
                </a:solidFill>
              </a:rPr>
              <a:t>650 MHz </a:t>
            </a:r>
            <a:r>
              <a:rPr lang="en-US" dirty="0"/>
              <a:t>– </a:t>
            </a:r>
            <a:r>
              <a:rPr lang="en-US" dirty="0">
                <a:solidFill>
                  <a:srgbClr val="FF0000"/>
                </a:solidFill>
              </a:rPr>
              <a:t>2 GHz </a:t>
            </a:r>
            <a:r>
              <a:rPr lang="en-US" dirty="0"/>
              <a:t>cavities</a:t>
            </a:r>
          </a:p>
          <a:p>
            <a:endParaRPr lang="en-US" dirty="0"/>
          </a:p>
          <a:p>
            <a:r>
              <a:rPr lang="en-US" dirty="0"/>
              <a:t>No evidence of excess residual losses from the BCC geometry</a:t>
            </a:r>
          </a:p>
        </p:txBody>
      </p:sp>
      <p:sp>
        <p:nvSpPr>
          <p:cNvPr id="4" name="Footer Placeholder 3">
            <a:extLst>
              <a:ext uri="{FF2B5EF4-FFF2-40B4-BE49-F238E27FC236}">
                <a16:creationId xmlns:a16="http://schemas.microsoft.com/office/drawing/2014/main" id="{A9496DF2-ECED-B2B8-B8AC-07EFE067DE87}"/>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9" name="TextBox 8">
            <a:extLst>
              <a:ext uri="{FF2B5EF4-FFF2-40B4-BE49-F238E27FC236}">
                <a16:creationId xmlns:a16="http://schemas.microsoft.com/office/drawing/2014/main" id="{12216462-C03D-9701-4808-AD2F0FD33324}"/>
              </a:ext>
            </a:extLst>
          </p:cNvPr>
          <p:cNvSpPr txBox="1"/>
          <p:nvPr/>
        </p:nvSpPr>
        <p:spPr>
          <a:xfrm>
            <a:off x="6096000" y="916791"/>
            <a:ext cx="5589761" cy="1138773"/>
          </a:xfrm>
          <a:prstGeom prst="rect">
            <a:avLst/>
          </a:prstGeom>
          <a:noFill/>
        </p:spPr>
        <p:txBody>
          <a:bodyPr wrap="square" lIns="365760" tIns="274320" rIns="365760" bIns="274320" rtlCol="0">
            <a:spAutoFit/>
          </a:bodyPr>
          <a:lstStyle/>
          <a:p>
            <a:pPr algn="ctr">
              <a:spcAft>
                <a:spcPts val="800"/>
              </a:spcAft>
            </a:pPr>
            <a:r>
              <a:rPr lang="en-US" sz="1900" b="1" dirty="0" err="1">
                <a:solidFill>
                  <a:schemeClr val="tx1">
                    <a:lumMod val="50000"/>
                  </a:schemeClr>
                </a:solidFill>
                <a:latin typeface="Helvetica" pitchFamily="2" charset="0"/>
              </a:rPr>
              <a:t>R</a:t>
            </a:r>
            <a:r>
              <a:rPr lang="en-US" sz="1900" b="1" baseline="-25000" dirty="0" err="1">
                <a:solidFill>
                  <a:schemeClr val="tx1">
                    <a:lumMod val="50000"/>
                  </a:schemeClr>
                </a:solidFill>
                <a:latin typeface="Helvetica" pitchFamily="2" charset="0"/>
              </a:rPr>
              <a:t>res</a:t>
            </a:r>
            <a:r>
              <a:rPr lang="en-US" sz="1900" b="1" dirty="0">
                <a:solidFill>
                  <a:schemeClr val="tx1">
                    <a:lumMod val="50000"/>
                  </a:schemeClr>
                </a:solidFill>
                <a:latin typeface="Helvetica" pitchFamily="2" charset="0"/>
              </a:rPr>
              <a:t> vs B</a:t>
            </a:r>
            <a:r>
              <a:rPr lang="en-US" sz="1900" b="1" baseline="-25000" dirty="0">
                <a:solidFill>
                  <a:schemeClr val="tx1">
                    <a:lumMod val="50000"/>
                  </a:schemeClr>
                </a:solidFill>
                <a:latin typeface="Helvetica" pitchFamily="2" charset="0"/>
              </a:rPr>
              <a:t>p</a:t>
            </a:r>
            <a:r>
              <a:rPr lang="en-US" sz="1900" b="1" dirty="0">
                <a:solidFill>
                  <a:schemeClr val="tx1">
                    <a:lumMod val="50000"/>
                  </a:schemeClr>
                </a:solidFill>
                <a:latin typeface="Helvetica" pitchFamily="2" charset="0"/>
              </a:rPr>
              <a:t> of Cavities with Various f</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Post Cold EP + </a:t>
            </a:r>
            <a:r>
              <a:rPr lang="en-US" sz="1900" b="1" i="1" dirty="0">
                <a:solidFill>
                  <a:schemeClr val="tx1">
                    <a:lumMod val="50000"/>
                  </a:schemeClr>
                </a:solidFill>
                <a:latin typeface="Helvetica" pitchFamily="2" charset="0"/>
              </a:rPr>
              <a:t>in situ </a:t>
            </a:r>
            <a:r>
              <a:rPr lang="en-US" sz="1900" b="1" dirty="0">
                <a:solidFill>
                  <a:schemeClr val="tx1">
                    <a:lumMod val="50000"/>
                  </a:schemeClr>
                </a:solidFill>
                <a:latin typeface="Helvetica" pitchFamily="2" charset="0"/>
              </a:rPr>
              <a:t>Baking</a:t>
            </a:r>
          </a:p>
        </p:txBody>
      </p:sp>
    </p:spTree>
    <p:extLst>
      <p:ext uri="{BB962C8B-B14F-4D97-AF65-F5344CB8AC3E}">
        <p14:creationId xmlns:p14="http://schemas.microsoft.com/office/powerpoint/2010/main" val="251015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28D3F512-D956-D95E-0C98-F17CD94A4739}"/>
                  </a:ext>
                </a:extLst>
              </p:cNvPr>
              <p:cNvSpPr>
                <a:spLocks noGrp="1"/>
              </p:cNvSpPr>
              <p:nvPr>
                <p:ph type="body" sz="quarter" idx="10"/>
              </p:nvPr>
            </p:nvSpPr>
            <p:spPr>
              <a:xfrm>
                <a:off x="753806" y="1168122"/>
                <a:ext cx="10698496" cy="4832628"/>
              </a:xfrm>
            </p:spPr>
            <p:txBody>
              <a:bodyPr/>
              <a:lstStyle/>
              <a:p>
                <a:r>
                  <a:rPr lang="en-US" dirty="0"/>
                  <a:t>High-Q/high-gradient processing successfully transferred to the 2 GHz Barrel Cell Cavity </a:t>
                </a:r>
              </a:p>
              <a:p>
                <a:r>
                  <a:rPr lang="en-US" dirty="0"/>
                  <a:t>Field-emission-free operation achieved on the first processing and test campaign </a:t>
                </a:r>
              </a:p>
              <a:p>
                <a14:m>
                  <m:oMath xmlns:m="http://schemas.openxmlformats.org/officeDocument/2006/math">
                    <m:sSub>
                      <m:sSubPr>
                        <m:ctrlPr>
                          <a:rPr lang="ar-AE" i="1">
                            <a:latin typeface="Cambria Math" panose="02040503050406030204" pitchFamily="18" charset="0"/>
                          </a:rPr>
                        </m:ctrlPr>
                      </m:sSubPr>
                      <m:e>
                        <m:r>
                          <a:rPr lang="ar-AE" b="0" i="1" smtClean="0">
                            <a:latin typeface="Cambria Math" panose="02040503050406030204" pitchFamily="18" charset="0"/>
                          </a:rPr>
                          <m:t>𝑄</m:t>
                        </m:r>
                      </m:e>
                      <m:sub>
                        <m:r>
                          <a:rPr lang="ar-AE" b="0" smtClean="0">
                            <a:latin typeface="Cambria Math" panose="02040503050406030204" pitchFamily="18" charset="0"/>
                          </a:rPr>
                          <m:t>0</m:t>
                        </m:r>
                      </m:sub>
                    </m:sSub>
                    <m:r>
                      <a:rPr lang="ar-AE" b="0" smtClean="0">
                        <a:latin typeface="Cambria Math" panose="02040503050406030204" pitchFamily="18" charset="0"/>
                      </a:rPr>
                      <m:t>&gt;</m:t>
                    </m:r>
                    <m:sSup>
                      <m:sSupPr>
                        <m:ctrlPr>
                          <a:rPr lang="ar-AE" i="1">
                            <a:latin typeface="Cambria Math" panose="02040503050406030204" pitchFamily="18" charset="0"/>
                          </a:rPr>
                        </m:ctrlPr>
                      </m:sSupPr>
                      <m:e>
                        <m:r>
                          <a:rPr lang="ar-AE" b="0" smtClean="0">
                            <a:latin typeface="Cambria Math" panose="02040503050406030204" pitchFamily="18" charset="0"/>
                          </a:rPr>
                          <m:t>10</m:t>
                        </m:r>
                      </m:e>
                      <m:sup>
                        <m:r>
                          <a:rPr lang="ar-AE" b="0" smtClean="0">
                            <a:latin typeface="Cambria Math" panose="02040503050406030204" pitchFamily="18" charset="0"/>
                          </a:rPr>
                          <m:t>10</m:t>
                        </m:r>
                      </m:sup>
                    </m:sSup>
                  </m:oMath>
                </a14:m>
                <a:r>
                  <a:rPr lang="en-US" dirty="0"/>
                  <a:t>sustained to 164 </a:t>
                </a:r>
                <a:r>
                  <a:rPr lang="en-US" dirty="0" err="1"/>
                  <a:t>mT</a:t>
                </a:r>
                <a:r>
                  <a:rPr lang="en-US" dirty="0"/>
                  <a:t> at 2 K; quench field reached 197 </a:t>
                </a:r>
                <a:r>
                  <a:rPr lang="en-US" dirty="0" err="1"/>
                  <a:t>mT</a:t>
                </a:r>
                <a:r>
                  <a:rPr lang="en-US" dirty="0"/>
                  <a:t> at 1.45 K </a:t>
                </a:r>
              </a:p>
              <a:p>
                <a:r>
                  <a:rPr lang="en-US" dirty="0"/>
                  <a:t>Both R</a:t>
                </a:r>
                <a:r>
                  <a:rPr lang="en-US" baseline="-25000" dirty="0"/>
                  <a:t>BCS </a:t>
                </a:r>
                <a:r>
                  <a:rPr lang="en-US" dirty="0"/>
                  <a:t>and estimated </a:t>
                </a:r>
                <a:r>
                  <a:rPr lang="en-US" dirty="0" err="1"/>
                  <a:t>R</a:t>
                </a:r>
                <a:r>
                  <a:rPr lang="en-US" baseline="-25000" dirty="0" err="1"/>
                  <a:t>res</a:t>
                </a:r>
                <a:r>
                  <a:rPr lang="en-US" dirty="0"/>
                  <a:t> remain consistent with established data and scaling laws</a:t>
                </a:r>
              </a:p>
              <a:p>
                <a:r>
                  <a:rPr lang="en-US" dirty="0"/>
                  <a:t>No evidence that the non-TESLA cavity geometry introduces new RF loss mechanisms</a:t>
                </a:r>
              </a:p>
              <a:p>
                <a:endParaRPr lang="en-US" dirty="0"/>
              </a:p>
              <a:p>
                <a:endParaRPr lang="en-US" dirty="0"/>
              </a:p>
              <a:p>
                <a:pPr marL="0" indent="0">
                  <a:buNone/>
                </a:pPr>
                <a:r>
                  <a:rPr lang="en-US" dirty="0"/>
                  <a:t>Takeaway:</a:t>
                </a:r>
              </a:p>
              <a:p>
                <a:pPr marL="0" indent="0">
                  <a:buNone/>
                </a:pPr>
                <a:r>
                  <a:rPr lang="en-US" dirty="0"/>
                  <a:t>The same RF loss mechanisms that govern TESLA cavities appear to govern the BCC, demonstrating that </a:t>
                </a:r>
                <a:r>
                  <a:rPr lang="en-US" b="1" dirty="0">
                    <a:solidFill>
                      <a:schemeClr val="tx2">
                        <a:lumMod val="75000"/>
                        <a:lumOff val="25000"/>
                      </a:schemeClr>
                    </a:solidFill>
                  </a:rPr>
                  <a:t>advanced SRF processing can be successfully extended across both frequency and cavity architecture.</a:t>
                </a:r>
              </a:p>
              <a:p>
                <a:pPr marL="0" indent="0">
                  <a:buNone/>
                </a:pPr>
                <a:endParaRPr lang="en-US" dirty="0"/>
              </a:p>
              <a:p>
                <a:endParaRPr lang="en-US" dirty="0"/>
              </a:p>
            </p:txBody>
          </p:sp>
        </mc:Choice>
        <mc:Fallback>
          <p:sp>
            <p:nvSpPr>
              <p:cNvPr id="2" name="Text Placeholder 1">
                <a:extLst>
                  <a:ext uri="{FF2B5EF4-FFF2-40B4-BE49-F238E27FC236}">
                    <a16:creationId xmlns:a16="http://schemas.microsoft.com/office/drawing/2014/main" id="{28D3F512-D956-D95E-0C98-F17CD94A4739}"/>
                  </a:ext>
                </a:extLst>
              </p:cNvPr>
              <p:cNvSpPr>
                <a:spLocks noGrp="1" noRot="1" noChangeAspect="1" noMove="1" noResize="1" noEditPoints="1" noAdjustHandles="1" noChangeArrowheads="1" noChangeShapeType="1" noTextEdit="1"/>
              </p:cNvSpPr>
              <p:nvPr>
                <p:ph type="body" sz="quarter" idx="10"/>
              </p:nvPr>
            </p:nvSpPr>
            <p:spPr>
              <a:xfrm>
                <a:off x="753806" y="1168122"/>
                <a:ext cx="10698496" cy="4832628"/>
              </a:xfrm>
              <a:blipFill>
                <a:blip r:embed="rId2"/>
                <a:stretch>
                  <a:fillRect l="-1481" t="-151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5E0D849-6754-1B37-96AA-3CB4234C4607}"/>
              </a:ext>
            </a:extLst>
          </p:cNvPr>
          <p:cNvSpPr>
            <a:spLocks noGrp="1"/>
          </p:cNvSpPr>
          <p:nvPr>
            <p:ph type="title"/>
          </p:nvPr>
        </p:nvSpPr>
        <p:spPr/>
        <p:txBody>
          <a:bodyPr/>
          <a:lstStyle/>
          <a:p>
            <a:r>
              <a:rPr lang="en-US" dirty="0"/>
              <a:t>Conclusions</a:t>
            </a:r>
          </a:p>
        </p:txBody>
      </p:sp>
      <p:sp>
        <p:nvSpPr>
          <p:cNvPr id="5" name="Slide Number Placeholder 4">
            <a:extLst>
              <a:ext uri="{FF2B5EF4-FFF2-40B4-BE49-F238E27FC236}">
                <a16:creationId xmlns:a16="http://schemas.microsoft.com/office/drawing/2014/main" id="{7966DDA0-1619-18BC-0401-40C41E39308C}"/>
              </a:ext>
            </a:extLst>
          </p:cNvPr>
          <p:cNvSpPr>
            <a:spLocks noGrp="1"/>
          </p:cNvSpPr>
          <p:nvPr>
            <p:ph type="sldNum" sz="quarter" idx="40"/>
          </p:nvPr>
        </p:nvSpPr>
        <p:spPr/>
        <p:txBody>
          <a:bodyPr/>
          <a:lstStyle/>
          <a:p>
            <a:fld id="{F4BAA12D-5F28-3140-935A-44BF4B54B6B6}" type="slidenum">
              <a:rPr lang="en-US" smtClean="0"/>
              <a:pPr/>
              <a:t>14</a:t>
            </a:fld>
            <a:endParaRPr lang="en-US" dirty="0"/>
          </a:p>
        </p:txBody>
      </p:sp>
      <p:sp>
        <p:nvSpPr>
          <p:cNvPr id="4" name="Footer Placeholder 3">
            <a:extLst>
              <a:ext uri="{FF2B5EF4-FFF2-40B4-BE49-F238E27FC236}">
                <a16:creationId xmlns:a16="http://schemas.microsoft.com/office/drawing/2014/main" id="{5AE29C67-9E63-B82A-9A9C-F5B14B89796F}"/>
              </a:ext>
            </a:extLst>
          </p:cNvPr>
          <p:cNvSpPr>
            <a:spLocks noGrp="1"/>
          </p:cNvSpPr>
          <p:nvPr>
            <p:ph type="ftr" sz="quarter" idx="39"/>
          </p:nvPr>
        </p:nvSpPr>
        <p:spPr/>
        <p:txBody>
          <a:bodyPr/>
          <a:lstStyle/>
          <a:p>
            <a:pPr>
              <a:defRPr/>
            </a:pPr>
            <a:r>
              <a:rPr lang="en-US"/>
              <a:t>D. Bafia | TTC'2026, CEA-CNRS-Universite Paris Saclay</a:t>
            </a:r>
            <a:endParaRPr lang="en-US" dirty="0"/>
          </a:p>
        </p:txBody>
      </p:sp>
    </p:spTree>
    <p:extLst>
      <p:ext uri="{BB962C8B-B14F-4D97-AF65-F5344CB8AC3E}">
        <p14:creationId xmlns:p14="http://schemas.microsoft.com/office/powerpoint/2010/main" val="96986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62DF3-5FC4-8873-6F18-8D3A3A2347B7}"/>
              </a:ext>
            </a:extLst>
          </p:cNvPr>
          <p:cNvSpPr>
            <a:spLocks noGrp="1"/>
          </p:cNvSpPr>
          <p:nvPr>
            <p:ph type="body" sz="quarter" idx="10"/>
          </p:nvPr>
        </p:nvSpPr>
        <p:spPr/>
        <p:txBody>
          <a:bodyPr/>
          <a:lstStyle/>
          <a:p>
            <a:r>
              <a:rPr lang="en-US" dirty="0"/>
              <a:t>Alexej Grudiev (CERN) for initiating the collaboration, providing the Barrel Cell Cavity prototype, and valuable technical discussions throughout the project.</a:t>
            </a:r>
          </a:p>
          <a:p>
            <a:r>
              <a:rPr lang="en-US" dirty="0"/>
              <a:t>Tim Ring and Davida Smith for development and execution of the electropolishing campaign.</a:t>
            </a:r>
          </a:p>
          <a:p>
            <a:r>
              <a:rPr lang="en-US" dirty="0"/>
              <a:t>Fermilab SRF Processing, Assembly, and Vertical Test teams for cavity preparation and RF testing support.</a:t>
            </a:r>
          </a:p>
          <a:p>
            <a:endParaRPr lang="en-US" dirty="0"/>
          </a:p>
          <a:p>
            <a:endParaRPr lang="en-US" dirty="0"/>
          </a:p>
          <a:p>
            <a:r>
              <a:rPr lang="en-US" dirty="0"/>
              <a:t>This work was produced by Fermi Forward Discovery Group, LLC under Contract No. 89243024CSC000002 with the U.S. Department of Energy, Office of Science, Office of High Energy Physics. Publisher acknowledges the U.S. Government license to provide public access under the DOE Public Access Plan </a:t>
            </a:r>
            <a:r>
              <a:rPr lang="en-US" dirty="0">
                <a:hlinkClick r:id="rId2"/>
              </a:rPr>
              <a:t>DOE Public Access Plan</a:t>
            </a:r>
            <a:endParaRPr lang="en-US" dirty="0"/>
          </a:p>
        </p:txBody>
      </p:sp>
      <p:sp>
        <p:nvSpPr>
          <p:cNvPr id="3" name="Title 2">
            <a:extLst>
              <a:ext uri="{FF2B5EF4-FFF2-40B4-BE49-F238E27FC236}">
                <a16:creationId xmlns:a16="http://schemas.microsoft.com/office/drawing/2014/main" id="{BB4F063E-0941-B9AF-7A07-169AD35535C4}"/>
              </a:ext>
            </a:extLst>
          </p:cNvPr>
          <p:cNvSpPr>
            <a:spLocks noGrp="1"/>
          </p:cNvSpPr>
          <p:nvPr>
            <p:ph type="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F25591C2-A3DC-C3E8-D0D0-039D44AD121A}"/>
              </a:ext>
            </a:extLst>
          </p:cNvPr>
          <p:cNvSpPr>
            <a:spLocks noGrp="1"/>
          </p:cNvSpPr>
          <p:nvPr>
            <p:ph type="body" sz="quarter" idx="37"/>
          </p:nvPr>
        </p:nvSpPr>
        <p:spPr/>
        <p:txBody>
          <a:bodyPr/>
          <a:lstStyle/>
          <a:p>
            <a:endParaRPr lang="en-US"/>
          </a:p>
        </p:txBody>
      </p:sp>
      <p:sp>
        <p:nvSpPr>
          <p:cNvPr id="5" name="Footer Placeholder 4">
            <a:extLst>
              <a:ext uri="{FF2B5EF4-FFF2-40B4-BE49-F238E27FC236}">
                <a16:creationId xmlns:a16="http://schemas.microsoft.com/office/drawing/2014/main" id="{87F82F83-BACA-D02D-3600-EA795A521255}"/>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6" name="Slide Number Placeholder 5">
            <a:extLst>
              <a:ext uri="{FF2B5EF4-FFF2-40B4-BE49-F238E27FC236}">
                <a16:creationId xmlns:a16="http://schemas.microsoft.com/office/drawing/2014/main" id="{FEAE3E53-B1DF-A2A6-D802-E219505578F2}"/>
              </a:ext>
            </a:extLst>
          </p:cNvPr>
          <p:cNvSpPr>
            <a:spLocks noGrp="1"/>
          </p:cNvSpPr>
          <p:nvPr>
            <p:ph type="sldNum" sz="quarter" idx="40"/>
          </p:nvPr>
        </p:nvSpPr>
        <p:spPr/>
        <p:txBody>
          <a:bodyPr/>
          <a:lstStyle/>
          <a:p>
            <a:fld id="{F4BAA12D-5F28-3140-935A-44BF4B54B6B6}" type="slidenum">
              <a:rPr lang="en-US" smtClean="0"/>
              <a:pPr/>
              <a:t>15</a:t>
            </a:fld>
            <a:endParaRPr lang="en-US" dirty="0"/>
          </a:p>
        </p:txBody>
      </p:sp>
    </p:spTree>
    <p:extLst>
      <p:ext uri="{BB962C8B-B14F-4D97-AF65-F5344CB8AC3E}">
        <p14:creationId xmlns:p14="http://schemas.microsoft.com/office/powerpoint/2010/main" val="87655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6B846-906D-2D00-4212-A2AB77109E15}"/>
              </a:ext>
            </a:extLst>
          </p:cNvPr>
          <p:cNvSpPr>
            <a:spLocks noGrp="1"/>
          </p:cNvSpPr>
          <p:nvPr>
            <p:ph type="title"/>
          </p:nvPr>
        </p:nvSpPr>
        <p:spPr>
          <a:xfrm>
            <a:off x="4566715" y="3342424"/>
            <a:ext cx="3515770" cy="433527"/>
          </a:xfrm>
        </p:spPr>
        <p:txBody>
          <a:bodyPr/>
          <a:lstStyle/>
          <a:p>
            <a:r>
              <a:rPr lang="en-US" dirty="0"/>
              <a:t>Thank you!</a:t>
            </a:r>
          </a:p>
        </p:txBody>
      </p:sp>
      <p:sp>
        <p:nvSpPr>
          <p:cNvPr id="5" name="Footer Placeholder 4">
            <a:extLst>
              <a:ext uri="{FF2B5EF4-FFF2-40B4-BE49-F238E27FC236}">
                <a16:creationId xmlns:a16="http://schemas.microsoft.com/office/drawing/2014/main" id="{48D8A48E-8BED-D101-B3F8-434D57758569}"/>
              </a:ext>
            </a:extLst>
          </p:cNvPr>
          <p:cNvSpPr>
            <a:spLocks noGrp="1"/>
          </p:cNvSpPr>
          <p:nvPr>
            <p:ph type="ftr" sz="quarter" idx="39"/>
          </p:nvPr>
        </p:nvSpPr>
        <p:spPr/>
        <p:txBody>
          <a:bodyPr/>
          <a:lstStyle/>
          <a:p>
            <a:pPr>
              <a:defRPr/>
            </a:pPr>
            <a:r>
              <a:rPr lang="en-US" dirty="0"/>
              <a:t>D. Bafia | TTC'2026, CEA-CNRS-Universite Paris Saclay</a:t>
            </a:r>
          </a:p>
        </p:txBody>
      </p:sp>
      <p:sp>
        <p:nvSpPr>
          <p:cNvPr id="6" name="Slide Number Placeholder 5">
            <a:extLst>
              <a:ext uri="{FF2B5EF4-FFF2-40B4-BE49-F238E27FC236}">
                <a16:creationId xmlns:a16="http://schemas.microsoft.com/office/drawing/2014/main" id="{3DD4BC17-1167-AC21-8A55-A7DE0B76BA86}"/>
              </a:ext>
            </a:extLst>
          </p:cNvPr>
          <p:cNvSpPr>
            <a:spLocks noGrp="1"/>
          </p:cNvSpPr>
          <p:nvPr>
            <p:ph type="sldNum" sz="quarter" idx="40"/>
          </p:nvPr>
        </p:nvSpPr>
        <p:spPr/>
        <p:txBody>
          <a:bodyPr/>
          <a:lstStyle/>
          <a:p>
            <a:fld id="{F4BAA12D-5F28-3140-935A-44BF4B54B6B6}" type="slidenum">
              <a:rPr lang="en-US" smtClean="0"/>
              <a:pPr/>
              <a:t>16</a:t>
            </a:fld>
            <a:endParaRPr lang="en-US" dirty="0"/>
          </a:p>
        </p:txBody>
      </p:sp>
    </p:spTree>
    <p:extLst>
      <p:ext uri="{BB962C8B-B14F-4D97-AF65-F5344CB8AC3E}">
        <p14:creationId xmlns:p14="http://schemas.microsoft.com/office/powerpoint/2010/main" val="214395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310B0-B62C-645A-EA13-83DB3E96F81D}"/>
              </a:ext>
            </a:extLst>
          </p:cNvPr>
          <p:cNvSpPr>
            <a:spLocks noGrp="1"/>
          </p:cNvSpPr>
          <p:nvPr>
            <p:ph type="title"/>
          </p:nvPr>
        </p:nvSpPr>
        <p:spPr>
          <a:xfrm>
            <a:off x="5100507" y="3212236"/>
            <a:ext cx="2600587" cy="433527"/>
          </a:xfrm>
        </p:spPr>
        <p:txBody>
          <a:bodyPr/>
          <a:lstStyle/>
          <a:p>
            <a:r>
              <a:rPr lang="en-US" dirty="0"/>
              <a:t>Backup</a:t>
            </a:r>
          </a:p>
        </p:txBody>
      </p:sp>
      <p:sp>
        <p:nvSpPr>
          <p:cNvPr id="5" name="Slide Number Placeholder 4">
            <a:extLst>
              <a:ext uri="{FF2B5EF4-FFF2-40B4-BE49-F238E27FC236}">
                <a16:creationId xmlns:a16="http://schemas.microsoft.com/office/drawing/2014/main" id="{D3239F84-2173-FD66-6865-0B82305492F8}"/>
              </a:ext>
            </a:extLst>
          </p:cNvPr>
          <p:cNvSpPr>
            <a:spLocks noGrp="1"/>
          </p:cNvSpPr>
          <p:nvPr>
            <p:ph type="sldNum" sz="quarter" idx="40"/>
          </p:nvPr>
        </p:nvSpPr>
        <p:spPr/>
        <p:txBody>
          <a:bodyPr/>
          <a:lstStyle/>
          <a:p>
            <a:fld id="{F4BAA12D-5F28-3140-935A-44BF4B54B6B6}" type="slidenum">
              <a:rPr lang="en-US" smtClean="0"/>
              <a:pPr/>
              <a:t>17</a:t>
            </a:fld>
            <a:endParaRPr lang="en-US" dirty="0"/>
          </a:p>
        </p:txBody>
      </p:sp>
      <p:sp>
        <p:nvSpPr>
          <p:cNvPr id="2" name="Footer Placeholder 1">
            <a:extLst>
              <a:ext uri="{FF2B5EF4-FFF2-40B4-BE49-F238E27FC236}">
                <a16:creationId xmlns:a16="http://schemas.microsoft.com/office/drawing/2014/main" id="{95C1E7DC-7995-2CBB-B584-65A10083ADE3}"/>
              </a:ext>
            </a:extLst>
          </p:cNvPr>
          <p:cNvSpPr>
            <a:spLocks noGrp="1"/>
          </p:cNvSpPr>
          <p:nvPr>
            <p:ph type="ftr" sz="quarter" idx="39"/>
          </p:nvPr>
        </p:nvSpPr>
        <p:spPr/>
        <p:txBody>
          <a:bodyPr/>
          <a:lstStyle/>
          <a:p>
            <a:pPr>
              <a:defRPr/>
            </a:pPr>
            <a:r>
              <a:rPr lang="en-US"/>
              <a:t>D. Bafia | TTC'2026, CEA-CNRS-Universite Paris Saclay</a:t>
            </a:r>
            <a:endParaRPr lang="en-US" dirty="0"/>
          </a:p>
        </p:txBody>
      </p:sp>
    </p:spTree>
    <p:extLst>
      <p:ext uri="{BB962C8B-B14F-4D97-AF65-F5344CB8AC3E}">
        <p14:creationId xmlns:p14="http://schemas.microsoft.com/office/powerpoint/2010/main" val="235831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9C3D7-2890-7A0C-2D5F-5C102E65F28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A758526-9BC6-9CD0-7661-57B9EFBF96FB}"/>
              </a:ext>
            </a:extLst>
          </p:cNvPr>
          <p:cNvPicPr>
            <a:picLocks noChangeAspect="1"/>
          </p:cNvPicPr>
          <p:nvPr/>
        </p:nvPicPr>
        <p:blipFill>
          <a:blip r:embed="rId3"/>
          <a:stretch>
            <a:fillRect/>
          </a:stretch>
        </p:blipFill>
        <p:spPr>
          <a:xfrm>
            <a:off x="1749412" y="2200521"/>
            <a:ext cx="2097463" cy="998392"/>
          </a:xfrm>
          <a:prstGeom prst="rect">
            <a:avLst/>
          </a:prstGeom>
        </p:spPr>
      </p:pic>
      <p:sp>
        <p:nvSpPr>
          <p:cNvPr id="2" name="Text Placeholder 1">
            <a:extLst>
              <a:ext uri="{FF2B5EF4-FFF2-40B4-BE49-F238E27FC236}">
                <a16:creationId xmlns:a16="http://schemas.microsoft.com/office/drawing/2014/main" id="{05574B4D-5F52-BC03-7D56-C8598840209B}"/>
              </a:ext>
            </a:extLst>
          </p:cNvPr>
          <p:cNvSpPr>
            <a:spLocks noGrp="1"/>
          </p:cNvSpPr>
          <p:nvPr>
            <p:ph type="body" sz="quarter" idx="10"/>
          </p:nvPr>
        </p:nvSpPr>
        <p:spPr>
          <a:xfrm>
            <a:off x="568222" y="4255265"/>
            <a:ext cx="4399836" cy="433527"/>
          </a:xfrm>
        </p:spPr>
        <p:txBody>
          <a:bodyPr/>
          <a:lstStyle/>
          <a:p>
            <a:r>
              <a:rPr lang="en-US" dirty="0"/>
              <a:t>From simulations</a:t>
            </a:r>
          </a:p>
        </p:txBody>
      </p:sp>
      <p:sp>
        <p:nvSpPr>
          <p:cNvPr id="3" name="Title 2">
            <a:extLst>
              <a:ext uri="{FF2B5EF4-FFF2-40B4-BE49-F238E27FC236}">
                <a16:creationId xmlns:a16="http://schemas.microsoft.com/office/drawing/2014/main" id="{3D06F52B-FF6B-9D6D-7EF5-D770B65C2272}"/>
              </a:ext>
            </a:extLst>
          </p:cNvPr>
          <p:cNvSpPr>
            <a:spLocks noGrp="1"/>
          </p:cNvSpPr>
          <p:nvPr>
            <p:ph type="title"/>
          </p:nvPr>
        </p:nvSpPr>
        <p:spPr/>
        <p:txBody>
          <a:bodyPr/>
          <a:lstStyle/>
          <a:p>
            <a:r>
              <a:rPr lang="en-US" dirty="0"/>
              <a:t>Cavity Metric Calculations</a:t>
            </a:r>
          </a:p>
        </p:txBody>
      </p:sp>
      <p:sp>
        <p:nvSpPr>
          <p:cNvPr id="5" name="Slide Number Placeholder 4">
            <a:extLst>
              <a:ext uri="{FF2B5EF4-FFF2-40B4-BE49-F238E27FC236}">
                <a16:creationId xmlns:a16="http://schemas.microsoft.com/office/drawing/2014/main" id="{1F6B86CD-47F8-5CD3-7040-97F42642BDB2}"/>
              </a:ext>
            </a:extLst>
          </p:cNvPr>
          <p:cNvSpPr>
            <a:spLocks noGrp="1"/>
          </p:cNvSpPr>
          <p:nvPr>
            <p:ph type="sldNum" sz="quarter" idx="40"/>
          </p:nvPr>
        </p:nvSpPr>
        <p:spPr/>
        <p:txBody>
          <a:bodyPr/>
          <a:lstStyle/>
          <a:p>
            <a:fld id="{F4BAA12D-5F28-3140-935A-44BF4B54B6B6}" type="slidenum">
              <a:rPr lang="en-US" smtClean="0"/>
              <a:pPr/>
              <a:t>18</a:t>
            </a:fld>
            <a:endParaRPr lang="en-US" dirty="0"/>
          </a:p>
        </p:txBody>
      </p:sp>
      <p:sp>
        <p:nvSpPr>
          <p:cNvPr id="8" name="Text Placeholder 1">
            <a:extLst>
              <a:ext uri="{FF2B5EF4-FFF2-40B4-BE49-F238E27FC236}">
                <a16:creationId xmlns:a16="http://schemas.microsoft.com/office/drawing/2014/main" id="{C95C88A1-52D0-751A-FD00-3C095007D9A6}"/>
              </a:ext>
            </a:extLst>
          </p:cNvPr>
          <p:cNvSpPr txBox="1">
            <a:spLocks/>
          </p:cNvSpPr>
          <p:nvPr/>
        </p:nvSpPr>
        <p:spPr>
          <a:xfrm>
            <a:off x="568222" y="953259"/>
            <a:ext cx="5670653" cy="2794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Accelerator definition of R/Q:</a:t>
            </a:r>
          </a:p>
        </p:txBody>
      </p:sp>
      <p:pic>
        <p:nvPicPr>
          <p:cNvPr id="10" name="Picture 9">
            <a:extLst>
              <a:ext uri="{FF2B5EF4-FFF2-40B4-BE49-F238E27FC236}">
                <a16:creationId xmlns:a16="http://schemas.microsoft.com/office/drawing/2014/main" id="{87849F1D-F399-2180-2FFC-D7DC342AB9BD}"/>
              </a:ext>
            </a:extLst>
          </p:cNvPr>
          <p:cNvPicPr>
            <a:picLocks noChangeAspect="1"/>
          </p:cNvPicPr>
          <p:nvPr/>
        </p:nvPicPr>
        <p:blipFill>
          <a:blip r:embed="rId4"/>
          <a:stretch>
            <a:fillRect/>
          </a:stretch>
        </p:blipFill>
        <p:spPr>
          <a:xfrm>
            <a:off x="1212193" y="3261586"/>
            <a:ext cx="2880073" cy="552226"/>
          </a:xfrm>
          <a:prstGeom prst="rect">
            <a:avLst/>
          </a:prstGeom>
        </p:spPr>
      </p:pic>
      <p:pic>
        <p:nvPicPr>
          <p:cNvPr id="14" name="Picture 13">
            <a:extLst>
              <a:ext uri="{FF2B5EF4-FFF2-40B4-BE49-F238E27FC236}">
                <a16:creationId xmlns:a16="http://schemas.microsoft.com/office/drawing/2014/main" id="{2D971DBC-DBDF-873D-8F9A-C48E18BF33D1}"/>
              </a:ext>
            </a:extLst>
          </p:cNvPr>
          <p:cNvPicPr>
            <a:picLocks noChangeAspect="1"/>
          </p:cNvPicPr>
          <p:nvPr/>
        </p:nvPicPr>
        <p:blipFill>
          <a:blip r:embed="rId5"/>
          <a:stretch>
            <a:fillRect/>
          </a:stretch>
        </p:blipFill>
        <p:spPr>
          <a:xfrm>
            <a:off x="1051238" y="4757312"/>
            <a:ext cx="4412785" cy="795748"/>
          </a:xfrm>
          <a:prstGeom prst="rect">
            <a:avLst/>
          </a:prstGeom>
        </p:spPr>
      </p:pic>
      <p:sp>
        <p:nvSpPr>
          <p:cNvPr id="12" name="TextBox 11">
            <a:extLst>
              <a:ext uri="{FF2B5EF4-FFF2-40B4-BE49-F238E27FC236}">
                <a16:creationId xmlns:a16="http://schemas.microsoft.com/office/drawing/2014/main" id="{225C9706-021E-CF96-2F42-4FBE64BCF30A}"/>
              </a:ext>
            </a:extLst>
          </p:cNvPr>
          <p:cNvSpPr txBox="1"/>
          <p:nvPr/>
        </p:nvSpPr>
        <p:spPr>
          <a:xfrm>
            <a:off x="6875093" y="699178"/>
            <a:ext cx="4378908" cy="846386"/>
          </a:xfrm>
          <a:prstGeom prst="rect">
            <a:avLst/>
          </a:prstGeom>
          <a:noFill/>
        </p:spPr>
        <p:txBody>
          <a:bodyPr wrap="square" lIns="365760" tIns="274320" rIns="365760" bIns="274320" rtlCol="0">
            <a:spAutoFit/>
          </a:bodyPr>
          <a:lstStyle/>
          <a:p>
            <a:pPr algn="ctr">
              <a:spcAft>
                <a:spcPts val="800"/>
              </a:spcAft>
            </a:pPr>
            <a:r>
              <a:rPr lang="en-US" sz="1900" b="1" dirty="0">
                <a:solidFill>
                  <a:srgbClr val="000000"/>
                </a:solidFill>
                <a:latin typeface="Helvetica" pitchFamily="2" charset="0"/>
              </a:rPr>
              <a:t>Simulated Cavity Parameters</a:t>
            </a:r>
          </a:p>
        </p:txBody>
      </p:sp>
      <p:pic>
        <p:nvPicPr>
          <p:cNvPr id="15" name="Picture 14">
            <a:extLst>
              <a:ext uri="{FF2B5EF4-FFF2-40B4-BE49-F238E27FC236}">
                <a16:creationId xmlns:a16="http://schemas.microsoft.com/office/drawing/2014/main" id="{45DC2E61-DDDA-22AE-1DA7-63889D30EB7A}"/>
              </a:ext>
            </a:extLst>
          </p:cNvPr>
          <p:cNvPicPr>
            <a:picLocks noChangeAspect="1"/>
          </p:cNvPicPr>
          <p:nvPr/>
        </p:nvPicPr>
        <p:blipFill>
          <a:blip r:embed="rId6"/>
          <a:stretch>
            <a:fillRect/>
          </a:stretch>
        </p:blipFill>
        <p:spPr>
          <a:xfrm>
            <a:off x="6430461" y="1300805"/>
            <a:ext cx="4906060" cy="2819794"/>
          </a:xfrm>
          <a:prstGeom prst="rect">
            <a:avLst/>
          </a:prstGeom>
        </p:spPr>
      </p:pic>
      <p:sp>
        <p:nvSpPr>
          <p:cNvPr id="22" name="TextBox 21">
            <a:extLst>
              <a:ext uri="{FF2B5EF4-FFF2-40B4-BE49-F238E27FC236}">
                <a16:creationId xmlns:a16="http://schemas.microsoft.com/office/drawing/2014/main" id="{4F3C5021-E8BD-25D9-5A9C-4C55FF99E9FC}"/>
              </a:ext>
            </a:extLst>
          </p:cNvPr>
          <p:cNvSpPr txBox="1"/>
          <p:nvPr/>
        </p:nvSpPr>
        <p:spPr>
          <a:xfrm>
            <a:off x="7062418" y="2775866"/>
            <a:ext cx="3322289" cy="800219"/>
          </a:xfrm>
          <a:prstGeom prst="rect">
            <a:avLst/>
          </a:prstGeom>
          <a:noFill/>
        </p:spPr>
        <p:txBody>
          <a:bodyPr wrap="square" lIns="365760" tIns="274320" rIns="365760" bIns="274320" rtlCol="0">
            <a:spAutoFit/>
          </a:bodyPr>
          <a:lstStyle/>
          <a:p>
            <a:pPr algn="ctr">
              <a:spcAft>
                <a:spcPts val="800"/>
              </a:spcAft>
            </a:pPr>
            <a:r>
              <a:rPr lang="en-US" sz="1600" b="1" dirty="0">
                <a:solidFill>
                  <a:srgbClr val="FF0000"/>
                </a:solidFill>
                <a:latin typeface="Helvetica" pitchFamily="2" charset="0"/>
              </a:rPr>
              <a:t>Circuit Definition</a:t>
            </a:r>
          </a:p>
        </p:txBody>
      </p:sp>
      <p:pic>
        <p:nvPicPr>
          <p:cNvPr id="17" name="Picture 16">
            <a:extLst>
              <a:ext uri="{FF2B5EF4-FFF2-40B4-BE49-F238E27FC236}">
                <a16:creationId xmlns:a16="http://schemas.microsoft.com/office/drawing/2014/main" id="{565A3F8B-6F48-38C2-4A27-3802DCD71A7D}"/>
              </a:ext>
            </a:extLst>
          </p:cNvPr>
          <p:cNvPicPr>
            <a:picLocks noChangeAspect="1"/>
          </p:cNvPicPr>
          <p:nvPr/>
        </p:nvPicPr>
        <p:blipFill>
          <a:blip r:embed="rId7"/>
          <a:stretch>
            <a:fillRect/>
          </a:stretch>
        </p:blipFill>
        <p:spPr>
          <a:xfrm>
            <a:off x="1599390" y="1343513"/>
            <a:ext cx="2638793" cy="847843"/>
          </a:xfrm>
          <a:prstGeom prst="rect">
            <a:avLst/>
          </a:prstGeom>
        </p:spPr>
      </p:pic>
      <p:sp>
        <p:nvSpPr>
          <p:cNvPr id="20" name="Text Placeholder 1">
            <a:extLst>
              <a:ext uri="{FF2B5EF4-FFF2-40B4-BE49-F238E27FC236}">
                <a16:creationId xmlns:a16="http://schemas.microsoft.com/office/drawing/2014/main" id="{E693E898-687D-AF41-3DAA-B7B2D3A898B5}"/>
              </a:ext>
            </a:extLst>
          </p:cNvPr>
          <p:cNvSpPr txBox="1">
            <a:spLocks/>
          </p:cNvSpPr>
          <p:nvPr/>
        </p:nvSpPr>
        <p:spPr>
          <a:xfrm>
            <a:off x="8141667" y="4875786"/>
            <a:ext cx="1989685" cy="2794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Q</a:t>
            </a:r>
            <a:r>
              <a:rPr lang="en-US" baseline="-25000" dirty="0"/>
              <a:t>ext1</a:t>
            </a:r>
            <a:r>
              <a:rPr lang="en-US" dirty="0"/>
              <a:t> = 1.6e10</a:t>
            </a:r>
          </a:p>
          <a:p>
            <a:pPr marL="0" indent="0">
              <a:buNone/>
            </a:pPr>
            <a:r>
              <a:rPr lang="en-US" dirty="0"/>
              <a:t>Q</a:t>
            </a:r>
            <a:r>
              <a:rPr lang="en-US" baseline="-25000" dirty="0"/>
              <a:t>ext2</a:t>
            </a:r>
            <a:r>
              <a:rPr lang="en-US" dirty="0"/>
              <a:t> = 1.6e11</a:t>
            </a:r>
          </a:p>
        </p:txBody>
      </p:sp>
      <p:sp>
        <p:nvSpPr>
          <p:cNvPr id="21" name="Text Placeholder 1">
            <a:extLst>
              <a:ext uri="{FF2B5EF4-FFF2-40B4-BE49-F238E27FC236}">
                <a16:creationId xmlns:a16="http://schemas.microsoft.com/office/drawing/2014/main" id="{51C63669-C526-41E4-1ACD-EB02F69A8C1D}"/>
              </a:ext>
            </a:extLst>
          </p:cNvPr>
          <p:cNvSpPr txBox="1">
            <a:spLocks/>
          </p:cNvSpPr>
          <p:nvPr/>
        </p:nvSpPr>
        <p:spPr>
          <a:xfrm>
            <a:off x="7771497" y="4503492"/>
            <a:ext cx="2730027" cy="27940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Measured Antenna Q’s</a:t>
            </a:r>
          </a:p>
        </p:txBody>
      </p:sp>
      <p:sp>
        <p:nvSpPr>
          <p:cNvPr id="4" name="Footer Placeholder 4">
            <a:extLst>
              <a:ext uri="{FF2B5EF4-FFF2-40B4-BE49-F238E27FC236}">
                <a16:creationId xmlns:a16="http://schemas.microsoft.com/office/drawing/2014/main" id="{A4BEA607-836D-002F-A86F-E06C98BFE8F7}"/>
              </a:ext>
            </a:extLst>
          </p:cNvPr>
          <p:cNvSpPr>
            <a:spLocks noGrp="1"/>
          </p:cNvSpPr>
          <p:nvPr>
            <p:ph type="ftr" sz="quarter" idx="39"/>
          </p:nvPr>
        </p:nvSpPr>
        <p:spPr>
          <a:xfrm>
            <a:off x="1163212" y="6356350"/>
            <a:ext cx="4542643" cy="365760"/>
          </a:xfrm>
        </p:spPr>
        <p:txBody>
          <a:bodyPr/>
          <a:lstStyle/>
          <a:p>
            <a:pPr>
              <a:defRPr/>
            </a:pPr>
            <a:r>
              <a:rPr lang="en-US" dirty="0"/>
              <a:t>D. Bafia | TTC'2026, CEA-CNRS-Universite Paris Saclay</a:t>
            </a:r>
          </a:p>
        </p:txBody>
      </p:sp>
    </p:spTree>
    <p:extLst>
      <p:ext uri="{BB962C8B-B14F-4D97-AF65-F5344CB8AC3E}">
        <p14:creationId xmlns:p14="http://schemas.microsoft.com/office/powerpoint/2010/main" val="96071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7066-1EC6-4B8E-9179-29AC28F14846}"/>
              </a:ext>
            </a:extLst>
          </p:cNvPr>
          <p:cNvSpPr>
            <a:spLocks noGrp="1"/>
          </p:cNvSpPr>
          <p:nvPr>
            <p:ph type="title"/>
          </p:nvPr>
        </p:nvSpPr>
        <p:spPr>
          <a:xfrm>
            <a:off x="838199" y="365125"/>
            <a:ext cx="10835937" cy="1325563"/>
          </a:xfrm>
        </p:spPr>
        <p:txBody>
          <a:bodyPr/>
          <a:lstStyle/>
          <a:p>
            <a:r>
              <a:rPr lang="en-US" dirty="0"/>
              <a:t>380 GeV CLIC DR parameters (PRAB22, 091601)</a:t>
            </a:r>
            <a:endParaRPr lang="en-GB" dirty="0"/>
          </a:p>
        </p:txBody>
      </p:sp>
      <p:graphicFrame>
        <p:nvGraphicFramePr>
          <p:cNvPr id="4" name="Table 4">
            <a:extLst>
              <a:ext uri="{FF2B5EF4-FFF2-40B4-BE49-F238E27FC236}">
                <a16:creationId xmlns:a16="http://schemas.microsoft.com/office/drawing/2014/main" id="{6F226549-2748-49C4-9B31-1F35022D4E07}"/>
              </a:ext>
            </a:extLst>
          </p:cNvPr>
          <p:cNvGraphicFramePr>
            <a:graphicFrameLocks noGrp="1"/>
          </p:cNvGraphicFramePr>
          <p:nvPr>
            <p:ph idx="1"/>
          </p:nvPr>
        </p:nvGraphicFramePr>
        <p:xfrm>
          <a:off x="914400" y="1523785"/>
          <a:ext cx="5841507" cy="4820920"/>
        </p:xfrm>
        <a:graphic>
          <a:graphicData uri="http://schemas.openxmlformats.org/drawingml/2006/table">
            <a:tbl>
              <a:tblPr firstRow="1" bandRow="1">
                <a:tableStyleId>{5C22544A-7EE6-4342-B048-85BDC9FD1C3A}</a:tableStyleId>
              </a:tblPr>
              <a:tblGrid>
                <a:gridCol w="3266982">
                  <a:extLst>
                    <a:ext uri="{9D8B030D-6E8A-4147-A177-3AD203B41FA5}">
                      <a16:colId xmlns:a16="http://schemas.microsoft.com/office/drawing/2014/main" val="4146560552"/>
                    </a:ext>
                  </a:extLst>
                </a:gridCol>
                <a:gridCol w="621437">
                  <a:extLst>
                    <a:ext uri="{9D8B030D-6E8A-4147-A177-3AD203B41FA5}">
                      <a16:colId xmlns:a16="http://schemas.microsoft.com/office/drawing/2014/main" val="1890283034"/>
                    </a:ext>
                  </a:extLst>
                </a:gridCol>
                <a:gridCol w="1029810">
                  <a:extLst>
                    <a:ext uri="{9D8B030D-6E8A-4147-A177-3AD203B41FA5}">
                      <a16:colId xmlns:a16="http://schemas.microsoft.com/office/drawing/2014/main" val="113597559"/>
                    </a:ext>
                  </a:extLst>
                </a:gridCol>
                <a:gridCol w="923278">
                  <a:extLst>
                    <a:ext uri="{9D8B030D-6E8A-4147-A177-3AD203B41FA5}">
                      <a16:colId xmlns:a16="http://schemas.microsoft.com/office/drawing/2014/main" val="469076482"/>
                    </a:ext>
                  </a:extLst>
                </a:gridCol>
              </a:tblGrid>
              <a:tr h="370840">
                <a:tc>
                  <a:txBody>
                    <a:bodyPr/>
                    <a:lstStyle/>
                    <a:p>
                      <a:r>
                        <a:rPr lang="en-US" dirty="0"/>
                        <a:t>Parameter of DR</a:t>
                      </a:r>
                      <a:endParaRPr lang="en-GB" dirty="0"/>
                    </a:p>
                  </a:txBody>
                  <a:tcPr/>
                </a:tc>
                <a:tc>
                  <a:txBody>
                    <a:bodyPr/>
                    <a:lstStyle/>
                    <a:p>
                      <a:endParaRPr lang="en-GB" dirty="0"/>
                    </a:p>
                  </a:txBody>
                  <a:tcPr/>
                </a:tc>
                <a:tc>
                  <a:txBody>
                    <a:bodyPr/>
                    <a:lstStyle/>
                    <a:p>
                      <a:r>
                        <a:rPr lang="en-US" dirty="0"/>
                        <a:t>value</a:t>
                      </a:r>
                      <a:endParaRPr lang="en-GB" dirty="0"/>
                    </a:p>
                  </a:txBody>
                  <a:tcPr/>
                </a:tc>
                <a:tc>
                  <a:txBody>
                    <a:bodyPr/>
                    <a:lstStyle/>
                    <a:p>
                      <a:r>
                        <a:rPr lang="en-US" dirty="0"/>
                        <a:t>unit</a:t>
                      </a:r>
                      <a:endParaRPr lang="en-GB" dirty="0"/>
                    </a:p>
                  </a:txBody>
                  <a:tcPr/>
                </a:tc>
                <a:extLst>
                  <a:ext uri="{0D108BD9-81ED-4DB2-BD59-A6C34878D82A}">
                    <a16:rowId xmlns:a16="http://schemas.microsoft.com/office/drawing/2014/main" val="1407394928"/>
                  </a:ext>
                </a:extLst>
              </a:tr>
              <a:tr h="370840">
                <a:tc>
                  <a:txBody>
                    <a:bodyPr/>
                    <a:lstStyle/>
                    <a:p>
                      <a:r>
                        <a:rPr lang="en-US" dirty="0"/>
                        <a:t>Energy </a:t>
                      </a:r>
                      <a:endParaRPr lang="en-GB" dirty="0"/>
                    </a:p>
                  </a:txBody>
                  <a:tcPr/>
                </a:tc>
                <a:tc>
                  <a:txBody>
                    <a:bodyPr/>
                    <a:lstStyle/>
                    <a:p>
                      <a:r>
                        <a:rPr lang="en-US" dirty="0"/>
                        <a:t>E</a:t>
                      </a:r>
                      <a:endParaRPr lang="en-GB" dirty="0"/>
                    </a:p>
                  </a:txBody>
                  <a:tcPr/>
                </a:tc>
                <a:tc>
                  <a:txBody>
                    <a:bodyPr/>
                    <a:lstStyle/>
                    <a:p>
                      <a:r>
                        <a:rPr lang="en-US" dirty="0"/>
                        <a:t>2.86</a:t>
                      </a:r>
                      <a:endParaRPr lang="en-GB" dirty="0"/>
                    </a:p>
                  </a:txBody>
                  <a:tcPr/>
                </a:tc>
                <a:tc>
                  <a:txBody>
                    <a:bodyPr/>
                    <a:lstStyle/>
                    <a:p>
                      <a:r>
                        <a:rPr lang="en-US" dirty="0"/>
                        <a:t>GeV</a:t>
                      </a:r>
                      <a:endParaRPr lang="en-GB" dirty="0"/>
                    </a:p>
                  </a:txBody>
                  <a:tcPr/>
                </a:tc>
                <a:extLst>
                  <a:ext uri="{0D108BD9-81ED-4DB2-BD59-A6C34878D82A}">
                    <a16:rowId xmlns:a16="http://schemas.microsoft.com/office/drawing/2014/main" val="3919749492"/>
                  </a:ext>
                </a:extLst>
              </a:tr>
              <a:tr h="370840">
                <a:tc>
                  <a:txBody>
                    <a:bodyPr/>
                    <a:lstStyle/>
                    <a:p>
                      <a:r>
                        <a:rPr lang="en-US" dirty="0"/>
                        <a:t>Circumference</a:t>
                      </a:r>
                      <a:endParaRPr lang="en-GB" dirty="0"/>
                    </a:p>
                  </a:txBody>
                  <a:tcPr/>
                </a:tc>
                <a:tc>
                  <a:txBody>
                    <a:bodyPr/>
                    <a:lstStyle/>
                    <a:p>
                      <a:r>
                        <a:rPr lang="en-US" dirty="0"/>
                        <a:t>C</a:t>
                      </a:r>
                      <a:endParaRPr lang="en-GB" dirty="0"/>
                    </a:p>
                  </a:txBody>
                  <a:tcPr/>
                </a:tc>
                <a:tc>
                  <a:txBody>
                    <a:bodyPr/>
                    <a:lstStyle/>
                    <a:p>
                      <a:r>
                        <a:rPr lang="en-US" dirty="0"/>
                        <a:t>373.7</a:t>
                      </a:r>
                      <a:endParaRPr lang="en-GB" dirty="0"/>
                    </a:p>
                  </a:txBody>
                  <a:tcPr/>
                </a:tc>
                <a:tc>
                  <a:txBody>
                    <a:bodyPr/>
                    <a:lstStyle/>
                    <a:p>
                      <a:r>
                        <a:rPr lang="en-US" dirty="0"/>
                        <a:t>m</a:t>
                      </a:r>
                      <a:endParaRPr lang="en-GB" dirty="0"/>
                    </a:p>
                  </a:txBody>
                  <a:tcPr/>
                </a:tc>
                <a:extLst>
                  <a:ext uri="{0D108BD9-81ED-4DB2-BD59-A6C34878D82A}">
                    <a16:rowId xmlns:a16="http://schemas.microsoft.com/office/drawing/2014/main" val="1426899152"/>
                  </a:ext>
                </a:extLst>
              </a:tr>
              <a:tr h="370840">
                <a:tc>
                  <a:txBody>
                    <a:bodyPr/>
                    <a:lstStyle/>
                    <a:p>
                      <a:r>
                        <a:rPr lang="en-US" dirty="0"/>
                        <a:t>Revolution frequency </a:t>
                      </a:r>
                      <a:endParaRPr lang="en-GB" dirty="0"/>
                    </a:p>
                  </a:txBody>
                  <a:tcPr/>
                </a:tc>
                <a:tc>
                  <a:txBody>
                    <a:bodyPr/>
                    <a:lstStyle/>
                    <a:p>
                      <a:r>
                        <a:rPr lang="en-US" dirty="0"/>
                        <a:t>f</a:t>
                      </a:r>
                      <a:r>
                        <a:rPr lang="en-US" baseline="-25000" dirty="0"/>
                        <a:t>0</a:t>
                      </a:r>
                      <a:endParaRPr lang="en-GB" baseline="-25000" dirty="0"/>
                    </a:p>
                  </a:txBody>
                  <a:tcPr/>
                </a:tc>
                <a:tc>
                  <a:txBody>
                    <a:bodyPr/>
                    <a:lstStyle/>
                    <a:p>
                      <a:r>
                        <a:rPr lang="en-US" dirty="0"/>
                        <a:t>802</a:t>
                      </a:r>
                      <a:endParaRPr lang="en-GB" dirty="0"/>
                    </a:p>
                  </a:txBody>
                  <a:tcPr/>
                </a:tc>
                <a:tc>
                  <a:txBody>
                    <a:bodyPr/>
                    <a:lstStyle/>
                    <a:p>
                      <a:r>
                        <a:rPr lang="en-US" dirty="0"/>
                        <a:t>kHz</a:t>
                      </a:r>
                      <a:endParaRPr lang="en-GB" dirty="0"/>
                    </a:p>
                  </a:txBody>
                  <a:tcPr/>
                </a:tc>
                <a:extLst>
                  <a:ext uri="{0D108BD9-81ED-4DB2-BD59-A6C34878D82A}">
                    <a16:rowId xmlns:a16="http://schemas.microsoft.com/office/drawing/2014/main" val="1298988786"/>
                  </a:ext>
                </a:extLst>
              </a:tr>
              <a:tr h="370840">
                <a:tc>
                  <a:txBody>
                    <a:bodyPr/>
                    <a:lstStyle/>
                    <a:p>
                      <a:r>
                        <a:rPr lang="en-US" dirty="0"/>
                        <a:t>RF frequency</a:t>
                      </a:r>
                      <a:endParaRPr lang="en-GB" dirty="0"/>
                    </a:p>
                  </a:txBody>
                  <a:tcPr/>
                </a:tc>
                <a:tc>
                  <a:txBody>
                    <a:bodyPr/>
                    <a:lstStyle/>
                    <a:p>
                      <a:r>
                        <a:rPr lang="en-US" dirty="0" err="1"/>
                        <a:t>f</a:t>
                      </a:r>
                      <a:r>
                        <a:rPr lang="en-US" baseline="-25000" dirty="0" err="1"/>
                        <a:t>RF</a:t>
                      </a:r>
                      <a:endParaRPr lang="en-GB" dirty="0"/>
                    </a:p>
                  </a:txBody>
                  <a:tcPr/>
                </a:tc>
                <a:tc>
                  <a:txBody>
                    <a:bodyPr/>
                    <a:lstStyle/>
                    <a:p>
                      <a:r>
                        <a:rPr lang="en-US" dirty="0"/>
                        <a:t>2</a:t>
                      </a:r>
                      <a:endParaRPr lang="en-GB" dirty="0"/>
                    </a:p>
                  </a:txBody>
                  <a:tcPr/>
                </a:tc>
                <a:tc>
                  <a:txBody>
                    <a:bodyPr/>
                    <a:lstStyle/>
                    <a:p>
                      <a:r>
                        <a:rPr lang="en-US" dirty="0"/>
                        <a:t>GHz</a:t>
                      </a:r>
                      <a:endParaRPr lang="en-GB" dirty="0"/>
                    </a:p>
                  </a:txBody>
                  <a:tcPr/>
                </a:tc>
                <a:extLst>
                  <a:ext uri="{0D108BD9-81ED-4DB2-BD59-A6C34878D82A}">
                    <a16:rowId xmlns:a16="http://schemas.microsoft.com/office/drawing/2014/main" val="3197277323"/>
                  </a:ext>
                </a:extLst>
              </a:tr>
              <a:tr h="370840">
                <a:tc>
                  <a:txBody>
                    <a:bodyPr/>
                    <a:lstStyle/>
                    <a:p>
                      <a:r>
                        <a:rPr lang="en-US" dirty="0"/>
                        <a:t>Harmonic number </a:t>
                      </a:r>
                      <a:endParaRPr lang="en-GB" dirty="0"/>
                    </a:p>
                  </a:txBody>
                  <a:tcPr/>
                </a:tc>
                <a:tc>
                  <a:txBody>
                    <a:bodyPr/>
                    <a:lstStyle/>
                    <a:p>
                      <a:r>
                        <a:rPr lang="en-US" dirty="0"/>
                        <a:t>h</a:t>
                      </a:r>
                      <a:endParaRPr lang="en-GB" dirty="0"/>
                    </a:p>
                  </a:txBody>
                  <a:tcPr/>
                </a:tc>
                <a:tc>
                  <a:txBody>
                    <a:bodyPr/>
                    <a:lstStyle/>
                    <a:p>
                      <a:r>
                        <a:rPr lang="en-US" dirty="0"/>
                        <a:t>2493</a:t>
                      </a:r>
                      <a:endParaRPr lang="en-GB" dirty="0"/>
                    </a:p>
                  </a:txBody>
                  <a:tcPr/>
                </a:tc>
                <a:tc>
                  <a:txBody>
                    <a:bodyPr/>
                    <a:lstStyle/>
                    <a:p>
                      <a:endParaRPr lang="en-GB" dirty="0"/>
                    </a:p>
                  </a:txBody>
                  <a:tcPr/>
                </a:tc>
                <a:extLst>
                  <a:ext uri="{0D108BD9-81ED-4DB2-BD59-A6C34878D82A}">
                    <a16:rowId xmlns:a16="http://schemas.microsoft.com/office/drawing/2014/main" val="3485436731"/>
                  </a:ext>
                </a:extLst>
              </a:tr>
              <a:tr h="370840">
                <a:tc>
                  <a:txBody>
                    <a:bodyPr/>
                    <a:lstStyle/>
                    <a:p>
                      <a:r>
                        <a:rPr lang="en-US" dirty="0"/>
                        <a:t>Energy loss per turn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t>
                      </a:r>
                      <a:r>
                        <a:rPr lang="en-GB" baseline="-25000" dirty="0"/>
                        <a:t>A</a:t>
                      </a:r>
                      <a:endParaRPr lang="en-GB" dirty="0"/>
                    </a:p>
                  </a:txBody>
                  <a:tcPr/>
                </a:tc>
                <a:tc>
                  <a:txBody>
                    <a:bodyPr/>
                    <a:lstStyle/>
                    <a:p>
                      <a:r>
                        <a:rPr lang="en-US" dirty="0"/>
                        <a:t>5.8</a:t>
                      </a:r>
                      <a:endParaRPr lang="en-GB" dirty="0"/>
                    </a:p>
                  </a:txBody>
                  <a:tcPr/>
                </a:tc>
                <a:tc>
                  <a:txBody>
                    <a:bodyPr/>
                    <a:lstStyle/>
                    <a:p>
                      <a:r>
                        <a:rPr lang="en-US" dirty="0"/>
                        <a:t>MeV</a:t>
                      </a:r>
                      <a:endParaRPr lang="en-GB" dirty="0"/>
                    </a:p>
                  </a:txBody>
                  <a:tcPr/>
                </a:tc>
                <a:extLst>
                  <a:ext uri="{0D108BD9-81ED-4DB2-BD59-A6C34878D82A}">
                    <a16:rowId xmlns:a16="http://schemas.microsoft.com/office/drawing/2014/main" val="1967418710"/>
                  </a:ext>
                </a:extLst>
              </a:tr>
              <a:tr h="370840">
                <a:tc>
                  <a:txBody>
                    <a:bodyPr/>
                    <a:lstStyle/>
                    <a:p>
                      <a:r>
                        <a:rPr lang="en-US" dirty="0"/>
                        <a:t>RF voltage</a:t>
                      </a:r>
                      <a:endParaRPr lang="en-GB" dirty="0"/>
                    </a:p>
                  </a:txBody>
                  <a:tcPr/>
                </a:tc>
                <a:tc>
                  <a:txBody>
                    <a:bodyPr/>
                    <a:lstStyle/>
                    <a:p>
                      <a:r>
                        <a:rPr lang="en-US" dirty="0"/>
                        <a:t>V</a:t>
                      </a:r>
                      <a:r>
                        <a:rPr lang="en-US" baseline="-25000" dirty="0"/>
                        <a:t>C</a:t>
                      </a:r>
                      <a:endParaRPr lang="en-GB" dirty="0"/>
                    </a:p>
                  </a:txBody>
                  <a:tcPr/>
                </a:tc>
                <a:tc>
                  <a:txBody>
                    <a:bodyPr/>
                    <a:lstStyle/>
                    <a:p>
                      <a:r>
                        <a:rPr lang="en-US" dirty="0"/>
                        <a:t>6.5</a:t>
                      </a:r>
                      <a:endParaRPr lang="en-GB" dirty="0"/>
                    </a:p>
                  </a:txBody>
                  <a:tcPr/>
                </a:tc>
                <a:tc>
                  <a:txBody>
                    <a:bodyPr/>
                    <a:lstStyle/>
                    <a:p>
                      <a:r>
                        <a:rPr lang="en-US" dirty="0"/>
                        <a:t>MV</a:t>
                      </a:r>
                      <a:endParaRPr lang="en-GB" dirty="0"/>
                    </a:p>
                  </a:txBody>
                  <a:tcPr/>
                </a:tc>
                <a:extLst>
                  <a:ext uri="{0D108BD9-81ED-4DB2-BD59-A6C34878D82A}">
                    <a16:rowId xmlns:a16="http://schemas.microsoft.com/office/drawing/2014/main" val="3817325190"/>
                  </a:ext>
                </a:extLst>
              </a:tr>
              <a:tr h="370840">
                <a:tc>
                  <a:txBody>
                    <a:bodyPr/>
                    <a:lstStyle/>
                    <a:p>
                      <a:r>
                        <a:rPr lang="en-US" dirty="0"/>
                        <a:t>RF stable phase </a:t>
                      </a:r>
                      <a:endParaRPr lang="en-GB" dirty="0"/>
                    </a:p>
                  </a:txBody>
                  <a:tcPr/>
                </a:tc>
                <a:tc>
                  <a:txBody>
                    <a:bodyPr/>
                    <a:lstStyle/>
                    <a:p>
                      <a:r>
                        <a:rPr lang="el-GR" dirty="0"/>
                        <a:t>φ</a:t>
                      </a:r>
                      <a:endParaRPr lang="en-GB" baseline="-25000" dirty="0"/>
                    </a:p>
                  </a:txBody>
                  <a:tcPr/>
                </a:tc>
                <a:tc>
                  <a:txBody>
                    <a:bodyPr/>
                    <a:lstStyle/>
                    <a:p>
                      <a:r>
                        <a:rPr lang="en-US" dirty="0"/>
                        <a:t>-26.8</a:t>
                      </a:r>
                      <a:endParaRPr lang="en-GB" dirty="0"/>
                    </a:p>
                  </a:txBody>
                  <a:tcPr/>
                </a:tc>
                <a:tc>
                  <a:txBody>
                    <a:bodyPr/>
                    <a:lstStyle/>
                    <a:p>
                      <a:r>
                        <a:rPr lang="en-US" baseline="30000" dirty="0"/>
                        <a:t>o</a:t>
                      </a:r>
                      <a:endParaRPr lang="en-GB" dirty="0"/>
                    </a:p>
                  </a:txBody>
                  <a:tcPr/>
                </a:tc>
                <a:extLst>
                  <a:ext uri="{0D108BD9-81ED-4DB2-BD59-A6C34878D82A}">
                    <a16:rowId xmlns:a16="http://schemas.microsoft.com/office/drawing/2014/main" val="2666824246"/>
                  </a:ext>
                </a:extLst>
              </a:tr>
              <a:tr h="370840">
                <a:tc>
                  <a:txBody>
                    <a:bodyPr/>
                    <a:lstStyle/>
                    <a:p>
                      <a:r>
                        <a:rPr lang="en-US" dirty="0"/>
                        <a:t>Bunch population</a:t>
                      </a:r>
                      <a:endParaRPr lang="en-GB" dirty="0"/>
                    </a:p>
                  </a:txBody>
                  <a:tcPr/>
                </a:tc>
                <a:tc>
                  <a:txBody>
                    <a:bodyPr/>
                    <a:lstStyle/>
                    <a:p>
                      <a:r>
                        <a:rPr lang="en-US" dirty="0"/>
                        <a:t>N</a:t>
                      </a:r>
                      <a:r>
                        <a:rPr lang="en-US" baseline="-25000" dirty="0"/>
                        <a:t>e</a:t>
                      </a:r>
                      <a:endParaRPr lang="en-GB" baseline="-25000" dirty="0"/>
                    </a:p>
                  </a:txBody>
                  <a:tcPr/>
                </a:tc>
                <a:tc>
                  <a:txBody>
                    <a:bodyPr/>
                    <a:lstStyle/>
                    <a:p>
                      <a:r>
                        <a:rPr lang="en-US" dirty="0"/>
                        <a:t>5.7</a:t>
                      </a:r>
                      <a:endParaRPr lang="en-GB" dirty="0"/>
                    </a:p>
                  </a:txBody>
                  <a:tcPr/>
                </a:tc>
                <a:tc>
                  <a:txBody>
                    <a:bodyPr/>
                    <a:lstStyle/>
                    <a:p>
                      <a:r>
                        <a:rPr lang="en-US" dirty="0"/>
                        <a:t>1e9</a:t>
                      </a:r>
                      <a:endParaRPr lang="en-GB" dirty="0"/>
                    </a:p>
                  </a:txBody>
                  <a:tcPr/>
                </a:tc>
                <a:extLst>
                  <a:ext uri="{0D108BD9-81ED-4DB2-BD59-A6C34878D82A}">
                    <a16:rowId xmlns:a16="http://schemas.microsoft.com/office/drawing/2014/main" val="800059737"/>
                  </a:ext>
                </a:extLst>
              </a:tr>
              <a:tr h="370840">
                <a:tc>
                  <a:txBody>
                    <a:bodyPr/>
                    <a:lstStyle/>
                    <a:p>
                      <a:r>
                        <a:rPr lang="en-US" dirty="0"/>
                        <a:t>Number of bunches per train</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
                      </a:r>
                      <a:r>
                        <a:rPr lang="en-US" baseline="-25000" dirty="0"/>
                        <a:t>b</a:t>
                      </a:r>
                      <a:endParaRPr lang="en-GB" baseline="-25000" dirty="0"/>
                    </a:p>
                  </a:txBody>
                  <a:tcPr/>
                </a:tc>
                <a:tc>
                  <a:txBody>
                    <a:bodyPr/>
                    <a:lstStyle/>
                    <a:p>
                      <a:r>
                        <a:rPr lang="en-US" dirty="0"/>
                        <a:t>352</a:t>
                      </a:r>
                      <a:endParaRPr lang="en-GB" dirty="0"/>
                    </a:p>
                  </a:txBody>
                  <a:tcPr/>
                </a:tc>
                <a:tc>
                  <a:txBody>
                    <a:bodyPr/>
                    <a:lstStyle/>
                    <a:p>
                      <a:endParaRPr lang="en-GB" dirty="0"/>
                    </a:p>
                  </a:txBody>
                  <a:tcPr/>
                </a:tc>
                <a:extLst>
                  <a:ext uri="{0D108BD9-81ED-4DB2-BD59-A6C34878D82A}">
                    <a16:rowId xmlns:a16="http://schemas.microsoft.com/office/drawing/2014/main" val="2021304753"/>
                  </a:ext>
                </a:extLst>
              </a:tr>
              <a:tr h="370840">
                <a:tc>
                  <a:txBody>
                    <a:bodyPr/>
                    <a:lstStyle/>
                    <a:p>
                      <a:r>
                        <a:rPr lang="en-US" dirty="0"/>
                        <a:t>Number of trains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
                      </a:r>
                      <a:r>
                        <a:rPr lang="en-GB" baseline="-25000" dirty="0"/>
                        <a:t>t</a:t>
                      </a:r>
                    </a:p>
                  </a:txBody>
                  <a:tcPr/>
                </a:tc>
                <a:tc>
                  <a:txBody>
                    <a:bodyPr/>
                    <a:lstStyle/>
                    <a:p>
                      <a:r>
                        <a:rPr lang="en-US" dirty="0"/>
                        <a:t>1</a:t>
                      </a:r>
                      <a:endParaRPr lang="en-GB" dirty="0"/>
                    </a:p>
                  </a:txBody>
                  <a:tcPr/>
                </a:tc>
                <a:tc>
                  <a:txBody>
                    <a:bodyPr/>
                    <a:lstStyle/>
                    <a:p>
                      <a:endParaRPr lang="en-GB" dirty="0"/>
                    </a:p>
                  </a:txBody>
                  <a:tcPr/>
                </a:tc>
                <a:extLst>
                  <a:ext uri="{0D108BD9-81ED-4DB2-BD59-A6C34878D82A}">
                    <a16:rowId xmlns:a16="http://schemas.microsoft.com/office/drawing/2014/main" val="725931064"/>
                  </a:ext>
                </a:extLst>
              </a:tr>
              <a:tr h="370840">
                <a:tc>
                  <a:txBody>
                    <a:bodyPr/>
                    <a:lstStyle/>
                    <a:p>
                      <a:r>
                        <a:rPr lang="en-US" dirty="0"/>
                        <a:t>Peak beam current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a:t>
                      </a:r>
                      <a:r>
                        <a:rPr lang="en-US" baseline="-25000" dirty="0" err="1"/>
                        <a:t>b</a:t>
                      </a:r>
                      <a:endParaRPr lang="en-GB" baseline="-25000" dirty="0"/>
                    </a:p>
                  </a:txBody>
                  <a:tcPr/>
                </a:tc>
                <a:tc>
                  <a:txBody>
                    <a:bodyPr/>
                    <a:lstStyle/>
                    <a:p>
                      <a:r>
                        <a:rPr lang="en-US" dirty="0"/>
                        <a:t>1.8</a:t>
                      </a:r>
                      <a:endParaRPr lang="en-GB" dirty="0"/>
                    </a:p>
                  </a:txBody>
                  <a:tcPr/>
                </a:tc>
                <a:tc>
                  <a:txBody>
                    <a:bodyPr/>
                    <a:lstStyle/>
                    <a:p>
                      <a:r>
                        <a:rPr lang="en-US" dirty="0"/>
                        <a:t>A</a:t>
                      </a:r>
                      <a:endParaRPr lang="en-GB" dirty="0"/>
                    </a:p>
                  </a:txBody>
                  <a:tcPr/>
                </a:tc>
                <a:extLst>
                  <a:ext uri="{0D108BD9-81ED-4DB2-BD59-A6C34878D82A}">
                    <a16:rowId xmlns:a16="http://schemas.microsoft.com/office/drawing/2014/main" val="4089363240"/>
                  </a:ext>
                </a:extLst>
              </a:tr>
            </a:tbl>
          </a:graphicData>
        </a:graphic>
      </p:graphicFrame>
      <p:sp>
        <p:nvSpPr>
          <p:cNvPr id="6" name="TextBox 5">
            <a:extLst>
              <a:ext uri="{FF2B5EF4-FFF2-40B4-BE49-F238E27FC236}">
                <a16:creationId xmlns:a16="http://schemas.microsoft.com/office/drawing/2014/main" id="{259DD839-C89C-411A-8C7E-CDA775A430D6}"/>
              </a:ext>
            </a:extLst>
          </p:cNvPr>
          <p:cNvSpPr txBox="1"/>
          <p:nvPr/>
        </p:nvSpPr>
        <p:spPr>
          <a:xfrm>
            <a:off x="7310390" y="3907552"/>
            <a:ext cx="4148831" cy="2585323"/>
          </a:xfrm>
          <a:prstGeom prst="rect">
            <a:avLst/>
          </a:prstGeom>
          <a:noFill/>
        </p:spPr>
        <p:txBody>
          <a:bodyPr wrap="square" rtlCol="0">
            <a:spAutoFit/>
          </a:bodyPr>
          <a:lstStyle/>
          <a:p>
            <a:r>
              <a:rPr lang="en-US" dirty="0"/>
              <a:t>Strict specifications on the bunch spacing variation: </a:t>
            </a:r>
            <a:r>
              <a:rPr lang="el-GR" dirty="0"/>
              <a:t>δφ</a:t>
            </a:r>
            <a:r>
              <a:rPr lang="en-US" baseline="-25000" dirty="0"/>
              <a:t>b</a:t>
            </a:r>
            <a:r>
              <a:rPr lang="en-US" dirty="0"/>
              <a:t> &lt; ±1</a:t>
            </a:r>
            <a:r>
              <a:rPr lang="en-US" baseline="30000" dirty="0"/>
              <a:t>o</a:t>
            </a:r>
            <a:r>
              <a:rPr lang="en-US" dirty="0"/>
              <a:t> at 2 GHz (±400</a:t>
            </a:r>
            <a:r>
              <a:rPr lang="el-GR" dirty="0"/>
              <a:t>μ</a:t>
            </a:r>
            <a:r>
              <a:rPr lang="en-US" dirty="0"/>
              <a:t>m)  for Luminosity loss &lt; 1% (CLIC-Note-1138)</a:t>
            </a:r>
          </a:p>
          <a:p>
            <a:endParaRPr lang="en-US" dirty="0"/>
          </a:p>
          <a:p>
            <a:r>
              <a:rPr lang="en-US" dirty="0">
                <a:solidFill>
                  <a:srgbClr val="FF0000"/>
                </a:solidFill>
              </a:rPr>
              <a:t>This is difficult to maintain due to </a:t>
            </a:r>
            <a:r>
              <a:rPr lang="en-US" b="1" dirty="0">
                <a:solidFill>
                  <a:srgbClr val="FF0000"/>
                </a:solidFill>
              </a:rPr>
              <a:t>strong transient beam loading</a:t>
            </a:r>
            <a:r>
              <a:rPr lang="en-US" dirty="0">
                <a:solidFill>
                  <a:srgbClr val="FF0000"/>
                </a:solidFill>
              </a:rPr>
              <a:t> effects caused by large difference between </a:t>
            </a:r>
            <a:r>
              <a:rPr lang="en-US" b="1" dirty="0">
                <a:solidFill>
                  <a:srgbClr val="FF0000"/>
                </a:solidFill>
              </a:rPr>
              <a:t>peak</a:t>
            </a:r>
            <a:r>
              <a:rPr lang="en-US" dirty="0">
                <a:solidFill>
                  <a:srgbClr val="FF0000"/>
                </a:solidFill>
              </a:rPr>
              <a:t> and </a:t>
            </a:r>
            <a:r>
              <a:rPr lang="en-US" b="1" dirty="0">
                <a:solidFill>
                  <a:srgbClr val="FF0000"/>
                </a:solidFill>
              </a:rPr>
              <a:t>average beam power </a:t>
            </a:r>
            <a:r>
              <a:rPr lang="en-US" dirty="0">
                <a:solidFill>
                  <a:srgbClr val="FF0000"/>
                </a:solidFill>
              </a:rPr>
              <a:t>values of 10.4 MW and 1.5 MW, respectively</a:t>
            </a:r>
            <a:endParaRPr lang="en-GB" dirty="0">
              <a:solidFill>
                <a:srgbClr val="FF0000"/>
              </a:solidFill>
            </a:endParaRPr>
          </a:p>
        </p:txBody>
      </p:sp>
      <p:pic>
        <p:nvPicPr>
          <p:cNvPr id="5" name="Picture 4">
            <a:extLst>
              <a:ext uri="{FF2B5EF4-FFF2-40B4-BE49-F238E27FC236}">
                <a16:creationId xmlns:a16="http://schemas.microsoft.com/office/drawing/2014/main" id="{275263E3-30FA-4343-876D-22FAD62865B9}"/>
              </a:ext>
            </a:extLst>
          </p:cNvPr>
          <p:cNvPicPr>
            <a:picLocks noChangeAspect="1"/>
          </p:cNvPicPr>
          <p:nvPr/>
        </p:nvPicPr>
        <p:blipFill>
          <a:blip r:embed="rId2"/>
          <a:stretch>
            <a:fillRect/>
          </a:stretch>
        </p:blipFill>
        <p:spPr>
          <a:xfrm>
            <a:off x="7853302" y="1298721"/>
            <a:ext cx="3063009" cy="2718975"/>
          </a:xfrm>
          <a:prstGeom prst="rect">
            <a:avLst/>
          </a:prstGeom>
        </p:spPr>
      </p:pic>
      <p:cxnSp>
        <p:nvCxnSpPr>
          <p:cNvPr id="8" name="Straight Connector 7">
            <a:extLst>
              <a:ext uri="{FF2B5EF4-FFF2-40B4-BE49-F238E27FC236}">
                <a16:creationId xmlns:a16="http://schemas.microsoft.com/office/drawing/2014/main" id="{4B2284D0-3F58-47DD-B18D-E3D8FB73CF0C}"/>
              </a:ext>
            </a:extLst>
          </p:cNvPr>
          <p:cNvCxnSpPr>
            <a:cxnSpLocks/>
          </p:cNvCxnSpPr>
          <p:nvPr/>
        </p:nvCxnSpPr>
        <p:spPr>
          <a:xfrm>
            <a:off x="8428977" y="1520611"/>
            <a:ext cx="27657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C84751-4D55-4F32-9308-DFEFB149DD71}"/>
              </a:ext>
            </a:extLst>
          </p:cNvPr>
          <p:cNvCxnSpPr>
            <a:cxnSpLocks/>
          </p:cNvCxnSpPr>
          <p:nvPr/>
        </p:nvCxnSpPr>
        <p:spPr>
          <a:xfrm>
            <a:off x="8428976" y="1823931"/>
            <a:ext cx="27657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7F8E81-05AF-49F2-9171-B24C74078602}"/>
              </a:ext>
            </a:extLst>
          </p:cNvPr>
          <p:cNvSpPr txBox="1"/>
          <p:nvPr/>
        </p:nvSpPr>
        <p:spPr>
          <a:xfrm>
            <a:off x="10860373" y="1485164"/>
            <a:ext cx="466794" cy="369332"/>
          </a:xfrm>
          <a:prstGeom prst="rect">
            <a:avLst/>
          </a:prstGeom>
          <a:noFill/>
        </p:spPr>
        <p:txBody>
          <a:bodyPr wrap="none" rtlCol="0">
            <a:spAutoFit/>
          </a:bodyPr>
          <a:lstStyle/>
          <a:p>
            <a:r>
              <a:rPr lang="en-US" dirty="0"/>
              <a:t>1%</a:t>
            </a:r>
            <a:endParaRPr lang="en-GB" dirty="0"/>
          </a:p>
        </p:txBody>
      </p:sp>
      <p:cxnSp>
        <p:nvCxnSpPr>
          <p:cNvPr id="12" name="Straight Connector 11">
            <a:extLst>
              <a:ext uri="{FF2B5EF4-FFF2-40B4-BE49-F238E27FC236}">
                <a16:creationId xmlns:a16="http://schemas.microsoft.com/office/drawing/2014/main" id="{8604110C-D6EA-41F8-9952-BFFD6C0B3199}"/>
              </a:ext>
            </a:extLst>
          </p:cNvPr>
          <p:cNvCxnSpPr>
            <a:cxnSpLocks/>
          </p:cNvCxnSpPr>
          <p:nvPr/>
        </p:nvCxnSpPr>
        <p:spPr>
          <a:xfrm>
            <a:off x="9206142" y="1432373"/>
            <a:ext cx="0" cy="19966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85175D-5C16-410E-A4B0-82A9A1FC9E50}"/>
              </a:ext>
            </a:extLst>
          </p:cNvPr>
          <p:cNvCxnSpPr>
            <a:cxnSpLocks/>
          </p:cNvCxnSpPr>
          <p:nvPr/>
        </p:nvCxnSpPr>
        <p:spPr>
          <a:xfrm>
            <a:off x="9971101" y="1432372"/>
            <a:ext cx="0" cy="19966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9A5B2A-E886-4F3A-AF45-68192A069E7F}"/>
              </a:ext>
            </a:extLst>
          </p:cNvPr>
          <p:cNvSpPr txBox="1"/>
          <p:nvPr/>
        </p:nvSpPr>
        <p:spPr>
          <a:xfrm>
            <a:off x="9065209" y="2714524"/>
            <a:ext cx="1015021" cy="369332"/>
          </a:xfrm>
          <a:prstGeom prst="rect">
            <a:avLst/>
          </a:prstGeom>
          <a:noFill/>
        </p:spPr>
        <p:txBody>
          <a:bodyPr wrap="none" rtlCol="0">
            <a:spAutoFit/>
          </a:bodyPr>
          <a:lstStyle/>
          <a:p>
            <a:r>
              <a:rPr lang="en-US" dirty="0"/>
              <a:t> ±400</a:t>
            </a:r>
            <a:r>
              <a:rPr lang="el-GR" dirty="0"/>
              <a:t>μ</a:t>
            </a:r>
            <a:r>
              <a:rPr lang="en-US" dirty="0"/>
              <a:t>m</a:t>
            </a:r>
            <a:endParaRPr lang="en-GB" dirty="0"/>
          </a:p>
        </p:txBody>
      </p:sp>
      <p:sp>
        <p:nvSpPr>
          <p:cNvPr id="3" name="Slide Number Placeholder 2">
            <a:extLst>
              <a:ext uri="{FF2B5EF4-FFF2-40B4-BE49-F238E27FC236}">
                <a16:creationId xmlns:a16="http://schemas.microsoft.com/office/drawing/2014/main" id="{6A146F80-22B7-46AD-AA02-0AA44A09340D}"/>
              </a:ext>
            </a:extLst>
          </p:cNvPr>
          <p:cNvSpPr>
            <a:spLocks noGrp="1"/>
          </p:cNvSpPr>
          <p:nvPr>
            <p:ph type="sldNum" sz="quarter" idx="12"/>
          </p:nvPr>
        </p:nvSpPr>
        <p:spPr/>
        <p:txBody>
          <a:bodyPr/>
          <a:lstStyle/>
          <a:p>
            <a:fld id="{ADCC14B8-73DF-4BAF-ADBE-131B886E007C}" type="slidenum">
              <a:rPr lang="en-GB" smtClean="0"/>
              <a:t>19</a:t>
            </a:fld>
            <a:endParaRPr lang="en-GB"/>
          </a:p>
        </p:txBody>
      </p:sp>
      <p:sp>
        <p:nvSpPr>
          <p:cNvPr id="9" name="Rectangle 8">
            <a:extLst>
              <a:ext uri="{FF2B5EF4-FFF2-40B4-BE49-F238E27FC236}">
                <a16:creationId xmlns:a16="http://schemas.microsoft.com/office/drawing/2014/main" id="{428B253C-04A8-32FD-BB0B-AF949C31A875}"/>
              </a:ext>
            </a:extLst>
          </p:cNvPr>
          <p:cNvSpPr/>
          <p:nvPr/>
        </p:nvSpPr>
        <p:spPr>
          <a:xfrm>
            <a:off x="805272" y="3001817"/>
            <a:ext cx="6026836" cy="36512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23034CC-A45E-44D6-B52C-54F936E1970B}"/>
              </a:ext>
            </a:extLst>
          </p:cNvPr>
          <p:cNvSpPr/>
          <p:nvPr/>
        </p:nvSpPr>
        <p:spPr>
          <a:xfrm>
            <a:off x="810491" y="3751682"/>
            <a:ext cx="6026836" cy="36512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E300D37-4E46-F2E3-06B2-96EEE9AB3035}"/>
              </a:ext>
            </a:extLst>
          </p:cNvPr>
          <p:cNvSpPr/>
          <p:nvPr/>
        </p:nvSpPr>
        <p:spPr>
          <a:xfrm>
            <a:off x="805272" y="5976766"/>
            <a:ext cx="6026836" cy="36512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DC0CD3B-23F8-3578-0DC6-4BF6A7C118FC}"/>
              </a:ext>
            </a:extLst>
          </p:cNvPr>
          <p:cNvSpPr txBox="1"/>
          <p:nvPr/>
        </p:nvSpPr>
        <p:spPr>
          <a:xfrm>
            <a:off x="1813835" y="715723"/>
            <a:ext cx="4282165" cy="769441"/>
          </a:xfrm>
          <a:prstGeom prst="rect">
            <a:avLst/>
          </a:prstGeom>
          <a:noFill/>
        </p:spPr>
        <p:txBody>
          <a:bodyPr wrap="square" lIns="365760" tIns="274320" rIns="365760" bIns="274320" rtlCol="0">
            <a:spAutoFit/>
          </a:bodyPr>
          <a:lstStyle/>
          <a:p>
            <a:pPr>
              <a:spcAft>
                <a:spcPts val="800"/>
              </a:spcAft>
            </a:pPr>
            <a:r>
              <a:rPr lang="en-US" sz="1400" dirty="0">
                <a:solidFill>
                  <a:schemeClr val="tx2">
                    <a:lumMod val="75000"/>
                    <a:lumOff val="25000"/>
                  </a:schemeClr>
                </a:solidFill>
                <a:latin typeface="Helvetica" pitchFamily="2" charset="0"/>
              </a:rPr>
              <a:t>A. Grudiev, LCWS’25</a:t>
            </a:r>
          </a:p>
        </p:txBody>
      </p:sp>
    </p:spTree>
    <p:extLst>
      <p:ext uri="{BB962C8B-B14F-4D97-AF65-F5344CB8AC3E}">
        <p14:creationId xmlns:p14="http://schemas.microsoft.com/office/powerpoint/2010/main" val="20399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FE26D-8A9E-F892-0549-59519228052A}"/>
              </a:ext>
            </a:extLst>
          </p:cNvPr>
          <p:cNvSpPr>
            <a:spLocks noGrp="1"/>
          </p:cNvSpPr>
          <p:nvPr>
            <p:ph type="title"/>
          </p:nvPr>
        </p:nvSpPr>
        <p:spPr>
          <a:xfrm>
            <a:off x="914398" y="365760"/>
            <a:ext cx="10115552" cy="433527"/>
          </a:xfrm>
        </p:spPr>
        <p:txBody>
          <a:bodyPr/>
          <a:lstStyle/>
          <a:p>
            <a:r>
              <a:rPr lang="en-US" sz="2800" dirty="0"/>
              <a:t>Extending High-Q / High-Gradient Processing to a Novel SRF Geometry</a:t>
            </a:r>
          </a:p>
        </p:txBody>
      </p:sp>
      <p:sp>
        <p:nvSpPr>
          <p:cNvPr id="5" name="Slide Number Placeholder 4">
            <a:extLst>
              <a:ext uri="{FF2B5EF4-FFF2-40B4-BE49-F238E27FC236}">
                <a16:creationId xmlns:a16="http://schemas.microsoft.com/office/drawing/2014/main" id="{37961A96-F931-C719-9406-563C6BF88B77}"/>
              </a:ext>
            </a:extLst>
          </p:cNvPr>
          <p:cNvSpPr>
            <a:spLocks noGrp="1"/>
          </p:cNvSpPr>
          <p:nvPr>
            <p:ph type="sldNum" sz="quarter" idx="40"/>
          </p:nvPr>
        </p:nvSpPr>
        <p:spPr/>
        <p:txBody>
          <a:bodyPr/>
          <a:lstStyle/>
          <a:p>
            <a:fld id="{F4BAA12D-5F28-3140-935A-44BF4B54B6B6}" type="slidenum">
              <a:rPr lang="en-US" smtClean="0"/>
              <a:pPr/>
              <a:t>2</a:t>
            </a:fld>
            <a:endParaRPr lang="en-US" dirty="0"/>
          </a:p>
        </p:txBody>
      </p:sp>
      <p:sp>
        <p:nvSpPr>
          <p:cNvPr id="13" name="Text Placeholder 1">
            <a:extLst>
              <a:ext uri="{FF2B5EF4-FFF2-40B4-BE49-F238E27FC236}">
                <a16:creationId xmlns:a16="http://schemas.microsoft.com/office/drawing/2014/main" id="{47017778-3204-4CC3-1DC2-FF61EF80B9D5}"/>
              </a:ext>
            </a:extLst>
          </p:cNvPr>
          <p:cNvSpPr txBox="1">
            <a:spLocks/>
          </p:cNvSpPr>
          <p:nvPr/>
        </p:nvSpPr>
        <p:spPr>
          <a:xfrm>
            <a:off x="6867964" y="1979460"/>
            <a:ext cx="3757533" cy="43352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Barrel Cell Cavity Prototype</a:t>
            </a:r>
            <a:endParaRPr lang="en-US" dirty="0"/>
          </a:p>
        </p:txBody>
      </p:sp>
      <p:sp>
        <p:nvSpPr>
          <p:cNvPr id="14" name="Text Placeholder 1">
            <a:extLst>
              <a:ext uri="{FF2B5EF4-FFF2-40B4-BE49-F238E27FC236}">
                <a16:creationId xmlns:a16="http://schemas.microsoft.com/office/drawing/2014/main" id="{B8673FC0-43FE-0C25-32D0-399B588DBEA9}"/>
              </a:ext>
            </a:extLst>
          </p:cNvPr>
          <p:cNvSpPr txBox="1">
            <a:spLocks/>
          </p:cNvSpPr>
          <p:nvPr/>
        </p:nvSpPr>
        <p:spPr>
          <a:xfrm>
            <a:off x="556054" y="1553618"/>
            <a:ext cx="4135128" cy="161358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Barrel Cell Cavity (BCC)</a:t>
            </a:r>
          </a:p>
          <a:p>
            <a:r>
              <a:rPr lang="en-US" dirty="0"/>
              <a:t>Developed at CERN</a:t>
            </a:r>
            <a:r>
              <a:rPr lang="en-US" baseline="30000" dirty="0"/>
              <a:t>1</a:t>
            </a:r>
            <a:r>
              <a:rPr lang="en-US" dirty="0"/>
              <a:t> as an ultra-low-R/Q cavity concept to mitigate beam-loading effects in future accelerators</a:t>
            </a:r>
            <a:endParaRPr lang="en-US" b="1" dirty="0"/>
          </a:p>
          <a:p>
            <a:pPr marL="457200" lvl="1" indent="0">
              <a:buNone/>
            </a:pPr>
            <a:endParaRPr lang="en-US" b="1" dirty="0"/>
          </a:p>
          <a:p>
            <a:r>
              <a:rPr lang="en-US" dirty="0"/>
              <a:t>2 GHz non-TESLA SRF cavity with a large aperture and extended cell length</a:t>
            </a:r>
          </a:p>
          <a:p>
            <a:r>
              <a:rPr lang="en-US" dirty="0"/>
              <a:t>Requires: operation at high stored energy </a:t>
            </a:r>
            <a:r>
              <a:rPr lang="en-US" dirty="0">
                <a:sym typeface="Wingdings" panose="05000000000000000000" pitchFamily="2" charset="2"/>
              </a:rPr>
              <a:t> high sustained B</a:t>
            </a:r>
            <a:r>
              <a:rPr lang="en-US" baseline="-25000" dirty="0">
                <a:sym typeface="Wingdings" panose="05000000000000000000" pitchFamily="2" charset="2"/>
              </a:rPr>
              <a:t>p</a:t>
            </a:r>
          </a:p>
          <a:p>
            <a:pPr lvl="1"/>
            <a:r>
              <a:rPr lang="en-US" dirty="0">
                <a:sym typeface="Wingdings" panose="05000000000000000000" pitchFamily="2" charset="2"/>
              </a:rPr>
              <a:t>Goal: B</a:t>
            </a:r>
            <a:r>
              <a:rPr lang="en-US" baseline="-25000" dirty="0">
                <a:sym typeface="Wingdings" panose="05000000000000000000" pitchFamily="2" charset="2"/>
              </a:rPr>
              <a:t>p</a:t>
            </a:r>
            <a:r>
              <a:rPr lang="en-US" dirty="0">
                <a:sym typeface="Wingdings" panose="05000000000000000000" pitchFamily="2" charset="2"/>
              </a:rPr>
              <a:t> = 200 </a:t>
            </a:r>
            <a:r>
              <a:rPr lang="en-US" dirty="0" err="1">
                <a:sym typeface="Wingdings" panose="05000000000000000000" pitchFamily="2" charset="2"/>
              </a:rPr>
              <a:t>mT</a:t>
            </a:r>
            <a:endParaRPr lang="en-US" baseline="30000" dirty="0"/>
          </a:p>
        </p:txBody>
      </p:sp>
      <p:pic>
        <p:nvPicPr>
          <p:cNvPr id="17" name="Picture 16">
            <a:extLst>
              <a:ext uri="{FF2B5EF4-FFF2-40B4-BE49-F238E27FC236}">
                <a16:creationId xmlns:a16="http://schemas.microsoft.com/office/drawing/2014/main" id="{A8FCDC79-B10E-6129-24A5-B59AC88D904B}"/>
              </a:ext>
            </a:extLst>
          </p:cNvPr>
          <p:cNvPicPr>
            <a:picLocks noChangeAspect="1"/>
          </p:cNvPicPr>
          <p:nvPr/>
        </p:nvPicPr>
        <p:blipFill>
          <a:blip r:embed="rId3"/>
          <a:srcRect t="28837" b="24604"/>
          <a:stretch>
            <a:fillRect/>
          </a:stretch>
        </p:blipFill>
        <p:spPr>
          <a:xfrm>
            <a:off x="5559213" y="2409177"/>
            <a:ext cx="5558367" cy="1940925"/>
          </a:xfrm>
          <a:prstGeom prst="rect">
            <a:avLst/>
          </a:prstGeom>
        </p:spPr>
      </p:pic>
      <p:sp>
        <p:nvSpPr>
          <p:cNvPr id="2" name="TextBox 1">
            <a:extLst>
              <a:ext uri="{FF2B5EF4-FFF2-40B4-BE49-F238E27FC236}">
                <a16:creationId xmlns:a16="http://schemas.microsoft.com/office/drawing/2014/main" id="{A52D5C43-A8B0-785B-F1DA-5FD6CB6263AA}"/>
              </a:ext>
            </a:extLst>
          </p:cNvPr>
          <p:cNvSpPr txBox="1"/>
          <p:nvPr/>
        </p:nvSpPr>
        <p:spPr>
          <a:xfrm>
            <a:off x="712845" y="5433020"/>
            <a:ext cx="3821545" cy="923330"/>
          </a:xfrm>
          <a:prstGeom prst="rect">
            <a:avLst/>
          </a:prstGeom>
          <a:noFill/>
        </p:spPr>
        <p:txBody>
          <a:bodyPr wrap="square" lIns="365760" tIns="274320" rIns="365760" bIns="274320" rtlCol="0">
            <a:spAutoFit/>
          </a:bodyPr>
          <a:lstStyle/>
          <a:p>
            <a:pPr>
              <a:spcAft>
                <a:spcPts val="800"/>
              </a:spcAft>
            </a:pPr>
            <a:r>
              <a:rPr lang="en-US" sz="1200" baseline="30000" dirty="0">
                <a:solidFill>
                  <a:schemeClr val="tx2">
                    <a:lumMod val="75000"/>
                    <a:lumOff val="25000"/>
                  </a:schemeClr>
                </a:solidFill>
                <a:latin typeface="Helvetica" pitchFamily="2" charset="0"/>
              </a:rPr>
              <a:t>1</a:t>
            </a:r>
            <a:r>
              <a:rPr lang="en-US" sz="1200" dirty="0">
                <a:solidFill>
                  <a:schemeClr val="tx2">
                    <a:lumMod val="75000"/>
                    <a:lumOff val="25000"/>
                  </a:schemeClr>
                </a:solidFill>
                <a:latin typeface="Helvetica" pitchFamily="2" charset="0"/>
              </a:rPr>
              <a:t>A. Grudiev and T. </a:t>
            </a:r>
            <a:r>
              <a:rPr lang="en-US" sz="1200" dirty="0" err="1">
                <a:solidFill>
                  <a:schemeClr val="tx2">
                    <a:lumMod val="75000"/>
                    <a:lumOff val="25000"/>
                  </a:schemeClr>
                </a:solidFill>
                <a:latin typeface="Helvetica" pitchFamily="2" charset="0"/>
              </a:rPr>
              <a:t>Mastoridis</a:t>
            </a:r>
            <a:r>
              <a:rPr lang="en-US" sz="1200" dirty="0">
                <a:solidFill>
                  <a:schemeClr val="tx2">
                    <a:lumMod val="75000"/>
                    <a:lumOff val="25000"/>
                  </a:schemeClr>
                </a:solidFill>
                <a:latin typeface="Helvetica" pitchFamily="2" charset="0"/>
              </a:rPr>
              <a:t>, CERN-ACC-2021-0008, CLIC-Note-1173 (2021).</a:t>
            </a:r>
          </a:p>
        </p:txBody>
      </p:sp>
      <p:pic>
        <p:nvPicPr>
          <p:cNvPr id="4" name="Picture 3">
            <a:extLst>
              <a:ext uri="{FF2B5EF4-FFF2-40B4-BE49-F238E27FC236}">
                <a16:creationId xmlns:a16="http://schemas.microsoft.com/office/drawing/2014/main" id="{78BB7EC8-81C5-9B61-AD00-FE2E4C8B09E0}"/>
              </a:ext>
            </a:extLst>
          </p:cNvPr>
          <p:cNvPicPr>
            <a:picLocks noChangeAspect="1"/>
          </p:cNvPicPr>
          <p:nvPr/>
        </p:nvPicPr>
        <p:blipFill>
          <a:blip r:embed="rId4"/>
          <a:srcRect r="11149" b="52741"/>
          <a:stretch>
            <a:fillRect/>
          </a:stretch>
        </p:blipFill>
        <p:spPr>
          <a:xfrm>
            <a:off x="8947354" y="3598329"/>
            <a:ext cx="2140737" cy="726238"/>
          </a:xfrm>
          <a:prstGeom prst="rect">
            <a:avLst/>
          </a:prstGeom>
        </p:spPr>
      </p:pic>
      <p:sp>
        <p:nvSpPr>
          <p:cNvPr id="6" name="Text Placeholder 1">
            <a:extLst>
              <a:ext uri="{FF2B5EF4-FFF2-40B4-BE49-F238E27FC236}">
                <a16:creationId xmlns:a16="http://schemas.microsoft.com/office/drawing/2014/main" id="{E5119071-BAB5-50CD-574B-EA9D954BFF16}"/>
              </a:ext>
            </a:extLst>
          </p:cNvPr>
          <p:cNvSpPr txBox="1">
            <a:spLocks/>
          </p:cNvSpPr>
          <p:nvPr/>
        </p:nvSpPr>
        <p:spPr>
          <a:xfrm>
            <a:off x="5972174" y="4868048"/>
            <a:ext cx="4984034" cy="641860"/>
          </a:xfrm>
          <a:prstGeom prst="rect">
            <a:avLst/>
          </a:prstGeom>
          <a:solidFill>
            <a:srgbClr val="FFC000"/>
          </a:solidFill>
          <a:ln>
            <a:solidFill>
              <a:schemeClr val="tx1">
                <a:lumMod val="50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Can high-Q/high-gradient processing be successfully transferred to this cavity?</a:t>
            </a:r>
            <a:endParaRPr lang="en-US" dirty="0">
              <a:solidFill>
                <a:schemeClr val="tx1">
                  <a:lumMod val="50000"/>
                </a:schemeClr>
              </a:solidFill>
            </a:endParaRPr>
          </a:p>
        </p:txBody>
      </p:sp>
      <p:sp>
        <p:nvSpPr>
          <p:cNvPr id="11" name="TextBox 10">
            <a:extLst>
              <a:ext uri="{FF2B5EF4-FFF2-40B4-BE49-F238E27FC236}">
                <a16:creationId xmlns:a16="http://schemas.microsoft.com/office/drawing/2014/main" id="{81435567-ED46-21DB-799D-48CCE6EC710E}"/>
              </a:ext>
            </a:extLst>
          </p:cNvPr>
          <p:cNvSpPr txBox="1"/>
          <p:nvPr/>
        </p:nvSpPr>
        <p:spPr>
          <a:xfrm>
            <a:off x="1687137" y="3167205"/>
            <a:ext cx="1675188" cy="307777"/>
          </a:xfrm>
          <a:prstGeom prst="rect">
            <a:avLst/>
          </a:prstGeom>
          <a:solidFill>
            <a:schemeClr val="tx2">
              <a:lumMod val="10000"/>
              <a:lumOff val="90000"/>
            </a:schemeClr>
          </a:solidFill>
          <a:ln>
            <a:solidFill>
              <a:schemeClr val="tx1">
                <a:lumMod val="50000"/>
              </a:schemeClr>
            </a:solidFill>
          </a:ln>
        </p:spPr>
        <p:txBody>
          <a:bodyPr wrap="square" lIns="0" tIns="0" rIns="0" bIns="0" rtlCol="0">
            <a:spAutoFit/>
          </a:bodyPr>
          <a:lstStyle/>
          <a:p>
            <a:pPr algn="ctr">
              <a:spcAft>
                <a:spcPts val="800"/>
              </a:spcAft>
            </a:pPr>
            <a:r>
              <a:rPr lang="en-US" sz="2000" b="1" dirty="0"/>
              <a:t>R/Q ~ 2 Ω</a:t>
            </a:r>
            <a:endParaRPr lang="en-US" sz="1900" b="1" dirty="0">
              <a:solidFill>
                <a:schemeClr val="bg1"/>
              </a:solidFill>
              <a:latin typeface="Helvetica" pitchFamily="2" charset="0"/>
            </a:endParaRPr>
          </a:p>
        </p:txBody>
      </p:sp>
      <p:sp>
        <p:nvSpPr>
          <p:cNvPr id="7" name="Footer Placeholder 6">
            <a:extLst>
              <a:ext uri="{FF2B5EF4-FFF2-40B4-BE49-F238E27FC236}">
                <a16:creationId xmlns:a16="http://schemas.microsoft.com/office/drawing/2014/main" id="{5898A708-05B5-DC9F-772E-DEF028DA0DD3}"/>
              </a:ext>
            </a:extLst>
          </p:cNvPr>
          <p:cNvSpPr>
            <a:spLocks noGrp="1"/>
          </p:cNvSpPr>
          <p:nvPr>
            <p:ph type="ftr" sz="quarter" idx="39"/>
          </p:nvPr>
        </p:nvSpPr>
        <p:spPr/>
        <p:txBody>
          <a:bodyPr/>
          <a:lstStyle/>
          <a:p>
            <a:pPr>
              <a:defRPr/>
            </a:pPr>
            <a:r>
              <a:rPr lang="en-US" dirty="0"/>
              <a:t>D. Bafia | TTC'2026, CEA-CNRS-Universite Paris Saclay</a:t>
            </a:r>
          </a:p>
        </p:txBody>
      </p:sp>
    </p:spTree>
    <p:extLst>
      <p:ext uri="{BB962C8B-B14F-4D97-AF65-F5344CB8AC3E}">
        <p14:creationId xmlns:p14="http://schemas.microsoft.com/office/powerpoint/2010/main" val="19312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080F0-F22E-489B-AD4B-4118CE2CAD96}"/>
              </a:ext>
            </a:extLst>
          </p:cNvPr>
          <p:cNvSpPr>
            <a:spLocks noGrp="1"/>
          </p:cNvSpPr>
          <p:nvPr>
            <p:ph type="body" sz="quarter" idx="10"/>
          </p:nvPr>
        </p:nvSpPr>
        <p:spPr>
          <a:xfrm>
            <a:off x="1047721" y="5068230"/>
            <a:ext cx="4718069" cy="805877"/>
          </a:xfrm>
        </p:spPr>
        <p:txBody>
          <a:bodyPr/>
          <a:lstStyle/>
          <a:p>
            <a:pPr marL="0" indent="0">
              <a:buNone/>
            </a:pPr>
            <a:r>
              <a:rPr lang="en-US" sz="1800" dirty="0"/>
              <a:t>Large statistics of TESLA-shaped, 1.3 GHz single-cells achieving  B</a:t>
            </a:r>
            <a:r>
              <a:rPr lang="en-US" sz="1800" baseline="-25000" dirty="0"/>
              <a:t>p</a:t>
            </a:r>
            <a:r>
              <a:rPr lang="en-US" sz="1800" dirty="0"/>
              <a:t> &gt; 200 </a:t>
            </a:r>
            <a:r>
              <a:rPr lang="en-US" sz="1800" dirty="0" err="1"/>
              <a:t>mT</a:t>
            </a:r>
            <a:endParaRPr lang="en-US" sz="1800" dirty="0"/>
          </a:p>
        </p:txBody>
      </p:sp>
      <p:sp>
        <p:nvSpPr>
          <p:cNvPr id="3" name="Title 2">
            <a:extLst>
              <a:ext uri="{FF2B5EF4-FFF2-40B4-BE49-F238E27FC236}">
                <a16:creationId xmlns:a16="http://schemas.microsoft.com/office/drawing/2014/main" id="{CA4906CE-3E8E-7FDE-AEC4-695C0073E7C2}"/>
              </a:ext>
            </a:extLst>
          </p:cNvPr>
          <p:cNvSpPr>
            <a:spLocks noGrp="1"/>
          </p:cNvSpPr>
          <p:nvPr>
            <p:ph type="title"/>
          </p:nvPr>
        </p:nvSpPr>
        <p:spPr>
          <a:xfrm>
            <a:off x="914398" y="365760"/>
            <a:ext cx="10677238" cy="433527"/>
          </a:xfrm>
        </p:spPr>
        <p:txBody>
          <a:bodyPr/>
          <a:lstStyle/>
          <a:p>
            <a:r>
              <a:rPr lang="en-US" sz="2800" dirty="0"/>
              <a:t>Selecting a High-Performance Processing Strategy for the BCC</a:t>
            </a:r>
          </a:p>
        </p:txBody>
      </p:sp>
      <p:sp>
        <p:nvSpPr>
          <p:cNvPr id="5" name="Slide Number Placeholder 4">
            <a:extLst>
              <a:ext uri="{FF2B5EF4-FFF2-40B4-BE49-F238E27FC236}">
                <a16:creationId xmlns:a16="http://schemas.microsoft.com/office/drawing/2014/main" id="{FFDCE0B7-8A2C-F7B5-8CDE-40D8AFC9A03C}"/>
              </a:ext>
            </a:extLst>
          </p:cNvPr>
          <p:cNvSpPr>
            <a:spLocks noGrp="1"/>
          </p:cNvSpPr>
          <p:nvPr>
            <p:ph type="sldNum" sz="quarter" idx="40"/>
          </p:nvPr>
        </p:nvSpPr>
        <p:spPr/>
        <p:txBody>
          <a:bodyPr/>
          <a:lstStyle/>
          <a:p>
            <a:fld id="{F4BAA12D-5F28-3140-935A-44BF4B54B6B6}" type="slidenum">
              <a:rPr lang="en-US" smtClean="0"/>
              <a:pPr/>
              <a:t>3</a:t>
            </a:fld>
            <a:endParaRPr lang="en-US" dirty="0"/>
          </a:p>
        </p:txBody>
      </p:sp>
      <p:sp>
        <p:nvSpPr>
          <p:cNvPr id="6" name="Text Placeholder 1">
            <a:extLst>
              <a:ext uri="{FF2B5EF4-FFF2-40B4-BE49-F238E27FC236}">
                <a16:creationId xmlns:a16="http://schemas.microsoft.com/office/drawing/2014/main" id="{C5E14AAC-CE7C-E629-7BCD-C3E0D5583CD7}"/>
              </a:ext>
            </a:extLst>
          </p:cNvPr>
          <p:cNvSpPr txBox="1">
            <a:spLocks/>
          </p:cNvSpPr>
          <p:nvPr/>
        </p:nvSpPr>
        <p:spPr>
          <a:xfrm>
            <a:off x="8169622" y="6024839"/>
            <a:ext cx="3543301" cy="180822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descr="Chart&#10;&#10;Description automatically generated">
            <a:extLst>
              <a:ext uri="{FF2B5EF4-FFF2-40B4-BE49-F238E27FC236}">
                <a16:creationId xmlns:a16="http://schemas.microsoft.com/office/drawing/2014/main" id="{EE560FC1-B1E1-706B-D103-BDCD59A96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93455" y="1585757"/>
            <a:ext cx="4059459" cy="3464412"/>
          </a:xfrm>
          <a:prstGeom prst="rect">
            <a:avLst/>
          </a:prstGeom>
        </p:spPr>
      </p:pic>
      <p:sp>
        <p:nvSpPr>
          <p:cNvPr id="8" name="Text Placeholder 1">
            <a:extLst>
              <a:ext uri="{FF2B5EF4-FFF2-40B4-BE49-F238E27FC236}">
                <a16:creationId xmlns:a16="http://schemas.microsoft.com/office/drawing/2014/main" id="{9D76E603-D3A7-BC52-3322-88B2E65D868D}"/>
              </a:ext>
            </a:extLst>
          </p:cNvPr>
          <p:cNvSpPr txBox="1">
            <a:spLocks/>
          </p:cNvSpPr>
          <p:nvPr/>
        </p:nvSpPr>
        <p:spPr>
          <a:xfrm>
            <a:off x="7378082" y="1050736"/>
            <a:ext cx="3039770" cy="450517"/>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b="1" dirty="0">
                <a:solidFill>
                  <a:schemeClr val="tx1">
                    <a:lumMod val="50000"/>
                  </a:schemeClr>
                </a:solidFill>
              </a:rPr>
              <a:t>Optimized EP + 120C baking on HB 650 MHz </a:t>
            </a:r>
          </a:p>
        </p:txBody>
      </p:sp>
      <p:pic>
        <p:nvPicPr>
          <p:cNvPr id="9" name="Picture 8" descr="Diagram&#10;&#10;Description automatically generated">
            <a:extLst>
              <a:ext uri="{FF2B5EF4-FFF2-40B4-BE49-F238E27FC236}">
                <a16:creationId xmlns:a16="http://schemas.microsoft.com/office/drawing/2014/main" id="{FB91880D-E279-EF0A-F2CE-6688788D3DD5}"/>
              </a:ext>
            </a:extLst>
          </p:cNvPr>
          <p:cNvPicPr>
            <a:picLocks noChangeAspect="1"/>
          </p:cNvPicPr>
          <p:nvPr/>
        </p:nvPicPr>
        <p:blipFill>
          <a:blip r:embed="rId4"/>
          <a:stretch>
            <a:fillRect/>
          </a:stretch>
        </p:blipFill>
        <p:spPr>
          <a:xfrm>
            <a:off x="7347303" y="3466890"/>
            <a:ext cx="1338063" cy="967509"/>
          </a:xfrm>
          <a:prstGeom prst="rect">
            <a:avLst/>
          </a:prstGeom>
        </p:spPr>
      </p:pic>
      <p:sp>
        <p:nvSpPr>
          <p:cNvPr id="11" name="TextBox 10">
            <a:extLst>
              <a:ext uri="{FF2B5EF4-FFF2-40B4-BE49-F238E27FC236}">
                <a16:creationId xmlns:a16="http://schemas.microsoft.com/office/drawing/2014/main" id="{60D05B1B-15B8-F980-3CDB-693E69E6D25A}"/>
              </a:ext>
            </a:extLst>
          </p:cNvPr>
          <p:cNvSpPr txBox="1"/>
          <p:nvPr/>
        </p:nvSpPr>
        <p:spPr>
          <a:xfrm>
            <a:off x="7276321" y="2034089"/>
            <a:ext cx="1738159" cy="646331"/>
          </a:xfrm>
          <a:prstGeom prst="rect">
            <a:avLst/>
          </a:prstGeom>
          <a:noFill/>
        </p:spPr>
        <p:txBody>
          <a:bodyPr wrap="square" rtlCol="0">
            <a:spAutoFit/>
          </a:bodyPr>
          <a:lstStyle/>
          <a:p>
            <a:r>
              <a:rPr lang="en-US" sz="1200" dirty="0">
                <a:solidFill>
                  <a:schemeClr val="tx2">
                    <a:lumMod val="75000"/>
                    <a:lumOff val="25000"/>
                  </a:schemeClr>
                </a:solidFill>
                <a:latin typeface="Helvetica" panose="020B0604020202020204" pitchFamily="34" charset="0"/>
                <a:cs typeface="Helvetica" panose="020B0604020202020204" pitchFamily="34" charset="0"/>
              </a:rPr>
              <a:t>V. Chouhan et al., NIMPRA 1051, 168234 (2023)</a:t>
            </a:r>
          </a:p>
        </p:txBody>
      </p:sp>
      <p:pic>
        <p:nvPicPr>
          <p:cNvPr id="14" name="Picture 13">
            <a:extLst>
              <a:ext uri="{FF2B5EF4-FFF2-40B4-BE49-F238E27FC236}">
                <a16:creationId xmlns:a16="http://schemas.microsoft.com/office/drawing/2014/main" id="{D9CF0EAB-36C7-0123-9B91-9E4A136C88C0}"/>
              </a:ext>
            </a:extLst>
          </p:cNvPr>
          <p:cNvPicPr>
            <a:picLocks noChangeAspect="1"/>
          </p:cNvPicPr>
          <p:nvPr/>
        </p:nvPicPr>
        <p:blipFill>
          <a:blip r:embed="rId5"/>
          <a:stretch>
            <a:fillRect/>
          </a:stretch>
        </p:blipFill>
        <p:spPr>
          <a:xfrm>
            <a:off x="460605" y="1585756"/>
            <a:ext cx="5157724" cy="3364933"/>
          </a:xfrm>
          <a:prstGeom prst="rect">
            <a:avLst/>
          </a:prstGeom>
        </p:spPr>
      </p:pic>
      <p:sp>
        <p:nvSpPr>
          <p:cNvPr id="15" name="TextBox 14">
            <a:extLst>
              <a:ext uri="{FF2B5EF4-FFF2-40B4-BE49-F238E27FC236}">
                <a16:creationId xmlns:a16="http://schemas.microsoft.com/office/drawing/2014/main" id="{12F4351A-DA28-8FA1-0CB2-B257B8D40A7B}"/>
              </a:ext>
            </a:extLst>
          </p:cNvPr>
          <p:cNvSpPr txBox="1"/>
          <p:nvPr/>
        </p:nvSpPr>
        <p:spPr>
          <a:xfrm>
            <a:off x="895926" y="1694951"/>
            <a:ext cx="2510830" cy="276999"/>
          </a:xfrm>
          <a:prstGeom prst="rect">
            <a:avLst/>
          </a:prstGeom>
          <a:noFill/>
        </p:spPr>
        <p:txBody>
          <a:bodyPr wrap="square" rtlCol="0">
            <a:spAutoFit/>
          </a:bodyPr>
          <a:lstStyle/>
          <a:p>
            <a:pPr algn="ctr"/>
            <a:r>
              <a:rPr lang="en-US" sz="1200" dirty="0">
                <a:solidFill>
                  <a:srgbClr val="004C97"/>
                </a:solidFill>
              </a:rPr>
              <a:t>D. Bafia, PhD Thesis, IIT, 2020</a:t>
            </a:r>
          </a:p>
        </p:txBody>
      </p:sp>
      <p:sp>
        <p:nvSpPr>
          <p:cNvPr id="16" name="Text Placeholder 1">
            <a:extLst>
              <a:ext uri="{FF2B5EF4-FFF2-40B4-BE49-F238E27FC236}">
                <a16:creationId xmlns:a16="http://schemas.microsoft.com/office/drawing/2014/main" id="{1E859E6A-BC7D-66C6-FF66-A6B87C35C9B4}"/>
              </a:ext>
            </a:extLst>
          </p:cNvPr>
          <p:cNvSpPr txBox="1">
            <a:spLocks/>
          </p:cNvSpPr>
          <p:nvPr/>
        </p:nvSpPr>
        <p:spPr>
          <a:xfrm>
            <a:off x="1749288" y="1102493"/>
            <a:ext cx="2900217" cy="298678"/>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b="1" dirty="0">
                <a:solidFill>
                  <a:schemeClr val="tx1">
                    <a:lumMod val="50000"/>
                  </a:schemeClr>
                </a:solidFill>
              </a:rPr>
              <a:t>Cold EP + 75/120 C Modified LTB on 1.3 GHz</a:t>
            </a:r>
          </a:p>
        </p:txBody>
      </p:sp>
      <p:sp>
        <p:nvSpPr>
          <p:cNvPr id="10" name="TextBox 9">
            <a:extLst>
              <a:ext uri="{FF2B5EF4-FFF2-40B4-BE49-F238E27FC236}">
                <a16:creationId xmlns:a16="http://schemas.microsoft.com/office/drawing/2014/main" id="{06E0FA45-8116-6A8F-34AA-E4BB7FA03093}"/>
              </a:ext>
            </a:extLst>
          </p:cNvPr>
          <p:cNvSpPr txBox="1"/>
          <p:nvPr/>
        </p:nvSpPr>
        <p:spPr>
          <a:xfrm>
            <a:off x="3842077" y="1769910"/>
            <a:ext cx="1131912" cy="307777"/>
          </a:xfrm>
          <a:prstGeom prst="rect">
            <a:avLst/>
          </a:prstGeom>
          <a:solidFill>
            <a:srgbClr val="FFC000"/>
          </a:solidFill>
          <a:ln>
            <a:solidFill>
              <a:schemeClr val="accent6">
                <a:lumMod val="50000"/>
              </a:schemeClr>
            </a:solidFill>
          </a:ln>
        </p:spPr>
        <p:txBody>
          <a:bodyPr wrap="square" rtlCol="0">
            <a:spAutoFit/>
          </a:bodyPr>
          <a:lstStyle/>
          <a:p>
            <a:r>
              <a:rPr lang="en-US" sz="1400" dirty="0">
                <a:solidFill>
                  <a:schemeClr val="tx1">
                    <a:lumMod val="50000"/>
                  </a:schemeClr>
                </a:solidFill>
              </a:rPr>
              <a:t>B</a:t>
            </a:r>
            <a:r>
              <a:rPr lang="en-US" sz="1400" baseline="-25000" dirty="0">
                <a:solidFill>
                  <a:schemeClr val="tx1">
                    <a:lumMod val="50000"/>
                  </a:schemeClr>
                </a:solidFill>
              </a:rPr>
              <a:t>p</a:t>
            </a:r>
            <a:r>
              <a:rPr lang="en-US" sz="1400" dirty="0">
                <a:solidFill>
                  <a:schemeClr val="tx1">
                    <a:lumMod val="50000"/>
                  </a:schemeClr>
                </a:solidFill>
              </a:rPr>
              <a:t> = 200 </a:t>
            </a:r>
            <a:r>
              <a:rPr lang="en-US" sz="1400" dirty="0" err="1">
                <a:solidFill>
                  <a:schemeClr val="tx1">
                    <a:lumMod val="50000"/>
                  </a:schemeClr>
                </a:solidFill>
              </a:rPr>
              <a:t>mT</a:t>
            </a:r>
            <a:endParaRPr lang="en-US" sz="1400" dirty="0">
              <a:solidFill>
                <a:schemeClr val="tx1">
                  <a:lumMod val="50000"/>
                </a:schemeClr>
              </a:solidFill>
            </a:endParaRPr>
          </a:p>
        </p:txBody>
      </p:sp>
      <p:cxnSp>
        <p:nvCxnSpPr>
          <p:cNvPr id="18" name="Straight Connector 17">
            <a:extLst>
              <a:ext uri="{FF2B5EF4-FFF2-40B4-BE49-F238E27FC236}">
                <a16:creationId xmlns:a16="http://schemas.microsoft.com/office/drawing/2014/main" id="{9717647D-D6D5-9A20-25EF-627BE773930C}"/>
              </a:ext>
            </a:extLst>
          </p:cNvPr>
          <p:cNvCxnSpPr>
            <a:cxnSpLocks/>
          </p:cNvCxnSpPr>
          <p:nvPr/>
        </p:nvCxnSpPr>
        <p:spPr>
          <a:xfrm flipV="1">
            <a:off x="5052288" y="1667243"/>
            <a:ext cx="0" cy="284010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 Placeholder 1">
            <a:extLst>
              <a:ext uri="{FF2B5EF4-FFF2-40B4-BE49-F238E27FC236}">
                <a16:creationId xmlns:a16="http://schemas.microsoft.com/office/drawing/2014/main" id="{050D867F-FDA1-FC28-347F-D554799E6D6C}"/>
              </a:ext>
            </a:extLst>
          </p:cNvPr>
          <p:cNvSpPr txBox="1">
            <a:spLocks/>
          </p:cNvSpPr>
          <p:nvPr/>
        </p:nvSpPr>
        <p:spPr>
          <a:xfrm>
            <a:off x="7276047" y="5083195"/>
            <a:ext cx="3476867" cy="80587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Multiple HB 650 MHz single-cells demonstrate B</a:t>
            </a:r>
            <a:r>
              <a:rPr lang="en-US" sz="1800" baseline="-25000" dirty="0"/>
              <a:t>p </a:t>
            </a:r>
            <a:r>
              <a:rPr lang="en-US" sz="1800" dirty="0"/>
              <a:t>&gt; 200 </a:t>
            </a:r>
            <a:r>
              <a:rPr lang="en-US" sz="1800" dirty="0" err="1"/>
              <a:t>mT</a:t>
            </a:r>
            <a:endParaRPr lang="en-US" sz="1800" dirty="0"/>
          </a:p>
        </p:txBody>
      </p:sp>
      <p:cxnSp>
        <p:nvCxnSpPr>
          <p:cNvPr id="21" name="Straight Connector 20">
            <a:extLst>
              <a:ext uri="{FF2B5EF4-FFF2-40B4-BE49-F238E27FC236}">
                <a16:creationId xmlns:a16="http://schemas.microsoft.com/office/drawing/2014/main" id="{48ABD9A7-EBF2-BD58-534C-C83818B4EC89}"/>
              </a:ext>
            </a:extLst>
          </p:cNvPr>
          <p:cNvCxnSpPr>
            <a:cxnSpLocks/>
          </p:cNvCxnSpPr>
          <p:nvPr/>
        </p:nvCxnSpPr>
        <p:spPr>
          <a:xfrm flipV="1">
            <a:off x="10159239" y="1990422"/>
            <a:ext cx="0" cy="257210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05DA9BB0-E365-760F-234D-F6CA8AF6EB61}"/>
              </a:ext>
            </a:extLst>
          </p:cNvPr>
          <p:cNvSpPr txBox="1"/>
          <p:nvPr/>
        </p:nvSpPr>
        <p:spPr>
          <a:xfrm>
            <a:off x="8908015" y="2548568"/>
            <a:ext cx="1131912" cy="307777"/>
          </a:xfrm>
          <a:prstGeom prst="rect">
            <a:avLst/>
          </a:prstGeom>
          <a:solidFill>
            <a:srgbClr val="FFC000"/>
          </a:solidFill>
          <a:ln>
            <a:solidFill>
              <a:schemeClr val="accent6">
                <a:lumMod val="50000"/>
              </a:schemeClr>
            </a:solidFill>
          </a:ln>
        </p:spPr>
        <p:txBody>
          <a:bodyPr wrap="square" rtlCol="0">
            <a:spAutoFit/>
          </a:bodyPr>
          <a:lstStyle/>
          <a:p>
            <a:r>
              <a:rPr lang="en-US" sz="1400" dirty="0">
                <a:solidFill>
                  <a:schemeClr val="tx1">
                    <a:lumMod val="50000"/>
                  </a:schemeClr>
                </a:solidFill>
              </a:rPr>
              <a:t>B</a:t>
            </a:r>
            <a:r>
              <a:rPr lang="en-US" sz="1400" baseline="-25000" dirty="0">
                <a:solidFill>
                  <a:schemeClr val="tx1">
                    <a:lumMod val="50000"/>
                  </a:schemeClr>
                </a:solidFill>
              </a:rPr>
              <a:t>p</a:t>
            </a:r>
            <a:r>
              <a:rPr lang="en-US" sz="1400" dirty="0">
                <a:solidFill>
                  <a:schemeClr val="tx1">
                    <a:lumMod val="50000"/>
                  </a:schemeClr>
                </a:solidFill>
              </a:rPr>
              <a:t> = 200 </a:t>
            </a:r>
            <a:r>
              <a:rPr lang="en-US" sz="1400" dirty="0" err="1">
                <a:solidFill>
                  <a:schemeClr val="tx1">
                    <a:lumMod val="50000"/>
                  </a:schemeClr>
                </a:solidFill>
              </a:rPr>
              <a:t>mT</a:t>
            </a:r>
            <a:endParaRPr lang="en-US" sz="1400" dirty="0">
              <a:solidFill>
                <a:schemeClr val="tx1">
                  <a:lumMod val="50000"/>
                </a:schemeClr>
              </a:solidFill>
            </a:endParaRPr>
          </a:p>
        </p:txBody>
      </p:sp>
      <p:sp>
        <p:nvSpPr>
          <p:cNvPr id="26" name="Text Placeholder 1">
            <a:extLst>
              <a:ext uri="{FF2B5EF4-FFF2-40B4-BE49-F238E27FC236}">
                <a16:creationId xmlns:a16="http://schemas.microsoft.com/office/drawing/2014/main" id="{C06CA3F9-53FC-97AC-1DAF-E144BF7C7484}"/>
              </a:ext>
            </a:extLst>
          </p:cNvPr>
          <p:cNvSpPr txBox="1">
            <a:spLocks/>
          </p:cNvSpPr>
          <p:nvPr/>
        </p:nvSpPr>
        <p:spPr>
          <a:xfrm>
            <a:off x="2151341" y="5908278"/>
            <a:ext cx="7240541" cy="355712"/>
          </a:xfrm>
          <a:prstGeom prst="rect">
            <a:avLst/>
          </a:prstGeom>
          <a:solidFill>
            <a:srgbClr val="FFC000"/>
          </a:solidFill>
          <a:ln>
            <a:solidFill>
              <a:schemeClr val="tx1">
                <a:lumMod val="50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Chosen processing strategy: Cold EP + 75/120°C modified bake</a:t>
            </a:r>
            <a:endParaRPr lang="en-US" dirty="0">
              <a:solidFill>
                <a:schemeClr val="tx1">
                  <a:lumMod val="50000"/>
                </a:schemeClr>
              </a:solidFill>
            </a:endParaRPr>
          </a:p>
        </p:txBody>
      </p:sp>
      <p:sp>
        <p:nvSpPr>
          <p:cNvPr id="4" name="Footer Placeholder 3">
            <a:extLst>
              <a:ext uri="{FF2B5EF4-FFF2-40B4-BE49-F238E27FC236}">
                <a16:creationId xmlns:a16="http://schemas.microsoft.com/office/drawing/2014/main" id="{E63E9E79-215A-507F-2D78-F39F4D962063}"/>
              </a:ext>
            </a:extLst>
          </p:cNvPr>
          <p:cNvSpPr>
            <a:spLocks noGrp="1"/>
          </p:cNvSpPr>
          <p:nvPr>
            <p:ph type="ftr" sz="quarter" idx="39"/>
          </p:nvPr>
        </p:nvSpPr>
        <p:spPr/>
        <p:txBody>
          <a:bodyPr/>
          <a:lstStyle/>
          <a:p>
            <a:pPr>
              <a:defRPr/>
            </a:pPr>
            <a:r>
              <a:rPr lang="en-US"/>
              <a:t>D. Bafia | TTC'2026, CEA-CNRS-Universite Paris Saclay</a:t>
            </a:r>
            <a:endParaRPr lang="en-US" dirty="0"/>
          </a:p>
        </p:txBody>
      </p:sp>
    </p:spTree>
    <p:extLst>
      <p:ext uri="{BB962C8B-B14F-4D97-AF65-F5344CB8AC3E}">
        <p14:creationId xmlns:p14="http://schemas.microsoft.com/office/powerpoint/2010/main" val="18338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C2BCCF-5B77-4E25-9604-7D9FA9C67132}"/>
              </a:ext>
            </a:extLst>
          </p:cNvPr>
          <p:cNvSpPr>
            <a:spLocks noGrp="1"/>
          </p:cNvSpPr>
          <p:nvPr>
            <p:ph type="title"/>
          </p:nvPr>
        </p:nvSpPr>
        <p:spPr>
          <a:xfrm>
            <a:off x="914398" y="365760"/>
            <a:ext cx="10778838" cy="433527"/>
          </a:xfrm>
        </p:spPr>
        <p:txBody>
          <a:bodyPr/>
          <a:lstStyle/>
          <a:p>
            <a:r>
              <a:rPr lang="en-US" dirty="0"/>
              <a:t>Preparing the BCC for High-Gradient Processing</a:t>
            </a:r>
          </a:p>
        </p:txBody>
      </p:sp>
      <p:sp>
        <p:nvSpPr>
          <p:cNvPr id="5" name="Slide Number Placeholder 4">
            <a:extLst>
              <a:ext uri="{FF2B5EF4-FFF2-40B4-BE49-F238E27FC236}">
                <a16:creationId xmlns:a16="http://schemas.microsoft.com/office/drawing/2014/main" id="{6DE2B4D7-1079-0405-BE63-296AEF192E60}"/>
              </a:ext>
            </a:extLst>
          </p:cNvPr>
          <p:cNvSpPr>
            <a:spLocks noGrp="1"/>
          </p:cNvSpPr>
          <p:nvPr>
            <p:ph type="sldNum" sz="quarter" idx="40"/>
          </p:nvPr>
        </p:nvSpPr>
        <p:spPr/>
        <p:txBody>
          <a:bodyPr/>
          <a:lstStyle/>
          <a:p>
            <a:fld id="{F4BAA12D-5F28-3140-935A-44BF4B54B6B6}" type="slidenum">
              <a:rPr lang="en-US" smtClean="0"/>
              <a:pPr/>
              <a:t>4</a:t>
            </a:fld>
            <a:endParaRPr lang="en-US" dirty="0"/>
          </a:p>
        </p:txBody>
      </p:sp>
      <p:sp>
        <p:nvSpPr>
          <p:cNvPr id="6" name="Text Placeholder 1">
            <a:extLst>
              <a:ext uri="{FF2B5EF4-FFF2-40B4-BE49-F238E27FC236}">
                <a16:creationId xmlns:a16="http://schemas.microsoft.com/office/drawing/2014/main" id="{636CD36B-5F90-A0F8-F530-D5F04FA41E5D}"/>
              </a:ext>
            </a:extLst>
          </p:cNvPr>
          <p:cNvSpPr txBox="1">
            <a:spLocks/>
          </p:cNvSpPr>
          <p:nvPr/>
        </p:nvSpPr>
        <p:spPr>
          <a:xfrm>
            <a:off x="815338" y="1713103"/>
            <a:ext cx="5833107" cy="158254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BCC Processing Required New Infrastructure</a:t>
            </a:r>
          </a:p>
          <a:p>
            <a:r>
              <a:rPr lang="en-US" dirty="0"/>
              <a:t>Custom electropolishing tooling </a:t>
            </a:r>
          </a:p>
          <a:p>
            <a:r>
              <a:rPr lang="en-US" dirty="0"/>
              <a:t>Dedicated cavity support fixture </a:t>
            </a:r>
          </a:p>
          <a:p>
            <a:r>
              <a:rPr lang="en-US" dirty="0"/>
              <a:t>VTS preparation </a:t>
            </a:r>
          </a:p>
        </p:txBody>
      </p:sp>
      <p:sp>
        <p:nvSpPr>
          <p:cNvPr id="7" name="TextBox 6">
            <a:extLst>
              <a:ext uri="{FF2B5EF4-FFF2-40B4-BE49-F238E27FC236}">
                <a16:creationId xmlns:a16="http://schemas.microsoft.com/office/drawing/2014/main" id="{760FCA95-8A6E-EC74-FD1F-F723817C2DEF}"/>
              </a:ext>
            </a:extLst>
          </p:cNvPr>
          <p:cNvSpPr txBox="1"/>
          <p:nvPr/>
        </p:nvSpPr>
        <p:spPr>
          <a:xfrm>
            <a:off x="7394617" y="1477351"/>
            <a:ext cx="2704185" cy="584775"/>
          </a:xfrm>
          <a:prstGeom prst="rect">
            <a:avLst/>
          </a:prstGeom>
          <a:noFill/>
        </p:spPr>
        <p:txBody>
          <a:bodyPr wrap="square" lIns="0" tIns="0" rIns="0" bIns="0" rtlCol="0">
            <a:spAutoFit/>
          </a:bodyPr>
          <a:lstStyle/>
          <a:p>
            <a:pPr algn="ctr">
              <a:spcAft>
                <a:spcPts val="800"/>
              </a:spcAft>
            </a:pPr>
            <a:r>
              <a:rPr lang="en-US" sz="1900" b="1" dirty="0">
                <a:solidFill>
                  <a:schemeClr val="tx1">
                    <a:lumMod val="50000"/>
                  </a:schemeClr>
                </a:solidFill>
                <a:latin typeface="Helvetica" pitchFamily="2" charset="0"/>
              </a:rPr>
              <a:t>Applied Surface Treatments</a:t>
            </a:r>
          </a:p>
        </p:txBody>
      </p:sp>
      <p:sp>
        <p:nvSpPr>
          <p:cNvPr id="2" name="TextBox 1">
            <a:extLst>
              <a:ext uri="{FF2B5EF4-FFF2-40B4-BE49-F238E27FC236}">
                <a16:creationId xmlns:a16="http://schemas.microsoft.com/office/drawing/2014/main" id="{9528E010-2D05-3515-2AF6-3936CF7DCEF0}"/>
              </a:ext>
            </a:extLst>
          </p:cNvPr>
          <p:cNvSpPr txBox="1"/>
          <p:nvPr/>
        </p:nvSpPr>
        <p:spPr>
          <a:xfrm>
            <a:off x="7232692" y="2130762"/>
            <a:ext cx="3123285" cy="430887"/>
          </a:xfrm>
          <a:prstGeom prst="rect">
            <a:avLst/>
          </a:prstGeom>
          <a:solidFill>
            <a:schemeClr val="tx2">
              <a:lumMod val="25000"/>
              <a:lumOff val="75000"/>
            </a:schemeClr>
          </a:solidFill>
          <a:ln>
            <a:solidFill>
              <a:schemeClr val="accent1"/>
            </a:solidFill>
          </a:ln>
        </p:spPr>
        <p:txBody>
          <a:bodyPr wrap="square" lIns="0" tIns="91440" rIns="0" bIns="91440" rtlCol="0">
            <a:spAutoFit/>
          </a:bodyPr>
          <a:lstStyle/>
          <a:p>
            <a:pPr algn="ctr">
              <a:spcAft>
                <a:spcPts val="800"/>
              </a:spcAft>
            </a:pPr>
            <a:r>
              <a:rPr lang="en-US" sz="1600" b="1" dirty="0">
                <a:latin typeface="Helvetica" pitchFamily="2" charset="0"/>
              </a:rPr>
              <a:t>120 um bulk EP</a:t>
            </a:r>
          </a:p>
        </p:txBody>
      </p:sp>
      <p:sp>
        <p:nvSpPr>
          <p:cNvPr id="4" name="TextBox 3">
            <a:extLst>
              <a:ext uri="{FF2B5EF4-FFF2-40B4-BE49-F238E27FC236}">
                <a16:creationId xmlns:a16="http://schemas.microsoft.com/office/drawing/2014/main" id="{D5F0F302-CB56-476E-9931-181A2A20365C}"/>
              </a:ext>
            </a:extLst>
          </p:cNvPr>
          <p:cNvSpPr txBox="1"/>
          <p:nvPr/>
        </p:nvSpPr>
        <p:spPr>
          <a:xfrm>
            <a:off x="7242217" y="2858257"/>
            <a:ext cx="3123285" cy="430887"/>
          </a:xfrm>
          <a:prstGeom prst="rect">
            <a:avLst/>
          </a:prstGeom>
          <a:solidFill>
            <a:schemeClr val="tx2">
              <a:lumMod val="25000"/>
              <a:lumOff val="75000"/>
            </a:schemeClr>
          </a:solidFill>
          <a:ln>
            <a:solidFill>
              <a:schemeClr val="accent1"/>
            </a:solidFill>
          </a:ln>
        </p:spPr>
        <p:txBody>
          <a:bodyPr wrap="square" lIns="0" tIns="91440" rIns="0" bIns="91440" rtlCol="0">
            <a:spAutoFit/>
          </a:bodyPr>
          <a:lstStyle/>
          <a:p>
            <a:pPr algn="ctr">
              <a:spcAft>
                <a:spcPts val="800"/>
              </a:spcAft>
            </a:pPr>
            <a:r>
              <a:rPr lang="en-US" sz="1600" b="1" dirty="0">
                <a:latin typeface="Helvetica" pitchFamily="2" charset="0"/>
              </a:rPr>
              <a:t>800 C x 3 </a:t>
            </a:r>
            <a:r>
              <a:rPr lang="en-US" sz="1600" b="1" dirty="0" err="1">
                <a:latin typeface="Helvetica" pitchFamily="2" charset="0"/>
              </a:rPr>
              <a:t>hr</a:t>
            </a:r>
            <a:r>
              <a:rPr lang="en-US" sz="1600" b="1" dirty="0">
                <a:latin typeface="Helvetica" pitchFamily="2" charset="0"/>
              </a:rPr>
              <a:t> degas in UHV</a:t>
            </a:r>
          </a:p>
        </p:txBody>
      </p:sp>
      <p:sp>
        <p:nvSpPr>
          <p:cNvPr id="8" name="TextBox 7">
            <a:extLst>
              <a:ext uri="{FF2B5EF4-FFF2-40B4-BE49-F238E27FC236}">
                <a16:creationId xmlns:a16="http://schemas.microsoft.com/office/drawing/2014/main" id="{73C9FC8F-0B8A-60CA-B822-7A4F800D93E1}"/>
              </a:ext>
            </a:extLst>
          </p:cNvPr>
          <p:cNvSpPr txBox="1"/>
          <p:nvPr/>
        </p:nvSpPr>
        <p:spPr>
          <a:xfrm>
            <a:off x="7270791" y="3612212"/>
            <a:ext cx="3123285" cy="430887"/>
          </a:xfrm>
          <a:prstGeom prst="rect">
            <a:avLst/>
          </a:prstGeom>
          <a:solidFill>
            <a:schemeClr val="tx2">
              <a:lumMod val="25000"/>
              <a:lumOff val="75000"/>
            </a:schemeClr>
          </a:solidFill>
          <a:ln>
            <a:solidFill>
              <a:schemeClr val="accent1"/>
            </a:solidFill>
          </a:ln>
        </p:spPr>
        <p:txBody>
          <a:bodyPr wrap="square" lIns="0" tIns="91440" rIns="0" bIns="91440" rtlCol="0">
            <a:spAutoFit/>
          </a:bodyPr>
          <a:lstStyle/>
          <a:p>
            <a:pPr algn="ctr">
              <a:spcAft>
                <a:spcPts val="800"/>
              </a:spcAft>
            </a:pPr>
            <a:r>
              <a:rPr lang="en-US" sz="1600" b="1" dirty="0">
                <a:latin typeface="Helvetica" pitchFamily="2" charset="0"/>
              </a:rPr>
              <a:t>40 um final EP</a:t>
            </a:r>
          </a:p>
        </p:txBody>
      </p:sp>
      <p:sp>
        <p:nvSpPr>
          <p:cNvPr id="9" name="TextBox 8">
            <a:extLst>
              <a:ext uri="{FF2B5EF4-FFF2-40B4-BE49-F238E27FC236}">
                <a16:creationId xmlns:a16="http://schemas.microsoft.com/office/drawing/2014/main" id="{590293B8-9216-4359-241F-73C08E110C8C}"/>
              </a:ext>
            </a:extLst>
          </p:cNvPr>
          <p:cNvSpPr txBox="1"/>
          <p:nvPr/>
        </p:nvSpPr>
        <p:spPr>
          <a:xfrm>
            <a:off x="7270791" y="4351987"/>
            <a:ext cx="3123285" cy="430887"/>
          </a:xfrm>
          <a:prstGeom prst="rect">
            <a:avLst/>
          </a:prstGeom>
          <a:solidFill>
            <a:schemeClr val="tx2">
              <a:lumMod val="25000"/>
              <a:lumOff val="75000"/>
            </a:schemeClr>
          </a:solidFill>
          <a:ln>
            <a:solidFill>
              <a:schemeClr val="accent1"/>
            </a:solidFill>
          </a:ln>
        </p:spPr>
        <p:txBody>
          <a:bodyPr wrap="square" lIns="0" tIns="91440" rIns="0" bIns="91440" rtlCol="0">
            <a:spAutoFit/>
          </a:bodyPr>
          <a:lstStyle/>
          <a:p>
            <a:pPr algn="ctr">
              <a:spcAft>
                <a:spcPts val="800"/>
              </a:spcAft>
            </a:pPr>
            <a:r>
              <a:rPr lang="en-US" sz="1600" b="1" dirty="0">
                <a:latin typeface="Helvetica" pitchFamily="2" charset="0"/>
              </a:rPr>
              <a:t>Assembly, HPR, evacuation</a:t>
            </a:r>
          </a:p>
        </p:txBody>
      </p:sp>
      <p:sp>
        <p:nvSpPr>
          <p:cNvPr id="12" name="TextBox 11">
            <a:extLst>
              <a:ext uri="{FF2B5EF4-FFF2-40B4-BE49-F238E27FC236}">
                <a16:creationId xmlns:a16="http://schemas.microsoft.com/office/drawing/2014/main" id="{583D6F31-D277-78DE-1345-5CAE52521685}"/>
              </a:ext>
            </a:extLst>
          </p:cNvPr>
          <p:cNvSpPr txBox="1"/>
          <p:nvPr/>
        </p:nvSpPr>
        <p:spPr>
          <a:xfrm>
            <a:off x="7270791" y="5069852"/>
            <a:ext cx="3123285" cy="677108"/>
          </a:xfrm>
          <a:prstGeom prst="rect">
            <a:avLst/>
          </a:prstGeom>
          <a:solidFill>
            <a:schemeClr val="tx2">
              <a:lumMod val="25000"/>
              <a:lumOff val="75000"/>
            </a:schemeClr>
          </a:solidFill>
          <a:ln>
            <a:solidFill>
              <a:schemeClr val="accent1"/>
            </a:solidFill>
          </a:ln>
        </p:spPr>
        <p:txBody>
          <a:bodyPr wrap="square" lIns="0" tIns="91440" rIns="0" bIns="91440" rtlCol="0">
            <a:spAutoFit/>
          </a:bodyPr>
          <a:lstStyle/>
          <a:p>
            <a:pPr algn="ctr">
              <a:spcAft>
                <a:spcPts val="800"/>
              </a:spcAft>
            </a:pPr>
            <a:r>
              <a:rPr lang="en-US" sz="1600" b="1" dirty="0">
                <a:latin typeface="Helvetica" pitchFamily="2" charset="0"/>
              </a:rPr>
              <a:t>75 C x 4 </a:t>
            </a:r>
            <a:r>
              <a:rPr lang="en-US" sz="1600" b="1" dirty="0" err="1">
                <a:latin typeface="Helvetica" pitchFamily="2" charset="0"/>
              </a:rPr>
              <a:t>hr</a:t>
            </a:r>
            <a:r>
              <a:rPr lang="en-US" sz="1600" b="1" dirty="0">
                <a:latin typeface="Helvetica" pitchFamily="2" charset="0"/>
              </a:rPr>
              <a:t> + 120 C x 48 </a:t>
            </a:r>
            <a:r>
              <a:rPr lang="en-US" sz="1600" b="1" dirty="0" err="1">
                <a:latin typeface="Helvetica" pitchFamily="2" charset="0"/>
              </a:rPr>
              <a:t>hr</a:t>
            </a:r>
            <a:r>
              <a:rPr lang="en-US" sz="1600" b="1" dirty="0">
                <a:latin typeface="Helvetica" pitchFamily="2" charset="0"/>
              </a:rPr>
              <a:t> </a:t>
            </a:r>
            <a:r>
              <a:rPr lang="en-US" sz="1600" b="1" i="1" dirty="0">
                <a:latin typeface="Helvetica" pitchFamily="2" charset="0"/>
              </a:rPr>
              <a:t>in situ</a:t>
            </a:r>
            <a:r>
              <a:rPr lang="en-US" sz="1600" b="1" dirty="0">
                <a:latin typeface="Helvetica" pitchFamily="2" charset="0"/>
              </a:rPr>
              <a:t> LTB</a:t>
            </a:r>
          </a:p>
        </p:txBody>
      </p:sp>
      <p:cxnSp>
        <p:nvCxnSpPr>
          <p:cNvPr id="14" name="Straight Arrow Connector 13">
            <a:extLst>
              <a:ext uri="{FF2B5EF4-FFF2-40B4-BE49-F238E27FC236}">
                <a16:creationId xmlns:a16="http://schemas.microsoft.com/office/drawing/2014/main" id="{61D80A9E-B09A-3DF8-DD62-B2333B29467A}"/>
              </a:ext>
            </a:extLst>
          </p:cNvPr>
          <p:cNvCxnSpPr>
            <a:cxnSpLocks/>
            <a:stCxn id="2" idx="2"/>
          </p:cNvCxnSpPr>
          <p:nvPr/>
        </p:nvCxnSpPr>
        <p:spPr>
          <a:xfrm>
            <a:off x="8794335" y="2561649"/>
            <a:ext cx="0" cy="295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E779DF7-607A-5EFC-9CAC-6306C936680C}"/>
              </a:ext>
            </a:extLst>
          </p:cNvPr>
          <p:cNvCxnSpPr>
            <a:cxnSpLocks/>
          </p:cNvCxnSpPr>
          <p:nvPr/>
        </p:nvCxnSpPr>
        <p:spPr>
          <a:xfrm>
            <a:off x="8813385" y="3308194"/>
            <a:ext cx="0" cy="295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ED89CB5-C313-D3AC-C164-9CD703CD6423}"/>
              </a:ext>
            </a:extLst>
          </p:cNvPr>
          <p:cNvCxnSpPr>
            <a:cxnSpLocks/>
          </p:cNvCxnSpPr>
          <p:nvPr/>
        </p:nvCxnSpPr>
        <p:spPr>
          <a:xfrm>
            <a:off x="8813385" y="4060720"/>
            <a:ext cx="0" cy="295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3A094CA-1CC0-4C51-0DEF-B95E7DDFD695}"/>
              </a:ext>
            </a:extLst>
          </p:cNvPr>
          <p:cNvCxnSpPr>
            <a:cxnSpLocks/>
          </p:cNvCxnSpPr>
          <p:nvPr/>
        </p:nvCxnSpPr>
        <p:spPr>
          <a:xfrm>
            <a:off x="8813385" y="4782874"/>
            <a:ext cx="0" cy="2959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5F81C6D-0209-C595-26F9-548673818AC7}"/>
              </a:ext>
            </a:extLst>
          </p:cNvPr>
          <p:cNvPicPr>
            <a:picLocks noChangeAspect="1"/>
          </p:cNvPicPr>
          <p:nvPr/>
        </p:nvPicPr>
        <p:blipFill>
          <a:blip r:embed="rId3"/>
          <a:stretch>
            <a:fillRect/>
          </a:stretch>
        </p:blipFill>
        <p:spPr>
          <a:xfrm>
            <a:off x="1076323" y="3562351"/>
            <a:ext cx="5153024" cy="2067507"/>
          </a:xfrm>
          <a:prstGeom prst="rect">
            <a:avLst/>
          </a:prstGeom>
        </p:spPr>
      </p:pic>
      <p:sp>
        <p:nvSpPr>
          <p:cNvPr id="23" name="Footer Placeholder 22">
            <a:extLst>
              <a:ext uri="{FF2B5EF4-FFF2-40B4-BE49-F238E27FC236}">
                <a16:creationId xmlns:a16="http://schemas.microsoft.com/office/drawing/2014/main" id="{DC4C8224-C6B2-398A-FCF8-7EF39E8BC182}"/>
              </a:ext>
            </a:extLst>
          </p:cNvPr>
          <p:cNvSpPr>
            <a:spLocks noGrp="1"/>
          </p:cNvSpPr>
          <p:nvPr>
            <p:ph type="ftr" sz="quarter" idx="39"/>
          </p:nvPr>
        </p:nvSpPr>
        <p:spPr/>
        <p:txBody>
          <a:bodyPr/>
          <a:lstStyle/>
          <a:p>
            <a:pPr>
              <a:defRPr/>
            </a:pPr>
            <a:r>
              <a:rPr lang="en-US"/>
              <a:t>D. Bafia | TTC'2026, CEA-CNRS-Universite Paris Saclay</a:t>
            </a:r>
            <a:endParaRPr lang="en-US" dirty="0"/>
          </a:p>
        </p:txBody>
      </p:sp>
    </p:spTree>
    <p:extLst>
      <p:ext uri="{BB962C8B-B14F-4D97-AF65-F5344CB8AC3E}">
        <p14:creationId xmlns:p14="http://schemas.microsoft.com/office/powerpoint/2010/main" val="10598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935FB-459F-618B-818C-444D81287DCD}"/>
              </a:ext>
            </a:extLst>
          </p:cNvPr>
          <p:cNvSpPr>
            <a:spLocks noGrp="1"/>
          </p:cNvSpPr>
          <p:nvPr>
            <p:ph type="title"/>
          </p:nvPr>
        </p:nvSpPr>
        <p:spPr/>
        <p:txBody>
          <a:bodyPr/>
          <a:lstStyle/>
          <a:p>
            <a:r>
              <a:rPr lang="en-US" dirty="0"/>
              <a:t>Developing an EP Strategy for the BCC</a:t>
            </a:r>
          </a:p>
        </p:txBody>
      </p:sp>
      <p:sp>
        <p:nvSpPr>
          <p:cNvPr id="5" name="Footer Placeholder 4">
            <a:extLst>
              <a:ext uri="{FF2B5EF4-FFF2-40B4-BE49-F238E27FC236}">
                <a16:creationId xmlns:a16="http://schemas.microsoft.com/office/drawing/2014/main" id="{237377E3-62B2-2701-2810-24097B9745D9}"/>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6" name="Slide Number Placeholder 5">
            <a:extLst>
              <a:ext uri="{FF2B5EF4-FFF2-40B4-BE49-F238E27FC236}">
                <a16:creationId xmlns:a16="http://schemas.microsoft.com/office/drawing/2014/main" id="{5FB7C859-7E76-4D73-7D0B-6C4C4F56AC70}"/>
              </a:ext>
            </a:extLst>
          </p:cNvPr>
          <p:cNvSpPr>
            <a:spLocks noGrp="1"/>
          </p:cNvSpPr>
          <p:nvPr>
            <p:ph type="sldNum" sz="quarter" idx="40"/>
          </p:nvPr>
        </p:nvSpPr>
        <p:spPr/>
        <p:txBody>
          <a:bodyPr/>
          <a:lstStyle/>
          <a:p>
            <a:fld id="{F4BAA12D-5F28-3140-935A-44BF4B54B6B6}" type="slidenum">
              <a:rPr lang="en-US" smtClean="0"/>
              <a:pPr/>
              <a:t>5</a:t>
            </a:fld>
            <a:endParaRPr lang="en-US" dirty="0"/>
          </a:p>
        </p:txBody>
      </p:sp>
      <p:pic>
        <p:nvPicPr>
          <p:cNvPr id="7" name="Picture 6">
            <a:extLst>
              <a:ext uri="{FF2B5EF4-FFF2-40B4-BE49-F238E27FC236}">
                <a16:creationId xmlns:a16="http://schemas.microsoft.com/office/drawing/2014/main" id="{C7164CF0-99AC-1A2D-E9F2-ACC6FFF7B12D}"/>
              </a:ext>
            </a:extLst>
          </p:cNvPr>
          <p:cNvPicPr>
            <a:picLocks noChangeAspect="1"/>
          </p:cNvPicPr>
          <p:nvPr/>
        </p:nvPicPr>
        <p:blipFill>
          <a:blip r:embed="rId3"/>
          <a:stretch>
            <a:fillRect/>
          </a:stretch>
        </p:blipFill>
        <p:spPr>
          <a:xfrm>
            <a:off x="6823119" y="961341"/>
            <a:ext cx="4341561" cy="2442606"/>
          </a:xfrm>
          <a:prstGeom prst="rect">
            <a:avLst/>
          </a:prstGeom>
        </p:spPr>
      </p:pic>
      <p:sp>
        <p:nvSpPr>
          <p:cNvPr id="8" name="Text Placeholder 7">
            <a:extLst>
              <a:ext uri="{FF2B5EF4-FFF2-40B4-BE49-F238E27FC236}">
                <a16:creationId xmlns:a16="http://schemas.microsoft.com/office/drawing/2014/main" id="{17B59829-000D-5177-C02C-4B2BB8E51B4A}"/>
              </a:ext>
            </a:extLst>
          </p:cNvPr>
          <p:cNvSpPr txBox="1">
            <a:spLocks/>
          </p:cNvSpPr>
          <p:nvPr/>
        </p:nvSpPr>
        <p:spPr>
          <a:xfrm>
            <a:off x="472440" y="2196876"/>
            <a:ext cx="5614035" cy="182560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EP development activities</a:t>
            </a:r>
          </a:p>
          <a:p>
            <a:r>
              <a:rPr lang="en-US" dirty="0"/>
              <a:t>Custom drip tray for BCC dimensions </a:t>
            </a:r>
          </a:p>
          <a:p>
            <a:r>
              <a:rPr lang="en-US" dirty="0"/>
              <a:t>Full-scale 3D printed cavity mockup for cathode position studies</a:t>
            </a:r>
          </a:p>
        </p:txBody>
      </p:sp>
      <p:sp>
        <p:nvSpPr>
          <p:cNvPr id="15" name="TextBox 14">
            <a:extLst>
              <a:ext uri="{FF2B5EF4-FFF2-40B4-BE49-F238E27FC236}">
                <a16:creationId xmlns:a16="http://schemas.microsoft.com/office/drawing/2014/main" id="{F6C1F87F-87D8-22F0-F0DB-A4B619E6C791}"/>
              </a:ext>
            </a:extLst>
          </p:cNvPr>
          <p:cNvSpPr txBox="1"/>
          <p:nvPr/>
        </p:nvSpPr>
        <p:spPr>
          <a:xfrm>
            <a:off x="6280329" y="6235541"/>
            <a:ext cx="5427135" cy="246221"/>
          </a:xfrm>
          <a:prstGeom prst="rect">
            <a:avLst/>
          </a:prstGeom>
          <a:noFill/>
        </p:spPr>
        <p:txBody>
          <a:bodyPr wrap="square" lIns="0" tIns="0" rIns="0" bIns="0" rtlCol="0">
            <a:spAutoFit/>
          </a:bodyPr>
          <a:lstStyle/>
          <a:p>
            <a:pPr>
              <a:spcAft>
                <a:spcPts val="800"/>
              </a:spcAft>
            </a:pPr>
            <a:r>
              <a:rPr lang="en-US" sz="1600" b="1" dirty="0">
                <a:solidFill>
                  <a:schemeClr val="tx2">
                    <a:lumMod val="75000"/>
                    <a:lumOff val="25000"/>
                  </a:schemeClr>
                </a:solidFill>
                <a:latin typeface="Helvetica" pitchFamily="2" charset="0"/>
              </a:rPr>
              <a:t>Thank you to Tim Ring and Davida Smith for EP work</a:t>
            </a:r>
            <a:r>
              <a:rPr lang="en-US" sz="1600" b="1" dirty="0">
                <a:latin typeface="Helvetica" pitchFamily="2" charset="0"/>
              </a:rPr>
              <a:t> </a:t>
            </a:r>
          </a:p>
        </p:txBody>
      </p:sp>
      <p:pic>
        <p:nvPicPr>
          <p:cNvPr id="17" name="Picture 16">
            <a:extLst>
              <a:ext uri="{FF2B5EF4-FFF2-40B4-BE49-F238E27FC236}">
                <a16:creationId xmlns:a16="http://schemas.microsoft.com/office/drawing/2014/main" id="{34F1CEB0-8496-8138-0136-1435F41726A7}"/>
              </a:ext>
            </a:extLst>
          </p:cNvPr>
          <p:cNvPicPr>
            <a:picLocks noChangeAspect="1"/>
          </p:cNvPicPr>
          <p:nvPr/>
        </p:nvPicPr>
        <p:blipFill>
          <a:blip r:embed="rId4"/>
          <a:stretch>
            <a:fillRect/>
          </a:stretch>
        </p:blipFill>
        <p:spPr>
          <a:xfrm>
            <a:off x="6413260" y="4025989"/>
            <a:ext cx="4970775" cy="1360213"/>
          </a:xfrm>
          <a:prstGeom prst="rect">
            <a:avLst/>
          </a:prstGeom>
        </p:spPr>
      </p:pic>
      <p:pic>
        <p:nvPicPr>
          <p:cNvPr id="19" name="Picture 18">
            <a:extLst>
              <a:ext uri="{FF2B5EF4-FFF2-40B4-BE49-F238E27FC236}">
                <a16:creationId xmlns:a16="http://schemas.microsoft.com/office/drawing/2014/main" id="{A9FF8513-7296-DCAA-1D92-49190A2CDFBE}"/>
              </a:ext>
            </a:extLst>
          </p:cNvPr>
          <p:cNvPicPr>
            <a:picLocks noChangeAspect="1"/>
          </p:cNvPicPr>
          <p:nvPr/>
        </p:nvPicPr>
        <p:blipFill>
          <a:blip r:embed="rId5"/>
          <a:stretch>
            <a:fillRect/>
          </a:stretch>
        </p:blipFill>
        <p:spPr>
          <a:xfrm>
            <a:off x="656986" y="3927822"/>
            <a:ext cx="3814397" cy="2413798"/>
          </a:xfrm>
          <a:prstGeom prst="rect">
            <a:avLst/>
          </a:prstGeom>
        </p:spPr>
      </p:pic>
      <p:sp>
        <p:nvSpPr>
          <p:cNvPr id="23" name="Text Placeholder 7">
            <a:extLst>
              <a:ext uri="{FF2B5EF4-FFF2-40B4-BE49-F238E27FC236}">
                <a16:creationId xmlns:a16="http://schemas.microsoft.com/office/drawing/2014/main" id="{5F5293AD-D421-E293-19E3-A36ED4597FE7}"/>
              </a:ext>
            </a:extLst>
          </p:cNvPr>
          <p:cNvSpPr txBox="1">
            <a:spLocks/>
          </p:cNvSpPr>
          <p:nvPr/>
        </p:nvSpPr>
        <p:spPr>
          <a:xfrm>
            <a:off x="6392676" y="5466977"/>
            <a:ext cx="5142338" cy="671885"/>
          </a:xfrm>
          <a:prstGeom prst="rect">
            <a:avLst/>
          </a:prstGeom>
          <a:solidFill>
            <a:srgbClr val="FED14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Uniform material removal achieved after 120 </a:t>
            </a:r>
            <a:r>
              <a:rPr lang="en-US" dirty="0" err="1"/>
              <a:t>μm</a:t>
            </a:r>
            <a:r>
              <a:rPr lang="en-US" dirty="0"/>
              <a:t> bulk EP (&lt;50 </a:t>
            </a:r>
            <a:r>
              <a:rPr lang="en-US" dirty="0" err="1"/>
              <a:t>μm</a:t>
            </a:r>
            <a:r>
              <a:rPr lang="en-US" dirty="0"/>
              <a:t> wall-thickness variation)</a:t>
            </a:r>
            <a:endParaRPr lang="en-US" dirty="0">
              <a:solidFill>
                <a:schemeClr val="tx1">
                  <a:lumMod val="50000"/>
                </a:schemeClr>
              </a:solidFill>
            </a:endParaRPr>
          </a:p>
        </p:txBody>
      </p:sp>
      <p:sp>
        <p:nvSpPr>
          <p:cNvPr id="24" name="Text Placeholder 7">
            <a:extLst>
              <a:ext uri="{FF2B5EF4-FFF2-40B4-BE49-F238E27FC236}">
                <a16:creationId xmlns:a16="http://schemas.microsoft.com/office/drawing/2014/main" id="{A3F525FB-0364-13EF-996C-530155D1A6F5}"/>
              </a:ext>
            </a:extLst>
          </p:cNvPr>
          <p:cNvSpPr txBox="1">
            <a:spLocks/>
          </p:cNvSpPr>
          <p:nvPr/>
        </p:nvSpPr>
        <p:spPr>
          <a:xfrm>
            <a:off x="1213943" y="3816593"/>
            <a:ext cx="2700482" cy="540008"/>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3-D Printed Mockup for Cathode Positioning</a:t>
            </a:r>
          </a:p>
        </p:txBody>
      </p:sp>
      <p:sp>
        <p:nvSpPr>
          <p:cNvPr id="25" name="Text Placeholder 7">
            <a:extLst>
              <a:ext uri="{FF2B5EF4-FFF2-40B4-BE49-F238E27FC236}">
                <a16:creationId xmlns:a16="http://schemas.microsoft.com/office/drawing/2014/main" id="{B6627BD4-2C3A-28B0-D39F-423980A750F8}"/>
              </a:ext>
            </a:extLst>
          </p:cNvPr>
          <p:cNvSpPr txBox="1">
            <a:spLocks/>
          </p:cNvSpPr>
          <p:nvPr/>
        </p:nvSpPr>
        <p:spPr>
          <a:xfrm>
            <a:off x="8015945" y="787372"/>
            <a:ext cx="1955907" cy="256996"/>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Bulk EP Setup</a:t>
            </a:r>
          </a:p>
        </p:txBody>
      </p:sp>
      <p:sp>
        <p:nvSpPr>
          <p:cNvPr id="26" name="Text Placeholder 7">
            <a:extLst>
              <a:ext uri="{FF2B5EF4-FFF2-40B4-BE49-F238E27FC236}">
                <a16:creationId xmlns:a16="http://schemas.microsoft.com/office/drawing/2014/main" id="{313C0390-74DB-3151-D1B3-4BAC77137AB1}"/>
              </a:ext>
            </a:extLst>
          </p:cNvPr>
          <p:cNvSpPr txBox="1">
            <a:spLocks/>
          </p:cNvSpPr>
          <p:nvPr/>
        </p:nvSpPr>
        <p:spPr>
          <a:xfrm>
            <a:off x="7471917" y="3563173"/>
            <a:ext cx="3043960" cy="530718"/>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US Thickness Measurements Pre/Post Bulk EP</a:t>
            </a:r>
          </a:p>
        </p:txBody>
      </p:sp>
      <p:sp>
        <p:nvSpPr>
          <p:cNvPr id="27" name="Text Placeholder 7">
            <a:extLst>
              <a:ext uri="{FF2B5EF4-FFF2-40B4-BE49-F238E27FC236}">
                <a16:creationId xmlns:a16="http://schemas.microsoft.com/office/drawing/2014/main" id="{1E55AC5D-A526-A633-7827-52FBF849C3FF}"/>
              </a:ext>
            </a:extLst>
          </p:cNvPr>
          <p:cNvSpPr txBox="1">
            <a:spLocks/>
          </p:cNvSpPr>
          <p:nvPr/>
        </p:nvSpPr>
        <p:spPr>
          <a:xfrm>
            <a:off x="465328" y="919972"/>
            <a:ext cx="5614035" cy="10923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Challenge #1: Single prototype </a:t>
            </a:r>
          </a:p>
          <a:p>
            <a:pPr marL="0" indent="0">
              <a:buNone/>
            </a:pPr>
            <a:r>
              <a:rPr lang="en-US" dirty="0"/>
              <a:t>Challenge #2: Uniform material removal required to preserve cavity rotational symmetry</a:t>
            </a:r>
          </a:p>
        </p:txBody>
      </p:sp>
    </p:spTree>
    <p:extLst>
      <p:ext uri="{BB962C8B-B14F-4D97-AF65-F5344CB8AC3E}">
        <p14:creationId xmlns:p14="http://schemas.microsoft.com/office/powerpoint/2010/main" val="40706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B3095-A489-B942-227A-038FED9472B3}"/>
              </a:ext>
            </a:extLst>
          </p:cNvPr>
          <p:cNvSpPr>
            <a:spLocks noGrp="1"/>
          </p:cNvSpPr>
          <p:nvPr>
            <p:ph type="title"/>
          </p:nvPr>
        </p:nvSpPr>
        <p:spPr>
          <a:xfrm>
            <a:off x="914398" y="365760"/>
            <a:ext cx="11073386" cy="433527"/>
          </a:xfrm>
        </p:spPr>
        <p:txBody>
          <a:bodyPr/>
          <a:lstStyle/>
          <a:p>
            <a:r>
              <a:rPr lang="en-US" sz="3200" dirty="0"/>
              <a:t>Applying the Cold EP + Modified Bake Treatment</a:t>
            </a:r>
          </a:p>
        </p:txBody>
      </p:sp>
      <p:sp>
        <p:nvSpPr>
          <p:cNvPr id="5" name="Slide Number Placeholder 4">
            <a:extLst>
              <a:ext uri="{FF2B5EF4-FFF2-40B4-BE49-F238E27FC236}">
                <a16:creationId xmlns:a16="http://schemas.microsoft.com/office/drawing/2014/main" id="{459917C1-CDB8-8BDF-BF5A-ADBB2A2AA462}"/>
              </a:ext>
            </a:extLst>
          </p:cNvPr>
          <p:cNvSpPr>
            <a:spLocks noGrp="1"/>
          </p:cNvSpPr>
          <p:nvPr>
            <p:ph type="sldNum" sz="quarter" idx="40"/>
          </p:nvPr>
        </p:nvSpPr>
        <p:spPr/>
        <p:txBody>
          <a:bodyPr/>
          <a:lstStyle/>
          <a:p>
            <a:fld id="{F4BAA12D-5F28-3140-935A-44BF4B54B6B6}" type="slidenum">
              <a:rPr lang="en-US" smtClean="0"/>
              <a:pPr/>
              <a:t>6</a:t>
            </a:fld>
            <a:endParaRPr lang="en-US" dirty="0"/>
          </a:p>
        </p:txBody>
      </p:sp>
      <p:pic>
        <p:nvPicPr>
          <p:cNvPr id="11" name="Picture 10">
            <a:extLst>
              <a:ext uri="{FF2B5EF4-FFF2-40B4-BE49-F238E27FC236}">
                <a16:creationId xmlns:a16="http://schemas.microsoft.com/office/drawing/2014/main" id="{7A462310-C59A-B836-6CD2-D1A817936780}"/>
              </a:ext>
            </a:extLst>
          </p:cNvPr>
          <p:cNvPicPr>
            <a:picLocks noChangeAspect="1"/>
          </p:cNvPicPr>
          <p:nvPr/>
        </p:nvPicPr>
        <p:blipFill>
          <a:blip r:embed="rId2"/>
          <a:stretch>
            <a:fillRect/>
          </a:stretch>
        </p:blipFill>
        <p:spPr>
          <a:xfrm>
            <a:off x="505542" y="1308353"/>
            <a:ext cx="1707309" cy="2154005"/>
          </a:xfrm>
          <a:prstGeom prst="rect">
            <a:avLst/>
          </a:prstGeom>
        </p:spPr>
      </p:pic>
      <p:pic>
        <p:nvPicPr>
          <p:cNvPr id="13" name="Picture 12">
            <a:extLst>
              <a:ext uri="{FF2B5EF4-FFF2-40B4-BE49-F238E27FC236}">
                <a16:creationId xmlns:a16="http://schemas.microsoft.com/office/drawing/2014/main" id="{4537B896-4A80-DB17-268A-E297FA93E3B4}"/>
              </a:ext>
            </a:extLst>
          </p:cNvPr>
          <p:cNvPicPr>
            <a:picLocks noChangeAspect="1"/>
          </p:cNvPicPr>
          <p:nvPr/>
        </p:nvPicPr>
        <p:blipFill>
          <a:blip r:embed="rId3"/>
          <a:stretch>
            <a:fillRect/>
          </a:stretch>
        </p:blipFill>
        <p:spPr>
          <a:xfrm>
            <a:off x="2390933" y="1275225"/>
            <a:ext cx="2482177" cy="2228408"/>
          </a:xfrm>
          <a:prstGeom prst="rect">
            <a:avLst/>
          </a:prstGeom>
        </p:spPr>
      </p:pic>
      <p:pic>
        <p:nvPicPr>
          <p:cNvPr id="10" name="Picture 9">
            <a:extLst>
              <a:ext uri="{FF2B5EF4-FFF2-40B4-BE49-F238E27FC236}">
                <a16:creationId xmlns:a16="http://schemas.microsoft.com/office/drawing/2014/main" id="{AB3B81F1-9EF3-F407-B589-CE6DD53D3331}"/>
              </a:ext>
            </a:extLst>
          </p:cNvPr>
          <p:cNvPicPr>
            <a:picLocks noChangeAspect="1"/>
          </p:cNvPicPr>
          <p:nvPr/>
        </p:nvPicPr>
        <p:blipFill>
          <a:blip r:embed="rId4"/>
          <a:stretch>
            <a:fillRect/>
          </a:stretch>
        </p:blipFill>
        <p:spPr>
          <a:xfrm>
            <a:off x="2039296" y="4153361"/>
            <a:ext cx="3960839" cy="2228408"/>
          </a:xfrm>
          <a:prstGeom prst="rect">
            <a:avLst/>
          </a:prstGeom>
        </p:spPr>
      </p:pic>
      <p:pic>
        <p:nvPicPr>
          <p:cNvPr id="16" name="Picture 15">
            <a:extLst>
              <a:ext uri="{FF2B5EF4-FFF2-40B4-BE49-F238E27FC236}">
                <a16:creationId xmlns:a16="http://schemas.microsoft.com/office/drawing/2014/main" id="{D3C0B677-6F39-7E42-DA58-08185C665CD9}"/>
              </a:ext>
            </a:extLst>
          </p:cNvPr>
          <p:cNvPicPr>
            <a:picLocks noChangeAspect="1"/>
          </p:cNvPicPr>
          <p:nvPr/>
        </p:nvPicPr>
        <p:blipFill>
          <a:blip r:embed="rId5"/>
          <a:stretch>
            <a:fillRect/>
          </a:stretch>
        </p:blipFill>
        <p:spPr>
          <a:xfrm>
            <a:off x="7609315" y="3914658"/>
            <a:ext cx="4088924" cy="2441692"/>
          </a:xfrm>
          <a:prstGeom prst="rect">
            <a:avLst/>
          </a:prstGeom>
        </p:spPr>
      </p:pic>
      <p:pic>
        <p:nvPicPr>
          <p:cNvPr id="17" name="Picture 16">
            <a:extLst>
              <a:ext uri="{FF2B5EF4-FFF2-40B4-BE49-F238E27FC236}">
                <a16:creationId xmlns:a16="http://schemas.microsoft.com/office/drawing/2014/main" id="{3CB8FE6A-7901-9462-3BFC-0226A44864A5}"/>
              </a:ext>
            </a:extLst>
          </p:cNvPr>
          <p:cNvPicPr>
            <a:picLocks noChangeAspect="1"/>
          </p:cNvPicPr>
          <p:nvPr/>
        </p:nvPicPr>
        <p:blipFill>
          <a:blip r:embed="rId6"/>
          <a:stretch>
            <a:fillRect/>
          </a:stretch>
        </p:blipFill>
        <p:spPr>
          <a:xfrm>
            <a:off x="6190708" y="1337370"/>
            <a:ext cx="1635899" cy="3629773"/>
          </a:xfrm>
          <a:prstGeom prst="rect">
            <a:avLst/>
          </a:prstGeom>
        </p:spPr>
      </p:pic>
      <p:sp>
        <p:nvSpPr>
          <p:cNvPr id="2" name="Footer Placeholder 1">
            <a:extLst>
              <a:ext uri="{FF2B5EF4-FFF2-40B4-BE49-F238E27FC236}">
                <a16:creationId xmlns:a16="http://schemas.microsoft.com/office/drawing/2014/main" id="{58211025-ED4E-9216-9273-AA235FB1C7F8}"/>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6" name="Text Placeholder 1">
            <a:extLst>
              <a:ext uri="{FF2B5EF4-FFF2-40B4-BE49-F238E27FC236}">
                <a16:creationId xmlns:a16="http://schemas.microsoft.com/office/drawing/2014/main" id="{6702942A-1BD2-E81C-17F9-BE0117CCB981}"/>
              </a:ext>
            </a:extLst>
          </p:cNvPr>
          <p:cNvSpPr txBox="1">
            <a:spLocks/>
          </p:cNvSpPr>
          <p:nvPr/>
        </p:nvSpPr>
        <p:spPr>
          <a:xfrm>
            <a:off x="2834834" y="3783143"/>
            <a:ext cx="2617236" cy="337592"/>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40 um EP final removal</a:t>
            </a:r>
          </a:p>
        </p:txBody>
      </p:sp>
      <p:sp>
        <p:nvSpPr>
          <p:cNvPr id="12" name="Text Placeholder 1">
            <a:extLst>
              <a:ext uri="{FF2B5EF4-FFF2-40B4-BE49-F238E27FC236}">
                <a16:creationId xmlns:a16="http://schemas.microsoft.com/office/drawing/2014/main" id="{941A4E29-9103-FC39-1CA9-35EF7963A53E}"/>
              </a:ext>
            </a:extLst>
          </p:cNvPr>
          <p:cNvSpPr txBox="1">
            <a:spLocks/>
          </p:cNvSpPr>
          <p:nvPr/>
        </p:nvSpPr>
        <p:spPr>
          <a:xfrm>
            <a:off x="272274" y="4903172"/>
            <a:ext cx="1940577" cy="7621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30 um @ ~22 C</a:t>
            </a:r>
          </a:p>
          <a:p>
            <a:r>
              <a:rPr lang="en-US" sz="1600" dirty="0"/>
              <a:t>10 um @ 12 C </a:t>
            </a:r>
          </a:p>
        </p:txBody>
      </p:sp>
      <p:sp>
        <p:nvSpPr>
          <p:cNvPr id="20" name="Text Placeholder 1">
            <a:extLst>
              <a:ext uri="{FF2B5EF4-FFF2-40B4-BE49-F238E27FC236}">
                <a16:creationId xmlns:a16="http://schemas.microsoft.com/office/drawing/2014/main" id="{4EF6ABCD-035F-ED17-7969-A4E1D8256D75}"/>
              </a:ext>
            </a:extLst>
          </p:cNvPr>
          <p:cNvSpPr txBox="1">
            <a:spLocks/>
          </p:cNvSpPr>
          <p:nvPr/>
        </p:nvSpPr>
        <p:spPr>
          <a:xfrm>
            <a:off x="6002621" y="836568"/>
            <a:ext cx="1823986" cy="613263"/>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HPR, assembly, &amp; evacuation</a:t>
            </a:r>
          </a:p>
        </p:txBody>
      </p:sp>
      <p:sp>
        <p:nvSpPr>
          <p:cNvPr id="9" name="Text Placeholder 1">
            <a:extLst>
              <a:ext uri="{FF2B5EF4-FFF2-40B4-BE49-F238E27FC236}">
                <a16:creationId xmlns:a16="http://schemas.microsoft.com/office/drawing/2014/main" id="{5E3F9126-E33F-5FD9-3E55-24586BBE4BBB}"/>
              </a:ext>
            </a:extLst>
          </p:cNvPr>
          <p:cNvSpPr txBox="1">
            <a:spLocks/>
          </p:cNvSpPr>
          <p:nvPr/>
        </p:nvSpPr>
        <p:spPr>
          <a:xfrm>
            <a:off x="1015390" y="995715"/>
            <a:ext cx="3360048" cy="341655"/>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Bake at 800 C x 3 hrs in UHV</a:t>
            </a:r>
          </a:p>
        </p:txBody>
      </p:sp>
      <p:sp>
        <p:nvSpPr>
          <p:cNvPr id="23" name="Text Placeholder 1">
            <a:extLst>
              <a:ext uri="{FF2B5EF4-FFF2-40B4-BE49-F238E27FC236}">
                <a16:creationId xmlns:a16="http://schemas.microsoft.com/office/drawing/2014/main" id="{F130056E-0343-C69A-F16C-E5E29215FF50}"/>
              </a:ext>
            </a:extLst>
          </p:cNvPr>
          <p:cNvSpPr txBox="1">
            <a:spLocks/>
          </p:cNvSpPr>
          <p:nvPr/>
        </p:nvSpPr>
        <p:spPr>
          <a:xfrm>
            <a:off x="8565245" y="3486995"/>
            <a:ext cx="2645662" cy="643076"/>
          </a:xfrm>
          <a:prstGeom prst="rect">
            <a:avLst/>
          </a:prstGeom>
          <a:solidFill>
            <a:schemeClr val="bg1"/>
          </a:solidFill>
          <a:ln>
            <a:solidFill>
              <a:schemeClr val="accent1">
                <a:shade val="15000"/>
              </a:schemeClr>
            </a:solidFill>
          </a:ln>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75/120 C modified low temperature baking</a:t>
            </a:r>
          </a:p>
        </p:txBody>
      </p:sp>
      <p:cxnSp>
        <p:nvCxnSpPr>
          <p:cNvPr id="25" name="Straight Arrow Connector 24">
            <a:extLst>
              <a:ext uri="{FF2B5EF4-FFF2-40B4-BE49-F238E27FC236}">
                <a16:creationId xmlns:a16="http://schemas.microsoft.com/office/drawing/2014/main" id="{F48F420D-A6A5-8B29-8DDC-BCEB98FD3977}"/>
              </a:ext>
            </a:extLst>
          </p:cNvPr>
          <p:cNvCxnSpPr/>
          <p:nvPr/>
        </p:nvCxnSpPr>
        <p:spPr>
          <a:xfrm>
            <a:off x="2305455" y="3429000"/>
            <a:ext cx="389959" cy="724361"/>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32C42E6-3C49-DA50-4FF7-46C77E154E39}"/>
              </a:ext>
            </a:extLst>
          </p:cNvPr>
          <p:cNvCxnSpPr>
            <a:cxnSpLocks/>
          </p:cNvCxnSpPr>
          <p:nvPr/>
        </p:nvCxnSpPr>
        <p:spPr>
          <a:xfrm flipV="1">
            <a:off x="5770105" y="3914658"/>
            <a:ext cx="645268" cy="492741"/>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45A0FD2-B44F-7193-DF80-EB0A61AE5E54}"/>
              </a:ext>
            </a:extLst>
          </p:cNvPr>
          <p:cNvCxnSpPr>
            <a:cxnSpLocks/>
          </p:cNvCxnSpPr>
          <p:nvPr/>
        </p:nvCxnSpPr>
        <p:spPr>
          <a:xfrm>
            <a:off x="7343970" y="3951939"/>
            <a:ext cx="628691" cy="584144"/>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03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20"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879E79-3BE4-613D-E261-7DBE550D24B6}"/>
              </a:ext>
            </a:extLst>
          </p:cNvPr>
          <p:cNvPicPr>
            <a:picLocks noChangeAspect="1"/>
          </p:cNvPicPr>
          <p:nvPr/>
        </p:nvPicPr>
        <p:blipFill>
          <a:blip r:embed="rId3"/>
          <a:stretch>
            <a:fillRect/>
          </a:stretch>
        </p:blipFill>
        <p:spPr>
          <a:xfrm>
            <a:off x="4817054" y="1274276"/>
            <a:ext cx="6920553" cy="5217964"/>
          </a:xfrm>
          <a:prstGeom prst="rect">
            <a:avLst/>
          </a:prstGeom>
        </p:spPr>
      </p:pic>
      <p:sp>
        <p:nvSpPr>
          <p:cNvPr id="2" name="Text Placeholder 1">
            <a:extLst>
              <a:ext uri="{FF2B5EF4-FFF2-40B4-BE49-F238E27FC236}">
                <a16:creationId xmlns:a16="http://schemas.microsoft.com/office/drawing/2014/main" id="{A1DCB052-DC0A-C3C7-B7E9-843DFB2D5EE3}"/>
              </a:ext>
            </a:extLst>
          </p:cNvPr>
          <p:cNvSpPr>
            <a:spLocks noGrp="1"/>
          </p:cNvSpPr>
          <p:nvPr>
            <p:ph type="body" sz="quarter" idx="10"/>
          </p:nvPr>
        </p:nvSpPr>
        <p:spPr>
          <a:xfrm>
            <a:off x="522245" y="1166331"/>
            <a:ext cx="3834876" cy="2970065"/>
          </a:xfrm>
        </p:spPr>
        <p:txBody>
          <a:bodyPr/>
          <a:lstStyle/>
          <a:p>
            <a:pPr marL="0" indent="0">
              <a:buNone/>
            </a:pPr>
            <a:r>
              <a:rPr lang="en-US" b="1" dirty="0">
                <a:solidFill>
                  <a:srgbClr val="FF0000"/>
                </a:solidFill>
              </a:rPr>
              <a:t>T = 2 K</a:t>
            </a:r>
            <a:endParaRPr lang="en-US" dirty="0"/>
          </a:p>
          <a:p>
            <a:r>
              <a:rPr lang="en-US" dirty="0"/>
              <a:t>Q</a:t>
            </a:r>
            <a:r>
              <a:rPr lang="en-US" baseline="-25000" dirty="0"/>
              <a:t>0</a:t>
            </a:r>
            <a:r>
              <a:rPr lang="en-US" dirty="0"/>
              <a:t> &gt; 1.5e10 at all fields</a:t>
            </a:r>
          </a:p>
          <a:p>
            <a:r>
              <a:rPr lang="en-US" dirty="0"/>
              <a:t>Quench at</a:t>
            </a:r>
            <a:r>
              <a:rPr lang="en-US" b="1" dirty="0"/>
              <a:t> 164 </a:t>
            </a:r>
            <a:r>
              <a:rPr lang="en-US" b="1" dirty="0" err="1"/>
              <a:t>mT</a:t>
            </a:r>
            <a:r>
              <a:rPr lang="en-US" b="1" dirty="0"/>
              <a:t> (U = 12 J)</a:t>
            </a:r>
            <a:endParaRPr lang="en-US" dirty="0"/>
          </a:p>
          <a:p>
            <a:r>
              <a:rPr lang="en-US" dirty="0"/>
              <a:t>No x-rays/FE/</a:t>
            </a:r>
            <a:r>
              <a:rPr lang="en-US" dirty="0" err="1"/>
              <a:t>Mping</a:t>
            </a:r>
            <a:endParaRPr lang="en-US" dirty="0"/>
          </a:p>
          <a:p>
            <a:pPr lvl="1"/>
            <a:r>
              <a:rPr lang="en-US" dirty="0"/>
              <a:t>Due to low </a:t>
            </a:r>
            <a:r>
              <a:rPr lang="en-US" dirty="0" err="1"/>
              <a:t>E</a:t>
            </a:r>
            <a:r>
              <a:rPr lang="en-US" baseline="-25000" dirty="0" err="1"/>
              <a:t>surf</a:t>
            </a:r>
            <a:r>
              <a:rPr lang="en-US" dirty="0"/>
              <a:t>/B</a:t>
            </a:r>
            <a:r>
              <a:rPr lang="en-US" baseline="-25000" dirty="0"/>
              <a:t>surf</a:t>
            </a:r>
            <a:endParaRPr lang="en-US" dirty="0"/>
          </a:p>
          <a:p>
            <a:endParaRPr lang="en-US" dirty="0"/>
          </a:p>
          <a:p>
            <a:endParaRPr lang="en-US" b="1" dirty="0">
              <a:solidFill>
                <a:srgbClr val="0070C0"/>
              </a:solidFill>
            </a:endParaRPr>
          </a:p>
        </p:txBody>
      </p:sp>
      <p:sp>
        <p:nvSpPr>
          <p:cNvPr id="3" name="Title 2">
            <a:extLst>
              <a:ext uri="{FF2B5EF4-FFF2-40B4-BE49-F238E27FC236}">
                <a16:creationId xmlns:a16="http://schemas.microsoft.com/office/drawing/2014/main" id="{FA4519EF-D560-C58F-8282-42A8AAFB569D}"/>
              </a:ext>
            </a:extLst>
          </p:cNvPr>
          <p:cNvSpPr>
            <a:spLocks noGrp="1"/>
          </p:cNvSpPr>
          <p:nvPr>
            <p:ph type="title"/>
          </p:nvPr>
        </p:nvSpPr>
        <p:spPr>
          <a:xfrm>
            <a:off x="914398" y="365761"/>
            <a:ext cx="11050623" cy="360458"/>
          </a:xfrm>
        </p:spPr>
        <p:txBody>
          <a:bodyPr/>
          <a:lstStyle/>
          <a:p>
            <a:r>
              <a:rPr lang="en-US" sz="2800" dirty="0"/>
              <a:t>First BCC Test Demonstrates Successful Processing Transfer</a:t>
            </a:r>
          </a:p>
        </p:txBody>
      </p:sp>
      <p:sp>
        <p:nvSpPr>
          <p:cNvPr id="5" name="Slide Number Placeholder 4">
            <a:extLst>
              <a:ext uri="{FF2B5EF4-FFF2-40B4-BE49-F238E27FC236}">
                <a16:creationId xmlns:a16="http://schemas.microsoft.com/office/drawing/2014/main" id="{CD708DA8-8DFC-0183-0F97-388A09E42AB5}"/>
              </a:ext>
            </a:extLst>
          </p:cNvPr>
          <p:cNvSpPr>
            <a:spLocks noGrp="1"/>
          </p:cNvSpPr>
          <p:nvPr>
            <p:ph type="sldNum" sz="quarter" idx="40"/>
          </p:nvPr>
        </p:nvSpPr>
        <p:spPr/>
        <p:txBody>
          <a:bodyPr/>
          <a:lstStyle/>
          <a:p>
            <a:fld id="{F4BAA12D-5F28-3140-935A-44BF4B54B6B6}" type="slidenum">
              <a:rPr lang="en-US" smtClean="0"/>
              <a:pPr/>
              <a:t>7</a:t>
            </a:fld>
            <a:endParaRPr lang="en-US" dirty="0"/>
          </a:p>
        </p:txBody>
      </p:sp>
      <p:sp>
        <p:nvSpPr>
          <p:cNvPr id="4" name="Footer Placeholder 3">
            <a:extLst>
              <a:ext uri="{FF2B5EF4-FFF2-40B4-BE49-F238E27FC236}">
                <a16:creationId xmlns:a16="http://schemas.microsoft.com/office/drawing/2014/main" id="{985B2541-EE84-E74D-06B8-B4786071C0DF}"/>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13" name="TextBox 12">
            <a:extLst>
              <a:ext uri="{FF2B5EF4-FFF2-40B4-BE49-F238E27FC236}">
                <a16:creationId xmlns:a16="http://schemas.microsoft.com/office/drawing/2014/main" id="{F168AD70-6F55-A336-D619-D8E2CB62B613}"/>
              </a:ext>
            </a:extLst>
          </p:cNvPr>
          <p:cNvSpPr txBox="1"/>
          <p:nvPr/>
        </p:nvSpPr>
        <p:spPr>
          <a:xfrm>
            <a:off x="5406612" y="732591"/>
            <a:ext cx="5756058" cy="846386"/>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Q</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of BCC Post Cold EP + 75/120 C</a:t>
            </a:r>
          </a:p>
        </p:txBody>
      </p:sp>
    </p:spTree>
    <p:extLst>
      <p:ext uri="{BB962C8B-B14F-4D97-AF65-F5344CB8AC3E}">
        <p14:creationId xmlns:p14="http://schemas.microsoft.com/office/powerpoint/2010/main" val="293985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5BFB7-12DB-6877-BED8-BA550F45DB8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D255D5A-A580-93CE-89D3-46B2E244A0DA}"/>
              </a:ext>
            </a:extLst>
          </p:cNvPr>
          <p:cNvPicPr>
            <a:picLocks noChangeAspect="1"/>
          </p:cNvPicPr>
          <p:nvPr/>
        </p:nvPicPr>
        <p:blipFill>
          <a:blip r:embed="rId3"/>
          <a:stretch>
            <a:fillRect/>
          </a:stretch>
        </p:blipFill>
        <p:spPr>
          <a:xfrm>
            <a:off x="4831675" y="1285300"/>
            <a:ext cx="6905932" cy="5206939"/>
          </a:xfrm>
          <a:prstGeom prst="rect">
            <a:avLst/>
          </a:prstGeom>
        </p:spPr>
      </p:pic>
      <p:sp>
        <p:nvSpPr>
          <p:cNvPr id="2" name="Text Placeholder 1">
            <a:extLst>
              <a:ext uri="{FF2B5EF4-FFF2-40B4-BE49-F238E27FC236}">
                <a16:creationId xmlns:a16="http://schemas.microsoft.com/office/drawing/2014/main" id="{B6CFC162-ABBF-C488-9A72-3E16DEF7AC4A}"/>
              </a:ext>
            </a:extLst>
          </p:cNvPr>
          <p:cNvSpPr>
            <a:spLocks noGrp="1"/>
          </p:cNvSpPr>
          <p:nvPr>
            <p:ph type="body" sz="quarter" idx="10"/>
          </p:nvPr>
        </p:nvSpPr>
        <p:spPr>
          <a:xfrm>
            <a:off x="522245" y="1166331"/>
            <a:ext cx="3834876" cy="3687771"/>
          </a:xfrm>
        </p:spPr>
        <p:txBody>
          <a:bodyPr/>
          <a:lstStyle/>
          <a:p>
            <a:pPr marL="0" indent="0">
              <a:buNone/>
            </a:pPr>
            <a:r>
              <a:rPr lang="en-US" b="1" dirty="0">
                <a:solidFill>
                  <a:srgbClr val="FF0000"/>
                </a:solidFill>
              </a:rPr>
              <a:t>T = 2 K</a:t>
            </a:r>
            <a:endParaRPr lang="en-US" dirty="0"/>
          </a:p>
          <a:p>
            <a:r>
              <a:rPr lang="en-US" dirty="0"/>
              <a:t>Q</a:t>
            </a:r>
            <a:r>
              <a:rPr lang="en-US" baseline="-25000" dirty="0"/>
              <a:t>0</a:t>
            </a:r>
            <a:r>
              <a:rPr lang="en-US" dirty="0"/>
              <a:t> &gt; 1.5e10 at all fields</a:t>
            </a:r>
          </a:p>
          <a:p>
            <a:r>
              <a:rPr lang="en-US" dirty="0"/>
              <a:t>Quench at</a:t>
            </a:r>
            <a:r>
              <a:rPr lang="en-US" b="1" dirty="0"/>
              <a:t> 164 </a:t>
            </a:r>
            <a:r>
              <a:rPr lang="en-US" b="1" dirty="0" err="1"/>
              <a:t>mT</a:t>
            </a:r>
            <a:r>
              <a:rPr lang="en-US" b="1" dirty="0"/>
              <a:t> (U = 12 J)</a:t>
            </a:r>
            <a:endParaRPr lang="en-US" dirty="0"/>
          </a:p>
          <a:p>
            <a:r>
              <a:rPr lang="en-US" dirty="0"/>
              <a:t>No x-rays/FE/</a:t>
            </a:r>
            <a:r>
              <a:rPr lang="en-US" dirty="0" err="1"/>
              <a:t>Mping</a:t>
            </a:r>
            <a:endParaRPr lang="en-US" dirty="0"/>
          </a:p>
          <a:p>
            <a:pPr lvl="1"/>
            <a:r>
              <a:rPr lang="en-US" dirty="0"/>
              <a:t>Due to low </a:t>
            </a:r>
            <a:r>
              <a:rPr lang="en-US" dirty="0" err="1"/>
              <a:t>E</a:t>
            </a:r>
            <a:r>
              <a:rPr lang="en-US" baseline="-25000" dirty="0" err="1"/>
              <a:t>surf</a:t>
            </a:r>
            <a:r>
              <a:rPr lang="en-US" dirty="0"/>
              <a:t>/B</a:t>
            </a:r>
            <a:r>
              <a:rPr lang="en-US" baseline="-25000" dirty="0"/>
              <a:t>surf</a:t>
            </a:r>
            <a:endParaRPr lang="en-US" dirty="0"/>
          </a:p>
          <a:p>
            <a:pPr marL="0" indent="0">
              <a:buNone/>
            </a:pPr>
            <a:r>
              <a:rPr lang="en-US" b="1" dirty="0">
                <a:solidFill>
                  <a:srgbClr val="0070C0"/>
                </a:solidFill>
              </a:rPr>
              <a:t>T = 1.44 K</a:t>
            </a:r>
          </a:p>
          <a:p>
            <a:r>
              <a:rPr lang="en-US" dirty="0"/>
              <a:t>Q</a:t>
            </a:r>
            <a:r>
              <a:rPr lang="en-US" baseline="-25000" dirty="0"/>
              <a:t>0</a:t>
            </a:r>
            <a:r>
              <a:rPr lang="en-US" dirty="0"/>
              <a:t> &gt; 1e11 at moderate B</a:t>
            </a:r>
            <a:r>
              <a:rPr lang="en-US" baseline="-25000" dirty="0"/>
              <a:t>p</a:t>
            </a:r>
            <a:endParaRPr lang="en-US" dirty="0"/>
          </a:p>
          <a:p>
            <a:r>
              <a:rPr lang="en-US" dirty="0"/>
              <a:t>Quench at </a:t>
            </a:r>
            <a:r>
              <a:rPr lang="en-US" b="1" dirty="0">
                <a:solidFill>
                  <a:schemeClr val="tx2">
                    <a:lumMod val="75000"/>
                    <a:lumOff val="25000"/>
                  </a:schemeClr>
                </a:solidFill>
              </a:rPr>
              <a:t>197 </a:t>
            </a:r>
            <a:r>
              <a:rPr lang="en-US" b="1" dirty="0" err="1">
                <a:solidFill>
                  <a:schemeClr val="tx2">
                    <a:lumMod val="75000"/>
                    <a:lumOff val="25000"/>
                  </a:schemeClr>
                </a:solidFill>
              </a:rPr>
              <a:t>mT</a:t>
            </a:r>
            <a:r>
              <a:rPr lang="en-US" b="1" dirty="0">
                <a:solidFill>
                  <a:schemeClr val="tx2">
                    <a:lumMod val="75000"/>
                    <a:lumOff val="25000"/>
                  </a:schemeClr>
                </a:solidFill>
              </a:rPr>
              <a:t> (U = 17.3 J)</a:t>
            </a:r>
            <a:r>
              <a:rPr lang="en-US" dirty="0">
                <a:solidFill>
                  <a:schemeClr val="tx2">
                    <a:lumMod val="75000"/>
                    <a:lumOff val="25000"/>
                  </a:schemeClr>
                </a:solidFill>
              </a:rPr>
              <a:t>!</a:t>
            </a:r>
          </a:p>
          <a:p>
            <a:r>
              <a:rPr lang="en-US" dirty="0"/>
              <a:t>No x-rays/FE/</a:t>
            </a:r>
            <a:r>
              <a:rPr lang="en-US" dirty="0" err="1"/>
              <a:t>MPing</a:t>
            </a:r>
            <a:endParaRPr lang="en-US" dirty="0"/>
          </a:p>
          <a:p>
            <a:endParaRPr lang="en-US" b="1" dirty="0">
              <a:solidFill>
                <a:srgbClr val="0070C0"/>
              </a:solidFill>
            </a:endParaRPr>
          </a:p>
        </p:txBody>
      </p:sp>
      <p:sp>
        <p:nvSpPr>
          <p:cNvPr id="3" name="Title 2">
            <a:extLst>
              <a:ext uri="{FF2B5EF4-FFF2-40B4-BE49-F238E27FC236}">
                <a16:creationId xmlns:a16="http://schemas.microsoft.com/office/drawing/2014/main" id="{371A94E9-5999-9016-C7DA-A1A149D1390F}"/>
              </a:ext>
            </a:extLst>
          </p:cNvPr>
          <p:cNvSpPr>
            <a:spLocks noGrp="1"/>
          </p:cNvSpPr>
          <p:nvPr>
            <p:ph type="title"/>
          </p:nvPr>
        </p:nvSpPr>
        <p:spPr>
          <a:xfrm>
            <a:off x="914398" y="365761"/>
            <a:ext cx="11050623" cy="360458"/>
          </a:xfrm>
        </p:spPr>
        <p:txBody>
          <a:bodyPr/>
          <a:lstStyle/>
          <a:p>
            <a:r>
              <a:rPr lang="en-US" sz="2800" dirty="0"/>
              <a:t>First BCC Test Demonstrates Successful Processing Transfer</a:t>
            </a:r>
          </a:p>
        </p:txBody>
      </p:sp>
      <p:sp>
        <p:nvSpPr>
          <p:cNvPr id="5" name="Slide Number Placeholder 4">
            <a:extLst>
              <a:ext uri="{FF2B5EF4-FFF2-40B4-BE49-F238E27FC236}">
                <a16:creationId xmlns:a16="http://schemas.microsoft.com/office/drawing/2014/main" id="{3EF7FF2B-A9AA-0648-655F-1B9A146A861B}"/>
              </a:ext>
            </a:extLst>
          </p:cNvPr>
          <p:cNvSpPr>
            <a:spLocks noGrp="1"/>
          </p:cNvSpPr>
          <p:nvPr>
            <p:ph type="sldNum" sz="quarter" idx="40"/>
          </p:nvPr>
        </p:nvSpPr>
        <p:spPr/>
        <p:txBody>
          <a:bodyPr/>
          <a:lstStyle/>
          <a:p>
            <a:fld id="{F4BAA12D-5F28-3140-935A-44BF4B54B6B6}" type="slidenum">
              <a:rPr lang="en-US" smtClean="0"/>
              <a:pPr/>
              <a:t>8</a:t>
            </a:fld>
            <a:endParaRPr lang="en-US" dirty="0"/>
          </a:p>
        </p:txBody>
      </p:sp>
      <p:sp>
        <p:nvSpPr>
          <p:cNvPr id="4" name="Footer Placeholder 3">
            <a:extLst>
              <a:ext uri="{FF2B5EF4-FFF2-40B4-BE49-F238E27FC236}">
                <a16:creationId xmlns:a16="http://schemas.microsoft.com/office/drawing/2014/main" id="{65B07DC1-69CE-73CA-F4F3-82C1FEF2F640}"/>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13" name="TextBox 12">
            <a:extLst>
              <a:ext uri="{FF2B5EF4-FFF2-40B4-BE49-F238E27FC236}">
                <a16:creationId xmlns:a16="http://schemas.microsoft.com/office/drawing/2014/main" id="{4F9682B6-3225-523D-30F3-8B8C72497B0C}"/>
              </a:ext>
            </a:extLst>
          </p:cNvPr>
          <p:cNvSpPr txBox="1"/>
          <p:nvPr/>
        </p:nvSpPr>
        <p:spPr>
          <a:xfrm>
            <a:off x="5406612" y="732591"/>
            <a:ext cx="5756058" cy="846386"/>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Q</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of BCC Post Cold EP + 75/120 C</a:t>
            </a:r>
          </a:p>
        </p:txBody>
      </p:sp>
      <p:sp>
        <p:nvSpPr>
          <p:cNvPr id="18" name="TextBox 17">
            <a:extLst>
              <a:ext uri="{FF2B5EF4-FFF2-40B4-BE49-F238E27FC236}">
                <a16:creationId xmlns:a16="http://schemas.microsoft.com/office/drawing/2014/main" id="{46475D49-20B4-CF77-007C-52226CB4B8D6}"/>
              </a:ext>
            </a:extLst>
          </p:cNvPr>
          <p:cNvSpPr txBox="1"/>
          <p:nvPr/>
        </p:nvSpPr>
        <p:spPr>
          <a:xfrm>
            <a:off x="519273" y="4995760"/>
            <a:ext cx="4312402" cy="1015663"/>
          </a:xfrm>
          <a:prstGeom prst="rect">
            <a:avLst/>
          </a:prstGeom>
          <a:solidFill>
            <a:srgbClr val="FFC000"/>
          </a:solidFill>
          <a:ln>
            <a:solidFill>
              <a:srgbClr val="000000"/>
            </a:solidFill>
          </a:ln>
        </p:spPr>
        <p:txBody>
          <a:bodyPr wrap="square">
            <a:spAutoFit/>
          </a:bodyPr>
          <a:lstStyle/>
          <a:p>
            <a:pPr algn="ctr"/>
            <a:r>
              <a:rPr lang="en-US" sz="2000" b="1" dirty="0">
                <a:solidFill>
                  <a:schemeClr val="tx1">
                    <a:lumMod val="50000"/>
                  </a:schemeClr>
                </a:solidFill>
              </a:rPr>
              <a:t>Near 200 </a:t>
            </a:r>
            <a:r>
              <a:rPr lang="en-US" sz="2000" b="1" dirty="0" err="1">
                <a:solidFill>
                  <a:schemeClr val="tx1">
                    <a:lumMod val="50000"/>
                  </a:schemeClr>
                </a:solidFill>
              </a:rPr>
              <a:t>mT</a:t>
            </a:r>
            <a:r>
              <a:rPr lang="en-US" sz="2000" b="1" dirty="0">
                <a:solidFill>
                  <a:schemeClr val="tx1">
                    <a:lumMod val="50000"/>
                  </a:schemeClr>
                </a:solidFill>
              </a:rPr>
              <a:t> operation achieved without field emission or </a:t>
            </a:r>
            <a:r>
              <a:rPr lang="en-US" sz="2000" b="1" dirty="0" err="1">
                <a:solidFill>
                  <a:schemeClr val="tx1">
                    <a:lumMod val="50000"/>
                  </a:schemeClr>
                </a:solidFill>
              </a:rPr>
              <a:t>multipacting</a:t>
            </a:r>
            <a:r>
              <a:rPr lang="en-US" sz="2000" b="1" dirty="0">
                <a:solidFill>
                  <a:schemeClr val="tx1">
                    <a:lumMod val="50000"/>
                  </a:schemeClr>
                </a:solidFill>
              </a:rPr>
              <a:t> in the first test.</a:t>
            </a:r>
          </a:p>
        </p:txBody>
      </p:sp>
    </p:spTree>
    <p:extLst>
      <p:ext uri="{BB962C8B-B14F-4D97-AF65-F5344CB8AC3E}">
        <p14:creationId xmlns:p14="http://schemas.microsoft.com/office/powerpoint/2010/main" val="23132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2645-9EAD-ABEF-3627-837F346AC8A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F98AA29-2762-23B6-DD6D-EA6C75DA9793}"/>
              </a:ext>
            </a:extLst>
          </p:cNvPr>
          <p:cNvPicPr>
            <a:picLocks noChangeAspect="1"/>
          </p:cNvPicPr>
          <p:nvPr/>
        </p:nvPicPr>
        <p:blipFill>
          <a:blip r:embed="rId2"/>
          <a:stretch>
            <a:fillRect/>
          </a:stretch>
        </p:blipFill>
        <p:spPr>
          <a:xfrm>
            <a:off x="212401" y="1674880"/>
            <a:ext cx="6420906" cy="4519313"/>
          </a:xfrm>
          <a:prstGeom prst="rect">
            <a:avLst/>
          </a:prstGeom>
        </p:spPr>
      </p:pic>
      <p:sp>
        <p:nvSpPr>
          <p:cNvPr id="3" name="Title 2">
            <a:extLst>
              <a:ext uri="{FF2B5EF4-FFF2-40B4-BE49-F238E27FC236}">
                <a16:creationId xmlns:a16="http://schemas.microsoft.com/office/drawing/2014/main" id="{BF21BA0D-331F-87BE-7605-47639C1CC456}"/>
              </a:ext>
            </a:extLst>
          </p:cNvPr>
          <p:cNvSpPr>
            <a:spLocks noGrp="1"/>
          </p:cNvSpPr>
          <p:nvPr>
            <p:ph type="title"/>
          </p:nvPr>
        </p:nvSpPr>
        <p:spPr>
          <a:xfrm>
            <a:off x="904670" y="414399"/>
            <a:ext cx="10925380" cy="433527"/>
          </a:xfrm>
        </p:spPr>
        <p:txBody>
          <a:bodyPr/>
          <a:lstStyle/>
          <a:p>
            <a:r>
              <a:rPr lang="en-US" sz="2800" dirty="0"/>
              <a:t>Benchmarking BCC Against In-Situ Baked TESLA Cavities</a:t>
            </a:r>
          </a:p>
        </p:txBody>
      </p:sp>
      <p:sp>
        <p:nvSpPr>
          <p:cNvPr id="5" name="Slide Number Placeholder 4">
            <a:extLst>
              <a:ext uri="{FF2B5EF4-FFF2-40B4-BE49-F238E27FC236}">
                <a16:creationId xmlns:a16="http://schemas.microsoft.com/office/drawing/2014/main" id="{2A9344FE-C551-8D8A-8FD3-AB3A84962304}"/>
              </a:ext>
            </a:extLst>
          </p:cNvPr>
          <p:cNvSpPr>
            <a:spLocks noGrp="1"/>
          </p:cNvSpPr>
          <p:nvPr>
            <p:ph type="sldNum" sz="quarter" idx="40"/>
          </p:nvPr>
        </p:nvSpPr>
        <p:spPr/>
        <p:txBody>
          <a:bodyPr/>
          <a:lstStyle/>
          <a:p>
            <a:fld id="{F4BAA12D-5F28-3140-935A-44BF4B54B6B6}" type="slidenum">
              <a:rPr lang="en-US" smtClean="0"/>
              <a:pPr/>
              <a:t>9</a:t>
            </a:fld>
            <a:endParaRPr lang="en-US" dirty="0"/>
          </a:p>
        </p:txBody>
      </p:sp>
      <p:sp>
        <p:nvSpPr>
          <p:cNvPr id="12" name="TextBox 11">
            <a:extLst>
              <a:ext uri="{FF2B5EF4-FFF2-40B4-BE49-F238E27FC236}">
                <a16:creationId xmlns:a16="http://schemas.microsoft.com/office/drawing/2014/main" id="{500001D3-0A08-972B-EB8D-C63AA6D8E46E}"/>
              </a:ext>
            </a:extLst>
          </p:cNvPr>
          <p:cNvSpPr txBox="1"/>
          <p:nvPr/>
        </p:nvSpPr>
        <p:spPr>
          <a:xfrm>
            <a:off x="1043546" y="813577"/>
            <a:ext cx="5589761" cy="1138773"/>
          </a:xfrm>
          <a:prstGeom prst="rect">
            <a:avLst/>
          </a:prstGeom>
          <a:noFill/>
        </p:spPr>
        <p:txBody>
          <a:bodyPr wrap="square" lIns="365760" tIns="274320" rIns="365760" bIns="274320" rtlCol="0">
            <a:spAutoFit/>
          </a:bodyPr>
          <a:lstStyle/>
          <a:p>
            <a:pPr algn="ctr">
              <a:spcAft>
                <a:spcPts val="800"/>
              </a:spcAft>
            </a:pPr>
            <a:r>
              <a:rPr lang="en-US" sz="1900" b="1" dirty="0">
                <a:solidFill>
                  <a:schemeClr val="tx1">
                    <a:lumMod val="50000"/>
                  </a:schemeClr>
                </a:solidFill>
                <a:latin typeface="Helvetica" pitchFamily="2" charset="0"/>
              </a:rPr>
              <a:t>Q</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vs B</a:t>
            </a:r>
            <a:r>
              <a:rPr lang="en-US" sz="1900" b="1" baseline="-25000" dirty="0">
                <a:solidFill>
                  <a:schemeClr val="tx1">
                    <a:lumMod val="50000"/>
                  </a:schemeClr>
                </a:solidFill>
                <a:latin typeface="Helvetica" pitchFamily="2" charset="0"/>
              </a:rPr>
              <a:t>p</a:t>
            </a:r>
            <a:r>
              <a:rPr lang="en-US" sz="1900" b="1" dirty="0">
                <a:solidFill>
                  <a:schemeClr val="tx1">
                    <a:lumMod val="50000"/>
                  </a:schemeClr>
                </a:solidFill>
                <a:latin typeface="Helvetica" pitchFamily="2" charset="0"/>
              </a:rPr>
              <a:t> of Cavities with Various f</a:t>
            </a:r>
            <a:r>
              <a:rPr lang="en-US" sz="1900" b="1" baseline="-25000" dirty="0">
                <a:solidFill>
                  <a:schemeClr val="tx1">
                    <a:lumMod val="50000"/>
                  </a:schemeClr>
                </a:solidFill>
                <a:latin typeface="Helvetica" pitchFamily="2" charset="0"/>
              </a:rPr>
              <a:t>0</a:t>
            </a:r>
            <a:r>
              <a:rPr lang="en-US" sz="1900" b="1" dirty="0">
                <a:solidFill>
                  <a:schemeClr val="tx1">
                    <a:lumMod val="50000"/>
                  </a:schemeClr>
                </a:solidFill>
                <a:latin typeface="Helvetica" pitchFamily="2" charset="0"/>
              </a:rPr>
              <a:t> Post Cold EP + </a:t>
            </a:r>
            <a:r>
              <a:rPr lang="en-US" sz="1900" b="1" i="1" dirty="0">
                <a:solidFill>
                  <a:schemeClr val="tx1">
                    <a:lumMod val="50000"/>
                  </a:schemeClr>
                </a:solidFill>
                <a:latin typeface="Helvetica" pitchFamily="2" charset="0"/>
              </a:rPr>
              <a:t>in situ </a:t>
            </a:r>
            <a:r>
              <a:rPr lang="en-US" sz="1900" b="1" dirty="0">
                <a:solidFill>
                  <a:schemeClr val="tx1">
                    <a:lumMod val="50000"/>
                  </a:schemeClr>
                </a:solidFill>
                <a:latin typeface="Helvetica" pitchFamily="2" charset="0"/>
              </a:rPr>
              <a:t>Baking</a:t>
            </a:r>
          </a:p>
        </p:txBody>
      </p:sp>
      <p:sp>
        <p:nvSpPr>
          <p:cNvPr id="7" name="Footer Placeholder 6">
            <a:extLst>
              <a:ext uri="{FF2B5EF4-FFF2-40B4-BE49-F238E27FC236}">
                <a16:creationId xmlns:a16="http://schemas.microsoft.com/office/drawing/2014/main" id="{306095AC-47DF-D4BA-1095-6F1B3D00C36E}"/>
              </a:ext>
            </a:extLst>
          </p:cNvPr>
          <p:cNvSpPr>
            <a:spLocks noGrp="1"/>
          </p:cNvSpPr>
          <p:nvPr>
            <p:ph type="ftr" sz="quarter" idx="39"/>
          </p:nvPr>
        </p:nvSpPr>
        <p:spPr/>
        <p:txBody>
          <a:bodyPr/>
          <a:lstStyle/>
          <a:p>
            <a:pPr>
              <a:defRPr/>
            </a:pPr>
            <a:r>
              <a:rPr lang="en-US"/>
              <a:t>D. Bafia | TTC'2026, CEA-CNRS-Universite Paris Saclay</a:t>
            </a:r>
            <a:endParaRPr lang="en-US" dirty="0"/>
          </a:p>
        </p:txBody>
      </p:sp>
      <p:sp>
        <p:nvSpPr>
          <p:cNvPr id="10" name="TextBox 9">
            <a:extLst>
              <a:ext uri="{FF2B5EF4-FFF2-40B4-BE49-F238E27FC236}">
                <a16:creationId xmlns:a16="http://schemas.microsoft.com/office/drawing/2014/main" id="{FDA2EB1A-4C09-4CFF-6960-7156A921122A}"/>
              </a:ext>
            </a:extLst>
          </p:cNvPr>
          <p:cNvSpPr txBox="1"/>
          <p:nvPr/>
        </p:nvSpPr>
        <p:spPr>
          <a:xfrm>
            <a:off x="4032825" y="4383285"/>
            <a:ext cx="586027" cy="523220"/>
          </a:xfrm>
          <a:prstGeom prst="rect">
            <a:avLst/>
          </a:prstGeom>
          <a:noFill/>
        </p:spPr>
        <p:txBody>
          <a:bodyPr wrap="square" lIns="0" tIns="0" rIns="0" bIns="91440" rtlCol="0">
            <a:spAutoFit/>
          </a:bodyPr>
          <a:lstStyle/>
          <a:p>
            <a:pPr algn="ctr">
              <a:spcAft>
                <a:spcPts val="800"/>
              </a:spcAft>
            </a:pPr>
            <a:r>
              <a:rPr lang="en-US" sz="1400" b="1" dirty="0">
                <a:solidFill>
                  <a:srgbClr val="FF0000"/>
                </a:solidFill>
                <a:latin typeface="Helvetica" pitchFamily="2" charset="0"/>
              </a:rPr>
              <a:t>BCC   2 GHz</a:t>
            </a:r>
          </a:p>
        </p:txBody>
      </p:sp>
      <p:cxnSp>
        <p:nvCxnSpPr>
          <p:cNvPr id="11" name="Straight Arrow Connector 10">
            <a:extLst>
              <a:ext uri="{FF2B5EF4-FFF2-40B4-BE49-F238E27FC236}">
                <a16:creationId xmlns:a16="http://schemas.microsoft.com/office/drawing/2014/main" id="{C75E113B-8758-D15A-2AF3-B8D4BCEED83F}"/>
              </a:ext>
            </a:extLst>
          </p:cNvPr>
          <p:cNvCxnSpPr>
            <a:cxnSpLocks/>
            <a:stCxn id="10" idx="1"/>
          </p:cNvCxnSpPr>
          <p:nvPr/>
        </p:nvCxnSpPr>
        <p:spPr>
          <a:xfrm flipH="1" flipV="1">
            <a:off x="3673917" y="4276621"/>
            <a:ext cx="358908" cy="36827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22115F32-1454-2FB7-9FD1-86C0748CF852}"/>
              </a:ext>
            </a:extLst>
          </p:cNvPr>
          <p:cNvCxnSpPr>
            <a:cxnSpLocks/>
          </p:cNvCxnSpPr>
          <p:nvPr/>
        </p:nvCxnSpPr>
        <p:spPr>
          <a:xfrm flipV="1">
            <a:off x="5992196" y="2768044"/>
            <a:ext cx="0" cy="305560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295AA6A-E07B-A586-2AC3-155ACA1E0406}"/>
              </a:ext>
            </a:extLst>
          </p:cNvPr>
          <p:cNvSpPr txBox="1"/>
          <p:nvPr/>
        </p:nvSpPr>
        <p:spPr>
          <a:xfrm>
            <a:off x="4618852" y="5675035"/>
            <a:ext cx="2584674" cy="1046440"/>
          </a:xfrm>
          <a:prstGeom prst="rect">
            <a:avLst/>
          </a:prstGeom>
          <a:noFill/>
        </p:spPr>
        <p:txBody>
          <a:bodyPr wrap="square" lIns="365760" tIns="274320" rIns="365760" bIns="274320" rtlCol="0">
            <a:spAutoFit/>
          </a:bodyPr>
          <a:lstStyle/>
          <a:p>
            <a:pPr algn="ctr">
              <a:spcAft>
                <a:spcPts val="800"/>
              </a:spcAft>
            </a:pPr>
            <a:r>
              <a:rPr lang="en-US" sz="1600" dirty="0">
                <a:solidFill>
                  <a:srgbClr val="FF0000"/>
                </a:solidFill>
                <a:latin typeface="Helvetica" pitchFamily="2" charset="0"/>
              </a:rPr>
              <a:t>Quench at 1.45 K for 2 GHz BCC</a:t>
            </a:r>
          </a:p>
        </p:txBody>
      </p:sp>
    </p:spTree>
    <p:extLst>
      <p:ext uri="{BB962C8B-B14F-4D97-AF65-F5344CB8AC3E}">
        <p14:creationId xmlns:p14="http://schemas.microsoft.com/office/powerpoint/2010/main" val="1270925445"/>
      </p:ext>
    </p:extLst>
  </p:cSld>
  <p:clrMapOvr>
    <a:masterClrMapping/>
  </p:clrMapOvr>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4117714B-0F1D-FE4E-83D7-6E0F2E80C71C}" vid="{E08E9805-09EA-E442-BC7A-39F9B35BE742}"/>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4117714B-0F1D-FE4E-83D7-6E0F2E80C71C}" vid="{1B434EB7-C851-D64F-B5FB-282E00DDE6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Bafia-CERN-ATS_Seminar</Template>
  <TotalTime>1277</TotalTime>
  <Words>1494</Words>
  <Application>Microsoft Office PowerPoint</Application>
  <PresentationFormat>Widescreen</PresentationFormat>
  <Paragraphs>246</Paragraphs>
  <Slides>19</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Cambria Math</vt:lpstr>
      <vt:lpstr>Helvetica</vt:lpstr>
      <vt:lpstr>Times New Roman</vt:lpstr>
      <vt:lpstr>Wingdings</vt:lpstr>
      <vt:lpstr>Content Slides</vt:lpstr>
      <vt:lpstr>Section Title and Agenda Slides</vt:lpstr>
      <vt:lpstr>Extending High-Q / High-Gradient Processing to a Novel SRF Cavity Geometry: The Barrel Cell Cavity</vt:lpstr>
      <vt:lpstr>Extending High-Q / High-Gradient Processing to a Novel SRF Geometry</vt:lpstr>
      <vt:lpstr>Selecting a High-Performance Processing Strategy for the BCC</vt:lpstr>
      <vt:lpstr>Preparing the BCC for High-Gradient Processing</vt:lpstr>
      <vt:lpstr>Developing an EP Strategy for the BCC</vt:lpstr>
      <vt:lpstr>Applying the Cold EP + Modified Bake Treatment</vt:lpstr>
      <vt:lpstr>First BCC Test Demonstrates Successful Processing Transfer</vt:lpstr>
      <vt:lpstr>First BCC Test Demonstrates Successful Processing Transfer</vt:lpstr>
      <vt:lpstr>Benchmarking BCC Against In-Situ Baked TESLA Cavities</vt:lpstr>
      <vt:lpstr>Benchmarking BCC Against In-Situ Baked TESLA Cavities</vt:lpstr>
      <vt:lpstr>Comparing RBCS Across f0 and Geometries</vt:lpstr>
      <vt:lpstr>Comparing RBCS Across f0 and Geometries</vt:lpstr>
      <vt:lpstr>Comparing Rres Across f0 and Geometries</vt:lpstr>
      <vt:lpstr>Conclusions</vt:lpstr>
      <vt:lpstr>Acknowledgements</vt:lpstr>
      <vt:lpstr>Thank you!</vt:lpstr>
      <vt:lpstr>Backup</vt:lpstr>
      <vt:lpstr>Cavity Metric Calculations</vt:lpstr>
      <vt:lpstr>380 GeV CLIC DR parameters (PRAB22, 091601)</vt:lpstr>
    </vt:vector>
  </TitlesOfParts>
  <Company>Fermi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Bafia</dc:creator>
  <cp:lastModifiedBy>Daniel Bafia</cp:lastModifiedBy>
  <cp:revision>3</cp:revision>
  <dcterms:created xsi:type="dcterms:W3CDTF">2026-06-02T20:04:06Z</dcterms:created>
  <dcterms:modified xsi:type="dcterms:W3CDTF">2026-06-05T19:15:01Z</dcterms:modified>
</cp:coreProperties>
</file>