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70" r:id="rId4"/>
  </p:sldMasterIdLst>
  <p:notesMasterIdLst>
    <p:notesMasterId r:id="rId15"/>
  </p:notesMasterIdLst>
  <p:sldIdLst>
    <p:sldId id="289" r:id="rId5"/>
    <p:sldId id="280" r:id="rId6"/>
    <p:sldId id="306" r:id="rId7"/>
    <p:sldId id="304" r:id="rId8"/>
    <p:sldId id="307" r:id="rId9"/>
    <p:sldId id="295" r:id="rId10"/>
    <p:sldId id="308" r:id="rId11"/>
    <p:sldId id="296" r:id="rId12"/>
    <p:sldId id="299" r:id="rId13"/>
    <p:sldId id="272" r:id="rId14"/>
  </p:sldIdLst>
  <p:sldSz cx="12192000" cy="6858000"/>
  <p:notesSz cx="6858000" cy="9144000"/>
  <p:embeddedFontLst>
    <p:embeddedFont>
      <p:font typeface="Cambria Math" panose="02040503050406030204" pitchFamily="18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1230"/>
    <a:srgbClr val="1400DE"/>
    <a:srgbClr val="DDDD00"/>
    <a:srgbClr val="73DF00"/>
    <a:srgbClr val="DF5801"/>
    <a:srgbClr val="DE0E00"/>
    <a:srgbClr val="9700DE"/>
    <a:srgbClr val="0066DD"/>
    <a:srgbClr val="7F07C6"/>
    <a:srgbClr val="C312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46" autoAdjust="0"/>
    <p:restoredTop sz="88036" autoAdjust="0"/>
  </p:normalViewPr>
  <p:slideViewPr>
    <p:cSldViewPr snapToGrid="0">
      <p:cViewPr varScale="1">
        <p:scale>
          <a:sx n="50" d="100"/>
          <a:sy n="50" d="100"/>
        </p:scale>
        <p:origin x="53" y="7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DDC30C42-F1EA-EA44-9613-5E7947EE8325}" type="datetimeFigureOut">
              <a:rPr lang="en-US" smtClean="0"/>
              <a:pPr/>
              <a:t>6/4/2026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493BBF43-A868-D94C-A9CC-39C296714D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674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16C7AA-86AD-BEB3-BF4C-54F9FAF3F5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A6DA5A-5942-5391-17F4-CC5604FF4D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894558-4C39-B51D-662D-EBC000912F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F6D029-F3FF-09D9-212B-90FD668CEB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3BBF43-A868-D94C-A9CC-39C296714D2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8942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3BBF43-A868-D94C-A9CC-39C296714D2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635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3BBF43-A868-D94C-A9CC-39C296714D2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21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FE906D-F54E-BBDD-A609-9A170F4B8E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B6F040-BEC3-2EB9-6447-CAA1EB65C7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0B3926-C243-E57F-56C3-E15BEF081C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CB4F38-0780-599D-C207-617774DF83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3BBF43-A868-D94C-A9CC-39C296714D2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199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FE906D-F54E-BBDD-A609-9A170F4B8E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B6F040-BEC3-2EB9-6447-CAA1EB65C7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0B3926-C243-E57F-56C3-E15BEF081C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CB4F38-0780-599D-C207-617774DF83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3BBF43-A868-D94C-A9CC-39C296714D2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51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EAD52A-4A13-FAAE-80D1-218247FF6E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8A0D96-268A-CEA4-6D07-2E8DCB3B1B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9B748F-8959-8A6A-0189-1D52A1EE25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494D59-5597-DEE8-8238-DF8890BFE1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3BBF43-A868-D94C-A9CC-39C296714D2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308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649FDD-F3C7-EA4E-D33A-6BAB701663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C3A41B-B068-9821-38CA-C36EF0EF7C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095473-A1A1-0411-F71C-CA5AEF9E8F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endParaRPr lang="en-US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C55442-BA97-AD19-13B8-D15F624CD5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3BBF43-A868-D94C-A9CC-39C296714D2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7637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7E7460-E83B-2075-E65D-DED527A612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63911A-E7A5-222C-C9DD-20DD929DE2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A41B01-B428-4824-EBE2-41C17EE435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28C67-ED0C-74D5-7610-6880DE1261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3BBF43-A868-D94C-A9CC-39C296714D2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775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9EFE49-6EA4-BEC6-8A84-28FD4D7896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680FCD-78A1-435B-8095-D990D2458B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541BC9-C881-B746-1CE5-BF4AD1D61B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96C94B-A81C-1FE5-2751-F7AEE53EE2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3BBF43-A868-D94C-A9CC-39C296714D2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1386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D1E7E7-341C-B628-372A-2D973DF6F6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D9A102-D6C6-BC25-8A98-0505011FDB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01CAF9-CCAC-54E3-905F-69991641FD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54B111-C7B3-F30F-BC52-37C2D6DF41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3BBF43-A868-D94C-A9CC-39C296714D2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530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5BF14DA4-6BD3-41D0-ED7B-F5CF63D8E02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87975" y="0"/>
            <a:ext cx="6804025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795D8-36C7-9AC6-7BB0-2FA187F49B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417" y="2125014"/>
            <a:ext cx="6297984" cy="919032"/>
          </a:xfrm>
        </p:spPr>
        <p:txBody>
          <a:bodyPr anchor="b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76DAF6-7FAD-3329-1F2F-26D428433E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416" y="3047266"/>
            <a:ext cx="6559241" cy="529861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5E06F63-AE6B-E540-C04D-8905B2EFD5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96963" y="4244658"/>
            <a:ext cx="5999008" cy="529861"/>
          </a:xfrm>
        </p:spPr>
        <p:txBody>
          <a:bodyPr>
            <a:noAutofit/>
          </a:bodyPr>
          <a:lstStyle>
            <a:lvl1pPr marL="0" indent="0" algn="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BCBF152-3CD9-3B8D-5C6A-83D9FE6F56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6963" y="4775200"/>
            <a:ext cx="5999162" cy="501650"/>
          </a:xfrm>
        </p:spPr>
        <p:txBody>
          <a:bodyPr>
            <a:noAutofit/>
          </a:bodyPr>
          <a:lstStyle>
            <a:lvl1pPr marL="0" indent="0" algn="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4607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1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D567A-C123-96A9-1DD3-17C276C7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6796" y="665018"/>
            <a:ext cx="5945204" cy="44888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25B193-7653-FA58-7C69-56865C4DF7B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A65267B-D68D-AD5F-98C2-6810944CC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5785319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0D2211A-9B16-224E-FFC5-4225BAB41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3" y="1319201"/>
            <a:ext cx="5785319" cy="489143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Footer Placeholder 5">
            <a:extLst>
              <a:ext uri="{FF2B5EF4-FFF2-40B4-BE49-F238E27FC236}">
                <a16:creationId xmlns:a16="http://schemas.microsoft.com/office/drawing/2014/main" id="{AA5FB620-142D-2BE0-8116-9FAAA7F69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Slide Number Placeholder 6">
            <a:extLst>
              <a:ext uri="{FF2B5EF4-FFF2-40B4-BE49-F238E27FC236}">
                <a16:creationId xmlns:a16="http://schemas.microsoft.com/office/drawing/2014/main" id="{85A35A3C-EFCE-E977-5D10-513BA05CD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FD481F92-CD79-AD15-7CA5-87C78AC695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CAADF119-FBE4-4B30-887E-7063E5FE77D4}" type="datetime1">
              <a:rPr lang="en-US" smtClean="0"/>
              <a:t>6/4/2026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DB17564-960C-4BE2-AE3B-9E042530BC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138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No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7FC8732-2197-B9C7-FC84-CA5395C6506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9465704-2370-60F7-6005-D0288DFD8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11044707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0A29258-15C1-6FB2-52AC-108985A071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4" y="1319201"/>
            <a:ext cx="5682288" cy="489143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E85E37D-8958-2DEE-18A0-03962A83466E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110467" y="1322610"/>
            <a:ext cx="5682289" cy="489143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6FBE509B-CE41-57EF-59C3-275E43C03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944E86B8-08A1-6B0A-9E8F-1A2C02525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E111C8-7DEA-F7D8-15DA-EC66E6103A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8ABF4FA7-1E5E-4092-8A64-2F16A7152577}" type="datetime1">
              <a:rPr lang="en-US" smtClean="0"/>
              <a:t>6/4/2026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D72F205-0884-4182-ADD8-D44EB48258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454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Slate Two Photo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7BE5B-D462-52DE-1421-03616B30B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5785319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D567A-C123-96A9-1DD3-17C276C7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6796" y="549107"/>
            <a:ext cx="5945204" cy="276398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A92B06-2663-62EC-E8B1-7567E866D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3" y="1319201"/>
            <a:ext cx="5785319" cy="489143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59AD2392-E6B3-D73D-424E-42A0157E1C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331" y="-12193"/>
            <a:ext cx="1474015" cy="574180"/>
          </a:xfrm>
          <a:prstGeom prst="rect">
            <a:avLst/>
          </a:prstGeom>
        </p:spPr>
      </p:pic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2C1D150-46A5-C3E3-0093-1693429B2A69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246796" y="3446653"/>
            <a:ext cx="5945204" cy="276398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DF46FADE-5392-BCFC-BAD6-D700EFBD7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4B37EFF6-260E-A1F5-FF79-F0ABEF7A2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71D8BB-52A9-22B5-DB17-DA5C230724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84D608DB-8471-438C-96F2-BF69B78E0782}" type="datetime1">
              <a:rPr lang="en-US" smtClean="0"/>
              <a:t>6/4/2026</a:t>
            </a:fld>
            <a:endParaRPr lang="en-US"/>
          </a:p>
        </p:txBody>
      </p:sp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D19EE4BA-CD94-40C8-BA88-88F35B10B1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331" y="-12193"/>
            <a:ext cx="1474015" cy="57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032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Grey 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D567A-C123-96A9-1DD3-17C276C7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6796" y="665018"/>
            <a:ext cx="5945204" cy="44888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A65267B-D68D-AD5F-98C2-6810944CC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5785319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0D2211A-9B16-224E-FFC5-4225BAB41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3" y="1319201"/>
            <a:ext cx="5785319" cy="489143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903C67-DC6F-088A-9EA9-D734508F8DF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77E5CE1A-809C-DEBF-5077-24C3A3D42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6A59512F-10DA-5515-E4C4-B98127B24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8FEC5F-8621-2ECE-218F-2628960DE6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A52F8196-A714-4021-8525-BBF3DB1CC2B9}" type="datetime1">
              <a:rPr lang="en-US" smtClean="0"/>
              <a:t>6/4/2026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FCFCA19-01CD-4B66-B389-82A12968C5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860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E41ED-F47F-85C7-0527-8C9FCCC7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767" y="2759119"/>
            <a:ext cx="10053033" cy="880970"/>
          </a:xfrm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830D66-7C16-31AC-766A-71753A606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77059" y="6170055"/>
            <a:ext cx="1728303" cy="49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302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 Slide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E41ED-F47F-85C7-0527-8C9FCCC7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766" y="1891183"/>
            <a:ext cx="10053033" cy="1325563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2737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s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E41ED-F47F-85C7-0527-8C9FCCC7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766" y="1891183"/>
            <a:ext cx="10053033" cy="1325563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73632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2 Photo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7BE5B-D462-52DE-1421-03616B30B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5785319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D567A-C123-96A9-1DD3-17C276C7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6796" y="549107"/>
            <a:ext cx="5945204" cy="2763982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A92B06-2663-62EC-E8B1-7567E866D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3" y="1319201"/>
            <a:ext cx="5785319" cy="489143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8DF632-CAE9-022C-6607-B217F56D5CC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2C1D150-46A5-C3E3-0093-1693429B2A69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246796" y="3446653"/>
            <a:ext cx="5945204" cy="2763982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A6C8BEAD-C13B-93F9-6676-CE56FFBEEB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EDB80F63-0339-4821-9425-EEBDE7EE0A50}" type="datetime1">
              <a:rPr lang="en-US" smtClean="0"/>
              <a:t>6/4/2026</a:t>
            </a:fld>
            <a:endParaRPr lang="en-US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9B986840-5762-4DAF-7AD9-5F837D062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1E2F678D-103F-49D4-B531-CA075474F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371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B721D4D-BA71-46BF-9E11-753BC33668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202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Top Phot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D567A-C123-96A9-1DD3-17C276C7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8195"/>
            <a:ext cx="12192000" cy="34208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A92B06-2663-62EC-E8B1-7567E866D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5924" y="3666870"/>
            <a:ext cx="5642016" cy="2414481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18A1B46-8C31-1942-9CDD-F244EA45E1A6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103516" y="3666870"/>
            <a:ext cx="5642016" cy="2414481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2D036AA-9340-745D-7ECF-2C66965EE7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531951"/>
            <a:ext cx="6094412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  Click to edit Master title style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E2354D38-C6CF-E355-ADC2-9780C4F40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24DF5B5C-0FB6-281B-79D1-3AAEEBC73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CE744EEC-877B-6658-1AF3-402C4637D6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9AD7FFB5-2B44-4A61-A840-20A8B411001D}" type="datetime1">
              <a:rPr lang="en-US" smtClean="0"/>
              <a:t>6/4/2026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51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1 Phot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D567A-C123-96A9-1DD3-17C276C7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6796" y="665018"/>
            <a:ext cx="5945204" cy="44888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8DF632-CAE9-022C-6607-B217F56D5CC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69CE8BE-367E-106F-0A1A-D4403D3CF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5785319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A0AC1C4-21D9-DD3B-28D1-1E97E488E1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3" y="1319201"/>
            <a:ext cx="5785319" cy="489143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A4AF7EA1-AC10-6B34-7D70-18A57ABFF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0B83816E-8201-5044-F359-AFD3FCE21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8CE785-B03D-6A9D-B2E7-6E9D526B22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41AFAF23-1F56-4840-A737-495C4921DE94}" type="datetime1">
              <a:rPr lang="en-US" smtClean="0"/>
              <a:t>6/4/2026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6869AEF-C002-4444-8791-56AEEFBFD8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483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Circular Phot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D567A-C123-96A9-1DD3-17C276C7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20496" y="531951"/>
            <a:ext cx="5971504" cy="56786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8DF632-CAE9-022C-6607-B217F56D5CC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69CE8BE-367E-106F-0A1A-D4403D3CF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5785319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A0AC1C4-21D9-DD3B-28D1-1E97E488E1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3" y="1319201"/>
            <a:ext cx="5785319" cy="489143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EF6ADE35-BF0E-DF23-D913-1DAA8CCD6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BB898288-99FE-E6BE-FBE5-A3D4DE28F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636C01-DAC5-C8E5-E590-A408A6BB45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8063D29F-10D7-4725-BF37-BCBE1D282228}" type="datetime1">
              <a:rPr lang="en-US" smtClean="0"/>
              <a:t>6/4/2026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6F161EE-76CC-45E3-AC2B-F55638E717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891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No Photos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25C33B-E0CB-3D46-9D0E-818453377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4E25E4-5B52-F70B-5E1A-F65D7D461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58F0D3-C01F-3256-0218-65AF71F759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3F0606B-4EF8-C644-338C-2B63D06C1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11044707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73B0BD89-A704-0E29-46BD-5C54BB3971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4" y="1319201"/>
            <a:ext cx="11044706" cy="489143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C31EC031-12D9-ECFF-D858-559CF0816D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65A77A9B-52E9-4C6D-837D-58A3F8540DC7}" type="datetime1">
              <a:rPr lang="en-US" smtClean="0"/>
              <a:t>6/4/2026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E176E9F-8359-4E77-8769-BF761EF6ED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409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Char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1F1912-9CBC-18CD-A6E2-D8584EE6F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4062" y="1424693"/>
            <a:ext cx="5798137" cy="3804129"/>
          </a:xfrm>
        </p:spPr>
        <p:txBody>
          <a:bodyPr anchor="t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78444A-CE1E-BF31-5D75-39569219C3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6406" y="1424694"/>
            <a:ext cx="5018982" cy="4422313"/>
          </a:xfrm>
        </p:spPr>
        <p:txBody>
          <a:bodyPr anchor="t">
            <a:no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7FC8732-2197-B9C7-FC84-CA5395C6506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0D9F4886-7D05-5680-AF1E-08F998596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11044707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C475642F-9965-9846-0682-55C7C6944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7914D833-6B3E-46B1-EDE5-A7FD64C91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0EA70E93-BE46-91B7-C94B-CF452506D7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74AC1CC6-0B45-432C-B9F8-F3C20CF98313}" type="datetime1">
              <a:rPr lang="en-US" smtClean="0"/>
              <a:t>6/4/2026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8C10AA7-5409-41F3-BC4E-22F426FB6B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838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ody Slide - 1 Lef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7BE5B-D462-52DE-1421-03616B30B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9584" y="674221"/>
            <a:ext cx="6057364" cy="716698"/>
          </a:xfrm>
        </p:spPr>
        <p:txBody>
          <a:bodyPr anchor="t">
            <a:no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D567A-C123-96A9-1DD3-17C276C7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" y="659082"/>
            <a:ext cx="5550795" cy="344927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A92B06-2663-62EC-E8B1-7567E866D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79584" y="1560773"/>
            <a:ext cx="6057364" cy="465909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25B193-7653-FA58-7C69-56865C4DF7B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B1BBB6AD-F5E7-2C7D-F208-959FE1C64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E6658A98-A780-C524-1137-D3BF53A55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91057C-FA10-F5DE-B4C8-C3931D750C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480ED2E1-3D77-48DC-8AFF-0FC8EA98F3DB}" type="datetime1">
              <a:rPr lang="en-US" smtClean="0"/>
              <a:t>6/4/2026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1C835BB-5A9A-4887-AD28-9C7DC0F815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647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BD8159-AD9B-885B-18F2-9B7C42B96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15885B-F131-1373-A6B2-E992A159BA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C86D55-AA86-4418-BC5F-C51768C252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53F9866-9D6A-4E48-8AAE-F0F10B438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144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50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hyperlink" Target="https://doi.org/10.1088/1361-6668/ae40a3" TargetMode="Externa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8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19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3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A18706-BE92-5674-8ED0-33DF2CC724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Placeholder 34" descr="A close-up of a machine&#10;&#10;Description automatically generated with low confidence">
            <a:extLst>
              <a:ext uri="{FF2B5EF4-FFF2-40B4-BE49-F238E27FC236}">
                <a16:creationId xmlns:a16="http://schemas.microsoft.com/office/drawing/2014/main" id="{F4A7F67A-F711-D40B-01C6-A6770706EF7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D2A7D87-594F-52B2-2EA3-D41B34B42A5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301"/>
            <a:ext cx="8663937" cy="68600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AC87CA-8223-4766-DC0C-EF69FC2823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270438"/>
            <a:ext cx="6923456" cy="1770255"/>
          </a:xfrm>
        </p:spPr>
        <p:txBody>
          <a:bodyPr>
            <a:noAutofit/>
          </a:bodyPr>
          <a:lstStyle/>
          <a:p>
            <a:r>
              <a:rPr lang="en-US" sz="3400" dirty="0" err="1"/>
              <a:t>Electropolishing</a:t>
            </a:r>
            <a:r>
              <a:rPr lang="en-US" sz="3400" dirty="0"/>
              <a:t>-induced topographic defects in niobium: Insights and Implications for SRF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B1FD6E6E-8348-06B4-85C7-15104B0D78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6</a:t>
            </a:r>
            <a:r>
              <a:rPr lang="en-US" sz="2400" dirty="0"/>
              <a:t>/</a:t>
            </a:r>
            <a:r>
              <a:rPr lang="en-US" dirty="0"/>
              <a:t>9</a:t>
            </a:r>
            <a:r>
              <a:rPr lang="en-US" sz="2400" dirty="0"/>
              <a:t>/26</a:t>
            </a:r>
          </a:p>
          <a:p>
            <a:endParaRPr lang="en-US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3CEEBFA1-2D11-2C9E-5C4A-9C08BAE97D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4775200"/>
            <a:ext cx="7096125" cy="501650"/>
          </a:xfrm>
        </p:spPr>
        <p:txBody>
          <a:bodyPr/>
          <a:lstStyle/>
          <a:p>
            <a:r>
              <a:rPr lang="en-US" sz="2200" dirty="0">
                <a:solidFill>
                  <a:srgbClr val="C41230"/>
                </a:solidFill>
              </a:rPr>
              <a:t>E. M. Lechner</a:t>
            </a:r>
            <a:r>
              <a:rPr lang="en-US" sz="2200" dirty="0"/>
              <a:t>, O. </a:t>
            </a:r>
            <a:r>
              <a:rPr lang="en-US" sz="2200" dirty="0" err="1"/>
              <a:t>Hryhorenko</a:t>
            </a:r>
            <a:r>
              <a:rPr lang="en-US" sz="2200" dirty="0"/>
              <a:t>, A.-M Valente-Feliciano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4866" y="5424523"/>
            <a:ext cx="6566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Presentation based on: </a:t>
            </a:r>
            <a:r>
              <a:rPr lang="en-US" dirty="0">
                <a:hlinkClick r:id="rId5"/>
              </a:rPr>
              <a:t>https://doi.org/10.1088/1361-6668/ae40a3</a:t>
            </a:r>
            <a:r>
              <a:rPr lang="en-US" dirty="0"/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7369"/>
          <a:stretch/>
        </p:blipFill>
        <p:spPr>
          <a:xfrm>
            <a:off x="1477176" y="2589281"/>
            <a:ext cx="3630905" cy="226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848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08124D7-0699-6425-B7CA-43028B2EE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QUESTIONS?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9BB996-4A9C-EA60-8BD1-573393ACF33D}"/>
              </a:ext>
            </a:extLst>
          </p:cNvPr>
          <p:cNvSpPr/>
          <p:nvPr/>
        </p:nvSpPr>
        <p:spPr>
          <a:xfrm>
            <a:off x="0" y="0"/>
            <a:ext cx="1943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284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E61CB5E1-12B5-634E-E941-3451F325DC95}"/>
              </a:ext>
            </a:extLst>
          </p:cNvPr>
          <p:cNvSpPr txBox="1">
            <a:spLocks/>
          </p:cNvSpPr>
          <p:nvPr/>
        </p:nvSpPr>
        <p:spPr>
          <a:xfrm>
            <a:off x="1163780" y="2472775"/>
            <a:ext cx="9839497" cy="40984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Magnetic Field Enhancement</a:t>
            </a:r>
          </a:p>
          <a:p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E61CB5E1-12B5-634E-E941-3451F325DC95}"/>
              </a:ext>
            </a:extLst>
          </p:cNvPr>
          <p:cNvSpPr txBox="1">
            <a:spLocks/>
          </p:cNvSpPr>
          <p:nvPr/>
        </p:nvSpPr>
        <p:spPr>
          <a:xfrm>
            <a:off x="1163780" y="2124101"/>
            <a:ext cx="9839497" cy="40984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Superheating Field Suppression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E61CB5E1-12B5-634E-E941-3451F325DC95}"/>
              </a:ext>
            </a:extLst>
          </p:cNvPr>
          <p:cNvSpPr txBox="1">
            <a:spLocks/>
          </p:cNvSpPr>
          <p:nvPr/>
        </p:nvSpPr>
        <p:spPr>
          <a:xfrm>
            <a:off x="1163781" y="1775427"/>
            <a:ext cx="9839497" cy="40984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Examine to what extent this surface finish influences performance-limiting factors</a:t>
            </a: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66EA8B-4A3D-A33C-8004-D71E3F883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E87E-F0DE-A44C-894B-E142BEB21E4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566A27E-06A2-4B8C-2C35-38C61B891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61CB5E1-12B5-634E-E941-3451F325DC95}"/>
              </a:ext>
            </a:extLst>
          </p:cNvPr>
          <p:cNvSpPr txBox="1">
            <a:spLocks/>
          </p:cNvSpPr>
          <p:nvPr/>
        </p:nvSpPr>
        <p:spPr>
          <a:xfrm>
            <a:off x="1163782" y="1318684"/>
            <a:ext cx="9839497" cy="40984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Characterization of the ultimate surface finish of </a:t>
            </a:r>
            <a:r>
              <a:rPr lang="en-US" dirty="0" err="1"/>
              <a:t>electropolished</a:t>
            </a:r>
            <a:r>
              <a:rPr lang="en-US" dirty="0"/>
              <a:t> </a:t>
            </a:r>
            <a:r>
              <a:rPr lang="en-US" dirty="0" err="1"/>
              <a:t>Nb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E61CB5E1-12B5-634E-E941-3451F325DC95}"/>
              </a:ext>
            </a:extLst>
          </p:cNvPr>
          <p:cNvSpPr txBox="1">
            <a:spLocks/>
          </p:cNvSpPr>
          <p:nvPr/>
        </p:nvSpPr>
        <p:spPr>
          <a:xfrm>
            <a:off x="1163780" y="2821449"/>
            <a:ext cx="9839497" cy="40984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Impurity Diffusion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04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7" grpId="0"/>
      <p:bldP spid="6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CC1A18-A15B-4F3D-70A4-FBB78315A1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6DDFEF-25DC-F0DD-17A0-4C8051C27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E87E-F0DE-A44C-894B-E142BEB21E4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F380458F-796C-2B72-0DF7-D6E4B82759F5}"/>
              </a:ext>
            </a:extLst>
          </p:cNvPr>
          <p:cNvSpPr txBox="1">
            <a:spLocks/>
          </p:cNvSpPr>
          <p:nvPr/>
        </p:nvSpPr>
        <p:spPr>
          <a:xfrm>
            <a:off x="7443947" y="1427405"/>
            <a:ext cx="4748051" cy="6707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For </a:t>
            </a:r>
            <a:r>
              <a:rPr lang="en-US" sz="1600" dirty="0" err="1"/>
              <a:t>EPed</a:t>
            </a:r>
            <a:r>
              <a:rPr lang="en-US" sz="1600" dirty="0"/>
              <a:t> surfaces visual surface roughness remains.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C1D06E-082D-E1DB-56F7-747477FFFBA0}"/>
              </a:ext>
            </a:extLst>
          </p:cNvPr>
          <p:cNvSpPr txBox="1"/>
          <p:nvPr/>
        </p:nvSpPr>
        <p:spPr>
          <a:xfrm>
            <a:off x="-73219" y="6433675"/>
            <a:ext cx="101480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/>
              <a:t>[1] Xu, Chen, et al. </a:t>
            </a:r>
            <a:r>
              <a:rPr lang="en-US" sz="1200" i="1"/>
              <a:t>Physical Review Special Topics—Accelerators and Beams</a:t>
            </a:r>
            <a:r>
              <a:rPr lang="en-US" sz="1200"/>
              <a:t> 14.12 (2011): 123501.</a:t>
            </a:r>
          </a:p>
          <a:p>
            <a:r>
              <a:rPr lang="en-US" sz="1200"/>
              <a:t>[2] Tian, H., and Reece, C.E. </a:t>
            </a:r>
            <a:r>
              <a:rPr lang="en-US" sz="1200" i="1"/>
              <a:t>Physical Review Special Topics—Accelerators and Beams</a:t>
            </a:r>
            <a:r>
              <a:rPr lang="en-US" sz="1200"/>
              <a:t> 13.8 (2010): 083502.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67544" y="5618608"/>
            <a:ext cx="538600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>
                <a:solidFill>
                  <a:srgbClr val="C31230"/>
                </a:solidFill>
              </a:rPr>
              <a:t>Hold on… we can </a:t>
            </a:r>
            <a:r>
              <a:rPr lang="en-US" sz="1700" b="1" i="1">
                <a:solidFill>
                  <a:srgbClr val="C31230"/>
                </a:solidFill>
              </a:rPr>
              <a:t>see</a:t>
            </a:r>
            <a:r>
              <a:rPr lang="en-US" sz="1700">
                <a:solidFill>
                  <a:srgbClr val="C31230"/>
                </a:solidFill>
              </a:rPr>
              <a:t> the roughness from the optical microscopy… so where’s the grain boundary in the AFM?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7481"/>
          <a:stretch/>
        </p:blipFill>
        <p:spPr>
          <a:xfrm>
            <a:off x="4590061" y="3374304"/>
            <a:ext cx="2628899" cy="2025345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-47735" y="3468725"/>
            <a:ext cx="4637796" cy="1928825"/>
            <a:chOff x="2316724" y="1109015"/>
            <a:chExt cx="4637796" cy="192882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19" b="14911"/>
            <a:stretch/>
          </p:blipFill>
          <p:spPr>
            <a:xfrm>
              <a:off x="2316724" y="1254760"/>
              <a:ext cx="4637796" cy="1783080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CFBC0BB-2FE1-C00F-9FC2-58B1E891D921}"/>
                </a:ext>
              </a:extLst>
            </p:cNvPr>
            <p:cNvSpPr txBox="1"/>
            <p:nvPr/>
          </p:nvSpPr>
          <p:spPr>
            <a:xfrm>
              <a:off x="6027764" y="1109015"/>
              <a:ext cx="655436" cy="36933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 w="38100">
              <a:solidFill>
                <a:srgbClr val="01010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err="1"/>
                <a:t>EPed</a:t>
              </a:r>
              <a:endParaRPr lang="en-US" b="1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CFBC0BB-2FE1-C00F-9FC2-58B1E891D921}"/>
                </a:ext>
              </a:extLst>
            </p:cNvPr>
            <p:cNvSpPr txBox="1"/>
            <p:nvPr/>
          </p:nvSpPr>
          <p:spPr>
            <a:xfrm>
              <a:off x="3949381" y="1114033"/>
              <a:ext cx="794898" cy="36933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 w="38100">
              <a:solidFill>
                <a:srgbClr val="1CEA1C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err="1"/>
                <a:t>BCPed</a:t>
              </a:r>
              <a:endParaRPr lang="en-US" b="1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-73220" y="1068961"/>
            <a:ext cx="7334615" cy="2107377"/>
            <a:chOff x="-73219" y="941961"/>
            <a:chExt cx="6635692" cy="1906563"/>
          </a:xfrm>
        </p:grpSpPr>
        <p:grpSp>
          <p:nvGrpSpPr>
            <p:cNvPr id="34" name="Group 33"/>
            <p:cNvGrpSpPr/>
            <p:nvPr/>
          </p:nvGrpSpPr>
          <p:grpSpPr>
            <a:xfrm>
              <a:off x="-73219" y="941961"/>
              <a:ext cx="2321175" cy="1906563"/>
              <a:chOff x="-73219" y="941961"/>
              <a:chExt cx="2321175" cy="1906563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5"/>
              <a:srcRect b="69476"/>
              <a:stretch/>
            </p:blipFill>
            <p:spPr>
              <a:xfrm>
                <a:off x="76144" y="1253227"/>
                <a:ext cx="2171812" cy="1595297"/>
              </a:xfrm>
              <a:prstGeom prst="rect">
                <a:avLst/>
              </a:prstGeom>
            </p:spPr>
          </p:pic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CFBC0BB-2FE1-C00F-9FC2-58B1E891D921}"/>
                  </a:ext>
                </a:extLst>
              </p:cNvPr>
              <p:cNvSpPr txBox="1"/>
              <p:nvPr/>
            </p:nvSpPr>
            <p:spPr>
              <a:xfrm>
                <a:off x="76144" y="1282650"/>
                <a:ext cx="1294072" cy="369332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b="1"/>
                  <a:t>As-received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-73219" y="941961"/>
                <a:ext cx="49564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[1] </a:t>
                </a: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2218849" y="1253227"/>
              <a:ext cx="2171812" cy="1567587"/>
              <a:chOff x="76144" y="2857993"/>
              <a:chExt cx="2171812" cy="1567587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/>
              <a:srcRect t="31020" b="39301"/>
              <a:stretch/>
            </p:blipFill>
            <p:spPr>
              <a:xfrm>
                <a:off x="76144" y="2874451"/>
                <a:ext cx="2171812" cy="1551129"/>
              </a:xfrm>
              <a:prstGeom prst="rect">
                <a:avLst/>
              </a:prstGeom>
            </p:spPr>
          </p:pic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CFBC0BB-2FE1-C00F-9FC2-58B1E891D921}"/>
                  </a:ext>
                </a:extLst>
              </p:cNvPr>
              <p:cNvSpPr txBox="1"/>
              <p:nvPr/>
            </p:nvSpPr>
            <p:spPr>
              <a:xfrm>
                <a:off x="125857" y="2857993"/>
                <a:ext cx="794898" cy="369332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b="1" err="1"/>
                  <a:t>BCPed</a:t>
                </a:r>
                <a:endParaRPr lang="en-US" b="1"/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4390661" y="1253227"/>
              <a:ext cx="2171812" cy="1576304"/>
              <a:chOff x="76144" y="4433336"/>
              <a:chExt cx="2171812" cy="1576304"/>
            </a:xfrm>
          </p:grpSpPr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/>
              <a:srcRect t="61028" b="8991"/>
              <a:stretch/>
            </p:blipFill>
            <p:spPr>
              <a:xfrm>
                <a:off x="76144" y="4442739"/>
                <a:ext cx="2171812" cy="1566901"/>
              </a:xfrm>
              <a:prstGeom prst="rect">
                <a:avLst/>
              </a:prstGeom>
            </p:spPr>
          </p:pic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CFBC0BB-2FE1-C00F-9FC2-58B1E891D921}"/>
                  </a:ext>
                </a:extLst>
              </p:cNvPr>
              <p:cNvSpPr txBox="1"/>
              <p:nvPr/>
            </p:nvSpPr>
            <p:spPr>
              <a:xfrm>
                <a:off x="125857" y="4433336"/>
                <a:ext cx="655436" cy="369332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b="1" err="1"/>
                  <a:t>EPed</a:t>
                </a:r>
                <a:endParaRPr lang="en-US" b="1"/>
              </a:p>
            </p:txBody>
          </p:sp>
        </p:grpSp>
      </p:grpSp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F380458F-796C-2B72-0DF7-D6E4B82759F5}"/>
              </a:ext>
            </a:extLst>
          </p:cNvPr>
          <p:cNvSpPr txBox="1">
            <a:spLocks/>
          </p:cNvSpPr>
          <p:nvPr/>
        </p:nvSpPr>
        <p:spPr>
          <a:xfrm>
            <a:off x="7443948" y="5140816"/>
            <a:ext cx="4748051" cy="11171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Grain boundary roughness uncharacterized in </a:t>
            </a:r>
            <a:r>
              <a:rPr lang="en-US" sz="1600" dirty="0" err="1"/>
              <a:t>EPed</a:t>
            </a:r>
            <a:r>
              <a:rPr lang="en-US" sz="1600" dirty="0"/>
              <a:t> Nb.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What does the surface roughness look like </a:t>
            </a:r>
            <a:r>
              <a:rPr lang="en-US" sz="1600" b="1" i="1" dirty="0"/>
              <a:t>at</a:t>
            </a:r>
            <a:r>
              <a:rPr lang="en-US" sz="1600" dirty="0"/>
              <a:t> the grain boundary?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7443948" y="2044999"/>
            <a:ext cx="4748052" cy="2935634"/>
            <a:chOff x="7443948" y="1917999"/>
            <a:chExt cx="4748052" cy="2935634"/>
          </a:xfrm>
        </p:grpSpPr>
        <p:grpSp>
          <p:nvGrpSpPr>
            <p:cNvPr id="10" name="Group 9"/>
            <p:cNvGrpSpPr/>
            <p:nvPr/>
          </p:nvGrpSpPr>
          <p:grpSpPr>
            <a:xfrm>
              <a:off x="8111437" y="2551362"/>
              <a:ext cx="2951829" cy="2302271"/>
              <a:chOff x="7585619" y="1238596"/>
              <a:chExt cx="2951829" cy="2302271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b="15025"/>
              <a:stretch/>
            </p:blipFill>
            <p:spPr>
              <a:xfrm>
                <a:off x="7833444" y="1319583"/>
                <a:ext cx="2704004" cy="2221284"/>
              </a:xfrm>
              <a:prstGeom prst="rect">
                <a:avLst/>
              </a:prstGeom>
            </p:spPr>
          </p:pic>
          <p:sp>
            <p:nvSpPr>
              <p:cNvPr id="19" name="Rectangle 18"/>
              <p:cNvSpPr/>
              <p:nvPr/>
            </p:nvSpPr>
            <p:spPr>
              <a:xfrm>
                <a:off x="7585619" y="1238596"/>
                <a:ext cx="49564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/>
                  <a:t>[2] </a:t>
                </a:r>
              </a:p>
            </p:txBody>
          </p:sp>
        </p:grpSp>
        <p:sp>
          <p:nvSpPr>
            <p:cNvPr id="12" name="Rectangle 11"/>
            <p:cNvSpPr/>
            <p:nvPr/>
          </p:nvSpPr>
          <p:spPr>
            <a:xfrm>
              <a:off x="7443948" y="1917999"/>
              <a:ext cx="474805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Rotating disc electrode (RDE) measurements clearly show a parallel etching process.</a:t>
              </a:r>
            </a:p>
          </p:txBody>
        </p:sp>
      </p:grpSp>
      <p:sp>
        <p:nvSpPr>
          <p:cNvPr id="30" name="Title 4">
            <a:extLst>
              <a:ext uri="{FF2B5EF4-FFF2-40B4-BE49-F238E27FC236}">
                <a16:creationId xmlns:a16="http://schemas.microsoft.com/office/drawing/2014/main" id="{9566A27E-06A2-4B8C-2C35-38C61B89127B}"/>
              </a:ext>
            </a:extLst>
          </p:cNvPr>
          <p:cNvSpPr txBox="1">
            <a:spLocks/>
          </p:cNvSpPr>
          <p:nvPr/>
        </p:nvSpPr>
        <p:spPr>
          <a:xfrm>
            <a:off x="309093" y="531951"/>
            <a:ext cx="11044707" cy="6786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baseline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For Typical Nb Polishing, What Is Known?</a:t>
            </a:r>
          </a:p>
        </p:txBody>
      </p:sp>
    </p:spTree>
    <p:extLst>
      <p:ext uri="{BB962C8B-B14F-4D97-AF65-F5344CB8AC3E}">
        <p14:creationId xmlns:p14="http://schemas.microsoft.com/office/powerpoint/2010/main" val="331999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CC1A18-A15B-4F3D-70A4-FBB78315A1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6DDFEF-25DC-F0DD-17A0-4C8051C27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E87E-F0DE-A44C-894B-E142BEB21E4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C1D06E-082D-E1DB-56F7-747477FFFBA0}"/>
              </a:ext>
            </a:extLst>
          </p:cNvPr>
          <p:cNvSpPr txBox="1"/>
          <p:nvPr/>
        </p:nvSpPr>
        <p:spPr>
          <a:xfrm>
            <a:off x="-40640" y="6418987"/>
            <a:ext cx="110134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[1] Lechner, Eric M., et al. </a:t>
            </a:r>
            <a:r>
              <a:rPr lang="en-US" sz="1200" i="1" dirty="0"/>
              <a:t>Physical Review Accelerators and Beams</a:t>
            </a:r>
            <a:r>
              <a:rPr lang="en-US" sz="1200" dirty="0"/>
              <a:t> 26.10 (2023): 103101.</a:t>
            </a:r>
          </a:p>
          <a:p>
            <a:r>
              <a:rPr lang="en-US" sz="1200" dirty="0"/>
              <a:t>[2] </a:t>
            </a:r>
            <a:r>
              <a:rPr lang="en-US" sz="1200" dirty="0" err="1"/>
              <a:t>Hryhorenko</a:t>
            </a:r>
            <a:r>
              <a:rPr lang="en-US" sz="1200" dirty="0"/>
              <a:t>, O., A-M. Valente-Feliciano, and E.M. Lechner. Superconductor Science and Technology 39.2 (2026): 025014.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0" y="1485763"/>
            <a:ext cx="2900761" cy="5222238"/>
            <a:chOff x="0" y="1358763"/>
            <a:chExt cx="2900761" cy="5222238"/>
          </a:xfrm>
        </p:grpSpPr>
        <p:sp>
          <p:nvSpPr>
            <p:cNvPr id="9" name="TextBox 8"/>
            <p:cNvSpPr txBox="1"/>
            <p:nvPr/>
          </p:nvSpPr>
          <p:spPr>
            <a:xfrm>
              <a:off x="25450" y="1689863"/>
              <a:ext cx="442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[1]</a:t>
              </a: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0" y="1358763"/>
              <a:ext cx="2900761" cy="5222238"/>
              <a:chOff x="0" y="1358763"/>
              <a:chExt cx="2900761" cy="5222238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42074" y="1836708"/>
                <a:ext cx="2297759" cy="2716378"/>
              </a:xfrm>
              <a:prstGeom prst="rect">
                <a:avLst/>
              </a:prstGeom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127104" y="1358763"/>
                <a:ext cx="264655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Arial" panose="020B0604020202020204" pitchFamily="34" charset="0"/>
                  <a:buChar char="•"/>
                </a:pPr>
                <a:r>
                  <a:rPr lang="en-US" b="1" dirty="0"/>
                  <a:t>Examining Ultimate Surface Finish</a:t>
                </a:r>
              </a:p>
            </p:txBody>
          </p:sp>
          <p:sp>
            <p:nvSpPr>
              <p:cNvPr id="18" name="Text Placeholder 5">
                <a:extLst>
                  <a:ext uri="{FF2B5EF4-FFF2-40B4-BE49-F238E27FC236}">
                    <a16:creationId xmlns:a16="http://schemas.microsoft.com/office/drawing/2014/main" id="{F380458F-796C-2B72-0DF7-D6E4B82759F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4655212"/>
                <a:ext cx="2900761" cy="192578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000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200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000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000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One must start from as smooth a surface as possible.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A CMP process described in [2] is suitable for such an investigation.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8805" y="4233132"/>
                <a:ext cx="48442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>
                    <a:solidFill>
                      <a:srgbClr val="FFFF00"/>
                    </a:solidFill>
                  </a:rPr>
                  <a:t>1 mm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233655" y="2931382"/>
                <a:ext cx="48442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>
                    <a:solidFill>
                      <a:srgbClr val="FFFF00"/>
                    </a:solidFill>
                  </a:rPr>
                  <a:t>1 mm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47528" y="2878774"/>
                <a:ext cx="1063946" cy="369332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/>
                  <a:t>w/o H</a:t>
                </a:r>
                <a:r>
                  <a:rPr lang="en-US" baseline="-25000"/>
                  <a:t>2</a:t>
                </a:r>
                <a:r>
                  <a:rPr lang="en-US"/>
                  <a:t>O</a:t>
                </a:r>
                <a:r>
                  <a:rPr lang="en-US" baseline="-25000"/>
                  <a:t>2</a:t>
                </a:r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557647" y="4171576"/>
                <a:ext cx="946093" cy="369332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/>
                  <a:t>w/ H</a:t>
                </a:r>
                <a:r>
                  <a:rPr lang="en-US" baseline="-25000"/>
                  <a:t>2</a:t>
                </a:r>
                <a:r>
                  <a:rPr lang="en-US"/>
                  <a:t>O</a:t>
                </a:r>
                <a:r>
                  <a:rPr lang="en-US" baseline="-25000"/>
                  <a:t>2</a:t>
                </a:r>
                <a:endParaRPr lang="en-US"/>
              </a:p>
            </p:txBody>
          </p:sp>
        </p:grpSp>
      </p:grpSp>
      <p:grpSp>
        <p:nvGrpSpPr>
          <p:cNvPr id="42" name="Group 41"/>
          <p:cNvGrpSpPr/>
          <p:nvPr/>
        </p:nvGrpSpPr>
        <p:grpSpPr>
          <a:xfrm>
            <a:off x="5636226" y="3169541"/>
            <a:ext cx="3218235" cy="3082784"/>
            <a:chOff x="5636226" y="2963649"/>
            <a:chExt cx="3218235" cy="308278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14407"/>
            <a:stretch/>
          </p:blipFill>
          <p:spPr>
            <a:xfrm>
              <a:off x="5828567" y="2963649"/>
              <a:ext cx="2924922" cy="2309391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5636226" y="5307769"/>
              <a:ext cx="321823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Randomly sampling grains shows that severity of defect does not depend on total removal alone.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8716471" y="3112128"/>
            <a:ext cx="3307889" cy="3342584"/>
            <a:chOff x="8716471" y="2985128"/>
            <a:chExt cx="3307889" cy="3342584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15768"/>
            <a:stretch/>
          </p:blipFill>
          <p:spPr>
            <a:xfrm>
              <a:off x="8854461" y="2985128"/>
              <a:ext cx="2795298" cy="2272672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8716471" y="5373605"/>
              <a:ext cx="330788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Sequentially sampling the same grain boundaries after different removal shows tight clustering – implicating nearest-neighbor grain </a:t>
              </a:r>
              <a:r>
                <a:rPr lang="en-US" sz="1400" dirty="0" err="1"/>
                <a:t>misorientation</a:t>
              </a:r>
              <a:r>
                <a:rPr lang="en-US" sz="1400" dirty="0"/>
                <a:t>.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558282" y="1239989"/>
            <a:ext cx="8883350" cy="1888593"/>
            <a:chOff x="2558282" y="1112989"/>
            <a:chExt cx="8883350" cy="1888593"/>
          </a:xfrm>
        </p:grpSpPr>
        <p:sp>
          <p:nvSpPr>
            <p:cNvPr id="21" name="TextBox 20"/>
            <p:cNvSpPr txBox="1"/>
            <p:nvPr/>
          </p:nvSpPr>
          <p:spPr>
            <a:xfrm>
              <a:off x="2558282" y="1112989"/>
              <a:ext cx="442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[2]</a:t>
              </a: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3116554" y="1112989"/>
              <a:ext cx="8315533" cy="1628874"/>
              <a:chOff x="83747" y="9809593"/>
              <a:chExt cx="8315533" cy="1628874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t="53303" b="14373"/>
              <a:stretch/>
            </p:blipFill>
            <p:spPr>
              <a:xfrm>
                <a:off x="5559294" y="9825567"/>
                <a:ext cx="2839986" cy="1612900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t="27620" b="46843"/>
              <a:stretch/>
            </p:blipFill>
            <p:spPr>
              <a:xfrm>
                <a:off x="2839087" y="9855201"/>
                <a:ext cx="2839986" cy="1274233"/>
              </a:xfrm>
              <a:prstGeom prst="rect">
                <a:avLst/>
              </a:prstGeom>
            </p:spPr>
          </p:pic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b="72635"/>
              <a:stretch/>
            </p:blipFill>
            <p:spPr>
              <a:xfrm>
                <a:off x="83747" y="9809593"/>
                <a:ext cx="2839986" cy="1365448"/>
              </a:xfrm>
              <a:prstGeom prst="rect">
                <a:avLst/>
              </a:prstGeom>
            </p:spPr>
          </p:pic>
        </p:grpSp>
        <p:sp>
          <p:nvSpPr>
            <p:cNvPr id="26" name="TextBox 25"/>
            <p:cNvSpPr txBox="1"/>
            <p:nvPr/>
          </p:nvSpPr>
          <p:spPr>
            <a:xfrm>
              <a:off x="3116554" y="2478362"/>
              <a:ext cx="649177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/>
                <a:t>WLI shows a progressive etching effect - RDE </a:t>
              </a:r>
              <a:r>
                <a:rPr lang="en-US" sz="1400" i="1"/>
                <a:t>✓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/>
                <a:t>WLI</a:t>
              </a:r>
              <a:r>
                <a:rPr lang="en-US" sz="1400" i="1"/>
                <a:t> </a:t>
              </a:r>
              <a:r>
                <a:rPr lang="en-US" sz="1400" b="1" i="1"/>
                <a:t>cannot</a:t>
              </a:r>
              <a:r>
                <a:rPr lang="en-US" sz="1400" i="1"/>
                <a:t> </a:t>
              </a:r>
              <a:r>
                <a:rPr lang="en-US" sz="1400"/>
                <a:t>characterize the defects at the grain boundary (poor lateral resolution)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907848" y="2138321"/>
              <a:ext cx="6639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solidFill>
                    <a:schemeClr val="bg1"/>
                  </a:solidFill>
                </a:rPr>
                <a:t>500 µm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0777668" y="2135160"/>
              <a:ext cx="6639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solidFill>
                    <a:schemeClr val="bg1"/>
                  </a:solidFill>
                </a:rPr>
                <a:t>500 µm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042019" y="2105540"/>
              <a:ext cx="6639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solidFill>
                    <a:schemeClr val="bg1"/>
                  </a:solidFill>
                </a:rPr>
                <a:t>500 µm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9347998" y="2126196"/>
              <a:ext cx="6639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solidFill>
                    <a:schemeClr val="bg1"/>
                  </a:solidFill>
                </a:rPr>
                <a:t>500 µm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660272" y="2124015"/>
              <a:ext cx="6639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solidFill>
                    <a:schemeClr val="bg1"/>
                  </a:solidFill>
                </a:rPr>
                <a:t>500 µm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304244" y="2170530"/>
              <a:ext cx="6639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solidFill>
                    <a:schemeClr val="bg1"/>
                  </a:solidFill>
                </a:rPr>
                <a:t>500 µm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886584" y="3515946"/>
            <a:ext cx="2941983" cy="2451114"/>
            <a:chOff x="2886584" y="3388946"/>
            <a:chExt cx="2941983" cy="2451114"/>
          </a:xfrm>
        </p:grpSpPr>
        <p:grpSp>
          <p:nvGrpSpPr>
            <p:cNvPr id="41" name="Group 40"/>
            <p:cNvGrpSpPr/>
            <p:nvPr/>
          </p:nvGrpSpPr>
          <p:grpSpPr>
            <a:xfrm>
              <a:off x="2886584" y="3388946"/>
              <a:ext cx="2941983" cy="2451114"/>
              <a:chOff x="2886584" y="3388946"/>
              <a:chExt cx="2941983" cy="2451114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b="27369"/>
              <a:stretch/>
            </p:blipFill>
            <p:spPr>
              <a:xfrm>
                <a:off x="2886584" y="3388946"/>
                <a:ext cx="2839868" cy="1770905"/>
              </a:xfrm>
              <a:prstGeom prst="rect">
                <a:avLst/>
              </a:prstGeom>
            </p:spPr>
          </p:pic>
          <p:sp>
            <p:nvSpPr>
              <p:cNvPr id="27" name="TextBox 26"/>
              <p:cNvSpPr txBox="1"/>
              <p:nvPr/>
            </p:nvSpPr>
            <p:spPr>
              <a:xfrm>
                <a:off x="2988699" y="5316840"/>
                <a:ext cx="283986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/>
                  <a:t>Atomic force microscopy </a:t>
                </a:r>
                <a:r>
                  <a:rPr lang="en-US" sz="1400" b="1" i="1"/>
                  <a:t>can</a:t>
                </a:r>
                <a:r>
                  <a:rPr lang="en-US" sz="1400"/>
                  <a:t> characterize the defect. </a:t>
                </a: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3833128" y="4151511"/>
              <a:ext cx="40107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 µm</a:t>
              </a:r>
            </a:p>
          </p:txBody>
        </p:sp>
      </p:grpSp>
      <p:sp>
        <p:nvSpPr>
          <p:cNvPr id="40" name="Title 4">
            <a:extLst>
              <a:ext uri="{FF2B5EF4-FFF2-40B4-BE49-F238E27FC236}">
                <a16:creationId xmlns:a16="http://schemas.microsoft.com/office/drawing/2014/main" id="{9566A27E-06A2-4B8C-2C35-38C61B89127B}"/>
              </a:ext>
            </a:extLst>
          </p:cNvPr>
          <p:cNvSpPr txBox="1">
            <a:spLocks/>
          </p:cNvSpPr>
          <p:nvPr/>
        </p:nvSpPr>
        <p:spPr>
          <a:xfrm>
            <a:off x="309093" y="531951"/>
            <a:ext cx="11044707" cy="6786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baseline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Ultimate Surface Finish of </a:t>
            </a:r>
            <a:r>
              <a:rPr lang="en-US" dirty="0" err="1"/>
              <a:t>EPed</a:t>
            </a:r>
            <a:r>
              <a:rPr lang="en-US" dirty="0"/>
              <a:t> </a:t>
            </a:r>
            <a:r>
              <a:rPr lang="en-US" dirty="0" err="1"/>
              <a:t>Nb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1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4258D8-EFB5-5AFA-558D-C44831B468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1714754" y="1219622"/>
            <a:ext cx="4300384" cy="4859808"/>
            <a:chOff x="1714754" y="874182"/>
            <a:chExt cx="4300384" cy="4859808"/>
          </a:xfrm>
        </p:grpSpPr>
        <p:grpSp>
          <p:nvGrpSpPr>
            <p:cNvPr id="14" name="Group 13"/>
            <p:cNvGrpSpPr/>
            <p:nvPr/>
          </p:nvGrpSpPr>
          <p:grpSpPr>
            <a:xfrm>
              <a:off x="1714754" y="874182"/>
              <a:ext cx="4300384" cy="4859808"/>
              <a:chOff x="1765554" y="631672"/>
              <a:chExt cx="4300384" cy="4859808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DA26C716-D9A2-C520-2FF4-B38EA0D69E7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b="17718"/>
              <a:stretch/>
            </p:blipFill>
            <p:spPr>
              <a:xfrm>
                <a:off x="1868244" y="2156636"/>
                <a:ext cx="3993435" cy="3334844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" name="TextBox 2">
                    <a:extLst>
                      <a:ext uri="{FF2B5EF4-FFF2-40B4-BE49-F238E27FC236}">
                        <a16:creationId xmlns:a16="http://schemas.microsoft.com/office/drawing/2014/main" id="{75FFA274-0AA6-9C51-24EC-7E8412BE31B2}"/>
                      </a:ext>
                    </a:extLst>
                  </p:cNvPr>
                  <p:cNvSpPr txBox="1"/>
                  <p:nvPr/>
                </p:nvSpPr>
                <p:spPr>
                  <a:xfrm>
                    <a:off x="1868244" y="1001004"/>
                    <a:ext cx="3978792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/>
                      <a:t>Rough surfaces cause:</a:t>
                    </a:r>
                  </a:p>
                  <a:p>
                    <a:pPr marL="285750" indent="-285750">
                      <a:buFont typeface="Arial" panose="020B0604020202020204" pitchFamily="34" charset="0"/>
                      <a:buChar char="•"/>
                    </a:pPr>
                    <a:r>
                      <a:rPr lang="en-US"/>
                      <a:t>Geometrical current crowding -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𝑴</m:t>
                            </m:r>
                          </m:sub>
                        </m:sSub>
                      </m:oMath>
                    </a14:m>
                    <a:endParaRPr lang="en-US"/>
                  </a:p>
                </p:txBody>
              </p:sp>
            </mc:Choice>
            <mc:Fallback xmlns="">
              <p:sp>
                <p:nvSpPr>
                  <p:cNvPr id="3" name="TextBox 2">
                    <a:extLst>
                      <a:ext uri="{FF2B5EF4-FFF2-40B4-BE49-F238E27FC236}">
                        <a16:creationId xmlns:a16="http://schemas.microsoft.com/office/drawing/2014/main" id="{75FFA274-0AA6-9C51-24EC-7E8412BE31B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68244" y="1001004"/>
                    <a:ext cx="3978792" cy="646331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919" t="-5660" b="-1415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28581755-09BD-948F-0058-3D738640676E}"/>
                      </a:ext>
                    </a:extLst>
                  </p:cNvPr>
                  <p:cNvSpPr txBox="1"/>
                  <p:nvPr/>
                </p:nvSpPr>
                <p:spPr>
                  <a:xfrm>
                    <a:off x="1868244" y="1618389"/>
                    <a:ext cx="419769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285750" indent="-285750">
                      <a:buFont typeface="Arial" panose="020B0604020202020204" pitchFamily="34" charset="0"/>
                      <a:buChar char="•"/>
                    </a:pPr>
                    <a:r>
                      <a:rPr lang="en-US"/>
                      <a:t>Degraded surface barrier -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b="1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𝑺</m:t>
                            </m:r>
                          </m:sub>
                        </m:sSub>
                      </m:oMath>
                    </a14:m>
                    <a:endParaRPr lang="en-US"/>
                  </a:p>
                </p:txBody>
              </p:sp>
            </mc:Choice>
            <mc:Fallback xmlns="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28581755-09BD-948F-0058-3D738640676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68244" y="1618389"/>
                    <a:ext cx="4197694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871" t="-8197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6EAC146-0219-2A96-EEE2-D3BBC25E7009}"/>
                  </a:ext>
                </a:extLst>
              </p:cNvPr>
              <p:cNvSpPr txBox="1"/>
              <p:nvPr/>
            </p:nvSpPr>
            <p:spPr>
              <a:xfrm>
                <a:off x="1765554" y="631672"/>
                <a:ext cx="41976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/>
                  <a:t>Superheating Field Suppression (SFS)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2929418" y="2690455"/>
                  <a:ext cx="82073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>
                      <a:solidFill>
                        <a:schemeClr val="tx1"/>
                      </a:solidFill>
                    </a:rPr>
                    <a:t>- </a:t>
                  </a:r>
                  <a14:m>
                    <m:oMath xmlns:m="http://schemas.openxmlformats.org/officeDocument/2006/math">
                      <m:r>
                        <a:rPr lang="en-US" sz="1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12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en-US" sz="1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acc>
                    </m:oMath>
                  </a14:m>
                  <a:endParaRPr lang="en-US" sz="1200" b="1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29418" y="2690455"/>
                  <a:ext cx="820738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746" r="-20149" b="-152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D8BE6-C0B6-B877-1FC5-6D8347522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E87E-F0DE-A44C-894B-E142BEB21E4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523D322B-E0A0-38FB-7C88-9269B305B2AE}"/>
              </a:ext>
            </a:extLst>
          </p:cNvPr>
          <p:cNvSpPr txBox="1">
            <a:spLocks/>
          </p:cNvSpPr>
          <p:nvPr/>
        </p:nvSpPr>
        <p:spPr>
          <a:xfrm>
            <a:off x="8953500" y="1210614"/>
            <a:ext cx="3124199" cy="56016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US" sz="1400"/>
          </a:p>
        </p:txBody>
      </p:sp>
      <p:sp>
        <p:nvSpPr>
          <p:cNvPr id="10" name="TextBox 9"/>
          <p:cNvSpPr txBox="1"/>
          <p:nvPr/>
        </p:nvSpPr>
        <p:spPr>
          <a:xfrm>
            <a:off x="1115569" y="6086636"/>
            <a:ext cx="9960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Each of which can assist in low-field breakdown of the Meissner state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The London model provides a conservative metric for the necessary roughness to achieve high fields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2763366" y="4587173"/>
            <a:ext cx="999864" cy="1004550"/>
            <a:chOff x="2763366" y="4241733"/>
            <a:chExt cx="999864" cy="1004550"/>
          </a:xfrm>
        </p:grpSpPr>
        <p:grpSp>
          <p:nvGrpSpPr>
            <p:cNvPr id="24" name="Group 23"/>
            <p:cNvGrpSpPr/>
            <p:nvPr/>
          </p:nvGrpSpPr>
          <p:grpSpPr>
            <a:xfrm>
              <a:off x="3248641" y="4241733"/>
              <a:ext cx="514589" cy="748348"/>
              <a:chOff x="3248641" y="4241733"/>
              <a:chExt cx="514589" cy="748348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3314654" y="4241733"/>
                <a:ext cx="0" cy="682335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Oval 21"/>
              <p:cNvSpPr/>
              <p:nvPr/>
            </p:nvSpPr>
            <p:spPr>
              <a:xfrm>
                <a:off x="3248641" y="4858055"/>
                <a:ext cx="132026" cy="132026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3291691" y="4535102"/>
                    <a:ext cx="47153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sub>
                          </m:sSub>
                        </m:oMath>
                      </m:oMathPara>
                    </a14:m>
                    <a:endParaRPr lang="en-US" b="1"/>
                  </a:p>
                </p:txBody>
              </p:sp>
            </mc:Choice>
            <mc:Fallback xmlns="">
              <p:sp>
                <p:nvSpPr>
                  <p:cNvPr id="23" name="TextBox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91691" y="4535102"/>
                    <a:ext cx="471539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/>
                <p:cNvSpPr/>
                <p:nvPr/>
              </p:nvSpPr>
              <p:spPr>
                <a:xfrm>
                  <a:off x="2823528" y="4626758"/>
                  <a:ext cx="66229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𝑺</m:t>
                            </m:r>
                          </m:sub>
                        </m:sSub>
                        <m:r>
                          <a: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↑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25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3528" y="4626758"/>
                  <a:ext cx="662297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/>
                <p:cNvSpPr/>
                <p:nvPr/>
              </p:nvSpPr>
              <p:spPr>
                <a:xfrm>
                  <a:off x="2763366" y="4876951"/>
                  <a:ext cx="72000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𝑴</m:t>
                            </m:r>
                          </m:sub>
                        </m:sSub>
                        <m:r>
                          <a:rPr lang="en-US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↓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28" name="Rectangle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63366" y="4876951"/>
                  <a:ext cx="720004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Group 34"/>
          <p:cNvGrpSpPr/>
          <p:nvPr/>
        </p:nvGrpSpPr>
        <p:grpSpPr>
          <a:xfrm>
            <a:off x="5957673" y="1219622"/>
            <a:ext cx="4160200" cy="4875048"/>
            <a:chOff x="5957673" y="874182"/>
            <a:chExt cx="4160200" cy="4875048"/>
          </a:xfrm>
        </p:grpSpPr>
        <p:grpSp>
          <p:nvGrpSpPr>
            <p:cNvPr id="15" name="Group 14"/>
            <p:cNvGrpSpPr/>
            <p:nvPr/>
          </p:nvGrpSpPr>
          <p:grpSpPr>
            <a:xfrm>
              <a:off x="5957673" y="874182"/>
              <a:ext cx="4160200" cy="4875048"/>
              <a:chOff x="6008473" y="631672"/>
              <a:chExt cx="4160200" cy="4875048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3B7A67D7-21AB-5CBD-CD48-1F0E51C7F36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b="13935"/>
              <a:stretch/>
            </p:blipFill>
            <p:spPr>
              <a:xfrm>
                <a:off x="6008473" y="2155166"/>
                <a:ext cx="4160200" cy="3351554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A262588-9511-0FD1-6A36-4DCF7C9D6721}"/>
                  </a:ext>
                </a:extLst>
              </p:cNvPr>
              <p:cNvSpPr txBox="1"/>
              <p:nvPr/>
            </p:nvSpPr>
            <p:spPr>
              <a:xfrm>
                <a:off x="6317827" y="631672"/>
                <a:ext cx="3541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/>
                  <a:t>Magnetic Field Enhancement (MFE)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332630" y="1108367"/>
                <a:ext cx="351188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/>
                  <a:t>Rough surfaces cause redistribution of the RF field and local amplifications of magnetic field.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7215616" y="2679784"/>
                  <a:ext cx="123636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>
                      <a:solidFill>
                        <a:schemeClr val="bg1"/>
                      </a:solidFill>
                    </a:rPr>
                    <a:t>- </a:t>
                  </a:r>
                  <a14:m>
                    <m:oMath xmlns:m="http://schemas.openxmlformats.org/officeDocument/2006/math">
                      <m:r>
                        <a:rPr lang="en-US" sz="12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12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,∞)=</m:t>
                      </m:r>
                      <m:sSub>
                        <m:sSubPr>
                          <m:ctrlPr>
                            <a:rPr lang="en-US" sz="12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2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en-US" sz="12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2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</m:oMath>
                  </a14:m>
                  <a:endParaRPr lang="en-US" sz="1200" b="1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15616" y="2679784"/>
                  <a:ext cx="1236364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495" t="-2222" r="-19802" b="-17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6" name="Title 4">
            <a:extLst>
              <a:ext uri="{FF2B5EF4-FFF2-40B4-BE49-F238E27FC236}">
                <a16:creationId xmlns:a16="http://schemas.microsoft.com/office/drawing/2014/main" id="{9566A27E-06A2-4B8C-2C35-38C61B89127B}"/>
              </a:ext>
            </a:extLst>
          </p:cNvPr>
          <p:cNvSpPr txBox="1">
            <a:spLocks/>
          </p:cNvSpPr>
          <p:nvPr/>
        </p:nvSpPr>
        <p:spPr>
          <a:xfrm>
            <a:off x="309093" y="531951"/>
            <a:ext cx="11044707" cy="6786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baseline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Geometrical Field Limitations – London Models</a:t>
            </a:r>
          </a:p>
        </p:txBody>
      </p:sp>
    </p:spTree>
    <p:extLst>
      <p:ext uri="{BB962C8B-B14F-4D97-AF65-F5344CB8AC3E}">
        <p14:creationId xmlns:p14="http://schemas.microsoft.com/office/powerpoint/2010/main" val="32511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BE8C21-E553-A07B-1F38-0E0B8A54BF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1" y="1396655"/>
            <a:ext cx="8082768" cy="2306665"/>
            <a:chOff x="1" y="1396655"/>
            <a:chExt cx="8082768" cy="2306665"/>
          </a:xfrm>
        </p:grpSpPr>
        <p:sp>
          <p:nvSpPr>
            <p:cNvPr id="30" name="Rectangle 29"/>
            <p:cNvSpPr/>
            <p:nvPr/>
          </p:nvSpPr>
          <p:spPr>
            <a:xfrm>
              <a:off x="5685367" y="1565274"/>
              <a:ext cx="1786996" cy="1789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012017" y="1581150"/>
              <a:ext cx="1786996" cy="1789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2317" y="1581150"/>
              <a:ext cx="1786996" cy="1789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9435"/>
            <a:stretch/>
          </p:blipFill>
          <p:spPr>
            <a:xfrm>
              <a:off x="1" y="1396655"/>
              <a:ext cx="8082768" cy="2306665"/>
            </a:xfrm>
            <a:prstGeom prst="rect">
              <a:avLst/>
            </a:prstGeom>
          </p:spPr>
        </p:pic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32187D-786E-E994-937D-E737D98C9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E87E-F0DE-A44C-894B-E142BEB21E4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AA01E92-F329-7078-0379-52D74719D0B7}"/>
              </a:ext>
            </a:extLst>
          </p:cNvPr>
          <p:cNvSpPr txBox="1">
            <a:spLocks/>
          </p:cNvSpPr>
          <p:nvPr/>
        </p:nvSpPr>
        <p:spPr>
          <a:xfrm>
            <a:off x="8076890" y="1402026"/>
            <a:ext cx="3810191" cy="21473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 dirty="0"/>
              <a:t>“Dirtier” material, more severe superheating field suppression.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 dirty="0"/>
              <a:t>The step height and slope angles observed account for a field degradation factor of ~0.8.</a:t>
            </a:r>
          </a:p>
        </p:txBody>
      </p:sp>
      <p:sp>
        <p:nvSpPr>
          <p:cNvPr id="7" name="Rectangle 6"/>
          <p:cNvSpPr/>
          <p:nvPr/>
        </p:nvSpPr>
        <p:spPr>
          <a:xfrm>
            <a:off x="8308071" y="6287186"/>
            <a:ext cx="3579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aseline="30000" dirty="0">
                <a:solidFill>
                  <a:srgbClr val="222222"/>
                </a:solidFill>
                <a:latin typeface="Arial" panose="020B0604020202020204" pitchFamily="34" charset="0"/>
              </a:rPr>
              <a:t>1</a:t>
            </a:r>
            <a:r>
              <a:rPr lang="en-US" sz="1200" dirty="0"/>
              <a:t>For more details see Kubo, Takayuki.  </a:t>
            </a:r>
            <a:r>
              <a:rPr lang="en-US" sz="1200" i="1" dirty="0"/>
              <a:t>Superconductor Science and Technology</a:t>
            </a:r>
            <a:r>
              <a:rPr lang="en-US" sz="1200" dirty="0"/>
              <a:t> 30.2 (2016): 023001.</a:t>
            </a:r>
            <a:endParaRPr lang="en-US" sz="1000" dirty="0"/>
          </a:p>
        </p:txBody>
      </p:sp>
      <p:sp>
        <p:nvSpPr>
          <p:cNvPr id="22" name="Rectangle 21"/>
          <p:cNvSpPr/>
          <p:nvPr/>
        </p:nvSpPr>
        <p:spPr>
          <a:xfrm>
            <a:off x="8093352" y="2870866"/>
            <a:ext cx="380995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Nanoscale MFE 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decreases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as the material gets dirtier since </a:t>
            </a:r>
            <a:r>
              <a:rPr lang="el-GR" sz="1500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l-GR" sz="1500" dirty="0"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decreases.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The step height and slope angles observed account for a field degradation factor of ~0.8.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091915" y="4579026"/>
            <a:ext cx="402399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Their combined effect, </a:t>
            </a:r>
            <a:r>
              <a:rPr lang="el-GR" sz="1500" dirty="0">
                <a:latin typeface="Arial" panose="020B0604020202020204" pitchFamily="34" charset="0"/>
                <a:cs typeface="Arial" panose="020B0604020202020204" pitchFamily="34" charset="0"/>
              </a:rPr>
              <a:t>η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l-GR" sz="1500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, can account for a substantial reduction in field limit by a factor of ~0.64 in “clean”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Nb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Imperfections have direct consequences on ideal coating parameters for SIS coatings.</a:t>
            </a:r>
            <a:r>
              <a:rPr lang="en-US" sz="15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8" name="Title 4">
            <a:extLst>
              <a:ext uri="{FF2B5EF4-FFF2-40B4-BE49-F238E27FC236}">
                <a16:creationId xmlns:a16="http://schemas.microsoft.com/office/drawing/2014/main" id="{9566A27E-06A2-4B8C-2C35-38C61B89127B}"/>
              </a:ext>
            </a:extLst>
          </p:cNvPr>
          <p:cNvSpPr txBox="1">
            <a:spLocks/>
          </p:cNvSpPr>
          <p:nvPr/>
        </p:nvSpPr>
        <p:spPr>
          <a:xfrm>
            <a:off x="309093" y="531951"/>
            <a:ext cx="11044707" cy="6786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baseline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Effect of Step Geometry on SFS and MFE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-5878" y="3740796"/>
            <a:ext cx="8082768" cy="2239829"/>
            <a:chOff x="1" y="3718559"/>
            <a:chExt cx="8082768" cy="2239829"/>
          </a:xfrm>
        </p:grpSpPr>
        <p:sp>
          <p:nvSpPr>
            <p:cNvPr id="36" name="Rectangle 35"/>
            <p:cNvSpPr/>
            <p:nvPr/>
          </p:nvSpPr>
          <p:spPr>
            <a:xfrm>
              <a:off x="5685366" y="3843867"/>
              <a:ext cx="1786996" cy="1789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012017" y="3843867"/>
              <a:ext cx="1786996" cy="1789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38668" y="3843868"/>
              <a:ext cx="1786996" cy="1789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900"/>
            <a:stretch/>
          </p:blipFill>
          <p:spPr>
            <a:xfrm>
              <a:off x="1" y="3718559"/>
              <a:ext cx="8082768" cy="22398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41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DF4BD1-94B4-704D-B001-9EF3192189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236" y="1665934"/>
            <a:ext cx="4102006" cy="3223756"/>
          </a:xfrm>
          <a:prstGeom prst="rect">
            <a:avLst/>
          </a:prstGeom>
        </p:spPr>
      </p:pic>
      <p:pic>
        <p:nvPicPr>
          <p:cNvPr id="19" name="FiniteSourceV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617" y="1688185"/>
            <a:ext cx="4110228" cy="308267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55A2CB-3490-F845-20BF-251DF5EAF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E87E-F0DE-A44C-894B-E142BEB21E4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A1A840-EBCE-0523-2671-636584AD1C1D}"/>
              </a:ext>
            </a:extLst>
          </p:cNvPr>
          <p:cNvSpPr txBox="1"/>
          <p:nvPr/>
        </p:nvSpPr>
        <p:spPr>
          <a:xfrm>
            <a:off x="4236617" y="4923365"/>
            <a:ext cx="37206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The impurity content throughout the profile can be substantially reduced at the vortex nucleation site.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Impurity content is an important parameter in S-S’ bilayers and modifying hydride nucleation.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8472" y="3377115"/>
            <a:ext cx="4113373" cy="2073704"/>
            <a:chOff x="161131" y="3462868"/>
            <a:chExt cx="4113373" cy="207370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05D5445-E607-CBDE-5F2F-D6B14900EF44}"/>
                </a:ext>
              </a:extLst>
            </p:cNvPr>
            <p:cNvSpPr txBox="1"/>
            <p:nvPr/>
          </p:nvSpPr>
          <p:spPr>
            <a:xfrm>
              <a:off x="161131" y="5013352"/>
              <a:ext cx="41133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en-US" sz="1400" dirty="0"/>
                <a:t>Reduction in impurity content coincides with the vortex nucleation site.</a:t>
              </a: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1841500" y="3462868"/>
              <a:ext cx="0" cy="777754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3282FAC-743C-FA97-EA5A-190C7337A2E9}"/>
              </a:ext>
            </a:extLst>
          </p:cNvPr>
          <p:cNvSpPr txBox="1"/>
          <p:nvPr/>
        </p:nvSpPr>
        <p:spPr>
          <a:xfrm>
            <a:off x="7860920" y="4931659"/>
            <a:ext cx="43310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Assuming a L</a:t>
            </a:r>
            <a:r>
              <a:rPr lang="en-US" sz="1400" baseline="-25000" dirty="0"/>
              <a:t>D</a:t>
            </a:r>
            <a:r>
              <a:rPr lang="en-US" sz="1400" dirty="0"/>
              <a:t> of ~30 nm our measurements can be placed on the landscape. The landscape of relative impurity dose shows a suppression of ~0.75.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More uniform impurity content possible when defects are small compared to L</a:t>
            </a:r>
            <a:r>
              <a:rPr lang="en-US" sz="1400" baseline="-25000" dirty="0"/>
              <a:t>D</a:t>
            </a:r>
            <a:endParaRPr lang="en-US" sz="1400" dirty="0"/>
          </a:p>
        </p:txBody>
      </p:sp>
      <p:sp>
        <p:nvSpPr>
          <p:cNvPr id="20" name="Title 4">
            <a:extLst>
              <a:ext uri="{FF2B5EF4-FFF2-40B4-BE49-F238E27FC236}">
                <a16:creationId xmlns:a16="http://schemas.microsoft.com/office/drawing/2014/main" id="{9566A27E-06A2-4B8C-2C35-38C61B89127B}"/>
              </a:ext>
            </a:extLst>
          </p:cNvPr>
          <p:cNvSpPr txBox="1">
            <a:spLocks/>
          </p:cNvSpPr>
          <p:nvPr/>
        </p:nvSpPr>
        <p:spPr>
          <a:xfrm>
            <a:off x="461493" y="684351"/>
            <a:ext cx="11044707" cy="6786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baseline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Shallow Impurity Diffusion – Low Temperature Baking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63"/>
          <a:stretch/>
        </p:blipFill>
        <p:spPr>
          <a:xfrm>
            <a:off x="4236617" y="1682696"/>
            <a:ext cx="3980252" cy="324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33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54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7" fill="hold" display="0">
                  <p:stCondLst>
                    <p:cond delay="indefinite"/>
                  </p:stCondLst>
                </p:cTn>
                <p:tgtEl>
                  <p:spTgt spid="19"/>
                </p:tgtEl>
              </p:cMediaNode>
            </p:video>
          </p:childTnLst>
        </p:cTn>
      </p:par>
    </p:tnLst>
    <p:bldLst>
      <p:bldP spid="12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CC4D7D-4E00-CF7E-7BCE-ACD5A31DA7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E2645E-0244-1F42-A579-F00DBC482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E87E-F0DE-A44C-894B-E142BEB21E4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685B62D-BCD6-8124-B4BB-6F3584060FC4}"/>
              </a:ext>
            </a:extLst>
          </p:cNvPr>
          <p:cNvSpPr txBox="1">
            <a:spLocks/>
          </p:cNvSpPr>
          <p:nvPr/>
        </p:nvSpPr>
        <p:spPr>
          <a:xfrm>
            <a:off x="8323099" y="4492328"/>
            <a:ext cx="3493074" cy="1743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US" sz="14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DFCEB71-FB89-AC0D-55D8-F0F037E4EC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9817"/>
          <a:stretch/>
        </p:blipFill>
        <p:spPr>
          <a:xfrm>
            <a:off x="2585644" y="2045036"/>
            <a:ext cx="2731112" cy="221577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66951" y="2048513"/>
            <a:ext cx="2318693" cy="2881250"/>
            <a:chOff x="1335313" y="1442612"/>
            <a:chExt cx="3222814" cy="4004727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9787856-E9CA-7D39-E130-8C70CA6B5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0482" b="44512"/>
            <a:stretch>
              <a:fillRect/>
            </a:stretch>
          </p:blipFill>
          <p:spPr>
            <a:xfrm>
              <a:off x="1335314" y="1442612"/>
              <a:ext cx="3222813" cy="2580513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9E6CD0A-67E4-0537-D4C7-E1C7A6EB9E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0482" t="69376"/>
            <a:stretch>
              <a:fillRect/>
            </a:stretch>
          </p:blipFill>
          <p:spPr>
            <a:xfrm>
              <a:off x="1335313" y="4023125"/>
              <a:ext cx="3222813" cy="1424214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F2062EC8-D985-5542-E513-30A60663973A}"/>
              </a:ext>
            </a:extLst>
          </p:cNvPr>
          <p:cNvSpPr txBox="1"/>
          <p:nvPr/>
        </p:nvSpPr>
        <p:spPr>
          <a:xfrm>
            <a:off x="8124321" y="1932485"/>
            <a:ext cx="39660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Nb</a:t>
            </a:r>
            <a:r>
              <a:rPr lang="en-US" baseline="-25000" dirty="0"/>
              <a:t>3</a:t>
            </a:r>
            <a:r>
              <a:rPr lang="en-US" dirty="0"/>
              <a:t>Sn also hosts V-shaped thermally grooved grain boundaries.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Very high slope angles of up to ~60° observed.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Groove depths approaching the deep-groove limit.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Can account for a substantial reduction in peak field.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DFCEB71-FB89-AC0D-55D8-F0F037E4EC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413"/>
          <a:stretch/>
        </p:blipFill>
        <p:spPr>
          <a:xfrm>
            <a:off x="5311676" y="2058673"/>
            <a:ext cx="2736446" cy="21937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12840" y="2099313"/>
            <a:ext cx="12940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Deep groove limit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062EC8-D985-5542-E513-30A60663973A}"/>
              </a:ext>
            </a:extLst>
          </p:cNvPr>
          <p:cNvSpPr txBox="1"/>
          <p:nvPr/>
        </p:nvSpPr>
        <p:spPr>
          <a:xfrm>
            <a:off x="8251321" y="4340483"/>
            <a:ext cx="33158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Other limiting mechanisms likely concurrent: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Non-stoichiometry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Tin droplets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Patchy regions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85643" y="4257485"/>
            <a:ext cx="5503118" cy="144738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77523" y="4465994"/>
            <a:ext cx="6591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200 nm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89559" y="4033186"/>
            <a:ext cx="6591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500 nm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3374" y="3515588"/>
            <a:ext cx="5068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5 µm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827591" y="5364014"/>
            <a:ext cx="5068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5 µm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30678" y="5357275"/>
            <a:ext cx="5068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5 µm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212840" y="5348105"/>
            <a:ext cx="5068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5 µm</a:t>
            </a:r>
          </a:p>
        </p:txBody>
      </p:sp>
      <p:sp>
        <p:nvSpPr>
          <p:cNvPr id="24" name="Rectangle 23"/>
          <p:cNvSpPr/>
          <p:nvPr/>
        </p:nvSpPr>
        <p:spPr>
          <a:xfrm>
            <a:off x="-28462" y="6542869"/>
            <a:ext cx="112959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aseline="30000" dirty="0"/>
              <a:t>[1]</a:t>
            </a:r>
            <a:r>
              <a:rPr lang="en-US" sz="1200" dirty="0"/>
              <a:t>Lechner, Eric M., et al. </a:t>
            </a:r>
            <a:r>
              <a:rPr lang="en-US" sz="1200" i="1" dirty="0"/>
              <a:t>Superconductor Science and Technology</a:t>
            </a:r>
            <a:r>
              <a:rPr lang="en-US" sz="1200" dirty="0"/>
              <a:t> 38.1 (2025): 01LT01.</a:t>
            </a:r>
          </a:p>
        </p:txBody>
      </p:sp>
      <p:sp>
        <p:nvSpPr>
          <p:cNvPr id="25" name="Title 4">
            <a:extLst>
              <a:ext uri="{FF2B5EF4-FFF2-40B4-BE49-F238E27FC236}">
                <a16:creationId xmlns:a16="http://schemas.microsoft.com/office/drawing/2014/main" id="{9566A27E-06A2-4B8C-2C35-38C61B89127B}"/>
              </a:ext>
            </a:extLst>
          </p:cNvPr>
          <p:cNvSpPr txBox="1">
            <a:spLocks/>
          </p:cNvSpPr>
          <p:nvPr/>
        </p:nvSpPr>
        <p:spPr>
          <a:xfrm>
            <a:off x="461493" y="684351"/>
            <a:ext cx="11044707" cy="6786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baseline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Nb</a:t>
            </a:r>
            <a:r>
              <a:rPr lang="en-US" baseline="-25000" dirty="0"/>
              <a:t>3</a:t>
            </a:r>
            <a:r>
              <a:rPr lang="en-US" dirty="0"/>
              <a:t>Sn – Surface Roughness</a:t>
            </a:r>
          </a:p>
        </p:txBody>
      </p:sp>
    </p:spTree>
    <p:extLst>
      <p:ext uri="{BB962C8B-B14F-4D97-AF65-F5344CB8AC3E}">
        <p14:creationId xmlns:p14="http://schemas.microsoft.com/office/powerpoint/2010/main" val="3827361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529594-0082-4AD9-7536-92600D6B43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14EE8E-B175-FBB9-EA98-05C888CBE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E87E-F0DE-A44C-894B-E142BEB21E4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A881C06-0DE4-6492-4382-51B801FF34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4" y="1537641"/>
            <a:ext cx="11578106" cy="4798378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Using AFM, we revealed the existence of high slope angle sloped steps comparable in size to the London penetration depth and diffusion length of low-temperature baked Nb cavities. These defects can account for a much larger reduction in peak field than previously expected.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Simple surface roughness metrics like average roughness totally neglect slope angle, a key parameter in geometrically modified field limits. This is also true for power spectral density (PSD) analysis</a:t>
            </a:r>
            <a:r>
              <a:rPr lang="en-US" baseline="30000" dirty="0"/>
              <a:t>1</a:t>
            </a:r>
            <a:r>
              <a:rPr lang="en-US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Don’t just throw your measurements through the analysis grinder and see what comes out. Use theoretical frameworks that connect directly to performance metrics.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Poor metrics open vulnerabilities for processes to be poorly optimized in sample studies.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There are many polishing methods under development. Quantifying ultimate surface roughness is of </a:t>
            </a:r>
            <a:r>
              <a:rPr lang="en-US" i="1" u="sng" dirty="0"/>
              <a:t>great</a:t>
            </a:r>
            <a:r>
              <a:rPr lang="en-US" dirty="0"/>
              <a:t> interest.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48782" y="6396335"/>
            <a:ext cx="133736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aseline="30000" dirty="0"/>
              <a:t>1</a:t>
            </a:r>
            <a:r>
              <a:rPr lang="en-US" sz="1200" dirty="0"/>
              <a:t>For more details see the supplemental material in:</a:t>
            </a:r>
          </a:p>
          <a:p>
            <a:r>
              <a:rPr lang="en-US" sz="1200" dirty="0"/>
              <a:t> </a:t>
            </a:r>
            <a:r>
              <a:rPr lang="en-US" sz="1200" dirty="0" err="1"/>
              <a:t>Hryhorenko</a:t>
            </a:r>
            <a:r>
              <a:rPr lang="en-US" sz="1200" dirty="0"/>
              <a:t>, O., A-M. Valente-Feliciano, and E.M. Lechner. Superconductor Science and Technology 39.2 (2026): 025014. </a:t>
            </a: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9566A27E-06A2-4B8C-2C35-38C61B89127B}"/>
              </a:ext>
            </a:extLst>
          </p:cNvPr>
          <p:cNvSpPr txBox="1">
            <a:spLocks/>
          </p:cNvSpPr>
          <p:nvPr/>
        </p:nvSpPr>
        <p:spPr>
          <a:xfrm>
            <a:off x="461493" y="684351"/>
            <a:ext cx="11044707" cy="6786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baseline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807630211"/>
      </p:ext>
    </p:extLst>
  </p:cSld>
  <p:clrMapOvr>
    <a:masterClrMapping/>
  </p:clrMapOvr>
</p:sld>
</file>

<file path=ppt/theme/theme1.xml><?xml version="1.0" encoding="utf-8"?>
<a:theme xmlns:a="http://schemas.openxmlformats.org/drawingml/2006/main" name="Jefferson Lab Theme 1">
  <a:themeElements>
    <a:clrScheme name="JLab Color Theme 1">
      <a:dk1>
        <a:srgbClr val="000000"/>
      </a:dk1>
      <a:lt1>
        <a:srgbClr val="FFFFFF"/>
      </a:lt1>
      <a:dk2>
        <a:srgbClr val="1C5068"/>
      </a:dk2>
      <a:lt2>
        <a:srgbClr val="8397A9"/>
      </a:lt2>
      <a:accent1>
        <a:srgbClr val="C31230"/>
      </a:accent1>
      <a:accent2>
        <a:srgbClr val="10A1AF"/>
      </a:accent2>
      <a:accent3>
        <a:srgbClr val="5E5E5E"/>
      </a:accent3>
      <a:accent4>
        <a:srgbClr val="821282"/>
      </a:accent4>
      <a:accent5>
        <a:srgbClr val="385723"/>
      </a:accent5>
      <a:accent6>
        <a:srgbClr val="BF9000"/>
      </a:accent6>
      <a:hlink>
        <a:srgbClr val="1C5068"/>
      </a:hlink>
      <a:folHlink>
        <a:srgbClr val="10A1A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effersonLabTemplate_JG_2503" id="{3B269B79-482B-CB48-8F1B-DE1E93D1D15C}" vid="{F7CB5D91-9C74-4C48-B8C9-8E1FE7F854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55642a9-7d51-4c44-863a-b2ab93081b5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8E1438E733DA4EBCFD411CCFF0E8FA" ma:contentTypeVersion="17" ma:contentTypeDescription="Create a new document." ma:contentTypeScope="" ma:versionID="070a84622b64bd1e41ff5ffd110bc13d">
  <xsd:schema xmlns:xsd="http://www.w3.org/2001/XMLSchema" xmlns:xs="http://www.w3.org/2001/XMLSchema" xmlns:p="http://schemas.microsoft.com/office/2006/metadata/properties" xmlns:ns3="f55642a9-7d51-4c44-863a-b2ab93081b5a" xmlns:ns4="38556316-6b1b-4501-9e5a-a6e77b78b104" targetNamespace="http://schemas.microsoft.com/office/2006/metadata/properties" ma:root="true" ma:fieldsID="b8e703c5e86695cb603b37f7e8d92ddf" ns3:_="" ns4:_="">
    <xsd:import namespace="f55642a9-7d51-4c44-863a-b2ab93081b5a"/>
    <xsd:import namespace="38556316-6b1b-4501-9e5a-a6e77b78b10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5642a9-7d51-4c44-863a-b2ab93081b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556316-6b1b-4501-9e5a-a6e77b78b10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7E50793-ACBC-4AC3-95AC-EF9AB6B855C8}">
  <ds:schemaRefs>
    <ds:schemaRef ds:uri="http://schemas.microsoft.com/office/infopath/2007/PartnerControls"/>
    <ds:schemaRef ds:uri="38556316-6b1b-4501-9e5a-a6e77b78b104"/>
    <ds:schemaRef ds:uri="http://purl.org/dc/terms/"/>
    <ds:schemaRef ds:uri="http://schemas.microsoft.com/office/2006/documentManagement/types"/>
    <ds:schemaRef ds:uri="f55642a9-7d51-4c44-863a-b2ab93081b5a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916EBEF-30DD-406E-9971-5985A0716A56}">
  <ds:schemaRefs>
    <ds:schemaRef ds:uri="38556316-6b1b-4501-9e5a-a6e77b78b104"/>
    <ds:schemaRef ds:uri="f55642a9-7d51-4c44-863a-b2ab93081b5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FEFA96F-3D87-4736-890C-7EB2258B511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JeffersonLabTemplate_JG_2503</Template>
  <TotalTime>30534</TotalTime>
  <Words>975</Words>
  <Application>Microsoft Office PowerPoint</Application>
  <PresentationFormat>Widescreen</PresentationFormat>
  <Paragraphs>123</Paragraphs>
  <Slides>10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Times New Roman</vt:lpstr>
      <vt:lpstr>Cambria Math</vt:lpstr>
      <vt:lpstr>Jefferson Lab Theme 1</vt:lpstr>
      <vt:lpstr>Electropolishing-induced topographic defects in niobium: Insights and Implications for SRF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Company>JLAB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Lechner</dc:creator>
  <cp:lastModifiedBy>Eric Lechner</cp:lastModifiedBy>
  <cp:revision>35</cp:revision>
  <cp:lastPrinted>2024-11-21T18:51:38Z</cp:lastPrinted>
  <dcterms:created xsi:type="dcterms:W3CDTF">2025-07-07T21:32:49Z</dcterms:created>
  <dcterms:modified xsi:type="dcterms:W3CDTF">2026-06-07T15:40:25Z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0x0101005D8E1438E733DA4EBCFD411CCFF0E8FA</vt:lpwstr>
  </property>
</Properties>
</file>