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732" r:id="rId2"/>
    <p:sldMasterId id="2147483658" r:id="rId3"/>
    <p:sldMasterId id="2147483666" r:id="rId4"/>
    <p:sldMasterId id="2147483720" r:id="rId5"/>
  </p:sldMasterIdLst>
  <p:notesMasterIdLst>
    <p:notesMasterId r:id="rId24"/>
  </p:notesMasterIdLst>
  <p:handoutMasterIdLst>
    <p:handoutMasterId r:id="rId25"/>
  </p:handoutMasterIdLst>
  <p:sldIdLst>
    <p:sldId id="10519" r:id="rId6"/>
    <p:sldId id="286" r:id="rId7"/>
    <p:sldId id="1072" r:id="rId8"/>
    <p:sldId id="1047" r:id="rId9"/>
    <p:sldId id="259" r:id="rId10"/>
    <p:sldId id="1050" r:id="rId11"/>
    <p:sldId id="998" r:id="rId12"/>
    <p:sldId id="279" r:id="rId13"/>
    <p:sldId id="10655" r:id="rId14"/>
    <p:sldId id="10656" r:id="rId15"/>
    <p:sldId id="10657" r:id="rId16"/>
    <p:sldId id="10659" r:id="rId17"/>
    <p:sldId id="10658" r:id="rId18"/>
    <p:sldId id="10654" r:id="rId19"/>
    <p:sldId id="10660" r:id="rId20"/>
    <p:sldId id="10662" r:id="rId21"/>
    <p:sldId id="10661" r:id="rId22"/>
    <p:sldId id="10589" r:id="rId23"/>
  </p:sldIdLst>
  <p:sldSz cx="12192000" cy="6858000"/>
  <p:notesSz cx="7102475" cy="10233025"/>
  <p:custDataLst>
    <p:tags r:id="rId26"/>
  </p:custData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200" kern="1200">
        <a:solidFill>
          <a:srgbClr val="A5002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rgbClr val="A5002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rgbClr val="A5002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rgbClr val="A5002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rgbClr val="A5002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5pPr>
    <a:lvl6pPr marL="2286000" algn="l" defTabSz="914400" rtl="0" eaLnBrk="1" latinLnBrk="0" hangingPunct="1">
      <a:defRPr sz="2200" kern="1200">
        <a:solidFill>
          <a:srgbClr val="A5002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6pPr>
    <a:lvl7pPr marL="2743200" algn="l" defTabSz="914400" rtl="0" eaLnBrk="1" latinLnBrk="0" hangingPunct="1">
      <a:defRPr sz="2200" kern="1200">
        <a:solidFill>
          <a:srgbClr val="A5002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7pPr>
    <a:lvl8pPr marL="3200400" algn="l" defTabSz="914400" rtl="0" eaLnBrk="1" latinLnBrk="0" hangingPunct="1">
      <a:defRPr sz="2200" kern="1200">
        <a:solidFill>
          <a:srgbClr val="A5002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8pPr>
    <a:lvl9pPr marL="3657600" algn="l" defTabSz="914400" rtl="0" eaLnBrk="1" latinLnBrk="0" hangingPunct="1">
      <a:defRPr sz="2200" kern="1200">
        <a:solidFill>
          <a:srgbClr val="A5002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42" userDrawn="1">
          <p15:clr>
            <a:srgbClr val="A4A3A4"/>
          </p15:clr>
        </p15:guide>
        <p15:guide id="3" pos="511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04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u/Xu" initials="NX" lastIdx="1" clrIdx="0"/>
  <p:cmAuthor id="1" name="dp li" initials="dl" lastIdx="10" clrIdx="0"/>
  <p:cmAuthor id="2" name="unknown" initials="w" lastIdx="3" clrIdx="1"/>
  <p:cmAuthor id="3" name="Yue Ke" initials="YK" lastIdx="1" clrIdx="2"/>
  <p:cmAuthor id="4" name="Yuan Haibo" initials="YH" lastIdx="2" clrIdx="3"/>
  <p:cmAuthor id="75" name="作者" initials="A" lastIdx="0" clrIdx="2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F1E8"/>
    <a:srgbClr val="000000"/>
    <a:srgbClr val="FF0000"/>
    <a:srgbClr val="E0F4F6"/>
    <a:srgbClr val="C55A11"/>
    <a:srgbClr val="DCAEA0"/>
    <a:srgbClr val="0D0D0D"/>
    <a:srgbClr val="80B0F2"/>
    <a:srgbClr val="114799"/>
    <a:srgbClr val="FFD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660B408-B3CF-4A94-85FC-2B1E0A45F4A2}" styleName="深色样式 2 - 强调 1/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深色样式 2 - 强调 5/强调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深色样式 2 - 强调 3/强调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06" autoAdjust="0"/>
    <p:restoredTop sz="80652" autoAdjust="0"/>
  </p:normalViewPr>
  <p:slideViewPr>
    <p:cSldViewPr snapToGrid="0" showGuides="1">
      <p:cViewPr varScale="1">
        <p:scale>
          <a:sx n="75" d="100"/>
          <a:sy n="75" d="100"/>
        </p:scale>
        <p:origin x="32" y="296"/>
      </p:cViewPr>
      <p:guideLst>
        <p:guide orient="horz" pos="1842"/>
        <p:guide pos="5110"/>
      </p:guideLst>
    </p:cSldViewPr>
  </p:slideViewPr>
  <p:outlineViewPr>
    <p:cViewPr>
      <p:scale>
        <a:sx n="33" d="100"/>
        <a:sy n="33" d="100"/>
      </p:scale>
      <p:origin x="0" y="-22253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howGuides="1">
      <p:cViewPr varScale="1">
        <p:scale>
          <a:sx n="59" d="100"/>
          <a:sy n="59" d="100"/>
        </p:scale>
        <p:origin x="1883" y="19"/>
      </p:cViewPr>
      <p:guideLst>
        <p:guide orient="horz" pos="3204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2024&#20013;&#28201;&#36864;&#28779;\in-stu%20TEM%20Heating%20Curv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7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In-situ TEM Heating Curve</a:t>
            </a:r>
            <a:endParaRPr lang="zh-CN"/>
          </a:p>
        </c:rich>
      </c:tx>
      <c:layout>
        <c:manualLayout>
          <c:xMode val="edge"/>
          <c:yMode val="edge"/>
          <c:x val="0.1727806187797079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7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0.2326908287558869"/>
          <c:y val="0.29147904069005021"/>
          <c:w val="0.7068294076071916"/>
          <c:h val="0.44032376589544409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solidFill>
                <a:schemeClr val="accent1">
                  <a:alpha val="20000"/>
                </a:schemeClr>
              </a:solidFill>
            </a:ln>
            <a:effectLst/>
          </c:spPr>
          <c:marker>
            <c:symbol val="circle"/>
            <c:size val="10"/>
            <c:spPr>
              <a:solidFill>
                <a:schemeClr val="accent1"/>
              </a:solidFill>
              <a:ln w="9525" cap="flat" cmpd="sng" algn="ctr">
                <a:solidFill>
                  <a:schemeClr val="accent1"/>
                </a:solidFill>
                <a:round/>
              </a:ln>
              <a:effectLst/>
            </c:spPr>
          </c:marker>
          <c:xVal>
            <c:numRef>
              <c:f>Sheet1!$A$30:$A$45</c:f>
              <c:numCache>
                <c:formatCode>General</c:formatCode>
                <c:ptCount val="16"/>
                <c:pt idx="0">
                  <c:v>0</c:v>
                </c:pt>
                <c:pt idx="1">
                  <c:v>5.3666666666666663</c:v>
                </c:pt>
                <c:pt idx="2">
                  <c:v>35.366666666666667</c:v>
                </c:pt>
                <c:pt idx="3">
                  <c:v>57.366666666666667</c:v>
                </c:pt>
                <c:pt idx="4">
                  <c:v>65.36666666666666</c:v>
                </c:pt>
                <c:pt idx="5">
                  <c:v>66.433333333333337</c:v>
                </c:pt>
                <c:pt idx="6">
                  <c:v>88.63333333333334</c:v>
                </c:pt>
              </c:numCache>
            </c:numRef>
          </c:xVal>
          <c:yVal>
            <c:numRef>
              <c:f>Sheet1!$B$30:$B$45</c:f>
              <c:numCache>
                <c:formatCode>General</c:formatCode>
                <c:ptCount val="16"/>
                <c:pt idx="0">
                  <c:v>17</c:v>
                </c:pt>
                <c:pt idx="1">
                  <c:v>350</c:v>
                </c:pt>
                <c:pt idx="2">
                  <c:v>350</c:v>
                </c:pt>
                <c:pt idx="3">
                  <c:v>350</c:v>
                </c:pt>
                <c:pt idx="4">
                  <c:v>350</c:v>
                </c:pt>
                <c:pt idx="5">
                  <c:v>350</c:v>
                </c:pt>
                <c:pt idx="6">
                  <c:v>17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90B-4D56-B2EC-75BD84FF62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15190815"/>
        <c:axId val="1815176895"/>
      </c:scatterChart>
      <c:valAx>
        <c:axId val="181519081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dk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(min)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dk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815176895"/>
        <c:crosses val="autoZero"/>
        <c:crossBetween val="midCat"/>
        <c:majorUnit val="20"/>
      </c:valAx>
      <c:valAx>
        <c:axId val="18151768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dk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Temperature </a:t>
                </a:r>
                <a:r>
                  <a:rPr lang="zh-CN"/>
                  <a:t>℃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dk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81519081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100000">
          <a:schemeClr val="lt1">
            <a:lumMod val="95000"/>
          </a:schemeClr>
        </a:gs>
        <a:gs pos="43000">
          <a:schemeClr val="lt1"/>
        </a:gs>
      </a:gsLst>
      <a:path path="circle">
        <a:fillToRect l="50000" t="50000" r="50000" b="50000"/>
      </a:path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800"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4">
  <cs:axisTitle>
    <cs:lnRef idx="0"/>
    <cs:fillRef idx="0"/>
    <cs:effectRef idx="0"/>
    <cs:fontRef idx="minor">
      <a:schemeClr val="dk1">
        <a:lumMod val="50000"/>
        <a:lumOff val="50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100000">
            <a:schemeClr val="lt1">
              <a:lumMod val="95000"/>
            </a:schemeClr>
          </a:gs>
          <a:gs pos="43000">
            <a:schemeClr val="lt1"/>
          </a:gs>
        </a:gsLst>
        <a:path path="circle">
          <a:fillToRect l="50000" t="50000" r="50000" b="50000"/>
        </a:path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>
        <a:solidFill>
          <a:schemeClr val="phClr">
            <a:alpha val="20000"/>
          </a:schemeClr>
        </a:solidFill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rnd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tx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50000"/>
        <a:lumOff val="50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600" b="0" kern="1200" spc="70" baseline="0"/>
  </cs:title>
  <cs:trendline>
    <cs:lnRef idx="0">
      <cs:styleClr val="0"/>
    </cs:lnRef>
    <cs:fillRef idx="0"/>
    <cs:effectRef idx="0"/>
    <cs:fontRef idx="minor">
      <a:schemeClr val="tx1"/>
    </cs:fontRef>
    <cs:spPr>
      <a:ln w="63500" cap="rnd" cmpd="sng" algn="ctr">
        <a:solidFill>
          <a:schemeClr val="phClr">
            <a:alpha val="25000"/>
          </a:schemeClr>
        </a:solidFill>
        <a:round/>
      </a:ln>
    </cs:spPr>
  </cs:trendline>
  <cs:trendlineLabel>
    <cs:lnRef idx="0"/>
    <cs:fillRef idx="0"/>
    <cs:effectRef idx="0"/>
    <cs:fontRef idx="minor">
      <a:schemeClr val="dk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428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513428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r">
              <a:defRPr sz="1300"/>
            </a:lvl1pPr>
          </a:lstStyle>
          <a:p>
            <a:fld id="{0F9B84EA-7D68-4D60-9CB1-D50884785D1C}" type="datetimeFigureOut">
              <a:rPr lang="zh-CN" altLang="en-US" smtClean="0"/>
              <a:t>2026/6/10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19598"/>
            <a:ext cx="3077739" cy="513427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092" y="9719598"/>
            <a:ext cx="3077739" cy="513427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r">
              <a:defRPr sz="13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53630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428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3428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r">
              <a:defRPr sz="1300"/>
            </a:lvl1pPr>
          </a:lstStyle>
          <a:p>
            <a:fld id="{BC6ABA02-E9ED-428A-8787-AA8830EDFB20}" type="datetimeFigureOut">
              <a:rPr lang="zh-CN" altLang="en-US" smtClean="0"/>
              <a:t>2026/6/10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7275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57" tIns="49528" rIns="99057" bIns="4952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248" y="4924643"/>
            <a:ext cx="5681980" cy="4029254"/>
          </a:xfrm>
          <a:prstGeom prst="rect">
            <a:avLst/>
          </a:prstGeom>
        </p:spPr>
        <p:txBody>
          <a:bodyPr vert="horz" lIns="99057" tIns="49528" rIns="99057" bIns="49528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19598"/>
            <a:ext cx="3077739" cy="513427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092" y="9719598"/>
            <a:ext cx="3077739" cy="513427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r">
              <a:defRPr sz="1300"/>
            </a:lvl1pPr>
          </a:lstStyle>
          <a:p>
            <a:fld id="{2E02FBB5-A632-4A83-9244-EDCD50DC2C4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0086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zh-C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02FBB5-A632-4A83-9244-EDCD50DC2C4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507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E8F41-4027-4FF6-B990-C9BF31A5900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96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D490C-ED4A-2912-A3E1-62C789983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F296A06-2DB2-7393-7FC2-AF03BD758D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4CD335E-3B0E-F36A-6CA0-DEA1BA4723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200" dirty="0"/>
          </a:p>
        </p:txBody>
      </p:sp>
    </p:spTree>
    <p:extLst>
      <p:ext uri="{BB962C8B-B14F-4D97-AF65-F5344CB8AC3E}">
        <p14:creationId xmlns:p14="http://schemas.microsoft.com/office/powerpoint/2010/main" val="70382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E8F41-4027-4FF6-B990-C9BF31A5900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457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0A0E0C-7E71-C49D-A514-93C49D5C9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E7108CD-20ED-C626-90D3-13ECC20FC2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83FE012-D30D-7C0D-C14F-761D3EA1DE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exposed to air, the sample reacts instantly with oxygen to form a native oxide layer. ​In-situ characterization enables real-time monitoring of oxygen diffusion dynamics and lattice evolution during thermal treatment.</a:t>
            </a:r>
          </a:p>
          <a:p>
            <a:pPr marL="0" marR="0" lvl="0" indent="0" algn="just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just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just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050" b="0" i="0" dirty="0">
                <a:effectLst/>
                <a:latin typeface="PingFang SC"/>
              </a:rPr>
              <a:t>To maintain SEM/TEM ultra-high vacuum, mechanical stability, and compactness for sample chambers, in-situ techniques (e.g., heating) rely on specialized sample holders. These avoid modifying microscopes, reduce risks, and ensure cross-system compatibility, offering practicality and flexibility for real-time observations.</a:t>
            </a:r>
            <a:endParaRPr lang="en-US" altLang="zh-CN" sz="200" dirty="0"/>
          </a:p>
        </p:txBody>
      </p:sp>
    </p:spTree>
    <p:extLst>
      <p:ext uri="{BB962C8B-B14F-4D97-AF65-F5344CB8AC3E}">
        <p14:creationId xmlns:p14="http://schemas.microsoft.com/office/powerpoint/2010/main" val="20660190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800" dirty="0"/>
          </a:p>
        </p:txBody>
      </p:sp>
    </p:spTree>
    <p:extLst>
      <p:ext uri="{BB962C8B-B14F-4D97-AF65-F5344CB8AC3E}">
        <p14:creationId xmlns:p14="http://schemas.microsoft.com/office/powerpoint/2010/main" val="42147111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02FBB5-A632-4A83-9244-EDCD50DC2C4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66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4FAC87-C7FF-CE61-4D58-2211EEB83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53CF344-311B-2260-FA63-E8D01ED366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8F68EAD-C21A-7A17-C173-CE81182057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B87D6F-712A-19B3-4DB2-7A2A017481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02FBB5-A632-4A83-9244-EDCD50DC2C4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638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F8EB5-5D4B-537D-C826-D2A57A239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56246D6-B702-394C-A1A0-35B25A9AC2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2E1DA5E-1BAE-FF4F-70DD-52BEC02A07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>
                <a:latin typeface="Segoe UI Light" panose="020B0502040204020203" pitchFamily="34" charset="0"/>
                <a:ea typeface="等线 Light" panose="02010600030101010101" pitchFamily="2" charset="-122"/>
              </a:rPr>
              <a:t>谢谢各位评委老师</a:t>
            </a:r>
            <a:endParaRPr lang="en-US" altLang="zh-CN" dirty="0">
              <a:latin typeface="Segoe UI Light" panose="020B0502040204020203" pitchFamily="34" charset="0"/>
              <a:ea typeface="等线 Light" panose="02010600030101010101" pitchFamily="2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7EA8FE5-AE87-4481-3754-1C171C6FD1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02FBB5-A632-4A83-9244-EDCD50DC2C4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3546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667" y="104890"/>
            <a:ext cx="9773630" cy="551329"/>
          </a:xfrm>
          <a:prstGeom prst="rect">
            <a:avLst/>
          </a:prstGeom>
        </p:spPr>
        <p:txBody>
          <a:bodyPr tIns="107950" anchor="ctr" anchorCtr="0">
            <a:noAutofit/>
          </a:bodyPr>
          <a:lstStyle>
            <a:lvl1pPr algn="ctr">
              <a:defRPr sz="3000" b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51E0FA-9098-AE96-A3CF-E628924CA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999" y="180924"/>
            <a:ext cx="10835999" cy="753774"/>
          </a:xfrm>
        </p:spPr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5449B0-9E67-413F-775C-AF41DDD16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999" y="1014746"/>
            <a:ext cx="10835999" cy="516221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EAD0998-706B-9810-52C7-C7DDBCD61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UI Light"/>
              <a:ea typeface="等线 Light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EE3DDA9-E892-15BC-7295-6D7510E0C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UI Light"/>
              <a:ea typeface="等线 Light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23C8A3-E16E-C6B8-8AE8-3E3B18FED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8938" y="6355731"/>
            <a:ext cx="2743200" cy="365125"/>
          </a:xfrm>
        </p:spPr>
        <p:txBody>
          <a:bodyPr/>
          <a:lstStyle/>
          <a:p>
            <a:pPr marL="0" marR="0" lvl="0" indent="0" algn="r" defTabSz="914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702EF7-C079-4BB5-B0B1-217C77D6DA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UI Light"/>
                <a:ea typeface="等线 Light"/>
                <a:cs typeface="+mn-cs"/>
              </a:rPr>
              <a:pPr marL="0" marR="0" lvl="0" indent="0" algn="r" defTabSz="914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UI Light"/>
              <a:ea typeface="等线 Light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6167A58-3E22-A287-3938-A60479A9C1C8}"/>
              </a:ext>
            </a:extLst>
          </p:cNvPr>
          <p:cNvSpPr/>
          <p:nvPr userDrawn="1"/>
        </p:nvSpPr>
        <p:spPr>
          <a:xfrm rot="10800000">
            <a:off x="678000" y="904993"/>
            <a:ext cx="10836000" cy="18000"/>
          </a:xfrm>
          <a:prstGeom prst="rect">
            <a:avLst/>
          </a:prstGeom>
          <a:gradFill flip="none" rotWithShape="1">
            <a:gsLst>
              <a:gs pos="0">
                <a:srgbClr val="114799">
                  <a:lumMod val="100000"/>
                </a:srgbClr>
              </a:gs>
              <a:gs pos="43000">
                <a:srgbClr val="00FFFF">
                  <a:lumMod val="50000"/>
                  <a:lumOff val="50000"/>
                </a:srgbClr>
              </a:gs>
              <a:gs pos="100000">
                <a:srgbClr val="FF66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0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等线 Light"/>
              <a:cs typeface="+mn-cs"/>
            </a:endParaRPr>
          </a:p>
        </p:txBody>
      </p:sp>
      <p:pic>
        <p:nvPicPr>
          <p:cNvPr id="10" name="图像" descr="图像">
            <a:extLst>
              <a:ext uri="{FF2B5EF4-FFF2-40B4-BE49-F238E27FC236}">
                <a16:creationId xmlns:a16="http://schemas.microsoft.com/office/drawing/2014/main" id="{F09A7D6F-FF74-68AF-EE21-3C0B674A690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81" y="6364230"/>
            <a:ext cx="426640" cy="39664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D47FAE3-8ADE-A04A-F7B8-B311E18861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088" y="6373226"/>
            <a:ext cx="351821" cy="3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14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61B86D-4432-50BE-C967-1AF4E1D40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F7D69D6-AD15-2D6D-A15E-EF7C449CD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2C4EA3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BF5AB1-1B4C-F1B7-B898-9F625A854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UI Light"/>
              <a:ea typeface="等线 Light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017A8DD-BC4B-268C-F08A-7B9392DCD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UI Light"/>
              <a:ea typeface="等线 Light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C644A18-41E7-D929-F4D1-8EBED047F835}"/>
              </a:ext>
            </a:extLst>
          </p:cNvPr>
          <p:cNvSpPr/>
          <p:nvPr userDrawn="1"/>
        </p:nvSpPr>
        <p:spPr>
          <a:xfrm rot="10800000">
            <a:off x="678000" y="4580464"/>
            <a:ext cx="10836000" cy="18000"/>
          </a:xfrm>
          <a:prstGeom prst="rect">
            <a:avLst/>
          </a:prstGeom>
          <a:gradFill flip="none" rotWithShape="1">
            <a:gsLst>
              <a:gs pos="0">
                <a:srgbClr val="114799">
                  <a:lumMod val="100000"/>
                </a:srgbClr>
              </a:gs>
              <a:gs pos="43000">
                <a:srgbClr val="00FFFF">
                  <a:lumMod val="50000"/>
                  <a:lumOff val="50000"/>
                </a:srgbClr>
              </a:gs>
              <a:gs pos="100000">
                <a:srgbClr val="FF66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0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等线 Light"/>
              <a:cs typeface="+mn-cs"/>
            </a:endParaRPr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2ABFEB6C-940B-A537-B22A-63A960929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8938" y="6355731"/>
            <a:ext cx="2743200" cy="365125"/>
          </a:xfrm>
        </p:spPr>
        <p:txBody>
          <a:bodyPr/>
          <a:lstStyle/>
          <a:p>
            <a:pPr marL="0" marR="0" lvl="0" indent="0" algn="r" defTabSz="914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702EF7-C079-4BB5-B0B1-217C77D6DA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UI Light"/>
                <a:ea typeface="等线 Light"/>
                <a:cs typeface="+mn-cs"/>
              </a:rPr>
              <a:pPr marL="0" marR="0" lvl="0" indent="0" algn="r" defTabSz="914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UI Light"/>
              <a:ea typeface="等线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4862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985C9BD-A80A-FA67-700D-B5ECA54B2F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10661"/>
            <a:ext cx="5181600" cy="466630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59C6ADE-B3FE-736E-538A-BA8805BAB8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10661"/>
            <a:ext cx="5181600" cy="466630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79BEF4A-0806-23AF-40F8-2AE461DEA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UI Light"/>
              <a:ea typeface="等线 Light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88E338B-D003-9920-A3C0-F48604E0F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UI Light"/>
              <a:ea typeface="等线 Light"/>
              <a:cs typeface="+mn-cs"/>
            </a:endParaRPr>
          </a:p>
        </p:txBody>
      </p:sp>
      <p:grpSp>
        <p:nvGrpSpPr>
          <p:cNvPr id="9" name="成组">
            <a:extLst>
              <a:ext uri="{FF2B5EF4-FFF2-40B4-BE49-F238E27FC236}">
                <a16:creationId xmlns:a16="http://schemas.microsoft.com/office/drawing/2014/main" id="{78011999-139D-7FB5-001C-2953FF383B96}"/>
              </a:ext>
            </a:extLst>
          </p:cNvPr>
          <p:cNvGrpSpPr/>
          <p:nvPr userDrawn="1"/>
        </p:nvGrpSpPr>
        <p:grpSpPr>
          <a:xfrm>
            <a:off x="51682" y="6364231"/>
            <a:ext cx="818083" cy="396645"/>
            <a:chOff x="0" y="0"/>
            <a:chExt cx="1636162" cy="793284"/>
          </a:xfrm>
        </p:grpSpPr>
        <p:pic>
          <p:nvPicPr>
            <p:cNvPr id="10" name="图像" descr="图像">
              <a:extLst>
                <a:ext uri="{FF2B5EF4-FFF2-40B4-BE49-F238E27FC236}">
                  <a16:creationId xmlns:a16="http://schemas.microsoft.com/office/drawing/2014/main" id="{51B791E1-BF6B-FAE4-A961-9433158E8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70801" y="-1"/>
              <a:ext cx="765362" cy="7932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图像" descr="图像">
              <a:extLst>
                <a:ext uri="{FF2B5EF4-FFF2-40B4-BE49-F238E27FC236}">
                  <a16:creationId xmlns:a16="http://schemas.microsoft.com/office/drawing/2014/main" id="{E85EBE23-12D6-E0F2-45C9-3D3388867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-1"/>
              <a:ext cx="853277" cy="7932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696063B1-DDBC-006E-7C47-3534551847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9261" y="6364230"/>
            <a:ext cx="1016689" cy="396000"/>
          </a:xfrm>
          <a:prstGeom prst="rect">
            <a:avLst/>
          </a:prstGeom>
        </p:spPr>
      </p:pic>
      <p:sp>
        <p:nvSpPr>
          <p:cNvPr id="13" name="标题 1">
            <a:extLst>
              <a:ext uri="{FF2B5EF4-FFF2-40B4-BE49-F238E27FC236}">
                <a16:creationId xmlns:a16="http://schemas.microsoft.com/office/drawing/2014/main" id="{11D32974-8DEE-34C8-1F38-1D716A27A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999" y="180924"/>
            <a:ext cx="10835999" cy="753774"/>
          </a:xfrm>
        </p:spPr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ABEB963-2F53-A690-0DCC-098D4FA8365E}"/>
              </a:ext>
            </a:extLst>
          </p:cNvPr>
          <p:cNvSpPr/>
          <p:nvPr userDrawn="1"/>
        </p:nvSpPr>
        <p:spPr>
          <a:xfrm rot="10800000">
            <a:off x="678000" y="904993"/>
            <a:ext cx="10836000" cy="18000"/>
          </a:xfrm>
          <a:prstGeom prst="rect">
            <a:avLst/>
          </a:prstGeom>
          <a:gradFill flip="none" rotWithShape="1">
            <a:gsLst>
              <a:gs pos="0">
                <a:srgbClr val="114799">
                  <a:lumMod val="100000"/>
                </a:srgbClr>
              </a:gs>
              <a:gs pos="43000">
                <a:srgbClr val="00FFFF">
                  <a:lumMod val="50000"/>
                  <a:lumOff val="50000"/>
                </a:srgbClr>
              </a:gs>
              <a:gs pos="100000">
                <a:srgbClr val="FF66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0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等线 Light"/>
              <a:cs typeface="+mn-cs"/>
            </a:endParaRPr>
          </a:p>
        </p:txBody>
      </p:sp>
      <p:sp>
        <p:nvSpPr>
          <p:cNvPr id="15" name="灯片编号占位符 5">
            <a:extLst>
              <a:ext uri="{FF2B5EF4-FFF2-40B4-BE49-F238E27FC236}">
                <a16:creationId xmlns:a16="http://schemas.microsoft.com/office/drawing/2014/main" id="{0E26F89A-FF39-3C1A-7B2A-C9FC70B17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8938" y="6355731"/>
            <a:ext cx="2743200" cy="365125"/>
          </a:xfrm>
        </p:spPr>
        <p:txBody>
          <a:bodyPr/>
          <a:lstStyle/>
          <a:p>
            <a:pPr marL="0" marR="0" lvl="0" indent="0" algn="r" defTabSz="914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702EF7-C079-4BB5-B0B1-217C77D6DA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UI Light"/>
                <a:ea typeface="等线 Light"/>
                <a:cs typeface="+mn-cs"/>
              </a:rPr>
              <a:pPr marL="0" marR="0" lvl="0" indent="0" algn="r" defTabSz="914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UI Light"/>
              <a:ea typeface="等线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008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C2C5501-A074-7816-4304-850CE5AC4A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D70F20A-F38C-E391-5154-C76963294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52B524F-28E3-7167-0175-E3A1DEB883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3D93048-0CC2-B89D-5735-0E5514EACD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F1788C3-F665-5957-AB78-66C8821F8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UI Light"/>
              <a:ea typeface="等线 Light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D4ECFF7-46AC-1B8A-5F6B-692951614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UI Light"/>
              <a:ea typeface="等线 Light"/>
              <a:cs typeface="+mn-cs"/>
            </a:endParaRPr>
          </a:p>
        </p:txBody>
      </p:sp>
      <p:grpSp>
        <p:nvGrpSpPr>
          <p:cNvPr id="11" name="成组">
            <a:extLst>
              <a:ext uri="{FF2B5EF4-FFF2-40B4-BE49-F238E27FC236}">
                <a16:creationId xmlns:a16="http://schemas.microsoft.com/office/drawing/2014/main" id="{82F6FF53-F2C2-145B-85A4-A009E7EDE6A0}"/>
              </a:ext>
            </a:extLst>
          </p:cNvPr>
          <p:cNvGrpSpPr/>
          <p:nvPr userDrawn="1"/>
        </p:nvGrpSpPr>
        <p:grpSpPr>
          <a:xfrm>
            <a:off x="51682" y="6364231"/>
            <a:ext cx="818083" cy="396645"/>
            <a:chOff x="0" y="0"/>
            <a:chExt cx="1636162" cy="793284"/>
          </a:xfrm>
        </p:grpSpPr>
        <p:pic>
          <p:nvPicPr>
            <p:cNvPr id="12" name="图像" descr="图像">
              <a:extLst>
                <a:ext uri="{FF2B5EF4-FFF2-40B4-BE49-F238E27FC236}">
                  <a16:creationId xmlns:a16="http://schemas.microsoft.com/office/drawing/2014/main" id="{CC86076B-0B9D-C158-FA57-DA993F9E2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70801" y="-1"/>
              <a:ext cx="765362" cy="7932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图像" descr="图像">
              <a:extLst>
                <a:ext uri="{FF2B5EF4-FFF2-40B4-BE49-F238E27FC236}">
                  <a16:creationId xmlns:a16="http://schemas.microsoft.com/office/drawing/2014/main" id="{8B655FAC-6A5F-39B0-9ED5-F25D1FBFD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-1"/>
              <a:ext cx="853277" cy="7932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3EDB3DDB-C430-EBDA-A3D2-F809A0BDA1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9261" y="6364230"/>
            <a:ext cx="1016689" cy="396000"/>
          </a:xfrm>
          <a:prstGeom prst="rect">
            <a:avLst/>
          </a:prstGeom>
        </p:spPr>
      </p:pic>
      <p:sp>
        <p:nvSpPr>
          <p:cNvPr id="15" name="标题 1">
            <a:extLst>
              <a:ext uri="{FF2B5EF4-FFF2-40B4-BE49-F238E27FC236}">
                <a16:creationId xmlns:a16="http://schemas.microsoft.com/office/drawing/2014/main" id="{7B990671-269D-A8C1-64F6-A17A29A09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999" y="180924"/>
            <a:ext cx="10835999" cy="753774"/>
          </a:xfrm>
        </p:spPr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827FDCF9-514A-EEEA-06BA-1899E3BAB03F}"/>
              </a:ext>
            </a:extLst>
          </p:cNvPr>
          <p:cNvSpPr/>
          <p:nvPr userDrawn="1"/>
        </p:nvSpPr>
        <p:spPr>
          <a:xfrm rot="10800000">
            <a:off x="678000" y="904993"/>
            <a:ext cx="10836000" cy="18000"/>
          </a:xfrm>
          <a:prstGeom prst="rect">
            <a:avLst/>
          </a:prstGeom>
          <a:gradFill flip="none" rotWithShape="1">
            <a:gsLst>
              <a:gs pos="0">
                <a:srgbClr val="114799">
                  <a:lumMod val="100000"/>
                </a:srgbClr>
              </a:gs>
              <a:gs pos="43000">
                <a:srgbClr val="00FFFF">
                  <a:lumMod val="50000"/>
                  <a:lumOff val="50000"/>
                </a:srgbClr>
              </a:gs>
              <a:gs pos="100000">
                <a:srgbClr val="FF66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0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等线 Light"/>
              <a:cs typeface="+mn-cs"/>
            </a:endParaRPr>
          </a:p>
        </p:txBody>
      </p:sp>
      <p:sp>
        <p:nvSpPr>
          <p:cNvPr id="17" name="灯片编号占位符 5">
            <a:extLst>
              <a:ext uri="{FF2B5EF4-FFF2-40B4-BE49-F238E27FC236}">
                <a16:creationId xmlns:a16="http://schemas.microsoft.com/office/drawing/2014/main" id="{9668B4E7-49BC-10EC-A66F-796D29491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8938" y="6355731"/>
            <a:ext cx="2743200" cy="365125"/>
          </a:xfrm>
        </p:spPr>
        <p:txBody>
          <a:bodyPr/>
          <a:lstStyle/>
          <a:p>
            <a:pPr marL="0" marR="0" lvl="0" indent="0" algn="r" defTabSz="914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702EF7-C079-4BB5-B0B1-217C77D6DA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UI Light"/>
                <a:ea typeface="等线 Light"/>
                <a:cs typeface="+mn-cs"/>
              </a:rPr>
              <a:pPr marL="0" marR="0" lvl="0" indent="0" algn="r" defTabSz="914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UI Light"/>
              <a:ea typeface="等线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813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154D20C-7202-3C52-3BB8-D169B7FB4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UI Light"/>
              <a:ea typeface="等线 Light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F3BE21-27A5-A809-269F-5561C3BC4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UI Light"/>
              <a:ea typeface="等线 Light"/>
              <a:cs typeface="+mn-cs"/>
            </a:endParaRPr>
          </a:p>
        </p:txBody>
      </p:sp>
      <p:pic>
        <p:nvPicPr>
          <p:cNvPr id="9" name="图像" descr="图像">
            <a:extLst>
              <a:ext uri="{FF2B5EF4-FFF2-40B4-BE49-F238E27FC236}">
                <a16:creationId xmlns:a16="http://schemas.microsoft.com/office/drawing/2014/main" id="{53B0EAE0-6390-F4DB-63A5-76EF64BE6B2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81" y="6364230"/>
            <a:ext cx="426640" cy="39664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1" name="标题 1">
            <a:extLst>
              <a:ext uri="{FF2B5EF4-FFF2-40B4-BE49-F238E27FC236}">
                <a16:creationId xmlns:a16="http://schemas.microsoft.com/office/drawing/2014/main" id="{EEB1FC7B-5C7C-D125-1D00-D6BCED4BE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999" y="180924"/>
            <a:ext cx="10835999" cy="753774"/>
          </a:xfrm>
        </p:spPr>
        <p:txBody>
          <a:bodyPr>
            <a:noAutofit/>
          </a:bodyPr>
          <a:lstStyle>
            <a:lvl1pPr>
              <a:defRPr sz="48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7D785D9-1DAB-FE64-F1BF-82150B6C8922}"/>
              </a:ext>
            </a:extLst>
          </p:cNvPr>
          <p:cNvSpPr/>
          <p:nvPr userDrawn="1"/>
        </p:nvSpPr>
        <p:spPr>
          <a:xfrm rot="10800000">
            <a:off x="678000" y="904993"/>
            <a:ext cx="10836000" cy="18000"/>
          </a:xfrm>
          <a:prstGeom prst="rect">
            <a:avLst/>
          </a:prstGeom>
          <a:gradFill flip="none" rotWithShape="1">
            <a:gsLst>
              <a:gs pos="0">
                <a:srgbClr val="114799">
                  <a:lumMod val="100000"/>
                </a:srgbClr>
              </a:gs>
              <a:gs pos="43000">
                <a:srgbClr val="00FFFF">
                  <a:lumMod val="50000"/>
                  <a:lumOff val="50000"/>
                </a:srgbClr>
              </a:gs>
              <a:gs pos="100000">
                <a:srgbClr val="FF66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0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等线 Light"/>
              <a:cs typeface="+mn-cs"/>
            </a:endParaRPr>
          </a:p>
        </p:txBody>
      </p:sp>
      <p:sp>
        <p:nvSpPr>
          <p:cNvPr id="13" name="灯片编号占位符 5">
            <a:extLst>
              <a:ext uri="{FF2B5EF4-FFF2-40B4-BE49-F238E27FC236}">
                <a16:creationId xmlns:a16="http://schemas.microsoft.com/office/drawing/2014/main" id="{E1662FD7-D1AF-1702-9E0E-E61A4F89F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8938" y="6355731"/>
            <a:ext cx="2743200" cy="365125"/>
          </a:xfrm>
        </p:spPr>
        <p:txBody>
          <a:bodyPr/>
          <a:lstStyle/>
          <a:p>
            <a:pPr marL="0" marR="0" lvl="0" indent="0" algn="r" defTabSz="914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702EF7-C079-4BB5-B0B1-217C77D6DA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UI Light"/>
                <a:ea typeface="等线 Light"/>
                <a:cs typeface="+mn-cs"/>
              </a:rPr>
              <a:pPr marL="0" marR="0" lvl="0" indent="0" algn="r" defTabSz="914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UI Light"/>
              <a:ea typeface="等线 Light"/>
              <a:cs typeface="+mn-cs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CCCD471D-5162-21E8-9778-A2B4528472D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5336" y="6366694"/>
            <a:ext cx="2442387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B9EA2A-3BA7-50FF-D225-AECCA91F47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088" y="6373226"/>
            <a:ext cx="351821" cy="3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8028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465BEDB-30BE-2CE3-CC97-2331369A5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UI Light"/>
              <a:ea typeface="等线 Light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DEFCF82-0E58-AD2F-FC65-1F2C225FF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UI Light"/>
              <a:ea typeface="等线 Light"/>
              <a:cs typeface="+mn-cs"/>
            </a:endParaRPr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2EBC5803-B09E-85DA-2E57-BEF8F8CF6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8938" y="6355731"/>
            <a:ext cx="2743200" cy="365125"/>
          </a:xfrm>
        </p:spPr>
        <p:txBody>
          <a:bodyPr/>
          <a:lstStyle/>
          <a:p>
            <a:pPr marL="0" marR="0" lvl="0" indent="0" algn="r" defTabSz="914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702EF7-C079-4BB5-B0B1-217C77D6DA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UI Light"/>
                <a:ea typeface="等线 Light"/>
                <a:cs typeface="+mn-cs"/>
              </a:rPr>
              <a:pPr marL="0" marR="0" lvl="0" indent="0" algn="r" defTabSz="914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UI Light"/>
              <a:ea typeface="等线 Light"/>
              <a:cs typeface="+mn-cs"/>
            </a:endParaRPr>
          </a:p>
        </p:txBody>
      </p:sp>
      <p:grpSp>
        <p:nvGrpSpPr>
          <p:cNvPr id="6" name="成组">
            <a:extLst>
              <a:ext uri="{FF2B5EF4-FFF2-40B4-BE49-F238E27FC236}">
                <a16:creationId xmlns:a16="http://schemas.microsoft.com/office/drawing/2014/main" id="{FE6511F7-2808-87BA-D29D-D2E6230694C1}"/>
              </a:ext>
            </a:extLst>
          </p:cNvPr>
          <p:cNvGrpSpPr/>
          <p:nvPr userDrawn="1"/>
        </p:nvGrpSpPr>
        <p:grpSpPr>
          <a:xfrm>
            <a:off x="51682" y="6364231"/>
            <a:ext cx="818083" cy="396645"/>
            <a:chOff x="0" y="0"/>
            <a:chExt cx="1636162" cy="793284"/>
          </a:xfrm>
        </p:grpSpPr>
        <p:pic>
          <p:nvPicPr>
            <p:cNvPr id="7" name="图像" descr="图像">
              <a:extLst>
                <a:ext uri="{FF2B5EF4-FFF2-40B4-BE49-F238E27FC236}">
                  <a16:creationId xmlns:a16="http://schemas.microsoft.com/office/drawing/2014/main" id="{F99416CC-375C-223A-8875-A4E7F0B4A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70801" y="-1"/>
              <a:ext cx="765362" cy="7932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图像" descr="图像">
              <a:extLst>
                <a:ext uri="{FF2B5EF4-FFF2-40B4-BE49-F238E27FC236}">
                  <a16:creationId xmlns:a16="http://schemas.microsoft.com/office/drawing/2014/main" id="{2DF9F6F4-33D3-1B61-4DD8-10FF08080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-1"/>
              <a:ext cx="853277" cy="7932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474AA25A-6755-F424-3FA2-D0FC6B348C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9261" y="6364230"/>
            <a:ext cx="101668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3380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4CFE04-03F8-D0EC-9F2B-9330BEC2F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68B66B-8019-FFE4-2593-7B9CFBE32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7A62DCA-9E0D-0E28-1E64-8CC8261168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875706-5111-D6F4-7E1C-750780AF4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UI Light"/>
              <a:ea typeface="等线 Light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5A360-5AC7-55B2-73BF-7C9A99596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UI Light"/>
              <a:ea typeface="等线 Light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B65ECB-F223-CA02-A693-EF7B8B4CD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702EF7-C079-4BB5-B0B1-217C77D6DA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UI Light"/>
                <a:ea typeface="等线 Light"/>
                <a:cs typeface="+mn-cs"/>
              </a:rPr>
              <a:pPr marL="0" marR="0" lvl="0" indent="0" algn="r" defTabSz="914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UI Light"/>
              <a:ea typeface="等线 Light"/>
              <a:cs typeface="+mn-cs"/>
            </a:endParaRPr>
          </a:p>
        </p:txBody>
      </p:sp>
      <p:grpSp>
        <p:nvGrpSpPr>
          <p:cNvPr id="9" name="成组">
            <a:extLst>
              <a:ext uri="{FF2B5EF4-FFF2-40B4-BE49-F238E27FC236}">
                <a16:creationId xmlns:a16="http://schemas.microsoft.com/office/drawing/2014/main" id="{818FA56A-0FF3-02B6-7C87-39EA4D80F9DA}"/>
              </a:ext>
            </a:extLst>
          </p:cNvPr>
          <p:cNvGrpSpPr/>
          <p:nvPr userDrawn="1"/>
        </p:nvGrpSpPr>
        <p:grpSpPr>
          <a:xfrm>
            <a:off x="51682" y="6364231"/>
            <a:ext cx="818083" cy="396645"/>
            <a:chOff x="0" y="0"/>
            <a:chExt cx="1636162" cy="793284"/>
          </a:xfrm>
        </p:grpSpPr>
        <p:pic>
          <p:nvPicPr>
            <p:cNvPr id="10" name="图像" descr="图像">
              <a:extLst>
                <a:ext uri="{FF2B5EF4-FFF2-40B4-BE49-F238E27FC236}">
                  <a16:creationId xmlns:a16="http://schemas.microsoft.com/office/drawing/2014/main" id="{2EA1DCA1-99A1-CEEA-0F89-F8901FD1D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70801" y="-1"/>
              <a:ext cx="765362" cy="7932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图像" descr="图像">
              <a:extLst>
                <a:ext uri="{FF2B5EF4-FFF2-40B4-BE49-F238E27FC236}">
                  <a16:creationId xmlns:a16="http://schemas.microsoft.com/office/drawing/2014/main" id="{C0AE298B-9C2A-6EC2-AF35-B2F450D22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-1"/>
              <a:ext cx="853277" cy="7932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EACD1040-C3A0-96C1-5D41-525F6C5ABF7F}"/>
              </a:ext>
            </a:extLst>
          </p:cNvPr>
          <p:cNvSpPr/>
          <p:nvPr userDrawn="1"/>
        </p:nvSpPr>
        <p:spPr>
          <a:xfrm rot="10800000">
            <a:off x="820961" y="2030600"/>
            <a:ext cx="3960000" cy="45719"/>
          </a:xfrm>
          <a:prstGeom prst="rect">
            <a:avLst/>
          </a:prstGeom>
          <a:gradFill flip="none" rotWithShape="1">
            <a:gsLst>
              <a:gs pos="0">
                <a:srgbClr val="114799">
                  <a:lumMod val="100000"/>
                </a:srgbClr>
              </a:gs>
              <a:gs pos="43000">
                <a:srgbClr val="00FFFF">
                  <a:lumMod val="50000"/>
                  <a:lumOff val="50000"/>
                </a:srgbClr>
              </a:gs>
              <a:gs pos="100000">
                <a:srgbClr val="FF66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0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等线 Light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3CEC93A-DF31-FD55-C96E-2472D2D290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9261" y="6364230"/>
            <a:ext cx="101668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894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7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8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UI Light"/>
                <a:ea typeface="等线 Light"/>
                <a:cs typeface="+mn-cs"/>
              </a:rPr>
              <a:pPr marL="0" marR="0" lvl="0" indent="0" algn="r" defTabSz="914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UI Light"/>
              <a:ea typeface="等线 Light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48F9962-1A4D-2778-1BFF-73470168B871}"/>
              </a:ext>
            </a:extLst>
          </p:cNvPr>
          <p:cNvSpPr/>
          <p:nvPr userDrawn="1"/>
        </p:nvSpPr>
        <p:spPr>
          <a:xfrm rot="10800000">
            <a:off x="678000" y="1412773"/>
            <a:ext cx="10836000" cy="18000"/>
          </a:xfrm>
          <a:prstGeom prst="rect">
            <a:avLst/>
          </a:prstGeom>
          <a:gradFill flip="none" rotWithShape="1">
            <a:gsLst>
              <a:gs pos="0">
                <a:srgbClr val="114799">
                  <a:lumMod val="100000"/>
                </a:srgbClr>
              </a:gs>
              <a:gs pos="43000">
                <a:srgbClr val="00FFFF">
                  <a:lumMod val="50000"/>
                  <a:lumOff val="50000"/>
                </a:srgbClr>
              </a:gs>
              <a:gs pos="100000">
                <a:srgbClr val="FF66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0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等线 Light"/>
              <a:cs typeface="+mn-cs"/>
            </a:endParaRPr>
          </a:p>
        </p:txBody>
      </p:sp>
      <p:grpSp>
        <p:nvGrpSpPr>
          <p:cNvPr id="3" name="成组">
            <a:extLst>
              <a:ext uri="{FF2B5EF4-FFF2-40B4-BE49-F238E27FC236}">
                <a16:creationId xmlns:a16="http://schemas.microsoft.com/office/drawing/2014/main" id="{EAA88DD0-8DAF-D19F-77E5-D45A4BB2C1D0}"/>
              </a:ext>
            </a:extLst>
          </p:cNvPr>
          <p:cNvGrpSpPr/>
          <p:nvPr userDrawn="1"/>
        </p:nvGrpSpPr>
        <p:grpSpPr>
          <a:xfrm>
            <a:off x="51682" y="6364231"/>
            <a:ext cx="818083" cy="396645"/>
            <a:chOff x="0" y="0"/>
            <a:chExt cx="1636162" cy="793284"/>
          </a:xfrm>
        </p:grpSpPr>
        <p:pic>
          <p:nvPicPr>
            <p:cNvPr id="4" name="图像" descr="图像">
              <a:extLst>
                <a:ext uri="{FF2B5EF4-FFF2-40B4-BE49-F238E27FC236}">
                  <a16:creationId xmlns:a16="http://schemas.microsoft.com/office/drawing/2014/main" id="{9410D257-941C-DE11-5232-463E12ED3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70801" y="-1"/>
              <a:ext cx="765362" cy="7932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图像" descr="图像">
              <a:extLst>
                <a:ext uri="{FF2B5EF4-FFF2-40B4-BE49-F238E27FC236}">
                  <a16:creationId xmlns:a16="http://schemas.microsoft.com/office/drawing/2014/main" id="{0DE2B982-62E8-D948-C96F-4A2BFC172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-1"/>
              <a:ext cx="853277" cy="7932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68083CD2-FF46-A880-058E-E1D400C7D1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9261" y="6364230"/>
            <a:ext cx="1016689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6939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600671" y="5929931"/>
            <a:ext cx="10985503" cy="318491"/>
          </a:xfrm>
          <a:prstGeom prst="rect">
            <a:avLst/>
          </a:prstGeom>
        </p:spPr>
        <p:txBody>
          <a:bodyPr lIns="45718" tIns="45718" rIns="45718" bIns="45718" anchor="t"/>
          <a:lstStyle>
            <a:lvl1pPr marL="0" indent="0" defTabSz="350838">
              <a:spcBef>
                <a:spcPts val="0"/>
              </a:spcBef>
              <a:buSzTx/>
              <a:buNone/>
              <a:defRPr sz="1500" b="1"/>
            </a:lvl1pPr>
            <a:lvl2pPr marL="495300" indent="-190500" defTabSz="350838">
              <a:spcBef>
                <a:spcPts val="0"/>
              </a:spcBef>
              <a:buSzPct val="123000"/>
              <a:defRPr sz="1500" b="1"/>
            </a:lvl2pPr>
            <a:lvl3pPr marL="800100" indent="-190500" defTabSz="350838">
              <a:spcBef>
                <a:spcPts val="0"/>
              </a:spcBef>
              <a:buSzPct val="123000"/>
              <a:defRPr sz="1500" b="1"/>
            </a:lvl3pPr>
            <a:lvl4pPr marL="1104900" indent="-190500" defTabSz="350838">
              <a:spcBef>
                <a:spcPts val="0"/>
              </a:spcBef>
              <a:buSzPct val="123000"/>
              <a:defRPr sz="1500" b="1"/>
            </a:lvl4pPr>
            <a:lvl5pPr marL="1409700" indent="-190500" defTabSz="350838">
              <a:spcBef>
                <a:spcPts val="0"/>
              </a:spcBef>
              <a:buSzPct val="123000"/>
              <a:defRPr sz="1500" b="1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18" name="标题文本"/>
          <p:cNvSpPr txBox="1">
            <a:spLocks noGrp="1"/>
          </p:cNvSpPr>
          <p:nvPr>
            <p:ph type="title"/>
          </p:nvPr>
        </p:nvSpPr>
        <p:spPr>
          <a:xfrm>
            <a:off x="603249" y="1287496"/>
            <a:ext cx="10985503" cy="2324102"/>
          </a:xfrm>
          <a:prstGeom prst="rect">
            <a:avLst/>
          </a:prstGeom>
        </p:spPr>
        <p:txBody>
          <a:bodyPr anchor="b"/>
          <a:lstStyle>
            <a:lvl1pPr algn="l" defTabSz="1219169">
              <a:lnSpc>
                <a:spcPct val="80000"/>
              </a:lnSpc>
              <a:defRPr sz="5800" b="1" spc="-116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rPr dirty="0" err="1"/>
              <a:t>标题文本</a:t>
            </a:r>
            <a:endParaRPr dirty="0"/>
          </a:p>
        </p:txBody>
      </p:sp>
      <p:sp>
        <p:nvSpPr>
          <p:cNvPr id="119" name="正文级别 1…"/>
          <p:cNvSpPr txBox="1">
            <a:spLocks noGrp="1"/>
          </p:cNvSpPr>
          <p:nvPr>
            <p:ph type="body" sz="quarter" idx="13"/>
          </p:nvPr>
        </p:nvSpPr>
        <p:spPr>
          <a:xfrm>
            <a:off x="600672" y="3611595"/>
            <a:ext cx="10985501" cy="952502"/>
          </a:xfrm>
          <a:prstGeom prst="rect">
            <a:avLst/>
          </a:prstGeom>
        </p:spPr>
        <p:txBody>
          <a:bodyPr anchor="t"/>
          <a:lstStyle/>
          <a:p>
            <a:pPr>
              <a:defRPr sz="5200"/>
            </a:pPr>
            <a:endParaRPr/>
          </a:p>
        </p:txBody>
      </p:sp>
      <p:sp>
        <p:nvSpPr>
          <p:cNvPr id="12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6000750" y="6540500"/>
            <a:ext cx="184252" cy="187300"/>
          </a:xfrm>
          <a:prstGeom prst="rect">
            <a:avLst/>
          </a:prstGeom>
        </p:spPr>
        <p:txBody>
          <a:bodyPr anchor="b"/>
          <a:lstStyle>
            <a:lvl1pPr defTabSz="292100">
              <a:defRPr sz="9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marL="0" marR="0" lvl="0" indent="0" algn="r" defTabSz="292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UI Light"/>
                <a:ea typeface="等线 Light"/>
                <a:cs typeface="+mj-cs"/>
                <a:sym typeface="Helvetica Neue"/>
              </a:rPr>
              <a:pPr marL="0" marR="0" lvl="0" indent="0" algn="r" defTabSz="292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UI Light"/>
              <a:ea typeface="等线 Light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80743142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868170" y="-3175"/>
            <a:ext cx="8659495" cy="840105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91189629"/>
      </p:ext>
    </p:extLst>
  </p:cSld>
  <p:clrMapOvr>
    <a:masterClrMapping/>
  </p:clrMapOvr>
  <p:transition spd="med">
    <p:fade/>
  </p:transition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663066" y="-3175"/>
            <a:ext cx="8902065" cy="840105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100000">
              <a:schemeClr val="bg2">
                <a:alpha val="74000"/>
              </a:schemeClr>
            </a:gs>
            <a:gs pos="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B25AE0D-A5AE-DD16-A3BC-6FDCED018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7F21-D885-4CC5-A1A6-67F97411599F}" type="datetimeFigureOut">
              <a:rPr lang="zh-CN" altLang="en-US" smtClean="0"/>
              <a:t>2026/6/10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0D64EAF-E38B-3241-13E2-25771EEED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C4A951B-B820-1A11-356A-82AFDC06C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588B6-B521-4CC5-96C5-07433404A0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6714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2C625-19F9-438A-9610-BEED45F3A0CE}" type="datetimeFigureOut">
              <a:rPr lang="zh-CN" altLang="en-US" smtClean="0"/>
              <a:t>2026/6/10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9BCFE-6E41-4BB8-9D8D-FE0A0F645A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3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100000">
              <a:schemeClr val="bg2">
                <a:alpha val="74000"/>
              </a:schemeClr>
            </a:gs>
            <a:gs pos="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B25AE0D-A5AE-DD16-A3BC-6FDCED018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7F21-D885-4CC5-A1A6-67F97411599F}" type="datetimeFigureOut">
              <a:rPr lang="zh-CN" altLang="en-US" smtClean="0"/>
              <a:t>2026/6/10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0D64EAF-E38B-3241-13E2-25771EEED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C4A951B-B820-1A11-356A-82AFDC06C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588B6-B521-4CC5-96C5-07433404A0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2068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9C7DDB-8D2A-FBD9-0C15-32EFB05FC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5B8BEC8-B060-2954-C595-0D3515B5B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UI Light"/>
              <a:ea typeface="等线 Light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1F06960-F997-2AC9-1268-0EA56920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UI Light"/>
              <a:ea typeface="等线 Light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90B39B9-6B42-C572-BA1D-B804B43FF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702EF7-C079-4BB5-B0B1-217C77D6DA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UI Light"/>
                <a:ea typeface="等线 Light"/>
                <a:cs typeface="+mn-cs"/>
              </a:rPr>
              <a:pPr marL="0" marR="0" lvl="0" indent="0" algn="r" defTabSz="914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UI Light"/>
              <a:ea typeface="等线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00698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7194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9926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3681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7932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76C40-5224-4F93-AADC-4FD6B0457A60}" type="slidenum">
              <a:rPr lang="zh-CN" altLang="en-GB">
                <a:solidFill>
                  <a:srgbClr val="FFFFFF"/>
                </a:solidFill>
              </a:rPr>
              <a:t>‹#›</a:t>
            </a:fld>
            <a:endParaRPr lang="en-GB" altLang="zh-CN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2285115" y="-3121"/>
            <a:ext cx="8242146" cy="839833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583958" y="6562726"/>
            <a:ext cx="627184" cy="2952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76C40-5224-4F93-AADC-4FD6B0457A60}" type="slidenum">
              <a:rPr lang="zh-CN" altLang="en-GB">
                <a:solidFill>
                  <a:srgbClr val="FFFFFF"/>
                </a:solidFill>
              </a:rPr>
              <a:t>‹#›</a:t>
            </a:fld>
            <a:endParaRPr lang="en-GB" altLang="zh-CN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 userDrawn="1"/>
        </p:nvSpPr>
        <p:spPr>
          <a:xfrm>
            <a:off x="1576113" y="1831"/>
            <a:ext cx="9252884" cy="839833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endParaRPr kumimoji="1" lang="zh-CN" altLang="en-US" sz="3200" kern="0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63066" y="-3175"/>
            <a:ext cx="8902065" cy="840105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77153" y="1"/>
            <a:ext cx="9506799" cy="8181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2D106-824F-4655-9289-EA82EA47C04B}" type="slidenum">
              <a:rPr lang="zh-CN" altLang="en-GB">
                <a:solidFill>
                  <a:srgbClr val="FFFFFF"/>
                </a:solidFill>
              </a:rPr>
              <a:t>‹#›</a:t>
            </a:fld>
            <a:endParaRPr lang="en-GB" altLang="zh-CN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1930615" y="13066"/>
            <a:ext cx="8499574" cy="787035"/>
          </a:xfrm>
          <a:prstGeom prst="rect">
            <a:avLst/>
          </a:prstGeom>
        </p:spPr>
        <p:txBody>
          <a:bodyPr anchor="ctr"/>
          <a:lstStyle>
            <a:lvl1pPr algn="ctr">
              <a:defRPr sz="3200" baseline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6" name="文本占位符 14"/>
          <p:cNvSpPr>
            <a:spLocks noGrp="1"/>
          </p:cNvSpPr>
          <p:nvPr>
            <p:ph type="body" sz="quarter" idx="11"/>
          </p:nvPr>
        </p:nvSpPr>
        <p:spPr>
          <a:xfrm>
            <a:off x="418872" y="871431"/>
            <a:ext cx="10770972" cy="573740"/>
          </a:xfrm>
          <a:prstGeom prst="rect">
            <a:avLst/>
          </a:prstGeom>
        </p:spPr>
        <p:txBody>
          <a:bodyPr/>
          <a:lstStyle>
            <a:lvl1pPr marL="342900" indent="-342900">
              <a:buClrTx/>
              <a:buFont typeface="Wingdings" panose="05000000000000000000" pitchFamily="2" charset="2"/>
              <a:buChar char="Ø"/>
              <a:defRPr sz="2800" b="0" i="0" baseline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</a:lstStyle>
          <a:p>
            <a:pPr marL="457200" indent="-457200"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zh-CN" altLang="en-US" sz="2800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7517" y="6524627"/>
            <a:ext cx="2762251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92A61ED9-8FDE-4758-9A36-C23B476EABC8}" type="datetimeFigureOut">
              <a:rPr lang="zh-CN" altLang="en-US">
                <a:solidFill>
                  <a:prstClr val="black"/>
                </a:solidFill>
              </a:rPr>
              <a:t>2026/6/10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59901" y="6524627"/>
            <a:ext cx="2832100" cy="3333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fld id="{DBC23A15-47ED-4FE0-A7F1-049FCDB0B0B1}" type="slidenum">
              <a:rPr lang="zh-CN" altLang="en-US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992545" y="0"/>
            <a:ext cx="1181616" cy="888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14609">
    <p:diamond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F9705-DFF7-43EB-8842-ACFA67FD7558}" type="slidenum">
              <a:rPr lang="en-US" smtClean="0">
                <a:solidFill>
                  <a:srgbClr val="FFFFFF"/>
                </a:solidFill>
              </a:r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54200" y="0"/>
            <a:ext cx="8673465" cy="83693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BA30F-90B1-4A98-B3B2-413E2BA49CFF}" type="slidenum">
              <a:rPr lang="zh-CN" altLang="en-GB">
                <a:solidFill>
                  <a:srgbClr val="FFFFFF"/>
                </a:solidFill>
              </a:rPr>
              <a:t>‹#›</a:t>
            </a:fld>
            <a:endParaRPr lang="en-GB" altLang="zh-CN">
              <a:solidFill>
                <a:srgbClr val="FFFFFF"/>
              </a:solidFill>
            </a:endParaRPr>
          </a:p>
        </p:txBody>
      </p:sp>
    </p:spTree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667" y="104890"/>
            <a:ext cx="9773630" cy="551329"/>
          </a:xfrm>
          <a:prstGeom prst="rect">
            <a:avLst/>
          </a:prstGeom>
        </p:spPr>
        <p:txBody>
          <a:bodyPr tIns="107950" anchor="ctr" anchorCtr="0">
            <a:noAutofit/>
          </a:bodyPr>
          <a:lstStyle>
            <a:lvl1pPr algn="ctr">
              <a:defRPr sz="3000" b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663066" y="-3175"/>
            <a:ext cx="8902065" cy="840105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 userDrawn="1"/>
        </p:nvSpPr>
        <p:spPr>
          <a:xfrm>
            <a:off x="1576113" y="1831"/>
            <a:ext cx="9252884" cy="839833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endParaRPr kumimoji="1" lang="zh-CN" altLang="en-US" kern="0" dirty="0">
              <a:solidFill>
                <a:srgbClr val="FFFFFF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63066" y="-3175"/>
            <a:ext cx="8902065" cy="840105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1415479" y="13337"/>
            <a:ext cx="9433049" cy="803275"/>
          </a:xfrm>
          <a:prstGeom prst="rect">
            <a:avLst/>
          </a:prstGeom>
        </p:spPr>
        <p:txBody>
          <a:bodyPr anchor="ctr"/>
          <a:lstStyle>
            <a:lvl1pPr algn="ctr">
              <a:defRPr sz="4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1415479" y="13337"/>
            <a:ext cx="9433049" cy="803275"/>
          </a:xfrm>
          <a:prstGeom prst="rect">
            <a:avLst/>
          </a:prstGeom>
        </p:spPr>
        <p:txBody>
          <a:bodyPr anchor="ctr"/>
          <a:lstStyle>
            <a:lvl1pPr algn="ctr">
              <a:defRPr sz="4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EDBC2-105D-4499-8AFC-6D1AFBE19B9D}" type="datetimeFigureOut">
              <a:rPr lang="zh-CN" altLang="en-US" smtClean="0"/>
              <a:t>2026/6/10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63A89-5687-4FC0-863B-C1393DEAB802}" type="slidenum">
              <a:rPr lang="zh-CN" altLang="en-US" smtClean="0">
                <a:solidFill>
                  <a:srgbClr val="FFFFFF"/>
                </a:solidFill>
              </a:rPr>
              <a:t>‹#›</a:t>
            </a:fld>
            <a:endParaRPr lang="zh-CN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583957" y="6562725"/>
            <a:ext cx="627184" cy="2952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76C40-5224-4F93-AADC-4FD6B0457A60}" type="slidenum">
              <a:rPr lang="zh-CN" altLang="en-GB">
                <a:solidFill>
                  <a:srgbClr val="FFFFFF"/>
                </a:solidFill>
              </a:rPr>
              <a:t>‹#›</a:t>
            </a:fld>
            <a:endParaRPr lang="en-GB" altLang="zh-CN">
              <a:solidFill>
                <a:srgbClr val="FFFFFF"/>
              </a:solidFill>
            </a:endParaRPr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868170" y="-3175"/>
            <a:ext cx="8659495" cy="840105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med">
    <p:fade/>
  </p:transition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868170" y="-3175"/>
            <a:ext cx="8659495" cy="840105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868170" y="-3175"/>
            <a:ext cx="8659495" cy="840105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577178608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868170" y="-3175"/>
            <a:ext cx="8659495" cy="840105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583958" y="6562727"/>
            <a:ext cx="627184" cy="2952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76C40-5224-4F93-AADC-4FD6B0457A60}" type="slidenum">
              <a:rPr lang="zh-CN" alt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428122"/>
      </p:ext>
    </p:extLst>
  </p:cSld>
  <p:clrMapOvr>
    <a:masterClrMapping/>
  </p:clrMapOvr>
  <p:transition spd="med">
    <p:fade/>
  </p:transition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54200" y="0"/>
            <a:ext cx="8673465" cy="83693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BA30F-90B1-4A98-B3B2-413E2BA49CFF}" type="slidenum">
              <a:rPr lang="zh-CN" alt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zh-C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191094"/>
      </p:ext>
    </p:extLst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667" y="104890"/>
            <a:ext cx="9773630" cy="551329"/>
          </a:xfrm>
          <a:prstGeom prst="rect">
            <a:avLst/>
          </a:prstGeom>
        </p:spPr>
        <p:txBody>
          <a:bodyPr tIns="107950" anchor="ctr" anchorCtr="0">
            <a:noAutofit/>
          </a:bodyPr>
          <a:lstStyle>
            <a:lvl1pPr algn="ctr">
              <a:defRPr sz="3000" b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3244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663066" y="-3175"/>
            <a:ext cx="8902065" cy="840105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703738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/>
          <p:nvPr userDrawn="1"/>
        </p:nvSpPr>
        <p:spPr>
          <a:xfrm>
            <a:off x="1576113" y="1831"/>
            <a:ext cx="9252884" cy="839833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endParaRPr kumimoji="1" lang="zh-CN" altLang="en-US" kern="0" dirty="0">
              <a:solidFill>
                <a:srgbClr val="FFFFFF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63066" y="-3175"/>
            <a:ext cx="8902065" cy="840105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903626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1415479" y="13337"/>
            <a:ext cx="9433049" cy="803275"/>
          </a:xfrm>
          <a:prstGeom prst="rect">
            <a:avLst/>
          </a:prstGeom>
        </p:spPr>
        <p:txBody>
          <a:bodyPr anchor="ctr"/>
          <a:lstStyle>
            <a:lvl1pPr algn="ctr">
              <a:defRPr sz="400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2823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EDBC2-105D-4499-8AFC-6D1AFBE19B9D}" type="datetimeFigureOut">
              <a:rPr lang="zh-CN" altLang="en-US" smtClean="0"/>
              <a:t>2026/6/10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EDBC2-105D-4499-8AFC-6D1AFBE19B9D}" type="datetimeFigureOut">
              <a:rPr lang="zh-CN" altLang="en-US" smtClean="0"/>
              <a:pPr/>
              <a:t>2026/6/10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63A89-5687-4FC0-863B-C1393DEAB802}" type="slidenum">
              <a:rPr lang="zh-CN" altLang="en-US" smtClean="0">
                <a:solidFill>
                  <a:srgbClr val="FFFFFF"/>
                </a:solidFill>
              </a:rPr>
              <a:pPr/>
              <a:t>‹#›</a:t>
            </a:fld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0084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583957" y="6562725"/>
            <a:ext cx="627184" cy="2952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76C40-5224-4F93-AADC-4FD6B0457A60}" type="slidenum">
              <a:rPr lang="zh-CN" alt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zh-CN">
              <a:solidFill>
                <a:srgbClr val="FFFFFF"/>
              </a:solidFill>
            </a:endParaRPr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868170" y="-3175"/>
            <a:ext cx="8659495" cy="840105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632382427"/>
      </p:ext>
    </p:extLst>
  </p:cSld>
  <p:clrMapOvr>
    <a:masterClrMapping/>
  </p:clrMapOvr>
  <p:transition spd="med">
    <p:fade/>
  </p:transition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868170" y="-3175"/>
            <a:ext cx="8659495" cy="840105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med">
    <p:fade/>
  </p:transition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2026/6/10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1583957" y="6562735"/>
            <a:ext cx="627184" cy="29527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29756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61B86D-4432-50BE-C967-1AF4E1D40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F7D69D6-AD15-2D6D-A15E-EF7C449CD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2C4EA3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BF5AB1-1B4C-F1B7-B898-9F625A854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UI Light"/>
              <a:ea typeface="等线 Light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017A8DD-BC4B-268C-F08A-7B9392DCD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UI Light"/>
              <a:ea typeface="等线 Light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5BD1B45-DAAA-E990-BE83-A41F72D8D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702EF7-C079-4BB5-B0B1-217C77D6DA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UI Light"/>
                <a:ea typeface="等线 Light"/>
                <a:cs typeface="+mn-cs"/>
              </a:rPr>
              <a:pPr marL="0" marR="0" lvl="0" indent="0" algn="r" defTabSz="914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UI Light"/>
              <a:ea typeface="等线 Light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C644A18-41E7-D929-F4D1-8EBED047F835}"/>
              </a:ext>
            </a:extLst>
          </p:cNvPr>
          <p:cNvSpPr/>
          <p:nvPr userDrawn="1"/>
        </p:nvSpPr>
        <p:spPr>
          <a:xfrm rot="10800000">
            <a:off x="678000" y="4580464"/>
            <a:ext cx="10836000" cy="18000"/>
          </a:xfrm>
          <a:prstGeom prst="rect">
            <a:avLst/>
          </a:prstGeom>
          <a:gradFill flip="none" rotWithShape="1">
            <a:gsLst>
              <a:gs pos="0">
                <a:srgbClr val="114799">
                  <a:lumMod val="100000"/>
                </a:srgbClr>
              </a:gs>
              <a:gs pos="43000">
                <a:srgbClr val="00FFFF">
                  <a:lumMod val="50000"/>
                  <a:lumOff val="50000"/>
                </a:srgbClr>
              </a:gs>
              <a:gs pos="100000">
                <a:srgbClr val="FF66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0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等线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832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53AB64-8A9E-BF4A-EAFB-34DE34F30F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DA05EE9-2823-3940-8A70-3DF08576F1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2C4EA3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0AC9EE-7C2A-2A6B-FAFF-3DDC93B92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UI Light"/>
              <a:ea typeface="等线 Light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2120CAB-8627-B1BD-FC6B-72BAC6B12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UI Light"/>
              <a:ea typeface="等线 Light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6E0B488-9B8B-878D-D421-76FA93347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702EF7-C079-4BB5-B0B1-217C77D6DA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UI Light"/>
                <a:ea typeface="等线 Light"/>
                <a:cs typeface="+mn-cs"/>
              </a:rPr>
              <a:pPr marL="0" marR="0" lvl="0" indent="0" algn="r" defTabSz="914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UI Light"/>
              <a:ea typeface="等线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342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GI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1.GIF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9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11.jpe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39.xml"/><Relationship Id="rId10" Type="http://schemas.openxmlformats.org/officeDocument/2006/relationships/image" Target="../media/image1.GIF"/><Relationship Id="rId4" Type="http://schemas.openxmlformats.org/officeDocument/2006/relationships/slideLayout" Target="../slideLayouts/slideLayout38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image" Target="../media/image1.GIF"/><Relationship Id="rId5" Type="http://schemas.openxmlformats.org/officeDocument/2006/relationships/slideLayout" Target="../slideLayouts/slideLayout4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6553200"/>
            <a:ext cx="12192000" cy="304800"/>
          </a:xfrm>
          <a:prstGeom prst="rect">
            <a:avLst/>
          </a:prstGeom>
          <a:solidFill>
            <a:srgbClr val="2B519A"/>
          </a:solidFill>
          <a:ln>
            <a:noFill/>
          </a:ln>
          <a:effectLst/>
        </p:spPr>
        <p:txBody>
          <a:bodyPr wrap="none" anchor="ctr"/>
          <a:lstStyle/>
          <a:p>
            <a:pPr>
              <a:lnSpc>
                <a:spcPct val="110000"/>
              </a:lnSpc>
              <a:spcAft>
                <a:spcPct val="35000"/>
              </a:spcAft>
              <a:defRPr/>
            </a:pPr>
            <a:endParaRPr lang="zh-CN" alt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黑体" panose="02010609060101010101" pitchFamily="49" charset="-122"/>
            </a:endParaRP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583958" y="6562737"/>
            <a:ext cx="627184" cy="2952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accent1"/>
            </a:outerShdw>
          </a:effectLst>
        </p:spPr>
        <p:txBody>
          <a:bodyPr vert="horz" wrap="square" lIns="91440" tIns="45720" rIns="91440" bIns="45720" numCol="1" anchor="t" anchorCtr="0" compatLnSpc="1"/>
          <a:lstStyle>
            <a:lvl1pPr algn="r">
              <a:lnSpc>
                <a:spcPct val="100000"/>
              </a:lnSpc>
              <a:spcAft>
                <a:spcPct val="0"/>
              </a:spcAft>
              <a:defRPr sz="12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39BAACC9-F65D-4981-9EE3-44C441CEF858}" type="slidenum">
              <a:rPr lang="zh-CN" altLang="en-GB" smtClean="0"/>
              <a:t>‹#›</a:t>
            </a:fld>
            <a:endParaRPr lang="en-GB" altLang="zh-CN"/>
          </a:p>
        </p:txBody>
      </p:sp>
      <p:sp>
        <p:nvSpPr>
          <p:cNvPr id="17" name="椭圆 16"/>
          <p:cNvSpPr/>
          <p:nvPr/>
        </p:nvSpPr>
        <p:spPr bwMode="auto">
          <a:xfrm>
            <a:off x="10438636" y="-1"/>
            <a:ext cx="1063503" cy="758827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6000" tIns="82800" rIns="126000" bIns="82800" numCol="1" rtlCol="0" anchor="t" anchorCtr="0" compatLnSpc="1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</a:pPr>
            <a:endParaRPr kumimoji="0" lang="zh-CN" altLang="en-US" sz="2200" b="1" i="0" u="none" strike="noStrike" cap="none" normalizeH="0" baseline="0">
              <a:ln>
                <a:noFill/>
              </a:ln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7" name="椭圆 6"/>
          <p:cNvSpPr/>
          <p:nvPr userDrawn="1"/>
        </p:nvSpPr>
        <p:spPr bwMode="auto">
          <a:xfrm>
            <a:off x="8481398" y="1377"/>
            <a:ext cx="856321" cy="758827"/>
          </a:xfrm>
          <a:prstGeom prst="ellipse">
            <a:avLst/>
          </a:prstGeom>
          <a:solidFill>
            <a:schemeClr val="l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000" tIns="82800" rIns="126000" bIns="82800" numCol="1" rtlCol="0" anchor="t" anchorCtr="0" compatLnSpc="1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endParaRPr kumimoji="0" lang="zh-CN" altLang="en-US" sz="2200" b="1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Rectangle 2"/>
          <p:cNvSpPr>
            <a:spLocks noChangeArrowheads="1"/>
          </p:cNvSpPr>
          <p:nvPr userDrawn="1"/>
        </p:nvSpPr>
        <p:spPr bwMode="auto">
          <a:xfrm>
            <a:off x="0" y="6553200"/>
            <a:ext cx="12192000" cy="304800"/>
          </a:xfrm>
          <a:prstGeom prst="rect">
            <a:avLst/>
          </a:prstGeom>
          <a:solidFill>
            <a:srgbClr val="2B519A"/>
          </a:solidFill>
          <a:ln>
            <a:noFill/>
          </a:ln>
          <a:effectLst/>
        </p:spPr>
        <p:txBody>
          <a:bodyPr wrap="none" anchor="ctr"/>
          <a:lstStyle/>
          <a:p>
            <a:pPr>
              <a:lnSpc>
                <a:spcPct val="110000"/>
              </a:lnSpc>
              <a:spcAft>
                <a:spcPct val="35000"/>
              </a:spcAft>
              <a:defRPr/>
            </a:pPr>
            <a:endParaRPr lang="zh-CN" alt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黑体" panose="02010609060101010101" pitchFamily="49" charset="-122"/>
            </a:endParaRPr>
          </a:p>
        </p:txBody>
      </p:sp>
      <p:sp>
        <p:nvSpPr>
          <p:cNvPr id="9" name="Rectangle 5"/>
          <p:cNvSpPr>
            <a:spLocks noChangeArrowheads="1"/>
          </p:cNvSpPr>
          <p:nvPr userDrawn="1"/>
        </p:nvSpPr>
        <p:spPr bwMode="auto">
          <a:xfrm>
            <a:off x="1488831" y="4582"/>
            <a:ext cx="9471988" cy="812953"/>
          </a:xfrm>
          <a:prstGeom prst="rect">
            <a:avLst/>
          </a:prstGeom>
          <a:solidFill>
            <a:srgbClr val="325F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Tx/>
              <a:buFontTx/>
              <a:buChar char="•"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椭圆 9"/>
          <p:cNvSpPr/>
          <p:nvPr userDrawn="1"/>
        </p:nvSpPr>
        <p:spPr bwMode="auto">
          <a:xfrm>
            <a:off x="10438639" y="1377"/>
            <a:ext cx="1053934" cy="773817"/>
          </a:xfrm>
          <a:prstGeom prst="ellipse">
            <a:avLst/>
          </a:prstGeom>
          <a:solidFill>
            <a:schemeClr val="l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000" tIns="82800" rIns="126000" bIns="82800" numCol="1" rtlCol="0" anchor="t" anchorCtr="0" compatLnSpc="1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endParaRPr kumimoji="0" lang="zh-CN" altLang="en-US" sz="2200" b="1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5" name="椭圆 14"/>
          <p:cNvSpPr/>
          <p:nvPr userDrawn="1"/>
        </p:nvSpPr>
        <p:spPr bwMode="auto">
          <a:xfrm>
            <a:off x="1326707" y="4572"/>
            <a:ext cx="722832" cy="773817"/>
          </a:xfrm>
          <a:prstGeom prst="ellipse">
            <a:avLst/>
          </a:prstGeom>
          <a:solidFill>
            <a:schemeClr val="l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000" tIns="82800" rIns="126000" bIns="82800" numCol="1" rtlCol="0" anchor="t" anchorCtr="0" compatLnSpc="1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endParaRPr kumimoji="0" lang="zh-CN" altLang="en-US" sz="2200" b="1" i="0" u="none" strike="noStrike" kern="1200" cap="none" spc="0" normalizeH="0" baseline="0" noProof="0">
              <a:ln>
                <a:noFill/>
              </a:ln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488" r="18954" b="38628"/>
          <a:stretch>
            <a:fillRect/>
          </a:stretch>
        </p:blipFill>
        <p:spPr>
          <a:xfrm>
            <a:off x="152161" y="83303"/>
            <a:ext cx="857871" cy="78187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30649" y="79928"/>
            <a:ext cx="1537776" cy="598963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22860" y="6555107"/>
            <a:ext cx="12168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绿色核能之梦与超导直线加速器 </a:t>
            </a:r>
            <a:r>
              <a:rPr kumimoji="0" lang="en-US" altLang="zh-CN" sz="1400" b="1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2025</a:t>
            </a:r>
            <a:r>
              <a:rPr kumimoji="0" lang="zh-CN" altLang="en-US" sz="1400" b="1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年</a:t>
            </a:r>
            <a:r>
              <a:rPr kumimoji="0" lang="en-US" altLang="zh-CN" sz="1400" b="1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7</a:t>
            </a:r>
            <a:r>
              <a:rPr kumimoji="0" lang="zh-CN" altLang="en-US" sz="1400" b="1" i="0" u="none" strike="noStrike" kern="1200" cap="none" normalizeH="0" baseline="0" dirty="0">
                <a:ln>
                  <a:noFill/>
                </a:ln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月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00390" y="6550223"/>
            <a:ext cx="967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</a:t>
            </a:r>
            <a:fld id="{C21D3B21-10E1-45B5-8722-D008ECE1B918}" type="slidenum">
              <a:rPr lang="zh-CN" altLang="en-US" sz="1400" b="1" smtClean="0">
                <a:solidFill>
                  <a:schemeClr val="bg1"/>
                </a:solidFill>
                <a:latin typeface="+mn-lt"/>
                <a:ea typeface="楷体" panose="02010609060101010101" pitchFamily="49" charset="-122"/>
              </a:rPr>
              <a:t>‹#›</a:t>
            </a:fld>
            <a:r>
              <a:rPr lang="zh-CN" altLang="en-US" sz="14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页</a:t>
            </a:r>
          </a:p>
        </p:txBody>
      </p:sp>
      <p:pic>
        <p:nvPicPr>
          <p:cNvPr id="3" name="图片 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7686" y="0"/>
            <a:ext cx="857871" cy="865176"/>
          </a:xfrm>
          <a:prstGeom prst="flowChartPreparation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731" r:id="rId7"/>
    <p:sldLayoutId id="2147483749" r:id="rId8"/>
  </p:sldLayoutIdLst>
  <p:hf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Font typeface="Arial" panose="020B0604020202020204" pitchFamily="34" charset="0"/>
        <a:buChar char="–"/>
        <a:defRPr sz="2100">
          <a:solidFill>
            <a:srgbClr val="00338F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Font typeface="Wingdings" panose="05000000000000000000" pitchFamily="2" charset="2"/>
        <a:buChar char="§"/>
        <a:defRPr sz="1900">
          <a:solidFill>
            <a:srgbClr val="00338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•"/>
        <a:defRPr sz="2000" i="1">
          <a:solidFill>
            <a:srgbClr val="00338F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A4F2B1E-F4D4-D2C2-74DC-B4CA1A221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5C33E66-21F3-E664-DCFD-BEA93D781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28663"/>
            <a:ext cx="10515600" cy="4648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55C296-40F9-3AE8-28D3-5D2815CEFD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UI Light"/>
              <a:ea typeface="等线 Light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6617A14-0E87-E664-CDA5-EF70A269D8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UI Light"/>
              <a:ea typeface="等线 Light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457031-8084-C5C6-A45A-168EAF2E8D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702EF7-C079-4BB5-B0B1-217C77D6DA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UI Light"/>
                <a:ea typeface="等线 Light"/>
                <a:cs typeface="+mn-cs"/>
              </a:rPr>
              <a:pPr marL="0" marR="0" lvl="0" indent="0" algn="r" defTabSz="914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UI Light"/>
              <a:ea typeface="等线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333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4" r:id="rId9"/>
    <p:sldLayoutId id="2147483745" r:id="rId10"/>
    <p:sldLayoutId id="2147483750" r:id="rId11"/>
    <p:sldLayoutId id="2147483754" r:id="rId12"/>
    <p:sldLayoutId id="2147483755" r:id="rId13"/>
    <p:sldLayoutId id="2147483757" r:id="rId14"/>
    <p:sldLayoutId id="2147483758" r:id="rId15"/>
    <p:sldLayoutId id="2147483759" r:id="rId16"/>
    <p:sldLayoutId id="2147483760" r:id="rId17"/>
    <p:sldLayoutId id="2147483761" r:id="rId18"/>
    <p:sldLayoutId id="2147483763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14799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6553200"/>
            <a:ext cx="12192000" cy="304800"/>
          </a:xfrm>
          <a:prstGeom prst="rect">
            <a:avLst/>
          </a:prstGeom>
          <a:solidFill>
            <a:srgbClr val="2B519A"/>
          </a:solidFill>
          <a:ln>
            <a:noFill/>
          </a:ln>
          <a:effectLst/>
        </p:spPr>
        <p:txBody>
          <a:bodyPr wrap="none" anchor="ctr"/>
          <a:lstStyle/>
          <a:p>
            <a:pPr>
              <a:lnSpc>
                <a:spcPct val="110000"/>
              </a:lnSpc>
              <a:spcAft>
                <a:spcPct val="35000"/>
              </a:spcAft>
              <a:defRPr/>
            </a:pPr>
            <a:endParaRPr lang="zh-CN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583958" y="6562736"/>
            <a:ext cx="627184" cy="2952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accent1"/>
            </a:outerShdw>
          </a:effectLst>
        </p:spPr>
        <p:txBody>
          <a:bodyPr vert="horz" wrap="square" lIns="91440" tIns="45720" rIns="91440" bIns="45720" numCol="1" anchor="t" anchorCtr="0" compatLnSpc="1"/>
          <a:lstStyle>
            <a:lvl1pPr algn="r">
              <a:lnSpc>
                <a:spcPct val="100000"/>
              </a:lnSpc>
              <a:spcAft>
                <a:spcPct val="0"/>
              </a:spcAft>
              <a:defRPr sz="1200" b="0" i="0">
                <a:solidFill>
                  <a:schemeClr val="bg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39BAACC9-F65D-4981-9EE3-44C441CEF858}" type="slidenum">
              <a:rPr lang="zh-CN" altLang="en-GB" smtClean="0">
                <a:solidFill>
                  <a:srgbClr val="FFFFFF"/>
                </a:solidFill>
              </a:rPr>
              <a:t>‹#›</a:t>
            </a:fld>
            <a:endParaRPr lang="en-GB" altLang="zh-CN" dirty="0">
              <a:solidFill>
                <a:srgbClr val="FFFFFF"/>
              </a:solidFill>
            </a:endParaRPr>
          </a:p>
        </p:txBody>
      </p:sp>
      <p:sp>
        <p:nvSpPr>
          <p:cNvPr id="17" name="椭圆 16"/>
          <p:cNvSpPr/>
          <p:nvPr/>
        </p:nvSpPr>
        <p:spPr bwMode="auto">
          <a:xfrm>
            <a:off x="10438636" y="-1"/>
            <a:ext cx="1063503" cy="758818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6000" tIns="82800" rIns="126000" bIns="82800" numCol="1" rtlCol="0" anchor="t" anchorCtr="0" compatLnSpc="1">
            <a:spAutoFit/>
          </a:bodyPr>
          <a:lstStyle/>
          <a:p>
            <a:pPr>
              <a:lnSpc>
                <a:spcPct val="110000"/>
              </a:lnSpc>
              <a:spcAft>
                <a:spcPct val="35000"/>
              </a:spcAft>
            </a:pPr>
            <a:endParaRPr lang="zh-CN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椭圆 6"/>
          <p:cNvSpPr/>
          <p:nvPr userDrawn="1"/>
        </p:nvSpPr>
        <p:spPr bwMode="auto">
          <a:xfrm>
            <a:off x="8481396" y="1375"/>
            <a:ext cx="856321" cy="75881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000" tIns="82800" rIns="126000" bIns="82800" numCol="1" rtlCol="0" anchor="t" anchorCtr="0" compatLnSpc="1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ct val="35000"/>
              </a:spcAft>
              <a:defRPr/>
            </a:pPr>
            <a:endParaRPr lang="zh-CN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2"/>
          <p:cNvSpPr>
            <a:spLocks noChangeArrowheads="1"/>
          </p:cNvSpPr>
          <p:nvPr userDrawn="1"/>
        </p:nvSpPr>
        <p:spPr bwMode="auto">
          <a:xfrm>
            <a:off x="0" y="6553200"/>
            <a:ext cx="12192000" cy="304800"/>
          </a:xfrm>
          <a:prstGeom prst="rect">
            <a:avLst/>
          </a:prstGeom>
          <a:solidFill>
            <a:srgbClr val="2B519A"/>
          </a:solidFill>
          <a:ln>
            <a:noFill/>
          </a:ln>
          <a:effectLst/>
        </p:spPr>
        <p:txBody>
          <a:bodyPr wrap="none" anchor="ctr"/>
          <a:lstStyle/>
          <a:p>
            <a:pPr>
              <a:lnSpc>
                <a:spcPct val="110000"/>
              </a:lnSpc>
              <a:spcAft>
                <a:spcPct val="35000"/>
              </a:spcAft>
              <a:defRPr/>
            </a:pPr>
            <a:endParaRPr lang="zh-CN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5"/>
          <p:cNvSpPr>
            <a:spLocks noChangeArrowheads="1"/>
          </p:cNvSpPr>
          <p:nvPr userDrawn="1"/>
        </p:nvSpPr>
        <p:spPr bwMode="auto">
          <a:xfrm>
            <a:off x="1386382" y="4581"/>
            <a:ext cx="9574437" cy="812953"/>
          </a:xfrm>
          <a:prstGeom prst="rect">
            <a:avLst/>
          </a:prstGeom>
          <a:solidFill>
            <a:srgbClr val="325F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9pPr>
          </a:lstStyle>
          <a:p>
            <a:pPr algn="ctr">
              <a:spcBef>
                <a:spcPct val="20000"/>
              </a:spcBef>
              <a:buClr>
                <a:srgbClr val="FFCC66"/>
              </a:buClr>
              <a:buFontTx/>
              <a:buChar char="•"/>
              <a:defRPr/>
            </a:pPr>
            <a:endParaRPr lang="en-US" altLang="zh-CN" sz="1800" dirty="0">
              <a:solidFill>
                <a:prstClr val="white"/>
              </a:solidFill>
            </a:endParaRPr>
          </a:p>
        </p:txBody>
      </p:sp>
      <p:sp>
        <p:nvSpPr>
          <p:cNvPr id="10" name="椭圆 9"/>
          <p:cNvSpPr/>
          <p:nvPr userDrawn="1"/>
        </p:nvSpPr>
        <p:spPr bwMode="auto">
          <a:xfrm>
            <a:off x="10438639" y="1375"/>
            <a:ext cx="1053934" cy="75881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000" tIns="82800" rIns="126000" bIns="82800" numCol="1" rtlCol="0" anchor="t" anchorCtr="0" compatLnSpc="1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ct val="35000"/>
              </a:spcAft>
              <a:defRPr/>
            </a:pPr>
            <a:endParaRPr lang="zh-CN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898295" y="8890"/>
            <a:ext cx="1249941" cy="815340"/>
          </a:xfrm>
          <a:prstGeom prst="rect">
            <a:avLst/>
          </a:prstGeom>
        </p:spPr>
      </p:pic>
      <p:sp>
        <p:nvSpPr>
          <p:cNvPr id="15" name="椭圆 14"/>
          <p:cNvSpPr/>
          <p:nvPr userDrawn="1"/>
        </p:nvSpPr>
        <p:spPr bwMode="auto">
          <a:xfrm>
            <a:off x="845061" y="1375"/>
            <a:ext cx="1053934" cy="758818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000" tIns="82800" rIns="126000" bIns="82800" numCol="1" rtlCol="0" anchor="t" anchorCtr="0" compatLnSpc="1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ct val="35000"/>
              </a:spcAft>
              <a:defRPr/>
            </a:pPr>
            <a:endParaRPr lang="zh-CN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488" r="18954" b="38628"/>
          <a:stretch>
            <a:fillRect/>
          </a:stretch>
        </p:blipFill>
        <p:spPr>
          <a:xfrm>
            <a:off x="315495" y="35652"/>
            <a:ext cx="1023999" cy="781878"/>
          </a:xfrm>
          <a:prstGeom prst="rect">
            <a:avLst/>
          </a:prstGeom>
        </p:spPr>
      </p:pic>
      <p:sp>
        <p:nvSpPr>
          <p:cNvPr id="12" name="灯片编号占位符 4"/>
          <p:cNvSpPr txBox="1"/>
          <p:nvPr userDrawn="1"/>
        </p:nvSpPr>
        <p:spPr>
          <a:xfrm>
            <a:off x="11304735" y="6520010"/>
            <a:ext cx="843502" cy="337991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9pPr>
          </a:lstStyle>
          <a:p>
            <a:pPr>
              <a:defRPr/>
            </a:pPr>
            <a:fld id="{39BAACC9-F65D-4981-9EE3-44C441CEF858}" type="slidenum">
              <a:rPr lang="zh-CN" altLang="en-GB" smtClean="0">
                <a:solidFill>
                  <a:srgbClr val="FFFFFF"/>
                </a:solidFill>
              </a:rPr>
              <a:t>‹#›</a:t>
            </a:fld>
            <a:endParaRPr lang="en-GB" altLang="zh-CN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</p:sldLayoutIdLst>
  <p:hf sldNum="0"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Font typeface="Arial" panose="020B0604020202020204" pitchFamily="34" charset="0"/>
        <a:buChar char="–"/>
        <a:defRPr sz="2100">
          <a:solidFill>
            <a:srgbClr val="00338F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Font typeface="Wingdings" panose="05000000000000000000" pitchFamily="2" charset="2"/>
        <a:buChar char="§"/>
        <a:defRPr sz="1900">
          <a:solidFill>
            <a:srgbClr val="00338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•"/>
        <a:defRPr sz="2000" i="1">
          <a:solidFill>
            <a:srgbClr val="00338F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6553200"/>
            <a:ext cx="12192000" cy="304800"/>
          </a:xfrm>
          <a:prstGeom prst="rect">
            <a:avLst/>
          </a:prstGeom>
          <a:solidFill>
            <a:srgbClr val="2B519A"/>
          </a:solidFill>
          <a:ln>
            <a:noFill/>
          </a:ln>
          <a:effectLst/>
        </p:spPr>
        <p:txBody>
          <a:bodyPr wrap="none" anchor="ctr"/>
          <a:lstStyle/>
          <a:p>
            <a:pPr>
              <a:lnSpc>
                <a:spcPct val="110000"/>
              </a:lnSpc>
              <a:spcAft>
                <a:spcPct val="35000"/>
              </a:spcAft>
              <a:defRPr/>
            </a:pPr>
            <a:endParaRPr lang="zh-CN" alt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583958" y="6562737"/>
            <a:ext cx="627184" cy="2952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accent1"/>
            </a:outerShdw>
          </a:effectLst>
        </p:spPr>
        <p:txBody>
          <a:bodyPr vert="horz" wrap="square" lIns="91440" tIns="45720" rIns="91440" bIns="45720" numCol="1" anchor="t" anchorCtr="0" compatLnSpc="1"/>
          <a:lstStyle>
            <a:lvl1pPr algn="r">
              <a:lnSpc>
                <a:spcPct val="100000"/>
              </a:lnSpc>
              <a:spcAft>
                <a:spcPct val="0"/>
              </a:spcAft>
              <a:defRPr sz="12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39BAACC9-F65D-4981-9EE3-44C441CEF858}" type="slidenum">
              <a:rPr lang="zh-CN" altLang="en-GB" smtClean="0">
                <a:solidFill>
                  <a:srgbClr val="FFFFFF"/>
                </a:solidFill>
              </a:rPr>
              <a:t>‹#›</a:t>
            </a:fld>
            <a:endParaRPr lang="en-GB" altLang="zh-CN">
              <a:solidFill>
                <a:srgbClr val="FFFFFF"/>
              </a:solidFill>
            </a:endParaRPr>
          </a:p>
        </p:txBody>
      </p:sp>
      <p:sp>
        <p:nvSpPr>
          <p:cNvPr id="17" name="椭圆 16"/>
          <p:cNvSpPr/>
          <p:nvPr/>
        </p:nvSpPr>
        <p:spPr bwMode="auto">
          <a:xfrm>
            <a:off x="10438636" y="-1"/>
            <a:ext cx="1063503" cy="758827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6000" tIns="82800" rIns="126000" bIns="82800" numCol="1" rtlCol="0" anchor="t" anchorCtr="0" compatLnSpc="1">
            <a:spAutoFit/>
          </a:bodyPr>
          <a:lstStyle/>
          <a:p>
            <a:pPr>
              <a:lnSpc>
                <a:spcPct val="110000"/>
              </a:lnSpc>
              <a:spcAft>
                <a:spcPct val="35000"/>
              </a:spcAft>
            </a:pPr>
            <a:endParaRPr lang="zh-CN" alt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椭圆 6"/>
          <p:cNvSpPr/>
          <p:nvPr userDrawn="1"/>
        </p:nvSpPr>
        <p:spPr bwMode="auto">
          <a:xfrm>
            <a:off x="8481398" y="1377"/>
            <a:ext cx="856321" cy="758827"/>
          </a:xfrm>
          <a:prstGeom prst="ellipse">
            <a:avLst/>
          </a:prstGeom>
          <a:solidFill>
            <a:schemeClr val="l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000" tIns="82800" rIns="126000" bIns="82800" numCol="1" rtlCol="0" anchor="t" anchorCtr="0" compatLnSpc="1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ct val="35000"/>
              </a:spcAft>
              <a:defRPr/>
            </a:pPr>
            <a:endParaRPr lang="zh-CN" alt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2"/>
          <p:cNvSpPr>
            <a:spLocks noChangeArrowheads="1"/>
          </p:cNvSpPr>
          <p:nvPr userDrawn="1"/>
        </p:nvSpPr>
        <p:spPr bwMode="auto">
          <a:xfrm>
            <a:off x="0" y="6553200"/>
            <a:ext cx="12192000" cy="304800"/>
          </a:xfrm>
          <a:prstGeom prst="rect">
            <a:avLst/>
          </a:prstGeom>
          <a:solidFill>
            <a:srgbClr val="2B519A"/>
          </a:solidFill>
          <a:ln>
            <a:noFill/>
          </a:ln>
          <a:effectLst/>
        </p:spPr>
        <p:txBody>
          <a:bodyPr wrap="none" anchor="ctr"/>
          <a:lstStyle/>
          <a:p>
            <a:pPr>
              <a:lnSpc>
                <a:spcPct val="110000"/>
              </a:lnSpc>
              <a:spcAft>
                <a:spcPct val="35000"/>
              </a:spcAft>
              <a:defRPr/>
            </a:pPr>
            <a:endParaRPr lang="zh-CN" alt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5"/>
          <p:cNvSpPr>
            <a:spLocks noChangeArrowheads="1"/>
          </p:cNvSpPr>
          <p:nvPr userDrawn="1"/>
        </p:nvSpPr>
        <p:spPr bwMode="auto">
          <a:xfrm>
            <a:off x="1488831" y="4582"/>
            <a:ext cx="9471988" cy="812953"/>
          </a:xfrm>
          <a:prstGeom prst="rect">
            <a:avLst/>
          </a:prstGeom>
          <a:solidFill>
            <a:srgbClr val="325F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9pPr>
          </a:lstStyle>
          <a:p>
            <a:pPr algn="ctr">
              <a:spcBef>
                <a:spcPct val="20000"/>
              </a:spcBef>
              <a:buClr>
                <a:srgbClr val="FFCC66"/>
              </a:buClr>
              <a:buFontTx/>
              <a:buChar char="•"/>
              <a:defRPr/>
            </a:pPr>
            <a:endParaRPr lang="en-US" altLang="zh-CN" sz="1800">
              <a:solidFill>
                <a:prstClr val="white"/>
              </a:solidFill>
            </a:endParaRPr>
          </a:p>
        </p:txBody>
      </p:sp>
      <p:sp>
        <p:nvSpPr>
          <p:cNvPr id="10" name="椭圆 9"/>
          <p:cNvSpPr/>
          <p:nvPr userDrawn="1"/>
        </p:nvSpPr>
        <p:spPr bwMode="auto">
          <a:xfrm>
            <a:off x="10438639" y="1377"/>
            <a:ext cx="1053934" cy="773817"/>
          </a:xfrm>
          <a:prstGeom prst="ellipse">
            <a:avLst/>
          </a:prstGeom>
          <a:solidFill>
            <a:schemeClr val="l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000" tIns="82800" rIns="126000" bIns="82800" numCol="1" rtlCol="0" anchor="t" anchorCtr="0" compatLnSpc="1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ct val="35000"/>
              </a:spcAft>
              <a:defRPr/>
            </a:pPr>
            <a:endParaRPr lang="zh-CN" alt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椭圆 14"/>
          <p:cNvSpPr/>
          <p:nvPr userDrawn="1"/>
        </p:nvSpPr>
        <p:spPr bwMode="auto">
          <a:xfrm>
            <a:off x="1326707" y="4572"/>
            <a:ext cx="722832" cy="773817"/>
          </a:xfrm>
          <a:prstGeom prst="ellipse">
            <a:avLst/>
          </a:prstGeom>
          <a:solidFill>
            <a:schemeClr val="l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000" tIns="82800" rIns="126000" bIns="82800" numCol="1" rtlCol="0" anchor="t" anchorCtr="0" compatLnSpc="1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ct val="35000"/>
              </a:spcAft>
              <a:defRPr/>
            </a:pPr>
            <a:endParaRPr lang="zh-CN" alt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488" r="18954" b="38628"/>
          <a:stretch>
            <a:fillRect/>
          </a:stretch>
        </p:blipFill>
        <p:spPr>
          <a:xfrm>
            <a:off x="152161" y="83303"/>
            <a:ext cx="857871" cy="78187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30649" y="79928"/>
            <a:ext cx="1537776" cy="598963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22860" y="6555107"/>
            <a:ext cx="12168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1400" b="1" dirty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绿色核能之梦与超导直线加速器，</a:t>
            </a:r>
            <a:r>
              <a:rPr lang="en-US" altLang="zh-CN" sz="1400" b="1" dirty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2024</a:t>
            </a:r>
            <a:r>
              <a:rPr lang="zh-CN" altLang="en-US" sz="1400" b="1" dirty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年暑期</a:t>
            </a:r>
            <a:r>
              <a:rPr lang="en-US" altLang="zh-CN" sz="1400" b="1" dirty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1400" b="1" dirty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直线加速器中心</a:t>
            </a:r>
            <a:r>
              <a:rPr lang="en-US" altLang="zh-CN" sz="1400" b="1" dirty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1400" b="1" dirty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宣讲报告</a:t>
            </a:r>
            <a:r>
              <a:rPr lang="zh-CN" altLang="en-US" sz="1400" dirty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en-US" sz="1400" b="1" dirty="0">
              <a:solidFill>
                <a:srgbClr val="FFFF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7686" y="0"/>
            <a:ext cx="857871" cy="865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 userDrawn="1"/>
        </p:nvSpPr>
        <p:spPr>
          <a:xfrm>
            <a:off x="11100390" y="6550223"/>
            <a:ext cx="967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400" b="1" dirty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</a:t>
            </a:r>
            <a:fld id="{C21D3B21-10E1-45B5-8722-D008ECE1B918}" type="slidenum">
              <a:rPr lang="zh-CN" altLang="en-US" sz="1400" b="1" smtClean="0">
                <a:solidFill>
                  <a:srgbClr val="FFFFFF"/>
                </a:solidFill>
                <a:latin typeface="Times New Roman" panose="02020603050405020304"/>
                <a:ea typeface="楷体" panose="02010609060101010101" pitchFamily="49" charset="-122"/>
              </a:rPr>
              <a:t>‹#›</a:t>
            </a:fld>
            <a:r>
              <a:rPr lang="zh-CN" altLang="en-US" sz="1400" b="1" dirty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页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</p:sldLayoutIdLst>
  <p:hf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Font typeface="Arial" panose="020B0604020202020204" pitchFamily="34" charset="0"/>
        <a:buChar char="–"/>
        <a:defRPr sz="2100">
          <a:solidFill>
            <a:srgbClr val="00338F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Font typeface="Wingdings" panose="05000000000000000000" pitchFamily="2" charset="2"/>
        <a:buChar char="§"/>
        <a:defRPr sz="1900">
          <a:solidFill>
            <a:srgbClr val="00338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•"/>
        <a:defRPr sz="2000" i="1">
          <a:solidFill>
            <a:srgbClr val="00338F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6553200"/>
            <a:ext cx="12192000" cy="304800"/>
          </a:xfrm>
          <a:prstGeom prst="rect">
            <a:avLst/>
          </a:prstGeom>
          <a:solidFill>
            <a:srgbClr val="2B519A"/>
          </a:solidFill>
          <a:ln>
            <a:noFill/>
          </a:ln>
          <a:effectLst/>
        </p:spPr>
        <p:txBody>
          <a:bodyPr wrap="none" anchor="ctr"/>
          <a:lstStyle/>
          <a:p>
            <a:pPr>
              <a:lnSpc>
                <a:spcPct val="110000"/>
              </a:lnSpc>
              <a:spcAft>
                <a:spcPct val="35000"/>
              </a:spcAft>
              <a:defRPr/>
            </a:pPr>
            <a:endParaRPr lang="zh-CN" alt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583958" y="6562737"/>
            <a:ext cx="627184" cy="2952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accent1"/>
            </a:outerShdw>
          </a:effectLst>
        </p:spPr>
        <p:txBody>
          <a:bodyPr vert="horz" wrap="square" lIns="91440" tIns="45720" rIns="91440" bIns="45720" numCol="1" anchor="t" anchorCtr="0" compatLnSpc="1"/>
          <a:lstStyle>
            <a:lvl1pPr algn="r">
              <a:lnSpc>
                <a:spcPct val="100000"/>
              </a:lnSpc>
              <a:spcAft>
                <a:spcPct val="0"/>
              </a:spcAft>
              <a:defRPr sz="12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39BAACC9-F65D-4981-9EE3-44C441CEF858}" type="slidenum">
              <a:rPr lang="zh-CN" altLang="en-GB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zh-CN">
              <a:solidFill>
                <a:srgbClr val="FFFFFF"/>
              </a:solidFill>
            </a:endParaRPr>
          </a:p>
        </p:txBody>
      </p:sp>
      <p:sp>
        <p:nvSpPr>
          <p:cNvPr id="17" name="椭圆 16"/>
          <p:cNvSpPr/>
          <p:nvPr/>
        </p:nvSpPr>
        <p:spPr bwMode="auto">
          <a:xfrm>
            <a:off x="10438636" y="-1"/>
            <a:ext cx="1063503" cy="758827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6000" tIns="82800" rIns="126000" bIns="82800" numCol="1" rtlCol="0" anchor="t" anchorCtr="0" compatLnSpc="1">
            <a:spAutoFit/>
          </a:bodyPr>
          <a:lstStyle/>
          <a:p>
            <a:pPr>
              <a:lnSpc>
                <a:spcPct val="110000"/>
              </a:lnSpc>
              <a:spcAft>
                <a:spcPct val="35000"/>
              </a:spcAft>
            </a:pPr>
            <a:endParaRPr lang="zh-CN" alt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椭圆 6"/>
          <p:cNvSpPr/>
          <p:nvPr userDrawn="1"/>
        </p:nvSpPr>
        <p:spPr bwMode="auto">
          <a:xfrm>
            <a:off x="8481398" y="1377"/>
            <a:ext cx="856321" cy="758827"/>
          </a:xfrm>
          <a:prstGeom prst="ellipse">
            <a:avLst/>
          </a:prstGeom>
          <a:solidFill>
            <a:schemeClr val="l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000" tIns="82800" rIns="126000" bIns="82800" numCol="1" rtlCol="0" anchor="t" anchorCtr="0" compatLnSpc="1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ct val="35000"/>
              </a:spcAft>
              <a:defRPr/>
            </a:pPr>
            <a:endParaRPr lang="zh-CN" alt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2"/>
          <p:cNvSpPr>
            <a:spLocks noChangeArrowheads="1"/>
          </p:cNvSpPr>
          <p:nvPr userDrawn="1"/>
        </p:nvSpPr>
        <p:spPr bwMode="auto">
          <a:xfrm>
            <a:off x="0" y="6553200"/>
            <a:ext cx="12192000" cy="304800"/>
          </a:xfrm>
          <a:prstGeom prst="rect">
            <a:avLst/>
          </a:prstGeom>
          <a:solidFill>
            <a:srgbClr val="2B519A"/>
          </a:solidFill>
          <a:ln>
            <a:noFill/>
          </a:ln>
          <a:effectLst/>
        </p:spPr>
        <p:txBody>
          <a:bodyPr wrap="none" anchor="ctr"/>
          <a:lstStyle/>
          <a:p>
            <a:pPr>
              <a:lnSpc>
                <a:spcPct val="110000"/>
              </a:lnSpc>
              <a:spcAft>
                <a:spcPct val="35000"/>
              </a:spcAft>
              <a:defRPr/>
            </a:pPr>
            <a:endParaRPr lang="zh-CN" alt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5"/>
          <p:cNvSpPr>
            <a:spLocks noChangeArrowheads="1"/>
          </p:cNvSpPr>
          <p:nvPr userDrawn="1"/>
        </p:nvSpPr>
        <p:spPr bwMode="auto">
          <a:xfrm>
            <a:off x="1488831" y="4582"/>
            <a:ext cx="9471988" cy="812953"/>
          </a:xfrm>
          <a:prstGeom prst="rect">
            <a:avLst/>
          </a:prstGeom>
          <a:solidFill>
            <a:srgbClr val="325F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9pPr>
          </a:lstStyle>
          <a:p>
            <a:pPr algn="ctr">
              <a:spcBef>
                <a:spcPct val="20000"/>
              </a:spcBef>
              <a:buClr>
                <a:srgbClr val="FFCC66"/>
              </a:buClr>
              <a:buFontTx/>
              <a:buChar char="•"/>
              <a:defRPr/>
            </a:pPr>
            <a:endParaRPr lang="en-US" altLang="zh-CN" sz="1800">
              <a:solidFill>
                <a:prstClr val="white"/>
              </a:solidFill>
            </a:endParaRPr>
          </a:p>
        </p:txBody>
      </p:sp>
      <p:sp>
        <p:nvSpPr>
          <p:cNvPr id="10" name="椭圆 9"/>
          <p:cNvSpPr/>
          <p:nvPr userDrawn="1"/>
        </p:nvSpPr>
        <p:spPr bwMode="auto">
          <a:xfrm>
            <a:off x="10438639" y="1377"/>
            <a:ext cx="1053934" cy="773817"/>
          </a:xfrm>
          <a:prstGeom prst="ellipse">
            <a:avLst/>
          </a:prstGeom>
          <a:solidFill>
            <a:schemeClr val="l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000" tIns="82800" rIns="126000" bIns="82800" numCol="1" rtlCol="0" anchor="t" anchorCtr="0" compatLnSpc="1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ct val="35000"/>
              </a:spcAft>
              <a:defRPr/>
            </a:pPr>
            <a:endParaRPr lang="zh-CN" alt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椭圆 14"/>
          <p:cNvSpPr/>
          <p:nvPr userDrawn="1"/>
        </p:nvSpPr>
        <p:spPr bwMode="auto">
          <a:xfrm>
            <a:off x="1326707" y="4572"/>
            <a:ext cx="722832" cy="773817"/>
          </a:xfrm>
          <a:prstGeom prst="ellipse">
            <a:avLst/>
          </a:prstGeom>
          <a:solidFill>
            <a:schemeClr val="l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6000" tIns="82800" rIns="126000" bIns="82800" numCol="1" rtlCol="0" anchor="t" anchorCtr="0" compatLnSpc="1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ct val="35000"/>
              </a:spcAft>
              <a:defRPr/>
            </a:pPr>
            <a:endParaRPr lang="zh-CN" alt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488" r="18954" b="38628"/>
          <a:stretch>
            <a:fillRect/>
          </a:stretch>
        </p:blipFill>
        <p:spPr>
          <a:xfrm>
            <a:off x="152161" y="83303"/>
            <a:ext cx="857871" cy="78187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30649" y="79928"/>
            <a:ext cx="1537776" cy="598963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22860" y="6555107"/>
            <a:ext cx="121685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1400" b="1" dirty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绿色核能之梦与超导直线加速器，</a:t>
            </a:r>
            <a:r>
              <a:rPr lang="en-US" altLang="zh-CN" sz="1400" b="1" dirty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2025</a:t>
            </a:r>
            <a:r>
              <a:rPr lang="zh-CN" altLang="en-US" sz="1400" b="1" dirty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年暑期</a:t>
            </a:r>
            <a:r>
              <a:rPr lang="en-US" altLang="zh-CN" sz="1400" b="1" dirty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1400" b="1" dirty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直线加速器中心</a:t>
            </a:r>
            <a:r>
              <a:rPr lang="en-US" altLang="zh-CN" sz="1400" b="1" dirty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1400" b="1" dirty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宣讲报告</a:t>
            </a:r>
            <a:r>
              <a:rPr lang="zh-CN" altLang="en-US" sz="1400" dirty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en-US" sz="1400" b="1" dirty="0">
              <a:solidFill>
                <a:srgbClr val="FFFF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7686" y="0"/>
            <a:ext cx="857871" cy="865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 userDrawn="1"/>
        </p:nvSpPr>
        <p:spPr>
          <a:xfrm>
            <a:off x="11100390" y="6550223"/>
            <a:ext cx="967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400" b="1" dirty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</a:t>
            </a:r>
            <a:fld id="{C21D3B21-10E1-45B5-8722-D008ECE1B918}" type="slidenum">
              <a:rPr lang="zh-CN" altLang="en-US" sz="1400" b="1" smtClean="0">
                <a:solidFill>
                  <a:srgbClr val="FFFFFF"/>
                </a:solidFill>
                <a:latin typeface="Times New Roman"/>
                <a:ea typeface="楷体" panose="02010609060101010101" pitchFamily="49" charset="-122"/>
              </a:rPr>
              <a:pPr algn="r"/>
              <a:t>‹#›</a:t>
            </a:fld>
            <a:r>
              <a:rPr lang="zh-CN" altLang="en-US" sz="1400" b="1" dirty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2858572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</p:sldLayoutIdLst>
  <p:hf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Font typeface="Arial" panose="020B0604020202020204" pitchFamily="34" charset="0"/>
        <a:buChar char="–"/>
        <a:defRPr sz="2100">
          <a:solidFill>
            <a:srgbClr val="00338F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Font typeface="Wingdings" panose="05000000000000000000" pitchFamily="2" charset="2"/>
        <a:buChar char="§"/>
        <a:defRPr sz="1900">
          <a:solidFill>
            <a:srgbClr val="00338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•"/>
        <a:defRPr sz="2000" i="1">
          <a:solidFill>
            <a:srgbClr val="00338F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F1AF00"/>
        </a:buClr>
        <a:buChar char="o"/>
        <a:defRPr sz="1600">
          <a:solidFill>
            <a:srgbClr val="00338F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2.png"/><Relationship Id="rId5" Type="http://schemas.openxmlformats.org/officeDocument/2006/relationships/image" Target="../media/image47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7.tif"/><Relationship Id="rId5" Type="http://schemas.openxmlformats.org/officeDocument/2006/relationships/image" Target="../media/image56.tif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png"/><Relationship Id="rId7" Type="http://schemas.openxmlformats.org/officeDocument/2006/relationships/image" Target="../media/image61.jpeg"/><Relationship Id="rId2" Type="http://schemas.openxmlformats.org/officeDocument/2006/relationships/image" Target="../media/image58.svg"/><Relationship Id="rId1" Type="http://schemas.openxmlformats.org/officeDocument/2006/relationships/slideLayout" Target="../slideLayouts/slideLayout10.xml"/><Relationship Id="rId6" Type="http://schemas.microsoft.com/office/2007/relationships/hdphoto" Target="../media/hdphoto2.wdp"/><Relationship Id="rId5" Type="http://schemas.openxmlformats.org/officeDocument/2006/relationships/image" Target="../media/image60.png"/><Relationship Id="rId4" Type="http://schemas.microsoft.com/office/2007/relationships/hdphoto" Target="../media/hdphoto1.wdp"/><Relationship Id="rId9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emf"/><Relationship Id="rId3" Type="http://schemas.openxmlformats.org/officeDocument/2006/relationships/image" Target="../media/image66.emf"/><Relationship Id="rId7" Type="http://schemas.openxmlformats.org/officeDocument/2006/relationships/image" Target="../media/image70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9.emf"/><Relationship Id="rId5" Type="http://schemas.openxmlformats.org/officeDocument/2006/relationships/image" Target="../media/image68.emf"/><Relationship Id="rId4" Type="http://schemas.openxmlformats.org/officeDocument/2006/relationships/image" Target="../media/image67.emf"/><Relationship Id="rId9" Type="http://schemas.openxmlformats.org/officeDocument/2006/relationships/image" Target="../media/image7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.xml"/><Relationship Id="rId6" Type="http://schemas.openxmlformats.org/officeDocument/2006/relationships/image" Target="../media/image4.tiff"/><Relationship Id="rId11" Type="http://schemas.openxmlformats.org/officeDocument/2006/relationships/image" Target="../media/image19.png"/><Relationship Id="rId5" Type="http://schemas.openxmlformats.org/officeDocument/2006/relationships/image" Target="../media/image6.tiff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zhouwu.ucas.ac.cn/index/resources/index.html" TargetMode="External"/><Relationship Id="rId3" Type="http://schemas.openxmlformats.org/officeDocument/2006/relationships/notesSlide" Target="../notesSlides/notesSlide5.xml"/><Relationship Id="rId7" Type="http://schemas.openxmlformats.org/officeDocument/2006/relationships/hyperlink" Target="https://hummingbirdscientific.com/products/bulk-sample-heating/" TargetMode="Externa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.xml"/><Relationship Id="rId6" Type="http://schemas.openxmlformats.org/officeDocument/2006/relationships/image" Target="../media/image22.jpeg"/><Relationship Id="rId11" Type="http://schemas.openxmlformats.org/officeDocument/2006/relationships/image" Target="../media/image25.jpeg"/><Relationship Id="rId5" Type="http://schemas.openxmlformats.org/officeDocument/2006/relationships/image" Target="../media/image4.tiff"/><Relationship Id="rId10" Type="http://schemas.openxmlformats.org/officeDocument/2006/relationships/image" Target="../media/image24.jpeg"/><Relationship Id="rId4" Type="http://schemas.openxmlformats.org/officeDocument/2006/relationships/image" Target="../media/image6.tiff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4.tiff"/><Relationship Id="rId10" Type="http://schemas.openxmlformats.org/officeDocument/2006/relationships/image" Target="../media/image30.jpeg"/><Relationship Id="rId4" Type="http://schemas.openxmlformats.org/officeDocument/2006/relationships/image" Target="../media/image6.tiff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383881-0F7D-D0DB-09FE-044CF5B972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0825" y="1603654"/>
            <a:ext cx="10753907" cy="2387600"/>
          </a:xfrm>
        </p:spPr>
        <p:txBody>
          <a:bodyPr>
            <a:noAutofit/>
          </a:bodyPr>
          <a:lstStyle/>
          <a:p>
            <a:pPr algn="l"/>
            <a:br>
              <a:rPr lang="en-US" altLang="zh-CN" sz="4000" b="0" dirty="0">
                <a:solidFill>
                  <a:srgbClr val="012D76"/>
                </a:solidFill>
              </a:rPr>
            </a:br>
            <a:br>
              <a:rPr lang="en-US" altLang="zh-CN" sz="4000" b="0" dirty="0">
                <a:solidFill>
                  <a:srgbClr val="012D76"/>
                </a:solidFill>
              </a:rPr>
            </a:br>
            <a:br>
              <a:rPr lang="en-US" altLang="zh-CN" sz="4000" b="0" dirty="0">
                <a:solidFill>
                  <a:srgbClr val="012D76"/>
                </a:solidFill>
              </a:rPr>
            </a:br>
            <a:br>
              <a:rPr lang="en-US" altLang="zh-CN" sz="4000" b="0" dirty="0">
                <a:solidFill>
                  <a:srgbClr val="012D76"/>
                </a:solidFill>
              </a:rPr>
            </a:br>
            <a:br>
              <a:rPr lang="en-US" altLang="zh-CN" sz="4000" b="0" dirty="0">
                <a:solidFill>
                  <a:srgbClr val="012D76"/>
                </a:solidFill>
              </a:rPr>
            </a:br>
            <a:br>
              <a:rPr lang="en-US" altLang="zh-CN" sz="4000" b="0" dirty="0">
                <a:solidFill>
                  <a:srgbClr val="012D76"/>
                </a:solidFill>
              </a:rPr>
            </a:br>
            <a:br>
              <a:rPr lang="en-US" altLang="zh-CN" sz="4000" b="0" dirty="0">
                <a:solidFill>
                  <a:srgbClr val="012D76"/>
                </a:solidFill>
              </a:rPr>
            </a:br>
            <a:r>
              <a:rPr lang="en-US" altLang="zh-CN" sz="4000" dirty="0">
                <a:solidFill>
                  <a:srgbClr val="012D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Origin of Medium-Temperature Baking Efficacy: Formation and Role of an Ordered Oxide Template</a:t>
            </a:r>
            <a:endParaRPr lang="zh-C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3A4291F-D4EE-2F08-3702-4FD18993CA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0826" y="4281333"/>
            <a:ext cx="9144000" cy="1655762"/>
          </a:xfrm>
        </p:spPr>
        <p:txBody>
          <a:bodyPr>
            <a:normAutofit/>
          </a:bodyPr>
          <a:lstStyle/>
          <a:p>
            <a:r>
              <a:rPr lang="fr-FR" altLang="zh-CN" dirty="0">
                <a:latin typeface="+mj-ea"/>
                <a:ea typeface="+mj-ea"/>
              </a:rPr>
              <a:t>SRF Group – LINAC Center - IMP, CAS</a:t>
            </a:r>
          </a:p>
          <a:p>
            <a:r>
              <a:rPr lang="fr-FR" altLang="zh-CN" dirty="0">
                <a:latin typeface="+mj-ea"/>
                <a:ea typeface="+mj-ea"/>
              </a:rPr>
              <a:t>Didi Luo      </a:t>
            </a:r>
            <a:r>
              <a:rPr lang="en-US" altLang="zh-CN" u="sng" dirty="0">
                <a:solidFill>
                  <a:srgbClr val="00B0F0"/>
                </a:solidFill>
                <a:latin typeface="+mj-ea"/>
              </a:rPr>
              <a:t>luodidi@impcas.ac.cn</a:t>
            </a:r>
            <a:endParaRPr lang="zh-CN" altLang="en-US" u="sng" dirty="0">
              <a:solidFill>
                <a:srgbClr val="00B0F0"/>
              </a:solidFill>
              <a:latin typeface="+mj-ea"/>
              <a:ea typeface="+mj-ea"/>
            </a:endParaRPr>
          </a:p>
          <a:p>
            <a:r>
              <a:rPr lang="en-US" altLang="zh-CN" dirty="0">
                <a:latin typeface="+mj-ea"/>
                <a:ea typeface="+mj-ea"/>
              </a:rPr>
              <a:t>2026.6.10, Paris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ECFF3F60-0430-AAD2-EDCB-3E01A2FCE43B}"/>
              </a:ext>
            </a:extLst>
          </p:cNvPr>
          <p:cNvGrpSpPr/>
          <p:nvPr/>
        </p:nvGrpSpPr>
        <p:grpSpPr>
          <a:xfrm>
            <a:off x="870826" y="736621"/>
            <a:ext cx="2743297" cy="1467993"/>
            <a:chOff x="738277" y="878373"/>
            <a:chExt cx="2657603" cy="1473696"/>
          </a:xfrm>
        </p:grpSpPr>
        <p:pic>
          <p:nvPicPr>
            <p:cNvPr id="12" name="图像">
              <a:extLst>
                <a:ext uri="{FF2B5EF4-FFF2-40B4-BE49-F238E27FC236}">
                  <a16:creationId xmlns:a16="http://schemas.microsoft.com/office/drawing/2014/main" id="{6F93B1C8-DDB2-AF29-065E-F74D2C9064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277" y="935693"/>
              <a:ext cx="1417067" cy="14163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1C91A46-191B-3B0C-DDEA-FFE1C52D1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55891" y="878373"/>
              <a:ext cx="1239989" cy="13716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6983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7A8E0-E81F-106D-9B9E-158ED513E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组合 151">
            <a:extLst>
              <a:ext uri="{FF2B5EF4-FFF2-40B4-BE49-F238E27FC236}">
                <a16:creationId xmlns:a16="http://schemas.microsoft.com/office/drawing/2014/main" id="{456A88B2-0651-0E59-047E-896E9A34B2A0}"/>
              </a:ext>
            </a:extLst>
          </p:cNvPr>
          <p:cNvGrpSpPr/>
          <p:nvPr/>
        </p:nvGrpSpPr>
        <p:grpSpPr>
          <a:xfrm>
            <a:off x="452439" y="1504761"/>
            <a:ext cx="11083914" cy="5297335"/>
            <a:chOff x="677999" y="1149158"/>
            <a:chExt cx="11083914" cy="5297335"/>
          </a:xfrm>
        </p:grpSpPr>
        <p:pic>
          <p:nvPicPr>
            <p:cNvPr id="138" name="图片 137">
              <a:extLst>
                <a:ext uri="{FF2B5EF4-FFF2-40B4-BE49-F238E27FC236}">
                  <a16:creationId xmlns:a16="http://schemas.microsoft.com/office/drawing/2014/main" id="{E0063192-ED09-1163-71D4-E2EBC70C9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77999" y="1149158"/>
              <a:ext cx="11083914" cy="4803052"/>
            </a:xfrm>
            <a:prstGeom prst="rect">
              <a:avLst/>
            </a:prstGeom>
            <a:ln w="76200">
              <a:noFill/>
              <a:prstDash val="lgDashDotDot"/>
            </a:ln>
          </p:spPr>
        </p:pic>
        <p:sp>
          <p:nvSpPr>
            <p:cNvPr id="139" name="文本框 138">
              <a:extLst>
                <a:ext uri="{FF2B5EF4-FFF2-40B4-BE49-F238E27FC236}">
                  <a16:creationId xmlns:a16="http://schemas.microsoft.com/office/drawing/2014/main" id="{AAC45DFB-A9D8-0393-687B-104FFDBB6BE8}"/>
                </a:ext>
              </a:extLst>
            </p:cNvPr>
            <p:cNvSpPr txBox="1"/>
            <p:nvPr/>
          </p:nvSpPr>
          <p:spPr>
            <a:xfrm>
              <a:off x="905675" y="1341193"/>
              <a:ext cx="768922" cy="4616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/>
                <a:t>Pt</a:t>
              </a:r>
              <a:endParaRPr lang="zh-CN" altLang="en-US" sz="2400" dirty="0"/>
            </a:p>
          </p:txBody>
        </p:sp>
        <p:sp>
          <p:nvSpPr>
            <p:cNvPr id="140" name="文本框 139">
              <a:extLst>
                <a:ext uri="{FF2B5EF4-FFF2-40B4-BE49-F238E27FC236}">
                  <a16:creationId xmlns:a16="http://schemas.microsoft.com/office/drawing/2014/main" id="{435A2485-80D1-B4BF-EACC-C069639A20DD}"/>
                </a:ext>
              </a:extLst>
            </p:cNvPr>
            <p:cNvSpPr txBox="1"/>
            <p:nvPr/>
          </p:nvSpPr>
          <p:spPr>
            <a:xfrm>
              <a:off x="2564086" y="1341193"/>
              <a:ext cx="1612436" cy="4616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/>
                <a:t>Oxide</a:t>
              </a:r>
              <a:endParaRPr lang="zh-CN" altLang="en-US" sz="2400" dirty="0"/>
            </a:p>
          </p:txBody>
        </p:sp>
        <p:sp>
          <p:nvSpPr>
            <p:cNvPr id="141" name="文本框 140">
              <a:extLst>
                <a:ext uri="{FF2B5EF4-FFF2-40B4-BE49-F238E27FC236}">
                  <a16:creationId xmlns:a16="http://schemas.microsoft.com/office/drawing/2014/main" id="{51DED4D7-AF66-F219-1A6A-A041FE86C425}"/>
                </a:ext>
              </a:extLst>
            </p:cNvPr>
            <p:cNvSpPr txBox="1"/>
            <p:nvPr/>
          </p:nvSpPr>
          <p:spPr>
            <a:xfrm>
              <a:off x="5117255" y="1341193"/>
              <a:ext cx="768922" cy="4616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/>
                <a:t>Nb</a:t>
              </a:r>
              <a:endParaRPr lang="zh-CN" altLang="en-US" sz="2400" dirty="0"/>
            </a:p>
          </p:txBody>
        </p:sp>
        <p:sp>
          <p:nvSpPr>
            <p:cNvPr id="145" name="矩形 144">
              <a:extLst>
                <a:ext uri="{FF2B5EF4-FFF2-40B4-BE49-F238E27FC236}">
                  <a16:creationId xmlns:a16="http://schemas.microsoft.com/office/drawing/2014/main" id="{569F936D-16E4-B836-921C-A2FE6C2C6CA5}"/>
                </a:ext>
              </a:extLst>
            </p:cNvPr>
            <p:cNvSpPr/>
            <p:nvPr/>
          </p:nvSpPr>
          <p:spPr>
            <a:xfrm>
              <a:off x="9626032" y="4658362"/>
              <a:ext cx="1783014" cy="1783014"/>
            </a:xfrm>
            <a:prstGeom prst="rect">
              <a:avLst/>
            </a:prstGeom>
            <a:noFill/>
            <a:ln w="76200">
              <a:noFill/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147" name="矩形 146">
              <a:extLst>
                <a:ext uri="{FF2B5EF4-FFF2-40B4-BE49-F238E27FC236}">
                  <a16:creationId xmlns:a16="http://schemas.microsoft.com/office/drawing/2014/main" id="{C53DBA1B-0B4B-9611-D2A2-6B282030130B}"/>
                </a:ext>
              </a:extLst>
            </p:cNvPr>
            <p:cNvSpPr/>
            <p:nvPr/>
          </p:nvSpPr>
          <p:spPr>
            <a:xfrm>
              <a:off x="6216010" y="4663479"/>
              <a:ext cx="1783014" cy="1783014"/>
            </a:xfrm>
            <a:prstGeom prst="rect">
              <a:avLst/>
            </a:prstGeom>
            <a:noFill/>
            <a:ln w="76200">
              <a:noFill/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  <p:sp>
          <p:nvSpPr>
            <p:cNvPr id="149" name="矩形 148">
              <a:extLst>
                <a:ext uri="{FF2B5EF4-FFF2-40B4-BE49-F238E27FC236}">
                  <a16:creationId xmlns:a16="http://schemas.microsoft.com/office/drawing/2014/main" id="{A72748BF-AB12-5389-5C77-B3F1C871310D}"/>
                </a:ext>
              </a:extLst>
            </p:cNvPr>
            <p:cNvSpPr/>
            <p:nvPr/>
          </p:nvSpPr>
          <p:spPr>
            <a:xfrm>
              <a:off x="2738536" y="4663475"/>
              <a:ext cx="1783014" cy="1783014"/>
            </a:xfrm>
            <a:prstGeom prst="rect">
              <a:avLst/>
            </a:prstGeom>
            <a:noFill/>
            <a:ln w="76200">
              <a:noFill/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/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91A849AF-A5C0-98B7-E7A0-1D1DE9351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HRTEM + Fast Fourier Transform (FFT)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020496-7EAF-BA58-97D2-08EDC5F83E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999" y="1014746"/>
            <a:ext cx="10835999" cy="478705"/>
          </a:xfrm>
        </p:spPr>
        <p:txBody>
          <a:bodyPr/>
          <a:lstStyle/>
          <a:p>
            <a:r>
              <a:rPr lang="en-US" altLang="zh-CN" dirty="0"/>
              <a:t>Before baking</a:t>
            </a:r>
            <a:endParaRPr lang="zh-CN" altLang="en-US" dirty="0"/>
          </a:p>
        </p:txBody>
      </p:sp>
      <p:pic>
        <p:nvPicPr>
          <p:cNvPr id="142" name="图片 6">
            <a:extLst>
              <a:ext uri="{FF2B5EF4-FFF2-40B4-BE49-F238E27FC236}">
                <a16:creationId xmlns:a16="http://schemas.microsoft.com/office/drawing/2014/main" id="{E825E5D3-EB46-36D4-7C99-825CBF090D97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0658" y="4330976"/>
            <a:ext cx="1800000" cy="1800000"/>
          </a:xfrm>
          <a:prstGeom prst="rect">
            <a:avLst/>
          </a:prstGeom>
          <a:ln w="76200"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图片 9">
            <a:extLst>
              <a:ext uri="{FF2B5EF4-FFF2-40B4-BE49-F238E27FC236}">
                <a16:creationId xmlns:a16="http://schemas.microsoft.com/office/drawing/2014/main" id="{1DB9908B-2F20-FE88-9BD2-464E970BC7B6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7474" y="4330976"/>
            <a:ext cx="1800000" cy="1800000"/>
          </a:xfrm>
          <a:prstGeom prst="rect">
            <a:avLst/>
          </a:prstGeom>
          <a:ln w="76200"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图片 13">
            <a:extLst>
              <a:ext uri="{FF2B5EF4-FFF2-40B4-BE49-F238E27FC236}">
                <a16:creationId xmlns:a16="http://schemas.microsoft.com/office/drawing/2014/main" id="{A65CAA0C-D4F6-61C5-867D-F01A69DD65B7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76623" y="4330976"/>
            <a:ext cx="1800000" cy="1800000"/>
          </a:xfrm>
          <a:prstGeom prst="rect">
            <a:avLst/>
          </a:prstGeom>
          <a:ln w="76200"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3" name="组合 152">
            <a:extLst>
              <a:ext uri="{FF2B5EF4-FFF2-40B4-BE49-F238E27FC236}">
                <a16:creationId xmlns:a16="http://schemas.microsoft.com/office/drawing/2014/main" id="{273C4C5C-62AF-E26F-6EAD-09E7F9F42AB4}"/>
              </a:ext>
            </a:extLst>
          </p:cNvPr>
          <p:cNvGrpSpPr/>
          <p:nvPr/>
        </p:nvGrpSpPr>
        <p:grpSpPr>
          <a:xfrm>
            <a:off x="439619" y="5619419"/>
            <a:ext cx="1045398" cy="535850"/>
            <a:chOff x="439619" y="5568617"/>
            <a:chExt cx="1045398" cy="535850"/>
          </a:xfrm>
        </p:grpSpPr>
        <p:cxnSp>
          <p:nvCxnSpPr>
            <p:cNvPr id="154" name="直接连接符 153">
              <a:extLst>
                <a:ext uri="{FF2B5EF4-FFF2-40B4-BE49-F238E27FC236}">
                  <a16:creationId xmlns:a16="http://schemas.microsoft.com/office/drawing/2014/main" id="{338E9D09-36B5-80AA-9D32-80E96B9C3AA8}"/>
                </a:ext>
              </a:extLst>
            </p:cNvPr>
            <p:cNvCxnSpPr/>
            <p:nvPr/>
          </p:nvCxnSpPr>
          <p:spPr>
            <a:xfrm>
              <a:off x="619147" y="6104467"/>
              <a:ext cx="428400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文本框 154">
              <a:extLst>
                <a:ext uri="{FF2B5EF4-FFF2-40B4-BE49-F238E27FC236}">
                  <a16:creationId xmlns:a16="http://schemas.microsoft.com/office/drawing/2014/main" id="{9A7B1FD5-52D8-8E27-AF62-0B95F30C15F8}"/>
                </a:ext>
              </a:extLst>
            </p:cNvPr>
            <p:cNvSpPr txBox="1"/>
            <p:nvPr/>
          </p:nvSpPr>
          <p:spPr>
            <a:xfrm>
              <a:off x="439619" y="5568617"/>
              <a:ext cx="10453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</a:rPr>
                <a:t>1 nm</a:t>
              </a:r>
              <a:endParaRPr lang="zh-CN" alt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6" name="组合 155">
            <a:extLst>
              <a:ext uri="{FF2B5EF4-FFF2-40B4-BE49-F238E27FC236}">
                <a16:creationId xmlns:a16="http://schemas.microsoft.com/office/drawing/2014/main" id="{2C418CA9-EEB3-3425-D533-1FCCF8088FA5}"/>
              </a:ext>
            </a:extLst>
          </p:cNvPr>
          <p:cNvGrpSpPr/>
          <p:nvPr/>
        </p:nvGrpSpPr>
        <p:grpSpPr>
          <a:xfrm>
            <a:off x="2298319" y="4342286"/>
            <a:ext cx="9006671" cy="1800000"/>
            <a:chOff x="2298319" y="4342286"/>
            <a:chExt cx="9006671" cy="1800000"/>
          </a:xfrm>
        </p:grpSpPr>
        <p:sp>
          <p:nvSpPr>
            <p:cNvPr id="157" name="矩形 156">
              <a:extLst>
                <a:ext uri="{FF2B5EF4-FFF2-40B4-BE49-F238E27FC236}">
                  <a16:creationId xmlns:a16="http://schemas.microsoft.com/office/drawing/2014/main" id="{F57DDB48-F9D8-B62E-A5B2-3F378B861C3C}"/>
                </a:ext>
              </a:extLst>
            </p:cNvPr>
            <p:cNvSpPr/>
            <p:nvPr/>
          </p:nvSpPr>
          <p:spPr>
            <a:xfrm>
              <a:off x="5901654" y="4342286"/>
              <a:ext cx="1800000" cy="1800000"/>
            </a:xfrm>
            <a:prstGeom prst="rect">
              <a:avLst/>
            </a:prstGeom>
            <a:noFill/>
            <a:ln w="76200">
              <a:solidFill>
                <a:srgbClr val="FFFF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8" name="矩形 157">
              <a:extLst>
                <a:ext uri="{FF2B5EF4-FFF2-40B4-BE49-F238E27FC236}">
                  <a16:creationId xmlns:a16="http://schemas.microsoft.com/office/drawing/2014/main" id="{7874166A-6E41-6D11-2E38-FE39C15C42E3}"/>
                </a:ext>
              </a:extLst>
            </p:cNvPr>
            <p:cNvSpPr/>
            <p:nvPr/>
          </p:nvSpPr>
          <p:spPr>
            <a:xfrm>
              <a:off x="9504990" y="4342286"/>
              <a:ext cx="1800000" cy="1800000"/>
            </a:xfrm>
            <a:prstGeom prst="rect">
              <a:avLst/>
            </a:prstGeom>
            <a:noFill/>
            <a:ln w="76200">
              <a:solidFill>
                <a:srgbClr val="FFFF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9" name="矩形 158">
              <a:extLst>
                <a:ext uri="{FF2B5EF4-FFF2-40B4-BE49-F238E27FC236}">
                  <a16:creationId xmlns:a16="http://schemas.microsoft.com/office/drawing/2014/main" id="{9C7A632D-D496-DA93-800E-AEE29D18D49C}"/>
                </a:ext>
              </a:extLst>
            </p:cNvPr>
            <p:cNvSpPr/>
            <p:nvPr/>
          </p:nvSpPr>
          <p:spPr>
            <a:xfrm>
              <a:off x="2298319" y="4342286"/>
              <a:ext cx="1800000" cy="1800000"/>
            </a:xfrm>
            <a:prstGeom prst="rect">
              <a:avLst/>
            </a:prstGeom>
            <a:noFill/>
            <a:ln w="76200">
              <a:solidFill>
                <a:srgbClr val="FFFF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1" name="标注: 弯曲线形 160">
            <a:extLst>
              <a:ext uri="{FF2B5EF4-FFF2-40B4-BE49-F238E27FC236}">
                <a16:creationId xmlns:a16="http://schemas.microsoft.com/office/drawing/2014/main" id="{B748AF03-32B1-45D0-D303-3D67F466593F}"/>
              </a:ext>
            </a:extLst>
          </p:cNvPr>
          <p:cNvSpPr/>
          <p:nvPr/>
        </p:nvSpPr>
        <p:spPr>
          <a:xfrm>
            <a:off x="7811197" y="1181502"/>
            <a:ext cx="3737976" cy="133421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27551"/>
              <a:gd name="adj6" fmla="val -26230"/>
            </a:avLst>
          </a:prstGeom>
          <a:solidFill>
            <a:schemeClr val="bg2">
              <a:lumMod val="90000"/>
            </a:schemeClr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ln w="22225">
                  <a:noFill/>
                  <a:prstDash val="solid"/>
                </a:ln>
                <a:solidFill>
                  <a:schemeClr val="tx1"/>
                </a:solidFill>
              </a:rPr>
              <a:t>Method that shows diffraction patterns from HRTEM image</a:t>
            </a:r>
            <a:endParaRPr lang="zh-CN" altLang="en-US" sz="2800" b="1" dirty="0">
              <a:ln w="22225">
                <a:noFill/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162" name="Slide Number Placeholder 9">
            <a:extLst>
              <a:ext uri="{FF2B5EF4-FFF2-40B4-BE49-F238E27FC236}">
                <a16:creationId xmlns:a16="http://schemas.microsoft.com/office/drawing/2014/main" id="{58EACC14-EF33-B617-3641-73934270FF55}"/>
              </a:ext>
            </a:extLst>
          </p:cNvPr>
          <p:cNvSpPr txBox="1">
            <a:spLocks/>
          </p:cNvSpPr>
          <p:nvPr/>
        </p:nvSpPr>
        <p:spPr>
          <a:xfrm>
            <a:off x="904464" y="6428035"/>
            <a:ext cx="10383067" cy="425348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dirty="0">
                <a:latin typeface="+mj-lt"/>
                <a:ea typeface="等线 Light" panose="02010600030101010101" pitchFamily="2" charset="-122"/>
              </a:rPr>
              <a:t>Didi Luo, </a:t>
            </a:r>
            <a:r>
              <a:rPr lang="en-US" altLang="zh-CN" sz="1400" i="1" dirty="0">
                <a:latin typeface="+mj-lt"/>
                <a:ea typeface="等线 Light" panose="02010600030101010101" pitchFamily="2" charset="-122"/>
              </a:rPr>
              <a:t>The Origin of Medium-Temperature Baking Efficacy: Formation and Role of an Ordered Oxide Template</a:t>
            </a:r>
            <a:r>
              <a:rPr lang="en-US" altLang="zh-CN" sz="1400" dirty="0">
                <a:latin typeface="+mj-lt"/>
                <a:ea typeface="等线 Light" panose="02010600030101010101" pitchFamily="2" charset="-122"/>
              </a:rPr>
              <a:t>, TTC 2026, Paris</a:t>
            </a:r>
            <a:endParaRPr lang="zh-CN" altLang="en-US" sz="1400" dirty="0">
              <a:latin typeface="+mj-lt"/>
              <a:ea typeface="等线 Light" panose="02010600030101010101" pitchFamily="2" charset="-122"/>
            </a:endParaRPr>
          </a:p>
        </p:txBody>
      </p:sp>
      <p:sp>
        <p:nvSpPr>
          <p:cNvPr id="163" name="灯片编号占位符 3">
            <a:extLst>
              <a:ext uri="{FF2B5EF4-FFF2-40B4-BE49-F238E27FC236}">
                <a16:creationId xmlns:a16="http://schemas.microsoft.com/office/drawing/2014/main" id="{77C13A62-2393-13C8-985D-920268F35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8938" y="6355731"/>
            <a:ext cx="2743200" cy="365125"/>
          </a:xfrm>
        </p:spPr>
        <p:txBody>
          <a:bodyPr/>
          <a:lstStyle/>
          <a:p>
            <a:pPr marL="0" marR="0" lvl="0" indent="0" algn="r" defTabSz="914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702EF7-C079-4BB5-B0B1-217C77D6DA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UI Light"/>
                <a:ea typeface="等线 Light"/>
                <a:cs typeface="+mn-cs"/>
              </a:rPr>
              <a:pPr marL="0" marR="0" lvl="0" indent="0" algn="r" defTabSz="914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UI Light"/>
              <a:ea typeface="等线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29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ABF2E-20B2-E5C6-766E-C2C909C80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>
            <a:extLst>
              <a:ext uri="{FF2B5EF4-FFF2-40B4-BE49-F238E27FC236}">
                <a16:creationId xmlns:a16="http://schemas.microsoft.com/office/drawing/2014/main" id="{F564D94E-1090-07C0-94B7-B3B159DA578A}"/>
              </a:ext>
            </a:extLst>
          </p:cNvPr>
          <p:cNvGrpSpPr/>
          <p:nvPr/>
        </p:nvGrpSpPr>
        <p:grpSpPr>
          <a:xfrm>
            <a:off x="365990" y="1602749"/>
            <a:ext cx="11083791" cy="4625016"/>
            <a:chOff x="509929" y="1551947"/>
            <a:chExt cx="11083791" cy="462501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5D5E1896-33B4-54F6-0765-691F3666A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09929" y="1551947"/>
              <a:ext cx="11083791" cy="4625016"/>
            </a:xfrm>
            <a:prstGeom prst="rect">
              <a:avLst/>
            </a:prstGeom>
            <a:ln w="76200">
              <a:noFill/>
              <a:prstDash val="lgDashDotDot"/>
            </a:ln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F316580F-C33A-8D73-EE2E-728CEDE1D5C9}"/>
                </a:ext>
              </a:extLst>
            </p:cNvPr>
            <p:cNvSpPr/>
            <p:nvPr/>
          </p:nvSpPr>
          <p:spPr>
            <a:xfrm>
              <a:off x="6271495" y="3057629"/>
              <a:ext cx="1782994" cy="1782994"/>
            </a:xfrm>
            <a:prstGeom prst="rect">
              <a:avLst/>
            </a:prstGeom>
            <a:noFill/>
            <a:ln w="76200">
              <a:noFill/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1ED76BCF-0968-F1A0-FA61-A2FC9777EEB7}"/>
                </a:ext>
              </a:extLst>
            </p:cNvPr>
            <p:cNvSpPr/>
            <p:nvPr/>
          </p:nvSpPr>
          <p:spPr>
            <a:xfrm>
              <a:off x="2307812" y="1919909"/>
              <a:ext cx="1850144" cy="3691540"/>
            </a:xfrm>
            <a:prstGeom prst="rect">
              <a:avLst/>
            </a:prstGeom>
            <a:noFill/>
            <a:ln w="76200">
              <a:noFill/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BCF8E724-492F-A3C2-064C-D726CB5D5BB6}"/>
                </a:ext>
              </a:extLst>
            </p:cNvPr>
            <p:cNvSpPr/>
            <p:nvPr/>
          </p:nvSpPr>
          <p:spPr>
            <a:xfrm>
              <a:off x="2515402" y="2893876"/>
              <a:ext cx="1782994" cy="1782994"/>
            </a:xfrm>
            <a:prstGeom prst="rect">
              <a:avLst/>
            </a:prstGeom>
            <a:noFill/>
            <a:ln w="76200">
              <a:noFill/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EB2C73C3-07BE-1362-5B76-17BE6967CD06}"/>
                </a:ext>
              </a:extLst>
            </p:cNvPr>
            <p:cNvSpPr/>
            <p:nvPr/>
          </p:nvSpPr>
          <p:spPr>
            <a:xfrm>
              <a:off x="9422042" y="3023139"/>
              <a:ext cx="1782994" cy="1782994"/>
            </a:xfrm>
            <a:prstGeom prst="rect">
              <a:avLst/>
            </a:prstGeom>
            <a:noFill/>
            <a:ln w="76200">
              <a:noFill/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B8E691-AB35-5821-FDB9-9CA3E970BA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altLang="zh-CN" dirty="0"/>
              <a:t>Upon reaching 350 ℃</a:t>
            </a:r>
          </a:p>
          <a:p>
            <a:endParaRPr lang="zh-CN" altLang="en-US" dirty="0"/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24309E66-6488-5B45-19BB-6B7153FD9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8559" y="1878780"/>
            <a:ext cx="1422000" cy="352942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417734E-8F9D-9ED7-1915-23A9AC1B7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zh-CN" dirty="0"/>
              <a:t>HRTEM + Fast Fourier Transform (FFT)</a:t>
            </a:r>
            <a:endParaRPr lang="zh-CN" altLang="en-US" dirty="0"/>
          </a:p>
        </p:txBody>
      </p:sp>
      <p:pic>
        <p:nvPicPr>
          <p:cNvPr id="10" name="图片 5">
            <a:extLst>
              <a:ext uri="{FF2B5EF4-FFF2-40B4-BE49-F238E27FC236}">
                <a16:creationId xmlns:a16="http://schemas.microsoft.com/office/drawing/2014/main" id="{7149E89E-D242-2502-976A-23CF9999A0E8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8319" y="4297727"/>
            <a:ext cx="1800000" cy="1800000"/>
          </a:xfrm>
          <a:prstGeom prst="rect">
            <a:avLst/>
          </a:prstGeom>
          <a:ln w="76200"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5">
            <a:extLst>
              <a:ext uri="{FF2B5EF4-FFF2-40B4-BE49-F238E27FC236}">
                <a16:creationId xmlns:a16="http://schemas.microsoft.com/office/drawing/2014/main" id="{26B9A699-F210-5E4E-4356-9CBAEC0E4702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1654" y="4297727"/>
            <a:ext cx="1800000" cy="1800000"/>
          </a:xfrm>
          <a:prstGeom prst="rect">
            <a:avLst/>
          </a:prstGeom>
          <a:ln w="76200"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1">
            <a:extLst>
              <a:ext uri="{FF2B5EF4-FFF2-40B4-BE49-F238E27FC236}">
                <a16:creationId xmlns:a16="http://schemas.microsoft.com/office/drawing/2014/main" id="{CFAAF369-DFA6-1870-C3C0-CA9DC4F0004C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04989" y="4297727"/>
            <a:ext cx="1800000" cy="1800000"/>
          </a:xfrm>
          <a:prstGeom prst="rect">
            <a:avLst/>
          </a:prstGeom>
          <a:ln w="76200"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组合 46">
            <a:extLst>
              <a:ext uri="{FF2B5EF4-FFF2-40B4-BE49-F238E27FC236}">
                <a16:creationId xmlns:a16="http://schemas.microsoft.com/office/drawing/2014/main" id="{AD1880EF-3155-7190-5AA8-89392F9B11D0}"/>
              </a:ext>
            </a:extLst>
          </p:cNvPr>
          <p:cNvGrpSpPr/>
          <p:nvPr/>
        </p:nvGrpSpPr>
        <p:grpSpPr>
          <a:xfrm>
            <a:off x="439619" y="5568617"/>
            <a:ext cx="1045398" cy="535850"/>
            <a:chOff x="439619" y="5568617"/>
            <a:chExt cx="1045398" cy="535850"/>
          </a:xfrm>
        </p:grpSpPr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id="{D03A3EA7-3C46-2BEF-1B7B-1125C7A33B08}"/>
                </a:ext>
              </a:extLst>
            </p:cNvPr>
            <p:cNvCxnSpPr/>
            <p:nvPr/>
          </p:nvCxnSpPr>
          <p:spPr>
            <a:xfrm>
              <a:off x="619147" y="6104467"/>
              <a:ext cx="428400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9AA7CB02-3974-A4E7-1984-209F925EBB59}"/>
                </a:ext>
              </a:extLst>
            </p:cNvPr>
            <p:cNvSpPr txBox="1"/>
            <p:nvPr/>
          </p:nvSpPr>
          <p:spPr>
            <a:xfrm>
              <a:off x="439619" y="5568617"/>
              <a:ext cx="10453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</a:rPr>
                <a:t>1 nm</a:t>
              </a:r>
              <a:endParaRPr lang="zh-CN" alt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FF85A855-D5A8-5BE2-C3DE-504BF5429AF5}"/>
              </a:ext>
            </a:extLst>
          </p:cNvPr>
          <p:cNvGrpSpPr/>
          <p:nvPr/>
        </p:nvGrpSpPr>
        <p:grpSpPr>
          <a:xfrm>
            <a:off x="2298319" y="4342286"/>
            <a:ext cx="9006671" cy="1800000"/>
            <a:chOff x="2298319" y="4342286"/>
            <a:chExt cx="9006671" cy="1800000"/>
          </a:xfrm>
        </p:grpSpPr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78C032C7-3578-71DB-E774-2D3B6BCC9A25}"/>
                </a:ext>
              </a:extLst>
            </p:cNvPr>
            <p:cNvSpPr/>
            <p:nvPr/>
          </p:nvSpPr>
          <p:spPr>
            <a:xfrm>
              <a:off x="5901654" y="4342286"/>
              <a:ext cx="1800000" cy="1800000"/>
            </a:xfrm>
            <a:prstGeom prst="rect">
              <a:avLst/>
            </a:prstGeom>
            <a:noFill/>
            <a:ln w="76200">
              <a:solidFill>
                <a:srgbClr val="FFFF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F55C63EF-D3A1-F2DF-25E7-A2BC6208DFE5}"/>
                </a:ext>
              </a:extLst>
            </p:cNvPr>
            <p:cNvSpPr/>
            <p:nvPr/>
          </p:nvSpPr>
          <p:spPr>
            <a:xfrm>
              <a:off x="9504990" y="4342286"/>
              <a:ext cx="1800000" cy="1800000"/>
            </a:xfrm>
            <a:prstGeom prst="rect">
              <a:avLst/>
            </a:prstGeom>
            <a:noFill/>
            <a:ln w="76200">
              <a:solidFill>
                <a:srgbClr val="FFFF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5A11BCAD-8A12-C7BF-70BC-27597EC9F8C9}"/>
                </a:ext>
              </a:extLst>
            </p:cNvPr>
            <p:cNvSpPr/>
            <p:nvPr/>
          </p:nvSpPr>
          <p:spPr>
            <a:xfrm>
              <a:off x="2298319" y="4342286"/>
              <a:ext cx="1800000" cy="1800000"/>
            </a:xfrm>
            <a:prstGeom prst="rect">
              <a:avLst/>
            </a:prstGeom>
            <a:noFill/>
            <a:ln w="76200">
              <a:solidFill>
                <a:srgbClr val="FFFF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4" name="Slide Number Placeholder 9">
            <a:extLst>
              <a:ext uri="{FF2B5EF4-FFF2-40B4-BE49-F238E27FC236}">
                <a16:creationId xmlns:a16="http://schemas.microsoft.com/office/drawing/2014/main" id="{32A3B4BD-CD67-179F-507B-38612ECD2F64}"/>
              </a:ext>
            </a:extLst>
          </p:cNvPr>
          <p:cNvSpPr txBox="1">
            <a:spLocks/>
          </p:cNvSpPr>
          <p:nvPr/>
        </p:nvSpPr>
        <p:spPr>
          <a:xfrm>
            <a:off x="904464" y="6428035"/>
            <a:ext cx="10383067" cy="425348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dirty="0">
                <a:latin typeface="+mj-lt"/>
                <a:ea typeface="等线 Light" panose="02010600030101010101" pitchFamily="2" charset="-122"/>
              </a:rPr>
              <a:t>Didi Luo, </a:t>
            </a:r>
            <a:r>
              <a:rPr lang="en-US" altLang="zh-CN" sz="1400" i="1" dirty="0">
                <a:latin typeface="+mj-lt"/>
                <a:ea typeface="等线 Light" panose="02010600030101010101" pitchFamily="2" charset="-122"/>
              </a:rPr>
              <a:t>The Origin of Medium-Temperature Baking Efficacy: Formation and Role of an Ordered Oxide Template</a:t>
            </a:r>
            <a:r>
              <a:rPr lang="en-US" altLang="zh-CN" sz="1400" dirty="0">
                <a:latin typeface="+mj-lt"/>
                <a:ea typeface="等线 Light" panose="02010600030101010101" pitchFamily="2" charset="-122"/>
              </a:rPr>
              <a:t>, TTC 2026, Paris</a:t>
            </a:r>
            <a:endParaRPr lang="zh-CN" altLang="en-US" sz="1400" dirty="0">
              <a:latin typeface="+mj-lt"/>
              <a:ea typeface="等线 Light" panose="02010600030101010101" pitchFamily="2" charset="-122"/>
            </a:endParaRPr>
          </a:p>
        </p:txBody>
      </p:sp>
      <p:sp>
        <p:nvSpPr>
          <p:cNvPr id="55" name="灯片编号占位符 3">
            <a:extLst>
              <a:ext uri="{FF2B5EF4-FFF2-40B4-BE49-F238E27FC236}">
                <a16:creationId xmlns:a16="http://schemas.microsoft.com/office/drawing/2014/main" id="{A27B1DD9-0FA6-4E65-9539-3754EA2C8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8938" y="6355731"/>
            <a:ext cx="2743200" cy="365125"/>
          </a:xfrm>
        </p:spPr>
        <p:txBody>
          <a:bodyPr/>
          <a:lstStyle/>
          <a:p>
            <a:pPr marL="0" marR="0" lvl="0" indent="0" algn="r" defTabSz="914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702EF7-C079-4BB5-B0B1-217C77D6DA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UI Light"/>
                <a:ea typeface="等线 Light"/>
                <a:cs typeface="+mn-cs"/>
              </a:rPr>
              <a:pPr marL="0" marR="0" lvl="0" indent="0" algn="r" defTabSz="914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UI Light"/>
              <a:ea typeface="等线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85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6EF42A-E54A-DB27-0FA8-A73B43763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>
            <a:extLst>
              <a:ext uri="{FF2B5EF4-FFF2-40B4-BE49-F238E27FC236}">
                <a16:creationId xmlns:a16="http://schemas.microsoft.com/office/drawing/2014/main" id="{B226BE6F-F0DB-9EE6-8893-18627AEB9E12}"/>
              </a:ext>
            </a:extLst>
          </p:cNvPr>
          <p:cNvGrpSpPr>
            <a:grpSpLocks noChangeAspect="1"/>
          </p:cNvGrpSpPr>
          <p:nvPr/>
        </p:nvGrpSpPr>
        <p:grpSpPr>
          <a:xfrm>
            <a:off x="429598" y="1374986"/>
            <a:ext cx="11084400" cy="5430386"/>
            <a:chOff x="0" y="1601103"/>
            <a:chExt cx="13203619" cy="646861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6DE2DF01-876C-1D1D-D43E-6868CA254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1697113"/>
              <a:ext cx="13203619" cy="5830027"/>
            </a:xfrm>
            <a:prstGeom prst="rect">
              <a:avLst/>
            </a:prstGeom>
            <a:ln w="76200">
              <a:noFill/>
              <a:prstDash val="lgDashDotDot"/>
            </a:ln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6C07A67C-FC3D-A667-B7CB-E4239589A2EF}"/>
                </a:ext>
              </a:extLst>
            </p:cNvPr>
            <p:cNvSpPr/>
            <p:nvPr/>
          </p:nvSpPr>
          <p:spPr>
            <a:xfrm>
              <a:off x="6625075" y="5903049"/>
              <a:ext cx="2124000" cy="2124000"/>
            </a:xfrm>
            <a:prstGeom prst="rect">
              <a:avLst/>
            </a:prstGeom>
            <a:noFill/>
            <a:ln w="76200">
              <a:noFill/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5F258573-BFD7-EA24-BB2E-3D843BCB57A6}"/>
                </a:ext>
              </a:extLst>
            </p:cNvPr>
            <p:cNvSpPr/>
            <p:nvPr/>
          </p:nvSpPr>
          <p:spPr>
            <a:xfrm>
              <a:off x="2023204" y="1601103"/>
              <a:ext cx="2288659" cy="5830027"/>
            </a:xfrm>
            <a:prstGeom prst="rect">
              <a:avLst/>
            </a:prstGeom>
            <a:noFill/>
            <a:ln w="76200">
              <a:noFill/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弧形 10">
              <a:extLst>
                <a:ext uri="{FF2B5EF4-FFF2-40B4-BE49-F238E27FC236}">
                  <a16:creationId xmlns:a16="http://schemas.microsoft.com/office/drawing/2014/main" id="{B3013935-09FF-CA94-8986-8AFEA40891A3}"/>
                </a:ext>
              </a:extLst>
            </p:cNvPr>
            <p:cNvSpPr/>
            <p:nvPr/>
          </p:nvSpPr>
          <p:spPr>
            <a:xfrm rot="8158978">
              <a:off x="5849714" y="7053935"/>
              <a:ext cx="431911" cy="402670"/>
            </a:xfrm>
            <a:prstGeom prst="arc">
              <a:avLst>
                <a:gd name="adj1" fmla="val 6358686"/>
                <a:gd name="adj2" fmla="val 14606492"/>
              </a:avLst>
            </a:prstGeom>
            <a:ln w="254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弧形 11">
              <a:extLst>
                <a:ext uri="{FF2B5EF4-FFF2-40B4-BE49-F238E27FC236}">
                  <a16:creationId xmlns:a16="http://schemas.microsoft.com/office/drawing/2014/main" id="{76C354E9-E764-B8DA-0C90-6343C79B9D38}"/>
                </a:ext>
              </a:extLst>
            </p:cNvPr>
            <p:cNvSpPr/>
            <p:nvPr/>
          </p:nvSpPr>
          <p:spPr>
            <a:xfrm rot="8158978">
              <a:off x="5828398" y="7113940"/>
              <a:ext cx="383387" cy="352474"/>
            </a:xfrm>
            <a:prstGeom prst="arc">
              <a:avLst>
                <a:gd name="adj1" fmla="val 6358686"/>
                <a:gd name="adj2" fmla="val 14606492"/>
              </a:avLst>
            </a:prstGeom>
            <a:ln w="254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B955746E-6402-90CB-0D50-E7CBEDC0E4EC}"/>
                </a:ext>
              </a:extLst>
            </p:cNvPr>
            <p:cNvSpPr/>
            <p:nvPr/>
          </p:nvSpPr>
          <p:spPr>
            <a:xfrm>
              <a:off x="2376163" y="5896953"/>
              <a:ext cx="2124000" cy="2124000"/>
            </a:xfrm>
            <a:prstGeom prst="rect">
              <a:avLst/>
            </a:prstGeom>
            <a:noFill/>
            <a:ln w="76200">
              <a:noFill/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7B85B9BD-54A1-CCE6-1D5E-EE7FB324B28B}"/>
                </a:ext>
              </a:extLst>
            </p:cNvPr>
            <p:cNvSpPr/>
            <p:nvPr/>
          </p:nvSpPr>
          <p:spPr>
            <a:xfrm>
              <a:off x="10398499" y="5945721"/>
              <a:ext cx="2124000" cy="2124000"/>
            </a:xfrm>
            <a:prstGeom prst="rect">
              <a:avLst/>
            </a:prstGeom>
            <a:noFill/>
            <a:ln w="76200">
              <a:noFill/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id="{46F5E6D8-8F0D-5FE1-0693-24AEA9409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8264" y="1395557"/>
            <a:ext cx="1904400" cy="4853148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D10D1ED9-4C10-B9B0-A4B7-390343145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zh-CN" dirty="0"/>
              <a:t>HRTEM + Fast Fourier Transform (FFT)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11D4851-9880-C181-8A60-4B776097C9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altLang="zh-CN" dirty="0"/>
              <a:t>350 ℃  30 min</a:t>
            </a:r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824E198-1A44-2505-4F00-944552043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702EF7-C079-4BB5-B0B1-217C77D6DA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UI Light"/>
                <a:ea typeface="等线 Light"/>
                <a:cs typeface="+mn-cs"/>
              </a:rPr>
              <a:pPr marL="0" marR="0" lvl="0" indent="0" algn="r" defTabSz="914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UI Light"/>
              <a:ea typeface="等线 Light"/>
              <a:cs typeface="+mn-cs"/>
            </a:endParaRPr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BD68EA83-4872-CF87-2977-A472EA83B791}"/>
              </a:ext>
            </a:extLst>
          </p:cNvPr>
          <p:cNvGrpSpPr/>
          <p:nvPr/>
        </p:nvGrpSpPr>
        <p:grpSpPr>
          <a:xfrm>
            <a:off x="439619" y="5568617"/>
            <a:ext cx="1045398" cy="535850"/>
            <a:chOff x="439619" y="5568617"/>
            <a:chExt cx="1045398" cy="535850"/>
          </a:xfrm>
        </p:grpSpPr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EE05758E-B992-B6E1-4BC1-ABEE90EEDD83}"/>
                </a:ext>
              </a:extLst>
            </p:cNvPr>
            <p:cNvCxnSpPr/>
            <p:nvPr/>
          </p:nvCxnSpPr>
          <p:spPr>
            <a:xfrm>
              <a:off x="619147" y="6104467"/>
              <a:ext cx="428400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1229BBFC-A0CC-5CD2-5BD4-CEB956F30069}"/>
                </a:ext>
              </a:extLst>
            </p:cNvPr>
            <p:cNvSpPr txBox="1"/>
            <p:nvPr/>
          </p:nvSpPr>
          <p:spPr>
            <a:xfrm>
              <a:off x="439619" y="5568617"/>
              <a:ext cx="10453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</a:rPr>
                <a:t>1 nm</a:t>
              </a:r>
              <a:endParaRPr lang="zh-CN" altLang="en-US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3" name="图片 4">
            <a:extLst>
              <a:ext uri="{FF2B5EF4-FFF2-40B4-BE49-F238E27FC236}">
                <a16:creationId xmlns:a16="http://schemas.microsoft.com/office/drawing/2014/main" id="{3679FF2A-8E4D-1032-56FD-B0E2AE6D5A99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8319" y="4355568"/>
            <a:ext cx="1800000" cy="1800000"/>
          </a:xfrm>
          <a:prstGeom prst="rect">
            <a:avLst/>
          </a:prstGeom>
          <a:ln w="76200"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5">
            <a:extLst>
              <a:ext uri="{FF2B5EF4-FFF2-40B4-BE49-F238E27FC236}">
                <a16:creationId xmlns:a16="http://schemas.microsoft.com/office/drawing/2014/main" id="{AD14AB01-C2E8-81C5-8EC9-9F51E25FA426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6662" y="4355568"/>
            <a:ext cx="1800000" cy="1800000"/>
          </a:xfrm>
          <a:prstGeom prst="rect">
            <a:avLst/>
          </a:prstGeom>
          <a:ln w="76200"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8">
            <a:extLst>
              <a:ext uri="{FF2B5EF4-FFF2-40B4-BE49-F238E27FC236}">
                <a16:creationId xmlns:a16="http://schemas.microsoft.com/office/drawing/2014/main" id="{24655D4C-F968-8441-30EE-2EBD42B351BF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35006" y="4355568"/>
            <a:ext cx="1800000" cy="1800000"/>
          </a:xfrm>
          <a:prstGeom prst="rect">
            <a:avLst/>
          </a:prstGeom>
          <a:ln w="76200"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组合 50">
            <a:extLst>
              <a:ext uri="{FF2B5EF4-FFF2-40B4-BE49-F238E27FC236}">
                <a16:creationId xmlns:a16="http://schemas.microsoft.com/office/drawing/2014/main" id="{2309BFE7-972D-0E4D-FCFA-5C68AD717BDE}"/>
              </a:ext>
            </a:extLst>
          </p:cNvPr>
          <p:cNvGrpSpPr/>
          <p:nvPr/>
        </p:nvGrpSpPr>
        <p:grpSpPr>
          <a:xfrm>
            <a:off x="2298319" y="4342286"/>
            <a:ext cx="9006671" cy="1800000"/>
            <a:chOff x="2298319" y="4342286"/>
            <a:chExt cx="9006671" cy="1800000"/>
          </a:xfrm>
        </p:grpSpPr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DB63481E-9CF1-7C3E-B5B6-862F2F7EEF75}"/>
                </a:ext>
              </a:extLst>
            </p:cNvPr>
            <p:cNvSpPr/>
            <p:nvPr/>
          </p:nvSpPr>
          <p:spPr>
            <a:xfrm>
              <a:off x="5901654" y="4342286"/>
              <a:ext cx="1800000" cy="1800000"/>
            </a:xfrm>
            <a:prstGeom prst="rect">
              <a:avLst/>
            </a:prstGeom>
            <a:noFill/>
            <a:ln w="76200">
              <a:solidFill>
                <a:srgbClr val="FFFF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E1D3AAD3-47A5-B021-528E-11F95329883C}"/>
                </a:ext>
              </a:extLst>
            </p:cNvPr>
            <p:cNvSpPr/>
            <p:nvPr/>
          </p:nvSpPr>
          <p:spPr>
            <a:xfrm>
              <a:off x="9504990" y="4342286"/>
              <a:ext cx="1800000" cy="1800000"/>
            </a:xfrm>
            <a:prstGeom prst="rect">
              <a:avLst/>
            </a:prstGeom>
            <a:noFill/>
            <a:ln w="76200">
              <a:solidFill>
                <a:srgbClr val="FFFF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DEB56E85-C71A-EE99-78E6-510FEB1DFE75}"/>
                </a:ext>
              </a:extLst>
            </p:cNvPr>
            <p:cNvSpPr/>
            <p:nvPr/>
          </p:nvSpPr>
          <p:spPr>
            <a:xfrm>
              <a:off x="2298319" y="4342286"/>
              <a:ext cx="1800000" cy="1800000"/>
            </a:xfrm>
            <a:prstGeom prst="rect">
              <a:avLst/>
            </a:prstGeom>
            <a:noFill/>
            <a:ln w="76200">
              <a:solidFill>
                <a:srgbClr val="FFFF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2" name="Slide Number Placeholder 9">
            <a:extLst>
              <a:ext uri="{FF2B5EF4-FFF2-40B4-BE49-F238E27FC236}">
                <a16:creationId xmlns:a16="http://schemas.microsoft.com/office/drawing/2014/main" id="{A6C359B2-97AB-09F8-74F8-2242635D722A}"/>
              </a:ext>
            </a:extLst>
          </p:cNvPr>
          <p:cNvSpPr txBox="1">
            <a:spLocks/>
          </p:cNvSpPr>
          <p:nvPr/>
        </p:nvSpPr>
        <p:spPr>
          <a:xfrm>
            <a:off x="904464" y="6428035"/>
            <a:ext cx="10383067" cy="425348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dirty="0">
                <a:latin typeface="+mj-lt"/>
                <a:ea typeface="等线 Light" panose="02010600030101010101" pitchFamily="2" charset="-122"/>
              </a:rPr>
              <a:t>Didi Luo, </a:t>
            </a:r>
            <a:r>
              <a:rPr lang="en-US" altLang="zh-CN" sz="1400" i="1" dirty="0">
                <a:latin typeface="+mj-lt"/>
                <a:ea typeface="等线 Light" panose="02010600030101010101" pitchFamily="2" charset="-122"/>
              </a:rPr>
              <a:t>The Origin of Medium-Temperature Baking Efficacy: Formation and Role of an Ordered Oxide Template</a:t>
            </a:r>
            <a:r>
              <a:rPr lang="en-US" altLang="zh-CN" sz="1400" dirty="0">
                <a:latin typeface="+mj-lt"/>
                <a:ea typeface="等线 Light" panose="02010600030101010101" pitchFamily="2" charset="-122"/>
              </a:rPr>
              <a:t>, TTC 2026, Paris</a:t>
            </a:r>
            <a:endParaRPr lang="zh-CN" altLang="en-US" sz="1400" dirty="0">
              <a:latin typeface="+mj-lt"/>
              <a:ea typeface="等线 Light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6716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43AEAB-F56D-696E-F0FC-C1E9966D3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79B00CD5-C59A-33DE-5758-871F8F2C4D3D}"/>
              </a:ext>
            </a:extLst>
          </p:cNvPr>
          <p:cNvGrpSpPr>
            <a:grpSpLocks noChangeAspect="1"/>
          </p:cNvGrpSpPr>
          <p:nvPr/>
        </p:nvGrpSpPr>
        <p:grpSpPr>
          <a:xfrm>
            <a:off x="285659" y="1590486"/>
            <a:ext cx="11084400" cy="5229720"/>
            <a:chOff x="-199319" y="1642688"/>
            <a:chExt cx="13203619" cy="6229587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E1E4BD0-B05B-D133-5030-32CB772E2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199319" y="1642688"/>
              <a:ext cx="13203619" cy="5630901"/>
            </a:xfrm>
            <a:prstGeom prst="rect">
              <a:avLst/>
            </a:prstGeom>
            <a:ln w="76200">
              <a:noFill/>
              <a:prstDash val="lgDashDotDot"/>
            </a:ln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2D62AC68-EBDC-922D-117F-D1F21E3EDB05}"/>
                </a:ext>
              </a:extLst>
            </p:cNvPr>
            <p:cNvSpPr/>
            <p:nvPr/>
          </p:nvSpPr>
          <p:spPr>
            <a:xfrm>
              <a:off x="2026682" y="1763454"/>
              <a:ext cx="2203993" cy="5830027"/>
            </a:xfrm>
            <a:prstGeom prst="rect">
              <a:avLst/>
            </a:prstGeom>
            <a:noFill/>
            <a:ln w="76200">
              <a:noFill/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57DCAF6B-DAE5-50D2-8182-621DD95550EB}"/>
                </a:ext>
              </a:extLst>
            </p:cNvPr>
            <p:cNvSpPr/>
            <p:nvPr/>
          </p:nvSpPr>
          <p:spPr>
            <a:xfrm>
              <a:off x="2342110" y="5748275"/>
              <a:ext cx="2124000" cy="2124000"/>
            </a:xfrm>
            <a:prstGeom prst="rect">
              <a:avLst/>
            </a:prstGeom>
            <a:noFill/>
            <a:ln w="76200">
              <a:noFill/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257B12E5-BDF0-2920-1715-53E68B07DFE1}"/>
                </a:ext>
              </a:extLst>
            </p:cNvPr>
            <p:cNvSpPr/>
            <p:nvPr/>
          </p:nvSpPr>
          <p:spPr>
            <a:xfrm>
              <a:off x="6744775" y="5731345"/>
              <a:ext cx="2124000" cy="2124000"/>
            </a:xfrm>
            <a:prstGeom prst="rect">
              <a:avLst/>
            </a:prstGeom>
            <a:noFill/>
            <a:ln w="76200">
              <a:noFill/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F1BC4D57-593A-1FE3-12DD-11847F20F2EA}"/>
                </a:ext>
              </a:extLst>
            </p:cNvPr>
            <p:cNvSpPr/>
            <p:nvPr/>
          </p:nvSpPr>
          <p:spPr>
            <a:xfrm>
              <a:off x="10300771" y="5731348"/>
              <a:ext cx="2124000" cy="2124000"/>
            </a:xfrm>
            <a:prstGeom prst="rect">
              <a:avLst/>
            </a:prstGeom>
            <a:noFill/>
            <a:ln w="76200">
              <a:noFill/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C17ABEBC-54D1-33AB-54B6-EB08AA881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654" y="1793075"/>
            <a:ext cx="1742400" cy="467885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616ED9B-E0DF-6657-0D32-F9E7E5816CB1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/>
          <a:stretch/>
        </p:blipFill>
        <p:spPr>
          <a:xfrm>
            <a:off x="2298319" y="4353675"/>
            <a:ext cx="1800000" cy="1800000"/>
          </a:xfrm>
          <a:prstGeom prst="rect">
            <a:avLst/>
          </a:prstGeom>
          <a:noFill/>
          <a:ln w="76200">
            <a:noFill/>
            <a:prstDash val="dash"/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911FF79-9B95-9B92-B4E8-F007E198E08F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909034" y="4353675"/>
            <a:ext cx="1800000" cy="1800000"/>
          </a:xfrm>
          <a:prstGeom prst="rect">
            <a:avLst/>
          </a:prstGeom>
          <a:noFill/>
          <a:ln w="76200">
            <a:noFill/>
            <a:prstDash val="dash"/>
          </a:ln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260020-C02C-49DA-4E30-56EF5B2279C0}"/>
              </a:ext>
            </a:extLst>
          </p:cNvPr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9519750" y="4353675"/>
            <a:ext cx="1800000" cy="1800000"/>
          </a:xfrm>
          <a:prstGeom prst="rect">
            <a:avLst/>
          </a:prstGeom>
          <a:noFill/>
          <a:ln w="76200">
            <a:noFill/>
            <a:prstDash val="dash"/>
          </a:ln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82A6E7-9D15-7DA3-D164-C879E892D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999" y="1014747"/>
            <a:ext cx="10835999" cy="624010"/>
          </a:xfrm>
        </p:spPr>
        <p:txBody>
          <a:bodyPr/>
          <a:lstStyle/>
          <a:p>
            <a:r>
              <a:rPr lang="fr-FR" altLang="zh-CN" dirty="0"/>
              <a:t>350 ℃  60 min</a:t>
            </a:r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CCAC6AF-7509-D061-B209-8772070E3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702EF7-C079-4BB5-B0B1-217C77D6DA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UI Light"/>
                <a:ea typeface="等线 Light"/>
                <a:cs typeface="+mn-cs"/>
              </a:rPr>
              <a:pPr marL="0" marR="0" lvl="0" indent="0" algn="r" defTabSz="914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UI Light"/>
              <a:ea typeface="等线 Light"/>
              <a:cs typeface="+mn-cs"/>
            </a:endParaRPr>
          </a:p>
        </p:txBody>
      </p:sp>
      <p:sp>
        <p:nvSpPr>
          <p:cNvPr id="24" name="标题 23">
            <a:extLst>
              <a:ext uri="{FF2B5EF4-FFF2-40B4-BE49-F238E27FC236}">
                <a16:creationId xmlns:a16="http://schemas.microsoft.com/office/drawing/2014/main" id="{9E17EA3B-B3CD-DB0E-9399-806CDCE2B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zh-CN" dirty="0"/>
              <a:t>HRTEM + Fast Fourier Transform (FFT)</a:t>
            </a:r>
            <a:endParaRPr lang="zh-CN" altLang="en-US" dirty="0"/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5B934A00-0704-B2B0-E632-D844D1335839}"/>
              </a:ext>
            </a:extLst>
          </p:cNvPr>
          <p:cNvGrpSpPr/>
          <p:nvPr/>
        </p:nvGrpSpPr>
        <p:grpSpPr>
          <a:xfrm>
            <a:off x="439619" y="5568617"/>
            <a:ext cx="1045398" cy="535850"/>
            <a:chOff x="439619" y="5568617"/>
            <a:chExt cx="1045398" cy="535850"/>
          </a:xfrm>
        </p:grpSpPr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C629070F-8E2C-DCC7-4D31-6254E3F27963}"/>
                </a:ext>
              </a:extLst>
            </p:cNvPr>
            <p:cNvCxnSpPr/>
            <p:nvPr/>
          </p:nvCxnSpPr>
          <p:spPr>
            <a:xfrm>
              <a:off x="619147" y="6104467"/>
              <a:ext cx="428400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D5D052C5-4BF2-10C4-5020-4FF69E4E8785}"/>
                </a:ext>
              </a:extLst>
            </p:cNvPr>
            <p:cNvSpPr txBox="1"/>
            <p:nvPr/>
          </p:nvSpPr>
          <p:spPr>
            <a:xfrm>
              <a:off x="439619" y="5568617"/>
              <a:ext cx="10453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chemeClr val="bg1"/>
                  </a:solidFill>
                </a:rPr>
                <a:t>1 nm</a:t>
              </a:r>
              <a:endParaRPr lang="zh-CN" alt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04963989-87E1-5837-0B3A-45513C421C0E}"/>
              </a:ext>
            </a:extLst>
          </p:cNvPr>
          <p:cNvGrpSpPr/>
          <p:nvPr/>
        </p:nvGrpSpPr>
        <p:grpSpPr>
          <a:xfrm>
            <a:off x="2298319" y="4342286"/>
            <a:ext cx="9006671" cy="1800000"/>
            <a:chOff x="2298319" y="4342286"/>
            <a:chExt cx="9006671" cy="1800000"/>
          </a:xfrm>
        </p:grpSpPr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67271941-4F19-E860-DCDE-0440682F8B74}"/>
                </a:ext>
              </a:extLst>
            </p:cNvPr>
            <p:cNvSpPr/>
            <p:nvPr/>
          </p:nvSpPr>
          <p:spPr>
            <a:xfrm>
              <a:off x="5901654" y="4342286"/>
              <a:ext cx="1800000" cy="1800000"/>
            </a:xfrm>
            <a:prstGeom prst="rect">
              <a:avLst/>
            </a:prstGeom>
            <a:noFill/>
            <a:ln w="76200">
              <a:solidFill>
                <a:srgbClr val="FFFF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6F8F3AB5-24C4-CB75-22B9-05BC423DE80D}"/>
                </a:ext>
              </a:extLst>
            </p:cNvPr>
            <p:cNvSpPr/>
            <p:nvPr/>
          </p:nvSpPr>
          <p:spPr>
            <a:xfrm>
              <a:off x="9504990" y="4342286"/>
              <a:ext cx="1800000" cy="1800000"/>
            </a:xfrm>
            <a:prstGeom prst="rect">
              <a:avLst/>
            </a:prstGeom>
            <a:noFill/>
            <a:ln w="76200">
              <a:solidFill>
                <a:srgbClr val="FFFF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D7B4EB32-172D-4A6D-F481-954790B0A7B2}"/>
                </a:ext>
              </a:extLst>
            </p:cNvPr>
            <p:cNvSpPr/>
            <p:nvPr/>
          </p:nvSpPr>
          <p:spPr>
            <a:xfrm>
              <a:off x="2298319" y="4342286"/>
              <a:ext cx="1800000" cy="1800000"/>
            </a:xfrm>
            <a:prstGeom prst="rect">
              <a:avLst/>
            </a:prstGeom>
            <a:noFill/>
            <a:ln w="76200">
              <a:solidFill>
                <a:srgbClr val="FFFF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4AC9B83C-49EE-8D3E-DF0E-2043DB1041BB}"/>
              </a:ext>
            </a:extLst>
          </p:cNvPr>
          <p:cNvGrpSpPr/>
          <p:nvPr/>
        </p:nvGrpSpPr>
        <p:grpSpPr>
          <a:xfrm>
            <a:off x="5679581" y="2665927"/>
            <a:ext cx="4932611" cy="2601587"/>
            <a:chOff x="5679581" y="2665927"/>
            <a:chExt cx="4932611" cy="2601587"/>
          </a:xfrm>
        </p:grpSpPr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4E5A588E-EC99-31F6-301B-72F451A20E35}"/>
                </a:ext>
              </a:extLst>
            </p:cNvPr>
            <p:cNvSpPr/>
            <p:nvPr/>
          </p:nvSpPr>
          <p:spPr>
            <a:xfrm>
              <a:off x="10419008" y="5037114"/>
              <a:ext cx="193184" cy="230400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标注: 弯曲线形 33">
              <a:extLst>
                <a:ext uri="{FF2B5EF4-FFF2-40B4-BE49-F238E27FC236}">
                  <a16:creationId xmlns:a16="http://schemas.microsoft.com/office/drawing/2014/main" id="{13C36DB0-0F6C-C891-997D-05F6B322896A}"/>
                </a:ext>
              </a:extLst>
            </p:cNvPr>
            <p:cNvSpPr/>
            <p:nvPr/>
          </p:nvSpPr>
          <p:spPr>
            <a:xfrm flipH="1">
              <a:off x="5679581" y="2665927"/>
              <a:ext cx="3957797" cy="1466575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157906"/>
                <a:gd name="adj6" fmla="val -22471"/>
              </a:avLst>
            </a:prstGeom>
            <a:solidFill>
              <a:schemeClr val="bg2">
                <a:lumMod val="90000"/>
              </a:schemeClr>
            </a:solidFill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ln w="22225">
                    <a:noFill/>
                    <a:prstDash val="solid"/>
                  </a:ln>
                  <a:solidFill>
                    <a:schemeClr val="tx1"/>
                  </a:solidFill>
                </a:rPr>
                <a:t>new pattern: cross-section oxide also become ordered</a:t>
              </a:r>
              <a:endParaRPr lang="zh-CN" altLang="en-US" sz="2800" b="1" dirty="0">
                <a:ln w="22225">
                  <a:noFill/>
                  <a:prstDash val="solid"/>
                </a:ln>
                <a:solidFill>
                  <a:schemeClr val="tx1"/>
                </a:solidFill>
              </a:endParaRPr>
            </a:p>
          </p:txBody>
        </p:sp>
      </p:grpSp>
      <p:sp>
        <p:nvSpPr>
          <p:cNvPr id="36" name="Slide Number Placeholder 9">
            <a:extLst>
              <a:ext uri="{FF2B5EF4-FFF2-40B4-BE49-F238E27FC236}">
                <a16:creationId xmlns:a16="http://schemas.microsoft.com/office/drawing/2014/main" id="{087747D6-A815-1427-DC90-2766E54EE0D4}"/>
              </a:ext>
            </a:extLst>
          </p:cNvPr>
          <p:cNvSpPr txBox="1">
            <a:spLocks/>
          </p:cNvSpPr>
          <p:nvPr/>
        </p:nvSpPr>
        <p:spPr>
          <a:xfrm>
            <a:off x="904464" y="6428035"/>
            <a:ext cx="10383067" cy="425348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dirty="0">
                <a:latin typeface="+mj-lt"/>
                <a:ea typeface="等线 Light" panose="02010600030101010101" pitchFamily="2" charset="-122"/>
              </a:rPr>
              <a:t>Didi Luo, </a:t>
            </a:r>
            <a:r>
              <a:rPr lang="en-US" altLang="zh-CN" sz="1400" i="1" dirty="0">
                <a:latin typeface="+mj-lt"/>
                <a:ea typeface="等线 Light" panose="02010600030101010101" pitchFamily="2" charset="-122"/>
              </a:rPr>
              <a:t>The Origin of Medium-Temperature Baking Efficacy: Formation and Role of an Ordered Oxide Template</a:t>
            </a:r>
            <a:r>
              <a:rPr lang="en-US" altLang="zh-CN" sz="1400" dirty="0">
                <a:latin typeface="+mj-lt"/>
                <a:ea typeface="等线 Light" panose="02010600030101010101" pitchFamily="2" charset="-122"/>
              </a:rPr>
              <a:t>, TTC 2026, Paris</a:t>
            </a:r>
            <a:endParaRPr lang="zh-CN" altLang="en-US" sz="1400" dirty="0">
              <a:latin typeface="+mj-lt"/>
              <a:ea typeface="等线 Light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978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>
            <a:extLst>
              <a:ext uri="{FF2B5EF4-FFF2-40B4-BE49-F238E27FC236}">
                <a16:creationId xmlns:a16="http://schemas.microsoft.com/office/drawing/2014/main" id="{8120E5D0-E509-2073-CDC6-3680B9AB338D}"/>
              </a:ext>
            </a:extLst>
          </p:cNvPr>
          <p:cNvGrpSpPr/>
          <p:nvPr/>
        </p:nvGrpSpPr>
        <p:grpSpPr>
          <a:xfrm>
            <a:off x="456453" y="1003324"/>
            <a:ext cx="20659430" cy="5424711"/>
            <a:chOff x="456453" y="1003324"/>
            <a:chExt cx="20659430" cy="5424711"/>
          </a:xfrm>
        </p:grpSpPr>
        <p:pic>
          <p:nvPicPr>
            <p:cNvPr id="13" name="图片 14">
              <a:extLst>
                <a:ext uri="{FF2B5EF4-FFF2-40B4-BE49-F238E27FC236}">
                  <a16:creationId xmlns:a16="http://schemas.microsoft.com/office/drawing/2014/main" id="{35CC2A4E-CD3E-A32C-2E5E-469883AD2D8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/>
          </p:blipFill>
          <p:spPr>
            <a:xfrm rot="5400000">
              <a:off x="-126432" y="1744292"/>
              <a:ext cx="4720401" cy="3238466"/>
            </a:xfrm>
            <a:prstGeom prst="rect">
              <a:avLst/>
            </a:prstGeom>
          </p:spPr>
        </p:pic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57111FB8-E575-4904-B692-B242C41AC804}"/>
                </a:ext>
              </a:extLst>
            </p:cNvPr>
            <p:cNvGrpSpPr/>
            <p:nvPr/>
          </p:nvGrpSpPr>
          <p:grpSpPr>
            <a:xfrm>
              <a:off x="456453" y="1606314"/>
              <a:ext cx="20659430" cy="4821721"/>
              <a:chOff x="456453" y="1606314"/>
              <a:chExt cx="20659430" cy="4821721"/>
            </a:xfrm>
          </p:grpSpPr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3FC1AF4A-6598-58BD-7A9C-3E6037BE34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001739" y="1623130"/>
                <a:ext cx="4036914" cy="3875196"/>
              </a:xfrm>
              <a:prstGeom prst="rect">
                <a:avLst/>
              </a:prstGeom>
            </p:spPr>
          </p:pic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88E42D34-5738-879A-9A9F-8DD2BB183C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468" b="-1"/>
              <a:stretch>
                <a:fillRect/>
              </a:stretch>
            </p:blipFill>
            <p:spPr>
              <a:xfrm rot="5400000">
                <a:off x="3961111" y="1538710"/>
                <a:ext cx="3892012" cy="4027220"/>
              </a:xfrm>
              <a:prstGeom prst="rect">
                <a:avLst/>
              </a:prstGeom>
            </p:spPr>
          </p:pic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DA4C735B-58E5-A989-1A26-75628D7972F3}"/>
                  </a:ext>
                </a:extLst>
              </p:cNvPr>
              <p:cNvSpPr txBox="1"/>
              <p:nvPr/>
            </p:nvSpPr>
            <p:spPr>
              <a:xfrm>
                <a:off x="7717479" y="1778383"/>
                <a:ext cx="499043" cy="46166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dirty="0"/>
                  <a:t>Pt</a:t>
                </a:r>
                <a:endParaRPr lang="zh-CN" altLang="en-US" sz="2400" dirty="0"/>
              </a:p>
            </p:txBody>
          </p:sp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EDBA13A6-96AC-5AFF-D1BD-6CAF46988E8D}"/>
                  </a:ext>
                </a:extLst>
              </p:cNvPr>
              <p:cNvSpPr txBox="1"/>
              <p:nvPr/>
            </p:nvSpPr>
            <p:spPr>
              <a:xfrm>
                <a:off x="7453621" y="2398970"/>
                <a:ext cx="1026759" cy="46166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dirty="0"/>
                  <a:t>Oxide</a:t>
                </a:r>
                <a:endParaRPr lang="zh-CN" altLang="en-US" sz="2400" dirty="0"/>
              </a:p>
            </p:txBody>
          </p:sp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B93B0D69-96AA-D940-2395-877E4B7A120D}"/>
                  </a:ext>
                </a:extLst>
              </p:cNvPr>
              <p:cNvSpPr txBox="1"/>
              <p:nvPr/>
            </p:nvSpPr>
            <p:spPr>
              <a:xfrm>
                <a:off x="7638438" y="3518929"/>
                <a:ext cx="657125" cy="46166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dirty="0"/>
                  <a:t>Nb</a:t>
                </a:r>
                <a:endParaRPr lang="zh-CN" altLang="en-US" sz="2400" dirty="0"/>
              </a:p>
            </p:txBody>
          </p:sp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E4886925-5633-D8F5-889D-D28569E269CE}"/>
                  </a:ext>
                </a:extLst>
              </p:cNvPr>
              <p:cNvSpPr txBox="1"/>
              <p:nvPr/>
            </p:nvSpPr>
            <p:spPr>
              <a:xfrm>
                <a:off x="5350677" y="5815195"/>
                <a:ext cx="234085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zh-CN" sz="2400" b="1" dirty="0">
                    <a:ln w="22225">
                      <a:noFill/>
                      <a:prstDash val="solid"/>
                    </a:ln>
                    <a:solidFill>
                      <a:schemeClr val="tx1"/>
                    </a:solidFill>
                  </a:rPr>
                  <a:t>Before baking</a:t>
                </a:r>
                <a:endParaRPr lang="zh-CN" altLang="en-US" sz="2400" b="1" dirty="0">
                  <a:ln w="22225">
                    <a:noFill/>
                    <a:prstDash val="solid"/>
                  </a:ln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D64C561D-54BB-1681-EDF4-45B779FCB961}"/>
                  </a:ext>
                </a:extLst>
              </p:cNvPr>
              <p:cNvSpPr txBox="1"/>
              <p:nvPr/>
            </p:nvSpPr>
            <p:spPr>
              <a:xfrm>
                <a:off x="7510446" y="5565681"/>
                <a:ext cx="450774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zh-CN" sz="2400" b="1" dirty="0">
                    <a:ln w="22225">
                      <a:noFill/>
                      <a:prstDash val="solid"/>
                    </a:ln>
                    <a:solidFill>
                      <a:schemeClr val="tx1"/>
                    </a:solidFill>
                  </a:rPr>
                  <a:t>350 ℃  1 </a:t>
                </a:r>
                <a:r>
                  <a:rPr lang="en-US" altLang="zh-CN" sz="2400" b="1" dirty="0" err="1">
                    <a:ln w="22225">
                      <a:noFill/>
                      <a:prstDash val="solid"/>
                    </a:ln>
                    <a:solidFill>
                      <a:schemeClr val="tx1"/>
                    </a:solidFill>
                  </a:rPr>
                  <a:t>hr</a:t>
                </a:r>
                <a:r>
                  <a:rPr lang="en-US" altLang="zh-CN" sz="2400" b="1" dirty="0">
                    <a:ln w="22225">
                      <a:noFill/>
                      <a:prstDash val="solid"/>
                    </a:ln>
                    <a:solidFill>
                      <a:schemeClr val="tx1"/>
                    </a:solidFill>
                  </a:rPr>
                  <a:t> baking in furnace + expose in air (~ 3 days)</a:t>
                </a:r>
              </a:p>
            </p:txBody>
          </p: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531A143A-E61C-4478-B515-63A6E2415A67}"/>
                  </a:ext>
                </a:extLst>
              </p:cNvPr>
              <p:cNvSpPr txBox="1"/>
              <p:nvPr/>
            </p:nvSpPr>
            <p:spPr>
              <a:xfrm>
                <a:off x="456453" y="5815195"/>
                <a:ext cx="436289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zh-CN" sz="2400" b="1" dirty="0">
                    <a:ln w="22225">
                      <a:noFill/>
                      <a:prstDash val="solid"/>
                    </a:ln>
                    <a:solidFill>
                      <a:schemeClr val="tx1"/>
                    </a:solidFill>
                  </a:rPr>
                  <a:t>Grey Scale intensity profile</a:t>
                </a:r>
                <a:endParaRPr lang="zh-CN" altLang="en-US" sz="2400" b="1" dirty="0">
                  <a:ln w="22225">
                    <a:noFill/>
                    <a:prstDash val="solid"/>
                  </a:ln>
                  <a:solidFill>
                    <a:schemeClr val="tx1"/>
                  </a:solidFill>
                </a:endParaRPr>
              </a:p>
            </p:txBody>
          </p:sp>
          <p:pic>
            <p:nvPicPr>
              <p:cNvPr id="27" name="图片 26">
                <a:extLst>
                  <a:ext uri="{FF2B5EF4-FFF2-40B4-BE49-F238E27FC236}">
                    <a16:creationId xmlns:a16="http://schemas.microsoft.com/office/drawing/2014/main" id="{6EB84891-5187-7471-51B0-69D1C5A36C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192000" y="1623130"/>
                <a:ext cx="4302671" cy="3873600"/>
              </a:xfrm>
              <a:prstGeom prst="rect">
                <a:avLst/>
              </a:prstGeom>
            </p:spPr>
          </p:pic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698F9F70-0991-30E3-9079-8BA845BBA401}"/>
                  </a:ext>
                </a:extLst>
              </p:cNvPr>
              <p:cNvSpPr txBox="1"/>
              <p:nvPr/>
            </p:nvSpPr>
            <p:spPr>
              <a:xfrm>
                <a:off x="12341589" y="5597038"/>
                <a:ext cx="423772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>
                    <a:ln w="22225">
                      <a:noFill/>
                      <a:prstDash val="solid"/>
                    </a:ln>
                    <a:solidFill>
                      <a:srgbClr val="FF0000"/>
                    </a:solidFill>
                  </a:rPr>
                  <a:t>Designed</a:t>
                </a:r>
                <a:r>
                  <a:rPr lang="en-US" altLang="zh-CN" sz="2400" b="1" dirty="0">
                    <a:ln w="22225">
                      <a:noFill/>
                      <a:prstDash val="solid"/>
                    </a:ln>
                    <a:solidFill>
                      <a:schemeClr val="tx1"/>
                    </a:solidFill>
                  </a:rPr>
                  <a:t> nano-crystal oxide, useful?</a:t>
                </a:r>
              </a:p>
            </p:txBody>
          </p: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E984A945-5D82-B8CE-8F9A-8F93A10D43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818030" y="1623130"/>
                <a:ext cx="3906060" cy="3873600"/>
              </a:xfrm>
              <a:prstGeom prst="rect">
                <a:avLst/>
              </a:prstGeom>
            </p:spPr>
          </p:pic>
          <p:pic>
            <p:nvPicPr>
              <p:cNvPr id="30" name="图片 29">
                <a:extLst>
                  <a:ext uri="{FF2B5EF4-FFF2-40B4-BE49-F238E27FC236}">
                    <a16:creationId xmlns:a16="http://schemas.microsoft.com/office/drawing/2014/main" id="{6277A4A7-5F45-CE8D-9B0E-B254CDA846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24348"/>
              <a:stretch>
                <a:fillRect/>
              </a:stretch>
            </p:blipFill>
            <p:spPr>
              <a:xfrm>
                <a:off x="18046954" y="1623130"/>
                <a:ext cx="3068929" cy="3873600"/>
              </a:xfrm>
              <a:prstGeom prst="rect">
                <a:avLst/>
              </a:prstGeom>
            </p:spPr>
          </p:pic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4122ADC9-5798-D49D-AC54-6FF72F1F113E}"/>
                  </a:ext>
                </a:extLst>
              </p:cNvPr>
              <p:cNvSpPr txBox="1"/>
              <p:nvPr/>
            </p:nvSpPr>
            <p:spPr>
              <a:xfrm>
                <a:off x="16106001" y="5597038"/>
                <a:ext cx="462770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>
                    <a:ln w="22225">
                      <a:noFill/>
                      <a:prstDash val="solid"/>
                    </a:ln>
                    <a:solidFill>
                      <a:schemeClr val="tx1"/>
                    </a:solidFill>
                  </a:rPr>
                  <a:t>EELS results (more accurate than EDS for O)</a:t>
                </a:r>
              </a:p>
            </p:txBody>
          </p:sp>
        </p:grp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92C9EE31-B03A-AC4D-C479-232F2D3E5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Ex-situ HRTEM Result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45DA04-5F75-4A0E-7B29-8C363D371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702EF7-C079-4BB5-B0B1-217C77D6DA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UI Light"/>
                <a:ea typeface="等线 Light"/>
                <a:cs typeface="+mn-cs"/>
              </a:rPr>
              <a:pPr marL="0" marR="0" lvl="0" indent="0" algn="r" defTabSz="914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UI Light"/>
              <a:ea typeface="等线 Light"/>
              <a:cs typeface="+mn-cs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6AECD81-C205-CB8E-70CE-96030778B173}"/>
              </a:ext>
            </a:extLst>
          </p:cNvPr>
          <p:cNvSpPr txBox="1"/>
          <p:nvPr/>
        </p:nvSpPr>
        <p:spPr>
          <a:xfrm>
            <a:off x="4210079" y="3768933"/>
            <a:ext cx="5554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800" b="1" dirty="0">
                <a:ln w="22225">
                  <a:noFill/>
                  <a:prstDash val="solid"/>
                </a:ln>
                <a:solidFill>
                  <a:schemeClr val="bg1"/>
                </a:solidFill>
              </a:rPr>
              <a:t>Oxide re-grows along Template?</a:t>
            </a:r>
            <a:endParaRPr lang="zh-CN" altLang="en-US" sz="2800" b="1" dirty="0">
              <a:ln w="22225">
                <a:noFill/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34" name="Slide Number Placeholder 9">
            <a:extLst>
              <a:ext uri="{FF2B5EF4-FFF2-40B4-BE49-F238E27FC236}">
                <a16:creationId xmlns:a16="http://schemas.microsoft.com/office/drawing/2014/main" id="{08A1364B-58F5-ED47-1782-7FB4D519ECE5}"/>
              </a:ext>
            </a:extLst>
          </p:cNvPr>
          <p:cNvSpPr txBox="1">
            <a:spLocks/>
          </p:cNvSpPr>
          <p:nvPr/>
        </p:nvSpPr>
        <p:spPr>
          <a:xfrm>
            <a:off x="904464" y="6428035"/>
            <a:ext cx="10383067" cy="425348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dirty="0">
                <a:latin typeface="+mj-lt"/>
                <a:ea typeface="等线 Light" panose="02010600030101010101" pitchFamily="2" charset="-122"/>
              </a:rPr>
              <a:t>Didi Luo, </a:t>
            </a:r>
            <a:r>
              <a:rPr lang="en-US" altLang="zh-CN" sz="1400" i="1" dirty="0">
                <a:latin typeface="+mj-lt"/>
                <a:ea typeface="等线 Light" panose="02010600030101010101" pitchFamily="2" charset="-122"/>
              </a:rPr>
              <a:t>The Origin of Medium-Temperature Baking Efficacy: Formation and Role of an Ordered Oxide Template</a:t>
            </a:r>
            <a:r>
              <a:rPr lang="en-US" altLang="zh-CN" sz="1400" dirty="0">
                <a:latin typeface="+mj-lt"/>
                <a:ea typeface="等线 Light" panose="02010600030101010101" pitchFamily="2" charset="-122"/>
              </a:rPr>
              <a:t>, TTC 2026, Paris</a:t>
            </a:r>
            <a:endParaRPr lang="zh-CN" altLang="en-US" sz="1400" dirty="0">
              <a:latin typeface="+mj-lt"/>
              <a:ea typeface="等线 Light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4517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-0.73776 0.00254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88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25F62-C770-24F2-D033-3C898BDDA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9">
            <a:extLst>
              <a:ext uri="{FF2B5EF4-FFF2-40B4-BE49-F238E27FC236}">
                <a16:creationId xmlns:a16="http://schemas.microsoft.com/office/drawing/2014/main" id="{5608B062-3B21-3DB7-A433-BE41FECBD2BE}"/>
              </a:ext>
            </a:extLst>
          </p:cNvPr>
          <p:cNvSpPr txBox="1">
            <a:spLocks/>
          </p:cNvSpPr>
          <p:nvPr/>
        </p:nvSpPr>
        <p:spPr>
          <a:xfrm>
            <a:off x="904464" y="6428035"/>
            <a:ext cx="10383067" cy="425348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dirty="0">
                <a:latin typeface="+mj-lt"/>
                <a:ea typeface="等线 Light" panose="02010600030101010101" pitchFamily="2" charset="-122"/>
              </a:rPr>
              <a:t>Didi Luo, </a:t>
            </a:r>
            <a:r>
              <a:rPr lang="en-US" altLang="zh-CN" sz="1400" i="1" dirty="0">
                <a:latin typeface="+mj-lt"/>
                <a:ea typeface="等线 Light" panose="02010600030101010101" pitchFamily="2" charset="-122"/>
              </a:rPr>
              <a:t>The Origin of Medium-Temperature Baking Efficacy: Formation and Role of an Ordered Oxide Template</a:t>
            </a:r>
            <a:r>
              <a:rPr lang="en-US" altLang="zh-CN" sz="1400" dirty="0">
                <a:latin typeface="+mj-lt"/>
                <a:ea typeface="等线 Light" panose="02010600030101010101" pitchFamily="2" charset="-122"/>
              </a:rPr>
              <a:t>, TTC 2026, Paris</a:t>
            </a:r>
            <a:endParaRPr lang="zh-CN" altLang="en-US" sz="1400" dirty="0">
              <a:latin typeface="+mj-lt"/>
              <a:ea typeface="等线 Light" panose="02010600030101010101" pitchFamily="2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0849389C-F477-BAEB-5030-953C499F4D6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979" y="0"/>
            <a:ext cx="4141613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B68D0022-F365-C9AC-1285-9EAB9EFD8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In-situ 550 </a:t>
            </a:r>
            <a:r>
              <a:rPr lang="zh-CN" altLang="en-US" dirty="0"/>
              <a:t>℃</a:t>
            </a:r>
            <a:r>
              <a:rPr lang="en-US" altLang="zh-CN" dirty="0"/>
              <a:t> + 650 </a:t>
            </a:r>
            <a:r>
              <a:rPr lang="zh-CN" altLang="en-US" dirty="0"/>
              <a:t>℃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5D6F8D3-4989-5D42-D142-9124BA0A8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000" y="1014746"/>
            <a:ext cx="6626050" cy="5162217"/>
          </a:xfrm>
        </p:spPr>
        <p:txBody>
          <a:bodyPr/>
          <a:lstStyle/>
          <a:p>
            <a:r>
              <a:rPr lang="en-US" altLang="zh-CN" dirty="0"/>
              <a:t>Evolution is too fast even at 550 </a:t>
            </a:r>
            <a:r>
              <a:rPr lang="zh-CN" altLang="en-US" dirty="0"/>
              <a:t>℃</a:t>
            </a:r>
            <a:endParaRPr lang="en-US" altLang="zh-CN" dirty="0"/>
          </a:p>
          <a:p>
            <a:r>
              <a:rPr lang="en-US" altLang="zh-CN" dirty="0"/>
              <a:t>Oxide layer not obvious (&lt; 2 nm) after 20 min 550 </a:t>
            </a:r>
            <a:r>
              <a:rPr lang="zh-CN" altLang="en-US" dirty="0"/>
              <a:t>℃</a:t>
            </a:r>
            <a:r>
              <a:rPr lang="en-US" altLang="zh-CN" dirty="0"/>
              <a:t>, and </a:t>
            </a:r>
            <a:r>
              <a:rPr lang="en-US" altLang="zh-CN" b="1" dirty="0"/>
              <a:t>saturates</a:t>
            </a:r>
            <a:endParaRPr lang="en-US" altLang="zh-CN" dirty="0"/>
          </a:p>
          <a:p>
            <a:r>
              <a:rPr lang="en-US" altLang="zh-CN" dirty="0"/>
              <a:t>Nb stress layer is generated (possibly due to Pt protecting layer)</a:t>
            </a:r>
          </a:p>
          <a:p>
            <a:r>
              <a:rPr lang="fr-FR" altLang="zh-CN" dirty="0"/>
              <a:t>Upon reaching 650 ℃, O &amp; C element become more uniformly distributed</a:t>
            </a:r>
          </a:p>
          <a:p>
            <a:r>
              <a:rPr lang="zh-CN" altLang="en-US" dirty="0"/>
              <a:t>→ </a:t>
            </a:r>
            <a:r>
              <a:rPr lang="en-US" altLang="zh-CN" dirty="0"/>
              <a:t>Each Temperature has a saturation thickness of the oxide layer, at 550 </a:t>
            </a:r>
            <a:r>
              <a:rPr lang="zh-CN" altLang="en-US" dirty="0"/>
              <a:t>℃</a:t>
            </a:r>
            <a:r>
              <a:rPr lang="en-US" altLang="zh-CN" dirty="0"/>
              <a:t>, the ordered oxide is too thin to generate an ordered growth template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9F6AD76-C696-543E-1B7D-C3D8E1A79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702EF7-C079-4BB5-B0B1-217C77D6DA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UI Light"/>
                <a:ea typeface="等线 Light"/>
                <a:cs typeface="+mn-cs"/>
              </a:rPr>
              <a:pPr marL="0" marR="0" lvl="0" indent="0" algn="r" defTabSz="914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UI Light"/>
              <a:ea typeface="等线 Light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BD55DF7-E3DA-0987-88AD-AB068A2CCB31}"/>
              </a:ext>
            </a:extLst>
          </p:cNvPr>
          <p:cNvSpPr txBox="1"/>
          <p:nvPr/>
        </p:nvSpPr>
        <p:spPr>
          <a:xfrm>
            <a:off x="9964071" y="1012755"/>
            <a:ext cx="1726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800" b="1" dirty="0">
                <a:ln w="22225">
                  <a:noFill/>
                  <a:prstDash val="solid"/>
                </a:ln>
                <a:solidFill>
                  <a:srgbClr val="FFFF00"/>
                </a:solidFill>
              </a:rPr>
              <a:t>Before baking</a:t>
            </a:r>
            <a:endParaRPr lang="zh-CN" altLang="en-US" sz="1800" b="1" dirty="0">
              <a:ln w="22225">
                <a:noFill/>
                <a:prstDash val="solid"/>
              </a:ln>
              <a:solidFill>
                <a:srgbClr val="FFFF0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5F57015-9EF0-E5B3-B633-DBB376531C85}"/>
              </a:ext>
            </a:extLst>
          </p:cNvPr>
          <p:cNvSpPr txBox="1"/>
          <p:nvPr/>
        </p:nvSpPr>
        <p:spPr>
          <a:xfrm>
            <a:off x="8928158" y="2383561"/>
            <a:ext cx="2762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800" b="1" dirty="0">
                <a:ln w="22225">
                  <a:noFill/>
                  <a:prstDash val="solid"/>
                </a:ln>
                <a:solidFill>
                  <a:srgbClr val="FFFF00"/>
                </a:solidFill>
              </a:rPr>
              <a:t>upon reaching 550 </a:t>
            </a:r>
            <a:r>
              <a:rPr lang="zh-CN" altLang="en-US" sz="1800" b="1" dirty="0">
                <a:ln w="22225">
                  <a:noFill/>
                  <a:prstDash val="solid"/>
                </a:ln>
                <a:solidFill>
                  <a:srgbClr val="FFFF00"/>
                </a:solidFill>
              </a:rPr>
              <a:t>℃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0C8B2D3-CE37-00AD-E466-0A39BB806F20}"/>
              </a:ext>
            </a:extLst>
          </p:cNvPr>
          <p:cNvSpPr txBox="1"/>
          <p:nvPr/>
        </p:nvSpPr>
        <p:spPr>
          <a:xfrm>
            <a:off x="9196728" y="3754367"/>
            <a:ext cx="2493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800" b="1" dirty="0">
                <a:ln w="22225">
                  <a:noFill/>
                  <a:prstDash val="solid"/>
                </a:ln>
                <a:solidFill>
                  <a:srgbClr val="FFFF00"/>
                </a:solidFill>
              </a:rPr>
              <a:t>550 </a:t>
            </a:r>
            <a:r>
              <a:rPr lang="zh-CN" altLang="en-US" sz="1800" b="1" dirty="0">
                <a:ln w="22225">
                  <a:noFill/>
                  <a:prstDash val="solid"/>
                </a:ln>
                <a:solidFill>
                  <a:srgbClr val="FFFF00"/>
                </a:solidFill>
              </a:rPr>
              <a:t>℃ </a:t>
            </a:r>
            <a:r>
              <a:rPr lang="en-US" altLang="zh-CN" sz="1800" b="1" dirty="0">
                <a:ln w="22225">
                  <a:noFill/>
                  <a:prstDash val="solid"/>
                </a:ln>
                <a:solidFill>
                  <a:srgbClr val="FFFF00"/>
                </a:solidFill>
              </a:rPr>
              <a:t> 20 min</a:t>
            </a:r>
            <a:endParaRPr lang="zh-CN" altLang="en-US" sz="1800" b="1" dirty="0">
              <a:ln w="22225">
                <a:noFill/>
                <a:prstDash val="solid"/>
              </a:ln>
              <a:solidFill>
                <a:srgbClr val="FFFF00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16E58BC-EB34-0B91-264C-8AC60A03CADB}"/>
              </a:ext>
            </a:extLst>
          </p:cNvPr>
          <p:cNvSpPr txBox="1"/>
          <p:nvPr/>
        </p:nvSpPr>
        <p:spPr>
          <a:xfrm>
            <a:off x="9196728" y="5125173"/>
            <a:ext cx="2493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800" b="1" dirty="0">
                <a:ln w="22225">
                  <a:noFill/>
                  <a:prstDash val="solid"/>
                </a:ln>
                <a:solidFill>
                  <a:srgbClr val="FFFF00"/>
                </a:solidFill>
              </a:rPr>
              <a:t>550 </a:t>
            </a:r>
            <a:r>
              <a:rPr lang="zh-CN" altLang="en-US" sz="1800" b="1" dirty="0">
                <a:ln w="22225">
                  <a:noFill/>
                  <a:prstDash val="solid"/>
                </a:ln>
                <a:solidFill>
                  <a:srgbClr val="FFFF00"/>
                </a:solidFill>
              </a:rPr>
              <a:t>℃ </a:t>
            </a:r>
            <a:r>
              <a:rPr lang="en-US" altLang="zh-CN" sz="1800" b="1" dirty="0">
                <a:ln w="22225">
                  <a:noFill/>
                  <a:prstDash val="solid"/>
                </a:ln>
                <a:solidFill>
                  <a:srgbClr val="FFFF00"/>
                </a:solidFill>
              </a:rPr>
              <a:t> 40 min</a:t>
            </a:r>
            <a:endParaRPr lang="zh-CN" altLang="en-US" sz="1800" b="1" dirty="0">
              <a:ln w="22225">
                <a:noFill/>
                <a:prstDash val="solid"/>
              </a:ln>
              <a:solidFill>
                <a:srgbClr val="FFFF00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1A7247C-0CC6-CD56-1D33-C6CBE8422C3C}"/>
              </a:ext>
            </a:extLst>
          </p:cNvPr>
          <p:cNvSpPr txBox="1"/>
          <p:nvPr/>
        </p:nvSpPr>
        <p:spPr>
          <a:xfrm>
            <a:off x="8928158" y="6495978"/>
            <a:ext cx="2762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800" b="1" dirty="0">
                <a:ln w="22225">
                  <a:noFill/>
                  <a:prstDash val="solid"/>
                </a:ln>
                <a:solidFill>
                  <a:srgbClr val="FFFF00"/>
                </a:solidFill>
              </a:rPr>
              <a:t>upon reaching 650 </a:t>
            </a:r>
            <a:r>
              <a:rPr lang="zh-CN" altLang="en-US" sz="1800" b="1" dirty="0">
                <a:ln w="22225">
                  <a:noFill/>
                  <a:prstDash val="solid"/>
                </a:ln>
                <a:solidFill>
                  <a:srgbClr val="FFFF00"/>
                </a:solidFill>
              </a:rPr>
              <a:t>℃</a:t>
            </a:r>
          </a:p>
        </p:txBody>
      </p:sp>
    </p:spTree>
    <p:extLst>
      <p:ext uri="{BB962C8B-B14F-4D97-AF65-F5344CB8AC3E}">
        <p14:creationId xmlns:p14="http://schemas.microsoft.com/office/powerpoint/2010/main" val="357025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582EC-4D2B-D171-2439-8252B0A85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F25FF-C511-5D36-C0D1-71DC7E0D1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Existence of Carbide?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F38E640-4A3E-D66F-2776-3E0CEBC1F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038" y="1064106"/>
            <a:ext cx="6025512" cy="516221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zh-CN" sz="2400" b="1" dirty="0"/>
              <a:t>Chemical reaction:</a:t>
            </a:r>
          </a:p>
          <a:p>
            <a:r>
              <a:rPr lang="zh-CN" altLang="zh-CN" sz="2400" dirty="0"/>
              <a:t>C + </a:t>
            </a:r>
            <a:r>
              <a:rPr lang="en-US" altLang="zh-CN" sz="2400" dirty="0"/>
              <a:t>½</a:t>
            </a:r>
            <a:r>
              <a:rPr lang="zh-CN" altLang="zh-CN" sz="2400" dirty="0"/>
              <a:t> O₂ → </a:t>
            </a:r>
            <a:r>
              <a:rPr lang="zh-CN" altLang="zh-CN" sz="2400" b="1" dirty="0"/>
              <a:t>CO</a:t>
            </a:r>
            <a:r>
              <a:rPr lang="zh-CN" altLang="en-US" sz="2400" b="1" dirty="0"/>
              <a:t>↑</a:t>
            </a:r>
            <a:r>
              <a:rPr lang="en-US" altLang="zh-CN" sz="2400" dirty="0"/>
              <a:t>, </a:t>
            </a:r>
            <a:r>
              <a:rPr lang="zh-CN" altLang="zh-CN" sz="2400" dirty="0"/>
              <a:t>ΔG</a:t>
            </a:r>
            <a:r>
              <a:rPr lang="en-US" altLang="zh-CN" sz="2400" dirty="0"/>
              <a:t> ~ </a:t>
            </a:r>
            <a:r>
              <a:rPr lang="zh-CN" altLang="zh-CN" sz="2400" dirty="0"/>
              <a:t>-400 kJ/mol</a:t>
            </a:r>
            <a:r>
              <a:rPr lang="en-US" altLang="zh-CN" sz="2400" dirty="0"/>
              <a:t> (1)</a:t>
            </a:r>
            <a:endParaRPr lang="zh-CN" altLang="zh-CN" sz="2400" dirty="0"/>
          </a:p>
          <a:p>
            <a:r>
              <a:rPr lang="zh-CN" altLang="zh-CN" sz="2400" dirty="0"/>
              <a:t>Nb + C → NbC</a:t>
            </a:r>
            <a:r>
              <a:rPr lang="en-US" altLang="zh-CN" sz="2400" dirty="0"/>
              <a:t>, </a:t>
            </a:r>
            <a:r>
              <a:rPr lang="zh-CN" altLang="zh-CN" sz="2400" dirty="0"/>
              <a:t>ΔG</a:t>
            </a:r>
            <a:r>
              <a:rPr lang="en-US" altLang="zh-CN" sz="2400" dirty="0"/>
              <a:t> ~ </a:t>
            </a:r>
            <a:r>
              <a:rPr lang="zh-CN" altLang="zh-CN" sz="2400" dirty="0"/>
              <a:t>-140 kJ/mol</a:t>
            </a:r>
            <a:r>
              <a:rPr lang="en-US" altLang="zh-CN" sz="2400" dirty="0"/>
              <a:t> (2)</a:t>
            </a:r>
          </a:p>
          <a:p>
            <a:r>
              <a:rPr lang="zh-CN" altLang="zh-CN" sz="2400" dirty="0"/>
              <a:t>ΔG</a:t>
            </a:r>
            <a:r>
              <a:rPr lang="en-US" altLang="zh-CN" sz="2400" dirty="0"/>
              <a:t> of (1) much lower </a:t>
            </a:r>
            <a:r>
              <a:rPr lang="en-US" altLang="zh-CN" sz="2400" dirty="0">
                <a:solidFill>
                  <a:srgbClr val="FF0000"/>
                </a:solidFill>
              </a:rPr>
              <a:t>&amp;</a:t>
            </a:r>
            <a:r>
              <a:rPr lang="en-US" altLang="zh-CN" sz="2400" dirty="0"/>
              <a:t> CO gas easily escapes of system, accelerate the chemical reaction (1)</a:t>
            </a:r>
          </a:p>
          <a:p>
            <a:endParaRPr lang="en-US" altLang="zh-CN" sz="2400" dirty="0"/>
          </a:p>
          <a:p>
            <a:pPr marL="0" indent="0">
              <a:buNone/>
            </a:pPr>
            <a:r>
              <a:rPr lang="en-US" altLang="zh-CN" sz="2400" b="1" dirty="0"/>
              <a:t>XPS results:</a:t>
            </a:r>
          </a:p>
          <a:p>
            <a:r>
              <a:rPr lang="en-US" altLang="zh-CN" sz="2400" dirty="0"/>
              <a:t>Furnace vacuum (~1</a:t>
            </a:r>
            <a:r>
              <a:rPr lang="zh-CN" altLang="zh-CN" sz="2400" dirty="0"/>
              <a:t>0</a:t>
            </a:r>
            <a:r>
              <a:rPr lang="zh-CN" altLang="zh-CN" sz="2400" baseline="30000" dirty="0"/>
              <a:t>-4</a:t>
            </a:r>
            <a:r>
              <a:rPr lang="zh-CN" altLang="zh-CN" sz="2400" dirty="0"/>
              <a:t> Pa</a:t>
            </a:r>
            <a:r>
              <a:rPr lang="en-US" altLang="zh-CN" sz="2400" dirty="0"/>
              <a:t>) </a:t>
            </a:r>
            <a:r>
              <a:rPr lang="en-US" altLang="zh-CN" sz="2400" b="1" dirty="0">
                <a:solidFill>
                  <a:srgbClr val="FF0000"/>
                </a:solidFill>
              </a:rPr>
              <a:t>×</a:t>
            </a:r>
            <a:r>
              <a:rPr lang="en-US" altLang="zh-CN" sz="2400" b="1" dirty="0"/>
              <a:t>;</a:t>
            </a:r>
            <a:r>
              <a:rPr lang="en-US" altLang="zh-CN" sz="2400" dirty="0"/>
              <a:t> in-situ XPS chamber vacuum (~1</a:t>
            </a:r>
            <a:r>
              <a:rPr lang="zh-CN" altLang="zh-CN" sz="2400" dirty="0"/>
              <a:t>0</a:t>
            </a:r>
            <a:r>
              <a:rPr lang="zh-CN" altLang="zh-CN" sz="2400" baseline="30000" dirty="0"/>
              <a:t>-</a:t>
            </a:r>
            <a:r>
              <a:rPr lang="en-US" altLang="zh-CN" sz="2400" baseline="30000" dirty="0"/>
              <a:t>8</a:t>
            </a:r>
            <a:r>
              <a:rPr lang="zh-CN" altLang="zh-CN" sz="2400" dirty="0"/>
              <a:t> Pa</a:t>
            </a:r>
            <a:r>
              <a:rPr lang="en-US" altLang="zh-CN" sz="2400" dirty="0"/>
              <a:t>) </a:t>
            </a:r>
            <a:r>
              <a:rPr lang="zh-CN" altLang="en-US" sz="2400" dirty="0">
                <a:solidFill>
                  <a:srgbClr val="FF0000"/>
                </a:solidFill>
              </a:rPr>
              <a:t>✓ </a:t>
            </a:r>
            <a:r>
              <a:rPr lang="en-US" altLang="zh-CN" sz="2400" dirty="0"/>
              <a:t>[1]</a:t>
            </a:r>
          </a:p>
          <a:p>
            <a:r>
              <a:rPr lang="en-US" altLang="zh-CN" sz="2400" dirty="0"/>
              <a:t>Fine grain sample (higher roughness and more GB) </a:t>
            </a:r>
            <a:r>
              <a:rPr lang="en-US" altLang="zh-CN" sz="2400" b="1" dirty="0">
                <a:solidFill>
                  <a:srgbClr val="FF0000"/>
                </a:solidFill>
              </a:rPr>
              <a:t>×</a:t>
            </a:r>
            <a:r>
              <a:rPr lang="en-US" altLang="zh-CN" sz="2400" dirty="0"/>
              <a:t>; Single crystal (many sample studies use SC) </a:t>
            </a:r>
            <a:r>
              <a:rPr lang="zh-CN" altLang="en-US" sz="2400" dirty="0">
                <a:solidFill>
                  <a:srgbClr val="FF0000"/>
                </a:solidFill>
              </a:rPr>
              <a:t>✓ </a:t>
            </a:r>
            <a:endParaRPr lang="en-US" altLang="zh-CN" sz="2400" dirty="0"/>
          </a:p>
          <a:p>
            <a:r>
              <a:rPr lang="en-US" altLang="zh-CN" sz="2400" dirty="0"/>
              <a:t>Cavities baking vacuum~ furnace vacuum </a:t>
            </a:r>
            <a:r>
              <a:rPr lang="zh-CN" altLang="en-US" sz="2400" dirty="0"/>
              <a:t>→</a:t>
            </a:r>
            <a:r>
              <a:rPr lang="en-US" altLang="zh-CN" sz="2400" dirty="0"/>
              <a:t>Maybe no Carbide on cavities’ surface</a:t>
            </a:r>
            <a:endParaRPr lang="zh-CN" altLang="en-US" sz="24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154C8C4-8E1A-94B2-5577-37355899D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702EF7-C079-4BB5-B0B1-217C77D6DA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UI Light"/>
                <a:ea typeface="等线 Light"/>
                <a:cs typeface="+mn-cs"/>
              </a:rPr>
              <a:pPr marL="0" marR="0" lvl="0" indent="0" algn="r" defTabSz="914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UI Light"/>
              <a:ea typeface="等线 Light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249BF4C-3958-498D-EB92-FDDE98D658A1}"/>
              </a:ext>
            </a:extLst>
          </p:cNvPr>
          <p:cNvSpPr txBox="1"/>
          <p:nvPr/>
        </p:nvSpPr>
        <p:spPr>
          <a:xfrm>
            <a:off x="122454" y="6182429"/>
            <a:ext cx="47004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chemeClr val="tx1"/>
                </a:solidFill>
              </a:rPr>
              <a:t>[1] </a:t>
            </a:r>
            <a:r>
              <a:rPr lang="zh-CN" altLang="zh-CN" sz="1200" dirty="0">
                <a:solidFill>
                  <a:schemeClr val="tx1"/>
                </a:solidFill>
              </a:rPr>
              <a:t>Mingming Yu </a:t>
            </a:r>
            <a:r>
              <a:rPr lang="zh-CN" altLang="zh-CN" sz="1200" i="1" dirty="0">
                <a:solidFill>
                  <a:schemeClr val="tx1"/>
                </a:solidFill>
              </a:rPr>
              <a:t>et al</a:t>
            </a:r>
            <a:r>
              <a:rPr lang="zh-CN" altLang="zh-CN" sz="1200" dirty="0">
                <a:solidFill>
                  <a:schemeClr val="tx1"/>
                </a:solidFill>
              </a:rPr>
              <a:t> 2024 </a:t>
            </a:r>
            <a:r>
              <a:rPr lang="zh-CN" altLang="zh-CN" sz="1200" i="1" dirty="0">
                <a:solidFill>
                  <a:schemeClr val="tx1"/>
                </a:solidFill>
              </a:rPr>
              <a:t>Supercond. Sci. Technol.</a:t>
            </a:r>
            <a:r>
              <a:rPr lang="zh-CN" altLang="zh-CN" sz="1200" dirty="0">
                <a:solidFill>
                  <a:schemeClr val="tx1"/>
                </a:solidFill>
              </a:rPr>
              <a:t> </a:t>
            </a:r>
            <a:r>
              <a:rPr lang="zh-CN" altLang="zh-CN" sz="1200" b="1" dirty="0">
                <a:solidFill>
                  <a:schemeClr val="tx1"/>
                </a:solidFill>
              </a:rPr>
              <a:t>37</a:t>
            </a:r>
            <a:r>
              <a:rPr lang="zh-CN" altLang="zh-CN" sz="1200" dirty="0">
                <a:solidFill>
                  <a:schemeClr val="tx1"/>
                </a:solidFill>
              </a:rPr>
              <a:t> 105014</a:t>
            </a:r>
            <a:endParaRPr lang="en-US" altLang="zh-CN" sz="1200" dirty="0">
              <a:solidFill>
                <a:schemeClr val="tx1"/>
              </a:solidFill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BBE5FD8F-2013-9019-9AFF-6FB4F7264468}"/>
              </a:ext>
            </a:extLst>
          </p:cNvPr>
          <p:cNvGrpSpPr/>
          <p:nvPr/>
        </p:nvGrpSpPr>
        <p:grpSpPr>
          <a:xfrm>
            <a:off x="6237666" y="931818"/>
            <a:ext cx="5564741" cy="5606475"/>
            <a:chOff x="5981635" y="1070600"/>
            <a:chExt cx="5564741" cy="5606475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7FEB92D8-462F-89DB-337A-966CCA40AD02}"/>
                </a:ext>
              </a:extLst>
            </p:cNvPr>
            <p:cNvSpPr/>
            <p:nvPr/>
          </p:nvSpPr>
          <p:spPr>
            <a:xfrm>
              <a:off x="6061103" y="1127928"/>
              <a:ext cx="5485273" cy="5549147"/>
            </a:xfrm>
            <a:prstGeom prst="rect">
              <a:avLst/>
            </a:prstGeom>
            <a:noFill/>
            <a:ln>
              <a:solidFill>
                <a:srgbClr val="8AF1E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Picture 1">
              <a:extLst>
                <a:ext uri="{FF2B5EF4-FFF2-40B4-BE49-F238E27FC236}">
                  <a16:creationId xmlns:a16="http://schemas.microsoft.com/office/drawing/2014/main" id="{9C31F735-CEDF-080D-8B93-2C0045FA85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9440" y="2805383"/>
              <a:ext cx="1735637" cy="11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">
              <a:extLst>
                <a:ext uri="{FF2B5EF4-FFF2-40B4-BE49-F238E27FC236}">
                  <a16:creationId xmlns:a16="http://schemas.microsoft.com/office/drawing/2014/main" id="{7253229B-F198-CA6F-D91B-7AC97EF3FC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9440" y="1506496"/>
              <a:ext cx="1735637" cy="11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6B08F725-ED0F-567C-5FD2-C738025943DC}"/>
                </a:ext>
              </a:extLst>
            </p:cNvPr>
            <p:cNvSpPr txBox="1"/>
            <p:nvPr/>
          </p:nvSpPr>
          <p:spPr>
            <a:xfrm>
              <a:off x="8125648" y="1070600"/>
              <a:ext cx="14117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000" dirty="0">
                  <a:ln w="22225">
                    <a:noFill/>
                    <a:prstDash val="solid"/>
                  </a:ln>
                  <a:solidFill>
                    <a:schemeClr val="tx1"/>
                  </a:solidFill>
                </a:rPr>
                <a:t>Fine Grain</a:t>
              </a:r>
              <a:endParaRPr lang="zh-CN" altLang="en-US" sz="2000" dirty="0">
                <a:ln w="22225">
                  <a:noFill/>
                  <a:prstDash val="solid"/>
                </a:ln>
                <a:solidFill>
                  <a:schemeClr val="tx1"/>
                </a:solidFill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4BD761D6-483F-8413-A83A-5A573BB5C131}"/>
                </a:ext>
              </a:extLst>
            </p:cNvPr>
            <p:cNvSpPr txBox="1"/>
            <p:nvPr/>
          </p:nvSpPr>
          <p:spPr>
            <a:xfrm>
              <a:off x="5981635" y="1845141"/>
              <a:ext cx="2088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800" dirty="0">
                  <a:ln w="22225">
                    <a:noFill/>
                    <a:prstDash val="solid"/>
                  </a:ln>
                  <a:solidFill>
                    <a:schemeClr val="tx1"/>
                  </a:solidFill>
                </a:rPr>
                <a:t>BCP 1 min</a:t>
              </a:r>
              <a:endParaRPr lang="zh-CN" altLang="en-US" sz="1800" dirty="0">
                <a:ln w="22225">
                  <a:noFill/>
                  <a:prstDash val="solid"/>
                </a:ln>
                <a:solidFill>
                  <a:schemeClr val="tx1"/>
                </a:solidFill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D66001B4-A175-7131-A2D8-5EF293E77F49}"/>
                </a:ext>
              </a:extLst>
            </p:cNvPr>
            <p:cNvSpPr txBox="1"/>
            <p:nvPr/>
          </p:nvSpPr>
          <p:spPr>
            <a:xfrm>
              <a:off x="5981635" y="2915638"/>
              <a:ext cx="2088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800" dirty="0">
                  <a:ln w="22225">
                    <a:noFill/>
                    <a:prstDash val="solid"/>
                  </a:ln>
                  <a:solidFill>
                    <a:schemeClr val="tx1"/>
                  </a:solidFill>
                </a:rPr>
                <a:t>BCP 1 min + 650</a:t>
              </a:r>
              <a:r>
                <a:rPr lang="zh-CN" altLang="en-US" sz="1800" dirty="0">
                  <a:ln w="22225">
                    <a:noFill/>
                    <a:prstDash val="solid"/>
                  </a:ln>
                  <a:solidFill>
                    <a:schemeClr val="tx1"/>
                  </a:solidFill>
                </a:rPr>
                <a:t>℃ </a:t>
              </a:r>
              <a:r>
                <a:rPr lang="en-US" altLang="zh-CN" sz="1800" dirty="0">
                  <a:ln w="22225">
                    <a:noFill/>
                    <a:prstDash val="solid"/>
                  </a:ln>
                  <a:solidFill>
                    <a:schemeClr val="tx1"/>
                  </a:solidFill>
                </a:rPr>
                <a:t>10 h</a:t>
              </a:r>
              <a:endParaRPr lang="zh-CN" altLang="en-US" sz="1800" dirty="0">
                <a:ln w="22225">
                  <a:noFill/>
                  <a:prstDash val="solid"/>
                </a:ln>
                <a:solidFill>
                  <a:schemeClr val="tx1"/>
                </a:solidFill>
              </a:endParaRPr>
            </a:p>
          </p:txBody>
        </p:sp>
        <p:pic>
          <p:nvPicPr>
            <p:cNvPr id="14" name="Picture 1">
              <a:extLst>
                <a:ext uri="{FF2B5EF4-FFF2-40B4-BE49-F238E27FC236}">
                  <a16:creationId xmlns:a16="http://schemas.microsoft.com/office/drawing/2014/main" id="{E3FA9895-A919-9882-1DA7-A61A2A9D1A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9440" y="4104270"/>
              <a:ext cx="1735637" cy="11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">
              <a:extLst>
                <a:ext uri="{FF2B5EF4-FFF2-40B4-BE49-F238E27FC236}">
                  <a16:creationId xmlns:a16="http://schemas.microsoft.com/office/drawing/2014/main" id="{A8E249C4-C7F1-1562-8832-2BCC6F0DE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9440" y="5403156"/>
              <a:ext cx="1735637" cy="11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5CE5B05E-C3F9-858E-38B7-EF1D35797695}"/>
                </a:ext>
              </a:extLst>
            </p:cNvPr>
            <p:cNvSpPr txBox="1"/>
            <p:nvPr/>
          </p:nvSpPr>
          <p:spPr>
            <a:xfrm>
              <a:off x="5981635" y="4293911"/>
              <a:ext cx="2088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800" dirty="0">
                  <a:ln w="22225">
                    <a:noFill/>
                    <a:prstDash val="solid"/>
                  </a:ln>
                  <a:solidFill>
                    <a:schemeClr val="tx1"/>
                  </a:solidFill>
                </a:rPr>
                <a:t>H</a:t>
              </a:r>
              <a:r>
                <a:rPr lang="en-US" altLang="zh-CN" sz="1800" baseline="-25000" dirty="0">
                  <a:ln w="22225">
                    <a:noFill/>
                    <a:prstDash val="solid"/>
                  </a:ln>
                  <a:solidFill>
                    <a:schemeClr val="tx1"/>
                  </a:solidFill>
                </a:rPr>
                <a:t>2</a:t>
              </a:r>
              <a:r>
                <a:rPr lang="en-US" altLang="zh-CN" sz="1800" dirty="0">
                  <a:ln w="22225">
                    <a:noFill/>
                    <a:prstDash val="solid"/>
                  </a:ln>
                  <a:solidFill>
                    <a:schemeClr val="tx1"/>
                  </a:solidFill>
                </a:rPr>
                <a:t>O</a:t>
              </a:r>
              <a:r>
                <a:rPr lang="en-US" altLang="zh-CN" sz="1800" baseline="-25000" dirty="0">
                  <a:ln w="22225">
                    <a:noFill/>
                    <a:prstDash val="solid"/>
                  </a:ln>
                  <a:solidFill>
                    <a:schemeClr val="tx1"/>
                  </a:solidFill>
                </a:rPr>
                <a:t>2</a:t>
              </a:r>
              <a:r>
                <a:rPr lang="en-US" altLang="zh-CN" sz="1800" dirty="0">
                  <a:ln w="22225">
                    <a:noFill/>
                    <a:prstDash val="solid"/>
                  </a:ln>
                  <a:solidFill>
                    <a:schemeClr val="tx1"/>
                  </a:solidFill>
                </a:rPr>
                <a:t> BCP 1 min</a:t>
              </a:r>
            </a:p>
            <a:p>
              <a:pPr algn="ctr"/>
              <a:r>
                <a:rPr lang="en-US" altLang="zh-CN" sz="1800" dirty="0">
                  <a:ln w="22225">
                    <a:noFill/>
                    <a:prstDash val="solid"/>
                  </a:ln>
                  <a:solidFill>
                    <a:schemeClr val="tx1"/>
                  </a:solidFill>
                </a:rPr>
                <a:t>(more oxidized)</a:t>
              </a:r>
              <a:endParaRPr lang="zh-CN" altLang="en-US" sz="1800" dirty="0">
                <a:ln w="22225">
                  <a:noFill/>
                  <a:prstDash val="solid"/>
                </a:ln>
                <a:solidFill>
                  <a:schemeClr val="tx1"/>
                </a:solidFill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43EB8DF9-0AE0-36B7-A692-F4A94C19A109}"/>
                </a:ext>
              </a:extLst>
            </p:cNvPr>
            <p:cNvSpPr txBox="1"/>
            <p:nvPr/>
          </p:nvSpPr>
          <p:spPr>
            <a:xfrm>
              <a:off x="5981635" y="5364408"/>
              <a:ext cx="2088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800" dirty="0">
                  <a:ln w="22225">
                    <a:noFill/>
                    <a:prstDash val="solid"/>
                  </a:ln>
                  <a:solidFill>
                    <a:schemeClr val="tx1"/>
                  </a:solidFill>
                </a:rPr>
                <a:t>H</a:t>
              </a:r>
              <a:r>
                <a:rPr lang="en-US" altLang="zh-CN" sz="1800" baseline="-25000" dirty="0">
                  <a:ln w="22225">
                    <a:noFill/>
                    <a:prstDash val="solid"/>
                  </a:ln>
                  <a:solidFill>
                    <a:schemeClr val="tx1"/>
                  </a:solidFill>
                </a:rPr>
                <a:t>2</a:t>
              </a:r>
              <a:r>
                <a:rPr lang="en-US" altLang="zh-CN" sz="1800" dirty="0">
                  <a:ln w="22225">
                    <a:noFill/>
                    <a:prstDash val="solid"/>
                  </a:ln>
                  <a:solidFill>
                    <a:schemeClr val="tx1"/>
                  </a:solidFill>
                </a:rPr>
                <a:t>O</a:t>
              </a:r>
              <a:r>
                <a:rPr lang="en-US" altLang="zh-CN" sz="1800" baseline="-25000" dirty="0">
                  <a:ln w="22225">
                    <a:noFill/>
                    <a:prstDash val="solid"/>
                  </a:ln>
                  <a:solidFill>
                    <a:schemeClr val="tx1"/>
                  </a:solidFill>
                </a:rPr>
                <a:t>2</a:t>
              </a:r>
              <a:r>
                <a:rPr lang="en-US" altLang="zh-CN" sz="1800" dirty="0">
                  <a:ln w="22225">
                    <a:noFill/>
                    <a:prstDash val="solid"/>
                  </a:ln>
                  <a:solidFill>
                    <a:schemeClr val="tx1"/>
                  </a:solidFill>
                </a:rPr>
                <a:t> BCP 1 min + 650</a:t>
              </a:r>
              <a:r>
                <a:rPr lang="zh-CN" altLang="en-US" sz="1800" dirty="0">
                  <a:ln w="22225">
                    <a:noFill/>
                    <a:prstDash val="solid"/>
                  </a:ln>
                  <a:solidFill>
                    <a:schemeClr val="tx1"/>
                  </a:solidFill>
                </a:rPr>
                <a:t>℃ </a:t>
              </a:r>
              <a:r>
                <a:rPr lang="en-US" altLang="zh-CN" sz="1800" dirty="0">
                  <a:ln w="22225">
                    <a:noFill/>
                    <a:prstDash val="solid"/>
                  </a:ln>
                  <a:solidFill>
                    <a:schemeClr val="tx1"/>
                  </a:solidFill>
                </a:rPr>
                <a:t>10 h</a:t>
              </a:r>
              <a:endParaRPr lang="zh-CN" altLang="en-US" sz="1800" dirty="0">
                <a:ln w="22225">
                  <a:noFill/>
                  <a:prstDash val="solid"/>
                </a:ln>
                <a:solidFill>
                  <a:schemeClr val="tx1"/>
                </a:solidFill>
              </a:endParaRPr>
            </a:p>
          </p:txBody>
        </p:sp>
        <p:pic>
          <p:nvPicPr>
            <p:cNvPr id="18" name="Picture 1">
              <a:extLst>
                <a:ext uri="{FF2B5EF4-FFF2-40B4-BE49-F238E27FC236}">
                  <a16:creationId xmlns:a16="http://schemas.microsoft.com/office/drawing/2014/main" id="{1B897F53-2119-0062-FF9B-4BFDB801B174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67162" y="5337322"/>
              <a:ext cx="1764000" cy="11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">
              <a:extLst>
                <a:ext uri="{FF2B5EF4-FFF2-40B4-BE49-F238E27FC236}">
                  <a16:creationId xmlns:a16="http://schemas.microsoft.com/office/drawing/2014/main" id="{FC8A1A19-F37B-C4A2-50E8-DD6D1703EB4F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67162" y="1455292"/>
              <a:ext cx="1764000" cy="11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">
              <a:extLst>
                <a:ext uri="{FF2B5EF4-FFF2-40B4-BE49-F238E27FC236}">
                  <a16:creationId xmlns:a16="http://schemas.microsoft.com/office/drawing/2014/main" id="{E519938E-D0C4-E22B-802C-61B0F55A712C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67162" y="2761494"/>
              <a:ext cx="1764000" cy="11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">
              <a:extLst>
                <a:ext uri="{FF2B5EF4-FFF2-40B4-BE49-F238E27FC236}">
                  <a16:creationId xmlns:a16="http://schemas.microsoft.com/office/drawing/2014/main" id="{B0CB9552-0520-607C-0A70-D88231E2623A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67162" y="4060381"/>
              <a:ext cx="1764000" cy="11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5952D4CB-3619-D10B-E8B6-9FDB4816FB4F}"/>
                </a:ext>
              </a:extLst>
            </p:cNvPr>
            <p:cNvSpPr txBox="1"/>
            <p:nvPr/>
          </p:nvSpPr>
          <p:spPr>
            <a:xfrm>
              <a:off x="9755628" y="1070600"/>
              <a:ext cx="1764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000" dirty="0">
                  <a:ln w="22225">
                    <a:noFill/>
                    <a:prstDash val="solid"/>
                  </a:ln>
                  <a:solidFill>
                    <a:schemeClr val="tx1"/>
                  </a:solidFill>
                </a:rPr>
                <a:t>Single Crystal</a:t>
              </a:r>
              <a:endParaRPr lang="zh-CN" altLang="en-US" sz="2000" dirty="0">
                <a:ln w="22225">
                  <a:noFill/>
                  <a:prstDash val="solid"/>
                </a:ln>
                <a:solidFill>
                  <a:schemeClr val="tx1"/>
                </a:solidFill>
              </a:endParaRPr>
            </a:p>
          </p:txBody>
        </p:sp>
      </p:grpSp>
      <p:sp>
        <p:nvSpPr>
          <p:cNvPr id="25" name="Slide Number Placeholder 9">
            <a:extLst>
              <a:ext uri="{FF2B5EF4-FFF2-40B4-BE49-F238E27FC236}">
                <a16:creationId xmlns:a16="http://schemas.microsoft.com/office/drawing/2014/main" id="{2E069A3C-12A3-C40D-D5DD-BA0AB7F260BD}"/>
              </a:ext>
            </a:extLst>
          </p:cNvPr>
          <p:cNvSpPr txBox="1">
            <a:spLocks/>
          </p:cNvSpPr>
          <p:nvPr/>
        </p:nvSpPr>
        <p:spPr>
          <a:xfrm>
            <a:off x="904464" y="6428035"/>
            <a:ext cx="10383067" cy="425348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dirty="0">
                <a:latin typeface="+mj-lt"/>
                <a:ea typeface="等线 Light" panose="02010600030101010101" pitchFamily="2" charset="-122"/>
              </a:rPr>
              <a:t>Didi Luo, </a:t>
            </a:r>
            <a:r>
              <a:rPr lang="en-US" altLang="zh-CN" sz="1400" i="1" dirty="0">
                <a:latin typeface="+mj-lt"/>
                <a:ea typeface="等线 Light" panose="02010600030101010101" pitchFamily="2" charset="-122"/>
              </a:rPr>
              <a:t>The Origin of Medium-Temperature Baking Efficacy: Formation and Role of an Ordered Oxide Template</a:t>
            </a:r>
            <a:r>
              <a:rPr lang="en-US" altLang="zh-CN" sz="1400" dirty="0">
                <a:latin typeface="+mj-lt"/>
                <a:ea typeface="等线 Light" panose="02010600030101010101" pitchFamily="2" charset="-122"/>
              </a:rPr>
              <a:t>, TTC 2026, Paris</a:t>
            </a:r>
            <a:endParaRPr lang="zh-CN" altLang="en-US" sz="1400" dirty="0">
              <a:latin typeface="+mj-lt"/>
              <a:ea typeface="等线 Light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99342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CCA991-9CC6-B3A6-4254-73BB78140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EDA0F6-EB8B-175C-3CB2-F36786F6A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Conclusion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AB1C582-A039-F78A-8FCC-A17C508E2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999" y="1014746"/>
            <a:ext cx="6607939" cy="5162217"/>
          </a:xfrm>
        </p:spPr>
        <p:txBody>
          <a:bodyPr>
            <a:normAutofit lnSpcReduction="10000"/>
          </a:bodyPr>
          <a:lstStyle/>
          <a:p>
            <a:r>
              <a:rPr lang="en-US" altLang="zh-CN" dirty="0"/>
              <a:t>Phenomena: The oxide layer thickness saturates and becomes more ordered </a:t>
            </a:r>
            <a:r>
              <a:rPr lang="en-US" altLang="zh-CN"/>
              <a:t>during heating, </a:t>
            </a:r>
            <a:r>
              <a:rPr lang="en-US" altLang="zh-CN" dirty="0"/>
              <a:t>b</a:t>
            </a:r>
            <a:r>
              <a:rPr lang="en-US" altLang="zh-CN"/>
              <a:t>aking </a:t>
            </a:r>
            <a:r>
              <a:rPr lang="en-US" altLang="zh-CN" dirty="0"/>
              <a:t>at 350°C yields an ordered final oxide layer.</a:t>
            </a:r>
          </a:p>
          <a:p>
            <a:r>
              <a:rPr lang="en-US" altLang="zh-CN" dirty="0"/>
              <a:t>Assumption: </a:t>
            </a:r>
            <a:r>
              <a:rPr lang="en-US" altLang="zh-CN" b="1" dirty="0"/>
              <a:t>proximity effect</a:t>
            </a:r>
            <a:r>
              <a:rPr lang="en-US" altLang="zh-CN" dirty="0"/>
              <a:t> enhances the cavity performance and/or the ordered outer wall reduces the </a:t>
            </a:r>
            <a:r>
              <a:rPr lang="en-US" altLang="zh-CN" dirty="0" err="1"/>
              <a:t>Kapitza</a:t>
            </a:r>
            <a:r>
              <a:rPr lang="en-US" altLang="zh-CN" dirty="0"/>
              <a:t> resistance between Nb and helium</a:t>
            </a:r>
          </a:p>
          <a:p>
            <a:r>
              <a:rPr lang="en-US" altLang="zh-CN" dirty="0"/>
              <a:t>Next: First-principles calculations + Point-contact tunneling (PCT) spectroscopy </a:t>
            </a:r>
            <a:r>
              <a:rPr lang="zh-CN" altLang="en-US" dirty="0"/>
              <a:t>→ </a:t>
            </a:r>
            <a:r>
              <a:rPr lang="en-US" altLang="zh-CN" dirty="0"/>
              <a:t>superconducting energy gap, etc.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3D9E2CC-CE49-18CB-8489-1384C5988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702EF7-C079-4BB5-B0B1-217C77D6DA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UI Light"/>
                <a:ea typeface="等线 Light"/>
                <a:cs typeface="+mn-cs"/>
              </a:rPr>
              <a:pPr marL="0" marR="0" lvl="0" indent="0" algn="r" defTabSz="914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UI Light"/>
              <a:ea typeface="等线 Light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6B1BC6B-FA12-319E-70E7-F16A2F7F6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2125" y="2025543"/>
            <a:ext cx="3225800" cy="21888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3F7CC692-2135-1055-0A20-DD05EF797B9E}"/>
                  </a:ext>
                </a:extLst>
              </p:cNvPr>
              <p:cNvSpPr txBox="1"/>
              <p:nvPr/>
            </p:nvSpPr>
            <p:spPr>
              <a:xfrm>
                <a:off x="7544923" y="4512907"/>
                <a:ext cx="4374159" cy="998927"/>
              </a:xfrm>
              <a:prstGeom prst="roundRect">
                <a:avLst/>
              </a:prstGeom>
              <a:solidFill>
                <a:srgbClr val="DEEBF7">
                  <a:alpha val="40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l">
                  <a:spcBef>
                    <a:spcPts val="600"/>
                  </a:spcBef>
                  <a:buClrTx/>
                  <a:buSzTx/>
                  <a:buFontTx/>
                </a:pPr>
                <a:r>
                  <a:rPr lang="en-US" altLang="zh-CN" sz="1600" dirty="0">
                    <a:solidFill>
                      <a:schemeClr val="tx1"/>
                    </a:solidFill>
                    <a:latin typeface="+mn-ea"/>
                    <a:ea typeface="+mn-ea"/>
                    <a:cs typeface="Times New Roman" panose="02020603050405020304" pitchFamily="18" charset="0"/>
                  </a:rPr>
                  <a:t>Dynes</a:t>
                </a:r>
                <a:r>
                  <a:rPr lang="zh-CN" altLang="en-US" sz="1600" dirty="0">
                    <a:solidFill>
                      <a:schemeClr val="tx1"/>
                    </a:solidFill>
                    <a:latin typeface="+mn-ea"/>
                    <a:ea typeface="+mn-ea"/>
                  </a:rPr>
                  <a:t>：</a:t>
                </a:r>
                <a:endParaRPr lang="en-US" altLang="zh-CN" sz="1600" i="1" dirty="0">
                  <a:solidFill>
                    <a:schemeClr val="tx1"/>
                  </a:solidFill>
                  <a:latin typeface="+mn-ea"/>
                  <a:ea typeface="+mn-ea"/>
                  <a:cs typeface="Cambria Math" panose="02040503050406030204" pitchFamily="18" charset="0"/>
                </a:endParaRPr>
              </a:p>
              <a:p>
                <a:pPr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Cambria Math" panose="02040503050406030204" pitchFamily="18" charset="0"/>
                        </a:rPr>
                        <m:t>𝜌</m:t>
                      </m:r>
                      <m:r>
                        <a:rPr lang="en-US" altLang="zh-CN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Cambria Math" panose="02040503050406030204" pitchFamily="18" charset="0"/>
                        </a:rPr>
                        <m:t>(</m:t>
                      </m:r>
                      <m:r>
                        <a:rPr lang="en-US" altLang="zh-CN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Cambria Math" panose="02040503050406030204" pitchFamily="18" charset="0"/>
                        </a:rPr>
                        <m:t>𝐸</m:t>
                      </m:r>
                      <m:r>
                        <a:rPr lang="en-US" altLang="zh-CN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Cambria Math" panose="02040503050406030204" pitchFamily="18" charset="0"/>
                        </a:rPr>
                        <m:t>)=</m:t>
                      </m:r>
                      <m:r>
                        <a:rPr lang="en-US" altLang="zh-CN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Cambria Math" panose="02040503050406030204" pitchFamily="18" charset="0"/>
                        </a:rPr>
                        <m:t>𝑅𝑒</m:t>
                      </m:r>
                      <m:r>
                        <a:rPr lang="en-US" altLang="zh-CN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Cambria Math" panose="02040503050406030204" pitchFamily="18" charset="0"/>
                        </a:rPr>
                        <m:t>(</m:t>
                      </m:r>
                      <m:f>
                        <m:fPr>
                          <m:ctrlPr>
                            <a:rPr lang="en-US" altLang="zh-CN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altLang="zh-CN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CN" sz="1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+mn-ea"/>
                              <a:cs typeface="Cambria Math" panose="02040503050406030204" pitchFamily="18" charset="0"/>
                            </a:rPr>
                            <m:t>𝛤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altLang="zh-CN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CN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altLang="zh-CN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Cambria Math" panose="02040503050406030204" pitchFamily="18" charset="0"/>
                                    </a:rPr>
                                    <m:t>𝛤</m:t>
                                  </m:r>
                                  <m:r>
                                    <a:rPr lang="en-US" altLang="zh-CN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altLang="zh-CN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altLang="zh-CN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6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Cambria Math" panose="02040503050406030204" pitchFamily="18" charset="0"/>
                                    </a:rPr>
                                    <m:t>𝛥</m:t>
                                  </m:r>
                                </m:e>
                                <m:sup>
                                  <m:r>
                                    <a:rPr lang="en-US" altLang="zh-CN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en-US" altLang="zh-CN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+mn-ea"/>
                          <a:cs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1600" dirty="0">
                  <a:solidFill>
                    <a:schemeClr val="tx1"/>
                  </a:solidFill>
                  <a:uFillTx/>
                  <a:latin typeface="+mn-ea"/>
                  <a:ea typeface="+mn-ea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3F7CC692-2135-1055-0A20-DD05EF797B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4923" y="4512907"/>
                <a:ext cx="4374159" cy="998927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lide Number Placeholder 9">
            <a:extLst>
              <a:ext uri="{FF2B5EF4-FFF2-40B4-BE49-F238E27FC236}">
                <a16:creationId xmlns:a16="http://schemas.microsoft.com/office/drawing/2014/main" id="{CC79A17B-5942-014E-6951-FF1635686DCC}"/>
              </a:ext>
            </a:extLst>
          </p:cNvPr>
          <p:cNvSpPr txBox="1">
            <a:spLocks/>
          </p:cNvSpPr>
          <p:nvPr/>
        </p:nvSpPr>
        <p:spPr>
          <a:xfrm>
            <a:off x="904464" y="6428035"/>
            <a:ext cx="10383067" cy="425348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dirty="0">
                <a:latin typeface="+mj-lt"/>
                <a:ea typeface="等线 Light" panose="02010600030101010101" pitchFamily="2" charset="-122"/>
              </a:rPr>
              <a:t>Didi Luo, </a:t>
            </a:r>
            <a:r>
              <a:rPr lang="en-US" altLang="zh-CN" sz="1400" i="1" dirty="0">
                <a:latin typeface="+mj-lt"/>
                <a:ea typeface="等线 Light" panose="02010600030101010101" pitchFamily="2" charset="-122"/>
              </a:rPr>
              <a:t>The Origin of Medium-Temperature Baking Efficacy: Formation and Role of an Ordered Oxide Template</a:t>
            </a:r>
            <a:r>
              <a:rPr lang="en-US" altLang="zh-CN" sz="1400" dirty="0">
                <a:latin typeface="+mj-lt"/>
                <a:ea typeface="等线 Light" panose="02010600030101010101" pitchFamily="2" charset="-122"/>
              </a:rPr>
              <a:t>, TTC 2026, Paris</a:t>
            </a:r>
            <a:endParaRPr lang="zh-CN" altLang="en-US" sz="1400" dirty="0">
              <a:latin typeface="+mj-lt"/>
              <a:ea typeface="等线 Light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49043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08A4A-1778-4320-7911-416C58E50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FC5DAF2-3001-DFEA-861A-A570E7D63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702EF7-C079-4BB5-B0B1-217C77D6DA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UI Light"/>
                <a:ea typeface="等线 Light"/>
                <a:cs typeface="+mn-cs"/>
              </a:rPr>
              <a:pPr marL="0" marR="0" lvl="0" indent="0" algn="r" defTabSz="914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UI Light"/>
              <a:ea typeface="等线 Light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FD2AAA3F-A068-F2A2-C4B3-F8B3E8D068C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709738"/>
            <a:ext cx="10515600" cy="2852737"/>
          </a:xfrm>
        </p:spPr>
        <p:txBody>
          <a:bodyPr>
            <a:normAutofit/>
          </a:bodyPr>
          <a:lstStyle/>
          <a:p>
            <a:pPr algn="ctr"/>
            <a:r>
              <a:rPr lang="en-US" altLang="zh-CN" sz="6600" b="1" dirty="0"/>
              <a:t>Thank you! </a:t>
            </a:r>
            <a:endParaRPr lang="zh-CN" altLang="en-US" sz="6600" b="1" dirty="0">
              <a:solidFill>
                <a:srgbClr val="1147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480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AB286D-DBFC-980F-81F3-0987428EB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A71361D-A206-8060-F0D2-0EF180A17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999" y="1048505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CN" dirty="0"/>
              <a:t>Methods</a:t>
            </a:r>
          </a:p>
          <a:p>
            <a:pPr lvl="1"/>
            <a:r>
              <a:rPr lang="en-US" altLang="zh-CN" sz="2800" dirty="0"/>
              <a:t>HRTEM</a:t>
            </a:r>
          </a:p>
          <a:p>
            <a:pPr lvl="1"/>
            <a:r>
              <a:rPr lang="en-US" altLang="zh-CN" sz="2800" dirty="0"/>
              <a:t>In-situ Baking</a:t>
            </a:r>
            <a:r>
              <a:rPr lang="en-US" altLang="zh-CN" sz="2800" dirty="0">
                <a:ea typeface="等线 Light" panose="02010600030101010101" pitchFamily="2" charset="-122"/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ea typeface="等线 Light" panose="02010600030101010101" pitchFamily="2" charset="-122"/>
              </a:rPr>
              <a:t>Results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ea typeface="等线 Light" panose="02010600030101010101" pitchFamily="2" charset="-122"/>
              </a:rPr>
              <a:t>Conclusion</a:t>
            </a:r>
            <a:endParaRPr lang="zh-CN" altLang="en-US" dirty="0">
              <a:ea typeface="等线 Light" panose="02010600030101010101" pitchFamily="2" charset="-122"/>
            </a:endParaRPr>
          </a:p>
        </p:txBody>
      </p:sp>
      <p:grpSp>
        <p:nvGrpSpPr>
          <p:cNvPr id="6" name="成组">
            <a:extLst>
              <a:ext uri="{FF2B5EF4-FFF2-40B4-BE49-F238E27FC236}">
                <a16:creationId xmlns:a16="http://schemas.microsoft.com/office/drawing/2014/main" id="{F1340FC9-D34B-ED12-ADBF-20D81B5B3556}"/>
              </a:ext>
            </a:extLst>
          </p:cNvPr>
          <p:cNvGrpSpPr/>
          <p:nvPr/>
        </p:nvGrpSpPr>
        <p:grpSpPr>
          <a:xfrm>
            <a:off x="51682" y="6364231"/>
            <a:ext cx="818083" cy="396645"/>
            <a:chOff x="0" y="0"/>
            <a:chExt cx="1636162" cy="793284"/>
          </a:xfrm>
        </p:grpSpPr>
        <p:pic>
          <p:nvPicPr>
            <p:cNvPr id="7" name="图像" descr="图像">
              <a:extLst>
                <a:ext uri="{FF2B5EF4-FFF2-40B4-BE49-F238E27FC236}">
                  <a16:creationId xmlns:a16="http://schemas.microsoft.com/office/drawing/2014/main" id="{1D1CA102-D8A1-A1CB-6BAF-FA14D0A5B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70801" y="-1"/>
              <a:ext cx="765362" cy="7932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图像" descr="图像">
              <a:extLst>
                <a:ext uri="{FF2B5EF4-FFF2-40B4-BE49-F238E27FC236}">
                  <a16:creationId xmlns:a16="http://schemas.microsoft.com/office/drawing/2014/main" id="{2AF34363-AA7D-40B4-5DF7-0D3FA01C5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-1"/>
              <a:ext cx="853277" cy="7932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CA614C16-1FBB-F14E-673F-3D00ABB8C7B0}"/>
              </a:ext>
            </a:extLst>
          </p:cNvPr>
          <p:cNvSpPr txBox="1">
            <a:spLocks/>
          </p:cNvSpPr>
          <p:nvPr/>
        </p:nvSpPr>
        <p:spPr>
          <a:xfrm>
            <a:off x="904464" y="6428035"/>
            <a:ext cx="10383067" cy="425348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dirty="0">
                <a:latin typeface="+mj-lt"/>
                <a:ea typeface="等线 Light" panose="02010600030101010101" pitchFamily="2" charset="-122"/>
              </a:rPr>
              <a:t>Didi Luo, </a:t>
            </a:r>
            <a:r>
              <a:rPr lang="en-US" altLang="zh-CN" sz="1400" i="1" dirty="0">
                <a:latin typeface="+mj-lt"/>
                <a:ea typeface="等线 Light" panose="02010600030101010101" pitchFamily="2" charset="-122"/>
              </a:rPr>
              <a:t>The Origin of Medium-Temperature Baking Efficacy: Formation and Role of an Ordered Oxide Template</a:t>
            </a:r>
            <a:r>
              <a:rPr lang="en-US" altLang="zh-CN" sz="1400" dirty="0">
                <a:latin typeface="+mj-lt"/>
                <a:ea typeface="等线 Light" panose="02010600030101010101" pitchFamily="2" charset="-122"/>
              </a:rPr>
              <a:t>, TTC 2026, Paris</a:t>
            </a:r>
            <a:endParaRPr lang="zh-CN" altLang="en-US" sz="1400" dirty="0">
              <a:latin typeface="+mj-lt"/>
              <a:ea typeface="等线 Light" panose="02010600030101010101" pitchFamily="2" charset="-122"/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7A95BEA3-DFEE-37AD-E66E-D2C7716D2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8938" y="6355731"/>
            <a:ext cx="2743200" cy="365125"/>
          </a:xfrm>
        </p:spPr>
        <p:txBody>
          <a:bodyPr/>
          <a:lstStyle/>
          <a:p>
            <a:pPr marL="0" marR="0" lvl="0" indent="0" algn="r" defTabSz="914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702EF7-C079-4BB5-B0B1-217C77D6DA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UI Light"/>
                <a:ea typeface="等线 Light"/>
                <a:cs typeface="+mn-cs"/>
              </a:rPr>
              <a:pPr marL="0" marR="0" lvl="0" indent="0" algn="r" defTabSz="914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UI Light"/>
              <a:ea typeface="等线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1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93"/>
    </mc:Choice>
    <mc:Fallback xmlns="">
      <p:transition advTm="1193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5852F1-9FD8-9904-E1C5-FAC408C3E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Comparison of Methods</a:t>
            </a:r>
            <a:endParaRPr lang="zh-CN" altLang="en-US" dirty="0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4FA1B790-9343-FA1F-4DFB-00AC5BC5C7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9285729"/>
              </p:ext>
            </p:extLst>
          </p:nvPr>
        </p:nvGraphicFramePr>
        <p:xfrm>
          <a:off x="253496" y="1083526"/>
          <a:ext cx="11938503" cy="4756565"/>
        </p:xfrm>
        <a:graphic>
          <a:graphicData uri="http://schemas.openxmlformats.org/drawingml/2006/table">
            <a:tbl>
              <a:tblPr/>
              <a:tblGrid>
                <a:gridCol w="2859587">
                  <a:extLst>
                    <a:ext uri="{9D8B030D-6E8A-4147-A177-3AD203B41FA5}">
                      <a16:colId xmlns:a16="http://schemas.microsoft.com/office/drawing/2014/main" val="2609192085"/>
                    </a:ext>
                  </a:extLst>
                </a:gridCol>
                <a:gridCol w="2454825">
                  <a:extLst>
                    <a:ext uri="{9D8B030D-6E8A-4147-A177-3AD203B41FA5}">
                      <a16:colId xmlns:a16="http://schemas.microsoft.com/office/drawing/2014/main" val="1851541809"/>
                    </a:ext>
                  </a:extLst>
                </a:gridCol>
                <a:gridCol w="6624091">
                  <a:extLst>
                    <a:ext uri="{9D8B030D-6E8A-4147-A177-3AD203B41FA5}">
                      <a16:colId xmlns:a16="http://schemas.microsoft.com/office/drawing/2014/main" val="1526473904"/>
                    </a:ext>
                  </a:extLst>
                </a:gridCol>
              </a:tblGrid>
              <a:tr h="54036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dirty="0">
                          <a:effectLst/>
                          <a:latin typeface="+mn-ea"/>
                          <a:ea typeface="+mn-ea"/>
                        </a:rPr>
                        <a:t>​​Characterization Method​​</a:t>
                      </a:r>
                    </a:p>
                  </a:txBody>
                  <a:tcPr marL="36759" marR="36759" marT="27569" marB="27569" anchor="ctr">
                    <a:lnL>
                      <a:noFill/>
                    </a:lnL>
                    <a:lnR w="4233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4233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>
                          <a:effectLst/>
                          <a:latin typeface="+mn-ea"/>
                          <a:ea typeface="+mn-ea"/>
                        </a:rPr>
                        <a:t>​​Purpose​​</a:t>
                      </a:r>
                    </a:p>
                  </a:txBody>
                  <a:tcPr marL="36759" marR="36759" marT="27569" marB="27569" anchor="ctr">
                    <a:lnL w="4233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233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4233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>
                          <a:effectLst/>
                          <a:latin typeface="+mn-ea"/>
                          <a:ea typeface="+mn-ea"/>
                        </a:rPr>
                        <a:t>​​Critical Findings​​</a:t>
                      </a:r>
                    </a:p>
                  </a:txBody>
                  <a:tcPr marL="36759" marR="36759" marT="27569" marB="27569" anchor="ctr">
                    <a:lnL w="4233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233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4233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023990"/>
                  </a:ext>
                </a:extLst>
              </a:tr>
              <a:tr h="79908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dirty="0">
                          <a:effectLst/>
                          <a:latin typeface="+mn-ea"/>
                          <a:ea typeface="+mn-ea"/>
                        </a:rPr>
                        <a:t>​</a:t>
                      </a:r>
                      <a:r>
                        <a:rPr lang="fr-FR" sz="1800" b="1" dirty="0">
                          <a:effectLst/>
                          <a:latin typeface="+mn-ea"/>
                          <a:ea typeface="+mn-ea"/>
                        </a:rPr>
                        <a:t>​TEM (Transmission Electron Microscopy)​</a:t>
                      </a:r>
                      <a:r>
                        <a:rPr lang="fr-FR" sz="1800" dirty="0">
                          <a:effectLst/>
                          <a:latin typeface="+mn-ea"/>
                          <a:ea typeface="+mn-ea"/>
                        </a:rPr>
                        <a:t>​ [1]</a:t>
                      </a:r>
                    </a:p>
                  </a:txBody>
                  <a:tcPr marL="36759" marR="36759" marT="27569" marB="27569" anchor="ctr">
                    <a:lnL>
                      <a:noFill/>
                    </a:lnL>
                    <a:lnR w="4233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233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233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dirty="0">
                          <a:effectLst/>
                          <a:latin typeface="+mn-ea"/>
                          <a:ea typeface="+mn-ea"/>
                        </a:rPr>
                        <a:t>Analyze oxide layer evolution and carbide formation.</a:t>
                      </a:r>
                    </a:p>
                  </a:txBody>
                  <a:tcPr marL="36759" marR="36759" marT="27569" marB="27569" anchor="ctr">
                    <a:lnL w="4233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233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233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233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dirty="0" err="1">
                          <a:effectLst/>
                          <a:latin typeface="+mn-ea"/>
                          <a:ea typeface="+mn-ea"/>
                        </a:rPr>
                        <a:t>Nb₂O</a:t>
                      </a:r>
                      <a:r>
                        <a:rPr lang="en-US" sz="1800" dirty="0">
                          <a:effectLst/>
                          <a:latin typeface="+mn-ea"/>
                          <a:ea typeface="+mn-ea"/>
                        </a:rPr>
                        <a:t>₅ disappears above ​</a:t>
                      </a:r>
                      <a:r>
                        <a:rPr lang="en-US" sz="1800" b="1" dirty="0">
                          <a:effectLst/>
                          <a:latin typeface="+mn-ea"/>
                          <a:ea typeface="+mn-ea"/>
                        </a:rPr>
                        <a:t>​250°C​</a:t>
                      </a:r>
                      <a:r>
                        <a:rPr lang="en-US" sz="1800" dirty="0">
                          <a:effectLst/>
                          <a:latin typeface="+mn-ea"/>
                          <a:ea typeface="+mn-ea"/>
                        </a:rPr>
                        <a:t>​, replaced by ​</a:t>
                      </a:r>
                      <a:r>
                        <a:rPr lang="en-US" sz="1800" b="1" dirty="0">
                          <a:effectLst/>
                          <a:latin typeface="+mn-ea"/>
                          <a:ea typeface="+mn-ea"/>
                        </a:rPr>
                        <a:t>​5 nm </a:t>
                      </a:r>
                      <a:r>
                        <a:rPr lang="en-US" sz="1800" b="1" dirty="0" err="1">
                          <a:effectLst/>
                          <a:latin typeface="+mn-ea"/>
                          <a:ea typeface="+mn-ea"/>
                        </a:rPr>
                        <a:t>NbC</a:t>
                      </a:r>
                      <a:r>
                        <a:rPr lang="en-US" sz="1800" b="1" dirty="0">
                          <a:effectLst/>
                          <a:latin typeface="+mn-ea"/>
                          <a:ea typeface="+mn-ea"/>
                        </a:rPr>
                        <a:t> layer​</a:t>
                      </a:r>
                      <a:r>
                        <a:rPr lang="en-US" sz="1800" dirty="0">
                          <a:effectLst/>
                          <a:latin typeface="+mn-ea"/>
                          <a:ea typeface="+mn-ea"/>
                        </a:rPr>
                        <a:t>​</a:t>
                      </a:r>
                      <a:br>
                        <a:rPr lang="en-US" sz="1800" dirty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en-US" sz="1800" dirty="0">
                          <a:effectLst/>
                          <a:latin typeface="+mn-ea"/>
                          <a:ea typeface="+mn-ea"/>
                        </a:rPr>
                        <a:t>Surface roughness reduced by carbide formation </a:t>
                      </a:r>
                      <a:r>
                        <a:rPr lang="en-US" altLang="zh-CN" sz="1800" dirty="0">
                          <a:effectLst/>
                          <a:latin typeface="+mn-ea"/>
                          <a:ea typeface="+mn-ea"/>
                        </a:rPr>
                        <a:t>[1]</a:t>
                      </a:r>
                      <a:endParaRPr lang="en-US" sz="18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36759" marR="36759" marT="27569" marB="27569" anchor="ctr">
                    <a:lnL w="4233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233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233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233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9286106"/>
                  </a:ext>
                </a:extLst>
              </a:tr>
              <a:tr h="7990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dirty="0">
                          <a:effectLst/>
                          <a:latin typeface="+mn-ea"/>
                          <a:ea typeface="+mn-ea"/>
                        </a:rPr>
                        <a:t>​</a:t>
                      </a:r>
                      <a:r>
                        <a:rPr lang="en-US" sz="1800" b="1" dirty="0">
                          <a:effectLst/>
                          <a:latin typeface="+mn-ea"/>
                          <a:ea typeface="+mn-ea"/>
                        </a:rPr>
                        <a:t>​TOF-SIMS (Time-of-Flight Secondary Ion Mass Spectrometry)​</a:t>
                      </a:r>
                      <a:r>
                        <a:rPr lang="en-US" sz="1800" dirty="0">
                          <a:effectLst/>
                          <a:latin typeface="+mn-ea"/>
                          <a:ea typeface="+mn-ea"/>
                        </a:rPr>
                        <a:t>​ [1, 2, 5]</a:t>
                      </a:r>
                    </a:p>
                  </a:txBody>
                  <a:tcPr marL="36759" marR="36759" marT="27569" marB="27569" anchor="ctr">
                    <a:lnL>
                      <a:noFill/>
                    </a:lnL>
                    <a:lnR w="4233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233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233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dirty="0">
                          <a:effectLst/>
                          <a:latin typeface="+mn-ea"/>
                          <a:ea typeface="+mn-ea"/>
                        </a:rPr>
                        <a:t>Study surface element &amp; compound,</a:t>
                      </a:r>
                      <a:r>
                        <a:rPr lang="zh-CN" altLang="en-US" sz="1800" dirty="0"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zh-CN" sz="1800" dirty="0">
                          <a:effectLst/>
                          <a:latin typeface="+mn-ea"/>
                          <a:ea typeface="+mn-ea"/>
                        </a:rPr>
                        <a:t>m</a:t>
                      </a:r>
                      <a:r>
                        <a:rPr lang="fr-FR" sz="1800" dirty="0">
                          <a:effectLst/>
                          <a:latin typeface="+mn-ea"/>
                          <a:ea typeface="+mn-ea"/>
                        </a:rPr>
                        <a:t>ap oxygen/hydrogen redistribution.</a:t>
                      </a:r>
                    </a:p>
                  </a:txBody>
                  <a:tcPr marL="36759" marR="36759" marT="27569" marB="27569" anchor="ctr">
                    <a:lnL w="4233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233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233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233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dirty="0">
                          <a:effectLst/>
                          <a:latin typeface="+mn-ea"/>
                          <a:ea typeface="+mn-ea"/>
                        </a:rPr>
                        <a:t>Oxygen diffusion depth ​</a:t>
                      </a:r>
                      <a:r>
                        <a:rPr lang="fr-FR" sz="1800" b="1" dirty="0">
                          <a:effectLst/>
                          <a:latin typeface="+mn-ea"/>
                          <a:ea typeface="+mn-ea"/>
                        </a:rPr>
                        <a:t>​~100 nm​</a:t>
                      </a:r>
                      <a:r>
                        <a:rPr lang="fr-FR" sz="1800" dirty="0">
                          <a:effectLst/>
                          <a:latin typeface="+mn-ea"/>
                          <a:ea typeface="+mn-ea"/>
                        </a:rPr>
                        <a:t>​ at 250–350°C [2]</a:t>
                      </a:r>
                      <a:br>
                        <a:rPr lang="fr-FR" sz="1800" dirty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fr-FR" sz="1800" dirty="0">
                          <a:effectLst/>
                          <a:latin typeface="+mn-ea"/>
                          <a:ea typeface="+mn-ea"/>
                        </a:rPr>
                        <a:t>Hydrogen concentration inversely correlates with oxygen doping [5]</a:t>
                      </a:r>
                    </a:p>
                  </a:txBody>
                  <a:tcPr marL="36759" marR="36759" marT="27569" marB="27569" anchor="ctr">
                    <a:lnL w="4233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233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233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233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826045"/>
                  </a:ext>
                </a:extLst>
              </a:tr>
              <a:tr h="79095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dirty="0">
                          <a:effectLst/>
                          <a:latin typeface="+mn-ea"/>
                          <a:ea typeface="+mn-ea"/>
                        </a:rPr>
                        <a:t>​</a:t>
                      </a:r>
                      <a:r>
                        <a:rPr lang="fr-FR" sz="1800" b="1" dirty="0">
                          <a:effectLst/>
                          <a:latin typeface="+mn-ea"/>
                          <a:ea typeface="+mn-ea"/>
                        </a:rPr>
                        <a:t>​XPS (X-ray Photoelectron Spectroscopy)​</a:t>
                      </a:r>
                      <a:r>
                        <a:rPr lang="fr-FR" sz="1800" dirty="0">
                          <a:effectLst/>
                          <a:latin typeface="+mn-ea"/>
                          <a:ea typeface="+mn-ea"/>
                        </a:rPr>
                        <a:t>​ [1, 4]</a:t>
                      </a:r>
                    </a:p>
                  </a:txBody>
                  <a:tcPr marL="36759" marR="36759" marT="27569" marB="27569" anchor="ctr">
                    <a:lnL>
                      <a:noFill/>
                    </a:lnL>
                    <a:lnR w="4233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233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233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dirty="0">
                          <a:effectLst/>
                          <a:latin typeface="+mn-ea"/>
                          <a:ea typeface="+mn-ea"/>
                        </a:rPr>
                        <a:t>Track surface chemical state changes.</a:t>
                      </a:r>
                    </a:p>
                  </a:txBody>
                  <a:tcPr marL="36759" marR="36759" marT="27569" marB="27569" anchor="ctr">
                    <a:lnL w="4233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233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233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233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dirty="0">
                          <a:effectLst/>
                          <a:latin typeface="+mn-ea"/>
                          <a:ea typeface="+mn-ea"/>
                        </a:rPr>
                        <a:t>Nb 3d peaks shift from ​</a:t>
                      </a:r>
                      <a:r>
                        <a:rPr lang="fr-FR" sz="1800" b="1" dirty="0">
                          <a:effectLst/>
                          <a:latin typeface="+mn-ea"/>
                          <a:ea typeface="+mn-ea"/>
                        </a:rPr>
                        <a:t>​207.2 eV​</a:t>
                      </a:r>
                      <a:r>
                        <a:rPr lang="fr-FR" sz="1800" dirty="0">
                          <a:effectLst/>
                          <a:latin typeface="+mn-ea"/>
                          <a:ea typeface="+mn-ea"/>
                        </a:rPr>
                        <a:t>​ (Nb₂O₅) to ​</a:t>
                      </a:r>
                      <a:r>
                        <a:rPr lang="fr-FR" sz="1800" b="1" dirty="0">
                          <a:effectLst/>
                          <a:latin typeface="+mn-ea"/>
                          <a:ea typeface="+mn-ea"/>
                        </a:rPr>
                        <a:t>​203.8 eV​</a:t>
                      </a:r>
                      <a:r>
                        <a:rPr lang="fr-FR" sz="1800" dirty="0">
                          <a:effectLst/>
                          <a:latin typeface="+mn-ea"/>
                          <a:ea typeface="+mn-ea"/>
                        </a:rPr>
                        <a:t>​ (NbC) </a:t>
                      </a:r>
                      <a:r>
                        <a:rPr lang="en-US" sz="1800" dirty="0">
                          <a:effectLst/>
                          <a:latin typeface="+mn-ea"/>
                          <a:ea typeface="+mn-ea"/>
                        </a:rPr>
                        <a:t>[1]</a:t>
                      </a:r>
                      <a:br>
                        <a:rPr lang="fr-FR" sz="1800" dirty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fr-FR" sz="1800" dirty="0">
                          <a:effectLst/>
                          <a:latin typeface="+mn-ea"/>
                          <a:ea typeface="+mn-ea"/>
                        </a:rPr>
                        <a:t>Fluorine signals correlate with accelerated oxygen diffusion [4]</a:t>
                      </a:r>
                    </a:p>
                  </a:txBody>
                  <a:tcPr marL="36759" marR="36759" marT="27569" marB="27569" anchor="ctr">
                    <a:lnL w="4233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233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233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233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5407891"/>
                  </a:ext>
                </a:extLst>
              </a:tr>
              <a:tr h="790954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dirty="0">
                          <a:effectLst/>
                          <a:latin typeface="+mn-ea"/>
                          <a:ea typeface="+mn-ea"/>
                        </a:rPr>
                        <a:t>​</a:t>
                      </a:r>
                      <a:r>
                        <a:rPr lang="fr-FR" sz="1800" b="1" dirty="0">
                          <a:effectLst/>
                          <a:latin typeface="+mn-ea"/>
                          <a:ea typeface="+mn-ea"/>
                        </a:rPr>
                        <a:t>​In Situ Synchrotron XPS​</a:t>
                      </a:r>
                      <a:r>
                        <a:rPr lang="fr-FR" sz="1800" dirty="0">
                          <a:effectLst/>
                          <a:latin typeface="+mn-ea"/>
                          <a:ea typeface="+mn-ea"/>
                        </a:rPr>
                        <a:t>​ [4]</a:t>
                      </a:r>
                    </a:p>
                  </a:txBody>
                  <a:tcPr marL="36759" marR="36759" marT="27569" marB="27569" anchor="ctr">
                    <a:lnL>
                      <a:noFill/>
                    </a:lnL>
                    <a:lnR w="4233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233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233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dirty="0">
                          <a:effectLst/>
                          <a:latin typeface="+mn-ea"/>
                          <a:ea typeface="+mn-ea"/>
                        </a:rPr>
                        <a:t>Real-time monitoring of oxide reduction.</a:t>
                      </a:r>
                    </a:p>
                  </a:txBody>
                  <a:tcPr marL="36759" marR="36759" marT="27569" marB="27569" anchor="ctr">
                    <a:lnL w="4233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233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233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233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+mn-ea"/>
                          <a:ea typeface="+mn-ea"/>
                        </a:rPr>
                        <a:t>Dynamic observation of </a:t>
                      </a:r>
                      <a:r>
                        <a:rPr lang="en-US" sz="1800" dirty="0" err="1">
                          <a:effectLst/>
                          <a:latin typeface="+mn-ea"/>
                          <a:ea typeface="+mn-ea"/>
                        </a:rPr>
                        <a:t>NbO</a:t>
                      </a:r>
                      <a:r>
                        <a:rPr lang="en-US" sz="1800" dirty="0">
                          <a:effectLst/>
                          <a:latin typeface="+mn-ea"/>
                          <a:ea typeface="+mn-ea"/>
                        </a:rPr>
                        <a:t>ₓ decomposition at ​</a:t>
                      </a:r>
                      <a:r>
                        <a:rPr lang="en-US" sz="1800" b="1" dirty="0">
                          <a:effectLst/>
                          <a:latin typeface="+mn-ea"/>
                          <a:ea typeface="+mn-ea"/>
                        </a:rPr>
                        <a:t>​300–400°C​</a:t>
                      </a:r>
                      <a:r>
                        <a:rPr lang="en-US" sz="1800" dirty="0">
                          <a:effectLst/>
                          <a:latin typeface="+mn-ea"/>
                          <a:ea typeface="+mn-ea"/>
                        </a:rPr>
                        <a:t>​ </a:t>
                      </a:r>
                      <a:r>
                        <a:rPr lang="en-US" altLang="zh-CN" sz="1800" dirty="0">
                          <a:effectLst/>
                          <a:latin typeface="+mn-ea"/>
                          <a:ea typeface="+mn-ea"/>
                        </a:rPr>
                        <a:t>[4]</a:t>
                      </a:r>
                      <a:br>
                        <a:rPr lang="en-US" sz="1800" dirty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en-US" sz="1800" dirty="0">
                          <a:effectLst/>
                          <a:latin typeface="+mn-ea"/>
                          <a:ea typeface="+mn-ea"/>
                        </a:rPr>
                        <a:t>Calculated oxygen diffusion activation energy: ​</a:t>
                      </a:r>
                      <a:r>
                        <a:rPr lang="en-US" sz="1800" b="1" dirty="0">
                          <a:effectLst/>
                          <a:latin typeface="+mn-ea"/>
                          <a:ea typeface="+mn-ea"/>
                        </a:rPr>
                        <a:t>​1.2 eV​</a:t>
                      </a:r>
                      <a:r>
                        <a:rPr lang="en-US" sz="1800" dirty="0">
                          <a:effectLst/>
                          <a:latin typeface="+mn-ea"/>
                          <a:ea typeface="+mn-ea"/>
                        </a:rPr>
                        <a:t>​.</a:t>
                      </a:r>
                    </a:p>
                  </a:txBody>
                  <a:tcPr marL="36759" marR="36759" marT="27569" marB="27569" anchor="ctr">
                    <a:lnL w="4233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233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233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233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7521501"/>
                  </a:ext>
                </a:extLst>
              </a:tr>
              <a:tr h="54944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dirty="0">
                          <a:effectLst/>
                          <a:latin typeface="+mn-ea"/>
                          <a:ea typeface="+mn-ea"/>
                        </a:rPr>
                        <a:t>​</a:t>
                      </a:r>
                      <a:r>
                        <a:rPr lang="fr-FR" sz="1800" b="1" dirty="0">
                          <a:effectLst/>
                          <a:latin typeface="+mn-ea"/>
                          <a:ea typeface="+mn-ea"/>
                        </a:rPr>
                        <a:t>​Flux Sensitivity Tests​</a:t>
                      </a:r>
                      <a:r>
                        <a:rPr lang="fr-FR" sz="1800" dirty="0">
                          <a:effectLst/>
                          <a:latin typeface="+mn-ea"/>
                          <a:ea typeface="+mn-ea"/>
                        </a:rPr>
                        <a:t>​ [2, 3]</a:t>
                      </a:r>
                    </a:p>
                  </a:txBody>
                  <a:tcPr marL="36759" marR="36759" marT="27569" marB="27569" anchor="ctr">
                    <a:lnL>
                      <a:noFill/>
                    </a:lnL>
                    <a:lnR w="4233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233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>
                          <a:effectLst/>
                          <a:latin typeface="+mn-ea"/>
                          <a:ea typeface="+mn-ea"/>
                        </a:rPr>
                        <a:t>Quantify magnetic flux trapping.</a:t>
                      </a:r>
                    </a:p>
                  </a:txBody>
                  <a:tcPr marL="36759" marR="36759" marT="27569" marB="27569" anchor="ctr">
                    <a:lnL w="4233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233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233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+mn-ea"/>
                          <a:ea typeface="+mn-ea"/>
                        </a:rPr>
                        <a:t>Peak flux sensitivity at ​</a:t>
                      </a:r>
                      <a:r>
                        <a:rPr lang="en-US" sz="1800" b="1" dirty="0">
                          <a:effectLst/>
                          <a:latin typeface="+mn-ea"/>
                          <a:ea typeface="+mn-ea"/>
                        </a:rPr>
                        <a:t>​250°C​</a:t>
                      </a:r>
                      <a:r>
                        <a:rPr lang="en-US" sz="1800" dirty="0">
                          <a:effectLst/>
                          <a:latin typeface="+mn-ea"/>
                          <a:ea typeface="+mn-ea"/>
                        </a:rPr>
                        <a:t>​ matches maximum oxygen concentration </a:t>
                      </a:r>
                      <a:r>
                        <a:rPr lang="en-US" altLang="zh-CN" sz="1800" dirty="0">
                          <a:effectLst/>
                          <a:latin typeface="+mn-ea"/>
                          <a:ea typeface="+mn-ea"/>
                        </a:rPr>
                        <a:t>[3]</a:t>
                      </a:r>
                    </a:p>
                  </a:txBody>
                  <a:tcPr marL="36759" marR="36759" marT="27569" marB="27569" anchor="ctr">
                    <a:lnL w="4233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233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233" cap="flat" cmpd="sng" algn="ctr">
                      <a:solidFill>
                        <a:srgbClr val="E0E0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4490948"/>
                  </a:ext>
                </a:extLst>
              </a:tr>
            </a:tbl>
          </a:graphicData>
        </a:graphic>
      </p:graphicFrame>
      <p:sp>
        <p:nvSpPr>
          <p:cNvPr id="11" name="文本框 10">
            <a:extLst>
              <a:ext uri="{FF2B5EF4-FFF2-40B4-BE49-F238E27FC236}">
                <a16:creationId xmlns:a16="http://schemas.microsoft.com/office/drawing/2014/main" id="{5D621459-70D1-370B-E9C4-BF1B97EA5C1F}"/>
              </a:ext>
            </a:extLst>
          </p:cNvPr>
          <p:cNvSpPr txBox="1"/>
          <p:nvPr/>
        </p:nvSpPr>
        <p:spPr>
          <a:xfrm>
            <a:off x="5570899" y="2489693"/>
            <a:ext cx="6367605" cy="1938992"/>
          </a:xfrm>
          <a:prstGeom prst="rect">
            <a:avLst/>
          </a:prstGeom>
          <a:solidFill>
            <a:srgbClr val="DFF7D7"/>
          </a:solidFill>
        </p:spPr>
        <p:txBody>
          <a:bodyPr wrap="square">
            <a:spAutoFit/>
          </a:bodyPr>
          <a:lstStyle/>
          <a:p>
            <a:r>
              <a:rPr lang="en-US" altLang="zh-CN" sz="2000" dirty="0"/>
              <a:t>Pro: p</a:t>
            </a:r>
            <a:r>
              <a:rPr lang="zh-CN" altLang="en-US" sz="2000" dirty="0"/>
              <a:t>recise, surface-sensitive elemental and molecular analysis with minimal damage under static conditions;</a:t>
            </a:r>
            <a:endParaRPr lang="en-US" altLang="zh-CN" sz="2000" dirty="0"/>
          </a:p>
          <a:p>
            <a:r>
              <a:rPr lang="en-US" altLang="zh-CN" sz="2000" dirty="0"/>
              <a:t>Con:</a:t>
            </a:r>
            <a:r>
              <a:rPr lang="zh-CN" altLang="en-US" sz="2000" dirty="0"/>
              <a:t> ion sputtering (e.g., Bi³⁺, Au⁺, or C₆₀⁻ primary ions) may induce electron transfer and potential chemical state alterations</a:t>
            </a:r>
            <a:r>
              <a:rPr lang="en-US" altLang="zh-CN" sz="2000" dirty="0"/>
              <a:t> ; no lattice information.</a:t>
            </a:r>
            <a:endParaRPr lang="zh-CN" altLang="en-US" sz="20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C5FDF63-7F8A-878F-57F6-87E9B1210F7B}"/>
              </a:ext>
            </a:extLst>
          </p:cNvPr>
          <p:cNvSpPr txBox="1"/>
          <p:nvPr/>
        </p:nvSpPr>
        <p:spPr>
          <a:xfrm>
            <a:off x="5570899" y="4438698"/>
            <a:ext cx="6367606" cy="1631216"/>
          </a:xfrm>
          <a:prstGeom prst="rect">
            <a:avLst/>
          </a:prstGeom>
          <a:solidFill>
            <a:srgbClr val="DFF7D7"/>
          </a:solidFill>
        </p:spPr>
        <p:txBody>
          <a:bodyPr wrap="square">
            <a:spAutoFit/>
          </a:bodyPr>
          <a:lstStyle/>
          <a:p>
            <a:r>
              <a:rPr lang="en-US" altLang="zh-CN" sz="2000" dirty="0"/>
              <a:t>Pro: accurate, non-destructive chemical state identification</a:t>
            </a:r>
          </a:p>
          <a:p>
            <a:r>
              <a:rPr lang="en-US" altLang="zh-CN" sz="2000" dirty="0"/>
              <a:t>Con: limited to a shallow analysis depth (~5-10 nm) due to the short escape depth of photoelectrons; no lattice information.</a:t>
            </a:r>
            <a:endParaRPr lang="zh-CN" altLang="en-US" sz="2000" dirty="0"/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F0FF8891-E041-E908-5CB6-42E313F14F25}"/>
              </a:ext>
            </a:extLst>
          </p:cNvPr>
          <p:cNvCxnSpPr>
            <a:cxnSpLocks/>
          </p:cNvCxnSpPr>
          <p:nvPr/>
        </p:nvCxnSpPr>
        <p:spPr>
          <a:xfrm>
            <a:off x="2982614" y="2719312"/>
            <a:ext cx="2512253" cy="182431"/>
          </a:xfrm>
          <a:prstGeom prst="straightConnector1">
            <a:avLst/>
          </a:prstGeom>
          <a:ln w="19050">
            <a:solidFill>
              <a:srgbClr val="49D3B9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524007F7-50B7-8654-FDED-CF4CDD0527D8}"/>
              </a:ext>
            </a:extLst>
          </p:cNvPr>
          <p:cNvCxnSpPr>
            <a:cxnSpLocks/>
          </p:cNvCxnSpPr>
          <p:nvPr/>
        </p:nvCxnSpPr>
        <p:spPr>
          <a:xfrm>
            <a:off x="2800040" y="3940018"/>
            <a:ext cx="2694827" cy="1048162"/>
          </a:xfrm>
          <a:prstGeom prst="straightConnector1">
            <a:avLst/>
          </a:prstGeom>
          <a:ln w="19050">
            <a:solidFill>
              <a:srgbClr val="49D3B9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CFC03D65-2573-DEC1-A479-607186AE28EA}"/>
              </a:ext>
            </a:extLst>
          </p:cNvPr>
          <p:cNvSpPr txBox="1"/>
          <p:nvPr/>
        </p:nvSpPr>
        <p:spPr>
          <a:xfrm>
            <a:off x="5570899" y="1644375"/>
            <a:ext cx="6621101" cy="707886"/>
          </a:xfrm>
          <a:prstGeom prst="rect">
            <a:avLst/>
          </a:prstGeom>
          <a:solidFill>
            <a:srgbClr val="DFF7D7"/>
          </a:solidFill>
        </p:spPr>
        <p:txBody>
          <a:bodyPr wrap="square">
            <a:spAutoFit/>
          </a:bodyPr>
          <a:lstStyle/>
          <a:p>
            <a:r>
              <a:rPr lang="en-US" altLang="zh-CN" sz="2000" dirty="0"/>
              <a:t>Can generally </a:t>
            </a:r>
            <a:r>
              <a:rPr lang="en-US" altLang="zh-CN" sz="2000" b="1" dirty="0"/>
              <a:t>characterize the crystalline structures in regions with thicknesses &lt; 100 nm</a:t>
            </a:r>
            <a:r>
              <a:rPr lang="en-US" altLang="zh-CN" sz="2000" dirty="0"/>
              <a:t>. </a:t>
            </a:r>
            <a:endParaRPr lang="zh-CN" altLang="en-US" sz="2000" dirty="0"/>
          </a:p>
        </p:txBody>
      </p: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35570641-9CFC-5654-DD2B-349994404C70}"/>
              </a:ext>
            </a:extLst>
          </p:cNvPr>
          <p:cNvCxnSpPr>
            <a:cxnSpLocks/>
          </p:cNvCxnSpPr>
          <p:nvPr/>
        </p:nvCxnSpPr>
        <p:spPr>
          <a:xfrm flipV="1">
            <a:off x="3064067" y="1863469"/>
            <a:ext cx="2512839" cy="212082"/>
          </a:xfrm>
          <a:prstGeom prst="straightConnector1">
            <a:avLst/>
          </a:prstGeom>
          <a:ln w="19050">
            <a:solidFill>
              <a:srgbClr val="49D3B9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1FAB05B-533F-8BCA-CE3C-17387733A20A}"/>
              </a:ext>
            </a:extLst>
          </p:cNvPr>
          <p:cNvSpPr txBox="1">
            <a:spLocks/>
          </p:cNvSpPr>
          <p:nvPr/>
        </p:nvSpPr>
        <p:spPr>
          <a:xfrm>
            <a:off x="904464" y="6428035"/>
            <a:ext cx="10383067" cy="425348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dirty="0">
                <a:latin typeface="+mj-lt"/>
                <a:ea typeface="等线 Light" panose="02010600030101010101" pitchFamily="2" charset="-122"/>
              </a:rPr>
              <a:t>Didi Luo, </a:t>
            </a:r>
            <a:r>
              <a:rPr lang="en-US" altLang="zh-CN" sz="1400" i="1" dirty="0">
                <a:latin typeface="+mj-lt"/>
                <a:ea typeface="等线 Light" panose="02010600030101010101" pitchFamily="2" charset="-122"/>
              </a:rPr>
              <a:t>The Origin of Medium-Temperature Baking Efficacy: Formation and Role of an Ordered Oxide Template</a:t>
            </a:r>
            <a:r>
              <a:rPr lang="en-US" altLang="zh-CN" sz="1400" dirty="0">
                <a:latin typeface="+mj-lt"/>
                <a:ea typeface="等线 Light" panose="02010600030101010101" pitchFamily="2" charset="-122"/>
              </a:rPr>
              <a:t>, TTC 2026, Paris</a:t>
            </a:r>
            <a:endParaRPr lang="zh-CN" altLang="en-US" sz="1400" dirty="0">
              <a:latin typeface="+mj-lt"/>
              <a:ea typeface="等线 Light" panose="02010600030101010101" pitchFamily="2" charset="-122"/>
            </a:endParaRPr>
          </a:p>
        </p:txBody>
      </p:sp>
      <p:sp>
        <p:nvSpPr>
          <p:cNvPr id="14" name="灯片编号占位符 3">
            <a:extLst>
              <a:ext uri="{FF2B5EF4-FFF2-40B4-BE49-F238E27FC236}">
                <a16:creationId xmlns:a16="http://schemas.microsoft.com/office/drawing/2014/main" id="{6503B295-FCBE-702E-268B-6173EB628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8938" y="6355731"/>
            <a:ext cx="2743200" cy="365125"/>
          </a:xfrm>
        </p:spPr>
        <p:txBody>
          <a:bodyPr/>
          <a:lstStyle/>
          <a:p>
            <a:pPr marL="0" marR="0" lvl="0" indent="0" algn="r" defTabSz="914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702EF7-C079-4BB5-B0B1-217C77D6DA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UI Light"/>
                <a:ea typeface="等线 Light"/>
                <a:cs typeface="+mn-cs"/>
              </a:rPr>
              <a:pPr marL="0" marR="0" lvl="0" indent="0" algn="r" defTabSz="914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UI Light"/>
              <a:ea typeface="等线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96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8B587-C24A-C6A4-743A-38D034425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C0B2DD20-FB28-EF3F-7F0F-5B2837EFC2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194" y="1185189"/>
            <a:ext cx="6315808" cy="5074938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C0C3E188-5465-5D85-F623-BD9DABAADAB5}"/>
              </a:ext>
            </a:extLst>
          </p:cNvPr>
          <p:cNvSpPr/>
          <p:nvPr/>
        </p:nvSpPr>
        <p:spPr>
          <a:xfrm>
            <a:off x="7521308" y="2271148"/>
            <a:ext cx="3958823" cy="2484000"/>
          </a:xfrm>
          <a:prstGeom prst="rect">
            <a:avLst/>
          </a:prstGeom>
          <a:noFill/>
          <a:ln w="57150" cap="flat">
            <a:solidFill>
              <a:srgbClr val="011993"/>
            </a:solidFill>
            <a:prstDash val="sysDot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53" name="成组">
            <a:extLst>
              <a:ext uri="{FF2B5EF4-FFF2-40B4-BE49-F238E27FC236}">
                <a16:creationId xmlns:a16="http://schemas.microsoft.com/office/drawing/2014/main" id="{99225DAE-2F98-859A-D925-7A53E80F3E87}"/>
              </a:ext>
            </a:extLst>
          </p:cNvPr>
          <p:cNvGrpSpPr/>
          <p:nvPr/>
        </p:nvGrpSpPr>
        <p:grpSpPr>
          <a:xfrm>
            <a:off x="136349" y="6067897"/>
            <a:ext cx="818083" cy="396645"/>
            <a:chOff x="0" y="0"/>
            <a:chExt cx="1636162" cy="793284"/>
          </a:xfrm>
        </p:grpSpPr>
        <p:pic>
          <p:nvPicPr>
            <p:cNvPr id="54" name="图像" descr="图像">
              <a:extLst>
                <a:ext uri="{FF2B5EF4-FFF2-40B4-BE49-F238E27FC236}">
                  <a16:creationId xmlns:a16="http://schemas.microsoft.com/office/drawing/2014/main" id="{6BDF4C63-68EB-F5DD-C903-6CEAE8119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70801" y="-1"/>
              <a:ext cx="765362" cy="7932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" name="图像" descr="图像">
              <a:extLst>
                <a:ext uri="{FF2B5EF4-FFF2-40B4-BE49-F238E27FC236}">
                  <a16:creationId xmlns:a16="http://schemas.microsoft.com/office/drawing/2014/main" id="{555820DE-C4CB-F715-5BDE-E8B881BB3B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-1"/>
              <a:ext cx="853277" cy="7932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" name="标题 3">
            <a:extLst>
              <a:ext uri="{FF2B5EF4-FFF2-40B4-BE49-F238E27FC236}">
                <a16:creationId xmlns:a16="http://schemas.microsoft.com/office/drawing/2014/main" id="{DD00318D-1F30-BCFA-637D-203100CBA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kern="1200" dirty="0">
                <a:solidFill>
                  <a:srgbClr val="114799"/>
                </a:solidFill>
                <a:effectLst/>
                <a:cs typeface="+mj-cs"/>
              </a:rPr>
              <a:t>Introduction of HR-TEM</a:t>
            </a:r>
            <a:endParaRPr lang="zh-CN" altLang="en-US" sz="5400" dirty="0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9F12B535-C9F1-B916-5237-F1652A5E116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40340" y="3213666"/>
            <a:ext cx="936009" cy="148466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35F4DC8-D0A3-551E-576C-89B583FED24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2131" y="4976438"/>
            <a:ext cx="1245317" cy="122817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0ABC3A2-533A-864A-B8F0-A6837C52888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0483" y="4959737"/>
            <a:ext cx="1215722" cy="121104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83DFC64-22B9-6876-8818-EFA1687B380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3537" y="3213666"/>
            <a:ext cx="965843" cy="149009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393E57A-0411-4E08-1699-EB7E5CB566F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8555" y="3213666"/>
            <a:ext cx="1417327" cy="148466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A34B6ED-9A83-7AAA-3096-3CFDC9D6A3B1}"/>
              </a:ext>
            </a:extLst>
          </p:cNvPr>
          <p:cNvSpPr txBox="1"/>
          <p:nvPr/>
        </p:nvSpPr>
        <p:spPr>
          <a:xfrm>
            <a:off x="7400064" y="2721102"/>
            <a:ext cx="1567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Single Crystal (selected area)</a:t>
            </a:r>
            <a:endParaRPr lang="zh-CN" altLang="en-US" sz="14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099AD0B-04CA-8D4F-AB4C-3ABD8675DF45}"/>
              </a:ext>
            </a:extLst>
          </p:cNvPr>
          <p:cNvSpPr txBox="1"/>
          <p:nvPr/>
        </p:nvSpPr>
        <p:spPr>
          <a:xfrm>
            <a:off x="8853307" y="2827151"/>
            <a:ext cx="15673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Polycrystalline</a:t>
            </a:r>
            <a:endParaRPr lang="zh-CN" altLang="en-US" sz="1400" dirty="0"/>
          </a:p>
        </p:txBody>
      </p:sp>
      <p:sp>
        <p:nvSpPr>
          <p:cNvPr id="11" name="文本框 6">
            <a:extLst>
              <a:ext uri="{FF2B5EF4-FFF2-40B4-BE49-F238E27FC236}">
                <a16:creationId xmlns:a16="http://schemas.microsoft.com/office/drawing/2014/main" id="{5A34B6ED-9A83-7AAA-3096-3CFDC9D6A3B1}"/>
              </a:ext>
            </a:extLst>
          </p:cNvPr>
          <p:cNvSpPr txBox="1"/>
          <p:nvPr/>
        </p:nvSpPr>
        <p:spPr>
          <a:xfrm>
            <a:off x="9982141" y="2827150"/>
            <a:ext cx="15673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2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16" algn="l" defTabSz="9142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2" algn="l" defTabSz="9142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48" algn="l" defTabSz="9142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63" algn="l" defTabSz="9142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79" algn="l" defTabSz="9142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95" algn="l" defTabSz="9142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11" algn="l" defTabSz="9142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27" algn="l" defTabSz="9142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dirty="0"/>
              <a:t>Amorphous</a:t>
            </a:r>
            <a:endParaRPr lang="zh-CN" altLang="en-US" sz="1400" dirty="0"/>
          </a:p>
        </p:txBody>
      </p:sp>
      <p:sp>
        <p:nvSpPr>
          <p:cNvPr id="12" name="文本框 6">
            <a:extLst>
              <a:ext uri="{FF2B5EF4-FFF2-40B4-BE49-F238E27FC236}">
                <a16:creationId xmlns:a16="http://schemas.microsoft.com/office/drawing/2014/main" id="{5A34B6ED-9A83-7AAA-3096-3CFDC9D6A3B1}"/>
              </a:ext>
            </a:extLst>
          </p:cNvPr>
          <p:cNvSpPr txBox="1"/>
          <p:nvPr/>
        </p:nvSpPr>
        <p:spPr>
          <a:xfrm>
            <a:off x="7623921" y="2338342"/>
            <a:ext cx="242601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2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16" algn="l" defTabSz="9142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2" algn="l" defTabSz="9142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48" algn="l" defTabSz="9142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63" algn="l" defTabSz="9142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79" algn="l" defTabSz="9142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95" algn="l" defTabSz="9142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11" algn="l" defTabSz="9142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27" algn="l" defTabSz="9142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Diffraction Patterns </a:t>
            </a:r>
            <a:endParaRPr lang="zh-CN" altLang="en-US" dirty="0"/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87E92A94-8048-B032-21CD-B180F0E280D3}"/>
              </a:ext>
            </a:extLst>
          </p:cNvPr>
          <p:cNvCxnSpPr>
            <a:cxnSpLocks/>
          </p:cNvCxnSpPr>
          <p:nvPr/>
        </p:nvCxnSpPr>
        <p:spPr>
          <a:xfrm flipV="1">
            <a:off x="4331860" y="5664199"/>
            <a:ext cx="4908480" cy="469690"/>
          </a:xfrm>
          <a:prstGeom prst="straightConnector1">
            <a:avLst/>
          </a:prstGeom>
          <a:ln w="28575">
            <a:solidFill>
              <a:srgbClr val="FF66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7BECB12A-E5DC-55A8-7614-1BA04F1091AC}"/>
              </a:ext>
            </a:extLst>
          </p:cNvPr>
          <p:cNvSpPr txBox="1"/>
          <p:nvPr/>
        </p:nvSpPr>
        <p:spPr>
          <a:xfrm>
            <a:off x="6474074" y="1009203"/>
            <a:ext cx="53877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tx1"/>
                </a:solidFill>
                <a:latin typeface="+mn-lt"/>
              </a:rPr>
              <a:t>High-Resolution </a:t>
            </a:r>
            <a:r>
              <a:rPr lang="en-US" altLang="zh-CN" sz="2000" b="1" dirty="0">
                <a:solidFill>
                  <a:schemeClr val="tx1"/>
                </a:solidFill>
                <a:latin typeface="+mn-lt"/>
              </a:rPr>
              <a:t>(&lt;0.1 nm) </a:t>
            </a:r>
            <a:r>
              <a:rPr lang="zh-CN" altLang="en-US" sz="2000" b="1" dirty="0">
                <a:solidFill>
                  <a:schemeClr val="tx1"/>
                </a:solidFill>
                <a:latin typeface="+mn-lt"/>
              </a:rPr>
              <a:t>Transmission Electron Microscopy </a:t>
            </a:r>
            <a:r>
              <a:rPr lang="en-US" altLang="zh-CN" sz="2000" b="1" dirty="0">
                <a:solidFill>
                  <a:schemeClr val="tx1"/>
                </a:solidFill>
                <a:latin typeface="+mn-lt"/>
              </a:rPr>
              <a:t>(HR-TEM)</a:t>
            </a:r>
          </a:p>
          <a:p>
            <a:r>
              <a:rPr lang="en-US" altLang="zh-CN" sz="2000" b="1" dirty="0">
                <a:solidFill>
                  <a:schemeClr val="tx1"/>
                </a:solidFill>
                <a:latin typeface="+mn-lt"/>
              </a:rPr>
              <a:t>Sample thickness &lt; 50 nm ~ </a:t>
            </a:r>
            <a:r>
              <a:rPr lang="el-GR" altLang="zh-CN" sz="2000" b="1" i="1" dirty="0">
                <a:solidFill>
                  <a:schemeClr val="tx1"/>
                </a:solidFill>
                <a:latin typeface="+mn-lt"/>
              </a:rPr>
              <a:t>λ</a:t>
            </a:r>
            <a:r>
              <a:rPr lang="en-US" altLang="zh-CN" sz="2000" b="1" i="1" baseline="-25000" dirty="0">
                <a:solidFill>
                  <a:schemeClr val="tx1"/>
                </a:solidFill>
                <a:latin typeface="+mn-lt"/>
              </a:rPr>
              <a:t>L  </a:t>
            </a:r>
            <a:r>
              <a:rPr lang="en-US" altLang="zh-CN" sz="2000" b="1" dirty="0">
                <a:solidFill>
                  <a:schemeClr val="tx1"/>
                </a:solidFill>
                <a:latin typeface="+mn-lt"/>
              </a:rPr>
              <a:t>of Nb</a:t>
            </a:r>
            <a:endParaRPr lang="zh-CN" altLang="en-US" sz="2000" b="1" i="1" baseline="-2500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8207AF58-29C0-5848-A2D5-47B8F7C2E97B}"/>
              </a:ext>
            </a:extLst>
          </p:cNvPr>
          <p:cNvCxnSpPr>
            <a:cxnSpLocks/>
          </p:cNvCxnSpPr>
          <p:nvPr/>
        </p:nvCxnSpPr>
        <p:spPr>
          <a:xfrm flipV="1">
            <a:off x="6051653" y="5442909"/>
            <a:ext cx="1720747" cy="231540"/>
          </a:xfrm>
          <a:prstGeom prst="straightConnector1">
            <a:avLst/>
          </a:prstGeom>
          <a:ln w="28575">
            <a:solidFill>
              <a:srgbClr val="FF66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2A70703C-7B7D-DC82-9B5A-397BD5C78C84}"/>
              </a:ext>
            </a:extLst>
          </p:cNvPr>
          <p:cNvSpPr txBox="1">
            <a:spLocks/>
          </p:cNvSpPr>
          <p:nvPr/>
        </p:nvSpPr>
        <p:spPr>
          <a:xfrm>
            <a:off x="904464" y="6428035"/>
            <a:ext cx="10383067" cy="425348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dirty="0">
                <a:latin typeface="+mj-lt"/>
                <a:ea typeface="等线 Light" panose="02010600030101010101" pitchFamily="2" charset="-122"/>
              </a:rPr>
              <a:t>Didi Luo, </a:t>
            </a:r>
            <a:r>
              <a:rPr lang="en-US" altLang="zh-CN" sz="1400" i="1" dirty="0">
                <a:latin typeface="+mj-lt"/>
                <a:ea typeface="等线 Light" panose="02010600030101010101" pitchFamily="2" charset="-122"/>
              </a:rPr>
              <a:t>The Origin of Medium-Temperature Baking Efficacy: Formation and Role of an Ordered Oxide Template</a:t>
            </a:r>
            <a:r>
              <a:rPr lang="en-US" altLang="zh-CN" sz="1400" dirty="0">
                <a:latin typeface="+mj-lt"/>
                <a:ea typeface="等线 Light" panose="02010600030101010101" pitchFamily="2" charset="-122"/>
              </a:rPr>
              <a:t>, TTC 2026, Paris</a:t>
            </a:r>
            <a:endParaRPr lang="zh-CN" altLang="en-US" sz="1400" dirty="0">
              <a:latin typeface="+mj-lt"/>
              <a:ea typeface="等线 Light" panose="02010600030101010101" pitchFamily="2" charset="-122"/>
            </a:endParaRPr>
          </a:p>
        </p:txBody>
      </p:sp>
      <p:sp>
        <p:nvSpPr>
          <p:cNvPr id="14" name="灯片编号占位符 3">
            <a:extLst>
              <a:ext uri="{FF2B5EF4-FFF2-40B4-BE49-F238E27FC236}">
                <a16:creationId xmlns:a16="http://schemas.microsoft.com/office/drawing/2014/main" id="{1C3DCFEB-A2DD-DAA8-AE2E-9AF82EFF5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8938" y="6355731"/>
            <a:ext cx="2743200" cy="365125"/>
          </a:xfrm>
        </p:spPr>
        <p:txBody>
          <a:bodyPr/>
          <a:lstStyle/>
          <a:p>
            <a:pPr marL="0" marR="0" lvl="0" indent="0" algn="r" defTabSz="914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702EF7-C079-4BB5-B0B1-217C77D6DA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UI Light"/>
                <a:ea typeface="等线 Light"/>
                <a:cs typeface="+mn-cs"/>
              </a:rPr>
              <a:pPr marL="0" marR="0" lvl="0" indent="0" algn="r" defTabSz="914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UI Light"/>
              <a:ea typeface="等线 Light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993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/>
      <p:bldP spid="9" grpId="0"/>
      <p:bldP spid="11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408E6-41A4-553A-C97C-03F15F7C2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C75647-E365-23C4-472E-89F0BEFCD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Previous Similar TEM Works of Nb</a:t>
            </a:r>
            <a:endParaRPr lang="zh-CN" altLang="en-US" dirty="0"/>
          </a:p>
        </p:txBody>
      </p:sp>
      <p:graphicFrame>
        <p:nvGraphicFramePr>
          <p:cNvPr id="8" name="内容占位符 7">
            <a:extLst>
              <a:ext uri="{FF2B5EF4-FFF2-40B4-BE49-F238E27FC236}">
                <a16:creationId xmlns:a16="http://schemas.microsoft.com/office/drawing/2014/main" id="{5C3CA9E1-C6A5-5886-FB88-3FE8FD0D4C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1650938"/>
              </p:ext>
            </p:extLst>
          </p:nvPr>
        </p:nvGraphicFramePr>
        <p:xfrm>
          <a:off x="677863" y="1014413"/>
          <a:ext cx="10836272" cy="51726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8970">
                  <a:extLst>
                    <a:ext uri="{9D8B030D-6E8A-4147-A177-3AD203B41FA5}">
                      <a16:colId xmlns:a16="http://schemas.microsoft.com/office/drawing/2014/main" val="465127298"/>
                    </a:ext>
                  </a:extLst>
                </a:gridCol>
                <a:gridCol w="2261768">
                  <a:extLst>
                    <a:ext uri="{9D8B030D-6E8A-4147-A177-3AD203B41FA5}">
                      <a16:colId xmlns:a16="http://schemas.microsoft.com/office/drawing/2014/main" val="3977762517"/>
                    </a:ext>
                  </a:extLst>
                </a:gridCol>
                <a:gridCol w="2055560">
                  <a:extLst>
                    <a:ext uri="{9D8B030D-6E8A-4147-A177-3AD203B41FA5}">
                      <a16:colId xmlns:a16="http://schemas.microsoft.com/office/drawing/2014/main" val="2279365245"/>
                    </a:ext>
                  </a:extLst>
                </a:gridCol>
                <a:gridCol w="1297394">
                  <a:extLst>
                    <a:ext uri="{9D8B030D-6E8A-4147-A177-3AD203B41FA5}">
                      <a16:colId xmlns:a16="http://schemas.microsoft.com/office/drawing/2014/main" val="3101139764"/>
                    </a:ext>
                  </a:extLst>
                </a:gridCol>
                <a:gridCol w="2375454">
                  <a:extLst>
                    <a:ext uri="{9D8B030D-6E8A-4147-A177-3AD203B41FA5}">
                      <a16:colId xmlns:a16="http://schemas.microsoft.com/office/drawing/2014/main" val="919669148"/>
                    </a:ext>
                  </a:extLst>
                </a:gridCol>
                <a:gridCol w="2407126">
                  <a:extLst>
                    <a:ext uri="{9D8B030D-6E8A-4147-A177-3AD203B41FA5}">
                      <a16:colId xmlns:a16="http://schemas.microsoft.com/office/drawing/2014/main" val="875198353"/>
                    </a:ext>
                  </a:extLst>
                </a:gridCol>
              </a:tblGrid>
              <a:tr h="376273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u="none" strike="noStrike" dirty="0">
                          <a:effectLst/>
                        </a:rPr>
                        <a:t>Year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1462" marR="1462" marT="14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u="none" strike="noStrike" dirty="0">
                          <a:effectLst/>
                        </a:rPr>
                        <a:t> Paper Title                                                                                     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1462" marR="1462" marT="14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u="none" strike="noStrike" dirty="0">
                          <a:effectLst/>
                        </a:rPr>
                        <a:t> Authors                          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1462" marR="1462" marT="14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u="none" strike="noStrike" dirty="0">
                          <a:effectLst/>
                        </a:rPr>
                        <a:t> Methods                                                                 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1462" marR="1462" marT="14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u="none" strike="noStrike" dirty="0">
                          <a:effectLst/>
                        </a:rPr>
                        <a:t> Nb Surface Oxide Structure                                                                 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1462" marR="1462" marT="14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u="none" strike="noStrike" dirty="0">
                          <a:effectLst/>
                        </a:rPr>
                        <a:t> Key Conclusions                                                                                     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1462" marR="1462" marT="1462" marB="0" anchor="ctr"/>
                </a:tc>
                <a:extLst>
                  <a:ext uri="{0D108BD9-81ED-4DB2-BD59-A6C34878D82A}">
                    <a16:rowId xmlns:a16="http://schemas.microsoft.com/office/drawing/2014/main" val="2108519680"/>
                  </a:ext>
                </a:extLst>
              </a:tr>
              <a:tr h="851565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</a:rPr>
                        <a:t>2007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1462" marR="1462" marT="14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TEM and SIMS Analysis of (100), (110), and (111) Single Crystal Niobium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1462" marR="1462" marT="14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u="none" strike="noStrike">
                          <a:effectLst/>
                        </a:rPr>
                        <a:t> A. D. Batchelor; D. N. Leonard; P. E. Russell; F. A. Stevie; D. P. Griffis; G. R. Myneni 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1462" marR="1462" marT="14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u="none" strike="noStrike">
                          <a:effectLst/>
                        </a:rPr>
                        <a:t> TEM (FIB-prepared), SIMS                                                    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1462" marR="1462" marT="14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 - 4.9-8.3 nm uniform oxide (no sub-oxides)&lt;</a:t>
                      </a:r>
                      <a:r>
                        <a:rPr lang="en-US" sz="1200" u="none" strike="noStrike" dirty="0" err="1">
                          <a:effectLst/>
                        </a:rPr>
                        <a:t>br</a:t>
                      </a:r>
                      <a:r>
                        <a:rPr lang="en-US" sz="1200" u="none" strike="noStrike" dirty="0">
                          <a:effectLst/>
                        </a:rPr>
                        <a:t>&gt;- &gt;300 nm oxide after 1250°C treatment        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1462" marR="1462" marT="14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 Single-crystal Nb shows uniform oxidation; high-temperature annealing induces severe oxidation and Ti contamination.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1462" marR="1462" marT="1462" marB="0" anchor="ctr"/>
                </a:tc>
                <a:extLst>
                  <a:ext uri="{0D108BD9-81ED-4DB2-BD59-A6C34878D82A}">
                    <a16:rowId xmlns:a16="http://schemas.microsoft.com/office/drawing/2014/main" val="3073931466"/>
                  </a:ext>
                </a:extLst>
              </a:tr>
              <a:tr h="811958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</a:rPr>
                        <a:t>2009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1462" marR="1462" marT="14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TEM Study of Niobium Surfaces Processed by Different Polishing Techniques                          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1462" marR="1462" marT="14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200" u="none" strike="noStrike" dirty="0">
                          <a:effectLst/>
                        </a:rPr>
                        <a:t>A.T. Wu D. Gu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1462" marR="1462" marT="14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 Cross-sectional TEM, improved ion milling                                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1462" marR="1462" marT="14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u="none" strike="noStrike">
                          <a:effectLst/>
                        </a:rPr>
                        <a:t> - ~3 nm Nb₂O₅ layer&lt;br&gt;- ~0.7 nm transition layer (NbO/Nb₂O₃)                                  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1462" marR="1462" marT="14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 BCP/BEP polishing creates similar oxide thickness; transition layer differences may affect RF performance.           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1462" marR="1462" marT="1462" marB="0" anchor="ctr"/>
                </a:tc>
                <a:extLst>
                  <a:ext uri="{0D108BD9-81ED-4DB2-BD59-A6C34878D82A}">
                    <a16:rowId xmlns:a16="http://schemas.microsoft.com/office/drawing/2014/main" val="27008156"/>
                  </a:ext>
                </a:extLst>
              </a:tr>
              <a:tr h="1003395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</a:rPr>
                        <a:t>2015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1462" marR="1462" marT="14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Nanostructural features degrading the performance of superconducting radio frequency niobium cavities revealed by TEM and EELS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1462" marR="1462" marT="14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u="none" strike="noStrike" dirty="0">
                          <a:effectLst/>
                        </a:rPr>
                        <a:t>Y. Trenikhina, A. Romanenko, J. Kwon, J.-M. Zuo, and J. F. Zasadzinski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1462" marR="1462" marT="14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u="none" strike="noStrike">
                          <a:effectLst/>
                        </a:rPr>
                        <a:t> TEM, EELS, low-temperature nano-electron diffraction (NED/SEND)             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1462" marR="1462" marT="14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u="none" strike="noStrike">
                          <a:effectLst/>
                        </a:rPr>
                        <a:t> - ~3 nm amorphous Nb₂O₅&lt;br&gt;- Sub-oxide interface layer&lt;br&gt;- </a:t>
                      </a:r>
                      <a:r>
                        <a:rPr lang="el-GR" sz="1200" u="none" strike="noStrike">
                          <a:effectLst/>
                        </a:rPr>
                        <a:t>β/ε-</a:t>
                      </a:r>
                      <a:r>
                        <a:rPr lang="fr-FR" sz="1200" u="none" strike="noStrike">
                          <a:effectLst/>
                        </a:rPr>
                        <a:t>phase hydrides (5-20 nm)       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1462" marR="1462" marT="14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u="none" strike="noStrike">
                          <a:effectLst/>
                        </a:rPr>
                        <a:t> Nanoscale hydrides cause HFQS; 120°C baking reduces hydrides; oxide structure remains stable.                        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1462" marR="1462" marT="1462" marB="0" anchor="ctr"/>
                </a:tc>
                <a:extLst>
                  <a:ext uri="{0D108BD9-81ED-4DB2-BD59-A6C34878D82A}">
                    <a16:rowId xmlns:a16="http://schemas.microsoft.com/office/drawing/2014/main" val="1731069780"/>
                  </a:ext>
                </a:extLst>
              </a:tr>
              <a:tr h="1213611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</a:rPr>
                        <a:t>2020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1462" marR="1462" marT="14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Evolution of surface oxides and impurities in high vacuum heat treated Nb: A TEM and TOF-SIMS in-situ study, mechanism and repercussions on SRF cavity applications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1462" marR="1462" marT="14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u="none" strike="noStrike" dirty="0">
                          <a:effectLst/>
                        </a:rPr>
                        <a:t>A. Bose, Puspen Mondala, G.M. Bhaleraoc, S.V. Kokila, S. Raghavendraa, S.C. Joshia,</a:t>
                      </a:r>
                      <a:br>
                        <a:rPr lang="fr-FR" sz="1200" u="none" strike="noStrike" dirty="0">
                          <a:effectLst/>
                        </a:rPr>
                      </a:br>
                      <a:r>
                        <a:rPr lang="fr-FR" sz="1200" u="none" strike="noStrike" dirty="0">
                          <a:effectLst/>
                        </a:rPr>
                        <a:t> A.K. Srivastavaa, R. Tewarid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1462" marR="1462" marT="14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u="none" strike="noStrike">
                          <a:effectLst/>
                        </a:rPr>
                        <a:t> In-situ TEM, TOF-SIMS, XRD/GIXRD                                            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1462" marR="1462" marT="14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u="none" strike="noStrike" dirty="0">
                          <a:effectLst/>
                        </a:rPr>
                        <a:t> - ~5 nm Nb₂O₅ → 1-2 nm Nb(OC) + ~5 nm carbide layer (200-400°C)                               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1462" marR="1462" marT="14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 Oxide layer transforms to carbide at 200-350°C; hydrogen desorption correlates with oxide decomposition.             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1462" marR="1462" marT="1462" marB="0" anchor="ctr"/>
                </a:tc>
                <a:extLst>
                  <a:ext uri="{0D108BD9-81ED-4DB2-BD59-A6C34878D82A}">
                    <a16:rowId xmlns:a16="http://schemas.microsoft.com/office/drawing/2014/main" val="2490463858"/>
                  </a:ext>
                </a:extLst>
              </a:tr>
              <a:tr h="910510"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CN" sz="1200" u="none" strike="noStrike">
                          <a:effectLst/>
                        </a:rPr>
                        <a:t>2022</a:t>
                      </a:r>
                      <a:endParaRPr lang="en-US" altLang="zh-CN" sz="12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1462" marR="1462" marT="14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In-situ Transmission Electron Microscopy Investigation on Surface Oxides Thermal Stability of Niobium (comment: Nb film)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1462" marR="1462" marT="14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u="none" strike="noStrike" dirty="0">
                          <a:effectLst/>
                        </a:rPr>
                        <a:t>Jin-Su Oh, Xiaotian Fang, Tae-Hoon Kim, Matt Lynn,  Matt Kramer, Mehdi Zarea, James A. Sauls, A. Romanenko, S. Posen, A. Grassellino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1462" marR="1462" marT="14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 In-situ aberration-corrected STEM, EELS, DFT simulations                   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1462" marR="1462" marT="14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u="none" strike="noStrike" dirty="0">
                          <a:effectLst/>
                        </a:rPr>
                        <a:t> - 5-13.4 nm amorphous Nb₂O₅ → FCC Nb nanocrystals (~10 nm) in Nb-O matrix after 360°C heating   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1462" marR="1462" marT="146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</a:rPr>
                        <a:t> Thermal decomposition of oxides reduces microwave loss; stable Nb/oxide interface enables optimized qubit coherence.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1462" marR="1462" marT="1462" marB="0" anchor="ctr"/>
                </a:tc>
                <a:extLst>
                  <a:ext uri="{0D108BD9-81ED-4DB2-BD59-A6C34878D82A}">
                    <a16:rowId xmlns:a16="http://schemas.microsoft.com/office/drawing/2014/main" val="3588894632"/>
                  </a:ext>
                </a:extLst>
              </a:tr>
            </a:tbl>
          </a:graphicData>
        </a:graphic>
      </p:graphicFrame>
      <p:grpSp>
        <p:nvGrpSpPr>
          <p:cNvPr id="15" name="组合 14">
            <a:extLst>
              <a:ext uri="{FF2B5EF4-FFF2-40B4-BE49-F238E27FC236}">
                <a16:creationId xmlns:a16="http://schemas.microsoft.com/office/drawing/2014/main" id="{27D090AC-CFD9-4BC4-0FD5-24D921C2ED0F}"/>
              </a:ext>
            </a:extLst>
          </p:cNvPr>
          <p:cNvGrpSpPr/>
          <p:nvPr/>
        </p:nvGrpSpPr>
        <p:grpSpPr>
          <a:xfrm>
            <a:off x="2880360" y="1554534"/>
            <a:ext cx="9371250" cy="4694237"/>
            <a:chOff x="2880360" y="1241266"/>
            <a:chExt cx="9371250" cy="4694237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58F544B2-1B36-4504-A8B7-FDB41F64C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83780" y="1241266"/>
              <a:ext cx="4867830" cy="4694237"/>
            </a:xfrm>
            <a:prstGeom prst="rect">
              <a:avLst/>
            </a:prstGeom>
          </p:spPr>
        </p:pic>
        <p:cxnSp>
          <p:nvCxnSpPr>
            <p:cNvPr id="10" name="直接箭头连接符 9">
              <a:extLst>
                <a:ext uri="{FF2B5EF4-FFF2-40B4-BE49-F238E27FC236}">
                  <a16:creationId xmlns:a16="http://schemas.microsoft.com/office/drawing/2014/main" id="{84CB3383-1ACC-3EEB-B966-BAFCDF65DF9A}"/>
                </a:ext>
              </a:extLst>
            </p:cNvPr>
            <p:cNvCxnSpPr/>
            <p:nvPr/>
          </p:nvCxnSpPr>
          <p:spPr>
            <a:xfrm flipV="1">
              <a:off x="2880360" y="4158151"/>
              <a:ext cx="4503420" cy="137922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A5C0F076-6522-92B5-3A3A-72D8BA3E8C7E}"/>
              </a:ext>
            </a:extLst>
          </p:cNvPr>
          <p:cNvGrpSpPr/>
          <p:nvPr/>
        </p:nvGrpSpPr>
        <p:grpSpPr>
          <a:xfrm>
            <a:off x="2540635" y="1696971"/>
            <a:ext cx="5274310" cy="3375291"/>
            <a:chOff x="2540635" y="1375236"/>
            <a:chExt cx="5274310" cy="337529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2F1CBDB-28F4-2708-157A-C745F532B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40635" y="1375236"/>
              <a:ext cx="5274310" cy="2850515"/>
            </a:xfrm>
            <a:prstGeom prst="rect">
              <a:avLst/>
            </a:prstGeom>
          </p:spPr>
        </p:pic>
        <p:cxnSp>
          <p:nvCxnSpPr>
            <p:cNvPr id="12" name="直接箭头连接符 11">
              <a:extLst>
                <a:ext uri="{FF2B5EF4-FFF2-40B4-BE49-F238E27FC236}">
                  <a16:creationId xmlns:a16="http://schemas.microsoft.com/office/drawing/2014/main" id="{3E5E8DBE-EC79-ABFC-D65A-89289DED24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60969" y="3443197"/>
              <a:ext cx="913235" cy="130733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9">
            <a:extLst>
              <a:ext uri="{FF2B5EF4-FFF2-40B4-BE49-F238E27FC236}">
                <a16:creationId xmlns:a16="http://schemas.microsoft.com/office/drawing/2014/main" id="{21D19A63-29EB-AA97-3A8F-F45247376417}"/>
              </a:ext>
            </a:extLst>
          </p:cNvPr>
          <p:cNvSpPr txBox="1">
            <a:spLocks/>
          </p:cNvSpPr>
          <p:nvPr/>
        </p:nvSpPr>
        <p:spPr>
          <a:xfrm>
            <a:off x="11626215" y="6379991"/>
            <a:ext cx="38268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D702EF7-C079-4BB5-B0B1-217C77D6DA52}" type="slidenum">
              <a:rPr lang="zh-CN" altLang="en-US" sz="1400">
                <a:latin typeface="Segoe UI Light" panose="020B0502040204020203" pitchFamily="34" charset="0"/>
                <a:ea typeface="等线 Light" panose="02010600030101010101" pitchFamily="2" charset="-122"/>
              </a:rPr>
              <a:pPr algn="ctr"/>
              <a:t>5</a:t>
            </a:fld>
            <a:endParaRPr lang="zh-CN" altLang="en-US" sz="1400" dirty="0">
              <a:latin typeface="Segoe UI Light" panose="020B0502040204020203" pitchFamily="34" charset="0"/>
              <a:ea typeface="等线 Light" panose="02010600030101010101" pitchFamily="2" charset="-122"/>
            </a:endParaRPr>
          </a:p>
        </p:txBody>
      </p:sp>
      <p:sp>
        <p:nvSpPr>
          <p:cNvPr id="4" name="Slide Number Placeholder 9">
            <a:extLst>
              <a:ext uri="{FF2B5EF4-FFF2-40B4-BE49-F238E27FC236}">
                <a16:creationId xmlns:a16="http://schemas.microsoft.com/office/drawing/2014/main" id="{DBF16392-4E0D-DF3A-FFB3-A069C507E2FF}"/>
              </a:ext>
            </a:extLst>
          </p:cNvPr>
          <p:cNvSpPr txBox="1">
            <a:spLocks/>
          </p:cNvSpPr>
          <p:nvPr/>
        </p:nvSpPr>
        <p:spPr>
          <a:xfrm>
            <a:off x="904464" y="6428035"/>
            <a:ext cx="10383067" cy="425348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dirty="0">
                <a:latin typeface="+mj-lt"/>
                <a:ea typeface="等线 Light" panose="02010600030101010101" pitchFamily="2" charset="-122"/>
              </a:rPr>
              <a:t>Didi Luo, </a:t>
            </a:r>
            <a:r>
              <a:rPr lang="en-US" altLang="zh-CN" sz="1400" i="1" dirty="0">
                <a:latin typeface="+mj-lt"/>
                <a:ea typeface="等线 Light" panose="02010600030101010101" pitchFamily="2" charset="-122"/>
              </a:rPr>
              <a:t>The Origin of Medium-Temperature Baking Efficacy: Formation and Role of an Ordered Oxide Template</a:t>
            </a:r>
            <a:r>
              <a:rPr lang="en-US" altLang="zh-CN" sz="1400" dirty="0">
                <a:latin typeface="+mj-lt"/>
                <a:ea typeface="等线 Light" panose="02010600030101010101" pitchFamily="2" charset="-122"/>
              </a:rPr>
              <a:t>, TTC 2026, Paris</a:t>
            </a:r>
            <a:endParaRPr lang="zh-CN" altLang="en-US" sz="1400" dirty="0">
              <a:latin typeface="+mj-lt"/>
              <a:ea typeface="等线 Light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9371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166C1B-F7FB-AF55-60D7-7E855E905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成组">
            <a:extLst>
              <a:ext uri="{FF2B5EF4-FFF2-40B4-BE49-F238E27FC236}">
                <a16:creationId xmlns:a16="http://schemas.microsoft.com/office/drawing/2014/main" id="{38DA1D9C-952F-830D-3C8F-29D0504BB6C5}"/>
              </a:ext>
            </a:extLst>
          </p:cNvPr>
          <p:cNvGrpSpPr/>
          <p:nvPr/>
        </p:nvGrpSpPr>
        <p:grpSpPr>
          <a:xfrm>
            <a:off x="51682" y="6364231"/>
            <a:ext cx="818083" cy="396645"/>
            <a:chOff x="0" y="0"/>
            <a:chExt cx="1636162" cy="793284"/>
          </a:xfrm>
        </p:grpSpPr>
        <p:pic>
          <p:nvPicPr>
            <p:cNvPr id="54" name="图像" descr="图像">
              <a:extLst>
                <a:ext uri="{FF2B5EF4-FFF2-40B4-BE49-F238E27FC236}">
                  <a16:creationId xmlns:a16="http://schemas.microsoft.com/office/drawing/2014/main" id="{054377BC-C91D-98BB-4C8D-6CA3E964B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70801" y="-1"/>
              <a:ext cx="765362" cy="7932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" name="图像" descr="图像">
              <a:extLst>
                <a:ext uri="{FF2B5EF4-FFF2-40B4-BE49-F238E27FC236}">
                  <a16:creationId xmlns:a16="http://schemas.microsoft.com/office/drawing/2014/main" id="{3E47B096-9311-37E0-1600-C6BD777D8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-1"/>
              <a:ext cx="853277" cy="7932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" name="Slide Number Placeholder 9">
            <a:extLst>
              <a:ext uri="{FF2B5EF4-FFF2-40B4-BE49-F238E27FC236}">
                <a16:creationId xmlns:a16="http://schemas.microsoft.com/office/drawing/2014/main" id="{4F06A43B-EF17-522D-9F26-3368EDFE7DCC}"/>
              </a:ext>
            </a:extLst>
          </p:cNvPr>
          <p:cNvSpPr txBox="1">
            <a:spLocks/>
          </p:cNvSpPr>
          <p:nvPr/>
        </p:nvSpPr>
        <p:spPr>
          <a:xfrm>
            <a:off x="11626215" y="6379991"/>
            <a:ext cx="38268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D702EF7-C079-4BB5-B0B1-217C77D6DA52}" type="slidenum">
              <a:rPr lang="zh-CN" altLang="en-US" sz="1400">
                <a:latin typeface="Segoe UI Light" panose="020B0502040204020203" pitchFamily="34" charset="0"/>
                <a:ea typeface="等线 Light" panose="02010600030101010101" pitchFamily="2" charset="-122"/>
              </a:rPr>
              <a:pPr algn="ctr"/>
              <a:t>6</a:t>
            </a:fld>
            <a:endParaRPr lang="zh-CN" altLang="en-US" sz="1400" dirty="0">
              <a:latin typeface="Segoe UI Light" panose="020B0502040204020203" pitchFamily="34" charset="0"/>
              <a:ea typeface="等线 Light" panose="02010600030101010101" pitchFamily="2" charset="-122"/>
            </a:endParaRP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F3F9B208-07A5-C76F-67EF-D454E8AFF874}"/>
              </a:ext>
            </a:extLst>
          </p:cNvPr>
          <p:cNvSpPr/>
          <p:nvPr/>
        </p:nvSpPr>
        <p:spPr>
          <a:xfrm>
            <a:off x="11008968" y="2021227"/>
            <a:ext cx="1183031" cy="5832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5163B7F3-85B5-49AC-C753-6991DB4BD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kern="1200" dirty="0">
                <a:solidFill>
                  <a:srgbClr val="114799"/>
                </a:solidFill>
                <a:effectLst/>
                <a:ea typeface="等线 Light" panose="02010600030101010101" pitchFamily="2" charset="-122"/>
                <a:cs typeface="+mj-cs"/>
              </a:rPr>
              <a:t>In-situ Sample Holder</a:t>
            </a:r>
            <a:endParaRPr lang="zh-CN" altLang="en-US" sz="5400" dirty="0"/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B8EEF6DF-81BE-CE1D-0FC1-E600A8D35E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084" y="1112174"/>
            <a:ext cx="6608031" cy="4648300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Oxide layer re-grows right after air-exposure, changes the O location/state </a:t>
            </a:r>
            <a:r>
              <a:rPr lang="zh-CN" altLang="en-US" sz="2400" b="1" dirty="0">
                <a:solidFill>
                  <a:srgbClr val="FF6600"/>
                </a:solidFill>
              </a:rPr>
              <a:t>→</a:t>
            </a:r>
            <a:r>
              <a:rPr lang="zh-CN" altLang="en-US" sz="2400" dirty="0"/>
              <a:t> </a:t>
            </a:r>
            <a:r>
              <a:rPr lang="en-US" altLang="zh-CN" sz="2400" dirty="0">
                <a:solidFill>
                  <a:srgbClr val="FF6600"/>
                </a:solidFill>
              </a:rPr>
              <a:t>In-situ characterization</a:t>
            </a:r>
            <a:r>
              <a:rPr lang="en-US" altLang="zh-CN" sz="2400" dirty="0"/>
              <a:t>, enables real-time monitoring of oxygen diffusion and lattice evolution during heating.</a:t>
            </a:r>
          </a:p>
          <a:p>
            <a:r>
              <a:rPr lang="en-US" altLang="zh-CN" sz="2400" dirty="0"/>
              <a:t>In-situ Sample Holder</a:t>
            </a:r>
          </a:p>
          <a:p>
            <a:pPr lvl="1"/>
            <a:r>
              <a:rPr lang="en-US" altLang="zh-CN" dirty="0"/>
              <a:t>Maintain TEM system’s ultra-high vacuum, mechanical stability, small sample chambers</a:t>
            </a:r>
          </a:p>
          <a:p>
            <a:pPr lvl="1"/>
            <a:r>
              <a:rPr lang="en-US" altLang="zh-CN" dirty="0"/>
              <a:t>Avoid modifying microscopes, ensure cross-system compatibility</a:t>
            </a:r>
          </a:p>
        </p:txBody>
      </p:sp>
      <p:pic>
        <p:nvPicPr>
          <p:cNvPr id="1030" name="Picture 6" descr="Research Platform-中国科学院大学周武实验室">
            <a:extLst>
              <a:ext uri="{FF2B5EF4-FFF2-40B4-BE49-F238E27FC236}">
                <a16:creationId xmlns:a16="http://schemas.microsoft.com/office/drawing/2014/main" id="{3B5FFB07-CD76-4A82-F438-F292CD58F5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 flipV="1">
            <a:off x="9437550" y="3195471"/>
            <a:ext cx="923330" cy="402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1BC20AC3-DECD-49EE-2B49-CBA5B98B3461}"/>
              </a:ext>
            </a:extLst>
          </p:cNvPr>
          <p:cNvSpPr txBox="1"/>
          <p:nvPr/>
        </p:nvSpPr>
        <p:spPr>
          <a:xfrm>
            <a:off x="265001" y="5863422"/>
            <a:ext cx="75661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200" dirty="0">
                <a:hlinkClick r:id="rId7"/>
              </a:rPr>
              <a:t>https://hummingbirdscientific.com/products/bulk-sample-heating/</a:t>
            </a:r>
            <a:endParaRPr lang="fr-FR" altLang="zh-CN" sz="1200" dirty="0"/>
          </a:p>
          <a:p>
            <a:r>
              <a:rPr lang="fr-FR" altLang="zh-CN" sz="1200" dirty="0">
                <a:hlinkClick r:id="rId8"/>
              </a:rPr>
              <a:t>https://zhouwu.ucas.ac.cn/index/resources/index.html</a:t>
            </a:r>
            <a:endParaRPr lang="fr-FR" altLang="zh-CN" sz="1200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1CC72FB7-7589-FC2D-24DC-3F67C12D74A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2713" y="1554695"/>
            <a:ext cx="4437335" cy="321824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2B54DAF-D74B-7192-FD4B-C420356EEE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22986" y="5445223"/>
            <a:ext cx="2192868" cy="49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ummingbird Scientific TEM Bulk Sample Heating Holder at visible temperature in seal-checking station">
            <a:extLst>
              <a:ext uri="{FF2B5EF4-FFF2-40B4-BE49-F238E27FC236}">
                <a16:creationId xmlns:a16="http://schemas.microsoft.com/office/drawing/2014/main" id="{5FBD3E52-866F-C1C1-17B0-5EF51E01C4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06431" y="4310560"/>
            <a:ext cx="872066" cy="60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9">
            <a:extLst>
              <a:ext uri="{FF2B5EF4-FFF2-40B4-BE49-F238E27FC236}">
                <a16:creationId xmlns:a16="http://schemas.microsoft.com/office/drawing/2014/main" id="{7DA393F3-242E-4C80-151C-2DD987A353CC}"/>
              </a:ext>
            </a:extLst>
          </p:cNvPr>
          <p:cNvSpPr txBox="1">
            <a:spLocks/>
          </p:cNvSpPr>
          <p:nvPr/>
        </p:nvSpPr>
        <p:spPr>
          <a:xfrm>
            <a:off x="904464" y="6428035"/>
            <a:ext cx="10383067" cy="425348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dirty="0">
                <a:latin typeface="+mj-lt"/>
                <a:ea typeface="等线 Light" panose="02010600030101010101" pitchFamily="2" charset="-122"/>
              </a:rPr>
              <a:t>Didi Luo, </a:t>
            </a:r>
            <a:r>
              <a:rPr lang="en-US" altLang="zh-CN" sz="1400" i="1" dirty="0">
                <a:latin typeface="+mj-lt"/>
                <a:ea typeface="等线 Light" panose="02010600030101010101" pitchFamily="2" charset="-122"/>
              </a:rPr>
              <a:t>The Origin of Medium-Temperature Baking Efficacy: Formation and Role of an Ordered Oxide Template</a:t>
            </a:r>
            <a:r>
              <a:rPr lang="en-US" altLang="zh-CN" sz="1400" dirty="0">
                <a:latin typeface="+mj-lt"/>
                <a:ea typeface="等线 Light" panose="02010600030101010101" pitchFamily="2" charset="-122"/>
              </a:rPr>
              <a:t>, TTC 2026, Paris</a:t>
            </a:r>
            <a:endParaRPr lang="zh-CN" altLang="en-US" sz="1400" dirty="0">
              <a:latin typeface="+mj-lt"/>
              <a:ea typeface="等线 Light" panose="02010600030101010101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369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矩形 64">
            <a:extLst>
              <a:ext uri="{FF2B5EF4-FFF2-40B4-BE49-F238E27FC236}">
                <a16:creationId xmlns:a16="http://schemas.microsoft.com/office/drawing/2014/main" id="{AC38DD29-BCBA-72B7-CF4E-97386A7386B9}"/>
              </a:ext>
            </a:extLst>
          </p:cNvPr>
          <p:cNvSpPr/>
          <p:nvPr/>
        </p:nvSpPr>
        <p:spPr>
          <a:xfrm>
            <a:off x="3712740" y="2632974"/>
            <a:ext cx="7920000" cy="3744066"/>
          </a:xfrm>
          <a:prstGeom prst="rect">
            <a:avLst/>
          </a:prstGeom>
          <a:noFill/>
          <a:ln w="57150" cap="flat">
            <a:solidFill>
              <a:srgbClr val="011993"/>
            </a:solidFill>
            <a:prstDash val="sysDot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53" name="成组">
            <a:extLst>
              <a:ext uri="{FF2B5EF4-FFF2-40B4-BE49-F238E27FC236}">
                <a16:creationId xmlns:a16="http://schemas.microsoft.com/office/drawing/2014/main" id="{0B3F4645-AB82-6C3B-CF66-F58B7D8571C0}"/>
              </a:ext>
            </a:extLst>
          </p:cNvPr>
          <p:cNvGrpSpPr/>
          <p:nvPr/>
        </p:nvGrpSpPr>
        <p:grpSpPr>
          <a:xfrm>
            <a:off x="51682" y="6364231"/>
            <a:ext cx="818083" cy="396645"/>
            <a:chOff x="0" y="0"/>
            <a:chExt cx="1636162" cy="793284"/>
          </a:xfrm>
        </p:grpSpPr>
        <p:pic>
          <p:nvPicPr>
            <p:cNvPr id="54" name="图像" descr="图像">
              <a:extLst>
                <a:ext uri="{FF2B5EF4-FFF2-40B4-BE49-F238E27FC236}">
                  <a16:creationId xmlns:a16="http://schemas.microsoft.com/office/drawing/2014/main" id="{3B2AC7B2-70FE-2F72-BE63-F157E0410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70801" y="-1"/>
              <a:ext cx="765362" cy="7932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" name="图像" descr="图像">
              <a:extLst>
                <a:ext uri="{FF2B5EF4-FFF2-40B4-BE49-F238E27FC236}">
                  <a16:creationId xmlns:a16="http://schemas.microsoft.com/office/drawing/2014/main" id="{A4AB55E5-7F25-E1A7-7F19-034E8B3D4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-1"/>
              <a:ext cx="853277" cy="7932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" name="Slide Number Placeholder 9">
            <a:extLst>
              <a:ext uri="{FF2B5EF4-FFF2-40B4-BE49-F238E27FC236}">
                <a16:creationId xmlns:a16="http://schemas.microsoft.com/office/drawing/2014/main" id="{9952AA9F-5595-37B2-736F-6E78073B0D23}"/>
              </a:ext>
            </a:extLst>
          </p:cNvPr>
          <p:cNvSpPr txBox="1">
            <a:spLocks/>
          </p:cNvSpPr>
          <p:nvPr/>
        </p:nvSpPr>
        <p:spPr>
          <a:xfrm>
            <a:off x="11626215" y="6379991"/>
            <a:ext cx="38268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D702EF7-C079-4BB5-B0B1-217C77D6DA52}" type="slidenum">
              <a:rPr lang="zh-CN" altLang="en-US" sz="1400">
                <a:latin typeface="Segoe UI Light" panose="020B0502040204020203" pitchFamily="34" charset="0"/>
                <a:ea typeface="等线 Light" panose="02010600030101010101" pitchFamily="2" charset="-122"/>
              </a:rPr>
              <a:pPr algn="ctr"/>
              <a:t>7</a:t>
            </a:fld>
            <a:endParaRPr lang="zh-CN" altLang="en-US" sz="1400" dirty="0">
              <a:latin typeface="Segoe UI Light" panose="020B0502040204020203" pitchFamily="34" charset="0"/>
              <a:ea typeface="等线 Light" panose="02010600030101010101" pitchFamily="2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C2AB3C0-74A0-554C-20DA-BBB80D4A0068}"/>
              </a:ext>
            </a:extLst>
          </p:cNvPr>
          <p:cNvSpPr/>
          <p:nvPr/>
        </p:nvSpPr>
        <p:spPr>
          <a:xfrm rot="10800000">
            <a:off x="678000" y="1412778"/>
            <a:ext cx="10836000" cy="18000"/>
          </a:xfrm>
          <a:prstGeom prst="rect">
            <a:avLst/>
          </a:prstGeom>
          <a:gradFill flip="none" rotWithShape="1">
            <a:gsLst>
              <a:gs pos="0">
                <a:srgbClr val="114799">
                  <a:lumMod val="100000"/>
                </a:srgbClr>
              </a:gs>
              <a:gs pos="43000">
                <a:srgbClr val="00FFFF">
                  <a:lumMod val="50000"/>
                  <a:lumOff val="50000"/>
                </a:srgbClr>
              </a:gs>
              <a:gs pos="100000">
                <a:srgbClr val="FF66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709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92EF64C0-525A-684D-9261-C41CB2834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In-situ Sample Preparation</a:t>
            </a:r>
            <a:endParaRPr lang="zh-CN" altLang="en-US" dirty="0"/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9AB6A6F7-1A55-5104-9350-30E0ADFEE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400" dirty="0">
                <a:solidFill>
                  <a:srgbClr val="000000"/>
                </a:solidFill>
                <a:ea typeface="等线 Light" panose="02010600030101010101" pitchFamily="2" charset="-122"/>
                <a:cs typeface="Arial Unicode MS" panose="020B0604020202020204" pitchFamily="34" charset="-122"/>
              </a:rPr>
              <a:t>BCP (1:1:2, 2 </a:t>
            </a:r>
            <a:r>
              <a:rPr lang="en-US" altLang="zh-CN" sz="2400" dirty="0" err="1">
                <a:solidFill>
                  <a:srgbClr val="000000"/>
                </a:solidFill>
                <a:ea typeface="等线 Light" panose="02010600030101010101" pitchFamily="2" charset="-122"/>
                <a:cs typeface="Arial Unicode MS" panose="020B0604020202020204" pitchFamily="34" charset="-122"/>
              </a:rPr>
              <a:t>hrs</a:t>
            </a:r>
            <a:r>
              <a:rPr lang="en-US" altLang="zh-CN" sz="2400" dirty="0">
                <a:solidFill>
                  <a:srgbClr val="000000"/>
                </a:solidFill>
                <a:ea typeface="等线 Light" panose="02010600030101010101" pitchFamily="2" charset="-122"/>
                <a:cs typeface="Arial Unicode MS" panose="020B0604020202020204" pitchFamily="34" charset="-122"/>
              </a:rPr>
              <a:t>), Ningxia </a:t>
            </a:r>
            <a:r>
              <a:rPr lang="en-US" altLang="zh-CN" sz="2400" b="1" dirty="0">
                <a:solidFill>
                  <a:srgbClr val="000000"/>
                </a:solidFill>
                <a:ea typeface="等线 Light" panose="02010600030101010101" pitchFamily="2" charset="-122"/>
                <a:cs typeface="Arial Unicode MS" panose="020B0604020202020204" pitchFamily="34" charset="-122"/>
              </a:rPr>
              <a:t>Fine-grain</a:t>
            </a:r>
            <a:r>
              <a:rPr lang="en-US" altLang="zh-CN" sz="2400" dirty="0">
                <a:solidFill>
                  <a:srgbClr val="000000"/>
                </a:solidFill>
                <a:ea typeface="等线 Light" panose="02010600030101010101" pitchFamily="2" charset="-122"/>
                <a:cs typeface="Arial Unicode MS" panose="020B0604020202020204" pitchFamily="34" charset="-122"/>
              </a:rPr>
              <a:t> </a:t>
            </a:r>
            <a:r>
              <a:rPr lang="en-US" altLang="zh-CN" sz="2400" dirty="0" err="1">
                <a:solidFill>
                  <a:srgbClr val="000000"/>
                </a:solidFill>
                <a:ea typeface="等线 Light" panose="02010600030101010101" pitchFamily="2" charset="-122"/>
                <a:cs typeface="Arial Unicode MS" panose="020B0604020202020204" pitchFamily="34" charset="-122"/>
              </a:rPr>
              <a:t>sample+exposure</a:t>
            </a:r>
            <a:r>
              <a:rPr lang="en-US" altLang="zh-CN" sz="2400" dirty="0">
                <a:solidFill>
                  <a:srgbClr val="000000"/>
                </a:solidFill>
                <a:ea typeface="等线 Light" panose="02010600030101010101" pitchFamily="2" charset="-122"/>
                <a:cs typeface="Arial Unicode MS" panose="020B0604020202020204" pitchFamily="34" charset="-122"/>
              </a:rPr>
              <a:t> in air for &gt; 1 month</a:t>
            </a:r>
          </a:p>
          <a:p>
            <a:r>
              <a:rPr lang="en-US" altLang="zh-CN" sz="2400" dirty="0">
                <a:solidFill>
                  <a:srgbClr val="000000"/>
                </a:solidFill>
                <a:ea typeface="等线 Light" panose="02010600030101010101" pitchFamily="2" charset="-122"/>
                <a:cs typeface="Arial Unicode MS" panose="020B0604020202020204" pitchFamily="34" charset="-122"/>
              </a:rPr>
              <a:t>Focused Ion Beam (FIB) and SEM Sample Preparation + welding on copper mesh with heating chip</a:t>
            </a:r>
          </a:p>
        </p:txBody>
      </p:sp>
      <p:pic>
        <p:nvPicPr>
          <p:cNvPr id="18" name="内容占位符 17">
            <a:extLst>
              <a:ext uri="{FF2B5EF4-FFF2-40B4-BE49-F238E27FC236}">
                <a16:creationId xmlns:a16="http://schemas.microsoft.com/office/drawing/2014/main" id="{C5226D51-FB26-C81E-4679-5F9C03936158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9193" y="2673078"/>
            <a:ext cx="2527819" cy="1800000"/>
          </a:xfr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A6441DD-DC5E-4F9F-259B-A566089FDAB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065" y="4281957"/>
            <a:ext cx="2153002" cy="215300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81FF9F1-1F51-264D-78F3-D55A44D7888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3403" y="2673078"/>
            <a:ext cx="2527234" cy="1800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2EA9D9F-5675-09BF-3319-F03069EEF8E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7613" y="2673078"/>
            <a:ext cx="2527233" cy="1800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64EB97C-0570-D997-18EE-4EBC293F9B1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7613" y="4563078"/>
            <a:ext cx="2527225" cy="18000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8312CFB8-7464-9C26-1C8A-0672B569C97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3403" y="4563078"/>
            <a:ext cx="2527234" cy="18000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E9F6BF0-B36C-E38F-5097-16565D7D61C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9193" y="4563078"/>
            <a:ext cx="2527234" cy="1800000"/>
          </a:xfrm>
          <a:prstGeom prst="rect">
            <a:avLst/>
          </a:prstGeom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id="{1E63024B-D6A9-E3F7-DE54-3C2A8FB6EDFD}"/>
              </a:ext>
            </a:extLst>
          </p:cNvPr>
          <p:cNvGrpSpPr/>
          <p:nvPr/>
        </p:nvGrpSpPr>
        <p:grpSpPr>
          <a:xfrm>
            <a:off x="1937162" y="2778310"/>
            <a:ext cx="1344154" cy="1154151"/>
            <a:chOff x="1316543" y="2457107"/>
            <a:chExt cx="1193304" cy="1027740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2C7D6B2E-103B-DF33-C5DD-73AABACB7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45090" y="2553074"/>
              <a:ext cx="1164757" cy="892853"/>
            </a:xfrm>
            <a:prstGeom prst="rect">
              <a:avLst/>
            </a:prstGeom>
          </p:spPr>
        </p:pic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ECCE4F82-54E4-75D3-A8CF-BBFDD62096E0}"/>
                </a:ext>
              </a:extLst>
            </p:cNvPr>
            <p:cNvSpPr txBox="1"/>
            <p:nvPr/>
          </p:nvSpPr>
          <p:spPr>
            <a:xfrm>
              <a:off x="1597461" y="3115515"/>
              <a:ext cx="8525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00FFFF"/>
                  </a:solidFill>
                </a:rPr>
                <a:t>5 mm</a:t>
              </a:r>
              <a:endParaRPr lang="zh-CN" altLang="en-US" b="1" dirty="0">
                <a:solidFill>
                  <a:srgbClr val="00FFFF"/>
                </a:solidFill>
              </a:endParaRP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57D6C90E-EB32-2EB4-81D8-03FFA36B7874}"/>
                </a:ext>
              </a:extLst>
            </p:cNvPr>
            <p:cNvSpPr txBox="1"/>
            <p:nvPr/>
          </p:nvSpPr>
          <p:spPr>
            <a:xfrm rot="16200000">
              <a:off x="1074947" y="2698703"/>
              <a:ext cx="8525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00FFFF"/>
                  </a:solidFill>
                </a:rPr>
                <a:t>3 mm</a:t>
              </a:r>
              <a:endParaRPr lang="zh-CN" altLang="en-US" b="1" dirty="0">
                <a:solidFill>
                  <a:srgbClr val="00FFFF"/>
                </a:solidFill>
              </a:endParaRPr>
            </a:p>
          </p:txBody>
        </p:sp>
      </p:grpSp>
      <p:sp>
        <p:nvSpPr>
          <p:cNvPr id="39" name="箭头: 右 38">
            <a:extLst>
              <a:ext uri="{FF2B5EF4-FFF2-40B4-BE49-F238E27FC236}">
                <a16:creationId xmlns:a16="http://schemas.microsoft.com/office/drawing/2014/main" id="{06FFD610-A48E-23FE-90BC-C589B8395232}"/>
              </a:ext>
            </a:extLst>
          </p:cNvPr>
          <p:cNvSpPr/>
          <p:nvPr/>
        </p:nvSpPr>
        <p:spPr>
          <a:xfrm>
            <a:off x="6169709" y="3748382"/>
            <a:ext cx="487387" cy="233756"/>
          </a:xfrm>
          <a:prstGeom prst="rightArrow">
            <a:avLst/>
          </a:prstGeom>
          <a:gradFill flip="none" rotWithShape="1">
            <a:gsLst>
              <a:gs pos="0">
                <a:srgbClr val="FF6600">
                  <a:tint val="66000"/>
                  <a:satMod val="160000"/>
                </a:srgbClr>
              </a:gs>
              <a:gs pos="50000">
                <a:srgbClr val="FF6600">
                  <a:tint val="44500"/>
                  <a:satMod val="160000"/>
                </a:srgbClr>
              </a:gs>
              <a:gs pos="100000">
                <a:srgbClr val="FF66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箭头: 右 39">
            <a:extLst>
              <a:ext uri="{FF2B5EF4-FFF2-40B4-BE49-F238E27FC236}">
                <a16:creationId xmlns:a16="http://schemas.microsoft.com/office/drawing/2014/main" id="{6FD6A277-DC67-EA79-2407-423184F1254C}"/>
              </a:ext>
            </a:extLst>
          </p:cNvPr>
          <p:cNvSpPr/>
          <p:nvPr/>
        </p:nvSpPr>
        <p:spPr>
          <a:xfrm>
            <a:off x="8704121" y="3748382"/>
            <a:ext cx="487387" cy="233756"/>
          </a:xfrm>
          <a:prstGeom prst="rightArrow">
            <a:avLst/>
          </a:prstGeom>
          <a:gradFill flip="none" rotWithShape="1">
            <a:gsLst>
              <a:gs pos="0">
                <a:srgbClr val="FF6600">
                  <a:tint val="66000"/>
                  <a:satMod val="160000"/>
                </a:srgbClr>
              </a:gs>
              <a:gs pos="50000">
                <a:srgbClr val="FF6600">
                  <a:tint val="44500"/>
                  <a:satMod val="160000"/>
                </a:srgbClr>
              </a:gs>
              <a:gs pos="100000">
                <a:srgbClr val="FF66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箭头: 右 40">
            <a:extLst>
              <a:ext uri="{FF2B5EF4-FFF2-40B4-BE49-F238E27FC236}">
                <a16:creationId xmlns:a16="http://schemas.microsoft.com/office/drawing/2014/main" id="{066633C5-0C72-52EB-5654-3F70573F4C83}"/>
              </a:ext>
            </a:extLst>
          </p:cNvPr>
          <p:cNvSpPr/>
          <p:nvPr/>
        </p:nvSpPr>
        <p:spPr>
          <a:xfrm rot="5400000">
            <a:off x="11134266" y="4408773"/>
            <a:ext cx="487387" cy="233756"/>
          </a:xfrm>
          <a:prstGeom prst="rightArrow">
            <a:avLst/>
          </a:prstGeom>
          <a:gradFill flip="none" rotWithShape="1">
            <a:gsLst>
              <a:gs pos="0">
                <a:srgbClr val="FF6600">
                  <a:tint val="66000"/>
                  <a:satMod val="160000"/>
                </a:srgbClr>
              </a:gs>
              <a:gs pos="50000">
                <a:srgbClr val="FF6600">
                  <a:tint val="44500"/>
                  <a:satMod val="160000"/>
                </a:srgbClr>
              </a:gs>
              <a:gs pos="100000">
                <a:srgbClr val="FF66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44" name="箭头: 右 43">
            <a:extLst>
              <a:ext uri="{FF2B5EF4-FFF2-40B4-BE49-F238E27FC236}">
                <a16:creationId xmlns:a16="http://schemas.microsoft.com/office/drawing/2014/main" id="{840EAA27-43CE-A9F4-651C-3A3FD2813DE7}"/>
              </a:ext>
            </a:extLst>
          </p:cNvPr>
          <p:cNvSpPr/>
          <p:nvPr/>
        </p:nvSpPr>
        <p:spPr>
          <a:xfrm flipH="1">
            <a:off x="6169709" y="4632213"/>
            <a:ext cx="487387" cy="233756"/>
          </a:xfrm>
          <a:prstGeom prst="rightArrow">
            <a:avLst/>
          </a:prstGeom>
          <a:gradFill flip="none" rotWithShape="1">
            <a:gsLst>
              <a:gs pos="0">
                <a:srgbClr val="FF6600">
                  <a:tint val="66000"/>
                  <a:satMod val="160000"/>
                </a:srgbClr>
              </a:gs>
              <a:gs pos="50000">
                <a:srgbClr val="FF6600">
                  <a:tint val="44500"/>
                  <a:satMod val="160000"/>
                </a:srgbClr>
              </a:gs>
              <a:gs pos="100000">
                <a:srgbClr val="FF66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57" name="箭头: 右 56">
            <a:extLst>
              <a:ext uri="{FF2B5EF4-FFF2-40B4-BE49-F238E27FC236}">
                <a16:creationId xmlns:a16="http://schemas.microsoft.com/office/drawing/2014/main" id="{A82DC96C-7471-2419-AF2A-3B2FD7BAFFC2}"/>
              </a:ext>
            </a:extLst>
          </p:cNvPr>
          <p:cNvSpPr/>
          <p:nvPr/>
        </p:nvSpPr>
        <p:spPr>
          <a:xfrm flipH="1">
            <a:off x="8704121" y="4632213"/>
            <a:ext cx="487387" cy="233756"/>
          </a:xfrm>
          <a:prstGeom prst="rightArrow">
            <a:avLst/>
          </a:prstGeom>
          <a:gradFill flip="none" rotWithShape="1">
            <a:gsLst>
              <a:gs pos="0">
                <a:srgbClr val="FF6600">
                  <a:tint val="66000"/>
                  <a:satMod val="160000"/>
                </a:srgbClr>
              </a:gs>
              <a:gs pos="50000">
                <a:srgbClr val="FF6600">
                  <a:tint val="44500"/>
                  <a:satMod val="160000"/>
                </a:srgbClr>
              </a:gs>
              <a:gs pos="100000">
                <a:srgbClr val="FF660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62018B03-8290-F5A2-1E78-41A0C2794751}"/>
              </a:ext>
            </a:extLst>
          </p:cNvPr>
          <p:cNvSpPr txBox="1"/>
          <p:nvPr/>
        </p:nvSpPr>
        <p:spPr>
          <a:xfrm>
            <a:off x="745697" y="3953155"/>
            <a:ext cx="2906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  <a:highlight>
                  <a:srgbClr val="AB92A6"/>
                </a:highlight>
              </a:rPr>
              <a:t>TEM Image of Final Sample</a:t>
            </a:r>
            <a:endParaRPr lang="zh-CN" altLang="en-US" dirty="0">
              <a:solidFill>
                <a:schemeClr val="tx1"/>
              </a:solidFill>
              <a:highlight>
                <a:srgbClr val="AB92A6"/>
              </a:highlight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BBF4D66B-2D85-4234-1D85-1C1E70DC69A8}"/>
              </a:ext>
            </a:extLst>
          </p:cNvPr>
          <p:cNvSpPr txBox="1"/>
          <p:nvPr/>
        </p:nvSpPr>
        <p:spPr>
          <a:xfrm>
            <a:off x="3574817" y="2503124"/>
            <a:ext cx="2711610" cy="369332"/>
          </a:xfrm>
          <a:prstGeom prst="rect">
            <a:avLst/>
          </a:prstGeom>
          <a:solidFill>
            <a:srgbClr val="114799"/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6600"/>
                </a:solidFill>
              </a:rPr>
              <a:t>SEM + FIB Sample Cutting</a:t>
            </a:r>
            <a:endParaRPr lang="zh-CN" altLang="en-US" b="1" dirty="0">
              <a:solidFill>
                <a:srgbClr val="FF6600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3731223-59BA-9A94-181C-7DF52A4BB9D9}"/>
              </a:ext>
            </a:extLst>
          </p:cNvPr>
          <p:cNvSpPr txBox="1"/>
          <p:nvPr/>
        </p:nvSpPr>
        <p:spPr>
          <a:xfrm>
            <a:off x="3699924" y="4019102"/>
            <a:ext cx="11260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0000"/>
                </a:solidFill>
                <a:highlight>
                  <a:srgbClr val="49D3B9"/>
                </a:highlight>
                <a:latin typeface="Segoe UI Light" panose="020B0502040204020203" pitchFamily="34" charset="0"/>
                <a:ea typeface="等线 Light" panose="02010600030101010101" pitchFamily="2" charset="-122"/>
                <a:cs typeface="Arial Unicode MS" panose="020B0604020202020204" pitchFamily="34" charset="-122"/>
              </a:rPr>
              <a:t>Selection</a:t>
            </a:r>
            <a:endParaRPr lang="zh-CN" altLang="en-US" sz="1400" dirty="0">
              <a:highlight>
                <a:srgbClr val="49D3B9"/>
              </a:highlight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3B18D8C-D4A6-B6FF-5568-215285C62F3A}"/>
              </a:ext>
            </a:extLst>
          </p:cNvPr>
          <p:cNvSpPr txBox="1"/>
          <p:nvPr/>
        </p:nvSpPr>
        <p:spPr>
          <a:xfrm>
            <a:off x="6358311" y="4019102"/>
            <a:ext cx="22729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0000"/>
                </a:solidFill>
                <a:highlight>
                  <a:srgbClr val="49D3B9"/>
                </a:highlight>
                <a:latin typeface="Segoe UI Light" panose="020B0502040204020203" pitchFamily="34" charset="0"/>
                <a:ea typeface="等线 Light" panose="02010600030101010101" pitchFamily="2" charset="-122"/>
                <a:cs typeface="Arial Unicode MS" panose="020B0604020202020204" pitchFamily="34" charset="-122"/>
              </a:rPr>
              <a:t>Pt Protection Coating</a:t>
            </a:r>
            <a:endParaRPr lang="zh-CN" altLang="en-US" sz="1400" dirty="0">
              <a:highlight>
                <a:srgbClr val="49D3B9"/>
              </a:highlight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7C2C428-1B1E-8BE9-78FA-377AA709120E}"/>
              </a:ext>
            </a:extLst>
          </p:cNvPr>
          <p:cNvSpPr txBox="1"/>
          <p:nvPr/>
        </p:nvSpPr>
        <p:spPr>
          <a:xfrm>
            <a:off x="9033936" y="4019102"/>
            <a:ext cx="22729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0000"/>
                </a:solidFill>
                <a:highlight>
                  <a:srgbClr val="49D3B9"/>
                </a:highlight>
                <a:latin typeface="Segoe UI Light" panose="020B0502040204020203" pitchFamily="34" charset="0"/>
                <a:ea typeface="等线 Light" panose="02010600030101010101" pitchFamily="2" charset="-122"/>
                <a:cs typeface="Arial Unicode MS" panose="020B0604020202020204" pitchFamily="34" charset="-122"/>
              </a:rPr>
              <a:t>Pt Protection Coating</a:t>
            </a:r>
            <a:endParaRPr lang="zh-CN" altLang="en-US" sz="1400" dirty="0">
              <a:highlight>
                <a:srgbClr val="49D3B9"/>
              </a:highlight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1818284-84E8-F583-ADC0-08F1B6ECD9BE}"/>
              </a:ext>
            </a:extLst>
          </p:cNvPr>
          <p:cNvSpPr txBox="1"/>
          <p:nvPr/>
        </p:nvSpPr>
        <p:spPr>
          <a:xfrm>
            <a:off x="9008541" y="5925769"/>
            <a:ext cx="17956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0000"/>
                </a:solidFill>
                <a:highlight>
                  <a:srgbClr val="49D3B9"/>
                </a:highlight>
                <a:latin typeface="Segoe UI Light" panose="020B0502040204020203" pitchFamily="34" charset="0"/>
                <a:ea typeface="等线 Light" panose="02010600030101010101" pitchFamily="2" charset="-122"/>
              </a:rPr>
              <a:t>Ion Sputtering</a:t>
            </a:r>
            <a:endParaRPr lang="zh-CN" altLang="en-US" sz="1400" dirty="0">
              <a:highlight>
                <a:srgbClr val="49D3B9"/>
              </a:highlight>
            </a:endParaRPr>
          </a:p>
        </p:txBody>
      </p:sp>
      <p:sp>
        <p:nvSpPr>
          <p:cNvPr id="10" name="文本框 2">
            <a:extLst>
              <a:ext uri="{FF2B5EF4-FFF2-40B4-BE49-F238E27FC236}">
                <a16:creationId xmlns:a16="http://schemas.microsoft.com/office/drawing/2014/main" id="{C3731223-59BA-9A94-181C-7DF52A4BB9D9}"/>
              </a:ext>
            </a:extLst>
          </p:cNvPr>
          <p:cNvSpPr txBox="1"/>
          <p:nvPr/>
        </p:nvSpPr>
        <p:spPr>
          <a:xfrm>
            <a:off x="6350208" y="5911507"/>
            <a:ext cx="20392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2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16" algn="l" defTabSz="9142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2" algn="l" defTabSz="9142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48" algn="l" defTabSz="9142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63" algn="l" defTabSz="9142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79" algn="l" defTabSz="9142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95" algn="l" defTabSz="9142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11" algn="l" defTabSz="9142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27" algn="l" defTabSz="9142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>
                <a:solidFill>
                  <a:srgbClr val="000000"/>
                </a:solidFill>
                <a:highlight>
                  <a:srgbClr val="49D3B9"/>
                </a:highlight>
                <a:latin typeface="Segoe UI Light" panose="020B0502040204020203" pitchFamily="34" charset="0"/>
                <a:ea typeface="等线 Light" panose="02010600030101010101" pitchFamily="2" charset="-122"/>
                <a:cs typeface="Arial Unicode MS" panose="020B0604020202020204" pitchFamily="34" charset="-122"/>
              </a:rPr>
              <a:t>Cutting </a:t>
            </a:r>
            <a:r>
              <a:rPr lang="en-US" altLang="zh-CN" sz="1400" dirty="0">
                <a:solidFill>
                  <a:srgbClr val="000000"/>
                </a:solidFill>
                <a:highlight>
                  <a:srgbClr val="49D3B9"/>
                </a:highlight>
                <a:latin typeface="Segoe UI Light" panose="020B0502040204020203" pitchFamily="34" charset="0"/>
                <a:ea typeface="等线 Light" panose="02010600030101010101" pitchFamily="2" charset="-122"/>
              </a:rPr>
              <a:t>+ Transfer</a:t>
            </a:r>
            <a:endParaRPr lang="zh-CN" altLang="en-US" sz="1400" dirty="0">
              <a:highlight>
                <a:srgbClr val="49D3B9"/>
              </a:highlight>
            </a:endParaRPr>
          </a:p>
        </p:txBody>
      </p:sp>
      <p:sp>
        <p:nvSpPr>
          <p:cNvPr id="11" name="文本框 2">
            <a:extLst>
              <a:ext uri="{FF2B5EF4-FFF2-40B4-BE49-F238E27FC236}">
                <a16:creationId xmlns:a16="http://schemas.microsoft.com/office/drawing/2014/main" id="{C3731223-59BA-9A94-181C-7DF52A4BB9D9}"/>
              </a:ext>
            </a:extLst>
          </p:cNvPr>
          <p:cNvSpPr txBox="1"/>
          <p:nvPr/>
        </p:nvSpPr>
        <p:spPr>
          <a:xfrm>
            <a:off x="3714465" y="5911508"/>
            <a:ext cx="32229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2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16" algn="l" defTabSz="9142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32" algn="l" defTabSz="9142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48" algn="l" defTabSz="9142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63" algn="l" defTabSz="9142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79" algn="l" defTabSz="9142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95" algn="l" defTabSz="9142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11" algn="l" defTabSz="9142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27" algn="l" defTabSz="9142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>
                <a:solidFill>
                  <a:srgbClr val="000000"/>
                </a:solidFill>
                <a:highlight>
                  <a:srgbClr val="49D3B9"/>
                </a:highlight>
                <a:latin typeface="Segoe UI Light" panose="020B0502040204020203" pitchFamily="34" charset="0"/>
                <a:ea typeface="等线 Light" panose="02010600030101010101" pitchFamily="2" charset="-122"/>
                <a:cs typeface="Arial Unicode MS" panose="020B0604020202020204" pitchFamily="34" charset="-122"/>
              </a:rPr>
              <a:t>Welding +Thickness Reduction</a:t>
            </a:r>
            <a:endParaRPr lang="zh-CN" altLang="en-US" sz="1400" dirty="0">
              <a:highlight>
                <a:srgbClr val="49D3B9"/>
              </a:highlight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DA39BB9-7637-DA57-30AD-7D37BD1A4379}"/>
              </a:ext>
            </a:extLst>
          </p:cNvPr>
          <p:cNvSpPr txBox="1"/>
          <p:nvPr/>
        </p:nvSpPr>
        <p:spPr>
          <a:xfrm>
            <a:off x="745697" y="2549937"/>
            <a:ext cx="29065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  <a:highlight>
                  <a:srgbClr val="AB92A6"/>
                </a:highlight>
              </a:rPr>
              <a:t>Sample before FIB</a:t>
            </a:r>
            <a:endParaRPr lang="zh-CN" altLang="en-US" dirty="0">
              <a:solidFill>
                <a:schemeClr val="tx1"/>
              </a:solidFill>
              <a:highlight>
                <a:srgbClr val="AB92A6"/>
              </a:highlight>
            </a:endParaRPr>
          </a:p>
        </p:txBody>
      </p:sp>
      <p:sp>
        <p:nvSpPr>
          <p:cNvPr id="2" name="Slide Number Placeholder 9">
            <a:extLst>
              <a:ext uri="{FF2B5EF4-FFF2-40B4-BE49-F238E27FC236}">
                <a16:creationId xmlns:a16="http://schemas.microsoft.com/office/drawing/2014/main" id="{9BBE1CC2-C5AB-DD00-F672-AD81758DE21F}"/>
              </a:ext>
            </a:extLst>
          </p:cNvPr>
          <p:cNvSpPr txBox="1">
            <a:spLocks/>
          </p:cNvSpPr>
          <p:nvPr/>
        </p:nvSpPr>
        <p:spPr>
          <a:xfrm>
            <a:off x="904464" y="6428035"/>
            <a:ext cx="10383067" cy="425348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dirty="0">
                <a:latin typeface="+mj-lt"/>
                <a:ea typeface="等线 Light" panose="02010600030101010101" pitchFamily="2" charset="-122"/>
              </a:rPr>
              <a:t>Didi Luo, </a:t>
            </a:r>
            <a:r>
              <a:rPr lang="en-US" altLang="zh-CN" sz="1400" i="1" dirty="0">
                <a:latin typeface="+mj-lt"/>
                <a:ea typeface="等线 Light" panose="02010600030101010101" pitchFamily="2" charset="-122"/>
              </a:rPr>
              <a:t>The Origin of Medium-Temperature Baking Efficacy: Formation and Role of an Ordered Oxide Template</a:t>
            </a:r>
            <a:r>
              <a:rPr lang="en-US" altLang="zh-CN" sz="1400" dirty="0">
                <a:latin typeface="+mj-lt"/>
                <a:ea typeface="等线 Light" panose="02010600030101010101" pitchFamily="2" charset="-122"/>
              </a:rPr>
              <a:t>, TTC 2026, Paris</a:t>
            </a:r>
            <a:endParaRPr lang="zh-CN" altLang="en-US" sz="1400" dirty="0">
              <a:latin typeface="+mj-lt"/>
              <a:ea typeface="等线 Light" panose="02010600030101010101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9335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6B88D6-ADE6-E466-56AD-D2F86747F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Experiment Setup</a:t>
            </a:r>
            <a:endParaRPr lang="zh-CN" altLang="en-US" dirty="0"/>
          </a:p>
        </p:txBody>
      </p:sp>
      <p:sp>
        <p:nvSpPr>
          <p:cNvPr id="3" name="Slide Number Placeholder 9">
            <a:extLst>
              <a:ext uri="{FF2B5EF4-FFF2-40B4-BE49-F238E27FC236}">
                <a16:creationId xmlns:a16="http://schemas.microsoft.com/office/drawing/2014/main" id="{B622044B-7F78-4367-543B-F29BC7DE701E}"/>
              </a:ext>
            </a:extLst>
          </p:cNvPr>
          <p:cNvSpPr txBox="1">
            <a:spLocks/>
          </p:cNvSpPr>
          <p:nvPr/>
        </p:nvSpPr>
        <p:spPr>
          <a:xfrm>
            <a:off x="11626215" y="6379991"/>
            <a:ext cx="38268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D702EF7-C079-4BB5-B0B1-217C77D6DA52}" type="slidenum">
              <a:rPr lang="zh-CN" altLang="en-US" sz="1400">
                <a:latin typeface="Segoe UI Light" panose="020B0502040204020203" pitchFamily="34" charset="0"/>
                <a:ea typeface="等线 Light" panose="02010600030101010101" pitchFamily="2" charset="-122"/>
              </a:rPr>
              <a:pPr algn="ctr"/>
              <a:t>8</a:t>
            </a:fld>
            <a:endParaRPr lang="zh-CN" altLang="en-US" sz="1400" dirty="0">
              <a:latin typeface="Segoe UI Light" panose="020B0502040204020203" pitchFamily="34" charset="0"/>
              <a:ea typeface="等线 Light" panose="02010600030101010101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E2CE00F-0357-15D5-77F8-ECC5BEDC7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59" y="1142902"/>
            <a:ext cx="4723014" cy="457219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7FC000B-5F43-B5F5-B461-5782036A1AB9}"/>
              </a:ext>
            </a:extLst>
          </p:cNvPr>
          <p:cNvSpPr txBox="1"/>
          <p:nvPr/>
        </p:nvSpPr>
        <p:spPr>
          <a:xfrm>
            <a:off x="0" y="5975482"/>
            <a:ext cx="1151399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solidFill>
                  <a:schemeClr val="tx1"/>
                </a:solidFill>
              </a:rPr>
              <a:t>[1] In-situ Synchrotron X-Ray Photoelectron Spectroscopy Study of Medium-Temperature Baking of Niobium, </a:t>
            </a:r>
            <a:r>
              <a:rPr lang="sv-SE" altLang="zh-CN" sz="1100" dirty="0">
                <a:solidFill>
                  <a:schemeClr val="tx1"/>
                </a:solidFill>
              </a:rPr>
              <a:t>A. Prudnikava, Y. Tamashevich, A. Makarova, D. Smirnov, J. Knobloch</a:t>
            </a:r>
            <a:endParaRPr lang="zh-CN" altLang="en-US" sz="1100" dirty="0">
              <a:solidFill>
                <a:schemeClr val="tx1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B6D3A8D-3B40-F183-269B-515205F5F3CF}"/>
              </a:ext>
            </a:extLst>
          </p:cNvPr>
          <p:cNvSpPr txBox="1"/>
          <p:nvPr/>
        </p:nvSpPr>
        <p:spPr>
          <a:xfrm>
            <a:off x="5516354" y="4953542"/>
            <a:ext cx="60822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/>
                </a:solidFill>
              </a:rPr>
              <a:t>Plan: T = 350 </a:t>
            </a:r>
            <a:r>
              <a:rPr lang="zh-CN" altLang="en-US" sz="2400" dirty="0">
                <a:solidFill>
                  <a:schemeClr val="tx1"/>
                </a:solidFill>
              </a:rPr>
              <a:t>℃</a:t>
            </a:r>
            <a:r>
              <a:rPr lang="en-US" altLang="zh-CN" sz="2400" dirty="0">
                <a:solidFill>
                  <a:schemeClr val="tx1"/>
                </a:solidFill>
              </a:rPr>
              <a:t>, keep 60 min, aiming for oxide layer &lt; 1 nm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9418ACC0-9574-8421-DC9E-E89B2E2953F5}"/>
              </a:ext>
            </a:extLst>
          </p:cNvPr>
          <p:cNvSpPr/>
          <p:nvPr/>
        </p:nvSpPr>
        <p:spPr>
          <a:xfrm>
            <a:off x="3913557" y="4606976"/>
            <a:ext cx="72000" cy="72000"/>
          </a:xfrm>
          <a:prstGeom prst="ellipse">
            <a:avLst/>
          </a:prstGeom>
          <a:noFill/>
          <a:ln w="127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B7C9140-240E-C275-BE1D-CFB764632E3E}"/>
              </a:ext>
            </a:extLst>
          </p:cNvPr>
          <p:cNvSpPr txBox="1"/>
          <p:nvPr/>
        </p:nvSpPr>
        <p:spPr>
          <a:xfrm>
            <a:off x="2224614" y="5369683"/>
            <a:ext cx="7153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tx1"/>
                </a:solidFill>
              </a:rPr>
              <a:t>[1]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graphicFrame>
        <p:nvGraphicFramePr>
          <p:cNvPr id="9" name="图表 8">
            <a:extLst>
              <a:ext uri="{FF2B5EF4-FFF2-40B4-BE49-F238E27FC236}">
                <a16:creationId xmlns:a16="http://schemas.microsoft.com/office/drawing/2014/main" id="{E8650D03-4174-375E-9EB5-11C7BCE6F42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1979739"/>
              </p:ext>
            </p:extLst>
          </p:nvPr>
        </p:nvGraphicFramePr>
        <p:xfrm>
          <a:off x="5939872" y="1632378"/>
          <a:ext cx="4845055" cy="31334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C7BEA3E8-9375-24B8-18EE-301A045B17F1}"/>
              </a:ext>
            </a:extLst>
          </p:cNvPr>
          <p:cNvSpPr txBox="1">
            <a:spLocks/>
          </p:cNvSpPr>
          <p:nvPr/>
        </p:nvSpPr>
        <p:spPr>
          <a:xfrm>
            <a:off x="904464" y="6428035"/>
            <a:ext cx="10383067" cy="425348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dirty="0">
                <a:latin typeface="+mj-lt"/>
                <a:ea typeface="等线 Light" panose="02010600030101010101" pitchFamily="2" charset="-122"/>
              </a:rPr>
              <a:t>Didi Luo, </a:t>
            </a:r>
            <a:r>
              <a:rPr lang="en-US" altLang="zh-CN" sz="1400" i="1" dirty="0">
                <a:latin typeface="+mj-lt"/>
                <a:ea typeface="等线 Light" panose="02010600030101010101" pitchFamily="2" charset="-122"/>
              </a:rPr>
              <a:t>The Origin of Medium-Temperature Baking Efficacy: Formation and Role of an Ordered Oxide Template</a:t>
            </a:r>
            <a:r>
              <a:rPr lang="en-US" altLang="zh-CN" sz="1400" dirty="0">
                <a:latin typeface="+mj-lt"/>
                <a:ea typeface="等线 Light" panose="02010600030101010101" pitchFamily="2" charset="-122"/>
              </a:rPr>
              <a:t>, TTC 2026, Paris</a:t>
            </a:r>
            <a:endParaRPr lang="zh-CN" altLang="en-US" sz="1400" dirty="0">
              <a:latin typeface="+mj-lt"/>
              <a:ea typeface="等线 Light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9533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28DB59-66B5-4932-B7A9-AA4BCEB53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lide Number Placeholder 9">
            <a:extLst>
              <a:ext uri="{FF2B5EF4-FFF2-40B4-BE49-F238E27FC236}">
                <a16:creationId xmlns:a16="http://schemas.microsoft.com/office/drawing/2014/main" id="{21B08CE1-FEAC-7CAD-A28A-AE6AA9AB8D4E}"/>
              </a:ext>
            </a:extLst>
          </p:cNvPr>
          <p:cNvSpPr txBox="1">
            <a:spLocks/>
          </p:cNvSpPr>
          <p:nvPr/>
        </p:nvSpPr>
        <p:spPr>
          <a:xfrm>
            <a:off x="904464" y="6428035"/>
            <a:ext cx="10383067" cy="425348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 dirty="0">
                <a:latin typeface="+mj-lt"/>
                <a:ea typeface="等线 Light" panose="02010600030101010101" pitchFamily="2" charset="-122"/>
              </a:rPr>
              <a:t>Didi Luo, </a:t>
            </a:r>
            <a:r>
              <a:rPr lang="en-US" altLang="zh-CN" sz="1400" i="1" dirty="0">
                <a:latin typeface="+mj-lt"/>
                <a:ea typeface="等线 Light" panose="02010600030101010101" pitchFamily="2" charset="-122"/>
              </a:rPr>
              <a:t>The Origin of Medium-Temperature Baking Efficacy: Formation and Role of an Ordered Oxide Template</a:t>
            </a:r>
            <a:r>
              <a:rPr lang="en-US" altLang="zh-CN" sz="1400" dirty="0">
                <a:latin typeface="+mj-lt"/>
                <a:ea typeface="等线 Light" panose="02010600030101010101" pitchFamily="2" charset="-122"/>
              </a:rPr>
              <a:t>, TTC 2026, Paris</a:t>
            </a:r>
            <a:endParaRPr lang="zh-CN" altLang="en-US" sz="1400" dirty="0">
              <a:latin typeface="+mj-lt"/>
              <a:ea typeface="等线 Light" panose="02010600030101010101" pitchFamily="2" charset="-122"/>
            </a:endParaRP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0AA2E0A-B520-12F8-1C24-C23476F35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000" y="1014746"/>
            <a:ext cx="5076300" cy="5162217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altLang="zh-CN" sz="2400" dirty="0"/>
              <a:t>Before baking, obvious oxide layer on EDS element mapping, thickness ~ 5 nm on TEM image</a:t>
            </a:r>
          </a:p>
          <a:p>
            <a:pPr>
              <a:lnSpc>
                <a:spcPct val="110000"/>
              </a:lnSpc>
            </a:pPr>
            <a:r>
              <a:rPr lang="en-US" altLang="zh-CN" sz="2400" dirty="0"/>
              <a:t>Upon reaching 350 </a:t>
            </a:r>
            <a:r>
              <a:rPr lang="zh-CN" altLang="en-US" sz="2400" dirty="0"/>
              <a:t>℃</a:t>
            </a:r>
            <a:r>
              <a:rPr lang="en-US" altLang="zh-CN" sz="2400" dirty="0"/>
              <a:t>, oxide layer reduces to ~ 4 nm on TEM image</a:t>
            </a:r>
          </a:p>
          <a:p>
            <a:pPr>
              <a:lnSpc>
                <a:spcPct val="110000"/>
              </a:lnSpc>
            </a:pPr>
            <a:r>
              <a:rPr lang="en-US" altLang="zh-CN" sz="2400" dirty="0"/>
              <a:t>Keep 30 min, oxide layer on EDS no longer obvious, ~ 3.5 nm on TEM image</a:t>
            </a:r>
          </a:p>
          <a:p>
            <a:pPr>
              <a:lnSpc>
                <a:spcPct val="110000"/>
              </a:lnSpc>
            </a:pPr>
            <a:r>
              <a:rPr lang="en-US" altLang="zh-CN" sz="2400" dirty="0"/>
              <a:t>Keep 60 min, oxide layer &lt; 3 nm  on TEM image (but &gt;1 nm)</a:t>
            </a:r>
          </a:p>
          <a:p>
            <a:pPr>
              <a:lnSpc>
                <a:spcPct val="110000"/>
              </a:lnSpc>
            </a:pPr>
            <a:r>
              <a:rPr lang="en-US" altLang="zh-CN" sz="2400" dirty="0"/>
              <a:t>No obvious changes on C element mapping during heating</a:t>
            </a:r>
          </a:p>
          <a:p>
            <a:pPr>
              <a:lnSpc>
                <a:spcPct val="110000"/>
              </a:lnSpc>
            </a:pPr>
            <a:endParaRPr lang="zh-CN" altLang="en-US" sz="2400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02DD5D3C-114F-0F9E-A6D8-677D3D0F3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In-situ Results</a:t>
            </a:r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49" name="灯片编号占位符 3">
            <a:extLst>
              <a:ext uri="{FF2B5EF4-FFF2-40B4-BE49-F238E27FC236}">
                <a16:creationId xmlns:a16="http://schemas.microsoft.com/office/drawing/2014/main" id="{3DF7DEBE-C624-54C8-3927-3DCEB48EB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6396" y="6355731"/>
            <a:ext cx="2743200" cy="365125"/>
          </a:xfrm>
        </p:spPr>
        <p:txBody>
          <a:bodyPr/>
          <a:lstStyle/>
          <a:p>
            <a:pPr marL="0" marR="0" lvl="0" indent="0" algn="r" defTabSz="914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702EF7-C079-4BB5-B0B1-217C77D6DA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UI Light"/>
                <a:ea typeface="等线 Light"/>
                <a:cs typeface="+mn-cs"/>
              </a:rPr>
              <a:pPr marL="0" marR="0" lvl="0" indent="0" algn="r" defTabSz="914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UI Light"/>
              <a:ea typeface="等线 Light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EF249AD-7016-C555-7983-CC2AD3F09D9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4299" y="179656"/>
            <a:ext cx="4554146" cy="655845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4FF379F-F994-6DC1-E1E7-19709E52AA2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625" y="179656"/>
            <a:ext cx="1584000" cy="1584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AAFF9FF-640B-F734-EF9D-5E9CEAA8D9A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625" y="1837809"/>
            <a:ext cx="1584000" cy="1584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643671D-241A-6621-15F2-4995A8588C3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625" y="3495962"/>
            <a:ext cx="1584000" cy="1584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64A2D13-8861-A5F6-3BAD-2341EA93AF9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625" y="5154114"/>
            <a:ext cx="1584000" cy="15840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F1E7FD6F-77EE-8585-634C-47652A98AAEA}"/>
              </a:ext>
            </a:extLst>
          </p:cNvPr>
          <p:cNvSpPr txBox="1"/>
          <p:nvPr/>
        </p:nvSpPr>
        <p:spPr>
          <a:xfrm>
            <a:off x="6950846" y="1406635"/>
            <a:ext cx="1726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800" b="1" dirty="0">
                <a:ln w="22225">
                  <a:noFill/>
                  <a:prstDash val="solid"/>
                </a:ln>
                <a:solidFill>
                  <a:srgbClr val="FFFF00"/>
                </a:solidFill>
              </a:rPr>
              <a:t>Before baking</a:t>
            </a:r>
            <a:endParaRPr lang="zh-CN" altLang="en-US" sz="1800" b="1" dirty="0">
              <a:ln w="22225">
                <a:noFill/>
                <a:prstDash val="solid"/>
              </a:ln>
              <a:solidFill>
                <a:srgbClr val="FFFF00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22882A2-E991-ACB6-F81B-B00032B9873A}"/>
              </a:ext>
            </a:extLst>
          </p:cNvPr>
          <p:cNvSpPr txBox="1"/>
          <p:nvPr/>
        </p:nvSpPr>
        <p:spPr>
          <a:xfrm>
            <a:off x="5914933" y="3060684"/>
            <a:ext cx="2762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800" b="1" dirty="0">
                <a:ln w="22225">
                  <a:noFill/>
                  <a:prstDash val="solid"/>
                </a:ln>
                <a:solidFill>
                  <a:srgbClr val="FFFF00"/>
                </a:solidFill>
              </a:rPr>
              <a:t>upon reaching 350 </a:t>
            </a:r>
            <a:r>
              <a:rPr lang="zh-CN" altLang="en-US" sz="1800" b="1" dirty="0">
                <a:ln w="22225">
                  <a:noFill/>
                  <a:prstDash val="solid"/>
                </a:ln>
                <a:solidFill>
                  <a:srgbClr val="FFFF00"/>
                </a:solidFill>
              </a:rPr>
              <a:t>℃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63B6501-D380-1DE8-2918-EFE4DF4C9AC2}"/>
              </a:ext>
            </a:extLst>
          </p:cNvPr>
          <p:cNvSpPr txBox="1"/>
          <p:nvPr/>
        </p:nvSpPr>
        <p:spPr>
          <a:xfrm>
            <a:off x="6183503" y="4714733"/>
            <a:ext cx="2493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800" b="1" dirty="0">
                <a:ln w="22225">
                  <a:noFill/>
                  <a:prstDash val="solid"/>
                </a:ln>
                <a:solidFill>
                  <a:srgbClr val="FFFF00"/>
                </a:solidFill>
              </a:rPr>
              <a:t>350 </a:t>
            </a:r>
            <a:r>
              <a:rPr lang="zh-CN" altLang="en-US" sz="1800" b="1" dirty="0">
                <a:ln w="22225">
                  <a:noFill/>
                  <a:prstDash val="solid"/>
                </a:ln>
                <a:solidFill>
                  <a:srgbClr val="FFFF00"/>
                </a:solidFill>
              </a:rPr>
              <a:t>℃ </a:t>
            </a:r>
            <a:r>
              <a:rPr lang="en-US" altLang="zh-CN" sz="1800" b="1" dirty="0">
                <a:ln w="22225">
                  <a:noFill/>
                  <a:prstDash val="solid"/>
                </a:ln>
                <a:solidFill>
                  <a:srgbClr val="FFFF00"/>
                </a:solidFill>
              </a:rPr>
              <a:t> 30 min</a:t>
            </a:r>
            <a:endParaRPr lang="zh-CN" altLang="en-US" sz="1800" b="1" dirty="0">
              <a:ln w="22225">
                <a:noFill/>
                <a:prstDash val="solid"/>
              </a:ln>
              <a:solidFill>
                <a:srgbClr val="FFFF00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B4D065A-1617-51B7-5994-1C830A009A0F}"/>
              </a:ext>
            </a:extLst>
          </p:cNvPr>
          <p:cNvSpPr txBox="1"/>
          <p:nvPr/>
        </p:nvSpPr>
        <p:spPr>
          <a:xfrm>
            <a:off x="6183503" y="6368782"/>
            <a:ext cx="2493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800" b="1" dirty="0">
                <a:ln w="22225">
                  <a:noFill/>
                  <a:prstDash val="solid"/>
                </a:ln>
                <a:solidFill>
                  <a:srgbClr val="FFFF00"/>
                </a:solidFill>
              </a:rPr>
              <a:t>350 </a:t>
            </a:r>
            <a:r>
              <a:rPr lang="zh-CN" altLang="en-US" sz="1800" b="1" dirty="0">
                <a:ln w="22225">
                  <a:noFill/>
                  <a:prstDash val="solid"/>
                </a:ln>
                <a:solidFill>
                  <a:srgbClr val="FFFF00"/>
                </a:solidFill>
              </a:rPr>
              <a:t>℃ </a:t>
            </a:r>
            <a:r>
              <a:rPr lang="en-US" altLang="zh-CN" sz="1800" b="1" dirty="0">
                <a:ln w="22225">
                  <a:noFill/>
                  <a:prstDash val="solid"/>
                </a:ln>
                <a:solidFill>
                  <a:srgbClr val="FFFF00"/>
                </a:solidFill>
              </a:rPr>
              <a:t> 60 min</a:t>
            </a:r>
            <a:endParaRPr lang="zh-CN" altLang="en-US" sz="1800" b="1" dirty="0">
              <a:ln w="22225">
                <a:noFill/>
                <a:prstDash val="solid"/>
              </a:ln>
              <a:solidFill>
                <a:srgbClr val="FFFF00"/>
              </a:solidFill>
            </a:endParaRPr>
          </a:p>
        </p:txBody>
      </p:sp>
      <p:sp>
        <p:nvSpPr>
          <p:cNvPr id="39" name="灯片编号占位符 3">
            <a:extLst>
              <a:ext uri="{FF2B5EF4-FFF2-40B4-BE49-F238E27FC236}">
                <a16:creationId xmlns:a16="http://schemas.microsoft.com/office/drawing/2014/main" id="{420680B2-D2A9-20F3-FE21-A43169BD8E95}"/>
              </a:ext>
            </a:extLst>
          </p:cNvPr>
          <p:cNvSpPr txBox="1">
            <a:spLocks/>
          </p:cNvSpPr>
          <p:nvPr/>
        </p:nvSpPr>
        <p:spPr>
          <a:xfrm>
            <a:off x="9318938" y="635573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rgbClr val="A50021"/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9pPr>
          </a:lstStyle>
          <a:p>
            <a:pPr defTabSz="914232" fontAlgn="auto">
              <a:spcBef>
                <a:spcPts val="0"/>
              </a:spcBef>
              <a:spcAft>
                <a:spcPts val="0"/>
              </a:spcAft>
              <a:defRPr/>
            </a:pPr>
            <a:fld id="{3D702EF7-C079-4BB5-B0B1-217C77D6DA52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Segoe UI Light"/>
                <a:ea typeface="等线 Light"/>
              </a:rPr>
              <a:pPr defTabSz="914232" fontAlgn="auto">
                <a:spcBef>
                  <a:spcPts val="0"/>
                </a:spcBef>
                <a:spcAft>
                  <a:spcPts val="0"/>
                </a:spcAft>
                <a:defRPr/>
              </a:pPr>
              <a:t>9</a:t>
            </a:fld>
            <a:endParaRPr lang="zh-CN" altLang="en-US" dirty="0">
              <a:solidFill>
                <a:prstClr val="black">
                  <a:tint val="75000"/>
                </a:prstClr>
              </a:solidFill>
              <a:latin typeface="Segoe UI Light"/>
              <a:ea typeface="等线 Ligh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777526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Narrow&quot;,&quot;Name&quot;:&quot;窄&quot;,&quot;HeaderHeight&quot;:10.0,&quot;FooterHeight&quot;:5.0,&quot;SideMargin&quot;:2.5,&quot;TopMargin&quot;:0.0,&quot;BottomMargin&quot;:0.0,&quot;IntervalMargin&quot;:1.0}"/>
  <p:tag name="KSO_WPP_MARK_KEY" val="f8760458-ff52-4965-a643-e95d77e6e5eb"/>
  <p:tag name="COMMONDATA" val="eyJoZGlkIjoiMjYwZDkzZmVhNzNlY2NkZTNiZmFkODMzZWQwZTJlMTI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|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|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|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17.5|8.8"/>
</p:tagLst>
</file>

<file path=ppt/theme/theme1.xml><?xml version="1.0" encoding="utf-8"?>
<a:theme xmlns:a="http://schemas.openxmlformats.org/drawingml/2006/main" name="主题2">
  <a:themeElements>
    <a:clrScheme name="灰度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BD374A"/>
      </a:accent1>
      <a:accent2>
        <a:srgbClr val="6A868F"/>
      </a:accent2>
      <a:accent3>
        <a:srgbClr val="31778E"/>
      </a:accent3>
      <a:accent4>
        <a:srgbClr val="D6C88B"/>
      </a:accent4>
      <a:accent5>
        <a:srgbClr val="D66E49"/>
      </a:accent5>
      <a:accent6>
        <a:srgbClr val="649EB2"/>
      </a:accent6>
      <a:hlink>
        <a:srgbClr val="BD374A"/>
      </a:hlink>
      <a:folHlink>
        <a:srgbClr val="BFBFBF"/>
      </a:folHlink>
    </a:clrScheme>
    <a:fontScheme name="e1304292-2de0-468e-bdf2-3ac657716d0a">
      <a:majorFont>
        <a:latin typeface="Segoe UI"/>
        <a:ea typeface="等线"/>
        <a:cs typeface=""/>
      </a:majorFont>
      <a:minorFont>
        <a:latin typeface="Segoe UI"/>
        <a:ea typeface="等线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>
          <a:noFill/>
          <a:miter lim="800000"/>
        </a:ln>
      </a:spPr>
      <a:bodyPr anchor="b"/>
      <a:lstStyle>
        <a:defPPr algn="ctr" eaLnBrk="1" hangingPunct="1">
          <a:lnSpc>
            <a:spcPct val="150000"/>
          </a:lnSpc>
          <a:defRPr sz="3000" b="1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ea typeface="微软雅黑" panose="020B0503020204020204" pitchFamily="34" charset="-122"/>
            <a:cs typeface="+mn-ea"/>
            <a:sym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</a:spPr>
      <a:bodyPr vert="horz" wrap="square" lIns="126000" tIns="82800" rIns="126000" bIns="82800" numCol="1" anchor="t" anchorCtr="0" compatLnSpc="1">
        <a:spAutoFit/>
      </a:bodyPr>
      <a:lstStyle>
        <a:defPPr marL="0" marR="0" indent="0" algn="l" defTabSz="914400" rtl="0" eaLnBrk="1" fontAlgn="base" latinLnBrk="0" hangingPunct="1">
          <a:lnSpc>
            <a:spcPct val="110000"/>
          </a:lnSpc>
          <a:spcBef>
            <a:spcPct val="0"/>
          </a:spcBef>
          <a:spcAft>
            <a:spcPct val="35000"/>
          </a:spcAft>
          <a:buClrTx/>
          <a:buSzTx/>
          <a:buFontTx/>
          <a:buNone/>
          <a:defRPr kumimoji="0" lang="en-GB" sz="2200" b="1" i="0" u="none" strike="noStrike" cap="none" normalizeH="0" baseline="0" smtClean="0">
            <a:ln>
              <a:noFill/>
            </a:ln>
            <a:solidFill>
              <a:srgbClr val="A5002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黑体" panose="02010609060101010101" pitchFamily="49" charset="-122"/>
          </a:defRPr>
        </a:defPPr>
      </a:lstStyle>
    </a:lnDef>
  </a:objectDefaults>
  <a:extraClrSchemeLst>
    <a:extraClrScheme>
      <a:clrScheme name="EGEE_Template (2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13">
        <a:dk1>
          <a:srgbClr val="334998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2A3D81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14">
        <a:dk1>
          <a:srgbClr val="334998"/>
        </a:dk1>
        <a:lt1>
          <a:srgbClr val="FFFFFF"/>
        </a:lt1>
        <a:dk2>
          <a:srgbClr val="000000"/>
        </a:dk2>
        <a:lt2>
          <a:srgbClr val="F1AF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2A3D81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15">
        <a:dk1>
          <a:srgbClr val="334998"/>
        </a:dk1>
        <a:lt1>
          <a:srgbClr val="FFFFFF"/>
        </a:lt1>
        <a:dk2>
          <a:srgbClr val="000000"/>
        </a:dk2>
        <a:lt2>
          <a:srgbClr val="F1AF00"/>
        </a:lt2>
        <a:accent1>
          <a:srgbClr val="657BCA"/>
        </a:accent1>
        <a:accent2>
          <a:srgbClr val="333399"/>
        </a:accent2>
        <a:accent3>
          <a:srgbClr val="FFFFFF"/>
        </a:accent3>
        <a:accent4>
          <a:srgbClr val="2A3D81"/>
        </a:accent4>
        <a:accent5>
          <a:srgbClr val="B8BFE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16">
        <a:dk1>
          <a:srgbClr val="334998"/>
        </a:dk1>
        <a:lt1>
          <a:srgbClr val="FFFFFF"/>
        </a:lt1>
        <a:dk2>
          <a:srgbClr val="000000"/>
        </a:dk2>
        <a:lt2>
          <a:srgbClr val="F1AF00"/>
        </a:lt2>
        <a:accent1>
          <a:srgbClr val="657BCA"/>
        </a:accent1>
        <a:accent2>
          <a:srgbClr val="475DAC"/>
        </a:accent2>
        <a:accent3>
          <a:srgbClr val="FFFFFF"/>
        </a:accent3>
        <a:accent4>
          <a:srgbClr val="2A3D81"/>
        </a:accent4>
        <a:accent5>
          <a:srgbClr val="B8BFE1"/>
        </a:accent5>
        <a:accent6>
          <a:srgbClr val="3F539B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304292-2de0-468e-bdf2-3ac657716d0a">
      <a:majorFont>
        <a:latin typeface="Segoe UI"/>
        <a:ea typeface="等线"/>
        <a:cs typeface=""/>
      </a:majorFont>
      <a:minorFont>
        <a:latin typeface="Segoe UI"/>
        <a:ea typeface="等线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主题2">
  <a:themeElements>
    <a:clrScheme name="自定义 3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E2E2E2"/>
      </a:accent1>
      <a:accent2>
        <a:srgbClr val="94B6E4"/>
      </a:accent2>
      <a:accent3>
        <a:srgbClr val="3EC4DB"/>
      </a:accent3>
      <a:accent4>
        <a:srgbClr val="008AEA"/>
      </a:accent4>
      <a:accent5>
        <a:srgbClr val="095692"/>
      </a:accent5>
      <a:accent6>
        <a:srgbClr val="00126D"/>
      </a:accent6>
      <a:hlink>
        <a:srgbClr val="5F5F5F"/>
      </a:hlink>
      <a:folHlink>
        <a:srgbClr val="919191"/>
      </a:folHlink>
    </a:clrScheme>
    <a:fontScheme name="e1304292-2de0-468e-bdf2-3ac657716d0a">
      <a:majorFont>
        <a:latin typeface="Segoe UI"/>
        <a:ea typeface="等线"/>
        <a:cs typeface=""/>
      </a:majorFont>
      <a:minorFont>
        <a:latin typeface="Segoe UI"/>
        <a:ea typeface="等线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</a:spPr>
      <a:bodyPr vert="horz" wrap="square" lIns="126000" tIns="82800" rIns="126000" bIns="82800" numCol="1" anchor="t" anchorCtr="0" compatLnSpc="1">
        <a:spAutoFit/>
      </a:bodyPr>
      <a:lstStyle>
        <a:defPPr marL="0" marR="0" indent="0" algn="l" defTabSz="914400" rtl="0" eaLnBrk="1" fontAlgn="base" latinLnBrk="0" hangingPunct="1">
          <a:lnSpc>
            <a:spcPct val="110000"/>
          </a:lnSpc>
          <a:spcBef>
            <a:spcPct val="0"/>
          </a:spcBef>
          <a:spcAft>
            <a:spcPct val="35000"/>
          </a:spcAft>
          <a:buClrTx/>
          <a:buSzTx/>
          <a:buFontTx/>
          <a:buNone/>
          <a:defRPr kumimoji="0" lang="en-GB" sz="2200" b="1" i="0" u="none" strike="noStrike" cap="none" normalizeH="0" baseline="0" smtClean="0">
            <a:ln>
              <a:noFill/>
            </a:ln>
            <a:solidFill>
              <a:srgbClr val="A5002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黑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</a:spPr>
      <a:bodyPr vert="horz" wrap="square" lIns="126000" tIns="82800" rIns="126000" bIns="82800" numCol="1" anchor="t" anchorCtr="0" compatLnSpc="1">
        <a:spAutoFit/>
      </a:bodyPr>
      <a:lstStyle>
        <a:defPPr marL="0" marR="0" indent="0" algn="l" defTabSz="914400" rtl="0" eaLnBrk="1" fontAlgn="base" latinLnBrk="0" hangingPunct="1">
          <a:lnSpc>
            <a:spcPct val="110000"/>
          </a:lnSpc>
          <a:spcBef>
            <a:spcPct val="0"/>
          </a:spcBef>
          <a:spcAft>
            <a:spcPct val="35000"/>
          </a:spcAft>
          <a:buClrTx/>
          <a:buSzTx/>
          <a:buFontTx/>
          <a:buNone/>
          <a:defRPr kumimoji="0" lang="en-GB" sz="2200" b="1" i="0" u="none" strike="noStrike" cap="none" normalizeH="0" baseline="0" smtClean="0">
            <a:ln>
              <a:noFill/>
            </a:ln>
            <a:solidFill>
              <a:srgbClr val="A5002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黑体" panose="02010609060101010101" pitchFamily="49" charset="-122"/>
          </a:defRPr>
        </a:defPPr>
      </a:lstStyle>
    </a:lnDef>
  </a:objectDefaults>
  <a:extraClrSchemeLst>
    <a:extraClrScheme>
      <a:clrScheme name="EGEE_Template (2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13">
        <a:dk1>
          <a:srgbClr val="334998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2A3D81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14">
        <a:dk1>
          <a:srgbClr val="334998"/>
        </a:dk1>
        <a:lt1>
          <a:srgbClr val="FFFFFF"/>
        </a:lt1>
        <a:dk2>
          <a:srgbClr val="000000"/>
        </a:dk2>
        <a:lt2>
          <a:srgbClr val="F1AF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2A3D81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15">
        <a:dk1>
          <a:srgbClr val="334998"/>
        </a:dk1>
        <a:lt1>
          <a:srgbClr val="FFFFFF"/>
        </a:lt1>
        <a:dk2>
          <a:srgbClr val="000000"/>
        </a:dk2>
        <a:lt2>
          <a:srgbClr val="F1AF00"/>
        </a:lt2>
        <a:accent1>
          <a:srgbClr val="657BCA"/>
        </a:accent1>
        <a:accent2>
          <a:srgbClr val="333399"/>
        </a:accent2>
        <a:accent3>
          <a:srgbClr val="FFFFFF"/>
        </a:accent3>
        <a:accent4>
          <a:srgbClr val="2A3D81"/>
        </a:accent4>
        <a:accent5>
          <a:srgbClr val="B8BFE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16">
        <a:dk1>
          <a:srgbClr val="334998"/>
        </a:dk1>
        <a:lt1>
          <a:srgbClr val="FFFFFF"/>
        </a:lt1>
        <a:dk2>
          <a:srgbClr val="000000"/>
        </a:dk2>
        <a:lt2>
          <a:srgbClr val="F1AF00"/>
        </a:lt2>
        <a:accent1>
          <a:srgbClr val="657BCA"/>
        </a:accent1>
        <a:accent2>
          <a:srgbClr val="475DAC"/>
        </a:accent2>
        <a:accent3>
          <a:srgbClr val="FFFFFF"/>
        </a:accent3>
        <a:accent4>
          <a:srgbClr val="2A3D81"/>
        </a:accent4>
        <a:accent5>
          <a:srgbClr val="B8BFE1"/>
        </a:accent5>
        <a:accent6>
          <a:srgbClr val="3F539B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主题2">
  <a:themeElements>
    <a:clrScheme name="灰度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BD374A"/>
      </a:accent1>
      <a:accent2>
        <a:srgbClr val="6A868F"/>
      </a:accent2>
      <a:accent3>
        <a:srgbClr val="31778E"/>
      </a:accent3>
      <a:accent4>
        <a:srgbClr val="D6C88B"/>
      </a:accent4>
      <a:accent5>
        <a:srgbClr val="D66E49"/>
      </a:accent5>
      <a:accent6>
        <a:srgbClr val="649EB2"/>
      </a:accent6>
      <a:hlink>
        <a:srgbClr val="BD374A"/>
      </a:hlink>
      <a:folHlink>
        <a:srgbClr val="BFBFBF"/>
      </a:folHlink>
    </a:clrScheme>
    <a:fontScheme name="e1304292-2de0-468e-bdf2-3ac657716d0a">
      <a:majorFont>
        <a:latin typeface="Segoe UI"/>
        <a:ea typeface="等线"/>
        <a:cs typeface=""/>
      </a:majorFont>
      <a:minorFont>
        <a:latin typeface="Segoe UI"/>
        <a:ea typeface="等线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>
          <a:noFill/>
          <a:miter lim="800000"/>
        </a:ln>
      </a:spPr>
      <a:bodyPr anchor="b"/>
      <a:lstStyle>
        <a:defPPr algn="ctr" eaLnBrk="1" hangingPunct="1">
          <a:lnSpc>
            <a:spcPct val="150000"/>
          </a:lnSpc>
          <a:defRPr sz="3000" b="1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ea typeface="微软雅黑" panose="020B0503020204020204" pitchFamily="34" charset="-122"/>
            <a:cs typeface="+mn-ea"/>
            <a:sym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</a:spPr>
      <a:bodyPr vert="horz" wrap="square" lIns="126000" tIns="82800" rIns="126000" bIns="82800" numCol="1" anchor="t" anchorCtr="0" compatLnSpc="1">
        <a:spAutoFit/>
      </a:bodyPr>
      <a:lstStyle>
        <a:defPPr marL="0" marR="0" indent="0" algn="l" defTabSz="914400" rtl="0" eaLnBrk="1" fontAlgn="base" latinLnBrk="0" hangingPunct="1">
          <a:lnSpc>
            <a:spcPct val="110000"/>
          </a:lnSpc>
          <a:spcBef>
            <a:spcPct val="0"/>
          </a:spcBef>
          <a:spcAft>
            <a:spcPct val="35000"/>
          </a:spcAft>
          <a:buClrTx/>
          <a:buSzTx/>
          <a:buFontTx/>
          <a:buNone/>
          <a:defRPr kumimoji="0" lang="en-GB" sz="2200" b="1" i="0" u="none" strike="noStrike" cap="none" normalizeH="0" baseline="0" smtClean="0">
            <a:ln>
              <a:noFill/>
            </a:ln>
            <a:solidFill>
              <a:srgbClr val="A5002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黑体" panose="02010609060101010101" pitchFamily="49" charset="-122"/>
          </a:defRPr>
        </a:defPPr>
      </a:lstStyle>
    </a:lnDef>
  </a:objectDefaults>
  <a:extraClrSchemeLst>
    <a:extraClrScheme>
      <a:clrScheme name="EGEE_Template (2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13">
        <a:dk1>
          <a:srgbClr val="334998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2A3D81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14">
        <a:dk1>
          <a:srgbClr val="334998"/>
        </a:dk1>
        <a:lt1>
          <a:srgbClr val="FFFFFF"/>
        </a:lt1>
        <a:dk2>
          <a:srgbClr val="000000"/>
        </a:dk2>
        <a:lt2>
          <a:srgbClr val="F1AF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2A3D81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15">
        <a:dk1>
          <a:srgbClr val="334998"/>
        </a:dk1>
        <a:lt1>
          <a:srgbClr val="FFFFFF"/>
        </a:lt1>
        <a:dk2>
          <a:srgbClr val="000000"/>
        </a:dk2>
        <a:lt2>
          <a:srgbClr val="F1AF00"/>
        </a:lt2>
        <a:accent1>
          <a:srgbClr val="657BCA"/>
        </a:accent1>
        <a:accent2>
          <a:srgbClr val="333399"/>
        </a:accent2>
        <a:accent3>
          <a:srgbClr val="FFFFFF"/>
        </a:accent3>
        <a:accent4>
          <a:srgbClr val="2A3D81"/>
        </a:accent4>
        <a:accent5>
          <a:srgbClr val="B8BFE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16">
        <a:dk1>
          <a:srgbClr val="334998"/>
        </a:dk1>
        <a:lt1>
          <a:srgbClr val="FFFFFF"/>
        </a:lt1>
        <a:dk2>
          <a:srgbClr val="000000"/>
        </a:dk2>
        <a:lt2>
          <a:srgbClr val="F1AF00"/>
        </a:lt2>
        <a:accent1>
          <a:srgbClr val="657BCA"/>
        </a:accent1>
        <a:accent2>
          <a:srgbClr val="475DAC"/>
        </a:accent2>
        <a:accent3>
          <a:srgbClr val="FFFFFF"/>
        </a:accent3>
        <a:accent4>
          <a:srgbClr val="2A3D81"/>
        </a:accent4>
        <a:accent5>
          <a:srgbClr val="B8BFE1"/>
        </a:accent5>
        <a:accent6>
          <a:srgbClr val="3F539B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主题2">
  <a:themeElements>
    <a:clrScheme name="灰度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BD374A"/>
      </a:accent1>
      <a:accent2>
        <a:srgbClr val="6A868F"/>
      </a:accent2>
      <a:accent3>
        <a:srgbClr val="31778E"/>
      </a:accent3>
      <a:accent4>
        <a:srgbClr val="D6C88B"/>
      </a:accent4>
      <a:accent5>
        <a:srgbClr val="D66E49"/>
      </a:accent5>
      <a:accent6>
        <a:srgbClr val="649EB2"/>
      </a:accent6>
      <a:hlink>
        <a:srgbClr val="BD374A"/>
      </a:hlink>
      <a:folHlink>
        <a:srgbClr val="BFBFBF"/>
      </a:folHlink>
    </a:clrScheme>
    <a:fontScheme name="e1304292-2de0-468e-bdf2-3ac657716d0a">
      <a:majorFont>
        <a:latin typeface="Segoe UI"/>
        <a:ea typeface="等线"/>
        <a:cs typeface=""/>
      </a:majorFont>
      <a:minorFont>
        <a:latin typeface="Segoe UI"/>
        <a:ea typeface="等线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>
          <a:noFill/>
          <a:miter lim="800000"/>
        </a:ln>
      </a:spPr>
      <a:bodyPr anchor="b"/>
      <a:lstStyle>
        <a:defPPr algn="ctr" eaLnBrk="1" hangingPunct="1">
          <a:lnSpc>
            <a:spcPct val="150000"/>
          </a:lnSpc>
          <a:defRPr sz="3000" b="1" dirty="0">
            <a:solidFill>
              <a:schemeClr val="accent4">
                <a:lumMod val="50000"/>
              </a:schemeClr>
            </a:solidFill>
            <a:latin typeface="Times New Roman" panose="02020603050405020304" pitchFamily="18" charset="0"/>
            <a:ea typeface="微软雅黑" panose="020B0503020204020204" pitchFamily="34" charset="-122"/>
            <a:cs typeface="+mn-ea"/>
            <a:sym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</a:spPr>
      <a:bodyPr vert="horz" wrap="square" lIns="126000" tIns="82800" rIns="126000" bIns="82800" numCol="1" anchor="t" anchorCtr="0" compatLnSpc="1">
        <a:spAutoFit/>
      </a:bodyPr>
      <a:lstStyle>
        <a:defPPr marL="0" marR="0" indent="0" algn="l" defTabSz="914400" rtl="0" eaLnBrk="1" fontAlgn="base" latinLnBrk="0" hangingPunct="1">
          <a:lnSpc>
            <a:spcPct val="110000"/>
          </a:lnSpc>
          <a:spcBef>
            <a:spcPct val="0"/>
          </a:spcBef>
          <a:spcAft>
            <a:spcPct val="35000"/>
          </a:spcAft>
          <a:buClrTx/>
          <a:buSzTx/>
          <a:buFontTx/>
          <a:buNone/>
          <a:defRPr kumimoji="0" lang="en-GB" sz="2200" b="1" i="0" u="none" strike="noStrike" cap="none" normalizeH="0" baseline="0" smtClean="0">
            <a:ln>
              <a:noFill/>
            </a:ln>
            <a:solidFill>
              <a:srgbClr val="A5002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ea typeface="黑体" panose="02010609060101010101" pitchFamily="49" charset="-122"/>
          </a:defRPr>
        </a:defPPr>
      </a:lstStyle>
    </a:lnDef>
  </a:objectDefaults>
  <a:extraClrSchemeLst>
    <a:extraClrScheme>
      <a:clrScheme name="EGEE_Template (2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GEE_Template (2) 13">
        <a:dk1>
          <a:srgbClr val="334998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2A3D81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14">
        <a:dk1>
          <a:srgbClr val="334998"/>
        </a:dk1>
        <a:lt1>
          <a:srgbClr val="FFFFFF"/>
        </a:lt1>
        <a:dk2>
          <a:srgbClr val="000000"/>
        </a:dk2>
        <a:lt2>
          <a:srgbClr val="F1AF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2A3D81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15">
        <a:dk1>
          <a:srgbClr val="334998"/>
        </a:dk1>
        <a:lt1>
          <a:srgbClr val="FFFFFF"/>
        </a:lt1>
        <a:dk2>
          <a:srgbClr val="000000"/>
        </a:dk2>
        <a:lt2>
          <a:srgbClr val="F1AF00"/>
        </a:lt2>
        <a:accent1>
          <a:srgbClr val="657BCA"/>
        </a:accent1>
        <a:accent2>
          <a:srgbClr val="333399"/>
        </a:accent2>
        <a:accent3>
          <a:srgbClr val="FFFFFF"/>
        </a:accent3>
        <a:accent4>
          <a:srgbClr val="2A3D81"/>
        </a:accent4>
        <a:accent5>
          <a:srgbClr val="B8BFE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GEE_Template (2) 16">
        <a:dk1>
          <a:srgbClr val="334998"/>
        </a:dk1>
        <a:lt1>
          <a:srgbClr val="FFFFFF"/>
        </a:lt1>
        <a:dk2>
          <a:srgbClr val="000000"/>
        </a:dk2>
        <a:lt2>
          <a:srgbClr val="F1AF00"/>
        </a:lt2>
        <a:accent1>
          <a:srgbClr val="657BCA"/>
        </a:accent1>
        <a:accent2>
          <a:srgbClr val="475DAC"/>
        </a:accent2>
        <a:accent3>
          <a:srgbClr val="FFFFFF"/>
        </a:accent3>
        <a:accent4>
          <a:srgbClr val="2A3D81"/>
        </a:accent4>
        <a:accent5>
          <a:srgbClr val="B8BFE1"/>
        </a:accent5>
        <a:accent6>
          <a:srgbClr val="3F539B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主题1</Template>
  <TotalTime>60939</TotalTime>
  <Words>2234</Words>
  <Application>Microsoft Office PowerPoint</Application>
  <PresentationFormat>宽屏</PresentationFormat>
  <Paragraphs>224</Paragraphs>
  <Slides>18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18</vt:i4>
      </vt:variant>
    </vt:vector>
  </HeadingPairs>
  <TitlesOfParts>
    <vt:vector size="36" baseType="lpstr">
      <vt:lpstr>Helvetica Neue Medium</vt:lpstr>
      <vt:lpstr>PingFang SC</vt:lpstr>
      <vt:lpstr>等线</vt:lpstr>
      <vt:lpstr>等线 Light</vt:lpstr>
      <vt:lpstr>黑体</vt:lpstr>
      <vt:lpstr>楷体</vt:lpstr>
      <vt:lpstr>Arial</vt:lpstr>
      <vt:lpstr>Calibri</vt:lpstr>
      <vt:lpstr>Cambria Math</vt:lpstr>
      <vt:lpstr>Segoe UI</vt:lpstr>
      <vt:lpstr>Segoe UI Light</vt:lpstr>
      <vt:lpstr>Times New Roman</vt:lpstr>
      <vt:lpstr>Wingdings</vt:lpstr>
      <vt:lpstr>主题2</vt:lpstr>
      <vt:lpstr>Office 主题​​</vt:lpstr>
      <vt:lpstr>1_主题2</vt:lpstr>
      <vt:lpstr>2_主题2</vt:lpstr>
      <vt:lpstr>3_主题2</vt:lpstr>
      <vt:lpstr>       The Origin of Medium-Temperature Baking Efficacy: Formation and Role of an Ordered Oxide Template</vt:lpstr>
      <vt:lpstr>Outline</vt:lpstr>
      <vt:lpstr>Comparison of Methods</vt:lpstr>
      <vt:lpstr>Introduction of HR-TEM</vt:lpstr>
      <vt:lpstr>Previous Similar TEM Works of Nb</vt:lpstr>
      <vt:lpstr>In-situ Sample Holder</vt:lpstr>
      <vt:lpstr>In-situ Sample Preparation</vt:lpstr>
      <vt:lpstr>Experiment Setup</vt:lpstr>
      <vt:lpstr>In-situ Results</vt:lpstr>
      <vt:lpstr>HRTEM + Fast Fourier Transform (FFT)</vt:lpstr>
      <vt:lpstr>HRTEM + Fast Fourier Transform (FFT)</vt:lpstr>
      <vt:lpstr>HRTEM + Fast Fourier Transform (FFT)</vt:lpstr>
      <vt:lpstr>HRTEM + Fast Fourier Transform (FFT)</vt:lpstr>
      <vt:lpstr>Ex-situ HRTEM Result</vt:lpstr>
      <vt:lpstr>In-situ 550 ℃ + 650 ℃</vt:lpstr>
      <vt:lpstr>The Existence of Carbide?</vt:lpstr>
      <vt:lpstr>Conclusion</vt:lpstr>
      <vt:lpstr>Thank you!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Didi Luo</dc:creator>
  <cp:lastModifiedBy>luodidi@impcas.ac.cn</cp:lastModifiedBy>
  <cp:revision>1788</cp:revision>
  <cp:lastPrinted>2025-10-27T18:26:03Z</cp:lastPrinted>
  <dcterms:created xsi:type="dcterms:W3CDTF">2017-06-16T03:57:00Z</dcterms:created>
  <dcterms:modified xsi:type="dcterms:W3CDTF">2026-06-10T07:58:41Z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2052-12.1.0.16929</vt:lpwstr>
  </property>
  <property fmtid="{D5CDD505-2E9C-101B-9397-08002B2CF9AE}" pid="3" name="ICV">
    <vt:lpwstr>505848F5858A411CB60A10933AF1CA4D_13</vt:lpwstr>
  </property>
</Properties>
</file>