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C7EDDE-8C0D-F14C-BC6B-C1753B44422F}" v="23" dt="2026-05-29T18:00:38.7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24" autoAdjust="0"/>
    <p:restoredTop sz="94658"/>
  </p:normalViewPr>
  <p:slideViewPr>
    <p:cSldViewPr snapToGrid="0">
      <p:cViewPr>
        <p:scale>
          <a:sx n="120" d="100"/>
          <a:sy n="120" d="100"/>
        </p:scale>
        <p:origin x="176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iscalco, James" userId="727e2dd5-054d-472f-a302-1e31487e5c93" providerId="ADAL" clId="{57ADF09E-E765-5D19-94C6-FA5242864643}"/>
    <pc:docChg chg="undo custSel modSld">
      <pc:chgData name="Maniscalco, James" userId="727e2dd5-054d-472f-a302-1e31487e5c93" providerId="ADAL" clId="{57ADF09E-E765-5D19-94C6-FA5242864643}" dt="2026-06-01T17:50:44.663" v="4752" actId="20577"/>
      <pc:docMkLst>
        <pc:docMk/>
      </pc:docMkLst>
      <pc:sldChg chg="addSp delSp modSp mod delAnim modAnim">
        <pc:chgData name="Maniscalco, James" userId="727e2dd5-054d-472f-a302-1e31487e5c93" providerId="ADAL" clId="{57ADF09E-E765-5D19-94C6-FA5242864643}" dt="2026-05-28T15:41:28.999" v="198" actId="20577"/>
        <pc:sldMkLst>
          <pc:docMk/>
          <pc:sldMk cId="337888798" sldId="256"/>
        </pc:sldMkLst>
        <pc:spChg chg="mod">
          <ac:chgData name="Maniscalco, James" userId="727e2dd5-054d-472f-a302-1e31487e5c93" providerId="ADAL" clId="{57ADF09E-E765-5D19-94C6-FA5242864643}" dt="2026-05-28T15:30:25.917" v="9" actId="20577"/>
          <ac:spMkLst>
            <pc:docMk/>
            <pc:sldMk cId="337888798" sldId="256"/>
            <ac:spMk id="4" creationId="{EC29D247-2DEF-77D6-3AC2-1CE15DD95B40}"/>
          </ac:spMkLst>
        </pc:spChg>
        <pc:spChg chg="mod">
          <ac:chgData name="Maniscalco, James" userId="727e2dd5-054d-472f-a302-1e31487e5c93" providerId="ADAL" clId="{57ADF09E-E765-5D19-94C6-FA5242864643}" dt="2026-05-28T15:35:45.075" v="40" actId="14100"/>
          <ac:spMkLst>
            <pc:docMk/>
            <pc:sldMk cId="337888798" sldId="256"/>
            <ac:spMk id="5" creationId="{7B93F43A-C095-1C4F-95BB-E7F0221C7DDD}"/>
          </ac:spMkLst>
        </pc:spChg>
        <pc:spChg chg="add mod">
          <ac:chgData name="Maniscalco, James" userId="727e2dd5-054d-472f-a302-1e31487e5c93" providerId="ADAL" clId="{57ADF09E-E765-5D19-94C6-FA5242864643}" dt="2026-05-28T15:41:28.999" v="198" actId="20577"/>
          <ac:spMkLst>
            <pc:docMk/>
            <pc:sldMk cId="337888798" sldId="256"/>
            <ac:spMk id="18" creationId="{2CB00268-A6C6-DA75-1759-6E31E79D7E67}"/>
          </ac:spMkLst>
        </pc:spChg>
        <pc:spChg chg="add mod">
          <ac:chgData name="Maniscalco, James" userId="727e2dd5-054d-472f-a302-1e31487e5c93" providerId="ADAL" clId="{57ADF09E-E765-5D19-94C6-FA5242864643}" dt="2026-05-28T15:41:22.400" v="188" actId="1036"/>
          <ac:spMkLst>
            <pc:docMk/>
            <pc:sldMk cId="337888798" sldId="256"/>
            <ac:spMk id="19" creationId="{7DB395EE-D5BF-FA4F-A972-A1C53629C6BA}"/>
          </ac:spMkLst>
        </pc:spChg>
        <pc:graphicFrameChg chg="add mod modGraphic">
          <ac:chgData name="Maniscalco, James" userId="727e2dd5-054d-472f-a302-1e31487e5c93" providerId="ADAL" clId="{57ADF09E-E765-5D19-94C6-FA5242864643}" dt="2026-05-28T15:38:17.322" v="70" actId="14734"/>
          <ac:graphicFrameMkLst>
            <pc:docMk/>
            <pc:sldMk cId="337888798" sldId="256"/>
            <ac:graphicFrameMk id="17" creationId="{F93535CF-9EDD-495E-4CD8-87DF99EF9E76}"/>
          </ac:graphicFrameMkLst>
        </pc:graphicFrameChg>
      </pc:sldChg>
      <pc:sldChg chg="addSp delSp modSp mod">
        <pc:chgData name="Maniscalco, James" userId="727e2dd5-054d-472f-a302-1e31487e5c93" providerId="ADAL" clId="{57ADF09E-E765-5D19-94C6-FA5242864643}" dt="2026-06-01T17:49:10.918" v="4655" actId="20577"/>
        <pc:sldMkLst>
          <pc:docMk/>
          <pc:sldMk cId="2520743697" sldId="257"/>
        </pc:sldMkLst>
        <pc:spChg chg="mod">
          <ac:chgData name="Maniscalco, James" userId="727e2dd5-054d-472f-a302-1e31487e5c93" providerId="ADAL" clId="{57ADF09E-E765-5D19-94C6-FA5242864643}" dt="2026-05-29T17:58:34.099" v="1386" actId="1076"/>
          <ac:spMkLst>
            <pc:docMk/>
            <pc:sldMk cId="2520743697" sldId="257"/>
            <ac:spMk id="2" creationId="{789C55E4-6045-FF03-0B04-0BC5C93929C5}"/>
          </ac:spMkLst>
        </pc:spChg>
        <pc:spChg chg="add del mod">
          <ac:chgData name="Maniscalco, James" userId="727e2dd5-054d-472f-a302-1e31487e5c93" providerId="ADAL" clId="{57ADF09E-E765-5D19-94C6-FA5242864643}" dt="2026-06-01T17:49:10.918" v="4655" actId="20577"/>
          <ac:spMkLst>
            <pc:docMk/>
            <pc:sldMk cId="2520743697" sldId="257"/>
            <ac:spMk id="3" creationId="{E7697513-E84C-8D7F-77B2-51279470DCBB}"/>
          </ac:spMkLst>
        </pc:spChg>
        <pc:spChg chg="add mod">
          <ac:chgData name="Maniscalco, James" userId="727e2dd5-054d-472f-a302-1e31487e5c93" providerId="ADAL" clId="{57ADF09E-E765-5D19-94C6-FA5242864643}" dt="2026-05-29T17:32:39.561" v="574" actId="1076"/>
          <ac:spMkLst>
            <pc:docMk/>
            <pc:sldMk cId="2520743697" sldId="257"/>
            <ac:spMk id="6" creationId="{8473873F-4E22-CA64-4ABF-EE89C539C7B3}"/>
          </ac:spMkLst>
        </pc:spChg>
        <pc:spChg chg="mod">
          <ac:chgData name="Maniscalco, James" userId="727e2dd5-054d-472f-a302-1e31487e5c93" providerId="ADAL" clId="{57ADF09E-E765-5D19-94C6-FA5242864643}" dt="2026-05-29T17:58:31.643" v="1384" actId="14100"/>
          <ac:spMkLst>
            <pc:docMk/>
            <pc:sldMk cId="2520743697" sldId="257"/>
            <ac:spMk id="7" creationId="{BB26F36A-2F42-CF6B-7CB5-E983687710D2}"/>
          </ac:spMkLst>
        </pc:spChg>
        <pc:spChg chg="add mod">
          <ac:chgData name="Maniscalco, James" userId="727e2dd5-054d-472f-a302-1e31487e5c93" providerId="ADAL" clId="{57ADF09E-E765-5D19-94C6-FA5242864643}" dt="2026-05-29T17:32:08.421" v="564" actId="1076"/>
          <ac:spMkLst>
            <pc:docMk/>
            <pc:sldMk cId="2520743697" sldId="257"/>
            <ac:spMk id="9" creationId="{C4AF3776-F4B6-33E3-9726-DCEDB5DA19B0}"/>
          </ac:spMkLst>
        </pc:spChg>
        <pc:spChg chg="add mod">
          <ac:chgData name="Maniscalco, James" userId="727e2dd5-054d-472f-a302-1e31487e5c93" providerId="ADAL" clId="{57ADF09E-E765-5D19-94C6-FA5242864643}" dt="2026-05-29T17:58:39.944" v="1387" actId="1076"/>
          <ac:spMkLst>
            <pc:docMk/>
            <pc:sldMk cId="2520743697" sldId="257"/>
            <ac:spMk id="10" creationId="{405ABF67-5D80-433E-B1B9-74B17528BE6C}"/>
          </ac:spMkLst>
        </pc:spChg>
        <pc:spChg chg="add mod">
          <ac:chgData name="Maniscalco, James" userId="727e2dd5-054d-472f-a302-1e31487e5c93" providerId="ADAL" clId="{57ADF09E-E765-5D19-94C6-FA5242864643}" dt="2026-05-29T18:00:37.320" v="1396" actId="1076"/>
          <ac:spMkLst>
            <pc:docMk/>
            <pc:sldMk cId="2520743697" sldId="257"/>
            <ac:spMk id="13" creationId="{B2946FAE-815D-33F1-8F7A-F7A05FD4E027}"/>
          </ac:spMkLst>
        </pc:spChg>
        <pc:spChg chg="add mod">
          <ac:chgData name="Maniscalco, James" userId="727e2dd5-054d-472f-a302-1e31487e5c93" providerId="ADAL" clId="{57ADF09E-E765-5D19-94C6-FA5242864643}" dt="2026-05-29T18:01:01.020" v="1413" actId="1038"/>
          <ac:spMkLst>
            <pc:docMk/>
            <pc:sldMk cId="2520743697" sldId="257"/>
            <ac:spMk id="14" creationId="{90CDB1CC-4866-FDD5-38B5-A5DCA716A27D}"/>
          </ac:spMkLst>
        </pc:spChg>
        <pc:picChg chg="add mod">
          <ac:chgData name="Maniscalco, James" userId="727e2dd5-054d-472f-a302-1e31487e5c93" providerId="ADAL" clId="{57ADF09E-E765-5D19-94C6-FA5242864643}" dt="2026-05-29T17:31:10.902" v="546" actId="1036"/>
          <ac:picMkLst>
            <pc:docMk/>
            <pc:sldMk cId="2520743697" sldId="257"/>
            <ac:picMk id="5" creationId="{E4C7BF28-BFEF-B6CF-50E9-3850DF8C30CC}"/>
          </ac:picMkLst>
        </pc:picChg>
        <pc:picChg chg="add mod">
          <ac:chgData name="Maniscalco, James" userId="727e2dd5-054d-472f-a302-1e31487e5c93" providerId="ADAL" clId="{57ADF09E-E765-5D19-94C6-FA5242864643}" dt="2026-05-29T17:31:39.368" v="556" actId="1076"/>
          <ac:picMkLst>
            <pc:docMk/>
            <pc:sldMk cId="2520743697" sldId="257"/>
            <ac:picMk id="8" creationId="{1BF4E332-163B-8EF2-7C94-BF1F42A67249}"/>
          </ac:picMkLst>
        </pc:picChg>
        <pc:picChg chg="add mod">
          <ac:chgData name="Maniscalco, James" userId="727e2dd5-054d-472f-a302-1e31487e5c93" providerId="ADAL" clId="{57ADF09E-E765-5D19-94C6-FA5242864643}" dt="2026-05-29T18:00:02.494" v="1389" actId="14826"/>
          <ac:picMkLst>
            <pc:docMk/>
            <pc:sldMk cId="2520743697" sldId="257"/>
            <ac:picMk id="11" creationId="{06AC87EF-091C-3EB7-9149-BF17231827B0}"/>
          </ac:picMkLst>
        </pc:picChg>
        <pc:picChg chg="add mod">
          <ac:chgData name="Maniscalco, James" userId="727e2dd5-054d-472f-a302-1e31487e5c93" providerId="ADAL" clId="{57ADF09E-E765-5D19-94C6-FA5242864643}" dt="2026-05-29T17:59:23.751" v="1388" actId="14826"/>
          <ac:picMkLst>
            <pc:docMk/>
            <pc:sldMk cId="2520743697" sldId="257"/>
            <ac:picMk id="12" creationId="{5E02BE7B-0DA3-A72B-A66D-AFC324C50FE5}"/>
          </ac:picMkLst>
        </pc:picChg>
      </pc:sldChg>
      <pc:sldChg chg="modSp mod">
        <pc:chgData name="Maniscalco, James" userId="727e2dd5-054d-472f-a302-1e31487e5c93" providerId="ADAL" clId="{57ADF09E-E765-5D19-94C6-FA5242864643}" dt="2026-06-01T17:50:44.663" v="4752" actId="20577"/>
        <pc:sldMkLst>
          <pc:docMk/>
          <pc:sldMk cId="848676190" sldId="258"/>
        </pc:sldMkLst>
        <pc:spChg chg="mod">
          <ac:chgData name="Maniscalco, James" userId="727e2dd5-054d-472f-a302-1e31487e5c93" providerId="ADAL" clId="{57ADF09E-E765-5D19-94C6-FA5242864643}" dt="2026-05-29T18:07:26.914" v="2111" actId="1035"/>
          <ac:spMkLst>
            <pc:docMk/>
            <pc:sldMk cId="848676190" sldId="258"/>
            <ac:spMk id="3" creationId="{DC9DFEA3-051B-A95E-C0DF-FEB2E0AA6FE9}"/>
          </ac:spMkLst>
        </pc:spChg>
        <pc:spChg chg="mod">
          <ac:chgData name="Maniscalco, James" userId="727e2dd5-054d-472f-a302-1e31487e5c93" providerId="ADAL" clId="{57ADF09E-E765-5D19-94C6-FA5242864643}" dt="2026-06-01T17:50:44.663" v="4752" actId="20577"/>
          <ac:spMkLst>
            <pc:docMk/>
            <pc:sldMk cId="848676190" sldId="258"/>
            <ac:spMk id="7" creationId="{88E2767B-8317-3D67-5870-2BD5373FADAE}"/>
          </ac:spMkLst>
        </pc:spChg>
      </pc:sldChg>
      <pc:sldChg chg="modSp mod">
        <pc:chgData name="Maniscalco, James" userId="727e2dd5-054d-472f-a302-1e31487e5c93" providerId="ADAL" clId="{57ADF09E-E765-5D19-94C6-FA5242864643}" dt="2026-05-29T19:10:07.592" v="4531" actId="20577"/>
        <pc:sldMkLst>
          <pc:docMk/>
          <pc:sldMk cId="2113745604" sldId="259"/>
        </pc:sldMkLst>
        <pc:spChg chg="mod">
          <ac:chgData name="Maniscalco, James" userId="727e2dd5-054d-472f-a302-1e31487e5c93" providerId="ADAL" clId="{57ADF09E-E765-5D19-94C6-FA5242864643}" dt="2026-05-29T18:48:25.360" v="4059" actId="20577"/>
          <ac:spMkLst>
            <pc:docMk/>
            <pc:sldMk cId="2113745604" sldId="259"/>
            <ac:spMk id="3" creationId="{200C6960-8FCF-17FC-F1C5-6E632A39B95A}"/>
          </ac:spMkLst>
        </pc:spChg>
        <pc:spChg chg="mod">
          <ac:chgData name="Maniscalco, James" userId="727e2dd5-054d-472f-a302-1e31487e5c93" providerId="ADAL" clId="{57ADF09E-E765-5D19-94C6-FA5242864643}" dt="2026-05-29T19:10:07.592" v="4531" actId="20577"/>
          <ac:spMkLst>
            <pc:docMk/>
            <pc:sldMk cId="2113745604" sldId="259"/>
            <ac:spMk id="7" creationId="{92144A24-0FBF-A324-9CBD-A8E2C83C28F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26C3F3-949F-29FE-7EAB-5FF4A3BF62C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7DBEDF1-291E-D331-4130-9AD35E4AF4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C51F6E9-3101-9881-D689-5CFAB0C18053}"/>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F53DC710-6C4F-CB83-A6BF-E5E94374B8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6742D4-AAEA-9365-F1F1-C00D35B3FA24}"/>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273012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9A3190-5739-E3AC-976F-A3F4BE8D2BC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4040BA9-7DAE-2CC2-7C87-808EB09E6DE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F238E4-F43B-62C7-5478-3DD28B578C2C}"/>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B49F3458-AD80-098B-A93E-2FDA9F58091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C536AC6-59F0-8ABD-B759-2D5BD912109C}"/>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298799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78D4D9C-80AA-9F3C-27E0-2300A3E0FA5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4D0687-EE81-0D53-DF07-49AD0312435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AB41DD-1887-9DFF-706E-1A2746569872}"/>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A12993D9-8500-F3EB-92EF-6A0BD2783DE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646F8A-079E-5308-A6F4-9EAA6ECA58AD}"/>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880723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79DBC5-5656-3890-5543-93C1940F573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058B462-FF2D-C9AB-095F-F6B06E7EF1F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568F06A-32B6-5274-B2CC-2409195A5323}"/>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83934D48-C97A-24AF-C654-FBA686412C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1E139-03EE-CFEC-4FED-5AA89E99C05C}"/>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3166829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68D647-E567-37A7-E5D5-54AAF274DB0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6B1E001-3C3D-2E43-8685-15EA4531AA5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518B8FD-B123-6294-7AC3-D243F6421CD8}"/>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F39212F7-43C1-D2E6-F2D8-580CC67178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B09BD4D-D3D4-A84D-83DC-0471A3FFD008}"/>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3548850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E3940F-4EDD-9B13-0AB1-04BEFCEC609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A0ECEE-3BA5-7E21-ADF5-047F357D08F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72BA5D8-7F77-CAC3-562A-0C1B099B729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562C31E-FC7E-E259-FE73-8F6BD736C14B}"/>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6" name="フッター プレースホルダー 5">
            <a:extLst>
              <a:ext uri="{FF2B5EF4-FFF2-40B4-BE49-F238E27FC236}">
                <a16:creationId xmlns:a16="http://schemas.microsoft.com/office/drawing/2014/main" id="{446F8B06-7EF4-8CCC-6862-F1F67859D58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2534E8-C32A-862D-D6BB-ED3F68B56E82}"/>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255804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12A056-A9D5-F62B-D6D3-3B8414B9EB8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03A5347-84DC-16B6-976D-6A2F7061CC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93B9898-93D8-AF10-7BC1-5B1CFB0C927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D6F75B6-CA77-F650-ADCE-108B1927BA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0829136-E87F-0CA1-7484-8ABB6E07CEC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F34FC2A-E80B-657E-F6D0-C54522727995}"/>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8" name="フッター プレースホルダー 7">
            <a:extLst>
              <a:ext uri="{FF2B5EF4-FFF2-40B4-BE49-F238E27FC236}">
                <a16:creationId xmlns:a16="http://schemas.microsoft.com/office/drawing/2014/main" id="{C22E92CC-4C42-44A7-4633-2038904C8DC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869AEC-823B-DF87-0A69-4DF5B19BE4F4}"/>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302844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5510CC-F240-407E-0266-CFC8471F19F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4A51F3F-17C9-BB24-0897-EF69A5DBD56B}"/>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4" name="フッター プレースホルダー 3">
            <a:extLst>
              <a:ext uri="{FF2B5EF4-FFF2-40B4-BE49-F238E27FC236}">
                <a16:creationId xmlns:a16="http://schemas.microsoft.com/office/drawing/2014/main" id="{371306B9-E534-7DB3-381E-933E2EF224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4978CF9-E034-277B-8E64-8EA78A277D15}"/>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3318288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53A7DA0-C70D-0F1C-6AE0-C6DAA75CF233}"/>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3" name="フッター プレースホルダー 2">
            <a:extLst>
              <a:ext uri="{FF2B5EF4-FFF2-40B4-BE49-F238E27FC236}">
                <a16:creationId xmlns:a16="http://schemas.microsoft.com/office/drawing/2014/main" id="{F8BEAC6E-96F9-58AB-67B8-F1F39F21B58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2587ACE-7414-3C13-5997-682E90ECBCC8}"/>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291751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601353-3672-2005-36EE-D549698FBE2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8428530-3C89-3361-A65E-3D8E0D72E8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0C66129-6215-9CF8-2704-B364F474DC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E77A75-49D5-A0BE-DAE3-64B22F5FCD8F}"/>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6" name="フッター プレースホルダー 5">
            <a:extLst>
              <a:ext uri="{FF2B5EF4-FFF2-40B4-BE49-F238E27FC236}">
                <a16:creationId xmlns:a16="http://schemas.microsoft.com/office/drawing/2014/main" id="{45118B9D-6A35-C562-06E6-4519435951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591F10-EB4E-4E53-D9E9-C7C747EAE453}"/>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1813802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A5D6F5-D34D-917B-0FE0-B05EC3F8A0D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DE610C0-EC32-1564-CAF7-03D7984204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0965338-EF2E-F6FA-6BDB-A5F6EECCF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22F374D-D2BC-84ED-47BB-12231270C17D}"/>
              </a:ext>
            </a:extLst>
          </p:cNvPr>
          <p:cNvSpPr>
            <a:spLocks noGrp="1"/>
          </p:cNvSpPr>
          <p:nvPr>
            <p:ph type="dt" sz="half" idx="10"/>
          </p:nvPr>
        </p:nvSpPr>
        <p:spPr/>
        <p:txBody>
          <a:bodyPr/>
          <a:lstStyle/>
          <a:p>
            <a:fld id="{EA491CBB-129B-4B18-9956-60AB467CFA71}" type="datetimeFigureOut">
              <a:rPr kumimoji="1" lang="ja-JP" altLang="en-US" smtClean="0"/>
              <a:t>2026/5/29</a:t>
            </a:fld>
            <a:endParaRPr kumimoji="1" lang="ja-JP" altLang="en-US"/>
          </a:p>
        </p:txBody>
      </p:sp>
      <p:sp>
        <p:nvSpPr>
          <p:cNvPr id="6" name="フッター プレースホルダー 5">
            <a:extLst>
              <a:ext uri="{FF2B5EF4-FFF2-40B4-BE49-F238E27FC236}">
                <a16:creationId xmlns:a16="http://schemas.microsoft.com/office/drawing/2014/main" id="{E68D207D-64B1-5C5F-3B39-3445432686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5545692-582F-4C52-E399-C31C50D053E1}"/>
              </a:ext>
            </a:extLst>
          </p:cNvPr>
          <p:cNvSpPr>
            <a:spLocks noGrp="1"/>
          </p:cNvSpPr>
          <p:nvPr>
            <p:ph type="sldNum" sz="quarter" idx="12"/>
          </p:nvPr>
        </p:nvSpPr>
        <p:spPr/>
        <p:txBody>
          <a:body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837990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F410C26-178F-1B78-6F10-2A0830C5BA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F197E3-10DE-5F37-F31F-8F88374596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90017C-DC2A-87EE-8AB2-D01EAFFF06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491CBB-129B-4B18-9956-60AB467CFA71}" type="datetimeFigureOut">
              <a:rPr kumimoji="1" lang="ja-JP" altLang="en-US" smtClean="0"/>
              <a:t>2026/5/29</a:t>
            </a:fld>
            <a:endParaRPr kumimoji="1" lang="ja-JP" altLang="en-US"/>
          </a:p>
        </p:txBody>
      </p:sp>
      <p:sp>
        <p:nvSpPr>
          <p:cNvPr id="5" name="フッター プレースホルダー 4">
            <a:extLst>
              <a:ext uri="{FF2B5EF4-FFF2-40B4-BE49-F238E27FC236}">
                <a16:creationId xmlns:a16="http://schemas.microsoft.com/office/drawing/2014/main" id="{338AFFFD-A1ED-3287-19FD-E417A0A7C9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5CA7202-8D3B-4D98-38FF-7764710118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A11F4A-4934-4067-BE45-50BC6ADCAA0E}" type="slidenum">
              <a:rPr kumimoji="1" lang="ja-JP" altLang="en-US" smtClean="0"/>
              <a:t>‹#›</a:t>
            </a:fld>
            <a:endParaRPr kumimoji="1" lang="ja-JP" altLang="en-US"/>
          </a:p>
        </p:txBody>
      </p:sp>
    </p:spTree>
    <p:extLst>
      <p:ext uri="{BB962C8B-B14F-4D97-AF65-F5344CB8AC3E}">
        <p14:creationId xmlns:p14="http://schemas.microsoft.com/office/powerpoint/2010/main" val="261851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C29D247-2DEF-77D6-3AC2-1CE15DD95B40}"/>
              </a:ext>
            </a:extLst>
          </p:cNvPr>
          <p:cNvSpPr txBox="1"/>
          <p:nvPr/>
        </p:nvSpPr>
        <p:spPr>
          <a:xfrm>
            <a:off x="187036" y="124691"/>
            <a:ext cx="7311044" cy="461665"/>
          </a:xfrm>
          <a:prstGeom prst="rect">
            <a:avLst/>
          </a:prstGeom>
          <a:noFill/>
        </p:spPr>
        <p:txBody>
          <a:bodyPr wrap="square" rtlCol="0">
            <a:spAutoFit/>
          </a:bodyPr>
          <a:lstStyle/>
          <a:p>
            <a:r>
              <a:rPr kumimoji="1" lang="en-US" altLang="ja-JP" sz="2400" b="1" u="sng" dirty="0">
                <a:solidFill>
                  <a:schemeClr val="accent1"/>
                </a:solidFill>
                <a:latin typeface="Arial" panose="020B0604020202020204" pitchFamily="34" charset="0"/>
                <a:cs typeface="Arial" panose="020B0604020202020204" pitchFamily="34" charset="0"/>
              </a:rPr>
              <a:t>Introduction of the project: LCLS-II-HE</a:t>
            </a:r>
            <a:endParaRPr kumimoji="1" lang="ja-JP" altLang="en-US" sz="2400" b="1" u="sng" dirty="0">
              <a:solidFill>
                <a:schemeClr val="accent1"/>
              </a:solidFill>
              <a:latin typeface="Arial" panose="020B0604020202020204" pitchFamily="34" charset="0"/>
              <a:cs typeface="Arial" panose="020B0604020202020204" pitchFamily="34" charset="0"/>
            </a:endParaRPr>
          </a:p>
        </p:txBody>
      </p:sp>
      <p:sp>
        <p:nvSpPr>
          <p:cNvPr id="5" name="テキスト ボックス 4">
            <a:extLst>
              <a:ext uri="{FF2B5EF4-FFF2-40B4-BE49-F238E27FC236}">
                <a16:creationId xmlns:a16="http://schemas.microsoft.com/office/drawing/2014/main" id="{7B93F43A-C095-1C4F-95BB-E7F0221C7DDD}"/>
              </a:ext>
            </a:extLst>
          </p:cNvPr>
          <p:cNvSpPr txBox="1"/>
          <p:nvPr/>
        </p:nvSpPr>
        <p:spPr>
          <a:xfrm>
            <a:off x="9707526" y="217024"/>
            <a:ext cx="2167206" cy="369332"/>
          </a:xfrm>
          <a:prstGeom prst="rect">
            <a:avLst/>
          </a:prstGeom>
          <a:noFill/>
          <a:ln>
            <a:solidFill>
              <a:schemeClr val="accent1"/>
            </a:solidFill>
          </a:ln>
        </p:spPr>
        <p:txBody>
          <a:bodyPr wrap="square" rtlCol="0">
            <a:spAutoFit/>
          </a:bodyPr>
          <a:lstStyle/>
          <a:p>
            <a:r>
              <a:rPr lang="en-US" altLang="ja-JP" dirty="0">
                <a:solidFill>
                  <a:schemeClr val="accent1"/>
                </a:solidFill>
                <a:latin typeface="Arial" panose="020B0604020202020204" pitchFamily="34" charset="0"/>
                <a:cs typeface="Arial" panose="020B0604020202020204" pitchFamily="34" charset="0"/>
              </a:rPr>
              <a:t>James Maniscalco</a:t>
            </a:r>
            <a:endParaRPr kumimoji="1" lang="ja-JP" altLang="en-US" dirty="0">
              <a:solidFill>
                <a:schemeClr val="accent1"/>
              </a:solidFill>
              <a:latin typeface="Arial" panose="020B0604020202020204" pitchFamily="34" charset="0"/>
              <a:cs typeface="Arial" panose="020B0604020202020204" pitchFamily="34" charset="0"/>
            </a:endParaRPr>
          </a:p>
        </p:txBody>
      </p:sp>
      <p:graphicFrame>
        <p:nvGraphicFramePr>
          <p:cNvPr id="17" name="Table 16">
            <a:extLst>
              <a:ext uri="{FF2B5EF4-FFF2-40B4-BE49-F238E27FC236}">
                <a16:creationId xmlns:a16="http://schemas.microsoft.com/office/drawing/2014/main" id="{F93535CF-9EDD-495E-4CD8-87DF99EF9E76}"/>
              </a:ext>
            </a:extLst>
          </p:cNvPr>
          <p:cNvGraphicFramePr>
            <a:graphicFrameLocks noGrp="1"/>
          </p:cNvGraphicFramePr>
          <p:nvPr>
            <p:extLst>
              <p:ext uri="{D42A27DB-BD31-4B8C-83A1-F6EECF244321}">
                <p14:modId xmlns:p14="http://schemas.microsoft.com/office/powerpoint/2010/main" val="1281917017"/>
              </p:ext>
            </p:extLst>
          </p:nvPr>
        </p:nvGraphicFramePr>
        <p:xfrm>
          <a:off x="344384" y="2000751"/>
          <a:ext cx="11490698" cy="4238423"/>
        </p:xfrm>
        <a:graphic>
          <a:graphicData uri="http://schemas.openxmlformats.org/drawingml/2006/table">
            <a:tbl>
              <a:tblPr firstRow="1" firstCol="1" bandRow="1">
                <a:tableStyleId>{21E4AEA4-8DFA-4A89-87EB-49C32662AFE0}</a:tableStyleId>
              </a:tblPr>
              <a:tblGrid>
                <a:gridCol w="4440267">
                  <a:extLst>
                    <a:ext uri="{9D8B030D-6E8A-4147-A177-3AD203B41FA5}">
                      <a16:colId xmlns:a16="http://schemas.microsoft.com/office/drawing/2014/main" val="1345038662"/>
                    </a:ext>
                  </a:extLst>
                </a:gridCol>
                <a:gridCol w="1967023">
                  <a:extLst>
                    <a:ext uri="{9D8B030D-6E8A-4147-A177-3AD203B41FA5}">
                      <a16:colId xmlns:a16="http://schemas.microsoft.com/office/drawing/2014/main" val="616478276"/>
                    </a:ext>
                  </a:extLst>
                </a:gridCol>
                <a:gridCol w="2022649">
                  <a:extLst>
                    <a:ext uri="{9D8B030D-6E8A-4147-A177-3AD203B41FA5}">
                      <a16:colId xmlns:a16="http://schemas.microsoft.com/office/drawing/2014/main" val="1393529255"/>
                    </a:ext>
                  </a:extLst>
                </a:gridCol>
                <a:gridCol w="2160538">
                  <a:extLst>
                    <a:ext uri="{9D8B030D-6E8A-4147-A177-3AD203B41FA5}">
                      <a16:colId xmlns:a16="http://schemas.microsoft.com/office/drawing/2014/main" val="4173026149"/>
                    </a:ext>
                  </a:extLst>
                </a:gridCol>
                <a:gridCol w="900221">
                  <a:extLst>
                    <a:ext uri="{9D8B030D-6E8A-4147-A177-3AD203B41FA5}">
                      <a16:colId xmlns:a16="http://schemas.microsoft.com/office/drawing/2014/main" val="4281667524"/>
                    </a:ext>
                  </a:extLst>
                </a:gridCol>
              </a:tblGrid>
              <a:tr h="855596">
                <a:tc>
                  <a:txBody>
                    <a:bodyPr/>
                    <a:lstStyle/>
                    <a:p>
                      <a:pPr marL="71755" marR="0" indent="0" algn="ctr" fontAlgn="base">
                        <a:lnSpc>
                          <a:spcPct val="125000"/>
                        </a:lnSpc>
                        <a:spcBef>
                          <a:spcPts val="300"/>
                        </a:spcBef>
                        <a:spcAft>
                          <a:spcPts val="300"/>
                        </a:spcAft>
                      </a:pPr>
                      <a:r>
                        <a:rPr lang="en-US" sz="1600" dirty="0">
                          <a:effectLst/>
                        </a:rPr>
                        <a:t>Quantity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300"/>
                        </a:spcBef>
                        <a:spcAft>
                          <a:spcPts val="300"/>
                        </a:spcAft>
                      </a:pPr>
                      <a:r>
                        <a:rPr lang="en-US" sz="1600" dirty="0">
                          <a:effectLst/>
                        </a:rPr>
                        <a:t>LCLS-II Cavities</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300"/>
                        </a:spcBef>
                        <a:spcAft>
                          <a:spcPts val="300"/>
                        </a:spcAft>
                      </a:pPr>
                      <a:r>
                        <a:rPr lang="en-US" sz="1600" dirty="0">
                          <a:effectLst/>
                          <a:latin typeface="+mn-lt"/>
                          <a:ea typeface="Calibri" panose="020F0502020204030204" pitchFamily="34" charset="0"/>
                          <a:cs typeface="Arial" panose="020B0604020202020204" pitchFamily="34" charset="0"/>
                        </a:rPr>
                        <a:t>LCLS-II Cavities </a:t>
                      </a:r>
                      <a:br>
                        <a:rPr lang="en-US" sz="1600" dirty="0">
                          <a:effectLst/>
                          <a:latin typeface="+mn-lt"/>
                          <a:ea typeface="Calibri" panose="020F0502020204030204" pitchFamily="34" charset="0"/>
                          <a:cs typeface="Arial" panose="020B0604020202020204" pitchFamily="34" charset="0"/>
                        </a:rPr>
                      </a:br>
                      <a:r>
                        <a:rPr lang="en-US" sz="1600" dirty="0">
                          <a:effectLst/>
                          <a:latin typeface="+mn-lt"/>
                          <a:ea typeface="Calibri" panose="020F0502020204030204" pitchFamily="34" charset="0"/>
                          <a:cs typeface="Arial" panose="020B0604020202020204" pitchFamily="34" charset="0"/>
                        </a:rPr>
                        <a:t>after upgrade</a:t>
                      </a:r>
                    </a:p>
                  </a:txBody>
                  <a:tcPr marL="0" marR="0" marT="0" marB="0" anchor="ctr">
                    <a:solidFill>
                      <a:srgbClr val="8C1515"/>
                    </a:solidFill>
                  </a:tcPr>
                </a:tc>
                <a:tc>
                  <a:txBody>
                    <a:bodyPr/>
                    <a:lstStyle/>
                    <a:p>
                      <a:pPr marL="0" marR="0" indent="0" algn="ctr" fontAlgn="base">
                        <a:lnSpc>
                          <a:spcPct val="125000"/>
                        </a:lnSpc>
                        <a:spcBef>
                          <a:spcPts val="300"/>
                        </a:spcBef>
                        <a:spcAft>
                          <a:spcPts val="300"/>
                        </a:spcAft>
                      </a:pPr>
                      <a:r>
                        <a:rPr lang="en-US" sz="1600" dirty="0">
                          <a:effectLst/>
                        </a:rPr>
                        <a:t>LCLS-II-HE Cavities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300"/>
                        </a:spcBef>
                        <a:spcAft>
                          <a:spcPts val="300"/>
                        </a:spcAft>
                      </a:pPr>
                      <a:r>
                        <a:rPr lang="en-US" sz="1600" dirty="0">
                          <a:effectLst/>
                        </a:rPr>
                        <a:t>Unit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extLst>
                  <a:ext uri="{0D108BD9-81ED-4DB2-BD59-A6C34878D82A}">
                    <a16:rowId xmlns:a16="http://schemas.microsoft.com/office/drawing/2014/main" val="1356127735"/>
                  </a:ext>
                </a:extLst>
              </a:tr>
              <a:tr h="483261">
                <a:tc>
                  <a:txBody>
                    <a:bodyPr/>
                    <a:lstStyle/>
                    <a:p>
                      <a:pPr marL="71755" marR="0" indent="0" algn="ctr" fontAlgn="base">
                        <a:lnSpc>
                          <a:spcPct val="125000"/>
                        </a:lnSpc>
                        <a:spcBef>
                          <a:spcPts val="300"/>
                        </a:spcBef>
                        <a:spcAft>
                          <a:spcPts val="300"/>
                        </a:spcAft>
                      </a:pPr>
                      <a:r>
                        <a:rPr lang="en-US" sz="1600" dirty="0">
                          <a:effectLst/>
                        </a:rPr>
                        <a:t>Number of 1.3 GHz cavities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rPr>
                        <a:t>280</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latin typeface="+mn-lt"/>
                          <a:ea typeface="Calibri" panose="020F0502020204030204" pitchFamily="34" charset="0"/>
                          <a:cs typeface="Arial" panose="020B0604020202020204" pitchFamily="34" charset="0"/>
                        </a:rPr>
                        <a:t>280</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rPr>
                        <a:t>184</a:t>
                      </a:r>
                      <a:endParaRPr lang="en-US" sz="1600" b="0" baseline="30000" dirty="0">
                        <a:solidFill>
                          <a:srgbClr val="8C1515"/>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algn="ctr">
                        <a:lnSpc>
                          <a:spcPct val="107000"/>
                        </a:lnSpc>
                      </a:pPr>
                      <a:endParaRPr lang="en-US" sz="1600" dirty="0">
                        <a:effectLst/>
                        <a:latin typeface="+mn-lt"/>
                        <a:cs typeface="Arial" panose="020B0604020202020204" pitchFamily="34" charset="0"/>
                      </a:endParaRPr>
                    </a:p>
                  </a:txBody>
                  <a:tcPr marL="0" marR="0" marT="0" marB="0" anchor="ctr">
                    <a:solidFill>
                      <a:schemeClr val="bg1">
                        <a:lumMod val="95000"/>
                      </a:schemeClr>
                    </a:solidFill>
                  </a:tcPr>
                </a:tc>
                <a:extLst>
                  <a:ext uri="{0D108BD9-81ED-4DB2-BD59-A6C34878D82A}">
                    <a16:rowId xmlns:a16="http://schemas.microsoft.com/office/drawing/2014/main" val="3018297612"/>
                  </a:ext>
                </a:extLst>
              </a:tr>
              <a:tr h="483261">
                <a:tc>
                  <a:txBody>
                    <a:bodyPr/>
                    <a:lstStyle/>
                    <a:p>
                      <a:pPr marL="71755" marR="0" indent="0" algn="ctr" fontAlgn="base">
                        <a:lnSpc>
                          <a:spcPct val="125000"/>
                        </a:lnSpc>
                        <a:spcBef>
                          <a:spcPts val="300"/>
                        </a:spcBef>
                        <a:spcAft>
                          <a:spcPts val="300"/>
                        </a:spcAft>
                      </a:pPr>
                      <a:r>
                        <a:rPr lang="en-US" sz="1600" dirty="0">
                          <a:effectLst/>
                        </a:rPr>
                        <a:t>Minimum average cavity Q</a:t>
                      </a:r>
                      <a:r>
                        <a:rPr lang="en-US" sz="1600" baseline="-25000" dirty="0">
                          <a:effectLst/>
                        </a:rPr>
                        <a:t>0</a:t>
                      </a:r>
                      <a:r>
                        <a:rPr lang="en-US" sz="1600" dirty="0">
                          <a:effectLst/>
                        </a:rPr>
                        <a:t> at nominal E</a:t>
                      </a:r>
                      <a:r>
                        <a:rPr lang="en-US" sz="1600" baseline="-25000" dirty="0">
                          <a:effectLst/>
                        </a:rPr>
                        <a:t>acc</a:t>
                      </a:r>
                      <a:endParaRPr lang="en-US" sz="1600" baseline="-250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rPr>
                        <a:t>2.7</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latin typeface="+mn-lt"/>
                          <a:ea typeface="Calibri" panose="020F0502020204030204" pitchFamily="34" charset="0"/>
                          <a:cs typeface="Arial" panose="020B0604020202020204" pitchFamily="34" charset="0"/>
                        </a:rPr>
                        <a:t>2.7</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rPr>
                        <a:t>2.7</a:t>
                      </a: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rPr>
                        <a:t>10</a:t>
                      </a:r>
                      <a:r>
                        <a:rPr lang="en-US" sz="1600" baseline="30000" dirty="0">
                          <a:effectLst/>
                        </a:rPr>
                        <a:t>10</a:t>
                      </a:r>
                      <a:r>
                        <a:rPr lang="en-US" sz="1600" dirty="0">
                          <a:effectLst/>
                        </a:rPr>
                        <a:t>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extLst>
                  <a:ext uri="{0D108BD9-81ED-4DB2-BD59-A6C34878D82A}">
                    <a16:rowId xmlns:a16="http://schemas.microsoft.com/office/drawing/2014/main" val="1807687382"/>
                  </a:ext>
                </a:extLst>
              </a:tr>
              <a:tr h="483261">
                <a:tc>
                  <a:txBody>
                    <a:bodyPr/>
                    <a:lstStyle/>
                    <a:p>
                      <a:pPr marL="71755" marR="0" indent="0" algn="ctr" fontAlgn="base">
                        <a:lnSpc>
                          <a:spcPct val="125000"/>
                        </a:lnSpc>
                        <a:spcBef>
                          <a:spcPts val="300"/>
                        </a:spcBef>
                        <a:spcAft>
                          <a:spcPts val="300"/>
                        </a:spcAft>
                      </a:pPr>
                      <a:r>
                        <a:rPr lang="en-US" sz="1600" dirty="0">
                          <a:effectLst/>
                        </a:rPr>
                        <a:t>Vertical test qualifying gradient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rPr>
                        <a:t>19</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rPr>
                        <a:t>23</a:t>
                      </a: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rPr>
                        <a:t>MV/m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extLst>
                  <a:ext uri="{0D108BD9-81ED-4DB2-BD59-A6C34878D82A}">
                    <a16:rowId xmlns:a16="http://schemas.microsoft.com/office/drawing/2014/main" val="2409951902"/>
                  </a:ext>
                </a:extLst>
              </a:tr>
              <a:tr h="483261">
                <a:tc>
                  <a:txBody>
                    <a:bodyPr/>
                    <a:lstStyle/>
                    <a:p>
                      <a:pPr marL="71755" marR="0" indent="0" algn="ctr" fontAlgn="base">
                        <a:lnSpc>
                          <a:spcPct val="125000"/>
                        </a:lnSpc>
                        <a:spcBef>
                          <a:spcPts val="300"/>
                        </a:spcBef>
                        <a:spcAft>
                          <a:spcPts val="300"/>
                        </a:spcAft>
                      </a:pPr>
                      <a:r>
                        <a:rPr lang="en-US" sz="1600" dirty="0">
                          <a:effectLst/>
                          <a:latin typeface="+mn-lt"/>
                          <a:ea typeface="Calibri" panose="020F0502020204030204" pitchFamily="34" charset="0"/>
                          <a:cs typeface="Arial" panose="020B0604020202020204" pitchFamily="34" charset="0"/>
                        </a:rPr>
                        <a:t>Assumed fraction of failed cavities</a:t>
                      </a: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latin typeface="+mn-lt"/>
                          <a:ea typeface="Calibri" panose="020F0502020204030204" pitchFamily="34" charset="0"/>
                          <a:cs typeface="Arial" panose="020B0604020202020204" pitchFamily="34" charset="0"/>
                        </a:rPr>
                        <a:t>6</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1" dirty="0">
                          <a:solidFill>
                            <a:srgbClr val="8C1515"/>
                          </a:solidFill>
                          <a:effectLst/>
                          <a:latin typeface="+mn-lt"/>
                          <a:ea typeface="Calibri" panose="020F0502020204030204" pitchFamily="34" charset="0"/>
                          <a:cs typeface="Arial" panose="020B0604020202020204" pitchFamily="34" charset="0"/>
                        </a:rPr>
                        <a:t>3</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latin typeface="+mn-lt"/>
                          <a:ea typeface="Calibri" panose="020F0502020204030204" pitchFamily="34" charset="0"/>
                          <a:cs typeface="Arial" panose="020B0604020202020204" pitchFamily="34" charset="0"/>
                        </a:rPr>
                        <a:t>6</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latin typeface="+mn-lt"/>
                          <a:ea typeface="Calibri" panose="020F0502020204030204" pitchFamily="34" charset="0"/>
                          <a:cs typeface="Arial" panose="020B0604020202020204" pitchFamily="34" charset="0"/>
                        </a:rPr>
                        <a:t>%</a:t>
                      </a:r>
                    </a:p>
                  </a:txBody>
                  <a:tcPr marL="0" marR="0" marT="0" marB="0" anchor="ctr">
                    <a:solidFill>
                      <a:schemeClr val="bg1">
                        <a:lumMod val="95000"/>
                      </a:schemeClr>
                    </a:solidFill>
                  </a:tcPr>
                </a:tc>
                <a:extLst>
                  <a:ext uri="{0D108BD9-81ED-4DB2-BD59-A6C34878D82A}">
                    <a16:rowId xmlns:a16="http://schemas.microsoft.com/office/drawing/2014/main" val="3382525251"/>
                  </a:ext>
                </a:extLst>
              </a:tr>
              <a:tr h="483261">
                <a:tc>
                  <a:txBody>
                    <a:bodyPr/>
                    <a:lstStyle/>
                    <a:p>
                      <a:pPr marL="71755" marR="0" indent="0" algn="ctr" fontAlgn="base">
                        <a:lnSpc>
                          <a:spcPct val="125000"/>
                        </a:lnSpc>
                        <a:spcBef>
                          <a:spcPts val="300"/>
                        </a:spcBef>
                        <a:spcAft>
                          <a:spcPts val="300"/>
                        </a:spcAft>
                      </a:pPr>
                      <a:r>
                        <a:rPr lang="en-US" sz="1600" dirty="0">
                          <a:effectLst/>
                        </a:rPr>
                        <a:t>Nominal average operating gradient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rPr>
                        <a:t>15.7 </a:t>
                      </a:r>
                      <a:r>
                        <a:rPr lang="en-US" sz="1600" b="0" dirty="0">
                          <a:solidFill>
                            <a:schemeClr val="tx1"/>
                          </a:solidFill>
                          <a:effectLst/>
                          <a:latin typeface="+mn-lt"/>
                          <a:ea typeface="Calibri" panose="020F0502020204030204" pitchFamily="34" charset="0"/>
                          <a:cs typeface="Arial" panose="020B0604020202020204" pitchFamily="34" charset="0"/>
                        </a:rPr>
                        <a:t>in L2-3</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1" dirty="0">
                          <a:solidFill>
                            <a:srgbClr val="8C1515"/>
                          </a:solidFill>
                          <a:effectLst/>
                          <a:latin typeface="+mn-lt"/>
                          <a:ea typeface="Calibri" panose="020F0502020204030204" pitchFamily="34" charset="0"/>
                          <a:cs typeface="Arial" panose="020B0604020202020204" pitchFamily="34" charset="0"/>
                        </a:rPr>
                        <a:t>16.9 in L2-3</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rPr>
                        <a:t>20.8</a:t>
                      </a: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rPr>
                        <a:t>MV/m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extLst>
                  <a:ext uri="{0D108BD9-81ED-4DB2-BD59-A6C34878D82A}">
                    <a16:rowId xmlns:a16="http://schemas.microsoft.com/office/drawing/2014/main" val="4131391850"/>
                  </a:ext>
                </a:extLst>
              </a:tr>
              <a:tr h="483261">
                <a:tc>
                  <a:txBody>
                    <a:bodyPr/>
                    <a:lstStyle/>
                    <a:p>
                      <a:pPr marL="71755" marR="0" indent="0" algn="ctr" fontAlgn="base">
                        <a:lnSpc>
                          <a:spcPct val="125000"/>
                        </a:lnSpc>
                        <a:spcBef>
                          <a:spcPts val="300"/>
                        </a:spcBef>
                        <a:spcAft>
                          <a:spcPts val="300"/>
                        </a:spcAft>
                      </a:pPr>
                      <a:r>
                        <a:rPr lang="en-US" sz="1600" dirty="0">
                          <a:effectLst/>
                        </a:rPr>
                        <a:t>Vertical test field emission onset min.</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rPr>
                        <a:t>17.5</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rPr>
                        <a:t>No FE allowed</a:t>
                      </a:r>
                      <a:endParaRPr lang="en-US" sz="1600" b="0" dirty="0">
                        <a:solidFill>
                          <a:schemeClr val="tx1"/>
                        </a:solidFill>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rPr>
                        <a:t>MV/m </a:t>
                      </a:r>
                      <a:endParaRPr lang="en-US" sz="1600" dirty="0">
                        <a:effectLst/>
                        <a:latin typeface="+mn-lt"/>
                        <a:ea typeface="Calibri" panose="020F0502020204030204" pitchFamily="34" charset="0"/>
                        <a:cs typeface="Arial" panose="020B0604020202020204" pitchFamily="34" charset="0"/>
                      </a:endParaRPr>
                    </a:p>
                  </a:txBody>
                  <a:tcPr marL="0" marR="0" marT="0" marB="0" anchor="ctr">
                    <a:solidFill>
                      <a:schemeClr val="bg1">
                        <a:lumMod val="95000"/>
                      </a:schemeClr>
                    </a:solidFill>
                  </a:tcPr>
                </a:tc>
                <a:extLst>
                  <a:ext uri="{0D108BD9-81ED-4DB2-BD59-A6C34878D82A}">
                    <a16:rowId xmlns:a16="http://schemas.microsoft.com/office/drawing/2014/main" val="649521473"/>
                  </a:ext>
                </a:extLst>
              </a:tr>
              <a:tr h="483261">
                <a:tc>
                  <a:txBody>
                    <a:bodyPr/>
                    <a:lstStyle/>
                    <a:p>
                      <a:pPr marL="71755" marR="0" indent="0" algn="ctr" fontAlgn="base">
                        <a:lnSpc>
                          <a:spcPct val="125000"/>
                        </a:lnSpc>
                        <a:spcBef>
                          <a:spcPts val="300"/>
                        </a:spcBef>
                        <a:spcAft>
                          <a:spcPts val="300"/>
                        </a:spcAft>
                      </a:pPr>
                      <a:r>
                        <a:rPr lang="en-US" sz="1600" dirty="0">
                          <a:effectLst/>
                          <a:latin typeface="+mn-lt"/>
                          <a:ea typeface="Calibri" panose="020F0502020204030204" pitchFamily="34" charset="0"/>
                          <a:cs typeface="Arial" panose="020B0604020202020204" pitchFamily="34" charset="0"/>
                        </a:rPr>
                        <a:t>Maximum CM captured dark current</a:t>
                      </a:r>
                    </a:p>
                  </a:txBody>
                  <a:tcPr marL="0" marR="0" marT="0" marB="0" anchor="ctr">
                    <a:solidFill>
                      <a:srgbClr val="8C1515"/>
                    </a:solidFill>
                  </a:tcPr>
                </a:tc>
                <a:tc>
                  <a:txBody>
                    <a:bodyPr/>
                    <a:lstStyle/>
                    <a:p>
                      <a:pPr marL="0" marR="0" indent="0" algn="ctr" fontAlgn="base">
                        <a:lnSpc>
                          <a:spcPct val="125000"/>
                        </a:lnSpc>
                        <a:spcBef>
                          <a:spcPts val="0"/>
                        </a:spcBef>
                        <a:spcAft>
                          <a:spcPts val="0"/>
                        </a:spcAft>
                      </a:pPr>
                      <a:r>
                        <a:rPr lang="en-US" sz="1600" dirty="0">
                          <a:effectLst/>
                          <a:latin typeface="+mn-lt"/>
                          <a:ea typeface="Calibri" panose="020F0502020204030204" pitchFamily="34" charset="0"/>
                          <a:cs typeface="Arial" panose="020B0604020202020204" pitchFamily="34" charset="0"/>
                        </a:rPr>
                        <a:t>10</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latin typeface="+mn-lt"/>
                          <a:ea typeface="Calibri" panose="020F0502020204030204" pitchFamily="34" charset="0"/>
                          <a:cs typeface="Arial" panose="020B0604020202020204" pitchFamily="34" charset="0"/>
                        </a:rPr>
                        <a:t>10</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b="0" dirty="0">
                          <a:solidFill>
                            <a:schemeClr val="tx1"/>
                          </a:solidFill>
                          <a:effectLst/>
                          <a:latin typeface="+mn-lt"/>
                          <a:ea typeface="Calibri" panose="020F0502020204030204" pitchFamily="34" charset="0"/>
                          <a:cs typeface="Arial" panose="020B0604020202020204" pitchFamily="34" charset="0"/>
                        </a:rPr>
                        <a:t>30</a:t>
                      </a:r>
                    </a:p>
                  </a:txBody>
                  <a:tcPr marL="0" marR="0" marT="0" marB="0" anchor="ctr">
                    <a:solidFill>
                      <a:schemeClr val="bg1">
                        <a:lumMod val="95000"/>
                      </a:schemeClr>
                    </a:solidFill>
                  </a:tcPr>
                </a:tc>
                <a:tc>
                  <a:txBody>
                    <a:bodyPr/>
                    <a:lstStyle/>
                    <a:p>
                      <a:pPr marL="0" marR="0" indent="0" algn="ctr" fontAlgn="base">
                        <a:lnSpc>
                          <a:spcPct val="125000"/>
                        </a:lnSpc>
                        <a:spcBef>
                          <a:spcPts val="0"/>
                        </a:spcBef>
                        <a:spcAft>
                          <a:spcPts val="0"/>
                        </a:spcAft>
                      </a:pPr>
                      <a:r>
                        <a:rPr lang="en-US" sz="1600" dirty="0">
                          <a:effectLst/>
                          <a:latin typeface="+mn-lt"/>
                          <a:ea typeface="Calibri" panose="020F0502020204030204" pitchFamily="34" charset="0"/>
                          <a:cs typeface="Arial" panose="020B0604020202020204" pitchFamily="34" charset="0"/>
                        </a:rPr>
                        <a:t>nA</a:t>
                      </a:r>
                    </a:p>
                  </a:txBody>
                  <a:tcPr marL="0" marR="0" marT="0" marB="0" anchor="ctr">
                    <a:solidFill>
                      <a:schemeClr val="bg1">
                        <a:lumMod val="95000"/>
                      </a:schemeClr>
                    </a:solidFill>
                  </a:tcPr>
                </a:tc>
                <a:extLst>
                  <a:ext uri="{0D108BD9-81ED-4DB2-BD59-A6C34878D82A}">
                    <a16:rowId xmlns:a16="http://schemas.microsoft.com/office/drawing/2014/main" val="2204287262"/>
                  </a:ext>
                </a:extLst>
              </a:tr>
            </a:tbl>
          </a:graphicData>
        </a:graphic>
      </p:graphicFrame>
      <p:sp>
        <p:nvSpPr>
          <p:cNvPr id="18" name="Text Placeholder 6">
            <a:extLst>
              <a:ext uri="{FF2B5EF4-FFF2-40B4-BE49-F238E27FC236}">
                <a16:creationId xmlns:a16="http://schemas.microsoft.com/office/drawing/2014/main" id="{2CB00268-A6C6-DA75-1759-6E31E79D7E67}"/>
              </a:ext>
            </a:extLst>
          </p:cNvPr>
          <p:cNvSpPr txBox="1">
            <a:spLocks/>
          </p:cNvSpPr>
          <p:nvPr/>
        </p:nvSpPr>
        <p:spPr>
          <a:xfrm>
            <a:off x="603333" y="674814"/>
            <a:ext cx="10972800" cy="5662191"/>
          </a:xfrm>
          <a:prstGeom prst="rect">
            <a:avLst/>
          </a:prstGeom>
        </p:spPr>
        <p:txBody>
          <a:bodyPr lIns="91440" rIns="91440"/>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2880" lvl="1" indent="-182880"/>
            <a:r>
              <a:rPr lang="en-US" dirty="0"/>
              <a:t>23 new cryomodules added to existing 35 (plus 1 yield CM)</a:t>
            </a:r>
          </a:p>
          <a:p>
            <a:pPr marL="182880" lvl="1" indent="-182880"/>
            <a:r>
              <a:rPr lang="en-US" dirty="0"/>
              <a:t>1.3 GHz cavities produced in industry</a:t>
            </a:r>
          </a:p>
          <a:p>
            <a:pPr marL="182880" lvl="1" indent="-182880"/>
            <a:r>
              <a:rPr lang="en-US" dirty="0"/>
              <a:t>Cryomodule installation ongoing; cavity commissioning starts Mar. 2027</a:t>
            </a:r>
          </a:p>
        </p:txBody>
      </p:sp>
      <p:sp>
        <p:nvSpPr>
          <p:cNvPr id="19" name="Rectangle 18">
            <a:extLst>
              <a:ext uri="{FF2B5EF4-FFF2-40B4-BE49-F238E27FC236}">
                <a16:creationId xmlns:a16="http://schemas.microsoft.com/office/drawing/2014/main" id="{7DB395EE-D5BF-FA4F-A972-A1C53629C6BA}"/>
              </a:ext>
            </a:extLst>
          </p:cNvPr>
          <p:cNvSpPr/>
          <p:nvPr/>
        </p:nvSpPr>
        <p:spPr>
          <a:xfrm>
            <a:off x="8697433" y="1945759"/>
            <a:ext cx="3177299" cy="4412512"/>
          </a:xfrm>
          <a:prstGeom prst="rect">
            <a:avLst/>
          </a:prstGeom>
          <a:noFill/>
          <a:ln w="3810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lumOff val="25000"/>
                </a:schemeClr>
              </a:solidFill>
            </a:endParaRPr>
          </a:p>
        </p:txBody>
      </p:sp>
    </p:spTree>
    <p:extLst>
      <p:ext uri="{BB962C8B-B14F-4D97-AF65-F5344CB8AC3E}">
        <p14:creationId xmlns:p14="http://schemas.microsoft.com/office/powerpoint/2010/main" val="33788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2B14F-1774-D1E1-C275-133BBFDE01A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FF0D56F-C01F-B2C0-A81F-C40D17B33934}"/>
              </a:ext>
            </a:extLst>
          </p:cNvPr>
          <p:cNvSpPr txBox="1"/>
          <p:nvPr/>
        </p:nvSpPr>
        <p:spPr>
          <a:xfrm>
            <a:off x="187035" y="124691"/>
            <a:ext cx="11729259" cy="954107"/>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Q1. Achieved Yield vs. Design Specs: </a:t>
            </a:r>
          </a:p>
          <a:p>
            <a:r>
              <a:rPr lang="en-US" altLang="ja-JP" sz="1600" b="1" dirty="0">
                <a:solidFill>
                  <a:schemeClr val="accent1"/>
                </a:solidFill>
                <a:latin typeface="Arial" panose="020B0604020202020204" pitchFamily="34" charset="0"/>
                <a:cs typeface="Arial" panose="020B0604020202020204" pitchFamily="34" charset="0"/>
              </a:rPr>
              <a:t>What were the final yield rates for your project’s cavities, high-power couplers, and cryomodule components, and how did the achieved performance compare to the original design specifications?</a:t>
            </a:r>
            <a:endParaRPr kumimoji="1" lang="ja-JP" altLang="en-US" sz="1600" b="1" dirty="0">
              <a:solidFill>
                <a:schemeClr val="accent1"/>
              </a:solidFill>
              <a:latin typeface="Arial" panose="020B0604020202020204" pitchFamily="34" charset="0"/>
              <a:cs typeface="Arial" panose="020B0604020202020204" pitchFamily="34" charset="0"/>
            </a:endParaRPr>
          </a:p>
        </p:txBody>
      </p:sp>
      <p:sp>
        <p:nvSpPr>
          <p:cNvPr id="2" name="テキスト ボックス 1">
            <a:extLst>
              <a:ext uri="{FF2B5EF4-FFF2-40B4-BE49-F238E27FC236}">
                <a16:creationId xmlns:a16="http://schemas.microsoft.com/office/drawing/2014/main" id="{789C55E4-6045-FF03-0B04-0BC5C93929C5}"/>
              </a:ext>
            </a:extLst>
          </p:cNvPr>
          <p:cNvSpPr txBox="1"/>
          <p:nvPr/>
        </p:nvSpPr>
        <p:spPr>
          <a:xfrm>
            <a:off x="231370" y="3288611"/>
            <a:ext cx="11729259" cy="954107"/>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Q2. Performance Transfer &amp; Margins: </a:t>
            </a:r>
          </a:p>
          <a:p>
            <a:r>
              <a:rPr lang="en-US" altLang="ja-JP" sz="1600" b="1" dirty="0">
                <a:solidFill>
                  <a:schemeClr val="accent1"/>
                </a:solidFill>
                <a:latin typeface="Arial" panose="020B0604020202020204" pitchFamily="34" charset="0"/>
                <a:cs typeface="Arial" panose="020B0604020202020204" pitchFamily="34" charset="0"/>
              </a:rPr>
              <a:t>What was the observed performance degradation from the Vertical Test (VT) to the final cryomodule (CM) operation, and what rationale was used to define the design margins necessary to account for this "VT-to-CM" transfer?</a:t>
            </a:r>
            <a:endParaRPr kumimoji="1" lang="ja-JP" altLang="en-US" sz="1100" b="1" dirty="0">
              <a:solidFill>
                <a:schemeClr val="accent1"/>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E7697513-E84C-8D7F-77B2-51279470DCBB}"/>
              </a:ext>
            </a:extLst>
          </p:cNvPr>
          <p:cNvSpPr txBox="1"/>
          <p:nvPr/>
        </p:nvSpPr>
        <p:spPr>
          <a:xfrm>
            <a:off x="187035" y="1053398"/>
            <a:ext cx="5908965" cy="2246769"/>
          </a:xfrm>
          <a:prstGeom prst="rect">
            <a:avLst/>
          </a:prstGeom>
          <a:noFill/>
        </p:spPr>
        <p:txBody>
          <a:bodyPr wrap="square" rtlCol="0">
            <a:spAutoFit/>
          </a:bodyPr>
          <a:lstStyle/>
          <a:p>
            <a:r>
              <a:rPr kumimoji="1" lang="en-US" altLang="ja-JP" dirty="0">
                <a:latin typeface="+mn-ea"/>
                <a:cs typeface="Arial" panose="020B0604020202020204" pitchFamily="34" charset="0"/>
              </a:rPr>
              <a:t>Cavities: </a:t>
            </a:r>
            <a:r>
              <a:rPr lang="en-US" altLang="ja-JP" dirty="0">
                <a:latin typeface="+mn-ea"/>
                <a:cs typeface="Arial" panose="020B0604020202020204" pitchFamily="34" charset="0"/>
              </a:rPr>
              <a:t>183 of 192 qualified (95.3%)</a:t>
            </a:r>
          </a:p>
          <a:p>
            <a:pPr marL="285750" indent="-285750">
              <a:buFont typeface="Arial" panose="020B0604020202020204" pitchFamily="34" charset="0"/>
              <a:buChar char="•"/>
            </a:pPr>
            <a:r>
              <a:rPr kumimoji="1" lang="en-US" altLang="ja-JP" dirty="0">
                <a:latin typeface="+mn-ea"/>
                <a:cs typeface="Arial" panose="020B0604020202020204" pitchFamily="34" charset="0"/>
              </a:rPr>
              <a:t>125 of 192 qualified on first test (65.1%)</a:t>
            </a:r>
          </a:p>
          <a:p>
            <a:pPr marL="285750" indent="-285750">
              <a:buFont typeface="Arial" panose="020B0604020202020204" pitchFamily="34" charset="0"/>
              <a:buChar char="•"/>
            </a:pPr>
            <a:r>
              <a:rPr kumimoji="1" lang="en-US" altLang="ja-JP" dirty="0">
                <a:latin typeface="+mn-ea"/>
                <a:cs typeface="Arial" panose="020B0604020202020204" pitchFamily="34" charset="0"/>
              </a:rPr>
              <a:t>58 of 192 required reprocessing to qualify</a:t>
            </a:r>
            <a:br>
              <a:rPr kumimoji="1" lang="en-US" altLang="ja-JP" dirty="0">
                <a:latin typeface="+mn-ea"/>
                <a:cs typeface="Arial" panose="020B0604020202020204" pitchFamily="34" charset="0"/>
              </a:rPr>
            </a:br>
            <a:r>
              <a:rPr kumimoji="1" lang="en-US" altLang="ja-JP" dirty="0">
                <a:latin typeface="+mn-ea"/>
                <a:cs typeface="Arial" panose="020B0604020202020204" pitchFamily="34" charset="0"/>
              </a:rPr>
              <a:t>(HPR, HF Rinse, etc. —</a:t>
            </a:r>
            <a:r>
              <a:rPr lang="en-US" altLang="ja-JP" dirty="0">
                <a:latin typeface="+mn-ea"/>
                <a:cs typeface="Arial" panose="020B0604020202020204" pitchFamily="34" charset="0"/>
              </a:rPr>
              <a:t> 30.2%)</a:t>
            </a:r>
          </a:p>
          <a:p>
            <a:pPr marL="285750" indent="-285750">
              <a:buFont typeface="Arial" panose="020B0604020202020204" pitchFamily="34" charset="0"/>
              <a:buChar char="•"/>
            </a:pPr>
            <a:r>
              <a:rPr kumimoji="1" lang="en-US" altLang="ja-JP" dirty="0">
                <a:latin typeface="+mn-ea"/>
                <a:cs typeface="Arial" panose="020B0604020202020204" pitchFamily="34" charset="0"/>
              </a:rPr>
              <a:t>9 not qualified (4.7%)</a:t>
            </a:r>
          </a:p>
          <a:p>
            <a:pPr lvl="1"/>
            <a:r>
              <a:rPr lang="en-US" altLang="ja-JP" sz="1400" dirty="0">
                <a:latin typeface="+mn-ea"/>
                <a:cs typeface="Arial" panose="020B0604020202020204" pitchFamily="34" charset="0"/>
              </a:rPr>
              <a:t>5 low </a:t>
            </a:r>
            <a:r>
              <a:rPr lang="en-US" altLang="ja-JP" sz="1400" dirty="0" err="1">
                <a:latin typeface="+mn-ea"/>
                <a:cs typeface="Arial" panose="020B0604020202020204" pitchFamily="34" charset="0"/>
              </a:rPr>
              <a:t>E</a:t>
            </a:r>
            <a:r>
              <a:rPr lang="en-US" altLang="ja-JP" sz="1400" baseline="-25000" dirty="0" err="1">
                <a:latin typeface="+mn-ea"/>
                <a:cs typeface="Arial" panose="020B0604020202020204" pitchFamily="34" charset="0"/>
              </a:rPr>
              <a:t>acc</a:t>
            </a:r>
            <a:r>
              <a:rPr lang="en-US" altLang="ja-JP" sz="1400" dirty="0">
                <a:latin typeface="+mn-ea"/>
                <a:cs typeface="Arial" panose="020B0604020202020204" pitchFamily="34" charset="0"/>
              </a:rPr>
              <a:t>; 1 low Q</a:t>
            </a:r>
            <a:r>
              <a:rPr lang="en-US" altLang="ja-JP" sz="1400" baseline="-25000" dirty="0">
                <a:latin typeface="+mn-ea"/>
                <a:cs typeface="Arial" panose="020B0604020202020204" pitchFamily="34" charset="0"/>
              </a:rPr>
              <a:t>0</a:t>
            </a:r>
            <a:r>
              <a:rPr lang="en-US" altLang="ja-JP" sz="1400" dirty="0">
                <a:latin typeface="+mn-ea"/>
                <a:cs typeface="Arial" panose="020B0604020202020204" pitchFamily="34" charset="0"/>
              </a:rPr>
              <a:t>; 1 FE; 1 damaged HOM; 1 damaged bellows</a:t>
            </a:r>
            <a:endParaRPr kumimoji="1" lang="en-US" altLang="ja-JP" sz="1400" dirty="0">
              <a:latin typeface="+mn-ea"/>
              <a:cs typeface="Arial" panose="020B0604020202020204" pitchFamily="34" charset="0"/>
            </a:endParaRPr>
          </a:p>
          <a:p>
            <a:endParaRPr kumimoji="1" lang="en-US" altLang="ja-JP" dirty="0">
              <a:latin typeface="+mn-ea"/>
              <a:cs typeface="Arial" panose="020B0604020202020204" pitchFamily="34" charset="0"/>
            </a:endParaRPr>
          </a:p>
          <a:p>
            <a:r>
              <a:rPr kumimoji="1" lang="en-US" altLang="ja-JP" dirty="0">
                <a:latin typeface="+mn-ea"/>
                <a:cs typeface="Arial" panose="020B0604020202020204" pitchFamily="34" charset="0"/>
              </a:rPr>
              <a:t>High-Power Couplers: No notable performance issues</a:t>
            </a:r>
          </a:p>
        </p:txBody>
      </p:sp>
      <p:sp>
        <p:nvSpPr>
          <p:cNvPr id="7" name="テキスト ボックス 6">
            <a:extLst>
              <a:ext uri="{FF2B5EF4-FFF2-40B4-BE49-F238E27FC236}">
                <a16:creationId xmlns:a16="http://schemas.microsoft.com/office/drawing/2014/main" id="{BB26F36A-2F42-CF6B-7CB5-E983687710D2}"/>
              </a:ext>
            </a:extLst>
          </p:cNvPr>
          <p:cNvSpPr txBox="1"/>
          <p:nvPr/>
        </p:nvSpPr>
        <p:spPr>
          <a:xfrm>
            <a:off x="187035" y="4242718"/>
            <a:ext cx="6644071" cy="2308324"/>
          </a:xfrm>
          <a:prstGeom prst="rect">
            <a:avLst/>
          </a:prstGeom>
          <a:noFill/>
        </p:spPr>
        <p:txBody>
          <a:bodyPr wrap="square" rtlCol="0">
            <a:spAutoFit/>
          </a:bodyPr>
          <a:lstStyle/>
          <a:p>
            <a:pPr marL="285750" indent="-285750">
              <a:buFont typeface="Arial" panose="020B0604020202020204" pitchFamily="34" charset="0"/>
              <a:buChar char="•"/>
            </a:pPr>
            <a:r>
              <a:rPr lang="en-US" sz="1600" dirty="0" err="1"/>
              <a:t>E</a:t>
            </a:r>
            <a:r>
              <a:rPr lang="en-US" sz="1600" baseline="-25000" dirty="0" err="1"/>
              <a:t>acc</a:t>
            </a:r>
            <a:r>
              <a:rPr lang="en-US" sz="1600" dirty="0"/>
              <a:t> degradation: -3.6±4.5 MV/m</a:t>
            </a:r>
          </a:p>
          <a:p>
            <a:pPr marL="285750" indent="-285750">
              <a:buFont typeface="Arial" panose="020B0604020202020204" pitchFamily="34" charset="0"/>
              <a:buChar char="•"/>
            </a:pPr>
            <a:r>
              <a:rPr lang="en-US" sz="1600" dirty="0"/>
              <a:t>Q0 degradation: -0.26±0.54 x 10</a:t>
            </a:r>
            <a:r>
              <a:rPr lang="en-US" sz="1600" baseline="30000" dirty="0"/>
              <a:t>10</a:t>
            </a:r>
            <a:r>
              <a:rPr lang="en-US" sz="1600" dirty="0"/>
              <a:t> (7.6±17.1%)</a:t>
            </a:r>
          </a:p>
          <a:p>
            <a:pPr marL="285750" indent="-285750">
              <a:buFont typeface="Arial" panose="020B0604020202020204" pitchFamily="34" charset="0"/>
              <a:buChar char="•"/>
            </a:pPr>
            <a:r>
              <a:rPr lang="en-US" sz="1600" dirty="0"/>
              <a:t>Field emission: 0 cavities in VT, 32 in CM (17.4%)</a:t>
            </a:r>
          </a:p>
          <a:p>
            <a:pPr marL="285750" indent="-285750">
              <a:buFont typeface="Arial" panose="020B0604020202020204" pitchFamily="34" charset="0"/>
              <a:buChar char="•"/>
            </a:pPr>
            <a:endParaRPr lang="en-US" sz="1600" dirty="0"/>
          </a:p>
          <a:p>
            <a:r>
              <a:rPr lang="en-US" sz="1600" dirty="0"/>
              <a:t>Acceptance margin: VT </a:t>
            </a:r>
            <a:r>
              <a:rPr lang="en-US" sz="1600" dirty="0" err="1"/>
              <a:t>E</a:t>
            </a:r>
            <a:r>
              <a:rPr lang="en-US" sz="1600" baseline="-25000" dirty="0" err="1"/>
              <a:t>acc</a:t>
            </a:r>
            <a:r>
              <a:rPr lang="en-US" sz="1600" dirty="0"/>
              <a:t> spec 23 MV/m vs. 20.8 MV/m in CM</a:t>
            </a:r>
          </a:p>
          <a:p>
            <a:pPr marL="285750" indent="-285750">
              <a:buFont typeface="Arial" panose="020B0604020202020204" pitchFamily="34" charset="0"/>
              <a:buChar char="•"/>
            </a:pPr>
            <a:r>
              <a:rPr lang="en-US" sz="1600" dirty="0"/>
              <a:t>Rationale: Analysis of LCLS-II data showed ~2 MV/m drop</a:t>
            </a:r>
          </a:p>
          <a:p>
            <a:pPr marL="285750" indent="-285750">
              <a:buFont typeface="Arial" panose="020B0604020202020204" pitchFamily="34" charset="0"/>
              <a:buChar char="•"/>
            </a:pPr>
            <a:r>
              <a:rPr lang="en-US" sz="1600" dirty="0"/>
              <a:t>Analysis done following early cavities on impact of using “marginal” cavities (met CM spec in VT) → mean quench field was high enough to allow up to 2 “marginal” cavities per CM.</a:t>
            </a:r>
          </a:p>
        </p:txBody>
      </p:sp>
      <p:pic>
        <p:nvPicPr>
          <p:cNvPr id="5" name="Picture 4">
            <a:extLst>
              <a:ext uri="{FF2B5EF4-FFF2-40B4-BE49-F238E27FC236}">
                <a16:creationId xmlns:a16="http://schemas.microsoft.com/office/drawing/2014/main" id="{E4C7BF28-BFEF-B6CF-50E9-3850DF8C30C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00864" y="1323045"/>
            <a:ext cx="3035343" cy="2331495"/>
          </a:xfrm>
          <a:prstGeom prst="rect">
            <a:avLst/>
          </a:prstGeom>
        </p:spPr>
      </p:pic>
      <p:sp>
        <p:nvSpPr>
          <p:cNvPr id="6" name="TextBox 5">
            <a:extLst>
              <a:ext uri="{FF2B5EF4-FFF2-40B4-BE49-F238E27FC236}">
                <a16:creationId xmlns:a16="http://schemas.microsoft.com/office/drawing/2014/main" id="{8473873F-4E22-CA64-4ABF-EE89C539C7B3}"/>
              </a:ext>
            </a:extLst>
          </p:cNvPr>
          <p:cNvSpPr txBox="1"/>
          <p:nvPr/>
        </p:nvSpPr>
        <p:spPr>
          <a:xfrm>
            <a:off x="6174084" y="1109574"/>
            <a:ext cx="3030455" cy="307777"/>
          </a:xfrm>
          <a:prstGeom prst="rect">
            <a:avLst/>
          </a:prstGeom>
          <a:noFill/>
        </p:spPr>
        <p:txBody>
          <a:bodyPr wrap="square" rtlCol="0">
            <a:spAutoFit/>
          </a:bodyPr>
          <a:lstStyle/>
          <a:p>
            <a:r>
              <a:rPr lang="en-US" sz="1400" dirty="0"/>
              <a:t>Average </a:t>
            </a:r>
            <a:r>
              <a:rPr lang="en-US" sz="1400" dirty="0" err="1"/>
              <a:t>E</a:t>
            </a:r>
            <a:r>
              <a:rPr lang="en-US" sz="1400" baseline="-25000" dirty="0" err="1"/>
              <a:t>quench</a:t>
            </a:r>
            <a:r>
              <a:rPr lang="en-US" sz="1400" dirty="0"/>
              <a:t>: </a:t>
            </a:r>
            <a:r>
              <a:rPr lang="en-US" sz="1400" b="1" dirty="0"/>
              <a:t>27.7±3.1 MV/m</a:t>
            </a:r>
          </a:p>
        </p:txBody>
      </p:sp>
      <p:pic>
        <p:nvPicPr>
          <p:cNvPr id="8" name="Picture 7">
            <a:extLst>
              <a:ext uri="{FF2B5EF4-FFF2-40B4-BE49-F238E27FC236}">
                <a16:creationId xmlns:a16="http://schemas.microsoft.com/office/drawing/2014/main" id="{1BF4E332-163B-8EF2-7C94-BF1F42A6724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084094" y="1327361"/>
            <a:ext cx="3030455" cy="2322861"/>
          </a:xfrm>
          <a:prstGeom prst="rect">
            <a:avLst/>
          </a:prstGeom>
        </p:spPr>
      </p:pic>
      <p:sp>
        <p:nvSpPr>
          <p:cNvPr id="9" name="TextBox 8">
            <a:extLst>
              <a:ext uri="{FF2B5EF4-FFF2-40B4-BE49-F238E27FC236}">
                <a16:creationId xmlns:a16="http://schemas.microsoft.com/office/drawing/2014/main" id="{C4AF3776-F4B6-33E3-9726-DCEDB5DA19B0}"/>
              </a:ext>
            </a:extLst>
          </p:cNvPr>
          <p:cNvSpPr txBox="1"/>
          <p:nvPr/>
        </p:nvSpPr>
        <p:spPr>
          <a:xfrm>
            <a:off x="9372871" y="1109575"/>
            <a:ext cx="2933101" cy="307777"/>
          </a:xfrm>
          <a:prstGeom prst="rect">
            <a:avLst/>
          </a:prstGeom>
          <a:noFill/>
        </p:spPr>
        <p:txBody>
          <a:bodyPr wrap="square" rtlCol="0">
            <a:spAutoFit/>
          </a:bodyPr>
          <a:lstStyle/>
          <a:p>
            <a:r>
              <a:rPr lang="en-US" sz="1400" dirty="0"/>
              <a:t>Average Q</a:t>
            </a:r>
            <a:r>
              <a:rPr lang="en-US" sz="1400" baseline="-25000" dirty="0"/>
              <a:t>0</a:t>
            </a:r>
            <a:r>
              <a:rPr lang="en-US" sz="1400" dirty="0"/>
              <a:t>: </a:t>
            </a:r>
            <a:r>
              <a:rPr lang="en-US" sz="1400" b="1" dirty="0"/>
              <a:t>3.25±0.38×10</a:t>
            </a:r>
            <a:r>
              <a:rPr lang="en-US" sz="1400" b="1" baseline="30000" dirty="0"/>
              <a:t>10</a:t>
            </a:r>
            <a:endParaRPr lang="en-US" sz="1400" b="1" dirty="0"/>
          </a:p>
        </p:txBody>
      </p:sp>
      <p:sp>
        <p:nvSpPr>
          <p:cNvPr id="10" name="TextBox 9">
            <a:extLst>
              <a:ext uri="{FF2B5EF4-FFF2-40B4-BE49-F238E27FC236}">
                <a16:creationId xmlns:a16="http://schemas.microsoft.com/office/drawing/2014/main" id="{405ABF67-5D80-433E-B1B9-74B17528BE6C}"/>
              </a:ext>
            </a:extLst>
          </p:cNvPr>
          <p:cNvSpPr txBox="1"/>
          <p:nvPr/>
        </p:nvSpPr>
        <p:spPr>
          <a:xfrm>
            <a:off x="5230906" y="4285481"/>
            <a:ext cx="1187418" cy="646331"/>
          </a:xfrm>
          <a:prstGeom prst="rect">
            <a:avLst/>
          </a:prstGeom>
          <a:noFill/>
          <a:ln w="22225">
            <a:solidFill>
              <a:srgbClr val="C00000"/>
            </a:solidFill>
          </a:ln>
        </p:spPr>
        <p:txBody>
          <a:bodyPr wrap="square" rtlCol="0">
            <a:spAutoFit/>
          </a:bodyPr>
          <a:lstStyle/>
          <a:p>
            <a:pPr algn="ctr"/>
            <a:r>
              <a:rPr lang="en-US" dirty="0">
                <a:solidFill>
                  <a:srgbClr val="C00000"/>
                </a:solidFill>
              </a:rPr>
              <a:t>Note that</a:t>
            </a:r>
          </a:p>
          <a:p>
            <a:pPr algn="ctr"/>
            <a:r>
              <a:rPr lang="en-US" dirty="0" err="1">
                <a:solidFill>
                  <a:srgbClr val="C00000"/>
                </a:solidFill>
              </a:rPr>
              <a:t>σ</a:t>
            </a:r>
            <a:r>
              <a:rPr lang="en-US" dirty="0">
                <a:solidFill>
                  <a:srgbClr val="C00000"/>
                </a:solidFill>
              </a:rPr>
              <a:t>&gt;</a:t>
            </a:r>
            <a:r>
              <a:rPr lang="en-US" dirty="0" err="1">
                <a:solidFill>
                  <a:srgbClr val="C00000"/>
                </a:solidFill>
              </a:rPr>
              <a:t>Δ</a:t>
            </a:r>
            <a:r>
              <a:rPr lang="en-US" dirty="0">
                <a:solidFill>
                  <a:srgbClr val="C00000"/>
                </a:solidFill>
              </a:rPr>
              <a:t> !</a:t>
            </a:r>
          </a:p>
        </p:txBody>
      </p:sp>
      <p:pic>
        <p:nvPicPr>
          <p:cNvPr id="11" name="Picture 10">
            <a:extLst>
              <a:ext uri="{FF2B5EF4-FFF2-40B4-BE49-F238E27FC236}">
                <a16:creationId xmlns:a16="http://schemas.microsoft.com/office/drawing/2014/main" id="{06AC87EF-091C-3EB7-9149-BF17231827B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648693" y="4493009"/>
            <a:ext cx="2724178" cy="2084740"/>
          </a:xfrm>
          <a:prstGeom prst="rect">
            <a:avLst/>
          </a:prstGeom>
        </p:spPr>
      </p:pic>
      <p:pic>
        <p:nvPicPr>
          <p:cNvPr id="12" name="Picture 11">
            <a:extLst>
              <a:ext uri="{FF2B5EF4-FFF2-40B4-BE49-F238E27FC236}">
                <a16:creationId xmlns:a16="http://schemas.microsoft.com/office/drawing/2014/main" id="{5E02BE7B-0DA3-A72B-A66D-AFC324C50FE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9431804" y="4510469"/>
            <a:ext cx="2724178" cy="2051864"/>
          </a:xfrm>
          <a:prstGeom prst="rect">
            <a:avLst/>
          </a:prstGeom>
        </p:spPr>
      </p:pic>
      <p:sp>
        <p:nvSpPr>
          <p:cNvPr id="13" name="TextBox 12">
            <a:extLst>
              <a:ext uri="{FF2B5EF4-FFF2-40B4-BE49-F238E27FC236}">
                <a16:creationId xmlns:a16="http://schemas.microsoft.com/office/drawing/2014/main" id="{B2946FAE-815D-33F1-8F7A-F7A05FD4E027}"/>
              </a:ext>
            </a:extLst>
          </p:cNvPr>
          <p:cNvSpPr txBox="1"/>
          <p:nvPr/>
        </p:nvSpPr>
        <p:spPr>
          <a:xfrm>
            <a:off x="7689311" y="4242718"/>
            <a:ext cx="733222" cy="307777"/>
          </a:xfrm>
          <a:prstGeom prst="rect">
            <a:avLst/>
          </a:prstGeom>
          <a:noFill/>
        </p:spPr>
        <p:txBody>
          <a:bodyPr wrap="square" rtlCol="0">
            <a:spAutoFit/>
          </a:bodyPr>
          <a:lstStyle/>
          <a:p>
            <a:r>
              <a:rPr lang="en-US" sz="1400" dirty="0" err="1"/>
              <a:t>E</a:t>
            </a:r>
            <a:r>
              <a:rPr lang="en-US" sz="1400" baseline="-25000" dirty="0" err="1"/>
              <a:t>quench</a:t>
            </a:r>
            <a:endParaRPr lang="en-US" sz="1400" b="1" dirty="0"/>
          </a:p>
        </p:txBody>
      </p:sp>
      <p:sp>
        <p:nvSpPr>
          <p:cNvPr id="14" name="TextBox 13">
            <a:extLst>
              <a:ext uri="{FF2B5EF4-FFF2-40B4-BE49-F238E27FC236}">
                <a16:creationId xmlns:a16="http://schemas.microsoft.com/office/drawing/2014/main" id="{90CDB1CC-4866-FDD5-38B5-A5DCA716A27D}"/>
              </a:ext>
            </a:extLst>
          </p:cNvPr>
          <p:cNvSpPr txBox="1"/>
          <p:nvPr/>
        </p:nvSpPr>
        <p:spPr>
          <a:xfrm>
            <a:off x="10674515" y="4258005"/>
            <a:ext cx="499990" cy="307778"/>
          </a:xfrm>
          <a:prstGeom prst="rect">
            <a:avLst/>
          </a:prstGeom>
          <a:noFill/>
        </p:spPr>
        <p:txBody>
          <a:bodyPr wrap="square" rtlCol="0">
            <a:spAutoFit/>
          </a:bodyPr>
          <a:lstStyle/>
          <a:p>
            <a:r>
              <a:rPr lang="en-US" sz="1400" dirty="0"/>
              <a:t>Q</a:t>
            </a:r>
            <a:r>
              <a:rPr lang="en-US" sz="1400" baseline="-25000" dirty="0"/>
              <a:t>0</a:t>
            </a:r>
            <a:endParaRPr lang="en-US" sz="1400" b="1" dirty="0"/>
          </a:p>
        </p:txBody>
      </p:sp>
    </p:spTree>
    <p:extLst>
      <p:ext uri="{BB962C8B-B14F-4D97-AF65-F5344CB8AC3E}">
        <p14:creationId xmlns:p14="http://schemas.microsoft.com/office/powerpoint/2010/main" val="2520743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650C1-F9FF-35D3-6C93-B2F302FF94D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BCF736-565A-D387-88CE-20AC153B70CE}"/>
              </a:ext>
            </a:extLst>
          </p:cNvPr>
          <p:cNvSpPr txBox="1"/>
          <p:nvPr/>
        </p:nvSpPr>
        <p:spPr>
          <a:xfrm>
            <a:off x="187035" y="124691"/>
            <a:ext cx="11729259" cy="954107"/>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Q3. Industrialization &amp; Repeatability:</a:t>
            </a:r>
          </a:p>
          <a:p>
            <a:r>
              <a:rPr lang="en-US" altLang="ja-JP" sz="1600" b="1" dirty="0">
                <a:solidFill>
                  <a:schemeClr val="accent1"/>
                </a:solidFill>
                <a:latin typeface="Arial" panose="020B0604020202020204" pitchFamily="34" charset="0"/>
                <a:cs typeface="Arial" panose="020B0604020202020204" pitchFamily="34" charset="0"/>
              </a:rPr>
              <a:t>Which specific cryomodule assembly tools, cleanroom assembly tools, or standardized procedures were most critical for ensuring repeatability and maintaining high throughput during the production phase?</a:t>
            </a:r>
            <a:endParaRPr kumimoji="1" lang="ja-JP" altLang="en-US" sz="1100" b="1" dirty="0">
              <a:solidFill>
                <a:schemeClr val="accent1"/>
              </a:solidFill>
              <a:latin typeface="Arial" panose="020B0604020202020204" pitchFamily="34" charset="0"/>
              <a:cs typeface="Arial" panose="020B0604020202020204" pitchFamily="34" charset="0"/>
            </a:endParaRPr>
          </a:p>
        </p:txBody>
      </p:sp>
      <p:sp>
        <p:nvSpPr>
          <p:cNvPr id="2" name="テキスト ボックス 1">
            <a:extLst>
              <a:ext uri="{FF2B5EF4-FFF2-40B4-BE49-F238E27FC236}">
                <a16:creationId xmlns:a16="http://schemas.microsoft.com/office/drawing/2014/main" id="{5D41DE1D-E36A-46C3-49D6-F5751EE59687}"/>
              </a:ext>
            </a:extLst>
          </p:cNvPr>
          <p:cNvSpPr txBox="1"/>
          <p:nvPr/>
        </p:nvSpPr>
        <p:spPr>
          <a:xfrm>
            <a:off x="231370" y="3288611"/>
            <a:ext cx="11729259" cy="954107"/>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Q4. Supply Chain &amp; Material Quality: </a:t>
            </a:r>
          </a:p>
          <a:p>
            <a:r>
              <a:rPr lang="en-US" altLang="ja-JP" sz="1600" b="1" dirty="0">
                <a:solidFill>
                  <a:schemeClr val="accent1"/>
                </a:solidFill>
                <a:latin typeface="Arial" panose="020B0604020202020204" pitchFamily="34" charset="0"/>
                <a:cs typeface="Arial" panose="020B0604020202020204" pitchFamily="34" charset="0"/>
              </a:rPr>
              <a:t>How did material selection and vendor-specific quality assurance impact your production timeline, and did you encounter significant performance variations tied to different niobium batches or suppliers?</a:t>
            </a:r>
            <a:endParaRPr kumimoji="1" lang="ja-JP" altLang="en-US" sz="1100" b="1" dirty="0">
              <a:solidFill>
                <a:schemeClr val="accent1"/>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DC9DFEA3-051B-A95E-C0DF-FEB2E0AA6FE9}"/>
              </a:ext>
            </a:extLst>
          </p:cNvPr>
          <p:cNvSpPr txBox="1"/>
          <p:nvPr/>
        </p:nvSpPr>
        <p:spPr>
          <a:xfrm>
            <a:off x="187034" y="1051904"/>
            <a:ext cx="11269859" cy="2308324"/>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sz="1600" dirty="0">
                <a:latin typeface="+mn-ea"/>
                <a:cs typeface="Arial" panose="020B0604020202020204" pitchFamily="34" charset="0"/>
              </a:rPr>
              <a:t>Strong communication and collaboration with cavity supplier</a:t>
            </a:r>
          </a:p>
          <a:p>
            <a:pPr marL="742950" lvl="1" indent="-285750">
              <a:buFont typeface="Arial" panose="020B0604020202020204" pitchFamily="34" charset="0"/>
              <a:buChar char="•"/>
            </a:pPr>
            <a:r>
              <a:rPr lang="en-US" altLang="ja-JP" sz="1600" dirty="0">
                <a:latin typeface="+mn-ea"/>
                <a:cs typeface="Arial" panose="020B0604020202020204" pitchFamily="34" charset="0"/>
              </a:rPr>
              <a:t>Frequent onsite presence (up to 5 week-long visits per year)</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Weekly meetings</a:t>
            </a:r>
            <a:r>
              <a:rPr lang="en-US" altLang="ja-JP" sz="1600" dirty="0">
                <a:latin typeface="+mn-ea"/>
                <a:cs typeface="Arial" panose="020B0604020202020204" pitchFamily="34" charset="0"/>
              </a:rPr>
              <a:t> to discuss technical and schedule issues</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Prioritizing quality over schedule</a:t>
            </a:r>
          </a:p>
          <a:p>
            <a:pPr marL="742950" lvl="1" indent="-285750">
              <a:buFont typeface="Arial" panose="020B0604020202020204" pitchFamily="34" charset="0"/>
              <a:buChar char="•"/>
            </a:pPr>
            <a:r>
              <a:rPr lang="en-US" altLang="ja-JP" sz="1600" dirty="0">
                <a:latin typeface="+mn-ea"/>
                <a:cs typeface="Arial" panose="020B0604020202020204" pitchFamily="34" charset="0"/>
              </a:rPr>
              <a:t>Problem-solving approach, not finger-pointing approach</a:t>
            </a:r>
          </a:p>
          <a:p>
            <a:pPr marL="285750" indent="-285750">
              <a:buFont typeface="Arial" panose="020B0604020202020204" pitchFamily="34" charset="0"/>
              <a:buChar char="•"/>
            </a:pPr>
            <a:r>
              <a:rPr kumimoji="1" lang="en-US" altLang="ja-JP" sz="1600" dirty="0">
                <a:latin typeface="+mn-ea"/>
                <a:cs typeface="Arial" panose="020B0604020202020204" pitchFamily="34" charset="0"/>
              </a:rPr>
              <a:t>Cavity Technical Board of SRF experts across 3 partner labs</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Weekly discussion of cavity results, open discussion of cavity dispositioning</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Prioritizing quality </a:t>
            </a:r>
            <a:r>
              <a:rPr lang="en-US" altLang="ja-JP" sz="1600" dirty="0">
                <a:latin typeface="+mn-ea"/>
                <a:cs typeface="Arial" panose="020B0604020202020204" pitchFamily="34" charset="0"/>
              </a:rPr>
              <a:t>over cost and schedule</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Much lively discussion, never any non-unanimous decisions/recommendations</a:t>
            </a:r>
            <a:endParaRPr kumimoji="1" lang="ja-JP" altLang="en-US" sz="1600" dirty="0">
              <a:latin typeface="+mn-ea"/>
              <a:cs typeface="Arial" panose="020B0604020202020204" pitchFamily="34" charset="0"/>
            </a:endParaRPr>
          </a:p>
        </p:txBody>
      </p:sp>
      <p:sp>
        <p:nvSpPr>
          <p:cNvPr id="7" name="テキスト ボックス 6">
            <a:extLst>
              <a:ext uri="{FF2B5EF4-FFF2-40B4-BE49-F238E27FC236}">
                <a16:creationId xmlns:a16="http://schemas.microsoft.com/office/drawing/2014/main" id="{88E2767B-8317-3D67-5870-2BD5373FADAE}"/>
              </a:ext>
            </a:extLst>
          </p:cNvPr>
          <p:cNvSpPr txBox="1"/>
          <p:nvPr/>
        </p:nvSpPr>
        <p:spPr>
          <a:xfrm>
            <a:off x="187035" y="4242718"/>
            <a:ext cx="11729258" cy="2554545"/>
          </a:xfrm>
          <a:prstGeom prst="rect">
            <a:avLst/>
          </a:prstGeom>
          <a:noFill/>
        </p:spPr>
        <p:txBody>
          <a:bodyPr wrap="square" rtlCol="0">
            <a:spAutoFit/>
          </a:bodyPr>
          <a:lstStyle/>
          <a:p>
            <a:r>
              <a:rPr lang="en-US" altLang="ja-JP" sz="1600" dirty="0">
                <a:latin typeface="+mn-ea"/>
                <a:cs typeface="Arial" panose="020B0604020202020204" pitchFamily="34" charset="0"/>
              </a:rPr>
              <a:t>Niobium sheets:</a:t>
            </a:r>
          </a:p>
          <a:p>
            <a:pPr marL="285750" indent="-285750">
              <a:buFont typeface="Arial" panose="020B0604020202020204" pitchFamily="34" charset="0"/>
              <a:buChar char="•"/>
            </a:pPr>
            <a:r>
              <a:rPr lang="en-US" altLang="ja-JP" sz="1600" dirty="0">
                <a:latin typeface="+mn-ea"/>
                <a:cs typeface="Arial" panose="020B0604020202020204" pitchFamily="34" charset="0"/>
              </a:rPr>
              <a:t>Qualification issues (sheet waviness that made ECS very difficult or impossible) impacted the cavity production schedule as the material rework plan was developed and executed. Up to 6 month impact for final cavities.</a:t>
            </a:r>
          </a:p>
          <a:p>
            <a:pPr marL="285750" indent="-285750">
              <a:buFont typeface="Arial" panose="020B0604020202020204" pitchFamily="34" charset="0"/>
              <a:buChar char="•"/>
            </a:pPr>
            <a:r>
              <a:rPr kumimoji="1" lang="en-US" altLang="ja-JP" sz="1600" dirty="0">
                <a:latin typeface="+mn-ea"/>
                <a:cs typeface="Arial" panose="020B0604020202020204" pitchFamily="34" charset="0"/>
              </a:rPr>
              <a:t>Different material lots required different heat treatm</a:t>
            </a:r>
            <a:r>
              <a:rPr lang="en-US" altLang="ja-JP" sz="1600" dirty="0">
                <a:latin typeface="+mn-ea"/>
                <a:cs typeface="Arial" panose="020B0604020202020204" pitchFamily="34" charset="0"/>
              </a:rPr>
              <a:t>ent temperatures for flux expulsion</a:t>
            </a:r>
          </a:p>
          <a:p>
            <a:pPr marL="742950" lvl="1" indent="-285750">
              <a:buFont typeface="Arial" panose="020B0604020202020204" pitchFamily="34" charset="0"/>
              <a:buChar char="•"/>
            </a:pPr>
            <a:r>
              <a:rPr kumimoji="1" lang="en-US" altLang="ja-JP" sz="1600" dirty="0">
                <a:latin typeface="+mn-ea"/>
                <a:cs typeface="Arial" panose="020B0604020202020204" pitchFamily="34" charset="0"/>
              </a:rPr>
              <a:t>Procedure to determine required temperature wel</a:t>
            </a:r>
            <a:r>
              <a:rPr lang="en-US" altLang="ja-JP" sz="1600" dirty="0">
                <a:latin typeface="+mn-ea"/>
                <a:cs typeface="Arial" panose="020B0604020202020204" pitchFamily="34" charset="0"/>
              </a:rPr>
              <a:t>l developed after LCLS-II, no major issues for HE.</a:t>
            </a:r>
            <a:br>
              <a:rPr lang="en-US" altLang="ja-JP" sz="1600" dirty="0">
                <a:latin typeface="+mn-ea"/>
                <a:cs typeface="Arial" panose="020B0604020202020204" pitchFamily="34" charset="0"/>
              </a:rPr>
            </a:br>
            <a:r>
              <a:rPr lang="en-US" altLang="ja-JP" sz="1600" dirty="0">
                <a:latin typeface="+mn-ea"/>
                <a:cs typeface="Arial" panose="020B0604020202020204" pitchFamily="34" charset="0"/>
              </a:rPr>
              <a:t>1 single-cell cavity produced and tested for each lot (~100-150 sheets)</a:t>
            </a:r>
            <a:endParaRPr kumimoji="1" lang="en-US" altLang="ja-JP" sz="1600" dirty="0">
              <a:latin typeface="+mn-ea"/>
              <a:cs typeface="Arial" panose="020B0604020202020204" pitchFamily="34" charset="0"/>
            </a:endParaRPr>
          </a:p>
          <a:p>
            <a:r>
              <a:rPr lang="en-US" altLang="ja-JP" sz="1600" dirty="0">
                <a:latin typeface="+mn-ea"/>
                <a:cs typeface="Arial" panose="020B0604020202020204" pitchFamily="34" charset="0"/>
              </a:rPr>
              <a:t>Cavity bellows damage:</a:t>
            </a:r>
          </a:p>
          <a:p>
            <a:pPr marL="285750" indent="-285750">
              <a:buFont typeface="Arial" panose="020B0604020202020204" pitchFamily="34" charset="0"/>
              <a:buChar char="•"/>
            </a:pPr>
            <a:r>
              <a:rPr kumimoji="1" lang="en-US" altLang="ja-JP" sz="1600" dirty="0">
                <a:latin typeface="+mn-ea"/>
                <a:cs typeface="Arial" panose="020B0604020202020204" pitchFamily="34" charset="0"/>
              </a:rPr>
              <a:t>Early </a:t>
            </a:r>
            <a:r>
              <a:rPr lang="en-US" altLang="ja-JP" sz="1600" dirty="0">
                <a:latin typeface="+mn-ea"/>
                <a:cs typeface="Arial" panose="020B0604020202020204" pitchFamily="34" charset="0"/>
              </a:rPr>
              <a:t>high incidence of damage to helium vessel bellows. High perceived risk to long term operations.</a:t>
            </a:r>
          </a:p>
          <a:p>
            <a:pPr marL="285750" indent="-285750">
              <a:buFont typeface="Arial" panose="020B0604020202020204" pitchFamily="34" charset="0"/>
              <a:buChar char="•"/>
            </a:pPr>
            <a:r>
              <a:rPr kumimoji="1" lang="en-US" altLang="ja-JP" sz="1600" dirty="0">
                <a:latin typeface="+mn-ea"/>
                <a:cs typeface="Arial" panose="020B0604020202020204" pitchFamily="34" charset="0"/>
              </a:rPr>
              <a:t>Cavity production stopped while extent of condition investigated and root cause analysis performed</a:t>
            </a:r>
          </a:p>
          <a:p>
            <a:pPr marL="285750" indent="-285750">
              <a:buFont typeface="Arial" panose="020B0604020202020204" pitchFamily="34" charset="0"/>
              <a:buChar char="•"/>
            </a:pPr>
            <a:r>
              <a:rPr lang="en-US" altLang="ja-JP" sz="1600" dirty="0">
                <a:latin typeface="+mn-ea"/>
                <a:cs typeface="Arial" panose="020B0604020202020204" pitchFamily="34" charset="0"/>
              </a:rPr>
              <a:t>1-2 month impact; occasional recurrence later.</a:t>
            </a:r>
            <a:endParaRPr kumimoji="1" lang="en-US" altLang="ja-JP" sz="1600" dirty="0">
              <a:latin typeface="+mn-ea"/>
              <a:cs typeface="Arial" panose="020B0604020202020204" pitchFamily="34" charset="0"/>
            </a:endParaRPr>
          </a:p>
        </p:txBody>
      </p:sp>
    </p:spTree>
    <p:extLst>
      <p:ext uri="{BB962C8B-B14F-4D97-AF65-F5344CB8AC3E}">
        <p14:creationId xmlns:p14="http://schemas.microsoft.com/office/powerpoint/2010/main" val="84867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F7E76-B27A-FF84-668B-05C1398A044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C20D833-E172-A054-036E-449335618810}"/>
              </a:ext>
            </a:extLst>
          </p:cNvPr>
          <p:cNvSpPr txBox="1"/>
          <p:nvPr/>
        </p:nvSpPr>
        <p:spPr>
          <a:xfrm>
            <a:off x="187035" y="124691"/>
            <a:ext cx="11729259" cy="1200329"/>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Q5. Logistics &amp; Transportation: </a:t>
            </a:r>
          </a:p>
          <a:p>
            <a:r>
              <a:rPr lang="en-US" altLang="ja-JP" sz="1600" b="1" dirty="0">
                <a:solidFill>
                  <a:schemeClr val="accent1"/>
                </a:solidFill>
                <a:latin typeface="Arial" panose="020B0604020202020204" pitchFamily="34" charset="0"/>
                <a:cs typeface="Arial" panose="020B0604020202020204" pitchFamily="34" charset="0"/>
              </a:rPr>
              <a:t>What were the primary technical difficulties encountered during the transportation of finished cryomodule components, and what specific monitoring criteria (e.g., vacuum, shocks, alignment) were used to validate the hardware's integrity upon arrival?</a:t>
            </a:r>
            <a:endParaRPr kumimoji="1" lang="ja-JP" altLang="en-US" sz="900" b="1" dirty="0">
              <a:solidFill>
                <a:schemeClr val="accent1"/>
              </a:solidFill>
              <a:latin typeface="Arial" panose="020B0604020202020204" pitchFamily="34" charset="0"/>
              <a:cs typeface="Arial" panose="020B0604020202020204" pitchFamily="34" charset="0"/>
            </a:endParaRPr>
          </a:p>
        </p:txBody>
      </p:sp>
      <p:sp>
        <p:nvSpPr>
          <p:cNvPr id="2" name="テキスト ボックス 1">
            <a:extLst>
              <a:ext uri="{FF2B5EF4-FFF2-40B4-BE49-F238E27FC236}">
                <a16:creationId xmlns:a16="http://schemas.microsoft.com/office/drawing/2014/main" id="{65E629C1-16E8-735D-7B78-7EFBBC1A6533}"/>
              </a:ext>
            </a:extLst>
          </p:cNvPr>
          <p:cNvSpPr txBox="1"/>
          <p:nvPr/>
        </p:nvSpPr>
        <p:spPr>
          <a:xfrm>
            <a:off x="231370" y="3288611"/>
            <a:ext cx="11729259" cy="954107"/>
          </a:xfrm>
          <a:prstGeom prst="rect">
            <a:avLst/>
          </a:prstGeom>
          <a:noFill/>
        </p:spPr>
        <p:txBody>
          <a:bodyPr wrap="square" rtlCol="0">
            <a:spAutoFit/>
          </a:bodyPr>
          <a:lstStyle/>
          <a:p>
            <a:r>
              <a:rPr lang="en-US" altLang="ja-JP" sz="2400" b="1" u="sng" dirty="0">
                <a:solidFill>
                  <a:schemeClr val="accent1"/>
                </a:solidFill>
                <a:latin typeface="Arial" panose="020B0604020202020204" pitchFamily="34" charset="0"/>
                <a:cs typeface="Arial" panose="020B0604020202020204" pitchFamily="34" charset="0"/>
              </a:rPr>
              <a:t>Q6. Spare Parts Strategy: </a:t>
            </a:r>
          </a:p>
          <a:p>
            <a:r>
              <a:rPr lang="en-US" altLang="ja-JP" sz="1600" b="1" dirty="0">
                <a:solidFill>
                  <a:schemeClr val="accent1"/>
                </a:solidFill>
                <a:latin typeface="Arial" panose="020B0604020202020204" pitchFamily="34" charset="0"/>
                <a:cs typeface="Arial" panose="020B0604020202020204" pitchFamily="34" charset="0"/>
              </a:rPr>
              <a:t>What was the ratio of spare parts (cavities, couplers, etc.) required versus the total installed count, and was this "buffer" sufficient to cover the actual non-conforming parts during production?</a:t>
            </a:r>
            <a:endParaRPr kumimoji="1" lang="ja-JP" altLang="en-US" sz="900" b="1" dirty="0">
              <a:solidFill>
                <a:schemeClr val="accent1"/>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200C6960-8FCF-17FC-F1C5-6E632A39B95A}"/>
              </a:ext>
            </a:extLst>
          </p:cNvPr>
          <p:cNvSpPr txBox="1"/>
          <p:nvPr/>
        </p:nvSpPr>
        <p:spPr>
          <a:xfrm>
            <a:off x="187034" y="1325020"/>
            <a:ext cx="11729259" cy="2123658"/>
          </a:xfrm>
          <a:prstGeom prst="rect">
            <a:avLst/>
          </a:prstGeom>
          <a:noFill/>
        </p:spPr>
        <p:txBody>
          <a:bodyPr wrap="square" rtlCol="0">
            <a:spAutoFit/>
          </a:bodyPr>
          <a:lstStyle/>
          <a:p>
            <a:r>
              <a:rPr lang="en-US" altLang="ja-JP" sz="1600" dirty="0">
                <a:latin typeface="+mn-ea"/>
                <a:cs typeface="Arial" panose="020B0604020202020204" pitchFamily="34" charset="0"/>
              </a:rPr>
              <a:t>LCLS-II had major issues early with coupler bellows breaking during CM transport</a:t>
            </a:r>
          </a:p>
          <a:p>
            <a:r>
              <a:rPr lang="en-US" altLang="ja-JP" sz="1600" dirty="0">
                <a:latin typeface="+mn-ea"/>
                <a:cs typeface="Arial" panose="020B0604020202020204" pitchFamily="34" charset="0"/>
              </a:rPr>
              <a:t>This issue was identified, addressed, and has not recurred during LCLS-II-HE</a:t>
            </a:r>
          </a:p>
          <a:p>
            <a:endParaRPr kumimoji="1" lang="en-US" altLang="ja-JP" sz="1600" dirty="0">
              <a:latin typeface="+mn-ea"/>
              <a:cs typeface="Arial" panose="020B0604020202020204" pitchFamily="34" charset="0"/>
            </a:endParaRPr>
          </a:p>
          <a:p>
            <a:r>
              <a:rPr lang="en-US" altLang="ja-JP" sz="1600" dirty="0">
                <a:latin typeface="+mn-ea"/>
                <a:cs typeface="Arial" panose="020B0604020202020204" pitchFamily="34" charset="0"/>
              </a:rPr>
              <a:t>Cavities are shipped from the supplier with shock loggers and shock/tilt indicators (stickers)</a:t>
            </a:r>
          </a:p>
          <a:p>
            <a:r>
              <a:rPr kumimoji="1" lang="en-US" altLang="ja-JP" sz="1600" dirty="0">
                <a:latin typeface="+mn-ea"/>
                <a:cs typeface="Arial" panose="020B0604020202020204" pitchFamily="34" charset="0"/>
              </a:rPr>
              <a:t>Only </a:t>
            </a:r>
            <a:r>
              <a:rPr lang="en-US" altLang="ja-JP" sz="1600" dirty="0">
                <a:latin typeface="+mn-ea"/>
                <a:cs typeface="Arial" panose="020B0604020202020204" pitchFamily="34" charset="0"/>
              </a:rPr>
              <a:t>major issue was a cavity crate that was stored on its side and may have fallen back to normal orientation, per the shock indicator</a:t>
            </a:r>
          </a:p>
          <a:p>
            <a:pPr marL="285750" indent="-285750">
              <a:buFont typeface="Arial" panose="020B0604020202020204" pitchFamily="34" charset="0"/>
              <a:buChar char="•"/>
            </a:pPr>
            <a:r>
              <a:rPr lang="en-US" altLang="ja-JP" sz="1600" dirty="0">
                <a:latin typeface="+mn-ea"/>
                <a:cs typeface="Arial" panose="020B0604020202020204" pitchFamily="34" charset="0"/>
              </a:rPr>
              <a:t>Severe bellows damage – not conclusively caused by this event though.</a:t>
            </a:r>
          </a:p>
          <a:p>
            <a:r>
              <a:rPr kumimoji="1" lang="en-US" altLang="ja-JP" sz="1600" dirty="0">
                <a:latin typeface="+mn-ea"/>
                <a:cs typeface="Arial" panose="020B0604020202020204" pitchFamily="34" charset="0"/>
              </a:rPr>
              <a:t>Exterior tilt and shock watches routinely damaged or tripped. Interior stickers usually OK.</a:t>
            </a:r>
            <a:endParaRPr kumimoji="1" lang="ja-JP" altLang="en-US" sz="1600" dirty="0">
              <a:latin typeface="+mn-ea"/>
              <a:cs typeface="Arial" panose="020B0604020202020204" pitchFamily="34" charset="0"/>
            </a:endParaRPr>
          </a:p>
        </p:txBody>
      </p:sp>
      <p:sp>
        <p:nvSpPr>
          <p:cNvPr id="7" name="テキスト ボックス 6">
            <a:extLst>
              <a:ext uri="{FF2B5EF4-FFF2-40B4-BE49-F238E27FC236}">
                <a16:creationId xmlns:a16="http://schemas.microsoft.com/office/drawing/2014/main" id="{92144A24-0FBF-A324-9CBD-A8E2C83C28F7}"/>
              </a:ext>
            </a:extLst>
          </p:cNvPr>
          <p:cNvSpPr txBox="1"/>
          <p:nvPr/>
        </p:nvSpPr>
        <p:spPr>
          <a:xfrm>
            <a:off x="187035" y="4242718"/>
            <a:ext cx="11729258" cy="2585323"/>
          </a:xfrm>
          <a:prstGeom prst="rect">
            <a:avLst/>
          </a:prstGeom>
          <a:noFill/>
        </p:spPr>
        <p:txBody>
          <a:bodyPr wrap="square" rtlCol="0">
            <a:spAutoFit/>
          </a:bodyPr>
          <a:lstStyle/>
          <a:p>
            <a:r>
              <a:rPr lang="en-US" altLang="ja-JP" dirty="0">
                <a:latin typeface="+mn-ea"/>
                <a:cs typeface="Arial" panose="020B0604020202020204" pitchFamily="34" charset="0"/>
              </a:rPr>
              <a:t>Cavities:</a:t>
            </a:r>
          </a:p>
          <a:p>
            <a:pPr marL="285750" indent="-285750">
              <a:buFont typeface="Arial" panose="020B0604020202020204" pitchFamily="34" charset="0"/>
              <a:buChar char="•"/>
            </a:pPr>
            <a:r>
              <a:rPr lang="en-US" altLang="ja-JP" dirty="0">
                <a:latin typeface="+mn-ea"/>
                <a:cs typeface="Arial" panose="020B0604020202020204" pitchFamily="34" charset="0"/>
              </a:rPr>
              <a:t>8 yield spares purchased</a:t>
            </a:r>
          </a:p>
          <a:p>
            <a:pPr marL="285750" indent="-285750">
              <a:buFont typeface="Arial" panose="020B0604020202020204" pitchFamily="34" charset="0"/>
              <a:buChar char="•"/>
            </a:pPr>
            <a:r>
              <a:rPr lang="en-US" altLang="ja-JP" dirty="0">
                <a:latin typeface="+mn-ea"/>
                <a:cs typeface="Arial" panose="020B0604020202020204" pitchFamily="34" charset="0"/>
              </a:rPr>
              <a:t>Had several additional cavities on hand to use as spares:</a:t>
            </a:r>
          </a:p>
          <a:p>
            <a:pPr marL="742950" lvl="1" indent="-285750">
              <a:buFont typeface="Arial" panose="020B0604020202020204" pitchFamily="34" charset="0"/>
              <a:buChar char="•"/>
            </a:pPr>
            <a:r>
              <a:rPr lang="en-US" altLang="ja-JP" dirty="0">
                <a:latin typeface="+mn-ea"/>
                <a:cs typeface="Arial" panose="020B0604020202020204" pitchFamily="34" charset="0"/>
              </a:rPr>
              <a:t>2 spare cavities from pre-production verification cryomodule</a:t>
            </a:r>
          </a:p>
          <a:p>
            <a:pPr marL="742950" lvl="1" indent="-285750">
              <a:buFont typeface="Arial" panose="020B0604020202020204" pitchFamily="34" charset="0"/>
              <a:buChar char="•"/>
            </a:pPr>
            <a:r>
              <a:rPr lang="en-US" altLang="ja-JP" dirty="0">
                <a:latin typeface="+mn-ea"/>
                <a:cs typeface="Arial" panose="020B0604020202020204" pitchFamily="34" charset="0"/>
              </a:rPr>
              <a:t>9 former LCLS-II cavities that were remediated (HPR and/or nitric rinse in tank)</a:t>
            </a:r>
          </a:p>
          <a:p>
            <a:pPr marL="285750" indent="-285750">
              <a:buFont typeface="Arial" panose="020B0604020202020204" pitchFamily="34" charset="0"/>
              <a:buChar char="•"/>
            </a:pPr>
            <a:r>
              <a:rPr lang="en-US" altLang="ja-JP" dirty="0">
                <a:latin typeface="+mn-ea"/>
                <a:cs typeface="Arial" panose="020B0604020202020204" pitchFamily="34" charset="0"/>
              </a:rPr>
              <a:t>Production ended with 10 qualified spares.</a:t>
            </a:r>
          </a:p>
          <a:p>
            <a:endParaRPr lang="en-US" altLang="ja-JP" dirty="0">
              <a:latin typeface="+mn-ea"/>
              <a:cs typeface="Arial" panose="020B0604020202020204" pitchFamily="34" charset="0"/>
            </a:endParaRPr>
          </a:p>
          <a:p>
            <a:r>
              <a:rPr lang="en-US" altLang="ja-JP" dirty="0">
                <a:latin typeface="+mn-ea"/>
                <a:cs typeface="Arial" panose="020B0604020202020204" pitchFamily="34" charset="0"/>
              </a:rPr>
              <a:t>Cryomodules:</a:t>
            </a:r>
          </a:p>
          <a:p>
            <a:pPr marL="285750" indent="-285750">
              <a:buFont typeface="Arial" panose="020B0604020202020204" pitchFamily="34" charset="0"/>
              <a:buChar char="•"/>
            </a:pPr>
            <a:r>
              <a:rPr lang="en-US" altLang="ja-JP" dirty="0">
                <a:latin typeface="+mn-ea"/>
                <a:cs typeface="Arial" panose="020B0604020202020204" pitchFamily="34" charset="0"/>
              </a:rPr>
              <a:t>1 yield cryomodule produced (verification cryomodule was installed)</a:t>
            </a:r>
          </a:p>
        </p:txBody>
      </p:sp>
    </p:spTree>
    <p:extLst>
      <p:ext uri="{BB962C8B-B14F-4D97-AF65-F5344CB8AC3E}">
        <p14:creationId xmlns:p14="http://schemas.microsoft.com/office/powerpoint/2010/main" val="21137456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5818</TotalTime>
  <Words>914</Words>
  <Application>Microsoft Macintosh PowerPoint</Application>
  <PresentationFormat>Widescreen</PresentationFormat>
  <Paragraphs>107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游ゴシック</vt:lpstr>
      <vt:lpstr>游ゴシック Light</vt:lpstr>
      <vt:lpstr>Arial</vt:lpstr>
      <vt:lpstr>Office テーマ</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武 道前</dc:creator>
  <cp:lastModifiedBy>James Maniscalco</cp:lastModifiedBy>
  <cp:revision>2</cp:revision>
  <dcterms:created xsi:type="dcterms:W3CDTF">2026-05-12T08:55:07Z</dcterms:created>
  <dcterms:modified xsi:type="dcterms:W3CDTF">2026-06-01T17:50:45Z</dcterms:modified>
</cp:coreProperties>
</file>