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1" r:id="rId5"/>
    <p:sldId id="258" r:id="rId6"/>
    <p:sldId id="259"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60"/>
  </p:normalViewPr>
  <p:slideViewPr>
    <p:cSldViewPr snapToGrid="0">
      <p:cViewPr>
        <p:scale>
          <a:sx n="75" d="100"/>
          <a:sy n="75" d="100"/>
        </p:scale>
        <p:origin x="1896" y="7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26C3F3-949F-29FE-7EAB-5FF4A3BF62C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7DBEDF1-291E-D331-4130-9AD35E4AF4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C51F6E9-3101-9881-D689-5CFAB0C18053}"/>
              </a:ext>
            </a:extLst>
          </p:cNvPr>
          <p:cNvSpPr>
            <a:spLocks noGrp="1"/>
          </p:cNvSpPr>
          <p:nvPr>
            <p:ph type="dt" sz="half" idx="10"/>
          </p:nvPr>
        </p:nvSpPr>
        <p:spPr/>
        <p:txBody>
          <a:bodyPr/>
          <a:lstStyle/>
          <a:p>
            <a:fld id="{EA491CBB-129B-4B18-9956-60AB467CFA71}" type="datetimeFigureOut">
              <a:rPr kumimoji="1" lang="ja-JP" altLang="en-US" smtClean="0"/>
              <a:t>2026/5/28</a:t>
            </a:fld>
            <a:endParaRPr kumimoji="1" lang="ja-JP" altLang="en-US"/>
          </a:p>
        </p:txBody>
      </p:sp>
      <p:sp>
        <p:nvSpPr>
          <p:cNvPr id="5" name="フッター プレースホルダー 4">
            <a:extLst>
              <a:ext uri="{FF2B5EF4-FFF2-40B4-BE49-F238E27FC236}">
                <a16:creationId xmlns:a16="http://schemas.microsoft.com/office/drawing/2014/main" id="{F53DC710-6C4F-CB83-A6BF-E5E94374B82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6742D4-AAEA-9365-F1F1-C00D35B3FA24}"/>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273012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9A3190-5739-E3AC-976F-A3F4BE8D2BC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4040BA9-7DAE-2CC2-7C87-808EB09E6DE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F238E4-F43B-62C7-5478-3DD28B578C2C}"/>
              </a:ext>
            </a:extLst>
          </p:cNvPr>
          <p:cNvSpPr>
            <a:spLocks noGrp="1"/>
          </p:cNvSpPr>
          <p:nvPr>
            <p:ph type="dt" sz="half" idx="10"/>
          </p:nvPr>
        </p:nvSpPr>
        <p:spPr/>
        <p:txBody>
          <a:bodyPr/>
          <a:lstStyle/>
          <a:p>
            <a:fld id="{EA491CBB-129B-4B18-9956-60AB467CFA71}" type="datetimeFigureOut">
              <a:rPr kumimoji="1" lang="ja-JP" altLang="en-US" smtClean="0"/>
              <a:t>2026/5/28</a:t>
            </a:fld>
            <a:endParaRPr kumimoji="1" lang="ja-JP" altLang="en-US"/>
          </a:p>
        </p:txBody>
      </p:sp>
      <p:sp>
        <p:nvSpPr>
          <p:cNvPr id="5" name="フッター プレースホルダー 4">
            <a:extLst>
              <a:ext uri="{FF2B5EF4-FFF2-40B4-BE49-F238E27FC236}">
                <a16:creationId xmlns:a16="http://schemas.microsoft.com/office/drawing/2014/main" id="{B49F3458-AD80-098B-A93E-2FDA9F5809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C536AC6-59F0-8ABD-B759-2D5BD912109C}"/>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298799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78D4D9C-80AA-9F3C-27E0-2300A3E0FA58}"/>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B4D0687-EE81-0D53-DF07-49AD0312435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AB41DD-1887-9DFF-706E-1A2746569872}"/>
              </a:ext>
            </a:extLst>
          </p:cNvPr>
          <p:cNvSpPr>
            <a:spLocks noGrp="1"/>
          </p:cNvSpPr>
          <p:nvPr>
            <p:ph type="dt" sz="half" idx="10"/>
          </p:nvPr>
        </p:nvSpPr>
        <p:spPr/>
        <p:txBody>
          <a:bodyPr/>
          <a:lstStyle/>
          <a:p>
            <a:fld id="{EA491CBB-129B-4B18-9956-60AB467CFA71}" type="datetimeFigureOut">
              <a:rPr kumimoji="1" lang="ja-JP" altLang="en-US" smtClean="0"/>
              <a:t>2026/5/28</a:t>
            </a:fld>
            <a:endParaRPr kumimoji="1" lang="ja-JP" altLang="en-US"/>
          </a:p>
        </p:txBody>
      </p:sp>
      <p:sp>
        <p:nvSpPr>
          <p:cNvPr id="5" name="フッター プレースホルダー 4">
            <a:extLst>
              <a:ext uri="{FF2B5EF4-FFF2-40B4-BE49-F238E27FC236}">
                <a16:creationId xmlns:a16="http://schemas.microsoft.com/office/drawing/2014/main" id="{A12993D9-8500-F3EB-92EF-6A0BD2783D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646F8A-079E-5308-A6F4-9EAA6ECA58AD}"/>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88072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79DBC5-5656-3890-5543-93C1940F573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58B462-FF2D-C9AB-095F-F6B06E7EF1F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68F06A-32B6-5274-B2CC-2409195A5323}"/>
              </a:ext>
            </a:extLst>
          </p:cNvPr>
          <p:cNvSpPr>
            <a:spLocks noGrp="1"/>
          </p:cNvSpPr>
          <p:nvPr>
            <p:ph type="dt" sz="half" idx="10"/>
          </p:nvPr>
        </p:nvSpPr>
        <p:spPr/>
        <p:txBody>
          <a:bodyPr/>
          <a:lstStyle/>
          <a:p>
            <a:fld id="{EA491CBB-129B-4B18-9956-60AB467CFA71}" type="datetimeFigureOut">
              <a:rPr kumimoji="1" lang="ja-JP" altLang="en-US" smtClean="0"/>
              <a:t>2026/5/28</a:t>
            </a:fld>
            <a:endParaRPr kumimoji="1" lang="ja-JP" altLang="en-US"/>
          </a:p>
        </p:txBody>
      </p:sp>
      <p:sp>
        <p:nvSpPr>
          <p:cNvPr id="5" name="フッター プレースホルダー 4">
            <a:extLst>
              <a:ext uri="{FF2B5EF4-FFF2-40B4-BE49-F238E27FC236}">
                <a16:creationId xmlns:a16="http://schemas.microsoft.com/office/drawing/2014/main" id="{83934D48-C97A-24AF-C654-FBA686412C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01E139-03EE-CFEC-4FED-5AA89E99C05C}"/>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316682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68D647-E567-37A7-E5D5-54AAF274DB0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6B1E001-3C3D-2E43-8685-15EA4531AA5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518B8FD-B123-6294-7AC3-D243F6421CD8}"/>
              </a:ext>
            </a:extLst>
          </p:cNvPr>
          <p:cNvSpPr>
            <a:spLocks noGrp="1"/>
          </p:cNvSpPr>
          <p:nvPr>
            <p:ph type="dt" sz="half" idx="10"/>
          </p:nvPr>
        </p:nvSpPr>
        <p:spPr/>
        <p:txBody>
          <a:bodyPr/>
          <a:lstStyle/>
          <a:p>
            <a:fld id="{EA491CBB-129B-4B18-9956-60AB467CFA71}" type="datetimeFigureOut">
              <a:rPr kumimoji="1" lang="ja-JP" altLang="en-US" smtClean="0"/>
              <a:t>2026/5/28</a:t>
            </a:fld>
            <a:endParaRPr kumimoji="1" lang="ja-JP" altLang="en-US"/>
          </a:p>
        </p:txBody>
      </p:sp>
      <p:sp>
        <p:nvSpPr>
          <p:cNvPr id="5" name="フッター プレースホルダー 4">
            <a:extLst>
              <a:ext uri="{FF2B5EF4-FFF2-40B4-BE49-F238E27FC236}">
                <a16:creationId xmlns:a16="http://schemas.microsoft.com/office/drawing/2014/main" id="{F39212F7-43C1-D2E6-F2D8-580CC67178D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09BD4D-D3D4-A84D-83DC-0471A3FFD008}"/>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3548850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E3940F-4EDD-9B13-0AB1-04BEFCEC609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A0ECEE-3BA5-7E21-ADF5-047F357D08F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72BA5D8-7F77-CAC3-562A-0C1B099B729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562C31E-FC7E-E259-FE73-8F6BD736C14B}"/>
              </a:ext>
            </a:extLst>
          </p:cNvPr>
          <p:cNvSpPr>
            <a:spLocks noGrp="1"/>
          </p:cNvSpPr>
          <p:nvPr>
            <p:ph type="dt" sz="half" idx="10"/>
          </p:nvPr>
        </p:nvSpPr>
        <p:spPr/>
        <p:txBody>
          <a:bodyPr/>
          <a:lstStyle/>
          <a:p>
            <a:fld id="{EA491CBB-129B-4B18-9956-60AB467CFA71}" type="datetimeFigureOut">
              <a:rPr kumimoji="1" lang="ja-JP" altLang="en-US" smtClean="0"/>
              <a:t>2026/5/28</a:t>
            </a:fld>
            <a:endParaRPr kumimoji="1" lang="ja-JP" altLang="en-US"/>
          </a:p>
        </p:txBody>
      </p:sp>
      <p:sp>
        <p:nvSpPr>
          <p:cNvPr id="6" name="フッター プレースホルダー 5">
            <a:extLst>
              <a:ext uri="{FF2B5EF4-FFF2-40B4-BE49-F238E27FC236}">
                <a16:creationId xmlns:a16="http://schemas.microsoft.com/office/drawing/2014/main" id="{446F8B06-7EF4-8CCC-6862-F1F67859D58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62534E8-C32A-862D-D6BB-ED3F68B56E82}"/>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2558043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12A056-A9D5-F62B-D6D3-3B8414B9EB8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03A5347-84DC-16B6-976D-6A2F7061CC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93B9898-93D8-AF10-7BC1-5B1CFB0C927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D6F75B6-CA77-F650-ADCE-108B1927B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0829136-E87F-0CA1-7484-8ABB6E07CEC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F34FC2A-E80B-657E-F6D0-C54522727995}"/>
              </a:ext>
            </a:extLst>
          </p:cNvPr>
          <p:cNvSpPr>
            <a:spLocks noGrp="1"/>
          </p:cNvSpPr>
          <p:nvPr>
            <p:ph type="dt" sz="half" idx="10"/>
          </p:nvPr>
        </p:nvSpPr>
        <p:spPr/>
        <p:txBody>
          <a:bodyPr/>
          <a:lstStyle/>
          <a:p>
            <a:fld id="{EA491CBB-129B-4B18-9956-60AB467CFA71}" type="datetimeFigureOut">
              <a:rPr kumimoji="1" lang="ja-JP" altLang="en-US" smtClean="0"/>
              <a:t>2026/5/28</a:t>
            </a:fld>
            <a:endParaRPr kumimoji="1" lang="ja-JP" altLang="en-US"/>
          </a:p>
        </p:txBody>
      </p:sp>
      <p:sp>
        <p:nvSpPr>
          <p:cNvPr id="8" name="フッター プレースホルダー 7">
            <a:extLst>
              <a:ext uri="{FF2B5EF4-FFF2-40B4-BE49-F238E27FC236}">
                <a16:creationId xmlns:a16="http://schemas.microsoft.com/office/drawing/2014/main" id="{C22E92CC-4C42-44A7-4633-2038904C8DC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9869AEC-823B-DF87-0A69-4DF5B19BE4F4}"/>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302844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5510CC-F240-407E-0266-CFC8471F19F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4A51F3F-17C9-BB24-0897-EF69A5DBD56B}"/>
              </a:ext>
            </a:extLst>
          </p:cNvPr>
          <p:cNvSpPr>
            <a:spLocks noGrp="1"/>
          </p:cNvSpPr>
          <p:nvPr>
            <p:ph type="dt" sz="half" idx="10"/>
          </p:nvPr>
        </p:nvSpPr>
        <p:spPr/>
        <p:txBody>
          <a:bodyPr/>
          <a:lstStyle/>
          <a:p>
            <a:fld id="{EA491CBB-129B-4B18-9956-60AB467CFA71}" type="datetimeFigureOut">
              <a:rPr kumimoji="1" lang="ja-JP" altLang="en-US" smtClean="0"/>
              <a:t>2026/5/28</a:t>
            </a:fld>
            <a:endParaRPr kumimoji="1" lang="ja-JP" altLang="en-US"/>
          </a:p>
        </p:txBody>
      </p:sp>
      <p:sp>
        <p:nvSpPr>
          <p:cNvPr id="4" name="フッター プレースホルダー 3">
            <a:extLst>
              <a:ext uri="{FF2B5EF4-FFF2-40B4-BE49-F238E27FC236}">
                <a16:creationId xmlns:a16="http://schemas.microsoft.com/office/drawing/2014/main" id="{371306B9-E534-7DB3-381E-933E2EF224D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4978CF9-E034-277B-8E64-8EA78A277D15}"/>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331828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53A7DA0-C70D-0F1C-6AE0-C6DAA75CF233}"/>
              </a:ext>
            </a:extLst>
          </p:cNvPr>
          <p:cNvSpPr>
            <a:spLocks noGrp="1"/>
          </p:cNvSpPr>
          <p:nvPr>
            <p:ph type="dt" sz="half" idx="10"/>
          </p:nvPr>
        </p:nvSpPr>
        <p:spPr/>
        <p:txBody>
          <a:bodyPr/>
          <a:lstStyle/>
          <a:p>
            <a:fld id="{EA491CBB-129B-4B18-9956-60AB467CFA71}" type="datetimeFigureOut">
              <a:rPr kumimoji="1" lang="ja-JP" altLang="en-US" smtClean="0"/>
              <a:t>2026/5/28</a:t>
            </a:fld>
            <a:endParaRPr kumimoji="1" lang="ja-JP" altLang="en-US"/>
          </a:p>
        </p:txBody>
      </p:sp>
      <p:sp>
        <p:nvSpPr>
          <p:cNvPr id="3" name="フッター プレースホルダー 2">
            <a:extLst>
              <a:ext uri="{FF2B5EF4-FFF2-40B4-BE49-F238E27FC236}">
                <a16:creationId xmlns:a16="http://schemas.microsoft.com/office/drawing/2014/main" id="{F8BEAC6E-96F9-58AB-67B8-F1F39F21B58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2587ACE-7414-3C13-5997-682E90ECBCC8}"/>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291751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601353-3672-2005-36EE-D549698FBE2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8428530-3C89-3361-A65E-3D8E0D72E8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0C66129-6215-9CF8-2704-B364F474D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9E77A75-49D5-A0BE-DAE3-64B22F5FCD8F}"/>
              </a:ext>
            </a:extLst>
          </p:cNvPr>
          <p:cNvSpPr>
            <a:spLocks noGrp="1"/>
          </p:cNvSpPr>
          <p:nvPr>
            <p:ph type="dt" sz="half" idx="10"/>
          </p:nvPr>
        </p:nvSpPr>
        <p:spPr/>
        <p:txBody>
          <a:bodyPr/>
          <a:lstStyle/>
          <a:p>
            <a:fld id="{EA491CBB-129B-4B18-9956-60AB467CFA71}" type="datetimeFigureOut">
              <a:rPr kumimoji="1" lang="ja-JP" altLang="en-US" smtClean="0"/>
              <a:t>2026/5/28</a:t>
            </a:fld>
            <a:endParaRPr kumimoji="1" lang="ja-JP" altLang="en-US"/>
          </a:p>
        </p:txBody>
      </p:sp>
      <p:sp>
        <p:nvSpPr>
          <p:cNvPr id="6" name="フッター プレースホルダー 5">
            <a:extLst>
              <a:ext uri="{FF2B5EF4-FFF2-40B4-BE49-F238E27FC236}">
                <a16:creationId xmlns:a16="http://schemas.microsoft.com/office/drawing/2014/main" id="{45118B9D-6A35-C562-06E6-45194359513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F591F10-EB4E-4E53-D9E9-C7C747EAE453}"/>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181380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A5D6F5-D34D-917B-0FE0-B05EC3F8A0D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DE610C0-EC32-1564-CAF7-03D7984204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0965338-EF2E-F6FA-6BDB-A5F6EECCF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22F374D-D2BC-84ED-47BB-12231270C17D}"/>
              </a:ext>
            </a:extLst>
          </p:cNvPr>
          <p:cNvSpPr>
            <a:spLocks noGrp="1"/>
          </p:cNvSpPr>
          <p:nvPr>
            <p:ph type="dt" sz="half" idx="10"/>
          </p:nvPr>
        </p:nvSpPr>
        <p:spPr/>
        <p:txBody>
          <a:bodyPr/>
          <a:lstStyle/>
          <a:p>
            <a:fld id="{EA491CBB-129B-4B18-9956-60AB467CFA71}" type="datetimeFigureOut">
              <a:rPr kumimoji="1" lang="ja-JP" altLang="en-US" smtClean="0"/>
              <a:t>2026/5/28</a:t>
            </a:fld>
            <a:endParaRPr kumimoji="1" lang="ja-JP" altLang="en-US"/>
          </a:p>
        </p:txBody>
      </p:sp>
      <p:sp>
        <p:nvSpPr>
          <p:cNvPr id="6" name="フッター プレースホルダー 5">
            <a:extLst>
              <a:ext uri="{FF2B5EF4-FFF2-40B4-BE49-F238E27FC236}">
                <a16:creationId xmlns:a16="http://schemas.microsoft.com/office/drawing/2014/main" id="{E68D207D-64B1-5C5F-3B39-3445432686C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545692-582F-4C52-E399-C31C50D053E1}"/>
              </a:ext>
            </a:extLst>
          </p:cNvPr>
          <p:cNvSpPr>
            <a:spLocks noGrp="1"/>
          </p:cNvSpPr>
          <p:nvPr>
            <p:ph type="sldNum" sz="quarter" idx="12"/>
          </p:nvPr>
        </p:nvSpPr>
        <p:spPr/>
        <p:txBody>
          <a:body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83799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F410C26-178F-1B78-6F10-2A0830C5BA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6F197E3-10DE-5F37-F31F-8F88374596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90017C-DC2A-87EE-8AB2-D01EAFFF0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491CBB-129B-4B18-9956-60AB467CFA71}" type="datetimeFigureOut">
              <a:rPr kumimoji="1" lang="ja-JP" altLang="en-US" smtClean="0"/>
              <a:t>2026/5/28</a:t>
            </a:fld>
            <a:endParaRPr kumimoji="1" lang="ja-JP" altLang="en-US"/>
          </a:p>
        </p:txBody>
      </p:sp>
      <p:sp>
        <p:nvSpPr>
          <p:cNvPr id="5" name="フッター プレースホルダー 4">
            <a:extLst>
              <a:ext uri="{FF2B5EF4-FFF2-40B4-BE49-F238E27FC236}">
                <a16:creationId xmlns:a16="http://schemas.microsoft.com/office/drawing/2014/main" id="{338AFFFD-A1ED-3287-19FD-E417A0A7C9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5CA7202-8D3B-4D98-38FF-7764710118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A11F4A-4934-4067-BE45-50BC6ADCAA0E}" type="slidenum">
              <a:rPr kumimoji="1" lang="ja-JP" altLang="en-US" smtClean="0"/>
              <a:t>‹#›</a:t>
            </a:fld>
            <a:endParaRPr kumimoji="1" lang="ja-JP" altLang="en-US"/>
          </a:p>
        </p:txBody>
      </p:sp>
    </p:spTree>
    <p:extLst>
      <p:ext uri="{BB962C8B-B14F-4D97-AF65-F5344CB8AC3E}">
        <p14:creationId xmlns:p14="http://schemas.microsoft.com/office/powerpoint/2010/main" val="2618518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bmp"/><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b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C29D247-2DEF-77D6-3AC2-1CE15DD95B40}"/>
              </a:ext>
            </a:extLst>
          </p:cNvPr>
          <p:cNvSpPr txBox="1"/>
          <p:nvPr/>
        </p:nvSpPr>
        <p:spPr>
          <a:xfrm>
            <a:off x="187036" y="124691"/>
            <a:ext cx="7311044" cy="461665"/>
          </a:xfrm>
          <a:prstGeom prst="rect">
            <a:avLst/>
          </a:prstGeom>
          <a:noFill/>
        </p:spPr>
        <p:txBody>
          <a:bodyPr wrap="square" rtlCol="0">
            <a:spAutoFit/>
          </a:bodyPr>
          <a:lstStyle/>
          <a:p>
            <a:r>
              <a:rPr kumimoji="1" lang="en-US" altLang="ja-JP" sz="2400" b="1" u="sng" dirty="0">
                <a:solidFill>
                  <a:schemeClr val="accent1"/>
                </a:solidFill>
                <a:latin typeface="Arial" panose="020B0604020202020204" pitchFamily="34" charset="0"/>
                <a:cs typeface="Arial" panose="020B0604020202020204" pitchFamily="34" charset="0"/>
              </a:rPr>
              <a:t>Introduction of the project: (RAON) </a:t>
            </a:r>
            <a:endParaRPr kumimoji="1" lang="ja-JP" altLang="en-US" sz="2400" b="1" u="sng" dirty="0">
              <a:solidFill>
                <a:schemeClr val="accent1"/>
              </a:solidFill>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7B93F43A-C095-1C4F-95BB-E7F0221C7DDD}"/>
              </a:ext>
            </a:extLst>
          </p:cNvPr>
          <p:cNvSpPr txBox="1"/>
          <p:nvPr/>
        </p:nvSpPr>
        <p:spPr>
          <a:xfrm>
            <a:off x="9827490" y="217024"/>
            <a:ext cx="2047241" cy="369332"/>
          </a:xfrm>
          <a:prstGeom prst="rect">
            <a:avLst/>
          </a:prstGeom>
          <a:noFill/>
          <a:ln>
            <a:solidFill>
              <a:schemeClr val="accent1"/>
            </a:solidFill>
          </a:ln>
        </p:spPr>
        <p:txBody>
          <a:bodyPr wrap="square" rtlCol="0">
            <a:spAutoFit/>
          </a:bodyPr>
          <a:lstStyle/>
          <a:p>
            <a:r>
              <a:rPr lang="en-US" altLang="ja-JP" dirty="0" err="1">
                <a:solidFill>
                  <a:schemeClr val="accent1"/>
                </a:solidFill>
                <a:latin typeface="Arial" panose="020B0604020202020204" pitchFamily="34" charset="0"/>
                <a:cs typeface="Arial" panose="020B0604020202020204" pitchFamily="34" charset="0"/>
              </a:rPr>
              <a:t>Youngkwon</a:t>
            </a:r>
            <a:r>
              <a:rPr lang="en-US" altLang="ja-JP" dirty="0">
                <a:solidFill>
                  <a:schemeClr val="accent1"/>
                </a:solidFill>
                <a:latin typeface="Arial" panose="020B0604020202020204" pitchFamily="34" charset="0"/>
                <a:cs typeface="Arial" panose="020B0604020202020204" pitchFamily="34" charset="0"/>
              </a:rPr>
              <a:t> Kim</a:t>
            </a:r>
            <a:endParaRPr kumimoji="1" lang="ja-JP" altLang="en-US" dirty="0">
              <a:solidFill>
                <a:schemeClr val="accent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4582EB1-7F37-40EE-A99E-AC38F81EB307}"/>
              </a:ext>
            </a:extLst>
          </p:cNvPr>
          <p:cNvSpPr txBox="1"/>
          <p:nvPr/>
        </p:nvSpPr>
        <p:spPr>
          <a:xfrm>
            <a:off x="187036" y="607675"/>
            <a:ext cx="7334059" cy="369332"/>
          </a:xfrm>
          <a:prstGeom prst="rect">
            <a:avLst/>
          </a:prstGeom>
          <a:noFill/>
        </p:spPr>
        <p:txBody>
          <a:bodyPr wrap="none" rtlCol="0">
            <a:spAutoFit/>
          </a:bodyPr>
          <a:lstStyle/>
          <a:p>
            <a:r>
              <a:rPr lang="en-US" altLang="ko-KR" dirty="0">
                <a:latin typeface="Arial" panose="020B0604020202020204" pitchFamily="34" charset="0"/>
                <a:cs typeface="Arial" panose="020B0604020202020204" pitchFamily="34" charset="0"/>
              </a:rPr>
              <a:t>RAON – Rare isotope Accelerator complex for </a:t>
            </a:r>
            <a:r>
              <a:rPr lang="en-US" altLang="ko-KR" dirty="0" err="1">
                <a:latin typeface="Arial" panose="020B0604020202020204" pitchFamily="34" charset="0"/>
                <a:cs typeface="Arial" panose="020B0604020202020204" pitchFamily="34" charset="0"/>
              </a:rPr>
              <a:t>ON-line</a:t>
            </a:r>
            <a:r>
              <a:rPr lang="en-US" altLang="ko-KR" dirty="0">
                <a:latin typeface="Arial" panose="020B0604020202020204" pitchFamily="34" charset="0"/>
                <a:cs typeface="Arial" panose="020B0604020202020204" pitchFamily="34" charset="0"/>
              </a:rPr>
              <a:t>  experiments</a:t>
            </a:r>
            <a:endParaRPr lang="ko-KR" altLang="en-US" dirty="0">
              <a:latin typeface="Arial" panose="020B0604020202020204" pitchFamily="34" charset="0"/>
              <a:cs typeface="Arial" panose="020B0604020202020204" pitchFamily="34" charset="0"/>
            </a:endParaRPr>
          </a:p>
        </p:txBody>
      </p:sp>
      <p:pic>
        <p:nvPicPr>
          <p:cNvPr id="3" name="그림 2">
            <a:extLst>
              <a:ext uri="{FF2B5EF4-FFF2-40B4-BE49-F238E27FC236}">
                <a16:creationId xmlns:a16="http://schemas.microsoft.com/office/drawing/2014/main" id="{9391E3B0-FB04-4A80-95BC-0CB3CE785CDB}"/>
              </a:ext>
            </a:extLst>
          </p:cNvPr>
          <p:cNvPicPr>
            <a:picLocks noChangeAspect="1"/>
          </p:cNvPicPr>
          <p:nvPr/>
        </p:nvPicPr>
        <p:blipFill>
          <a:blip r:embed="rId2"/>
          <a:stretch>
            <a:fillRect/>
          </a:stretch>
        </p:blipFill>
        <p:spPr>
          <a:xfrm>
            <a:off x="0" y="940850"/>
            <a:ext cx="5847553" cy="3220461"/>
          </a:xfrm>
          <a:prstGeom prst="rect">
            <a:avLst/>
          </a:prstGeom>
        </p:spPr>
      </p:pic>
      <p:grpSp>
        <p:nvGrpSpPr>
          <p:cNvPr id="43" name="그룹 42">
            <a:extLst>
              <a:ext uri="{FF2B5EF4-FFF2-40B4-BE49-F238E27FC236}">
                <a16:creationId xmlns:a16="http://schemas.microsoft.com/office/drawing/2014/main" id="{D589FE61-09A8-436D-9480-232C98EE6B82}"/>
              </a:ext>
            </a:extLst>
          </p:cNvPr>
          <p:cNvGrpSpPr/>
          <p:nvPr/>
        </p:nvGrpSpPr>
        <p:grpSpPr>
          <a:xfrm>
            <a:off x="5988130" y="1062346"/>
            <a:ext cx="2035464" cy="2946045"/>
            <a:chOff x="323528" y="836712"/>
            <a:chExt cx="3530170" cy="5240343"/>
          </a:xfrm>
        </p:grpSpPr>
        <p:pic>
          <p:nvPicPr>
            <p:cNvPr id="44" name="그림 43">
              <a:extLst>
                <a:ext uri="{FF2B5EF4-FFF2-40B4-BE49-F238E27FC236}">
                  <a16:creationId xmlns:a16="http://schemas.microsoft.com/office/drawing/2014/main" id="{B3500904-9CB0-454A-BE0A-B88B8E93E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836712"/>
              <a:ext cx="3528392" cy="5212397"/>
            </a:xfrm>
            <a:prstGeom prst="rect">
              <a:avLst/>
            </a:prstGeom>
          </p:spPr>
        </p:pic>
        <p:pic>
          <p:nvPicPr>
            <p:cNvPr id="45" name="그림 44">
              <a:extLst>
                <a:ext uri="{FF2B5EF4-FFF2-40B4-BE49-F238E27FC236}">
                  <a16:creationId xmlns:a16="http://schemas.microsoft.com/office/drawing/2014/main" id="{9D42F38A-AECA-4B45-AC57-BCFD3886D5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4180" y="4403860"/>
              <a:ext cx="1929518" cy="1673195"/>
            </a:xfrm>
            <a:prstGeom prst="rect">
              <a:avLst/>
            </a:prstGeom>
          </p:spPr>
        </p:pic>
      </p:grpSp>
      <p:pic>
        <p:nvPicPr>
          <p:cNvPr id="46" name="그림 45">
            <a:extLst>
              <a:ext uri="{FF2B5EF4-FFF2-40B4-BE49-F238E27FC236}">
                <a16:creationId xmlns:a16="http://schemas.microsoft.com/office/drawing/2014/main" id="{DF88D2E8-DFA3-4040-9467-1431B505C897}"/>
              </a:ext>
            </a:extLst>
          </p:cNvPr>
          <p:cNvPicPr>
            <a:picLocks noChangeAspect="1"/>
          </p:cNvPicPr>
          <p:nvPr/>
        </p:nvPicPr>
        <p:blipFill>
          <a:blip r:embed="rId5"/>
          <a:stretch>
            <a:fillRect/>
          </a:stretch>
        </p:blipFill>
        <p:spPr>
          <a:xfrm>
            <a:off x="8275700" y="2682433"/>
            <a:ext cx="3599031" cy="1325958"/>
          </a:xfrm>
          <a:prstGeom prst="rect">
            <a:avLst/>
          </a:prstGeom>
        </p:spPr>
      </p:pic>
      <p:pic>
        <p:nvPicPr>
          <p:cNvPr id="47" name="그림 46">
            <a:extLst>
              <a:ext uri="{FF2B5EF4-FFF2-40B4-BE49-F238E27FC236}">
                <a16:creationId xmlns:a16="http://schemas.microsoft.com/office/drawing/2014/main" id="{DD66E022-0532-4A09-BF5F-4AFFCB1C4230}"/>
              </a:ext>
            </a:extLst>
          </p:cNvPr>
          <p:cNvPicPr>
            <a:picLocks noChangeAspect="1"/>
          </p:cNvPicPr>
          <p:nvPr/>
        </p:nvPicPr>
        <p:blipFill>
          <a:blip r:embed="rId6"/>
          <a:stretch>
            <a:fillRect/>
          </a:stretch>
        </p:blipFill>
        <p:spPr>
          <a:xfrm>
            <a:off x="266447" y="4215354"/>
            <a:ext cx="4404094" cy="2426390"/>
          </a:xfrm>
          <a:prstGeom prst="rect">
            <a:avLst/>
          </a:prstGeom>
        </p:spPr>
      </p:pic>
      <p:sp>
        <p:nvSpPr>
          <p:cNvPr id="48" name="TextBox 47">
            <a:extLst>
              <a:ext uri="{FF2B5EF4-FFF2-40B4-BE49-F238E27FC236}">
                <a16:creationId xmlns:a16="http://schemas.microsoft.com/office/drawing/2014/main" id="{3BFD4040-A7D7-44D5-9B06-5988F3203A76}"/>
              </a:ext>
            </a:extLst>
          </p:cNvPr>
          <p:cNvSpPr txBox="1"/>
          <p:nvPr/>
        </p:nvSpPr>
        <p:spPr>
          <a:xfrm>
            <a:off x="4607788" y="4643719"/>
            <a:ext cx="7458705" cy="1569660"/>
          </a:xfrm>
          <a:prstGeom prst="rect">
            <a:avLst/>
          </a:prstGeom>
          <a:noFill/>
        </p:spPr>
        <p:txBody>
          <a:bodyPr wrap="square" rtlCol="0">
            <a:spAutoFit/>
          </a:bodyPr>
          <a:lstStyle/>
          <a:p>
            <a:pPr marL="285750" indent="-285750">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Mass production of SCL3 (low energy </a:t>
            </a:r>
            <a:r>
              <a:rPr lang="en-US" altLang="ko-KR" sz="1600" dirty="0" err="1">
                <a:latin typeface="Arial" panose="020B0604020202020204" pitchFamily="34" charset="0"/>
                <a:cs typeface="Arial" panose="020B0604020202020204" pitchFamily="34" charset="0"/>
              </a:rPr>
              <a:t>linac</a:t>
            </a:r>
            <a:r>
              <a:rPr lang="en-US" altLang="ko-KR" sz="1600" dirty="0">
                <a:latin typeface="Arial" panose="020B0604020202020204" pitchFamily="34" charset="0"/>
                <a:cs typeface="Arial" panose="020B0604020202020204" pitchFamily="34" charset="0"/>
              </a:rPr>
              <a:t>) from Dec. 2017 to Nov. 2021 </a:t>
            </a:r>
          </a:p>
          <a:p>
            <a:pPr marL="285750" indent="-285750">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SCL31:</a:t>
            </a:r>
            <a:r>
              <a:rPr lang="ko-KR" altLang="en-US" sz="1600" dirty="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22</a:t>
            </a:r>
            <a:r>
              <a:rPr lang="ko-KR" altLang="en-US" sz="1600" dirty="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QWR cavities, SCL32: 106 HWR cavities</a:t>
            </a:r>
          </a:p>
          <a:p>
            <a:pPr marL="285750" indent="-285750">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Fabrication of cryomodules (cavities, FPCs, tuners, cryostats) were done in domestic company including surface processing of cavities.</a:t>
            </a:r>
          </a:p>
          <a:p>
            <a:pPr marL="742950" lvl="1" indent="-285750">
              <a:buFont typeface="Arial" panose="020B0604020202020204" pitchFamily="34" charset="0"/>
              <a:buChar char="•"/>
            </a:pPr>
            <a:r>
              <a:rPr lang="en-US" altLang="ko-KR" sz="1600" dirty="0">
                <a:latin typeface="Arial" panose="020B0604020202020204" pitchFamily="34" charset="0"/>
                <a:cs typeface="Arial" panose="020B0604020202020204" pitchFamily="34" charset="0"/>
              </a:rPr>
              <a:t>Half of the cavities were fabricated by RI (subcontractor).</a:t>
            </a:r>
          </a:p>
          <a:p>
            <a:pPr marL="285750" indent="-285750">
              <a:buFont typeface="Wingdings" panose="05000000000000000000" pitchFamily="2" charset="2"/>
              <a:buChar char="§"/>
            </a:pPr>
            <a:r>
              <a:rPr lang="en-US" altLang="ko-KR" sz="1600" dirty="0">
                <a:latin typeface="Arial" panose="020B0604020202020204" pitchFamily="34" charset="0"/>
                <a:cs typeface="Arial" panose="020B0604020202020204" pitchFamily="34" charset="0"/>
              </a:rPr>
              <a:t>VT and HT were done in SRF test facility by IRIS.</a:t>
            </a:r>
            <a:endParaRPr lang="ko-KR"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88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2B14F-1774-D1E1-C275-133BBFDE01A8}"/>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FF0D56F-C01F-B2C0-A81F-C40D17B33934}"/>
              </a:ext>
            </a:extLst>
          </p:cNvPr>
          <p:cNvSpPr txBox="1"/>
          <p:nvPr/>
        </p:nvSpPr>
        <p:spPr>
          <a:xfrm>
            <a:off x="187035" y="124691"/>
            <a:ext cx="11729259" cy="954107"/>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Q1. Achieved Yield vs. Design Specs: </a:t>
            </a:r>
          </a:p>
          <a:p>
            <a:r>
              <a:rPr lang="en-US" altLang="ja-JP" sz="1600" b="1" dirty="0">
                <a:solidFill>
                  <a:schemeClr val="accent1"/>
                </a:solidFill>
                <a:latin typeface="Arial" panose="020B0604020202020204" pitchFamily="34" charset="0"/>
                <a:cs typeface="Arial" panose="020B0604020202020204" pitchFamily="34" charset="0"/>
              </a:rPr>
              <a:t>What were the final yield rates for your project’s cavities, high-power couplers, and cryomodule components, and how did the achieved performance compare to the original design specifications?</a:t>
            </a:r>
            <a:endParaRPr kumimoji="1" lang="ja-JP" altLang="en-US" sz="1600" b="1" dirty="0">
              <a:solidFill>
                <a:schemeClr val="accent1"/>
              </a:solidFill>
              <a:latin typeface="Arial" panose="020B0604020202020204" pitchFamily="34" charset="0"/>
              <a:cs typeface="Arial" panose="020B0604020202020204" pitchFamily="34" charset="0"/>
            </a:endParaRPr>
          </a:p>
        </p:txBody>
      </p:sp>
      <p:pic>
        <p:nvPicPr>
          <p:cNvPr id="6" name="_x475090512" descr="EMB00005e0c0454">
            <a:extLst>
              <a:ext uri="{FF2B5EF4-FFF2-40B4-BE49-F238E27FC236}">
                <a16:creationId xmlns:a16="http://schemas.microsoft.com/office/drawing/2014/main" id="{228DB2F1-2D2C-4FE9-B3A7-709E812F48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28"/>
          <a:stretch/>
        </p:blipFill>
        <p:spPr bwMode="auto">
          <a:xfrm>
            <a:off x="158432" y="1318006"/>
            <a:ext cx="3880140" cy="2429286"/>
          </a:xfrm>
          <a:prstGeom prst="rect">
            <a:avLst/>
          </a:prstGeom>
          <a:noFill/>
          <a:extLst>
            <a:ext uri="{909E8E84-426E-40DD-AFC4-6F175D3DCCD1}">
              <a14:hiddenFill xmlns:a14="http://schemas.microsoft.com/office/drawing/2010/main">
                <a:solidFill>
                  <a:srgbClr val="FFFFFF"/>
                </a:solidFill>
              </a14:hiddenFill>
            </a:ext>
          </a:extLst>
        </p:spPr>
      </p:pic>
      <p:pic>
        <p:nvPicPr>
          <p:cNvPr id="9" name="그림 8">
            <a:extLst>
              <a:ext uri="{FF2B5EF4-FFF2-40B4-BE49-F238E27FC236}">
                <a16:creationId xmlns:a16="http://schemas.microsoft.com/office/drawing/2014/main" id="{B1B9FD09-944A-4F40-9415-DB446585854F}"/>
              </a:ext>
            </a:extLst>
          </p:cNvPr>
          <p:cNvPicPr>
            <a:picLocks noChangeAspect="1"/>
          </p:cNvPicPr>
          <p:nvPr/>
        </p:nvPicPr>
        <p:blipFill>
          <a:blip r:embed="rId3"/>
          <a:stretch>
            <a:fillRect/>
          </a:stretch>
        </p:blipFill>
        <p:spPr>
          <a:xfrm>
            <a:off x="4164296" y="1300985"/>
            <a:ext cx="3404145" cy="2545317"/>
          </a:xfrm>
          <a:prstGeom prst="rect">
            <a:avLst/>
          </a:prstGeom>
        </p:spPr>
      </p:pic>
      <p:pic>
        <p:nvPicPr>
          <p:cNvPr id="10" name="그림 9">
            <a:extLst>
              <a:ext uri="{FF2B5EF4-FFF2-40B4-BE49-F238E27FC236}">
                <a16:creationId xmlns:a16="http://schemas.microsoft.com/office/drawing/2014/main" id="{1DDDA00B-6FA3-4816-BDD9-A4555A9F1F60}"/>
              </a:ext>
            </a:extLst>
          </p:cNvPr>
          <p:cNvPicPr>
            <a:picLocks noChangeAspect="1"/>
          </p:cNvPicPr>
          <p:nvPr/>
        </p:nvPicPr>
        <p:blipFill rotWithShape="1">
          <a:blip r:embed="rId4"/>
          <a:srcRect t="9965"/>
          <a:stretch/>
        </p:blipFill>
        <p:spPr>
          <a:xfrm>
            <a:off x="158432" y="3986501"/>
            <a:ext cx="3878941" cy="2484404"/>
          </a:xfrm>
          <a:prstGeom prst="rect">
            <a:avLst/>
          </a:prstGeom>
        </p:spPr>
      </p:pic>
      <p:pic>
        <p:nvPicPr>
          <p:cNvPr id="11" name="그림 10">
            <a:extLst>
              <a:ext uri="{FF2B5EF4-FFF2-40B4-BE49-F238E27FC236}">
                <a16:creationId xmlns:a16="http://schemas.microsoft.com/office/drawing/2014/main" id="{0310DCAB-4037-4030-B58F-394581EA8A1A}"/>
              </a:ext>
            </a:extLst>
          </p:cNvPr>
          <p:cNvPicPr>
            <a:picLocks noChangeAspect="1"/>
          </p:cNvPicPr>
          <p:nvPr/>
        </p:nvPicPr>
        <p:blipFill>
          <a:blip r:embed="rId5"/>
          <a:stretch>
            <a:fillRect/>
          </a:stretch>
        </p:blipFill>
        <p:spPr>
          <a:xfrm>
            <a:off x="4112194" y="3986501"/>
            <a:ext cx="3505088" cy="2299999"/>
          </a:xfrm>
          <a:prstGeom prst="rect">
            <a:avLst/>
          </a:prstGeom>
        </p:spPr>
      </p:pic>
      <p:sp>
        <p:nvSpPr>
          <p:cNvPr id="5" name="TextBox 4">
            <a:extLst>
              <a:ext uri="{FF2B5EF4-FFF2-40B4-BE49-F238E27FC236}">
                <a16:creationId xmlns:a16="http://schemas.microsoft.com/office/drawing/2014/main" id="{460262DD-0776-4501-BDD8-4D3E714624EA}"/>
              </a:ext>
            </a:extLst>
          </p:cNvPr>
          <p:cNvSpPr txBox="1"/>
          <p:nvPr/>
        </p:nvSpPr>
        <p:spPr>
          <a:xfrm>
            <a:off x="7617282" y="1531405"/>
            <a:ext cx="4519186" cy="1477328"/>
          </a:xfrm>
          <a:prstGeom prst="rect">
            <a:avLst/>
          </a:prstGeom>
          <a:noFill/>
        </p:spPr>
        <p:txBody>
          <a:bodyPr wrap="none" rtlCol="0">
            <a:spAutoFit/>
          </a:bodyPr>
          <a:lstStyle/>
          <a:p>
            <a:r>
              <a:rPr lang="en-US" altLang="ko-KR" b="1" dirty="0">
                <a:latin typeface="Arial" panose="020B0604020202020204" pitchFamily="34" charset="0"/>
                <a:cs typeface="Arial" panose="020B0604020202020204" pitchFamily="34" charset="0"/>
              </a:rPr>
              <a:t>QWR</a:t>
            </a:r>
          </a:p>
          <a:p>
            <a:pPr marL="285750" indent="-285750">
              <a:buFont typeface="Wingdings" panose="05000000000000000000" pitchFamily="2" charset="2"/>
              <a:buChar char="§"/>
            </a:pPr>
            <a:r>
              <a:rPr lang="en-US" altLang="ko-KR" dirty="0">
                <a:latin typeface="Arial" panose="020B0604020202020204" pitchFamily="34" charset="0"/>
                <a:cs typeface="Arial" panose="020B0604020202020204" pitchFamily="34" charset="0"/>
              </a:rPr>
              <a:t>Target: Q</a:t>
            </a:r>
            <a:r>
              <a:rPr lang="en-US" altLang="ko-KR" baseline="-25000" dirty="0">
                <a:latin typeface="Arial" panose="020B0604020202020204" pitchFamily="34" charset="0"/>
                <a:cs typeface="Arial" panose="020B0604020202020204" pitchFamily="34" charset="0"/>
              </a:rPr>
              <a:t>0</a:t>
            </a:r>
            <a:r>
              <a:rPr lang="en-US" altLang="ko-KR" dirty="0">
                <a:latin typeface="Arial" panose="020B0604020202020204" pitchFamily="34" charset="0"/>
                <a:cs typeface="Arial" panose="020B0604020202020204" pitchFamily="34" charset="0"/>
              </a:rPr>
              <a:t>=2.4e+8@6.1MV/m, 4.5 K</a:t>
            </a:r>
          </a:p>
          <a:p>
            <a:pPr marL="285750" indent="-285750">
              <a:buFont typeface="Wingdings" panose="05000000000000000000" pitchFamily="2" charset="2"/>
              <a:buChar char="§"/>
            </a:pPr>
            <a:r>
              <a:rPr lang="en-US" altLang="ko-KR" dirty="0">
                <a:latin typeface="Arial" panose="020B0604020202020204" pitchFamily="34" charset="0"/>
                <a:cs typeface="Arial" panose="020B0604020202020204" pitchFamily="34" charset="0"/>
              </a:rPr>
              <a:t>VT yield: 56%</a:t>
            </a:r>
          </a:p>
          <a:p>
            <a:pPr marL="285750" indent="-285750">
              <a:buFont typeface="Wingdings" panose="05000000000000000000" pitchFamily="2" charset="2"/>
              <a:buChar char="§"/>
            </a:pPr>
            <a:r>
              <a:rPr lang="en-US" altLang="ko-KR" dirty="0">
                <a:latin typeface="Arial" panose="020B0604020202020204" pitchFamily="34" charset="0"/>
                <a:cs typeface="Arial" panose="020B0604020202020204" pitchFamily="34" charset="0"/>
              </a:rPr>
              <a:t>Main cause of failure: </a:t>
            </a:r>
            <a:r>
              <a:rPr lang="en-US" altLang="ko-KR" dirty="0" err="1">
                <a:latin typeface="Arial" panose="020B0604020202020204" pitchFamily="34" charset="0"/>
                <a:cs typeface="Arial" panose="020B0604020202020204" pitchFamily="34" charset="0"/>
              </a:rPr>
              <a:t>Multipacting</a:t>
            </a:r>
            <a:endParaRPr lang="en-US" altLang="ko-KR" dirty="0">
              <a:latin typeface="Arial" panose="020B0604020202020204" pitchFamily="34" charset="0"/>
              <a:cs typeface="Arial" panose="020B0604020202020204" pitchFamily="34" charset="0"/>
            </a:endParaRPr>
          </a:p>
          <a:p>
            <a:r>
              <a:rPr lang="en-US" altLang="ko-KR" dirty="0">
                <a:latin typeface="Arial" panose="020B0604020202020204" pitchFamily="34" charset="0"/>
                <a:cs typeface="Arial" panose="020B0604020202020204" pitchFamily="34" charset="0"/>
              </a:rPr>
              <a:t>     (low temp. baking of variable couplers) </a:t>
            </a:r>
          </a:p>
        </p:txBody>
      </p:sp>
      <p:sp>
        <p:nvSpPr>
          <p:cNvPr id="12" name="TextBox 11">
            <a:extLst>
              <a:ext uri="{FF2B5EF4-FFF2-40B4-BE49-F238E27FC236}">
                <a16:creationId xmlns:a16="http://schemas.microsoft.com/office/drawing/2014/main" id="{B2B6F5A3-A1AC-4694-B89D-08ED0C1B043F}"/>
              </a:ext>
            </a:extLst>
          </p:cNvPr>
          <p:cNvSpPr txBox="1"/>
          <p:nvPr/>
        </p:nvSpPr>
        <p:spPr>
          <a:xfrm>
            <a:off x="7692103" y="4847159"/>
            <a:ext cx="4367542" cy="1200329"/>
          </a:xfrm>
          <a:prstGeom prst="rect">
            <a:avLst/>
          </a:prstGeom>
          <a:noFill/>
        </p:spPr>
        <p:txBody>
          <a:bodyPr wrap="none" rtlCol="0">
            <a:spAutoFit/>
          </a:bodyPr>
          <a:lstStyle/>
          <a:p>
            <a:r>
              <a:rPr lang="en-US" altLang="ko-KR" b="1" dirty="0">
                <a:latin typeface="Arial" panose="020B0604020202020204" pitchFamily="34" charset="0"/>
                <a:cs typeface="Arial" panose="020B0604020202020204" pitchFamily="34" charset="0"/>
              </a:rPr>
              <a:t>HWR</a:t>
            </a:r>
          </a:p>
          <a:p>
            <a:pPr marL="285750" indent="-285750">
              <a:buFont typeface="Wingdings" panose="05000000000000000000" pitchFamily="2" charset="2"/>
              <a:buChar char="§"/>
            </a:pPr>
            <a:r>
              <a:rPr lang="en-US" altLang="ko-KR" dirty="0">
                <a:latin typeface="Arial" panose="020B0604020202020204" pitchFamily="34" charset="0"/>
                <a:cs typeface="Arial" panose="020B0604020202020204" pitchFamily="34" charset="0"/>
              </a:rPr>
              <a:t>Target: Q</a:t>
            </a:r>
            <a:r>
              <a:rPr lang="en-US" altLang="ko-KR" baseline="-25000" dirty="0">
                <a:latin typeface="Arial" panose="020B0604020202020204" pitchFamily="34" charset="0"/>
                <a:cs typeface="Arial" panose="020B0604020202020204" pitchFamily="34" charset="0"/>
              </a:rPr>
              <a:t>0</a:t>
            </a:r>
            <a:r>
              <a:rPr lang="en-US" altLang="ko-KR" dirty="0">
                <a:latin typeface="Arial" panose="020B0604020202020204" pitchFamily="34" charset="0"/>
                <a:cs typeface="Arial" panose="020B0604020202020204" pitchFamily="34" charset="0"/>
              </a:rPr>
              <a:t>=2.3e+9@6.6MV/m, 2.05 K</a:t>
            </a:r>
          </a:p>
          <a:p>
            <a:pPr marL="285750" indent="-285750">
              <a:buFont typeface="Wingdings" panose="05000000000000000000" pitchFamily="2" charset="2"/>
              <a:buChar char="§"/>
            </a:pPr>
            <a:r>
              <a:rPr lang="en-US" altLang="ko-KR" dirty="0">
                <a:latin typeface="Arial" panose="020B0604020202020204" pitchFamily="34" charset="0"/>
                <a:cs typeface="Arial" panose="020B0604020202020204" pitchFamily="34" charset="0"/>
              </a:rPr>
              <a:t>VT yield: 76%</a:t>
            </a:r>
          </a:p>
          <a:p>
            <a:pPr marL="285750" indent="-285750">
              <a:buFont typeface="Wingdings" panose="05000000000000000000" pitchFamily="2" charset="2"/>
              <a:buChar char="§"/>
            </a:pPr>
            <a:r>
              <a:rPr lang="en-US" altLang="ko-KR" dirty="0">
                <a:latin typeface="Arial" panose="020B0604020202020204" pitchFamily="34" charset="0"/>
                <a:cs typeface="Arial" panose="020B0604020202020204" pitchFamily="34" charset="0"/>
              </a:rPr>
              <a:t>Main cause of failure: field emission</a:t>
            </a:r>
          </a:p>
        </p:txBody>
      </p:sp>
      <p:pic>
        <p:nvPicPr>
          <p:cNvPr id="13" name="그림 12">
            <a:extLst>
              <a:ext uri="{FF2B5EF4-FFF2-40B4-BE49-F238E27FC236}">
                <a16:creationId xmlns:a16="http://schemas.microsoft.com/office/drawing/2014/main" id="{622EAABC-C16C-4423-AC59-8373F28E91BD}"/>
              </a:ext>
            </a:extLst>
          </p:cNvPr>
          <p:cNvPicPr>
            <a:picLocks noChangeAspect="1"/>
          </p:cNvPicPr>
          <p:nvPr/>
        </p:nvPicPr>
        <p:blipFill>
          <a:blip r:embed="rId6"/>
          <a:stretch>
            <a:fillRect/>
          </a:stretch>
        </p:blipFill>
        <p:spPr>
          <a:xfrm>
            <a:off x="10368730" y="3060759"/>
            <a:ext cx="1316414" cy="1595493"/>
          </a:xfrm>
          <a:prstGeom prst="rect">
            <a:avLst/>
          </a:prstGeom>
        </p:spPr>
      </p:pic>
      <p:sp>
        <p:nvSpPr>
          <p:cNvPr id="14" name="TextBox 13">
            <a:extLst>
              <a:ext uri="{FF2B5EF4-FFF2-40B4-BE49-F238E27FC236}">
                <a16:creationId xmlns:a16="http://schemas.microsoft.com/office/drawing/2014/main" id="{F300F164-1826-4CDE-82A1-3A5C7AF6D91F}"/>
              </a:ext>
            </a:extLst>
          </p:cNvPr>
          <p:cNvSpPr txBox="1"/>
          <p:nvPr/>
        </p:nvSpPr>
        <p:spPr>
          <a:xfrm>
            <a:off x="8988882" y="1077212"/>
            <a:ext cx="1167307" cy="400110"/>
          </a:xfrm>
          <a:prstGeom prst="rect">
            <a:avLst/>
          </a:prstGeom>
          <a:noFill/>
        </p:spPr>
        <p:txBody>
          <a:bodyPr wrap="none" rtlCol="0">
            <a:spAutoFit/>
          </a:bodyPr>
          <a:lstStyle/>
          <a:p>
            <a:r>
              <a:rPr lang="en-US" altLang="ko-KR" sz="2000" b="1" dirty="0">
                <a:latin typeface="Arial" panose="020B0604020202020204" pitchFamily="34" charset="0"/>
                <a:cs typeface="Arial" panose="020B0604020202020204" pitchFamily="34" charset="0"/>
              </a:rPr>
              <a:t>Cavities</a:t>
            </a:r>
            <a:endParaRPr lang="ko-KR" alt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0743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9D4407CE-1827-421F-83CE-392DCE499C11}"/>
              </a:ext>
            </a:extLst>
          </p:cNvPr>
          <p:cNvPicPr>
            <a:picLocks noChangeAspect="1"/>
          </p:cNvPicPr>
          <p:nvPr/>
        </p:nvPicPr>
        <p:blipFill>
          <a:blip r:embed="rId2"/>
          <a:stretch>
            <a:fillRect/>
          </a:stretch>
        </p:blipFill>
        <p:spPr>
          <a:xfrm>
            <a:off x="113899" y="250301"/>
            <a:ext cx="5468454" cy="3112888"/>
          </a:xfrm>
          <a:prstGeom prst="rect">
            <a:avLst/>
          </a:prstGeom>
        </p:spPr>
      </p:pic>
      <p:sp>
        <p:nvSpPr>
          <p:cNvPr id="7" name="TextBox 6">
            <a:extLst>
              <a:ext uri="{FF2B5EF4-FFF2-40B4-BE49-F238E27FC236}">
                <a16:creationId xmlns:a16="http://schemas.microsoft.com/office/drawing/2014/main" id="{5772E8AD-DD06-460F-9442-1B32DA6044C0}"/>
              </a:ext>
            </a:extLst>
          </p:cNvPr>
          <p:cNvSpPr txBox="1"/>
          <p:nvPr/>
        </p:nvSpPr>
        <p:spPr>
          <a:xfrm>
            <a:off x="8023682" y="250301"/>
            <a:ext cx="1824538" cy="400110"/>
          </a:xfrm>
          <a:prstGeom prst="rect">
            <a:avLst/>
          </a:prstGeom>
          <a:noFill/>
        </p:spPr>
        <p:txBody>
          <a:bodyPr wrap="none" rtlCol="0">
            <a:spAutoFit/>
          </a:bodyPr>
          <a:lstStyle/>
          <a:p>
            <a:r>
              <a:rPr lang="en-US" altLang="ko-KR" sz="2000" b="1" dirty="0">
                <a:latin typeface="Arial" panose="020B0604020202020204" pitchFamily="34" charset="0"/>
                <a:cs typeface="Arial" panose="020B0604020202020204" pitchFamily="34" charset="0"/>
              </a:rPr>
              <a:t>Cryomodules</a:t>
            </a:r>
            <a:endParaRPr lang="ko-KR" altLang="en-US" sz="2000" b="1" dirty="0">
              <a:latin typeface="Arial" panose="020B0604020202020204" pitchFamily="34" charset="0"/>
              <a:cs typeface="Arial" panose="020B0604020202020204" pitchFamily="34" charset="0"/>
            </a:endParaRPr>
          </a:p>
        </p:txBody>
      </p:sp>
      <p:pic>
        <p:nvPicPr>
          <p:cNvPr id="9" name="그림 8">
            <a:extLst>
              <a:ext uri="{FF2B5EF4-FFF2-40B4-BE49-F238E27FC236}">
                <a16:creationId xmlns:a16="http://schemas.microsoft.com/office/drawing/2014/main" id="{8D3EEBFD-0B96-4796-906F-3084DD6F6A20}"/>
              </a:ext>
            </a:extLst>
          </p:cNvPr>
          <p:cNvPicPr>
            <a:picLocks noChangeAspect="1"/>
          </p:cNvPicPr>
          <p:nvPr/>
        </p:nvPicPr>
        <p:blipFill>
          <a:blip r:embed="rId3"/>
          <a:stretch>
            <a:fillRect/>
          </a:stretch>
        </p:blipFill>
        <p:spPr>
          <a:xfrm>
            <a:off x="113899" y="3454400"/>
            <a:ext cx="5468454" cy="3153299"/>
          </a:xfrm>
          <a:prstGeom prst="rect">
            <a:avLst/>
          </a:prstGeom>
        </p:spPr>
      </p:pic>
      <p:sp>
        <p:nvSpPr>
          <p:cNvPr id="10" name="TextBox 9">
            <a:extLst>
              <a:ext uri="{FF2B5EF4-FFF2-40B4-BE49-F238E27FC236}">
                <a16:creationId xmlns:a16="http://schemas.microsoft.com/office/drawing/2014/main" id="{4C6C0196-8C01-4646-9FD3-B8AAF4BA5242}"/>
              </a:ext>
            </a:extLst>
          </p:cNvPr>
          <p:cNvSpPr txBox="1"/>
          <p:nvPr/>
        </p:nvSpPr>
        <p:spPr>
          <a:xfrm>
            <a:off x="5961496" y="604443"/>
            <a:ext cx="5529078" cy="1200329"/>
          </a:xfrm>
          <a:prstGeom prst="rect">
            <a:avLst/>
          </a:prstGeom>
          <a:noFill/>
        </p:spPr>
        <p:txBody>
          <a:bodyPr wrap="none" rtlCol="0">
            <a:spAutoFit/>
          </a:bodyPr>
          <a:lstStyle/>
          <a:p>
            <a:r>
              <a:rPr lang="en-US" altLang="ko-KR" b="1" dirty="0">
                <a:latin typeface="Arial" panose="020B0604020202020204" pitchFamily="34" charset="0"/>
                <a:cs typeface="Arial" panose="020B0604020202020204" pitchFamily="34" charset="0"/>
              </a:rPr>
              <a:t>QCMs</a:t>
            </a:r>
          </a:p>
          <a:p>
            <a:pPr marL="285750" indent="-285750">
              <a:buFont typeface="Wingdings" panose="05000000000000000000" pitchFamily="2" charset="2"/>
              <a:buChar char="§"/>
            </a:pPr>
            <a:r>
              <a:rPr lang="en-US" altLang="ko-KR" dirty="0">
                <a:latin typeface="Arial" panose="020B0604020202020204" pitchFamily="34" charset="0"/>
                <a:cs typeface="Arial" panose="020B0604020202020204" pitchFamily="34" charset="0"/>
              </a:rPr>
              <a:t>Total heat load: 20 W@6.1 MV/m, 4.5 K</a:t>
            </a:r>
          </a:p>
          <a:p>
            <a:pPr marL="742950" lvl="1" indent="-285750">
              <a:buFont typeface="Arial" panose="020B0604020202020204" pitchFamily="34" charset="0"/>
              <a:buChar char="•"/>
            </a:pPr>
            <a:r>
              <a:rPr lang="en-US" altLang="ko-KR" dirty="0" err="1">
                <a:latin typeface="Arial" panose="020B0604020202020204" pitchFamily="34" charset="0"/>
                <a:cs typeface="Arial" panose="020B0604020202020204" pitchFamily="34" charset="0"/>
              </a:rPr>
              <a:t>Q</a:t>
            </a:r>
            <a:r>
              <a:rPr lang="en-US" altLang="ko-KR" baseline="-25000" dirty="0" err="1">
                <a:latin typeface="Arial" panose="020B0604020202020204" pitchFamily="34" charset="0"/>
                <a:cs typeface="Arial" panose="020B0604020202020204" pitchFamily="34" charset="0"/>
              </a:rPr>
              <a:t>d</a:t>
            </a:r>
            <a:r>
              <a:rPr lang="en-US" altLang="ko-KR" dirty="0">
                <a:latin typeface="Arial" panose="020B0604020202020204" pitchFamily="34" charset="0"/>
                <a:cs typeface="Arial" panose="020B0604020202020204" pitchFamily="34" charset="0"/>
              </a:rPr>
              <a:t>=10 W </a:t>
            </a:r>
            <a:r>
              <a:rPr lang="ko-KR" altLang="en-US" dirty="0">
                <a:latin typeface="Arial" panose="020B0604020202020204" pitchFamily="34" charset="0"/>
                <a:cs typeface="Arial" panose="020B0604020202020204" pitchFamily="34" charset="0"/>
                <a:sym typeface="Wingdings" panose="05000000000000000000" pitchFamily="2" charset="2"/>
              </a:rPr>
              <a:t></a:t>
            </a:r>
            <a:r>
              <a:rPr lang="en-US" altLang="ko-KR" dirty="0">
                <a:latin typeface="Arial" panose="020B0604020202020204" pitchFamily="34" charset="0"/>
                <a:cs typeface="Arial" panose="020B0604020202020204" pitchFamily="34" charset="0"/>
              </a:rPr>
              <a:t> Q</a:t>
            </a:r>
            <a:r>
              <a:rPr lang="en-US" altLang="ko-KR" baseline="-25000" dirty="0">
                <a:latin typeface="Arial" panose="020B0604020202020204" pitchFamily="34" charset="0"/>
                <a:cs typeface="Arial" panose="020B0604020202020204" pitchFamily="34" charset="0"/>
              </a:rPr>
              <a:t>0</a:t>
            </a:r>
            <a:r>
              <a:rPr lang="en-US" altLang="ko-KR" dirty="0">
                <a:latin typeface="Arial" panose="020B0604020202020204" pitchFamily="34" charset="0"/>
                <a:cs typeface="Arial" panose="020B0604020202020204" pitchFamily="34" charset="0"/>
              </a:rPr>
              <a:t>= 1.6e+8@ @6.1MV/m, 4.5 K</a:t>
            </a:r>
          </a:p>
          <a:p>
            <a:pPr marL="285750" indent="-285750">
              <a:buFont typeface="Wingdings" panose="05000000000000000000" pitchFamily="2" charset="2"/>
              <a:buChar char="§"/>
            </a:pPr>
            <a:r>
              <a:rPr lang="en-US" altLang="ko-KR" dirty="0">
                <a:latin typeface="Arial" panose="020B0604020202020204" pitchFamily="34" charset="0"/>
                <a:cs typeface="Arial" panose="020B0604020202020204" pitchFamily="34" charset="0"/>
              </a:rPr>
              <a:t>HT yield: no statistics</a:t>
            </a:r>
          </a:p>
        </p:txBody>
      </p:sp>
      <p:sp>
        <p:nvSpPr>
          <p:cNvPr id="11" name="TextBox 10">
            <a:extLst>
              <a:ext uri="{FF2B5EF4-FFF2-40B4-BE49-F238E27FC236}">
                <a16:creationId xmlns:a16="http://schemas.microsoft.com/office/drawing/2014/main" id="{ECD71882-CB69-4DF1-BA5F-DCC3CF85F6BC}"/>
              </a:ext>
            </a:extLst>
          </p:cNvPr>
          <p:cNvSpPr txBox="1"/>
          <p:nvPr/>
        </p:nvSpPr>
        <p:spPr>
          <a:xfrm>
            <a:off x="5961497" y="1804772"/>
            <a:ext cx="6116604" cy="2585323"/>
          </a:xfrm>
          <a:prstGeom prst="rect">
            <a:avLst/>
          </a:prstGeom>
          <a:noFill/>
        </p:spPr>
        <p:txBody>
          <a:bodyPr wrap="square" rtlCol="0">
            <a:spAutoFit/>
          </a:bodyPr>
          <a:lstStyle/>
          <a:p>
            <a:r>
              <a:rPr lang="en-US" altLang="ko-KR" b="1" dirty="0">
                <a:latin typeface="Arial" panose="020B0604020202020204" pitchFamily="34" charset="0"/>
                <a:cs typeface="Arial" panose="020B0604020202020204" pitchFamily="34" charset="0"/>
              </a:rPr>
              <a:t>HCMs</a:t>
            </a:r>
          </a:p>
          <a:p>
            <a:pPr marL="285750" indent="-285750">
              <a:buFont typeface="Wingdings" panose="05000000000000000000" pitchFamily="2" charset="2"/>
              <a:buChar char="§"/>
            </a:pPr>
            <a:r>
              <a:rPr lang="en-US" altLang="ko-KR" dirty="0" err="1">
                <a:latin typeface="Arial" panose="020B0604020202020204" pitchFamily="34" charset="0"/>
                <a:cs typeface="Arial" panose="020B0604020202020204" pitchFamily="34" charset="0"/>
              </a:rPr>
              <a:t>Q</a:t>
            </a:r>
            <a:r>
              <a:rPr lang="en-US" altLang="ko-KR" baseline="-25000" dirty="0" err="1">
                <a:latin typeface="Arial" panose="020B0604020202020204" pitchFamily="34" charset="0"/>
                <a:cs typeface="Arial" panose="020B0604020202020204" pitchFamily="34" charset="0"/>
              </a:rPr>
              <a:t>t</a:t>
            </a:r>
            <a:r>
              <a:rPr lang="en-US" altLang="ko-KR" dirty="0" err="1">
                <a:latin typeface="Arial" panose="020B0604020202020204" pitchFamily="34" charset="0"/>
                <a:cs typeface="Arial" panose="020B0604020202020204" pitchFamily="34" charset="0"/>
              </a:rPr>
              <a:t>_HCMA</a:t>
            </a:r>
            <a:r>
              <a:rPr lang="en-US" altLang="ko-KR" dirty="0">
                <a:latin typeface="Arial" panose="020B0604020202020204" pitchFamily="34" charset="0"/>
                <a:cs typeface="Arial" panose="020B0604020202020204" pitchFamily="34" charset="0"/>
              </a:rPr>
              <a:t> = 14 W@6.6 MV/m, 2.05 K</a:t>
            </a:r>
          </a:p>
          <a:p>
            <a:pPr marL="285750" indent="-285750">
              <a:buFont typeface="Wingdings" panose="05000000000000000000" pitchFamily="2" charset="2"/>
              <a:buChar char="§"/>
            </a:pPr>
            <a:r>
              <a:rPr lang="en-US" altLang="ko-KR" dirty="0" err="1">
                <a:latin typeface="Arial" panose="020B0604020202020204" pitchFamily="34" charset="0"/>
                <a:cs typeface="Arial" panose="020B0604020202020204" pitchFamily="34" charset="0"/>
              </a:rPr>
              <a:t>Qt_HCMB</a:t>
            </a:r>
            <a:r>
              <a:rPr lang="en-US" altLang="ko-KR" dirty="0">
                <a:latin typeface="Arial" panose="020B0604020202020204" pitchFamily="34" charset="0"/>
                <a:cs typeface="Arial" panose="020B0604020202020204" pitchFamily="34" charset="0"/>
              </a:rPr>
              <a:t> = 26 W@6.6 MV/m, 2.05 K</a:t>
            </a:r>
          </a:p>
          <a:p>
            <a:pPr marL="742950" lvl="1" indent="-285750">
              <a:buFont typeface="Arial" panose="020B0604020202020204" pitchFamily="34" charset="0"/>
              <a:buChar char="•"/>
            </a:pPr>
            <a:r>
              <a:rPr lang="en-US" altLang="ko-KR" dirty="0" err="1">
                <a:latin typeface="Arial" panose="020B0604020202020204" pitchFamily="34" charset="0"/>
                <a:cs typeface="Arial" panose="020B0604020202020204" pitchFamily="34" charset="0"/>
              </a:rPr>
              <a:t>Q</a:t>
            </a:r>
            <a:r>
              <a:rPr lang="en-US" altLang="ko-KR" baseline="-25000" dirty="0" err="1">
                <a:latin typeface="Arial" panose="020B0604020202020204" pitchFamily="34" charset="0"/>
                <a:cs typeface="Arial" panose="020B0604020202020204" pitchFamily="34" charset="0"/>
              </a:rPr>
              <a:t>d</a:t>
            </a:r>
            <a:r>
              <a:rPr lang="en-US" altLang="ko-KR" dirty="0">
                <a:latin typeface="Arial" panose="020B0604020202020204" pitchFamily="34" charset="0"/>
                <a:cs typeface="Arial" panose="020B0604020202020204" pitchFamily="34" charset="0"/>
              </a:rPr>
              <a:t>=4.8 W </a:t>
            </a:r>
            <a:r>
              <a:rPr lang="ko-KR" altLang="en-US" dirty="0">
                <a:latin typeface="Arial" panose="020B0604020202020204" pitchFamily="34" charset="0"/>
                <a:cs typeface="Arial" panose="020B0604020202020204" pitchFamily="34" charset="0"/>
                <a:sym typeface="Wingdings" panose="05000000000000000000" pitchFamily="2" charset="2"/>
              </a:rPr>
              <a:t></a:t>
            </a:r>
            <a:r>
              <a:rPr lang="en-US" altLang="ko-KR" dirty="0">
                <a:latin typeface="Arial" panose="020B0604020202020204" pitchFamily="34" charset="0"/>
                <a:cs typeface="Arial" panose="020B0604020202020204" pitchFamily="34" charset="0"/>
              </a:rPr>
              <a:t> Q</a:t>
            </a:r>
            <a:r>
              <a:rPr lang="en-US" altLang="ko-KR" baseline="-25000" dirty="0">
                <a:latin typeface="Arial" panose="020B0604020202020204" pitchFamily="34" charset="0"/>
                <a:cs typeface="Arial" panose="020B0604020202020204" pitchFamily="34" charset="0"/>
              </a:rPr>
              <a:t>0</a:t>
            </a:r>
            <a:r>
              <a:rPr lang="en-US" altLang="ko-KR" dirty="0">
                <a:latin typeface="Arial" panose="020B0604020202020204" pitchFamily="34" charset="0"/>
                <a:cs typeface="Arial" panose="020B0604020202020204" pitchFamily="34" charset="0"/>
              </a:rPr>
              <a:t>= 1.5e+9@ @6.6 MV/m, 2.05 K</a:t>
            </a:r>
          </a:p>
          <a:p>
            <a:pPr marL="285750" indent="-285750">
              <a:buFont typeface="Wingdings" panose="05000000000000000000" pitchFamily="2" charset="2"/>
              <a:buChar char="§"/>
            </a:pPr>
            <a:r>
              <a:rPr lang="en-US" altLang="ko-KR" dirty="0">
                <a:latin typeface="Arial" panose="020B0604020202020204" pitchFamily="34" charset="0"/>
                <a:cs typeface="Arial" panose="020B0604020202020204" pitchFamily="34" charset="0"/>
              </a:rPr>
              <a:t>HT yield: 69 % </a:t>
            </a:r>
          </a:p>
          <a:p>
            <a:pPr marL="285750" indent="-285750">
              <a:buFont typeface="Wingdings" panose="05000000000000000000" pitchFamily="2" charset="2"/>
              <a:buChar char="§"/>
            </a:pPr>
            <a:r>
              <a:rPr lang="en-US" altLang="ko-KR" dirty="0">
                <a:latin typeface="Arial" panose="020B0604020202020204" pitchFamily="34" charset="0"/>
                <a:cs typeface="Arial" panose="020B0604020202020204" pitchFamily="34" charset="0"/>
              </a:rPr>
              <a:t>Main cause of failure: field emission</a:t>
            </a:r>
          </a:p>
          <a:p>
            <a:pPr marL="285750" indent="-285750">
              <a:buFont typeface="Wingdings" panose="05000000000000000000" pitchFamily="2" charset="2"/>
              <a:buChar char="§"/>
            </a:pPr>
            <a:r>
              <a:rPr lang="en-US" altLang="ko-KR" dirty="0">
                <a:latin typeface="Arial" panose="020B0604020202020204" pitchFamily="34" charset="0"/>
                <a:cs typeface="Arial" panose="020B0604020202020204" pitchFamily="34" charset="0"/>
              </a:rPr>
              <a:t>Failure during transportation (vacuum leak, etc.) were not included for HT yield</a:t>
            </a:r>
          </a:p>
          <a:p>
            <a:r>
              <a:rPr lang="en-US" altLang="ko-KR" dirty="0">
                <a:latin typeface="Arial" panose="020B0604020202020204" pitchFamily="34" charset="0"/>
                <a:cs typeface="Arial" panose="020B0604020202020204" pitchFamily="34" charset="0"/>
              </a:rPr>
              <a:t>    </a:t>
            </a:r>
          </a:p>
        </p:txBody>
      </p:sp>
      <p:pic>
        <p:nvPicPr>
          <p:cNvPr id="13" name="그림 12">
            <a:extLst>
              <a:ext uri="{FF2B5EF4-FFF2-40B4-BE49-F238E27FC236}">
                <a16:creationId xmlns:a16="http://schemas.microsoft.com/office/drawing/2014/main" id="{24B566B5-2683-4883-9E7C-9A3D42C1F5E0}"/>
              </a:ext>
            </a:extLst>
          </p:cNvPr>
          <p:cNvPicPr>
            <a:picLocks noChangeAspect="1"/>
          </p:cNvPicPr>
          <p:nvPr/>
        </p:nvPicPr>
        <p:blipFill>
          <a:blip r:embed="rId4"/>
          <a:stretch>
            <a:fillRect/>
          </a:stretch>
        </p:blipFill>
        <p:spPr>
          <a:xfrm>
            <a:off x="6039565" y="4103712"/>
            <a:ext cx="3968234" cy="2503987"/>
          </a:xfrm>
          <a:prstGeom prst="rect">
            <a:avLst/>
          </a:prstGeom>
        </p:spPr>
      </p:pic>
    </p:spTree>
    <p:extLst>
      <p:ext uri="{BB962C8B-B14F-4D97-AF65-F5344CB8AC3E}">
        <p14:creationId xmlns:p14="http://schemas.microsoft.com/office/powerpoint/2010/main" val="5843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
            <a:extLst>
              <a:ext uri="{FF2B5EF4-FFF2-40B4-BE49-F238E27FC236}">
                <a16:creationId xmlns:a16="http://schemas.microsoft.com/office/drawing/2014/main" id="{03D2DBC3-1532-4566-9328-6B8B76BFCC6F}"/>
              </a:ext>
            </a:extLst>
          </p:cNvPr>
          <p:cNvSpPr txBox="1"/>
          <p:nvPr/>
        </p:nvSpPr>
        <p:spPr>
          <a:xfrm>
            <a:off x="275706" y="443568"/>
            <a:ext cx="11729259" cy="954107"/>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Q2. Performance Transfer &amp; Margins: </a:t>
            </a:r>
          </a:p>
          <a:p>
            <a:r>
              <a:rPr lang="en-US" altLang="ja-JP" sz="1600" b="1" dirty="0">
                <a:solidFill>
                  <a:schemeClr val="accent1"/>
                </a:solidFill>
                <a:latin typeface="Arial" panose="020B0604020202020204" pitchFamily="34" charset="0"/>
                <a:cs typeface="Arial" panose="020B0604020202020204" pitchFamily="34" charset="0"/>
              </a:rPr>
              <a:t>What was the observed performance degradation from the Vertical Test (VT) to the final cryomodule (CM) operation, and what rationale was used to define the design margins necessary to account for this "VT-to-CM" transfer?</a:t>
            </a:r>
            <a:endParaRPr kumimoji="1" lang="ja-JP" altLang="en-US" sz="1100" b="1" dirty="0">
              <a:solidFill>
                <a:schemeClr val="accent1"/>
              </a:solidFill>
              <a:latin typeface="Arial" panose="020B0604020202020204" pitchFamily="34" charset="0"/>
              <a:cs typeface="Arial" panose="020B0604020202020204" pitchFamily="34" charset="0"/>
            </a:endParaRPr>
          </a:p>
        </p:txBody>
      </p:sp>
      <p:sp>
        <p:nvSpPr>
          <p:cNvPr id="5" name="テキスト ボックス 6">
            <a:extLst>
              <a:ext uri="{FF2B5EF4-FFF2-40B4-BE49-F238E27FC236}">
                <a16:creationId xmlns:a16="http://schemas.microsoft.com/office/drawing/2014/main" id="{CE7F3FEF-7D05-4E96-A6D4-424210072B1B}"/>
              </a:ext>
            </a:extLst>
          </p:cNvPr>
          <p:cNvSpPr txBox="1"/>
          <p:nvPr/>
        </p:nvSpPr>
        <p:spPr>
          <a:xfrm>
            <a:off x="231371" y="1397675"/>
            <a:ext cx="11729258" cy="1754326"/>
          </a:xfrm>
          <a:prstGeom prst="rect">
            <a:avLst/>
          </a:prstGeom>
          <a:noFill/>
        </p:spPr>
        <p:txBody>
          <a:bodyPr wrap="square" rtlCol="0">
            <a:spAutoFit/>
          </a:bodyPr>
          <a:lstStyle/>
          <a:p>
            <a:r>
              <a:rPr lang="en-US" altLang="ko-KR" dirty="0">
                <a:latin typeface="Arial" panose="020B0604020202020204" pitchFamily="34" charset="0"/>
                <a:cs typeface="Arial" panose="020B0604020202020204" pitchFamily="34" charset="0"/>
              </a:rPr>
              <a:t>At the time of production, we had limited experience and therefore could not define the design margins based on well-established criteria. Furthermore, the cavity surface treatment and clean assembly procedures were still being optimized, making it difficult to build meaningful statistics on VT-to-CM performance degradation. </a:t>
            </a:r>
          </a:p>
          <a:p>
            <a:r>
              <a:rPr lang="en-US" altLang="ko-KR" dirty="0">
                <a:latin typeface="Arial" panose="020B0604020202020204" pitchFamily="34" charset="0"/>
                <a:cs typeface="Arial" panose="020B0604020202020204" pitchFamily="34" charset="0"/>
              </a:rPr>
              <a:t>For instance, some HWR cavities that passed VT were initially assembled directly into the CM, but later an additional HPR step was introduced before assembly because of the low HT yield. Consequently, the production and preparation procedures were not sufficiently consistent to derive reliable VT-to-CM degradation statistics.</a:t>
            </a:r>
            <a:endParaRPr lang="ja-JP" altLang="en-US" dirty="0">
              <a:latin typeface="Arial" panose="020B0604020202020204" pitchFamily="34" charset="0"/>
              <a:cs typeface="Arial" panose="020B0604020202020204" pitchFamily="34" charset="0"/>
            </a:endParaRPr>
          </a:p>
        </p:txBody>
      </p:sp>
      <p:sp>
        <p:nvSpPr>
          <p:cNvPr id="6" name="テキスト ボックス 3">
            <a:extLst>
              <a:ext uri="{FF2B5EF4-FFF2-40B4-BE49-F238E27FC236}">
                <a16:creationId xmlns:a16="http://schemas.microsoft.com/office/drawing/2014/main" id="{E88147D2-A0BB-4C11-939D-413F3BE6A2BA}"/>
              </a:ext>
            </a:extLst>
          </p:cNvPr>
          <p:cNvSpPr txBox="1"/>
          <p:nvPr/>
        </p:nvSpPr>
        <p:spPr>
          <a:xfrm>
            <a:off x="231372" y="3667991"/>
            <a:ext cx="11729259" cy="954107"/>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Q3. Industrialization &amp; Repeatability:</a:t>
            </a:r>
          </a:p>
          <a:p>
            <a:r>
              <a:rPr lang="en-US" altLang="ja-JP" sz="1600" b="1" dirty="0">
                <a:solidFill>
                  <a:schemeClr val="accent1"/>
                </a:solidFill>
                <a:latin typeface="Arial" panose="020B0604020202020204" pitchFamily="34" charset="0"/>
                <a:cs typeface="Arial" panose="020B0604020202020204" pitchFamily="34" charset="0"/>
              </a:rPr>
              <a:t>Which specific cryomodule assembly tools, cleanroom assembly tools, or standardized procedures were most critical for ensuring repeatability and maintaining high throughput during the production phase?</a:t>
            </a:r>
            <a:endParaRPr kumimoji="1" lang="ja-JP" altLang="en-US" sz="1100" b="1" dirty="0">
              <a:solidFill>
                <a:schemeClr val="accent1"/>
              </a:solidFill>
              <a:latin typeface="Arial" panose="020B0604020202020204" pitchFamily="34" charset="0"/>
              <a:cs typeface="Arial" panose="020B0604020202020204" pitchFamily="34" charset="0"/>
            </a:endParaRPr>
          </a:p>
        </p:txBody>
      </p:sp>
      <p:sp>
        <p:nvSpPr>
          <p:cNvPr id="7" name="テキスト ボックス 2">
            <a:extLst>
              <a:ext uri="{FF2B5EF4-FFF2-40B4-BE49-F238E27FC236}">
                <a16:creationId xmlns:a16="http://schemas.microsoft.com/office/drawing/2014/main" id="{7ED72E45-6FEA-4303-8C6A-F1B3B61E0B0B}"/>
              </a:ext>
            </a:extLst>
          </p:cNvPr>
          <p:cNvSpPr txBox="1"/>
          <p:nvPr/>
        </p:nvSpPr>
        <p:spPr>
          <a:xfrm>
            <a:off x="231371" y="4622098"/>
            <a:ext cx="11729259" cy="1477328"/>
          </a:xfrm>
          <a:prstGeom prst="rect">
            <a:avLst/>
          </a:prstGeom>
          <a:noFill/>
        </p:spPr>
        <p:txBody>
          <a:bodyPr wrap="square" rtlCol="0">
            <a:spAutoFit/>
          </a:bodyPr>
          <a:lstStyle/>
          <a:p>
            <a:r>
              <a:rPr lang="en-US" altLang="ko-KR" dirty="0">
                <a:latin typeface="Arial" panose="020B0604020202020204" pitchFamily="34" charset="0"/>
                <a:cs typeface="Arial" panose="020B0604020202020204" pitchFamily="34" charset="0"/>
              </a:rPr>
              <a:t>Based on our experience, the HT yield was only about 70% even for cavities that had passed VT. This indicates that the clean assembly tools and procedures are likely important contributors to the VT-to-CM performance transfer. However, because the clean assembly activities were largely performed and controlled by the vendor, and because our own experience was limited at that time, it is difficult to pinpoint the exact causes of the performance degradation.</a:t>
            </a:r>
            <a:endParaRPr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8530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650C1-F9FF-35D3-6C93-B2F302FF94D2}"/>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D41DE1D-E36A-46C3-49D6-F5751EE59687}"/>
              </a:ext>
            </a:extLst>
          </p:cNvPr>
          <p:cNvSpPr txBox="1"/>
          <p:nvPr/>
        </p:nvSpPr>
        <p:spPr>
          <a:xfrm>
            <a:off x="231370" y="266011"/>
            <a:ext cx="11729259" cy="954107"/>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Q4. Supply Chain &amp; Material Quality: </a:t>
            </a:r>
          </a:p>
          <a:p>
            <a:r>
              <a:rPr lang="en-US" altLang="ja-JP" sz="1600" b="1" dirty="0">
                <a:solidFill>
                  <a:schemeClr val="accent1"/>
                </a:solidFill>
                <a:latin typeface="Arial" panose="020B0604020202020204" pitchFamily="34" charset="0"/>
                <a:cs typeface="Arial" panose="020B0604020202020204" pitchFamily="34" charset="0"/>
              </a:rPr>
              <a:t>How did material selection and vendor-specific quality assurance impact your production timeline, and did you encounter significant performance variations tied to different niobium batches or suppliers?</a:t>
            </a:r>
            <a:endParaRPr kumimoji="1" lang="ja-JP" altLang="en-US" sz="1100" b="1" dirty="0">
              <a:solidFill>
                <a:schemeClr val="accent1"/>
              </a:solidFill>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88E2767B-8317-3D67-5870-2BD5373FADAE}"/>
              </a:ext>
            </a:extLst>
          </p:cNvPr>
          <p:cNvSpPr txBox="1"/>
          <p:nvPr/>
        </p:nvSpPr>
        <p:spPr>
          <a:xfrm>
            <a:off x="187035" y="1220118"/>
            <a:ext cx="11729258" cy="1477328"/>
          </a:xfrm>
          <a:prstGeom prst="rect">
            <a:avLst/>
          </a:prstGeom>
          <a:noFill/>
        </p:spPr>
        <p:txBody>
          <a:bodyPr wrap="square" rtlCol="0">
            <a:spAutoFit/>
          </a:bodyPr>
          <a:lstStyle/>
          <a:p>
            <a:r>
              <a:rPr lang="en-US" altLang="ko-KR" dirty="0">
                <a:latin typeface="Arial" panose="020B0604020202020204" pitchFamily="34" charset="0"/>
                <a:cs typeface="Arial" panose="020B0604020202020204" pitchFamily="34" charset="0"/>
              </a:rPr>
              <a:t>Since the materials for SCL3 production had been purchased in advance before the manufacturing contract was placed, material selection and procurement did not have a significant impact on the production timeline. </a:t>
            </a:r>
          </a:p>
          <a:p>
            <a:r>
              <a:rPr lang="en-US" altLang="ko-KR" dirty="0">
                <a:latin typeface="Arial" panose="020B0604020202020204" pitchFamily="34" charset="0"/>
                <a:cs typeface="Arial" panose="020B0604020202020204" pitchFamily="34" charset="0"/>
              </a:rPr>
              <a:t>For the HWR cavities, material tearing was observed during beam-port cup pressing for a specific niobium batch. We later confirmed that the materials from this batch exhibited lower elongation compared to the specification or other batches.</a:t>
            </a:r>
            <a:endParaRPr lang="en-US" altLang="ja-JP" dirty="0">
              <a:latin typeface="Arial" panose="020B0604020202020204" pitchFamily="34" charset="0"/>
              <a:cs typeface="Arial" panose="020B0604020202020204" pitchFamily="34" charset="0"/>
            </a:endParaRPr>
          </a:p>
        </p:txBody>
      </p:sp>
      <p:pic>
        <p:nvPicPr>
          <p:cNvPr id="6" name="그림 5">
            <a:extLst>
              <a:ext uri="{FF2B5EF4-FFF2-40B4-BE49-F238E27FC236}">
                <a16:creationId xmlns:a16="http://schemas.microsoft.com/office/drawing/2014/main" id="{132FA1CB-C0EC-4D13-BB25-59F847A357FD}"/>
              </a:ext>
            </a:extLst>
          </p:cNvPr>
          <p:cNvPicPr>
            <a:picLocks noChangeAspect="1"/>
          </p:cNvPicPr>
          <p:nvPr/>
        </p:nvPicPr>
        <p:blipFill>
          <a:blip r:embed="rId2"/>
          <a:stretch>
            <a:fillRect/>
          </a:stretch>
        </p:blipFill>
        <p:spPr>
          <a:xfrm>
            <a:off x="231370" y="2697446"/>
            <a:ext cx="3845330" cy="2175705"/>
          </a:xfrm>
          <a:prstGeom prst="rect">
            <a:avLst/>
          </a:prstGeom>
        </p:spPr>
      </p:pic>
      <p:pic>
        <p:nvPicPr>
          <p:cNvPr id="8" name="그림 7">
            <a:extLst>
              <a:ext uri="{FF2B5EF4-FFF2-40B4-BE49-F238E27FC236}">
                <a16:creationId xmlns:a16="http://schemas.microsoft.com/office/drawing/2014/main" id="{034F239A-B200-4ED9-A02E-4D98859DAB35}"/>
              </a:ext>
            </a:extLst>
          </p:cNvPr>
          <p:cNvPicPr>
            <a:picLocks noChangeAspect="1"/>
          </p:cNvPicPr>
          <p:nvPr/>
        </p:nvPicPr>
        <p:blipFill>
          <a:blip r:embed="rId3"/>
          <a:stretch>
            <a:fillRect/>
          </a:stretch>
        </p:blipFill>
        <p:spPr>
          <a:xfrm>
            <a:off x="2275605" y="4289074"/>
            <a:ext cx="3832964" cy="2175705"/>
          </a:xfrm>
          <a:prstGeom prst="rect">
            <a:avLst/>
          </a:prstGeom>
        </p:spPr>
      </p:pic>
      <p:pic>
        <p:nvPicPr>
          <p:cNvPr id="5" name="그림 4">
            <a:extLst>
              <a:ext uri="{FF2B5EF4-FFF2-40B4-BE49-F238E27FC236}">
                <a16:creationId xmlns:a16="http://schemas.microsoft.com/office/drawing/2014/main" id="{7D84ADB2-97F7-4363-BF90-8179300CD43C}"/>
              </a:ext>
            </a:extLst>
          </p:cNvPr>
          <p:cNvPicPr>
            <a:picLocks noChangeAspect="1"/>
          </p:cNvPicPr>
          <p:nvPr/>
        </p:nvPicPr>
        <p:blipFill>
          <a:blip r:embed="rId4"/>
          <a:stretch>
            <a:fillRect/>
          </a:stretch>
        </p:blipFill>
        <p:spPr>
          <a:xfrm>
            <a:off x="6533709" y="2502626"/>
            <a:ext cx="4972312" cy="4020607"/>
          </a:xfrm>
          <a:prstGeom prst="rect">
            <a:avLst/>
          </a:prstGeom>
        </p:spPr>
      </p:pic>
      <p:sp>
        <p:nvSpPr>
          <p:cNvPr id="9" name="직사각형 8">
            <a:extLst>
              <a:ext uri="{FF2B5EF4-FFF2-40B4-BE49-F238E27FC236}">
                <a16:creationId xmlns:a16="http://schemas.microsoft.com/office/drawing/2014/main" id="{95B3D068-ADC5-4661-9149-3566A3F5FCF5}"/>
              </a:ext>
            </a:extLst>
          </p:cNvPr>
          <p:cNvSpPr/>
          <p:nvPr/>
        </p:nvSpPr>
        <p:spPr>
          <a:xfrm>
            <a:off x="8559800" y="2438400"/>
            <a:ext cx="1181100" cy="41535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848676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F7E76-B27A-FF84-668B-05C1398A0442}"/>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C20D833-E172-A054-036E-449335618810}"/>
              </a:ext>
            </a:extLst>
          </p:cNvPr>
          <p:cNvSpPr txBox="1"/>
          <p:nvPr/>
        </p:nvSpPr>
        <p:spPr>
          <a:xfrm>
            <a:off x="187035" y="124691"/>
            <a:ext cx="11729259" cy="1200329"/>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Q5. Logistics &amp; Transportation: </a:t>
            </a:r>
          </a:p>
          <a:p>
            <a:r>
              <a:rPr lang="en-US" altLang="ja-JP" sz="1600" b="1" dirty="0">
                <a:solidFill>
                  <a:schemeClr val="accent1"/>
                </a:solidFill>
                <a:latin typeface="Arial" panose="020B0604020202020204" pitchFamily="34" charset="0"/>
                <a:cs typeface="Arial" panose="020B0604020202020204" pitchFamily="34" charset="0"/>
              </a:rPr>
              <a:t>What were the primary technical difficulties encountered during the transportation of finished cryomodule components, and what specific monitoring criteria (e.g., vacuum, shocks, alignment) were used to validate the hardware's integrity upon arrival?</a:t>
            </a:r>
            <a:endParaRPr kumimoji="1" lang="ja-JP" altLang="en-US" sz="900" b="1" dirty="0">
              <a:solidFill>
                <a:schemeClr val="accent1"/>
              </a:solidFill>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65E629C1-16E8-735D-7B78-7EFBBC1A6533}"/>
              </a:ext>
            </a:extLst>
          </p:cNvPr>
          <p:cNvSpPr txBox="1"/>
          <p:nvPr/>
        </p:nvSpPr>
        <p:spPr>
          <a:xfrm>
            <a:off x="187034" y="5259126"/>
            <a:ext cx="11729259" cy="954107"/>
          </a:xfrm>
          <a:prstGeom prst="rect">
            <a:avLst/>
          </a:prstGeom>
          <a:noFill/>
        </p:spPr>
        <p:txBody>
          <a:bodyPr wrap="square" rtlCol="0">
            <a:spAutoFit/>
          </a:bodyPr>
          <a:lstStyle/>
          <a:p>
            <a:r>
              <a:rPr lang="en-US" altLang="ja-JP" sz="2400" b="1" u="sng" dirty="0">
                <a:solidFill>
                  <a:schemeClr val="accent1"/>
                </a:solidFill>
                <a:latin typeface="Arial" panose="020B0604020202020204" pitchFamily="34" charset="0"/>
                <a:cs typeface="Arial" panose="020B0604020202020204" pitchFamily="34" charset="0"/>
              </a:rPr>
              <a:t>Q6. Spare Parts Strategy: </a:t>
            </a:r>
          </a:p>
          <a:p>
            <a:r>
              <a:rPr lang="en-US" altLang="ja-JP" sz="1600" b="1" dirty="0">
                <a:solidFill>
                  <a:schemeClr val="accent1"/>
                </a:solidFill>
                <a:latin typeface="Arial" panose="020B0604020202020204" pitchFamily="34" charset="0"/>
                <a:cs typeface="Arial" panose="020B0604020202020204" pitchFamily="34" charset="0"/>
              </a:rPr>
              <a:t>What was the ratio of spare parts (cavities, couplers, etc.) required versus the total installed count, and was this "buffer" sufficient to cover the actual non-conforming parts during production?</a:t>
            </a:r>
            <a:endParaRPr kumimoji="1" lang="ja-JP" altLang="en-US" sz="900" b="1" dirty="0">
              <a:solidFill>
                <a:schemeClr val="accent1"/>
              </a:solidFill>
              <a:latin typeface="Arial" panose="020B0604020202020204" pitchFamily="34" charset="0"/>
              <a:cs typeface="Arial" panose="020B0604020202020204" pitchFamily="34" charset="0"/>
            </a:endParaRPr>
          </a:p>
        </p:txBody>
      </p:sp>
      <p:sp>
        <p:nvSpPr>
          <p:cNvPr id="3" name="テキスト ボックス 2">
            <a:extLst>
              <a:ext uri="{FF2B5EF4-FFF2-40B4-BE49-F238E27FC236}">
                <a16:creationId xmlns:a16="http://schemas.microsoft.com/office/drawing/2014/main" id="{200C6960-8FCF-17FC-F1C5-6E632A39B95A}"/>
              </a:ext>
            </a:extLst>
          </p:cNvPr>
          <p:cNvSpPr txBox="1"/>
          <p:nvPr/>
        </p:nvSpPr>
        <p:spPr>
          <a:xfrm>
            <a:off x="187034" y="1325020"/>
            <a:ext cx="11729259" cy="1477328"/>
          </a:xfrm>
          <a:prstGeom prst="rect">
            <a:avLst/>
          </a:prstGeom>
          <a:noFill/>
        </p:spPr>
        <p:txBody>
          <a:bodyPr wrap="square" rtlCol="0">
            <a:spAutoFit/>
          </a:bodyPr>
          <a:lstStyle/>
          <a:p>
            <a:r>
              <a:rPr lang="en-US" altLang="ko-KR" dirty="0">
                <a:latin typeface="Arial" panose="020B0604020202020204" pitchFamily="34" charset="0"/>
                <a:cs typeface="Arial" panose="020B0604020202020204" pitchFamily="34" charset="0"/>
              </a:rPr>
              <a:t>The assembled modules were transported on a low-bed trailer with accelerometers and vacuum sensors installed for transportation monitoring. The high speed bumps in specific sections of the transportation route were replaced with low-profile plastic speed bumps. Despite these precautions, the cavity string was not designed to be rigidly fixed, and we experienced cavity vacuum leaks that were attributed to movement of the cavity string during transport.</a:t>
            </a:r>
            <a:endParaRPr lang="en-US" altLang="ja-JP" dirty="0">
              <a:latin typeface="Arial" panose="020B0604020202020204" pitchFamily="34" charset="0"/>
              <a:cs typeface="Arial" panose="020B0604020202020204" pitchFamily="34" charset="0"/>
            </a:endParaRPr>
          </a:p>
        </p:txBody>
      </p:sp>
      <p:sp>
        <p:nvSpPr>
          <p:cNvPr id="7" name="テキスト ボックス 6">
            <a:extLst>
              <a:ext uri="{FF2B5EF4-FFF2-40B4-BE49-F238E27FC236}">
                <a16:creationId xmlns:a16="http://schemas.microsoft.com/office/drawing/2014/main" id="{92144A24-0FBF-A324-9CBD-A8E2C83C28F7}"/>
              </a:ext>
            </a:extLst>
          </p:cNvPr>
          <p:cNvSpPr txBox="1"/>
          <p:nvPr/>
        </p:nvSpPr>
        <p:spPr>
          <a:xfrm>
            <a:off x="142699" y="6213233"/>
            <a:ext cx="11729258" cy="369332"/>
          </a:xfrm>
          <a:prstGeom prst="rect">
            <a:avLst/>
          </a:prstGeom>
          <a:noFill/>
        </p:spPr>
        <p:txBody>
          <a:bodyPr wrap="square" rtlCol="0">
            <a:spAutoFit/>
          </a:bodyPr>
          <a:lstStyle/>
          <a:p>
            <a:r>
              <a:rPr lang="en-US" altLang="ko-KR" dirty="0">
                <a:latin typeface="Arial" panose="020B0604020202020204" pitchFamily="34" charset="0"/>
                <a:cs typeface="Arial" panose="020B0604020202020204" pitchFamily="34" charset="0"/>
              </a:rPr>
              <a:t>Because</a:t>
            </a:r>
            <a:r>
              <a:rPr lang="en-US" altLang="ko-KR" dirty="0"/>
              <a:t> </a:t>
            </a:r>
            <a:r>
              <a:rPr lang="en-US" altLang="ko-KR" dirty="0">
                <a:latin typeface="Arial" panose="020B0604020202020204" pitchFamily="34" charset="0"/>
                <a:cs typeface="Arial" panose="020B0604020202020204" pitchFamily="34" charset="0"/>
              </a:rPr>
              <a:t>of budget limitations, it was not possible to procure or manufacture spare parts for the project.</a:t>
            </a:r>
            <a:endParaRPr lang="ja-JP" altLang="en-US" dirty="0">
              <a:latin typeface="Arial" panose="020B0604020202020204" pitchFamily="34" charset="0"/>
              <a:cs typeface="Arial" panose="020B0604020202020204" pitchFamily="34" charset="0"/>
            </a:endParaRPr>
          </a:p>
        </p:txBody>
      </p:sp>
      <p:pic>
        <p:nvPicPr>
          <p:cNvPr id="6" name="그림 5">
            <a:extLst>
              <a:ext uri="{FF2B5EF4-FFF2-40B4-BE49-F238E27FC236}">
                <a16:creationId xmlns:a16="http://schemas.microsoft.com/office/drawing/2014/main" id="{E5D8D37E-810B-4CFD-8854-50D4AB0D109E}"/>
              </a:ext>
            </a:extLst>
          </p:cNvPr>
          <p:cNvPicPr>
            <a:picLocks noChangeAspect="1"/>
          </p:cNvPicPr>
          <p:nvPr/>
        </p:nvPicPr>
        <p:blipFill>
          <a:blip r:embed="rId2"/>
          <a:stretch>
            <a:fillRect/>
          </a:stretch>
        </p:blipFill>
        <p:spPr>
          <a:xfrm>
            <a:off x="1958687" y="2654084"/>
            <a:ext cx="3340898" cy="2546873"/>
          </a:xfrm>
          <a:prstGeom prst="rect">
            <a:avLst/>
          </a:prstGeom>
        </p:spPr>
      </p:pic>
      <p:pic>
        <p:nvPicPr>
          <p:cNvPr id="8" name="Picture 2">
            <a:extLst>
              <a:ext uri="{FF2B5EF4-FFF2-40B4-BE49-F238E27FC236}">
                <a16:creationId xmlns:a16="http://schemas.microsoft.com/office/drawing/2014/main" id="{EEAC0A1C-9322-48BF-A39D-E1AC7A5019CA}"/>
              </a:ext>
            </a:extLst>
          </p:cNvPr>
          <p:cNvPicPr>
            <a:picLocks noChangeAspect="1"/>
          </p:cNvPicPr>
          <p:nvPr/>
        </p:nvPicPr>
        <p:blipFill>
          <a:blip r:embed="rId3">
            <a:extLst/>
          </a:blip>
          <a:stretch>
            <a:fillRect/>
          </a:stretch>
        </p:blipFill>
        <p:spPr>
          <a:xfrm>
            <a:off x="5519804" y="2693421"/>
            <a:ext cx="5302906" cy="2407467"/>
          </a:xfrm>
          <a:prstGeom prst="rect">
            <a:avLst/>
          </a:prstGeom>
          <a:noFill/>
          <a:ln>
            <a:noFill/>
          </a:ln>
          <a:effectLst/>
        </p:spPr>
      </p:pic>
      <p:sp>
        <p:nvSpPr>
          <p:cNvPr id="5" name="TextBox 4">
            <a:extLst>
              <a:ext uri="{FF2B5EF4-FFF2-40B4-BE49-F238E27FC236}">
                <a16:creationId xmlns:a16="http://schemas.microsoft.com/office/drawing/2014/main" id="{E5F0FD3D-5BB5-430B-BF66-E245FA794E27}"/>
              </a:ext>
            </a:extLst>
          </p:cNvPr>
          <p:cNvSpPr txBox="1"/>
          <p:nvPr/>
        </p:nvSpPr>
        <p:spPr>
          <a:xfrm>
            <a:off x="7410472" y="3169274"/>
            <a:ext cx="1521570" cy="369332"/>
          </a:xfrm>
          <a:prstGeom prst="rect">
            <a:avLst/>
          </a:prstGeom>
          <a:solidFill>
            <a:schemeClr val="bg1"/>
          </a:solidFill>
        </p:spPr>
        <p:txBody>
          <a:bodyPr wrap="none" rtlCol="0">
            <a:spAutoFit/>
          </a:bodyPr>
          <a:lstStyle/>
          <a:p>
            <a:r>
              <a:rPr lang="en-US" altLang="ko-KR" dirty="0">
                <a:latin typeface="Arial" panose="020B0604020202020204" pitchFamily="34" charset="0"/>
                <a:cs typeface="Arial" panose="020B0604020202020204" pitchFamily="34" charset="0"/>
              </a:rPr>
              <a:t>Speed bump</a:t>
            </a:r>
            <a:endParaRPr lang="ko-KR" altLang="en-US" dirty="0">
              <a:latin typeface="Arial" panose="020B0604020202020204" pitchFamily="34" charset="0"/>
              <a:cs typeface="Arial" panose="020B0604020202020204" pitchFamily="34" charset="0"/>
            </a:endParaRPr>
          </a:p>
        </p:txBody>
      </p:sp>
      <p:pic>
        <p:nvPicPr>
          <p:cNvPr id="9" name="Picture 4">
            <a:extLst>
              <a:ext uri="{FF2B5EF4-FFF2-40B4-BE49-F238E27FC236}">
                <a16:creationId xmlns:a16="http://schemas.microsoft.com/office/drawing/2014/main" id="{EF7128B6-5BD1-4AB9-B296-C98D8F67FFBC}"/>
              </a:ext>
            </a:extLst>
          </p:cNvPr>
          <p:cNvPicPr>
            <a:picLocks noChangeAspect="1"/>
          </p:cNvPicPr>
          <p:nvPr/>
        </p:nvPicPr>
        <p:blipFill>
          <a:blip r:embed="rId4">
            <a:extLst/>
          </a:blip>
          <a:stretch>
            <a:fillRect/>
          </a:stretch>
        </p:blipFill>
        <p:spPr>
          <a:xfrm>
            <a:off x="9640454" y="3771365"/>
            <a:ext cx="2364512" cy="1283440"/>
          </a:xfrm>
          <a:prstGeom prst="rect">
            <a:avLst/>
          </a:prstGeom>
          <a:noFill/>
          <a:ln>
            <a:noFill/>
          </a:ln>
          <a:effectLst/>
        </p:spPr>
      </p:pic>
    </p:spTree>
    <p:extLst>
      <p:ext uri="{BB962C8B-B14F-4D97-AF65-F5344CB8AC3E}">
        <p14:creationId xmlns:p14="http://schemas.microsoft.com/office/powerpoint/2010/main" val="21137456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6015</TotalTime>
  <Words>859</Words>
  <Application>Microsoft Office PowerPoint</Application>
  <PresentationFormat>와이드스크린</PresentationFormat>
  <Paragraphs>51</Paragraphs>
  <Slides>6</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6</vt:i4>
      </vt:variant>
    </vt:vector>
  </HeadingPairs>
  <TitlesOfParts>
    <vt:vector size="12" baseType="lpstr">
      <vt:lpstr>游ゴシック</vt:lpstr>
      <vt:lpstr>游ゴシック Light</vt:lpstr>
      <vt:lpstr>맑은 고딕</vt:lpstr>
      <vt:lpstr>Arial</vt:lpstr>
      <vt:lpstr>Wingdings</vt:lpstr>
      <vt:lpstr>Office テーマ</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武 道前</dc:creator>
  <cp:lastModifiedBy>User</cp:lastModifiedBy>
  <cp:revision>17</cp:revision>
  <dcterms:created xsi:type="dcterms:W3CDTF">2026-05-12T08:55:07Z</dcterms:created>
  <dcterms:modified xsi:type="dcterms:W3CDTF">2026-06-01T04:41:26Z</dcterms:modified>
</cp:coreProperties>
</file>