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4469" r:id="rId4"/>
    <p:sldId id="258" r:id="rId5"/>
    <p:sldId id="259"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58"/>
  </p:normalViewPr>
  <p:slideViewPr>
    <p:cSldViewPr snapToGrid="0">
      <p:cViewPr varScale="1">
        <p:scale>
          <a:sx n="116" d="100"/>
          <a:sy n="116" d="100"/>
        </p:scale>
        <p:origin x="8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Sheet1!$A$2:$A$14</cx:f>
        <cx:lvl ptCount="13">
          <cx:pt idx="0">Czech Republic</cx:pt>
          <cx:pt idx="1">Denmark</cx:pt>
          <cx:pt idx="2">Estonia</cx:pt>
          <cx:pt idx="3">France</cx:pt>
          <cx:pt idx="4">Germany</cx:pt>
          <cx:pt idx="5">Hungary</cx:pt>
          <cx:pt idx="6">Italy</cx:pt>
          <cx:pt idx="7">Norway</cx:pt>
          <cx:pt idx="8">Poland</cx:pt>
          <cx:pt idx="9">Spain</cx:pt>
          <cx:pt idx="10">Sweden</cx:pt>
          <cx:pt idx="11">Switzerland</cx:pt>
          <cx:pt idx="12">United Kingdom</cx:pt>
        </cx:lvl>
        <cx:lvl ptCount="0"/>
        <cx:lvl ptCount="0"/>
        <cx:lvl ptCount="0"/>
        <cx:lvl ptCount="0"/>
        <cx:lvl ptCount="0"/>
        <cx:lvl ptCount="0"/>
        <cx:lvl ptCount="0"/>
        <cx:lvl ptCount="0"/>
        <cx:lvl ptCount="0"/>
        <cx:lvl ptCount="0"/>
        <cx:lvl ptCount="0"/>
        <cx:lvl ptCount="0"/>
      </cx:strDim>
      <cx:numDim type="colorVal">
        <cx:f>Sheet1!$B$2:$B$14</cx:f>
        <cx:lvl ptCount="13" formatCode="Standard">
          <cx:pt idx="0">1</cx:pt>
          <cx:pt idx="1">1</cx:pt>
          <cx:pt idx="2">1</cx:pt>
          <cx:pt idx="3">1</cx:pt>
          <cx:pt idx="4">1</cx:pt>
          <cx:pt idx="5">1</cx:pt>
          <cx:pt idx="6">1</cx:pt>
          <cx:pt idx="7">1</cx:pt>
          <cx:pt idx="8">1</cx:pt>
          <cx:pt idx="9">1</cx:pt>
          <cx:pt idx="10">1</cx:pt>
          <cx:pt idx="11">1</cx:pt>
          <cx:pt idx="12">1</cx:pt>
        </cx:lvl>
        <cx:lvl ptCount="0" formatCode="Standard"/>
        <cx:lvl ptCount="0" formatCode="Standard"/>
        <cx:lvl ptCount="0" formatCode="Standard"/>
        <cx:lvl ptCount="0" formatCode="Standard"/>
        <cx:lvl ptCount="0" formatCode="Standard"/>
        <cx:lvl ptCount="0" formatCode="Standard"/>
        <cx:lvl ptCount="0" formatCode="Standard"/>
        <cx:lvl ptCount="0" formatCode="Standard"/>
        <cx:lvl ptCount="0" formatCode="Standard"/>
        <cx:lvl ptCount="0" formatCode="Standard"/>
        <cx:lvl ptCount="0" formatCode="Standard"/>
        <cx:lvl ptCount="0" formatCode="Standard"/>
      </cx:numDim>
    </cx:data>
  </cx:chartData>
  <cx:chart>
    <cx:plotArea>
      <cx:plotAreaRegion>
        <cx:series layoutId="regionMap" uniqueId="{D2FC1377-9609-8A4B-8921-6EC3A4DFA9DE}">
          <cx:tx>
            <cx:txData>
              <cx:f>Sheet1!$B$1</cx:f>
              <cx:v>Series1</cx:v>
            </cx:txData>
          </cx:tx>
          <cx:dataPt idx="7"/>
          <cx:dataPt idx="10"/>
          <cx:dataId val="0"/>
          <cx:layoutPr>
            <cx:geography cultureLanguage="en-GB" cultureRegion="SE" attribution="Powered by Bing">
              <cx:geoCache provider="{E9337A44-BEBE-4D9F-B70C-5C5E7DAFC167}">
                <cx:binary>5HtZc9w4svVfcfTzRzWxEcTEzDyAZG3aN28vjLIkkyAJgAu4gL/+pmzL09b1THfE7YieiK9e5AIJ
FpiZyDznJPz3h+VvD83TsX+z6MYMf3tY/vFL6Vz7t19/HR7KJ30cTrR66O1gP7uTB6t/tZ8/q4en
Xx/746xM8SsOEf31oTz27mn55Z9/h6cVT/bMPhydsuZ6fOr9zdMwNm74D9d+eunNgx2Ne55ewJP+
8cvtrNz61DdH8/jLmyfjlPN3vn36xy8/3PfLm19fP+1//fKbBhbnxkeYS6OTOESYiBCFXz7klzeN
NcW3y/EJJqGIaMTE1w9/+emLo4bpf3BNX1Z0fHzsn4bhzbe/ryb/8BKvrqnBJl9tkdjnRSe7L2/5
64+2/uffXw3Ae78a+Y07Xhvp9y699sbeHRv/Yow/wQ/khGHGWBjTr35AP/gB4RMUPV+Iv14N4fLX
EPjqh99dzc898G3aK9t/G31t9f3dX2/12/np8cm8vPv/3exMnEScCo4Z/hrf8Y9mp+CVMGYxf4n/
l59+Cf/fW87P7f7yGq8M/zL82vK32X+B5duj+hMNT8OTLzknQt8Sy4+GD2A7MEqiCH1LS68D/vb3
lvNvDP912mu7fx19bfbs9q83ezY4a9TxJez+hIiPTzjDhEfsSz4JQ/xDxGN2QggSIcfRN8e8/PTX
iP8D6/m55b9PfGX77+P/y/r/BUG/G01x7P/MNM9PUIw4i2P+vZ7+ptwiccLCKBREfLssfrT+H1jP
z63/feIr638ff2393f1fH/v3RrmnxzengLIerX6xxJ+wBciJoCQmgHq+fl7lHgy5J2QRDdm3Ygtb
5LfF9o+v6+fOeD3/lU9eX37tmq38611zYfv5+CfuC6jDAhFCvgOcV/AnPOEkFpEAT/3WE7+/jJ97
4GXeK8u/DL+2+MXlX2/x7VOvj+bPNDk6CQUSMYd88+UD0P63qQgKdAxwk8ffIOcrxPkH1vNz23+f
+Mr438dfWz/9LygEm/5oHp5egu//noKAdkWYxqHAP1odn1AWQ3F+KQ/iVQH4/XX83Ogv817Z/GX4
tck3N399wF/ZP5fpMnyCEROE8m9p/UfgA6UXEUox8N2vn1fx/vvL+bnlX+a9svzL8GvLX5399ZZP
1qeH8s/EnFSccApwn76g+R9FBvSMOWMURl8pbvga6/+B9fzc9t8nvjL+9/HX1k8+/vXWT5+MPvb1
n5drGDsROIpiBFT2y+fHwI9PhEAxoH1wym9r6x9Yx8+t/n3iK6t/H39t9fT0r7f6l5B4c/PUjp8a
9fBiiT8h0f//Ffr/Xm/7LkKmR3fMvqiXv5Hc/vPVL3EGquqrqd/C9adO+hrJ+8d//ALRTaMY6uh3
XfT5MT+E+imIu5N9cfoPk56Og/vHLxid8Bh2iAAwRDgKBf3lzfz05Up4AvovhmEkMCJxBPXc2N6V
IK2SE8yfMW0Ux/SZb8O+G+z45RI6iRmPiCAIc0oRRd+VYygMvrDmu0G+fX9jRn1llXHDP35BQCB/
edN+vfF5tRwjLihwljCiDLa6YPC67cPxBpjT8/3/r6nySq9RbRIcdv0Nq9r1EIxDse/6Kpf5OtSp
bdLSjIMsvA03Ex6at5y1j4VtPk6eHPDojlVoRMa8XrPWt05yOxFpWRTIZeXkepmWTo5CTGmDh2Oh
lnnjeS8t8j6NF1HIoJsvi8qtG2LytzOf0iIKjTSDvg4QUbsy9kEydzjxbSGSsECXeFyudOhVMk12
liRA53Gv8G0/H2yMDkvVF4c+KO8XIIm4ajsZqHm8MNivMjBTnubjwGWEWA0X+lFGZf4JiXlXRt2F
WdjZwuv3mKMDnXRxWtCOpE6Pe9TqIptEfZZjNiZj1N7gEOutqZox5ePS7Oa1uViHDu/zoDnl3J7F
Xp1yGtJzpdj16OmtWfNYhj6yiRfWbrq6uqwC32QTGfMM2ghXOiDBgcZLMvZ+V00B21JEzFZUOovr
YcstRwnuhkm2BZELjt66IZRrL5KeDKOseJtUYpnlQshtUSwXXTslgtqbUPisG9ud6pasX/u9WpbE
tGQfh8XZFJIsVuPZ3Opk6WKZ66FIdKUTiIS7ps7hzo7fi0GbROXkrefCJigIG4kjtBW6v8cL3jCf
Bzu3YnPuKW2yKgyyYOhVlhNYzFw81P2SlHzdtt7xtDYl3pddG6fVsO5Nmd/qHkmj2SppvZKkKOvU
DGSUjPZZVVYZ11wnfmzSJq73wVjssOl2HYvOVRNvVF1tDe9sWtBapUU9nLZdcTq3OUmCiggZ9LqU
4I33CLU8qY1zMpi6pEfRBg/8ScX5IGmbZ+tUj9J2RMtR8W1ejQ8TRWeVqAuJBl/JGvOk1fWWdjHc
h5ptiF0t+Vruqm6qkpD4YxP6j2Iutj7uho0fzdna6LfBUF/paLzsUJTWw3SXaypz2qT1YjKE3Sqx
c9lQoa1qq1Wqql3SmcafukZvl7imm8jgIAmRMUk1KyWr0R5mHu5y5G6WCe9DEp0Ru+yjoJ7l5FEg
6zEksqWk2kD8vM0NvwjXpkvjMbpBsYEXme1ZoLoiM323qxfSJnloMr/WRaKw8QkbRaodS9YK66yl
xW1r6k3R2oz7/N3s1wJM4T51yst2LR8oDt56Y7oDKWjqJ/qwcn7sB3da4PKBh0OZBAu7wz1vHsZI
3bI+3y8cnRHmz4hWsvbdDhcjT7zv0pmpbRWhy960W14v1yJgTsZenNlmuS+76rrocKYsue1wcd2i
AHIYRIvoJe58nYjI3OGKIJnXaBM3fhuFa5XQRrwjtkvHklzQIT+uHYT3SrrrPrZpm7tz17a7tbJU
hpVIWBDuUDVN0gi2y1v7yF2zr+JH3BSRDAd7O6PgMOR1KF1Bi7Tvx2kTG0gS9egS5iK3a+beJJGm
DzHvpz2nXG/a5S0Ji9O8sOmgNRi4h5jCBt/BlzqpR575YUzmFX+AEM2TpsYXmlOdVV3HJIKE0wXB
AUXjJie4uewqZPZRzzaRHe+6dbjHs76cUNEm/TJsa4u6xIVOpzkK2XYWpJBrW97HwZxGSiVdLd6p
iqQxtucTj1EaT2qnT+c6FdFbYe7L+F7Hy5p4YjctKn0azOR6Ug6S/zqdh/kk9YLf1n2/dSJPh9g/
WN8njhaDFL6jGzWIaje4BWeoiRJXBJIt6iKslh6C3owJUdEpifi5tkbaUbGEwNaV1bymOMb3jJsr
zmCzjWsFuwS3pfS5iyQeyJ6N4wfF2Q1t1sRgvUMkusJ0fDeyYUxzwvokL3ohdQ9pTdOL0pMqadfp
cbCk3ZJCE0lsdT0u00dti2g7D+LZf/F9P5tr0c49/JJlScT0cS4VkVT317YLN3oNWokZpFzup3fz
CN8GWlgZGqt2LhCfZmYaOS7kMIfmClLBIsHW76IarbfTUr4dqPkUFdGZMN2Dp/iq0M17SOf7Pg/3
zSRW2Yy1rND4NuzHHR6HMMnHfs+tgd2swNyVx5um9aOE2jFLFplQdmSySeiXQ9SpT0EUlFDAJiRX
Pqdt4849jh+aaTHpNI9lJnry1kSap2XUuCyv2stlplCZmj5Bhfg8A7zfeKxHyPJolItRRVbxaDqz
XfFxmcP3cdUcVqq3vVVCQnGrZSH4w7pMp3ZsLxUJqVxN0G7aaWmlgMwgeWHeGVR1m6hQV4r4tzoM
niZUYilmt6ce3TgfKdlHfJcLfj3z+pxad6Wb7mhXKKor4jKOpwuKWOKIGlM3LKdxPCsZ13xnZxQ9
l/Mh04vYOR5l5di6ZFaolRXBj7zCV+DOe0hc/Vldt7uaBGUy5XGbtO14w+d2AgeFK2x3SBk+mhM7
Lk9LgW5dXtnEBdOpE+0FlI5aNq2LISzCrK+qRLshkh22GxX466avFjkPcbehtr5CMT3oNr5WtmYQ
uiOSYmoaudJOJWouPg1L3MhJBJeE1g8Djg+lyAvpzVqdA6KpIdkg8KHg72bKqsStg5bd7DNb9kq2
yt6oVr9HpHNQ3JvdNJkqCUTdZmvUZzGaLvQz7HLjGW6a+8YOnwNBdnbtGlka8lnbJQv6+HSKy3Wv
Ww17aw63lE5TSgpk5YhHdK7aD1FQwNLLREVd6utp71h4UTuxLd3cpcKti+RohfQwbGbtN43nPCmF
27OC1Amq148qij95pF3CizGWIwsvPa+2ol0/2Bz8FKEKHm0X2c4VuKQ+DpiWp8Qvp2UFNQKL6Ybg
dpWu0lvSxhjifoBwNuRMDZomNGiJFOPYJovV09Z0pUqEZkdC1iZ1aj5vzBpmU8QmWZNhq+NoSOg0
F7Jbq3sW673vzEM3RSjphTrvigUlSM8u6Z3aRcTMG+RKmlasvgtUeIZZXm0hkY1ZPtFYFovqssJa
lZRhP6Vt0VSbnopGxs0AyZbRs07rUfoBskaFDn7q86TMi3fz0o2b1XdkS5jDaYenSmoXFpuSNZAX
ixlLW3ZJTSmB946TwdgLw/ERtaaVPdSCzeDdBeS504lMZ5DJPaREdc5jc+QNuEsFNJRzPASJ8oC3
XJWOYZHLwLlgo2tlZF0tLOuG5jLyhGYNi+8d9jfRqD7Mqz/HWp0NQ3XkI3ey5w5Ww+opw2VXS+YG
knqhuiTqWoACeeOT0PAqQwV/askYZZAXVVrV/nKGiku7ajfS7rxr81AO03wZYFKlc0eu3QKJGZnw
Yu4X6Shxp/HieDYGwa2el61f3KnG5FBYb2U+kseWU3TKl/l2beP7gcZZH8Sf55WKJFoYS5p242y+
KaO2Tlem7QYJAlsr4FmjoYST2JJkNvWSTJY36RBaSDp+/uBdkYyU57IU85nvw1xCMu2la6dURT7f
V01+M/upAZBcDZAyq2O9jGcIDU4SFM/piueL57MAyVBVNCHlsG50YXZ1SKF+d+M1RF8plxw/us7e
57nZV35MK02ydiIuoX69i+M4l1XT3ZmhaLPak9MB+/cBj4H8kLqS/eLvcN6fLRW503l0GdfrzWDG
U4hhDW6d71CMu6RC7NMgpnMXVnNSBMuBVM3Os/mUlmRfRBTLyVWAuDjLfAWAitrxamp4KXsdPGHb
nWsDYHhtGy+nSlwWzGnpmul0NrZO8AoB6YcmDceVpUHDXFLX+Y4F4gq3Yu+G4nNOynHLOMkaqCpV
gIzMB8sOnZ7f1XFRbZtCfxyDOmO92AfUxGdh7PRWu3o81GV0QUXVZGA9CbloU9TVeduxHcCujLTl
e8sXyDphO+7DRrsdjfm0iYJw3HWtiAoZlmxfMkjXwqpx50cHaBzS6sGXLsxc3swH0pvDypb7vKOn
ngxUdkocpxGA69A4ALhiSDlnh3YMtDTNEGzUGDQAU0IvmWom6QSE6uDEYSFhvYGzNioNZ/9+aFoM
1JhdlXSUox+qDJR5YKH18I44fYateht35lTlMclyS3jWRvWRtLAbqeVxwudis/Rihlk9wMCJyZ6Y
flMFUZsGlZa+65uraVVDosrcJGju1HVfVp8QLtdTOrKDZqRIpg5S4kKCLbVFvw2rMU/yCOgoL8IL
UuqrsmRHx3oiFa8uXEAb2fV2E7BO2udfnNk1552s1/iCAoqVlYOHUAiLoMvC2L4H8VsB8StaqUtS
yYoJA+jZf4wmkmit7mG7PuCYX5bqmV/0GgMq7x9Fq9okWMvbyDx40ryLSK83PdEbCtgaGGy3Sr/U
c+aCRm/qekUfS2RNEpdtmUUIewjEgCS+bpszLNARlS1gOASztIpC0F3KW7cWJeTocpVrE6dR3YRp
5AMgECLrUIUSTVXaRmc+Dt5X5bUGIOgadMoMYnJQ5m51OgEaomTUc0kKLhEukkFNj7HNVl8l+QQQ
hOxz6q7aqYbc3EqUF3RXTvVNRC6FqbqkA/1GYt6n2g/7tvUHartDFC5WBjHbqHxY06GMTkUYzPD4
/r0pSlBNMIOkOEY+iwKsoKLTaxe+X+Yu3+OWbgyQ3FWTfWRGJ2ncvVsmppK8W992PAIU489zyN75
7C/sQPpNzskl1iyxgm+F0fvFztemzlmCnbpYrT1VQ3geMnLuAIKVkbkfbH+nW3YravsWzWg3lKWT
DA27caVZWfo7kBGobMVwxVuFAJlgQEF4brIGf8itQ3Ic1h7I7vi+qi700N33moVpUQ71Dkf+sV/p
oRuAmlJAYPn8TONLLet2HGXISpTka4QT1i5J088KiLE5TKKa5ToIIwvYx5Lk6uDwLIP8geB3MyTE
ae2u1eTL7VQ07091JM5tq8+nCR3CpQFyPeWXZT81exbnBwO/02tPEhaVTwPvztowTqJQb4MW2HTI
ujM+6oTyQALMfL/qYzdesfYIJ7mSxdUm5cG0cS1gkrAKk3FQUEhRvtfuYuhHLllub5ZxXKVRWqds
KW894cFpOI8udczXm26aAOvz8MJzemfr+J4M2EgNN0jf92hXr8+QMmuIfWQrLiQ360WveLLicd6O
fbuDXsZFO4gE5dMu6oc7Vdp+Y/yRVezIO8739fK5apZ9BUqCNuFl147rBVu5HG3wiGBF72hYSeiG
vzfdanejqx9tDm8RT3668J4VktIowVE5p7xjsXSqwlkjwhI8nqMNr3Va+BLUuiqWQRTRZLZjsEWg
85HFwNotbBRhFP7cl3MBJgOgQ7HLt5ja6nxicXBgA69OI0dQtiCQAWZc1ynNgzUZRvbDuagfBMsH
2/peFeW3067fv/7z/OUI7Zcjmf8afz4v+69vl+2TuXX905M7P7av73zWlr/f+q+znc9q7veDnq8U
4q8nb/+NfPwfL/4xbRmJCMGRhH+vLMOJAle+OT8+PD3+9hjXs2j7be43gZmchARURAH9eA6lJwIB
97vATBmBY3JhSLBg8fMRiBeBGZ+Q52MRnDFMRYgJqNIvAnMIAjOmPA5BgqYE9OIXI/zgLtDUf6Iv
8+dW0A/yMoXTkTSG6kBpCPryc9P6t/IyqJ0dLt3SACqxU7wLfQmqmsdPqr0oC/++KioJFMAnK4s/
oqF9X5bBPorm6LgGgd+asn9khW7lFI9XFNRrLYeI2R3RXHoQk0BW/kCKAAPgRds4R9fIDylh3RWj
/H3LWnppZ1d+ZgZAbd93+7rspWLtJlyGC9t8JmSRum2GPGtCoW6d4/ZyLQ9hvR98rW/rktVQEysm
q1UngS2koL6+sV2flQNO61hvbVRdFotLBVqcRIvFG6hG63nplThX2jxvnqkH4mAG6QzQs/5tp9dz
V9fnaC6L7eojqUywqSKTaMU9bHJDMs9hNy7WRpeMlficF34bmnqvxQQ0NN+PfXPvCiK2A8WJUvSB
ODBgDtlHFrqoLgfbPQkB21gPK1DfPgmQa89cN55pbh+hiD92cbBrWbPKKtTv+BRmOlborutWshmL
uJWzobcEBUaOI6RR3QebZpnf9R2U62K96+r2iZTBdBY05q62/MOq+YHppdiQCj+aRQNQJWW6+ODa
qPzUGjHJpQf6YlpI5rluxEWhCE1dbqrN2Kp0bp/yPkyH9rMN+41yfHjSKAjTLi8XqBvd+QqTUaPL
OwLnzSWhQ5jxkWHp+g5yNDaPXPe1jOaK35S4uSv7mwbDQN7kFvJft9yqJeZJI4Y7jskRIK9saLVZ
LBTtqoelagTNB1EpnRDQICSLffvcGoCSgN0lpytNJ++mrdITynIE0G1oC8ixIEWXfQMSRFVnxAIk
jbugky3XIlFhg7bLHHi5QA/omd13GQ4DSLkGpK+wG0G/n8uPXkFEk2BqgBjzKxYU2VJM8WkQB3Hm
OqiX8MIgE69YwuEDB7tA01TbqkigPn6CyrGf0Trs6rbf5Sq+4H69HOOAAhKZtr5juSzGfDdXBUCg
hSeVAloMcjiw/raWIbafLDdxSt0EfHM1cTLpPofXmvLoA46HD7wMrJJcFFUlcdGP23y5Li2/robh
3dyAUp4DjIDGw6nPyRbCPO1DaNJQXt1FlHjYH033CUTrCPpBa5QWLKAfgjKo4CvNli64RRWZnBTB
uABNqx1QawweCAJ9xexlU+YfbDPIXLSH2Gyq9d1Y41SUIGnleo+qEadDwMsLVq7XQ0P9Lo9Rfln1
OxrCXhLjuvdGPaNuDWjBPgU9bZgEf2R8aBNCxMeCh0kIOxcxIARKfWCTgiQFTFSCU3pAFDXNBCNp
7Z6ZF138LuK+3THG5yuiGd/apS1SgEfNlkzotjFRNopQLmW5M0sUZmHPP9OVnAtsi4u6Wo/QJOEX
ZctEktuLuC6o1A08Oir6lD6zhEoc8ulMFZgAKQJJvtIa3YxrB120CmRHY2l9NtRzLnsGW0wsIq0L
srd0ohKkvocOJKeRBvWm7dk2Ep0FmRT8YzWK4V/tg8cl6L7j4GQTPk29OoxleVXCMna1tzbBy1G4
0mRKNwCap/ASDkGmFAWneTknTmkpBHRkbA9bpjDAiwO0DcTyEXUIhBC8LiWwbwdkrYNYwRE0oxpQ
hugwv4ur9ayaO+irrNDU8ys/LHn3nizlNlwD0OIrfzPVAEhEHewiU4GQGRTq1Fi8jSPoZflmAN5f
B2dx4+TAujkNBF8/hnVwcIR/9FqfLmGhLnptoFPE9JzBf375gBRPmVvOiiaYEk+XB1GEsqZ2Uwgk
Y7qeB2UJ8K6BllBv2a5ww5UaQWIkAyT6dpzunqXuuVuTNvpYtEB0S+Cq5zza8jV4v5ScJOWy7rpg
kWU4HOMu3rpuultQDcxoeRdYMWVht3zw43ReKWi++EZaVXTpWgbivODQjWyoCQ5B7NJVgZa4TMak
rptVxowxD3YCopXPUwHbdT6qZxoUi/WaD4NPOZoysPpnBNrCad4ZnFqOH4ZlITIq3s6Fr86BwC4f
VVfrTVRF70wEbMQu+VU03QWsoIcRN53MO68OeRtx4Fadu4rn8pbqMtqECoRxLwqzXwQHLwJdt0Eh
MkOhFEZRd0mhY2qXT6APgMZR6A9cQHeX8w/GtNOWqjHaxGvmXDiJBBpsaRCqCxBnr1AwnCobfS7a
DrSkCARrI+hBVRDPohMqrauJJrydHlrlmVStcEkQlvcFd2jbRdGDH1y/EQy6qGG4dNcFhYo6Ig/Q
ALm42NeuoynJ2+C+cWrIRoOCzLYtA1GPK2h6QqQJWrZvEaLuHDo4wAnCYJKr0t1FlNf9zVJWwUWh
FdvbaQivizkuP+fYNWcu8uaqa3JTnpZBMWyFcPx9iRbgPBEQqjM0PMtBpS/ftZjxvejaNenWlXwS
Q56fNVBGAFLUQTL4BaKVlBL1cwMGM+O7Ii7sse8C4FNE5MBpo/EwlEuYLayub+LJurQwoVtAe2v0
bsBVc1OvOb6Mg0AdmgmY15eGXdOz3ahcuxEq7FtJShCBRWxBpBgrk9A4r48RrRZQIAd2oFoPl073
+HSFlmUgcvdYPzc5l0p3d2IEDg2JAtLu0h+qyM9pZ6r5OizWMptDnT+My5yvcogp2nfPzdzKdWEh
GR7MeTiX7Smp+yGjrAsvoetYHgrY1ZDX+95dMa2683CIoKHcNBs2Hhn0ufNCQHEy2oH2ZstLjcvx
cqliVmd9B+2NlPV9fz0vArpuz+xuGTHborWcoTES0flCfGnu1/mQiFUVhwCackJWClqCtsqBo+eK
2WxsVPTeLcVyWdbd0X05h+DdDJ0bHEjAjnbrCg/KMXQT5yptIhPdRM+nIDDPuxs1AqRzc80+1B3W
VkJWHBqQXtdtUVpo75dhlIBum/P6NAdxnOTQZoPkPBwntITb0emHxodJ4KN0rqNTDs0yYXDzP+x9
yXLduJbtr9QP4AZBAiA5eQM2p5OOesnNhOEu2YEEG5AA+fW1aOeta8m2FFmjGryMHGSkrGQHYO+9
ujy2etaPpbRXEq+YB+Zj1cgLsngo1NIc3cFU19PU8MQHz4iWDNx8x7+/WA2cxtlnrnQTPTiXqvAt
DhX31GnTRmaoL4OxSnyr1a2v1HTRyTVlcrybgEN6M6dpsM3qElViLTCPmkp+FZa68WR9+bhk89OY
rWDpatCGei2adGqKg9e2+U6p8ELltN31nauuSajOqgkOgWCPfV1PIXqr/t4ak9azuA2LC+NiE64Z
aWN4daKxBQLMgJNETdjtQDDe9GAznOFMVY0+1GRJX2Ijl0SqePSIegQPG+eKxsxdjlM5RZ3j7zrZ
lfuMlHcmB7hnRG53uXFOTZk9ratWid9pAtpANCffTiKaJxXe2nxqUuFme1Y7acCLJ08MwAcMzsqu
oBJkSLu8x1DxHkX6ohLg3ifND27wVw9X47Xv1jnQlhFLH3/2E2kDAYYMVQL0UwLENhmE/pL3dD1N
4YOt80tlgLx7AhCyHQ3YQSfySg6CyjoKT95EK8A14IY2bEG0oBeUY5hgrrtx7domDkaaRvXXWWBO
vvZB9vVZ+S00LEQPVJ17vRUX/USLnlx6QX1uebmmk8nAe+VnPgKHCFQUlmBpdX25sPXkrVMbr0qW
kSvr+5CDBwv1aekxZYBfTFoaniRdUB8dvdD5m5yAYBlrP9ZDX+6Zs15Q0BToxrrYBFhGkw7bdBiK
elc3M+Bu3kIgg94btYvkoMawiYF9jlE5DhaFAf8JYiX6fpAubSuuRonLs/V6XIMGoAhuM9S7nLPy
XQ1C+nJY+qqLvs/LfwvFnk2jPw/3P8/6/+9VWODZn/wjzPB/EDxwfec16OCsWv2t/ZYPz4Rp33/p
b8wACn3YFqFXhrwNs8c2lf/ADGjwL+aBgQdc8EN89kyUxqEwD0NoQSHJBbTwH8xgE6XBEgDFAJS4
LlRu/wQ0wJ9/ARpQHKPQw/nUBcsLK9/28580aYQTaKw8WcfSm50yAqDp6HiaNRujorDoN6zu7EcG
p7KbTvPiVlFezXLbnVLnB0ndSkCJZsd0bjrXSds8EOC69LimVbnoMllxKD8wd61p1AAc/lp7gQG7
0zShvOSuNomRHPBfj0YpZpoN33xmXYsVHfq7ZtE8Cfxs6OMpKzBD97mZr1nLsH7tkjVtxGi1PErL
HdSffgVGgcG62AcTC3ZqXjGTM9N5j00DHRJgxsny2FlXzFiLHT4uFLom5uVBEanRx65maI7QR6Px
jv2MZcCVO0WqWDarBNhJQTwSyrsOijBoVyqPeLcKWvVvopeKxJQN6sR6UoIyRrlqkjUogw8a5aGN
Qk8rVJPK97ukNYQ1keG8uwxDpz4FDshy1CbtBnsINFADBtnYKFyhEz6wxc0f5OrlpxJUkY1GKf06
9muvuaoFSOm4wOv+QKTm78bRgyJgmRZ14UMzAMnQpJSN9Va30y5UKTVut8R9BdVg3DkNlHHMuPON
E6DdjhTr58eeCOlGgIqWPMp5ZgFOZmMFstoP8BAd8Ji/6omzs+W2vs5n5n3m7eRN+6YJNvWQmkKR
qKkJh/OSN/TklrMLalJO9BA2VCbQbtpbzFDBlLarbY5uTYcC81QB8WJJhvGmVXbXhxPGhh7CtEtM
1+W7nnbhk3C1w9Mpc7yTP02CRbIMCZ5Fagz9DQ/v/JrIJyxwWUTTLDKbBqQGx0iyFpLHMeNdiBIO
Kc0VpGDDzaqH9QIUeGCTsFTzlDAsvuBI/I4+Na6kWP6c5qk0qHxpzvu+SvMMZCJ4wPyTI7KpSsho
6CMTZP5UQoYKYsJqU+0k6G4V1TPTIgY67POoW0JM4UXnDx8cdGlQcOjJnvOagInPW29Yo1rV+q7O
dXY21eLgGiEr27gNisbEYLzksWkFFCRgm0QYFdO6NqBDpvoGED80iIFv0ZxjDSkWB2vhV5F2B2Zj
kysyRAWUgWvECY6SqAFieBW0ZGOWe6avWTUrknbWAEzorVN+K9wVIMfqdPM5JGN+4jiBDr5LKhkJ
pdsmUfUyNCfFvO44Kr/pd7yhaHrDNvfApjkzsLt18s5LZpxEh557Wzk+NCumyjDGLCUDr9IU6Peb
0nHaY+cRe9l4lcEibh2QMm4PifCDbnw9RDhFZ/G/KFF/LDzPytOrhez/YonaysOf0e0nxEh8+dT+
V4xp/Gf1tLv92o8iheACOJrQ/4RINmBwFYv/KVL4CeO+GyL2QPjfMeV/49r0XzAgMwDbvoABHFXk
5xoFIBxAtHBho/UASf+TGsV+KVE8ZC7cuB4VMF05Pm7u5xKlO+Lm6COh9QGzMky3JbvN9Kcswyys
k7E9LM7et/cO+LzwcL1ruruwvHa9PM0KN+EQF6Gv2nnom0jYR8Hw0PZPXvfEl8fCPDrrVdHfTLpP
oKABCFjZvcjiJbgVCrLCq9xe+tkdp/f/vFt6UA3+fsmePFuHf1yt/wfXIOXUxXf58yo8jvLbf6m/
wLL8Tz7Bd37lx+/9WIaE/cujzAc/SL83JCBL/r0O8aPAA7Ma+g56JpwEDq7290rk7F8M0vrAD0Cu
BOLnlYgfoYGCip+DFMFqDP+RhH/T5/9Hvw8eA8acEB4d+MKh8OAOmJyfF+KgjHLXTWnZ+FV20Nkn
O3QyChEXEmkF4bkPYQZU9sV3OOTH8YUP/nt6hz/fBd8vTqkL2yGQUDyKs5kLfmrUHJeEjWu8LFId
xG6Tm/nzAVKsIW4rkR/H3pFeNBihT02Rz7dkgmCmnEq6l44ZT2Pg1UWsmnqE2pxhiBxB8V9g2C5i
+BXez0uTJ0VR9M4F3q6bdLBXTOgzspuSNvaLMUTZJHOg+2lGJ0vzget3g+OCkQwqKEiapXS/lnQ2
NgaNPhe7cp7BjZLSVSnkwR3w6WG5zLIivG2WpvwIlh7IeE5qqE5HbO0n4UF9DR3MJ+K0pQQvr6cS
DWmDeh72bI0H11d/LZryc8BNyP5/ZcBRv+0u18Uq+vOevJ8/yc+fhq/PqsL2Kz+2o4d4D4B0bhBs
lm+Ue/ffu5E6qBc4/R0sw+++mf+MLgFM4Nhs8NhwbBX/O0f6N93pY3uDCnUFGNTAgd3nH5WF55tR
wCyHuoR1CBrWFdsdPt8PhNhprUeHbhSeuaYqgOXEJ3D/ADJtwuCS9n0e7GCvQY+owBHpSzI31H/3
0wv7DetK8aQ/nQk/bgPHCgohY2Bffbyjn7flhviO4dLgNoayqOPMWhYeFSDkDKpik30s19XtN7+I
fD/1wrXRBF3kklai5sth6vrsGlFDPjtmOV5dzIp8PIl6AAnhLDA74BdZm9+8cc/bOfWfc0yg98JE
SbfTBPcNs+32TD8dJVW1hrQVCm6UYoaOw2uXfZn5+koJp7uYc5enus6Ku1HrKiVTJY6NE0A63UMw
mM/AHWBX6v3IL7JgeOOUo/Dv/nJruDcHZz0cpnipz29tcvDqKKxIKTe0AYgnMAoteZXawpt3o15v
q7X0ju3ojslKKD2UKx8SSSdocF9/Sehefr0RgYKDIhRwjILPb6Q2fb/QvmApW0NSQ6Setd+Wgcgb
3hOzy/oA51S2rhBerUsWv37tl2tq+z4oWQhS2Ly2OPOfX3vIypUG0CKlKHYreK7ZgsEqp8rZ1XNg
qyjoeA2Wo5+m5PUL/+71C46nRRXGvkKmwPMrjxPE8iboPMzxuZc2xKJlIujvDmNQbcOFaYaj0wYG
lWZid2ZaKEZO29yiVMCs9MbNbBd7vkzReAJKCTgEDdjkL5apWIMBuh7HTd2OaGdX+qQaEvDdfR4p
B0xMkutWVaehcpcpXoWVnzq6Ui8WsCV9euNefv0kqPiOiz0DfQeOsBfb3DABV0A9hmnQs6WA0mDs
d2hksnM+1TnmeSGzDyVUE3FuOnlVsmx5nGH9eZi5swPO7fSROy/dB8xmBMrTkoP3IcWhX3X27vU7
/XXdfj8XKfQmMCSF35vpn/Y2JEg8Lx0TpmQpNubb8XncCwtRwpCfXZnJKzYxdr9ADn94/cq/Lh4P
9cCDg9JxmWBo1p8vHgUAZh76sQQr5Tg7CrgBLce0DcCGdM6Hshndd3SS6191WNiDVUFxYZktd3Xg
6x/ZHn/slrZG8fnawR0EUN14LoelOvh+rz+9hgliF8cuAK77clOc1r0V2KoKx9ql9uR61zZhuwCi
MNn1ukBUcwznfpygYLABsIKAbkx374Ec7Qmd30GrmCCOj5MdBuqqA9Q7DfPOcxZ6SSAahYHAbaze
Q1buQ4XiSxnG9WIxT7zxhn/ZEWiOUWOwOynAOvpyEgLRK3hJ63nHuNaHeTLTAXY1GZvClMncK28H
PgH67tatvth5JoeA2vmtM3o7+Z5tS9yEzyl6dKR+bf/w/DPjSM43f8G0c4Hig6CCEhvCcKeiZ9B1
j20j2f71x/7Nx0Rx9XxM/eh80Ta8uKI3DbajSzjtLIPE3PFg6Ky1ZA+uIyGq6EvwKN3Y2UuI9ICq
ddw5LRzaIsCL/m2rmq+ja+XTvIo+WgBgPnUKuI4/84uCLkrGRTM2B+7IfI4KCN0Z+AKdRcIj/pfX
n4O+bFkwnWAKQWeE2kvRm70obkAM2RLUGUSRI1RmycAcncJbNr5nJO8vFJ3hhAunAmhY3h06KHHg
YlP+vRm724UNIB2LfIpk5oo7hrKX8pKbqAegep3V3ibpEP4b9eC7ZOz5twY2jDNvO/uE4O5Wrn/e
RqGuyaIHswv6ofwLprgKYKmZrvkil9sCA/bBxYY5QiDU3PnEfAlbFUKoDWJszHtRppAcQE6QrZiF
A6GvXeVBOEy8BkKLbF3ercqyiK2tva6sfvQxERxh6TgTr6r8yPgosWCO5ytL1/qNHujXRbxtI4Df
CA0U0Ai/eDBXQ0hQtXTeZZOzQOtBJliDZ3WNTm45Zh6r3ljDv14PiAj6OIbYMEGZ96J+AGL3eJVx
u3Otbd97mnxF01GOST+Yz9BU6PqN4vmb67EAZniOOrCNxS+uN3QzjKX1ZGAT5OwxgLruG1mtf8F5
D3eX6fkbBy7d1u7zlRJy4QEkEg4CiRC3+nyl+HXVBrmTL9DEwNw3edDLR71qEE1a9068zP4VKVB3
+onMKTM+RSM8tbCFh8qhN/DF5A+eZk6stRVv1KVfdx3ujEMCCu+/BzPBi11noEAmY5nZXQidzD5b
QvqUZwVQeSmmK6uDMG0AcH3TeoY+zG3HH0FHfyxFv7t8wDg6Oex+7P0Xh5fqG1a4o1p2K6Qijw7p
6EceQtHDmkCnetReYon+Goy8O0EX4b/x8PR55gB6fYY1ABpiY5kAG7xceEGgW49jat4hXGEE/jWF
/GFgXR/LflkhK1nHh3Bu/Rud+8eyCNlxcPz52lt4UMdV4EEWNnUZiUQl9b5EEN/j62fiL28HeQgC
xiqPUTS6+Ov5shFyKk3j9N5OoBU4DKxyr1WuikvItfr3hntfAtP0dwV21Q5OEuf+9av/2rJwDLFA
oQNAOxhVX/a75dir1QtHb1eVg0vuiJrUo3G80FxVI3ZVIgcFUjW3ooNzvB47WOtyNRwoLeoSOo5R
/+PWHzcEKAsxa0x4eKoXDXgOTYDT1C3DOWFYBZMRFHMAXvTZwnX+waf6ciItO77+Gn7zEYAqCTT8
Lsc64S+gpWZlmUUIBtvV+Qi8tApn+pfmfN0vjfAhNzTNFz9s6UFDYLZfFHH/po//uEc2JOH56QFK
E+lCrhvCdYZYxRfLwBZGuMUsxE5nHtinWoOli+sS0c7HBWEZp0E5cPIu5dQXSY0/cglNrII4UNN5
TGAeabfFmzXqjb27YR+/3NdmN8NMtH2W76DcT/UPljVXU3fyd1kNicCm35p5HPoT1PuQXUGpEwQc
LNuCFwOaX4nG25fzCBkdjNziaFtnprGe3WA5hFSt4a6tF0wP3kwcP4Gnn9+XpalKCGCnNduPxm1g
US0ItHivf+BfTwGODDlgHwGOlsDh7MX7HVQjaUc18JB6BHS5oSXQElb9pq6bYeCOsjaHlaHwRg3Z
cAhmTKkWqk2/ZhAILYte9N6U+XhNW/wm+EPf6xIPSQLVG3f661KEUhIoL0T0IaeIZHl+HvhKaFk2
eOEE4A9krQs/6sl5B3o4PANvlIegp8tn3qn9Itxy9/pr+qVoosFBgyYcyoF6Ifjl+cXZUBRZXZb+
LjQeuavbfL4RRehc1hTDgzNk/dXr1/vePj0rmrjgxv47CISBOWCTGvzcXgFgGAUtPH9XQKP2GR4t
u4fCbIVdjTmXmUeYSjPGzQE1NYiDPHTS2tbq6EocRD7RzZVa/Trh8AtdQCfb7QHE9iRtJdCQJl+D
94XfgYBbRvRXS6nfaDGo98vmgCMLrJED3wEK/8vCWhROBddg6exarPArbwjDB9p64yZeyp8ai5lX
WlI0cQYhwGW48Aw++EUnne18oEdeNe96UeftGz3rZu14sWc9FD38BWLK3VTqz1/qAMhEdau37rIh
l2NiUPcW2Mmz7rEULFPvLCscqLkX2hVQPc1Cpc00iEu9ev5J8wzyNEKgi43GqRrOIRj4DEZsspgL
04czdEZDOfPLzjXF/+bGQzTbSEIC7AFW7fmNYyW4rZjJsqOBhZO0DxvTpvUkwpvWF9mHVvca3gMq
W8CH3hTQtKLUfJxGJAlspdqDaJjA/R+XY0vBEvu5f5ggzUOv7Wwd90gnflv4DGr/15fxb07vjZFA
OJmPwyUAVff8xk2n/WKhdN2VvcM2JT3Vn3gdXFPp5bct7Brw8AbkIxtGcguX4PgQKLgTjGPbq0pj
Y//z29lGU5hwYKrx8Cqf3472Zkwd6Pl3wjfLLs+8Gd57W56U4OM5G0XXwEjonwJlwpMiGspAujZn
/MPRd5f8Rwzan0vb9vDP9zgSOrE7wK3iDfGXFX2RCukuo0WHU6q99DIEkThNZ+4IK7INhnAvvLwe
dhrqzstcDNOjra1MJjbO6QoTLIzQw3oD1l1C6jjLN9r235xAmICQ6heEHFXuO1/w8wnkQnDow0uw
7oZsJuysAF9HocjK7obYoVAgYcrCf0cWovfQcBpnF0A6CcVzmKMBkhDWqF1hfUXPgOuBJWdcdCIJ
ssBZYlJD1nhCUpGH+Be/110Cm0ShdnIt0WaWmFreetW/dhFeyP2tmwQ4spHZzz980Jnaq+qZ7to2
rKKycAeMoSKA3j8nm5Z/XM+eiz4Cau8Hgndy4w2VOEAPjDQXicL++jp0f/PlcaTDFw/ecuMmX6xD
ga9XTJgMYKJv1iN8Bu1Vq/E14INAKgbbXH0a9um4DV2WZnbRQJRG5yZobLsr+tk5aL2J+RFO5mMy
gTAEORXeAHH9wGUMOTVCF6Q3kQefz240NkX1sXf7nUK81+dS2eqDbHzx9Poz/ebM38xleBqEdIKQ
fzlODMghIPUgwp2LDXZd0No7iyGHXLyV9afZHyEPq/sO/ptyAbGRhd/K3HzGh+iSdVyKO+3U7hsd
w29vCQMW9AFgg4Bbv5g8K4S5uTX4ll0OoOhyEGN3iZQGCJI4hDnuTBFPJOX0PkRVusK5sCQWTRzC
qqhIVzzKNbwSfzOKf9z025d9vucB0wVbmKMDHB8f6PlCnEcPkhrqZzu1cPFuqZoyAVGkzujp5xRW
H/LIRr85vP5tfrPeAPlirYEXA3OAluL5VWtezVMTYHYo+pztAXy6B91Kf1+Njd3TAvaNEDfxvkTG
ykU3OuIvg3SQgs9rFYmWq30d6OFMZFi3sEC1F1CaiysSmhpudgoLexuG4x6ZIDQlFZHHte2yBwWJ
1wMKzeVIVji/X38g+h00+Pk9QnqCxhV1BcwatvZL1L2Wg7uVRCcdy34IY8+uYk00tP8PVeguNiFz
B4GTBiORJziEEVXhTW54tEiQQULIgpEzkrArwNTeeKZ7auEPyhO3rZY1tePsuFeL48Fl4zgz9ICW
SpvOoCP2a7sMYzxXLoKn6lY88LpY3meQp4B6aesntYmM86mY476DhyQhPUx/cCRJdO+V1yNSJMM2
qSON/nhC78bMTT0huSVaCh82bVEw+5G3wdhFa11SoJp1Jk/eCCY8nWFHgU+pqZs4ED1ZYQuyJEza
gSs0BIJJCQ+9Y658V5IBGjMvu8WrK724qob62zCVyCIjSNTA5Drn+XyBmLIuO7jzaGCrd/UImaZP
JnguW1rfAsgZ/ipd14TRgodLGkSOyQT0gAlieI1WBICN/RUr5spBQA/SnWJlyYjEPAPtc9T7vKdx
ZYnErOAt5GLKdP8+y1gnYuQ2IHdoJUZVkcqcsI0nuC2vqmZBblTWimk4jLyfoRmBFm/nBVWNmJDc
Z6kzD0gDGBfinKgCx5bWsDaIBDLH3kmKvnGyvdG6o3uvHuUdXh6Ow6HeXlRW5zCZcb+GzUwJ/2sD
lTSEnm+tyBcbGwsSxzmUU2jXMbLyF2dN14uhLXCkpw0t6aly6nZH/AH7hfbl2VsbqSAtRXQKRRE/
MeXVR8yP9I1x/ResDRdwN7BtI74xNrMX/ZbDhnUMMDEieqTTRyQH5qe24k4qg/Iqn0x7hNrpHmk1
JdDUfLhoLFwrix+SPUiRMM0RCgUcqBy/vf5yXk5PP+4KPU4gBLgJCJOfDTNdj9O/X3PEKy6N+SZr
iwihyR9u5glJAzyXavf69X7pXXDCYVJDgYU6zcFVX8yKXT0XrRhmP4WwNITxLatPg1PID8E8w6wL
Tf9tCO/S1To10MesDYIenGLexixa2gixYRy0RVWsTwK6xjseutU9b7rRxJ0vzk4z4Yzo6xUi2Bkm
IoR5UOet1cT4dovPDjg0ht9V3EBeHLRfL75kyCzv3ElmaUenVaSK+UNw7GUvZBwMemKRWIrilCGm
ZdxD4LPe91h/SDqAwS/cGU7N2ebBaPa1satK6IyhNhayVB/KsTJI4fCbI5yGtYdgoNH5lNc1+u65
LeEv64OhVUnpdPppaNkFyeD93me+4cWpH0ck65W1KmBCbQIYU5U7CRWtnd++L8RqcPDpsWv3AO8C
GKE7p0QSncn1mKrKZgjZnGa1HvNAtvomzDI4cSpIhE/bfB0mrjNQjkTEXM3Hep2bz11Xld2ukm69
phkmic/+1LfyYEcEgyUiHNA4SjjhxkiUFHkYFWxZQ0QDKIrWGtAYrJn4XgDthq84IKR+AAgzfC6G
Fgk23ZQXGKeKhjandm1bWIRn0HpJ0Hj8SgZeh43glBBlVPNqPjFnadwds1UFsStwP4RIiI1ggtKl
zY+ILM9tLEDbIuAJcvgReUShhGEGGv4ywvvnsM7LMjAH2pWyPfkSDvZzNTSTB9H32u2NY7Kz6+Jo
h8533d61e5cpBLlteVawUM+ZZF9wAAU3nIfI39IwSW9BESQE31jBd+803gG4WH+PcKeWHDK1Ypbw
EKXFIw6g9tpA6Ghjj9cjZNDI+a6SonbcD0GJXCHouP0qRioM3DkoRbBtZe24PrTEDCZdJZc3RGnY
56Gbns9w3mhIjuF1j5UR7XiQtuJVlCmfDGk2EWHTEUotd4efhmHECwDD0VSxVd77Q1Neoc/3i5MN
8nnv0yFv70vi9k26WqR4PSDudRpvEBPazvsertUhXVRBvtYVZtdjzlEzkZA5MpGKrO0fSa7DeQdp
ZksgX3OHcQe0XMILOjOgZLoshwt4DxeVyoUJH/N8XUAgoUb486JShKa/8WA2pkhDXNrHsAK6dGkD
vITEz2po5zgCfvYNBn0dlQML9L6rKjNfzjO06TGcgdMAVC9HDlZFyqDawbEu71qUWUS6teWS8Gau
25uRaoHKHyDkKHYsddsEq7FOXDP5+blFmn2VZqst7xAeXDLEigaZvUTO4trdk7UTJsL/784xx3Lw
IXFFNNRC9rblwYy8mskHPWbrprpcFz/TKTZ4g6f2Oiv3q1vLYk8F4uUMAP3mW807GJAc4xRbRt4s
QKbgz/cHJOSFNqYlmbzYLbfsQRdIJ0tJ0NUIwwQgu15j6XWITDNsKSNWyGGXk37xdyIYIKQaadAd
GpL1ONQxtWDIM+FH47JRxA3NbFKU/nCJDzmCZ68ne5xqQniUBWV4P7SgkW9woMxL0mpq8wQBTKBi
DFjQB2ncAdUrGMckzycYG2aKunnuKK+biOVoZXdwVWRrsi4FHM5LzgyiKvuxk7GETJ/HJVvCe2QR
MXpqm4Xf67E0X/kwKRxvakY0QIj/v8y4Q94OvHUNwodq5DMwb0Rk0zp8YG4nedzNsu3Tedycx4RK
hXidLId2XsODY46OW01TasxQPtVmCr4hjcZ7YvXQ9ggw3TK9HA5ZwEUvW2TNTo0JeJojoxUt8zSP
MISWHqzcnt9UnzPlGJ2unhqfBOjeYQ/xhlmB55F1TeacsGAvoaovEJOV6/qmwIqBD4e1nb71Czzo
DmIXdIzWrWH3q3xrL/qwll8qGpAm1aHiFaQOHPFHju70yTCkruHYXKkB2zaM4lywqvhImhoqHncq
cU4oXqBbAbE+6LTnQh6GMfcRPionbHUg2SZM8lnDDMRloG8Ro6Af13HIdDzOta7OYV+NXaqBF7iP
ITLA/sLb5e1FgwHLTUc0SU9kYaSPoXVaL40Zx2+eN4yAm9c5QDSZD9vykZBVogkui0Hc5TwkWcI5
N+7eWmz9vUVHPKfI58kfp6FreBSAtUOUU57ZI6mQBX2sp17dj8ABaOQJ3SxnWxLkuzZQc9U7SaiZ
EaG5NnXS+xpNWuCMLuK6FtQZDiwNmYRzIYYIGJKGH3AIbIE8E8WTuiZ9fii14xZRlk+BkyBgDQu4
GOHo9ga3aU8E3WnMkcmMd9+und4j2JOZSHSO+1D7aizvYZ9EKZ+kCYeTgm9DH1r0pujY9PTQhbK7
AP2c3y419mi6iIre1EUj3s+IRbH72nGW6byo0d77HiKl0hHJfeu1RuCRiOnqw4RVjwxHbMFWQWI8
i4VNqS+Nn+h6KND7VWqAJKp3oMyoqM5OhfAbgxpduu+KacqGyFvD0rvAOkAgi+JS35nZz9YYRjET
RFDhyQGHvqV+Sq2HvE1wB1btLMw434oqwHtBRh4gSuDD3RgRw9YyrgqK/wrXqjsiZMterPNsJoSO
4/RC5EWOKqjREbjQNSIGJDJNCfAtnIB9LwaSuqQ2/ZLvqjrI1E7jX3kHObM5jBARSE8DYqhV2ppC
Pi2dJ6sLA9x7OQ6Bj7TE2m1Mg0RjIU6lluh1Ahj++TETK9QfZIJ5JpxahrRUvNarGuJCRMU1novm
By3WxeIrjGpz5U8FvGord5ADIOiFEmQF9ZnD7H/ZdQG42VUO064rgwUAmQXAfMpqi0LYgglBV1AC
8EKigbiD7EjPseBIuXmAftk4Vw1os+JiyifxGdq1ENmtytVFVAxDWwGLyIcGoRG9/lRoVhcRnzxc
DVP++sEnjY/Arjkc5jhQ68gTtppRI1IDproISe/LHUy4q07lSuxX+IqdTz6Vtzl2C+6rh2U/xukC
gAn+vnkvOoXYbUc53m22rO6E9A+CRCCUUEPPpIIFB6EGNTm7LQFejqiBmeAaodMc6hk21J1lCokr
ZSD9pOnnBdFrSxCctI/EukPVSrwbhzb5Ywn0FUE/pp4OBj7k/DzmLSQHLlCtJqadChGsraFqOQKT
sUdEYLn6brVtRxDw3bNvfltYukPPR5zblQy+QmhHJjJ4fQt9y0IQUelcwzkNkY6L7ghpkGiHxzGr
ENHRrrmKi16HJ9RVphPIVJs2+W/KzqxHTmTdor8IiWDmNSHnmj2V/YI8EsEYjAH8+ruyn9rVR7bu
w5GOrLYri4TgG/ZeG+OIQCkPU3M+cGpgGe6rOVgTst2Uk4QzIznQamuUgwN2veeuc+FV8vmhrPum
m5KOg3y3BAbqGBALT6fYySLvHDaZAONt9RYLwWi0TlMfbeNXBp/2fRsMFjAflpbVLo+2oYVFHEzZ
0daBZK0pXKjWA4bCeefqG1ib+ic+qNZatmNUqZEBxDBI/5hpL6j3FmvR4swvGGQv7VQ4ZwRo2XYP
ttbIRy+a/R5ZHwifY7k6oCpCQPCXRVe2lXi2tvZz5dXOPhxvvuca09hHT9ljeGqUCGqeUeV+Lek6
pmSw0BCk0KO2/gF2C5VlC9i3O3lD2Udp1omwTXnY23DfxlDrc6zrIBYUFDxZfc1FHX6o4qgxqRNM
ARg/r+qgAzcDZzp7tCHfBdYSfi4LL4+etG6K/qCzknMo0oWcoeVPQf5qsyrLT75p5OM41U535QRn
DhNKZ3kwUR2XF9dgydw1rAi3JFw6LHflloMgjPNtMneFx4N6526MOR6N9vDOqTpX2d5h0/Aku44K
A/AheMdp6Vv22iqS5k7GE3jcTklTIIdG33RshymgwBiUlXbtypmqXLd+4ZZH0aKQxKK58qqQJkx1
UE5Eu1ZXaIceFGh/DcK9F2pz5wiiHlLewULcY50nCIETPPo6yrb199lqtz+KrIJtXUS1PmeN6PK0
Khihn2y79F86F/rxSXoIxvY0LJk4yUbidmW9km87EO1wKr3R8EmWMChNstbF9s1WpUUfomR+QW8K
02PRBZfQ6nhlm3qKoACgcOpwxjeWtVesgPdGrNBmyjHvfubezOJrqYCQP0DMdE+Zs9Xf3MXQlS5G
RwilxhbgaWPV3c+lp347Y06c2qMvbz7EpVtwfBjIvXpvWVleH2JrbpgZeuvUHiJooDtv6AYvmSFI
WC91M26ASrebLtavvf797WkwSVf7wN2h8emP7Cu7d4I7GjDFpvEg6mIxLmdztNhJldOK7exIFcOu
FB5s82Jwx+PYLkrtR4ky0AiR/zJlr8prN3XlwLrRdS9jFdbB3va0VheriI05dGHle6kXoQAJOLmc
tAppre54nqen3DRRdBhru/kqiqFUR63AAV45e8dnQysR7EEo+z+6xggrT+3Ntd/Fs1df1Qiwljl3
A3C+Ey0LSNcOv8b+Zj+ohcobFlEPUKEtTPQ+HtH6pdGm2VcMNq0CNMOJjOtgWYdmPwwi64/KgoO8
n0DpvJ/zSc9nNkrZXa2DPkgKR/ReKpHBDgchOvrZPieqYR8UUwhmI97C4qBy7oc0ixr5dQox+yaR
6Ps4XRz+jls6/NJ1iN2Ugt3xfkBqVR8nr8Z+CaR0ecfcTr70XWt/564oy72kQoJ+4Wd6O1PKj/Ih
112j0t6fqx+DkAOe5RAn0hpAjALkLts19UIzLM8ZtYWdOk47IpKuZd0mvuiEc8TyMGGapYAL7+TW
ONFdCHS63rXrANdGOTEzgz5kJ5IEjgHhXcSUqY8u5Eqd8DooZioPrNzpwtgOZH0wQemYt4hzQnUZ
RKd4cLL6iSqovGu8yJruZGgFp5g6zrl31ymcqJ7rWD1ZxgEd3c4WXHlHOealsxUDAxfg/npsebWE
H9jyNP0+Ro2IMSO34nHv5kvnPupy9Y9LMUHOtq0sVieeGGB56ECJ5XBiXgIULds5dkqfCTpGriCB
t9bnH2TeUQ4QeaApMSG7yXjt19Tu2txL+vVmtaK8FvjK4ZOHaY+ChOOJRd4J3+8WMRZmCuRW9uw9
DC14UrBjKJOStnA3c/AG4CAwAO2vZgwjK5modC4oj2xzWZe28sB/9AoAtw3GUgB1J7ckcqrgJV6Z
8FciMKhVNL6r1A/1MF59ME3tcdNu8EiN1Vt7TwpzzcJg6/deO4nqIJvqNvVFRQnpaFazgcSZk663
Q+6ngP73ZTQlRcXoeQD0t3blWa9lXF19HcMe1nEzMXBWWfbcD5kVHYBh+efehP2YFlk2f5Eb84VD
x8J/TSc2Ad2jbOOqfR93kxU/uFWIeZ9RdcisHf01b8nIfO5jDOAcTii054adb9rIKaevyStoaJMO
s+YpsiiYz33RZM45XAG4QJC5UW07McjutGy3I9OqOkLkvZh++RyVk49tPcAI93GhlV33o6Hy2c9C
6+2gi1KY3aDL7GtRRByDS007xcoB4X1qRVnxjndMEJxYPTsT6PjcnnCvMDW7Wr5yIfkAyv0mrQYT
apBlxZr0nV6KRwGlqErrbRPfa8FQPgGlvM3Pmc6U3Dd+szSnolI+UR6tW5y3xdx6xGGsLoXXAF4Q
7E3A0W1ieVUmxnG9tMvAa7DKUQ7Ekps1IYEihufN8CCdIuQvqQq9/tMWSDx+HEl+v1sG4AYfW1/T
u04Ia+WhRyPHq8lfpvFhnDZE7+hqxtQ4raXul3A2gnJRRt057OmGH5vKLj8ubVl8decSFp/TFZKA
mSKI5qQK7aA7z4MC4yoHI19ZTY3J6AaADKgr1vdbQy4I833LXy40OhMLvJYkn2ZpXTdlUCUvKtaz
lSrSR6CgdPDRiUcQUsLBLYp7nDrZtQj7UN/ZdU/fnnWz9i4+743PIwtT6P/SeN9iBn75vi6yRkOG
YChycLTKV6CSdPg7eyuhA65MJ5drHC/e9qxLUG2HsMGmApF1y14NztD+yo1pOI+tYA4/u0NPpMAq
WUg2PKLeo7KKzU+ycZ3MWcC6vy+lVUcf+9EpEHoEsr9UTakFRWEHVDmeB0aBQZDPREagEa2Ow6yx
vixDW/2cwwA7/+JFxS/6+rY5ag206sFfVlawTWvcb3Oz2HAAfBE9yJh/dsdHAzQhVM/ngRBbZhBr
fOsZBaAHqFp6as+COqNoWypj34vNjtaUL4U6HDav+9ww6xFUx3n8Ey3c5OxzUxfAMHTBbnCew+pJ
an8dGFNwJWkMzUS9u00x7VMzX/t6cxh3hVLyPlvhYR1isXbQifmN1mRqS0XDDZ8r3LH5Bp5dqbD+
idBmO0dQJL4xG0TGUmVEDvBdCCAMW7DuinZoXsnUKR26plVlT5vUzueiXwKZBugZdbpMg1VCEKnH
hQYfbwe1ljUMF2kP/1Cth1+Muk34HLtq6Q8goqz+xeXlFBAUZY3Nod/CaOGMzFxA9wN7+AswDqe6
lbpwtWIrquU9yQZLD+yiz60UBgh3GN+1OfsZ7680bCONvhzGNlwtmvV3w8o84xKN3VJfNK7b+9Ft
1Tvjahoykl4K2p02XqFZW86xd/qoTEMVUWGuxBkwO9TzkqVeXtJF0tXIpxwOprPTQ7T1O8YY4T2u
fdVdWE8Hw0G6dmMedNyH/YMdrr5PDso609KIrhy/wpCH+b1Gpj+2EqV4pW3rSx14QCsLBAZHKsRm
ZCKi9T3a1DU+Z8hSCyoGa/UP8VxUJO1UFYAW4Y+zd5tZQGJnuLf5xw65dfgITRUXzri1K+zPcFmD
T8wwdb3v3BboVgkUrjvxG0N0WVEwDvsMn9V86SrANO+KzLW3y+iISZ1UVQbxOSzmgsyyyM4YQagh
sgitmPvy4BtjyGzgRNuuc0OJ6mp/ptLGqdpRSdSTc7TW1iGAChd15TzqTtpn6sqRaerm9I+Gqkmc
TO2ECNhFTA0eM/ocvnQDypkHCJymuix+q1+9sgi/oQZ2JNiKUdrHoOrE+8zt8+cZBJoBtWWD4lN9
WaxgrsqxOQ656yd9zzt919ka8dYK5sVORN1M651PtfdpswPeTSaH6ZoOfgtcKg82fkOONQ/eM3Oz
z/HWRZ/CZrlJ5DMmUGlNQ7gysRzWfUk1/K0ta/nNbqf8SzYD+T0RjZOhwQlq9YMR33T2zCTCA4EM
K7dm3G0lCQ3F9A67UA6F3KsDlRi+GUa+0onQTuR1f5uE2qR7dH5/dgoRfupKe/tRqn7sz4P2iYPL
y9ouDjzPOjjmigl5KubRXU6Aykx4bePb9JPBsJH3YnHmdi/5raJjM/f2T4asXvYadkUbfGF3u2Z3
dI8e7MtCTOJQNmUTvWg0SS6NXrjMPwNnJdXOUXnspsJ4CFcL7kT3aeu2uk9KF8t5SjE3eAB+w+p+
KGf2f6yHy69tLJEb+ats0mrxwmOlTNQwh3R7MI6oWI5cDH5MJzJafMfvGSX0GsjwrsjWod81fDnV
gwwD0x42dtJf5gVnBYy9Vt3yH+YyvFJKTmnAO2ffe42yDsAlHQN8vcuy4OTLuf6h4QHK1PJ0M/5Y
23FC4EO4S7Hb+nwmhyiy6evXph7KHWOAMr6XDK6es6YMNDsy9B7gxOL5k9eRBXaXQRGPT0TSKSiM
FW8Ew6TN+1Zzw8KUE5Pe27ewirjwYueippH1vntDnTLa9UC5lkVvV78WfyOVxyDP1Affb4LtWiiI
r1vCfNwjpsPuzQk2DmlmBtn7D7rpYk1X4VjgDlf6KW1N5Fco1Io2WXvcPQ8bJr+Chzgm/E55YXDX
9JCt2KEysE/CqgSSWFe1rVOyu4b3cOp4YOtGMUdVUkfRvh0LJ04LlTlFMkmArwDNSm5h0h7q6Wgp
LgCZAbP5J0NvC/d23bkXq85j/gE4tNaOA7tP/bVw3WNR2+hObVSTYBNb1t/QD3m6Xk0PwI+OM3ez
D+zf2kfUIqMPVqcfy+s0a9dOavTc6liNZfyIbSwgvyQPiIUzY95Pe/5g2BW4hr+T6kXindwWmK6i
sz4RONBsO11vpUk5o7OMtos8xB2zZRt/HoqOl1yyc94xC3DPVmX8NsE46gbJNLj5gwITSYoc5E1z
9FiJLIQhiYYYqAivHQ9YxHTODXI9nLN5macECi+DTiAO6FwM2D6kv94aBCmzQwvAD8FFHVmSqp1S
KFHM5maxdHXS+0rRaQDpfcbtKOqDa21z+HURwfC+4+h77UU5qT0OQuDCQo3uvXT8dkgqcso+rrKL
CAmIPFmyUpjh6/EAkT7o6lAO52jSUF5HXQINgpbXfmfMwLXScrw9TmM512nlKG2ARVXRcSAdpkvs
qq/i44iOmXYKZmu4y4ds+TiAzv6eDb5hn8rSMkzcLAStjL4Y1gVNHlFDUdgXqWsi7zrDAGUTC0/J
3+U4synkQuiHR572ybtSreKzG2Y/+Ekn1IHDitbWp+OoTHTBgIWEJGsL9m3h3LfMpAuYlusipmLP
Vim6jUUd8VhpbvkE9SYHpQokIoNbA3Rvo92299qIXFKi6vUgq+wG6+M/eQYnPFdJ2FalPJu2knd2
qGZ554PL/LmUXt3t5rmyqguVW8XYAjs+qR00owdCY6LiVM/Mb5issUZN5WZM8yhDG51Sy+8JFxcJ
q0fsHjtAdgiqv2N9yJywWTPnV5HDk6TvBon2juSYTB2yYES+4Hr1dhJqYptOCg7z66S3iNtKA3pW
okzWiEGMCCqXngpqwb6bFq54vfjZZVi0ne+HLrC/qGbWgJ1Xs8x/k67ddDNvdBCII27ujwixI/SI
37UjeWnTs4kp3rcZM6WBmUo6zv50sS014x9s8x+5nS1sqkU4HBh8CIjiAd32tLmXNSDwRxLqd4GO
FZzKtq+SZh7lB80zSwGf55+FXfl7yG6AIeusGj78WYjyVnDOywaTHR/cd0D92cEbEUdVr1Uwsy05
tNg/d5XjqLMMCU5Zg9k9V0PFEqUJF+amLO/+IiEJ32rw8eLelJa+J9gO8//f/GyWVFvkle12mH1n
eJx8JGrZ6AmH3J3Yrg4Bb6wFdTjbb3K24F1maR8Ea3CsQ+O6B8wNIByUUwfDqddguFC6R4z26bKR
yBmSRzh2KLLVlRdd/jyY2rwvQsdsD0IVUQEJrzAlRbxGwLyIbMrYZxCWQ6HHiA4aqp77gyQRLiJ6
E85eurGk8fd9ttT6Ia/g+Crfu3m0u02dF2tGHr52o/mgMGe7SbONP1zkTAkD3eYTItjpiUVHv7ej
YsmRtcywlvOBXLpmh7R01HRpXGq+pEA9U6Js3VdZZEGU2iNbONhRTvF1WzYH6jjFttW8MnTGGT54
vkXAmt+WP2ri9Z5zsbr20zRnyF5Y3xbzi8z7eTsKD9kVJ3TWfvGXCMfx0BrrC8oV1OV2Lr2JUbZn
SAvkwWag7ZYEgNRz130uApgWf1Pc/0c3dPvaA2gjN0DEzdb4+/PiMetl+h5i76ys8cAZG+1K7Ehn
h8u/d8dKpCbc5m99XH6eg0799LI6PDT5dh94Ievm2psfjeIz//lB+I8U93Y33khFLg6jf+zhv38s
yczEYXS4HBCh6AdeZvbHWBbj0QPO8q5ldX/suBt2TBj6HGwsIbd+YLLERbSbOI4kGcgxpPX8+VO9
FePyoXg0uEZOiBQHtMjvH2p0dDfZmPQPVqUJK47b6dYpdMVZcijuDE3n2Udx8zcXwu3J++1IA8CA
iQN1Gm5YIM1vpIJBOFI4eSyzBs1QW/UDlWfp9Q9o6ZGT4Hdmg0b3/M7qKnXpvPkT/0zzWEXNdsqD
0D70loif/NIG7tuX1Ep/vij/69OB9+CshanGF/bmBhKIoUu2oOLACftoymaAJlvW3b12qmn+ixD+
Py5Lqj0vQOaGx4A7A8XH79+AZMks3Snn0LZG79s0dB7xHtU67EeQoz+clVqtUy2Bs55e75vWZiIO
Lp7tdLbt/7+/dvgPtI5xv2eHYCp+/yRjMWrj2XI5ZMqAXaR1Z9yk4pg4ia348eef9d/XQuQghBQ2
Mk3Mx2+PZoaTE+oK8tfcUNOYh8hDd83sshNsfVqsgW3v60SW226iGPjLz/6PFhOFfny74ggjce6H
b75eYjChMM7c85Py5Ish3CiNnJlk1miohr3wQ6JM//zbOs7b+x0vPRNtB8sVrgdycH6/tGKSW+Ro
ke2nqaj4BgEcSQ4lu92Pbk1NT77ofJ7ywJ4R/5VkJoyNaI8MsGjxaYnscxN5VCSNPbX/SLpH/8m2
ynIgAhvgeFJSDnDXsAkg/I1aMc2qipZPeWM/XJCRVdbf3CRvryHUQcFOIvJvCBqs+2/0rGO5cBd1
kgYeqfM3+p2NoHRci+85/ptrl/vmcxd1qCzrlTOtDiUE7jJmmtHfDLK8fkkodWemwV1u30+T5X5Z
AMTd/fmy/68PeSs88CvyP7Tev191XvVLXbPmPkJ7DcVhrdS0frBbKyQObFzEcMH8Rmr8n3/ofx5o
Lg23qCOoeQInwtf++09FvmT3HsSfo26n7szkh4hUDAkv1Gi3eO+huXeDbD716y2t2DS3htGEbn5i
Gf03u98/5uR/n7OB7QKy4ny52Uax/7ypgKDKK6Js/PlIDDPyuhZ14LUdBufeL/MtvNOBU6srCZZ5
+cATkYkjDrwiPPf0TniJQ7YYuxhXvJviZIznOwSvt8jcqe3FddaC0c1aDfyJ3Q8c41Y5+A/sV6rt
ELjR0J2Nw3G2a3Npy5Mz6OwuVgg4dsE2MDbWi6N6ApjJ+bqUANblpRClk935GwO2dDDMd3abZ+Aj
KCZzDnsGl7BRGtCtpaClx7pDfD+8+qBk1s/5VtjFY9s3DHSXYd2uelZxcHW93nMfnBEhk/ILO7jL
udWqxJskfrzWmmiMkeMGH0I83llq4to3T0jb5JIwvsQZ0WOEPf7l9nh7FAS8bu2bYQNLPyXx21N2
JQSSeSNQfowHdgZjgPzCHXNPbGa5HUK0cju8f0nn29GM8Um6FoLAKiJxMlNTdbWXyKD56Wxivf/8
yd6+9TiHHTcEw3RDQSCff2MQw+ZJ9tRKxtNWjTIdx1xjTC15WvObU/UvBwgv0jdHIvANvCgARmht
qD/CN++9di2segjGnLgsGXY3AZhoH7O2K3/VrqXXvYspAilXgTrseYoH8zGegEZfJgaE+eM6Y0g5
llPu21/yaKLfhgMfus/M3+QDKEiwiCQ6zN61RJMkPrdWUy3vSevtyHegTF72Wg+9vfcjdhypb2zK
/WGFhXSftczbMbL8c8FbIGAPm53lczJx9cl1WUxeHbPSAF3lr/ml+DipfFlPw0Ae+IdQIP8mrsVz
2esBNIHtXBJh6VlY2iA8N/1rLLLoJ9GxTFFyEQKyy5nKUdg1I9G5cNrqL06di6Mtgiy4UfFR4WLS
ymwC0/EtYbSHaELt7w6E0we9z/qc2urIRqyW6SDXKWAflU/kjpDllH0YWNofA+buVeKvdft9ce25
OaBB6iN0yZqcjd7BkNJ11vRLt3D/9Rab6jtvDSY+dexO9StrGodwYcK63q+LKrKEcsjtP+nSz885
7VN99iZ/fnFbHfBay7I2O7thtvxwOVk54lss8sQ4TNP7yG1iczZsD92ULfXwentZxbsOhalM/MII
sjI8SUB1EFXuL1E5NqNYNa4/G1SU72Cw3/DoZYQc3ZJd0HS7KcvKAme3yUlOHAThNYKb5W5lIFkm
zWAW8p4ivKV75DZVhwArmw5eWEOErvuFuSLLH7oYpD+TlTgRiSVpUdYlQT9uSxR8AO7A5TXKFce/
EhX5MaBh3RJbTM3naGEOvAvr2WGeFejsCy/I7ZbKVhErdWwXcm+dAunNKV+K1fmIeRbHsbON88UT
vTqHs7VFe3R9ET5q1nWcZ1Oho1MF7YgwIMKtfy7FzN6xFjl9ZAfNwdohgGPvgHBtNNeOF5A8LDnU
rZ1F/9uemEuEzVVOOr+SEbJ2F2bsIYYsFZJc1rpSfRuLpiDzIjcw4IRQdZ2UvSDYhc4o3BLObL4G
2fiAUdd5JcyH9WX+5CjE78x1/KpMLVJJhr1V+yu5VcFQv7OROvs70SzqGs2lh32AtIqfW+Ew6MeZ
QtK5abP1kRRVlrwtx2r0yIwcIUy+WU9LG/Zf6f7hdjOZWrkD6uGbV26+c6CMotcJcZwn2vNI7Fu9
WhPgA48R5NEsyPNpasonIzOHlPjeVZdAlKLcE2aC3M6qm/dxUKznBhnBDzQl3TkoIyKk8VAQFqpd
eCnnxuUbBGBS3ZjuTRARgksfu5Gv1a7Rjk0hgd+OH/OWnhuEwKM/aJQ6+GMpvmErXGarkx8Zx079
fT7q5cUWFbHOUP7FHZJOq0/JpOmau1u+jb8PtxBQsgEhHl+LeSh8gszZ2GBi2ZzPjSAdBwsfBsId
AzUud4NsEU+ZyO0l7Sljl31QLgvLK0h1PTvvrHyyqkqup3VhtIWQrXBIL8uZdGDhwaewq/xs5Gr4
m0JoFOecQvFNzgO2f7hriDUye6iXymUSbTXPqPa7V48hWbhrN99/UfMCOt8lEei63dzzO5sSwU3D
Eu3IrltK88kgB2gvUTR7aYMV4LWmJm2SdbWaLW10kS/nuYiqV0h89pIwffEI12IpUyfYtgqYTiCA
eSoYCRjtwJYRjfpclRheAOF36jMmRiw0WZyb7uhUm/6YF+gCgbaF5BM0bBMb7oqKe5t/PvpglFLw
+IOs+NT2YIbgnflLtd9Q/hy2Yqm7fViXHQ47J7azQyMLtaG2dIr1efTqPt5nVeA9NWQWMFEBu/sy
ZIHvpL3d3OQhG1rp5LbLGXc1UBrF/N7xvuuSun0/11uoz8Ibt1cTSMoQd+BOVdC8gk8VgnzkJkiW
ipQRPq5EZ7R4yGfDAr9d9UpsXumS0JgxCk3EEvt7iz9oiZ0KEeRKsmO/B9KnRlpaBegD0Xz4bMqF
46eRY/alrtnVJxOIIo6fKEboOBofj8labB82yF71bvF65x11W1MkJFzZ9hlS2E3PThqTIuGyb9NF
skVkfOVYBDrbHhGL0rHD6squaflYLGxLOceXRb74+VD+6M0mniu77STRaBA4ObCsqSaRPhP+J8Fe
RcMOhxJ0gb9g4asMcl5HbNc+ibLBpT+j52v3rDqD1F5Z9eSVWPSnXktnTvuoQZXOMcW22YNJCN9j
JTTgqWtIqCfZzXaSbbOVOq0jpdIOIbewD5Z2a5pTtgDOsZqx+Rl3iYKD9EaSw4pWRF0iB6f9ieON
pLKp0lxn2aGJQG5TBRGSxHCPhemy9vAXcFdOOMM2Ry23GXbbfY9YwtqMfB3XJMG6+OFpDtzMe68h
RS/oradZPC3OFgUfsoBbL8H7y0sNlBOzrXi+odd9BBhpUWT5i1Ng5sEBPi/HnuqB4JARq9YuRtTG
FRkZfYZ62vKnir3fQzwgAEq5tNMXdy2trNqVuTWHB8Upwd8xgqDjOCcuvCdaqT/Yi2MPvE27PjvP
pBapq6w98UGYNSaeOaS9TBnXj99LdFoN3osus58ju/b2IWkUYYoYSfZIwAgq2AndfRp9RdagbBCz
HUQocXusESAs9K3lzeER1yzPqjx/KTmVb0FvheIiul5wNAMeDuS7jTqsapk+kkaVfffFFi+njK90
L8tafy1pFLcDAUvtzzCPEPn1PJnkSeXor7AstPWUdniLGw6nklmYMSq0UXvw7sKH4Y8kiGLsnHbG
dMs1pOVhGyy22ZwsqwfLM9L80g0D9HpwKnA9H8D1ElIyWUsXHsapDd6NZVHnBwLIOMeqwCU3dbDj
6kO4rWbg9RNvd3NbwucEBtScK4eWgAdv4lsbmxxVa+sHdzqDJZnYEYaHQ7YRRcFCI8LqFy0O0mer
GAvQvHpcN6LTpQY6OJD2mM5q8eq0L+uVPXsQFwXb7db7QRJpFxH9oB3vWCxl2HOfDwz1NztE2zlG
3Adxrt+JurilhSN8/DDrlZiXPPS9hCQOJkSS50wl+apZh9fFuKA7Y3TW7La4W7oDdwpPUO7S8tXl
thLpSHX9FcAVzgNCwWb/0WKpbJJIreJhQ1DH0bMJsqeaRih514zN1BMDtmVf/Dn3f3YcJz6JJIXf
Xpt1dp4ww7Hgwfw8kihmNW5D3JLuluISKVCfaVlzWJNiY2lyXNl+6j3vA+XtHSO87IGHfovQzc3L
Ph45tO4tdvD3Qq+Nf500xfwzEfMWhh8JzJPgTb6k9NZKIyOR0Uw+qo2y7OAUvX9HlbytaVzaHjqc
oo1erXyRNocTEohdAxgmOsm8lDiAV7WRtIaQVu9XC3VvswtZ18QPMqOPSIUjtihZTNltj6UfEFYS
udkU7amqx+1EgZ4RSifbCd8/6AdB6B3qhj16SW2l81JRKOakDBevGgmJf6jmtiNb0LEsNx0cb7wH
KW3Vl5qB5tfNnhzGwFOnvmcB33WCu2Ya71qBTPba1W4VPII8CuZfg5/N875Exj+fm2Lznq1Cef6R
imrg1EfhthAegvaj3lPaxJ+F9JrTIhXIff4VD4/TAPTmSQ0yYgUxOw1xtQwt6n1hWbjbPL8Y8ztF
Vl3xUgVG2oeA02s+m6jK5XtSx+qbHVITFqFKAnof1Yae5L6GFlsdcIfk5lXMuaYdH9ZINmigQf+E
5KUSv1jTpL1U4LGxB3SzKyaWPsGwHoKgzgokhksVsZqVAtslUkyiO4MOlQpCfss8wWftGWlVRfuc
jwMy9hDenUlcw+7qLjfMSz950mufUT/idd8k0gDKS1W/2muu4uEvo7v/zpCo9NGxiCgM3BiKxu/T
nCZXPvKAfDoiVSMudey/aAx8RJQtmO61Wv4G570Nzv49sYEcwp4AjghhBtxx3pvJeEzzXZl1nY7F
WhKD5yqV8CYoXowcpwPbimwiVMa8wpmZ7ql3/+Yb/18/ngEAcDFGR0wq3/y6UxQwYe7ZStjKIF+a
iCYumcZ6/QfjyeFjLIb8VzW2KKdaNdxZrvXrz0OItz//trFhPoKYmwvBfPY2PfkXU47x6Uq2mwCo
U7AZ2uHgYgpDPXZG/jTuoXh0+y1q55saD009tWWX/vkDvB1L3KYg7GcodgRTacd7cwE01YQN5H0F
F4aaHMk1cY5K259ifvW7KJjmzz7v4r9M3sVblN7tpzIKAhcWsK6kzP/9186x5jl9JkHNW+VHNjbq
MptmTBy0qiq1C0wOeRFF10IA16iQfb+Alqj/Mv/5z6WHguf/A08AYeyQr/b7Z4gig1mYb+YoKUPb
ix8AdbvaZppNAgCx267EY1nNi+y8/kdNju0jSJVxOPz58v8zOP73/U9RBdQEdAF7WHLU7TdXAi5L
0wqBTLxY/dWjj8oov+1em+1H73dmfkG24pCWyzjFv3nkxl8Olbg6VMCaxvuxGER1XxHeZT2VTUwA
qRl1hQlYBWF+zb2w3E6UAOu8m+MRAsyst2qfZTpcOLwleiRPBhy4Vr9O+7JDFpNYo6js67ZECGqX
TrbmoD1irk4FMKv6A/YLr31FJx45D1ExYbzwZUYcNzNgDfgiAE91qsLJeEkZMAU5TO3/cXcmPXIb
W77/Kg+9p8F5AF73IklmZZVK8+wNIcsS53nmp+9flG/7FplEEnJvHt7mwoKuHRnBiBMnzvkPjp5B
IYdxeJokvZBHCMNG+ZnG+6z4fa/mf0IdlTssNIEPuhXCYR8ovys8d1BNyV6k+RQYB1Xyq8akpdBY
RkDG0NDGMSxts+QyINrZSkeYZcg6exPImHNQ2otn1Gr8KQEI8mhk5fTQl/iOlmTXr1GTN+7SSvTO
+zl2S7kqL7e3gXK1D2iE0YCzUb60qLKh/Lbejd1SFaGEDt3ZaW10nkaYZjgt48ssfermHF0AOxhg
RoKjrN1Qc5bC7y0yo1cN9TLOSIFW6KcJh4rmHlgbJkigd5T6pA8UPf6EW91+sqHNh5c5oGDkj4VU
f7WweQDtOU3Gl6o3bJPc1ao/4xKWJQ9TAgI4Qyi3Poe5vAQXXYVacOprFSVYzCcBZ6CTAeIlD2Zy
w5Cyn5/FQQVusE8H6wV0jbF4oPph6G9HLZmqM8bvS/ve7sywvift7GTaN2WknyG6j9KpkxL7MUX/
UPfopBqf1XppMoC+9dRQLO+D4mulWNhjzJ3e89JFwKM5lwnlE+yxkQaAuE3pyVW6DtdTbAi75M1M
omo98Pyh4Y3w9JL485Q0/WtTbQoqiEXdvNOTSuZCBZ4z35sIAZmfegXdrFBKNMBT4DPMj9hWq5/G
odS+tZLRVy/aifKLH0XotQGBVYPoXCy0V0BIt+ByI7VclnMGvCx+NXbNyAMZ280P+qDPhptW4fKu
5WAVbomIiOkl5AbROQ8kqmrCQDvmPdc7cIgTYVQXtjTD6BM6wytjSJzSQ6aBijn6kI3PV1gCD47h
nJ5bw+6/VVmo49OB5MrDpGDJ6PVR0p77aU5MlyyOKUR9ZIJgGtHrBCCAnyNu7lg1t8jKx6+HBImb
h1LO2eYGgKLBtcKqHL+jdwp6/8QGQJsZtdUOaR4aYZL2GDY406FH1OIyTBsvuwO/as9vqrSVhZ+s
1X7hSUYiDPQFJFybqtH0Omyd2nyn9GX2AJhJATlum5iT4gvZ3wF6KpVzoKRhdFdIk2K8gAnIpGNE
4uJXCBoEX6C6o4HupLbeIMmAGlXeKMEPPergQ+HmC2BsRLXxoc0mq32YpQYok2QW4ydsjnrrRCVY
7g9usW2qhMAhea8hzG+erM02TU4Uzys5wiQcdS3E8cLJad4uDS4vpDPLfcFG+8U+rhiPPEGIevE9
MLlahwiS0b4fVMbTckl7j37x9xmeC6ZNYfRHZDTjH7dj0lUTl/GQyhZGpYBD0QTcjGdJTpUhEgMb
zjIgzlgNTs6hc27gQX5NcpRlELUashe9MwgD3FFXTp0j3DpxD/qqmuG31JILHsim7o2LhcQs2tGJ
7RbBGAeeA1LOJR8qH9NqKB4jaNHwTWP98+05bNvuYgrMQFVtWi+KLW+iKu+zIOpTVPfCCdkX2AbK
2YIX5ZnWQs01VBFEkykDPvbQEu5uD62Kvufzmx08DsYMuB7R+XfQYtt0Y7GBBhfZB+a5iKHcAF9M
EchtxwIGWSAbvfOqUAf4RMCNgbq2ZgjWQxqT5cvU1UbvqR0q4C5JI8pOLW9siHpar154ZMJtQH5r
+W5mJnvNXChMwPTkEePC73Gis230gJnDWpFeVrHlIJtD/Wk43Z7d1d6nCcDaghohBCnaNm2RiiEI
i3KoYCfPiWdS7/kZJui5KgpEU5DoUnKQp2rblFG4vwgRe1BoZIzkzOvdH6I1iPxQWN+Ns0zVOwix
m7H7HJU6mJdcBHoz4gtOOSK/U8PGVE8JiZXmwQDSel/u4nR29VKGYII6h0Nfx2zyT0Wb6R0IhBjS
AO8xeMhWpEEyWmhWf5LyfvoYqnUc3gMlolgfl5Gb8SqWL7D5ct6setLdp2A4vle8Dv1RdI+Jvu2n
p6UWvn3/dntr/+v/8ufvZYUzVBh1mz/+/2qnLMTMbjiS4VP58ltD9WTlSSb+pb+dKiErATygwQjS
BIOkvz3JcKpERxnkCbhuPHoccrz/sarUfnMIaLz40L/n6SFU5ltkIaP//A9d+w0JNdGnRuDLwl9E
/yWrynXw4fiDXyXNVKj8C1Sos3ladYlRqOaoGyfLwo6sMGmCAh4mZS5a24PR6typEfgVJRleS4Nx
p9TxPTuqOstq+gECuI+w+HsDnO3JoHr9iJPCJy2PYRLkJOsS2B0/cqCKN4PW3OM4BJdKh1fY1gMq
rCmB1pKCH5k66ieVOORWJkXrSbZ+8ng4xYOTX2yn+GyFWUUxB4i52SvvkQm6oBSMYI6EqtaQ8/8x
2q9V2NNb+r0vKQsqnZnDXAg+0Av8S332l7b5/8YH8/nx+a+7H+Wrb/mPdmup+f+gWSY3+c1DMP74
88fKJfPpX/jrAKj6b7xlOADoyoIuIEn/+wDIv3HvKGx8yiscDrby/xwA0/lNNkiLcTrg5Q7wgbPx
rwNgGJjyASTlYQxiwxbQ66e4tI1T//7z/0Gn6k0J7av9z/9Y73+h/UeSwvZH1VyUVp60uZ/VNvpM
i+iBO7orVYIZW/XW2yy1Wk+PFi4ysrefKoQfv5UxQzm4nsQT7vndK4bm2qfKANgSwOGmqgSooHba
tDJcq0GUDnxE9TKGUOrZKDs9PPscb/76jz6f5f5QHHPbZjFZ0PW9xKMuUtSlgEk/6rWXpxNyJHVV
I0cKSP/2UHyzq1k5vBBx3qVYQ8liPZQSggrQaNBBx0DWa+wN6PQ4kB0I0e99Ngp/uhCN5a29DVsI
JIZJUOHbUi2mc+m0OQDpLFcPWLTUtPZssr2pbXCF6xMaSLdnKELi9ruB+wchKsT32bbrGfK+NLMk
QZaglsB5Q0VrCvwGUYsErojmGz0SNxhhjt8ede8TIpIr7hLGvRLydLKxGhsqspgmIyFEVXty6z4u
UGtN2/vbQ4lPtJmgSgJvWhj/cDyfspxnZ8LuFLoPUCrdWiBdgZaBxDEh/L01m3TydBUxOUAhgQ/j
cHoZVK3m3x5/ZwuxcUQ8gCgg0IzrBS7iCJGwjI+LyG3yQi0d3Mn5mJ1xMM42P+QAMg624DLQdCFC
vB6Hx9bkhEkCGAYdpfuqAyEk2Wb7WBVRg3ZBZF9uz2vnE6ogeGUOoY5V4tabw5bQze0Ti7qTrGgX
MwSXNM/m/JFG2pHu6+5QNoVB0lETYN/m2Zfp+N5VNgbm01h/z5rKugvtrHuLq9KRmvXeZtEYCM1j
qEx8sPUiwt10WmhaLCLVDB+TBAXBYPBSLxFuaD/kE9g4dzSq6JMMweARkfDcu72qO8eR8qRCZd40
BHJ58xUtqVASSY0MpHJU6YMTYMRroe5/Dxl9+giN3wYC5WQHn3In/rBDQdtSm+PF62xiQDnNVNpU
1rdEluhUYwDk5rZm8IQbpYcUruFd3zjGuerj5uft6e59WYxVCQGKxZ2qbuJrTuey7zJbB3CjLtSR
egNsYGp4du1IByu7O0lehTxnQMySqa4/rdIiusANqLudSZlDAXB+P5mT8kfVDubLnCrjG6gjDgzQ
SkdK7penSfTRTASQAb7b2mZbQchMQrmiqwo+JLu0aoxBGzRnIQMUHXzLK3AwcQAFfgunK4OisLmN
dy0w3VSRGStsoPw4NRqp4Gb6M1cpLipz9pgFsUpDvTbfa3lJ/y2x/pSA9RyE3auGw9PvYJ1BRRMd
aNKv15uG1wAlht8RaeBqKN18HKzC8RFIoqtS0dpKIgNskZP8nuAxdZZ6+cftRd8JiKRoJEWqjXzF
FQEAli/6HpieuS0dWly+jPQFOMGIBj0C/1AIo1+/0yCioTwviwRRczYTrooF/SGDQjxCSPVZhprk
Ie4S+6EsHRGQdsIU4HjOq2U8JXziWD2705ZBamQjyHUXXROgPtZgqyddmcf35tg390FumJfaGqof
VjVmr5sB8cbbS7tzbDHvQ5pUQ+8FRsdmP9Obl9tCQsQmNPrc7XXJROA6gu+Oa/Ld7aF2pootGXmx
I5DmpNHrqVZVNxQyor8uTAH59axrMdqxQ3VKxqg9U4RVAX3BkEQZFVQdEFb/9vA7t/fz4c1N1EDf
XgrLGfBWCyDa4xSn57qdy4PYtN6qT5k6qC9F4H0s/mRsto5szmOFDRSqIRkgMA1C4GfLCjWvBFPm
BzR2jrDRLNq/c6J/jaeJXiBlHVZ1M16FMjSy107lg7VqPadpRw/+IZ9zjL85EWr+txdx/Q2fhrMR
2aJ4RUkQksTmUpPx8JFReOx8Gd8DMIhpeMaW+1ta6cEZHwDlBdo+JWTYPkTMNtIPIuL6Sv3X6Nxu
dPtMHlpPOubPDovUK3Ibi6oTcOmOaDRrp1Q124dexsQzzkbFb4xWe3N7ynuDikciO5eSxxXnSulD
aVaVpEHkDceTrBgzX271xHdQsflpobj/1lr68eCzrq+4p5lCa4H7w00qU0Pe5ElBkiU2WiGNL9XG
cqJ6Zlziaka3p14sSsdom4LiVPtzuFTawSLv7GCH0ykr0A8hH6jipz1b5D4ASJ1jduvnHWXmDm3L
x66C2CUPluLTW5Lvb6/v3lQp9op8UIAnTHFun41n0RlJVBX1asCt6N/BSHqw0IuE82Gaj1mZ1QC2
NIRkqrRTD+L87lSpLvFeIx+lJLseGgR2bgURn3a2xuQFamkoGHTdJHD6FrjT6WhpnxqRm9PKThJU
KFHcQhhzPaA8qCaNRL3xq0pDFSyHwwsUboF+S3P4Y2mZte0iFYYM+qI70Y+osJ03CVY/9xpWfagR
jNZRwrhJMv7aaVRFqDIIZt1Tse/58qcSPVzAZA3g1/Ej58s+O8jCeWFiIBuF0BriEar5mIQachFy
g5bHOGpntAuOHNPXF9Ffv4MODeaRomlC9rpeGisGhASrqfXx3EgZeV4e0jHE4scs44PDtb4J/hoK
Sqkoe+oyScXms0tOIUfjkHR+HlrOSx2ZrbshqLovt/f13ubC7FDTRJlIPEPWE1K46aLZLDvfaZQc
vRUnOyM2pnyUe7P3JrlIfi01/de0MJ00iVOU+bceL10Q1VYs150/NVlxxthgQqVOg0ehocX563Mz
SY7oD/FWZTOv51ZrYTEnPR8LtkTtV7JVXBZoKWiN94jCzV19vj3e3uYwKbhRXqZM5GzNTVthhFFC
JPDrZhjPvWV0l0rIFtJFPvL73QtHZH0muCqT/aFuIq8+yVRPoghH2VLARo2l+FDSn36d6aEqxBWR
y0FYHEmhKTjSINgY7v31BTEPhU2MSzT1I7EMz0LhUoErm00k5+zctO9bZ0H1JUZgeLaG7gw6sP8Q
z23wfY5Rh4yyxcHYKqT9InUlEpERBJTXCCm1bj6Bk31hZioYDF2KgntdwYXAzKzZPjhJO+kAjzA4
3Sa7gRO1id2B2ga16sAhGlHHe4nb5SO0IQW5WpRnp3DqX8uxpH2L2xkmUTE5l9u7Yiec0qil4GVB
BCJ/3W6LzEhmCpkBsStK0TOLaBj6Q50YoRdL2E4AUYWYcqLr5HyrGsn02r7v2pOtJ/adkxXNx8RY
tE+3f9P1inB58u4WGb3okGzCmF5V9dBZaeUHNqpsVtTbpyixuocFOfbfa3nWPqZqZr/Nm3Z+O1ex
+fX28Ne7V9zdJktC7ZbkYZPkDnqljSCZKHgYFrrqdQohGwbfndr20kNdlvZlydAQVuamODiim1ei
2Lz0Mone4PAEeXlruogpc2DpvcTQjmVeKjzi7riwZO2ursLqpyUt5n1rjuGLyQmqyNcGU32txPL4
8fYCXEcK2NoycZ02ooFf4CbqRlagLGWBjQW8QMvTM5XG+qQkr625nO//yVCEUEfQw7Xt7uMUl2UX
MBTCUt0fjdQgk9Y2MFE5jebBQdv7rvjHk3bTEFAsa3PQxjQ1tESDHQxTtF0Q1BqLzNU6iDhQppfv
CwyTU12j70WG5jRHgWlvU3NdEoFBA8DhVtdxaYJvhcBohCpXGqkvAjOy4dmGyG1pOdq8akBLuaGv
nNpQP/VCOcCcXV+kNBx5bFBvebpMN0cKbmRtdWpW+UlvF6jkDmgTLZGpwkWWy4uSpb+eFsL2N2nm
sNL0JrYP1WFGes3WcYNIcOS7YASLrGY7GRgQIxb7Ig4V4N63t9L1G+NJX8C2RCRFjmTzeQOknwB2
gF8aKC4hyppEL/G6s6jTtahtoqYFBDFN/8GJpVPLNaczLm+6zXUzlFViQ58rETXvgjstM9KXk9aG
58kAjQNky3rAp1UooIR4Qydll74yu2j88/bUdw4sNx3NXkq1tBG24g6trRZOG3al3+iD8sesDPkd
ZKL8jH5ccxAbdjYS9zMdIBpclA6f3MCeX6+yIrZpg0kJZOAfreoUD4jVTieUxdA7a5OlPvisezFR
5Ji8a0SNB0Dy+uC0GT55s40tCjXgwcDfrgtyyr7ph8CQgvkkZ/rwe00srfyYGtBda5hB52lhYGX+
L6+yJqpM9l+gTWdzhvibQcqMuPaJ3XjYZE5DD2zSFYTvamqLtwfb2c1Mlb69gQqVzFW0nvViI/UL
gKf207kzXvZ5jrigORoXNF7fEvxDf5Bi+SAXECdk/bKii6sLUKrGqUVtYj2mYSBxHyN17oMUUt6M
gwFMCr2777dnthOGKeswhniWU+PezCxB1Do2Zigh6H9poO+0FPOKuHUXi3QM1gF/d0omOGR3ix0l
/2D7kv4SIeg+CRGe9RQLzWyQCLbIt7WgRbY8HtwBTagJNuKk3JlRCVDq9nR3PiRZhOhkUmtnB2+n
2w1WifZZhZRtjj9Xh1mPHVnj16wK/pTbQbApB0n99a3K0QQWKFQ4DFnfXDbZAKspR2POr6x4us9T
x37VjUvxrsLQ68vt+e0EBHanonK1sE9Z2/WKalWrVBJsKtpDRepWNaqCRZBLL5TYhrBolsVBxrBz
j+qWowCc18mWkMVbj8e3skDmoxujJlEFf5iDwWN0tnAIw5uxM8vxsVGakoumCyZ/mWfroJa1/wNs
XjWUDNlHmwkbAwqDk8EPQGK5+L0Jsv5RhSOMhkGfP1bAUoHL2OGpL6zyS9Kon399uW2gDAYq+hqJ
ymb0pM8SKAJYZ5JhoEwT2HV0aoHZucOgTg8E/Pzu9oDXDwTR1wQCKIAM/IO9ib9WToXNMDIHY4DU
uuDWlwA1nRRPlqYPRYIH0hD1kzsvmIzAkUg+zYj248Tp4LAs2cOBRfRViOLH0NNFXk7GIRrOzPrr
yxjz9I7eOV5cj93LBic4b7YD/Xx7znuj8EwUhlyg4nkzr0cJMJ2d0xG1Ns1CWwWa4QKpqjnqTRn8
V1bhVlXJeoEU0hGmEb+9T0rmCJhWRT4bPw0XN9L8XmlgOuGrHF5uT+h6KOCfVFC4SMDc6Ns6CpxP
Qpspw7R2wuLryMn4aM+t5Y51bB7UA3eGItvT6dWSacvARNZr52B3S8ltVr06CJcZaVZEX09aEsKu
mUp9Tg4indjv60XkEyF1SDYCzI0+9Xo4o4FGA/RX85rZ/EPKg8E3xrk6Y8RJAyQfpYOFvDr8jCQo
Q+SYlFCIQOvhlHQOtcWaVLouUeTFhVm/SpKiey2PxvBSRunnAeAP2iBBGy2XoWkk/eg4ihE2Ewaa
YhGoHQNwtMBVPa9vWFVZGbGQzh0IsK0bKoGwDwom/XM02AicY2CifYbrgApAiTVSChgomUmKJyWP
TlraIGxwe2+JC+zqB/GkUhCYo/i5vWvGCsViJcvxscS153e7wg8MNGr9Rg2zdzOq6O9BkXQ/MFI6
sjTf+fSkosDQHZg0FAk3gQkxm1bqavpQWRnPD8hio0Yghx1C10j4QPYwD2LPdZmXkI8MFzw9FWwZ
LYX10jvoe/ZTj+kzZTQKJo0CWsbNl4bTi38UbuNI4vO8nIIRnv1MjwfJ2ULPJBdCWfNzkFWqe7fX
fuew8YtAgmh0rgTKc/2LZgUCU0GE9tR5Tu7LGvObSp4dn1PeHQx1nYcLOA3XPJ+Z8jv333osvK+V
JhQK/BrdOT9BHcQfy3R4MQ96cYafFp1wKyn8ZRkR6R+giCNY3R4El51PTnaKL4gj0FlXX2DA5xOP
LA2JAUup78tAQfc+wCYABfXKHxFcP4guO8ddECR1R2hIilx8Pee4zSCypXCVNXgeqAxE9UtFqqWH
1i6kH0qLIpuvS079FqDIhDQoqe2RefvOjAEtiHSHijTluU0pNQliqql453nUxNIHVe6Qjwja5WOB
HsKPsXTQl7i9pXaOs8mTgxoF9RgFCu56yqjOp5ghBIqXSvIYPaShFj3A90gN5NuNunFpBNn1qSjz
NAYeF/RHFfidJefpwQ0CzB55j60WZJQYoATsSEZ/ZknOMp7ccMSazLyrkAfGyNOwmvdZpQZ3tTos
LrKt/+CuJMHQWXCIqdcLoGdJAzKxWbxx7AHx45V+KhVEFTAZGb3ba72TW+kAxGWBGSO2IAK2Xuwp
HKCxV7aOKwQexF5aLZo/svcf7agJTmGSWl9b5J88O5LsS5o5mU6OpRiv5saCmG900YFO6PXH50rT
qDtCKyJb2JY+Z8p8yHXXhocSLh4LsTlhhaM3iEIu2UOB5Sdi6M1wR236aCmuUy4qU5R7ucjpokHR
Wa9EipyLMTkTzknYYFwwwhoecCHVD7Cy16eJFEjAjsXugsi0iWHxTGsb4yzD41gh2BLW6l1SR7qX
aLWOrwQB5CBqXgdohiNlhWJL2wXPtPW0pKgF7YwBOk6zae4VwbT4mtbGJ750db69mXaHolFGoQ/K
AZneeqgx620Jk2vT4zJWXLu3OTe4DKF1YB2Fxd1lJPsgIEFXIK9cD7WETSwpUWB4qOg8Tn0SnmMt
0/wBiqhbxciU3J7Z3q4UJDeL5xZqeVvmjaxK42IqvO5UrGQ+AAhGDgFEtdupbfKuWlAPzRUtuCtN
5Hduj7w7UYtal9Dn4/W+WdOFbmqhDSNrGmPBPFQY/07oNrwEjp5d6JccdWN2x6MfI8OwE8QS8ffP
qmuKjYBXSB3MQ0lovFjmmH9wQoN3XRYU92ZcHTH6roMthTVx2EH1wCHaCnYi0ILTSMp4I3o70JaE
heJsNI/jkuvn0EnNk9QjWGcj3XzfwUQ8//ry0vikzEW8p0ayOY7dVOVamrG8ajWjtBMY2h2QppCi
PLY2yxQe9cfF51qnqlDFZRM+HGx30DebfVvNY6qHQ2N6aZA0LzN62O+l1tTIHbvA09rOOodmeJQf
7w7KUw6eA1K2lCzW3xRvW6rCdml6IC71BydEdyqCXOpXaJtfZmmAUFZ16sHK7n1Yi2clb3ZefrBD
14MqU6I59VgYXotefeP2eCydWzAp+kmJBvMnxOh8QFsvTgHHxAXqiY0Vffj1jwsAUGA8eQle9be7
aB6XLlINTw46lAMmbUCWFQfOSlo6r++7o5fR3tmhDsWrTAha8KpeT9mZ7CzLKS16kqrN3+U8Uc6g
PcuvCsh6DQpwmf5xe4I7AZeylxCvoEYAw3JzWNNMRsOxx/FrbNH466M5PuM21fpITH6/PdLO1CgV
aNTbKftwkWz2bdKliCSVi+VVwKyRePkGZTT24zjJ3aQ2j7r3O6OBuQZxTVYCaOtJvuBZECpTLEMW
NGA9udeoY2mUJKxeU7w6xVSqRer+IOm4Ho8IBEUGnL6oGzibFBeBvSg3pTj0pxnjPhyMIfEjmOPm
SYISBoI8B0nAEyNmHQZM0Dp0eMntecpsxaHRp7AR/uGx0BSz+h0hNPs7vrj523wc5FdYZ+q/55gF
vImiJLyPKxw77wILXqucx+MjrQiZRkMhfEgC+zMJLO/d219bfM3tz+N1gyQNolc2X2KzkTWJnngR
BZ6pZuaFk1m56pyN97dH2Vt1TopO7OciJ99fj9KWwwQXYw68OBmRTm5LdDJz60NuOe09LigHO/g6
CNKS44JBYMRSwAyJX/NsT2n0/sgcW2Hl1g6uCrQced0Sz4ywmM6RYeETEBVHONLrA0pJiLyBrywc
MbbICl1L2iQyl9DX5QyLqyWP3CQN9TNpxi+3a0jtyJpJUUDCiULben7l4CyKXbW8i7NoeuhCyzrp
Ji7hWMojWTDK9YuldI5ulp35IXqiEH4gRwhA8HrQZIomum5mDMzOANsi5z2QVat/n3ddd9A/3huK
3iKcUtYSkMhmqDq3hT2fGlFQV7SfVWDWxcmEK8BR0Kf07vbW3DugBjc04/AS5B82J4CXn4mFWhH7
eIyVPypzaF6P49Jn7kCP6k7OtYqLWp8jd7LV5rvcF6XfFqizIs8LKbvruGqcUe8/ziFmXzX4Gv/2
D3zKODdH1KAYAoiWU4pU5+YHllmmBSEizRgiz+g8NgqaqLFaSa+T2JATFwF4VCimXH2zjGr1KoAZ
/rLFjOuurpECx2xufu2gyQu+AkzqhOwPPk4F2iCqFBVfVQNCPpJyGr3MWpoOgstGfAaICa87Qjtk
CErpNMA2J7HSQfXkQRf5vVy8Lys5u8d6LxI0KfyULSBAUd52KD1XKirpaXcncalCTujtVxnaTLh5
0Wi9vZpXkYhYB5eQXiCddP53kyAJjFiBraKOh5oV3YdF2qLpjNDUmxSZx3dYvebnXx+Q48IFQONK
FHbW5yboCqTIJ0l3KcHrFzVqtYeqVyfPyoryvhqio/18dXjgujEM+FyKZybxdj2eVS+9buDH5+qx
cHmGrgI8ATzCMtqTd3tqV08l0fATo0BHQKNjq/lA0islgwF2fRgxyju1VIl+YsVsoNHRYfqYpjKq
r9LoFaXTHgy9M0sHHSuiLb9BKE6sZynxGGvzqtbdSULED5pW5iFoDadF7/t3t2d5ld0yAuePMiAS
Q6i3idvm+W3SJUhTNRAuzHhcfCmoLSoUweRVuYWHio10ITZI5btIRR0G39sjYPl1IZjxLbwseEiw
ZYGWr8ePGBHcUML4UHq8NpD7GFnPIblUloloTkX/PPY4R0F7jpVR+YCa+vwytar6EqbB6N5eDDHY
KhaJHwOoB0olhQ3a2usfU4GCUKwQ9kuoOliXoFPkFW3R/vohFbxY27KR5KP1uIl4ch0NamCVuguW
fzgjTVlhXtkDBKwGx8Po9+hpuDsr3mqCxcme2hJxZwgiyOH2uouJnIqMeVg89miXH6zdVVoi1o5H
gwC5ERG3qacy5sBERpzgibnBn1pJ0qXFZvFHStNEcgHL629m2bYOCM47AQ/4LS98KgvwwrZeHgnJ
n4IxuebGyBl8adUiR5PBrOTzotdK4ndac1Qb2h+Rw0Jtj2L2FmbXqPWATYLwlRyW8ZTrZerLYZ2d
cm0BoZ4E3cG6Xn89jWuRtxhFZMD629YmzqWYExeMp/aqhLSg3d3TbjQO4vj112MUeowgVRzyri2R
BhWVMKI8DRlqCdPXamMnvtY486ux6jOAm7OEj30pt8YBjvB6MUm6sNzVOQkEIHNzFHgFcaZ7joIO
nfDSB01y0eXR9hGjll8YWOEdTPM6pjOeToUGnT0u7ifPkWfRjq577lStA2i60wtft6bivkc+BOv3
iQwpoGZaGnZ7KnOUPm6Hlp1Ax9BCwUh8SvB6m9gyh7o0gqPWXENNkeftcFHHb1T1m9bKvRlM8ilU
cFVDqGb0jByNVcmUtHcyflsH4ef6ckEWBXFOi+4TZ3UbcbsBzJOZEOQkZUj9oK5RnVI6CyGv+Sir
3vu87CvK8mR3CDhsgnsbh7hNBKhGhH1neFalTW6jzNIFcw08P1s8MW8v8u54BmsrGMfiYbqO322m
KSOYUbYTG8sPpZwFxK/6seerwpBt54Pn795SAhzhZBpgkq7cmHpzNHkuIOKQ2nJ/UuQk82Ykfv1e
UY+a83thQPC2KX3DBAXrsJ5ajNO1qRUM1Vhh7zskdp5W2EcIq70FBLtAAZGUluqwmPCz8xGOcxgF
NbaqIxzfU4Cl/SnS58BtguQPa7CUg9i2F3UAIIGvokHEIoqf82w4DG/xaLEUiK1tW5NhJQpWaoUE
2xPvpxZmt9sqxZGLzXXGQxmPuXEKoIrQlVoPik4zzV+r07GOxdbuJCVO/2aap/4iW8jG0o6bmje2
VOef9FSqHqZUnr7c3qV7QQjiMCkG9yXsbbEqz2aNmsvspGDA3DnGOzuTe0jx6CnfKZLjfOC9W/GY
KRwPcebx7e2R9z4vtVoSHK5LRLg2n1eb2qI00bB2sWGrz63e1ac4LpEyCrvu1GO54t0e74llv06o
AOPo0A/opHCL2ZtEtsgMOTXlkAPZOmN0UsPChC0Z9vafo83D11Px7MYvSAqQIjK10JBPcx4Xr+Rp
KL8oQYExio70oH7SpkIJ/XKqLB5VMcrKp6kvh+HkRNmICjjIvM9tbCo/M4rOnVvUat5eQPxjMibX
RUWVxDSTH5rVTd9ScyoavOYxZD0ZydIXGMcM1QG8YWeLCW4QmDbiAmnXZl93ZUT/eoEgXk/wg6LU
NE+ak3W+kAtDzL/HcsIxaxfNSXTsuuIIN3T9piYhojyvG2j1cLi2x9jRWqcy8FdG9kWOv84a3gKn
3Gzk72OGCLLbI575vlMApeJEkbIcuGSoH2plxth36WL9C36nIW3yqKnRSu364I0R93VwUilvTydc
X0i8QXPh7hvSeoF7FOXjUUKyE1ppDYN5ehI34GmwPiSofOKTgqAo0lf65CnOnL0fJ0y0eJDP/u1d
ujeUQccYVAI9P3A366G0rK8qhQPJvgF2yaejVaO0C7dG1h3UZ3cCnuAG/T3U5kIsdBHt8MVwDaPH
hkytsi+LeBqdeAVG2QlE63TBjn45357h7rCGBYGMtzMSapvF1PUQOZWYGdq1ORQnXW91wZzsMRGS
q7764jix5Ad6Yx+Mu7OydE8pdAlJbgoSm3FxAyqmiN/jyo2WY+Ab16B27foxUOXvt2e4OxKiWTxl
iN7EmvU3zPKy7aY55cUcWQWA4Mk6O3rdqNj3mfXvt8fauYq5Gf891ibLmNBKLMKeXDlqM/n9gBbO
7wjNmwexc3dG6ENRUyFpxGBzPSMdCfExUyuUPZSwBsVdO+/6Ui0e4jI44krtDYWdJb0t2AiwLza7
Mi4dMw1AFLpapUPQaqA7ANVJL2qfRwel8p2dSF5BI4QWHs/ELeh0yLEhU6OA18zcAHpCy+Is2ci0
oxwa3qVJrbybp9z4+usfDGyb2Bg0tXgDr5cyxk3GKgc+WDbn7MV4gMargpq/PcreKvK8JqGA6sVH
23wwyqe9iU2JEHRo1K9hU/yocP55Z9bpP9jrTIUkBfEpKlybz6VZAwDVYdLcMhril6VRc4uoYVh5
yxJIB99rb1Kk01DpiMW8XzZjVUIxInNGzY3UsfMMGdhd11PULOf5iMQr/lObXEElmUbWRYP3Tb9m
/ZWiWRmNGjdJV2mT6YwnWXRndcEvIx2p5QnOLkxrVolNvx6lKgwb06OZe6Vr/iDrq31EWJcz7tGz
O5hDcLm9KXYnJWqj5O3i2bmZlCk5s15h8ufGlEofCzwlIzfAb0v2bo+zd65g8P89jviOz3JKceOo
msQ42ghPCy3b6qTqdQ/6x1mQxHCyh4yzfVA73EknefjwjKa1wKd76j08GxRWC3LROPq5WgvR9BQE
bfx5iOfuXEeW9TLr7LI6eEXvLSfvE6o9iL6Twm8SK1w226SX2fqNURX33VJ9K0JZPXjV7Q/CJhHs
Fsj/m1trxqNlVM2WCk8+dA9OnQDVV9PJ/fUvJghmMmUz6lZXbS6ci/K4UzUXIFP8iPIMat5Z3HjF
jGuQFNgvRif4eXvI64lRaVEp7oB/NJETEmnrs++VKJ1aYbCkuRnvA88xKvOdMmj2h9ujXD9vRD0H
HWHImaLEsomDLXKiUQTRFhaJld1hvLe8UJPYfoWnXeUijV6fSnQn3KJMjkS8rw8BIyOSSUGZYAVz
bD0/1CKqEVg5H84u8jeapMWfATX3L8qubu41PSh8YwLUfHu614eAQpKoPAoMLUQssejPFpXqZptF
HD7oV6N4yhg2PDpL8nSj+1Jwi57/yXDAOWEIPdXN1sMpcWii2iOGK4XXnRM7bsAF6k14ZWHzc4QX
25sd0dKBqofjOadhPVyHlUljLhzxdOhhWwHL88wojdBGjtOPaZ9LB/XcvS0qoongRZKIbJHRMa46
MjIbGgVBM3TpaI4XObL1gxbs3kYBj0Fh6qlwsy2BJQ1ieFAQQZo4bfyKh+94h1x34srLiKN7XNse
1LkjQ+OdqdFFQlAElwp26BYNDIzS6SBk8+WkcHyRqVnkOwNR5vb+uL6wwX7x9ATljMsnU1x/ML22
zLzLGKXPZ4C2VhGdYt1sXyP4lf7yY4Y8R5RQ+Heppm57cSOFqMHMOehqghmwpKFdbkd4bzhLVbqK
XvTuZIRH1OSdDWnSphfdKrbIVQOwqJdYrwouOgwWvuIxYD/Q1Co+SxLOE3aQpwf5jwgZ66RE8GVB
WtCjose5RfHi5UDTdpnRArPn8Y2ejDhadiBBUYYJ3ayuRlfKscaawih/Z0fqkWjj9deEHEHuINOj
gcJq/DdpZ7LsttFE6SdCBOZhC4LkHTTYkmzZ2iDk4cc8o4ACnr6/0qJbBBFEXHeE7Y3CShaqKiuH
k+dsopUS2VA9WDyg+aiffvPdWO+QOBPVeW2WRBw8rrvGVNGCDXUZv97kNdW8Sl2sKFL5XdEjhLDY
7/p1ca9kqcb18Sm9n4CAgcZGAoEResqn0DTcHtNa80wkY5cqSmckbiDGlujzmeU5QJXlNRll8c6R
cCDJ1GEwWJPv7Mnvf3n8G+7vI3bpVqlXCu6YLfAAFI3mWitcOHDxymc9M9pzkq3pgb/etaLeWgJO
wj97E5iRjXNGS7+KZlOMTxlRLsgKan+P13J/K1SgwiiNKu6xKvP2c1pjL7WipohmDZS7rWydns1x
Sl4yd16qEK3c4WAD95aFD0MsgIGhe/R3Yg8QJQMniNbO6j+NRuG+n1p/OIie95blgQkBv2IqfsvN
x6tyD37bNa3ByxX2UyqhACjXBtk9XVbhaCRH9u7fBb7gT/bU7/npLV8aespMptSRt2jvS/BQXyFm
XZ4yp0E8d/W/jUEaHFy6uyUyUkzvSwHoKNfdzYjocS3aKoHtVZq9HU65CE6z7fVPtkKeG1lzBNu/
u+TYYySAKpQPa+gdnZqX1usw5hMnRUtRqelbGj8W8AZ+5Rg9PpQb1QzwMcqWpdoIHBJmpzeRoMQ9
NhD5VtHQT0twsmeZ/MFZkh+9VUxQ16FiSNMNGZulQoSoawPru57lJlTKhZ6/G9fU/G1Fq+hdueRQ
4hZlRR1JTvSV7br6DusHv7+qmq8k9cOT4fbLr1SwJyjbrA6l7aY/CPR2vxw+iwYMLyzd0tvDUbfQ
PEuuU5RV0n036544OxPJjj8M2sGhuDuH6sNhBkCGYhnd4hCE9Cw5k3qj0L18c2a//j7H1XKt8zEF
Nd8N+XSyy+yI+W7PqkKIAUrj37shQHSDiSktiSKhZiznYJUt8w+OFsYw5lyqUdOB6ZtH8nF7X5Vi
CQPIsDcC9tt4rhXd87hztTIqHXjI+txcogECTuqE9RGQe9cUDR+wZnAJkt/dbuC8DouXgBCIRhBh
iJ053anI5jhKqXy/1R+zgTDqQfAORkAVnm5NQXQ527OPgOo4V/7Vo6sWTUiAnjX0MC9WUMW/P75q
9++pMghs0WYEAUqILfpCk5TaTKArkSGTvA8NuwmUGmz5InqteYds+fCqSTTQjbxo/smC3jx7et4c
vKg7BwgrQD+YW6PxsCVwCSrQg02NeBZcDF7UZxZKV9JuQwcqjA9BHHShW9n1gdGdXcV1EhNSVufh
26JbhmpkWBEB8QgOw+wcQ0X0ZTW8gdYLSInHX3nXFPUpSIeZ7yAuu93Vria5XGZMJb2eXIehTC6T
b4oPg9OXb3c2IHYUq6gad7pr0sM+ONlWrWFq6oKwiVf/okGodGrq/qjccRfiEv0oLjtgvUqvbjvI
lVS5ginFBUQwVRDpSeFcW7jKT84UBH+7TifPE+KsT71CLEAqdZQW7X1UgNmKqotUgsLE5qMSESF3
nJQR0pllOAkN5tYW5WyjjcVBYWfnrQVmCvBBdQhwAhsPvnp5ioCuKKPVmnQmyPr2cxnDVNXEff1k
oF17fXxe9u4DhVOiPxdoC6WX26VZgiKJW8gyKhKzfak8pzs3rVlf4P1ZT4WBDHie5t2B61GLuMlY
1Hb+ZHTz6GZLtU49LJqRjC3EhkVVLp8Z6navTV14SBxZ6SUoPHQGpW0Wfz5e8K5tyllgL3j7gU3e
Ltg35DKiaka6Ikfrda31MSQyBDE5WOmpr8V3tAWNFyHdI+De3iGicqzocGFsBW9yazhY6trXsqyM
9HFFGJHc97dcp4CAuzqChe6aIlr78Uwq2qZbU1S2yrrV65KRAuPXtULxupk8BpaFHh9UKfYsIdvL
6AjjR1BAbBbFR5M203pFBLYuOyGUqJ1nWZfnXHr95e0bRy7G2DvBHojEzc2oqQvmro67gSK0fl6q
vO/CoKw+dV2vXa2WiWUeSY0mQC9/e2x57+WiFkm/BfOeks29/Z7ATiEonB083aoZkRnk1qXr9eHZ
R9zyJHq5pKGX+V8n9Ev70FSt9Ika20GoundTaZYzYYVb4NXerH+Js0LVTYpotPPgWZgpXH12nZ66
sv5u+PBl08o5onW7S6G4qAppoogByUO3Xak2MyskqBdsZox/SnsQv8L74x8U1PauJEMpUBepOgYz
n7efd6ySRaYDynE91DIfa5v9RLcqvvBafvNip11P3ei1HxYXOouDj7r3sCjZB+bmAEt6WxTzXE/Q
GPVVGdmT2bcne8zmsxyK5Mlxiv4r6lj+dz9A7zzs/Wo5oa6pHykz7Dl8NYEPDgN6D6KSzeJF0aWQ
jyKbxyN3In0GG5KKPJp1qjd5bR8N/O/dWPWCEr0DqKayf2svK10jGTXsOblTnvwlWCOjc/NLGvTl
wY3dWxrjPyT9VIe4thtTeY80ZtZYhD1BZoZB47uM8sfDU+nWy3keVvvgHN0vDf+qSDzpmlFd3Lby
Xbs3VsRQCxTG5k9JP4iXUSfQLEHxvDmgA4JBSUb5Inoj23ikVCRfqJoWUZW34jrrXHag8tOl6if7
4ITekwYouAf/0I1Wz/TW7wVDbVMMrohYtUz+aQ7FhM6uyCCegrl+/bzQ1PtnlqU8DYHIaIo74tep
qd3QhK3jUs1zc+AN7/0QP0bxpOISmb7cUtWVuubZ41rgh7Ws/NLUzlycSmewn9yZclUYV+3wWyKQ
Fz4IGnbtUmGBadgHa7Bt8wozqfpxyosIHtS/paZlZ6AH3jvhUAon216iSjjW58eef+9EMc1BlUCR
AN6B7dGwtuyqa4rIno2SWcG5QM9z1t8vFnoa/8EUrxpceXgB8qTbe7nOIuEvZZt70I0Xx89Wbkzn
ImTSH+lP3d9LxNDxd+rFVuD+jcsZhnR0hI2p2TabcCqYdR+7dIkQ5NafwJuZz29fmnq1QNgACwW6
ebu0PnOFWZcdt6V2PqZ+35x4y+uLP6brgaW9lZEocDoUWPPuvVrqzPK1mZWVbqa4iRhbWLsqCWWW
DZ/Hcq4PQHT376OCiBA1M5BBVrndNNtcEs1rPBRJja67TJ42fOz83jyARO6dQmAviu5fzbJvG/SG
2VDjr9o8gtp0Cql8uGenoNUl8Dnnx1u1t6CfTamf8lN1sc7ssU5HTPlNYXwsxji/QuA9/YerTB5F
IxI8PxPrmxhc8hQaCeI3kIYV8jWoR/993EMt6kwy/sujI3lqx8O+/M7ZUDIjin0Fv8V1vl1aMtSV
znOfRXTR/oljSjfVanloYDB/tjDT8/Yv+YNjG0gpST/0MrfmYlip/AZyE3gAuuEypK78hRmpt+me
qfIl+YQqhBHt06zYHsA+MCs77bAiqnbqAQrHzanr2/ybTDX5AXjpUUdi5ywyl0BdgUiUm7athcHA
52PRUmdR9idGwJyTm6ZwKueHtCN7pnjwKCxQz+T127gpIfRW0v7IIt3K2jCJUWaZEmPEF1M4enzs
9x5ZVcdkoopYhWh3kzFZacG0N043KudYD5EuMf42Ys2uwzhT7Colemg+4gRRKgP9msCadIIBpbzW
oq5Pc+WK749/z97SFSxB55iSWm1bTzaz5rOj9Rmk7Fr20VjL+D1OD44iPTnCP+48qx4tUrqVtCoZ
Ed1ciwHxK7da2yxCK6UMLa/rL0UrwFqnWT9BUWTE56YI1qe3LpDXB3AAcCOYB2A0u70dqUkbz9cL
hq76LDibUvQoveMQnDzLD1LU+3tvMVoMPIzZdzrBW40HIP1eqxdZFlVyLsNs6KYzgDW0Whqm+gMD
bt3HS7t3oaD3VGWVYh+L3OZpTAqDEhsh1F+hivtKrbc6MzeoXR9buT8hUCd55EpcDlrMW0iHKCR6
3Ny8SI6zFVVd3sGVNSCxg/jLQaV/b0HMspKYwVl1T9o+15DN1YaWRETsGqA3JpVnyvzR4wWp23xb
E8ICVWH0PziFnObbEwHnKG3BKZVRDSXVr3of5BfXgXeqJze8FvxvoZdo9a9Dt/hvPyA84lQXiYZU
y2mTpjB57skA5diIFxgplzEQl8Ealn/rNUctoi6Wg7O/cyCJhtR0g+qgMHRwu1JEl+LBGbEX99UC
hKopT5UukufA7JarWzLTe7CB91ec5IFIj/6roVhiNjW+sh3hF6qIkIe8i68tQ7uQnK7mKc5654Vm
lf1iZSI/CFr2jDKjig8js4dkTB3gnyKJqbCIzKWUEZPz9dkshHf2BjSuDFdo71wzaX7N0DY7CCx2
bgXg4P9nVH36n4zqZg9GAgAEnVA3PjXd6r/ShJpP/Vgmnx6f1931EaZD8s/NuBtKHouyn6eW84o4
7vKXYczIZviZVl8yc9GioeIo1Y335ukx8kAGEbny1KKheN1spQ2pUCPTUkaFw5QKXbclknCSvxCD
BtT3HP/tbgZ7hGiICahEfrOLrVgDRLNqGeXe0p0IdcazDQPlafZy7+AN3nEApHY/iADpe/EW3e5d
HGvD1IhWRgO9m9cVvoVzH1sMGeV5bhhPcOFo19jQ6/eNNccHtndcHO091Q2jDENRZHNuClPmogvW
mfdu/jygpPRRdnb+5fGJ2Tmc6CgzeQw/E7HGthxC1GTUaLjOkUgtRa8osivPexsV2dId5CU7h5Nh
P3qWyrFBQ7AJZ4KsKJYmwHv6Nd35vphWKpJ6/VI59PvKNh9+16qpPDC6sz5IDyjhKT9q8ODebuCi
ayulmWyO3EAGYVqXegTX+vCUe/MQPv6Uaj9uHwsmuRkTZ0Cd8gtMC7emXGeIjWBm3J8TmX3TAMKd
bEakPlHFq6Kcwv9BZWnXHqhNkDiAj6h+3NpbQFy0c088ZC+O/1KVMnuflknLvLFMqr+6QFQHBu8P
JAukN6t42kiatx2nwU+7WRrrFBk9GilJN42v2SDHg5doxwrMcwpgpCiBoMi4XVaaroVldpqIOLCM
NgODeEGfqD5wyjsfj6INo4xAcTiV24LROlmDMHhVoym1ZouIep6u8ZwUX7VeZK+r0ccHVYCdZakx
KcUUQX2Kd/Z2WY0zNxlNXREFja1fW2/SzunxkP39HSNspREBLbmys0Uqr75ZdIG7imh0huyXpB/j
F61fMjzzbFBOFt4vUJv0Bzu29y1hoCBMgcxJpZa3S8syTRCvOAJMU+X/Be9veUpyKZ/SBdrtfJJH
1Df3d5oMjLqjIulkPGAL1RyCjpmvtprQgaoQykmz7qW3OTBUb49gvDu7Rn8FZBP1NkYxt9PDi8iD
dRhrjnw9dS9dbhnXIiUleew5dhbELQYOpridWdPmyK9OrvW+wYJkXJa/mHk/nnO7QV0wPSJXvbcE
XgS8NQP1wGTsrc+gWZV6Y94Qi/h6/9EedOdLUFWryXBiF6QHy/oxNn7rEbH2Y5cgSsYFb15P6Lam
DNE8GYksbSa4wGsF0V8z3wvhtSC9WumyPImkWqarQ0wD+8+SOTBI1blOCtvqThnGKBP/Pa6aM5yK
YGx+m+dl+Vvzh+zLktrT38StAUC9Dia0p4USsxWWs2mt0eMNur9WzABSYIAqQ3FmbFEiE4MNhZVk
Y5Ql1GvCVFbNbwVto4QxOd8KIVlnCCuYD+7VPfUBITnVIYYKIGjlyG8erwCPO1RpO0YTA15fZbxq
sB5PzmqcWyGW8ZqJ2b3YSmP30s8Mn7tLbP1P8/rWDdcitYMDF3Z/z6HdJndUEA441rd63TJNymGm
wwD3+JC9DmTK5yUp0a+aivG1yLzk4L3Zs0dPGtQIrXHOrLqcPwXONlLvhZGPBF+VY54quHHPQcfs
bQp2MhToZx28CfeXnTI3euRkJTiYuwd1mGirlA1xZeZlHViHnhtYF0fR8p4V5Srp2NJzx1XfrgoB
UGDagDGjqc6Da4ME7oWWVH9wYu8vuqIlUqSGPNjEI5vgYFp7o0mQl40S08/O1N36X+24K0KdO/hm
dIgyRYzKMDiN4C2GIF8As5dBR/iPvFjorNX8rfIQYyUkl09u3CS/P76Me0uDpgL6JfguFTP67Qds
4V5jkom4uLWlf+ohJc9Ds27gL7Pc8u+321KBCMeP4j0lm1tbg9YKDgxkVctgp6+8fvGZ4lPxftKW
+khlasfJcCCIVZV2E4HCZl29lDWeICF504X+pMnAC2G7a8IWENJztzjyZJKmnx8vUC3g1kVDZkJs
DB017wLA8tsFxkYng1FXLlp2ArBiln6uilkoMQH/8wJj2HMbT95lWCbjj8eW1d+8tQxzM7gigH40
fTcnVAZJsK4l2yg6iqqwrUE9gv+f/b8e29k7LkTHcHWpkTTI8m5X6JeeJ6DoIu1YqRBX9BHDsvVb
9GJbefAx9xwWREPY4W0lN92YooGwzNoSQ23G5QtzWOUubQ59Qe73r24xT38+XtnO3hFKwhOjoj0L
/ODtylZZZGjFquS0dgx0QkFoiixou3BaV+NpGdEjTlMRhJO1HhGt7ZxVFXiRdnDtWfEm5AOdYZhV
XxBHJGvBnKRVIk2QgRWwzFH7gxZhHUqvldfHC97Zyhurm+9rlcmyrjOFBgvyH2QKy+XVSBJ5agNx
ROiyv0BVflaUoRyb22/LorVOX3BqUk+yi7TdBShLQ01D8AajmT6/+oVxpG+h/tLNlVBNBciKFfG2
s8VJenEjIeIwYAEsdAiikz75EM/r2/HYPKl0IlVERYawpSQt5axDIJvxzAXJH2OZe5/K1YsvvSXM
o7HTH5OD2xVR36PYTQCFIKL6zD894RAXxOvYgJBxB7/66KSleJ6S2AY6nDUfDCm1f8alHyNz8IYX
+KCbT9ZcjOsJ51B8Wh0Hzz6WroPAhvtPktrxiUhj+B+9VqqvpbMgDZeIo27j3q1iko4UjcY3Il+b
SmiczGtTtrycZroqgimowcsecGUDyCiCx7k5J6Jez/T1tYOH9P7MUWLGJeq4Yzof2zM3u6MzFp4H
jZXeZkvY+UX7q17r3RxSsM9+MdbFN54F4z7JgeH7e0U5Rid7oySKEsQWxTBNFpCRheLvuLjuZR27
4JXsvgzXKY7f7CIxpeb4IHWmi7QlrHZHPXalxGfli1Yzw+tNbaT1s/vR0ZpuCIvBOqIt2l2cyhMB
hwCO2dKQ61rXQ9kieFZHZ46yLHAvFTIaYWb2xtNj/3R/dFgcfVWYe4CUc3g2pz0WZm7DgxRVo2df
RnMt/i202v+IYO9wbieG/ZyRQVBdL44g+vcvD5bxVDTnKJ5QO7m1bCVW17kBd3ppV3kKChm/aype
ujSeITmoi7b//HipuwYRW6J1TcULyOqtQULXbgkyFSv7XvfqMcIXlk3enKpempc0Axz82J56y24d
iQ+XKB0smhQqg9182sQ2EHpp8ccVMugvWW/NL4EBA8+C8lMEP1P5uQHMcW2mdg3ttf/+Zuu2p+rp
Fj+ADskmkU3MshP0BMn/XJu+cpJRtA2tyseHBf14KpjvuDBiVr/PMzGeDbM7Qq3tHOKbH7B9b+dO
M6rZG6Oxo4lHewQMyVhN7wZHHg063T9CBBW0rvi9AFrpPt/urDQKL6iCWkToXQ8RdJD2Sfchbn38
RfcWhLfjQlJJhCt2e2Dn2XHbqRNR59KyjxcczRILlODz4M0CGhQhqKLTmiBcUWTrtwvK+MPWsIWI
9ALJ1Niwi7Ce4Slsl0o/pdohi9Te0hglJHBgZcR8m7BsqnvZOq0uIqdI6idfw5GmY7O+b0Fqnh5/
RWPnGqqaG9wc9AERpdqeC0t1QXtTgPljZJnoix52WCya9xctrWAN0QJ2LqguL/V1MRnzP6dw73z0
RepUdNoEDEOgJQxxpsLcfC6W2H3nNVmeQkHgLEe0z7vfRSk4QsJnUSNXf/5TLEDfjWpQOYrIzMb+
SUzQU8k+/ZIlZXDgnHYKJ8SJSIVBMAAmkFL1rSk5+UnQGXwWvWmHSz80iNRplHTbPm/PXZ9+zpmX
uiKbI7m7un/yg3V8YWSrP9ifne3hdxBEUG8jIdi+Pd3CGK6AqC5qRBmgspqtTghxm3sitbWYV0y8
Nyc7vHMuH5hsgNB121VNUYNrqzyZI5lm4tnzJ+qV00TRzYm1g7XteGQGB8Cf4y7IG7ftDr1qAOUt
8xTVroUSATNiz2te5RFSI2PEaCEQmVGfnro1XSOryo6QlzuniTo31Thsq6xuc/KFyyht1vh0W7JE
f/FL668K8Z3fp/7wku04RNI5QJDcMirBWzh2B0VLrWcxNM51a53FWLRf1rjLDkgBdtcD0JwiM/pJ
dIRvj6zTlXZKbjpFsEitL/k6z+e0zAyKplp7sHM7YQq1GqgwmHcB5L2NwTovqCs6MFPkuGn1m1iH
+qWMA+uTYRZmOLVIU9WZIcNqtN9elQLkTSmFupQB1C7YuABP40SBOJ+iquyMiJEbYt2uyc9LOloH
AcOuD1BsfvTigPPg+W8/KOTG8C05dP76MeguulEl16rOm7Ms0s9j4xS/TI45vsMXVdHkrkUoAr+5
CnKjg6+95wMIqxkwZ1YZrOTGFxnC9zu/KeeoWWDHC8t1oN+kG6X8mtY2gOl0gSr98bOwk0iAhmZ+
mClKervW5m7Yi+mWa05TN+jGjI7/ZCFM5Xqv/oLMjkSB7KTF8EU9Nrp3TdTG0giHbpXE+fZ7L4wS
CtMRfG/yp7B0pfbJWpr8l8dW9q4JkbU6QIRiTJLfWvFyK3PsHhU8a0yccxxPTbguRfdBms3RhPnu
V+Tc8IxQOALYcGsqSJZcoOw1RSgcQ6BoxIzYZmJqznBB/jvKavqt1O2jEsDe+nivQFJwYnzerluj
dmU4wm2aOYKYQ3IoxdBEunDND6J0jh7kvQVS6NY5narLsO3blf0am3O64HKMKfWfXWfMsk8dDNLO
b5ZUr1TSwJbrmHN51BnauxOgTykL4NJ4PTYx5rwutj1CtBC1Ovz0CUF81E6DuIjMmM9gCo8YOo7s
beL32Iil1ebYy9oxj/RuSs9l1zcXfQn8SzJZR6xie7vooCyvOuUge7fkFYpPaBJLM0UaGLavSO6h
kC1iW5xRBc8OuiRHtjbH1JKM/xcmMAAgKOZ5XpzgpV6ohzVLeoTR3zVFsZjWMiRVtBBvD2cyWh0M
kQAArLZyfhvFmJ3SqdLPIGLfPsNHhxfEBm03lVNvSxLFFGhzY3I2G60PrrDb+VezBwUQcD0uj13K
nuOCDweBRIV9o7FwuyoeIL92zGmKGKSyjXPN95zUFMKRV947hGQDnHbomQBfb1xXWmSU2m2foNR2
s19trXTpKjj5S+vZyQCL8Hp0v/e2Swm3MgtJ7srA0+3CfETiIaxJAMwSoV10V9iXrkaPLZbCPKh8
7JpS+AYEW3cGRejsJrW5xgS6+lKfC0RDv3AwBDUBJz8wtbddoHNpkVAkJXPcfMY+9k00gLMpCuJp
eK7J7T5r2qFawe6CwJK7PKN0fbdgJRi6Vj+FRihqmKK45m6FAJY7iSbMmrY4eNP2/DAos/9ra7NP
o9VYfu4BYIBtoLwyyuS/epr0v48lg52annpRzmjZfzj19OtgWQBeTr1TBYk/ZWNl3o6dyHFRlDaa
fyujZ4IrGf34ICrY/Y4/xnDVYDNwm1szTlnmop459Ew45/mzUSb2S5oMQ3/VCzCmj2/yrjHmsBRW
Q2GQN89KD8SrSZaWnGAa7Di0Wid9WcZeI9Uz8PLhf7AGIAB+SjiKkOS+XZoBgZU+FfkPGErzwY1n
1EGk9ZKUh9xde+vi2yGrA+ZJjQTcWoqN3DM0ZuzADpVJpK9x/4wkyG/p1GgHsOO91IDcgxSSLB0R
n0344a5d79YZX7BF6uqrJmEW8BqzUMzX2XkaRz2spVaeVll+ffwx9yoZyDTCQg1/i1Ie3VyCxA20
oprJsuDRXl/dGZHvxlmaay4mGN6F5lzLypa/dO2U/QF/UvzaQ464nmDrLs5N2gxXN0+sb3osKvdd
6ab1v8Kalv89/pG7+6B6A/hwqEK2hxn+8TY3At6/QJ+dz3k6g64tteSfYMqP1Ev2Hgt6NKAsAEyq
XsTtljs1g6mdx6NUxwEEtfiHizssMPybYB9Q9Toaqt5bmoK2EOmCTAByemtvrI2Mp0TytBcLbGK1
m3+1FQd6M/r/JQlkopAWmso9oby8NcXVTWlVsjS3y5FkQAaq/wql9uSeshY5kf/gE9RT4UMHxHjX
Nv1qlMAgUxiEfkYeP0FCMD7VZmadEDZMz4+Px96egYJTeReoFfCmtwubJi9N7Jkq8aQa+ImJhrWs
bepoVVIgrB1M5bfHBvc2jcomVQPgWiQMG3832d3oW1kuYC+zteekNCGErqd05ZKO8cEjtffsQj0H
ywGFA5Wa3C6OZN5rFhtbzWRPn4rCHbWIdHDyDvZrx47quDI6xggjPanNu+SZw1JXkNVGzmylz061
dOcy7qo/H3+5XStgAoDhkGfddVqZ6KkmhIepRVbD0FymJjWfk8ycg+v/n53NWaeCAzKRJzACmiXD
xZct0K00O+jf3ctFgACABu3HGaehu803HDvIJgMh2Kg1rXR5cctGGmHTlrilqSuLP/Qxa77PS9OL
J6spDZIRkTJtb4Mq+Y6ulWmd9cUZng090dKooucswjorPdyb6Y3f+towtFC30uzzmNWlGcVtTXGh
NyA0/TD1Ra3c4GJN4RTX1noSzNEWlBly+9kfSCXOfVOsX/ql7I9IoncunBr3gyWGhISq2abEM7sz
0DEbKd/E96ENqLLls+U205Pd5DU0/cvRfNPeqSEc5Nz8gJNvOwlFXNtBCx9EBDluXoXzrPehN7bt
UXq8ExBSmmOyllCagti28mAOXZVPrU63p+8ZRDNB/ROt6VHTVsZ17Ws4/EiLDo7qjjNRUxU0oClA
kt9tXoCVzuJqjXxMHU6PpzmXxacBeyHzAfbbQ3jK4YFq/MCIQBR660tESVUFFeyR41o4FMCq4qtF
X/ggltnbLdUCULycappPnZ6fItxWMydTS2qadp2u/QGydM7Dmep49PiK7xUaVdhC617xefOI3tpx
grGwB9MfYaDOhB65vkx+mUpUzU91nbl/d8PMLEzXD8n8fu7r8TPi7ctfuetqxtk2CnROHv+evX0k
fKOsg9oRcwibSwFisc2BjeJyLGpXa2KYTyBi/1cb4xE4es8SfHCAt9RsBTNytwvvZl3q8YpCuk9F
7M/JoNsFxWwhwxih0YNge+9KqL0kh6A0xnTxra1CJkU5WNoQGYPmGe/NxPMAM0651pxsqG2LT0Gu
+WUI+Z/86/H33HMylFDxMnRUeCw2gekylP1goHIbpY6O1MgylkjuoM/z0QgS98Rk+vIfNpCGKEO2
Hs1RxuVvl5o6mm9r2kQYUZpFqHmaB7UyzP6ta7YHZ3d3bQSYaoCfatyWdKFE89ouZmeMmtEen5Fx
ck+xk07XyW3Fs6M4kB9/y90TA5AXJjiQA7Q6bpfWUxUmssXH2MMUv6aNZiGhExgvVmocNTn2lkaD
WYmjU0QCTnNraoKraJxgDmCEeHCuYlryU9p62cUb4vF3DfsHccuPe7VBKDDRS61AlQyIKNUP+snd
EP3NsJwyBVHR5DlVk/CDcJTytZX1moRzNcjf6tVe/ra0joeVxm36ybWK+uii7H3in3/G5lJSnxvs
hDp8NPFZYMZncBO+YAc2lDT5Dy8G7g6kyw/ahC0GJE2tCVkcZmggbBOnzK4NUJz5cOl6aZ8fH5w9
Xw4VsLp/Svhr+9Ib+pzDkUYGnC5acSpMc35H6VX/47GVHx5ru4eIAFMVoaCiEFGbPfTtfpCaFEzB
Np57zmdjuViZ30Wg/hk1dv35nWPlzbu0Bp/XVNJ+topkvDJo2lch5S85XvpCeMw0UHS5gv1uvtSx
4zyP5M8H8fgP9Pvdb3UUvTzsnxz0zXttwqJYQzcmGC3rx3+LxJuuw1obOv2e0WagdkAzuSq8Ybqa
ZtF/AZ8f/JHaVnFBmzf/nrWWUaFP6Q9t1LdzfbBfe6eQJibppMF2kVTefsi6hTfIoAYONLX3slM3
x/4TmE3n28C47YFT2alZYAAQEh0F6B+2dOoNNc0hiRcunmeRIMsqORdolZzWDGgOhEn/jMxnP7Uy
O/KeO4tk3AlYMQQFDMbd3fi+WVcCOAq6U58057GTXHQnJ6iLDEv6xYGH2VknzNGMe+NhaNtuZ1Ft
+F7nyWcWKY99O3QF5Oq1PXvh3LX1e2C/5iUr9D9NOQ8H6cXuOhXFG3V4XvstVscbGuZHS8aTKFPO
IE2c6txBbXnVJ/+IgmHPi1KFVxhqkjMIztVv+cmL1kwuLZbRcdFrK3vqFmGGtdeKMMiROtZG3zsZ
8TD/mmi4GG3OkB6wljfLOmGZFiZTv5C/kUBsPXkMAiodaX0hRte+rv7YvTPpXIe1OGz37a+XlA3E
hpKl2Orwen7egcqnDDuthvbRqRPnEzNg/kswo56ip30RruviRRVU8qFnLd7Zz+OjJ2MntiKq+r+/
YYt49RngIB2BTr41h/4PqdOUdtEc+QzfQf0yyyz4dcir4u05ALEpzWnuDXnO9tYOcZBqVQV8ZBqm
OYRxw3yNCVsPrOxEAWq0gZYVxQSl4XJ7nBJIWgEQY8VA1eFLkuZNfurs0fuwzot+jlMqNQfeaOel
YvZXtVWpbal+/61FXc8GEQ86H9NOlzWsgl5vQjMN7H8fv1V7l/JnO5v4hpHBtAO3QIHQadvLLKv4
3LUgb+Zq7g5YwHaXZILyQcyE5HAbkJZGsia6I7gPsCJGORIKJ2aujyqQe6cQ/lXYZTiKiIxsCkyu
BXtlm7NVwibMT8xYxb62PIul76IUX/tULe7RMNbuV4TJR3Gc8d9tm8d3G9g6xY+KblO/6AuE1qOD
FBkiCumB+949iqpwAO4Z8sptfm2swCbGkb6V28CFXqOmbISrj39j4K6MknoYPv+HE6IoiizmUQD8
b07i7MMjnUhiJquzKphlJ/uUV3L8ZCGf+fxfTBGfkbAAQd6OZBnL6muL6skZA/J36bI0Uefn/tlr
rKPB7b0dQ8AKpnX+pVStXsmfHgi7h0ne0JSz6prud9GtyTckPZx3c23EXx6vau/cq0hezYhDULJ9
cMnjR0/Mqp2k5/4XRqjL3zW4Cw7Oxe6CKIOR1UIOR95+u6BR1xg1GXnxqOJpF9Q9unAu+vZprvX4
wDftHUGmS0Axw/UAf+PmRCSolEjD5yFvS5Fc4FrXnso+L76slugv0HTFB45j70oDE2BRisOGz3i7
tJ5R9AS1AhIEW3ZRK/TgY5pIGfpUPc5ZaqVo9a7xX493be97sl9UQ0EhEbFs4mI319pWopESJVXh
f2HMf0YgXLSv8Qyj+mNTexHZT6a2WQm5c9EVLaUW3U8recnSTPtQNp7Whu6cBidvdKr30quBR+Lu
guix8b3N5N2EypTYgZL55tysbZ7ZrQZOW2kHvSfb/Fg6vR7p5rK+z8z0SId97zIA6mLKQFV6wLff
7qWJWiKssDOwcFtnWMh25EUb9LfTOiGyRnqnZsvwlNvwb4wnQvdZGyORpMaz4beI2hSHtE5755Lz
qKjpKEMAJbtdSxrD4YT2F+dyFQsYnWU55yUl47F3zItVWKh6pFBTP96v3Q8IcI1OCbAnQLO3Rguz
MvNkoEwIdK+4tiMyFIyEHDXX9qzggjn2lCRBfWxORQwBiOVmJY0NWbXACNCXWca4Oj9ey94dI1yF
swT0OamyOps/OWG5MoPrTBz8HI7Or1ley5ChniUJvcL9LwGVGlNjUpSXxbgDxkK+XwqXgobX+s4l
d5qKyRr/aOpr7zYRi+IZLcaYCUBuV6RU3fNU6AwIaeMI07qtAgGnurZVUT17XpMc3N69qjFRAIgZ
BVbA5uYdo52nA7xgghLZZDCa2RpcSy1z39namp7nGBi/tbbOpVtzLRwLt0atzo6vq7kcacnvrZxO
s5L3gCKOFtLtysd5ms3Sm+eItpL4x7LL/FQBdUH9DBkKI8ntP99+duAzU0oi/4ez7+qtG2e7/UUC
1MutpL23e2wndpzcEJlJQpGiJBZRpPTrz9LcnNcF2cgHDAYDJGOaYnvKKnA4Bh/g9Xi+gMWGnTHe
GM/TRZF20yFPpf66JKs7g6n+6DCgM7pDJ6Cg8N5FnZG1rBx4bZ3X1ZFWpn9yMFE9/f2EIEKFKAvC
gQgk30woEqJLIg8qlCRxUI8Rp+0alIheg+r/wGUDNQdcNuycXfzkzR0yadcBeQd9L57PpOYZmWoV
keWLWN16pnvywR2JFgL65oDtQMbzbcHd9AblsWqXEuuy/JhwM9arkO4IlTQNOkNRNmjLnpMp/OBB
3a09kT5BtX+3JXi9NxZimSij2UF8IeDfY14mF5NebJMY3f9eE72BKcoeKmKTMzvlgwsNbT0gDdHd
Rur/tpMuAX9ANw/8wCVg8RGd+59m0dlFyOmZ6OTdlkSxaCc/7myddKfqvZ5hvsA0nbEORbdOmGY1
AApMaLo+/nlLvjvT+yh43bBwgCahGfR6lK5XI6r3AqMs1l3lQNbcjbAKOSI4fOyW4K81zvfhIMgA
Djr2C9K318NRkTi9SNTXpq4sT0FodRssKYc5a5T87WFD4xChAUSocIHgTXgbhqzoYJJplq2qvL1K
q2FrzcqHa6htnQvM9x/1qsCKoRD7o1EJYd7dS+b1rMKZDsVApQLMwe1eEjKrC533x3UMqgsChG8N
9RZ1KVH8rl3l/1rLbx8eOSFEUEEmQ4Hx9fAD5L0mZgD+GSB4dEClTD3KYeeWIhRr9ajQ+NLruSDl
3TnYB0WzdMfv4yl4O2cZatiKDVS1u99RY8BIP04BvD0TRujxz3v0w6GQcwPQhkI4ts/r+eUbnlyT
JbIttmI7GR7jbskRrEtdrGce23d3GWaF4AFakyiV76Y8r4fa/atygDtkG1Z0b9knxHyLu9H6mso0
eJiSOXsALaN7+vMMPzjrAB3teIE9iwQy9vWwCr+KdjSSrY8myBWsC6ILOs3/h++4TwvJDp5vwKVf
j+JgzYvUF/tkXObxlGRB3JasjOrZ0erwf5jQjhHAFYYS6VtTW7oWQZUSTCgOC/mYDDikqKblkBv6
8zgfbQ3Um4DhxGMH3fS3U5pR6u5EKiHwxYZDqfhvbysAU5bqXF/po5F2ch5E+zAh1PJffzzoDFcB
yiRTm0dbeVECtFIrXoU3C8/k3z4x2IToX2GNgHvYQaOvh6LYJIErUBnJJHOwcnbhqdw83lKTiss/
f78Prn80REB4x6YAR+Yt0xJbgC0QMR9bOuVW1WYVIb+NEeNd9mhhskYWpfz290OiOQDE1y4B/K4/
D4O4hGGC8EA1jh1AH01rbvxWR/DOPo1lea5J/tGR/t/x3kQKXhAs5gJ70MxGaTPJOWi4j9fL0pIE
eg1dd5KqP6d0tC/R2xcBpQxs/ggv3jubkhHPdWZCNbZxMI4H1MTDRqCicq3FpiF0GssbCkWKJvF5
fObkvZ8ueKS7fQjSR7DgizfTLVimc6lxg42QGrsUdEtaN4PzsVAxfw57py6LGEflz2v6/nDs5FWU
GJAig0f3VvyuigFcUQsEGvDvBH2IMbjyyCPqGAoRf32JYbfiH5QzILKE4V4fDjshMsNeRqNV+OzZ
LH6tfUaGz4Mu5JnD8Z/I/etVhBAouCXo2wFkASry67F4lotgw8yAyNxmBqsJU/J6DKb+m/DjBEYg
jIIbZQY6N9ZH5hZwczy2PahnMd4qyr7lpIeoQpkCGnvm4nv/YiCpRliIiwLUl/LtwVXLpIY+zfEZ
goR/5ijONSGsVp7+vK7vrwd0moCNgLA1SgTQlHr9AeAXOYuuRGDDwxhscRZkNbrH1Rfby5fYzeWZ
9uFHk8KAyNNRKQBset9m/1Ms2NZcpwoVzrbM5/SoQQFXn+BNnp/TNvxoWjuBFlxPiJi8q26ivj1u
2DgK5GMF4bG5E30NnCmtx8rQO2ODcxX99/qGYPEgiYdGN7BB2Lpvdi1knUKU3LBrS97RS0/9dJdO
63SRY3sd1jQL+jr2cXAL9kj6pVgJWIQQ0zK3xFb2W59XpiV9NX3lY5lfm5mW17Ph+e90mLInqboU
brqcPgoZMbSv1FkwzvvbDL89DHT34ixkHt4yQAqClDlJmQYPdx6LOqj68EFtsbhKYL55VxVzeDNm
a/KyRkF1Jrn8aKkAXNjRaQj+IPP6ekus0N/y5ZIgtJ7T39bT6q7a1HhgZfqsgf89V1X8aDhAjkC/
RcdxBzC/Hi4ZWUVCzUy7wqno5xhk/sLCBQNaEElZ2yE9V9z54OL8T9SswK2JIOZtSZ+NeTrOS6Ah
1BEvd92soxrV0/RSlu6c6PAHDwOG2rM8ZADIvd4crjDt5rCHWU5rMr1sx1JZeRhD5AhXFODwK5GY
sjWUsTOV/Q/2DuA1qGLiFkVN820XJnKoOKBba1ouKHkyKZh6JxD1jL/OkrWUqJ+a/hvTfD5FEgjB
458vsH293tzgiDBRI94bQHgX3hQ5R0NEaaZYt6Gz9oXbFGLq5eBvdOQ6KK7Z5BmaBCM8ImLHHtex
Pzf+R7MHbwHQPJRZ0Vvb99v/3GiV2QiI18a0mq79i4TfRl10rLtURUCbkvHtyyqtu5BTca7j8MHO
2l3XkY7i0+NlfpNSgECYRbO3ppVlULQqd/Q+Dml3DciCePjzR/5wKFRj0MTeK5RvITwzmNHom0yQ
gBnhYDxsNK0t4HvNwIDx/vNQH5xP1Hp2vZlyL4m+bY1ONgJHH+obrQ1hR3PaAu1mvMgZIJ7RvA4H
E3fnEt0/DwkA1eslLHkCNyZIfMI5uUB3NC8JQzaY5UHDtmC9WUzm/5anC6W8/z9JoBFej6iKfOVB
QDTA6tvW0lyjKzSv203WJ+cuhQ8nt59NdH3/U756PZQLTMRI2kOotV+Sr6yy4mZbZABr6pUBISWq
/P7PC/jRgYCxCIrZSEJxE72Zm+xyGW4MIqZdbFlNpnG6rBb2i8VM34MCvV4VJqvuoIJwjt3zQWyB
UgWQpLs/B7pTb+JiaBwYkzCtW2L7HJTCQTcQ1/r7LBGsNFRgdjTQ3kp/c8muarBJjjS7paH8MY1i
u02iiICuuc6HP3/IDw4d3PvQKkWFC/IcbwugxshpowvSqJzAYRLafKp1Dl4RkL09h/r54BJF9INp
oZcHSvLbnn26RrEBqnJodZJY0/iIq2ttQf+DMFBgrkooaT13ixuvxnTsb7gFwO7Pc32PfdpbVBgf
BS5kxDj8r7fpVhZLMe7YBPxwD0tf93NZUMVTwZSedIJCTdTl5YEi/qnHOa9OiNbPGRl+cFJAp0TK
iiAEv8M7WTEern5msG5PByeOOU/dJ6cqwJP9gQ2VuPjzjD/Yrf9VLUE2x1EBNvL1hCGHbjzpMWGI
V3TXYsq7p8UadmaUDw4jRvmv6BRmSLTfvBHCRl2BkANzgoXwtyXs87pKBnVbFVJe9zA+eETMIhH1
befunY+2FEI68M1xGUD66m1Y58u1czpEEYBG2UWnZdmOHK0kyri7MMwE6KlFceu3ZDoWpRfPf/68
Hy0mqMZoZu39NBQwX3/emPeCyBQ1AR4lG66c4kUhrDhCyfZ3GHTxmVzto6OKdg/uO4AVEca+WUwg
edJuZLgUNmwbX09mNFfx2LO7DVX/M0fl/ZKi645R0HGJEXe9JcdOZaX5oiDHVjmyPnR5RpoBVho1
UHvZCdLtsqWMgAFF8Iv8+ZtG76e5Z1RI61OIBQF3+mZNFaHGdlSatsgojP76LmOH2AYaFy18wEUd
rnF6UWwuOxTBUqpDWKz9ySwj6Y/91KV1OCvN6yAfEigEBuD8LKmbf5z5Jfdv/TogBO4XBQoYoaNi
iPDo9cqXOeUTcxAS1Z6u1/G2v0S2n2o7+xECWOV8s+WPaOm3FU1dV4c+zy5Yov8awoYEAzgeSBzt
HHS0Ql7/GpCWyCWlFvJXU5JfzsHyjRpYea1LKo4RZFAPnGznaqXvNz2o2jtbZNenAhFn//P/iUXp
Fk+MEgOWExxp+CHY/BLVAjqa4QnodShCVrNe+enPH/z9pkDsm6JNB1gPumZv8zeAyopEWKTaFg4k
DZqPtPFLTj4ZLrIz1YP/EAuv17ZAcpriusQDjE7Im7W1K45ENUCKigRzCicjRYatNiSp4jqSnbua
GVTJT/CHVFOdOGBhmmXM/T+bDpbkUCUc4i7hlpW3pdV6aILCLt9crOFMEZRr+Qw1XLkeYT5M59qM
ofk0LQKefn/+XO/XCGuT4YNBSGLvbL6JUoDsnYjg2JSWi7BJXV40QEUFv+nUCdAll+HLn8f7YHmQ
nSCEQJELdZe32Rmck/Hji163BU9pDj1MWT1skDz8ojOHz3ZmsPeXE0BryAXRw8HFi/94vQNlz3m2
6gIu5yKc1G0fJyT75noH/3pIaAzlHVAvmasD+PHObSACOE9mg+XkWKBvzo/C7ULVqxbya4z+oamn
KY+7ugyn7pYODBVyu3QE5ZJgu0vssMB+oZLVk5Jgcdeoo8GEgbiyuOfb2H3Z7CbjOiwgQH8kPOs+
FaS0N64MQtpOE+KhWokObeReJJBLBILQTAegjDK4FxNg+xoX2CyDezls/y4WML/Wxku3suPWjRx2
jyDQ0quhFzap+wni5U0lfAhOGPTgqmv4u1AOs2zGl+McqNJeL4jwuhcNvCecC+KZxtAerKB9m9CQ
3Ce+j+QFVMrgiTFGQhcoiuXl901CBOmv8yuAIFBqAdoa1Sr0H16vEACmcRfnqFvTglU1hS97ky10
gHxyVR3E2hWHM1sCP+/1kQUDCUrC/wEidsrC6/FgmJJHBvBuAIZF92JSJQ8zhJfuRwdl+T8P9f5o
ITdFjgodJSQAyIhfDwUfAKpA8lRt7NRwImXUXRcr/DiRO67XoJ2cS8D/63G9nhsaedhVuPj2l+Zt
bSeZ1wTYJyB4V5LBzXSN9fY15pbZU4//4WZMEvKPgRIvbRHBEnov1ikdmgmFma0pclKRp6n07glP
NZvqHt1fcp1qHf2cpNKqxuOivto55ffMT6ijdIxu5R0kn5Hoq4W6yyHgkI9DthX7Rve5Cus5ZlUH
Vbsqey5MQl8y+Gx/UZEeSZ3lQyYPAxWe1pvl2bPuBjs1AMXIf8fEDZ9DPgbf5gUIOWhKuPK5Q/1x
qDWj5hKdW7G1bLT6gfIg/AWsOWS8ZUX4VhfriIB9X42vsU3tM4Tf8ith+vjXusCypM3Tjf2D+E7L
Q+Th8VJLAeveT1tXDuiOcFU8dIswz7Ao2lBHD4gZGmlALb8e+qh82kCwo3ej6cKsHrBP5efNdq67
L0iSzhA4MHwTbUzDMbsnA3TEmwphFw4e9AKuRFn552TusrkJErW8BHpgBswszdbjhCMADU7IB0GX
AVaVfWsBJhtQ1SD9g+h32+k0IvbOQacprO0I9bo6WlAjPU6oTXyxAUf6OsI3ZG5ykq68tqD9XG+2
mty99VtwoBRdsDP7++1VvgunI5JFlxxnFySNN/vb4ZgBDQzQl8+1vIrmStyAGcKLRq/4gzOD7ffA
/+7tfbACTy2CF1BfAI18fZjmGXyJ1WYRDFBD0Xhhi2NJ7DmQzzvo297Z2H378DLtBbwseT0M2u+p
ApsvbCI+dsFhLKm/RqWJHDKKe7fWceU/E5rZ63xRBuK5okxdLcow4E00RuocshXervuIryeOsA1O
Kfiau0b4W2wmFARj5tcC/hMjwrovhRXBArxYVmnolOcs++ooPG5Tk+5UwEhBRoG6bNwuoKTCIXE6
Kj8DShAH8HuXs5bPHtbvCfBSrgOIgo6ua+NK90VtpNX8gsC2AZUtOYdxA0DJTB5kxvvkMJl46Gri
GYkO/ZDDdcOAcHGIOmLv9WIo/rbo9iunEqYuXTnRI4CK29LATnIda5stxW8XMjWeqmRh4sCDKnrA
TVGMBzH76pOOjf8+EJputWIkYyc10fklY1Lel1ZVP5Y0wBHviMFHdzQ3vunyKf2h5AJQJ1PG3hEB
Rn1NTRLZL3rpty8klsG3fqL5XQFRsRCsNE1dE2UUoqVqkP1NUFWQoevFCH/wVMXTNe86v9ykoS1f
Jq3SFY40erg03WZo02+dCo+hLv03NP7my1V7DkBIT6IvNi3nrA7sBKnHnk6f0ESaeOvpBns4VZY9
qa0tp6ShccFvQQXH7kIzbf0CMnxxBesAhHfQl0YPZZiILWuYJsHRYQahxZ6QWkGBsxfrdk3FMAIy
DkOUpoDmznecB/yGMcAAVza0GQWfdoDtkBTB5I6KpiuIaaXnn3PwY6J26TOFnKyDbWOtC93LlixD
d09HRC2PtlT6e8dDqEFTOBI+ocM3lrUnsfs2QmoyABzSjz/D0Gz5xQTp4q3pg6F88YzqABGPoX0D
+EP2gmLt+nkRc3nXlfCBbdZgrv7d8Mt/9lrCwAEaHPm3eYr40IRBWj2FfiPdweQdke06blEB2BCJ
IdPLEgk/A0fJ3KwFoZ9sNHZx42ewiGo4F1MOTE7iWT3ka2Wep6E0P5dAhOsBiHh5B3wZmg4Ji7Kb
YVNx31ZWDUmtFci/ACYGYdBWZuJHPQTQi9LQgkiO6C0WP8dZrL+QxBf40Sq2yXwpygzk7E1E9jeS
ilEfutJvTxlYK+tTkVBYmMKMPTANG7ULbtyqM9UUXcl5u7Aif4B+C/tswYbMrrMeX69G/rzT5rRh
kCEdczaccI7oo06WEn5io95mjjdxXm6gzTxUVxlNJ9cszOf+sHPtutrNXIyHUeX4zbtxXZLL0fjx
BXa4xteqKIJTx2c4CECnpvuH+ZHcTa5UAtZHMnzJAGst6iFJ6IN1cFsG2SFOWxwIpIWBy8x9GmQi
bvJuTX4tWhRznVowdWoPtZa7uCs1tmi/iM8UVOT4BKEpcd0vpMxuiogAGEnXVIaXcMpIs4bznmW8
pmMxxk0Gi9mbpFIwXwp8jPPqe/44kr285vvNfyFwUCMA9dJc1gPp3dJUHrgrn8RSIQ6JUhjkTOCU
3eVIiOgFWZj8BFZ+/kOOrtD1vMHOpdndqvQRWjZ2qRONTXWV8qS/p0FKEZYnVhZfTU/j0+AYkqiM
DknTsZzaT5bEgj3EMPhVjeF6EpCmRQu3RmoUlW0wL/6xSGJdtlCgKWdIukr/uUDjYWzmpCMA5dBS
THUOU/Oljjxn4hjosQOhqSTddm1Sp8XVsKX834Agbb0UnE7rAYY/XXhUJfRLGwCZi6ol+GRbXXpP
4Ra1Bu4R/qc7czdl/R20yYEkiaFpo65AOc0lO3Eip66e6FYNtwvN6W90KoriACD/mhyD1EJYoBBr
+MM7dHVrKJq4rNVRn/xExo1YaFp5ctosyo7NLmR4D0WSgTRKkhmYnMIVgHjHXKDSmGZzeBUEU0Vx
FLfENXwDTec2xraT+NOyepRdXHxaiij9Tlnl2MUmpcvvQQe24qimqhuOo1Dhw9pn27prV46fCtdh
TeAO1MEmhYkN2zoW8pLH2fAj3OVlGjiU2od0GcruBDfb0V+tix9tHUxD9LwNesbVHPvuaoHEZ4Z+
RTy9oGaXLhCXGt1zv0LcvHZbMc8wgYNRtNMJjssEDoo6DmlfPiw6gn2Lj+YiawEk3sqDsADm1IJl
HoObsfytvc00sAdqfMaxDJcavi+BuHQxCf/l6abk1WaH6AGuGok9cDPlVz0U9uRJCmFKfKRJP5I8
R/QY6jjfHpzm9DpAiIrIgmBZqIGW9mVBpfgSsCA0eBDN8IP5ZYprqWT4D/i1LK4JWedbTbDNW+eh
73UFUSszAfmfZuyYdVV1kftlA2EJbrW6NiKEWU7n5qVqJIA/rR3BH2mBi9PpddXpGZLyXHoFhJfq
9/JYtX5Xy44Hr6J5/gp8wPxJdNGKt1Jr6Dv2loTyaookXkw4jbFviDJTGM9H1TQ1xQKw8pVjS8ea
FH7gEtFBFFwhTM1Ao8Ku38QJFnxTD8Iusyn0AdcJCvMZlyksoOfkWWuFu5Btlv0EbpfGdaBSQS+V
ZWtcT8kixnuiDPiA07bE6paXkDd52hB6s5sJHZWuRndlq2B8OfId/NJFn/otGqo6TwZiDyuO9dLQ
JRIJMoO5BI9XbKuu82VF88e6eDoAirYZVDuMWS9IyteuFcU0PIeCc1L3apKfTNAXP2w64K/xnGbQ
A/J6/SQ52BENpbipjpJVvKqBI+BfWcDlAzrK6XxY+qjwR+ipuhiWNf3MGzxOBKL3hQRZZMpdzBuk
4vooJF1RhKBxF9ZL6bE7tMncrYzUtgDF4yN3E0UemeJOP0mbTCryCNNulM0jKsljEER2bCgQNT88
5VXSLiok0IGXIZZpDbW+i9QUFifHNNNXMgN54itjDJFcwW321fAwmBt4WxYv5YbqRxtnAtpRRWwJ
dNqYoLfQeidljSKydbdZl9qi3vBTARGcUL+o5jgQtZ/iBIUPyoJ0be1UOjwrMuRI3uHeiXdUY+YN
HWL/qbArh+0XCfN7JFblpYmtC5oRo/2EeymF7DGFQodJRCKOKY9xEhWDBfSppzZmxxCV86omUpN/
ASEA2RchXNh9LnppkoPME/mVR4UYap4u0U2VLxuWZYiS5w4FBsibBX1wAUmioGxtvKTJCXe5uil2
kYRarVH4CwWDDP6U3iIUcCVplRcIm8KEdOTCl46FDVdZpxuZuYy30K6IfoKhEOyrQSNs3Sjp254k
pT1C02V8TKaMwkN0jVdZJxVTWx2Dsf4djFi8G71JgY6OBNwP8EqMU9dMlJfuOsEFxa/LhfsJZ9kA
awIJveJqG4DErlenNDniSGrVDPm83aajiUlbWirWmgEkh3e1SDUKGwCYuUYsVnYnC5qyBQ9DoVfO
TQYfYWrL5YLFQVQco2mMv2YjysAnCP7gECgfhg9Ij1h/KKKxrG66Hp6MdUiEuxVJ1veXIsJjVcuE
QX2WoGvyOTQ6mg+d3cIf8FzT4ZHQWOsTF059LUKPVhJyCHqfOSRSjeogBFdnlZMwVjUrWgZzCKMl
mo/lFSLrBGR0lEqHEwpXQd4qdExDiLUnOLtjh/fmiH5N0NX5LtYGgx94ZiOZm3J4K6rY1ClyDlSr
4IegEeSBhNLAWsN8IVWG72MgMfRiKBR+sDm7tWxC25UIKMfse2/iWTUCLkG4jLCt8ZSjfHKjvYJ2
mgkNQFoxmlUBqhSFWus+ns3t6EW/1GooNmD0ciNkU2rs2ybfRJYcU4oKQk2yCohxrD2IWxiZLrV0
0v5jOMtHXD1D9cxzW0aIIHVKWA3fnJyfSO4A+ENnR5YIw+DHWfeANT8hcE4RqKX5UtbK0eRfOUI/
rI7hH2WOZaAk/1KOvkJHA4poRZ1li1/A4JMo7Q9VIQ62SHpzmIAtzGoA0aVsBtB4cJ1VFexH9BYM
5iQYS6+2xHNMA3pT0WnI+iFtkonDtmhLxn5rwEz0UZOMdrnPts5BZQ54i1+K0lwgI2DFjZ4UnFPi
sRwLPIGQpLonuMa/2WzGC8KxL7e63/LtBjcDwupk0ghN4PAb/xr7jjzoYVQvZhuC4SbplzWAulzm
D65LIF2zM1ZIw6uifwqXdVXNQlyco6tUVtecrtkDViRKGo004AjORVwc2Lj4Z8pX4Fx6INaiJl1I
whuf0eI6huBKjsMVytvMrXjcNStHBi4bOqMtcXkqEGzJoOU6sGtTGZ3/zrMtq64zOXfPHYxHsPp2
8S/WojvV9nOgf05phbJWtKTFZTSlS9yUJknufRKtIyp+Stz4PjQAc/ad/JJOFGHmQjmW2c0wT2py
BQ/6WifxMDejl+Q6VhCiaxwIpknLfDeIZqGq+7xAR1gB76oBeWEVs9217Kwj8K3J3VSjrjl/1pPP
tsNiunS6grZ89qsrWNq3bJZIx/PI0eJiBRFsag3LZ1frvgqetjHWU5OhYDid4kHaYx7boayzMQeN
Fn8DVbEhRCZglmGy9VYsnuPYVZK12J7pP3j6yI8u4BCP0l5a2IfjPh9g9k7mn5mabXxbDJswh6Sa
818eXRI4h25SIJNGYFqbnjPeuoqj4tbDGUji2R7wV7YEtmQ/o2CL/7WKYhuHnO/CBOAAGHRI2Ppr
Jay7onzOJeRJIAPTLKiJfdVBCngl3OAHHLRwDHAxGps+QSSy/F1EawZfi2guu5Yv3hQ3bkjnh9Hm
3TeIteWiZUto+hqFW7NdbfDa+wUvgPmyRMRVwXk0FP9GYR86vL8MNQWrS/s5lo7RizkE2e6iJInD
AQz9+HtwseOHHoFZj0LomLz4USw/bMGnoIHFSShRhBkqFGGE0/5i57rJOpNbqupsSRfV2NIWD4HO
0CWBYnQKICyBmB1ebjLdCMRVuFwmHZ/AYoEb66hoUtTQIGK/BSwFuhosAehyj0Cf/5xhbPSP5abr
kUb1o2gBmrI90hmOtwjbH/5z3u0ZT+e7RbWIygRHXdGqO1eQFKsBIzzUhIolRjsBn9wdQ7VkL6Fc
0CTIK77MdcKmYqo57pnxoH2Y/VZ5jnxiYXvLE5oLyLs5A6wZ+wu/9zAa9wziCWUNRQD1OfAymBEY
+OBCoUFT1uC8aTzOi0V3todoRZ0QB09bgxD/WQ0qgXW7X+zPYKTqTihG/x36iXz1K2PfLaJl1Kqh
Av2kIsg1N2Sk29MKD3PMLw3AZBVpudYJdENoEwtgAwvkZqyOGI1v9YocB2RT0DYPq4/oaYHn8qNe
p/lxLRnKLUYa3iOZVngWNQrQtg06vBANlL3ll7KAxWqd0sk/4L5GDYH7wP2QQTr9VtJNEnQlVuhm
2dJ+rDdI9z1A0Cv5TCzpL5EN2N/ZNiePHU7QLy8nAPcESicTUv4QpduqS3LQg1SYu5pAQ7esQ+Sg
8LVP1/JJITNc6g7lhh9RZKauBaql4Aclc4Tf0Ds26Kxkm75HHWcViK1nvjRoyoz6IUMKyq6SagM3
gMdD8k13+Xhv43j5UfWyX27UKkqH1qQrsjpUOZU3THfleED6DT1sX7mpZUZV02WP1sFPhlL/dQUv
yPEKopLFA7TKdoE5tB1lA+mv0hwQvwx3m5fLA+kX/g9Y5u4a2neka9K5S57Y3FdrPY4jCsgWrdzb
wmwThXtTDulgALh6Uxs7Zl+HwVuCGzTHlePWfPm0VgLV/ygNRn2Bq1ge53TogjqPCS5zj/cMLbJw
CsJmwJ39sEV4tsFsnlGbBDIug6ZTGE0olHI6Pka5tusVqhvp5w3RMrp+CxLng4/grFRTlOA3VByF
v1wG1EwbwUKD7aMDlPGHARZ4NdfrGDVdGVTisM6JHxptBXTPYoDsPgmdQPGLVlVf3qVoIf4WcMR9
mhQSXpzFPZLu1r68pGRwHCFbqNwDTgOKQ7DLsXeG8lFDizp3QyMq6OQ2fa+Tpyyd0L2Y4RWx91+C
MbpRXTJfdShkkNpp0HVPq6abOhA2FgIpdeTR9HSb/Netnj0BlDupFnp8lLeky+AkYLRNERigj/6b
OOdvVrVsP0WPO/U2nCKHEwru93xCKLxcZdsUm4tVieAiX0Nq0RjKLTkOrqrGk0H88qPyHrlsIrf4
KEmihnZIFX+Aj2zwKS1k+tmgl8pqq/LiAYzl4ZtiLmCHsS8yWZsgxo/0K3zJmzxbRqSGLiUoBfgV
T4dG3pg1CS7yvu1msmONzby7So7r/B1BLf/a2RIPY0ECSXH+S/SxAP21F6iNbBYc1wQHpO85sq1i
DSVkGMMRAhm9QqBQZexfkiyZqecFAC3oinkq0JGJzVCDsz75GlD6+AnhSf6YCl+YxorSX9FJRlUt
iyy4FMs6p9cuV+5ysYNlF2KNu6dhQyHppoPOozpSSPQyxPoLUpQ0kdm3DYlLd8hQ6MbzwFGwupiL
klTNitb/E+SAMn4E+2zKWitW1R3RxKUPQEwJ+KpEKE7JKapOwM7bb5nyxa32QY8mWx+HlwD38wkd
Jo2D0P8/9s5kO25kyba/UivnyIe+qVX3DoBARLDvRUoTLJKi0MPRONqvfxu6WXWTIS7GU41fzpRB
0gOAw93c7JxtpZefa9SzpK8PeXqt6Bp7e9sPXRZWsoqeY/R/td8MLQsjnZzxhLnFYpa+Sjh1F82D
RhhZVLkM7SHqHpeiQgPb1qwaPsjF9gHjovKaMQFeJcqGJKBmET2ZuZ5ddZIIIljGxqA+DtRl1y8t
Ob4kras+HOy4o+vhUBanRdUr8VZTO+XUZeGzQwgpZrXpBieq9nlXLGVg0zyh9OvUZuPpOks7N03Z
OyF0AmIvTsFYmHUnTbZeq8ciSNpGO1lI1FNfEE2/y6iMWX6fTISudjmMLkn2Rlbkz2yTjZrVlmgj
Rt3nsfzMFIu97MJphUd4ZC369xJNxoswAb8GuVZoxAQSooUXpyzaPeT4gPJb5/ieiNqrsVxSbcOb
UTpQPGZa/ZleP5s7WyvUmENEsjxKwxrVIJ9tYWykQs6HaELrs8ARk/koCjTdZwntl3S/RWhyMSuz
pwWNV2pXw7IeM1l8rOQMram4j2gNsopKdO3WIpDufEpqlHXLIj8d1qAnADqm3DkNIBFAWZl+VXDa
qW4ivVy+l4ge3BNhVv2Dm6bxtd242zSu1W4/KVrSkm1vdfIC5pybyA0870J68/hEycKt93ikyjMO
RM13pYhZGdpJ5zfyUtGvl3HpPGLLQaIV5ThwVbMV0anKXcjdRgQRJHUcs+DImRtJuB64h01c5+6G
hTX2SN6MfbMXiL3IHtUF8IuZnvDFeVsYCYulOWaXsxlNXxu27VuDh5Oi5ZL6D+EmRL0rLe9cGp6Y
dlyjuDKzrCaMzaaITLnBZ2pK8ywfFDHyr6XwCo6jDtPcp9WFiS+2HNAE8mBvjDEit09q3/pmTw4R
hN5G6SvaCHBPEvJn5jsgOrwLCrwk/dzKJEFFfxtL3czMUIvlu1AwNKEzaa+SKi5VX9gww+j8bss4
FFUj702PnmFnPYWNLpwL7HMch23cubW91HQMoTP2M2qSvN7OCmfsUB0zNhu9TeJl55F0f8Aebaxp
Y4uTyzxQctrPZK16X3Y5XrKk1WI0RrFTmn6euS45IIW9g+3BjqvQXCqgggR9WrFNlxwpZKi6vac2
vtGMs7UdDFkqlyW5Zxrb1nkh67c6advkcordkd4FXZoT8NDH0phZRVM918OimBQEKEOMpLO97FPK
03Ngd0bTPzR90yw7Apg6VvwsMtA2eRPiTcB0eqLc6XIyXWj0eo5Eyo9Lm3UwdBqtym6N2G6GyFfB
ixYgROfGuDdpvltdNpUyqSRi2HTMfafa2Kpoq6kTZVeqojyqSTmWJ9k0Ns76e2UqzhJ4Ff2drQ0L
oZbiLq54o8GoTmhD2Y8xZO3hZPB7oVgjx/xlVLW9NeX6eNGYJNGpGNRD9QOQ9bCIgHIyB7FtW9tx
9CPyFof+0WbWFWddRXvcx5zOK/K7q7F3XqquiOxgAjw/faHc0qr35WATCwWRZ5faV6HUlmpvi4Ia
4T7ShoGicmcs7vJdmcQq6CGcS54rpLP5jmFaqonx2o57ZkukOcGTYSoqL7fmxDr5shykMIB8tzU7
UE8CgQIZGCoqUB5y7g7mia53rP1gLb1yV1q6INLox9qiWBIN7YzEWaoNr5SF7sJ9sRvDdl56280d
uUupk8aJb052VndkoFKzfKpddpnvHkfXKJzcyUjPpjQt5JU1N8CxA3xvIL8TZ4qcs6nFsrFLjWEo
z1VO6ObOpcPGGBakzpcbu+b7C191KRWA8KeD3/c4jafi3k5UZfoWzRPbBrWS2du3zG8uzdZyb0da
vB9ONDmwZSaqTimF9NrYns5KD9TZ7px82HflSC8RWRXpyFbZd9klgqik2YrR6cVpu6hLFg5WaeTf
IHtEDefczm1Dsp6mum+Rmix+Vs2LtjGUuXSoZZBsCWbLrNynnDfmFiZgNp13s8VpZlHZX0M5SbAI
8J7nr308JW/ttGjtic0ikG8mM4++KnErVD9WhvEBymasbyfVy29TURq9j3u+oMkS258ZQjHLxbe4
yyOHs5bhTfu45ocC9o05Ool5Xb73VpNZGxWt87xDmKk9YEAix2SRs/f83iMP52OqUa6ppMbFJnez
5dvcOOIWP7R2P7ux6nBg6tKwa5K0oohAjOgnDXZbnxJKclFx9r52oXcgZDa70vIjO0q+yS7utGCw
Wjn4ZV3PT6W+zCOB7KCqG63Xm9cZKPnT2OfTqUKwXyCLEfZJ3wG855Bmh4rBe0GTy/zEyLIGzYBc
zikDDUUo4sE8E7w9o7/oPeWbeo5o0GumY35eODTJHDk2cIw06rr0h0Sv6RFAYZzKPEmgl3LRpvta
1A7pU6cYqk1TIG/fLAmV39uMFfFeVdqOnDQMU5pDWE4yU9cwECEUmo3oI+Hu3qeNhWg6F0P7hO7I
vY3yUsu3cRU5zq2g8/djQ0NLBDvmZH33xJDPJGOsbt5Es1VWgTVOedjG3rSyHXIHUjPQsCIYJ7rg
nndSG8F1FE15Mqhjsh8RM4sLCytTypHaYvv22opcBjg56jXAJsn9jLqanGNat4qg7qMsJvfc0b+X
jb+i8NlEjuk3ltN+a2L2pnCaS/QcGUd3duPco/Ntv0TznrRWbG46tyuTM9RUSklnw7QswjRa+ocF
mUAXcoycX0pbS14B2buuPybWdFYCfhq2c9Ok31o5Ild2kyS7lrWZUrrUXYFucV4kVRapt2eclzi+
guH3LlZ7QxxopZ3IAKUPdRiKq1R75VDR+aAu6bvq03C0Y7MaClPxm2iRd0nCydinFxfwfIdIp92Y
0zxdy8wYam7JZKl+wgq0+HHrFKx4mofgKh46lnPPA62+00hpPlLYR/kw5ECpA6YlietsSeuzeCLE
CgesOwOL29qU0FrS5mveGOa96k1R4bPsM2/0bpb6uVK3beqrVIKe4rizC854HZJu0bWZu2UxcpMt
zVSTba/WSh84FK+0baF53Y3Vxcuq/bP0CxG39jVoHTCvpWAR95Uld+cwSef5OkWae2ekTVOetZ4t
kjAyhywOGkQHMoysKHap9RBkbN2WqviaQiCtP1h9XJPL1Kxmq+llVm772vTI/3AAJAkrpyHoZ63/
VrH3mkGhwcF5xGJRLZtGRftG3i1x4lBNvBRKumN0Z1RSZvGkZYubhoupuM+O6FwjaJpqGkJebugJ
WVmV9HefOs88aVQhL4aJLlcBJCSy7G5ZVqe6UEhhJxonuS0Bgv6lsYb2jTWU4laeqmuyiMy2yvFz
0tygzWgG/ZBl7bLPkFIU5GAVSrPIg/KHNmmte20CTHymsd/dLKVmEw98LtL8RVeGWhyskgv1SCWm
O4QeVYWce4Iq8rB11m7LKbFOhuzoKIdWWCC/4I4ggEOm82AeHSjhOaQ0drlUblDX5KCdgqdvCQ3t
U46mY5qNOEihkR+5tF/0eeugP+WgODLJKK6f/01+38caO1EEltqky/AZnGRxJ2gxsCsp4f/+UHRN
RqwLPYpd5dCwBYFHK+a8doJaQ1dguKncxXbe7xKtqY6wSg5VtSsvee3S/rMpBCS6A4VeMtYVr93g
BlFWV34e0S0hd8p0N2eZ7df9cszE8MEEWQXD9KQGb4Yy8ODR5XO9REhIPPQDs35SLMN04rKQHrmB
H10VimY8rTr4018mCGb20smnzAuQ8NFwdkQBbkRavikGi7Jv1lpH5JQfzA2NPu46gTxuCSr17+eG
jkK863D4B57dvKSmmm/iEY152otjeJCP7h9oRGhVLOzMxgOVKBa5pm6U1AvIgLR3CAKci4Kw98j9
+8Wwt04LD58eM8KGr3Do062t1uJ0yGNSJEl8kdf6BaoNbdO6inE1NO4QZEUS3Tb2pH2hstiHOhqZ
u99eS/D4oPk22TNx1Ky34m8vHEc7B5sGN7Vrkc4HqYdUBZWWYfxurxINc9c6JV0yd3R/Ng4G0rME
JzcNT3HpOoPp02IAPdmo1vrjMtbHsJ2/ThUDCCQ1LaS3rJPewQunJFpH6YQjvJLk0wv1E4qbM0yE
J4x26bEe04eGjfXKVq+ubazYea7w/S3Msk6LKHOQ8HI096J2queGKvWWqOaV7FcZ4K8wN3k8jEes
PL8u0Iy7Ejp4/1ZJ88G49uS2CgE974M1WNuadl1B05vOtvTqeqPE9hyoWqltP58vH14sHYuZM4iN
MeC8v1jEJJPZ5NSVJMkMvOxI3dH4zduJhoO+NPMm1LUGJSlw/99+/bnctZHI6q91cAC9H7kyGxoE
lZMXRMZSfimUsrqdjYJU6jiN5dXnV/nrAoCFF+Lxuv+xHx2CY1Kjy+qh8Ririt2dOs7NTluoI3w+
ykez1OJEi7WI9187pA9wLI9IozosoJPV4hgW1K36qjyb0ccf2YE+miuWjvMLM6mz1oLe37wl97rG
gcAUeKi1Lic5R5cm2p+vGjwGNVwqMxp9goDMCj+/xI9uJPw7uqDRUREb7XoL/ra8KJlK/rPnZLuM
evmt0GOr3BSeNMbN5+McWmXXdxBjpYOh04I9ZhzsDZ2i0ftgtj2sBFgFQcDyxmVS21CRwD6JgIHm
M731vUUEeTka7u+2qlyHZxm3HCqXcFEPW7/3g055luJyEAHJDkxg7X6mOzScGzPYhqo8RuD7aObA
bFxZrAZ5+0O+ZgKEI5uxsQZurw5besDcRDQN2tAfzT2ySR0b6eDGQhBd0rnhxsa2sMKi1Gj4kOXR
pmxq8+TzZ/jhUGuPVh1sBbixgxecdFYUt5HpBaaSmi+AKuiEbqT1lzpNjvUo/zV0WVtr/3uog82I
AMPuKTR5wZB4wKp1+onG5M9CenxbCDLpLfn5pR2umrpF4LISHdSfhGfrYDwON8Dc+rwPR2XUdriP
JqRZs7fN194BhjENWycmhWPMRXdkJTu8qT9HBgyEp3DddQ+9i5ne42nU9T50u9z9UQrhneRUfwHj
a+LIO/jRUBATVdZmaIOWebDG2ID3i1mqPabZwf2BpN4MsEXcy6FVjh0TDp/felXYxVY+8NqN4fB9
K4q+1dMYFatiTBdUXLQvbTm2PsUJ+7Zwi2OuuMPVk+FWcy6kGDSLAC8PrkyTPY1PXG8IJyVFI2m7
O+unaQIPBUVTIfgeVO+OPLnDJW0dlOWEuMxcD3reQRCaWkMjHYEy06XIuXbMyfcDKJKHFq/wlojD
CknyiNOkb9znZJ7Gu9+esoQ0PEWORwbXfPDiDzFFtHYuZVjOrdzJfCvErVHG/XWZuFZIqVUgGRHH
LvqDOYQz3wNt5sE9xDX1fr8YeoJ5BpFh3mbUaWxdWQIiVPtH3KZoCT6/xI8e6+rGN90VgMtkej9Y
0yMMITaTGKWMNPBKe7wUbdJdR9qcbGWD2EyphXrksWofzF0sU2BawQ/S3OOQVF6kTqzGeS1Rorf6
pU7alqqLa8uXQgpv3wzjeO8kS36ayU6/4YRXPJIUNsIGx25D/xtKZZFXpmSmsGuEkYgMX6O5+LEI
+sNviUJtBQiiMT2c8hOHdLpKZ4iSVQx6jXQXn1li7dtC6fatbRWvnz+Lj2a7g9UFQzraBfUwusPs
WZWGPfahgSpaQYOoFFFooGhCLDNVZ/RSTTe4l6KzPC26fQTzYth+/g1+Uh/+7lpbXzhiI5tO90CR
kVC8nw4tSU597WAU5rVdnpF2K7cO/c/3Tpzmm7qbl0B00rro1KUOrUIg4+YJh03f55RSEDh9/nU+
mpy0mnGJs4FFmIcoHgT8cSR0SszLmJRn5Sznm0HFXKEk1ktexw41pqk5Mjc/GhPkA7EvkFh2q4Nt
aixUdVHGWIY4g7LAnPVhLUVJ5yab3SH3Kd6RTSgj0zmyc3w4Ls0CVlIlsoTDjmgaVfAlIc1G83LD
pn4gqxUc29OHlGpKgm1WUZNtljfmkUf+4bjADddVDiP34RMXMpnS3qpkqOqFsXey3LaRFcvsLML1
vRnErFEUwUx2ZN1Zb+PhROPVYgsDiA3AcX0X/hYUj8h7e93A6QEwc3hI06nb6L1tPXw+gT54o2js
g22cFxhe5CFHAC1pYUlv6UK7FVnoQR06wRaAiKKLf2BbHoJOn/SA0MCA598bJ5+P/sGtxa2p0sDT
1FDtHcYdxAlzm2sJU6nI7LPMRjXv0pNpR4TahbLS4Qc03TFgzgeLFoOSTSEqWF3sB/OXnQzSrMee
1ffUkCGnsDvPJNVzJ0oDxxqH339HQR3p6yZN12X1cI90uxW4bLsyNItZOevsrr1JUPaKrYo3Mg3U
Qsbb2XPm69+/t5z8Cem4sTqtmN/PH4ljwkJNL0OlX+RuFlq5l1athrhs3WsdvToGwXa++V8MapLe
0EGjrLHz+0HrskvVwmJntvNEnE0mee/WtZTXuK6nnVrplzTWnfMjb8oH4QBhAFNY5z7qEPjfDzpH
mWMXZiRDEZUdSW6jv5P02CzYH1osqJ9f4QdBOo0tcFMzaxns8NA/SBSE/TAScM14iw3sY6fWuBh3
CnVMX+LeDgwY3VuZL+3T5yP/0nyUrYdCKB1kV3DW2vL2/XWq1cIWP3voicgUUJ+Ym8uGIuQPDBjz
NqkN2qMadWu9unVU411Ho4yYQ9HV04LG3w9UYxAk6mOVbFA14Rf4/Nt99FaxL/NikaTkEHHwEKxh
VBVWbvZFF7GaS690zEOxfUFlXPWjePhdst/Pm0HumgwsMRm9Mt7fjDlxNadpOLIkPTlrS0Iv0ElO
7lJd6r+/Aax8YHSj1kovPmyGQ63I6BL8YGGExnxHyPul4i3fscBwdvFa68rTyzz8/dtJQ1y4dyD0
6b9z8CJhaRM2Iu4+tEpBrkCr+qsxrebQixCWmPR6u/18vI9WYhh7rmcQzLl0gXp/O91Kpe/mXA3h
YEbqfkp6DQ99Jx9wP2qwp8vo0hYiP5Y3+GjSADKljwvIy5Wa+H7UIU28McZTEFa9ZQS216AsK1Jl
gzBQWZEExpEn+cFKYaAQNg2eJ81ADserXVZgys5jaM1xflFbafvY6ua8I5+Wf/38hn5waWTKQcFx
faR87fXzv23f1kKuc1mykTIk8kvHbRxsxDYGRKVH/A0qfjkSln0woInLmk2cWt/K9ns/YCVMHCiY
JcK8iaNtZY9vpZnqe1ql1dCPRH1kgn5wK8FpwvWlwgtT4vBYRCG9p+6rjmHHohWi7Mt36BpM1OX2
MXj4T6rbQSi0xkF0QAPzRTb5YOGzE6RjdjpNocySeW8ZUAuaVOlvsj7TNvYoO46fanWd9p162tX4
a6zOW67UsY+/pZCwX3B1mxAOjHY/rA1ZHMOK7uKo7S9dDn2nzIdsX2Fi2cdxLo/hyT46MOBT4JBK
0tH6tcnVohm00ET/FlptJ5AIRRixLH2yzmhRVz0KlBxEsfMUP3nsxyeiSeGOIBVS3qQhUkwhAAG6
zedz84M9jGoAZTKNWMehgPV+qqiKAIzaMlU0WyqIjUp3pS8NUFlQdNWame8XxeswVwrjyAHuo5HJ
zZPIphYBqehwmbF6+sEn8RRmqvOdhhMmAfsiL3GUW6Em9eLR7obUHzuvPxJpfjBdKYFQV+LIxnTV
9feXHOP+qmStTSFQ9AR5mZ379Ag0QqsZjrXh/mAphbK9jkMuHL7JwTUasogNtsMJZkO0ivPNsdyh
1Jmo4U6IG+el3TuNPhy5wA9e/3WloQUFgYGqH+bQZ83q21xgbK9nCCcqili02uA69ss4VawAoD3q
4PNp9Ms9ZTYTYFprbYJ03uEJhdK/0Ca3n3n70u6y05Jqpwtz3CGl/N26oM5QTFgIFUQx7i/96Oqs
GOzMgYOxii5P8d6lfj646IzIaB8JZD66KkhTBk/QBVpzuNtXWj1nrq3MIVZgMvRla/aBhWglQaY0
FuHnt3Ddxt+tbEAESUxCSSfBivD24E10scmghAWbkCKXvkSBTal/WQQAls/H+eCiWHs48OjcP/7z
3k9/LQZ6EDfGHBYDHAQTzxf+F/r8xp5onj8f6pfpv3IRbUJjVmyOHj/Zln/b+OzcA0GwJsyxrTZ7
2Xd12OGu3MhembekvudHVSvG7eeDfnR9pOeMFSfLSeCwGVYCIw+zqoboCPka3Aw9va1mcnaORBz7
vxnKoAXBenHESu9vpY3vTUO1uOqbJF1qrQ7VEvw5JPGe86963P95nf4zfhPX/5oI3T//i3+/inoG
8ZXIg3/+8yJ9bUUnfsj/Wn/tf37s/S/986p+q+5k+/YmL57rw59894v8/b/G3zzL53f/wAKBL+im
f2vn27cO587PQfim60/+v374H28//wqw9bd//PEq+kqufy1ORfXHXx+dfP/HHwhw/3bX17//14eX
zyW/dyvK5ypl4v3rj/3Pb7w9d5Jf9v6EC83+QRi3VpjXE/X49vMT9U9OgBzOXOh6wLtW6F4lWpn8
4w/T5SN0SrSBwwgMu5op1In+50fGn6DsOCf/lEk5axfs/77yd8/o38/sP6AHXYu0kt0//qCh4vuX
mjjW1rGiEPmRV1nRk+9nCESXHHILq3AdYU06w0vdi01dU3bd2wrNd68HWDkzjc26JS5v63QQxWUx
AQbABkHyckSvT5NK7XtCp9vyRBYRXESpDagiWHDLMsSNEdFzPM6SiK47AIdC4XaW94wFjuq+XcRa
cwXRJNHOZ0BEyl7SgbqAnBa3cXIPrrdXLkTZm2grjbIQAhi6GbfgIhxtP2R1bHf+IITmnOh0G7il
Dct8Jty+ujH6tFtO0j7HudHie95MZW2RuogprDtR1wAgiJ0JJ3lTkV14sSBM9rR3NaoxOo8AY47q
JqFno/qgUpGPLhtXnetdUnqVHc7p3OloIyPsNi7YcqAaalJ9NZMysilCDcO0r6Cue77MPDK+sw3Z
MFjgGOWbZWpahMsKXb0hOlZ2HriKi8WGPH2sbKHDCfr3dN0YXxQSZ0eJa+2uztNl2LZNN56rxQiY
JAf20ftcQvpNkjK5xb+AkIddDVe4MlTGFukzVOxyVFoTgkOeJhsEsxqwFiMegK+z9A7FBTC78anO
bBzYWFacNCyoR2i+1StG58d9b77R9GP+kifuJo48aIZ0x0Dt2MX2TTG1Alxuica1lSjtiW+1+HsF
0yXbKZFyWxYsnJvC7LrnqAA67AksD8RX5nkizeVxdlUclBCaLMArpytrDuLP0LRnkMlMfZPqS/SA
/Sk7qTkCXaA36m8cwBVbe1Dv3cZWH4s8K19iA46Nl044skujeFWtCoE1htASukqeeVcO7onJj+Yx
lxtN660zNZuyb0XXMnscBHlTUJcLAup2nNwfRlX3mNm1xbnvE7J8YDcsQE5RpXK7W2fSNwCJxF05
iEQNW2+od+yQSGYx8FTcLWbuxaKsWN2YpC8Ot6FZTB8DQa/AAAPnQQydj+iju3gOF4gGAEhNAKBB
peVy31q9gYERz/ntRCaixwTrisdeNgu0lDRfHsyxaDGho+23AmlCNfEnx64uRUq6xFcJaujqkQzt
fdWk6XcX2bMMsGwMjyMdJzAU1sZ833e2AyevjWzNH4kqlf2c0nsaSm4bfwfAljy0XDwQumjSxS7i
SI3gZZzrH00XF+6mjNrshqaGWH7RRis3NI/MnDCbTCTwLkJckiZY476OA62SfC8TPApdEdpZKfE7
+1WspN/J/Mv5XCb5SD/71LBv6B8YPyDFM/Hi2lm0wzzlPltD4XmbtuvcL6msOihpc5rcqi6q/FBV
muyqiJ2o9Ye2rV4wluK6Uno+w7vnTNxxZxjPY3Q292mRidu2d4D4mk6nn+SVF42BNZjdo0KSQJ47
lMr2gzBROWtV5F0gu7ZEUHRNNm1UJHIqLLp8yAOztNUrV6kjb5vJHNyEPsOPONUhLBCU90r3vaYA
/iboPFqcVNhm42vwMCV0MQ3iSuhJ1reXJcLTH3SWXn2L+Q64t+zeWM4VIAtRMM1KS1LXKPNXF838
tMUbWNtBnyrOA+Lh0iGhXTk96nHRltgftfxBI+KLNhIl1uPkGYMGOyJzX9tqrq5BWXFEKyxwECGV
ezDqZZ9EVaBojcLgkbmqxor63pFDAuZ6dFVAWZGe/NCdqWqACtbiyY5j2Z1Kd5Al2ucpOq8wU7vb
2tIWyHZ21EGLm6knbCWJU5zAmIncwM3GOfJtJFwPho7/xweIUsLx1YbyMgEk4W0Ta9Apc2U6vjUI
XZgfHMgaRlpENxHapxY7ftVcN7KJn2wa/yaBanpevGfQ1dqhmlEEBNDQ58DisUEJN7w5DRvdwGht
NlHxXKqjAfWS5uDtpuHlNoMaoxgn6HGMmsBWa2vl6jbdjc0pNgaDJ2z67yRIhQMzU03H16D2ndam
AGPGa728wrxzH4Tey7elpIE6Rgf8vqj8saRkg4nbWOBOCLjhfHeqAUu8acs4v+tI2vcbUjVoABfi
SxKv+ILu8F1Y2W6k5RO69dmpAEdC2UoCpR1Sy9fBVpRbQ7iYMfLEq77w1IY2sGIRfQdFw2pUWMsQ
B/iWgf9i1xW4lav2rE/dGXrHtMylL6GW0NWuy9XbGJXzFLql0WIfgRt0Mo+OTg9DuvDcLl6HsGCK
sm7hlDDEjwXcuivcACNeBgpkCVnwrgXOMonlyuxGT924RgzFu9JG7MdxPJ6mTkYL+37utCmA0ynx
8C6lvCFe0GsM4yZc/WoykGLJFSQsvW72k9FtPd9dPPMR06x2CxIC5izNepmuzlA7+5G0YYJhxKLp
k6oDjNwmil00wegpNGKCUKM+Ix1vNb8zRyBkblXa19XMUQ8kTGN251Cu8BQaGCOvlZyvE7QIisE8
xXr3pTcT/WbhfyhbdjU19We4hA9sXSI/tYZeZ9+jN1KYJqlBDxT8RhQJsWSpEGtEDTEgbsFSaZ7W
84OUlp8Wd+jLsLZN5dIr0Zf6Y0m/qgAF0ThvHHwUP/ANCrw3jVio/C49vZgtpetf+RsRBA3OxF9j
M0mv6x6eR1iMtc77lSzaaTlBlwug4zjRBr9CekdBLYmY8jyR0CSIaDc6JsEzkGQ2pjy6vzoUhFg0
/R4ixstiTdllM+kgEU3RmJL9gqe4qbNK3mgVaDHY1NoAGKhzm4DsV2P6wl0zfQ7ER+G7md7C9ISp
9aQZYEY3Cq6Gc/znPcwnh+4aQSkVFvCZIv6jJXoM23naGQ+Cc9SyQ3EB2QYS49Jvu3FqKafM8E9w
NaYj3fpqRgryJMPg35uAJveiqh0cxLw0tDkjy39Pvx1h0AiL+x9MHMuugWmRyXYAXpvnk26TiuE0
RxrdauF3AjQgZsZyM+gvvTJh9vcA0TzjUoy/0QFJa05zixYP7POFBGnidsotCqEWi7qbgBPK5Jz2
Wy3PTNfXm6G/SRKljU+BSijOSWn29nDeLu76Ks30MwXLqmbn2mzSP6FPMZQCbG4po3bYsG/HeTZu
0Xjm30a44ti5RZftrL4vMzSsLhboFIOYfV04sHw2rVp11bZMIZ9n/ihj6u9ErFBCDHvK7fMlHdDd
GGY+LiE8Yd15cfAosdkAQoRysnjERwJ2I7zAc0wwQ/KFgDkrdpEKn+5cnxfDOzUXBWlL19bduE17
ddROGmBa3TbJaErzSiI5T7bWhGP43pgrrzm3jGg2b405wtQiNWzLR7K9B4kD6nlUu3gwFmcgDQnO
+vnfTtlRpis2vg5gYXx8YbZ5CofOKY+k6w7F5+swaAtQZHJgMxnuIKnstXXVKbJB2YBDCfdRWkx3
miNZOwk5MZPgeqzP7VpkWTAbhIhAL5pN5KTt/c/j3/8/Cf9BOe+zk/DFc7E25vj3Ofjnz//rHKyZ
fzIFOAdT3FV/iiL++xzMJyubnZQzsnaKz2uS4q9zsGH/iYaBtJZDglIlYUh68q9zsGH9iSqVwhqJ
Up3DM72BfuMczFAH52BMOojCEPSi5beQMRxkStQxhiaQA8BBTu+nrhPqo7npaaNCrHZT1UOQzs8S
lJRWPC/Jtds/9GIn9QxMWXKj9tnOyNY167yUedh1dyOWOYGqSP1CuWVv5KqflloY0yW0zYpNtOxd
7WbRwYRbT0t9YacZ5C7pj/W9Pu2kBsgXSuUrgY2nhBqckgd7ulGLndPeC7AdA0v+VJ3IGFt47ROg
0E8ronnBfmmKnV3v7CgO6GFwKvhfTqFu7BRwEgsPm4LaUM5p3wqijNZCitJd1zFcJPPNFNc2qq20
ae+GihCk/kHDFmyvTzOOTq1sXuBlXkl1PlGMwjdzDOsxBxfjAjTdNkUMOZVPbv5CRSRIRRw4qU1g
rvuUeDZaFIjRC9vZoPHWq17X58K6UyN9lwzPkyG+WG4cTtG4tdZuQ8Yo9mX0xRuqrVZzLhbJGbyt
EMjvVpu0E0UM3ES5HbWBTdkIpZICAaz3o5g32vQD1fyO8KV2bub0m9mc/OR5COy+ZwnMGMtRsDHS
jKS9LNMmMLw4jEAbjyvJ0C+BI1n6vlDftOXVXe7hpWh2H8jWCLWyZ4t9gWngyzi99qLkHpNhmDt7
q43DNs93akcXCOdJTZeTmVNdX4+hwsGit+RFNHR4/nYRZsIkCziib7yqCOKFAhTQ24ncc2o2gQ5W
Lze0oE+M3Qx0qrb7sK3Z+ab60oCF0ukbDVQm5/8wIeIeFT3Q6KSTNM9VEQdKxtRJzUA9G4fkNE26
XQYqs+MIB2XzrCa3s4g7A6N29r0yqZ5gaazodGPKk8nlCN9+U9npdVEE+J/8ImsDpbJ5vsZugpSG
Li6snDiwsc9wHA6MuDuxu50i1A240Z05OueQO87g2vtVRMhdpbvFvaolPBgnjGGWVPQLje0vw/AV
2JhfFhdFF3GhfAfehHXE2Pqm/V/mzmtJbiTLtl+EutDiNYCQqbV4gWUySWjhUO7A188Cu9qGmTWX
vP1ybczaqq2smwwEAnA/fs7ea48jrngcmfVLwUSppzLUrWOeffOU3LbdTLGvIsHb5reQIbBmTeAF
Fyy1cwzX2NZ2vQD4ly2HOh0QFEquPglxHYNbU1FtAabKDnUlk42qaUzUQHrwdwhlbFypItszw9K7
dju+OLneBh0XdVXF0S8r4d+dt187bT+VM790zzF4scA4TFoIh8Drtbb0ft0ELY9UqhR60MYsf2Qy
8vrqoZD8lpT9ACgW8zqBxhLAe106/xwyz3H2qq0xpdt2URzR5L4p4x3zSiAQxg7kErOa6yoGPgOM
LdBWz997rW6XcrP40fA9Xdmm/BlDhEZQM4QvI73ZyZyarADJOZ016e2C297TwspMCXwwgMVyorVe
5wwthCJd5THQmi2FeOhOaTj5vOOC+v3ctT9SgDTkQuDkBzbSRGV/zNM3MAc9wN+p2GvyvuQiap/8
QsflTHjVp7fVwMFN7X9/U3/6SX53U78Mrkdvhjlmc1OX8kEfimsb5HsKJm2hYKrq1xlpSa0/uwBT
/b0xd1uC+v7wu1r/08bBjB5Z4yoSZ5f6/LvWk6b5si9GgLze1nLzzZyGhYqS/roEbue+L9am6sOF
CBWHgZoPguXWdo+19iy8o4q3BTQU1iXzEaAub702H5m24tApg6hwMTu7hxamqDb+oST7MoFbn0Zm
RjrP4nrlmMI/X7XBE5MZQTluuuCdsGdyNd1w8c7nYvnD/fkyRP37g6xVacPtwXb7+YNQrZVUoBXa
NZR5ZYSJHEaWD3LCPyTiT5/l/eNrgSfBR0wdgeh1VWl8/jTaGUrDgABsVTv3a/fWi41j1ssDOPTD
BCqttpcIrNAGf+yzbIEOOdbecI5Fg3QFLozkkA8eqF6wtM75g9/rG6Mod+C+VkrgE8SoCFpkyMGU
vbM6lHVzl5OSI+Hb8vLKbPgAOr5l/Sf2RxxhGIb6upqP7aZNLmX/zbCz/eDM13Arel9ekNhxUle2
fkMU0NYyAV3PN10KXNBwosD9MSMz6XDgJLyYGkmnfk7nC5KtvmB6ittXGp/HRlfnqqTLZbCUMMb1
uvJgJo+l67PGimNL0a2l2iEh62H5UWnXSdGfunTvcy7iqYD6oqJhujToazU0Mivar4ZBrWJuCCMI
h/heL48ZKTPOcPDqm8aaWdXbnYTGZmCeJppi471MSbeT7ZPmPK7bMKkGe8ZmqU1fWcy4h5YDzOtw
su9abw5RhkJEvpBqhYl9GPp54YvIpdGZavdznjHZ/5j96qRXWzd3TvPI+TL44RsfJJlsLH2riSyU
9dtYZGEK9MO4zauraTiM+rEYbid2Drhd/PRPScGwS/zcAarmaRiDSPgO3kG4CyBQe/NcAg7Ji1Bb
eyeIv0p/hKww7xdrjty0BfrqbW2KNvKRi0RFfUNTsAHt4sqQToOwdb46/f2FHvFiHYeluvfLYZ8m
HEqBl0f2JIFY2wdlZ1EPdjqHAcSXpw20CX4G7Yw8Ut9MwXtfGmeLsW2ApgYZeYj7BPJ/Hht7b/6W
07zNKXjoWUUk09B5tcJxbQmdlwCZGjvd2tRmfFydujQt7GMOLifoHgtvOUn3ZPb72tr3q/sHulrs
Phpxsp2AOHnu9TDaLOXeYd1SLfrYnCCjlkJmxfYBroOw6WJJvnRo247xDeiMuHR4ZwZgQcFOL3aV
+ewbkABhMLdjcrCUvU8cH/bI2eRTPM7pycmDowNqS/ouuCVIBDB6YUJu6v52MZ270nqYnOnCYqLA
Se5ktCCRH3xIUjD/mTFYIT3G3AeNAvSmim8LvomvXaexERrjjRi/SWVRfRHKABjV1k/TTEkAvld6
O+n3pz6IqWHyyKx+jNKlHnGZ75q3td1ty1YeDZiYZvuj0Q/ucNt2E2yZSPJuxRbNcRRkBdKxIHnO
JsmzmmPu0yBtm0f6EZR/0v/O6IPcMuq6gAwQtkjjUfhXo2NEznKwqLgqi028CtiotXsnexrVPQ2f
owYEMJDpXcGwZu3kGfUQduZVrGs0OICp9N+0ht/LBtBiY7BNo1nKUxond2tJKUGBjAFgtB5CRzoh
oPxW909t0R5Mas25uML0uRvGFz1LH+hMRwsIN1ckW+o7qz9o8UUfbBP/EePiZgEFlyU/zJZS08FQ
m3k0h0PfbzYU3TMFKQ2yTeNwtqhcjKgej+o1VN/IUjwr8+1COeqPT555kbDM9tNTbJAfl/FcIjBk
vLO1XZMMJBXN5nODwknb0nfdAMKK0uZYA0eBnbazzGvjUKRjtOJ00kehwY/tWWOb4jGQ01auSZWZ
s12PEqCwrjwAGa5gIF8ve0Eek4O+nc7FZhrtqErLSENhoSBf6HF/JcBZJK6CY1FBrT5aHXWLC2zJ
5TXuXmnk7YJKHPm1Nko+jvmDUf+oqZU0OsIOlvVAt48xVOQsf+zBjy6NEeV3pfqAOQOybjwwRuSj
wYC4e6KZT2kFsYRuFTkBN1p/K4rlSF7LpoYn4XZ26GaHbJGR4ZqM1OgL1TM4Xfqy9R1bAxqUTTmU
97o8Szue0vI4+WdCezNk/fNShobJlXZdyDLyOK8kzI7cjittYMY5kLadb1ISoGfw2uoErfC0Djo9
vXbLxBf4jLbjQdpBB4NMX4cj+1DBydaHRpM49Jvp3813FTQ/tMfhUjSn3P8w4PKx5I2xccaBfJ9k
6SZlSMSo7t1fTlNwkGSKFA6zQ/MsHh4QoY0StFi3h+c06S+SCWoxnIsMNplXHx37SnP2CPILedNp
EH0Pib5v45M9nFvqDmG1iA/01PkG517XRibThkAPDr3Qo1773qtnGPoGtQ/egojkMNaCs7ZwNrm7
l+J1qTFR8jlVeVl1+asGIWpyxCsmrBChepg/rqx1nygPqvtdr+47DGeIiqN1dBroCoaiyVxKD0d1
VTCslMTOeS3hGq13qXH+HqQg0W/ZdFPz6meHAv6cpsQZ5lfIWDubM2yxTXR1bzQ4cy+n4mXyXg2z
fDA6F/3rj8qiDFwImm+iOaXxpHhOl12axhuok9SCZrS8Ktr7xbJjNhNzIEqzozUuGw3Dpt9vRrIs
bQLkyDebPRbwgpUIzAbEVH4wwDkh0oFoTdoAZhqqkfwyjq5McvMpUqi4iDvjhx52Il4DIpIoNU4d
i6nT7qvBOkzGA134GyBjW4g5vCzFvuimnfLRYAUaHCVnIxvwQhyv0vZO9efjKDZeMG3Izj03yrue
XZkuMPlS6ZZeOIf7S8unTyIeYvUdPs5lb1VHzZbMrezN3Bc/dOYbYoBXkx7rAKVSww/zoqGFYsa9
JSB345QqhEF/EVQx8RUsxMUYOTHH+XuJU6sCcAWXd8uYCR6ytgN5C9/aCdfvT5zwtk2TjWEDDNWH
sBEJ+tj8PmsEq8m6yRWnBUZdMMA7xg0LC3hLt1urzQjFbajqsOL+6Eu87XjYc5ISFHfX4hs6RNmK
pb4wzXbrpikhiMuKAdnAxQlzApCaoIpq/ZBW+WnQYfm1M3ObDGIglVxzNtVsvswTC5viRIYzk9tK
V5ca7zKN7s0Q/xBESvdmeUjrGDD5tQpOLW5A3wJ/D5fYtcLKXvaJrUWEYfDoO/uK0YcPwnCplnOL
E78W598n3QknaPSM7fad1R7svtxVOsFPa5Vi9Vd5ph6sVod6djDmikyEKWqJqGMWdgEgOWpim0N7
Q8LIo4qrEAjb1sUHveSbSbMiN1eXZUHZWVQX7XBVFZQfVUeOIKdWVb+Zubgcu+RoMi7ZVOkQAc/b
VONHz5I5ueVpnIwjiTg735YcV4EBiGvC5bfQxkgQWI4BhSiqP5/0W8+tPiwv3U0s+8gxaLq89krt
TEViDr8jiTF0adkdKmLnTKpP7pHvQBnX4JBtB/3M0pdIaQp0W7az3ZfKvxsHG1A721/9zNNsxyFp
KnsbkBepTFFBqkGREDMSv/YMn6C1HwiC2DfMSWTzCFxzV0PALBtw7A8cCsy23xEPu7PXsEOEGO1b
Unr7erqoFu056YrTaBtnIn9O/OeqoKSU017OF5ZqUFn15ZUmO+z5/XEZBHJ/uacJ59jlaaJ0qurs
9ud5+D/qPNMC5D9fZVWf5Fj/bzKt/fdmFTj1X/+q/4UKrZ84lP/z7/7vPxRa10h8xuSt/NSaXs34
/2pNay4NaI7BAVpDz/Z1cBz/7k2DvPvL9H5aWNbhhbcG8/5bo2X+BVDDtTyOmeZKLfilN63/tfpg
1zRiBFcBCq//pDe9yh3/u8fBJxhcHW1wJLrAQoyvDQbZ1FB/dQIdQQ56lynL/83Ux2LnT0l24hlq
yk0LfRMlU5Fd6CD0737fZPmSr8wFMFfx8YkTfEiTig79l0N1C1AXMZQbcqXag9YP2oYwAeQWdg1+
u6sEwOOZI6Q99NklvFsI+krrgi1TUj/bNJq2nCnHbR+Rlr/EWdvDNFaWvDeTfFr2Wls6vFW1t60V
fcXfX/qXkdB66QhILCx7bIiYzn86l3+ZPAl3buhJNwjN3FlVhxnOrLvrs9ZmQ51N73nGlFPuAsi6
fKcYJeaxsZRRnM3KZFP+/cV87oRwLQjt6BN5MO4ZL6A6/XwbNYAlpTCVCpXjwEwm9M9wD26zHtXb
prDJeq0TKlEiDQLJXqK3zR8uwFhnGJ+eJJseIxYdd2WKmKihP1+BwDhYJSnpYU2hGC8G00itQURh
oe8UtMH3HPf/DhNN7kfgFZdmB412ig9dUA36XoHjSU+Ng/Nmh3U/nkNQunnJ8DoRID8zcmjOTF0y
Uvv9bfviJFvvG0AQXksEks569748fhNYRxcUCdhigNwV4qqFBi7UHLUprHIibZJ4szw96cD6tGvS
GAObmnRsFG66sXE5PJqlxKBpl5q7tYzSp5mSi2x4/M8vk8cNQSduAWM17ny+uX6QuRmUxTHkTSoU
B12mtXrXFDtm/BR9uikGhDrm2JiHfNHM9JK+bprvFW7DeGPqi1DbHokC+24tQIIzVpfm2e+v0Vp7
kZ8eAHeVekIHRXqM9vhr7DKPuTl3jUkg7hqMdFUKLHhhnuLSR8wh3YUSEatnRYxktqW1ikbA9ctp
B4TQ9A712E4j5P3cPy1EZL5jMxOUwtQDZ8Ip33MBoXLDDLu7bZwBRRBK8onQSqFpdtRpMibMoQsS
ezu6eTVdddKJnX0HtiR+oIKVD17ssFfro9cTD0zsSfKn5+iz0pXnCGQIJidmicTRA+X78gN5S8n5
a/TWCJe8xQvur0j7StcZ1Um9SvJNEwu6L1La+VbOpv6U+pN13g1dQsRB49boHE0QOH+4LEJ6v/wo
HisrGBUeHiaZWNq+tGIFtSnjf85DNiLDNbZGiqMcZloyxDqI+p1AiC5GoEHQxVlZDUeS23E/59KK
Oar710Gt0/kwJiWPXkshPVEXEaDYPY76KO9nK3gOCCQ4liSGMAOrRiMNh6r1tn3XqfNgqOUmq2n3
eyQCkl/FWQJTIrkRfjXsLb3L6Zz4+n0z1R91zVnF8sqHMlncyxkUJwKyec63WszsyKHJG8ZCQlfw
wsawB/p9ltx15fxjEq7YjG39qvRuLujKNO0ZIq0+3lYtNF/Y2aQ1ex3QTbiapD3r+g4Q91Lg+U3S
j6LTgP1OguvlUfX8ba8rpGsaQNiLALrMbl5mMkS8cTzNigEI7st9Yuk2CYiqvTPc5K5fWpSZPBGH
UuUkdqlSMMmIa/pYiSArULn+myZKI8wTK72IKzjxYMXdV5bSU291NvhyNzjMjZ4cyO6sT4qzJUBt
r2CeNEAyCkuHqJyoROn5RDYHAlRPu1tywUAkH2rSuuZkbwwMSiuCRyKiPDhrDlLeto35EMSiuDJb
T6D6pMCn1zOHXdXttaxG0aR5z12ltNdusmE8V3oOQ1XPh0XHxutK5xRAd/yuRiE+Kk7Pjuq3vtVD
hypVeU1KJgYiP0ZBnA6vGZHJO32sv1vKFP02EBDDif3sLU6YOsmIGpTKd70z2iVUWPidsJVx/qMf
eu9D4Ku5DhDEPHVwLL+33ULnigCUaeMOqXZp526G6OyCusO0q/HoAqQ6QJCRwFTqMywHwbE1zJqo
E36HrW2bMNZ0zwqiXKXEoLpJdiOHQR6TBSa/Rdx2s5d5011OUw4lGesXAq9g2ruTbI7wS91I4yi8
Nyc3fUSxsk/qxSJ7KpbbIJD2KSlSDUpuVdr7cUoZkiPEOhAWCutBc6bmoRXTt6lIOgS3Tt29QYLs
3k1pmTyg0kZHC3n8DsFaHuHvYnYlqWwKxqdN+hbUCd7LlOizbIDl4Pft8KR59C/YzDOOCbrBvuOb
mt6selZ57QcjB1IQaYSFjaCaN25hjzlvUlH3O8LFve6Y9irbjzle7LHKnhPNse78oYu32jSLdxbW
goaLKV5T2ZTXAopK6OuIX42ZYz43nZF2lblhwQJ7z0zXpKOOU2yb+na6Rg/Q0NQAwD84ax8z7RLW
clfxygaFER8rMRYMe8RykXS0oUZHL8jaymBCoj8OUjs41Fh0zqwJAmamdHsv5Pje6mCJDZMnFuGZ
qUiddLvd5PfMbSuONGUsr0GWvdBcppug+92RCJrUQeftOluiEORLsxTZTTDFcRjIwrjxpZ3eImHS
juYkawj9c73vKo8WkEy7eyUcvY/gcdokBurX/Fv2mEOcPxQereMNczfvmGRWcs/IRr1Pmps/D3PJ
PLjmiLmBkd9cos1aDkis+YdKVzlaPHcfRlOQFOORZ/oyFPN0AOOPPjubSJ/s1BoSVcYuXdO6Kx9g
w99YZDFeKc2d34MlARszD+8Ykr4HQjCSaC2NxAei0O+qThSXxJBOP1QmdGpfK2/OCb0N9nGupYee
gIGDuVj8fFYhfRnFStL4YZ97IC76o8uy8dnWhua2gvq2sUvLP6GqQIq3rDdBcR+/Vblcjl5VMV3U
cdxHXm1UW5XPQ4isl6wsu8MbnBgpceB2YB0ME7ATjeZMCjDiQ/1oFr5Fr4umluNV6txqevdg6Glx
MuP2zRji6QZWcX5yeuAHfVt4Oxep6mWnXH3bym4Ox7rrH+O6jc9JyjKPs5/PdA2m4VqUfXHVD3ya
5P/NjIE2Y1GtMlJc/1svLst90hslzeFSPtHcGC6LrpqcvZs0nbOLy95ddnORiStfcZTJOgm5unKS
5LuetQN5fTrrPlEBl27PQUK6Q7DVqKH472CnlvI7rFjO4n5db7PK7a7HnGiTdPL9sHdzoo/F/NiS
phI5DRrMplfus23xJ+2Y93lTiJhmWxxL8r9QiGlM/RyDg9V0k3RmceGgkb41pNkd8yYuGnQwpduE
djBlRw/u9SPIcfs8bjT3vBHsemmcMq7go01i/GhYdU7mHUio0b513vQ9C5ghxJnpn6j4Z7VGoCp2
dVa0DVb9Dl1Ilh/6mXNAJ9pmW/RDt1Odb963BLoiGR/tD623gnM/RdHNWWucrrLR3M1Zi6GkHR/6
qjb2DnGwoNYdczeodjzS1zVfvaDa9b7XcltwuXx3Wvxf3myS64qTZk8Rql7U2C6XbWyMl5mTMMNK
MkQerSRyUBDvGUKaVwSbLCiAulkcpkHYUU3oDRNP1zrLaKE9TKp9mpYgOGkWye4MYubmvI3XOMwU
uvLGz4qzrOTUhYZU7TEO1Se7tqZDpSatCOOy6Sg7zO8oauUdAH6SR9e1xZ+qPPSF8u8d3IKIn6eS
5q8yjV3l280db3Z5tgiSB8KuK5gqU4HT7EFULrQFczfNwkemrfpl1hTei7Iqj5FzbGSkm6xZPrFi
1jOtOkthTP49vKPuUSS69QwTm1Xes3L53eBgeu3WJL1v+mpMtjYOjSTkbX4zJ/uu8rMeyXS8V94Q
3MWF6l7HqUzuJjqfPyQha9+ToE1vsiwudpiX3YPfx6W/QUAPBr71ScgxlkwdXRxCm6xNPwaXFmlR
oBOwYgZbGSivCHxXcTGsv5lpJ9rMkIa9qsja7JBjLiRDhFfEmnVx12QIzvLFprpQsGr2OVkCIZlM
9IMtEuBuTLIFEcc4RcbcNTDPTLMnoq2tNedbi3LpjpClwd4OMp4f5dRqN2lLgR/hUZAGfeEZoRqw
pLBCcHE3WY54Ek02k4lR+R+pibcSjTjSWFb0ntFurc/XTkPjrM+q1jphofKvtKzguw91qhKMGJR8
QcBbvxvVnJ5XU9HcjlqhI4/S54+xcciBVGDazJ2TCe/FJO/LI1az4Z+Uf/6DbcQemjoryOOIh3Xc
WE6Xk0+pVUqdUpnn/qNDdtvOKMeAHRMgMm+7tCEYsWh3JBPsOI4HgoJ15n/oVCOCG/LM0fHyhLpt
ehDJxHYeC7N1D7Fbztc8HUVyHmQ4yHY5uXpBJPUZSK2ZuSw4CdR9RnhD8GCkY/UBCqk9TBz2fiSC
5jG1RTVcqHFJrnHQ072c1pZ6ly+kjfV6MNL+99wG01tdX6TEX9RhagQfYKqg4oPZp+QhAfuFnTc9
bz1DP+hZThB4rjJ72o8YI+ZI78mv5Amx3X2sZQhgBqtNz8lpFFpI0JYdFgP1TcTO07xUpDiqreHV
8YOL0n/c6f5C2iM6rUZG02Iwu/I0V5i7JJjKjwG26EMpeu1SyY6/eGyEO/F3NtpbzLZFx9ZHRb/J
fS+5LzAEvemLj318Js1g38WlognuC/9BZoWs9yM+nZe66EgKWc3Ew94I5qAjWTNfOiaRqfcW5Cjc
q/KeitB9dTMNXBeKah0zSNMXlxoCuYQi2akZipBt5COd6ppbRbFNTQJ7jHAsLdXrSArM9cRSmel5
2Uza5USkLO4GtusynGXGZLWIa//BEJZy9qBkHeMM1EWrhcVYBPlrbY3pOa9yrZ10XRtJWZnmcdnn
swOYm4YFisCByVp5JtOF+b6QkkEKmYf648qkNDajAsbDMkrSIEM/j5l2pQv8RUBb0EradUsskUXd
ktG7rrxHWO5DzoCJX3Trt6Mjdx5ZKMRJygrpRNzAvAqVXno3dmtkl8yFyy2Bj/xaJGHmTG2YYCFe
hPGujcp/STua4RGBUNa2dtHANAtxaG7qXpNKbZ5aM9fezNSgGc60lhuWlzmZMLJ1mXKnMkWXWKg7
J+7YGsidYLTS2cFTO+YO0wdXVNtGzdhOxsR6Uyzel03ZTj8CepEoCZXWHMyUKJCbLCXqhnlKxZlz
7EzZ7gt3GIdwTkmsQ4w1EmbEpVvujilOiz2p12otapk29ts/9Dw+67PoGAEB51AB9Bz4B53cL25y
QSZjP8XIYzzBeIvhG6efLOkGls6gJbIpV/6mBCGBfnHM3bcpXyyd+V/ZzWzRZjCQE4BI/6qJF7yr
hu+QqGoZizNspWOmbGgZY/fRVCgmtEJWZ/qcYMkY0okpCYQDZlCuZgLqmHRRniSxl9qepWV1nFtj
icwxXYKB6dggGEE5WeGEONGQXf7+Jvyjh4bymtY2TccVAuWa7nqTfu2D4pdtkCIxKGzy5BvsODJR
CI1rvuMLSm64FBnqVmvcMNOn4GdDJ48PmxT+ETJrLkgny68MUud5ajP7T3CkfzRpuTgIUcC3aZwF
jv314nTCL4dWUPX1lcgfktjg4NehNMl5AkU1ncvEz/elrfRsOyy50+y9UiCr1WzB2ez3N+qzfmxt
LyLQxFQNPwkbIIChz/cpaU0zzacJyfM8t5GYurMqGCEPuNawW4o/sqQ/kwD+9XEWrL6VdAAoS//y
s9g1Vqws0yvsk/bbQADr4+D2QBkHN3j7/Rf7Hz8JL/mqjUPh7q3NsV8egCpptJwIvYq+SYD+Yw70
ExAHGQ7B9Df0+P/bEOp/43xpFRr+3+dLl98H8qLKt/qj/zRiWv/Uv0ZM3l88Vuv4BtwEyCokiv+e
MFl/MRdwHH0VY4I0Dhx+ub8nTI71F+ZnXecP2s46YOJH+9v94Oh/rSgTQNkWmSnwFu3/ZMJkfm6N
gqBYeR4w8JiCQYpjdPX56TD8pVdzgT+vbwVCPJyqDOdR+9MZjUUfecXgIu2w+2Hbe2m6zxlHVVvN
o1vnSNOi96FAm+XSPPluHLwsuaqfhFIljttB88vdUqfFql8L4nvbGukLtPoU4t2bd7/c9f9BY/15
UvbzazjcDFq8YGUspnKfv4Zuz76w/M5HKblYu5aCdtzoCRuRlQxx1JeVuCXKkYAncm2O+qLrf1g9
vvTX/74AlhBQaKa1upA+X8Bsi6bq5Ozjqy7z8y7XKd05I1GOiSHfxPBfCLNPpvhEsKJ28EZSqtJE
uyuJ3DzWLcCYpQPJFywoB9P+apkKcUXfDrhRx4ilxZV5ZEhigFDoawbXdas9gBnRwoyJ5ks+9ouN
ucrIXWIbUJY4cohP/7rVFZnjv7/VX2ZJP78qMSyYc5ir4WH5ijWuE0+fPM7PuOGK9rbo8+CyJ3K6
31FLBng3qToupR+AiCmUT+7H2CpalAXHMwrCIH0KOOW9ebRZOyzsVtDj0EtWjkHijI6GHC/nifvD
Jf/ECv33+GO9ZrbBAF4m0lbeQ4eX8NdFUFo2iVBDbTG+FOWlYajvQ9Fis+MLbgOzmM6qRsanIVB3
prKXg1dJJKAY9N7nakJoahEdHjU1egzaSWIfk3fVXpK1PJ7ZhSEfljTzvyV9O8N2XDrgFjOj0Qci
HdGX5oE8zZk17iy31q99hiw54dR7fkax06rBjWpSn/YqK8R7oYbugoF391SY1vyjgRt8K+g8nLws
GHdx3JqXLeVSaDc2ysFJFSGADlKjAPBd+XPtb5tR1neeMwUf1CwPXeEvj80ooHeldf2oeaUbjQYS
CjcpxRl5gsE2HsV83ad1uepzCSeke6NOqEDcy3amsduQzHjVmSINu3iynqzOjM+xgquQ9ORbEsH6
y3ggCC7C0dfuiq6Ud5alEcWWavFRKNLXNkhWVpPvLC88D122ifMk6ZfsUuX9FYZ/2hzOEgYECdMy
fTFbkSJM9v2BDrGGXLamfgJHGug3RjajjVP15O6VcrATKj9Hhpi0kTtlOsmNDe+2C7xmIxi8IVxp
n/xZQ4jprm0qry+2hT6eRCGMHUnfzR8qTePr8mOscnrGOMQ8UciguPz8eBE6makGWB/9gQmHtata
AlebfhJ7XE/dDw4F+mEmBzLS8my+kniRLmbXexo0U8OdVUxUnEporhEZEJwi10rqElBPxkGSt9/0
qj6CvGr8Afj6E5b460vBVXNiQSzvugwt9X9QmRlyeV6DxaNqNT3KW/rVgUTZbOqkOiqeIGKdpu9G
PMk9sBYCeZO5jwAfxi+/fz0/j8EAonIdtkM1BPIGhPnXtVNZWpMuHl6USU3iPqARFeWeyKKU9LSd
2Qn3ntPP8Kff7J+fymaBSRw8oG0gavxSgenMh0xtlBoGMDOdtpTt4tn2uuTbWFgo1NwqqeXeyZEC
FUVDM1d3qgJ5wzjGLxNQqs2QBvaLGPv+XAOCSkPY8M9coSJ8cXRaf3+H3J+V8KffCkbuur2BrF39
G2t98esC1knPr+kLu5sMh1zojN4VF/+ezq1lbQrTi/cBuBajE7Qx2oxCeZjcM+IYSV5WJSfUHrc9
wmjzDb1Ic+1kZXdZmLOHrNTM9ppTGhGh3t17bWmHTGuy0zQN3TonebJmoaNrFEaY1X18B1CrOnIW
1KnE7YdOS5DTL348722dzLs4af27Lk7RqMsEuz56VhoagwfBUOdfQgQz5sboNXsfJOW5Sk20bDZS
cbrcyGPFND71pgW/1EZw7RjgVLoRc/MmiV1/Ryxo+poF3nxqOFTs8ybvthAZ4l2RFN0SJgjkdpoU
7l3PuO6giTTeF1WP5Ip24jbQa3ZmkdovDiK8NFzW5OclN9xn1WgYpwDQoSafC3leM7PWQs/FK0H3
99pxRH8zaPX0YSeZsWM5Ky711mQujOZgOVXpqKD6tMyGKbNVBFfIukgd8wYbOIA502qf3RjrZ0J4
8qXTj0R955Z5SuIaQSLF3xH/NkGtzVRuVGMWG7Oo0lPvdsupK91pX+FUvKraiR6/qycMkmhXk0BL
tnlzcHHGvvfCNbZD4i4+PiFckQ49o2Y3Wm22r1tLgnOwSCe1odyrnqhDerFZHNU1SjYjATg0oLH0
iVs9VgnZ9nMm3cjPYnWeD/7Rd7NhV8XOs0mW95kl0kc34QAPxNfcAD+88GcqRUHQ6EaXNWB7zWnO
7aUf9oWzBO9Igcp97YpVW142uIwQOzQolUd+Z6fxLwa/e1iY2Vz0zeBf+fSPQ6Zj5YU31TSFjdbZ
o8G+1nvtNe0zdTt3ON+1vI/JFZ1Q5KaidLd9nHc88uY+N5Y26vP4OSms5kZK119TtUnqpBZ6oM9n
PK6g/mOT5NYZaQVklPz0hBGFmfrFfF+JUgtBSLS3jN6LM1UDKwCP9FSj2Qxd5KzXndvO11OgZSet
9hkvV5SzZePv43KSYTsOvhdN/phwbWNFmOlEkBtR1n2UZ7XEDqaGV35DeQfC/DVGhXkKBmVeT8A/
zul6NCe2ObAZhWNvctNtdq6LBbFKtP+i7sx6G9eyK/yHwganw+FVpCRqsixPVfYLYZereDjPw+Gv
z6fbSSMdIED6JUBe760qD+Jw9tprfSsL0Ql+Uzau7ct6XNzAX9jKEb8rTFgFfr8r5RIHAHTIV7Ty
N+0amH+z0k13S47xvpmMl7hSKZb/tb2MRN7VrqMc8jZww9xmY82/qjq5GB58vQ4Dwi/OYnoaTJQq
7UbP8Y6WXRJYk6ILVq8b36rWfAa7ZR9Ls9fbTWFhyjQFF/Ka1khEJrvmsByFigo+gIdKk/anwUP/
h+YMZVTz7Hmlw765Nr1Z/+SoKu+LMnXuLfa2NGFqbrbHdkr/5FzM1ZYKXEkwuHUx5w+ZQUAq92X8
k245Z5dnWfq7czurpPi7rC5pf9/MQnQ8sIc391xj7ReW7V/UjgKn6UwvAOaNZ0n6zt7IE0ViNRnY
SaTrtTc7cXLFouOCWH9YqfOn5o7HpdqDtHD9XUKremBk2aNZjGVQ+osfxjTT7kfftT+n1IlqH9+I
3iwgWws/d9+oO2c5O/m4nTkfpfObS2muRV4WJzvmT6MlMp0P17mtk18qp2sF1YrYcj+zY1orTHFj
0uJxFjgk/GaIIz9T8s7sSx+kdHTuvHzWHmZgoM+SGCaPhaZP9wVnB87XmBQwIaFR4bLZTMaQYgVX
y5caE8IFTY1GmIq8CbzCy7bDtBTfqdPkVOWt5Q+vSu47PMf+GmM1PstR48Gv7G3cU0KKTjBfMqft
Im5o4yH3G387u/4dpEOw2iHP1lTOcVroOE1yd8yC5L5BJt28dPHenQvMErz/63fVKvD8MMu6o8Fz
LAt029S4A+73ftNQYW0W6RLpsV5e0yI3M+IjRuxvJ9gUgCeXylxeU1J7u0avyiFcxKjjHUdZ+Z5H
whrXKcPd9/evlM2ZcyFUizJ577d/UZ6XHMv2bqofccFgk3fVbN661HHq79HHfFzzHSMVx1YZ1Dbe
sk3i6OuZg7qir7f1t30/eKzWBS/gLJtwPVTj8jhXqidU7dTpXyuXB9drPDK89/yy4OE7lk5ZkqMx
lsfKrU0exHEnxbZpkq7Z9d1iW7t5Sts51AvOKKc6HQuu16Hkt6vnKVhbAtUwb70z73H/jS9etE86
FJXsK16qxHq0UerHwOYwknMKBmG0S9Ghe0IfKMkouuXwPTX6zEmmNx6aLO2iv75VQFU26cCBxk5z
Nl4aytYxtxTGQwn3NTK6xHjQdf6ab/AyZnjrvFANvKpi3jJno6x6Z1Pff/p0IdsP+U09wXW3OXOb
NWSiddXYVyWovRurnigLFvy2tMF1pqdFK40HudZagT5u2J9ZW3NpABFyQdZgKzR2GQMlYUaAafse
0ZUMbFV0Ub90/llQ5BuullW8A+Ti+5hg421cvWve/bEb2qCrvebJbHyX1DNV7x7dcBkXbC3tw8iy
lFhZtfJp9E1Gk5mpueT5+qYhdZBltRYAjVgei46JaCzoDNkqOXdR15viWnNOJBVn+CU8+sqvT8Wi
KyN0hea/+ayx74302cpmyey/7dr13/AkyTZgFXIPR6lFfBaxof8w/AkSEhzapdk1kMQfMySRP6un
ZRfbr72dMClBqRufC1QuoWeWx6aLyWGOUviPFX3u2wpzXzi7ILK3COo4V1MNGNekQOrr1U3vVvuz
wK98Eao7zHR0YSnsqxtuHwJW2jo/yFHSxtmz5QmKxY1frCLvlq2dCWATg0GElWnqaBWFivyuyK/s
QJvbWJj2ZfV1ipYL3PnFYHUI2axRZ8BxTGo9xDabk8TOc2P3y+jbgqdPA8ihhXJ6MgZlhpjXiu8e
pBGvjz3WVj87W4r9hGgoo4GZSQZL1culjAf9paFwOsf44FgrBqPOSDGDNeP7OhT3o0qDW2WuDd4g
cU6sJC1b1tCrVal911oRqgpcLtNtemhVlKviEpBsx6zRSk8wfmZ8V7VxyAqbSLzTGB2/bSMeOU44
RhzpS+We8l5bftte1od2YRqHztKXo5HB+MnsznTIbC0yqu01udg5d3ZQTOotNu0fnDGfXZmQ3jXT
QGub7tQr3djTG/1EDw5pEov02ii7r6QmFkIJlqCX3U2uzcJBSuGZvmmz4pTupd1erSxfZ52Mr2SW
1ByhiL7EGJYmXvSDKZZrMkzjqa6z+tqX6xKhIngflqzMx3Lw60Cfc+uaJV61tTugI4ZICc2qLrn0
RQ4ZH7PlrZII7WQ8flAGZUdW79UPVjV+ajDR3jrR4CrSZONv0ixNQwrQ0siP+7eEzd/7uGgUq2Ic
wLNCunVdvZ7rYOjazerMgJQ6z96bWrOjvNrmnTkMt0HSxrrhzkQixDe7r7GO8+lb32klXn1TXdYB
yHhddNt/I+9XYy+1xUb03gPDS7KtZ5vo8uC9Vhw7U6Vf9XzCXLswsVlG99WT4PRG8cvMjR/VxDO9
1ZunLh6fcy17kRK4RJ6y7dJf/5rE/s8k7n9KY/x/ylkIlOP/WQe/1MV3PbGZ+C8EoPvf+LsGbul/
gwd0d7veeylwuv6nBG46IG35j6DO79R8/PH/kMAB4VJm7UO5xa1um+QQ/iGB2+JvtuOyo8HG/HcN
/F+RwO/VAwzP/3W4pgzPtRBweM2aLEiQ1P9puF78wuIEzUWtO9NpmrVy3trUzt9oaYIwOU/s0vdW
kzxqJsQw8hjGNs1HbI1Ykq6cu8osqlNH73cdTL46yD05mJHAZfJUOepoOUW207zp2wL3ibaO7qf3
JOx8Fx8mw4F4042lo8GdKnlKAX4m5ezvlR9nT+tU4UCt7IugjnDPOao/6njLN12pEeKdl4vhqGen
b755Dk3WLtWXhgAqpuKZIZsQFiYGaKRHmeJwlrY5vq51mTzYeMZCoC2zjg5Q51VoJBOdYBkrYm/n
tbM2/KrR1EDwrkYhiZJWTpTf920CJu0LppAPs268ZcO0MXBopXOtDP02Vu7OmHw9MvDfw9BT2hhQ
kFq3AeYhP+icWl0ms32jCVPr9qapYkywfbJup0XwhJMaNL8qXdID1ZIkWhyO4FtBRcQ164dXs5Tm
Dy8ZQcE5fVdtZt/gfyYq2SRW5Rf8tC0517vEjsMAtNr0WWDnYixi87lFAHWvxVQW3cZdYmeb50sM
lqRsvry8IxvIlAOhzrGjQWjxNSEBNh27xBevApqfGWkuWLgtUL7lBUSLuPU2yd3NIIRxJ88i1ik+
HM4vbX+MB9sKqu5+dC10n1FtHOfxU5RucZa9Jo5YeW1tI1pBuaOP1bz1mukX81V+yEZ8+Clo0488
FkTjktygfaFznaB0NHGahlycZNZpV1RrZzzMfgx3Zy5FF6ICvOJaBGDuOMGQ9B3JbNyd27u9/kn5
jzxXsXU11QRUZBDZh9n1MijmDOBpbl54ouLkcZs2PSPjpxHJ1BzLHYcjtdp84hp4IBvcIg6LxInw
t/Gc1/Hqt3fqSdyn/m7oyOrZY612uKROS+39SJwBMIzCYa90bEeiwnEzw9sT2Knx5F2cHI0qRUTd
1m4Wzs0s9r4WxyG2DAAcnguhCL+mk+2oj5GB15vEPzTnFsfmzVkS98zlFaJEk63N3Wybr6CLa490
uUaWMxTV+p4sKzCLmqtBrkrtG0zMYYsxdXV81lKG6RA3XEteYPCbFwxQhybJzn9tTPLbXFTioOIW
N8mw4i3qBZCFeBiOXmuTRLdG7TiY2D/R/p8FvOA96ZWWpUJhAgtYBk6DxZsxTAGzOMKIbxTbGsVt
i+edEbW8m7iGvknC5W6vaIpk2rj8EHzI6qR5vNNVelVQV4F6eZt6GuYdOKEgudNAcRPQIsjSp0pf
MQWnB7IKYU6gl54q54zPHsACJPsN7kXiui4gYGmlf9bsTsP05q+1cZ1dMXWvZsepqWvdG0XXP+82
n0vdDlwhEJG7EOs/bM9lwQEG6awiNXRIyhxyi9J3zErO14BHAot9CZMb3Em6abQhajWAQW5pcQdW
vNc7zygZn3BCEBNNg57b7Y8Ap5xg+DZwoY3TYkZlouNhcfKsCmZBzKTpWa3McfqwrtzqATcv0QwJ
ZVjSXzUVr2pt7urY2Dd4USYG6MqzQmhpd4tPfHbUTGS3L8U2sYs9bj86DEeon5O23rRV88AhJb9H
DN3HQoo50ozU2Re6o+kbZTpNRP+gejDSYv60IBqc2rolUV1IggWNtx3Neqwv6Yw1hGBP6r+JxlmL
MNOK/HlwU8BIWrUUOEhyQGWIL8ATWtvYmiLPblwoJtnnwXy3deUdULrc7TK39q1EjuVTHxrvOBQd
pcD0Q/KglLoldoKnKAjvhpyvZxYtNGWAE2CfC0PfzgQ39vNaIAFyb1BiKo1DAQMpGNal4HJXZh9A
qxb1ZuidzySR8W5tijtooRKRW6M0xN7Kodmt4XHYWmkyQQhj1IOirEGgU8W516cGVAbnTV5+KFpT
7rJ0av3mjL+uR8vN16dk0uwzbVZIFCwC0ZnmhFC82YVJZ48N87NmPWHoolN1gU0mwmFy0w9Hre61
XUYgIujol0TkMfYarjZuw0ufdz9ndaDjj6ee00WWUW0lvdeXxnEe2WDVW4zWzQa5bT3lmLav3lzZ
XIFYlQKrBnpR5CsZHYfgvDc6Zki+0Bl2FdfqYDdB1w7aj4pCqqPU+/qR2VPsjEzFj2vP8yy1qi3w
wtAcB7zfTn0mXcK1WlbXEo0EZaxsrmPT7nISTZAWGNbxL2K8D1kE3wfFyQItlS/n2GyzXTWCvtOz
vgWsMRydvkie7mtOHErP6ZJ8Qey1gpSYTtS7frcnteHSdyownXQKYjx5dvPRt7j0lGwe2No/sq9v
GMrYmnH6tp+zov3T58afyTDw2GpT/UutYxW6RkuEO0N/WOSeodqJBFfeU6vxQwOfXZ+riYXGugzy
nFSVtnN704x8VKKza9X6Y+WQZPeggh6Kgl88lbXtNavK5lErYK1BKzO+DK+9T/3xtNPretP6mX1J
Xf/FZ3Z7N41WRk5vcz2O5ttfkR1Ayry/0kwhWNmCW0LG0ZgDHR6XpgXi0iXPxZolb2rp/wB4JYAw
z0OwsIJ9wMHY7qSPMb8tGc/Q+54wGANz4Hke0WOQ7pETrS1ApOJrugs1DYHTYzvMetCCnb9UQp6t
cvYCUpRwd6T8hO3aPOv6lD3n+dycHAPQLB7o9aA3HJQqSjIuloDpy+9D7GbfeS9S7gM+pJiVhwKe
zwPLO8d2A8qJkbDW3ezM/p+ZhGzQwcHvfqjVWvzqZ4Kxda4gorMSbmr3LUuqXdFZ85EiBeZx4VeP
7hQv25QpcMtw5L7Osz9fmey9qyyqV8NLC8zHbigR0kn5O/YTtO+UvdtUR7WO+AC5MXtGzFpOawMX
hqkJl6XptUBB5tVN31vLBiM3cHeIfYo//KT5cfU8DBpdUyoXMA+wpJywEsJuGzrie9xIDNfIYMVn
LnSZYjr2P9fOr38aMPkvnrl6M9UO7MegP66f82TlHgzrfvxg7hVPzrJy8w1L/QaqwX4EFuxtHCn6
oxDuqxo0EVm8zU/UXGB6XaSOHmGoAb1TypdRyeR9duT0J1+SatsM/RqWjK04k33iByiZbbR6y/yn
MarpaTLuI3qbpbhcsdBJ/vd36Y7tEfOM/LMmzu+sxE1bzc4Ydcznu0QBJNGT2XkaLCx7dKFDcHIJ
9YTTjAXOVOilQVFrZqTsacT8KzyNFkCn1kKnEO5LxkIAJjXlXAAJi3qj7EqEE4oH0VgCtttBMDKA
tMmyQyy85bQMwjq6vXyghbWLHI8nIx3ixObqARzIlFsPa9eav3KnEXxHJPmrYe3/cI9UILxWKmFx
O1PeM2D4OTrd8mOp3SDrsvz3gJ2ZIdly3oa7K43rrwFFNHxl8D0OS8JxIXNrPHGsDsKWfMSGw+L4
2vg1VnovfceCt2xNqhTu4YYwkd5rQoy3tvUDm8ajcCY0x5r9oTR7AnHzGFZrfi5Hs+U3qPcv1Zg8
t0MdOLW88L5DjM9Yy4zYfimzHnEAICcTj2DJt0/wQW3WWLKir/rHytPHqHXXz9rTHqg57sBD137Q
mLAYRceGw+ZMGcw6K4fWNHBi9JyvTcKJAN6rsttzBEkPpJAvXWY1+6yf+gNiHtBulZfXarbmqJ20
NDD48ydt4K5LusLYacqowpEw+00mRbVVFPTtsCDIC3IoocmUrYlaKz9KHfbsaYe2LhaDh5xc3gTL
yg1HHaJ9+XTGvMSaaTV+5eh7m3gybyoTUJjQsLfLYoWFU2wtEJWtLhTpOvNW6fm41V1SNXkf/zGy
5tjKxD/EDBHAxqzyWa5tDIzd8DaLn+B0zqfiOOSs9jDe+8exmRM2G5QK1hI9el0pw1rMON4W7pxG
wtCO2sL1bQHIjiaxVmf2jcimQkyEgrovQ7KRNjJcWbnVYyetJmDhc35uR2uCqsFCQHE/95wbPDxC
w/ypG0Z2KTXNuvIk/lEN0F+rTMR7DKuctFSO6USx6Vrhn/GHeKEXQ8udU1RkO5S76fyhPCYJVCEd
K2vnLo9j7/kRms1LIU2IkqtPeNwNa/otZm85pHErQ6okll2b+294ZLe+RXjGoOSBCWwCpaT4xXdJ
MqL6Swv1bel386rxAK2hmQqprVHjV19a61Bw7AJ/ddnTncEAxlfPU++eI8tI5/HsxnMoQbfyytek
vKuhfUSgGnBsKVzEeIuOCxvgIVDTrdCMddfZehstHPnDzvS7qFDNq22R5S5bbY78fthhWZKvBez+
Dz+5pN7A5dIgePGVpulU5WoOcW6aQUyYGi5Y/MQ7HoSO3Z6NmX+4bybeNixyEj4SY2Id6mrbdqz5
SKtX0Wa84oiycUZpo5qV+lafR0wx/m52+HOM1vvCytnb5dZbkWUGt9+cHxIieZjWh5mJk4JUJzd5
KXLCcLs0yI3+uLjZzsxd4LlrVu0SjOqQUYsXyji2ms4xPy5J9gOSIDGD+byvYGoZ9LGkoMZCbQYX
pEN2Ia1qUhCB736/ZvCJcGvXONjEAZ8sJQkEhTPliM0E4icCS39nzHYIsEb1qIqmi/J1dCNWEPDv
WNtG9IoNPLm1bmuyng8Kl7Pyuu2TSh0y2OdAt9IhSLXse5HWIy2IJRGux0ToWTRjVo2IRP3sGkML
rNL6aPnZwsLIHbxiVnP2y+s4/Z6ZVTeaJaA7IN76mR62Rszbt/mZO5RIOOVHnjVwks06YsGIkjOB
7qqc73ooPzSXmjs2bSwxy/EV8IwZ1MwQeW+HSlzm0X9IPeeHtXhfceID+un7IiQiehryLN9M2XKh
/wJPlKR1xsE4qZmsQxs6zw9Ww12pwT8PeKP7oZT6csqMZdhN5O83uuk1gYJJxu4eRNiaQDWyBcQK
NXVNsI4mpKJqKk9S19lCCfRUh4QPqZ8HYx3eXZPVrt/Ozwtbqi0vLwBQDmsYn4RqpbcUyNRElMTk
3fh0iJ06E/EJdJNR5sm28NbDSjYzJxcTucYwoB90dPEggnGckMY9xQsT2lVgwdDECM6tD2kC+mgZ
o8Ek5DGb/sqJEi5hwzkVuWZot/FE1Dcr+1MxvHl+nocTS282p/ewtL92bArYnsTCCVpJylZvFczk
utQ2LbHwkwHW4c6r5DjTdwwqTtbnYZVAq1I8qdGRj0bbeluV5TR3aO3jhEuybOZrAnUpwZ0+eOxd
6dCYgzh2qamI2yR05+Uvue40wdvHze1s04THL7j+l9QyLxK9ZuMIWHTkzogmsJ/EvW94W0PVduSV
ognMqXyi3YgS94yc4Dyd7WbOI0PEV99nUyVZfX4RqyDaOTWY2ppMRpqW/UldhlhcGM2hXXNQ3mJF
o9D42YgOemS2eGRWQnc25VJ9THJm1Mj41aWDrR0NTXeOpdXbaCzaL4PtU7DaNauuWpJ8bUgmpbVJ
UaOh4G2L1dpIx+i3dG8yAYA8vsak4KEHkBRj6MgvHOPvE6n1zJV787yRuGU8XFy2dEgfCVYbmnX4
NiCb4kF+cZv4MuOsiGvxC/cv7icqnZjIo3ZIn8RM2Io57KmTg3UyC3VQJQGCuoKUWpZHRWgxEckb
PuNvHRY6AazaCvFt0O5SVuAWzA4Wp8nj0By9/ODEN0yUJafUhVNUWd7MquO74Skh/NbkI9b3UuJH
s3DP6pl3scdiSxIMvm9TPcFFeEk6B6uTx7fCUohdBTNCPmIsmpYfk9+SABqdNFyqZQ26hPWE27ah
dIurLwGTT21F7I5cO9ODfbVkdnSH5NWF30R9AuH2KoHgaw0HUjI6kDr/D+tx+HH5dqKig+PF9I5a
G3XxfF316Qk2rBtq9e+8nD97d2Tp1KXc3YkOpGzKnrxUPmer92XjaMHIodzQ8iwVpZ7l78YJdpFV
7GbJb8G022PXWfsmM8HA25OJfpczyEi2aqWe3Po05/Xpae+TV3wQQ3tEnIav4RZpCFF8V2IvVB7o
E1OWdzD4TRumN2QJ0vh4EPFOpuXGdoAJuA7wL1MRHy7WHJeUqq732P/i/lB1/Ye1I88iF+hhLMtH
36H6nYNd8Yh3S9sBUWn30kZtoeM7RCXGZa36fd2koKz7xN85kFhLglpCYmlMtO6kp8NlLKBGG3n7
ezGHt6Trd0tmfpImZOMf0wgW2/jA7oFZ1mxIewhhUFjL9u7aXoNJYeZJlw8cPF+yXtgv5pwY5ZD9
mtwGiMCC9WdOJoxkPkfMAgbtPdmHx9wcdolD7JCWzAMsy4lX/ngrSENtpA4es7a48ItseC6QWgK/
grGulANueci4QvWWKKWBMBxbGeiW+I43KdpXbdY/cpvDFAUp1kthNW+MbX7IpXZv+qF+pdae69X+
GIbql1tBgjYIGjokMQmVpABtEWSCxsXMgvHyG+IUJL0BVxcAnl1HO52j/jJKcd0iWePbMaqbxl8M
lKCTbiZ5HevVsRKUALBXaIKJLxdUVUYdir3Q+aSUsbU6ckROTXLXWjUW5goMU6/FXDet9m3HNaG0
FIAalE5IFFbFj1VnfTBVyCm48fAdE3RKLAbzGLBGg9rg8NW0lLdaUYBt5qbbaHdyYzKrW4EVjO8U
smNhP8dVBxEWjhVVI6D1+0zBQVR+G86N9sfNpoPW5r9pyuF1YjzGS37o3PEz8RSmwNV6S6koCmxL
XhW85Y7U/LgMJwqBy806eyuLZ36PiNvjNa/rOKKMfOHlnenwasYydEuQ7lL3/K2PghW40Kg3GUZa
5P78Cc1io4PgLzQjylTnvGWyOKlG/2K6nvcp1Pdl2ku/e0wT+3XJlX2apuQuH8fHhQN2jwHLSH8Z
TXaUYvo5EgEz2k+QGj+8cvyghNx5K4euDl13dY+GzruotuPD0EL8t3sd8yOIpX1OgyBYTtsKe7eK
iFzsl8F5E6b9NQzGW05RWsSOCYtv69FozHGg/u1xzmpkwX6jAJvSqY+hw3dRZuZPRsmSn8wUodZi
+0PkysMhqai248w2Oxb2weYXZdooVW4+HgvL5RswTHGwW+p7GDVE5BgzHuSp+czuom9bdjdFXZ3o
ihdvtm5eo/0kWOcRLrxT4PWBRUXDcUiI9VvqQ0uxgcbnMH54dT0FBFppoiMIGrgyBkGRCtL/miLd
t3qgVjS7OyGvn5bCP9lE2Cv800HqrgAh4EiaNRzA2uXtWLol7MNSa3+767yoDU6ZXeeIKwxP8tdx
flvGgd0MsW1jTF6gFz7SDPm4ZDyojXzZTkBvhTfTAlCK61DjH6hIDxMYbmyW547apDMmNI8jx91F
iKEq5awmZuNGK+LKFyfdNssspDkS+iTHJr3yFbZOHyt771qbxcEJqHu9/yTRK9C55xqCUv/1r6+W
/3d8vv93Nar45f/n3fHmd/HZjf+UnzL5C/+xOjb/dq8P0nkbmpZFFze72fn3XyWq1t9ITd0BYQ61
zpZNDcw/4lNg/VyTpS61t395pnFL/2d8CqofKUgP2cMydPJ3/r+yO6Zq+b9b/20BmI+vYiLOk2UU
/43hNC0YGNOY29GIzdzeph2pBmNpXRwgYLYJhXj4I9y98EYj7EbNO4giueI154gg47U4tUUKU9Ku
Plp9dTaGv+JOhqIVZEo7+Mj6PIaR1k1+kM3Y67cqob2w9Ori2dVoHShA12A4RQHNYaV6GQyXXu9Y
M3CZb4p+RKZWrI29qts7GEZeY+YE1mL6xood6CIaiSGfmFI4xBkTTJHB4xhS3GO8l+73hQHEwRXl
bVmTOZrK5r2x+1vCqBtOI+fzOOmvIArfRE7CHN+3zkC+tqhQvC90gtFM6szPbUMxDaF0ZNe5P5XM
PgEvimRX8wlB6UjmU5mq71neAyxu9ZIUix+UxXwxqct6zCat3dv0o+4qo8Mqy372YMnRQoWz8sjx
GR24Rujf0/Gp3528Uc5eMjKpyKT/QbKSzEfOMkzDEh5pNe4RmU0eUbwemdjw9Uxdm70ZHhRhfZ3X
l6KtnVNK6+MGSHUd0u8L6NBii4ZH+WyLdPwzjF40+On6VCXT0XbwnsnSwObiGeesXTlH1ebZcgx1
zMqYIw7/vtwmsztwePR+t41ZFpvKZfocaRsEuFMtr21uf/t52p0GliY7v+uc49qg88Sr/4l8f60I
jgX0gpm7qYKwoa2Ew2RFUaW2sDCZxYxdivq0LdLEIxbh/KK59QemC7JkC5oPB0z/oFqY0rKHJbnE
LvrXOh5ot2WJq0G8nWpqSaDAi01CqDvgtH8CSfWBlxWGN1pLjZWTRcXdsDSzOGVMe1FJNjxmnt99
GHqx4jFuAdrObUxpj2g4WdHqRvfWtNcH55OXcWhTP6sM7ZwQNbCLNiRTwVjI5yia/jzTCdMazlnW
4phU5Q9M1xsuNj4LjkrEsbLOeF3wOjEeS/YCUtuoFlJMYkeTbftXSJiKKBTEH/ybLeWXRXWtkGGt
TT12EK9hRPrcnnb/NiyFYKhwwZMX4HFOKcuD14l0erFChODW2ueDjXm7iU9dx4GGV1PQrpwUsxFj
cYe01NMrwi7Yw3qVelfcy9avTBsqpAcAjn0y9lvIJ83O1ucMJzjMoKA2teFskHQ79qK1Wzj9rQv2
H7A5XOCwHNhJ6zmDjV1lxtHuuSd6qB2XLLbo2x36mcWvdL7nXFE4OGzHjON2atVhxYkmbDzz3u2N
2mHGzG2Fs5avds3upaS48OfAm/exbJgACcWp45w3aRBPcAVma1z2d4UG8MQ46Wjfw/LIxX1mMzQ+
rwlEKXTwmrh8n/00455KoQyJIOM4QXA6NGrAJzZaMzs3j+jCNBbijg7H+rLO0A3meS8TBhpCFqyh
p2w4Wu6n67QuZ6tWj1xSCOjv3XLpunHgmiIbu3PtBuGWPNvGd3DBpSbDJttmnkTS5Bg105eCXffV
kep9ZXuwsUxv7+dlfEgmd5tXuGIcz39yagMJIr5X2/iiwiNcujsa4HjAZgsU8F7DMOChtlLhfMdy
sQl8qJtYewKApQUS/fOxbuQDZYYaH0p9x8poD7QR/mkmNuTAUAOcMh+YgK3LyqFe8fy4cIoXrPM4
FmTxJNCNY+Q8reTKxVUIgRjgx3Uq2SsiHw+RXFLi9235gIyjwUHp2wfpCejhLjq8ZkCoXOKBQIzW
zEf002bbdqjfltUb55VgI+vZxWKlnNvMouUwYjGxcc9KhEM7syAWTMrleFPVGC9smDm7Iu4/e7j5
5lxuc2lcS798V2o8yHV9od54m3TuEQ/ENqsc2oKmrT26vMJUkPkOSpMCtikpd6Bqe3T6LzgD1C65
fNvpOU46vrZJIbj3iCjGwifdEODhrqxvcK8oHzbhXQjqVsPGSDBDT2JjwUsoU0ws04/Zls+CFoUi
UzcbA++vGrWRMg6N5jF+QBxZj1Rib4x5CWyWKDMPp0DBQdKz5pAZXwDiLspE1xSAjRbus1TeXGnp
V7+urXOzUryoFzW2Sou1bgj/lVoWEFMHzOf+S5N433UJhHvQxWvcLKS8Wn/im50xLlQzPWxKtPjA
DBSzjOU2oGn5hyvMi3yRQaMXLVqPptFUYi40aKAigXPiDtJ+2FkThyhUMciEia7bnu8cg9emtFrj
xKLnYsoY1cKg5jsqBpi9JkhAfA2eKPdSzRLFqvXwRXnJJz0zxpsDlI4HHpblPYbOlFGZdMdlsYz8
SGlse8GUYPwcMitaBmV9SRfTaNJTPIRcTKZilFw5/syZwVo0FisYSCPNGXk65/oMmo9jetRWRfvC
4sN/UK7eXPs+42kh87rkNnSqfd6ULdfc/b85ZvK7Zkq9rz0P3eiXCZobaBHQCD9NrVeH0qFWjufB
UTrCfK9H1FPWk2mkcPUyPXfjreuI3Pb/TtmZLUeOpFf6XXSPNgCO1UzSRSAQewT35HIDI5lMwLFv
ju3p50N1j820NBqT+q6tqjLJCMD9X875ji5RImnL97IgauBkaotgSlRxSYxOfowc/btKeE9VhPgn
Ys0VlYw0sJET14Koa2MiYD7GHgt59AxtqGGW+RqGxL/yYH1UNm4xvqIYpqJv68dG5uRDtLb3mBTK
veVkEAZzB4+NqfUt8pL3IjKJQquX99Im0wf7LS8E/UzbzjbC2Ux/HtNJP5LtnB/UDFSotKfqtSgq
O8i5nPnSk+aqsRSVhL8s0XFRo4etDQicBpqeVr9dU2fHnngG4GzAyBbWNuy2xoW8E+XUd6lfEt6b
kUbAMTEiGPdj3j3UzanNDL0vqvwVSzMxKj7PUAnJcv6UKHXfS1+2AFi9iQ2AU5OthOaL4BQf46To
4oPCbhLCQn3IeuDqbVdke2WTq0LZtRzNHF+BMsbiV2GYAz59bi9Wol4ohxarPL3eHgX4VuonSrz2
2sV0pABeFQ5B+8qmLUXRkrwALdi6pv2E7f2jSYanPMPxobu7vh/u845cv8SJ7mMjkke+RBJkLNCE
hlHoYaLPz8uS2a8KkH8xy3nv51X67TWxsy1sVZ66Mhnuq85jHEI+T5rZXhYUkn3nEo23pTO0ka0h
wiq7xmaVJ/F93w7Zq6tZ9oso8IE40Io3cHonKme937Qyrp5zPsWLH5v9Vtp6g7TKzbZqmNEKmiPD
NtsfKC8TDalKNP3OGEqdmbPtxEK/2Sf5SFhS8R0TjdavGcm2X+/cbLyt4w9/QquIXM5cvUCrUIdZ
26M7LUd8EW9VHB8dJRKqASvs2APK0jqZqfcmp+l1JJOhtfXbiF87EFO8Z86OlVMnhsWbGWjHChVo
UgFKiwh6ZVY/Lw16nEY9YHehbitYskv/BN5+60VjtMVKwvhyUY9ejcbRznfdyKKp/NaVu+0S/ZyV
c77hh2k/Cs37UFV0THKCJQavehm84g92vl2UMh0reVvL0bsJdt/B0mnXcpj2wkPN4puIcuJwWaOv
1s0rdvugXifbkfkYE6L5w3rQ2VaTO50apexLnSliVBInPXdaUt26kSlI7lm44qKatUlO0RS7FElu
0l21GIBbojt3bqy/ax3371SYZgAzlG+Ls44fSeaHKrZeS4nivGMgAxt05i6V1Qmx5L5YmPmSKXiP
GYqM3Pzo1jIs6eOp43GOZOmMubD3xIFBvXFPVmF6KN06u5+WZKfikXwG+yJi33g3RoI/etu6xdNE
1h3MuX1UINdt8fLtc0PEj6CN9E9k9dAtAAmFqa5+RKI1UMzdaNMlsdoarWJswR7ibs4QK/jAWwN/
scUdtEwSM9TDtOYSV3VqfLoyJ9dP5ckPinvMfZOefpWs1bG6c365vDrD8Mqsq3zxDQIQEP05ZbI3
SkSc+Ny5FJi1giAI3KyebsjPfjulQU6NaPsbeFQAcLrMEKcNBUth5ycx0AfMA3t4vUbs0gj3Ole5
V2+surHPthmJkyyrn0h1LrPD2bz6In7pzPYsI6sKpOq+UrCTp0LlIjRq5I/SyK5mn8bQu0iuZpXd
pUBsrDbCxOnZRGc4xSeA+e5sD63cDd4SEkUzhpSecJGyPLlDArUbyc3WIMl7YNpb69DZ1RWU7Pg0
z+2D45G44ZbNAxivpyRO3ty8vzptP22iWH7ZSdZsWEMjsPQPYG5OXG8AgnUlMdAO1pX5e33kOJJn
6GFs9zt4C3rB5gXf7SXqqNz8hmQha2DrI1NPvAIC1beFVTmfZSP699Yi/agnVElo23Rgn03BGlbs
iZLaRvIC3Ik26GCN4pDjKi5Vy9ab+2efr3v50WcGqbzqbI3xy8AA9jR58wMmty/HispQL7wMtm39
OVQotZXNzC/7RLsNV3AS7rPMTH1n25TRXc1RFPlildmusGAQnroDVaXJQP1yTkaRzliXeBdD+xzY
pxXaAAHEcg7SrE9Tod3bpZN/9hNb9tZM86NnjVSzGu9fHNts3oGNHORoi2fb5QE27Ba2mujPLWDP
mL0J5NPaIFNKmN9KgiFBDw3tXU9v1pJPoc+QMUhL5Z2xSz9hgYxD9OXrVK/+8Jg2HrzBQz9O9Cmt
DlLtJiUyw/OXe6EVL+zA3XCw6quc3WHL73MSsvmlrEoGrTawjB+tKgskTd0ZhQ+tFTV+CaiO3FSD
15PtUJuCfNELiuXCegEwkL+4ndFRfpnase/y7tXK3fKiuTbr/Q5JTu8SVt/jEK231kL2izUk2Ipk
ToeaG3YXlGgi72Udg5Y3ZLUdE0oOduzDpeKa//FnpP5zD6DR0eV8KWznpXHL+iDMvPiKKqN9JmHE
DJtFlj8tUisU33O5cycrIxOLmJVC4CLzI2bWwhQRZ47IduDFs7cGTMh7LQr1abreAP7R/knNNdvO
y3vGQS6okBQCHzPueJcUnrYZEr06dECX92SEgxsbk/qkr3CRCL1AiE19+cqSWtujnJ4CewbpjHpS
qx/5agYWK36NJV2C1pudiXmmWvPoysF9AlPcbFLHSh4AMQt0Sq5EFayRn4BhlFZKEZtD2Yge2bLV
vRia+p5u3LuwBByRO/fuedISrLboR7BBEO06p5OxaSbI1GpNWcFbFIflQhRX7q7ZxFLTnwfPkNco
N/E8E3V4TU25Je8FY3qUdqc0iqEXtFoxvGF6HS795M9HS6/0I2bOJ8k2CiQ6G6qhH3ZI1GveHSa9
uISs8axK885sme3awzjBtwT8y0cIhmNbN8v4ZUGF21PCIJwGhntw8SQ/qmR5g8t3jUfV3JCceiT6
ECi4YhP3Y9Ubv5uIrR9CG65/AkAKbMmg0enxpy5/mvLpi5k5PBM4i095J/JtPLs+YMs4ejc0E8yj
FjFDMOmt156+2deJVoRFWYENWjpGMIQhuzc4sKhRs/jdlCC8N9L9y+8ur+R29jByNNGSSZea75HK
uwNi+4ETquZzs+Q7WlXiAyKWG/ZcsekB80K9maBdW+RnX+dPWOLeiaW5+FFE4B3C020zmKQ/YlPR
SrEAk3QFpehgsA5q4uVEEIB7GNxUf/UyjZhXazKI8Ww1azo2I1mEG7CS3iZKY7k1OgNd+8zkoh90
j3QLlb8KzLYH9o5M7fHon1sebtLDEnmXxdb0KNNEvHq5ftc2NQSYro44mJtlWs9pnZFkXMpQs2s4
vXVkXkZ9GXgKl/lmu5lNT1cmD1XVkBgJW3kDIJXNk29yJ9qoU3kh+h+mNNF2MablZGmJeYiU1qLb
Hs8OuN+9jujsbi7cm0cZilF8JwTRDdU0Rc91Wf2pKNMAKVInBChuSAPzE3vfgtYOFWx2FGJoUzPw
BMcWkx2aTabTG6cT5DlrcRlMXVSHiC1oJKeOSSgG4YyFxMiK3xsvAg1h1DoRop8kSAW/s+5Sb2e5
FTS+kLwG9fSUk9l46abI3Cktio+LmY+7mj7kHWFEiBFzObRlAqNuJAyP0vfe0XFms+B+ru2OfqmW
jE/q0TsS4kzhObniGjkNa3skP1dn6vRT38/TFRP8fFdhlfFpQk1gNX2xTaFbQPwil1BbenaLlbuz
I5cvuBg+ddP9Hc1M5hJJhcvmH7jlu5FDDYH8xNs0kZrUJAZziS7qnH06qCbIs5xAUCv5YGcVmNEz
8nti0E/xWG0HrFpo29PFeLCm6jg13bIjoIStVuP7e4AqKI6M5sGHRDH3/R0mh6sOQmD0qYRnHSbv
GghuMWpBkM3Oz6lVCKDzF480vWNiPxSD1pNkrr/RmJ1gxMMws7ccN8O+8mT1hxnGtvO1p7JwY+rW
Jv4N73UrvdzZlYDQN8vSsjHjCH8Fm3vqB+tRt2uk/lb2J0mo/Ji5l7+KhDU09JM1zNQgOExMX0aZ
RrtoXJePSCxa6OivDlDpW282eh6kOarvoYi3jpFgZnbZkKLz9cqNKE6g+s66xgfp5/6fxqx2zEaA
Sy4wBtC1E6PWncEQtbT19XBzesPZ2rpbnAQ6+MWzAUS31cZPlRY0an6aoTiGczy/Wa1N9pVe/jHY
vVe5Hu1ljScpR56doPfaj4yjDzItm/MEFDgc6uQEoU1d564YD7iqOFNUXJ4z30VNOka/8WEQ1Li8
GMy2n1myg5aXuTDOY9F90Zob7NWZE3QZot90hprSEDZZUf+WmNWldd9GPv8YgmyybvvtEgiEgojE
8Datv2mDWbYLt5d3oIk5ctrZEN0VgWe16+AkKXb8GcvxIVNGE871kBRfjleCla2KtIK3WylhBrOI
QfKkeA7WgfRAMIMc5LKPhK3RFYyRHQVLk9e/nd63bnAxtewUeWmqwsiT3rsxiA63AQPN78lvfQ/Z
Siu/+rSciFaNiR7VkFsyvEb/XwM1/0WYZhFYy/TRxyh4eVZedbdSBn42wmk83BD2KuDJAMtyZDBr
0y0LBXnpP5VuEwfWJPR9BgGZd7X3b3HcFU9jmSXnpZAAQjXfTkItiXRiTgcVCA2xMAV9auwwXbn3
vkGb5+lxctbrPt3XTuocfVJI7ST1MOlI60Et2hmH5QeI1ZyJynJCIQQ5Fj/u7P7uLV6lyUANrs8/
SqbFq2KkfOd2ePBQ6+EQVqW7q3tMd85cNnt/Nln7wEwN4JwxVEtqj+TEONnr3fgx+vZDbwzpcalB
bMXzGD/6q1GCDRc2hFUHi7b4JYpSipG6d3cRWzKci2xj/BHip92FmUv+SLaGpGV0egYMIdUQeYBH
dA4NwHr7yWTPkRdMuNM+8rZ22jwajcPMLXkwJt3/RnI2fXazlt4kkU75JsVdQR5jWoVOyStnjj07
86GM1EOh5vvCTjk2xFqsZOSa9C2+z2rkLcZhNVLLmXvQ58mxi9MX+psXHlIzaA1kcEJ/T8wodL34
WSGla0sfY/Uo/jD0Qj2jwS5a9W3qmpRZHiqt4LGI7PYZHId7FLr+G/kEIyOS1cEsCtyjluS3iuB7
TG59Syf7x1q4jRtNibuWFY/l4Msea50BNPouioKZJ1p59vLB1L0MDbLtebaJTsSiUW46UyvJ0YE0
bmSGfVDIEyqnI1EAORMiseqx1fojyZPsilahFMc9fryhGMJ6SqywWCCxaOOCWqipPOe+LwjILKJC
7VAQxu9MwbPAm9psZ02u80ZQvMMZo0d/VJaveolCe9NbZNfwYCJ93hiuLB8zUjDeWLuV24WClha5
vBJ/8QfxAanPiNxq8iiFV8p3PU8/GM2rPbSS3x5PN9f6BmoxbCjnmJuS7UlWYs+KKvroHi4Hyobq
2TeY/lstpU8lvd9cf3ko6ygojAWdY1ReU2HPZ6bvYG70rn2y0Mte12+wd+MksFsByqvJH2FeACzG
L7sZAVR4I3kSCJjyCvUL+nsvWhDpkT5Sd4QUuYMjwyUejqhUUR0W2fdguS/OVJ6gQm/QCh9iYTPO
TpBq9DkYTDQW8KERN2d82JTMeICFj1txbrR716oKhEa1VdyZUzHQaqP3LqBFxBY8+6X1xo9u1N0n
Q/T6r5WOuIn7xt2aNAhoEzOfYiSz1tF5GlpmklxYNSaPzYzo1GBF9aCbQl26vkKLTYxrU1UYGKYY
mIOEl70p8Yc9dxSK26KJ/O1U+NrRIwTlqQeEsOO5Q5gq0nkKQPfNO1Qa9ZZzT2z10cnOsdOsObXm
N7eluUfLzP1OGAbZm2gigdZE+76RT8LTnLPAW6M5bXapkwEwU51Qz+aABZZ1+mZCb3KaH9Poj0a+
cNcXsn5pE+/a653YehX1iw20o0YbHyG1tM1PzK4ibCdvW6SxcTNxE36X0CM3Ct1aQO58vi1desG+
1ivcnH55g2Zln6OZC7/G02QV+LL4wYke9oM5W3dYaHrNrc7umPaytM5+jmFzIIOAIc1r32B1zHUC
USzRX0l1sE6N04yHGjOJNvXlM21hF1ij+az1QEtqu7ovja4Ct8V6IPY7glDopsjZYluVQBuzoM5v
hIiY7ZIVQYtUJlwxET2SNn07ypT9Bk129OBUERgnDYVVy8w3c7TfQL7IHuVPY7OJQTBNG/+KcLJZ
mKObFjviZrpakKQ4rMdfvVI//dhnGLfo0buclqCq3jAPzVz7TGLNXHT3CTTHqU1OPjE6PdShgWxi
bDjISZFBPzdICcs+PTeNQwwBVqnlIV7pkFz6FcEurQhSvd4mcNOazpAbaXCeRi0Q674gHtRT0dZ1
eMqynn1EqzHl1sjD7Iec3kw9+IOTnWSH425obnHjSDxlts5WdJUC1Q1Tj3FEe1u41gsGaHmIRy29
ixpo4W6LM2ajZS1T0ZLAlH5ipuzTHk1yfi9YWcS8oUc+IYyClhGAzmOyq2O9Mwt/46+rP4slzWHs
ImuP+E79nlOE6h25cY+Zv9TUrAPojbSamJiaUR/aJSKlzbj6K+TiftgMBM9GB50ffueuQzs38cgw
2BaE+VJ9eFVrPXlVgi4Y79rB6ivihHDenb0El14jjZ4KqSNciBQ9RuClsdEbZr+9scSHujDum9KH
s466dpvgJ976Ep0mASYkLbil1X/ZBsE44FXfx/WoyyLUxI6rWFg47BuLEkCftTI1oBHH58gFtrSU
2h7uR1hm3jvZRURqTQk3azqEfRapsJGcstmsiSvWUs7/5BAn7e+O3DfQwEE/Nfu0zx9dxJFwUhmw
BYk5PwsS0fgw6IXRbEb1m8EXJEl699P8auOdCWrjjVxihtnNk2YzRZEzz6eG3YXQ7A1xF0ze090I
rytqzH1P/IszGLd+8sZdNQyowP3xldf1NOr9E9B4Mn1r85ihgVPegNRx2BZDSaZvRauQhbXZ7yeI
rbz+LIPzJCzJ99llBbSpgnsM6I/cLArjYmEecZFgNDC+XISdJm9KumrGY53nE8OqMGwiQRiYLvzk
CbmtyyhpK5GTeuJIO8B4ARcpYXPsn+Eg4g1Lo3yPmRQ5fWUZd/gHgAOoopIvFerDjdJ6GeY5jgcG
pfcDzfI+y/LplvRRaI61OqSgejeMlfgMdf1lGbU9ItfynvgAAqSUx3FlecmdiQUWcWUnQCGm89bs
FQH2EbOojLHi1RhJenFhX2mVkR15N6zsIuOiuReIGQISq1ZBoqLyxxoc6F33NZHvs+dovFtKSbo1
S1Hubeul91ic1DLJ37gtEAmA0QnoZPx90mbvVcdOsG4SUh/1etm6nf7jQce6k26NEH3qFM2jnNH4
q5iRteu8LgWawjFnr8csHfTWHjrrpk1dWnDxjo8+qKpy76OFNekvQO4RHzPWW9VgLmDwjAU8nUK7
Mg6R22wtclIC3JG/6VvCtgEDLyCUxrI7GeSnhV42LWSBqGGh7UxNRpW4xwVzsTd/No5CkomOcTfF
nkr+QO0T5kzr2Gb3FRQPlA0/c+PvsJYFI8liHLVyCRZdXF1imryIgqjrkidUKPbebMwSAaEcro5j
7WydyX5lPrqGZjx0dHV0N94jSSdvmpWNQJaYykaKCsNgXZPalKyt9O/5JrS7mkbhXRgdjXYftd5e
WSWKG6uT5g2NOz8FA6xaV1sXxVf9R9DWsUIEeXsYBvheGmS2Y5aSYG4nTP4nX1brAviFTfgZDfaA
bYhrLRU41ZLciy9wA578MSrOKrKbwHY8eiWFsxxwoEYVgyBc5OeYDr9Ko0BPnXvCwu5c2TwumsSa
PuynLt57rXMvLffRlAVeSYZ+gT50clU4P8UmRsi4H5zQSInGRgG6nEurQedEjBNaBjvR/7iGh67a
ABz+amDFC3UjESByhZe+lAZ32Z68pRj/dOnjtinwMVPyiZvOoo8htQtOMw6iGeJhrRjIGNx6WM/j
kFiapSITikgM4up1htBug0lwY5h+svcG3sjtYjaL8+y3c4mxrkuO7RDrLxOxIylYA1xJW/5yXmcb
4sKjnWe86bpT7+x+qR4yr4hPVJJIz3yxzrB0zqXBMOIfaCDI9WA0wKXcQrc0jzSlObYCqwjddbBp
oDEIqpmCSLMGwJ9ET3a6cedW4DlQ4cBHAbhb+dETOI/1iIXD2VlmfAQk1ZID44rQlf7MHCl9RRtH
YLXTvyIfoyUgKv5YtRgv5nyVcbN1SN0yRNz1o3fNdhmJoSKzcw5F1zDkB5iG3WWoQ89JoZx1NQ4E
w36eq+Re5xia+vEh5YELkqg91Xl10yfzzs2ql3X+uetcozquvONAjHq+gx8cgWkmS6urpP9C4iL0
kUm7tZnJoYCPZqvY5LFAbx+RmbHOXMKJcTvW1XhnxcudR07TgkkgnIZFbCtDPBraHDIWddHa5M9Z
iVxBt6unSosWtsQuBEWgcBtTENSDbhnWST8wMCvwxdzqrk/2WuIrDTLJlGyTav4qNHIzaxfYTGOr
GOs3kzVsSZfBpV4tMeKEcYcGcXRnYmPs3jm7SlfcPqUG1Y63Ozf/eqWGeFdbROBUZRoHCiB4Oa+2
XJ1JszdNhJrpTaCSAWGfyaS+1mJ24KR68EqNKJ5WmIIrZL3NF7EmdE0n6pLmXNeVtm+zqr/wibgw
B/LiPVaYhNyl9i6lpOJr6vGtdrC1ppZeBxoJHVvcy8gEl3bZs63zbrJrfgaWCdiA4hFujpT32tCZ
G5vzOWT/HnZ+9I3VhpouiaGWdN1BG/wRkfxauVpUZQxooouvjx8sXrsDmk6uT5e8d02AhylhdBzG
xWE2v4zxPawNtCy+YZMRz74lwjF8Q0zXBo5ZT88dVQsJ1OpFCmlvl2RGEj57sM2YIgFWQPYNi5bz
oTVbfee4Q/ZMpT/BRUfZh+Dfv8d62z40FSiLuaYUovuwvuJWH8+2bi5Xv57iJXBULkPfi9CuOzWl
ka9yWK9KsfovUuL5bPOs++Z4rVFpItJG3+KwO4fv5zmg85h8zZA2sv431s+a/jmNSBMbzHvKyMXb
lj3JUxSMgOXw6rAbeZuTduqxxDUa9r451zG+jjbrCnagW/IUcQC1NqYG0ZZ/qtpMmo86gjEe5IiC
/5hDY3OoIeXaJP6Mhq+2LZS8STIZ50502OkhG15bjK9y18+r6iPnIYU+UYn4PjOr5aE2S8YyHg4d
0nimmKiOuEnwmJX+6ikUpqSQkUuhe+sRjXa1bcJa1C62H94M5S/ftT1jnloS8KGFi2bDklRtVpJ2
B9uJoVh692aZ7xKXfkWqxX9QGMe2CF/1s9WyHwstCSbimFmj4dNNogfRmO9tCTQ+A+AkWc7P75KR
cmgessto+fWDMZhql+bqs2qsO0ujwyHPsgoKz2xORVZoIMRZUxcVJBwzZmyWWPzJDkPEvlqMK3zS
Y6xBk4g8416k03wYqioEFwDbhdG7O7wl1LSRr0JBfmnXD2edb0emzWflx69pywo7Sbotk4BLBIdh
wh+mm8z1qA3DOp2cfmMQMLdT3I7dBtVVfGpiBbNrsiVNzqydly5utmmfWHuqIC908lGc49Tm70TB
u+6Mhg+zm6E1Eu2MDQW8FfllaAYpgXx2gABPASBgZUS6iWXbwPqVKnQNdTT8IunIvY5llH5iEaU/
gp/pbFsRgRMROrQWilvwMtA6L0Ze928UYA/CaxQjYLJZD1rcDfuMzmWTFiuXmqbhxylkFjLgfqwE
WWsMNO4SU/+pbJNNtHbU0+GipxWm3+nW1ANOxRYVn3XRqhZjjv3lseuiprDoG1sSR3aJF2mYsLT6
xTHZDW/QcN/wnneB2WCvtFSR7oFhhPUwcWkjsgeporwp9z7z1mUxIHrRBmTBis9Wa4t3gvHqTRJL
S7BfHiyavPwoxtIOTbOc7qvSuFNjq8YtgXj2xRkZPW9o7uP3ZPW6WHnl/MpGG/ceGQtHJiYVNaig
HuZOdMf+rkh086XIcgp7QGZr/ZScXdDrLBcw+ApNM98Zsz7CJWlObs7rQYOg/QZErKF8lpX/UtQ8
Jlk1Fyez9tLDZJd+EBVieUukydiDnfEPCorqahVz+iyRy7KW0LQjYXt8HrXxOdjmNzSFgiTDMr0z
o/Jd5cq60q7Mr7qJtRsJNQ4axD/7DhXLl0OPcIQY09zp2E/uUdeTuEcg5aXjw73jVGZ30eZkUWd8
k1lbjkc3zbKvvvVRBKPM8Ccj5TtgyifmVl1Kc0lukKOKMC5a6LlxGratgdW+9/XXdHK/0mToz8PI
vNnJUXVPfOC31J79rT1BGgL2PIJvy8VHXHbT1pVV8sT7GrAlLeksHf2IOvqCdfFPaY/HhcyL86wP
KzdmSEE5q7odQtuafsYSBZjMZ9CSJviISLVbW82/NXcgGUbW1YOvaiT9WS+5sYz8gcwHZou6Z+yI
iPaZWDez80SWJll8iA6CXK+6relmr0g17Y/eyshDqTvM6L2nfrsccFAlESCvaApi+8gMfO66xaj3
GMXgEY0UroZIv6pYY5EwWt7JSbqfjmSC/sAAqthVmnKf6MDMEMr/sKtSPh0p6490YMU4apLXxvP0
bV3ML5WGW8hnPBQQ0HOEtlTdmAdZZ0Hng7SAd39Ol3c3QZDJ8tjvmLSQsWFkXAUdlHESa52PRPn+
pVjXHN5Uli9khVrYuTENLANfapkhPXHdmPObOIXKEXMwmMUvRqcMgZdSN3dM9pBiqRnliCBRYwuG
f9mNnY7qvkhy99BXNuOXSXRliFqsOIhhsFmoG2yn8J2903uwMe6doyHUuW9MdFYEcKqDo9vRGd+l
tXd7LTtKGlmmH2QAz4WVBspQww6Uz9nGZnMzoVMxnyAqNBtd0kngsNU6Yx07y6BMp4l3Hy29gczE
1fa8EQsrqCV6NgEefJeeDx8NbOuBcoHIZSIzgxF3416n4PpEA4gS0mTW6zJVp+4z5kuDXiq024Rb
MDZeh8iJ98L0UfOOTBk5t/X4g5kJhZHT6k8Fy/sg1mLgo47TPeadf/IFKFVogdfKTb7lUkNBzsr0
wjLUD4xsFGGKWqLGx0u/I9zWOXhyWMIaWURAasq3nY+/akkfrOIMmVyjjrB5pkOvWbA9FmJgq25+
dgyPlNtEu0OBzUDa9V+UXPnqlf4++NDoI2qDQOqreLjxj05Z3kpskD7UZPRMXQnfo8BYiQmI2br9
guc83hOjroe4Nh9NrumHscu6faFZUWgkcA7AYVQrhrxwthnulxezrB9QG9hBygQR1ey6gZ2Zxurp
7GMLzG6sEMKxya3n5q+HA/bao0C1sZHdvITVim03V2e6nzJp3PSeRwDe3OEKbPVA02lfZetsfSUg
UBl6f0TDKQ/U2hw7cJ5/4cSyuMsaxnmV1hyaUUJUdoBFIm/HR6JB9iF2074kPc+kF2MvQHHbg9xz
W1F+o59xDzKz3mPw9sFQZVddk/pNKc0IksaK+FzMeV9w9+x8HYtFZVPRIAuhLe8V5w0S3Ek02TZe
sFUp4L1gH3V4cEZ9P5qNuCNlZVXrzazutX5Sv5CNjxAt6ulC6YXfnNzdZUjW2ZAhAh5qoPNkWRlz
WjBXWmutuJj2/iLGi4NR9faXee1/RIj9/xr0/gkB+18a/ta/75vAGvSpfIj//q//+Pu3n/3nP/0f
Zlmynx/UTzs//nQq7//9X/kv0WKv/+Z/9x/+A9v6PNc///Yv35UqSfN9/InZbPwT0dUiQ+W/9vFd
1PRTfGGpif/Tf/R3L5/zN9ukgNWpw0heEbYg8OzvXj77b0gkbMvnfyacWA6m/+Plgx3rgaFwffIc
TXLP+Bm6SvXJv/2L5f+N8DL+LN8lvtVcEbH/+5f/R2QYn9vfP4z/R4SY+CsE6v/GwCJCRrckULJ5
LjeT/h9SfGbIM7FQMR1K17P2UNMcMscu2WTk7TcuNj8AsFockrQwHgC01oHdaJw1elpsE4NdwZAt
BakUYFBki5rCgW77C5LZl90t/X4xxnELRFZs/Lj/JLD6s3ajX0yK35eJfGakmDvPln+E6Tzrcwm1
HWs5znC2WozZ66AvLz0scKg88aOreb8tC4VHh2zzOC0NEL4kcbeQnhxe+lw7Y19tEWJEX83kj+89
mJ0Aoat8AshHtkWMrWaJdffaG6z+HBa7kDZ0MgMKU/FEIbmbahbgc4kcw4vZZSZU2XeA+X0Cccfp
4reIFGPMZFzX5TqLe/HK6CMuhv6UmdlDEok13pKfkit1YHoMsumkNJ/QbelCNFXGh+ubD8QtTvuh
JKchmXIiMVZGB0uTyYi4h7j5olh4OyK3vhDOiL3sfdR5bUw4g+lHm3GNDkf50wd8OejTyddAJxcr
VAC2zq/kfY49golh5LRC1dyfpqmIz1QXH3XXxuhhWvOLCAJMIGR52QfLLFoAqwslo07xj13vpdSB
y5VaMV/BYGvcYMzqyW4hc0tr282cL0d0eJdRdsYub9rmNlZg4dmacSnMMIF8s3xMLLwf3UIQSA1j
Dz2Wec3tLuUHbQ2GgQnKn4lFi123v8RsMi1sEIKBX1B4LJoX1m6simhi0X7YvxxVPVOXAeuyGXYC
ZPtV132/y4z5CpjDYDs8qZsZYXpu+9kL+KQRWyczZQ8uDxkhaLT+F3Vnrhw5kF3RL8IEtkQCjoza
9yqyuDsIkk1i3xI7vl4HrYiRNBFjyJQxxhjT011VSLx8995zfSIbodG9Nn3hrjBW3/HWwMQCsdXY
vFgoTS7WOo7iBW3ImzInmjf/DWI3/fSJQza+cRIVxJTYyEB2VeFl6vx0Vfvmlz4Gzhqhnk+vLNie
6O+tw1CVmBpkkBCzo7BgwuCiCoKRXa9nfClqqRdpPl1xSz1PLp0eBUtPc8CuU4vXtNL8TeM7w2YU
bkVXxYy1pGNjqczcXGdWq54Qw3euFQKi8m3UdJwNRY7LprbtJW9obR/W2EMpuiDCptp3ZQXA5Qf/
LrSq24FDttZWyIaQ1sbVaJu4OtydgQKNP6909kUlTYgNGc6VqGjytZfaFJSWQ72n44iZMFLvLPTQ
iYFTM8pLfxe3JG9U0x30rh12XWNxI3OJC43APGAEbzt+X696o74aR09WRl6g1M9fQhBa/YZZd9xE
nfuht8G321XPnYUePDjByIYShABeMpL/3uRtQSs7yxA1C+tAeim9gagwZB6kIdB4reHtO7OcyJ/A
cqq5NqxYHXirWIAWZhneAbyPiGr4bCVcvtdwMPWV4SSvysXJHtFjx1KfAjcRv0c4tJuJLT9WEGuL
4TBd+SH2U2486Z6z0dzaNVu7QoBmwOsYdisg37CjteYi1LQe0YohkmI/cSkh2pGZjTZVCcQkIDTC
p5bYj6TUxJPMc3c1V/+xnEgxXUyc/mRExmMGeqWOTQRsDZ09TtHUzYQ5o+2iWc4+mnnPqaLRaJV/
2hSWPVZBuic2Zi5hU8x4q4k+uYn1e282FxI1X3g2E0ooJiwowvf/cFe1ODL4TySfPfxSrFpY3mGE
mJ1O0zOWl6/Oz05pN7usiwD0ZVxZFPBVr2kPEyDvcTVSo7HOKv1rCviWcbNCT0pn21fM0znb07mC
4Dpghbnq+87j8eHvYzQDHS2R/EnmlJGeYl53re48mMOfYoRfFeNYsfq62FtBJFk14q38v88mT7AF
i+zvPPHP+eLva/K//9u/HUr+50zyH/+P6PWSeeLfDy7L6ec7jP4XvH7+H/zX0GK4/3BJ98OiN5hP
+Hn9E0BgmP/QqXO1qXZlOpHMDf89tBj/0IUQLst+VwAZ+J/wepdqV8PVJYV7wmHisP4vQ4uJIflf
4PWm5UBFmAcX/n8wcv3r1BJQfeE4s6qpCnJz7CjqYfJ23DieqQiq9xVcEe6wmNZVBKZDtfLTykr3
FmU6/AANFJdyv3Q7eYiqaB0wiySlXZ+6kn2e1lD/UYj8wuh2lECqlsmceHRyeZFtqC8EP9UJZxH0
+ZK043CkQmVXhoYgm7OORTyXGJ5VUJw1sttxWJw9kX04mf5NCB9ZXP3WmneWtXXQS/kYmt2mtZGs
XkLvpxiOHZzASd8JH6voIY+jk+E+J4hCdYyvqLIBcuRwQoiPcXWuLPHtlV/87ZZdcCYdkQNhndaI
vzc6PeHZJRBjebFVL2mX70eIIaCwLJ+JAM+/tMncTfcpPbOSI42HwVto33GCHutMsNani+sRSa2y
neY90cu+gFdxjdX7lItlmUKaGllWzMxrmlaG4ozOrZxoK50vIm9j+xJk5ZbPsudy5M3hzYvZHGA9
LBsX/E4tfrRAe8rr1iSyTG4eiKrmY6qpn1TwSX/0wvDpJrv7BYEfM94ZFS9Fw1zlpOvwGq1FCCRO
6efQLneTzuiaeaT05MRxJ9S3PwQHwuQ4WYbZMd2fpN5foZZTuBfuuij6ShRdYZ9FmczJs2w5so7P
yfujykdB+cCOf+d1QPe0q92ACAv6rNmbNABTFg4cM7CWiXWwupsyX4DHL1r2H2V/S5sD1+9F3kFB
bHXeVaEX7mEpnDowNMtECziD1WOQRksJCYg1YSjBaSp1C5zurlzA8ixStrWFmaGEQb1g9fU+gLFf
SGd8CAr3aHV04MkIl7DLDNhQHzVwny17/bEWfMhTkrxZA8F7U8AUmoxfQ/+xjQbHVNGdx/hFrzN6
2BHkJGj07rWE1bDHQL+MRbLSMfYvAB8+1zhv2Ess+r8ODYmFcO81lLk0OTptxahfF+QTz5bT/sZy
uNQejiOFt7gBLwnpQCQY5RSQjH5Vu9mR4BTx/uMY3hV1TxUxxFZ8jm36TM/ALsAOmRIJEXp3I35b
LgoXv1a7hI6xdupomYd/QjiVtpG+NmZ796OcCCfMBjQMGF4Xb3wqppFtv3ioZbmkBgokuLYDkEq0
S//2UvHOGPgdqzfKhWuNxSoGEC9TmEReJOnvjjs9sGsl5B1QRkb0OsTVzc/Q6XZu4j/4XfYbBjRX
VA0oKtQBg195i64qLu3UNZ/SVN8eZI7w75cBdTvEYBXBisQmxS4hrA7uGL/TCPvquTwkmrB+a0//
MUzwaJHbeesUQ6UH5Tic4qOpYZdUpFgD0GMT/JDBhfyjVZtMTCAR8TBviITfaYV790SC6F8l8gpd
1QSK4e5D6nn+yj5w0LRgM4TpdZBeAXZTPY88R2rgbNDTHYZ8DFbvU7mOhHijd2CH6bDmELlHzbfh
AwlqsomcHdDLMvyCfX0hWo1fBftt2OJxYRlNGE7TOIJ8e7qmrRgeOUf7lSHHk8EYvTANiA26u4bT
gvOX/W8qq3sRaqfI1u09B7q9rUbmDDxAttndyJe8+UZWAeKw7xDXF3KKInYhNQS5lLij7tf3MUwh
6I8mklZ+rcpkO6Ek5M7gHtwUZqgTlOAvlMzWBVPTZgp5NGXbx+s+iT4Ssz4W8LFIfdK1SPpES05u
YY9PItNfVToS4o6ZVcTFyOulbx9bLZhWZRf9NKH2OPXg4gh9/ygfxAU0XHdVI4ky3QIL65mxDzDS
AVmI4daxdX+3KJbHzUO1IuAyc66j4HLRKSyPDk5dOUKPtTU6DvpJXaKqGhZZFxDxsNOTFD7ezmZk
7ClJy1+aysYTRkab8r8WNx2Crm5pHcYyZCO9tJ4li5x9TGxk9iw6d42CFbxhmAeEpp/90fffmjav
Nw6GhhdFHGIjxrB84EoVr2uwqyf6bYdjYHtiFdQ2lZop26qcbPk6DVhAZxywK9bWPm/FOAFQMp0l
ZNZqUnx5mrua0agBHdwca99C71v8cUDv2khP7gE8mbVqlbsOwrLY00+ZArv6g+/jbmjazoKdsRnN
xxr5D7J4gzFZkV1QnFg3JRH6nA7w3gVrarOxwqb7CgEjLqbUxs4ySvB6zCOYHYWZXyR8tFU/dRUs
kgkzofOkiaGkV1RyPo6kB4aAnQKvv8D8sHOdu7xLarkna5CUzbBNMbfb+BEye74K4iTdN3jM1k5L
QUY4Ju8NaXbChGwhpBe+piBAR906BUPZ7u1R3qNkzM82+sV3o+dEOLU+PvgJFmuu4TTjxVR1jEbG
6VR5Lp9MamxpPnQ2fO6MBY75leFg5I5r8IN1KmizRX0TtsYGME/9pU27xCz1UkNazX+axczsdwr6
Mz22kAiHraCJFTtxuMsq96m3zCscqR7itqhOrc6gIF9MSZBkHtGXKgYFycr9y4zZF2Ogjo6u6NEL
KUbdZcxd25qvmgav8zhsdRI/0fQbNBHpLY2NaeqoV8qw/3RO8JCIihi7m3EamOmZreKzFdWYxMcz
IKCHSZNkifJdI9onU1EYbvNG8afvQSYfBTlg2EJbxcceRekW/8vWwbwcDRufbpvBAa0yz0wCW6TY
egncWNK7sdEjc/qgJMLDlAH0w0WyTXGfVGN1LgQsiCG7Bh41Yf21qsUOxD9UkxJHuLPW6Mkjn8Ut
klIKLeHRsI3ywmfPBHHX7NjD9pHL98Kvu+PUQX6ZLf0V9ovOuKbAf5d11lNvl0l8R0mmPB1rFIA7
idS9TQJz2Cji4dRwoqIQ/sXGtG6qSYcR1FNnYE815Air7sQukHgQcFJTeyFQrw7cvuSRIdn5SrTZ
mq77xbFTDu1vQaPDk2Q/7hiSN2NowjGvibWutMnHRBaA1zIzlLOua3CN1xAd6okXU+5VE4XHtvZo
QJfdtv2E8z1MjFOnivhjjKbqscDDtgYkzZRUQ2u4Vz47A0S2bI6Qxpa9zKuhuwpUqX1VCn0XEyV/
VTYFvwR8Z/Wni7rlqOX5rtTL8SmeRuOsPNEearsRv5kRFssCv+2Dp2ufAvcc01wVNxe3IQczBMVs
zqx0eDKkyTctdvcnve114gA+UGj8Lg8sPXHHdSCWU0OWu8GrqnVBDHY5Qang5AutFds3fJ5Gnx0U
YkSylBXtcpwflrWzuGoPqRMcOi96M+t6sDcGgJNXorAROhSuXtikMUDPAR6vl9U0QjhE76Hcuf6z
07XeHtDKxJeKTzLgwszJl/dLI6vZJiYEhqfYs14tmFZvmVUT1LV6/HFZNjEqlqP8nDoGY60y5kWT
xA1Iprs9D7kWvykvdfeDIRDPzR4ONWpz2f2Z0tKmbkizl1rYfAin0TkQSVlL6p/OZuE+Rp6gIAOO
DfHulWK9UClUaF1Dxp8LsKMhQ6OGBGUF2tnPEe3U8GJj0ujH/mIOBXa+sBuGI+N7Tcgxn5YA1Sig
SPwPy+43lLjCQEvyU6QbJ9r2brhX0r3Oks3ts2eqDjZxg4pmAxOwiyfeqweq8tZkZCkeVdSCCAx8
WmuguWrGZmDZtq70YsKQVt/MNoVm1eZLOTNxPM5LfNr+OTWLc2mEe6+mkWIqiMX15dpzghcCb4sy
o5KKDBsDoA7nvgjDQ+xi7U9MukEajaUisKvXqddNliAmHz7+zMR0v7zBIWIuwjmdE0UQue3yyTQR
Xkk92k9TSjWMcKDyk9piFqZHFynUwFQaq+cpnbxHxD0WcsHkLpvUOWTSA4EoAzYdaYHu1Y4wIPnh
U0fls88l0ziU2iGQ9sYsvcfR+ChQTa2ygTKt6EfPl7xR1hLZy87xNDuwDBYeBTitNmwH+CR9wqc3
e0aIQ5GvJqYYYEy2szq4eEb3p62RVF0m7FVI78gG6KtYGkIH91E00Zw/4h/MHaBPjvrUArvuiuAv
4nLVMofyntCyY94EBzrmLoFWt4dcb29l2LMBlcLdpp7FcqcOtyUpUEG8icJoh8WSjypO3w19LwvM
DfmGt4OkFkswX5kBQYzIsl51xZFQhw5OCQML8sbOdHFJm9zBG5qCYrOibm0YYHgz0spHrnI8BNAA
s40ZUP1GYzc0aWGFBy2i5GPQNG+Nqy68pWYaA5y25KuVQh5zdKW2jV9GxEunwXut3GC6OZ3TPcfO
CO5PtOZOF12zaRUaMTW+nng1RZOeSVTE5zTXyJOlWrjEVAUAtXYJB+pxX+0NPcpee4QmyHp59gl0
p/nqmC8OzUSble7A3dm0ldE8e51sry1C6kELZ8JwkEAf7JKu29q5AoAlvMy7eL3TvDXCxLqo4uDR
aCNeRLDkmXPZPmdPLf2OHxMJcmqjHGnki8Gs/BV5xWHXxnT+4AmRT0JhsCO0N1wSUerHyYi4gkl+
mI7MjDtNOiQ9IgV6hPX3PlOyusyVn+BAnJKjPk7Ry1fEf5wTh/50nGz8tvxyVP7aQATjR8POvNPV
rMaK8G3wpFIrKxzrV7g4jbkhqWe+sEAY9iqI7bWbJXhIBak1whsUakSYbb1GmY+DAWmPe2wrVmY+
Jnw0HS9mF2+tCdMZHj/FXkRSg5tnduFva3ce6LYAKwOa6YTu60NE3U6i6ki9mnTHt5KbodTKkSRl
wDvBS9xDPXQ+1e8UXlc1UlKfn0J+tZE37I0hXlo1Lbo6Ni0q6/qF3ThPlOfdeM9S99IxHZBjhExn
3/UZ0e0n/oqoabQzBi1bMmICScsn44+XAX6wQPtUoDfQv+PsZwQVfgGKTi0Dsa+cC/q6FThtfc1d
J17yBtEl3Zqgg0BYwBbnzJZJ9BALuA6hi+JdJu95gbahjeabyrJLKSrsC5oePLm2wvYrfFYOOV7X
TNLeVuZTd0xZsGYUtbArsSUO8VZ/bUN/j6Vv3WMaR3LrMK6Z0wHLhb9qUusw4OyH2zrxv0v7U0EZ
AWVU6NlcwKwSeBfmCe6PD65kSetNfYcjvvVWY/fgTM/4gpFo2DawT3KhL1Ae9ASJmuWAVRQrJtQ9
CU0UbHSYtjcCLnxGeTbLn8a8TlDtejH0RDSyC1sPiaPAEctwgAen9WwywAYsHBcI2jEixWVWKc8Q
/s1aD35iI6fXQP6UQ5Q+55lGzA0nlqxwL3uZb+8Mk9IFSBD2AlvYlZvUno/yj2a5Jmqjr2FQRdEJ
hk8ApjcOOc74ZsIGVP4ZCTvo5ZuvTePSYV0Caq6n5pabAHYPLmVxhzCUJmLrEA9kQMBK5mjaSxPg
HMhoosi98tiqqT3qiUMeF+2jxjS3VoSByORlHZYDloTC57tTuHXdE0zyII7fK8e4Bkn5jdW2X0Ut
70yisvAdNLKXcAvsLW8dd6HSPFmrgohgGLJEqcbSwsmUYRvgEVpmZgEzdDJijnyXo4UYgVE/JQWV
WS1WdECQL8h6uMPcT2COtJXk8KkMPTmDJfGw8bQNm3Ezmc6GwgNAhzPR63PgE+dpwczvqpgMLZAA
QVUu0OPaG7/8VKefzHcunNn9Gt/T0cb/sYAf6uHmJLfCpncJsOVEsVK6dgI7/iTVxI/QqYpXGk9+
jb4Rm2m+eOoqjdeBa16IUhy8wFuxzPhMo0g/2YFzamstZ3Fm4HDLHe889NZwTWolYUWUKzMcj8AF
1y3107yVxK+OSYT0snd2+B1gCLp7qixerH6Saztlf9trzWySAzc10F290EPQsU06wBRk43THkdH9
1SmWTd1gup62ThQ8ZDkjvdWZLyN3bcAj3gUYKp9Xnk06KxmctbWd4wBO+LUEVFtY6dbLW+fogPpZ
NDnZ1on2Zp9fqQqHm5Fm4iljvQicXtsEUESWdhpS3IsktjGLEVvgXM7IHO8+aGHyXeETNif7wN/k
hXfiWcPblkka46Gi7wKiwlxeeDdC6tkLSoFNw46QlnN9LbTiRt6Q9aJAFnZpO4df2S4demjWo+0e
KZcHyjCMH7ysUHko3ehYBZ3aBFgLJF5qI/VR3bqINmhGA7yk9dGZn4uuB7Lt9vFDAi3jUPvBj/EX
2+9M344gB0LtogunA2hVmxQPKFsckmpoN0GqigcnwXISpmQjkMo6d1OTuz+UohSnMfWCK1VR0a42
vGgT4Y7HC5YXy4rCT15ct9TBDRCVzosF7rsfXdKKsixvvHi2eYVsbpDOvzaCoHzOGSxFfDWc7O5C
pRk7609XTn/fSnwj/lgh26EyEzdEaIqrZ0GOaBfYnKhjs9FtLhGxuWra6sVyPiKbTXQw6NY1bPeB
D4bcfMArR0TnU2MPRwZNzAEttzoYagJwqAz7PppjsnWbqXvCIU5/KyR42t4sDHVFslfEi880Yowz
Dem9dSsGw0i9zNxs1uwcvFQ8cmUC/bGYGTJlRTbBlEN5inVa+OgaA/RohskxxDue69fOFMMh1qAW
qUTibSKaAvWSvOJadwobQycPROwQ8m80lEVAssu6rfaJ5+91Qzv31At1FnZQF5Rb9MzQCzNKmbtK
EXUVdHrFExdi1q6vuuvUZ9Id4DYzKZZ1hd0vwUSLOLwjKU+W33ZBc3Dbt7KdaliKIKkG9VtSwb4T
VSGOeVG3Kz9q7V1ukx2BNtQ9F01dn3ldApDtRt6DcfkL5ms1FNSrRq4eIpRM8caBhsBNL9TEQQf0
Ts5b6tiVs28zmAvLciprA2zVbfKmyEkfu9ZRB4ro9lkWlLtYJw3Q+hCYwIuishoTMcO2Nn5cPW22
vdmeYLRFC20u3CTRceioYVob47juTIvPUn15ho/lC8A/1WeiP/UAIwHAwPTsY7XJXBs4jDKDA4Di
7zaV9VPsAwGbi8wC+4AlHMARfYBdS2YmCWhHbWOMNxR16cZqwL/2VbniMykrb5l4nfVUuv0TP4Mb
9WrRqrSCH6Yf81Ti/rN6RxwHoR2DDo8V1Re8p8ce1AKGF0YOf43WidoMmCVstX4flLSFmhMXyCKz
zkk83EwJuC8IXhFNWTnYGUb2ICZSbB6yIKISoGIWSLPwZMb9wc4A7mkmRe4uoy20Sq6yQ2xxVIl1
RpVhUvco3vE5bA8y28nkKU/OTamuXFNRtMEOjJKGROWkmxluhcNkSQhCLipVmKuM2y87w41bqrOt
h9fONh5ajX3mnLFo1AQnSXhXSzoDlvBh2Hjpj+YuRMYPv9CpY6ChIllSvLOz9OY2NPFdzElY0fZX
Q9HugUlkiX/20ibIRpUObyTipI8isa2iJqDvDbC8BEe3SGg5XE4CLE5qjatUfmDb+2XU3uGqyVeU
K9N05t69Kj7ldMY2fvsnhyFwcmuwJVGRlWu6l6HPacFRjdzgSjm9NtQpkcwueHFfoH89YENasCqk
n9kjezfu8ga4HGaVrTN4h96raWuBxbQ0eogC1fjQufq15J3X6zCveDCx9sdZv6XFAwxDihau6jtf
K74ChCS/Y0iqfe82JvMDDDO4M3jiMpVcKbMh22quaG04BQELMWh3YMb88I8ZBmcDXX1hAkIox7TY
B8J7xS1GNSkapFSQDoObM+/nDe21FZGz1sf42hVI7nhBWIjGxXSNDB6p3iooFG6l2LNTefOq4qHo
+LcMg7fPgd+2wbaaIGmHg7bNhPdu8UfOdTHwuNA82z8dSC1Z6SslNqlz8byMKpFw40nzXNHT6lTh
JuXWWLY898Z7ahrDMnO++hAPFO82p4RvR42maTyN6uzk2tke2gN68NLVtV3byWsU+UfyZtA0ctoD
BVTmTNeNNaHr/k4TI7DXwnRXYUUJCTYnfgL6dPcQdp+qehB3Ik7xUrMC48kqeqJJtQjouGBhVYCO
4enIgQgLD9pYgN/yMNoC2xm/4pj7BxtqG9t11WDMmbT9XCG3qwz3xwOJsjQQbxfYRgi/FPAO426E
e0mOhoZLkrL4crsydpegBMWhbLHqV1m88rr2CriciQprNHNgStSi0B6SVh20NHhQMVA8176GtOUe
sPtuoZwAJvaao0nL1MGztX4zuMFrUtL8QQ22QYffqkwHuWZ9J/GL1LDl6rTj8xmOGTvE57iofnWd
leoouXfGNPsxlHuw8P2Bzo6GJRcuXCwrNtWXZkOWCsdxNz3Ckly43FQeutqOH0KYnjihNf5N2ICb
i+lpcAlIF1IsPGF5DWGcauBimvG78bHxi8ec1pE2A5aaAX1kkKb1kLRFjRFmzB9dVeKLJlie/CGW
RokffHg34WTh6NpH8dwK2211z91QC7WocLC1Nr7XGDq5QSliSbWLOMVwq2VxbHLSIvaTk9RXqsxO
QVhdIpOqJkLF0urL+Vuz3z0rr9dtnWCyaRPzRWsc0m5OwF2m7ym/Wk4t/zqCUZvIeQrhySbqxU7H
jS+SS2gHm0DtQaqkw0nIELL+NwmfSzsCwWIa0MYZWE/6Jf01sdN0CsZe4tG1Hr05zbCxmu/QJghY
vqWx+vRH7ab3s7fAWgUdXqSQDVACaLI5pQnEougzD9NlyXUz5hgG1RSD8GtgsGUsZVKHoD4OR2zH
Kwb6JTPgQQq+famnq0pEYLiqAsypweYusQ05h8H0/YQjCZRK6eiPcSqDuwrq6pYTBQdEWoHjUJq3
xcphLk06mL50j3x/jrkIqYZzaKnq3oCNhx95UbFamDl7unsECG7PXgL+qWM4nsuypcndAvbZdKJc
F1luvxAQ4vI21Bz1sck+0VPwtwd8xXacG+8C1CgmvrFhcZsGvzVE7r2ecEST5CteW6PpRubVEPwI
jMzHIfWp9ErjK9Z3F0dknPGs2eSfae3L+OPrW8I48DQw1C8DqInEhBHyxFvl+TuZgV5V2rNsyFGw
Sn2HxbUmoITqBeRyUZjtQ63bLi+rFwTzYlvAksOoDj4145qQwzh3XIcEBj/nA5k5KPx++m2S+EWs
eyG6s4cf8tuLhCvGDPNUKWtBbvItHaquCyKCvW45iKsn2eXqvgWhiaelpsthXaJ8lf4bpzx056Jl
J2ytMJksupnei5FpWFQ6TwvGKbpfD7ZZ9BDzm4exH4jsFdlN9c1u8qxLkNrXSsgPzZzd7NohtprT
lCo8pD1J8bpP+ConbRck8Y3gEB3jUXAHmUpjWvNm83adE7m8we1Q7MpU27Af7RcerPFqALuihytX
YytdWNayH9AbW2QaAKa+j/M+ku2XSH6VQTRdZ7gHYFDjJGHFCxiuJvgqfymHw1fS82oLwIxIo1xB
w0+X48BwCjECqkZ4sa32wW0aRJfJ31pD8tF69IeWQfnT+uGXpReM1w500sHMt1au7fxANAvqv3a5
Zmzhd2zkFByIo7BEEgWKdnAkh/LCYHixDA0HqopucI5ma+fF1gkg+wImRZadYovXKeBsnj78rQ4U
AHz92crxqd3sx3GR0163Kyr+oYmfvJWT3LphdzDsYRYUfeoKvZVelCl+Ra4sfvMxltk19mve/W54
10P8+VUF4q7zH1trAq5ufpD+32PXvzZ5vAnYVWAR/DVtTd8EpvcUzciLuto0gMeVjtPQbqutC0Vh
J8d83BBmt9ZTbHqEAm1e16lNeV6wpNn51mX13okzsGd18GkAu6QxSvswWpoUYZP8xgYZjzz+q3qz
RHZJuw7G1feGi6kHVw0QslM3bwDJr3mnNpocH6X3RfltlOoX5MJyKZtkLZyZ2O1BAiCh3XD3SfRu
R0nZj0AOJag/IyBiAub0/zFqGOcUgdquWbHAj4hZrg1G+ji2d1fux8jcuTkFKdndTOBHN85sBSAZ
MulCkUWEIjP6NHZ6w7EaJf1IvSkWQ0iNRUzkX051uqan8hrPjKHYYGtF4yoyEjdbNsoMt3pTD5sS
TlYsPWhJCTd3j35wPaamI8icP9qUnbB+3EULK3EySFu3kER0tnVNDXNFi2nGGtibd7zTlkbQwOQY
D6nEM6saiM7GI9LaSkLTZ8dx4Lo6ooeha3K/XBSOKgBrZnJrVSPkkWKLQX7berWLFqQMopN0YuSG
OVuMqTNBZpg9K7gUqqI7ta7+x45pb7Ct56oEjiqz4+h1P3AH/miav9VbHwAeNoKl2apvbNMPGimz
Fe/Wx78ZWvAtUYkJ3gRfAFvHyNLl0MYoer86tXZrW/7UifushuRSG+O88crMi0qrUwMmMOwnqmBU
h4OBOjAQDUxCU3EsQlaQIF3YP8XpG0PuXq/UZ9qGb3BgLHQI4KW98TJ21W+OkLswWeCx/tawXcMv
ZwG1ncafSdBLkRSckoE5Rw2dT9bHdC1GRIeisLrxLj6Y7nhzoZYyYGxnV4aklxhRv1/ZFJXxT8QI
7fKNitE8UbN+ZWUnl2FCXMXryxOGczozaN5ahsb4ixuVR55JtenddpXqKLNpXa5IQ51UXcpVzsYM
3lczIm1EVJ+1bPBwku7dqsMFj0OGn/JwAAZCCsdmc4s3xdiUjnc1hKef/CQMl3xG2XPtYKA2ta+p
aTBEhU+tJrdgEvkTuzhc0/kdHqNw5OMrUcUCkxLdWBrHHOEBiGVQLBvI/iDJ8W1wCdzilefu7RAF
9c3oV8TefSTPuEpjk70ddPmg+2icduXap7xEghkVH3QYRyvZqY9cDSebe0KIj3yE61liyXDEi0cq
DpFUsOWou/VI8zPxhPBTU/EzMcfwmA94hwERiC9L03+dXHGmGp99zz2LRCco1fhE02SKGhHMgtRX
U1NRQJJfoJzGDTEingXcRBUn3NvkYZPoU4YoIC8nf6gwMoC7dM0bXxeN6ljRkJRucWqvSlIT5VzE
muJ5SAHbjOG1rc8eLeDNSyRje9U4zj6GwxxMaldV3aObpuVeL3m0hOE/gSHAHNFigpmL5iuvPzjW
8CbiyplRDHKFgnufSlBgXnY0hu7SRPKpov7TAy4gQ7Wx2YgteujZ24bQuhZY737xoKijRKCbNprl
6yiR6FlZ+Fixm2Ylt7BD78HA19gEwysYp49qCq1t08f3WgNjhuHQlz8WY0ONyNsLaJfM++B1tH5b
JvtR0A0Vobom6Xl+LMgc484Ggv3cout57WPEPqAnQ78aCUlEOiLHDGpnI0KWdTOM7IyaLDIPwLr0
g0s/dSixhLn6+jkkuXcVs8KOGS1IHiqa1p4i7OqPSucfiiVVP5hjE/3IJJ92WWtpP4lM4R6EXX6f
sD/+WqHLG4baRwPy8W/WR+ElykQPLgfKKFLrSL0hJq0LLtpsSzs57K6pjY+j1rh72PrWxg3z+jTO
CLVMJCHFExD0Qo17qwWtlavTQN+gr6udJl1BijXx33on+PQ9vCwi/pQVWpLZEDaHvY7Qo0lzjR2w
PHXhpM5pHCYXaWX6Hm7US53zMeo+W9C1peUvskwE4rjZWgcDYAuCZvJHBQQmCWSEgbaZoFMPrbMK
iVIXdfhKrxImNueljuZShSiv5kvUTeYUBms555uFuP5UEaJ9mLkAjvVJaJzOLSiMSaufiUbeZkRY
0Po7jQXEjj2StkVRztYV2MFd1DU3jPGPZLSjxx66U1mwA6/Jch8URunVkNbE/NL2UjjGG+SKY2F+
x2AvqI9gVsKug9rcoMfH9A6OwCXRqHw9enP1MzhwEjknIrkbieYSOLdCdjtE8UXFYCeNH61HWww1
8hRUmVrVBxHfCShCHL3w3C7ZB3uYhaYPCDwjWFy2fUGt4RCpsdC44/Sf3J3Hct1Ktm3/pdoXJ5BI
JEyjOttw0xuJsh2ERElAwvsE8PVvQFVRT9zk3bzntl684yIUOiJ8mrXmHPMbgJKrHrDmRnkYJSIa
7KwW/cuVSU6l5DaGBa8cmrhzjGDQ0Z/aEME/u5eGUYWsTMwi7sSyKS2RY1n3FTmkLQMfPGrXuaiK
4r7xXSjTethLGKqfM/SNZ7JiYQ2wdDJ5spuW6lNSHkgYuKr0/JCuxaQpLSPo9EF3MXchO9xpJU2N
7/MhvI7GACdnD9F8CfR04SxpvI9Tgx4bF/y2RDd7H9lW8JHKYEIWRci6v04y8tpscsAACPTo1rI6
QwrqSn8X+gQXZ+uahZykbRMwteaT55PbabbwX2/ibDkbJ/Fp6Vt8UGhzS0X4boxYOQ1/hA5DJOUV
64svJjJSEhXfpB5o0MBarqzKHMZ8hlEKtcvSGdSKdMLz0TkGUBYBGH6IpwJv7NCjc7XC8QaP/rXf
/9RkvWypSznnrpqX7TDl35hy+XQM6rdq+lwC76lKJK4BUzqtcmCYISiBsWFhVognP31qa5hXlPpu
jM/6f+AXCsnoRrHIJmS8x6LcUXHN85SBxIDwJ2XuFiXdhrGZxBS4PlY0QCIN48e5jwHyBdL/WbQk
TdnU24AX1Ze0/29abX+kw51sBxfi/EaoYoYi1hWcBW3av+/A+P/VHSpOmSyuaa8O38rnNgvh8mf+
5bNwvL8Cqf5tpHBQaeBz+HfQo/1XqHAEhmy2nNUbyu+UFayUf/5DeThAQ7b/mDNWU6lw/mMOVfIv
yAV4QxUI5N8/7sgLesob6nBaDGszqqyLH//8B3K2ULmu9NDtejanII5SHt1IsbWnF7QjIgGCWF0K
pki7dJ1vVhATEFEV4/wpB2752E7T19zuEBYu2s/OFo23aT+LxKeLTzH4auxSyrNLV/iEc1RWYFHH
j3GZDboZw/syTufuaqJvOu9IfJ0+/nHLX/O4+rhVnl2I63IJIcgOatSOclZjSv307Z0u4+6f/xD/
FXR8AovF4tijsx7CAGqS4RAwgS6XjcEnR6c/h7PmtKvhw25+6joMvLXvSA9b12sGPAJVkKm1WhpS
IJ06/tAXbErJlC4kzsYhv5oc2Aw7rE79OwLg9Br+w4b2YlJzkJ01mNuo2QVBHjORelNzvi5fQYLa
NvjY1MQxOyYkLJ8jxHGXJHLhpg26tc4p29Q49yEmhI/urCd/E3Z2jkJywX1JbmGfP9VBgpzBAOvP
6eMh/yUoaPUVthpy1CZlHwS6LPZSBQI6AE+mQdkAqLGkQHntSYpMbmbNBLG3cX1P/jehryGAZ8x/
/hjUZ+DaqHZRqxyvJ6JkHrwgx8UYU5gb96nQtE/GilUT4nFPdPhvYqqbQ2Da63LA2HmpVBnVB9E5
C31IH/h0oP3mkpatukrbANtNmpbtRY6W6kvqpy2a6zSW3CSrYcwMKD342xDoAu2vIf6iFtPfj0kv
h7N8cjQ4xCAYb4PFp/Nlk09LW85aLIhsuW/Hq7wMFaM1xwALvUikd4UeAdaPYbn8iPoWwUuRQC+G
T4LJdlzZxyIfMH7kMnF+xk7DXJJkLdrOFawskj517qAUOteN8Rgvi7ziCzCcMcnfaGVr8gKKDYro
5TGTsTTvfC/Gc6C7YpZnU6O6O/s32VrQ+WZLQaFL7mSjwZd3SgAIiJh58SQMRXwmWld9LKmGP2kT
zd4WmGiCAKgrM6ABJe/nViBA5exi+uYoxASLdd0mMxM+Gwn4honpWRPZKWg0NBIQcawAQfCUp2N7
1bTp8ssQtkLCIhAiioBZWEFvsPEIrNmpLOnd0STfTF0k/h5sc/hl9nrWDznRITgI4EchDRe1iXeA
6Nz3Tj8eHG9tV6CRYC3mTwZRONQfps3FTgjnsOeosbZa0+zk/aPWalo0G2AnbBq+2qpS9hHA4gPX
hUTdFhQ3wkawAbJG9mVRKoJ3Qk6LeZQOuYxpXvkeEpjJfHWbMScFzyI4gEpOi5dIlaWXXOAptCld
IQb+ZdETfRrQWmKjSEoUz8TtBAeUfzngl7m/KcC+PXrkgWXdQDthZAyRm5yP+Moms+J7kcTepQIb
shzioIqw3gTwk4MAilgyR8yuDQ87QREJOrvun3IUsiHiHsLW+L6hlMHeST17B84wQhDjl+L7DH9U
HKyuCT6HwzASjZhAMmS/UBeU7Gg36m0X0wnou4y9bBolOE6FigxQNisCkJeNQMEv5rYGttV0Dc73
GLzgLwgJIr0Yud+7IPEqzTrR78W+UwNUKRR2lAgtxm4iJW2H/VpXNdD4lzAGfdu6effdUVn3Sa0x
swRZ2njPcKhnB6xyGAIG9PiEFuQg2qn+CecRqgofM/imYdiVAF94EU2yqlWAzH3PIgddV4RYNA0d
N36oqORme8HxMnoWJaVETZe2Iv+mpRGRWrw0LARbdikMrXRcwV33RAQPRK5YKvG9fa9HEFW2XwAZ
0PToYn6NQNqLsk+EzFnzmTflFH+mqaFlXaNCfZeEfTrCEdVTvBVdAIE2JIqcMD9F3u8qyo+gyugo
UltKotAxW5IhsLd56PHu40jQLEgKjbTLppRYnXlZTaeNZoZLzFuGP/oMOV18q9ul6c9hxUfcId/4
wXVBmC0y9jY33xynTR4DSVINC9rMIzogdKe9PebjeO0xoBc/PM0GMuEbpxC8RD2SGyHXtmfrhMul
hWSSDlfqFey1EeFdxcYJip0J7OlbFmTiRk89an4GZvdJuQ7wQ95q1vRRyJBVaa+DCRv2zntAR/0V
sJT5QzJL2EtZ15VAJavgzk8yUATR1P1qg8r5bsZyas+yDMs63ZSBLg7AJiQvrN0dxG+W5PPvydxr
98hnMUWlRNfeIfliqqiMggSMHpheehPF4jqo++4byvPM35eUzSq8vjPZoG1dE6ype7//oLFOwO/u
FsXLPvpqhiVlUbyqjIa/GMxjj2Hbpow2tylycpQVetoDnsmeEqXUtCvHgB5kU0E93QUrCkZHM/93
XvQjUORhlqQL8H3ce7JAi6vilWHUIE+ZaZ/3AzTZWtFOiXnFSJ6EJrzNB43kkCqAyq4d5FL3pu37
R1I9kh5gnonu57ZByEW8JOI60ZQYXP7+8vh/5j4+uYj+fxGe4p+Ep9xWrfk2PwOnrH/gX2tjKf5C
6SzsAI2Lu1qQ/+NBdv/yiJahV+M4it8h6vo/a2OfP+RL5KEey2CQoesf+jc4Rfl/4VdmUU3/wvd8
Fs5/x4PMaf2xpCQ5EcmDcMhnxw0NhUUQtv7nkjJitUPcDulOzpTZT3wA9b1XKaSaFqRIFIpFX1yv
HJLt6bXs85XselgwHj47BqaZlQ+z+qL/WMku0p9tp1084qSt8kOthHdgE9pdnD6Kj4n76OpYL3Or
MOUx57HbeH6YsMR+WGKA3M1kIHwSnWu9V7PV3lU6RygWIkt+ZKXoo1ez+4DSbdG77/Me4BD72A7D
Y5XYvT6sDiZWOZ0XIl4wOFFwhznxk/37DnlY8Ho6shAst51uSYQl0RoQU2kXjHCgRtiqzi32Avgo
9nTmmzF5zNqGLrWb9wmeT2cU8bayM2JG1DRgfSA/hhF4RCQQ3U5pN/ywwUfi6zXEsu6UrsS3FLvl
YwiC1N1WXZrFV6YrzfukRUy+bxI2xD0JOVCHRYWd0fcqpL+FNNmasqOK8TIyfvZe5imdXBERSsBT
tsPivmJ0LQ5LQBLR+eIKm3R5PDiXLXMe4UYzKVl7tIg0kITOYzLJa13tWUC1t6xNYcemuapyrA49
ZYn/wiaiipDS287OG/e+zADp4aAx1VW2TMiBQDdyp7Sd6nRnS62n3eknv762/3fL9/v9CgLM9T7v
tw3u6minNNozM7aGjtpIMkeQ52JpQLiOXw7jjba1/8abtm59jw/IBwQvwFlfN/Zpz9+0hHUVOeCD
AzuWqFjEf1XuX2NnHJO9kjW2/hhrB2AOPE7h2LMeiTF3JYd+iDxKF9JFXdgw07u7Enj2Z4UX+rtc
YjK+bW8w5tyXSvzC5tLrM4gj+VlrBTU6gXp03o0deGceVeyTLNNRZVnQLZOsXZDjaMhdieHRrgkG
XW6Byo7SOrnIARQLJH0LRXViRPDgS1FZH7sRUArslDAcdk3TI3UrGtxnijihaCUB66/Eh6blv4oq
/y266ZVHFQJTElQI2I3av7/hP4YCKN9kRypf7AoD54007Pig88k6c+yiP2cHK25OvxpH5YDf7wbE
KThWMvTdwHWOBgWR0ZHP7ZiWQST97wWxTbtEoTCwwtrcdhTgEPrGKa7LQcePlSvZ1I450fSBDuuP
Mb6jnZ8pPDiqpTMeCY9iubJtkxMwmjefZcTGCMV4ZZ+xT232WPrLN15u5+Xo6duBL5RgLvcdR67D
3h+3LC7JrimXiC59WQWAnOJOXxVlTvV4mMYw23T9HN3nGu/AXml7oe+9LCUVNloJ3b5wOxy/ZTLB
rU8jWIjbZumTiXiJlZ4V1wlmUgwNVANVPQ5XKKwDg3woGnBWoEdk+7mWQfugwyU1pxbJ9aefzzr0
P/901+W3YtZTK05MrV/aHxfnoXkWGBEUahLHuQG9UpKIS7N/IbLsjRspVrzG82MFPnOvI7mbBCfZ
643+41gZp9EO02Kx4bZBZCaw6CMYBD6bOdV1AKuxP5kfKpE1rRaN6dRzkSdmct3Cnr7ql/Mw9Uvm
4MCh7BVAJnl+JuicAliFVozhgGisuKPTvOApY8wMHOBeGeJrMgDLN476ewJ8fgPCgFeJ84bARivl
iD/Sl3HWFGTO7F0ClVGMFC47Xdxz9a2MLKRRmJCybKcoUGyBeaL4p+gSrpwN5V5DzkI7MziDle3S
AMInEWc5Xvs2JKKZLVCs7iT6gmCNaCSLebDKLLqGhAIbqMNGgeOKCsOnsSESZcOGLr2SVKgkaT1Z
wdEGMd4NARkJyPWYtS7bSupPKmEY2tTVki57n/xLGwEzq21abES6b6ZAuh+B1ZcVdkiL7VFO80o/
pDhmzgUWjgnHe1xfxLGg9IN7ubgrarX2D5FIH7qwdDERAA1H51oP8AVOP+AXw5ywhcs6hgcMcUa4
Rw+4T5Y4Clv03U4xhj9136TnDd6pqylNojM7c6v/1fGouYCVCTxPsbb889WemBYcxyuIU+pgu/ot
PRYsEiFdcdVjrJlz8Jqnr/DFhytsh+IqbE0QfL5nH42rM20eJPpVvpcumaNLlhCh2OGjWBMVHk8f
SryYbtdjebD+FItHKILrufzx4RYCt3/GOmQPUcJcT72Wh8FNCcnJhoEueDgiq9KWmmjSRzUtRnIT
CANnfw/dYnB+vXE2L8ZjzkYwerBah3RIrfv52fRs42unrfM93yo5SETVz7em/p1eD2+7hpS9rdJs
+TEFQ7/Vqu0+QDsP9kuP4ErOIr6uWt2g3GnyNx7J79L2s++bM3OEz7n5PjPe72XLH/fJWosu9Auz
vaRUkB26rBIPAa534l+QvBFznc30eBvD/LA1jY4WlFN58ZUisyZDjj40rbg5Eu3eUZafbptx1Pd2
omu0zKoCiksEWN5f5bNvtYfTN/WVt4nHC6DJ8aRc90/P7ymd+yWVRoc7qrreeU2kxRXfsP3OtohT
OX2ol9OAsKXHzXEFIwTLxaNjeX3nOfYUW7sc7/UHy25LxKdx8W2OtbgNsGh/TbzFu6iLgTZch3WX
nG33+vRJvDI+rPtDXiIe19oyeX69i+9OY+x5YPuZcfUZVJzqcfCAeSuvCw2lb+r8b6y8xPozj94O
LtphicwwQdLa0RiR2nBaLerLO1IgkQf1XYE7J7ddqkZloIsPpSz6u5gWHfIVBU8gBAlAgAIBKkQm
lMUEwhjfqbeLh4bYW5PPDdQgh1mqlhq5Lz5KNg61nX4Yy4JgjtM3TMhXzp6NMMtu5REZ9vv3/3i3
K8iq64hDNlofRWu4E23erRe1gyFxwgMMt7S1D7+hpPO7c3v4WRvblqNgg1Z4Tx3xdMUZTCXZburQ
wK86fXr+evOObi6LM4Ynfqi06XA9f6BuHc+6rUd/x/y4RJembWeLlm9k7gxGT9oIvI0AM0r6UqNt
rCszBHCxmkVm7WFKgxQpM7BrMguSsLvGJIhRBSAnGHHVBSl6EUH8J5Wotr6lGA3+3dDs+GlNomeC
tGht73pnUcVWsHMgdCnswEN1GECGD9T5pwmdQpI8evjUsMJwhPELjp0pudGLxyZBqzS7JU/VPA5d
7zy5BZXmsLahhjWs44Hg144LM6oukLLkdoh/uKstYBV5rIK7WYQLPuBx+llKTuxGxQn7mtG3qA+a
MaWlgba68TY1tGHGG6nbezfroy9L6o+kjyAewVagxnMqh2xflyguvuja8n5kcup+Chox9t62Eyq/
PmLpb0mX1xUgzJKpzY/lKt5si5yXuQ9m1B9WSl4wBoXpcwzT+J3nos944zN65ctdm4o2HxAlHuUd
Peg4pjNKtcQClWl3NzqCKqOs0ttkSQeuzDPO/2K4YnZllUwZnxnXXj+MP178vh7RH85QNUaCVd63
ZnZ3Q03MbjKjG19ad2QZjzCUtFi/e1K9j7VTNOqNqeWVscNjwGRtsY4crGqenwSrGTclFNDaUUZw
z/K6aDd0c4CwT6Qgo/P8Mc06eSc6hTQKyssb9+DFcpnywzrRhvDNQ1uKo3selAt1aoeI6NYANKW5
gjG4FMtTr6qDKzCeS0ubN0ZovoyXn7QXsMIhiUzSlj4eL1WL/Z9RwwKfBlAMX8VI42U7lE0y7dol
Z8vE1mpAaWtyBLsiLQDHguNqHzFWYWwJpsj3DnNpW+jWU8SWfcUSbVeA/nX3dJzdRysZMrqvy2R/
r7I8hbyPqJ8MkIWG6mZxW8YAmaS411qyIydQTIl3zs0FiR/BESerMyUV00nDEsVvgZ9oE+Z2wUau
WJpy1yCDVICFRfcoFAUnWB5TcGfgLXyomsD92Wd98dDnbXrfZeSQE85D72PTpxPkHzRv0UNekS58
8K1l+YG5CYKWUia7dWlMfR9wOqVIWCY4JwNGlWFj+nyqtoZIL/B7yPhJOrOZ1wJNoCgefAXJyF2s
MUWAsmBioldnvkLztYCCFK79NTJBau+0k/UUbZLKfLeblc02zW3wbp7LCddYlxLH2Hv18G7pAOVv
J1nBicmADW+cptNfa8+tkMOkNSaoQZJQSE8vQFmZZhLRZ60VeizAt1tEA0u7i9fON2Jmqv2bYh5o
UTsVHYxt03sIipsxchHgDzKHvdW2wzZTvvWZtM/kB4p3bGOea3u3AJXqz2o0xrChWVOdxqlwMSeR
I9hGtvol0GKW29B1i/s56b0P9UCVvkVCiH7PNx9nkqpqSAFrnwzJWTkxYBscAcYBzbQtiCv6NKNl
RWw8WiHmYNXTdc8pdVGu1FX7KbFarzvTvcDy3oeL1W2lLoPHFNBYhuy3xsykhgYOxsKqC8dNZR/I
4gmzS8+bbZA5hDDfZb4CsOaiVkM0WYHqUtlaq4yNiYdvp2fIl+OmcFzPZwWy7sHB9T4fQQJNZUuE
pY+NFp0qM6O3mYlFvlWJu1pgjNmfPt7Lr1c4qEpWFiiyEimPjldAmNOdVTAhFyQKpUIu94rp9qET
YOdPH+rlpSFbYVFCeYaVHGXB55dWjNj5CahjeMra4COh5NltYODnxy1Ibepz4RtT0MtLo71A+RFl
CP0EFvrPjydGOfiVwvVXEeWO0r0tL8sYuUdRetbZ6Ut7bbHMPMea0aFtEfKf58fCtGFlFbrgHel3
EZ8hKJObcgqsC5POguiz3v2woO3LDqXR5opVbfdgsgE52unzeGUGQHLEzcVdR1MzOJoEZeWqxU2J
vgocpIXnXYsiYY+Mn/R4Qs9HghmwgoIyaGa8Qn//0DgbJBVEiRQnPFqqg1wWhQyBcgBZK5C5eMNZ
R+3vYgJVBORrbs7pI2dv7IfWivXRcjKALAMlFrdh8GI/ZOF/UgjgeaUmR5oDko6GiW9JET2GhEhg
gKpb766ABbUlzEG/Mfe98kLzPnOtnAAn8Xtm/GPJ4SAXbaussnax77tPUFYgg3CDiXhJ8fMOdVd/
OX2P2X+8vGA6UzaVBIeXOzheVjn2TGzSAn8GhnOmUZMs9rc4Gzpc6u3SkjgVzmQIe9hXycKZgkiQ
8SSU9zC2UPd2oVtRuMtmhAezM1TfaPj63TbxbCs8C+x1AIeVyhyYzUtcAF9zkCzEiADu/ahNv9Mn
Z5/QUiK9ySXTFEyFPv6sWe1XEE/iFruWAUN/VoWN99n2nQXZQDAx04Ec7cjVZZF8U7BKnzbxUmWf
qrA3w44RMJQrMSudN6Z2FQagFK796FOR2XtuQJk1JATnUsAFg4w3xPguPZPa57MlKizLhaFOpyn3
PJXdHKX7UTvEtpdeQP8syvstonnVc0EJ8x1RDdU33x8nAIrOgJfI6nKFqFsOTG9TnMGEauqAmDov
DswHZCDNXZkk0CtCHUQpUclLNmxiy7Ee8zCrQc+XU9oQ9NZDnuiGxPrGDNJjDk5myGEgix13087Z
0m9qu/WgBGRJ/7Myo3rXSpH+YiGrq41p4jh+r1O7BwGRRPWvYMbtvs07AErYViX+2V5n1n6agPIC
zBMkhoNbG4BM9kkCiKsuMMGlnWljdOq2/VBEYT3sUIl2pAF7BBNFlArZDmJAyA/L6Hc/Qy0avbGr
yf5U0jKhfOnOpENUrC4uo4bYGlwCcoWjQ2mjZ9fIuvk05Y15YuTB746cDhNrkcBklDVrFjZWWNTg
c8mqBXhfuT8YdQbeJbeczIEUqyK/k3NCZCM9RHLbor7mpxQ6Is6L/s8iMMmmnbfFARg5Z7BViOB1
wxVJYPcx1VbajwFyDkdzzSpuxq+myIvy0PmaQJxkGvzPk7ZWDZO2IL6MLMHhvrhk6W0FcsaHUbbL
dO4Za/quocBNSILF9IR5UT3FxNSSD+ta4S8WZ8q/DPBUVgcdDL4+z2dbNZeaMo+18dBv/ZLLMnUU
Ior0WjlOgnW2XVf6bRmNEOAWd/4yOgCja2WX+mZNTSa6IXHTT1CR3SexILLcpo3FSKRRtWSMT0AP
zx3dKOLBg9klgRZUwKo3BxSwnzCE7BvVznLnRi2ug7EzMQBgGq3LtvGEpbaYpE23a7ELKDLtyvKR
M8mrnUPcbb4F9DRJ+BO9q6+gWnUOfoM+/vsbDnJHBS0JtvSBDVX0+aw3pyhiiGn3diBLKI80vZiL
bU2fFbYDRnYIklVyyKruren2tVFQog2gpkodz5VHpak499UUzGtpihUU3boE/pI/utOh6is6e4pm
gd9404NdjPjSXBQ0byxlXllahJLu3O8SJyuMoxPwezvtSX7mm9aqvFRjJfABLStUNvl6esh/OaOz
qfNlwJzKdlKsWTHPt7V9h/rThc5UJOvGA/HWXmgT/7AU1FZVK3k2zrF6YzJ/eX2sQkUoCUri+Qr/
6PqQkBGOOfg+uqRouWBqmCkdTNXDEqDrO32BL6dwDrUundyQjBrKms8vcJ4QpTUjBStnwUqaefCb
4EDCjetldgdWFXizm3jDZ/KI35hNX7lIyRrJJROXDitS7OdHThHFwrclgzz0jLglvo39QOIGHxdu
6Bs7c+Hys54vVASbY4hGDs27VVXy/FiqHGN7cPtwZ/V5PH4B+mbvkAjiZQ+TvP+5Rlzrgy59b9m2
7JN3LCuIr+e8+2QbLBD+oBLGhPXOuEu7CzAz7Rv7jlduBjVPR4FtEtLm3X5+gj6ERpzNfrQzWWpu
HJEt57D3+p0bArQ4/cRfeaVdCQ7BRWXDevH4lU5ShYZvgVfot9psHGvOVoM1HtXGWLdl74x7fqOX
b7zSL8cM4VLHpkNCtrZLT/35Bc7o3JbZcsPdyvqJD2R6Us/O50Kwn7bcaRsHVgWnchCMsk5vPwDn
0PUbV/7aTWb7Q4+JtyF8sWCkWVCIqbYjMIZN8aukmPLFnucVzEyj8OFv32Ua4dLxVcj+jg/5+fW2
lP1cLyOShSThpsMzGzYzrDvLS8+Ei5xcO4n9EdVk88ai+JWnS3mZscpz2VX6wfol/LEormPlNtMM
7aMNkYISD5P+qtj6YLsusBk2selJPoLQ8sbjfeXWImthD7u2x4mrP9rHTl5keSTuaiZNBcnXn3lt
WWvhN8OH0b+hlnhlzOIKKbaxZCW+6nfs1h/XWKKd7Wo+lH1KYX0flHaA9sTFrjTGc/4Dhj1EdGV8
tJNha+n96Qf72pWGfKeos9njUUF5foP9bEwEAoxkH89B/L4cu+GC6r59Y5Ej+MahXnmWbNOZ51zX
Zbdx3J7NgoCUUdIW9mKZK3ENg8TaR3nAPrKgkFzuCxslqJtiDfm7l+hweYrqMQoEm7nh+SU2wLLB
i9KmFZ30f/k2EDs7CNILEQFePn2olwPz80Md3U1pmh4TBj1THbO33+YFcC/cWPrv7xVhwQHq4H5S
Facz+vySKFMOUN5mIm/LpLwO0JnfkY4MCa9cELchMjs7fV3i5bPD2oO4z7ZxpCscoc8POLDTInAo
I9p3bEaELGkRQkXHIYBz1F/c+jbSrXnfhAlZxAGg5oeMquEnmmuAb2n8EJdqgWc4K6kZJQjG0hX2
DHN3B8YIwo+IaN+ePmPntTMOmB/ZyiuEiepo5GDLk7LZt5J9gkWmRF4a5x8SUyf9HVQ+VME6Gka9
RcQd9lhicKwPfgFf2moLslhGCH3ZIXYS/7ONgKff9RVK5q3TVP7XNq/pd8isi96PhUy+2k7XPExo
hQiQycoCdnJejB+KJXD9XVG48MgdV5FYNZJYD7cJEs70t0crSkSIPQUvn88rcfSCC7+Q7IUSjT0T
hXfmFMHtFGTfosh1Hk/f1VdWHgh5mHToCTLBh8frq3SYyWe3sph8sMqcmYJ0t0yOwT2EAnlLLXu5
xzVu3g1smW7dChlLBqqmY39Xz1s/E+U+wSOO5jXyaeacPrdXHjjWZAdBL7ItygRHd2GpR5B7WvPA
8bwcoCktZ2GND6Ud0+VO9Kw8NbGib7xmv0WHz5difIbQADDmsfxDDPn8wyA4dYbiH1o7AQNP0QzI
nBtt50uDB84gKs9KQZqwJD5MnuXYXoD7Yo/44dhDE95EYwdCuA0NJZRoNm6+Qc7mfw6E1MWhGLw4
PJy+Ry+XLWyuGDrWIqaNYMU5Olsf/vgABmrf+VQ33H7G5dU2Uw4peow0HiyZQvQoB4nVtwzTW/aG
4c/Tp/DKEMkpUFdEi80/v9+wP2Y7pvggC0SMZnNJCvD41vgTzP/y6fRR1oH26LH4LDwRIa77SSmP
xqtm7tAULFGyr+KF/MPcCGu/ZDMMBR9eKgsHdvunj/jy01glboFLPS1Am2OHRwNOMddO1bSamPth
Br3t6Dp/VIvf3KCQjohuSMR9gjoIrkXdXoQU3HCtxQorVQe29z0+Cfu6X3R2+A1oO31uLx67w8cq
2CrYNDNdz5HPH3uD/XxsWk/tg6WjdDSw9v+8lDN5snYnG3GopgYeBwuN+BepNDBinIJA7jdu0Ivv
k5NAKuwEGFQdcn6PlpBz3FtFUY3BHmucQQZXLBfIqRHr9Bb8pXHOLuN0TPenr1y+cumSLiJfpmRn
/dtP++cCsndiY5GqAGa2c/HudK674Byx1vAaR+JQwwjnpRLAaSTfOVmU/ERt2T15SWG+gz2pqbaR
PP9rnpaG4V1aRGvqIKDgtcx59M2p7Jq04GbxSDDoc/PLN0jkGe/zNoAPHI0PBvfSA4tYAMjUJLEd
lgXK5q3HGH3A1A7RKp/k9F15pDLuuz4GlUp6E4wy28TLxeimMD2BfOMRBbJcbiXnmdyzUgY6kfsE
WLyxfnnlGZFvjyaIr3Bdkh4/I7JFSJ5o2z1sjnpXzkV713sS4rFrX7F/A97GmPTWi/FiRGAEpfYs
JP+KdXZ5/nbOQPtwtNbdvhFJd15RNTabevLRlZx+F162VdYVk7Omwdn8zRz2/EADsIa6FgtXR3bU
zcCkurUmFR9c3KT7JiibXRp283mYtBgK1DBtqeuJj6dP4rU7zAKY+j5fAIPg0cUiEZNN4LvwhOHO
U/DR857xgATnGb555rnNOZJiGNCnj/pii8GXZ9Oao2awOpt/u57/GHTFCjcUwdTtp7KTF3AFll1B
5PSFl0Q5+WIe7KK2+9aWQEROH/jl5a66MgQbdCFDfDZH0yM8WKeEwdLtkX+HXxy6SdtsmBu5mcOU
DKmog87dipSYi9PHfTH+c8HrC8WAzF/hcVWgXfCckZaEFFu02e1ErvJhlJl9MfaFuDJFOnw/fbyX
asn1gKw/uL1Y4FmBPH+3WiKbCMXS3V6HUG53LVhcgjbTqFlFE8EvP8aF4aVt4W97IZtum/v9fNsY
SNYbzOT28MYDf2nLWc8HMy2FTQ+Vhbc+mD+eeGWRGsyc0u2tea5KEkKiVjZblMhDvJOpRfQg2BUU
ND0uknBvEvxzmGIL1wE5u0I8fSpDV3Zbjfll0EgJv7wj/nTjMzt4LKm93Nowcoo1q8fQzcZNnfxc
cvREl4i90zvDSvGr5SL1Z4ntWNSecujkbUw1d9dMNsvhrNLuco2LeA0KQYmxMdofR/LTkQdmjiEF
a8UD4vgdtAe+OcdEy3l8ljDj4LKaJvlok9dDiG9HeAvtAVEpspzs5qKrkBgeaoz7n3FcqNvFFPO8
E7Svzgk9hWDqNeg191gyZLRTTV5NP6KWGuHeIOU9OPQmIAqjG6brl2ZNqB8xfRNXmOsG0rY2SUVC
qZybC1bHGLB1NxUXku3BhxLIll5NQIs8x1WAOGiUfeMcsnHwz2no2gEKkmL+NYctgGe30cjnTr+E
6zv2bNHDM/fYAjCAUxtEs/P8mZMqbzlG19W+xaV/jmjJ39o4ks8V1fo35lVqAy8PRoWPQj3bTxpi
9vEKq67cVMVOARvODvrPo+WWX/KghAc4dqtWzjKW/50taoQ3aNLTF1ZH0nlfdhaoTZZG9hNxCdOI
3jGvMHQuY/tLOH1k7QIbiP8V+LP+Q0ZB1b8gQsjzLnML4NO1KcsCMXmbgulFeT4+hn1bCeJvZs/d
pTZQOTJks/J9mhMHtK0bFEqr3zeExIAi70PYeWY13LlzcN/WSN73E6g7Mq4R/LS7xpbYdAYgMhfj
0GGbHW0MWADSYIptaO4hgHLNoNS1apO2OWfDG95NZdb8yDWYF9T4K7UYnoB5gEBtQ5zJCTrZmt5F
fqjCwSJ7lM383o+T6po+J/Ru9gBAq/1mKfothESA6RPvndrGqqi+ZoDcULb0XoWPqEgGb6uM559j
wY/Hs2yiE82Yo2KWtQlw1BKVIawa+q1mN+eIQnZewb7wLBoKJreFDHSKw6Upz0lWj4GPFr34AW+1
KT4D+pQKhKpNWZhysn1BpsqAqGdSab1BqogYJrMS6wfLmdrZqzmOb8a8Dz6ZnkoVP1No99aFWAlg
GhUOeZTAbKKHOW5qzO595gPHVWH/Bf29C4E0lvpn52QNmPksImAN7l7nIeUxoIbyoXXxVtEHA6Er
oSFt85gzOmuTLso2Qwxw4pFXu8vu2rE3D3nsi3w/w1Iud30aLjQJp9o961Jtxt0sOsvc/B/OzmvH
cSQL009EgN7cihKltGWz3A1RWYY+6E3w6fdjLhYoUVoRPdPANDA1qBDJiBPH/MbTouzLhFuweQSq
UFl7W7HR6hsbga+Sjebj4lCIg5Se0Z3bablN39yzFBy9pCrbFBeIAvWEsJLIy7f8xzpi8YXMP7IX
WJ+QqffZvkjM5i8zx9QNoGEiCFzmlvUzySZvovMN2xlopDE/R6Ezf2xrVf3WAOLAA2iIcFwdddyo
0LlKo701tdg+aBPkIi3r+VFtyKwJmSZHPgNviV5t2BMRQpthQQOmHaLfkTNAj+a/UAIsoVKh/mRr
XfmhRa4//2D0NuR7C1mHVyCsGaYY+Si/4bZgfb4ddq5EgoXgAr0FWAw5tn4edoy64SbQ2/5Ah3H8
OHohwgqh+O1CuPtAD2ELY3Qll1laecuQkFEPl+35chFeKjKPjf4gQh2rLqYc1HKTUmf0H7L+AKim
DuB75ncCxNq72496JZ2hWeOBinSWRqax/LZ/blWpd5PKvikQsBYxjS6o+Qsu4CRqHeRRN+kI/2I4
fnvRK++XOpkuND+ddEZfLWrV1CFDPWHC4xbg7srKOmQgKAOXds+XuB6t4+31rjwk65GHQ7XgOvFW
37Pv0eMWEdeIwPnqWNnInya2RNUrbbs7JxxsmnvFFvbmWgJlWMwIlzYWKdsanK9oKLgbHR0ipVM6
5ERsa/wrzRqSmpONSgY8TmT3slqURUCYd/mL68SiPoH7sr+1mTk2/8Nbp1JwKaaA4FLUn3/qVi1s
Ie0ENQ7Fi7/UM1KvHujffYcCAGYu09YpunJ5Ly0keOIMLxmZrbZ11g6YwTnIZOpVmX6sawARgG+8
RxA3ycYHvuzmMplbxuwMG0i7oW6fP1tSxc5o9Ol4oHxF0C4EWFXx/92HpPGHwSq6Q14nStB1qcY8
IkJkOdcAULbWiEmagxlyKWwZ1LY+4hHvuNXeRqMyUPUOfdjbe/FKzWYtyGdQRbrDHOaNX/HPicNS
h35nbw6HGOmgL/Doondw9ORns0pm5MvQSvteQyHHt9CwPnmLTkrWh93WC7vsIlgu7+kNBs0MbL0Z
oPDjN+pg1UKPLsuOJjKmxeciApZwyMF44qCXyfpTrLWoEA5JqqmwtrPiBSlg7WvEtbmQpIvqeQSw
/SutEvV+Ts0RSwUtpzlVjuXwFUR0+MlEx3gjOF85zEDYqQSAstMAWjfCygR7CLudu0PpTc5DD5L1
0KEi+aBWojqgpQWaDoOjjexwKWJXiSitYaoh6myLodLq7CgR8Ei3Y5jluCl6+pZAb7uK8ED/75uD
GKxT5NHqM6juz/cxuIkUaYcF2lXiqxakkyu+N60ePaOIZYKzdWSD9WnVIcJp1lWwJOiPoRaK/+Ed
Mw0Gx0TMdLGWPf8ZXkGJa7kY1NYe0AZzVLWHZo6bPR1K/Cfa+bfGzb2R619eChR3jNdpbdE9obt3
viYgDWTFc9ZMRJrfodIrX/HsNFyfai9G9TM0HjZe9vI3nn9U6lrCLrRhuohYxpyvmOa23RcqHroe
7l3a3pS1eYxjFM2wZaEppaGRvhB7dSB6JVY+dMTMWHuu6TT/ULJe+7Pxc5Z4uP45HiU3N+LCYl4H
BroIRVjLYcS5N46hkREijLHDg350AWi1yAQIoQ5P2NQv5FqUkxLmxt9v/4hLnjtMU1IRlWyA8Zq3
RrYgw9S0UrHGQ68ZrXaoZgD+vl4IDzFnOxuhRyn8EBees0Lp3DQf6llKRKila35wIkuXO72LcLhD
eKn5HqL2hhiSVinTfqJv8R2ne4jxNk52d1nS5+NpaLIko9ZF0vPu9pNczjGIsYz1PHrtDAZgVJ1/
3YFGRBIN9XiAcIS1cTm3p8JlOEd+hRZ4IrWJENukdxldy0OpJBrqOApY/B18KXqdKnIaVZeUd05b
FfdJrFaIGBnV6favvAzDKAwyOYblQ1hBr+j8R2KfiZ5H0U8IlIuWEQ/aR50ogbYBm/0IUwCHbdGr
dwX4x4OOR9jGOb+6PK1BFbcdyHD26szRJ0snIGHyYMdDN+2G1MD/QTq9Ez4WDlKFftsw2gbjmlso
f5oTaFDgp6GykYS+DVtXW58slEmfSrpgaOvXMFtuTrMPZAu3UOU+tQKbj8dE63vtHWhUaEgR07H3
Ic3c7xWCcMqzpY9DSeZSePee6ER2smMDCUJGeL3cZaaLKESOBRe3lKwnvGtwmUGZWBFIqk+MWPU7
IwSAAPswRgvWVBLlpzBSWtpCrclIJ2FiYc00l8a2NiqQrovMNXc58nsHfepB+UoEVpGmwggeQwdY
5vjX19FJn502DAR6S53veFF6h09eSnMWs2NvV2bx3N4Pnd3+dLup+tKEg/kRl5kse8FvHQdiygPU
qCVpsavnZnWUrmc+OoMtPJ++troBnLvMzsDXwEdSKT0ASawzpkHin54PJgcdI9lHYVK65WXLJkfD
LLi9yd/qpdXnJRNmULKAerhUltv1n5QHR15PHdQFsOXptRnvVI1SdF8B2cLvIzX1BvtpIy6eNSXC
f4xboM8hPU6z80trm1q9E3bfxp/Ziowsbv+0K5cOM0OIWaSNtK7XbWTgiX3dtnp36OdE+W7FodjD
Sqhfx6H9ilDMvL+93JU81WGoZi4QN5rWCLCcv4mhDtW+E0uPKTLgJKOMm7Bhw1F1UiDrQ94HTq6W
xn3YdTheetwHzX4oSvTkpxHh/oMHRQTB7GEACVuONtT0ajagimVNO7wfMAXDTYH+zMbPvtwrDmw5
7kpGgfTbzVUbzvGSEROCOWPMEDIvwgdgCPpmHB+qNg7t/77Yot/KWqAyXBKQ81fUcrdEUkcoWNNq
596bZXNwsUF5iBirbSx1JRfnkiMJXgIgbT97ldZ5DZUbTKz5UFpofM6aVn1V6EIHJrbaSPCz7Gkk
zQy4NCMYr0n8AljS3diDlwktzXrAUsvInUrJXf78n9PhhJ7OZNybDxbZ9S9AJM7nycN7cNfElXNQ
QOdikYk3iLNx97wd8bNjiYIlHU8NFBx0bhgT5wvHqB0NYY0qRjPBLLvvI1V9bto5y54s1OOqIG7a
Kj0i2J5+T+PB+C4GHKksDJGzo5qP7h8GvPH7KiOVCywkDB3uePCY+NNWyNvnTdL2u8GRmEqZIYFc
gd4NMRlr1BApEImtgJwLK/T70gSdjpWr9ctEmf1biWtev69A3s33CTZQH5spUSfftfsKfA6/7I9N
537YTeHQDzuakxFWza0Tv2wc1Yt0jC0P/GSplyFZ2Ot5A6SrCYKcax6GmKK1ifBoRHuqarSHNo2T
8GAUUpxUFxqYNprVfZr0avxgAsj5dvuHXGwPvhIfiDE8hHDHWx8+EJixiTH1fFjaghmKO0V113St
Vh6ysdccjCKUKHAHBV2T2wsvm3+9PcCH6zCReROcg/PtgVx4SOVuqodJxzTwfgp19LcdmDOA+nsr
e6liG9NOULEaBpHxJDee+yLo8NxA3EBmMr+1KO/Pl88wNdXirKXwzHMuXNeaICWmuCq7dML+85PS
AOOscxjg+V1QdM0IYJRoZnxf6UBipsQsHLH6aTzEzWg/SpOqRHqwWLw4jI63134D469eM7BbZPTQ
ZKJXtJ5xJIlKQRdV2gHlpMVdA7G4RVMda5MSLywXW0ahiL3ihtYpx6BD8U3snfB2ctI0PnHRWDSS
cZOb7oYwgjqnylnuafDr6SGeTIRd0ZozPyn8fHcvkYBbjErTMCgcrcRSWy11eXDLEZucGeuCd7Mu
rR+JiCHqZ1od/a3CIfP8mvcC/qMp2q1DduUjo7INsH3B4KIBviSo/8Q+a9QqfJAt7eC5/Vjdq4qm
/Z4MjC6e+zhisoEkVok7veXMr4PwZqSdIM6PvqdiQXpoMNg5Fm1jRgulbD5N5Keh34icztbtj3Tl
DC7QWRVAOar68MfPfyZEeRFKYxkWtDFiAagPzItGjutOTzRn7fEYQaGLd64+h8nGKbxMnjj2toVC
Du/HMW11VSKMkyOI0p2Oao1QZl/KxH0Zhk7+7bWeuJgl9MBdk+Y9ECHnmWZuW/nWYGffTVhQPnTf
ZOO0XN6a/CKAmjSsUUhkx64Cg2tEZeqq7FiDYeLHUgzybuamQP9YpN6JwrG878gY9rOosg/eMOv7
uSXL2/gml/AkgK+wW8BDLk1Ga40y1mDJ8jKkesgA+Sr3lYrsog+Eaqj2TNLDX5WDComPsOl8wprc
yk5xBwJ1p0I8XAxUY+w6Qx1FCKOGO+43zIfNjZ94kV0a1HaobhoG5AbnorGv4zDpFqVjHhC4NZ9L
KDkYj6bax76exQu2MPnr7W16ZT0kFh0yGrI0EszVaYKA34PqHIyDW5uh8COzDR8WmeHvToQd1M4R
dLc2HvHykgC2S8Nq+Q4GiAv9/GSMJRbH0YTretNrod+2Hj5mapEhb2dIyBppKhlGpuEcuHAa5v/a
MiJg8lUAgiz1vb2eI9RZX1luYpmHqocq2UGC/9lSQ+P3Mefq4E+JPhsbm/8yYEGEp6nAxMSBg36R
wM/eiLVKZB0mhl73tPJ6sS/zRnlo7MTMNgqnK9+TFqe1KEMusIc3tus/0TErdQbzU8FiLtq9kI4U
RAXz6EkmxW8AIdUGbH+9nMPLXPpvXILuoiW1fOt/lvOcaEI5uo6C1DJQnEQH8h5GiGz32hha9zGo
tq3ds46rbysiXQcnYbniUaU9WxGHcqKnpSoHQrb9CDu+Q4kA71YVxRdo6Xrp4/SyBRml085f+++V
uyxrM+BnMIOUI4Dz82UHXYTOlEbuAfVM/Zks1quCfKqnb1oPCG6Hv7Hx21RD3PfqqqQ5g8Kfdo+5
F0zZNsR5DjKMpr5H7wMi32C3BprTHV7aQk/jDwjyTpTxwrAqX7Yy+ljHhvhkgw9AllPN+t8jGohj
EJbRQiEVcfuzS9T+azGhvL5Trdl2dsTOPvKR2MAeGwMkCCElXcjn2S3rP3OROwIB59gJRjAm6n2b
4jWri9pBpGJI4h9xAqCA4Wk1yJ3alk7lL77Mv9JSaUgd3DZKsXip5gFAiAUDw1Xa4WcEoL9ZBubR
sF+yDf4qYO9/2CV96BczybWPxbCBhQukMwz8uvJPhj1yt4i0d1h9h3JK8fZOefCmUUJzD05Jee8x
+I0PeC+nj9IaotkfE9HdeSrf+pBmJk5ttmKkvygQ0MoQbLRwN3l28xKS9ZWHsNYRK9UsqfU7xtv0
7cbeyJ4UNYHaAe83hsSb65BxF5cBa9dqTYQwe6u08zPqPynmM3o9UCWYhtJg2WA2jw1/9iEsIpRk
PX1QIn8SYsn2EDyXFFi18WEeAScEQ1kNf+zWJRmbcM/9huh+9qcbSqoXil4XPBvOMt/0opFIoI6y
foBVGeZ7sCojKi6phmMdnHyxTycbR9W+nzwJpDxETE4W5lyhTBKihpQCJPjq9KoWnVLsCk6h7uCO
LTVQbDuyjAoEKT5YSM+ZaLv6Vll2wueWn+SO+Wx8z2QkMliNkeEOWRfF+oKdLmbM/cBsBq7vJJAq
jjxmi6ned9Gd0WPChPKW0jjAnIbJ8dHalb9ntP75n+GzmztRJPlTD1QbCbF+/puiEv/bBSSS+1Ao
aLlBqJ/2RMYhfqSLm/1IrYyTqxWjLf2e4tje6Whk/Col8qEHqQ/OY1166SsvDt6xha57vnH3XLR4
EfGja+oySYYPwSW0ahX0ywAjHTFrhqw/AZSRdguONR6oVhKMSjy60CFJPLVv9ReptglnTO6jXxA+
ImdvtmPxPqkTWL8Sa4RTVS3Q1Nh1ZyRFBqErG7/2MtaBWaMWXoop6v31EBqXgSIxwqoKGADiZVGD
0U2AhP7s8+TrEJvfeEj18+184I3VdR7oCOPoPaGIQM+JAuc80JUucgV91VSBavdowuCRXZ6mrFbL
Q5W2FOlNrNn4slPqFQdTEQM4NKWY5B5TtdbyW6ljRIJGcP4ZrIlAfWzs7PCdXQ/2cQwnwiPm4hht
hE7uviRghHEfnbS6os6wmSC6QNHeJyDEuydDYmOijFPZ7FvET+aPfRkbyTs9NiQMH9MBLRonUGwK
ZUKBTQ0z5E/M6A/uJdZXC2hOAh3Pm+R9pufVz5lxFLKrGM3gkex2NHbVIWZ+46aReE6UqXst5gET
NRoLNPrVVOtwqzDNHOtKx/5o50u/wtMwu7/D7dT5ymU/DvcWACc0KRi/fu/HgQ6ak47Jk2eCauQ4
FuJvE8cqjWRknFHAjaTYt7Uo6RvC9DkWAIcU8GFzTBcPo7TSz2vAPT6nePhWTdo07mMDi+w7rbH7
GDx8jqRDVHv5SzejkHEcAZHVu04Li60a/nLT2YzxVJpScIgX3a3zDWBJ7KpHJrXLpFANZg2poLJl
JG51euY3aCsd88ls/mOOxPXKa1hmpct4GajB+aJmCy1NRwswUI2yOrotkwVXKhIygDp9v73Dlw18
vsHRqKSDy8SQzAUV3POlmijK8ihWgXHXjcLAxrSGR6Wy6+fby1y+RpOxJCq7kO2WZt0qsXYZFs12
3kWBAYpBOyhYAb4D8eBgDZ+DnRlknbxrNHsLQnIlT4HCTw1B0Qncf112ol+DU5GaxEE3ROKgRrN2
QmXKeKYR0z7rYWxtRdQLkC2fDml97AyB2DKHXHPMHKOWIjKNEHir7rSv/Tx13+m+Vc3BS5TUe3Dr
KD4VhkCPr0H04RuaOdDCVQ3FDr+rwzD/4rQ2gMaC4c1zJqCWniz0TmofKSzM63Ts+yq/7TTtRfMK
vfNb5om/EgAXZSCqCdgTTn2YHIP5xI4jTFD/xfUzMx4UjsawQ79avqM9bDb49+iGwDDDUh/jrBoW
WZTc7HYKXC0F3GMhAnL/Od0VRTiUYBhBsHH9qprtG2luvPSKTsUMtbz/amcSR7uyVhxlzywRM8tK
xX2HMWCU6YccefXaT2VVfeqxtOuPE1JhcwDtXkMzR1baa1U6eP5OuU6WlMoUky+m1km7RxFTGymA
hEMqEKHZ0mRg2XZZG6MVXpW6eA61CFc9lTCCfoco5vTA6GOURy5M73fjMRnZzRZTEH+OvOyXVHPx
lFee2p9ub+4LYiHX6JtMBDcpvRhK1fND5NTWFGrqgHUZ7k+WT8TAKMDFALqILGRJcgvrjwY5/KCP
S+2unfHL9vosHP28dJGDtZtRnXmBSfdHCEPCLa5GxOjpOxRdIj8Zoek8eG4jaUWpZbKfJDZLXhMZ
PmpTwm9sc3pGAlLIPeLzsHXKPrj9fG+IkPMgwS3ITAFgDSMv6sTz52uK2XC7wUsDI8Xrc59FukGF
oZrtLrQXo+NhqnEEQn/rRLw09J022dZLCQRWHPXYngy/BvT/o8sxeXgcjEYvnqflSgC1RZpPRTaU
1hOc0Ay7ZrUg1zEkssY7PSugTvK9FmNeNRTlOw/bN5xiMznu3cpIpV9MaLJzrhXnD9bryvvCa+zf
ho1T00bucRlIUBVFXYcgSbvEXfeQJmidDu7dWWBNpbiXM9JuaUQHWai2d6SvF23cAJdhmfUWhjuM
BUgS67beMObNMFR1FuhFHGuoGmkCj9w8n4+3P+26GmfnEhZpUbMYHaC1XrWlRSMa9VYaDKgnPaVO
gzut2rTvZKPL/X9eium0sSBGmBRBFj3fREBbac9ZUx60gDiPiCuCeG9t9z19GGWDYnLREuaxoF0s
jRx6/gzEV9dNqEeQUt0kCUIz7qsH0dsxtlRp4z2Pw8TcxSamUlh04O3dtLep4vKkQuVItST8zNlO
Tx53YP4cpu4MEdLqjPdelvdE4R4o3J6d0sT3XVc3qBAoWnRn2oP1d9C9HgKf1qMBRB+n/1Jb5kJs
LWYmO5KBdOerVtu8yLI1bEheND4fw9bedMW43Ks2B+dtKAtakwHg+YuulRK8bdUVAer6OGENo9d7
n0JHUR6UvKECV9xhtDY+7oXkNc25Zd74plgDWmQNeEqKXFPbcRRBqmT4z7adpR/btLUeil5R76FG
W6dicWxHVqz/YyqRlH7jJg3+fMI6eei47SxUPZ8aMes9iruLcrhX5CCjNbz5dnqLrd/t7XiZkUB4
RUKV9M4hNVjnWDHmH/Y8uHnAt3OOY4elHVnovqotRsI4+z50TtxtBNLL04a1praYR2jLP+sKJqzc
rCDFbQJ4GE26Q67QehEOVqyiYhR2+/mWO+c8ZkOohHQEEswlaK/FCU04g8gGtWUwz5V3IKM8eGUe
QNq3yLYK77mMVOlDxVA3EsqLZ2QOzJNhqWBp5FZrSQdpE7WqaayDRrov9BewoXTNzAzkYNQfbz/i
xUZnKaa9lmOjVk6gXZ1yxZ2giU1aFaCklv0xitY80kwqXpn9053BL3kL77aeaALrQlaOOZOOWoVH
YXh+skxCstu0ZRV0qH9+isOiXaDIEAKrth6PhaUtajtxx59zYWA2N4sA8TR3I7pdjA/4GXjNY69K
CxXcxRp0VORDhTIBFt84wCu/Um1wfTAX9kFaELzokY3mg1mmigGD0M13vQocSrqi2jjyl2+fSR/n
BuifyxRhDQ+TDHvU2Zr7QM01+dQ33rzn5bl3Wh6NKr8CceaNS/hiS7OdKQoW5QZuRDb3+evXBlgx
YZK0QYht0ynXaWxClkmPRTTNT5ZX4K/So23NiC7f0Jy53NSoFjFIBepDDwD08fnKQ2+YzYw3XZDY
fabBkNP7+9KiuCYBSsONx7yITDzmog/P2eFL09Y9X4wzq0j4w23gtobxE3iBdmpbtdzXpj7uPRiZ
dxPU6I1Frz4hQE6k7gDYkOmdL9oMBiNyvLGwdF9cH3XY+HXl6ae8yrqN3ObaUtxOHrMS2ovgdM+X
Ehnaj5HutYGhxvau74efSO8NX83Wid7/1wBBh9pBfQuZSZK3tSYKNJS8qEadJDJWnHs5Tt0HeO+v
cRq7OB46ND5ur3e5QcEmLZcgEddApXQVkOAH45wpO6ANypj/ckKscp05dLFptBj97vSpMBqYaQ06
8tJyP91e/PI8QuSF+KaS9Cy6dav8Kk5brwNxSIqq5e4x5th/QY++uFeIFO+hRP4Py3HqNai0C/Br
jX2hEMJmSyvyYG5n88mccRWfamZXVuRk30e0BQ63H+/yVNAO4DMCgntLWVe7ZsnohriyebwWno3d
29O9KvpwX/d9tdNaTXkQk7EFpVo+2NklijAehc8CHgEIALXofKsWZB8TsEPuzV7aQVRMxQ7bUEiz
TV35dOMs6jhGpK1Z5o92NUQbz3x5UliezcR0cFGRW/upVY703Mpsc9BBevZOqVw0Qdhge48hykY0
v/Z6ES2hyLOp0YHWnT9p1Dj6SN8uD8ZJGx5FRv0V5gV6qnHhvqKWNAKk3BRQvhjNA+ADDED6xbyV
efgauQUIB2ft2coDG4P7D9GimX2cC6YggKH0O2s28FNAtJQBBopiT0me9hgze9ari82RP6NV/vP2
Jrs8wGDZaPYu4nFwCBZryH8HeMC5ItEj/xl4hVq+FxLyaW9QEmhmgRiV28YHpzWUvVf+PxfP/68f
2+WnXpoIqGTDWWCLe6vtHStCuBIrkECtsuzL0NLRtfSyv0sSd8sx6IJXhSAZHxlQELP8t311/pRW
h0cfBaWD5ZTjnSwEfJ6ZHc3vF6HuUz5YRrNLy94NxtSAJGKF0JwyLf+SC3ULvnIRs/gl7AHs6Gmw
q9jNnf8S5H+cqrAGB7Q4WJxSnz4z5U4+yDbCv6owrY1r/OLzehDYFl4iEBTyxTXuIk+FMUaGPeER
N9UfQWg8ykEzv2VjVpxQJQjfm2XfvPaOrpxu76vL5wRfTAtFpx5jSmstP+yfwTAvG5+kdFaDui8t
4G8UQiZyzu+cLPqZCX0LJXttOQ0EAykL4Ysjdr5cgtyrXqaVFnSoyO1KWMdH7DkYS40MeYa+Un7d
frzLjJRuJgRibgLk0MFgreJk4glV2sqsBSoNmPemN6bv+shOjmVMPryTOV7yoWdTJ6dZ8U3GxeS3
qola3+2fccG9WGygTLAM4DeWAmQdrqNKsQp8GdWgxWtQvLQoQNvPapVq36CFAEHzRise91RcnYkQ
s3ADnJlk9cggsCNPzo35i+5w6A91aGiYv9fqaPm4xtQAriWEm10rarvzBeK8BbrPIVZTIoKqhdNC
ivb77Ye53Ks0iBcmEy+VSmOtl4kGTJdb7agFJfhyCWrJcV4kEK93mWKHJ0PJ00OCsNY+t6ctVMiS
Kfx76+EsAuucHJtxANiUNe+wAzHQ41Y1+9lo6H5UuvZ9Wg3lBlhifeMsqyzicXwxUEgXHwvjJ91s
YnX2habPv1In+SEmO3/uEk95otnMsDZutrR/Li6c/7so0064UPDE1vr1o2tCQRjM2Y/I42vmEKBy
y9Ct95MZ6Z+1BsW0vIIB6QMKSz6VHVjl2ZPi2RRlc2ySod4IDFdfAskTmTd3LipR5yfVnOwsxkNE
BSchiLPOmx8u70uCk3CRlSgG41gDYtk4KW/9w9UnZkqHzDvZKrXsm5TDPwHJKsKmFGE3+wq+krvQ
KLyj0mTeZ2GW0e+0BrKRVogbtIM6HWH6isWuPrrLdepLRIfkM5CvOvBCkMOmI4oTuokgs4ou/zZF
GGhEuRtvpEIXvlN8OdBynHDCMtfz2i0sLdsJlXfweo3ZOY82luS7CHU+tNKUCJKJ3TjwL3JPRZYh
HoPGzOw9dq7OwdFT5TPgSRKaLt1qNF7QEZZftWAKQdARdgiA599PU0qaRpG+wAS78YeetwMeLHLw
voxz6d6XSaioe6RXtWgfKz2tRBNlF2VXVGp/N9H3ZKRCoY7dkqqo7xQEBr9UdmK8pzWYDDthAfcI
bkeVdZqx/F6ONlUe5TO5+ypQD0B9RDdkEhhd0r5H8Tu573FH2fe2vZW8XlwKb2vByEIJYCEjrJ3C
xtwmS8uBhqC7133WFUd8VhTAV1E+9K91pJo7oFkp27tKDlJx2mDu7S1B3PVNuPwGCs0FprSkGGvi
jB21BK4O9d3SmH8rWsLAr8Eb2W/A/n63RKZubdMlY1kdrCWrovW13EFwAs43REPlDOWZ2GnMPeP9
Vsa+QlvhxNwTpy5sijBPKDPnjiOnHwsAt7tsmmS9q4xw/HD7W1959kXnbCHFAba7yAIGD6nJMqpn
v2DwwhN38z5KTXGvqq1E1HI2NkqIN5LZ+tk1phUU2nAhmIOeP7uCiFjIerPfIXJ0p49gqp+tcmqZ
90ME7XduG4IyzJWWBL8XfWr7EdD1n70FjXBn4mqE3JWRNgiNhIp8HVIFPRTRx4iLOsasHCfCjXJE
EKT5gQG2+SHKp4JNE1XdnWV31rgRmq+9PnCDbF4amcTmVRIVydazUAKSICuEsmtHO3uWrtPuRjDw
/pyF5n8ckbNVQRowIYfLSAa1zhHrHiseFMqlXzvZz94b1QBXSwsgRF0gvpcTJPJ6vru9RS7CAf0X
0lGbqSXZN1pB51+sniNwYcj04CVoug/DXMAAdLMIRRl9y4n14qZbllqawhZTGeq9VQpcR/M4h4rL
UnqrPOLbMSJHLiTENctGZK20D3PZdhvv9OrzUUwt6ouLd9ny5/9ccyHm0aaReWIPkKX+yWg63reN
ijzuInV++1VeJE08H0J5C9oUjDuf8XypJmX7T6hj7Z3SLr+l6Mz6dgIobuvmvroOkH90oTnbjC/O
16lw9kE8F+5mEYbzPc0Q+i4eL3afzUn42Qgz4aOCUv2wh2J4F2sS5Br2aL6wC/RRws6xfnX1YAYZ
yiwbb+DiwGDCDh8KJDP9A67qVS7T6PWoh+jK0z00vE8UfdMBqouE6imRWkPpaKMdf+XjAiR2bQyB
TOaKa17PgPmSnZQAierScVAE0sCh4cHjR7O39XGvPRqb9u3xOKLrqJ4lqQQ0xTnBjxswegpms43i
yu/KNj9WUlM2XuW1R6M+X8Q/oLIDbj//yHqoZrkFb2HfM5b8FBe41gmnqh96x91q/K5bXFwNFiIr
PBMYe2bAqxLcZUCvmkio7KEhIYY6IhyP6vhkvHJYjMcWF5ZnVKwGJagVKz2oWdftbx+cdaGz/AAe
k5AHiRBw3yowlJ0aOqHAFt126ukJXIfyTjRFfVpMO59nOSX3I7JuMePAqQhuL32Zvi1rkwIvbSiO
01o4iFq27DQbzuqYdmV5sM0+HY7wNTDLJvMOT7VK7XVPJ4LBbozOk3MMzWLEZhn4rfk3m0UdOBqq
+0/1nJsvtaQ1u2tnJf4RIbmIjimUm41b6UoYPfvFq88VFUKJGmr7PaYy7SfHlsMd3LIU1qsJYBCJ
6U+DSWp++z1dW5RBEweNkoFNuRyPf8Ko7eB3RS1c7gcvTP7KpkF7S8vQ2yna8R14nj6IQCwcbi96
QU9ZNgbbkrEyQRWazCqeoOZAK1Apyn1ca178PfEQZPXVtgvTB0ugCQoWFTDXvmoG8y6P2+xHO1td
coDkPk3vR/TyEZbsajz8DCnAmbuQwz7d/onXti7vg1SH6p9TuvoYZZ6CaovJb4axcAKc+6aDO6A3
qDH+/jv0QOPV2iwCt8q3bHivBSSAEYuK4yJFZK1uAS1NVDOXeYUzmNGhX6iiMsOHsL64dMLxgq1/
/ucnXQzU+f4uyioXOJEaI688Bgy9b7Na37eumeIfWIY+9pvqoZji36VqpN9QY9xyCLjyoEw0UPmh
DbHojKwiIRo7SWrRjN0XER57mtkVd32e9XtdUcxjpJlbwulXrlebm3xJF+Dj8M/5Vh8dsw7LMOLF
kvDpQe9aIr5Db2VTO2X5QmfJMoRJ0nMKcEZUAEtXC1XIw4TuyFQ2NBak6yxT+zj0Yfs4Nu2Ibs2k
HGulyvwwZqC6G0XfPdlTD/dfRIW9o1MR70ZNTz/c/s5XTjqAiKVE5F9s6VX5kkoPSb1eQ9YQ8P9z
r3eZrwCNPYkmbD+C8zUem7R8ub3mtVdONgCDaxmzcN2tXvmc5brACwVP21bs8yi3nxwlrjf6aRcb
CRA3lShCBUtAoQI+XyWtTG0skCr1+yhNnzVtn6IVlS6QZH3Q+o3AcGUx5GfQ9gMPySd+68D/EzCT
lLagwmSHzyoSH1g49rJhCRV16tX7HnjSxh16bT0i0CL3D6GLrtr5wzmV3urq4Lh+iVE7ONLBOzIX
tZ9UV9R+nYybiMeL3QuwamHmsYHB4oN3Ol9wZkDh6JPOgroCnUfJY+cXQJMpOrSYyWJFPDZlvLfm
CvVmPUIeLIaFofsaPAPvQD+a/lKpN8ZBwZgWCDCxLLCSPhYBrq7x3wlIp4cXWVQfagNR612VVNnj
mCTVcMQdtfV2SuRUWyobF3ufZ6IQQhQEzLVmrqcDBiL8QlSF67uWAvlNB7KPXA9Mw4OQlX7UkLUM
DGtTW+8i12NZkh86FIycCJCrCJcbve0qPRgOTRotCMjJxtKsEwZwCn30Ngq+i7O2LIaknkX+AV54
Hd4KqSIgbrGYuTiXndzUwcOiFVO0pax9bSHkQGgwYinGPb66vCuF4r1WCs8fBDhXs7PHj2VpFV9u
h45r+55JzmIOTRzlNZ5vw9EuDTWXEiCx7nQftREftrLPS39GUO2uq9G+ur3elW8FWRKGH91jYtW6
Xm7ifoB9VsDpEhn9xl605WOH9LG2K/Wyeb292JX9SPzg3b3tSW+t4zHCAEpSbLrQk9TaJ82Qf2dj
THdmlfV3nsiLx5wtu5FeXnmhixI6vqDAeijkVrFYIpBGcWN5fukOEOYmDOMzwK6+glPn6zzoW9Di
y4Y8804QC8x/GXcsrNDzLzhZGYYcNH39GQUpSDFFge0FxXndFyR4GRL4UY5jS9cwEJgap4aZO3tH
e2yGE1KIW6LoVx+fZG75OQTuNQoGAaOw7PU4XGAb/bEYSkhzS2O3iP8PZ+fVG7cRruFfRIC93JLc
XWkl2Za7fUPEcczeO3/9eUbnAEfLJZaQESQIYCSzM5zylbdY34nl4+PtL3wVPzJ5EcNR+CH5oNB0
OXkLx49sibhFpSIw1DNxtvUudcbhMUFO49eiL/Jd3Wo2LiVKr+2MvbW7IFjqmMuKcGcdu+oIpnSD
BQY/CbBINtBffqxjWHhF3rSf+jwZP2IkPO0Rul9acBdhD1OGMcoOA0RNp31127V0EHBGywKvaEJj
fkCSJu1/QB1CYLsvpaktPbizMzoBtpM92y2wc28clO5faWlx3m11yZogFULRPNkWwlueOgX2xyBQ
x8aLyX6KUxzR3nadLuxqDxMWJ/dZWzh+dTBF6q8ll6PPydAVlNeBkAyePpjI7eqoAh0qs0QJGECH
Uzyk0tRkbrJALDx2qt3Gz4ieDXdFLJej27R5/sUMDNS/Z80Osp3G2OaZIMQWKn7kFLxGl9tiloO4
LZMJ1apmNtHMQK3xjxmU+bkGyuu36pL/RN8GTa/eqe6VJWndpHLGT5lEa8bNwrmydopOG8cCzAB8
bcILFEWusD69PSd9O6leHBT9t6UeTfEkJsNDgrCxkFgOw53azlVVgurW/4GYCUVhNl8uQV1UdTk6
iep1U6t7/WJOHoBx5TTnQC3dQeqoMidVDUeTIKShvhfDq719ODcmTcpBFEx0jvXz2ig9RVq6GcJa
9XJW5a7Swpkh20x2DkhS9+/6fIZWc3vI6+cFaDxmLBw7upNAIy5nXeK/QnO50rwyKZfHUa9zF/+L
DM5ov1f5vZ4dwHhKzQyC19uVG4IaqT2ZDY3OLBnJq+RiPlp98iuxk/igKslbBbC4UKHfc9dh+qkT
o66ueVMaZS3mbw/YKOoK0xCdKjsrv84KBe+3L6KITf8XHIs34eUizoPahGVlqh4mOk7qTmXc/+r7
wrSOtKkgMd4e7XqjkiQibEIDkOeCjvZqNGuOySsijaAxpYJeJtkvs3ewcEgTRT4tceS0fpdKcISV
tCp/qdko7T1a16GW4CeimE4DAfvPdf7kNLrVh/oI3Ldq5IclW7RPbJp+Z6JbG0aYAQI7hsBhqOLP
X6U0o4GbaZVBOkqmEl0qcw40P9XgLxdUnb4sDpfu7ZW9gimJPSMEFTTRp4QDsxpRbmr0suIc9lDl
2OVRmdT+0PUtllSIv38AvgBlNDPT3Kvzof4W0Ogg7SiCH2FWqx9u/5atgwlDGpEUenWkc6vt287d
UE8jpNPOjLBiLPPoLu5M+SQsF3bWeWMoBc0mCgKQQFnwVSo3zZomWVBSvCBRsvd6Yn8iEw8e23D6
fHtOL/4jl08xeY6ofZI3QjNdi3/g5oa5UtLonjU1xUdKbdXngPinIiKYY+SLgEJ/AJygz4e0DtvJ
neLGwp68hbbkRmaLRVNkFf0h7OvSdA0Tbp+n1LD0336ehbEqUSIFcZXm4uXGs1VJbrMBNDuN1Ro/
ciAKR7Qn8hHlCLX0dxZFvK3rRWHP0cWgGi6gl5ejJQaaKF3ba16OI4mGDkSl9AsGT8oSfbTTWYcz
kYTNjylz6AGg4TP+l9s0JBed/86T9bEM946B+ODrX8RGQMoPyDslo9Uvon/VyHmTyDjmRdkBAQXt
d4/JxhFrJOnfDu5lC8EixxYCNESM10UhH+ela3cWRjw9q18BoJ+rm3AdyMNatiUqFqFBGeLLMQ4Q
ESfSyHvkiZLaDR0pjgg7huwHXdl8p4O3tUtFJARqD4Ao1NVVJBCj7CkFVi57QZGNZ1nvkocskZsv
RhfOZ6qgeGnlU+lF9UIImEmh+nOQ5fIum+LhVDRt9gmkT/lzLOXsbJRG8t/t/bJx96KLz+6k3EFa
uAYw2joCqHmZyp5ZYSKlIUOOBkljRjv6rtdYCqH6CUqFXBcCJifvclvOdlDWc4izWFWrJip+I0iJ
poPV4YZTVcOf16fPFZmbKvQl5PfJAqUPCdhwJzTdeARoSOECJrRIRT348meMpj5YVtzIBGN59FlN
4/qbrsbxV8QazIcJvOrO5t/adbw3CD/x7PDMrl5XRfgpVzbWIwZk6feFbYWHfszys+qM1X2nNeC2
6HPe3/6mm1sOBhuHDqwmykHiV71+6phNtZAxeSZP3j+iD3auxmz+DBS7OBX2ksVIFQTBH9Ocm+85
fQEdUL8wbyE/l9/p4WTObhfKOSgBu3se8xKDpds/ces7gGCDI0LvHoyC2JavfmG50G7i7cDkSJLD
Yz9XzgcYcmjuITBRP1v60uzs860B2Xx0vkCIczeuUpI4dfoRJ1PFG9QyxE+2nuPnFMaehmSlGdee
Ogxo0Nye5NbZAoEoqCImecdL8+7VJKXWkiu9nhVPnvXlE1ZzX/HMHH/cHmTjuSUE/v9BVtdLWkR2
NdH38uYGCpUPoW1BS88JixxlzG76m2UEIIvVG51Wqo2X3y1YGl79AnMqlGe1/EAS2I8H9v+MJmFN
e62N9nT3r0sMoo4DbQ32AFytNZlIWnRFKqqYaDhW8/uqx1NxSlvj2OPFc4+50W9KHtW5AN999/aF
ha8BfYkCB5gIsfCvvp7TJUtqtQi1gAiGAKrhhNqlzfAOAl27s1E258g54FkSZpJrnc0EkIRkcvN7
rRNOzQ8lV4LxcUowlKaxXGjoYCEjdQw1DKk8VZnCt7pJE6gSL8BeAGIGzHtdhUzKOBsjm2RVRe3q
GM7ovzTyUnyokXU43F7V66YoY8FIwcINWS980Fc3YkWvrMSiSfUW05ymB3NIxuk9im1j6KECwyLj
UQ6YuZDTRnpKJx3t86YtSGKzWZVA+GvSr0Cfle5kdVH/NZIbfU9vceuqQBCYji39dDL31VUBiCnG
PDnA4ymETlYpMV4hS9Q+Ylj0G7rbshMgbD0RgtqFvIgs4qPVkep6ICfGRAkL0Wt4jrn2dcDF7S7o
s+xkj7XlQwHvdvb2VmpCjZC2Bx+CPNNZzbGwjFgbFK6mYmn64pudTtFZb5x6OgBMrcB9Jiinz8Mi
9W4fF5J2Htt0LFwpAqbokilH5V/sCxJRQJZk9GS/a/YXwAOlZPfJXiRNpXSSQ0PpjsCb6/Q7gGbL
OTa11WaHrtKW8RSFMQQ4ovqE5Rky/Xui5OpAbg4+2pUnPH6AvSvh3ubduNC5B3hF8GeB7rPmrXaq
lJMttzJlvBq3iDhQMca25+PtIyIullWkyv8diVFUDXB3Xzvb0lbtB2zcMfIkmbifysX4mvf9s5zU
0umtI3GxsgNE9x8LqPUr7DhB03RhZaIbMOanOLSRIKJQ/k9SD8Wn20Nd73KGoifFZxQjrt/CCACD
1mqt6eUWD74dS/KRzYQVgwT9YJaU8TgZ87SzkpuDggwUfT4AdGsVhXrRLUiSuMzxLHUUMEwK8dQA
7KODgvVjnOvTvVPLe7Kk1/cHgQt1DJBkvJJccZcPR4Y9jabWFt52MfxT3mDEoCbZOKE0lp+sEke8
20u7EVtDRKXTLwCCiujsXA6IJs7Yp9R3vGaely9RXtFkB+yVfYJv3B5AEAdPCsp+h6RRtadgsubP
bTnvPZdX3BWBHaQeLix5RBFwnedEeEeOaNGZRFiVYqUo+Ag9nDCZBkQJYHbXrqJ22jnsrelnV0bq
+2wRmkFGAI/IVROz/iOXpv3TKJKqezLysf6GcgKCmpExzaXbDtL0u67t2jk6mW6fY91otDMUE+nL
7dUUi3V5+pgGFVOWE9DsVSdaiWa901D08SylHuWTmSuxjf+fWlKTj/DbA+k9TceeKyw9pL0Wl15J
jUK/v/0rrm8aygX0HiltIIyMaMvlJ21Us5UDDY6gmjQQJ40kfm6R+9iJO65vGpEPw2kX4DnKE6tR
FiwmK2mxdU+eRqX8WA9VJvm6MG+uFtLonUdnczSqYGRdQhXGWG1T3Ev7NDQd3XPwKm3OdI7G5GlR
0WHzLLNFj/D2Em4NRxEKsQPkWoWc1eUSojQmSF04hyxdbP807aQ49EEUfy/VXQ+Jja+FcrdwYYaq
zT26Knl1OMkJQwuLJLqJ/lUQCPtahfFOnLBxrQh5cIJuNgZ99tW1AvjYBlXJIItcSRruC2V6pKgX
QfCZmsW8z1GT+Hl7CbdulosxReD6OgZWAYLYQ2HhyAGHClRDdECcaDp2kO0/UtkMPy2zYic4To7T
KZki+WFop/Hb7V+x8SEvfsRq3xhBs+jDzImcEaU8pLjMYq1eNcj2hXtS7FtDIXhP/xQ4A5npaiiw
g21OTdH24K80KsozS3CWlpoLSpqWvdqA+J+tbhrwz8DviHhEjrha3IqmYeVkFbgJaci0UxVl2gfd
aBft5Ch5nfpOrKIga3bpMt6p5gihFlhtkL+5ZUNlTgGGTF4MnkJfbSs5CPWGvjR7N23N3xA9839I
2qfBTTR13MuIt/YwB4T0G8wudZHVYANt+wIqBYNlCA8Oi1a8U0ai3iiVW0+1536HL7v1PXHYYyzS
Up6l1RLrYRwng5JYQFMsSfFRNbBHV4nlOAACOJT/3N6oL0Ws9Re16DJS4CJfBT1yeVwQSwOc33NE
Sdf5pz6OfefVXdyD0coy9VO8xLPucl9htQObpjgNjUbppQCAmXVD9CwF4+Df/k1bK4DjI3EkxAV4
XuKLvDrBCypsYYTOLyQevf+Sh83gVTTToWUbyun2UFu3IHJELDW7WXfWdCkbcf44owbqxcnY/Eyo
qp8rFNSinXtdLOJqkSn7i/YqWSS42tUiB9aMb2UBMiYyDDy3sUyWf6Poi5hlJ2ma20i5/DPB73vn
rdw4rQDwgC2Qooma2uo50UttzgkDbG+sdLtANCKqjxFxpX7EDW8J3Xk2cZFR5Sr83DVThon32FnK
zo/YCrK4LhwYe3CxBRH78nPWy1T2yG45XhUkFuLcg6QsfmMBG3arfpE+RlKex95kWiG2zSBTQmTu
jWX0jbiLP8vjsvw3Z1n5A4wtC9ibCl7Qem9ZoYsjr9Z6ttxCMLPmpLqX6mgEtqJV2PEmDRDPtx9N
g4BVSPAIK8x1V0SKY60daqH8M2mOT/sfr4dMXn6bSa3sFJ+vzwDeIYwEZIMWJ/HU5aK1ozaVQ9BF
Pp2B7tGKUaFBujXjKYmKnc15fcExlM3NBlnegqC42pxKZ6XVHDYgB4e+PqWmEGu2teKUzrgXg9TY
A8FcnzmqqCLYploKLHQNwJHIqfBHSiSvcFBrDDGrd+0+2QM5XS+g8NoUBrakich4iF/x6hKpl7jI
2g6SiISqK6XilBefEtU7reqcN28LhqIKAA9fpFBrgJozDTY2aBON0RJES1P1PSAWoVBia+Xx9n21
OSsxEMsHVmMNzw8GDQNxZ4bmFJjBMcvL2kMsTz6oFdJmt4e63hYo2r3kvbCe6INolwuY9NAqkyiV
PFXNUNRLHGM+xFIwg1iy3uey/uf2cFey2KSdMkBhgkXq61CLVteEjJAq6mXA/JaU68SlrYJSchfg
x4qHAAKVaLzLnWgLRtB/Ia81Tu92nSH/sBGCxt3E0ubOddrGqCE/Jf34bsTzWj2hg4YbjruUNZYz
Oz/5uktIF4DEi8a86BWuC/QBgWRPQ0TypqA0P5nNNH1Ky3hy6x5DQn7a4IeOVd6ZiXZWEWN9CmME
k2//husrXlAE0CDi/SKNXSPKotkYdapLqJ6OJsaUpUCoR7V6TJq8pAxWqfcW1+4Bmd/kMWshU90e
fqNtw/iUlpg/8RHI5MtdYkWY2QMDRaQ/tQUEDHaOlyCL/1vVJCwf0Ixu3TxMyh/RrDQfI32Jj5R1
h994CjSg3LX+ZKBJeyyzYQgOiYOR3u0feP3y8vsA26AgR9541cl8KcklsiXRw3Psg54GKXmBEmEO
FPUnxCZmX2nzZmdQEaJdPvf0zhQkifksHKF1xy6L2wazcCTaybKMb0FVlrxPzeCrldX5s2wu930c
z14iDdEO4H7rfhDaFagr0qgiZL38HDVkYPCaGXKxioKyQaJavpMH9lkzir3iycZQojFNoIrulth9
l0NJkRoXs87KQnImVrPGFKjWVI6TP5ZNvrfPNo4agxGhwcLE08ZZ7TMcmmP+5tEIVWu2f8RV2fm0
KXtf7mc5OWRqFv5BNccJjqOONhWMcMNxo6nYk2zamrUQIoTNwOy57S9n7ShLirMZPFNs6OLQc5RJ
wQ0yCqyH1jby0+3NuzUYm5dWEiI2ZOmrwcrWUoK+z0PfyXoLKz8Znxx3wF8VNB7C1nuoh63hxFXG
WRb41HVLZShVuS4b2Bq1MwKFkbLyey4DyUWkovv29plxZxDcU3YjxlklOZRw+9AB+OJJOjlrplv5
XdLGWHBMqL7/xVC0/4TWlUAYq5dfLGjHCoUrLfDCKXGwmli00GuTIf9PSsy9N3NrBem/4FWP0BGL
KP78VdABqb3LMYUNPF0Ph94vIJQ3J2SVsUXM7bx7e6JEpRYkMwJtgNDYJ5fDpVrNBxulwFMxTnuK
zDH1ygzPAyJjLdxZxq33WQWIKvB6lKhgDV0OFquI8vRtHHiJTiXjgfew+xoYpvRJq5TizxKkdYti
T62/I1W1qJSjMYuBm2JXKNos0789eukBN2A4YeBAMIFJjKml73uML37f/uCbv1Rwk22Etrj19dWx
wU5tjlAgEccmr9AxyGy42FJQdYektvSPRHC94oZLVL2vajma/RkVxoPUK4MbB23/zohRtowxfeaG
xrbwgPfjcmdRxtgDFGy83Rxr/gI2h+zPmrAUtqicFbNBMBda0qF1UusR/oODWMaoHSh/6j5agvg7
10NruFkLaeT2Qm1EePBvEV7jwLNSaxpAGOejoycA+oo2749NLw0g33kWg2l6B23krXpcBHigUXmW
4PrBLVznGY0xU7d1uDqxKD6raEV5mIITIrXZeFKmt4uCiOHEQPgCMO76Ec4XWW1HGefBpOviY0P9
7ADnIbp3JgxTai2tCqxXjP7zMmTVt9ByivuoHcz7ZlisnfxAHMNVOACoElFgyuMg/q5w1WgH9OhP
S542qMtZ+N2iUKu3d7e/5sZuIsnn3iZ05qCuNQqIfSQnDNTI77FNvEuXKPwgJaODFGVeeTlAwWPH
j3bnDsWwWOnfahTD10WGk4hHvFW0yFfXQ6FJva3NgG4wHFSOOeL/WEorKMo1ke4btSG7NpIjO2HB
xn0Ld4t+9wtMjWlf3kmdMglVH1LXWgmsA+jQ1MefzjoE4/79txGBIEZA5ROMIqdlXSpquMQdTmLk
K0uzxB7YD/OrXo/TudHl6KA66fSoT/HiIlNMWWBMoTV0Ybyn97AxYzJ+k9TZJrCkBHo547h1ahT7
zNCPl1E5dSUBJYWT7FdPoLZ344sMb7VvdaGqAYSFXr+8VrOOsYCy6OhHcOKy8r6ij/y5MaXuVMRp
djfkbf09SztHPKwF1uQQeO/1poIpkhnBP30NJXrqoJvsJDwblxZcFoFzED+JYtrlAjSAHHQtAUAh
OfEfrQVdooWRfTDzITmVTjvt3JFb601+Q2ZKSRZWyCqgXmodBGSlYgAxFbR+R6yQuJ9rSDARrdG/
mBslT5BX1H1pzqwGo6baIh7fM1jZymSuk/PoZIl9Xxbwa71G65adAbfSN6ojIMwNelzcTavtBKxG
yg0UPfxRi5TT0GnWyYLV6gdGcMLk5D0YWFOYCmX3IQGIW2H0+b5tBsVvkWU7JxpalUNYId436j9u
X2dbC08eA2mJniYh6eoRTzAune1Ui/1SLu1jspjfGjTZ/LYPwp1PLOa43uboFROt4XQFgF0cg1dB
G1VFebEMLhFq0u/NqMt/dRjrUlAou0enUMxnw4Lt71hS9uHNU6SBQQUMmg9ffX2WA8nUgyAoQl8q
kMWbpgWl/jaGda8NfxEpgqIHpEJzVpCjV6sJ7Mjpu6oO/XIolpOBOfuDGUFcSttiTzxg47WjPqVx
NF/afuvq/Rygxp+LWdmhEjxpUag9leUSvT01Qq9bSCZSfgEYu5oQ7KAoq4059It4CDG/aXqnPiQj
9vNtLO91CTbuHI4ln58VpEuwDn21oQOlExO5ULk2Hp184EWbiyl249oZGj+Q9G5n92+NSMwgDGIF
c35NGU6LKVcLjWt+rsvgZFVL7UNn/BOZWvgAbmiP9rE1HEkfqhrCaQa34Msj0ITyMtSWEfptXUt+
Vyv6gXuoc6Mlsr+krR3/xdcTWQSqB9ChID1cjrcg5hO0pR765kiUmwZUYMwZx3qshf4iqQWFiemp
TCBIyr7aKEWNh+GgC1ugulr8OCgbz8pj4zngcXp7NMIeebGy5cqC0ns5K2vpoFwVWoZ8sbq4YdBL
d3KI/0OEdc/b6zyUlxhMuMiAtVgNVcexYxWLnvnzWLfvNTU3zxi+j4/JIo07b8TGRUxbwCSphQ7A
27R6IvLazsHWx6mvRhW6AWmHBJNeN0XtpsMw7Syh+N2ru1gwLoQ9LvyDK6SlNvT2YtEY81NDrr+C
aqkf2nBX30S8o1ejoF9FVRthlSseHqAmGlJxk/otBM/TnNjYZdTIWY2LjSEfrHLXahSUWNMp/xQ1
1lsN0giVIf8JCpvY+8ral63mc1ZOMqb+bEbjCdTqcx/E+WcEQLv7ckqCnb1yreKJ+gBVdd1iOBK+
NQB6oheRaUqd+GneEFyYXaBTGzaD0Z8CJ3/qqCfeSV1hHXo9rt+DISw+tQDwHsNC12OvzGvtH90Y
439vv34bn5pqHr5OACUo6K1fP6VQnUbLy8Rf4kEGkyhBL4nSPSrLxuPONqK7DYwekYl1yy6YCaJ6
LEv41DPwUKD72O6pJCXoWyypeZpGy3wwRyIae7LqvULwxtmhjsZlQGpENXgdWsAImYFIpJmfZXPy
X2FJ4WM41uY5toudgtrWPGmZg7qikIAkyeqaU3trKPjQIDCKxjyTl6T3xALygZq9dhjR638MjC45
EQTod7e/48bbwftL30ah3AIATazBq/CpbyO5MhLmSB8z/tMZRnsYZ23AY9io27s+H/cQYFtTpeJM
eYcZQKYXf/5qwC5aTHhHIJzTXh6O9H0Ht01i6HFRhqNiUtvPwbBUrorW9fNfTBWOmkJUCpxpjXkn
2YlR4mGRdUQiXGSsxy+tPf+c5Wk62YVj3d8ebmv3UDagC0xuLbgEq4nOQH70ZEIeYDCK71NjhB7l
Zqyxok79c3uorY8o3LoJNUSEs1YRrQrkAotFznx1LEw4ZoXyT9Fl+YdBoYOqmZmzg9K6PvxU2SjP
QKyioM8Ddjm1uFmadkglrFfjJfVw1inftcOyp+55vYCXo6zCDJzs0qLMUCNo1Ez5MhQFtTWl6D5M
Iy2Dty4gVwwoN14UPhTp8uWEFKmZ2yhbBGw0sj6h1PpTWkrzzgG1/pAVwx5e9/oFE916Gi9kb4CE
16VDfTSUOpXDwreFUUZJktq6KSS1d/K0NCi/4FvsGqPI3SbsaHnO0rjZiQuutww/waE2QB8fYOUL
Du/VMawCLH9kBIF8EG5266uFXn02prY/B5ojnTIUat4s0IhFjhDNEL0XKB/rKHUodPosNiPKdNMO
aRUrp8WOHBpQ+p4UwtbOYTDMWWl8A8EQk381uVavGuo7deEjPtPRZ6Zf8QTzrundLDCcHazH1mFA
7UAkMwhtkzhdDgYSrLNDZ0QQUYfwSj+ocLF9jvfCAPEEXEY9YkYijuP2om23Og0pUopo96D2Fdet
Tm3KHNzMHEza04vqJ9rkHOdZzQ6V2s0nOwro9gdq8N/tY3J9d/MK0McDwECh8kp3SbbSyC5tNfeH
cnBcbSSTKoCC3GNKn3iBPs33bPrZl+d82CnCbm1XoYhNcEXSAYTncpHxjV+soOIu6FJ7fmck85/M
UIfcRWbU9DA+GQ+3ZypSpvVqo4MgJHZ4/AHXXY6XZGCUQ5nxZGv5PSqL3rtlMRaPU9RZHkLMldtH
XbRDFd1aXoFBeTG7g7a8GrREnKTOurjwHZ2uUBsQTiGJgOBKbqRPfa+kpzR24q+K1Idvr/9aiAYI
nWFUoUQ59nK+RVx1tIgQhpWqPvI0qWjfzRHeQB1KUX5WGKVnmsm8kyZvcIJ4jOm00w1hS1EPvRxV
KuzKHBxEMinOophUOFKme3Fmaj+5IsLuEAIgKe4llEM7t7ECrIRw5G3AIw9CbLUd1T1wk9hGq88O
HASjNMFQBvC3XgaCwD6R0fJbjEZx69Razsjqo12ldsGf2ztsc/KOTu8PoQaYN2sIt1GFraHja+Jn
qTn6VZKnlRshXFC5RLI8qEY8PJZjtHwDcU4URsI4PM9G2J9qPXG8nR+zcbuI3g4vn0P3Ac/Ryy8x
p11OGQ0t69yKEFDslvzHIH7FpATxnY2hPVG3nd8bKJD4paOmx8bU91glGxepyHCAJ1PkEnHT5W9Q
ugDJconfAFpgxBBhwI25Le/ePlP8kxjoxcMV6brLUbgtcylISfNDgj/5qY6M8Um3ZwfdgiZlnYmT
o9I1CESbR8mMo69BljQj0is6eebt37IRBtBqFn4eLDxciNWiT4k0YxQdpv6itNW5H1X7LlXy8VyU
QMQkLdDOZTdkHkoP/ZcJrvLOdXO92UEm0hCmIUIIQDnnciXmWFfqakDOaplzsNBYAnqTJkXu0EuN
f3um19fpC6mEzgsOUSjPiT9//SBnfTXFONx6IPkcmLxK9XWo0tkP6im/l3Bt+aZPppy9fVdTz0EB
AyI0KTv/ejlsVzbKhGmDg19Kp961cHv8FEL6E+St0cdblattMdVP8Cvu5tEuH5SpzXd+w9U3ZmFN
0Vbj5QQM8iLu9WrmUta2WacpozcrMbCyNAYUih5AmcGXGiTLVezF+BiVc9xRqG+m4kD5Nbt/4+rz
G2hT07okDSGhXX3oUQJeoYLtQYLACM/p3JUnS6+TQ5RI1vPYZ47rzLtmqlcv9sug9GURPxAyg6v0
p1XaLhyqCiFDqazQOon6u6DS+0M759+kMBhOt+d4XSYR4wmlHWiFoCrWITwM7UFD2nlEWDN3vpaZ
WZ0bJ2rP1bLMvoYa1F3nmOOZgMH60PRJ8IwPqnHXd07/WE6y9rMOu9nY+fhXD7qoJwKso0Uv4pY1
KJLrJEVtsRGm5ZJ9LMpKdaOw6Dy9ySbXcNLRSy1EydQBG9bby3F1tsXIyD+81GcI1lc738D10+lB
CHhd5oSHuqkbH/p84s1Ws4dh3JykKNAKTx4x5uUhy+kQ65jrDZ5lNtI75BdlFzKvctfkSXUcHUc6
NmrduDLd3p2YeHNkhhT5PFH+WnjGMZdCciomaRsDtL1mqpWnAtTYr1ldylOp2M0zJpZNgM+6rO1E
/VsLLL4tGAX6ubwll7NW26przJKxiV+GxitjTfu3nxO616XupHudvqv7k6SUBwKnMEg7gBNXJxhp
haloJ5gUdl7lp2WIAGLGGOt+Gsd2PJVaXj9bc49J5u1dtDkssQmZB236KzlNNOQ1p5nSAQptvpwC
bTTv1GLCzDVZ4oPzYtSSx83O1t34qgg7ogMMGgEY1vrGBH9NImkiYtimTYLdctP7uMhrbg0tC1bB
EPzWrDG875ZkON6e7sY3hUaCnu2LUgu88MtvSotcGWAQoGNbyMU9jP/0va2N2X9Kpag7W3fjdqSW
y3sIe0V0iFaHJp1rrSPaHTxCQLRpBmyXsNmo2ses1/SnogybL7fntvUpkcul8Et8K4Ctl3NT1RA9
nLYecMOM9EOYzNl9pjnoachFc4ibAMXAKS7eyvRi276gHSiBcUOs72TuY1sBxj+AxIqmY4DM3Hms
2vABxnf0F9+OTiwsHTRmad6sKjgyy2lyEAevQQb1FCeN/GSPTe7Fdh/8uL2UL2t1kSWIaUEnM6nU
0ipdV6W71sDcwQoHT0qU/n0vpQmoWd4Uw4PU6kQuwopxc5x1pTfdWnKCH044pB8z3QlGNwmTHgZa
nUJDCTR19hHZzD5okioZXjHKkXXustZyfCkL9O8OIflTUmThzxrNfxwAO7oM7kwZ+M1gMuqxBKGc
OPiePFSr60xJ20qOBoertE/0x17r2lPrDOmhVZz2AVj4Xtf+xaJitYZCUllsCnHS11hLU5nDRasJ
ORvQFDbWIHjH/0fRLDPcJAvG8Lx0Y/rDYiWXu6HI8/w5qeds9CmeIqrZW0H8wR6C3HENtUDagxJs
N3+bsmlCx8JAythd+mX4lA3KuBM1b5xccCSCQ8n55SZerRRt2MyMAmnySNjgnONEF/5ueqPGmTJ2
otBFyyO2dhKFq8yIr8O+pkZPrkjMLn7TqyBSwW+sGVsFy7Rqrp5Dx/nVqaW6s623BsHKlYq8UBCg
1nI5SN4usdK1KiFDlPVuVOgmZJgiPdw+PBv3EFVP8G0gGQA1rYFmS1XZsdxJxKLKsNzxSYd7femE
ekA43y05GuZp5Dg7T8rGxa7RwKEcKNx6SQcup5boc+fkC3FY2jTFn2FeouUYSJZGvwEFuJ2gb2uG
gOjQtmGfEP2uqjjysLRaEhLxV1WMbVo+69Vzh/DctwbpR3QvkuZoN6H5fHtdN15N6slg2mkooxi6
Rnsl7aiMJXQSbyrlrvPCwoyfkxn5xwFzXiTOMiN9lPU0fsq6Udr5plvLC4oP+CKEXip8q+0JWi9W
CofLQ3QFD30zy+GJnke7CEKgNO48Klv7lA0qWPbg+K/oGYXsTGCWosmzisL8wTdXVVdOzL2K49ak
hPMszBjgvbCzL/fM4jh1Y9CP93DDmzFbrtqHYaq0M2IbSDre/nhbYwnZd4seL7XNdZN+4nWW5x6Y
c0+NyzeiiXCnVeTmMUmb9i/OglCX5+Ei1rHW0h0FkpHgGjEgaBTUwwO2hzfT6T3PspLsnISNL0U6
xqVN91ZgL1fHrh+XER1SToImI0DeVnrwkBZNtbMfNi5kCog4gsCnE7A78SteXY6aXnRaPo/svjqi
kzFWikX30Ohy1xiisj7PmWnuBP/XtTuc+sADE6GiYEgtfPUIUDqpeZLsAZ21KpYOnG75PyhT+hM6
TvMfvPzAVyhJW4GycKZc9tM4zE9yLbUqbLgSsak37x+R/UI0ETcrgeXlEkR5CNCqSLi6KaO4yTRb
YAP68jSih7Iz9Y2tCnKLl4+ki8L4mpScjJOaUOcYsPQtzZPRduaXvk40qHJptjPUxpVmUKXT6Wxy
2IFcXM7KpOzWNz2WRED49aPT5787xRjfSZY6vTeWVL6za3wL0NjVPrx5OelQC8EQLAWFnMflwHHH
MgYaczSMOXoXZpVGOBGPVebKuTbviGxsLSj5jFCU59FAmfBysN6CltzPSC0UVpt+SRPIz7KkGY/A
dJP72/PaOClC146glbIM+LTVUHptmJWMIQEcTWl8N7eKenxBj7bscF9rxj1c2sZLyHiWaFghDAsa
9HJqqaO2TqUYaNwW/XAMqZC50lB/MZVIu7MyZ7ov5F3fLXHyVnEl1xrfjnAJ08Q18NSUZARM46H3
ZkNPczekR9i6+uyY70I0PSq31Ib8W8Z/a7phVZefVTst93wbNz4p1TagI5wUSJ2W2NivbqTeCRSo
e6xzaKT5v5EupR9n2ZmfTLuL9wL3rTWm6EWPk94q8k+rNTYbw45DPSKvw8D8vtcm4wBFanhKcOX2
hdgcgO5sTy98a5FfD7raSJ2SKEtokgBVZoFj2GLN99kSwjKOUgvX8iR+kMzid07yK9Te/uIFoxFK
v5XONcI0V6lsKhttJEZH3Ef3y1GpjtDtJZxii/Z4+8RsfUlYH3QlyJp5WlZfstHDkFoSqztFw3yn
FORdGSwUv0tMZWeoFwLNeucKNS161nAErgIOPH+KpkN90LMGsz0sTZU8LJKaPDRKlP4sLbQLXCep
6491r3pG0t/1VW7Wbq43MRyGzDiJ4J0IejF/44SwJOTcvfFP1KOpentNxMdd/06oeIJxJPic/8PZ
eSzLjSRL9IvSDFpsgVJXkrxkU/QG1mxyoLXG17+TfBsWClYw9vSMzYIzzMpEiggPD3dr9fY506JZ
0LjRvpsL8cOeoknzcAWu39qK9m+0R9SP9wfc+Ah0S3Bl8SFYmnUYAWe86NKE40RnGlaVTta+5GDK
J7sJly//YSh6myQ1iZLM2sBAH8H7mkHpUaxuxJtepPCg0jnn3qoHfSeR3HjeeFxg7rOKBEjrlJty
QZ0X5tz7tYP+tNApOLac8099kQgUMYvqUkGm9JoJg777s9yIyxiZqEyq8IBfruIybW4BvM2p9zPd
EhfsTy3fpYFgZ5/cSjlBigBTkHQPV3b9yqvrt2uwrsg0FoMNLXItf7Sa9L1t1+NxdEJxNEIRvI2D
m3iTQr9TWBlIPdrFnnfT5taRHlVSXVMiqNc/wZ11o2UheA0UTq0ROsZBOKS48Abnw/1F3RxKYvxI
atDAvbbCakOFNqnEYZe6s3PBTSBFwzNVT9wqf0xOkAtLmZ4uIimgvWbSOEqYRQtFQd+t7OAYD8BF
XaSF5zDqer8jf0ZavNxrpbnty/w1KsRoxA2lw+Rq1yyRpeRRoff+gJb6acnt9Ijs4PLqoEZ3oXhs
z6eqNOpT6iQ69oplVkLGDYbnQMnGk64l43kQI8p8dthHxwwex6GAXbAnLLvxHsrAXFac+C8O1vUX
rxsnTMJM5VS14fCuj+eEZ6J0H+kLTD4ixOgeLCqNl/vffuM9pMpHQkUEx3las0UMdBKgUrHNmn4a
Hug3ab6lyTK/KMuSnIc+T01PC/rgOWmQERBRr+35iG/NmlMmWes6OOf6nZqSDlgnIurRxeScs9aZ
npqQHC804v5QC7w2Fk1kO5ycrWtE7gOUCsCk2IvXSx13WquVwPP+YJbOS4hfideH455byNa5ouYO
WiRvEvDJ61EmQ6sQDueyMuq6PapVUfxb5+3PIKm7nUTyVkxLsrjINqh4SIWWNQGhD9gzNOb1ftUG
joe4pHhXFd1Xy+qKV02EBbVLQzsooZjRei3g7Ctliyt8bTwXaR59u7+nNuctOYISKKP+sgo9ymGM
hlSTz4MZdCe9E99RnR0+UQApd2oRG5uHJ8hEaQOkFRLy6sgUbaoRmwedn7qlEnpt0YuHQktaw0PD
fHkXN6X+AZOLPTLZxgQlix4MEI8bxHBWE1wStx/Kpe79CXjubzWoHW8yO+vdlE+73e9bU0RTHsYq
eDOiBauYJULWP+AeJvPpFeNUVdH0F2ImABPaaPWyydU+2HXRBt7YtR3GVygfntLYrh/gnxdn1yjn
yXOKJDGOg9G7D25MBeoQilIcR7Oe/sOWh15H25zk1pO5y9n89nBWmdpU8ehihhwBwmZuFB+yJEie
raHZ643a+ggG9wUo168ivfzz34aaxFz2oq5YmJqmuXiqgu9RX8VPll3aO9ts47qQOa6MCNjUN/Jb
TRyLPGQ4qiasmNta+VENOu3T/WOzEZ1CdZAKw5DZoe/JP/9tQvU84ozZYyTdKdqM2O+Yu88ZtPlv
1dQ5r4lIm//dH3BrBUm+ZIcZQROdxdcDGrPZjHOpc3rQhbsYRvdJFQKvm7jdk2LbnBoIIf082DsD
sqxGirKqrkdGQl+N4JDmNT8OA/SKMmV66JMi2nnVtlAuGR3KOBjEAGeH6wHnyAg1u2YtqbAEEB6V
6MuEguWjbgw4NzRQa444Oyhfld7Un9M+EK+C1/cypHWv/DnCRexPsCrbi0jHVp+1rcdmwNMRbcOx
qd9lQa4fapzsI8/qkz0/460v6sDNJjanJwNB/utpQ5rXSWlZ5yoPo9xHe8B8bEuEEz1dpNPb/e2z
dTOBEYDZQ1qB774CuSbRZGKheOWXCEF9i9M+/VpDSvlQ0rPVHUZrmQtPowq387psHUZXRQFewgZ0
YK4+rWG3/M2m0fn5FOAj26XBSfSlcro/uY24SJqyQX1helQHVmdDj3vbihtGSdxuPARjoni089GI
POemT4Np+hx0Wfw8lrhTB+awh8NsD09hguydMuM6+hfhJAKkvbgLcjqji8msaHqb9aO+dN3DYnfL
Y2fq3dmdXEGd1gh2zs/tp4XUyakhUIdkdyNk0oxTnXQGdIJUXZZv05A5xwC1vuRQTi7IcB7Yo/CG
0lZ2rsDb/Uu2w7+Bg4nK4PNe79/CscqyiKLRx2QHiGbOlfet1bxrTI7q/e/7KyK6xgIoGHIqSbBg
EoL0XQ81i2zSkxZ8BMvaxjyOqFi8V2PsVr1obtJvSmNp50Czxd/TkhTvKGNqj26cRE8SA/9aqYN4
RvrW+VgowZ7U3tbiU3pAfpR0TOJj178MDkmhp3bQA5UEdPu0CoZLDXbPJQ5UbYRBpGN6cbvsMb5u
txyHGWhVUu24QdYGtB3m1raB55fvumlee+XizJDUW6v9BudQtXxkFpKzPlTD39GCVuYp1RfMqO5/
ldt3gt+A3BQAGbflTYFsydvKphtu8KNyqM+tkg2vcdhVnzUK15+o0/yxjIcEOfn/0Z4H744W/Oul
Xuyo1JwYmHfMgZ0wOEoPUYOzGcwWa+dIbWxtZgS/A9YXu23N0OlRS7abjL874zn262gI4bM4FlJN
xV6DzOZQiKPRd09uB0J/PSuRdIVVG0BBihu9lo50VMpdtXiytH7XjnBzLK4p+EDoERO6XI+lDXYW
FhWpNUiJ2jxN5li5lzLF1F5xi/nzH28POnNlRykkaOq1q5MRRW6sDC6DVTUeCEFkvCb6EsSHaLTz
gzqP6V4L8u1bg5oecBZBJj6dPAbXs+MViHXMiAE2IXC80uUIw7viJrg/rY0DLze81BOgqgk543oU
o0mF2U2kEzOiwNMhctC98KqoTi/zZLufYqvRjkkVlHvl/s3ZWXAaiE+I2W/A/lCzZoysuWgC4Yy+
G5fxGQ6Hskez3NojXLFAdlxq8B3l7/gtsFV62nFAjgF49AYWbQuJN0f2w4+B3g73l3JzKPm3oekp
47/VUGmVBclIVcrXKyX0iZLUx3wY/jX6wtnBQDcwQrTqqJKQcHPSCNivZyXQh5AgIpeF09Z+Y7Tl
j7JYnENWG+lDuQjr2eiMt3AY1e9JHC9fcEbaa8bb+oAEKZwJVC+4n1ezRRXb7FyU+vyILio/tJbl
hFJ3srOmGw8DJT4qCDbaaxSmVkccR7S8bLIcBuccLTwDY/AwmHN+1Eunf+lqt8WsrwOHRbX7XOvu
nsPQ1ieFOUppGA468PYq3tOrRo/MgWJNv8TJaRJpfUAXgNKqNXXHP989EDchzcvYgyfo+pO20SSc
vCgxoS4S02/rOTkMJnZ/k1H/cUshfzvRB3Ug2tC5z1afLuyoPNcKpD9U19vvytBWf7lRkj9EUMN2
durGArI7aHozsHWhXWl1veRzZxRiqaizkYUcjDyqj2KyRy8fW/fP329U1iyCc9RHudNWW2VUggF5
FNBEZeEFiLVuQF9b6t864G2hX6WYyNz/ZBvIl2z7Qa0EwTWIjWs+Q5Ob2aDId7VIsDXz8mwpzfe9
GEf1WLZT/a/VGXEHebwvTNr+EvtDndsq7ZVtYL+bUmxDjqFVqP0/Oz9r42hCVqUDz5V98RQrrrdS
MpmhsBxuh6yY6pMYrbQ+9d2IKxuXRvXTMqGT+DQgRtrnNhqtlxRLpt5Psqh4NRIcDp4nM7IpDma5
8rHTp7TaCUc2DrXETRCFp8ZBPLI6VQjlTKYSJ6AnkKEPFgCRjy68cXTr9F1c47LIM6VehrnuAcB1
Y6fAsrUlNc3AsgnkV4die706pW2SkVtMuIrwnoWHLp7iUP2u9Ja6g/RujaRLpgt0K1oK3NU5S9ws
FDVJGnsPu/iyBPaEdRP55jKNO/fkxjMuk0WWVfbuQoi4npROtBUh9EQwGdXzU9WEM2Fs40C9iPXw
XGszzts1KPr9nSb/1lUeg/uOwePKg0fOsIqJbEDVlga3ATWyePRHbcq+WWZZ7BBaNrYLo9iSE8jF
SIPG9dywJ1KTwYDQomKQe8iXTnuK2lT/x00S+yQ6IzohWmUdYjfUvFJpjbf7k/zFAVzPUnW5WWBj
SBxutWHiwTUymuoHvxtwwL5oAQ05vj4HwUyjnRoFflDTGHO0+0oYxyAqu8nDdaL9mdDZS79tr/xd
F1F9LvEgOg1BED2MKL/+1Yo0to5hOhrtSR8jTXhxFrXgQyPX6DEuW6s6zaBh9BGa2Zg92qYojpke
uuXO/G6zUUIIyXGXcANwyhpuSHH76iwiI2zM3M9xNZzdwJIFXJmOusKlMpVjEjXPtCPlMLFUedWh
l/81j60PRYf+ndl9uL/kN7tZ7ihU1X71+RNMrV6NxBzSmJIhUFI4m08dalCpp9SO8hSCO53szqGV
moBvT2NDfsirD/1rWEpgRDOA62tp0MrGhyzj4fDD2XXJzd32ZLQQXZdgtiGEpu3O+3FzP/w6OJBJ
GAuaxPrQ5sBWFVrmANa17Z6rehgvWdDnfudo006YvzUU7WpSQMQh5l6TP0huE4jpFCukdfOhM42G
ZKKf8Z5W91jX8vZeryJUAOp6JICSBHp9XPtCM9s4H2jXcpqgpFWrM/7JUzX4QlNme8ArE1XFJJle
+3kxdqKNzaFRP5UUF6gI69K5bo5lohgjH3CxInRvNcNzqmQ4O9MYPk9Sujqvm8xrp+qP/Yj4lDTY
8x9QX+a9uqNS0WJy0sIgTmic87pMW9AGt8ZjkDV70s5bu1SDGUp/JgpC9J5fr2+qN2ZiunOH62Wb
eQCJ82FykeDMTTM7LIOl7dT3NscD0rUYjSB8XVEDieQjUwbwFUUoxzyB214bBkY4DlabFPn22vk3
xyMjZC3pEeE+up4fEVcyjUssLd7T8a3ra/dAV2T50FghBJNm3nMCua3Q8+10G1YOzBzymfWCaqKs
gcNzIqAOdY2TIjClOUWCniZf723zXZ5YuXPQXbvn3XFF+K5UjG58r0T9wvon0Th6RasXjuekvYMF
QkGrJn+ofaT/3vzjjET+WMTuf5n6kg+vVofcc1LRqaBuwnN/dCcneQ1ismYS2+zr/Vv4NstkLIhD
JOioe5Nork5yOMZFvlSCyolQxFfObPU1NRbjYvez+r1rCjpg1byh6sUl8GYIZ/mpKk3v7MRrW/uB
pJrdAPyCaM4q1w1m+hASZNN9JQuWQxrF84vRadYXJYjjr5WjZJ/vT3trPPxZYCdLDyFUtK73H9KN
Gc1sDfB3r/fvpiDt0LpfhhbXmyBJD11c7dEQbsIo1pkLi2ZBHcQVqPN6xDpMK9Vuam7MthSfaINU
P0RRsBNFbU0LZVM4nnxRWbS+HgS/lmUZ7arzR3e2Hts6/5i0UNDMVJAATIN2ub+KWw/O78PJn/Mb
7qKq8EkVp+x8lPvzQxRrrh8h63po28Q63h9qc2YAHpKtpFO9XEULTp8Pdk4B2hdOMz+DSSofSsLx
rxXxXOmJmSvY+/MRQQOkAgUXInSZ68kpgWsF5PGd7zj1eHGdrvXAKCyvCE3rqEEr3DkCt61z7BDE
FYn84IyQ4a6mSD+baU46b2o0THp0NLtW/6CB6VgnqtzNRzFWXYJ1Wj3FR0yZ5/hIhBPantkU3V+Y
1s22h+6EmvkRBXjzgeuDjvlC04bIK7PK0r1YydT3SdRChDIzLX1I8HozvEHPkx+jgYewNyBdqe18
t60tAk7GHYaevxRjv17Flg9jlSar6NoLttHAuadOT5WzS7l5J1HZ2iJgtkA5CiqLoBHXQ9lOUdmF
SUmrmNL52Ay5+R2ALPVHyxSoAGt7Ge7W1GRjD5Vt7hEywOvxImXRYzVYGE8D3CxEr/sdMiFnwwj2
9uLWUAivQJ5DAY8e59VQapgZgI6UeO0siNFnHuvnZJ5phGmLeCef3QivABXIJWlqhlS6rqQPprAG
Y456v8fg/GeAmn3pVcY8+JYi6ke4l/lxrJTyMJp9He4cuY1pkrNDiNeplnD2Vndk0zppXFYFmIGW
V55Vm90lhSbp2eqYnu6f7s2hJEsQXjjFqLXHi63OjV4XBBtxHP5v6Er9pFX9QDlqTHZGkt9mFSrT
xYxrDZUvZDHX8GKVRrRjKzywYSHKYyI7/w2z2jMF2JqPyb0BjMprdpNmcP+6dGYzn85Eu9SL6mb8
WnfaOJBrVtn3P188njHqtrDOIEetvtPstoqJZVzvo3EX+6If28cMf4RXxL3Vv+4PJf+qm9WT3Ync
IfQjrNukJywTrSQDXlFdbCI1rXTP+jL0pzQdTR/9aRVoevxjlFFKEwMxEo+ASJBKXZ9sJHybpeoZ
FG5L8NzzDCB8O2qnOaDPdIB4tpO4bU2SlI1chr0v85rr8bSIJhcbmSm/t7r6OBr9+IYbuHFhO9kF
fVRN+RCjv7uTSG3cl1KdmzuFB04WJ69HXSajNQHieG/qxj5mxeg8uAjPYPGMoh5E1OF4/1NubVEq
JxSheL6BBVe7Jk3isERWuvXLfimOqd0rl1KM/0Lk3isobKwnHdsUXHExAgNcN7zLKkPX2qLlnYPV
HAWV9iU1MsTfS0WhVcBWGoHlZ6cZf9+f4cbdKbVvZf8Qo1Nqu15RLtOgbmSMNzX6dHASYXrqlJUv
ZW4s0jxA95LSjCjg5PVO/nYr8YLaKWmpfIaAeG4cDRrMcdymx+DUarryLaUFugZxGMZ33QACjQuK
7tuJkp+SvisP2tJ0H1p3ROwe/eh/q1lpjqFIyv+AtXAl8bPQBJDPyWo9Kn3Se7MkYYb+Mh6FWWsP
oa4HXuF284MVmsr5/vrfsrLkKrj8QxBFk8I6StQbJwJzBhtQBTC934qSACnV8ti5iKFf3tS5aI1T
n7jhI/hsqR5GkQ6Jb1Rz87/BGYgd7v+gjS3P7+FUo14rQwT5578HyHXshJrC74mmnvCxKkycX7Vv
QBX/IT6WmgGUyKW5LJyD65F02NxgLQmAAaIV0XmpyS692dY7KJ1mHr0mrp7t0d43LhCqkoAGNMYT
H6+L17aamxVNcq1Po2x9Gnq8h2apvZzzUL0tGcJo91dzczzeUFmI4dleNz0ivGmFs6O1vj2V1t9d
N1V+JzKNgkdITWHK/1iJn90kRQ6BoxEHuWHhOl1U91lntki8GIFnjK3i62A9Z60T/2UoLnMXHxbZ
ubB+5sRiZ5FZqy2dSTol0KSOX6bZ/WG4Y/j254tIeIxgPI8cOLdc5N+2pBYs2dhgj47IgBVdzBbh
RtyovwqrxVWqIxe4P9zWCeAilD3pEDPhcVwPF6PbOLfkFf4Umr1Hd43rG2Xceda4C89tBFp8Kslw
IABCDmh1BPrGNelnjgCUHaPF7jlWL6i7Nzs37dYmlGRLGF2wp3hhridULTGeeCoVP63Q9He1wL5E
g1Dm2VWpeFR1i514fPNOI36ECw7HX/amXg/oxmabZA6njGaWgjsEUDAuO/coGjU+LOnYn+bOEQda
3gqpsWJ5vZa357CxjZ1fsjVz2ZKFZBtFZXh71z+kcxq6JTTeb9UpUr9e8CbXKrvxJqpSh7pGHfv+
1tn6nthfcPRYaFzPVt8zptDbxTHfs85C9ZSGtuk3rmu9vz/K1gaVdDRMAdGkIOi7nlVMbqE6Xdr5
Df7nR+CwH5UT1m8VLI+d9duKDmQxFCtRaXm45pUCKzajrhNvWehP+zHm9t+CsSmfgTtywKd4eXJT
xGSIHcKP9+e4uZIceq5Oydpa12KtKUVcuAOniYZc/VKUcQWXgz6Y+6PI77EK1UmFZYsP+QdSG6t4
shtgOVkVEA3dBOJC7T/+FutFhTzkOB31sUURAMGni5IPiq9OfbwTfG1+SMm1+//h1zrxTTXGVu4y
yVyvLCrfk/ke8YbGp80tvtyf6eaXtCi1EKojVPVLwOe3O1TVIqGpgp3ZkDscSjVUzuxRtCqdhOAm
WHSfaltz6pxlrw9n8wwyR+JoaSe8TltFEvcL88cbXIQJBLVZORiRYvoREZ4/17Th/4eZytHgE8r7
e5WZJGYt+7IYr8yj7NWN8uA8D7L108mzKT0GrSHekqXv3hbVKXeejl8UhvWGIpCDsAlgDw1KfvHf
ltnqOkgLTgi8SKllfhhrfVDRq1vSzzAfFO2BDNRGcE0T0fsx6SOLdzpLj9kQBUhJ4Alk+V1SKy6N
DpAhvSB129KbpkkZvba2NXGcjVb54iTD2ODLPujGztptbUgLDFLyFhERXzfxiFnT2wSDUR/1/v5I
RK5G3qQsCJtV6OL/cbcKwcrvo61uy7lM1CLR5J5Efus0ZalCmTnO48d4sY09PGprG5L+ozyBxSLW
UqtHcIT31o4uaIPW1YtPFpZfFPRRfSeby5PbVtHOJb11tfBF6YzhcecxXO2EcMmTfBYUbSFIiycd
jUjFM6x5VujmnIfKr1HBGw+92kefk8x0/p1mg57W+0dh6xKlxU6iz1Dm6bK/3o1pHEXCShuAsSxS
npaqMT9aVr7Xv3pLROA7ksZJAi/NWPS8Xw+j8fWSoHVoeiijJT3H+J/+CJsRFXzBzkf21wo+5QU+
SWgvZ/khVrPopx04dUyxCKNLEMKQMso4TfmLKPSgO6CfO8zeKPSl95wmX/6u+qrLfUfPK9tLWhGg
KmaZU+RpQs2r17jVVDrJs7rIDqPT1X/MzGFvUEMF6wA6Qid9FRDadZU2ueyMnPrcejc4QUWrrpKe
uk7ZeW83zh/PuuwTo2hLy5P8oL9dH/VS47dTgaqktWl4CFqYF0KswNMSWNH398atQIFkeuL+yTcD
E7tppkZNlEDGIfN3gyQpfLuq6N5dkEf5O0408YHiamJ7YYL86gP9Qr35satKiz1shmPuxaaFqcEy
J+qLAwjWeIlS9fFz0zbjh3ZmKU9ViCP0Tm66AZLIiACSsyy70adwvTwLrOC5TQB6DTgDp3g2q6Mj
tMK3Fq39MZdRFXtVXlrmzq24Fc+ijACaJ2v4kv5xPW5lZ1YdR6TajZ4Zr6IdzQP1jSj3SmAR2oQR
haazfxxS30lpiR9m4XpW45RHjvieOcjGFiGZ1IBqAN6kPfT1b4Hf3i324tY+shD69zgatKNaO/Bd
22FO997SjQWnOxzCHm83jYtripEjgBxUZ+AtDeri2Uk73R/aITyR8iFzmWn533iZ9ztfeWOGDArG
zX1CBLgurGLxhLZLs0ChHWvkyfteezB6RcHeu/sPpR7poAwSwHMNeC8fjd/PG+puWus0rd8aQ350
KkqoQzZpR7RR93CVraWUpxpKMgSUG3Lr4jiTmWdkeYOGIAS8l8xvaVo6WxUU4QqtwSfbiPZir62l
lEtItkD+TEvj9fyW0bFCDVMydCBr1TeSpDsZnQ0XIG67nQBzcygCPP7Fa3DTD5qNSmwOcdH6Ua5F
59At9HPnVuOh6Is9et8WAYCqKv0ptMPQiLCmmcexUlL5B3ooYk5aSpuwT/0nOk7ajIlNhq6k2ZcY
TMfVdHBdKuTKmLY7qcMvSctVqAfqAf3ul1gZfNHrtTXsSqkGRFh9qbden0o+6yeAivCvpalsBP5T
h3uySkUWXpx2oLdxUqqq8vKuyxxuLDt8stWJWh9Qn/UwFg1heYPW11/3r/mNsAdHcgLRX7V8UNbr
XzlEdYksiNb4DkrK1HOi5aj3+l9to2aPgWuGOwD9xi6gSw5DE5A9YoI1tbRUZkgrFvgT7JwMR++g
pMsyCJ+ralH2HjC5wKsPINviEAKRbeBYyl9PjWBvCPQJlKGqp8A66rPdHyhy6wh9DXVxmQrs2D01
CDC01mdxTvBDzj1LmOL0x0tM25yMEeh6wHRjtREq8Bs7noBXlGHGkBiH+0OkxfPRdPvmqSzq8PP9
8TbXGL6cbMFRKEusLq1KIUGYFpJy3e0tKGVYAAJzdI8DkMAfxyPkMq7OvYViA/fHKmgup1nVOkvH
xCjM3AumIvh8qZFyyutuz+D4dlZyKAaR+oJgNauN2mIOj3Wz1fi9Ukwnk+5gTxmC/pQFu71gt2cC
qB0SCFVHXlKoatcbZ67t1AjKUOKJC0rmxhA9UASPjoul1R5lgfrh/gf7BYVe71QWUIqIEjTJIo+c
+2/PDOKrdkmFjLkB5ut+MThmeRoEqbg3cEbeJYUB/Rp725QAxuyMpzI1XLwDDCdskZgfSR30EQcN
L7CLPD2iFKU/Jnkw/EicXDsFQdylh2aa1GfWDifDCj3m9yEKHtHx/kQ2Ll5QSh4veNWU9smvrycS
lGK2lFQ0fmoY408A/PyhROfuocjpOfNs0XXHdBLuucbG98F1AuULcHsT7pz8re8nXUVkrzNbZd09
HqPplNZRyiUjLO0oQluclLY3z0OgafjZ7xoubMR/yEyA60FqpOGHoOt62m4T6bqQtxo+4uZLMY2g
CXqXiEuVYVaZJafIMsbnlJvP78LJPnTsW9XclT+6DSH4GQjvadDNmfu6f8KYcU/tO55YPTRGzGXs
/jxl0YBYdUvkDvJ4SY1kD+bfWGyiTajYAIDUTdayMBWJ0ZS1ZuO7jUPXj13Oz4Eet6+jm6Y9rd8D
6sL3d9ktVIVYI/xKWmg5MjdBy2grRRlI57Q6E3ABamX2s1FD1rym7hULYeJTNyoHe9DqT/dHlrHz
6pxKbRpMTaidqISF198ZOHCqxgoAbo4mw6+KMnlxln0hhs1h6KniH9IKRGGuh6n7Nl2CyW18xaiR
lQisuXxw2nn2ukBLW69DGC06CqQNj+EM7JrEIvk05rF6UNw0+tA5Q1aemiCKTkukOzt31dbnph9X
wuWQTinvXP820aJTqcWcrSUptU+6QftLM9rpyQ5huRzUAIzvcH/Rt3a1VHiiOQTFJbwVr0esA0sB
JWNEoXTFMY8Mw486x37XuSn6c4Ln2wQd2xl0a5q/D7pK6c26XHJLiSi396lFcSKpD64gcjCsQHs3
BNMfq8OxojIMo9QpzUfXib2ijMkYpjhLWLM7P0Aua7w6aMQRk6LF6+1pPAJaGmesn/ccwG9mSh2C
9htQILBQYvPVTKvYni0K/PTCiNhuL4bRhIhgSAsMxP0yJT0XyxTu2bfIHXx1kMhLCYhI4uiShP61
wtWDJUqymeqZ39NdnZ+1Xm+fzSZQnwpLDfZU4W6OkxyMFhip7gH2+itQ/+11ndu0q7SyJAMOF+1d
3k/aya0L+9P9bXpzKzEKzfAI+EgE/ba0o9DBREAHwWYcog9xRYEAqmUFgm0vHnEEDZIgmIe2nPda
km+JEgzNPQiCR4pqIkZ3fUKkkGRZCiCyuXHUf3qtjH4S1VozQqhQAwjFdGk4rcc/sO5ePqN5FLpe
OFXua5A05nysMswyoYIHzdv9Jbk5ufJ38SIALkJbYu2vf5ft5OokOjStmqRzdb+uAvVkj0N8CAdi
tqatTKAQFZeE+8NufG+0kall0kNAGriOpmzJfHYl1dzKg/RLUTiRClZo7NKfN6YH7iGLziCnkNTk
yfptXxF91g2bgXEmJTlnRuSknupMse6P9ez8BW5MUidEP3y/P7+NnSYrwhr9N/iZ0VJ4PW6K4CBt
Koy7hBRpi7bpTk5cGl4ZqcvRXVQXryvH8MAk9yjmtyuLaC9pGyiFjMDXheJ6ggLF24PSbWL3L2og
5o913LU7+M7tjUTwSKQPv4aA4iYa7qNkZuJk720Sun7SDsYFd7x/lqUbLtEEznt/OW8/I2wxNgsk
LnSuYetfLycOoW6vG5TzY/qYMx9jnfaUal14SXQzeAvMUXtsRFL9aSIsOWqgIb+sANmnq3c0rwYy
UxM+14Ie2yks8+lQ5nrsx+lU7ZyH28uWobiRJGeJPHhNbeyMwUxiBx5Nj8z396icgh9TkqnvEuDf
L/9hLWX3xS8Ikljpei2FGo0sNQVLExFt+69cC8PoaIUxyUqhpKMN8S+Lz/jxFHuWhpuTJACVtRTU
59dVvVnodQP8y2FU6uBcWUb65OS5fdYBZ3c2zO35IzGE78eZh2FIwH89SVTTTCE0gB26+p1zZdD0
d3abZTjreu38tEOldLx5Nu0Xo4isnYrwbYbFvqFJTW5UhRLAmhRFJILHveDMhU2jpV7uKF1K3aiv
UfgPq+VLbFhjfgqXoflkOsXyPxeyCgLCWT+pH+9/643LAFBUwobEDvKqvV4GEUTpOAXUUdO8zbHF
obHUV7PC0XeWe2sc9ERo/5NZxo0te6jCJIWXzZ4y8uYp1ER9mrV4T/p569L5fRT5K367zEHwk6FC
NwciVp/SsYvDrdMG0MHLrupOaHwPP+8v320TvmS+w1z4BSxT1dGvRywBAEWBqKZPCVr7hAemER2C
TLNfC4rs3wbu4EcAGxXJXGfUH5Ad6Z4zV4/f8qDIH+1Ip4nu/i/aXALUDnBuILXhRlz9IIQc4lSS
Oco0az9boswe59RWv9VObh8cLKP3IO+tM0sMJKEq+E0oj1wPaPZd3nQLwFiQivgyUs0+BNWcHqWs
0k7asjmUBB0hqXA73VSGOnsZLQeKWE1f2Gmxi+wBokF3SNTRvNxfxq3rgWInbYfgYmDQq3Nh5aJP
utBpAarszD6YTtL/7KKg71CVNqRcLG7JShMrJ5otkvP9sTem+auTkzuCJA3O7vWKLrKDokDjwx9Q
q3zp51r5EI42naM0zpzuD4W27sbJBLciFCD4JD1bA5tGiydG3cCZt7Fsap7ElDoYJdfUbHGC0cu3
JhJMM7QibTk3at9/ogV+AsV2GtF5RmSn8UmFSvtRpJb4Z56n4GPZBIHloU2Qq4dZCerx0Dq16nq4
ac7zeVbNcDjEmR0r56o3qx91oxvVqWn67l+rKKbJa5bGirx2iNsPs0Jzmh9blfHDqaf0h9pNSXnB
C8jIvLqtpvfYyvSlB5Img/REz/4lplc/F07TWNQIKufr2NpDe56XMvkqfXRL2MZGa9G5GqRvsaET
tzYavlTYzLdR4tEurLy0yeBWFyBXmqoIOWFhJMrS/BiGxspeMwsgCjYp2TlRK85eLibXwWHK4sY6
48uJeoqOU+0pchcnvgRu4JLbO4U9HNC2LCJ/Luc2O1JHKZaDKNV4OiEQkl3cKhuB1Srh6F6ez3X4
oRnC8it02fCfoin6r3hxmiVkjbxqaftEfe9gDIv5ghUt9pl0+w6vYEOqOIig7ydfuNqkPgVJXhke
l0Tyb2F2kXhx7Eh9g09WY74V28FHtakINHskllCkjDLI561S2MnbgAlMcnQG6HxeZhbzF9oAotjT
tK6f+Z/UyedlWgadjAhlVhPdEZCyIWpfikXg7rGoBb+pN9Vgkt1V8U+3sEOs0+jdD31jSqf2XdXR
DogCGApapxDhLLBGEWuvAu+X+BGFt+I1tu2AmUZu+hiaIjdPucP293mgjK/lkET/jDTCfoWA6OJi
jrK/Qj0gmc85D6p+jFWT2kA2JajIBUZIFpwVCXWCAjvCF0Mx5vEYlnaNOGSsToUXRg0eq5Bq5/zc
VTpuXUUYfBnyRTWhGiCOc2hGNTFOdl+6GY05RZW+IEugQnrIh+ixVhWIa8xCPYWdGRmPwpiAuCEI
GanX6nlUec6ADMvl/zi6ru24cSX4RTyHJBjAV4YJilawZPmFx17bYAAJgCCRvv7W3NddWZphaHRX
VVflpoyjdj90ilxVYEF30dDTv7BIQsqVHIAW4YLulb1irWRCKA6Ly1+ZrVR+Knqs/9QcqUm0ThNY
Y78ebp39eay4o9fV58nUwq1S5GfS9/hlUeT8nc3GPIJhxCReaKrEMzKR5V7zeNMPUz+QV2vHGP7q
x2J/FgWo/ia1UAKfkcbFZwjy9iK/S2jfE0iTMGIimh4y/lPQNCQI6ck1VGwjxdfkpXH8GhewU71H
r72SukSCyGsesQh+kTHbxYn7TcHs5FD9f0dR+vmSqX7/T/Tp+ulyRDVA7W4zAGPIGxYnz3zyb5iK
6cHHbkQpKgZl6syVG/bpS5aV9aq26k2zCI+r8ApYGq7xfHF4FrFwWRz8pWcSltYOI8Gdg2NweUZi
MCbJVaTrPz2B34Ac3OzwH0Dg7FxHh9LXsuQkrzc03uuJA44CXjPw5bhYXvZtBXl+1s0D7dMrtAli
vr0U5j/AxOSoLfC61wrRGrQ122KvLKf2+2YiqG59NvdfhcOj0q5Ict2uhrnhL8Zt/5VnqlCtWYjF
SelzB0t/3Om4lbSKlobTo3rdC2PXLmXDzK7REKyDJWYEH6N0lYp1hNo4aUl+xKGGHiOLLzMByd3t
29yrWgisRTfWw3q725I1QhJniAPSg3vJaKtjscb1tg4T1PGxOKanYTjg9a7Hw5vWz+tiLmM/uf6+
WoXd7sYY2/71UCIXsWG7M+YqaMSRDrVrIHrewbHiEnknVV0OceR+DiNz/B0TbvYnoXZAyIgcNvEI
BUMKKH0OYgsvGh/HdpR4AGLwnXfLQ6JI6c5IMWf0HhcfBvWFh/I8airFp/3ZU0fG+z5Epu8UjOLE
n4KYYvnBBr6iJnqvIoYc7ILC8+Fc5FtV/i5Gpulvlvg9HQG7ms3DzRP2uOVnOuew1qxtHo7oTWX5
VP31aBdlS2e/btE5HnqXRHXuexCgtUtSjS2rSNJZeuzZbtbHjYjnYj7DQl8Pv2CRHPN6J4GGP1Fi
jMoRbFJIdelZDp/u+55WqFlNMlZ7/L67I3EfkCX2sA5LRGKf4Js47n/mIx3SzyibNL+PcKqQBl6M
rP+3ESTKHydJbwqeM+YjP71AOZvaR+cGnynMBRWE1rVekkhM7QbEUfwdq5CuK/zQd3G8wel8FPez
s6oEtUcD8ru3ZWc/4NqWxxKPT3ywp8kqmSHcjznxwIDYQ2BzLLkm7zSF3y2A+OwwEJFaIqfXiBd6
Zp1IZzLhvFJ7TyV8GSA/fcN1i0kLOVKqnyn4SxbVQcPdEnY1IWOZbzBe5sJ8coLFp26KV+pl4wBI
u7H2jNr+shfzPjztS2Xk32UMN5dIS/DoP2XK+vyU4N2AECeG/y0cb2IgNtNfUCaaba0hiOS+Dpig
WZv2xfJkUrfvlw3xegJUfWbkPRVwmGV1tcCvhzSFkqJ/hhWghMVgUgaf0XqVtoKVzzRkB3i6TPD9
MQteVo8DL0tW++XQPYQ/xMMwqkZaaVW8L3rETYE2LbLzXO+uOuTZzdXkLvNyZOlF0Fxn11m4HBvi
saimkywgj6szfmtmRUT42oTlOGKGoIGKDX9oGQx7ktA4pnXIFzjQMWV8VsfHAdcoHQ3gF1Pi/bO+
2XC0oedoTCUnAuFQqZVIsYBD7XI6nCBZoywcrxRCTPexahEnuIAfn8ckxob1inyPFclOt1My9EOL
6DGYyefJwZ+hAIdJcziS6WPYofxuhNnz6EygaHyu1oKROhVRdbTGpPtnHJLd1By7gMjqiJm9gqOD
nfS6lQ6c1YjkmXacC/LsudM/wObb0BxZlGw1ZqHe3a2yKnyLlZYDOo9RpWMHzwtYGxXlzqE/61P8
fGw5+73ksFhpZGXYevF54A+IGl2mljgp7vcoiYfHHjsAvgumH54N6h4uHCS13/ObtG6oQzoXFAcW
+L9mXxUHG1Hi3zbLdKA5KKcSKjMzAFNtpg2GfDAAQgxFvcZaxz/lrBfQcXu1yRqtIlV11ZeSnJCk
Z6ozhQFGXlu9StqWu0Bl3qSCD7VKDo3ggfjw+7tcdqvO47gE+xutY5rVYPj49HeI7ATFCKIS7LnX
WAdzT8wOZD4FFmyIalutVv2gK9/j8hQQn53C663Pt07pwvJOJayKfidmi7/khv39FKb3yl9ju1la
F9Bf470ap7HsYiTVR7XHOs8C3oem+/2q8+kS9/m43hnkttE6gTva8ZLENo7Rf+detizu19AVmOi2
e787787OqXRHY1seCx71ac9a5OQhQDdZKoCzxeIClmgSY2GWnNNwRb7TENpKrHnSmXFDX1Zjmt7Y
E4pxMj+lthjml3Ffk/XZC/gDdRMRm8D+FHVvMOzr+QVKvfI6Kj7IRvajDOdsBMj2UOE+njMecjwb
GbreDmaibn4RhSekG6Sid3qKwt9SQubo1K0vXfm4Ps35sn1yRHPpulQxWhTlQDhAqGuXoqZkhBi1
DIT/xluz/86xgxHXqQqyeJBhl0cn4qX4V9CD6Y4UVi13ZBblP2MyPbQMxfNBbLB4a1kxQ7a9oMFd
miQXfGydqpY3izLxmmm1Y8ER0kGc08u49k/IKyBbrY8ZTi/wAE6HFu4m6auT4yRqtMfiW1hwul31
kOKklesU+jucwxucDIcVXey+sZv7WOnxIWg+KPdYIWDscZY3E6lti8xco6Qq0QyRWhF+MS76J5XL
/IJaTgNI7nX5cPMMUA9vwvDWyxy/9Ciwktk4KHrRmZnIb52dRliEGYaYwa7YPf68hmPyBSsHtqxB
LWPXbp6rdW03HWEcgzdb1WiVc6xCuz5+GcYpn9BWJcis26kW98yZePkEPKd/9b0SUB2aRG53eCfL
c3RAevRVDJwN4LuXaaqRHdJ/GDMZVUNkF3RbMb7FNRq88edeqP0UqWqVdWqgeH8PBV3Cg85kNDZA
gff9jrtD/jakCvjAWBqE6JUM1F72DFVgmUR1nFS5GX5XjGW4zhvu1qvo6fCQGFTGzm9pSO7wavbr
FWiHWOpMIVPkwR5B6TPNQCGcZrUi6iGqxkKhcdgN6fYSSfc/dGrn9Udi42KtYcW2Th92iYqqiYLI
pnqeVgWLkpVUPSROav/FIg59ByafacyaxR6ybFyF/g74dYoGF2YSaTiZiVt6N2xknptFDvH2A6aa
ntasHPsfKWorPDc4M9+zaR++4jnYTxoy9aF8uT75RYZfoLcmfqUoHa4eDZ7kNl1ys5x7Mazfy2Hv
AYGOuHgr/H72X9FREluTDRJvWyj6oYaiMhe26+o37fegzznrTfZabVOWd8qn2X99lLiiraY1p1eU
cZTUfESnuoWZJw95KcTDUKCpqnFQUKhclYxfzYKB/QL7m4Q8DXbb9cUi/hxFpuzF+sh1OOaLzeSU
fF/CIbdvc4J+90Ga0Z2nxU0SggET3eFOuv+yoIw8Z5Gw67cFjSl5yI7s+DdAmrm1G8dKcJ3RmxfZ
TIUWzSEmZODtOYQvj8PIsXSewC4xee5TGs1wmMvpnzh21TtHrtx+BZgxprWd+Bo/HgiOutpxpn2b
Rxk1Z6NJj1Zsz/l5Iatll1HE47fILNbdF2u624umSX8aAMnsD6ud8mthEpE3zKYhvl9wdRA3fnPb
g/V9sl5BvhbTla2EvBOmOJoLss9Q1G+UfCZxQKDaLgDc1tEOJPG29cOBEWiSzvjrEKLW2MrGUCEQ
aPrjsL2aEEyDZ3SScZ92Kk3kK3SjZG1wZkb3alPb1NqSIDQhU/jDNew8tr/pEvXo2vp9zKCH5uOB
1nbPvnLn5uWabhJeRX2xkTuseExlYzD7km9OH/S0pSXtz3lYUl5vW5j2ziBk0dZmwcPUooKiuKH/
c/8l2TCurVAmimvK6PhXTJtn3VEU7m608HFzNU8YAXaMyFb3wEUvtjo7dkBFZBxzHChiWsUp9pBU
nDHk7XCepFEYrKiTFYlDiN+h4inNo9ldkJsCJC2G3TuKCdaytlu2Mr9Pw5Tf+2kp4zoGVp28TEKr
cALoleYnA2r9k7gq9Y2aYNt5ioEUsLt0WvfQQnsLI5I+Hae/aw9L/BqGgVFyxmudJmeDHmW5uAxO
sNeMBT/eT97dEmuwj5XVfIdZMmbAaKANxT1SF0WG8nx4ggVKVJ0EqxVwTspPrD8G1UDFn4RHmGua
vVsrkR4fe4Q+sQv4OB16VuyvM2goRGMkmQfgbxh08I5WLIeZWQzsRONPq3qMyvKNJf1a1uPAlqFm
4gDSQgemsG40r33UpLDBfx4jZNjXM9a1t+ds8OVljvm0tcCtkm8o4vwHRA5DVqcuW38PUbbc0SOF
CDdaxni+Sos+EWaNuS3aaQ7Z64SdqZ/4tLc0iRn59OcJGMUXLEDI+4K3z5x5qhTv4IuTf66VH1VN
iN0e9wyH0z+7x9l3GFwnuoMSf3o6mKEBE0kB7AcQmv+JRZ8MiaHGpUNjpzQeH6INF6sejLBXKYgW
sMZMk5djmuPoMmyIYHvIwQYcLRyei/sV2ydzK9axkifo2cgrXaKtgu44nba6KKJ+w9D3/3sbbBX9
AUon5VugidTPZYZky04dGbNdlmnK22NL9FuOIvE3GHSqDUzFlvxKuDbf4w0u552E8r3qKI6bBNWf
mgeH3UQ8+XhPzrOrePRdrPPxO6SlFe3OB6JOSWb5bV0rC8+7kppfDTYd9xrnJ/lYkjywli7H0F+I
z/qXkAqH1ymO0CPbKFatMANMlOASii2dQQ/YKiC7Y64+wq4IbivDbTv6UD5D0QzsEI/PntZcQcjS
esgrL9bArKZOJeTynVvjeGuzGUsr6MaOFe4Ns/C/DAS3spl6bud6LMUI2HDZh1cY0/czTLjQQF/g
QAwcZ871/LJLLLWdgNZu71s+Q1oGMeK+NdhjAr85Dhv9g9nGXcsI82MNLEGelzEF9lDtXBy/9ypV
+iR0TOT9mrMt+hWQGfiv2sa9bzQfsod+4/IPBTA8d5O32ffj6MdrSHvGO7QM+VjndkDOLAWE+I/M
AM+64dhgfr0pbeFOsfZg42vc/fl43UTqwmnHApNpAyrFNUMzzTtsFmbvVS8cCLsh0h8VWd2rK3D0
cA+cqFFsS96FH0x2tzjJX5y3ffxaoCk4TlFsQW567ApsZzCe+pljO4HXKK3rcxQwPHaZ2tYrBQmY
Ni6gh3zM3RLOFiaAmBNCwpcuHab9M4X2WV9hz8qfJNf9Wpcs3805iTS/UCfS8W65CUgw5OSLANjF
BVonnBHYjO7t8scDTPeAnLclbcxO0M7b3mLdainC3rc+pe6TIqyV1zMtybeoGAfMg47GjwoxlHtX
ppX7hd6UT028Y3RrS/T4vIGlkfshqz7/BmfDaTmzucy+bzQDWGeKYgrIfvAVYGBBp1+HGW+3Og15
V0Ru/brRHkMjwzpl2BY8wsuaLRjh4GEB690Q94OpdWDqG1ZckVq62PLAiyCX8kRt1tsnU6iKQUoR
9i5MR6GfDhqhY2JUzY9oa/zY6nFMTevKwiZ1Bej8XTCEmX3Mal5wmRCLpN9iDGBfMH6loZEE6ctP
0o/HQwZDmBxvA5bLJ5Q8mZF6Rl7GPy5As5293+QTNsaKADYAsRrPZCzwwAFslvWUTrdmmlklzmzV
ukMrB7ldShYE36Zw7n7boShb73M29heNE+VNhDV9EOktviylh4BCeKn68BJVQ4qVHMQ61Q54JoyH
4kimj+yI8t8AB3N5xRyfPwYlCnaxQWHNEttf5Cdk8vPvHhULKDZ23B58wkdRo+HSH5yMPAKHE9nH
wooIrz6COeA07FVGmmyho25pz+IJmxUL3k+8qpXtygjfBcCrKx88ZWXWJTAbh7gZucnPSZ4Dn/DV
wRV0CprGNRCnLKrTgYZ3ueXoLJT30BH0EQEfoyPbw9w+C0nDEilZDdQDLw8mLWCg6Dlh+lsSxLGg
fQCRcc0nL2NgqCGdLgCpzRvO6ChpZw+5alcMwYwPRaJx7jj0beoJCKWfHoyoMP7AdziV1yVhA2nz
KfXP/RSWn5MqsSpjcsSoEoooxKdMT7hs8KYbo2aWOw+PbiHLp8nRgX3wpdh/cTPm+SsnRCNUcM+P
5IEiEfbOu2w0nUVSDN6onowZsNS1+MPniiU1SDMxPA4yto+71uBR9FYdP1I2lhMQSJjpIQU+lPWG
BZN7WQCubZdlcE+in8zxtpl9pB0MJLa1zgiTYG4QR3PH3Dzw75Wv0uN2Wwv49VsrvkipluFqMAlH
HYGD/7tyzuCJRbxP9ZtsAOOQrxSzD2s5/cQyKj70uMA3sIanoOvbQ7hDtIUjvbyoxZXuntN5ffF4
QP0dkbL/TpFzl72vYilVM4CCdl+FnLY7uA5CABNiskTNsqUO+JzZKmRLoubv6JfwVVBROKz4sTkS
VZceMHF0WXVEokc+QoPweIMSfxUTKRwsIgq0JUbqNLR+jTfbWpMb30XRRH6SY9dRnUTVquveGTWe
lAWb1oaMbB+AdKross9++52soDOeJFm2P8UeT887NwSbe5C2ps2eeix2zomzsinHSr2AiMemVsmG
6urhHJa+z/kIMikhsNRqYW9RVp8OLNp8AaLszAMdC/3GF7Bmv3V2HFMjk12g0BeLbzmmAI/5DwN4
bYIr8vu0wvt0YQaR3w9jkLkE7IjFwquHQzd/18OwjTWaGDWA4AmAUzUGvKqZB0NGXMXSA8wu5ieb
22x9qewu/iE9PEMqFgReqKYLi7bLDp5QXpBWii+Ec1/j0kBGll8gPyl9I7Z8vPioz0Rbwd3qRiH1
/T0onxzzwLhWj7DQKUbozaoJVgiVUv9IhomjJatG6msRjiLctlDECxZx3LOa+OYaCcPDHieoROpF
AYoK6DeK6tEyKtLLTfkF/39ZHuM3UK7wKwNp3v8XY2KHScdSRmB392ILDS2S7WlEVOdWD8kYfoH+
BUWI4NC8r+FGik4FelL0rDcDyntRGEEuWs7TZ0ErVI5lCuw/vYh+6TBz44cthL0wwsVuXqjlAfT8
NC20/xOKZfubjQrNtp2TEX36mr9kcHtUTwqmKcdJSxJ1aCej4aRGte4vubHykqC/C0AfeS7qYcDE
dAL2nsszvkuZAvpa/BsxUEq/Kszf6mycjT4qvnuYDRlVJWd4eSt5neERr+s5Htw3CtZl6vY0CCit
x95beJUEjCxAk/YYAWcJ6mDQOvE/iHcKZGK1OgynlGMZwCFa3DWhdPHrMbjy16GGZGrC/5+PFUsg
vHUQVoMDDzaZ4U+eVj/iLQwJmAzN/1uTHnbQIhJY7RyWuDgbqqexxa+c3piKVPJWrQgaqW2quT5V
myIaZkKlB8JzENAIM3LYihPosmwCzB9jMcJCphXqXPRyvQP9BFdEZIm57UTlmMXtzATzjz1sN58D
8ZDioDjF/1Zd8gcOsfdx5vGE9Li5cEU3oaTcoMhFcWhW8JoPFZatGrnZdII3GQGEJY+dPsw5ldGV
yERMHSKBVvmI0ZMdNeZ9DPJkKeYWbJ6Td9VMQT+nGE3BVdPUiM7gEACAzCIAc/CV+7URMoP1pesu
u2FNFSaVI5VLvRrpvuC6oHHuOcLPkH2ygPK6ZOOlGtmk7zLwm7gOye2B5dKxtmBova451LdjQ0oL
fEyLHo5FwFHgQgBPsTWDt1paCHhiDJWrZzFUyFPDAQUlCQl46aMVmz8dV4d8UvMIPhLakoHWGEzk
F/rnydcY1HlRJyVasnaFHvV1HZF1ez/ZElNQpHPkOcCCm5ywhLNsbVhLOz3kuZJLV7GeAkDJHbuv
qmj2DxFCIB+EttiI2vYUFF7mBmzwa6YOccExFX8X6RL/zVOPiIrhplAFkiMWJIHzZMbzFvVubv7v
r9VpRvSpN/O6frmVo4k3cx4/6Z0t0L+7Feu2WbolwFcjr7eaYm/b1yXiZK5wCgGzkNmcZzU0m8Pb
PGY8Oe1HDy4L7c1xDyrbDmedZKDtQsLw00xDh3N1EPFGENdnu6wDHKA3MJzevDKQUbrhCzvwH3oD
Lp4EWCH6pZzGE3pmC2/cGFl3NeYse638nJcNaLZZ3Tw7wquZIepvGTaC6IUP2MC4jvCE+lDgJ+9s
2L1oBLh6hpbpsPzk5RpFNccwcQu1SOT3BbjKxxp8gIWavUkUDC343vajhgURtsgndReBoH5TaJuy
75gGtfyWEafKv8DdB8gEyhHkzQJAyLXcDgkwHmgR0fUyK37Px6Yl9mw1dtawz9Jf+2WCc5z2czZe
SeK0b6HjRK0Ga977f0UU8IMGQ9AblBoc/TrRgdQQ/8QYjVRVnUY65CXq6eLTC+dyfpuYGn+yAzwy
vFoEg2AhqUzAZuc6/QWnkYBgCODiRpRzR/XJB7mnLbACCCHQj0O2CK6qgK9ntVf3q98QjFciBAQK
qSWHpsgIKX9jUkArEGjJ/xPgzUztRqBQXbIkJtz7eSadR767waJLqtocond5xaxx6I4zbBa0yCIs
7tLspj4wA2p5A/mFxwmXDw5MuczXuOEiC9uz8DCHADaGnLlaSJQ2xaE5uJhDoF7TrVi/Qc2jspc4
xX36WcjAw+VALae1js1QvE1UpiU2zSZQ2A5uLcMTeA/UOjDLAOFSnaUVVn1htFYzwFx4Wwu+AmZZ
EgvkjZMPMEc4+pd9YttHYVH2P3k2coygtzMf5zvxzVHt+h1S/37ubpZYQ4vLLD+VPcrjcVzjdLoC
ZQHrv/z/q4SY8gw3GL3OCxsJxAZOhunTSz+oel4cdu4qySZ47o7jRLCEHeTVObQ8N6n1TJtU9bB2
0TBe+ZEBysCTBXHI0jjEfqynZMlwVJX4n7+UzXMLVJ3G74Vw45/YDxOrITqJfwtdFsN9vynkzIG8
K/ZT4qV8t5tf/lLJt9DB1WmyD/JYjgq5ZlTBJ5QMsOUNB5yB75JEs39LpOnQwDsaRo5YZoxfMQNB
f74D72a49hiyTEqhxJryZMf5rVHSmxVBJ7aDJRz774A06n2Hkt7iC0xJ0dJMAYbcsixK261amf0p
Sy3eEFVfQaQUNOMn5FOn0BUMY9EuAvb0cBFRCqZEcbJBPxBUtSM8LwvD+KB5mbp6muG11RKmAd4r
QJMPAUIAKIu8y/+p0sDmF9br6jty3DaYk2zUvy2FTJIaZw8Bcz3DTvEhSJTEtgx7gZBSwMP9o9o0
IH6tXFR2Eo6W9udh1jhrzLQd8SPo90R12Qrrti6Nev5M9Zo6IFUcp1ivj2BeChsVRbtt3qq7yUVo
GbZ5yx6Lnhy+g9XVPrTBTVXcobzJuB5ojiwaBbqmE1Ruod0HSNxu+Kx/WKlOipPxJsmwCqWk79Zo
KgrwfJ5/RAbyQEAEB675bKEAfOnHskLBPmRx36NPeOtJBsEXqSBbNcBpsHDSq8Keqmorn9GGiC8Q
XmR7onqeLnucOnsRCr8a5hh8fkoyYeBhpqR8jta5/FcEji4BhCtdT+Dhs+cNre8XyAKR19iPgcAG
RuAwClXSlbTOBwggrn0GhClisLT+O5Mh+HqCOgTsqJVubtFlQvqiAygQuehs7JRaTQzHWLh55TGb
KAiPGCNTDd0NetBYQvrdIegW5zWSdHZ0ohxkTbfmC4MCDHT+q8KyUd7slug/vUcZu592yDPaPuGJ
aeVtksQoOx1orHs2Ph/aLdv7OEPv9xAhge/9JioNNc18uBRAlfUXxln9G1TtQp523rulhWqmz7sI
netDEOBRm8RG4WHUzmU19BBVXg/A948HGENtb0OeI0sMTzJKkN9zlD9E8sonEQpElUJ/4XltrF9+
FsuRz3c4z/Lftj/GJw8DnfdKqwJu4z6H2h1yifk7/P1N32QxEFcomWL6DRh/tj8OBQ6eWm5DBa++
ozB/wpgBkodDDwsXng7zo4+nESopcPkANjYNOQRVnN6hSSdDOyRgQFpfsOXdGgRin6CI3uLnaTCo
PJgltz+rd9PzsvURHskV1b7Zez6fkh2JLCAQgcR++nXZdW0iZDlDD9/7J2GD3f7LRXDPR0oMPaO5
75Nu73dTQcMYVT+DnHMMhPD7B6oEVVHyX0mgFexmQ8T5lpWB/bSFDGj9bFUNDUqR1fcTYW4HewCb
u8YUI3mWUX78wrFrPTJjiHBduifik01hhv5Iw9/zslaxY3dyPjQYT7VUT4k8iqzxPQW1DCMwnl5Y
ta/fMXsvoKTdyJ5RBFTZDtD4/pa+nL6IYQDjb+DYZ7ao4X3qBSkbBswI3xnePXgY55meeoqcia4M
MfvO40HALXKH5AjqId4ziOQECipzWr2C+qjq3iI4GEpSTQA+aaha0T7Q4Qc/Rq67mVbyvR97FAUo
BvJvEMdCyJXg+70sOq9ylAo2LfWxqUw/HkvEvgCwInQ3HkcBY9FKoswWbNZ3JAvON06McHWEYZ77
C1QPi5uw7A+8OSYQ3B0s0WAem6ii2m6zSBm/zgcXKeRqLhlgnB4tT6GayY8D+xXpnaGJvcPQluJM
w6lizmkWSHiZAX79mqh3USOPElMFxkxWnMbDlB8BjtHTkxtDyjDB8vUr91F5dK7AJUGNHQOmklGL
uCt9uQP4Gfh0XKajElihZYRdgUVP62lNium+IFAegxPnOFK590D5Q+Dpr8hlVXRmnDN8nUqljxNA
5ghPqd1kGwZK8Hd8mv7wmvDiDF2/vaQYAm7j/qa+URulQ6fzHE8mhQjrCy5xgEUtIyuk43x4HbeS
sUYdR/7fUpRQHC2I5vueLGvyNs6RiaCSK2DuYytEyzaqROtxipY9/yrNzv8bx8R8wCMD2+eFwOVF
nxYFIFhTZeojL8M/A6nJcU4LFWFqWw/ywKEZ/DFCxadOFjROCXXHjXYGKXdglxHZ2RICb3Rt45pJ
30CcxdAWr5Lf731p12bT6fQ960niGws3megclhvlj+wf87JAGwXupC/5BxQ8mYAaIcGFSsciB2WM
OeLbmO8MUa5jZX+ZeEK1gYMTfehjKCxP1ltqa2C17Kufjxgq2ihP4DZF+OLraALzjuYRtlKSjXLq
gJEuPxYIGSHN2hOOvKHsfxydV3ejvBaGfxFr0cst7nYSp7cb1uTLDCCBBKLz68/jc3vKJLFB2vut
msSZ7parcwQg7Tjlnc4FNRT5U8Zjjbi8tAAqOqNiJC1+qMi4Hjz3WAyOrY6tE8zXEEpDbHrEPlFK
dsosUoJmjLnFiURjmgcLpIvtA7w+RjKznpFLIcrIu168jSMcnUpHttYzSQlSoa+aSkTPGLpZmRgV
IY6sxj8QZe0v295EScs/mCOnQ/+g11QjIu7TwmTNHvDfQBgmS+GzS4z5+J2QQfWf8LPoL3qg6OKZ
ACDZmZjr0emUYbKNk6Hod7k3u+4h4jN4jZLS9XeI4IbTQFpO/0DTlvxvaq3CfkCMEYznTs/VcC2c
Jn6C79Rq04zGfRQTGWTnUTv1t0L0jeTKt+mOq61peKDAMJxSOXjlHSKTvqUAvrbeYQgLdMcI1Tdu
E3JTuFNdPenGin4mknOT/xAbev1eoDr34TMncY9gHvCxGfzkV48xsJKHsmxnsJRS/eFKXW7isfet
o1xGsaJfXVZ1Dvpsng9159T11qAu9O8gQ7LHIYb/389GNcDwXp7Z+7kTkPtW20pqC7wSOIit9cVG
/1rtWSzCvVkKe97fukhwiKxNPKJYGyAWJaSb2s0xUpDnsR3mr7zT43UI47zZD9nQQhCEps1wEtqw
6TLwfZCA0fIMAYJucMknpH+p3SWasP+K0+d9Ur40P8S6c88tdSus7YqsTd578aLa56Aupzm1G4YF
hPujdNJBzsM2bFlybwU4pZOGPYw26d/oLvbYayOYmCaoHvL41u6JKM7e05bi4oMY+uWSq5GjnkQI
pGFG1/lviTE6ZOgGnrnwXHg7NSnOQgjYxkV33HKFE/5eLaRuB+3P5MZ4jjI9GX8TYlgH9InHoeDW
aGX75vQusA6LKuzidPMaICVv+/pAZZ2Wx4zG6+ec7l15Z/xyUMzUYrqgcWneF0LUL0uVew6AVcmx
ZrdYIqGklml2tr43xc7OapLIv4+HyVaH3hkmdWx0aS9b1TMJgzQBBKcOrUhc2Ljnjm2AjBuDsScR
ZmlH/rAU+ZiLjDN1O6dE+4IUv6BnFaVlcQkqC06oiArBkxB7832tyHHbIURTO7sMtWbdjRt+lWo2
X363oPdpxlqfEreBVeaJgA+f+Da6p67JEWKaym/uk4bbIs2tpQhThKMmu8ajUyIYyhY/eSwSam52
cqCX4D4a2YU2lHck3qmv8loxboTVuC3mkG1UIl66g27W+sAGOzwFg48+LfcxXKdOFrvmxLHV9axq
Wv+NI4AtRPd9z0G+JrHaBKiZsn1AoRG6k8rWzmkAnaD1IeYkGWkCezVlJX+jCJ5sR1kaL2/UdsOn
BczucRqy8KWoMPNlr5Ga0UjXCLKspDNWb25ZTMW+lp7tkLPI5bqziiaAmG7HiZtG5bTDh6KJ31eU
EwzkSViAfogZaf+EboB9QiPMLZHnApllA/x/Edtyu4xZHWymYBmvpDw08w53emk26zosEARjr6p7
BXnUpGXiCr2VK7Ww6crnPvNey2XeQr6ixeit0DqMnGrjvqMop9gXq3/TGMxT9uDPYwM6bTVFlrb2
NH4QcW2eJm161kaKTstNg/Q+gLLEKJMGtSznjSeHej1NPM2AufWSfQb8yEfPi/qXuqMraqf4IGAM
oxGhsaki05w9kJJ7kKyBTFH/lrDgcnVczbRKsY+LJiLGfylnLDioH80mn21bbG8+fmhTTs2fCNOA
twubfpIEObuCdXyY6cuJNaWzaelrxLOJz6GAyLDNWLFHRFEtGpyBuJlavFhjGZnTkAX2nXKHGGjN
wcnYoXsEOwi0F17sCBMW3oZJPNPZ3sGwRaq7zHKMeKlBqX5kZutwDwDNf5dJLtUN4ET/0jN3ZKnX
J+UVQCGId+UcePIaBc3wMinPnj+EV+Tuqad6MvlRYzifqs4zFmR9Vti/C0yZeVCGSKwt6nefyHtH
Vv0hc2d5cBHri78O/VThP7uxZ50iDCAgVbidQ2N43NqPVCIA1DVrF7ysxqvr95A12QDHlub2qK+3
R6ZZaqB3y8QHfktvOeKEGM6VV+fhMfQqF5FttNY7B0Rs3uHSrSu4J/IZTzk2p5m/x8C2Z4B2n3mu
OFsslPX/VO7bv2QOIj4inze8ZniYgNqXHAejAGpKDsMErL0ZyKDpoWmrARm5LfwP0DPH7Bri1Gdo
2DH4TfoGOwmySdTTDoLor75p7O/MmCS8N9W4Dh8TF90n18iabP2Q2LoNao68gdSpwx+cMcC0ZgpM
+TCyseY74bTVsqHy24r5WuR09BvoIhRRhQy3qm3BPVTX2C+mgOM88MughGRhaT4qJMHdFjTX7XYu
bUxixyJQ/e2wK4p/VpipX6lQcBxEF3n9VlMY/ByUsG3CrOz/HrBJ0EM1F8u7zWNNYXBJhfMmSdb1
KpD5Lmfe7rZ5L+cIEVc6jXr8BiZp+4MPQT6zoPo9VYQYe/q3ashd8dw3AZn6QxCirffXpP6T1b5z
55kJiEhGDK7bOiYZPssn0GRnsZ3lggSxWjdirYbnPlIYPbg7p7PyR0U4v1UjkYQx5F01ic+J7A0V
Z48Z+vCxCKsZKbuVx/edp/v49sD0MD12uAq5yT2TFJ+1WHKRMkLSxgB745AvVPJtkAWVX0okhebU
j1GLlr0LWQiyWDGHUpZlGJObepm2lo9DJY0HxyxMLB6zBb+E+zjDLvWHsbTnV14uMx6F6IV9yLn4
jjBlCKn6tnfviTl1lp8R+iDb8SEjFPVJp0brNAzNXSIJNtk6EfvQacZq6KP4odY2nfXsohYTzrr+
6X1KCK8uFVfZYYSl8++auY73lRhdZ+8Slfo74Va/B2pCjD2DAO0CcWN6+HhtSONo+v9RLMYCrFkP
/3o7Xt+kQcqaOmYoX3zyrqatXXXmai3+og8qrID/lDXVpPEGORidt/Ki0+KNXmBLF72eN9LxA/Wj
oq4Fg3Ta7B8gi8Rc4raj3LcdjpGNLHnImHBk/llUNiQaM+uUbGq1greICNx5k2sEK+dpASca6g6U
dnaEDc3QgMuzF4q6Ogq4LO/RWNN6xWSBu2zqw+VSsaNzJdt9wa3d2UWfrrismdb8GjNlCZoYPswj
Jg/cdhwIcevazwgj5mrrcDtH92NjVHtaaLDEWubzSO7Yr+YrM6mQqSjBjVmscSOC/ZJzjIYr8YYt
+lvb35LcFrlb2efjaywYmc+OLFiUvMnKLg335cn2wuGj6TI4OY/WEXz8okaA1secFPvMcu2PyTCi
pbVoh5cAV94jTnjwEzVm1ZfVj9mrDYQMDrf0Um/a1uS/YHtsU7InhuTNZib4z/ZAV4HumOShXKvl
sV2XkYdeYo45xLayw63kbnoCdgmAtwfsu4c4zoK3xRPKekuElzEO11H8oXWzfmrmRlQWa8nUNQYz
oR22ImDZGm2khcapu4eKB7XaRTkWSPayKSzv8rxb4Iz4nQAlKCw9g5IE9t4fYnt4q4I6yk921ee3
76cusIwUs8cAy2QHKRJ4lDi3UfkCGJmVR1Ilii/sMfYMDqcM/GGAZWnPGaHUVdV28EB3Tol+lKjC
11oq65OvRi0bZHL1m75xuhvt5dHfkZrkf9rYjPeD13jBtl9jU/0OqhfB7QR1Jw1p3NhvxqWE74y2
eVUv8O9BzsnTx2A3gniqX8ObCVOXhS3jrygcBjVpuxviyEYEWYtFY/wYS3nJotGbn5HeeufBkNZI
cBzKgqNSjdUe3Q4gnuk1Hvw9KEKJYnxCMQSVKhIYaeP/9LZXcc+QlkWkWzH1jwQg4fIU2NJfu9K2
//O6fDl3uSMBNSu4cySC6/yI9bd5Qq6Wa2AN8mWe/MJv30rtWu9DXRlvMzB3XJ3OtrJj01nWPRrP
rH9zFb67LUGl45Hee0Bsqx7FM1Oi1/L15aObYvC2L3GrI2S5CU9Q6oI+ERkQzPYxqodIH7wyX9qD
v7TjvMvFgDw0bvpAPCb0lJZfnk5McgUYmMd7Yxgut80cHhKLNI9+cL/9Vbgv0Dp2x8zdLcGhyGy3
PHYYG/SN7HL/UaqRgaE2on8CHpPFEVFjeZXLOhaPgA9xkZZrOP0l35/jqcCtPlspMX3lsPdLJ9Lg
dKpcN10WcUMrhTts0/ilHx2WGaDpGNRB1OyqxfMPdU9Z+r7I6dP4comOLAjJEgbOWaAdA98CCtgO
S4zLG4UDK+J2mXQhT1UztH85uvPX1eutcedUAqqq8Tp8MoJ25n8WU/gF2fwyXXTE1rvxy4mQt8FZ
vd3kNoHctnUs4v1KBCRuihnEvpJ8rjSmcAMHwVKP0Ly1g9HVyRzvhFO9/EBDEktMljFcIQNQ1r5a
i6V+8GxA/zQAowQDLEPjYRQx+DxLrfWlyluHlKaeQsPD1OHVfiete+qhwsCw4e51GTLEBz6DcrUg
D6p92lMQ3PX/5aDnMyu7kujLMS0Dj7sW4kQ8BkhyW8flVzFzXO4pJmgClNdjkoOV2fi0GEeHT4jF
6tvjEnB4wFioESGLfB+0xOLeFALRKzRE8TBjyilSVbW+PsRBg/h2DFcP6jtu/DuHyfyfq6LF2a8x
/ELaEhTzX8d6X5wg5+RftwxQJebjOP5wiDQzGnvG0D02Of2ndMooxufCoZPicXNNuqwYYrcVeyFO
nkBlEMt+En1jk63JBSnr2IFJqvVPFOGZNuCt0UYw8F2yvI+pRDO++Y9RAA2ZnvwgIeVCaXXyUEo8
K0rqeSmreQ7AKaX+Nw52/OUPWB4IRoLUdfOZ9z6xfG7Gpuua+GAWG0lrHqr5B1pbtEfEc+ED/vNy
ua490pMjyzwEI6Hz64CLsrd/8Z0BjuFTyM+1jZcEIaRTVZu58GZnh4EVU2bUh/HFAX2r9tWaYDUk
gQCNn+/E7t9mdaKPwTTDAzwtELmK1fjW8x7XvOVhfcEMg9hNDbikRO3BWdiLLK9T5/n2fulyn6Mk
NyjtC8TdZyvgxtnSFmauJIQ3P3Hp+P+WppWXdcEPAF3maxg9TI//KHbzXj32UthSao+sfRn1lG/J
EZTR9dRab8eB/G/0ijniG35BdlskE+sjb7X5D8Uj8f+dgok6SqcJjwwABCkobeFGsjqFDpG0SLEt
Ws8NvhLWqGEr8kC5G18lxXL0+tUdT1Ml1VkFdllscktF/hHuW9ebnKhB4iO0vXafAW0Yzgk5Obw7
6QY14iUEcx1SEB78dIrUfMeWVyZnhxWpux+RID/p2a9Dkgjqkvs8ZrbdxTaRfKkQ43LvTTcIxhFT
Em2nzvf5R6xIye9yxcdyABjnMY+lY5lnMol8vfEzkVwKy7oBblkorgF9in9tRCQ2//cyuthFnH+z
CSRrGk1ZFZ6IalPVpalAs5+dsrXKk1pNuW4zFP0IXJVygIiwuURCNPLRyEk4KTCN/q6TBNrJVwoW
cXJoINz1uTMWW4nb/AETKHZF1kofs3Y4zXd4LOHeIwYPN23cekCSOkQEU3ay9uet68wy4NKkrHTT
dMN452Zd+evGva+/omJ2/szwQkps7brN1A7vUfEQA29Vh0kvCao+ChCSTc9BfUWM4bn/8T7V2aUu
tPvAOVlwOOtg6u80BwKGxoq/z7mrgNa8sySISpwCOMHrVPTjnwg10q/NLvnck63o7+ZVdJ9xV+bj
rvB7NT0rBN/bAtstrv2W1kUVD1FypiwzP9q6nmA9c1PsSpes4G2Eojrfe5kf1ycwV9XSup1w+vL7
m5lxa5JvQ9LZ/bWSpbhEPDsLvFUL1pCN1F4cBkBgAqMqWW0cFPV48giEf3emm/ARJXrypmJ8vGk4
Re13Phb+jYMWlI7pkBq8TQKLXKZ+IPM/WkHJoJ4A+6RPA7piy6Uyv2gR8n6VAjtmanGumVMmsvEz
YF59zJ1KMz347vQbOGZ6nQXlGwyZg7dPsGh9C1N29RbxmHW0VSf/xKZnIZee6lPYLJcMdaTL3raA
xB73mV8Wekt5s/2J4kn/sQLRXXgiWm7EQkTPdVPa2cWl+OBCrMnsnfKYNO49ylkskcQEDc+kITfr
FuMehpSGPJHswvaE5CaqIfzTBeKhS40bDh57kA6+IOWS4ujw2HMFyqh+B0bqxrsceV61DykaHYl7
tNU/BvfAo6ggcW1uKZfUedwOsX80bEDY6LpWYwlx59zdCHFTq+lSOPUd6XPjtJdJ78Hgqko/1bCQ
QEOOiJH1z1mw3ivBCM08M4TeSbVuoplaXJntlwCgYjdFjrsnsytmL4aDQByX1e1GYveltVP2Cy7P
xbVO08SAspt66KnUBh9BUUBhBUET46TZtkhKMpd+vAnCXZfbhiTpLkJOlWEDQ58prpTKwmV5YjZE
0UwjTWk1DZ17crlX7tqK3JeUyDnzPU1d9Zp1aqnP1aKWayez4YE5GLLS890F2WTnt3cZulEs1lbW
MYR71nB1cfq7+KqC8dIpnazvuP/Xh8jum4LV30U5zTBrANzWGCM5r8TzHBGEtLfClSxgPpU4IuKF
U+gsYm77Q9DX1bS3oBq5bBHSiR05BvWVzl9eWq4+/5ld2VfHrCHVhAyuVn2aKosuq8NxnzLY1u+t
J+r7kdhlvc2rrN+zhcUY2QB5Tgy6KJik1iTp014W7wPG8JAFV4fQ1lHUrr+N9lFNNGvQbvsyyx4I
NOnzO6DCoBAbU9sJf1Y7vlsyD84NJm8+VSi0w1wt/rjrEBEOqQYuBZgvI7f+dScKBi6DwPA2plbp
z/qjImLlv7r1UI9ZvTO7eNqJvJ9GP5hTpT0d7RnpGH4EIQIyJZuwhS6TC7pECHon39VjZl+0E96s
Qhj9BIJ6y0OGcFM9buSM7BwPnOuD0vYkDaammZdgG91gGIAZP8M/h099TVuUSP2DtaAVuTYyCn+a
vvHQ6DMgmN3qz4n9wQ3XxOeZ4r0V6pzDNy1mbbCHzaGFHiIQ6zmU8DEqtaaxt/ZNy0S47e2WE1yh
6dzYePvzTYJ8Efswd+NmLuPxAbw84cVqmev2RuJTvSWYz94FORXl4oADLZLDUpjfLBz6/A3laNHt
A56jbNPrlnShGHYLc78cDM5bDITF45C5zTMyohE/LLtgvCGrI/nPn4ZYniJdjL/1vBT3QzyGhPo0
dXC1vCBw/0hykFBHFyhV0gZ2Y9jehnaWgkJiPDTjEk4kBkw3F9mSh0+hTRUAl7rVAIS6Q9c91RL3
PD9MYRuLw7nsdnHZ+s/ZzQrLxG379Y4d1sed3CHNwMFUaPsJcQXSuNHO9cPNd3Saa6QeQCs1CEdt
CuxNbVK2Hau3isoDYxO+Bi9cXsKGfNTvJccBNo5JXD8u2i/UqcgKo/5OFqh/ioUCcl/DU3dH9LnR
PXr2HmasdfE2JMBqwEBZwptfIx18gv1nsDHuQO5PSCDPh4lwj6TeEiyvYOH+kxnM/FPCgn6F2dp4
D54UK2E2bMCAM42qmQKi6p+T58tfGw4nS/t16F4kv9ANFYH93coCdyK7WGl/djrKXC+loiXm1RT8
tSOUWVMnEKW9DhDtMydB3xJ3vBFEZsBIgGTsnJzyoALRbr/HOWSf8zV0Sn3gzDDFmaPk1giHiDnc
uegIuTVtb/1BUzSuWwqY4/gsJRDkxvfNfGlr7q+ddGXeEk7lau8lrNrCnGOVDX80zAdeKAJV3m+O
1pIohXJ+4ERk3opKLue9KWpgZ9OxrZO2gc5ih9qqqL8Lq+HMHWxhkpPoJuepWIhdPDq8N3maL3J8
sIZkGTYJ0QssGUHH5N+1Zhg37PVYR+EEJqybDuHDaP21+usURA6mdSKDfucpuqqI8s7xhfGXZMBf
bpjf9Yi+viIIDUiBsiB53O+jItnmZKWUGyHF/KhpDPiw6mXtXnuPJ4SnlDceVWhTD28s8GL4iEKk
6Vhg1/7NIqbnA6jn5t1vC/2Y5ZK/Bpp0uCOZo6VEh6qyJk1UH7yQS0gGwVSKlVuB5R49JMaDeJMI
O74mTm8wgM+ofUd4g1J3d37kxSg1nLx/9LIoNHuHjIoPyijDP3zcXnD0s9VmYe/wre5tI+fwiMRW
nB3aR/XG6wIH0AxwgGCoHrXvZqVmHgKctTe+T6qZdXjUMf/sEoZLfGn1Mt3pPG+781RmEQxaTEzM
BhApBhoBecACy38CRARHr/f4AHAJjXRPlRssIAMuLmmv05YJluiOYnF525Yxz/yt7AoEuoPJkQAA
pTKyNsQmoxUgL83ZzfiBDqgt2nBnYeVjKADls7cYLN06XZWPmdzTrv3UdhlObI5IvcP7WlibYUCj
sCm7dXXxEcXCHKcp5HwRlc7FfzW7VU/mDpWz6bhMzVexrIk+ou3zw9Tu2/y1DMf8bcQED3cZJH2w
y0tl/gBV8XnFhey+usq2YYcwlUQpPiJzBy0PK9CbhSAu15uL+IC3sP1PDsRUE+YRL1k6lArfR4ZT
dNkPepyeVjpms9RWKHbJPKnlC6kyq3Mgnh1DWhbyNZyrbHSninPNvsUbkz5XoUuygnOMO7g5l1VE
BIFimu8ObO3iZek43jc5GraefwAoeRdh5Z/2lSJ0JY1LwuC2XpFkL0NtC+fq6Do8oQYYyg05O/me
BGZZHRdV9OUF0R0XWoeS1T4nhNrqFOasx5+RkB+IKCk8wEYac+cQsOZsYjPq127yk1cHE7W/N7w4
N9O7tg5DU7b5gcfzdsoPluGUHhq5h9UdUA/NbvTRhTUyw262EDCNPu9kMrj+YWoH9BpV6dbxYdTd
EG4nLKX7G12LzwX76Q2h9IFCMTjazX7up/jZMhrRR+mrvtomaPW/FpK7om2FVvgZJTpsU4bjGCk6
1Y0mHRo3qAlEKdAwz8bg6bFgShJEptiyGL9KFrU5QEGIvWgml+0mJixapxVpTxzb78id+jbrlawB
BEhue534WQ/Oin9iR3iGlfNzq+64YJmyLkC0XriZcaFPSHNlcMowqA7bShUAppwcU5LiXvv/GdzG
5WMtXIDPFnYqdeAas8u0DMreD5VLJgL5OJ7/t4v8+CFuezNBx5Oeg2ZOdI2T4l6O7E2ZJcMTX95Y
QWYo/ZPQA/zZIOiJzpGXCfvoJPaSMDa7rrrz5mENedsC9xt7V/TODS+d3YDik223dJIfx1jOC+EA
bL+dnsA5apS9BuPib9J2q7upiZMZzmuWO/kBEDv524RNU5wcz84JPgeEtzaTNzTrrqWAaL4jdMIr
twxUzMG1Hs3HajK/SI0VawzMVuEgYIkDZnaJBmM8OWHd8/okVT3vPY2JYNvkoPu7MCDVg7w9indh
/zMreiGpAfNFmKO+3a9Ai4B6weyfHCDgBiLGJ3gtIEvxPND4HWzIGyPnYJ67mVI/2485QhAsPol2
Fj589ADOXSATvngxxnbyYHlFtwLGiOA+15r/kLCSvXmhpcojbjL3B7KIYE7Gs4kYzsF1dwvYm7MJ
467T8FwB5mE5SvLmCnwy3OX2SOFUMN4yqBEOM/BF6L1VSgSw+udj79LnKGA224iaq39H21d0S/Er
8GnyXiUs/eSPDG8MW3xLmsLGdesvkSO+7DbsZkRrDYEoebHWj15CJeRhZgrmCQcXqJ/J6NRglasP
liA5Fj6tCs35EXlsR55kHQEo0j6i0GErN8zwGkc2X/rk8FFfKwM1cWIwoTmdbWqWZ0Q79q0xepRE
jwZVEePrjQlOwJQN/bfWLTc5h8W6XqJqUHhF6rWKH7DO9uoBADr8iloouVeLFJh4t4Db8QMtZF0E
W6wN1iivEushxKEKVjaUefuTIHs815i3ljtkbvZ68CZ8w4cxNma8wqdm10GH8sdWfVc+IwJHt8gz
uABR4jRmi2g9akzsYQyibw/IX5xxzJVi29U5E4XkC9QYPF2kYG2ne+tcuJn9LhfqO49ymMWrrXsi
DkatJ2wEMscnFMdldeGDGR+TTutyx/Wj6x/RMfPsOqtc28MQlMs9enKixxfHhJ+FRF44837z2uam
K5DARvl8VTd1JQhU/GwTT4Xd1/XEvgXtn6BcIBCeVR4ivsBHIIc7mXhztLetWh1Wmw0Ij67dEknB
t3FxnGZsN+ShJeFuFP4Y70eyVNHrB6T1Y7sQgzpNXmy+SP9soCg8+KujmkmG3E0di81REAqxW0TS
62sS9OozKFf5ERMZyA7kZMvrsgqh79wZOd2OsSZ2d7mLfnmbz2uebft4QYVZEMjEu5Gj1QJZdmCK
WATh9+fYRUZYU1ZdEB+0XmYChIaDTnLpb/j85Ii3N595WLVRz5UlJusNeTHtu4mgq+0uohMz26E+
LhI4M5slyZkmVR3Z4aS576y2e7Rnrxl3Yz+NJSoFUQQ7h/jLT4kyq9xHXdIPB8iVgnLbhIVrblxU
HpAkNRfhaolxNyRtc+d5uvHJkYnW6tBls8tbHKDiZe+w6uFPn8yor5qADEAs6El8WJEzFin7hMs+
uTq1R/ij7PXHzJ2E3MOx+jrFIKRgz8DkZ1xWvqiJvYiGJkXS6s2PzINusyETEiA3ljo4uwKB92k0
eipPDd8FMAHS1+YOJeg07VZUTPcyHvPgOvUykffTXM6Q0bKbD8hHy9/JsiKb0i7Bl+a4q3sCPSPs
yQ3V7QXvrOCfKsZ2foD7jcy+q+ouOc8WTkDIgwkTONRan+8c4j4Jwup8+93SwQASsoY913+0APaQ
myOwjYZljFshqG8eNYtqorhXNnmBK2wkyJubO9euSfKJnLIwCnYNOd8cCT1T195pwIxILCKYb/Ws
6Re1RvBPaoP/Oq4FtmNP6+Ue31vxyxTS1Dfbe79Nphn93+0s37L6zLCyxZw/ayPAdxFvgAjaxvYE
JJsyf8krK39YsiCQMua9QwQGUNzhFuso30Z9NtDK0VfDSzlp9rq+8LIn2Tr6d+rxH5PkgLFwJ52O
6teiXgE1nNghEz4C7UzIcnCJ2Yo5NLiIsDe8F3Wr43OW6+F9Vev6QogG+QtM438xS2kOn4h+Y0IY
uuTodai3COtZl1dbtsFNzLCgCAx5up46rxBHKrXyR9YmCKiwxzh/roKOPemWOqY3xIMRo+AbxxJp
3I9OdGp6aX6HdsIi6Rps9eTRtniXYtCH5WjjRmjem4oQ2v2tIOxPIOd+OCve3QNu5ay/zL2S/0AU
OxtxGb1nATKNnvhRPCj/khG3FEgeSl/e35zBe4xrr90RSqeT1HhZfUhEklMTVQOEnGchKgfSb3XB
bQOcCqhmGvlAVllePRBSw1GsR8mUG3pAvtu2YmW8LbFjdo5tiMWd7a6R3tkmIbM2UPjoUp84WfSZ
uNv7B82b9u2bpP9tI53dEfxjo2qeevQgXdM6txx5Nhtm+1CuuzUunCdyoJE+maRqnlBHQHF3fM3H
jigwCHx2xG8b/bvcIuMl2JnkWOLX16xx5M6SXviPL8s4G0UGd3Hyy9kFrWmIQdxkQSWDC1fdkB/I
I/KLAy5KvgL+l+MxFqriZgq8qLvLkER30PJLxiPYqfijYEYxx9wmxtpRyvob2Jlcj6saSnc/i2HV
NzdN/YTiFSzWn6z+j01CkIdMo1//1TUxe/fEtxhvX4x2/x9B9sVf9pn5oUTa+ORPGtufqpzmXcaO
98ahlzyUQ91/Jvgkh11uJTEW+drHrTW5HzmD5HuwrtOU5uQg9Kxpq6DdnBzsk0TVhCKutH2uc3vp
u61kz8DVHseo/vtmIJY587PgWiGztzhCxfAf+zLsZTWVzp8Sjeb3OHjRl92M9EU4grAjlu08eKnc
AWGUpsOXa0qG04V8rNDbVAAT2v6CEquzk9Z5PO1qYC9/IzAvmz0ol/WyZuX67drGmC0F1cEXMDmP
OaVEbEoEz5rHhRwDIgwIbIH6Ro509XOA8JQhxmVUUk75YLXoMdOkz/W0S6ywAjmDC9p2powHCHUY
COSq7vTXX0T1SLlvhsqZK4ykqszvEM5lNC5vgmiaxR1ZnPZbPzIXWGOVUSQ7zkCXdgzPNgWRsjZZ
4iXhQ7wmDqmbXWB/hfgcnlDvFMVGIkelgFTRIk8WVjYcYUSw8avWij9oUo2crcUMuAfMJItoqEbC
Rih5mou94sZDN/A/zs6jR26kWdd/5cNZD3GTTNqDc++iimXaSa2RWm5DjBy99/z156HuRsUiiugZ
zGoG6KxkZkZGRrwGLN4edlQVHeCEUcc0UqTY/gZuL+DKoSYC+6xo6VwPcysio8kL1SKBX9RPmtqc
AmAFsyJAnfDmCukB72qD3iDKYYDH7pEv1E4SA9fybW1FCD4Az1G0U6IO+Ct5FCAl6PDCTD+2JtJZ
YJoZ+11l1rN0bsovGsuq+eGHCOjQuOvV4p5cKn+M+kZFYGPoi5+jqYhHjRoNpXwa5E8y1or2aI8O
yOqYAysfKRNOkWvIwiHqSm7sN+oIZOIwpaGSHouktT/xNsCWTVTILe5oLHGXhuOEhF8ZVQ1iMWSA
/TG1J9JuT9p5NfeW/dA1ehgNrh5pc5tXMbyX0RyTX01Glv7LUMn3jiiRqu1DWiJws0PkD438rqSL
uNOjKTcPGbaRPT0GSie7INSNlz4ocvoNtkZtPypDKOT0g4ofozmlA+qMcd27IWTXbocaWWngQ6+Z
P1Mwfg/VWItfM7DI36kdbwKiD9WHXYu64Mw5ArKPJOzovFdTv4ufe8Vug4ewLkyIfJD4OY4VpNcy
zyNoUZXfnFJsXxEU1Z2E96cyTd9CSjqI3+WVesx9s9Ep6dg6+MAGIeUnr0RHZ4d7e52ce8ugogUf
TVQ7r1GM9yFywT8aE01kJFyc/m3sVJ6/N2RNhPVCzu/RCIAqHJPKGI3dKIv8DWq79O8V9FnQjx3E
J7OW9bcGGXIQNRpp6Mk2O/Ezws0oecNtm7+BzIR1d+0JtT0olScASicQFJmAH1H/RKX73u6b6APy
J/SjkMyrXgq9xKATOlD3HYWuMt91GDT+rPRceC6yEzQyUDyzn5vEDMgOiLZo2ZV69MvhCKL+q3UR
XSe9Nx97EmA4SkFrfU+RsO3Qm0I7Z5fwFLR2qDARBLJE9D2M+wo+nUPb9X4qSTd4eg1kBmjzmD/M
Goh3HVWVt9cSj9sjl5X1BPocggtIJOcTmPLgrFUhajxV2kNFjgwEuQ+sB5AQBMsbADuDbc1ttgC0
hSrLOHsr0kL7noMJKO4cBCNTNMpr8QNnD0XuRz+TUEYzs4lOArT6G90e0ubkaN7U7ZOK3uZhxElH
nEDdjW9Me2ihrQy+OrhpbBT/JL4ffvEAMr7opjMg9DZUHKYfuBmK9IT2U1vvzFT4ArBN274L8Yvw
zlEVx+EdWAdyakB2zZ2t5yoiUsDHPw1ZaH+ykdYnf+m6AdhL2qEyrU7dP2Eqydanpga9l+g8OQFE
Gh8mW7coZiLLBQ3RwGqFHkwTB28VRTVeFCeBC6zEejK7eVLjblEwMMFKpJUJnpiS05wG4O+cvzea
iaBYFDDt6HbWXX00u8z40vqFCb1cm+QHcwJQiGOCLw4RfWqQGmhraPSedV6nnKHAQG8UooULHNmC
dFnAD9wJGqLhQR0tykx6h+Ttzk8JrW5ADezQo8/UEm3o1O87C9D3G3AgDXplNIFQthaQILRwz1hO
eRBtHycffJRGPGSuB5qPYCed7oDeLrwDz4wH2nGePaZnLuTQdymH6MlZStB0h0Lr5De0f6vwXIgA
MHZgNfIRNfsudlsQ/ER3HT8INpsiP6uVb37weNvaB5mqUwJECXqbKy2wHC6oHdJUGIz544BdyscU
PMS3Nq+UjNafrb+k9dihkgH3mvKEX6if0Z5P/ra7amT6oLyeHKQoKnyUH+JkvC+FOZvoUIT/lRFb
RxBveWAjptgV1NyRwMZXw7KHl7Rrh8/lBNhdsaMYCHI9dQ9VOFBjlroI0cIF3/2SgMPTHgY8COCF
kWPNsgLQrE54MlXPaqexQXogdR/GQubYFeZ8JTBD0JcRaezBU6EtDgXDBMmpHAEYoSvVYIL4Hvk5
X/tqmDU18x7rrzcBUfy7rvraeDQjxKmfFNgl1IpHx44Iryi8UwxMpf2sJwH0gxYCR3mYtABaZRSM
cnR9IJh33ChtgiBpDnK6VnTj7zY1Wm6yhMupgEPa7kKtVGLySbO6N7vQcdwoCyySFBRi5MEamu7r
ZI3yoxqMmebWdGXx6OpKm23tY2jn8qVHqscZpBoJ7Ch9GA0hBUUWx2u+BD307UfylfEe/rLWHCtJ
Td8nJECxp32PHjh03vwZ7CdPVFq3wUuHVyiI79aXkUs7yKYw71HzcHlSxZ8V9D7KPZKVo3Us6PF+
zoLaHBCfUYb7v0oeJryG6DJZicEtI3KEOrqqRMT8rzJw+r7MEpxobJmKxwofkW9SDSKqwKmgd9J5
cBOQ5i7ld7+BdAoNDfgaOgW9/3dh0NHB1SWi3JelaDRQhhENQJcWXcCvlMZb+7msgqx9opWtkcPn
le99UNtBTK4WTvodXKMwhWlTBtnuL6eXcszI7VywNdEDfQUH3XC2enz8Sy2oWBQUCN3A8swf9Oqa
l0xG4ZxAAcMSMJM//TVNkBlFJ2H/mrXmkdYKwIoK6FZqIUVqHv+CPNk4wvKSQ25qgdwLLs97EWPC
c47AMI8btlArfkba7KvGX7EEQhWz59Afzliq8BF3kUWzB5M0ojRlAHI5Dn0zyPPQ+snjBMbu6+jF
451N4cD9r//8n//3P9+H//Z/5s//3xL0P1mbPuchla//+19rFkM6vW+SeV0XjrrwOuzJaSxiHU8f
2B1Al5CkpZznPNweZc02Cak8HVAjCBPHXlgA+tFYYRnE60nRaK6iwvhLaZvqDe+M4f72SLOH1oXx
KXEC1LkuJG8fgw96+TH7KPBzNLWwlK2U8KGfWu3EZdrvdQVfCCOV/1Rmj8A5BhsPtdF+vz34PI3F
4PMaqpaO1atJV/py8DLo/BgePt4RWRXdFSLErxKpjmPtNzAE9S5AgydODrcHvfq2dP3o/DGcAFCn
OYsVnMaibwID1NtUt8VHIRHGzopSeYscfvhaT0Um5hi6tCX6PviXLZaRZtnQ4G8Awawo6mNmOZkL
VbVxBw9XpdfOSlepqaiGpaNMaIqFyZfuaV2BBj5ik5b5vnKi5GmQ5S897dI3rx+It6SOC73KZxQL
U7ZENQ2ATagFoJNb7wYqAm81ouqRHjjszNtjXRnAMRndxgTSwWfPhqp7uT9g2GK4kjr63kJtFC3p
UdvFMqdhAUp4hyFG99rDPY/nzMtFXNHgyl2OFxWNj9AZ41Wg8U9oPioHvZ3Sd6+eFb6emkOTQlDa
0BdLlZb+xG1uk3BiR7b38sg5QhhFGbcRiJ/I3tzwRbze8EhrW3B7Hc2iI7Q84qoCDzYVYPAS0dZ7
zTBp5pbIE+m9PX189dRgV2oG+93iG+qLBevm0kAaYjcxZYn5EhUtDQer0H81CBSewKsGr42Tlo7z
OVg+ygMcMG2e+h9XgYIfABckKDoFMd7z5Odk5ECo9tzeW36MK1+RbYGFHRJNOuyYxaqhcdDMxAUE
Z9ABPWPowgmgOrOHu9ZuGEyuD4US7fyvw86/nJXmwUyBQzSfZb3cKVoo7jwAhJUS6RsBauWASWIG
sRCoLdF/sV6FBshwCJhKBY4Bhi4P7N4folNg9CiuTWX0+ijFeI7QTdNw+JSL2IvXR590DlsxwwX5
NPTSd3U8w05NHf26vRNXv6HmSKRGbGFxYV9+Q0j+eOdYEMPjirb81PreocoxqI8Gv/o3k5LQKQWf
0DTkYiiflF5Xw4Eo1Wvo5KEUcGd40C4QfrA2XCOvb2v8nZH1pK8GQBFP28tZASUHdOMhKYwWTgaY
uUc15+iTj9OQxy70V19VwPUaTaELMoFLvh8dyYP3X3xaW9iOrtq2tJcG7TmP96wa0HnQPKXEAwm2
OcXK6izsPtoIyL//1mWGAH9ZYGJhCrq/mrpIT4SfNjkNMbnPpiz4rFR0cHbNgLVRAcrsrQiS+Dms
Kv2B5lj9iBmeeMuVOx1otdt3QHGsn2NcdD+BZWc273uwWXT343MUqhR3FegvGxfWfDJv/dzF+igK
MNXYtOU+pl/hZwEdWG/A+gCjiwNy7WKfjk2I1jBCIbfX5HfeeWtk7XJnoIwCxaVn5BrxRgAPKMul
9luTwtm+VM3uwZkhARQJfnmVrB5FmAbnsvU2fsXaoSP4s17mHLjs+f//EY4hD+mRBN0D0w9tSS9E
Y7wG7n+HSHi5MdR8qK7mi4ACJxwYsGkuDh0ll6iFuqfvvearAUbzRFMmo62LjmyBiNDtr7s2mJyN
RUF6QH/QFjmPU8SNPuvf0nbMfHWfq3rxqFhRdTL6IaEWr8M625ifuvYtbSoFZCSaaWlLN2MHjjVZ
BB6cCLjUaPviRQAC2yvuLNL1uxG3L8AomnlELrB/Lrgp6HDhCXCgNBK9KJpjPoygvksX/ow4lhTL
T7e/yXw1LBYAUrGKfIpNrY8r5HKts/nz50hogYqDWGmX4O11Wm+H26OsfAWuJYeElgtKE2Kxrb1p
oPuK7MG+HgWSujoCKZah7eDej8fbI62EVsK3ysWu8cWludi7SS870HbkfnSHqrspyLy7gu7OnjLK
3IIws1NXqwFakI7yiHNI9fqgSkJNrDOpeRNVF1ssHWB+hn1g7B0lV941poBbIcYif4RynXy+PdWV
7WxgcazzUmBjqcsHNAhJOMAlYwEUnl0AJD611OlAU08lxDKszza+7coqmtyMLCEG3QbdvMu9gokO
Yp4GJX1Aa/V92cdo/xWN/VhptrMx1PynFtuSoRxVI63h5by0cMalp8YYyOMyTixaQEkdtkiUhgEi
4JiqHXpdaE84YykbEWJ1hrZmmwaYG8NQ59PyR+QDxFlFqDOhiAbp4kidExRJgSY6rI78/OrVozOB
Hjln2LaQG70cylTQkodeSpI7eeK9XhYRfQNwx2dYlbEDDq8rtY1gtDo7x+RVyZ2vWvZidoZsVGIg
G0b4flMeFETFnlA2MSI3hFr++ucKX5ElNG1Tk2TAl/NreDihBsenRFnFBGlEnmPh132oCuCdtz/l
2ryIXLaj6djBWnIxrxgZ7Rz8sbGHcGZgMIT6sJLgUdsCPtzYIGsX9HwCeDxQ0oHruZgWXH1hti3T
wuTJ8veFnXcGMAErPyOsr6BhHCA5nPRO1vNOG/ufVVV2d3j5VPdTq5Kcv37mJncZzXOCqmEswk2d
4Apl9ehkYrprnVsYUMfBqV/aHlLsvxjJcdDDAt/DbTEHoz9OBq83DEr5BWSLGoYC0MOQOtLAveKI
t/GN186+Nb/PcFWj72svLot6qIBo1cApCuC+d+gx0mXDvcqt6OHcIxyt3EFNtP/FceR9Af+WyE2N
Ql7Oz7fQeRwRzgZRnPgwbYFhpIGpfhn19FxMjrfx4l2dI+0jSyfFQs9ysXA5HAdbG9Ft8sK8fWeF
erTHg2c6o6gRP8ISxHICrcLXPxOJ3XKGVqmkdeZijhMSdODrkG5PwKqqh5k0Ck6wsbQ3DmN/M8Ig
/HJ716xN07Zs9iY71CTaXX5VlNB0b0DHY2+ORv0yTAiNVzlw1ghH0o99YCePba+MP24PuhYOqCuj
KOrwnNONRTgQVWaVeo9SAlSYwc1HZdybiQJBgG7x6dVDUfekJkNVcC4CLb4oLtsz04zeAfRf1Q2o
Vj5SVo6PSel1Gzfiyqwok0NzEhZvRnKcy0/ZQl+ClFWjFOsIcYxBVtILSUzkr+1ftyc1/6XF3QvN
j01J/kQ1RiwWbRCeV8eFWu8lsJI3FabVA1zPDI/O2+PMe/xqHMkjGKqcYEqLUGpbZRZHSNuCd6mc
M2clP5lDbeI7LhGcmkzrRXZgFgquQ0wQrPjb7eHniLUc3hImwBIaZSZFocsPaldZa/iW5MQLo39v
eWL6G1Q3kqV2lx3LMVM2Kq4rZ8HC65QKOTUuaS8jaAs20QpiWor25MM8SnPrZy5qfx/S3kfAZLan
BAL596snScxG/kVKKQQPictJIn2MaD9Y7X3nIE6XoxLx1qQ7fUQPEk0TXpQba/r7qy2+Kpci+9OW
BmfQWgRvJ+lH2qQ1wmptHH8zgtT6Pof4b8KC0gl3qkKfXQ2GAArTBOkDNJf/IaUCabq3J379tQ3L
dMgoJFkWzuKL4wKZA/mmkEKpMBXtHaaJyS9aEjigQkB4QCrBsHYjBBt9d3vY601lWBxT5g8tBNGG
+RT/cU2a6AuHNqZK+BfiOBZns5QJNpN38Fl+sgnDjVmuDqfac4/JUR0uzcvhkCxUoS4Bcpo1AD+A
49HvqgRe/KAMkLKDHJm5V89v/qL4fEGCV5nj5YC2OasS530N/UehLRnJtHk/tbp5Fxlej4Fm3mzM
cGUdMXRjTIt7hLR1cVHKsgtTXJagfjppfQ5lgXo91g6u4nnxOQgU725SFO3t7VnOkedyE1PTJ57z
xOEVx/PqcpYUaHPaSBxVPD1AN1UDJoMxGY+lFsUPMyjLH1FT4x8AyWjj/FxH+Xlkk8yA97gJ/Opy
ZB1lobEqDS5M9EsPtJ6tu0ra2iM6P/lGy3Bl71DBVSVVOUq5BMHLoRRPi4pA14E4FGg2VsM4HeBW
A3aeive5h5P37W+6OjNWkLoS6DrdWNwqcWoFyhQCPYHinB1zMkhg/p5yRDon2fiIa8unUuBxTIe2
k7AWmzTSBjge6awfM0EA7CrFP+jo7qDwLT/S+NVOCBrNNgmDspHVzUHlct+QXzGk7ZBG8kUXmzXu
R5yJ0qqBAkJ9ScGl6BhS+Ng4EtcLx/uD8jH7klBzdQY7FU0SiN/Nvq4jJHUgBbiI0BRHlDpRHMIZ
ZuNzqvNOWE7Lmh9ndJ40suPFcahEgUhyIxuaTqX+Jkp4QQZRhqmZLssQ1xavOomihixgivRclilS
paHTHJrOl8h69OWTQFTt5fZ2ul5jE/0+jVIenWdukMV2AnntQ8Fjjes0QR2iI8h+9uNmOKETZH5q
GpiY52iAXeiC4wZkeXv0lSVweGeS9fEPvI1FmHcsc4CXW9LYr6evPvLHNF4wmR6hNBECj7cHu86T
iEIqbVrOjSG1Zft5NsVFEBF3CgG0+4whFyI71tSfvRTLXApr1l3up4hJtk0THQygCK+vB1scIsbn
V5gIsi/OU0KJVCDw1O7tOPrBg6h+wqHdQ0g21t/dnur1AWIkEjIopNzdzPcyJrUl1nyxAd5GGzIY
x2XQnELanRsbemUUMjAemHNqQE9isXql4iCjLTw+6ORA+8X8517RkEq9PZfrgGfNJch5NtBb2C6X
c8nRrEVJekCedZbzGgPZ3Zlq9Fn203T6FyOZZHiSlx1Vs0Um2yFaBnulx9gVMDJ+pr51nyI+jN6H
TO5uD7WyF6md8whRUamms75coMDGlsactWPwfaxhSbTGUR+0/knVqNfvUlnHH9IR3l5tdeWnujdf
X0lGfQ7IkAZAwaTTuTj3CPRS30mBUWFemD3SDp8OeY8uZSwG/XB7rmsL+Bu04PxevmVDEA2YrrVa
rUeOp4QmFUMmg/sePaN2uNWZmD/bZYTFHZcZzUAWgaD0YkfaHiZV6gjbspSTfI/eXfGpUEztk6aA
7911je24aZ7lr76uGBXkGg9KldrZcjGR6xmGxNe7/QCU8gFjpcJVe8f4F+cAgzvqgDOegEbu5Tno
R4yhhY5EO4xDdEEniVarnKo9Xn6vL1IxFd6TxA8aq1QEL4dSNRjLgKyBPVlYlliItB5wwjN2vkSO
5fWbY66lzCACOuDG4sxpVY0pUCe7fenV42lyUMYOaBQfk274dnuktWhFI45rZoZX0Zy+nJTZyNSZ
Etw2yqpo75qKF3Jmg/S/PcraZudClQbcWlQxjUW0KqRH6S+Ce1na2Iagyo8UdGWU56nJu43L82oo
JkFWzUsYky8QJossaUJnqTZbvF2F0Vkn7FHGc9m31BhgIR1uz+rqXM1D8eVMiqRkuvri5lIw8oZX
hNxRnKX+GfizjwRREzzjyVZ/cTodSmqEY0e+McOVYU2yXOyF6CJwzSyjJK1s9kGBFyZXAFl18xnb
RPWUpLH2E8lVO0cEyihfe854MPw56GLzG0jhpH4wTGjZ5ZDTNAx2UOVojmPYd+fbn3VlBenkOcxQ
AqERV1CkkCeQhmbCvkB48x7EMsqcFn5uAMD1jXN2lefNswI6SbuWbwlg4nL3e4BLQjnEszFnMmDN
hrSrLhHgAb6gnIpOM7+Sh8XvB6veOHZXN91i4MXWQdMFWL0eTPumUfsj70DUi0IDqqY6RcU9auuB
i5IXDHzMhx9pLKcbB3J1D3EZcPDpoFCZvpw4IntTUzlYnYgAE6pdKJC1dP0gyR49JAIiKBolyiAj
EhcbV/z6wNJAd4ouGhnn5cCVpSLBitMWXb64+4jqR/mPhg3RCSqM5ZbCmk4xJpCvP6hzj5xqINcf
QLDF1+4LxVEzL59nC4h/T8mqTh/bJsv671OXKc9dUEcKFdy8+n57K19FV2BFvIKp3lJAkcDrLmdr
5pNejijg7JFfUCbYJC2oeByLrQ+vH4ekU5JuOoBJl703rguttCv40yZlqNlRZ6y8hyCAt7KxfGsT
IrRSueDIYcC4mFDYTJaeeLGYNZExb83xX5jqbqs/uxIBrD9HWRzLIEajHeEPsUcOpDlZpoeKe+DM
KkTWq0sirBDJOj0SyJk0aBbXBTpSZdoFGqAbM9e+BMqovtNai24XeCL39iKtbH2LpBbXenPuPS9x
dBjl2E6WeGKP4htqe2hWogrej3dVJ+yzj7PurkOcfWPBViIc+Ypp0j5QEd80F5mEsAJLwWRLRWIu
rb5TefkHRcTpTU9MeICCn7nGNHvLORai8renu7aI5lzhoppAvX+5VTC785s0Zpe0qTmeoKVjxBjB
8tPQ2tm4nNZ2JVk7sDcqI+YVWNah11P5BhIhFMDzUy7y0rUoKmzEzDlKXKTRbBWKhUD4LNiL9rJz
aOlIfpYTLm7Aq0fUI63ybva7PZaz3WVfjtpGQ23tA84VkRncafE6XsRoZ8AyDpsvbV8ZWXrIg3Y8
4vw1nuA1btVBV4eyCCCCdN3gOXkZp0QJE4pmk7YvISUeiJYIE2JQhu6ktQWRXf2K3H7UFSkN0qq4
HCoOQeunVqLtazwx7yAx6HcF7in3A8zFt70h/dPtbbh26lgyIqNGpkZ763I8nBOipjGZmpTVzxi6
4jlsYM3FOOS6DYYRmFdP+caYa3PkyfO7bE5NZQkZKAC8+9lA2B+dRuwntYwjdyz7NINDjw8jItTZ
4+1ZXndG2JwOVxvoGYILfNnLaRq5iSHA6BCYI6cNd0n4W/J6cNRjjHwywnWohhHn7GMYGKjRwTdU
j14uoJnd/iFr8YZ584QH9kWTZhFPY0vFJyoIwb9FtvasYMgiwGiY/YlyWv89yxsD6hKy9F1dyS04
3PXYnH8CLEZ+lPOpJV1+g0LxzaEbPey68qh0W10fYnTydppzhJtUu6Ue9IcmrZXD7SlfRx+GNVT2
sj5jspYPXQj71LXmix1vdf1gjZH3FKN9d749yvURnQcA7c1LmptCLCcX29OIkdwAltYzCDw+ZlrI
vRyHovz06pEsnSgwv6nJ0ZbJBL7oFOkGS4OdKLWDE0/Bqbed8qROvbkxqevDSSN9Bu7aJmCMK5CZ
b4aGktUh0HwHWXWZ5aiHCwVZqsz2jgBiFaQG6i2g0vXppO8MKJT3Lo9R2iCX26S1IHO3BiA+uJvh
WS/xtq2wmTsPDczbOgRH/NrvOZeTeM7zTqTXtPyeWRfHNf5TyGQFUwvXd6iIDDkPj8cUfM3GZrw+
A5eDzdvojxZh0XpB388IIqtqEKK2a7Qi/Fa6YjJ6rHrh7Vs5IT7F1Xuj3rMSgjRgX4gpgD2fE51F
pM2F0Rg+vU867pH1hI1ht1cC/XOmGLgVFcieIkyKfeyAhGlZ4XhspFq3EQavl9bkwoRQNbNLCADz
fvtj9nno2EEj1NEdK8W5V/rRP42J5Z3jtJxQGBq3UrrrQ8l49KGhsTAgFZjL8RIkHJEAckacdDTn
iYrzgBlaIF1fb7eKDdcLawmCjKZqJs9iiBiXQ6EmM0xoZfSuUVQdqoZd3byEDprtatvELZThwfiK
8Ur14OPGvrGprj8rY7OoIJt1KitLilUyquipDnnv2liFP/UwaM4ZBVl0r7T6FAi13ciUrz/rnDfS
CCb9scEwysu54pgzKGZo9RgilgRvJxp2yGlgdCqqz7fP5u+W52VSZ80AV65OWmtzz+tyqCSoHCr2
/uhiHYtMY5+CJ9pVOlapQP1k+7FDM+vZRGnnLajcEa3/iObIbhaIxqMAg91dn6TmRu/0+kKxNAKw
IGmer7IlChDxqFYAI0ZFxROYDiLnE+xln42/bs99vooXU4fHZcyJCiWAqzgITxzXLVVHXcGvURCC
6i72gH7K8KTiOwo2TQJwgCllu8h1NnKXjujm3f4JKwtN0WUenWIdYhDzpv/jvOqOh3ZsbLOpDRE/
kiI0Z1EZ4h7AvNx4CK0ORT8NCg4xH+Tv5VB1JMlCarV3tUlp8ELLAlXfB3WN4rMl+3bj8bMSDCkW
8+CSIOHm995iZkHHSggkS1BC6pVs32oqfGk0de4llNV916jw1uUYnmAJ22/qqfKf/Und4nuurTA0
VjpENjBuGEHLOaMhqKn5gL+Qqj6OmsQnJqRyl6UTeoW4waJ0qSluksDvJ4tpP9xe3dXhOVcED4P9
vHzw6kntBTGBw1XV2ECDUqWhHHfQou3IGNBLBB8PyLpF5aHAJlaxXo23tlkDGsszKWh+HS7WoDGB
drRDNbh+lxbfChwLT9JrjV3flu3GkV2JkFw87GU4oVRFlqQWX23tRpv6AZmUGCkNHJTP/QDIG6mb
ENUbrTnd/rRruxngEZ1bOpkqydPlykaYYsa6xfYqO2f4YDKAC8OxeYiKcAvJsRaN5uLInC6B9Vru
5KYVGEeGYB1jWWj5XZDZyC1hhIbxwO05zaF2EY+oUXBvw3mFYbukvFrJ2BV+zg2Xl9J+wBzVOHg5
MkR520zvGwPRa+S2nMPtQVc+JBf3XI+ZkRXab3TCHxEInVOr92ME9Uy/6DERwyvILeRsElTViH9t
hIXfiLjlHOmxAzeCRTLzDy7XbQR4nGZixLIZ9HGvoneeORj+TZmwjlPZqdOh98ImR3c5Hb8hymCg
LY/cKoK/5SxH01Mh7XeNiJADjXG1eAM+uxlP9ERV/9i3SMlPaG18bYWFwSzSbawRtjHm9E5RfcXb
GZXf2QeU2ofmPtLC/ImJ+wnKzNqrOaPsFUm+Q3rkwHTQFmWnLMirxDJaRPlQxXwv8v7e75FbxEPL
uk90rBRevYrQ4XhtApI1KJjMq/zHKiLs19VJkug8cVvns91Y/mOOQMEXqXXTRpq7smFg0NswRgET
QB9ZDFX3JTpLQau7pUzt98jEpA+NMLKzOSB0eHtWKwdibmRRlTFJTq6y2bYO4JO1DEUjfHggubZd
tZmC+yihQQfvUnvUMD/amN9KJCO5pM/Jl6SFpi9WTk5aZXlIkrlpZmbvQiu8w8aCJKzqQcY3zRbG
cG2Ofw63OBBZMj+pqWu4E35XzrmxfQTXxIRZ4s6puao6OqQ40eiFONz+uGvriEQmmgG8PimRLnLM
EOlU5AYp8vbjIL7EVGs+l8IvX5I4nZ5vDzXfM4tDT4eFF4IOrApUz2KOtYrqiU+Lzi3HSRwoImLm
3cpfmOxg4jUo2j7HAOZXWdOguD3wysdlYAvoJoupQsq5PBZGhI5W59WqGzcWOjy9pnwANfUrb0X3
ZmjAVZqjmm1815X941D4oeJL350Yt5hsbxdIJ1uM2XmVzUWBQMlTCggw2tUaLk3ZaFvH27NcWUlo
4mIGjNBtoUB7OcsaWTCnnRAw7dFC+qKKpn4z6hEWvrTyNt6Xax90JnGzmgRxylyXQykJ9LAUyQdk
RxuBOmhT9Xbzzmoyiz5Io2l7rbLt576ALfT6OUJtlBINJjIpY/7qfwS4sKT0I0ki3crzsBBqUEn9
UCZKhbyak1YbyczaB2WzUlCcs2UiweVglaU1cUhz3c0yz/4k8zHHWCLENMK0w3EjR1w7G8Z8HYLQ
ByyyRNzE2Pc1WMCoruV4VY0PnNo9dIltoNbFQ5RyzBwJaHppB1QB2g3Q/EqC6gD4IdegOszoiwSR
2DpFZaVjbWAUSnc3Wol/tjy05vfl6IMTaxJN/zv1pPkh7Yz2V1ZTn7q9rmvTp1I5o+jpTPJDLj81
vqCW0deldM04RaY9qY1oOOl5YvyTxJW4MzAdPwQg/9x65JG2Mfja9KnXgHaaGaVX+AWpDe2Qm71E
LCzIksNoSb9E7FIr38cOUFo99+IHDANMl+dqd4AKv4X3WttoPG9RYJhVhbhML2cf03WvFFSHQHTK
DCHcRuzCwtHPCvIc/yJIwBCe0fPkB1cJeqDGUWChV+6mfYCeY2C3pxSP17u0wOnk9pquRUCGAPTE
A57McnF8ND9TkTmLpItfvfT3PeWTn1kPJHmHt0v/0GHX/PohkVrg/FBjBJeMNs3lh/SNvEArrJqI
S3333MKZPODbiXkN/3X4p/DQLbs9x+tAaKNrhbrErJM0S/xcDojAeGUiFDi5iapFn8FroHLlKeou
Ftg5pfgl7pBhHjai7++74/IihWws6eLMYg+URhanZdAEHtBxN6IA6ovcHbpBfeh1w/unh1X+PvHG
4LHxaxSxxyIzz00a9U8xjsensXPEj9sf4HrrkgWSNtDTh+521VftUDlFJEKh8ocZwAcBjfhbBl7w
qcjK7NPtoa6PKVngDGbiSuVVtEwfNElvOKqiyW1R2z4MqeYcAvxqD0VaGx8cr00Pog+rHberda7T
wTvcHv56O89JKBGCDiu50hJ27sOUNimHoYqBiGKGakOMRF4EqoHkTKvKx65zqo2FXtldqpyRE5TB
QKHbi9vOhiXdYVg4uupMy+gSszrIVnEO2LRM3/BAKk+xZr27Pc3rSIyCM1V6m1uWTHNZOsakTB3a
EonCqg7DlyTVnmvPzv8mEipntQ/QHOXx79okwxvhYm0nEfzACoPC5g26mKyfYtrpBLHAehX9o2bQ
/AclAdsfN7G/cbFfY+1tm8wFaAV+P+ykZWG1btoq6Q0MLiSgUAC1fYTCfIyRoF15+Rs2T79LsJh1
I60f7izVH/8Oybs+ILeKF2qTxE9aafnn2x9+bbFpWlKtB4ZFBrA41LiLRZgZEErCCbIBpqA2YHSM
m/y9h70F5koIDd9ljoHu2+2B11acVIpqDXw5ENTaZQyLcsy8oqGf3Loo+kcMg7SPuLUmd3Yt0x/j
UIljjuDBUY31fmN/rx0pwhcIcY33MSXuy5HVHH0sr0Q3mXp/82ao1Zy5qsondLGa+yrwvY0IsrbF
OMScKQMsLp2vy/FSgLq9FWJPCX20PQ6oUu9J/TCKGOx842KYV2sRoolVfE067sSrZUU3TzHinR0y
kcgdmnc0KHQE55v+5dVLR71mflNRlyIfXpyZEhHA0a6jEffOdCj3+BVad2WGYI6qxMURyU2qSHXY
4C4Ky0PZ2DcrG5ZMDfYvOTJPqyUOmHJu2dVUq9zJnwrcs8ryzih67U2LNdkD5fJ2N6hD/vooTDrB
3T6Dldg7iyU0aPkbYZjNCqo1nq66juUGvtBH0Rkvdhxqp9sf+DdeYLmOoHXJX5A9MLh1L7eMRM1W
izF3dGmUxnvEn+MDVpXjceoN810h2/yrivKzO+KZchgEroiHqhLmCQ/N+EPYFujWoyip752SR9HG
T1vZzbTbibZU8XFjXxYkSeXoY9bN6Jq5pT3HjjLdWV1bvgf6ln3zcYU7iBE51bivgs8Fr8bvEZY/
AtFIPT/ieBkeJvwDHhti0VnEUb+xO1Yq/xRP6FvNr2Cd6v8inkEILyZLdoPbG3mNtE7R94kbIrPz
pRZSsY6Wgk/qvYlKxvce7L+/z/1MPKLNjBLBxpdaiTOcQFXQuKMpC4jochHTiOJwkFP/NzpcKnHX
i/1ji8Lzw9xpnw6oucj7Ebu1s4lHMoLnTva9HcciPORolbmlpWRP4GL1U2gV6WNc9ZjwtbFibGzt
lfyGKEgihSbl3CyY//+fb9uutOB7icGNvHygRD/p4YM25ukDd6XzFWl35HVz1N75lNlY7EQzeh9v
f6iVEz2TB2gWgLaXROTLX2Ag1odjpOBwhQbWfj522ff4GnQvZmLTvOkahLcPuPXZr78HYFwx5Exb
BLiyuAeiptQ6OvZ49Sltgd1ohU30z6CSChRqDfgDRu9Wqt29erL0x1UduhUoNrl89BqeijlW2AsX
x6Gq+OorY3CO6HqWJxuvgHDn17hF3eN0M766skg1kbBN5YQgxnG7/MqAEHVskTIqQ1VclPjgODi1
yLhMYDF7ynTGsV7mW8FijouLOAbKbFZypUdP2rO45KF/alCmY/TrcxPVO9XrYywG2+LB6cZvEgzS
MRLt8+DE3WlAZ2VPA7h9f/uDX8cryhMQ7LjnQZ0gh3c5b11GUx9QqXVBmmmfKBYZ/8veeWzHjWzp
+lXOqjmq4c1afXoAk0kvipSfYEkUBW8DQAB4+vtBVedcZTKb2erRHdxZqchkJIDAjm1+A5vOQsBJ
1Gh5v77WiegDrkUljd1QGAx3j1751KPeUVdellWXormuCFB1aJSp89kce9HfVuuyuDvP7BcTX3hI
joGI0eDGs6ZqztG5X+YCgEGcn4Qu8lt0MQ8vXGYG0iaQMbBmJ6z4otPS/Yplzpm392WUO1xm+/kv
8WOQLdwS1xhD4G1ugjOpO16LFmcDPD3EVy+fzN3rN/nUgrywdI7ADTAQO9pTQ26P1lwVE150UCbd
BscgrEwhUeGA6MfAbc5kyKfuI4j57XHSUEDN7vACMdnUACSIKTSmPrltVlG/06353JH/MgzTqkAt
w0C6iSxRO7qNYOY8WVfjhJVAJ3aQMQvb97CguWdS1d+vlhffd4Vi3DZtUoX2pJr3r9/VE68Ja5Pd
kKBaG97k8CppbaSmzFk/rUQd4r2F0/ggxO2yLl30+lIvM3+6XgaQDwIRmdMx+wEx61FfIdGE2DoV
WKS0ufIxr3TnKtE0rL0Zx+MEUuvxM5VBca7r9lK0b+u50RpCf4h51YtxQKdgNZDoAxeaYW4R4AgS
XztSFNe1Otgdwkco1v60VPyU4pUcxGY7fhi68alKB+OdyNYyKtp0RmBwcm6YEQ0Pr9+cU/sAMi6Q
2Y1fCtv88Dk06WxiKVRNjLLHlo42IkMPit2k+0VpDQPfaNdB726SSBjlhvqIqLt1Jvk8td/JA1BJ
JYhRJh19g9itzbj3+AbSwoHVT+MKwG7uijPd31OvMRxPoP/wTeHTH4WnAmu9ScdlLlQUdXrfNWqB
0yQmrMveW9duNzE2vnz91p68MBpn9k+OxsupfSZMnARqXmQO5o/qrMd3hk2R8voqp14kBELQYCJo
wPA5ChfQueumSYmHdTmo0aDETphVE+ZgjfL7+B2aFqDi6ZigNUf5frhX4iwl2qYOghmTm+8bKb3Q
TtU0ihOvPZMrnboqhIPokdCKYtGjTTE2WlNmhjeGIEpReh3HIdJTHWPzND3XkTm1MRzi+iayqNOA
Or6Bw9C7rUV8XzA4u9bVIQ8x/q4xe87tzeVC/jbQn6wArNeGUwF8f3xOMtio2xE/ojCGRITWd9Xv
+7lLQg0bt93re+NE5NNVkmwwFhQoJIGHDwwAlJHTT5vCwXGRnI1XL0hqJQc8MokLPfEoEhQTuKYs
4jMv9YmKEmUiQh5YpK3/dCxYnergmxgDjaGppOJ9XSxOFmLK6fhaBjDvoms97TMy0zhgq3ioLUEq
aadShZr1ZrCOKRW7ecStjBPsImkhI4av35oTG2zDr9LhpKu76ZYc3ppmcVvBME2GJk4H+7UrP7fY
A6EXbp8JsCeiwMFCR3FHxJTwMgVNuYIbmENURLAsMQZLnOn2vaxqKEHhNpI2gINiInF4QSMG3HJU
2Mb6uqp7b5p6Kl9NiXoTJUFXrdU7BT3BM4ueOt3gUtpMBqinoNwd7TCdscBoCIxKx9xOm2BVFoyA
DTRDA1fW+jelrVR0LNTBCHMqTYnVi2G+rY22fWi7BUVqIsdYkEXFyXVO2bnnjZk/vv6kT90YUPTb
1I2IYh4L8BTYEdpmi3JKrin2uxJT1sjIRiVKCo/WSj47IWba9pmofGrRDQfIVJX+zQtFTlT18V91
4il02cwXedp8KYE5RQP2pJeYh+H3GkP/fP1Ct5h4WPwwmeAUsAgvGiH6aKfFuVhh2yhkGl5Sf7ab
6VOBQOY+a4f6Rhmm+DLTHKSylr65LuLi+fXFT0xryI55HcE/bj4ox+Ta1pXxoNnb+QqlQISV6Ju7
bHESz1+axdpnzVAGVazK3ZxprbzoS+BCUtSAXRmin2M4nYjpWw3GvAbI64bJPHwZ8Lksk6nUeOaV
KC8JsfOdTPSvg9MvV/bcif3rF38qzqLNgfXLluEBgTparsA5UenwnlhXa/iB0w/85aFqrciSHb7s
OJhm1wkScXer1XpnjpNTl+rS92GkzcCILOVw7dVQ8wZL7SHUusXbe6mKU7SFzonveX0V9Z08MznZ
ruV4l6EFzGGyHS0wfw7XK6o21byR9UhN56is8DxW7L7ZFZYznqkRTt1WyLS0fYHB8x9H+UZer0tR
YaYaZo4us0i4Fj50NEOx7xLigkJleEb1GQ9TYNr6x9cf6YkXeOMxbqBeQIovfVr0pCmqhLXHWrF3
ozJsDmTYB9+6/N8uMOt8uJrtzo1eX/bEOwx4h6EnwWPrIBw9zdTqSl7tHgZsktn1RaGqEssyhR5C
Fivzw+wYsttPumI8LmDZ0VUQ5rmK5cRdBw1CE9jehnLIeB8+YBszP3dVYhEq7lDsvKV8dNoJe+tV
H3dq67WXiO+noeDwPvMWndhZ4CI2iCtRHo2go6Z3nDm9J4dyCJU8c7/gTWvuy0VvGVLV56QM9ZMX
CU2WFABFYWhPhxdZq6sbryq+O3J2rG89BsZXTKb0fT+V0+U6jGmYJnYaOFpWfxixRLQhQwDTWFUT
D6TCjafEh54gL6d5NsI6AY5IYK1RdwZ5Lj51rZHimVTbb2S8ZgaC6+v0pYLNLbmfq7way6wLCBOW
69OUwnUvt7uLdMnOeWucvEp0E7fmHyzWY1ym66ZY2go54EelNO+UWV6VqLItUEz13me2vij4Vs7r
LT3X7kzxcyIsgV6i9CE0AV0+3sg67oZp74ghHLCr+kzkfOyMJhGAX0EnWKn+/vX35kSWRQds43Zs
8f6F5MjY5W5KHjmEtmipouErjrpf1ef0U05tUQBEXBc8NtTSjrao04l4qlNlCNVuxGCjLqoMA7lW
LFeti7vn69d0KhYAqd1OMRQ+mVIf7lFcX3OrnFYqO8Vc3veu2ddv1yGGUj5KYdxK+lELlkfDhLcl
1XUkCyz6Xv8KJwgz4C4QUmByicA4Tc3D76DgtTBNhga/UrO6GWF/lGPRi2hFfGOvNXiXPjH6D6iE
mNWtky76Zgk+JSiGDNpT0S7Fs5ZV8un1L3UiNJPjMg4icQfreBygUuGVXWngYgzUUt5UOfbV02AN
uyqplyjrhZ76qOmcEy47sSp84g295JFbMY86vBOpXnh4TypdOLXC/ujBMcNzsIvNR7XVzcVnaOJd
F+nY/P7FMjcGskoDy+DMPTpue7efwK2iiz3lriqCArbQTdEwwAk8nFAitKWBanBSnXl9T13tJgcI
7Jn2IEfS4dUaaqaldrziV15b3ker02cKCTPOoQX0SbtTh3rc2XMyn1n2Z9vxKLsAdUIOtc1asWk8
qmLUWusLV1dA5Re8W7eGJvCknwyv/LbQQ3/Ivd4o/BKa98W4mLXtawUThTCWeaeDdE8xmnWRxg01
VL9RZYS2gIbZgDWZvzZK8vz6PjwRDH7Wjtvwm0dznAlpVpHK1pMIXfW1jgOxWXrZcm8bKHNU2DaO
/bmAcGpBwjhjRgprQuvRyQyCraWpjrKW6rRg/Umjy+u+bLOrakAQIXj96k7sAF4u+hTbFmDLH+2A
cXaFm3Lch3GcWx9Fb79v2rW6dXEUDuduandZl5zLAE4cGujcken97H6z4Q933cKg0ixapwuXRsEe
Ji+Fg5+4WqI/a3fyY+fJ/0UbHEoyNPKtUNhaAYcr4o5srsNQ9TSyUlnAn8jX4SJ1Z4a4Reahl7Zq
SnrrJKasruTamUru172uf339Xp94sLC8Echmzr3l1Ef3OmP6EFd914VaBcB4cXrDVxKHOJZiaLd7
fa1T9xg5Hobg6J+Q4h1tIq+kIcDr3IVp3k8PiVYu7wt1qnyWdvf12qZnOnkn9hHUSXwiUFwiDThW
oXVMWh1gUKgIS617i9wfTqGzmqcz8pZD/qZrYzI8d5rOkW9OZASbYg1EQxJpdMiOTk+j1HJLF4zG
MtA3UYomRKi5FMev380TTw5pSdrXzBYM5EyPwnOmepnjFa0Iy2JsoJiby1WO63uQekX3+zeSyRdD
BHKqbc2jC1qbZagmYxxCr7a6zk8KgF1Fk7gP3IFnOEXODoZDEv329XlYO0LTYr6I6tnR9QGYVhvd
RYk5rvv1flpwuUUqVAELqOVnYv+JjYlEyKaU9dfRfrSUWxTI+XctKdw4pD9kVfWRlqvqDRQg56Fu
9HNk4FPrMW2gvNuyCDrnh6/+WNZ9j+T1EHaz6QwRB2u+XnCPvWtSKv1xFqN1Lr69JIQxfIB8BvEY
thQj0qNrhBiZldMy0aTTS+QOpIPIw07SB69yP5u0Jg87oRrvtcxZi0ttoqm7S5Zu2CeTSqJpdmps
INbVWPq33pqdfp+oVv7sxla/7Co0LMkHZJ9Xb1fex00wwojvE1En39OhHbCDU7wG/Obqfiwbt6oC
L671ZO+WDALPpI0v3nneBE5wkETgzOk+H0VVSrd5tLKeywT38jbniApno1f9sjXXi9yanrgP71/f
qC+XhJBPW2JTd4OLcqyIkq4gIIu6scIuF+50DSiJ8s0s8a736RH0604pSHOuRqA85zLDF5GG6Smz
F0pXThAGaUfRW+S43C1LYoUiR2MiSjan+yxmA/zuu7itQyClHmDQjgfG4YYVboyHQocNDcomcvEX
pMQDqZTGzTK71bfXb+eLl4O1YLyASNzIvN6xuAo6HbUzos8e5kYc712jdT71vXE/KmkcNdXIMfjb
622ZJhhg6kWVVu3htelO1WNqyT2koVQpo9/ZsfcjTbMJ8+2SLfzoGTW6B68v+qI83jC4jPaZPoOQ
fdHpwKi61zCHYlE1QRtdzUW4tnkV9n02hgtwncDCa+iNnhjnHGK2LXGQ5rIyTJSNj8aGQzn48HIb
HIZHkeV2KNJOeT8lANUucqQzAj1pz5pR/kzVjlfjWSJnSmrF/jy6uUIfSxU/eGgnHrqsvhhS86bD
oFz6ZB35W9WF5OjHeqJTnnc6MtdWmitvtMZyHzCTqX7oXYX0AStWRghHZt1AnvWYXhZ5T9rrYR12
qxaphkxFnM5XYw5pytcHFbikEw9N7qsKQnwBzy//YjfF8vn1p/iy88zAQ7WB+9A326BlRzWqmVok
bHikhW2SqTdQBXTpe7NVNXzNPu99ObujFVHatdej1aOV6SxWn/vKnDkDviSGU128/o1edpe2b7RR
4elmUaoeD9VVYaY97ckG2TAzkxEPtRC7zEhWJUKFUWfgsa7UJLUAmeDjD18+m9Q7yEMm2OcFa67a
Iujxau99FQx87duIcjfhOqumusugIRRBJvL8vu7UEs10w14+0++2Wn9Arb6IGkxO3i26gwpWWZi4
Y2DQPFxmq/QybAYsDXIPRP2n16/55Y5GuAMJdfirSLLQiT7c0UvZwbha6jaE/WcHS6OXF301gHdY
5blJ18vYBAOJcQ6lEKP8F5zVrocXkqBIEupuP35OJ9OGwGVrGPOg7eerFINn4sTJHcaUixphSxUQ
ZDm8ODzpkmpDwYb6kMuIEx6MbNkXEYkRnM6p7kOlc1U/zVcrWgFwXNRLHAep02R/Ab7+48BrXvz0
nn9q2qXP0Hs/+ud/vWmf68ehf34ebr+2/7l99N+/evjB/7rNnvpGND+G4986+BB//+/1w6/D14N/
RPWQDcvb8blfHp4xnB5+LpA8N9tv/k9/+I/nn3/l3dI+//OPp2ash+2vJVlT//H3jy6///MPbWMn
/Mevf//vH959rfjc1XMvnpcXH3j+KoZ//qHofyLGsBWrnI/bDGRTH5TPf/8I4PZmauJS77A59T/+
UTf9kP7zD9P7k5SW1r4HWXZT+mNLC9QF/voRRy39D+aafI7s8I9/fbP7vwLrXw+FO/H3v/9Rj9V9
A41f/POPnzyL/xt/CQMbGJDxECAkDb3z48M0j8ciW3pz8vttc/k4zKFyhYtUGy2mJIKWTV18bpDX
vIChTcKygFYe/E7LE1+Vcv4uCtl9nvuceJAqxbtYjkizt2Nef+zVpgzypvQ+m1BX7t0x1j+hemL/
kJ3y1Uyd+K+3/Lf233+7qw524qu79P/B/bcdmv/99vMbUWdf//G1/v6Pi+d+fU4a0NJff92O2+f/
2o2a9ye0PA3tNhhjgOq34eNfm1Gz/mQ0v0mCsiPhoG9zwn9tRutPBJc24PbPYnLbcf/ejPqfxB3S
InJbGFIbovQ3NiNOuAe5B/0V8DuQUDkpmd9t7fLDYDaPqHNVEyZx5tSL1celOlZIBEr3VlPX0vS9
uhWfh3lMCn9F/h8TxB4nElgXkNr9YR5kDojWM9cNMSa/JoPU3ovUmUDNUIQS8Ku+z6N5lU4SDZOl
JdHsDnPtW3rZuZetXcox1KcZH7BZVHgKzQD5+ztLnes49LB0/YGAoSz5qB3P0TiVZerTdi0/KJao
0bSw9WQNait3TD+mY33lkGhYUebp3gdPMbOPfZIWNz0DSs3XIBY/SpnaXJ5V9KnfrHOFB2A7yii2
HMn/SHTtQssmnbqr9tQrd3Flfzt4lbvuK1301+4kDcWf3NKOEmfsrzN6fI9q5Wm32RKXIe0O/qxR
u9OdHOOcebdRdsGYT5DF0aavaAOOa7cfCgjNfPviU5wk/XVZNYpChrugWZ8V0opRQFiyxm86rW59
xci7h16Rww+R1lV8XZrc9xAspqeGXpV5WWjIsncjWCmecbGaQo0B6yOqHCyWGkcaOYEXxDa8Ip+W
dPYFe1Nn8uXgeG+MtMA9ohuk5fnpVCa3Si7sL0pfudIfnXp6agrVeVLMFjzOVBcdIhTeTHe1z5yL
JM5dzzdcLBqDqYzT945iwPuUTg2AYlKL4q5yq+FO6EJF9NWd5jJw0phdlrq4Sfg5lcaNXbTxF70f
Y9rldaZ/0HtFJYlsW8vXlrK/qGzH6gNu/jgwaahH2rs40LyfSmSqfN6L9j3uK8m3OsWOyx/jxnH9
rqrWj5XbM3ypgAkpCDKaP5dW1c6HaldMPoZx1v2K9ZMWNi3zlrC28YHdJWavx9e2PeolzeGmdyI3
trXrfKGUwycON1W/zfNUo/WYDo/TavLVOod8zVi8/LLslyZHyrQbv5V5Je8cBDm/ZbMKv8u2m9Kv
pkS7WWWp64C/7RjcZJ+g+FsLofmYt9VTQNbHZBCH3+qTnKyljpRqS+wAcO+TuFnvF4eHyORQOl9E
QoMtWGfRrwyeqwUpZlekjwqAoNUfs8V9yvIJPhlnkuEvyqR85Sstb2tHj6cLPKDcEgmzyVKCMZPF
dRsDibk15OTOgaHEah42ZZ944ZzY2gerc+zBLyYxvNNlWqHpZ6y9G1gKzPCrXrdHvMPBBlb0u5y8
u/Mk889goQ3wnaSsKQIPfs59gffsx2wu9SePAgM2tNFpUd5W3LalAAcv5afK0uSnUtWLB0OmxoKR
slrPwTZUlvtmKkimdC12H+KJvo0fO5owfQ27zgqy1WJXO6NE/zrIgdBObLZSvvXoxOkcnJUROINN
Tjy2HxUxrE+pcArHHyE/FHxPtXV8bDGSd9QHKA0MjPmuBtGWeoiXpfldtgWSEsO0GvDJegTidFdi
iNoDxI6yDpn4ADp5WkYN2KG3Qhj6EtK9NNqgj+sh8SfG893e01BxKzMzflAJYTwVKit/nuJ8jJSu
iNFwWJZBRP08dMsNbys8U89p5+dVkeXbVcZL6VuqMtghpmj2jdOgaeVLvVPoh6+FfOKUUNBxbrp2
CSBAtNeKt6LRzyvgZIFu46gUKa42fxSNXlMH4WWU+8MyAvdv5Zw1N3mTLrguz8ZsBcqMY0GQw8Ss
7iq4VE/gynJuI5qSb2MvrTMmxY31oDud+ixmXMMDc121PASFxFmwDqve+SPwWSvMBC4PV45bAFV2
WtAwQZqBSvUZtGu677Y5aifIglhE9MRWLoQzY0KR0bcC7pck+gfStNLZp1vRfMFY0X1UUETw/Mpu
S2unAKe8Y2NVXmD3Q96+7bLYzkNH8JDQu0y0H0s96WXQJdi7Pa7tWpZX/YKX23vbU/j1lOPKCxyl
G7QISPrgXieelbShbDVPiUaO7C+edAzho0LujH7hOIOzU0ZFv1PtYn1oGqFooaekowM+2p6/jXVd
frRHk4StQTP5Oja1cvDrTIxPQ5rJN3D+7e7aqp2k9ifvTYqs3xThcVdN4DWgoYbxmKZffslHTiSZ
h72M7VQHaQn6b6vvGYse119mLS3ieIZp15CL+wrnkktObSdUnCGJ9LymyTF59fWST85f1dH/zwn/
gET0y0PYap6DmuTy6bkkI/w1C/z5ib+LEs34k7kZpwv0K8oS+kz/ygMV3fwToWj68hQF4KlpTf47
EbSdP7f6hVEUdg1gxjf+0N9ViW38CVMdCgqfwemUVOd3EsHDhumm90uvjck+wwR6ltDhDtPApd/S
hbGZIqdJ32D3lkRL3s17tMFFCEilxNi3FX9tlYPq9ddK6LBy39bc8Ik61jCIVgNSPOoLj7aV0iJq
CX6OyL5Ocq53mtTe1q473U9Stc4sxw1uf627tuXQAdx4H4wveAyHlzioQ9wU2D9HiLaae2G2rd/r
axmqeXvOIvTkUjT3abJtdLdjF5N4LFt11AoRJZqCpJXjpZZvjkvs+SojzeiXbXbiXd96KS+uC+QF
g+CtxXR8G0XVN1qlNSJqjL64S41+3GdFaXzp8qJ6HBSIuhh30t3juO5vqXLPmVmdeowgpxDmgMf/
kko/qWpsz8gRRYntVtftSBXhFn1/M6xjHlJ5Gmee48n1bFhCdKKZkx5frxfLVtcrA0BzHHcP7tp1
t/ZsTNeqdN1rD3Oy12/v6eXgw6jMaGgZHBVIXTV6UFHMPmodxSHul12IEj8S9my1C+m55cXvr0dv
CSoqOC3e/O37/MJoEwCjYWgufbS4s70bSMPuVVl6t5WedG+kbrRnru94r5Lwg0m27U2yi87+MaGt
tNxxNYu5j+p8Ne8LkeY7oZdpWLb1Oc/uo87ZZmZ9uNZR69nTpZ1jXNtHnJnisrDHOkBwqQ/UIquZ
cSfjHaf/PWJ681s3VsY7chTzJm5jkrnXb/Kpi2bDAiJVIa+8kFWR+TKVVckXWbyqDhdHkQ1Kndk1
VHL57fWltv3x6+vJNSOcDPKboM+g/VhrDs3+NsFno4us1KPSybzet1ZtfhwWGjWBGOQT+bxVRWnS
nSN8HEcGrA6BfzMigunroTFyBFIC6u51C2lQVH3IIuXO1IPxk7IfES94fP0aXyxEpONw41pouhNB
jjqiiTmMSqy4uDDLwvUb3qNgiJ0OxCR1YVR5zFPIBY1IKSfxqR3Kcf/6+i/uMcM2cBubLAOaDszS
Dt+ZKcP/WGlIy+H1ZddGaqsXqzXON26aFOSB2neZmsNlwlT8N2PvBlClFcwZjc84h/G2z355WcfS
rPE0ogaYmB9fsAgS6yTNV0u3qGHmCvjjjTLtu6m2QyOJuzOx4uV9xySL7hK9dkIv6cPh8p1XeFoe
izQSq7XumEytvhF3ZmC0g61FekkbnDY8Hk/2MLgXDenFOT+yl3eeia6hoZ4D6oEm19GdF2WdqenQ
tdEs2i4Qbv49MymMOjut91CYaFV4CEhKTe13v/vIt4VJ9Zm0ghI4HrO22ZhodtO2kZ1r1c7zGi+i
L1TvV9Wo75J8NN/Py/TgpurviVayzQAasiCtfzIyHGuPYpi6xJpGkd1EDqzEUJkX8G9uhRt4pZfh
XLP/22b9vdnkz0U38R6UiRiiM0I/yl2kreTDRJMhqrs5uZFghXfC1qfLtvKcYBa69iABaD1uSjln
dvjLB7yJ5JAdMsTaoLRHW8yQ0pmFKqsIazTq20JpPidq8aFFIfzCRULzctXEbQny4LcImtsVk+1i
Z8IICcsd5sCHW3srcUtAeklkdT1FqXS1CBsD49pdjLda4imXr2+nI6jhz/W2hjyPFs7Rxpo6XC9r
FN0DLKCERq6tX6csQ5VQBynhO8glXGCR09/EigNfs53y9CZZvezWURTj2zC6fdRlZeFP5mZnI1vx
TjH76SLTPXnmWWzf4eAo4R03aQozoWCsRslw+B2LJevRScDLAWwj8t2TnYSmJ5sL2yzzC2VOsYyE
Erw/c2cYCx+vC96XWv9nzkWWeQyecty4GxLGhmHszHUVqNbUr180ZqXlD7jpVXfneE0931RzpqjX
yZDlRpTH+WrvJys1yn2L+Gi+n2kOlY8ia9be8tcEmFGoMqDIvozxuBX0iENpj3E6UtabvWjpRnWN
ZVwV2BCLi9jsauvLhDJIfaEmxVqEC8wlZYCQqSZqhKdQvF65qVGBBAURIgOYAmLYKRi6V3eGNNyv
olsr+2M8iDS5bel1g2Rs0GAPiiQDbJajbvtNne1Fv1LSZPqwItaMnY4CY8qv2epZoOrd+pAY81gE
6WywDxBUKXBgNEpT92PRQJA30jIJqobkcFcz2FXfja40n4u2mS9qq14+Lclc05pZevriI55776lY
1CxwILWEzdRKl8aRp9T3a4om/aWSdvR4sauzJ8J7q9x0BIFkp2Bi89UzJ6PdpVaPcItHWnHZJbmT
+khKiHG/grz+NFam+rbvHNpa/WrFX2ji4KeY9Mpc0ZjqnbvZnZUklNRCWP2BGWr3IJpbRpdz6rR+
aqJDEjZuWeu+OvG70Zzpxb7XF/xaRKaLr3Vf9VpkOsrwwR1BWeMeUC14uYA9nS9zkc9fZ7QL7sbG
seVO4gU0vZmmuaPHjUDQuKPRqUF01+i++9QNymU5ZNaNtnaDn/L3ukB3c+cOE6zmB4ivod4jrupZ
l4utDGjG9zJrA4Q11uQidjP90on7tb4BYpUu4ZiqbXeVJqoSqRUCQfvesoZkp0FGBK2pZ5UZWMNi
m6ipJvadA+vT3PpIXRa2zAfzyHMnoEqp1HEq69LU1XcSQ5ziCuxDogWYxAnMaTQjjnKSumRvVAin
hdqSNkWkikVez2Yy0nTr8mS4tEVFb3fUOhNXJtLa8dLTGjvb6UsbP9MclXe2UNUhyL2il5FrKIkX
IHA0vTPafonRw2xJxCupo0BXwOWuwtiemo+M8fUsMvtBq5G9MMx6ZwqjeGfUyeYXhml6EiwiHnbG
ipr4gz7mSol2tJ6A7ZDYv+hWMVfX6oKLBWONfHDfDM3qTpcGNeSdlLGRXHekW4+zbTCYSBsPnxp1
UWP3sR3q/qZd586IPMbZrNDLxQ2HfBq1QKsWGlx1mhkwmBdN7tV6zJv9aJnxPeNxUV2QQeQNqK98
4nXqREciDExt8muOvYq3KkfWKS7V/L2GKsIHzjMmnmuqgtAyvNi7H9FL78lkbBvxurI0jMBu9VH1
82RpvtmJ4IwiQ1Vw58UCMdvVat5N96kW5+pbPS0x7KXJUb41dTqOe6NR252ubhi5MoPvw+1QR+9+
ae3Ou6fw8bqgxZqovZWOMz82ra4VVx7qMDdZr6V9pC9F/TQXjGsCRmNTHFr0dS/rbNbWYCZlywMv
Q/g5tAqdbu9UqlqOeXY3KkEc0ysNa68al6hC6pVRSycnxcd3KfmeD7q6Rgk+YbdKaTYepDovvZhw
9vL8YXXVN0OfBxA7s/s07TsDzykrDYkmFE9pBWoxUEvw+cFY5Vr/MVEYVfhDK2o87AskUXy3c4b0
zdgyZYiYVLXpVVHJdrhsGsi5PGi0pHe0ThsRJHop5c5aWg1lwsqz7kaULEAGTwVasDXBptnnA1ZV
D6bVWYhFlNDkg2Wx3OdKneKRIQklcgRKG4Ci3c+qP+diqoLBaNdHOKlu4du1Nu/WQii1P0vmKLuu
l6rrF4xRa1/U3oojtgMh/FLP8/wN0k91iVWFlxhvRtUcP8C2wmQrUUd6/V6Svovdxf5U1RUV1jZV
QfCLbXNRaIhZ+PYUK2Cn56L14GONZhbS3TW7yHZmdCwWnPbscKoUbQ7iCZ08zh0pq8Besvp9kcQW
JJK4zu/tPq9BPXXpMvqMthz6AZ1bPc6NuxBAAZw8OnWdPOHc3LYBCSJ9M7sHBFEs5JOXjY3AN8Mt
DxGuOvGWYs9UaxKXple4O9mk2N3YAhM+yGRZ8lwlRdcHjQvKc0+X2nnvzVk6hLrUCoPACJrEd6p4
WoPKWsfRb8tlP4uhvrLHGOl/tYmHx3YGO+SLVJHXqzD11seZrBSEgTlZ90usl1VQN47yiZnv+qOu
jDkHXgtA4mJcYzcQYtStIKvTlkEayEJmeK2ssh1birCU6Gt+i7+9BNclY+VZS63hbdVWS3uJmV8b
oXZlcqRqrVr5Zp5rDTgFVb8yMb3F+6AQjErxTnS7XZzHvBhSGDiC0ArhJBrrZpkCOWtOGjJ8tSY/
tQ0GvWY1AQNMMpIO3o9F/ybTUtyokH++WalVdLt0rj0XY6Sy2y1tP+fh3FRm6xdetn5LtElpg6ZV
8bFIbLk2YaE49ptOR5Ld9xpmYZGjFm7KDxcMSvDvWOOgSsUV8mnfE5O0IjKcxrkDOSzeDYj/fB2T
Mr0SVlqr4SobE4YTB/w3ayrbirTMTG45BZHsKabF+QaKGXyH12mtG8wjqMZg8Epz9Tcy6+zPq1uo
N9nQWSLKl17cIr62vkucuftcLmge+Okq3P5xcWTs7Vu4zeDVEi35royJa++V0dXS91W/Fm8AjGCE
7pn6KnzFKkGVTQxNnpbGxGQU9Ss7iu3YqPZTkwAHY1ubYZnj3eIPYmu+rOCtw96eiicIHl3lt9rI
yFi4diGvmmne8tz/w96ZLMeNbNn2X97cy9A3UyA6NiIlSiQlTWDq0tH3jTu+vhYiq+olQyzR8o3f
5FqaXaMiAnA4jp+z99o2pQ88mK6IFkq4G+1PU3lVOWooD8saFtfGaKovS6utUwtW1MSoqigWSm54
tWt1XYv9bAbyUSp/PlgOm8t+SRPzVzIai44bMbbLjuZa+F4xbE1Pqz+bNKFKIyABQKSGH7e1rxmy
G1lw3dRiy1bsDfmhdUru1hCYPWvIXHvzHfbDYTiUUxvws3qbbDmLYmJCo2XW8mh6IsXjjwycWRl+
ooxNdra+NW7BrL5Sit0L5GztnDocZ/U+5IFm+rjOOj1Yk2z1dSfL8Glp2ihMgu9Uk46NL8llYL+m
tKnsUdgbzDSNXdU+z6bKnmonW2Uke8aEdA79Icef5qhHYUzN3pmz4FO9gch3YZfo5Tql/v65UIjS
ECLZ5VMtZvlJL9DHKfDL6nltm6X9CejaPIbOuNqHEDtF9a5mAlYyXVokgsHSUgyVGtmNt8Oa5oQd
D257P7t9d52TCdAeWh/mSBSA9Fmu1oAUlCisdHVaReWVUVPQM4rK2VZjpN3Zq697BuJp7PktnQWx
dIOMC5WV/SFNRlHd9bMxp4dAEFgRLx4AiFOLzb2NuqEs0pOW+WJHqnOc6qpsA6KHZLWUZkwDbvmC
SpEBqErrPrih5B2zU45bao5ABQZrvFrB+C3Ulc/jj8+yIjW+LG/QdxnDsZB9RWUTJPKEhsv2d+vA
ADRdVGqfxGI3vNaBKjG8M83hu7An80c7SpyIWiaMzpk0Ev0w1QBQ5tSpZExXyfxk5FmmI49BoYhL
RLFrtOJ7kzHPc6li5U/VwXe75U50wFUiBSaGUL2wW8LIdVa+XmqlIf+gsQ7sPgVVbgxKP5j3ChT4
RDu1zT/k3cieaKHsOFkDL8ZTy4h7jjh68pm1toKfY+b4muWp1Q/y88jg4q6x8/nOQvpG2mrS0CBb
ww8x06zLTkhEkZV0szBQ4ZY+3t6lsowk6kGQf7XrLP82k9wzHgcNETUqp7B+l5VJ2O9V62d21Mx2
+Yx4hkJyLHqe0CyY/IJO1WJd9a09UnZCXEkoJ02ni2hMTA6xBxuRyQk60tnEANcjJu0vrajiVFdT
CCOyvQpW0z8aQ5ijEXEKd7zXwRogMWrHrD05ziCoQpaFKhvaitwx1mj1XmthoNcfm+J55t2ldikz
7GhylNcQe9ni+lJhnk3RUFBnbiFhs7O3KPWWCOzqHM3ABN+n1eR/ksoYrv1R9eJQLAkHPc9Qy6Fx
XGHsJx7tnklIBn/XLcTo7AgohAAS9uWpFoM1R5OYpqeCnogf+X47WXHeopY4NqBEuKFcVhamr5s0
8tXaevtWWvPPfKH7eO2QZmnc5Fk32D9hWOiTMxOHuiewpf4eADp0DtAeqx85q5QnxSHlJxa1b7fk
DjH6ixzBmw5Ok1lD5XB8pFeFPa5HPxxHzIxcJ3GsU2kSpFyrHETkVIpdu4zNldBeuZ5mvxI/uKZo
qFy/Rufct5x9o5o577VulH7gFDvxAkdOHEFz4CkzhaXye7GG81VvVWEdmZ1cbzo30BlFqS2Wk5j9
ddmXuQKFPbcjZ1e0QmnkTtyPqMqGpd/5lbPeIzF2BnZfY3kkMq/a/hxVDF9pnt6bFB5PwivRy8yM
ioyoMa3kw+QYiR/D0i3bfbaiwcA1v1L6piohnJ3mgR1vNtjHojIylol02P7o78JwHK3MIkZ6y5FW
PLb9KSztcYjWZaSkS6H2VDyCNRWLGcyWojz3gsMw8srpOdJBIyytctMxZOlHt+ooGYIsMx5LMA67
uZNNsJ/0MK9H4p4d/rMTw/WQ4TS5IvyiOuGTMTrIiSpTh7FN+8MkFb4dQ42WuzdtFeSRi667iJnE
ITuGzuDDhkgLXC6Vt+FgJRYUeCy1+d2bVLocutTyPwbDXN9mzqirD0aVBiiF01xR4TU6VOheyBbb
2X7GW8+mLSLvmUd5n5yJQNhY9NJ+h+7Od9jYLDw9FAWVT1gDjYsbUZUazXs6JQQrlIL4Wyxj/Uz/
amzv0tCf9FXbWos8MGjj0mUDYZaRXyNuvrG61AcQ3aRkFdRkPzrHCp5PGJUy9PZc0ST5CHyj2A6o
jZuhcKscoqrate3vJ08M2a8yy6VbsFDYq3cTv4o5j2Vz2CLZCicuk9EivOoICddR3+W5PrkrfPl4
zB2j25cod9ejbCiv6bu1wSd4ItP6qZsTM6MonvRTYBSLdXDheV4lTU2kqFAUdLFaMvV1tVpxUmbK
juTJnHeSkbXTL6cY1lspppVtBMTTcputHkGsQ2rVqHOKhsiajLJD3TaWWU0xgwIQY4Y5MPhuArbh
3SCbRFy1gYVuxy7m7kNiYAmLG94ew30teINHrj3Z2d0o/DQ8BLzIBIoxC2J6PUlGoptkrzuQ0+bP
sItD+Fer6KFHJENRUZo5kry4CfriTtiq+ssphf+uDa3VOthyuyVG70je+HPn7TyOWGlkSjrUsX32
hbIMhi8+7bBgHxQmL0Iezdnc2eG4WNc6WbuvwYov8Vo5qfAe1VpNLkdvy7xW0yqDOGdG/cHXtkw/
qtTpERJN+Bh35PsQhFkHDR3n0FPWD7ScThKxFed9TLOg2ljXpbRj/qZXt6Ob5WasGl7mUbigRjvw
tqo4/Y5oBZlztfLRoAITaNbmPt2hnW55XIpgZAi3LkF6xJcDpzjD81pHshNLH6+VIfrdqpPU3xcl
Z0iOFr0lT0tRBHIPUZYZos2f7vJ8md7RS/BX2gjJksHIdl2iB9u6H3lVWZUVG1O2ctoDwPxNWcN0
l1LU8qA2tldTNc9ERdPdyHIO0pvSy9SrfDKrjLN6Yip125ey8OLWSP3b1RFjEedem/yVsfN+r0Yv
eOzFoBxEsUnGL3BmJi5r0PYf+UhXX69h1zzZTdqrCM5l8jOFubSe2lAL65RykuSNMrhJGddt599T
Ia4wmREoqvco/KSKmE227S53qkDHBS0Q9p41QKBItvlwlw8yXeJqavrv0EnQfFVUZr8EwbffjbFr
7p11mOhaqA2OOtTeiFSvpOty09C4Sfd26rq3uWTGfBo9a82uuq41nnpeOc/OTFgKErqleBz8zPjZ
+aay7tqupkU2pxkIL8PhD6/WcpHHpu2kd0jLLj85xAAztqZXNkbQnH8wMjy2vG6smPQpT8Z5Tsbo
NOAji5qewj5Swlzfe0vuXOlcFz/tLjVD3gzC/M72MXUP1NCpdxoSjb7T8ykgYJQGBeud41i6x1VJ
NUJraHPBMIj6KQeRKFStZlHHdMiMvTvYdGwGf+VGO6snvg4cDTkwhwH/6yPEb25gF3VG5BjAy3bh
QhHV0jAhM3ywV5vj6SCckzZSQjemrM13hl0q2ok2Lks3q+g10HucBxI5LJ+jK2yXMfbxEn2ubOhb
KCZ5Gx9mcza+T+DxiJz3UE9SfNjdx9xziuAm6dUSRJYztn1k5uXCig05SN54cH4PspuAJqPaSjjY
Sx9waI9gMYi16OdrXkxVcWAtMNtr2lJFSW0X96W9KuqYZuwbemODlRwtNIL2ISUcXnAqI70EfISf
fmWrK+ptPcg7NJryl49MzKToHfJ2Tx8655YhcV2OLfMmA0Etj0M8Oatm9NBp0TC/r3hgQOSE056J
erMvuI1xM4mqO5ndpn222yop0SaP6K8L7LUlR+yum2nfkSaru7n5IrLcWQ9eMi8PtV/NGnHO6vXR
IAOzRjKs1JWJH5+eQ+dV1akY6OPxCQP7EGre9kmSEG5ehTOb/kcaNn24r1bHo+yhjekcoKW4WKfk
mNKpDpsCLJUJV+dIJ4STOzuF2VOfksMd5dYoxxhKQ8fBpW6lzUQAE/qRRTfeGw0HYtMtCWssM7M7
hP66BpxJWsBmek0HOrfB2oRxJmQ1RjR4q7u0nVJaUUBonujlMDwLDGTA6ZrQ1zD8fPk8OB2dBstL
n6dwIjHMzT0SWUfOIXi5bZHXkS4HoiJ7usYJhng905GUrf0zZ8OiqeQ7+pisud1E4GK641L03SNX
x2wR8ZbpTcuoKoz8eR1v/IYSKBqs2j2yIXCSmZdVTXGLxL/ZBc0qyogTX5vuyxZRYyRar0+Yt1h+
c6KyMCgt1m4yD8ps6bzXlM+caIIctXAqVxQF5lqZfswEdJ5uSQ7T9yJLkvCgAVcNBzb6ubk1Gjb1
Y7AC+jip2aioaiTou53CFDweLLPtvtDPLTgBrXBvCGytuxPUA3rKC+Ox+QigoPw05jqtTi4WhFOK
/MeMfI5/X4ij8Zw4EcbwAdKG29wQjirfce1HiPJISO4Tt7FH/H/JksRtkRrULzJHyWoMiXOLal+S
VeBmnL4sp8uKPV2ulPBMaKddhBXIC6POqhLnQOSqncaZlMVDKEmAjAYSgL4haq1cxOuJL6Jysecn
lQViBfs2rLxlmQbt2jHoPwvZcNzW9B2SvWTuWe9wH9UDDMQlzaPWc8vpNLI+vvYa5foumIe6fjfm
K6uwCVfrhzW3wBS1VQc/vKKzPmEK8gq8gLU74dNUYctjbhVYw1P7lz/0Jdr/euqevd4Ojl4X0EoM
EyGYb/iVRoFP/ZYdspTkyT2zbBudtb18Rtswf1cLDOY4yZJmJ4alK48kp4MK51XH7pzQArGjlGUp
4yks8UA0dZMWMGaZcB0bUWXXhecXiInl2gWnatDuQ8jJaDOxT97wPuWkbNIOGuQHGtzrgxsOebpv
nbTJjhpPrPWO6o8TS0lDLrlx7GZOHjLmE8AU6tRY/gKTGJY9t9If/EfGLSEaVs0o8oj2Wdo3Qqs8
/WBVfmXfTUrN+j7I8zZ8gBRQ+LdO4WXjV7cI4cUQRUx3mSnl8B5oS2VHDB5b7y1Z1aVsjHYlhhof
SgJYUTza1stZrQMdzuPQqHZ2ki1XarS9e5i/4Z5Nzj5YK4vyPKb9/7rb/0Or/h8T6990t3HffBuz
F+6r81/8j/2Kq8+Dyv0g5wfl53/LbjdBLkNtNBUQ9tBWbDCL/7Zfef/hEgyKMBUQNXdxg1AP/+UF
tP6DTLoN7rjBkBBb/ivV7aaL+r8DfXyxaM+A4SJkQbKN9PZCdGDQ7lSiztKYg+sQe4POd9KicfyP
6/H+73/vnzrbs6Pw8mMAEiECAyQI4u5CpUQKsD03CW1qPzOnBw9TzlPnGYJzodP1D4lqpkcrn5cb
gglaI6rHelbRbISQYtnnocJlq288p6QQUkDXM24MU/ceoiKrFOjavepTWuiyuilcTw0RkRcuTpCZ
rc2tS5ER4azyZm9bM74i0CLiS4WC5uPCGfFpLgo1HTXH5Bzy+xh+zBrPpxKTuCCSss5vusLkvUCu
dnAfTACg4z9fmZcP6fn6I2vYWMggIsBKXujWdFLUbtmYebwma9zX4R0xHx+d+lG6rLf/8Qe+cgs2
lczFHXjxQRd3YE0JwFgGPqiT07Num7uupJq1K05K9h5tXRQodT325Ru/76VghDW1Sc7hzoIOBN2A
p/3lJiSzbJrtmn7goKtNioYiReZls58SPzlQ4beR5Y7/5QD4X2XdFyrPvz/VctAj+xiR/PASTdPh
zk+wAiWY3qYwbsI54/RGv2bRBKt1BYT/aPC94rAU1rpL6fgdlXbaXcnD8kYixjmw+B/XnU4BFloe
fdokW/TVpfWe8bu7SGJ2o9FrXPBlU+q+Q4tvqSizGWNH5FXNlFqDE94FUp4j3MvqXZflbnYCGRtW
B2OcjFvTNUem0Emvn7NmSR6crpg+iKkJIf31prnEc0F/gBYeAUBHh8CLlnmmN3aYabT9jjRG/c61
2uwGD5z3Xgl7XqLKzrFWmR28yW23MQ5GZZozAEjq833f5PoBOj01MNpDxGU+gYqHpnGHragrDbUP
3SH/2unC6N7YLLaVeHnFNjMBWj4XYtKl0oyWmoQtxEGhaoOphcrUPelE6O+tst5KKD4rtS8/C5sr
uXSb7Rq9/MvlWTGcpkeTiWjyzDJuwzHw4mCYxltbtNn7HMU+bXcPoCt8hTtRiHa/aXY/uDnHZ7SF
dck4Qky3rp0219rAZ9rY+dZ7d8a3PP8XG8V5HSF8QmHPMkKMtv3//9B5Bn6hCt1Q+ehaoLlhjjvH
w0pNxYbZPpROS1Trn3eM1y6OA/mUwNKNeU8g1cuPnNK+7Ua90RN5xh7c0g9+JRZykq/MNxFaVLlQ
XdQZaXlCd8P5jEEGVkC7HszPY2m7zC1Eoq+6NSPkYqmLwo0WjL6PGXVzjR1rHt6Cp128zLZrhLN9
w2B6W+L0JQ1z1fOYJw53k4fjobMJ8I5I/OFh//OF+W1PQ2IMABjnCFmgMIUuFo2em4J+N6KQ1XH0
/TipcR9q62Mn1vF9aQ30cVo1vrF9b06fy6eCZwIhNcHPBkDai/vPqcMW5GLQ6zW06UUr5ub86Iad
2+C3n9ovTqvXlVaBT83uYzmdmbgYI+8Uz84//fn3v3KZN+8DgnLwcAiPL76KQ5AQRUUjIhtbOhPl
CiFYtmaHP3/KBbGfTZzLjHAdASZVyhY883L5VW65kfzpbtPQMK5Kr+B4XywTpYqdwA3PpON8xbJT
XiVW66BuCRSN96JKf7RNm901JRkyEfM5FUk/td7Qhr56CajcyLzFYgVa5eV3081U2CmT1qgrkUW4
kyGuKHHkv/8UD3gUR06T+pCX2ctPgbwjmi7sRSRzc3xPuC6Tu9ayn/98oV/qa8/XmacbJxe+Y9wB
l485/QXPXLcpgmmn1UF4Q7FJPqpTwlAE93AhT7bDFGplDPqG5PWiJtnu8KZi3tpIiEnZ61/+PitT
s5uPLCQHRlbAqzAtYIUbnviQOwQaiVE177D8iM9gyZYsWlqZf/jzb7/IC/j7x6O63ZBLkFv4Hi+/
wiA7Y3KC7WVDXhT9E0Q+fe5Aty68/EFMS3lq+1Eeh8merxgS9jdFbk6nwvRITij98Ro2AG9WqeGr
BwMjrT9/ve1Jung98YRxmUjkpPHiXCwzaHDZBLhYxsLvzfsCc/gHOVBGxCVD6tuAZsu/E7X/fT14
D24bG6Xbb68ZJntkYdvMnNlnGetWw3rjLKL5jmSojBEFD7uMJLl3egj05z//1ld2VdxbVBoWUEGc
QBeLIZRMaWiVyJiWK6VYD+fAbJnQhjifsqgYvGTfDl3yxl72yqeyAJF5Y3tkV73U0hN3288lbIm4
M5gaGksnvyxzhT28Rw6gItfcJFFqXqvjn3/t2XRzcWuJrjY9nm4OgZwAXy68XpFqO3nkL2Z6dYJd
LngSTggLu2tZN4mLlc1oBa2i2byGrGLP1zaUs7/0qFFELow85aljmPkXiZe5PFUF3cpYFpVVxZMr
83aXYZn8npF2Zp3CCUp05EogEDFD3Q6rSJOsywEcRfApkAibogG46nQyncnVV4NVaSdSFTlf9GWY
fN0w7x7cg6aHdmLHD/WOCa33aAXKnmJLWP5dkDLXP5pJA4p5qskno3811ZpxeZkiX1cFjiMNgQ9+
RrUMb7D9LnTz5yXLQRjfGM8xTphLdpmNIW5yjZVHOLTGm0Quyz43UY9QyRIbNZFzEOcVAceorJdb
4dJtD7VC7h3mNNWLrrkK9NRe5akd3iGOsO5nBjpvZWG+8r5g+yb0w2NmRefyYicnRBju4ZzK2DJq
7ydtN/Thopvf8Fy/sp8GSCXYxrgc/m8eDSfslebuU3ilzGvmKkgrJHuepJM44kKB16dvzYAjE0HS
tE+zgvndG8v69w0rwA+Mnc0lbgff18tVzawG/APzhcjLhfnZtPSAstiSb5BHX6tMOUrB2fQxI8DB
uqjAOMAR4+Kidfdb1zs4Jd4502CkSN5vddDuBHZLV214RXqndYQtnx2CTmXvrWENr9qsQJqGprB+
Sht27NxYjTg0U0eiUEQX9OcL8vvLlYfcoelBn4btZQNB/bNsRzhbZGPBy7Wqfd4RtZ3u69bInxFR
ybtVh+YV+qRnNRpvhX1dkNK3xwKgD0TdrUOEvOwcxv2PA0Nt9FiS0gFhb965p9KS7n2NHOTK0NI9
hasAx5LN3l8egxkmK3K4zo18uWPQzWioTpk3/PlC/P4E8HUcDi9cDcrzS+yuNpF8GlVH0Sjcflc1
yxBXGm3snz/lHPn1clvFsMqJbgMakSaIJf3F9U4HZKL+soD0Ta2ROfnCEK3Ximl1N1vHyqzX96Sp
j19W00jAZOSIJCS6UfAa+KJpstv1HitlWBHh4VZLTEf3u+Wv/rHuMifC0hC88chu2/xv3/d89IQu
bfHgvvy+S5FVzTjSHliW5ruTN0MblcA2QFGo4r8atP9rW+T3d51Dlw+XLdDjjctwcW1k5TTC1Fyb
lXn4/bT26FDy0n7stOE9MkigrHC19/2NO7L9q5e/EC6sgYeLvcX/rcKqaLshwGYdhumj7yTdwUhc
dmerMOoY/sqKVaFCCSE4UhVxsRK4ZUNMTTeJXxhlrte+kRH12iXnBL1BiwObp+PizVvbjZrQX7NE
mmEbbyqaUKJdmFWi3njLAPvagtwYWbAN6AOxKV8conGC0hdAjRBZtbAfpkWhbbJz1VFthAZU5lND
eEqxA3ocLieJnr6Oq6rOyzgtESZg+nEhHsHhyo4gfVL1OSxlO8QlDKD8nkSPMGMWX1UZsCXkJKc/
37tXNi+AXLRgaI6Qt3DJKwDaQUDTxHf3Z3P5MKODR4CkN/Lm3B9hS5fvrGQiAgc49Ftkht9fZewV
tDnOLXMu3MUOjwOupyuBgmUK7MGIwY6vT2NeIfI3xJyJD2OI+rpH4+P+Muxl/aRmM+93f/75r5xA
+RKg9IEocD7iXfPy4dRukah2NvkSTp19Wrrcpdsi/ahX7mMw9MMJdjFHBcMe99Mq5s9t2aG+KBCc
PXbLoOLcDSnOkjY13qh5Xrk6uDDBxIPKoIN/CVDNdGuUnpQyHqS5fpkWMmEP8HWggM1iWI9LC90J
v1Q3XyWhtjMoZ77ZPv756ryyoXNft861E8CXu2TEaxJ5QnQZks41ykwWSL1T+k1W7CsPKxkT3AAc
2xQWl3tWHcAmChp2j8UPZRu5XZ7GlJl+FYnGU2+8rF/9MF6cdBwIgSX34eX9risvHMG6Ck6ic4PY
Nw++jTU4LEuZT//64tHg5KrZhsE7+jIks/CLDBLd9mTVSXeV1tO8L2CnvtF8Nl9ZJx5mdHzxTACZ
A15sPn6ZzdqZtq0uJDqyxwb5lE7zYF9lWTN89SorxblWWOGOYXm5W6WZt5EU8qe1TFOPbqr8Fkwm
/TSQJn+RLNOVkYFwNeYfQ600NxZqOO0b5cd/f3HodwCe2ELJAQO+vA10FVGA2liSSoXnNhux1Gij
dd7Y3H4/W5O1uPULLWIA6ABcVGbIOGh7SD5FAHaLB3bUI65C8xGZlH9LHTsc/vyrzt7YixchEB2f
28AIjES6i1d9lxZioBgG35fSPW1VJ54tfHU7G4HUUfaKUIkqUbfMAwuYFAQnjhD1wbAvtrVri2y9
mhYXbGGBKNEbAnnogh5XB8fjq0bYt0441sMtgqz+jWL7leccMDSPOmRqwpGNizVkrQ3CCz8RUcNh
iWNpn52ENvT+z1fn1U+h28ezzpAUw/XLe56OvZjckrMt+dIuen8CxnyzH9/4lNce8I2A6fLu5/m+
fKGtssgcAqZEhFs2RNnitXbUhgRAlfBrsv+H3QTbusn6YsLnXY721OoaKPk0Isy0Sm+zJeuvmoFe
koP/5erfX72NvYOIh04Rr6yXVw/vZbfUHUtrdQG1klkz4GatnDeaZa/Uj17AqIQG9AZauAR1FimS
GDSLLOANVE2p3x+alaDzenhQW2b2nL2VlP37qmA2w+MSmPS+OeldrAoXnhqYY855kgMtTgDV3ruj
UG+s8N9XBVABWDnYzs+H1ov9xjRrkw4Hb7J5MsqDIXzErRX+gT0eMHn8t3dqo5MwVDEJleENc7EJ
TPgiUwFmOeb0RiZyAEVPdsP6xt72StVJB89mQQAgdjcK9ssFUWhEZk1SSwyFg/jRlx4+L7OS1yux
Nacpxww85GX/YBQyv0NwBBwu19OJdjMmDtnJaAuA25n99KNY6vCjgp38Dl9X/gQVEYTUny/JK5cf
SDJDeQjH24DjotQr58bOqpBlNYwpDXXRMFnxR7KcS7K9vvz5s35fwnQLYJWRB0pFHlzuwY6b0BOB
YxwPBh5zu2bSp4WHE9HuMQxJ5Owfs2AZ3wJ/vVJJvvzci98YjsmkmoaFLCR9TLe3v+U4qw98lXXn
B5X7CTOxd0SIKK58PXr34Vx8wzq+Noi2EA3OY4XwoViab3++HLznWAgvX0p8MQYtdM+YUjO2eblQ
CN9jpByuWewZadd+GM6UQuNvYuHf9MIzydDaoIbBmW/Y/806PHMP3XauQwzfwrirz2TEPJ06zgcb
MJExH+xEbjwcRWRr1lN+piuOZ9LifKYuJi0AxvDMYmzOXEbKEhRewZnXGJzZjfmZ4zifmY6Ms+A7
AsiG9Ui2HtzH8cyApMUFDnIDQ04h5yps+cuEKXcjR9YbRHJuzGy4GSe3zahkWgfcvdpok3xLyJPd
mUIJgbWCPbxsg9vxTKpEEaKf7TO/Muw3liUCWLiWUKzaG3qHnY5BVkC+BAWx/FDAQuiyndmYfhe6
t4hbIGba5Qg909hAmqhUll+Q4tGVDGfSJiDMCTxbvxE4Ma2i6jemibLKaAb97FIsPCQbuHNRG8PT
BuyDEXZtnDYeh43zuRhz+GExZVbu0zMJdNigoOaZDxq0HKYjWKRwQ5vasr/4G0x0OHNFlTs71zLB
hBmRuj0f67YWO3UGkdIjBEoqz4DSZGOVdhu1FLt7lOW9Hbtpm0CPHRRHQYuKNerx8oe47gksOLh1
jt/ByvvRQVjQO2FkbrzUJWX2w3kpBaNKAKODGjlLU/uY9ln5UC25+jwg1PiscJ7Y3ZRf9ZkH0yHY
KK14Vonsm7vmGSTF+n4941x1Pro/gzPktTgDX1smCtVuizuDBXqGwib2BoitLA9Y7CDl+MmcJx/n
mT+YT/UZLNvXPmvHR5un4uYMnx03Dm1yRtI6Zzxtb2ZyOWFO1x88MxHfjN7TaDXMQDyPG982b3vc
eXWAYQFTCVNv3Nao6GH9A/93NkaurgMflkUIOdcHoZucYbrLSEjh3tgYu90Zt1uc0bt+IEczYqVL
kLwbnVefQb3lxuxdzvjefCP5zjorvxcb3bd0/PF7cUb++gvBR11JKbjWymN94jf82JxBwd0ZGkw/
FoBwYSvzRp+xwu4ZMdzaTZsePFMhSEVcned7DyVIE9cJua6RDqe0jpwRtNJuIRLrm6NWpLluOE46
liuEhpj1h+OQ9N2jEqrw8Oat7kd3FqiYMa+QNYdjGP2po4K+POYwqH/WZER87brBLIg1MSb85WZN
G4RGV/tUVnnd7MpumLtIMKj8jgtQSBy3WY9SGAv0Gg8V2JyjYhKEOXgJayyEHp6om8zoYKR0ITpg
/GJYsXkOtf1c9EMDI8XU9o1OmKxvYrH5rwLx6ydz4rwZTZa7TLE/Dss17DIfB6eVYjjY7GO/mtAE
6ewbIvns1bK5rXWQA6/FAv3VaOr5swOYZIn8lYY3OHL4ARG9tQ0twnHPjY1wqu4FWG3cqrQhP0HZ
Xz9PW5ti6j1zQChRI9bW4wa5S8d1fDK6xQbNmrrD/Wq6eiaPw7W++HOavM/Ytac4xZr/sFmrP4Ra
lkAukImAcutWUMVIFHhjJ7Z25usucLI2Au6Pejg16/Ae2275YxxM4saXHCud2yK/38lMLB/WPnO/
438b7o2lARsOk8b4vnRTCaQ1XAqwFkYHRwItfgvNNyv+mnrXeNa5QQ4cbjv5ATVXlvNAu4MX8xQT
Huu1gbFGTUOYyA5HaQkTyqataKpZ5XGeDf61atex3zmdM70rpzHxdi6OouUG1F6l4GBm5SdpL11w
pMvlfDKtkV0Pv3f+QCZM+p0jG030JHGCb2iZiudMT+NHx5rVetry0FqaBLQ2IxRV47OR1sl5+8G1
SxrjXY91NItkaqybrlokfzXK1c8jconio2ev5Wc27zC4NRyOyhBC2ubH6CXYh/2JIO1oXjTZpqNX
PgYlGJ9DwmOq3nsyc8dYo3Cz7s0ZoOBBWAt4486wsR3l2Jl0nCumIPg9g+rWHkE4dazl20Uq0VML
dKj4e9PJah6ZqTauRJWXSGMSz+fmNhOm8KElbxK/rcSkgY2dMBur500kCADOIXzcjWUPVXl07cE8
WdpLoB7YSXHPvDrB0A0VKcH43zgwbehNQsio4WPvpsz1302iyLxo7AzFdFVoC/wgiHncMEyQPlZd
lzwwB4WeMXoQGQ9Q002AY72dPi7B2lvHBPVOD/mN8EuZXsuFZw1HCPNMtjTidqYgay3G5gJSccPq
0ycZrOJu8EK4UXKqve84/CpipU2ruzdbvv4ev396cseUlhq8aAKNHWUC41nTfgXlkqfdQ1GbAfkm
Nhk28ezX+PgIPYWdNJcES0ho5U8rB/efjvAL49SQmsvY0Vus9ziLiKd0nKmx9ryWOg8MdIBtsA5L
RHXDCE085ri2BsdqcYLPlr/9GuHx4oiYW/jvlWkyi1VGQrqNqLFMRlCWjdsexAUOWEM09xL9eBZn
yh2No6X7RZ4mcw4/z1YwZVd469W7gCXQA6cpm/CurM1qV1lEuxFCuAmGBrd27tVCLj1DzBZtnkT/
1sRWa6xeRBDPFGACc4MqIlcdRmPnYFqJ8KbM5l4OQTndklUd/nR7f/lCFxP0BZZX/2MYrDlhHn2O
k9fuuuobdWBJCvGCYz+aZ9xGkeku9jeNrX+O0xkxLd54ZWS4nJQLPkEEbLXJFFo4mMPcAhU0hfdw
4MaHNknTu/9k7zyW41a2rP0uPf7RAW+mKJShNyJFiROELLxPJBJ4+v7A0/cPVVHBijPv2Y0r6aBQ
hUzs3Hutb7lLl9ylqeHNl/XAcjXJy4Q0bxnqEZNGsELGcxuCvETHiN1+mF8p+Pw2bIHSkM6gT7wk
dCMrcIR2CiMipcnwkMyl+bXo9IJdapkLOypG17styR7AJDdOTLNTPRrbLvhNVoD2bTSZaRJXsOJt
tQ5KlsFLkwCDOql3Jtw0ubOs2Tg4eT+JbWpqiFt6/Ls7j9l09+gOOqAOR5gyeWR9pO1G4XMiN9Fh
JwqLRPO/TnORlpeQ9+uS6ANbSvy645xfeVXao1Mp9ZLc37TMi4vVsn0z1lVjbFqvG6GZU0R0oYm6
oL9xxi7ueL9VeC07jDxW1I1dLfamNo/+3iOeur3E1FKY9AHzHshWTJLePpC9jehpnDGQaKN6Lnst
/9TAdSP9lnlCGZY4w5wQrnf/jD+kWHnojiQiwCgI8OtEkBRbhU8WJpUMihcUUSsqLGj0z07lJU9O
oyrz0vRUetko0BV4wtpqJ4oAFbjgUbnvvSLFoBT7+YGAkSm/9OU43dS0yRhTKaQEIYqNsY4m4gwE
VC+vHLeDO3irBK3D1Q13AvIYSJ0qsgLFcz07mnddKN2otl45VN512VhYoCmmRiPsUi1INtM0BI9G
5U3+DhJL/FNKkXi7hUCpctOXjgm4YHTQMdeNn/6WHk7tQ0B1clPWs37rxBgbuDhCBgBaPsB/kGef
WUzwXSwk4g+NNTn0RtrqvsWhG1+0Ztx/1dugvkObXcTbCgnIvplw32HvqZhPDq0h1Sahmt/2Y8IU
nXnAcM1eIuTGafW5uu6XUUu2i46Xa9sK1R48t8EzYk9UAaE+O+ayw0jlDbverQozatCkOaywkXRX
u0iMMQJbRvXfxgQO9HThXCcsCIPsQhu82Ge08t2tg3LdOqTLrJGpFeDXfSgmIrO2vl7GMkoM2XVh
bJA9ESJjsDEzWzP//v8lS19YyYiaB7gIA1+qQszjQmrAzahDzDMdzr+MnGlpeP4Kp0Tib5+iOAvw
SLPE0L0pZmhudi5+jqkNWWVOEUr5Rsz34Ds0nCf9O0lj/WWqy+GybFX8y3VV+u+7Oisu0MNc662S
0HW49cf8e0bZtRLiEoaaZrpvtWL45RV1DFPITtIzLYz3vWRO0T5OTwYhPjd+MihyrJhy2hLcOEcx
okyCIZqGfPhda6YTMvY+l8/7F9maA5kPTRhCqVWie9IYszo0DK1NG8l2GRNz0qt5UQJSEKFfqp9x
Wk1PrlOzBRoVrjzNb+/gIcATcOBLdLj2gJ3FQQtkRVNqXywew+2POwt/a7QQYLy2c5GjkA59/O0j
0dQhTrUr74RPqWTKgTRQOcw86Wv3okVzsZKWzjyB7weWKEYBSDtkUTOVeoeJTHg7sqK4qtWMV5oy
sLUWIg+iHBvbbvBceuy+NS6brlHFmZ7b+2vz8K86VU93VkrmSQ/WTIK48HHab/olny+bYvIPg6yG
r/gev1EGx/eqUthKNe1fWyxIb6VDajEhY6jNXPD4qwZ5GVjNmtozaNN4yXmnurT0uNsuND0hMs7l
F4bh+Zlv+v0Tj/QVBQ6jWYSpAICPL6r1RlAuZJijAc5BZNbryWCh+IHGkF7zB+WZvulfnng2Fhj9
jKNRStBlObmgno2qa5FCDlrT7BqRlzgZsazjJGVqEAdujElZ2bwpfc7fODKDjjMNUs70MdC7egeN
Wb80FHSI0M6CdDOZNlXxxw/9X74UXoPsgIhP6PqfavqmXPotCdkJRUjrhlNBg1xvrtPc2umd8fPj
a62/6nHjDvm1vT7oSF0QCa+t8z+2t0nDqahqDwmUbJprCIm9dshtDTyGleIFBPFlJy/jAmKT5pEe
4Nb0/drffvwh3httaN/g/2CACdiQ48TJp0Bb57jJKikxY7JuLhtzcWGIppn9qTL66VHrOuNVwYkr
oS1IzY5my6Swwlvh/9Q0PTjHgv5Ln9VfsyhMnYRtxMzm+gv98a1kFkipN8uCzHtz25VEgy5rgdEu
hf9Qpc2aaJ62b2iPMMdaGpWj1e26kVyiPs/lV0n/bzu2Qxx9/EW9fzLWz8XICREUjpZTjXVvqsDC
EQx8AOh7pBYkDV4244VKfO1QLnj/P77e+81oJRejj8d0tKqtTn4XoUm940FkVl5P/svMeCrMBJw1
qof1SJDMVNd5QXuRaDbSST+++PofP340uUM2IiYdbIkM2o5/BHfMc6uNZ6SthAjs+66FUckR7cyz
95evlCePRYApBqvkO2Wd6+aLsUoN4WTZTwUS6nvCNIzdUC/DBQFpsFY/vq33c4p1jOf7LBQUyrx0
j28LzkenaQ6vtLHrkzun0v2ozmtvYwtEZv/6Uh4zNhyeq4eNIIbjS8nK7A1h47xBWIubWwwE2KGW
CZcuVuc21vcbCVfgYaG+ZSbNjR1fKwHQm8tU5yWtUpAPpPG9YOQhlndxav8mlYkillebhusq0PTD
tJi/TZmRPNpn4IkFDePRa0BP9YgqwYsuW1o08c4dbdgqtGinyxLd65nP/JdfYnVOYmvmRYs5Yn36
/1jlkrCsMklYTTSr8l9MjOSV0UzGLtOX5eLjX+L9jsIwmt86QFPIEqaSPLkW/rii9Ot0w3Bar+76
sRjgzTad+kn8ZT1gT5Pl19pFfXSZA95limRmqfzWmWkhtv3Sd9XGr1CBRRYjC/OhTYMkOFN5vAki
jhYcMgmfTZjzO34R1LfHn9ESsARKfUk3C+PA+SXJFJzgCftGAEYOEGiUaHIu965Rp9Ne4AGfnxEQ
DUiECxCxynN0tUEE0TOqYIvfdW3X4PJrO8jIftkgHmfyo90mpTD7nSw6MYWdHa8QLAxJbahgfk6X
FWCcmxEkF378MlHbIdFTdaHBfjIjQoDVfDsoczTPLJS319zJrWMOWmfefAOY3E/2mjiuOK428IZ7
yrr9pHWaIj3bL17pPVhEFPugaLc0DGHKFbNdtjveqVMToQqciZfUFYlngNdl2Eyu92kYPaB1cBXU
JyvL5x+el9MtzMmWbDau4KcPqb7G17xqTFoM0NbLbQ4XdWCaCM3r4wfv3SZKw5IjBUkWWCFIbD0p
J7skLgvqTUgnOge9oHfAT/bgGT++yvuyCs0A56M1BMmnilx95n8uJb4pPzNigRB0jNvrHLSX2g/1
PAC+rOx+ny3gJJ5n4uTobWd1dej9HOgUBO0mki0TzU1aO4EWJUrgxKbTEZtb6at8OaNkev9tYHpD
IMuckpgP51Ss49LbNhRjPBBvudona8KPzgHvzCvlb1cJ2AZJGaCmQZd1/GXQE3FyFitNpNRLaIIj
GNjIJQf48/G3vn6pxw8tqhBCePFDc0jmmz++jsb/bw6Vm0EXadMIAqERxnRKtnMlarjGiXKvZG/A
kQPpNFyCiiuc3cef4F19gE2A7xNLNuInInFOnq5Jr6XVLXwC22y03WDrUFxwml0znU2A41hCbW3N
CPam3nr3H1/63XubSwfIoDgnoYhlBn9884pRO+mHGvPUqYNCiPPkhijD+JFNx3hQcVFtPr7eX37U
9RS6pppxsxhoj68Xs8qR09JsEW2hX6jS/jnjsT/zi74p6Y5/0tW0zUlo9WauFfnJVTgJi3KW+SZz
K+el8Hvc5WmwdvZ7qoZ0m7/l7EGbWjP33vL3Fqyjc4sSDDT9ms7XWPKuWSP7tLf0PpsB4pX3lunH
ZKF8QU2ivoORJvOvfcv/G8yJOABJKGD5lg9ovmUFqqUhN5C+s/eq2rc0waKQdrSwplwWjwaEptOH
im6bQ5LjXTMD6gtLBJHlhoai9ilDAxj/8kurkyADCzfZVZOygi1z2BgXLyrhEnYxuKlI2JVYtjSe
KzsCKp3YO170EFuRXrkvZoyvOurB+z1wJpmap4b2z3ylzGJBZa6k6LbIrhXHlEGVRli3oqpJ+UyG
LwtyLAPeYgs9LU9TDKaZS9+ezNoloKJYrOZO02JPRHIemFQNLJaHBKGVFWLbbn8E2F9i+DxYYb62
jJovHA/kJxDCdOn/2S3+j3fyX6vK9v+zJd7hTvbEr9cn4efrv/jfmEGTvECYD+DYOehQpK2+3X/i
polFR9KJx4H3Naphiir+1X+AJ8F/U8TQPSSDkCOD7rFM/wM8CQCeEIqyvuXhpBBs/S/ipk9OrJQI
7LjwWKh2aQni+TzZDkhYE2rxgNohxAquXC0uPmsoD269RkuvRquyImIgvE2ctOIm0Id1+w0oD5zM
O7MFn5iY/vkkROpgCsN2uro/jrcMESPz981aUWAUDX3l7DUmROramnX5eyb7rAl9M31FopLe2UWa
iHDkzLvvwUl8FQOAbYZEwnkAr2cfhJQM0hG0Zo8aPvC7P37e+392sT/pLce9vLcP6tPS4ixH/g4b
98mOLV1YeZPFV9bJMSfRRLM41F16FF2rdIx85Lg987o/KUv+uSQNTop8JMA62/bxd6N1lS9j057C
BrhntTCG1RsChg2E4Lo7Nzs46VakxeMXfLpJ1JiY3nlnsQf4WQFucW7DEWsNUDK8Rm9fxv+t+v8K
WAofrPr+168fv/7MFl3//j9r3iRhHg4C71Y6LxgC1nf6P0ue7Hl+QNqiFBo6HZmAo9x/Vrzx3/Tm
1ywfCnhKobUG+d8Vb9n/Tc/Y4Y/oqpM2xKDh3yz59WB+9G72OUfTCqHSwuDLOen4YZpIZKs1F1k/
/sfmMlbuckdLMAVnHoitufTjre1N8gGGl7YX45gdMtk4hz++rL+sIe7z3WcAxbXujHRqHfOk4EKp
MlnVOh6fR9s4NItOZJEBI5cUq3O1yLocT2+X75W7ZSd1aQAd366qtMFZ2UlhMjZV5Bb1xNy5G6Ah
fHxLbw2PowvhwcQm/tbghzJ2mktZiNjHKcs9NQrD8ohQ/IC8E7hmKaR7O3lVbodO3OUWQMPMJxtk
rlztAqDj/MNx5vyG44zzFCd1N0f4jNtu4wPoeyKuQhmHSdaOgTZPWEuYICAYQvJ7Bpe5GcSmra51
dLTmycrY9Qq3/Uo2kLMlTb3OttQTRMyAnp9+erXrbdGrUWTJvBgast8BiYbmjPRjy9EwZgCeuO1V
XwsQkD3qi3gzTilQz15fWvvSy2DK/9tyFJExL0eHnFRyc81TS4ayzDL2NNotaaJ+uGSpoSXRin97
rGMdsho5xtApp+Fon2zZHUd3M9MKusMJwhAtsSdEUPBhZ5opz4EkutTQnLVXrjWMTxPDuJsAUG+y
vjLxL4kxYopvgDRojRCgN+EvHz86p2cAmuNktRLCsRoCPRJfjx9RekWiLFs+3jKYfgSDB7VRqzGs
77pe3zJN154+vuA78wVXtIldWMen6KEoMI6vyOwFLnaMGN9sZPYMdhQYPFqg6pA0ZfcjKewWOR88
qhci11CTWQy6v2O+csmpyTNHbrzJSS8BXMcVHZDKdTZlb2tomsp2/ubHKMf2rVnMdNmHAUy13rad
/++/M9tdLc+YVijfrZNlPS51Tg2MpDvVq2e8m2Kf2UkWjcK+ac3g58ff1+l2xdcVMMegIsMjSePr
5PnRsr4uF8tjVlJY8U1Mh3Vf1eUMZzq2zsxp345Gf24j67UQgJMtiIEfpd1JHYROq9Bc0jtJIMKE
C2CpxdQoWeBbpzC0+dD5UFGZ8BjkVsyOnfxanD64V8nse5uqbg0HEGWidztFOpl/wVQfXjCMxnsX
wixY06KzSBATsnDgBZcW9NNgLm8T2rfjBmJ0IDe2t3Jlp0zKe9gavR1KS62BmqYpCAiLB32m0JFY
l5ukNu+F7cbBHX/oPkzL7HxXDj0ypJJaSyhIjwoYHjcbFbivBWtkluq3Aw8JIUppR/ft45/pzbBy
+t15tBCwMqFwe/c7FX7QMXKBEAPEMu42htlWPWWjStFQAVd5rpuy/4KOO4CqOwh3v0gDzmqH7/Ku
R+XxU5VIj8JstPrvfRPEX8CVufdul7uIViVOXCcHkQa4XgSf+yZj1Nx1fnFGhH5SCK/jGrZC8J5r
McAb6xQOiIStkOXq5gfnmSMlhvB3hUKviZJggJNapx46ExSce+F0IhpsQyFdJu25J92JeTKn+7BL
pHvJ4HB8tvD0RJPGayeiNWicm/SvD/7pF86cizkAVl4ao+vC+aP1HPvI9dx1Y82ZB0SclcuNM3j5
9uPfdT2EHF/F5IhEyU2xzXv11P3aZsolqrVhkNiuIQW6p66NDmAqSLSm3yKgQAFrJRZ/5Lv9mf7M
O9LUOj5jdkPdZbMqYTAd3+LQz5JxPXMOUaXz944zSYT0e74lfiJ5bhKkKZTklsHrt1QddGlNZRHe
nfHM53j/juAT0NNlx+bkgR3z+GN4Xexoo00Zo6XLuEuHvLt2AK2GNEaKGoGX4Z55M//tgjhyOHys
Qx6q0uMLKpoakrQAGB3oVaJ6btwDjZk+bNRA2IrwqjPvpPePEk58dj2m2chGGN0fX0/w2KQouzhF
lZ2MkBnBW6GcO/Pa+OtVKAPp7zArpuA4vkqpApJFJu4q7QP7MEw6slDd8M6Ut3+9CibiN5IpT+5J
+2vyaw9jOPcSkPe8cbSCFAGdS328LP52FaaoDuvOd1kXJ/dSxWzRclW9FLDWEBEvWGmIBT2z+P56
FTgq7ODrlO+UVOHASdB9pOvARcaSKCBhlYcJytvjxzfzfo1j1eM8siYn84499SLqpsoct+KHmQqS
7hpLWbuWv7ov8sK9YFnPnwHUjBso8taZG3yn04JFwCEEIRm9mFW3dFJ+tWoiAT1mEyMKw9piq2me
RKeNuzKd622zBEi2CtBxixjr3Wj/GMrgiSJoVV5nzZlFt+6XxzsdTNg3ex/HRroy65//sZ86JCFk
qQ1jiS+7/ZZ0kNBny26R9M3qTFPh7VE/vhaHFU6ifNcGBdSp987NEjgUdgX2n1TDz6z2YACOMkqP
ZDZ6RhuX1Htvh2hUv3T6IvMYfuXxdWU1qKANIjU/t2Ly4ruK/8qjshGshyubRttVY1qU0diPC5si
iZfVJrAG+Ok2zPQ+1IwClfQwKnS+Rq/D5qepy/dY5oG7H/TeOti+nJIzy/799wrIzUHrS3OfsuC0
Z6P6Np0grgRhIimr68QCsJGI8bBYbnVmVb7fNykfMBqaNGygd1kn+yanBaSgK51UI//iFyJmca2J
NWnMDH43q8b143Xz/s4wUGLdNTk7BDw7J09M4FRQrSYuN8+o53OtVXUoRG6E2mDo/5okyyawTn1N
3sHQWRj8Hz+flfRiklvyOCzNfgnJ96gvAb21l0tbxrt4qfXdVFreZ1D25uOIg+dCR4UbFWC9Lz6+
7ffbxRukD6UVFYEJGPr4g1jSz6Td8fB6cm5fzGQa9hkJYBhfyOEc6Q3GywVZdaQAZZVzpkR//5Wv
+7rNlsGh9f2ZlcGpUVW4NUJGKDZEWc71OHM7omjVuS/8dPNdPYgrFo1Hl3l28O6UE1cpkZww4Kt8
/GHUtkbis3nOhPv2Kv9zJ+Cg4XAKRO7AjYHOPXmG8sJpzIoA1k27VLCiNC+IiaS0aBHJWaF3cK3C
sQ4Sunt2obk1CWOjVWukokllOChnfMT+tkjdYUOEi45Bqa+7645JNLnFk5LeA5uBM0Ygqhwd6JOW
vUDyrcmSxcrQ3CdjV7S7EuBO9i9XPffFEZcWN2qXgCV58pAYntsa3UhQQ+4txW2C/H8H+0i7lpbT
nFmG738oUqxp53N4R/cKIOX4ecxtu02qhVRLbajEQWlaQIK0UZ65oXcHHB52G2wy431nJfCfwnrm
lB7OWPZi49Sy+6rKNM9D2k5aznHPme4klCYfv5UcP4mhbtjPpcZWkJbp8KUaBAIGZLkLLR83MwkQ
kc1quyE7ptx09lQ5kVZX9RS1Y8z8aLIsVLReTVjHZlzy+Fx9+a6w5l5oPNA00NlIGBeeVLTBlImF
rKl+I8r8yQiq/tswjS4FbeZd2gNRj1iSzEfVVtlTnMru2jVb60wr//2vxgLjNYuJn9MLB8fjX20k
9kSWsdVupliWO3IyWvaLJTnzRvjLVRjUcIf8bOuFTuq0BAwvCYG12BgdZ5YWf/qFjOXZaf3fLgOF
gNaxTgnNbOj4ZlLRQBevS7EhDjDuw8SfBjxaXtF/sqWtvnrTIO96Xw2PJA2q2zov1HOrXGva923Q
FiGFmY8hmAlQwtBSn5Dr+m27JxBO/93Jpb+Jl7h0d0W56Mmuz2X1GvdyInWkNElpDDTHKTZMub1n
+tdSRARqt7dEwZPRK/suvslSQ7w0JZHY4RSTWYGxVqmbpehtH6PQTBDRMCEdIktZiQtH6dBrY+Lo
vlettfwoGzz3oTHaBCj3MqifSX8i2jCpvLOSyXWhHu+FIHYZu1EkrMM38+SRAK7LwcdQ/YZSbHrp
vCr4PWZeeci62H8aM9hUvTk08L5RzX6PkTJFNa8IshjHZTwXWfEGpTv+MGsNgfyBVy4/6qnKNzWq
YMnr1axhPpLuthFLiAqOWnw+s7H8ZTHSSVtHjawDjpneyYu9nT1ZJRpJJXjknJFMLWchrw0dM79L
n3rFZkL6xvTes+t525qjm0fuWHnmvT4m5tPH7/b3t72iD7CcUZRy0yhPjp9kNaQx6VImQZYTWqoN
fDSEA+SJBwERctn4e/CcQe15QZWQPfXMvGJ8QQyQQoZMpK+lZ5+Zf9h49Vpg5Gc+27vng8+GeoGz
I9uFByb4+LNVRjcZJJ80m0TZatwZcxZvVe6Pv522aMqLrAvwlDWF3gS7ZZ5Jo/GlL8atjW36Cpsu
3KGPP9A/Fd7xQ4IKjX1lfWzh0pyCoUfUCyJJKrTfZLMwwcEsS/MQPToZQeXkZFtOEP4Doc15T0aS
P33NRS1IXSk8kh+yWX8WCApe7NrF51jM2IiDunwuRxOVMi6r6cXQB/VEnyp+ih27IoyUMPkbvLpE
HVFRc0PKtrQnAhq15L4BjloCZNXICO1sK/cvnUk5N5DNrNciM7TfmOGJoZKmM5bbwI/jz2LGewDH
ufYuBkMEP6ie8cRV7FjWNvVhwYZJ1RAt7wepZ4cp9RJTj6DKv1PS+JdkwRngkMwGk5tHF+xXZnbT
pyUXdry19WQxwwkkOGgLdpUvRJMmy6720vq1c9ht6EsbKXnvekm323R7MimNbnZ+dB5GyGj2cbZF
Oe1Ed1c7s84koCEnGrGjr/TN4FRiuiY8qcwuyC1zXp10wiINda7+bDPBYJ9KXF1eBqCLwIGZK7A5
J3mv3ZsyxT+Wd4FO0ros+gBzPv2CKEbc+0zQ0KztM4JyHker6Z/jMSHeeWE+hywlnSkomngsbmEB
is8WLxE0i/5Q/GrNSbz66ZxfN/FA/Fyij4TwudVS/9CVW29h2FbzhZ1AWmGjwokC1bnrrwKLjFjM
H432qxP4ejd9Vi+fmWjzCFsy0cyLwTGZfhSElsahScQSeD1JQhWCx4kgbWdRDzMm8AeHVDJCt2Z2
fjrE4/hNGDw/IUEeCwBjYjS+VU7dzjiuluWmhle67IHLiFsaSvWXdHLzFzzrxbhJcGr3mxau+7BD
MWFy3nc1ol1ri7byVZN2yJY8K65umr4KVKSU6Y40sGPcsfNYVbdB1Q3+dqktqge9bMb+FoYEOMuy
KBMqnRm8QOR4Ak5/Tlyu2PTxwK3q7hIYW5MoeT3Cf8ebpUL6+KtZViOs3ZiEzzd1QVhg7I4u3m7C
NIw7z5rJEvXBHXh76deuGxLMsvK6u77ABM10IMKojbtdSCcz8M4LmwDZsrDI2i4N86JSQb9+efWy
bYQh9CgH2uthkIO9ENn1MFxpTWB3O60qPLVTVSye2kyDz2VWefql6VvhbaZlka8EugF4cAkoT3d4
Q+MbktYs8xpXU/osTZH2n0epkxnjWO2Ub4NizTDGd5kkoZVi0NmWXouXv3Y4f2/SwqDbIZUb9CBw
pvaZCE5Ef4Y0LdYkSZ4PJYkZw1qjzb+U9L2roh3Mcu/Vk3wqqrofNlpLqc/HqeqvgsDwJBTkQ10n
vt9SHshKuzAyxyNoOh2/qNa3SE+mBtOZZOSANVxDOBUcgaB4GvXZta+K2RUmQZB+fS3B+KX7sqAW
3WQ5e2842/bM0GLQzSHCyqK+Nk46zyh15XyfKVtv0e/2o30JWsbUL00cIuJKTxKHmWs+WrtG+RYS
KlnUj5kJDPhiajVFmmdaB9ZVUAdes+EILCmwe87fUTeIYE+2Fnm+lSrbaTe4qgRFgOW6jxgjNDdz
qZiQqCmHRaANY0WEaR7r+8BIDI+wv5ZUdd+f058Ko3uyrf0YgzyUiUu3DrRr06JhCAU5br9ztvK4
KrqC+zKRbRAx8aFMhnRm/khS1DzE+GkacvueyiQkMCy9mUrX384FOKoN20QebK02rRWTzjqPd6Pv
pe2FnorYCIVPyMxBh+79LIRpI7esCRENvdgqLKJPNQAOpJTiZEVVjtl6Jr2yCskZQ7Zsi6LudlCV
SRqKTczFZFaPw88s0BO82eZkYeeqXKEfVFeQGttZTv3oLd38q6y9rNx5QlhfCNVFIjMmFi+PacgC
eAroryuCCgtixZp+kVFVzY3OzujVcLOXTBbROBT2cl/7fQoGAznytYOVlIQ2Xx8wnYqJGU8WcHQN
c07JcZSPehMVOq/dMCVj9PfSuNMnZWocZKH+ksKnXCZUBIqiA/f3Mh+7T4ueO7u0M27oRDnhHMsr
D1xG2FX6baWyLdl937XW+145RD4nTIzyWEUVyx1XvNq2NjjjYnyqM6zxon7yJc8M80kIJHdZ134t
7eKCU+OWkNRfepbv8DBeOPBZfMbMjePexi4ObhGANX2zwQ+R7zRj6Kpg76Xup7yrXgZe7nY7XM1G
jN85z26nWV45bvk99xAu9s3NYnxtxqciqba+9cMQAs6HdwG6YT/M2Y7o9C3o8x1vVm/nZeT8ZXZv
8K2CRyE00wlTwW2ESR1br0nKmwv5IaiRWL8btVIHamKk42Nc4wcPaVGoA7OGKzqp/F0L/BAhCqBz
Br26T2IPZkXX7TNveBolST0JC2Osmpt4Ktl2QYOCFXkgjONCaOBiXFV9En3/Qr3xNGgF/UWRTq86
sJSDPnv7Zl5e3dTZdkNwk5jOFb//o2VWz47WHBxAjjgZzUe/TR5y17twimc/ubGcqo9GzB1hxZvu
iqdMbNvpd9ElyLP8p7hCulYl4tlokxs7BZCRq2nZW0t6MSjLZzo5faoGYz9JzQD/4V30uvUcD/k3
o68JMDXJt5PtvibpGCYMMVplvQNv+EVp5r2R0ntLmc7ojf7JzEQUBHG9aX2H/rUWedymG2oLsk1k
WxZphWnuI9iSSR4Sb7jttBJb2nKPVvaLNKYXrftiTQDstfxHLsqfQ8yAC6TcjZmra3xK22BKqYeq
uxhUP0YM44JwV+vVx9LES6gmcHJSl0ZaRwka02nhiLbk0WTqPxseoNUF9jOzXidm9JMz302J80KQ
ZhWOLgnIrn5IRqd7nFAKwkCgjAOlYk5b3W9+2kZxmJW8pSWwd7rOWb2ONAtE/xWOQBMxD70vs/7Q
ODwVeaJv9GX8zsK/g5FbXjRzTcqVxxaH1/Rx7Ccc2pb4UYwFVIlMy5mlGlVPkaQIIiVJ6GYSLUgJ
Qsl3vJj9F/KxPftCn5wbZBQHfx4OOtSqA5m+1wWMnMrzrztY9sCqkLeWlnbr5sXCCxsyT5OpQ0wd
s0+H4ifHXnwh8JRys3qafOOr16cELg7fpCSlG3t76+kX8Eg4bTmCTHR89U18XVSO+uzWlvZqog75
WZlYxjYmpIcx1KlBQFENOeqA0kiCB5AOcP8djorUkBRYQSSGuXtUQdoFFzDdzGZDZs3sAbExDTLm
+mbIwnQoydsoTLF8ycnvjDcrsa6OJIQI8lJTWdx6PnrGLQHo2Utpre+WwSThalN7tvsLEI/rR1aO
UX8T9I2+J+3XZmDRakZkD0Z2FwdORhoyqyINU/Q23gYgCRKkgN2AkMnC/K6TqWqHwhoWe0t06Eyj
vslxwDStMcE/qlNDwyNqdZKTRdUR7uTH81ZfCPQFzlNP7JF+0Vghd218q3S7fsDxox5td5L5rkhS
Gv+izvtpY5QFQcP6QMB01PW+/zMd8/QVc1fMs2s13YMnWVxRV2LE2PR+MbF9Cc3BGmDNfijpC12K
WnUDT89COAmJ1pSNRSp6yKDQbhrq46Lp4JeWtEDsHszHBhpT8ejnawK0B21F14JhuxTZhM66INcq
GjtXIv2ZRhAohq0oQxxl9D/aAeBKWFe++xg4XV2FKB1cQbYwoN2wnZsCIJJsjXmXTu0E5QtP8u85
tq2KpdZLB45hKW1kPAS7R9ZkOTmvkYnqdjKLambPLXN51XkkxgJVkdajVaL2uO3YYIuNTo3mbRlL
JVdB3mcEh+vTUIUSJujvnCRmJjTdmLzYEp0qwvUy/Y603Wi3mN/7z5ow5HUzDyhk0T3NjB8J0eW2
MVkKUmeH/AbCHq92Nxdo3YvEwyjV5GSMbSa0tITael3FsxO0w/3CEJMgemUszyVOEOhVrhV/9rqh
/u5oGQY8zamNb2acBvzPUW/vbNriN8VsGdVFRUgIZZlVIg7KCE5h4lqP+K4pNmVy2XQVwRn+mAQj
T2iHLoEGrn5NL0T4B1oeBVQfN8gei8morrSubF68opW32M25+VkTfMvMIbW1mzxhah8a3S8Remir
SG5hNOU0NdX5WMTmK5u3GWxiY+HN7o+S8s12xiDY2KUf17j/2+Qir2T2JcGKISMtzwiN9nGjsBWZ
1vidUO3mnigzi4WNYQpsVl59noqyycO8XKe7aG0cFBjxmjdXJrX/JQ8Q6oTL7JPwV9btdDFYRrlW
SDpwLuHiE7RoZBmRk8fZg5YMYxDREWNui7I/v4vdKVhCPPOudXCWXt72VkVU+ATX6DvnjAw9i7UI
sSMRu7kxvC7tQqvS0u8t/+CLWwCf4x3sm13UMWpfU4UbnxoCl3jo8W2Le4MYx29LUDLsk6MGUsmN
mxtkSKOxCaRGP02j8P5BwM74kBnVwsnAqwxIQIMNhL2PfTpjlJ3tGMW5CWXGh5UFIwVeCRxw4mKt
HX70Hj4L0hoiuBfpOIekRb54b9lt30betIw/aM7oIsJaFHxyk6m+5z8rv5ZGw1G+QI70CVNgykGb
gyQ4saETv40OelUHRuSr6F0j2c7DujflNA04BJFY64Z0igJ5k08iPfT/w9mZ7baNbVv0iwiwb17Z
SJb72I5dzguRxA77drP/+juYex9KlGChLgonOEAVQorc3M1ac47ZghXaRQQ71OT26exoIVfR1nAc
oidok4m59sdEB+uWqgv+ZtI7kjclinPIeshfXd2C4ObOddbSxzLxOEo5cLOO8dJh1Y7ARJSUCiy3
LpZ2RmddjLdJKxG8O8yYYTz4LJDP0IfzvQxsAw7Q7Axcj/IqYadJL3+MlpxY/mDI7VtV6xXp5EAh
Zc80+/h6IVBe9yZp7GyQfAwAKJzTpPiZWph7DFk3qSBwe2gHwN8jOt4bmVMq/Q3DvsvlHhg1R9n+
N0lSJVQ0ZC0wcUp2jkImUMfNe6mPGPIpH3irrT6/sk2n33Y5M/fbRHSzsyX/85UdrSQCRSdh2I0W
Y2JViY34cZ7L6CWSTfEdDlfMAhbBhwqoWDAmmrRj4XYm6h1+J81Wt4sJpNC8UZmcA2Mum1yzmGoD
SiJwWQwERqzsjcoGQtAhh/InYZHamJqxDStkcaLH2Jor4anpGvAzdBmYfTEYnEWEUw02UXNSd4Ps
QdODvOAw4tfxYN3Jegp6RsGj+t6UZolRE6P0z5n5TN0NdSu/Y+pcPtV5qH+FUaiLwzI11l03mrHl
amMUfpvjxFH3+dx2zxI7icbLRcIQC1tonn6qW1FD9nq6Vrg0Of1U8l5hMMRNAn9SUH1y8c72v3Im
LmhDeTUn4P4aJ8GV0wuZ/UTf7TWyAmRvFAuwS9vslzmgjFq3WIpNMLswatNvlAN0+Xpm6Wr5lKNF
7PHcLn4m9Oiho+ZdBbYcsrmJo0GTgoqSP7CnhvULlk4UPRptzWAwBTVRN3MS7HvpvPSQKiU4FG7c
Kvk/RdcbHwq8TQax1KvsmbWaFVyijD2pS7Ls9cWsfqSZU2iBNQ2FN+fS0lz1xZz9pv5o3mlACu8r
YTKmMvbEJoXGdvxpj1lzN0QORSbkhH/1ALpU/EdpDUsMLSOSYxALrT3oTaNNxeVehWmSeY4gjnbC
jnXH4fiCNuKklcJFyAYBAkuzwqL7elzkhVVGF7nkdMrRMwnanAeVFVV8oYe9sXWsMkXSFGCU0GjA
E4A96PgyJF3ELaWeNXglqu/IMbRYCYT+Vk5UotQ4V27q1NEetJKyNrX2MgCi+KISsAgssZavG2Ri
/iwERz2dTdXXdeVtk/t/7w2oDvps3PDbqvIET6os2A6TpEH5Si3beGdgSyztdAq+vtIJnXm9FKGG
2CVsfBMwp48fAwqJVG1xGDF9jB2wNtFaf5wKUpJRwKlziEr2jXWDVxHQujMtzfG6PovIrIGlGqGY
NtzB6uRbEWlz0E9ZeU28E/UumGW7qlXD7xdud5UDHdXbuV2OtSjJNWTlNGGPb3eiF048wFB5kh4X
V0kKlA/Xl9hNrVAPfRK3u5iUZT9lwrk2ufmAzUR/ncjhm1NEDr5rqXuiRBVxsNHkO1tEquYuhR4j
2Cf1L5+Uxvv6js+MZlTljJ7/Y2Bv2vvsCktJgUfi4T1sPkWZO7/iWun++1UIR7E1urqOioB5M5hl
rS1qmJa513Vhcktht/OxKAy7r3/LaQecNj7lttW4QlfslGMl28BdAHB7dqYSG2Crzg49cfthFCqh
jGrs3JVwYLylhdQW1pV510xr7Z0oOEDHaGWlnTkNkZ9NSrUnEdSyCeyQlhuKfvF1DhV3LybbeCbz
FxoJm1f/69s//aq4e8zlSDmwPdDUOx47SaUKu4S/w9rN3oH3ReRFjTpQGOK/CuTXr4rDH+QXGdGT
vHXM12OujKA4KkQdlbWrYE57kVPxPavm7wrL8aWv+LQxhoURjRXOItSiuNKPf1ovSxzmcaV7phEO
9ymLc1DpehOgK2gPSHOMXdMv8tNoqbVHqazyNYvYHHrUxePXz3grwOKHI4/AUWLZDmL9rWZGVuZi
sqhVe4bSd59SKkLMLWO5M6mxUXYvzQvSj9N3incSecnfLAsiPDcr0gSaMG5nzk9O35YPpi7Kfwpz
IDRDz9IL69K5S7FarMvG+mq3KhNbiqkrjBSmKWPDpkfE0QEYpQ7ulonjXPjUTqcNDrQ8Ruh1uolf
fKMn4JQ0aRoLEzYYzFJ2i7E5LlgGvn5bf9WVm+kUZxsjlCUAetO24Q4ZLLVTLUE5M3WhAYTUCN9s
ZGZhoA7lgpEq0yD+spZO4lFZ+gSrqoEwxM3pwuY+OdASe8B6aO7VhVq522JHeVBn23wZQM6RvBcW
Sw9DPYteyc01xwuz3pk3gu0L8gEfGz6arUoadFNC8QJSpgLv2VenSbpPSqW8DZXefP36SZ2Oa/56
HLKEp/ONkXF1/IE1Q9gqs70UXj1mw1XcZstBUor60Gj0IzOtTi/MVeeu93e3tWZeOaa5mdDTsArr
njOg14ezsR/7qHdpCbQBcXD2Q7JgGrqw5ThdWFdiG911Nl0Ig/TNDDJ0ymgpgnUqR5vNKUANn1PV
bu6sVrH2mYCS6vZR9zwrgFwJEMzyS739UyGciVAHXR8AEAYjBsXjR6xzAu8QwxbgTcriI04V5yat
SofScENSph+ROUD6Tz61qivKTP6A6qpDAoLDNrkAp/XYMwDxzEEh1fYbEBzczFbYCoqehUVLhJRo
gmPI11OoqpNuUNJayuPfVhKjExCQGOugsnVhHmh3yrZrzE32rrGZAKedZPN0lyUhZWq69Tol1qRu
J88KSa50LSeVLb8nVzFBCz51d3FnNXowZKP1rPRrJgkqONi1YDBV+Ya973pARbFkuJ0qUyNE7BC9
9oBt/yxjSEE9jfU3kTQJ4O0ebOOKkPpVcJH+ClnINPllhq/RK9rC/MS5qaSuo9lT4+scgp23oe0A
fadqh23ckSsD3k3Zhw2t8TF579Syeaf60T2Cpc1ln1W+e437jqLsXKUksjqU/NRdJRCH3S7azK5P
jXR8S2y4lNgPS6MD4pPr+T8QuJGhVoBgyEBbOHJfjVSXScemWyF5yTJ0B1HbzodutdVTNCMBC2ri
Dt+nFL2/K3VLqezkeaQgqlrk6OKLHBIK5pwm3dmm9e3OWDDfZEUfv6t6NUg0glN6js1gKo1vIWUY
3BGlTATNX7JLyJEi53WUMKj1vEQTMpfLFPlIxvPUG6DHP2fUw6j7UaS85delf5J6oA7YzcUgBaLX
kz9SXzQHhPUttdJoil/SSFsUF3BidENWK0FqdUs7tQ11Gi6d0+gt4bJW/ksR1uIlnTG8fD3dnE7/
ZPSwgK6J2zK+483X2Exq4hRJjKHHmERAa18NzBHv2NdX+Tu9H0//7BXZxiGS4kIgd44/ucgZCtQc
9HSLuQEdLJnZz5nn07oFjcUDx/Ek6Ja8DiYphMrUJK0/IPxFYVkD589a6ya1xXTXsdXyahqpiauA
WrrFAoc0onVqvyva7pqDeu0Dxmr8YqBc8vVPODNPcopjylpZaApL5vEvAFRb63xlhVckpXEPFjgi
gKFpryNNpgWjMXS+vt6JXwFTDn4rrshI5bJbmt0YVXJs62zlFF96Wq6Mf0hO2YdXy5/8euxo2V54
RWdWaK7HAMCdA+KS/3f8A6u0HHoVEJrn/zg8fT4dDns38K5G1/82uhc2OKeD7vhSmz0H3bNCbgcu
NYm3Ceo4lcBLv+bM6zr6Nest/MtiMRN6FUKcqb2b3cuOn7Lf7/8833y78EPOjOv1l6BtxcxP3qe+
Lnb/ukw1yhGCWy7TBOL7dNt48+NwZdzku8lDTuIJf9qjNjnQ6I/85VHaOe9fj5LTjQnXxl/OWYxb
OPHMUZppMXfXCLMpRLpAJ+0D31K9a7vFvvBbT1/a/15CY4BwOtsa3+uQSL22AZo1N2r0JhBjs+l3
/qvRgc2ozP9WXs5qN9xaDdWmoEc7twn7xCR/aaLSeJr1lH4mQPJLY2Q9hm0mJZCZMuMdAwcVhdV9
8K+Xt5gj6FSjIep8NvvrCbWM1wKv9RskKDmtJzn6kRfSSOaAou3SUo17P1Fr80Ks5blXiDUeojEJ
eRzgt3dRS/QMeJEU3JUuoNk4HvS0fHXaWL5whDn3BmkHMEooqoHb2gxWTGNpZSaspKmUjAdkysuh
nhbt0sS1VkY2j1VhTFKHAIeDg2QzkSD0sdXBEmusbTH0e2shbR1xidOh5dGkPqgkR3mpOijgnO4L
+T2pZfu5IFPlOY509ZZ+z0J5wbAI2IjzVZhi0Ffr3DocnV1UNd1/L2nAjFDQbDPtUYTeYgNESvsM
HdJaBhTUlVd/p1XVzYWHf+6poEy1QH4zV2BWOB5svewIwJ0qBvxlKG5Ds7S+xdogAiiV6feW8akh
dZgu5cSfeeXYE3kdnF44uWwtinZjSU6uUeI04t44OI1V+7MVFhd+26mumC+WYg38aaC4OEk3rzxR
chp0WpR5aamnKqLZLAUfrzcpZ7LCJC9pVmEEByToFLjKqgWNsZ3mw41Tz/KlEN0z35OKiRitEvFq
EO029yIlmYByhJaZw3JKiDBFZCSq895W29j/z7MvxUGshOwrKWr+xS79awLREJlOSgygTxWWtStb
FIcoo27o9v135TauEzAVBlUe3JlQfo+HDxbdwWC/z1ylLRzWlwFhFjbp+kGi5vMtHfTooBIa8i1r
F/OAzpw+o1Q691//3hPwJDPzWvjjELymeSLaPr6L2pxQ3NicP6YuM4ULsGm5M6pZRz4eQtaUCCcg
9kqD8JvJe2Jhkm98WvrHZE+kH1GF5o/G8UVVYP2tcv3QLng/FaQnzT4c1vgYNCHTgDWJ1nKa50kw
yKu+r2jS12lWygsLwJlPUrNxUKypjqxt1ubXkB2AJ1iZGR+VNr/S57Cf6VkOJOTZaaDIo/MdAEJ8
4RmeGZ64khUbNTYL3IkDNq86JMcjiw7gDXQbvZLeir5BSGfH8oWTLofq06mYJgqtBxv2CN/oejP/
GqC0njNiOFOicBv0Na6hDNLoxjHnmWFlMnvyQKSTCwkRcRui7+wlATgXyJHWfCtj4SAQ0HxSsaTb
ti8TNu9JIYd+qSzpy2KuqkSjy1F1wsXM+qBJx1zssf0qOpFglWZcR4pj/VSzSvlZm4v2q8KlUwRS
N6v3Ayp3AthKw8RqHNJxxEwmCrgeSiWjVJum4vucrAHfel1ppoufGHx+rIypp/ROfo+f1fxHykrr
psrIVSHaXZ7us2ZBrz/YjXKPPDzqfH1Qpdizuqb+7KHpVS65HxUC69kSLfJeqc7duk/Nl74zlDeI
v/U/GnLxZvXF1vOTZNlluFOZznrfKhrpuhtrWpJ0DNJrxyEVFPqFUTzlcmQSH+lIWoiCZ2xJGugX
yXioMiAiwNo7CMGDESE0wblzTXcOGWYTzc1dTE2JGFyx1KE/z7BmOZCOo4PxX+au18KLjRVGk6xd
Ae41DpwC5ZTHsot0z3RKWjaGGqWyK6P6DkGCWMmDHRkGsTqzkArXEeN835tzpu1mCXytC1i1IX09
j9LXNiyimVBvvf1pVgXUjJapOyWbBJOYa+Ylf6tTTovqY0tvbxFM2ZKfL61MQGhYdrXXS52a7KRc
52TL6Kox+uo1eSH2RKzXfmkjhIWI2xeIs3QLrkenCGe/ru3hO/wVxFYSfbLGH6e0PuRGaBW3xTSA
qCroC7vgX8UHNYKFuAIAs3AXOzO+G/rErALU/ARoNc5MxhLSLCRwk4woGkmq/RlTaeHd8tNurVpW
60DPe4exSnKagXARVFxA8ULO3WmUKqQMej3pwSxn9geVoim7bgkwUj0jR4Zj9PUs+WjJJyOwpXF5
r6eon7xOHsbET2gLIR4o2TK6cZkgoVUn9JqIDGyqGKPhRA9yN2sMYj0k3YwRMSO2UeliBpVs5r+Z
UaiwNVVWkls7ro+6InKp20tJ1BWBkqlTvVuwUzYrkL1prkIsZTZKbCFSjy5zs+wKc9QhvZXVYF4t
uLIo1wiypBj5MeJ1BmJBcy2utJtlkPTOJ1Ro/tG2SjhcG2rd9Z6UmWDJ+7+9oTIk9GuFxccYmYlL
pMjUwsX0mjjKlv08TK2JIVSp6nu7L9FMOuiqUxICwxF5Sy1Zqp+1iVUelppcvIDQlWoO0tYenyOr
ivQrVindIlI8GW8rNPVvAwvWzxhbTRuQzALmBOdTI/sIQmslICS01x6cPoOllUxqhHkiiT6STi5f
xipjG24JxahudTEyUbZyz2BJTco8gT2QcUVYWxj+0glOfyXKkeA7Pibrs2HfgdttENkYlGhTb0cl
qeR3YL2x7MLV02McBaHzjpAxRNEzpI8GApvvkjapT8SJcOKWoemtatKy9CQ7XxBaGJ1ynfawNwkt
MqOPGTP9d3QR1evXa+2ZnRtbdexR+HVXnP3mWGDgtDWKhZMdKn3by9k+3RdQkT++vop2ehn+bhxF
lAM5eWE/O14hTDvCUd5xGXA/weJ3PqTSO+0ACsTX/HLX3Dn3yl56yq6mq3gHGGjn7KtdHihBtTMC
DCZueTdf2QEahgvr5Jm2+fGdrXf+r7Wrra2+jRTuLHMtN/c/QaIFn2hZ3Odsl/gYei7sBjaQzLVP
f3zBzWJZ0XAYk/WChfvryT28e8G3b18/7dO1//gKmw1HMkdoBieuIFkgY5vbCLBVcymk5NwbpZWj
mSv4j/Vg8zOUjsS9WWe1rmlBBlYzMKFoziWH3JmfwlmJfTYVKodu5+anpAKZXAwTyMukvD0YnSHv
zHQqHgV8bP/rp3baMLDYveB8AzwEBWF7bM0MYNsKPBeEsxXSoqilrl0PZvVrDBfzuhgmzCTAEcRL
Q5LxSOpZJF0aGuuZ4fhIiwdwxcCv9nyKBZuxiM6QPpkYc28Y2lR+wo1IwKPoFYX8QDpZWH6kKH4c
EZq8S7FmXksDFvy9Q6p0UOPV4mgZLcmlD+TMi6Y7aFlsqHg6+CiPP5AqtvsWAjkpc6bQwZXrJTIr
nuGNWZUN+4BC13+PfU7ae94PbNPMSMkdQP0jQq5e1kjGi+X5H91MtNmb57j8+fVrO9NmgX25FhQ5
ga5Vh80Mhj95tpQBUb2SGWl5S88DbaYQCu6xckYnjYI2MVBv26HVus0sug9jCu08KGuJgEkhRPaz
KezkcRgEQHqUMXPJlrGr8Ykry7LP1QxYOMwDTGtW00jNXnLi7GDaoU0MaN1gKWn6pr6UUnEC7mKa
QL9CJ9CgTmpiwT5+7OWyRD1eSWyrGakIHNoz7a4MxfDREoH4yLa6Dj2yLJyeY+dc/y4FsytkwVp/
luLJ7FB4aVOgjcQoHwwl659ik4qyazfwAL0Sg4QefP0ezhzOLe6ShiJUH9IcVhrpvydSKmdNPzl0
+PJVNQPOb3kmoLT3GqvMnsXQz0hqZeX3ki3Jj5ij8g6HkVrs/vtdrOAdh1MseFvAqcd30dfgdyL4
MZQIRke6YfOO3GkcluQ119h7eZmTzz+mrsoIbamXaQwKajA/xVJmvy7cyTruNh8zGiQ8tBw4Wfi2
LJUhh+eX0fDzDOK877DYVQT5TOZNpOrTNSEu1kGxoexnZTI/dmk8fWdA4MxRMunBIijYH6mABLRv
5ytOUtnOUUJzT1Nbv+vo1F+Y+9ZpdHuv8AjRZjHRwlDYfOMyMDBqZnxDKAKiHXGKBcgdSduBACDm
fm7FhYdzZk5xQK5QKCJjhG7K5i0N/ZhaRTjlnklb6B7Bbn3VdPN0deEVnFZe0XivJTcoJIgzt01u
IjQLJyXFm3iFnIZPOAnQBEpkENfXTNJCCiqfQ+laZoePLJeHcnYNWvDv0SKbF6bR0ydMmBPDAY0h
iAi6LcfjcrHyaXZs6nJd70BWVio7EASYvxqLoV0j0ky+f/3bz0ibmLARlSnUHjCBbaGcTl/SStRo
hZWtLcIdR1u6k10myX9Se1zioGgd87ep1aXKwbFrHw0sC3/MrGhxdJk9XWJLq/Q7gA9jS2NYA/+x
oBRlZq1W8xXCneZnROI3jOzZ+tWOpjwFPS7fi9Xz0x0AvwMMygpYg1uz/aCbsK00kOmZZw2O9JkL
OAos08q3JqVG0MS5fsems8HloIPNT430ENrWSDg8/lZXmqXicVHy+QpIE6WhJbQuVNXPzHosPVTM
eK0MZGhbx+91TltHjWIamyKrkKdqYSwNd3NFZgcrjqX9SWZJPIl+jF5bypEI4FtJvXPmtpoubB7O
PCeV4uuqyoNgxCbm+EaEKot0mlVK2pNjXHW4rTBhdfoNlfdLas4zaxPKPFSzcJARZ52os1SNeC2l
Bc8oltTcyZPdXZeLmT8bVpY8K0BlepfPP9qzGvRuZiviIdeM6EYoJgGeZUt2qWyW95nTOW5GPsVB
ktLlSuHclV1oEpzOwRTAqEnTfpHZJGz7wV2MOqEDf0lm4Si/a5Po8BHK3U2VAtKySIzAVDvUBxSr
+iVK8GnVj0uvqg+bvQHdn822pJdDrSVQAYGN1Q4zEzlknF2G3hMP3JRXdJDtZHro5Ci5CVNyu93e
apxfQzqM3x2iO+VgQE1t42YrxW2ZxGXpL6KwiM8eZsQXZtQq2oVF4HRSRt5GCBOqKZmox+0UZYlh
WWJmSsJc7fyWKkbkm0o7/z9eiW2iWqQ6DFRh23kjMJsq2YAvyY6q4TkrLLy3LEwfE7uWx040E4fh
UHRuyXb8AqDnDArEZiU26XMxFpgktqdQBO+5NNoZAYbg2gxAQDfCTAevw4f1B2nhmgRWhdMOO/L8
kDuI4dw01JrvWBjMfVKI8FuTLe2l+vC526LvrukMF4cveHvyiAjUoDtH3k+tdKlObHUYPVcL9RUr
I8tYjdX0l94amH4KlUmsLZWXPpOzKQDPZB3Cpqhx40Xikjb+zIRC/R8cJFw/hMnbfb80oa3MYnw6
S9ovzwX1l4A6oXHIbPpsXy9WZy7FIZLuBqQc4OrbppU5KxpollB4lQOEogXZ4KtJkt0RHHVJ72Ct
E/LxVmeV2JnAotYJAYnx8TwZh70Im1jvvKnO9fkBm2AROLQS00OsRPU9bnBiRrO4xrglVR2aj9YM
MZAKR3vL0pb6TEVkwkuDgJAoaLmPHzW7ipBXWfxLX7ek1f1HstU1+Vbz26JqAK8d9joGvpxCtu7t
odPMXYc05Qd6VuUNyop4y7FnviqS8lt1avkVy538ozXFNR2+fLcMTTYEizMkwEtKol1FmDWjS2hc
G+2r1BLyLkw67ZtwhGwg55LREnUNP93ttATrEf4jMCtSjlrbk+qBztwgFfHgTrUTfiojBsl9ljuT
sovR6PQukH1YN1VZOGRgjCA3qKvlEZ01KzM+HeSvr0nYquQnE/PxazR5em46Tt2EZnRY3ox5goKg
FFi03IogIrYLndkg9Ru16U+uMp3sdSQtM8ZSM3/RItO8dIo/nXbpksEdWjGm6/yyKRjgdseepVMM
5XGGB87Ouq+3zrirM0O9glsSYWmcxIU57W9bbDOoOLjT4FmpbWtr8nhQZePUL6JlG+LMuOkM5F+3
Bi75xyWVTeqyk2X6AiMnIjxpuBrpbfn0Mvt9rhXqt1Ze43ObUD9EeLQ4zsmNc0vonXFhB/pXqry5
yTWpgcbwqgFga7i5yXqUic9btXZGWik+tb6h9G2G+mc/1jVn40Y3yHGfZO1pxgrzMtukoSPQdIi0
tuXJaF3oOxNEP74Cx62cBqux7izrblDIY+n2pBSwERsUcacpQ2qhmG8lyVcMUBbwpG32lDjzE9Kv
mj5xrjCnRU9WmpUfeEDnxLMTR/tIFs5q7pJl6UM7m+Fv0ZV9v4scc36A4NJcsxLGOucoTfrsOvws
l1bt9evfPKO1RLmS/tZtw3Y7pxlhIfW0GjwLXEFgke3qU65NgxJhx48ksoZ71MI2kkwaMxpb94eK
PeZtPpjTfinU2MuUivbJ17PjmSFNyRD5+cqIQhm82WIiaIzs0GwE+fNS7zdA9z4oAyl+W0Shm9Js
o6sVX9LrnkzJJB7DOkRDB8qOg8TmRBiKBC8KHBJi4aXiEFqpuManx26mti7tXE+3k1zLVmH2yagW
KHVsBiYrLG0VQ6FZX8KRCsJJaj5oXCgvSRinPyS9Zz9pRIDh6bGOz6hmyZmgXG3cxWSSfrSq8sds
ewiEs7a8GI01fwKP7L6lrb28ff0mTgIrdXQVCKEI7IGdzd5u81Q4BHSWqJva0yRiBPZL1DUjqRZk
bex0pZmTOyXFUOLXSl1CNGiXkHhPdRppc9p9TKkUlOPiVVT4Z7dPk756KIZau3Ak+Ys6PBrD3CTd
e/r3jkkxZhvOXvJh8PY0TM+znv2cKFf9mY0Cfa5TqOGbZSxAea3JnH9HdZq+DosM8AgrN5udEvW8
7kUKtj0vt/IGSawyFtFBHmocEGMPOPEAh5KdvPP3CEnUeLXn98EuifQa1TCEmWzw4SDZdaDqOQ0k
W0K9uCdEe9EvbFdPC+kWqTjUalfEHB7fralMt7rSGjNkNGIo9MOQKvRdtEbf2bE1UG/JbR8g4BD0
FIq8uKd26WCjxX9Hs/nCsDjZU6x3stI0iR5hb7k1cXUsolqO75XLFO82zVBXNcQ+VqVrAtqVvTpM
O7QqB2uGh9ksxHr2+aWZ6+/svXnra1Yv6iJD19cew/HsHjJ9VsJa70EV4/0YoRgEjKya72ak2+SX
R4XiIR9hE2HJNJwiEDGjrJCQgurhcZWX+CIul8NYhtaViGL5ztHpQ4a9HN+2o9HvkjJsgOoQaZ83
GmEnIaU9GmoyNv4sD8xKb3d83VFQNC2metE1O7uEh1DJHbjyylZv7LbtXr9+8KeTlIokEnQRh14k
/vKmqJKmACqFY7CxEU74ssjTEHRVb+1gyzZP//1SPNjVV4goEYXM8eOFZJO1XYKbrtfXiNPcnHZ1
hw8cCXt1oWz1Vy11/Co5gCF/5BMmCIG3eXytzpLmqGlS1tKSFO2pGWf2bFhYcuoQvpLF0GArp6Te
Dm7JHTjn+Bi4J8J5KOuMygoMk6bZla1GTlm4zR9ynfcHYuOxkI9V86ZqaP0Tm9dpR4r+WMSF9EDx
W3mMCOoFnZ3UV3ozRLspK3ryxPtSPmjm3BxK0kRum7mqL+lHTsp0NF4gpxKWSoNnbXwc/15lrmfS
6amyZ9ZsfspxmZc+9CXpMQvRk+xYqwdpn0+ix3FMES254oAMtjKiPwxCaoqiDzYmje7xTJWrqeuj
2FVKw6j9adTlq1qxcRk0oxUXAEhy41Xtau3316PjZInmF5AHxBrG50dFZLNEsyVsl3jJAPukQ3Kv
9OH0UPfWeHAWNUNr6VAkWZJL087Zi1I75QNY/SVbIDE5HF2iE6yErnTsHjnGleAEgYjB/jP/WbJp
edE7+2J63PoyNoOTUpeM5A2PFRjRTV0jqeAeUufDdKhl1RXxB8pV3bKnd1GsONdhplfewh8cMCQ4
hPPKsxnlGMBFr7SYF1LpUsn/pGzBs2d0UFBC9M8maTMJaDoAyjGH70nWK3VdWv37VTR64aM8s0lR
Ab6vP5uV5pTTbURJXTo6FI4JsP8zSNEideUwtU0/pd91PccjkoViEvOwi6slhkM7xCPqnb6ZvrOh
EGUA76aPA6mvEcgskT2HLuVEBIScRlFUxHFNweXrYXkq7qeMw5bfdDBDmNz/ZlxSa8gyOpdoxOfW
vhVJEX2f1Sb3MHPGh84Rhk8mrH5fAVZ7nHVEk3BkpluzHcQO1NT8/vXtnJmuKftQ9qdI+Tf+6Pg7
75dkHAG5FZ6S9Om7mRaAwSMz/CFHDluqr691Wpjlp7Ma8qbon9EFWHf6/+rrz6AE+DaYVCInnII4
Ma/x1u2oVhOwHYqS2nDyzrAE7WRDkCjy/YXrn/lOVBOpvM60tubwbR69lmfIQ4HPeM2cFs+p0cSB
DoUG6TerYr2k49tMc/uBBJg+UESt75ekbIFkFeqLGI35wqbwzEfC2QEFBn/wmWwrLFI7NEqpxSUH
FFQ5kSkZVwZ09UsfyfpQN5MD+96V/UvLmDytzUxu6UusxoNDr5gjL4FHtnhSZ7X9R3Eimo+K1BXW
Tu4k8C6UDizohrKIXaFlOf+ZzmKWlXKUUlAu8ib4+n2ceQCs24Tu2PSI2cNvXkfc2zI6Wl5HZFBc
7ICv3phZYxy+vsqZEc41eL4ACFAHb93C+HNmS08I8ZltyE/LkBCFl6eIsYEiXPi2z/0gRDuczHRy
A1AHH49vu3LoEDtMe+QkODecwJG12pjrnr/+RecuY+PEIKWYoXzSqSN/Ampbhx+pWtDJ2kJ3biDT
XMraOvPcKH5SKGfQrFLZzbmqiivVJhq28lIlKiHAySLQJL1okOguyoVP4VTxg56QEz5rBRdC6LHZ
KbcGwJ+Y/jlqp5HjgQRttWiV8qEswJjmlQIZcNEW3y4r607VyFLMqlIitFZ3HugoSn4vD2yHW6f7
NiH8ulSBOPMoULhzg3Sxad1tlzOlRrOAT6uEBdqGvUvPSv5Ul8j8tSo07Ls5ZM94SLEu39eppldB
l5fDE38T/U2LARcCcJIL4drWBDlFU1mx3BYB8iWtyplxgVF5VaSjvVih4sfDr4oSaobIDj1qFu2h
V/HiL9qlpf20Mk6DiRot87dOyZ6/6vgqZLk4SET7lpiuFrT/MAHGrZfeV0kIRFWbJL4Fyus+rUR8
X8HKzX0Y5/E7qNy3RZE036SGfWmOWz+szRxHuKS2ggmIVDa3AT/lULWoWXW4SZU1fqv1bkXQNdkf
GM7LTh/n/goRUSClxSfhCEOgT069HykLXZjQTo10eA84/a6jBO3oyTFf7kIJTahMeXHE2Ukz6Y8z
NtUeXFUe0N5KH1uqw09ltHRQeWGTpsM8o4kfPzJb/aaOMHrsdtD/tHIDYwRtTGA21XKYuhhUSm1Z
F9bD9U0dPzVs3yiIKPPzD5/48ZsEdesYdclLlCRksJ2o7Dt4qs5Nrk3kIOEt20v5aF9o+Jy5KOB9
vnRsE2Ss6JtButTlIIwe8pIIFyZ9MFh30Hi6fTNVs9eEUulXdAi9r2fM02IwobwMEKLe+HyxvG52
yENsZqrei8ab2kK8xwyi5wqR3D92Per30B7BokGAc36aZgxglmqLqnilAfgKd3KYv5pxF/8SEF7u
URGoq+bMmt97tTTfLtznmaezqlNQ3aDXYZO0/vt/7ZAaZBBNatSNpw9on5noifXLFX35x1bbqGDN
UotftZ7Oj4oUTW8zILrVeq4Xth/WnREkSPXVq6oqijRo2b1et2GafUJkLOAbpRNg56/vd31smxHE
aEfRw9aR+tb2dq1qbuqx5HaTXGv9VMYQnWPn2klxoX0fS6H9sLoEmnSMEu3rK59OyfA4TEVBycMu
QbY2DyrHQraaIteegjyyhYzi+6ijytGjqr2wqp+7FCiXtRHGQRiz3vE7ge5NXVCjijNgcw8AKTpu
baeDO8O3vfCrzrx+FhkQK+xSV6XIpmcRE3QYSTI9C6sCD4p4vbJ/LZoaXUuOPEMChoSNFlxr5Uup
GGd+I5/F6oBj40INdfM4QXrlAA9lwC1K2wSRGJz/Ye9MluPGsi37K89ijijgon/2Mgfo3J3u7BtR
nMAokULf9/j6WlBmVgVJmVgxrxhEmlJBwh3Nxbnn7L22V2pl5tjaGH1Sj30UB5qIwBCjIKND2Emp
9PZ8WmWKwgd4t0sQamm5NYrs17LFqLdlnkK4zWaVDbTAn2gHsxnqk2+yNq37Ojcg6ksSIEyHio7Y
WRxFEnzbgimlUVhx5ELFa8UhItoQ3HY0NL4diSb0JPipT7WRlq0zIq23SUmg+v5kjfnFtWNUvPm2
t6w17pe3X6tubFQURVi72azHD1Skw3EzoJ50wghvUJfIXrGm6fXvH4OPr3zKJbS+bPrZ06CVfXtQ
K6KzR14LCJemCv2abqSjppP898szDsNEAEkxJjCQQ28PMyuky3eKjWs7WQQWhsW4NuYVdzpmFaaR
DGkPwDVxGWp1c1bLesMNmxIlvDWBIUqCKKK0cpakC3fKJGhB//4sbI/F22VIQ1JFowrZy8YzePeE
WrnG9qWWsfaQb/Bk5DGGBNBE3mLAdXX63Ih3vz/gL+pVbLTyRpBjT8QVf9fgkEjgWEg5aF0RW/II
GdqwPTIddBtkj7LabhpPGAxi0mVlR4tUMxiUoVlh6TV5DmE0NCOn7HLzKZaL7DIJuwFg5ZB/0or9
RanGbbYJwcE8bByBd+eFZT8ae4lY1aJqVB/KnBEIGW1FCnHkiWo5TrHWthaRz1pzpufzFLQdEYxA
5qMbhK7GkdH0ZyK4jzA45mVcKa4SlR7b33dLTSGVCvxhAbiHcJ8a/6Rlfs/qOP0a6/X6WmUMhAOb
Fk3oZzUmFH+shuGWxlVRBWFokaCQM0qBHgG38ovU9uoLkvdO86xuVWR3XtESKwwgvn9ywT9WmNSV
9A24z8hrQ6rw9gmYGkRucitLAFNG0kbGLmfItOjzQTRL5iP31bA1xnOgtMZ00dhmr3ujXKsvIJGN
4Pef5eNava2b6Ml+VggM6N5+lBokLzU4MMouqp8x+SpHe1C/T3PT/13bP087B0GVgyIUd/q2+Pyl
GJFiMymIDeVA7RS6ipKlTH2ZW/z+63xcwtjyIajGF02qIjXh26N0IkzjpmczlHUxN8VYWv5cwX/+
/VE+njRShhgW4Dvk3uNN/vYoYqxgQhhK5iZx1bqbYDKAhBmddUJ/+f2RPn4f5gOGyuKwxZZTFb09
UsO+eUPPEw2bleXR1nR6+iQh+L8/yi9WIATVGn3ErQqirH238vfEUalKE+LHnTL7PKnn6TVCKOK1
HdimiVvzS5T3qYMnl9TkYR3dXBlGD/pq40Zly8QTus4xjxK48NlgfvKO/3i2EXUpVLIwTCC+vB8C
MVdQwjDPMZ9qzUuY5QIAZqfepFbWP31yHj4+mDAwNvodgz60y+8fTBX6D0tIJjmgCXsev1XJnFQR
3Rniz9Sf0pl0eol3mosaVnihEXd3AzKdB0pn8bcpC0z6MJ8jOlHg5KEbe3vp05KN4cSgiNddQs6d
vM4HQ0TZZ7vdj7MZqkObbTjS/i1P+d29HEnDgt4IEGMp2uzepghwEov5DOhlRCyanNKhAJmf9ePw
orK79MBgjN9+f94/XmGU0ZhvmIQx14bw8/arYmPG78grC7+DkQTxwmaR5sYAo7/57Kz+4jXGd2RH
xJsM2wUHfXssEvxYcwsyDK24Ig5Ir/KtW5/kvXIcK70E1hvr+o+8Ws3E2YqY82Xh9eyGsoZ4SiOZ
lrwueWQcsnZWan5S9v3q03Eatqr5p1L//UUvFzWclK4o6LoMlF8jRMadwPt716O2vAPr3p6l8ign
bqTiXrLyJNrB6b6xSgsLycJG4hCpQAs++VgfVyE0wGjsGTBQEvFkvD1nBE/ksdRnBfErQ462TSsO
Bjjuv/sqQmONrBklO//eboi3R1HmtJcZb5UucynpW50n1ZFR+sq4X5c/acJ9+EIcavNEbos4LfP3
Xwj+lVaXFoIUeyKSb0zVaMeu/W93cBlOoIM1NowExMf3qKcylIgqnIC541Co9yiuYHe3lun9/uHZ
Ho439Sr1+kZ24abhCf7Q+E5yc51D2LdubpXzfZMl6r0Kk+zBVDv5gA7acCJDbvczeHYYl2v196+a
phro8Fg7fu423161JBztqjTYYyFW2ZqtdrmrrYGAmIogp99/0w+bIsQg7GS5bFs0JpXT20PRMShi
qYPDIUQFuKpwSqEQUXUWUymr/WdEVIRJH88smy+MifxDifReDGRNLPJWQyYIe3NyI6YB6J5LN01G
glKKyXb1bCZDYi7U6NIYCkLsFtTdz3lLh8yxKlV7SSJEgbtYj6bntVeXIzPkYdeAQxVuoRgC7XxR
8oqJan3B/M/8e0WiY689i3GOqHONlOEG6YPR4yBpZP2WSIlBczAfINSiL0r6Vqws7V0cil53tWgC
OhH2E6Q7s52W4kwzBTrNkgXPxY0NjU2OJIKY+2lU8DH3WpZ4sVGJi06ywxQWyNgdB3hJIPDL2Hot
4mXcG/WcS4QdpSswfHSlmKVHo73YuE4pVMOJwEW7HdTYZZIvPadmMh3tmEQcjPCJyv0QRURmD5Mp
PVVQEr9EZigYYrfL42B26kuUVtJTLSd6CdJHjytnEJlps+4O0gUJuRL56tpUQwykImlO40a78eqx
h/BJPQOSL5NXMD5oXVLpsMpxsps1ADy7IjLi1WlEDQPSqmrM/mTIyZ7UCfupIG+AL4hZ7LEm9FZz
5EEmzEpacHFd9rHGoqDASUSMV8zEIg35Yhj+oDdkTeXpCscZci2XaSYpPQ2YptZfx6IqBNDzbgXT
1afzXZ83QvNMoAL35DAUpTfYPYElqG9b06nQojcephdGDrqyAC/qsG3XzrTUw8NKvOEdNHSmy2nd
9GWQc5dECAHrufJtMhSrs7UGXQSltyyYBwzwZckooLnujZC3R4e7zNA9uMpMp0gRIuVqLmvAcmwe
xewZm13Ny8w1f0nXbuYhgmsvnGi2lK+qguTEiWydlCEkVMPDYBerDFtwpKqj9ZtZBJlN1QvyiGG+
teWhecg0XUPThwyKO4Rd34kGvay4vdKhqk4oWGIUUep4JfcgF90yNtvNLG8B4iiWuN4izzMgEjxP
sROFk3kP4SOtXDW2rYt6bceTytnk15nRFiqnjtrqr3gcycRt1gkpeb6FFHAjmpvWLiPQrKqI1qAv
y5L3+4Xn4xLLi0lRtip8a929fzNpiADWIafYVRoMMS5z3DiwkQmemiTRrtdZX+6nvAZUQtqgU9BZ
+aQC/ihL3LhLm72MbpCybW/ernwdqCe7HmnXFRAtsLPZpcdzWxwaY7LQYayGJ7J03AH7VV3VIjUM
8zLNGwtploJExaGOT3yWqPHm9yfmF+9RWqAq/sd/8cLfFQYImVam9BrYdbm2Lqsyn2+7TrY/Of0f
qyK+PnsA2kabsQRh5tuvTyNGFHKcFq40MfqY1iDUbEKR5Ts90gOz1B/QEp1Sa4UKSejroiHLaCL5
si3GT3pXHwpVtNVYx5GCozxXKJrffhBF1FY/CVxMobqE32xCIbyyWrtjY5Bv9HdPLY8C8wVSBSjQ
6Qu9PdSkNVNO/bklF9Tmrlbz8EfdmX87uoDx3jZcooeKQYW76+1RNHvRzY6JEsmZfRZMWqTdJUkX
fbL3/8VpQ1qzMdxMWlxME98dxZjZ49b0Z9pwzMjqaNeAeLONemp+soP7eEMi0tomdyh5fqGHaVUm
5CbB3K5u8VBkibkEYY0k9/fX5qPshitCLCbDQeiCm9z+7Rca9C7u0oT8dhsGCWlJJX0bd5Wz1fKH
sAxrp2rmoQHMQi6BI6XL9KVRjalyZ31KN9B8MxwGdcjHTx6UX3x7nhL0gHR0WKfeT1C6uMm1dpxA
jLSl4WNKtPxMgfzzybf/WBfx1qEqojtKk/TDTSMYHiai2sKfpoRIgznObuHKYLXv6yZgkKtf0Cy0
r5VZJYa71LHICamPyZ6o9StTydN7zg3pafTr7Ts1tw2HRvv0908FYHfmgvbGI6Hcf3uFwnVO2zRj
mGRHRJ3Ick8VbuOW+f2p+MUJ57f/bN1Sl7JJenuUTDQd4Zx0bs1cIVLOHqYLOc+VT263Xzw+SIxI
VeKfrfn67iHVh8wYp1Spt8CbFjoOWju9SJp9HmrlZ9f2Qwdk8+hvFxfhBELHDzkAYVXxPm/YTZij
fBWTHPOQrvZyPyR6vBdkul8Ng5JdR2GUEGEhjC/amOl3zchu+fen9udW9+2+hk9C1wtdwJbe8v4K
xjXU7zBBj2fAFkvOlnCVH+Ns6L+xF0lQfeGZ75ypmUrrCBVMfVCmJo3PRiNZcreweu02ZFJzr2QV
AYBlNshOLqrhsPTmHPs5tM7vAFnRlAqavMfcXuouWNdJfsn6iVhU6la66mldFD+scGqFV0UVDcVE
W43733/PjxeXQQviRiYNymbjfncL9akx1wpiQxfUbOrxatfgFqfiUcEx8smhPu6f8KXDQmXzhHoJ
Asnbu1WnhYylpedQqpqIs1YWq+XUaaVdWCqDs73J/6ANn/Tms0yRXxwZpwmDVbo89A/eC4CNtlnA
AxEuNIupfyhT4NeEa3SBajbqk4izOdDCJnv4/Zn9uEzRPiPRgevIeiX/HB3+peMMDrvjDgKIaq0d
wtFw0vUvEL308y5MVkqJ7DMz8kdM3oaahf9JA4OpJ5f17QnO2PPIuYaTIsuU5rawVkKSFXyeatBE
1qAelkiNWnLaVOkmFjaWQSur81vTLgciyfo8vkqmkN1OVUtQvRR0pLcZWG9PJUy0Q2wASfbA5Kf5
XnVlexPzdmEMqMfJVxKbbLCfpHFdddifyXksGSQRhyUNjjpIae7XUZVlpznMDMkhDrLBuzXULZYw
SyoUz9AQ03hsw7Qfkrl05T4lD1pzqHZhyDYtQaXJmi2PrdSa8SZtDIf9HFEmOCWb9eHvrnZoKnjs
t8bJlg71vthrdUJJCTAkm2ztuhON/gG7AgHKGk4F7/d3yAfFAS0La1OrctHgD9jb8v6XOyTCamXJ
yTjQ0zbz80xgDNsYXe2ebJJmz447wkJhiouwyqAD/v7YH14dHJvVnOqBfh9z63f3Cn4vKcJRCT4F
R9gZCgQ8eMJW/7Vz+F/f5/+OXqurf62X3T//hz9/rwiuSaK4f/fHf54n30kFrX70/7P92P/5z97+
0D8v69fytm9fX/vz5/r9f/nmB/n9/z6+99w/v/kDTYOkX66H13a5ee2GvP95ED7p9l/+v/7lf73+
/C13S/36jz8Ilyn77bdFpPT88e+/Orz84w+Wsr+c8O33//svL54Lfu42r8bXMnn+8COvz13/jz8U
40+kiDqNb9pm5GltO67p9effqH8yQeJljldhi5fY1D8lPYH4H39oxp8WyxglOf/aHnXW6q4afv6V
/icxQ8hXUM4jc9SAFf/nq7+5SP/3ov1XORRXVVL2HZ8Gki+33l/efqxWm2hH4/iI0BgzvXstzN1m
OdwyRitJyh6G3Ay/E1Q9EWO4bmPoXNWSye3omyeBwsjrRo7bddoRRdqQpqiQWeTEEo4I5OlxvI8t
YHMIMeL2kuZw0XvxUBrfuqgk4BQBJr0WJR6XvYwvXXgbL1DsgB4gMlyUpI1crW+JRFKj+KxLUf0M
Qt1pJM0KpGhZch9ZvVL5WzJhHExFE5IxipX5xjS69Fbg4IydsVWJ0B4amRjkYjYS9v9lap2v5Tyr
sEhMI6V7VGnkjSL8CZFsFFPnZWqYXQ5RB3CkQ12v7GNs2tOWUadcsEBiuBXk87mhJffFGdmS0XHS
zBJwLlLGZyUdLcIIedFQC5d2JR8aRaN5F5KlTi5sNEutu2ixfULc1554gxSnbFYEgZJ8y8VNRFny
whAT0w+GwBVpXcOoiks8AhClcrzWFp/YzHpKoLJ/TKOIiSML2hjtGxtjOR6wdH4Uq9bcqCWXEpan
LBMSCRDpEfy5VvidZbePRaRrX01wNQ94raenDCwjgZ7J2HvKbEyFq7dqLAWA0JB1N3N6odY2poOh
cwTui9BGxKLlTo9Oo3L7ynqwo+5YMYVXQTeS5pgEtiQ7TQ1tKHws5qtWy49hLaD9RF5sa3s+RdkY
LD/JgXzMxCdEZUlEkOTzsxWX17Jyqpj7jHgs1zgz9qJa+4s1TTybCZEgFqEXhenLavFtlcS9FSZQ
L3GM1UpzqVPNNMtwruj9zijWy3kY7uTQPosl5SHvXom2v2qih9xIXjVaWTATH8EQnUhVdcrVuhzo
6OVoCJ0kPOALIv5QU3dh3D02KP6dMr3ALrVrteYakYJD/6NzVHrOTbG4iqj8yTyrZjClkDZJbhdB
0YrYscJ412f1abWKdicAxSgkYhDLbtPainpxh1pXvTXytfqeyt1BnbnnrAlPUQzKlNexqtyFo5kj
YlL8kRfCbaYTx+HWPc+cI9Eg8UdlkR55neGXboYfImvPDSu9wrhRH0sdbBtznOmuWyy3NbNgCIcz
0hjbC3Mc0XOYToTrsrdPVA9eN7U3mpD9BH3yqtmQcJ7l5WLRLLhWnqLh0ZS/8ErxqRi/5JkG5IcL
aeoYpq9AwzhrLtP1sVc/Ef2tUXQuKSEOvRknReTVk5CujdcoJW9Vcwqk1HDriBKgJlu8mL0pvSB9
N7BsbGlmdNnZkss6ybhvDjLMfollHK1YDgjdi9jSHpnXEVkvBSgMT1aXenYXQ1gqN9fB4Gt8Fq0m
3buvbgfpPs6/iyE8qiDjo+VRGEAH7Oa7SSipnByTMA9G2Bj2vEf78z02TD5WjKmql0on6cavMTgK
IwpdM76dIL43hA3uYs3+Jkn2M7facQtGERXEA70RhSdl1xOKD2KomjuzyUdXnmbydwrVNa36mqyv
gC5y7NA5Y6EqH42+P41kvVkL1o1sToOir8WhN6AolCRbwhLwZvJZ0k6/HBJpZ4TTqz6ARWVhFeI6
afXJQ0IO7DfKrhLN8gmvxy0en6+yGu5CHcEyt2MRKImeHed8mG9mfvXUjF9NqULUm8ISSo0Ldc2+
CEPfVaM6MPqTdl02HPQVnP26uGM3BQhFmcNeyklyZudrQO/TrTTuXqQj7DiTbzaJ8h15V06dJXri
qE1Ooitruh00pnGWja0RwEby5e5RHZUnwhHA9BTpbQkwW1tsD2fQdQ35Vy7AGsinKLN29ZjfzZVJ
fnur6U62kF7t1k17a6bjjZCoC60eW8uVtHTkyUQ3kzGeACqelf3zOJa8g7qhvWU0dR6x6EtR9LCo
7Y2YzuypDcbWvO/rzKsJ/SwoVglbR3egwmub5mO0nkw2uFh7IkdJk8s1bU5QFk65vuw1jadx6oKl
uY7rGeKtdIJt6kNyzsW+UNvTFFumm1UAnzvMJsgNTWJxGXukvelXprzNMCbb7hx7bEWA/Z0Y9Hph
UcmLHgqKGgwi/NHN+gFtwZ5mangEhNA+F7qRefJo7c26uTRHA1C0tEKsHMd7bSpsJ24sQL2rHmU+
2DmmpNOO7sMOHOqpz7WdTr4r79W1v0x6/dSF39tcPiko6zEgBD1AYSxc5E+CUIBql8Rit2bDtybR
T/JiXCmQpoW66c7nQIc0LfRvq8B2WF6a86UF52ztruRCUKceNWt0DJUU7Tre21URMuWQtPiZ/Gc1
AyfSViRcd5dZSI88p2OxyNNzUm8VtvYI28LR1uGxSJTjsIDOU7UVwZvmLH0SNH3P2jq3gUnDeQIS
Exl3k5aLL9akRK4wT1IJgC2rL4thW2wrtbgfWv2rtbao+4zvRAcg5u2/re0QTCRLf2s1ZOrmwyhP
FCyE0cEcd7rQgpe2aAH9IN68bfUYS+3koZK+WvBGeMt6ZSuHYiDXV055yCosxzEoZWJxTaBcxcoq
mDwnRku+OBMNubtcLXEu+nnfsJjD1wRJayDpN6MTbSBviCZ7j0/al0ameHLC1gazf5+doqlRrqWc
X7880DTqJHdGMnmxtrTt5GZLZYf+0douL9B5X1o6Tyo7g3HN94v62IWRdWw3ncakn89m+0PntZYp
a4bFVxAJnbj6Mu2r7V2aUTVal0r7RWOMyfvxgUbwWQRrZQtRv+7DKysyv8xpdmgI6itCcNPzN0vZ
1M/VfGzk2k/ZdwGJ2EEyOkvt6C4d2DgKspfRhQaDRrwKhV/jYEj3IY1+AcHKJoGpTFrv27a7GHrg
NhJPUtUfssXijlb1ALrrSwQwggyn5LyzhrOpzq4MNTaILU56b1qUOx0NOaFS03JQe61CJ6efIjU8
qCbvA3LQ1nZPuRVfpHw3AyBzZu8GYDdXUct7Xh0Qd/pr+lKFOftiYXgRI1MtLVhz5+cCl04+8gWX
2zyNgiaDHp09qanFUcqvdQTFzl5uLETa6vKk9glbUkKi1/E66VI/xZRaZl/1Elcq4450Ti4aq3TH
+JRDqk4MxrbWnk37y2BEe8aCh2xUTnlFQUvsNohx3nRsxgFJMpQM9KQM9ELxldpwUmm+sgfd76UQ
ahZ8Peygq1Y9gEZFI/R1rb/Eabc0TpsUl4mk8I4SON+0ABoyTYDKyfMFrp5UXUzFQHjoCMedS2ac
oS+mNifnfp+I5pDCe1zIrbWWY2KZj22j306CBFi95n0cp3uqkn2rK1Skipsbkh8TBB2xIdC6xSvK
Maijl5GJ47oMTkv1KOfgTXi5zuoSTHyQea38Mhwd2DbcnuCLFnm9pwPor2rEKLu9nqi7rxOkAt7I
DLFZoeNONRyzvlHP60w8jM2rpEW7pboc5WNR974dlp5NyNiUauSpfsN/7RvxyRyfGVNi4AYQoXN7
KbsCwGX5GurjISsuSQE/0/uKdPE8ehzLeNeNs5cvjZ+hbi0WotRA5/m9pt3msAvKPjoYfbdT8ml4
RQDOutPDVMt7v9JTlctMjnVURb4ascPI2M845UiSQJc/qo1CDVxeJSk0vkb0D8nUNAd8aa4tUq/l
I+AylzXyB/Cbm716WxZY+Tgie/7JZJw8S3iz+HxVqj8T8apLCHHBLM5QjSbzpTNab5GYPQ1bbn3N
lqOJe97iOfJTc6PaE4TsrGb3LVFs+l3qSz+M03WJkA7JjrOEWsDUldH8q2YtTwR/qQs1eQbdZCSc
LCbXWd8ny6BfY4siqu6YSOIVZi1YRoIOMJw6ZJETe8kWAtiPO/AEheG6F9rqmmCamxaZGvWOgGre
GWswxCKgL3qXzFwovTjEMJ3yeZ+n6nkatzuztkHg67uxfY3k0texsMPkCePpslenIFLJWM9J50OZ
FVXlMTLzwGhtBMploIw3nbkvihs+q02eHaPJWH8weOmwV70WNoCvQXErUZ6nBWnilrnXoixYxx9q
wqZCLHdtZ5D+LZ8sFssLrRh26BMQCrRX2wwYOEDjWGrq57Gqep0iXS9G/IwqwGnkSfX0FsA9utmk
J5ieAbgttWQ3SLd0N53a1E/mrD/Ny1jso9Tcz00dHjKDIAd1lS5tcHRmKSMxSB9z8ya3GOvHjJcz
3TMlqXFkPW+f1bJ2GtO6KiMg3tmZkrZXIbY8f1yxbDl5EZVnZd5CVyjPVbhKFUEYDNAWduLtDzQb
WI8LXtr05pbUiTP5IqT8KUmqT6jr89rpmvQ8WiVXhVYCk6nbjTEbzUSYipMO01NssZ4Tob1fKRUL
tsWR/AwviWVAzWWfnvsAs4HyRy3vBE96wf5jaRXbmxgoOnEynuWCXSC7m5NoeQb7JNkn+tDtbb0b
nVbPb4slDRvfkHiALTaprjYTqFK0eaBs7w3ZXl5M8jNpQ4btmTKt/RH7germUSW9SrbV+sQZnrKs
+d6gwAc7Si6CNO82JZVvWPHiNU10TFVg1pomWYtbQ/xZrWY+SRYY8TYvd7grFWMaHRJjj/oqH7SB
nOvOOh+09ku5LPsiQw4Cm8pZyQ/gLSe5wu6ekZ/vTEQm3qI0tt+S7bQQR1SVrd9HaXbVqClNVOIj
k8kxzX1eFx4+kN1inUDqjszMSYWlTgVubRyS+rrudkQXIAhHwGNXB2MZfqzJYbt2Q7BaNb8k1RIK
GNGmy0qQqDE/xLaNN6TPre5r0jTj5CRD2P8IhRYCHpumNAWWJbdhgP7ZApqWrYPlibCWDUeaB4nq
C8bbRAFaLdTTyqJdDlXBXioXfcH3L5XCK+K8si/kobdbFgtlPh+ENSSHgpr1MQyVOdpHoK3lnUHW
Q+L2TVNfjsVcSx7eXeUUlg1vn56nNXEmRaklf1YW8wrdFvsCNMScUGLR7MdpZWexa3tdGt22snoY
U4w1Ehc+QbtVfkMl/M4QhKk3sSWuSjpofBzJxE2+TNnw8rMt9/87lH8wUP+sQ/mcve1Q/vyRf3Uo
hfiTIS5DBGIVkJ38HF/8u0NJG5LhMzJlLDQK0156l//pUNp/GpgK+P8Esbj4ovgE/+lQmn+aKi/1
bZKIaJ2R2t/qUKIQ+NChxFfGR8B3CQqAz/i2ed51S9bmRCnjkwGM9jWMK5MUB8gtW1VN0YtuuVU6
FEVGkrBM6/mLlYbsVwbFM8ehgpKXgete7FChTZELa7eGavq0jEl5CCfRfK0mgt6SQrEf8WTNSDw6
1W1lAGC1XjksrYPXIYO7W6WWuOHRnplqmdgTgcYd2dDHj5M5rjcMgb3SGqMTwxhpj4t3Zgkay+9C
W8h+ICPqocZBCjVdl64xPUqnOjXZgFhm1wS6ORV7IS+EzTZGewaG5FsrP4x8h4xAv9gMkhQwflpe
2WgatIc6DIvrah0bX1eL8cBY2DWGSXupI7W41TpYsJM8JIOHxLy/MGtF/xYto7gZzGq9plozHkti
ZND1WKLYichmGUwn4zrNI+NgjygAU7nNHfh//VlNrC8mCKqbWTJdeUitfVjRw2gwtQVtJBu+PVTU
MpMePtoUhhchIEoX8GaHgms3ooAPeAVskT/WelGu6f1gkgVMcEuUj74hx/NJberpWAiUNtWY9d6g
RfEJ0QMdDQjmRqd/5305eP2kzFelqc/nZG4RYp1RnpKHlDu0Jq6YJSper8pzINdheo2v4EGAe2OM
JVvHoej4Cjn0ISPqAM+F7QxTrTsz8Ht6cqu9SBZfm+7K6FhGeSfpkn5ux7xqh6qfd6SKladZbNFF
JI5/mdZNtW3ordsYnXGfJvpXJjf6lYRx25UaUz1VUVzvwoQw8IntFcyystN2S9l8D9O6RHlXqPtM
XyXayEXoq61aPQ/Fg9HViO8Jxrw2pEGcT2o/uXiLf9QQ2yV8Q4NySWJS5pVG1Z/PfC5faobOM0B4
HpGEQTmkpZ3fUCQMWAkpRsws4t23Di2NYGR/Yz/3DK3N6WEeOXFjtshfiHG612UC7WSziI5j2WGA
Q74Z0G+dvAglcV2n9NAbIbuI5nHII1pcXMFU9Yw9sQjYrGlPtUpXpwOk5MVtLZ+vcUNOAEHVu7Fq
hK9BXbxMK6s5p3GcYppuUhSKUjp/RSG47HWwlQi5TDrL40JdMPbLF/oQobuiyI8OhdoX8DxkbR8y
Sd8TcxS5Y6Obl609U4qy4aseShgsLlhxcHNWsfhiFbEXzcI8G2zJAFG61n6bJOF9QfeReUa3HMUo
miCT7PZ7r5U0Kmtl9RpCW+5xu7WHMEzIYCZ7rTxr81o5KHKrBrzyv1Ksy07Zl9SeOaB9IqluQGMr
bHTqyX7h7nlGF5o53TrTcJ3IE1E7WiQppRhNQXaMHSpKOok4Cju5Aoe1Gk8r263BlxfJ9pdJUnhE
0jgga6k5FsgQD5NOoa6bTdHTjaMptGomK1BGCTTFa3dZTnULSJcSTDZRvcTYYnyRjOMRsU5xpFKg
qp0U+85Ip+bIKFhy4BGZnCYJI6QRCukwTDikRFWLfTkN2jPAttit1JJ+6Ry1uG66OtDjvDlabGJv
pYSU5SjXTmKtzommS77in7npquyrlHQDiSGZuDDJJzvF7DYPUhbdrgs7x9owLuOSHpllgjrOeaQd
gebBmadx8PIuIyizsXqvhQiLQXaK+DwVV7CaslMo2EXJkWZ+07JluZ+7GVJjgf+9JGVjdVo5OoZh
qPuUsVB4eBGd2oK5gsFmruA5Y/Wt6lE+LAYtASX9lghaehJx0aYISCh4iqS9YRTxpm2kEMlwVdXN
N1z/WhUU8XRakHzs4wbVqFNKiXQj+my9JOUV8WytHoh28nXTroH9toMj9xT8WTLWfkxmVTDWU3to
c0Hrr5u+SASJ+LJMtw11QIlGgBJ2pTkfpbQ7NIfhvuSpIhuPkSLKw2DosTP0pdjba3erWcnlolAu
VfpInaRmxcWQSePVRLDCFznsa38Q0hOyoN6ZI926Ggr6iq1R+skYPpIddWiQQOzbRdhnk2bvUdaf
yTrdepO+jYK+ZcfY7mDScO8xbx8JKW8CJjZLTZqeQeT40lRBNElns2r/UFNmDKSH+G0jkUM+R8+y
HdW+pEzKRZo09RmZLKSPFzptAViZ3/sRAIDV8ZymRo0emf5QZOjZScrknmDz0CChSu24+kv9oxXZ
17geI1/bgEVS2UaBnKtu1mMNSzQC7HH4xvtRC/P9yhbga2Ik8Kfq2PQlA0Gu1mjHsY4svwpHss0G
1qo5GfUz2pIz3VWzCaI1a04W2ux5aZczswCcpCrXPGTsDeIJjT+Rg465XigWqNghxz1uYOzzKzGi
oyDxLGMjrHSBNVr5bh4RBwRGHdPU+t/snceS40i2pl9lbPaocWhgSxKUoUVGRm5gKaEcWuPp74eo
artBBm9wajeL6bYW1lXZTgAujp9f0dX543Z+92yqerGVBk1Ge9LFDdjpt7wGusQ40d5Zda/vYFP9
6XDToMeCQfcCa3DnMSl8CDhIEABXo+CgODUtvsau4YnbQbLyFd98KCfTuAnctrib/RpBkLKRe0aY
PpgNcZV96lr7dmr86xTB3bos22I3jTI/hIA2OxJzUZb3dYMlTaw8iy4EN8v7fj2OMaddM0W0FQQ8
I8wsozhfACHVc6dgInOPwORVBfq1RNox/UiwgVvYSmPs3Swn5j5TGqhabXsXdxHdsWbsf2WFns/N
aoMLGU2X63SmSVtKswz67srW4KUQgLg1ASfXUopyJ5qxWKM8Whlx+GgWufEr6Q1eLEf2TgL1XXV6
A6e/NgbPF5lKs8mRSGglDHmhK/7tEI/mtqTIWoXYp2476QTfamWi1HN2eGkcBm08WNjLJoaytkqx
hlhH/Bv2jonw90nU7so421ZufGiRpy/Lic27V/QQcrm8NosenGEkS6MrjIViDTUZEMDHSSuJBEqN
dVlnm6Qd9pPrF/djZ9n3rW+la8BkHAaD8acilJ3PtXnCG0wM2KE1h4jrF/LXjV7AvIqDV0L+dM8c
8msRZTcOyv9lrYwHLkrxMmcib1qzelGT6bqzMxqxKfCjqADJaeVPNDiJV/zuJnRzlAQ7Q61O+f+m
4yzkNlWMnRwnzJhtsaKj+zOEmLAKYyYxa2QdceFdKVXrbkIn8Nqk/1Eq35oiC7mwhdwCHY4ymhdV
uqhogaJHe3D8am0NvElMynVUCMZV3CbPXYAU05L5E/oBnbGouoL84JCuuomyW3cMK0yezE0d0JYY
ZxvjuKaP2oyCq3JA7pCqkavR08ISCg0QXdI+1p1VYFOD02xId4rm/8w794tp7UetvU4pvReZrtIU
F+lD5Vs8Q3fQaRB3De/Zl43OomGjCQEoe6kGi0Lngoot+QT4Hm2MQH1KFHur4lFC9kE93vph84vM
wsMQNt0K7bYFnBt+aYw5Iq/9pmf5Y97IX10V/EGy6IHOb0OadouiqzZVRMUyJiNsKTO69/0e/hDs
vStFWMVa7yh+2669ItYPGFWgjAm0ddgCcJSY1Hh1T30t+fgLKyG81eV7cyMA4bX0ZB10LyEZhYtC
VUsEGsG6C6ObwAw4MGnA2bljcULL5ywvSacuyi+Bre3jYdVhtLPAlhcTqSBe+WqwQ7qT79UyHm5J
pulftHnr5AruFj+URn/qAFPTBSHAVwqr2aHYKWo+09DSry+fChOnbrVxskUamcshlvENjjLVXsEH
czuSdx0vmXnu16LElqJOFe2PnGLzmxz8xZDTzkQMRMXPR80brwzqfAF7mhyn4iZhKnK/GMKVKQ0A
+BDpDCeAXf3udGzLsb2Qy7xkpmsG4ExpT96I6J8CLlNu+ioqgFXUHzzdXirKddo1FhTGursVXeI8
0yzv+DGDuLEr06cwgh5dKpA2Ev5vV5VT0QdJ2/pFjet+abvdbaq22NRPMt90TakcFLMSeF656XXp
Btazk4h0QfFSbLTcxhereBj1gZ9Nd7ZxVqaKEhusL9J8NEqgkA0Zi7SicbFck/YzXjk9nbexWVqG
dpP70b7A5WJ23I/2tRORURm/jlWT38aNicIz6fZJNu9OY5eskz7wmt65oaErDrXRleuwKtVr6hJr
Yfa9yiIY1qy769FuvyWis/Asna5xrOXQQ2uMc7FstvXUx7u2dO44BrSFMvkH7IpyT8IUfzF8lbtF
2f/O2njgxhPg89D4e5jcFPsVUbs4cnaU/dWwwc/oOozqh6aU8ZqbpMVyLgzWSfRVdjbnB5jCIrUq
n1Z9g0PfWJPvxJZKd9OoPVScP2QUWUuHpNZ1IvGScK1gjRToyZDpl0wkbOeu9adT3UdAqgdOxFWG
xoVcOnuHCAZjI80Sz5J5Do2QnvMowRf8PuXgNVwfwju/s3ArfdE3033a92QuZvI7suWCrWxOQ40t
igis4DwRTdpPrNY3GTf5JiKGos/Mjcj8fZbkcqVg9+EFThF4gVmkLxDRPWiD6r42zZWZtAUnMUb3
dmx/0VS6tMjb9knuLEvpXoVaT73m6sOuUAlnsCFHbqZQeSBXJfQm07yWju2xgfkr8mEswqfNyGt8
+9Vn9nHeWPK6yq3R6yLtZ6O1XyiOblsiS+7sabrXzOhgZsarFpfGSmZUQKmprRzH96lMYnUTquLF
SGxnIY2M2txB5FBWEPKTKv+CoR9BCWEornUL6zaKXrmh7Cx+O1E67mud0IfIIEWtMCXqPtNsf7Wx
Sqwyy3TAwNuVzm7MlPhr7jjNNbKNlnaoxNGum2JmfDHa37N00jYVJI+MG1Ei9xoOnF8V0lNfppEo
cdOKlANoVw95Gt5CDJMctDYgoDVM3V1VTcWz1rLG/LQGq3OsIQnYwCkyx04NOa7w8B/c1HxJcfIy
1q0bfQ3jhsbANBPNcEwktsYW43hjlQBPuZDWU5G2P9uhTncI/dJ9mWvmMikcDbEa5XGmdGDggQaG
HNr5lRIZxi5rGyD7JgdCIPt5IRKoW+x60RMRz8jtSqHcuNPIyYtPOznUCHBuGl3LkPkJ5XvvJ809
zdNs2ZCp/AdSS7tPplG9dmN3eCrhu21FAGyEdG/KFiWLlGSsuHyJukFs0aglOxZjd8uC0uCFjwQn
WwVRFwv0zv6jauIBviggWnoWoM8DeHr8ra0twe2rwmwz1GJmWa08kJswHRyuA7iRcK+vcIr39JRI
XCvxnTXsXLFx4lpBBRnJta3aqDWLYgrvXU1SPFak92G8lx+kUg/LWq+tH1UBvKq2tbvnLQJEhbad
LY26Y9AJEdqi03XpYQjDMT5kBkKvAutZHWJSMfCNtWHdu3q1LtveOSTJ4Ihl2iGfqxU7mojItttl
YybqrUPUodfZjqIs5hTCg4xMrMXHVFyTw4zjdGfKlV0mJVRVAPQqVeudlg0251HirxExxc+WEXwv
6d/dD/b43ZwZErlhK5vSDQn29OExSxctbR+yXSVkBM+f0PBMtH2JyFdWQPKBnl6nVChoB2nT+dMu
J1yva6allnLFB83C6pYfGz7B3gTFTOAiD636ywRZ3VPouysF7/ttpJTO1iyKYhNmrdgh2tBfs7Il
L5A8KzGDc0qgU1nST1PusjpsXACQNNzjSRltK8Vwf+YiL7ZuWyFCb8do3eRau7GqsAi9Bm3YszM2
5mNmT79jZLP7zO7IRiF+7AHnpAxLqCJekowZ3Ck+LQZOewIyUqfalvbQ3Q2IFO4hiNsv7C7yxcUO
7CnAm+8GeiB4o1brD34bsAdIVaF5CYF4NxEk8gWi3o1mBAq/YMj6aZX2PjkJ0qCiQzANPok/MkmS
ME3SG3Uo9BfEtOr14JRpuIgCgxtY7scALVmpEoiDPg6r2jG5SnIUqcvYUOKNbY/5XSCGHITEwVKS
TK32FfkSyaxRZAZfe44t4vTYEh5DK0aWZjqKUGkz6YHm6aBrGP0BwPx7bOBTXvIRn/l/5Dn/P8he
dtDd/J//MIQ/kJfX36v89//a1fJ79qt+z2Ce/9jf8IBi/YXJKQJB9DqYJTizPvBveECx/4I5byEX
gjeM18UsFv0HHrC0v/CspQkE9xmtvrAhxP8DD1gqfwlQwEXnjt+MgzjkPz/v/4bAPEtJ/pu+DCiA
+kzoCD1Qh8HfORXIITMOVaPNjGVkR/V9HUPeMargyZ9P/q4b/Z1bRbWntROULGJaN5oTRzexL7V9
RGDMWoX74xRW+BiIhPjvKLxxaPZdCUwo7lFl3717uf/8+vd0a/3cr+W9sNm6cxLWaRRr79ChzpVM
Xw6AEV/8TKpwEPPKeeL+bPX0cQv0I7G707Sizxe90ZYPYVfBXmvsWN0BsNa1RxhZuo5D3dkCdeCz
HUp4Bq7bcjabESUIfUflNwTD5kbQPryJS5t9n/wOGi9GPN1jxggtic3vsXB8Wn0GAewTIG46hx9o
/q86IBh34Qzub7raw0NYmi18H4KT71TNF1gm2lB7MyL7vrlJCtL3+Rs68dmavyf/orRDhmvDybJm
2dg7pQT+65Nh0neGB2Av3Natr8Ik7646aq96G+L/DnoY2eRKOfRVokBLxaKuwv6hKOZGKEU2V2T+
Bk8Cp6heZhVwJ0tYDAvFNNPVaOjlhV/8JmY6noHkZJBuBj4lbISnJ78YEVRNq8vkANYD5bFh89+J
3KSkwyajgq9jhnvEQP4zm5vJYaL7wVa2wR/Dzxsd4HPkOhHL6tqOW4SOVgCLbdHrAlZYqTdf/LQg
fbv1k75eNH4dPnRFPdwPXdsOy4qKYwH7YASesBH58MeG+NsUJ6Co0peK12igdAsT9KSCSqGHv1pa
yfiodQY2COQsOct2bEYJvDUU91PfNJ6vFC3FrkIDdUWt9WSTpfa15ea9xNgzfWgiu/jeCh4jNqcY
pqFbtNtsCMJhOaSO8hpqbbUdVaf+VUsuss0gQ348DQBiJybLvdZNW7nrXbu4zdMR8NglrfT+8wk0
b1QnGwLQFCYogn/OC22W4rybQEqZVpUvYEj1ehltKtvHLtyOZ2BZwh1f0t22Eq+f725KZjleptII
tNvWeIh7XZqYyloLqxYQqKruLqLsNzwiISEDw+WfFtLRy1uKbRfITW9C8Lw+iAnhLDS60JNfzakZ
xXjd+vm2CGetaVVEfCRh+N1yqCFv9Gp3Nfp1Ei459gz+kAIRohxD6YVhwi6dKe0X2cGAX0PqchZ5
HYTXGS4JGBfgqfDYEBqGDp8c3aUuYjgwdYfeiocaR3wkMHG6onJaqIUBR8/xx9zTQ114uiD0NKm1
9KAEaX1tt7mJpZ7UiptJGSDPdX24pzM4QA0hnhuwQWKxEKb8DdB+Iv0u0qxbpXaGVdZmbbgtk3sN
jQV87ykEc6NRkRW+/UIJZ9ZrKzfDx8oZKoo4LgHAHXBNVbO4jQcbp/5SDldwgHFpn1xnWF749mc+
PfZVSBwdbMw/uDtJbUosoTbaspVMrgjzyqsEQeRNiaXNZup1a+WYsv5BpsJFq8ljjPpt28ItYdbP
67OX9WnsMbZ+jp/2sbastSL3TKUYXmMyMg+VqR3AguTOaNpyY5pdysKDv+5i3Y9NR3hNmJ7huQVT
pa9FdkEOr51ZDBYmsLTIbZ4cd6/jxaAOsDiJiFLhk0W6Fxp2t4kLKLh+ZEOqnw0O9EKHIjkr9DKy
MWjzBvI5yP1mmYdzl0rvxKZFD7jSAl3slci2liFpa1e9kNjIykz/SXlQLsvavKR4tlFZnS5ki19O
MBOOPwKbl+PfPrYGCcKhC9KrGPGVlcUjzWCkM9nWT9THjBZevYzjyv0qZEqnOU6q26Qo/oRpTNsj
McMOv9W+teOFFC72LDj8ilsDuWRMQ5Pbfpxr0Q3pPuU+TXOAw77nhFmg/Cm9SlVbb4ym+kbPLCxU
DEARk/f4Ik0bgrLbq16fqz7LpRDFAY+Z8ZcmOvhq4TD1h7pSbmO/v50sGipLSBfRE90TYCmRuNVt
yrp+hTQzu3vEBcQbmlALOJvDQY8N/8GUcrhJM6jxiQDcYLNa5OCTB8UaJ1KIe9fBmw92Os5ERbSu
yYfcVgk7laHX6B0aJ3yUfqzO9GptoEMVdmRPIlp+MJI6X9IcG3ZyGq0r0UTPpUUb2R4lfcqxtlZY
LrNJdmMYXjQxOFY/vi0O5MRsx7TZ5+rnxPSvjfHkVfnHUu8j/wm6nrFFNQBBIYMGMGMeS+6XOARz
jB7w/ynXqggF3Iep3ERtm69lKr6PjRrjDhQaiyo1olUlgcqKYmxWn28h+rFL3d+/FaPvWbCH7Nt8
m5Xvjo866Ea9DTGX6bs0eSlL3TkotEvhr6rrLLasNbNJ3wgrV702tIJlVZavZZegN3D6eEPcGRxF
WnHLRoEXS/YiEo+2Kw+T6mCdSiKF6oTGczly96xtrrfYf1YP2IgqHkws8zXpyBFpUpxfU7tNuSSW
l1JLZ87O8bIy5txaW5tNMhy83CDuHJ2PAOJOWvY8INTGu7xQHSCHiS7xMCuDUjh0gAkDRxaoxwK2
C3YuVsePb02B1sn6JTjWLq31kwA23jo/CnoYB+mbGvG0ii+c1IcuR66YmhnxHfK6zlPGql2qNoRe
R5XbqCIosnG+WoKTUjX2Q9v/O1e4t9+AYh2mESbvbDcf4oiiuBlK+FFQH/qfZmRY287t1HWqBdOF
bfkkluvvoTRIUjgvc6Xi4nL8DYj2iRUpsG+og0HedantfuHBqL9tmznU+sq3aKLiXjaZWdzVWlZ/
y209+IKxWFCt/AFwuTNN5YCwNGoWtivVH1ywAY2bIFrgzNHBMh4FzIFUTps41wmmR++TYFfFnnmt
WVRElV7jZ1zBUckWSV59z6RNG1sVEXGzgTs4eMPGFyz0zWOZ/NtTz4wwDc2rhUndqR0zlzj8BLMS
nR1VzwqWc7o0NAg2aGmm53Y0aC4Hdv9QIVjYTXEAZaTujdu8g/qwqoOSvx2OzHWKQsmEapWNj6VU
aG+S+av8CPqoflSV4iDaKn9KK2gCMGfwWcS+zam+l8aEbBF/3HWnBHmzUHFiL5dm1y561XdUrH5A
aNwS0pShon2Mw6i/RetR/OorRfkl3DR6DXLL+Sr7xDmQ2Gj/6BuDqrpwTfMqKTUrXyikUR/s1szL
RR0mO3XCnAv5qY2Nmua8plonvxaDmknPzZ+5pXXqpgjxXDTUmJGE75lhrUXrt93s/1Me//fchfik
rRHR689+vW9ozH/g74aGrqLItgj4miPVuYTPLth/NzQ08RemYrqOtSGeF+wE7J3/NDRs8RdVAm4/
iK91/vScofFPQ8N0/+K8YPdi55jZkqz2f9HQOJVj07y2Sf1lH2IzolEyL6J354+ux1jEZyYM5wEX
t4UpnX5P9RA+u6S17t69lDPtiONzGSMCDTdmvFdooZDlRO16PFZsBjJpaCp49G+MHy1cOZQxqWWs
gFmQJ5hKRgLbZMMIwK40ueBwdXZwy6JWN/D0IlDpeHBhBE2cBWrolYYSHTIlKTaVW+orA6I0XV+G
biip9xZeuBdu7KemSn8/95wBg/sDCvtT9yK97jhXc1jkBensy1hRI3jto8JWWfQ3Q4+ueoGRVHZg
0wk3Y9py+UpsbQdOZS3btEeF8/l3ODn+/vkQLt2D2UbE4JcdvwtFrUSiBk7o0TrurqSBXghQtdky
JbEgm8r8T+pqFV0ZAe8vj5IEnl7i3lM5qxecL0/Kg7efgtkXcJjAkoCssZP5N/lqlU55DlA1KvF1
nGWoVaOwdHfQNWFRtmRk3JEY7oRrxSjzV1e20x/iwQNr0VazQAZcprqyQKdwlsfK72LC/XF99vfv
c+gfEqFB8rghTmrJAdeierTG2CudPnowRDd406xdtSrH9KosrDeyHquDLqtsXZdKtCqDvL6Qf33u
e72ZdbIdYAHGZnH8vRwlNENc3WNuVNVwW0YFxdJUyZuorZUdabekFZrQkXE9rOh9w7WKkIhn3Xfb
Ikr287nzcb/AyF/Hq45eKjPHmDuO7/YLbk6tS2GZeBmY9K9KGsl6iO1m0wSVv/l8qOPz++9X/24o
8+SpCz/E1cCMEk8TJQKP0VbaPXww/5uZjuNdSy/z7+OLXvp5d4p5C/jvztrbgPPbZavGmoE77EmZ
BApOmQQ5gS4GZRm4ZXYwjOwf55L/cRQOgo+jYPtk23PRh2vD8RvMzJSUsAaxZ9kXPkpCvWDTM7l8
SZuawEGZlRiXrHRPfdDnLWi+12I1Pm9BVL3Hg5KIiGVvMMSelcp03abJeBfXbIapVJpvSPtDNLjE
Gc3F6rJ16Ggu+4DF1CfCvqPtqm1U/JwgTLau+Tx1AzyLz7/1x2k15x3OxyDsNa5uJy+FfQq36jaX
Xp0jJMxKBMyDjPqNXhqXnPQ/TivsR2jck4TBf4g3c9x3MxjtWwPEacxfGSaMUsAp8/lhTwGa+tVk
4xDw7x8NqbGhC+xONeDt41efDvgochuJUQNiJALgZW7IJh52ViFc798PZSJbePOG4kWevMU2qdhF
80B6TueChJEkvdIJjMPaYLjknK1+nMazaTHWihQoeMk4819/9xoTo7YjEZaszsQdzGVqKCMMtn4g
rFv6uLz2BaJNpw30G5Te41WbGMV1MLvl+bXv/ilhxLxEreHeldHYf5W0sbwcTwLLQzGnXzDFPvdT
aUeZNAQE8hHz5Lizew1+i+8nnl+o+bpvoDaqbQA7kgyOlbAasYYD219oDp4flBdEJB5A1mka3pSk
vppnpF5E2KyQZ5cmzr3JouKSPWV/IDWEN4muKz/+/QwAzPjPqKd5ByWyN4Q3beKFbmOgue3uwWus
rTINzoUV+3GzZEMBqWOWqS4PeTLXHGtMVJ9/8/Q8NjgEXeMatZVz4ep6ZuM6HubkvOnNIqpUp0o8
EpXlPixRMuI1Fm3VQKh0yuOWZC87b4mtbJWXwvRNgnaGIW0XNgjUXoRJea8Mmb/K+7YgZGi8BLGd
200gVs026M4ca3CCxmAP6IwdfHivo7jd6u0QeAX0sMc2dPOXnr7/9vMPfKZg4oUgoNLRBZCy8pam
/m7d5aJorAlvbQg/pf2jEa74PXYzRgYvj/yGvnb7r00XZndZbzr32AW2ww7yHXad0k2mYhGCqn3v
gUfEwooMs75QH5x7Hy6bwrx2HKhzJ9OiD1ymWgjFyWyb/hE+M7QL7qjKFzbb5JBZY37hUnFmnVHG
2nii8kJwrJzn6bv30fYNni82gtMY4n2K+zjnB4rT5KWx+W8NBBnwri5zL+A+87w7rhWc2TdZwyCY
x8SN83hY2IUq8poGjwsm3QKdA3yogchvUTn5ralGzmLSVNxndRjleWCrF6bBmfOS4blLvG1rxmkR
QZxOmdbYc3uakyErQJ65ArlLllIfL6Ec54bSANDxX9Ux9jlNWzNz6mIJTurVNkrtOsdLPW5q+DFF
D8v489l97mPqaP9o1mg47J361tkQm2lrJDQtEE6hZlIduHyGCfCnqSs18odN2/bmhZ36zAOa3Hxt
LCpRHuJDefwpOzjnfldEAYKKNnyofdtfRf00HtpEVBcqzHn2n8wai0SsGWegKWUZJ7tF4piB2mtB
4PltrO8GFUQOagBhHWHYLCS3nBWIWLrDl+rP5y/23MD0Yd/qnrlh9XG69j5bubLSrGD4KlVcpzIC
jzc6RdCiblvNix0neZ6r30tXqDM7ApUC/nH4FwuD3N/j1ysNoyINFQQEBlJ4K8vgz1RH1rodA5wm
cr2/UAOdG47RaGqwG1DKn7xirtncUXxcHwPphtcBQuGXZJqKL2WYyQfydrQLb/bseKhYBRJUjoHT
W0ppKSVS8V6BstXUVxmHFbQ6qsugm0JPQIj4tx8Szy6WB+6MOPbRyTh+m7FtBl3YdvA9/VzOt99m
3yS1JKxZoLAJq7skFI9ZaF5KodY+ziAGtlEIuRougABkxwPPVP6hdUXo1WqsdStLpu1tMhQWqkXS
g+5z0lAzbwhY1Ug7lCgHAAbWPxS2NezsmBJwWZsiPGikX6LaCUX1S6KOzKExx+4Xm1RRPPGmYkQO
Z/QRN9lmHPEfyoS5GBJT3GFvBG3QUFGDrCKwwW8q1BZoseFIMFvhBsaFnehM4QGOaQlSBVAp2cC2
x89bGa2pZRPOBmUj5FIWQ+EhJS5WchjiFRiBv+wmNCOZEBLWZ6zzv4HbKLkhgbpRpSpJOh4whrM8
RcOU7/NZcKYjwG9jjpsaRw875smv06I+jno3hBJJbjnUwUl7yNUWxiFejluhwv7FhiYm1A/XXa3v
283YYv6RJZAiPv8lHzdPnD4NyIz2TMzC3PH4NaW6it0gVBPPQvG5DAZsjZt8Qk+JmOXCmXfukxA5
M1+ZKTjND8bJtdsQZgQzBz+lTqkX6qhX+w5nX7QyESYyrtbEz2Y9YNOPU0P3U1FCvVn0Q++sLGty
9sisyqWcUrHubILN4uAynejj+UWDl24quRSYlBPgdfw2uqmQYdFg8iZjPguq1GSFqKK6KszC8TRs
jdAFVJdqgbODzm+FapysQP1k0AC8nzARH4ENopmYlhk2WYlwSTuppiz52jssxgnM58KXn/ft47Ns
bmb/97An+7pFouyghAmbXIwAAKYKIuYqG9efz69zDwf9ndoOH3KLi9rxGw0MDPCKmm0nAlfCOS6p
MPsi/BznQ5O4NCjIw4D84/NB3wJBT59tJhS6NpJrVtjp8iLORqq5EXoAKDiGZ0GyJChVrizYvw9u
B7/ZmUv7BPRwleTkjdDRsC9N9/m7ffwRtOd1G4hAx9fgqLJ1C5+Ly/wj8ijVbw0Dlww7kNWNJZvm
nk/bvdgVTBqTnQaqXpDucmnmV32SKXuLYKVr00QQfOHNfCx7XQ4dMWdTayRmnZ6uqsUNs0IgiSzO
KLwal9CD4uK5GA2OjeN20Vw1cZpizYJDf0tbdnXhw2hn3gnWsWDeBocgvevjd9JiFdIpPuPXVlnj
rsh8SyFCX7lw8pb4dQ6HfOwHsQxw4/9RgwteZ1NtV6vJDw0aDIV+4Tg+t/3BIaTOwIKCnt5JtaG6
TdmVFTwsoNBxq3Ztvx4C54sT4FX4+aOfffOuBVZDZ5LcxJPZwA0v1UfI1B7teJRRlWG8ImQSm8Id
a/iaSuJjmNDrWzVTwxu/G7TXz8c/c/6DEsE4gptt4sJx+qR6BG0VA0hPGnT/xtL/rcOpeBqqHt8h
GAU7cF4I4lUVfP984HP7DKResBN79js/NQxOJ6j8/cQrlqLoN/gWyoPt0wH/fJT59Z0uNrA4h70b
lA4V5vHEwop/bnTUodcSeO5FgvinsDarlZvbwZNeZemFxsa5fY20UApii5nDWX48njLVatSljDdF
2rg3p0royBNK7JIK4pqfqW3kWqQQNS9Mo3PjWrxFCIsmNOvTtzkk8STiUCF1OB+jTQeyHCqjuLX6
6I+uROq2tPQ/n7/ZcxOHU8JwuD3ysKcc5FCxfSeg5PcqQ2CyO5UNNSqCslUHGoT+KeoAuaR7RwTg
xUVzbnmS5MHjwpbFy+XkaIxsAhJsN4k8J85I60pzfZXnVbiFN2Rc2AnOTaD3Q50chxkRQWnXIlJR
nHQ296jMZadjlNakWbOu4ctdmLBnPyRXGdjwVBz2aVQrTRYlctUy8nxJHVxNjnNd+BoBDyTcYlop
yGsaZb/5/Fuee58MNe9Ac+qtONl+jbque1/jISdkFsu4Uua8RgehrmH+y5wTOrWgMHPcDeo3V8Vr
+HiBJCRfuZRNAIO02NZaADI5FkHsff5AJ/zvGfNhmNkqn7sb4Mobg/5d+yhpkrJB6x97dhpVqH+x
uQK5BkBT8BnYovO+6kRcvcL7LR5sI1fXblk0f5qSuDutLsstRSDa4q5Ayauo4FOaH60MPSWNXTOL
C1vwuU8ODghSD52KPvbJbLYnyHywPGJcxwjKVMrMXBWVqXuViHBgLHJsfVNLf7zwhuYK/mRnhBqA
dsCi48U6Oqnwx8HOs6TCRxsmDIHxWvsye658GX3Sh5SRGU5yg9xWWDyQR9HsOkvrL4DEZ54bqBrS
gKFDeSDC5XgqKHUjsSIAP9eiDAtmMUwrY6iirasrBt7RdrQRUz5ceNnnrlg0aSDlAf1qc8LT8ai1
nptBWHHbKDqn2oQFMNiqs4kgpf3agE6hn51wP7lWm6a7Qa6MLcxUklAWAdXqF3btM+uO32K65LQR
Yf/h5tMaWjqkgREgMAjE2mDvxq4X4ZmOjPcCXHWmzgCjMmgxI+xgdZws8SCQmivHJECUnUB8S/0m
fNVTuHJeCcayyYIw+R3ruEeGgeumaFuravf5jDv3uWkB8uEo8SCXzi/j3ZIcjCJohjYPPaAn45C1
ub7rLdziZKD+KRVTX3QhRnufj3lm96YrxmNz0dcwpD752OrA9TgOcRyJ1CjZYL7UYWjROjtbWHLb
Fkn45fPxzhyKZDPAGgeXnTH906U8GD7yyYzx4C94ONhla4t072W4qn+2hTFcJRPhhp+PeWYScVaw
gGiLEdJ+GlZGFvoQDxlQCofxiD1+b26kLqK1PpjJ/edDfXidXFgEBz4IN5RWrlHHn7AEZ5u4xSde
rBjtfEOrNyJnt8wMRVkpvigvPNrHxcpU5WBSKRCJdmLI4wFVIbW0lImyCo223tGLMNGWuDJbFCIp
HyNcCXeNsF0vsKBYYqqaP4UxVqNlmsoL6+fMowNkI0LTgYUAHE82qzlkCIE6XapcTMXSEHXmlXIN
hdvJq3T9+Wuez8CjrXl+ag2xDYcxraDTiOu4ZNfC3lRZQejriKC00tFajgVuFBf2n7MPBX/pbSDS
9Oa//m5JBkQkcylr8LtOFOKYAx/uaIari692sNBHpL2fP9jHY5kbDlOVSerCyKDdeDxgjqyiHcFs
V0ZbFRuzcopVhSvDNcy48HdZg+DGWmwcBjEMr/DGmlsjHIzXVOArHNSdRnaiO2BBEpFbgV/ya5nZ
FaJQJf/d4aF0YbJ/WMvzb6UgAg4HCdJO9ysXTi3OLJGy8qMh22v4uvyYOtG+qkkQTMvCrKrXfMwK
z6nSS+zqD0t6HhpRI4HfmG9q4mTaI1zDSsEBsBBYmWPHUGpPRN6aa3wRLp2HZ+baHAwIBYxkPPC9
kykwTG5i9YYyI6ljsG9lPCzpskdfPv/w50YBzXrD8uz5xnD83SfM3mDcxMrK8bUcN/iyPbTwoy9M
rzOjADIBwGi4gTC75jPw3XSOVV/PaTD7qyE19EOJXm+hdealBs65Ud66VtzaUSKc9ioiFwaNY/c+
wSKNs81KJcbUKasu3DvOTAGuVtyPUcUCQr/17d89i9IqLT2sZsasIuwIwkZfd6YjVxU+fhd2gQ9D
0Q6HvzijHCRVcxs/fm1WYTspPSETs66h8gZDj16ScMpow6XBz8/nwYc1ZdFjYj2hiFCJ+j2dB71R
iFoGPUNVMZHLquF7FRobCnLVWpJRGd6OvvlE8Li2+nzgM8846/mwH31jthgnJ1fVtEkTQ4tcwbyO
bmXmByujaB0vnjTnQp1zZiiLAousyZnHS11//DoL/LqcoMbf2BQDhJmmw8be5GZ8aN04uZS6euaF
gu/NKXUzsMqucTxYZ1llYIZYCTgDsVTI953hUPlweBZKXdvf26wuXsh5iJetIQN5Yb2de1LaRmjk
BEybD1yRxMd3OlUTf1U1/8XZme3GbXRb+IkIcB5u2exBsmwpiecbwnYczvPMpz9f6QcO1FShCTkI
jAQBsruKVbv2sPZa7vckpGhZRMXCHQefcvvzyZZpPwP+eYTRyRS/5MVtWBlqmnBQgEFnQSfd9fOC
UHAf/20Oa+TCgB6b92bhodeNHt2327Zlq2SqBBAIxUCSlY3txBqVFEJTL8gLEoCidZyjMfYQXGnx
Hp7vlWth2BQwGQqgHoEG+JvrZYYAT40yDz1kdRhAn9V1vB8Uu9tZ0KtXX7SYmJMyqDCYBlJB11bc
WYvgfIMpi0C/vLdzWEPnxSg/gNbSL9Hc2W8/Jg5BPyhilYQfmbxrexaIgrZqdTcokhpkL0q0R7rl
CpoftbXzzsiWBuJeEAaohI1bpFw2MaumKvBYK9Sa7/sqLdAiKBhJqSCC1ANz6sfkcvt4bMWe4Tsm
wiQ+4LPxhPLP18sbSopjAiQYOD3lIEbfqoIJ3yWH+2+Jxr8LzZ4sP4VOLVgaw2VoslDce8VbtUNm
oIjk2ZVxZFQ4+XT7d0mOLT/LA7pEUkCzc+OGRoXZHNbv8rDH5XeVJ34MIsbSYP6b16c32wIDIPad
WjKif5uwzqrMcJnLyKNjx6hMVxkOMg/oI8RGoZ9um5J4AoBSBI9kIHyy55moF54AObgwKvrQDdpu
LCDa0wYU5nStOrhqmR1iox0/u8P6V+cV1e/bliUbimVeLSaPnn3t5jvDlwRRDYtcU8RImjFsLjWg
X9/KxmbvTIkNu8oAqMGpxON8OhJmd7vKLIXIWo9srihD7w+N2Wl3rVlMZ+gNtTsbmpQTOvXhuTEB
Y+pOupwizyzf/o6h4YsnItuhlrYFuKarFtP01NxgWYA9jetk3uelpgWIlphfb2+t7KMCn6FOR55n
A9a+3tpo8qZ+SRro5yHgeRwThMcGus/IpqdRoKapRW6rQ2GYComS26ZlXxUpW8Z34DIHKLRxTq3e
AzTzWiRAivp3sTrTOTKwTKNl3Sl3SS0R+QAXBnxACfR6kcwENks0wPyGFiHKZzaNxjGrftrT5O18
uddeEBQAk6f4P3ofEHBfW5oA5s00ytwgLQAQVolTBtbUIlyUV/ZDvzBG/tY9xJ7pgJUhN/ZecSWg
6ZEtNYpEEGx3v9vQzS/jkDwyBTmf326IwgooezAcjJVsXG1Fvmf1tWUHGkgYuLHwqSVIjaBx9h6S
1x+LHJvc6/myq3QarrewXDxjhgLSBhCj6YhUWNYlQoVM1MWUP1gUbxYpv0O46G17r+hkp4uWt3YQ
jznJHiB+4I0jXL+990apWu4xbT4SJE467zFFnOtVMZQl6qK1HRhhGiNhYUJvrigdYAbdPr75UzFU
QDYGCQtZzDZLqiG1Yjo9twOroZ/gD0OoXWq9rB6HxZp+3rYlOe+i6EZHXywLSNr1sgYIkTtmhOyg
Hp2vQGfnxzHShgCyypKGtmHteOfXURroULB+rEu0Lp8HVF88QblTRk2pTXbgOR1Ke+roHVMnT95a
cMLx86n+h8ziZm0W5ZHCLpSgmahPaFoWHcztY9x2d2HaVxfGIOhl3N5FkQJdvznXBjdHnpGYju/I
OdSyJfY1tFCOFDkaX+lX80MyGdCOemW9s5fixm6NAoFwmM7hbWU08vrTrTPkQK3HXqJCZL/3vBm6
GXPJL+4cJ6ecYiqsurNzxxSSeVeUy/T59pplJ4dBTeoehBJIVmx8Mmng0KTMaAfKvIZilB3yULNH
4IuvegHzq+2Aa8RHe7VcpHrpd1ANAWh/vdyJ+ekwNdCtMtTW+paGPTQxSjNZ927hVnvVPakxj0FQ
m9kIpro2J6ghQc2Yz7Zh2cuFfngEa4NTIZsbaulb294cVu6EQw/NZnnqxjEznjwV8drYwaQmPdNH
BupnK6K4au62f/OAp095U/3BMyfGb8TDw7tDufR6M+EbH2Gu4IY0S5dd6BX1AazzHX+0Qq0gVd+c
x7BIzMDQYlGW2Ua5potv1hMWWfdFfYKwuQH7aCp3nlrFO/nu68K32FAxOEUBmOrM1seUCGJSF+Wg
2LDlzYdRG9C1ascVIS4gzR8cp1E+zS2BkQps4zJrbQ/FrY1IBBnGzrJl7o7Dw88B/IZc/CZdJF/N
wnGE9QaejJSOLUyclRMbO9GRzPtY3AmBeyRt8TY3Q2m6GLTEaAW5E6FyCZGxn8UGerPlMp5sFNnQ
Viydnaf3ddwpMI50h2nVEHxuMQxm47bA/G1y+Xouzmaqg1CfZqRHU3o2cIujYYFo5p2HbPSOs5U5
HpFJOCDtQCVue75LwdvYNgbcsPCwP2ZpCeH8uEA+59NlHnvfpsr4RgV38UCapKg0fcnVbP7l+r5U
5qJAlLpYAYij6LTo8Cw7ea/uTGXJvM5LKxuvE4LMTtoEYpKoVKG/UTpI4kdPaK6Oe+AemSnK8wAJ
CDR0+nvXC4KZS3Whm7QokxtgwVR4umN6A8cS9unj7YfiNXSQ/WKimawT/+ZqW2DPOuc5wuGqFbR2
PKjBPGc6ZMxW6H7NjKRM79IMIdRi0LwcSRmqwSFKz+/rCVL24PYvkV1HGmHM2wuiAEKE60UnpTFU
mkYJ1TIYmRj73nkfIxb05bYV2bssQkSap8CkCU2vrbRFGEYeCg5BhbywidClHSLGrUFUPPWTEh9M
eMh/ziWyvYd0Dbv7GQaQaicCkrkE4gIx1M+Ivbed0eZdzOsMLi54WJUSfcV5PdnOOLUBwKv6DFdt
8h/COmiH31667GqCE/ofpQF45M0GG6lV9ZFLOXyeVxWfK/hjYq+hcjVCm13robLHJCCzCDQNXLHK
+wkE5Hqzy0qfkaMY7KCsVPupU5FBnyr8eGQO4bFPGP3cWaLsDAlYMVNkFs7n+bC/iGAVZQyHNoH7
nDQ3hds+Qu/Tm8PvtzdSdj1d4WmoZDAythXcguvZdBaD9xJQI3J8JuoaI/RZB7fKvI+3Tcl2kIql
B2idkSHi2OsdNPSqMMYJR27HIRO5lqIzh4sUuluD4G9ntNZv23vN/YA7eGlw81zB9KUtTJ9ZQd8g
u6K5jRcYMI0d7MHND03TwNHrTdlJhdTxfVNn392ptY+2F0YHux+SnWdM9mt4nynEg6ShGmlvbisM
YfAa2SRba1M23xNQsu1BaWt4wxLFKn5Xk7HCd2RHGSNXmVYonOKkeIC2Au0raPzr+QK/dfdmdAsN
HtA9RPUiBtXM7R5Byq25M7H9wmjjce6phfat/bDMlbPjnSXn+crS5gI1qYkYTIslTdG+1G1WnudV
sXdSFclxxgghimgHs6DNa6MtIRrp+UxC1lr5xWwhDWMkGs3nCLLQ28dLagp8o86QMVm0Ltb74n6u
VllBzanyPUvoizK6LPd11nxcjbneCbskFwcHT2vFEak6acK1pSn1KibnqQg4rdmf8kl3Tiqwtwt6
DubRsNJ0x57EpwPHocWBn6O1LhQHX65sSGH5Ngo8z+QwdJN0jnFYtFK9xKnbwGdYZdknB0G3vSqf
dJlMjkGSRWrMgOe1WW3yemcuCaetanUfgLcsT5QnSC6zNfxgtta6cyMlzyftRlr3oqIDj+fmA6bN
0pZmtJJ6abDXz0q1Hq12gIiHG1Gioz4U5zZa3PdTYnaHGPaTHfvSbX5hXxywFwcoHYe+XnGIwWSa
iO1mSnbskCy871tA/QZY8gNSr3tDBJJomrYuUxVEJ7QdtjGDq0Zzac65E6RVV19gfdeRtlfBE8Co
funCLr8ztKw+VANKA7fvi2y5xETE8bgaHgDx318sd0nrNndwKwHD4fGZlyj0jSExDslStR9Qp28u
Q9G8GXeFeyM8oWBG/5OPvXFvADigVm25pKlLYZBkoQj6vEwfcKR7DCYyf0CJhIERjrBOOn+9vmJp
c2NcqHuudsQE8mjBbw9/z2mki7CzlbKb8tLUxsuhQ6TBnO8Q+K1spduk2iXXQjSLa9NAaCzeo8t7
Pf0lYABs1vNzShV044GcKIYTtrRJL8NQ+d3AoHbvZS3qGU1INSZc4wJ9n7aD9j9dUKarDIW5r2xJ
omBMp/aICkP7JYuQQzeGdP3HmBTn6+3DJXlcOFaQgwtWERAsm7vsGksDJazmBMh6DlAbhr+mCH3u
20YkX5hnhSf8uQr1ijXQVJuhFjSjQTgx3xei4HSesxptksTZG1Z+TTVAofSlrU3dJFn62RtC2IXs
pXWqg9eujhYodrn80mOv+500c689MjTgFEcw9tk3e+rM6FBHTaYcstgGKebQXnCOyFW4fl8jkPPm
l1bwENEMok7NA7h1JBBaqkMIKiawU6W/n5R2PuRtoh3jqXF3stXXH5fsgheJkSeqOsT81zdLGdZM
ddPcCkbF0j9Mqb3e1RAg7sTbrz0jVWaiBpHti0BlE54qdm/Eq5KSqBKkndy5ru6IxqjrZPm8MPZY
lx+7aYIdl47DW3FEpE9kcIRftGZpJW6uV9szp0InzwrCnpeg03QUkLJmPi2CofmtZxhTNMtw/2Rt
JBfXexk2IZIKeYMwuVfm77M4VS9rCG0zGcznP7BERiFGllxh9NqSwGPP8K/w1TylBzyNNA7T0oS1
s2bshGKvnxb+/8RHxAxELK8GCdSqAkaeh2bghGV6ibrkG/6sPzlzmhLxZ5OfN4hm3l7eax98ZdPc
fLNmUeD06LA5IXkdqC56QcDvm0My1/EpyaZiZ42yS/Bijdvjuc5eP9HLwR58dsfVQdw0ig1v51ZL
V8UrLSrt5J1bdrq1RdawDC2g/SNyiZPXuIxfjxATZ+t8UWw3Ov/BLlKrYbaNuJYJu+tDMk25PULL
ZAaI1UMRsHTuydXhMWoKKpiRhdzdbXvSS05bkpoMMSZo7Gt7Q1/kCXVSTkrmFifV6iCgipf5kRnz
+KDrgytI4fOz3hrpzuMh21kxvknMRQfsVWZit106IVlhIjTVR5c2nclDlR5lwllt77RF+XZ7oZJa
GLOrtMx5svEoJEPXK23aUW+AmFuBHivhHXCb6j60etQf0glmKhjpjyGchz5vt/LTNcqvWgYN8O3f
IFsyoFUxMGML9rON3+YlXVrNmcm/ayc7NlbqRH7iKtZdBwHF3aJkezCf1w80a9YAgDl01EkQNmse
am+K6WhbwdBx81eXme/erpdjG1Y//mBpGKMaJOiHtilSkyf20NTUMiAWQ0UVfXF/dCD6Guw5f1dp
erRzeiS9BqyRpyPOguuG7+L6cxp6O08VNCr4bQHNikbktgsb3aZo0H3dS+q7XIlgd1+g0YXwrDsX
XqweDDvzdj6qMHTdHeOHUP8SBSMVgJbwUy/CeB1waE+30SKidkJS0Ig/ehVN50YAfBqmui9M70D6
e3vD5edZFHdd0fIHnnxtN0eSM4v0gW/b9h6F5LbT/54sI7/rKZP8Mga4e60FnoXcScwn3QmH8zwp
415RTnrCQDeI0TgYF7aTuHbSGfMa1dQdvWy4FFWGRn0+/BPlq3a6vWCpJVFeAEiF0tV2BIoJVaoB
IeFI0bsIOC2D9zAga3y3UuDY2VuZKYJ6cUMpN9Itv97aRkXJVFExpS/mckmgEzg4Q9qelgRx3rev
imAAdwRsWqzt2lRUK2Y3JXillCwM0bFa/7pmGVKW9pj8um1KHMTtQRUAFMwBfIHq99pUnvduuyIp
FDAr1f7Qh4T3xYz3RkElPg5aHdCuwEHhT9yiotpV61FRw3WmU9we7aF1viGIMT4otv53P6AQe3tR
kk8FHZRA8jKQRsV286n0fJpHTTGRCVxqBsIy2wm4hu4PGKlhbvkDW0KUAWQkyfP2pjNwOpnIE3As
mANhZhmx9d4yf6LgmX26bUnyKvMek76RoAtk4uZT9SX9Q8chlsqH2kAE0DKiv2wtQvwbytnWgKPY
TYAteso9s73TzumXeRYTeLaoyvIZaeZeH5TOyvS6W4gJJnQJT1Nqtu+7pDcDxVX6jygeQqngpMim
Rvil+zJF/ZvB9OzL7S2QfVhxKThF8CbRX73+EXMVLm47Ey33itmrh0ZP6vvUZcgEFELd7fgW2aEV
XKv/q+5RJ702RmNan1RUoAJkKgizUnoL/mRN/akdxjELrLVRlj84TC9NiiPw4tmY42V0+6WzAs8c
+7tOK+Zjr8XuY6gle/SY0tPEhB/8tQ656RaXacyVipo96eJclZCpkm4155k5paOVuQguUejOPoWz
035W7EnbCbtktmEycEWDSDzYm2XS4ZiqBocRVMhyPHgebCmRrhUHz26NI7XN6ThExY8kqvOdTyo7
Pxwenib6rFTXvM3+rv06Up81g7J11LOTxAg65IZ5ruZlPb79qDJYzmjY80jyVrarNGE9WW3K0XbV
/1s6mfVU2Hl3ZvDF2lmU7JyaGsV1QnUP4thNjqVQ24YBr7KRJozbYOxG82mcW6YYF1Uw7jg/by9M
FmSBkKHRz5w3rdstE+4MdDjNBULGbcL4R47bu4ub1Ho3h3r506NY+3FhSi9QKgbOEmWy/ioWWsdZ
lXQ7XVVJ+YfpW9yhKPmLxW/cQeKN+mC3xJcu2YKvtKg91RXw9bXVviHsWVOat5N3DfJ3d2UIqNNT
C5VDZtfUODMYwqKchqhl7GETJcEfLpJpBIaQANdtB9HCyrKGcOL5zhTYVgCJOIGqIlqNkJxxGGeG
06Cg3KPgljzkV0Y33qrOoT0MqfGKWZ3xUDl6dw5Bnu88A7KzJlA8hga8BfyQ+BUvHFQRemEyTYkd
JLX+eXAS67z24AQsNX3Q0KX/6/ZRE9dxE5yIEpOohGOQ8s61tUXRJ0bkNDtAkFbzVcTt0LqxJ9Sg
x+ISqfV8jNJJ9Q00bA9TWCRPt83LvIWF/J4BZohZjy2FpeWlowN+BlRWAoVl2KGGNLRo5lpJXJ7/
xBQwCCDjxC3bKGKF6aszBUi3ruL5Apl6eSTjbx5TzdwLzqWfkKkSKk7e81zm9aZaYVYXcI7Sy54S
GjplpD8iUKsFEPVBH1VXe1gd6S6+sLc5mNA31t0EQ33g1Up+Wpk+OZDCrUdPcffaNtKl0TkXtEt0
HLfZj+suydxR0AsiSEDeUafIZz9t6jxCl6sZ31tm8mbqUbgOKKYxiYcbYmRGLP7FfbALCnZxT8mf
2W7nUAyJ7jehvfoe8pGn20dEdsFfmhKLf2Gq6bxkYEkgHdbJ9hNtGIKuKcedKrLsylFgovtOFZmq
yOaCd92otSkXKjAUrxM08+7gZ6Hm3ed6pJ6tmAAwr73wXZWs9Q/dm7t1JwSS/gABhhR1XphIN69Z
F4ZLB7m9HUAk4k5+mgG4MMbR+12giIscBPcdDTblpKDLFmhuskcMIDuuSHDQDOMphZNn86ZUJrzI
BHjCww3l4nt1jQy1G7vGP/OapOHh9keVrlZMGrHbsFlswZGMjualFWJN77TZd8JpeFyh1gziHtIq
O0kKqBqV6MGpNfv9as17vRpZIEangFI3fSsKQpszRTtQQ8YKd655qMT5KGB+G9RU+QfF7f6kT3zc
bKz7Q1t03Y7Dk+YTgu6fyhfJ0yt9wNnpBrWdQQp52rD+Gs25P1GIry5uNXqXBha1B0epWl+UOsCm
MvJBNaXe62bI7pQQOeBL881RO7q+U4bSMRi/0FymhvXY5CH8mFG4L2ci80u0POF8FaQWjJdem8lT
uELQvKZnr3b/mXmnnWK0qv05N/sjlYq9mXvpqp4fEuCR9Gq2R7jM3STsQUd2Zpse1pnOk70ue6UX
2dEVEQC1Nga7CQavF6VEnZfNA4lvo0ezcVD6dnnf5vBcnhbI0BK/6/SoPnLR4VslRdaiYHByxNNu
XyDpOaIsA9UT1CHUZTaLhRQY2RONSluordFXlZfGH6epvFcqJw+qCJn02R7qk+pWhm8WeXUx6iHc
wcLLvu/L37B1mmraJFkHejNBLPCsrHH7oHWFfskGLfNVAPGX24uWfWA8FLqegE84Uputt4cZ+d2I
krFZVdOlsnr94iFS8M9tKzJPSKkBLl/GbLCzebgRIYtCGo5WMKG28SvsG7Pw3SIfUakdw3EP1yJz
RSgcU4tnygZWo80eaoPTL+VK/KoYacuUKQLX93Uy5fHBjQ1kmBDGZaygtPs08nsIpPcqttLVEjdA
T4ozgMPw+jib7TTmStdSWrAm91QX3XJZwSwxzjBPO3mL2LhtWMuxFONE8GKAKLs2lU2LXa70boLV
UovI17LeEwrDZYDGvX1MYGYNsgX5+NufU2r1uTOs0195dWiaEtKiQnRuMzuv7io7+1gxdXZWIWV4
p0zQB5YRN/W2TdmmUoSjEPwMMNm2vyuTZPS5OBZX8/C+jdT1kzYm/YWJ013NKNmlEAEtZXdDow63
/YA6Y26RA+NY3qbVqYJW5/2kVdHO1ZMdU5GxgYUS5LLbFY15aw4QCltBXOnGf1bZlVPQQj5/XpLS
DJgrTO57uNeAC+XTzmSKdDNhgSc65iGhCH19bMwh0mOLwbdgHuLxrotz3Q/ZjfuojfboR+SmGGEg
AoJja0s25WkNuL2IMjBccsVxcfof3RyOR4gR+p0ASGKJfBLZKLj7eYm3TqadZs0zM/CezpCYB7hi
wvtxQpTYN+3BOL/5NMK7TvebSWCKh1sX00XaOKMFYgf9EiVBb2oKJK3u8h499T0iEsmLgCkwTkJR
FMjw5lvZJgNRRkqNJKoG5XeK2oNv6Hr8fWgbB1BtsQdQlTzGtLuE/4TzlrBq8yI42pQlyIVagVa5
pfI4FYr6sQ6hSfPzqaun+zSpc/c0u63J1OLq5L4yT8vX29sruYDP0khUwkGHkIFdn083jwyCZSo/
g2mnn0ZvWI8dY5q/b1uRHRgK+4x3UlihpbB579uV7BUORIIbLUQlr5+SX82gVH5IGLKTC8lMMSdE
3YFcGR+22dS88jrEB2czcL24vRhuYz+VEZGNre6yu0lN8SKggA3mkGbp9d4tKtXlmQGxwBnr9Rh5
YXyXDYxyD06U7AQrks8k+hTIgouLAHrq2pRttwPjpOgKjUYyn+Ikd86JQ1Xj9meSXACCMVw/HSzB
+rNJ48zBBVIiXhtS5P6o6UP9xR2n4pendD9dPel3ipKS/ROcHPh9uPBZ1OZTta6ThxWlVZhNuvoR
rSR4eL1hOuratBeoyPYPyhHRykIzS9vCkHh8ektbaS4lra5d3GYcjk2UmTv7J7eCuC6IW9DMWyth
k/U1LVyTSKAqL4Qk+oPL5Nzl9leSbhtdPyAejByQBl6fhczrUVtr6KdEqKydlGRcye5H9f3opD/e
bonBF5w8zzPk+JvzUKpt1cM6Q+W9M80Parnol3mJk0OGjPnO1kl8IUr3TOHSF2bscKtFWJQlvZyO
SLLUcg2d6trwtVCJL0rsfDWUPDZ99FTUSzvM0AtbHfHs25cKuyADlvhi0Zq+3lRiLAavSqJz5oDV
MyOcnyqzonQZG+vy+bYp2SnBBhKsDApRPdwUSNWwzIoCyoDAbNpOkM0vUEs0np7vLEm2pS/t6NdL
ymp9ahiE4zYv3fDNQd7ybl3chgnHND81ztqfx6K2jrFShf48dXvSHrJjykgjk+OqqDtvnUmf1vbU
d/j8dSrzBx0di38cdV18K9Q+3t5QmSUkNEUYyezJK7q6eV3pmiTIKXtDll2QwvX+jjuydEhz7Z09
lcTjrAeaEGJJAf0T3/ZFPW9GU7rKO3p9ME7k/3qDqd5bvZr9iAA03MNuVnywZmP8gwtPU4L+LdrO
TORvguQOmESeQqcZLGlm+HFPU2Qsw/7igTQIbm+lcLmbLEe8L6KyAvEjR3SzPkOr29VgUrLpZ5KZ
LBz6c1JV+bvYcMJT21v1E4zxyn+emu2VdWSPD68bjSFAVYweb0y3ul6PShzT28x0RhkrGj6ls2Y+
b4Rx7NBr3wksZUslzKOWIYbQmC6+XqqS2P1iE5wD2tetuxFmH1+fwzYojagTvUXdr/qyPSZxPxxv
b7LMATDcSBdE8LTBv3tteWQeoVm5egH2moM3z3Hhq17Z7HhvmRliWVGro+D2is2rKcw0KWrRd88K
80eFvsK5zrVlJzKR3QhCBsHJSneCFV0vpo0ZJIlC+MhWs3mqisw6112hnJ1aKUFrW/UhDZVq50JI
V8ZzxDmFrOeVtFZfG51uJqyMrmAeTDrT5+Pq/Xv7K8kWxmME3xsc79Tjtl+pUmKPThKsMrpKy6Wa
eh+Szu5AfN75SV7U/lAlw45/kaxMPH4C7cvg/SsCX4iv1UpdFMYfrGEYfSdV63ftnMw7qGy5GQEn
JuQHUbhZWxJHSEfn1OtdrVN+14uVf9JqZ6+bLrVC1xjcN+4EzML10YgLg6ZExuS+U9vKxY6UJfWb
YTB3TqD4sRufBY+3UOujqgacbLMYsxgrNR1ow1lOan4oNeVnCJcvtPXGfQ4i67Fvx+/qjL6DPrp7
9RnJ0wOnI70kQVsPFeFmiVoNKKIII0G+Fnnvyq6BUdbM7Nlvtdl0dg6H1Bh0vGKuizdo21ltYKtu
zUS0eYrFe1LD3jnqVkG7WB3qaj7ePv5SY+wmX49JXSLA6483dlG0gLF0gqqpf+Mcm3/QHkXsYE32
potkx4RpVtZDQAtQaGPJ7JSSOCKkn1E07QlOkmn1FzS79nqaEqY8ILQUmcSgLo5jO2yRTyq1u4aP
pbYwVtaLHj+Mddkdk8UZL3nF/F6QT6sRNHaCxuI8RvrTCEH/KaE2Hx3aKW8YhrRh8Q5ub7X0AIMl
ppCC1Aslheut1mD8V9aBCR+dp/V71sbDPSlyPfjNPIQn9sP1oKaBi85vDDVLDnZW1M1O/C373JQY
QdmISi7j7te/oUobxt2zFrgFicB7RvuHh7S151M76buxtsSzgsOHNwVcJnWxbaytJVY4GBQ0qNrG
7l3VV8p5sYb2YHPkvsAWOB/0KOn+4DyTowsQGpH8K64NNbU7RykAFWadvXzWJ5RrPS0fvhckNH9w
T6lHU4Fz0W4DKnW9ly0g5xz2aJyCDju3H+qh81+m50V5HppWNU+3T4/s+kDQy0CrENABjHBtbUQy
I40iTk8MODt7yt0atmqzcZY/GNMg4YSLAQARB2TrEQboXxQyKGbE1vrRaTX3VwO9z3+3VyN+7daZ
w30g5puf68+b1US97bVhiI9TqQW/g8peewoZBzzEiT4gHD4ne1mS7OCb1BVF/YFazZbnCv3myAM0
CPmB19onowBGl2b9cBrKcI9+XGqKEg6BNQ1Q6gPXX4rW9KihpMEEt4LoWNcb2aUdm/FYufEemknm
UmhQ/7+pzXU2WtOp2saD1M1gPqG36VPYc/+tR00TRufZ86dVW4+x2fZ+kTr1Tq9EdiQB68GFBh4Q
h7tJpqs+tXSLdldgdqb1V8bEyamYin4nCpRtJ7kYoRKlSz6hcDMvc7GcHHpKwVZkS9RelnBBdh2I
4gN04tPp9qmUPh0MFYshuueUdvPp0qgCM99EoIoaLbTu2pws9qCrY+v5CqSc0K42Ef55jigff7DX
COUUpDWqxrcXW/sGon8+62Uz/Tv1plLt/DjZbjPTDhiAuSYyqM237hhiyjVD1P3Nov60VGA8APn+
AWgGAQ9KaECdRH5oXO92FNehm2lMzg+tFh4ds/tRqY1yibT1T9ynGIkkcASBRHn82hIR+WxNOtBI
+IeRsrCLFoKDXNUQJs2oIe0wAkhPEaU6TYNYi6xM/PcXp0gfy7nWMkE7ZzXxd48y4SXNVf1jFub2
Tmla9u4JuhMqBxAQQK16bUplriLuC4GSYZL0qJPxBqU7UZ/Wl8ifnGm+V+xY+XT76Ir/6dahCpon
FEGE2N+2JqktZWwySMNdbPv4YbZqx8e11qXfeJ0a1N24h4qTGiQaIXF6hohsNjREYMEtqhlOO8TU
IQDRvJ+Nw2DP2Bnxl7gy9hpE0l19Zj7mZAi717sKQY7iLSodtggBww+50VufNKUYTuNq5HCeNIl6
6CG924smpbfuhdmNR7CYbO3RbMLDTqp+aJO8phFW7w31yTeTtwm4C02Nbd2/MGxFjwWRQ0miQcZp
aejXWnBMHxhtQeKM3BD+89snRnYjBFu29pyz4VGuNzRrs24E5UPLMjbtD91SGMdoMp33mesmO1Gn
bBPBgjIWQKBEb3ZjKlIRGJlpPwXWkGSxX6jguHy4EnbzNNkhoa6F6BLxK8NAG0ML3aZSK5hv78YK
lY/K7tdTqE1NfZz1EqH13HOP3tD0X29vpewZdsDAOoATkBzZTjoNYHqijNwqiBllOadu3/9Y2xQs
RpwY7yxDsU82uIkDnPItc6+mt+NwZKhvus74NuYyqZe8ysCrXJtWEDh0GBto7RiwqZ6sGKk+H5V1
rQ3adZweerNGFd0cJoCXE9D4ya8H14QmxG2qvR617DsAQscdiSAPmbnrswVTNh83F9FWlRsP4Lmj
EylzFni9Wqb+6jRaACtQtbMPUqtgN/gLDwjI9NoqU/bjNPQElamhiopiZfxOszl9B4Hj+qFKKL8x
XrlHLSrdfN4VQXWnisHGjWOiE4WqFJx6QQzi6wRLW3foyjZ+gv3FOcRgh795YPQeSh47dCBUm1gh
TL64HfRbt0+h7JaJ8SNOApArcxsg6E5sj6jssOljHJ7JFaCoU429DFJuhdF7OIQpp24nnZQ5B7o7
kMbb05reGfqUP9ippew4J+FWt8+ZILThDNEwB9Nx/SnnVDGMVuQH3pR3VF1s+5zO2XyeUn296wen
8qsQ6ns7rdXz7V2UsFyJFjlDVOQmQPS2aaszaDDR1pmL1Wx40l1FPYR5sXyGD34ajgrT3sM5ywy9
9kfLnR5QNs3gcBMfvJitJ7PR0j3YrXQz6HhAcqZCjbklIKzCBlqHznGIXcLlpzGregLYy0WhRa+h
tr03tQgOnNYwH6Ak3eMYkj1N5IGURqli09vfXGWUgjUjWoXWQVgM6Qel7vIgLnXlMTKzZvymxpG5
t17ZPRZZha5SwRFykdcfn9gqsbqJ9U5h6Fnv9d5x/tLRK1T/0udGf8qWvj12VmPspDOSlQLwx2EB
uhUDuuLkvwgRcY9LykwZzOmOlj7mOtdXW4vi365VvqzWWO6YkzwaqBmQjqKPoQlm4GtzS1ZlDQUo
ztlg2E/50iIoxGDpdzssjeWwjJ75DsYa7aNXCo34Vdnjl5Ytl9LM86ABx3zL07nkbaTouemKVmxY
+8oIbYGfUUD9vraDJ0Iqd/13526JjHBzrcm+obgQ9GbWq7vVFguEK23vBHNXx5+7ZtTPzpRFT0zf
2P8m2VD4i93XlZ9Yyk9jMfoAan59x01KbhO/ATAOZL6gu7fd7s5OUVeYFyqeTrmeW7uGW4B5tEu4
OoVv24zeMY3uFKesLdIdryYJuUjf6OkzN0OStWXAGArLBiiN6aVIlr+bvnY/M7nq3mmr5/63s9Xi
tL7aarDTdDREv2YLkCkMSh4x5CbB6NXpB8IA77eD9up88GIdidkw1fSKaCBrPzhTpNT+opaqfkoi
fp9fqmlXHROaShAqdkWMq2v1eu9DyH8hJ4HSAQ/ntnNsK0NcDFkCDW/oLDmSN33xQPXYuNzeCZkZ
ymUCEcLfaBVc37PGqgq1SjhzWhjHVbAkFWi5Jl/zf27bkd0ndhuEF+gC0sxN9GENVdp7BrxkwL2y
6KANafNR7fTQ70lW4HWJ/r5tT7ouRltgcEDWGn95vS7NyMrFdQmqE3cpv4I2UP917GEP6yJdlQA+
ATZmTVv2664uTXVxYHEq1nX6YFYpPQ8ouINGcfq/oKvYuyIS3w83gcm9pMwBbGLj+yuXnl+azk5Q
T4OSH1Q4N8qTYcV9dIjXoYjOlQZ4/YgYdPzl9n5KLVOnJp91xB+bh86uXWvxOnIHV8nSj4sZRh95
KziYem3z7hcaFcNKWYLbVmWvAH0eQR1DH/BVsXBsCMKVlKC9Hj1jABi1du/rTI8eGeBj6lZLDaU5
JYkR/47bxIsPtF6XP6jEQEsN7EDQ8IJv2+y5vWolRN/UzM1Oa2g2qWX0zSszb/HNudmbqpEdKMpY
QIBAyiKisLkmnWcNBHGEV30eZyf0NjM/tJfmoYzCnysJ/c7+yr4q7F4Umgmd6D5tXlnXmCadpq7L
jKvxsIZGeykH9dFayubsLYDW26HZw3vKTZLrQgdAPrAdXAlzxS4oEKIdBL0Y+KapYRq+dxdYGlfv
e2WnxTsUkqwdBLLMqmAFAlLBtnJXr92BnrvIvsUq3SWD8kShxMpRsaL/4+y8dhw3ui38RASYwy0p
Sq2e2JMcbgiPx2YOxUw+/flqfhygRREixjZgX4zhrSpW7dphrbX7a7xm3nebaSYBc6EORV32vuYr
q9tg2UZSGDEzuhLK0qkfPRTAznOpLn8uldmoAaHPpPvDoFPHsFP7vaIP5lmg23jS+mm1EWYC5Wgn
qvGVbew+x1m9vGeIQP/x8R3b85Roa8lJR4wD5M2/3RpDWeKuBgR/SuZ4vdReFb3vhrm5PLay97ij
2y0vs8tTs02M2iVSc4se0IkJCCCYy8oM1NxWT8Rw/fnXTcHGoMJIe426uPwqryJVTWVKk9cTqWre
yDBpJTP9jArYBfGp9OD+7O0dEAWJdETQ9G5yRmkTpFW5C6Q3K/Iz46iUc6E748Hh3ds7ScD6CdwE
QSB/xasFzVnOQGxDVtnK5R8AefGT3q5/Ugs+gpTsGSKdJKrS5Yjh7ZS9RtWGphCg1ZSWxlmUG1Ng
Vug55THR/i9/JIYUwUagZUfatO2jVWueFaOEOtaQQt+giJ+HOrjzAKpiexDS7qyKGI/whi0kc9nq
GZh6bsJhBzy/pmmELv2Qn2tK699X9OP/gykycjBxNCFoE2y+VDyiGjBB5CXKcZoLhf0kdFJUDbpM
O6r47nVjyP8kD0diVxDCuT0V5EGJlmeNcyoytb5oulCClPGS4TLGg19RYw7m3BFh546LHy0xdLpS
E5dknSs/UYfl2lVWcYCo2fF3NLyYYiolwGn+bp6Txa2KVq9Yvjqk4tTbIwysWiM+1u00sKbhSHJ2
1x4aIHB0bMjR2+CVJ5sBaQJ4RjIpCvhRzVrDpZ2Nb4sRGU9R0uoHUezeUfKoMZhMM4elvR2QMXQG
socjUZAyNdM/WVbH14lIIJxKTxwAen52eDYpCkUkUxaFNZkJbzYzn4oI0B5PlqLVox3UPVv7XtHa
DhUueusvjIu2/031rh1OCu408lcia9Re0KwS8AWzefQXi4TxxLwUqMdT5zSfiIU1J0zWtlT9zvLW
j80ExjFoVn38msGCqPw1LmC4w9dJWr8glk+C0lSq91khFUdUdeh1P44ZE/Kj1mbV8ploP9jnhKA+
hnArRmp6QrQvxdoM/+hzWyh+39jImC1LpYpAbft6CYxE5C/TWg/NBSk9Qw2zptOVk92W7ecs062/
V1Hbn5Iy9j61SdSupw65saOewn1kKXt4TOJirgJ97y0byhwQH7G0EXiCqze/d2JhYk5q9RdhWdXF
c9DlbDyi2z6LNJ5D9ctj73d/cKV1XidCICm0snmiBkYeRU0u724Xxe+Y29B3Pumo9c62xs4MpkR3
f/wHiyCLGAKGejEv8K23yBfOjeZAWnZxyO9tUCDBYhv1R81JmrBrevfAE94HXNRZSVRQj2WlFDVu
7dWelejLSJuvZ74bGiZJfzZ0tw9qZgOQQWvLOYM3dbCt99cTo3SIUBiH3gtM49aol2dxaeD1TnZn
F9/6NdWpRY7W+wjk8MGbLD357e3EFPo/FB4pJoP8vDUVZ4MyLRH5ZcJlDMpUiT7EmWod1Oz3zslr
K/JXvHr508WY08qmet6sivNciGp46+RGESSjamW+gf7Rf/ls9KCA80G04dm8NRi5WqFMeHgy2L4P
a30tAoDl86XIWvCesFyvGZMofzkWYC8lCFOC32SP6NYo7E3DgtJDX6pPuk+2mUb+EI3lx0kcklP2
TghSYHAskCSlGrFJ5mox9J1ice0Hs0KtxBxFgJak7aMOc6RqvHcDGOouhVFQUuKpvl0VmYUUvgDg
FffMTK5GywtoykVfkWhv3tnrZPm2Wx5R2/cODKIvtFoA+VH92Hy/dBVGu+psZQp4cLrMWtq+jIWr
h2gFiD4QRoUewWPPsrtOqSLCq4gilyv//NUZVdHz6DsXQKEQqX5lAux4gqso3pYLpB+DARwXdAnq
y38xSkouCbrUSjfXz+zdFA0kYC9dodaQ9/s/B4+4O1GUPlCWfArySjta6HZvYT1LYgyhHUxv3Pbm
7CAyA0Mxz9eQSmx16vKY8eVRlQRN2cwnvfTWg9Lc9on6aY+gFSoA/pPY9XZjo7zz1GVM13DK+/ZF
9pwuWT4Nf+bRIp7BDrqXJovVF0/UUaBrAo2fx3u8t16WzOsoFXfuvKnTDHQy7Jn1OsmfTtbOLym0
ct82p2tpJNM/j63trZYiD/Mw8d+AiTe725CargnNpTCOdGYdLSJ5zppKrc5Nt4jPqtLAxdOW9o9o
mIu3/ezqfz62v7taesTwa6HGEcHf7jaj/5Sx7cY1pEDhIj1h5Scz6Yt39qBpvrIMRxTNO/kH+XkR
BESPjEIebfnNVZ0YszhGJpzJvK+0p3VanR8yKbt0Q6+F5lJOJ6VR9HBYhPrG1PLkcwJm7SAq2LpD
fgN3xwEQgMwtMNTNgznT1ej4yGtoFt5ymoBRBJmVFUEGRyl8vL+7pjhJ5AcgtKjb3+7vOsWlXtM0
CdFGGd6bSaGe+0ptvo5zdcRz3DHFdeGSkl/Scd6iGdc+tdyuY9wHsEb7k22UpAZTnr0pc+Vg/7a+
j/2jYoIiFW8JuKLt2NgxzhTgG7Ea6oWdnBR1Rf9vXpTvMWH9+wypScOvzLI7iAr21meTpBOa8hfP
5u1WGlRA9YpxY6HTqU4QoULjR3RBryI7nDu4d0pBFHEvQE/ASdyuMOpZoqUpazh6ku0xO/NCYSCz
n0oaH38sRl78vbqLgxivpZ+1tXFVxHBQZDzwRTsbLfVQJS0XjMwdV4PJH4Pb9ooa9vn0TYlN5dmi
hoYoa7Wck3WkQdPD2TowurPPxK+yiIQQInwU+eevXra1tApdLWItJD3RLlocK+fEmtNPM5nvwXu2
4/1IpugjABmg9rul1JUVlXfNzrUw0oQbuvzj4mqITqelvoTCaIa3notEIoM4qlM9zPlB4n6/Uims
AWuQiebSD2wup6HUs6pYlRa2zDY5zWWc/B57RXta4nW9PvYD935Wsp1JuuRUCeoWG7eXlm3WMkNE
C0vgSIFTFsPzoOrrc9N4jW+0Xf/1sb37ndVUBhSACccfSI7K7Ud03RY2IULp4QwPzG/VaXzqnP5v
Y2jyj5ZWN2+UztOeVb60vzZVcXpsfWdjpbwl0SZcfMrdm1dNj4oors1xClGGr94oafJvaYn4o9Pl
6vmxpZ11Ep2gRkWVg5FfW+X7xR4Wd3FxRXOrz2Ht6fknxPeXa2xVFLyXvntTx0y2VPSsPpnZ5B2U
K37yM14nRDTA8LWIs3BSwaxuMSmDoDPfVeMS2rmeGBfDjnLVJ+PTES234+RdRzHCCxjTpf/tNlo3
nWVLMAtStc9eClKn8kPLNM7MT/TYa4LeSpnnI9kmy5ueWL15M9hlTw0Lsar0WnRZ1PpCuFS6cmeI
LkU5Vc3Bp7t3OTQn6BDTxmJtdCtuDw7dcaHFfc3tj9z6YrbuHGqNKjePukkRNyneMKrtfx5/xn2r
3EBdyineDTQq2wJNaxWraTnoF1h206Vfhvm9t1T9v+1M2l6OVfLXY6M7pxSssSs1P1HSpjBxu1R7
UipvYZpCaBVR7zNQw7g6VjWHc+faB8d015RDK81FdlClcnlrCnyf0dq9o4Zp15iXBgR0gA9WAnQk
y4MPKJ3W9kQSPZOTYAdszsYUQstlVSe5Gpa2mwdGmi0XO3JTX1Vc+4MXeUpop+0b6vdt+OvbSTxH
dAfODnTBJqqamKK2NOD+QnWGTmjrfE0tcRjqplnxwbXbeZ+5bTzQ8omif7OdwdDg0QHPZEQgkGqu
wOv+WFavPZcVvY5cncVT3/bt82yAiverNhMBeMv+YL07Lp0bT/YOJp68aOtiUye2oVG2HB+VGdfZ
UA7P6Zglf7dAwt7WAnGXg4d5x6BUUZFCvgCEAMnfHiLDjWPdEGIJB3Ouv8R1RoU7jqtryiS4UCEF
PbB3fykls5GGEpELvdLtrI3cph5H510NXTuN3yiVOwBnMyLkGBK7O9fFPH5ZOkf/8vgY3Z9fgh05
LM8h7qFzKT3+q/DDHHrDTWq2dQBwFMjCFhPolepbUrXVG0gl36taAs8s5aAheH9F8QV0mdhcPifp
561dIyeoW1peTN3qvJe8z2nQ5mnxnOZFcnBFdzb2xtTmisbzYGZ5jTfw3KwE0IZKZRFb7ge1Nabz
GjVNoBlrfxCB7K4PmJEKW1sKim2gIWrNPNSk4WtqtZn9DvK6/OFYvCdTUnoHN+PeFPkkTk7qwsFl
3kbPU2PHVt8tbTgQ9wULhaJ3q558MhtH+WW/StGH4wKym2uIsuHtR0NAI7W7dgX6F7VFUKLMea47
1/SdVFE+PT6X95GGhGLga7jzUtZi81o0KZKI8NYw5ejDtZnG3lectjxrc0YxhPPoLxXD8dDMgfy+
/PqgVbSGVBPNWio/wGBg490udRrKtWakdReqayqufTXb35LRMXyKRdr7Wu+rgCCpe6qKZnjhEV3P
PUTK0wjcoAjimY7HgXfY+8hg2zUZ10pY98YbuQg7txEK6WHZrBOCLaX6leYIXS/NPRrKdn9fXI13
k5QWp0DJdHN0bSZAl8YaVWFsGVWAkOWPyW6852zsu7AejfVTsvRHaPV7NyRtElnK+FXGl7fbrRZO
JAqCuzBXoliOgdZ9WxmXd0teDKdUTgIUy6KfvS45mih77+bRwUBmn68NtY0G7q3lFYxjXFZ6HdZF
YhG5atq1ydz5ogzMQlwJlF4eH+y93SW9xNcTMkic6629IquiutfMOrTKyQ1T1ckDpMDS0F078ylr
89+oZh613PfWSFERcrmUxMTx3trMCdoJ+dQ6jOpZDzJHJOCMEi6TOmdBXLv2Lzs/bs4rexs/MVlO
59WpVoez2aS+LhrnXb301UV1G/sgNtldGkUuZjTwcJIb3C6tVvKuibqpDk1hjj6inxQRqkb5kCOW
gTqx9+sVPJZG+oMoL4EIdKFbe0vdFQk5Cls55/GTm9f/jHnNFOIWacp2sLyDndy7Fz9RBYyCIG7e
etxOt1sjd4cqROjM+hbT8Q88J01PNbO/Tp3QnHdW1+ZBnhnlwasiF3Ib2NKkQ6OfxSDwRmvhdqEm
POeigLITJlHSfYCbvry1yzE/qDLdAQzws6/MgAi5NRM3jbFoi1WFtPVT1Jz7+GSYbffWjeKXiNHE
z4lTJmECSDpoY3hZScZum9MwvWWOXE9YP5sHNMW9E0V/iNCP3hvS+psv3LoNuXbvoDC/LlMosl6E
a8cwc1Ws09lN+qOa5a49jxABYrQslW5OcDfYjDKFlBO2upv/KNXR+b3R9UkNxqUrcz9J6/Hvxy5o
3yJJCy+4LCxuXJCddT1pOp92Fp3pt9T2wiGNxFkzlxgountEZ995uxAZsmRZDdkQ0tzbb9wvJvhf
26xCrXT1E0OQ3cBdveraNKI/OE973lWWSXlMaBbBt7o15Q71jBCJy8dzE++dOS3TSVS18znqyukt
8l/4vGUA/PZ4Q3esortFWwplVSnmtNnQkWKkM49GHaKS213reVSeyhG4bE3AHwy1rQUZ3aoDo/IC
bi6o1LFAp/Bnh2qr9JiBzs1WrxBhrzkjFQ0zepdX5g9rNIYTY1Sm58TS45+Dat50k1Yc3JKdJSPk
RMGJ14SMfqtm2aFGtE4GUmbaFA1BJeANTF6MILo+5l8cu9WC1NSPBj3eEb14pVEhoghkSA3bu42u
KiprttG4J4DCjR3SSVmRBRaj9Z3Y2LzGvREtYcnouA/lDG74zZL10e9eHafNabYV5eDt2e6B/DXS
OyIvBQSQQW63h20xaXeWue7KGZPLNeuGIVxbkYVW33b001AxjeryiJa19csYJfZmIiqVGyABW/kQ
1GAVK8mL6OQkSfWN3a5+W9pDZvj2cP20AgAJxC4l1DuQnhZ51MDGMkIApzTe6opi/lF6XneKjHi4
zu1YnDujsfw+Tes31egeOKitw5DWqWjKGrEpdQfkxr9KSo1hsBgNb3qneGjWt0llPBuxOj43E8Xq
xzd3zxIREXUbgAiSEHNraW5rY0KUAuw3Wc/kWxUlKR86pvhDrdbqAM6xawwsjiRP/yQ5bYwJz5rW
VQfebq15F5iR3QYTndEsMPR1+fJ4ZXvnRNJv/9/Y5v3uvHVYlAFEeds3DZBnt704wGQu/8GKzAZp
jhAWbVsKlb0YWjRKxC3MmrOedtZT4vbOp8dWdjcOQAgdat4Jzv/txjlTw3xVcPMnZA7Ll2iKv4KH
G84LE3kP1nNX6pJHT4pjgu0hAb1rRaF04ehZY0BgBaVKQdQo/hRm5QU8IsObpk20QESoZiND212M
dnQ/Eij9Knr952/4iecA20TNdBMRTI0oU7cDn49eZPo867nmq5qwrwhbLyctVtZnpTeng5dzGxRg
lOgLwgcAdont2Ny53s7MRE0znJndDKdSbbspyCo8aRTp7UUhpT34qHsGCaFlc5HCKSoNtx8VWkuU
5qg+0YGO4DsJqKVst35yV1t51rLDmaM7hwhrwKgQAiXU2sozjHHRZIPpIRrca/WT05Tjc2Iu9tkh
aj/Yy11TvFBUf3AtTN68XVoVjYVXTa57ivSpOmlGo/qCcvRZmLD8fvlqUA+Vgt2SZwZU89ZUN9tk
AcXIqjIxXZMm/t5ABnjROhKhx5Z2ngQAPyjdoCbFKJRtkNNnyqgx+wUFgbawX5ZRb3+jH5xCZrOq
L6Sx9psqWuNAjaeImvcUH5jf21NGPPMeAWkEzb3xAVG7CGDbIFVLKmtnrWvFZXLz7tQu8/fHC93x
nBTTKMFSd0LDfgsSSZhN5MwzPs0r4TcLU/H+0HOvOXgM9o4/UDTuHJReiS66/XCNXdlWiyTLqW+n
8nPflsk1jbMxMLvBfdJo3QWPV7X3+UCByi4FvGrUO27tDQwYdVaLxmvRjcNlaWLlR7nYxYuqVWbG
BJ+ku9ijW72L7EH8VjldfDR25S7Vkx5G6mNKvisX8K7UnE6eTaHXO0HBV+PzZLVREImh+A60XP3a
Jk11zrR46k59Y5szA226PmTYofeZdm7J9B8vdb6lXjz+h4PlkFozOEDmQ3dCCRENvr5aPTRfV+MM
f2bxXQPlIUFH8OCySh/6OmT/uQOArZgbRVHxDuxkxqqboUrhnVaB9gCervFelmRwNd+KreF9k3VG
OAjr6EDv7jxwJ3DOsvUPouP22+NnDbeDdH0q6iT9mgk9eUK0qvkgkti+kBnVk2/MupyV3qixH6tW
9TXtmdYO6n9cKe+qQ/1dtcroCEOzsx9cNIqa4IN4fbbVjSI2i2GIhHdyW632e/btae0wmCwUOhut
r1O/Zarr+fFN2PEk+GYmjMgCp6zi3O6G1Yg8zunmn2BVrmQLRh9OljUySHheT49N7Vw6iiegO2zm
xPD15U95FchOFmh1reSNm1KlDRmzDe7B7hrI1Xkf9KQJV7uovpqiLMJyRcvysfUdR8Yxg0aJHyMx
3Xaw6rjrM9tLvBOAReOpZYY7ueKUHDiWve1kiCdiH1Jdhrzgdo3maK9GlPOuQp3/q7Kq+GvMGXzD
mNQjItSOywRwJWGCUgOXQO3WkkhFPFcleziCXAtqgYJNjbpq4KydnOUtsqfH+7dnD6I8DzipJnTU
zduqpqJsVaPzwKr0JVz1/EvHtPuLIuoqaIriqJX8s8O3cQ+Me5UdQGT6KTxt1teNcc5Har3TUCXV
OU3SEUlmpwuErjfPS6esT4lwR79lnKQvx/z6KaK57wqDY+tNnf00WPYPBPb0YLYpojN7bzrYkL1P
jftwuDt8Afoytx9AH8Cmel7hQatMDY5zbL+0pVn4ABej8PHeH5na7EXBq9mVFaamQi2vmeaUNO2M
9KOFFMXBJd25JsT6hLzQBun3br1QEidDNqH8cRJmHl/MtaLluyr1wTXZOUzkSChHIj+AWtdWUSMG
8ts3DAhF5VXhu1arG/tO3GlhY07wlnrX/vfxDm5Lx9LdgH/4WXBTgUJsEkA6r2tk22hWRUza/aq5
1KOcqHinNOny+0L57z1iC71frWlxsNKdT0eURpnvJ0IHWtHmlNR2qXuTxUrlBAMXrQPfo5n+3oxF
eVCF2l2j1FvCoBwQKDf9lX9NloXSqR5HpxHRnX8gYKC2lihqJVCRFtnvixXr751Wia6t6Nvz4/3d
XSYDhSU1DpTJluwih9sYDhohBPmZ/k0s4IwW14oK36vHIyLRni38ngRfoH0Mlvd2nXXmGIs923gG
t9R9JqG6z1meP7sr9KZfXxWFF5kJ0lMmVLu1xGCGmVyziZBBS4USUu4BmjiMZT0EST6my8ETtZdv
A3qQc0JQ/JEKTrf2VCtlELGbRKdprClXeqXV/2Hr2cDEL1f1lTWH0hPZ39ZeFAxjKc2gqrrm4MDu
OAB+g4RcQFGXhfjb35BEsQkRrGLNzMz5DeVn8VWQXxwsdSfYobpPe5ji3U9u360VHk6ltmuHwt1Y
qlnolkkNsw6GjRi0k4m4kHVWtE771bmouAGKJpxRShpEnFvVRVWv8zw11ei0aq31h6VO9pdsir/8
8qm5MbL5il6WVGujYWQ2ugjKCZdNr5P4XIpp+vexqb1gFluSY4tyO8KHG/eSd2WUO8YQIUK+lM95
PHutPzh98VXX8/UvTbHT50WZ84uYjOxbrGdzAMSuSZ47t61Lv1cBw4/jUh8dIrnEzeNNoED1hEIw
mPBtk0OZEmMwVy06DYmWXSjhzmeG5MnBS5HwC3EkqbJ3mqTCGDmq7NRvsxZ30UaLEQOY0+Mkyv0W
ytHgUyZbxysdM/fjPFKteg+EojuKU3acEQA+AnfuC5Wbu25yZc4eTA3l5EYmwCSk7z+nohAMzcoX
89cjjp99ciTEJe5kW/lTFKeYJqNnWnuh1UGXC5VycCrCSSvT6+ODtfcBZUv+/01tvIAGud6tu0lB
Wqs0TsXsDWfkScezpwx9UJGkHdjb20YLhTNwJohjgD+89QeaJ6JJWIuCHI6gUx5p5g89nX8rtcH+
9nhlu1dGltIR1eXZv8OYj04S95rOF1u8evlrNdAH9Q21/WsQSBPPuq1/lmk7mr5F4iOc4VzRPDF9
oYKO7agkUYc0xenxb9rbbQl4pRZnQFPdDg83ol4pHEVVTp3jQeGCeTh+EExn8yv0Ha7Qdodfnc0u
HaEjMT1km+T7W6DHUjRCUZdaoSCe90TSTvfdHMYmZBrW+9Wzyv/gEql2oEJEEZdq0ubzpkNEQ0HL
2HO3Kp+ycmCejAv/JZXzrx/v5d5JcmD5cCdBEd81PQnJ83zK8IiQxqOvRVb/DoDFO2tO/F/OLBhM
yBF04Yi3Nr5X87K1TO1ZOa2z7vy+jMlLa7bTKU31I/Ky/D9t3SnoCsD0oILAnso1v4rsFifJm8Xj
fOSz3p2a3Oz8SJmPdm7vFFIKhprExrl3+vGkmCtVHu6gaS/txe2m6TfggZGvFH1+jnMI04+/1O6q
qAlDwQA07GwzckV1hmWSUo1DXqun2cnEy7BkANIfm7k/ECQyoAmANEHmuqurqCtqhRWSRqGV2PVv
RQuAOGiqpX7Jk7XpDqKnHWNETRCheIz41/ZMzL0+M3azjsNVK9fA6D3volqRE4yOPh2E+zL4vD0U
SJQxfQFwhtRb34JFGuQGYGCY3KnJcL7DXosvVTOpnc/cyOGagON90oQ1WP5qmd7sR8YyHdzq+w/I
L5DkGTgsP1ltt8eSkSd6MglPOWnzVLyZ+1J7zipE8x9/v/tjKa1Iiq3ktt/x2o2xX7qsLWKwNzEC
VEpa/oGsaJGFiWiUL4pWpfrpscXdj0hcivyxxIRsC1XR0jCWKe9jylCtd83WNEILQphhQo/jl590
FvfKlFz8q5s9LPFUe2Ybh22dF6feqvq3TUTapMd29Onxqna/lo1kPYdGJ47YFBEYMaC7WTLEYTe7
DJ7Wuu6zGnvlf1gQnSXp62VRZMtrGoTpVXaC1Gudtt4lsZq/4zIez6nDQOjH69n7SvRfaLPK2PcO
dNFGxmoYcxTD10zjq61F6qeqScvaV1NKuL9uC6S/pOTyavKG3X4mzU0zde4V5SRsdTglgOqeuqWb
Qxtk3y+3y1BWkUkn3wg5gK0cpFkaTbIofSJLIeXTGhvxU6sJxk1Z8xFoZu9E8CAD6v1ZoNgOgFHt
KdbqQU9CKKl92HezJtXsxPnX907KG8g6P4DpLQ3VjCvHjFKRhFObO9D+7d63mWlwNUR85H13XIWE
kVJipsYsmaK3n2mcvWSiw5+GtPvjtz1Tdc6GMjmhKMviAirJ/vh4aTsbCBGEShZNQLgYW6AuAPRc
s4WVAHIxpw+M0YnfM8vZOHCA99mN5CYx0gIqnQRybQqNpqLEwmi9NKy1yAiG1hgDG9AwhPtM+ahn
cRqmhM8Hr8vOVt4Y3XiLOC9FPCZOGtptXQMuqMaP+Zy3b5xynb67zdwf8CF3thJ9ZXgXPGe0o7ez
O4ZJ73Q9xquXXWcEfEnvirjj0cijnQqLVN2ToztQpePYb05IVkvZCTS4w1VdlTDy3C6YnTYKa7xJ
YGeKfh2rKr70sEOf+eBMzdbzKXx8anYcF+Rvcg8H3VU53/T2lHr/G48X5+FiNcmpWOvx4vZKRMex
8n7/dVNk1/hi3mfgDJuvWHS03+AHZGGklu21mZXUX7VmDbrWdQ9Oqcuv3oQjcmQXtU5YpnQO5Z+/
eskg9ellnRQMzhjd5Zlj0r4wiCS/9LymH4QqSw9jXaTEeSXqCY+XuXNYsQ04iL8ZfLT9qojnOlps
lXmoxIodGutc+8jKa4EheMT1ZjoSBd37gq/tyRv7aq0ijsrFMrEHYbgL3GyqAzc22zf6YBQHifHO
5ae6I2EoQBsJ5/RbU+5U9mpheFmor4n611zS5J/NInsRqelUfkEl8E+yu/LyeEN3F0iCSFsQp3NH
oh2481aG9EYoLLCT/HfFE4AR7dkTQ3KwwD1TuE+pWUTHmTTqdoFqJ5MR4fHtpnQ6RXGWftMV8Awt
8ssHpvb2ktgH1jXFcXBa0ge9+mx1WxZtR7cxZNBDBVNW1OdYZSRKsozmh3XK64sNWeEg7No7m6+N
yvW/Mur0lqEwEYR74ajNs93HWtCkRf1cD0P67I79r4rgcNMlnkfmUxDooe7f2jMTJH3yKClCiHrv
ynLiTR+SC+GXfYngKAe15x7FEXv7yvNEO10+GWRztyZHfVFt4U1puIA2ZpwG2RiDXK3oBA/bSvwa
F3RJW/fXe60INcMBAkghZ/Zsb72dq7Hi6Usa9lU3hGPLUAfFc/q3/WD9+PXrAAhTcgOlZvN2SrSS
1eASIzUNoc1bTxlC1kE6G0PQ1Er3H24e6vYAwYCG3GMw9SFqR0d0aVi0afzBiqviCpZ8eVpG46j1
f//kkj8CKyUmkxgme/PZhsylJ746WQggrfoI9LV+a/biaLTv/fln1wyqeoDpTIm3uD0c6EuM0SAJ
VAYzbxEDGM62O0BLr9XvYkmN0+MvJQPx21eIhjFK6qQglJ7R8b611mlr5aUNSGynSsqLWAv3DLjn
gzXkwneScXrqvL5AQ6+PLoY5HzVw7i8CiDCK8KgESpLlthqfDFM5aDPMsDyKLMT8xuWZWRT1Z9Mb
elSFRQdy0mtfHi/53oGiSalT8gKfjPLVtlHu5pljVq7XhaRAY5DnXXdhTLISME3uV0fA02+DDEIS
hD3w/VuBrTnyklHxxjKEFMmY2GyIkROPu8qrfd12sgNE+X1EgbWfXBCpCIC/3nxLD0dmtzn6mpEh
nidgZ6cVbYdAdwANlW71qYwM4wpQ5enxhu7ZBfwspwJAgmM+163dqoXL2eugUIysdN6NapF9mGxm
IcWT8jkp9f5SZUjV6wtH+bHhnS8J8kpyXxDZopmzMZyqzMVhY4swbtvpqo35etWdYQCQ5hbq0XSW
3VW6FFYgUqLXvpWA641Z2EM3F2EHb4JuxaB1vtOV6jkflg+5mMSXyiuXIB/tI+zb3jLplPxvkgoP
1ea7mvOoU35X8rCxVOLBcjQuIlrna9Wq5cER2jUFMQNiCP6LK3L7KRkIiBdNO7mjrkEnDO6YpbTx
B1M01cE13NtPwEUQgYFJgjPYeh6ReUWm1EWYu3AloRF2l0YZa9jBuvZtNBr9sujWcIIScjSnXWab
rOPW7fHoS0IslTJiqa1ecTdOXZxHM6MLmC00Gj65h8Zst4Zpcn6XaCVibZEaJUFkzAtOiNMgTkMs
avOkzJl+ipmFNftGv862LzJFfNboR0RoOBui9qdpMq8l6HkRVPBSG9+ByfNvq/D+htVixt8XB45R
4HizV/pd7QkBZZUZJX5jOj1jSJloOQVLuvCy6GWSYidN5ukJMkPVEF/2xp9jkYvyOo+RO530fjD6
YGj4LzGUozGblCCV/alt8ifVyssuKJtY/z1Ftrs99X2yvEdTIs4uQzwof1qL5T1Vdpx3vjanqXuJ
WXWoDymMub6eBz2gGpV0oSl9y8lj4uapUbIOcmTXakCG2MKr2tVx6aN0giji5KGZ4neohr3r0sT8
N0N1tQ36jNENkO/GRnBodS3xXaEomV+k6vpmTBPFQGUny9SrApYGvMdIxucvNaXLS7S4xecx1lBB
TOPYueRmz7zPzm28H6audH8DssplMbAvnoesd8w3jXDTxJ90e5yCyFTGa94YQnvvLrb6NrfVyXiT
zGv8jWxAfxnXdPqrKtPiDySr27+A0jSjr3Su6tFtMfK3Xk1PK4w6C8hWZCn2X5pDUhG0jjvFZ7Ul
v+g0dfnAM9M2Fx7n9EXtYCAHeTSKJxMdKsSp+9QuglEfS3EaBUrVvookQuKvZav8LZQqG/ykbyId
jN+0XkVjFK3vIW3QBMqg6h97A2zR07pGxRT0xWA44Ww4FR0ABmoyzsCcgf11aAe5Pko6/Tct6aL3
2pL36altzP73LFFmiX3NnThw57F4J8hT/tEzokA/bWAJPI3AO7+rw5Tkgahnw3inD3HG6K24QLjT
cvNqOGlpXf7GBM2oDhZvHZ/bLu6bE5oE9XU0Ktv0FTWCqNusQ/W1GGOEtToRzX0Q9YIvEReCSWUA
J8x/qGwVYIbgEre+PcTzb3Yk8ui5xNjf8GiMMmA+BEAjcmWiAZA3y/cJeac3eSXsH8hr8YrlXrQ2
YVmiMhjmqCbloeEM9cfOMxTH71SvVf3Y7pNzR5nb8bPIGv7VqXr+SFRvep6sKC8uqrLqX3qnZOSS
Uld2x55EKpEpo9TOHGLUZTIzTpfA+T/Ozqs5bmRN039lou9xFt5szDkXQKEMrShS9gYhShQSQMJm
wv76farnzG6LZIjbc9MdCpKFApD55Wde08koR/veKNQ+F9My7Oa6tor9ak5Ni+SwXdUJEmftercV
5eancs79Grmv1r8a5DyGMX0o81s+mw3zdeC1p9mxK47Brqq+Tz0enfFa18alcKb8EaWX9d7TNj0V
t1xWK5G09q+UAgKQwOAt3O9mUETBu7VC/a+jBz/t3KDXUPndbumTLducstktVduJ/VqijMzboORO
mnwCAjOOPl7RAGWiL25nWO5dZi8ONiBKgxKMdTDP8jTZVod+n6F6oWPYKt63esS2ad8Fvmx/AhkC
2jsgdGGmHbn97WiVo9kkrhSZm/AlsvYiR/i5iotAi/kmr6xtikHFzFfBUBkuEsstEMPZGIbys2e4
ACwWq2lmtpIRnNDVGaZ4tEylkkBmmXqYFtdZD+2Qj1U8G5v3hN9nfo0iny8cxJ2t9V1ekQIl/ayM
PA67eclJV2VdfYsglQ0xetJjeasxwgiHuO0DYb2vQloByeaXxYdutIwoDtxiqnD4syaQDygLoWfU
GTMASbXodidy6ThxuIq1OETONH7yvDzz46DKQ/u4bAYZHGd+IPb1WizWfttQ19iv6N3bVys6PvXT
tFl5du8MolHv26x17zfg6Rg7RK5ub7zStotrHaKV+UMamdVcInAQiZvAXKT9GUE7O7wOp66ydnTY
jPddJzpJQMhdH2CnQl3X8RfbSdy1KouDMv3qKZLBeOXN1ayPvUW42QcdGrLHKGh70vpiFD1SVX27
JY1f+rzEwlA4W/izPjgim8u9V3UoUNRZMD4JqzCd69mv659L0XobFBtf9wS1ZrSvy3qTHzpj0dmF
n8N13nV+Eb4PRtOqU2Zp9bBf3bH96Y9B4wPAEusHQ4+TTEaSweJK6GLx9xHfx9ltY4T/nLtaXX5h
+tkUxovsjeIoDRe5/TFEsQfJJaUuHbfw8m+rntpyNzTetu1cKbsuNrWq7PeqLxrxjgXYV4mvHWn0
SW2y3G4CMjFE54sAqolcpR0d/K7y+7gcXEfDW86D4D24BsPsE1+NdbZvdWEsuwklWETIVDWsai+5
mf66UzmIWLMYK10n6FjMTlwMo39Ju3Sqj9G0BdG+MOuVsGksI120DIc9Nw3zvtA/CmfLv2jHK1WS
N30YpO3oOR9kYM7DVZnbYQHkDwOneyDefrlrXB+rGGSMRwf+QmiLcVuQK4rURnYSCk7T6ynoagOq
AZ7bUY4Yn1iin5YjhXkrpWVOn6zMyEVayg1O9sK40XP2flNv4X5Q/izP4FR/SJFmRSRD6RxwxX6u
rbX/bOYIfBqxAIpU7Q1lTEh6NS528wddllUXu+DtyyeSRrRPOZ/pavcY6vUHhtGzfvANc1gT1fWC
qIhkqLWbg6YFJS+2ijPPWceILW+1zr4Mx6AHqjcMXdyCx5rjYAs682tUhGUbn/WqHNTFly6iTwjN
PCF6NXOch87SJQt+CDSg8ZsKEtOuiADaxJPr3ELR6xU0GCR61ikTt+Pk12sqxmwV1/bStZeDIWW5
K4ZeXllRZdTHGm1vM7FmmT9OJe8QmbewkmDrAUQlZdHbtEmkHqMYAKi37sRYR8uFdgly8Wbn85Ys
clGfVyRNbqdmjUBMD8GSJWNTjGacwWM6LXk+u4jwFprgNtn60ziJaMROxM+duFz0ettM2jMoPk07
T1ZC6sdoHvBnwldH3qJ6TsitwUeJnUUoqGJvdO3iXWFqShvLreo6rnJdRDsoEqPXE8O07SaDa2/1
XiuzrXbamBt7v2aSYrpCQ0zuHGddb9XSDE5i0U4r4lb4i4vYuZZTQs/Zt1mM25Tf5FBlxA9Vl3qR
STtlFZh1unJN4smQhNgq0daM2RBhuZft4q1XXegp96Rc4dhH2SzFcvSUpbtDbmSa7w60pF6xzhjq
yH/ou9XvK1KgUWURIPU+yGO39Jroundbqa+7Urgj362D3hrbwba6Yby6gdF/Jl3tu09B37XZbVZH
OTHQJI+f89jwqrG7nGZ7o5VtL1ofrcyvb3KgG/ku6CuhT24WqnzY8R+jeBpEXnt0vhs17SYkJZvU
N3BgjMsyJDsjONRunA8WA3REQVQRr1GNkt8yjWF7pDHTGTu09535PRbK7geLT9sOG9iMPF4MexjS
mn3Q7W1zDb+1/tZlMY7cbXDsVY5HAaVkoVInyrLpcnYj9RBstDlTN5gDWDRNjvNB6Sk93HZaGma8
+MGfaH2NF01AgBBxKT1FJDJQ7b5eSJ+RJORomXbWkBXfvSUIV/ZL6X2158zrkzmI8jtFTmLvQGG4
R8M3USNbZcTgjfJGaFxHrMzG5sxVV6y/zDg4JSzWOGJAcaucqF0OjeJnTSjcaleBmf6JNwoelh2z
0veFOy9f9FyXN710aBMXFdz5q6qTLvlHn+Ue/cx57I/CVDlkkhZmqp2JbNr5VuWIFFUyV6ZRN1kf
vEoEQ6zdFUQbJPHmFqsOeKSGdIcogcBgv+sXGA4xTKtIHyjB+h/bpuvLaAzD7rjUcv6MSmB0Xa4R
hjrjBIad7MHiL/wpWtWxqIK9qhzjtnGbkRAsnPA04kf6o8LRtbkL59G+ZWE6A4VDbtyDdwgEKZ6s
LoA8ZB/c2qhVXFFNvM+qLDd3bjG0D9yWKy4D0eRcpgjN28VYIytpDEtfR/5i2iS8assu/XZxPymT
LJZbyVZ9LFe/dXbK8RDroHrbPuGYwY53onF1D2rATvLUh70M4qXm/ezCNhtuy7UfgrgayxzVhHbi
aZucdZfmbJvfGzevOGfRY3zEk8v+YbQ5opCrjsrrRfecbOE4mUUsJ8JPylZwP5ey103aQ44Pk1p7
nkwKKh4vXosSjp8b6i228sI6hYN97iLNYY7gmSNVEi3mZCeOq8cgrZzJumoL1iiy215Wx6WSW53Q
lM2aYzS7boPWAMrZqWeXxgX1hJHv/Xbwv4vRAOezTUNdUE9vsuKE6ThDNqeJ1A2Z2NjEeaM8a684
AeDYM4R40mu74DQ4IYR0qLwqe9TbWFIrjKXjpeD1fT9ubaBKDnVuDtNH2OdyyvDXe0eFFvkmYhuX
na34bFBvpkT7uGn8pNpWedjGbF7ipqid8v04WeZ3TBn9Mcn7oGr2tbew/wdK6ZL9i5AZ54Jvfa+C
SOa71rNI8qvMbywKeg80RUvfckm0L225K3HUrmIL8twci6WZ3ES24IxpHk00Wf15BqBuNC40nF75
3yYxDkvKsZ0rDmbZW7EVmb17aEvPrtJm6cspHb0A/ZOi1VFiNFO28oJpsxxF6bdlbA3DGCa+m4vh
Zslkd1Ojj6VjtHKi8Dqj2D1OsnY+AcrKxridVatwVImc+1KAbqbbU2w7Ic9ngzPa+Jia5kBab5f0
xZJlDMb3vqtsEY++cMuLpmfAGEP+dh9wZVTrUXVl9AmirXNVDrn11VSykVdbgfoYZ+rWd8ncSOfO
bvBLf1c2fvetdA3Z7Dey2qdl4zBOJF/xZwuhhkiybsH1XDNxiskSdXFc7XbkeTpG0caAmm2Nekdb
RLEKz1IFduGSsTSb/7Vrlim/kKrBxtGfQ3dK4Nl5DMtcrw7QdVoUyxTTb44wX8noZmzmNaCdQ7vl
FvnWaoyhGqg7O6+zbT+bS/tUV8s6JaG3RGRTS+bRE7Jc8XiuSDjciNjznnJ3+sFBYBUIHjYFEnNy
5IH44VLsvX7BUZx+wLar89aILl0t7FvAz9Z900WmSMxpHU9MNAVVUxCUd43rrVPc2ciYxT660W4c
elJ9sDK3eLSdwX3Si46YTWdde1g0GmQJJRuluEv167EFo/6iCrdJxboJUdQs2k5mxHNrfSL2hy1m
w+P81WlNQ/Lsx5yhr67C2/qsLQmUStTfW3fW88GtI9XveKY4ovi5b7/Ptta24mXZnDo2WnTfD44k
F4h5xsO3ziybMS4nf1xiYBntQxC2+sqDMNDGDSvhdmhL+alAiu2pEF52JJM1ZhRq65LcQ/mnat76
z/MEUSTu+ogmQeP0Nf1ynFCZ3AbaqEkYK+tCF7IoDk5t5/TWBlrcMeaOCzJaUU6YK+dhLk4+7uVd
wlwIHE2rTSoBs27tG10HK4Y/YpwGbty1jjyMJse+x3G7lM+Y7nGzYwRX1k5f7fJ1bln1kRgW0gDd
PdJwCUxykXx5X5K8N9gKoU4Ul7Nv/vAYbeex6EoZwliS6rGGEebH3TBQsy7DEt4Mw9CiJVuX1r1j
mNbXSIrZShY92N+1jNq7kgW/JV5vTxfhmndBYmgykJM/okhMb9JrL/Coi8LEKLW7Fyt1LaavZjDH
lRUufhp02WyQoM31SnDqis8o+MhPfWRVn1Vp0npQ5pp7e51186OaRPs+Klv6lyrylb3zOs//kolF
8tBoNm0Mlh3zsXAr52oGBjcnpjCwydqCKf8Rzi354EjtRBywPfOL74iOllY+5aROc6+ufOTbDAr1
arvChXkTyRRt4LLsqPUfLFW6J7uaqs+NhyhXKpTnP5FurexGo/fvVYAy4U6Ya/WJFm75aElvHWGD
tdM3C5arTVthIwfy8aMXEDJGUF44mbePqwVCO9Y6Wj4C4Kx1gjaLzyrFR8hO8661yJ6ymtqtU8t0
qDO8dFHt89xjHxS5GcuqXemJhKMhdlU2nCM2Xrq3vbSWnF6ZF35fRK+eJphhKm7CEN8XR9MsTwKU
it5DYg1ksqq+/24qom7KsvKeVsLyR2Di7cfCUzbdh8Ijg8iMlgAqZd8NSVBUxpxujoV7VBuUfOtq
UGZIE4JpHXqC0WTslsjvz0dh2J26aSYUzKNT3EZGjpalH+h5V00oRyaTW3AIzRRET5YmiYLV2Xin
eqzx/aXMcT/qEuDOjVdRGCYc2Dpge+gaBXUt5IJ4KwqVJ7MoFvtd4wasoW3CcDIR8+zdMvZEi8oZ
RREeB7q9VHet74oLhyajTLUo5UXnLNO0r01DR7FVm96SjP7UWUmILwaTi8X1p9hWfvAN8MXAa1mz
0aZl0yCDZ9FiPkSlNTtJzlwDIZ1KVJcSgzTj2imp8neTExldHGqHvk2Uey5oh8qxyMqnsKUnrsr+
fp7MqtiNrbvoWNfRKG7p3edftY1aNwyaSr/TtWcBpdsa/7ZuOpmfJKf8+7YVE2wFQfKfQm1vx1jB
YlOw2RfS1cZq3SHBPsA6aDWWMu3Xqb4fdECpOi4ByXxG1jGA1PGj6xYFbPREtZ5vIPTRJ4rgG2+x
Pfqca570gp7k2dmquFZz38UW3cZ7u5kNcYxUWX4hH6IONLIuQFA8oikDw7NWBCRm0nd547RfitDN
PozrMvvnLjLC8Jq5RJjMJRVNsinlXQRN1U1JnfcMxSIUs9t4IUGrD0vthcuppVP3BZ8k9y43gqpI
ek77KM7Z+3JnzpY14iedjde5swSoX9F8sWI0R+iwNaFnfFkoL27F5umHflqrd23VkVw1YRs+sK14
SV2YVZftnFHdw5AK7fdmZBjFCS9cB3yu7ppzXeFP/I4xXaqcectqSaQalHapCV2KiHIii1s9qspd
Fk4g9nAJ7sqEOZF3cPPJxuSpqdyWI9Jv74gezbu2kUvJqQCBajdknpU6Xt849LEm65r0bWIrQajy
wquho0d6NVCzoQmIpNfRm5fpzput9evYjLq4iLQiDOajso+q9kWQzGfrk6TNvPDJ6D3rNifUsIW7
XFepDJboA0I7Fn3Yogm+rFkPyHCOdMgCy8bgvlJDU+JC4cPQa+qhC+IiQq8mDqsuEIditkdrb4b0
Azjd+hzAZSPrjH6el1exMwSjOqex4UG2tO92S9lbD6Pryg9ePro32NGuOGsNJp3fNl/WA7gElzmU
05QdaqBGhLJWJMTnQY+ZOoKHzXHFieT3tYAUEfdbQEEEl8Cs9+GQSTP1m8i7bfTI5hBLyRDHz92F
xia5prmbfNHdBYzFfrp2P5UoEJMIEdnps8ZhXgNMkFvuPUpXl48Y2fU5FgXleMzxcKyu2mak0rQ5
Aihd/GC5oPWG0vaQB6q4a5wzwc1rhvYNkOlLAEUEVPFMiyLpZQz+DCCVmf3QI+nNOHp0Sb0iYe47
U1mYSwrvoczV8uH3U+hXMJJc0MXAITzLbKI99uvQVEmN6AA2HBhpNuuNk6klqRShM1e4amVWRTuN
ouJUSzXvhDFF+7Eu3xJXfkXcji8BNvIMWD8Lrz0Dp7DYNfx+UYPuzobLjTVyP0a6+lFsXaBTdNXJ
JEWOSnY8bYLzB75Xn+88BPguUFShQ/v7h/ISK8OAFUAVPmZ0BOHn/vpMtG21tejx+oRf3VxRwrcP
vVMXb4BuX45xGQsBmw/PHBJ0pZ8/+dVVzEW2OjVzpOSYWs4EAN+7zJtNHP7uDYH8geXvAs4hC36+
qgTD0V7mUZNGcoriUXTzJVMO8435+yuAmDMrFX0CwDhYL57X9l/Ab22tNydcam5IDcSAOpBP7dYP
D17mw0Td8LUbjH65//2tvfYUGXB4FiDfsxfB+ed/uSj96BncVFinm+jnpA0X5+hGbbZXom3eQBS+
uleA252J6CA3XpAQDAzRNhD0TeqK/GM3AuV1pkklTPKaK4w4sqONYOIe0Uv1sXW2IZHSbt9SFH25
NlmUf/kOz9Zmbhu5M+uI+10QDyKdks2VMKT99wEOZy921JoBGiCi8iwOmQGWyCu9kJRr0ZZQZvlI
nxjT2W1yHxnGkA6U1SS+gKl5S0L5tRDIAz4r+GH8jBDtr28UUuRGPCqbtJHueFUEPRjKVQygClDz
0wYD5N+voFevhwyPD24aeRX7jPX4ywoqOrj5hhxQoTXlmtKpnxPPqPz95DGMG8+yvL+/3iucVF4h
mjRnb9SA0Ht+xX+5IAzN3Fw92aRZLTtxqlaulLS2l12ts1/eDIuj3yvFeK7B2wbf5pmpsVMZmx/b
7hSmeVt7F/VY2Z9+/71eXVmomyHriRi5/1wGb2w8p8jQmUwxWK6+GiOUcgOp5/j3V3n1aWOyDXob
4Aw1+a83L8ZFUwHaoMo2egBFZLS3lTUzmabKux7IKt6I5a8EJZxeCLSIPNEgfg6KF37fexMlQYop
anSyx1HvGWt6dM3AfJmZ9u62YGinv3uXZ98D1P3Q60FH2X4uVbr1leWStTaparrsKfDK6iOkqPWm
s5bttLoQct+4zZex6c8rwqnGDQlg4HPWqKgRAyhW0aaBp0uEeD33wZURrbNwC5ICjHfSSJb3umra
dlYAhKIGD/P7d/sCFXX+Diim+qBnwUU+h1zrYXLLcjVY2GbgI2W1hReVe2a6TfTbG5nb+9DswqTs
5fh3JeW4MgwNHjk6D3yBZ6uKMZqjs1KhTY7r9nHUfZ4CRFFxt854Q03uWxLhL1bx+XoQtrClJ069
yJo4Qdd83eoW7xu7/BYKv5O7gDLqcUNvtU/sbXjLVePFOuaKZ+rx2SIFPNdzkYWljhgCgvKGxjLh
Rxf46nYSgFMKbHgugTYEN+AngjdCwovD9XxRYPABukzgbJ/7cRfj1ISIwbXp2IVNHEUb3Egml+AE
5Vspymv3dz6+ucoZr/BSdN2wXaYkTVoEpuxjz6j7+ohsmBXGzmbqA4VD9bXh4R5+v2b/3Bi/oOm4
RySFgdCzUZENerZ02gkgCXCgLjWgjL3XlLH0xCIcwWU5O4ikoVf7kV5fmfZdHn4Cj9wwbZqy/EqA
xWIkAbArFeA57oWwsjCWNgPP/0E0gSp1zhEZQ7wg/5J7OpPwszYNu7Y5GjTTUnDH3SGM6P2IbZ1u
f/9MXlvd9FPB2pPOnY/hX2N0HvW6dqny027u18RbpdgvhnAv0ayr0L4q3+LF/rl4n78DTsMz4Q1C
A//79YKdXzMJrXWXZrNL29nMtnckF/lymWFgdRus/qbTYRXOF23YwU1pNvU7356GLK6Hzb3rFKD3
v//IUdokfHNSRQjXnJfrX87oSXf9pJqsS3HBrdNItd2RvotIEeay9gFohzfi9ys7zUJ+A5MKDIFg
NT3Lt+hWOE1uzjzy0imO46AfvdXP0xDFnP3vX+6LY550Dl48ZRbCblABnl1pczPh5jbTkpJkWcW+
WThPKOW9JXD48iw4rx9UuHilZ3jzs+omn/FtwfurT6umM/cgfBCXdhzjItwkkose+Iw+C5wTFcNb
6lQvq8kzTQRwLpEEehiyn7++OxzQozaYnT51mERSPldgMoJA7DR6VlPaja5/0u08prYgz3F11N2K
flSfqZDeMt19+VYxR3QAtFuexU56rrFdzZSRJngMBALC7Ggs8/IzgrHzbtZeP76xYl+9FnklRTwN
fxQef71rZo4h+GeuFfamjuXiILprlVu8rGuV/n4JvXYpSJURZuIWEOTn+mrN6HXtFnp9aq7K3bHE
5MnO6g+V1ZdvROeXi/W8C6FeoiWMYOXzSMSoxAHnGvEql2pTMV1hIKFC5V3+xtN7QSVhzaApb/H4
cAPjPPj16cEW62d3LHGSGtaPSvsPBuyH3TaVKvV8/Kc3h/ZTcMYe9EZfvbElX3ue3CKtj7MGDwfu
rxdXremsYuMuZ0NG+4EJzQkwUnGshq1741Ivj9k/XQFxLmf/k0s8u09YB1YHOmZIg9LTe9mZ/ruV
zCk1g6wDV0ON5DFqi4Y3eh2v7smAudl/X/cZDcD2e2FWWKyCICMmzP2Un+o6tPZ206l9gxvlDqHD
4VSXUcQJo4f7zR3Cbw2e1W9F9lceNoUeHSJyQpohzxk0m5sjOFw1AxYgo5+ASDcvghpqbj9Eb1Hl
Xlm9LFmWL7rNPq/22cOuMUcQ1OdDujJU3dFt0pct7e2vf3s3ntUXzsRRLkTf5dfVgwapxfnYDyme
Xc2hm1aR4lxnx0tjLW+cUi8TA8jFVDRUbzDICLG/XqpFOS8Pe5td0sshDSUenblymqeFTRWHCwo5
b2zLVy+IBbTJPdgQjp8dwyJcLPAgwcCUCTnHGTb1TlbeD9AEsA+8Sr6xO15bGwRPVMWQjwHW/Oxs
xI1Z4AHTKjQScicpGs+MkTU0k5WH+saOeG1teNi4wjTkdEAD+NdHCVw6WGSEW8bA076zZhzAdpFf
Qur6/ep47Tpk1dQNqLb4aIn9eh384TpRVTkSvDoM0yjTNxBB3vJNe+25/emSybYKIBg+u8hIQWvk
2Tyks4iQi2VYsM+Dcdt5Dfv89/fzSgDDyuvsWUFqwY09CyTK8vQ0LB1ucK5ztv1Fai8rFBiXqViu
0Z73k7GY/rY0JMseXhH9xXMHNnjuXIbVluimclapVVO5R8M8HKGpvOtWZb1x4L3yJIkDZni2UiZ/
ei4XYMEqbOaoUWlYYvsxV1jcldCGkzlk6Pb7J/nKyuAxogwUnLUJIBT+ujLUmfJN/qRSiZnLO6ZQ
Qexqb3pjnb+ygznWLBITuqaR99zb028Q/Vo2l3UuqzUtRSuODbM3vBYY+9FK/h+kQRBCaQejKksw
fM5AtTPlWHIdddoKGN8jFrFx35AGlrVY/qvp8L++L/87f2rf/VeBov71n/z7e9utzMOFfvbPf10X
34dWtT/1f57/7P/+2q9/9K/b7qm518PTk77+1j3/zV/+kM//9/V33/S3X/6RNrrQ6934NKzvnxSN
xz8vwjc9/+b/7w//4+nPT3lYu6d//vG9HRt9/jQGDM0f//7R6cc//0BP7S9r6fz5//7hzbeav7uf
C709DfJb8+PFXz19U/qff1jmP1yWFtQM9FlY0C7LYn46/8T7R0SIOGt0YWoClfX8k6YdtPjnH27w
DwjCdNehRJ5pvWedOtWOf/7I+weFKGVE6FGPUgbbf/z33f/ynv7fe/uPZqzftUWj1T//gKDK2v5r
wUlDm6ES3+Lcf+Xjnq19p0DN2ipsm47qJj5XblQByS5zH2wySzQ2gfQkUUULH+hzHiON0u+s2Qje
1b3MToIBVdqJyIxdK1c3ZPTdvXCWr50a25PORgsLpja6rAyZXzFVn67zULdyZ6uyvQZbhQb65rvX
UzSkRFP71OURungNVL6LpdjCU1jl0HsNAEmxPVnzJZIC42HM/OqiHLTeW6rdvqCfZu2WyQvx3ELY
8DJn+Hxplcs97NziGsOn7uAEgxPxsYBGcqDDn3XmLen5ee3trruTHm4/EWDqHZ1+IJRGLfJDgEJb
KpXj7CowzDIeAIPGgyi8Q287gJrB3y13ZWeii49GXpJHLa0QF3yf45bdRQB24CCZ9e9rO5i+z3IZ
94PjPqHCYKdmC2Ad8SsngdlbXvgSjAbZrk4NZ5iuLZVPFxZAB0yUafOd5smmYzsLaCSx5WB2t0gl
PpvI1T3axqZ35LBVPOFtn3hWsV4AiXN1DPTG+LINlv1Yj2Vw1NopwWGjVfAlt3R1QXe0u1ejk+9W
dwJHqCr5c8nt/Fg1037J4CGSrK3HqW2ak2gzTDCaxjnowWyOYd11H+ZBbck4QOXJnS24VMLrvdit
1HRshVIgJQrpXbZBa8FnHLaTrCLjxilMMAp+3R6i1ix3a1uiVFo4dcOk2SgYe+NKELdrp3aj5/1s
896/nAC3AY1rtzsmLR5oQ1qnfleHCEM60SHsjeGAPri6pCzy4tGp/AufbtxeTktzDOY6xAiyGT7Y
0gAxqKxqb5FWHfqzcvACrHrnwU7b9Y5hPdDUlPbORbwUMFEe+96Wxd0SHNaz048CXH4z191B6Sp4
pHrmt2Df8egkSKQlAN1U9/sZXHhSBZmKzbIPLlwoA9eNyjxwl9AkZUBWj+72FFe1F5zqcKtPou71
sYsAFuBucainyfzooIP44PqZ3s+IoBpJdCZxSl+GqR79KRVt6X5u5SiOg0YaCbsIu7nMokaUsanW
ManbcGsTV5XWZyHFdljLafqeI5OfAAKz+zicbXunugUksPLofZtNIQ65HDL+42F/0KB6BMuuhT2B
S3ESrZ2M4brhRoESJ/ruvMspXklOUw10ZYw9uXy1h81MqOOXx8ZmLD9t89cKbkUiLencWMN0KfOp
ZixoWQfHAH2B5luWKrkaB4hJU0qj1tw3NY9IT7513feLh7Zz3R190HrQPwflnYmRQgT0r+X4sZ8j
cDcZLhIpnMDPGIxvH+h+dbtscue9auu9uSztsTGUtUNNxUwAp39uQ2Wmsxtkn9iq4xXUAHnHEfgx
wN8M7qvhpHSuWY1wOZ3bxS3fywIU86oBfBpFVb3LsKfYuZUO+7ial/GmB882plFbwjtr4Ct99O1l
OTrgzm+1MwVP/SKsyzUc3QT3YkSdSlsXSPJkmC5Yi6mvatdcjHTODRuWpq7PBLsZeCbK3s2NqPry
UgiY+LFZDYfWzc5M4u3RmIf1WtBr+NEHqAnFyJqsh65TIgGRtexVCALT2mT0ZGUSTgOfd0CIV1+A
R5kv7Uq7MTrB+05WH6Dxed2umEsQ6J4x1vNFSJoY3RaYVW+J0Y/VJ2TSzRu8ss0yKY1mu2uN5jrM
B3eHHbp94igTWWwv4AsTYMesUHQYHhaAZN0JS5fmgBKx6nalvaScN6ABa+PCDvJ5t6wFmC6PcCd7
rLN2xWQDsCuMjxBb/MutqssHMFb7OprDq3yGSM00yt5pm6VbtaI8YGiwy9osx2HZiNBRc8V4lU+m
DybadQ92p91dVE3fET/ixBrL+uSMKwKolg3hY2UFicWrEhmoCBCXLJNiKLfrwgeHPRX1oa1VsY/c
5rtfDV+kqk9BNH3G/PTGNcU9CRoTOtq9iHg0PphvlKfGZMLi+air7tuExuS1sbb5lWedF4njDEez
wL0ESjcM4HzJrWO3ESnLTd2s0eh8hiuY00916wsR0kRHzq97qIpg/YrbRJhCKQAlUI0y6cdJ6f9D
3pktSWqlW/qFDmqGDRtuAR/DY/CYM2+wjIkZNvPw9P25VNWdyjpWKt2dtjarSpNJCkWEOw77X/9a
3/LFWn8zi+bVG5ebfPJucfRHfju2H33btNueTR6mfcUKL5m2WS7nm1UTIoh5Ww8kTHCXmUmwCPds
FUa8NbXpDbNa9IJsnoRWXmHbr9aVx7ZXBdRmkq5yvYGbWTKIQ0Scx9eYuO9jtgG3BeDPcBhz91wU
qet3Q34acpLBgc0DuPa5CMu9SD39QY0y/0F5dkY43I3x3qZpdBinqtnBIZq52w3FyxLlOIlcY925
ztIEegduMnJl/Tog7QtEEAZ3xSbpYJjKeosMpbaGUzFnrz3NIvbS2R9wt8xbryj1c8vGJ/M1ftRb
8hNLQRbwiN91OU4yjp7rcbazq7Ruirs5it4NkrLHNuIhRprjHDOAPGiWKXfTvEJG6nBeN1LJg5cD
ZnJ7O/lGJtz2fFLd2rdci9WhIjBfbXR8mbLh6cJ92eUP295xYephVtvzlW3Ozm2+6GTH48JQ53he
5Y/KLO5Gw4EnzbFqNfyk7Kpr3mLg4L1cqrtpXYZnK9dfuppP1EzEKUjHAh7yinkV6kixpbAnZvQa
rCcT/+k+bgANBRVHT+IkQm+QbjhE+IoNWWgXynlVqctzUFntFX6q6NoxCRIkbTbet3E3H2iYarAy
NWuwlO6CS85CJTW9WSMzMRbCN/TZ5bkyuvImbiLjKk5cbevFS+93og9MuzXpBiij05o41i4pNMsg
sV/ks597ZRIM0C22ODh3WqeqPX0I15ObGX4uCWQfWUTXgTYmuuFnC/v8fGC/T+g49+uxzaMNhaLi
OzK1S2jB1chzZEYe0CIsPyqznfdUkCw3daSS3cpa9zi3RvuYje7AI8RYTJ9C9DmYDL25GxtN9fsC
nSOc+bDTTHihOwRpERnfcYLll7UwgRJTK91dDZpgKyNXe8iTmRtXHTmYzCdHPdPX1HxrWazrp8Kd
os/Cgtf/kETVbGMVl+u2ppckwhgsv7fpuBYXCoMwcS2kWtDJptrZTuY+ibr7ai3tq+4d62ECyBe6
JQmUhMd+6du9Kn94lur1EMtHQyym925aIQdOIKX7vDqrloX8U+0I5mtnuEnBiSSBsSM6Sh0ZGbYN
4JR7O+NSgZ2w8oOPRE6B8OtLm7mctWIS4aVZhsKe+23PG34LC+FFcJbczrYebWF+J3hp5uzTLVf6
KdlnHAbm+lA6OQwKNr0b3olmP1O4+lTNLKLG8nvD5t8nI5QHtI59cITIT5XHSaxciQkW9s4ov2Fm
JSWTpidhrw9xCwdT9dr4I+vtG0AU7V1X5PGBcwoY6WZbOAqDffJp1t7GXar7Rvc+QQ3cp7N4t3Jz
p9W63E/1ap6Alj5O7nQoCnlHPsbYELg/ILyBc6lUDrxA486ZOIc2dnj2zPG84UaYB63NmX7Sw0Ik
OxNfz9ucRQm3zWnhiOaRkd1GidPdL3NjePsIpKo6ZAMNrucapJk8a3n6LjnBnk3N6h8vKuSF/OBg
DzWX+KzFXcMLAeWhlkSG1tkqHyKCSP7q0c8zND02gA6k70RG99azl0X3Ha8dOeZCBL+6lB6STW9j
DH2xNp0nfYgXFkYAsBOnze7jgX8lmnyvNZZrNmQaVKcs3btqZVpICp6upS6SgxYX2p1cafsMGCnX
G1GM6acObJeRq66D1G7rG5jCpGlkat8Jk5yjBCDrV7Ox6tyMLWc3cMoh/LkrICnyehZaRwi3ISs6
Dm2ysRC5OC2pZJ9PAK6KKCPqUfEG2yn3H569VnOV9eYUGG48X5e9CACkvTq14IXAla0dqoUYiwmZ
rY2GGT96KWErLJmBjMTDldT8fbH2VVgNr1UZBzxMhocyXfUNQlq5d6yo3bpujXvVlseK8PIxsSzW
4m0xnpPGPBWiuXOaYd10Tty86Fpr3Tf50viDmXVhtZjJtdOsyYa1LvSWrCh3bSbjg22CokTWXTcL
R/Bb2C7mdWLM5rYpHbGzi4H0Uiabc0b09bia03QYLqHneZmvMS2dpU1+TvSTdpgIwV1HS1MS6qsA
GDrJUubbPh3L+7WfP4asNvbToE/hAke69hfrkiVNB6062XzsJj/qOjsAFZM+wc7mI4tJ995Ypvxl
mIvc3PTRGIvNREj/sXW9lPGh9GhfSnkRT3Eq+IN0+TmNzIqwiwNqZmk9omAGdwRtNZyAVFAbJKJ6
jfHe3hia4GobY208EXZy8csr7bWtXXikZcG7heR7dI16Pa7jysBaWPvcVdVdM7aSMTKL79Yp8jbc
4cp72177bdLqa9A4hF7Kypnf2tFYw6zXuOwWXTUfSpX1i90TbvH7mfuQHyMxiDqtkwCqh/U8Ny7c
vszJH8Zm0cme2wRd1rY4zHLNr9NMPHIxcPgZ+kU/rlAuyg2AFGrAZq054JNONxK6P8/njPeXnMeA
KWEUl98l8XFwzbfl0rsPbaw4E5pp576WXBg0Y7s9eodS15BZyEe0y/LorrYijDVrb9G6kIivuvSL
8K/76mhLdshJhzz+V22Xzdqz7SRubiSXT1cXJCqy9jbQ/wD3xg+DyM3Vfw0yW0GLiEuA3hv3ekMo
bom9ma4/5yajJCDATBpzWkjPjJ3ZjTFDxvhdlfpbAt1jXfK/XzW3P2l1/5mGt/usL+pX9+t/6n+g
fGehKv+vf+pj/6Le4VmMf7Tpj5+lu8tX/KHcme5vYKXExcDL7poVIYv9P5Q70/wNgw6FAYbJ0sK2
L9DXfyp34je8SaD9cZLTsYGt4P8qd8ZvlIs5fBV8URjJdF/+8yf7D5Q7oIh/Vu7wRtgou4jjqIBs
hf+FJzbhURwi+EhTHGe3I0/H0NZssQZ03Og72STzGEDConiwRJX8zAuyx0HO3dYIU73LXsCPOsZm
VHbOOSONOmaEAfxMupYGMU+zX18NoaVWwPOC5LyRj0SfXP62DPLZNusA5j+YeBKJDbkpAtuhl8ai
J/KhTJLsrI/Og2ZLjbOQ6cR+1NbLwFOyiJfA8mLjg8ba+EdGIPc5S5bo1Ef05lxmqpzZRimpH6Rd
YM7Lo0/T4ADBoMGqW+ZNsm2n6mUsmfWlfWta5W1i968ad4V5cq/pRT/lwBe8sqNNKt9GI8oYHVYm
z3+yYptEzXtOK2SYjD3/XhrmmTVuCg5AxLRjBmBpW/3d7OnWm20+swi1R19PAKa4bQhiMVAR2z7p
4MxRP6jzvYk4/5PNhFflPen5fF5cp/ZJ9m1Wg68cuJ8zMOB9vBwJ3UCnHpFocbNc/iCyLdsWRBV9
9r618CWEh6NEC1QL1oYpMZYQqKuS3jJRUSTU9L5Fjqx31z2nS6boBDRAM3vf8AZAmu8z0WBPnmc7
rKlqCRzNjV80a4pfDZBQjK9AVT4ncxFQDNIF1bUtuzwQc6b5xNvhYTC2rr1vJCknSG7UhF08wlhP
adu2N2Cq6OFMeWaclqSQgKKVvCrySyIozwa2M2BIYSEm6X0Pt+mJTVu8hDmWQ5KTXZOR88tGtW2N
qb1E8ZM4DdPOSu9jTy3KtzojvSq4mHd01QGRlH151p1h4eSKdWNaNFS1diYa1hRuKPVo+kJLzAPw
SdE+N6q4ANgSSZLpovpakqkEDTbOe6AoaZDblO25LN8Ovay7fdMByOBenrwvfSUMcBM1KSezzG/j
bFo3cQS2Xwws0+Zo+GJXAkejEdAGohJlzzPKxT3KuZ7BHs/1kgfpBLXGJ7s3egHKRP3Rz07/mky9
ejFJ/1T7CT4N6fvJ8hi+s8nw+7rjDQZY3X60ntU+zyR6XnQAEcqPRtumsKmh5AQrkPxeMx2+tEtp
vy0V3xoBrF3SsMo6DgpWhrBCGI5MXKk3l3rubLEDZVTeu1VOC9cYabMnYBejEZSkD7BJFkn31sUr
mXIi9TBrs6g1SW02sZdy6M6SMUiVN53QubJpQ/9b/tlBsugCU83tqZsEcK2iI6UZjPqylH6hzDE5
1UgYn9Iwp3dJkCm5oZCpbt/yLDcUiUN28I0+ZSvvqKaGXeKKosExVkfuXjaxITiMoUyF/J+oy9wt
1isXD78jdyfTXxugF/4y41Yk3p1XcyinsaxPBZI2aTQd5Neh7mXuXhtViWpor7lxLoZ24A6Upx2g
Az4AtMjKDhrA0ueLtrc0mFOnNXNTh1m/Z1IwojZZgqRHab1Zu752wL/omtjMhDIRm0Dh9SHFfhQK
ini9xOWN0aAGvpg4WyedRZ63Gi53mjKBvc4BeoqTGxJxsg15qcj1Tl1n7TOLy+4oDKV/G0VNvgi/
VsraBDpq5TNTDu0OpIXb7oSFL2o7TE4Mvi4aLLQw8nUKT6WuFAomqsNLknTTbUpawWBZWS4zniPN
qTfoqrq1dwmB16xn+rm5mmGjvhsrTmR+FsAUvgAnSiso0OCePk3jAiSiogPBmMurOTVe5/YHNUS9
QVCvypJtTcHXq1djdd0nIzCssJ3cqNs2TTEaB5Bcq+4DAAEAo3mVfYHMYVQ9WgtQjyMkOZBhkFaq
4qLTVrt4INt/x+rCulnqpcNGoFpQKUWTxvXe4TDLQRrviLZtmz5DNzQiZW7M0YqQjfncGn6aItET
bIknI7RJb6nT3Pfp59o4WJs19MblljBh6ZzkCJdws7oqO+gjl3FgjKW0QxkrV2ys0XPsrV3NHuyj
Np/6wzTb1Q+PyeEUNRNuYtMrhmMZFw7YFN0CP8IXjsZ2Gcm9o8L045VStSASyKMT34UOCCuAV9TY
B5QfBDtaNqXwS2deYr/XcvGd/KCINxk6JdlMJnEvBKtThhbx+qthVhq5FRIWp6mz4Rqh4AFz4KEu
uACMIc+xXc1EK4mmoilYg9b0gc29FX2T5w5/p7QqFTaz7Oct+rNJ2jFpXRWK1RrJiXtW930ZiHrD
SoimaWukmezBMVGdB6EqM8QmEgsy1Oik9APPVkIG3iGhVECgbHCaxDD6P8quGd8GayaY0QwQPLhb
R/Yp9Qb12TWxVfHVnrfgEAF3HNLuGXaG+UBaXSBTJQ68rSzRH3IbLZYRtSj3Q+ExgbdWsZzWmKol
IcrY9c0eYxmR8jrsssl8w1Wnlz4+ChQ4NRnpcWQTeFWMHUhT9uhVsSvrEngAdWfaeTEhq2zHuI6/
2fI5JnUcJKUYPsqZnOiNO4r5iccTqzxy9IDyXCf23kUkU0GIuF9uF1pHygC3gfmccV+O/CKTNsnm
gj5bnxfYeZBKWO9WTRM19BS7H8KK4fvdrdyu3URNW1vE0G1WBpNO1Jnlm6sfkmZGXizpDH5dSE6T
OyDQQui5Nxw25671ZUeT9SFkLPuQJJgF4we22KYX0r2E5B2yzCJPgLikZAvKsCDm8BVPahK+peCO
gw3D8kMItAYcqbweMIhLYrb017yW93UnZsNnU9K9z101IClMA29f3zgjVMRa502iwJCnke5xULFA
iSdIa3Rvo3ffW23TwH0pCjYPdePVDZXYLOH8TnpUVBGIzofApC28CBnlG/gpqyGOo4JERgi0jp0A
JuK0XZR004AHNCSHyaqbcxKl6DHxkCXf+cx6H1R8T25orw5FW/bitlOQQWfkEOJMY7ZVZjLfF7qo
zn1qGT+wVNR8INeK59ZKoAB0BWzJBbFqbI510XL2mKuEjVldKlyRUU1vki/LcWn9zupWQetF3Qhg
p6v55qZu/tbzZ09KXWoyKMoWvqXn2an4w3D0t4au/2yi+n/OFYHX6N+MVZ9FjN7w81Rl8gV/TFXO
b1jYXNjE5sVtcBmP/jFT/Qb8mXAFswyGs0uI8f/MVLbxm41zGrYLNubL5IRD7J9uCA93xcV/S8UO
BgqMNX9npvrVUaXj4yXdAVecOg/qEn4xb+lAOwvkHtvP7UXHgV+FVN6+DIW4isa235rrX1HvLy/D
n9wXv39HgNukdeh+IdHAP//JXJ/WcT1l3MX8oTGfhJH/SJPFz7TssYuGB9Mbzq4aOBpO1os32O+6
1d5nqaL07PLBgx7YDvZnYtunvK8Cp+lea2spNh1oqI3o3L9oquHt+eWHJZuLj50CFwfSMgHBy8v3
0w9Lt1Dk6BGIsfYCzrPKgt0soK2bJAWt4vOeVltoEtme+Lz52Ip8PedpvmuTdtplSMYLmFb0mKr1
ebCnAaiZjs2Xp/mOaXY3QMe+wV5RfmZF6C1WY32Hl48mbHGzggYHtcI8ru5tzCd3A91ry7lO+G0v
rc04xOMTGFKLw1C5hHWU7k1ubeMmipe32exvZrYNwGWAL0qW06FlVFpgcjeLO22+N1GQcDMQp1nh
N/itOcenSWUy1AenhWxaf4e6OISo+sZ4gUoXIUdPN0zszDg3/aidoUoCwzQr9oeVsvbD6qLAcwwI
ikHfeFp/Q6bI3Uaw5EaO74v1GeUap2uOEdvhQrrpzXWGCqhtdBfqpSvTB1pqKTouq5ekF96BnoHX
VagHu+OOHBu4MxACiZOl2Q56a86kv64ncg5Utk3RM5wTJtaZ5rtm5gXSPVh5RMW03dCmast9sNvE
o3b0xuYpXkr9fh3VRLRnrDaGNmrX+VSYbx5CAMhma8f75+2BDQ9gE5okKMbKvk5LsNhJ9jGlWnlX
eBGyb6UPBtOxBRIhhaiR4yreZSrdjVT0wS9sdPtgs+5IOSpG4spdoKGlxZo8NHg6qCDq2qBJePhl
EGZTzpRBD0WUT6B4SvNyly25d/BW80fltWVo1AbbqgoqFwmpcoPN4M5eU2y4/Ypg3LWYShL0bVtD
LBhzhuxaqZW/svsLDktdF8s4B5UbfWVOEn/Es/2jW3rIzsC0WAk7CZ4MTCpnsLsZjCdsw5rDFZrx
eAw5EgEDwBYVtiRytrYr3yu5pj/YTz1PSWHdWh3bjzUxOpbRGoBqI/6BDF+8Nk7HEWiBPpTo0sgh
dUS0WVqxuG4HC2lCXkwNSJZTUElVsZlUNwwk6nszR3KPGTwBzxGXYYdMftBSVYXaYuQb0aaA0JRz
m2SG9dinMuPFsctD2VYyUE2d3URRr7Y55603ma7FRmuYEaFftFu4EHe1jeVI2hW3G4pL9tz74qdG
n+9rfc34gLJrbPtlX9TRPk0mz1cOFZ+t0Xdh1Cq48jEulLbkqN5M0X0BRfnGHpS9MytR32io6N8W
U07fKMAQ52IxsMO2CZZoykKjnZnCz5XemTl8uGrp3ASPuUzXwkN/orzYDQtTRrt+0EHnYPh6Q5y5
5WAGuhKnNXgE6pTN5Tqd5JNYOENZnTh51SR3Xe0OGzvXSUeYWd+fR3oSAktTW6t1xU53Jujak2wa
3zLMbtOlAvGHKe1jnDUcXK0AnBR1zyjEEMroFw5jBmLMJypFNJ+i+hna4I/VLNWNkbtiL1vnJbPM
7KmJne7c0UV9w6ASX3MLIsI8dsYGxjCpV8M2oXJ4dYD+Zd656+x+Jxea7VKu1bNqlDqptCruTDLk
gcSpGUSOvWxMjCfBmFZGYEbQ1aayQxav+y8GLoahRVKRIhSuu5T94GT29Wujku8LJ14f3vM96rix
SzpbXJXQg/1B02/7eHokV/iC0PUMY7N0gilS8XVeNGxxRGs6gZmB0eksfT7aJPcOtsu2pOAG+QlP
S14ZfID3yoiwZEll4B2pVImMPWbUy5YS3kA7DukVC9xoCaXRFntLKj7XXQnPiF2ctdetatkB2TdM
v2FABye5NOpWNTZKBp0MKqwbNXyTfQubu2D5uwLzSYYc9n6vP4KNmnll2+pLqIF2wN60NroRyewk
Y5A+9Km7UVp8mP1ihmnj1ldCTfWeMQ9zvCcj+WYbcU0nXko9ruclJAIKI92UvdUeY7sF8wh1HW9J
bF+7VqbOEQ7dW+jEyz6ehXaIIzRYzq7m+0qqaN7Y7hA9dhJEMEDm0eC8rqabCNvPsV+76oxNxNhw
WR/wW2Y5DBFl+bqN8VbTa5aACTul2GFA25T4q8PSo5CtT2zvrm4ZJnjFLgh8REW8YT6oE8eH3Olu
Sbhm17nyoi9M6+NdG+Ea2xp4R1Y+NVt90PBmmdk0YeNc8hiUDuta38QRdBqi5GvSOu+5bjtvA4tK
/OhHWVPaJSZFhmcdriCN5+pGDY7aTXDgyO8aJdvLcixvVRaJN42RnSLVCeFRjA9mU0XHZJHDVYyb
HwY1Co/yAE4zN990M1FgR07gHmnQamWXbzIr7+8IJnrbzi5fgKfl/uzgMuZpgAV6SSsdi0Shwmp2
s2sKP7AlVqPDbWKZKkxmno4Byew3+awhTOau24eWai7voTZ/s2uoUDY7J8bKrVc2t0m3pphkGO3H
PDq5PIGuORlk+PnsEvrcyENygIMcFoBUH5SE7qr16ZSH7og3J/Lye/Kec8AHIjqBwLJeLM4dAZUN
1a3tNmK/DPa+HHNUzKyfiJf0mp7s60m6J6ipxiEXRvQ1SNhXxKXrK61L2j2wpnZfm9kX+ybrkNpO
fYX07T2nHRcpt2w0nwSJBiToUc/UON+TTCrswI31/nhpYd7jRBtiKiySIigAuAIpT7Jw7Zz5WpDA
QnX9MosWMTOpV29blPPdYncVdfNGJ8Nej69xMQLdgpwddg5sL60kuiXygaeasgWPJMe+mVqb9opB
U69rOkd75sp634kpQkmNWkxWc/YCm2rddsqFIM7j76od5z73G2+Yt27TgpCcNfUmijS6mnKn+9Tw
2ZT+BCVxA312up7ixdlZdtLeC2c699OQ4CmNH6bOqGDWu1OwkqXYeVY1gmoqY9+ebB1zktmDFcNq
M8R9EwLryq5ok7Bu3cl1AjBi4sTWpjviBel3qy3v0gh1rkCjxJCTf8IXi7bwK/Q9WFf2llYKQp8m
wBhKX4C4ywfQWOpwsKYFSlRT7emrMFi+FS85G91TIqL7tWrl41TCieT2Uh3FaH5U9VQfsb9gEy2t
ZzWO/Tke132R8G1rHVk37sMa7y167gRMVGc1HyXZWWrsIemlGM6DO8Bst1YXkqAqsudx4OHZWXHN
3bFpcGtlfqZPMTaKzPmMrE5dd3NrPqdp7L24/WVcBowLUn1y51BllXOXAB+7m6zlwgSK5yRcySvh
pZ2GkaV8pq5sD9RdnWavcOM4PJoTAGm3wcRGSQUtE1isY63IuHfXd5FRPopOQ/U1KojFTWbvrME+
mtqSPuTKuW6KrghsUk+91IoTGOrXrEscv3e84oBha8SfhA/Ww+BkK/nAnS4NSsg+G0CnRjAm2Zdq
ycIw5X3kg/OjjPrHpVbnlVnsusjdd+VYP9BJksfaw2JoxOY1uP9HxSH7WKbJK6H/3gn4ycIUGmKo
T0gMFxaA9EsuPrTWeJs343QAfoUljX0u2Bl72CPi2vD98XfUGQYQ2czqdi3Xh7auXCohejxq3exA
oDZ4vcQd72SBJ6m9VoWu7pV5Mc+VPEHFAKxe1NEH0FfIlt28BiPHTbQLvu1CuYqtxxAweYD5Wb8U
IYYgMOzYjR8dpBxKSwAy2w6N4oaDdbcZD/QklNcFtdmHmFoFfx3AA1r4tzmMuuYdBkJESpEIvMVg
ncy138eGxOCnJndbQL2+n2b1YZHk98EQd4xNMuj1DCXE9vpgcqzjWPT6Dc30E+iy1dqgNX2XSuv2
c5vOt6JMj9lU9Ns4c9erSokBA4jWJqelsMMKHCY/SgsbBDdpvEiUdUDkLh7PUApNnFRrlXdJWpQA
sdlBZFnRH7tZDu5Wy4saa6GmB1W6nnJMbB9eX7+sRfWmN+sUWrDzYdLKcsYqpo9vsCU5+5KbfSBe
gI+xcE0u1NluycZAcTwsoACDujKHcCn6ccFkj+GmAqC2HxpvDyZtv1QKcUjq8N/8MpsUlx4j5hr1
X3Gu2xuoFdyO09oBrdejU5ujtoTAGb813dcUz/NhLKmZ8lU6f5vY49zObE7ekXHXsG9rfDyckBCO
CljtRjxv6eYod6kt7oHL9YFQ1rnNvTcanB6KPomPAhA7mQbGyH6RD2mS9XtCHMbrXDnprmEkn0vn
CccAqq+dfgcLvNzolzsd+OGCYp1oxtEuB/wKwi0DKvnwynLUr09eiWkbPzZrWUk4zqw/OqwwD3ls
YnSqbB2sXn5b8OELebKsft3a+YFONjapKT9ZM3hHfqZvzvJcAOvYQkO8ZVg370Hd48MuqtUv5+Xe
riUsuUx23yBbMCVT3UDYIk92er9AEIRKs+ON4Vcj+ojsx7zEz4eVcbq8TC4fWKXaDHxvX/LB4xfY
UE90VGVebrmAsMFk+c6DSunqMyzSItsST8KAE917S55fT3Qs0RwXL6gBzlMti72IUVoXMlOndGVy
XXUQLhT2nNZREw9WnWjPnLmH02g5y6GsyugdaEUbAIwdjqAVwlXlrM/y4SjzFo20Zs8jPUjdNfM5
ZN9JHTMnU2YgLKU/dZegHF4X7XpF3zj0o9FdFlV02THLfq7Wot5Xq8222AD/0Z33t0TC/x+dGYb3
bzVEHBG/ZKp+/4J/ODPEb9guLjKiDkzZsS7WiD9URIN/YiKkeeDFJCcXQdzpH84MW/xGAsvFmSEp
DfzdfvGTiqgzTZJ01XVANvxLf0dF/BcAkSEREE1oVnRWs7/zLpGrn3QyXa5Gq7PxCbQV2zftBJne
b6mNqSK/ijXJ40rC8fepMfHu1iahuTfPrXlnDmbrhj8Jr/9wjfyc70JO/ZO+yI/CxY5WJ3CwXCKb
f/5RRtHA8bV0nfNxu7DQkdFmaNv7BSP/X2Qo/+o7/SIOUh6mqSo2ue97CCCNjpZ/aTC6J2fwV0He
XwkFl18KLdJyL3Al0nOXH+Wn17eQVGN1pcHYAERkt46UC8ycsvGfUIxSJeNAHqwbQspTvSvN9aJv
f/81/fnb//KarmLo2Jzy7ROZpLeW1dDKGA/jvbT6+S9e1Mt/6k/hvMtvKhwwUpbhGkRv//yb1nMH
DbXmSvK03D3V0iJT5bi5ZrK/8wx2TQwYf4Wg/FUEv7y60iJPzIjiIsb/8uvZ2poLO+HXy3LmHF/D
4b4xNS0JurrTbjhOc+BI0nX/719UzE//+qsCTMQ3ZTpQj37tZVziZqnyIcWvYI71CzVhhDuozcmQ
s0mEb2syEhZqbGWyAHZZowqP+/WBfgV3/L6seuns7VhAji11p21Comur8Cl8c9HwxyTRr1Wbc0DW
4IKNd7g+Wcn9+1/gv7v+8YNRDyroIv39ZvWnizKnyAGMqQFIOqeWrc6jnNnFw3zACFn/xSXo/v5y
/HJlsC7hpeIS56b1K6tpWQWRRYqlg1pbGf07xzQ97itpeq7dKoEUxfyP2CEKjZRObMqTtBtzpMDL
RhhN1whAfKzVNBRC0cd0byS9OmEGhb8/yR7072BXVr8fuVKqsGl7wcCLe/VxSVqDIKQ71k/jLOfy
Cfo620MvHlC94GhULhtzQdVjFKnmC+MEfl5CMdUdtbQ5ZgWjQkIOZZot4WK5BEDpt4KwrI3Yw0I3
IxeE7J5W6V1bSzHtVeOSmqpaBmYqEvL1e1XPqtiWGa5zEHmYkQPZ0/HRArZ7G0o7UdvIqlabup4I
2c5qpomlOgoFy0PNfTdivcLK0RiEizq3ce/xZI07nDo4TXqjS6i8SxpOHY6W9EBxTFbzIU1Q+WuP
Z/NusBhYfK8V6sk2ecpcT+NYn+28scvdAseZ+3qxyievV/HMmp5oimy7hoDqTJ8M2/mB8jtLLtuB
Xro2LCkDjNiqxvbnJBKqSCeDfp5gxHL97ohFvqTl4Lyyi2GVW2MUPSq7X987M1txflHA9Apqc71p
ofJ/kniYzmPdyt9dM/n3HGi/S8fWupLRIa1x7nMKV9hlKft56SgA9MeaKo2sBY6BtlHrD6uGNWbj
RvX4ANrYvYcPzwtVsGnGmJG5xMc6s1j34LawQZhYcHAp6GALmX663vWZkhsPOUfSEMCLIt+dao6y
3Zpr6Re2NKoU6IfITyJqyp6Gw9yDJ7PocqTnuTOPTZYiRJXcGO95Uko2/GZqSkotpCfW55mKlnHn
aOTcjklVC3FM3ZFsOwZ0NsU7x3Kzpwovk0QxERh+qwwzml/Xsn3qKOdlMsg9ofaCJj77wJTj1Fs5
dpDnBQwW2onTzB6sS44vYWjOBAndm4l5iSojoriRL1o2hRscHgSF8HObuMeSsWHnDjM3MCLLmUMi
zsW7RanXvCEnQnUHjZL0QXrL2H9XUzo0W03TiEmiutkUWncru/hMUObLnCj7/83eeSw5rmxZ9ovw
DHDoYYOgZjAUQ3ECC5EBLRwO/fW1eMvK7Kl+ZT3v0R3czIwgCQJ+9tl77ReTB9i88k1KoZlQhq4m
DLDk7poDjvosaN4xTtKywcU3eWVB/WVqg8MvtHNcJpG9E8Beq6Cl1mG8y5eGEaASjaDzYaBzbENe
t3NIuUZcCp1HzQDDqe/61RGBxc5esHnojO+UhGHGchbpb+d88ua7iPyzdifafp7fJtjMw7pCqZWb
puqm6U+kkmzaxyMdY6jB7ki7Cmr/VHwJvmTWyh8Lda4toOmvyomS4V50Ik/u9Xa8hTn5ohytmHk5
TKO415HANfPN1juAcYsz1+1Wo958NZVpVSXEpCOaG7qshZHPSq/tzlwCPoa5uXH21qxFPhh+pg70
ishf9ipJ2nxFIV36hLFgQudwE+u5MkRiBWKkkW2lUdNxh5EVGHqS6wzcXTozrWF00PqdQw52Xg8G
3iabm2ZtG2+kQ5MHt4nHL8Pul+E9KpsUs0VeRZG81o6DY3KF0pJX+l0iBilYPRitXR4jM5LujqHT
GVzm+c6p6qBppWgMYre4t+7LXOtnO/SpVoGu3MapieYeaaU+hDT3Opeit9FvSI3QU86EZ+GSTPBs
kBilMWw7Wg0XIaUNWh1GtAhBxaB/G/q64yU7iimmJijgklMoyz9mBpY75W8zMimiytx4BK+63gHr
avbxtgZsWt5ZqskhpiMk1M+9PZc0fSAtvaLSDBdnqPwTe9PkjvX5QpgyR3kPFtuKj3WL/kdbdRLS
RpSvJrqhoPANzYuqzejZwodJTIOMWjguBonhYiqrzygpos00ssdA352fVNKoF+Lm9Ylypy5kSzO8
RhpxZi+OseC5zroVdOiNGkwTXDVntIZPYrHMyzKiAa8ibhGqriXvpIp0rRJ/2FgCgAcFriJMOg0H
btyWxYURb4Bh0xv68SZ5ydzL10QSAuq+PuIMo5JlFp4OEbqzd3XZk/1tff8979n+LW782A6dne4o
kDixLYvu0mWK1qlZbWxWgcE46c5Ra9n7TvUybLgB5Qenp0F2mZfnaCZLVblA5ysUbSo9dQdYS0nl
qUX01FXb2SceHliDzbXhYWa1kkFt0hzUIE0+Ozj8b8RVam5FzeR9qlJ5GyLAGKlgve9z0O8fTNUT
mSiLOoyOGxcOYG/rxwV3FddYZoyG0zcwhLcc/Du1D8l6vtUbDzSYruhsxpbr2lN2l03s3lPXVMfb
woIUoxFdrdEycFqNNaRsz42+OM7sK1PDdVuJb48qkxxagnGV+aKtMG7yNFcM+T0eSvTHbNQD+hzf
IsLib4Qtmwt+Oheg8OI9atgE1+WA6mW6/W+WNM4aythRKfk9uVFLxW7xSPPG3o/rbKuJ7A1wywPM
IxJJcOQC9FlyhAULTPpDRbi01BKuIhqOAqPA6huRQtmkdnJQqXEhs2JRsoUh1a8kQf1MsVO1Ivsw
5xg6qxTAe6phkes5GxDZgUz2HqVm17LnjOctKomJ+ZmtJtanhc2vGHP6o0gus1OWV6uSyXMlWH0F
nt5Jm/KCyRNIbc1D4czOppMDkIx+udziBOeR6FUXsD659xyD+Iy/o9SjWXmq/kpGcc786IDRj8hh
Zqg9oIzlUMfufWqhr/i9OiWiYQ3g+pTDVLfbyojHmkWAXp6aoUp+OSl6X+6yaLeVUrRKHHbkeFkX
UseOcvgXBC1Qg5dxN6BG2Kqo4ZmpfAz4wolTQt0iTUdWxFo5oZOKQLA9mvfQI/7oPX+nIzdFFWBG
Q4b+O1bOhkNad99oercCjLodhKloFiy/Iy/DbrB4MoB3cZ+M8fA+2UrbwxZ5zJl1WRmQY6VLINVC
Hffj46JDdTDaqQqdpdiYym1pLHDDnhpfria57h0illVPT+OIKRgPGQx8GbFGoQavLrwBjsf8CMYp
3iRueY3V4D2blUFrEuxqTe+3JWTDAO/BHQ49DG7Np+UPDDCaetaGbN/hXKTL770zowtK47waZHvE
eyhCDOyfJSv5ABUC27aMzmWhrZ20keuKct1jA7NAizj19J3xrSRHcDnWHuKyoW+TnOOyGWFWb3Db
MZZaWL6V4A8T3YK2kGXULs10t7zXM/4//NS/Oh7+MKnmUPUlHZbtV1OCnxOkuFjasE9uADCk5MNJ
o/frxOnXi+Z3J5N+IeDC9Z3FgXgMuNlDXWUz8EJZVeqsuxlEBiWRwxSy/SYnQp3CwHGlpV28p/qB
UyrVAgidnB3fY5uKiSCxkvlL9HJpApotue3JKPNWXt6mu5Id42PqRPEzVblYU0ZHRIFL5I93rYxL
n31CQlqX7kb9D3tgSvsyp08lBlzO9asipZgxiJayqwIepbz1uKhtArCNU+3puxY4PjR76d99iadi
q6e2JFuyuN05G+bI2lCZVT/kFHRHFBv55q7UVXIQPIEtpF4HIkKLcWev43bYaRS65KtluTXKVZSH
AXPyE/ML3b1geaEXCvO7aba/vI2FyyOCfYJKZv+nnT0cPkQSUcxz6cb0csXWSAn12LlXFl0WTavV
bA/7RvjGWaHw8DZidb5kejnEYZG44smb04KuZ83IzqimtKm0rul9GmNl8CBAgaIrR9kK85Ph5EnA
q8yiddMK6cHE0+kAWjyqewNhLzWWfUsYsA78Rn9l7H0mkRF7UDkoaA/0UeI3FaA/8PrEYB2CwRog
1DSDlvw2kYEs3CvgiWGjiD9v41rqsK5Zfu0NFs/XmM3NmsCdeO186qo3Wa+pN6q72xZIA3DslSta
xKrRz91l1aADn9LCJJi8iBtpdkyqliudRxcECaMvXx13Tl/TuORCNUTlXghf8xjzqCIjdYKZnVVy
FLVX1aiM92oulyCNtF6umtmtHpJZ+tY6ZkvNsyHO6Sl13a64upn0nGCojGZnCChWe1pR5Z9IuMjm
YzU8+o4+Xj1yLntcPTNY07qS7Dgwu7x1rLlSVqVy2ebKqDsO24s7rZoRoYwduY9wny698TXgW3uz
Ip/7UWHHxGA6wv1LaM6t86IajUxvy4U5BIVZjE+WK+ufnNQRtyWy8DQ0TnI+9TVDwcpaMD8EdW/B
Ac1Tc0QTZ2tWMybP1lXHG3wxnbK5dcFY+O3TwaZINPf8Fomq16igT6aZvi4bE8uP01f0VlJnmtD5
5gzGk0VhGg4zm3WN4qc8FSOng6AcI23YWnaX87xEwV91icKZkZre8hWVdv04kzoqKQaKi9eoFvJ7
KPTlPjctXL58zRr7VtwuLyUpLyZfJ6FUT3a+DxQHW/lf9TmYgEB6cGjpliU2Qx/88BXntTfzwkX6
rSm45jxyI/pVeUHqtuTs0t8qnczH3mwYgqzOVUSwGnt5B0uDX3H0XLbSiiVOtVWiKV4mFRluQHqj
+tH6HlM9bCb5NBQTA6q+VDVLa261pASKSv+RUUOyLZr10WWFGTtEYAkzL4S+Z46kyzLO3WohUH0C
k0okq7EhIBWDxzLOWLQG9w2F5PjA4PzmLHG0ifYhAnG8yd3MVGVHrQbPecQcteqgXAAREjwvEiqZ
3JUpCvvJJNDuBRpH/JdiJn0RGCQaGNW6JsFqrZtlt0scvZIYLNpmP/TDHG/mLjZGhjwHi4w9x8Ym
ZyE0bRYH7v+WOJ0/35Er7jAfA6B51WqfVkOXld+jy7n1Fk4a23ptLyM0FSk96hvrv3hJftsyGmlt
vvzxTAVfgZKPikP+MGhPXgKyIdCVS+BVRK2bsw1rxxeHVuqa/QcvkxN2JR+NJaWiKB0RUncUfLjl
Vqfe6bHt8Myslgnu9LrNkwHTONWbzES0YdFjNdLDRxtSgGmnGzYLVcrxamwc7y1KUSmxL/GI2sRF
JPqNMqL88z8rbP/SFmH45s3GiNsbZfKm/f6jGkqA3CFdWya3CAXGRZuMx6zEwjKcJ8RWI2LgUurp
kz7sPB33EgN0fW4mmkoNp9EuAtrFHRGoxNj851/sX1Rafi9SvsL2kf1In9ykzb/To1PfVjlgySQU
5vwx0LrKAZ20XN3H5JGXRf/vLC9B3H/PbPs3P86yxa2b4pY+Nf653yCPZev0k5OGvl3mlPDORjig
PuwcYgWe7Zvb//zq/ilmqvOuo0AbSJDCco1/IVpaAlU/1e2UwpMkUp+SAlvvtYyrem0liTZf3VHD
tywHgPyL3Tn/i9L5b2RVlBmOx8gslmvZ//TeVtQ9IjOyVpi5iQcezxHCXI6+1XD1/C+7kn95X0mT
60I4Om4ugNn/bG8enCxf+tuPIjeyEPvHumpmNNwbnTPuaPaK1//5jf03L+32oojuUtjjOO7t///d
ZeP2bJXtBnFfuC2PdFobj3zvuRNr2vS/fIb/8qNo6kFcBCDm0yJDR9A//ijTHN02ScC3ihjnjKtz
qqls5gOTlOr/R0HCmryhIG8lHv/30MP/6VEZ/jFKfvsL/72wNNy/gfUh+eMbrncj0P7PvtL/G0s5
X/edm2LMhKZzff9Pktz/G90ztsFOEl3Fdv4+Se78DZwngQE+UFfoSI3/L/tKVE9+sX/YM0Gm9w3H
MWy43zr/uf3/v7sUszjtEqyp2Ur3h+jADEIGcF5Po/sexYm7MV15ANC71c0t2/IdLJZubU1XZHwo
WKKgIMKokgs8E0JelpbkL2NWYzeWqznG5pFcZsHglyT2NjJxB5VmvDLwwYGVbGiNENMmTS+kP63Q
sLDtGcMa03/g1Agrxl/1dMO+94mIIcMruz6Z/lfb9oeZiaECNRZYU5uH6LZhHedh6h6QGkXv7ydn
IJwsBPY/sUIAf1IC47f1phk89Bn7Cs3dyxul5nYyshw6t4EkvjFx0bTOIXR2tbXW3o00VTKSh2We
HehEojyRiZno4FYazUZq2apFNLBU9D6QL4WzliCX9+vUjsI2vtYVcJ/xYNDVRJsmKKZ3B9s2bJre
/OgrYBgYjqa3QetFiBhh7ly/DAd1s3RAr2p7/UUCJ6nU+NLn1veSMJPlfv6CLCBmDwtU7m/gF50K
vJlmViHqmdPRz7Ud2j3zBfV0Vh4fRhSFlZ8lO2t8YoV24PAO+Q7RQ3kX1793ZcvrtL1VX1JhW0/3
KK3mqoIwtc0rumAzN3mUmUNRkL7TTBf6ZXnSp2syZP5jQaP1K2E2eTG0tL/TsUh3nQi0trvGvFCl
6+9GdxMi5YewmkNHdW3d0k+tVrDWwD7GJBjLhFIpigop4Gxr3OZoJzTHeOQQ1HLsimkIm4n4/DIe
bCI0YT6b+yECQ4N/7bXt1UqOJeNEpmMM9+oHenVfRyuTX4vsxz9e8xbharKn+bPNszCOvAeqPx+Q
cFYFJyC4RRpPE62IQt+c4rBkA7Ei9U4uxC0pvCVxqVrr4lq+ep366mUuchUgYJY7UHnZRma0GXc6
3eN9bWwnFn+gGkIXA6Ndvdiutx4NVMLiUTjNEesXbZ7AGTvk8STzz5GBn7aksLhnrs7sR3y9r3XN
WwqmJqenvmDUzPEc+QSV63JPGIE2xzs074i6DbPUQRJYuwnxN4Zb2IryxePitt2fjAbpuj7mbnmv
SozyZkP4HRZZT4J1OArQBBAzLyLxn9Pie4mPCEgvojnyR+8c+rKJ3FqhM1yX8stXjw7N4GbCMr3e
9j5VvgZB1PxIW0ow9TW/vzEfR637uonBdFhimk0eITPiE6Y1RtIU3pJXWWJQJ/gJK5m+QHR5aJfs
bY69s77gY0VEA0hj3tCqCSWYnnsoPHrGfVA10m8u0okfwbCZU7F3o0GE9L7uSlXjxp/Ql0QGBloM
tLlTWbvTlPY7pW56xLb+YOTtHYCu3zFlWGx74sBz9l7Hi7tlEbyWg3nmjNgxu6eUYmf2TExaxu9L
03iPY1FX2yKqUGW4b6wr07gkHKwP2PbVfbn4cFwl8wIZKb5a7cRWVPOwWfrtg1D2c2vWT7nHHsZv
txm9bb8U0tuvhTuStexj6mlFdLFNqJGIynxgTaqe8phuS6SMWFe7IdHu+lwPW28JWlddl8EjC1M6
hKvFl1G0uyLqju2sPUedh/kq+7DKW2yy6tasMeNNRT5/pdFxyzTtjSE+vWTF+BTLz2jqg7gmFlIP
hBHM35E20jFzpvfeOtZ0VRdNP7x5JolsomPJzxjdttY2eKIAadWfdxO8aj3yFMSoFpW4XPQrOw/3
xE4AoZHu2HWqOtIkue5vVcVlKj1UjFzZWqjkfZ6pOcxiSwcC0iFemPK9FN4lwSSzzXzQUgDo9O9B
eqCjAAqs1CLnNezxtZRvwpXvmVvYQRS9t+UBTd57kulPo/BXRgUkEpkhWz6KbDfw5WimoHJCDc1U
P1jQint/25nfNTNdzFej4Q4pj3NR78t4uDpgsGGVRDvIbUC59E1+009qLlmTEB437rhamymSqWcF
hKJCRk8wQ9ZdMaZ0nd+iZAbOuPmdSZ0DnPZBbCZ0JdZlHJz5FgHHBYzJTnj2xifakNbZ2J6Et5ya
MnvC1f8McyYG+13UxRGm7RkC1xV2xxgk/XTyeHkDDqGhfU7FSdlh77AqRu/SFxSiR8+KP0g/h/FY
4Uv2QrRhy3qW3F8lp9dEj68W049gDap1OeIPKDzfvwepH3j1XkFziN9pub+C5QsTeWDHj8uebVJJ
MM9w1z7W/wSCAWLIWQ7d1q21O3sqPlJ32jvypSzad6+ZaU0DtozBgcV1jJpU6W7L8ZzBv3HIrhFJ
PjtNnOCkr4JkaNmzdMzCahxO2pgDT1MNmnDT0XEcs1fGS1u65yoet27ir6CPnzEQQgLkU0aYs+Z2
E0sBka71AkwG8Yok+bYf0uOUyX2PjA8a5nbFoiDVw7AHGo/HocBj0Fj5R63VF6KcmNOb48REHIxl
FKJ8rEquYKoENwS7h+e+MlhkeT9iyh2C4tYPnua3zvAbXl53sPjmkxYUC1vn1tnMwtCOkQZJpbK5
VPwKsosLX6v4gDfNDW+6bTdYK1pj8W7E87QnKM13UXgTjEyUlZIXow8XOVFP5+PW7bR0gyNmTbP3
u22WF82IHg25GBtJgCtB7wyGm8wKWCzdWtyqkm7ZYEHZ5LWPPmMeGxCweEd7M4P41sB16F8Rj/a0
sfPmN/TrsFGeAl1wMlnqde4Zx7quEPf3OEyAB6PYbiFeHlG0AqfKD5U77Apk08gajynswhtHzkzZ
Tg6CNEu0yQDAMPyHzpTe1zAwel37M5jtbSke+kCsjFI+N2aJCNXfC2d60ujim8yo/DCtPCh65zmX
3Yeu/5alue3rX2M2D6M6kpaL7X6VmNUe8N1q0kYoIcU278jE8LXRW7rTQeDeDd41Egd9eDX4RkeV
tUrhYzcHe36rqHWV+gzXZ3dL1FXYS2cyl5r/ijl+5Y0sz7y13U4bDPcpf3FAvuDj5LOzwkmnVJjY
BQaT3WgkPC7Ka3Y74HUs/d8IZDBo26vapNyDHBkt3PNOjCz8OGwfAe8ihzLCaf1zRjRhneKbqqPs
V/f4KvX5ERn5lNa4ft12OGfJnpKU41TMrNxL/TxNMkx767tFEfUn3Vp7Wb0zOg0RMeau2+wauhxW
oklDaVcGX+FHJ8eG4IFcbuRuXICItIMGa08cROrsWScHZPimDUGTFzJca7jFT4a6LfMDGoMf+/TX
1QFLgNOExH0AFHOAcP2AtSkl8eMlRGpz7vOwlvHDo5WuI1IVgQm2ubLHTZP6r9bQ7lOOTmeN1pNy
hYq3Ujk3TlgMOtd+lBMwLScn+IvqitA28VlkOFJYZ+LQVgfTvuvLiV1sYf460fLC/pydAFs6/F7u
k0/+d+eQAqB1TjzUEjlrKB9Rsb6gb3YhcNJs5Uz1Mc20p6Lyr9MNnGRo96I17rsZ23P9Y9cyjGxG
hzKx6kMBXETwtFV29twDrrTAYRAmFLXam7kfJgsxQ7f27lgMHIy2fe2sZZf685udjK+5K+6K1Djy
nCBmx7mm1o+S5WgKRBAK+E5oYkJg7KHXSLFqLEiOVHIEmoOTuhLWJkkywY1YNJSZJUfp3Kgv7Aox
OgSyxepW95dMLTvcfagM6QWNMIChS9KTm0q2VKehEh7bbZbdoBtevHLirNvryRqozjaziFDpsc2S
qftUKVPA2OvfHF3bDwdKUJhPho5HhAXJkA4VeUNWdENvWMRHY+GEkLHhdGsuXjVNk0dKj9JdLIjo
NQYgGRyl+yKLw7SLngtniR+KSatWg2qbl3ZpuePCChnde22e8vtpyabAMeg2s4aqRJUCDrno0K+x
VLNQcUg/h5STb9y+4OiPB2KdVBq2kjp60ATD3mAKtlYIowBq9ktrNjsMWZdJ086ex86MK4crsqkn
b9NqcPVs3SHqVi27Gkk0rIceHleivSXEalZZ5UZXErsPGdhH1iic2NmF3M8ZiFY2t2pf5NiVmrzm
dmC566auD7kfPRHs1bEMgcZN6wYAefXQ/uXFqn5wB62LthMhdGtzLdNcW2V4GAwnyx7AH6ofw15Q
UAuPhIZurMaUo5s0AWmPbqZtvVpTpw489srB5hGoFIZK2vsnp+NB1sZa4E3wXPGuXYRWAGN2sGYU
TFp2VYGWF5+DUOaG9nW5Sy2hhaMkiEvwi/QsPJM9559tc4vWNk12wytWEF8Wjw8Jmw66t7PcdzLf
p277qHT/nq3qKqEVHo7bj7vIYLTQzZ02Dt1F/DFpea8W597twcrfviyid6F8cHrsDI3pj13lahmr
5J5zvAa4G3571/GxRQstM41dqs3cAhcycI4wE6lr04r3sTWezEZgeHJPtZTrzqzuqSfAX5D+Ssv7
aPV+x86JnUEW5lX+px2gnajoEyFyJ8pvz3+NRwMmvnpuC+tiT2VyiObkW3OdT7tVV4DdH67WP6Um
r16zxH2ZtBhpFuezifkq6Ol69knfFVO3Z9sQwiABIvRTMsQfE6dOCYySYhgGsE22ImQ598jrOaBW
xUEi65e3VrfjTa1BiZGEeTKvOd9cXIFaHkUzJTuzuDYGmyPMaTX4x+6+dqWzBixehE6vwNBp9lmo
olyVXr3xGRSw2ZGu9QKL7L6YGgJN/VcyVRioqoVYeoqRTJJLKzJUi6lj8x+/FVXyXFfFObLVuRE5
RGcOU83yM6R9YPLgXWHGjMCA0dhFNwGhSg5t87ievb8Qwlum8qeiGTYdzbPoGfPnqA3QCZR2cr34
N+WYY8TZERb7Q6UPpHQcbLN0ftzsLnwfK9Y27kZ3EowTuOhMSQt16723GckdxMYuIKBKLQdWApeF
UWZc06x7SJNoB9MlMG8PEuHIdeFlxdq1bsMqG1KxHArL37bK5so3DpVhHvWxD/Six1FZkpYq3W00
uZvBM8LcGMM0zQEHQyDkKEkXGzBAZ96xo7h5TE1UFPG2ZDFrLwt5w1CM2U3QkvxMehw2rvtppfWu
JB/YpzwJu2bfm0gaU6QVgU/1WjD7xYkcO5VWkfHQtsnZJlDfmdorFTHEELUGnLadefSKcmzdxarp
T249JxxFCQ0VgJFJ7HTdGyei/uRL8W3xrOu0Bf4WRz8vwSyhD7F9JoI6xUzi9C4kmPzO419xf3xl
Dtjfxpse3TEu4nC0CUZmasCEqLfPpmxuMUACdl0jDlj/EKXYPQTdkFSrPlNf0rHX/vSTTfDTyu6S
pNN5oL4ScjopmXqU59hsNJaKVju/gO0g4drGJUKT5MlrrXvA5LcCB2wTLFrrXcY+70lG1ZFfm32p
rp6rmU+QbTRlD1ivgsmc7oca4nOlVnVHXoo/fF/wyWt+efMV3CV6uskxVxIWwnKNr9wJre72ni9F
6I1yFacghIvkFTv72ruFzXoMiCcbMec88NVYGYzIZja/N4W3b5vZ2lQWnQg2xKODo+qnts/TUz9P
89pNq83oGQKv03RYTB7KOQ5b2ENZfpFtg7F2xudljEkeak1ORhIpiA6C6ftWZkYosHvIIAu6N5Wi
ci0mkR3rffojho1B9epGj2Ja+dKJy74bYufMTT5/8wTCXsYswP36o5870FSYm1h2wA62gQfRUDSf
e1tNL3OZzp9aoce/eYXcCUa51HapjL9NSiC2cWPCrs1t+IEAUwZupoeiaYNccwjrvdoGczSITohj
eeD19nPvJiu9m3Y524PtYO7VZP2aKdoHMDvC4+njVFcbkO0bOngZyHy53CV9A/NR35da+zTyJQ4G
mTwpHXMPO+TfLgEyxxkFyBLF1KckO2qGHpLqW1m22pLav3iArroBt0ax7grzya+GOSyleef2448Y
JU9RWe+HNj+mblnsxBI9QZ28kxDJ9QlpaqaJZjd0XPrF7X2BSf3Ulvpd6frTBr+ERZrATN+K6ENl
00l0T375JJ1qF48ENJvFuEeYcuwYnbPYNhnGHxc/zXVRs1opmgjWA80xjaSTQU13afTVmM/pAp+a
AvNd2prvc7Nu7XeBLoemNy3lyhuyczpp7AfheXWJFmoVBiepBs4iyzuix8F19Z1hIIG4pnFwax5/
BVzCyZDPoKsY4FL7Q9NLXMW5k7Mzh6rJs8LLvSecgLfN7nWeIIuwElw7LWFXoysx0Gfgr+2Lit3Q
5mbW8YztEROAwR+L2jh4DmoPbe+B0rNdrM9Y6HCNljfUorD2cL93sy9WYryFHWfvDSN1y34adgX1
1ozS+EjZQgdV96G0e4UqjQXIg5aHuSWc6VbgAB44Kgstd+F+tEQ+CLZ4Gt+T+LHUrnUnKHpRaCTx
7+0L5gzNiq31Vmv1967gXqzGHLl+Po/x8+R6B+XaeyfR2UXjWR62g/+Wc/1Mkf7Yl/WVygEbd2u0
Zp2/9ztuyWP3TKCdROolo62jvvloee+zqbsbBmsr9dsN2t9W0/dkFFflE1aO3h2ECaLD4+z9ARoT
agigeV9ikE9WzqxvHbc/5BDrE4rr+3UuiBX/EeVn4b3PFOpEyU/nlUcg6mujFysn/1DpC6qGXqbb
BhVah6mKrnBWhb1RirHBMM6Wr21oCkJWq9SxjH+bmieLUd5h3gOwAwK9x1Y8wyVJpBXqVrFKpL8y
dC+ImoyEa/IGEH/DoMs7Z8UHkVwTYe5pWtlrwwNdD3RnOP2uLa1diuVJ2s6DXT175meBz1zADBhq
8VQWDPWtBZVHwGSz2vwedgwdDYzpWWWusSqFkwlxdkGlllr/6CzjV2nFP/gYMXgq7IUe7lZpPdil
fsL1Hcoq3RfewnKiTEDI6OLt5lBz8I4O54pNSDS+GgTgm/h3Yp8g4eCLt2q8HztKTsvXep54c9XK
cpbyYdF6/TBa1R44Ei4FaA3K2TpTtyaifbDS4aST1ZhqsOHme7p0+7QZL4W4FiMomcF9GpQFs6cK
HKLoRgQj4sNKPdK8wy056r5gjBlx/hanSgFBkcWx7u7x4NQXI03QnLSdzDCF1BOTok9n0nOaRUdh
OisAA1sT8l1mx+slH1e5wA5oeauuepBYhxYt4kH4NFoXzIIBy/ryzknXcXftxWFG8O32Wp8wf3er
fMTFqB/Y8xjtiVnKMo5lc0exepAhUCZYB/cqXaDoHypOyHCJcg6L6bqqXovlvnDKja1fNR7j2amp
D1OMm5QzRDJdrCG7g09X6HBrSelzDfqAP9I8Dj0JXIFL5jYaWrR2pMtPZE4hdlZi1WUgpzePkqYY
8/hQqDs05nq8Sc/L2bAZI0dzo1fxA5X068Iwt5m5S6z03Mo7O2eLVedwPC2OSqhrBCNCnAOUktj3
kgNT9MYjIIhcqkrk0cbzX9w5+qvSdnWHXLQxU4NkyZ+pejUVi691KngGNu6TLPmjRn2HqeOSiWJX
DM6GUFhCyv61NeA0geTD8pcG0hJrj54poFfUJKxI3rLgObdUGlbxVvrjh5k9LgqahxYgsZAgbk5V
tfVSQifOvjO5saTcpsTGAlAPsfDLWKiOd2kEa8sHarSB7/qsQDw7MHz3qAlNhjFNuRBOyruhID6R
+O7bDGJqXS/9LmcE4wi1zutlL4jYsy0ARQmImg8RMm0zRaT6S52Getg6lyHBiofM5DKvcxBK9lFU
GIHUvZJYgWJAK06NgWhb9Ce1dLdGqeYets3n6NRXkEKomf0bCTr5lg1wIajx41ho5M3d7Lcf+fS+
3CBEulLfdDWdWhydZp+j9vQAYyjRoH9b9zaldp+TJ7qJ5P48b1tX4y4MLnm+j3Re8nzVKskkDJtM
1ukLvmQkDmIsJN4ntZ2ANgb0KUEBFvolZ76Qi7LXZQbVpmet1pxmyYG/Wpf+62y8yuxs4tbkiB4s
Gkwsrs/ZLDaROJXm8GCo79HU9mnd7oX36XfpU4YKK9KHCHuvBwjUXWbOMnLToiTn9T4piOWvk+hd
jMfKfkblPrclxnGnWyiFgQcACYHlmeyel4LghtaZH//F3nksSY5lR/RfuEcbtFhwEwBCR0akFhtY
SmjxoIGv50FPz7DEsMqGxg2NnMVYW6nIgHzPr/txB4dZ5jzTYncE8uA5ZDZYQlILgvNxZMKVZPMJ
2vNHEb4Rhmq9Dp2S4L5YRYA618IqrtALNLSoanRTvT/2Mj9kA+C5GACy4L85kwFKn028oMAY1Av3
VgviuLVhxm5sFAlHemafze1kMQVquud0Ltwonddapl0TpKlWshkTbMGglqknpw/nPSZXv03DLfnZ
GmGOVYotUWuVcCULBXUaORQQl7XtLfBRhZ4y4a2lt1JyroqZOa4k61ckneyDHbc9xWj6qylzh0Mu
u1FQh0an/upasZsSKBEQe1rGXij+DvKkW7fMRMbxGkOe/NpS0rJt5s7em2xRLPImwnidGLWvHF0Z
kYqQWMLeXAqrphOlfsJXrJAQUBCOaIKRuJYMOCYdu4/OiO4dNdQI66NyREElcz814TbJFe06V9bY
aiOW1+chAg4yScNAy6H26kRzjIxKMF9j/HEWPI+wdk4DSBudMXoox8EjG0OHS8jBa66E7cYeHIAd
olMMMEhhuraQ3j09r7eVNT6GI2eDhvHR1+vHYbC3UmS8OpqxTuk+XmGXeQjlmS2YugCEVqk6n81e
7JgQr0ObK7DBna7KR4jNV1aENzOhMaVUx3GfwCOuOic6jmlNu8ssyRuHK+limdNBKUOIclkRhrsi
NbK1XFlgx/skyx7VrtITcFtWvWkanZQc5ZdWxzZJU/HZm+FdnHbV4tqNEC/TiM/1kinZ4Ln0iUm0
e0kzTJ8pjnbodL5Tw9QBjbZNg6XMKjbW5CDLTSMXN4amFjelwoDUmQLrXIWq2GgF/NXUjNV7C8xL
OuSaz1azdGdrIMpQsbfpK5mAWYlUQf13eytQXXwUfeUyZHIUuuNktlttzphVdyOQD+AJ8XQtesGM
XKefAJAqe2Pio/Yq15TbFL45+BklvSowIyM2hKX2PIDv+uoXkTdUaUKqBpSmLBX11xzLWOfDufvk
HoSNHGjdeSZlSFy9Rl3JE4bBlSROOX8PJ8PUs62aJf4JpjEAjBlQjD6jzI+ecmBg9Zl6qU3roXeQ
yPQq2ELYTtcRftdnRu4MpsuqO3cqMCxdVnh6FJCe5UrO1uD9nKcwhVq+ylo8v7b6GRVCb7eFORhH
0Qzaax0y9A7xO3xWxP/w1gtW9jKkvWiQthQ9Y9p1ZoHSZlIZB5cSMDts2aMpIToBuONctDwbR2Nf
iPoT+EN1NpyInSPjSN63Izg9Xk1oPTB8WNcN8i6SWJfJzdBdKdlkPBGQEqWrNI3zJeOApdJExp4L
lWmN7DEYPlDEyYvY0WyqSEL3heLWkL9lnsU+OJuyz1q30tuuDaqbvhgbBihzSUXf/NIGBTUH+Zx9
OklJaLRBLGIU21cab+O4SK6bLiTqNLN0oyyUALDmsLvrbXruqHpyHTGoz0rRqWchB+pzy75mV6VG
flKHWWzU2lCvcvYPrHAqVlSEEQjTaImi4JcBl4sAHjD/pN/B5L5WSpoTHeRBukg3Fe1Avm4XNeet
ZqASAAfakIFL7Ulikjjq9kdl9LnPRFuuPRN3y1kuC+ctqyUFFqhkUTtRG8QMDXktsz7Yo1CziOJd
em56aXy0+nGC0Kmal0aZmrUJeBKxsjLMQ11rzpWdapbXVy1OGI0theZIaDqjGATbCbN/ywagbptY
olY5WTrLa60u5H3d2PpxUkPlRmlDsHCVZpV+4DDOZQMGNTSWSuKyacugT2ubE5YQHd5mOYWXDgHY
73Slv6QmRTO4SyWm0gowHgf37slQmAYTf4uRp2K2clCrNqlGnoK0ofyIZXGucRPG41bPM/sFKy3V
S3Kaz8LjLSbdqCm2H8uSPjBT0zqWTMFHXpM1yAuGTuABFJ+yxrJAogicKydENakzp/PaxLI5LbGx
UxqDWjuR89YsoNoFFfy3wjKxelelpTzqWaBdEHgcYMhmlSlXtHkt8K8F0GWi9rspJhJfkuwEU7Oi
lnQv4tPoE6P38GN6tlpKeOIT+5oY5LQZgyE5yDVw1XLAMhRaprW1y7q9CbIxvq7YXwjVyq8SFpKY
PobgK67qaVgFIrRPVRnTrFFNmygtwDgR0uoA/8CYmVGJK1XFGl+FT0Nq6aCJjMfF0n/W22K8qLSO
8LgG+sfXUjnWQbBFRGoPIg2Up+VRuDYc9lDkzaf7QcYgz9NNuglT1aDEdeF/jjFXEYz8HQ786c6E
7IpslCu+rWGiidEnruVahbY7iEpi9D7FENxkaPEeFnBgh5BJKc3M2vweGPY6sOFw50uzZrB0bNoD
bZuVCCVvxLf8CZeVKY1ht+uyYurLPcRQRehcHgrL/I9kiMjXmsNb2TExb+xq48w9k+QWc/ghGymb
tUqqkldJw/K+TYGtRjUIM3NUuYQHjbQgzpnGsXeWVaL425ZwS1nsBfvs66rQacCTEuIyYpxO2tRM
vtRm3GNkvcFuOebNGBTmSbXpKp16Y9zmS3+p/WeVaYX/t8OmQMMpwD5UpiCWA9Y7fXoZly7UaFFj
WzW6mXJ6UifObbdicaL5jJOshX/2EC/NqoZJxyq83eCxlIAoG6TnFdQFN186WWmXK4kg5munp69V
+bO5lVXjvUOZq6PS6lr9WfBaTln3YA8apZ0leE1QtmaLnDRbbbWtl45YY0zVU4JVnhKwUl6z/GGO
tLTK2jqDypkB6dkyFGxZOSoQk+TDmA7aVQN53MU2/4LQgz5TDuNbEGjkNyiybUgpEm01abcdq3qG
lPBn6S13o+pXY47gSdKHaXFOPW6/NOVaQ1Z4LBjoWAXsi0DUVOup63cEe02SZhipEV9e1DCFhC/3
JqYhhz2IF5ZO+qoUnDoKNdu9ltMWv0rjxX8hxqHC5oXnpBV58FmEin2ckP0E3hpvBhQbioQSAYdE
tCwP9HLJfbp1yLq+5amDOZOh5BkTB6D0qrY28HVNpjwKQXFZjfjeZboN2q5GgQlHcyfTdiCQdck3
zFMbnLna2JfHjcjwOgXxTYuxkSUmoAc/qdR4i/kb1xnItccsq5utwFk3rey457SEMHcomWjUCPaV
lY9nNe1aJCNcbFd04aGtD8W4S9QgWVKIRPl0YqKPFXsEPF8iJmsHWetryEUMc3M23dIkTQPFf2xQ
LZxxj/+ViU7EvxezPp7pWbPtSlxSCi3emtHi0JVmJ5+nTBIfE6nJL5Kh5d6Z5SkliSkxKdAIu3IW
wxccGMZZ4km+VhGg9mrfxyXmGCMikVoU/gxd+TB0yORD1Crbeeyb5zacQy90DFbTWlbdOJ2IT2hY
wAMHsptRND4DY4u4E0sJwbDF5HHXBeP8laVJfnKCACZeNjv5SlVBDzYG/WKdjPNvLsfanyYkC0c1
cMdm0TR79SzwseaDXZ/H0NmOSZq7Fa+knWmTaVQt3vDpMBYnQaGmB0NjOo8ldp46tm4C5pPr0dKS
Z0J4wnQNtq2HTqIORBpNv5ai+UUEY3XXtA72rIS68swa2wcC2zioRpCTCHStdTBtpkrJcK2Z4RMK
PGYEeaqvMpHQ/w2E7TzSvpN71JU494QQKhLu2bDpc4XcS9k115q0vBjGntqPysp5kpIewstmEyZr
5sm+mun+8bhnpGME9+atDjmYkaaGvD9DwZi9QMazGQ2tqM0ZrucEcKHWm/KMwcdMCne0eESkgLcf
eZi8dUwVd4yFnZWOtEAlngTaLCbKHEwJ90gQJtwLA/mZV9OZnGs7PGUBo4/o4BiXII/yvRmG9UdO
dCYQwZEQ8wY9mz73liVATXWppSxv81k6CKIdUH8KBi4Ho8d1SIpXVnQstflBL+IWUpxjsJ0M5pGb
3tbCmjkQ6GYWKMY7Mwn9mTdHsMGrmMUMSyzj3RFS8NDlRbSliRhUt8mIflxltSyxsE9Mz6qIv3gE
n0hC6UBhVTva5Eq9pdvvQUb+Ix0/K+HF1vaWXm/rAHm9qgeGx+XStw5Co43D2qtk/ZDOpA07ACQg
7Y6B3REz4ne0iE9TUfKN6fNP0/v/48zupurz3//tvSRWX083nyFDwG8LDnD0/yIbUHyUdU3c6bNo
/woT8Of/igb8gZOfBmUHaJllEBAAi/YXy+wPXQVq4Tg60RtoV+p/ssx09Q8TvrgC/ozhq/knAK2h
zDP693/jt4jLkJNacFGQzIgN/Astcw7VCt8mA1QqGiyIahrFCOYS/vkhGaA6hdQiTycYMEv5Le4T
68Kck0YlmPzuLDPIA2VW7oLWsu97K2u36ETSfSCqIz6ZcOMQmnbaiSrYcpcwmTtbOvYpnfXYw1jr
dE4hovnhLGy6t3E5JWP/nsv1yxxmPRLKdB1UWb+xqBrwR/b2MN/LdIcfpXPlhnuDOHX9AjAaUrr9
XA04MAs24kxA7plba+uinaJNQKJbsXPJFWNxX5lKdwXx4TPAtyjKOUfvR+LPhvxR4JD2GzFZe1Ut
W6TmdvKVHD8kS2fYKeA13nVJvuFHQX1k/Qr1sPbBOyHp6LSrMbNUz+Fsx2ugsrTBNsyUUoe43DSQ
uaar2aR1tj1AB5XWU8izZLbNed0OdYgLRfso9Tlgx0fSnu3ZprOjHjdadaOF1QdtAY96T3cd/hHj
S2JuTro7ugvSWmcyOGydEo1WSh3ytMzQ9piGi/9GpOf/IqJwKcD4r2/qTfxWv2bta/3tbb38lb/d
15LxhwZFzXYsXV4obuS8/35jL79lmppC6sf8e37n76kfzfyDFA5xLc3WNFm2bB4Hf93Zy2/RHGkC
6TFskwalf5FS+GdQ8D8ZYgbwI3zqPClofzSgrsnLvf9N6gcTc5TQtPSFehPt5l11l98oT/CHcKTi
VK080/9I91TUu/NRAbe6KjfDJt1aB+cwfRrH/qPdVZfmqrjLdtI5+0g+ILNtszuqda334aHFmfLa
+PAAd5MrfDw9brULt7rvHOZd/wFZAVwVvoB95olrsTdfo4v+FW/Lk3FUER29LtuibKoP9V17bPbS
uvGdc+tl68Kjh2KXPqjX1ZEp9nWywyJ1w8DUzy6TL64X62Xn2Xe5H4MQdZ11cS6vh/sBWTVaNdfz
0d6MR/yxO3EjnbV3dU8iYz1s2qO5ocNgLTaB126ZG+6tNfPHr+RS7vkpr7SDtQ0e8hvyQM67/UVv
V0gHSO+G287E08MOBYqwZ+/FHuwLpNL67KyNrXwfjmexr5zLW3eK9zn/bHgVXaa9c54eOIRHvsMX
s551sCMUv8eK6huH4kwMeFWts9vgTt2VG35At3Hvctfyc786ynvtGHlICOvoyr4L9sU69Wlx82h/
3gyfRbCu0eafgNjslbWzhi2/7U7B9SKx4Vl+sbbpRkeX98briG0Kxvo1AgjwDkLxPKJkv+DPR4Ce
V+Fbphw0HnQHY9e5DODW4wGreDUe6bRntv7c3k6Fh21zwEL1NB+ZwV9XB4rLmffuxNbwTJcu7V27
wgCyT3bRzlrn23ITHtR9cde8SFf5yb7wCY9w7IOV7Ec7mR0Fhz3dxBuWQDca0vsq+QgdV3pMD/15
2Nhf04m1V//o3DAFfdQO7W0NSwV6HRRIRDd4wAzoV9JWvsJQ7ctetelcZd292vtpT0WO55h+flDO
0i3XJy+fqDjH+dZaK6vyxN/36PdahWvzANdYRstcxZvMq57xEK7EdX+JmUZQwXnFQctx9HnjNmKh
KHvK3RisowKw+pqBRHVklE2capW/UTnviQ3TnsQNT5fcXUEyvknW8ypbs2H+WLd3LHzNBxgfIaND
2uD3L+S9o5XtBy61777qSy71DZCDX/ITkOY1LjNWyjhe+Cc+Ei4jsqpUIyP1nk0GfmlxhMHE+Kwj
8Py0yAtO+yWpZBCcryw4GOg9hjtq21E7tavLO4hbdxz97EDLnUvtNFMpV7vvr6db457AkY3XLD/w
awa7k8ktM7d57zwMVPeZbysu23j6twB/uSbXYnbMydKwbxsxhhmrpl8NDs5bHAxb+X3UG5e5lE+l
0gZNbXoV+/kRvnji7ENfeIqbJPvgvbzrLiOSbeGbPV9jL3aFn1qv2T4+G3fiK1bNLUzl4MriudSu
p31x1DftWpM/jXvhq43XnLtbSgQs9mnr5tyfJgg9q/lkPKCGuLGLL28Ex85lXCpMgZYU3yoDqxXr
noQtnaGzFu1CYIlU7KUnc77TKzTGjXZX77mFV+a9jL+xg5x33SOMtYweQFygDJ3Ki/7BMNH0RwwG
Ljg7pJJxZ2Wn7DW+lXbmxlHXBcaXzfgleeipwn+kDhuHAe/6a8nnpt5FESZEDJKvHF/5qak9VX80
YS64+WdVP0p+islrU01EFzAobnXTV+2TBur0bZBWsUluEMMOrOfDyBrhmdrvFY74GzbXXqh4ZnTQ
FPzwvsy0jY0Jh6/H7fA4UZqZli9sPbHJp0zngncY92ttreGS3ubRhV1Y2+9VP33A+qI86we80MW9
oGDmsXuMZ2OFE8HegtnBmT9sZHCMpvtimRuLbe5DGq1N86HFJiE/EsYot4CvGCbiyiTaIhfe/NQ5
tL9tSHOlu8l55VhPtySj7O1wO9xaD1xTLr0Q41V7I9PYWmGpXtX79jr1bq2dYrh42QvmWOtp+Ijs
Y+hco74Nj82jfM3sFP4Geq20Zju+6SR3q9HYdy9d7Jtm++HglFjlDIhWTFwk/dU64dp3uydx7sjP
NGt6+U5KeIOv6kzpAhak4sXq7rscbURYGxWPU4nZfnzH67RhBYoVdxd78De8+AbnpW+imFunxKMW
M7rj33nCPHIdUWFaUuy5GhVPivaUFVUn1TmZbzQkrGAj+j2r0WjHc4NuArcwHzUA89oGWI/Pxhpz
CsKHfRpy3eP5lgvcv570kDHifqbH0oQolZ/iJ7l4Us5EL5VwZ8F9C4/Nl4ZTUlTvRn3vnI30QLGl
c9TljQdVacVNRafV6N73vj+8541vJrjmXLQAsdIfQ6Y2JyVrQXpj7uRB6S+5C5eHO0j91WjxYKVt
Orzu1m2i0uqTovzE8oU3Fr6Pd9bLs1086LG+NtP8UUJEPRWdl94GOHUZxUIT3EiAMfbdDlKHK97s
GwJQCYeiPeFMaUBMvvF/7SnbT8fgbLi5J96GlbHjoziplWv62dEmJkt6c1vtTN4u+ku0694qBK9D
96Zdhq1+MEAmQsM3V+mlPNp4OZ8G46JsTa/z1PXiEHQ1ZQ0Anf+I6MnawtcImANL5ZptOddqFTOt
h3mxNWySbfji6RXYBxS4lNsWcVp1w49uB6uM7BJZ4SLfByqe+3VpbfbRfkH5A+U5YdmCmE4Hgfdq
b9l0K+WaLrDB3AftRSabALm49T7k2pX1v0X+/6c34v+LutyX1Px/vRzf1Z8/EsOXv/CPxfiyjWYz
bdLsZ9qwPv+xGFfkPyjgYxOuaOxwbc3hb/0dGc5C3VbBIds60zPTXhANfy3GDYXduazxq1DICfbz
W//CNvt79IShm5ap09RA7ofucOo5+BG+XYnTGNw0DZMKMmLqs0mmYO1UZKGTOaczorBy75sjc/nb
Ev9bKrjyPeP5b5/HT87uxF7gAtYPK/+UICKFmXweeCzWIBJcLrdSQ3UNWJRlBmGTjRMwQLI0o/ai
yDSeEoOJYNLq5a4CgrVvh/GGQX66jzOq30iwU/OTNUWy+vUPunApvtmhLMfFkBVOmaGhZxjGcty+
2aE4DunUgo2wy3z+RZRDtI80vHjxJMT+15/08xlYcODLp1kQZjT1h09SukbBs1PVoFUjsRnG0dyo
ic2ckuTSizXSxfTrz/v5DPDVLC4cCA42wIUfznisZnFeq0RT1ZRHyZTMrPLTInbhyE6nbqDBItYk
+zfn/Z98SSAPfBraEMQJ7QeYCtmCvMn0uHYLzZJcKcsrekxoGa5pH9pqpfT16++oLpfR96ePa0vj
g0yQpgum+vvT1zZ1qGVxKiBkFTTvYnHs7yMlpTS4lIvmKVEVOLxcQNKthuLpeExKzVtK3o0PSy4z
ZzWQ7cDdMtUKi8IqIhIcSR1xD77DPAI+1c07Shm192go5BcRG6QpKhUTWYJjQmx//WX+2bHjAtHw
DdimirH1++9SxzCo4UsLd+xl+1jUMCByOmBouU5LvJOq6f/6836+9NnpLxwaLhAAH8oPt6iRlJUl
R2hihhyLA6hua0dphuzXohG/QZcvp+H702RbMlVdyBFUJoCk+f6rOUpGuh06NF7dhGEJtqOtbYfF
bz5lETK//xgesfhbsPBA9OHh+cPVh+ohYYngY2TQlEyViI8oSWC/jb1GWR72BoY+wegVkTETpEGD
6yooeK0amL9pMv3p3sM7yKWlc/Pptobx5vvvy8y6ljqDlhKw45iZAHm6VVEYTF/rymswcHha6Ci7
X5/P5Yb+7iDzoRoQdo3/geAxlnLVbx5lOHp6EddSSdccMV2Nu5+xg0T/SAuIq1HNcNMTnfCIVMb/
jQOP7Y6HqGEhI8v2D99XmWBJSjHfN0LnZXIROOy4ooWCmavHWgrJrTkq/FGzVg9dX46A2IkA2YE6
/ub5888OPNcY+hUHXVkErO+OgdIFBNLLpHLTPG5cKS6PGBaJCTTMycMQ09gs2/Vv7tufj7tum0tP
CM92mZc7Ivq3x90sUN8L0RBTMrJqM/X4fudWxuqTICwElMu7GAtnvCdh8Zsz/k8u+EVW421ucO5x
W/1wwbeBZImBsBkTTSuBe1NXh7ZDq9CIAjyMLenFKYWn3kpp5MdmTeF6R9d3V6vh5tfX3k/PEpsf
hPk5Kr5CJ4D+ww8yJnbK5Jpw4eDUyAMFYpjRC+KSg52vfv1RPz1L+Cig9KiKf0K75OV0fHOZZ4Po
1daw8MAXdroV1Ij7hiZPv3k4/vwpXEXcTmBsLJZfzg9faFKiSO9G8AdClmuaAvP4BmOO+ZvL9efD
ZvLE4lmF84Gl4Y+rslYZRjuk0dGtKotcJQ0Gm0hPCd0Sy/3NF/r5zuCdAptNx2KFDcP64c4IaD6I
Oo2PooJL7oh06tK6jYmS5wlbYWfuAkI5YZOefn22fr45eKE5Bk5R1eBZaP+w6omh/zTgi0u3saR0
PeHmIJcekDtWhunYtJgViShTddf+7mno2D99tMVrjeU2qx/ZsijM+f5CmQ2z1URGsK2RrAbRFIvT
yhZqd2EjWZEEUJp4U3a0eq2abgx3Jkbdp94snQOOEDBTsp5ryZU+2aRGkzkp4hV2tKp3VdrZ9lIS
mpMfWxjMIckU06eWC+NJdLpE15oeRqeoyUNgPqmqN1jyagInTZiA+Z+U4oH7rwXDYdjRuIlsusHc
UDeMU5HWBMisolX3lVaH10ngoM01lhlDW7IjInElEHoem1OZ3IzdTLdp08uvAgYoqxLoLdh8HZrX
VgDnnRsmw1xDGljl2WfchLjWyyNEK8ha4sGBrVz7JT6ugQ1j3K8F7xPCHHWFsDwngTC2eldJ6DWj
gZ9SrUqqdhTxlFVzc0k7IFmusGILfIKsM0SXBxSGIZS3DesM4xjjZnkuS3KF+Ddk8RZktX2v1441
e3kUOt6gaaNElUjQEoTqjLHzhiGQsfcKdQHOSNlFqBH+u2hq0JuGkjCai8EDOnMe0BuJPhkvz3ST
AK3bA0ODKEA1+OCXIkHNUKoI+HhRDdHJKiz1voa4RAI97kmPlE6mxOCTNHAz+Pqb3KWMzj7B/x6n
1dynix0oC+142/WVZHmxkVL8rCcBfZYOdaz3GDLYHERjhMjQtbH+3FBSQci3kgmQTU3VG/7U9PVL
LitAW+KwbNi+jE7iR/ShBuuZSU5EAbXC22iOBIWohd1wJNQi0V2e5ET+Qlpl9HWjtS1FfC30Jhwy
Fvx+taLb0pMUMwa6ymr1YYgHkMB2ktCmalYOTWz5UGr8ty4Xjw6V1JQpOzWI0sIhlsIFzlRUI7kC
6dtKtWObd1RsALEcH2sikLS82A4YDw386TPGHa6iGof7q1UZFoCSohWXyGgmQEGUj2Cv7WxGO2td
F/PVFAGf82XCb7aXdGO2IRwr8JAHHcBOyiboScKjvRAXZnjlFM+iYVaGQELS40a5qFSyxX7at8Qt
ggAPLv6JeKB8OUu/+hnTGyJKnz1mpjFczGUczPJ41myX0u7wSs0KCnwnruthHQZljhbSiuxc5ap2
D4IQ1+Fkq9UuyrWcUuwGg3XeD/D7HXMcEo9YpvkWycZ8l1a6wTYA3lezmowi/rDgGOAJUZr2OaWL
t6HaeyTTotVa3LtmbJBWlyVBMyIlL+OuY74MRoCkXoET1yaeFiaR/MUhZ6nV0ogDVGcalK8pjeLF
LNoDGW+x5TrebM0LgTXVSG44BsyXqLWVwhv0IMy9sZCZ8eZRbIC+7gvu8siI9aNppGR4e9oISdnp
5og2mGe6QJGTpZZwaiuHbmGA/fULKTNA4rTV9JZo0NZXtSTiSyvZyHZt1wCai5sceIVJ7+KTKtE6
u0pSIuAMudXBx/ckYJ/0wvnolI4fllIm6a5o0+k6H9g6bPoKlpM7VPm2kmUYB9zP+sacCsxBPJn6
Z0mvnEfKSBZjIm4HZdVNxRBTyOfAtZ6q3Pl07DbClNTJw0GMCh6SyJ5UHZCfAPU/DCqiQYP/7jZu
u75fxV1ZSlyianNMs9aYUAVkRMrJrE2qvgeeBuaISw4sWFTeY+hc5kSybHxQa9O+tOyFGS/2jdHu
Am5pTwnlyCCN3bNLaK1p1KijKrsbs4iLyg0xhXZr6l/oP85sq4dCSwVDv4saEZxTdEeSVFXiwIqw
Ihnt3lgezwpWzk1E8Lf1RphPj+pQ23fVRMZlY0xq9+LM4GZ2WjuI1FcIWz5RFaWa1ITkRu3nqkKY
FkCJOLVTjcRdzE36GUErOnEnVgDxpvLdTNRm8IymVIGSYQ/OSLzn/WHscSYd0DroQLHhdvuyWdTq
ikey8TEbEu0lsVSpL11a4+iPGqc6J63QGDUU4YRPlojuSelsso4R23dSZKbRaK416aP9xekcipuh
TQk7Bbqpt2TgdKLATRuqH0kQEv+quW48yo+t+waX9MscWUCkIkkZmbEQ+JT3JepX61Jf6WDvpEDz
ib1fCmXdmo0z/bcR5Th4ucpt0Me2vIrliTZSfhXeiHDq8UjGeshdpQqM956+a5xfEzcDAHUTPTSu
VGRjmmrZmdMmHVo7Oy9rg5eYhEl5lCdpJ3rCh6tBjGADBL1GpRtVEoCRYOGfJObQyD7yWJzxA0Wg
W3oLEOKqEYUkbVS9TM8iHakcF3WcSUuyIrif0F0adywELCrb0LJHXlotT97BwAOIBAKzrQrmNzMF
sk1ygyKkvJORnce85vU9KXiQQTTTN4ZBRNbJ7raZU/O7ZsnkMU+F5qYw2QSxNive5UFjzvACU+uN
goxU4x1AWH8hJ/FYV6Ia9xvnVj2WZqTCMcqWr4AmUj8IXZSRF2dWCoY5CigPdqSJmzLsW9wmTTk/
aeZccT/pmQxhcrK0r7wPcgZMUZVK6Cczj9NOyopnHDwgcahdpd/KCaPoOA9W9dIrHZC3OZz0G0Af
LaPeWEuOrK3IF6lBr7xbVP98QquCWSizgCLN0AdfxGRAlrW22nV+lpcBFAyVc6FrWkWHS06jdmx3
2oc2D6RBi7l8ybvJOEOuJRgwp1p9yVJJPUnlSAuEqWfPlimNFzuWgBYY1PCC4Bjl1ucBk9LhRYgk
lbVonVphSfiMQYJj0RriClqgW3h1UvdZ0kTxbBiRfieVwKhUS8QhGmlTR35hdc3z0CxjLBHlnZcH
JHFOuoZrcZvMxvBI5Qw7TQ6cfCpHi/ILJbG7R2K/8yteogYag5jTu4Bu2aWpsKZLeAAO4gd61oqj
MKzkSTcC1ApHFM1aFQSGacFIGcWEPfv+FXBnbiwKB7p9XWGNd/ELq7NnL38GBpszfWGRzVkUKRoe
+6SHNUqxR6/cziWcGwJG0/woShP7eTMa01VCBREjrnRkp9pxCS3lUGTEbkZ9WIxO1CDdiYGeD+Ag
jWkwyouMEluAEjbOOimCdvTQxILXTtXqj2Zo0jsMJEQjMkLRZNuSsrnPo0XYCRoi8ly01l1UDUA5
u4wACeDxUfIoQ8uJGWQ1hYa6HJvWSmQliERrsFtlJauijdZBUlWBnyhZSG6YeH8EFRWonGjkMd5I
iaRRK52p6hPBOF6IJr3MmkvFPHQSDP7RUY1kraY0IlXfEAiqbqXI1KD4sZMnb8IeId3Z9aSxhjIN
CltiLMEHfZJHuC5Z5tzInTCdrd6oTMFV2Whu24C/6DpONNwrs5FsO7nHe9XoSf48lYZ6w47H+aiI
uNwpVou/loJvGUSgHDPv5KTNlH/g6n4Osh40AS8CrMRaJqkh/KehuG7iUma2Z+VOzJsq0s4ianTC
O3bAqEweQp7vYBeH+5hgJ5SraGKd1iYdg3iVhQC2fMORLjUEeVzdQqXnvKTNZqVJUvqhpzipCZFO
1fWkUGrAeVL7fYWJTF5ZHfmdFSuC2NmMVrIs08D90yygUYbpFU41k+YIyArGjVV9yKaCj4NcWRDD
AsRky1i2pyw4NM2tWWYkRVMKaSjcKuiWUyaT7G+ncGa6rr+MU8TqPOhxE6+omtSp1Fab6SyZQ98z
2EeQudYNRSP5NUdDzptkVj51loifDSkmnCC2yvBRDwWq+ZgHhKxiHcaSZwxlRDwQp7JPTzqtaKAJ
GDXAFuqe69qirOE/2Duz5riRbTv/Fz9fnEAikRgiHDfCNReL8yRKLwhSojAPiRn49f7Qt48tUrTo
9rOf+vSh1GAVgMyde6/1LbM3+U4DFtNX7YFJ6O1OkKkGfxt0iJvHxrbMRezsEIJH7obcVGYUxN1N
gByttOBZqoPyuacYYugdpByNfcnKvIZ6NNTrrI6YwOomlTtsRCPrABXhqnZNLEWGqMeUNvPSgsOd
YN7YcTCBmYh1Sfia1zHAyKZ2sjeD1u2FKyeUhqFfs42mSBpS4sQoJOnHluBq1RDQQZP9K/hamXDs
IdyQajjnFo4wsg4jAkHwb7XE5qp6tJyr3unH+8TLh3MPNb5cjdT6x1Qsg/2eg/JRFxiCeAEr+7br
x+HMZybypRem5oTAq4mwv9Uj8DukgBZtLb2bNfUgw4MKs6TSZBZhZHXRCBn2eBO4hourxEnd+8lx
DCahpScAj5B/HGwFo5RmrXLWnDXoVLqSJIePtzbhH5y0Yltch7AbXlvRUtZjJiQKQ+b5Tx9j1Pc0
Cj1iuAh0+gp0paMedHHA7/mYkPpKXVb5Tdfk8qnDRUMoHwnmcK58gfwmrn1BQYVvDq5jaXYkLrDn
RptCJibEtqaav8DYtseTVY/MomCESPx1hcrWpqQdvs5cQx/meuI0N/LYO3h1XRKLGmpetApxngOG
qUl4JzUNIpkxTvWjMVmEDXLzxVVWExtL36vuNxkJrvOmMht1xrgP/ImV9BEfvMA+6jdhKTZR6QxU
lRDGqE1EWdynKgJjBnMm/a4BH1+MSdGet1XJiFnr2pnXtDWzr2DWx5shDIzXxCPWEBetCtIz2aek
Vgx5b0FApnK9mInLiVdDkAxiS520HFRSDxEZh05vb2kSuH0XmusBa1yMUb4Zf/j+JKe9N9Wds2k8
I8ZAAPqLikcqHNOdNLlhZJ6uHaojuR61lxHMlIkBBwSq9JOlBZ47yMhmsrbTttBrfqdQ7tgRMbTS
ODSSXUvswiGyNekbyAXT55m3WG1gOObnmRHybUfkQVxadm//TOrJfiUpscbc7AKLpHjjBDcOfvxo
za56IDKA9cIJclywVVQkeDMKYhq4cRDgCl1Ex7olkX3lJI79U6dN0sEBaMfw60TSHe1nC0UyJOza
PKM3oUClAe+tV53IKR3HNJmOYAFTmyOjY6pdDwh4XJdxk2R7dlYwKC0BbCXGfy/GLeDWxmm0Y2SN
HIcS1p6455xMTmE8U8JV33E0JYCGShghqcQbNLYtgsN4MhAVA0zJ6Cx7ayTPFrv65BfyLNRaUhWw
c7ZrY6hqfZZCFAp3nBir57poA3d5/9FFVW2JnqircnjHtijMO0hnLlkaBKfRZshr80c7eggEWn85
JpcyCm4zECXhOhPZgs+FtfCg2sF+aniJx2PeavsVY9p8Cz3NQmSY2RH88SZ0Kh4+odpVCSZmydvj
BEJw+WSc4NxxiizT0nsgJTr397FNAgwstI4lJeItgGkjuNh6sNFwHAfZe+d+kcZ842TmHiUGTLG2
7UhTkhadfHGB5tYrq7Sb4ugS2YAQCiP/WZMWUEcxg5LKWZSZyxg7GE13U5AUD/ZvoOW2ahIyT7rM
d3LwVQ54F7hA+pLhV2Qwzssntdft3DwGJGNf6VjSnDbTCrrwlGGd2uWaDs26yK36RzxRaALpVVBj
YFl1N2R1Gkv+YJo+MfHhZBoPrS+PNS8ze0yJwn1rdlWqz6KkoZQEtsL5Er2VUIiz2WyGDT/12itM
luolFoxpVhXJWWyGRZd8waxSAGad7RrhVB5gSQ/DCfVnDVY23QsafT+ZmnnnM6U9uTx+nL+wxY3n
jchJRVxakoTMmYMixRZiuNow8VLb0FQO5rG2zH1MHwC00V7awbVGSc/xILE8TTodbDYOFFOzwsRj
dWvdAGc5N+J5kGCW6Cms0r4C1uVXfkx5PxL/lN6hqU/AY3WGTewWZKS6lQ6HI+l10DVlHw0Y8q3+
hf23a3e+a0UXYxqE6piXiVsckzJTVECuU6ot+GMeysTJwqusTMan/1B5IcyihSmm6SJeV72ebwcv
bC//o8AFOTs5kC87KyzkXWzaB/J2wnz35271b01yl2axlM7SLibP+H3ut6PrJpiHUjMpN2yaBV1x
bpD6smkSN11AWwECI6f5ZKDx+xSHq0rPViZTbEea7rseee/EYRMuQWZZP2DtVpNI1kOS1fva1snW
hB9/FBaiv4xW8CYuRgumhIK3VSr7n84j+E0YWRIIIW1mBc67URaY/qbEV1wR0APVJgawsJ9ib7xz
zHb+ZET624BluZTHZEAsw2cGtm+781ZXExlks87ZdPNOdhrBloYtdvzzDf3wKj7SF0l+o+/L5Yb/
MixqgCcL7VLpy1DM26wtjbuiTOtPpB2/X4VC1Oc8YXvcPZalt1ehd0gXdpm8EmuHuEsGFroXhg7W
P749zL6Wb0wiqLc89W7MWpBrKvENlqgGfXHQywfBXUKLkGjMTy71wZtAySIVI03FvM16Ny6aCBfH
8b3MrU0nPJvnhrDDMEtOkEXop86tv0X9+1nC+UcTG0mDmkCgZeZmv/t8Mh+iSrAZ0OHmEAd+2yFN
Uzsg8IoXTRrABlhYRjwU9rM/PyYfvYJ8qa67GJ24je9ffNMIlrYiKYIYOQc4FdlAvJXjVeokKlOe
G3ijL0CyYm2t6u5UMpQx4eF41WYmBu2zafpHX4PnS8EbqFxAUu8GV6rJGdfUfA2mm1a3aUPMsNXT
UxvG+bXrh/48NyS8ujlBfWy0/bG36+zg2w3gmmg5wPVxtatCdJVwc/Q1GhzrSMYz0w9JrOafv7jf
nnyPN2t5r1wLFZu16OF+fb9ENkDtbzuSvyCk3GdgSEldN9PDP78KtFzeLtKlTEaJb6+iAgyJTpXj
QQDrf1GU7tOYGNXN/8NFXNK1GKgrQozerX19xztldmQrejK1IXTr7BpupPfZk7asBW9VGuj50Co5
noMdD5XK28/SybHu8yIoGIh29qUcevqtLC7nlNgA+5gErIQPt8BpCLvoQMWs52ZBiVoKznOUJAUs
Iis+ec1oPJSq957//CUsAUK//Xq+D4HXxbtjWu67G2rhm7MCzkJYvdRPMw71167St84wlyfpU4mR
+YsrT3V0QdzB7S48YlThAXXDpRNOGGNsIGqWSIYvf/69lsu+/9Z8H5kF6ihEPuY7bUvtd5NNq32J
TxH5Lixjmlq9CDd+7qRns+5fwwyOiQDl/+frfnC37OWRWDSatDm95ee/7B8cQDwckDwUqUPp2Qf4
pnVAy3Uw88+0AGL5DO8+I9dapJ5qCQH235UBNHd7Y9bYxXWaM0+tMnOTZxOc/4zBMeBxc91Ddbws
m8K9VD7OwsyfjU/e58Xx+dsvgZQHSzjSwaUaevuBM8AQHcUpJG7bwiMCagQmHIBF18Q0kHHbj2Ia
/TNaOuNzZbTWN+mPP+vWEch86Bhpy4iuUq8ptpHW7jWaU3iDVq6du4j0W0zW4FmY91SjtdZTomhh
xFAPHW1+JkD94IGBA2EpZAEmQpH3N45e6mRWokO/IezuVYWxdxtQOm9Vq4rb2Q2ML4L5ysUoOdv8
+ZFZbtO726hcjLHLLsJT816TE9lmW5k0U9Y5V34ZvMDcmwhfbxHrQMCd/M9ejQ/eWJK7HMQjROix
f71bUAqGrZYZWTkODS1u0bIB3ihs+cmn+uBFwKBrSSoCD1HM+3UBHUecCJ/pa8GNvTMLqVmxwvjK
Sytx9ecvUHzwDLKfSG4eikGE1O+ewbFVNitMnYMpExFmmzzjDDJ1J9EbjK/akHndYAoa+ibvSmxV
+3rIH0UcnFOlgHLs9SeLz+/fsCtYcigM/iq67OX3/WURqDIdpl2f52ub1N293SDmqpB3fPLq/f7c
oMxBrEL9yDKAKOjtVeCmTZnkHVqHcG4AnnGU62t/OBTIdC/LgqbJn7/m3+8o11MIqZCcIjy33i2p
tpGaaLq4HvmL8a6xmUHQhcdnVjbmP354uJRLCN3yDx7Vdx8tph2a6bEiw6Lr6qNaVEgz4OSjikkZ
+vOn+uBeLUI05PSLFBJJ3LtvMWWa5WY8MX0WlztFOME+6oXxyVU+vFdkpvKYIqVi7Pn2Kp6IzBSW
CrUow0Vuk6pPBb2gdTti9AqctP+kAPrwXv1yvXfbkDtqM/Zqzaequ/lOO16/Qk2eYAPLP5PqfnQp
fMHLRiuVcJ13y0ntN8FgCD4aazU+egI718RD1CeDeKlPDmcfXYqNTnHk9F0as8u3/Mt7FVoDyPKe
YVZStfaxB2m3kiCTLkuzNTZ/fizE73cMDTwnCkI3aSlhmH57rVwVTI1b9ASFsMSLdkrUsHbiXVeO
JZNdWRLS0uV29wAOkBF3U08YHJPq2iEbZ42FWcPy1oG3aRGYMxdpIbfjphCfvJK/P7zLL8lDJRCu
+Uq+W2jMlrqx6lhknTGtYEQHwS6kvbz783fx+9fuATpSjkVBhWj1vbSRhj0CbUgKawsNxj4K8uyo
tQMgNVX6k0v9dor0cLsQOk5BTc1LR+Xtt17GnZNhP4CbGs9FumGc4j6OHqPHSbRjAZbfFeG696bP
qtgP7rbNfI590SPC3PyLOfHLkxX4aI1siuk1aHyCrcAyNvT2RXvo4QXzxZe33PzmjEd9viSRrj9N
qVuS3dbASnARhq8T0nYeRpFemwxW7oUe5k9u9e83AcGz4/Bb0pug2/zumwn9dqzMFtFBbXndnWGG
5QUhR0gTQlJQ/ny/f/8yfA5mPFNo/bkJ7rtOi85Tk8N8jLHO8P1vlpWSd8PQetzU7VRe6ymaPnnZ
fn+MfST8PMqCBdKkm/T2ricVExpdIUgutd08QNmabj1iM+pPPtfye78ttCjsJJga0+UhI3j27WUq
BenfS0ek7rRaz+YRmpTs6HiiKwMugE6NCWI/eMPRoEO78jPG43/+Yj/4nHRjqJRtV5kcgJef//KU
ESApfCunWUcZ7W/9soPkHI3h3Z+v8sGTQiXpMoWgmvT+coj9ehXWyBo9Ag5vHcj+tp36G/wP+ZPK
2Gr+fKWPPo+P+UTg22GTdt6tkROAuZgED6Qeph/sgirvX1yTmMQ/X0V89IF8bAqo9OnyWO67x2Mu
Kww5WZesRwOQQGK1TE7AwY0bdwoSyE9+uCXMZgJ91jJoygABj87wvVUNVEjUTcDxIJsjyWzXcFA+
q3M/eqh4rJYDmGcvh4e39xQhS0DRRbyAEUcNzLKatnrKRGNuYN3T6rc5ijtBsSODDsUdhohPHurf
7gHfC08NqzK+Ju7Eu3WBxbEOOkWIw4LFe4gMP71wmyD/5Cq/H/MpramP6EIsfg0KzrcfMzWGrGFD
Jv0BFQOZbG0U7ZMhQKNXZHT1ATh6Bz8hgyUUyNO2eTQ/2yLq9ylKvC1ZrC3Ar8x9gFYrNn89Hv/I
VXoRf0fqXP5s//vy176X1VSTyNf+ZX/83/92Vb0Wd239+tpePFfv/+Sbv9j8518/Jvx889w+v/kX
aBPwkm661wW51DBR+7fHcvmT/7c//Ju69AnAiXX5/2wu/R/Zy3PxNtyZP/9f3lJL/MtUrqSYhaNL
V3YxW/4NcPL/ZeEygpzEC0XHcClE/x3uDMBpORQin7L5J6CY/+Uslf6/HCwHHu86o45/6ix9+zpT
q+Aiw/q6FFd4Uaz3T6wGV6eZSYbrIIn6m7RYNC5un6CwyCr2+F++lOv/Wt1/9ZVa8rfL+SZ+AtvE
c7M0qN8vulrlCVqTlNjSurSfZljiL6arI2I1mq688AybudPgFXi94NMOLw1BQWB9Q6u/nJLJkQeg
pwHcjU4lV8j6UFaHwLp9fO9VcmN3uDQ2Ueug0g2kn59Ql9B1zBGTH/uOvNZ17KuUdFrcKU+Mtcpg
BSJQjegurBpSNYZW2mJWkj+qCNn5StSJvEmdurz2mc3zuywTewhrbo8pK7Mx2dte/FQHVXgM445c
R6U6318jL6LegERegQCuCwvRTxpY33yJ24cRtxs9Nr5ibgrFGFv/WOQjeYHKMMw17WAk4MJBmbHm
ZN5fhgz8vjRjkJ/g5ye3YQEJ+ZDICTAWidrIo9pBdwFyGdK/GANqfd33rhVuRYtM8ZWpF5FTrUA+
C1VSXUUBs//dNNbqyWs6A/5FnSFg9TOLMD1jLvSjOYgxJis3R647p+F046IFyDfFhIVg7cFy/sok
KPgS++C6NpwMMpJBC+QapFzN5E9Kcxi+oQwj+ciKhPfFmvpRkvjX5i95zmR6V9oTqXudbhCxNaCM
emgkvrgZjDCXB5s9QpE2JrqbZJCOsdJDl7eQ8WPPQOJr9ya2W3RJ6wJh7omntjJXqMH8e4jP+PLL
3FNovouqIFKOELBv0Uj9tspby34G4IuTLpsTEhOddIrqXVFP+noa2v4lqQc0Kp0/Q/Wj4gUemtsN
M152GOuB4w/x2OlMtlyvNaj4NhyWnNdhmB7aaii45wVswRUjrP6KrCKEQE2f1xqCcwmc1/DdXeGU
YtxLIGmvcQXkeMvGOGxSsJwwCupoAKQPGeNHmBiJIKp2Mu+L0ILyaEZ1PW+nqm9IoDFr0pFE1ndP
9qCAKRATQjCnZHGkwQfk61sYERO5CkZHMtQta/AEIRaPcGV3kwXDxx58uBxTY2dHZJdTBDbGMl68
BM3xxjKMpl2eugAuCxhV7mwUJByjvKlBgyQy7CNdZOg7WS8xsJJU42In5Ghja0htsuAIkMCI0mhw
qZDdyRLTOm3TVaWsOt2i9kcNpY0Y/4eJkolwc5E28HN8Z/jpd0mFRcTLeJv5Ne6VHAd9cNi73S1V
N2ROGLEVInVz8o01iUKt2Fn+0EGprKW/YulCfi+lxy6rykoSlDR6l/lYGNE2mpX+McsenKgIBAwm
D1r3tEWa3T5XNFQWNWdIBm/kDdm3YVqqGKurwDUEceyGW3sO5esgVd5eJNXkNjugr025nyOAyme+
MYf3UTZUw9Yai7rYqVi337NodgBr9Lkp0YA3DN8AXXoDA/yIHDgJ8I0ITCdzvs2MTskESmrrqnXc
6dElm/Eejl1xG/oRAnizzvpr5WdKbAHfWYhPEJb93WH9/xv1f4NH+MuutBQCf2/wl885hMa71/rl
7U7911/4e6+W/zIZFLjgFtmWOZZQYP69V3v/YrS+7Lr8DLYild2/t2qwaz6zFopp6u43WzWsRWs5
4vgcpWiScGL8JxAI4Xhv68uls8Bki+kqWEfmT9QSbwu/OG5i3w1ZXxwI22cxOodtn5XqjLim8lmW
ovti1UO2mhJ0m+000t4vjXVktVCwmgBx9hDbL7AX57WfxN4Rpmz0JUrmeae62T5vkyQmQcp23SeB
IHhf4fSLTniGSX+12ux8KJv4J2Id84ZgV3VkxTQuka/Vt0ZDnpxIEuIY4qG7NoXdXrBSV48N81WW
azJyBtWRkDsCQklbkt5q3zIeEgRLmwq/y7FlRoFjJK6b1WyO+sZTk31nA+beSyNNXnAgAFrBV3Qk
ObM4jFXe3gzTMJ/G1mEI0UbWOS/mvC2bmfQdJ0rPy2a4sBSiN3DN4ejeZgL562yJuwCu3hqDJdtS
O2LaIUz22fcQApklYOcAH5YdszzOlfUDkC2/O+4mEBbrKnPP6tzVe5W2u4RAXzLSIujy2ZUTPgxT
eWsQlneIQmxO3RTku9wfQp/01WGgF9xP5Np4Ib99176i7rL3cZblBzFbcrXMd1fmNEwvAtPRnd3l
+mhM9n05F8PXlMgNErCJgRqYlg2RvExwie5nURc3QV5aF0w4qwfgBsTeOR2gp9Lo70nSQ4vrVGGH
CDobziLN9t6mTffYypGYrgEz1Da0NYnfXfQdF8BWwENY5VCayUXLJRHxyFUhYAXfu6iHK6tle4PA
3+dwERr7Kuj6TVXZV8oI7A3exGu3aZ+M3sDfhPdhYL9Zm6N9LIAYj7beIG0i5a4bH0H00jkazTXt
+BdXxrcsa/F2TNMLsgeqM29KTKxQc7STdlJuSzWf2n48aYOAGDT85OC9YJHAY9OFKTSd/qEHegsg
Peyic0M3WPpa2OzsQ6IG4MOuu3FJavK02z12LlEUgpWenF6+HcL52KYdeq8xzved2Vc5gLV6k8TF
dtA/LI3pmXqAoAQrBNQFsY/j5jpsZLPVY2nsa2dAxk9skBUFwVnZRdux6FN8PgP5Pb6XbBzOul4i
baTWBqYLvEI7eikBKs7I9Ta9EB2lB3lHePoBN6N7dKd9jNcF7VDW069kiFwbW9Pud+wp7PIWCK6Z
GkWTPa2tWMOl9l/rWhDA5XVrN2lPQiFoHSUy17B1x4uoH5eou3CZTYd4O5NTbxEwNHdIjoiG6LeD
nZ5kFQtiBVH6jYa5U7VosFMVkrguCQqdsNum9+yb0YDylLr6e2PUD24/lFcMQG8KC5Jd1uJkIdGP
skHY85aIgmd2yfS8ceLktjaTjqwCspBdu1xbIFBpBrD7wU+eSEO3yYPmRaif59YmtCHy7H06mXR8
lIF9Jgiv2pZPRCjyVyvL8aohVX3saHzugDp3d52lLghZ4Lsis4+K78xF4JIV8meSx8fajuILJxzt
x7SYgYdnV23j6403xaiUkRtv5DB8LyZU1yFKtUeCY/Wmw95xArpM5hVmo9Y2nnwdm1SJ6bwxa2Cq
M34VJKn7YoIHKHibNl4Zu/hl4urRnqAgJmVNBZDcqEJhUW5QPfv2hSGZc03tY+kiyY6xMAOGq+4w
4v0oJvcZwfulwm9y6cYA3hDBk8tE2giuieRM0VPnUXfqo5Gl/aM2ckI5CCNATM1Bw5q1S0JXln7H
/1afx2FuroYxm39CcSRHSma4aTMnJEnXbfZdylyeMEHoiUmRILgVtnHW4jheBNTEyUU4zgoNp41J
0ryvJ0xcOOHUbox8VkMf/fXkRO4+x3FLJRyilszlyzzYAC2HYAm1LsZ9SOv+NMl6Pvm9QQIATfJv
cWmrdOMCSr+Ev19fNUF8ZofpTWDpqtji14h3qJ8uEKKuA99DvV5Ae/nhGKlzELj6nkIVT5du3dSv
Pha715HbdpbO/o3osdt6HtWmSgzveUK6uapVcOKDzO6Gs+Im1OHRYyva9lqJY+2F2V3uxj/aVrgb
u9SYsFosuGU797dk6GSPmIRm+kIzSQok2oShVdwYZY/VeEp8C8Tk7DwZIw7Tws+3bTV+m9ziIcjt
kiTH2ZA4roLLXqffh8jEXBK32FMMF5ljlC3hsa62nqsobqp1Z1jNY+xFDvEbIojwykkk1mOaYRe0
Cq1vSVh2jDXqd8PbN5NhHz1jNL7KvirOKT9Sb5NWhXtPdoxHEjLHP/KNDQt0nypwhRIt4PtpeY5P
0thwBjWwmcR4k1cy7OtzmTThQCVcWw8VOe3XPWEA/TbOu/6lM5fE+qDog4NIdfW4TB/ukQG3YDiq
iOiSJiuw1bRlYDzrLu5ue8uq7wzpFbdWFTV3lCJkrg0EPWdO16wYreJ7EFLjiWHR4uA5XtEgnS8A
SnRnUQpkQwVz+lDa4rHUYAnZ8kqCgkZ5Fs/1+Mz3EbEBO7p8nWaOHnS4u58hf2iCfdLIB8SzYU8U
n8UK2YecyEUtr9NiXwrfW49N0d9andpqT9Vr6WOXCAP/jm4cAmPzUtfBrYGd7CiJUe3aIdl1fvbg
TBkxJPXg7CZpHOBs7TP1wyOl1jDdfcs5P43nFxP2VeCmwK5iGzCjH0xXcVYGYOY6lPTJcCQ04Nkj
mwawJwsF6WhG9bKUiyfU1P41OAHcbeMcgBOJEG9jr37WRIhuYD0jS1PBhdLd3nd5R4eY/ctv+z2n
DPVgi27YUEZI8udZjhlchtApYYBact5CTmhu+kQ4D0S+ULuF7ajvEiYJWy+x/Ws0us1zXHcKUB3b
TJBZkP1mjo95knjHSDkkU0uqv5BmO/L+wXl13OZlytz5IdMdQEKQJPvK7OwfalLRltqrYQdlst/V
FGkNQH5VztmdSlN3F8PR3tRQsQbC9vZuJF7cxHzEENJt6kYVl6UPjjpMNKt6GZCJEMS4F8gY4r1U
RnEeeuXeClxWSb8YV7Nlm6SFhDjv6D2EJzah4rVPJqqUeaj5cRXuzSDGEp0QQv8DL8+zayDuoZ0P
N2hU51Kmxa2q3JQRqBVdC2laX3Xd96fC6MuH0Mnk1dC1zcHJQNQ2zijW1TCSP5q1yXfCmoJt3xD5
hJBcPhC+TPCFLLT3EynD4l9TaBot/I68aeFG2fmakznRPv3VFJ6ZKYkKRb5Xgzuw6zmHPCBmMjGi
DANGHZ3NpYXzp8HD6TdJiN+37wARz3m1da0Oi10YdESieOpYWPFNN0/uFyUj/5I4JnLjFenSq7gX
5QM6hAZsTN50xAxjO6hYxhEabG06WImJGSoieTnhXJseJG51VwR3hFkTPq/linQP3oqWgKcuIQB3
heAtIF+vFz9Tu2kOVR6dyNRuz+owlqesCvUK9ch0IGArP9Z11R3nzrW+aE/kGMZm/I6GBZiBGaGT
ggPRwB29OY4XgSlUWM5GS2qlCs5D3ATQSU2wOsSpBeKstkdy7OzZpl3u9uRbkddiUJxZE+iNv57z
uJyqb/WI3atS7T6Mi/JpoPHG80EziQi9hKLYZAy3oopCasK3LDZWUwSnnBetIEi5tk1OHhHgjrFo
OKwPtEFW2vWNe9gKExmeLnAGqu/CgzWr5KFqdMuBvRmrlV3N3Zeh1kiQPGBMa9up/zKCdUt/JrUs
LgSTAqNyJsVm0VHyxZneo2gbXEtRqQm4kIuzKjTHdeuH6e2YyHxveIG7AxJBj2WyNRHjDvk4FAfW
uq88ua6mWFckhaTTfTZgUnZkkl+x/oc7gCUhRqba3M5ZHl8FkAB2SL3rZ9gXvNAG5vefltHMz2mJ
D78NnWE3lvq+b0qAPlB9hvVcUGjQtwQHmghw2IGWl0Z0UGAdznPFnkRqW35p1119lhRVdm9xDGBh
4lDHBmKvcxI/tkMW2t/4drqjjlKyj/qMNJbGGHYAcNR50HRfK3wkm8wDWUSUS6wOSvTzscsDlrwC
W/vV1MXWYYxgxsgKvlJbJ5Qq0ujPBJvzmW6deZ8Z4FcxwBmnwfDIyBrg4HeNZ54Cdr5tHtRk6SaR
PiTKNrZ4cwpjXbld/tRMlTom4C02ndf47CAojnG7TQf+LzZUs+bQsie+WHzBvzinOC2SW1P7LznP
Lw01IuD6gUjlNg/JREKs4Vick3NiR9xVNJosPa09XUUe+YhRCVfXIYv21DubqrmbI3k71PaZRwj1
FjHdNQeGb53/Q8KlsZJm33eDf4RBRI0rYhzyw23JiW/VSxjIPqgU8pLt+MjzkYKbGNonftGvQV+o
ddKWX4whJtVFJ+2zk9qvQxKd+gJ+xYzThBi4HUCri1EDZEmY+IGbiX5KxRthmJWztjuLA4MP1sRN
8i+jV7nno909+jRDt6QWkgCbBxc1XqI1x/vsspZ2wQqUeYd5Gr1gw7lYXZiRszg5gw3BiOMDI2e6
jB5BuCXj7o05ugHVIV3CosAzRdWLrFkiLSv2cSGKk8YUJet0R2qVuquBVe6MoJz3WqivNEu9JxbC
9DDE6TfbKSQOaaPy+NCxMB7NBXxTWaXac+vLTWA16tAG6f3Qc0JkaYO1nfgtZwUO9CuLCumWzFLI
HWIOhnSlLDfbh76ZJFtt9i4hlCXEiMBJ9vxFvZ39kdjg+fuEPQXUQUtMFEbFTdJXeGxcjFKpdh9l
XPgALlUAPNZPupcEo+VaiVaRlazlVlbjLoTssOqt0bjE5Obf4iTkVFQH3oXmYOR17UWc5tmVomtz
kho1vJ46PKutvVUKcc7galQiktORbEj8mtwl3ZMCU7eXvva/J50H8GCim51nzXY0rJOMNQRZB/f1
5Glyko07TAsAIjVGpUiQRNQ6cG0d/NqR4nZof8mwwFN60Hbo8QnZkIbwMoC7dtarab4SI7gHG3yy
K3v30PYcQDm8kD8E7RcW3aVl1OGRYLSVW/HfsLx4jx4NasHCIaW5An40zPcxI5dKoSq2mBdTgHD1
vhHPeD2J1Z2sb3BBve3CDUlm8qqrnnGFT19py92TVMSZDV8vbwn1gYhMENINos87LfRRQydZGQpu
iUzIztG2qHYitM/Zb3HVBnep9WJYQ7+nQz/tmrGOX8aQLhFtrrOsd7+5TX9qKdc19rX9ULMZl6m4
Y6+AAp511VnulrQpwIOE3WCfgsCaj25QHBgOh2tlB7u+bq81xq6prSHz+NOhS3uTuCks+AI9WhUW
xTGi37fWrer3wszUTe3Y8OCDYNr5QzVtnKT5MpBbxhQalHkRe0++zapSlMk+DehKJ2lwkVKPHyoc
9etpDq2VzJuHIU/g1CTnZV7/qNATbBnxclLlc+2nMZ7PikY/SbLxbvLGvW8DmO2gEKljB7/dF7bX
X2b0C5B4G4eOIPsjR3S4xS7xkoFd4xy0Q2dXJtiyzYT8ki63bmBOEVGtDPHC8e3FcfGWW0NuHauM
UYLVzJtUkwaMe3ltU0Zv85TgvjAE2CB7vPKxZoa+4B2YuP8VuGIehcP/KCMzPll5eIXAdCX9cFpC
m2n+xThTEyaeF1WWBxslk4cxkJdmA33Kq5nDkCu6LMQ1R3pnGjdzn0ffiRkl3bFOWvUcytjHJlHc
Vdb4jHdNr/Kc3MK0IG06DGdQGRVjEJHQxajb+qidsV5VBYKDRhCk6GjMmWTSBg5DCpxShzCjo2em
FoxtItLraWT4QKLjKlTmV8HGc2Xn3oVJYe330yZphUZbkZ4Y+3zpMF8eDMeMd46q43Ph5Tw2cNkW
wxsiXmUuz0lxkCNPeZQH/n5qCUj0DXPrdD6TNwmoW7hkfGv/bJwky0jJAbPjBV1RAv6MKMpevSn6
LhcbbJ9OTElCDw5FT1hhaXrTldbyoD1eTuopAgC6Aoq2396qvsbjS9wng832Fjvyyo//J3Pn0Swp
smbbP9S0oR2modXRKjMn2FGJVg6OO/z6XlFt9l5V3dd1rWdvklaDSotIAvBP7L129cNzi/64uGhg
6yy68rYuNgaMsMGb41nh7yihTs6TfdktP6WmnMgxJUZLjQx5YWCBsTeXeyv0f4yEN/+KST9eiyVZ
ey4h2FP2KTgUV8rjurE4dn7gwgXawoYvrIL14kzTA7iPszsOO7+rJAiLQK1H4zEzIAwhwx2TiqZ5
9ss62xu83UM6RBwcs94ts/fel+GpTsaLQzLFxH3lmfwb8Ei+viJD0MExrBy7rSMxWrNEbcZzoEKx
kZhAzuTbPZiJnysmiCcZMkqnut4nJI5tMwFXbiyLlJaz2bpEXIT1cx7GR6esXF5D9H3kbnUdaQUz
Pb2LufqFwKDfrG2dSzY7JDxngbezgJhdlGqtSzT8svvphwVgJwYUtwlk/yWw6+861JdrRS+4dRdQ
X5nuYhymuvngnCXhGo2b9jx5KBvz0yyiY3ttmo3svyXR6U5obhlCr0RZfarB/HCLIFyNYUwmRJ15
h0KSCpHrjPCV3g2el5SXu+X73C3+m6WK99advEM83aia9PO+Sz/Ltmah2NvmokGzbVRhqh3zb8qW
AbLKdHFym3A7DhMzzOu5lCBbuvC2rsObTM1bVlMLV49tXAzZaXfVtP8E87WKjBts2ZwNB2++Zil+
D+124P7vzT1y4q124C+Wv+flVdk/p/aK/MH3BNZyU3vlN7SuXdRVFJBjUwAIA/6vShsFy0hgY1tl
b5i2rWNqwdCJlovgbf5sW/6yajyr+sqUG27AHhDF4srlgXGmtyksFnkZGzRG+FYDic9OLponK7ea
J1EktyPwiv2EHfOmEli/usG86IQKPcjOWZry7leWtYmQNkHcIL/crw9qKQYC5K0Ml2NR3XD5zQ46
LDlWPl+0zZpnGRveVF2ofijrRwCfzJ0JNsbuubK9Gt5YjS5q9h355NcM03TknnAzHjF7ET4VFp+h
RSZrmZ5t6a6Vmr7QimMH56akPfqK2cO4bX9Nk7CB/KZ7eGtcsaWAOIUtEnSbhURzVaBxAk63nMIl
iOB8VB60OnuvTOKcMxOobet0/hvWXsqCCCQByXR6PWQDMgui6G+Ar0UHA2BhRztVUWh3w4OLCOSY
szFgFV4BnjbhyNEd4evHxDczXXGM+cRdlu5E55ufJQ87DQiGJ/00pwFLXG7CdjUS35qXR4fc+ZET
N0hpYMXProQLIvmbKlSn9Bp4urAp2nWTs4XTAaqBBMuZiQpjcZf6l/td3SuBdiEunqQCzSCbtP7F
svpMOjqzL/2oxqDfeInmVJbDS0PVlM/UzVL207rGLHMyE2uLJpKM+3PxaSo/XIeUErM9WPtC9MFZ
hpxUDMEkRJlmm2oYkmHLAKEXPAhx7597BrMep14Ow9AWS2hzMjatv8beqINVuLhErits6M51/Nfd
mEXKc2lPC3MTzUtlYjpHbOFww4D0d9s1cm0RK0hyBpXfdhmc4W6csKJXmQUI0ueYxOicHuYIagfF
2rNQlncYrbo/WJbDYr9zqHt8J9Ibk+HhR6US3ww9PJSVKmKe6ybIeLMSb7zunUK8CMM5ra/ylJZy
6jiJAqP90odZtqmFam7QvvBi4gxKt3Y/RvtipnV2+hJKm+XE9wWz9w/L7luqO5iH6M7qbgfykBn/
0trvfqsuFpaqBOXOMR687M0NRnczxbzmJ9Or3YQV+ugaEksSw0egTnkaOZe/+XH77dRE5JYIWDmr
uizsN6sa7K+M2qYDKVhl322f5XSTTMQiBUdg4UJ+BoNvX7JK2O8yX8J92Iz6RyuMeS2ZPRNz6LW7
seyqUwaIC4nTOmAcmnvIV3znhpFQsC8khabiRXiHseilXsaEYPi4ecgGN/yY7KEnHIc+YQOjp9vM
ysteR/z/5aospuW2QZV7U43ElzgG2jZwhfxm1qojU2eJT9qq0V/meqCqrVj0DwnBKEZCX1ma97SX
937O/gDSEcTzoLeOGf50WJLXVJ6YfQI/mN0+UfZ1Z5XXwU+3nWvYbkGqX2FREopR+w5zpsS/mzsF
D6CMyXoFhE+iReksT6C18ktYOYa6g4A7jlo3vRMV9TDwgHA/VlG0soSM3rRv5NcUAHiswULs2gQk
qpb2spuWwl85nuJY1DA/09p59EsgTq7bDT8aN5gv0KvbcwtP6gv9MzM4cHepEzJHlD53dd18acBe
CHmFt+mW4WUEUcfrxiI1ROVtDc3TIe3SMt65Na/FUFrvRI0mdEbheHBrkA0DRIgNEQTs5Jq8AlFU
FOuQgOrzkAyGI4ziosQsxMPTg2yparMeJuoiarzeTe7zZNIHG4fX2UmVgC8J19GRovrsuACnpWH1
yohhNGsxtSP7ybJ8lHT42//weZDBIDO9XYpJAKSLm3OyIEqSZkm3Xkqi15V0wivGl/f/e93kPyoi
/6Kk/B8Vlv8f6iavGob/WTi5k+/N5/efE/Ku//9/izHi/wx8pIkoHa7JC4zKcQn+txiDgDyo9xGC
+AhpZRQCffg/cgyCN/CY2jiNAyTsKCRRagDp+SP60vlPj1RMZBWE64FS/t/JMf4uzMf9CxbfC10s
7wGQl6uH8c/68T5I0P7R24UZtJmDcYrlFRNGfGpkDeKyVPa/M2L9yyf+YeUnL8HFoM6l+ZvC24aW
BvkP0FSF6IgkCDDaq0Vr5hKEBctuh7V4efjTr/H/UGz+i9RYgCxA+AJFANlmHPzdV932Qd4mTLVR
TS6wXYpprsnqNQlBAAssHwR8ndgS05EU2yqv0h/Kby1/Naf+b+PJ6kN3V3p0CjL4jYZfR7t//np/
d6gIXN2Ib2w38NHWorj+62/AaiVMxhTaQNnOC4PmZgBnwiMb3gVOS54yU7Jo0zA3V5t//uB/cTli
rcKk5jucFVdnXHhV6vzp18caI4qM+QsL8ADjBz0ZHU3lofHq2kzZV3sjy7AcZSk5UZ10zn2u6JIr
f7CcNbnGZGbNbNOqRwLQR+vf6Gz/RaTPt0PRi4cV0k/M08Ez8Odv5xu/rTWt7KpLWuOu2EOH9xLE
wKqVJSsz2dc0/Za0WHIFDLbZZ+DO/t3iy7Nh71vDL8UQ8aFWTWnBws4Jz2JSzZbh31xEnmO+yP91
gWBbxD5ju7b4wzft2eHfBPu8bMl6CLgYBX6QY54mEj2fW5zLsrIPwpZfbVWw5/Jj+Zql2v/owfIj
o6vEeEdqdHWZizT4if7dZw/YTMODZQQk2Lkq3ZXCchfSiabBDy+3+mzT5dkVQjEFzruSMQaEQoMq
jUvkyPs+jatsYyJrXO71HFfmwY9z52NJ2tA/dC7CoGrVKdmU90sBvWplxa3nPRRxvUDphqKTExrW
RiAqXQSUwC7HVBrkG46zFPdZqHNW5HS5pOSmLFk2Iy83AIkT8r/xSciAyrNLTPQhrkjcDVEi1nBU
lTXuphmszn4EVluuk9ESQBUdwaqezXeLZHds5RE79uDewVRN5uMCGoeoxHZkj1LJAHNNKCZLIpTX
5j0VWVhfGWY8DGHm+Pllzgm/XnlLCQUsvNqXFviCQEztyaf0AsP8IIc53VTgY2s8VUN+48PAljdN
PrQ24iLDn5apYE2xtGe9nLYl+k5b+lxKctaTft/HZmRWvLjIPeopL8x+tmz7Iw0D5BexCxRpkwa1
IjSsY14Y6JQsTGAX/m4kEKZifTEOwBI0ugddZsV8p3A9kgrS9tWrI/whotuOo69qXgTtv/QyhirK
mHUNq/eDYPKhYnZZwPZN/crchz50tsOS2MHZmkYWtZWVIY61o4FXWtdG9id63LLcFXGc3ERpRDrZ
3DG4qtPJ87dW0ESboY2X9aLQDW8Nm9ujT9vCPegyNdV07si+C5U9EPEdfeWIhKnkcyaGRATAoqsd
5wE/0ihPSXHFbjlFEJtn5YN9hJ7XZvGO4YwDTrDp74MUXemqd8fmzeLNMh0SLwufOsJYsd1aEwKl
ok71QwTLmGGSSVG1OzLOgy1iM2ibQdftrXJ0Tl4Vvde1VRsk0S3INpQt7mcXJnI32GXxhYef9s4K
S15V0puNsw1U0yMLaNQZZNNZk1D+hdmHbp5t6d7L3ekzaN3ixpaF/SxGu17oQd2G77CY8TBqSfol
M8ljihLgLZCKpBTEPOTTOfWmNX4GvnjE1ztO/Pvhfs/88FG6TYcMh2aJ5mIXlxnRklfKGyC6Drmv
qceEXNao4D2uB+dzYQyW0yEm7pvTZEiWnbKBeNVOBTnnCPBZrXNO7NiMf4djWjxbLMJ/91YfUAnz
95HnD1X93IKFYS6JDPgE8dFi2hEhDWm8bhsQ8vRU+NbM7JyZxFvZ2uUmlzQnaMPYVjP+Llx3hZI5
tbd2GpP1OcBf4xyel5OYVfDkLwWcMDM3d9Kgjg77nvGpasA3Apm7tC0aj1VnB+0ZgTRvlbYPvWnd
Mo0ad2TYB3JXKb/bzb1jfUN1lze9MMtWOR0Qu6ZNspP254xUmlaVvxE8ImtMvJK0wcya2BNpq7w3
Mo2uaFAU6EMul0dAafkVbkvYe0qDborBym5mFCPxuepZ1AFoJ0lXjSZcD64tt53O2Z81NieXbS93
ZUy7APKMDouVJjdrEqbejYuWbTcAM71n95rvi5LJKDlhbHQnWr+HMsWIy5XxDmKIfDZRbfDak1lG
Zh59eb7KWovdlXQnB6C+2+5UX0SHIktFCd3Wz0+z6ue93VfBeAGS5x89NI77ImuB1bLCH9YZ6Pgn
Tv7qIwpz76Zw5LSra5MkD/gdNBqvOJKQFxe3f0SPHcuDtSj1MCPatCH8JeE5mOKI0NixybbTbJZ7
qzHFKrB1zqQJ1eQaXwkqWzUsv7x08Nletn64W67iW4imrR89sOivrYeaO7075ppe8cCBbCXHiUeh
3ujBZLueO5Znu/RvB3HFTuoQSZJr6w3yXItgL3ZO1hAMJ1MF9yjFj4Awntskci/lNM87bY1Mztx9
L5zPuloeOzv+HpzukU4dE4P7MafpnVz0zl/y+5wl1jGQQ3/ne9IhM2tgF+IpJKBB5jxVXXgzOsyq
WVmvAqjeJzRv/Fd5JekKlFd+AmjS4Wl+SXRsdowTw11D/tJhmgeHPaDrHTnpxMZKc6LROyfb+lba
77kHxbYM9fhBf2/OLMhy4oO4w7fI6RYCN7z+tS1kYm9G2zpk82KGnY3ZoVoFJFvkJxnMal4jXaHT
LbCSr6RNlJuEZlet/FK9F/1Cgw2O9yasS2QwjpURu5uDTWUn5eLgebeIn1DrKImspy5P0x3v5yw9
5kXoUWoh12BMl6Q22ZhRSUojIRnDM/b05s0tOocrjDcOZYVKHpvew0GdMkBCSMFc0I6J6jjVDaaF
wYwEMYON2QlYtQMJLzkhDNJA7PNybW5LXcQagKnSqKzmzmxzYE9EUHp2MTHeR/W0RRA9HZxIBrd9
2FO+zx7Zseu2hQBIdyoAwgJoWx6LhGvOaxAqydrP6Px7BU9269ZXPVRvLw6dNk6oHcTq8IVntr8U
M3vkdWNFgsCHqQk3BTrq+4UXEINdizEWY/jqi52Ed71GYovn3Y02XjcHTLDbvHgm1sKOcRHVg7+e
vTp09xFq1Qdh5cm6KuLyd+ek1kuvulxtQVs3x+E6Jd0ufinXpUChgLLBfcF1Ev3IGJaqU9/GHWJI
wjXaI0TxhJMDE/c+s9v+4DdTs2H8A+MK48YdeQ8EaXKaVHeRFZufyq27R78I5GlGSfEAsaO5gXHw
NkV4vQVOk5vWq9JXNgPIc9G0O78C2sBzHCJOS5PK+V0MnnhJFVYZSJPqkysb/ASJYZ/54bhj+Odh
7yBUzyLKugrkGxIzB8ClWbwtFNMK2qf8MG5riC3GFVx6qjsMbinnVdnVDHhjQRVQ+ZanDyqtnF8M
MYldlWV8cpiLdewx+Z6l9hoCt/2JhO+yBZTREuo5e8acwnqY9qrX5UZ37bRNdJe/FYLKj8lxdLKv
QoO16Ay/pIo9RntWoCiunFJfptA7Ix6dWITIENZyyB+2Fh+zjQs36njcVELSqFekez9aZvCR2aBv
W8c767lqHxUpEst6Bu94JLaQQGW27Pc6GJ3nkj3xuWatdTuLbr6HJ+AjeiJyZFdqjEqJg0AMPT56
9IkVvefCE4+1eYg5NfaRHVnJVtT+cpd5DfvEDqVIH3h0RPSM/Vfj+smldibnLKU1vIBLcw4MFXsy
ZsfsxtVtet+zS0uL4Y5dUnOBEGOzHEiTUyosBB6y/BEmrX4PUMq9KIodNjIh8rd8TxFHvA+ck73P
RHIViam6oHEjlsSuh1XmhO7O6R0gulYtiBB2Cw40NgxtVQe7SsbjtrAZ75d93T17mh69jTzAsM3M
UjtCh5vnpbPXc3cRVeds43RUt3EpiDln6QJgnl3t2DNCwwA13HllmRx1yNDVY5R4JkJmPHWkOTxT
cgFKChoUIixoslXMz83v3kuSfzOQ1TP7ndc57at95HXLdaOoN40KPrIuq6lDVL9FqXRdtuaYdhPv
u/eZ7+5UuSAWS/wEVTxEfoAHaPKz2b2z6rl9drKhualR2RhOqFxsDVGYp25GFLGoUu8ilLjnuRMh
O5oZOZewgk1nqflcw455zpbyd6yj4Ytld7lJJ4P2IXORDYjcJYNY6WTfpQB0K3vE0sHyLd6w5r3U
Wf01J2TjUHs3RFgsKCZcvF9EN3m/So+w47TrmPfKYbhlBE0uQdVePR5hvs4wQK3ChsojWejUp7Dg
J87LPZjx5UFFo/ss4NceTD81O1LDkPp3TR/fKMDSq0bhyoP3x33Arnxn8979jKkMv9GckW4zOZwz
7PSP9ZBYN1hRyz3Wt+gl9hN6p3Gs9NmqOkWsT/VKEg7v3IA9enLdckyxK9/QviIRTorT2MawWjAj
0lo5E0d/BeqKxkWnF0tOwbUqtrc5dONL0oXOTo/pE7+JWWVe7pG3kgw7FevXKEHAMM+mOprZvh98
nCqexSENNnreVbXYZzPOAw/hMLNfeLkbYqxmUOtohaJ6nnaoJ3gdldeIEs6WZzTn3sGilDpG1Bc0
dI33WYU2nhOlH70RMQZnQZy92bl1X6X5srPc6Du0A/fEr+1sUcDXR+bMe1gl+OFQm8yV0WfeBbRu
jK6fqNeWQ4lSDOOQy1lq8ourgnleNbXPmjuJhdrGfTUzwW0Rz8Uc7ymP94HRV7KjOP5ZC53t8Tx7
b3Uh4pt+RmRIGEGIV3JRO0HyxXoo448hjp5YSCG9TApJhJqj1og1yD92Z+azFsgW7XsM5aPiq6kq
/aZrxukrkxpzjLRcwV5v7q+JpfVai5Lg97nrdtMo4EiENYQrKp8EddvyIw+yBUASgSn0u2x1OMDQ
hQBoW4MuDdUxMqHxVwQq/QEymPgJMXq2K1/QNfk9LcIqQiSysavmI0GPVRkTffXzWJz5i/WdGFQW
HpNeBTd+2hXNCtum/yNVrX8Kp3a6JcNnfi/hyt9rpzMDEhKiVO0gePc7G7tgGMnuZoI08l75dndP
yHZx6n3Lv5Fu4937Q+2za6G90CxnH2gog1MSIXbuwLydcJ4h+QJu7BwbScyExR7lZswhjLdZJW97
QgpuRmKlVord0dNYG4vRhq9/SX9yPv7IPLGtUUkChDX5C+VQzoe4bEq8Aky8jgFaYP6gE8D4rLc9
Zd0LkQj2V8ICdhuraP6CSD3sdRCZnRQt3M0BIey5ThrI8cSw7k1FE7SNkxIDKMNUZ9zY4E0yTjWD
fEsONWJu19Nqm7QBRSdU0jfkxMjuRW0H35M1oKxWSY/SmFiWV7ZoARFVKIiu6Pr5ZKRgEFqW8jPp
TXwoHcf70ba6PaVN8GXlVXPy55gQSVBJz5TtT9UU5Je+oKNF8bo86Miz3zIo8dusM+pg23b2UfpR
+d115H4i7aHMkuMeLcBwQnMWX0bZUCOxVHqOpj56sIVExMRNA2jBtnECXPNqumJaN2p09+2cojch
I8JgX934gXqA0ex8oiwlEKtu9U056Z+QbyqPA8se7VVrkIsDz8TkzBsJTn7ZXrVprQWQ2s5NcqiV
1f0wki0niWrWOQ0LdqhccJLM7PSmdgbw05XVkKBSFOHJawziaFPXDHKoYn2oGxX3O5Y3uOCeHx3G
Wc7JY1dhyD1MHkq63SKN2XfuHH4LFJcIp3Rx0xHeVHuEz3yiS/BBJ01u0DgPaS0meKSMNe7gPwUJ
GtteO2sjbefkKAJoV0ItbsQO3Gh/mzqlyV57pk8oFsPO/nDiLpx3oLLJVKLwgqAp+xhpgbK4C8Xi
nkMG0g/EEjFeiuaa2dns+xYQ/LRDUZ2uxFyU+cGTggwzJnhUxzUU8OgcIKhH4ybLGfoFop/x2CwM
XC4EVzNKa61kwkjVB26xuWq40PNEdFkOmtY9J9+cr1odq3tep035jgwYZ8JQ4mRaXW/a4AdL6sG5
zeBHhb+ZwJUdMSUgqXBc5cXIy3OFlI2NGQt/Wr4ylJ1zh9mX+NhaTUNBGJwpvybHq59dGgK4ypV6
jDmqk7PwdfU61rJ6pXvqERfatf9rkWWo0FBiab+1UU3k+zzoMnSD2r9VPGW054VLolxvMqiIM13r
TUpM0nCsmSXOTC6S4V66SYKMylUYD1rk5BvLb+pLU3U4/5F2XsvNtjLNvsH+SKk5pQ9ZkCBC5JWA
UHvIcgOzHSXw1aWdyg2x0WHwgsuVlT5ZvLzTM8etADC4HZNDMJtjvx00UYDklfpee+vYpkEWL2TI
GJ7BJEr0HhvQSrou/3+zEFK3H+qY/ckyoBWZlonHO0xDf3rMcnd078ww8L9jZkDpUzLKe046bs+d
M9nzsur0gKqnXEZnXJNlhxBIJJIxXjZJiolmtpbVZDmhvWvT63SkcC1zExaDWNapI9QbCw99IDCw
Ch7D1gKyngQW9OAgCQkZznisnkgZRPpVkwVJ8CxVoqdMnW1aIq7s9cANYRPKZfdiXaSlLiHj+cWy
cqISV0+lC6boUwwmdrU45aI2lRlZ645UYJu4zbV4WLzcF8RZJnl4RFCA/KvpPH2fBqnFlWn6cVWH
S0laQzGiMTEUbUycioZwENy5VMlLCDE/nGYOkMnPTXjELJqMqGRr3hmm7b4yXyLPVzTcPzUJGveD
5zVfo6jUa+jqmBl4N9z5g+2g8GsF69tgMTBrQFHovfKSwD8EYeIMx6wKTXRspWROy9ITjdWkg+Ey
kHCxyiir7l3XmwM870316lG/ozAxy23cipi4+L6LceSj+ngJ7NkGlRUbVOAUy+J96XW8A9HTckqb
Bp0r0uSpfsvHJqGgR9mY/57iiZG9g1emPAzYFRGXDTmQWMYwQ3xJOW/3cSDhPuRRMpsd39x7n6YY
8a5nJRF3/BzgQTAw1xG2u/rECjf/4S6tfEbBPd46skz3zBm4ZewI0eNmpH5MD+MYLCjHoLUiGO3A
jm6QCdbVJke6g9lkqT13T6gAhRWyCPc+6EXtnQmvQNeGFdmtgFXljVpbUy84uJPUJBvBNH5eZ04d
nzEhMKqPiAewV1gIqzVZMsFJ5aNXn+yQKnFLr8bNrQvq/U2IFvdXjiKDqHe71k/+mDVX7bniqbBp
3HnmVG0dSazkVa8rQUkxJ1zKNieEpqMFD7dDFg6Uq4mRNbkodXk7RGPs3nksUF0GEg6lVTeH4BYt
4V+leTyV6JWIh8Ek8Mf9Tjxm9s36nfRynzbvFua+y05/YssZDQ5RFEbJ9tdAOOEAriN0yL1B8PbE
PDd6h4lQ/prdnpjUovOqV/cPccOSlt7rYjMLWKnGYBhJCUdjumimu4jHDztKI8ybM7Pf3wwxw5Wj
neuGxnqw+Iaidstwm7XkByJ8TAqCbrzUxrXQBB/JxOCZEAweUJWSjbvJHGNne6GDDubfRNnNJ8a1
tfH8pGHSjepyh6yB6rXAXnlhhzl3m9j3/Vs/7vmnqcqGODJKglHCxML2KLDrbTBo4EimxUjGo+26
g943hNKZPTmUpA0RPMZ2ZWom4BitrgiiqadOtzA6eDWih14qsUV02981ccw7j0MY9UXdmGRHg1M3
F1VofRn8BRNxL0ax/ECj1H4iaQmGDce4O58RvpTmYcgQQBmUyS5IGUKdiKuK2v5FjwJQS1+37Dlm
C3fP4x9brLl26vpok9uDyZIl2Af2+Ph2KqCnIJ12I1B+nJFsbeMufULg4rqH68tzG/KwiZWVqfi1
JGEupx+NxseYeCPnGElyxwjmSr+H2M3XXptS07W5Hx+ziXER2VXR+Brg9ANUpyQZUS0mTubcPUfd
qul9fUlIrYV0PjTxPsAXA7CAKX9zwHnFyZARLAFwuGkuiePi6CkjWNFfSgzZfI90vE9vJRpBYjqw
+owX20zodUYGJe55KEWxHNoJEti1f/aqYxCPybLppdXhTpS1/I23JCWbZbHK187r7fmsSfpNfrpL
uBAE6pqEmMfBkeO7jfR4eXWTa3UQOVpEZH1OsdiSSQUPxYdiRkyKU247Z4zVOmyjzN8wAco3TTgw
95mSnjODJUqe4c10c9pL3alyXNeorLMPf8lyYNRGS+RtTOWL4YFAM/dlUQtgkqGPPbOz2yEN1lEP
PuEOaSIOYbLBiRWzzyUozEeVkpSHZsd5E1W5fKa5jZFwaR3a3wBJW54ub37Qoi9sh+FRpEt76GbM
o0Eass0Zw+hQUi7d4SmXG7cjD27TJIu4UMzxSW5nqw1bWfHke+H4WdYi5faJc7G3Sfi8Z49dfTud
nH4PS2pynqo52SzV1D/mBdmaKEnr6Bx2fSg3VqkxAFgwsNZkH81vwoYyNBTddsTnmG/KbBG/DE7j
n4Mt4heL0ncjRm4FUWY9is40+K7zOvIJMxLuDQlu4xEtsH1HWn0gSCQKaG11MmPCq1pk3CQFjoRR
BmgQQxgSK0Yl7UeXddhUCqUts5sJfOcc6rN3b/FRcRPxuyKkMj6Hnm9OKIAwXjlWfJozQlRSU4rb
LO7cbQgkBodpvSTlxjeYj1iEJM6+xqP/lOVowdljNTaubcmAK1p8c6iYEL67I3HBjojLO56gzsIQ
jb8bmsWgPrUXV8wNWUWx9J6Ky+hD6FqXjFF61tL4T9D9a7mbEImX21bU2d3CvBUhWzewWg3IbFth
i0A25/ZJ/bQEVXbNqOVl50x0bFltk+bESJmIPVlnLhH22ajRFpb+lrq2Oemx84ZNX+YZQX6q5Wd1
SHSZ8uQI5rpaFVGkfoaLgyS3V/LiLkt6dNqK5ZiTvAURw63jHCRESwqnJRBmKbR8m4nJjTDI3nZq
ehGBQ6La1JZbqOT9hf3pfGe6rDRry5f5YzsSH4UQ7ZqNJ1j3yWQITmQasnbxLPVMXB7m7kq3FweJ
xT3DVG78RffNDiaTvUGXyr1B+LBLxBu6lzVfLYYo37rJEVkg0vUEJMVOhB0kiJgsoeyj9gbrxOJt
HU2SSDpMRHKfLXoY0UdYJEyhQgxX+LimdWmCJ9tENUhqRqBsrCMy5dgkHlyuGdtqGv17X2GIX3WE
2d0sSRcfaZCrVzYO9WYslcuQrcnY0ycRmlFfx/G5aFT7y+QTp5ieSbjVXSRu86WYf8Zd725R1l55
CdJ5a3AeMNEl1muVt5KBhVfaeYbDg0EWJorqHFic5HMD2mGX2q7caKv7bQl3OuD6GUm3QiK0/o9M
OzM/dYLl0oqZiyofVBSXXcw4NSU1G5rfU5EzlBrcAmNIpJvtP6s7/qrNQdoRebB6r2hgAfoSSvVf
NShk7Qm7wSCO87rnTR0BJz8vwEM+deCyb7NrcVdol8rynz/2ryKpPz42QE+C9AvDUQiv+q8f26jc
4GkcWWg3logwT81+gmyPq70dapLRVqKZon/zmc4fDOy/6FhA9UFpFYK9ji38vyNr5RDGRC6xfR4n
/zrNLFqwNrl9deGjIBolrGewVYYcThDG1NSIIaLiwNKfjm8qw2XcZnNo470e4okGKrdpXgVOy7fA
HQPrGOJ1Ytg2xNcMKtbN1NBd4Be/67KaAbVOEIMOAXYmZtCFM36KGJXvToHYdziZ46Y+YBJqHgrG
Gta6rxbvdiJc8yWiy9XEz1DWPoBQdpAB2cQHHDJVT2o7Fnqet6VORL9xcDmh0aEx6j/i2b8qSKyu
5C3KQ8eoDFLRcww7DUdDMVpHO5lLkG1a96Q6hhhAA6JLHo2HyXhd0it8aKM56zLoJduM0mrnWRSX
6z71PX9TpNZCWYiGdmAGF9rhRma2Exyj3J5AUQzNfAwrm54NRTPTD0Q+3cnBFcfehP76DWBk32y6
oLW+a6De1BrGCLFnY5X/DImfCvZ5MUXj1ieQ5rOKDKxASxrVk5ZliBIm5RBhwH8xd2bLcRvbtv2V
+wNwJBJINK/VN2yKrUS9IEiRQt93CXz9GZB2xLEkb/v67bw4HA6TxapCZq5ca84xa1Bem66iE81F
swQdatAdQ/WcWH19zHJMVdxmUhrHvovI259TjhlvJvQJBVGD4CXEcJVuqsqH8xVhjNqHeYtgrnQs
K9/ivuoHmg1RRlvATH22b2QzCvYb1lvbzIS/qzXm5Mon2XT/fXH8K+rXY4m+If+VuPn/py/96f/a
f5QLUqv99Vf9HxShmhIQ5X9XoZ5ei/93/Tp9FH8Won7/mR9KVMP9Ayg9uRquRY0BV3YJ9fmPFNX/
Q5C1QdCByQ6GWFUgcfsPGcw1/6DFwA8iYnUFWlHkie0PKaor/mC3YFP81wDP7wrM/916YGkKy6Yj
BldUgRi1fmWjx7Sd29owUGo7MxCOlt7jEbOqvWuXpguhU+yCIa6FAehrA4opVH18FjPxJCv4GWGG
oSBGRRQGlktKJiM8ctyZCBNMbUcN1nzXjz+hcXQyMhQhDWZmFLs75Pma0jURMS157I8hEckhOiFL
MfnsMZWsKllZFwxy+hvaxxm1j7nMYAF6+D33+z0wLtx7hV0Vr8ncISQVSKcellj4zp2MeJ3GrXga
bYXFdCD+Fy+4gMFDGiBXlrmWqJYKKu1t3rQoYhyVfJXjfPToV6NUkzo8VdrWhNQ6FS0P00V+FIV1
vW+Z2O+UBL25L/zu0S/iPNt5xDLXuo4ONuz/XWGYFMyJ6Qa7mRj0V9mYGPbyHl8kwnMJ4ijpvhTe
UB3K0a5XqsvzH3EB/2qR/leF908r8G8V4/8Hl+GSivHfV+H+o8lfi+nPa3D5gR9L0FR/COi5gMkt
SNqOt5QTP1ag+sNzlLMkOXD0kr2xnM3/WYCKH0IcDmqWlUkywLI2/7MAbfcP6aIddy2FiICfV/8G
zfdLrcO6k0tTmheh4vCUxZ/wZ70tiTR5ZXWIsYIpCF2QOQ7kODhSgQCJzWWhwTem9FfELO3xTx/R
Xwi0F5X5/65+d3llPhWJDl4pOE6/BlK5RHlTZGCQoVtKleVGyCtrrFruNrSYqW8QHdEIZ56afrQ5
pJ1/kvAuAt2fX58qz1YWMj/X8dl+fn7nnd1WpHuROOW7Lm0teBiU3gudZF+22n+iQZ590Lco4JGk
s7mOAU+V+64V9o+Tjccd7vNffA6/gIWXnc+VFHwwvCk2eUh+/jsGUWZ1TY2+TpJZnYWVRp8Z+Y2n
PtLUY3//mf9SYi6vheafoBLbUdx9f2UmV2M1zoynGMrmgT080oD0YHQGiXHdWbjANnh59Q9/yH99
e78/YLw9VO6+tAW5fu4vD1irR931AhVwh6Q9XuFbVOkx6+gyo4U09B5KioDvMbfi7e/f6199rrbj
8J6pFn1q9J8/V5Sr7kRrIF0bBeqTG0cnzMUtgDzNygjJh/37V/v9aeY4I7CLI5aHCb3bz682TBCp
dIp7M80ydW7z9j2BCN3vZlDU1mCmO6gtmBAyBBP/sI7+4gNmB2HlohvmjapfXrnqO8ubFkFcqh11
HqCqbEMEbfDEkvecI+CYLs/V37/b5Uv7Ze1wPeKgsz2+Udv9Ze3oWfSQiGp65UKJtx+OhYSd6h9e
5vevcMlYcHHKOPwwFcfPH2phtdKTlc7Wo2J7oJblThYU/fyOxppm3N+/p+9pfj+/KT4+XgbHCHsv
U9SfX801EOTWSDqBYtnJM219J0SVLfq9acZ9u9WVQ458x9SO+wShedNq7Ja+yuRqgyFzgXM4j4qx
/oc/6/fPwKUbS1ubKCgOkO82lz/ZNVIP2G8XgKnogVROZxHk05r44XS8jmmX/+u9aKn12BEFJ4KL
DePnj2CehE2QBLFzfjWqMx3peK9CC21Ra4/Vy99/3r8/Q8vhZtrQqNmSLMUJ9+eTB3MxWAbktWuw
Yf7eSkZ2uxzNzT/lov2+MpdwRYsbo8m3KtQv76kLTMLeirBc0/cdrpPJyPZYj2D9oJ9cAsH98KsA
fvaYB0sExd+/x9/3W9fk8bU9n6OVw+aXPagr2pC8Fd5jxPX/DdfMPIFAJHcXRk8i0+seUIz4hwfm
Lz5XFzeoBLRLeMdvi6Y2vdApAkyykZz1xSAC6/m7mejv39lvuw4+Lo8twF+2Pcm//vztASadoQva
alU0pnHxCJ6+DmrPPqUxnBRte9WDyeL9dwlt1AzsrYQDOsS8EBZI2+jnVy0baK3WAP7Wy/zIPwdW
6B0wUVZoQAhFpyE6T+F+QHA0bouy54FivB6+M30rDi2GZv+YEG1qHVJEu/M/fNW/+M342/iiHfxU
Ft0jbHq/1jNWmfqEpDAxmzE77IlCSoZ94iy+cVMOyNEKNznjtIguQQ4/akpmNKnJELKM5/QjdhHc
rhW9wXLrAY7/p3X92yIgvpIBryWXhA/Knl8+ONI1mcxYmB465PSfmm7Iv8wk6TApmbL4bk4KQ1zH
mcGDSZ1IGWgiqpDbaZYu4qnK+qTcEcZM7w4uxpVBnnDrjCNdud4NN23WaIBVc8WWnCrpgBBI+qFG
DToCHORrdPRmqor0vWx4mNaDTIcZmD89nN1Y5BKWgcGQEm7ZBM5BhFpcjwxvP4bcLPShZbKWLESw
BbUgPf4/OXHb3UqRZqdwAtW1C5e1BbWVfD6oHPwROK7vdWPGF2GRmCLzOEWKAmX0q2sCdgP1z9zQ
YygeAoax+I2xMehLmc5GDy/L8s5MlOpiNVQDFREtJi99SZxE38QCKMr275fRr98Luzp1PG5QT5i+
+VvsCyBUHeUDclvjJsMHgDcy29qb0un/YVNYTgvWxp+ON2yG/H4Jyvt7xK9n/7IPJgw8O7+JIF7a
sRO9GtKAP2PqiZ4rTNwBwSw3UoyIZrydBWojZCbWJYihsAWC2M1VC7n+ytGhunGKsCo2oeNHl7md
d1kaXVlQ8OkXOovga4RyypkW3M9pPsM2YOGhVcKoDsktz/YLo2flBoBpkR3GX2Y5wA1gNkF09cjk
t0TzukXBIV7HdjqUuk4+C0beDZqDdHyI7QEPGwUPrD4+TewUlYSQOeFW2+BXuVu2xHhXl4GNft6t
LvgovAHYLUqKyiudZo8uIYCT60VLKmgfWOizLXcTFXaj8d+4xUycZToKVM6eezdWjbqG6onjwRDO
jiwBAWbfN+rFpFQ5BHcxwLdd1ZQrszfnT1YYHyu7suZXvnSk8C1DZ2SzOmv3Bi2YBTI2MhYxsnx4
ZD8hTWgB3rQVIra+m5I7c6gspon8FdPWrB3DAZHq0fnPwe4lKmvvAjFV97UNclDKKP+w2x5ith/V
rbsyM9XiwapwqgV9eNvTm7f2TYZKbyXa1v+GrqchXdcw1GcIbXpal+YM/Sa2tAs9uUVk2Li6v2Ax
qe9M4L5HbKTxFeFz6mR01s5pfG/XWDjf+fDFTTHZKB9tI9nHXt9C3jZpFW9DxqPdgZ7nRxRMX4wk
woPWAXj63PBE3UcGXISy7xdeVoy4LxtN66UTtXkYfQ9pbBY8I+iTF8RYGGJn+W4mIUq1GGIuPUrD
RNgwDTCqsF0IfHGuvJ5yJznnuVL3lW+irJz70MEFmFjpihdrvunJLT3gbJSm+8EjvuEmCyqoPw4Q
NWiPfSNHxKAMxjCSzBlodM8yn5FIFeE+CKXcVUkl7iS5L6tEKI2JhKQGdKlfmxFrMEkuZIEM2EUq
FPf3iK47puV+vQ9wnKQbrm/lHqqlt3Z4ELsNu1ar1mnPJ5gYDOVbw+hOkF+7fFsEaRCs47hxH02M
X5HEGXzi0pId00ZYcC6wLe4ZOatkO3dT9gljx8wnmaqMHSMMOUYMOwNSXfaXfDbEHvGa2PSQra/D
3tEnrtkOizt+GZA6r7C1PAQWMEXExMiArV0k5ucmUc8JN0f61vgKG6M4TjrQWwY3wO3ZuACGIwN3
GN/s4KuazMwQrLzLxGfel5cdk7YW4d5tVbYD0qEonFYaRPoaqPwMhB6w1ZzqZjvYIeo4bRq3som4
OcPpDWRorQcVPRX0xI8wWR6quqvv+qmO3yPgy8eizK6SrqVJr8KNk0seU/VaaXCRKKYRexXp8IVq
5923Ody0MbwBeLU/J/gqeZ5t+6hn/EvDkN9rP7w1prI4C1Sqn5JgvlUauFoaxi/m/N4U8ZMX+u8M
n/R69qbThDaRTQrNXj9sXSyE9WzWG9+pi61u7RekVSTZKHlrGm0MhKeCWzI/WS5TklxoRI76usDa
wWkKtNUwrb2a0m/9hHDdky++qt5EFD/5agS/4pTOOu9rb92G+hXDdg+kt5q+Ut8xeJgfPZGKndHS
/5CmASCwwqVSFjkUwTa8qnjGsiggD8e8r4PQW0ccvBDY4F+aFVKYAWdcUybhBr3obQYFsirnAb5G
El5RfiLZg8AG18iRaDMn4ybv7HHV54xQTSxQvIJQJ43xbCM9lDp5XgIHB1pZh6jkCtNnGFzjO+qs
yuUuhLQb0/WqsJLHcATXgamUAkHVW806wS+OvgyRhrRYQ15R3gJNX/t0a6mE4w/sCza8cBBAIKSk
DRvMVO8phQd42NzQ7x12us8K9vUJnV91ZZf4lGwEBGYV86drw0dWPtymsNLWgyH1g01OydrMiycx
DeeZUQe5Dcslg7QjAIDgjCumFES6zy3DIb+mXTebFTBUH5+MzPGDgQtJg1PbZME+BhFJR5mxEnT/
Nc0cf62UtjZhE0fbCqjMTeZmT24IH2Rtm/g6ktx9rMECoXvpiYowd4YK7zLqL2QAll5harlLE+9r
6EzDmj0WRX6tui3inK+tZFIM48k8FAVAZbcJCXLAaLfxZRoS51J9lVFzgmDqnWASMH3Oim+egYmD
146/cT2M1nYWiK03ldE70pHi3DDW3RE4lz3YqsuecDbzpUhkVkNlzFtRQVvsejPapGG6m1Oxp2re
V6OcVjwTHxI3Mk8dTY2+neJrzLXesamm+8i0D+Y4PJBPddX11X3R6uQzKT53cRgrJMhMamVFfMCU
hVsE3dZxHhpJP2tKGN9/Z5+ANcsA3EVdfDOzO9839XDPfBu7yaj3jgN9t9TXVg3hX1X2UwlwMPAY
N3mYNpM0OtWGupr1cCejmo2uH26knd6kbgXtflHs07U4pOPwrcRmviLk7SoKTfYNJDkDfgB4dItI
3hDf0ONVKEotiUvJAtGmJG6CsnVWJHjBmc1G6GjhHlFSwUxgcI8gXO7AKYM+B9ZJ8NfyhefdixsO
7cYFwowWjb464/P0hvyMfIXbDQJbUTwxYf3KzQZ+WtNirU5lCVuaxh/P4szwPHSnm7qdTl3jY7Do
/Rc2cLWu4vlLMIDgXJkhh7jlJNQpmLbNWIprW6O/kJCrSm/u78ach5LWBVQoxqqrKCa0GSDUgIGb
RNuonIJ1ESTIMeIt1qU9/C4IdDCpGTnep9LnJFejWDdV/joS/AQrv3jHg4E1ysbbDQ505dlFtMqZ
qhASZd0W1NFr9LKPTlED7EloykjUBrlfvYajecYnp2/TIO0PKrTNTWK19caYjE9D5QAvyyd3DXTt
BhNhgHMT8GSeHgUaWTc8YDHYTEO1tWvzHIvo2iV/RXgNp3GBNnEkyHxVo8nfdIG1HbL6HdrfV8eN
j+hckTM586MSQBin2XaPo2rSNTJcfiKnDdfIzESuU3k4a509VPu9MTLFVI28EKqMffahXuCZum73
aDieA25tIKLWprQvVBo74c+gx8jGpaPxLrPh1MbleRYkagiJLaBP4TQqYxem025wvQtd5SeRB+9J
YWMZV1s6R1u7j7dl6T6MKr+FzJOt5jx9cRsGONb4VHrYinpO2JYwF3uwwQggb9pZXnahf5rtdD+U
2CmtcV1bJFEEBRpvs+fr8JW5KYukvSHDhoLdabFVsb9jBz34mqcgLqx9pNC8h2PzUCPgbgyj2nn0
01ZqWAoeo3wWHfIMV4urjKB4Gbo3NqastaONM3Yi4Cgi7U7OZGU8UvBmyyw8GzaTYXJO+IA6owCL
5PhfYro90OAmRCKdpTbax5Y3JefZK65SRw83MBC/uhMhGe6YAAn1qMippj95eX1xkXDc9rMD01ki
ehUeRzdTPPyOiOWnwHiKuZU8Yg1/w7JMu8g9DqK+9xxitwJj3bU0CLVjf4sBcXENRSI1uO4X4ePS
ip0lpQv6HpTH+Tr2ZLFGdokL3x1eaK+/9kibV0HjVlun8B6d0ZSLNnxXFtm817NOTl5uPaah9xBF
JNtpu75jfnPnhrq8gezSYJKcv9ijcWq6CpUSCuFNZrn3OkPZRHpmsM3D6mKkpO22ZF6sEsc9UqTt
gRe0Ox9LBEMPlW1omt9CfnIZgDr1jnHLXVknb2nTO0h3oltiS6m3OjwpMGLrb8zZIaiiV9X0kZD4
V8+tkLihp+q9tMY7s/LtY+WBfTTMDpHp2JFAE4TTujdbfRrG+bZzFSYxGQ47FSYoWOspd1eo6l+T
vL+SWXUdc4Cd6tkINha3ng3nVYzql43jmueO6KJ4eOkK+NlFPrHPUY7MbKFXDFtBFecwVA9EyH01
ulSfus7v1sQf3SLrvy3a+DQOCE2qPPH3Vdlx6kzEKhk2MnQ4mHgsPLRe0G5xLsi52SaWE2ywU5or
P8mf67k9uPANNxE7ywoB+3bKwe9nCvk6fQ8iYoonfO0fM9jeiwDMcC28ejqVpFjs8pivWUPZ2mbO
GF5bQ70DQ3aMRrlnMGS8DAUvjAll7+eEkGJGCvZFZlwSD8ZjOz2HA0EoftyuRwbUrgtRdDI2ogMG
0Grrquzau7KXi+ywvrLmAI8EhJZ0KlArQiVh1BLd9777WCbaXqu5udRCfZ6KJcTIOvS5WHI++JgM
jyTarB9hE7dP0DmezLgW59orMfyE97VZ3uc9Ys50jl/EUO8x64JEUfYVKVp6XbYST7p/mme99WoQ
fqLhWsINhqOaibdmjyrdnd03BBHqLX2MY4YBgYOlLW48hcEHO1cxXclGDRjMFuR3cGfaBRnZrk7p
mARHv8qxiIzoxHJvg4l4q00utXjcuCmb37pKL2sXT3CEwmnrZi5+8MxksLZo3AR31nKwsJ5CfCw3
dTKSWGGMTdOvUzX6T1wYuwdfEEK4roWR5hsDsR27SgIZnLgqU8w3Cnl5eu/EDcf01PlZe0DPGl2T
npTe6bCsv7XlwOZnNC0lY42J8UZmDVJoM+7IjAk0PR8gL0q+08lRz8aQ64MhovGmA1XY7U1kfM+Y
+arbCpsEsZRmbGQ7PHfyElRGwGFtDoFzxMWdbSHJkmfCkvLqjWjxgFW9+VgOUW9egR5yH52qiy6S
rvKmD6fbWQaPvjfd4V4Xb1pre4O+nP2uAvWzYItvR7exYBHL5OSEaKhWZpQk2Q5TV/cCGavnCWst
dPCwdEM7Gu6UzDEi0s8yWi4LSXQdGOGjtvFiF/zdWmf3uB9W2dxfZOjf0QjGv9mMIHtJ0dQoKrB0
l8k14O80IDa0Dd5UlKS3EYrWktBNsoAIIJ0hlkw1xKIG5Vkug/FIuFbF3o5sgB+awU8bPLtr1XDK
NGN4mjFwbwtHl7dl0ZyHfviEBqJctbXoHxtXvhRe9ewSFbTCiUgrvIrctwRLLXeOwCQiNZnPsQ+s
N3HJdEtVTfexEcMhZy9ZZa16ziYve8ir8LNENc4zV5UKXEi/to3S2rhZB89rALiwCsqCdIphxocX
hnVkbbDUjFAAkeO2w9Gw0Pf21m03lzFWExmcGa+/lWlSks8w6YeoMvLhqtd98cq9LITX1HiXjIie
nY697D7EwbPG+QMFpDMUs4TxngYlISjeKcJ1dtEDsRZgx6c9ZC/2s8TkJpVEyZUoQvXAAn9tG32J
qeZvC5+wI7gLyEtxxhhPXITpuAYMdh6AdpPtIBocDRysj1XOHS+DinBx3X46gWj8NIvCOBF4dgmt
5BPesv5c2sjZI9efnw0n50GgaGu3LbEDT1nJjb6P0mg7Rl3+RNzOUoDn6sEMkWYjmyOji0nmUXeQ
2bVyxks1+9FX2N3OVzWo4RlTBzlvnf1cm8I7Y9jKbhG5UYcrnVxnXjBQSjBFx0gmVklNJJM/ybPX
DP1aV0qtPECSSHMZ4rf6KxQmDEk1E7SxeWWyDS1KVXdjjVO+iug+sWLwwqChlakdnRmPFFsEcvlx
KLr+6OGBP8RDgHSlUsOTpUnsRsjmfJYm4tCaInpNKWXubD83kRJImA9+DhvK97cxrSHcsJM8IOXz
1oOenGHdM/fG0/DgDHG0LqWVnmbRDjsWICBuQLgrV1HINF77eZzGb4lV7CbPCrYZteI666XcxpFl
bbJyapP9NNRO+RA2QO42uXSa666a6VihixZPtoKTA30yrlYg919okkw0VBySNRjQm2f8AmK/QErW
hjH166jrL4Be6IwpJzsOaVBsOoXVclUvSK5BVO2BpAh3o3PYxGzvAIbLyUlumtypTnFokyFXRhNA
TIdIAiICwgdXpOqahAAYpzLfOJbKXjI0/S8FeQ96ZbbERuQVKFIZpQ2BDL71QYykyZDA0rhcwrh5
9X2cW1dJG8CRKmCarpIGlhF8dyYDStbJBmAFhQprJ7TXWkYJD+SkfG81UQtSLmIjdawdkSQYCDae
2y1aUG0b7l0p4gKdeG/zQB6mhgCetaE8LlHcffp12CX+6ywwinE5mSOfitsLq+CEhKspj0OAo4gu
Nb3dJX4jtj9g/AysXhyAASbquWi+oEhuxs8AdDgLANVZ4Ru4p1hfiZmY5eOY9y3A2AXH1ebd96kE
0arbvmV5IQjzKsSVA9XbGiUyjRSzF+YeHJKljpwVTskVyAnjBwyPzlsISedCxO4cHtzv44SmTtvk
SHk62RQURXvoRVx5dxn69OFk+wM44ICwlfFQdnn3qXTQpZH17vAfNBrOZOFLMeWnEeIaySmSemrW
eHMsGGGtRBt2Gpspy2+s2tYXQuqTZoeBzTpEw+D460ZFAfcr+o70s5t8Em95nYt1Dpek/OgkQRcA
17DmbBOVk8c4pEqEmzocMRc0uuzrA215yM86gqq2ZXiZ4yrxhEGnZ6j89GTFQedtE7qqm8aQ8ApJ
EJiNu8nGD8WB+JYjWLXkiC21utdjCtk2of3sm1+NMaFR2N42KVb3psULSwjxhaVZHyDUqDtCBOTG
Q6V75tt+iahqMeN8eJ2Yt4QEzy9tFiNzpxs5EapBEUTvjhsX/QYspNx8Oj06mymh4bJc4qOdXVYu
V80vTTSSHSAcg7FR2BLBO6B3Wg2A49Zh807kIXah8YsZds5N6QwCIi3ZGENY3/Ij9gMt8/TR8nv1
LMwqOfRKv3mdzdGN7eNQU21vuUJFPWwF6Z5K/tZVkroeXzFtym3bWAX9Olw3fkbWQ1c6dyPMMBfp
PyzrUDfOBDFiAGpfVJNmiTh1bl31KM/fQhuc3Brc4WCf6nbMSSSDJZjMWH5lMh6SNuZCT0RdA1ks
6rgXlC4R3WvujX1Pdyfz92XpTfZVXBM8ta0rZJ7rqKkWVMNYO+65iA34cjhrcSXywHjtzhoGDW2G
sGl1i9DddQ6yjLGP2QYSgwAzcnoNRUI4cNWEVR75euOZrDuJ/jDQHX+3C1KZVBZOIe+AmiOEWlJ3
MiXsNNThY5dNmXWVasFW4AwG/yRNm0mUEKUPZrhqCX6ai+CqwUrT7XTht9EuUnYl2F3A2S3sx9KC
yQJX/yG1RpiUfqfa7ICGcx4PXq7Sql792CZg7vT5l8Fx6vhit6QQXac1Y52NGPu2Ini6CqFw+HAW
jGvfqWR84Dej1w6aKDubHQ6jzmrq29BuuGFJN51OqiTIwbPT9pZneO52zWB1xtZCqECuo0/QhtVo
XGO+EbUHMKeEdZPSEVxSUTUHdGTEes7jc921ZIwEVetvmpHpZUjdeTOHMKeZxX3z3fkTRyqXLArw
c91Y0y2bd3eOCZhE8p8d8sh39sgVFuXHSC+HoJx9LkviAOA9gCcGXmzWPrVRYY9AmQ2CEpbh+0Te
NVcOp7feey8xdszMg89BIVtzaatFn/M2jsYdqX04KDKKjuRAC5rakggRcl8bbNuFE/MsKDgK58y1
aAThq/XJqZ70QcZey6XLTxTXkCLAqJVOCZGWeI8AywFmWcYqUEQ4pDWoIR5zcve+Qm2btn2jrsIg
TQk+Mac7KN3ybkDfGu9HDzqTS3rccRbioZdYrA0F/Qt5hkMj53vcYNYG66n2250R9vIUs0XUJ7gw
xh5P7Acxr8mGiLv6QTaSWw0NOZt3Ms0j17/mCy7BEc6J7r7gUVrAGD5Ey8Iu1nhQMQaL0uAznWK4
L8VEe2tuhH2YWys+kXqoLy431Qt+Rsib0vpkE9EZr5nUyreMLgKDMxdwOBOO6Sll0PocpVZ5l5ru
ZzgREHTM3NvmegjugqAHtZV60yWHL8bOUGZrVxbVtdc0Ls36zoNbB7WGVh7fkwAIynSyTYcjACCg
Ow78kbHPuj20HgxGGExvYFURMkyHktu3kkB9l92ujp5NEVhnt+rfmlRmW6R+RzcO9BVZIc6GE4Ow
ns61TsiLKiZMTfXqxmlM2FAt8U40xdIjTayh3DFNtLaZqoN4A2TXfuuNKMQoDOzR3LZpzhOWjs70
WrtpAoMsMCTX/iS+LDnNnyN76j6PmccxYYk7g990bZmzc9tbTIYoMIr5JJgckwvEyOxmpBTZtUYx
vNuqbu+KOWovCL9PSJrpG5nO6B5oKNC1AphJowgMJVzGtJytF8An3qojXGhrlVNx09qksjQuOoCV
h7gSi1WfpPs8EdnWQagTsvHM0ZcocDySMEqB8Z+5NiPYqmJf9RCD55WmTwyqC82ZJI+DnqHpY2X3
olyO67FSgu7+GJosFc/bSHCMD5YouA6gqNwzkCS/B8Sj3EeZ5M7uGhkpvGMx7wgtqq9DY2jeQEGQ
iZwOH70o/Jq7ErkKI4wL7NEYC63cEMcCNyxBMBSiKvXV2YzpZQWzUHu7HmNcKnNg32npji9VW0l/
Ewz1dC2BS98Tak/l0VTZdp4L74YGjgdmODgMaoY3NscgNHucy0LfowkxHicY9HcNUzHK17jc8fwj
jyCCalcTG/CpBRHPzS1Q1jFUPIkrrUv3PohRAHhlkh19kD2HKumDQw8z582J/U3iiRJQn3NMi2h+
QU1HVztcaHKJ09wZdgBCnrKfG22bpA+9NZqfR+JZbhTMKM5mGdHHceQt0P3nFJMC+pk8T/a9MuON
KNEWIMcjyoMCn7tdKw9kXFr7IEohYFR9RplBkhHzSv/DGgOoUGnxkSXFuG7qvn8dEune1KVdt6uK
jEiadD2vw0yPYbeGV4MqyBtlRGGTZKfJbXfeAphkuL2za4OciWIALBPOdEvVScoR8ALOyLVfTi94
0ZItQpKnPIfxD72ezSQHuVnZwIPEVakIYqBcQC8YSIOaCIwyOFiwBzsjX+obHLKbYiqqNX0VfZVy
GweQpKN7WuHFWYvsfqByBp8aOxvCzPGG9owjLWS3p1ILHlY1cWUOc2OKzm1DxJ4/DOEZnUfHF8Ge
6I8+B3BODysb5odZjCUZED7ISx7idTaSjmkJfxv29qMrkrcc+PQOuHa4YSC4pfYynzozPdBqT6Cg
TV8qQh+WiADzwyg5j2KLdHa8j9PT7FUjRGCyXRgX4O4mFVN70cmYc/9TkAc5DUt3gtAXmwl75YC3
aOMtgLH+O2usXrBjhOjR0l5QZHqBkskFTwZcmSMtAqhAoG5EEx6CWfudZbZQzRgTR2dvIZ1FCDVv
vIV+ZtN2xoYp9vQUuYQsjLRioaXN/iDWuPqqx/g7S22hqoHVVzs87wuQEubatNDXKnov1yQD0Ate
2GxFTMY0pBr/3BUNp6AK1b0I3Olqnvr6SS24t5xO5WfDwVo6GSew3TDh8NKVV3Sx16JrvsS9yi99
rzDrJnl8kgtWDmd3+xR4Nqi5WnjwQuv6neaxOEN9Ds/EMIEYsxbESZiIWxRecOvYz5g6MCZj6BMW
a9UlOc5oRIS+t9SM5RyzQC2MqwsMT0pDkVeSqu7SO4Vx48WMLUIu/o8VtsJLgOJ0m5n0wmQ463k9
LNA9IatXz2qLqzbjONy101Ae8OY729jGsNfpqXsj4jUAPALSj8sd23MO+EZz9bqeaHPfk4rCZHj+
jgUcaPWeQBbTwqVkZAK08ANrM90EwtV7eibmyR0zsqED3kHRIMBKfmAIs7Y9OVoD7m6myTuVC7GQ
IXf5ZWKn0QdWtf/QlGkWrpMFcRi5bUsCYm+UB+w67AFx1m0n5GqH3J26LdoEVlusmuZT0FBi0vuA
T7sBF53C3etNcdaNYZ9CeioSXkrtPtmhFN8ibyI9uKEmG6bIFk+Vctq70baNpyLu5XVTuM0JB9Cn
pPbya80V647Et+ZEcGp5D9guj4hRz62j49Z9QxtdzgC/GI5trAUn2Qk9kSWmsq3iYihWA2388pg5
Bbu8M4Qm/euwGeyNAZB77Tid6NcEaxRfieyOwJjJOXiK4FR8s9LAZ6YC+1J7HpOGrhM8NpgxEx55
WO4QNRZepvyOzkQVB0YzhnNIDWy2565t0z0bGjVbpmY0YNwbRyS/rrlrsTbRT5gRcjp0mNOpLy9G
xG3hMR/Z/fCU83YCwpRvaxp6CQIaszGfbTQVFE+JE568oliiinvHOsiCRoOo8rhb6ahk5IHDSYHp
G0D+rE27Dz9ElwzMRV1kWvisT9IqSHVrx/oE3YT9QVmaKYY1X1U+M8AwG4prkiyDT1i73yI4LEzk
mX2nin1sjGMiDFx9Y2mR7tzKGIkBc5Zbsl2+45Q+dqIKVrWfXJdu/xLzkNNN1LFcx2WEuTGGtlpr
/JMboD0Q2lBdFf9D3pk0x41kW/qvtL11Iw0Od0xm/XoRM4NziiJFbWDUQMyjO8Zf3x/EqjKJ2aW0
t2lr696osjQQEQiE+/V7z/nOrYtiKt4jQmPVo9o+CVJMof+mdJZ6mbXb2Inqo4hhIGy8uax5Tx5E
qMTC+T94/lfaeOmBQNajBoO0T/pKXxcZcWddkduMr7AoIMkmc0mgbsk6Nzwkc1deOBwatnIKvsIA
Q+SAmPJYtsI8ZZaIL8KaQB745m13oh3V8gVCCMFhF253O8V33G90ROjxLvMpm9CejhCqF4w4B8Jw
aR4vfEhWYpod6LLUugztpXwYas6eO68cA8EfVtcL3JG7AA8+XXmgYMuZdZUZLZlpCRUUTS/mo4ph
ECwPSwX7KTXZhY4rqHP8mb3XLNIMkMvWpmOGRIUDSXyCc0GWomuPw54wXyBYbW31W3B5f46MGeEA
TsyHfIUIa3I/D9KFuyiogra5Ay+BE5b5tFTpeBKyKSgcoAhuKg1dTPYuA9WmVv6njrwcaCvdXF7D
884uR3vidVD0Rcy8OC9j9Rt21qDvE0lLUxczPdC+qpeLlAbs34ou/yK5RKXjrSZ7GXD2Dd7Jv+u6
J4S7q/8hp1+glkzbsfR+sGIqRD2KEoE1az11Gh94wRiYF4b1PoNgozsMMiGn4NNIlhBP7FQhcGU1
nO4w8AZUY9lUQe82snd2TWESbMNmZjiz4p3HN/3wf8nY9/+l+1ahov33vr+rFzOkLz/b/rAz/NP3
5wR/OHxtkYRj/bMxuqL9ffP9OfYfIZ4EEWKcwdDxQ4r7T99fQAYMPgU02ii1XbmaVP7h+8MS6OHw
IRcDvc6bJfB//o9fbFj63f//b1Vf3uFtMPo//wMjza8PJw4PykMFnUHhDOZK78w1+eTPlR8gKuFr
Vr0Ctw2f4WSmy66O+2Mhrfh7Xg3ooPt4Cp6jpch7dEX9dG23ulUHERbq0euWnFJUWB1TdNZ8iieg
sMeMNIZky/SImtpNc588LkaMRM6pgvS8CEbRM4Rest0y/AveOZx6n2SRHuHTvgSIiYXWjWYiyWa7
PgjXjwiQNcC6OWcm+QN3DUwrtNTpK1khnXUsXWWA/zaBZmeoBfwrawQfvA1IXARq6dIF29dtKlj6
lE3YwhSRdRuVRfZJkksP5cCD2IWEuO2aPU1W6W4kJoOXIiWcGA++p1BG16qzQWjkjBKFnDeuHpe7
IYwqCDKJheehLtfj14QIdOnuIzdHFW8vjobuRdTkS5nXQf80ExCbg9u1w2vjMDp3nXlGLZ2p+ZEv
NSn1U9+stJ08LQ9g+8UzE+Q1E7NRA7568DafOgDfDM3DqnmZck35ZXLm+JuclczQ3Afax5ZqdZBS
M+N/6zDUxNvFQFSjxZi6137vLfGmbYlS3aWEdr1SxqaPseIy+wKgaL6ttE8fMUMgBZEGpOq1SOhN
nWmlxx85yTCpDDmsPA3smoDf+oQZAonVSwn9WIC8LIyOH42dgYrsSrJEjt0QoIcjsY2BFjST0ZxT
LSm/FINrm7o7yVfFEvQeho7EDIwzs55tTBTntx6U9FkykiNtWHTxKuHM+xtdNAlYebolKR+vpIRQ
ZCC6jBeGHva2gzqkI/CEW0KIGQdFpxwiqCI+0lHKdhpyQ92LT6EJgCVNDF7XBPhh19fW7O/BSpQ2
jBk44Dvb0f1VP8i8olaqeA2DT4/81OMo/CKJ0/ikmODxzAT19IUuZTGglzSklfRKJenO9GqKtgZx
OVLamdPp1unRnnW2RYhikur2nvlH/oQFxUbKWbj5tzGqQHvjTvc4PmZeQnsos5ljt3GWc0QDUs2m
HH4yQ56SdxoXTLBQTvDR11NRIg0L+w6ZJYaXJzWTO3oaij5+tYN8nI/V2BNvB+UszW8piGxgkcxB
2l01NfMxaccy3IrIYY/3nC55jGAK6y32t6g7IjpjjIMJYHkE7Uv2TjqTPrk10CThjDJcIROjdPzk
YOWqL7alEhIDfTaaK6IvaffnSI4IG29D8xlKhXyKaHAhKRELTZumgZlzLYMcuZ6QuV8e8yXPynNd
+pW6iOO67y4ww5EorItMBdvSmVxzLEDDZbfzaPX2afQFplytFz5z6PqO3qoOA9LK5GdAPad+DFms
xUFEcj0ggW0DtgxQB7HA03kSSfTgzzXfZHsBZ4ECNh3uA0Bk4pwipXZPUzep8cPU2Ln4nFaSeQk9
HOqQiXS6BiDXoj91PAjIYetxgGbWyaHcOnPWgQAKyNkItjiL8w5DCpkdzS0GFDe6j8c1hQNsiB52
Dlq/8QpBh4TDNFQqucllmL7Sh6IITfKQRIxqgtazkWkuyWH3FvtRQnAgCiBvsq+5nnxzGD3ALjtf
Qvr7oqxBfe7qJf42YAj91iUlza6k6sGVpT3OJ07Jtv1YGQd3ScM6sucUaLnYlFT+BAYO2bybDBm5
k4EXPwGr0+0V56LU31eNa56qMirmXa86NXOin/Ka8o2Y9I3rZkGOWNMx+V4iAozvnbnc499qqn1J
T+tLOAgw3t0olwSN1tj3CKAhm29klcqHFQapt4zW+npHci01dU1ZnB+dwo4gWAtQyFxWP7Wq0F/k
mJsIPv7qdTARgeubSCiMM9pYNdxot6cRF01RL/bo++v00C92suv6QmQM1C3/tYHV6W3TLIKSAmRC
zheRl4Ry746C9SpFs4QAiz4r5FaFuCgIBwTsAWeAcRMTEw1pMvFGc4KlGwBm1qPA0uEIfEcNuDbG
Q6Rqdg6F5TlZIrOckjTvwouhbsxX+jG9IJC3XR4sEUUPGjcQs4IgeLbo9m1UCYETFfea8Bd14xeX
aMTL3qPHjAC7R8TpOgysYbk8dCow1yN2+de+ncMA7FU1n8xax2/BODOVzdzmdbImGwWIsH02k7EY
HA4jCzsZcke4e20RT59Zvol49XlE0VQrMRI1I4I/l8AzT0Er0DEMKU4QeufdCKg0GpFzWHW2jVRv
sxB3uXv0gRNxck7n4mKZo5YYGnsdPBNbRd4tRreJMJt8ZqQHZcSrNoIETNUV7oe6L6Z4Vw50I/dI
3+x601bwOTaObYfPQ1MmjJzCKHnJdU9Dt27o2GIdIEr2QAqEUNuhIXZ+w3K0vPJ+hu4ysoKQiGrA
OOoqquysJQshGc0uqLrpNoFpGAO+ExNHtDhES4Q8dGDgT7RCu03xDoita5ERvU2gsHlvhsD/Us38
/yYMQwhK2X9fFV+Yl2L+pShe//4/YBjBHxiLV9MoDkl/pV/8syj2/vCAWfi4jm161D5ok3/BMCBe
2KHr2GASqFldXO7/Koql+wdOBKjePEerxx/sxrsi+HdF8fuSWKCAwLNKabyaWjlnUjL/5LWu3XJl
eQeIQFMzXmYII7wQPHRhHHmiNYjbzKUv89O9wcQyx3X1cyEuxArTad7+4OLbf/4HZwDoWy5OaAik
DKUwe/96WeJH8k4JWNoNuoDlYzNCk7woLdCyuzDKQrAMgJi9q3oFxSP0DWr/dhkjQd9CqaqFz4bX
6czyW9DkYCCBDFf72FgGuJnLBQk5BCNxb7+J2BEIKmljAMTpkrA+ZAURLs9BUaMfAPkEj8rWaVnT
bslYwP12mHYAnpgiNTktjE3WOM1THPfzN5zS5NTAbEh3cW4zv4iQWH0a8iwZDoQgLajnQ7oRd9ls
Nx8wcObRDv3H4mF4An5J/UwzBwliqD65Vr/E7NFeQk59DmoMl0SgfLnXoeQ9VFmKJpeaBmu2dIWF
PS6cYatuidJI5x021dS/XKUPHfg4msH5xuk6hqAmKqfyTx2StsV5ZgiPpeh7MGJC3DqkoSZoApT9
jCzi1oJErXfMHMfrhiXhkHTe4AFaH/1PZVVq2ve1VvVdNPp1eSgoAqwPWspZ7s0o+wI5SWQzF8If
mh0FGMLnUVTe00Stt6+czmP82pTNc9AE3a2NsPRLrxWKftfNg2gXpQtvtB7TkBoGWEX5BWhmia22
dXnTBb77DIE27JCtQb8jTnYOupe4syTc9VbZuOgGbayDeJ7HmLGC/DBEue8eZFVIdgSEjfu4UWZP
6husBiZZYdvfpfM8DB/gyXFNTOLt82q72HrtPOM91VLlSBPWkp/Er5tca7qiAd4SEi1qkR6QpjIq
psubfbXh1QYbcPjAinOSvL3jJKmwt+hgFKXrXFZ5d1wGp2DjX4JFRrddZg3jt4BxuZDnMGwxTFHL
LnaD1wq8y8Eo3UN+brHm3ZV23SBzzfjP3FJ89oNqlT6QhuOk9J58kqxvufTcZocOVni+t/ww6u6Y
mMr8rmVQnR+jGV84cm8c19nRGMnzJdzS1vcTXXcKqxovGOEIo+PI8c5u+yr7WDZOUlwBY594Cj2i
A9lIa1v30t784zcDxIXDaQqdjKmsHfKTwcT6fr7r8sDDBonDKQCMKsbIHZZdGtJuuoCv4nufFbo5
zA1x6elD4zOjfepaoHbHJRl4mmW6NM9DSntsb1GTd5t57HnXADD4w7hBPVQ18G83/aBb/Ty7k+Ic
7aVEp1P9uTu8qmba9zMJfFtE+vx7C7OvfSRXWuQELnV8Vexmon8Pb4FEAt8kXX43eqopHwyHV2wB
SKR5pDWdrH0WwjveIZTVDyljr/SinbNs3rUzY86vdC1oGXgTSqlj5bfVd6Ot9LWAM/KncRDnPScV
Xs6sr4U5uEKc81xgeI2X4FFmKg8PIxjgh7hN/RuOYjYRG8UpicsNpInNxEK5TdakGWeYFRYw/5hq
HyKYYz73/twdhQdPJXY/yjkf8JbwURla3ZKaZmuG3r8L47q4a5nNbnviOYm3Ra95KXMRPQ5L0ANd
x1Dg33tO9VDJ8hWTMFl+NdDFo10YcdEvA3o0OvvcfTRjCYsxnc+QcwBRL0izU6f+5pQoVlcdyz3m
nxNt4+7gx+4ThTPo9gqGbr/Qu0RqVfI5X/tYGXeJEic0bfo4t0104Vf9l8qUgKzpMzuGs4cdWR+s
jInJqP15F64fTDgTw2kF7bmbw11rTR/HlHm/sZMDbPtkGwBivx50xGlrIJgJxZs1pwT+aGJXvL6+
Ia6ThRUVZ8PxPE5vUPA94mNggLPgbo4ds0e/FW3QFzWfRCwkCS2PlZov0SF6SJ/jM7XX0bMTmu8g
cDsvV2BV20PRRVe4qYONUuwFsl8u41rjQHUJ9OmJIj/YhAmjvTZ0a+AvqD77kx2MU1jNVzZW5dlp
WEazJTiwVLlPiz8/4GVhbE/yzynRmJciVP8Xyqa1aVBCpzXhNNHwuVmg7oPJXlsXK94bwyTRiWOw
DUPaCnEvjz1RldAMdhJbVezIb04QXsD4PVUpNXSjy/k5QpKRbKOETykhOWkz2NWhEdYVAFEEXtmB
nR+/STgzt5o6M28ibClqN6dZkm/HJekPNvL1+9YOGRZI014rivWYGdRNj3bNRorBUZiHKQr7p2Hw
7xFmW5tep1cmdE9DwNCclu2Nk0Ys3BOE+Vhlx7jBDgfgfWZgWNxRhpY7iBl7z1MyPocWOmi2STYq
K0clZDXhl2yApbRRHIErpF4eajOb9ZHZ4DLeh8G0qvmDheNMcS86THW7GGUMMmJtkPMFc/UyktQG
Gq/x0ak204DJflnVqVk7tBiUivE4iMo9jZWXfZztaCx5qTFaO9ExUaFJFn8KZ9pH9DMQ2VmiT5td
4vT5uYum5qEyvngJ2zL+HFpN4209H8rknun3FSvHfNtp1AJ0OoJPflCJsyIh4IUElk4cSrL1dn1J
JMh+brhnUxfvYt/NT7GX04/vMtlk+751ggfd9MgQk2xMOPktCnXiGNb7iP3iOonx6POoL3TdmCk+
T4kRp85O/M+4GFtcVyAucqpHtol8GA4eEuDbXoQvttsW+yC2lNy0aV3kgH7i2vuC2sKIqxCpKuzs
Po6Rg1As2BvsRc2x8YYeh1PvbeMFc04r4uk1hH0Nv7fOWxzqVgpiuFkYWdAR3bYMKXECCJfmZA43
PAXfKb1hp72IubRjF6Tg8TEGT3ZWmJsyjdG1V05iB4eKZg15JSgbd5Zd8aYd/G8Q3zU23SXxKLma
zj8SYEDqzdAlt6WFISNySFcLGWueGPHb54BBGHgz9DudNgYiVJLR6JkgCDmMhRrSTYuWpdejb8KT
eu83rsY+1y9y52GsaK8F5PttkdD9wm2umwOeuhYX2bycoN/iIw4ieOqAEhlACE0nmGDH4asI3Pko
dSY+tY2QMJgh0CzbSk0J1ERGQacYEccn3XvDPi+JnEFwaYV6w/DMfvTH8NiGBOWmZWtOkWIMZuOn
Zu5hsebUOnK3LuKWa5G1/jl2yvpDMPlPaQFWWesBjrY9aOguTXWTMvzfmso7atZFJppO7uxo2YiH
TkfOni2WZhCphcQTTshVKdrv00KlJ8UCejLYMS5SWRcHiBDEHCypS/sy05d+a3XHqpdklMpiuDBd
D9wrzb37gVr7vu965lEEZF8a131FlVFcNBhhOHQHQ4RKlMCBPdaqGvhqHYvrLO/ts8dB9yZx0gLT
C4opSNxRWX5tAw75+0wP1QV9iOpmmYhQq7vo6CPMyrfJ0mu+2jTF/T9pO1JhEaoTHQWxyqsmx/qC
jj2BmqERDrscey985ovRyR8EMv+mCBArQkBZOq++1CQWIdYfk+/sqejNAoTUR3+ciDJMOFQEjDe2
chxJmZrd8Z6lp8f0lKQuuYjNvOqhuv5EwFhBpNbS0/XS8NiNZByc63Q6R0VuHTJnMR+NlBYI3cya
ka/agHBiQmPRUsnnkINO/V3VkWdvHeNhaKDZZfByh+NjY0MuPDRMzAgwU1i8N7MfmQ/B0AbXpOhA
2OiL4U9OlNg/F8sfjyuoZJsEOII2uuhZrGe14N4lCml6GG0xDHyhg+QV+SePdFbOzmdG3e6WXjot
ZnsO5bZVONEOvbWmOQ2jjVGtikkkBUgT7Ia2zLetHOYvzeg02Rr5Szeh85zp1hutQJ6Zy6XdyTMu
aAVc77V/qRf3vjBL4gJECOuOjnjnnxMhywe4j4ow2FKf+1xOZ8go0AwI4t4XfvYVCALynsWI4cqt
Q8tC7pS099Y0j+cMseUm7ODEOKSObAivjS1MNKNAXKajfCsHFvXawjBGovecYfyLkObvB8qd+Dbh
4483Y4MRYkatxeEG5f9GKlLV0U8S0BLxZJ4YF73ooZ7/TD1T5AeALljQKcVo3JumuF671ReGlfqq
T0hE64f0kVZaesmqLi6DcnFvhrQTqM89VGgB9ruhd6NrxSp+644V6J4gtagB4vSjCxR96xNatq9n
J7keOGLvwA2rr0G/NE+uZ+urqSuGeyvCtVzVwcdMFu2FPcv8yiVe/COsB31YmindGxx/R2KC6lPk
OF18YA1qdjnwdnIH8EhuwC4QXWUQ7yVzaNf7GpWA2y48zT0QiEoxuwGM4JEoZlNoIJBIuh12Kd1f
uhwoQVy3w04qAbYZvpV7nJx2uEBnIc2VTUP3sHY7EDx4Jocg6VmnlvCyg+wqLJuYwBsumlIhArQn
RliuicKeJluYhpU8ZWvecO8ah0180eupkmjPiGn4MTcivosmzzuUynGui7byHwkhWF6zcM01NmvE
cUnWMQdIss5aXu0+LAbSW4ZVtJavAcmTWbOSo4xa0fJMbV8GQZWx4QSKT4shSremLJsuc5HBUtkf
i5EUZs+vaT9bKsaia6OJnDYx5hxJoJFIzj1c+2kLKmbZ4/4wmLKL9FtbA6wp+zX8OUkVXJ+SpuSh
ar01H/otK5pj5uXojz4J0muYtGWY98xrfHnrwdYGS2FuFVS6L97cux/mNZIaCRA0IbvX4C3SXs17
+0d+dcwBgy56F5BrjV0t3004ep9knLfPbhEbVERK/ikQ8ezdOY4unDUpu0K1zgNJL/6hH9coba+a
FHauvA5f3TVr2yZ0u2TOeaiGmCKYccKAv83pCMnWa2A3Ni+yu52skV872zAyhZhDxW6wkHdTQgTA
QLzaZbI4+YXu0uFgdcmaC75GhLetTexkmqX0kdcIca6MUmWNFXfWgHEQWnJHYqp+YnMrL/TYyZt+
jSTvrJa+ts0zA5J/rIoPIYFN14Us0ofSm/MbhY53MxAKx90PLn0+FtLZ8Yy3P9LQ4QH3mgNQR6HQ
rYHphS70gblQKr/iJclfCjjlfLCz/yU183Ru4Iocs6qqL+xuTWP38agRi5fn8JXTNbDddJGPSCjx
y+miH4T7AXWQM5yaNeidITk0IGK95dWY21DXOE2DxWEBRH8yt3ZxWAoTQmpgfHVEmcwUiTi69D5z
OBPhK3Q82MxxgUuR3Ldk5yyNRupAWkZx8h3YqwcGi/4XYgfG9grDKMjlgERmidI9qV6Kam5fbIsE
6MnulxydN1wrvkbUpdy9xOquR1XNOFnzvCRHPJ/HQ5kFOA29huKHPdReTh0V5yvF2eqK8BMHanpq
pdcOtoSe6ThfsUmW4pnuFD4Fgznw0icg+KmF88H+TU/cHnX9bcS7wWQLNa/LkzXrlxwm6nlMKo7j
0Y/+llsM/HcJdeMr+8KQXIwWRiiYQ0OzY7XsPqaA6ehgETCabFtaLqcFYTOxrWkznK1gafdE7o0P
qcGZgWuqo34MRfLUN0FxztDxMUSP3PjFNDWNBdf6kYJLlgS9hmlExnOxKmaeBs9B7pgsgu6aZXw6
A/kM83EvkNCZDVgRcg1WxyMRbSzqtCkSNAlbU4r08wRcBH58T07TJglJcSHxKiEoHteCaM6RxsS5
ZZzWfeVfU/QDkcLymxfNM+KU6LLSTTRydMjyJt9zduOHNHiGZ7BKrT0cisZXVPazBoBGeOTHQOgF
SkXLX+M7KXl4wwEZfyxLspPefj/70Xdy196JkyK0C4IYDV8FfSiE+FQg6XFtglDysWO33nhR2TNp
Luk7LKdCO1OOfD9Gknhbxhk3wxHZYgPPIEunvCzCYfSJLptH2k4SFRkh2iXxhUxcER3feehISa4P
p+a5UqSX7BoZ8iPGANgk3k/Mdmiq2Gc+SockbijmShYfOzHz8TOHDszJJD27kJUVMy9wGluZX2s3
dHBQVT4tmDcW5Vsrh/4VN8kh1CCjr9GlxVWSWam7q1o/qvchUIjsxKweTyGSimy6n6K2eSaKmxfo
uBm37623g/OFV2Uh4dOHUdt8Bl4T8+Y8ZBI0VeuxzffaRfJ6nN2lpeU1diE3qs873pLRkp9v+Jzo
vEIgqm8tgVwNyXwuShwrbamfC1/wO5j0FuAXmDGme5bLODtqO1T5NcEpPJQ4B3in5TyRlo1DMevz
G8HSU14Nfd4/Ufhr84iROOo+Cm0vzWGs/Xrd0OLIHHtb+S2qEsINrtEW80K7ES3hDSoaXlVAjrl3
QRuQNLwKIdSWLR1ze0ZYZ7JDWxlOlwHaQ8TpnqRtx4gyUlvyR6p+n3o1b3EqFC/fQW/MrKyBOYJg
F/e6VuWVhdhxg0NRPaJmdjilEoBRughKKn8pH1Q0oGX/7zZpf7TbIGKCawWvUdlzhAefbmZzq0ai
tjCxavdvGKrv+KIklYBVDpAEAdIG6vgXpt8YI/hPmWMnjiSaa5IpIPxyIEgZjmaXHqToS/M3oEvn
Lxfl34YOgWmCQtCxvXfjCoppdG0UTxvPt5pnundIqiOehu8dx7ud0y8uAaa6JQ9vsID1FX1lWYeZ
VsvGjHl7X4wl0lR02O4+c6qeOTcJwLNs3c8t+rdx5yarerxdGsfB6g/ngIOLCT4qzxo+QPJIDqFo
BeNhS3TwuDJkcr8fyKwv/6dpDLeSMTqw1gB+oCOZBf06jVkspxFsH/OGM3DKs113F3GStzst3emu
G9V4LYFhYpWP24ffX/mvN1ZIaUukNjS51lHUr1du+aoNaUWMHjYFCsu88C7oGiffE7fhABEygfo7
Pq2Qf3mzFK1oE911IEc4zDuFYgdZrkekTeYMtombBboibScSpCaY0QhQojC4KjHQ3Vru0JyroAs3
9O81lkp0P9bBMjVy/ySRTv83D9l63V8/hEDQTmbmt+omHf/drajazslbNnRk5s50F5TldJeRMxdR
zKycz9/f93fEXD5xZse2T38zYPjG9+nX+x4SPljXGkTUW/RlUjSy34ZTrC5+f533b0o4ZGk4PhJr
nixon4wxfx4vzsOSZXynCJKwNd12m15RgaIBp+uWVgZ7w+8v9/5B5nIOz5EjmZAyBwjXaedP08xq
FmnFelRvUFnzw9MpZfYwzzSBjrA0WfQLPa9NKDYGOssLNdbu9y8AKeO7j5FZJ1BccMQoDWFq//jz
n15COjopIEDDtGUxbf+U6GKx9plSxmMCacW31Bxq2Fs6bpgWJDpfdYa1RY+nBWrW++TD4VSL6ZgY
hoo3GnBXBPzID9YAthwTsQwyEsYjg7YbLXKEeCM3rB8Q6saUM8biLCcc1aPPgRh9Ag3giphYZIWO
fQI0bSU7tzes/W9jGXcwbLQMEtYaVElGTA69acRzVLdYCqxJfw7iWaWXFYWsg33T9ZqdVXhk0neF
sc1dMf6gz+pJ1B85W7ChMrlhOthCu2B4Ndj84KAiEmuDrgPv7WSD8MYZEfFrTSZ5vkcXgQEUJPp9
HM78buv6cBS6Ufr9RrHiieNou+tOnCVUAw4ECtgvnUmPRho+Sta1+CVupiY6pEg6zmWnaQQr4/dX
6HTCV2CSbJXc45QaIGLMcO6NF0VPVRhBxe+SJHlcOrPck1Jt2EyB04HGKiKmUg799+Iq7Ro29MJH
AHhlAmtC5kK8ev/dJQKc5MIw6a0PU4bC72KuB7Z7jd2F5kQjMyw9S4CwsZYBP0emdJL2ztJW80aF
lFRAShKqqFwG3Cj6NOC5poxnNmKas5wiTQzyBTHgbNDl3KXM837UI26bh+l5qhXu9VQaWqmazCT7
ZMRol5c4EUokkmlL+7oP56bdQ31Za5ZUcRFUcZiPiJNsIQPFaRqemO39uAkrqITEVq6O/4UXu1Dj
Z8i2B9yIhLw1z3rJMME7zRTRaSYOFmCE/+TIjqcmQ/B+nq2xvYmMqcp91OQRU30reIny6VpnFbMF
r8rmG+EpDpCFBkd+fqvSpjEDKooNQm2sdih3is7mq6hz536Oc0E4H3JadxeV1YIzrW2g//z+y/pO
++AIBKIcsP2QZdf1vFV4/PNqEXp53khROZtUp9T0MTPFe94j61SgAK9hME5usqDnBv7+uu8XX3jS
im2WICLpUE68ryYw0dlFhOluUxQh63tsrcFqNafbu99fZ11cf95RUBbQ0BICdIK/Ro+8Ww3pq6rB
ZHW3UXjlH5NQlN8zW3btKclCF1BW5XNwLRbE/JfRIupPhi/F6+9fwl9ucUjuhsdmpuCXg/JfN+Of
VsMFOgq0NBRS9hgAnJ4p42k1+feIvRFFSHf+VsYz9+D3V31fVfCOUccE/Cq518H7N84MLiEBhQ4Q
yrXscrXfLqxa67i7qLrnIU4H8Tfr/l/2Od4n+onQVqh2kCe8k9EAk8gmAlcXSLBpeAurBQdPPMnv
4dyxlPz+3b1/fBwb6boN1x+1jidQEP16TytEK6GZsha+CkcRnD5Nbt3XplmqL7+/0P/uw3O5k4Er
0J+IH2FWP314CWZl5I8+0VFLnX8hHzZtNyop+I0QlR+Ok2D69ibo+P11+ea/e3Id21HIoYCfSGpT
Jd8/uUlNKGsET4jWU3Fr21jjZmXDnM4x+TV7R9Xet9TPp1c3rcU31zJDsXWyQL/oRKZmbwVz+83B
2OXs0aq4l1jpmOY3UVjc++UgPzaVX16F6OoIhEdq8RgyjH4pgUyalb4QQHyhu8dWC4ulAVLcjDvY
cQP6+GCV7KQhwaM8fPXOGcP5hRQt3RJQabXZFaszI6bWq7+MBsPUcRHOdIE2owruJuGzXc3AxdNP
dRiUBvWzauHPbDBOlfII6YiNqqcwsLYNg7SSwU6JQ8bQE+u/h45hGdJRsDTnsYb2yDitGqwTghtW
7URlBton9H/k4T/6B1ih+f3qR3PJkpwrrkvO+sGdGmZ+QlxAxrgB0BH9iW5fMMZdRmOX596LsmBP
7nSDeqgvS868zorhBYVZQzPFmHYXa7kgKwkUYpWlYd8omC9et0NXBod0USxk1ZhZtxp9wAdYDOuL
iwGzFcxsv2WmWjtsaWjfarc0vBFkOvScsQ3uwiyYjm5eKAzGFboejKCvRSFdYgtzks+2zhyAPseO
6tlX2s3oWLu5Mruma3oFIama6XBabvSUJnBkD3PZh6dpieUnjTP30SUTmDrE8tzmDEHLvay6WMEL
SrIg3VdhoI+ovVmZDGq8E+PqANUskB/aHZkyahtMI7pLnS+I0xpCQt72BJfuIOHejCjzq7emUAYj
Uj83AJX5qMKAmoBUcuqxt7/PJCiIL+3U9YOr1HSoN31alp8md0V6Bd7UnMy8hN4uL7T1bDGfeVDI
bOgeKTtaPiOLyS9JG61huTQWznJDmQtiOXQPIwmwBtLFFJVbe+n76DqrnKg4dKXR7R4VSFlepyOu
1m2BtUPsXAQ+1hbZIQ/zm/xl6WZeclWZuDl6ZUDHugDKBLJeNom96fiOEK3x48PNYAstKL27OgR6
NP2fjjz8vzBGzWMr+PfC0d33qnzp8p+lo+s/+FeMmljXX3yp63E1XPexNzsVlqn17EbAOe1OnvnV
aPVPO5X/BzUFf4bEkqgS/udfylFX/cGPI7kZZxa/CMSe/wXl6K9bHpkageTKXMlB1cr2sB6Eftod
asjXU5YusCHqDpdMG6a7yFByzkSOn366J3dvJcvPgtFfC5kflwqES7PHtxlLc2T99VJ56iN/gKgG
yRTQC5dzDums86uJaOmrBCDnceQw/zFruuCIryH5m0Os/HU7ers+8QWSBhCxNtz1X6+PVX8mwYQ0
h1TlcXInnIRieArS4AAuhPaBlZbUsGHLgrKlndj62wT+8gdfDv7XOPOjO0eFnb/ritkuASa5eHGw
DvvtIcqtEkTTkpXV0RfZ+NpSnIOU8ZKWdnjALe2sokwIeq6dkQlQW72CuAUHUjqZLyDctskDz0+A
+0i10ReoysPTMLjOR77h1XU4zJbZM0hJPv7+8xCrMvmn0vIfd0S5zPhQtJE0tD4cP334c2PjhWdc
AZp2BRH/L/bObDduZsvS79L3PGCQDDJ4m2RmKjVbliXZN4Q8cZ5nPn199N/o40yplfjRt104KBRQ
OGaSIiN27L3Wt2hUGq/FIDF7gGvLV5ClbT3rmSFes5bjOgucYBpUlRXjBHsx658LYENjk0SBhEeS
hbbfxmH1o8Vr4lBdVHngySJRDmPeUHL+ynvzh5gMKfahTLvHgLEmxqIky/AORHW20wbVTBdsXOXL
1Cuz9GI7mB9knSOPbVSEOH+yaT37rmq6H0k/T49EzyM40LiL8VbMfXRLpGxtXLYWjae7iMU/3ZF6
nLcHHUYDQAzqu2XlPdu9P9l4WQjbdW1cGA2IaD/KYzIl3LQghj7TIcwW9kz7s+2pjG8W1MsaYg1T
fQtErdILBi5jtQXVKBZsb4gpfYGYzPGLpe8+29IKw3uzSCYDi4OKXp2GgBPgVIac9qMzgSqzG6dl
h2kLxiM4RMB/Vq1sO/x3iBfBXsWMCBMZY8VesJ3ZNBZXTBYGFLe3vHmY9JqMl5HR1aAFLgP7IKCA
CSw7Y/rtIsgg3Quwi9GjzOFMljXORSwQgP7gholbmwP2YM+xwL9/SgPljDdBqLkEcMaqijmEo0nZ
ZbwVpLMRcpwdAhOGKF7BFKlXVwEHv0soRQjEyGn5ra3PDKxgIpo7wy4I/TAzFDGknxFmt8GEDq+z
xz4V7yw0Foy0ppZmIbWWjVYAdn3kO8icGBpiWRt9N01wNKKQGHFoBRP6PKqGwf/45X9vMVIsudTD
tk6v56TUByOIbkTH+4fYwd3bkbCoxdr6LiXzCGP1iCyVwMESeCEgOJX1545Ux4ebP58eLlpOGzgA
LNs5Pdx0QgvjTK0T5DUrpGtK6wrvHngNKxf7UrjJ9cf3K95Z6GFq05lUNlU5vvHjb92uI1FWIAu8
EU89bSkbmMQE9RQsoXrt66lBgLBYfgchE4jqoB+yujK/l2NazrtphmiaJ1Qji9QIUtGS0Dlz2Ptz
TP/vMXd9IJa+GoQlnVPODeaaAvTXWmTkTDqweHZerQWkU7qz3IMosLajng4Z2u5YeEk4RRcF9bTL
NMsgZ7uzlh3o5I5+jaaf2a3e7hbs1TqmDemyb+NEPf498E4LnWm87jHTqw1vwFzqboAf5Wcaxu8s
wpL6ANHMGlynQBkcX0hUTIZ1omm81ZJ3T0R1C+x0Hs1kk1ut80ubyhmJcYKoBBdQhD5l4fhB7osd
AdYR/ciZKG3m8aWWiyl2vd0QLeBgBtznWhsghixz2Z75zW9fXknXg8asYfJkKEKOf7KiuecMwfqT
h6X6LswSAR916y52iuhzvGjnkkZPI6B0+vsKY7luMLZRfDMnXyuu07KnwUIGl4Z7uw4sqBNxgy3P
U+Eq+qvHIsIpkYV3iYsoeESMYG9GIMu7j7+i45eCuoXKBcWFUBQy+HZOv9qI2YKo0PB5ltLGTxkw
Uc536fz48VXeJrJxGUEiptQV8E4+jePnK8axspIhRpXJwo8LLQIaAw7ThgOczT+QqwS7rm0WdP/Z
cB2EBfLzSS8SUnASumE7TWAIvSCB6jXswU6c+VKPV871GdAgoWxEuqMUldTJQlKpxGitIGKiOebB
oZZK2+IujfYE2nwJ+zSh7UZjJqjT6IoQk/bzx8/mvavTNCEO0cY5RQfu+NHEjdGGVs+B3kFkFm67
rIT1gs2PuOsIsMiCiuImHQxUwKLS+23jLOO3j3/BcdH0z/0bBgMKmHE2Hcf1F/61UCnEEhR5vAND
gRPE66q1w9FBEb4vUSODE8jiC2Nuh+3Hlz1ZINfrSmAMFP70U9g65Ek3xaxLnM4VAG7odsRlQycH
lBzWlEYDIqIbajWHgUQp7iThUtIraPHSXQZjkPlMm5lJ27qMJv/jX3W8Evz5UQ67FxspbTrieU9W
bd4R3QS50HtLgJncsUKYyfrUP1mZtVwNiJ2eP77e+ub/d5f4cz1FfejgwKOGJ3ns+OGbE5OR1bbt
4bF1/ZRQsG2KUmOjNaoDte0oiA3RvAtK1z7z/N9++ixBhNX+c2WGYcdXpsdeZCplvlYzz/NDGaTb
wCHA4eP7O9mm/7lBjkgscrR9HflnJfzr7RpdCMqybjjlQ5K/CLM4QDBqot7sRfHYZzD82eu+962A
ig/1FMOfExLTEuo31izcS/o86SFprOJVDlKd+fYs/biI+PPr1lYlC4C9Jlq+Cc8kLqCdXbv22mq8
D2usBSQhtyAV9KxHf82DWdPESArtBgq4W9nn2L5zXybaXkUpRP7VUndVIlvCAMERUd+A1WF7I30A
vZfIOvsHeNCOaO0ISLrP0GbNuEtF9GIjCEZi2lI+V8D197z4y70Vus9JqIfXDltGgJ0Lwg+nmNhh
G5UkhVH29r9l5BJMrU2Y2osuigkPksi0vLzFU4uorZp/aFFQRyivlHEYewmVa8k7jDPouwK/KUi6
3yo1V1+tesR1VwkFJzSyB6wuBRe/SgcFUAryCRGTehfEdwa8VSZllTAOuMHc9kDNXCFqRQlBHlxa
yc9jyezM68eaRlpjoSj1Ctxt2kZ37AH74pSbqLVj0dEvnSfkxrRHQU9Fsfq9hAr/xDR27hdbkFMJ
D0rnoyYWGliQhKr0ywiQumE5xN4CXUdDQ4iQY4uLq1j8DIv94yTN8iUL4vaXCk0QkxOCVOnLtkl+
RYIjwIF301Ibk1YTMuRmGr9TtsVk1FERPepWmE87VERZc8GHD58x0YM03CXKCEAelWK+K7Cu/+rV
BHNYRNEth+PBfORm3KcB4zJHgLi1bnpNFByLSwNnC2y3EszhZBAFnSP7jDdBl6cpUn8ddz6izgIy
X8gatsGJyS9jZ6iBQ1Zm/JJDdUViJGb+oNiMUPJ3Qd/USCvB/y62U6CUqirE4wJ1gofz1DwUzdr6
buY+49/jHPdz7tPlyQpYTzfDKIMD0lyCPLRx7oSXVjMkkxphAX8/hl5PijbuazJ0SKDNRNe/GtSl
PzlGzDVeiXz5bdOJfQFc3xV+qk9iOszZDIo+0grzscGZ8JVmqf4JqIz7SctGPQPmboImJOmMKFhc
cxgcIB5O9A6W6bYbFjIutcqcHXyhvbM6FDJE+LBm+MZKy7zEjWkHe84snN6b0sQqZlQyHK5Ca+B4
qCHWNfbtpIXhbuAk1Pp5lBJNguYzRZFO152DZzpNB2SFmDKzWTO5jV7p8aVpp03qx0MK2bMIsC+x
wNPoxpJf1q92nkL4gm9TjR4dAYMXsiqhr2NyJ+Ylm6JXVZpYKuW0SuvnOFXDNtd7hg3hQAuKJ9k3
jIzbsFeXTFaIAKzTVDsMSKk1L6WTnGw69vnvgWYtMMCWGko8d15NtwTRhWIPCozCC3cjSPmmmhKd
XCWBv21YAJ/APE+pofdWRZb5hsobInraMbX0e0IoC5x5vCeblA69ucuM0uXF7krjhQM7g2kVB+Yt
GtcO9IPe2fmFAVy785susdF7LjqmXAsc46OLOomknDB1b0v+Rgo7Y4h5dODjrvgLxt11zVS8JWoU
qTVjdGaiCFVC4yWMVYrMFHNDzVkqsZ/GNoPkYnc9raKMrKsXBHfIZx1N9dohZUD7rSo7Em0StxQ/
JrurPmlDDemgB/0CIiReNaPGHBCYtoRRvqX94jyUNmI7clkKPiVSJtyvBrS7353rBi+5LBZ4WVm/
Ptdp/exMt32c54U0W2OpVLEVhNJB5QSM4+xaR2lfhQwptzozhecfRNK8D0W85Du2QdldGICgbrrQ
qtTWXng0W4lzxBurAZIn4k/rwZXZJH2GTC18Jg54yDbSfvxczWwvaAdEO2/BM/Y6AjbZ8IIsQ07q
qSCXcFAd5iHuW78y9Xq5Jwo4+6zrI6P3KjPxCqRdI2njAKAoL1wIK50Hu9IkR0ZW2oWJwxLu/GSL
26pMTIBGTh5eiGV98wkRCH9KAY8GN/akX8a8Ea6f4wXFoDNbHKtc+PEkM6BB1Xaqsym02sziFJq2
yydtNIpfOtEhz/wL1u+WmBUSrGCxflV5M5Ies6S4UOMg1gv2uBjw0ays0tcjO8R0E+nAe7Bry4fR
kpF5NQ3wNnuS3Io7ZVRd4JW1SasQMbP9gCByfiJpg4QljvXT85qYg+m45WW5wHM8pxAYEat6quPg
77fVnGUXE2NS+jGWVfa4ecflNyunwEmJpnZTtwrWeT9EhPUtidk1m77S7UM/Tg4FVVMHjCX0kgwW
dJZlWjGcCavUuOtHqx+vo8hu74lsbG2fKTMgH2A5be6hLqyhxQB//FYsSKt54zJXOt48rVa+QQBe
2cc1NMkbURdgB0VSItoPY4sAJdNY8GLh11E4soYqCGCW9gNmjUpErBsiai/5cmzTz117+JSWst+J
NLafamPWHhaYt91hyfKUVBg8NygJI2TMidn3/V5b0i3Ccu167IMKc1SQ1glmmYcYSUixqYcwxz/V
3uRu0f7Ks6x6FvV43wyctahpLoFfYnc4U9i9PbjYQsc0IQhmEnhk1kr6r8IuK/k84yYbUeen+L2K
rqxCb5ybqvQk9rQfsUzw5qGUW+4SY2IiPMEPC70qmoE555pB3i5W9xkRZwRrwFucqP8GKblqSbjC
P+JL9JRAZfAawDsIYLmfqfTfOX9wAF9/Ol1e3bT+wCD+uoF6ElXO6Gny3FpvETCZyb6acxdnKLLD
n7pTf7YIHgKOKdLmQFNJ/1FJa3okp5duMb5Vczr3SHXzzWmALoRFc8BUFhK102K5izgqFGmK5s1l
Vb4c9Gb9AsbSfLUZxRmeW0Eo8DPc00+OrsLYq/ABKk+McfKU62YfI3wWwye3KCmqxnAFYfMhY+2l
JxOruxbfyC+UHzhc3awbCK2LICFywsPmvV5yptxFl/xz7OwEPGyEXt8zetwlfPdVRgyRG4jLBV39
6DEv1C5QcRN+OAgCdDfDMAef+1wgnSHBNHwMeN1fWyKeTb9Da/ybLq3+NVtCi+Qs8Ad4MoqADCJ9
JGDSZ4qHK9giWhLHzcgbd7GMjoivbFz6X+C/YW6KArP5GjE9+owtJ5deDhKvoTdN/h3mDpTdZtc5
9daiua5dmRgbF1+GvUQba6dIXydSX+M2qW2EwNQCm5F6QvoWQCliUALdvoZ743xTQ7OApp6TVQ0I
OQ35kQtg3LC6kLYvtV2+rfDUzawzDeUbtU+5k0We48rTAelkYV8/924DrrmXTmV6eUdPFpibm30L
Ya5TCMoy22qGHMReOW3626ZOsy6yfiBnkKKRpWhhuIm0My8Z8SPQDzxkbd2du4C3BuE1ZtdsYar1
ar2qWp+MADSYHGOB1k+TFB44JqTxo4u++kyX5O3BGMMzWTioO+gicjg+/tybUKhebwMszNC5dugY
Kz9IiESGjbculzDwPl5f3p7M6EWsshUGiUic/3QZ//o6c8ocOeItImqlkKRM4OYFW5fvQE2x5n98
rbdLmWSIxjXoVhrOm1Ztj1ElzoKSrDiB6YE7JZc8WajAK0e7oqeNQq7LdD9NEp3IdYyyH1/+7aOV
JjfLU0WORKd4XRX+ulUxr5gtmpteE7nz7RIFhJrPjeXbfa/vbDtOznSC3zZ8pEmTg7XbMZHsOCc9
DjKb1YgrtKOlUocvqpotrxD9hFWvqb5gNxqpDIPs08c3+d4zRsxNCxCVL4ydk+2CsVAzJIONWMKN
q2tkAUQ/t/pwucQ6LOJA6w9a1Adf0qEytjAQxL+/ZwsyH8JixlIuS+zxM9YKjDSgxbg8tlxa4J29
dcdxuBgsOROMCEhPn1P98PE9m+/cNO8wUjq+FzAPp0OZ1BqczClwwppZO/wseAVgIQ4Ne8wItr/b
dYQzkr7JyIKcQ8jdEnBBNL9GnRFggKUELHzU9w1J190S7mohSfUNsr6/gRxooy1yGk4l1qgQWqRQ
FL7qZktdbFTZ4zJXqY/A2PKwYhEjUbrmjSuHUvgQAnCr5k5D2rXEXAq3o1BY0OfcIqaAKJrQV4ys
J6+tkWP7IZPDdu9qZcsYTgchN2IzD7YlmFzzzGf4TkfKMbExMH1EjMvs4PhvlCDs1DlOjF7fFMEz
+35KYmZWzNOZ67zTc3NotjpEJ7i6Tt/z+DoaV+6SKui9mHgt+qzIKl+IuBPbviw/BdbI0ksZv9oM
0fueufbbb92mklC2wwhA2fabrlvoGnJFC3q2EYm9K6dxC4MCvzbZhJfQR8YzVc4714NmZVi0tlfX
5unURx8gEWLe77wgdJdbtvE6ZvQ+BXcdX3zs5cxitDO3+PbPyADQ5QljyON/G+tH8ddy5uCq1Z0K
Idlom/jeO4UUgfcZn/fHX9fbj4u2jbMWTGLVeYiT68AqbNvGYtV25ja+55tPdn3IgS8UjfbS53Q4
JIX4gb7ksCXGIzkjY31ng5JInbg/SfHFufD4NnVSMolFQ30xTJ3a9bAI7kVfranzevny8Z2+80eU
9KQZoLBL0bM9WTt1wq8zlmXu1FnmzwggjWBThk65Jc2QTJIobZ/+/QUBTq5/PKZUqHOO7y3rADU2
gIM8lcpkpxiMXAR0Dx5rx56va3tMzlzPWLec4za4jaLIWPWjK3jutA9bFrPd2jrvTJNzqPLSujA5
JOR54UMccfYCq/CyJ5ZlfqxsqUFVBAf0pKUJ3F7p1HriEeIRVTtgT7BpJxdhg5OEWGEJc+ofEnIi
E7BLRHITuukSZjWGrTg3z3jndZRkKCEQpZBAVHzyzPI+asVs0lgK6QBfNv2U3uV5TB+gljocdBmG
l9Oomdu2SCCuGdMiz3wPb7d1FjUL9YtcBwpMV47/aCGttL6wgPoSeLxCn1FvTvpc/e4CQLRmF04b
W0eO8fGb8s7Hzkq6an/R0kgscMcXrVxn7tuG1NzJ4KVEkEurLUqWM2i+966C0oohLd/6Oks4vgqS
BnSmGVexS2f51FAheUhEqquP7+XUg8V5C2W66SBrpFJBz3XySfNdOTRV8tGjffGNVnJzBauUJjhn
jUNcdWhAhebAQRtomHf1vMXTaRCnnc+7VLexkIcAvvQzf9U3o2J+FBxyvn5OdOiapHF878PSQLVJ
p97rQi24I/+9ulBzUj51oiKp0tZHe6uqAGJyhQMH570LDNboz9nA3jstKxaEtZjR0dM4J39oRJhm
FA85R9O+tpxNxTj1C6FTxmciCQDBkverfXXSGJyVXk7TL7JHyR3P4kj8oHYmOqhMMQVvP/6DvfPG
K0bKYh0gGjyik0fTDq3KHbNFAqIFr4UVzgeztQnSGmAiQE4r9iOahzOH9LfFw6o1YVRE/47RmXVS
rKsMivEURiQuFEtyCIMw8wU4tQ294dpz2Au2SzLo15AQ2x//+m6hzbOtmpTu/IKTBSYEZdhAhBs4
X6f6fcR0FR00wT7haIcXs2y673gJytePL2q8fcYKlxMQeKQc7HOnn14Jc2DtkfHp2WWjSAbtje6W
ugbqVMv+SpxE2vULtDiXgQ1A9wmYvI4p+Bo4ePfsTEYCeYKMO+KP9chodrQYlYV+C1vyhu72mNDO
rMQtsrP5U58q61fUSZYvEzJsC+4CpvhSWzlpGlS82JZHLDHsfe18ky9Be2affbulI3BgU9cRwvCp
n7ZfNFIhq1LRO9T6Qe4bK8UBbyiYYUFcHj5+rm8u9ee4iVHIIIDAQn9x/FWnKOmTqFSLlxvd4wJa
bg9xWNIdi+S/fWFXowt4HibXjE2wKR9fKVbk34iRNhcd/dgfRR0cCno9REeLyp9aQKS1WbUPqz9+
9/E9vpV98LIqsarBJAkH/IbjS9MfMGUQhIvn2pkOvA+YvTnTDwdtDVFhXuz7rEABqC2M8hikmLdt
0pafRFRbm74LnUOa1O1tW67Lx8e/7M1+YvPL6J3zDa/CY/tkP9Hx6pfc+uIlkx3cRKq3r2SYmpcf
XwXnFjd4VNZQ4SOHXvXIDv1/6+SkIdPeyOsSE9dUovnbxYJwSq9zqszYOoxnXwClli+Ehq2qLAlg
xw+KZGRUapbhyLkEPtpmZExJziHsB+yH0CK/uUS9fy+TchJQxcdC3Ric1ostvA/9s4Zh7S5XbVfv
ZIw/F7TgXBOgYyRlQNtQx5wpas2ODtZYG1h6y7BrPA0ZMxMnOk8kH7R53ezE0KsbNwHLRVuWLvdG
TyMaijgu8QEDRuFwmi4tzUIwGV9bAS1vY+QNaibLyftmw0xx+dXXwAC9EjOhfkVgmFVeEjlNP35s
+pYwLQ5m7WFM7ZXw6mbJfCBPKGBkx1oPFA+ga3vRMxZ1HnI1A6tfQl6I32Y9yi9uPQ0/pSqX4iKC
0e9uWL8qdIZNM5OOF0+VuePgysCsQZNc+PkwdN+JbQEwVdHN2wwaKLcN+Tb05eWQ1/dE/wYMDgBK
InZ2CNuQTgiCtdVraInSrq0fcW1BIpm7uv+KLdT6zcCZKMLJQC2qEaPrbu3SJd49xwR0wwBIJJdL
kmILxCWlo+Axw+4zgz8JYZJTHi3xOSNEbUDf0m90mzxWZKItpyMnBljkT1hMubpVNZ9xejb6vioR
HvtYYpGxjl2xPAEg1b+UHR6yjTutYoOFlwF6o800cIPKtA78vh0rolOn8YcycPVjJmnmb8QUxlhg
6yr/ovW1LbdRinXUi+zUrAEY2y44YNcgvB4QKkTYEYVvdOEsIk33vUF2u44AqbmgeaCyXVpXQvet
RK87RnsU3AQJRggS6nSeYESqzvht4SZpvYCjfM8RiSUO8JamGrYBgQWokMSbuqNR3iDKy92NTXEj
qPhTALpRXqzjghy0/KEGewQSRagRkETS95aPdVi3NiIIHZNUx3H6XjHtNa8jI3B3em+3FvjVBtNT
qdmDs0liq3lpWOXuSztSJQy9ur9BcFQ8J1FtPJJuwdC4zcDVQ/JdO8UjrKEHNzeix8SdXNsb6cF+
J0Kk+t4uwwgWFZ3xS06tRuZaLRaE84hL0evE+F3gy9VS+oqRI1F3LZTARtD2RWmqGV+gDMD6b5b6
BweA/pCnpplvQGIOAGyj3v1BRxWvTzvU8JqspWDyLy0ezNB2yMSb0VH1LmIazJ941kgqBY/lokkH
iwjqLuWT3ER57f6UpV2/EMnCwaiLTDguhSGqKzF37q+ZyDPWAjuCKaW3dpT6Za9qvPZxETFetuxK
800UUSSiKTmQ/xmi1r7KKD5vKf+xLTZaiTCP3nBonNmj3q7H67DDQKBqI8Zx3JPCO+7SPItHmr1W
CN4r5d3ek4u3nNuP3tRutF2woLh0XhB5ojk73o+6ABkVU0uGxP3I2LThdYF3tABOwBh8ybvU3htE
pF5VFpEcWVTWX9Ea8M6UmfIyfRWFLUZ9Mc0IZgzkN3smyV+rUtO+kCpD1tXHu8d7u6cDaB07C6FF
yGhP6r2WvhuoJOYHBMc4xS7EGPulsBUDi4Qx2xWDv4T8S3uaHlh4goea8fKhqKE5jUWY9ler7slm
RCGaZ8YgSX/m571TwHDI1R0am4wA2eePnyU1aAb3JhkBJiTmdzy6KFMsfGZlGZ0pQd+egPizUfCi
W8byuQ4djy+FiqLMtKCFGMe41zdA0aZUnSr5RVcEfuhEvk3Zz8pjWhTeRPFUXg1MeM8cDt9u5Q7t
MzoTaykjGHse/whZlSabJuPOPDe0/TgHMJfq6aspO+t2YGJ45mjz7uUYfzCMELyxp/c8kSlcKYde
6BAN5m2o5/n3CVrrATMC1iZo6me+jfVlOq5UHJ1ZC6YcyjV8PyczgZRdRtNj2leGVsKLSfMKdHVe
zDeFHoXbwA0c0s8W9dAyido2KmDv+/h1f3PO4I/M4ZZKyYDIQTfh+PmWAB3GZcJMpUMa8uM+dy7N
ZnFeZZL8GpJ8fJkiSz5/fM237zDXpCyjX7M63+XJTetaFuVGC0UviNOECVpcHUjsdJGihs6ZFe6P
/fnkAQsorQqdJwc4w1l/y19dURgPWmQxdPUYasWxFyNeAQrdWPbXkRzy/sqJ4OXSd8jCPUgmurQ2
TIrrJQjY2vmyrQeyYvrnWEuMz50WogrCcbL0+0FW4otNmkkNAl7eYn8KPulM2vNNKXP8S2bZ0BDQ
lkr/vhCfE3s2GsN9RqvtS1G50SvM/BB1FufkqxHq9s0SDyraGdYgEVR1SX6vgmQeNjYIJ7JYRb3s
J+lmQMkzMySfsUmK19kRUbzN8fN+ly0FLsPW0eLAZqGQ6bQEu0ms5brhjTrIq71jhsNves/kUBIB
1DBkG90mvAGIN9WfhjxSuEXbznEZfA0xOypmwnNtg3e+LbIdDJtjrcEf4/RYwuihs6VZcyKaMpIH
bON6AvblA8VHioXCozjzar9zPdYMGpsc9BhC/ZkS/fWnJzUjXtAmUcC4gvTUGYoDwiynyj0yrzOf
F1s/t2S+82bjhLXoYfGv45A5Wa3wbUlN8D2hul2W24kNDR6YWd6ilGlfyy5KdxGcHd+xxbyjJUZu
DmdqTEv2S+Xq8wW6NbUdoDL4iUac7pm17d0fx0a/5mzwXE7pO3D1lVtYnIpqMcXPhCikhFsNDh0s
QmvOnLPfWVZQ3fJtI/NgtnrqPOj6fIw00+FaLrmmcV3X1xWBREDhIoJD6zLaB+irz9zgKZhLp19H
ziTDxtXs4DrqZGHpywRgn+QOhwgQqFfPtg12L7UjGLqWMZD63gZhvCNx13iOag37pBtU+kZ0CCEJ
JouH+Zovkm1uTmhobZqQKOtKBaBmJ4T5z0i0us+SFtziNa1VT7slr9Ud/6blbOnL9dtBJmm9r6qk
JG0pZEbYE/2rzixpb1uCHOxXqgS2LwtmiDxZsgc+3AlijoC02jdPMR2pHQ3cfABzVBBhHTQ5fjxT
I0cO5VqEax4YsdZZWGvs9rqp3ebi4+X8nSqS3wNUxOXMDSj0pLxrBCgFxNPoNosqJf1NMZ/ZMDoK
z5zr/6TPHK/lq6OL2oepD17n0yEe7AzLrdoRYHg4xxe90Eug6QhlP81OAYbLLhBxMv1KoteFDlBH
9hJgQeTkefiaTAgYYGmZ0SGGEVkBE7LzB53awrmsLcpvDuWtqL3emadPdI4mmNqa3nhLPE4wSttI
ixFcRQExIwwZr9IwXSxPK+zyJydf8Ss1JofDuC6LByy8ybUzu9F9ChMpgufQtcFO6Toa7WQM6mex
VOi2Ugcdm4eMyP6dBXW2AI6twzVTNyHy9eO/z5/++dFzQ9XHKJI9nkkWrDzzeA8MO1IuyauXHmpm
Ufq2hi9WWwJzRBKzDCgPHfFMc854UJp0Ef2lQwPEx0zyx4Tkjod0sIrwE6VHa+0Cpmz9tRZM+Wsx
44T2K2LHkRLz6/ut09Zu+dlxYJNv2VHj5h/v4f8PlPpfxvqu/9+5AF/S5jUufv3NBfjz3/gHDGDp
/6HPpTha4WgjNmM9sfzvnFXjP5xj/sggOMpYHPX+CwYw/sP/h04Is2JKMdqh/wcMYFn/YVLOa7x+
Z38ypf4NGOB0dWAKvhZgLlw/pOFMC45fvjzq68ToG6StqeFehk5iQQlvz53a3r0Ka8o/p1lxWlKi
0lJ5XC1EBQQx2kadPIWLqcvn73899vt/vpm/0QOnJ1meCEUygyrmHrqJ+f/4ZjqZV9jfI4TWDrrY
OtJBquWhdoGfP750yLX+ohXtclWm4uzB742jZ722Wuftq3URy8zJcSwPao6mWTkQ54RM93sG9Zis
e0KIIo4MTMOWbTdzktgnBlJpLPZuyKyqEV8LeqEBnvSWGkjrzQy0leYY4TZv9LK4xcoQyXOHird/
DY5sqwOXzRjq0ulI1FKEldo9XmsRmd2DsYgkPNAmy8wz88nTKoM65p/JqyskBtLTo3oCWXYccTj4
UNo74vhMUjJXZl093ihUfU2/qYh+TF4iN4y7c0q5NzfJPAozKTMa/rMO7I/fhb7rElGbifKdVkNA
GM3OlVl3zZkD4mnRxudsUy7zZxd8k/TMj69Sm3MShPA+/cRJ2q+DrWBeS7N6Avr78vG7fVoucyVk
FUgvDeRppLCtv+SvclnObpUzcRZ+TH0YbQqbvnA9BI6PxFG7ylKJneDjK77zBDlh62iPOBEwrDgp
HGLair1hJ6YvZ0tdYIUavclGbP3xVd68JCyIjHBXphuEOPuUTCILaTVWwlVMkiofCGlOd5kT6yh0
Y/Ng6PWTWZI/8/92zZN1Io+R0llI431D1QFN+mDxRVr/WIMcnjvcfxsVOs6Z8ujtfbIkca/AaR1c
f39Ezn/9/ZxwarqWrCiuqQWXQ7J098ispstUI3Z6I5MRs89Auy84U3W/fW+QP9gSCYngBaX+Pn5v
woLkh6TuDL+e6uxhkE30mmHDI+8zB9o4YPK5+/jhvvkkWAH5H2EiF0CjejqZZ6IdtNna8BWdqu4E
FpgKSGae2H6tEu3w8cUEjTVu4K/yybA4PPJ9c+JFtCblG51oWVezU6d/Mmsy8qbAHxaXVQJd8znp
mizah9xksAvzxSj2TN3XOE9SCkiQdm33QoqmFq9TNtEHwfhBbXXZEkES4lhyZm1X0Zl2PJJ4K1rv
5LXhvyLwt9yKRgb2thjKYtizrGENnp12Mi/63imptJsYpqeh+rjx8oYW9h2Y58W6mgdHFJcENpnm
syKYDbQH5pR2MQ9uRu2HHksQxFIX4WJcJJE7dd+tuJ6Q56h5LK9HmthkJ+u9Ky4TO9B+iCYfdT+O
teqlLOitHNCnLzDSZeQ4GzQ/QwF6tCSDNtRLKXx66rzt6CyHPYk0kDmCvCKq3MyqPr1JdBcgPyK9
0NiHCIPux9odh81C7TrcaySbMz8ynOoFuRBmmWRJsO4QGWupayweBnaQRlcIBEk1uqNvK8wLO9Tb
p0B3FTR8EabMdpyimsMfrI7WZG0rIzQIYV9pJjzaajTSEcgvB4MvnU563KZiWsYjxHu5rMBqw9jq
TKnJC++L7mmmMxHu3Sw1yK0tM1yXaFSy5moBPXFhTH2vba3UCdRmMa3gk1t1o77X8c1+g4DS9Wu2
3kAKjj6ODTkVONmU+DyyXYhPJBsyIstnsrr3C3a4aqRJVJbhVnPTbgRSBuR4F03DgOUkmmz8g1o+
GI9OmU8FDNnQbIlaVOGIELSzcb6IBMNsYHR2ek/AfLEcmGNYuSf0jP+brpSV+P0YOpiZkkI8gzVT
qR+MqbxqW/7uKN4XrWqvAyh2j+FM4vAmTILehFg61E8qYLa4iYoudr0JWnh6K6ukmnccMIIDWbgd
b0IUQXOBNmh/Jts6mjaBmdblFes6xUZeuST+FU1r5J7dFPK1KVoKplopkDiwNiv1Uned9Ssoonhm
jLcMYkdvMI/pbevr3AoPxdPQmdqjYZCstiNBp8CknwWEkABdERpc/GQpN3m45mGur81v3nwcN3ZZ
YYI1Idk8pf1QV5uJg/IanEancRX28lnE9AEuoSKQ4c1EsvpU9AJ8itZzFqMhRVwQn5VLsppTlOFz
CSeSfyTViKMMW8PES9nP9Xc6asK9jQlCB7Fh2LPjTYooAbL/BpwJyxIRrDISU/rT1aCueXjb5onX
yzRNj+t0P2RuLLqnnIzNqLVQRW96rZlLPx/NmMAn20rnC475rrVrzUIjWsRUletJy1j6u4rCavQd
SM0WGGW+m8dcG8PwgU0w+R/yzmw5biTbsl/kZZiHV8RMioM4idILjBqIyQG4A47x63shlXZvStlW
sn7ul8rKFMWIQADux8/Ze22in4MRpQz7m76FzzPmiV2Y+jMjK+sV1195FzGk8EiNmzFTZGVfFZfO
YgyTxLFwomcHRvcVj6712Uwj+cGdEs5j02dr/IW0tghBNC1hBupVZHfxFxc/Un7vYjmhz0CC2srv
qa2q3/oRqa/zkx49Jr+NNXUY3QDy3sPy7frrQtrDI8QBP8fd3DkEBg0mzReyJCo25WO0SCe7uEj0
5x0xNnn5Qckti6cDieDc66wI+wcSSR28pJHpxHiuYfaTUd0QO/29JHRxfhIkaTZnns1GHkgx8KIf
GYGI6VFSm4IQHFJodsMiZiLmMLiJXduovnkAoB8clg5V9nHGdLBFvWT1aS1C60sRYZDCTxZUvGe/
rz4C73A6cE2qeqCItl42P0190JHy9zE4QMSPk9RkSNnW5xZS8Y8A7MY7FrfAPfmkX95Bly3UfW3V
+mspGvUF+N/00WG0TZh7pqNnDMH+i9Vhy0tCZCSEkrAu7hDDRQ+ljMV3Fbfraz+5LanPHBHLgzJ+
H1616axPNovnuGfCgwu2s/w6xEyUge1H312fsRWpW9GELk4e4ql2UV9O47FbaMrvnSpnwonjicgo
MTuRTGiBqQ8VyYxPYZWxYo2alZEh+OodMiuH/S8II3qZ8BSRNBUy7z6Z2sElHLU40uAnj8MPRie9
vXPiTrygR3DuGzEIF6/mILN9D8Htx1yR63R0dOuaq3IhWCVC7IXJENchoRgmkmc0jmkHRMsEb1MV
0e92AHm99rZ0Kgg3ogT/WC5Yez21fpR9Iei+5VlI9IRP2CjGb9dacQ+nBATYDYZdvu6SmErpl28u
cg3MlDEymL3OkSvspe8xchpXByGAtAY3O7aijD66ttTd02SZONvZgzu+bV/tNzIcXQosM0HWcQWf
NLGDYiqIkaiGmym05mhn5OydiLl3zaEt++weSjKbT9ks+evi8/n3UVT2zYFdGOshM07tQCvo3GmX
ke16v4oVz5XpzRKdRyx8FjoOT7ODh0QooiApxFfG/RA9JtHG9n4kPyA4VIvbfDFwb+PbZZbVsEfO
NWO8X0aGBHU8yptmGuxNzAJMnOBwl3y0vil+5DJQBK+KECu82/jqW4BsqT8SzCLiU88VfS+jshP7
dCGGmJW18fhG3W48+IHJ0tMsW36fcpY7mMZAFnQYrwH9IdyZML4C+ckBE9gfmxRXxN5PmWcy9SIs
Z1caSuakXG0/P9r+tHXpSZEtkzBui/u5Uy7iNPgFbz3OiC6xrcKagX5WoBAgeURvGBbS19YyGLqr
qcWFnHqz+7xOtlj4Zm1vwJ49tG+Cnp3cY5Yh53fu8N/Bx54dKHRdP3+JHJlmR+J/ugc4fSuMUMtV
oIEILptOzRT11k4pFc57BmpyPqCas46id8yw4wnRRNm59XLokFvBSKXk+YpFPH2I2JyRw3gp3NMx
miDQk2CX47ak+jIHs0Ysm3bewmUuoi50j723WuYykkxDFnBUeZ+ZjPfuvhpWBld95pTDoU+XOCYD
cuzZwNWARCisnP48Y2R+WqK8tC4pQRTRbqZhMO+ZgijrdsoImt8XquJbrYzJH0LqUrGfUsJoEBF3
y7hXRFoe3I75NXFF/vi1jMaKkpX0UrMTQRmgFjEklDC1CwQJnPlKkCdo1ZGyqiPds6QtP4EeHwDr
9QxYXXhzyr4UjXKoIVW1pcynzfxZoqnC3UnQ0XiegtA8pJnXmCsavj470OTlL2p0KcqiGT5RIggD
utMKhfXJQnAZnEPyb8zBLTUFcGH3xadpTce3zplg1TZ2EYV7byzC95SMjSDpXVImgT1NzvvoAz8K
5BBfWcS/lUjwVPcyulb1Yhz8GawmKfdzvoJNM3HvW7s23sZ5WRvgWveGpXuZdDOwx4eD+jq3efvY
FOP43HdqjajHlTqHreFDd6rwg13lRwB1QlhfUNAYj4AC8fCXzlXQfMSITZI66r/cJLq2mStUuK9Q
slrNFeqZNdjn9La3po4KXwQwCqxCW/7WAc1EPB0c4k3UjtMetalPe8PaBb1DjJQHqwptz7K1eMMm
mIYEyWd4jcpHabDQtnuzVgJMMf2tjszs2caBtfmkiqSjjEsTYyxm/UhQVHy1pMs4Huw0CB6bcPaq
k7L95gbZ6foKREaT2zrDYETOElPQOUXpWTt31dOFXOXmU7qkBJWS51Df8nVqhzQPnOW4pnLnY2D6
5Uu+Nl2zb0ZZPxqmXY+OszTP7EDYZVxIyT/GYkbflBXLcM+0Fq0PeI1OcK8t0S0cXYbVTECyl3jV
oK0yLdt4R4k9fxvzurn13Hk7c/DFjom/Fn1/GJEFUQBn6P2oFREzcDS1mouKCsMBwG8djJQByApO
WLPzSXiDr5PB71qQz2vJxR/LtrnAWODRSSlYP66skNi/hrElARFJwONC1O8bjTWSBZfFI3C1wJHy
DgEAY3CbzfqrFzgkLwa5291NtNQ7PNlxHSW6XycQFSZWj7ZTq2OIys1K5LBSgRRz70KSzIzF0HoO
ps+QLxWo7Ub7NzBF3GY/9lP7WIIzY3FWyK3IEhdTR2QJaJWr1HWwa84sRc+jKvOvTP7UfJZ16t01
4yrza5bI+nO/uHV7MtMcPcp0iyIGEjd8MR3DdGJ1JxchN1SXvde26UvEjVBdUOTVn2JrxKBl0tI2
iWU88UHphTW0Lqf4QdacXvdewIyPdFXL5zxIPU3VVJUWD+ycwaObgqLo2WL8kNJEZvZr0Of9xZch
y32uOqxFHYnd2WHhsPgDCFEVJpbDwfUwZ8D9DqVNdAGhmy1w0ExoeSJ6zrT7UXCUTYhGJ9YtIKmL
UxAEHAsppRWePMmau4OwgfkKNk+Yn7pMjGmCTMt9YjTE4uxPkf+ZusVz9rZfqrs23bKMutEYN6Ft
Df/MoRK41qOy2K2IgG+SYrL79OOggHwydxqmz6MbN08VhyXJylo2t0NnB/qWtmDMAtNZ1B6dclAS
qblFlYa8j3vPy3qihIxZYWlEWau/ILUu0GCLGAhCXpthYSQ8IRj1h6h+sjPlPVmDRbRnZCL3MWcU
RcgYlLeFkxVFI6fzPg5Qqw3FW85kGUh7LNe3eo05nkV1xJI++NzpCWHMJiW42infg9nP+eaKIT+S
lVl90X4x/lDOMDfHOS/Ymvg+BKGPPeB02o8e32qLkBA7t7GC96C0lvauwYSz0DBc0eO1yCFDojTr
OdyXzuLUx+2T/shFuU0ky1wi4UKwdJU2FLU9HSSC4zlfVBB1l/JHIXCyJzXGAp3UtrNiFM28KsBf
Q22fONNCfobx2tdhkO6HrLdCgflLceDM8Yu9OXYtPozdbCD7W5jswo7lJGnd0jxoBHZeEikrL48j
aWdYi31fciGXrG2OAQS2r5QHQ7Oj2Mf9mIqA90HMEaI+i7CWCWVpGN2C4Q4fhd+I5yGU+i1N5crO
7hbZE4NGTjNlij99J7o0eJwpovJdXBc6vakbGbuneIz5PRQHdC22aLXvTu/lr8q31HMaOgX9fOyy
5pxVDkwrg55fbeen3j0iNgBTwSGV8rJzuorPUVF1nBTm7KeKL7relbXvn6us9fTV6GFFJ7syMxvP
Zdjn1txcM5TwoeUvVjGdWVERNGmmfsyJHeU+TEGl7UNhyM9M8Jbrh6qaasp5z11ZU/y6pJBeV4SM
IZpisgkZVjpnUVXdxyZd45i0Z24CCnXWYYD7baFgTYx+dhr8Lf5LCOdzbAzpo44SFI+sy4TXRMNA
e0nRQ/kw1EsrTqQNDwTeeKAfKB4anx5CF3oQRXECRG8Ndl8YJ2u9WAlwBu8TJktYQEE8RVhRbCu3
k4lh9x3IX18faGKt8qDJRiDIr67jS4EYM4DDtYwDdLF5fDFhSavGM6P9NlCfIg5B2wO9WHFvXjV2
ZWfnEZlqnzijqI6bdAYYTrEgTnWq2qjrGjkgP+FzQkULbb1Os8qIZy5A9Vz8LuQ9NACq3/RKHjNa
0bGOr7s+bsW5a+ccoRDA4CrxRvyUybQoks7zJg/8s5uuXNphiZEyu1i8iiMnwv6msOy8vkwxxP2k
BxuE0LQ0Kk4MZA+c1VpP67EjWTSG0QWBDtaJS5I4X994LD0t5D6AtWYOxCtE6tWiWVUe6yZnZZ4F
Rkpkvz6x5Sj3sWGEmiRtGwkEInFdlmROqdSJ9k49zc88wat/dHt6Jnk7+OUZ1DYFY1OnRGN1vrJQ
efrB/KOyW/eVw8aysFSY9ZuH9ucKIdxss+1lwavvLeGnrnS6b1ntxdVu9JBsJNY8+T/oHkvKES8j
SplOTIhUZnKG71M4w/mnUNef4yaw7yKjMnRzRRY9s2u1YeJV3KencRzbjxvlI7yJOk89G7dGQ4us
PL7HE1690tdIK3gbuaGQ1n0/7Hu7R5Siw23fF3NEroSr7U4kPrEITRJxuvi2Qn8p4VMzxuzxewW7
FF2Rv3dI3d0AQ5n3FYpX+tiD18935DRYPpxnHBRHeDnLl9BdLLmzjaTbJLrRnc5AsWRxDwtgIPhy
zTtAx2EfOucCBgt39JZPYSZXwVPDY1Ay3+L5vXdWhydiqAL13rT9MJ4x01FFsKVKoprbvIBaY8E9
esag2T4vmllOUqxmflKdIXJ1AESJxtjnEHoeQ6AdPEQ+5Kt5LtUHbBks5940xqwKIxMG+n4owJPA
1w4VEN3PD4MnBd73IVfpPhNzFnHWL4qP3SY7QP8OcSkxdlq9kRrsDEQeR/5yJKaxBV2hAvLdawLF
dmTLxSYZiJ3khdtyoSTo6+BuWfFRn6VH54ObKM8+xYLmzm5YWhwA9PRoufVF6H1n1tDZe6BzdCXK
TnmQSFpZfi40idw7p0eRvrdnoJpJi0sgOrM0j69R3QTZ0Vr8hvrbovWUZLWP6F3OzZACldbqU6tb
EriJ8Hssm8ikhwA2Dl8m7asdoEL9zIo53jpj6BtO8pKIIJJonXfgAtVXZ3HJ1y4kcLTTUnPsAUM1
2q/EkBKKOwzwqnbjVAw3vo6IwS1gsAR4RrbWiWh9WBCoxZ2F9wWQ5ALLfKLbhQA/OxdLpfIdJLXs
1XUbfR9LUXc7WgLpxwXAG4GH9lzex3PpgJqPG+ecudUYHz17rG9FtdT9sUSdGG+qt+gZvfDCU9y7
QGvIFOb0SZCKEx3bIO2JnvbtlYomRMt75FSVwtBvhpoMsgxwYFkjFklps+oDaLv83YozRx4bRxBf
MsdSPSEo8/nSkK18SbGQYV3hIrRHResvO6C0goHn4tO412sZfZtid7TRE2f1JysQS7pXo109FyPQ
l4ON0BqbywyXmcBXET6PM+oY9v7am48S+sw3hs00kcq6IBSl66S/fmirCtRM5zvNF8iH2N6x37j6
66i8NT0YHdJoZqWMs/t29C15aScx/XD9wXy3tTdXCTtNN1whg+es0ItJxEeMM/ad54ZjBZRk6q0D
JKJq3mtNwMvOoWtx07FOCNbFYTmH3kD+tcf+/AkPmJh2MLedizsNo2Hx6Lxvm1hT77RO6duKIML8
AGgh3cOPi+4gwfkPOCacbxatMPpJcyi+5n3LScmDnB+dgtgHH4flWL33OWPRPaOA7HZmw3ATv3ed
M0Ntqa4cHUTX2TLonoa7oko1tG5/xPEqWJ8GQXinUGEKplIShBeYtfqaTV0JZqJoG7r7A8F0Savh
CiXoJam0p9JlmV0oEdHMGkOCLee2iBIwsltzbt0gvBKB1N9L38oL1lFmB6yaU+Ed6ohv6egtld/s
Glrm4Ae6FJrQQv/M2Y+gdD7bGDX6hBPb1O4o4nmKw7Q3dwgWly+kkWCF0W7M40spSn4yXfxenwTD
WpCQ1tI95crxfjjAh8Z9qfr5VmqXoG8LJVPHRtC66FYrYT+4+UB1kXprX+3Fko+0PDJuC2ggaTEe
RsaZS7Jw0C4vTNn8u8k1Y89R1R3pdkx0Fg9BF9EhcGnZOAdqB+Un4yb65K3k+GRIWY6fprrO0p2T
0rhPAmrG4FpBy/P3Q7xm9sX0kX+LlNy6B8xE7z+jOrL3mGpsWrISeBvzpDqdGA0p/8M0S8PIqPFX
cecKLDAHNCZpk0zVwhMtu9axDjZIUqZnnUijU54zpjzGQ5qyPDVzNR1UL2mNxy09maSNWiwSaUlP
4wPRdjQLjcP2eFPRFxWg8wjp2NfgQT/XUSAIFyI1iqgODpsfqUdEe6DcpPoiOkI+S8254FAuMGo5
UAdhccCUNLanfl1DeT85upgOUY3yaBfSDLaSJVU0QFJJa4cUC7sHghKpLIC33pUpuTlooJPtQYHT
KhAf7RoiDhh6TLS8wKvU8XscL0F0MqGoNwxlF5IWsJ3UR86mN3ZbOM4+RWPE6qUWPE61M7ry1DAC
6fZjnI7XQ6WC4QLNS9zROyGOp8ijMtt1lpu20MaK/Ie3dnW/LxgJSvAKnKuPnDyDaAf7tLN3dluW
IO1xtD3x3NbiYHuGTXlYWRWOKrTSu0K63q3Vuu3XkWEAzFN6NiEGKSgwCXnbgA7kSim0s2UZtLBQ
JSclqZlJHRGaioU1bkkfCBSMu1Os82pbxcuWYHkAqoR1jwC4qIZnkLyV3lB/UqziijI4tE/NWFj5
k0VD23wr4EdGR+UueIlEnUaC/g6vWt2RfBR0J4p9mvQtXc/6esotpp+bKpAUCke2XqIWjmVHNfXd
Nfr28RN7pnEYCGj22wbUTH9kmi/Ls9vK4Q5/8jDcckxI9QNmRI5DLetWkGRZOL4iCaCLjM9uHDgb
y8heErckVnMv2aU9kNE1GOW1HVzCIPrZ3gWWrEmUboR5QLVUfOnboqAtC19vs8f1E6t5QbU6+HH9
WEOZvEHysmQ3OJeV2srZXBx7pgL5sbaboNoJHJLAgmcAvkTHrUO137CWBp5gLFMWI1TJkIDHcT67
eZ0Gx9ld688iDHsLA5YjGKKvY/C5U+MgmRyAQ9qNYDwBEpW16S68svwcj8K6HsFkZgdVWeV7vLRE
NBXo6hK1yuFb7A+q+84pBjHWEYiO731uWa1qjZ2NBjLcdVPX8gBcli1ilZ7I9oGEf7eLyeFbruiN
taDFg4EBYho2krx6+JNAK+YtaMkFE02iiFtE47uu85zFre9ovOLeztInRhG54Uw1dW+TF7J+iDzU
WeKUaeCdppy5TMJZE5+hjtN14/mU3nljodl0kuMiOlgd4qVDyU752ER48hK6TsMFR2ED/9cq5cua
D32zR5PW9tcRA3/3EK82wfWaDWJ9XArbnU9ejtY3SVMSPPbeKqyFnn2g8qu2YxYJTNXPcnq3QS4J
rtFWdazk4IqLmvz4PqLYqw+h6O0Ax2Zepv6Zvsyos52TUWK9xTH29hcFI7S7YCFUGF841HOhdEiW
+XFMo/qu0CVAOwvSU7G1qSWgt7hL6biO5MmwY/UN0UAKMI5BGgYxmulgS4452TOA7WhpBNPVNA0z
Kou6io8p1DGyKjMPIqsGbwsey+Q9NFWgva3DjHCFlTWtDfNkUAQhdgWfpggXbrFd6pbca7dlelxX
GLM5cevSzgwnmpah+Y4pTsSjp4L+u2GbehTrlHImFNiyd3aOT2AnF8+/eOlkwoPA8Up/sUFku7fp
9YK4JvLCZ6BtmyWpgLTQ8GhnZqh+00XTNdHErG9TTObfyR6KMr5CYuzcrIshs6sMpX1sdBnksFpw
Kp6ccjOFeBrqBuujJNjblCXt96FzihO+nYBf7lXt+qyyCgRa3hIXDpMY2ThNZ+7L+aLJZf6GWyj+
Zmsz4VhFswCvdAxFG9xwdoDdaNAu6ATkS1g/+/T48/usmqV6j4gQPFX9VNa3Eyag+jLSL5W0BZkJ
HIwX5ne0mHpzoI8issQW9OuACNK1b14Wjq+ghea1B2KM0nJ+IBh5qi7SHtG2s5tbAfE5yAcOsx3R
9DeDz2TXI3rG+WBnLqX8Sn/LOrlMFPO7mRiz+IDBT6tXh02xuXdFrAnenZF+QI8e6QK6RaB/6sL+
f1IwI/dofjTmn1pkmDf/Xb98GLpW/fi//JWfAuYgQIscEkaAzsoiXWpDSv0UMJOw+59NpBzjISG8
k5ib/1Uwh/Z//sqEjJnegbeDJvo/CmbX+w+JnoD9+Qu4JT3H+X9RMP9muKCdSUbABmBkgGWhZPZ/
U96uRQBqmPqTzHYmKK/Y6bGVbMPl9DpSyFvuwoF1sttlzJyqY9SmSGIh+3NGJPJ+Us0T4RtrC4OV
I5D/B9UmH+Wf6jTeHKo/G9QBpgRUm/+SoY40oKagBOmJAEKuU1JXmdkCfIfZo7DLqob3h2E8GB/8
iTXSSya0suKR3TnyLqQH+d65DhAPPoPA5YfodAfeOc6V1d+KYfPPKDUvPTXAurLkxW4bBVdMMFMJ
eLvxJ3MqVoqnhoqxmf7kjvxVIPrXZ8P3ST4McmK8gvH25/+QNJLdZsPSQ2VWlDirP/WZXRYfrYk6
/g9KVHszZv2vxm97pY2BRUKKjXop/NdXLAUbdSURKg1jxFWQHFs1PCynENiP6fo6+msWwXJ6nsM5
np4XNQX8QeSRw/iJpJi8+Kjnspv/EBHyq7Rye1cxnEhavVsmBpCk3248APeDVfpS7lxjN/azYoUy
7/TJ5vRCsF2mbkIUYcEf5JV/Adx+uRbI6BFUY8103ABr+G+SY79dUYx1Aop5F0Ty1hExEdS05AmN
hpJQVo/Anlf/VHk1/x3qVNbfg7wlRjJJ/8q3leESpUCaIm95JwaMEFC20z7w9yNUGu7Qwi0L8Zjm
SHxuNz7u9Nr2XZP/4WNsstNfPwVgLCSiDhcOe/u/UgIryeuvBGvki5LrUzfnbdftpxp/+zkePfR5
sKKZHtxOpTP5n0dmtSvSSGNT6fxBQvqXyfSf78VzNgsiXD5gLJtg/bf7WGYpfSxph3tjt2Fn386d
Rfr6nRx01xKfSo1t2UfKazSlO7iJkbXAeIAOAiqUA+42pQkdgs0uYYa28gFtH/3cXT/Z3Km0Eur1
xQCdX1/aZZLlu5WtxfritxWaieTvvw+3JBwfbC5zcLuMk5wQ4BX0Pd7wvNmaMUvQ8ecFkxl+i+yt
5bqXaPA04y+LX+x3yK6uF2Qo1Rs0aSr2a9O79ny9yqal4T83cxfcpmi+eMmf/xISHpNx4KnW7W2U
NNeW60GR01icBsWsWFP4//UxhhaG3HuqZ3u5ls2k+OmpErxQbQ/rcnY1Yrb3ZSUjKMmthY7gxTYr
tyIwvoKP4ZTLwi8zEJngNdD9Abu2M7B5xgfOQnwoC+I/V2sdAq5KN/bxPJ74cCxyditk9bYUpCa8
Dz03++3ai4o3TY/cHx/SgY74Lc/a2Ds7cAwkExy1GFT5XtYo8uluoG8aH3qHqK13ZzA9nDTLR1XW
0IHHuOvsypKgnJYIo+2zxSSClO9CDfyvH2R8AvL9UIOUiGf4hj2J5OKBUyzfAAeYtnrzc5B1715c
kpy2XyAyo5ppGFwQZyKGnOdoVel2bSdRa36BU9QILZLQpc+yJrAutrdNq2Pmz7Sjpuj76ho3pfJP
Sy74z7tkIG9guxd+fkicBmbAQRhhHnYuzOaEvMssw5tfgsqKn1ozSEX6YsG7Q0Lo9UfpBQ3/fzvF
ch/HJLu/O3hbuTiYyARGShokwOhpv8fzsEciGFO7Mj/zuFarCfCeE2nhWLzTn7/P1vUIDH6gtZUj
hHTDNrj9+wcYEm6f3Q/B1kRHxJ4Wqhj18y718mDisaLgbvmRn99oOVuqmhH+urRrEiLq+OK20SMP
CwgoPrRbQ3J4D0dVgbmSijHNi5aVzm5qiYJhPCq8I//zxXTZMJTuVelqSZ5MHkCzaK/TDMo6J210
xvyj+evpo5wt3GYHli4u7ZfM09bwvR6ojG9VpbhRJm1tV/znR/v5pYO0FFwIdySg4vbvyyfsAd3M
Xkuvy78jVONGDpnu8ltC0eUt3cqs8EdAOaMC7HJc+zxn7eCTZ7wT4vkmrY5MhkrrTynyv+Ex2JPQ
/+BAQiK1Aa6wVvy6J5fIbYilARaZqyn1X7lSbPsRNDLnDrYi5yJUIXk+P3MnjwuWx6WiYECNoPgT
wRiXZaiLO9IAdErO8N//iWPvyPnsv6+7vxoifr5TCgeXfHSKI5Svv75T5JxVWmsO+j/fo1ZaYLgu
EERyiqQl0B20dF3yogeGF9MfXvxfWzcvuO2jKMnwRUC7//XFm3nFAd7U9q7xnDi4WqfJ8Gl7xHfI
AxvM/8+01bzqD4aoX60RfGTy7bAFM7ahZIiwDP36qmORpymxPNYu5c6kKPv7G4m0Xrj8pGUu/Mf/
fpV/g23xivDpQOtaLpRCIhd/L1KQ4EVo7wiYsQpO2Y8ymArtnOzM5oGLnZQimdBGM6DDgTXWfHLp
nHGMbWkyLUR02HMt7zNlIlZSu4i9S9eX3CNhpre32k0iyCz04Iin/wQj+1fNB9+RCodmvutwN+NU
//ViWaEkx7dYJfBT6RCMioaGV54Qi4vHAOkPtTLqHir2cmq4c2hj5wGHRYsyTzh16F0W5VX5/r9f
zt/vm+1NBT+NfpjK/lWIZu0SMcvUJIpERUA7Nx0RQCBZTXPUNYkmoLH61DluR4n/31/4J6j0n1UK
7p0tQdrxiSzB0PP79RiqUNch7Z2dpVtmyHd4jGjabC3/qiVPhzk1CkRFQ83os5jqCZw2jOwyvepc
talXiVtR6BJwALGJ1GE/KgJQitKUw66ufIJmdhXxE+s9zVFWg12AzM9Ge9PoATt0FOfWx6kIJzKe
RI4tOXHtpV1OwDIq/3PlrLjTaALytJ186KrBeUJH7TyHfgo1e2dqy4ovQejM9ddBegsTRe1kHm26
olmalP5gFRZmL5Db0fZIiW+RPSaJnH7vJZ89j1o+q4LZ+pDqdOPTLZjqkRBYc2YidCyEM1DsFyKK
66u2XV3RnUBZ65Wg64nZww3Tgjw9hoFu6JRbWGeKp241Iv/hwHfxiYSxILHFh9K0VXjd8QNWsA8a
oHHXrLKVfueMNtj+ORvYTYkeRNr3jSldEH+FlFGtN1XUaY/szixT67cODhXUEU6ZEU3atCtFEpUM
ttekau3BfHGRP2avKjWNe4eEaCR/puCQME0JoG/mAYxJqzH93lT1wtif0tP4J0YqhiadnfZ8aQmt
8x7+mYlJLzmVLsOnpy02vqgRDfZW9J3M1Ii+vTTbERjt5yDCT71QubiAPOz863SQFggMnCVF8zWe
wsb7POAMKv0TtRKj8R3NHQthuG57ihYCoJkdtAxq1mB+0pnvcwciwyG/6MQZlmgQGJSTU/ikLDFf
LE8RSv4aWgmF+p/MlqgAeeb/+QxwyuekD1rap6XGvvHbmsAFyjNaylSx6cBRXwmPunPOEf/d9LSS
ghMBZdtmr5Vg2yshXnHIlmR8arMPQwQ512p15upTVWW1emA4pmIyNWTkwpQwVuV+tBynqwHQGQHm
7Qg6YYAD03WNu54dqILtc9VSX3+ri7g2CBGYn/QH35Rz05+z3l2WC4ICjuMx7YX5uWKmQmjUiPG5
vobW41mg9FbJL0Zen88hOnHWXkYsK6LZ98lZQ1tdIW0ivCKoJTzyU9larLy+Y8b5AQ9a0XTHkuFv
g0cJlSN1c2tJaqYE+MwaMHxcJjZPZ3scmRbMxrbvWRXakPFVMWyBBkvuNN71QNz28L6uLbq13eDh
kLkh6pptsF+y2b3MpsiW7MQ4IlzSK93n9CMG1EvjAybawLvAoRu2OoKuZX+CWCc8LCXNnBXZTnsM
tcn9sXEoXfkzXxcPP8QehQaXRzx9UW4JKZqorLZwiWJWPeu0yoap+DDGY4oMz02DDTVTE6TCU0+7
cruC7dD5NHDSWZj5Sz2SA3crV7edr/uBumrY0YHB2AIuZfDGBxORj/EAgWPcvjopc/91wBjXO6ci
79jB1AKh6kv8V0kk5jrnsihTLrImPzM2C5KjDLqQPCsAVMFVm7szvaGOtjcLfGpnc3qkydmzwJOG
2jDWS7ORqx3qvuI3BbWhFoSSEeivvXacwjq6GYMnD3SEFyFVpHWbCw/7rprII2Bd7MLnwng8eQwE
HBWWZzkz0gsSPIix/yohN5Tvq2i2HZAFGRl8uUQz/zL0apy/hFp3uvjBIUoWHx3VtNUxyxVvwV0x
KN30CqVffizYn8fu7mfbKFtbNilTVr14ZBnuXR9GUpFCPc1XzzuThs2jg0OJXk4dLPSZsmJE8sJQ
BPh/nsC2NtUnDTAOjZzdEgzO24NDccXpgVtEeN3a36ZjTMGZ0vqjA69kn6rLWBq+thEtnHeZ8hwZ
QOCHvIU11gvXT4fIrT5VdJT7Wx8jfb5vcgYaX38WY3DB0bL8bHjpTtEUcwrWiPNcN0J+x+c/i8fM
WilpMo5gPPP1BCf0anQGhloM9FEFvWNBt4NTFE9NhWQRGBRdQDREFk9MCPTJf/UdZhVi19QztSf1
VEmLyfx1h64di+lTYBsVXS0Fa8NhhbdRuruAuDr3ioE2Kwtdcz5/LbOx+hS5fcsywrhuKxJs17A0
CYmF9ULSAVVM28mqecpJzjHXc2gxN0MY3GtIlaVnaPzFob+VwT87lqZZePs4vPhE7FFUbP2kqXK6
puUDDexk5bJTkICrY+1PVEfMWXk9ejvbe6gXD/XbngrP5a24q8dFVU7LjSL4ur3zQtdXf037lmO2
a9Gif5R4YPiLwrFXls3Gc/mV/4eyM1uOG8fS8BMxggD329y02LIs79YNo1yu4r6DJMCnnw+Z6uly
1oQcEx3VsmUpuYHAwX/+xdv47t96oGn/Dmooxy0QblcP2SK5XOIpGCeGTDFxmE3N9iJfZcDwqw1n
O86lKNAiYLpVPmwj+9D7ERdUC2PCpfvhR+HCdNL6kzN0R4xV8+ZnM8m2eRIl2W0DfT+BE+plkPnG
c3q0mbhVhDdyxbr1HextJap9vTSSPmRIW+w2otCpHrrz6lCxEs3PnguY8wT0y6uRej0z2qq3evle
yMGrPtZBoCA+t/24OB9aCDyE1lV4KksFoSrIePEB+nDNcWRrX80pZI/6FpCgEx8Gb2nElyIeDNra
cSzGnDhFZ4jfs/2AEAuaYkrx0XeXobrxDBFsN1Xvs8OFEyya6jRB1OXFTbmZt1SQtqiVWcFN3pAL
+Lcz4VP5ccxSs76LZpkPX/0BGt2pg5Do3xU5WSiASJHq8JqGUzVxHyGflpB6stbV47dsRIc271/2
Nco0xVOJ6+d4pBs0OB9xDNLah3+JEQ+OE36M6pP2O75M9z26NTSUjnbWz6PJkxQwCX3Ht8HLmvwg
s2mc/6hI7mne56iSM+jtpuOVl0xvIeVNYQF3IL25+mrCjgMSgmdv3bxusnrwaOkBKm3s879Cjujx
1aWZjIZp12PckZ6GmZws/NnwxELJpkpp30sV0GdLmEDnPDkRl7b21VHkThW9D0beN1RczNr5oeTP
3IYGMgg3s199vEFXjLCi3yjPr/dylCHkU1PR8j/cjK/9JbDDbfpYoUlBlQng8oIA5R6AywUBe73+
/9fGI4koNmNc1gPhBXho/bobAl/q8SXGqW5zNG+fxkeVe9KdF2dXbLZzAG2ft/D1w15v0mEYI9GW
HNV2d9g/Xh12LDeHCpLFiaY12wwVr/bJQvTiMS2a9Ip7P8tS1uhCGHiDvzHTsvXcr/VeBHjP/GS9
Y2w006+Hr0qdOIkHz+qCpl4wPxo81uvy9Qu9vr8Rxku0qoLIo43kJ9e7q0LT+4ooyHcOwgKuo6HD
yXsPqmWvd4DM0n1XYd/L968fV/hn54d/XGRIwDgbXfAAytrEE9f9q25dhMCm6m/p1RQWe/ABhM+4
sE09hVuuPUSwJ7J/oPWgFXA2L39wNpJo430QVyE+WrXnNmp6mFqxdd+90nPir7DbpyDf03pfZP1m
8qBgK/gqtUrMDbk+vbfcRyseJV98beSS7JGM0mvdr8y3+il0aaA/Vez7qKkcVI3DdNwwdvXxHoFv
7S+HNPKch3oLlig9JS1W5is7xGDQqLpb0fnJCf2vQHeVA0ts2edIYyMwEZtaoFxAtZiMwMzu7EPe
Y9uUL3CPDxm0OJU8YGNgxuAwIhPi4uu0BC7ZOWk1s8NLUhikK3mjTH4R/L9thB2MTV+Vmj1bt2IO
ji78DUc95mHOzYTpmzfmj2gxSnwkjxX75+Pl1RyBSOlBOxsb/OjZqfA0+4q+I4cl5zYxM++beAm1
k92D2JRpsgemzSF+AFjPy9+lAqcM0K0iQOmwHNAtBAbc8qBR39I7ncKPShYrl2Qy5rbHvqsk4V3Q
zujZHMxElGKDIJG0QFReNJgQ22mWwE0cnaBoEmfvb2ug8DWQUCCLfZwYzO939ToEq4FnmaTJ0wzP
qINcFraDCd5s3EiGqPLjgh8MB0h85Qmqe62q23IeN/JeZBWwxifGHYnHajFbaZ2j1Fk7fUqkt0I6
yVoC5lExd/St4l0BWSkr0ZrkfosSr5D1UB7WXtY9rb7JddnMZv7sG4wp4KlXcj+yMVaWQprnnzSJ
7fiXtYP1c/SX0FkpalD35e4xD8fUihZm3LLzE6sHUlhMh6sghB/T9xiynUw/NmY4xqmxgy/HTgMI
AIzOMPM7DhnD4T4xLGA+3zSsUMiCSNOAfEHyN4PJy6pBfRCI6ANAeZSQvMkirKdoug8G2J3ersFr
jbvVVU0ifjBlrfqb1TMOgOVZPM3+kQ1auz0u1JWBeUJtpJW+7cyab4SEp5N0qVVFG3RueBvLMUue
QQMWnBriGQpnf8vInGpxg1Etiip83knyNDcGTMIbbmHslOX4RqKhnouTRzQOSqXKATwoP7DAKX6v
WnFqqY6gPGY9FOUQGURtlHTh/QxGTxBaMjlNmCFUxA793ZCbVaBjZawy3C4P2TChqrsxKz2r4izY
hzxbwbH6udLpKbq9yVgm4XwnPuOGFLRutjD1qAtu9zQxPxFp7uOSBdkExtB615WJU/9IZ3w4vsDz
6fgHMmlTrOVK4GSnOfqcBA2CJTM06e9GNpV8Uli0VA/BDGu3/776eBB6H4ICllK+qzK/Zvohg6q3
HEBmNfLRT5EfdRp+DMLpxX2Xt2mcYW8U9bBbdhG6OArRBFI6f9sobnkvoi6KOYmF1wsFCTseBvia
0jZZocJuDUcolLInNlGAMadVdjskavK2FES0vOUHhNjsB17OFfaj7XOEc7jO7J1ho6/f1JByFVjD
2Jd04xHx06leYr4EAS5pBR4hji1zvblbPrvwwpP3oqG0r24DWjLblwXvl+0LRuL2BYWRVumnLtiW
9AFhgtBETYdintR7HQkyrXdkMthGQw7v0168yl0OO7It0k+X+48uBXr3bVIn1IO7Yk4a7AbiLdxG
jFrOn+7ihmnP1ee70ImbxlF3zD9W0Xu5TBxG7DWn2xq7X5H6ZLeqbeH3HNYOb5CHiI5YsO6JLG+y
8aagccOJe3TjBiTs0HZIineWrtkOeqZNmOx6CluGnlO2kkNEW8sPXirHSz3UXKatCmOk6eSQgTz8
wL2tGBVR9pl9w+Hz2ycy9qBz6oAcg7vGjgL10+5yb4vF4/oX0rN5OrSS7aOomLt8nsG5TUfnvWcW
nOPF/tPgRfZ3YWsRz/yfn1e+LvTTNG4sa4Bx9JiGy8VEeciwhmXhMJQoGweupUoXY3+1AU5yWfdq
OL/H8TK5Tgn61rskH+wHXSbmoazty6D60f6Wl6f2flwuvpoJNYYpezmWiA0duaAK7PDQFJTVw+UK
TWjtfXYZRjbbl9op7L2+vEWRAG3LDw2iBo7njHZRQc9pX87a6wJ7uedr6hqEOYZdPtq3h9hxRlZ5
lj67SoV10nD7oD6XzQMZCBj27GpXrs5feYtkank7F57gArGukhzqsjzmma3MIbTFrmKqz+YyWG5D
LwtV/hBiNjl8FmUjIK5SSiyNwTwfUf0H8DONRnDoEXOqU2AmOPw7iqkJwlmXyGmWD047s/bfBVgZ
11+9Kp6oCi6jollKgJUEs0T2uJDTqODT2mWzNuOQoJbT1PaWoqNCTF7yGyiclDq4dabrZ4CABAMJ
wp2cjgR0HVMW97Vht2qSJR5/Nptos59L2vOiCty5qvIOFn+SrvtJMYifXTd3xq9Zgj/UurvAYH0l
2MowO7PtVvggqeoTTV6Ln8GnxDV3l4UEHSMRAyHjaMwViBY/VA7MyH6/aDCyW9mVM9sdOQy2cRb4
i32zl1rZSaPqSjZEut5sg+0FnJwM5zrdlVMPrLloNu7TcdyWgpK7HTy+d+nNJTrgV1F+sgfrsn7U
4x/+iNaxg1nILLmjl2UP1AzC9gTctuZUemSVFpdRtDf7jcDx+zpZ7FlNBD703wJThOnHKpQz32L5
hz6zVuNsxz41OdfQVwtU6D0d39juuLzU4Zo1cSM8Dwxn6A0ea6qtDkGHnS7XZOYtd3ya7N/8qBql
zf0wq73UVWTJd53MEe5QLTzZpzQGmamOcd7ScRy2xfaULrAPOxJLC0iDCPxiX2+q4IvoVpeD1oxZ
0DW2mvw44Ic9uyGqZfE39C/XfcziTXXFW5ppEbMXfm52RepF5dL3cJ3NwovL0C7yEYNuyeF9GfK4
Td7U3DNvkhhs/FHjUeWI3ZI0tCeExHpY4Khib/4cCfqq2mRe/qdqhzoD02gct3kTQjPhozOQcu4k
dqwWnyINMVv2Gyr/qd8TTrPGGN1ltP8xikq1SWP0OLVBIFZOA7DbbDw7D2I3wiwQOyrxf1Zu1mJY
k83GGjqMQelCXp1G6qrPxtCjGvcR/XgvPiYmKhGtnWknXeEu6alQSQ2/X5uuH+AbZ9tI0AiGLey9
+/M2Xk8rA+SCDnSBwzFhcfbVM9W6ta0YwiljqqbQ5X63M08+updNawfq2PimWN8Q40MgxHsqGuwH
90RoqxbEaHCS6L4ot3TMP6SBtGvyBn05KTCemUM0ExXiOUD2tpmL4G6Y8PkYun3viCyrb53cc73l
hElEi28zTAr4pXDzjKEP/EfnQOblC5YFHs5pYYp8CvvngrkYJt/eG5LEamzgPeTFOp3QBSVr8ifN
osor8fRYbJDVn3UXRBiN7Qrshkz6t79Eyr40ZaxdXSGIHyBZTxDd8a4Jm/FhrpK+zn9sXow95w/L
igghUBBF3NgNoq/HTTP/rFowJ4w7yLfE5tokauHjEbCr0PVFgBOUMiU14q4LiwQffcJ8RL6io2Cc
NaHo0WEvy5a929TsRutPv0tUGd1lfRMni6DXFve9+KOdlI9JFpE4OMThKBCz4OaRze7uqxK9xjRG
4i9BmZwmdxARhFgeBfgRZ4nVTcSXZQvKkQEzaoqpOzfrsGyAZdwKwn/7fMEhBlRfNXl/ixF/HL4R
laHHdmD7plJ1FA35QG2zR1WshIcxV+X7JABusVfUd7HdPPv7hjIzch5d5NCTuqfPVKFgK4ocpvYR
i394OGi4Aj6OLOcFftheSbYqMtjDk/Tc8jEbYKJm/W7ALTYN/3I3GXXdcYX4wu63GMA6/btB05tj
T575ibnFSQgfcYLXdZZ+7ZegCsUXnQsn+Zr5SpbeDcSdTHEqC/nu5oE+XkTwsBtyQQ+zi6buue4k
m8/v2JBr1LFJhC3gdBNUpYNJ/85hkOJ45nVLAsISzUPo1w9rQmJw+UgJim0WUa5z51PCoN0nnB7f
A3rEu3YmbcS7UdAoxHoYWtC4HxkE6pE4xLjuTHsI0xAU9oiouTcAaoFGqHE3hPhCJR+GqmEg3KgS
fNPclp4b5clDNw9JFt/PGPWV26mzOSfl2xLNvi7elHEH+oLoiKUF6QkiVPxFGLGLM7+F6jCj2bQ2
dDpPkQk4G7+Rr2abk8d5w4TG7M2IQ4FEd7rYk6+QDvWUC9BTxupI8wbe/7HZAvsiB8YBQAZPT8Ph
BBE7i4aTP+UudWkabLbO7dZwMrhSAMQykErIS8lXfwu6CJ3XVnlphBFCYOhd6n6YqUAGQoKcj/Re
Kp6jhv1eFbuFCC8n2U0LljHuY0MRA7CLwd6iOJOWUFOmpakXLl4NrRtlc3RjeH6B1R8s8Tx7TMMT
OQkoGnFk3qA++mm44fXVpEDDGVaOckkVUv0YMaRkTi9Kmo235eKIcdzVRqb6gwZFrXArWkJoZunY
yPg5wPBH+W/WAbit+TLi/aY/9MVM54ozDkdBglfeFum8olmDsFh4xJeNapu+NJb/8n1g6tXlH8NC
X44SNcaDP3ga5kQqn+ZKVPGCwoWwU1HEDh+Io3N1xzcRpQ+4cWX9nIXyYy+9ZiEHQ6P9cw7K6Run
uWsYKtH8BkBf9TUhdhndQfd+ckadARrVuRBEa5HOlLf0LIdkSTAaWzA1Ocay2NAnoe0TZXuDGWhS
D8c8RuNTojlIC4xgsoGZqT1Ny9q4gBRh57rysNbsvBaQY0Fw9imY5mky+zDeYhPAn+mRK5xQ7lS1
2G20xY04sjdrvOQgcGZ2ncPcRwhCYRIOil9PQXv8/EM2IvfOThPatDl6tzIPegjxlnxK5V2YtQ3n
olLX7jmXIuj5N1WhmXibxoi1EWkF01o7hwq/n5kQqnym7jvAdlFetINaSuW3TwRQw3Mvq4FfRh1n
h3A/l7ZKKOqo54P7AiTUYSPMLukIQ1Xxg2W0ar4n1hx7+p3LRgP/rXy035s6aX9ceoPHlyRLl/az
3zTdOuyRBaK4up3ytHHfoHrMlLuvy2Be2cFi+WDqU5YOG781wGbjczFO88Nn29vibBDx200ms1nH
Ccha0vPY+SNWHPEuz3qMIvberOwtEBlFjrxr4t569qDit/+2EUvufBxoxfETUBrdxrmlVA/D5xTh
FhedeKs9NNEo9jPaeKl0d+titk8O7/nS8dcJuR3wQhTJYUwR7Nx2ZZCJtTmMuZO0+QFjYN7cPfJJ
ShY8cPKCrgPt7LpK93Nud0f/2X8G6Ho/IvWjjX6gRhb2Vs30MJ1dTvYYJ5Ccz+1/r5bItPbwcrtV
l9rnzhRhkQkcZDZOJCMgkG8O2i+ZfYZ+xSR7V7Kv4m+txP3zYwJUwQfDxGS/NjIBOEjWuqh+pwG8
+IRakILyV+fRod32fphWpUIeCfUj2CNNHO39jSGmKDxVttCj8YO+OeHJwZ/gt1/egbaqaVxhweJW
Nfc53GIE0gbVmPupNl6WbbeUCnZzpeQ4j8keBmEnmv3WKvtw68uwGjqqOPRR0aRpIEVLbU/v5Yk4
wpH8zRCQET6X/WBvAXQ9C0g35Ow50x7EnxyPfRfowiHHoylIlIPUsw5khdITcoKvhD40OSAe6Qgx
cnMvKKrmobhAmOgiu9S9yyKqUutoGUBOeyt0OHqoszbfgOcmoerC73rOPJcKKRwyoAIBqsxVVWsk
HRcXkxR5yVOJoCfXp3gd8rU7DWKgBjFe3SyP/qhzbFbq1k+W/DAaKGsaA7ZWsqEnsgfUQZ+xB1LX
0PG/7Va5spi84BlRV6341059l71PdTFKWvq5Oy0P7jpXdHa6jQQh7HmydVTtfgHFWu5XKBgYhSha
jczIa7uuRIEMavGepdVftTsQ7zBibwyLbPs4NbXfolIuIcfAX8V0VH0ppJvNd8sZDc/jaWA/3eS4
3uUHzDjG5k/T53X0NnUaPJ5I7ptHgyTbLbAyPLgTXNQ7U3gWhhjWyWJG8TD3XKzshH3TGV6AHMAK
GBIeLxBNvawWrmDyqfkeN6Uk1hJpovb/BD8k4eix3JgnVlDGVAT6gAOViR43LFrV18Hr8hAKxNC3
g37E1Hqet5PTrGL8QDJg2AxHNYWrQQLKZk3Bt7+gUSqnxS++TV0wQuPu5cIeFcMg6W6UNLLS2dIe
ttK32Gq3wYnrdhT0ibobUMFyLW0cWQp1fr5Ro892MUb0VkIaOFE+1nm8z0bkyX8tme/hxNM7EidB
STGbZsfNtOCID0uA2YLCCHBc9HrEjQiTYDIq3HD6tha03qhKHGrwr32RZ94ENKEDzzlVPpSop2hJ
KJF2oRQArndlU4n+e2roYz7NNEBwBd1iP8Be+OViaRQM+YwJZ41y/DTmMx2zY49CycVFzfUtUOI2
mJTzqLA3mOOTR7gab+yigrXPn9q20wbvpTY05hlrj1U+s/EIVPI0Vsg8nhIiCnnaWdNxb18mnRx+
G+/phH8f/5TTluDT7VzJnRxzZfGrGTdI4MUM09UCXxRhiUsrHka1dwAv6Xr8wCu4PkB8UuJTdjNM
qZ2UnYKe8YNbrmfkrfU8i1at0mKGL6Ba4wgKnP1KZ9/5HKkinFHFF7z6D2uerFX5duTCyL9ySx8X
XkqXnHCSQ5c3HlzAC9qnes0gTTFEZ9AT/Al4CorciHQ/tbHbf0H8WqDqVxUGVQuq6MGwl5FncsEF
YaPFyyg6Qi8bNhICWSk1lD4tpxAB7RknRA5OXbSr62zzngClZ1A8fFtUShbUVMWNPtTlbOc6yOH2
1pSgdEBngjqG9zEgNyaMjpvfDFlNd7mfDfpOI3yL7zKdOw5bK1cPDbmZk/110k9sn4lq38KPkHYs
DoqdlB3h+nIzPX/sVfQ4+UJNzrt4dizmOGSD4PdKx2WmwtnGvgoQDi3aN3eeXXlGGWV8yIxmZZtu
Sn6hCY85Sn6sCias/tri6CDR3p5IKZPiXkK/xnqPlJtuu8HatGRPAIvGes1M07qaZ1/NwryvEKPg
+dKjBtmeV8wBejg0GiuV6C7EekNjvQFxRLIJPqO8WJdTOO8xPMBxbJerPhxGZm+dV9WBDoO92MvL
OmRlBFA/t8PKz7O2tPrpBZrXpWvn98AA53xUHn3oT7MDGPcjvwDBTUEQNy5Seb5xY9gvxQUVyIj5
lN7n7hobd19grL7iSigIo6/eXFB3M7cx8OTmeybdfvpQ8O0i0mjTbx9R+BRx+82auyUR7zO+HX9F
DpE27IwCyOOU6KqCH/0YFo2leKGmg1sHptrZZ+MtppDIF3QYe86xVR45KjstujQIjjicdAO0fVwr
ipKsXyOo20qHWHYmSer9O0eBpD5SROCg+Vl5EA6Gowf1hQhDmGgO48jDrZfh35VjxDFdNVBUfKj1
2Oj+u8jL2Y6Oy9iszpDUC6rcNpFFnNqok7azccaYX8Ds83QpO5+qpB8W3v7Lwyu86dx/Ob909eUu
dwLKV0fDB0dFSRMow1h5n15mmqSWgocn6bhhsI2En6Vq540V3PlDd0HUw8nr5hvTiCJKHreX6aFo
bEuhV4YcB+Q6C/ZRJxfqp0WkiQDf/BPL8YQ1GZoPXn9/dfuk3Kt0hSD2VrX1MuannDIJo6K5TBsv
vYdFH5LD6/ZbUxF07IcYy++cTM+qPngQBJvvcjTAtads6PXQPnR4twTjH8ofOswsqAxmyOaT71Op
PTR+gVEHZW8TFup5gtlHl3BNqmAJDr432uUXPYmvpv2qq6hRJ8KPCznj16U0f8tqqJvAC3UTN9/r
aRjALldaXjitbh2eeE/sdAIPhGPTfvIBK3Ik8vughjT8PcWOQP4Y62GOZ4yrQjJwWdrMpr5UnrdG
7zVU5DHcU1XZHsMF3e+SwS4Y4Eq0EGCgQUGljrUzTX9puAzZagcRacs5yvRz78OZNzvd4NdkH3dJ
3gcf99IEBkmn+LhVeVwtX4H8fRIKTOO2qX/oE9+QKz1tk60Aw3IFNAF7z7zoJ3VsRvrnxg7Iiw5V
gWomveuSxsvS3TaizsyeaLoT4fuOXVXvxKdVICbVJ1diqqWPdJyl9va0jYqqAqbGMax942Q5Bs04
rvY+2CW687L+XuOnyc+H6azwQ5rTYMXhuTtzhFzfoXGROLibfEnqwN4hWvqVwLgvcCQNTBEyMj/p
qhuLZ92MoMNFtgwEAiAj8wqQEA2kUOI5XNuyMuv15OMDn2eKj2ClmKT+Qe5DyyQMmgISqdvAzr4N
YX6UREuGT9QXHU+iG/cl/ju2NL10uRAO2r2dDX7VT74/2smLnALOU2M1w/8LE/WfFqzcJ/M280dM
cR40fgHVkxNGhjPX9dR2tM5QupOiJbMxdd8NPrnU7lvCFUqBdmVItkDeVA7zdEt7orZug67CObth
XYDSPR0HVrO5YXj22P5iHUgsMQEKph0SNpXQevB9LHuIshvaYL2Kr44zlXr5iF3MtJFtxu5NfGOB
XjAVrzStm13SJbqDdmzwDccbnHkUapopoVr8LPqaHsfOiST+50dc0WvxTZC0zQe1nS3+7eRuPxYm
mKeaUxvSvI5uFvwwsKRqi3nre4xOViB2JHmwU9U+Gfs5/66wxxLVQdJLyOtbBNkoDvfEKJDVcEzP
Y7vBWoH7S7ST7bpWuH8CGXLgWJFjhqqy/atL6J+Ft3gvm8096q3N8vWeUO3zhF43dukZl8Y+U2H1
Mcygkj0v7IK+4GGFsbbfa9pgtM9iUxq4SM6Lrj8HQ0Lk3PtL8+rldcrW2TbfnJHetntDmcgqsCOb
JMLAnATPzY4SHCRttaDxVel3GbYk4XDs8MiR6hjNyN7jGyyT22Y9Rf3Mu7yjg5Bt0b0gxkUbELSA
c6dkXostIglgpPL/NDV+WYwfazc3uC1vTekqp9nRJ7Bnq7sF07gjNbfjTff4XvJkUzGvhIu7KAzS
H2Gfmiw/YfAhArVz6t6kPzTMkv6TyLFZ+RRTU3eCh1fba6sI3eZLgUWofurB77j9l16hHjFSdkBn
shE/pw5HnMbfUbjZBu6Sj7apCy96piX40ka/tAOmcbAL+8utC9rFbjleVvt43Wy98FIA8QLatu3L
GmUjHHk0qJvs+QRlbDu2Lq1t9jww/fTTiIyZY0K2CFVx6MceR9k98cC2unthL7x0gIMMpnP2Fp1j
NqeMLNN08uTgckYfw7IJ/LtStRFZjqOmph+ObpHqZLpJWtdxfsPMsh4J/yCf4d/lUknScRQRahsv
EFfks2jCrLnbMI1KKDkjOlMOk30NVya2jae19eEBq01VgY81MM1Z9whojGvyAccXenEgI5bDC3xs
aFqlzKAI8f7Da6G1S3cQeZP9ctabBTlb+ZoFSdguWFwENIidStsJLAuWlYboxQ3g0g40jUNTj60e
MgO/aM69u26FzotUlD4SvIl5OGIptZLfAUwW3iNvgxwJad4+UxWtFPSjRo/sshXHuok2ACE6021f
eh4R9vj7tiP2nusyYXrquFJt/W8Id79S+7i78CbZ7YQyDiEWRtdauKjCFgfnItJyJ/LuT+5WgHYg
jF0mNl6vc+z+r0P5seta7Qj0vtCSHP/hU9DA7oHlJuOjh4sS+65Kq10jq/rL64f5VdJ+uaJ/HuaK
ovnfw9A4ysIIhpJv5zR6m1USg4n1ieuSKTyqsLkfUQc7MPf8FAeVYpmU+E0wt7Cpkf9lFdqz4dbG
CQROEksIW5W/XrSYaYXQr1gpi3lvPhtS1xhDVH5sY1bd2gYwaTgDfVeRMtRordAKvIyVDlM0fnbD
GIwvLw3Nde4t8eD1W/Yr6xJBIsCytO4J5BhaQu3VSfrRuORehEIhSBsrS86BiqZjjE0zr0LvVajS
UWYi/X79sOdX9583JwKIlDFxaViQCO9sW/LPEQFffAtNMPcnCdOWiWxKUGr93VcTxUmNORKzGdbA
tN23EfT8wLJrX3mCUvjLpcH9+gnZofHL+URSyEQQGhsHUkAI/fVh+X0wW3ZvSjKD2JCagWkhsV/6
oKn+wEWP27B5bmvV5GcpfxXRIv3w+in8a8DEKKoi3pGA/zCFu34hB4QFITwbS+slG63czU2kg2d0
rHgqHXASop8fM0MNzekyfUT9FiAcuOxIYF2s76dJW++BiS0E3fpLW/31k/yVdM1Ds54X9k5xWAZ1
cDUlo96HcueQ2YvFnpU6mYtktmGk4jA7DiXj5zfz1PUQ5ZC+wCCCgcLz4Q+/PhrEZmM+TDEOkfEK
zPMJDXXb3NZ48Hb9m8wNVztbDyXt9tcv9WqM8t6CXnkJ3j04ZPjAVVcHhhthCo0V/mFMOj4d+Avq
Buaahf580Upf1oCsJ/aAt1S7DFeQ0xI9Tu55vfzNq3olJLbnQ3EELB7bxO7AvxYSg8tURLXT2aNv
aBn2F66MxQjBU2ZMTVnlLgSeGIwZ6b5LPBHFSjZXPgkT7AXg8fCrTlLAryNPQN9oQLTqYUaSwMsX
kHGW7ct8Qorz+q2Udlj89/Xi1CMY5CHZcALtrBteP8O0Hx0FZMCtnIIZITzm67zh7mzgSxX08hpS
KjY46PuapGSGVR8gqfGRreozWaSU8IyiPqjR3bU6srSdCG+18B4xj2XBRJ1vp9PiTN4RHQw51nuJ
U819RvgFP31ZlF+/qH89D8ED8X0RhlT0kRtc6+dNu0VjXhfzHt3ShaAD3eZhHgf0RRUTOayY3Aop
SG5CIouSbcqbkc60U8cFnUa/hJ+y0qaqHi5Sd0lINHcFhZttQcWSlhk2Z26FpO71M/d+fYuZY6z0
PnZxQ/KZ78CMfn2l5Ab2A/lB4wtf2QbHVDkQawafrdDnWNNO+oHgJcbJKSUW74ABH1eP4WTGFnuO
oAn9NZU4Av2gbxPYSKNqMN2bolmD5Z1LG1K/JSVMY0VPAnIGwAjKSo7RjgyEhdhDSF+B+/TyxBqZ
sgCWgvYX+91O+jaIIpmgY0M4aTfxverhuP8dOAJL4n011ISSHwxxODxtnP2pocAz4/zPSXi5Vxw9
2nzhNxOhCfv6+i27EsPbWwbdEH98Jj7SFVnaf71l8JobdGE9ASANGE4O+/xcElZAj7xcl4ITjkfZ
WefRqi5/0JalGkw88K7iJhuXkh+rmnErf1MlXy0bnBk1GjgFVaFkLQ+vQ92F13o+k+C2d88qwLxj
c8VeQFSIZdsYgR1lZOqZwuyoJlCLIiD0Rfl+WOmUfIZhoGfynLIqa++FTVKd9zn0AebU12+gLfH+
OQOwpmJ9gPYC44UAqcfV/WOLlQJ7TME+9tEBfgNqUCQtIMGcPFSm3SL6PxI6xTmavXb1h9/ZBvz7
+bGms7mVEolHFMfx1ZCn+Sh5AkWG92GnmDwJfrK+AdvU1qr4aJjBMLo4Cw9Dy8NiV5p6KfNlOeeW
Czk6PRS1RjZ2Wnr9zvzr1DyARDdmYEWgAgm0pF+H1ojfg5dXhX/Y2pIVBqwXahxaspoJhPwY5ksP
VgbnYgI3db+ZAFpTc8rX2jLz0D9PFQTytC5//ua8ridtDMUI7mWK86gTBeXsr+clSa5EXjXre/Ql
G11oHKnRtEJjsYSZcV/52BFsb4KOLJF3ICvxlD3gGGE7bPGlvS3AHOkUvH5a9qj/GEiIgBI/JEUV
WRSKHf7061nxtsdE40HBMyHci+91gl5z2b2QOQvBGLjvQuTgv6uU5dUIlsiw7AwQRKFHKfKvEnGN
YQHXdD1Bo1xI5Rv+4uzmERrU0FsGAJOJlqFalShRzuKpDweipcs67Srk0uUjdi80YHfQKQVeBR57
8yTF5mayPRG0PQDS9Tzp+a92XeAybi0j+aZqsBqAGEWI6oGLnrpvEgVj8Cf29tAmFTTo5a0y7mK8
nT9iiEAfIbHZmyAvTI3/v/suXI/2IGsd5YfLu3Q1SvEQw+m0X35etPJqMQzSl+rr5R2BQc7s+/pR
r2c3CcgjmXkjrFNQhf3rrtOyXrcOdAlDlEIz6w/ZTP01MQrsGpkNdqZidbIV2ERnCvo1oVf8xcno
xW2PY4WoV+zisXX5wRzjZP0ZQXsOVvD6iV45I7B9YAIO/DBhS23rxeiqMq5CpcWULAjGLq3Gsi+7
6Tu6tZbhgVW15RNJOWHhvCvTGhm9SSbV/u0jfZ+sQjpiTMVFrNMGvD+kh7MvhiEs/uxFavntmzv2
fFDIGhATj6zYhsRvHIOuwzJpAlkCVtdkamwHV8MqeASrtpx6nAhspdXh6clgpacrmzfoOBEwYhCA
2e9+HHMzk2VTwJ47BKy/bfqb+e36vSEhPQRhCGTEtuHfOs3BbHgSCzQzILSL/zVfS6c4LAPqpYZ0
AmUf6oxsbP5zMgUQ/G/WnatSh/XaS0LW64RHwkJ5ve6gZ8FLGYkV7qaI9GL0X2ePn7mYlN1InfGb
10fC9QSFfpDpwYfAYHcOlIe/TlCAOPgXmIred51ZfK3zK1ucdsVgB+kLgVxqNrqvH9ezS+g/Z0aJ
SQ+1HA4dPinX/rVWE8+WOWX5pf+ReVhbtxB5oedd2l9+RY31BPGT+cTZNmabWbgrY8epvYkvlCy0
HG5GWtZMQbBnLLlwzMI6OOS98MgCEE7eQQsZW21DUbpGQV466pWi/HjZjuInsaXvI1juGsSM4Dvn
I4GumfsB8nabr4cVXg4AKVxeNXzsKhfjz91c8OTdd1IP2egj+XBiMb1f3YWp5NQpU8r6NyHgdpb6
9R6dLSxdtvqRnVGuHs4Q1EQxljHJvKZM8LF0qFa+XUgwrz+N61HPxMXeMaFrGsAH8tyreifFJt64
KeXMRWm/SShFH6De89gvxeL/MHcmS5IbSZp+lZK6g4PdAJGuPrgD7uGx5cZMLhdIkkxi33fc58nm
xeazyKrqcATGMWyZw5QUSaFEMgwwmKmpqf5LhLgxIYm7DMH99tjrjELnf5QvuSbSGBemWJ/c/WjM
tUBZij5qKje8MciWAE0gvv73k4W7CBR8rXDZ/MHLevjeVAsslT9jFPhylTs78c3UU29EqdMmAZOE
7XWJJe+LDk0CQKUIsYQByAw9otHk2xCswDPuzMAqd5FuA2S9ZAmWzI1BkV5vwq7DidnC1ffovARW
tALr8l3VtvB4ioEU9Ml+6QrrRguUIxS2DNIFOs025oaw1/ZqgeuYQDTQKWA7MBBIX95EodIJgaVp
Bqo8gq7Fs8MuHn+sE0emDqmDR6xL9xg8MslFnGdq9WgAnOHAQPCGBTOrBtTdo0BJBRoAYXZQPKws
zDY5g96T0IdRDy0whunLq/3VqaQ47FCrIxEUloFO5/VUVjGuSdo4Y1yis97O9KLHeEJxVoKR3Mit
U19dUvkG+FTy81ZxautP2k9VbnguDnvLl7/8QOSlHLKylqDrb2qWgFThYU1IQzSKlPDPNfDHl7qZ
JMRise2FExTZ11qhmJ6ScDf0P7FQwwnKEAsBMUfKhGm//VDX9UMBgY8EhcoYtV4kVelcXE9SGqsj
ksBBfZwptLJ1IgmE+a03uQfTs0FhRUbieWJ9hVjWoRAy1hIDe/sh3qwyWcTkJsimlwfPOgWBtuHg
/WHnx+/wOWE3jJRPlGHrfyE3e0kJ/XR72Jdw8jqoUopyKM5AEGB8FsEqJW9LMYlRMxHpmZAGaiAN
hBO8NRVwcPgT5gLCvAfRTZfeeAFe9DgxgR41koTlUsQW+JcIBVjQR6jZ8Yo+xhsqpG9zlHynalCX
/psbRuAhYBJLPEiP5HH57p9UudhmHX5fjX0CsAdJeQRo+EeTQNUT0LzgzU9P33f67Re/7jfw0aUa
MtFdxWWLyV33p9BRslCTx64gi6TYCnd9ed7/E4WmZHBLv7kjATE+2GXWtfDhQ4p80DRfKJAvz/L/
Rjld/pbfywp5oDDq2v/8j3/+Vu9r9/XqX2hFxN38of/WzB+/tX3W/ed/8F+G30r5J/9vf/i3by+/
5ce5+vaPv/9eEtblbwuxy3ktcE4jSKOCzGkM9ZTCt+kwu//j9Xj//D3PX3N+z//6n9nX4o+/XVr5
j3b3F33XTde1H2STWOO2LyvWHMj/0k3X3B9AT3GFpJBDC4Jrzd//VpRNF/3j77b6g2U5jiUzRgrO
XHr+LZtuuT+wVzTKfVS3bXSKjb8im77arSpHE/GL8YUhK7q6zFxfNcW4sNVaDGDWQ1+f4NT34x2X
wfs6gUwcmPZ0ejVf779vx78hPfa+jGko8R78uleb9GU4S0W4hN1qyyrW9XCdDfPUcqPFY8VGPjQs
UFZd1h0aNQ/8FoWXnWC02hwv43FfdA3SYdAh5mq8tDWAlyIkhQUSfxtHrXuy5qx/z+5EGYCTOD+w
5+URkoUnF3DM3e33XaUbL+O7VJxB1pEDkOtdv28KtQ3SVq56INHtS61iXlCgFb5TjVhdL+Qoukp7
ggOeAjfLeTVKE1aaPmh8xGos4JC15QkIVUVhNZ53bpgbE6ozHEsGjRQqWPLnr9ZLUyG+YVTz4qXo
mN11roJdO8AL3DnL7E6LI+3IrcDyu1FZsGYay503XcmeU8PnVbnl0pniRsUWWeUBplPSh7LGxasX
SsDHxM60j1DqjBeKnWYcIitvzjVaU8lBrasENBmSDfIb9+DplTr6NNkjtb4UZajPy1hGyTEcBhWl
sF4J3y+6Of8Bc0f8rlZ5vLcWta3PpJOE61SxKOCsj+fExa0lb1QWf165PkQ02GuA13w3cZT3+aTi
EqgqT0ERaF4E0uxgD4l1YXEXdy0i2O/YN/Gd7mCEowSBcrm9UOUSWW1MxGc0odmqYZMfr1KHifJf
UQXB4ikaFlYjmgvnsG9x2wkGxD5E49WxQPqi1qedu9BGRGBgi8qerKURja8XVGnGRTCjh+3h7NKf
RDcvgMvHGePp6Q91aHeyhDefgHeTJHYNQU9giOvbaQspxwVOQZUzHi1YIo37HtehHNGFoTzentE3
W18ORa5pIZrEAb3elNhyt3QHF9Mrq/KMksXyDuxcvvM+qwseB7UMpnRAbZVmNon99ezheGnaTQQ4
cOpQwZ61rvYTs/nDtRoy9YpyPCZg/U4IePPF5JhobFFXABsjDPnzVyEA0WuQT5BjvKEMxvdjkdVP
A5BHz02b0HMKrf3x9kSuL5LfX5KigkmHSwcostrzedpPZm0zYJzjtYT8THqEdRt7GnIMXjenv7Ro
PD70oLg+5Wyqu7xoDWR0inQnmG8/CItHGLy1w6e9fnPLHvN5chTTwwRuuaNhWT+FGWypERwhJshV
fq/0ChDUNgPPaU31pYG24vcDh+rtKXn72TWTK6zM/OicsWevH8SuqiqqoWV5VZ1LJ1I1OEM+9R0T
dqobq9Uh7fRwL/S+CRF0TMl8aUHphi640a4GLYwavJdrerrSd8fUCQBG4jWmFmAA7SzBEG80i3Oo
yGdwQl/NJ4KyhQwUioMtJO2kuBvGWvUiYTwbCFY+uHZoeCT03c6C2ZgdF3wPdRV5D6Jdff2gfW0W
NsoDqof39EfbzpYPoRHkH7PK/qXsuEhibehEO2O+ORepSZucTi+TQ1V8tRGxUg9p1YOZKtO6fhha
zBCJsrGHvnnwI8Z1v5cKC8V16uAUmmW+E2teLjdX4VsOLyMNawJlarE6luEQR3OBUAce0q1gmp36
s5VXJobBJvqqmdGf4kzBOdpJXUDwZe51GMCfkVOimGublk83Rz/1VY718shBzsW5920oqRTK4Prd
XrybUyVsTW4g7omW/Hyv4gcU/irOhkX1EoD6gMuU5pluGH7uw1B5aRlf6hAWUZt9I1VMd2ogG2uY
hhLLgvPGoo2y2sEidmNtbPlMXdf2zynSBEcywea+Qqr/EGohuqkchD9OMCJ33vrtycMXejXyave0
1dzrXW2zKEfY1I5BetYDv/KVYv56e363lj+HHELv1EoAuq3esS6tXINto4JXKjsfLinpxITJXwj9
92whRnsfQNHZWYFbH/X1oKvXc0cuwDjDgvBwjPysmZW4K4Lid+AU7+0KlQUnnWsPOpl4WKLqr6YQ
LH4LbXuuVw5FhxcE56sF1feiTdKA/S5Ru15NaHlEAKS4pIU5nAoM/3YW0dantChB2WQtDGytNttM
5SerdaF6Zo6vpEiD9Byk9m/Urdyd68vGicOryduhRruf7b26vyiKuQDCswAM5nnnxWk4eEUx1Fxd
zPzswt0/1nYpzmh5Fd6kSB9QdFX8Qo30nTl+KbCtIww4eR0Kn6BqvW5do8QteW064BmnbbDBqBBr
iIWDPWia+SjGOe+UfpAa74inLYWKVORcoxM3t9E7Iy3Vk6l3033JTflye7WvfL8kIAmpWPhwFHap
tyIHfh1OaByZ1D8MzcPIvoVLrF8ap/oAbUPH7FPKRcz5eImQJveQoQ/QOKgb320IgYVmjP7th9na
erRcqPnSYyLArT6XnvXIfiyD5o1oeZ1ItrGktKv4LpkV8SHK3fBdUOR7Vb+trUcsBh2mQk60TPN6
AjCmjIRAPNLLE5sbhTk4dzYaF8jG4MSnZrGPAVh26BtaslgBpufbr/wGgCTnXwKrTIN6n0QOXA/v
oPzRZw67ISwL+6JzO3zUVMU+UTjL0WzMIt/KhokiMnc0OMbNPf420zN/bDniJjt6lVHhzl5l9sWG
8YHOEU6Mtx9xa78KgNsvXRDMdFYTlNO6BhDYa15SFNoReEx8MhFrP7VwN3f8rGSYW+8SitQ4ijAY
MWIVe3XaACAmEFouEBn4hloIdH+Rdcd6KMfTDO10Z8G9Pc9kv43EDOi0gG+xSnVGoj+SF0LzpigK
jlmn4oxKc+wSNHl50GvtCbefY9Zq4ZfbUyqn7Po9GVdmBrKvJDEQ1x/dDHQb7S0uqhBJ4o8hAJEj
gnjOztp6u7IZxTXoIgINJhFcHSp6rVQWDFvUpIn7753KFkfX6FN6mmZ3CdIZBXnoqneVFfzhTI6z
E+bffks5Ork+iR051fpb4veajyVVV89VIpes1dK9KHXCzxkIXOQwsHS4Padvg4dO+VZQHqGQQ6d6
tUxHLbPcKmp1TzKo/brGS9ZaioosO08ATuZQptvYvLs96NaHpPIoLxMU5GiRX39II4AtB9hS99TC
HJ9CsjavpYX7l3cgoQEKNUQKIEZ0w69H6SHcOW3R6x7iQIWvoQLjz/XcX5LMWbzbL/R2s8uhsOPj
L0Lw+sQ0khEmDGJSdIwT3K7yajjjXAE0FTzO6fZQWwuEEhRKzGx0XRfyg77KO9pw6CUUFtd0dVlO
aFT/FkFs92K7owA2Y2h+e7jNNwNrRNtYp3C97qcudrB0KKjiNwXZ8NjWXEF1F+dsPeVvt4fayDsk
fETyXrjoQXVarUUd3HmDvZruTUWfnsagHJCDUUgp0S88zIA2vQXSwfu0KCsP0bzhYKM8f+ywDMl3
dsXuo6xDqoLihQTOee2o9h7aXVJUoMxPRodikaMUk9eFoX3geIx/dkgUvCqfEGdtGmtnUrb2Jz0W
ivFUXKgfrRYx/uaRcIpU8wQOiXdOYh8m/d2CuPHBQrjzhYG4M+LWAuNgB//GfYXwvnp1JdSwyqZo
5lWmJWlFtu63hpN4ahV9ClIl9m9/9a0XRF0UUD0nCZ6Sq/XsIDGqxfhEe/0cxxdDnTDozgJ8gfri
A/4eAxcKnB9uj7l1gJFDUwwFkU1vejWpsa2lBfUreZDMoa+USnWv69FAS9ls0FWohwONAvVs146z
M/Lm5NpCni6YitIAut69dWT0Jq7PupdUuotMSjP7yGVAaY7KyIdOurentravS4tSA1tpkqetIu0I
xsgcFWbXQMDaN/LewnwdarMGQXwnBhobX5ILAxkBzmpUa5zVuxmBCum1iNkzrTI9VV196VQszTCk
wuYIYZ2DolWnbC4uLkTRJ5ij7mOjO59Vp8K93VIhN7ej8wH7PPMQcQQeQE4pSBRWJ2OZkrtRz4Kz
mpW2NxjxZzUIjTvVirTPurJED3HVpSerw8CpUJ3xHJRJeGgzl15BS7FImeeRPinqBbm+NA8Q/rFx
ElgcARbqd8LzxoRLuKAEDtAXpsd+/YGHodBTSN7cfsc89exKbz9Q5Sj9qA6XnZ2jbU74f421PkZT
KPVVGOlcQlpDecwBtBwX2EVULO36MoFF8lyU8E6VoZgnwKnWaUD49pQkaYbYJ4ynpDb6c9ZViD41
Q/FQI1zFcw72zpRsrHmmxKahyKRgP7eakgBufIp3J/cT1um9Ix1X0yb9Aq3XIL4vS/zX9xitTyDX
GlczWAqr8YQIlRT/QVKofgg+5OrY3bU4A52aPjdOJtITO99h85NTmYSoSTZDxn/9yYFQOS7isJrX
Nlr4hJtPdVQoKvsDfICdPfYSfFcpMKU22DaURLl+rcE9ipmMSiLLLDl6A1+WCOzzIVoM5eNkDSD9
kJaP30PcFO/dTv04ptPgWWkaYwamuM9xVlc/V9p0QGLgW9K3GixMtwUV0pq2iWdjlrNM8LU37qtq
gnMUlIAokYLx3VRtUB9yu/HIFRMvVUgUdGmCAPWr42TjQ3dAz2IpjnVdiS9qhz7UsY4C6z5Q6gmj
HiV3FljT7fh+cuPm3s0KqZ8zGP0n5C5NPKgwCnoOycnRgFiy6F2W6YhaZaFufwW0NoF3tgxt8Ear
zOqzJorCOkXwcEPsL7QeozLwWwgIiLT7xQ2y9E9tKHt6E31YnfFGc38CDOj85Izd+NFK9P4ZVZT5
Z+Dsw3AgjKEVhxUAJqNKp/+Uc+vJTgAXmp6AWbXGMVaS7tcxqetP6mxpJ4B8/GdwLM3nqhDVL+4c
ax+7nlzvgPklrG4TdnmhTUCGOltqAeVh1P4RWn2cYa4dBFKmwmSbtlw+zmAVzT0czFZI4G4Ev4Vb
OQrxq3vxQg4B8bKl1EhH5i4tME2BT+/DyNU8x05Rn6U7vbPfttY/sDa2m+AAZ4Dr9R9KIHNuMaaB
jPEFkJZ9wBlu9lsEOHfW/+ZQEt1mk4uSVq0ObquuA0cfOopuyCjdF5XantGSLn9eFj7O7Rxho8QA
klBqsVF040625pzpkVr0PRAcr3VT4Rko4D+oeaTfVaH7CO6nf9fleXGsVAdNuznU/MaYAe5Q+Luf
SRCPYZyN0kV0uaB3150DvXfPt59w61sDLcbXE+FnMPoy7r66CSxOO+k4tqkICuVY26ZNhlWubR/L
rmsAWqfj45CIneRwoyKHazZkFgI5eQUtmetBx97UJzG0modaC+3uhdjj46rYeFExVL/nWQLIB6O1
9LPlhD0Ss/kUfgZ1On2Z5zz4NNYZ4gIxhpHvERvVip2n0+X3X4VHHZIgNX6otZicrp4u17uuBjUO
3WiJEZ5qh6lLD6UGOOsQGZPz0I+a9nPKbR61WJQTlaMCRuo5wiEhQ5xSj39GNrT507KL/DFEmAGu
U2uqzxiQICAmRPtLBPz4Q7VEcXUISFR+A2knPk9VbP7RA2m1d15n4+DU6T+qAGReWMqr+5DlEIJw
BKPGBlz9JOL517bCOGFy1Pjktkh//OX1BKYQKhXQQu5R1ip2MM9agGcAn7ZVTT8TU30U8PJookX2
ewQOoakVbOvbg27saKqnNHSB7VERcOXPXy3iZnHQwxYdt406DqnXYhaLioZ76QAQ7gy1UbTlEkWZ
AzQUKTiNuuuxhKjLAU6A5gGJQUsBjxQ/cDg6xIjniaHogSewLPTdceGmmTsP06gWJyR+k19FW047
H3ejzPRyo+NSZ3LbXWcpSTu6TYDiAhvHrYkxaNoMebTcS1vSQ6KOxcPgJDVKVyOqFVbS7Qz/FhcC
IcxEZYKZAAkBfvF6MkaRWHqHOKtnNLb4A0f1+NOCVO5DG4zp2c0t40PaOZS2Ie59dpy0/1QtFS2r
rmKqIhukPTyMgwUEESModd4Jvlsrn+37ArcBzrBeisuEIAp8Qt3DwFw7V2ryhJLjWVec6B7R83nn
ANu67YOI09hqXMmghq7Chps3BvwQaio4W1Ue/TK0d9GVO8ObaI8wj/kC1JEOAg9F3BARGddMj2pk
uHO6yf28il4AdSRgjHoLcIfVJ9GtKg9NWgheKHd4PGb6AVVKfaf4trHwQGzSsDItAe1OIgNf7zhb
ZIPWZqPuIfiofShnffaqcO4P0BKnE0CowkvVoUFBIg4vaDhkOy+5NTzqbXQl6es4+rppTKcoyoYZ
g/ZloCoX4PDqFWop8N/Aks4cYF24YhDHJKt/rCKxJ6yytexlZYmrGfp4DpCy67ePMvQLcGPSvThY
MLqsM/uhVwfXw4oQTszgzHeyK0A5cnJ8rKiykyWSDNEprpbJaEdo9GSpZ8TWR6caq52pkcts/f05
ZThWqW6TSK0CcOwOi1mGhu7Nohq8CND5e1TVzYvR0lZKjQylJfR7dwLB1qB0UQBAsvwpAa+C4tTr
QKFQYSQe+n3TpM9GXyynWBjxXdYv4mHu9pp68jeuX5M0l5jH/QxO/GrExHSjYaoY0R0NF+RekZx0
1Ka9MW/qx0hEhmwv9gcd+PR5wfMF1oQ7/Zi6zdfMTXAFs6pmZ+I3wg0UBVAb/J/sYQ0OyHK0GMu6
0j0DmddPirD7M1K8n9uqwegxz5qdeLNx5nEddmUDEVgYJObrNZiGFLyMrDDwrbNyH7YGdyTENo82
0sQ7X3dLyQGzRsnahLyNVJB89Vfnq8V+y5CXMjzax90Dosv0TKIuQcYOsuaM2POhHKEmJ6gUeD3K
75cqsoudaL61xMjIwG0ywUAvVmc82rRtW6g8w+Ii57EMJUD1RXwuVBd28Yv+f1L+djut2BwSpJLE
pbCh1nUvTD9L3CUngtwSdc+FNkrDhgZkSeiUHqAWFKK70d27nmxGFyKLBIpqeOqtQUBlgyBFiqaN
ZyA2f6mztPLTqbcfENBdzmgMa2i6l2gBoeSPEVKXOKcFIB2i0kXj2XOBR0hi2v5o4IenCD7Q7UnZ
Wuac9gQ+Tn5A6Ob1WugylGnbPDI8E505xAay/E5UGLfPVPh9M5ncvZ0uf+F6pwNaQ8wW7RIKFquA
xlJozQWZBfkVnIsGI/Noo3hwCpyyOmOF+i220+keUfzwXZWW7QVZR/dYDU7xVEyQ+bA3PpAdjpfb
07C1/WgxCLRc6DPQ+bqeBqsa+4JLMXBMQItLoAMfwyzW6wTSkrdH2lqF5HeATAW4GPDg1yOFLgpW
qLsDD1FC8SgwJ6LGu4hzZ045sjaW+hAa8R7mZ2tQkDz0aiQ2y1yf76g1LzH+E6anmMXoQ0M8L12D
V7Sm6cAoyh+BKP14+zW3JhTcmyCUQzR9oxYzaUOWFHg0kkeI7DhixH3s2zo8pCiL7oTODcwZGQu9
NktDHEdSs66nNDai0NKa0aCupRq/2uEQ31mq+9AnISaNCOofx9yN/Ygr57nBl+c4UTx+LIpZPTlW
3z2YCY7lAOKrS0Vi66OzkQH6pTY9l9FO6N1KdEgoQeBD4tY4zq+fNIGEnaZtZ3iOMgva4uHXotea
+6hp6iMeoul9jx3bAaFdzQccp++MLudhvfUAy2KdSfSHvbYavSjNog+RdSKXnIdT1hFz+1aFh4l3
95nqovqk5smPCBvO/43d9SJTwBHnoO8gl+erAweOH8Y6KM55kPMoiqhO+CAw8vW4OHT/naEck6MN
DhLzvIpnZmmEEe58YA2DAka8OuQH6Eiz79R5599e4i+9xzfz6VLc5Y3gPawje+RksB0m6oolQnzP
WtX3gNPbxXcV7bfIKeon/PGS+3qqf6ejhjavbc1Ha3Gnc7bo4Ap7H4s+9eyiWIEuoQGHgLirIQh6
sLnOgw/KxoeQ4+Ic2rmKoycWYTgQmztvsRUaoEdz34QNoKKBd/1t5ga11DAZTNl3n05RkwOfxTbv
vhY1ConYlpAWNNrelpXpzGrqAKlKkBQVQomYux7VUOY+LdqRqav7+AEzRJwwAzAjkyhjr6Gh6hmZ
+QVJ7fCM7Eb2MEDZ39kNGxGK4GQhIAVGFz2TVdSI6HYFqWClVMrYAkjKq3eVI35BBTN+vL1QthIu
ExwOgZBGmGzzXb8tlV13SgLd9LRwAHvb0aSvrOnPtBidk52W3Vn0Uw/fe+bmjdsibph4aOw8g5zR
NzPOkQNCn3vem8WKlu7QqwHfGTJHegGIYxxFUDqHwRrHO1Yf7riijk/YUiqPZUf5Hj1bF7SfG0iR
L2Mn/duqu1AwZM1BRgY2tD5wcXqKlDjlzvzdKKsTsDuQqoK621leQR5wsLB5ORlkbP5IzfWSGUZz
rBzXPc6crTtfaCMLAmOAXSM6c/y1xtPH2hIonaqaXoop1sOiEaCWuVSeLGVo/KTUdsBZW0sPEIps
RUENgMBwvR7KCIP3MMw5jumcHhxdSS9J5HKlpAawM9GbQ9Fmk902GJrrPLsNxVyMemN6DWI5hxLj
pQdhIcsx1creEpNPvV5hkiL4r6HkJL+K8sWYzfSH2FBJiTeJCvvd19ux9nYWsgxIb4aRFRnQqIgD
qqvNJJwA/7KRVG0u5u6rTSHoCOInPbRAAi/tkBIlNa3ATcwozo4xTwdXodQc96AtsXmMzk6fJnvh
TCatb56JdYP8FFGNpvr1q0dT09aTPOBsukUAf0EORkZFyUBv6pOOa9vvcTCbWIAUy9MIDeeCOm90
lsLZO9F8ayFLNri8usOjXEdzbF4t0ZRyWyUVLnd5nTxxo85QkQIlgn6/tZfOb4UVaCjcj2VtDjnT
6zevDExacMEhiqrvTSPDkKuYfsUZwTr3c+LQd8jRDa+t1PHjMKmfxiZyT/HUpl+iZox2ttXmy8PM
ATDy0o5YRXS01a1sKVsW4IJetIvF1rnNasQiW1GerEigunZ7LW6cnbSBiGOSQCBv0quXTzpcrWGu
e9zY8C0aoTa3FZ6jSln+QnUw8bpoqHfG3NrQLwBsuO1s6TVxAJu6smoRbvZULH3u86wYPYilmOjF
9d4p/XIurZc1NCciNLuVUqh8llc7WpgLmvFaA8iQKjCCVyPuFVU7+cSvBk+0sPXskhq1m3auV87k
q1mfa0cg8MqpUdTao6Ad+nqqiXurwy6iKOr80TEhQDq0h05pXSgeTfnsMJh6cYf72Iym+WgcZzMr
z7WVR8diMpxTpIj6XQaV8hTFhQ5WRewV2TYSY8Q4JPtadknf3MmwJy6S3lwMAI957OmUmj1cMexz
TYHJQ6CFMnMazZemX7qdaLa1ZMnFoaI6NCGIz9czDG3JdRozMgGWivbc40PzPrSV8tDrCerM0j30
9ordHI9iNpJVlmwGr8ZLB1vEulkTH1qBQWY8IfdchuA7q0BDk8ew726PtzWzyPD9e7zVljQqdbEQ
0CPPw94Xw8vG8BslegSM011ac0yf+waZihKZhB1JXXmXWS9dWUvjLxTKAFddT2xkJbTJVAAY4IPT
Px2rcO6TmYzWWebxM+3a9ClnNSEqJcLTmLh7mK6tTjEEaMr2Fuqkb/nWStMoOFAAOFmS3j2oQRn/
EpCG35eZO10iDEiO2Gh0d/lkBqfR7PS7GjbF13gGdiaK5tFFKpJCfyuO49hkz0OcFjtfZvMJJcuW
uxJFf6bpeoawE2TNz7VOyQMUoT0UfxhTzUVJWO0Z0abqWAkHufU5ycGkTfoJwTedK3GmPrY6pjkj
9q5PY10Zz2pot/5Aov3p9trZasGYgnyMloTBg65xjlqr1BoCSrK5osTFYVoy0y9z/Y94MebT2FSL
B/jD+Qm1RvtkKJSBbWFn75AZanZO1a3FBOETvS6ETdmsqzho4X3TTRbMMBOHhgOmdukxV1Lz4ixB
eG/3tn3uB/OXhQzyFM8T3cPbE7EV8l8PLzf1qzCcR1Yzhy4gOhQjzc8Y2eQQWyifHcgtP98e6gVs
uN438INeYgNS3WsSRTwkqmtFJcCsNMRWUZ9zv0et0mtMq7z0sFc+ho7ePurVguFdncznUC2iS+Vw
6qGVZn3kNvNHriefXK6T92A1Lc/SJvEzeSFw3UKxnmkBzV9RAwEyn9jBMcfy6aCPafcoHRJ/wSJa
87UCWfukFCQTOA6eJ2TkzrUeFo8B3dETYgnOqS5y49GiFX2PgG596jMk+HXNHo+3p+OlvbaeDry9
qBmzV1FOWH155sIsNEzOPA6r/kMUQfaFuCeAAIfBEVEA43GoeoEL8Vw/JcNSnZyoGh+WuEOvDgGw
d6VIBp/2UnkwaiG8vuqXL/VooxWIfPnZsJOCbZ7M3xYMr31rEHuNla2lAwlEkzkRJ/kaDkgtasRW
09FwquTRMcVqzuCtU4wkRLNztMh48Waq6B1DygbmCEn6epVaZjw4/UAXbc7T9ESPB6H+pM+fK5T/
DmLqUaqFr7sjw7j5fkQIjQqg0MWamIFUAZ5dPV0aS2T9yRis/Ms4iq8acLGdK+LWSMAu5Dc1N+7w
Wi64QOF76TXN2F3ArN8H7qC/T4WxlxNsjkSfm04oYDOAW9cTCdmlhqdLYB67rLpgcF36MLkCXxej
srO+N4dC/ZLOBJVaYtv1UEtNuQ4gHd/MLIHf2XV2Ei0pUBw59c5NYWN5wNGhxwobAmrYG9OD2aLK
GdAGadqwu3ShEZ4taZEDRBXudUpDFXu9vVbXxvtZ9JYo87D5oe2sptI129ApKlf37NFx/So0M9BY
0u4xc/dKu1vVQJo7dPDArHANdlaNjRaRETeY6aQMblOcZxtQZQx2xFcj1X5SYqPxJ/jgJ0Vpxl+T
qMBcwJFaBU6UelBV2rOSlRSB3RA4I1IhHqe2hU2k4jyKIVQ/oterA402SsQpO6oTWVCc6RuFZ1S+
f70d9LYyA/AwtOZofyJ6uz7uNOQvvyMtYB2VdzGcC0wE2/CxyZrwfggqsuMe20rRZsmpTuf5bE9q
+mhmeYkhWJJ76phI/+nReMIw2T4orl1+uf2Icl2uYg0amlSyQa9r3DxX2R2VLMyQAxNY+QyE2hRT
c59EavDXt/yrUd5sRGeIkxGvGh3KTqTcR1GWHDEUS+5ShFN3jviNDIN1Q8NZKlmwYlfX6Gyk2tZx
nwfyYMH/FulwbnHpBAMkXD+29eAD+Wzy0S2M6gIeN9/ZnBv7hGoKfWfADxJnsFq7KM+zrmdEEKam
iXndOLlfzO53ZWza8+0vtzkSaTmaUfTb0JS6jjhaZ4AhkSge5DPLT9ivjeemxwuzNozx+5z+JQ2w
d9W34lPXfPvWPX2tXoS+/i389V3q69//+v+JDhgR6v8s+0WBqizir1d6X/wH/5T3cn4AVatS/AR1
TnNRJvTjt7b7x98R/sKlHn0efkznkZLjv+W90PCyEfdCJZc6OOQeof+XvJf4gS6ZlAkn80Xsmbvi
v/TI3n/fi0zZdz20f/77a72ttyBRilHwgoGVUbcAFbwKxYtO3GriBCRhr+oPYml/xkOJqKct1mO3
zO59rOXFAxxM9+xoeIAZDXnEQQgA6qDZhYsVbtDfF0WYfH41hRtP9uZKTGIEvJEHI94BP1o9mAjw
rB8zSPv1VNUPRdfn4YG6JQ+aNuR4irNXNXoTvCApw9akYETLEkFSuUVepfOmOjYxziS6R6Odqn/j
NPeNoXQ7IXJ98yZh5dpNLkYTDETVGtSEu1MeOlXjeLHRq49TsBgd0KZYZmWG/hk97fBz2Nf6+2oe
947CtUo11wYbgjGtZgkqkMjb6zcMHAOasZhC31js9FeQyNl9W2AoRyEEqHyTUZnNO3s8uXYCM7t1
iu6AIpV+zqFmPWeitd91RuH8cvs7vwFiyKeSKgkkO8hBvul0CewDXSMIAy+YMO6lTy7uaq1sO+S4
gFdWiGJ9TKbxHcLE7UOFFYdUrYzubHtQf8IkjwWouR+UPufQbgyR7wGA3nREXh4PAXeZyNIjffn5
q2XhLMJZwqYIEKdwnVOXupT4AOx/nbh934k51X4ycwVfCDsuMZDTQH+6jRWdA7wzHypyqr9IOuZx
YMERM9irIPzWsHp7sTHFaBtI84nEwyZR3vtVEzm+qFTl58hy5537w9aqoUhAEKI7jojAel/oos6S
OKpj363L7LRMvQDhVjbqp6aZR6yT4+iIcOn4Z80nOERJ2z3PlZX6pa5V90oQKZ/VcdrDFqyzVmaB
pYyNBM1RIPVrVcKpba1az+zYDzjNPjRdMNG+1gcPTevprsAo6yia3N2Z+nWAkB0UNi1ZsoTjEjCv
t4/eV0bvBnHiY4EU0sNoh/NiZeXOfG+MQuWRogaEa26H66sTykSNGyMZ4kPJYELtLrGp3xr5x9vb
7s0MglQnwlLCAVaDUp78+atlXcSECVgBtpfac/ZU6pF5Kewg6w9p3wVnCvX2OVFy+/3tUe11QsUO
Ip5zc+cqCrxprWzdmYVr1SpdojJflOBOiSzlT1ObouJUznV0gmDZhkcM4VE0QfdnbvygKAH2Nsuo
Y2riKHivK5yNgDHcpvuUItgXQQUdxRF9wcQ6grQfcVo25+ojLiKixr9mmT4mCV6BLCXjXTIm2ofa
MlqMfzu6FYd6DtpHnKW16Zj0KD8e0GIMnrgClNO552XOrZro5TPTaOGJOGD80pHrnejSDdOhmfQy
wRGyxcUTXY/uS1RN9rOKq3pxGiK9vGedwG6chDuCTTYjoz6mcVqOBx2k36cWhwj14Gg1BZ0C27Th
kumDXXyYqODfVWixOmdDm634mC5D9mtnWbCWEG/NvkwuF4GjkyowbrUk0mJ0+TtUmw1lFL8petLA
AMvV5GD39aWtXKgccVB/yUwYJnHeFHtIuq2VRDiiFMjuAOyzqiVnGNvqiEIjn6LnilfGcD8BGNq+
Xfe5ZyzZ8BxlTuHfXkjyqHp903hZR5TmkXThdyENcr18R3xaeiOsLC8HE+8veu76dVFVSI9xs7k9
1Mb7SaoUI9FDRTt4VeZrwQZJeV2GYlc8UBJXT5hdpkd0Scx71vl8sm1s6P76oPRsga8T63HLWU9q
GA7BRPXJ00q3e0rn6V0QiYxCZ9B4qiA/sbtmzxxiY05tqMckgmSC8tZzPaelaUQKCuC8aBybJxRz
sDfCdftk1KG4u/166+SOz8dpSgqCbAaQpzXyqE3MvNT60vJaG3gdp1ZzUYs49qlyLk9ank87471U
zVfrBfTu/6buPJblRrbu/Cp6ASjgzUQDoOzxnoecIGjhTSKRyASeXl/dK8XfJFvNuNJIkx50s4mq
ApC5c++1vgXtgetRV/92kIuI+VZNGe26cKbA6eLkR7zp9ktVbtWLajr3nWGT0kd7mMCkom7enuw8
MuPRbgIvyrYxHo6h5mS/4/2yH0ThjOXO7+V6lr0V/6etJn6eCxj+4rNnSPJbzy6XUNWsGaV9L/rk
Rqmqy8SIIzFkyrf75zvxNzcd9o5NU+EiqkaN8PNNX5ZFJqIvop1TdqSVxlZ1ri0rzlpW5T/chL95
kZhSXN5Y5hqs/b9U9GvpyrjG50ZCdZDfqC2X6UbNSka1rMjgJpLhmpbY8oer/s0XRFyDYP4imUdr
cNlv/7LRDUlSmdLaaPJGTb+/OETIqpZrqgrzJ1fW7081Jwimd3RnmEnQqPn5UqXZonaVS4jhLmba
TXz7Hs7adETJaO+cZm7/0GX9vVRgEOBf7JWM+GmF/7II5qXXdEkIk28IRXCQ1jrfJOywf3hC/u5b
AcRDEnNZ3dEw/PytREWAER076JohrknLqdTR60p1Rx7TkIWNiP9wPf5K/safX1bWFiaEF/e0jUnw
l2eybZKEc1iPMzZcLG9HpE4/Z73jL8mBgU9CxO7glTlNJkhx0ghyqpWewy3NpbMuaRyP9VOUk7yz
l4TKtjsTht3LwAiFVrfl5U2m20BghWKAkZKRlJ8ahHZvVO2iZ642tohChvVYVp7+QdN1YCbAsOsg
IsXO3XqlVodBs7emMkYttI8aUd2ZrZs+mZou0s6KfOjX45SQpR3I9iNhk0xzfbtQBV6xSX0vh6Fi
TD8WbZVqz9Vf8oHyC13EEM0cqWvokENkf/Wn0ZiMW9+9SqXEa8Pd/tGUMr/LXbzZFCNb3hAZNNsX
bL7VdwTPRR2pVtLxa7heZvgSwPzMr5KoDS4/Yr4+BFZFKgrNsjY/yKZaGzKiy+mOhGLTprWlIied
mw3mtTVX0TXey6EhCqYw3yETRpz3UTyi7CGSZm9o7r9wWFg+kP9FBHrTaqe4UVjAsXqvq/mSL1PY
IruI/SEV4db4KRHe84dyifrxMGN+blIzYNg4NJWQW+aU69YcKxMFlE7Gw73Fh2JBIqK6+7qt0noa
m6Su0SXmfBAdNPyEEDlCbPBtwb+hJAy+dlNe/gjdRfO9mqpQh6nSxVO7tvmYuUKP91NojW+UbjOp
2XkVwH5btj5OZSfcLRUdzVQykCyPqF36uiYjKWLhd9nkbKU4rrw+Db3ejm7azeTqrMJ4fm2HLiRD
R4X9wihp7a9mJKN12kC/eUo8wtuPAqD0te20fQ8B1i/XbEwSyc9aSVkxY+rza+6gQYZ9CbbENdTh
/F4Liykb95Y/GI1OtaFB9dSdiocZ6bQ1RS+13VvjriKpPL6FozacwdmW39AmJ82xHjA0bLMOV5Aw
oj9XHgqPbCGD43EJN/eFC9ltZuQ0vJHwuz3xXFcDAd7j8l0MU6KOzWD4tG7HJpfibBX34URE/P6f
N57fTwK85LQ0MXZdEip/XSwrEzgt/XpoRaUdHEUfDju2YPdWhZaGQ9p3qWdrvYtyjfOk9c//fPXf
T7UX9yCJEOQRwkuicP15VetdRwiX1HDsglbZp063id3UutsuJq0q62ZYJsofCwoUshxHOSX3iT9E
9y43fBcHSt+MjvUnc+PvWxWv8wUXQZVCJfbr2IcIeLJjOwelWszpAlxG80BMSZJC+mof//D9/2bv
oOy6fHms13gLL//9L9ti0gzgbXBJ7mg/6jOR8+Du66HH+RD612to5OcyiPrdggQ5dabK2nMAGbI1
Jq5H4DLOIrWyUMVMTv75g/1eJFwG+f86/iKGwfj68+eq2lAT89pHO3sa5htb6USnXgh2ZojHOQWj
2b9Z8/InLuPvXR5onTwR1FucvfHA/LLJbfUIDaDU4a7Ll+IO/qx7oA2INkrNtHbyUB0QN0Cxspro
Iarm6NxuSpINYFfykzVu3fs//wpMGH7dAy9OFPTPDMmArmPh//l3wAdvLG/xCiqIRV35BNQEhybk
WJgKcBdVZpu1cvFNKHVXFDXHEXfk8UlzKqorfATOt2WlZ5olWx+dTeOg4e5aDMKpt8EE2ouJ+jLL
g2YazxyZWev6JDdXBUJetZscARcF5EXw1ijbPrlho132X7FA45XOdHLrshhTdkkw1qp22EYBxkIZ
0WsQfiiDog8ze10difHD9dASzKq6a6E2yXRxnaFICXGzZUbbLPw69oZFZiZ13Jy9sJ3CNAomjYt5
Grx09WfoHKOvi7PDfXj3Rg9UoqeLQUKa7yCNRUElu6+iGPx2363Kjq/a1bTsa9Ulo8tkkXHawT94
VeTeB94oX8NNb/PB2Txxr1h3vYwERAcze72C3Ud2Nb3IiFbCXrmmc04aDfC2mwP7thumsH9YWFPm
1Bh0MdlQ2u2bUOi1S+PHJDKZnoYXOjyJAsNiXI1uaxZFZqApBBlUj/nBDHPwrR4IwT6yL7bd925Z
7fml2tBpvW5JGSA3wtzSpcU61TZ6f4j3V2zc8rzpXNwZOYbLjYjqxM/wrG3Nbm3N4J/Rq4rpuJZz
Ux0QEU/Oo9vE6mCVvid2aophrYLvB/geqFGM2dCCXK0WkYQYw2v9YhcmiOlfMHDgbhYh8FiFxZCP
Pzpi5zJedw+TZ8uvJRF/j2zUxdeIh6hKt6YKvlD0hh50l35108G3xnfYe2yUfWkT0FVaiuZVPeXo
bkmWy8/xqqs5DaVe6NV1DZ2CZK6IRG6khZ5clPOLlBAdUs+s7XFeh1judd9FL4PQqAvl1JoDSbFD
nQ2Rp1Rqy7whYdIyyj5sPY8p4coN8eelv0T39VrFbtYEdbcCep1LnfbuLN+oGiSBcjX2wnSYqm6F
VEf/8zC1Vfc6e4PV7XOtA8o7fKXf9ZoM5Wn0R6WzrndcleGDa9u0VUxdj4Ksq5t6mxJckhUCnJuk
v1wnWkl16o1PrlpwMW2zlMvwOOYzdLR504va8RCa8QYLu/1aOj0PIB1y60uo6ygi4KuT0W7ayPw6
kcpXvheB0SeruzDTqzwBIhI5rfe+9Wv4Uc1qtdJZ5VCB3IZhAuDfibKQ2LvKvpxaLbKeVnsVPFII
gLVFIxHnbGveAdS7IisSnrQUMRrCzslcKpsifgeyZqpUySbpd4jkhaJYlfarknMhs4qH6gphcf0d
x6D1WGBUoknfVssXJywnO9NRa39sRGK9LKaCQ0FVaT12s6e9tKJN88yrns87TYT8R0T94fviJuol
YGz8Qy/hcktSSe0yexgRiHe+3F7dZCy+tHMUWamyleqQsWLJy4KpdIuU90x1e5T0Q7snap3APDpw
gjzaOICrEocG0F9OegTRY5Fpk/QyaNq7PmavnZu3TsVr2Tr3LUV1m4lKDN2xp+z/BNyhIeS7EetV
vOiR1yIoaveMy2eB1j/3JNm6hGB+lSYo9B6RVGOuozYCJr1xsnzIjdDvBqOyn7phH782qgiupBCO
t3Mh3ZIOWm7FrbPktZc6TeSsmWh13O5GLV0/c5ouEsxlVi84sbEAINeDdvtz0ULXO6NqEta+Wbrq
rusnobNp5gSYeXEb4+AKi+2CLQ7zx3EchjfSNO0wrRK/2vauu8hvnmWxnsVFbRH0ujYkiyCfWrKZ
HxZQ9FTXTKFMY7/p2UJ66fFWTsdko8FJVpdfvtm567VsKVMPScKM63Go7EHstN0wvsKt2zT3kT/3
4Q7IllmPW5IUP8j4a8KTHpT1gTs9CeYCHpEEotSU2UHRhktWLk7VpAt6qXfFGSEdRVE3+zquaQ2A
NsXJnzQqfF3ynj2rUEP7DWOI3dPvjJoPs12IR0GodLlzVN/fiBUZYjbmmx+kUvkmz2bfL6ud7c/W
tNde3zHpigfzpYCJv6QudfN7Dg79y1Ra+XIqh55ddF68pt9xM9WN8cXAjCkiIyidB+yBOADhW0WT
V5FveqnO1KCc926CzXYqey8sdjbAqhzFQKX9zGotnLGmY3jw7w7hfzRGv62+ToMcfsy/jtD/mqT1
P/5/G7YD6v5LtXQJ9fopZOu1r+bv3/7bddUX34bur0P3f/2P/566M1q/tM8obpGO4x6+TB3/PXW3
4v/OXP1S9zKLT2hnXNgN/5WqBRYO1yB8OPqfwUWHLQd1CdzySdWiF4eB4UK+JFHlP5m6/8vv8V8d
jgv/20U+yzDJpcWLR/GXVtjW5QM40q7LDvVzdzumd9np+vF69yPZnf6X3OL/OOEHzvNTKXm5GDU7
wWJ8cn4KvtzPpeTWzOXmKIcWgxsxZCHmbYrig15buaT9aCXWcW3a5HqyCjnsmql03pwOy1lsjf65
pQta3W26iH/kzeD8MLIfrqwqLM5ru0YH00XVS1zocW/k0E7P27aZYwSi+8G24vA6XF3/vddUJ0My
+oDfZiKEsiFY7U+VmatPoVNHVaZHK/zgzS0zVs4Trp26xohlhyV/WkkNjheP1qvlP+umVsk9u9KA
g2Or5z7dImPyXeEtDE+SogudQ8em8u4qqF47IiNwiakWCP4hzLvk+zjkoT7NRVAMewKSfCx/q+2Y
49TYjEZWieAimxxJIgua71EcCtGZ4Ew/Z4mf3KTkuJ5XjjFnP++IJGbI2DVXNrlh/HyqYBnsPHPs
OxRtr7lPXbojBKAgAStcuURiuo/lsLX3WsSBDyE3tpZTH7cglNx4zXfs1C4RMeO63HYcufFGb3hM
AaC3Jjp2np+z7EwlzguNO70eRATBFtkIx/h8Cd1DsPi4VRPsG9/mzQ7ylCyTNTiOdJKmh1Ln+HnX
2p41LesIkkNlre0zSUfhveuOptqbfmhuXWxiYIJKcgkPLhs4p53K7z8uXlCNVxMd6SCDaeIcpFy9
L87chfFjm+h1OsxlzQcGHDHvYeq57oF2p+7pJJXjfbRhbn7ZBqblSArHXuyTqEvkeR5n+4vtqPWI
LryvAAPWVNI40yN9PdVTDL4LtRVtj4Ke/Iac7ISvmCKZo6jI6m6YH9mYvelCba5ekjnCChsx+/lK
0q/+tpSheB/octz6UVudRFBE18pqOkoIAiainU4W0PPsjRt809GCVyK7p8QsgsJsrQDIdaW49tVl
dgcSwH0GtzgdcuGu256aNKhTZMbNG6wy8cAxpQ3TnAEfwN8F1K8smDGm/bbkn4OuItYF7lhMQSK3
oxoGSnGPyfSyg+AQir2qI1FmonMY51lr/7nb6uYU1pb3JhzFxKllDvkdcbX0s7GOQshojE3tbEJK
i2UbRIPn5MNjNQXjccLKLPYOpP97kZC4k7Ipb3W6VInDIc0uomLfdy3cSeXl9efYopQ9lrXVHyaS
Um9pMHsPTah6fdBBSYkyOVV/G+Pdo+W5SoUQxGbadg6xct1SIuDR73ltv4TQKYAHdAs9k7+s6X8j
//mlP4HxmVUWgRO9ELhXSKd+XrQ62uVs2aGTttNu4BAaTsUfBgN/ewXyf2DHM9IH8/vzFbB3411q
uIKgwbRFJ7uo/x+v8MvCm3BooNbhCp3IKr5DNMv/myugRqaRcwE0/dYl2ArJ4xI4qYp2VuCfiGX8
wxXcy1b0X1sVChP6AYwyLuhlJA940X/+mYrRLoVX5zwH8+Cb21KN9vMmu/gD5ArLubYnMfZ8s2Lm
AHKhgfgVkugxam+doAjEDplEHR6EUd0HA4srymRhr9v75Cx2dxKGCOdjHlS2ubEtG42qg7H+T3yF
nwcYfAOeHnp9gBXQUULLu+yPf2l1iaExIhT0tpPNubHnb3HSXPmDvR+oz/75of25gffvKyHUROdH
fCUjp19uuOU7kq6A5aTuOr7k8VRfL9H22Jfdfwax/98Xgo3HKPMStvXLhba2D7uKtJXUV7Ssqomm
yPBWJfr9n7/P778cchcsq5fsCMbCv76EJmwHWkmc7Mk/33kLIQ4t+i/ThydLN3+41s+Nv8tXAjgA
YOnyD+Rgv070K5iweBN6L1WxOcOZEtgTDBkgrrwuoz80GX+xMP3rYnwp4IIX0DHA7csX/8sjQRdR
+rEpL/lXXtaGbzZeyug6weEn4s/R8oSgOu5uPNn/QUuAS+rnZedfl0ZIRbwjlB2ekF+fRu2PnHH7
yUuFG6gXYmBwAK90EKJsiFVxTwS08bJhbaNvbmu1V/CGtidPL8N+ZtQFy24qq+HERl/d1wP904ym
YM8EYkCTkIaBst4J5GqPSzDaXeayJV7Xjhpf18TlaQlUPb/kgHA/5ptMPuVxyIlPxp0YUzcQOYl5
Yctgy+pU0e9xHRKz6BfjZGU1uuGbetzmM90r/rQI9fKlHXUfHqLC1a/hGEMPnoQT7ttAxk+B6rR8
KubIh64q0OBcIauxveti1PYXPKfVQ9vkckPzmAuV6dDaruwRAlHqEcD15KmCbC+7WMm77LHpFSYZ
IYCvM9YyRvzOs5Zh5V6reHTDK+ZT4llsehrOZgymwzpa8lu1FvMDE5EBjHjZn7qoaPf+TOwVArW1
HHZyXNzpuGDsv/V8DUxDUJzYoBbiAUnOMhDhN4Mlsg9mcMYvdWUxq9vUNlJ4rk1n7iEOyt1IjkR3
203r8jmP1XAtCizHpRD2Y+LJ+MGZ3GE30E+/wY9WZtZCOUXsMsmjO+Tzw72bDEt3WEDkqufCtJde
iRDSTcNGDuZWMoyCMxLKxSoyJ5cmzJDWNepIIL0K0q6JImAc9aCfoRsXZSaJbvuYbMlVzXp3CgaT
H8p48h4pDJNn3bOGH50iP7RdGWW2Yp5Vc9p5s0Inv0FwJuasy1VxM2Jo1FfcTPcgRWR2Js6XKzUU
a5faU8Fszx/r/kXz1uwtzvWGhEyWjxuVoIxI6fBGiIYL3R43wrHfRneDaJAohQ0xrKGhDitZlA8U
D1EmZC2AbNThWKdzNUy3al62vbSsmuYVGPqzO+bl8KTm1R4PJl8Tdd3xU94nOGDOOk/YPCAF6fWl
4dnxjpq/LizA0JMFedHTBnHyMvtVSx+32K6nS0+C7qleT4EceJbTyh3iQ7EOzFGpEPVBznbUXgm9
lPUxEMsF5zhUkIbvsdvJ+utyYabvc5PP1mkNklY/47aqP5O6mgzXnskZB8DUbnYmGdowW7skeAHg
PFU36GXlwKyPFjCsyqn+JLa5Huedr2SSEwviukefM5nJ5npuvY5JS2Sd+8kO1Q6yyvQBfevkHyp0
z0CuvfnQ+2vyXNI5PQSrv5DNZ7vzZ7f1y4NvKZqEq54eDPhhymd//OE62j/Vdoc5u7biE8Iw9TkW
tt4HRYUCwpg2RkGG6WbaVchr6Z4qWiASJvKrzGsXQr/ugPvDayq/DSqJn/J8qQDx6n77MHkeoVHR
2G6fkxKJXBbkEFgjvdDqwoVIz4NVF4p9Pr+HXhl/Xlfh4E0xyjta4Tw/LKrmc1gB2ClgDN1VFU6O
9TmSpecce8m8SRVW0ux6Pzd0xlxTWHvySEoEpyxyy5Eptbzxt/UD+YnlZwjr/Y3T19vXugrz+Ki7
Lhn2HIXpBfpdaeujQRdXZtOYV69rNRVgbS69raDLLfRULOLV3m7t7ged9HhHB1knT4S3gxS0k7EF
Jq16ojzKqJK4IL2xWndNMM3bDV1w26ULWax21gUmESermgCMhzlp8ZwwtbgFmteqN8IcdM5cwG59
QSRpNV64PtVUYih3rUOOScZklXHNC5+73zGh0p/t2izjx5nTUqY6n6WjD3UZwr0kK+zaq6Gxn2iv
j3ZKPs9yhHOqj26uHXGMonr4FjIRYTxSu9NVJyZLZ/SJt33UJhWDeJtxemlHXXGwk7563fIueMUH
HuzXuh+vktEpC6jdRcEccl7f4tELtxtHVvattSL/fRGT3bhZVfX9w2zVJTpJL/qilRPTNCagyIWd
s40eFKUy9l7beK7gBRTjNS6lKToBIomds8gdPe2bYd2YQlTbOupnzn71dtXatPcP0by5/gMQINm9
z7nQ4uBXrqoesQV15IYq+0pxBnQ+tYru+S6uAuE/aOrHG+G0yyMnsM0/OUK7+cnVRbkrFre4cwj9
fOpHRYt1Cy9hNLGT04JNkbew2YnVhMXncOK+3kW+WvuUxoGJDzXu1+JktFjdtxnCPgetUNPtnZbi
NCCuLG7XxfGY8qB3OGOkHJ4JFEpG3py5aq+hyQfLLraH5KEttJvsDcbd8QovcltkCLzXOnXmgqa2
yiGVyBT0f11lxQrZvpatTcKzjYP32gq2Fqk3/YunJeFtOS3YUsMTe8N0Iphz6O6mZJAgcIvgQ1e4
DJBqmg76kDvLfNq0032A/LG9bywAEemiVY9WKF7rHavtAvkwpAONdEqWaeOWDs7hST3MW7VEN91Y
okzwF5jph0aaSaSAEbwnH2AKv6zRx1Hy9hVkptooZ/LqmZaxzZEg9/Zh7eb7TcUMX1aqimPUMY9J
ndpQjqQTyad0GgJWsGhzhmNJsoRJ2y3yzpO9OM5Nk4R6lhDX8v7JH/wINqNabNJ7A6s/yoT7nkp7
SqK7wFuLJ4tDSn/Q4+a/bmX5xDINj7G0FyVOIjeqfm+aItF3nYVTLJK9uBOj5cc3FcML2kQMctT1
QCOYtgfGB8Ypvcen3uxpZTNFfUpbprYyHPfmarGbNhs2SiuDnKv7BJO85b1bYoJQiEQh6bD3qrGl
rQ8fyROqn78wNXD2nd7skEbVaJ/8oFXNTZfrOjiRhWk1O2eqHaQfokisEVeeWGnZ4DzE5J9/5iQv
0tbxdU1T3qnYxqY2ie9CZ6u768nESY8qOnYBB+V9ca4vVth0WrbgfUuw+6VxMQ/HBQ1Ew1oL7vJU
yL4KzsUG5utKNk29i4WeQYt1simenHxTy44OXyMAMnTTrrN6Uu+DcKOCGtcXIrrk8owyPnMqrGhx
ISYA5Gux0yS8CCJe7koYkkcMl+WhmFtskwQcHgre/i4Vyva5w8acDLzLfRsHE5yAIoxvGqe15Q9h
LZD3FkkfTVQBgBjL6tlrm3pOo1x2y+PSadHsCbBokpMKovmuTHr7Y4c7qGEhUePe2pb1upOjIUx0
TrCU0s01AAnAXLTvmv5JSRpc58pUDqtzwyhwouqt/OXGXkmPuk0a39WpUUn7pWZzpTCwkuLcNyFY
oqHR4bVZdPhQ51v3YNZoiD+jBi2KNwz1qI7lltRsaWH0ESPLdCgJL9y3g9YUE5b90WJAHGd0ouWj
8dy+SbtOhtdu58Q0HeJ62CeJ7qxM1GUMzyG3GCmv5WbO40K5eBiG0fRXPnL5L53bUAx2bm995Bil
tsyvxtV6jvoyZm64VWT68duvn2ciBdZvbtTn4osDd6g6qKiz1I6wx6l7DpqSJWQW8GXVRGb8mVl3
RC4xWOUdvb5kj50VyDRE/jIzrvRe1NpxTuhGe71aaRKe0QAOXRr7OS5Ydowla8ukqNHaC/Gj9xsq
aDqbqYFntjbNNUO7tF97z9/3SVjK3bpN1pm01+YQDWVxqpM6vzeV3b6M8jBTyks6QwytFl4AGyVY
d08mA51qpyHONKWO3DZU5UXOcaPZokft1sIj0UPGd7GooVRjOr5T9soZyu/Uj7YK2ldeufgYjU18
jbDWPVixtH44BW9WxtK8nrWd5PoqyEthX28GjcGe9b/4GjL0PYptG61XBSPWpEzuczcbaga2lxrV
RkYAVmK3OnWwvCGRdDiFJXWcNmZu91NgyRo5hpzg5jXNjWzJatgzEyBhchaDe8wnzF/natvW4twy
q68yR3b2Ee+AgO3XLro+W6GOSCutBYyFuA1RRAQ8tO8V1gagZK0Z9X7eFKKdRm36eihdDzmyPZVn
DlVMNFvp2dXeqfX6ld2g7jESdEytTGm7V4W4nLsQT3BVZtaHsF2iU10QGzPYYyhPY12U+ik2fkRz
LHTrhxXK9xcRyeX2Aqg+5tElKHpIoMe4osmHG2VV+t1eQMmkUW80UX69CmeWzWI20V5vbS1uUKeV
0dV8MSO/zH1Me3LmfkZ74Y0N4o5+ajJqkeXJLK33aJlcfkLMaMM1MuF2XZT2fL0Erf+ZaVoxIc7r
7P5200wfeY3nqXwKUSqEbJM+ajZPWeu1tRQrwR6+be4gCvYn6S+TvpxNGpMWIgzSalwmJCiVusf+
3cszXcfmi1/4Yk6Z4M1Bn4yHjaiF5jZgZvuRpPUp2uGXROHnVeRlIUysP9Sz4y6Zx7bbZgs9erha
y1ZyjGH/QbEk3WRnhXgyQlS6bAEyGm8IIdThuU6o42cZUDMkqkXMAZ+BNLflUDXLfFhN3T6NDm49
2xbRXuFQQ59NZtYxWcriE5aW4GVcR0CafR6bTMxt9ThM0n6bHI6s/WY394S7kvhhQvQONA3yj+40
RjToHHFNfsZ0V24DlzVjIca9X+rlQxKO1Y92aDU1uYGHmSBXvAshwINICydzhF84rbs+rOb7dfDd
YwNBUL4OfrBelZIZK4A+dzvwygUF+nE/zDodfg2la9029NbrtANK8khJOnxUi+NLSi/JSXbDPpP5
OAAVy0QxrkgtA06aDIXcM3D64BguRt5gnGlveKIhoAx+feCji0fPHZwX7bfPeU+ZENDdSGuvshOe
jRb1kbHF9oOFxrmqE52gFCWg4bxSv/foM/v+g5zUiHvIr/27i7h2RPYfyQv12fuKMKvZ60kMJMJE
js76EedpWiOT3eVYej+CLbVOjMDpUVlGqjLzELBUqIOB5O8jvxxHCjtUSoL14M2ymuQAS6V4D8vZ
H84uAB2a5iLsryp3jHcEKEwJ8YBh82hVsfloTUX3FAqnwOVamOuWYc2NnmAzpR5SsbshDrvTsnrN
E6qWaG8zUMr6CB/aLKvkFDbJwmSaw3sqOe91uxBH5yelAiLdI1eGp9pwvzCSiABwV2k30X60reTo
saGAeUQoxElE9PmrgHZ63BzX2oVT7jD9W6m/hVtfl7BUTwVDgvNkEpWnQwJqo9eLvOpW37wkjHIe
S0AMHTJdk4f7qurGKe0ClAcLffhn1erwuC3S9ARSLbDUBULkE9RPOhaDLzKRKwkUTzn64JCgxUa8
DnmV8q+XZteVZI/6k71CYFoTpCKDrPm+4GnMo+XGJcdk0r19tcw7XLYrqta1OgaadS1wVpRBjBz4
n2TSdW/tWrvNsWH9WFMnaIuDN67JTvNDxFmEivimx2Mms2Wegu+FbIY9O33/SQUym6u4fkJs7i23
46aC3aV4fiUdMXru1NApytZINV+RAI8f4LgiC7G22G4f+Dl4fcy4ACtyzEAWtgJVm81bZ907Wxgy
9Lv0BqkDTGwfyVeJ1lNVz/Z60xdO8HmofIfFmL7ojujNSzpgBbMCDVPr7u21sZNd4iAOy0oEQAeB
qCIrZ7F8XRAv7qEAP/hOXYhMjpykUsfSy41aeHUiy3azhXfqQfZB/D1c6UytnQvubXbL7T3pc/89
l6t+ognGWTKpg/465u1CABdLEr160XCExiXMMA42AUT0aque82SrEY1V0T5x+rw6AOSN6tS0PAR7
9FfKS+OoFEFmAe25ga+Dfyr2puIxnNbWT0cm8VS/PHmwiVKzPOfblI5v1g2DvLo72s4IUXJgyH9o
EEsreWO3I/bUzvo2ryrf0onz+PccIbGzt3LIdzDly0OQT9u1nqKBySRO5PKk+0l+RqzvH+1o8HcC
vMJ6WmeHS2vprbzZ9jI9utbo3JuWG0e0mto3Sad3dldp6iFnzu/8oUpEKgQ8wszuMbbcjpV8GUb1
OYqn5fZ/cnZeO3JjSZh+oSVAb25Jps/yTtINUVJJ9N7z6fejBjtTySxkQttQq7shtQ6PjxPxm8mU
x0d4C+FxGlUUMQKJ0tpe2wQPMctvO3oNgMZKJR7fGJXWfpvCzDD2YpMOnLZ5md+Qkx8JDyFL2YPs
Bzv0TdSM91Opv/I27Pe9iXC4HPdDt/XbpPkoCCobGwfP1O0KloYt9ZiimmSn3MmT1Ib0Sdy9NsTB
P/FnZB4qWBz1Km6UIHEDE7KZbYi8yW4yM8+sbVVFYTuDqtrOJuwsb4Le5PQlZFMVJ5rG7MVKpUBy
Q0pKd0PQ4ShetQoHR6k2AD0jq+yMW0VJ8rXZNUYN6YK3BaADrf8pt30YbpLaaHdykNTWxiPWf4/b
SN+ARI/foXmahWv0srT3pmgQ1zwexn4TliCxq/ohDsgcBFBBMbYZNG9nVa2qYbUUJoAPiZOttUE8
dFPEDTgxfxZHiQq/+laEnepUdU0RPLFS7w0H+NZy5NbsBztnyl51krAGlaKoVh6VnGKx10XqTk/5
/rUIOhvJrcgkbFI6oF4I8nh9bTfYTQtbpderG88fzQ8Smr/hNjx4AQhJux5M+Q4eZy6tJ0rxyco3
vORJadR2E1Zy+EeBQYFHVY3PxMoUUtXODJxLUnscrfQ4RnGksRUCH4JCrWFE4ev5+O4XZio6PHuG
V9UDb2F7ZhwdJAV9dBuLPknZyVMhtpt2EsB3mX1dpSs11dvYbtW2iVeJn1bROhKCMV5V8O1KMGBC
5z0PSV01rhH6U7emwOyNNgVB78b0LfgadVjE9SbOEuUohI0M6jP1R2sbpOT3b3EAtUbbr7RhJsaM
4S+J5HjnxAKyzZGalZrrqf5obJVxjAR48hgGAnGQMCcictJdy0/aTZFnU/zgS6X5XKCt3TktK/vY
Gi3fYRS+GO8s6BmCU2kkWYARB4Ue3eMcIBguOfuW1D9DZvNILfv3NKgBLZdKWb53pOmmj4aHVnLf
EffuMs5AaOIABhoYKrL8IPm5HrtenEnPwhztbn3IoPXWgkjhNE2WrVRBSO8qT6+fWnzbyZuXovR7
QuF+Dep3EGxLy5DFrAelQDlCD6Jjwrivh5mb2qIOgqpBG96oXeNNm0Twq4fal1tAcWBTYXlY010D
kPyesK6/zaCVg66XhoKEgmjwu/TB+8jANleOEGmx4lCr9Wu7yiJtgK6Y9upB0VDsDPTae4V4ht8k
EuvmEdgMfqpmQxb+sZXZ2JB/ze41nTJCRn9CK8cF+Zy+Vu0YQxQp2yRAz0qAPt365E/tVvCj17Ai
HcDZDAnChjTkTroKXbrxOJjhPeXcuyYVoHx4p7HYWwH6KZ+ESahekrTQqKxxY/1W0yi6B8dnolot
Bc2mg4e4QmgOu7fUrIP0kJMufGrGSe2dJI8V+RhqrfUnaXi5otDYwscMvLruN4o4jbipGT78pgBs
a4cZh5VshywG+5IPRrDL0lgVGJou38R+XH5PtVG78VosBEQcMZ9EBVHiMkog9Xi/raIAmCrU1Tqy
PkLDHi2tklwKnWQOBgJQXEgwOxIox0ji71rqLSg0Q2QGdpYB3DzEQRq8RZBmqlXYJjzNxIr1TE3Z
eiEreNcFybMnIZPnKjrC93bv1wWzmIMgaYaWh0YRHdJgxO401w1gKvXYHsaMRMhR9FQLQLqFKua+
aPqm2CHqlFEyYKpv1QY9yhWYzWjCciNGDrySJ8E/oKNOhTDNpuaoeh4JPmY8JH/GkwLlxQxcSpFR
GHLBtAQeHxn4JOhHqlYgSqpiK1IzfCznS9dvTFaebhUxmpzs7h8U+iTMxDO5Cm1WqroKKwl0MDeK
/FynUXYHoYtIMCbvyFDxelsP5EYhIRkJ90JWmjzP+rAao70kdcY3jEXCg9Cn9XgHv6OVbG1QSsgF
gbT3LazZ3bTPS/QlqEf8jKUyC9dVNSX9W1FQs7BLqw/CTVUoXLZQkvJVJ3iI1TOiWP313XRA2H+I
H9A0AbQcmI2f3EuNZj6Eodxk+yQac8FNM0N4mepCvBN9fyptERD+QYvLFDdQcQLIOsHPIdCx9OEm
LSbjTRHnVLgvNEgBKlmiH1lL0OeKUMRMsmmz/dBI6k8iTkZI0yRgoNS6XvK6najnJEpj2DWA7gl3
IhOicARbQ34uCcUkBxqQBEAZgBrttQIWpGxt2D/wpUZbNwWOa/CxwmsOongbGVypqL8n408mTroJ
jTqKf8R0G6ZWKAtPFEUTiitdjEoZLoTKU9+Ywpx09Go3lmaIsxZVfTTXnrpdk1p+vJ38oqiwVNGm
50gLu8RN+mF4aUYFFzVkp45g19MHqujRjwyKwTYEHFvtjLQp4m1QZaDABk1egR0kR5kCs65WKmoA
T5k0lqbdYxMzuSQmrKdUJBy4SRqhTx6b3DN8J8VamLcxmN9xDYShSNZJVVskEjM/wci8MfQ/AqCX
ZNf0BVzAFBMCwNpWUu+ClhjiZ0ERZ3wR9EwKHmvcyNAYtXywyeOoktLXTCgkXRehmOcNYfZS90gm
rMTaJItOdV0Q7Ayt63w9dVj5PTRegyZ3CAfhO9LN6Q5t3GCrBrmS27MFyWtYKyq4xyF+CrSCvJLq
9Z7A3OFDZZPngH4ZleFQOaRjCvHY9FhG3caaEIiPQTCywiPWlnHQuLJ3KVYC4T6iysybFBA4Z7wp
t+8gOJtbKe5LAF21pT+EMuew05dNem/6Rv2k8OxX4R51RbiHr1I8+D7WvsdelrN1Euf+d51ACHLN
4JFrjMRQ4YFTj+9lbBbG7BURdo5fcbk4Mvf2cBAmP2wdSfWH2s2HNrxX/Nn7NNG8Mn8rp6i/TUJd
5DXux8lbJoJAsEWpbp4bDXrMqBsAt1UYWST7w3xvTmUV4BYlyKltwRjVoDDyhnDSMkaxg0A4PZLQ
Sx74dlR/4bQ16q8Ygsmhy7TqXtIJTGS1nF4LLK1vECAzXYWSuyuhG7HXSZugY6FROdBtrRJGH/2+
maWLQIhZZTbCNMas7tFQ+TTESn6IsP77UMXCClxw/N06TgB1fg+JAcl9juAibEqPxhZWL2k1LWqP
1NyMHziEmAcY2xpp9Qp5bJyvvHjTVyK0e0MPlbWsRuJDl8vdRg7RYmQTjui91gknbNdyIBlN2Qbb
ljcxVUsYUlu5VXlkhZnVlCuws9ZKozjxhysLwU+sGU3X06LkvW6r6gZoYXCfD9BUbJZVliMJj0iT
mwkgISEQN0X7WMqlfF+HLT6DaTfcQnSXv0lVIx31QdJWiNon72jvtJ6ThTUmZfAYMjeR+wJJ1nxk
lagQarpe1LuV0gmRuaf0M7yRKcpQfNfEyU7Hojmg9+zfGFqBKXSrR5QZsF8u+tbahj5EYTehBs17
RfJJ4FMYy4hJKfzPhAJvBTvEuo+qlkxV4vFBvq6s/VQS75QQPhHkkMZ0U46Tt1YkuBdZmiswjSa6
014gp388n9jvGPZgHWGuyXXgegnn8ZYgHQRs0EfiLum99CmS6v6HkoV+ZpMYharr+1al3Ach1qtb
cHzZPmpUfTtYxLm2BjOKFY0Wy+MIvoFyZlRGv0XZm77LtUZlRKTSVm1JV44v5SQ24k1ABZCxUNPC
2/VwI71Vb4XKb4VtuPFEFd0NpYmwJcuEOHn0fVQIbYAs0mNPDpNIiqybXcdyl60DgbKnlcIZx1hY
MV9gmOfaSu9gbqzqKATk1qVp66aRMmU7hCWFwE1bA4YjEQX+7gk1wm2W+FPyDJVhsDvkZI4ycZ0F
qZlTbp1zpR3A/bUShjVpdq+ZBDmjhyABmddZPoep9Yhb5olbezVB9R15TtP/0U2lzEap0HOfRKoI
rp92/k0b1oClFdiC3aueE2ZZ/lgPtlcK2rBr5Qkim2aSSGOLlzwiBTxZDY5JwYGpJdsBJd0pabqV
PmKIEycx7BcjDjEKa+LHYCZkkFoZDppmTC9U2/36NhQlLyJ/qPhb6p/+cyGE7Ku+jW59Cd1dB6Ce
D6KEOD1aG5nAE5ZHPftiYsBaRyB6dodJKLFCG4LqV4WxROroOKP80CKNQ8srg/S+zhtrcGPqW3hc
RQi1mlQlsseWVh/VMUsP2Cgatzxh9Lu2GaoHKRxhocliRsWiS+u15SGQ7JlN3DlTW1hzTJ+o6yiv
VWMVyFq6bU3OYWcW1nikcEbit+TPym1fU73dyGXT7Rtdb+/6sgPfiEa+4q8rbdbrGsgspFAn9VgG
eYG3shKp8s0AB1k5gK3LB1iQISkusxLzewGqEcWdjq1CpT/krVFWd36lauyNPttExDcHyQumd6+K
+ydUsDQq8JPWHyFxT/UKi1IP00aDAGtdIDls2lKRdDsy1/KrTuT9BuR8JEOvKZQd1FJ6b3MPVwi2
nZffD8UQr1Qt7jBtH0Z138O4t97gIFVHNK4HVNiYFmVdqWmZQkISCrSW2oiql5jEd1HHAK0JEyST
3FJWY3RN1h1poz4KxieQBEn1jbCnqoGalcEWMlf8p0akRNikltIF9zzlzW7TEs+4Sp3AbxI71TLQ
dcrNdDWXcTW7xA+LLD0wnEeOgRjkkphzf4xFuqmmRn4xpHagWtjnK0Zc/A60r+AU1Lj/ZJeXDAE/
N3fPI3bSSEdQM004ltMOO6C1UFPTtXLKNcrQCDqpdQKAmETfMYIGdYQtUEYIZPvFi4J07auK3okb
G3LwYcp8yrZSh6KmAJGbEa9FicwUXzwEhxET8DcL0qS+Di0d9R5OXAsgFpeh/4bdgPnhYygb72Cz
kUYCnVhlKwL4IXa0IpduRjyIgQuY/fitydToJ6IYyjtE8VoADJaZPwKQTZBjyyKtqOb75kdA+WI2
9aD+Qgq1n30KwVRzdKGrtauDKL2LmhEqhAQuAwM/YyymLewJ64EUJjAQ2TfDpy6txOI29mDisw0j
jYBF7YvuLkUKdx9I3fBL5F79reQlwgZdLHPu5JY8r3N8xL/JhaQ+jaWAcRtMy9DbzuEZxDpIVtaa
fLY+4iuUSdERLFom2x6C2KIbylbzreI1eYiGIK52ed15iLdwUOO13FFMhmghzye135E9SBvfEt1C
LX0Y0KqC7tw0odtjx75QvyrtoP4MYHyNjpIECH8EXK3NPvSaXN9ROx8emlho883/aYYpa7Oq4wgP
YwWJsU7t/phtjTZjQAb6MW4zcyPpbXQcB79/l6MGsQBFFL9fhtuew4cRJMD8wUL9xABDvAAq573U
1UE7KuhcPsLuvkGWgufudEX64AugLbVI0aQQir6Qqi4A3WIReSjFRFTjUR0RhccQVyArv6WWW6j3
lzv0BdbVUlG5BGOvaUhZLToEPqtI6pSM7hTwYhO95zj3Hi438cWYYSujk+VR6A8efqdIXk0pYP/G
NKEUD4XxnE0rkviXmzhHQaPihbAP+DIN/tdfMtdnsDDU5Y5stUpRuofaDZE13ojAZKdAuQIPNvnY
E6w9Sl8o+XCbI00hIUN62pmsRMjaC3OwJIVnR6T1+lDkibDVh1+puQ9Rvrncs4UD2gxGZshk2QIj
AoocVcnTBnNccSpwtqpdJ5ODvB2B/j6rNqF1E4U3iNt0lHv1K+Dr8xmbYc9g2GQNgx4UDk7blH2K
mhbYODvvHuW83XZZs1ba1eWe/YWLnw4lvmGAc5gurGOoyZ22MhhCDpCEGLpwe6de6ZvOHVzBFmyE
/Ve5Q5DpWg55R6d0IcCuBqd3JYdBt0mVOPjf2N7KcDW3vcIQON8RfBbyshLobwNjmUXnCxM300rn
syTrbmhfG/OKNvZfL/izfjOyMrpJsB6XMyokPllqE9pOuZr73bmdKzuyQy7Ixj/4v/2Gv+ZQIXXA
x7j/6TVYS8d3PYdcqnPNyEeaR/vkq2awPZweYxYw/w+v8jPeXuqLxMMSYLDNcRdSlPBdKp5R7ehP
9Vq6RQcyPeh2ywy8BPbTx7VBl8928KL5ed992sGdGHW5F9E8rkhw3OQH03Cy3Y+73GlsaGdmZoc7
b11sfwFlsTMbPuZo/+ntyImuTP9CdoYNx77moIKQAoBdP/MNr0m7o4qOy4Zaw7iWRKfL3yJNd6ox
CG041o5QCLbSvcv1a00+hZT0LoyMK7phZ8cM5BSYPNwxKKhK8lJ9T8pT2ADWRM5T0e7yoHBbsXkc
I712sJW6l8vIpQJ1xfhnoV7/t+fseRFWooiyKdWA0znQEwvIbiBRW4ms26p8K3qCSLyGHmohP46Z
vGp7/ZY6LqltDV88yF/3g6k4tRIfs3La1r5/U/jD4+Vj4qv54KsUTCBFBgPayelXVTXqHDLsLxye
f+aFekBEdq9Faml3+Y2pt44/mLaQtS+WnNxBFae0pPzEx/EK9+XLCZn16bDd5jvMhdiLIVPk9Qeg
1mUKUlcTXAtFib70XRJk25jMHaCxX5d7fhYFzGvgU5OLLSFXI7gPxKyQxlgX2iwhGtg9Ndq26rd5
cOXIPzv1Fo0t5h6ZBIDxPY11gKqI86h/G7xCL/fo7F6hEXaWoeGnqMhM5ulUgqMdozZTDFscscj2
x00Rg83mCXG5mfOzBPY3qrka57dlQqk+bcY3hKYRGgUncM28HzPxD0LupNTS+mWajH8zVGDT4ESJ
8jSpFCSaTBI7p43JWtXVWhRbKN59V9QDcr2XO3M2Mfz5RE4sf4aNE2Gx/AsLaKmfg1kbp/xnQ0pj
6o3Xy02cjdeiifkTPp29QoRXp0/1xxaBVPEUtaPecIzWbQBKXG7pfAFYqkhgS/Skq0iYLhZAkSql
0GgIVAkhStw8SHyle2XLXwlqzzcrzcw2xrKi6DDj5g5/6lDe+AjITZZnG9JrE61T8CgZKBwYAO03
o9Cu3Bjn+5RgXYKoNtPiYMgtOtULXdBYpU/KmlZtNWx3nYd10ZA+xNa06rLpSntn02XQHkIKMuc0
/1weRWFokk6XZM9W85+dLt0mQ/OYoYusZv4VOe2zlljebCA6hQLZLHJ7Oo7CXAnG/tKwg9p44Hfm
W7+rqHJHiukGjXhlpZ9FIEREMoZzBPFoO0ADPW1NrIaqBe3Kedc6tfokaX96uFaZSIXdWKXdt+yq
ptjZcpxbVNEfx6kFmNryPGrLNI19FL7tPFIdLUSKQPvtIU31j4seJQneJax3zj34oIt+kcodZStD
gqkabofiu1Z55L2uxAtfzBRtmMwVrhO8hRanBMVi5Kp8g4ePcDRJlKnV3kjexvb1clcWImzzaQcT
mwiRaiUKbLq2eJl2jTLiMSHzlqsF6Qjfv3FLoxx2yaBEh7HV/nhK34CTJ59bdNk2RlHWrqiQrnBl
HK6szrN9Z/Jc1alHzKcuwfri2OrrEkdAQ9LsSFZ7wDlgWkxM0Z4VtUsQV5RJ9qltdiV6Z3+xDE8C
ZZpFk0TGaoaIBCOd02VagobsFBzYbNd1D6574x5u+Lf1/GO9tte7nW3zj5v1es2/2Tt709i7zcZ+
3PDT//tLh37y0360N/zyjn8+8vv4vav51/nJmX84/OXOPzmO7ToPD+6WH4ctbbnzT/zt8GP+LfNv
nf/D/Ti8PrwePg6FW/BfhwM/Pg7z/8J3Hq7s1vMVhzwwYisautvkRJbEYxXrmYyyKgifxrLj6pcs
TmsvPnr68+Uldz7Liqro7B3Yx8CWl4Rtf9TKqWpADeesuq7o4CJqhxRwFwp7hfXncmNfdYpNitzl
rNl75smbKl0fShaZxzgp7iGK7+BXAzLuj50sbC83db6M0E5EOwF3PHR0cQ08XUaxr+B652eGnSax
m3uvqE9hLUpVTq5XWfMLBMLl9s7POkUjzkGnAUFvrqq565/uxECKlUKJAsOeOrU6iF6auEAU8v0g
pN3qclPnBzlNWUg6W8QrGiHsaVNhrfuqVsfQEjsz3kkUG1BxHVN3GPU8sKl+6nvfGLsDMJxXAxTO
lfP279Cd7lCwfHOYwaGOGry1uLY6LcjEIUEkSrNz+8d/XtXKHaApe1zxKZtuDQ/VTZ3f/Rp+gbLy
nmC1bfpDb7f2a+GK9p8P0/HXhjvuhSu7Zj6Tlp82m1SQ8pj3jLyIFSYQmpFRYx7fKjV1ClQBlGsx
1nkTCpbSfyUh0Aw92zBDN8YAwlqDN6pFRRpa8DVDuvOcFM+xz00s1lIhmegQVx1rN5Sybd4Jo6uN
eburANg6JT7LK0XKPmKhK50+S+6UViz/NQaav8BCUWOWZuJ9vPiCNPE8FAT5AjTRAwdxk2Ou50R5
47fEuOab/sWhABlZQwaKfCxP8cVzAkbGSNmEp1HSoGAm7EXrJk2Jtq65NFxrZ/GSqIQOTrhEOyAM
3F668UAQhSjTlP8mSj5f4jwncPnAEUrk+lw6F5ReEvutBOqlzKWHsvB/Rca1df7FaQOxmXBHIoUy
L/XTI6APYjDFCamECuCvXSudo8lDbQfaNVNvaR790x3FxHxqabESBiQEzCBn1FoVhmN4P7Hwgt+N
gCauljpCRU64fa/B+evClXPmr23GedMa9x+FABEZjtNORi16B0AYOVak59C/A2qhituyvu/ljQiQ
QQ2PebcXh00BJ7h6DKojwKrWWmuxPeXvl4/cv3nnS9+yGAY1akKkrxgGvmXMN35zm4s/UAO1Fe0I
4VvXUO5+SryDF3UAUlZ6vB7HK6HRFwcPkaEug+jVWVzLiEDqdCXXK4ajqESJ6lrBfQ1e7XJHv9gk
6C5zYSICR4pumRhrAeSjPUG9DK7hHznX1nAlfkNSXpV68O9NzVJyCseMzNtn6QNW+n2pFrGCDaNR
vXXh+FDU2gFs7S8vLq4d2uf7hRcCknMUe7gVjGVdSejlskRDiVWsCJuyNH8psYyqg/X9X0ePZngQ
yyI1H0laOmWNHaDMER9F22i6Y4CvBxSgVZiPK3IPV7KJX93C80t/rpeQLvuPysqngMNShbosuoDk
HOkE86GgwrrzZUXo35KmKKO1ElGvXlGJNN9UpRkiwBUTt5UQxv3oUPEId5Di9dcEEQzjxquK/jdK
d9Z0hOYF98gACJG6earx2GkmirdrkAvJn9GDRurqU6i9Iidf3otVYu1ZMkPDe6TvnouggjI4KDoe
NGqRJRtViQZAgEFYvRj65D/XYRN9p3Dc7KJsaH97RtTs4IcN0ZVA4Hwdz2WP/wUCi/3aTF3fQyQ0
4f8KiZvGg+9EudhvJ+QjVnUuDs+XZ/6LA4IqtywRmJGnMqiSnR5WeQZwuzUzCyFg3daVYl/EsU3K
D9UTEE3IRIGrekZk41FFatoM4Cbl2SGHmm/AepHk6OHy95yH9ToFR4QEZgVtCz+/08+xqilKQkPw
bClTH1XVh6VcoUdQb6Mp+GZO0pXo9/xsot+QfChq8W5jSZ4258eFLsitKABKCL1jVBt/0Pedriz5
s01M4Wh+qJjWbEKGCdxpI+XQZG2EbQKsHsuV2v3UsE7N8V9XzqKVRZgwIpE1YdESO90I14h6RIs2
CRLDCDddOQC/6g8pBZVSmMaTYXmJowTeGG3RALYO69+pCSyyBdOVmP6/Ji/o0ed2FntBgQrXtlad
OIIMd3CSHaEBbzz9gL95JWw8WwZzS+SzNBLEMk+Uxdvdx1BAhSkDXF4YLVvJIQYh53Glka+GzUIT
npCRFXd+DyrikCKDAv8X2oHpF0ctwUunMV8v76CzE4S+AEOwuJ9IgZjLmrdRdEIgtV3ixJGePevi
mOwqGJrHQLaUVy2N3y43dx5oze1R9+baIBpGc+x0dQfdTBIMR0jLCCJ0zU5G4rv7riego/etAKXW
uEl6t/bWl9s9e0zOzSIwaCoIgXERL97JOQJWXevjhsFqOMKVUDdxPYq2mGv1vdnsA8zW2hxG89WI
6uyEotADmsWycOEj07p8oJfWNDahgpCTDyUdulFjHIVg+CbUCoDqAPmhtDXfkOeY3kBAj24TjaqD
Y8ujryg/esl/VcwqvhX0cdrEVDeBQhrClQTY+Wrm+xgZDnZU88RlLJQIqMTMBST8Bp6b4q3Pvl0e
+rMUhXX65y+ujCyt0TEKJNXOpU0svBoy5KOHJN1oplv41yrA57vmtLHF8lKjTIUPRWe8xBX9AKIu
FAtg/pe7dJ7ApE/ANiQeP2gPn5mpy3XTiTI7yiYLZKvGqxb/UJQXIRvsUjvG8kvZH+puDaFKjrMr
54L0xXyxiJknnkW0LS+6mBldnpRKo9my9F2K3cSbeehwkf8YGv40q6qGAqv1K6t/8eJ67Vk3pnLN
ufJ8N837CMOyOVdskMQ83cQCDHdz6FjUYMlWgLhjiC9luG9UkhHk04S7Flp8F7GNdQcxSCfL14O8
mlqkO9xevZcLpw62pfU4jR5SND2iWJsOSM/w1AO+FWewUuyUWrDuTdUZPZjH0ZNabUfkYwezsrP6
nSKFGws3TfEjVX/X1ZNl3qnWBm+Hje87Rm8gf/bUGrgVK09XZn7OOp28kMA4fe76YjWHoeFNWULX
AaJBxUL9AuYfAnaBCszD5bmCu8qjBkb7crtfbKKTZheTjrWUICQ9zXbjuu2doWIcn8iss9j8I34D
V+7sKxOsLHJviC3EZu3TXA4vtwGQJyb7eADI3TmyhPzg+CHC2bzcxS+27ucuKou4JyyaDvZZpwFD
1R0ft2KZOD5EYOxyM/Ic2ZzPoMHzD3bxnDM9XbzeOALKbWlnnAYHbiiF8acs+W1pe6l9MLAfQPAC
y41ifOurGMD3WlY+sPGD5K5DwOltASpqodz0w6aG8iQIxerKB84fcOkD5wPg05MH32hVgwfMQICA
b8x9BCk6U1OaY8+Dwm5/J6OEVZK8Mvz7KfyRF7wnU7tB4ygbLGcMoXFYD6QGydndmfAnK+NWrvX3
y595/hSYdwIPQZ6bWOFRjz/9zM7o8H6pGUd/kjFDc6z4JQx2yBzLHXgaOD6q8WhWqyDAKKx8awu7
HT7A9V4ZrS9XzaevWOxHGd0nI/b4CpFMlOp9lLVkZ+hMXOnseZhEZ1FVt/AgRfN11ov/PCedaE0F
BFANycEHZPaCaqeoCWIbqY0zemt9M/LvIgNuAQi2indtQETA+t5Xxzh5vvwlf8/Ws9Xx6UsWHSZB
qShKzZfU3QQhadvWEInjWeljb6FaA0dfgh8lyHdi/SiKa3+6HcYXVUA9Pdq2JUrb0WjL7b5CQKA2
V6nWOBE8okFtKCF8gwVjj3mxufzNXwR98+jNpXqdXPpZwgAiRW+gIK5RAf7myQjXfRcU3HtrdTNk
quN1k9N0bkXaQmqu7PYvlwdTNiNHAVoubyrYG3rehZOGyhvKW22D8H0qdB/QuK8ZuX69Qv7X0mJe
fNODKl/REgQjHgYkDYM1+iY7vb3mU3utpcVdIKdMmhfTkq+IrsdVOWWojSf3anslaP5rhnW+1v7b
p+U1AJvbNMaAYwdLHyT7YUzyr8m+aCEehg+tEK1kziZfcibhVhI3Mo5U4UG1CENeE+ubUrxiqc5/
/OjHG2gZVOTv8Lxxotkb5JVQc7Qeriy0L6fb4DyickGNfFme0pXEM4z5nNQF73YIKNZUBjxz5PNx
9VvHsroexAndPexhLetH7P2qMEPARCTEw6TDSOBaDevrlf/pgxbnxhSo5UD5QbMzfcL5unAkEai5
dawDGX+/wpnCQy3eQy2yjfDf71Ow2HMikPFAL2axTFJMmvsQYwMb2aeVFQk3XpesmqS4kq/9qou0
Y5DbJCbGg2Nxnwp1TMLE4AQeNCFyBOSkbKR3EdkZIX7DSRXW/L/exqNWCDuRKy2NMViD7JL8/3QY
uCUFZezdqE6cntFeScUjizhlSL7tEqNfh1O2ypv0SjNfBeAzrve/7Sw6jPbPGAUp7UToigy+4uaW
9Ko0uivjQmTl2hNeBjvo0EcLZQMIFA96L92FqrrWuvhKrujrwf/0Leppn9vYgvumMcntnOzQNohT
ivpNDs4RbrrSO5WY7tHqbdMrO23+cxcngwaQjJY5XLGQXqzrJA50KZzbjaM96gKO1fy4spXncO9S
C4vzVOpQvhYzRjm1bn3jbVB2dbqN+zdleEjzvZ7eqPKxz6/N7Rfh/Um/FpvGixU/QDCc2Mt4kaY3
T/A2ibgXsvsKwaxmI4RrEQG3y1394tACJ4zIMHcUztXL3ITW8GrVR3qqYvyADM82nU3ZMuvKo3Ue
sLMB/dTMYkAr9OJGY24GlUan6DcBIosZzKfHnOIEqgSXO3UOuOVl/LlXi5EkypYhi3FLxfm9lK6F
6KaCh+r/RkKQTAMSBtyMTp59SCq2Cf2ViOPykMLOO90WSZQmUpNw7Cp1AL1TvEO24qZLzCu74Foz
8xr+FKkj1kqOC8NGu9Ae6+Yu0r9N3uPlcfxyo/131rB/OG0C461AbAdmLZ4EW+zRphCutHCtE4vj
LM4bETAZLbRBsFEGHpeDv5+1gi53ZD4RlssPEggFNyo5pM8XJ4ZfAhExRaakrhSoy0gmmjdSiT8v
MhG6eGVLfRUlEwNQF5iTJApws9Nh85EU0uqImUEUrhv/aIG8zZptmQ+OHiEqYt2JE7D8gZjESKjM
bUSj3pjDk9UiOfphqbei8pEbH3hSq/K91WRuneNa2x8E493UKwee+ZU49auD/OSD56Dv01KaxSYT
NLa5VGK5vpOjkQxI3vxSLIqE/EKMbGwavqIpkR1wUA7R5hbvzKBNrn3HPNuLaeIMIm6YX8fi2asO
72vJQ71Ks5uhSFeBaeEMiQTmEf+ZAFqlb9lJ1veOakVPQYKvld5PgYP6kcxVj/6nZFzbAOcwEcsE
GWaJPL0MbL7+jtynkRGYtAr/Ws2eku8W5mxa9g3+sW2UL7q5K4faMYwnQRX+fbmezMdiuZJi430L
P9MOMHu2Zb0ReWy13S6G2AGatCtQUImuYTfmM/Fs8D+t2sUR7ae4DTYCjabTKiOF1mc4WobZSotj
p4XIJyovpnGVG/bFTcuUz3wNhhniyuKkVnMMr/WBnan1lV3vowQur+AgrWDeJsZdNlZ/VD19rHRh
d/lE+CqL+rlhc3FK+52SJIzy/Kh+bvvvkvznL8fTfM6rXRPFjjDB9DuUSI+22pXL8ItD72SZL0Y6
kNuaBCZN68A70u57P1EJy66crPLXI/u/zbQcWV0vO2+klYgrtkNTKxxfQRlw27qK+V7B08aRmhyp
kSM3gI1njMBGhgrx+FREjQurP2++yRaZ0sSepv9L2nXtSK4jyy8SIMpQ0qtc+fb+RZju6ZH3Xl9/
Q43dMyqWtojdOwczD6eBTpFMksnMjIg3zuyvfxxS/ngfoJzF5tvqLCvSYsROz9vnYTwk8k5O3A7s
fgNYH8fftXdIIT+bcRZ9Lf2Gmf9rVjo/6OJpkgXoVkGp00AycaZ0DvCmDCHuCkKn2taBJM+9X12E
xv4KlWVUgzQLhAQmOEES4QFkBpJmASgTIQ3Z6Iea933zwl9sQV2lCMUAK0RT9/nn5ai8loGAWaFK
b89M5nHTQdriDtIPdfw+ThwXuez++Tnd/tpjHFHI/QQETpiOKBy2yOGQsDcD4hYFuIL3YfHc6Y+q
egLxSTC0SD2eQMcFnYbvaLBDck8LbiPUPP3Xxs+4LJ1oCqWaeXnUt6yddlUyueAtN9vwWRKsuH0Z
FcikJk/liC/inLn/4aj/ZzI05kAAWEEdCNodkVWFOqh6TLwCin4nD4WvFM+n4rcRoMuMk+VgA5MZ
DkPQhk5mcAJaW5knVGeAQrWlKnJm6nhXFCnA44mrARNf67lFuccte/LM5iQCLbI5FNIBMDp3sKBJ
EjwwkJHQ2sABj+8XulYsKoicZ/mqGfRWo/9YRd8hi8hG6YaI6aCDqTgqgHkA4yup7oyAF+Wz4enP
aIBZ0oEtAoqEbV7TQpqqSoBkmqdnqqOXcfSAfty3KfYj6Aq1oL8Hq0BEX3PwFZjdRMGbmIJCrQEf
1+CVxi6uQTJ//WBbW090xiIHBKwTVVUmkkrVgoQTyEGsDjnGPogQOd8gy0licG89XTc1/6rlZvlB
UiG5gs5RTCh6987XMovCIqjjaH5OteSETj7P8jJQ0JIx9noLqY+Gl89cm2+0u6CnXNUkAgaBc4vE
S4UKjIUQkuiGzgTNTr1pirzm3I5kbQ7nruefjI6EhT03I061V+Vjg4EFG0ncQ14zME6ZALKnjZ9A
SiDZVOKegu23Vr483QmUd2TEvfYOKPbrM3wBKJ6nePklzBTHkR/6EUTlrPgFgNHJrj5Lu7Qm67vd
APUn7IKjehc4utNu6c3I8e61WZiBKujNBH4JWY7zWeg6qay72ZOMmbTJyCek0iDyp0HLDmQqIFCc
p//6eFdN4uGso1cBO5cNdoNBA1gTPJ14hLlGu/fUCn8/RlWyiohj6uK0/dm7C1vMTayEFNpQCmyN
Hojagm3WQfAytMTppgHzvnw/5rFZ8eJqaW3PSAurzKRSzwe9DvrqrT6Nkw6kqVp0kkheo81UH08Q
kZFviUeBoOoHvYC6RAtttoSK3s4XSXcPMVtwE00SgcCXMIg7g3RVZ9VVrZcoyrUkQ1+JQb6C2p8J
in0ZrMt9ZEByRJKLrReH/nMAaaUE7A7gwg9RN+KkrdZGB49BvhVJSBSKmIwAUCYyUaFVDgpP5Hoh
7J3bIbQjJo6ZtdMdpUv0hyEJh9trdqPFm8jok3IkOWjLcFtvKui4guXHGaHGct0bV12EUlwVikRm
gAmz+3yVQp2hwp3Yj0bSQd0kUP8A5gm+QqR3Is81ICTleHXZPEAjrtUQQhOZmH6cIvV+/VN+srcX
Zy26Higaj4BfZfFv0xh1Knp2QcjrCqgZ7YiNTn1zcL6I7TvEbe99R95ro4keIhRro320g/66AwJ1
M9kNh9HJNq3ZOo/SsXzMLF7jLRs1/lwEfz+ODVxkkveQf8HHTWBmKkF9buzwkYGy6cHD33Ea3dYW
f+7/+NdMsD7W+ziwhHkmgHWXJLMXKvGb9KX+AGmG5P36tF/cN3P3EkH/7pzhR/8y42gEQkhh6udw
AFF+1cb6vkbk8t+bQCYZHUboY9UoC0QVoSExGPGIuKtoKXiNpAZFhJp3j1wMBPfIctKYw65IJ42m
8wrR+ypwyEFydPCBtKGZu6Ob3YDS1v5zfVy8ZWIOujEU4rwEZ5gl+w+Nsiugfxpzpk5i09Ws3zH3
NPoEaAGNYtAXPr6FzrTr7PhDsoLbI7Hupu2dB+pkUzmGruz47vXRXVRBWNPM0aBOIOcuJZhu/2hP
01t3+zmYZAO01P4u3QxWXHBWcH06cdYhFQRcHXszSgU6GNUWl3Gi/hmyO6k9hLzgatUEgaujhR5c
Rj9R0eJUbY08CvsKwayojrNegIkGMCcueKiji7zHz9SBrOaHJgMPWsYzJOhCSe2PZ0DABFRZn372
lbbJUapxRI3J74poFlGgtJ2CuRUiU+D3u+Os3mzi4jRdBMnM6sWJ2BCQ1cE5mx5qNXH1KhpC76pG
D4nMBMTdnqo8ihXUfUQxPAxqKLxrkClJSUsdMoKa+/r3rF2bAEpiSmZMBl5G5/eZCHL7WJ4D6Uj+
bojTg3kUVCAoEPz/zDCHgAduyB6EzAgm8xsvgq7nqYWwx6hy+uPWFxjN8RQwSYRx7PXc9kkc1mWc
Wn6sRS74+UGQD/KzcXwy2tcgS04VmP9KMXyFdIGbJdNOlXjZndUbafEJTF6BkCjwUwWfoPl28KQX
ZoRmyD+jUzq3kmC+9rb/SEaz3hm7DvVazg21FsWitQrZd/AK6IDznC9n59dpp6iILBvlt66/wNnM
Id9U4W8wXF5f0dVhLiwxB6As9SCrn2PYqlEh3PAWBC1kmSCDU+bbsO13hddzFnf1IkH3GOD4IIcA
dvt8bJCA7Cp5jl+RrRhQyx5GuwKJKMdT144itHYiLQeKC/WCfEQcQ6URxQwzWNpR/DzU2Ig8benV
6A4oZUAfdeR/RZa4ABKlmlIKiO5E3+qB4R1fWt2tpqMuQiMBcA3N5mfz1xZsaXM+CRZnrB+CI1Uw
YFOKA8itAQm58Qqwyt/InltK4J2/DUprxEkkvIEuHC2PZi6CQgSC9DsoZnLulNX7U1EQq0NUCQAg
dqMaWT2nAOf4Nj+gtKEq395wX0QmECW99Eg9E0zvEJ6k1a0aH8AX6OnwrH3bOkX/jpxlHnFu1bVz
EI0FKAKDSMLQWWYTY8iRR0nwfFDF76l+K6hmjYVuKUTjjFxZtQQ+DoUohkxRczhfB83w/KCisFQ7
IG3cKhuEDy6xE2DUzW6rum9gLnO129A0bgSz3gBenYFV7B0KglZq6eZwIA4YLG90qDSZ2+ZtRJDR
vUwbz7wvbO8UOC/X9/nafgCxoKiAtARQdzZIbOMaLW9Kj/ANbz54zhTe6byi4bqNuQQC+CGAesyU
QFg5b0PQalroOthqannScrIVSM05HOcUDXv1zilHAI7nui5LxQPtSOR8DeRW+jqDLDFkO1Gezvpo
D+hUastVAwrqFh166J8RZ43hIHu9Pper+x40CBgjyCHhZMzlj4tWqJAmwyN1630IEJz5HKgNRW3B
hfoDj0VnbVaBmRKBegZlE6hSzh2NRE2rQcAAT6PeNeQPNKqKUF+/PqK1Q2VpgzmToddTAM83bxvf
RutLLG0l6KpEuVtmFpV3141dVDDm8G1pjblzNEqzIPIxorDCCxPmwIhrdu9v+QZ6Gyb9naPBEUGU
hYzycbL26u9x+98C0X4+YQZEovNqzgAwK9hGXo4cIT6hQs3IbCXoobURx01WF25hYz5Blid1Kgy4
xGHD06dqM5N+7sDZ/amlNS/pdWEJnNZoCQCeFBhs7DtmQgNRQOdL2GUQBdQ2IbqJJC2143pyry/c
hZk5lQjABtJqEni92J6lFIqtE22x8YRy53fvorcBP9l1E2uOuDQx/3wxZ2Uhj0iSw0SJh5fgHSfg
YifIEosWpL7MKneum1sd0SJNy5xYchnLtV7N5joJ+tfGKZi1nUNekWp1VAszzBYGRTctwXyPLTxL
oaOnEv3owiutnwxhV2icMa0Gz8uML7OZJT8EF3kPa3PXZvI2+SCOSp8ROwfFa6M7eQ7Z0W+x3EET
gLN6a2ErIMr/7Kr554vV8/JYg0Q0Lpnkqc5vaHM7TCcxug0fr6/a2nQuzTBOkup9CVUSDNCLH/0a
9Lw5iKqg0QzU7gZRM2dQa9cN0LEyheId4EIGs42VbsgkvxtwVLylOSC5pvQe7b2H0Qfx6fVxrXmj
hsc56iGIK6g4f8li+iq1oQ3k+RBOqgc92iQSVN44YfH8sezduTDxc7MtTEijXJV9Oa9Q/zr1v6Xa
JpWVVpvrA1kL8ZdWmG0lhVIstz0G0kDfAp0C5tjZ1y2sTdUP/ROl6J9E2ut8qtS4QG1BJQg15KOK
LqR0sqnMGcXawv+UNUUko5EzZfaRMeCgrSWKCG9EAWEzpQWS/K0pFVAEKjZgnLejnuMBq5HF0iZz
ktMshhC0CpsCZMyU7Nj4FTBDBzF1gcav/Zu+sqqe4+DzXDE+Md8f4BqWQToqsulQofGjKpj7yiVw
dXViArWy72gczKn6lL3t9XX7qehdGsObHleICpYFxsfDmfMkrDzUTCzF6h6hBg4SF6ji9C/hodnJ
brqfrOwB/RoDUHl3xs7YtJlp2FCrdZTa4r2z15JwGPs/n0OZgjnNwRtbCRg7dIM31MqefCc+eVtT
OAUHeR8+ig/Xx881yGwNvx+hJh1h/BBq0XeQh7L9+2arwdTw4lnJrtj85lic3fTKjFPpfKtMferJ
HfSmLMAEQ9A6x9awj9y7Cdn+zII0LWdnrj0Jz6aU2TZB2/d6WsJeYzdH+Th1FojJwACV3SqW+Cu/
8c1XWtk3WGKwYNU4TjlRCneKmT2UBVVO6/znA+pTLbnwMep++ftXlDU8kJ42JhpBOJXOFb9WwWAI
Egw0c+NIYp8EKpRZACwtC5DSFlhbz6ZQXYNmYKeBdUb9raNpEg0hBVJGhh/gPeoiYQ+g3B85mk4p
sphtvVWGo6E9NuKO6g9+mzlQ9LC12k1rzh1wud/nTwWsmuJcm1tJzx1CDA0IGKT41KR2wv6BpO9I
X3QAv9Hh+7rvzTN95npAvlAKrlkJKeHLrGRtCBOtgfG02jzHWwKqp2B0m3h4v4u7YLYCjjPUc3Bz
XpxfYD4raBaiU0Or0mlf5/UzdEWmjZDR5/9+OOArkMT5LTZnPM4nrpOBGjKgHW+Jgf8rRUZ3knzO
2lyENhgLuslmaDRaaQjb5Js1gpwg74fSVPE+yo/NBOkUlAUgQpeFLyrlXDdrM4ekP9IlYMuQNBYJ
LWfFCBhUhcpRWL2oxD/qQfVigCrh+rxddkPos+oArlHwuKMaSpkQKp+IGBsCdBnFTf2gW73THciB
7jJT2XpHFJFs0RYP2k7iHLaXw5vNghUK0PyZu5o5a3vf69JeVirINOuvoZduSU5PeqByTryLTn2w
UJ7ZYU5YouZ6WSWwE6Thc10+h6heUtTIawlyGuMrRHg2UtdCzaV3fIigFk1o6WPCcc6LaIX5CMY5
FS1F55soV5Y6yretF1ihUjtRohwFim50VXdU6P/lMH99bXlzzBy2UDJRB6WE2biCmBoU6AoClli6
u26FN7j5KxZhqxyCS7gzYKUCZwiGMTzLqMnJb6P3K4kPHvjRr9u7CJOZyWQcVoTIaRlosz0g8nGW
B1ZmvIojxz9XrahIc6NZBchOllI9SwIROSoI4iGIBT8Zci99e5J5lOkXOOMf91yYYZZonHSNpLMZ
5TS9aa0pf0aiKdyAbuCV7pr74oH6JvnmUc9dNOT/mEWeH/VvHJpocTtfsxB6fGBAwhyG+UuFnsdw
X/3RqK1Jt2A60hJ76H6NOSe8vLja5nVb2GRehn5Ty2BUgE0yuHH0Z1Bbsx9fjeimCXi1zsuTGtUF
hM2QaUC+GTfq+fDyoNFSAHCx33QAc05tcKqU26Z4kaf7TuGcMGuOsrTFDKuVhGlsc9hSksAMqFN4
EDktTKHnbDPemOZtuNhmIVHCnAbzQdYmTo6ES5n/DqnkRlkDtT3Zoi0Pfc4ZGUtkDMm/tqz8eRaL
29z/1rrncIpMCBVd389rfgGu1RnXiO5XZB/PB1ZBL7YXNBVm0P2rJze0309qBymDg8TDaq8diEtT
zFoNCvT00A2LAzHaefkvUdup/vf10fBMMMuUQX6hBDVQZfVksKTwTii+SnCxXTeyujJ/p4ztyDFq
1D6hgw6fC1vFicQMuPhahSaMp9NbYni84sGq74FhGFxKSMqCk/d8iWhT6JUEHUtLGaSXKYp8a6KD
XfXjQYRQ+VjLr6BF4kRbq2MEEz5CRxRxLgIEAzgdKHp5yIDkFcjAcZE01hjYifL4P8wlwmB0XaFk
gcaF87H5OalArqxVlpH1O0g1Ql4X4GXgpsfNdUPzLzoPuHEooZMWuFICsni2/BX2SlTXEyax7H7V
xQH0WGDX2kCfrgMvDETSBo691X21sDdP8OLASIvM76UB9qRpm4PkEkqJzbtGTlnB6de7bGPFyY4W
UrwikK03EH6fW4L8e4+THVPYn4ybPrPIa7wttuGp2ifPxIK0m7/z79BK9w0EWvwpuNfndfUyW5pn
djVQkLVozOY7N78BaAzwu+wzOQib0K63AY+67NIvZ45AZAFxh0I/40L4KYUQXBNC9QeMT7Xm9M3J
m+xR2l0f1KoVECCDRx3TCrmd8ylFc4MqjZCascpoO6hH6j9XEH4yXq5b+UmTnfvkLNCGwuNMHyah
C/jczNiTaUg7ubZA4wxFKQn/1htykG/At+GCmi/f1GhodyM0pO61XWgjzXMI7ZLzQL/0VHwFOikM
lKpBZsF2moMiN0LvDX53UtmQfRaAmS3cIL8rKo6nXh7O54bmWV9siV73A1DUYriD/AUxirTDG/6T
M6U8G8xmoJ2oN0KMwYj3zbG06E535Q1agTeh1Wxb198EVuHEm1mfSbAjR92JG91RTrz31UpkCYQj
asozQAsTy8ZAyjh5vTjoteW/VF/oa2rN6ZZufFP41pxsG72qJ7Ln0duuvLbOjTJbMVSNIZRmo83X
CP0tMKlvq2NoKrvaFT6qm3F7fbLX5no5RsZ9iR6LgdDBXDQea/KHdl85j3eBN49sFNQWEhrlJ9h4
KXb6CaS69+CRBI3y8dVAYrA5kdP9/2tQKrP1B6MFAnc2KI27SN1B1lTgRXaXV9HZMqnS+T4Y01zz
vAQmtEf5FeGjXZjhU7bROLmFy3QjHk+L9WHpjkFH0kQtFEOtaFflJjl2sUXcxFWesBecfAe2r+2z
7mQm0G/gpXZ1TghxQfEyP96W9pnXlU99T6lnd+wdzwqOyk3jRu/Qlt43h+Gh2wKGZWrYi+Iu3N38
Ge6kW/ToOOGnB0fldedx52L25cXZk4tZJHsNvsV/aR3ZDo6RC8q3zDWc+Bh9oh3mRdhEN4/Bqbei
De/ttZLlOZ8J5uQz1FFV43klxj11vA1aHw20jZMtMb+Pkql/xe/Cvb41OKH9PL/s9YI05ny7qOC7
Zp+ZhVCOaMXUK0uDllHSpIfKzzkNJ2tHwNIEc+JAIkIcphEmoDG0LQp/G2K3lG22v74p164oXE7g
ggcYbKZGPF89TU6aJm8Qjea9+isOAPOqU2045YH60PeN7maqxLlI1vaopgDoBblBHSyOzNmmjJ4O
/q/5vQcwaOLfTAbUHzsnmHYBFDubCt15nINnLeZYWGQJkbxSFUdQx+F1lL/4eekMZfjRZXOdvws4
O3NelQvHgP7CnI6fdS2ZS1Jq9Rjq0YhNQcZ8gMr2A02hgCGU9GnovYdWBF0RHZ+vL+HqHkBd6x+j
jKvUYllWqYg4UfOnu67obZrqX3o0AWrwMaKrJfZDd5y7gvNRuAd39g3KqOBOeIYevG0o3T5TNbeI
/Yfrn7XiWWBORV0RMAH0ZbHP31z1K32KwhqPjvuwO0WySbQCBVOL6qFz3dRKpCzj/YH4leIJooHX
7tyLUXsRjbxA7BpEnhVNX0Yh2ARo/yIcoeYs2pqcE/BwjEgLTQ+ZGnHsz7/+2qozLl1mYQ2iJCwA
aSCE01Y3Q19YeVA+Xx/mqnNhJDPJAx6P7HNE0cO21cGlaaXDB21AYTr6lhihue5uGrY1OBCvm1tZ
QBF5LbxTQfiLRzlzXzdiNYmRjlEl6XsjZ65OwKI3/ck6+VCovCttdWwLY8zNXRrU18oOxrw6dfQs
3sb1ToQEbHComx3RA84BvrpiC3PMsQdN7VCtKkzlBKLSHuJiUKcH1TWvQscbFXNPt+BIEToPx8EA
oSRB/hWEtiD+ItFrpx804ff19Vo95hZjmse8uIi7waiMsMYU5iAoRrhql81vf8h2ScnrTuFZYi7d
WsiqUJxf/DT7k8dOK0hmXD9l+sDxwPVVAmwEcg8SYAbMKkFyUdEiYiCzICsmcFM3DQr0wO5ur0/c
6m2Os/rfZphVKrHbVK3AHVg0Mbj58pBsx97nwfLWfeGvFWZ5slARa73FYGiNXm3NlbW3Dq3uzYYK
Vqm/Xx/S+goBcgzVLJCqsXsX3SmQQBTg340uWJBZApM/RO9LNGVlEidQWR0XWBohX4HqLh71525X
UoD/PYrZkyDHUNEHuXzVQH4+5Q9xRizCQxStnUpIS4vgA9fQ8suy+WfyhEJ4gKM+q0CvVN1ULTrS
i/uxe6sUDk/b2iTqABDPXGnoL2NbozIFIX6UIVeR+wCFQicTcbQUhZusUO8SP2qerq/ZmhuCyQDa
quiKQXWZOW+7LM+VtPFrS64iJ5X8G4jOutdNIPF3eVWB1xyla/DtoYOcbZeOch0ceHFcWzqSW9DS
jYJ3zUfLAGl6cQLgNo6fMk/oHVH2850QyulXk+sUqHwvf+wKPXjyoDdw749Z7cSZ0Lh6FKpI5OjC
sZer7qZtSJ9BfQeYrE0hx+XXoKf1WwyJQEutSfEGmik9sAZSCGhQzYdPURBAwgXCyhuIdXhAqgPR
TDp/+A5bmso3A1iNdr42x2nJJNI/dGjy2paTQNoV0yA4vT9B7k8M0HnaGLHqHZQ4iI5qgXqCmQ6p
Ct6hrpFGe4T8mGajYzXrzZjmhrSBjM2sdTuB6c+JSCFnJkAFNZ4RfdA7iUjBze153Z8OKEdIF2lR
EFpG1Bqy5fVTthuJPBwiIqTHOkn7Jz2eipdaKJ+B3bqDqW475JkWmKM4TRCt0yAzkAYSZIEqT5Ld
sOuTj1ZrdGsiRfLQoj669WuDhNYoQeM9G1AxtvQ8rApHoTGgXWMqUvQYJrJDIzHakQRyzFBi1hwq
D9oeniQ4WVfVO6Hqyr3adfpuROduh5rDEDhNJ7TNV+y1xN8ryZRY+OpC31cNDXOnVCpN3vfBIFnp
hCk3EbJ5OC8ysbTSpAIcEKKPxaNShRGC1xi3lxfQF2gBjGYjGIY7dGi/NEuNtqau1OLHALlOoOGS
fKS2YvhDbZHIi1xNVgCshiKM/9hOdaM/JsnQjlanZtJr1jfptlCGglh0SmO3JwQ81Rp4utOKFIWT
CnH3PBpYM5tkHs03U6nAplSpwasixKW+V/zSeELknW5H4M6hjYpGIPk0ATJomFAQo/o2I21zHKRC
y/Y1yguKPeL/O1kpBrmZG7oHxrmsAb1lnhnaBNKUAhkeuc87t80y5QVQ2tiz6iTL9kIqitvCi6st
CNJVS68mwE6qpFDwbIolLTNj33tSO5nY3SA2pxYsIW6Ak2xfB1m59YTGOMp9Ekqw7ceRrYmNv22S
PnqodG/ayT0KquY0hMTJwQ6+UQbwaFeF0Y1QM1Z73y5AvLTrqljIEKsMxJ5x63/ksPNBAdCFCC86
afBM6g/eUQbz+KOo5f23MbWhA+WQ+H7s82Y78699A4Vf9OYQ6RNIqCPPTn1VvgcJs2CFKfLgpowx
u2rZxaI5CX714adGKJlaWvjvUhShllWEhd7feVmW7isPohCmLjbJvdLXxmMjlf5dKmfjez/Wo+aK
sWxspl7ysu2kCfUxIImGC1ANfSdtYnrfFYnY2r0uJOTYQDHsQRWa7CAJNPqTqwiezH4yUAZUlLp3
dD9rIWwX613/2EBeDrzIZbOnkwYRujSNnFgl2uhcPzPJyjUA/jJ05oPx1JjbcM4vuN7QUlWv0RE1
Yl/YwpSD5gGthKCQBvLawa33rJbfSlJlZoDTE0i2/efo53aWn1Rx+OR8zNr5vfwYJlapRbGoQaSG
OynxTaV7SrPUjrSPYZDtqfX/5OVX6avHwEM41jSQkOM9cFefWssPYMKYhAiJng1zAh/glyhr7bYE
g3ktWVWqoHmebBWlcWgCjUWUcyGe/cqZgPkWZN5as3lkK2YkLsTszlcDgP0IMGBcYLT6jAMFupmB
K2f1R5u8QjmpNysoEDY09+2kCMDqzdNSWnUGJC3AUjO/i9iUPnrcACPUSphvylvVaz+xVfZdts9Q
seaM9AImjtogWZiaP2URz+dCO2lNW9WWUJR2aDjiTMEM/exKtMbuhYabIdi3EicWXonm5nY2vC4l
iDEj6D43GouJ4qGch/AK96A69S9ogdtOk6ibRqZZRRU/COOv6wNdiehmEiLgCyH8PHfFnpsMfEGY
khYmQ/CY9Epp+lJgCcIOfGGQmLhuayXGAouTjtwpQVQPqaZzW10W1ArgHkgUyF+N35saj/FizT+W
Bub5XSwajkGpzHUYaJsytHxBSW+y3ntLonjEaynh6VOuvJCIDBoG0In81OyY5VLUCFe4OmG5useq
fwmiV59yMoSrU/bXBNutHIzCWAg9TAzygG7N2q55nfucQbCBb+YBOUIlWGirT73bttrz/1CjhkoF
KmCACeLwAMb5fFnkCTRhcUwQW4dBauoARuZlbQqEvGVScYSI+/0UBGZR9ryOhrX9JKuQaAJmD+rC
rLB5LCejWIhSbXU1Mb30U0wdxGxCMDl18jSInILjJQwHZwbuKQWofCTeoHJ1Pk4hHUZBalCkox+Z
3Uhmclu9khtEUbv8d9mYPK6lNW+HYDJoCCH0iY52Zlqztmxreb4aY/JU5k4yfQraYeCdhGtWVIhq
yWBEgyQjm1RtAzz4RBn+EWW3dQXiIwj2yAgh/vsGPND8LOwwe1ctjKYPYxGjAQ5MzLVtPSXHHIFq
komcgu3apgJlBXTVgOFGMo9Zp0GoejUK4BYIN46JPh0h3Lu9ftSt7aqZwx1qvXgu40F57gpjJyoI
FeAKQqv5ZkczzS6H0LMyCaX366Z+Xo3spYxOGOwr9KQpF6rLeG6UgpoaiEqc4Q0PH5o6h2ZTOoo1
HQo3tOij52qO9oz6O5QqzGqfcZIQq4NdfAAzn71RxWAlnT8gqc1wgIbQd8xF3s8z9p9HiY7s8xk1
+lIe4glGhC3C/tI5pU7zWVsgG3fpLv/ynuq7/rX6iDg1hbXiM7TeILuGnnbkqNi8L8gP2yoTUOOq
K/Nj2moQ2PkIiOXvHkvRlLYpOFfd6wu6VlI4M8lsBdmfpj72MFTR6nZk67c2vesa03CIJbzTrfIQ
7aUb4U7c8iq4q9E2cAL4T/lREWeibUktxgA977UFmZGj9IwUUmSHG2+LvoKNBDZfM3ysoNf9cn3A
q/txYXX++eLaHknSllBbwNIOdzGoXz2JQ0AxO+Cl7/wd1uzACwOT3uFt7MNAdcxAyXyI/mQvoQtx
OfL7+khWr4DlBM6n6cJSllEo0SmYwLQy45vmLTuGjoDGSlfdGPtmE79et7e+8/4OjDlm/MAPu2aE
OR/NesAYmErZm0n/dN3KJb4GF9tyVIxD4n1caKSDmcZOb6AbZJXOWwdU+s57FN1f9TbkDOsSFMcY
ZE4UhQ4hNMZhUP5CQ296mkRLgkj8W/3kg2ePN7y1WB8JRrwrFLSbiSzsb5aOirQS7oEO/uat3kjv
aGc56bcqgOicmVy7TTXwRuPWRoCPR8y5f9RRDXnD1G8sZNYe5MfORqdjc4ze9F0AMVanPehu8yva
GJw7YnVjL+0yfhlmVI59lEQt8hU7wUtmh4OJpMLwgP5s1ZJulI8IXPmb4JTygiJlZe9p0FdSIGGJ
lnf2JqRhWAZ5TBFfRmK5rbMYyWoV+mi2EETgosx7DH8qUQgqZDXFuaor0eNUivVz3mvE9lIybHN5
yk5FVYg8MDjv2xi/bia9ykDIg3MhA7GyP+xyEDpxVnzVudDqOT97gLdhY9BShFZUr2uIayYFOUD5
kZTvvRRs47SzigzdBel3UYC/Qg042Yr1wf1j2GAvTHxLHY6YeC8ibq8FbkaSDWdwq+78d3AG+3qk
yPyNCQbX74sj+V0j/YJrUnwGZtr/Pgqn6VfyRzRlXnF07TxHAv3fc2rMeZrFKdtMeUAKqtaQcRJf
mkLa+l69mTT0wGmKD3IJ39JLelcXyvv18a4dt0u7zPWYyBU6f0RMaSrclclnKey14vm6idUZBcEQ
wjmwCIJh53xoWTkOuuZhRlN0FCB/qd5S9JOLb9etrPrGwgrj+G0oKHE+zusW/taLXctriV+NmlDU
A4gaHa2oTDEHeAbWMDH0ETXJtxiEVYLv40a8K236VbrGrt0OvMrU6ojwxJxZF4E5+8mcLVxiohnC
8Bw3Rie9CP0xFjn7eHXpKWTV0UkKPh22GloBS6ANEgbUVuAeEAYgmO+7icfdu25F00RohM74PGba
+j7ASdhjFGP9kPdOOd5VMedAXjWBJg28S5C5uFDX9YnedE2Py64EHBVvcbC6Qaehr/8XP16YYTxM
n1L83vkGL6OdqsRm6m0V+iKmnKfH6nZZmGEmDOIWSM3P9+k4btPiGGu7VrBj3iNg/lg2fpwbW/41
ZwpzlPZGmE2JDysg0p+io1h9JJptkJ0+OID3Xt+aq8EWerORIwOVmSyz4t9ConZKXwaN1f7SWwc6
tcNeB8fQJtmHtu6AcFjvbBC/yJyzbX3LLuzOU73YQSSrIkKr2e6+32i3wgPec6e8tZpT4zRW895u
rw90dekApMIfNIsDvHBuTxFbOsh1CDFFcoTcoKVG8S6qfsdCwakkrwbl2l9L7PKpKO/ouIexfKPV
Fq5OD2rxSkbQCu7iLEeyAdIZ92lh1j6v02U97lqYZi5IuSK9JrYYpPE1ooviNXgkD+kpBrh3O1io
LsaCFZzEQ26LPGaWVZ9dWGbuyA61CR+MFY0VB2gvfEiBzG+h2H2TRseh5KGt1vqZoYICuC/AzJCq
YMHwYhSA9LjEOGvNrk/i3kORbD854522KbYoOZ7kwkxvue3o8/RdbEwD+VFAzYHyYn1IzrMyVif4
bGN3rzj7Te/R370HJ2M73V331gvViRlNrP01xTpR1OuG700YYfHWOnRT3qif8Xd+Gm+HyhxdSC3c
xa744b+DxIhz9azvzIVp1onGXs7beZSdTUzDTDfJQbvJtu/PnpUfuI6z7rMLc4znkG5qkupnUl3D
JNu7zgpPnalZ8gN4VS3tmJzST14j8xzWXFlI9npNRNzqGRCWQN3eVsIhFu8qyAZT9AM519dx9fqb
M5kAolIUsOafL045vI+jNPKwjKEBuDaE1Hrjswt2142sBiMLI8xRGtOqaY0IB46geiYZHlClvG5g
bbrmrh8ioQcH0DnGI8CFk6a6j809oVrTjIE1+ckph5KxX9SbTKs4VYi1o3ppjvEIv5EB1StgDixq
ZqL4bludhMJNefDo1czX0hATYEvVAPECCRM3uPIOPLPlFtp79nDoId58QHOd+tEehG1v/h9pX9Yb
t650+4sEaKCmVw09erbjOHkRHGeHGqh51q+/iz732+lmC034HGwE+6EBl4osFos1rFU8TrLzLVtS
vqcnhlFNLkNGHaLJ1vxAj0DpLUEWuiG5byrffSQbtqX7JYzCQvaakUkWTFIFHJnR51hd13nP4wOz
X2aG5oddL4PKXLP909UVzNLtR3PsOggy0Z4IfqASTBVjKotf1qS4gEfFP/R3XE6Bt3nvdDyGrYuQ
ArfQYUfKvjdkzyKvT49q/KQAhB6QKeQm1V+ywo9iSbpvbUFPv0CIPdVojO2RZzG7/J7Nz+gg8NDL
gqKr56Yy2vdVbXW0egEKFT14Fy38apYvzoTQMJmBEvy7zjeGrGwqEyFYptK0g65wEXOpPRYpEmBW
tOmGSpbpXrtM0Zr0ryr8O05OQDYUedUXkNO5W5e990rY6CEt/xggUzKKIJ793L2fBkkYuBKnwEw4
rCfYWfgFey51mUaGuBtStab2NO3XAPAwAEQR7XmK0DIuI2hecWVn4gRXNpQJY+gdw8OUNg91UQSk
A9w0hmXxuJMs6MotcCZKcGYLXovOaPGX1pCHTZcdaCuDc5FpI5hGMyi2MXcQMeT3i/Z91p6d5bn4
L56MUARQRxxkF1slROr1CIi8kgcE0/iMJhwz2Rfd5vqFtpbxPZUhjoloSgcaoAr38gySY0xKBy7N
PcyW/ujs0tNpHXZAhVxA+FUn86NE9vpG/aufiBozA5XaNUfIVslbWoVjdmDVrkxelzps42/U3HXG
81zvxyog6iNo6a6LX/FWZ5oLFpkZMQHjNVY3p+C/UH83buxlMbAGS/W1rGT02jJpolG6LGYZf3X1
7oNm/EOG1HcK0CLlR3R0Xlds7d2FnCdCN4IhfzC88G85cShGWumDE0Ezc0a4XCs3Kkq7Y0cf6hQE
mHn0oyzQcNppT6h23TsE0GjZ2/VPWHGdZ18g3ARl7oDaJoO26YTOJMcZNTS4NZpva7UME2h1YU+U
FQ4JmDTyXi2gbJ+Yx1ihm4qYB8MdAK3LABP0+79RDM0nuGENjB8L26jSJWaFBsXMek+mYCnRtLi9
LmJdob8iBN/CkqGOlAkiNPSFTrZXZQvyrTfZsE2z1+ui1nIe2Ke/soSrR9NjgAoA9xiDhCicRbfa
pr11fqMS81Aw0GOQHXuU3aqfhFzCkwMyuWECFQ0NhsLF42pTpg0JZHYvfZgGpdft0AarUC/xUeYN
jW0eTGG+qbz4YN3hhxvY7tF4aGVNKitAB7j9Tj5EcAB1BrMcGT7EvGf+a3YE4ktu+XoXODcYovLn
3XsWgLVQeSm+GftYEtqvXr8nwkVDQsdv0pjY5ZntmtFXjWMXAac/TIqnypJSJa6fx79rLtgUaGkz
dyz5mm+qAAAH27d28oddGrhP2lMXxp49b2W8AOvGBchQzMKBEhdZinM3hNWtR11luL4sy2sxbgQG
GPRDL146D7fMbD0TU3m6RUMroT7TdK/Us6A3PzBZJ3kXrh6pky8RdjqOtaldBv6OwgzZeEvcAthW
mJRugjGWXajc31yY94ksYWMTp8qAPQityaG4uUVVZnhIH7qd9YKHVOZZnuEnm/63EjyCjV7i+GVq
Crus6qPbWTFEKza6FizMoXRZ0DS9lw7/xMBmlDgPnn29pqngPKoUUIBmBXGz8n2KQcpd7xt7l0fA
uCIvrvUAWA0vqSU6rkZejgEqGpOXG8ShR2XRrb5sIDTizF5I1ztW9Qh0CU3KuLB6Zk4k8S85uUVN
swbmFIEkisJTAggLMFOqtsQNrAsB0goB9TcmU4TbK3HaLjPVvPPHDqEwWOTS1tnEqoytWfQ2mEUF
hD+AXdDHjjVTRV0qNhs1sPkwJfArcVM/dX7XCcp49V2a7m3ZcJRoh5/SOAQIUMdAxCVCHyNTaRQq
6RxPcZadYUSPZUs8rR9uwX7iGZi1uG6IoklwcagOaaAi1MC54Ihmb5lNp7Uu+C7QbRj3oWmMG3vx
NeRCrwsSN0vjgD8oDGBwnI9HiUNfQ9FFJcDxFLSgvyel+pjF9kYxypfrUi5XD1IwpoH2ScxfoRZ5
bndZBfD3KYmBWdRqH11VgHRkfpkU2/WGhsPxtM72usA1tQxMYGF2WwW/ipjUWvpiHhQtQ4qxfCmq
7i5OwOlkyRbvIr2JXknNRu2TU0kRJAH5Z5ycJ6ZPTV4qLPaPb8BjBf3Ak7f9+O6H/qOk0nZx8UAS
pz1AHc+CqUHWuaTYNLTILNwYmLtNcLvZbLc3bcA8P5DYw+fKnHpAUZBgeaOhT9mcAAESdTavCkYf
F4qP2eQQ4IyBASX5vxz/Hd/egls3vL3fePuJK759+CDeDfHqwAyr0Aw/vAfidR4Q1r3v2/DZ3z3+
/n38aqun+LnCDuhOnNGGYl0UG8+PpC8w1adVZajT7Mk2R00CGHJpyHwb0JALrDEd1GHCI2DS0Ng3
alidtEcprSk2am0fgCh/O03dZsxHybZfmjFA44H5ZfAGU7yWBXFVrxdF0mNkrZv6Q1urmEuax2Ol
K5KMpXjB/2cV/6rF1T614wi3q1NDrdiJPCN665c8zNpxt/TTzsgwqGMyzbOk2KcX6qGOjm5jUKBw
NhYMIJyLXdDUajhTnfm0XAAPOHhmBlxrQ5LCW5PiYtssDJq6wMcV7iM9it1m7KYMjC83ZlN5Osjm
lURybvixODs2QN4HIfAnZa+Opm0hMKyzulIN0KiBV7rfmSBThyvcfdGnQQSojmEL8NYcOuB8tfqF
9gZroMcSDa9xrG5aS7tTmf11m8P1hrZzFz3HcDSCJiQy2xqIczBxJ/NMENL36k3G3q7rwg33bLmw
7adChOiVDx7OrAYy6pRgzTSKvpGW+Rg788FPv2XRn3hqnq+L1PiHCzIdG41yaLPF7WqI6dUhqcZs
7qcEKevkEY/EDWbS/alRPzSNPk7ZEOSF+l3TUCmgGNMhMrbIC9fhwshVpJmIDQaUCzPse5exISaY
jFGH2utG+wODOOZ7DdpcjHKaRcDqQoYosmL6OFig9kQwBppaEXN6GknfpVaZ+E2q16FlltlOLdsE
QMI41NeX9wI+CBSiPAyDNFAImmDIPjfPOAUiNWYjMPxKN4tGMaCOyczlNWLDrs1eezYFKb0ZbOUY
M77UGEt9maetlaeALFH3Sn/XRP/Y6E+SwZJePM4/PwwANRY6BvFqE4OPpZnHrCYWnuIFygzBkKaI
osA9ZpQe1SxU0OcysXxgvWRAm1VAUbMrSx201kxXQjVp+miXJ8BlOwBgEgS3iP2MwMxq/XGk0zQE
zTBX6kZTJuXoqElBkOJgnYIy+QhQzTqvjbfeTly6SUmd9sH1Nb80aThQ4nIyedX9PFDna96YkZrN
RQZMyGaXYlhVQ/XO2quFPywbWy+Cuq88F+zhhUTwil1BLgExLTItYHATfAT43TFbXgGLkuIIGZkZ
lK0SUFsLr+t3MY6AreN3A2AG/4NoKNiU1SKZmjdF5g8Mm4U5QCV5dJ1vpAmzJWzMzOuSsI4OBt0O
5SuYQyfnGUN18fBeVUeCJB0Jp/5+yiXar/h6xOUAXeaHCq2DgiO2sqE2k7HKAEO0jQjq2nBb1xW/
SGF/Kn4ign/CyYXcT7Wr6S1EVB8p8UkBvBtvOMxv46/pB5P0Pa04JhMEYbAfoNMDj1jwxe5STzUr
IQvE2d7c34ztfacTD/P5bSYRtWY36EQCDAN/c2jizCcAACyauLjwF1rtOsBS0szcO6UMDfbi9YQ/
j5gJpQSYJ+5kIa5gkT5MAIxPfTAVGDd17SxBNUYVuNUHdacl1JLczKvyOJsbKFR554hwHLJmGbTW
qlPfjdlB736g7ryhiA3J15fPwPUB94qRWRiAoBfoTwbwM7XQC0lw3FgfXVRvqeK8XLe+NXUQyCDO
RQkPc0BCwAQ/uMQInVOfpT818/cwbCzjdxVLQoB1KaAqwCwdykFi1iNJVC3uUaD3qbrvlt/gj/Po
9JAMv68rs2Jy6Bf/bB/FGxdBzflJSlmH4DZyE8ycJf1WScz8kNckAbNikpaS7rA1f4U+EHTcceO+
vAPT2axLO0HPIJLQ6uuU28jZg61Oe5xmFV0As1IXOgj4dPVXW4z2BlgF/TeW0OUmH9Hh+NBMDLSA
w4KX8haD0yo6XdU2+t1GzfSyxJR92HYLbkSnaCkmhx37B0lL7f3r64XZPBWhigoGCXFKtO5xT41q
lPg9mYMItSPiljs3kgHvre3+qRjhyBR6lAGmF2JYDArwaUc71QecSbBEr9f1WRVEMJaMzDz8tTgw
6pJarxaCeL/PbZWDchDyHbCc9ROSNsbHYsUIDK5LXLE41KiQS4H/Qf5LfG9Uaq7NTpWAUcTK9oo7
BWRJNxwG4rqYixAazwE++gHPDfXg8c4N22j0iHRdzHxA8AG1oncR1+qH2QWugtm5yPJ3Qd//+W9k
gnWXA22juC/sGuAFo5nakOkmc5gMMFsQqz82JR6NOcatJCHlysUEyCP+THDwDEZT3rmGKYzdKo2M
+UgzHlUEiflgB1b/J+lqb7CHzXXd1rYNmRVE5yhN267oxOvIGXPdzJlPF+eg8mYrxwz1VuIiVswR
YIkYXQdiMn9dCTr15pgprgLAC7BEbHkSIUWz6JjHrVeMkttiZflg73j2AtoSPlY0kNZNDTiUKfWL
JRvCQh0wQxHTX1PRdl6aqQVAd8Zakh9ZUQ9dOsDzAiwi/v8ZsJ7ELUrkKDWGp1Mf1Ck3aNz3c1Xx
ZiC6RGMuyVnIRAlhi7MYKVIHSPwCDBJ4Rl6LRKJVvgFJ4st2caaScM4SVe1Mo4Cc0pwD2rah3SW7
fiFf9xqcehgZPuQq8D4U7nY1URvSaBFfOSfoteYuKiu/SBqJlfPA8ewR7HIsbaBaAuYLjuOijj40
ZZr2beaX6ffRavDAf/7ycpkqGGGQOOATDmLLeRVVWWyVfQbEvxEnNd+UBuhRoy/n4/nLB74PaRAD
YxriaVXN1onBTYN8CytvlsQEQop66IvfZpt5STJ/fXPOTi23xROzToiSIn7GqTUa94U1lcG8ylxA
PW7NMgTwlQ2CKLgHTP/j4SPCoiXoKoL/gCg0Oeyd2b4HRJXEr8pECNrMZjzQKoKIBp2KTwttUqQV
KX26bggr5/NMEcGg49lyNAD+gHJnBIgcfA9BBePJQIPRdTkrbg5yHBAjYARSu6B+GBtbXYq5YuBp
Is+Y9PQGN9qhlxUTL9mtoTiyPM7avXsiT6S2mB0jZjQqcQdW7eS1DfD7ywEsqVSvf0SRs6EJENTL
THJuV6VaaE5H4hknWHxzjoyaLU1Aa7yU7IC6UMX+0bXJqwgQmjQfxPHXF3XtAYrg5a88bkMnFq+P
hQ0cNMijg+7PgAlTWhM1UNWn8/No3ufIE5tz6MoAWC/6fPAyPJMr3I9Eq6iqxpCrRcvWiDekfpyN
l5FsO2g7l9uynf0lKTZ9u7dk6YZVSzrRWTgXVqTkPc0hG1UlWI6F6eRJeZgZvdXM0VvM/OuJ6TNd
hRNCJhcXf8l11W+olns1EJAsaRPt6jk80Ypb1slOAtiM9g23nNl1w8nsfo5t78FiU4DqSpEVVoUh
wwquHKRIAE14Lox1jA4tQSq3MxV0u/QNoFjsj4Ln+pLoJd2VPcBub4A66hnqXjW3cfoOlGV/oG9D
KfE/K6aE4JGgwoBkKwauxGSD6pR9yqLR9MbGNZ4K0Mjx6ol5nMwFCKGuCybHEjB6WaTjFinyOOz7
CH0FPXhZWyNxJJt9OfQB6GSEs6D+g7PCJS/EzhjF6zJUIjLQdC43xtEIat+9c0G1kOzbD/UDqGw3
886sPOdJNm8i+nuUJ88kC5FS5FrNWOtdBqI+9CKmyY1F2O66vxCDZ1GEcb7vraHPUxohrHCtflsa
431hFh6zWXhdjHhCRTGCVwKOXUO0CGs4A5gU1TAb7YZ1FhBQwaYyXgWZSoInQlZXnwcLqwYYnsAq
v+UWWl0cybpdDjsJeyP4nLQd+RQwNMpe3RvyOAXuJtobt+OP7hht2GF4mj2ZOYjFPnERhTMaqVoC
gBXsFU13apN5TXs7j7e1xUFfg0Lbusbm+q6tC0Q/o8tf4RehrdZbyWQyhITL23hX+9lN9rAc0DP0
/bqYiwP/qRjiW+Rlcb4A6nZuhFU6ZyMhkGMnNwBzi6Z75qSern23xl2vbhIAbWvIVlMPrTiSkGrV
WAAwi+4dZDbBaXIuupiWLK1SiI7bQ9HHvuqmXixrM7wcaeHGciJFMJYhtTMg5kJKG/bh8mx6yyY5
VN+LKqSW3xznff2cflNGjzxp++trK9NPsJmBFDMgsHEYXGeb2tsmbz29kzzoVt3UiXbCRQXw9cVc
TMiYcuoXluJNsnqJTIKQ2KRjVSWKAgnYRi9SSgCXSoLRS76izy3C4weJZwyPf573k9s2j0AeW/Bi
s+qP2+SJBeamRg+o9boBaZc/3FpvySY+YPB20958m712J/mAi5aU/xyCvx8g2MhkJk4J4FCsYnAL
VoCP5Njs/8lurH16Z4DPxyq8g2wObvV8IyT9P50F4ygRCFhljjpu4aQvqZuaGLpArX2JAX+LmQIU
O9n8xGj7rg6ZxC6l6gpGY+jJ1Fk1ZFu3MQYL0et/n26sbfJYgD8IKA7KlhdowmRjB9dPxKq3QYcR
5qp19NyDQuT8yNfZ2KYO3+nEpI+5Y/gArx3bOkxS4NC1tl9M6mMz/Vo6ZCdAP64wicvhG3n6kucb
jUyLjhwPwbSLmN4ZlXzUMRKc+XmqZelGtWd1RwbF/O2yKrtxnFL7dl3jNR+ATUZeB1klOHPBx6FS
r3XxAIUxVKABUdgq7hcqG1nntnKh1YkQwXwhe0oqAiHAdUzsDSt3DDFR37y0/et1dVbX70SSYLXT
VM906GeU2CY00QLsOgbRhp5jmqf7cV2SbOEEG0U4ZLEmh6TOfad0Z2fPth1eF3FRCf60BjRC8lYh
F4zFgjUSC+9DhR/72g6WGxJaQX6j/GMexpf+GG+vC+N/63KPwFqKt5qBkFaQBbqpGmzE6KIponc7
2WQ2BvCqyqtVDMC+G8qmpr+uC1xfwH8FivPSDuurdGkhUC8BnT2p3mR1mzyR4X6sH2kUJv+/YiKA
aQauBW2uuZxDM/gvbRrovxvHH7ajRztPSwNZNm7dBv8KFCLzqjS1Ri+4DWYbqwgBaF2wZ0OWwVy7
9gCR+q9aQnAOcO4y75ENQfbqLU+3gwwUQfb3+e8nd56dWMtEczXzo8lPO+qNqSy8WrU4Htah1YHD
f/K27RMJQ9oyDneNwMd+broZIzivjQoMBOJRZZ/M39VBNou56ocAKAG6SNTykJE9l0g7APSSEhJd
IEpEg1+ADAsws2OveW2yuW7eq+t3IkuwAt1hCvhYsX7x56D6Y25IXN1F9+indziRIFhA4cwFaSZI
qK1gTg9V81zSp4b4Rb3t0xtAZTXpQaObEcSGmuUX0j5ZrsGFxwDeIQoDaGK8iMyR/Le0PoIFKrGG
BEduD/M3kiiN6zWpUwbgrULLijHVT8y28nukdbPSR6tRjMTLQhrknajs5K26FHRyo7EShU5Ua8/3
19ZR+2gjA180PKd62I6HzpX4ZJkIfvhPjNbI3blOGEEomNp3WV94UZHeFY2Mw2X1bJxoItxjuFwG
J1kgph1YdzTtsURoqx3SKbGC1kwPDsb0PJLSI6lBsnrdclfDL9R5/l1G4WobG8yFAB0h858Yyo73
ehj9aL2u2KlH4zEPmlB/gvOUAmisHs4TqcIFNHaYixsqrjJ6uFR902TPmD8v0fxUS8Lp1aP5V9Jn
09vJHqZpOzi0gaS4M72GqF4nw8SVWInoaEBoZdtNCQmM4E1VbdBS7hEZtJFMDcHDuODpsGIX2zRo
r7YDGc/X7WB1Q0COjeAQfbwXSBhFmhaTWaeIhQFmr5rgtQpSdqtED+m0uy7ps1tPdCV4nuGdDX8G
3ClBlYxpKTOsElemM3uRcRyGPwADKNM7pUHWsQxHA7iqP+boFtwumswcVl/gKDWgkxOEzICIFyyv
IFm8JCUamMZHd0O25ROYizOwh3bhzRzYwAbwbhq/B/qopK66tsAI9YEKwNnhMAZ77ksiSylSBaU1
H1fhexMrG2v6GVcYoTdfjKyVOK41j4JBA2ApgdUabAncZE+MviyR33AW5KR05Pun5ZinvybDwWib
HxfHIQva7p/rm7oqkDMcAasO3eBizVCpEKJUSI/6mVMe5/ZH6yANOt3FzoheZ/qy5Ci8SoG41g4e
ggbAeaOlCp0awlbayNfYhQbCz4w4nprt9eE4D7LAZVWIZVoOfy8BpVO4eF1n6lGFR66tIe2mBTVI
Havblsqm5FbDfwdtYVAHA6gYBjnfsmbUMyuz+WMwYbdzc7/MNaKJ9g7VJJBzkE1cxw9o43yaU9D4
sffr27fmXTgwOt7AaDTQxSkYy10Kq3b522MqPGW6Gcrf1wWsriJg7AwN5x39oPz3E4PMdAy1qwbC
BxtFIROnoFLUDaUykIW1aBxYI/+KES5s1WBOafM4TLdVr9d1r883ffpMZEheMjnCYdZKbRx6B8+M
CDFsMmFyKH+vNczsWpLba/VcnSgk3M6JE1l9tWDdSh24fO47iJIIe+7IfW+D1STZtc5XR/+Qk0CI
x1sHeWFehGqsxt5VmxrukWaHeXlTrZ0mq4+v2QI6ntFAw0tMwLY8twXFSJGpVpADBSgSUC3DIsfd
/NUKOY+XT4UIl4yVLSmJCwjJLedBtfpHt3i6btJrZ+ZUguAYDKPIyzmH96nNwdOme5NJtmL1MQsI
FJNjyaAbhwj+LVPnhI58XKR1vqvlndsfZ/1Z6b+l8aNWAClOuUUWfJG9odds+0Sq+FKLEWszk+dv
Roz4R85r12Da3wkKZXt9/bjpimHAqRzBDGijjlOhQo5WW8U20efHYfreLO6DtXzkmMLw7OzXdYmr
hvd3PUVKaqvIjBJAp7gvwDBptblv9E/Zl0eBueGdCBHMItdbnTYR1BpAtZTF3mKBlMsz4i92oX3a
94kYbp0nDrW02xGMYxBT4cXJphkgAb+6cVdJaSz4w/zaNgmemwCP3dZHCDKR06fzOwZltfo2qp6a
qfdoVvlA4kMkJxufXTldKDeBdYd3OyE/Kiyjm9K01fl1yAb10BX23dC/XLeGtePFK1qYL8WtB3cn
OPHILMfJjbgIu76reVoAKABJDIRxEOTOY4102MEG1NFovk30TQfv8/UPWDloNnpMHfAK8TkMsTnS
GnotT/gomwqS7rHcpuQtVn+asi7TFas/EyPciahwUJLZENN1/S7qpvuO1H86IPdc12blOJ+JEVaz
65d6SDqIYW16S/rUsxMve5xs95Y3l7rSseeVmxHj1fADn9Birrh7QG1S67TFVZ9a9SvRyzDu/8QR
3SrjM0zKm8pfbjJ+3WWdyRRuY4Uoo1l3OndZQbM8N9mj5xlV4qWdpNVgdc/wTuCjAmghc4XFrNom
pwkXNKJhpnfizbDkh3qhkjeJTIygjzE11B5ViJnAEGI9pO2GxRIj518quA/gF6OTBA4Lh1nsesJ4
Q1VkjgV3OLpekYRug6yVNyBkkhJKrWrjcvoqpLT5jPq5S0T7LI4UFzXFY9BbO2PqfSbLl6wLwcwr
4hcEkWL3ZQs2PXswHWSd0KzK9G+zoXsmldz8a2cJ0/Ygb8Fjig8pn2tC6aQrtFcyn6TaNopR2UhJ
FtRo53cH1+/YhMRpUkp2ak0zoIxjZASrZ+EtcC40HS08jCsKeKLOUX23yesAww/jJjEWiXprju9U
kuCRlsW2FiuDerFL/KonN8Xg7mkRB7hp9te90ppSOhp2AAGOusrFQ3hgSsTcDEngarLCUU23TWqF
c+NKbuM1Kwf4JlYP7ax4xQkbVtsYDS35wKmbFV4ybwlW0TlatjfLUBvX1u5UknDvx0q+RPMEhQpl
s0y6Z9m/BjccZD3Aa9fvqRjBGDQMuFCoCzHmcm+P7rZEL/P1rVnXBGAI/CiZGIY5tzeWMyCfG8ho
5cWfeULy9rvdh6P53xgA8ID/T4rg4pJMM+qYZ4n76qHs93McTtP2uiL6miYGmpkdEC7xwVlhsapp
yDM1NaGJB4/zu7pJnubDi+Kz47QzN80x2dsH1HPvda+4oxvl+KgGiNe+X/+KNUs//QjhUCV5DkRP
/hHdfDeZr0qf+KDP+t9kCFvWTGODGxcyHLIh9G1EQ2csg4NY830oyLtAn0HPH2Y5zs1iAu/xBPgG
JCLT5VeVxzeDkR8zI90wxjuqHc/RMGpxXa+1WMLAjArPzmGyW4zEzLJJAUQHvZKhCjT1LsW1Uecl
WoOpb1Vhr6MgJllKvlTivXgqUtiuodIZrVR4jDq379ARB0ab/GOotDB3nc1g5xLnLtNQ2DlwC6dg
BseqzmVV+h2Z3qNKafdsaN/KQf2hurQMo8S9A0+zI1nctdIVgFVU9PqjcoT2bqH0lw5xWldguvbR
QrYxkmSvWbqvDUU42N0Olw2ykWkA0penYTA2sVKBWvZdVegDkwExX55TA4hGGDvA2BUiKzFfOLI4
r5IJSWaGCauB7JPqZ+q8WfbmujWtW/BfaxJcjqL2GaYAoe+CVoitWiFfiFlkTMzbyvtURj/UUruN
TVlP4KVyqNIQrDBP7WJ6Q4h+6JLrIIfkV9B4xGsN9GjeAtSA6M915dbylJBjgT4IwpCZEM4nmepy
skpol+vWrZpZgIqzAkBRbGslPebZj87J9+ZEQ5POO2r2H9fFrx4bnj9E4hoQnYZx7h2sAeCsGI3B
m6n86LIcJyXZ6HRAJPGeKzLw4tUlPREm3LWYWkmitrWRC9Mj4N+9Zku2d1uwMYP0+bpaq8fzRJKw
qGZZA+ShgVpzTHzEGUe7sBGO27t+Ku/TTg3AxOA5i7RXX6Yh//0ki1DgkwCDCblxWu101vgpCLZM
8LMMLrud5tmPM+2Bgl9CT9Vd1HfPeWXd28nYeUrHtnXWe9rw1ZlBPBRO3YXYA5rNA2vGnh8fFAxY
vHFpYJEgQvVuluSDVg/qX8dkCtqPduOWWgztyfSTGF7OdgzFLzSJRLTwrEFiuqsX9Ik0wQWXs4qh
Qq5XYhBPnd8ipKc19PBftySZFMH5xGNmKibjloSBqjEkJqD+mAyjfNVcT1Thv5+YjdGZfaxxj770
3ZvhdjdxbwVD9Bo1cQiYjjCJ3wuAKf9PmomAYF2tWNGUQ2ik6gGJdR+EVttK6SRHcS3yBRcAn2gH
yMHFWJrN2sp0MzzwqG1uxtTapYuMKGt9j/6K0M+Xb2iaZKIK/Eo70ENqx+jmj1+jZdleX7DVw32i
ieArS6MrnW6GJmSm+6atbrXhSSsc9PjIQIvXSrroliU6xvN1zOqrwuVD3K5VjNhF8El7b5owafME
8k/TeLXJ27Rs+uge4zcFGby+B4jy5rqeUunCesYIywGKCEV1JNJK8mjFh9jxx+qoNyHrf1n4Ekyx
MJBBoUVwDK9LX3UiJ6oLq9zaY903PCFQJg1el0Bv2dKkD2j+rXA9okis82Kq69M7nogT7iRK4yrO
8aT14+XOHMIKPf/msF2SBuEbRvOemB5MqWQMedWQeC80PxAGWE/P7VVx2ai6JWRWUbwvmsGzULAu
HGXbQ8Xrq7l6vwNJQtM1wqdcBUMaZjOfIx2pAUw4oiVRC5WebBkeMgt5Q2y5vy5tTTE+zeMCl5oz
PQrS5pISUyEYBMRTpPXAW/u7q13O/Wcl3qKb365LW004I/y0bNW0Of+fYCq0BAcfaMkYSrwV2bZZ
ddO1dRmYHbgGh3S2tr0FKvQEbNiT05eBMTnUq6LlObcqU+IbLtcZobCFOW4EUag1i850LBuQTPQY
KSPOGOoT21tuFoCQ3WPGDzp9dTKat1qcShMO6DLogGxqIK1btKDW9ZDZD/X05WQmFwIoUbQE8Kyw
YKV6nE3UdgHaMOXjxzhZ04NjD98ALyzDCOF/6PzphtcM0INRH8WgCuACz4+DSZR4QhiM8VHlZ+tS
r09CS4Z/c3nDghEUcTwvf9hIbvP9O7lhtR5ECJg1wzG3frFov7BghA+3WTBlx7L8Pr1eN801ldD3
84kxgLzmJyj1iTi1U5GGozNG6eZQcXam87x8vUsKOEt/RYh9WJU+Ygi8goimvmX0R22FSiG5CC61
ALYmhofgOnDELlj59LwzJgTszE+ZeyB97ZPavmXSDMWKD+bgD0hb8f4hAyWI883pUkzUOsaAMkDy
5BTv1fBYTsE4Dz46L+MibIEdiJLf9R26dFWQieQ25hUM4JOLDRSKo8dJGUFmmgNs9TlxGq8E0/UY
/Y9y+HecWIKt9ylVOQribPtd/zwXGPm+b8j3/00bwbyrdDSt2IE2Jhu8GIR2ufZMVPS2vFyXc2kR
fNXgczF1ALBv0ePWSVx2ase1Yc/j8Fio9zXZXhfBP1XwBmcihAs5NqsFg6gQMdm/qL3XmoCWaEj6
s8jqeJeBKc4neFHQ6QR8kwsS+a7FQO7Mhzem6pE27pPq9JKq06oEMNMSZMpxO4mtcYaWxlECPDqw
Wvpd+p0YX44joAFqCzYQfQmfMD63rT6u5nb6LJ/Z31pjY0SlB6qHIun+Cxs+lSO8gfSpQLvriOS1
lQeUgabM/kYZyrkyMK+19ULxGOVbZH5NVKkFfTq8RipQKfuNe6+X/7BRl0R7n5ljwbjQJI2bBkg1
IH90hYjBUuxKnQa85qobzETtf+rUs4M6jH622zkE5bb3eqsfjI0ZYuJ08b7nmHYYDjRArsBDNgR9
2u9RSNEpMm9lb5iVPkrkP7CJQLlGwvQCBqfBfGQxF3iO9Sa4EqcXtY+82M49jLF4TXnrun+IlT52
Rr/J0kd1aHeonr70uhGoWuNbtIT7qmWP35WziNwe0Ntw1ajwlcJyNT2LWqB/44losWO09Mcm0bZG
bW5mHMt5kcCsri4BsL1xKlFggEVz73PiK8uSZdlow86adql+zHaUAcp8cWzdLxlrGRgFNALk5b42
d4WSY2qVEIBbLJM9HmhNh9DtF+Z4mTUDJb7rHbQNq+nQfouQG34wy4HISElWvCGuYMtFAx5A0E2x
rDiDObszlBE4G8tuJt/V9KaRNUWtioD7sFTXgcc1hSMeD7rWLDZu+WF6RjFvzm4QT193uGvXLxAb
/8oQjvdsajVAfCDDbd6WnwS7i25d8x89+dkPj4wCEafPJTLX1QKeC1p7COYFhZ2uq64nJRJTvtns
Kf2TmCEx3q+rdfmO5DiUf0UIF28ELJ4cm878NgpHZZf9ac0gLe4WN5QiWMm0ETbJnSmLSQ9RrgPn
qO3G5CeqfNfVWTmKZ+oIm5T189hqKmSAoclLmEfsV4BIea52NGReciU0OhMlhGOaXTeRVkHUWH5o
yoG1fyqwqdLtFxVCmzGqQ5hcQmEK6W/B2TeJXVbom0f0xVTPGV+MAhwMJtjrDAAeS8rJFxpBlgn8
ILAHAJAarHnnjiWJ8sGdGcn90Xm2oj+KFuTLQy8L+tek/D/SrrS5bVzZ/iJWcV++gptkSZZ3O/7C
chyHBPd9+/Xv0Pe9GwliCZW8JDOTmalKE0CjAXSfPkfH0w8BHGyU8OxzK5M2DA0ttMwWw/E+Vn6q
xXgoc9Op9JlzIF9maDAgMF/jVYZnL8BcTGCu1FDPQJWcIVJWDojQe2UTJBvQEgrqTtKAUHd1PYDu
9I/Y2GV/fR2AcRP8/mA0UxD92LBndWBjgkRmDpwV8O+Gb5hbdAcQKvBKlxf3gcUQDgNEeCQvAF47
n1BToWlpTTA0zZ09xd3tGKr3171w3QRws3gZ4tRlTzi5EOtI1dDehdbXbdnghEfJ8vO6jTW/QDsQ
yBbxwlm4MM+HEYLT01SDMrdn7ac53pfGjxontThwzFxEIcwWlgR1QSwJiAhZM12cDOA1wWypu6Ky
DplqOFLDqybwrDBxyBr6QYGmUQ6mrHxJk+1jTf0FNWQO88HqnIEXA/NmLKRLTAxqqRZbRQ8zIegB
8p8jGloqsO/yKhaX1bdl0v5rRxaZWmqpt4UWD7CT5o0jVP48vivFzRzJBHUMolm3RU3yCqDJ7XWf
uDidGLuMa8uVBVqgYLGrtq6JpDsgOyROoUAOLJKqPIg5L9O5MqOgMAXsGZ3xwIizfRf5CFnesYUg
KGKXHY4Foe2AbqGXgJc34hlattzJLU6n6GhEZ0KOVrQ0ezSoIm+B2EQXS12+J0ZUc64SKzMJ1Pii
mrBcnqENcW6uw0WwkxQECXBDv4jV5CBl3kFxDxgvMT8omUEC9a9PyKXNCkcX2NUgU3VB9p0YkmDS
uINM/KjbQ9+TPnKsHM1XFQfZtbLbEOGRSV1UFHByMYOj/VBXpoHQoQnWjZnlEdGBESkUI+KcKGuL
BjEIA7wNuOhDXuN8Fq1JLPsBHZn2BIg1lZ96615JXVornNVaO7lAofzHEHNIjkGEt1kGQ8GcOwkQ
8ZDxaQxXn+xSv5ESSNdGdiWAZ7sg3byjyt8mNbFyyEtjGyDXhIDPxJXcKqpZAVYCvRKyKwmJK0+q
K8k8pq0l1p69M8/NmExYCdROSoUUZsIostXgfVAq5GMKp5WlTVHyvGTV2nJCIrcJHgo2z0DHahQG
c8agsF5iCdVy9SelX+Adc6KU1wq3cmIibWailWVhFUKJ9dxTIO4qVk2PoSk0vxNAJm5UH9dj46rT
n1hgAkglTnWYWbBgxOgyD3syS+2DmqTedTOrA0G6GZyc6M+R2G6QluboNhGBOm3M8F40xkeF8h60
y1xcuIGFdDNkFhZVLmauCor/nBUanH0MHoJiJnnxZGSzg64j8zHPXbm/N9SD8SVGIDbNWv/6ANf2
NNKpIO5d7h5gRTlfqVxtqkCbphyyJUegIex8+KSdG4gzZ0+vRWBUCXCKAkkBdC2zpWstGySZooMm
VozDbJbOWOgEre3EslK/R0sNzXhnzGWXNTYYUMnoq8XE4vHK7ON0HvIczFa5DcW1VxX1Hp1m3buR
Kruy1Q551+iocEVPem080GEcIKMTSdtaHcSbIKu2GvihvbKtwK8uKc/XZ32xzK45OBJw10P97DJp
XpeaNNApwNUcsupKg74YElZemX0FGiWT9dTxyrVry7y0loFjEE+CCy6xMO00qtdhbufIZgXdTwMs
6uVsUx7L5+rATuwwNz+zMiLBLITMDvrndrzrc7AVjk6mbUrrIJVeOfzD2QdhL9Qsl92D3Ni5+1I4
rwCtcVzNQZ6sDpktgMerqSWO965Fm1Mzy/SeXFdAGB43konp0627AWrI7Rw6pvV03SnWtggKHFim
xV9lhbmbm7RZ4KQUum7jbRAdMkD2TWNjiV6bu9H0LxN3YoxZqEisiyZLY0QddOdX1U6mfpPy0MaX
ybplB35XbZbqMkrZ5/OWpAVEvhTENlDfEC1SyKCrAPnUNRnGeCsXgacNIKoQKgCgYpR28s9Myw/J
aHmQh7H7CohQ7TegUZygt+aluE6CoADU9pe1dYT5YIgjPOjy1nDachG0+Z2UjQ/up3y2heJQ8rRP
1hwIIOWFUN8CfI9lnSoNoa3mNsXaVlm8qcRUtaE6PR4KBUC+6260agrzjts7MCE48c/nXIUfBbmF
wRX1fLCmAFMtPunG8HjdzCXCFDaA1AGLFw5GcJMwWw+CunomLq+iOdd8I4me+5Yemv5rCn4pw7A1
ozZCUhDyBOrwKNHR1eS6dABxJ72Gtq/rH7N2uTndOsyYkwa5SQGHNSh3PcHo7FwC6KTYt/RZ5vHd
r0bSPxtHZW5t/ayKYBWGqVD6UZqbMbmv5aeq3F4fEM8Ks3F0a0jGRoMVy9xa5etUHiE52vNaq9b2
AfqcUUdAchpSAczVQw3TPqYZXmGhAga47kuUKeiZX42mIKVAPTR32ObEu4iu+SdSulgudGxeErBB
PkTOgIzOUVKLXAslorgOXdO4vz6B1rIO7BF7aoa5ILYSdKMElEuQpZaN5y4B88kmgOp67PaaMT2q
wSgFHqgccvAzy0aXOaVk9R+IVYMzWVBWsw0TGD4bVwKpeDBloX0ZO4nGRAgaC+UgoYarTdFQ7Ky6
MH5m02w99HqdlsgESOZjHMTW/QjdILvPguZHhT8FdO4gyHhLK3P026gIEy8U1L4FeQlky0nUJihp
1wMyXQ42LTSZ47gqTBsyZdD+jkYFugPDADYEo0l1Msyz4jS1Ud6VQTVnhMZpnZKubA30dmulV7UZ
tOxbAfT+agH97jHqSotM1VDdWlBInYmuj/kvARJbb5OYtJRQoxIpKUMVr6pRnXGlbqqwQytUKes3
SW8ojmyE4uNQ9QA6QeJEv5OizBrdti+H0DVGOT0mMhBYcqmEOolUPUU7DtowSSWIwQsoN0bjEGWy
kdnxoBhHqc7qbRTWhjfGPW4Hk1rGoq/mEC22rSk2noe4AnVYh3y5L9Vt4WWqWeZeDMhbYctUHXZ9
2ABOL4LW0x5GwNcjTS55VLZrm/DUhZgIV8/DXPcxtkcmoy0huO2CBwNJHzPhHPyXxRWEUgsUFOCh
wPvdZG8xTSyqkbQkGKfxmBebyHBj0ZuqZxNSgmW8C4ytImyu74/VXXhikrnRjCa4FlEfQ4ouyuxS
riKkJ1DiLucf1+2szuE3+h+wdQBrmMhsNdXc5ynstGO9GSJwv1Txc6zoD2U3cA6+9Wn8Y+v7/5/c
0sYpH6i0pIJnECiYP8XpvoVu4GSCwMGdZ7dJ7mMoYF8f38ojA4mlb0wXEt1ouWQidSJ2YU2bCkk6
6xBWd8VwqMfPMPqYCuC6USXzDPqEfQ7qR1cuWwibOzR5a9Of1z/jMpKff4V8fugPUm0GbYSv6JOe
iMFjPSUO+vztIHKG8hVKqLThvFsvHQgWwZyIdiENbQHsuFGEBlVW1Obo69fsshI8lZrbIeCZWUm+
wg5uakufs76ISJ+PLBh6vUznAifhoD+qVn9P+6jetJF1oyu0IJmcDCC9xCOvpfUWHEOVC1IZk+Na
l/cLUGfgooO8FyTskZo6/4jZTKySLplY2jQH3GUjP8jMzmknAerq84RsrBbJfx8VlpEDAIq+GfD3
sXfGQBrTTEpgNKteqPWVRFBRrLGSwg8h++in20neTzOvbrO6rCdG1fORilmAYq4KRwLd+yaW9Lc2
6ryi5gF4VvYqBreUIJDjhvAXm/UQlUoOCrVBPsBKwXt7C4GQDLeN7Gg2NnQKs+aQBTlnr17GosUm
yojLlOLsZbZqhtYJq6vhsk32tZALQcgsCCaSC1/XN+PqHJ7YYTZjYFnFlBoYW93cFOnPNnOlgXO9
WZbh/HZzPhTm5lbHVqdJGYbS1vezWJBx+mtGEkAJTieLcQRTbgwtyjGIpIwxRdk2oea9ke5MueOV
8FaD18l8LfN5ErczEP2ixILB5OZRMH4JjQ68xlbB0yWQ9pCNJk0r/4MrYEcB3ANZRdypmKhiKRXA
niYyzAtLfZQdJ3qb99RTxr9+ZuNO98cOq3oyRI0yiRHsRFK+06XcbfXUmdPQ+XuPOzXDevaY9mon
wkwn9AiUphtltVNmDWc0l2BqOAUiERRjUHEDBIexM1RDSUUTWdcSRLYoogyB6smgFZzImLQKNGHl
DjkzsxJuqUh7V6mn/B36YP1ObiBlT4Z6GjkLubbXgDuFEreCuIyz6Nx3yt4qLSqmBWqAY0rqLG3s
sBoCtyulr3+Y45OxM7vaUGoVzwSM3Qz6xyKQfjWG6hgF51m9thdOZ5jZ2FIOVNMUYCWN4dVqSwLW
Kzuo7oF2iMQZV090drj/MC6At1HPAULvIjURljQpIwjX2BTEV15cidpNAZwtapupxlmstaglLfkt
JGNlVO2ZY7Rt0jYsFlNdp+zroLijOY+7a/VgQTVs8VMwOaA589whoiCJ2xnSRmBVA1VObSvTRhY3
be8prStZd7IeAfbFwd2sHSyYPrRQIN2FKyBjUxAscSpHJLfRg0kMUJKl87TNVNBJ5y1ntS6ThBLY
/gBFRqMUrLE3ESOxqnqmco6KYgZ5KGfu0Tyn/6jlQz7c5PXzdd9YHdiJNSZLaGRDO2cZrEVIG5u5
r4gt8ioNKShnBlcjC05k3KShWIj4wgRkYa7TJl/GNWmiY2qtp1iZQzuwojaCHRsSoN6vFlB0UzUe
gtTwgpgnVrY2VnwA0sgKNNbhPeeOk2VFGY4DDrwIr+wg+wQDjJOJ1Va0KGcN1/a4AVFziHos3TZs
t72QQ0TWEjIoG8RK/yZO81CTYJDQDSM2qvlR6FNz1MBC1toCypN4DuKO+A+fYKIuDZ0fuNFFKZfO
uplnVFggLcfeHDwxJVZ7p5l7Jd4OIyWGUXP2/prjovwDUJCKkwpVmfPpNSGuIDUpLSA2/TFLuMXe
Zeh8aaSIGCP0ASP7uueu3NixlniXLD6F8h2zmnJVlNnUVsgWdGa1qybVvImFOhrIqMbUVZAF8dvW
bHhI/tXnChoUFqJ/EUKV7Amp0X5RkTCQfc2h7qlAzEJ6rCwy5u/adKTJsVSPuu7PVetdH+8yfeyF
EArHy8wi/og6M72SaaCXZNBxIRQ+BFXe5ciO5CHnzbeS8wUiEvU7LB/QfwBlni+iXgeL1icW0ZAj
Uk8gKLkb43s9Q07Nj/SN2Oxl2Zupag+4S0k/Mh7f1TcpxPkwwYWA9xCAFcuRxXrRpBntpI/YGcaj
7heu9CkcAxDJ2uFthMLZ4EhO6lBf3JodmSeivoX+fGNCJip6MT3KuXTJy4l/+TFLTRPRGHl9ZjZa
aoQ61DpaG1wDHjTN/W1m6xIxPAlyPU1MQld1mr3yJW3DlOR+7OvPOge0eLnsy3z8+QTmlj6Cl6am
GlCRXXxjya6sb83av+5Zl3ERJoAUA0Mx2nyAwjxfc+xSqRKLZZTlr67+bSGXQedHvf993czlhj03
wxw1yViBs6GCGTBiN/1PcdgGxaGQoV6HM+e6qZWy1GILkQ9KnmDsZZHFoBQY5yiArXCM/bT7Nav6
rpU/wEZi6wPuXPpgo6xVIGfz1erUMab+YGmNM9fqQYhNT0jvxvAfkoDnH7Wsw8krSG2yIOjFqrVN
xXA7NHuiimpN24k6iv42VxtTvFV4dHyXFzLYNJcKjrrAUdntJNYW8Oly09qZKd4nmf6Yxrweqsu4
f26CGZYSJcI4VXWLPmHFRavuIPli4ghluJ2EG5CFctZ2dUOcjIjxVug5I+vdwJxCoavRlzbALWRW
K46ZVW89McN466CX0tgFmDg9kTZh4xWx6CzlEmF0Sh4McHVIAK4hygCSdwEQCQdwufQlHENqKvBE
6ARowJGrhHJZL8F1EsAu5GQA2wVr17n76XmdtmOGEdXS7wjFBbTwKKpHA9RPepAzoieSyPLm+kZc
cz9garEFcXkG7Jp5ThrzqFemhsUqsxKZDOU2HWpOgFyLXqcmlhh+sqsgq2yYFcWwBBpDRuGYIpmB
CoVSPl8fyppDnNphzgJaJZjVEnZyIyFmc8wbdwatc1S4rbD9/5liYn4lQ18DYpGtnci5E0HTtJbt
ULDrdp/Sz+umZN4KLb55Mn11jkaZTGwxfZtuAos/MQ/tVnUtWz6Wu9HOnJSgbO/O/o15jB6eY/s5
dHgdNGsR5HRqmQiS1d3Qie3imV3uZqiDzYU3LHLt0k4IHUH4dX3Ma9vt1ByzEVDholNhwhyy0k+C
PNtmjCpCBZJmTgxZdU2gNnXUz79LP+dzKw1AGQpd16Jj1puVfakewME087xldfZOrDCRykJzdiZ3
fWvTzB/MfiMI4CgJdmOTuaV5F3be9dn7fiaxlyKAV/47KubinVdVaQQ9RlVMxPxthCR7Q/vZvfKq
AUjVo8RoCy+TI27k28prveAQPl7/gNXlQ7MQek8V3FDZI61XNGGMJoxXiHuShMiXg9yHV5VY3RYn
RhiXDCc9Er4nNSioI8qvtOMdMCsPYsRjPATBbof+MYmtzc9JWs8j2H/AOXisirs8/FGHvjF+UvVX
3R/1+EYvD6HgJ+LTP8zfid1l6Cc7PpAlECgvO74BxklqgOEwcCPKHq5buXwCn4+OiStC3Wf9HMBK
ld+qxRfEbeUObYwQJipzkjSpW+jv1y2u7raTcTFLNgJRa+Xl4hfNjRX/oP0hbH5ovLN6xQqenWi6
wbsaiGyWk7IXS3FuZVgpgyVtoXgpdGUS89hLlHMKfDefMxvtzBSzUGGSyoOR4yk0SsR6lICA3dDD
7AsH9Q74qmwb2tPO+iHdXZ/GlXCCOhx6LQzQWABfxJxzZSN0SjjErd2WBzMYiV47cwehHKlA95fb
FZyM88puPjPHDLJVhhR81DBXyvtMeJDijSRwXPFSYRj0g6dDYnxx1MvBrETYqLWHAV2NtZP1hy51
ehTkA+pK/W8oQdTmTjTv636n5XcNPTah0yGwRZzZXXtS4lvQrm2p4OdEy9H57kMrjibMQ4LxOuGt
cuywssWHaj/Qfb8Hb99D52UCCTbJPr/VyU303Pw1ReL3ZPz5AGab5IFQplqCDxgDLxi9MnIi60dv
3ZaRYV/3JO5YmYO2BuIkpRpMAXxUQVNXI2jW/RV5kN38jL34tZAcug3vwGG07wh9Kv0PHq/wyqXt
bLaZsxFij6NRWVh5wH8G1VFD8NFkLg3flfjl+mB5lphTMTWKqc11jFWd7D7YVenNlD4002NAeQfH
siPYsHDiQSzxI9DGihrXsFTL+1p9bxPOhXolw/Vd9AelJDhfcHdnhtKopRyoatouYBUtOFogzkm9
SvHmfDeNICTbKSEUpVRu7WAl8oAjBZsCOX2gfdnHQgSIXwkS5ta2WsWpEd/GERJhftxaRB7c1EQr
I/jDLH2TlbuwPwjRrkLyQNvpyi3I5PXhnoKoSp7CpUs1CZy46N25IYO4S2ZvKBxjxssHFPTqNjaD
HVTXCDVHt280u0WbVTO+AB/jtu2H3PlpBoHWbCJlgn6lo9GK3hhBHgZtvWhw5EXAFc9BJ9ZS4JJx
FUAb7HlEQEKmKATo+wK5vc9QzyisQwK+SdGttNq57qRrM3xqigm2xaACoiovpiAEDRW0CH036HUU
HBNsgCUnsq8aWyRggSDFeck2wobz0KWZAmMpmtrGbPZEQSet9CYM+6K7jUtegnTlZF4M/dceE9i6
Zsop3qB4NQkvolE5ivwUNro3d+4/TOKJHSaqSWaglI2+jEsLSNZknil/FpqvzJFfognWnHmCtisT
uZDVA0UBNK51kZMV5MgMkLDtbKl2xbDc0vl9ag9CXh2p5PIUIlZmEbq9i1wSGtvUi0oX+omr2Qqt
DgIUgT2Vz1MwIzPgDTnHO1bO/TM7jCuWkoIqjLggeSHWlRxS6Yn2nJC8EijPTDBHrTIrFlUqzFsb
qIBZDrbOYzpbHYSyZMqROQXghHEFeVZ0EKxjstSoe23z2enL6CGPOXeG1XGcWFn84+TC3kumoFMR
VhLEN6XNSPHXJPXgQcFd9r/jYCJ+LESWDMKdDrTJX2XlAtHgSEiTXt83nMlSlvzUyTBUrVBCbJAO
wKOEtNp2MFVEXk5nH2euWASQmVW9oRYYidhpR/BmOKgeOdfHsZZcPp0tRT4fSF0nVYueQjSj5/OB
6nttgqLEQjYyKU5J833WohgQDXiMQxZxNtwKdeMxkpyoz4k2iH4wPLYJr06wLBFzKzj7KOYUyfs4
by0Bs5t1z2bxWE23YbhLG8BoDwAm9h0HnrQaJv54jLKsw8lixoHY57G8+CTkQHpqEYG+prIfJJyy
MW89mT3c9SD3K61lDyfxXVdXuyx/ur6cPAvMsVFUIcTowPpkD+pbkPtyy2tdWAEsnO2ui8QrTec8
qTFXqSY+mXEMkft5MElnTXdjL7igRfVGAB3b5sEKecgrrnEmeEThLGnmEGBDiE9ZUJMIm7w7gvii
0W/G2LIHYZcLPPDVqjMi67XUv8HixKZomhrFYPD59RAhoFB3dakK2qQKyPWOpB/6g8jTSVzzRhA5
ob3RAIHDBbOHOapNOVqw11n976wunkbkwjopd0SFO6HL7mY32qktZkKH1pSBM6Sgpds3UHINSbIv
P4xD8PgsP9SfBa8gyxsaE5rNQE1jKYe5/lO8pS/GY3I7faHeXO6MyVZcR9u+aPc8tNmq15wMklUr
Kw3w6KOWD6jZI5RDfwOJoh3UbZSSCHB15/oG5IxQY2oEplQWYj7CFgqdTh5XaDeyk/jB5CFS186f
0zExYTvS4jRpY9jJFGurp+ouGqgNfsHt9eHwzDCBuJOiWsnaxQzk0MwBTMQl4WXtV/rnQVz2x+G1
JaidhN/JnIypW4yA0oiYfv0WP+V7ycl3xZv6GOuEi95ZeaScGWTisAk8RA8Z+N5u8pfwwyD6e+s0
RHCp39vgEBe+QAv81NfEuk9f/n/zubjPyVARN9Oa1rCsKJ+D+SIrDanE5+s2Vo/00/lkLnL9lED4
avEN/aC0dvAukXZHb7Tc6QYMqXibb8a7xAElm+ybvOc2J6BoTEDBqa1HYwXbqIujF1k6qijEE70k
Rej+EAErMDh3pBWQB7r2QbgEqA5oLyHecD6lwZRRq2wl4LBLirf9MUtvkthN0QKUNQ6NH6fqkAeb
rvPBoyFUt3Hic6Z72dLnMXT5ALAjgdkahWkWVzGPc2il6EwHkrUmSZ86WanZk0iwtlOAvigIyuju
HLhZ6XIsG8tsXjPN7JzCDE0KwEBjJ/ouBBlnnaEPbJMMW5ocBOuYFfu6eisUvzZeLI30MiVC4Sri
lyR96HijaATaivdWjbb2UHSBOKTDwayCzQzWTaN8QpZEFt6yonYsgKqbsidt/T5GIlTijuGcE7Xc
KADW5OG2BwatRvqi2TdzgkLNuzkLrtCq9jh5kgx6dLeE4kN1Uwi5Ww1b6EQG8VbPZ9Jm29n09cmv
+8cEUDnlqIFXP4xDJ8t/hXQXZpTouFVkhWPNd2l8zGVHl72ptstyM+bHONvGkye2uK/mL5lpi8Em
Njam9VKU90qLjEC+S6f7dALMMXHMemNUj2brZYlCyn6v6TdxeK8Xe6F/joxXCwX/eZ/UO3S52lWy
NYqHLPHz5iMYnlA3ya1Ho9+ABsCY/EQ55tg/ItCMOv1sVOhhHYcZShOySwMIe7+JzY/CoDZKIgSX
okQ/gGxcRbtu/CgUH8rUOGjphVar3eohpmtCTU29aQTHop9yodlq+EOcbrP4KJTU7lBIATfyJoOi
t6SiC+A5qDZZ4M3t77ZCP8JeDI5IY4EU0Ex+DlB6jKp9Xy0TstNmN7dGO+m9UHUbsdkKXbVvw8nX
5GOqDEQsTB8YXaCFvIxCVYZXd1qprgF6rQFdtvTcgIiF2ZuZFga1FnULGMeWtsa29lqncylJ90BK
ikS8Uw7Gc+3Cwx7FkEyEsz8ub25IlAM1CNSihiQjuzOrVCu6Wob5eJ86sj3Y0Ko61iIJyOujvg+d
/OYThaPXxq04F51v5iFmY55ZZjamXky6UeNQ+4YHBa58U5H5NaxIhqur/WC4xqF0m/20ibaGUzqx
L4xEdEKHdxKsxIezz2DmP+qbAqh3fIZsd3YB04Gj+wjGg1e8PecEJ5xj7BPyZv26PvOXt6DziWeO
ub5MzEk0UC8bQ7QrvJey25Ql6Xi8FCtFpXM7zEknJtlQGRrqVxnJblVb2UUeSPbtyun91g12zaaz
eSklrk3mhMsi4NJbE3OavVQEXPdepZLaRf7R+WgPt6mv2QPHm5ZVuuZMzK05VWoweS1ubFg3iuYH
4y23v3LtFD3xFNDunJ+i0VRCFbGGjVgPf4raZhbzbRk3pBk+UHFyrHT8aAcZerugyg7M2p6kgQy0
v08S3gvzUioNhPN/du2FUAQYVuTSWkryuAzeWxFRvHwbO8lt4PxM/NGZH3CqEZRZSOOZpLcHr7UH
50aLyeNfOrEF7nZgccEPAoQ+qNbPp2QQoikV5QDXKPROy2ZlVwiujXGQp4frhi7WF4bQyAAQAnhX
Ea0YQ1Y6p6Wu0gGJN5kIeo5udlfhcatfrjBjhdmTcq/M6djASk0JmMFn3M9IEfv5Jngstoqdg4ML
xavsb32Xscrs0LwcMiOs4gE0Ffdt/FRCL4XHdrL8EWfbgzHBbEhkLMHf1GFgQiyK2zSpsldZUPTY
HYupOBhdnP4Wunjk5DEvQty3VZD6YtXA888+9JIYMJl+TgeUA30RDASi/DLUO1l5u+4blw27jB3m
oTerck/LCRNo4V7nSKMH7ZAb+Ydg2eEehEsP5U47JFvNbnhIyMtn2WIZrBzAWi6NsywVd2jM1mBR
9KumW+y6rSGSVwgFuYrfbGMXt7TO5gx1eUxeLOSJQWYhu7DqaN3BoH5o9xSZYd+ytXvjffBGP7ox
b7npiCWoXTPIBFZBQwu2EcEg6J9Hp7B7Ikukxk3NQ9NlyLuNLJ9/xdp3muLk7dfladGDvmCwR0c6
mn7/WaSkmVzo3OF9Nvv6scHFKLLbD3jTtOGdW6tBBm8BwwSUBRcyJshMUlHk8pwNAFYB0tpvhiWL
pXFVfla3BXoUweQCmLfKFhH0FtR+FqYVl63ud+dDQ90V9tVN+TO4M9wa6ZDb7C702uGffAeENShd
LFc9tpGhM+cuRJMIrNrSp3oPYL0XOOlP+Wm2Nbs6dj85vrpsu4vFPLHHbEtNkNM2iooBrQVAsrQt
Af7UBimRIzqDSDq8/jjuc4k/WLbjicVl95y4j9EFqZ4JGKH5Hk6kQp7ayz2hJyB9d6SJNMfJMXxh
G/vV5vdoG+/ljbDnqfws19aLUUONHA1HFmaa7YgDX0hjFsoSjNK9Kv02u6/r07o+yBMDTAgAsmwA
EQhieQsWyswsQMgf27FoPuQd4KlgBQHeBaV8sIfEk4oUdESCEUXuIdqEZWxLikZkkARbc3UcymGb
mAqRhvrR1Hqk+gT0fXI+dzVinXwuE0B6aIBVorycbvpWfx8+ZjDWe9FjuXkA3/3G/My8eXDiG+Vm
hO6HM9qT8/jXCJjFLf58wjexzIlbKIIKtUoNM5bN20p8F7p7E6w45mue8vLgq4uPBAv48LCvQdJ8
7oBxr1U0bhC/ZtS68rm8HUfRvz6h66cdGLgg/byQNLE8zGNu4Hm6ROQZFFsSLvXdraftlIxMP1oS
Pmk3rb9wCni1d93watg6scu81+KgThTawq5F5a1azntUqe2wmNwo+rxuaX0W/4yQicPQcNLmNoQl
03ql9EXldeutnTJAuYDnAuABXFqZBLTRlFE4oKfYFkIN+lGOGdxZ48OQ+1Ke3mY8uMfaaE6tMWEQ
qlNz1KSwNlmvXegV4N/9++k6NcBEPd2g2igtBnTzUZV+tf3m+p+/dnlEvnfhOIcYkMSSp0ryBFbQ
vh7s3vgJNv2i9RvqoZvFCu3rhlbv3yeWTOaFVYwKDucElqgigrAogkKxkMSHLPwVBiBXAvdSlaet
A9Lk14HmID3N2xexRzeDZoL4IW04Hn+J2EXgAJmWCqZh4EwveHinUK2UPsf3JL8lIllOC1ARWmX3
twApISHSipyXwNoWg+AtdBOhhgQEDRM+VKqoZlQ1gx0GnTMZ+1IBd73kFo1zfaIvNgCUPZbeeogw
LGxvLAIJ9Kcg8RNMg4TiVkPb7SDvQ22vSC91/1Dw/P9yVVGiQ/OkZaGpFbAVtjiI0IxXgFBE9pv3
09t+3X26t48AW/Kc53JQ6B7EuauDGBRN/eyuDoVS6aI5o/aLRg6eR8ie+D6x3Q1nkayLVcJ4Fm2U
RX1OMoDrPA/yciCnhYwme9s5OAfv7fCfH5538A4EZvELP9z//Qu/8cmW4Jf3/dd//qdL3Jzs97az
ub/f/L7fOLv7l/uXXy+cnXuZXJRAhgHEOXr80EZqsFxNWdVqalBAw3ywG9vzPGp//9jweKS/ZcfO
bj2LIUgdAXyJjiP41fmciEORJRnKDLazcxzP8TBol/zDCqMPFh3OqmIBRc9ujxoN5FlFK4qsx273
snMO757/+qmSV5ezxJeIyGU4J5YWXzu5MYh5KAVWBEu7wwHLZru8oSzzwc4XusfA6GgC/QiVinMD
tLCKuKFQlt4dHOft4H0RH+5gbzgb/TsBc80OMxCpz4ooKWDn8P7+8+npKSQzeRrJA25h9ozf499g
2t279ubxd2k//n5Ezgo/f09INUfLPzg4km8w6eUXLYoISzHqQiS+xq05jxoJnrJsl+1xi+kltoOx
b2ybM/zL5mKso4Sujv8ztmzlk3UEml4ctWox5sD7iffgY2fCkrNxOKa+pR4vxqUqIL0xEOMUFswq
jk04tVazmDosO8DbLtt+CQQYHsbnLL+uh/H1uTyxyVwtQisZu6ZqYTPDYwp/A7kc/v6C0UIf2f7y
X/27/d1+73IW8TLBu8zriWHlfF67qpejhWXQRgQsiOc9+T/sW15QuYTxM1bUcytGKMllTZfhOQeD
WIigdz489ZnnJpfnPGOIuXDqNK0l8dvQm+NtfXLLs/BNfnXhHaiB4nYjSSbkaM6HosRFLiTTf1Zq
Z5C33utcx/PvPkv38ztU2ptlD3Awl+vb/8Qss/0TJcgy0KhTJP8VOMdbZ7+9NO6SeZhs1PPd3nEM
7AqCk1IlLX6m+O0r2CVtNKTaKdGRQs6xOx3OwXTJ5bnM+MmHMeeFCbjcLKv/w9mX9saNM93+IgHa
l6/aerPbuxP7ixA7sahd1C79+nvoF/dJN1toIhMMPIMxkBLJYpGsOnXO/y0tO0b92+8f2Dhs87AT
Fcco26zsB37izw3+/b2ZsJ3wx2fb+Pp+Mtl+ubJKPApGohHt5bOv+v620P+/05t9BfsW/IMTgf0R
fcE3jI7/ApWpTIChFBKV3wf6ScCqKicHSzlIW5lh3Ci+/yBEPro/MPqjt2dh0n8IRZeaizuNyqRY
VYg8ogUaBzm3A7SmJdpgw+7Qz43bm7MLrJ/rZEag5fHj9Wm2LtAAnDEuKndpKaUEMj/eoXLvYhcN
hV6BxOIf/NfiTvgZs5tbgPG6GPbm5t573D1udkGA4X99PfzGtOxCxLnD68Nh++A/vL4eHra9+xX7
o/tbhP+6eP3gfswmBRcCw77M5xjZWJQKU6dTSzkCWH/OKhosila24COKemuzWAuaWpoyFwTZlSUx
kY1BhhAsRIzR9zxk2JFE50VnipjQInGR0ev9vlp+GrOR7rOyEdWUVs2ZuKNDLxfSr7wcb9NXVjMs
0MUcpHcd5KESFNOcyFXs4PrqX+YvGGIfdFEgRQVoFgD983HFYyJrETOkNCDqNb1enbwEEidLfBNp
IZF+xtFLW4ZT+UO1NkhxzepTLgW2uRF8Bzs9zrYa9x28F4KTHGKL+A4zjVxbjcLcCa3iXh+h03BL
bcAYbwBPKJSAloNrJzeOJAACseB77QO4M6Fd0Jg1q/gAXSHoYYFKtSErbmkAGlrKWVDEUdCohmD6
V9z5bPa5EwGtDD2Uj2C0m0iQ1vtmKpBRR5J0K01v12d41RSjMoFLoXLHp9PbyOlV6mDnOFKFVMsG
JW4gu3x18KNIcNAxn7mYSugcMXwRtFB457WzytLjRsVece6WblcMP5bu/fpo1k1obIeAigx0ZOdu
C0LfoaTqAinpmaJRyp+Vrzz+ed3G5UWE+SQULv6/Ee5CRxoSLY0JeLncWnLr6pEM0hAt7n9CyS4P
TPStb+NskZ/KKU/DvK7Hm66m1hBMvZTsMvTeiR5Cq5vk5IO4ix4l6lInOrRsiepbMqiFdZS2fSM6
WMNTRB6cZEedMOkd37RuEwP9VqIPYAYuVxZsElBPwO2JV7JXu0xfrAIfYKWt1ylegbqvvjPlW6P1
KkhrVEAENaDW8yb6qRs7wXpcVL++1+OvdW49pFmfjZnChSt5Q7rjYkWumnzYsz+OP2Q7zJuwbQQj
Xvezvya5GQdNPEXKCQPWovc8e5xrKLp9XR/W6sZ0/prg7tUVlRelZiaW5F1uPu1kX6CfedkMqF9e
tyQaDPv9yXVGLyrZzkFu4WnpfKz6d9DqhSopBfe21UB6Mh4ukjuZpmXNwKyglRCaOp2OVgyP6SRa
TWA5grB98XTnfIIL25VTgh+Zzd603I+jqztH07yZyk1S+1m3j0Wl+0uoKmePi9hUMg3w3sNe6bjL
z+irdbXt8pF/xLtql6KI0myyZzjkh4ikY23tNHS+QzXLhsKFzF3RTY3mIHR0IJpcPyTjrzgNIJ71
H/zjxMZFvVfNlGIcYINmkSt3mav223Epg+teuHa1ObXChW61M6bRpLBS5NqzOmpB3/kydM9cRRNs
3jVPBBIG9Dc6IE4gJD7397HJ9MYhEuIFOlabsFDukvlnn/RubxzGaHN9WKsLdGKM28ZKbpjTADEz
b4zGwIwfUn32m+HjupHVuTsxwu3gCBEQt0IYsXDsqcNtYYa5roOQXBRqV0cDQAgYFqAvhraO86mz
uzJe5hZHeI2Ke/U5DSNafQvfUFASVwObPOUamtQqPBFANgoZau2OTL+aXvAZq8P9+xXfec6TgEUN
MiRSja8o05sCuC5jr+VPkSQIWGtWkJDFe0JlTCA8Vbbj4Aw3syr3uuWoZ75jH8EyZcve9aVbm1Fc
r02Q+5rAfPNimmY9kHYsWkghx5M7OG+tlEPLXNCvdZliQ3iyUUuAqLPynWs7X7d5VFLZYVYUWUq9
Pqe57mpQCdpmKgVTBuJ/Bo78JW+COLP7W9te6kBOR8COJtNqweZq5zb9M0pMS3ZIq9hRvSUlPTqU
c/WP3OYArTVRPKkBBNVkGrbzXNWBbhdddzMMGsqreWFMuJk0eo1+f62MRe1/a4uFdkkdr2Kk9i4w
bnmpKlKfdMA7K6pfAqOugHES3VyzAKXPtit/0wEQmMnSMQbP73PgxPVqdMhSCVogwNCBw6dOra+8
NnRBwF01Ar5HB7VjW7uQzYx6nUi6YuPRU7WHJCYu2lkFMXB1vqB9weh6UArnOzLNgfR0WRLIo3dq
5k/Te6M0rjkZsz+hveC6i68NB8o9QOw4Bgha+E67CHUHOs+ITtlcuHb1MOQCCNuqAWTsADmEGOcF
0NJ2BkPKcwzGQNOL2u/S7vM/jEBhQmegarPweDnfPk6cTrGjk9xbRuu3k6ODqIEqwHUbl+UM7FHg
BQCBQJ83ROq4Y6lq0MHWpGnuTW20UZLAUfGiLXzJ9DXjNU5HiN/clGhedSSB5fXp+2uY/f7Ep4c6
HgBEyXLPouWvYbAA21cF22bN3U7Hxh1QYKC1C4jG5F6svgGq52tTINmQ6TAEpy07f/jtiQYWqGNA
bgAPTW6hIp1YdroUuddYSuQR+jk1eLSPP6AnA/RAbHp6md/ImegWtjo8MCgrDF3L9JXOZ7BA+bGL
BpidB5NAa0zzs9T6yCvttRTRpK27Cc4JJKhN1PH4opSMZHFpVjT3hlrzzOjGqu5mEzSsO1X7U9Gt
YTxI6jMaPK5759prBEJVOPXRAQFIBnef1pNqxqUAIzQbcq+CQrn8TadNa2cbfQyvm1o9ETXIJaJ9
H2k1PsRSoqvV3CKUS9Q5jglghaOGZo8suG5mbc2Q6P+fGe7Gnrd6X3UmIvkcaYOrjWDVA/Vo4sR3
aZ8LZk9ki7s26ZkGJasBtobyzc4PJZgV6mNf/rw+ou+LOO/9OJkA4wW26RIDgh6judVwGnt4jPzp
wVFE5d61coJUse4WpLnPytyv6AeTCL9uejWEgDCN8W8xGktuA1T6QCyqwj1oh+ddqzTbKE5FjBsi
I+r5Lktlq4RnwEgyZq9jJEOuVWRi1c1xVumqxu6XvLqONFvOtEg4SWap/0PjZFePsyfpztYe32kj
0rRjLsavl3NijRuQJuORP1aIir2y4CItQwB2QWZ9/GUT6UcE9ifF+HF9nS5hHuyQAVqGId/AWM1j
38DyI4F/HCYryE6NS+EpdfJi2dVrKc/uGOW+USp+V6LJJdJ+as7sq73u93YdWE0lOHbW5/rvp3Ab
MAKCLM8pjh3HAHBZwtY7djTojS7IRWoVKxMNSnBIviKagMOaX9a2URdaRPCceLJ9CE6mlk+MrWkV
fmy/SyIMr8gat6xJb3fDUpTYhngvm8sLjX9OsYo6DZ5MkE8qt9fXdCW4ANMOqAUgJJDk4DVV2rox
FhWsPsilWBvk/Xrpt9E92gv1r9tZOVst3OLwgDDxkACQ5Hz7AZ4pJU0x5FCe+lk2z+a4NaR9qW8V
MP02Kl7P/0xVBGimglwx2AowMpyr5wahRC47S4STLl/uJ+qRcjqowa6HkmDX3l4f24ovWsw/AF0D
4ROGeG4KHEhNLNc4c9rePky4V7hTn8FHCqj2ZtY9mloEAXPlkINBCygohiODKuO5wSWupiiTEKrT
Ud30ku12KGmM2GfXx7XmGydmeFBt06q10TEzEZ5FaXtbt15Uq+GkhtftrN1KLPB6owwnA66mf//+
5A5JHaPv6gVCEUsNWlwnlnKwyZQqPcy5/iChXQdo3ln7jKjZhXNZZSFJTcZfSMySCqZ27RhEWRYU
aXhBgcHT4hZTIuCC6GwF35Le1DYEcEHWuETs7g5lgFCSEdBQT3FE0uhr2/7ULHeNJuDVmgai4v4+
SQ/QkPR7Yr5WxN5I6PilFroUykqwJS9bW9gWORkqc7OTaTegXa5B4icHT+OfqQ6mYaPqu9i5sZyd
pd853UtfhNTIofILjTjBE3ItHpza5s58WSoUax4x3mR6T+T3UQ3BqOI2/R4MCzHo6RJRklU0wVxc
XdqIJpUJg9UsuX3+gy4vRRS7agV28+JdIYK4uhoT0MIHwKLmACvEfn8ytz00WKq4ght1aOmV2m0H
WtEBndnolR5bQbp6fSGRUwBLCghTAGQ9N5bFUzRICcammTX60vUEAJBxToKu0Au3V6JPPU7rICOj
uldl5UmKFM0fLch2IgHs4BAnxe76jl4bPUAGgLmiqI2nNRegnLGmqVHq8KzIDiyjPuiA06JRUco2
tFg2141dtkvAj0+s8Rm9KtXirk4M5KfKOzDEQJm6oW7fPSB4eaTS/bFI/RJiO5SEtYIOaAua8s91
eoMgLRWPsuWm95Mv+Uoq+LCVKydrEEAdHOkzGxyO58siaa2ElBpmYUJdNKP1HY4GwUSvhWgoGzoA
+oL7ARI85yacLCKN1LFolSVW5s9DRhp3tsad2iw0CZPJ6Z6uz/aaRYBvAWqECDFSMpyvDRQVM7uM
YDFp0rs+bpEnk5fsloIt14/irhVc9NbOOrxGAF0BRsIEjeT5CPH4MCQgmfEoBzNA1O8WeCz5c31M
qwfQqREu+urT0sojgZFBckBsiCaaKZaC3ND8Lh3dapg2CzIpJZMHtpzEXZLfgg9YqUJap+vIZv0k
XOh9l6m4z+My76ReRX8N/Yu5BKMCsMSPSb0tCB4Sb9dtrnonAhM8EJv0ot+2kKU4Sxu4Tj46blS0
N2NkCGr2a74ClVU8+pnCDQC956NSIiVbAKzJvbG9kfODNT1K6sYZH64PZDXYIPllABSgXCozoRWr
oWbFgk1c3meatKeEPs12EsR9f4ResX/d3Oq8QRfXhAo9GtF4rLsMKoGucBBttJ62h9asnBtzsV+v
G1nzemzr/xnh/KFO8UQnA4wYxuQ7GXWlNPOp+uu6ldXLDsRR0QmJx9wlyVaOy2yZZib8Xi8eGvQk
pw64KNFHJkU1Qoq+Ra/ZYTT+WM5/umch3WohQsL5NL7HyQRE2IkSBw+PHrsseVPAJEoaNRxI5E19
sSmM97GaNkBpC6KycLNzMRPaKbKUF9jssVSEOrh4lrc4OurzpmtBht08qGB0075Qxr4+2Wt+cxpj
uCWFvIlmFxoCp5FWoaRtbHMSeObaFUdDGMFuVi3GZ36+3ZpYibW2neGZUOvTFJBgv6TSRocKRJZ6
eSLqxWQfzCUgLCT0oApvIaGI3M25OWOJsPcJdrei3CjO6KVgumnT90oSNXOtzdypIe7q1tZGGQMs
k4PbqHzql/JZA2fO9cVZ22+oSOJQQ9ss9gN3yiR6lGv2gBsU6X7aqAHQe7SYXjextjqnJtgoT0K8
IXc5Lb5vvOMLAruVlC7elF4fex29p4pga68uzsmAOCd3MkemSYTFmbO90oBUzALfiZ260E66PiyR
Ic6tJymFpkKGmUujvWK/DPlt00JxXXDPWVsfpPZRt1ItgBf5zNOULvZiRjb2bI522EF6q2u6HeNS
cJSseZoJHCh6fljfD/8QjYhsLLqF0GBnqX6QIwVqlJ2SvlyfsrU8GpRYgR6A+iSIE3jcp9ylVtmP
yPEkvfTeU20DpgawbcreDBrVcSI3Y/uhjbZPQbnh9HEQY0vZEOHIe1vg96vB0NZNDVL2aDWF+sG5
V2q1OSIjXOB6tXS6C1LCyc0m1GP1ygVvBKgkHa8C3TmUtN02XbxqEfXKs6DER5HTD+C2henQvLBK
lu/CCVf2YWYdyiEE8MGNCxnaBBXeS4KduOaypya5vWFEYxrXMWrzTjOFSffRJptq1Pyl+xCsMwtM
18bG7Q2jdObEQscp1hXyjCV6t+vR8sGJtI+7OHXR/+Rb3Ye2ZJtxLIMUxGS5JtLPFq4wdwnTs0G1
RzbB0Cpzweeqj4Wr238W45OaHzO57SYwvuqbthdc/tbinQ0tF6i6IJ6iTnzuWbaGDmYU6xFSIQAR
W47rVNGNmj51tp+aH+ngX5/stVvgqTlurmmFC4SEAp0Xk+VHOdNg0M19DS3ShuXhFOfrurlVHwIH
LBIouAhC5et8dOgkSRmNLfKZve3P1K/q4yJv0rn+L8PCw05jip8Q2+LskGSpej2BHVo8sU0x0M2k
xL5Nb21RGmF1BsHVL6OVHpgw/jyvm4KYTUoRCmTFk+OtJvlFFc7Rr0QTlNzXXIOVIA0D4Bg8kDmX
TGZ76tCEgJtDF3SGbyoPQ3YnQ8DPAgFrJ9jta0fHqTH2MSfnrgKl5JhYMFYObbkZUkV2JVvvdmqv
dYLFEpniLmBZtlC9UGBKG4/W/JlL93gZC2ysOZ4DTwD3gKIDL8vdupQWtfAqhUPUkC/K+spDkdKt
VQlSsAJLq6M5scSi28nEpUgeLE4FSzGIPSSwDyjRcRjeru+jtfB/OhzOv1M66HJVwoihJy7VHlua
uIqxUZTnYqZuO91RGly3uDqBDvofkJxTUOrknA+HTdyXM7L1E4GKUVjLuyR/VkWEFCIrnNfNQHP3
E4WVugSoU4ml9yVf9okCykEi1K9dOWeAM4PcFKObQUBiK3myUuBis5XURv68wGWhKZEsdsA2SnO3
17+sXNrpWqbi+DH2cT/sIBblGaC+uj6rK1san2DIFmOegcIQN6tTDZBOzT7B0r9UKxigZG/shqpx
ZetzEKLrVkIVKz+i5wCJNdnhq1ZqO1Xtwl4EhQGO4UQKHdt+1s1piz6EQxFDz/X66HRMIHeQs4lF
mw6ruAL5eT7Bi9JMvaZhNQHqC0bTDpA5vm5hZbMxiB1yuHgL40HMzV/ZtvncaKiPEem9jo/FPLlp
Lsi5i2xwPqnniWyBTB+jGBu3tN8zS7pR7Cm8PpIVzz8bCRcExyQzIAoAT2jSCuyvXk53ifakdJZg
xq7bMXiuviUekA5aMBq0bbiVfAcQS5/WnhCd/d3Ewi8+cgLIruMHNDu4xVdRZaRag2f10gAM5/bN
XGcu0UEWESlTQoDtrKAYWfTUCSLkxHdknMbdBBjDPk60cqujdwLgNdNimTaS+YtNx81CSBrCWv8H
fUBy4jaElvd250RFkDUpcmUJ+HQtt5gzAH877Dpr26NSA+xY1WpBlteqC82p6Uc0LvJbGrfxjQN+
tPcpzq3oIetV7U3vZ8uviIR88Chb8cbOFfN3lGTLvZWrhepL9lBu6rouRyD3IA4GltamjzZN1FnD
DchwJRpqbaaQjRLH5EdjDOMPqaEaKPKqirzVs62ARjeOitKzO3XYojBYhmPapI7gFFoLLICzAZ6J
lzkwetx5t9Q4BgsF2b2o7PzO2DS4vtb6dqLQXgwK+/G6865tkVNr6vlGj9M+mVMV1iw6oiaNHrmO
uDaSG9fNrPnuqRnOpdpsgfvMMKNov5XiIYseh/6TCgt8bG54zwWHBdJsuKOCnY87F5rIII5GkN5r
6WfNqKA3mn6XkdTT6oOUbgD+cui9aQoe0WsvDvvULBv9yXE0diTO8R5AVlH7PQyGWxWPeZu55hAY
IHKR9btWCtAXLImQ3Zc966yvFiU3hE+Uni7l6unSSQDTFV5vJZ969b4MUwhIWzy8QJp5b8ZzYONB
EGfGbkKnTwZWPdPYQQx8P2vW5voKr5xQZ5/CzUHX2DnqMvgUfVSgXFsZvmTUAC93sddX2U6tCsE+
WblIYeA4oRjsV4as0PmkR2ZUJnoxFl5emU9VXgW2XWeeUUTHXqq+kArftnP7VOv27+sDXUOHnxrm
GX2MQslGCSwU3lAtu0jOcdmxC7BwS3p3K5vDNOIKlKWHdGmtap8RKTrIVp6gDbluyVc0a7IEIRBT
QR64GO5ldU63aWErlatLEEt05z7q3khmQMorRr3YTXVC92QcjP0sy/m9nOJALuNK8EBZc2HcSlGb
AJDLYKLj57OZxkvbkWECwkkaBi8Cql22oSpmUf0NzCVZAMGYZ2Rk7o18s1DwaENY+uv6vF5SI7Cu
AQ2gGRBHA5rDa4lasWG1k9NDnX5+MWo5JErx6owlEPT5kwOJzxjdBLkEzYq2cRUy3ScoLXdG8tSp
T3qf3kbK82TVnqQJO+Yuowrr4DCRadbRjwlE1PncoPin6Y1MCy8unRh39k71Emu5Q27JjSoS1IsM
WrqPaSjCvAVmw3i6PjErIRogG0BJGSgL4BcudgKku0jQCS9wUyp+aBrZOK31aioiMN9KiGb8TN/i
o6jDfJOBnASxZUwn06Bw63lcXJCtD+hG7MmmAO7k+nhWFpplHNH8AKCSzNB15/PZKiOqWvZceFR9
m/Dy1n8Old8ofrHsB/lF78OodwnZalDGy9HmIWt3ebIj8VbWPBX/7/rXXM4uy+QjrWEYQDCiV+H8
Y+Q8XSRsLIYCLQDzg4B06eWT4PhbiRlYOQRX9ADZSOma7L59MrlS7uCCS5acMcTcgbPm+ZnRtqD3
/2l2wVy0/XfuAzDxGAqrc6FWjlL5ub2eDJY2AcriMcJ+1Kkn411VXydRAzH77PPz9twMF/RxfdRo
W8FMAVWcUT/Ozr9TFTALePeAqA24Ap560sjnRCkMWKi0PpjlF+iTAZa7yZcgKnfXPWFtMBpYykDG
hAiEXrfzOTPNJYIrIP5kENu878oEFeKuKAT+tlKCPI8m3JylMaTqTSbZ0KHNeKCDS2dpdjWFHJfo
qwEN3Szp6AjDe2IS5fAuz2iYxtYG5wNgbnCP8xFWFXAwS9kiwuLJDG1htfDZ5SiaDksmKjBdhpMz
WzxGJRnR+0wS2NIWKJcqtldNBy052CKY0+qY0F+HYgmA3BfKkxkxkds2ce9A95SryBUQ3GE/H/Pu
HXIT1x1k5ZDEmE5scbt4gt5Fn1mwhccr7uR/ZAV38q0ZVZ5ufSxIcCd6WAH2ND1fN7wyRjzFANHD
NgC7FF8+UR07aaEIVwK49RWXkquWOJnRsJjuLScN/oOtbxkZRA5IvnPBWRqbokz7uvQctUW9bqOq
GxnCJqTt3e7fC6oAVgNECisGE9niolTdzVSNZwpb7cZUbpfMQQJMcZdeMH8r9adzQ9yeq7W5MfMJ
hvrikJHbpd5M2m/VDiYkSa3eHcoDai6g8q6qnd0GfSZ4ILB9xYVJHVdVxcapJ6ODlq3vSfQvDQdK
VHMLoWZjBAILTf+J6YHt0VWsp7KtPVX7nYl6e1b235lN7lzTEM3UQofNRc9DJw2VItpa2t7oRBU1
0eC4oFKDjy+tJ/RIaBpE4Uzk/qzZ7bNPxYj8Th+8RA4T++26k16+kbGefydUZ+iikwnFWT7btorB
lRZybvuu9Rf9fWl1PPK9KW12/24N11JZc3A9QOM4t3zzJA/oiIIAol0l0JWkXtbcSMj0ZXQKKcSV
proXHBJrG/7UIrd4htEnoCiXS09S6k07/ZIKdETbZpiQwpWEt5NVaypesCi3gBCVb0cBzC4lWYPx
dVPlz6UFYh70F8yVr8boyBI90i/WDoQXGih+cQn6FnzgrrPRqI5D3ysSyq1QufcUUrrEVMH2fGun
D3ixXV+7i0OdWTNx1OGdiNwpX7YiiVG2eQRrkvOrLdDdpgs4VL4PsrPNzVngDoWI6B2tUtQjzM3y
mWzzXbhs/2gbaV+/Jt7H4KIvFSIvmNyQCGD4FzsPltG4B+IWiFzj4qKe74Khaq2E5pYEah28hJB9
6I5t9ZrOKSraE1R9tzU4ya9Pp8gkt3h5MeIpqsI94vk9R5VTLiEm4ZY5cKa/BtvwHFEP/cX1nBsj
N7tqv3RDibytO01HWw01tcJ1dnN9UBehkrPBHUPREi+FRWCDICRHceiMvYvmdSpS2l3zRTSeIFOD
RCe8kYsjQPS2RE1gp6mfc9DgNrXAF9cn668BLmxAuX1eiooZmJ6QkVCUBzIF1+dKNAbmICeRtzNm
Lc06mLBJHBp95C66yMcEJvgujEpJkdVh09QS09XjV9kRxPP1aQJyXGW3fDS/no8hmlRzALMvxgCl
G2sMm+ZRNR+vz9MlRJ05FehAkR2x0efK321Gk5iSOWAU5ou6+Tn42Wu+G8eNssl25abd0q3A3qoT
n9jjBkVLo5fVGvaGUHlSfg4/Ve8x86LWV+9vxhv1xvLljeULjLIIw8e+00FyHq13S0YAMMNMxpkf
U5AlNf7iHIbeS3XoK1p3RGpcyHu4GRQSqGDbrvoJuvIAxgO7BkhKz5dRiTMzsxqM2IpuaXFni2TM
1mf079/P7aZ4GIa0L/D3SzM6obUhmG1XXm5zUTu0aBzclqKmFkN9GXYq6BsUyjaSRYiAS366b2f8
31As7r7U6L2UjjFMIM9hxf578rDcDNtPdDqRL0jluWZYhPWLSA5NaJZ7SySRkyzTCLMgwJgfH4ov
2UtAjJjIh/Htx+wXuxfHLwzBEfX9ir1wSmw+1mCFawb/gullMAuhliR9ax3tjU91M2/sW/rV+c/3
6LKd7wj2Quw3bvoiH0xBfLx83rOpPrHOtsxJgKROC0xEhC0xG+5CguoVFKSNO0WBtFF/EMEWuCRS
+rZmfKd6gGDhMUdVkSjgIcFY0xv6RV9VkE7mB3OnbKbH6ue0b1zgaA6Z7Ip8dnWYrEfBYm31lwTo
oA2YlnHCMKesck0DbaKQbzw2mqfNu9rw0+hIRfXP1cGCXhlBDjTWyMeyuH4ytW0WDX0tYbBFEfSB
HJQ99FAgd/gIDpibObRD52HcTqCx/2dsA2b51DAXW03wEdNBhuEMTbeyOyvPOnCL1BDE8LVAcGqG
C2hYS9QJVJiR1TcLVE7m8Od6vF69q55a4EKaZEWRGgHv6SITSV11X4f6fee68U0b+6Zruy/tttw8
aDvjXrQvVoIpWiJQOdZRqQEGhRubOtXEWBp0otH2RUGthvqzvpuc1+sDXDnZYQWHAYNKgCGICzha
yvoUmgVxTg9KFE8INE77hgiyuSvrhKSFKeP6AHFw7PZzPwRlqqX15YRN57w41oNMBO1t37zaZxEM
GUgD7zETFRl01/MCloNCjZZUBfEOoFDy4q1zp0EgOfWjkLpdmByyoDsUD7oXg9AYzZqv9+PGOJp4
aZRucd/eIdYcokA/HpdN6VU71YXCZC6Yg4uZ5j6RzdHJXiR20kkA9BJPl47ZeMjMQIv+dTvABNaQ
MbWBSMbh+feHGM0vzVgSD51rcv6oa4K/n7kcP8ugpwH/CdL+0Dzg3jLSIMdJMULDodO+lOZp7PYj
CcvRJ4nA0IXvs4GcGOLmKnYi7Iu4Jp5aLWAN2CfWu54HciNYEpXtXn5A33chiBZYwMtxeyxfkJbU
qh4D8s3XybWC+iYLtON7DUJsFK82UFfbQ9J7R9z0aDzkj86u8HED2EjPVSAqml3sEUDWQbQHFCfA
lUgpcN+iFaVcNOUIehf1q0v8fhAhlFYm9cwAm4wTByy6VDFndO54hnW3RCE6OmsgUkW4hRUfQdUN
vgdZDNb6xG31LCqUyOiYFXqbR61bqttuqDw7R0XF/8fYxWbsrymTu6Mpk1NpygRT4GDUq03f7gdb
gIdaGw2yIRoSkYyTgH+T5BXRoQqrYVH0T7127fIQtei0Qkk1E7j82vKfWmKrd7I6pWouwBfBUgX9
6bREFVvE+nXJK4v5OjXBeZgDcie5qnXMV2ipbtK6ahD5kNeNNzPkNBE3l9/XF+jyScdZ5FwudoBx
yidYbKQweZUcV/eoVx7iG4qrlv5p2J4IDH2ZuOZMcv7XSQuOCB0m+30p3dYomXp/HG/y5J9J4Rmz
q4Dxyp831we6EtuRqYa/A9UIcAlfPOzGccj01iBegQxd9qKbQdoI8AaXMg86yDFQCXXAosx4/Ng3
nDiIJpnLUE6gfxp8eoxdy7X31l3xOLnQdQnTL9OPoebRudlNefzSgtE9Avbm2sfC/TW68cf18V6+
GLiP4bzVborW6CqLQEEg9QzXIb4+u52/3EDh+wOKwmHpglGj8iNPdc3KjQTn/UooO5sLzpPRnxXZ
XYS5yLU/oEWPa8Ol6WPViiCXl1VobpycA6dZpdJ2gaE50NzCbY8QuA3y58orHrutsl02LwNEMCFp
GOh+d3Q2zr7fojjzr+xm7CtAHMKgS7jJ84QTtj06lVU7xJMkP9U8iL6b9t0iaqNeiUCoFgPvbChQ
pEGP4LmD9YmmJuYCmSCjA6blOSleBE6zEkzPDLAPOPHgJkY+L+lgoPtsEeQcN99BuD6wd+RjOcp3
xib2ChIEzk7UAn+J+sIEng7tYu8kVKUDLLcBtESHnzoUN5e71iXAOd9K7/SmTXCui27wognlNsmg
9iUpFFits7At7rv66/qEXu4CYI9QZcHgkMy+uO4lZHS0tomBOk3VbutE3dHWl3bXVQDS0omI4GOX
byEUBFhNADVjRCDgjc7XL8+XOusHJESI5o0B0P7ogut8JuZo+10RgFUgTN3X7Bkpg9j7LaPKI0hU
sNh9fl3DB4AuAfEbPawglD//AN0GBS1Ag8jbJwg2LNrpdzG0mIVJgsuVOzfEjRRamnmuJjBkPOU3
QOUuLpDy9SHZFd4P9VMNbbTDC+6iKz56bpOLaVlRLkZrwibAq8/yXvb0tx7z+ce+Szwm4118iEjV
1qYTN00Q6gDxgpIIN52DpRbpd++ZQQ1XT4OS+JNzDwiknELfb3QjEVB31YNwTEJvDlcNnJScRRn0
ham0gOcyvdH8dFcEY+AEODlQHXG1TfoVP1u3oECZXcufPnuv7wQOtHKIMrje3w/gFjZxTPRXW/gA
SOGE0nZBJ8mN/dXd/Pxth/N+8uPDdEB3QgAMN/QXDtmzDjyhJ++P3eLRyAUuQ/BFq3v45IO4Vccb
aFqcFIRwdA7MtgJXeZjgqhxLAve6jL2ACqJ/H/ECt1iVr6S0+dJHfR9BEGq6U0gLuG841ve92ob1
+Ot6WFpzK5AEmpBKBPQDqvDnuzSjBhCYOkzZVe88ZBDfehjz9rDMWbOtBmhjqfP4obXzdMiS6fO6
7dWNCwY68JRBgAtMhee2x1ibpMbGdIKw1YusMmhFXdPsxL+IQXh9It+AVhbAL88txCk189JkBHdG
H1gS7j5Wd8jq5Ednzd4A5I5VJgIfWR3USdzlBpVqfULAHYZeYHqf2rXbiZDIK/uS9ffi7YmmJ4Z/
47JATWlTPf9m17qTiRc/loOHgJcdnWA5QkV2Fz87GzscwCDmkyA6VjvRNrgc4vkHqOezmsdUUmMF
CK4CGjBqVeMJ5F/3jJUr67kJbuEsSS6kKUUzyBQqofFEngnxB1/f0019oCkyz5619+I3+WfjOn4T
Xrd+uf2YcWSbsSGgHMLrwhVFnWomgXE9/dKQbQMdIySYnRKwXYGziCxxM6nF0kRa1sHTy/u2aF3T
8bTkYRhw63r7L2NygDxF/y4TSz9fs44YsdaZAAQ5SJdb3RGi5YP9LDf/j7Tr2pEdV5JfJEASZV/l
yrf3L0Qf05T3EiV9/YZmsXOq2EIJZxYY3IcZ3M4ilUwmMzMitj1dg47NHn556EBzApp0yLJDMAwE
VpemjMQaI5LBPSa995OS+1UHXi715fqCFh7Il2bE2yGU4kKtYUba0lPxKTXO8KDVfnLknn5nYUDg
r8vk2mwQYpmYopzn8YToX8h6DlgGcEO6+RmTrwFw+oreNsYKznrJJzQFL0eMteKMi4DQruk4q0N8
KSYdO7aT1ZuUH9TivjNW2unf5/3mBZ1ZErxPznRU09rZJzCGM9X2IW7t1iE58Wy17Dyl15y0qDaq
DU7wpvlV6m/XP+H363S2P/OOI6FBu1rY0K62pqm15w2tOYisNbRY/dZydfZ13c6iQ57ZEd6FliSl
RAMIy2XWIdbBXRZIzVrAWv5qf9YinK9MGSfeKOg7yPfGvbILe0e9b35nKGhvjcfW9KRnQAwnN0I9
Y02e6/sVfrGNRKisJYNRkjDCNg7962ijIT1s42F0GPkaaRSo4428Vlpe/HCzRiemvkGsIbqoaY0q
VwANcbPil6aNrqF8haPHoEV3/cMtbiqklSCDi2IozF1GkmyMOjXW4aDJtK3jzzJ6krjflLe6Elw3
tLigOUPAemZKa8FQCtqzgsUqTgLQtUb9BRL5n3YauXJdrZzuNUvCmatTGo20hiWu3ttWoAHy0Jhu
vkpovXiDAvf/75KEG1SuUqREM2GMXVmnqQd006jBOB0/l432UCfdMZJLQKaf1PIlj8I7zM6BsQQU
Zda7lhbOWNb+ZEQAyMQ70Dnv/n/bPScYZ7WFLtUrQ6tmpqHKa2y/1E5y6NXSw3Ur35M/nAvk0MSC
xjTuPeGjssrmqjJzblnDR9p9AfczxTu52o+ly39dN7XwHry0JXzWMMM9CGY7IPP8/E3d5LdhHzSu
5bHWQzrmyZhCBw/cjzUF7Xmjvl21INqeHwrgMxZrTdoYK9xK5gMy3BbKbQPFg+sLW3TXMwPClwL7
WjliDhQvHiNFNes4tl5aYQT8r7kJ5qvozI6QM5hq0WdGBzt69BFlk6Mr90ry4/paFqPJmY15rWde
J2kSG9PZxthlTpy8DWDgASDWjbsHa00SbHHfUL/XAEZACUakC+WsrzJzhK26dEKYahxZdoc18flF
Dz+zIlxsYd1wmciI/CGOrBH7LXXMwu/kO4sGmvV0ffsWr5kzY8INJ7OUE6WDsUg+zSygjV/zwFae
IITY1Nsqer9ubmUHRWHXHE8AVR//SQ7eumIzlJuQPK0qxXwfupgdD2nx/P5FpUpsdmvlSKaQzPd2
djCD/k32GYAH89TneJc7zZ2+MR4773N0rJW7bTEp+WNYnFlSyiLpcgy3uI1kbSYFbIBGewJYeyXU
LkaIMzNCENSjIS1pDDOQeHEiDCOrr9e/0/dRmcsdNIXQVxGSJVoHC5P6pXWyU9Vbbr9o2oNavYYq
bhVlbxX+itHFs3y2LOF2G8IeQ4kJjOolbrO8cpCNe0kUOnj8eMT81UV6EOYPHTDKif0OVD/Qya+F
nD/1qHNWIDKINf58/TctOuzZTxJCpdTJTC8ZflIPilHTeizLoE4f6jWUztIHnYc/QLkOTQJANi+j
WFa2WQ+pChRzVS8a0e+ephXPXHxZnZn4dvT0iIECAZVUdpP4g0NAex5Ez9MGZF6/+twF+eD1nVs1
KDipUTAZo9YwCA7fr3xH9/2hZc5QO9OX7KjgWw6uG1z6VOcLFFzWxmhlnUUW9rB/HWRvMO8V803n
/+HuPLci+CiN4Q6kwqrG9PdgYR0gQR8+2jXU21IggWYTKJ7AGIy5XsEhDF408VBhMVnlgg7E0bVg
itegTPMfERONMyNitLLUUg5VYOBBW4URR/ZoV54d34N1pokPTRF7Zb9G6rZ0t51bFHxCVpnNUxUW
jSrQALJXccYBH8+P/FeyyhK/sodiDLPsrkedE8ak4inpvKF/Ju/XXe77sCjCJMbiMRsPHnoTR/fy
3LbAz9djBxiDXjdPplE122FUA7Oa3myobToJt/hmaOrRi0CEsreM9A1CWZVbQcMx+glo4FHPeECG
qf3roQngVIBOk/HTcBGKaGUbkh6hXKAEZfVAWkDagBkUvaLP2EDpciVsL23zuS3h3NWsAE98A1sl
2DjAEQ0Glp8a/+v+6+WChI1GSsSsEZ0vNx9DhzPFK9L+JpMSZyJrQgdLsdgAZhF8yyjWQO7m8psi
7bNCKPXh6lM8fQCJTP553WuWrrlzA3MgO0tZ5dhitpnBAAOBAlcxfophc9q/FJqv5GvQ3aXVzHNV
aL6CBACjTZfGOksb5WjQUCwfPkr+s/prKSecgPO/LyymCjvNZBTyBDbKt4w0Xmg+taBk+PstO7cy
b+nZluVoAtAsnlcR73p9Q2VfU3o3tfDCfbxuacmbMYeJksF8G39TW015VlhWgZt41CCu1ASko4Fq
rsSNxY/yx8g/2df5cnTaq40MI7TKHcvchP3a7bt0GWLMGdyH8DTrG9EIhIvByxzjmiLVdmqg5QVm
sYf4vxyVMysiq0hu6ugYqFiHyqCx+jXQVdqF5Z3CBWjhzQ++A+Ee7Dod8WWEBch4IZDtUFswutto
2CSyZ9FdWb/ihCbtpmSRw3Fe8cq87g/LG/nvDxAn3GJJimtw3s/lVMxQQY3eeC6at6HfXTez7HZ/
zAgXI5MxE6+g9+wqCqiMcDeAPmQtdVmKO2ArxzA6ASfIN6IhsLg0KiChiKHqi14/6tFOzndF48dr
tculW/7ckBgTIOHF4lkmBVVElZ84fx6lrda+1dlWW5NG+q4rMQegs1UJoUEr7K62KxhrO2cKzEfb
iRygCY3QuTs6r6+T6/hH3zecLVnr8yz65pll4aEOWa88HU1Yju3UAYbNLaOVa1xdMyG4P0BlsQ3N
VRzj2y7zmgfJlW4kt9qwk+lXXrUrXd8ZfPbIvfxZO4JxdCXuLr6kz3ZXdP/cqo1wkuAz1ofyyG6K
F8UrWyd+/C19NHfK/b4DJKU+rY3trDiQSOtSqIPWgLsMcSULnQZyJMnR6o5V62nJR2qsjPUtGQNB
4SzJiTsSxKqXd8vEbC3t5mAMVEgQqSp4qfRdN9XbRrHdSBkAhSlXxHoXRiRRQwLMR0XrCZMYIj0O
aWkU0RSpaRG5lMgOuOoIwUSNdEurnW45Ef2NXNmJq5sEKLjEa4fN9Xiz+MA//wWz551dQZIFofao
xy9gxY06eBPzdB6U6Slkpxr+FT9QPHj/i03UzeYGGHQTxMKmbodtC549PGooykwaOs13UXkn1YfQ
gGiVkTlVkThQ81wxO39A8Zljg51J0TFYZ3wTuEgtK4eeJszaOZF+lcnUoJVi80M3SNkub+LKtcwp
3VRmObhmHBM8SFSOR6o1yfhlrbXpO56snOyleD83AwHmBG3wNznRLp6KpFZZ5tL6oSGvaU3wzdfk
95burnMjQmau5tPYZjQEvZkE4e49JhaRLsVr4+ZLMercinB+0nEye0nGUvDOcMyKANq4vf4F19Yh
+CqVlUzOFVjQk3ueoWoIG5rthGsDCksXJOhYgMPBaBumS4Rom1hQayzrOHMlVr/Epn1XK9INMYaD
ZXSbBgN+15e16AOzYiHwtjOHmGCuQtk1tydMyRhggMnbt8r6giLTyqFb/Dp/jIip5oAWosZtCFpY
TefWGmba1lLN79RYuIHBfQXgBAa/59nAy1BSME5ZTrGOEOTAmZN9SbcRhrjKID/gcRMdTZ/jqph8
SNju1yAbi+1uMNtBdxosQQDWCpuooFBiVQ18A5gYzLPigjpC5og/JrvEizeYUbj+zRZd5M+5FQt1
eoLxTNZijn2E5mrBfnYS+J3tX3l5V611Gxbd448psWCnaKPFowgrA1+oF8XTMRpCTx34Su9y0UH+
OL14wydZFEMkBCvq9Q6s5cP9hOvv+qYtrkRDpxfgJ9DMq4KDGICj9FCuBQVR+ZNImpOEPmfv120s
DVBBF0RFMQbXKqKqkAdmRlr3cgXCO+5OgY0peLZnv+tt+Mruyx8oPJIHzG2pv8AhPffsgTHLd8nr
9d+wsM6LnzBnGmd3amc0TK8kAB7kZqSaM4Jo9s7UTEiRaqD2XxNcWSqwWlA6xRsVjQ4Ue4RtlUkK
WWMNK9ay2IklXF76kWJ4qzMxoOOWU+JYXbhV0jtSt0EMDOj11S7kTRfmhdtF7lWIEiXgBGu0QEJr
akCxybPTyiXyrSyt3JdL+cqFNeGWaZqsSBKIk4Kx56FFuWFq/RpgAzN86QgudhTgjrT9D1fbhVHh
4tFHW9NaFTsclrcl40jy156XS8+XCxOzT535DCNWAZUjrEuS7qkeNJZPQuZp8kmnb4nkR2DOqn+R
TAri0A+j1zDu3B4MqXhZmdB8jA7c+Cmz97F6snrqX//Ay3tuYFQVnHzwMVGHnERJVkUDfltXvmTJ
V9N/6hNmVq1NVj9pkwfn86xiTR9pqesONKyJTsjcXAfq4nJHSKQXaWhh08e9/Ft7ryqn31ae7iZP
0OE5KLvK57KzutaFwI5nvIy3JDBmCIfCdwhjqc0lFWd3CEZf/aQfqj/9tB1oK7Df+Q24BsDC65Jd
fL92fS4EDRgmUN+AnL0KssXL5cqjRivFAOccBZk4eTGKU9wG1z/k4trwtFHsWczBFEGjqSSTgYC5
1W1UsjGHn2oajKxxh3zz90JDwDGDP+RfU8KJqUJU940CpkLFSyVP7rZ2vhnNlQUt3FkXVoSPVYKz
364aWIE4/aDeNtaaHsviRzlbxpyRnp1KHuuFWkYwEKuuwZ6jPgijFQDVUuYCDhBMJgH5OvMAChdW
CE3IOpqxHGYk+/2IaK34WfIjoV6kHAl3oaALZL2DYYCVwL10ri8sC/eURNIS3LGwHFb3HdriGUZZ
fqA4OKFPUXo1mnRr5a1FkyC3wPwopnZQXBUWq9gxtLt6NEpQpUmbp4KdlA7UBOCZGDsnzsBdNOL9
4F33+4WvaJ8bFdcpW/GYzJLP+XRXGHey8mWsTbsvXIIXJoT0s6ZsItUAEwyysaNTg0Bmx46WA9qV
62v5Z25SeMWeWxKbdU3f6lyBPBlowfmT3lX7mI5OzGOnKUdsJOT5yFedvhnKI14TlXHMhtBXLMzd
gAAmAcmdHu6i3gjGrPYY6H2o7GbqTzA3AHYiO72e3w1cv42ltcn5hbfbxc8Ww1vUh4re4Gf3qGeo
RcCVFxvzkrl/fXsWv4OqAxKFBBPtOCEiMC2kJdgKUbY3Ju0lsu3sg8ENayfTSIhniI7I3uYGFO7l
JLT//pEFNhNweyD5BI0Dgp8QLqAZl7cswsRW+ljIhzxdWd13R8bfh2jHbAJM8eLqsr6MajpDVBo0
au2KgXguCWz57foeLkwXwsxMSw5ZIXMOSZfLmAc+9EJPIIEQPdSty5NAJpsBUEfGnIbe6pMH5lfT
PrZu9QSNhdYFtFQvg2ktNC4tFzoOBtIODRm9OInahqUSjwB/uVXxu0iMYztKm7FT1yalv1+L+kzW
AD5nIGQgTCq4ZpvmSpW2FYpwo6M/yZvek1+yPT2aJ70GsM08Zb9yNzuk+zUKqn9wnJdnGZYBnJdR
BDRsdI4vN3qSQfdTzvzNHAS+kC/A8/pLwbjhYSzUPnHktMUsf1tNIKIsSHNfDGmONwtEi4inRFFx
p6A0dYvZLSB5itJuDI9wqvq8qSEMh4m7DOrKasoKp62S8ImaXfPEpwLfjsiJtVVpvHYfz47xbT2Y
9QafFeqZphjdqy5LDS2u0WnXGGozpdn5qZ2CLV6yLKdSsyNkpJCipzHdIs9aG2f85/34zTzePzP9
CKBVYiFFoSnmzGsc/ninftBP4pRH8Jw82q62o17x1qNEveXcyZ19dqvdhL//fvIEn/OP/X8uv7Ns
QQINQi3bsF+kX8w40GjT01c921w/noun4syK4K56Uvax3sOK1TwkiQcFK0dTnq/bWDoSkKzC1KYG
bCey8EvH7BozbspZ4CZDRUPt9BOkKTYGnXBFF44l0ZUL+nseh1lm6BFZIKgHKE4cn2gqIjGlw5IA
f4LOn+qo4ef1BS1aQL0ZWZYxXwvzpp59mowWqqqGcwpgGoGtUa+qVwgtF7fszIKQKo4VJkzKBBaG
4r6nh4k/yvHBThrHJo/X1/L9jsNu2cSSFVS7FPzP5Vo62tdGonK4+XQDOIBcbWkIxiAHHA5h4l+3
tcAbcWFMJDSskNnU+QwHqysvU0983GSVbyW+wraGFgzEK5rbLPIKurXIGn/6AinMpXHB1amUWXBQ
GK9umnt5cKRnG/B/vvmVnnTvBLGX0DM3r8rWYbsSfM9OWgKwCqpbYKIzTOaupF5LB+9s322x0KEB
ZVXN+y5XxxodTXvLwpUHzVIAPTchvHlLqCxTZUb/danXDTsVI4+Tx1t0FgOwAzfFduXrLh4LG3c8
6lVwJrF0NORJouWYInVZGTQtBPDe1HhrNbcjIHjtb4vsUu2jlDgmsxK3kD+bNc3xJfsI1khmMOGO
B4FwLGllQMSHYL2Z3bgmWvu9uhItFy1AIBblC9AYfUNWy1NZJiB0wRuHgBI8O8nRfyBzQeRCG2sW
hZgBCcJ5rCtJrmgCwAzXMRZwyMYHxd5KyYm1fgEuEMgKVA0G3fDPSvtwKRCcGRbPZmL2rO17GAZY
zZY2CvkRtzfK+NyUe+XvZ/gvFiniUuMRoaicFwkt1qAZP8tJ3Uth5F13yLUViUesylNjnMFcISGO
Md2m+QEvEWr8kNstBp1XrC0d6PP9E05bh7G9JoF+hlti9sr8aNp9zN+vL2jpVrDtWfyBmJDQEF8E
ZanXddV2uKyphpGVOvod9aBb5sU0+uHAJr82GtW9bnNpE+cyHRqsmHq3RKakQQpJZM+DeFny2LZu
ZrmS/FwozmjvefJ03dbCFiqyCl5gC+zbYIASfF8DN1YBqli8520UfsFX9lS2xhSkZjSuRN+F0Aix
E/DJYRQPxNFix4XJFA9fC6EqAqpbGaMb6AgBzHQDlvF9SW5CmQQWpMdXrH5fHyC1YMlTQfWCaoUY
IPssrm2rKmdBs7sJ8h0olKzVzxeeW7BB8ASZn47oighB0GzRK+hlZD/Gx3CL6fVq0wcgy+u3bGPa
LujhfZ97eOO7mbcG9l62DdZBA2gWEHmI88WWUQ9KZCFrSbZx5wyPeWC7Ia7PBtrqLiZMPPv3ZLjT
iQXD5DSHNYjTQpEXa/9jX6xmyHFUEm2um3QuvTeBzgMvleVBunrD/d3k8tBT3JX0aWGW5dKmkFVE
A6hxQw37HQIpsAO/7958kwrnR+JWPwcsHsD6waev5WmtxLvQqQHqF9RBFrE1E7QIQlpdqkVXWiPD
XRq9mtSVo13Vbwe20S0wRkl3fQegSOvkhgzO4ZV78Hv95dL0HDTOEuCyHZQ2IjCtmsNuUHwInflD
/zCt3RMLCeOlISEitJGq0HyCofJIftXB9JbttR051SCn8rUAJOXd9noIWuj4XVgUfShuG5DEyLAo
j672UWwHL74dT+yh34KS+DS4YBZy83soOTwroDPZlys7u+BPl/YFf8pjoGUjA/bDnXRrPzKQZVcv
sYdZpaeR+dPWTJCTVk/qDdgGri/9e3S6tCxcl0ra8qFVwsSdLPAgJ69hXgbtGible+C9NCLckjWN
eNxwLG9SoEvbNU6jlg+NPThFK78wpXUyALwbbq/cYgsz9Zd258zuzGMHrCuhs8eiInOU463tVG70
e7QdqFaot9wb9uoBtLke+esrDXZnLkNlLlFDt+bSbsmRE0waNpWmqFTGm7p4oX8tcDKL/YC+3Z77
4Po3WIdasV7qZxuVbfRbrtu/k0m5baWx3GKuYuVRseglf4yJ56O3SYKqJYyF5Lcu+xPuT6atHYIZ
h35Ze7lYkdi+MkMdZMsERjTpSDWvN46x2ft5RoJa3TeKP5U/VentuvsvxrSzhQnuH8aTPSoUNu1I
zb06jU96P2KswC4kvyDqmmj92j4KjpHJNB/MIoZDkvuQ3lU9xCFXhjDWTAg+j4p0OJkswqeyfoBN
D4JXjslW4uXywQIkZC7wznq48484O1j6hIoP17EO3T5JijtVpwJFXNz+ZEvTnR49mRJzmQxoWFDp
txqgwYajtn/f9oLDnP2K+eOe/QrM4JWjyfErhnqH1pYaDo5a+2byGQ63WaeDa9YzQt/u19KtRac5
syvcwWGNCfOygd0xflQNV022Uxl5RrQSRRY6XVBjR0aMTuusTCNWnJqpi/Wcwo6kAdahYR2KUW8p
hTINhV50OIIPU1Y8qSH7sF4ZZZ3dRDyM0G4wUQKF+hweppd7W5E4AqihgBux8YZIFTSI10jS5m36
ZgLPGqCdgMAnYuJfRVQfFUx+uEll7TVT8lIw//OBfBiFuWNrd/xCk3Tezf8zp8kCDcZgWlUxqkni
pmDMMn+Xg+Ix6mjNQ2nFTp3XXlgEWc53SBj/PsacGxa20ogwwwNwH+ip48arCLp6UQ3OVmgAs1WQ
wxyvvu0pmv/oQqBg8S09TLtm6PIItiyo/Tg9AZtfNzm5nnqj0aPDMvjzv68bcpMo6RbOB3nqlSrm
8kaf/QYhT4QkVJunHL9BMmP6BIUKfsiMHGSXU9G7uVwqHpfYtGGDNe7LSK1vs6HetODFXAF6LebK
KOWjLQKiXIhcClFKCdMMOCb8ENnAqFbr9d02Nn9KbZDoAdOcwhg8jk0CSfqwFiGXQgRmQNADw0gm
xsEF0+qItiE3KuxB9IHJgoT8siU/1VcSnKVYPxe9UBzAvAcK05eHFINaRCrKes4z9H1nFNsQPXg+
/rjuvwsj5qqOlzmC0Fzmk8VYYKZlpFgx0ii1R4gdqPUC9H3m6G0pu7RL1WdKCKbCMgrhXP5jKIu3
pjHvIQNhu0pGnmmrkZXotBga0SeRoY6JH2WLXEt9KuFiqiELljSZTwl9gCLttp0qV+Ktl9DoXusy
Xx8yn6UrGcNirg5OOtQr4FezOuflpqtJxnsipTBd3tXGsIlq7UeKmYusfZhQM1NY+NuCKATI8XsI
KfXlexvjFuK1umv0BIkaOHTt9+tfaD5R4qnHd7EsDcLfSAWFCDOaTVW1I4J1NMT7pL/PyLhJdcjz
0uGmyPuAJtWK5y3597lFIW8qezsdRwyeg5x+qhyCdK2R0/cIZLP6qmLakpef2xK8XJHaaVA5bCXI
pm2OyfDypeQrKc3SZXRuREibal0KG8WGkRHxMY7BhcA2kr1HW2To/etfa+k1dG5KcKAibbuwCCHW
3UBJucl9QH7M6IMmzFPxzhtZ55TdSkxeNgm8FpSHEY3I/N/PMqWYl1HSG1idTCtYit06UXejLTud
Yd9Qo3H07DaRppXi8j/MUt/8EhgxUHfNubtYlkppZ6B7jPikbaJXDY0VPGOPxYk4qXuQ/NGlO/s4
eBp4Z7NT6U0OfXqr0Gkd9tETfat+aSvfeCmnwSQW0ikDY96YlLvcBSmr9TFUEJRRL3Jk07qJ2GrO
tuisKOSDN5yoyJ+E3LDIswlyvQ1C8r32oATFnvm97aGuGYAROUi8kjvumhjFku/OHxVkaTMTq9j7
LErUDoqmRYJhmGN5l409h7LtzCDnRWnJQTHd6g9NU5h/z+QHSgGwB8OqOhelhMXWZYa7Xu4TMKXf
JiRoMTHM17LEpUgDlCHuUUzIQnREcF25HXge6Txxu+5Tmm5Y+BzZz4YVXD+TS58NbeP5kykW8l4h
gk7mMKa4TnFArOix6/qXuAZ4kk8rR38xJYEUo6nbQPljslyw06I5x+RhRBJqn/TQN5IDz4Ox3tTd
naz7heITPJSMo9I//Yf1ndkV4nU4KF3Iw2mOoajPJvGOVA+YFl7ZxaV76Hx1wgGLWTSxjGMXQ1Mr
3ZqYv2ejWzvSclctczOIyk7xqjxfmb9ZtjtPikJtDXey4CM6zyvSQIzNnYAMwJjaoTcNb5wAgZOA
VlakwDC+ru/nUihBBPk/i6ICK22zqCe5jFBSMNeKb+zuP4xW4nCdmRBcBS88Db1NmLAs6kJilVM/
ZHeMv5YGYLdbNQfQbY1Seeme+Ec0XcHABvCLwkZSvdSbKdbhJj1EivR3nhfAMnLMZ7c3UT3sWy07
ynzcXd/MFaviZkJGb0j6Hlat4XYqb+PuTg1faumu0bagIa3WJEuXzvrZIsWGjE3sLpEIzPH4sUgP
IQE/9FoXfskjz20I560Y6sJgKmxoGN8ATkXXwIQLXBP4O8bWn/5Lfe7cnHDwxsxKxkqGOTP8TCFu
ng9+3a18paWyPObocI/D7aEaaQhGSMLaqkEi4QJtlkaBovbsXQXP688IytUBWEryx6GwkhtzaOvJ
HWsm3UIGB3ILPGH8GFZpemh1i4/ude9Z+Jy4ztGYn+clMdAi/Cwrt6OyxfsaVagdZfvGHBwAGJzr
RpYeHJCjAirNAKQPGbZwMup0qgvSo1DIeaUfJatS71imH9KB41FZ25uxV7mHHO6E1tAIPGEx/Ydl
on8O5QhLQZATS7C1aTZlluIxS61HS7srrK2yhlFZgN9hyOHMhhBySF9OuY2aOQS6YzdJJl9rQSsy
yZ5Ja7+NpKMKMYKwN5xIgQo0sd0k6x3gKZ0kHrZjDqpzIF5b+cNETfD6/i9kARe/TDhPlplUFDxC
iVsz3yYvvMMZ2rO1DtdCVIdzYyDIAHID9YLZ1c7SZDShG5QR8KpU66+kfgrr5+urWPr7GA8FyBBA
GPPbrIxR4A1vmPj7oJpxRg7kmOJft7Dop2g9zPJsSHS/pWRsqtDkZnhcFMbBbrdD41uFm5rvIPFx
DX0DzN8qtcBSfQD1pj8252B4tm11iIHY3sZ8D3m0MSOw0R3F0d6LjX0zoef80hxtT1up/S4deqia
mP8LV4My1aXJ1CBZqxXzc006psZGwqMtX+tDLlxLxrmN2SfPl6XIkCJt52VVngIBDOZN2YlGz7Lp
JKrTraWgi6cPHR3ISSpIDFHauLQX09BUmgHPE+CyPPl5iJzeQRvExdR9EB2tWxkdfOnQBulmDU6/
uJsg4waxLeq935SZm2ZkRkfwTouUvRbuy+HDilbegou3B7DJ/9oQnKTIMROeMzyMoMPrRFvmq+/0
2AX2JnSMB+YpKxWi5SXNZL2oW5nAcF9uZlZpURhOWJKl4Fb4ybPT2K6YAIoMf0R43xrze3omIMBz
79t0eTzUYxJJsZtKUfUMcRf9hy4n/YtmZeW2K6n6kTa5vaNRLN2YeYzhoEzJ/Bjw4y0t5HDH4rp9
1wYqf4JykG5lhU1BLOkM1QejIJuiZzQYmNrtZchFac5k5tN7MrYagERDCvcYNLl0pMqqvWyMu1Mb
pfCRxijdqOnUUzOa0m1d0aF1ZGucNpVSsU8VrC0nI+vKe6AchqMWR+1dKtUdqlJhaWOSIbOHIOog
iMlk9Yc1JR2kRLSGqo6Ka/ap66IIt0If3ehmrTdepANOjOEnTIE4eWg2ljMVY/PSGom2wcbxB1wp
bKfoleLbFG8BpwON1DYsB6gCkKmqjxEh8y+jIGPCdKGnVl2eO6MGQH5uFzyoDL0O5JzbGQDYVbdF
q4DvDJpFzJXBy/nM0snac6MBF6A85CTyqZaOpaNlsnYEJx3dMm4PsVM2ctM4HTYx4FlKPB0ime+D
YmTStu/A4wyejt4OYqOPNtlkG29ZG2LmQJalpxhX3MdELRC5l1zzJSUkHRhONZI6EUQiNI+kTIM2
spwor2RS8dRng3FIs0757NJa/a0VkXzHzTT2i1oB/6RF1SwFaKVIX7PE4JXL7CL9lVN92MdEyl5i
pe93Ra5Mbs3H7IT/e3cKQTvhtqlJTlQaFTRgSbizBjU+qZFeeXUxReCsRFvoFeQ1xj3PGVApoLIh
pVNqVsoDmjGWbroyVHeF2rT3SUyqAEgGG1OhhIx7KFnyD7MPZUhg1GgqWVLBNlzRZIzSRHp6Z6Ws
uUlpFZdOYc9pjj2wRwaNm4cin4zCi8uw3HVgo3tnmhGiya7U/FPrY4hfp+A91/dqmLZvMTSeAzCN
lnvayeQp70pCdxpPom2XqNO9wkkeZMmouxKVzHvdrOiuVRodrXsNPXyIBFRUcYwczRMQDyRjv0mb
ZrhPy37snSG16ZHrUrY1qNRtaVRKimMOVfEjx6DOE2ZuQeJTASb3yAAhyr3c7KH7FWvDo8pa5cMu
7dhlqS2Dj6aM86ec9NWnnqLy6Kg5aDswCBxWrwVP7Xtqs8Zw8pKQTSdp2cHiAwY0un4I0qLhT2o1
qrXDpLr4Gno++AomHp5UI8oaUIyhqexkajGUfhbZ4SNJaHzMIj2EpBver0/qqEpBQTsSOnIhp7kT
0oG/kJrxHU2z2nZyYDwOvFTpDbQacIChOAD2zQlKsmFW9gfOE/l9hIqioyaVhp+uWzTzxr4wb7Ia
hS8H4PlhV9EI85C9USfjJiqneq/VUnI3xhM0cmwtrHaVZSRBrkMDiupTWKNKqQ9HCbnXL2hE8ufS
tLtdZgGUAboZU77NUcbI2ViFXlkX9SezaHiDaNh5Up2NP8xMrYJJIxKekPkABh6zxHjaNI7sEPUR
Xnf2aNANJJqyxwHhOpDjRgU1vqKxXWGXVYCaTXLSyiJ+kOgYbo2QAEhgJSUOkhG2PiP5cABtSB8U
k5G8YwRYcrQx7PwMiuJbLptAsRhM7726Hk00BxQVUjlmh7a0NprWLSDv3I/iXPOLPtH5pjSM2nat
TNMnzNwrjY0pywhcQWrYpCHqFjXGV/TSNFWn10jud2bUEgiKm4lvKEn6ZEEWBBqZzSBNCGE6Bryn
RptK15ab5Cs0chtwyKJqX6rCpv5I6vLd1Gi77cM0CUYtbd6h99FuK900IbHYAZVu1qVH5k0Pc2l6
1ZRO/uJaYv0PaV+yHLfONPtEjOBMYsuhZ7XUmu0NQ7KOOM8zn/5P+It73I1GNMLnbrxxhKoBFgqF
qqxMx7LS8gSYmHUIO9Luwdi3bBU44kufS0Ck3U4puak3LYxRYQu8s5giH05gG8wtbtKc+Jig7jAs
MteeXYhEjXg3NoaXUZs1gAS9Ik8a1QRvyxSZqxbsVOmfeljbmaAMLjJB8/OzjE425joZJ5jo7ScC
2bG+8eRZ0HUU2aD/f2YDXDyDrdvITO3yu079tLyfqsf/8kX+7NRVYmr3uIywDOg6QIb7zS5/BiCr
aETlXd5z5fyLMF8+VtQoNA3YKfqdob0kg6BsJ9oqJiWUalzOgY6tqnMf495ua7wq9uvtvRLZYPLA
JFUxgwQAv9u1u6R/a8hTGpxumxBs0+8n2dkXJwEGgpQGJlT9PcpqeNXfQ3qQyGLCAfUNPNDZnsIs
9+ks53gY5MounnwJk5tyIGLFoK8LNpc9N8J8jEHLRkvGlJ9rnvIPaJIel43kml6/Ggend6sPeXN7
17ivxnODzJdJM0BWVbqq0VVwtz0sm4dhD+jVg7Z+gSLCQfTI4SXrUGySQfwNNgiQ7V0eTNmW1Jp0
iGMzOE6a8cGWTphKC6G9aQqKFSovZJ6/C5hqhaZnUzOmeBcYmB8EfO29296PPua6zXXyYHoW+Pid
8b3bmQ5ZV9+FiyviBfoamxGFFV+wzbRmw37X89/CLDuKpTnVbKhLDNrjEq9kwEEU64dK3mSgBrF0
qXLSeaUPq9t2eYcCEGWMdEDhAJABxmwDtcxSoYhBqV3XU+5kjUjvm/s8P7PABPOwr0ABTeGCpJ9/
VspXBqQbkQPHBOFBEkOeJXvQu0lwGXLrK7pM2XyBiMDoHBMT26TVWiX5/WlVNwOkBoWHjd1jgjm8
jz9v76HQGHMma8xQglkOxlKquB1vjWHV4/DbxiqONlP8FuhfSf0tMEqdk3WY8xUy57JsEhT/cxgF
B5e2ab7yHcrKrv5L9hJ/WhcvAnN0Ddfm8NjAxD3QfKyWoQ6ipTCQKLjk1EBHMtt+gmL6DjPTObSQ
1Ydg1W7RhLCP4b2oW8VzIOCy/rXM7C5pliiE7DBqitmq2mLe9iD/Alnb2hJkBJyhYhXCYH8MMTta
kDQOmgiGdKjEPZWvq2UNknQndHTH/MrvjEdI5rrNMSwc89i8/AfiTZhHUoWCIyZxUYK5DHwtHnWq
XuGD3pWP3b39oEP6fA0GmsAlLub/f5YP8x6PauLlb//l255ZZuIgWBpLElFX6t5tw7lHWqysMWFu
OeUvO4LAbOPEXruPP5M1ZAOEOsFcRz6zzoSgWNKkAokzuJdfR7zJNveK5WSvo1ftpHW8Es2h8K4X
ACxAwoUcluIsLnc5bsFXY1IkcRkcYzAIm6uuWo/tXSBqLfEymnNDTNwb5mYmAwX4Ss1z37xr4baX
3dsfjhe8z03Qn3CW0SQ13DWmoXWxtlMO4IKi/YeUBm129JNAWWNb7MBjCVFZXaU4RZBnjjOGlHxi
CErEvEv4rJnBziUp0EuUlQEtA2mxD5is3nUxRt3Bkqolqnd7v3jf/jy1YD5JjWdoVEQ0tZDXerQJ
Qe6sm6clXZci0V3ulQAsjQ7uUzyRALpgPk2WG+aQw1RwSu4txcf9M+w6N1Z97St4vL0snqed2WIT
W1WpQCqewNageLZ+XHSIhv6X3NkCRT6VK8WoIbOcZjLVDKQLSM+rO4OAZiIXrIHrBX8MsNSHWdGV
ph3Rls7wUowrM9qXwdoUCd5xdwoQZk2m87v4NJdfxZLjAiRStFVgrcdwJdUp+HQEh5K3EhNadypF
OZAr9FJZLXYUjoCORFDpyYElMmfIL/pK4t/+6jyMinluiPFmGTTlet5RQ21XHVAQTncFCpK+1bXt
g9Vg6qwZIBY0mBg2lJXWMxdjlZmx5vZ6LMq3eCcLzTi8eoBAtezfV+tZJMo6bSkXFY8ECwwyKgax
osdQ3neYvJsUQYeCF/TOTTGXVVGpNe5wmKJDO7F2GiMRlIlvgbK1INExFTbVAU1WbiW0zdK166o8
aoPgMHE9BA3q//f32YSmAP9NM+Hv18VX0ideWKDSSSxfAxXXbR/hDcyhT4W0HigRgFRY/mU4IiAb
DUzZg+lhcAfZqLQyQqido97cLRaw1hYUbWI/TMsDhpKOYCDdLpQ3Fs/JBGrz2iI78Ug2vXLsA4Ki
tWAveMnd+Q9knLgbyn7p6V700pttPkTmLgfrIRRZu11dbTQRwJK79Wf7wQQA9AuQ7MTobqXAe7Rx
55gV6B1K0DuInrG8UHO+MPpLzk5EQRKoYc9YWIKJBe2lk46yLIgAXD+1oQOMdBxsoKyfjlIBbkEZ
eMJEPUSpgp67ENzE368/JhhXnc1SRwMD+9Vj+sMFr3R/LFahT6nozft+K3nFd/zcP9mCnIBbdABT
0r9LY+6bYbEiqaLfCRNs8bF7wCA9Gi/Ol3xQobyq4CUuovzgRrA/FlmGhbjISAl0JhB/seyCr661
VkX2nrUHKRdNl12bAscvBoXATqODd5owThgsQ1DGuoU0RBkKB3wSnrRMOzsuD5PUfRWxKOXlJCPU
oI05RJ2ooJ1kXhazFVlTaNu4XME/iFEa2Ru1/gCuNM8CAWBTE6R3OW7Dcd3oItpzzpgJjAOpqQMT
QyEVjPFpSVupXyRMfwFg24zyRpLJypJLF7iIldRrL0s8unHVOOjADFUoaP5enxFYB4US/QWWdjVb
UkBSdMkDggm48HOMoN6FrtDtGHt9RDDSTwcMKLOKfkVdlg3hVGtDgBAb+Hq0rZX9hJZD8X7bCvcb
npthrj1i9pIsoQXkyq+V6ocv2ieaSJ5q3ukhoBy3jV3HrsslMW+kqYgUgFNga7C2zYRbtr4nIsUQ
DtCAGqHPMMtEhqwxp6BtlngBny94moxplWZ95YQhAYFYp8zrjqSAoANN7GUl8PZT0k1HgxAkM8po
QGG9Pw0daDVur5qTUGkYxYI4A6UzpTwylyF7SUb0x6ky5oyGAPAfaOQrTtAPe6s23UBtNhapjpat
rWcjuIus8BTVgko7LzLAXymxOUiygHO+/AVaHIw6OpvAH6rfmWU5uX0MZOmhJ+O6FNPu0pN3WdLB
F4DkmAydJZBRsOPPGpjF2sRAWKiUAGOZOQBAaBX6UV3WP4bYTFYY+77vwsU6AlV+l9iShdmwVHBA
f3/nq18BYiKEJcQnhWVKCAw7moYAbYWpMsF/ZA+5JkO8LNefJYIXYJf2oCclU1pE+6auccjiJAUk
S0Gqu7WspHmetBTF0k6y9A97CDUPoNGld2o9T3dyPReRny74S07bmWAhJTHkTIKK9kuLbvbDxcxf
VLMDYUFXKs9yp0vfddHWa5JI6qsRBPUm6+bcSyJ9OUSxnr9KfQDNoxCd1Yc+bKBCedsJr48etDLw
aMBOaDoUrBkPkGNLHmYFVYNBXTxpDJxp+hksIopOkRUm6wpIkRtVBiuxto+Spx7DOqkI73kdF7ES
XDsowNqQCGCJ5aomL4OFwEZtOMUCOlIwX/SKE0UiEpzrQ3NpiMlRUlJ0gWLB0AQSLV36FdZ3RPMX
CKiLiuXXySqeAxhLwaAMlEU0NpuWMERHMLQNYprRN4r7IfY662kojzgqaelZuaAgSX84ezLwTAWB
CHh3oBlCF36WQqYTnV0ZCjAKqeEpV62HwvjVDZWXKg1gbdpqKr9uOx/3rqa1R9DuALv6PyDVmcVk
MPWxt0pwtMw+sU9a6BX9W2E9R8NHT06x6um4b8DBftvstTci3sFTLBszMQBfMXEX8pCzgeFFsGpF
QEIqdNg3vTcbXbCd/NVhGhAzgSq6Aux8ZNJ1fTPqWF0ZjABQfbazQ0DfR5wQRPa6r1q7IW+dSgT6
vvYaLI9AJQI4fQL+HSaXtfXOgtINSEfN7mXpn6ZqFyZ4azmp9CI3GyUWXN68awzCCzpakBS/Cim4
S7fpwTyTqyGoOfXuBbnrpLly6gWx36WOlbxrYICDVfNoi9hReKnWuV3mHCYqirijjXXabbeOrWkz
zorAU66POlVoBH027gmcP3b8p+nGTs2AyXLDZFO123rczGCNN0ygaEU0/TynPDfF5FtpGZqWXcKU
HWLaPTQ3tpE5cp6tbvu+aEVMvA+TuV6aCGYCRXeq6WFK3wl0xYL5KwLQ57YtXjwxaFEKGBEUwNn8
xugjpS1GylupIZV5JAlxiHFqgqdeblyz8G5b4yiZge8JkQTkBBqg2mwLTqmloW40muBFztIpDqme
1AVfzpfqUxu8Enst6Xd9+AFKu9zeaFAbqI6RBXbHZG0Pe1n/aqC0kldP2bIpTC8uRCVH3taf/z7G
X8261VIjROIBNC0lxEafwzpp7WcXC1IcTmMJO4HZdpQDMXYFyPrlidQau1UiAzvR4IYq4nU2P0BL
Bjg3p0tPtTl7kaKB0LvwsxKRPftZaah+uln9y9B26fRa2EBHTa5snqbQvf2RuFn4+U9j3LxXwQs/
0U2o8z3AC9h8H3OCTeJp5DnJV2biDemmBOdDmHuFSEySd8agzoW8DypdYGVlAn9dJ1FgD2CfXoB6
LzHqH+juKGIB4YXfcyM0Tzm709K2IgVYHXC7KD+6zjG6tZWvtOh5NDZ5cA9xmNs7ep324FufrYmJ
vnU9G2E8w5xpJK5tOrp2nDRA9kTPTp73AuQFOh+Tylexl1k/S3C5EtFWSwdXTrbN8hjh2aIrH1km
OMmcuIHrEkP0tBOE+U7mM1kBYH+xDlNx8mSGIFi30KYr70PMk2jQLBBsIOd7XVhjvteYqGEmTbCG
6celxlwLiSB4jxasCmb3n4AEjpD2uf3NOH54YZL5Zomhq4UxwKTaaL7c9d5Y3skix+B8sAsjTLhZ
xiQJmgZGwhGyd9kOeTC21QEofKgFmQ6HTZcOlmCyBEUJDBqzQhN5keiZPtM9zJ7iaTuihFZobld6
RujrxXOc6G40fLXFV2weAtCWaY036qajySsbqOl424WrJsg8pfebUXWnrMc00QoZRQo2juh+JH9/
CV78XGZrEB/7Qo3x9xv0lwnkAJVmbdWfo2T7lijF5Trz2dYw2Vhjjz1ZaJYS1J+l4bXSW6ytNNJB
omorz34TryrtQBRfLR86FKNn8Lmpj8R4z/JoXYmuIF74PVs5SGsvgxPIGIJRlvFrCLYZwIMQvFbQ
vJOddtgCQ+0E43vfTGvDeChyb5xE43KcYAXzGHI28dhE0shsBnC2WjvR1DSoHybyrEIkSy13UyS4
ALnn64+Z312KsxAsLYFE2hhmivY9bkYvrDYFZJBvH2Je3Div3jBxo5qyqh1sVG80ezvM/5jDM6To
ZmtXh5+lvYrl9W1zvNcE2CHwGAQpEp3qZzK3AerX06hAJrhvMJgQOVn8YpV+FuwmfXEm8gZaW7VD
iiNYJofHE2cawqUoOKL5Dn3LS5excmluAipXnTvta/+R+9qn5kVfpTtWTrwFSU74BZ26t+7O3ouI
WTnfEaYtPEfp+0llu3wpBAoCNBZxESwb2/bybj1M/u1t5XxFC6JxwMBghJPYbN+8yiHJWcdUIbGO
3c5emfI60hxbNqF85SEWJaWg1cA5AucG2ea5qQItXk0B3EZPnAyjE0u8XfpDogmAm7y9O1vYb3c6
OwODHIa2ngONb4NyzbZQTJqcVnQGREaYbM6qeqMoELndaERuH7gaeRtFKFfOPQa1ELSbwGqKPjqL
M09Nacm1FP4HYsVDW/YYu0v23Rj7ZQ4uuSER7BsnXl+YY+6GWMITQpLhc5n6ldboBqmKk0k+qMhs
7KWo9SuyxgTExuhBrVTAmmp6TfKRDKgoNZsp9Qz1lPbft32dc02jcoWyh4bwi0PNlj4tIyN11wFT
t68OwFatMOuynnfNFsOgW+JKL7Gr34eHwkmO0s/GKf1qnRw8BByn9UNBjnftOZc/hdlmWQ7MorcA
wrLaGo8NMAgMTlGubi/4+qzBCMb8UBAE1RfasJehy1hydIImiiEE/7veezUmXHLr0ZK2t+1cBxHY
gaYbbXqZoJ1i87klLOUqhh1F+U7RV8dEaP2mYt5+AGjaGt3IEFxwGj1Yl6W6S4vM9uFdDWrYABa1
+59ALr23/hP4hte9/wxFueU9fvyVt37sti6mGaoO46LxoXKyXfkUrhZf81HaW4saLNfn9PInMa6c
yWOpgCQJmw3p5WIzkF3b/cDonnD+ltOaOrcE5PblZwXvaTVCDAkwNMgZocgbBPHK6gIIfmlJsooJ
kGlV3pRfemSGj5FiR2uzJyJ6cg7X5eWvYJxLnpVwHCk37+hC82n0I5f43WcmOw+zh7k7L8ax2Usb
kbIPd5tB6EPH/fEYY4uXQUMaLZdRfe7quxZAjkw92daPyYDsiCAScr36zBI9XWc3SG4kclPQOnc6
Vh5EFKTaxDAlyHkxqDm+DfpJFzF3cs/rmUXmHNl6oM8KNCEpXKoc/QXSYdN0H1RCAcjrThS+3Z+u
B8tnok9RAWIfGJItNzZdQ2mdYQghhOc0/XegP8rx80SOyn9Qfz43yxKagOInCU3QMLqa4iUZccBl
YhK/IL4s4jjkhtc/C2Sb4EoI8v+8hCVJ943sblwelPn9dtDjH8MzG8zlr0hSZfUUvtwag6OUfo5i
dre0GOiNHWN4GRIo7m0HWeCVnJWZCtweDDgQtrrChSeRFg52GiO3Tw6W8pAZ7/nfZxyoHp6ZYIIr
CE7NZJxRo0qLh059aIaXunSX+V7tBWGcU7K8tMTEzKm2FRktQjxE39MPHRpFDnRKXkN3XIUH7ejU
o6s70ccOOc99u9MS5/tb/iliCeMQ5dNiKRqAuCchhsY2xmcb77WpRxNYURytdzCgvcPgeeakr+U6
2xeRu+ym76ldqYKXBSeSXdhl4kvdo0hpDbBrBw+Z/JTUrm27OgJ6Mm/+3lUvTDGBRR/QCqpM7LOd
fXfSuwn+KciazU7b3yn1q5LchYFI/4ATyy5MMk6USbpe2AlWh3LSqLwv8rohh0LU66F/hckDLqww
DgRNz3aZbSyMKF/z8IF52oA81tFjFm8CVVDl4a4IrLwq+EtpDZV5gMr92EaYJUafB4WCAV25uMVw
9EETMfJyT/iZHf3y3knHQdXSDnbC5V41vKB6HkS5Cv0T7LbB4Sn9K1ZyJYxadHZUqgHQooFaOqX8
rYkqzXwDmHCyQZwhX8GxNaiJVNYC+T1A5MHmpj5B9lAAleeagHgx7UwB2MWCrFKIXo5YNI1SX2X1
aIIf8vap4X1vjEn8a4CJ71GnqNNS5Jlr5CcZzXQ1vbeyx0hEp8L73OdmGLdqknrATUWlYtvtUrxa
tQMNv9sr4UWacxOMR0VhG0ZTipXY5asU/yDgMMMIfwpyVmiJ3zbF/SqULAjsloAls2RYdqqPSiuj
v2bEB72rIKdZCz6LyAKzmBTJSlnSrjImVzXUgSrRgAT3g5wtgf7/Wd7XdBVqeAQwAAmcivqzNk9u
IqJV5dqwQRCpo6qj4hhe2giDpajTCS34crqXJGh8H7T8+/aX4KSvkAL+Y4K699kysgakMnoFE9V8
BFVDD7Ih4Lmqu1oCBUsNqgci+DC8WKyCvhHUMgTicuw9CnQD5hg0VB2jeVWbraeCyySbPck8ID7X
kNG9vT6uU5+ZY9bXAVhsjbSUazeHUdnE1quleXOzqUSISv63+rMu5vIcB7se4gWG+umnmazr+Kch
om3irgVNLIgG6LRTzFxjdk1yIlsoyGvV81i9xNFWDwHFe0oSQcYlMMSypYGDvM/zGoFfnjdD/oys
FcJ+ULsPzb+mFKC6sv+uiCX0DFUbwEIqpWlGb1JWOk0Tg6BM4ALcCE0grkclshCpmVMkV2qWxAN1
cc3RwSLR2JBDfw1EE7XciHNmhvE0pUsSJQphRpVPkvReS95tT+a9JMAhAZSAZdPJb3YouEzMpAgo
UKBeMPEvRXs7ST0tVjdKNO7l8TgVBbAkalE7BWkF4x2clggVPVZonZmC4AzGvROwA1l2tyAUHZV9
vkbJ15MlB43btTY5gQ8k2SQwyZmSuDTJ5IaIFH2dtDCprott/PhcbEMoCL4RiGJV36gerKOjclJ+
aq7kNZIjfd3ebp7XaEh7QNkI2CkecJeBsdNyAvUPHLbJvi/TzDGSzSgB87W9bYYXNoDDoPkDKrOg
IL80E3VQGWhtnIBSWavBP8N8P1ui+jOnKYKd/GOEHeMClUxf51B3dHsg9EswZdt3AUjtrDUxXAX9
3OIxIetWxBfCOxDnVpnSTzhraNpSq22xj0GFWOlvt/eO+4ksHAScbRkif8zeNeqwVAuVle8myexd
HZq5a20OVLCeWqkJMvVeJrngFNK/yebEGpCTaLsDpH5F4zlpC2RdTNgEL38xO7o9JoPTVlLtgs7G
XhujqnoVeD7vpC5AbW/OlfXtRXMd5s+i2eoIGshtatNF1+VHboFv6Effr26b4EeaMxvMl6vHIair
BTYUcwtid2dsDIBPHrLuYUGJuIWWs+TLqn/bKu/SgWg0qHNxJ9AW+eVJyDLJ1voMRnWkUpnm1zh0
AdjdpexVLQSpLtdzaIcQFX5U+VkVAjnX+oEQqELGTewtSeGDOqh2MIOMPNGwBPcP94udGaM/5izF
WsoiC6YaEo1y9QDKs258SUXsh9y9I3QKFHhGtC6YkyCFkZVBNQQfrC7WdSo5lv2Bh7VrmCU66CKd
b+4Z+GONHcqpzboDBgYLmmP9KbJ/LM17SJYT6Gr3cmEjV8CUAAg5brsHh+AR1w+FbP5Pf5INYsrU
K7jbcR3EE9lgT4E+t7wwftVmdSNJ5q6tnpsw2g9R60FfGm9WHVrFre4kYLborBc9iTZ6r7u68uv2
D9OuM1r6w/CSwXMGMFmWp78JE5CEFTJ9N0mtJ/VhuouMUgbBBYmTVzWQlx82ycg21vpxk+hz6jV9
N45OpWJILOyWwKmXNHormkp+KAI1CTx57IxsE7RpD2QHFOZ2xaSB0LKcTc2z1Kj66pMhHD1Vyqcv
EBbr/0QBEBKtPkHXaIxN9dMaGmNbYNx1P4d2P7nQkF4ee9IoUAeV0x9BW8fbsInaVZ3HbX6Qip7c
pfJQCvJI3s4Akm0AEqpbmMGhJ+PM88Ne1oHdRVPSmqV4LZmL6ps12VZV02w1rQS9Gti5nbnUh79+
9YO9VcO8CAY28FFspvcx2ZGVLGBTx2D0c1BIGEgVDaZdH+pLC0yIHEGSMyc5Ru+kGg1+5WD2u0DU
9rw+1bChg0rABPCb8jNfbl8+W9CMHhOsQjnIk9cPPwZrpaXbeXy97cKc4ia1BDQ7xmtkDZjvS0u9
lljhHKBD3bvTr86rvNyxVmntOOoT+u5udZrcVlCh5gwTXtpk0ju7ULvBDIEpmFb6N5j8fciOrstD
dqy3oINZGVvRJ7sOW5cGmSCZGV1jWgMMyuvwMX+JD+l28itXfry9mRynP99LFlZjVHFkjg3MDCtr
BUWhdmVgOcOP/z8rjP8lRYQeUE1379fihafggBIdaAK3t60ItkxVL/0CFFNBl42wkhyCdelGb603
+GgjCmqmnITj4tOwRdNe0bswmWBHPymrYdPtGx9x4R1cvafbC+Ie2z+O/rvVcBaR0CvL8bqBIVPe
LIEXNttAfbltgpNtAzYL6CekWxD1sLDLTevLbpA7qqWgZD8qaYfY65XgODUfA2tlk3WqflvyqrQE
T+nrlIZaBcoV8UKxCIvaNaI+MOmMvBuQwVUxQx0HIEME+4/o3FLPusyAqSGArFDegmAyCxdQsj5r
wfKdu63ZQ+WxdgL7rZTfx3JyrEDxwR4PokqpX7eQUQmX9FOwu5wviAzbxlw1MB8GRn4ud7fSg4To
JQBeSQ+Z5GpVbFAVS9xqD7ZaFYxgRuUUa+UpfLttl7O9F2aZk5AlnaJHFcwq7W4ZXEn7msu7LBAN
mv2OtMzuor4DBRz6xkb5g1kecKNDV0c6WhVDU8hgq4iGO6QH43fcS+1G1nuUmM20mj7tQsfU9zSi
qAENmcpPp7TdjdbUPGZpibZDB0DQSxPr6UOdSf1nRaRFcLtzagJ4e+GXQkMVMJkrAH2cVxjVsAge
6Kf+lTjAvKlO5MnbZVeuSlDbP7eb2x/h+kV5aZD5CEZJh4pNGCTtCfgmxzL92wZ4X/l8ReyjXw87
W0Ky5qIfgeGDEvRuAQbPE13wiuQ5sYbJA4rWUsApxYQIqR7qPlaQn4Ayw+/79FigpdgPjaCEwtkv
VEmQMivIH1BvZa71Ih/A2JmO4AewRy+WkHhOgkI+L0WBXieQqhqmIjFTcnkaxwj8qkODhaiz2wCe
W/hDrwJBNziNoglscT4OpeECkwlk7pHbMR9nkPUqGwLEbpC0DsXPZrrvSj8RTb7yTuCFGbqpZ1fE
MI71lMzIheY1tKQzR3XLR2uf3QcPgD5+o6mXxo66QtveqwWh9fd1yhx+mCbYSUzFG7bBHH4dDb0g
TbFC5cl40ncgzPaTT/30aRwBuxjcdGtT9e45d9x4CxTtJgFdjnP7BHBc5uInMEcsNSDla890k4sf
pn2XiAa4eLfjhQHmKyZyPBgxgQHjlxY7XeD8j6g/Vh058vtPUwAk5T0bL+wxnzOKs2hIInhotO3v
SpBPe8FhWeu9s+wKRzlJ6/mtdxL3VXvuftzeSm6Ge/45mcMhSZmW6SqW2rwnW5QwbW940x0MTyjU
kdzuMV39fYC8WCw9Qme+G83DMmQxjStT4ciSH06F4BCK/IMJKYmcmF1O11So6dYckk1ZCdbAP+Z/
DgHNr8/WUFdggV1mrKEuwhXR0Byc3szO6USgAK4doDbAQ4nmGt7vl3aMQamiIYedXDktoAIP7Y9O
O0IAWrBjnFgPHdM/dhgHNEnazkTBSzGUHubhrh3fpF7kaZyc7MIG42mpGajtNMDGEj4mQQoiML+w
Eiccoep5pzanuNjK5GP+D9flhVnG3UwASqXYpsFCd3ujdftadqtyr4k+lWgLWaeLyrkjPZYH9R6j
um9CELen3u3TKrLBuN1cLkGuQrgAfD2Pi70pRxByRYLgyo8IRAWORsbT/Up4pbfVONRbbFhNQuyY
RwBAmZ0mK1xLfplRTo5fm+ypDcA/o5SYOXyWRJkH96mFaWsTVTTKdcM+tcq2ztuhhNv39UqzTkO+
KpRwNdVukBNHJiPAi4dMBDHmFxhAZwE5X3C/4vlwedg6IzKbOUZi1XiTF2yrzyV3UF8gbuaE94Zb
3cmPk+SIiLZ4GSrIbf6YZT5qImkJdgGQdHNt4V05rULHafaT27/XT/Ve9IzlRZRza0xWZ5npMjcK
HcTIN5V+hw6j3XqNSACV/mY2STizYjK1rYbkNkAnsGI070Xl6cudPYCFuEWchFbF++1TwU1Jzq0x
KYki1dNSq7DWOuF68sD54YI58YgUKHHyNd4/6nuIelH0+KTtGjdLvLFxgWm8/Su4l/j5r2CyknLq
qy6I4D4LgNxOerdsWjd6Iv4/6rZdBU6zrkAcvt9PgrjKiwk4rYoOyjAKWGe8dqmUtLRlpIJZ4zUN
5oIt15IeBWuj98z19/xjhPHRcVHsFKSk6GKtBs/Y9EfUFD/yA4RCnGE9bnpRhsfNwM5Xxbhp3yhE
bRUYVNdKtgrW03N4Kt+nBd0eR3ZERUzuHqLFAsI+FO/Brnd58kdUd0lN8724QPJ86NBGFT1z+Cb+
rfZazILKsUnGeEJI08FNDkDqlIaY1BNc45zE56LswbjgkKayZMcoe5QYESrsoyLK/jnRA+VX5P74
F69Ydhw9s4a2A9Eq6ioIwqn0PU2PUnQXiS4AzmZdmGHW0UVaFzcEZrTwAMaLIdoYweq2S3O36mwl
TGa1qBD4g8BNDuqXxRtb2anC59sWRIugv+AsR5QaILc1ulfou0BV5zsagESoBLRPvNvDpBQvaM2D
YuqqsYO+fCoBPJJDAhgsEJAJAh+SU2hOURxRmoE9zBMAyV2VL1P/Evz9hDzqbGfWmeQKfEnQAJLh
cPmQrFtiPclDvafggFAz/abNvATE8IUtUvGjMY0JRxdmmZgXZ0mI1zcWvWiPbXDIjLtJ+aE1P7W/
l2RE4cACIYoO+jswUTCnNm9HwL9kK3FjiHk5aV8fc1NyMjkSFEbp37lcENhWCCBTlF72mr3L6Pq6
K2YT+g9Fi/Gmu2p6GuvZHbWtjElJzPiMgubTtXOCzIPaAkcQTgHbjJ2q3IRmhgXOQoADlZc0epTa
H3/r/xcm2A6s0UMOJyhhojL6daO/a73ptbN32wgnW6VWCFT8bDTTroggAoV0eCKBiWxRnPzbrtz8
mzjVvtUgY+NYP6U78yn1ys1tq9fB49Io4/YzxiXGcYLR2hp9M2m9URTJOTkNTABqA5dQbEC0mSuJ
DvdFcQ1uwNovnjHf5+arBBAjcsi2remUbrHRgLBdV+5pdAhGAMnB2N5e5HWsv/wFTBDOdcks5Bi/
wBqcStoaqj9ogJEMr39tBuyKtMBoo4mIYHIZJnG88oH0MRbYvxhkr01geHzuReqinNlnG3yBIP4x
ICOLsV0mg5FbldR5liMjdfLH9FUZnNBPFBf6i068i9eBlzkaqPLvBj9c5U8gfbu9Ss7j4tI+E0nq
bFFbgt6H2++WleJlK/2HcpwxiZG92Hdf1vrjS2DwOmW7MMi2+Hp5afLEhsHgpwF0jOymr8MeVDq+
cddPK+U7cUbRGq/DMhoe5De8FEETOgSXnzKRZ6kxJnhM40lPyUN9HJ4SyzMPZuUMzrImPxU39WrM
FhvChibHWfFgpRA1A1NnQAFemjakGfpcQQgvyoLMgUTqYyb3x3GR2i1EPiXB+ect9Nwac/5Ty0gW
aA9QjlnwgOvVx1Rkz2r4w17Uzdx93/6SnFAN+LkNQi40zDAdwO4qtPeCGtLKLoEQ+SR/THPvmNXT
bSOciAaSVUQa0BqBoY6tkU/K1JWQfUNeCmVkw0Fz0DohBbQFXskzAzY63KkWWgtXzJ1GbOeJJY14
YqPQHyNhEY5h83YLLAMoHFAsOmrUl44Qk1jK1RRAl6UAbtt6JRhliwzv9m5xjQBQg4sTtoDZvTSi
W1lcjWD1ciX7NLSrrPcMTWCCkxH8HuECWQN4sK4atHNEcqUegDSzglW6vEfN6CTxtkKbVlmBEAnN
hVx0fGVOyMCNgy6JiVCMpTHLihYpJ1GIcQGtstvFkfVgdvNADh4mzYKfWxEqadjMSncte+g9MoL6
ulZsYFdQ+gLjFnZeal19lFDxj5d23I6jpL/mQYvXSCwP1SaptHTxBg0JlZybXbTuxwwDlAOSq0Pb
jP0B7cbmWCtz2O8rK9YfzMXEzbPMy0rt5mhvqrn8U51Lez/FdrvtcRBjzLrlyM30RYditYnOBNgb
Q2J+53I5QZfQnj+hj2ScyjbInyKpTd+q1O73OkmnlQEbp8oOzX1VFGrk5RMZdnpmmu9DHdVrNaWS
ilM/drOnhFJxLGN78BY5a0Non8vDBwVtY5guVMptb8LfoDn1f6R9167jONPtEwmQKJGUbhVs7xx7
h74ROiqLyunpz1Ljxzc2LZjoPoOZqwF2mVSxWKyqtRYvHsey6ZYbsJaO4aOj6eZDOjn24I2YDe1c
EOSKK07j+a3qm3jHkwHD3sLoiI8mGNtDkwOMnaENRJsf9XM6uguJtYeclPpHVi/hk+jaBHNjnNZX
xaClPq9m0DQMVtl6KEfH5U1ZZeIanxF6mqaTzb9ITUThLmNWvCag7EL5DJiwXdm2ye+2q3Oy03hT
ogjEeQ+q7jrqP4g1dp9iiUBgMMR2+h0IVDNoot4CXrjMzVsrblFV7yDDqXDA9QqWkmBgrNbRQA6A
PyDRp6cqQa4aazXgMKRYPAv8qETr9kuq7xOgb8Kh+JVqqjrDBmwTZW9kBSB2xLDgGQZ7KOo6jjrE
Pe0FBary9kN4fHGhyvr6Gt0PN4nHXuh9Bs7y/rH4Hgc20jASuarp/62wSCF+C+pFx3FAt326chpG
3CoLHHYz2zFQsfcQtL0csTYw7ljokQnpyjLHcBJ2BxNOuKO9S+5m7zvqyKDwf3RK33yqr5LbxnWu
VJNGqqVJ8bgqcy7AvQj4HKjMQGvvjqUiT1VZkDK7bjZ6a/4TKXG+2uR+Ik+KvduKi5jAxe3IATB0
5GGZDu8PAcpf5I6CaJDR5fyzhD5C49U2tGNdBwPHOzCFR4hCBRtAKByHIDztMlL8BLF+Cv9N2psq
GYdacUlsLf34OpVSgzyCfGxk4Tod+y8aUloWK5rzG2kVkqn/7uv1BxzVMOymywSppxX0RN4ygrld
sAfQubouyT9YwjT3/65UcmrJKUpElBRjmO30NaPMT/vKb8oRQyyqIV3V5S1tmi56UY0aLu92PhjN
dYun9t/zCts2phmQj3KEFJzr08Ukw0wGRDNkoxkUj6nYFXv2EgMRY4WqUfuNVPTElLRvk9ChqKyh
9h1WyWGMrsocY4md3+l3cfz3We+JKWnjJoNHQxaiUSGm0O9Y4mNQPBdv0HfzS02lsLh1GQBDBGwG
SKBBnSwZqyMx9K2DLRxXrXNQn8SgWTqAMcOFwvGYqpxiy9GPzUmO3hqZNZcazM0Fuv2DP+u/w8Ed
8jdFKNlalo0BVvSXUHihMm/P4NAmHiuMpfdBH/CD8/ILPeQfuHIa9JqgxrfXD+ONc6g+RsdXzZZu
OT6SfJRtwe57PtDD+qmnOYXtGJBZzHbbmBMxFhFcXqLCivzunMtIZ8mMGzWFiJEdPzLrmanAH1tf
62glcnGkWJqlhj44AnJF2X40swYNQuNuAS812sph+nJ5SSpz0hlLZjBYtjnMmeaPnP8okSFX4eTG
6ftlO1tFAsA9/veF5L5nWhe2of2BfHxzXnXUGt3lFkUzXJ63PEBDa3DtexDSfVeYXbtxcuJlI+1A
GoTpKIBHTsNVgxDShL2BaWDcoAX1HPrckxdjRhk38WOx62b1ZMPmQcCAJF0rBVAykc63EwMQGAkL
eyrKyqsW8Nb2PejkqyIwmvsBTWbNUcwCboVKiJgwLFFflSOkZSITHk0+EuR6o9UHmvlIsz507aTU
ryq7/gB/qaqXvmlxne1HKx36HjKEnPWd1dYZrhox5xzzAAbY77IxMb6SLNRir7bqMN8XU18ougIb
ecGq5Q2aaVR2gTyTik34xGXGRvQEy5heif6Oh/X+ss9snHIHQMtV5AqJM5fFBjQMXNtWj/lhPcuK
gC567LOmBcoy4b8uWzrbQxu4jD/1D+heWfj31DnFMM3G6PSlZ4GCl0wHo//ZWE80+cGoInKdHfPV
EiqtFO9fGw4iuWSf9h03BHhEwcXhpXoH3OqBoWIWKi6BM9eX7EgrSlunR0UUKzJ5vsOz64dd6d5o
QAkgdz5paF1XmWpgUGVy/ZxHeRwvR1SsFpjEI8NtQj+On9s58gbhZfRHPKjowrd3ciUMB8UwiG+k
kzZHrZ0TDqmNNEK3ZLivAJkfkiea/XWitW4lJZAcQKkHLR8p0VpCZFp6AUNt/k6LOy3fNagtgIap
hi7FZT/c3MIjU9IlUFaTwycTpmbtVs8IRE/6IM+vI4I9zG7pX8+wSSuTnNGEOKfuNOsW6vUui8Mb
UJQdLq/ofGJBsiE5YgF+tcTq192bv5bseTY8EU+uPV936XWz7LLRY6GbVwf0wzU6eyz5MjrPrHtE
owrT86+KX7Nu4MktJP0ayUdT0guhW/g1zQBi1BsLVFSoSP6hp6nYjRM2LtF3dXsTQyNJpbh6Pm+w
GkdN0oZCB2ARTHIkDaqAkd2Csje0yWeGNILU470GTg7byPYzZCsBs/an5mvp5MhFw0L1Kda/f7Z4
G4S6QEYQtAKlz43XwjwmGkh0e8BZTfRZAM5xy/6LztChKMyDhjmvoQi/Waz5sHTFxXjeRMPqQTyA
yguuKtB4SKsXQJqy3Mbqh/F9BGM+FIsAe4M8QlS/hQ654oIH1ZTBNaYgotnHOJZByLpbCLWocOBb
oeP4p0jHjIbUnPIOG1GijRfFge78MuM7vY7+ZcePDUk73tkFiB5HGKp55eXZm2nviV65rXhlqG1q
eOoOrZtWj2bcKSLJ+Xjbn+1er06wL+lnnEUOhPeG2sF2rzURswoo+2nqT4URpBMNsvQhnu8LFXJ5
e1//s7mGt6MbYLFwsnpoGnl1IpY6IMls5j5LCwi35cn0OTjV+Hz5QG9d3Fjo/60SrL+nFoel6XML
SaQ3Tz10U2rc3PyuTF4Kp/RQ0vUvWzvXLvmzqQAg6jpEDaEaf2ouB4OP6HUdfxtabfHi6foTtXK3
4q82+w6p1lzMbmJ9iPCh/2uk9qlpGfXbThrN7Bmmu3rajWRX9L1fgP0sUTJVnmXqqyWMCdgMfFRI
EqSLlTeTtjQElgrxFoe7BgqU0R0qzS7kmzHXxhdvGf7poBzZlDyHL0teGgI2WYYRCL7LdcvTwls7
3Wn0htX7JQyY5ifGN8UHXQ+gHBKP1yp90GSwtT43YBcQEa9xrprunjIEQq8bb4sek+OdH+Y7PE8A
5giVIi6b5wVvMfSoTDQ15Yai0aZz5hRWCb9pvvRj+pSMI1SG3nJNdfes99rZOo8srb/k6GR205Dr
0whLArz5VRz75gAmea38h+x2TdnJqpmBwpS0ncIYJg0MyFiQhhI7T9PItSPEnNKyvmZGr4A0bG0f
ahzQEnDwHwgJTxdl101hQHWw9DRSehM04pwu9grIt4SWSqNya/+OTUn+aaILE4HouURZo2j8zOyo
m9sp8ytG9wqXVJmS9pDTMh6GAqZEedOSr8R5ZNV9X9/G1Q/0tczlq268GeGBDO8iezYmDOorfsG6
bbKvHK1VLq6UE8aRgP5CmiB+FsW1bt8aFrRCyGORqLr567ZdMiWH7zq0WieKhNcu/HcWv2XQUxVs
8Cs0Yewq3g1WrljclsX/LgyIMp76TLwkVTGsFwa1fqbaTVa5WijcePJWCcFcBfLZ+pb/WUM8PbUW
GvWckgr3Py/FdSJaqEKFSDh/XXaZLStgfVmFIXUdmrrSLmop07J2COGcJb1y2v5LX8V+PYTBZTOb
x+3IjJQ1mXacJ4YFM8gibzph7SAUGyQTPTQFUYyqbXwlwO/B2YrhRSi9ybU3Lcn/zwW5M7YQLbAc
f9SLBpAE/ph2mu7TZopdDIo2inxifY1IDklBYUFRvoR9JmvJlFXP4qKAwDMVifZs9gX3CvShFU64
OplsxUKRCNMrHOUTma9nqc1QFCYexkX9xnpfT27nBWwyX20HWuw5VI5Ug8HnLUhwTqDOjRF/CPKg
97m60FH8r8WgsaaGqm1iV64JEF3eD26/cG/uUYqD1pBDliAhlptR7cqEDiLnUUC7ZN+B0KqJxvuk
xBw2A8ky46+6MCCXmO9zJ9ulTuZXpeNlRIVD2fABCK9a4EnHm2llejv9yUuGekKuGcLTONLk3K3t
gIVB3X9GZu2NoSq128h60A02ABtnKFzrcmrX2CgokNUcL4Cr+T4Cz412FKNPfDkYYzD2e416lw/U
RqBF4so5YJyoFSIHOF0hFbZt5YslPDAy+EmEJh8PRHTf2Le1lSjWt3F44QAQuwQVyJ/pm1Nb8zTm
9VRheejKQ2EU+eoqJ/Gz6J4ur2njq1GA4dF1AGwbmOd1zUeOxodSS7IBa5q6PSWo1cVX0fhKMrww
uwNHpP//M7f+nCNzwmgWna9bOEVfBKhzDec+HR7i8EsJgfjiXx5VWB1A6WtrA0xl0jEqqjqZWp0J
iCT5ue02KGWnmeG35C2x3ZZeLeJO/LUIDo4ux2fDGcBRAI/76RIj0tMpzkfhDY3fmSi35r/K+XWE
Jt7lrdzwxhM7UniPCmdktYGgRO2VjZ9B0gTqMMbi5ZVyCmj1bDkA4p6yQLGCISB03k7XNEdT01gJ
bIGSe7IetckjKEcQCNV0g0udHTd8Ue0aDG6lJtT2fl1e6dbbGM4J0wz4L4heSk5aMJ6yYp7+OGmn
/8jqr5zuyHCoHE+nGGTp9/mkOBdbF8uxSclR4y6cypbhK7K28ZbFeSlMFYBm8wMerUpObZg5j3SA
Ca2Ob2va7LSo3g1Nckez/H2IZ8V091Y563gX5dlrwvK2sjvsIq/Hn00Mtl/dzePoARXF68rsX7TI
3jko+3bWR2urMqutp/iJdelYOMLp5srBasEDnNVBnYLxqXrW+p9h9GbHt6J6MeygMV8rFfnoORpi
PZD/7bMjHZREI6ScbVhu6tTXGvTPuviWsvShYeJLW+W7eXyezXivRYOfpS+ziUFgleadcvOluyMz
2SzGCpuf1T/z8KmvR79zvCJ9GGovH67KBa/191aFYdq6RcCN5GBO1MIQlZy4zHOkT6UFq7EBoY4X
3j6G4y4tFUnY1h1yZEVm9svSsBcahRVqIUPqkavsFuNA6FeyTr+9Xg4GG7kYykZQeF9JXAC/kE5N
wmdQtIHxy3PsL1qZ7Vn1NjvaS6OXribYbUoxPU1jBcGBwqhczAHPpqGNHYwOApQ4X2h4A8m7Dvx0
RL/lUeIq1U7XgCoFXEBc0QglNsq/VH4iAGTlRKRB/geMd9URlzRXM2bvLm/lhnecGJEOBi1YEXYm
jCzTY4c6Tg6GUmB5c1XepFqM5PuJZhuCV6sd+ztmVtFZQIe1VSxmI5oi/QRyBVUMAJRlVy9rIBEz
tOo8dFat/G0lAV+CmaYo16qkaDf37SjTldbjEAAghA5TVfiwDL/q8YVHL7RTvKm2fA5EOvj4IOxc
J9hP71y7XTnsbaRKooAAW3blGF9i8WFDoYV2PxZMXyJm/L0/IHXHmBKueIwcSkdrrlkepVC09jBx
64IGFOoi0a0BtimS//VoDYbKj0zJNQv0HDJaZ6spbfTAAHTQyDs4Et1F2Ko+xtbX4iaeUA4GKdET
lJKHFlRg1RRR4c1dk/8sw0h8tytD+xhJW720nIQ0mEUe3Yw0zm/zZeG3bCbQojMMJ77KIF8uXHtK
rO4R09VQsEyWuB583SwGRcaxEUXRyIbA/Qr1QrtJ2v2KTlPbz1wgp8rxlNmx9pGCjCgHJtQUEJlo
Pi9/7a0Dg6kHjAIQZKlo2J/6V8T6aqha2IvBIJoJTAZ/Tkggmf5oJ7HiNbO5NrR90bRHJf6suaFZ
jejNdW1L3RjvE4nngPDqrokq4CyX6j7LRXLA4hUjD1vPaGjAo4WHDh7a+PKLLc7NOkFRswLknIVv
dqnPzzyyjJclmYjhmUPefY7MzA7EKujvmvbON2eKh6AdQCzoTuj5XGGImn7gwRLNLvhD7GdQV9Ns
rwlrHH1WD3EcNAPL3mmsTX7BzNZPtcb4HS0m6h2GERnKVHzj3ctXnTzwchi2g/rR6WcLK/CojBmG
nyvxSaw74uQ+ZU8VeSJk8uPpurUCtCQvu8rG5zuxuR6xo1ebxZdmsOy28laq8yVf/GL+ttZVaZ67
HcZ3O7TzL1vc6j6emJRO7TSP0cSt1WQT6GDlsvbFsl97sAY/VAZI4qorJ7pDnamrd2X1VDlvl3/A
9pJBZmboa8yQ0wxctuBsykE7ret3lfDb7tkGE7S5BOhFl3CGy9a2clQs93/m5AQjA2SoCg181VTH
TCM5COd+Hq762tOATuuBlw3ZWwXmPzR52M+pUaqAbnvVf/aly0boNtgZIiw3Wq5SCMcm71XqRTqI
cr/E5mGiH1Wkmj7fyApOlizFnzFBvkrWHSbkKR5+6cu9pVJE3LhCT0xIF3U1DPky6djVGILPAvMZ
urGjq3p2cSgWv1m/bHD5Q24EVbBfgSoEhNAcdHjSPmqj4YyLuVTe4lzPoOsfbNdpvifhniu/2ZYp
1BkgcmOBahUTV6eH0mkKQHEiTMJO2ldR+nTBlEYGJrvCnRbVSM3GHQrkDwaxkVcZzllNw+rApgOi
nsrrCnQxy1vkpkGa/hjqw+Xt23rpA1WCFwtiG9IeGfhpDDoLh9yoPKunmF8uudVD2jG3Yn9sO7G4
c6tD835y9PKWaXY3+kUKuJBfR1OhmD3fck9o76yM6QyC3fIvGSJoyZdzCt+pAfKJwO8KAH1oc+/y
ije+Ije4wYDzXmPNn8BwFFp1S7c7Y8kqNFLdHIzKOnlB49TJvpsqBtGtwwCCDFMHWAElenmOdCiB
MrJAfejZYL4s36o5dfX2GsR6hTbtCxFf4eK7vLatR+9KeQdWT4gkcZRuTl3U1pqmqg2B61f/rWd7
pLSu0ScuMPrDlO0y51OIt8h8S0sVLevmrv5nWNYBmao+0zsThi1t8OoeZAeanzqPNPxG8sGtx10S
Xjv1ni6HxPFa67HhH0n0uYj7Vsnks1FIOt4DOSJM3VwMPcNP0bTGo3De0cAgUeFT/VvKW89sDqS4
jRYfnPyRhtllLywnxe2y5cp4KUNKAaVk9EikoMTN0Iwss8aftp0gpQ9xDL4U8an42FtXCOb6VhpX
jhxEZg8gvCNFyGBlQDdi3OXkW1js7dWRm10KGdp08BhXiVidLQ1THXgjQ4kFjz7UOSQPWyqHgd4E
I/qpAOAedJ5Av5Na4cd/KGhPXuOwAog4RBN0PCFwhk79GEPyUVyYYHAH1G8OrLvYJ1emX97Mu9wH
+bNn+7E/eUDCeaPwy73/7dqzA1X57uz8Sj9idbSjSJHwijaWPq/0jmCQBVr7u3MT+u1dciWunDvb
rX9mv26Jmz1Uvv18+due+bBkev0KR6aNxY6brMH6KZvdSTddUzV2+GcLL22xlGKadWMPtoHVARUG
/QTr69d0xz5/0Gv7AZxJLnvqbpOvxZN47e6X7yxxI8szgvDb5XWehQ1pnev/P1onX6Ajppv4EQ0A
GOljqu8M81AUtwKx8rKl8/xWMrXmn0emolwvwacDU9zNP4GjZZNbfS++3A5v2m/7YD13GVR8L9vc
/IoWkhKA/pCZyEX8rJxQBp2Bgo6NyOW941Xxj8sWyOYGHpmQv2KS6KUGMKwnct94qN2k2Hc+RB0e
XlPu/tDd+Dd7fW9czfGaoNjX/lgBDeL2QC+w+/4mVYFHz9IWbDLmTfCqJiufr1xCycaUV2aFHoxl
XJPxurSC2f4t0DH462WvnHQYNoa6ynqbS1GI5kU/Jyu0q0sTsXP6aDiUg9MsLi8pi3zuxPZdohfx
feTEvfAbUdT345jnL8liJtd5QQqxDxtDS9267q2AsDB/WbmIbkk6TbNLrKk+QOmHJl/bccREQipS
LQlYkswEsOyEvuSOloLErCXsKm3bGjucG5qq7HUegLA+bgKzoKPLj6HYU5cN5ywKGzAwAZBK9WAe
y9Cz2la7GrvVYN3hTU9Ga0/nHvODQ20rMqXzUA/zmES1DAf32JkKN4S2xySrQJaVEFLvOp5FH/Zs
Vl4ZNuXu8gfdNAWwBGa8wNh9rpXjpEZapqBURNd9drlRJldxxdA/HCbVRM2WKXw5uCfmewmAvqeb
mlamJsa8BcvrXLU3wmbVE0k7GyUqEwD5y8va4I9ZC2CokmIbMWP65/geBZ0p6SDyWdW4przy1XkQ
h8mnho8MO3Hb1M1uuwC8ArfR3vZpkAcIRO/lXgVr3ljwyW+QAp+RQUIkGvEbhvSW0reYf2JwQLFQ
lQ1pU+dMj3phw8ZSPoT9AzD1afJyeS/Pg+nJVpprNnS0lc20tCAqhwlrmXeGkR9myLf8vQnMGFoO
RgBWxcF1lUcmOMb/aiuECS3lu4RxkAhkilWc1x0s5DNHNqSAPaAkWnYabNRBHgfpY/HFvtWvSBQY
184e2XrlLqqPs7VzxyalS7ZNeAx0LEzmC7DlBViUFdWqDSLs00VJLhbpFkM/ChaaW/4Se6RxLY8+
Wz5zi93oQwnCsx/4denpqqLV+odPk5hTw5LfaTlPUD9sSs9+yh8HH+A5+5PeEPBv21c8yGHeeTPe
hrvQU5GPbFpGj5OhIYYbSCYLYHTouqSGZSYS1ypf0w+QbAEV6zNQdkzfLzvmxkXAcK86uAJWcnZ5
6Arhxcn7psPEo/EwDxAHnyJfBw0N8+1wP4dsr5x12DrQ2FqIbEFZADPO0tXTp7FwqhWFVSL106fr
Iv3Wt4r75TxZgIUjG6vfHh23xmw0VMphQyvd5PfQvuuRn8aqA3f2SlqpJFHZwEMJCGbM3Z5aaWm3
NvzAbh1+0a+rF7a6BdnVtou8/m+blpIpaUHxSMKp0VCvLOiNhvGhIn5hGA6PHddgNxBGqxfFs3tj
B3G0ACSk60Q6ihmnawOM2GEonRdeVT3UJrggLSC85r1VaX//qcDXBSQZSvvMJLp0ziLCal5mA3gz
weM6J4DjLck95FKD1qqfL/v6RrQ6NvWnYHXkFWFlCX3pYGpmtTu15cPcV5+XTWw4NzyCoD0Bih3n
7A1bWwVyugomxiHyi9B8zAATiLN5f9nMVqzHmNwqd4DBOYpVnX6eHuT1Y5TPIEgcd/3ynOQ3WvoW
kStq+XYCWYD6Zpm8Mb2vcihvvF42/mcCVAqNKB7iW6GzRVd5mVPjrKMcgDULegtP4+wKd7q1r4Js
n+3BxDS788550vCOBbVN737R9qo5iK2vuE5AcJxwNE/kp4+uaXxIMgplmyICpxyORPIPKSMmQ9Gw
x2w7SFWky5r2VIQMTwsvqd6gBb6QJ2WquPFmdHTwP6Ewipn98zoOBrBmVhgMb1N6k42+45a7wZ2e
krvlCS3DWtt9IwdVRZZsHWow8GCsE01CDMBKh3qpqOhojYUVbuv21x9t0GESMXGhQ9C7hfsw+GTv
3FcH8z48NHNgXxUe2AGpG0E7SvVjzsGJFnbg6MeQUy/KlqKp8hY/Bmw1huOmA1h/I3AidI/pDs9J
/YM/J16EB1Li3f9UePD6t888+Mi2FLl7u0yMrITt4SP7PV+D/SmoXeux//xh/1z2E4idu8N4y7ib
PvE9msaGp6wlbkWK4+Wvbn4UjPraSqtm/RYicF7MD1QyPfOO7uF03hRod0/kqVIMIZwX5ME2iZCE
dzRce60dSyZx2Y9RA3CI0e3n2JuD9g51r4e2DbLHSWFsY3nrKx2thJXjksvCBnOUiWZpKgTC7KAX
mrugPAtk/uXvuBEKQC2AOZEVgoKSgPQZbSrqpLINuBCgrT0aJpZq3OVPNJE8BdOfkFXEQQVbCZVi
QRiWcVsKDkLk+3Yfv1ujC5UzgJNeHrOPOIjSAwoSqvGXraNxYnQ9x0e+QbS4KO0CRjFfs48OmPhG
/ntoP6t3fkcO5AGTMM0uvituDEQ/Rabxp8BxtmLEdpQFoIGK/O/UOHeWCfhXgEMBv9rXd+mVfQ3m
4ek7eURa+FS+JT69Sj6z9+Ql3XeK63MjQDEKBVG0jdAPx7+ntovaaMw4jJEblndhfJ/Ud9z5PZLD
X7sNRAcwbY7IiyKPjHCws6TssjLD07l+M6wPptIc3vB91BnWmeG1f3hWcijbvpszqyy9qscge+aT
8sHsFfnZ+hWkr4T3AQaXUNgAkkFuxxDgMhj4pvDYM/ZG8Trae8HfLXal0+eQQq+WNe7lTduKHmC5
QPwAHh+stbK2W1IMs8YGoHe6bj8Gkat9cwa/dFMXeB5fYWtjB09sSQdAW7KUxA1sAZNU3Bd39s94
x/x+R3bkwYtd4IW/66qX5kYwObEppVSGqGcyrugkEcSv+l7gioz9DOHYvIvvO/fajlQ7qlql9LbV
dGMa0n5FKOEC/qG/ZZHXufPV7EI8NghfDC+/7q+4Ym/XZUiOc7JM6XiPLRGWmNdlOi+LdmNV3sg8
swOL95wqwvNWlnpsSy6siGKgrJtgC8+wNtCxMI971kt5k/qP/Kl9iRRr29xQ8HrASxFADLlGbFtD
iagGRGnTz96C6ya1XutJ9d3OrAClhAOHya51NBGx6jRI6TrEdPFIgZhAl7kGNOCN0uXJ/vIRUBmR
fKOuwHsdTjBCQ8gOASZnlv8gjr7irSzk8HiGgx9RfuTpxjixacqwT5jujU1/xHTV5WWcBfQ/FmAD
lCsAaMtfpOurKhkIuG2n2vHL2redZwOjqfr3y2Y2dgsZALCvlBgrYev6/48uzFA0Fd6RFSjf6s4F
2MYd5/for58F4I2xMCmIgWXEP4xgnxrRWhHTZlWcLmPzCYwKPi2NPYkUcWhrKcdW1tT1aClzPoZ9
irkJr4TILlCNeyPpH0yuYtjfNGNiv9BTsVCGl8LAMKEozxYQ/w05ve0m846DBRyUJ3/vxoAj4U5f
ue9X4WxpNYtGWENXLj4QuyGh4bXpghn48tc/K5jhw4CGBrcgeIowSSfdFkTUJSr6DAI7lO5GJwnE
MkOUbiXWSqHoM4INR1X5Prt+JZNSDEjtquZTh6kWEKx4Qg+S6lsUdn4GgWwL1N/NniaKvGz9iydx
G1VjNDCQhoICGzOwkovzRbCKrvyett0iqcbTZASxRFbt2WI/D/9AWLLaW/n5DLJSY8pJUhyafdgX
K/UkuKX6PKgYWGf3IvUE/5KBX914iuMPJ1J0xrdWiaFly0JJA8mTTNOCrGpMigbFVrO5jmIQEa6M
nzft5LhCNZa4EZrQ3VuhXRaBeKQje02Z5UstYApJ8FVhhrd9nvWonPzuHRUwb8vUilrTQfSPK0Ou
1lilaIEOgrdQNuhua1T9nR3P3W3V1prbRfM/RCro0gJchSEv8H3LN9RI7NYIgRHyGsICEGm7NnTY
wMt++dhtfStIDK/a5mhonD3xHLAPw3vQQxRGxv2MRxzzpOVTYuQY0CvFbi7Lj3+xCBUIEzruFrq0
p9Gk5s2QNzUIKu2B/srnaU+s2l2iBjwudrZrmYqrZnuF/9lbU8ajWNxOmFPjMexVRfJbjzuvLafr
CbRrrVY/sUaVL23EZA715P8tTzriM96ZdZ5hQ+1yBEHEK4bZdiIJLu/hphG8fkAaBxL1MyKiUsyO
DX7PVaCIXNXmUzfQANT6Ct/Y9PgjK9LORUXfZOk6yzPFZKc34Uff1Xfm8iNKGsUkxNZ60GxddQGQ
zKD3evqNzGVO0yWdEYmH53x0IHCoubEq+G7cMKhOY84C/6BjLl/9VmrNTaitCaVu+LH+rifvIbqs
Zdg+1cm3gj9d/kab5jicHEztwIWa0prmKQaN7qrz3C7VNc9uc/NnM9YB+1WBAHYwXy5bW7+FfLMA
C48kAIkNdlHKaxp97PUW47Ve5jg/tNwOzDJRVIO23AHpmYmWD9I0LtdscYh0i7SItSjjXOl96ffj
/BU9DWj9UcU9ueUPyJ+A7Qe4G9ju9f8fndnEALt8yTG2koJ91TSh5XNoSa56um3t2bEV6fJgGL4s
nRoL6nKr+KktlF2Hk9k8CjLMXwxt4VDJZtUeUys5ivO8vUkr9MrdskmdB+KMwwsrAjIOV3//JbHF
Dmo3oKOAmsTp2vscdBf5qtttOOGjmVSPU/3lsoXNDwlVYBMBBG8sGYRBIlo6c7NawJR7cj3ohZHu
J9OoY2CzMJLZxYOqUrplEoU3QD5slPngQqeLAqrNDFuKIJzkxceovy+Z+VStdDpos+wur+68xoGk
5/izSgfPSWYaxgzOo9WHMB/3EJdnixfR2GWpL2rTs+K9Eti5ddox1YSrGnhogIak82doUcMXismm
qumuEmZeLUl/G+bTYUYoC5v+OrMa//JCVSalPR0Em8MygsmmqYERZu5k/+ggkROFAaYuy+Qf4hne
l4BerI9MtFVOP+Ewz4MVrYzcXZnse65/lHp1LSr0ZDm56+bE1woeXF7hltdgSHYVHUKn+YycLK6X
iaaQEPM4GnDWou/moryxBPosNlWU4s5Ho1evgagg4icM4r/T5REOHJHo4aEhWjdmNroWrlce7dLs
x8RdzbyvwxdOdhZXRKH1OMuBG2Vv5K9ADJxj/GKMyy6ZtY7Etdw1yuIRbO67EEPZl7dyKws6MiPj
+1qwc4AHAWb0Jgqi7k1D06IWuxi8KUOqiN5bn40SJK14BAA5Jz9LI6oZKcnXnHICPXcb2j+deuSe
1k2xOzvZ/vLKNs/7cWyRjl7kDDYGtvC1WG/eJ82zsLkAfm7c5zTakSX/nBb60RQPKVMJwm19O0xA
oCOBxBlFMslneD0AvQj5JmDIaeZW1PrtdMU1Osu1IhPbuqkwk4ZQzTElBqTmqXMmnVmKZYL0JeYa
P0UNng6A9xRxc/OrUfC4g3vZ0bGhpzZSgJpGjB6tGA/oP+TEFSkEYCziFkzxPtz8Ynjro8SDMALM
uGTKFtq8jAvG+VjX2cZ155hRfodks5pcMCA6UFgZ0tZ22Uiye0Bd4mcSk/7GhhaLok5zvmY85xBZ
8EtQQgGo93TN1BzpWCEL8NDJCEbmzqHwI1CTlSpE/vnxgyHwFaMjvb6zZEPmMNLedFDpD9vbkn2d
ChAIlQc8VTFRpjjp5055ampd81HuRA2nMicLpoy5cVsncATSKFUKoTIiOeRAaVsb6yhcEQZR+93R
BhAfKRKhLRuYZUJURL0E8oHS6YKMT6NPEcZlMggqsXw4FGBiNjUVq+uGGYxe40aDLBmOstyEmQ2k
C9UfBsOWf4OY/J6HiB9RFSmiosKODIExNVwLo4lGAZhT3LjSdq02BSFVSU1smgFucL1McG3KbDea
gw5PWzPs2hwOnm4LAN4YCGC7Pvz7Y2xgaArgJRRXACSWXzhR3eAM507pJdCOK+wAWKwsvbNF4tvN
Vwb2ORtiT4tqhvw87VnbfXjJoYgL6IfMPcOSNk7DBFYhm/daNc0bqXBL65hR0SHuRKH3VkROcPmO
2YgTq+oac7BKhiqknPuYUZr3SyKg6aTvBvN7Po/7BbnWTMfdZUvrXzpNB+CI/1mSvSRMRNROEyx1
9hcoBeEKDTQA4pfpKyVITYJa1ec8D8YoZqFJi0kZYNBQdpfWluhx+/9I+7LeunlgyV8kQDulVy1n
977FfhFiJ9G+UdT666eUuZPo8GgO8eUiDwYcwCWSzWaz2V0lQWyFutGUQQEsY+iIAnu2Fcc/0yi7
GUlUeWh7Lny56EOvJj39dX3IFxY7F1nJuCRjc6EjnD94ynFQq4zhAyClBtZCDUwRwdh/BlIj6n+7
MJ3fSMRAYy+alGBG564RVftlwvSaurYevBVZ17l2nVQ+0/A0jgNclxFIU4OIWG8vnD8HO3/WwiMn
ZVUGuF1BiQhKTnrnx8TT0VITFYETdgL7uYgUOCxuNQtKGyORMJkxwskMnWtxtfuX5foziXwkWdFK
ahLggAnv1gTtct8fafp5HeNiv52Pgs9bW61sTwG6GNyw+BVTyYkjhCNyeMdqUQL5Yr/NSHNpy9y2
Blbt2TgXa1OqY5q1OkaTDngAbAe/IxQJjddJG90mTu9R34Qe11rgOkWo8/gXqNBeiSAhACKrOjn0
mQwW1FOdpA4KYAYtB9n0JmKia/GqES4Gytm+HPXIp3SA1DvVq0BAGCvtU4rXPNmQXFaKaEJXV3AB
x9l83NIO4RDgMmN0tGBvdg91M7qaKLBaxVGxdKhSwssQnzmEKHyhjGNLXdMuj1FAXKPLfalC/1Yh
CsJXZ3ABxQ0pN1O7Q1k3/FTjFtZ3c9jF6QAJPLxUmyK64XUsSODOuX8QgnDbuFUtaKwU2ACG1lrO
WH4nUXao1Vn+EBua6oNgU19ef+d9gMTr/wDyr/wGkdqik+E30Keylyv9gHP22ITyvmi/sai+wwOh
o0Qw01zGNsn21/f76hEwc6ygmHxu2uKME9ploFWusYqZVHlJjb7u6TMwRBSVq7ayQOEWsMzVsmUJ
UOQI2Yq228tRsmnTEgRLpWCDr56qqC5ApwgoXZCO4vwKuDl6OifQcev1VbCXpWrsJJmnhl4F4gEr
9IZQc3QR28HqPM70kfOVBsvJmY3ampBP7mfNuzHYDCa6+RQt8UyJCbIlq/7rLw7PjjFGUh/kUkfd
MrXdTPtoCtBwQAXC2uLV2zXoFxKP/nUTmRfnLDCaDXQByd3yB0stDAjZw0SwYHbk4bxGhXZTfySo
3JBFV1QRmnruoCcQEiH0xESiVlANnkLp0bRvIv0JshahLsiriyaTu+f0ZmHqhQwss6v9SfLGYsMm
BCOvBVrlB8VD/llwRRQhzkHE4vhJK2lWUQSiMiYbZnRoxQ/9flKgZprtgyF/gdjAHeiIflxfwtXY
ZLGE3J5QCgV08SVgQ4pMRp15kW4IRnZZdTmbCUJJlLaBh/YyjYdXA4XEI6IT6RR1r7T+xpqjFnqK
uktKhxa7HLTLU+YEyYMFQVpTdgfjSNo9+hZpGAvSNqvbcfEx3DzTOG861IJQtzMfkbnxq/QoExFh
xeqsLkC4Wc20PjH6GiNO04NGB78emXd93Vb9JpjPFGR+5yIgDoFgqTLWTfBlmEKl+9HoePOBbFxt
ClZvdb4WQPOHLO1S14IqqQHUVwy1AiC8AfWjKfBdlyAo+wHpFSibUIiB3oNzEJopakbs2ZHoEK7s
4m3Z6pvSFmnZXy7LOQznQSQSh1oKqgXwvqudX1hy4I8xE9FYXi7NOQrnOyQQw7GOYTAQNQf1yitk
QlAj8Nkb/zVRNjdr4M3vN20nJDM5HGuojCQzEfvozNxCBn1HbQIe7B5VpKbaCbbNpXsCmIq7IIwN
z+M2t0KqlU7VoA/UbWEG0fikgTyfeBG40IzEx90Du1ZgeKuLtUDkFiuPNDMFAwDOM3O6JQ11mB0+
XN9Eq2aHPBYKnMBFDGnJc7PryFASOmJQkpZ9FkWvv6U6CbZBaosqEC5jRzz/glwE9DXgPQI99jlS
VknToIw6dROITKvRrmPard6oTv0OUeTrg7oULIZdKDMhooEnExOiROdYbVOqqZWbCBtHV/m2kZ8G
R30AD+PRBGWOAz6Bb6HbfqJr9Trub/LI82jgHJdbMAVXM2s0DQq2hmfrkJ2m+8af7rrNA+pt8Tvk
Vbctfk1Cx3aeDX9wu7dmK/lzHzX12S55VVxQrnjIr5xKj/n9m/bj+hdetnZzM8PvmLKkbaXNX3gX
baNnVP37EXhJbB9fcKx8sM0608Fy1MfCOURo6u5EXQ+XIcz5FM02v3Cmk1w3bTvgA2LlQOmbYj4r
yV7P70cNJ4XAuFfC3XMw7oiIZTUs8YAOOwDPhH6jGX4IFXrZAn3yJqieaOBPlcAlrZr5wvS4DTX2
XVLEMUzPAIOQhgezifgmYsMu2BHRCbg2l0g4zkxN2L/ovDmfy1C2gq6EBjtYbZxB0pzBDpwRRMHQ
X/eggpa/XTeeldsYmL0XeJx5FzHRq4QAr0hfmI7yh9u8+sDtz7XLGwmML8PGat3G9q7Drvld5ALB
zImbA5KcnOMYqkGK0iyAxQx3QbKXYtvJ0HiO/tS02qnyi6XvrwOu+UQwR6DcE+xXKMyZP2hhonbc
TOlYAxBPnj39IOXrEAj24WX5OvbhAoNPV9WGWqmMguoJSZ6nqZi8tv3epfGHjicYOir3SqUfUaXj
oa1qW5uhn05vKOYRnGgrZNvnX8EZUJLFET4DI+3BD1cZn3VQPORDuVGgBhKrr1Mf4ipzkqR4Szv0
EQyZgDxtbbMsZ4EzqLRUDCh6YRbMDrKLFVgE9LdJORnJPRkEtVxrVrSE4hxfWXQoq20wVBnZTlpR
JySe1v7Qmg2C7bTZke5fnM8SkfN0paGBuGsCYjo+J/V2yN2wzB2JVB7rXhrocESyS+X/nmk9X1LO
5Q0UAck0ow7kpdRtRxfFXKKJ5ByclStG01QAaIopAr9S40jQZGiK+NRpYIfVgtcCLRlTYTxe35Vr
zm45nZwbkND7XIHTGW5Ag5bA8KSnzCGMgJ3oZ5Ls4/+elZnnETkSFPISA8yJ505gYnXSZDJMM8x/
gdIbyRinsL1cebk+qnVf8xeGMxK1DjqFzDsAgiy7oBlvdKb7sloLbhdrAflyNJxVGDEL5UYDjNw8
FpA3nYgGOlQoeZm76+P5/7iUvwPizEOrgxHCrUCiESgnM+Yb8Zs5eSrZar07GZv5Cm+4E5TKDNsR
YM/uig+/QN48P5mCztfiqw2toVHKSQ9Rw54Z/c881YetmU7JvqiI1TptHnSPUqU3b1On115H2/Kg
G1Xv0ySXNtc/ZdWxobodj4GzQrU8G/PiCNEys40JjRpUjupelDxX6eTilqDrPokFbCK/3wIuRr3A
4o6rYDDQs95g1IS2HlQpgQmwKXmpUxPad++5NnoY5pGBkLhWzXdSRY4sNy5Iik5y90uy8g3Mf5/J
X7YCUlnF3mqDtE3i4LGmyZE10LGBjOf/bn643SVFkCm2UnyzJP8cij2o/yrpWCKJK4vuAqKV4DYY
XvE1MDQBybJD9Bf4RfVcyt/COvLLSlSZvOoaFyvB7bIQCSwdGl3Iw2cbRp+kFirdI7hI8AxtxK7U
vinx6/V5XI1w0UHxx9C47YboRSKTie1mkG1i7KXWl3UHymFuQL2ufbBH5JdEZIrrwcsClHPFdh3E
LSOYU616INC5lY1j1rxlk+I3SrgpKHPaOWX4MM5SOod0FGyu31nqS4tHCTgeh1ETxPer1NoYkIbF
jWsoJxx46DJsHT3aTckttnlFP6ywcboBInqu2T/30LyR30gr0qn+zYJ17Su4qddTUHz0Kr6C3N2Z
7yBM2VIv2UPKQgaPEEP05vSevC/dr8qJnF94LpQ3qSdtMt/2pvfrZrB6Nip/J4RbEKWeOgqP04Dj
F/ywav+BJEaMtr7Ra+UaxB2NN4AnV+BuV++S6JT4swyck8tC0NQ1ClCpR8AxEUXOzw/7NnaCHxGu
kQVGPV8nTeiMgeMBtrkbRBfu1dNz8QWc64vVPC2zCF+QUkerYQgR9IVEdGjaHIVeWWi+cxzChXWS
GUCRt03utzt1CyWP/Sf18k/D0X6MbuhXb4HkWF68Lw6dzxzwo7xrj1+KG2/KPdqcvNQTb8J1z/Zn
+vl8VNswDb0q+KxwUGx07Vdo6QjSCELcIR1eJNBkPipRX/Qu6SN2aNo4Qi9LHrc/dSXRoQgXjPYn
auaTY9co9o0M1nrmhIWtjw/TELD3skvrk9I1Qe10xGgewTTfbsYoaaKN2qe2V9q42bJ4kFqHVRXE
tqOoDkI/t7L6ECYGQ11Upx3RdoKsbC0pD4Pcmk/IPsRI1qJjYBdElfWWN31wSGk4hk6J5kQPWwoZ
b62fbgtiZ9tEGuxtUzSlX0uS6vRWW5zypCEekstQmc4pe4E0b38ITDtyB7UukUG3reImA3HEXalT
VE4h3XqTt1PVOg2x1MSTy46Ym8DQi4MWgV3YQO2MV4Bvwhli6MP2VaO9o/m2vS9h2rlnD+hbBaN0
4U0sj56lpDMhhpRb9+CyH4mj6bQF6+gEHRtWWRByV9lofsmYwGNUhwVDhrAF5VVvV7LmoEBy2KFr
JtgboADr4aZrdmhtm75aUzc+gzu7voduR3TXyGF6sLpU2ddIfvpZ38m/4lrtHpC9kd87ptr7rojw
FwOL5ptqJDVakkeF7Skeow5hqssPctCHmofXKeulkzt2E9WjWXl1LRc/golIG5Sit+BEQT3FTrFy
KIHJYUb1Q5uMiumoEbOLDVJZeuvQIAARphqk7eDgOUgdHStRlcdxaMIHPUAnvVtWWXDboKDyHhd1
dEOatZV/EBoGDWo1wwqcgYRKlpPWxEbnQqHfy0HKDiDKlW5sk2XMrWQr8SG8MP4yGxMtj1NSsO11
B/k743dtD897fBGQ6RMyhamMzaLexI+IBT/QJp4eAu8LJF5b9a7cx95bfyT7cRM5kshN/b7NX0Pn
wp08akq7mz2ltf1skVTbRU8oIJweCkd9n3zLTx7AJ0ZO5C64JbPfTAWuejUwQV0aWLfA64DS9fPR
jxm2tR6mGD30PR021jemPll+0Pbf88T6Sml7IgUWzSjH/fWJX80ZIW0DsgpwtSAo52KiuNZIXg15
42ZKswm0JnVLy/6eRrW+oRCsdENTQtApIS0rZ3XsSAoSSWVZCBIN81l8sQCLr+DOasJoacl493Lx
JnUbgMhcl/YTmGWT3rs+3lWnvADiTuLOJKaEx7XGbesW6d4WAolVEpwMWXpvoSXYTSLbWo0A0Qmv
zWVqqKvkLz0SuvqMQU9AK9QfNZw4kBOg5EmBb2YhrjZeN9wkog6ItVEaqBwGWzjCQFyRz+1JZ6Pa
ZiMwZfpZEJzzxhtasR2rfTNElTTr40Mmbq6EBs8+fxEPIyKzhmJGTfk5hJ7vcDSyG5w6noViNaJv
4hr64Yp/fRnXAguUJKNeVUODssE/VnR2HFYdKxo4o8Ix2uQYsdivcD3/BxhQ04HyBP0dKNk/n8ew
HXPo+SKQLqcdTW3HlG5U9us6xnzB4U0frdZ/MLgLEO6+GhhlgRGSqt4olHX7Ggy9gglb22BLFG6b
B+OotbUClK6nTpWCm6ZL3V716BC618ezbhAakjJ4MsfT30UXnllUiSQByuipP/UIs3GGWPXk1k25
N2pmOgXybBG1PB2szgJPumYYkED93W+Et6zfV5PFOYLbcYi+QNa4NgohYurHsulo4HG+PsY1f40d
/WeInLuaFDtt6x4XyVQ6YbN52ph+A+XYSyJlH0qATY426IqJXujWZ1ZH3TTKyea3My6cNlLcFioT
27qiO8iup8q2sze6CroTF3wOTg3C/lxEir02oSi+AN8guhbxVsc5TL0dpULFPcK1tUcD9oIqdLSp
XZ/OVQwUrIGZCaXEeGQ/32ZDXk92WWFcmRkea3WrdtWuqn5eB1k96dCo8geF22gJs2jGeqDEaG1Q
RoixQci9Doa7RrdcJaCdm1Pq6V3v9dR4tmkh/cPZs/yAeRoWtol2AVMpc0QZLB2/mVBhGab4S9Kq
nQyuKApZousDXt3yi/FyRmrkStd3AcZbRFvWvcbDG4tfu1awFVZKZ5C4hF44euCgzAZ5EG5UeZQr
ZYvYZWrTH5Ns/cjV0QdLpKM14anTIS5DnbhFMVILjnQdsjZWnsZoYGl6dBhEiVMNP8DjdhPHoM9g
orhi7eK9+DiLIxUriMniMMCU95NTx8fJ2rZQnDQaNHMnHmh2r8/4uh3PLQ1ohrJARnQ+FarNmiCc
p6KwRqcqFI9KJZTHRLIoq97H/AvDGfKgKz2ofQCTdG+sumunxBv1jZVZ7ljukglZ48b/3w2Ms9yR
oWkn6oAo55PLrDBzLBQdl2yoBTYrmkHOZsPIrHSlmWcQTCPGLfp4EJ79ZwIXvO3NxZVzOT9qf/m2
DJ2kVaw0CDYDlL006Ru4UsMx8Zrg+xRvcUA5Da5i1ydwdS9aMqgrQHaLfDMXkGVV25qBWsL3GBur
trZ9s9Xtm7FVNtdxVucP1bCgdUJJLg6ocwtMEfhNZQocA1XTk76PkPNrpdS/jrIaXi5QuFXKLdzc
kwkTWBvVqWjGbBMy6Z0wqA2ravtQhokpQLzkTMWaLc91DnJgdtqbZYcbmvTFWqcmpwiPZ1YAZTUF
z02ag5japJ6c+Gr0EYIFyiiJoDh3bQ2Xn8CdhIMWZVkS4RNInXtyZGxS/XHUh3vaCl4mLxYRPcUA
QqMJyvoutQSMuGotGzyQyJqxF9B1VE6AxEihVaLL0GVAASSig88ITZWo0+LNJTGUKLNqdEqDZeOg
WUnopGHtB030EXT9j8lWX5EGcNWyuFfAtnLdiC68GAa4bFnitwQrA+hQoGUpaupZaEgnt0m/MdW3
mFh+I30jpsA7X6zfDKiCnRkPUKgS4/uLW2iQGUOTlq5igqk4ehjU0ZMDJM8Eb3kXZ84ZDmi6zvcg
LSu5CkwMLFE0sEK96fbkBokrGd9y+82SRMf87O3P7g9oCwWJMC7vID3HdYibRzJFfRRCNtmtzaM6
orouFD3RXNqjMgtBocweJRdzy/L5gIY6A4lHi97ACiprzij3iZ+y3MYmrArBPl8bDIplTNn+3anH
99XArWVSphKICoSVYxj3wnbly1QPpstGLd1M3I4LK1+V2lI5TWmAPsDBaAqnClDGmxtsI43JXSRL
d3mjG4dA7U+KJB0si+4ltXyp6+mmUsPQkwr08TXRPfjZdPSJd4dSZbtAQrdzKGuiSoHLp9r5U/Fk
PlMaotOYp0fv0QtjWGkEwXPJ3FRKvpMjsMub6PvpbBTbRGgDClx5+Aonw0uU0J2rU6/v0ZWVRz0g
UrCI60BGw1NyoYwApyguAKB5OoQdcUL6iKvJ9l9AcBSrkHdF6MQFkHmW13k1hnAEcEJBI29NFBzq
hSBO/d2Kwu0Tc6YuRVYE/ZgXzfBNpk+JamNbDhtjI91+Quf1Ox6DPAv3Umc7ftG3x1lQojie0jvq
ZK9P0nN0qD6IJyRwnx3A5ZfgrgM5Qsi38J2LbVIXSHZiwOWQ+kX7QsZZYogNO6jqehSPxGNAH5WK
Wo7RiFz+6oqiHntGR380LzuL/o9aiw1g64n9fRyYO1TKMYtEEgIr+xiT/ReGO66NgqLcvgVMXCKc
ysxbFsXv181m5fyYif9wKYUolKHyetBWXU1pLmE9TfqoB7dd8U0DgfjwaDXfdH3XBoI+7MvrIyjp
lniz21/c3tjIrGCMk1n72CvpbTqi6dVFn0U/HXTpw9Yc1uNRR2C1l3HPjDqTixgzWbHNF9elXWXX
Fc1wadlJbGs9yH7pqu/gGjA93cv33Tb9+nF9XtcsZInIjVNDv3JegcIbxGfy3aiVB4hu38XSt/+O
AlI8iBiiEPgyIDZrGzIGWT7LvI8+ZeO+po0HgSbBWbzmQ2EgCrY9+PwhIjuPdrlqdp8O1lBi1e6i
07Dp9sjZuMpHedK/oJspKPUQonFmLytyAAYqoLEN9NJ25jbeKkd6nG4zXHNRXnx9Dtc2mWZDpWAu
+gTFJnfy94kV1eiVxyYbC9y2f4IX4jrA5UM+rG+JoJ7PHiGV0co5ECDYnO3ZN6SaHBm0hY6J/qJT
d5jc7+BmEuW51ixwziSguhM5bFSIn6OqCYQKOxN1Lbr8rBgHTfX7TGQXsxXzPhiEoWhLxC1wjoLP
MQKDqgEd+tIt9smddfNs/lD39u10kJ9Sz7XAwgzNKVeKvesTujoyuCy4XzB3w3VxqOkYoacbKQgT
qtsFNZ1QA3uIiJLlsrweyza/I/0/mNlwFkY/FiGJaNXBadyVo9N5iAhL13pWWyfdkpvyRF/NXX20
95PAdfzuL72c1b/A3G4zKsjUVDnGp24/BgBPd8Wph9faaE/g1vlZnWrwaqNbn4HIHqyUb9LBb1s3
+z56o2PshTITa0fEch647WiiziaUTXwOa3xjR56Q/UaHQeWrT7MU+GZApYe+q0/xXfrmolrx+lqv
guNtAqSBsDJcdc4XITSt0gadEHaneWyzbd6gxL1/SCOvCH5SCB6LekdXLBpMzhAjwvUDLwZ8VJF1
lOp2CpFsLZbBKo6Oiv6BlfexBaHeBO09kuBAXLFldE+jsglpjVnyZh7/wsiksTNqKg+lmxbd5DDr
C1LLcBRqL5jHFS83M4xaYMdECIyUzTlOoSlVEMXyTG1BpcPUqwwFdMYgiHQvpQ9wwIIvFRxemEBE
3NzWTCISmjn6wl3zxfogJ4aSGSSI7u3YAfv84EJ7+KAqjnRjbUIR1eiamz3D5vZrndCxbmtgq27z
K3+lp+xeO+Y1ClaajQ0NclernepFfrtuoGsTuxwxt1mttIbBZEBt8uPQvZYisfGVDUBMcJLA+gkE
g3Ru4dSWpCWobktXon4lg3wtBVXrs9KcotRXw+0oEv5ai5XOALnTCiWLNipdZsCjuWUn5USO09H2
pZ+NN+IN0pGPze76FK4OEQcVWOcRpl0QkIKv2+iZDNsk5YBKkWELZj3HtH9p5BP3TCdQyFYmquCt
fHXdkA1Dx+PMf8I/cfVdUfcprqUI4dmOhP1tLune9XGtWiSGBVF6vOsqeEg733R6q0WlgX+oroba
g/6axftYvsGLFmomafcyV5lM9youhPH3rN12CK5Eke/aKJdfwC1magzdUBc69kQwSQeNtOqdXhtf
18d56TNV8GrDQc9d72DWnj9i4cNyyQjCAdXyEJB5QmuqmRzYcGT6nSQfdP3ndaw5ojg/G8+xuO2G
dmypzGf/PLbfib4Fi0synJT4xk4Ei7fmmJczx3kyqqUKrANrl6SyL+Fn07E9iUXn20o67TfPKiTI
5oZYPjsx2vIYD/bsl3GLRHGVqwypp8R3dVlurs/c2oBmRtf/QfqdxVyskkGnOJ4fmUAZMKERG9qm
doKHZfPxOszagFBuBjpOcFWCzI6btyxV6qQFlRv6zPM7YoefA41vZKReIKclODvXIjSw4YKYQIPc
jYma+HPDg4BFnmkhsNSkOrZteD+N5pbQ3EH6YpOmbCdr9wre0LJadezhVlWeTJOewsZwau2Tpqlg
6GuX2+X38FPMUDFcNi2+ZzKCt7JTfJ0qB6MqDkka3Tcg6cogdkGQrsC7SuQMxX/eh4giIMqDWzza
aZULOpYOfDo9QyVf0dhOruwHxYU2eqbGbi7hUv9+faFX7MnCSY80EGidQWLFObfJDOmYVzHQ8GjO
jO2YfZ86gZMWYXDuywjKNLNRQunSGM02wbYYQYIllB9fMdmzkXAmG9bVIKOptXL1dGuxdwnqiaBH
SPzr8yVC4bxkhOJRprcYi4li+RCM1HvkH1Xr+TrK+ozhjq6Z+kzmzW0JS5kS1KJiLJkCwVp9Z+Nx
brQFrmR9KH9AeAaSaGh7eaLz0ks3hX6Xk10yukMrKBu6PFZgzkhgo/IaGtd49Dvf3XVBgmQAAZor
NRoiVravtPrU6lXmdJnq9kqwVXvRq8Pa9M0vAFCeQpgMlaZzzCwhKbVz9AxZVoKONvsk58XWZsrL
9VWa1/r8FMNNBi5rdvkA4ju367ROlLGqYQumejNOUMgLPq8jXJ6Tc5oLERWYtdBRyhP1RX3TqlTD
vYJYqO/tu6hw0qjPfaUpPvoxaeEXw1zg/y4X7Pxsns1mccLMhIStXuJsZlDutG6T4MUOIKH5WBan
QRU8I648uqHfCHysID+0kVbX549ZgNky5DNTyJa4UWzty+gNHHtuko+uSSLIhcEdDV8o9n0KbFFU
dzmzqK4BroJaHtSF8GU2E8IdhvJxnNix19nvuoYC00Ovf7Sy+1+XEEBIsyPjBuLZi4eLOFC0ucUf
KcT222C+B3Qftq9UPUwigfdLazwD4o+tpkyJkfWIDBT6Dbqk6HDeXh/JZYCPwj8TdMRIsKG4kX+P
avRuKhkzEUsNx4ndm8VWit5ouKv7Y6Uew0aQQFxboSUcZ4dlWIBnqgVcVo3uKO+nkW6D+EMadiwR
8divYoFYAoIaM0MH35zeTRYYOqEH4U7yK7OSnW5MD6VGfYmiRwdVnNcn8tI9qRDqmTUnLFvFz/lr
FkZvSCwJy/k87PvcIWTTWy9B5V/HuHTuM4aOgx3verpucCdImXTWWPYpovnypzE+1skpGkEzLkgd
rtkcxIbAyIHwFyymnKNVlDovNJSQuK3yYAYx0v4P14ex6oxwdOBm99v/cVM11/gVFQgm3bLwzOpF
Db5C/U5L9vmYOqko17pmBdijf8A4Z4TcbtS2GQ5Ea9KdON0b5MEwKofI+0Z0P18zAYJ8EUQLEfhe
SJCy3uoLI8LE1TWUZ+nWTsG7igKw67O3iqJpCK5RGzyfVeeGFtHSwCttVrk2+tvsylHtR4nIApA1
S0Og8geEmzWr7iV4WoBM2Jzlvom/JuUgK6K2gNXFwZM+omLkcm2+/LioqoakMWCs1DjmUD/eIavQ
OHo4fJDWvFHDIBdsoVVEA6+ScHeow+TfYiMjKgw5wNkU5D/mQKIhbi3tpR498eX2+kKtzuEfKJSf
nC9UpxesScoS5jDumnRfg3XONhC8CmBW7WEBw21XMzBQ6N8DJsh8s3tvo8dK1OS5Oml4JyF40ELF
M8+6aCeRTiFQUbmq+tDNzGgHGUQfkMsyRWIKq4OB85Gh3jOXrs3/v/CiEXTSey3HYPomRl+R5ibQ
xRjQw/oPS7OA4Y6hLO8tM5lh0jZH8tgdYn9uO2LlP7hS3MH+DGee2MVwYpNkqpIChxrRHoyVr8UU
/svyLyC4nYrkcVjgwaVyu/DRiO9i+24aBAHd+vL/HQV37DS63dbGbMiNkm6i8NiijTvM3UgHqYww
cTCb63n8jUj173j4Cwy1s76pdYC1RZQ6Rj/LX01byfgwW8tjJPe7Sfdqs03AOdPt0sn+380nHzWY
BEyNdQh8uNdWfe70bYBC3uvmJ7ByQz03CzVDv7xVASOjtkeiO5nZaCQRgKy6n8VEclfn2ix7RVYB
ooSezfzO2hjqgYhSV6u2AS091Ngh12PxCgyaPEaRMgClr76CwqlHv8sesiB0CZpjrs/aSs4WprHA
4kw9Uvp4IB2w1K2yaQ/xbXlbvuCVa0dAC+kMCB7u2x35z7f2GRTCQ5gsHFD8ERXppMElB02hgfys
1X6W/yQiDz5/94XJLyDmgGzhJZIwQyNtgHGZxatVfA7Kd7CHdtaT1asOePcFs7i6wRZonIsNIpYp
Gahu3Ap9sDH6/4ojdciNtI09EC/8uI62bh5/Z49ztKSTsrLXcZumYIfS4taLhgECtujX+iyN1+tY
ly2WuPotl2r+mMU8pmxojCYCmDzucl9241cdndHktjvQXbq3XyTH9tEcfZC22pY+xl4lCs1EC8kZ
aBOGnVyXmNqIGjsUFXTDmwFGfEV7V6ubTv2HG8dyuJxbRvkf+pZ1oKmF/pmRET3hqr4ZqbK/Pq8r
udOzeeU5kCEyVKGgEPM69/MFz0bhEVQigS5maL3S3JUxztBoF8ii/v55AFf2BV/4OSlDZFRQvgWV
RPra2cneHp4N9GiXYFuQQA+o4Lmmpv9yOfm7PX734i+MqAymJgpTgLbgBMnVh6ruXWiDqs17n5dO
3n9dn9zVo2ABx3lpaBzVqTy7lwI0FiNEZCmrHjOJCEYlmkrOxagSM6YuB4xcfhmJW7EDaUHVZu+i
3h1tpxHdH0TD4pxMmFWRNGjAC8Ybwm7L8lmtn67P3PzJ16yDcy1dnVW1PUNM/dMwfmqjIOpZTWMt
9tdFVbAVhGbSAcAa2Os0So8zyUGlRA8hKrpAsniMi7sqg85Xbop23GUB5fmO4xwJtdRaTmJAm3r5
quXtKcnCIyHjIdPjA7Vld6oKp1RM3xhkwfmw7sPmvkZcj/D4Oh8fC/svoIvbagyHUQIyAlDyyAlo
GvNpo0yBl9PkBlK9gpzQqq0ggADvPS7N6HY9R9Qg8zVkybzjjN43694vFN3p0cF53V5Wj6IFDBd0
6a1F7WTEnLK42+SW5dI+vuti0MNqPyNbJEG98gCGJVy8vHKjMnHzi/UcGdfgQ4qc+CN/MPf1Dd2F
UKLe4wQ6JIOjvIOuZXd9mKvrt8DlhmlSpnVQc0XYxxSH5alrt1tWelRG60r5hm7w63Drs/r3gZnz
X7qRTI0q4YE5KF/BsWBYb03pTc1GE52ta+HsnJGHwqZJIO/KHe6G2RjthOIrN47l/SDZR2z+h4Sa
Nx1oPwSDWvOWSyxu+ylSUZRygT0wqOk2Cr2+fGinHbI6vi05YYRYEypc/30el5DzJy22HVgXqzqL
Mbwm+5VbR6n9NbCXNArcSNK861BrFjJfriEOgcpUvBCeQ9G2Y0M205xM6YYE0JP9UK1TMJYbVfWs
0BCgrbrRJRxnkHlJtKptAFcjIiL6PoNmiWQ9WKgymuyTVfpV/rM1TQHsqrksBsnbZZQxUmnzEqKi
adh2JW4HKFgxVcF2W3Ney9HNp9Ri3bQS+ogMeSy37D9SGQoK9+koiPPmP8EfdHN+XrUMPBtaPIEF
Hona0KzhH0urvO2q4BHxguDAEUFwZ2lRSpVVMorwoApOeNnx0cm+uW51qxM1q7zJuCmim4czcCSV
6riA/IOrQaFAid4beXASEbfv6sb9A3LRmYREWGw1A5wfGcePiT3HdrSPkfAdPhvpKYmVBysVtcSu
Tt1MqQ8WChutLFykU6CkwgoarE46flD7Xv/PjZW41FiLv88tzSAXYwfKTvg90wR3T3wXpagYAKsw
xKD+JfcBlhQLNQozlcJvdumFMZtRF/fQGMYaQSYW/KRSjsZmdqjBE/ovxvAHSOdSoy0ZMjU1ACRX
uFJUb/9Xi0/gUlddwN/R8HGFjLiJxLjp/iZCbtDRC03r9iWOBNtzpbASKwR9LiwTCmugo3DuAvDi
rVodypHd8QFausGDN3yVBzNxgk2+L97C7XAotqOX7gMHUjUC97PqyxfYnHMtpIaNloYxjnM3TZhF
bgQhHLCTxu5k/x/SrmxHblxZfpEA7curllq6el9tvwhuty2J2kXtX3+DxjnTKpaOeO0BBvAABhyV
VDKZTGZGjODByA6Mm277662c+aC9g/KgYUMyHO8Q5wZnhUFizLeh4zoLkh6EAg/oPWxKX3Jet4HW
bp7oYIe4Ntpvmf4st7nSqSjMHApGnm50gT7leymbQTEGkchmPrT6TzQF3BoooJHJvCaGqMthzU60
S6HXmEm24s9zO81ZBnkZQc+QDi4dX8vUIlBAPOZCGofxaqkFhmQxiLtt80o8wUAao7kGIpaXM1kt
umIKFTyOZWGXuc78PkyQNd3GWGkkVTF1wIrskDS1kBSfW9bPBjXzDi9V5qTf5z3asoDWnjDcXVxJ
kI1ypVG6R13KOinIPzx1Jt+hXIsGLrNP3SQCHxeJBNettcXGxICmQ3kbKj38Q3Q1qXI+arC7N34Y
9VMapX4KEWUtm1yQq/15/IH9n2BcUO3wDCyDZwTZQTSidUkyJk81wR8kxdP79lKvnEhAwksqbjZY
Z36vFDWKFQ5FXtdM4KPJYqT/WZJIvjJJx3rCsHyTOYpLR/qzHcvnbWz2FbnEAWo8iA7gLoK0At+l
U8Sh3aJlHQHQio9FBN3tAgU4IQ+lCEY9dyZTKaa5tGAiunUbNXf1LnKh77Fty4V7MEqDxUQ++/vF
0VRqodqPFfiQwBq3K7uvNaoYVAbdYRddqSQ9bqNdhFUOjf39Ag3NW8TsaqD19VFSXkhzZQzxw4yp
hrIkrmYn+208kXVcpCnyuSdJA7yMjrvc0u4rE6+gLLy25HYsVVEp/eJoPLePZw2xW0i9WGiI9Hql
9cLxuaG/autjlB63zbqM3xwOdzRioDAhVQGc1lG/0ZTEbkMK6aREw7Wa572rjKMJDRj0QslVnget
Cjbgtkr97Z8hspZzUJqAy0Nh1jbSTrX9ylK9LoNggSUSClj9jOjqAi+FreOxlDsY0ReSq86EzxhX
N3m9G9MHpcKdo3mLwz8999nCLpDYKbJw0EGyHPR2AgkMBq2MddxBZmwuGpxNSAOGyf2LFcSQNtpX
QXaLa+M5nC6B4Srp2XesgZQofo4xgHZWb8xsEKRTqx9rAcWFZgK1axkXN1BAWcqTrQ5fCYJzMZjH
RkjXfRG4fi/ip1VcTKEE93yVcazpkfOgO2btjt27blOBReu7YGESF02IHhXhEFfgfIkCbfYLMC+q
EI8t4Bt19tzaXt7ez7ZniNQ5REvJRZXUQjdo2WApaw2ci6oDQT88vaRD6aNPRRRSLl/nfq8mWAcU
DMMw7zz3kRrP6WBGB5pBxp9ZpXjQPrmzx+jY5smXsMCYhUq7X2DkcFOnuI5t2QWVK0QNUVY0szcd
giXbPsvwzk6/899jcncMXJqKauh+r3rhKtAwsnWcvTFqpuVOMv3MCSrh8PnaiiNXNBw8U+KxhS8Z
S2VmaGPR4EvL5QAtMCvQy8mfodONI0XQg3tZWIGBSzDOrbJeKm2MkIDivT5p/Uk2PT25HnK/tF4S
cMQ6b3Eiuoxe3nU4TO4jg8estSQo6Hi6clUkd3mLhUTrDHlKQbva+Xp5E8mHFGpUjRu2N5N9UIar
uH20EtCrnkBpKIhLazt4sQT8PVKSJi3WMvwcakTfhpR+mCjYVaNI0fsiJ/9tNaaQkZTLuIxw4Q8t
FqWWlIAhVrcfzeKrYs8P2966dnSgnfofCC7sOZiTDTuVLSyhLtVPFIf/LN0r6Wsof/93UFzYM53W
tloFG6OhihvnD1Sqd5V1QleZR0Uzm+sf6NMszkdbGoc5CHjARlpC+mH0I5AoT7qgy2YdBEUSVF80
zKlxBqWjYydUwq5LKVilSQyh8/BUaYXgE7HfygcUNHb+A8PZgg6oMqxndA3Oxc3YPJsS/UKL2zJr
IeAyumBrEnVwrB4cS0Rut80a9C9JC8SuGL24PDg/YZx2Cw6cq0QC4bLX9aKG41U/VDGp4oCthHF3
nEfxFnlo241YSzlqrwkyeckagqy9dZRnyKVtO+LlNZTtqwUYl8Xg8ayIwB8O0rBKC0aogsS55IEN
wgurXR8p0FQMdOW1dB7qBhSCrx1m9EV8YutrvPgN3N6OCqi7Ow0MNk3XCb+N+mOc4kAOdAknWBWE
YBO19TtqfRXYzlLfC29a4HIbvrKs2BoocJsZU1CZJ4Ncu3FrdVfVqQviCLeCagO0O0AVIDgYV7fL
ApnbLkXeS6SYgFx1QSaD48BEfVx0o1kNmWDZsA0kTuiJZuYvElRpmOVSijoQPs+yT1sDt6a2+yJY
Q+aMl2v4CcIl9oPTtJYzggtVce7CCinOm+PsG+k612/7BHxRb466p+2tXf5oRRWE1WCwsI/bJ1Kd
6lIPOkRPA/drZ8junDxLMdheGxmS24dKsgzBWbeWz6CZ3UA9jNGm8dUozKoROZqBKFXPU3/DWsYS
aMgNbobh6a494CVFsLwXr9Bse34i8qdrb6sZndDE6vXWvlUDs7yf0tmF4ptfQN9ew22DViDNtgW4
q/6Johv6m1F1Q7g9dx3SoEhvjNDMK6VrOj6k4U0RHbdNW/XOTwiLyw2jDnWZrgNEXUxuDEGsIRO9
IQqs4F/ZciUcpIxZYRDZbdLSj6ZTHP/ctmM9B0R7FUZRmJAAP9QvR0qWSDZQsjT+iv/fK419aKwq
IOF8UxgaZEgfCnBFIfEtBdF7dQcsoLngPTd5Pic90vZMea3G2HUgNzgk3bELv2rDN1rPh21bV/1/
gccWfBFR6lgxyNCzBXXmvTaPGDGTg6pU3dzp76La3DOS2SRT/G1YkZlcnM4xpa3JDFZ1pFcpfO+z
OnZbbdqV2jelz4NBrUT3xVXXQQ0U2YyJBgy+ZtjFeu60M1Y2USc8yo4vylzdJEq1t+35ligviTId
RggIuej5AnUiaNZdR3qTUZm2abgvzWG3vQSru0V38LKBJ6HLpzt9TKaOGHbjzfW4z9TucYxFBMmr
acc/EBcPd32FC+kcA0JjvYG3uLwQDHzqO03Uy8w+18WRsQDizyWo0OTOCAXJ0Ay9JARnURvjmWQ+
oNs42F629c/432XDKOG5w6p2ViYy+4x9e+jNB3t4axXRofA/AsAnCHcOFWY7y1MLe6w8QjVPcwcK
jsvsKglbjxRBa4GJAtdfKiJlFAJz278IJQhNKQDu5TYIw8idtaDSDz2pvWZ0J/Og1be1qI1NtKTs
7xcxwMYzvk2Y3mih+hZ0j8Nob1FRS8sqiIHqHavgYQCKA9GKLB9t9t2K1D6MSbXXJzOA3JsgDVt1
+QUMF1hq1ZxsgqF3ELmbble9N2hRiErbk8kuDEXsL6tuvwDjcj7Faa2ymQBWg0lrym6rXvem6Dst
Z0G4FAGxcLr4QmakNLgjASgp7glaX2GUBdrm5E+nz1lqsrCHyxGMCgdASuAIsoX6R5Q/xfK0y2v6
9Bdb2DBBnKEytmu+A7WuyjinM8KSoiXuoE2oYz+NYMn5dyhcoCjSqonw9AHFzNY4KE78PNXJnhSO
4Jq8epItjOFCBfQAswi8u4ixuPfP8V4PC2gjHlpcJ+vIx3Tcv7OKCxB2Ew56VwIuKm9j1avU3iWJ
aIBMZBO3V1GsiR1zxNLlGBz3G/D4EzeZ8+9JZs9BK6coptT5oAVaNnfP2/at7l8T75W4KBt4S+Xs
a2qataYDGdLcOCE7HpXG11pfiz1Z+ZtSprmA4qykGdjQC6Z4irHjay2aPKI/jnkBIekueu+b7KhF
czBUofo3n3CBy4UoXU7HnqTQ9lPhHV0ajGb0Eo2DoJC5+g0XKFxs0lJnCDVmna37bfZY6QnECzDD
beyqxgmieLf93VYj1AKOi1Bz13eOksMoaDj3KAT31V6j33Rhl4QIhwtRCkSz7FqGWWoNPTaWNdYJ
is/pU1cSUca4Wkz4xyZQ/p1H3cKW8jCxgeXEL8lwjEtXQ6NT3KE3Gl0n6dPs/Brl51JvD9tr+XvY
9CKdWgBz6RTU/jJzzgGcUBvc5L9o6EQ7e5TdFqGsTqV9Xj31/eQ6ve0PSFarPtypPaZOtNhVe+tx
1Ov7KZdFQqzbLoXJHW49WkunfYZv3JKXtj8ZNoji4iuSvZrmtxSshNursHozAWMEqCnwwoHWjXM0
DXwRYDBFEGoy2cWkcV+ObqJRtwDPS/F9As0HxOG2IVedy5KZzCzufhcSNGMaqmrSILjigu5acUDb
r1T7WZuCpozfL5YX33eBw37H4jiXuokQCpE3UMIfq+KYJx6VfmTNIe8fJmWvqMex+mi6lzp7mHSR
APJ6aQ53AbB9gGsXTDbn4Honxe0wwLkaiPiCZLQL2hh6h+VtVV45LQbfofIJGW0Mfm0vLovcF0Z/
4vLS6EU012jWgNGzoroZhD1CEVnAeva8gOD2DVr62ixTAGEXiS/Biso6mMhkVVCbjCkYtHbmtMsi
URO1yDJuX1hFUclZD7cxJAufrnudm2y/vXir2fPCMm4zGGbSUZnJnDvlTZNDxb18tnD8b4Os77h/
PEPlzl7Q4NpoU4IdeONzoaQGngy3UTWX4oOZ42ObXs2SINSJlo47g7MBdDOdCsgiDPHEll2FZfFt
26rVTb1YOm6zmVqIpgwbSW3dZG7R3BRhuccUfNIlAgdfB/pMXbhvRMx4CHUmxq1bw72SkwgjZHbQ
j5gpsfW3baNWQ/EignCnu27Xamsyl9PqQ2ZCmzV9pXiB7uxdF/lyNwg8Y9W0BRz7OYuAZVZUIUoL
uCj/WSe3OtrOQXkuampfdYYFCheZqEPMrNKA0qfz0TC6D6VTBdn6tiF4djw3JJOJUxUJIBJwpsds
4g0SINJ9Vu+2v8/qfgXHlgqiah0sgZxf206vtoTJU6tjeSPp2o2Zy69mYz1uw6wH8wUOs3fxYVoI
bnehhrigDW94ylK0gCQ7sC63RhTIjS91BxOzCJ1oEG39BFvgcv6nThKl3cwOEbRUNX19Fc6ai8uj
HxbQE02bIHa+0yL+UZHWrWrICHf0GpNWopbL1c+5+BmcX2rhXGhDyzKSrLuq9OpE0dSVjyCxlWbB
7mYWXRxfCyjOOXMHWuu4fTVel38YcBxIMM56taPDG1hoBVFRYBY/GprSNCxAiIPt1uyiOPGA5Uye
rAsi42oQYVd+8E/Y7C5+7jy6PprEGuCk9bTX6U906lRl7ieyb7QvjUz9bV9dPV0WaNy3csDr2loj
vpU8fFObF7M/qc7rEMbQbDoV1W5qO8EeFAFyXyylUNgoS2ZeQdzIZNxtSqOipfo21wLDDDRROWg1
fn1ayAtKG3HMyMmgeYcnBXdCpWEm7fP2Iq63iiwwuBQnpGj3KUYYJWfyg5MMmDLNyt4tc7X3lWy8
rQcC4gP6g4ktYy5ofqHhfJSY4FEDGotGib2myUhQZlroFb3uuOAuRt+xE0qCI+OS1B6/ErQCCmvc
A5s1P2CThVIr5xY01DINz/o02st40zOysjqoREZ3TXoV9+1er1KvQiyWyHCEWpOoCLQqZg4FBLS6
oyfb0H8HskWAjKrckTr2TSav9iwLEu7WF/yBRjH0uFO3Db7K760nP0rXxb590YmXPUjX0377q62d
BssfwRxn8SNa8B+olYSlqBU0SA7KrtQ9EEUJItQaCtrb/7udHfUcJYSSrAF1aiZSN19JeDfKKv02
AvXev8Th8hw0ZZOKWNjIqOIetBAi3hYF86KoCL8enSz2qoDX2Qs2uAxDumhrgzmW+dKbs0tzv2t7
vM4Eyvggm0I27dXbvgNScg0cTCAM58yKBmsMUx2ekqGj3IJacXed4w14jJ/H+GYoDg56lCWoLRai
8arVsLEA5rwjYooWJRN8h+D3XhqH/SBSkFw9TxYIXDYCYXMDqRSWcrSRAs+7ygz91DqUusgFVw9J
kKCD1t1xbBTwzl3QIsQZywGuUcSPRh2A3ciVkZXqGGgRHf2r3r6A4lYtHNVeLgoGVT9A2dA1MW2f
R0RwhohQuJXLMZYK0VagSMm1g8YAqNxnhUgrdfWgQnMzeMFAYHnRBwzqSqmG6iUaLkAFFiXXE/FK
OYI0x52TBQSML7UmOPkv56h/B2fIwaLCCg4/nnuqyvo0Ty1AtqDJvDEep3vzmd6q9+FO9uUvjTsh
qTtGv5DUbUfCtU2NF8//4vKZjdqkBeTNsJ76fLStwEDjLLlXQX6k+BN52Ma6ZC45N5J/Z0gKM+2R
COOs3DsuKEsiFwJR3uya9/lVvq9Ozuy+yW72Uu8iHzoOeuhJguvG2n5YmsuH5LbVElOHufO4g9r0
NKG2/Gw3vql837Z1tfSxROJ2npE7hTpEQFLJCSG5mzBaJZ8MA50l2qExd3VuerWo6Lsq4rpE5Tah
bfeR2jPNZuqWNzPS/CeZuGPk4vEjfmtfwsdTq7mQevG/h0Eket3WRM7EbU51ThO5J0xj2I134bN5
T96obwVJgFe4fYQP+kB8qEV7zdF4rH3pG/Rnjnv6pYJ3YyL8gLTJgYwXOR60r81OfpBOieietBba
LQggW2Dhg+g4T1CdmdOckhxautZ4GyYjVNhEx9ZagFpmWdx3b4q8zcCojt7o0DXA9Cjl+1A4qLB6
3VuicN+5yYxEn9kRBZ1o2R5dK7upck+PP7QOvRSZtHOUoJZfZnk/ODtjkoNt7xYZyc63Rf6k41UX
jYuAV8qHQao9E+2DeSF6ZF29TC+t5O9DbS5peQp/QvmhsXeUXs/DqymZ0OX+QsmLXB6M+ljPj9vG
rR3OS1TuXiRVI/q9mbyzXktX6WydhuyXpGRvdJI+tpFEy8hdiJpeLovChn3WdG8oL1P/1Ia//hUE
fwUiXdYVVgRj1HT21ET1Qm3ezVnhb8OIPhVPWz3bTmx0A1s0fSeh+oBEo7OPjXrXG8GgfBDlVCq+
bObHbVzBCvIpdhSPvSLHgI2MLw1K2L3yYKhv2xjrUe2fexOfhxo2oVVe4SslA5pJ+xqlHemLbQ+n
xlDfif1E7eSwjbgepT4Rud09OWmT6SEQm/omlJHi5iZmV/8CA3O3um1jxPmi+6qgNlUGFkHULr4t
nQGlIEcvux/bKKtrp2A6XcfUuH0xFyqj22kA/T9QatOfJIiO3oTZ5Ktg+6jNuwiF83+Hx61cHs1T
Spg2fFo/NvpdmO7S6ZrYX/PwYTQbwRKuOt/COPb3iyhoyQmUOUyATRBOivVjA07XOBX0H65GowUI
F2rTqB/wvA+QcKgDyJV7cuKg1mDfoalF4Haij8WFWxOs1WoqA6pE+72D9pygnd+n8UlTT1IreA1f
XbvPMgD/mGi1dKrAn4jQF/kgj7tSbD+pS4FB6wnnAoVzh0LHLR8to1CbvonvmsN8wHv7Mb8Bq5RK
XLyhlG7ia0cIxN3kOxnT4Td2oAq+32/mRL5Ouag1XCgXdrqkNym2QP/jTkPG+4r+xY8vz6rh2X7t
956xt6AMNb3ZQedBZcCA5qAu+A2rQ2vL38A5EerAY04jrEM3uYWfD57xOJ7ovj+Q9/pH/KAFaRXg
4V4Jtnfjejq6WH/Oo7JCnUxaA5eUri25qLWcIBn3EX50movXcHmnuvU7+jruwFGoWUEuahhY3TwL
fObxix0a6jq0pBLgG083To4UOLyG6DG+vbyD8tFjdwof1dtwdqP3bcNFuNzBTkxaGWaBb04GN0F9
RL+ZpYCKnq0FKL+vIAvrrBTzCFAzx8HUvJPwZGReSnp3rgV307Xb8MJ5fh/9CxjVoKFGHLaIYMPN
YuunhjuEo8SurP2aYxnXGhk1alF78Gow+vx0v6uZC1S9mJu4n4DaVR9SqPtZegjjzJ3sZxM10oTu
/vCLoaS1JDDgIkVbTF05tqDolmbTgwi3pfpVq2GuUbAlmMefRQMOhzszJgKGUJZOeNFEby2859bF
XsMokGTn3iCKfxdfDmCGYUEgWwahmMLzisTt3KjZCKM6SnuMx6qJi2rl+FoWrQHK1eIjydJpXzY9
cummywVR58I9GTqkBaF7i5ZChxelb8c0KbpRgg4TJkNdMjftvdHS2k8MzCLP89gJ8NaW1lSgOo6h
XA30adymm9uwj/QU1tY5xDK7V4dedeFBiW6SVpBlXF7uYdoCih+smMtcxwUMxCL6aISuYvTeVMZf
jNb0UjV8S7vmCL2pH1OlHifcv7c99bIZCeBLvgvuhjmnzhxFjPPLuMtvs7t257hJcF/sxtadIxdi
U+k9fe9vmto1/rhaxEFzu6TozdpMGGu1Md0rqqf2Dy19VNPrHEy0osPjIgBwWNxOyfpamUcKLLTi
XRediQc+3C56GqDCcE96Z49WS8F3XYNcflbuLafAeG0PyRZQfOTkvsfTQGQod1LZeGkP4d8ZzxS9
Id1vf861XYIdAg17AyV5mx+gsUltVwPTOejwnyl7UviiJKk/iY6kVdsWOCp3FBo17YkGHDsc/JvC
LwsIzdf3UrqzVUGMW4UCHQvk12yk/XyZz5K6tNMMMKWUVeZFSb6PLLdu/bZRDoZ+skUawKtwjJAK
awgKGl6DLTQqVNMZN3cnR8mhnk3Fk2rIrEx5Od06uaP4WRLeVNkQCXYi80A+lv9umjYRcsCczWU3
Wg3p4WQCK1WV3yEEukp2kOv9tnusGscas/+Dwf5+cQyStNBCeQDGSKz3tk9PYZJ4oGJ7AnPVEerA
riZZ/p9DWo4NfSG8ghnQLD+H7POhtmcmEzYoz5LkOdFXaz7S4TkHT7eQpXHtiFqCcRGl7NQwtsAB
CyJ14sX9h04IhONYbvE9A6FoOJwS40+b6hFYoNsEpiL8gXXldnkVJ71MGKSkzLtRaa/mNtl1gynI
KC7fWxkOBlCh7omFtHlithlKsLRm7Evq0Lmm9hQlYDvfxdNON3w1+gFuaVBCSrZv5KJ377VFRf8A
U2zCdjB4UWwiE2gwVtjrMmjIJTsJ8uRFtl478yqyHgv0+Jfkedtn1qIYnpccDMGiqOrwom9mF0WE
SlhTJVbR+atcdbkaxFD3bQpJsOtWD98FlsG1DNljDM2RFOuqpx/xVHh5GBYelHFemigJkqI8qu1Y
u3Ll3Nly9Lpt51qOYWt45YIwm800l873Btire9rJOPgxBohI+uggpYJKDQbTIq+o/vSxgjnQAozb
G/MMeWSiAKzXfjjRXm0zPyNvdR2MeAbdtov9U3woW0Jxh20z0zRtmBhSr7yq2feoFhwJq/8+KkDo
HoZCK57+z9ctktvIrhz8+9TJn5S4f1dz0ZvqOoQD/Q68Mil4BTyHqORGc0qwZXtD6mco68uVqBv5
d0fsxSrhTfA/EBcds5Wcy1mK5N26KxOvuh6P6X66r7/oO/PJdL9Xv5QgDMqABvZeGlzR88racYO2
CTCkQrCKEdCcGziHbT8QkLB6loy+Dcw3UccvRHK9a+fNEoRLE5o+0+yG8Q9rzkttHfPMVzGZj43g
5eNd/uMvvG5hEbebyjGcagPNumjKk1ylzEC3IvC71TWzMN6GKVMoEfJlaTAfJZbagFZ0ijAdXJMw
8aLsRSH0r3AszCbjnGYstuffJh8oNiuTp7HteNjLuOEEKRQPfUWhIlrK1S/EmLcQaJE08tccScYD
NDUQ/hy5CVrziiRoD/tpgGVJLp618PHPPxFCnQ6dQSgtWDyfrTPHsVZYcPlqemvBLiqJ2CfXvtAn
wEUD6FTPNqhTAGAO3y1GFWVdxaIjQ4TBfZ0YnSu0IMCYzJ1DHjTjFon29jqtHYBLM7h9U8mdDPpn
QAz9dUw8nR4r8ARRQZgWGcJtGKPAZbvTgNJoFHOAKZr0oLPbNgJvXjvlFjdM/uZuSaqDiQS2L+td
a7ux85IOlZuaPwrn1/ayrRr0yd1osWVdprdONyG1BlIV4jG4Dr3c3GdUkPBdErCcXyX5fKiGKvFU
DVi2PpkfDBQihxrHdqz4pp6+9Errx06LDzeBdN309RlNTUWZ7LKM3Db1KPoxosXlMvpMzmihs+t7
dyXdOU/TA/oE3VR3Fct19vIxPEx+EZAX+80WuOhq4rT8rNwJOekGVSeCxR5tNHpCHDuZy11Wo9iF
qaFR110Er/08qH6c/4X2z1nNgsvZYtxxO52pNEXJzTi+1xke0YIxxsuJPytP2z71P+zEJKut4kaI
oHXuVE3dllPNhIYgnRoes0nLdyDr/ILR8SOpRyRrWWd4qUGeSse5kuup2m3/gJUIjcsTbk84oyEO
y19IezuMtbIBPXdUxtidPwaMOw8o9A97vb8iouC2Zi7gdBN6AWDGABXNubkZOkwdk6B8YMfSra4g
LzZa1LwSr5XQS9QPHxPY4CaZuvKUHbYtXdm+Z9Dc9s30pqVNBktz5YZUQVa/FiIKyJXtAgjIUmmM
2hVjqOfWFWaFPg2mvEDqB9L5kh4QPE316GO5+gtbULGEqCWqlbbGxdZ+ShUjsbCMvXlQp6u4fCXD
8zbEqi0LCJbCLqJdJplRGiaAKJKAdDe1XoOBOJjHg9Mft5HYwnOZKhR1P43hVg0Urs6YVvgwbbrL
k6up+jZG0DR830ZhG+kCBdqmuAiBk0zhb9JZLvUUfQU49DKQWLmOV3zXgu5adUNR6GLHJ4+EvmU0
DFsYPlT59rgUrPBZGTPfvpmuosfpNtlPP6RjdMyB1omejVauEuoCjW+Ks0qnkmNJBjn1dbwn19V1
vEtu7Gt5F+3nvbFv9iIl+1VADa+8Mu7PkP3gIpaVFk08WzDPAYNUD+LvdviLnYoP9B8ETF+du16q
Js6odECQpft+vLbpMRcOMq5+pAUGl2bZ0mwNYQ+M6WH2p9uscM2PJph24Vv8Tdr9xX1PVUFJDxVi
FE4hmX5ukYJkvJ8ZJ3yUg3GP5E7mIQ0XtUmsbaQFCl/pt6pOk6sBF4hO/9LqXq6eCvLWzvvtjbR2
YixRuJXTwxxDoAlsIQ7aWXW3HE8Z2UnkzdFuCxEH41rQBt87hk0dCGIb/F6yO6uBbjmI/OOpUVFz
w8DQMFdxYEFJ+s/zVdb14WB+V8eNVeMCXqUps6LZCENliqm4/US+dSKulLUPBCJiyLVCxh5EQpwb
VOPQ67ToIRwRfzSabxe7hELcuxVYctngZOBy94nDO0IE4W51gJ6Mx95zd1FAwcDwIt8bYZAF0nUl
amRZ+0hLOM4jqjTJjSaFWTKFBl1VeiPTZ/O33U4Ewjb04jxyWkzFJQ07j4anejhk9JGIKMhEENyp
CqrYyE4I7FAMGFDuJjX2TFGX+1r4RKoHzRU4NAS9uMWSOlzskfUxnvvBp3N7mmSRZsjaDkVDOMpX
GIDA9DvnZoYd97kaoroU1xouK6NXTuVeReWWgLdRj99tTdTatpYs2CDZheCogxdUnlqwxUVviFhJ
ocbAatvXGKF7NLIITaWSmxiCdhwRGOcJtQZNmUxhN74iAGWcN41XdCa7SQk6a7ftdGyl+KN8aRfn
EUyDx8Y4HfKs8VZGXzJVSzckQZ77FGROcXMv4cq5DbnqhIul5MJQM6T91Le4/0Hw6iotnC+tqd5o
eiwagVhzEvgIHqEMNvXDlyD7GVfxSMJhMbaKq6avtfUKttTBOioJmhcEF8n1dfwHjC9Glm0+lZYK
sCqKD0MGrumpOzhteEz0AnSm80/VHDt03ciDYDVXI+6nlb+brhZRI5bJYBImHVkaNqgJXsZIBS0k
xrhF72uX7UMs5i6QOK/sQgTdnpkI9rnvsaI3rkwNnCXTtVWNQS5rPpHju9H+KmN+prRfkLLtCVXd
1hzu1Oo5GnU8qTL6mP5vAqeCW4mGR1twNzKHWyxBoUmZVlnYm6CKOVCKvCBpf9VzI0gLVncl3hnA
LmqqcCcurikUCneYzUBtTH6m4VOr3TXFfv6Ipre/2B8qUl5FxxuOwVcvB6fuJVBeQ9yJoFMf5Q/H
guzE9L6NsmrNIhngrKkzmse1DhTZTB/wW7w0I48hRpTzrLz6f3DGsX/vItAs8Djvmct5RijD6YYi
DqZM5Y85/laOuSd3+g6vnjezMj2H8otFG8/MasGNZXWTLMC5KJeOUp+hdxMBVc5OtvGUy+FTGs87
Cyu7vaxrwY1NEqLFVoZ6kM2dTFHOBs5LIJX1dW4FTX0dW8E2xGqJAU978ESQJYODk1m78PcEdBqp
Nco4/ewf3fQcxZY7Qpkk1m87OMyIXkryZOd/8SiFe+UnKnOoBSouuJNjxUBFG0HZMsJZUe1k5SvB
IJSIMHAl45Wd28c12hfwkbDB9FF9STVcvhIteu9GA+1KaLveXsUV/4fSka7gMQIMOqDROTdnmMzZ
bCn8X1I+MADum1N6lIrJtzH2qpEf22ArXnEGxjm/NUYYfB4AlmdXILrGIeQOg+B9cnX1FgZxPp5V
86wpPUozM5q8ZvVFzR5TOrixaExi5aQ7s4U7vjGNJ9MK/4EodHzpamNnteg3cmq/sZ2bqdNeoqEI
TCJyP9EScs5hzqrTD0zaVMIjr4mGkry8m0SPeiup65lt3M6y7S5Sqga2RVJ5zO3aHVpRX5zIDm4b
dWjYGrMIdpBRO0EUE7KeDgzJBHFoJfk5s4T9/WK3xoWDfISJEs7W3myv7XY3NirbT67R5l75se3f
6+tmmQom2ZEf89e+Nldyw6EI7tVU+ho91Ymo5nTZuM2o4ZV/IPgbX1ZJtBhB/+kZO+0A/WhMsYFK
4yS93Mp3w9foWvPUZ/Tf3FT7MEgbN33Pf6WiH7F27Tz7EVzQMGhjM+1FVIZitxvQdns9onEcCqOF
W4ERqlM8PM2C43V7dddD1afpXPSIHRA3KSVQs9pwqfaQ51+r8bqPR9BQCYKI4ENaXBDRxiSlNSu7
miCCH6a9LYmu7uvh49MY9gsWjllKfVlRhyHgpmEPGIcMBrLPU7T3VT5R9hgl/3erxwWOBM+Y45wD
cK59yEnP830ypF6X+INobHh9a3+axkWPoXDyJpeBROX91KGqp4CNTVQNZaVBLo86c0EuftR6Qdsu
QYIhT+iO9s3krSm+tYru9vK3gviT6vbjfnsFRU7BxRLoI2NgWYddmvLahd+EpUrRunE5k1L3pmmM
+PdbJ/4uTcMBrFdvbWXsts1Yy5uWS8cLkLVmFfczc+4q0qEGvLPJgUbg35Dx+nhjFn6hXhkiaYu1
184zUC5kJI055p2JQAxHt49JIFeucihOyRHxQ1e9+k56Rgwp/liGiYVLFVoaGCpDs/dlDRuZT6gC
1h4iP8nlo4ZChSX9sKDWub2sq97xD9JFLbtREjnvOiBNDZMdK92KCkYeVv1jgcAtYWlZXSezswwk
/a7V/zCiHUaVtq1YPS8XGHyMhVwMaTT4hpF9NZ2nObpFa8KYtb6loYNcALYa0FX044LAGVc8/o1Q
kQarhuY89rD6oCl4rbH9kV53yV0lCbbu+tJ9InEhSXZI16U6ixb0UTZ8Qw4c0WjIuocvrOEikhap
STkPsAazx+7QB5LWBoUaKFWLGSavbAY3hzychnbL/yPtunbkxrXtFwmQKFKUXhUqdXV2J78I7bYt
UTmnr79LjXuOq9i6Jdh3MIN5MOBdpHbiDms9x+lb3jn9GpTRsgr+OaXkoMaiRG7d4JR1/tPQP0A4
eVk5FmPWyQklBzUl1uSnw3zC7DnoH7DNXSt3fgvDddM6wrrW2krDioLIe8JsynyahThQEO3Q0nb8
yemDj4CGTrfWiloTJRkXdsXJ1GqzLqJwBPqZvHoV42sXH9haW21NkmRiOghse17PknoFg9JXQgkd
rQZ04sewNlwxq/WXIAkgdcxLAx8VBcDzJKOcxqb05/aAar4oDQG81Y+G3dVr4+CL1nUiRrYuIpI6
mCs1E38HXWzXHw1/pa64qNonIiTjasxOa/n8cuzNx7D5PdL9ZdVeO4JkOiwqDT3wcVMEKGBqPKMj
bvW/Xnufg9HJIST7GWlp9t18T6Qz3ExPnUZs9eD1/3USObqnVRU1qBPgXYo4FBEQmTGQ1azBtK7c
l1w2qDo9ovVcxtL4U0i/i2CbrLFFfAXlOr8uUzIUjZtlEs8n4Zpt7frUZrffyV10a95pN6Ubvaj7
2k2A3+HWxyfgeGSlXV4pK8nSorH++WSm9BAoTUwgm3PONyiWw7pngU37Kj/G4qiB4vvyl1t0ryey
Zhs4eRIogoQxLyErKN59AurCMnlWI91twbXSWJZblumGGenbZamr1yw5iRBYqhrCI9LOjXbUwPBt
Txvi9b9T7Im6xn7a5kf/qvKyZ3VzH/yoD8+X5S9mHCenlpxH02hGMs1v5qD/TosnRZ92HZBoEk1D
g8kwARMZ/zUEq6RYkjPJw87vzTnJaYC+j30Oy/c6WIiytrm1ZiSSU+FGVmnDfDQy7s0BG84vCl0J
yWsiJJfSVBNVEfOhn9aGDw9Z8mN1tYGs2IAchUedF7k14RjREVv4W+0BdAzecIcktJrc4JptM80p
XsjGf4heDEAl9Tty0zqW+6RvUzddqwKsnFhuP5TAWx/b4PPjfUvaO6t+oH9NcPGpH9gYmduceDtI
+tEkel+qs0WMUwui1F3sP4Fa+7LaL1/qHxmSbrQG8QfNhAyRjE8ibWwx0E08+HZR5G8ZXZtLWbQy
DKSoACzHsD6T0puyYmAH15F0cKwxlYAYsNpNVwm3LA5htFfXevjLFSI0vinGs7H0Ja8ZpUZWp0M6
otL7UD9jQhsqIo5Y7GN2ekdvQJNz+TZnJ/El0TkRJ4WKysf+6chxPKG+0fFgloDhd1Jzf1nKVzy0
WTFOxEjRwGR6ZvY5TqXszPvRU6/FQc/d5KX4XtnaPtpGh/iOOb53Weyixp9IleICixNMmWSQ2uhH
zDOqw0uorJxsdhNf7g9bgxoaAJaBAf7z0NNXCeizAzQ1Eqwnqzst9uo2tcngApCT8sGe4pd/ONOJ
QMnrVy1RYl3BmRJzJEcDKbHjtwzDOOr415RC80c7ESVZ82QWcTRMmAdsrfh+ykJHBPwKGKiXD7So
gSdSJHsmMN06aCHFSLamfujpXaresLVFmK+YGdJhZH9v+DkoV+fhxilwsbGeqJVthDdl4Q35c5c7
prjCWp3wr7r6AQCBOttY//SWBhu5hW12bCuq0n32NAppb8wNsJlYcjiy8bux5h0X9fFEhnSbOkYV
KEMPYn6vh7qbpj94895Mnub/LKm3Csmy+PFOxEm3WitBo1Y+jkTpKxs/NAI4h6vVwtviG4aDi8zg
FC03mSrXHBOWZ/O3q8fB6cofob+ig4uO4kSAdGs9DakoOARUzTYGeKH+C/Rjl9V8KY6gPKSbxhy6
0Jk/dxQAOlBCM4Cj1cc8eyjC5mAxzONM4Kg7NFijuwlUGm8JrdPdZcFLnwhgGCZmBBmKRZ+GcZIc
kyEbmJUNcBjGA+f3mEIcyFW8VkFZukGdgAiaGxTzvPKsTE8apSjBJArzIq4v1H3AJlfJ9O3lwyxo
AuYcsZyNRg7KXnJ7oWacKMIENAqACXVHDX3gSxblX+eGM7AlljX/A2osOfWcAHgxnJFYyiqzfaN0
mP7SxGsga180QpIiefKkymaqIkhRo48aFaHWLcMPFnsjEIWjaCXd/ZpXSNIk58OUoUr5jFuEIW97
5A5r7tC0Fl3rtrUbAkSWFWjEPoPt3Lv8yb5ohiRYsi3SlqrCUhyzabcAzxySXyBi/FvjkmRIbgjE
lrmWzsBEFsHw62uf7tNpa4IprOJkMxkrPa4vPvZcmjyqxcZKtN384VLTU1pPtK6aAdQm2k+AsBit
q2EtcHzOYJ1lGZJEKQktTKBbiwofL9mD/JEcUuBXHJsry0tscV1vIjT1nIdx85Rsu0Nvo2yxoj1f
zE6SL2WJ4C71wYSAEytx4wWcA9Z2c1lLZvX7ekJMLxM4EMz9Su6xaxWmUwJIEDN/bsM9t66a8jlM
PK6vHGVN0HzUE3fIBqXMUx+CinFThj8n9QCW8qR3W3AOXD7SF8f7eWl/jiR5EQPTBuFAIUnNP3IA
KHO0X7mdr5HVL38bk4NfAE4eHMvnBxojXdUSIwY4FdqFqRmDkGx/+SDLjuqPBMmCRzXE0rAB7Zu0
yB4FavQid3xOj12u2EnA3Lrnax2b+Xt/1Yc/MiWLNmew/1KFTJGVLzHhAE1MstJTrSTd8bqggKwK
UsJsYPaNb6KlqRPXaXllJByr2plQ9B+kneqPdgAdc0XN4aj2Q/GdNmHyACJxei0EUg0bPCJil041
aJkKo3LLtjF/gzPHf8Ye4/gDWCghwPMH6o5IuS2M0oHNJDaCYBc03N+kDdPRgcYe/DXvgu6aj2Ow
FzMgU9Q013UjGLHHnA5uaeniozPHYm/GFttNvKa/QrWMgCQRp0BbVZgX6cOjWvB0G5fsUUfJbEdz
wrxKEXe5JdYeLYs2oGMoDm1RC3jYUuRRMsLxjkASHGhvWFoaFWFz3abxcfj7UbPZCE5ESdppYHPJ
VJQUnjkie0OJ7NDcFdabAiYAjV/FIai4qZcYzmWNXfLQ8xwJwDIoVVUiaWzZ9pGSUdjEOKR2VSeb
MYuBx9XuK5ZtQ/RExrQGv7v6clns0r2il43cnqPG+oVSLes63o5mAnDHGsbO7zsWxVCQGnBu1rUK
8PHL4pYi66k4yZUBaYUp6gBxsXrfJ7VXm09Rs1Y1WjL+UyGSF+MYypryDkKC/FcGgMXY7ZL7stLs
JL8ivrHinb+irODasOqJrSkDBX9TprEVydQXg1XUjhGHduK/96ZdVJar+3bcf2thf3VjW6A/t8bG
9rUf/3ChWBWcpWPxUoaGTRRaRGYO6nhOfgLbyRHTS7MGv7d4nycypI9Wpkyv4qHCRwsxTjVt+wCk
wBEyiDfS/qT1yrTHooqYBsdikE4NUO6dBwcTPbOA9bD0DIBGKiZJ6Y+B5Sv50FIEAuzsf4TIjZO4
x3CHEudIl/P6OczYJgMD5r98mT8ipATIKCYlaxWcoy6EF2Lluxwbx+h+XpbyfyTJ/4068klGf+Ig
XELUyQJPAYXyMNlp1CL9fy1VgMIcp/wJ/BhWt2ZkS59pDuD/G8PlplA2hhoBweaMMj7ZGtAzfLjE
eG2vZk2KlMUpPMmmPIZXLEePsdbxu03o//qXK9RhPyrm3AFsMv+Ik/wqKC0aZyOEtNFjMG3V/mli
2xi1U7Bep2Kj1D+qme1zxRUuWRXmff8rVYpoVCF5XQ2Q6tfvonwWWuTS7krp9nr8GLO1IsviRZ5I
k4JawgWjug5pivIm9A8KDvtpNXLOKv0lAzoRIsWwccijwLcgJCru/faWWDeDmtttfhhDFBfRtcvR
0nfjYo1YaCmInUZs6QMWoZUkU4OIzSt/OwFxKhXhTdsHNxUf33md/kPiP0NqoQACl4ut8HN9sfTG
EiKCPwRUURM7xIjgdsErUOAV0yUr4WVJTU6FSWqiN/pE8hjCrO7RN+40s3B79gOU9y7j+7BZab0v
qQmSLJSFkQpglU1yWn6bFdzX2hp4OwVA8wCaOTAvi1eC1vybZT05lSJZNdDBWM5qBK3cuvFBs2Hw
bYxmb7IiZimlOhUjPdDafphGYGkgD5iyXdLQbd2BpE03N0WMlW3Mr2bDrQrsjcvuZO0K59Bz4k2s
2A+svp2lkjer/U2aA7G+XRaxdn+SAgpu6TXRIKJtACYxWkBOL0zyNmT0qtYeLstaPA7Kf4BpJ2DA
lSvAGU/SpgPopdNDEwCTgGo3e6vEX7dpkUQBu41/hnzACkn+qWjyaNRaiGF4us3wIHdtQX/rQb4F
d9/28pEW3IU2b21Dx+HzLHnnoooELUFICHJWc3cLbCZAY9zoIrEvS5m/s6TkZ1Ikw81GCrgATE87
YPEtpsau1tKyBfWGAAOMaipWzYEkcq5oozGKMfYhgMW1m0bcnjS6ydtvUwVoXV/5CLGKXpv+yp7m
gj/CAg6xAG9mzLv80oey/BDDM1UD7lSOrEn17cGg97wI7Sg7Nke0Ce4vX+OCrp/Jk2MKAFBN8MYB
n7jb6K0d1fkuSfdAi1s519eRPuAjnh5MyjuzEAAPdQhBGhiY6Z4RpzG2MVC0rGfeb0iZgd97N0Rb
hj5x05p4BK7xSS6Y2ukvkMf98TBifUHwC8bxOgExEDF38dpk+NeB4PNjymivadDidTR/v1gZPR/L
aBQb/wKjmCjoI3+LwBMU2qHWP+Z48qyYxP8h3MLWIlgPGagzz1UWVCbT2JMW3KRIGhmwpzGRnIiX
jD7WCnZw+R4Qp/YqPs2ioYB87D9SJZVVCuzNq7wDiXG70dBJIw4ehxsApQYY3E1B0PDXC3Gfd/xH
oKSzva9nqTLhmFV9DVZca8AG9coDZvEqwR+kgR6MgbFL5hEaKfeLoOihrqpobgYrHFwACfmer+mp
O1iga9aB1AVCdGDNMzoZdkdzfaVmsaSw2L7C6h8GemfY4vPPmRrNqMT9BFJSPG/9AHDM002Yv192
AEve+lSIpDNKgnHHqRtnVrfAGeLXhGxV37W4068tu37FtcZ3OxUlKUqjWlXlJziPMXhgBx2Ke8Fe
wuJxaLYAs7F74AvF12HyQ1e3U4uNZwdkaEK4hL9dPvKSzzv9HZL+NAJ7lkmF36GkgVPoz5k6usit
wcm5Noa2+AWBm4MsFhhHWPI//4Ix2kYgiCQ4sc6AIA5wBMUp8s3l43wdpZjv9USKlBKFVhEmNIGU
iKWuVrvD+MNUD516FZZbn111PN345Cjia407Q/vG4t/+9KNeoyZbilynv0LS1rFQVay2aXA+wuPg
xepzB6t8doNVUqNC3XJtoHnxbg0NEziUAnlEXovFsIyfKBzypskqXCAmor/DyTtr2Nor+RPFRM41
AI6IZinEYAdCil1JVIZxEeKCmT25QGd1sTNljw6A2G8wF7qf7NLrPXFoIzv5Xe3GjThGL78KL70l
N8LVtghmL4kTHtVd4V7+9Mt38N8fJuMYoZZatkOPH1aaj7Ef2vq0j/WVN8uSgwAkE4cf5PNrTPqu
k96PSZLplZNWz6UKHxHtmvHAMEBA1hYyl3K6U1GSLxKjpQ2TjuM0taeibxGTtbbgmgTJBaVlk/Tx
BAk5KARqrbTjtW7SYuQ4PYTkXaJhSAXtIEJEe1ZdhdTr0/dQ3UXUa5WDXx+1teneJS0AuBAa1Ejx
52mCcy/TgpJujLRZC+hGNb0SxJlrIj47mLIJEKLjRQ7EaQ6+1nMZPg3xcoigBbldHupNvcUQbf0h
ti+j224KO3V9x7fRiUy5DZ4/AOZcVvQll30qXtIMJU9ZMs5HFKDSUOGnkRlzehDTv8hBrm+qwPrU
oe/nxzSNHvRIAscch9sZKjL6YeS3jDxePs3iBzuRIjlslSi9heEkOOxItQ1lZwQYZFmbv1iiEERK
xmamDIN8JWLuSdLyLked3jLTG0XdVmBpN5/94LmdbJ3lV7F1l0I+NTcgPbXWLG1JPKY/UAKmHE8o
zI2dX2UyGkGo5SOYwYbbmvbuwO95+MKGD5J9w1ZPOLngyzFhFPot1jYvX/CCmc/lI4D5AHwYAy6S
RdQc70/NouBXU5WfZlG6Qc3WZuGWZGBJEfQrBG9dPNjOz9fGXd2MloHaadFhAW9kG8bjldfZQkwl
AIOeMbwwSGhZ0jnUXjPiqguBBh2agGDxponalfm7FV6NlX9hrmQSC1Z2Jk5yXUY4pqqYIE7po42v
mNe6MthVh5yeDbvLX+gzNEkOhejoqSB0aygMyzE1NGlX+RYIyvtDDjJRzCy6uc1CO3bbQ77tIrDG
5t4PMGjZ7KFzQps7oJR3P1I3PmLMx+YgEL38i5bu+uQHybFUsRLaTxQ/aGrBo/hr5KELlx1Wid0F
10U1/sODGBdAyQyBg2liOTfsAgY26AzyNKxk2IqTUhen/qhfw50V22/Y0ci5HY8rb4pPlMuv9/5H
rOR7CNZNoLQQ+5x6g2oHpd1uc/C5+nt6J47Tztp0V4k92JZnfUeJPrXfrf17vQP2j24Hm/rHTT65
zWZcncxdymJxH8B0BaUCNF7ueASNUNGrxA/zn5RNcQzc5qMtbdP1j4GnVfbMIYscZL/GtrNkxqdi
ybkZ+0EClggdYoMaBB96Z5svl/XqK8zATJFycjAppuhqz7qSQ8Lw0bn6DtTcN/lN9Fo/Ccd/ZKgB
28EjfQU2j41xBPcQerH9+//5E6SPnhYxC5IgbZzRqe3Wa35oR+rmT3fp9cdbga2D/gXAzPa74po2
c8ertd25pWmlsyuQsgeLBAF6q7gCZXcNlPnfpgNmV2Nn7j9e8y0IlHwAWn2nj+ajteX3o/3z8vGX
Hp5n4me/d1IzHirMEVEsBoBQ6dZ0jG33Q3MHG/AA9x9Yt3AaT3eqwV5ptH6dL56/OwdMMP43EzpJ
rwaQIYgineLGaX2vLjYMICMVQDkGw0VjVG2uleCA1qEaOWbjqN9F6A1rjYDFGKxzii4YUfGfXEEY
C14YvMe9Y/XLS/TGjlVqwymD+Xar6/scDBq1HbSYEspuJvOmWHv/LgUUANuBTQNItVyVY6QykCmn
LeT37MqM3CDaZ1aAevDz5Q+8Jkay4R6Q/aRW8X19kMZPZX4EudeHUoUPWuOvgAh/3eCZvyqgmIx5
CxQocFLYD7MQSFazLlm3vgNg8a1/b3rJfvhmftO2+q67Gh6U6+z3I/uJrGODULKp3dEenHod7nv5
2H9+inRs0GVxEJDjduMRZtvhDYynabRJnRKU4M4AZnK726qb6cD3l+976Y0z5zwaBskAlYjihWRQ
Izh5NRrhEpoRm6rDFoDyDqDx0MVIwZQqxlsUWN8b8OuRul+JYEsOG6VxCr3CS/xLKyNRKr0sR5gV
CcCd+6tbI0RYSM5nLglkJTAZPKbknGtkVh/MAZKE4wg8lCLnAViEggSIaekqb8r8t0nh2DI58juU
pjHBLKNfM66GGVfR002x2dMo1mNZmY5giW2K712xVoWfXc4labNGnTjCytcqA3xdeBKAHCxLrtPK
8X3u5sZD3Nd2XF/TNfijZYkovHAVlwoAz3OJmNkBlU8Nh8dF4tUV3on0JQKneZvqj337GwyxThev
NdWWmg2AvoWV45GF4q3cu4lo1DXGzEKoNU7NbgiWpAjJbFp5ar8nwHOdQEWioGn+Dk4Pu4r3pb6S
3y581zMtklLpKCjrEVD0jZM0zT7DEmZT695odk4sqD2Gb5cNctEmoLKY9gSaIkY+z2+55lrQt33e
IJQIjCbWx0FdI2FbulMCeDgOZhLUGlEZP5cRRPmoqjpwCfJ8tEWX25OPkcvK9GI/v+qy7OCDf02h
YscramML1cm1BEVkgCgxtuaElzwfZls5+plgofvSmyNdGuhdWzVOppheMTQOtfyrdEy2gz/stIRs
sizZ8P5Ryw0HKJLbpB33GdFsUPHZFYuOTDedEHhcbdsjOn+PsvcYzUqGFcIsTq5HARAhpUnQOOcr
zmvRcwJgFu8enVFkBpI9xJSESqDil2vlK++x+WyT5q0wt214xwp7yK4MdQ0eaWmCDlR9f2RKVm/4
rFLVGjIDQA0LTB0A3hIrwl6qKxs1vx2say0BaUKL6cRN+w9l4TPhktqEiU+GaITwtleemjo6GOa3
Wmu8CATyg1/adA2FcjHbOz2ubHoZ8PaGZj4u2GZM1PjC7C1GQdqgrhEYoAZx9WqnBli4oii7NHai
boUCb/irH6+49euyZS6mYKe/ZnaQJy4XfbEkUAf8Gh7VrjUcPyeGwQ8HWgA/9rh/V2avqpJiN/ul
TMAW97gi/wu4E/IVjuKtgUBN0YyXXh8s1qoyJC3uH2BmyHJp+IzqCyF7BsJNvrFizBqu9eaXntKn
MqXnBhWaVgy0g+9NHsNuY4KfQDFsS990Q2HnwUrNbsH5nTl7SVo49roSWAhqOs9fs7oo9lZDqhWX
s+DPz4RIdktFrwT5PDYpumAfgOnPYPeVIYAGkmwa+g/Da5CGtp8FUt/ZfCSliRqeDhOipiVUj5MJ
u4gvmhDfmtzcjBESBK3YX9aT+fd/yQz+SJQ595C2aVHXzhObmOctSLLDCibwW/+hwo+DYWqIIuvR
sLN1fjDFoFj6jTDMq+BJZhfK9F1V3y+fZEH5zkRI5u8TvejJPHuqRtkOhVGgwWzmsYMscIdQOER5
vSxvUTPAeQcaGNAxwsTOjwR8OwyQ5SWOlNmdom9q/7YSWxMEOID+vCxqKQZbM7/ef2RJqt4BgrGq
e8jiU67ejU1xbQnjvp3AldthOlonyiOhorY1VJSBApmMdz7qPV7JwkObpNFtY6bp08pvms/3RXNO
fpNkGVZX9J0l8Jv8NHrW8/p7qhY3SRJ/+P1zigZg7Ptur/hbFkf2RAEJ4wcfxAjWfM5CSmBZKMfi
tWuBKseQ+C+KABv5Q4nRuhyAf+V727hW/JKqaxP2n2uL8nFP5UjvP9QxSl+teyyvuQrIbz0Af2NT
CMCR1Gbbd+V6dOvbyUvd4FE5Gt7lu14y0lPZ0oOvs7po5Pksm8RbBgIJdIT2qf4vV3mqZVK+kOes
jcx54r7ObjqLHbSaorXzzNvd5eMsfTJU6DHlZKFJYMobXlMNEq5xliMCx1S3PIj3OVbYVgdKlzIC
mM0fQZLZUNYNQm+hop35oYbt1hgbVJd9/hSE2U6f0dnMnWYOtj42QN96qUl31zLrpYCyall8E42q
K6w1+P9FP3XyoyS7yTELMaghfpTKbMKPFKlZbW5TjlFlLP0Mo335spd05/QOpI+qKEqrVASX3Y5o
IzTu0Lk5RpMuC1n+oviamGTEiojciezVIauGCJOTAI8PebEBHo7NMMcWayvhePny/gia//wkq8oj
w+/GqMbORPaTsumOi/vW3LDMbccP3e9XguPasaRwXPVhLTC1C4PQdRQBbNUCA4lW3VjqioOf/yLZ
uZjWf48lR+E85eg3pZhGDsVbjQZEoropsHUb9lKGLjfjq6HfXv5iS1VKZBlIEU08mKkhR+TYxxDo
5x7FlA67oRxsDZMhmSjshOY3sQ56YaPYmOxn2/5m2S+CTWQ8vsBEablGm678mCUdPf0t0ledGCnj
LEXorvsosyuMYrh9qYcuFWG8u3zupU96Kkr6pAXLEzMCa6QT98E+6TQ7EO0+mlJnGohzWdTKqeTl
4LEtBjJgG8FhmnKdl2ie6GRn8JVW4WJucHKizxr8iUlAa5Kc+xDjK8kWmNAvSo7hedZ4SqDbSUOc
WMNQYG9sB472dhd5XKAFC1JA0Zve5RMvWSe8OtgGsDCPqrMUI021b5WSQY3roHeSHLAaDXdqix37
5ofQhsc+m9Zi1lIWZiEDw4ACipK63G3ukfBVIRA3AaagP1lVK+w6jxIIzUq31IEAFgTairEuPO00
DdRUIFpCZxaDMZIO5RFBUpWWuZONm4He9szurNYupw4lLXBSXFvMac3fZlXZnHFXY2vJ9FfFgnzT
YLBbkC9h+OPcCfoAU1D6BkglKTn04oOW92Hw8/KXXKgdnMrQZVqxkTOfGRVk1Ba9J5h4TEEIMKgf
EYuPWODc6QJQwcH4FrWKTVptX6Awe/knfFWm818gKZNmqY2RmPgFOfiDLaA61fUNwDKujAZzWP28
fhytqO/ihwXf2My5MJPsfXb0TkypTPS4xbR37ihFMBlbhfXVazsF/syw2DcPIeuK+08Mgw1hIIW1
fcaD4KgFNN4B36vTN21C1UNkmf3a9sOcqZwHCA3KrVsAWMFSPCYDzj+5MXT5kOsUdOgR2yoTdi1E
tXLfiyJQ6NMx846np0x90hlpPPKRZzMszr4kJhAW6xXL+ep8cQosxKLtj8rEFyZGtR1LgKCxzCnS
dEdKlA2HYyUIpmnX8J6WJGGUfgbOmvG6vtwXfEBMAiPDMFYPDL7Aza0Dy+8DsqIyi3LgeDhEaBge
mt3TicaYiUlrTJXiu6TqlaZ+qGW5q1GEtSOmrIhaNElqgTEGioCXoCnJIope0JDHMyjXjd8/DWzC
HieqnjHot26V/Mlor1p2SLun0FgBxVkyxVPJ85+fnLLLSCUwEJEDKPyal9datieagl3IGx4+adPu
st0vrF5iqhXb2liKAf3kF9KaiIZBOqp57hQWPWL5/WHsvuG16QVBvimixm70/lpV46OpmIda898u
i186K+Mzrzg6Fxzz9OdnFW3DWhBzAYifWM8jBlNIroNbGnXjSn2Fsl41wRrIzPKJURk2UGhH+JS1
VRlGPfQDnHiI2beBqAdlRKNawxIcMAaOhtbbYwxC20J3mP8zpWvPy4UUQkPLBLk7RlKwCiAHFN0P
NY7GSebk9RGV8qbem3hsluZoR/3OtDzT2lr+JgGIVOQMbBPna5/8a7ESPwCvd+Sh89CTvD1RWcKv
W5CrO32011IsgjBhU+V3CN+AMblk3FP/Gjx5f/+lASCEsRfM/SGcS/Y0iSoowznAYE4nOsZNhcI0
m0srKUC7W3HDI/+9i61m5Qmz5DIw5Qd5KLthQE6Oa3qVJYI0OXrxQFpoM5sb460YelvV1iqkX5Mj
8NFo6Jag6cBRUpwTiRO79QtaqTxXc6djH+DU2AKSym3y2raaas8Br375Phd6HBBnEH2uXuJd8Tnp
cyKuTXwghFspENSq6vGTdpqAH0SNPc0st31911mq07X+JgB4yGXRC3d6Jln6lEoOkphegeTav+v9
CKA0la0kwQZdrZUQtuSFIQrBa2YLhLpKd6qME2a6UviHZtIPVEQ2Iv8RvR1XLyovTqmdFuEmNx8m
I7yakHXXq6WoxcN+NlZB2ASjlXKBbBIlCfFcAjvP94Zd10ptF81DHa0xVS54QnQUMWaPJjWG32Xk
69ZM/Ro2iTRXaw+V2Xlw1Y5Rah9K1uyUdNgn/toK4ULFBio0Z/KYbgDp1WeGdqJCtOAc4KSQGYs9
y3cCRahgWyU7qnqZucPsaMpfmHLMrA2JnsCxNPPpMn7b/jXWJ/JqjDwDywDRm34pxLe6NYTKiN8R
hW4ab6n+jbNrs/KB1XBlJWt0Eotf9I80+fnfDWMpohL+PwOkPbBIyjp0h4HaxZrLW3IIWDedX0pY
0QQEnOQQEjL2bTth7k9tHCBJgZa2fci04irU44fBqu4vm+WiscD5EALUVBT6ZL9eq4MqsMWRO5o1
2sAitIt6E7eYPS6uM2AjF54vHvzsWZhoqIhvl4Uv5LMYPv4jWwrk4EfX1ColkI2Zh8mPjlrYbC+L
mG1dysrnSWBM32MeiIKu+Pw6u7ooQtMHaU+CdrQ5w0OoI7JAsb8sZik+E4bgPMP0zF0U6cHHWlQy
aTPCvVVWvhVBiEY7TYP71Awst2NDsg3b/DriBoTrgVuPFOg6wYjEMGBPwMRu9h32HlY84YIu4XJV
/DevICB7OT98UtQ0HTkeS3lcoxCOR5B/NMN4ylyLJMjteaXHVwxgaGvLL/NppVufAUwQ0AAUMO/p
ngs2RGy0uVZmThV4pLrpjdIlk+EACwpIqO+A82nWSNeX9PhMpPShRZtZfTdAJAcGdVmg0KA66pB6
ADu543pl52ET2shsBjsh6jaxLKf3ycpc4cIwJZY7539Bw6ICy0iKPOmIJC1qYUyVLuwu0ewefOIl
+9npzRVVU8ePEfDoOzpDdsGqLcWiJADAdyK9q0xjFzPA5Ijcjgxx5ZvGNiSKPRRr2JbLqoqZv3k+
w0CJRNKKrm6jYLRgdVlnIps7tPFrhJUN3UVf8SmixZ6KVw0Tt8Tov5E02URRBQbHvy+9aQTmCOhk
PP/wmJCuCgagiXhC4iN0pXEE1YZdxdLM0etq5Wm05AIQqWbUX4Zn+WdqfxKwNF6XSTuXDCJKdqYW
7uou8YA9tuJpliIEWIqZhtFDrPPLHmBQdSViFYhuzZDAie5E/FPk+Yau4ZksafpM7M3w/AI6KcSd
G1c2Cgbug5kDtvR94oVg5NmweW4FuHzdE6DL+IvWatouRZn/WPNaO5pGpV3RrOicUrOClQiycG48
dTVsWqDTiH9mJ3RyvXiLdVU0VZmTgElEJMKzlOq6UdS9WRsrOeRi+mrNNSfs3TLEfOno4C/GHtTM
X1FXdieOfv6zVYAz4XH6ysi2zLbJmgtd2K5C+e5E5Hz8k+OJqM07Hs8o6Y7mVi8oiDz8QKUdb1u7
vQrtzL47hL+Uu9bhbrriThZu9ky0dLNjWFS1FYEXJsreStVJSGJX422vr00hLYSJMzlzlnlyRD/1
1bxuIUchyUYpFSfG3rYy1HswYIO6JVyJSktJ6+mNSqGy10MxiB43mjSvE8ZepuKxFw+q4uZ+bufW
ZiUyszmLkIIRahQzOjah2IKVo+AUASEi05G6zSN0LXYlh6Ha1mVtAoStTIxD1ZBS9wLgcW1GkEg/
q0VFAOFujfoBsx4daAAKbdgYMaDA7Bb1t2BDp3G8J2OuckefdD25g5Mtt0WfUb4Tfjy8x9qA8TY2
BroXTgG8fWAG8VVdWk3vkioEmXJpdDnGyplSHRI1VzwxW6eeER/bJq2q/bQatd6Ruo9HV00tRbhd
GGWo1A++ecOUMmK2BkCcOz2g6reSaMkrU1NTBb2pOeHxWKuB6mDWxyd2mDfRvk17Hc+hESNFGg8r
/Aazvem4rzOMWCnBu1aJwkUxvXrUSzTr3bEte+9/SHuzJbdxpmn4ihjBFSRPwU1SS+rV7bZPGO62
zZ0EuJNX/yX9x/9YQjPEGL8xc+YZlwAWCoWqrMwubeXvoClGSNPlhFRuW0Qx8Zep6UM0QM2Xtmxo
c8BjByMOmkIq9gzhZaa6kutu1szyzubgH6Bt3qkztUEVh6LbWHJEYPCfH4YstjuHR6n1s4I6hjN1
pv07i5iCvrmdBCg+Ta6dg3XjAHxu5UJ4tMe+VdhkGjXplLqQLuwcOWshwdjJevGLs6k7kdlGo0XJ
0rDzk7CLwXtTp8bvwg7bH0rSTpaTRU390TVK+VxByiqkBp8st7Uk+3duYHufTKCKz7UyAv4fTXml
0UGfj3o7c6+vM6gIKMgmSzAlBn0JAJ0Ts3ZftF16mIeh3KN+qu7ldrR+8JENCVXLuKj8uoGHSfWo
lQfDmLTiVBqV5alSn0RunXflHUSEw5OsMgkzyqVigipKlaVT0cF3QUupVm9qPWESI4Rkr+7U08y5
O0AHrnpkYxrfkXrSdDR2Zz6D2YfzRTetagxMLcSRn8ZDc5aMWXnW6zHBQDSHVjpVtUpVHpjRl8zr
BqWLTmAa0Y6YWG48DW+r996eeGATUhqUwTOKjcrO6i2GWrkNSCyiOUgYr4NOXbfwnoLhVpaJE6pB
zE/q8C1LzlpGy3SnVb8huzFpR2JtkY2smcZjGaXDpekOdm/BdNW3Nm8yJEBg/Tw2fX82op8ZpC+M
jAUqzE1D71fqcMcLtKryirb6Fi/ASgiEwoKCuQ9zEVMU21OlJM9FjBTZ6SSI1TuBcewGHadSRnf5
v5P1oi2xtN8AZZeBnhXSPUXKDYA6oRIMRXpCzqwgTtLspvAl1JKNj7q2LNTMMNGCOQyMtQrXM5sG
hE2Oidmw0VEl5Xp1UOSxA+/xzMHrhijSuXOkZCWdOzJsIfNWrsurRES4xnKpVzWJIBHhI99Z3HAl
bHA7Zk6kPdy+U1bWqZuKjnFr6EjgkSOsUxsngKunoXTSvvTCwmCuKlXP0jh4qVl4Vi5541htZLEr
b+Urm0IeYkYpifsUNnNISZa1hoT9+faqll8t3JP6QqQOUCqo+4ko6xsyO9GbqUHrxwipXuYUzJc0
tL7ftrK6d3+tiE/DMk67fh66ErOcNi5V6TXJ7HNSEgeMh74Z6UEfbTFyryxsmR4FwSESVFBfCZ8L
hONNMg9wSx266Y3cIdEI93myJda64n8auPgUgMcNVG/EsmOLDoTFYoZ0DRjq2thBQAIZ1Yu5VSFa
e2VizAnPJhwxJG5i9JjIyDQWJUDE4xC98TEzUYOf5tJw2j6XoOQLiCFAPiBbnikZ9JDQCUnI97Dv
eg4K6Cg7lhH4fOOmt3dxRGIvBKHOXQwcrafoORjnWUOy0M3aoXoYcwJhbIymxtlGsFirEVy4m1h4
qlqmkDnrS4fEX0n+YIW/1XGfNN6cP8TFM+l/3fa7la9z6d2mUGtK20SVk8VcHJ6scWdX3ly/6lvc
oKun9MK7hWCbGChxa4t31ybKaQOmXWgWaxvvgrVnEPwMtZU/ZGSmvfyKi4QdPNilIXegb2ME5dUY
Y1156eXz91grqRJ/HwpHzd1C30JVrJ2jS7PCOcqaslDrFGY7Y/BY8aJNE8Y3Nl4HazsIDDLQxjLY
3XA3Xq8NqlTN1Mt43fZo7EVafJ9F3Ub43jIhhFKlqnFXRjBRFBnORhg/qm2yEa5X9gqBBlM/qKmi
gyWOTNcctFt5A8UyS2ZPZSP9iMLcL0K28fheO0SXZgSv7pK8Jq0FMyzHv/cVEGlxcgJ4MLc9rf9a
kOD2KVp5KmJZWBIovogNha3rr1NwtFsKA2W8FsSmVdXep+BSbUf9oLahaxaT/w/mwK8Fkmm0OQwx
pKYz4aRT8DIN0Z5S5twzOHFVVqPBHJ/YFtP62tUE0M7/rAl+wftxlNIJ1mrpfsbQnar+BNlea/gx
WtrlVhhf+3RgLlo4zDC4hfbm9VbqWaLO8bDI2JBfuunZZjAOv/P0xR5CcNv/HMH1/t83E0OLYJEH
gQoKf6JBbUSjMcq4kySjZ1Qho3Ouj7QDCdwUm5MDUYX32xbXDgGwOhCYQRMVmb7oLfFY2ZXJ0LSu
IqqM5B6z5gF49ON/WBkePhjbAhcStGYEO9Y0mQnOWumUjdfPd01YU3sEPwSePco/mfpfZVtMkrQQ
pd8ZajAg3H2rZJlWyZeJgIQ03E1bDa7PN9byNgKcCM8juInIepE1ozRnJsaZR9RgJbcMH8B2Odgb
l8mWFcErLGPU4zEvMZKV7Yzpd2s/pKUb2VuPri0z6rW3W8wsJ0XB0CVT+3YvN8mH1EMsoszSX0qv
xd5tx9uyJlzDRd5aYKNdps6z3wQc4MkLaQ5oNt+28vkewQdaIPKIwCrkvQW3M8zGsuMJo9Z5FGue
zkjk6lOyBf1YXcuFleXPLy77BASHPcuB3UtQpig6K1BLp0CZyAB/4+31fI5/y3qQU+LyBdZEpOap
8iLRlB6WiIlcWXUksI4XGBV3IvteipONi37L2vLnF+ua9S6GLAM8AhN4d1qItJOzJqGsV1of7ecJ
qStJaGHbWyCI9Q39u0yh/giFdGTxEZZZT8+sUGjS2bScg1zdIon8HOFBriCD3NdayHbRDrteoW72
XVsmOFqlFVLgbL2qSih4Br1Mmag8g7rWQhdKy3f//TMiccJLB2oelibObvBEjzBZCOdvxzOYTeP6
OVL2UfEeM9C0pOZGGr+SjC6r/GtuOSUX37EqW7WXe5gzY9nLjLOJ0YxK3oXagzF8SRK/6DC5+w++
c2lTOHk9Q7s3Bz2zEwGkY+qY4gYvjnEmkSebj9YmO+YSA69fxssSTctcUEgEEfl6iejzL2KSmOG2
ky+G7Ght0Ej7rIxoqh0VAGhsnY6WC6DpxmWzMtF0bVg8+wMPicRguA/Lo1x/T60fFfvCJUy05bNr
cZwPTdpPLQrThKFaV7sYEAr6QguaGOKnUD8N2SJXoflE0jc+/LLoW5sieHfLmwggZ3j3XA9UDZ9K
8paOGzY+p5tYPyr2MngsgMQSsZt1XZOwnmBDAj0x6L6h+tvEQ097knfe1JVnIGWHjZlVZS0wXRoV
AlNfmLM8Rpimx0DXlxRjHWbcuawcQHhaAVVsOD2ejSn/xuTkDpVlLZtPuvIFdXSqmT34uCZX1+Zj
HZbB7XP9p1H5accvdkMIXDKJurGXsRsaCjON9FXtdn2PlteHDixeOXgRO5nFoe/2t+2ufmhUSdHE
QBL3qcFXpnyMU2XZj7EEkqfdqVa0a0q2tbzPCMPlYwPciOgOpK44Dg3YcQHMEQ51X4PDqgfHrNF7
Leb8jdamgEC96FC+Qy/ucZrjDdtrN/mlaSGG6QNo4O0lhnWkPySc7zGsveHK67v4d3VCDCkx+Nqx
DB/PbkcftEcIIWCVgqzV7Y+1HjIudlEIGQMpZTVFH8vheCW52a4Jut/JDl2lY70rd6XlPKjPFrUH
mjvdbnq6bX1rkct5vrgLWNlGQx5ikUkGUV07hVhU4w3TVmN09WK9WKNwQk0gUc1muVgtQNBm36qe
bFw92THt3Freddnj/21V4rlrba2uli3NFainnQg5kvHnbRMbDiiOyKZpONhsSY+l6mXUwG/p/cPf
j7IkIEoYw0Esvf4wWqMjWZ2XJZT3bf3M7X/JOUBmheFe0CGaYqpDir4y8wYxogXqe0BVRVPSZ4O9
EJ3tapLf9WPzfntFiyt9CoYXFgUf4AWRua3CIpn2pHIm6YFLO6P6GbYbD6RVn74wJHz9wcabGWLY
rRNb911jOHq3kMZvHNvV1RgqHnpg4lqesdffB1Ti0LnT+ELFgeutyMe9jNYjjeU3eeLAscob32st
BwaOewFzA58F1Mq1Pb1DCbwqgBmJrV2jf7UUl9j+Jihr+QafvhHwmUh9gVhXRB5oqQqLyCLYuojk
bt0ONAVrQQ9eTiXalTHwv1t9tdVt/GvQFnBncVuxpBhgkFeBpZ7r2murXzLov8jGnbhlSHg1R5LF
o5EvKwNjB2ndqaZZ9q4qjj1vcDyvsEIiiVmACzhbeJNpgv8VABxEU4zBXZAYxI58IAeMtPso/CY7
YMxotjdOg39OD98ewA3vdG/PzV3n5ndGwP2SYssd1Dk3joSqrnzYi9+kC/vM5KGuNYKp2/n+TfKi
g7Zr76rH/Kt2YnfzOf2a7GfvMZOp8cDvIneKkJxvXKcrKDZsCzEMAoZ1lH7EqcKsZqVW2CAVmGJH
P2jB6MbuwCjAuR5q7g+ArwXxBi/oChbo2uayLRfX25SHfU0s2HyPZkc5jl/lh+lBfuPuN9SDXACE
aO3GB/0Ou74zNjxuhYTz2rh2bXywtdS2S+jETIdqpweVF4LmPJCcwR8ejADP2GN+tvwtfsjVfOJy
n4XUKMLzNmQZzEq7hWDdoNUhy6jtNB9H/qLfW1Ryycl0ZRf4q40gpa7dipe2hSjVTnyQJ23RZLpX
/Jm+mvej//5EaOcTVznID/K97WgBFD9p9vW585Ghb+lZrD4GLn+CkE71ZVsPJMRPUE8YeY7d1nua
6ehLzp+jV/rFGwvMg+bZ7u3rbX3fl4YlEMUmWn3C5x57fWqiHvtu0hSu1Xgx7Wj/pvmta/qJw+7S
CeCzlDtQEMAw78Z9tLrzF9bFr97kNjctWA9Vneq9p6KbdXuBaxYgoIEzLEO0CVnDtTszKU/gziNU
ksHeN6N9kar+bQurW6hjZMtccA8Afwvuo5T5kCYyTAAtqLh8hyDdvsNz7j7KV0Z/gSzoZaLxvnPy
V2trA9cu2Evbgt/ojaLNSgjbdtaD0As6IW6M0gH0bv9pkfAQwC5AhvHn+riISaSv64zPMKR1dP6w
KWbZ74sfEc0c4zGnBmjZnd6pvqFAghG1YDMqrWVHIJz7n3nBUQaeJAUZlz0G0eXH+Jad0ppqzIl6
KlNgrX5gwN0p7n9urHrtrYjJbKwY+tMQtBLypbTt05APGrZXeTXByJj9Iuaxz14y9TU13Dg79FsK
Pqt33qVJIeE0E20AAAMm64Rmj/1OoeZ96ZZ3bJ/tMF9OQFF8NjJcQClNniEr7EW4r7/oW2DN5boX
cir0wTQgT1CjXeDM1+cmrBsIVXNg8kbyBZhGu7hneoCaomUhQPCFNPb2Vq98YFS2Qba5zNFbwBtf
21PVySqJwkHtz4s+AIQPOJ4w7fEQAsnNbVMrIQGNvmXmBYU2Awj1a1N5wpJeBxueg4kq32LTj1mX
N7Kp1dVcmBA+Ypn0SLUXaTKl4bRd+LKH+34Kbq9j5exDQBCDWSgpQM5Y3DLCu1RLGIzMGkqhUeZ1
WE6G7u+323bWSq8whMIYZKFRzxZfdZFSaI3UgUFrUA4j0kM7htZRAPndSKKlsrfyE4ufb9tc+0YW
pFb0ZdwMYomCO0RaytIM/I5OYxV+GbJ9bm6xva/VubCsvzbUaz+YjZiUeQYbGRQlChkCCNC2gKxT
q/l1684YU5rduPXjaGPsc805FgphOPkyLv7pSoJ0VAJiAMjkTOcw/JWMz1X3+/b2rboGuAuURbGF
fKrNy2M1lVMPQa6WvXAb1Cbah5mnuGFfb9tZX8pfO0JYjsvEKKBeiH0Debl21rsz6FZvm1iBUUIn
08A8NDRHFoTh8hsubh4JtLFjKC/eV1SPcxqyXZhVr/WsLUNWerSbonkOapmVx0qJ97WtfbOhV+OW
c1Q83f4pf0AhQlDETyEYQkCbBTe9kEwoeonGLOBqkDcbQV/W2GbzOlRx9GDmI/uY9BLMMekAyXYK
nCREsZvSOsdZTHBpSmiII6CVO/zlVVBmJnQlOfKS42g1gwmmGwKttGSeHyI7amgisTFIqpYfWRy1
X0CrS2qaDwwoZzkykody1I2fEZTjv7YTZrrkcQJplD0ozI31pHsEOFyBA9d0BPOmE7dqel91S8kq
ZJNFVd4nfpVN1e8Bk40RBSuQ7EWgtXtQSo6XM1c69aB2nbUlQbmCKFtwa6DOBrJjGXoW3piD1M6T
VS9KY0RyrOoLttgDwNuf7XnXWArYt7QDcqn3yPgt8/bZmoArV9OvuDBcqL/QuMAgRP0ddA5Ub4Yd
A89brvYbdfkVl7aXdhrGwRd/E7utOVQZZW4s1NltcjcMOq2q8TCaX2+70sr1emVlOcAXTp3MVtkZ
IAV17IYNZx1QfWgCWpkGfhGSzHu5bLKnTLahEBsWDhuHh9vmVxYJR4bm6KLl8zmbU2W9imQL51ZG
lTFX6kCWymMYRf9wDeJTW5hVxNCOLd60xhgVhGFox4k7857JvTvZeUwNPd4oFKzdUBj1QMcMOjMW
Js6EgzlzZYDG2RLv7Il4dpejOzVhGpCbPX+uIySNc1RBPS8HgQKxmtJTuzJ6ub2nKzEXxSekSriJ
gbf+4/wXn5SDjYy3bIlTyJf67ncN9UUd4Pjw9//NjnBt1VVZMM2skVtgjMYm/Cgb4WuaQzfWnuON
4LukQkLAw2Jw5wPCTpb8+9pN43Bkebq4aV2hXKg9p+DTTaEPAs6RaAuEtbZ/l7aEdelhjLfoBFuS
fbDrwIjbkxwdc3MLfrVqB/0lJPQoF35imEh7RPg5gq8ksWo9TipSZ0NqlN826WI6gzP8y+3vtZLK
gHgXzUXEUQRqEctWjlkyF8ulYUNrcNCGp2LYKpStHOcrE8uSL1yvb3VuQ6QYrgcqqlRTfFuZMPva
/ENoXNgx8C+INhHKr81EiQU1p+U46/V7jRnKMXxOpV+3d2uFeQl/8YURwQ0w+2Ng6gbbxc0/fReQ
JkCTspT3ivJFywMDJI0YYRracwcqki3fWKkkwzjePDKoMkB9JKxwjqUc9N9Y4Uwaauq7oSkgqH7O
UAyFwHq/BShbuwUU5NXgOVkQMaZwHxY9l9qpXlyeDfsw1QNlHL8DU3FXRf1RB8eTPEMnVxteb+/x
mkeqmPuH9BBIHRAur78jCyMpIw1WmY5N0KrVGaJv/z3y4377a0JIDPM+LTSyuIohJ4+9XDxhPAhz
MLN7eyVrjo+vBaEvFK90wOGvV4LaVTabXYlYWNvuXM2+yua9vT3gvuYXeAEhG4DeBwFjwrUdbqIi
q+pV7XSxwiugXvHBaB0aA6bmstrw+9ggvtXz8dnqWH9mIL91c5WH+I8k/EiaQEJ2olB6aFSMprXc
pO1YV65s1NLk1IDQPxhSrp0kFEABsIYyPGswSEBDWR6PYW/OBz0Ni6/jrKaY87ZD/rUNbUyAxEoB
EiTSJsehqedHWx/YS5Pa86EH1s3tWzZbFHUTM6bV3OJ/1RhLUwfPhcKgEYobH5qRR72Hwa9qJ5WK
7UZjHD5Yg8pxV6oQZQZwE4RWTO8DjY92StXGQns3jh/AKZz4ssLDvVSG+6yS1L0pGZ7CZs2Hwv3k
zwOzAVOzp3tbledANyT9aHC8tgAi76rC08pMftRGAmKNYtS13TQ38+tUE6Wgg5li4hDcJpgiGOM2
pFNa5h5kVPuXMR+VoONF9k2KEgWjfAkB5kgKAXy67VirGcUy/LAU/aG9Kz5AVVtqytxcpAZN3Twm
IWfnbqjbPcD/+iugbWFK67IbXSaN1lmxOrBVguS+3zhGa3cVyK9Qh0FqARo6IRhC9DWVSwm/ooVM
XzX1jj48a5Y3NRv54No9f2lH8G9soDaNBaovFpgUzNmvMME5ow4/PPe9tbG1W2sSQkMJlGHfZshf
ZMy9dRByjDGiW3i82UgKV+1gegETRgA/f8Ihd5HdamqDNWktMOSlWxsnplvUVHa3XWUtml56ivCN
cvTU2GDgGyH/OmJI5ikru41Kz9o9ATJdVOLQgNIwlX8dfgY84xqI5eHdZCkYaIpR7mER3gvMl/Lq
faF1ClNrz8hW+3bNLRaqdkwzg9rjE5mvbQ9Sry1bWCpHNXEqCSIqKDem+Q6tuX9wi0tbQskMM6hj
YfbYRmbyjnbg1fQlIr+0Oa+fGlvS/uVkXWTrgsdHBZ+a3ETxzLDDd4LXL40A/Wrq3IJssfl020XW
XfHv00Bw+UlTMAmKXiZS28wFd25NMo+pL2G8tYmfPximCkwQrqIJjle2KWwiNIt0uddkhtx2fGzm
jyp5a+d+N2UYwJ632Fc+rwrGgNRaaBwBARUfPKgeRzVYSHB652bRlpegrqGUb5VtvkkInc5/3UMI
qC09Ksx8glVMnC+VE/BgWRUaUaNVfLVY2+/UxKox985QJQ+nen/b3OfMAuYw5wlaG3TFVGvZ6YuU
Oo76xOI2ijZyiku0AysxhN9V5KKtvvXIWtlH7CIwLSixoh4o4qETXMF2LNfcUTQWxHXplX2/HxNz
13ZbGfznWAWVSQOUOcDZoZYmtqqA+jD7poEpK213BVS7YnOL2XNt44AswSgBnuJAsQopWRhLMida
yZ20BTFNHzU/zVjqwMtj/rr9hVauaNRiMK6DMj5Il/BEvf5EHFGLsXrgzoxxO13u7vocRdw+3DPZ
DFAwPGcqPygZ85XQ+nnb9ueADDk/jB7jsYByFiZdBNO2hqpjNTJH7rSzlFueUn2zxydTfVUBL6RG
946MYZNRZ9m669c4xoCRb+howsFfRDSN0lddGpszd9Rw8tpw9qo2B0li7xNenwYS75fSYSGBnLEw
gnKKU/f2qleiy+I5S0kePBegvbtedd2VLXgbZO6wgYDfCEVHRxv6czTWsaenULCRzU7xbttcc6cL
myIhGqhmcBJ6hTtx7Nqd+V0mmNvPUQG8bWbtDEJKCiN0qIphwEcInLh5oCQfqsvQkh3Iw/jBFWNn
zPUOrQn/tqmVvgN8B+12jB4uzz6RkiCpoTM7Gxp3qkF1ytJGWV53oxId4wRIShn0UR13i/41A7lG
30fB/9G8sFRrLLQo4jDfdKPpFUWFKewE6A6m82Oc4D2CG+R+jKSJ8jR6N6GVFVr1+8aP+NxYxR4s
2tQ4O2jN/9mji/CKecLZtAeDOxjUfiBGOtChHn28bH4ok3pIQy3oALTsYjuiiFkbs+FrH3sRhkYl
Ay99pIjXflyiBG3VtomCvE5OQzM+geP5CZpcb3y2v91e6Jr7Xpj6E8Mu1jlNzMpK3CSO3jIMhE9l
cZ/2JHZIrYcbp3MttkM5AKhLTIGAg0G4sdSptbSogSng2z2Ns2+DbnzcXs2KkK2yCMyDkxehHdVW
IbgXYGOdp0xlEBTfc92V+d08/eyyXZ5rtIRucUvuSPRlYvtwfObKz9RmDs9PEvOLeWeWgT45xuyx
KDCYP2zpDH7+qipIqsC/BQYuKCqLMbkZjUiveoyrK2CBA9F9h3LbpH6k9n9O5mAHiDCUeQFUR3pw
7T2j3Wt9zVPwYuUgdZlCMON2NAcDKMgFbm/36oqwJAR9sHCBufXaUoyHXzgkOTih5pK28xPop6bw
fix+3Dbz2XEwSQ5+Egv0lqhRimbs0dAHK8wwbDvkxEFJCkQpYbg1h7+2GJwEMOj+IeIWobtNJ6Ef
HmOEuGdjfmfjWXuqahVjtkP8Gk1DswGi+3zwcENjpHGZ0wQ3quipCjqG44xXu1ObIZK2LjA60yHV
Fhvb2t4BsbBwFWvoaYkvM5DyaFkOxTFnNHdF+FPN325/myUYX1/5WAZmu7GWZTJIhGeZWYw+RoFZ
4cIArSzEuAGLiO/Qo6epvte7X7etra/mr7Xlzy+ilaKEiZZnsJYMhjej+g76Ove2iSW2flrQ/zIn
5IjXJrTc4sRoB+YM0q7p/NgIJsCVxiJIIKXWQbQB47W3La54AoiIgfwCjgV0PGK0tzBVYvcjsEIM
WAx79qVZdjN961ZdsQL6aPSg0CYB3FmsjYfjUE1Rh7Q3NwqXVCP4IaGwOKeOOqVfp5S89NUranxu
Fj4CfvsxyexuzBaBE5eDb+32ilda5ljxxY9Rrze5GWJUxJYc3LYfpRkRtwVleuJmuI1oa30tO8h1
ZtyzZ8nLh9M4ThsRZWUz8CBEkwD3EIg5RYQDms56nFYjQIOR9YJ3W+SoHUB+WZNvJVOfU1JV12RI
9AJNYYHdXwjGFYMmnqRHACBMOhBoUgsHmuUHbkYfBunuM56ZG2WlFYAW3oW6Do7HhRkRUw7Xm6vY
dWkNJvp85VH9PkOePvE+vqVuSxMvc2K/9lRaet3uy0AN+rjVMVgBiqKRCjoWlP7AngN/u7auW1Js
qMMCjJlQraDRuXyYYdY1vOgEZrdXSIHhVXcuXnYZlfz/7leY7MDw+yIoiWqUsNsR0n4J+m7ojZ/Y
UaPWwdpnztfqrdpn/pZuw5oTGzI0KNCKX554In/oqIWdnrTYZ+kZAPCd7RTB6BRAfGPOf5duXBeb
1oTQF+cmdD5sLI175BAdJBrf526SUHL/Tb8rt15SK29XHIyLxQlOZNo5V5Qei5sea5f1lNORmrlr
BhDH24h/Kx21a1vLzXwR1YmS4qj+gW8dOu99vMuC7o2/EQAnJX+830rD/vQzhQh/tTTBQxW9A0fY
srT2DcOTP8w7zFEeKrzQKaPRcxvUXx63+p8riPnrJQpvmhJS4YNSwab1WOzQqQNAfnLio019raAc
aGrdH4NvsSf7ZfC6cSg0bN+n9YKEFwUwvGU+ddMGNIMaqNuiB/Vh/8x++OFJdVpgx1EdmA/VfvNz
roQ8lLP/2hM81Ug6OWPL59RPeHLfQ17JAc39G3eiYEZ99n5wMX51spytudCVm/vKruCy7TDZhcRh
t3MgB5bS9ycjADPFP64PLUcMMS6TmoL/5IrKYsVGf745qEH3qzhpwMNLFOPPTu31P5L9D0hZ3k2b
fLfLvn3+jn/tCj5kl5oGHiXA8uq37AeqDBENj+hze4ozemAp+/LYbRzMVYMYxQI/H3q/6JZen0uj
1QzIqWBDB2k+gun3ri25d9s5teWm/7SoCxuCs/QzQM1lguticnTHPjbevbKfnPunt9AN/dEFN/dZ
3Z+SL79AUPRtcEGF5AfxXeLqZ/vly9aQx+Ihn34MWArAf4rMHHqM1wseEiOxUlXFSale2PSUl8G0
5T0rrwyU/ZDtYZAWvW3xETgbVsbDzKgddC7dETRVGJuHYkjUb12Fq4bAZo+a7dJ5FiupUpUqVVbq
AI7GmJRJdjNVv0H/8xEkLdVAGxewHGq680Mnb3jN6tWBFBMvXeAiMW8gnMNY59CxnOQa01m9tWMP
EdIOj9xLQSJvLHJ1jReWlj+/uDhA+JwoxQhLoCTVHYh50NLeWM2qCaiuoKYICgkinoGky3uM8uJ7
cYgVQSwp1HY82VtbmcuqGXAS4SUIEhVTzCXqEgXrfoLnRZBkLZ9UvpsTZyp3t0/b6jWEihJOMzrA
y7zA9YZlVqE3oUlw9X2M7oCRmiwwvYiSvXWMczp77SGm54FWu/Bk7tWNFGbtdOHdAXi2jOoM5ECu
jdvgcR65CY80re5hItaua20/Gbb4GNYX+deOyBcEmeiCdyPsTAe1cHsNVDtUcpQAMfJpCGxvNmgs
eVilFwPs4NiTp7r9lszLCpQUWSFkfoGhXlqT4hOjK5NYySo4Djk1P6ynCI+uY+JZ7vRh+vUu/qHN
VPtee9GLvANl2Ufi2/2/uC5eHBgOsUFVZgrhO4v0Qo0n/IJi3g/jowkle2J4Fgheb3vVqu9e2BFC
+FRAfamKYScsND9etOZM8gWMvSUAARsAr7UrfqnL/v9LEkJLkhlaanUwNYFbnSihPxi2WwFTpir9
a00+8pr5bIvPcjU/vbQqnBqpLbW5r2F17isX5Ne2+mtSKOd4L1YAYe1BYI22QtuqjqXuwRt8e3tX
bmGwkGI0DNhR3BdiJbpGzl+mZQhHMlMQHrW02cKSrHxAc5mdgDAI/sEww/XBLNB+wrtJWrroMZ0I
nc1vaf68iYVa20dUojCDtlwM4DYUvh5TI4j3dEnjFDlVfHav70PfOMk/W6/3wNN5UjeHBz9X8dEJ
urAofDlTnTq7KWERqCUXXvIwPNgN7bCHu1rbOAZr3+nSlpAW9guvRbXYSnhLM9MZUNe77QkrAfRq
NUICCJHDGdTjsMDsvdHkVGrccku9caX5c71lQpQu2Ei62o6h+RyQx9jtvBQi4t7gPk+B+fP2etYy
BUCHwBSHid7lKwmONxdNLtdVijn4D3wViYKPGxfRSOuAnOZvG8ZWMk1kdRgMhClARcTm5JgQziIj
xwRrYN/L3nwX+rbDapr+SGkaIIm4bW/VHS7MCa7HNaYN0PHAXGevuU3aO4rl3rawVmq5WpHgcVmo
l7OmFhiNBQv6ox6A6ij1a5MqgeWCy6v1tMflScJodUx+Gy8b1rcWKHjjGA2czCWsdw4GQ7zs/N77
sgN0nis/Vz8Bqf912+DKs/JqtYJjSmMng2kAGzrYD0nuYcxL1WiahbTUNjhL1ywt2nCqDu07ghra
dTzUxhHRHlIQDghb6haNbJRAf1aJ24Yb+djKZC4ArheWhIioSiqfpUV3mZxSiQ4HEhje/cO9DPWp
3UijIKcHFTK9NPS6rYby6kG/tC046FzXptouGgHVY08VTLKH91nQe787k24NsC+uILyrrpYpOCrP
IjUfYgi769/LY3wPSbaT9NhsbObWVxP8se2KOKkrrMfGLTYotACGk7tN6w7zuBGI15I7LMhEY1hf
nosiIqY1WzVRMkg5699nv3FaqI1TnWbeuK9336Cp92af1Jf4aboDz/Yhe8+mjeCyVsO6+gHCYmNe
Ql9rwA+wAOGN6jdenYkEhYQPsG5BrqwdPnT9Y27OaOJqBmBj6mu3BZNU17/q300QDmRdzN1oy8sm
nNL99EgC5c4Kxjuyl38W+54C+uT3dPRCXznUNPHNAJzTwXhv01dz/995fZaD9L/fIvIG8aLu5GnC
b5ntFswqj3q1Acf7U9X55MMaZvQxAgwCMCL4cFYnfE5kCIb3KEsghQkK2p1j5DARZO8DfZe43W5+
kDfJH9YKvxgG/mtY+NSlBNGoZoThGUxgexlvXdmBiojDlxifMLrFAbaWDV7aEz6rJFdlVkOq3WkV
lQ7oXNQhVZUaT2vvdkBf/qIbOyoy4FvS1HTZoocuT46pQA/zTk8OS68afWpD97X447a9FaoUOMnf
nRRbroB6pWlfYWXfo0PD6S/cIDi1s4Ok15XBKmFtxYmtFS4pyUV9oqokpY8IVtilu5K5tY6+j18Y
jiJRVvw2t8yt5YeX6xPSKcuQM8NoF0+BLK3sjvV71G7gsFdTtksbwt1oYOS+MxTYSI+y0/0KX/I7
6XtKyVn7h7bo1dcS7samBVlXq2DzWszRjq+Fcs77DQ9c4ZK59gjhDsyJ3kb/34758T521EPpFgEg
PS08Its3fk2HnfpVf/p/3F3HluNGlv2VPtpDA2/mjGYRcARNkkzDNBuctAHv/dfPRXVJRSIxxEjL
Oa3urlKax4h48eLZe68r4o9sznfNH3EE0cCDedPJQUk5YGxlBUvT7uS1shEeNWSPS3JokIsRCWtl
+iMspx4htcuuWIN7/gfpJuztrw8wOcU2D0I/8XGKHGhX8m1NTQ/IQUsk9XMeIqrNACgV0G4J3qlL
9S+rVGEG5AL1DsMBCF0I8EGv7+RsSPkDkwGrwSz5tP3A07qIrVUsRLZRF9ODD88D/IR/YIzIjOzW
ocaCwLGC+O3oRhCInwInO1cHauB6GgRKcDDAkEMen3lS3vWrdLXUKz2vJmeypjcgRyqvANCFnpqs
a8pmbYaE1TsiOhUq9kQmGDc+uIf37JaaFYpX4VbQ2SU/ceYQAUahgo0TaRdMHE/6IcKwcKOcB/ia
jOI1Qdl1ZPEsF/yZGVdibAZHFxF6VUYcnEtNEZUQ4z+aiBJRXhiMbBfhE1pyhyYmWb33koVDnFsS
mqNQkMfI/lgpvpSWR6I8FB4a0eSIHe7kKn/ocaQL2c45/3qcXxZGzDdR+UYj01ZePiCgwftJDbcz
ojI2qExK9sRXTxXGhbptkh0H7eu6gs68AedSp49qDCYRvqwFFBrTjyySHvmCNzFP/PS3paBV6tcO
TnySumqSNI3QoNj6gBQS+XUli4jF5NV1MTNqoYE8lBtbtcce6okrkgcuFySNhy1EJtPKGwXEjaGW
kSRJ93mhqbeumOf3fpRLC4JnHm40zsHJQ9cGWjemgCJV47m1ysQYwWUdqpq1dijg3ga7PHwpKz0M
j9fXORO6XIibGEqRYvmKCHEFhsNrQHgymRlgqgU49+AjX7hrM9oPNnAZfWfQTHQcTawKJkmyOh7L
l0PuNHEI3Kml9p7x405s5IWEyXKUKJIyD/ODepFxhEtCvQxuxXiXlt3CRZ7bt/OlTC6y1+JNCAMI
ktlj2aYkoZk55BsuBSUf8HmuH9LSqiY6n8lF36UA/NPrgcn3sRd2Zs3k9JgN2hFgxPzC2uYuMurL
yFgBNWB8QS+NVB/XYtZLENdoxyR2Cv9jsUAwt33ILMMEirC631Clmzzs4p7HDGyZHnyJtPWqxfRP
f9ckCw7PnJ81lkL+kjTZu871OIz3QFJvu3b8NVjV5m1AUUYxpVvxjh4yW8TQkX39wOasx7nQyQ66
vIvJyBBC1WAFsvuAPQCWWqyN3rv1luYg5y7VL1lIMF6ello3QeKlkFV1d367Vpfq5HMBP+z66OKg
CZbF6PKlAJooA5BdYNeHfarqrBnvWruDoyohWsLDjzlfohkIYPKFbrI5NTyXy1/K7anXISEMuT4t
MD7xGLiRwTL/SMhfT+U0MGvTSMviFk8lwk07zOCER+laUJeIROYUAjiZY3s4msPRIn25FndEjaQi
1qKwX2m0auPbARAYTUEGFMTZt+vaN6vz59ImVpD3RK4KfUjDUIf8ogZd6MjaIHLolHUHHQCnAngp
h+JQcVTSpaRMt0pX9Q5mhUqTBSog6E6a0vGCWDbaolLNKsw+rn/EuUopmuUxiTeSTAG0eKJUfiok
fSwDlmEIebOpHmsE37XHGwEgNNr8HcBXJG9qvcsw+sU2u0roRdLmyHjVz4N6iLzCYThxjarRXmJd
I9OKBZM7u4fnH3CifRhBV1ASwweUd50VHFqbrkDoZYsgNFmJd7GTrMEvH9iYaLq+M3PX+VzuxB9t
PQWz8QFqAmn4WIm7+B8kRC82fpR/nhgQAzEURZgLHrdKQM9g1RiKtw6Cg9sQLV6oms7d4fPVTPQe
jLpMwGNWSM/7l74Y8+YnSTtd37G51/FcxkTb5Vod2jzDjjEg6QnvBeRvQoNfwlWfSz9g2AAAVyMv
I4Y8JgdDQZXaxT/wL/hTSxW9yJ2Cq0iKjKJkg9tGRDtBvpT0mFvbudDJaZWakKuuNKKXNA9ReC9F
iJZ38lJUMmviYdpHrCyM9GNq71IpQFMc+/3AwW0ycPEGY1/avmLitMxs55rgYwVYvXi7VLacUw7g
RyooiGFs7tuQrK/UTQyyVywuC00/RwWubE5DIi/UVOZs77mYyU1WY9Vlwxz64VX2kBq406QZBmCo
gAEGCCri0vj0vKacrWuiKUwhly37QyF7UOuEGGLDoBiCiW0sBEY7UlZHINVLAS6u5c2C57G0pxOF
4T1XoAKLPXXZo18/h7VddAsYfXO+2/l+TpSF4ZV0YEFvo/tddNuoPAE8pV0qxX3hNSY6iRaOby53
qp3Lm9xvNAhUqgsgLl24M8Q1GEqfBM1w70pr0HsH9UWr7I3rFmXcpGkUoQgAIBxZmHAnJitEYUzy
SxcS5Yj57IP2LQGb9nURc+eENvlxwg9hOlpkLm+c4Edi1YItRhfjQxveRMo9y95eFzFXN8DE9C8Z
E9dXgJNdNglkKLzebTDve8vovik7bUCGY+0069iK7O6Z+3AXjmx2cSr6RgDgg2ar6eIaNQL+Xgz/
QxpKy21Cn6RlRmLXXUh0fJcjauhnBIQFAOlAsTy52W7mBuB0RJZPUYGIRJlBNQu/BWpGIy1Imkmp
QBQnY3gOoSsA+yd3OuZaxlcEJMTiSt759EOL6jXP1jbrhWYQfmEUVGcAlKDwtZOyjXP9JL/rI4Qj
ATaGziCtnmLFqVwgCG0O4VkfWH4g3Yag2LsuYnYrz0RMdIUPkChNB8DJ13JoKS63YiO0rXiZeV3M
jG28XMokMhISnFJUQ04QbQXvoUXStJOPJW+EOXCkAj1inxi6BNj7/RUdhQoYlJARKQEh4fKyJbkW
a2UJ/H659nU5dq0kqG0lRW+e6i0U65ZETVSyluS+pyJEeaoMCuqeBEjUFo22R7JnoSDy/V0bV6WA
5lgGSeE35JMwwrgllbCVDOCdg1OVWAgy0AH3UMRvkrqUjJ1f2C9pEytc0LAUowALc7mdrBYkCxzN
Awyz9Ldfl8tVTQyjho5GJeqxqp5iqAUoIH72pbHluvMeG4bTr6vj0qImWp96KSbMUiyKqUw/0nah
8la57b5cUvtRqy8flMtFTbSeT/wq5H1A2De9rxk5dUOMK1bHSmmfKN/e1H3r67QXh00kB0hHXF/k
rHD4WAr6yuG7TpFFGx65dS6GcIxHGExmdN07UwIJbLTKd1H2RZdApGfcSSz3l8SpsRwkromTusVU
26uIkSHeFFVkWzKzt5LbHGVjWGib3UgLT+pMyHYpdjSjZ6ENbTHXrmaj2FNqRhiMWLmmuGtP4mds
J6s+AiaWXnwFJTgxru/wrPGEaYF5QUcZGsouBaOt0QeZCwSr/E5DTODmRq8US8sbTcc3JTqTMjEt
DEBXBa6ElAAIkOVeor0eo9cPJIYs5qRoatLezsE7DCuqNffXVzh7Uc5kT56/BCAQfsZANq3ETR9B
CAv8Xca3C38p8/7dvcQpnomanGIcJWyQUYhKmNZm4sHGlCjJY1VP5Qgtr9LD9ZUtnd349TOl6TI3
q6ME4jjtOeOOaR+i82DhBi7t3sR2ShFiDg9z3DoFcL2fHeNqRZU1wqp/sBQgKQG6nUWuaVpcQtm6
Ak4uC9OZbCLGKLJ3T1zw7Obfb2AIiJjvEPGfiXnOqyaLVX4sQlaPgHZbt21WoM3peWDKHXxBcP9m
Twl3Hybp3fXFzb52Z4InptovE/zO8bXzBavUABAywJAAAK91MUQQoGghSwu5i1lFPJM4MdqxpPoY
FRjfVzaTABetWIH63LnNkcvB5SayC1s76vW36/1L3LSPyEtYD+QGeIuCitGzmr42PZoprm/ikoyJ
oUqKItLiAEsScWpwZ13C9qB5vS5kVtvPFsJf3qg+qiSxLiGkrjPDb1gJDCaqOSgcfIZ06QWfKcPD
XAA0W1F5jMkABuBSWl7mQEXpsW15sEoHAIMfAvfZLbciva8Ekbj9Iy85dXDIPKf0nq+vdD4qOBM+
udhtW6HtuoZwMQLv6kbkd1R+lIJVDwig6M7Lt5xE1GbhtZl9z5GGR3ET8x0Y2rlc8ZBnSpn6EJow
wL300HIb+EbL82YmiaQsZZKhW5+Nlxo35hd7Jney2K701E4enaXB3w69HxJZxhyg2ptdelIABsv1
p8RDR656kkLW+Cc7fSZ8YnfqMhKUYXThq7AhjLhLkxsFUAFBYPjKulbs3DVosXKV43W5s7p8JnZi
dRg6UHA/QyzDm2WgHvNaJpKbW5xyui5o9hk6EzQxNmANRKZ9pBjzFM/pEQGpTGKJyB1dF7Ownh/m
/ey1Cyop6DJpFNNpLsnb7tHDNBCD+RyuXprhXFKYH18/E+aFIs3CHMIC/ovLzE7QXeq4FK85o+l9
a7EYBC5JgztyfZHzjiBqVgC9VQAFNoUqTuOYVgqFxwvmKEIbVw878IIHjK1i5BlEkis+AoNFUzgi
G5giNpoZlLsImBORduqFzyxe4m/9X7bi1yea2MSsiBlwDgDnocmOnmK2zR7kqknuraU+I4pgM6UI
DjtTo6vrW/Fj4uzbq3K2FRPHrYwyUUpGvrQhfy6oYFcyT1BW28s9phZjxcyAW8kFxyru143aAdGP
dSQvdgT2Toi8tSa597n81qrPSckD0I2HmnhrEMAGpOU9u0q5zzLCJBkNSZ5yLAGrQ0AwnQmw7SWc
yNnX+GwhE7cQY1mh1EtYSNQcmsqhwXvOc0RkgcvbO9c3bd7A/jqsiYEt3KzR3DFgyvlNxd+Vbmez
2ZGr9iJiCkZBJ9L9dYHzl/+XwIllpQWLdsAW2pGJABwLtVXJcjoonczrYha1cGpEEzEVmma8F/Fe
Vcxc1Sn6FQCl1hZOGOpxXRvNgAb21l4QPGrZpRaiyI/6sYQBUJCuTNm7Mw3omzwLBzjzt6Xr2664
lqHxCF/q4A05agVUHE2y7WKjqBviLoF6zwSkkM/JI38jBqBRe798MhkZUK3CGBnSvCIYwwp6K2TR
88sbbj7yZ6ALOD0UrF5EiT6UtxJwAiNvz/aJdX0jvivx5eeYPCc8UxW1l+NzeNWQWcgIgKaw81hD
TIq9mwagkOaBD31d5nflgsyRtFIBVBachokFaAc+pBhehDum3UTiiub3YbpgZcaP/e14MYwwYhfh
iKeAoM1QcmrXy8gNyQDkAiwfK6VmrYoZ4VDS1dxt6S1iEswtC9C7GOgD9i+6VMavnz0uqEJAoUQs
q+tvZFQW496i3ef1rfvuLuMFOZMxuZedrFGeUhEBlaerDNQmWOpXWlrFRDH9Po/cbjwcjMo3SCz3
N/kSTNb4IaeHc76Iic7VyAxoDAMRSrJnFMCxoZ+Tbqvybyc+L/dq4sC0OA9uvGZ6l++E7iNtH934
qAoLefj5E/kxHoWuW+CXXZ563Mst7SOcSM23pKJWWC0c+fxu/SVg2sTo+r3asyEEZP1dUdixcvLc
O75Zmqf8/sRgt/gRhgoI/eiOn1xKqvgY/hp3y22okBJBFWF4h8yVPuSgTh6pxIQfg5hV94MbeBIp
o9BdiCJmmD3xEQDSyiJXMDZhTVRvCACq3Q+00gsrvclt16EvEiVgV44dMzpJeqLLN5vhQ7hTjPZJ
Jchk68W2Y5Z8tdkTBTocEA7G90GdhKQATR1kmvkVQiiDX3eG/yI/1xaIrEi8DdFXZ2r3TLYgdEnm
xBtTmUb0cs2rxudIbu55Xr9uN2Zv9dmaJqdbVEzAoVcb1M7CtshWsvagLaEkLYkYl3hm/mIwWjGi
ChGyesNI6BRFIfvvo8SPGqLi5soYFwBs5KWMRvUHVg4gY0S/p8krwssuDUipLrxQc3eOh6vOotkW
OdRpnMCGdQctD8G83ciRraKP+C5yVZBi1GrNv3Whl6YLCjD3DiNVKyBRhu5yRAiXK0NEHwpVwWAK
AkV4rv6iMkuCFFqvNKBg6h6vq8OcuoljJyXaEIGG8mMU8+ysUMQBT2YNmyJ2qR2rMqKeJfzj2QUB
PxJlILR8o6/qckHKwAZCLOMF5vjOSGSzBw1mgUFE4V2s7q6v5sexTx8U4JuNjK7oFfl+XGUWRFFZ
QbsdbVU9gZXX6FLSPbU3oe56hH9XndYabmTykOzkfX/o98/ovlxpK4UIpMJEwfXPM7e75x9ncpnz
dmAHYE2ODOcs6dwUKa3TdQkzM5dA6jtb8eQ++2ks8G4FEYIl3bi71GYPoABeKTfxun5mjGad7WQS
2Q1WGW8TTO0u+FdzF+Rc/kRdK1A1oIYD+SKaBqNoq/o3bsoYKQKt6yudEwS2XigrrgVGTCdqlARi
y6YiNJWnnl7nTsySUglJLDrX5cxaL6CCYoYVLcaAhLlU107J474cFGSRvRe1aQj6O4D+sJC7mbsT
KJb/JWSiGLKnAJJrFCLCqPiHob2LmhMiERAoLDG0zunguaiJgqTURZOxCFGqu5W1yEzqeOFkxp2f
XrpzCRMVcPlOzpgGElrxKfZXnb+Hr8hlD6W8EoOntF1oB5jz6GGQgeMITFrlG4RM1ZUAR5A0RNvp
fSIALpEXSOF9eNm7qLz4yYI6zG7fmbTp4lwtapETQn2+X+XRG5MtZPJnNw9dbTCOKI6AQfhS3UIh
pC1tYO6l5rGiW4G9CTPkW7RnRXwKej1v3/+Bep+5VqP6nxn8pGH7WB1dq6ARzRyJb5hMMxaWosnZ
W3QmZrzNZ2IKJdbiNoOYSHJEjA7CXJPy7/ejAtby7HGe3KIhFyhD46DSk/axydas9nB9r+ZMzvnv
n1ydIeSyuOHx+7lylTVfreATrbebeKn0MWcNeIT/kCUDz3lak+5HuiCZhQ6wncG1YFrkVw3rqG2J
gGjBXM+dy7moiTozHtrF3BznkglIbw6hIXiPueob1zduScr49bPTZxq5Ak8VpKjsOuYasJw/ysyS
ozQvBFNIgB8DVAo/uTlDje6uShuXwn+4ua6IwG8Exc71lcyqwMjw8VPIJEItKDqrKLhcdb8CEpjg
GzKPxpKQI159/w8kKWjtY8cSKdp4L/cM6InCEHDwNBWxAof2PuhWLmuCIuO6mJkqKUI6xHUC4jvQ
fPwoWp2dTRf2Pu+jXqE3CpqCJeUUiAoaTYeCaCDPG5Bl6kFDgdKlJZfM03Xho3ZNX4pz2RPtU/tK
SFsXVWA+GXQAVh0GjVuIwufsqQBrOlJ8IHCcepvUG7wE+jL26FCYnDrBcEtJ0bxfa2iDSyXFqQoX
Pdhq8ZiIbb1QKJ3TSUSLUBgAUoqITS4PsVEwXTP4eC2UAJ4DTdE+rIKH4e+3XuMMkWEQQXYIZpgp
AWEdMZqIVxePkmvyGFSjQOCqKACQcuv6gc2u55cglb1cT96nACgZfXeBLcHByhVudQce0xZD7nyM
G3Fd2rxunomb+F5I0ad9nMKTkP2OhD5LwGK6Ujs88piqJIGfgCgWuBLdvs6GJT9pzq1AIhJdoUhE
ojd1cnRCwrlc56tIeyAPK2q3WeZZQg1ujZA3RO6jcpdwCeas/nmgNxEIbN9OrJLR6mOejbCVR3Vw
RCcrPucPQYPqab5w+2YwM8ZYYSTJRDl6jJAuTzOI0H9Ytk2lwwKB6ynRwz4x5E5c+7JrRzHctboC
WaDPmnn0iZ4Qg00BCvYPznikrwRciIim1WlCNnK5IRdLJFWCsF67ku/EskqCorZqviddREnTHwIv
Njjv47rkOV0+Fzwx5SjG50jxQHAHLrTaXyVMDjrHBXdx7r1QoESYpII7x05HZFlM+4SyDJeBUezB
tdnAVuU3aVg6yVE3poYUXQUAjONUUQb51OVJhnUrijU7eib0IIcDYNRZ3Q+jVcOVThNWK1/q7+Ts
eeyEH2gCag1uzSfeQjvk7FqBVw+sbwxKocp1+SEYhucZdMxWYHWNdLSUBiklMYC1lt7guZsJgJk/
5Uzznl3Clio6bKAxSXAr+IGZc9nL4LJGAz6hLP/o/aV2vblHBFB8LIarMRAHPPzLlYlDHDVcl2Ge
ysdYBB7HeFWkiAODzj0IQrrr2gawGCnjAmGRTxe2dc4uoIsbdFGoC42ogJfCQehYBkWfIqKX3oL2
0MSfQ6t3pdW1C1dxbl8B/AaWDfApI0ifrNLnOoaGPEJ3WX3MSicInkv/Pcyea/bdvb1+92bKe2iE
FwGtgSFDgG3/AHU48zqCNqnHsV3sKFLKdWP1qGm1FkbkOMlSOUvlPbhxj0D9XZA753Gcy514HF0Y
CgzbYDqdFa2PTj+CvaKw1Jdb5gQSOr80i9OClZk9PQnz8eCbR///NHUtDxGqMXwN1zcadFXaiiwR
uFc2ePCWZl3mrh9mNv+SNLFnkdSmqj9Kgp8H8E2Ssa9tOKImL2zhnK05lzNRE9opQqeOcpIKnbLc
qiERSdbCsUJG3sgPuasvgegtrGzaCeK2wc899JERqdx9kT6mISZ54yWtnD0shFyYBQELBT9N8A+l
kjZi2iF5Zcs6t+LurVQXQZCw517o3aAHdn7IEFySJdTFuacI2cm/5PKXV7yKXKZK1RZaWb7Rxmno
jmrW9WOb4bvAjTuTMTEjDRsJachARmNFPOFP+do1Okd1SswnpfdcayQ6cFGIZNDXSN+gaV7/J2Ht
+SeY3L0oUBiBibC7A88fwgEAPvGgy2jowJRsk/9kfvyP9+4/6Wd6+PfrV/73f+Hv72nWFz5Fy9Hl
X/97n30m/zpEr++f5X+NP/jXN06+z/5Mb17j79908TP45T+FG6/V68VfzKQC8fOx/iz628+yjqof
vx8fc/zO/+sX//X547fc99nnH7+9p2DhG38b9dPkt59fcj7++A04SGcHP/7+n18cF/DHb2gme31P
v/3A52tZ/fGb8jsAEkDngs5DKAKmkKD/7efPr4zWaRzBwtUWQYHw27+SFF1cf/wmCr8DThWTWYgs
4GD8uBQl/LyfXwIoAlh50KYA6BE0k/+58Ivz+XVe/0I28ZD6SVX+8Ru4T6Dmv7wYFMFVALEjoQvE
pxEE4ccg9tmjoHgseLiaHjQa/LEEyo1Rb44SGCAGy9MDo1ntesWo2QT0E5jtX7fmCEPl28p+AE81
4FHbnmxOtOH1ONVttA+ZmFnvn7qCrEFQFBuB1T71K2ndAL+7pStJXrO10amkvDmVJggXV/FKMVVr
KLZ9kZNMMOEA8/GJRaJcFzLwwpBUB4FXvGswH+CTBh+sH8HbDZUzO2sEGHyRjFo/1vgUIBlwTc2I
bA8Yfp4Nzh6Sbryj0CJtuK03vgcctVNNvC17wx8jwNWxa4k0Fr/OtrLN25khPW8AzoRfwhjso7gq
1pHJv/lgZ6lXpxZUKgLqE6ME9OAo+xDViq1rCb7pK4S9bZ75XY3be3QB6MvtwYEgkdP6eDppZLcZ
/wKu8m3klOYL+qqIQoptsU1Jvw6RbiabmMTkybq/p+QNtNjbCti28W2KfxmecrhySqKXCtmwNo80
uGL4A8iJSH3yrMQ3FPxuhbz45B57RQKnMlB6IJ2hvGuEITJG38hb8SwY4W1loFy6RT/PTY8w3H/g
+OTWl3XfDipwbtDWUBKPCMf8fbBZJ1tVGzEwQpGkAroZiYSf20pH/4AI1y5XNeH2YMcltDS92OT3
PtZervGPrO5b5VA8DVZkgN5nSx3owakzexg5+SVag9lTAKtoZJSGosCsH3Ijig4gi0EMFh6zN7HV
U5HUn9mewzv6KVn5sbZrOzKqdxkwdSHZJD6OTZCcF1AUSABPxywFzrrpyPDZ7CTChDawV0sbWNiP
SZaThrAPAlaDjQPJj8ubxQt1OpBJeU5HUs85JJ7zXHSO91V3JKiJjKl9C6BVG9YRDJRnn/sX5AA7
IGlFpBgncleeGICbFbE+8oR2zhrKtkSOqHkcqC5FN9oxIIyR2XDndt4Wxa+7Ytva9YOsHJg37Q2j
sQargm5JA16WgD+w6/AGbWN71KX0gNm1LTAUi3CLQg4rWTH+F4MNqNXxJO6InNntVnGSzhiA1OeZ
omb0iclzO6F00Hjqy6T+SnzCA/hII61kZff1K7Jx0rbal/gdqdP2a/Rwpd5KMNy1dwicYCsBV+HL
PeJXGsA9acjhsF3j84MK8S43GJiAtCOVR7wn5A6z+6RBFhkw0nr5Jb/Iu3jj2ZrjqlaU64wprEOL
gYKNQwyMKb2jsRM6wNmGZyqeHutuatFjOpCqIXJrMDVqgtC6XCL+I3cIkX1/NsCc6d6x74EFnLuE
NHa9EneNoDeGrOrSOxamkcTyrNo69CteIzoNN2A+wO6IGNo26I2wdx8YKzTGG8wKD/2jFxolilRv
+FyuDn607EmC3VD05sk9Bge66T5k1cw/mbcaI1eA4c5JKVh5twIJLH3MQb7V3/OCwa36Hdptdas3
e7PxSeVgBj6zpM0bQ8odro2/CT7CG3nNgPXoNTE4En66CbaEbXX1OXqLGVKs+OcD3Wmvgq8DsTI4
8LfCwdcehMBp+OehdxBHHoUd/6xus6IiNAXoDXlnHW7YqXtz0BVbfXIJs4u3YLIn2Rt/cIRbW9G5
G+9LuMFjrgtmfyesb3IHje4WlxOW3iqhA+I78SQWWFBxk5XEWwFHxwjM11dvFRS65rDkzlulh3Vg
CvojAJnBstAbpnTkPfOdN3iD6uUHv8WfCNrQnpLXZwHGHKORCemtyqyN1vJeayMhILggI91LZ0Yr
SR/MdnvDW5x+k5DiVHqGuB/WWALxG/SPpNsavELqPnVYfEuGn81Io8uGQomG79HsCOXSG2ndGvhA
+Odxy+kRidKVDxY6wRGRNNnJz6EjuuvqS5II/hh9PQPFdfwUN9WpB2TnJrIzEp0UE7x4aUPihpTb
fNsiwwElB6NE8xXwa6CUA+8dKCt6b8kkr/F/lRk7+ONWs5sIZgZPVbVmJOLuo9iAI8zZdW/VBn4G
jd52JIFF3hhUEGvrErsT3ykLJ06yBJMeJPuZ2XFYgyaCG6YH57wNrQQgK2fChRFeH4Dtvb7TV1+M
k4DjeSNvVOvhJhmI5OuuSqRXSQ+dAu+msuNuwlbvD5hNNWorN3JDsMf/ViZzVDKdecEbi4+v2DFP
6H3yGgKxUbPLLT6U+pRgJ1sQqgCLB1gy3k7LX8Acw3yAN1epDHTo++LeNY+aIaGfAkXq3t83dCVm
eOek5wgfGd01wo+mjoxZCc1KM7iKRaF5LWs/e33+lvd4n8b45/+N4zjG8//xp3/2zXFc1Ql9LfoL
z3H8iX97jjz/O+hL0fUyMn9ikENGiPZvz5GTf0fNAP8e2WdwH/1AB/jTc1R/R5sUD4wOFd+A2gJ+
3Z+eo/T7CKqGGGscDYHX+bc8R7BoXoaII60cGkaRmlH/PV8zzSKmgMevEw2zVqXKvKAJmssx0+IO
1apMI2kl8GMZo4pZSwW6Gsu7N43ksSslHnIjUDzBUlIOKp6kqhGE8YPL97KltINo1koQE6ZtwY+V
wPnogqE1a44Ku0zgq1Umya94N4ODEijZWkZPHKnSFPclkp/7VvpocA1q97Uo+chMM7Xe0NQdDsjF
5mu1cQWdLxJvw/sMY2Z+yfmEqp22Rh6RHjoK6kmhknh7CFynyjr0qnDSQWK0l6CHjc+yYQv0gC3D
YRIA05aM7clAw3NrjrEadFDuOpkRgI+Uw5P1EiCJgEhSsaLIjW2PLcPbTqZshy7bQL2nGCw22aoM
zTxm1VPXqO5KkAKRM4TSbzAQLvsCb8igK7vPGB61zipl7jNV8GO9K3LwwfG0eQzLDhbOdyvMQIOY
e6XWhYrlKBQ0hnnNDk6maMx9je8YtzOrWrOTPAEgfpXEmgkYXuFXi6278RmPM3LZ5TxAKYEEUqEy
Nfreb4EKWaLbiaBgCdhwr7ETJWVML+2R+cPEhMVwPS2JH4hofZXR9H8n0gYN6kw61CXae2N+3bMB
1UwGCwWkhOszW0FEd7XbRDE6qgffN12E4KDQlpFZUApgNeg1N0TgoVS5GNO4Cv/Y9F3tBGgPdvIw
71ddFr0LGMFIo2FX+YNsRqnYf0WRJpHQY2qM/QVBvmuHYcOhI5+uAq6KjS4E+kKaR42OJrKEuHUd
gLzLq/unnvPKTQecu1emZjccnNwhQ6wMIgvBRoacxGov3vU0TZyykd7zPLMZhnnulMHhFfctDek+
LAY76dhVzMW34MXGAqIKp0p7+YDaKMYfPDiUBeDX1oWE05OpJxpdxXZEjTiDp2Fmynmz4QM1smsu
1g5iXBlqTkknFWbvrjSA4GxpJsS2yjG5kUjFmyArqyER2NdOY8DbGXgFBf4Or/kWZukSR4QBuAH7
QYcRM2TzTz1f49cJbMhYGp9E20juChN4Nwj2wI6sojZ2D3Dy+Nj1tawnDR48rgG/bCWGzY2GFgKA
0wDmh4rw4BLZ6zdhgsino7amFLwD5lZqBmOxIgqi7qHIMegRSJW/rbNIMYucdR25jKjDu5H61DCp
sGublPHgZ2eNzlbZQ5AUz0oNYPQuK2WqV8DrQGZSVoyElRkgaiLfjPaVrI3RA1vknK0FAvrxRcUH
VFn60AxFfsMmFEEGj5nqMKKRnlbwEjtB8rdK3rz3Ud3B9Qc6AXEDdGnXPQtTUbINvGoRzWgc7nXl
FyLRItbTfcyoGBj4l3dCRentUGbdVioZ0CDVUrINPU1+VnnxjvF4BcCEwZ3vJWsmE1hCEcvrgpao
sB+NdwtWLjz0XJY4qGnv00SzUw+rDit4tyGvZ9VuEDzfEDoFj37d5ru4wzus3aVFrJmBiFJfMU6t
iuGXNATIGzFtYgA8lbUA25Du3Zzd1mwr26AS6RxhUJRbDH5zZDTT6wy2Hzoo/g91X7IcuY5l+UV8
xpnAloPPrlmhYUNTRCgIcAJAEgSBr+/j+bKsKsusujt33dsIyeVOx3DvuWdoqqQbsivUVT36Apyz
jQfZb1dBjwvWCTmk4iZF53sFb54eBLYcGogjGaNrvWC/zeYXolSjAjO6nTWtygfduLpw9VqOGbsk
ECl5sYZSYqqcpl3VcEg1NtKll3pC2LINvhUxqHkHelrthPjB0TTlynr5Oo0NKtM5fRrkwB/p6JJd
H3T9SdbE7bY0Er+TrcnyXnbmIRl4e/DXUb4kPoBitD28Q9Ixm6LC08MPi4wRWGeg1k6S07j2lRuD
Dxv4OCpIdl56Ly58ARPYMJ7pcQOjDeVcyl/YsCF8fBz95aiS4bQRtJFjS6rQ+LLwu7EGmEtiW4Zr
9rqNI16eoJsBYwTfARw9C6Fnhuc/XsMZrgxdB3pInLi0iOzvOWjN3tdy2GPTbQceuTfIaULcDklT
Gqv0W0JvsV9iBfBgZoNFTNeHdhq+kkY3wOMX6JTXhVcL+rtpNduJ1aNCuCnsnGFDiBzz8M7a4LCA
c/MQ2Nk+1Ip3hQzG+8GRZ1KzcxcIvDG/K7MZVtM1kuyjjSPEmNkqDRV/TxrR48Ad8CFx+hTZIIsw
G5B9qbF4onlZ71NvXnJmVRk7UXV42Hfg5EZ7ayJ3pW2w/VghkkFqvQM5pu32CYPoYdCAdVgo9Sli
fhX0ft7piyXQmrajaqecERnsawuAnKkZfSSu4KYVB5YliDkb5Ps6W5itLPJ5mCdyGm3mchbg3mym
rT6aic97odG/CTWZsm/Hx3EG7ztIllMTjftBzBi6ydk/LdbFL0twB76QKbVb0zLp3VKhYfcrgdHI
ZW7hDjh6pfXrLAOjd3mKFi851BZrC6zsNzZ3rMQiDA6Z8umDBk8Dx8Mij7gj4kOPI6QQTUh3/ig5
K/AR0n1qDIgv3oTCP/GaFr8N0kFEBrTo+uoP+Gr0lKHL4/sIAj5MXUk+BPAyE+yeNsPvKcxKNfe4
N1j9q8ezyDVZPvoGsdOq3UyB2Vi9Sx2v35W3mqcGE40r7P8S2NTYYO8o2y6LD6DMX1P1ycQEJcLg
phoNd+141eK4QXvCD4NrooIZaXIqsJq2Ru9wrL8ZtewsehrLvbOT7WXr3psBF2b7Tpf+Lk36e2Xn
6kZLTtoWm41FT2kAMCp624R9Htvksel+UjiYRrTfNZR+DpNXBt2V1gCmomMn9Huocbmuc7ku4j7W
iCgc1lJ2BK2I2kjl2xbnYrQ8mXrzAQ6lZRMAPOTZdEzb5i32vbXkfvqkVrYcmKEiJ1P0ILYGV5Wo
vDXyq2Vd54rLfWToDhYQp5i/W5XstE+nvRnQDW39vQ8DoV6Gzx4179KHqjLWd/MSY6ihHhYsGGc4
5CITFeUcOQCTGZ+q2iCMEtFQRw9lK/LHLC/rtaY5NFTNXc+ag5OhLGcP3xFB7Hs/jJ+ki7uccfLp
dQZ64BnLhSy4HlZBSK6w10Co8LNhh5tM5Gs31xXc2JJjq9IQ/rbjvhv9D8i3xwKJ9q6oMehUmccP
cToGpfZql6stftY9vsrOt7rKIq6e5ITXuuVH/eLe9HmzCKjCsMeNPUFwnmgx7pFfTAAh2iJlU73j
E7sO1vtmNLtOicHi8sYyUtNvGI1fLfAPurGSLgzSGZRgKoqr6ObGH93eVqamdxRseA2/aKQqOUHF
5G3MvvcBMKKuXYd3LLQh7z351ncwriHpr1H7zwPamDvP779RncmTSJLwPZqix8Ff8K4wGbnZPKXe
czwEj2SdsZSgqLmHl8mTYsGTrsf9hMNgFvb2EKOdTjbEn+IPHXy/EV8QlLXPtG+2I2+/tYiLcCC7
2i7j1fWoeqY+LUCut59+zIYrWbswn6Sk90PfgbnsBvWEPfVAhv63CdpKxIGXC2/wj6uFjTLimD1g
BaBRlBMkKpeonk2ukXBeKb85i3nuXN7H2fMCpyjMcTprXwmX2U9kaZKCCdNdatWysmlwwSsLqnSq
yFKydcRhLhRwBLNFOXgwfY56asxpxzl8TFJIC52t6q5BidGw4ypCeRGiC+/QKelqEd2HrusneHzw
j3pilww3/QJRasUkqvCU9eo8BLPc4UaGgVyH9xiIiBXC6PgrEjI8DAaRPFkdekeBrBOodkFUy1tQ
YPOsNercoG/wwhj3PkYawzmk/XrmomurIBMDOqhEnwR8PZ435ub7tQbuiJj54cWzQVciPGIAfDXg
cYxZQ4+4LdXZn2iz4xmYroH1aBX1DdcV7egnkbzZLU0oihln+t6ZWBQrHCgKnJNAl40QZUeFPsme
97mKw69AGvrbYn+sede0T2OvfPiRt22xZYufG599wOIk2nlpExwhJxpPg9AuyJtMT8dpaoLXLUhd
qeNRYJHS6VdYr2rXzfY8ymbCTLUL6OukcQ+v1EuL2F+yU+RCBi79YCtCnM2zYbWFxrv64YH9BnYZ
+Hv3G8ORFJogO3TZHB90aoZ8lUHtHUgY1CBn2Ddjt6BsMhn3eKq9vm+ptIem2z4YmA5jqShpgXkq
q66JTTFv7WB8O/WZ3VuclNUiPXft9Az4xUm1Bzs++qRGhDudLuYUtCgGChLjJEYigl9QcCaBhAPP
XIG0Lm5cd3qc1Wmm1DvRFV1xOLvXLOj8N7OGQZHM2vxwKLd/bLYJ4BmkbxBlMuwDMmJC04ywbWC8
f/K3BDo02yj/XCsNC/hx3Kopq+drb0Ho23Qb3Csa2ts6mv6s0WIKRbvwOkXLngfj00bf+pF5Yb4M
P7JMiK+ADXXVZcrDTV6HhxCEqNyN6hcd53hvbEMBX1qMeWTD5D7zt+jS2qQu0jmIMTRIPhT1klex
gmKzOUB5C/bZmw0lGpskHS91M2z7mskpb1IvuXZMvbRTgvwnEydHhCAj+DQbPpYB66uettJOLQYY
ve7zcEYpbyefnMPbjoRH5w/wkLtHHfnbzlddUMqYP0TN/GfcMAcw0TBeRJZsV3Tn24NaA1otenxf
k7ner3HDLhKEoHIMjcNx1Jhz5uPebk3drtXQJTUQSte++sK6u94ikGRiqPVnT5o9bhCHJJGCrGF8
Z0D9eydaqMOaLGnF1zrZUYErxzcZ1CZoDIssY0FuUoo4VQLcMsBnqUEEPq2wdT3CaTF9jBoKEn22
DnvwlbqxHJVL3kNF7aMI2vAJhVryMyLTcrf5Gn5gsYvMvcKZjpOIxb+9EaaX0bAem0iqStXQcA7p
L6YODZcPagl+NYaWgzqG6omBPUPSQ7SMPy3u9BMyuVhBhRwONJvVjmYKlPTQtN6FqsR77EOR5E3X
rT+iGFct7OvHX1iRcLInk3cYyNpcPI1wba91T+0QNe948O15i7LuO67j7Ra7muxJR/uXPrE4WNtQ
5Mp3LyEiUuGAV28/2BDQ99Es6FtMqD62FToFW0ft5xRrglKqDnDsrBM8+71sEAerg7ITgKRXrfrf
grZYCHCu8WccS4Hriklb5CF4TGQTXE4ixz5g35rmcdos54VFTVilxPODPVKPYoyytth7ghnLra9b
p+Y9jhsPivqk1x8NgotGGGZt4mlMR/HQ4TPue4GysYCHV3exUWzgRj+q4B6Glv6RR4PCHJAoZKzE
CQuu4Sajt5S3w93WhxuqhyD2KHRAMeIpRlObZ72NxpUR/iSrhErvfB70PzwZxMch8NzTMM/oTIOs
l8cpIoKWoD3WL8xEKF2MEtlD7Lrku9YMUSEoiXGJEdEWZu7AVV6TNjvDdYvvRaitLJRipEQjGv5M
+gwzg63GOEY1aKFVKKtEQTlvA5ehWRBomVr4cptMLCdf6oznQDRUd047I7wCLTz92VD3MNQqfBUd
eothVPM5nGpANmitAOIrmpU1sLD05qY4lVxZdNVQ2sz7sCZfCRPHVVMBXwoBFquH8LkYQMCJaR/D
kl7IayPb7Zjo9bS1aJha7zyy6GWagiJGrEw+N2q3oB3RzVw/6jqToGb2TaFGBPnpeULnjvS+jU5T
aYnbT/FVDn5X8B43ZB0+4lMcw2R5j9Ms5zauWk0QWZqqI5nG4sbSS9d3ZdaizYL9QIG912lBOMkX
c9egdH2yJJvLJPHypHUIU0u6osO1LlTUwqcPOn1t+BiWPhuHalrh57P96Pr0UVpXhoPZQab8EvsD
XJPrtTDbwfTf3YwLbY1NnvL0Ccar4gWd4br3N/LHz6IRVhlobleSLBi/RhiWB6ty55Sl6YnqDmPi
tt0Rv/llGvYdBdZeYt4d4LhhCqQriQIeSytGCf0PoBcdIsTwd9o6Zjkldp9sfNwnhJ5Hn6BXZMmZ
RMkvMt9qupWzcowJRQXvF/2t9YxxJzx2zEWgGvrfNkTxnQmOcTgZqkzarQhaAIGZIbmXSOAd0AJk
LA53KKLuh9uBl/QthIa0tSUZA8h4UtR58J74imRX8jbcAd2rBjqxHErSfJtA3RahKmD0VuoOjXaT
PCUgrMNnsRoMA/sQ868NfAcSXCnaeC3p61g78NjbmD1NaAF3WKBfYgJn6bYeRRDM+HP2TjQWvQlB
bBZC5Hg/YuQegcfy6IV2F0OWg/rFR9VLMDCLRAUm23MMVwSCeW04J+eNNp8ZQaC7hjML2F4ZfXHe
DRsj58DUOdVwRMW4Z8rk2ZG1LRNGXmuZPCkvQFzFxFFyePfItt1rsX3BhPbatPjESwjuRZZWsd0+
Uz7A2cXutj7D5T7ctfVlYrBenHl9Mv30hEr1rosBEguYTlZjTT4UT0zp7O1Mb57WUauccBrlsg6P
FjHbuSB1yU2yFGHsyl55+7GFwKWbMIymaGFyMan4iFv/R1vLogbyiKn9fGl9+bS5sunDY4C+Hz1i
KeAPkaPBowXHhCNPNkyueBxhNQ5Vs2YnQDUxJr4Zjp8JrCVv7A4QumAiJXCf+XWCakkUkdfivIbm
kiD/KhsvqT8cbPQA5BFlv9l2ErGpcQ2ljzXjmCMlBUA3bsq+Q3+bzjJf5iwtejNuh8nK3EofCNaW
JQXAvwdD+t3cLdhrSVYsK11hldnnAMpAI4sboO1PLkJIsfKQq/RlDEGjN9W4zOnvTPT7qO2WvO++
5YQ5XxO75eqPof84zfZmtS9xtKq1QzIZaX7QIYxLEYf8IGs9Yi3HMkcf9NWHmLnGDKtbeNd0wIHX
by2sxNZyaqraAWLTCCBQ4EbQ+GOafgSkAeUA4cI0LBSnu0zFslh1t3N9OWFWHMXPNb9QTkqxYnxv
EM6ZyhM1QWnUmwy+CQ++UJwjjCJQU+XN5KEbI1gCJNtZ9AobXml33m4zxdp/GBZ1bRNArjjkf47+
do8O5DgY84asyItv32g4P8FzF3elE/A6mlESzFH31vJ2z9CmpBJfikTMc19Pp5t7Wt5s3qsXXrkn
MdPYisnXZ3+Ac9rgStf2RegvZTJcbDcePU4O4+Sa84SfM/oYBVvR4Q5p7E6se2+6IGSFoQiKT4SO
+7p/Be6Qd/WrMncrKPBe5p6DUAPpX3YcE2DgonLJUIKm6BkBUsOavR7IFSMVaI/OrXrDUZSj5siB
QeQ1mzDEeOKoSLfYlDa1ReiihzR5vfkrBeFHYn928yvGLWj20A7iPphx7gq3ncHJHTO5m8n77HvF
IgOwO5aDfysWFgy0PWBu4Cd0I8409JNvmzcHSNHqz85HJK7kdHuZYxuVuhFdFWJaU/QheVkZjXfj
Fj7FmbZXNU/oQ0JwHNzyHW/ZaehEFYf6vkeLt6N86k6xxKwB9UvpMRKcRW1epJzvVOsdJ8Vvqxoz
5JhRzO/JcjMiE+4S11PpoiaCtCc7MB9taFjj+LPksXVxWqWeNRKfAf2dTZtzGOjPMYl4A7xMZ9do
WF7g0dIcyJLYC+CsuH+M+uUbVxDQjwyVTMw09LLQbbfd7SRfLLmv22Xbm5lKJIMA+MDxi4nGe900
KxzE3fxo/NfMG++6AHoVg+THmUXpPXc0PYLPCAhXP8cd0OEUbY1SuDo2F5Subt6XJbaXDKQZ1NaY
163vUtocM9FsNwtxAXnSTbhpw33HO3uYzUZ3iBU0VbBlL8zhqqHRGeZY91L+MBM4R/Pw0sEKal6X
Mlx60BJ8UAHaeGcGTNhG9w/QNLTNiZvGHJKewHPawRhwoFICAnTyGvtbeuwWeeV+AjBXlsxn0MP8
A2ZpkMQx0sfB9S16GRBaRodSzAPi7oPqlNUDMCVqmkKgRcr9DnOOeUalBdpXf23qMxI39KFfbYM+
pFYHqsX0GNDsveUNP86zakFv4PR+zOr6xLOuYHgKRZLJDOSB4Thwcc8QeRYNmJYG5CdsiZo8CXt/
761dXVjEqiMHsMuCwwhsdR9Qk+beSKeDSBFEm2IRZlzkrrFLHqXeR4LasKMeO6B4AKEhs3OO+UFf
wLx62ymC4sgslY/CgujlrkHR/GLTEZTErkUdmg1PW0u/ENCzD8L1YlLC9y4e32zv3QFKeO2S7uAl
2yGQ5NG1TVwuvgZiRVeg+8nJMfIYoazTM2a1vY7gFwo636CW10GBUQm1cBG5JQb4C8HK0ClzDeYl
rBJYcVXhuv1hKKFz15LpgLCen8zWqBBBvQeyh7pK+/yrJV+ZU49ZwjtADthOvoU3fPxK0Cl6gN/3
PELV1MRxsEMvf1RIizsOW0iLVsYMEWXquTae4JhHuP40Lx0CQGf2C+T2HcxJ8jHATdj4z46w4+hu
lqcDKmHfYrW1AlSYDau7FqXfdBcvi+xNoYsZwuBBg5Ku7QkQW70zYoWYVtVpSfu5LxBBtBfIvmDp
hJ+xokhTbY5cwNDU9c5/bQYS5JtJ71bfR3WTSgpb6u6CTDpomEe4PKyYtRac3EZu6hE3Lc+ZDHlB
tUIK5mi+pQZEodNWFHUXBTs3N3CN6QIFb+Jkuuv66J63ZjnirbEcyUIDhIJyODUKTjhMbrqs9aRz
eHVlhzRYPmsGlywAFiFiiGqQ6OZht3nBMzbfw8QB1QDHYqiuwqBSt4xP54CEIetje097lI+TsQad
2qTOpvfb3+kUiyNRbDo50aCwX3UMBM+GOx5wr4RlZVJxp/luSpk5qi2Zj15KWmxEBNWJbrqVdy0i
S9tWFx6inktktcOCU4Dt4HOAr5qPqpoa/3e38TdvQE03te0+WME5CCPTF+nkIcadyPcGI6MHSBhl
SQBGPZEtHivARi24aTDtNUR718jFmFeI1S+HFo47M22frZ5ebFZ/9Nr3dvHk6AWlIZg7MHQs+OR0
QWGQi8zA9CrQAHMyTWev8aYj3B7aV+FWcpm1TI6TBp4NySoQZus/QFhD75zs70UajntOF/F7yWJ9
2MLJv4SqoT8hUPOgCxi3d+6Pbh8LbYF7NkD/B/UZeIhLboW7kym7tyx88tbwBsriDRDhxPOmIgPw
ExOLFoKUcVNTSQP6u5NRyeg6Vlk4qQIwNIof3sEWHTdBPqAWd7lo4/4Y9wSsgdCkTw2Pw3LI5CtS
rPqyhW8RBLz1Ws0bcYdmpPYFkX/8gMyJ+TWEEfEQ+PwTQ5TpABkayJLTdh1SPEMRtfuVc3nMeJ0U
7dRe9QgmS51x0B7lsAMIVWEOB5bygtw7ttignCLDj4K1O1GDrAnU6wqN0nRvjP6qk7mvQH3AiTa7
EFRphrJBy3kuqZxO1L/Yxv9agB4wL9h54MgtEeiVk8HuYbED41TrKIIKMnme/VnvRQ8CXCh59LeV
w7/Furpx9p+X6ft7uX7J/y356sp/TWIWf5b//lP/L9L2b6Zv/zP76sK/f7Hle5yXb/6vdP/b7/3N
waJ/wdoIw3v4X6HT+Jtp9TcHi/4VZ6BQIaAszGIKLhSUFf/Bwcr+Cm/xiHAvSQn8ijJIS+Z/svez
v6BHBPCMnCjYCcDa5N9h7/9DyfhfyPs3q4LUx+DyBqikmDr8N30JWAAojiYFS99wmHC52vmMC+se
UH1XmnrRuybpozuW4NBcYqDI0QboBclqXen7On3JMHkr1RjrqxPAWzu3FuHS/ASt5J0MiFcPkyEu
hjS5p0Azyq6WebvgtHcs93g3vXWpofnUk/DYyQwszlbiTu+n1lQS4E2YK14rFO+D+MOSXpaxwBgQ
EVl1wT3tXr0B3sh5F2ZH+AUNuMuTFCmZZNwR0sf34KTc+plhLlufPXgeKJzERzBNF5gbBRnj1GUc
2Y6CwLFHSZw9xUr/M4Pn39oZ/xd8xP9xS/yL+OX/I7lLGECj8j/vm2f59a/75R8///d+if/CdsF+
IVBuZoGPbO3/4Cx6AfkLjjGUwIoRLK8AP/afGwZylwxKZB9CuuDmOYf/+ueGCbO/YNADCzp8/fAc
gqb339kw/7DS+s8Ngzo1zYB0QyoLEywE9fx3Xz3cnlPDFAflo18HzDgaz7gD+oU0KkDbSPcOMSYY
nxgLgm+2eqg4tnR1umw6W4OLq3G2Q4AKKLsM64ROVdwPkEDoARdqxROWQdxh4Q8LBAPT3hL2K4z8
n/Ry+Oz/ItnBh4hizONi2CLBcIPg6MH//xfJjrT+DJ3x+kcnAVkf8Ucxfp6pWXwwyyjmk6BYBkCW
rHVV4EXuUvPE7YkJ4++ahn3zUY+1jvbpNEQ3N25nu7cmU2iD5nAcWNlZgNvBGkX6S9OY6hzT6hRw
d2SB2CYym4AS9olOdwF34fQsPczEcR1H4sHLmgBZ7QNP1wq6+mTeu7UG12Zzyl/zMFU+PI3dkIIP
1HtZAkt+cAE4mCuq4IFUD17IKKqHEHPE0gdtBDxtYJILSuwae1vV0ntlqQX9sRl4Pe0Xkox/ohEN
3pKnYavuUKgpELS6NDgvm6WY/EwowVIz0iHPll70xVq3EjIgjUIOwtMs7EspPD+s8CJgLjVxWCHq
wT6BCTTUebRJ++GFAsAPcrK09+wU+utdm6w0PdnNGFv1XctfeJDKqkl7bvZsbGwEHGzCc5y8bkSH
v2xq+8RvQxmg5baaF0ZF6j1StUm9m+rEhwSECR8zDRUk15U3MCqNlhlxt6ujMF9Wc60+Fh+oRAEa
xQjgwa7Tb2D/dfbMxhHDdlw40oH96a9b0ZrNfCQj7/sdIzaAWGeDG8eDjgLV7YgCLyFPVNA0ueMB
5UW8BCBDwI0AIpAxy4A8Ryp6Qs+yguzQcnyKpQ3lh9CK0WNnAGsbuJoIkGDYcpKLc00VryvbdhYJ
FnAyadZN3WH4gcoTcScgUZEGLWMVJauvjn2awqgv8gcoAUBFivLBBytQz3FIyxXE0b6MEs3eGPpO
EMBi2cVVUpsRdXYzQ3eNGNtBfRg+tH+EZPAoEGPcBL9FMm0P2cKAyGpwC9H0hGP8BZsBfEmQvoHg
UM8L0kEWYrkFJ0O3qpywp1jli6RhrzLpzM9QtNAFCABJ2ElodByYZjWk50ld6/DeAcFMT80G4HUX
czHbIJ/siH2vQLkAOVfhg+Hpri6tz2JTOEBUbCCoBjd6exip8kGvzczqPSPTjcRH4gXYbEtAoJ+C
FTleVKPhZWi6t+1hC/0O1tt/b8VlmYCPw1Z2xUvIZJy3z03USXxgnnVtCw5RtAmwJiPgt7/jLuqB
ky6wtPAmDH85+NnQIjBKf2xMwGGi5Ok/wA66yQ8C9DK877thrXd/L1eHWNHkXQcaX/rgdTga/l50
k2EDsA65+miaZzeOMOMwEXZH2t/YmTNaXNB+kzLmnsKiR+LUezgRkR7h7ALuYmPRS8iknR/xTODd
xJmNP7yl7i6YDy33KXLTFBxGWPxz8wxMd8Za/G673j+EUdieWYNTd51vCQ0zpi7pKJe+bEi4Hpph
/NPoDejTGKawyfGG7i7rQyQbxJ3P2a4VmM/la70AgXYw96jGtvbftjXQOPoxWW9daz82SbI7kfnj
K2bi3e06aMQnmkF67i3nEWaK481lstNhocca5tNIlv/h15KCOWjENdEW4V0DpkgPkVkk1CMtiQ5N
4BMwZG3GXvsteSZsg9EipudAvWJ/XZZHEhqIsCheAahik7UghCZzhg5x1By23gkoTyFih5tyrkNI
/TracGQoJgBzZZDZp05MHkN+6Zo8pMEgLgGR+A4iT7/o7cbFr+fkZG+G2WTCrBj4pYG8OJn4k5Ws
2/AMib13AO8vYFd0FUkCi+N4ee2ypb3DFOeP35rpjQRCJJVLaoDoCC0ePeSxi/pt69pn7abmuCgN
yaY1fQkygf7YqAHNdOX1saPQv8tei73ssHTXRUZQ+vF2PLkYG5qDx2VAGSJBISSVEVJ1CHZui2GT
qVwHXY6f9JDiwYLmGSc2iImyxuwgb+Ws9j5tOvxDNrB7Q8ErqIxS0y5p5gHTzjh1CrbZ0EYUrRra
i6OYuxeEzfoXYT0H/zxDQlGJRM36SzgaHYJhDD/1MGFwEXuZ+sm5l/pVXfv2WRnAFT5vlJf3SUgx
G7TLQgoat2ElmjS9c33fHQEzEHBwI30ZTAct4xw3pzAm6tAjEftztTDLaHSoh52CfU8EG/VW/MTV
CDokQg/4oRXtchgEglYahwzyfCFjHJ4w5kiyQz+0kNutGt9Yvi3d+tsTW/ydsvVPjezOa9ML6A9R
Tb3amNYfxO+yT49sBgONWf5cRjOiUre8BlJeEwg3szUoOdYF/lRHs3PbypZCN7eqpzi2NbS0wIrK
iRr5bSFK+EPaWT3ghFcY8GDv3cFDcfkVBEv2rNmqy8kE4ERBVZFd9Bg7qDL7sC9A3yCPMrTZ1zBZ
9dh6KX/CgTlUM2/cG8r25LwQFuC0kfWV9J37NfsueNOouHYhBtCPkEhTuCovUPj5VpRDKpv1Y6k5
xvcyo9N8N4TMvbhBYgIKAuGtHJsnuR46GIfRD4GiEnSC3msZ8haDscsDPhFY+rSrvTJRpx8YQmCz
hw7KSxclo6k8UOWhgGt0/4csJobu08gZlhQIAMxxHJC+4Nw53Ce1E2D1LeFuZAMyp8MFsDluWiwi
qKrGKNsZ3m4AK7nXoSda1nS3oJU6I1hhzUrp036PYBLCkCi7JiNIrGLxH60g82FZhuR7aBsBKBKH
ew67oA0zpyDt3Z7BOowVLrR8qJBdqGPIJfEdkNeV/i/urmS5jWS7/gp27znCRdc8bF6EMBIESVEE
xVZrgygSpZoH1FxwOMIbf4TXXr2Fd15613/iL/FJgCUhixBBsfJ1Kxod0SFOWVmZN2/e4dxzgfwd
6ij65j3kBRFxGdqeogPDgUmPal7xlHGo1Kp8vhJlO0BUrHSyCYwgH4kkHK6xIESJMY5XEWeJWuHw
00q3XbRHCRqjHCmcuBmXRp1Pq3plIxKYlC6cvCaB7hY4DZkuHqxTPMwSo7hMlBiQDH+VZsUYFKQq
d4vYrpAhh4QEB9oCp0iFhgA7CZ9jVxY+F5LW1DeFAZ6csJHlZKa4MIVwB/AlwGJVuXEm6bZMihsV
lpJ7KaxqBPGTVSMC56sURo2dyCX/0vCM7BNS6skH3Mh6CcAnopjIvkiolEZzctxcDQB+66LJlWDG
x+Bdmfm1XMRTrZZwfQSGIJ1LXhXaM68EZgwZDRTRlVsd2eqqUgCMyyQeVqu88lThQ7CRAwHY/LK8
USoEtVBmIiSzQvKNRZgUBmDjMPCycRFV/DlqC3g08+VcdYFYsELYgGrvXEJHk1uxqHGvyomsfIFx
dK2GHpJum0zcaBeClNUrJGUB0hoa6IRQQyRdLpxyq9pbVH4sLcJMT2TgyleFPwrszJcXcVhD/jkA
T1HmzAEgjYIjY/OrltjIKMrbanMNXDpAwmUdf0CZQ+iNeeBhUd2d8DA66lKq8/GKgyk2jDgkjka6
3+CwB3DdJvBnYKxvYQaYwOrnywCJHJjgWepfpUKhWragZdOGc5rRSoG1Nak9lUPgNkw+G4KNJIPn
BPj71aZQhaEhJ8DBuXmJWD1orgoEwsAqIQ4BTVaboZMpENIoitHSoSpdCYUZYRX505DfbjYzUbNF
CZkQhbvkAc/fjLeFwgkXcHxyFcSJhXtvlB7YyG1UXXyqwtQeu4rcAE4C/O39RuIdxHsz6J5RrhrJ
3Csd6UJMdD0ZGaGG45uqEabpSLF4rydedGlENda/QbwUoPjC08D7Tfw7my/kj1Lux7/KQVLO/Nzw
PsuuBGNeCOJ6LebC5oO+iX0UdmyclTwvOFWaR6KUVXM+4BFxVYqC/7zK7CBDPS9xApxAqEXkKv17
z5aQGE6NLdrWl1sQyZznKMdBxI+THQ6uyqpShpWw+iIplbvgXb6e4/7XEbHV80tEcwHB2XABWmiF
IC1E7s/gwNIA6w+R8q0obX9xhHR7XwhNIU8EtdgutRIJ8wnSd9IiUHx3LUqrOAeiuNaRzoaEDcFK
KYx4oiwUIZVEFMiU2XmKNvBLmN9oqoTjP9TRiRKpaOIQOjE69WDhgfYW9RjNszjQTgF/NncSZ62o
eTLkt249x6GrUL2r2wBspnyITc459RyhUNSK64nzQXYVz0qBXPxSlAp3GyIT+RkQZGNpNyt7QooQ
x6LGhdxIibYIt/NppN2oOL7WqqqRSU3gsnzKCztKAGLYOtI4cqtgM9ukjfarkKKdyVjN0MEMZVvu
UK/QgWCsxvqmeV+KBtijgFGb6r4WkfqfOB0GdQlQlhShzBV4u+iiyd16hsuyAvmwsNADTSPcSTYq
YlW+vuFhecyAYPoFwFb7o8CJKsBJMpQFL4nn27A+h/XWvJe5jfhJSapkOww3lbMQYkA3JzBO0pna
iNGNyEkpalQ0mDazWq6Led0E2dRphPJjHQjaDBha437DS9M4VMr3yD8VznCVScblNtDWcQ38FvLX
Do8jamzDhR6hZCYvtzgjK6SM0enRFfULN67FOW4fy6lse61ym/K8cQRpokOpRmMj5tRL3tNSaWxo
qhuPkDMwhFEe5M4ttGRwFepFOKmQZoaKSCCduOuNiNDJGsa0ajz1U+waNiBRqH6QEgGmLS/poxCO
H3qulelN6LoR2tJXJeryAiR38VdlkyOprEoBOCY4EK0C++TiQpPBKsaFFgKJElg1ss17I8jULSy8
OFWmKJMplZkDDrJrGcDrD9Fq5c+0ROAuUs62g0lmACfKFZoDco3S5hXkj4CKR8umrTQNOBQcFqss
AKcJsGsXfI42fQB5mls7qS9gXuTnfqOCoKPQeFK9Ib8Xwyy4L0On3ExqPQUTooKL/pfKq5uZo6wA
cRIIaVeqG241lQIUg4iQz/kqSV3pHGg740GOXOD5Mj7H5kurcpikTpADuwPaoWHlorpkkote+SVI
N3BcBFg10JOGj6wXch2zilObB62SA7SaTYB8U1SlvMk0DofIEbdQ99zWS9d87QCyzAOHAmM2l35J
c/iEcloIqCTQtPph5UdI13mwOnB6UcXIIfkHBwVivIVNnso24H21i4S4HnJzGOOZNwIbzArEK3Zc
4UZExiuRIkeeZIVcTjcr8Vd5sxEWkYeUZBgJ+VTZVB7Y6jnuMw9oxAwVU6C587x64aw4kGzA/0DN
G0pkYaPgbk09ED8gp7WaE5weAGZ51JynaGj9sc41NxhBLyj+RM1JihGs8r8kOqnFymvAX4XS8G/s
Ot6gBUWkBvDOAV9r6tVdmtn5+6BWUS9SpRwOjubLhXeXRiXwIWB35NE0QAWBmyuX3Op9o6Dur0S3
5fuIR1sqtBuogKS2fVSe2ZWswlvhm/Gm9oJb2IPbqVBJqIfQBBRd+kqUmoVvp4iYoaywrnIf8XZp
O0HlDIjdw0CewfLkdBThVfJFXW6SSRaW3DUuwM1DIXD+jaPYG5T1kXyfuq3EKxGufzzjEC2cV0FQ
zWM4SR/CspxqWqBvQYXQBA9blB41I1y9xhyguIUv6YBpItN5DsgGFEWxdc6BJ8L1B2O9QHlmoVtp
xTdg0tDgtI1zrSlgA6hcms9qXt1+0LZl8WmjNM15XIhZftOkPnAxTv4Z13G49HSAuZEjC27CxpkX
eNtZwaGCfYhuCIUlV2qFlLmXb/kLW9OzarIJa+7zNlU2SBbk14knhpMY8VsgNzX3k2tH/G2aeiF6
vKMGqc5491fDz5Jzzi4QL9S4ZQzU7hDJ87A5h81sNAhjcLC24SfHgDKo4Lkotv4c7mQ0QyNK9TMX
ugDk2pJz5WGX8rhUvXGurkD84myVaI5YTz6uMrGZFw6gthlKzOeweRQcBelW0IriAkE/e+Tgmpqm
HDoEruS8uYxdDSlicZujzM5AWtkfAufXwARQCvcaVQvCr6sCll2VxaipKnwuXhgxctzjMok+a44E
Gy5ovghhXU3RKNq9R+ENctQcqp9yQ/EuasNJr3x7q16LWvBxy8H6j8oIGDCdv1OyDCcoC7PofWBU
Q7mqs/tcjhz3ktOj/D6TFQ71UKgF04Foc+Ea+LF448GOqAGh0W0EYbWCBy3OqvAKUlAFnKZeubaw
JeBLvCNCfdHmxt2iTGysBbh5ACDZZHdaqMIClJCkAY6fRIJWsstvgLsqEbgElzesVKR5eW7oBhz/
sdkAL4XaqwT0tk4pL7iIxy/AsVdvGrkKgXxx0nKqRi5sqRi1wArAgjbCAyWcEbCHJukmWeR5jNx8
7MCoQh2gX7kTpQav4yUsE3Q92eQp1Ewta3C6sKfARIVO6JfDgwTFE+3VIc3VsYg5mtGi2hZkkqAs
IBx0BxHzDWp9K1EyLBAmNBc6qhWVc5QKOv6oiW3SNaEATkJcpc215nPJp5efDcKFA4ItEq1XQeAg
qeC0VcGFjAQG9WxdLcF6Gm9NPc6iK+Ali5ndCN54i6Dr2BU2xXksBcUtt/LlcOQVHH+Cg+55ykNH
y1/MQJbIxaV2e5uhxtLhwEyAkC8vOM4k5CMNAUTDdZvHVSgrJXgFZIGH5jewBTXH8w+e58nZNNUQ
3ZxUaYH4DGx+oIIaxa39+argmmBRoKeBiOJPMeTGsp+h6iHeCrqK+h5P4k7Q8wuEpI7K2sDuQAsi
ZJVAloYm5Z2EB+eoAoLZKJxBLY2vzpzUQRyciwCaHJUlonOT3BeEAKaSj5yOE+lIxtiBQFI1XF3d
y5kfhrNtytXlWNhlbbgNpwYn+iUdmyTSwWh6AgJf8EJoHTpYSYKy1VZA5qtJ6pWzlcSp8SIsbcwL
F/eH3Klcy/Bz5Go88PA97LNIRmzAkQOUQgRlmWejaWqtoRU0wocKUN8vCyLJ4lHLqINzW4YxruiC
KIO2o8MFiMC2k6w2wOTkRWCUt/tDl4mZB+qOBDGqa+gNJZuqLuL1Yy1OG3Vu19kWnFaRU9eov0Kp
KLzj2of5EGwiiEtWS5CU1aYWmkXoAs5hA7+eq/oJ+kuJ5mpUVEwYu46KVLQGBEkd36HATjxlGxgO
cKaiHEB6JR8gp8+BvUnKCcrXJCDANtjvccU5MpDOomijajsWHe8aPAyxs0CBna2gZDlZIY8lopBp
ihRYhrodJZPBt5M6UJoeyQYhEuAogE434r2irFTQTaF6EJntzPPl6QZ2cz0OQ7gasKU3+ozTY7De
pTgCX+AxebcSLyHW6m6QM0E5ks6ZiVPp1YcKHBB3BuoZwCeUA5l84nSINA0LWRwZlMq6zINmEP/q
dq/YIjERakjqDEtsk3MNCCxcmwLsGEi0w2aKJ5ESy9JVluZwqFLXFZsF4JAohFAAO24WMpy294j+
Z+7MiJCiRamrIgNFqKKL54JXG12ehkAycMi/yyLIRv0CqRvAA/CnQJPHoGTSIt6oxnpaAO+WqCHA
voi6eJ8Q4Oebu5dlmFamYCtUwYWoA+oAYeChljoi7FSoPJD9lQdmjgqNdETPHvluHaARTQgyGDdF
PICPAbzNZQD1UGoYnmIo77RFwwywyCoIdnjJUBUgjshVc3CVbJ1aaSIP4ISt42bxFHWGMozIrY6Y
wj6lg2XW5LmB4odPLhfnoOFwUqJZBVt8VBwFZbRBorjyGBiqFbiLA8Qqp6FUARnr4RKE97lazVHq
vdpMFMOQZ0rhAzuxgbML3Kiy5UBkFYor0KvJCFTOXl7dTusmdODjJUA2dUFQVElDDwwAVw5fTnFA
UbNS8zU8k80VIi0RwNVFgNkjQmBcwYssVkNX0KSLleY7ZsJHCCdqWuqvJmAxWkmTyohyYRjzqvEe
KE1pXKIB81Ks67xBTklQlkbReAu1iKBTANNHSQSyN1EKMEolXLk18JYICSNsrjeAyI+TKCrQLhIq
CeUaSXorr+AMjV5+4w4n8u6NAVVQgeHBv9FerqNZAi7WAiUO1rlE8moSsh7wIeKMxM6ASohGOkJP
5RQyFl8FpV27MyVG3BU2OdyafCM5p3qwdpL7ZEJgwVXAs430PuEv75gLoSy7MCJAF5ZXuM7ncZFw
S88zIm1oFwJITmpJbT6WKDFEJhcctu6kUhp0FTKMCPVpCtDyxbBCotobCrZifIkcVJVOvJBXrzWJ
IC6LxA+/pK6CVKWSbMKroozA2sRXeg3/iiQ4oWiSX8UkU+4UVCwJw4bnEb3bfZcrlQTBer7kNHR2
KF0Q7nG6j0qIFQcRiXPwzIDmGe6bksU+ypqTEMZiQyqRUdGQrezRCs07XPA11IAzb8oI0boARrmD
ISu5GYXQIvknI4oxWLDLQIqhLNnnkVZsztGUCgzVSPvDkVRWxWoS6/BokeZcxYA1ecEmBjNJaMjz
qPFwUgpOROFckAgfM6NBRFiJ4fugQD3VgNUPjauAT1RhFIlCgGpkcFShrVsQqMiWYXW5YSMUSDft
JO13AxP1wNc9zfEoL+6evfeJNfeGsMTe4UIAp0VzwKz7ql86ZDl7PtDriHaJ0UQBj3YD7Wby0gCB
iQkXa1DxysYZAD4gshUEfveBqRjEkf30Y0E5kyRd4HewOfJzAI3wvIMFej7z5+TCb/udl15gz0JM
qIZFcT+lPeMy2bIfXQIFmEWkyjQRmcndBzfU4RLIZ7g6YQPCkN5/frYlAACspxQo4hmUuSGRtqW7
D+6xwyUwzgQJuE2R9Pkhn59OCgzYNb3OgSKc8cBK6xoI8Hcf+AKHK8CfoQWJDncUTSN+yhVAb5K+
S2CcIZOHGmW8Z/uO9BJocIvhBv1s8g+57PnqsnqmAxEGPXhUC+pnkHxDhRn7pAH2S/0TaUENZlg/
+ddBoE6sJwX4aPKhNYBI7gHS6R0NU/afn00IgJ3tuQSydiboggabFuzz5NNRAcYZMO1A6MJr3H9+
tiVQe18DypkB1lRdwIV3RAj0M8OAL4n2uj/bm6OZcs/NV6QzBEx0CTpg/6GNAE48UxT0Gpb5pwuS
nI+fyxACirznGqCJAvx0vCdCI7sP5OnwAhDPSPHE1+vh57MCSICulxbEPaACcYaibvrsi2eyokM5
tprB2Ouan+gCeF6C8KNmsAwTh9x/qnD8BEA4FBltAltH4Ue2/xUL9dVlGiGcuN55VK6VHfOpvvcL
rT/1/OdPnsSuMwnU19eCiN1vklYm+4fvnQry9d8eDzub7Nydgx+Sbi4HX1K/u2/hcvDT1lc6fNbT
cjyf6NFXaL957lqpmT6CeHLnbj691L6jyrsox49y99E85MbGfdV+ebRhyzcFRk3lq39HffdgK9oZ
/fjPD3ZCBBf8N0Lt3VB/iq0YmZG5prZBgrb4JhHP2uZ81VgvbfAMtYZRYEbrdigizOQi7jvwlVW7
j3QvHvWk1Oyd7Zfmu0TJUz64gcim1gDTHly5m8LCbdLOeOe7n5bP00/6GLm5tR4sczO3Mmp0GddB
3+UZYYDUDAbvQivtnC4RTPOwAr77BEzmVVs7MlP34cEyqaWBHyKRorCT4x/TJb/PASYdlfhX6VLo
qwjLdEKPxo9YgxO/81PoWoR7aT2rEfOTloOnV36lCBxX3wK5q/qNm7mUJiL15/1GnBRpnFjtGLsb
FUW5MBT7vP41aeJ19Ijt7oheY78rMnKAO+uAo9tzIZakPvnYnCUBia5+6/GenAR6xiqaU8joaybD
BkNnNGnXarvPmt8gUgoe/s5TVGA+ZNzM6AKta6g+JblR+inFt45vr1VwkBmzI4gqgVaIBGRB6lqR
OOMRyO79oKEZwAQ6chVo6PqGwBXCW3g/ELEbCovHXVlAX8e5GdKLiECyYqA1IyIpCMpJJN/M4N2u
TNtJrYd2JHLyNEnSyH8IWiImgeJWYpL3XsSv19Hg2sodKyVGB3Wv6sgXwFEGnT2cDiA30Crj5GP/
uFtqf0tTFusbzMzD+T/9+eG3JsQib90V6lntT9pvvmQzDS1k7yjdSpLp393QV94tozhD+8XbzpWl
MBh5EgyWZlCa6zhtp7kTy2eXYfFNZ7xy0rMC1lxoBtTt9fw2/PGBz+NoTdTR4YTh87Zffs9NOm2G
XmOBU9MuqBkLLxqIr1yLGzgUIT2scXKJj0nn72MWEmxNf7/ucP7/uANnOmmHmoFgwHqfuCZJC0rC
lGfGxo9L7szcmrjaUjdpZ7i3vk6KwmnZnacd54NgLvuuwjxLTStox9nNlcXiYq4balCS/+0714s4
XXeWgKDG+g67KCrTzdtxdksgMRj20nowI9qThs3ZPubtKux92FkDlcEl8QF2JnU9gBiv/1SXZrF2
B+9S84G2vcQX7chXKtwl+jRT+ha95PpP+SlOQeY8mIRu+ixcweKy/8XK8sHQjPx2vkToYI+2X75d
OH61QouKUICnqf+o1/EAQveXbNANbSkkwdL3/IHiy4wGy+Jh7cIJdB+powhULAu1fFdED4N59sxK
JoF0QSPIjL5v8e6hGFwVGSWRT6MzWKN/vZ0sJ7f3k/G/DYjwWCkWrCv/8GhQySqBggusWYBBy/JJ
bXN4f0+erOPfx/445hW11vdbo8yHb3PaGjn87fbdWUfPjzlhf763PBYm+H3fcm88UYmOdgIvuXIg
L0PHEOrI6kjP9lUFtwUqsKlRRcLI1XfYu9/+N/XdhnY9SU3BywMfk/Pf54zv4pjtPrz1UGNrv70f
nfH7o7J4X2wHgT/469RNy2CH322t9MF0PXrgkzt82nV4l8IsoEWSgXkHC8YOzLWVOa0M7uwYBgtx
1ZhRSBukJNf/TRDelp4De3l30xjYzsO0iCy3nR1ZAonBXEdm+BCv6T2TX0o0vdZsTt3BJUxPSj89
z4wUPxwMwgGP6EEZCC4CQfZgQf63fHd7uMS7Gpm+8jCP1nFkdXS1QIopGIxMb50gMDgWF2ZCqwYw
Jfaf6wJ9YpttV50JEgNh26eMFnFqUZIhSAyWeJ/aOTI2gyO9QBTHd54vCYNzfWnGWbtn+1gDA4vj
ynw042dHRGGwylc4e3EnL4dCufYN3u6pXpnB2i1pLICgMlAZGNhsumealEb3PdPXVmLSkTKNwdbd
mKn5aAVHnVMWxuiN6T8zVQAR7r8cN0CAuUkCzAAlzy+nt157SbmRbSZQG+00d4aFwEA67hzT7UYx
QDfbPuft8nxneu7zlRZFBiJyZ7oVrfcBAWcw4yL1iVnYVXMiYTfue1g+bh+sI8tByvT7Dn3vWjly
Le1AO9FgoerAMoTmAoN5XqRFMviXwSSPU3QNeDqZh48jyGsGL/L0wEURmZnjpnhk+0/32EM1WWVg
QywTxDSD5pi+Qfadhe1z5a7XgTWYmBkdydtlnL6/+9AirwJiPa3a0nF9ZPUjrNrXf+4DfIc7BWwO
kvsn42CnPajdrWJig1I3+L9//8/MNxtzMEsbgAgxg3PzIQ7NdtcofQgMiyrJDPIJd24ICtRLEv07
fEMN5XCowG+/9XYFtrTgFPituGf/MnbNuIG/5A4+FNHapMCHaBygiRqDh45jfx1jAe9MH26kSydQ
CT0GQBr9X21hFm7qUtF2gWCoUfPef/AbE+yL3KPjmhxoltvxdqbd/hkM9n4JT/vIyAx00KWJ3kod
s2Y/7ZOXwB8XWCJIvj9hXCmwgV6lHCUG4vmO2O/UoAwOFKreM5gk1LCEoafv1T6EOUIF1ViYT0Pc
59HabWdHTiYLC2fkmOvDMZ/DK4sfjqHcWknxEAAcF38ZANU1GBHvi3oIC51rhfEjjAA85vTzGEgg
IlkWKMSpfT2dmjp9JaPxFww06rJVGPg1X7HkOwBx9HWNDreBRap2ZCbW4N5K19R1/iKU85UW0thz
H4B7pSReZRAoQreyJD9cBhZe9WQDEFkMvRcMZmgWRgeKVAY6Bdw/aAFFqSpNaN/i7ebSJHfcOKHV
NQuL6A7HfobYLz2yzsCImMFIpQ6hzsB+mCEVQq3tc8T2j6vB54KAQov+Wzb67X9ya7D+y7yMXTq0
gO48/YdfWFFDLcURGP+Pr8Wl+9C1CgQW4Xo4EnHuUJeLwMJNwXw7qyCftCRP6/or+Fm2mQG82e7T
zsBmcY1cmU2c0z6V8CJW+pVamHiMFaWDQT/Vzv7tegfDdgZlcIqvcJE+durLWDheVyb85dwtqEsa
5cksloGM3K2/EFhcc1dgrYT+RSFcO82drBFKq7727bULE78dZjcqiytjNyp9X4AgoX3M20Vtr4bB
iZplJu3YPi+d+XHFdvvb3wuQRVM3Eqhd+k/7Fp4JXdoJTr3+wy6t5tGxgsCihBmcQwyG3lcpPatY
EwlbRl+ZQ1zHsmkPH2xsDMYlVaPm4NJCCrUdjYi0yCLTuUQ4rZN1ElnAnZfFuhNJZ3Hz38W0l4Ym
Tu2KvP30LX/7r3iAPo2//X1XmXuT/vbf0aNLV/WJEgN/ENhIt5Mv27X97Ct4d2a07SpoEHf0X5mP
9rMDzgIZgTiBDwjDYGpmlFkk7vqmEnRk8/bdBAGA27HpRRZp1AniMKjbpUwCkcUF+/mZDyKySD98
dsMH86GiNQYLBPseDvD8fBOmyb6SPERy5g7GHJX9BdK2/8jvHhoaOqQhYwjoBenjaQDJC9rMkwfm
j4vDHit3/RPGZfekAkBcm2FMO3gMrtGhhV6KXXOlv2AtY7SRi6OjaT4Gsx7Fj3E2+OvCQjFkZP/T
scewcPt2+CECdr8C+wICDceeozC4a0dx7B8dm4FxN3U9SjuzAI1MrTVYZr4RapB48a5f8zM024vc
FK/0ZKepFT06A9KQ4Pn4DFb/afydBiebjdt98JVrgYAVO5XNTFwbGkDAotrp3DLT9ZMU7d7h6nEc
R4A5HZMsgUUJ1AJZzQdc/6262HmULEzCkZMCFhKa2dPU6QcwWP9rqxqMzMAC/rLruDLQTtdux3dn
EfC9NyNEqgtqKTQGfuU1YiT0qCzOLFngzxZCUDQXkaAzcBhu3PzRdHFQjxVUsYhU35hJYYLYoDqS
EhDY5OyDbkSDgVDjksqQSz+O5WNRFr+nazq3Aisy/3nwLnu0ogwRlJ2yuSMnFnAY4FHQUteh7JRd
U/q+RvBd7FudVQPfansc3u4Z3SHHSc+WBTr4rijNgDpW6LLRf7K/YHvdbLfg0yIHcKsdchf5YBHf
fWZkiiwCsSMC1bTS/KtFeDhvBQQhmga2EBDnAhUjK4SkuK+4fDwk/IJxEsXp4H0B5BnsxWOKAw/F
k3lUMOqkHw44DH9ix+cYeUxfx+fQjSOnCWyHh9+a0OQl3/0Rzes++g5NIzVZauinjd+ZEi27GfXb
T3NDzuabiNB1Wc/YwQ4ne/rV9tkgaubtBF4q5nuXFg/UcRT6CzGsUBdkIbvzPjTTh66jxuIJduEG
NECHBc6ZzBaUL1SsmlDPftuzt5VQkfT00HRAdUINzaIOZWQ2qDI/phtYoIZHHelgoavHcYjQG80y
xyJI1o57HHzCokgCRJVd/ksWRfAgBFqDPrKgo9QsskXnoOig/RwWmNcLyHFn/9BDrP8pgSVIgrLd
FCILeBIKcvKMZF4oJI7AApF0UxALgZBQ0fFvFiQPe9N14eb53nq6tkqX1iAsEPX7p1wWj7RTKTLR
fCl2dG2u99Z2/ABevlZQdsafyMCDuEMKYr8+I8glImxHPCzxOTlk8cNAw/1C3bsRXIh890YEbrjX
Cs8qelhE8oYEB5A5g3sXFfdHlTzYK9r1fLsz8XH54hMYBKuGCOl00EOixmDcEfjOUMTXLsFOpFiA
A5YmbRWhJVj7jLcv85LQBk/A2YngEw3uEFkAD/bSCRMmd377e2CFTTtjsioKm+Q1XuDKxBNouhzS
QISB87N/gf0tMPjrFMRdj9Y/Hb6EBJfrpDt6aDZPfl92liNMnK0NvjPM/+FOwLF3Z83OghgsQNt9
3+sFR+iPIqgIwDxG34AnZe00BO8diuVhdhxKMQN/Ykf8S8+VtKDt66aApNN2C7pGkIE/OEQzY3fv
Dp5b6day47JDesDCCsDkzQ41IYs7f1gENkmjtatLlOlp+pjTgjG2CFcHVV3FgnRsnmIZ6Og1Cwje
JEMQjF4E0papr8CNthYpAWsHImvL4iacus/aCbAIzk3NNLaOGZcvkiC/Ol1IrrvDlSAdX/ou8Mx9
AEF4h6WQRR37DF5PlFmUjXGaufX0sZghsW9G9LAs1gEtJujVZYGZHKUxTDlKfAE96b9r5wWC+ym1
CLsWYH2lYQ7KhI5yQMeb/vOd52ZAz5aF63hhpR0BQxe7/pO9QLQM6HXaghVY3ECXZl52pIEFwu7S
zZ2ia5oILArnlkFcguiCFmCZwRpfutDrcBJQdU1XJgosUIGXRW2B5qlI7VYayMWBxuftl2930a7Q
3Rlr0g60G5cFVAbxJ5OOD6G/dPuUHtMlur0dZjdZFoHU73DjCyxAgcAmVSatK1hczUDZdBUbi8js
DZp3FB0YuMCiM9EtkNodewptCdudfLtAkBONamBKJkAoyGDgndZEMI+OtbDwOpZJh6d81++t7123
RCb7AdCi9tXJ6RBFFktcAUZG1V/s2jT3nm/l5iAy7Irxrv9r37E/+oQKnjIu0ZykXZm3S9tTtnqB
5PQ6pt1GFsV29zCuHiF3I2DI28nutpFJoRkyAqTGI6UFmoVXswQfZecIsoBSIapt7SCLdC2GoAgs
+Nz3pHOgRDuCLgOmmsFltYizuKRWG8AJWT0N1T7tNfz2H+TcHHPN0AAe6C3DADxcB++2JJ9+3LEg
2guoAobQAfVIi6K+gbbDtyEn/Y8HSJCuNX/KPpWI7D/rxsXi7sXR/BIHLdT6UBOqOPvopGeoKk6S
DijS6eL0Q3mY/K7h8X3zsL7yDGXw7TqkETR/VOA4tcmMaFQbC0qwISgkOw4lC00/TM0tXZTDovCO
JDgoC4NFWfyI1GN07lIWpHWTR0Au6M5OLBqDPkHyUQHcoXdg4TlNzcD/7i1ntFrh7cbcrAB9NOU4
gO2r/7BLVJyDd5ASDbSi7z8woQAFyoyyDAVdYTCw1UWWMwgsfEyL7mRFFifkHjbsFs1nqY1D/7pT
y/DGa+DYnx0kGJ+Mi8cARR1/+38AAAD//w==</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D80A2-506C-6C44-9148-3D11FCDB5D6D}" type="datetimeFigureOut">
              <a:rPr lang="en-SE" smtClean="0"/>
              <a:t>2026-06-06</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9E04E-016A-7548-AD03-157EEB046FDB}" type="slidenum">
              <a:rPr lang="en-SE" smtClean="0"/>
              <a:t>‹#›</a:t>
            </a:fld>
            <a:endParaRPr lang="en-SE"/>
          </a:p>
        </p:txBody>
      </p:sp>
    </p:spTree>
    <p:extLst>
      <p:ext uri="{BB962C8B-B14F-4D97-AF65-F5344CB8AC3E}">
        <p14:creationId xmlns:p14="http://schemas.microsoft.com/office/powerpoint/2010/main" val="48555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3879E04E-016A-7548-AD03-157EEB046FDB}" type="slidenum">
              <a:rPr lang="en-SE" smtClean="0"/>
              <a:t>1</a:t>
            </a:fld>
            <a:endParaRPr lang="en-SE"/>
          </a:p>
        </p:txBody>
      </p:sp>
    </p:spTree>
    <p:extLst>
      <p:ext uri="{BB962C8B-B14F-4D97-AF65-F5344CB8AC3E}">
        <p14:creationId xmlns:p14="http://schemas.microsoft.com/office/powerpoint/2010/main" val="360475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6C3F3-949F-29FE-7EAB-5FF4A3BF62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DBEDF1-291E-D331-4130-9AD35E4AF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51F6E9-3101-9881-D689-5CFAB0C18053}"/>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F53DC710-6C4F-CB83-A6BF-E5E94374B8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6742D4-AAEA-9365-F1F1-C00D35B3FA2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730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A3190-5739-E3AC-976F-A3F4BE8D2BC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040BA9-7DAE-2CC2-7C87-808EB09E6D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F238E4-F43B-62C7-5478-3DD28B578C2C}"/>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B49F3458-AD80-098B-A93E-2FDA9F5809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536AC6-59F0-8ABD-B759-2D5BD912109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879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8D4D9C-80AA-9F3C-27E0-2300A3E0FA5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4D0687-EE81-0D53-DF07-49AD0312435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B41DD-1887-9DFF-706E-1A2746569872}"/>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A12993D9-8500-F3EB-92EF-6A0BD2783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646F8A-079E-5308-A6F4-9EAA6ECA58AD}"/>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80723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ESS Commissioning</a:t>
            </a:r>
            <a:endParaRPr lang="sv-SE" dirty="0"/>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r>
              <a:rPr lang="sv-SE"/>
              <a:t>2025-08-04</a:t>
            </a:r>
            <a:endParaRPr lang="sv-SE" dirty="0"/>
          </a:p>
        </p:txBody>
      </p:sp>
    </p:spTree>
    <p:extLst>
      <p:ext uri="{BB962C8B-B14F-4D97-AF65-F5344CB8AC3E}">
        <p14:creationId xmlns:p14="http://schemas.microsoft.com/office/powerpoint/2010/main" val="198887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9DBC5-5656-3890-5543-93C1940F57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58B462-FF2D-C9AB-095F-F6B06E7EF1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F06A-32B6-5274-B2CC-2409195A5323}"/>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83934D48-C97A-24AF-C654-FBA686412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01E139-03EE-CFEC-4FED-5AA89E99C05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16682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8D647-E567-37A7-E5D5-54AAF274DB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B1E001-3C3D-2E43-8685-15EA4531A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518B8FD-B123-6294-7AC3-D243F6421CD8}"/>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F39212F7-43C1-D2E6-F2D8-580CC6717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09BD4D-D3D4-A84D-83DC-0471A3FFD00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54885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3940F-4EDD-9B13-0AB1-04BEFCEC60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A0ECEE-3BA5-7E21-ADF5-047F357D08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2BA5D8-7F77-CAC3-562A-0C1B099B72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62C31E-FC7E-E259-FE73-8F6BD736C14B}"/>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6" name="フッター プレースホルダー 5">
            <a:extLst>
              <a:ext uri="{FF2B5EF4-FFF2-40B4-BE49-F238E27FC236}">
                <a16:creationId xmlns:a16="http://schemas.microsoft.com/office/drawing/2014/main" id="{446F8B06-7EF4-8CCC-6862-F1F67859D5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534E8-C32A-862D-D6BB-ED3F68B56E82}"/>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5580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A056-A9D5-F62B-D6D3-3B8414B9EB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3A5347-84DC-16B6-976D-6A2F7061C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3B9898-93D8-AF10-7BC1-5B1CFB0C92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6F75B6-CA77-F650-ADCE-108B1927B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829136-E87F-0CA1-7484-8ABB6E07CE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34FC2A-E80B-657E-F6D0-C54522727995}"/>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8" name="フッター プレースホルダー 7">
            <a:extLst>
              <a:ext uri="{FF2B5EF4-FFF2-40B4-BE49-F238E27FC236}">
                <a16:creationId xmlns:a16="http://schemas.microsoft.com/office/drawing/2014/main" id="{C22E92CC-4C42-44A7-4633-2038904C8D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869AEC-823B-DF87-0A69-4DF5B19BE4F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0284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510CC-F240-407E-0266-CFC8471F19F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A51F3F-17C9-BB24-0897-EF69A5DBD56B}"/>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4" name="フッター プレースホルダー 3">
            <a:extLst>
              <a:ext uri="{FF2B5EF4-FFF2-40B4-BE49-F238E27FC236}">
                <a16:creationId xmlns:a16="http://schemas.microsoft.com/office/drawing/2014/main" id="{371306B9-E534-7DB3-381E-933E2EF224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78CF9-E034-277B-8E64-8EA78A277D15}"/>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3182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3A7DA0-C70D-0F1C-6AE0-C6DAA75CF233}"/>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3" name="フッター プレースホルダー 2">
            <a:extLst>
              <a:ext uri="{FF2B5EF4-FFF2-40B4-BE49-F238E27FC236}">
                <a16:creationId xmlns:a16="http://schemas.microsoft.com/office/drawing/2014/main" id="{F8BEAC6E-96F9-58AB-67B8-F1F39F21B58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587ACE-7414-3C13-5997-682E90ECBCC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175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01353-3672-2005-36EE-D549698FB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428530-3C89-3361-A65E-3D8E0D72E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C66129-6215-9CF8-2704-B364F474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E77A75-49D5-A0BE-DAE3-64B22F5FCD8F}"/>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6" name="フッター プレースホルダー 5">
            <a:extLst>
              <a:ext uri="{FF2B5EF4-FFF2-40B4-BE49-F238E27FC236}">
                <a16:creationId xmlns:a16="http://schemas.microsoft.com/office/drawing/2014/main" id="{45118B9D-6A35-C562-06E6-45194359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591F10-EB4E-4E53-D9E9-C7C747EAE453}"/>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18138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5D6F5-D34D-917B-0FE0-B05EC3F8A0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E610C0-EC32-1564-CAF7-03D798420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965338-EF2E-F6FA-6BDB-A5F6EECCF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2F374D-D2BC-84ED-47BB-12231270C17D}"/>
              </a:ext>
            </a:extLst>
          </p:cNvPr>
          <p:cNvSpPr>
            <a:spLocks noGrp="1"/>
          </p:cNvSpPr>
          <p:nvPr>
            <p:ph type="dt" sz="half" idx="10"/>
          </p:nvPr>
        </p:nvSpPr>
        <p:spPr/>
        <p:txBody>
          <a:bodyPr/>
          <a:lstStyle/>
          <a:p>
            <a:fld id="{EA491CBB-129B-4B18-9956-60AB467CFA71}" type="datetimeFigureOut">
              <a:rPr kumimoji="1" lang="ja-JP" altLang="en-US" smtClean="0"/>
              <a:t>2026/6/6</a:t>
            </a:fld>
            <a:endParaRPr kumimoji="1" lang="ja-JP" altLang="en-US"/>
          </a:p>
        </p:txBody>
      </p:sp>
      <p:sp>
        <p:nvSpPr>
          <p:cNvPr id="6" name="フッター プレースホルダー 5">
            <a:extLst>
              <a:ext uri="{FF2B5EF4-FFF2-40B4-BE49-F238E27FC236}">
                <a16:creationId xmlns:a16="http://schemas.microsoft.com/office/drawing/2014/main" id="{E68D207D-64B1-5C5F-3B39-3445432686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45692-582F-4C52-E399-C31C50D053E1}"/>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3799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410C26-178F-1B78-6F10-2A0830C5B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197E3-10DE-5F37-F31F-8F8837459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90017C-DC2A-87EE-8AB2-D01EAFFF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491CBB-129B-4B18-9956-60AB467CFA71}" type="datetimeFigureOut">
              <a:rPr kumimoji="1" lang="ja-JP" altLang="en-US" smtClean="0"/>
              <a:t>2026/6/6</a:t>
            </a:fld>
            <a:endParaRPr kumimoji="1" lang="ja-JP" altLang="en-US"/>
          </a:p>
        </p:txBody>
      </p:sp>
      <p:sp>
        <p:nvSpPr>
          <p:cNvPr id="5" name="フッター プレースホルダー 4">
            <a:extLst>
              <a:ext uri="{FF2B5EF4-FFF2-40B4-BE49-F238E27FC236}">
                <a16:creationId xmlns:a16="http://schemas.microsoft.com/office/drawing/2014/main" id="{338AFFFD-A1ED-3287-19FD-E417A0A7C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CA7202-8D3B-4D98-38FF-776471011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61851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The European Spallation Source LINAC</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10389524" y="217024"/>
            <a:ext cx="1615440" cy="923330"/>
          </a:xfrm>
          <a:prstGeom prst="rect">
            <a:avLst/>
          </a:prstGeom>
          <a:noFill/>
          <a:ln>
            <a:solidFill>
              <a:schemeClr val="accent1"/>
            </a:solidFill>
          </a:ln>
        </p:spPr>
        <p:txBody>
          <a:bodyPr wrap="square" rtlCol="0">
            <a:spAutoFit/>
          </a:bodyPr>
          <a:lstStyle/>
          <a:p>
            <a:r>
              <a:rPr lang="en-US" altLang="ja-JP" dirty="0">
                <a:solidFill>
                  <a:schemeClr val="accent1"/>
                </a:solidFill>
                <a:latin typeface="Arial" panose="020B0604020202020204" pitchFamily="34" charset="0"/>
                <a:cs typeface="Arial" panose="020B0604020202020204" pitchFamily="34" charset="0"/>
              </a:rPr>
              <a:t>Paolo Pierini</a:t>
            </a:r>
          </a:p>
          <a:p>
            <a:r>
              <a:rPr kumimoji="1" lang="en-US" altLang="ja-JP" dirty="0">
                <a:solidFill>
                  <a:schemeClr val="accent1"/>
                </a:solidFill>
                <a:latin typeface="Arial" panose="020B0604020202020204" pitchFamily="34" charset="0"/>
                <a:cs typeface="Arial" panose="020B0604020202020204" pitchFamily="34" charset="0"/>
              </a:rPr>
              <a:t>For SRF/Linac</a:t>
            </a:r>
            <a:endParaRPr kumimoji="1" lang="ja-JP" altLang="en-US" dirty="0">
              <a:solidFill>
                <a:schemeClr val="accent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3938AB6-3BC8-4EFF-CFDF-BD760A731E90}"/>
              </a:ext>
            </a:extLst>
          </p:cNvPr>
          <p:cNvSpPr txBox="1"/>
          <p:nvPr/>
        </p:nvSpPr>
        <p:spPr>
          <a:xfrm>
            <a:off x="275422" y="947451"/>
            <a:ext cx="9623147" cy="4524315"/>
          </a:xfrm>
          <a:prstGeom prst="rect">
            <a:avLst/>
          </a:prstGeom>
          <a:noFill/>
        </p:spPr>
        <p:txBody>
          <a:bodyPr wrap="none" rtlCol="0">
            <a:spAutoFit/>
          </a:bodyPr>
          <a:lstStyle/>
          <a:p>
            <a:r>
              <a:rPr lang="en-SE" dirty="0"/>
              <a:t>Neutron Spallation Source, final goal of </a:t>
            </a:r>
            <a:r>
              <a:rPr lang="en-SE" b="1" dirty="0"/>
              <a:t>5 MW beam power</a:t>
            </a:r>
            <a:endParaRPr lang="en-SE" dirty="0"/>
          </a:p>
          <a:p>
            <a:r>
              <a:rPr lang="en-SE" dirty="0"/>
              <a:t>Long proton pulses: 2.85 ms, 14 Hz, 62 mA at 2 GeV</a:t>
            </a:r>
          </a:p>
          <a:p>
            <a:r>
              <a:rPr lang="en-SE" b="1" dirty="0"/>
              <a:t>Phased Project (Commissioning talk M.Skiba Wed)</a:t>
            </a:r>
          </a:p>
          <a:p>
            <a:r>
              <a:rPr lang="en-SE" u="sng" dirty="0"/>
              <a:t>Operational Now</a:t>
            </a:r>
            <a:r>
              <a:rPr lang="en-SE" dirty="0"/>
              <a:t>: </a:t>
            </a:r>
            <a:r>
              <a:rPr lang="en-SE" b="1" dirty="0">
                <a:solidFill>
                  <a:schemeClr val="accent6">
                    <a:lumMod val="50000"/>
                  </a:schemeClr>
                </a:solidFill>
              </a:rPr>
              <a:t>870 MeV (2 MW)</a:t>
            </a:r>
          </a:p>
          <a:p>
            <a:pPr marL="666750" indent="-284163">
              <a:buFont typeface="Arial" panose="020B0604020202020204" pitchFamily="34" charset="0"/>
              <a:buChar char="•"/>
            </a:pPr>
            <a:r>
              <a:rPr lang="en-SE" dirty="0"/>
              <a:t>NC front end to 90 MeV</a:t>
            </a:r>
          </a:p>
          <a:p>
            <a:pPr marL="666750" indent="-284163">
              <a:buFont typeface="Arial" panose="020B0604020202020204" pitchFamily="34" charset="0"/>
              <a:buChar char="•"/>
            </a:pPr>
            <a:r>
              <a:rPr lang="en-SE" dirty="0"/>
              <a:t>26 Double Spoke Resonators in 13 Cryomodules (nominal 9 MV/m)</a:t>
            </a:r>
          </a:p>
          <a:p>
            <a:pPr marL="666750" indent="-284163">
              <a:buFont typeface="Arial" panose="020B0604020202020204" pitchFamily="34" charset="0"/>
              <a:buChar char="•"/>
            </a:pPr>
            <a:r>
              <a:rPr lang="en-SE" dirty="0"/>
              <a:t>36 Elliptical Medium Beta Cavities in 9 Cryomodules (nominal 16.7 MV/m)</a:t>
            </a:r>
          </a:p>
          <a:p>
            <a:pPr marL="666750" indent="-284163">
              <a:buFont typeface="Arial" panose="020B0604020202020204" pitchFamily="34" charset="0"/>
              <a:buChar char="•"/>
            </a:pPr>
            <a:r>
              <a:rPr lang="en-SE" dirty="0"/>
              <a:t>20 Elliptical High Beta Cavities in 5 Cryomodules (nominal 19.9 MV/m)</a:t>
            </a:r>
          </a:p>
          <a:p>
            <a:pPr marL="9525"/>
            <a:r>
              <a:rPr lang="en-SE" u="sng" dirty="0"/>
              <a:t>Installed capability (but RF infrastructure not complete)</a:t>
            </a:r>
            <a:r>
              <a:rPr lang="en-SE" dirty="0"/>
              <a:t>: </a:t>
            </a:r>
            <a:r>
              <a:rPr lang="en-SE" b="1" dirty="0">
                <a:solidFill>
                  <a:schemeClr val="accent6">
                    <a:lumMod val="50000"/>
                  </a:schemeClr>
                </a:solidFill>
              </a:rPr>
              <a:t>1280 MeV (3 MW)</a:t>
            </a:r>
          </a:p>
          <a:p>
            <a:pPr marL="666750" indent="-284163">
              <a:buFont typeface="Arial" panose="020B0604020202020204" pitchFamily="34" charset="0"/>
              <a:buChar char="•"/>
            </a:pPr>
            <a:r>
              <a:rPr lang="en-SE" dirty="0"/>
              <a:t>24 Elliptical High Beta Cavities in 6 unpowered Cryomodules (nominal 19.9 MV/m)</a:t>
            </a:r>
          </a:p>
          <a:p>
            <a:pPr marL="9525"/>
            <a:r>
              <a:rPr lang="en-SE" u="sng" dirty="0"/>
              <a:t>Future installation</a:t>
            </a:r>
            <a:r>
              <a:rPr lang="en-SE" dirty="0"/>
              <a:t>: </a:t>
            </a:r>
            <a:r>
              <a:rPr lang="en-SE" b="1" dirty="0">
                <a:solidFill>
                  <a:schemeClr val="accent6">
                    <a:lumMod val="50000"/>
                  </a:schemeClr>
                </a:solidFill>
              </a:rPr>
              <a:t>2000 MeV (5 MW)</a:t>
            </a:r>
          </a:p>
          <a:p>
            <a:pPr marL="666750" indent="-284163">
              <a:buFont typeface="Arial" panose="020B0604020202020204" pitchFamily="34" charset="0"/>
              <a:buChar char="•"/>
            </a:pPr>
            <a:r>
              <a:rPr lang="en-SE" dirty="0"/>
              <a:t>40 Elliptical High Beta Cavities in 10 Cryomodules (19.9 MV/m)</a:t>
            </a:r>
          </a:p>
          <a:p>
            <a:endParaRPr lang="en-SE" dirty="0"/>
          </a:p>
          <a:p>
            <a:r>
              <a:rPr lang="en-SE" dirty="0"/>
              <a:t>Now in linac </a:t>
            </a:r>
            <a:r>
              <a:rPr lang="en-SE" b="1" dirty="0">
                <a:solidFill>
                  <a:schemeClr val="accent1"/>
                </a:solidFill>
              </a:rPr>
              <a:t>106 cavities </a:t>
            </a:r>
            <a:r>
              <a:rPr lang="en-SE" dirty="0"/>
              <a:t>at 2K, of which 82 with RF to nominal</a:t>
            </a:r>
          </a:p>
          <a:p>
            <a:r>
              <a:rPr lang="en-SE" dirty="0"/>
              <a:t>Final goal </a:t>
            </a:r>
            <a:r>
              <a:rPr lang="en-SE" b="1" dirty="0">
                <a:solidFill>
                  <a:schemeClr val="accent1"/>
                </a:solidFill>
              </a:rPr>
              <a:t>146 cavities</a:t>
            </a:r>
          </a:p>
          <a:p>
            <a:r>
              <a:rPr lang="en-SE" dirty="0"/>
              <a:t>Spoke at 352.21 MHz, Elliptical 704.42 MHz</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DEBAE2BD-8348-3C27-593E-890B9B8D1D04}"/>
                  </a:ext>
                </a:extLst>
              </p:cNvPr>
              <p:cNvSpPr txBox="1"/>
              <p:nvPr/>
            </p:nvSpPr>
            <p:spPr>
              <a:xfrm>
                <a:off x="9186379" y="1801086"/>
                <a:ext cx="2565254" cy="390748"/>
              </a:xfrm>
              <a:prstGeom prst="rect">
                <a:avLst/>
              </a:prstGeom>
              <a:noFill/>
            </p:spPr>
            <p:txBody>
              <a:bodyPr wrap="none" rtlCol="0">
                <a:spAutoFit/>
              </a:bodyPr>
              <a:lstStyle/>
              <a:p>
                <a14:m>
                  <m:oMath xmlns:m="http://schemas.openxmlformats.org/officeDocument/2006/math">
                    <m:sSub>
                      <m:sSubPr>
                        <m:ctrlPr>
                          <a:rPr lang="en-SE"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𝑝</m:t>
                        </m:r>
                      </m:sub>
                    </m:sSub>
                    <m:r>
                      <a:rPr lang="en-SE" i="1" dirty="0" smtClean="0">
                        <a:latin typeface="Cambria Math" panose="02040503050406030204" pitchFamily="18" charset="0"/>
                      </a:rPr>
                      <m:t>/</m:t>
                    </m:r>
                    <m:sSub>
                      <m:sSubPr>
                        <m:ctrlPr>
                          <a:rPr lang="en-SE" i="1" dirty="0" smtClean="0">
                            <a:latin typeface="Cambria Math" panose="02040503050406030204" pitchFamily="18" charset="0"/>
                          </a:rPr>
                        </m:ctrlPr>
                      </m:sSubPr>
                      <m:e>
                        <m:r>
                          <a:rPr lang="en-SE" i="1" dirty="0">
                            <a:latin typeface="Cambria Math" panose="02040503050406030204" pitchFamily="18" charset="0"/>
                          </a:rPr>
                          <m:t>𝐸</m:t>
                        </m:r>
                      </m:e>
                      <m:sub>
                        <m:r>
                          <a:rPr lang="en-US" b="0" i="1" dirty="0" smtClean="0">
                            <a:latin typeface="Cambria Math" panose="02040503050406030204" pitchFamily="18" charset="0"/>
                          </a:rPr>
                          <m:t>𝑎𝑐𝑐</m:t>
                        </m:r>
                      </m:sub>
                    </m:sSub>
                  </m:oMath>
                </a14:m>
                <a:r>
                  <a:rPr lang="en-SE" dirty="0"/>
                  <a:t>=4.28/2.36/2.2</a:t>
                </a:r>
              </a:p>
            </p:txBody>
          </p:sp>
        </mc:Choice>
        <mc:Fallback>
          <p:sp>
            <p:nvSpPr>
              <p:cNvPr id="3" name="TextBox 2">
                <a:extLst>
                  <a:ext uri="{FF2B5EF4-FFF2-40B4-BE49-F238E27FC236}">
                    <a16:creationId xmlns:a16="http://schemas.microsoft.com/office/drawing/2014/main" id="{DEBAE2BD-8348-3C27-593E-890B9B8D1D04}"/>
                  </a:ext>
                </a:extLst>
              </p:cNvPr>
              <p:cNvSpPr txBox="1">
                <a:spLocks noRot="1" noChangeAspect="1" noMove="1" noResize="1" noEditPoints="1" noAdjustHandles="1" noChangeArrowheads="1" noChangeShapeType="1" noTextEdit="1"/>
              </p:cNvSpPr>
              <p:nvPr/>
            </p:nvSpPr>
            <p:spPr>
              <a:xfrm>
                <a:off x="9186379" y="1801086"/>
                <a:ext cx="2565254" cy="390748"/>
              </a:xfrm>
              <a:prstGeom prst="rect">
                <a:avLst/>
              </a:prstGeom>
              <a:blipFill>
                <a:blip r:embed="rId3"/>
                <a:stretch>
                  <a:fillRect t="-6250" r="-985" b="-1875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F4FC74-62D7-BB12-6F6D-9C03152361C3}"/>
                  </a:ext>
                </a:extLst>
              </p:cNvPr>
              <p:cNvSpPr txBox="1"/>
              <p:nvPr/>
            </p:nvSpPr>
            <p:spPr>
              <a:xfrm>
                <a:off x="9799449" y="2286278"/>
                <a:ext cx="1833387" cy="987578"/>
              </a:xfrm>
              <a:prstGeom prst="rect">
                <a:avLst/>
              </a:prstGeom>
              <a:noFill/>
            </p:spPr>
            <p:txBody>
              <a:bodyPr wrap="none" rtlCol="0">
                <a:spAutoFit/>
              </a:bodyPr>
              <a:lstStyle/>
              <a:p>
                <a14:m>
                  <m:oMath xmlns:m="http://schemas.openxmlformats.org/officeDocument/2006/math">
                    <m:sSub>
                      <m:sSubPr>
                        <m:ctrlPr>
                          <a:rPr lang="en-SE" i="1" dirty="0" smtClean="0">
                            <a:latin typeface="Cambria Math" panose="02040503050406030204" pitchFamily="18" charset="0"/>
                          </a:rPr>
                        </m:ctrlPr>
                      </m:sSubPr>
                      <m:e>
                        <m:r>
                          <a:rPr lang="en-US" b="0" i="1" dirty="0" smtClean="0">
                            <a:latin typeface="Cambria Math" panose="02040503050406030204" pitchFamily="18" charset="0"/>
                          </a:rPr>
                          <m:t>𝐸</m:t>
                        </m:r>
                      </m:e>
                      <m:sub>
                        <m:r>
                          <a:rPr lang="en-US" b="0" i="1" dirty="0" smtClean="0">
                            <a:latin typeface="Cambria Math" panose="02040503050406030204" pitchFamily="18" charset="0"/>
                          </a:rPr>
                          <m:t>𝑝</m:t>
                        </m:r>
                      </m:sub>
                    </m:sSub>
                  </m:oMath>
                </a14:m>
                <a:r>
                  <a:rPr lang="en-SE" dirty="0"/>
                  <a:t>=19.3 MV/m</a:t>
                </a:r>
              </a:p>
              <a:p>
                <a14:m>
                  <m:oMath xmlns:m="http://schemas.openxmlformats.org/officeDocument/2006/math">
                    <m:sSub>
                      <m:sSubPr>
                        <m:ctrlPr>
                          <a:rPr lang="en-SE"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𝑝</m:t>
                        </m:r>
                      </m:sub>
                    </m:sSub>
                    <m:r>
                      <a:rPr lang="en-US" i="1" dirty="0">
                        <a:latin typeface="Cambria Math" panose="02040503050406030204" pitchFamily="18" charset="0"/>
                      </a:rPr>
                      <m:t> </m:t>
                    </m:r>
                  </m:oMath>
                </a14:m>
                <a:r>
                  <a:rPr lang="en-SE" dirty="0"/>
                  <a:t>=19.7 MV/m</a:t>
                </a:r>
              </a:p>
              <a:p>
                <a14:m>
                  <m:oMath xmlns:m="http://schemas.openxmlformats.org/officeDocument/2006/math">
                    <m:sSub>
                      <m:sSubPr>
                        <m:ctrlPr>
                          <a:rPr lang="en-SE" i="1" dirty="0">
                            <a:latin typeface="Cambria Math" panose="02040503050406030204" pitchFamily="18" charset="0"/>
                          </a:rPr>
                        </m:ctrlPr>
                      </m:sSubPr>
                      <m:e>
                        <m:r>
                          <a:rPr lang="en-US" i="1" dirty="0">
                            <a:latin typeface="Cambria Math" panose="02040503050406030204" pitchFamily="18" charset="0"/>
                          </a:rPr>
                          <m:t>𝐸</m:t>
                        </m:r>
                      </m:e>
                      <m:sub>
                        <m:r>
                          <a:rPr lang="en-US" i="1" dirty="0">
                            <a:latin typeface="Cambria Math" panose="02040503050406030204" pitchFamily="18" charset="0"/>
                          </a:rPr>
                          <m:t>𝑝</m:t>
                        </m:r>
                      </m:sub>
                    </m:sSub>
                    <m:r>
                      <a:rPr lang="en-US" i="1" dirty="0">
                        <a:latin typeface="Cambria Math" panose="02040503050406030204" pitchFamily="18" charset="0"/>
                      </a:rPr>
                      <m:t> </m:t>
                    </m:r>
                  </m:oMath>
                </a14:m>
                <a:r>
                  <a:rPr lang="en-SE" dirty="0"/>
                  <a:t>=21.9 MV/m</a:t>
                </a:r>
              </a:p>
            </p:txBody>
          </p:sp>
        </mc:Choice>
        <mc:Fallback xmlns="">
          <p:sp>
            <p:nvSpPr>
              <p:cNvPr id="6" name="TextBox 5">
                <a:extLst>
                  <a:ext uri="{FF2B5EF4-FFF2-40B4-BE49-F238E27FC236}">
                    <a16:creationId xmlns:a16="http://schemas.microsoft.com/office/drawing/2014/main" id="{FEF4FC74-62D7-BB12-6F6D-9C03152361C3}"/>
                  </a:ext>
                </a:extLst>
              </p:cNvPr>
              <p:cNvSpPr txBox="1">
                <a:spLocks noRot="1" noChangeAspect="1" noMove="1" noResize="1" noEditPoints="1" noAdjustHandles="1" noChangeArrowheads="1" noChangeShapeType="1" noTextEdit="1"/>
              </p:cNvSpPr>
              <p:nvPr/>
            </p:nvSpPr>
            <p:spPr>
              <a:xfrm>
                <a:off x="9799449" y="2286278"/>
                <a:ext cx="1833387" cy="987578"/>
              </a:xfrm>
              <a:prstGeom prst="rect">
                <a:avLst/>
              </a:prstGeom>
              <a:blipFill>
                <a:blip r:embed="rId4"/>
                <a:stretch>
                  <a:fillRect t="-2564" r="-2069" b="-7692"/>
                </a:stretch>
              </a:blipFill>
            </p:spPr>
            <p:txBody>
              <a:bodyPr/>
              <a:lstStyle/>
              <a:p>
                <a:r>
                  <a:rPr lang="en-SE">
                    <a:noFill/>
                  </a:rPr>
                  <a:t> </a:t>
                </a:r>
              </a:p>
            </p:txBody>
          </p:sp>
        </mc:Fallback>
      </mc:AlternateContent>
      <p:pic>
        <p:nvPicPr>
          <p:cNvPr id="7" name="Picture Placeholder 25">
            <a:extLst>
              <a:ext uri="{FF2B5EF4-FFF2-40B4-BE49-F238E27FC236}">
                <a16:creationId xmlns:a16="http://schemas.microsoft.com/office/drawing/2014/main" id="{C4E08326-60D3-0AA3-5398-B99212265922}"/>
              </a:ext>
            </a:extLst>
          </p:cNvPr>
          <p:cNvPicPr>
            <a:picLocks noChangeAspect="1"/>
          </p:cNvPicPr>
          <p:nvPr/>
        </p:nvPicPr>
        <p:blipFill>
          <a:blip r:embed="rId5"/>
          <a:srcRect/>
          <a:stretch>
            <a:fillRect/>
          </a:stretch>
        </p:blipFill>
        <p:spPr>
          <a:xfrm>
            <a:off x="7172361" y="0"/>
            <a:ext cx="3086931" cy="1736399"/>
          </a:xfrm>
          <a:prstGeom prst="rect">
            <a:avLst/>
          </a:prstGeom>
        </p:spPr>
      </p:pic>
      <mc:AlternateContent xmlns:mc="http://schemas.openxmlformats.org/markup-compatibility/2006" xmlns:cx4="http://schemas.microsoft.com/office/drawing/2016/5/10/chartex">
        <mc:Choice Requires="cx4">
          <p:graphicFrame>
            <p:nvGraphicFramePr>
              <p:cNvPr id="8" name="Chart 7">
                <a:extLst>
                  <a:ext uri="{FF2B5EF4-FFF2-40B4-BE49-F238E27FC236}">
                    <a16:creationId xmlns:a16="http://schemas.microsoft.com/office/drawing/2014/main" id="{617BCADA-3A52-BF2B-6BF0-2051B3CCFA08}"/>
                  </a:ext>
                </a:extLst>
              </p:cNvPr>
              <p:cNvGraphicFramePr>
                <a:graphicFrameLocks noChangeAspect="1"/>
              </p:cNvGraphicFramePr>
              <p:nvPr>
                <p:extLst>
                  <p:ext uri="{D42A27DB-BD31-4B8C-83A1-F6EECF244321}">
                    <p14:modId xmlns:p14="http://schemas.microsoft.com/office/powerpoint/2010/main" val="2209047915"/>
                  </p:ext>
                </p:extLst>
              </p:nvPr>
            </p:nvGraphicFramePr>
            <p:xfrm>
              <a:off x="9327943" y="4931550"/>
              <a:ext cx="2839379" cy="1892920"/>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8" name="Chart 7">
                <a:extLst>
                  <a:ext uri="{FF2B5EF4-FFF2-40B4-BE49-F238E27FC236}">
                    <a16:creationId xmlns:a16="http://schemas.microsoft.com/office/drawing/2014/main" id="{617BCADA-3A52-BF2B-6BF0-2051B3CCFA08}"/>
                  </a:ext>
                </a:extLst>
              </p:cNvPr>
              <p:cNvPicPr>
                <a:picLocks noGrp="1" noRot="1" noChangeAspect="1" noMove="1" noResize="1" noEditPoints="1" noAdjustHandles="1" noChangeArrowheads="1" noChangeShapeType="1"/>
              </p:cNvPicPr>
              <p:nvPr/>
            </p:nvPicPr>
            <p:blipFill>
              <a:blip r:embed="rId7"/>
              <a:stretch>
                <a:fillRect/>
              </a:stretch>
            </p:blipFill>
            <p:spPr>
              <a:xfrm>
                <a:off x="9327943" y="4931550"/>
                <a:ext cx="2839379" cy="1892920"/>
              </a:xfrm>
              <a:prstGeom prst="rect">
                <a:avLst/>
              </a:prstGeom>
            </p:spPr>
          </p:pic>
        </mc:Fallback>
      </mc:AlternateContent>
      <p:sp>
        <p:nvSpPr>
          <p:cNvPr id="9" name="TextBox 8">
            <a:extLst>
              <a:ext uri="{FF2B5EF4-FFF2-40B4-BE49-F238E27FC236}">
                <a16:creationId xmlns:a16="http://schemas.microsoft.com/office/drawing/2014/main" id="{D2F148E5-3C95-596D-0530-A7D23CC484D1}"/>
              </a:ext>
            </a:extLst>
          </p:cNvPr>
          <p:cNvSpPr txBox="1"/>
          <p:nvPr/>
        </p:nvSpPr>
        <p:spPr>
          <a:xfrm>
            <a:off x="9445557" y="5054123"/>
            <a:ext cx="2759089" cy="369332"/>
          </a:xfrm>
          <a:prstGeom prst="rect">
            <a:avLst/>
          </a:prstGeom>
          <a:noFill/>
        </p:spPr>
        <p:txBody>
          <a:bodyPr wrap="none" rtlCol="0">
            <a:spAutoFit/>
          </a:bodyPr>
          <a:lstStyle/>
          <a:p>
            <a:r>
              <a:rPr lang="en-SE" b="1" dirty="0">
                <a:solidFill>
                  <a:schemeClr val="accent1"/>
                </a:solidFill>
              </a:rPr>
              <a:t>LARGE INKIND SCOPE</a:t>
            </a:r>
          </a:p>
        </p:txBody>
      </p:sp>
      <p:pic>
        <p:nvPicPr>
          <p:cNvPr id="105" name="Picture 104">
            <a:extLst>
              <a:ext uri="{FF2B5EF4-FFF2-40B4-BE49-F238E27FC236}">
                <a16:creationId xmlns:a16="http://schemas.microsoft.com/office/drawing/2014/main" id="{C08FFD95-73E5-0F54-96A5-2DDDA2AB6F1F}"/>
              </a:ext>
            </a:extLst>
          </p:cNvPr>
          <p:cNvPicPr>
            <a:picLocks noChangeAspect="1"/>
          </p:cNvPicPr>
          <p:nvPr/>
        </p:nvPicPr>
        <p:blipFill>
          <a:blip r:embed="rId8"/>
          <a:stretch>
            <a:fillRect/>
          </a:stretch>
        </p:blipFill>
        <p:spPr>
          <a:xfrm>
            <a:off x="146814" y="5536453"/>
            <a:ext cx="10204133" cy="1196856"/>
          </a:xfrm>
          <a:prstGeom prst="rect">
            <a:avLst/>
          </a:prstGeom>
        </p:spPr>
      </p:pic>
      <p:pic>
        <p:nvPicPr>
          <p:cNvPr id="106" name="Picture 105">
            <a:extLst>
              <a:ext uri="{FF2B5EF4-FFF2-40B4-BE49-F238E27FC236}">
                <a16:creationId xmlns:a16="http://schemas.microsoft.com/office/drawing/2014/main" id="{C02E92C8-4582-210F-C7C4-190F23F45B8D}"/>
              </a:ext>
            </a:extLst>
          </p:cNvPr>
          <p:cNvPicPr>
            <a:picLocks noChangeAspect="1"/>
          </p:cNvPicPr>
          <p:nvPr/>
        </p:nvPicPr>
        <p:blipFill>
          <a:blip r:embed="rId9"/>
          <a:stretch>
            <a:fillRect/>
          </a:stretch>
        </p:blipFill>
        <p:spPr>
          <a:xfrm>
            <a:off x="7742215" y="3775831"/>
            <a:ext cx="4425107" cy="1145649"/>
          </a:xfrm>
          <a:prstGeom prst="rect">
            <a:avLst/>
          </a:prstGeom>
        </p:spPr>
      </p:pic>
    </p:spTree>
    <p:extLst>
      <p:ext uri="{BB962C8B-B14F-4D97-AF65-F5344CB8AC3E}">
        <p14:creationId xmlns:p14="http://schemas.microsoft.com/office/powerpoint/2010/main" val="3378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F0D56F-C01F-B2C0-A81F-C40D17B33934}"/>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Q1. Achieved Yield vs. Design Specs: </a:t>
            </a:r>
          </a:p>
          <a:p>
            <a:r>
              <a:rPr lang="en-US" altLang="ja-JP" sz="1600" b="1" dirty="0">
                <a:solidFill>
                  <a:schemeClr val="accent1"/>
                </a:solidFill>
                <a:latin typeface="Arial" panose="020B0604020202020204" pitchFamily="34" charset="0"/>
                <a:cs typeface="Arial" panose="020B0604020202020204" pitchFamily="34" charset="0"/>
              </a:rPr>
              <a:t>What were the final yield rates for your project’s cavities, high-power couplers, and cryomodule components, and how did the achieved performance compare to the original design specifications?</a:t>
            </a:r>
            <a:endParaRPr kumimoji="1" lang="ja-JP" altLang="en-US" sz="16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7697513-E84C-8D7F-77B2-51279470DCBB}"/>
              </a:ext>
            </a:extLst>
          </p:cNvPr>
          <p:cNvSpPr txBox="1"/>
          <p:nvPr/>
        </p:nvSpPr>
        <p:spPr>
          <a:xfrm>
            <a:off x="187035" y="1078798"/>
            <a:ext cx="11729258" cy="5355312"/>
          </a:xfrm>
          <a:prstGeom prst="rect">
            <a:avLst/>
          </a:prstGeom>
          <a:noFill/>
        </p:spPr>
        <p:txBody>
          <a:bodyPr wrap="square" rtlCol="0">
            <a:spAutoFit/>
          </a:bodyPr>
          <a:lstStyle/>
          <a:p>
            <a:r>
              <a:rPr kumimoji="1" lang="en-US" altLang="ja-JP" dirty="0">
                <a:solidFill>
                  <a:srgbClr val="FF0000"/>
                </a:solidFill>
                <a:latin typeface="Arial" panose="020B0604020202020204" pitchFamily="34" charset="0"/>
                <a:cs typeface="Arial" panose="020B0604020202020204" pitchFamily="34" charset="0"/>
              </a:rPr>
              <a:t>All these components under responsibility of </a:t>
            </a:r>
            <a:r>
              <a:rPr kumimoji="1" lang="en-US" altLang="ja-JP" dirty="0" err="1">
                <a:solidFill>
                  <a:srgbClr val="FF0000"/>
                </a:solidFill>
                <a:latin typeface="Arial" panose="020B0604020202020204" pitchFamily="34" charset="0"/>
                <a:cs typeface="Arial" panose="020B0604020202020204" pitchFamily="34" charset="0"/>
              </a:rPr>
              <a:t>InKind</a:t>
            </a:r>
            <a:r>
              <a:rPr kumimoji="1" lang="en-US" altLang="ja-JP" dirty="0">
                <a:solidFill>
                  <a:srgbClr val="FF0000"/>
                </a:solidFill>
                <a:latin typeface="Arial" panose="020B0604020202020204" pitchFamily="34" charset="0"/>
                <a:cs typeface="Arial" panose="020B0604020202020204" pitchFamily="34" charset="0"/>
              </a:rPr>
              <a:t> to ESS, so this is the “</a:t>
            </a:r>
            <a:r>
              <a:rPr kumimoji="1" lang="en-US" altLang="ja-JP" b="1" dirty="0">
                <a:solidFill>
                  <a:srgbClr val="FF0000"/>
                </a:solidFill>
                <a:latin typeface="Arial" panose="020B0604020202020204" pitchFamily="34" charset="0"/>
                <a:cs typeface="Arial" panose="020B0604020202020204" pitchFamily="34" charset="0"/>
              </a:rPr>
              <a:t>Final User</a:t>
            </a:r>
            <a:r>
              <a:rPr kumimoji="1" lang="en-US" altLang="ja-JP" dirty="0">
                <a:solidFill>
                  <a:srgbClr val="FF0000"/>
                </a:solidFill>
                <a:latin typeface="Arial" panose="020B0604020202020204" pitchFamily="34" charset="0"/>
                <a:cs typeface="Arial" panose="020B0604020202020204" pitchFamily="34" charset="0"/>
              </a:rPr>
              <a:t>” POV</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SPK yield 100%. Failures on coupler parts (DWT) required additional manufacturing – </a:t>
            </a:r>
            <a:r>
              <a:rPr kumimoji="1" lang="en-US" altLang="ja-JP" i="1" dirty="0">
                <a:solidFill>
                  <a:schemeClr val="tx1">
                    <a:lumMod val="50000"/>
                    <a:lumOff val="50000"/>
                  </a:schemeClr>
                </a:solidFill>
                <a:latin typeface="Arial" panose="020B0604020202020204" pitchFamily="34" charset="0"/>
                <a:cs typeface="Arial" panose="020B0604020202020204" pitchFamily="34" charset="0"/>
              </a:rPr>
              <a:t>IJCLAB to comment</a:t>
            </a:r>
          </a:p>
          <a:p>
            <a:pPr marL="623888" indent="-285750">
              <a:buFont typeface="Arial" panose="020B0604020202020204" pitchFamily="34" charset="0"/>
              <a:buChar char="•"/>
            </a:pPr>
            <a:r>
              <a:rPr kumimoji="1" lang="en-US" altLang="ja-JP" dirty="0">
                <a:solidFill>
                  <a:schemeClr val="tx1">
                    <a:lumMod val="50000"/>
                    <a:lumOff val="50000"/>
                  </a:schemeClr>
                </a:solidFill>
                <a:latin typeface="Arial" panose="020B0604020202020204" pitchFamily="34" charset="0"/>
                <a:cs typeface="Arial" panose="020B0604020202020204" pitchFamily="34" charset="0"/>
              </a:rPr>
              <a:t>Largest project issue in this area is the </a:t>
            </a:r>
            <a:r>
              <a:rPr kumimoji="1" lang="en-US" altLang="ja-JP" b="1" dirty="0">
                <a:solidFill>
                  <a:schemeClr val="accent2">
                    <a:lumMod val="75000"/>
                  </a:schemeClr>
                </a:solidFill>
                <a:latin typeface="Arial" panose="020B0604020202020204" pitchFamily="34" charset="0"/>
                <a:cs typeface="Arial" panose="020B0604020202020204" pitchFamily="34" charset="0"/>
              </a:rPr>
              <a:t>(un)reliability of SPK cold motor solution</a:t>
            </a:r>
          </a:p>
          <a:p>
            <a:pPr marL="623888" indent="-285750">
              <a:buFont typeface="Arial" panose="020B0604020202020204" pitchFamily="34" charset="0"/>
              <a:buChar char="•"/>
            </a:pPr>
            <a:r>
              <a:rPr lang="en-US" altLang="ja-JP" b="1" dirty="0">
                <a:solidFill>
                  <a:schemeClr val="accent2">
                    <a:lumMod val="75000"/>
                  </a:schemeClr>
                </a:solidFill>
                <a:latin typeface="Arial" panose="020B0604020202020204" pitchFamily="34" charset="0"/>
                <a:cs typeface="Arial" panose="020B0604020202020204" pitchFamily="34" charset="0"/>
              </a:rPr>
              <a:t>1 motor not moving, no access ports available</a:t>
            </a:r>
            <a:endParaRPr kumimoji="1" lang="en-US" altLang="ja-JP" b="1" dirty="0">
              <a:solidFill>
                <a:schemeClr val="accent2">
                  <a:lumMod val="75000"/>
                </a:schemeClr>
              </a:solidFill>
              <a:latin typeface="Arial" panose="020B0604020202020204" pitchFamily="34" charset="0"/>
              <a:cs typeface="Arial" panose="020B0604020202020204" pitchFamily="34" charset="0"/>
            </a:endParaRPr>
          </a:p>
          <a:p>
            <a:r>
              <a:rPr lang="en-US" altLang="ja-JP" dirty="0">
                <a:solidFill>
                  <a:schemeClr val="tx1">
                    <a:lumMod val="50000"/>
                    <a:lumOff val="50000"/>
                  </a:schemeClr>
                </a:solidFill>
                <a:latin typeface="Arial" panose="020B0604020202020204" pitchFamily="34" charset="0"/>
                <a:cs typeface="Arial" panose="020B0604020202020204" pitchFamily="34" charset="0"/>
              </a:rPr>
              <a:t>MBL 42 cavities manufactured to qualify 36 to CM and a couple of marginal spares - </a:t>
            </a:r>
            <a:r>
              <a:rPr lang="en-US" altLang="ja-JP" i="1" dirty="0">
                <a:solidFill>
                  <a:schemeClr val="tx1">
                    <a:lumMod val="50000"/>
                    <a:lumOff val="50000"/>
                  </a:schemeClr>
                </a:solidFill>
                <a:latin typeface="Arial" panose="020B0604020202020204" pitchFamily="34" charset="0"/>
                <a:cs typeface="Arial" panose="020B0604020202020204" pitchFamily="34" charset="0"/>
              </a:rPr>
              <a:t>INFN Mi to comment</a:t>
            </a:r>
          </a:p>
          <a:p>
            <a:pPr marL="623888"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Production hiccup during COVID, several cavities with hard low-field quenches</a:t>
            </a:r>
          </a:p>
          <a:p>
            <a:pPr marL="623888"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First MB CM in </a:t>
            </a:r>
            <a:r>
              <a:rPr lang="en-US" altLang="ja-JP" dirty="0" err="1">
                <a:solidFill>
                  <a:schemeClr val="tx1">
                    <a:lumMod val="50000"/>
                    <a:lumOff val="50000"/>
                  </a:schemeClr>
                </a:solidFill>
                <a:latin typeface="Arial" panose="020B0604020202020204" pitchFamily="34" charset="0"/>
                <a:cs typeface="Arial" panose="020B0604020202020204" pitchFamily="34" charset="0"/>
              </a:rPr>
              <a:t>freq</a:t>
            </a:r>
            <a:r>
              <a:rPr lang="en-US" altLang="ja-JP" dirty="0">
                <a:solidFill>
                  <a:schemeClr val="tx1">
                    <a:lumMod val="50000"/>
                    <a:lumOff val="50000"/>
                  </a:schemeClr>
                </a:solidFill>
                <a:latin typeface="Arial" panose="020B0604020202020204" pitchFamily="34" charset="0"/>
                <a:cs typeface="Arial" panose="020B0604020202020204" pitchFamily="34" charset="0"/>
              </a:rPr>
              <a:t> jump section can’t use full MB gradient, placed </a:t>
            </a:r>
            <a:r>
              <a:rPr lang="en-US" altLang="ja-JP" b="1" dirty="0">
                <a:solidFill>
                  <a:schemeClr val="accent2">
                    <a:lumMod val="75000"/>
                  </a:schemeClr>
                </a:solidFill>
                <a:latin typeface="Arial" panose="020B0604020202020204" pitchFamily="34" charset="0"/>
                <a:cs typeface="Arial" panose="020B0604020202020204" pitchFamily="34" charset="0"/>
              </a:rPr>
              <a:t>4 under performing cavities </a:t>
            </a:r>
          </a:p>
          <a:p>
            <a:pPr marL="1081088" lvl="1"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12-14 MV/m range, when 8 MV/m max can be used for long matching to SPK section</a:t>
            </a:r>
          </a:p>
          <a:p>
            <a:pPr marL="623888"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FE experience good, moderate levels </a:t>
            </a:r>
            <a:r>
              <a:rPr lang="en-US" altLang="ja-JP" b="1" dirty="0">
                <a:solidFill>
                  <a:schemeClr val="tx1">
                    <a:lumMod val="50000"/>
                    <a:lumOff val="50000"/>
                  </a:schemeClr>
                </a:solidFill>
                <a:latin typeface="Arial" panose="020B0604020202020204" pitchFamily="34" charset="0"/>
                <a:cs typeface="Arial" panose="020B0604020202020204" pitchFamily="34" charset="0"/>
              </a:rPr>
              <a:t>[See Daniele later]</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HBL </a:t>
            </a:r>
            <a:r>
              <a:rPr lang="en-US" altLang="ja-JP" dirty="0">
                <a:solidFill>
                  <a:schemeClr val="tx1">
                    <a:lumMod val="50000"/>
                    <a:lumOff val="50000"/>
                  </a:schemeClr>
                </a:solidFill>
                <a:latin typeface="Arial" panose="020B0604020202020204" pitchFamily="34" charset="0"/>
                <a:cs typeface="Arial" panose="020B0604020202020204" pitchFamily="34" charset="0"/>
              </a:rPr>
              <a:t>89 cavities manufactured + 4 recovered from CEA proto to qualify 84 to CM – </a:t>
            </a:r>
            <a:r>
              <a:rPr lang="en-US" altLang="ja-JP" i="1" dirty="0">
                <a:solidFill>
                  <a:schemeClr val="tx1">
                    <a:lumMod val="50000"/>
                    <a:lumOff val="50000"/>
                  </a:schemeClr>
                </a:solidFill>
                <a:latin typeface="Arial" panose="020B0604020202020204" pitchFamily="34" charset="0"/>
                <a:cs typeface="Arial" panose="020B0604020202020204" pitchFamily="34" charset="0"/>
              </a:rPr>
              <a:t>STFC to comment</a:t>
            </a:r>
          </a:p>
          <a:p>
            <a:pPr marL="623888"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FE the most common cause for reprocessing, onset below operation point was accepted and we see it developing in the linac strongly in HB</a:t>
            </a:r>
          </a:p>
          <a:p>
            <a:pPr marL="1081088" lvl="1"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ESS focus: from ”</a:t>
            </a:r>
            <a:r>
              <a:rPr lang="en-US" altLang="ja-JP" b="1" dirty="0">
                <a:solidFill>
                  <a:schemeClr val="tx1">
                    <a:lumMod val="50000"/>
                    <a:lumOff val="50000"/>
                  </a:schemeClr>
                </a:solidFill>
                <a:latin typeface="Arial" panose="020B0604020202020204" pitchFamily="34" charset="0"/>
                <a:cs typeface="Arial" panose="020B0604020202020204" pitchFamily="34" charset="0"/>
              </a:rPr>
              <a:t>no FE</a:t>
            </a:r>
            <a:r>
              <a:rPr lang="en-US" altLang="ja-JP" dirty="0">
                <a:solidFill>
                  <a:schemeClr val="tx1">
                    <a:lumMod val="50000"/>
                    <a:lumOff val="50000"/>
                  </a:schemeClr>
                </a:solidFill>
                <a:latin typeface="Arial" panose="020B0604020202020204" pitchFamily="34" charset="0"/>
                <a:cs typeface="Arial" panose="020B0604020202020204" pitchFamily="34" charset="0"/>
              </a:rPr>
              <a:t>” to “</a:t>
            </a:r>
            <a:r>
              <a:rPr lang="en-US" altLang="ja-JP" b="1" dirty="0">
                <a:solidFill>
                  <a:schemeClr val="accent2">
                    <a:lumMod val="75000"/>
                  </a:schemeClr>
                </a:solidFill>
                <a:latin typeface="Arial" panose="020B0604020202020204" pitchFamily="34" charset="0"/>
                <a:cs typeface="Arial" panose="020B0604020202020204" pitchFamily="34" charset="0"/>
              </a:rPr>
              <a:t>how far can we operate reliably in the FE region?</a:t>
            </a:r>
            <a:r>
              <a:rPr lang="en-US" altLang="ja-JP" dirty="0">
                <a:solidFill>
                  <a:schemeClr val="tx1">
                    <a:lumMod val="50000"/>
                    <a:lumOff val="50000"/>
                  </a:schemeClr>
                </a:solidFill>
                <a:latin typeface="Arial" panose="020B0604020202020204" pitchFamily="34" charset="0"/>
                <a:cs typeface="Arial" panose="020B0604020202020204" pitchFamily="34" charset="0"/>
              </a:rPr>
              <a:t>” </a:t>
            </a:r>
            <a:r>
              <a:rPr lang="en-US" altLang="ja-JP" b="1" dirty="0">
                <a:solidFill>
                  <a:schemeClr val="tx1">
                    <a:lumMod val="50000"/>
                    <a:lumOff val="50000"/>
                  </a:schemeClr>
                </a:solidFill>
                <a:latin typeface="Arial" panose="020B0604020202020204" pitchFamily="34" charset="0"/>
                <a:cs typeface="Arial" panose="020B0604020202020204" pitchFamily="34" charset="0"/>
              </a:rPr>
              <a:t>[See Cecilia Wed]</a:t>
            </a:r>
          </a:p>
          <a:p>
            <a:pPr marL="1081088" lvl="1" indent="-306388">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Progressive increase of FE levels in HB so far cured with high power short pulse processing</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ELL couplers provided by CEA, </a:t>
            </a:r>
            <a:r>
              <a:rPr lang="en-US" altLang="ja-JP" dirty="0">
                <a:solidFill>
                  <a:schemeClr val="tx1">
                    <a:lumMod val="50000"/>
                    <a:lumOff val="50000"/>
                  </a:schemeClr>
                </a:solidFill>
                <a:latin typeface="Arial" panose="020B0604020202020204" pitchFamily="34" charset="0"/>
                <a:cs typeface="Arial" panose="020B0604020202020204" pitchFamily="34" charset="0"/>
              </a:rPr>
              <a:t>minor issue during prototypes with DWT – CEA to comment</a:t>
            </a:r>
            <a:r>
              <a:rPr lang="en-US" altLang="ja-JP" b="1" dirty="0">
                <a:solidFill>
                  <a:schemeClr val="tx1">
                    <a:lumMod val="50000"/>
                    <a:lumOff val="50000"/>
                  </a:schemeClr>
                </a:solidFill>
                <a:latin typeface="Arial" panose="020B0604020202020204" pitchFamily="34" charset="0"/>
                <a:cs typeface="Arial" panose="020B0604020202020204" pitchFamily="34" charset="0"/>
              </a:rPr>
              <a:t> [See Thibault later]</a:t>
            </a:r>
          </a:p>
          <a:p>
            <a:pPr marL="623888" indent="-285750">
              <a:buFont typeface="Arial" panose="020B0604020202020204" pitchFamily="34" charset="0"/>
              <a:buChar char="•"/>
            </a:pPr>
            <a:r>
              <a:rPr lang="en-US" altLang="ja-JP" b="1" dirty="0">
                <a:solidFill>
                  <a:schemeClr val="accent2">
                    <a:lumMod val="75000"/>
                  </a:schemeClr>
                </a:solidFill>
                <a:latin typeface="Arial" panose="020B0604020202020204" pitchFamily="34" charset="0"/>
                <a:cs typeface="Arial" panose="020B0604020202020204" pitchFamily="34" charset="0"/>
              </a:rPr>
              <a:t>2 cracked coupler ceramics: exchanged in situ [Reported at previous TTCs]</a:t>
            </a:r>
            <a:endParaRPr lang="en-US" altLang="ja-JP" dirty="0">
              <a:solidFill>
                <a:schemeClr val="tx1">
                  <a:lumMod val="50000"/>
                  <a:lumOff val="50000"/>
                </a:schemeClr>
              </a:solidFill>
              <a:latin typeface="Arial" panose="020B0604020202020204" pitchFamily="34" charset="0"/>
              <a:cs typeface="Arial" panose="020B0604020202020204" pitchFamily="34" charset="0"/>
            </a:endParaRPr>
          </a:p>
          <a:p>
            <a:pPr marL="623888" indent="-285750">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Couplers considered as slow burning consumables</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CM</a:t>
            </a:r>
            <a:r>
              <a:rPr lang="en-US" altLang="ja-JP" dirty="0">
                <a:solidFill>
                  <a:schemeClr val="tx1">
                    <a:lumMod val="50000"/>
                    <a:lumOff val="50000"/>
                  </a:schemeClr>
                </a:solidFill>
                <a:latin typeface="Arial" panose="020B0604020202020204" pitchFamily="34" charset="0"/>
                <a:cs typeface="Arial" panose="020B0604020202020204" pitchFamily="34" charset="0"/>
              </a:rPr>
              <a:t>: 2 HB quarantined for superfluid leaks below 2.17K. </a:t>
            </a:r>
          </a:p>
          <a:p>
            <a:pPr marL="623888" indent="-285750">
              <a:buFont typeface="Arial" panose="020B0604020202020204" pitchFamily="34" charset="0"/>
              <a:buChar char="•"/>
            </a:pPr>
            <a:r>
              <a:rPr lang="en-US" altLang="ja-JP" b="1" dirty="0">
                <a:solidFill>
                  <a:schemeClr val="accent2">
                    <a:lumMod val="75000"/>
                  </a:schemeClr>
                </a:solidFill>
                <a:latin typeface="Arial" panose="020B0604020202020204" pitchFamily="34" charset="0"/>
                <a:cs typeface="Arial" panose="020B0604020202020204" pitchFamily="34" charset="0"/>
              </a:rPr>
              <a:t>Repair plan at ESS being developed for the 5 MW completion</a:t>
            </a:r>
            <a:r>
              <a:rPr lang="en-US" altLang="ja-JP" dirty="0">
                <a:solidFill>
                  <a:schemeClr val="accent2">
                    <a:lumMod val="75000"/>
                  </a:schemeClr>
                </a:solidFill>
                <a:latin typeface="Arial" panose="020B0604020202020204" pitchFamily="34" charset="0"/>
                <a:cs typeface="Arial" panose="020B0604020202020204" pitchFamily="34" charset="0"/>
              </a:rPr>
              <a:t>.</a:t>
            </a:r>
            <a:endParaRPr kumimoji="1" lang="ja-JP" altLang="en-US"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74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516E03-3222-D14B-80E1-30C40277D8A8}"/>
              </a:ext>
            </a:extLst>
          </p:cNvPr>
          <p:cNvPicPr>
            <a:picLocks noChangeAspect="1"/>
          </p:cNvPicPr>
          <p:nvPr/>
        </p:nvPicPr>
        <p:blipFill>
          <a:blip r:embed="rId2"/>
          <a:srcRect b="3014"/>
          <a:stretch>
            <a:fillRect/>
          </a:stretch>
        </p:blipFill>
        <p:spPr>
          <a:xfrm>
            <a:off x="5639835" y="2539890"/>
            <a:ext cx="6261762" cy="4170382"/>
          </a:xfrm>
          <a:prstGeom prst="rect">
            <a:avLst/>
          </a:prstGeom>
        </p:spPr>
      </p:pic>
      <p:sp>
        <p:nvSpPr>
          <p:cNvPr id="16" name="TextBox 15">
            <a:extLst>
              <a:ext uri="{FF2B5EF4-FFF2-40B4-BE49-F238E27FC236}">
                <a16:creationId xmlns:a16="http://schemas.microsoft.com/office/drawing/2014/main" id="{83C61EAA-624F-94E9-9ADA-01834CF49C17}"/>
              </a:ext>
            </a:extLst>
          </p:cNvPr>
          <p:cNvSpPr txBox="1"/>
          <p:nvPr/>
        </p:nvSpPr>
        <p:spPr>
          <a:xfrm>
            <a:off x="953995" y="5811560"/>
            <a:ext cx="4751941" cy="523220"/>
          </a:xfrm>
          <a:prstGeom prst="rect">
            <a:avLst/>
          </a:prstGeom>
          <a:noFill/>
        </p:spPr>
        <p:txBody>
          <a:bodyPr wrap="square" rtlCol="0">
            <a:spAutoFit/>
          </a:bodyPr>
          <a:lstStyle/>
          <a:p>
            <a:pPr algn="r"/>
            <a:r>
              <a:rPr lang="en-SE" sz="1400" dirty="0">
                <a:solidFill>
                  <a:srgbClr val="FF0000"/>
                </a:solidFill>
              </a:rPr>
              <a:t>Admin limit on Pfwd (SW): 300 kW  MBL / 400 kW HBL</a:t>
            </a:r>
          </a:p>
          <a:p>
            <a:pPr algn="r"/>
            <a:r>
              <a:rPr lang="en-SE" sz="1400" dirty="0">
                <a:solidFill>
                  <a:srgbClr val="FF0000"/>
                </a:solidFill>
              </a:rPr>
              <a:t>(plus spread in QL, fixed coupling)</a:t>
            </a:r>
          </a:p>
        </p:txBody>
      </p:sp>
      <p:sp>
        <p:nvSpPr>
          <p:cNvPr id="17" name="TextBox 16">
            <a:extLst>
              <a:ext uri="{FF2B5EF4-FFF2-40B4-BE49-F238E27FC236}">
                <a16:creationId xmlns:a16="http://schemas.microsoft.com/office/drawing/2014/main" id="{FB1BA0DE-83A5-34B3-3AC6-77CEB7DC019A}"/>
              </a:ext>
            </a:extLst>
          </p:cNvPr>
          <p:cNvSpPr txBox="1"/>
          <p:nvPr/>
        </p:nvSpPr>
        <p:spPr>
          <a:xfrm>
            <a:off x="516933" y="6334780"/>
            <a:ext cx="5346852" cy="523220"/>
          </a:xfrm>
          <a:prstGeom prst="rect">
            <a:avLst/>
          </a:prstGeom>
          <a:noFill/>
        </p:spPr>
        <p:txBody>
          <a:bodyPr wrap="square" rtlCol="0">
            <a:spAutoFit/>
          </a:bodyPr>
          <a:lstStyle/>
          <a:p>
            <a:r>
              <a:rPr lang="en-SE" sz="1400" dirty="0">
                <a:solidFill>
                  <a:srgbClr val="666666"/>
                </a:solidFill>
              </a:rPr>
              <a:t>Agreement usually within 10% before the onset of admin limit</a:t>
            </a:r>
          </a:p>
          <a:p>
            <a:r>
              <a:rPr lang="en-SE" sz="1400" dirty="0">
                <a:solidFill>
                  <a:srgbClr val="666666"/>
                </a:solidFill>
              </a:rPr>
              <a:t>Uncertainties were larger during test stand commissioning</a:t>
            </a:r>
          </a:p>
        </p:txBody>
      </p:sp>
      <p:pic>
        <p:nvPicPr>
          <p:cNvPr id="8" name="Picture 7">
            <a:extLst>
              <a:ext uri="{FF2B5EF4-FFF2-40B4-BE49-F238E27FC236}">
                <a16:creationId xmlns:a16="http://schemas.microsoft.com/office/drawing/2014/main" id="{6169607C-8AAA-7218-71C7-978CE82E5EB2}"/>
              </a:ext>
            </a:extLst>
          </p:cNvPr>
          <p:cNvPicPr>
            <a:picLocks noChangeAspect="1"/>
          </p:cNvPicPr>
          <p:nvPr/>
        </p:nvPicPr>
        <p:blipFill>
          <a:blip r:embed="rId3"/>
          <a:stretch>
            <a:fillRect/>
          </a:stretch>
        </p:blipFill>
        <p:spPr>
          <a:xfrm>
            <a:off x="290403" y="2306261"/>
            <a:ext cx="5092159" cy="3496802"/>
          </a:xfrm>
          <a:prstGeom prst="rect">
            <a:avLst/>
          </a:prstGeom>
        </p:spPr>
      </p:pic>
      <p:sp>
        <p:nvSpPr>
          <p:cNvPr id="3" name="テキスト ボックス 1">
            <a:extLst>
              <a:ext uri="{FF2B5EF4-FFF2-40B4-BE49-F238E27FC236}">
                <a16:creationId xmlns:a16="http://schemas.microsoft.com/office/drawing/2014/main" id="{8FCC962A-FFB7-2A41-781F-906264FE2D07}"/>
              </a:ext>
            </a:extLst>
          </p:cNvPr>
          <p:cNvSpPr txBox="1"/>
          <p:nvPr/>
        </p:nvSpPr>
        <p:spPr>
          <a:xfrm>
            <a:off x="172338" y="147728"/>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Q2. Performance Transfer &amp; Margins: </a:t>
            </a:r>
          </a:p>
          <a:p>
            <a:r>
              <a:rPr lang="en-US" altLang="ja-JP" sz="1600" b="1" dirty="0">
                <a:solidFill>
                  <a:schemeClr val="accent1"/>
                </a:solidFill>
                <a:latin typeface="Arial" panose="020B0604020202020204" pitchFamily="34" charset="0"/>
                <a:cs typeface="Arial" panose="020B0604020202020204" pitchFamily="34" charset="0"/>
              </a:rPr>
              <a:t>What was the observed performance degradation from the Vertical Test (VT) to the final cryomodule (CM) operation, and what rationale was used to define the design margins necessary to account for this "VT-to-CM" transfer?</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4" name="テキスト ボックス 6">
            <a:extLst>
              <a:ext uri="{FF2B5EF4-FFF2-40B4-BE49-F238E27FC236}">
                <a16:creationId xmlns:a16="http://schemas.microsoft.com/office/drawing/2014/main" id="{6653B791-08C9-FABE-3BE3-96040F9A9902}"/>
              </a:ext>
            </a:extLst>
          </p:cNvPr>
          <p:cNvSpPr txBox="1"/>
          <p:nvPr/>
        </p:nvSpPr>
        <p:spPr>
          <a:xfrm>
            <a:off x="172339" y="1105932"/>
            <a:ext cx="11729258" cy="1200329"/>
          </a:xfrm>
          <a:prstGeom prst="rect">
            <a:avLst/>
          </a:prstGeom>
          <a:noFill/>
        </p:spPr>
        <p:txBody>
          <a:bodyPr wrap="square" rtlCol="0">
            <a:spAutoFit/>
          </a:bodyPr>
          <a:lstStyle/>
          <a:p>
            <a:r>
              <a:rPr lang="en-US" altLang="ja-JP" dirty="0">
                <a:solidFill>
                  <a:schemeClr val="tx1">
                    <a:lumMod val="50000"/>
                    <a:lumOff val="50000"/>
                  </a:schemeClr>
                </a:solidFill>
                <a:latin typeface="Arial" panose="020B0604020202020204" pitchFamily="34" charset="0"/>
                <a:cs typeface="Arial" panose="020B0604020202020204" pitchFamily="34" charset="0"/>
              </a:rPr>
              <a:t>Correlation of performances of qualified cavities is good, with minor exceptions</a:t>
            </a:r>
          </a:p>
          <a:p>
            <a:r>
              <a:rPr kumimoji="1" lang="en-US" altLang="ja-JP" dirty="0">
                <a:solidFill>
                  <a:srgbClr val="FF0000"/>
                </a:solidFill>
                <a:latin typeface="Arial" panose="020B0604020202020204" pitchFamily="34" charset="0"/>
                <a:cs typeface="Arial" panose="020B0604020202020204" pitchFamily="34" charset="0"/>
              </a:rPr>
              <a:t>Almost impossible in CM or facility to test the “ultimate performances” </a:t>
            </a:r>
            <a:r>
              <a:rPr lang="en-US" altLang="ja-JP" dirty="0">
                <a:solidFill>
                  <a:srgbClr val="FF0000"/>
                </a:solidFill>
                <a:latin typeface="Arial" panose="020B0604020202020204" pitchFamily="34" charset="0"/>
                <a:cs typeface="Arial" panose="020B0604020202020204" pitchFamily="34" charset="0"/>
              </a:rPr>
              <a:t>for high power machines </a:t>
            </a:r>
            <a:r>
              <a:rPr kumimoji="1" lang="en-US" altLang="ja-JP" dirty="0">
                <a:solidFill>
                  <a:srgbClr val="FF0000"/>
                </a:solidFill>
                <a:latin typeface="Arial" panose="020B0604020202020204" pitchFamily="34" charset="0"/>
                <a:cs typeface="Arial" panose="020B0604020202020204" pitchFamily="34" charset="0"/>
              </a:rPr>
              <a:t>due to the need to enforce administrative limits on power levels in full standing wave operation and a fixed coupler solution.</a:t>
            </a:r>
          </a:p>
          <a:p>
            <a:r>
              <a:rPr lang="en-US" altLang="ja-JP" dirty="0">
                <a:solidFill>
                  <a:srgbClr val="FF0000"/>
                </a:solidFill>
                <a:latin typeface="Arial" panose="020B0604020202020204" pitchFamily="34" charset="0"/>
                <a:cs typeface="Arial" panose="020B0604020202020204" pitchFamily="34" charset="0"/>
              </a:rPr>
              <a:t>Correlation curve flattens around 20 MV/m approx. for ESS due to admin limits on FPC SW power.</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DB8AFBC4-4D6B-2EB9-77CE-7A42E9C1CB6D}"/>
              </a:ext>
            </a:extLst>
          </p:cNvPr>
          <p:cNvSpPr/>
          <p:nvPr/>
        </p:nvSpPr>
        <p:spPr>
          <a:xfrm>
            <a:off x="9470704" y="3270674"/>
            <a:ext cx="2548698" cy="16538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cxnSp>
        <p:nvCxnSpPr>
          <p:cNvPr id="9" name="Straight Arrow Connector 8">
            <a:extLst>
              <a:ext uri="{FF2B5EF4-FFF2-40B4-BE49-F238E27FC236}">
                <a16:creationId xmlns:a16="http://schemas.microsoft.com/office/drawing/2014/main" id="{61B1DCCC-6AFE-EA2A-FC3C-694546302C17}"/>
              </a:ext>
            </a:extLst>
          </p:cNvPr>
          <p:cNvCxnSpPr>
            <a:cxnSpLocks/>
          </p:cNvCxnSpPr>
          <p:nvPr/>
        </p:nvCxnSpPr>
        <p:spPr>
          <a:xfrm flipV="1">
            <a:off x="5705936" y="4373505"/>
            <a:ext cx="3764768" cy="151544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22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ABCF736-565A-D387-88CE-20AC153B70CE}"/>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Q3. Industrialization &amp; Repeatability:</a:t>
            </a:r>
          </a:p>
          <a:p>
            <a:r>
              <a:rPr lang="en-US" altLang="ja-JP" sz="1600" b="1" dirty="0">
                <a:solidFill>
                  <a:schemeClr val="accent1"/>
                </a:solidFill>
                <a:latin typeface="Arial" panose="020B0604020202020204" pitchFamily="34" charset="0"/>
                <a:cs typeface="Arial" panose="020B0604020202020204" pitchFamily="34" charset="0"/>
              </a:rPr>
              <a:t>Which specific cryomodule assembly tools, cleanroom assembly tools, or standardized procedures were most critical for ensuring repeatability and maintaining high throughput during the production phase?</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5D41DE1D-E36A-46C3-49D6-F5751EE59687}"/>
              </a:ext>
            </a:extLst>
          </p:cNvPr>
          <p:cNvSpPr txBox="1"/>
          <p:nvPr/>
        </p:nvSpPr>
        <p:spPr>
          <a:xfrm>
            <a:off x="231370" y="3729286"/>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Q4. Supply Chain &amp; Material Quality: </a:t>
            </a:r>
          </a:p>
          <a:p>
            <a:r>
              <a:rPr lang="en-US" altLang="ja-JP" sz="1600" b="1" dirty="0">
                <a:solidFill>
                  <a:schemeClr val="accent1"/>
                </a:solidFill>
                <a:latin typeface="Arial" panose="020B0604020202020204" pitchFamily="34" charset="0"/>
                <a:cs typeface="Arial" panose="020B0604020202020204" pitchFamily="34" charset="0"/>
              </a:rPr>
              <a:t>How did material selection and vendor-specific quality assurance impact your production timeline, and did you encounter significant performance variations tied to different niobium batches or suppliers?</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DC9DFEA3-051B-A95E-C0DF-FEB2E0AA6FE9}"/>
              </a:ext>
            </a:extLst>
          </p:cNvPr>
          <p:cNvSpPr txBox="1"/>
          <p:nvPr/>
        </p:nvSpPr>
        <p:spPr>
          <a:xfrm>
            <a:off x="187034" y="1078798"/>
            <a:ext cx="11729259" cy="2585323"/>
          </a:xfrm>
          <a:prstGeom prst="rect">
            <a:avLst/>
          </a:prstGeom>
          <a:noFill/>
        </p:spPr>
        <p:txBody>
          <a:bodyPr wrap="square" rtlCol="0">
            <a:spAutoFit/>
          </a:bodyPr>
          <a:lstStyle/>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Refer to the project IK partners</a:t>
            </a:r>
          </a:p>
          <a:p>
            <a:pPr marL="285750" indent="-285750">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IJCLAB for the whole SPK scope</a:t>
            </a:r>
          </a:p>
          <a:p>
            <a:pPr marL="285750" indent="-285750">
              <a:buFont typeface="Arial" panose="020B0604020202020204" pitchFamily="34" charset="0"/>
              <a:buChar char="•"/>
            </a:pPr>
            <a:r>
              <a:rPr kumimoji="1" lang="en-US" altLang="ja-JP" dirty="0">
                <a:solidFill>
                  <a:schemeClr val="tx1">
                    <a:lumMod val="50000"/>
                    <a:lumOff val="50000"/>
                  </a:schemeClr>
                </a:solidFill>
                <a:latin typeface="Arial" panose="020B0604020202020204" pitchFamily="34" charset="0"/>
                <a:cs typeface="Arial" panose="020B0604020202020204" pitchFamily="34" charset="0"/>
              </a:rPr>
              <a:t>INFN/STFC for ELL cavity production</a:t>
            </a:r>
          </a:p>
          <a:p>
            <a:pPr marL="285750" indent="-285750">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CEA for CM assembly</a:t>
            </a:r>
          </a:p>
          <a:p>
            <a:r>
              <a:rPr lang="en-US" altLang="ja-JP" dirty="0">
                <a:solidFill>
                  <a:schemeClr val="tx1">
                    <a:lumMod val="50000"/>
                    <a:lumOff val="50000"/>
                  </a:schemeClr>
                </a:solidFill>
                <a:latin typeface="Arial" panose="020B0604020202020204" pitchFamily="34" charset="0"/>
                <a:cs typeface="Arial" panose="020B0604020202020204" pitchFamily="34" charset="0"/>
              </a:rPr>
              <a:t>The dependency of the cavities was a challenge for the CM throughput at times (Better addressed by CEA).</a:t>
            </a:r>
            <a:endParaRPr kumimoji="1" lang="en-US" altLang="ja-JP" dirty="0">
              <a:solidFill>
                <a:schemeClr val="tx1">
                  <a:lumMod val="50000"/>
                  <a:lumOff val="50000"/>
                </a:schemeClr>
              </a:solidFill>
              <a:latin typeface="Arial" panose="020B0604020202020204" pitchFamily="34" charset="0"/>
              <a:cs typeface="Arial" panose="020B0604020202020204" pitchFamily="34" charset="0"/>
            </a:endParaRPr>
          </a:p>
          <a:p>
            <a:r>
              <a:rPr lang="en-US" altLang="ja-JP" dirty="0">
                <a:solidFill>
                  <a:srgbClr val="FF0000"/>
                </a:solidFill>
                <a:latin typeface="Arial" panose="020B0604020202020204" pitchFamily="34" charset="0"/>
                <a:cs typeface="Arial" panose="020B0604020202020204" pitchFamily="34" charset="0"/>
              </a:rPr>
              <a:t>The ESS challenge is now to fully transfer the IK expertise for the future maintenance of the facility during the 40 years of expected operation. Example: establish an ESS supply chain of CPL spares (slow burning consumables) </a:t>
            </a:r>
          </a:p>
          <a:p>
            <a:r>
              <a:rPr kumimoji="1" lang="en-US" altLang="ja-JP" dirty="0">
                <a:solidFill>
                  <a:srgbClr val="FF0000"/>
                </a:solidFill>
                <a:latin typeface="Arial" panose="020B0604020202020204" pitchFamily="34" charset="0"/>
                <a:cs typeface="Arial" panose="020B0604020202020204" pitchFamily="34" charset="0"/>
              </a:rPr>
              <a:t>ESS no</a:t>
            </a:r>
            <a:r>
              <a:rPr lang="en-US" altLang="ja-JP" dirty="0">
                <a:solidFill>
                  <a:srgbClr val="FF0000"/>
                </a:solidFill>
                <a:latin typeface="Arial" panose="020B0604020202020204" pitchFamily="34" charset="0"/>
                <a:cs typeface="Arial" panose="020B0604020202020204" pitchFamily="34" charset="0"/>
              </a:rPr>
              <a:t>w participating in the assembly activities of the last few CM </a:t>
            </a:r>
          </a:p>
          <a:p>
            <a:pPr marL="285750" indent="-285750">
              <a:buFont typeface="Arial" panose="020B0604020202020204" pitchFamily="34" charset="0"/>
              <a:buChar char="•"/>
            </a:pPr>
            <a:r>
              <a:rPr lang="en-US" altLang="ja-JP" dirty="0">
                <a:solidFill>
                  <a:srgbClr val="FF0000"/>
                </a:solidFill>
                <a:latin typeface="Arial" panose="020B0604020202020204" pitchFamily="34" charset="0"/>
                <a:cs typeface="Arial" panose="020B0604020202020204" pitchFamily="34" charset="0"/>
              </a:rPr>
              <a:t>Refurbishing of SPK spare at IJCLAB and last HB CM and MB spare at CEA</a:t>
            </a:r>
            <a:endParaRPr kumimoji="1" lang="ja-JP" altLang="en-US" dirty="0">
              <a:solidFill>
                <a:srgbClr val="FF0000"/>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88E2767B-8317-3D67-5870-2BD5373FADAE}"/>
              </a:ext>
            </a:extLst>
          </p:cNvPr>
          <p:cNvSpPr txBox="1"/>
          <p:nvPr/>
        </p:nvSpPr>
        <p:spPr>
          <a:xfrm>
            <a:off x="187035" y="4683393"/>
            <a:ext cx="11729258" cy="2031325"/>
          </a:xfrm>
          <a:prstGeom prst="rect">
            <a:avLst/>
          </a:prstGeom>
          <a:noFill/>
        </p:spPr>
        <p:txBody>
          <a:bodyPr wrap="square" rtlCol="0">
            <a:spAutoFit/>
          </a:bodyPr>
          <a:lstStyle/>
          <a:p>
            <a:r>
              <a:rPr kumimoji="1" lang="en-US" altLang="ja-JP" dirty="0">
                <a:solidFill>
                  <a:srgbClr val="FF0000"/>
                </a:solidFill>
                <a:latin typeface="Arial" panose="020B0604020202020204" pitchFamily="34" charset="0"/>
                <a:cs typeface="Arial" panose="020B0604020202020204" pitchFamily="34" charset="0"/>
              </a:rPr>
              <a:t>Again seen from the “</a:t>
            </a:r>
            <a:r>
              <a:rPr lang="en-US" altLang="ja-JP" b="1" dirty="0">
                <a:solidFill>
                  <a:srgbClr val="FF0000"/>
                </a:solidFill>
                <a:latin typeface="Arial" panose="020B0604020202020204" pitchFamily="34" charset="0"/>
                <a:cs typeface="Arial" panose="020B0604020202020204" pitchFamily="34" charset="0"/>
              </a:rPr>
              <a:t>F</a:t>
            </a:r>
            <a:r>
              <a:rPr kumimoji="1" lang="en-US" altLang="ja-JP" b="1" dirty="0">
                <a:solidFill>
                  <a:srgbClr val="FF0000"/>
                </a:solidFill>
                <a:latin typeface="Arial" panose="020B0604020202020204" pitchFamily="34" charset="0"/>
                <a:cs typeface="Arial" panose="020B0604020202020204" pitchFamily="34" charset="0"/>
              </a:rPr>
              <a:t>inal </a:t>
            </a:r>
            <a:r>
              <a:rPr lang="en-US" altLang="ja-JP" b="1" dirty="0">
                <a:solidFill>
                  <a:srgbClr val="FF0000"/>
                </a:solidFill>
                <a:latin typeface="Arial" panose="020B0604020202020204" pitchFamily="34" charset="0"/>
                <a:cs typeface="Arial" panose="020B0604020202020204" pitchFamily="34" charset="0"/>
              </a:rPr>
              <a:t>U</a:t>
            </a:r>
            <a:r>
              <a:rPr kumimoji="1" lang="en-US" altLang="ja-JP" b="1" dirty="0">
                <a:solidFill>
                  <a:srgbClr val="FF0000"/>
                </a:solidFill>
                <a:latin typeface="Arial" panose="020B0604020202020204" pitchFamily="34" charset="0"/>
                <a:cs typeface="Arial" panose="020B0604020202020204" pitchFamily="34" charset="0"/>
              </a:rPr>
              <a:t>ser</a:t>
            </a:r>
            <a:r>
              <a:rPr kumimoji="1" lang="en-US" altLang="ja-JP" dirty="0">
                <a:solidFill>
                  <a:srgbClr val="FF0000"/>
                </a:solidFill>
                <a:latin typeface="Arial" panose="020B0604020202020204" pitchFamily="34" charset="0"/>
                <a:cs typeface="Arial" panose="020B0604020202020204" pitchFamily="34" charset="0"/>
              </a:rPr>
              <a:t>” POV</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Our suppl</a:t>
            </a:r>
            <a:r>
              <a:rPr lang="en-US" altLang="ja-JP" dirty="0">
                <a:solidFill>
                  <a:schemeClr val="tx1">
                    <a:lumMod val="50000"/>
                    <a:lumOff val="50000"/>
                  </a:schemeClr>
                </a:solidFill>
                <a:latin typeface="Arial" panose="020B0604020202020204" pitchFamily="34" charset="0"/>
                <a:cs typeface="Arial" panose="020B0604020202020204" pitchFamily="34" charset="0"/>
              </a:rPr>
              <a:t>y chain deals mostly with the “finished” products, i.e. Qualified cavities and Finished Cryomodules</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The flow of cavities had an impact on the assembly flow of cryomodules and the delivery for testing.</a:t>
            </a:r>
            <a:endParaRPr lang="en-US" altLang="ja-JP" dirty="0">
              <a:solidFill>
                <a:schemeClr val="tx1">
                  <a:lumMod val="50000"/>
                  <a:lumOff val="50000"/>
                </a:schemeClr>
              </a:solidFill>
              <a:latin typeface="Arial" panose="020B0604020202020204" pitchFamily="34" charset="0"/>
              <a:cs typeface="Arial" panose="020B0604020202020204" pitchFamily="34" charset="0"/>
            </a:endParaRP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Any glitch in the cavity production, due to material, processes issues, or </a:t>
            </a:r>
            <a:r>
              <a:rPr lang="en-US" altLang="ja-JP" dirty="0">
                <a:solidFill>
                  <a:schemeClr val="tx1">
                    <a:lumMod val="50000"/>
                    <a:lumOff val="50000"/>
                  </a:schemeClr>
                </a:solidFill>
                <a:latin typeface="Arial" panose="020B0604020202020204" pitchFamily="34" charset="0"/>
                <a:cs typeface="Arial" panose="020B0604020202020204" pitchFamily="34" charset="0"/>
              </a:rPr>
              <a:t>testing/processing infrastructure unavailability</a:t>
            </a:r>
            <a:r>
              <a:rPr kumimoji="1" lang="en-US" altLang="ja-JP" dirty="0">
                <a:solidFill>
                  <a:schemeClr val="tx1">
                    <a:lumMod val="50000"/>
                    <a:lumOff val="50000"/>
                  </a:schemeClr>
                </a:solidFill>
                <a:latin typeface="Arial" panose="020B0604020202020204" pitchFamily="34" charset="0"/>
                <a:cs typeface="Arial" panose="020B0604020202020204" pitchFamily="34" charset="0"/>
              </a:rPr>
              <a:t> had consequences in the assembly workflow that needed action/rescheduling and generated extra costs to the project or to the partners.</a:t>
            </a:r>
          </a:p>
          <a:p>
            <a:r>
              <a:rPr lang="en-US" altLang="ja-JP" dirty="0">
                <a:solidFill>
                  <a:schemeClr val="tx1">
                    <a:lumMod val="50000"/>
                    <a:lumOff val="50000"/>
                  </a:schemeClr>
                </a:solidFill>
                <a:latin typeface="Arial" panose="020B0604020202020204" pitchFamily="34" charset="0"/>
                <a:cs typeface="Arial" panose="020B0604020202020204" pitchFamily="34" charset="0"/>
              </a:rPr>
              <a:t>PED compliance path agreed at project start </a:t>
            </a:r>
            <a:r>
              <a:rPr lang="en-US" altLang="ja-JP" b="1" dirty="0">
                <a:solidFill>
                  <a:schemeClr val="tx1">
                    <a:lumMod val="50000"/>
                    <a:lumOff val="50000"/>
                  </a:schemeClr>
                </a:solidFill>
                <a:latin typeface="Arial" panose="020B0604020202020204" pitchFamily="34" charset="0"/>
                <a:cs typeface="Arial" panose="020B0604020202020204" pitchFamily="34" charset="0"/>
              </a:rPr>
              <a:t>[see Henry later]</a:t>
            </a:r>
            <a:endParaRPr kumimoji="1" lang="ja-JP" altLang="en-US" b="1"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67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7E76-B27A-FF84-668B-05C1398A044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20D833-E172-A054-036E-449335618810}"/>
              </a:ext>
            </a:extLst>
          </p:cNvPr>
          <p:cNvSpPr txBox="1"/>
          <p:nvPr/>
        </p:nvSpPr>
        <p:spPr>
          <a:xfrm>
            <a:off x="187035" y="124691"/>
            <a:ext cx="11729259" cy="1200329"/>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Q5. Logistics &amp; Transportation: </a:t>
            </a:r>
          </a:p>
          <a:p>
            <a:r>
              <a:rPr lang="en-US" altLang="ja-JP" sz="1600" b="1" dirty="0">
                <a:solidFill>
                  <a:schemeClr val="accent1"/>
                </a:solidFill>
                <a:latin typeface="Arial" panose="020B0604020202020204" pitchFamily="34" charset="0"/>
                <a:cs typeface="Arial" panose="020B0604020202020204" pitchFamily="34" charset="0"/>
              </a:rPr>
              <a:t>What were the primary technical difficulties encountered during the transportation of finished cryomodule components, and what specific monitoring criteria (e.g., vacuum, shocks, alignment) were used to validate the hardware's integrity upon arrival?</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65E629C1-16E8-735D-7B78-7EFBBC1A6533}"/>
              </a:ext>
            </a:extLst>
          </p:cNvPr>
          <p:cNvSpPr txBox="1"/>
          <p:nvPr/>
        </p:nvSpPr>
        <p:spPr>
          <a:xfrm>
            <a:off x="231370" y="3729285"/>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Q6. Spare Parts Strategy: </a:t>
            </a:r>
          </a:p>
          <a:p>
            <a:r>
              <a:rPr lang="en-US" altLang="ja-JP" sz="1600" b="1" dirty="0">
                <a:solidFill>
                  <a:schemeClr val="accent1"/>
                </a:solidFill>
                <a:latin typeface="Arial" panose="020B0604020202020204" pitchFamily="34" charset="0"/>
                <a:cs typeface="Arial" panose="020B0604020202020204" pitchFamily="34" charset="0"/>
              </a:rPr>
              <a:t>What was the ratio of spare parts (cavities, couplers, etc.) required versus the total installed count, and was this "buffer" sufficient to cover the actual non-conforming parts during production?</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00C6960-8FCF-17FC-F1C5-6E632A39B95A}"/>
              </a:ext>
            </a:extLst>
          </p:cNvPr>
          <p:cNvSpPr txBox="1"/>
          <p:nvPr/>
        </p:nvSpPr>
        <p:spPr>
          <a:xfrm>
            <a:off x="187034" y="1325020"/>
            <a:ext cx="11729259" cy="2308324"/>
          </a:xfrm>
          <a:prstGeom prst="rect">
            <a:avLst/>
          </a:prstGeom>
          <a:noFill/>
        </p:spPr>
        <p:txBody>
          <a:bodyPr wrap="square" rtlCol="0">
            <a:spAutoFit/>
          </a:bodyPr>
          <a:lstStyle/>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No relevant issues during CM transportation</a:t>
            </a:r>
          </a:p>
          <a:p>
            <a:pPr marL="285750" indent="-285750">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A few loose bolt on the outer vessel flanges, never seen BV leaks</a:t>
            </a:r>
          </a:p>
          <a:p>
            <a:pPr marL="285750" indent="-285750">
              <a:buFont typeface="Arial" panose="020B0604020202020204" pitchFamily="34" charset="0"/>
              <a:buChar char="•"/>
            </a:pPr>
            <a:r>
              <a:rPr kumimoji="1" lang="en-US" altLang="ja-JP" dirty="0">
                <a:solidFill>
                  <a:schemeClr val="tx1">
                    <a:lumMod val="50000"/>
                    <a:lumOff val="50000"/>
                  </a:schemeClr>
                </a:solidFill>
                <a:latin typeface="Arial" panose="020B0604020202020204" pitchFamily="34" charset="0"/>
                <a:cs typeface="Arial" panose="020B0604020202020204" pitchFamily="34" charset="0"/>
              </a:rPr>
              <a:t>Transport was performed </a:t>
            </a:r>
            <a:r>
              <a:rPr lang="en-US" altLang="ja-JP" dirty="0">
                <a:solidFill>
                  <a:schemeClr val="tx1">
                    <a:lumMod val="50000"/>
                    <a:lumOff val="50000"/>
                  </a:schemeClr>
                </a:solidFill>
                <a:latin typeface="Arial" panose="020B0604020202020204" pitchFamily="34" charset="0"/>
                <a:cs typeface="Arial" panose="020B0604020202020204" pitchFamily="34" charset="0"/>
              </a:rPr>
              <a:t>with shock and vacuum logging (</a:t>
            </a:r>
            <a:r>
              <a:rPr lang="en-US" altLang="ja-JP" dirty="0" err="1">
                <a:solidFill>
                  <a:schemeClr val="tx1">
                    <a:lumMod val="50000"/>
                    <a:lumOff val="50000"/>
                  </a:schemeClr>
                </a:solidFill>
                <a:latin typeface="Arial" panose="020B0604020202020204" pitchFamily="34" charset="0"/>
                <a:cs typeface="Arial" panose="020B0604020202020204" pitchFamily="34" charset="0"/>
              </a:rPr>
              <a:t>ISOvac</a:t>
            </a:r>
            <a:r>
              <a:rPr lang="en-US" altLang="ja-JP" dirty="0">
                <a:solidFill>
                  <a:schemeClr val="tx1">
                    <a:lumMod val="50000"/>
                    <a:lumOff val="50000"/>
                  </a:schemeClr>
                </a:solidFill>
                <a:latin typeface="Arial" panose="020B0604020202020204" pitchFamily="34" charset="0"/>
                <a:cs typeface="Arial" panose="020B0604020202020204" pitchFamily="34" charset="0"/>
              </a:rPr>
              <a:t> in N2 and Static BV)</a:t>
            </a:r>
          </a:p>
          <a:p>
            <a:pPr marL="285750" indent="-285750">
              <a:buFont typeface="Arial" panose="020B0604020202020204" pitchFamily="34" charset="0"/>
              <a:buChar char="•"/>
            </a:pPr>
            <a:r>
              <a:rPr kumimoji="1" lang="en-US" altLang="ja-JP" dirty="0">
                <a:solidFill>
                  <a:schemeClr val="tx1">
                    <a:lumMod val="50000"/>
                    <a:lumOff val="50000"/>
                  </a:schemeClr>
                </a:solidFill>
                <a:latin typeface="Arial" panose="020B0604020202020204" pitchFamily="34" charset="0"/>
                <a:cs typeface="Arial" panose="020B0604020202020204" pitchFamily="34" charset="0"/>
              </a:rPr>
              <a:t>Alignment of all ELL modules verified during incoming inspections</a:t>
            </a:r>
            <a:endParaRPr lang="en-US" altLang="ja-JP" dirty="0">
              <a:solidFill>
                <a:schemeClr val="tx1">
                  <a:lumMod val="50000"/>
                  <a:lumOff val="50000"/>
                </a:schemeClr>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altLang="ja-JP" dirty="0">
                <a:solidFill>
                  <a:schemeClr val="tx1">
                    <a:lumMod val="50000"/>
                    <a:lumOff val="50000"/>
                  </a:schemeClr>
                </a:solidFill>
                <a:latin typeface="Arial" panose="020B0604020202020204" pitchFamily="34" charset="0"/>
                <a:cs typeface="Arial" panose="020B0604020202020204" pitchFamily="34" charset="0"/>
              </a:rPr>
              <a:t>S</a:t>
            </a:r>
            <a:r>
              <a:rPr kumimoji="1" lang="en-US" altLang="ja-JP" dirty="0">
                <a:solidFill>
                  <a:schemeClr val="tx1">
                    <a:lumMod val="50000"/>
                    <a:lumOff val="50000"/>
                  </a:schemeClr>
                </a:solidFill>
                <a:latin typeface="Arial" panose="020B0604020202020204" pitchFamily="34" charset="0"/>
                <a:cs typeface="Arial" panose="020B0604020202020204" pitchFamily="34" charset="0"/>
              </a:rPr>
              <a:t>mall deviations </a:t>
            </a:r>
            <a:r>
              <a:rPr kumimoji="1" lang="en-US" altLang="ja-JP" dirty="0" err="1">
                <a:solidFill>
                  <a:schemeClr val="tx1">
                    <a:lumMod val="50000"/>
                    <a:lumOff val="50000"/>
                  </a:schemeClr>
                </a:solidFill>
                <a:latin typeface="Arial" panose="020B0604020202020204" pitchFamily="34" charset="0"/>
                <a:cs typeface="Arial" panose="020B0604020202020204" pitchFamily="34" charset="0"/>
              </a:rPr>
              <a:t>wrt</a:t>
            </a:r>
            <a:r>
              <a:rPr kumimoji="1" lang="en-US" altLang="ja-JP" dirty="0">
                <a:solidFill>
                  <a:schemeClr val="tx1">
                    <a:lumMod val="50000"/>
                    <a:lumOff val="50000"/>
                  </a:schemeClr>
                </a:solidFill>
                <a:latin typeface="Arial" panose="020B0604020202020204" pitchFamily="34" charset="0"/>
                <a:cs typeface="Arial" panose="020B0604020202020204" pitchFamily="34" charset="0"/>
              </a:rPr>
              <a:t> outgoing at CEA seen on some modules, of no relevance to operation/specs</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Only issue during transport between cavity </a:t>
            </a:r>
            <a:r>
              <a:rPr lang="en-US" altLang="ja-JP" dirty="0">
                <a:solidFill>
                  <a:schemeClr val="tx1">
                    <a:lumMod val="50000"/>
                    <a:lumOff val="50000"/>
                  </a:schemeClr>
                </a:solidFill>
                <a:latin typeface="Arial" panose="020B0604020202020204" pitchFamily="34" charset="0"/>
                <a:cs typeface="Arial" panose="020B0604020202020204" pitchFamily="34" charset="0"/>
              </a:rPr>
              <a:t>IK and CEA for CM production was the </a:t>
            </a:r>
            <a:r>
              <a:rPr lang="en-US" altLang="ja-JP" dirty="0">
                <a:solidFill>
                  <a:schemeClr val="accent2">
                    <a:lumMod val="75000"/>
                  </a:schemeClr>
                </a:solidFill>
                <a:latin typeface="Arial" panose="020B0604020202020204" pitchFamily="34" charset="0"/>
                <a:cs typeface="Arial" panose="020B0604020202020204" pitchFamily="34" charset="0"/>
              </a:rPr>
              <a:t>complete loss of a cavity</a:t>
            </a:r>
            <a:r>
              <a:rPr lang="en-US" altLang="ja-JP" dirty="0">
                <a:solidFill>
                  <a:schemeClr val="tx1">
                    <a:lumMod val="50000"/>
                    <a:lumOff val="50000"/>
                  </a:schemeClr>
                </a:solidFill>
                <a:latin typeface="Arial" panose="020B0604020202020204" pitchFamily="34" charset="0"/>
                <a:cs typeface="Arial" panose="020B0604020202020204" pitchFamily="34" charset="0"/>
              </a:rPr>
              <a:t> during a fatal road accident.</a:t>
            </a:r>
          </a:p>
          <a:p>
            <a:r>
              <a:rPr lang="en-US" altLang="ja-JP" dirty="0">
                <a:solidFill>
                  <a:schemeClr val="tx1">
                    <a:lumMod val="50000"/>
                    <a:lumOff val="50000"/>
                  </a:schemeClr>
                </a:solidFill>
                <a:latin typeface="Arial" panose="020B0604020202020204" pitchFamily="34" charset="0"/>
                <a:cs typeface="Arial" panose="020B0604020202020204" pitchFamily="34" charset="0"/>
              </a:rPr>
              <a:t>Internal CM handling in the construction phase: </a:t>
            </a:r>
            <a:r>
              <a:rPr lang="en-US" altLang="ja-JP" dirty="0">
                <a:solidFill>
                  <a:schemeClr val="accent2">
                    <a:lumMod val="75000"/>
                  </a:schemeClr>
                </a:solidFill>
                <a:latin typeface="Arial" panose="020B0604020202020204" pitchFamily="34" charset="0"/>
                <a:cs typeface="Arial" panose="020B0604020202020204" pitchFamily="34" charset="0"/>
              </a:rPr>
              <a:t>minor accidents </a:t>
            </a:r>
            <a:r>
              <a:rPr lang="en-US" altLang="ja-JP" dirty="0">
                <a:solidFill>
                  <a:schemeClr val="tx1">
                    <a:lumMod val="50000"/>
                    <a:lumOff val="50000"/>
                  </a:schemeClr>
                </a:solidFill>
                <a:latin typeface="Arial" panose="020B0604020202020204" pitchFamily="34" charset="0"/>
                <a:cs typeface="Arial" panose="020B0604020202020204" pitchFamily="34" charset="0"/>
              </a:rPr>
              <a:t>(damaged </a:t>
            </a:r>
            <a:r>
              <a:rPr lang="en-US" altLang="ja-JP" dirty="0" err="1">
                <a:solidFill>
                  <a:schemeClr val="tx1">
                    <a:lumMod val="50000"/>
                    <a:lumOff val="50000"/>
                  </a:schemeClr>
                </a:solidFill>
                <a:latin typeface="Arial" panose="020B0604020202020204" pitchFamily="34" charset="0"/>
                <a:cs typeface="Arial" panose="020B0604020202020204" pitchFamily="34" charset="0"/>
              </a:rPr>
              <a:t>cryo</a:t>
            </a:r>
            <a:r>
              <a:rPr lang="en-US" altLang="ja-JP" dirty="0">
                <a:solidFill>
                  <a:schemeClr val="tx1">
                    <a:lumMod val="50000"/>
                    <a:lumOff val="50000"/>
                  </a:schemeClr>
                </a:solidFill>
                <a:latin typeface="Arial" panose="020B0604020202020204" pitchFamily="34" charset="0"/>
                <a:cs typeface="Arial" panose="020B0604020202020204" pitchFamily="34" charset="0"/>
              </a:rPr>
              <a:t> valve/He guard, vented SPK CM)</a:t>
            </a:r>
            <a:endParaRPr kumimoji="1" lang="ja-JP" alt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92144A24-0FBF-A324-9CBD-A8E2C83C28F7}"/>
              </a:ext>
            </a:extLst>
          </p:cNvPr>
          <p:cNvSpPr txBox="1"/>
          <p:nvPr/>
        </p:nvSpPr>
        <p:spPr>
          <a:xfrm>
            <a:off x="187035" y="4683392"/>
            <a:ext cx="11729258" cy="2031325"/>
          </a:xfrm>
          <a:prstGeom prst="rect">
            <a:avLst/>
          </a:prstGeom>
          <a:noFill/>
        </p:spPr>
        <p:txBody>
          <a:bodyPr wrap="square" rtlCol="0">
            <a:spAutoFit/>
          </a:bodyPr>
          <a:lstStyle/>
          <a:p>
            <a:r>
              <a:rPr lang="en-US" altLang="ja-JP" dirty="0">
                <a:solidFill>
                  <a:schemeClr val="tx1">
                    <a:lumMod val="50000"/>
                    <a:lumOff val="50000"/>
                  </a:schemeClr>
                </a:solidFill>
                <a:latin typeface="Arial" panose="020B0604020202020204" pitchFamily="34" charset="0"/>
                <a:cs typeface="Arial" panose="020B0604020202020204" pitchFamily="34" charset="0"/>
              </a:rPr>
              <a:t>ESS IK Agreements for subcomponents were set only for the number of needed item and did not account operation-grade spares. Subcomponent spares were managed by IK to guarantee the yield (CAV, CPL)</a:t>
            </a:r>
          </a:p>
          <a:p>
            <a:r>
              <a:rPr lang="en-US" altLang="ja-JP" dirty="0">
                <a:solidFill>
                  <a:schemeClr val="tx1">
                    <a:lumMod val="50000"/>
                    <a:lumOff val="50000"/>
                  </a:schemeClr>
                </a:solidFill>
                <a:latin typeface="Arial" panose="020B0604020202020204" pitchFamily="34" charset="0"/>
                <a:cs typeface="Arial" panose="020B0604020202020204" pitchFamily="34" charset="0"/>
              </a:rPr>
              <a:t>We now keep the “best” of the unqualified components as possible spares or for reliability-</a:t>
            </a:r>
            <a:r>
              <a:rPr lang="en-US" altLang="ja-JP" dirty="0" err="1">
                <a:solidFill>
                  <a:schemeClr val="tx1">
                    <a:lumMod val="50000"/>
                    <a:lumOff val="50000"/>
                  </a:schemeClr>
                </a:solidFill>
                <a:latin typeface="Arial" panose="020B0604020202020204" pitchFamily="34" charset="0"/>
                <a:cs typeface="Arial" panose="020B0604020202020204" pitchFamily="34" charset="0"/>
              </a:rPr>
              <a:t>focussed</a:t>
            </a:r>
            <a:r>
              <a:rPr lang="en-US" altLang="ja-JP" dirty="0">
                <a:solidFill>
                  <a:schemeClr val="tx1">
                    <a:lumMod val="50000"/>
                    <a:lumOff val="50000"/>
                  </a:schemeClr>
                </a:solidFill>
                <a:latin typeface="Arial" panose="020B0604020202020204" pitchFamily="34" charset="0"/>
                <a:cs typeface="Arial" panose="020B0604020202020204" pitchFamily="34" charset="0"/>
              </a:rPr>
              <a:t> R&amp;D activities (e.g. plasma processing).</a:t>
            </a:r>
          </a:p>
          <a:p>
            <a:r>
              <a:rPr kumimoji="1" lang="en-US" altLang="ja-JP" dirty="0">
                <a:solidFill>
                  <a:schemeClr val="tx1">
                    <a:lumMod val="50000"/>
                    <a:lumOff val="50000"/>
                  </a:schemeClr>
                </a:solidFill>
                <a:latin typeface="Arial" panose="020B0604020202020204" pitchFamily="34" charset="0"/>
                <a:cs typeface="Arial" panose="020B0604020202020204" pitchFamily="34" charset="0"/>
              </a:rPr>
              <a:t>Spare subcomponents (mainly couplers, tuners) are being procured by ESS in transition to operation.</a:t>
            </a:r>
          </a:p>
          <a:p>
            <a:r>
              <a:rPr lang="en-US" altLang="ja-JP" dirty="0">
                <a:solidFill>
                  <a:schemeClr val="tx1">
                    <a:lumMod val="50000"/>
                    <a:lumOff val="50000"/>
                  </a:schemeClr>
                </a:solidFill>
                <a:latin typeface="Arial" panose="020B0604020202020204" pitchFamily="34" charset="0"/>
                <a:cs typeface="Arial" panose="020B0604020202020204" pitchFamily="34" charset="0"/>
              </a:rPr>
              <a:t>We have made provisions for one full SPK spare CM and one full MBL spare CM (under construction) due to the need to ensure the capability to reach the transition energies between linac sections. No HB spare.</a:t>
            </a:r>
            <a:endParaRPr kumimoji="1" lang="ja-JP" alt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3745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TotalTime>
  <Words>1319</Words>
  <Application>Microsoft Macintosh PowerPoint</Application>
  <PresentationFormat>Widescreen</PresentationFormat>
  <Paragraphs>86</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游ゴシック</vt:lpstr>
      <vt:lpstr>游ゴシック Light</vt:lpstr>
      <vt:lpstr>Aptos</vt:lpstr>
      <vt:lpstr>Arial</vt:lpstr>
      <vt:lpstr>Cambria Math</vt:lpstr>
      <vt:lpstr>Office テーマ</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武 道前</dc:creator>
  <cp:lastModifiedBy>Paolo Pierini</cp:lastModifiedBy>
  <cp:revision>9</cp:revision>
  <dcterms:created xsi:type="dcterms:W3CDTF">2026-05-12T08:55:07Z</dcterms:created>
  <dcterms:modified xsi:type="dcterms:W3CDTF">2026-06-06T17:07:46Z</dcterms:modified>
</cp:coreProperties>
</file>