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83" d="100"/>
          <a:sy n="83" d="100"/>
        </p:scale>
        <p:origin x="3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6C3F3-949F-29FE-7EAB-5FF4A3BF62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DBEDF1-291E-D331-4130-9AD35E4AF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51F6E9-3101-9881-D689-5CFAB0C18053}"/>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F53DC710-6C4F-CB83-A6BF-E5E94374B8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6742D4-AAEA-9365-F1F1-C00D35B3FA2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730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A3190-5739-E3AC-976F-A3F4BE8D2BC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040BA9-7DAE-2CC2-7C87-808EB09E6DE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F238E4-F43B-62C7-5478-3DD28B578C2C}"/>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B49F3458-AD80-098B-A93E-2FDA9F5809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536AC6-59F0-8ABD-B759-2D5BD912109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879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8D4D9C-80AA-9F3C-27E0-2300A3E0FA5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4D0687-EE81-0D53-DF07-49AD0312435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B41DD-1887-9DFF-706E-1A2746569872}"/>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A12993D9-8500-F3EB-92EF-6A0BD2783D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646F8A-079E-5308-A6F4-9EAA6ECA58AD}"/>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807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9DBC5-5656-3890-5543-93C1940F57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58B462-FF2D-C9AB-095F-F6B06E7EF1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8F06A-32B6-5274-B2CC-2409195A5323}"/>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83934D48-C97A-24AF-C654-FBA686412C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01E139-03EE-CFEC-4FED-5AA89E99C05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16682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8D647-E567-37A7-E5D5-54AAF274DB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B1E001-3C3D-2E43-8685-15EA4531AA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518B8FD-B123-6294-7AC3-D243F6421CD8}"/>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F39212F7-43C1-D2E6-F2D8-580CC6717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09BD4D-D3D4-A84D-83DC-0471A3FFD00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54885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3940F-4EDD-9B13-0AB1-04BEFCEC60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A0ECEE-3BA5-7E21-ADF5-047F357D08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2BA5D8-7F77-CAC3-562A-0C1B099B72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62C31E-FC7E-E259-FE73-8F6BD736C14B}"/>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6" name="フッター プレースホルダー 5">
            <a:extLst>
              <a:ext uri="{FF2B5EF4-FFF2-40B4-BE49-F238E27FC236}">
                <a16:creationId xmlns:a16="http://schemas.microsoft.com/office/drawing/2014/main" id="{446F8B06-7EF4-8CCC-6862-F1F67859D5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2534E8-C32A-862D-D6BB-ED3F68B56E82}"/>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55804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2A056-A9D5-F62B-D6D3-3B8414B9EB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3A5347-84DC-16B6-976D-6A2F7061C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3B9898-93D8-AF10-7BC1-5B1CFB0C92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D6F75B6-CA77-F650-ADCE-108B1927B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829136-E87F-0CA1-7484-8ABB6E07CE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34FC2A-E80B-657E-F6D0-C54522727995}"/>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8" name="フッター プレースホルダー 7">
            <a:extLst>
              <a:ext uri="{FF2B5EF4-FFF2-40B4-BE49-F238E27FC236}">
                <a16:creationId xmlns:a16="http://schemas.microsoft.com/office/drawing/2014/main" id="{C22E92CC-4C42-44A7-4633-2038904C8D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869AEC-823B-DF87-0A69-4DF5B19BE4F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02844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510CC-F240-407E-0266-CFC8471F19F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A51F3F-17C9-BB24-0897-EF69A5DBD56B}"/>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4" name="フッター プレースホルダー 3">
            <a:extLst>
              <a:ext uri="{FF2B5EF4-FFF2-40B4-BE49-F238E27FC236}">
                <a16:creationId xmlns:a16="http://schemas.microsoft.com/office/drawing/2014/main" id="{371306B9-E534-7DB3-381E-933E2EF224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978CF9-E034-277B-8E64-8EA78A277D15}"/>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3182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3A7DA0-C70D-0F1C-6AE0-C6DAA75CF233}"/>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3" name="フッター プレースホルダー 2">
            <a:extLst>
              <a:ext uri="{FF2B5EF4-FFF2-40B4-BE49-F238E27FC236}">
                <a16:creationId xmlns:a16="http://schemas.microsoft.com/office/drawing/2014/main" id="{F8BEAC6E-96F9-58AB-67B8-F1F39F21B58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587ACE-7414-3C13-5997-682E90ECBCC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175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01353-3672-2005-36EE-D549698FBE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428530-3C89-3361-A65E-3D8E0D72E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0C66129-6215-9CF8-2704-B364F474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E77A75-49D5-A0BE-DAE3-64B22F5FCD8F}"/>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6" name="フッター プレースホルダー 5">
            <a:extLst>
              <a:ext uri="{FF2B5EF4-FFF2-40B4-BE49-F238E27FC236}">
                <a16:creationId xmlns:a16="http://schemas.microsoft.com/office/drawing/2014/main" id="{45118B9D-6A35-C562-06E6-45194359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591F10-EB4E-4E53-D9E9-C7C747EAE453}"/>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181380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5D6F5-D34D-917B-0FE0-B05EC3F8A0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E610C0-EC32-1564-CAF7-03D798420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965338-EF2E-F6FA-6BDB-A5F6EECCF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2F374D-D2BC-84ED-47BB-12231270C17D}"/>
              </a:ext>
            </a:extLst>
          </p:cNvPr>
          <p:cNvSpPr>
            <a:spLocks noGrp="1"/>
          </p:cNvSpPr>
          <p:nvPr>
            <p:ph type="dt" sz="half" idx="10"/>
          </p:nvPr>
        </p:nvSpPr>
        <p:spPr/>
        <p:txBody>
          <a:bodyPr/>
          <a:lstStyle/>
          <a:p>
            <a:fld id="{EA491CBB-129B-4B18-9956-60AB467CFA71}" type="datetimeFigureOut">
              <a:rPr kumimoji="1" lang="ja-JP" altLang="en-US" smtClean="0"/>
              <a:t>2026/6/5</a:t>
            </a:fld>
            <a:endParaRPr kumimoji="1" lang="ja-JP" altLang="en-US"/>
          </a:p>
        </p:txBody>
      </p:sp>
      <p:sp>
        <p:nvSpPr>
          <p:cNvPr id="6" name="フッター プレースホルダー 5">
            <a:extLst>
              <a:ext uri="{FF2B5EF4-FFF2-40B4-BE49-F238E27FC236}">
                <a16:creationId xmlns:a16="http://schemas.microsoft.com/office/drawing/2014/main" id="{E68D207D-64B1-5C5F-3B39-3445432686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545692-582F-4C52-E399-C31C50D053E1}"/>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3799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410C26-178F-1B78-6F10-2A0830C5B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F197E3-10DE-5F37-F31F-8F8837459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90017C-DC2A-87EE-8AB2-D01EAFFF0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491CBB-129B-4B18-9956-60AB467CFA71}" type="datetimeFigureOut">
              <a:rPr kumimoji="1" lang="ja-JP" altLang="en-US" smtClean="0"/>
              <a:t>2026/6/5</a:t>
            </a:fld>
            <a:endParaRPr kumimoji="1" lang="ja-JP" altLang="en-US"/>
          </a:p>
        </p:txBody>
      </p:sp>
      <p:sp>
        <p:nvSpPr>
          <p:cNvPr id="5" name="フッター プレースホルダー 4">
            <a:extLst>
              <a:ext uri="{FF2B5EF4-FFF2-40B4-BE49-F238E27FC236}">
                <a16:creationId xmlns:a16="http://schemas.microsoft.com/office/drawing/2014/main" id="{338AFFFD-A1ED-3287-19FD-E417A0A7C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CA7202-8D3B-4D98-38FF-776471011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61851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5" y="124691"/>
            <a:ext cx="9756345"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Introduction of the project: SHINE</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9598325" y="217024"/>
            <a:ext cx="2276407" cy="369332"/>
          </a:xfrm>
          <a:prstGeom prst="rect">
            <a:avLst/>
          </a:prstGeom>
          <a:noFill/>
          <a:ln>
            <a:solidFill>
              <a:schemeClr val="accent1"/>
            </a:solidFill>
          </a:ln>
        </p:spPr>
        <p:txBody>
          <a:bodyPr wrap="square" rtlCol="0">
            <a:spAutoFit/>
          </a:bodyPr>
          <a:lstStyle/>
          <a:p>
            <a:r>
              <a:rPr lang="en-US" altLang="ja-JP" dirty="0">
                <a:solidFill>
                  <a:schemeClr val="accent1"/>
                </a:solidFill>
                <a:latin typeface="Arial" panose="020B0604020202020204" pitchFamily="34" charset="0"/>
                <a:cs typeface="Arial" panose="020B0604020202020204" pitchFamily="34" charset="0"/>
              </a:rPr>
              <a:t>Jinfang Chen, SARI</a:t>
            </a:r>
            <a:endParaRPr kumimoji="1" lang="ja-JP" altLang="en-US" dirty="0">
              <a:solidFill>
                <a:schemeClr val="accent1"/>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7275C25D-82EA-1B62-B8C8-C0C064573829}"/>
              </a:ext>
            </a:extLst>
          </p:cNvPr>
          <p:cNvSpPr txBox="1"/>
          <p:nvPr/>
        </p:nvSpPr>
        <p:spPr>
          <a:xfrm>
            <a:off x="1331817" y="5365059"/>
            <a:ext cx="10313843" cy="1451808"/>
          </a:xfrm>
          <a:prstGeom prst="rect">
            <a:avLst/>
          </a:prstGeom>
          <a:noFill/>
        </p:spPr>
        <p:txBody>
          <a:bodyPr wrap="square">
            <a:spAutoFit/>
          </a:bodyPr>
          <a:lstStyle/>
          <a:p>
            <a:pPr>
              <a:lnSpc>
                <a:spcPts val="2700"/>
              </a:lnSpc>
            </a:pPr>
            <a:r>
              <a:rPr lang="en-US" altLang="zh-CN" sz="2000" b="1" dirty="0">
                <a:latin typeface="微软雅黑" panose="020B0503020204020204" pitchFamily="34" charset="-122"/>
                <a:ea typeface="微软雅黑" panose="020B0503020204020204" pitchFamily="34" charset="-122"/>
              </a:rPr>
              <a:t>SHINE Accelerator:</a:t>
            </a:r>
          </a:p>
          <a:p>
            <a:pPr>
              <a:lnSpc>
                <a:spcPts val="2700"/>
              </a:lnSpc>
            </a:pPr>
            <a:r>
              <a:rPr lang="en-US" altLang="zh-CN" sz="2000" dirty="0">
                <a:latin typeface="微软雅黑" panose="020B0503020204020204" pitchFamily="34" charset="-122"/>
                <a:ea typeface="微软雅黑" panose="020B0503020204020204" pitchFamily="34" charset="-122"/>
              </a:rPr>
              <a:t>• 8.0 GeV, with a 4.5 GeV bypass line</a:t>
            </a:r>
          </a:p>
          <a:p>
            <a:pPr>
              <a:lnSpc>
                <a:spcPts val="2700"/>
              </a:lnSpc>
            </a:pPr>
            <a:r>
              <a:rPr lang="zh-CN" altLang="zh-CN" sz="2000" dirty="0">
                <a:latin typeface="微软雅黑" panose="020B0503020204020204" pitchFamily="34" charset="-122"/>
                <a:ea typeface="微软雅黑" panose="020B0503020204020204" pitchFamily="34" charset="-122"/>
              </a:rPr>
              <a:t>• 54 standard 1.3GHz </a:t>
            </a:r>
            <a:r>
              <a:rPr lang="en-US" altLang="zh-CN" sz="2000" dirty="0">
                <a:latin typeface="微软雅黑" panose="020B0503020204020204" pitchFamily="34" charset="-122"/>
                <a:ea typeface="微软雅黑" panose="020B0503020204020204" pitchFamily="34" charset="-122"/>
              </a:rPr>
              <a:t>high-Q CMs ( specs improved to: Q</a:t>
            </a:r>
            <a:r>
              <a:rPr lang="en-US" altLang="zh-CN" sz="2000" baseline="-25000" dirty="0">
                <a:latin typeface="微软雅黑" panose="020B0503020204020204" pitchFamily="34" charset="-122"/>
                <a:ea typeface="微软雅黑" panose="020B0503020204020204" pitchFamily="34" charset="-122"/>
              </a:rPr>
              <a:t>0</a:t>
            </a:r>
            <a:r>
              <a:rPr lang="en-US" altLang="zh-CN" sz="2000" dirty="0">
                <a:latin typeface="微软雅黑" panose="020B0503020204020204" pitchFamily="34" charset="-122"/>
                <a:ea typeface="微软雅黑" panose="020B0503020204020204" pitchFamily="34" charset="-122"/>
              </a:rPr>
              <a:t>= </a:t>
            </a:r>
            <a:r>
              <a:rPr lang="en-US" altLang="zh-CN" sz="2000" dirty="0">
                <a:solidFill>
                  <a:srgbClr val="C00000"/>
                </a:solidFill>
                <a:latin typeface="微软雅黑" panose="020B0503020204020204" pitchFamily="34" charset="-122"/>
                <a:ea typeface="微软雅黑" panose="020B0503020204020204" pitchFamily="34" charset="-122"/>
              </a:rPr>
              <a:t>3.0E+10 @20 MV/m</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ts val="2700"/>
              </a:lnSpc>
            </a:pPr>
            <a:r>
              <a:rPr lang="zh-CN" altLang="zh-CN"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 3.9 GHz 8-cavity CMs</a:t>
            </a:r>
            <a:endParaRPr lang="zh-CN" altLang="en-US" sz="2000" dirty="0">
              <a:latin typeface="微软雅黑" panose="020B0503020204020204" pitchFamily="34" charset="-122"/>
              <a:ea typeface="微软雅黑" panose="020B0503020204020204" pitchFamily="34" charset="-122"/>
            </a:endParaRPr>
          </a:p>
        </p:txBody>
      </p:sp>
      <p:pic>
        <p:nvPicPr>
          <p:cNvPr id="45" name="图片 44">
            <a:extLst>
              <a:ext uri="{FF2B5EF4-FFF2-40B4-BE49-F238E27FC236}">
                <a16:creationId xmlns:a16="http://schemas.microsoft.com/office/drawing/2014/main" id="{2F53BF27-D043-53CD-3F8D-607DE4A75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369"/>
            <a:ext cx="12192000" cy="1692995"/>
          </a:xfrm>
          <a:prstGeom prst="rect">
            <a:avLst/>
          </a:prstGeom>
        </p:spPr>
      </p:pic>
      <p:sp>
        <p:nvSpPr>
          <p:cNvPr id="60" name="文本框 59">
            <a:extLst>
              <a:ext uri="{FF2B5EF4-FFF2-40B4-BE49-F238E27FC236}">
                <a16:creationId xmlns:a16="http://schemas.microsoft.com/office/drawing/2014/main" id="{FB0DD30B-0967-8A43-45EC-EC3CFA1FDFEF}"/>
              </a:ext>
            </a:extLst>
          </p:cNvPr>
          <p:cNvSpPr txBox="1"/>
          <p:nvPr/>
        </p:nvSpPr>
        <p:spPr>
          <a:xfrm>
            <a:off x="5337405" y="4955819"/>
            <a:ext cx="1252128" cy="338554"/>
          </a:xfrm>
          <a:prstGeom prst="rect">
            <a:avLst/>
          </a:prstGeom>
          <a:solidFill>
            <a:srgbClr val="92D050"/>
          </a:solidFill>
        </p:spPr>
        <p:txBody>
          <a:bodyPr wrap="square" rtlCol="0">
            <a:spAutoFit/>
          </a:bodyPr>
          <a:lstStyle/>
          <a:p>
            <a:pPr algn="ctr"/>
            <a:r>
              <a:rPr lang="en-US" altLang="zh-CN" sz="1600" b="1" dirty="0"/>
              <a:t>L3:10 CMs</a:t>
            </a:r>
          </a:p>
        </p:txBody>
      </p:sp>
      <p:sp>
        <p:nvSpPr>
          <p:cNvPr id="61" name="文本框 60">
            <a:extLst>
              <a:ext uri="{FF2B5EF4-FFF2-40B4-BE49-F238E27FC236}">
                <a16:creationId xmlns:a16="http://schemas.microsoft.com/office/drawing/2014/main" id="{06FDAD83-3852-06B2-0E34-84B1EDBB68C6}"/>
              </a:ext>
            </a:extLst>
          </p:cNvPr>
          <p:cNvSpPr txBox="1"/>
          <p:nvPr/>
        </p:nvSpPr>
        <p:spPr>
          <a:xfrm>
            <a:off x="3781721" y="4955819"/>
            <a:ext cx="1252128" cy="338554"/>
          </a:xfrm>
          <a:prstGeom prst="rect">
            <a:avLst/>
          </a:prstGeom>
          <a:solidFill>
            <a:srgbClr val="92D050"/>
          </a:solidFill>
        </p:spPr>
        <p:txBody>
          <a:bodyPr wrap="square" rtlCol="0">
            <a:spAutoFit/>
          </a:bodyPr>
          <a:lstStyle/>
          <a:p>
            <a:pPr algn="ctr"/>
            <a:r>
              <a:rPr lang="en-US" altLang="zh-CN" sz="1600" b="1" dirty="0"/>
              <a:t>L2:18 CMs</a:t>
            </a:r>
          </a:p>
        </p:txBody>
      </p:sp>
      <p:sp>
        <p:nvSpPr>
          <p:cNvPr id="62" name="文本框 61">
            <a:extLst>
              <a:ext uri="{FF2B5EF4-FFF2-40B4-BE49-F238E27FC236}">
                <a16:creationId xmlns:a16="http://schemas.microsoft.com/office/drawing/2014/main" id="{7E1C31AB-729E-BC7A-3D4B-2503AF2A2B8D}"/>
              </a:ext>
            </a:extLst>
          </p:cNvPr>
          <p:cNvSpPr txBox="1"/>
          <p:nvPr/>
        </p:nvSpPr>
        <p:spPr>
          <a:xfrm>
            <a:off x="1588839" y="4960755"/>
            <a:ext cx="1252128" cy="338554"/>
          </a:xfrm>
          <a:prstGeom prst="rect">
            <a:avLst/>
          </a:prstGeom>
          <a:solidFill>
            <a:srgbClr val="92D050"/>
          </a:solidFill>
        </p:spPr>
        <p:txBody>
          <a:bodyPr wrap="square" rtlCol="0">
            <a:spAutoFit/>
          </a:bodyPr>
          <a:lstStyle/>
          <a:p>
            <a:pPr algn="ctr"/>
            <a:r>
              <a:rPr lang="en-US" altLang="zh-CN" sz="1600" b="1" dirty="0"/>
              <a:t>L1: 2 CMs</a:t>
            </a:r>
            <a:endParaRPr lang="zh-CN" altLang="en-US" sz="1600" b="1" dirty="0"/>
          </a:p>
        </p:txBody>
      </p:sp>
      <p:sp>
        <p:nvSpPr>
          <p:cNvPr id="63" name="文本框 62">
            <a:extLst>
              <a:ext uri="{FF2B5EF4-FFF2-40B4-BE49-F238E27FC236}">
                <a16:creationId xmlns:a16="http://schemas.microsoft.com/office/drawing/2014/main" id="{56E078D9-C2FA-BD55-A7C3-6C0CBDC05754}"/>
              </a:ext>
            </a:extLst>
          </p:cNvPr>
          <p:cNvSpPr txBox="1"/>
          <p:nvPr/>
        </p:nvSpPr>
        <p:spPr>
          <a:xfrm>
            <a:off x="7154592" y="4960755"/>
            <a:ext cx="1252128" cy="338554"/>
          </a:xfrm>
          <a:prstGeom prst="rect">
            <a:avLst/>
          </a:prstGeom>
          <a:solidFill>
            <a:srgbClr val="FFC000"/>
          </a:solidFill>
        </p:spPr>
        <p:txBody>
          <a:bodyPr wrap="square" rtlCol="0">
            <a:spAutoFit/>
          </a:bodyPr>
          <a:lstStyle/>
          <a:p>
            <a:pPr algn="ctr"/>
            <a:r>
              <a:rPr lang="en-US" altLang="zh-CN" sz="1600" b="1" dirty="0"/>
              <a:t>L4:24 CMs</a:t>
            </a:r>
          </a:p>
        </p:txBody>
      </p:sp>
      <p:sp>
        <p:nvSpPr>
          <p:cNvPr id="64" name="文本框 63">
            <a:extLst>
              <a:ext uri="{FF2B5EF4-FFF2-40B4-BE49-F238E27FC236}">
                <a16:creationId xmlns:a16="http://schemas.microsoft.com/office/drawing/2014/main" id="{CBE08CAC-E281-1443-386D-CD252BABB486}"/>
              </a:ext>
            </a:extLst>
          </p:cNvPr>
          <p:cNvSpPr txBox="1"/>
          <p:nvPr/>
        </p:nvSpPr>
        <p:spPr>
          <a:xfrm>
            <a:off x="1092990" y="3454264"/>
            <a:ext cx="1484702"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i1CM + i8CM</a:t>
            </a:r>
            <a:endParaRPr lang="zh-CN" altLang="en-US" sz="1600" dirty="0">
              <a:latin typeface="微软雅黑" panose="020B0503020204020204" pitchFamily="34" charset="-122"/>
              <a:ea typeface="微软雅黑" panose="020B0503020204020204" pitchFamily="34" charset="-122"/>
            </a:endParaRPr>
          </a:p>
        </p:txBody>
      </p:sp>
      <p:sp>
        <p:nvSpPr>
          <p:cNvPr id="65" name="文本框 64">
            <a:extLst>
              <a:ext uri="{FF2B5EF4-FFF2-40B4-BE49-F238E27FC236}">
                <a16:creationId xmlns:a16="http://schemas.microsoft.com/office/drawing/2014/main" id="{F27A5B50-7E3E-ED27-B008-E9679AEB3560}"/>
              </a:ext>
            </a:extLst>
          </p:cNvPr>
          <p:cNvSpPr txBox="1"/>
          <p:nvPr/>
        </p:nvSpPr>
        <p:spPr>
          <a:xfrm>
            <a:off x="2494612" y="3825611"/>
            <a:ext cx="1082476" cy="338554"/>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2 H-CMs</a:t>
            </a:r>
            <a:endParaRPr lang="zh-CN" altLang="en-US" sz="1600" dirty="0">
              <a:latin typeface="微软雅黑" panose="020B0503020204020204" pitchFamily="34" charset="-122"/>
              <a:ea typeface="微软雅黑" panose="020B0503020204020204" pitchFamily="34" charset="-122"/>
            </a:endParaRPr>
          </a:p>
        </p:txBody>
      </p:sp>
      <p:pic>
        <p:nvPicPr>
          <p:cNvPr id="67" name="图片 66">
            <a:extLst>
              <a:ext uri="{FF2B5EF4-FFF2-40B4-BE49-F238E27FC236}">
                <a16:creationId xmlns:a16="http://schemas.microsoft.com/office/drawing/2014/main" id="{7B49890F-5639-7FC7-B1C8-A2F01B792C5C}"/>
              </a:ext>
            </a:extLst>
          </p:cNvPr>
          <p:cNvPicPr>
            <a:picLocks noChangeAspect="1"/>
          </p:cNvPicPr>
          <p:nvPr/>
        </p:nvPicPr>
        <p:blipFill>
          <a:blip r:embed="rId3">
            <a:extLst>
              <a:ext uri="{28A0092B-C50C-407E-A947-70E740481C1C}">
                <a14:useLocalDpi xmlns:a14="http://schemas.microsoft.com/office/drawing/2010/main" val="0"/>
              </a:ext>
            </a:extLst>
          </a:blip>
          <a:srcRect t="14058"/>
          <a:stretch>
            <a:fillRect/>
          </a:stretch>
        </p:blipFill>
        <p:spPr>
          <a:xfrm>
            <a:off x="0" y="805130"/>
            <a:ext cx="12192000" cy="2462581"/>
          </a:xfrm>
          <a:prstGeom prst="rect">
            <a:avLst/>
          </a:prstGeom>
        </p:spPr>
      </p:pic>
    </p:spTree>
    <p:extLst>
      <p:ext uri="{BB962C8B-B14F-4D97-AF65-F5344CB8AC3E}">
        <p14:creationId xmlns:p14="http://schemas.microsoft.com/office/powerpoint/2010/main" val="33788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B14F-1774-D1E1-C275-133BBFDE01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F0D56F-C01F-B2C0-A81F-C40D17B33934}"/>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Q1. Achieved Yield vs. Design Specs: </a:t>
            </a:r>
          </a:p>
          <a:p>
            <a:r>
              <a:rPr lang="en-US" altLang="ja-JP" sz="1600" b="1" dirty="0">
                <a:solidFill>
                  <a:schemeClr val="accent1"/>
                </a:solidFill>
                <a:latin typeface="Arial" panose="020B0604020202020204" pitchFamily="34" charset="0"/>
                <a:cs typeface="Arial" panose="020B0604020202020204" pitchFamily="34" charset="0"/>
              </a:rPr>
              <a:t>What were the final yield rates for your project’s cavities, high-power couplers, and cryomodule components, and how did the achieved performance compare to the original design specifications?</a:t>
            </a:r>
            <a:endParaRPr kumimoji="1" lang="ja-JP" altLang="en-US" sz="16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789C55E4-6045-FF03-0B04-0BC5C93929C5}"/>
              </a:ext>
            </a:extLst>
          </p:cNvPr>
          <p:cNvSpPr txBox="1"/>
          <p:nvPr/>
        </p:nvSpPr>
        <p:spPr>
          <a:xfrm>
            <a:off x="231370" y="4283525"/>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Q2. Performance Transfer &amp; Margins: </a:t>
            </a:r>
          </a:p>
          <a:p>
            <a:r>
              <a:rPr lang="en-US" altLang="ja-JP" sz="1600" b="1" dirty="0">
                <a:solidFill>
                  <a:schemeClr val="accent1"/>
                </a:solidFill>
                <a:latin typeface="Arial" panose="020B0604020202020204" pitchFamily="34" charset="0"/>
                <a:cs typeface="Arial" panose="020B0604020202020204" pitchFamily="34" charset="0"/>
              </a:rPr>
              <a:t>What was the observed performance degradation from the Vertical Test (VT) to the final cryomodule (CM) operation, and what rationale was used to define the design margins necessary to account for this "VT-to-CM" transfer?</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32B050B3-9E6E-1600-FB98-EE1D6F92CFD2}"/>
              </a:ext>
            </a:extLst>
          </p:cNvPr>
          <p:cNvSpPr txBox="1"/>
          <p:nvPr/>
        </p:nvSpPr>
        <p:spPr>
          <a:xfrm>
            <a:off x="394289" y="1275132"/>
            <a:ext cx="6069770" cy="2830711"/>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Due to higher performance achieved, SHINE cavity/CM specs are </a:t>
            </a:r>
            <a:r>
              <a:rPr lang="en-US" altLang="zh-CN" b="1" dirty="0">
                <a:latin typeface="微软雅黑" panose="020B0503020204020204" pitchFamily="34" charset="-122"/>
                <a:ea typeface="微软雅黑" panose="020B0503020204020204" pitchFamily="34" charset="-122"/>
              </a:rPr>
              <a:t>improved</a:t>
            </a:r>
            <a:r>
              <a:rPr lang="en-US" altLang="zh-CN" dirty="0">
                <a:latin typeface="微软雅黑" panose="020B0503020204020204" pitchFamily="34" charset="-122"/>
                <a:ea typeface="微软雅黑" panose="020B0503020204020204" pitchFamily="34" charset="-122"/>
              </a:rPr>
              <a:t>: </a:t>
            </a:r>
          </a:p>
          <a:p>
            <a:pPr>
              <a:lnSpc>
                <a:spcPts val="2700"/>
              </a:lnSpc>
            </a:pPr>
            <a:r>
              <a:rPr lang="en-US" altLang="zh-CN" dirty="0">
                <a:latin typeface="微软雅黑" panose="020B0503020204020204" pitchFamily="34" charset="-122"/>
                <a:ea typeface="微软雅黑" panose="020B0503020204020204" pitchFamily="34" charset="-122"/>
              </a:rPr>
              <a:t>    2.7E+10 @16 MV/m </a:t>
            </a:r>
            <a:r>
              <a:rPr lang="en-US" altLang="zh-CN" dirty="0">
                <a:latin typeface="微软雅黑" panose="020B0503020204020204" pitchFamily="34" charset="-122"/>
                <a:ea typeface="微软雅黑" panose="020B0503020204020204" pitchFamily="34" charset="-122"/>
                <a:sym typeface="Wingdings" panose="05000000000000000000" pitchFamily="2" charset="2"/>
              </a:rPr>
              <a:t> </a:t>
            </a:r>
          </a:p>
          <a:p>
            <a:pPr>
              <a:lnSpc>
                <a:spcPts val="2700"/>
              </a:lnSpc>
            </a:pPr>
            <a:r>
              <a:rPr lang="en-US" altLang="zh-CN"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    </a:t>
            </a:r>
            <a:r>
              <a:rPr lang="en-US" altLang="zh-CN" dirty="0">
                <a:solidFill>
                  <a:srgbClr val="C00000"/>
                </a:solidFill>
                <a:latin typeface="微软雅黑" panose="020B0503020204020204" pitchFamily="34" charset="-122"/>
                <a:ea typeface="微软雅黑" panose="020B0503020204020204" pitchFamily="34" charset="-122"/>
              </a:rPr>
              <a:t>3.0E+10 @20 MV/m, max </a:t>
            </a:r>
            <a:r>
              <a:rPr lang="en-US" altLang="zh-CN" dirty="0" err="1">
                <a:solidFill>
                  <a:srgbClr val="C00000"/>
                </a:solidFill>
                <a:latin typeface="微软雅黑" panose="020B0503020204020204" pitchFamily="34" charset="-122"/>
                <a:ea typeface="微软雅黑" panose="020B0503020204020204" pitchFamily="34" charset="-122"/>
              </a:rPr>
              <a:t>Eacc</a:t>
            </a:r>
            <a:r>
              <a:rPr lang="en-US" altLang="zh-CN" dirty="0">
                <a:solidFill>
                  <a:srgbClr val="C00000"/>
                </a:solidFill>
                <a:latin typeface="微软雅黑" panose="020B0503020204020204" pitchFamily="34" charset="-122"/>
                <a:ea typeface="微软雅黑" panose="020B0503020204020204" pitchFamily="34" charset="-122"/>
              </a:rPr>
              <a:t> &gt; 22 MV/m</a:t>
            </a:r>
          </a:p>
          <a:p>
            <a:pPr>
              <a:lnSpc>
                <a:spcPts val="2700"/>
              </a:lnSpc>
            </a:pPr>
            <a:endParaRPr lang="en-US" altLang="zh-CN" sz="1400" dirty="0">
              <a:solidFill>
                <a:srgbClr val="C00000"/>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1.3 GHz cavities </a:t>
            </a:r>
            <a:r>
              <a:rPr lang="en-US" altLang="zh-CN" dirty="0">
                <a:latin typeface="微软雅黑" panose="020B0503020204020204" pitchFamily="34" charset="-122"/>
                <a:ea typeface="微软雅黑" panose="020B0503020204020204" pitchFamily="34" charset="-122"/>
              </a:rPr>
              <a:t>(388 </a:t>
            </a:r>
            <a:r>
              <a:rPr lang="en-US" altLang="zh-CN" dirty="0" err="1">
                <a:latin typeface="微软雅黑" panose="020B0503020204020204" pitchFamily="34" charset="-122"/>
                <a:ea typeface="微软雅黑" panose="020B0503020204020204" pitchFamily="34" charset="-122"/>
              </a:rPr>
              <a:t>cav</a:t>
            </a:r>
            <a:r>
              <a:rPr lang="en-US" altLang="zh-CN" dirty="0">
                <a:latin typeface="微软雅黑" panose="020B0503020204020204" pitchFamily="34" charset="-122"/>
                <a:ea typeface="微软雅黑" panose="020B0503020204020204" pitchFamily="34" charset="-122"/>
              </a:rPr>
              <a:t>, improved specs): </a:t>
            </a:r>
            <a:r>
              <a:rPr lang="en-US" altLang="zh-CN" b="1" dirty="0">
                <a:solidFill>
                  <a:srgbClr val="00B050"/>
                </a:solidFill>
                <a:latin typeface="微软雅黑" panose="020B0503020204020204" pitchFamily="34" charset="-122"/>
                <a:ea typeface="微软雅黑" panose="020B0503020204020204" pitchFamily="34" charset="-122"/>
              </a:rPr>
              <a:t>~79% </a:t>
            </a:r>
            <a:r>
              <a:rPr lang="en-US" altLang="zh-CN" dirty="0">
                <a:latin typeface="微软雅黑" panose="020B0503020204020204" pitchFamily="34" charset="-122"/>
                <a:ea typeface="微软雅黑" panose="020B0503020204020204" pitchFamily="34" charset="-122"/>
              </a:rPr>
              <a:t>qualified, and </a:t>
            </a:r>
            <a:r>
              <a:rPr lang="en-US" altLang="zh-CN" b="1" dirty="0">
                <a:solidFill>
                  <a:srgbClr val="00B050"/>
                </a:solidFill>
                <a:latin typeface="微软雅黑" panose="020B0503020204020204" pitchFamily="34" charset="-122"/>
                <a:ea typeface="微软雅黑" panose="020B0503020204020204" pitchFamily="34" charset="-122"/>
              </a:rPr>
              <a:t>~15% </a:t>
            </a:r>
            <a:r>
              <a:rPr lang="en-US" altLang="zh-CN" dirty="0">
                <a:latin typeface="微软雅黑" panose="020B0503020204020204" pitchFamily="34" charset="-122"/>
                <a:ea typeface="微软雅黑" panose="020B0503020204020204" pitchFamily="34" charset="-122"/>
              </a:rPr>
              <a:t>concessionally accepted  </a:t>
            </a:r>
          </a:p>
          <a:p>
            <a:pPr marL="285750" indent="-285750">
              <a:lnSpc>
                <a:spcPts val="27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High-power couplers</a:t>
            </a:r>
            <a:r>
              <a:rPr lang="en-US" altLang="zh-CN" dirty="0">
                <a:latin typeface="微软雅黑" panose="020B0503020204020204" pitchFamily="34" charset="-122"/>
                <a:ea typeface="微软雅黑" panose="020B0503020204020204" pitchFamily="34" charset="-122"/>
              </a:rPr>
              <a:t>: yield rate &gt; </a:t>
            </a:r>
            <a:r>
              <a:rPr lang="en-US" altLang="zh-CN" b="1" dirty="0">
                <a:latin typeface="微软雅黑" panose="020B0503020204020204" pitchFamily="34" charset="-122"/>
                <a:ea typeface="微软雅黑" panose="020B0503020204020204" pitchFamily="34" charset="-122"/>
              </a:rPr>
              <a:t>87%</a:t>
            </a:r>
            <a:endParaRPr lang="zh-CN" altLang="en-US" b="1"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23FBA920-5590-6D83-6622-A59AA3F36CB5}"/>
              </a:ext>
            </a:extLst>
          </p:cNvPr>
          <p:cNvSpPr txBox="1"/>
          <p:nvPr/>
        </p:nvSpPr>
        <p:spPr>
          <a:xfrm>
            <a:off x="10684224" y="1393398"/>
            <a:ext cx="1507776" cy="1077218"/>
          </a:xfrm>
          <a:prstGeom prst="rect">
            <a:avLst/>
          </a:prstGeom>
          <a:noFill/>
        </p:spPr>
        <p:txBody>
          <a:bodyPr wrap="square" rtlCol="0">
            <a:spAutoFit/>
          </a:bodyPr>
          <a:lstStyle/>
          <a:p>
            <a:pPr algn="ctr"/>
            <a:r>
              <a:rPr kumimoji="1" lang="en-US" altLang="zh-CN" sz="1600" dirty="0">
                <a:latin typeface="微软雅黑" panose="020B0503020204020204" pitchFamily="34" charset="-122"/>
                <a:ea typeface="微软雅黑" panose="020B0503020204020204" pitchFamily="34" charset="-122"/>
                <a:cs typeface="Times New Roman" panose="02020603050405020304" pitchFamily="18" charset="0"/>
              </a:rPr>
              <a:t>3/60 N-doping cavities</a:t>
            </a:r>
          </a:p>
          <a:p>
            <a:pPr algn="ctr"/>
            <a:r>
              <a:rPr kumimoji="1" lang="en-US" altLang="zh-CN"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138 </a:t>
            </a:r>
            <a:endParaRPr kumimoji="1"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6DFCD006-881E-66F3-9C8A-EC1EEDB53435}"/>
              </a:ext>
            </a:extLst>
          </p:cNvPr>
          <p:cNvSpPr txBox="1"/>
          <p:nvPr/>
        </p:nvSpPr>
        <p:spPr>
          <a:xfrm>
            <a:off x="10848048" y="3009973"/>
            <a:ext cx="1180128" cy="1077218"/>
          </a:xfrm>
          <a:prstGeom prst="rect">
            <a:avLst/>
          </a:prstGeom>
          <a:noFill/>
        </p:spPr>
        <p:txBody>
          <a:bodyPr wrap="square" rtlCol="0">
            <a:spAutoFit/>
          </a:bodyPr>
          <a:lstStyle/>
          <a:p>
            <a:pPr algn="ctr"/>
            <a:r>
              <a:rPr kumimoji="1" lang="en-US" altLang="zh-CN" sz="1600" dirty="0">
                <a:latin typeface="微软雅黑" panose="020B0503020204020204" pitchFamily="34" charset="-122"/>
                <a:ea typeface="微软雅黑" panose="020B0503020204020204" pitchFamily="34" charset="-122"/>
                <a:cs typeface="Times New Roman" panose="02020603050405020304" pitchFamily="18" charset="0"/>
              </a:rPr>
              <a:t>Mid-T baking cavities</a:t>
            </a:r>
          </a:p>
          <a:p>
            <a:pPr algn="ctr"/>
            <a:r>
              <a:rPr kumimoji="1" lang="en-US" altLang="zh-CN"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250</a:t>
            </a:r>
            <a:endParaRPr kumimoji="1"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89539D91-97D3-DEF2-F2EC-910795809487}"/>
              </a:ext>
            </a:extLst>
          </p:cNvPr>
          <p:cNvSpPr txBox="1"/>
          <p:nvPr/>
        </p:nvSpPr>
        <p:spPr>
          <a:xfrm>
            <a:off x="333551" y="5287592"/>
            <a:ext cx="6728604" cy="1445717"/>
          </a:xfrm>
          <a:prstGeom prst="rect">
            <a:avLst/>
          </a:prstGeom>
          <a:noFill/>
        </p:spPr>
        <p:txBody>
          <a:bodyPr wrap="square">
            <a:spAutoFit/>
          </a:bodyPr>
          <a:lstStyle/>
          <a:p>
            <a:pPr>
              <a:lnSpc>
                <a:spcPts val="2700"/>
              </a:lnSpc>
            </a:pPr>
            <a:r>
              <a:rPr kumimoji="1" lang="en-US" altLang="zh-CN" sz="1800" b="1" dirty="0">
                <a:latin typeface="微软雅黑" panose="020B0503020204020204" pitchFamily="34" charset="-122"/>
                <a:ea typeface="微软雅黑" panose="020B0503020204020204" pitchFamily="34" charset="-122"/>
                <a:cs typeface="Times New Roman" panose="02020603050405020304" pitchFamily="18" charset="0"/>
              </a:rPr>
              <a:t>36 high-Q CMs </a:t>
            </a:r>
            <a:r>
              <a:rPr kumimoji="1" lang="en-US" altLang="zh-CN" sz="1800" dirty="0">
                <a:latin typeface="微软雅黑" panose="020B0503020204020204" pitchFamily="34" charset="-122"/>
                <a:ea typeface="微软雅黑" panose="020B0503020204020204" pitchFamily="34" charset="-122"/>
                <a:cs typeface="Times New Roman" panose="02020603050405020304" pitchFamily="18" charset="0"/>
              </a:rPr>
              <a:t>tested so far</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admin limit at 26 MV/m</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r>
              <a:rPr kumimoji="1" lang="en-US" altLang="zh-CN" sz="1800" dirty="0">
                <a:latin typeface="微软雅黑" panose="020B0503020204020204" pitchFamily="34" charset="-122"/>
                <a:ea typeface="微软雅黑" panose="020B0503020204020204" pitchFamily="34" charset="-122"/>
                <a:cs typeface="Times New Roman" panose="02020603050405020304" pitchFamily="18" charset="0"/>
              </a:rPr>
              <a:t>:</a:t>
            </a:r>
          </a:p>
          <a:p>
            <a:pPr lvl="1">
              <a:lnSpc>
                <a:spcPts val="2700"/>
              </a:lnSpc>
            </a:pPr>
            <a:r>
              <a:rPr kumimoji="1" lang="en-US" altLang="zh-CN" dirty="0">
                <a:latin typeface="微软雅黑" panose="020B0503020204020204" pitchFamily="34" charset="-122"/>
                <a:ea typeface="微软雅黑" panose="020B0503020204020204" pitchFamily="34" charset="-122"/>
                <a:cs typeface="Times New Roman" panose="02020603050405020304" pitchFamily="18" charset="0"/>
              </a:rPr>
              <a:t>Average Usable Gradient: </a:t>
            </a:r>
            <a:r>
              <a:rPr kumimoji="1" lang="en-US"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24.1 MV/m</a:t>
            </a:r>
          </a:p>
          <a:p>
            <a:pPr lvl="1">
              <a:lnSpc>
                <a:spcPts val="2700"/>
              </a:lnSpc>
            </a:pPr>
            <a:r>
              <a:rPr kumimoji="1" lang="en-US" altLang="zh-CN" dirty="0">
                <a:latin typeface="微软雅黑" panose="020B0503020204020204" pitchFamily="34" charset="-122"/>
                <a:ea typeface="微软雅黑" panose="020B0503020204020204" pitchFamily="34" charset="-122"/>
                <a:cs typeface="Times New Roman" panose="02020603050405020304" pitchFamily="18" charset="0"/>
              </a:rPr>
              <a:t>Average Usable Voltage:  </a:t>
            </a:r>
            <a:r>
              <a:rPr kumimoji="1" lang="en-US"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199.9 MV</a:t>
            </a:r>
          </a:p>
          <a:p>
            <a:pPr lvl="1">
              <a:lnSpc>
                <a:spcPts val="27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Average Q</a:t>
            </a:r>
            <a:r>
              <a:rPr lang="en-US" altLang="zh-CN" baseline="-25000" dirty="0">
                <a:latin typeface="微软雅黑" panose="020B0503020204020204" pitchFamily="34" charset="-122"/>
                <a:ea typeface="微软雅黑" panose="020B0503020204020204" pitchFamily="34" charset="-122"/>
                <a:cs typeface="Times New Roman" panose="02020603050405020304" pitchFamily="18" charset="0"/>
              </a:rPr>
              <a:t>0</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20 MV/m:  </a:t>
            </a:r>
            <a:r>
              <a:rPr lang="en-US"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3.3 E+10</a:t>
            </a:r>
            <a:endPar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a:extLst>
              <a:ext uri="{FF2B5EF4-FFF2-40B4-BE49-F238E27FC236}">
                <a16:creationId xmlns:a16="http://schemas.microsoft.com/office/drawing/2014/main" id="{30C639AD-B35D-EE80-E867-DE69A6DCB39A}"/>
              </a:ext>
            </a:extLst>
          </p:cNvPr>
          <p:cNvSpPr txBox="1"/>
          <p:nvPr/>
        </p:nvSpPr>
        <p:spPr>
          <a:xfrm>
            <a:off x="7587733" y="5340653"/>
            <a:ext cx="4591468" cy="406971"/>
          </a:xfrm>
          <a:prstGeom prst="rect">
            <a:avLst/>
          </a:prstGeom>
          <a:noFill/>
        </p:spPr>
        <p:txBody>
          <a:bodyPr wrap="square">
            <a:spAutoFit/>
          </a:bodyPr>
          <a:lstStyle/>
          <a:p>
            <a:pPr>
              <a:lnSpc>
                <a:spcPts val="2700"/>
              </a:lnSpc>
            </a:pP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Performance change VT-to-CM</a:t>
            </a:r>
            <a:r>
              <a:rPr kumimoji="1" lang="en-US" altLang="zh-CN" sz="1800" dirty="0">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5" name="图片 4">
            <a:extLst>
              <a:ext uri="{FF2B5EF4-FFF2-40B4-BE49-F238E27FC236}">
                <a16:creationId xmlns:a16="http://schemas.microsoft.com/office/drawing/2014/main" id="{94F4676D-0877-B066-F294-83039EB148DB}"/>
              </a:ext>
            </a:extLst>
          </p:cNvPr>
          <p:cNvPicPr>
            <a:picLocks noChangeAspect="1"/>
          </p:cNvPicPr>
          <p:nvPr/>
        </p:nvPicPr>
        <p:blipFill>
          <a:blip r:embed="rId2"/>
          <a:stretch>
            <a:fillRect/>
          </a:stretch>
        </p:blipFill>
        <p:spPr>
          <a:xfrm>
            <a:off x="6464059" y="1186191"/>
            <a:ext cx="4306705" cy="3303233"/>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5BE4103-3121-1693-D6AF-5E56C6D8C0F4}"/>
                  </a:ext>
                </a:extLst>
              </p:cNvPr>
              <p:cNvSpPr txBox="1"/>
              <p:nvPr/>
            </p:nvSpPr>
            <p:spPr>
              <a:xfrm>
                <a:off x="7950952" y="5814662"/>
                <a:ext cx="3899535" cy="398780"/>
              </a:xfrm>
              <a:prstGeom prst="rect">
                <a:avLst/>
              </a:prstGeom>
              <a:noFill/>
            </p:spPr>
            <p:txBody>
              <a:bodyPr wrap="square">
                <a:spAutoFit/>
              </a:bodyPr>
              <a:lstStyle/>
              <a:p>
                <a:r>
                  <a:rPr lang="el-GR" altLang="zh-CN" sz="2000" dirty="0">
                    <a:latin typeface="Times New Roman" panose="02020603050405020304" pitchFamily="18" charset="0"/>
                    <a:ea typeface="微软雅黑 Light" panose="020B0502040204020203" pitchFamily="34" charset="-122"/>
                    <a:cs typeface="Times New Roman" panose="02020603050405020304" pitchFamily="18" charset="0"/>
                  </a:rPr>
                  <a:t>Δ</a:t>
                </a:r>
                <a:r>
                  <a:rPr lang="en-US" altLang="zh-CN" sz="2000" dirty="0" err="1">
                    <a:latin typeface="Times New Roman" panose="02020603050405020304" pitchFamily="18" charset="0"/>
                    <a:ea typeface="微软雅黑 Light" panose="020B0502040204020203" pitchFamily="34" charset="-122"/>
                    <a:cs typeface="Times New Roman" panose="02020603050405020304" pitchFamily="18" charset="0"/>
                  </a:rPr>
                  <a:t>Eacc</a:t>
                </a:r>
                <a:r>
                  <a:rPr lang="en-US" altLang="zh-CN" sz="2000" dirty="0">
                    <a:latin typeface="Times New Roman" panose="02020603050405020304" pitchFamily="18" charset="0"/>
                    <a:ea typeface="微软雅黑 Light" panose="020B0502040204020203" pitchFamily="34" charset="-122"/>
                    <a:cs typeface="Times New Roman" panose="02020603050405020304" pitchFamily="18" charset="0"/>
                  </a:rPr>
                  <a:t>= </a:t>
                </a:r>
                <a14:m>
                  <m:oMath xmlns:m="http://schemas.openxmlformats.org/officeDocument/2006/math">
                    <m:r>
                      <a:rPr lang="en-US" altLang="zh-CN" sz="20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000" dirty="0">
                    <a:solidFill>
                      <a:srgbClr val="C00000"/>
                    </a:solidFill>
                    <a:latin typeface="Times New Roman" panose="02020603050405020304" pitchFamily="18" charset="0"/>
                    <a:ea typeface="微软雅黑 Light" panose="020B0502040204020203" pitchFamily="34" charset="-122"/>
                    <a:cs typeface="Times New Roman" panose="02020603050405020304" pitchFamily="18" charset="0"/>
                  </a:rPr>
                  <a:t>1.85</a:t>
                </a:r>
                <a:r>
                  <a:rPr lang="en-US" altLang="zh-CN" sz="2000" dirty="0">
                    <a:latin typeface="Times New Roman" panose="02020603050405020304" pitchFamily="18" charset="0"/>
                    <a:ea typeface="微软雅黑 Light" panose="020B0502040204020203" pitchFamily="34" charset="-122"/>
                    <a:cs typeface="Times New Roman" panose="02020603050405020304" pitchFamily="18" charset="0"/>
                  </a:rPr>
                  <a:t>±4.00MV/m </a:t>
                </a:r>
                <a:endParaRPr lang="zh-CN" altLang="en-US" sz="2000" dirty="0">
                  <a:latin typeface="Times New Roman" panose="02020603050405020304" pitchFamily="18" charset="0"/>
                  <a:ea typeface="微软雅黑 Light" panose="020B0502040204020203" pitchFamily="34" charset="-122"/>
                  <a:cs typeface="Times New Roman" panose="02020603050405020304" pitchFamily="18" charset="0"/>
                </a:endParaRPr>
              </a:p>
            </p:txBody>
          </p:sp>
        </mc:Choice>
        <mc:Fallback xmlns="">
          <p:sp>
            <p:nvSpPr>
              <p:cNvPr id="3" name="文本框 2">
                <a:extLst>
                  <a:ext uri="{FF2B5EF4-FFF2-40B4-BE49-F238E27FC236}">
                    <a16:creationId xmlns:a16="http://schemas.microsoft.com/office/drawing/2014/main" id="{D5BE4103-3121-1693-D6AF-5E56C6D8C0F4}"/>
                  </a:ext>
                </a:extLst>
              </p:cNvPr>
              <p:cNvSpPr txBox="1">
                <a:spLocks noRot="1" noChangeAspect="1" noMove="1" noResize="1" noEditPoints="1" noAdjustHandles="1" noChangeArrowheads="1" noChangeShapeType="1" noTextEdit="1"/>
              </p:cNvSpPr>
              <p:nvPr/>
            </p:nvSpPr>
            <p:spPr>
              <a:xfrm>
                <a:off x="7950952" y="5814662"/>
                <a:ext cx="3899535" cy="398780"/>
              </a:xfrm>
              <a:prstGeom prst="rect">
                <a:avLst/>
              </a:prstGeom>
              <a:blipFill>
                <a:blip r:embed="rId3"/>
                <a:stretch>
                  <a:fillRect l="-1563"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26B7515-6542-0800-53EE-7067B93DE35F}"/>
                  </a:ext>
                </a:extLst>
              </p:cNvPr>
              <p:cNvSpPr txBox="1"/>
              <p:nvPr/>
            </p:nvSpPr>
            <p:spPr>
              <a:xfrm>
                <a:off x="7950952" y="6226747"/>
                <a:ext cx="4184331" cy="412750"/>
              </a:xfrm>
              <a:prstGeom prst="rect">
                <a:avLst/>
              </a:prstGeom>
              <a:noFill/>
            </p:spPr>
            <p:txBody>
              <a:bodyPr wrap="square">
                <a:spAutoFit/>
              </a:bodyPr>
              <a:lstStyle/>
              <a:p>
                <a:r>
                  <a:rPr lang="el-GR" altLang="zh-CN" sz="2000" dirty="0">
                    <a:latin typeface="Times New Roman" panose="02020603050405020304" pitchFamily="18" charset="0"/>
                    <a:ea typeface="微软雅黑 Light" panose="020B0502040204020203" pitchFamily="34" charset="-122"/>
                    <a:cs typeface="Times New Roman" panose="02020603050405020304" pitchFamily="18" charset="0"/>
                  </a:rPr>
                  <a:t>Δ</a:t>
                </a:r>
                <a:r>
                  <a:rPr lang="en-US" altLang="zh-CN" sz="2000" dirty="0">
                    <a:latin typeface="Times New Roman" panose="02020603050405020304" pitchFamily="18" charset="0"/>
                    <a:ea typeface="微软雅黑 Light" panose="020B0502040204020203" pitchFamily="34" charset="-122"/>
                    <a:cs typeface="Times New Roman" panose="02020603050405020304" pitchFamily="18" charset="0"/>
                  </a:rPr>
                  <a:t>Q</a:t>
                </a:r>
                <a:r>
                  <a:rPr lang="en-US" altLang="zh-CN" sz="2000" baseline="-25000" dirty="0">
                    <a:latin typeface="Times New Roman" panose="02020603050405020304" pitchFamily="18" charset="0"/>
                    <a:ea typeface="微软雅黑 Light" panose="020B0502040204020203" pitchFamily="34" charset="-122"/>
                    <a:cs typeface="Times New Roman" panose="02020603050405020304" pitchFamily="18" charset="0"/>
                  </a:rPr>
                  <a:t>0</a:t>
                </a:r>
                <a:r>
                  <a:rPr lang="en-US" altLang="zh-CN" sz="2000" dirty="0">
                    <a:latin typeface="Times New Roman" panose="02020603050405020304" pitchFamily="18" charset="0"/>
                    <a:ea typeface="微软雅黑 Light" panose="020B0502040204020203" pitchFamily="34" charset="-122"/>
                    <a:cs typeface="Times New Roman" panose="02020603050405020304" pitchFamily="18" charset="0"/>
                  </a:rPr>
                  <a:t>=  </a:t>
                </a:r>
                <a14:m>
                  <m:oMath xmlns:m="http://schemas.openxmlformats.org/officeDocument/2006/math">
                    <m:r>
                      <a:rPr lang="en-US" altLang="zh-CN" sz="20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−0.45</m:t>
                    </m:r>
                    <m:r>
                      <a:rPr lang="en-US" altLang="zh-CN" sz="2000" dirty="0">
                        <a:latin typeface="Cambria Math" panose="02040503050406030204" pitchFamily="18" charset="0"/>
                        <a:ea typeface="微软雅黑 Light" panose="020B0502040204020203" pitchFamily="34" charset="-122"/>
                        <a:cs typeface="Times New Roman" panose="02020603050405020304" pitchFamily="18" charset="0"/>
                        <a:sym typeface="+mn-ea"/>
                      </a:rPr>
                      <m:t>±0.37</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10</m:t>
                        </m:r>
                      </m:sup>
                    </m:sSup>
                  </m:oMath>
                </a14:m>
                <a:r>
                  <a:rPr lang="en-US" altLang="zh-CN" sz="2000" dirty="0">
                    <a:latin typeface="Times New Roman" panose="02020603050405020304" pitchFamily="18" charset="0"/>
                    <a:ea typeface="微软雅黑 Light" panose="020B0502040204020203" pitchFamily="34" charset="-122"/>
                    <a:cs typeface="Times New Roman" panose="02020603050405020304" pitchFamily="18" charset="0"/>
                  </a:rPr>
                  <a:t>   </a:t>
                </a:r>
                <a:endParaRPr lang="zh-CN" altLang="en-US" sz="2000" dirty="0">
                  <a:latin typeface="Times New Roman" panose="02020603050405020304" pitchFamily="18" charset="0"/>
                  <a:ea typeface="微软雅黑 Light" panose="020B0502040204020203" pitchFamily="34"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426B7515-6542-0800-53EE-7067B93DE35F}"/>
                  </a:ext>
                </a:extLst>
              </p:cNvPr>
              <p:cNvSpPr txBox="1">
                <a:spLocks noRot="1" noChangeAspect="1" noMove="1" noResize="1" noEditPoints="1" noAdjustHandles="1" noChangeArrowheads="1" noChangeShapeType="1" noTextEdit="1"/>
              </p:cNvSpPr>
              <p:nvPr/>
            </p:nvSpPr>
            <p:spPr>
              <a:xfrm>
                <a:off x="7950952" y="6226747"/>
                <a:ext cx="4184331" cy="412750"/>
              </a:xfrm>
              <a:prstGeom prst="rect">
                <a:avLst/>
              </a:prstGeom>
              <a:blipFill>
                <a:blip r:embed="rId4"/>
                <a:stretch>
                  <a:fillRect l="-1456" t="-7353" b="-220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2074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50C1-F9FF-35D3-6C93-B2F302FF94D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BCF736-565A-D387-88CE-20AC153B70CE}"/>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Q3. Industrialization &amp; Repeatability:</a:t>
            </a:r>
          </a:p>
          <a:p>
            <a:r>
              <a:rPr lang="en-US" altLang="ja-JP" sz="1600" b="1" dirty="0">
                <a:solidFill>
                  <a:schemeClr val="accent1"/>
                </a:solidFill>
                <a:latin typeface="Arial" panose="020B0604020202020204" pitchFamily="34" charset="0"/>
                <a:cs typeface="Arial" panose="020B0604020202020204" pitchFamily="34" charset="0"/>
              </a:rPr>
              <a:t>Which specific cryomodule assembly tools, cleanroom assembly tools, or standardized procedures were most critical for ensuring repeatability and maintaining high throughput during the production phase?</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5D41DE1D-E36A-46C3-49D6-F5751EE59687}"/>
              </a:ext>
            </a:extLst>
          </p:cNvPr>
          <p:cNvSpPr txBox="1"/>
          <p:nvPr/>
        </p:nvSpPr>
        <p:spPr>
          <a:xfrm>
            <a:off x="187034" y="2857290"/>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Q4. Supply Chain &amp; Material Quality: </a:t>
            </a:r>
          </a:p>
          <a:p>
            <a:r>
              <a:rPr lang="en-US" altLang="ja-JP" sz="1600" b="1" dirty="0">
                <a:solidFill>
                  <a:schemeClr val="accent1"/>
                </a:solidFill>
                <a:latin typeface="Arial" panose="020B0604020202020204" pitchFamily="34" charset="0"/>
                <a:cs typeface="Arial" panose="020B0604020202020204" pitchFamily="34" charset="0"/>
              </a:rPr>
              <a:t>How did material selection and vendor-specific quality assurance impact your production timeline, and did you encounter significant performance variations tied to different niobium batches or suppliers?</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F7D221C9-D2BF-042B-D6BF-3CFB58E3EC8A}"/>
              </a:ext>
            </a:extLst>
          </p:cNvPr>
          <p:cNvSpPr txBox="1"/>
          <p:nvPr/>
        </p:nvSpPr>
        <p:spPr>
          <a:xfrm>
            <a:off x="917660" y="4170876"/>
            <a:ext cx="10420324"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We ordered Nb from two </a:t>
            </a:r>
            <a:r>
              <a:rPr lang="en-US" altLang="zh-CN" b="1" dirty="0">
                <a:latin typeface="微软雅黑" panose="020B0503020204020204" pitchFamily="34" charset="-122"/>
                <a:ea typeface="微软雅黑" panose="020B0503020204020204" pitchFamily="34" charset="-122"/>
              </a:rPr>
              <a:t>suppliers</a:t>
            </a:r>
            <a:r>
              <a:rPr lang="en-US" altLang="zh-CN" dirty="0">
                <a:latin typeface="微软雅黑" panose="020B0503020204020204" pitchFamily="34" charset="-122"/>
                <a:ea typeface="微软雅黑" panose="020B0503020204020204" pitchFamily="34" charset="-122"/>
              </a:rPr>
              <a:t>: NX, TD</a:t>
            </a:r>
          </a:p>
          <a:p>
            <a:pPr marL="285750" indent="-285750">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ECS</a:t>
            </a:r>
            <a:r>
              <a:rPr lang="en-US" altLang="zh-CN" dirty="0">
                <a:latin typeface="微软雅黑" panose="020B0503020204020204" pitchFamily="34" charset="-122"/>
                <a:ea typeface="微软雅黑" panose="020B0503020204020204" pitchFamily="34" charset="-122"/>
              </a:rPr>
              <a:t> applied on almost all materials</a:t>
            </a:r>
          </a:p>
          <a:p>
            <a:pPr marL="285750" indent="-285750">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Some delay </a:t>
            </a:r>
            <a:r>
              <a:rPr lang="en-US" altLang="zh-CN" dirty="0">
                <a:latin typeface="微软雅黑" panose="020B0503020204020204" pitchFamily="34" charset="-122"/>
                <a:ea typeface="微软雅黑" panose="020B0503020204020204" pitchFamily="34" charset="-122"/>
              </a:rPr>
              <a:t>~6 months for early cavity production</a:t>
            </a: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Aiming to match timeline, we ordered </a:t>
            </a:r>
            <a:r>
              <a:rPr lang="en-US" altLang="zh-CN" b="1" dirty="0">
                <a:latin typeface="微软雅黑" panose="020B0503020204020204" pitchFamily="34" charset="-122"/>
                <a:ea typeface="微软雅黑" panose="020B0503020204020204" pitchFamily="34" charset="-122"/>
              </a:rPr>
              <a:t>all the materials in advance </a:t>
            </a:r>
            <a:r>
              <a:rPr lang="en-US" altLang="zh-CN" dirty="0">
                <a:latin typeface="微软雅黑" panose="020B0503020204020204" pitchFamily="34" charset="-122"/>
                <a:ea typeface="微软雅黑" panose="020B0503020204020204" pitchFamily="34" charset="-122"/>
              </a:rPr>
              <a:t>(including the spare, and much earlier than cavities)</a:t>
            </a:r>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1B71208C-9DDD-8239-603E-0A8D04BE586D}"/>
              </a:ext>
            </a:extLst>
          </p:cNvPr>
          <p:cNvSpPr txBox="1"/>
          <p:nvPr/>
        </p:nvSpPr>
        <p:spPr>
          <a:xfrm>
            <a:off x="848264" y="1342276"/>
            <a:ext cx="10495471" cy="1099468"/>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Leak tight issues: </a:t>
            </a:r>
            <a:r>
              <a:rPr lang="en-US" altLang="zh-CN" dirty="0">
                <a:latin typeface="微软雅黑" panose="020B0503020204020204" pitchFamily="34" charset="-122"/>
                <a:ea typeface="微软雅黑" panose="020B0503020204020204" pitchFamily="34" charset="-122"/>
              </a:rPr>
              <a:t>sealing surface status, quality of gaskets and screws, torques </a:t>
            </a:r>
          </a:p>
          <a:p>
            <a:pPr marL="285750" indent="-285750">
              <a:lnSpc>
                <a:spcPts val="27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SPSV: </a:t>
            </a:r>
            <a:r>
              <a:rPr lang="en-US" altLang="zh-CN" dirty="0">
                <a:latin typeface="微软雅黑" panose="020B0503020204020204" pitchFamily="34" charset="-122"/>
                <a:ea typeface="微软雅黑" panose="020B0503020204020204" pitchFamily="34" charset="-122"/>
              </a:rPr>
              <a:t>safety interlock, power outage</a:t>
            </a:r>
          </a:p>
          <a:p>
            <a:pPr marL="285750" indent="-285750">
              <a:lnSpc>
                <a:spcPts val="27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HPR: </a:t>
            </a:r>
            <a:r>
              <a:rPr lang="en-US" altLang="zh-CN" dirty="0">
                <a:latin typeface="微软雅黑" panose="020B0503020204020204" pitchFamily="34" charset="-122"/>
                <a:ea typeface="微软雅黑" panose="020B0503020204020204" pitchFamily="34" charset="-122"/>
              </a:rPr>
              <a:t>UPW quality, device stability </a:t>
            </a:r>
          </a:p>
        </p:txBody>
      </p:sp>
    </p:spTree>
    <p:extLst>
      <p:ext uri="{BB962C8B-B14F-4D97-AF65-F5344CB8AC3E}">
        <p14:creationId xmlns:p14="http://schemas.microsoft.com/office/powerpoint/2010/main" val="84867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7E76-B27A-FF84-668B-05C1398A044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C20D833-E172-A054-036E-449335618810}"/>
              </a:ext>
            </a:extLst>
          </p:cNvPr>
          <p:cNvSpPr txBox="1"/>
          <p:nvPr/>
        </p:nvSpPr>
        <p:spPr>
          <a:xfrm>
            <a:off x="187035" y="124691"/>
            <a:ext cx="11729259" cy="1200329"/>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Q5. Logistics &amp; Transportation: </a:t>
            </a:r>
          </a:p>
          <a:p>
            <a:r>
              <a:rPr lang="en-US" altLang="ja-JP" sz="1600" b="1" dirty="0">
                <a:solidFill>
                  <a:schemeClr val="accent1"/>
                </a:solidFill>
                <a:latin typeface="Arial" panose="020B0604020202020204" pitchFamily="34" charset="0"/>
                <a:cs typeface="Arial" panose="020B0604020202020204" pitchFamily="34" charset="0"/>
              </a:rPr>
              <a:t>What were the primary technical difficulties encountered during the transportation of finished cryomodule components, and what specific monitoring criteria (e.g., vacuum, shocks, alignment) were used to validate the hardware's integrity upon arrival?</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65E629C1-16E8-735D-7B78-7EFBBC1A6533}"/>
              </a:ext>
            </a:extLst>
          </p:cNvPr>
          <p:cNvSpPr txBox="1"/>
          <p:nvPr/>
        </p:nvSpPr>
        <p:spPr>
          <a:xfrm>
            <a:off x="231370" y="328861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Q6. Spare Parts Strategy: </a:t>
            </a:r>
          </a:p>
          <a:p>
            <a:r>
              <a:rPr lang="en-US" altLang="ja-JP" sz="1600" b="1" dirty="0">
                <a:solidFill>
                  <a:schemeClr val="accent1"/>
                </a:solidFill>
                <a:latin typeface="Arial" panose="020B0604020202020204" pitchFamily="34" charset="0"/>
                <a:cs typeface="Arial" panose="020B0604020202020204" pitchFamily="34" charset="0"/>
              </a:rPr>
              <a:t>What was the ratio of spare parts (cavities, couplers, etc.) required versus the total installed count, and was this "buffer" sufficient to cover the actual non-conforming parts during production?</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E018389E-C56A-1BBF-55FC-49E6DF065E98}"/>
              </a:ext>
            </a:extLst>
          </p:cNvPr>
          <p:cNvSpPr txBox="1"/>
          <p:nvPr/>
        </p:nvSpPr>
        <p:spPr>
          <a:xfrm>
            <a:off x="1070895" y="1521652"/>
            <a:ext cx="10420324" cy="128990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Cavity, FPC, BPM, bellows transportation</a:t>
            </a:r>
          </a:p>
          <a:p>
            <a:pPr marL="285750"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Deformed, vacuum degradation, damaged</a:t>
            </a:r>
          </a:p>
          <a:p>
            <a:pPr marL="285750" indent="-285750">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Accelerometer, SPSV for vacuum check upon arrival </a:t>
            </a:r>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5851D93F-3C66-8586-927B-9B69039451BD}"/>
              </a:ext>
            </a:extLst>
          </p:cNvPr>
          <p:cNvSpPr txBox="1"/>
          <p:nvPr/>
        </p:nvSpPr>
        <p:spPr>
          <a:xfrm>
            <a:off x="550515" y="4414642"/>
            <a:ext cx="11002297" cy="21209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1.3 GHz cavities:  </a:t>
            </a:r>
            <a:r>
              <a:rPr lang="en-US" altLang="zh-CN" dirty="0">
                <a:solidFill>
                  <a:srgbClr val="C00000"/>
                </a:solidFill>
                <a:latin typeface="微软雅黑" panose="020B0503020204020204" pitchFamily="34" charset="-122"/>
                <a:ea typeface="微软雅黑" panose="020B0503020204020204" pitchFamily="34" charset="-122"/>
              </a:rPr>
              <a:t>~ 20% </a:t>
            </a:r>
            <a:r>
              <a:rPr lang="en-US" altLang="zh-CN" dirty="0">
                <a:latin typeface="微软雅黑" panose="020B0503020204020204" pitchFamily="34" charset="-122"/>
                <a:ea typeface="微软雅黑" panose="020B0503020204020204" pitchFamily="34" charset="-122"/>
              </a:rPr>
              <a:t>(ordered 530 </a:t>
            </a:r>
            <a:r>
              <a:rPr lang="en-US" altLang="zh-CN">
                <a:latin typeface="微软雅黑" panose="020B0503020204020204" pitchFamily="34" charset="-122"/>
                <a:ea typeface="微软雅黑" panose="020B0503020204020204" pitchFamily="34" charset="-122"/>
              </a:rPr>
              <a:t>vs 440 </a:t>
            </a:r>
            <a:r>
              <a:rPr lang="en-US" altLang="zh-CN" dirty="0">
                <a:latin typeface="微软雅黑" panose="020B0503020204020204" pitchFamily="34" charset="-122"/>
                <a:ea typeface="微软雅黑" panose="020B0503020204020204" pitchFamily="34" charset="-122"/>
              </a:rPr>
              <a:t>installed</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en-US" altLang="zh-CN" b="1" dirty="0">
                <a:solidFill>
                  <a:srgbClr val="00B050"/>
                </a:solidFill>
                <a:latin typeface="微软雅黑" panose="020B0503020204020204" pitchFamily="34" charset="-122"/>
                <a:ea typeface="微软雅黑" panose="020B0503020204020204" pitchFamily="34" charset="-122"/>
              </a:rPr>
              <a:t>sufficient</a:t>
            </a:r>
            <a:r>
              <a:rPr lang="en-US" altLang="zh-CN" dirty="0">
                <a:latin typeface="微软雅黑" panose="020B0503020204020204" pitchFamily="34" charset="-122"/>
                <a:ea typeface="微软雅黑" panose="020B0503020204020204" pitchFamily="34" charset="-122"/>
              </a:rPr>
              <a:t> with cavity repair in parallel (&gt; 90% accepted for CM)</a:t>
            </a:r>
          </a:p>
          <a:p>
            <a:pPr marL="285750" indent="-285750">
              <a:lnSpc>
                <a:spcPct val="1500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3.9 GHz cavities: </a:t>
            </a:r>
            <a:r>
              <a:rPr lang="en-US" altLang="zh-CN" dirty="0">
                <a:solidFill>
                  <a:srgbClr val="C00000"/>
                </a:solidFill>
                <a:latin typeface="微软雅黑" panose="020B0503020204020204" pitchFamily="34" charset="-122"/>
                <a:ea typeface="微软雅黑" panose="020B0503020204020204" pitchFamily="34" charset="-122"/>
              </a:rPr>
              <a:t>~ 20% </a:t>
            </a:r>
            <a:r>
              <a:rPr lang="en-US" altLang="zh-CN" dirty="0">
                <a:latin typeface="微软雅黑" panose="020B0503020204020204" pitchFamily="34" charset="-122"/>
                <a:ea typeface="微软雅黑" panose="020B0503020204020204" pitchFamily="34" charset="-122"/>
              </a:rPr>
              <a:t>(ordered 19 vs 16 installed), </a:t>
            </a:r>
            <a:r>
              <a:rPr lang="en-US" altLang="zh-CN" b="1" dirty="0">
                <a:solidFill>
                  <a:srgbClr val="00B050"/>
                </a:solidFill>
                <a:latin typeface="微软雅黑" panose="020B0503020204020204" pitchFamily="34" charset="-122"/>
                <a:ea typeface="微软雅黑" panose="020B0503020204020204" pitchFamily="34" charset="-122"/>
              </a:rPr>
              <a:t>sufficient</a:t>
            </a:r>
            <a:r>
              <a:rPr lang="en-US" altLang="zh-CN" dirty="0">
                <a:latin typeface="微软雅黑" panose="020B0503020204020204" pitchFamily="34" charset="-122"/>
                <a:ea typeface="微软雅黑" panose="020B0503020204020204" pitchFamily="34" charset="-122"/>
              </a:rPr>
              <a:t> (19 </a:t>
            </a:r>
            <a:r>
              <a:rPr lang="en-US" altLang="zh-CN" dirty="0" err="1">
                <a:latin typeface="微软雅黑" panose="020B0503020204020204" pitchFamily="34" charset="-122"/>
                <a:ea typeface="微软雅黑" panose="020B0503020204020204" pitchFamily="34" charset="-122"/>
              </a:rPr>
              <a:t>cav</a:t>
            </a:r>
            <a:r>
              <a:rPr lang="en-US" altLang="zh-CN" dirty="0">
                <a:latin typeface="微软雅黑" panose="020B0503020204020204" pitchFamily="34" charset="-122"/>
                <a:ea typeface="微软雅黑" panose="020B0503020204020204" pitchFamily="34" charset="-122"/>
              </a:rPr>
              <a:t> 100% qualified)</a:t>
            </a:r>
          </a:p>
          <a:p>
            <a:pPr marL="285750" indent="-285750">
              <a:lnSpc>
                <a:spcPct val="150000"/>
              </a:lnSpc>
              <a:buFont typeface="Arial" panose="020B0604020202020204" pitchFamily="34" charset="0"/>
              <a:buChar char="•"/>
            </a:pPr>
            <a:r>
              <a:rPr lang="en-US" altLang="zh-CN" b="1" dirty="0">
                <a:latin typeface="微软雅黑" panose="020B0503020204020204" pitchFamily="34" charset="-122"/>
                <a:ea typeface="微软雅黑" panose="020B0503020204020204" pitchFamily="34" charset="-122"/>
              </a:rPr>
              <a:t>Other components: </a:t>
            </a:r>
            <a:r>
              <a:rPr lang="en-US" altLang="zh-CN" dirty="0">
                <a:latin typeface="微软雅黑" panose="020B0503020204020204" pitchFamily="34" charset="-122"/>
                <a:ea typeface="微软雅黑" panose="020B0503020204020204" pitchFamily="34" charset="-122"/>
              </a:rPr>
              <a:t>typically, </a:t>
            </a:r>
            <a:r>
              <a:rPr lang="en-US" altLang="zh-CN" dirty="0">
                <a:solidFill>
                  <a:srgbClr val="C00000"/>
                </a:solidFill>
                <a:latin typeface="微软雅黑" panose="020B0503020204020204" pitchFamily="34" charset="-122"/>
                <a:ea typeface="微软雅黑" panose="020B0503020204020204" pitchFamily="34" charset="-122"/>
              </a:rPr>
              <a:t>&lt; 5%</a:t>
            </a:r>
            <a:r>
              <a:rPr lang="en-US" altLang="zh-CN" dirty="0">
                <a:latin typeface="微软雅黑" panose="020B0503020204020204" pitchFamily="34" charset="-122"/>
                <a:ea typeface="微软雅黑" panose="020B0503020204020204" pitchFamily="34" charset="-122"/>
              </a:rPr>
              <a:t>, such as FPCs ~ 2 % (ordered +8 FPCs) , Cryostat: ~ 2% (ordered + 1), </a:t>
            </a:r>
            <a:r>
              <a:rPr lang="en-US" altLang="zh-CN" b="1" dirty="0">
                <a:solidFill>
                  <a:srgbClr val="00B050"/>
                </a:solidFill>
                <a:latin typeface="微软雅黑" panose="020B0503020204020204" pitchFamily="34" charset="-122"/>
                <a:ea typeface="微软雅黑" panose="020B0503020204020204" pitchFamily="34" charset="-122"/>
              </a:rPr>
              <a:t>sufficient </a:t>
            </a:r>
            <a:r>
              <a:rPr lang="en-US" altLang="zh-CN" dirty="0">
                <a:latin typeface="微软雅黑" panose="020B0503020204020204" pitchFamily="34" charset="-122"/>
                <a:ea typeface="微软雅黑" panose="020B0503020204020204" pitchFamily="34" charset="-122"/>
              </a:rPr>
              <a:t>so far</a:t>
            </a:r>
          </a:p>
        </p:txBody>
      </p:sp>
    </p:spTree>
    <p:extLst>
      <p:ext uri="{BB962C8B-B14F-4D97-AF65-F5344CB8AC3E}">
        <p14:creationId xmlns:p14="http://schemas.microsoft.com/office/powerpoint/2010/main" val="2113745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TotalTime>
  <Words>639</Words>
  <Application>Microsoft Office PowerPoint</Application>
  <PresentationFormat>宽屏</PresentationFormat>
  <Paragraphs>55</Paragraphs>
  <Slides>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vt:i4>
      </vt:variant>
    </vt:vector>
  </HeadingPairs>
  <TitlesOfParts>
    <vt:vector size="11" baseType="lpstr">
      <vt:lpstr>游ゴシック</vt:lpstr>
      <vt:lpstr>游ゴシック Light</vt:lpstr>
      <vt:lpstr>微软雅黑</vt:lpstr>
      <vt:lpstr>Arial</vt:lpstr>
      <vt:lpstr>Cambria Math</vt:lpstr>
      <vt:lpstr>Times New Roman</vt:lpstr>
      <vt:lpstr>Office テーマ</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武 道前</dc:creator>
  <cp:lastModifiedBy>JINFANG CHEN</cp:lastModifiedBy>
  <cp:revision>15</cp:revision>
  <dcterms:created xsi:type="dcterms:W3CDTF">2026-05-12T08:55:07Z</dcterms:created>
  <dcterms:modified xsi:type="dcterms:W3CDTF">2026-06-05T09:00:50Z</dcterms:modified>
</cp:coreProperties>
</file>