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12"/>
  </p:notesMasterIdLst>
  <p:sldIdLst>
    <p:sldId id="256" r:id="rId3"/>
    <p:sldId id="11088632" r:id="rId4"/>
    <p:sldId id="11088633" r:id="rId5"/>
    <p:sldId id="260" r:id="rId6"/>
    <p:sldId id="258" r:id="rId7"/>
    <p:sldId id="261" r:id="rId8"/>
    <p:sldId id="259" r:id="rId9"/>
    <p:sldId id="11088635" r:id="rId10"/>
    <p:sldId id="427" r:id="rId11"/>
  </p:sldIdLst>
  <p:sldSz cx="12192000" cy="6858000"/>
  <p:notesSz cx="6799263" cy="9929813"/>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4"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19C"/>
    <a:srgbClr val="558ED5"/>
    <a:srgbClr val="0332FF"/>
    <a:srgbClr val="C00000"/>
    <a:srgbClr val="002060"/>
    <a:srgbClr val="4B6290"/>
    <a:srgbClr val="0A4362"/>
    <a:srgbClr val="D3E0EE"/>
    <a:srgbClr val="BFBFBF"/>
    <a:srgbClr val="5C7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3333" autoAdjust="0"/>
  </p:normalViewPr>
  <p:slideViewPr>
    <p:cSldViewPr snapToGrid="0" showGuides="1">
      <p:cViewPr varScale="1">
        <p:scale>
          <a:sx n="73" d="100"/>
          <a:sy n="73" d="100"/>
        </p:scale>
        <p:origin x="307" y="22"/>
      </p:cViewPr>
      <p:guideLst>
        <p:guide orient="horz" pos="2204"/>
        <p:guide pos="3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0AB425A7-BB31-4AA7-812E-6A317F667028}" type="datetimeFigureOut">
              <a:rPr lang="zh-CN" altLang="en-US" smtClean="0"/>
              <a:t>2026/6/2</a:t>
            </a:fld>
            <a:endParaRPr lang="zh-CN" altLang="en-US"/>
          </a:p>
        </p:txBody>
      </p:sp>
      <p:sp>
        <p:nvSpPr>
          <p:cNvPr id="4" name="幻灯片图像占位符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A58F88B-9D5A-4713-8DF6-F68F2B53DF3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85F9C2-6650-434F-85C9-26C55B969901}" type="slidenum">
              <a:rPr lang="zh-CN" altLang="en-US" smtClean="0"/>
              <a:t>5</a:t>
            </a:fld>
            <a:endParaRPr lang="zh-CN" altLang="en-US"/>
          </a:p>
        </p:txBody>
      </p:sp>
    </p:spTree>
    <p:extLst>
      <p:ext uri="{BB962C8B-B14F-4D97-AF65-F5344CB8AC3E}">
        <p14:creationId xmlns:p14="http://schemas.microsoft.com/office/powerpoint/2010/main" val="236783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A58F88B-9D5A-4713-8DF6-F68F2B53DF33}" type="slidenum">
              <a:rPr lang="zh-CN" altLang="en-US" smtClean="0"/>
              <a:t>8</a:t>
            </a:fld>
            <a:endParaRPr lang="zh-CN" altLang="en-US"/>
          </a:p>
        </p:txBody>
      </p:sp>
    </p:spTree>
    <p:extLst>
      <p:ext uri="{BB962C8B-B14F-4D97-AF65-F5344CB8AC3E}">
        <p14:creationId xmlns:p14="http://schemas.microsoft.com/office/powerpoint/2010/main" val="2796616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A58F88B-9D5A-4713-8DF6-F68F2B53DF33}" type="slidenum">
              <a:rPr lang="zh-CN" altLang="en-US" smtClean="0"/>
              <a:t>9</a:t>
            </a:fld>
            <a:endParaRPr lang="zh-CN" altLang="en-US"/>
          </a:p>
        </p:txBody>
      </p:sp>
    </p:spTree>
    <p:extLst>
      <p:ext uri="{BB962C8B-B14F-4D97-AF65-F5344CB8AC3E}">
        <p14:creationId xmlns:p14="http://schemas.microsoft.com/office/powerpoint/2010/main" val="251789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2026/6/2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6"/>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26"/>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6"/>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6"/>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3"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3"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7" y="1535113"/>
            <a:ext cx="538956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7" y="2174875"/>
            <a:ext cx="538956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70" y="273056"/>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3"/>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6"/>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3"/>
            <a:ext cx="80772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2026/6/2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17" name="矩形 6"/>
          <p:cNvSpPr/>
          <p:nvPr userDrawn="1"/>
        </p:nvSpPr>
        <p:spPr>
          <a:xfrm>
            <a:off x="0" y="6561066"/>
            <a:ext cx="12192000" cy="296935"/>
          </a:xfrm>
          <a:prstGeom prst="rect">
            <a:avLst/>
          </a:prstGeom>
          <a:solidFill>
            <a:srgbClr val="005A9E"/>
          </a:solid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endParaRPr lang="zh-CN" altLang="en-US"/>
          </a:p>
        </p:txBody>
      </p:sp>
      <p:sp>
        <p:nvSpPr>
          <p:cNvPr id="18" name="矩形 1"/>
          <p:cNvSpPr/>
          <p:nvPr userDrawn="1"/>
        </p:nvSpPr>
        <p:spPr>
          <a:xfrm>
            <a:off x="0" y="6597188"/>
            <a:ext cx="12192000" cy="714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endParaRPr lang="zh-CN" altLang="en-US"/>
          </a:p>
        </p:txBody>
      </p:sp>
      <p:sp>
        <p:nvSpPr>
          <p:cNvPr id="19" name="矩形 6"/>
          <p:cNvSpPr/>
          <p:nvPr userDrawn="1"/>
        </p:nvSpPr>
        <p:spPr>
          <a:xfrm>
            <a:off x="0" y="333298"/>
            <a:ext cx="12192000" cy="431700"/>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endParaRPr lang="zh-CN" altLang="en-US"/>
          </a:p>
        </p:txBody>
      </p:sp>
      <p:sp>
        <p:nvSpPr>
          <p:cNvPr id="20" name="矩形 8"/>
          <p:cNvSpPr/>
          <p:nvPr userDrawn="1"/>
        </p:nvSpPr>
        <p:spPr>
          <a:xfrm>
            <a:off x="4440678" y="333298"/>
            <a:ext cx="3094559"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工作概述</a:t>
            </a:r>
          </a:p>
        </p:txBody>
      </p:sp>
      <p:sp>
        <p:nvSpPr>
          <p:cNvPr id="22" name="矩形 21"/>
          <p:cNvSpPr/>
          <p:nvPr userDrawn="1"/>
        </p:nvSpPr>
        <p:spPr>
          <a:xfrm>
            <a:off x="6767362" y="333298"/>
            <a:ext cx="1223325"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完成情况</a:t>
            </a:r>
          </a:p>
        </p:txBody>
      </p:sp>
      <p:sp>
        <p:nvSpPr>
          <p:cNvPr id="23" name="矩形 22"/>
          <p:cNvSpPr/>
          <p:nvPr userDrawn="1"/>
        </p:nvSpPr>
        <p:spPr>
          <a:xfrm>
            <a:off x="8014487" y="333298"/>
            <a:ext cx="1223325"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项目展示</a:t>
            </a:r>
          </a:p>
        </p:txBody>
      </p:sp>
      <p:sp>
        <p:nvSpPr>
          <p:cNvPr id="24" name="矩形 23"/>
          <p:cNvSpPr/>
          <p:nvPr userDrawn="1"/>
        </p:nvSpPr>
        <p:spPr>
          <a:xfrm>
            <a:off x="9261612" y="333298"/>
            <a:ext cx="1223325"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总结不足</a:t>
            </a:r>
          </a:p>
        </p:txBody>
      </p:sp>
      <p:sp>
        <p:nvSpPr>
          <p:cNvPr id="29" name="矩形 1"/>
          <p:cNvSpPr/>
          <p:nvPr userDrawn="1"/>
        </p:nvSpPr>
        <p:spPr>
          <a:xfrm>
            <a:off x="0" y="764998"/>
            <a:ext cx="12192000" cy="7142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endParaRPr lang="zh-CN" altLang="en-US"/>
          </a:p>
        </p:txBody>
      </p:sp>
      <p:sp>
        <p:nvSpPr>
          <p:cNvPr id="30" name="矩形 3"/>
          <p:cNvSpPr/>
          <p:nvPr userDrawn="1"/>
        </p:nvSpPr>
        <p:spPr>
          <a:xfrm>
            <a:off x="6743560" y="333622"/>
            <a:ext cx="1223325" cy="43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完成情况</a:t>
            </a:r>
          </a:p>
        </p:txBody>
      </p:sp>
      <p:sp>
        <p:nvSpPr>
          <p:cNvPr id="31" name="矩形 30"/>
          <p:cNvSpPr/>
          <p:nvPr userDrawn="1"/>
        </p:nvSpPr>
        <p:spPr>
          <a:xfrm>
            <a:off x="10534867" y="333298"/>
            <a:ext cx="1223325"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明年计划</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17" name="矩形 6"/>
          <p:cNvSpPr/>
          <p:nvPr userDrawn="1"/>
        </p:nvSpPr>
        <p:spPr>
          <a:xfrm>
            <a:off x="0" y="6561066"/>
            <a:ext cx="12192000" cy="296935"/>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endParaRPr lang="zh-CN" altLang="en-US"/>
          </a:p>
        </p:txBody>
      </p:sp>
      <p:sp>
        <p:nvSpPr>
          <p:cNvPr id="18" name="矩形 1"/>
          <p:cNvSpPr/>
          <p:nvPr userDrawn="1"/>
        </p:nvSpPr>
        <p:spPr>
          <a:xfrm>
            <a:off x="0" y="6597188"/>
            <a:ext cx="12192000" cy="714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endParaRPr lang="zh-CN" altLang="en-US"/>
          </a:p>
        </p:txBody>
      </p:sp>
      <p:sp>
        <p:nvSpPr>
          <p:cNvPr id="19" name="矩形 6"/>
          <p:cNvSpPr/>
          <p:nvPr userDrawn="1"/>
        </p:nvSpPr>
        <p:spPr>
          <a:xfrm>
            <a:off x="0" y="333298"/>
            <a:ext cx="12192000" cy="431700"/>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endParaRPr lang="zh-CN" altLang="en-US"/>
          </a:p>
        </p:txBody>
      </p:sp>
      <p:sp>
        <p:nvSpPr>
          <p:cNvPr id="20" name="矩形 8"/>
          <p:cNvSpPr/>
          <p:nvPr userDrawn="1"/>
        </p:nvSpPr>
        <p:spPr>
          <a:xfrm>
            <a:off x="5520236" y="333298"/>
            <a:ext cx="1223325"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工作概述</a:t>
            </a:r>
          </a:p>
        </p:txBody>
      </p:sp>
      <p:sp>
        <p:nvSpPr>
          <p:cNvPr id="22" name="矩形 21"/>
          <p:cNvSpPr/>
          <p:nvPr userDrawn="1"/>
        </p:nvSpPr>
        <p:spPr>
          <a:xfrm>
            <a:off x="6767362" y="333298"/>
            <a:ext cx="1223325"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完成情况</a:t>
            </a:r>
          </a:p>
        </p:txBody>
      </p:sp>
      <p:sp>
        <p:nvSpPr>
          <p:cNvPr id="23" name="矩形 22"/>
          <p:cNvSpPr/>
          <p:nvPr userDrawn="1"/>
        </p:nvSpPr>
        <p:spPr>
          <a:xfrm>
            <a:off x="8014487" y="333298"/>
            <a:ext cx="1223325"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项目展示</a:t>
            </a:r>
          </a:p>
        </p:txBody>
      </p:sp>
      <p:sp>
        <p:nvSpPr>
          <p:cNvPr id="24" name="矩形 23"/>
          <p:cNvSpPr/>
          <p:nvPr userDrawn="1"/>
        </p:nvSpPr>
        <p:spPr>
          <a:xfrm>
            <a:off x="9261612" y="333298"/>
            <a:ext cx="1223325"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总结不足</a:t>
            </a:r>
          </a:p>
        </p:txBody>
      </p:sp>
      <p:sp>
        <p:nvSpPr>
          <p:cNvPr id="29" name="矩形 1"/>
          <p:cNvSpPr/>
          <p:nvPr userDrawn="1"/>
        </p:nvSpPr>
        <p:spPr>
          <a:xfrm>
            <a:off x="0" y="764998"/>
            <a:ext cx="12192000" cy="7142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endParaRPr lang="zh-CN" altLang="en-US"/>
          </a:p>
        </p:txBody>
      </p:sp>
      <p:sp>
        <p:nvSpPr>
          <p:cNvPr id="30" name="矩形 3"/>
          <p:cNvSpPr/>
          <p:nvPr userDrawn="1"/>
        </p:nvSpPr>
        <p:spPr>
          <a:xfrm>
            <a:off x="8014487" y="333298"/>
            <a:ext cx="1223325" cy="43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项目展示</a:t>
            </a:r>
          </a:p>
        </p:txBody>
      </p:sp>
      <p:sp>
        <p:nvSpPr>
          <p:cNvPr id="31" name="矩形 30"/>
          <p:cNvSpPr/>
          <p:nvPr userDrawn="1"/>
        </p:nvSpPr>
        <p:spPr>
          <a:xfrm>
            <a:off x="10534867" y="333298"/>
            <a:ext cx="1223325"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明年计划</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16" name="矩形 6"/>
          <p:cNvSpPr/>
          <p:nvPr userDrawn="1"/>
        </p:nvSpPr>
        <p:spPr>
          <a:xfrm>
            <a:off x="0" y="6561066"/>
            <a:ext cx="12192000" cy="296935"/>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endParaRPr lang="zh-CN" altLang="en-US"/>
          </a:p>
        </p:txBody>
      </p:sp>
      <p:sp>
        <p:nvSpPr>
          <p:cNvPr id="17" name="矩形 1"/>
          <p:cNvSpPr/>
          <p:nvPr userDrawn="1"/>
        </p:nvSpPr>
        <p:spPr>
          <a:xfrm>
            <a:off x="0" y="6597188"/>
            <a:ext cx="12192000" cy="714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endParaRPr lang="zh-CN" altLang="en-US"/>
          </a:p>
        </p:txBody>
      </p:sp>
      <p:sp>
        <p:nvSpPr>
          <p:cNvPr id="18" name="矩形 6"/>
          <p:cNvSpPr/>
          <p:nvPr userDrawn="1"/>
        </p:nvSpPr>
        <p:spPr>
          <a:xfrm>
            <a:off x="0" y="333298"/>
            <a:ext cx="12192000" cy="431700"/>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endParaRPr lang="zh-CN" altLang="en-US"/>
          </a:p>
        </p:txBody>
      </p:sp>
      <p:sp>
        <p:nvSpPr>
          <p:cNvPr id="20" name="矩形 8"/>
          <p:cNvSpPr/>
          <p:nvPr userDrawn="1"/>
        </p:nvSpPr>
        <p:spPr>
          <a:xfrm>
            <a:off x="5520236" y="333298"/>
            <a:ext cx="1223325"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工作概述</a:t>
            </a:r>
          </a:p>
        </p:txBody>
      </p:sp>
      <p:sp>
        <p:nvSpPr>
          <p:cNvPr id="21" name="矩形 20"/>
          <p:cNvSpPr/>
          <p:nvPr userDrawn="1"/>
        </p:nvSpPr>
        <p:spPr>
          <a:xfrm>
            <a:off x="6767362" y="333298"/>
            <a:ext cx="1223325"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完成情况</a:t>
            </a:r>
          </a:p>
        </p:txBody>
      </p:sp>
      <p:sp>
        <p:nvSpPr>
          <p:cNvPr id="22" name="矩形 21"/>
          <p:cNvSpPr/>
          <p:nvPr userDrawn="1"/>
        </p:nvSpPr>
        <p:spPr>
          <a:xfrm>
            <a:off x="8014487" y="333298"/>
            <a:ext cx="1223325"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项目展示</a:t>
            </a:r>
          </a:p>
        </p:txBody>
      </p:sp>
      <p:sp>
        <p:nvSpPr>
          <p:cNvPr id="23" name="矩形 22"/>
          <p:cNvSpPr/>
          <p:nvPr userDrawn="1"/>
        </p:nvSpPr>
        <p:spPr>
          <a:xfrm>
            <a:off x="9261612" y="333298"/>
            <a:ext cx="1223325"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总结不足</a:t>
            </a:r>
          </a:p>
        </p:txBody>
      </p:sp>
      <p:sp>
        <p:nvSpPr>
          <p:cNvPr id="29" name="矩形 1"/>
          <p:cNvSpPr/>
          <p:nvPr userDrawn="1"/>
        </p:nvSpPr>
        <p:spPr>
          <a:xfrm>
            <a:off x="0" y="764998"/>
            <a:ext cx="12192000" cy="7142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endParaRPr lang="zh-CN" altLang="en-US"/>
          </a:p>
        </p:txBody>
      </p:sp>
      <p:sp>
        <p:nvSpPr>
          <p:cNvPr id="30" name="矩形 3"/>
          <p:cNvSpPr/>
          <p:nvPr userDrawn="1"/>
        </p:nvSpPr>
        <p:spPr>
          <a:xfrm>
            <a:off x="9261612" y="333298"/>
            <a:ext cx="1223325" cy="43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总结不足</a:t>
            </a:r>
          </a:p>
        </p:txBody>
      </p:sp>
      <p:sp>
        <p:nvSpPr>
          <p:cNvPr id="31" name="矩形 30"/>
          <p:cNvSpPr/>
          <p:nvPr userDrawn="1"/>
        </p:nvSpPr>
        <p:spPr>
          <a:xfrm>
            <a:off x="10534867" y="333298"/>
            <a:ext cx="1223325"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明年计划</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16" name="矩形 6"/>
          <p:cNvSpPr/>
          <p:nvPr userDrawn="1"/>
        </p:nvSpPr>
        <p:spPr>
          <a:xfrm>
            <a:off x="0" y="6561066"/>
            <a:ext cx="12192000" cy="296935"/>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endParaRPr lang="zh-CN" altLang="en-US"/>
          </a:p>
        </p:txBody>
      </p:sp>
      <p:sp>
        <p:nvSpPr>
          <p:cNvPr id="17" name="矩形 1"/>
          <p:cNvSpPr/>
          <p:nvPr userDrawn="1"/>
        </p:nvSpPr>
        <p:spPr>
          <a:xfrm>
            <a:off x="0" y="6597188"/>
            <a:ext cx="12192000" cy="714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endParaRPr lang="zh-CN" altLang="en-US"/>
          </a:p>
        </p:txBody>
      </p:sp>
      <p:sp>
        <p:nvSpPr>
          <p:cNvPr id="18" name="矩形 6"/>
          <p:cNvSpPr/>
          <p:nvPr userDrawn="1"/>
        </p:nvSpPr>
        <p:spPr>
          <a:xfrm>
            <a:off x="0" y="333298"/>
            <a:ext cx="12192000" cy="431700"/>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endParaRPr lang="zh-CN" altLang="en-US"/>
          </a:p>
        </p:txBody>
      </p:sp>
      <p:sp>
        <p:nvSpPr>
          <p:cNvPr id="19" name="矩形 8"/>
          <p:cNvSpPr/>
          <p:nvPr userDrawn="1"/>
        </p:nvSpPr>
        <p:spPr>
          <a:xfrm>
            <a:off x="5520236" y="333298"/>
            <a:ext cx="1223325"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工作概述</a:t>
            </a:r>
          </a:p>
        </p:txBody>
      </p:sp>
      <p:sp>
        <p:nvSpPr>
          <p:cNvPr id="20" name="矩形 19"/>
          <p:cNvSpPr/>
          <p:nvPr userDrawn="1"/>
        </p:nvSpPr>
        <p:spPr>
          <a:xfrm>
            <a:off x="6767362" y="333298"/>
            <a:ext cx="1223325"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完成情况</a:t>
            </a:r>
          </a:p>
        </p:txBody>
      </p:sp>
      <p:sp>
        <p:nvSpPr>
          <p:cNvPr id="22" name="矩形 21"/>
          <p:cNvSpPr/>
          <p:nvPr userDrawn="1"/>
        </p:nvSpPr>
        <p:spPr>
          <a:xfrm>
            <a:off x="8014487" y="333298"/>
            <a:ext cx="1223325"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项目展示</a:t>
            </a:r>
          </a:p>
        </p:txBody>
      </p:sp>
      <p:sp>
        <p:nvSpPr>
          <p:cNvPr id="23" name="矩形 22"/>
          <p:cNvSpPr/>
          <p:nvPr userDrawn="1"/>
        </p:nvSpPr>
        <p:spPr>
          <a:xfrm>
            <a:off x="9261612" y="333298"/>
            <a:ext cx="1223325" cy="431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总结不足</a:t>
            </a:r>
          </a:p>
        </p:txBody>
      </p:sp>
      <p:sp>
        <p:nvSpPr>
          <p:cNvPr id="24" name="矩形 1"/>
          <p:cNvSpPr/>
          <p:nvPr userDrawn="1"/>
        </p:nvSpPr>
        <p:spPr>
          <a:xfrm>
            <a:off x="0" y="764998"/>
            <a:ext cx="12192000" cy="7142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endParaRPr lang="zh-CN" altLang="en-US"/>
          </a:p>
        </p:txBody>
      </p:sp>
      <p:sp>
        <p:nvSpPr>
          <p:cNvPr id="29" name="矩形 3"/>
          <p:cNvSpPr/>
          <p:nvPr userDrawn="1"/>
        </p:nvSpPr>
        <p:spPr>
          <a:xfrm>
            <a:off x="10546792" y="333298"/>
            <a:ext cx="1223325" cy="43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anchor="ctr"/>
          <a:lstStyle/>
          <a:p>
            <a:pPr algn="ctr" fontAlgn="auto">
              <a:spcBef>
                <a:spcPts val="0"/>
              </a:spcBef>
              <a:spcAft>
                <a:spcPts val="0"/>
              </a:spcAft>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明年计划</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任意多边形 3"/>
          <p:cNvSpPr/>
          <p:nvPr userDrawn="1"/>
        </p:nvSpPr>
        <p:spPr>
          <a:xfrm>
            <a:off x="1906804" y="2787202"/>
            <a:ext cx="8347401" cy="1514565"/>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TextBox 6"/>
          <p:cNvSpPr txBox="1">
            <a:spLocks noChangeArrowheads="1"/>
          </p:cNvSpPr>
          <p:nvPr userDrawn="1"/>
        </p:nvSpPr>
        <p:spPr bwMode="auto">
          <a:xfrm>
            <a:off x="635150" y="2538623"/>
            <a:ext cx="2388509" cy="502766"/>
          </a:xfrm>
          <a:prstGeom prst="rect">
            <a:avLst/>
          </a:prstGeom>
          <a:noFill/>
          <a:ln>
            <a:noFill/>
          </a:ln>
        </p:spPr>
        <p:txBody>
          <a:bodyPr wrap="square">
            <a:spAutoFit/>
          </a:bodyPr>
          <a:lstStyle>
            <a:lvl1pPr/>
            <a:lvl2pPr/>
            <a:lvl3pPr/>
            <a:lvl4pPr/>
            <a:lvl5pPr/>
            <a:lvl6pPr/>
            <a:lvl7pPr/>
            <a:lvl8pPr/>
            <a:lvl9pPr/>
          </a:lstStyle>
          <a:p>
            <a:pPr marL="0" lvl="1" algn="ctr"/>
            <a:r>
              <a:rPr lang="zh-CN" altLang="en-US" sz="2665" b="1" dirty="0">
                <a:latin typeface="微软雅黑" panose="020B0503020204020204" pitchFamily="34" charset="-122"/>
                <a:ea typeface="微软雅黑" panose="020B0503020204020204" pitchFamily="34" charset="-122"/>
              </a:rPr>
              <a:t>年度工作概述</a:t>
            </a:r>
          </a:p>
        </p:txBody>
      </p:sp>
      <p:sp>
        <p:nvSpPr>
          <p:cNvPr id="7" name="TextBox 6"/>
          <p:cNvSpPr txBox="1">
            <a:spLocks noChangeArrowheads="1"/>
          </p:cNvSpPr>
          <p:nvPr userDrawn="1"/>
        </p:nvSpPr>
        <p:spPr bwMode="auto">
          <a:xfrm>
            <a:off x="2747384" y="3872255"/>
            <a:ext cx="2388509" cy="502766"/>
          </a:xfrm>
          <a:prstGeom prst="rect">
            <a:avLst/>
          </a:prstGeom>
          <a:noFill/>
          <a:ln>
            <a:noFill/>
          </a:ln>
        </p:spPr>
        <p:txBody>
          <a:bodyPr wrap="square">
            <a:spAutoFit/>
          </a:bodyPr>
          <a:lstStyle>
            <a:lvl1pPr/>
            <a:lvl2pPr/>
            <a:lvl3pPr/>
            <a:lvl4pPr/>
            <a:lvl5pPr/>
            <a:lvl6pPr/>
            <a:lvl7pPr/>
            <a:lvl8pPr/>
            <a:lvl9pPr/>
          </a:lstStyle>
          <a:p>
            <a:pPr marL="0" lvl="1" algn="ctr"/>
            <a:r>
              <a:rPr lang="zh-CN" altLang="en-US" sz="2665" b="1" dirty="0">
                <a:latin typeface="微软雅黑" panose="020B0503020204020204" pitchFamily="34" charset="-122"/>
                <a:ea typeface="微软雅黑" panose="020B0503020204020204" pitchFamily="34" charset="-122"/>
              </a:rPr>
              <a:t>工作完成情况</a:t>
            </a:r>
          </a:p>
        </p:txBody>
      </p:sp>
      <p:sp>
        <p:nvSpPr>
          <p:cNvPr id="8" name="TextBox 6"/>
          <p:cNvSpPr txBox="1">
            <a:spLocks noChangeArrowheads="1"/>
          </p:cNvSpPr>
          <p:nvPr userDrawn="1"/>
        </p:nvSpPr>
        <p:spPr bwMode="auto">
          <a:xfrm>
            <a:off x="4877768" y="2534818"/>
            <a:ext cx="2388509" cy="502766"/>
          </a:xfrm>
          <a:prstGeom prst="rect">
            <a:avLst/>
          </a:prstGeom>
          <a:noFill/>
          <a:ln>
            <a:noFill/>
          </a:ln>
        </p:spPr>
        <p:txBody>
          <a:bodyPr wrap="square">
            <a:spAutoFit/>
          </a:bodyPr>
          <a:lstStyle>
            <a:lvl1pPr/>
            <a:lvl2pPr/>
            <a:lvl3pPr/>
            <a:lvl4pPr/>
            <a:lvl5pPr/>
            <a:lvl6pPr/>
            <a:lvl7pPr/>
            <a:lvl8pPr/>
            <a:lvl9pPr/>
          </a:lstStyle>
          <a:p>
            <a:pPr marL="0" lvl="1" algn="ctr"/>
            <a:r>
              <a:rPr lang="zh-CN" altLang="en-US" sz="2665" b="1" dirty="0">
                <a:latin typeface="微软雅黑" panose="020B0503020204020204" pitchFamily="34" charset="-122"/>
                <a:ea typeface="微软雅黑" panose="020B0503020204020204" pitchFamily="34" charset="-122"/>
              </a:rPr>
              <a:t>成功项目展示</a:t>
            </a:r>
          </a:p>
        </p:txBody>
      </p:sp>
      <p:sp>
        <p:nvSpPr>
          <p:cNvPr id="9" name="TextBox 8"/>
          <p:cNvSpPr txBox="1">
            <a:spLocks noChangeArrowheads="1"/>
          </p:cNvSpPr>
          <p:nvPr userDrawn="1"/>
        </p:nvSpPr>
        <p:spPr bwMode="auto">
          <a:xfrm>
            <a:off x="6960096" y="3890843"/>
            <a:ext cx="2388509" cy="502766"/>
          </a:xfrm>
          <a:prstGeom prst="rect">
            <a:avLst/>
          </a:prstGeom>
          <a:noFill/>
          <a:ln>
            <a:noFill/>
          </a:ln>
        </p:spPr>
        <p:txBody>
          <a:bodyPr wrap="square">
            <a:spAutoFit/>
          </a:bodyPr>
          <a:lstStyle>
            <a:lvl1pPr/>
            <a:lvl2pPr/>
            <a:lvl3pPr/>
            <a:lvl4pPr/>
            <a:lvl5pPr/>
            <a:lvl6pPr/>
            <a:lvl7pPr/>
            <a:lvl8pPr/>
            <a:lvl9pPr/>
          </a:lstStyle>
          <a:p>
            <a:pPr algn="ctr"/>
            <a:r>
              <a:rPr lang="zh-CN" altLang="en-US" sz="2665" b="1" dirty="0">
                <a:latin typeface="微软雅黑" panose="020B0503020204020204" pitchFamily="34" charset="-122"/>
                <a:ea typeface="微软雅黑" panose="020B0503020204020204" pitchFamily="34" charset="-122"/>
              </a:rPr>
              <a:t>工作不足之处</a:t>
            </a:r>
          </a:p>
        </p:txBody>
      </p:sp>
      <p:grpSp>
        <p:nvGrpSpPr>
          <p:cNvPr id="10" name="组合 9"/>
          <p:cNvGrpSpPr/>
          <p:nvPr userDrawn="1"/>
        </p:nvGrpSpPr>
        <p:grpSpPr>
          <a:xfrm>
            <a:off x="1149800" y="3568169"/>
            <a:ext cx="1397001" cy="1397002"/>
            <a:chOff x="1008115" y="2542722"/>
            <a:chExt cx="1360493" cy="1360493"/>
          </a:xfrm>
        </p:grpSpPr>
        <p:grpSp>
          <p:nvGrpSpPr>
            <p:cNvPr id="11" name="组合 1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12" name="TextBox 11"/>
            <p:cNvSpPr txBox="1"/>
            <p:nvPr/>
          </p:nvSpPr>
          <p:spPr>
            <a:xfrm>
              <a:off x="1381002" y="2797030"/>
              <a:ext cx="590412" cy="889147"/>
            </a:xfrm>
            <a:prstGeom prst="rect">
              <a:avLst/>
            </a:prstGeom>
            <a:noFill/>
          </p:spPr>
          <p:txBody>
            <a:bodyPr wrap="none" rtlCol="0">
              <a:spAutoFit/>
            </a:bodyPr>
            <a:lstStyle/>
            <a:p>
              <a:pPr algn="ctr"/>
              <a:r>
                <a:rPr lang="en-US" altLang="zh-CN" sz="5335" b="1" dirty="0">
                  <a:solidFill>
                    <a:srgbClr val="002060"/>
                  </a:solidFill>
                  <a:latin typeface="微软雅黑" panose="020B0503020204020204" pitchFamily="34" charset="-122"/>
                  <a:ea typeface="造字工房劲黑（非商用）常规体" pitchFamily="50" charset="-122"/>
                </a:rPr>
                <a:t>1</a:t>
              </a:r>
              <a:endParaRPr lang="zh-CN" altLang="en-US" sz="5335" b="1" dirty="0">
                <a:solidFill>
                  <a:srgbClr val="002060"/>
                </a:solidFill>
                <a:latin typeface="微软雅黑" panose="020B0503020204020204" pitchFamily="34" charset="-122"/>
                <a:ea typeface="造字工房劲黑（非商用）常规体" pitchFamily="50" charset="-122"/>
              </a:endParaRPr>
            </a:p>
          </p:txBody>
        </p:sp>
      </p:grpSp>
      <p:grpSp>
        <p:nvGrpSpPr>
          <p:cNvPr id="15" name="组合 14"/>
          <p:cNvGrpSpPr/>
          <p:nvPr userDrawn="1"/>
        </p:nvGrpSpPr>
        <p:grpSpPr>
          <a:xfrm>
            <a:off x="5331110" y="3529491"/>
            <a:ext cx="1397001" cy="1397001"/>
            <a:chOff x="4770261" y="2542722"/>
            <a:chExt cx="1360493" cy="1360493"/>
          </a:xfrm>
        </p:grpSpPr>
        <p:grpSp>
          <p:nvGrpSpPr>
            <p:cNvPr id="16" name="组合 15"/>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17" name="TextBox 16"/>
            <p:cNvSpPr txBox="1"/>
            <p:nvPr/>
          </p:nvSpPr>
          <p:spPr>
            <a:xfrm>
              <a:off x="5154206" y="2780033"/>
              <a:ext cx="590412" cy="889147"/>
            </a:xfrm>
            <a:prstGeom prst="rect">
              <a:avLst/>
            </a:prstGeom>
            <a:noFill/>
          </p:spPr>
          <p:txBody>
            <a:bodyPr wrap="none" rtlCol="0">
              <a:spAutoFit/>
            </a:bodyPr>
            <a:lstStyle/>
            <a:p>
              <a:pPr algn="ctr"/>
              <a:r>
                <a:rPr lang="en-US" altLang="zh-CN" sz="5335" b="1" dirty="0">
                  <a:solidFill>
                    <a:srgbClr val="002060"/>
                  </a:solidFill>
                  <a:latin typeface="微软雅黑" panose="020B0503020204020204" pitchFamily="34" charset="-122"/>
                  <a:ea typeface="造字工房劲黑（非商用）常规体" pitchFamily="50" charset="-122"/>
                </a:rPr>
                <a:t>3</a:t>
              </a:r>
              <a:endParaRPr lang="zh-CN" altLang="en-US" sz="5335" b="1" dirty="0">
                <a:solidFill>
                  <a:srgbClr val="002060"/>
                </a:solidFill>
                <a:latin typeface="微软雅黑" panose="020B0503020204020204" pitchFamily="34" charset="-122"/>
                <a:ea typeface="造字工房劲黑（非商用）常规体" pitchFamily="50" charset="-122"/>
              </a:endParaRPr>
            </a:p>
          </p:txBody>
        </p:sp>
      </p:grpSp>
      <p:grpSp>
        <p:nvGrpSpPr>
          <p:cNvPr id="20" name="组合 19"/>
          <p:cNvGrpSpPr/>
          <p:nvPr userDrawn="1"/>
        </p:nvGrpSpPr>
        <p:grpSpPr>
          <a:xfrm>
            <a:off x="3197827" y="2197593"/>
            <a:ext cx="1397001" cy="1397002"/>
            <a:chOff x="2889188" y="1494971"/>
            <a:chExt cx="1360493" cy="1360493"/>
          </a:xfrm>
        </p:grpSpPr>
        <p:grpSp>
          <p:nvGrpSpPr>
            <p:cNvPr id="21" name="组合 20"/>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22" name="TextBox 21"/>
            <p:cNvSpPr txBox="1"/>
            <p:nvPr/>
          </p:nvSpPr>
          <p:spPr>
            <a:xfrm>
              <a:off x="3272981" y="1759181"/>
              <a:ext cx="590412" cy="889147"/>
            </a:xfrm>
            <a:prstGeom prst="rect">
              <a:avLst/>
            </a:prstGeom>
            <a:noFill/>
          </p:spPr>
          <p:txBody>
            <a:bodyPr wrap="none" rtlCol="0">
              <a:spAutoFit/>
            </a:bodyPr>
            <a:lstStyle/>
            <a:p>
              <a:pPr algn="ctr"/>
              <a:r>
                <a:rPr lang="en-US" altLang="zh-CN" sz="5335" b="1" dirty="0">
                  <a:solidFill>
                    <a:srgbClr val="002060"/>
                  </a:solidFill>
                  <a:latin typeface="微软雅黑" panose="020B0503020204020204" pitchFamily="34" charset="-122"/>
                  <a:ea typeface="造字工房劲黑（非商用）常规体" pitchFamily="50" charset="-122"/>
                </a:rPr>
                <a:t>2</a:t>
              </a:r>
              <a:endParaRPr lang="zh-CN" altLang="en-US" sz="5335" b="1" dirty="0">
                <a:solidFill>
                  <a:srgbClr val="002060"/>
                </a:solidFill>
                <a:latin typeface="微软雅黑" panose="020B0503020204020204" pitchFamily="34" charset="-122"/>
                <a:ea typeface="造字工房劲黑（非商用）常规体" pitchFamily="50" charset="-122"/>
              </a:endParaRPr>
            </a:p>
          </p:txBody>
        </p:sp>
      </p:grpSp>
      <p:grpSp>
        <p:nvGrpSpPr>
          <p:cNvPr id="25" name="组合 24"/>
          <p:cNvGrpSpPr/>
          <p:nvPr userDrawn="1"/>
        </p:nvGrpSpPr>
        <p:grpSpPr>
          <a:xfrm>
            <a:off x="7443345" y="2082537"/>
            <a:ext cx="1397001" cy="1397002"/>
            <a:chOff x="6651335" y="1494971"/>
            <a:chExt cx="1360493" cy="1360493"/>
          </a:xfrm>
        </p:grpSpPr>
        <p:grpSp>
          <p:nvGrpSpPr>
            <p:cNvPr id="26" name="组合 2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27" name="TextBox 26"/>
            <p:cNvSpPr txBox="1"/>
            <p:nvPr/>
          </p:nvSpPr>
          <p:spPr>
            <a:xfrm>
              <a:off x="7010437" y="1724166"/>
              <a:ext cx="590412" cy="889147"/>
            </a:xfrm>
            <a:prstGeom prst="rect">
              <a:avLst/>
            </a:prstGeom>
            <a:noFill/>
          </p:spPr>
          <p:txBody>
            <a:bodyPr wrap="none" rtlCol="0">
              <a:spAutoFit/>
            </a:bodyPr>
            <a:lstStyle/>
            <a:p>
              <a:pPr algn="ctr"/>
              <a:r>
                <a:rPr lang="en-US" altLang="zh-CN" sz="5335" b="1" dirty="0">
                  <a:solidFill>
                    <a:srgbClr val="002060"/>
                  </a:solidFill>
                  <a:latin typeface="微软雅黑" panose="020B0503020204020204" pitchFamily="34" charset="-122"/>
                  <a:ea typeface="造字工房劲黑（非商用）常规体" pitchFamily="50" charset="-122"/>
                </a:rPr>
                <a:t>4</a:t>
              </a:r>
              <a:endParaRPr lang="zh-CN" altLang="en-US" sz="5335" b="1" dirty="0">
                <a:solidFill>
                  <a:srgbClr val="002060"/>
                </a:solidFill>
                <a:latin typeface="微软雅黑" panose="020B0503020204020204" pitchFamily="34" charset="-122"/>
                <a:ea typeface="造字工房劲黑（非商用）常规体" pitchFamily="50" charset="-122"/>
              </a:endParaRPr>
            </a:p>
          </p:txBody>
        </p:sp>
      </p:grpSp>
      <p:grpSp>
        <p:nvGrpSpPr>
          <p:cNvPr id="30" name="组合 29"/>
          <p:cNvGrpSpPr/>
          <p:nvPr userDrawn="1"/>
        </p:nvGrpSpPr>
        <p:grpSpPr>
          <a:xfrm>
            <a:off x="9493752" y="3514371"/>
            <a:ext cx="1397001" cy="1397002"/>
            <a:chOff x="6651335" y="1494971"/>
            <a:chExt cx="1360493" cy="1360493"/>
          </a:xfrm>
        </p:grpSpPr>
        <p:grpSp>
          <p:nvGrpSpPr>
            <p:cNvPr id="31" name="组合 3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34" name="椭圆 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32" name="TextBox 31"/>
            <p:cNvSpPr txBox="1"/>
            <p:nvPr/>
          </p:nvSpPr>
          <p:spPr>
            <a:xfrm>
              <a:off x="7041410" y="1738356"/>
              <a:ext cx="590412" cy="889147"/>
            </a:xfrm>
            <a:prstGeom prst="rect">
              <a:avLst/>
            </a:prstGeom>
            <a:noFill/>
          </p:spPr>
          <p:txBody>
            <a:bodyPr wrap="none" rtlCol="0">
              <a:spAutoFit/>
            </a:bodyPr>
            <a:lstStyle/>
            <a:p>
              <a:pPr algn="ctr"/>
              <a:r>
                <a:rPr lang="en-US" altLang="zh-CN" sz="5335" b="1" dirty="0">
                  <a:solidFill>
                    <a:srgbClr val="002060"/>
                  </a:solidFill>
                  <a:latin typeface="微软雅黑" panose="020B0503020204020204" pitchFamily="34" charset="-122"/>
                  <a:ea typeface="造字工房劲黑（非商用）常规体" pitchFamily="50" charset="-122"/>
                </a:rPr>
                <a:t>5</a:t>
              </a:r>
            </a:p>
          </p:txBody>
        </p:sp>
      </p:grpSp>
      <p:sp>
        <p:nvSpPr>
          <p:cNvPr id="35" name="TextBox 34"/>
          <p:cNvSpPr txBox="1">
            <a:spLocks noChangeArrowheads="1"/>
          </p:cNvSpPr>
          <p:nvPr userDrawn="1"/>
        </p:nvSpPr>
        <p:spPr bwMode="auto">
          <a:xfrm>
            <a:off x="8976320" y="2511478"/>
            <a:ext cx="2388509" cy="502766"/>
          </a:xfrm>
          <a:prstGeom prst="rect">
            <a:avLst/>
          </a:prstGeom>
          <a:noFill/>
          <a:ln>
            <a:noFill/>
          </a:ln>
        </p:spPr>
        <p:txBody>
          <a:bodyPr wrap="square">
            <a:spAutoFit/>
          </a:bodyPr>
          <a:lstStyle>
            <a:lvl1pPr/>
            <a:lvl2pPr/>
            <a:lvl3pPr/>
            <a:lvl4pPr/>
            <a:lvl5pPr/>
            <a:lvl6pPr/>
            <a:lvl7pPr/>
            <a:lvl8pPr/>
            <a:lvl9pPr/>
          </a:lstStyle>
          <a:p>
            <a:pPr marL="0" lvl="1" algn="ctr"/>
            <a:r>
              <a:rPr lang="zh-CN" altLang="en-US" sz="2665" b="1" dirty="0">
                <a:latin typeface="微软雅黑" panose="020B0503020204020204" pitchFamily="34" charset="-122"/>
                <a:ea typeface="微软雅黑" panose="020B0503020204020204" pitchFamily="34" charset="-122"/>
              </a:rPr>
              <a:t>明年工作计划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par>
                                <p:cTn id="14" presetID="53" presetClass="entr" presetSubtype="16" fill="hold" nodeType="withEffect">
                                  <p:stCondLst>
                                    <p:cond delay="30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9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nodeType="withEffect">
                                  <p:stCondLst>
                                    <p:cond delay="14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8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4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19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53" presetClass="entr" presetSubtype="16" fill="hold" nodeType="withEffect">
                                  <p:stCondLst>
                                    <p:cond delay="140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par>
                                <p:cTn id="54" presetID="47" presetClass="entr" presetSubtype="0" fill="hold" grpId="0" nodeType="withEffect">
                                  <p:stCondLst>
                                    <p:cond delay="190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3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文本占位符 2"/>
          <p:cNvSpPr>
            <a:spLocks noGrp="1"/>
          </p:cNvSpPr>
          <p:nvPr>
            <p:ph type="body"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2026/6/2</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51"/>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3000">
              <a:schemeClr val="accent1">
                <a:lumMod val="5000"/>
                <a:lumOff val="95000"/>
              </a:schemeClr>
            </a:gs>
            <a:gs pos="100000">
              <a:schemeClr val="bg1">
                <a:lumMod val="85000"/>
              </a:schemeClr>
            </a:gs>
          </a:gsLst>
          <a:lin ang="27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24AF190-E6C3-4F71-9AD4-820770AEF1A8}" type="datetimeFigureOut">
              <a:rPr lang="zh-CN" altLang="en-US" smtClean="0"/>
              <a:t>2026/6/2</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5B5BF9F-75C6-42BD-8363-2F606FE0B60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alphaModFix amt="13000"/>
            <a:lum/>
          </a:blip>
          <a:srcRect/>
          <a:stretch>
            <a:fillRect t="-1000" b="-1000"/>
          </a:stretch>
        </a:blipFill>
        <a:effectLst/>
      </p:bgPr>
    </p:bg>
    <p:spTree>
      <p:nvGrpSpPr>
        <p:cNvPr id="1" name=""/>
        <p:cNvGrpSpPr/>
        <p:nvPr/>
      </p:nvGrpSpPr>
      <p:grpSpPr>
        <a:xfrm>
          <a:off x="0" y="0"/>
          <a:ext cx="0" cy="0"/>
          <a:chOff x="0" y="0"/>
          <a:chExt cx="0" cy="0"/>
        </a:xfrm>
      </p:grpSpPr>
      <p:sp>
        <p:nvSpPr>
          <p:cNvPr id="4" name="矩形 3"/>
          <p:cNvSpPr/>
          <p:nvPr userDrawn="1"/>
        </p:nvSpPr>
        <p:spPr>
          <a:xfrm>
            <a:off x="8325228" y="6545428"/>
            <a:ext cx="775136" cy="296876"/>
          </a:xfrm>
          <a:prstGeom prst="rect">
            <a:avLst/>
          </a:prstGeom>
        </p:spPr>
        <p:txBody>
          <a:bodyPr wrap="square">
            <a:spAutoFit/>
          </a:bodyPr>
          <a:lstStyle/>
          <a:p>
            <a:pPr eaLnBrk="1" fontAlgn="auto" hangingPunct="1">
              <a:spcBef>
                <a:spcPts val="0"/>
              </a:spcBef>
              <a:spcAft>
                <a:spcPts val="0"/>
              </a:spcAft>
            </a:pP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p>
          <a:p>
            <a:pPr eaLnBrk="1" fontAlgn="auto" hangingPunct="1">
              <a:spcBef>
                <a:spcPts val="0"/>
              </a:spcBef>
              <a:spcAft>
                <a:spcPts val="0"/>
              </a:spcAft>
            </a:pPr>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素材下载：</a:t>
            </a:r>
            <a:r>
              <a:rPr lang="en-US" altLang="zh-CN" sz="135" dirty="0">
                <a:solidFill>
                  <a:prstClr val="white"/>
                </a:solidFill>
                <a:latin typeface="Calibri" panose="020F0502020204030204"/>
                <a:ea typeface="宋体" panose="02010600030101010101" pitchFamily="2" charset="-122"/>
              </a:rPr>
              <a:t>www.1ppt.com/sucai/</a:t>
            </a:r>
          </a:p>
          <a:p>
            <a:pPr eaLnBrk="1" fontAlgn="auto" hangingPunct="1">
              <a:spcBef>
                <a:spcPts val="0"/>
              </a:spcBef>
              <a:spcAft>
                <a:spcPts val="0"/>
              </a:spcAft>
            </a:pP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图表下载：</a:t>
            </a:r>
            <a:r>
              <a:rPr lang="en-US" altLang="zh-CN" sz="135" dirty="0">
                <a:solidFill>
                  <a:prstClr val="white"/>
                </a:solidFill>
                <a:latin typeface="Calibri" panose="020F0502020204030204"/>
                <a:ea typeface="宋体" panose="02010600030101010101" pitchFamily="2" charset="-122"/>
              </a:rPr>
              <a:t>www.1ppt.com/tubiao/      </a:t>
            </a:r>
          </a:p>
          <a:p>
            <a:pPr eaLnBrk="1" fontAlgn="auto" hangingPunct="1">
              <a:spcBef>
                <a:spcPts val="0"/>
              </a:spcBef>
              <a:spcAft>
                <a:spcPts val="0"/>
              </a:spcAft>
            </a:pPr>
            <a:r>
              <a:rPr lang="zh-CN" altLang="en-US" sz="135" dirty="0">
                <a:solidFill>
                  <a:prstClr val="white"/>
                </a:solidFill>
                <a:latin typeface="Calibri" panose="020F0502020204030204"/>
                <a:ea typeface="宋体" panose="02010600030101010101" pitchFamily="2" charset="-122"/>
              </a:rPr>
              <a:t>优秀</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p>
          <a:p>
            <a:pPr eaLnBrk="1" fontAlgn="auto" hangingPunct="1">
              <a:spcBef>
                <a:spcPts val="0"/>
              </a:spcBef>
              <a:spcAft>
                <a:spcPts val="0"/>
              </a:spcAft>
            </a:pPr>
            <a:r>
              <a:rPr lang="en-US" altLang="zh-CN" sz="135" dirty="0">
                <a:solidFill>
                  <a:prstClr val="white"/>
                </a:solidFill>
                <a:latin typeface="Calibri" panose="020F0502020204030204"/>
                <a:ea typeface="宋体" panose="02010600030101010101" pitchFamily="2" charset="-122"/>
              </a:rPr>
              <a:t>Word</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www.1ppt.com/word/              Excel</a:t>
            </a:r>
            <a:r>
              <a:rPr lang="zh-CN" altLang="en-US" sz="135" dirty="0">
                <a:solidFill>
                  <a:prstClr val="white"/>
                </a:solidFill>
                <a:latin typeface="Calibri" panose="020F0502020204030204"/>
                <a:ea typeface="宋体" panose="02010600030101010101" pitchFamily="2" charset="-122"/>
              </a:rPr>
              <a:t>教程：</a:t>
            </a:r>
            <a:r>
              <a:rPr lang="en-US" altLang="zh-CN" sz="135" dirty="0">
                <a:solidFill>
                  <a:prstClr val="white"/>
                </a:solidFill>
                <a:latin typeface="Calibri" panose="020F0502020204030204"/>
                <a:ea typeface="宋体" panose="02010600030101010101" pitchFamily="2" charset="-122"/>
              </a:rPr>
              <a:t>www.1ppt.com/excel/  </a:t>
            </a:r>
          </a:p>
          <a:p>
            <a:pPr eaLnBrk="1" fontAlgn="auto" hangingPunct="1">
              <a:spcBef>
                <a:spcPts val="0"/>
              </a:spcBef>
              <a:spcAft>
                <a:spcPts val="0"/>
              </a:spcAft>
            </a:pPr>
            <a:r>
              <a:rPr lang="zh-CN" altLang="en-US" sz="135" dirty="0">
                <a:solidFill>
                  <a:prstClr val="white"/>
                </a:solidFill>
                <a:latin typeface="Calibri" panose="020F0502020204030204"/>
                <a:ea typeface="宋体" panose="02010600030101010101" pitchFamily="2" charset="-122"/>
              </a:rPr>
              <a:t>资料下载：</a:t>
            </a:r>
            <a:r>
              <a:rPr lang="en-US" altLang="zh-CN" sz="135" dirty="0">
                <a:solidFill>
                  <a:prstClr val="white"/>
                </a:solidFill>
                <a:latin typeface="Calibri" panose="020F0502020204030204"/>
                <a:ea typeface="宋体" panose="02010600030101010101" pitchFamily="2" charset="-122"/>
              </a:rPr>
              <a:t>www.1ppt.com/ziliao/                PPT</a:t>
            </a:r>
            <a:r>
              <a:rPr lang="zh-CN" altLang="en-US" sz="135" dirty="0">
                <a:solidFill>
                  <a:prstClr val="white"/>
                </a:solidFill>
                <a:latin typeface="Calibri" panose="020F0502020204030204"/>
                <a:ea typeface="宋体" panose="02010600030101010101" pitchFamily="2" charset="-122"/>
              </a:rPr>
              <a:t>课件下载：</a:t>
            </a:r>
            <a:r>
              <a:rPr lang="en-US" altLang="zh-CN" sz="135" dirty="0">
                <a:solidFill>
                  <a:prstClr val="white"/>
                </a:solidFill>
                <a:latin typeface="Calibri" panose="020F0502020204030204"/>
                <a:ea typeface="宋体" panose="02010600030101010101" pitchFamily="2" charset="-122"/>
              </a:rPr>
              <a:t>www.1ppt.com/kejian/ </a:t>
            </a:r>
          </a:p>
          <a:p>
            <a:pPr eaLnBrk="1" fontAlgn="auto" hangingPunct="1">
              <a:spcBef>
                <a:spcPts val="0"/>
              </a:spcBef>
              <a:spcAft>
                <a:spcPts val="0"/>
              </a:spcAft>
            </a:pPr>
            <a:r>
              <a:rPr lang="zh-CN" altLang="en-US" sz="135" dirty="0">
                <a:solidFill>
                  <a:prstClr val="white"/>
                </a:solidFill>
                <a:latin typeface="Calibri" panose="020F0502020204030204"/>
                <a:ea typeface="宋体" panose="02010600030101010101" pitchFamily="2" charset="-122"/>
              </a:rPr>
              <a:t>范文下载：</a:t>
            </a:r>
            <a:r>
              <a:rPr lang="en-US" altLang="zh-CN" sz="135" dirty="0">
                <a:solidFill>
                  <a:prstClr val="white"/>
                </a:solidFill>
                <a:latin typeface="Calibri" panose="020F0502020204030204"/>
                <a:ea typeface="宋体" panose="02010600030101010101" pitchFamily="2" charset="-122"/>
              </a:rPr>
              <a:t>www.1ppt.com/fanwen/             </a:t>
            </a:r>
            <a:r>
              <a:rPr lang="zh-CN" altLang="en-US" sz="135" dirty="0">
                <a:solidFill>
                  <a:prstClr val="white"/>
                </a:solidFill>
                <a:latin typeface="Calibri" panose="020F0502020204030204"/>
                <a:ea typeface="宋体" panose="02010600030101010101" pitchFamily="2" charset="-122"/>
              </a:rPr>
              <a:t>试卷下载：</a:t>
            </a:r>
            <a:r>
              <a:rPr lang="en-US" altLang="zh-CN" sz="135" dirty="0">
                <a:solidFill>
                  <a:prstClr val="white"/>
                </a:solidFill>
                <a:latin typeface="Calibri" panose="020F0502020204030204"/>
                <a:ea typeface="宋体" panose="02010600030101010101" pitchFamily="2" charset="-122"/>
              </a:rPr>
              <a:t>www.1ppt.com/shiti/  </a:t>
            </a:r>
          </a:p>
          <a:p>
            <a:pPr eaLnBrk="1" fontAlgn="auto" hangingPunct="1">
              <a:spcBef>
                <a:spcPts val="0"/>
              </a:spcBef>
              <a:spcAft>
                <a:spcPts val="0"/>
              </a:spcAft>
            </a:pPr>
            <a:r>
              <a:rPr lang="zh-CN" altLang="en-US" sz="135" dirty="0">
                <a:solidFill>
                  <a:prstClr val="white"/>
                </a:solidFill>
                <a:latin typeface="Calibri" panose="020F0502020204030204"/>
                <a:ea typeface="宋体" panose="02010600030101010101" pitchFamily="2" charset="-122"/>
              </a:rPr>
              <a:t>教案下载：</a:t>
            </a:r>
            <a:r>
              <a:rPr lang="en-US" altLang="zh-CN" sz="135" dirty="0">
                <a:solidFill>
                  <a:prstClr val="white"/>
                </a:solidFill>
                <a:latin typeface="Calibri" panose="020F0502020204030204"/>
                <a:ea typeface="宋体" panose="02010600030101010101" pitchFamily="2" charset="-122"/>
              </a:rPr>
              <a:t>www.1ppt.com/jiaoan/        </a:t>
            </a:r>
          </a:p>
          <a:p>
            <a:pPr eaLnBrk="1" fontAlgn="auto" hangingPunct="1">
              <a:spcBef>
                <a:spcPts val="0"/>
              </a:spcBef>
              <a:spcAft>
                <a:spcPts val="0"/>
              </a:spcAft>
            </a:pPr>
            <a:r>
              <a:rPr lang="zh-CN" altLang="en-US" sz="135" dirty="0">
                <a:solidFill>
                  <a:prstClr val="white"/>
                </a:solidFill>
                <a:latin typeface="Calibri" panose="020F0502020204030204"/>
                <a:ea typeface="宋体" panose="02010600030101010101" pitchFamily="2" charset="-122"/>
              </a:rPr>
              <a:t>字体下载：</a:t>
            </a:r>
            <a:r>
              <a:rPr lang="en-US" altLang="zh-CN" sz="135" dirty="0">
                <a:solidFill>
                  <a:prstClr val="white"/>
                </a:solidFill>
                <a:latin typeface="Calibri" panose="020F0502020204030204"/>
                <a:ea typeface="宋体" panose="02010600030101010101" pitchFamily="2" charset="-122"/>
              </a:rPr>
              <a:t>www.1ppt.com/ziti/</a:t>
            </a:r>
          </a:p>
          <a:p>
            <a:pPr eaLnBrk="1" fontAlgn="auto" hangingPunct="1">
              <a:spcBef>
                <a:spcPts val="0"/>
              </a:spcBef>
              <a:spcAft>
                <a:spcPts val="0"/>
              </a:spcAft>
            </a:pPr>
            <a:r>
              <a:rPr lang="en-US" altLang="zh-CN" sz="135" dirty="0">
                <a:solidFill>
                  <a:prstClr val="white"/>
                </a:solidFill>
                <a:latin typeface="Calibri" panose="020F0502020204030204"/>
                <a:ea typeface="宋体" panose="02010600030101010101" pitchFamily="2" charset="-122"/>
              </a:rPr>
              <a:t> </a:t>
            </a:r>
            <a:endParaRPr lang="zh-CN" altLang="en-US" sz="135" dirty="0">
              <a:solidFill>
                <a:prstClr val="white"/>
              </a:solidFill>
              <a:latin typeface="Calibri" panose="020F0502020204030204"/>
              <a:ea typeface="宋体" panose="02010600030101010101" pitchFamily="2" charset="-122"/>
            </a:endParaRPr>
          </a:p>
        </p:txBody>
      </p:sp>
      <p:pic>
        <p:nvPicPr>
          <p:cNvPr id="1026" name="图片 6"/>
          <p:cNvPicPr>
            <a:picLocks noChangeAspect="1" noChangeArrowheads="1"/>
          </p:cNvPicPr>
          <p:nvPr userDrawn="1"/>
        </p:nvPicPr>
        <p:blipFill>
          <a:blip r:embed="rId14"/>
          <a:srcRect/>
          <a:stretch>
            <a:fillRect/>
          </a:stretch>
        </p:blipFill>
        <p:spPr bwMode="auto">
          <a:xfrm>
            <a:off x="159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5" name="文本框 12"/>
          <p:cNvSpPr txBox="1">
            <a:spLocks noChangeArrowheads="1"/>
          </p:cNvSpPr>
          <p:nvPr/>
        </p:nvSpPr>
        <p:spPr bwMode="auto">
          <a:xfrm>
            <a:off x="667512" y="2340640"/>
            <a:ext cx="105739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600" b="1" dirty="0">
                <a:solidFill>
                  <a:srgbClr val="002060"/>
                </a:solidFill>
                <a:latin typeface="微软雅黑" panose="020B0503020204020204" pitchFamily="34" charset="-122"/>
                <a:ea typeface="微软雅黑" panose="020B0503020204020204" pitchFamily="34" charset="-122"/>
                <a:cs typeface="Segoe UI" panose="020B0502040204020203" pitchFamily="34" charset="0"/>
              </a:rPr>
              <a:t>Shenzhen Superconducting Soft-X-ray Free Electron Laser (S</a:t>
            </a:r>
            <a:r>
              <a:rPr lang="en-US" altLang="zh-CN" sz="3600" b="1" baseline="30000" dirty="0">
                <a:solidFill>
                  <a:srgbClr val="002060"/>
                </a:solidFill>
                <a:latin typeface="微软雅黑" panose="020B0503020204020204" pitchFamily="34" charset="-122"/>
                <a:ea typeface="微软雅黑" panose="020B0503020204020204" pitchFamily="34" charset="-122"/>
                <a:cs typeface="Segoe UI" panose="020B0502040204020203" pitchFamily="34" charset="0"/>
              </a:rPr>
              <a:t>3</a:t>
            </a:r>
            <a:r>
              <a:rPr lang="en-US" altLang="zh-CN" sz="3600" b="1" dirty="0">
                <a:solidFill>
                  <a:srgbClr val="002060"/>
                </a:solidFill>
                <a:latin typeface="微软雅黑" panose="020B0503020204020204" pitchFamily="34" charset="-122"/>
                <a:ea typeface="微软雅黑" panose="020B0503020204020204" pitchFamily="34" charset="-122"/>
                <a:cs typeface="Segoe UI" panose="020B0502040204020203" pitchFamily="34" charset="0"/>
              </a:rPr>
              <a:t>FEL) </a:t>
            </a:r>
          </a:p>
          <a:p>
            <a:pPr algn="ctr" eaLnBrk="1" hangingPunct="1">
              <a:buFont typeface="Arial" panose="020B0604020202020204" pitchFamily="34" charset="0"/>
              <a:buNone/>
            </a:pPr>
            <a:endParaRPr lang="zh-CN" altLang="en-US" sz="3600" b="1" dirty="0">
              <a:solidFill>
                <a:srgbClr val="002060"/>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44580" y="221283"/>
            <a:ext cx="4454764" cy="932530"/>
          </a:xfrm>
          <a:prstGeom prst="rect">
            <a:avLst/>
          </a:prstGeom>
        </p:spPr>
      </p:pic>
      <p:sp>
        <p:nvSpPr>
          <p:cNvPr id="6" name="矩形 5"/>
          <p:cNvSpPr/>
          <p:nvPr/>
        </p:nvSpPr>
        <p:spPr>
          <a:xfrm>
            <a:off x="2596004" y="4512195"/>
            <a:ext cx="6717004" cy="1822102"/>
          </a:xfrm>
          <a:prstGeom prst="rect">
            <a:avLst/>
          </a:prstGeom>
        </p:spPr>
        <p:txBody>
          <a:bodyPr wrap="square">
            <a:spAutoFit/>
          </a:bodyPr>
          <a:lstStyle/>
          <a:p>
            <a:pPr algn="ctr" defTabSz="1219200" eaLnBrk="1" fontAlgn="auto" hangingPunct="1">
              <a:lnSpc>
                <a:spcPct val="150000"/>
              </a:lnSpc>
              <a:spcBef>
                <a:spcPts val="0"/>
              </a:spcBef>
              <a:spcAft>
                <a:spcPts val="0"/>
              </a:spcAft>
              <a:defRPr/>
            </a:pPr>
            <a:r>
              <a:rPr lang="en-US" altLang="zh-CN" sz="2600" dirty="0">
                <a:solidFill>
                  <a:srgbClr val="002060"/>
                </a:solidFill>
                <a:latin typeface="微软雅黑" panose="020B0503020204020204" pitchFamily="34" charset="-122"/>
                <a:ea typeface="微软雅黑" panose="020B0503020204020204" pitchFamily="34" charset="-122"/>
              </a:rPr>
              <a:t>Han Li</a:t>
            </a:r>
          </a:p>
          <a:p>
            <a:pPr algn="ctr" defTabSz="1219200" eaLnBrk="1" fontAlgn="auto" hangingPunct="1">
              <a:lnSpc>
                <a:spcPct val="150000"/>
              </a:lnSpc>
              <a:spcBef>
                <a:spcPts val="0"/>
              </a:spcBef>
              <a:spcAft>
                <a:spcPts val="0"/>
              </a:spcAft>
              <a:defRPr/>
            </a:pPr>
            <a:r>
              <a:rPr lang="en-US" altLang="zh-CN" sz="2600" dirty="0">
                <a:solidFill>
                  <a:srgbClr val="002060"/>
                </a:solidFill>
                <a:latin typeface="微软雅黑" panose="020B0503020204020204" pitchFamily="34" charset="-122"/>
                <a:ea typeface="微软雅黑" panose="020B0503020204020204" pitchFamily="34" charset="-122"/>
              </a:rPr>
              <a:t>IASF</a:t>
            </a:r>
          </a:p>
          <a:p>
            <a:pPr algn="ctr" defTabSz="1219200" eaLnBrk="1" fontAlgn="auto" hangingPunct="1">
              <a:lnSpc>
                <a:spcPct val="150000"/>
              </a:lnSpc>
              <a:spcBef>
                <a:spcPts val="0"/>
              </a:spcBef>
              <a:spcAft>
                <a:spcPts val="0"/>
              </a:spcAft>
              <a:defRPr/>
            </a:pPr>
            <a:r>
              <a:rPr lang="en-US" altLang="zh-CN" sz="2600" dirty="0">
                <a:solidFill>
                  <a:srgbClr val="002060"/>
                </a:solidFill>
                <a:latin typeface="微软雅黑" panose="020B0503020204020204" pitchFamily="34" charset="-122"/>
                <a:ea typeface="微软雅黑" panose="020B0503020204020204" pitchFamily="34" charset="-122"/>
              </a:rPr>
              <a:t>2026,June,TTC</a:t>
            </a:r>
            <a:endParaRPr lang="zh-CN" altLang="en-US" sz="26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B93F43A-C095-1C4F-95BB-E7F0221C7DDD}"/>
              </a:ext>
            </a:extLst>
          </p:cNvPr>
          <p:cNvSpPr txBox="1"/>
          <p:nvPr/>
        </p:nvSpPr>
        <p:spPr>
          <a:xfrm>
            <a:off x="11046708" y="166966"/>
            <a:ext cx="958079" cy="369332"/>
          </a:xfrm>
          <a:prstGeom prst="rect">
            <a:avLst/>
          </a:prstGeom>
          <a:noFill/>
          <a:ln>
            <a:solidFill>
              <a:schemeClr val="accent1"/>
            </a:solidFill>
          </a:ln>
        </p:spPr>
        <p:txBody>
          <a:bodyPr wrap="square" rtlCol="0">
            <a:spAutoFit/>
          </a:bodyPr>
          <a:lstStyle/>
          <a:p>
            <a:r>
              <a:rPr kumimoji="1" lang="en-US" altLang="zh-CN" dirty="0">
                <a:solidFill>
                  <a:schemeClr val="accent1"/>
                </a:solidFill>
                <a:latin typeface="Arial" panose="020B0604020202020204" pitchFamily="34" charset="0"/>
                <a:cs typeface="Arial" panose="020B0604020202020204" pitchFamily="34" charset="0"/>
              </a:rPr>
              <a:t>Han Li</a:t>
            </a:r>
            <a:endParaRPr kumimoji="1" lang="ja-JP" altLang="en-US" dirty="0">
              <a:solidFill>
                <a:schemeClr val="accent1"/>
              </a:solidFill>
              <a:latin typeface="Arial" panose="020B0604020202020204" pitchFamily="34" charset="0"/>
              <a:cs typeface="Arial" panose="020B0604020202020204" pitchFamily="34" charset="0"/>
            </a:endParaRPr>
          </a:p>
        </p:txBody>
      </p:sp>
      <p:graphicFrame>
        <p:nvGraphicFramePr>
          <p:cNvPr id="6" name="表格 5">
            <a:extLst>
              <a:ext uri="{FF2B5EF4-FFF2-40B4-BE49-F238E27FC236}">
                <a16:creationId xmlns:a16="http://schemas.microsoft.com/office/drawing/2014/main" id="{E06C1386-3E13-40D6-9B0E-DE0EE358A84A}"/>
              </a:ext>
            </a:extLst>
          </p:cNvPr>
          <p:cNvGraphicFramePr>
            <a:graphicFrameLocks noGrp="1"/>
          </p:cNvGraphicFramePr>
          <p:nvPr>
            <p:extLst/>
          </p:nvPr>
        </p:nvGraphicFramePr>
        <p:xfrm>
          <a:off x="6428849" y="1804062"/>
          <a:ext cx="5658876" cy="1624938"/>
        </p:xfrm>
        <a:graphic>
          <a:graphicData uri="http://schemas.openxmlformats.org/drawingml/2006/table">
            <a:tbl>
              <a:tblPr firstRow="1" firstCol="1" bandRow="1">
                <a:tableStyleId>{5C22544A-7EE6-4342-B048-85BDC9FD1C3A}</a:tableStyleId>
              </a:tblPr>
              <a:tblGrid>
                <a:gridCol w="2549109">
                  <a:extLst>
                    <a:ext uri="{9D8B030D-6E8A-4147-A177-3AD203B41FA5}">
                      <a16:colId xmlns:a16="http://schemas.microsoft.com/office/drawing/2014/main" val="3003996578"/>
                    </a:ext>
                  </a:extLst>
                </a:gridCol>
                <a:gridCol w="1846848">
                  <a:extLst>
                    <a:ext uri="{9D8B030D-6E8A-4147-A177-3AD203B41FA5}">
                      <a16:colId xmlns:a16="http://schemas.microsoft.com/office/drawing/2014/main" val="968339039"/>
                    </a:ext>
                  </a:extLst>
                </a:gridCol>
                <a:gridCol w="1262919">
                  <a:extLst>
                    <a:ext uri="{9D8B030D-6E8A-4147-A177-3AD203B41FA5}">
                      <a16:colId xmlns:a16="http://schemas.microsoft.com/office/drawing/2014/main" val="1604143534"/>
                    </a:ext>
                  </a:extLst>
                </a:gridCol>
              </a:tblGrid>
              <a:tr h="270823">
                <a:tc>
                  <a:txBody>
                    <a:bodyPr/>
                    <a:lstStyle/>
                    <a:p>
                      <a:pPr indent="0" algn="ctr">
                        <a:spcAft>
                          <a:spcPts val="0"/>
                        </a:spcAft>
                      </a:pPr>
                      <a:r>
                        <a:rPr lang="en-US" altLang="zh-CN" sz="1400" b="1" kern="100" dirty="0">
                          <a:effectLst/>
                          <a:latin typeface="Times New Roman" panose="02020603050405020304" pitchFamily="18" charset="0"/>
                          <a:ea typeface="微软雅黑" panose="020B0503020204020204" pitchFamily="34" charset="-122"/>
                          <a:cs typeface="Times New Roman" panose="02020603050405020304" pitchFamily="18" charset="0"/>
                        </a:rPr>
                        <a:t>parameter</a:t>
                      </a:r>
                      <a:endParaRPr lang="zh-CN" sz="1400" b="1"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0" marB="0" anchor="ctr">
                    <a:solidFill>
                      <a:srgbClr val="0A4362"/>
                    </a:solidFill>
                  </a:tcPr>
                </a:tc>
                <a:tc>
                  <a:txBody>
                    <a:bodyPr/>
                    <a:lstStyle/>
                    <a:p>
                      <a:pPr indent="0" algn="ctr">
                        <a:spcAft>
                          <a:spcPts val="0"/>
                        </a:spcAft>
                      </a:pPr>
                      <a:r>
                        <a:rPr lang="en-US" altLang="zh-CN" sz="1400" b="1" kern="100" dirty="0">
                          <a:effectLst/>
                          <a:latin typeface="Times New Roman" panose="02020603050405020304" pitchFamily="18" charset="0"/>
                          <a:ea typeface="微软雅黑" panose="020B0503020204020204" pitchFamily="34" charset="-122"/>
                          <a:cs typeface="Times New Roman" panose="02020603050405020304" pitchFamily="18" charset="0"/>
                        </a:rPr>
                        <a:t>design</a:t>
                      </a:r>
                      <a:endParaRPr lang="zh-CN" sz="1400" b="1"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0" marB="0" anchor="ctr">
                    <a:solidFill>
                      <a:srgbClr val="0A4161"/>
                    </a:solidFill>
                  </a:tcPr>
                </a:tc>
                <a:tc>
                  <a:txBody>
                    <a:bodyPr/>
                    <a:lstStyle/>
                    <a:p>
                      <a:pPr indent="0" algn="ctr">
                        <a:spcAft>
                          <a:spcPts val="0"/>
                        </a:spcAft>
                      </a:pPr>
                      <a:r>
                        <a:rPr lang="en-US" altLang="zh-CN" sz="1400" b="1" kern="100" dirty="0">
                          <a:effectLst/>
                          <a:latin typeface="Times New Roman" panose="02020603050405020304" pitchFamily="18" charset="0"/>
                          <a:ea typeface="微软雅黑" panose="020B0503020204020204" pitchFamily="34" charset="-122"/>
                          <a:cs typeface="Times New Roman" panose="02020603050405020304" pitchFamily="18" charset="0"/>
                        </a:rPr>
                        <a:t>range</a:t>
                      </a:r>
                      <a:endParaRPr lang="zh-CN" sz="1400" b="1"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0" marB="0" anchor="ctr">
                    <a:solidFill>
                      <a:srgbClr val="0A4161"/>
                    </a:solidFill>
                  </a:tcPr>
                </a:tc>
                <a:extLst>
                  <a:ext uri="{0D108BD9-81ED-4DB2-BD59-A6C34878D82A}">
                    <a16:rowId xmlns:a16="http://schemas.microsoft.com/office/drawing/2014/main" val="3587141902"/>
                  </a:ext>
                </a:extLst>
              </a:tr>
              <a:tr h="270823">
                <a:tc>
                  <a:txBody>
                    <a:bodyPr/>
                    <a:lstStyle/>
                    <a:p>
                      <a:pPr indent="0" algn="ctr">
                        <a:spcAft>
                          <a:spcPts val="0"/>
                        </a:spcAft>
                      </a:pPr>
                      <a:r>
                        <a:rPr lang="en-US" altLang="zh-CN" sz="1400" b="1" kern="100" dirty="0">
                          <a:solidFill>
                            <a:srgbClr val="0A4364"/>
                          </a:solidFill>
                          <a:effectLst/>
                          <a:latin typeface="Times New Roman" panose="02020603050405020304" pitchFamily="18" charset="0"/>
                          <a:ea typeface="微软雅黑" panose="020B0503020204020204" pitchFamily="34" charset="-122"/>
                          <a:cs typeface="Times New Roman" panose="02020603050405020304" pitchFamily="18" charset="0"/>
                        </a:rPr>
                        <a:t>beam energy/ GeV</a:t>
                      </a:r>
                      <a:endParaRPr lang="zh-CN" sz="1400" b="1" kern="100" dirty="0">
                        <a:solidFill>
                          <a:srgbClr val="0A4364"/>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0" marB="0" anchor="ctr">
                    <a:solidFill>
                      <a:srgbClr val="E7E7E7"/>
                    </a:solidFill>
                  </a:tcPr>
                </a:tc>
                <a:tc>
                  <a:txBody>
                    <a:bodyPr/>
                    <a:lstStyle/>
                    <a:p>
                      <a:pPr indent="0" algn="ctr">
                        <a:spcAft>
                          <a:spcPts val="0"/>
                        </a:spcAft>
                      </a:pPr>
                      <a:r>
                        <a:rPr lang="en-US"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rPr>
                        <a:t>2.5</a:t>
                      </a:r>
                      <a:endParaRPr lang="zh-CN"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0" marB="0" anchor="ctr">
                    <a:solidFill>
                      <a:srgbClr val="E7E7E7"/>
                    </a:solidFill>
                  </a:tcPr>
                </a:tc>
                <a:tc>
                  <a:txBody>
                    <a:bodyPr/>
                    <a:lstStyle/>
                    <a:p>
                      <a:pPr indent="0" algn="ctr">
                        <a:spcAft>
                          <a:spcPts val="0"/>
                        </a:spcAft>
                      </a:pPr>
                      <a:r>
                        <a:rPr lang="en-US" altLang="zh-CN"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rPr>
                        <a:t>1-2.5</a:t>
                      </a:r>
                      <a:endParaRPr lang="zh-CN"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0" marB="0" anchor="ctr">
                    <a:solidFill>
                      <a:srgbClr val="E7E7E7"/>
                    </a:solidFill>
                  </a:tcPr>
                </a:tc>
                <a:extLst>
                  <a:ext uri="{0D108BD9-81ED-4DB2-BD59-A6C34878D82A}">
                    <a16:rowId xmlns:a16="http://schemas.microsoft.com/office/drawing/2014/main" val="3644118156"/>
                  </a:ext>
                </a:extLst>
              </a:tr>
              <a:tr h="270823">
                <a:tc>
                  <a:txBody>
                    <a:bodyPr/>
                    <a:lstStyle/>
                    <a:p>
                      <a:pPr indent="0" algn="ctr">
                        <a:spcAft>
                          <a:spcPts val="0"/>
                        </a:spcAft>
                      </a:pPr>
                      <a:r>
                        <a:rPr lang="en-US" altLang="zh-CN" sz="1400" b="1" kern="100" dirty="0">
                          <a:solidFill>
                            <a:srgbClr val="0A4364"/>
                          </a:solidFill>
                          <a:effectLst/>
                          <a:latin typeface="Times New Roman" panose="02020603050405020304" pitchFamily="18" charset="0"/>
                          <a:ea typeface="微软雅黑" panose="020B0503020204020204" pitchFamily="34" charset="-122"/>
                          <a:cs typeface="Times New Roman" panose="02020603050405020304" pitchFamily="18" charset="0"/>
                        </a:rPr>
                        <a:t>charge/ </a:t>
                      </a:r>
                      <a:r>
                        <a:rPr lang="en-US" altLang="zh-CN" sz="1400" b="1" kern="100" dirty="0" err="1">
                          <a:solidFill>
                            <a:srgbClr val="0A4364"/>
                          </a:solidFill>
                          <a:effectLst/>
                          <a:latin typeface="Times New Roman" panose="02020603050405020304" pitchFamily="18" charset="0"/>
                          <a:ea typeface="微软雅黑" panose="020B0503020204020204" pitchFamily="34" charset="-122"/>
                          <a:cs typeface="Times New Roman" panose="02020603050405020304" pitchFamily="18" charset="0"/>
                        </a:rPr>
                        <a:t>pC</a:t>
                      </a:r>
                      <a:endParaRPr lang="zh-CN" sz="1400" b="1" kern="100" dirty="0">
                        <a:solidFill>
                          <a:srgbClr val="0A4364"/>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0" marB="0" anchor="ctr">
                    <a:solidFill>
                      <a:srgbClr val="FFFFFF"/>
                    </a:solidFill>
                  </a:tcPr>
                </a:tc>
                <a:tc>
                  <a:txBody>
                    <a:bodyPr/>
                    <a:lstStyle/>
                    <a:p>
                      <a:pPr indent="0" algn="ctr">
                        <a:spcAft>
                          <a:spcPts val="0"/>
                        </a:spcAft>
                      </a:pPr>
                      <a:r>
                        <a:rPr lang="en-US"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rPr>
                        <a:t>100</a:t>
                      </a:r>
                      <a:endParaRPr lang="zh-CN"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0" marB="0" anchor="ctr">
                    <a:solidFill>
                      <a:srgbClr val="FFFFFF"/>
                    </a:solidFill>
                  </a:tcPr>
                </a:tc>
                <a:tc>
                  <a:txBody>
                    <a:bodyPr/>
                    <a:lstStyle/>
                    <a:p>
                      <a:pPr indent="0" algn="ctr">
                        <a:spcAft>
                          <a:spcPts val="0"/>
                        </a:spcAft>
                      </a:pPr>
                      <a:r>
                        <a:rPr lang="en-US" altLang="zh-CN"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rPr>
                        <a:t>10-300</a:t>
                      </a:r>
                      <a:endParaRPr lang="zh-CN"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0" marB="0" anchor="ctr">
                    <a:solidFill>
                      <a:srgbClr val="FFFFFF"/>
                    </a:solidFill>
                  </a:tcPr>
                </a:tc>
                <a:extLst>
                  <a:ext uri="{0D108BD9-81ED-4DB2-BD59-A6C34878D82A}">
                    <a16:rowId xmlns:a16="http://schemas.microsoft.com/office/drawing/2014/main" val="3606157405"/>
                  </a:ext>
                </a:extLst>
              </a:tr>
              <a:tr h="270823">
                <a:tc>
                  <a:txBody>
                    <a:bodyPr/>
                    <a:lstStyle/>
                    <a:p>
                      <a:pPr indent="0" algn="ctr">
                        <a:spcAft>
                          <a:spcPts val="0"/>
                        </a:spcAft>
                      </a:pPr>
                      <a:r>
                        <a:rPr lang="en-US" altLang="zh-CN" sz="1400" b="1" kern="100" dirty="0">
                          <a:solidFill>
                            <a:srgbClr val="0A4364"/>
                          </a:solidFill>
                          <a:effectLst/>
                          <a:latin typeface="Times New Roman" panose="02020603050405020304" pitchFamily="18" charset="0"/>
                          <a:ea typeface="微软雅黑" panose="020B0503020204020204" pitchFamily="34" charset="-122"/>
                          <a:cs typeface="Times New Roman" panose="02020603050405020304" pitchFamily="18" charset="0"/>
                        </a:rPr>
                        <a:t>emittance/ mm-</a:t>
                      </a:r>
                      <a:r>
                        <a:rPr lang="en-US" altLang="zh-CN" sz="1400" b="1" kern="100" dirty="0" err="1">
                          <a:solidFill>
                            <a:srgbClr val="0A4364"/>
                          </a:solidFill>
                          <a:effectLst/>
                          <a:latin typeface="Times New Roman" panose="02020603050405020304" pitchFamily="18" charset="0"/>
                          <a:ea typeface="微软雅黑" panose="020B0503020204020204" pitchFamily="34" charset="-122"/>
                          <a:cs typeface="Times New Roman" panose="02020603050405020304" pitchFamily="18" charset="0"/>
                        </a:rPr>
                        <a:t>mrad</a:t>
                      </a:r>
                      <a:endParaRPr lang="zh-CN" sz="1400" b="1" kern="100" dirty="0">
                        <a:solidFill>
                          <a:srgbClr val="0A4364"/>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0" marB="0" anchor="ctr">
                    <a:lnB w="12700" cmpd="sng">
                      <a:noFill/>
                    </a:lnB>
                    <a:solidFill>
                      <a:srgbClr val="E7E7E7"/>
                    </a:solidFill>
                  </a:tcPr>
                </a:tc>
                <a:tc>
                  <a:txBody>
                    <a:bodyPr/>
                    <a:lstStyle/>
                    <a:p>
                      <a:pPr indent="0" algn="ctr">
                        <a:spcAft>
                          <a:spcPts val="0"/>
                        </a:spcAft>
                      </a:pPr>
                      <a:r>
                        <a:rPr lang="en-US"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rPr>
                        <a:t>0.5</a:t>
                      </a:r>
                      <a:endParaRPr lang="zh-CN"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0" marB="0" anchor="ctr">
                    <a:lnB w="12700" cmpd="sng">
                      <a:noFill/>
                    </a:lnB>
                    <a:solidFill>
                      <a:srgbClr val="E7E7E7"/>
                    </a:solidFill>
                  </a:tcPr>
                </a:tc>
                <a:tc>
                  <a:txBody>
                    <a:bodyPr/>
                    <a:lstStyle/>
                    <a:p>
                      <a:pPr indent="0" algn="ctr">
                        <a:spcAft>
                          <a:spcPts val="0"/>
                        </a:spcAft>
                      </a:pPr>
                      <a:r>
                        <a:rPr lang="en-US" altLang="zh-CN"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rPr>
                        <a:t>0.2-1.0</a:t>
                      </a:r>
                      <a:endParaRPr lang="zh-CN"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0" marB="0" anchor="ctr">
                    <a:lnB w="12700" cmpd="sng">
                      <a:noFill/>
                    </a:lnB>
                    <a:solidFill>
                      <a:srgbClr val="E7E7E7"/>
                    </a:solidFill>
                  </a:tcPr>
                </a:tc>
                <a:extLst>
                  <a:ext uri="{0D108BD9-81ED-4DB2-BD59-A6C34878D82A}">
                    <a16:rowId xmlns:a16="http://schemas.microsoft.com/office/drawing/2014/main" val="1769926809"/>
                  </a:ext>
                </a:extLst>
              </a:tr>
              <a:tr h="270823">
                <a:tc>
                  <a:txBody>
                    <a:bodyPr/>
                    <a:lstStyle/>
                    <a:p>
                      <a:pPr indent="0" algn="ctr">
                        <a:spcAft>
                          <a:spcPts val="0"/>
                        </a:spcAft>
                      </a:pPr>
                      <a:r>
                        <a:rPr lang="en-US" altLang="zh-CN" sz="1400" b="1" kern="100" dirty="0">
                          <a:solidFill>
                            <a:srgbClr val="0A4364"/>
                          </a:solidFill>
                          <a:effectLst/>
                          <a:latin typeface="Times New Roman" panose="02020603050405020304" pitchFamily="18" charset="0"/>
                          <a:ea typeface="微软雅黑" panose="020B0503020204020204" pitchFamily="34" charset="-122"/>
                          <a:cs typeface="Times New Roman" panose="02020603050405020304" pitchFamily="18" charset="0"/>
                        </a:rPr>
                        <a:t>rep. rate/ MHz</a:t>
                      </a:r>
                      <a:endParaRPr lang="zh-CN" sz="1400" b="1" kern="100" dirty="0">
                        <a:solidFill>
                          <a:srgbClr val="0A4364"/>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indent="0" algn="ctr">
                        <a:spcAft>
                          <a:spcPts val="0"/>
                        </a:spcAft>
                      </a:pPr>
                      <a:r>
                        <a:rPr lang="en-US"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indent="0" algn="ctr">
                        <a:spcAft>
                          <a:spcPts val="0"/>
                        </a:spcAft>
                      </a:pPr>
                      <a:r>
                        <a:rPr lang="en-US" altLang="zh-CN"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rPr>
                        <a:t>0-1</a:t>
                      </a:r>
                      <a:endParaRPr lang="zh-CN"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26907376"/>
                  </a:ext>
                </a:extLst>
              </a:tr>
              <a:tr h="270823">
                <a:tc>
                  <a:txBody>
                    <a:bodyPr/>
                    <a:lstStyle/>
                    <a:p>
                      <a:pPr indent="0" algn="ctr">
                        <a:spcAft>
                          <a:spcPts val="0"/>
                        </a:spcAft>
                      </a:pPr>
                      <a:r>
                        <a:rPr lang="en-US" altLang="zh-CN" sz="1400" b="1" kern="100" dirty="0">
                          <a:solidFill>
                            <a:srgbClr val="0A4364"/>
                          </a:solidFill>
                          <a:effectLst/>
                          <a:latin typeface="Times New Roman" panose="02020603050405020304" pitchFamily="18" charset="0"/>
                          <a:ea typeface="微软雅黑" panose="020B0503020204020204" pitchFamily="34" charset="-122"/>
                          <a:cs typeface="Times New Roman" panose="02020603050405020304" pitchFamily="18" charset="0"/>
                        </a:rPr>
                        <a:t>FEL wavelength/ nm</a:t>
                      </a:r>
                      <a:endParaRPr lang="zh-CN" sz="1400" b="1" kern="100" dirty="0">
                        <a:solidFill>
                          <a:srgbClr val="0A4364"/>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0" marB="0" anchor="ctr">
                    <a:lnT w="12700" cmpd="sng">
                      <a:noFill/>
                    </a:lnT>
                    <a:lnB w="12700" cmpd="sng">
                      <a:noFill/>
                    </a:lnB>
                    <a:solidFill>
                      <a:srgbClr val="E7E7E7"/>
                    </a:solidFill>
                  </a:tcPr>
                </a:tc>
                <a:tc>
                  <a:txBody>
                    <a:bodyPr/>
                    <a:lstStyle/>
                    <a:p>
                      <a:pPr indent="0" algn="ctr">
                        <a:spcAft>
                          <a:spcPts val="0"/>
                        </a:spcAft>
                      </a:pPr>
                      <a:r>
                        <a:rPr lang="en-US"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rPr>
                        <a:t>1-30</a:t>
                      </a:r>
                      <a:endParaRPr lang="zh-CN"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0" marB="0" anchor="ctr">
                    <a:lnT w="12700" cmpd="sng">
                      <a:noFill/>
                    </a:lnT>
                    <a:lnB w="12700" cmpd="sng">
                      <a:noFill/>
                    </a:lnB>
                    <a:solidFill>
                      <a:srgbClr val="E7E7E7"/>
                    </a:solidFill>
                  </a:tcPr>
                </a:tc>
                <a:tc>
                  <a:txBody>
                    <a:bodyPr/>
                    <a:lstStyle/>
                    <a:p>
                      <a:pPr indent="0" algn="ctr">
                        <a:spcAft>
                          <a:spcPts val="0"/>
                        </a:spcAft>
                      </a:pPr>
                      <a:r>
                        <a:rPr lang="en-US" altLang="zh-CN"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rPr>
                        <a:t>1-180</a:t>
                      </a:r>
                      <a:endParaRPr lang="zh-CN" sz="1400" b="1" kern="100" dirty="0">
                        <a:solidFill>
                          <a:srgbClr val="09406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0" marB="0" anchor="ctr">
                    <a:lnT w="12700" cmpd="sng">
                      <a:noFill/>
                    </a:lnT>
                    <a:lnB w="12700" cmpd="sng">
                      <a:noFill/>
                    </a:lnB>
                    <a:solidFill>
                      <a:srgbClr val="E7E7E7"/>
                    </a:solidFill>
                  </a:tcPr>
                </a:tc>
                <a:extLst>
                  <a:ext uri="{0D108BD9-81ED-4DB2-BD59-A6C34878D82A}">
                    <a16:rowId xmlns:a16="http://schemas.microsoft.com/office/drawing/2014/main" val="1667461443"/>
                  </a:ext>
                </a:extLst>
              </a:tr>
            </a:tbl>
          </a:graphicData>
        </a:graphic>
      </p:graphicFrame>
      <p:pic>
        <p:nvPicPr>
          <p:cNvPr id="3" name="图片 2">
            <a:extLst>
              <a:ext uri="{FF2B5EF4-FFF2-40B4-BE49-F238E27FC236}">
                <a16:creationId xmlns:a16="http://schemas.microsoft.com/office/drawing/2014/main" id="{221A098C-C574-4FA8-95E8-BBF9B1BC27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0476" y="3919425"/>
            <a:ext cx="3867262" cy="2550479"/>
          </a:xfrm>
          <a:prstGeom prst="rect">
            <a:avLst/>
          </a:prstGeom>
        </p:spPr>
      </p:pic>
      <p:pic>
        <p:nvPicPr>
          <p:cNvPr id="24" name="图片 23">
            <a:extLst>
              <a:ext uri="{FF2B5EF4-FFF2-40B4-BE49-F238E27FC236}">
                <a16:creationId xmlns:a16="http://schemas.microsoft.com/office/drawing/2014/main" id="{D0712A72-D6B1-4397-94BE-9D1F440E306F}"/>
              </a:ext>
            </a:extLst>
          </p:cNvPr>
          <p:cNvPicPr>
            <a:picLocks noChangeAspect="1"/>
          </p:cNvPicPr>
          <p:nvPr/>
        </p:nvPicPr>
        <p:blipFill>
          <a:blip r:embed="rId3"/>
          <a:stretch>
            <a:fillRect/>
          </a:stretch>
        </p:blipFill>
        <p:spPr>
          <a:xfrm>
            <a:off x="58450" y="3462796"/>
            <a:ext cx="7950572" cy="3330641"/>
          </a:xfrm>
          <a:prstGeom prst="rect">
            <a:avLst/>
          </a:prstGeom>
        </p:spPr>
      </p:pic>
      <p:sp>
        <p:nvSpPr>
          <p:cNvPr id="25" name="文本框 24">
            <a:extLst>
              <a:ext uri="{FF2B5EF4-FFF2-40B4-BE49-F238E27FC236}">
                <a16:creationId xmlns:a16="http://schemas.microsoft.com/office/drawing/2014/main" id="{878A1F52-B632-45EA-81F1-7F77F3CE16E4}"/>
              </a:ext>
            </a:extLst>
          </p:cNvPr>
          <p:cNvSpPr txBox="1"/>
          <p:nvPr/>
        </p:nvSpPr>
        <p:spPr>
          <a:xfrm>
            <a:off x="104275" y="1763988"/>
            <a:ext cx="6420852" cy="1631216"/>
          </a:xfrm>
          <a:prstGeom prst="rect">
            <a:avLst/>
          </a:prstGeom>
          <a:noFill/>
        </p:spPr>
        <p:txBody>
          <a:bodyPr wrap="square" rtlCol="0">
            <a:spAutoFit/>
          </a:bodyPr>
          <a:lstStyle/>
          <a:p>
            <a:pPr marL="285750" indent="-285750">
              <a:buFont typeface="Wingdings" panose="05000000000000000000" pitchFamily="2" charset="2"/>
              <a:buChar char="n"/>
            </a:pPr>
            <a:r>
              <a:rPr lang="en-US" altLang="zh-CN" sz="2000" b="1" dirty="0">
                <a:latin typeface="Times New Roman" panose="02020603050405020304" pitchFamily="18" charset="0"/>
                <a:cs typeface="Times New Roman" panose="02020603050405020304" pitchFamily="18" charset="0"/>
              </a:rPr>
              <a:t>Official approved on 2025.11</a:t>
            </a:r>
          </a:p>
          <a:p>
            <a:pPr marL="285750" indent="-285750">
              <a:buFont typeface="Wingdings" panose="05000000000000000000" pitchFamily="2" charset="2"/>
              <a:buChar char="n"/>
            </a:pPr>
            <a:r>
              <a:rPr lang="en-US" altLang="zh-CN" sz="2000" b="1" dirty="0">
                <a:latin typeface="Times New Roman" panose="02020603050405020304" pitchFamily="18" charset="0"/>
                <a:cs typeface="Times New Roman" panose="02020603050405020304" pitchFamily="18" charset="0"/>
              </a:rPr>
              <a:t>Civil construction start on  2026.09</a:t>
            </a:r>
          </a:p>
          <a:p>
            <a:pPr marL="285750" indent="-285750">
              <a:buFont typeface="Wingdings" panose="05000000000000000000" pitchFamily="2" charset="2"/>
              <a:buChar char="n"/>
            </a:pPr>
            <a:r>
              <a:rPr lang="en-US" altLang="zh-CN" sz="2000" b="1" dirty="0">
                <a:latin typeface="Times New Roman" panose="02020603050405020304" pitchFamily="18" charset="0"/>
                <a:cs typeface="Times New Roman" panose="02020603050405020304" pitchFamily="18" charset="0"/>
              </a:rPr>
              <a:t>S3FEL main facility construction finish on 2029.09</a:t>
            </a:r>
          </a:p>
          <a:p>
            <a:pPr marL="285750" indent="-285750">
              <a:buFont typeface="Wingdings" panose="05000000000000000000" pitchFamily="2" charset="2"/>
              <a:buChar char="n"/>
            </a:pPr>
            <a:r>
              <a:rPr lang="en-US" altLang="zh-CN" sz="2000" b="1" dirty="0">
                <a:latin typeface="Times New Roman" panose="02020603050405020304" pitchFamily="18" charset="0"/>
                <a:cs typeface="Times New Roman" panose="02020603050405020304" pitchFamily="18" charset="0"/>
              </a:rPr>
              <a:t>LINAC full-chain commissioning  2031.10-2032.03</a:t>
            </a:r>
          </a:p>
          <a:p>
            <a:pPr marL="285750" indent="-285750">
              <a:buFont typeface="Wingdings" panose="05000000000000000000" pitchFamily="2" charset="2"/>
              <a:buChar char="n"/>
            </a:pPr>
            <a:r>
              <a:rPr lang="en-US" altLang="zh-CN" sz="2000" b="1" dirty="0">
                <a:latin typeface="Times New Roman" panose="02020603050405020304" pitchFamily="18" charset="0"/>
                <a:cs typeface="Times New Roman" panose="02020603050405020304" pitchFamily="18" charset="0"/>
              </a:rPr>
              <a:t>First beam light</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on 2032.09</a:t>
            </a:r>
            <a:endParaRPr lang="zh-CN" altLang="en-US" sz="2000" b="1" dirty="0">
              <a:latin typeface="Times New Roman" panose="02020603050405020304" pitchFamily="18" charset="0"/>
              <a:cs typeface="Times New Roman" panose="02020603050405020304" pitchFamily="18" charset="0"/>
            </a:endParaRPr>
          </a:p>
        </p:txBody>
      </p:sp>
      <p:sp>
        <p:nvSpPr>
          <p:cNvPr id="26" name="矩形 25">
            <a:extLst>
              <a:ext uri="{FF2B5EF4-FFF2-40B4-BE49-F238E27FC236}">
                <a16:creationId xmlns:a16="http://schemas.microsoft.com/office/drawing/2014/main" id="{360799ED-66A7-4B25-8004-D41BACD289E2}"/>
              </a:ext>
            </a:extLst>
          </p:cNvPr>
          <p:cNvSpPr/>
          <p:nvPr/>
        </p:nvSpPr>
        <p:spPr>
          <a:xfrm>
            <a:off x="104275" y="625435"/>
            <a:ext cx="12064042" cy="830997"/>
          </a:xfrm>
          <a:prstGeom prst="rect">
            <a:avLst/>
          </a:prstGeom>
        </p:spPr>
        <p:txBody>
          <a:bodyPr wrap="square">
            <a:spAutoFit/>
          </a:bodyPr>
          <a:lstStyle/>
          <a:p>
            <a:r>
              <a:rPr lang="en-US" altLang="zh-CN" sz="1600" b="1" dirty="0">
                <a:latin typeface="Times New Roman" panose="02020603050405020304" pitchFamily="18" charset="0"/>
                <a:cs typeface="Times New Roman" panose="02020603050405020304" pitchFamily="18" charset="0"/>
              </a:rPr>
              <a:t>S</a:t>
            </a:r>
            <a:r>
              <a:rPr lang="en-US" altLang="zh-CN" sz="1600" b="1" baseline="30000" dirty="0">
                <a:latin typeface="Times New Roman" panose="02020603050405020304" pitchFamily="18" charset="0"/>
                <a:cs typeface="Times New Roman" panose="02020603050405020304" pitchFamily="18" charset="0"/>
              </a:rPr>
              <a:t>3</a:t>
            </a:r>
            <a:r>
              <a:rPr lang="en-US" altLang="zh-CN" sz="1600" b="1" dirty="0">
                <a:latin typeface="Times New Roman" panose="02020603050405020304" pitchFamily="18" charset="0"/>
                <a:cs typeface="Times New Roman" panose="02020603050405020304" pitchFamily="18" charset="0"/>
              </a:rPr>
              <a:t>FEL is a new-generation large-scale scientific facility for coherent X-ray light sources. With a total construction length of 1.7 kilometers, the facility mainly consists of a superconducting linear accelerator (featuring an electron beam energy of 2.5 GeV and a repetition rate of 1 MHz), two undulator beamlines and nine initial experimental stations.</a:t>
            </a:r>
            <a:endParaRPr lang="zh-CN" altLang="en-US" sz="1600" b="1" dirty="0">
              <a:latin typeface="Times New Roman" panose="02020603050405020304" pitchFamily="18" charset="0"/>
              <a:cs typeface="Times New Roman" panose="02020603050405020304" pitchFamily="18" charset="0"/>
            </a:endParaRPr>
          </a:p>
        </p:txBody>
      </p:sp>
      <p:grpSp>
        <p:nvGrpSpPr>
          <p:cNvPr id="9" name="组 16">
            <a:extLst>
              <a:ext uri="{FF2B5EF4-FFF2-40B4-BE49-F238E27FC236}">
                <a16:creationId xmlns:a16="http://schemas.microsoft.com/office/drawing/2014/main" id="{E6E342B5-462B-4325-89AA-5D603D1BBE7C}"/>
              </a:ext>
            </a:extLst>
          </p:cNvPr>
          <p:cNvGrpSpPr/>
          <p:nvPr/>
        </p:nvGrpSpPr>
        <p:grpSpPr>
          <a:xfrm>
            <a:off x="132228" y="134778"/>
            <a:ext cx="11524147" cy="861773"/>
            <a:chOff x="258920" y="221953"/>
            <a:chExt cx="8643110" cy="646329"/>
          </a:xfrm>
        </p:grpSpPr>
        <p:cxnSp>
          <p:nvCxnSpPr>
            <p:cNvPr id="10" name="直线连接符 14">
              <a:extLst>
                <a:ext uri="{FF2B5EF4-FFF2-40B4-BE49-F238E27FC236}">
                  <a16:creationId xmlns:a16="http://schemas.microsoft.com/office/drawing/2014/main" id="{77F7F9CF-4F4D-46E5-9319-E63A76548E3A}"/>
                </a:ext>
              </a:extLst>
            </p:cNvPr>
            <p:cNvCxnSpPr/>
            <p:nvPr/>
          </p:nvCxnSpPr>
          <p:spPr>
            <a:xfrm>
              <a:off x="283583" y="579549"/>
              <a:ext cx="8618447" cy="0"/>
            </a:xfrm>
            <a:prstGeom prst="line">
              <a:avLst/>
            </a:prstGeom>
            <a:ln w="3175" cmpd="sng">
              <a:solidFill>
                <a:srgbClr val="005A9E"/>
              </a:solidFill>
            </a:ln>
            <a:effectLst/>
          </p:spPr>
          <p:style>
            <a:lnRef idx="2">
              <a:schemeClr val="accent1"/>
            </a:lnRef>
            <a:fillRef idx="0">
              <a:schemeClr val="accent1"/>
            </a:fillRef>
            <a:effectRef idx="1">
              <a:schemeClr val="accent1"/>
            </a:effectRef>
            <a:fontRef idx="minor">
              <a:schemeClr val="tx1"/>
            </a:fontRef>
          </p:style>
        </p:cxnSp>
        <p:sp>
          <p:nvSpPr>
            <p:cNvPr id="11" name="文本框 10">
              <a:extLst>
                <a:ext uri="{FF2B5EF4-FFF2-40B4-BE49-F238E27FC236}">
                  <a16:creationId xmlns:a16="http://schemas.microsoft.com/office/drawing/2014/main" id="{12AFAED6-0CBC-48C4-928C-36FBBD215C74}"/>
                </a:ext>
              </a:extLst>
            </p:cNvPr>
            <p:cNvSpPr txBox="1"/>
            <p:nvPr/>
          </p:nvSpPr>
          <p:spPr>
            <a:xfrm>
              <a:off x="489933" y="221953"/>
              <a:ext cx="5767913" cy="646329"/>
            </a:xfrm>
            <a:prstGeom prst="rect">
              <a:avLst/>
            </a:prstGeom>
            <a:noFill/>
          </p:spPr>
          <p:txBody>
            <a:bodyPr wrap="square" rtlCol="0">
              <a:spAutoFit/>
            </a:bodyPr>
            <a:lstStyle/>
            <a:p>
              <a:pPr lvl="0" eaLnBrk="1" hangingPunct="1">
                <a:defRPr/>
              </a:pPr>
              <a:r>
                <a:rPr lang="en-US" altLang="zh-CN" b="1" dirty="0">
                  <a:solidFill>
                    <a:srgbClr val="002060"/>
                  </a:solidFill>
                  <a:latin typeface="微软雅黑" panose="020B0503020204020204" pitchFamily="34" charset="-122"/>
                  <a:ea typeface="微软雅黑" panose="020B0503020204020204" pitchFamily="34" charset="-122"/>
                </a:rPr>
                <a:t>Shenzhen Superconducting Soft-X-ray Free Electron Laser (S</a:t>
              </a:r>
              <a:r>
                <a:rPr lang="en-US" altLang="zh-CN" b="1" baseline="30000" dirty="0">
                  <a:solidFill>
                    <a:srgbClr val="002060"/>
                  </a:solidFill>
                  <a:latin typeface="微软雅黑" panose="020B0503020204020204" pitchFamily="34" charset="-122"/>
                  <a:ea typeface="微软雅黑" panose="020B0503020204020204" pitchFamily="34" charset="-122"/>
                </a:rPr>
                <a:t>3</a:t>
              </a:r>
              <a:r>
                <a:rPr lang="en-US" altLang="zh-CN" b="1" dirty="0">
                  <a:solidFill>
                    <a:srgbClr val="002060"/>
                  </a:solidFill>
                  <a:latin typeface="微软雅黑" panose="020B0503020204020204" pitchFamily="34" charset="-122"/>
                  <a:ea typeface="微软雅黑" panose="020B0503020204020204" pitchFamily="34" charset="-122"/>
                </a:rPr>
                <a:t>FEL) </a:t>
              </a:r>
            </a:p>
            <a:p>
              <a:pPr lvl="0" algn="l" eaLnBrk="1" hangingPunct="1">
                <a:buClrTx/>
                <a:buSzTx/>
                <a:buFontTx/>
                <a:defRPr/>
              </a:pP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12" name="燕尾形 16">
              <a:extLst>
                <a:ext uri="{FF2B5EF4-FFF2-40B4-BE49-F238E27FC236}">
                  <a16:creationId xmlns:a16="http://schemas.microsoft.com/office/drawing/2014/main" id="{71BD9579-4CE4-4CAC-AEA3-E00656AB6D2C}"/>
                </a:ext>
              </a:extLst>
            </p:cNvPr>
            <p:cNvSpPr/>
            <p:nvPr/>
          </p:nvSpPr>
          <p:spPr>
            <a:xfrm>
              <a:off x="258920" y="221953"/>
              <a:ext cx="209605" cy="234286"/>
            </a:xfrm>
            <a:prstGeom prst="chevron">
              <a:avLst/>
            </a:prstGeom>
            <a:solidFill>
              <a:srgbClr val="005A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latin typeface="Calibri" panose="020F0502020204030204"/>
                <a:ea typeface="宋体" panose="02010600030101010101" pitchFamily="2" charset="-122"/>
              </a:endParaRPr>
            </a:p>
          </p:txBody>
        </p:sp>
      </p:grpSp>
    </p:spTree>
    <p:extLst>
      <p:ext uri="{BB962C8B-B14F-4D97-AF65-F5344CB8AC3E}">
        <p14:creationId xmlns:p14="http://schemas.microsoft.com/office/powerpoint/2010/main" val="33788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2B14F-1774-D1E1-C275-133BBFDE01A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F0D56F-C01F-B2C0-A81F-C40D17B33934}"/>
              </a:ext>
            </a:extLst>
          </p:cNvPr>
          <p:cNvSpPr txBox="1"/>
          <p:nvPr/>
        </p:nvSpPr>
        <p:spPr>
          <a:xfrm>
            <a:off x="231370" y="686854"/>
            <a:ext cx="11729259" cy="584775"/>
          </a:xfrm>
          <a:prstGeom prst="rect">
            <a:avLst/>
          </a:prstGeom>
          <a:noFill/>
        </p:spPr>
        <p:txBody>
          <a:bodyPr wrap="square" rtlCol="0">
            <a:spAutoFit/>
          </a:bodyPr>
          <a:lstStyle/>
          <a:p>
            <a:r>
              <a:rPr lang="en-US" altLang="ja-JP" sz="1600" b="1" dirty="0">
                <a:solidFill>
                  <a:schemeClr val="tx2"/>
                </a:solidFill>
                <a:latin typeface="Arial" panose="020B0604020202020204" pitchFamily="34" charset="0"/>
                <a:cs typeface="Arial" panose="020B0604020202020204" pitchFamily="34" charset="0"/>
              </a:rPr>
              <a:t>What were the final yield rates for your project’s cavities, high-power couplers, and cryomodule components, and how did the achieved performance compare to the original design specifications?</a:t>
            </a:r>
            <a:endParaRPr kumimoji="1" lang="ja-JP" altLang="en-US" sz="1600" b="1" dirty="0">
              <a:solidFill>
                <a:schemeClr val="tx2"/>
              </a:solidFill>
              <a:latin typeface="Arial" panose="020B0604020202020204" pitchFamily="34" charset="0"/>
              <a:cs typeface="Arial" panose="020B0604020202020204" pitchFamily="34" charset="0"/>
            </a:endParaRPr>
          </a:p>
        </p:txBody>
      </p:sp>
      <p:grpSp>
        <p:nvGrpSpPr>
          <p:cNvPr id="6" name="组合 5">
            <a:extLst>
              <a:ext uri="{FF2B5EF4-FFF2-40B4-BE49-F238E27FC236}">
                <a16:creationId xmlns:a16="http://schemas.microsoft.com/office/drawing/2014/main" id="{7F0662E0-7228-4546-ACB0-8CAFB09FA125}"/>
              </a:ext>
            </a:extLst>
          </p:cNvPr>
          <p:cNvGrpSpPr/>
          <p:nvPr/>
        </p:nvGrpSpPr>
        <p:grpSpPr>
          <a:xfrm>
            <a:off x="6894093" y="2375830"/>
            <a:ext cx="5297907" cy="2237874"/>
            <a:chOff x="10419560" y="807436"/>
            <a:chExt cx="7548765" cy="2907171"/>
          </a:xfrm>
        </p:grpSpPr>
        <p:pic>
          <p:nvPicPr>
            <p:cNvPr id="9" name="图片 8">
              <a:extLst>
                <a:ext uri="{FF2B5EF4-FFF2-40B4-BE49-F238E27FC236}">
                  <a16:creationId xmlns:a16="http://schemas.microsoft.com/office/drawing/2014/main" id="{BE19AB85-4EB4-4A62-A67F-1CD2FFA23C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24"/>
            <a:stretch/>
          </p:blipFill>
          <p:spPr>
            <a:xfrm>
              <a:off x="10419560" y="807436"/>
              <a:ext cx="3763296" cy="2857422"/>
            </a:xfrm>
            <a:prstGeom prst="rect">
              <a:avLst/>
            </a:prstGeom>
          </p:spPr>
        </p:pic>
        <p:graphicFrame>
          <p:nvGraphicFramePr>
            <p:cNvPr id="10" name="对象 9" descr="Project Path: C:\Users\lihon\Desktop\垂测结果\20250619-RY066-RI003-RI005-RI004-RI006-RI007-RI008-RI001.opju&#10;PE Folder: /20250619-RY066-RI003-RI005-RI004-RI006-RI007-RI008-RI001/Folder1/&#10;Short Name: Graph1">
              <a:extLst>
                <a:ext uri="{FF2B5EF4-FFF2-40B4-BE49-F238E27FC236}">
                  <a16:creationId xmlns:a16="http://schemas.microsoft.com/office/drawing/2014/main" id="{5A06CAA6-E50C-4F5B-8F1C-64F1188CA1A0}"/>
                </a:ext>
              </a:extLst>
            </p:cNvPr>
            <p:cNvGraphicFramePr>
              <a:graphicFrameLocks noChangeAspect="1"/>
            </p:cNvGraphicFramePr>
            <p:nvPr>
              <p:extLst/>
            </p:nvPr>
          </p:nvGraphicFramePr>
          <p:xfrm>
            <a:off x="13835732" y="856604"/>
            <a:ext cx="4132593" cy="2858003"/>
          </p:xfrm>
          <a:graphic>
            <a:graphicData uri="http://schemas.openxmlformats.org/presentationml/2006/ole">
              <mc:AlternateContent xmlns:mc="http://schemas.openxmlformats.org/markup-compatibility/2006">
                <mc:Choice xmlns:v="urn:schemas-microsoft-com:vml" Requires="v">
                  <p:oleObj spid="_x0000_s1029" name="Graph" r:id="rId4" imgW="4610087" imgH="3187745" progId="Origin95.Graph">
                    <p:embed/>
                  </p:oleObj>
                </mc:Choice>
                <mc:Fallback>
                  <p:oleObj name="Graph" r:id="rId4" imgW="4610087" imgH="3187745" progId="Origin95.Graph">
                    <p:embed/>
                    <p:pic>
                      <p:nvPicPr>
                        <p:cNvPr id="10" name="对象 9" descr="Project Path: C:\Users\lihon\Desktop\垂测结果\20250619-RY066-RI003-RI005-RI004-RI006-RI007-RI008-RI001.opju&#10;PE Folder: /20250619-RY066-RI003-RI005-RI004-RI006-RI007-RI008-RI001/Folder1/&#10;Short Name: Graph1">
                          <a:extLst>
                            <a:ext uri="{FF2B5EF4-FFF2-40B4-BE49-F238E27FC236}">
                              <a16:creationId xmlns:a16="http://schemas.microsoft.com/office/drawing/2014/main" id="{5A06CAA6-E50C-4F5B-8F1C-64F1188CA1A0}"/>
                            </a:ext>
                          </a:extLst>
                        </p:cNvPr>
                        <p:cNvPicPr/>
                        <p:nvPr/>
                      </p:nvPicPr>
                      <p:blipFill>
                        <a:blip r:embed="rId5"/>
                        <a:stretch>
                          <a:fillRect/>
                        </a:stretch>
                      </p:blipFill>
                      <p:spPr>
                        <a:xfrm>
                          <a:off x="13835732" y="856604"/>
                          <a:ext cx="4132593" cy="2858003"/>
                        </a:xfrm>
                        <a:prstGeom prst="rect">
                          <a:avLst/>
                        </a:prstGeom>
                      </p:spPr>
                    </p:pic>
                  </p:oleObj>
                </mc:Fallback>
              </mc:AlternateContent>
            </a:graphicData>
          </a:graphic>
        </p:graphicFrame>
      </p:grpSp>
      <p:graphicFrame>
        <p:nvGraphicFramePr>
          <p:cNvPr id="11" name="表格 5">
            <a:extLst>
              <a:ext uri="{FF2B5EF4-FFF2-40B4-BE49-F238E27FC236}">
                <a16:creationId xmlns:a16="http://schemas.microsoft.com/office/drawing/2014/main" id="{6FD09BA4-5F15-4BA3-9963-FCC8E6A63AA1}"/>
              </a:ext>
            </a:extLst>
          </p:cNvPr>
          <p:cNvGraphicFramePr>
            <a:graphicFrameLocks noGrp="1"/>
          </p:cNvGraphicFramePr>
          <p:nvPr>
            <p:extLst/>
          </p:nvPr>
        </p:nvGraphicFramePr>
        <p:xfrm>
          <a:off x="439433" y="2584589"/>
          <a:ext cx="5957354" cy="2560068"/>
        </p:xfrm>
        <a:graphic>
          <a:graphicData uri="http://schemas.openxmlformats.org/drawingml/2006/table">
            <a:tbl>
              <a:tblPr firstRow="1" bandRow="1">
                <a:tableStyleId>{16D9F66E-5EB9-4882-86FB-DCBF35E3C3E4}</a:tableStyleId>
              </a:tblPr>
              <a:tblGrid>
                <a:gridCol w="2428280">
                  <a:extLst>
                    <a:ext uri="{9D8B030D-6E8A-4147-A177-3AD203B41FA5}">
                      <a16:colId xmlns:a16="http://schemas.microsoft.com/office/drawing/2014/main" val="4214228552"/>
                    </a:ext>
                  </a:extLst>
                </a:gridCol>
                <a:gridCol w="2428280">
                  <a:extLst>
                    <a:ext uri="{9D8B030D-6E8A-4147-A177-3AD203B41FA5}">
                      <a16:colId xmlns:a16="http://schemas.microsoft.com/office/drawing/2014/main" val="2997533429"/>
                    </a:ext>
                  </a:extLst>
                </a:gridCol>
                <a:gridCol w="1100794">
                  <a:extLst>
                    <a:ext uri="{9D8B030D-6E8A-4147-A177-3AD203B41FA5}">
                      <a16:colId xmlns:a16="http://schemas.microsoft.com/office/drawing/2014/main" val="435475909"/>
                    </a:ext>
                  </a:extLst>
                </a:gridCol>
              </a:tblGrid>
              <a:tr h="370840">
                <a:tc gridSpan="3">
                  <a:txBody>
                    <a:bodyPr/>
                    <a:lstStyle/>
                    <a:p>
                      <a:pPr algn="ctr"/>
                      <a:r>
                        <a:rPr lang="en-US" altLang="zh-CN" sz="1400" b="1" dirty="0"/>
                        <a:t>Final yield rates for S3FEL</a:t>
                      </a:r>
                    </a:p>
                  </a:txBody>
                  <a:tcPr anchor="ctr"/>
                </a:tc>
                <a:tc hMerge="1">
                  <a:txBody>
                    <a:bodyPr/>
                    <a:lstStyle/>
                    <a:p>
                      <a:pPr marL="0" algn="l" defTabSz="914400" rtl="0" eaLnBrk="1" latinLnBrk="0" hangingPunct="1"/>
                      <a:endParaRPr kumimoji="1" lang="zh-CN" altLang="en-US" sz="1400" b="0" kern="1200" dirty="0">
                        <a:solidFill>
                          <a:schemeClr val="dk1"/>
                        </a:solidFill>
                        <a:latin typeface="+mn-lt"/>
                        <a:ea typeface="+mn-ea"/>
                        <a:cs typeface="+mn-cs"/>
                      </a:endParaRPr>
                    </a:p>
                  </a:txBody>
                  <a:tcPr anchor="ctr"/>
                </a:tc>
                <a:tc hMerge="1">
                  <a:txBody>
                    <a:bodyPr/>
                    <a:lstStyle/>
                    <a:p>
                      <a:pPr marL="0" algn="l" defTabSz="914400" rtl="0" eaLnBrk="1" latinLnBrk="0" hangingPunct="1"/>
                      <a:endParaRPr kumimoji="1" lang="zh-CN" altLang="en-US" sz="1400" b="0" kern="1200" dirty="0">
                        <a:solidFill>
                          <a:schemeClr val="dk1"/>
                        </a:solidFill>
                        <a:latin typeface="+mn-lt"/>
                        <a:ea typeface="+mn-ea"/>
                        <a:cs typeface="+mn-cs"/>
                      </a:endParaRPr>
                    </a:p>
                  </a:txBody>
                  <a:tcPr anchor="ctr"/>
                </a:tc>
                <a:extLst>
                  <a:ext uri="{0D108BD9-81ED-4DB2-BD59-A6C34878D82A}">
                    <a16:rowId xmlns:a16="http://schemas.microsoft.com/office/drawing/2014/main" val="3704051452"/>
                  </a:ext>
                </a:extLst>
              </a:tr>
              <a:tr h="370840">
                <a:tc rowSpan="2">
                  <a:txBody>
                    <a:bodyPr/>
                    <a:lstStyle/>
                    <a:p>
                      <a:pPr algn="l"/>
                      <a:r>
                        <a:rPr lang="en-US" altLang="zh-CN" sz="1400" b="0" dirty="0"/>
                        <a:t>Cavities</a:t>
                      </a:r>
                      <a:endParaRPr lang="zh-CN" altLang="en-US" sz="1400" b="0" dirty="0"/>
                    </a:p>
                  </a:txBody>
                  <a:tcPr anchor="ctr"/>
                </a:tc>
                <a:tc>
                  <a:txBody>
                    <a:bodyPr/>
                    <a:lstStyle/>
                    <a:p>
                      <a:pPr marL="0" algn="l" defTabSz="914400" rtl="0" eaLnBrk="1" latinLnBrk="0" hangingPunct="1"/>
                      <a:r>
                        <a:rPr kumimoji="1" lang="en-US" altLang="zh-CN" sz="1400" b="0" kern="1200" dirty="0">
                          <a:solidFill>
                            <a:schemeClr val="dk1"/>
                          </a:solidFill>
                          <a:latin typeface="+mn-lt"/>
                          <a:ea typeface="+mn-ea"/>
                          <a:cs typeface="+mn-cs"/>
                        </a:rPr>
                        <a:t>first-pass rate at VT</a:t>
                      </a:r>
                      <a:endParaRPr kumimoji="1" lang="zh-CN" altLang="en-US" sz="1400" b="0" kern="1200" dirty="0">
                        <a:solidFill>
                          <a:schemeClr val="dk1"/>
                        </a:solidFill>
                        <a:latin typeface="+mn-lt"/>
                        <a:ea typeface="+mn-ea"/>
                        <a:cs typeface="+mn-cs"/>
                      </a:endParaRPr>
                    </a:p>
                  </a:txBody>
                  <a:tcPr anchor="ctr"/>
                </a:tc>
                <a:tc>
                  <a:txBody>
                    <a:bodyPr/>
                    <a:lstStyle/>
                    <a:p>
                      <a:pPr marL="0" algn="l" defTabSz="914400" rtl="0" eaLnBrk="1" latinLnBrk="0" hangingPunct="1"/>
                      <a:r>
                        <a:rPr kumimoji="1" lang="en-US" altLang="zh-CN" sz="1400" b="0" kern="1200" dirty="0">
                          <a:solidFill>
                            <a:schemeClr val="dk1"/>
                          </a:solidFill>
                          <a:latin typeface="+mn-lt"/>
                          <a:ea typeface="+mn-ea"/>
                          <a:cs typeface="+mn-cs"/>
                        </a:rPr>
                        <a:t>85%</a:t>
                      </a:r>
                      <a:endParaRPr kumimoji="1" lang="zh-CN" altLang="en-US" sz="1400" b="0" kern="1200" dirty="0">
                        <a:solidFill>
                          <a:schemeClr val="dk1"/>
                        </a:solidFill>
                        <a:latin typeface="+mn-lt"/>
                        <a:ea typeface="+mn-ea"/>
                        <a:cs typeface="+mn-cs"/>
                      </a:endParaRPr>
                    </a:p>
                  </a:txBody>
                  <a:tcPr anchor="ctr"/>
                </a:tc>
                <a:extLst>
                  <a:ext uri="{0D108BD9-81ED-4DB2-BD59-A6C34878D82A}">
                    <a16:rowId xmlns:a16="http://schemas.microsoft.com/office/drawing/2014/main" val="1884232955"/>
                  </a:ext>
                </a:extLst>
              </a:tr>
              <a:tr h="205414">
                <a:tc vMerge="1">
                  <a:txBody>
                    <a:bodyPr/>
                    <a:lstStyle/>
                    <a:p>
                      <a:pPr algn="l">
                        <a:lnSpc>
                          <a:spcPct val="150000"/>
                        </a:lnSpc>
                      </a:pPr>
                      <a:endParaRPr lang="zh-CN" altLang="en-US" sz="1400" b="0" dirty="0"/>
                    </a:p>
                  </a:txBody>
                  <a:tcPr anchor="ctr"/>
                </a:tc>
                <a:tc>
                  <a:txBody>
                    <a:bodyPr/>
                    <a:lstStyle/>
                    <a:p>
                      <a:pPr marL="0" algn="l" defTabSz="914400" rtl="0" eaLnBrk="1" latinLnBrk="0" hangingPunct="1">
                        <a:lnSpc>
                          <a:spcPct val="150000"/>
                        </a:lnSpc>
                      </a:pPr>
                      <a:r>
                        <a:rPr kumimoji="1" lang="en-US" altLang="ja-JP" sz="1400" b="0" kern="1200" dirty="0">
                          <a:solidFill>
                            <a:schemeClr val="dk1"/>
                          </a:solidFill>
                          <a:latin typeface="+mn-lt"/>
                          <a:ea typeface="+mn-ea"/>
                          <a:cs typeface="+mn-cs"/>
                        </a:rPr>
                        <a:t>final yield rates for S3FEL </a:t>
                      </a:r>
                      <a:endParaRPr kumimoji="1" lang="zh-CN" altLang="en-US" sz="1400" b="0" kern="1200" dirty="0">
                        <a:solidFill>
                          <a:schemeClr val="dk1"/>
                        </a:solidFill>
                        <a:latin typeface="+mn-lt"/>
                        <a:ea typeface="+mn-ea"/>
                        <a:cs typeface="+mn-cs"/>
                      </a:endParaRPr>
                    </a:p>
                  </a:txBody>
                  <a:tcPr anchor="ctr"/>
                </a:tc>
                <a:tc>
                  <a:txBody>
                    <a:bodyPr/>
                    <a:lstStyle/>
                    <a:p>
                      <a:pPr marL="0" algn="l" defTabSz="914400" rtl="0" eaLnBrk="1" latinLnBrk="0" hangingPunct="1"/>
                      <a:r>
                        <a:rPr kumimoji="1" lang="en-US" altLang="zh-CN" sz="1400" b="0" kern="1200" dirty="0">
                          <a:solidFill>
                            <a:schemeClr val="dk1"/>
                          </a:solidFill>
                          <a:latin typeface="+mn-lt"/>
                          <a:ea typeface="+mn-ea"/>
                          <a:cs typeface="+mn-cs"/>
                        </a:rPr>
                        <a:t>95%</a:t>
                      </a:r>
                      <a:endParaRPr kumimoji="1" lang="zh-CN" altLang="en-US" sz="1400" b="0" kern="1200" dirty="0">
                        <a:solidFill>
                          <a:schemeClr val="dk1"/>
                        </a:solidFill>
                        <a:latin typeface="+mn-lt"/>
                        <a:ea typeface="+mn-ea"/>
                        <a:cs typeface="+mn-cs"/>
                      </a:endParaRPr>
                    </a:p>
                  </a:txBody>
                  <a:tcPr anchor="ctr"/>
                </a:tc>
                <a:extLst>
                  <a:ext uri="{0D108BD9-81ED-4DB2-BD59-A6C34878D82A}">
                    <a16:rowId xmlns:a16="http://schemas.microsoft.com/office/drawing/2014/main" val="4030694673"/>
                  </a:ext>
                </a:extLst>
              </a:tr>
              <a:tr h="205414">
                <a:tc rowSpan="2">
                  <a:txBody>
                    <a:bodyPr/>
                    <a:lstStyle/>
                    <a:p>
                      <a:pPr algn="l">
                        <a:lnSpc>
                          <a:spcPct val="150000"/>
                        </a:lnSpc>
                      </a:pPr>
                      <a:r>
                        <a:rPr lang="en-US" altLang="zh-CN" sz="1400" b="0" dirty="0"/>
                        <a:t>High-power coupler</a:t>
                      </a:r>
                      <a:endParaRPr lang="zh-CN" altLang="en-US" sz="1400" b="0" dirty="0"/>
                    </a:p>
                  </a:txBody>
                  <a:tcPr anchor="ctr"/>
                </a:tc>
                <a:tc>
                  <a:txBody>
                    <a:bodyPr/>
                    <a:lstStyle/>
                    <a:p>
                      <a:pPr marL="0" algn="l" defTabSz="914400" rtl="0" eaLnBrk="1" latinLnBrk="0" hangingPunct="1"/>
                      <a:r>
                        <a:rPr kumimoji="1" lang="en-US" altLang="zh-CN" sz="1400" b="0" kern="1200" dirty="0">
                          <a:solidFill>
                            <a:schemeClr val="dk1"/>
                          </a:solidFill>
                          <a:latin typeface="+mn-lt"/>
                          <a:ea typeface="+mn-ea"/>
                          <a:cs typeface="+mn-cs"/>
                        </a:rPr>
                        <a:t>first-pass rate at VT</a:t>
                      </a:r>
                      <a:endParaRPr kumimoji="1" lang="zh-CN" altLang="en-US" sz="1400" b="0" kern="1200" dirty="0">
                        <a:solidFill>
                          <a:schemeClr val="dk1"/>
                        </a:solidFill>
                        <a:latin typeface="+mn-lt"/>
                        <a:ea typeface="+mn-ea"/>
                        <a:cs typeface="+mn-cs"/>
                      </a:endParaRPr>
                    </a:p>
                  </a:txBody>
                  <a:tcPr anchor="ctr"/>
                </a:tc>
                <a:tc>
                  <a:txBody>
                    <a:bodyPr/>
                    <a:lstStyle/>
                    <a:p>
                      <a:pPr marL="0" algn="l" defTabSz="914400" rtl="0" eaLnBrk="1" latinLnBrk="0" hangingPunct="1"/>
                      <a:r>
                        <a:rPr kumimoji="1" lang="en-US" altLang="zh-CN" sz="1400" b="0" kern="1200" dirty="0">
                          <a:solidFill>
                            <a:schemeClr val="dk1"/>
                          </a:solidFill>
                          <a:latin typeface="+mn-lt"/>
                          <a:ea typeface="+mn-ea"/>
                          <a:cs typeface="+mn-cs"/>
                        </a:rPr>
                        <a:t>90%</a:t>
                      </a:r>
                      <a:endParaRPr kumimoji="1" lang="zh-CN" altLang="en-US" sz="1400" b="0" kern="1200" dirty="0">
                        <a:solidFill>
                          <a:schemeClr val="dk1"/>
                        </a:solidFill>
                        <a:latin typeface="+mn-lt"/>
                        <a:ea typeface="+mn-ea"/>
                        <a:cs typeface="+mn-cs"/>
                      </a:endParaRPr>
                    </a:p>
                  </a:txBody>
                  <a:tcPr anchor="ctr"/>
                </a:tc>
                <a:extLst>
                  <a:ext uri="{0D108BD9-81ED-4DB2-BD59-A6C34878D82A}">
                    <a16:rowId xmlns:a16="http://schemas.microsoft.com/office/drawing/2014/main" val="1540923691"/>
                  </a:ext>
                </a:extLst>
              </a:tr>
              <a:tr h="205414">
                <a:tc vMerge="1">
                  <a:txBody>
                    <a:bodyPr/>
                    <a:lstStyle/>
                    <a:p>
                      <a:pPr algn="l">
                        <a:lnSpc>
                          <a:spcPct val="150000"/>
                        </a:lnSpc>
                      </a:pPr>
                      <a:endParaRPr lang="zh-CN" altLang="en-US" sz="1400" b="0" dirty="0"/>
                    </a:p>
                  </a:txBody>
                  <a:tcPr anchor="ctr"/>
                </a:tc>
                <a:tc>
                  <a:txBody>
                    <a:bodyPr/>
                    <a:lstStyle/>
                    <a:p>
                      <a:pPr marL="0" algn="l" defTabSz="914400" rtl="0" eaLnBrk="1" latinLnBrk="0" hangingPunct="1">
                        <a:lnSpc>
                          <a:spcPct val="150000"/>
                        </a:lnSpc>
                      </a:pPr>
                      <a:r>
                        <a:rPr kumimoji="1" lang="en-US" altLang="ja-JP" sz="1400" b="0" kern="1200" dirty="0">
                          <a:solidFill>
                            <a:schemeClr val="dk1"/>
                          </a:solidFill>
                          <a:latin typeface="+mn-lt"/>
                          <a:ea typeface="+mn-ea"/>
                          <a:cs typeface="+mn-cs"/>
                        </a:rPr>
                        <a:t>final yield rates for S3FEL </a:t>
                      </a:r>
                      <a:endParaRPr kumimoji="1" lang="zh-CN" altLang="en-US" sz="1400" b="0" kern="1200" dirty="0">
                        <a:solidFill>
                          <a:schemeClr val="dk1"/>
                        </a:solidFill>
                        <a:latin typeface="+mn-lt"/>
                        <a:ea typeface="+mn-ea"/>
                        <a:cs typeface="+mn-cs"/>
                      </a:endParaRPr>
                    </a:p>
                  </a:txBody>
                  <a:tcPr anchor="ctr"/>
                </a:tc>
                <a:tc>
                  <a:txBody>
                    <a:bodyPr/>
                    <a:lstStyle/>
                    <a:p>
                      <a:pPr marL="0" algn="l" defTabSz="914400" rtl="0" eaLnBrk="1" latinLnBrk="0" hangingPunct="1"/>
                      <a:r>
                        <a:rPr kumimoji="1" lang="en-US" altLang="zh-CN" sz="1400" b="0" kern="1200" dirty="0">
                          <a:solidFill>
                            <a:schemeClr val="dk1"/>
                          </a:solidFill>
                          <a:latin typeface="+mn-lt"/>
                          <a:ea typeface="+mn-ea"/>
                          <a:cs typeface="+mn-cs"/>
                        </a:rPr>
                        <a:t>100%</a:t>
                      </a:r>
                      <a:endParaRPr kumimoji="1" lang="zh-CN" altLang="en-US" sz="1400" b="0" kern="1200" dirty="0">
                        <a:solidFill>
                          <a:schemeClr val="dk1"/>
                        </a:solidFill>
                        <a:latin typeface="+mn-lt"/>
                        <a:ea typeface="+mn-ea"/>
                        <a:cs typeface="+mn-cs"/>
                      </a:endParaRPr>
                    </a:p>
                  </a:txBody>
                  <a:tcPr anchor="ctr"/>
                </a:tc>
                <a:extLst>
                  <a:ext uri="{0D108BD9-81ED-4DB2-BD59-A6C34878D82A}">
                    <a16:rowId xmlns:a16="http://schemas.microsoft.com/office/drawing/2014/main" val="1835053508"/>
                  </a:ext>
                </a:extLst>
              </a:tr>
              <a:tr h="246271">
                <a:tc>
                  <a:txBody>
                    <a:bodyPr/>
                    <a:lstStyle/>
                    <a:p>
                      <a:pPr algn="l">
                        <a:lnSpc>
                          <a:spcPct val="150000"/>
                        </a:lnSpc>
                      </a:pPr>
                      <a:r>
                        <a:rPr lang="en-US" altLang="zh-CN" sz="1400" b="0" dirty="0"/>
                        <a:t>Tuner</a:t>
                      </a:r>
                      <a:endParaRPr lang="zh-CN" altLang="en-US" sz="1400" b="0" dirty="0"/>
                    </a:p>
                  </a:txBody>
                  <a:tcPr anchor="ctr"/>
                </a:tc>
                <a:tc gridSpan="2">
                  <a:txBody>
                    <a:bodyPr/>
                    <a:lstStyle/>
                    <a:p>
                      <a:pPr marL="0" algn="l" defTabSz="914400" rtl="0" eaLnBrk="1" latinLnBrk="0" hangingPunct="1"/>
                      <a:r>
                        <a:rPr kumimoji="1" lang="en-US" altLang="zh-CN" sz="1400" b="0" kern="1200" dirty="0">
                          <a:solidFill>
                            <a:schemeClr val="dk1"/>
                          </a:solidFill>
                          <a:latin typeface="+mn-lt"/>
                          <a:ea typeface="+mn-ea"/>
                          <a:cs typeface="+mn-cs"/>
                        </a:rPr>
                        <a:t>                                                100%</a:t>
                      </a:r>
                      <a:endParaRPr kumimoji="1" lang="zh-CN" altLang="en-US" sz="1400" b="0" kern="1200" dirty="0">
                        <a:solidFill>
                          <a:schemeClr val="dk1"/>
                        </a:solidFill>
                        <a:latin typeface="+mn-lt"/>
                        <a:ea typeface="+mn-ea"/>
                        <a:cs typeface="+mn-cs"/>
                      </a:endParaRPr>
                    </a:p>
                  </a:txBody>
                  <a:tcPr anchor="ctr"/>
                </a:tc>
                <a:tc hMerge="1">
                  <a:txBody>
                    <a:bodyPr/>
                    <a:lstStyle/>
                    <a:p>
                      <a:pPr marL="0" algn="l" defTabSz="914400" rtl="0" eaLnBrk="1" latinLnBrk="0" hangingPunct="1"/>
                      <a:endParaRPr kumimoji="1" lang="zh-CN" altLang="en-US" sz="1400" b="0" kern="1200" dirty="0">
                        <a:solidFill>
                          <a:schemeClr val="dk1"/>
                        </a:solidFill>
                        <a:latin typeface="+mn-lt"/>
                        <a:ea typeface="+mn-ea"/>
                        <a:cs typeface="+mn-cs"/>
                      </a:endParaRPr>
                    </a:p>
                  </a:txBody>
                  <a:tcPr anchor="ctr"/>
                </a:tc>
                <a:extLst>
                  <a:ext uri="{0D108BD9-81ED-4DB2-BD59-A6C34878D82A}">
                    <a16:rowId xmlns:a16="http://schemas.microsoft.com/office/drawing/2014/main" val="2844889984"/>
                  </a:ext>
                </a:extLst>
              </a:tr>
              <a:tr h="205414">
                <a:tc>
                  <a:txBody>
                    <a:bodyPr/>
                    <a:lstStyle/>
                    <a:p>
                      <a:pPr algn="l">
                        <a:lnSpc>
                          <a:spcPct val="150000"/>
                        </a:lnSpc>
                      </a:pPr>
                      <a:r>
                        <a:rPr lang="en-US" altLang="zh-CN" sz="1400" b="0" dirty="0"/>
                        <a:t>Cryomodule components</a:t>
                      </a:r>
                      <a:endParaRPr lang="zh-CN" altLang="en-US" sz="1400" b="0" dirty="0"/>
                    </a:p>
                  </a:txBody>
                  <a:tcPr anchor="ctr"/>
                </a:tc>
                <a:tc gridSpan="2">
                  <a:txBody>
                    <a:bodyPr/>
                    <a:lstStyle/>
                    <a:p>
                      <a:pPr marL="0" algn="l" defTabSz="914400" rtl="0" eaLnBrk="1" latinLnBrk="0" hangingPunct="1">
                        <a:lnSpc>
                          <a:spcPct val="150000"/>
                        </a:lnSpc>
                      </a:pPr>
                      <a:r>
                        <a:rPr kumimoji="1" lang="en-US" altLang="zh-CN" sz="1400" b="0" kern="1200" dirty="0">
                          <a:solidFill>
                            <a:schemeClr val="dk1"/>
                          </a:solidFill>
                          <a:latin typeface="+mn-lt"/>
                          <a:ea typeface="+mn-ea"/>
                          <a:cs typeface="+mn-cs"/>
                        </a:rPr>
                        <a:t>                                                100%</a:t>
                      </a:r>
                      <a:endParaRPr kumimoji="1" lang="zh-CN" altLang="en-US" sz="1400" b="0" kern="1200" dirty="0">
                        <a:solidFill>
                          <a:schemeClr val="dk1"/>
                        </a:solidFill>
                        <a:latin typeface="+mn-lt"/>
                        <a:ea typeface="+mn-ea"/>
                        <a:cs typeface="+mn-cs"/>
                      </a:endParaRPr>
                    </a:p>
                  </a:txBody>
                  <a:tcPr anchor="ctr"/>
                </a:tc>
                <a:tc hMerge="1">
                  <a:txBody>
                    <a:bodyPr/>
                    <a:lstStyle/>
                    <a:p>
                      <a:pPr marL="0" algn="l" defTabSz="914400" rtl="0" eaLnBrk="1" latinLnBrk="0" hangingPunct="1"/>
                      <a:endParaRPr kumimoji="1" lang="zh-CN" altLang="en-US" sz="1400" b="0" kern="1200" dirty="0">
                        <a:solidFill>
                          <a:schemeClr val="dk1"/>
                        </a:solidFill>
                        <a:latin typeface="+mn-lt"/>
                        <a:ea typeface="+mn-ea"/>
                        <a:cs typeface="+mn-cs"/>
                      </a:endParaRPr>
                    </a:p>
                  </a:txBody>
                  <a:tcPr anchor="ctr"/>
                </a:tc>
                <a:extLst>
                  <a:ext uri="{0D108BD9-81ED-4DB2-BD59-A6C34878D82A}">
                    <a16:rowId xmlns:a16="http://schemas.microsoft.com/office/drawing/2014/main" val="4226886160"/>
                  </a:ext>
                </a:extLst>
              </a:tr>
            </a:tbl>
          </a:graphicData>
        </a:graphic>
      </p:graphicFrame>
      <p:sp>
        <p:nvSpPr>
          <p:cNvPr id="12" name="矩形 11">
            <a:extLst>
              <a:ext uri="{FF2B5EF4-FFF2-40B4-BE49-F238E27FC236}">
                <a16:creationId xmlns:a16="http://schemas.microsoft.com/office/drawing/2014/main" id="{1E0A95F6-11C4-4FFD-B557-3AFF043FCF3E}"/>
              </a:ext>
            </a:extLst>
          </p:cNvPr>
          <p:cNvSpPr/>
          <p:nvPr/>
        </p:nvSpPr>
        <p:spPr>
          <a:xfrm>
            <a:off x="439433" y="1431220"/>
            <a:ext cx="12064042" cy="830997"/>
          </a:xfrm>
          <a:prstGeom prst="rect">
            <a:avLst/>
          </a:prstGeom>
        </p:spPr>
        <p:txBody>
          <a:bodyPr wrap="square">
            <a:spAutoFit/>
          </a:bodyPr>
          <a:lstStyle/>
          <a:p>
            <a:endParaRPr lang="en-US" altLang="zh-CN" sz="1600"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n"/>
            </a:pPr>
            <a:r>
              <a:rPr lang="en-US" altLang="zh-CN" sz="1600" dirty="0"/>
              <a:t>54 superconducting cavities have been put into production, among which 28 have passed all tests</a:t>
            </a:r>
          </a:p>
          <a:p>
            <a:pPr marL="285750" indent="-285750">
              <a:buFont typeface="Wingdings" panose="05000000000000000000" pitchFamily="2" charset="2"/>
              <a:buChar char="n"/>
            </a:pPr>
            <a:r>
              <a:rPr lang="en-US" altLang="zh-CN" sz="1600" dirty="0"/>
              <a:t>95 superconducting cavities have been put into production, among which 25 have passed all tests and used in CM</a:t>
            </a:r>
            <a:endParaRPr lang="zh-CN" altLang="en-US" sz="1600" b="1" dirty="0">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E93C8EEE-3299-477B-A307-07C70FB48875}"/>
              </a:ext>
            </a:extLst>
          </p:cNvPr>
          <p:cNvSpPr/>
          <p:nvPr/>
        </p:nvSpPr>
        <p:spPr>
          <a:xfrm>
            <a:off x="994610" y="5725587"/>
            <a:ext cx="10230853" cy="369332"/>
          </a:xfrm>
          <a:prstGeom prst="rect">
            <a:avLst/>
          </a:prstGeom>
        </p:spPr>
        <p:txBody>
          <a:bodyPr wrap="square">
            <a:spAutoFit/>
          </a:bodyPr>
          <a:lstStyle/>
          <a:p>
            <a:r>
              <a:rPr lang="en-US" altLang="ja-JP" b="1" dirty="0">
                <a:solidFill>
                  <a:schemeClr val="accent1"/>
                </a:solidFill>
                <a:latin typeface="Arial" panose="020B0604020202020204" pitchFamily="34" charset="0"/>
                <a:cs typeface="Arial" panose="020B0604020202020204" pitchFamily="34" charset="0"/>
              </a:rPr>
              <a:t>Almost all component’s achieved performance match the original design specifications!!</a:t>
            </a:r>
            <a:endParaRPr lang="zh-CN" altLang="en-US" dirty="0"/>
          </a:p>
        </p:txBody>
      </p:sp>
      <p:pic>
        <p:nvPicPr>
          <p:cNvPr id="14" name="图片 13">
            <a:extLst>
              <a:ext uri="{FF2B5EF4-FFF2-40B4-BE49-F238E27FC236}">
                <a16:creationId xmlns:a16="http://schemas.microsoft.com/office/drawing/2014/main" id="{C0AA590C-D16F-4520-B6F7-B411285CA21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9381419" y="133307"/>
            <a:ext cx="2566896" cy="538219"/>
          </a:xfrm>
          <a:prstGeom prst="rect">
            <a:avLst/>
          </a:prstGeom>
        </p:spPr>
      </p:pic>
      <p:grpSp>
        <p:nvGrpSpPr>
          <p:cNvPr id="15" name="组 16">
            <a:extLst>
              <a:ext uri="{FF2B5EF4-FFF2-40B4-BE49-F238E27FC236}">
                <a16:creationId xmlns:a16="http://schemas.microsoft.com/office/drawing/2014/main" id="{55DAFB61-51A7-4B89-8C9A-4650035C66B5}"/>
              </a:ext>
            </a:extLst>
          </p:cNvPr>
          <p:cNvGrpSpPr/>
          <p:nvPr/>
        </p:nvGrpSpPr>
        <p:grpSpPr>
          <a:xfrm>
            <a:off x="132228" y="134778"/>
            <a:ext cx="11524147" cy="1138773"/>
            <a:chOff x="258920" y="221953"/>
            <a:chExt cx="8643110" cy="854079"/>
          </a:xfrm>
        </p:grpSpPr>
        <p:cxnSp>
          <p:nvCxnSpPr>
            <p:cNvPr id="16" name="直线连接符 14">
              <a:extLst>
                <a:ext uri="{FF2B5EF4-FFF2-40B4-BE49-F238E27FC236}">
                  <a16:creationId xmlns:a16="http://schemas.microsoft.com/office/drawing/2014/main" id="{8E0F87ED-9725-4F55-A7A4-F7951FA631E2}"/>
                </a:ext>
              </a:extLst>
            </p:cNvPr>
            <p:cNvCxnSpPr/>
            <p:nvPr/>
          </p:nvCxnSpPr>
          <p:spPr>
            <a:xfrm>
              <a:off x="283583" y="579549"/>
              <a:ext cx="8618447" cy="0"/>
            </a:xfrm>
            <a:prstGeom prst="line">
              <a:avLst/>
            </a:prstGeom>
            <a:ln w="3175" cmpd="sng">
              <a:solidFill>
                <a:srgbClr val="005A9E"/>
              </a:solidFill>
            </a:ln>
            <a:effectLst/>
          </p:spPr>
          <p:style>
            <a:lnRef idx="2">
              <a:schemeClr val="accent1"/>
            </a:lnRef>
            <a:fillRef idx="0">
              <a:schemeClr val="accent1"/>
            </a:fillRef>
            <a:effectRef idx="1">
              <a:schemeClr val="accent1"/>
            </a:effectRef>
            <a:fontRef idx="minor">
              <a:schemeClr val="tx1"/>
            </a:fontRef>
          </p:style>
        </p:cxnSp>
        <p:sp>
          <p:nvSpPr>
            <p:cNvPr id="17" name="文本框 16">
              <a:extLst>
                <a:ext uri="{FF2B5EF4-FFF2-40B4-BE49-F238E27FC236}">
                  <a16:creationId xmlns:a16="http://schemas.microsoft.com/office/drawing/2014/main" id="{E24502D6-054B-48E6-9DC1-12AE87649518}"/>
                </a:ext>
              </a:extLst>
            </p:cNvPr>
            <p:cNvSpPr txBox="1"/>
            <p:nvPr/>
          </p:nvSpPr>
          <p:spPr>
            <a:xfrm>
              <a:off x="489933" y="221953"/>
              <a:ext cx="5767913" cy="854079"/>
            </a:xfrm>
            <a:prstGeom prst="rect">
              <a:avLst/>
            </a:prstGeom>
            <a:noFill/>
          </p:spPr>
          <p:txBody>
            <a:bodyPr wrap="square" rtlCol="0">
              <a:spAutoFit/>
            </a:bodyPr>
            <a:lstStyle/>
            <a:p>
              <a:pPr lvl="0" eaLnBrk="1" hangingPunct="1">
                <a:defRPr/>
              </a:pPr>
              <a:r>
                <a:rPr lang="en-US" altLang="zh-CN" b="1" dirty="0">
                  <a:solidFill>
                    <a:srgbClr val="002060"/>
                  </a:solidFill>
                  <a:latin typeface="微软雅黑" panose="020B0503020204020204" pitchFamily="34" charset="-122"/>
                  <a:ea typeface="微软雅黑" panose="020B0503020204020204" pitchFamily="34" charset="-122"/>
                </a:rPr>
                <a:t>Q1. Achieved Yield vs. Design Specs </a:t>
              </a:r>
            </a:p>
            <a:p>
              <a:pPr lvl="0" eaLnBrk="1" hangingPunct="1">
                <a:defRPr/>
              </a:pPr>
              <a:endParaRPr lang="en-US" altLang="zh-CN" b="1" dirty="0">
                <a:solidFill>
                  <a:srgbClr val="002060"/>
                </a:solidFill>
                <a:latin typeface="微软雅黑" panose="020B0503020204020204" pitchFamily="34" charset="-122"/>
                <a:ea typeface="微软雅黑" panose="020B0503020204020204" pitchFamily="34" charset="-122"/>
              </a:endParaRPr>
            </a:p>
            <a:p>
              <a:pPr lvl="0" algn="l" eaLnBrk="1" hangingPunct="1">
                <a:buClrTx/>
                <a:buSzTx/>
                <a:buFontTx/>
                <a:defRPr/>
              </a:pP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18" name="燕尾形 16">
              <a:extLst>
                <a:ext uri="{FF2B5EF4-FFF2-40B4-BE49-F238E27FC236}">
                  <a16:creationId xmlns:a16="http://schemas.microsoft.com/office/drawing/2014/main" id="{E8C2C838-1EB3-4B33-8FCD-53B9BD5D6E47}"/>
                </a:ext>
              </a:extLst>
            </p:cNvPr>
            <p:cNvSpPr/>
            <p:nvPr/>
          </p:nvSpPr>
          <p:spPr>
            <a:xfrm>
              <a:off x="258920" y="221953"/>
              <a:ext cx="209605" cy="234286"/>
            </a:xfrm>
            <a:prstGeom prst="chevron">
              <a:avLst/>
            </a:prstGeom>
            <a:solidFill>
              <a:srgbClr val="005A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latin typeface="Calibri" panose="020F0502020204030204"/>
                <a:ea typeface="宋体" panose="02010600030101010101" pitchFamily="2" charset="-122"/>
              </a:endParaRPr>
            </a:p>
          </p:txBody>
        </p:sp>
      </p:grpSp>
    </p:spTree>
    <p:extLst>
      <p:ext uri="{BB962C8B-B14F-4D97-AF65-F5344CB8AC3E}">
        <p14:creationId xmlns:p14="http://schemas.microsoft.com/office/powerpoint/2010/main" val="2520743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2B14F-1774-D1E1-C275-133BBFDE01A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9C55E4-6045-FF03-0B04-0BC5C93929C5}"/>
              </a:ext>
            </a:extLst>
          </p:cNvPr>
          <p:cNvSpPr txBox="1"/>
          <p:nvPr/>
        </p:nvSpPr>
        <p:spPr>
          <a:xfrm>
            <a:off x="219056" y="759117"/>
            <a:ext cx="11729259" cy="584775"/>
          </a:xfrm>
          <a:prstGeom prst="rect">
            <a:avLst/>
          </a:prstGeom>
          <a:noFill/>
        </p:spPr>
        <p:txBody>
          <a:bodyPr wrap="square" rtlCol="0">
            <a:spAutoFit/>
          </a:bodyPr>
          <a:lstStyle/>
          <a:p>
            <a:r>
              <a:rPr lang="en-US" altLang="ja-JP" sz="1600" b="1" dirty="0">
                <a:solidFill>
                  <a:schemeClr val="tx2"/>
                </a:solidFill>
                <a:latin typeface="Arial" panose="020B0604020202020204" pitchFamily="34" charset="0"/>
                <a:cs typeface="Arial" panose="020B0604020202020204" pitchFamily="34" charset="0"/>
              </a:rPr>
              <a:t>What was the observed performance degradation from the Vertical Test (VT) to the final cryomodule (CM) operation, and what rationale was used to define the design margins necessary to account for this "VT-to-CM" transfer?</a:t>
            </a:r>
            <a:endParaRPr kumimoji="1" lang="ja-JP" altLang="en-US" sz="1100" b="1" dirty="0">
              <a:solidFill>
                <a:schemeClr val="tx2"/>
              </a:solidFill>
              <a:latin typeface="Arial" panose="020B0604020202020204" pitchFamily="34" charset="0"/>
              <a:cs typeface="Arial" panose="020B0604020202020204" pitchFamily="34" charset="0"/>
            </a:endParaRPr>
          </a:p>
        </p:txBody>
      </p:sp>
      <p:graphicFrame>
        <p:nvGraphicFramePr>
          <p:cNvPr id="5" name="表格 4">
            <a:extLst>
              <a:ext uri="{FF2B5EF4-FFF2-40B4-BE49-F238E27FC236}">
                <a16:creationId xmlns:a16="http://schemas.microsoft.com/office/drawing/2014/main" id="{8C91C851-FBFB-4A89-AB86-E557978F57CB}"/>
              </a:ext>
            </a:extLst>
          </p:cNvPr>
          <p:cNvGraphicFramePr>
            <a:graphicFrameLocks noGrp="1"/>
          </p:cNvGraphicFramePr>
          <p:nvPr>
            <p:extLst>
              <p:ext uri="{D42A27DB-BD31-4B8C-83A1-F6EECF244321}">
                <p14:modId xmlns:p14="http://schemas.microsoft.com/office/powerpoint/2010/main" val="781992456"/>
              </p:ext>
            </p:extLst>
          </p:nvPr>
        </p:nvGraphicFramePr>
        <p:xfrm>
          <a:off x="642711" y="2793982"/>
          <a:ext cx="4724400" cy="2446020"/>
        </p:xfrm>
        <a:graphic>
          <a:graphicData uri="http://schemas.openxmlformats.org/drawingml/2006/table">
            <a:tbl>
              <a:tblPr/>
              <a:tblGrid>
                <a:gridCol w="666416">
                  <a:extLst>
                    <a:ext uri="{9D8B030D-6E8A-4147-A177-3AD203B41FA5}">
                      <a16:colId xmlns:a16="http://schemas.microsoft.com/office/drawing/2014/main" val="84204662"/>
                    </a:ext>
                  </a:extLst>
                </a:gridCol>
                <a:gridCol w="743284">
                  <a:extLst>
                    <a:ext uri="{9D8B030D-6E8A-4147-A177-3AD203B41FA5}">
                      <a16:colId xmlns:a16="http://schemas.microsoft.com/office/drawing/2014/main" val="1057303495"/>
                    </a:ext>
                  </a:extLst>
                </a:gridCol>
                <a:gridCol w="800100">
                  <a:extLst>
                    <a:ext uri="{9D8B030D-6E8A-4147-A177-3AD203B41FA5}">
                      <a16:colId xmlns:a16="http://schemas.microsoft.com/office/drawing/2014/main" val="3668534634"/>
                    </a:ext>
                  </a:extLst>
                </a:gridCol>
                <a:gridCol w="1087522">
                  <a:extLst>
                    <a:ext uri="{9D8B030D-6E8A-4147-A177-3AD203B41FA5}">
                      <a16:colId xmlns:a16="http://schemas.microsoft.com/office/drawing/2014/main" val="3779877778"/>
                    </a:ext>
                  </a:extLst>
                </a:gridCol>
                <a:gridCol w="1427078">
                  <a:extLst>
                    <a:ext uri="{9D8B030D-6E8A-4147-A177-3AD203B41FA5}">
                      <a16:colId xmlns:a16="http://schemas.microsoft.com/office/drawing/2014/main" val="1781645793"/>
                    </a:ext>
                  </a:extLst>
                </a:gridCol>
              </a:tblGrid>
              <a:tr h="228600">
                <a:tc>
                  <a:txBody>
                    <a:bodyPr/>
                    <a:lstStyle/>
                    <a:p>
                      <a:pPr algn="l" fontAlgn="ctr"/>
                      <a:r>
                        <a:rPr lang="en-US" sz="1000" b="1" i="0" u="none" strike="noStrike">
                          <a:solidFill>
                            <a:srgbClr val="000000"/>
                          </a:solidFill>
                          <a:effectLst/>
                          <a:latin typeface="宋体" panose="02010600030101010101" pitchFamily="2" charset="-122"/>
                          <a:ea typeface="宋体" panose="02010600030101010101" pitchFamily="2" charset="-122"/>
                        </a:rPr>
                        <a:t>MV/m</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br>
                        <a:rPr lang="zh-CN" altLang="en-US" sz="1000" b="1" i="0" u="none" strike="noStrike" dirty="0">
                          <a:solidFill>
                            <a:srgbClr val="000000"/>
                          </a:solidFill>
                          <a:effectLst/>
                          <a:latin typeface="宋体" panose="02010600030101010101" pitchFamily="2" charset="-122"/>
                          <a:ea typeface="宋体" panose="02010600030101010101" pitchFamily="2" charset="-122"/>
                        </a:rPr>
                      </a:br>
                      <a:r>
                        <a:rPr lang="en-US" sz="1000" b="1" i="0" u="none" strike="noStrike" dirty="0" err="1">
                          <a:solidFill>
                            <a:srgbClr val="000000"/>
                          </a:solidFill>
                          <a:effectLst/>
                          <a:latin typeface="宋体" panose="02010600030101010101" pitchFamily="2" charset="-122"/>
                          <a:ea typeface="宋体" panose="02010600030101010101" pitchFamily="2" charset="-122"/>
                        </a:rPr>
                        <a:t>Eacc_VT</a:t>
                      </a:r>
                      <a:endParaRPr lang="en-US" sz="1000" b="1" i="0" u="none" strike="noStrike" dirty="0">
                        <a:solidFill>
                          <a:srgbClr val="000000"/>
                        </a:solidFill>
                        <a:effectLst/>
                        <a:latin typeface="宋体" panose="02010600030101010101" pitchFamily="2" charset="-122"/>
                        <a:ea typeface="宋体" panose="02010600030101010101" pitchFamily="2" charset="-122"/>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br>
                        <a:rPr lang="en-US" altLang="zh-CN" sz="1000" b="1" i="0" u="none" strike="noStrike" dirty="0">
                          <a:solidFill>
                            <a:srgbClr val="000000"/>
                          </a:solidFill>
                          <a:effectLst/>
                          <a:latin typeface="宋体" panose="02010600030101010101" pitchFamily="2" charset="-122"/>
                          <a:ea typeface="宋体" panose="02010600030101010101" pitchFamily="2" charset="-122"/>
                        </a:rPr>
                      </a:br>
                      <a:r>
                        <a:rPr lang="en-US" sz="1000" b="1" i="0" u="none" strike="noStrike" dirty="0" err="1">
                          <a:solidFill>
                            <a:srgbClr val="000000"/>
                          </a:solidFill>
                          <a:effectLst/>
                          <a:latin typeface="宋体" panose="02010600030101010101" pitchFamily="2" charset="-122"/>
                          <a:ea typeface="宋体" panose="02010600030101010101" pitchFamily="2" charset="-122"/>
                        </a:rPr>
                        <a:t>Eacc_HT_max</a:t>
                      </a:r>
                      <a:endParaRPr lang="en-US" sz="1000" b="1" i="0" u="none" strike="noStrike" dirty="0">
                        <a:solidFill>
                          <a:srgbClr val="000000"/>
                        </a:solidFill>
                        <a:effectLst/>
                        <a:latin typeface="宋体" panose="02010600030101010101" pitchFamily="2" charset="-122"/>
                        <a:ea typeface="宋体" panose="02010600030101010101" pitchFamily="2" charset="-122"/>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br>
                        <a:rPr lang="en-US" altLang="zh-CN" sz="1000" b="1" i="0" u="none" strike="noStrike" dirty="0">
                          <a:solidFill>
                            <a:srgbClr val="000000"/>
                          </a:solidFill>
                          <a:effectLst/>
                          <a:latin typeface="宋体" panose="02010600030101010101" pitchFamily="2" charset="-122"/>
                          <a:ea typeface="宋体" panose="02010600030101010101" pitchFamily="2" charset="-122"/>
                        </a:rPr>
                      </a:br>
                      <a:r>
                        <a:rPr lang="en-US" sz="1000" b="1" i="0" u="none" strike="noStrike" dirty="0" err="1">
                          <a:solidFill>
                            <a:srgbClr val="000000"/>
                          </a:solidFill>
                          <a:effectLst/>
                          <a:latin typeface="宋体" panose="02010600030101010101" pitchFamily="2" charset="-122"/>
                          <a:ea typeface="宋体" panose="02010600030101010101" pitchFamily="2" charset="-122"/>
                        </a:rPr>
                        <a:t>Eacc_HT_</a:t>
                      </a:r>
                      <a:r>
                        <a:rPr lang="en-US" altLang="zh-CN" sz="1000" b="1" i="0" u="none" strike="noStrike" dirty="0" err="1">
                          <a:solidFill>
                            <a:srgbClr val="000000"/>
                          </a:solidFill>
                          <a:effectLst/>
                          <a:latin typeface="宋体" panose="02010600030101010101" pitchFamily="2" charset="-122"/>
                          <a:ea typeface="宋体" panose="02010600030101010101" pitchFamily="2" charset="-122"/>
                        </a:rPr>
                        <a:t>usable</a:t>
                      </a:r>
                      <a:endParaRPr lang="en-US" sz="1000" b="1" i="0" u="none" strike="noStrike" dirty="0">
                        <a:solidFill>
                          <a:srgbClr val="000000"/>
                        </a:solidFill>
                        <a:effectLst/>
                        <a:latin typeface="宋体" panose="02010600030101010101" pitchFamily="2" charset="-122"/>
                        <a:ea typeface="宋体" panose="02010600030101010101" pitchFamily="2" charset="-122"/>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1" i="0" u="none" strike="noStrike" dirty="0">
                          <a:solidFill>
                            <a:srgbClr val="000000"/>
                          </a:solidFill>
                          <a:effectLst/>
                          <a:latin typeface="宋体" panose="02010600030101010101" pitchFamily="2" charset="-122"/>
                          <a:ea typeface="宋体" panose="02010600030101010101" pitchFamily="2" charset="-122"/>
                        </a:rPr>
                        <a:t>Ration of</a:t>
                      </a:r>
                    </a:p>
                    <a:p>
                      <a:pPr algn="ctr" fontAlgn="ctr"/>
                      <a:r>
                        <a:rPr lang="en-US" altLang="zh-CN" sz="1000" b="1" i="0" u="none" strike="noStrike" dirty="0" err="1">
                          <a:solidFill>
                            <a:srgbClr val="000000"/>
                          </a:solidFill>
                          <a:effectLst/>
                          <a:latin typeface="宋体" panose="02010600030101010101" pitchFamily="2" charset="-122"/>
                          <a:ea typeface="宋体" panose="02010600030101010101" pitchFamily="2" charset="-122"/>
                        </a:rPr>
                        <a:t>Eacc_HT_usable</a:t>
                      </a:r>
                      <a:r>
                        <a:rPr lang="en-US" altLang="zh-CN" sz="1000" b="1" i="0" u="none" strike="noStrike" dirty="0">
                          <a:solidFill>
                            <a:srgbClr val="000000"/>
                          </a:solidFill>
                          <a:effectLst/>
                          <a:latin typeface="宋体" panose="02010600030101010101" pitchFamily="2" charset="-122"/>
                          <a:ea typeface="宋体" panose="02010600030101010101" pitchFamily="2" charset="-122"/>
                        </a:rPr>
                        <a:t>/</a:t>
                      </a:r>
                      <a:r>
                        <a:rPr lang="en-US" altLang="zh-CN" sz="1000" b="1" i="0" u="none" strike="noStrike" dirty="0" err="1">
                          <a:solidFill>
                            <a:srgbClr val="000000"/>
                          </a:solidFill>
                          <a:effectLst/>
                          <a:latin typeface="宋体" panose="02010600030101010101" pitchFamily="2" charset="-122"/>
                          <a:ea typeface="宋体" panose="02010600030101010101" pitchFamily="2" charset="-122"/>
                        </a:rPr>
                        <a:t>Eacc_VT</a:t>
                      </a:r>
                      <a:endParaRPr lang="zh-CN" altLang="en-US" sz="1000" b="1" i="0" u="none" strike="noStrike" dirty="0">
                        <a:solidFill>
                          <a:srgbClr val="000000"/>
                        </a:solidFill>
                        <a:effectLst/>
                        <a:latin typeface="宋体" panose="02010600030101010101" pitchFamily="2" charset="-122"/>
                        <a:ea typeface="宋体" panose="02010600030101010101" pitchFamily="2" charset="-122"/>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744361"/>
                  </a:ext>
                </a:extLst>
              </a:tr>
              <a:tr h="228600">
                <a:tc>
                  <a:txBody>
                    <a:bodyPr/>
                    <a:lstStyle/>
                    <a:p>
                      <a:pPr algn="l" fontAlgn="ctr"/>
                      <a:r>
                        <a:rPr lang="en-US" sz="1000" b="1" i="0" u="none" strike="noStrike">
                          <a:solidFill>
                            <a:srgbClr val="000000"/>
                          </a:solidFill>
                          <a:effectLst/>
                          <a:latin typeface="Microsoft YaHei" panose="020B0503020204020204" pitchFamily="34" charset="-122"/>
                          <a:ea typeface="Microsoft YaHei" panose="020B0503020204020204" pitchFamily="34" charset="-122"/>
                        </a:rPr>
                        <a:t>Cav1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24.1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a:solidFill>
                            <a:schemeClr val="tx1"/>
                          </a:solidFill>
                          <a:effectLst/>
                          <a:latin typeface="宋体" panose="02010600030101010101" pitchFamily="2" charset="-122"/>
                          <a:ea typeface="宋体" panose="02010600030101010101" pitchFamily="2" charset="-122"/>
                        </a:rPr>
                        <a:t>24.3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19.39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1" i="0" u="none" strike="noStrike" dirty="0">
                          <a:solidFill>
                            <a:schemeClr val="tx1"/>
                          </a:solidFill>
                          <a:effectLst/>
                          <a:latin typeface="宋体" panose="02010600030101010101" pitchFamily="2" charset="-122"/>
                          <a:ea typeface="宋体" panose="02010600030101010101" pitchFamily="2" charset="-122"/>
                        </a:rPr>
                        <a:t>0.80</a:t>
                      </a: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67438154"/>
                  </a:ext>
                </a:extLst>
              </a:tr>
              <a:tr h="228600">
                <a:tc>
                  <a:txBody>
                    <a:bodyPr/>
                    <a:lstStyle/>
                    <a:p>
                      <a:pPr algn="l" fontAlgn="ctr"/>
                      <a:r>
                        <a:rPr lang="en-US" sz="1000" b="1" i="0" u="none" strike="noStrike">
                          <a:solidFill>
                            <a:srgbClr val="000000"/>
                          </a:solidFill>
                          <a:effectLst/>
                          <a:latin typeface="Microsoft YaHei" panose="020B0503020204020204" pitchFamily="34" charset="-122"/>
                          <a:ea typeface="Microsoft YaHei" panose="020B0503020204020204" pitchFamily="34" charset="-122"/>
                        </a:rPr>
                        <a:t>Cav2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a:solidFill>
                            <a:schemeClr val="tx1"/>
                          </a:solidFill>
                          <a:effectLst/>
                          <a:latin typeface="宋体" panose="02010600030101010101" pitchFamily="2" charset="-122"/>
                          <a:ea typeface="宋体" panose="02010600030101010101" pitchFamily="2" charset="-122"/>
                        </a:rPr>
                        <a:t>22.7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17.97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1" i="0" u="none" strike="noStrike" dirty="0">
                          <a:solidFill>
                            <a:schemeClr val="tx1"/>
                          </a:solidFill>
                          <a:effectLst/>
                          <a:latin typeface="宋体" panose="02010600030101010101" pitchFamily="2" charset="-122"/>
                          <a:ea typeface="宋体" panose="02010600030101010101" pitchFamily="2" charset="-122"/>
                        </a:rPr>
                        <a:t>0.61</a:t>
                      </a: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45940663"/>
                  </a:ext>
                </a:extLst>
              </a:tr>
              <a:tr h="228600">
                <a:tc>
                  <a:txBody>
                    <a:bodyPr/>
                    <a:lstStyle/>
                    <a:p>
                      <a:pPr algn="l" fontAlgn="ctr"/>
                      <a:r>
                        <a:rPr lang="en-US" sz="1000" b="1" i="0" u="none" strike="noStrike">
                          <a:solidFill>
                            <a:srgbClr val="000000"/>
                          </a:solidFill>
                          <a:effectLst/>
                          <a:latin typeface="Microsoft YaHei" panose="020B0503020204020204" pitchFamily="34" charset="-122"/>
                          <a:ea typeface="Microsoft YaHei" panose="020B0503020204020204" pitchFamily="34" charset="-122"/>
                        </a:rPr>
                        <a:t>Cav3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000" b="0" i="0" u="none" strike="noStrike">
                          <a:solidFill>
                            <a:schemeClr val="tx1"/>
                          </a:solidFill>
                          <a:effectLst/>
                          <a:latin typeface="宋体" panose="02010600030101010101" pitchFamily="2" charset="-122"/>
                          <a:ea typeface="宋体" panose="02010600030101010101" pitchFamily="2" charset="-122"/>
                        </a:rPr>
                        <a:t>25.7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23.5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19.98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1" i="0" u="none" strike="noStrike" dirty="0">
                          <a:solidFill>
                            <a:schemeClr val="tx1"/>
                          </a:solidFill>
                          <a:effectLst/>
                          <a:latin typeface="宋体" panose="02010600030101010101" pitchFamily="2" charset="-122"/>
                          <a:ea typeface="宋体" panose="02010600030101010101" pitchFamily="2" charset="-122"/>
                        </a:rPr>
                        <a:t>0.78</a:t>
                      </a: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40533467"/>
                  </a:ext>
                </a:extLst>
              </a:tr>
              <a:tr h="228600">
                <a:tc>
                  <a:txBody>
                    <a:bodyPr/>
                    <a:lstStyle/>
                    <a:p>
                      <a:pPr algn="l" fontAlgn="ctr"/>
                      <a:r>
                        <a:rPr lang="en-US" sz="1000" b="1" i="0" u="none" strike="noStrike">
                          <a:solidFill>
                            <a:srgbClr val="000000"/>
                          </a:solidFill>
                          <a:effectLst/>
                          <a:latin typeface="Microsoft YaHei" panose="020B0503020204020204" pitchFamily="34" charset="-122"/>
                          <a:ea typeface="Microsoft YaHei" panose="020B0503020204020204" pitchFamily="34" charset="-122"/>
                        </a:rPr>
                        <a:t>Cav4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000" b="0" i="0" u="none" strike="noStrike">
                          <a:solidFill>
                            <a:schemeClr val="tx1"/>
                          </a:solidFill>
                          <a:effectLst/>
                          <a:latin typeface="宋体" panose="02010600030101010101" pitchFamily="2" charset="-122"/>
                          <a:ea typeface="宋体" panose="02010600030101010101" pitchFamily="2" charset="-122"/>
                        </a:rPr>
                        <a:t>28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25.2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19.29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1" i="0" u="none" strike="noStrike" dirty="0">
                          <a:solidFill>
                            <a:schemeClr val="tx1"/>
                          </a:solidFill>
                          <a:effectLst/>
                          <a:latin typeface="宋体" panose="02010600030101010101" pitchFamily="2" charset="-122"/>
                          <a:ea typeface="宋体" panose="02010600030101010101" pitchFamily="2" charset="-122"/>
                        </a:rPr>
                        <a:t>0.69</a:t>
                      </a: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09922329"/>
                  </a:ext>
                </a:extLst>
              </a:tr>
              <a:tr h="228600">
                <a:tc>
                  <a:txBody>
                    <a:bodyPr/>
                    <a:lstStyle/>
                    <a:p>
                      <a:pPr algn="l" fontAlgn="ctr"/>
                      <a:r>
                        <a:rPr lang="en-US" sz="1000" b="1" i="0" u="none" strike="noStrike">
                          <a:solidFill>
                            <a:srgbClr val="000000"/>
                          </a:solidFill>
                          <a:effectLst/>
                          <a:latin typeface="Microsoft YaHei" panose="020B0503020204020204" pitchFamily="34" charset="-122"/>
                          <a:ea typeface="Microsoft YaHei" panose="020B0503020204020204" pitchFamily="34" charset="-122"/>
                        </a:rPr>
                        <a:t>Cav5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000" b="0" i="0" u="none" strike="noStrike">
                          <a:solidFill>
                            <a:schemeClr val="tx1"/>
                          </a:solidFill>
                          <a:effectLst/>
                          <a:latin typeface="宋体" panose="02010600030101010101" pitchFamily="2" charset="-122"/>
                          <a:ea typeface="宋体" panose="02010600030101010101" pitchFamily="2" charset="-122"/>
                        </a:rPr>
                        <a:t>27.2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a:solidFill>
                            <a:schemeClr val="tx1"/>
                          </a:solidFill>
                          <a:effectLst/>
                          <a:latin typeface="宋体" panose="02010600030101010101" pitchFamily="2" charset="-122"/>
                          <a:ea typeface="宋体" panose="02010600030101010101" pitchFamily="2" charset="-122"/>
                        </a:rPr>
                        <a:t>28.3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24.26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1" i="0" u="none" strike="noStrike" dirty="0">
                          <a:solidFill>
                            <a:schemeClr val="tx1"/>
                          </a:solidFill>
                          <a:effectLst/>
                          <a:latin typeface="宋体" panose="02010600030101010101" pitchFamily="2" charset="-122"/>
                          <a:ea typeface="宋体" panose="02010600030101010101" pitchFamily="2" charset="-122"/>
                        </a:rPr>
                        <a:t>0.89</a:t>
                      </a: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9531531"/>
                  </a:ext>
                </a:extLst>
              </a:tr>
              <a:tr h="228600">
                <a:tc>
                  <a:txBody>
                    <a:bodyPr/>
                    <a:lstStyle/>
                    <a:p>
                      <a:pPr algn="l" fontAlgn="ctr"/>
                      <a:r>
                        <a:rPr lang="en-US" sz="1000" b="1" i="0" u="none" strike="noStrike">
                          <a:solidFill>
                            <a:srgbClr val="000000"/>
                          </a:solidFill>
                          <a:effectLst/>
                          <a:latin typeface="Microsoft YaHei" panose="020B0503020204020204" pitchFamily="34" charset="-122"/>
                          <a:ea typeface="Microsoft YaHei" panose="020B0503020204020204" pitchFamily="34" charset="-122"/>
                        </a:rPr>
                        <a:t>Cav6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000" b="0" i="0" u="none" strike="noStrike">
                          <a:solidFill>
                            <a:schemeClr val="tx1"/>
                          </a:solidFill>
                          <a:effectLst/>
                          <a:latin typeface="宋体" panose="02010600030101010101" pitchFamily="2" charset="-122"/>
                          <a:ea typeface="宋体" panose="02010600030101010101" pitchFamily="2" charset="-122"/>
                        </a:rPr>
                        <a:t>26.5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a:solidFill>
                            <a:schemeClr val="tx1"/>
                          </a:solidFill>
                          <a:effectLst/>
                          <a:latin typeface="宋体" panose="02010600030101010101" pitchFamily="2" charset="-122"/>
                          <a:ea typeface="宋体" panose="02010600030101010101" pitchFamily="2" charset="-122"/>
                        </a:rPr>
                        <a:t>23.1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20.43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1" i="0" u="none" strike="noStrike" dirty="0">
                          <a:solidFill>
                            <a:schemeClr val="tx1"/>
                          </a:solidFill>
                          <a:effectLst/>
                          <a:latin typeface="宋体" panose="02010600030101010101" pitchFamily="2" charset="-122"/>
                          <a:ea typeface="宋体" panose="02010600030101010101" pitchFamily="2" charset="-122"/>
                        </a:rPr>
                        <a:t>0.77</a:t>
                      </a: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61554951"/>
                  </a:ext>
                </a:extLst>
              </a:tr>
              <a:tr h="228600">
                <a:tc>
                  <a:txBody>
                    <a:bodyPr/>
                    <a:lstStyle/>
                    <a:p>
                      <a:pPr algn="l" fontAlgn="ctr"/>
                      <a:r>
                        <a:rPr lang="en-US" sz="1000" b="1" i="0" u="none" strike="noStrike" dirty="0">
                          <a:solidFill>
                            <a:srgbClr val="000000"/>
                          </a:solidFill>
                          <a:effectLst/>
                          <a:latin typeface="Microsoft YaHei" panose="020B0503020204020204" pitchFamily="34" charset="-122"/>
                          <a:ea typeface="Microsoft YaHei" panose="020B0503020204020204" pitchFamily="34" charset="-122"/>
                        </a:rPr>
                        <a:t>Cav7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000" b="0" i="0" u="none" strike="noStrike">
                          <a:solidFill>
                            <a:schemeClr val="tx1"/>
                          </a:solidFill>
                          <a:effectLst/>
                          <a:latin typeface="宋体" panose="02010600030101010101" pitchFamily="2" charset="-122"/>
                          <a:ea typeface="宋体" panose="02010600030101010101" pitchFamily="2" charset="-122"/>
                        </a:rPr>
                        <a:t>23.4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a:solidFill>
                            <a:schemeClr val="tx1"/>
                          </a:solidFill>
                          <a:effectLst/>
                          <a:latin typeface="宋体" panose="02010600030101010101" pitchFamily="2" charset="-122"/>
                          <a:ea typeface="宋体" panose="02010600030101010101" pitchFamily="2" charset="-122"/>
                        </a:rPr>
                        <a:t>25.4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23.38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1" i="0" u="none" strike="noStrike" dirty="0">
                          <a:solidFill>
                            <a:schemeClr val="tx1"/>
                          </a:solidFill>
                          <a:effectLst/>
                          <a:latin typeface="宋体" panose="02010600030101010101" pitchFamily="2" charset="-122"/>
                          <a:ea typeface="宋体" panose="02010600030101010101" pitchFamily="2" charset="-122"/>
                        </a:rPr>
                        <a:t>1</a:t>
                      </a: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8468907"/>
                  </a:ext>
                </a:extLst>
              </a:tr>
              <a:tr h="228600">
                <a:tc>
                  <a:txBody>
                    <a:bodyPr/>
                    <a:lstStyle/>
                    <a:p>
                      <a:pPr algn="l" fontAlgn="ctr"/>
                      <a:r>
                        <a:rPr lang="en-US" sz="1000" b="1" i="0" u="none" strike="noStrike">
                          <a:solidFill>
                            <a:srgbClr val="000000"/>
                          </a:solidFill>
                          <a:effectLst/>
                          <a:latin typeface="Microsoft YaHei" panose="020B0503020204020204" pitchFamily="34" charset="-122"/>
                          <a:ea typeface="Microsoft YaHei" panose="020B0503020204020204" pitchFamily="34" charset="-122"/>
                        </a:rPr>
                        <a:t>Cav8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000" b="0" i="0" u="none" strike="noStrike">
                          <a:solidFill>
                            <a:schemeClr val="tx1"/>
                          </a:solidFill>
                          <a:effectLst/>
                          <a:latin typeface="宋体" panose="02010600030101010101" pitchFamily="2" charset="-122"/>
                          <a:ea typeface="宋体" panose="02010600030101010101" pitchFamily="2" charset="-122"/>
                        </a:rPr>
                        <a:t>29.1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27.3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22.95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1" i="0" u="none" strike="noStrike" dirty="0">
                          <a:solidFill>
                            <a:schemeClr val="tx1"/>
                          </a:solidFill>
                          <a:effectLst/>
                          <a:latin typeface="宋体" panose="02010600030101010101" pitchFamily="2" charset="-122"/>
                          <a:ea typeface="宋体" panose="02010600030101010101" pitchFamily="2" charset="-122"/>
                        </a:rPr>
                        <a:t>0.79</a:t>
                      </a: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93020378"/>
                  </a:ext>
                </a:extLst>
              </a:tr>
              <a:tr h="228600">
                <a:tc gridSpan="5">
                  <a:txBody>
                    <a:bodyPr/>
                    <a:lstStyle/>
                    <a:p>
                      <a:pPr marL="0" algn="ctr" defTabSz="914400" rtl="0" eaLnBrk="1" fontAlgn="ctr" latinLnBrk="0" hangingPunct="1"/>
                      <a:r>
                        <a:rPr kumimoji="1" lang="en-US" sz="1000" b="1" i="0" u="none" strike="noStrike" kern="1200" dirty="0">
                          <a:solidFill>
                            <a:srgbClr val="000000"/>
                          </a:solidFill>
                          <a:effectLst/>
                          <a:latin typeface="Microsoft YaHei" panose="020B0503020204020204" pitchFamily="34" charset="-122"/>
                          <a:ea typeface="Microsoft YaHei" panose="020B0503020204020204" pitchFamily="34" charset="-122"/>
                          <a:cs typeface="+mn-cs"/>
                        </a:rPr>
                        <a:t>Average ration </a:t>
                      </a:r>
                      <a:r>
                        <a:rPr kumimoji="1" lang="en-US" altLang="zh-CN" sz="1000" b="1" i="0" u="none" strike="noStrike" kern="1200" dirty="0">
                          <a:solidFill>
                            <a:srgbClr val="000000"/>
                          </a:solidFill>
                          <a:effectLst/>
                          <a:latin typeface="Microsoft YaHei" panose="020B0503020204020204" pitchFamily="34" charset="-122"/>
                          <a:ea typeface="Microsoft YaHei" panose="020B0503020204020204" pitchFamily="34" charset="-122"/>
                          <a:cs typeface="+mn-cs"/>
                        </a:rPr>
                        <a:t>of </a:t>
                      </a:r>
                      <a:r>
                        <a:rPr kumimoji="1" lang="en-US" altLang="zh-CN" sz="1000" b="1" i="0" u="none" strike="noStrike" kern="1200" dirty="0" err="1">
                          <a:solidFill>
                            <a:srgbClr val="000000"/>
                          </a:solidFill>
                          <a:effectLst/>
                          <a:latin typeface="Microsoft YaHei" panose="020B0503020204020204" pitchFamily="34" charset="-122"/>
                          <a:ea typeface="Microsoft YaHei" panose="020B0503020204020204" pitchFamily="34" charset="-122"/>
                          <a:cs typeface="+mn-cs"/>
                        </a:rPr>
                        <a:t>Eacc_HT_usable</a:t>
                      </a:r>
                      <a:r>
                        <a:rPr kumimoji="1" lang="en-US" altLang="zh-CN" sz="1000" b="1" i="0" u="none" strike="noStrike" kern="1200" dirty="0">
                          <a:solidFill>
                            <a:srgbClr val="000000"/>
                          </a:solidFill>
                          <a:effectLst/>
                          <a:latin typeface="Microsoft YaHei" panose="020B0503020204020204" pitchFamily="34" charset="-122"/>
                          <a:ea typeface="Microsoft YaHei" panose="020B0503020204020204" pitchFamily="34" charset="-122"/>
                          <a:cs typeface="+mn-cs"/>
                        </a:rPr>
                        <a:t>/</a:t>
                      </a:r>
                      <a:r>
                        <a:rPr kumimoji="1" lang="en-US" altLang="zh-CN" sz="1000" b="1" i="0" u="none" strike="noStrike" kern="1200" dirty="0" err="1">
                          <a:solidFill>
                            <a:srgbClr val="000000"/>
                          </a:solidFill>
                          <a:effectLst/>
                          <a:latin typeface="Microsoft YaHei" panose="020B0503020204020204" pitchFamily="34" charset="-122"/>
                          <a:ea typeface="Microsoft YaHei" panose="020B0503020204020204" pitchFamily="34" charset="-122"/>
                          <a:cs typeface="+mn-cs"/>
                        </a:rPr>
                        <a:t>Eacc_VT</a:t>
                      </a:r>
                      <a:r>
                        <a:rPr kumimoji="1" lang="en-US" altLang="zh-CN" sz="1000" b="1" i="0" u="none" strike="noStrike" kern="1200" dirty="0">
                          <a:solidFill>
                            <a:srgbClr val="000000"/>
                          </a:solidFill>
                          <a:effectLst/>
                          <a:latin typeface="Microsoft YaHei" panose="020B0503020204020204" pitchFamily="34" charset="-122"/>
                          <a:ea typeface="Microsoft YaHei" panose="020B0503020204020204" pitchFamily="34" charset="-122"/>
                          <a:cs typeface="+mn-cs"/>
                        </a:rPr>
                        <a:t> =0.79</a:t>
                      </a:r>
                      <a:endParaRPr kumimoji="1" lang="zh-CN" altLang="en-US" sz="1000" b="1" i="0" u="none" strike="noStrike" kern="1200" dirty="0">
                        <a:solidFill>
                          <a:srgbClr val="000000"/>
                        </a:solidFill>
                        <a:effectLst/>
                        <a:latin typeface="Microsoft YaHei" panose="020B0503020204020204" pitchFamily="34" charset="-122"/>
                        <a:ea typeface="Microsoft YaHei" panose="020B0503020204020204" pitchFamily="34" charset="-122"/>
                        <a:cs typeface="+mn-cs"/>
                      </a:endParaRPr>
                    </a:p>
                    <a:p>
                      <a:pPr algn="ctr" fontAlgn="ctr"/>
                      <a:endParaRPr lang="en-US" sz="1000" b="0" i="0" u="none" strike="noStrike" dirty="0">
                        <a:solidFill>
                          <a:schemeClr val="tx1"/>
                        </a:solidFill>
                        <a:effectLst/>
                        <a:latin typeface="Microsoft YaHei" panose="020B0503020204020204" pitchFamily="34" charset="-122"/>
                        <a:ea typeface="Microsoft YaHei" panose="020B0503020204020204" pitchFamily="34" charset="-122"/>
                      </a:endParaRPr>
                    </a:p>
                  </a:txBody>
                  <a:tcPr marL="3810" marR="3810" marT="3810"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r" fontAlgn="ctr"/>
                      <a:endParaRPr lang="en-US" altLang="zh-CN" sz="1000" b="0" i="0" u="none" strike="noStrike" dirty="0">
                        <a:solidFill>
                          <a:schemeClr val="tx1"/>
                        </a:solidFill>
                        <a:effectLst/>
                        <a:latin typeface="宋体" panose="02010600030101010101" pitchFamily="2" charset="-122"/>
                        <a:ea typeface="宋体" panose="02010600030101010101" pitchFamily="2" charset="-122"/>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pPr algn="r" fontAlgn="ctr"/>
                      <a:endParaRPr lang="en-US" altLang="zh-CN" sz="1000" b="0" i="0" u="none" strike="noStrike" dirty="0">
                        <a:solidFill>
                          <a:schemeClr val="tx1"/>
                        </a:solidFill>
                        <a:effectLst/>
                        <a:latin typeface="宋体" panose="02010600030101010101" pitchFamily="2" charset="-122"/>
                        <a:ea typeface="宋体" panose="02010600030101010101" pitchFamily="2" charset="-122"/>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pPr algn="r" fontAlgn="ctr"/>
                      <a:endParaRPr lang="en-US" altLang="zh-CN" sz="1000" b="0" i="0" u="none" strike="noStrike" dirty="0">
                        <a:solidFill>
                          <a:schemeClr val="tx1"/>
                        </a:solidFill>
                        <a:effectLst/>
                        <a:latin typeface="宋体" panose="02010600030101010101" pitchFamily="2" charset="-122"/>
                        <a:ea typeface="宋体" panose="02010600030101010101" pitchFamily="2" charset="-122"/>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pPr algn="r" fontAlgn="ctr"/>
                      <a:endParaRPr lang="en-US" altLang="zh-CN" sz="1000" b="1" i="0" u="none" strike="noStrike" dirty="0">
                        <a:solidFill>
                          <a:schemeClr val="tx1"/>
                        </a:solidFill>
                        <a:effectLst/>
                        <a:latin typeface="宋体" panose="02010600030101010101" pitchFamily="2" charset="-122"/>
                        <a:ea typeface="宋体" panose="02010600030101010101" pitchFamily="2" charset="-122"/>
                      </a:endParaRP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34664333"/>
                  </a:ext>
                </a:extLst>
              </a:tr>
            </a:tbl>
          </a:graphicData>
        </a:graphic>
      </p:graphicFrame>
      <p:graphicFrame>
        <p:nvGraphicFramePr>
          <p:cNvPr id="8" name="表格 7">
            <a:extLst>
              <a:ext uri="{FF2B5EF4-FFF2-40B4-BE49-F238E27FC236}">
                <a16:creationId xmlns:a16="http://schemas.microsoft.com/office/drawing/2014/main" id="{01186BB2-1F67-43DC-B23E-7D875BA16282}"/>
              </a:ext>
            </a:extLst>
          </p:cNvPr>
          <p:cNvGraphicFramePr>
            <a:graphicFrameLocks noGrp="1"/>
          </p:cNvGraphicFramePr>
          <p:nvPr>
            <p:extLst>
              <p:ext uri="{D42A27DB-BD31-4B8C-83A1-F6EECF244321}">
                <p14:modId xmlns:p14="http://schemas.microsoft.com/office/powerpoint/2010/main" val="1276698088"/>
              </p:ext>
            </p:extLst>
          </p:nvPr>
        </p:nvGraphicFramePr>
        <p:xfrm>
          <a:off x="5764154" y="2793982"/>
          <a:ext cx="4724400" cy="2446020"/>
        </p:xfrm>
        <a:graphic>
          <a:graphicData uri="http://schemas.openxmlformats.org/drawingml/2006/table">
            <a:tbl>
              <a:tblPr/>
              <a:tblGrid>
                <a:gridCol w="666416">
                  <a:extLst>
                    <a:ext uri="{9D8B030D-6E8A-4147-A177-3AD203B41FA5}">
                      <a16:colId xmlns:a16="http://schemas.microsoft.com/office/drawing/2014/main" val="84204662"/>
                    </a:ext>
                  </a:extLst>
                </a:gridCol>
                <a:gridCol w="743284">
                  <a:extLst>
                    <a:ext uri="{9D8B030D-6E8A-4147-A177-3AD203B41FA5}">
                      <a16:colId xmlns:a16="http://schemas.microsoft.com/office/drawing/2014/main" val="1057303495"/>
                    </a:ext>
                  </a:extLst>
                </a:gridCol>
                <a:gridCol w="800100">
                  <a:extLst>
                    <a:ext uri="{9D8B030D-6E8A-4147-A177-3AD203B41FA5}">
                      <a16:colId xmlns:a16="http://schemas.microsoft.com/office/drawing/2014/main" val="3668534634"/>
                    </a:ext>
                  </a:extLst>
                </a:gridCol>
                <a:gridCol w="1087522">
                  <a:extLst>
                    <a:ext uri="{9D8B030D-6E8A-4147-A177-3AD203B41FA5}">
                      <a16:colId xmlns:a16="http://schemas.microsoft.com/office/drawing/2014/main" val="3779877778"/>
                    </a:ext>
                  </a:extLst>
                </a:gridCol>
                <a:gridCol w="1427078">
                  <a:extLst>
                    <a:ext uri="{9D8B030D-6E8A-4147-A177-3AD203B41FA5}">
                      <a16:colId xmlns:a16="http://schemas.microsoft.com/office/drawing/2014/main" val="1781645793"/>
                    </a:ext>
                  </a:extLst>
                </a:gridCol>
              </a:tblGrid>
              <a:tr h="228600">
                <a:tc>
                  <a:txBody>
                    <a:bodyPr/>
                    <a:lstStyle/>
                    <a:p>
                      <a:pPr algn="l" fontAlgn="ctr"/>
                      <a:r>
                        <a:rPr lang="en-US" sz="1000" b="1" i="0" u="none" strike="noStrike">
                          <a:solidFill>
                            <a:srgbClr val="000000"/>
                          </a:solidFill>
                          <a:effectLst/>
                          <a:latin typeface="宋体" panose="02010600030101010101" pitchFamily="2" charset="-122"/>
                          <a:ea typeface="宋体" panose="02010600030101010101" pitchFamily="2" charset="-122"/>
                        </a:rPr>
                        <a:t>MV/m</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br>
                        <a:rPr lang="zh-CN" altLang="en-US" sz="1000" b="1" i="0" u="none" strike="noStrike" dirty="0">
                          <a:solidFill>
                            <a:srgbClr val="000000"/>
                          </a:solidFill>
                          <a:effectLst/>
                          <a:latin typeface="宋体" panose="02010600030101010101" pitchFamily="2" charset="-122"/>
                          <a:ea typeface="宋体" panose="02010600030101010101" pitchFamily="2" charset="-122"/>
                        </a:rPr>
                      </a:br>
                      <a:r>
                        <a:rPr lang="en-US" sz="1000" b="1" i="0" u="none" strike="noStrike" dirty="0" err="1">
                          <a:solidFill>
                            <a:srgbClr val="000000"/>
                          </a:solidFill>
                          <a:effectLst/>
                          <a:latin typeface="宋体" panose="02010600030101010101" pitchFamily="2" charset="-122"/>
                          <a:ea typeface="宋体" panose="02010600030101010101" pitchFamily="2" charset="-122"/>
                        </a:rPr>
                        <a:t>Eacc_VT</a:t>
                      </a:r>
                      <a:endParaRPr lang="en-US" sz="1000" b="1" i="0" u="none" strike="noStrike" dirty="0">
                        <a:solidFill>
                          <a:srgbClr val="000000"/>
                        </a:solidFill>
                        <a:effectLst/>
                        <a:latin typeface="宋体" panose="02010600030101010101" pitchFamily="2" charset="-122"/>
                        <a:ea typeface="宋体" panose="02010600030101010101" pitchFamily="2" charset="-122"/>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br>
                        <a:rPr lang="en-US" altLang="zh-CN" sz="1000" b="1" i="0" u="none" strike="noStrike" dirty="0">
                          <a:solidFill>
                            <a:srgbClr val="000000"/>
                          </a:solidFill>
                          <a:effectLst/>
                          <a:latin typeface="宋体" panose="02010600030101010101" pitchFamily="2" charset="-122"/>
                          <a:ea typeface="宋体" panose="02010600030101010101" pitchFamily="2" charset="-122"/>
                        </a:rPr>
                      </a:br>
                      <a:r>
                        <a:rPr lang="en-US" sz="1000" b="1" i="0" u="none" strike="noStrike" dirty="0" err="1">
                          <a:solidFill>
                            <a:srgbClr val="000000"/>
                          </a:solidFill>
                          <a:effectLst/>
                          <a:latin typeface="宋体" panose="02010600030101010101" pitchFamily="2" charset="-122"/>
                          <a:ea typeface="宋体" panose="02010600030101010101" pitchFamily="2" charset="-122"/>
                        </a:rPr>
                        <a:t>Eacc_HT_max</a:t>
                      </a:r>
                      <a:endParaRPr lang="en-US" sz="1000" b="1" i="0" u="none" strike="noStrike" dirty="0">
                        <a:solidFill>
                          <a:srgbClr val="000000"/>
                        </a:solidFill>
                        <a:effectLst/>
                        <a:latin typeface="宋体" panose="02010600030101010101" pitchFamily="2" charset="-122"/>
                        <a:ea typeface="宋体" panose="02010600030101010101" pitchFamily="2" charset="-122"/>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br>
                        <a:rPr lang="en-US" altLang="zh-CN" sz="1000" b="1" i="0" u="none" strike="noStrike" dirty="0">
                          <a:solidFill>
                            <a:srgbClr val="000000"/>
                          </a:solidFill>
                          <a:effectLst/>
                          <a:latin typeface="宋体" panose="02010600030101010101" pitchFamily="2" charset="-122"/>
                          <a:ea typeface="宋体" panose="02010600030101010101" pitchFamily="2" charset="-122"/>
                        </a:rPr>
                      </a:br>
                      <a:r>
                        <a:rPr lang="en-US" sz="1000" b="1" i="0" u="none" strike="noStrike" dirty="0" err="1">
                          <a:solidFill>
                            <a:srgbClr val="000000"/>
                          </a:solidFill>
                          <a:effectLst/>
                          <a:latin typeface="宋体" panose="02010600030101010101" pitchFamily="2" charset="-122"/>
                          <a:ea typeface="宋体" panose="02010600030101010101" pitchFamily="2" charset="-122"/>
                        </a:rPr>
                        <a:t>Eacc_HT_</a:t>
                      </a:r>
                      <a:r>
                        <a:rPr lang="en-US" altLang="zh-CN" sz="1000" b="1" i="0" u="none" strike="noStrike" dirty="0" err="1">
                          <a:solidFill>
                            <a:srgbClr val="000000"/>
                          </a:solidFill>
                          <a:effectLst/>
                          <a:latin typeface="宋体" panose="02010600030101010101" pitchFamily="2" charset="-122"/>
                          <a:ea typeface="宋体" panose="02010600030101010101" pitchFamily="2" charset="-122"/>
                        </a:rPr>
                        <a:t>usable</a:t>
                      </a:r>
                      <a:endParaRPr lang="en-US" sz="1000" b="1" i="0" u="none" strike="noStrike" dirty="0">
                        <a:solidFill>
                          <a:srgbClr val="000000"/>
                        </a:solidFill>
                        <a:effectLst/>
                        <a:latin typeface="宋体" panose="02010600030101010101" pitchFamily="2" charset="-122"/>
                        <a:ea typeface="宋体" panose="02010600030101010101" pitchFamily="2" charset="-122"/>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1" i="0" u="none" strike="noStrike" dirty="0">
                          <a:solidFill>
                            <a:srgbClr val="000000"/>
                          </a:solidFill>
                          <a:effectLst/>
                          <a:latin typeface="宋体" panose="02010600030101010101" pitchFamily="2" charset="-122"/>
                          <a:ea typeface="宋体" panose="02010600030101010101" pitchFamily="2" charset="-122"/>
                        </a:rPr>
                        <a:t>Ration of</a:t>
                      </a:r>
                    </a:p>
                    <a:p>
                      <a:pPr algn="ctr" fontAlgn="ctr"/>
                      <a:r>
                        <a:rPr lang="en-US" altLang="zh-CN" sz="1000" b="1" i="0" u="none" strike="noStrike" dirty="0" err="1">
                          <a:solidFill>
                            <a:srgbClr val="000000"/>
                          </a:solidFill>
                          <a:effectLst/>
                          <a:latin typeface="宋体" panose="02010600030101010101" pitchFamily="2" charset="-122"/>
                          <a:ea typeface="宋体" panose="02010600030101010101" pitchFamily="2" charset="-122"/>
                        </a:rPr>
                        <a:t>Eacc_HT_usable</a:t>
                      </a:r>
                      <a:r>
                        <a:rPr lang="en-US" altLang="zh-CN" sz="1000" b="1" i="0" u="none" strike="noStrike" dirty="0">
                          <a:solidFill>
                            <a:srgbClr val="000000"/>
                          </a:solidFill>
                          <a:effectLst/>
                          <a:latin typeface="宋体" panose="02010600030101010101" pitchFamily="2" charset="-122"/>
                          <a:ea typeface="宋体" panose="02010600030101010101" pitchFamily="2" charset="-122"/>
                        </a:rPr>
                        <a:t>/</a:t>
                      </a:r>
                      <a:r>
                        <a:rPr lang="en-US" altLang="zh-CN" sz="1000" b="1" i="0" u="none" strike="noStrike" dirty="0" err="1">
                          <a:solidFill>
                            <a:srgbClr val="000000"/>
                          </a:solidFill>
                          <a:effectLst/>
                          <a:latin typeface="宋体" panose="02010600030101010101" pitchFamily="2" charset="-122"/>
                          <a:ea typeface="宋体" panose="02010600030101010101" pitchFamily="2" charset="-122"/>
                        </a:rPr>
                        <a:t>Eacc_VT</a:t>
                      </a:r>
                      <a:endParaRPr lang="zh-CN" altLang="en-US" sz="1000" b="1" i="0" u="none" strike="noStrike" dirty="0">
                        <a:solidFill>
                          <a:srgbClr val="000000"/>
                        </a:solidFill>
                        <a:effectLst/>
                        <a:latin typeface="宋体" panose="02010600030101010101" pitchFamily="2" charset="-122"/>
                        <a:ea typeface="宋体" panose="02010600030101010101" pitchFamily="2" charset="-122"/>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744361"/>
                  </a:ext>
                </a:extLst>
              </a:tr>
              <a:tr h="228600">
                <a:tc>
                  <a:txBody>
                    <a:bodyPr/>
                    <a:lstStyle/>
                    <a:p>
                      <a:pPr algn="l" fontAlgn="ctr"/>
                      <a:r>
                        <a:rPr lang="en-US" sz="1000" b="1" i="0" u="none" strike="noStrike">
                          <a:solidFill>
                            <a:srgbClr val="000000"/>
                          </a:solidFill>
                          <a:effectLst/>
                          <a:latin typeface="Microsoft YaHei" panose="020B0503020204020204" pitchFamily="34" charset="-122"/>
                          <a:ea typeface="Microsoft YaHei" panose="020B0503020204020204" pitchFamily="34" charset="-122"/>
                        </a:rPr>
                        <a:t>Cav1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22.15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20.6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20.1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1" i="0" u="none" strike="noStrike" dirty="0">
                          <a:solidFill>
                            <a:schemeClr val="tx1"/>
                          </a:solidFill>
                          <a:effectLst/>
                          <a:latin typeface="宋体" panose="02010600030101010101" pitchFamily="2" charset="-122"/>
                          <a:ea typeface="宋体" panose="02010600030101010101" pitchFamily="2" charset="-122"/>
                        </a:rPr>
                        <a:t>0.91</a:t>
                      </a: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67438154"/>
                  </a:ext>
                </a:extLst>
              </a:tr>
              <a:tr h="228600">
                <a:tc>
                  <a:txBody>
                    <a:bodyPr/>
                    <a:lstStyle/>
                    <a:p>
                      <a:pPr algn="l" fontAlgn="ctr"/>
                      <a:r>
                        <a:rPr lang="en-US" sz="1000" b="1" i="0" u="none" strike="noStrike">
                          <a:solidFill>
                            <a:srgbClr val="000000"/>
                          </a:solidFill>
                          <a:effectLst/>
                          <a:latin typeface="Microsoft YaHei" panose="020B0503020204020204" pitchFamily="34" charset="-122"/>
                          <a:ea typeface="Microsoft YaHei" panose="020B0503020204020204" pitchFamily="34" charset="-122"/>
                        </a:rPr>
                        <a:t>Cav2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18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19.1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19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1" i="0" u="none" strike="noStrike" dirty="0">
                          <a:solidFill>
                            <a:schemeClr val="tx1"/>
                          </a:solidFill>
                          <a:effectLst/>
                          <a:latin typeface="宋体" panose="02010600030101010101" pitchFamily="2" charset="-122"/>
                          <a:ea typeface="宋体" panose="02010600030101010101" pitchFamily="2" charset="-122"/>
                        </a:rPr>
                        <a:t>1.05</a:t>
                      </a: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45940663"/>
                  </a:ext>
                </a:extLst>
              </a:tr>
              <a:tr h="228600">
                <a:tc>
                  <a:txBody>
                    <a:bodyPr/>
                    <a:lstStyle/>
                    <a:p>
                      <a:pPr algn="l" fontAlgn="ctr"/>
                      <a:r>
                        <a:rPr lang="en-US" sz="1000" b="1" i="0" u="none" strike="noStrike">
                          <a:solidFill>
                            <a:srgbClr val="000000"/>
                          </a:solidFill>
                          <a:effectLst/>
                          <a:latin typeface="Microsoft YaHei" panose="020B0503020204020204" pitchFamily="34" charset="-122"/>
                          <a:ea typeface="Microsoft YaHei" panose="020B0503020204020204" pitchFamily="34" charset="-122"/>
                        </a:rPr>
                        <a:t>Cav3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25.39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24.1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16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1" i="0" u="none" strike="noStrike" dirty="0">
                          <a:solidFill>
                            <a:schemeClr val="tx1"/>
                          </a:solidFill>
                          <a:effectLst/>
                          <a:latin typeface="宋体" panose="02010600030101010101" pitchFamily="2" charset="-122"/>
                          <a:ea typeface="宋体" panose="02010600030101010101" pitchFamily="2" charset="-122"/>
                        </a:rPr>
                        <a:t>0.63</a:t>
                      </a: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40533467"/>
                  </a:ext>
                </a:extLst>
              </a:tr>
              <a:tr h="228600">
                <a:tc>
                  <a:txBody>
                    <a:bodyPr/>
                    <a:lstStyle/>
                    <a:p>
                      <a:pPr algn="l" fontAlgn="ctr"/>
                      <a:r>
                        <a:rPr lang="en-US" sz="1000" b="1" i="0" u="none" strike="noStrike">
                          <a:solidFill>
                            <a:srgbClr val="000000"/>
                          </a:solidFill>
                          <a:effectLst/>
                          <a:latin typeface="Microsoft YaHei" panose="020B0503020204020204" pitchFamily="34" charset="-122"/>
                          <a:ea typeface="Microsoft YaHei" panose="020B0503020204020204" pitchFamily="34" charset="-122"/>
                        </a:rPr>
                        <a:t>Cav4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24.06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19.5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1" i="0" u="none" strike="noStrike" dirty="0">
                          <a:solidFill>
                            <a:schemeClr val="tx1"/>
                          </a:solidFill>
                          <a:effectLst/>
                          <a:latin typeface="宋体" panose="02010600030101010101" pitchFamily="2" charset="-122"/>
                          <a:ea typeface="宋体" panose="02010600030101010101" pitchFamily="2" charset="-122"/>
                        </a:rPr>
                        <a:t>0.81</a:t>
                      </a: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09922329"/>
                  </a:ext>
                </a:extLst>
              </a:tr>
              <a:tr h="228600">
                <a:tc>
                  <a:txBody>
                    <a:bodyPr/>
                    <a:lstStyle/>
                    <a:p>
                      <a:pPr algn="l" fontAlgn="ctr"/>
                      <a:r>
                        <a:rPr lang="en-US" sz="1000" b="1" i="0" u="none" strike="noStrike">
                          <a:solidFill>
                            <a:srgbClr val="000000"/>
                          </a:solidFill>
                          <a:effectLst/>
                          <a:latin typeface="Microsoft YaHei" panose="020B0503020204020204" pitchFamily="34" charset="-122"/>
                          <a:ea typeface="Microsoft YaHei" panose="020B0503020204020204" pitchFamily="34" charset="-122"/>
                        </a:rPr>
                        <a:t>Cav5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25.78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22.9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22.5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1" i="0" u="none" strike="noStrike" dirty="0">
                          <a:solidFill>
                            <a:schemeClr val="tx1"/>
                          </a:solidFill>
                          <a:effectLst/>
                          <a:latin typeface="宋体" panose="02010600030101010101" pitchFamily="2" charset="-122"/>
                          <a:ea typeface="宋体" panose="02010600030101010101" pitchFamily="2" charset="-122"/>
                        </a:rPr>
                        <a:t>0.87</a:t>
                      </a: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9531531"/>
                  </a:ext>
                </a:extLst>
              </a:tr>
              <a:tr h="228600">
                <a:tc>
                  <a:txBody>
                    <a:bodyPr/>
                    <a:lstStyle/>
                    <a:p>
                      <a:pPr algn="l" fontAlgn="ctr"/>
                      <a:r>
                        <a:rPr lang="en-US" sz="1000" b="1" i="0" u="none" strike="noStrike">
                          <a:solidFill>
                            <a:srgbClr val="000000"/>
                          </a:solidFill>
                          <a:effectLst/>
                          <a:latin typeface="Microsoft YaHei" panose="020B0503020204020204" pitchFamily="34" charset="-122"/>
                          <a:ea typeface="Microsoft YaHei" panose="020B0503020204020204" pitchFamily="34" charset="-122"/>
                        </a:rPr>
                        <a:t>Cav6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22.8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21.1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20.5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1" i="0" u="none" strike="noStrike" dirty="0">
                          <a:solidFill>
                            <a:schemeClr val="tx1"/>
                          </a:solidFill>
                          <a:effectLst/>
                          <a:latin typeface="宋体" panose="02010600030101010101" pitchFamily="2" charset="-122"/>
                          <a:ea typeface="宋体" panose="02010600030101010101" pitchFamily="2" charset="-122"/>
                        </a:rPr>
                        <a:t>0.9</a:t>
                      </a: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61554951"/>
                  </a:ext>
                </a:extLst>
              </a:tr>
              <a:tr h="228600">
                <a:tc>
                  <a:txBody>
                    <a:bodyPr/>
                    <a:lstStyle/>
                    <a:p>
                      <a:pPr algn="l" fontAlgn="ctr"/>
                      <a:r>
                        <a:rPr lang="en-US" sz="1000" b="1" i="0" u="none" strike="noStrike" dirty="0">
                          <a:solidFill>
                            <a:srgbClr val="000000"/>
                          </a:solidFill>
                          <a:effectLst/>
                          <a:latin typeface="Microsoft YaHei" panose="020B0503020204020204" pitchFamily="34" charset="-122"/>
                          <a:ea typeface="Microsoft YaHei" panose="020B0503020204020204" pitchFamily="34" charset="-122"/>
                        </a:rPr>
                        <a:t>Cav7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19.26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18.9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18.3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1" i="0" u="none" strike="noStrike" dirty="0">
                          <a:solidFill>
                            <a:schemeClr val="tx1"/>
                          </a:solidFill>
                          <a:effectLst/>
                          <a:latin typeface="宋体" panose="02010600030101010101" pitchFamily="2" charset="-122"/>
                          <a:ea typeface="宋体" panose="02010600030101010101" pitchFamily="2" charset="-122"/>
                        </a:rPr>
                        <a:t>0.95</a:t>
                      </a: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8468907"/>
                  </a:ext>
                </a:extLst>
              </a:tr>
              <a:tr h="228600">
                <a:tc>
                  <a:txBody>
                    <a:bodyPr/>
                    <a:lstStyle/>
                    <a:p>
                      <a:pPr algn="l" fontAlgn="ctr"/>
                      <a:r>
                        <a:rPr lang="en-US" sz="1000" b="1" i="0" u="none" strike="noStrike">
                          <a:solidFill>
                            <a:srgbClr val="000000"/>
                          </a:solidFill>
                          <a:effectLst/>
                          <a:latin typeface="Microsoft YaHei" panose="020B0503020204020204" pitchFamily="34" charset="-122"/>
                          <a:ea typeface="Microsoft YaHei" panose="020B0503020204020204" pitchFamily="34" charset="-122"/>
                        </a:rPr>
                        <a:t>Cav8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21.12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20.3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0" i="0" u="none" strike="noStrike" dirty="0">
                          <a:solidFill>
                            <a:schemeClr val="tx1"/>
                          </a:solidFill>
                          <a:effectLst/>
                          <a:latin typeface="宋体" panose="02010600030101010101" pitchFamily="2" charset="-122"/>
                          <a:ea typeface="宋体" panose="02010600030101010101" pitchFamily="2" charset="-122"/>
                        </a:rPr>
                        <a:t>19.8</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000" b="1" i="0" u="none" strike="noStrike" dirty="0">
                          <a:solidFill>
                            <a:schemeClr val="tx1"/>
                          </a:solidFill>
                          <a:effectLst/>
                          <a:latin typeface="宋体" panose="02010600030101010101" pitchFamily="2" charset="-122"/>
                          <a:ea typeface="宋体" panose="02010600030101010101" pitchFamily="2" charset="-122"/>
                        </a:rPr>
                        <a:t>0.94</a:t>
                      </a: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93020378"/>
                  </a:ext>
                </a:extLst>
              </a:tr>
              <a:tr h="228600">
                <a:tc gridSpan="5">
                  <a:txBody>
                    <a:bodyPr/>
                    <a:lstStyle/>
                    <a:p>
                      <a:pPr marL="0" algn="ctr" defTabSz="914400" rtl="0" eaLnBrk="1" fontAlgn="ctr" latinLnBrk="0" hangingPunct="1"/>
                      <a:r>
                        <a:rPr kumimoji="1" lang="en-US" sz="1000" b="1" i="0" u="none" strike="noStrike" kern="1200" dirty="0">
                          <a:solidFill>
                            <a:srgbClr val="000000"/>
                          </a:solidFill>
                          <a:effectLst/>
                          <a:latin typeface="Microsoft YaHei" panose="020B0503020204020204" pitchFamily="34" charset="-122"/>
                          <a:ea typeface="Microsoft YaHei" panose="020B0503020204020204" pitchFamily="34" charset="-122"/>
                          <a:cs typeface="+mn-cs"/>
                        </a:rPr>
                        <a:t>Average ration </a:t>
                      </a:r>
                      <a:r>
                        <a:rPr kumimoji="1" lang="en-US" altLang="zh-CN" sz="1000" b="1" i="0" u="none" strike="noStrike" kern="1200" dirty="0">
                          <a:solidFill>
                            <a:srgbClr val="000000"/>
                          </a:solidFill>
                          <a:effectLst/>
                          <a:latin typeface="Microsoft YaHei" panose="020B0503020204020204" pitchFamily="34" charset="-122"/>
                          <a:ea typeface="Microsoft YaHei" panose="020B0503020204020204" pitchFamily="34" charset="-122"/>
                          <a:cs typeface="+mn-cs"/>
                        </a:rPr>
                        <a:t>of </a:t>
                      </a:r>
                      <a:r>
                        <a:rPr kumimoji="1" lang="en-US" altLang="zh-CN" sz="1000" b="1" i="0" u="none" strike="noStrike" kern="1200" dirty="0" err="1">
                          <a:solidFill>
                            <a:srgbClr val="000000"/>
                          </a:solidFill>
                          <a:effectLst/>
                          <a:latin typeface="Microsoft YaHei" panose="020B0503020204020204" pitchFamily="34" charset="-122"/>
                          <a:ea typeface="Microsoft YaHei" panose="020B0503020204020204" pitchFamily="34" charset="-122"/>
                          <a:cs typeface="+mn-cs"/>
                        </a:rPr>
                        <a:t>Eacc_HT_usable</a:t>
                      </a:r>
                      <a:r>
                        <a:rPr kumimoji="1" lang="en-US" altLang="zh-CN" sz="1000" b="1" i="0" u="none" strike="noStrike" kern="1200" dirty="0">
                          <a:solidFill>
                            <a:srgbClr val="000000"/>
                          </a:solidFill>
                          <a:effectLst/>
                          <a:latin typeface="Microsoft YaHei" panose="020B0503020204020204" pitchFamily="34" charset="-122"/>
                          <a:ea typeface="Microsoft YaHei" panose="020B0503020204020204" pitchFamily="34" charset="-122"/>
                          <a:cs typeface="+mn-cs"/>
                        </a:rPr>
                        <a:t>/</a:t>
                      </a:r>
                      <a:r>
                        <a:rPr kumimoji="1" lang="en-US" altLang="zh-CN" sz="1000" b="1" i="0" u="none" strike="noStrike" kern="1200" dirty="0" err="1">
                          <a:solidFill>
                            <a:srgbClr val="000000"/>
                          </a:solidFill>
                          <a:effectLst/>
                          <a:latin typeface="Microsoft YaHei" panose="020B0503020204020204" pitchFamily="34" charset="-122"/>
                          <a:ea typeface="Microsoft YaHei" panose="020B0503020204020204" pitchFamily="34" charset="-122"/>
                          <a:cs typeface="+mn-cs"/>
                        </a:rPr>
                        <a:t>Eacc_VT</a:t>
                      </a:r>
                      <a:r>
                        <a:rPr kumimoji="1" lang="en-US" altLang="zh-CN" sz="1000" b="1" i="0" u="none" strike="noStrike" kern="1200" dirty="0">
                          <a:solidFill>
                            <a:srgbClr val="000000"/>
                          </a:solidFill>
                          <a:effectLst/>
                          <a:latin typeface="Microsoft YaHei" panose="020B0503020204020204" pitchFamily="34" charset="-122"/>
                          <a:ea typeface="Microsoft YaHei" panose="020B0503020204020204" pitchFamily="34" charset="-122"/>
                          <a:cs typeface="+mn-cs"/>
                        </a:rPr>
                        <a:t> =0.88</a:t>
                      </a:r>
                      <a:endParaRPr kumimoji="1" lang="zh-CN" altLang="en-US" sz="1000" b="1" i="0" u="none" strike="noStrike" kern="1200" dirty="0">
                        <a:solidFill>
                          <a:srgbClr val="000000"/>
                        </a:solidFill>
                        <a:effectLst/>
                        <a:latin typeface="Microsoft YaHei" panose="020B0503020204020204" pitchFamily="34" charset="-122"/>
                        <a:ea typeface="Microsoft YaHei" panose="020B0503020204020204" pitchFamily="34" charset="-122"/>
                        <a:cs typeface="+mn-cs"/>
                      </a:endParaRPr>
                    </a:p>
                    <a:p>
                      <a:pPr algn="ctr" fontAlgn="ctr"/>
                      <a:endParaRPr lang="en-US" sz="1000" b="0" i="0" u="none" strike="noStrike" dirty="0">
                        <a:solidFill>
                          <a:schemeClr val="tx1"/>
                        </a:solidFill>
                        <a:effectLst/>
                        <a:latin typeface="Microsoft YaHei" panose="020B0503020204020204" pitchFamily="34" charset="-122"/>
                        <a:ea typeface="Microsoft YaHei" panose="020B0503020204020204" pitchFamily="34" charset="-122"/>
                      </a:endParaRPr>
                    </a:p>
                  </a:txBody>
                  <a:tcPr marL="3810" marR="3810" marT="3810"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r" fontAlgn="ctr"/>
                      <a:endParaRPr lang="en-US" altLang="zh-CN" sz="1000" b="0" i="0" u="none" strike="noStrike" dirty="0">
                        <a:solidFill>
                          <a:schemeClr val="tx1"/>
                        </a:solidFill>
                        <a:effectLst/>
                        <a:latin typeface="宋体" panose="02010600030101010101" pitchFamily="2" charset="-122"/>
                        <a:ea typeface="宋体" panose="02010600030101010101" pitchFamily="2" charset="-122"/>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pPr algn="r" fontAlgn="ctr"/>
                      <a:endParaRPr lang="en-US" altLang="zh-CN" sz="1000" b="0" i="0" u="none" strike="noStrike" dirty="0">
                        <a:solidFill>
                          <a:schemeClr val="tx1"/>
                        </a:solidFill>
                        <a:effectLst/>
                        <a:latin typeface="宋体" panose="02010600030101010101" pitchFamily="2" charset="-122"/>
                        <a:ea typeface="宋体" panose="02010600030101010101" pitchFamily="2" charset="-122"/>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pPr algn="r" fontAlgn="ctr"/>
                      <a:endParaRPr lang="en-US" altLang="zh-CN" sz="1000" b="0" i="0" u="none" strike="noStrike" dirty="0">
                        <a:solidFill>
                          <a:schemeClr val="tx1"/>
                        </a:solidFill>
                        <a:effectLst/>
                        <a:latin typeface="宋体" panose="02010600030101010101" pitchFamily="2" charset="-122"/>
                        <a:ea typeface="宋体" panose="02010600030101010101" pitchFamily="2" charset="-122"/>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pPr algn="r" fontAlgn="ctr"/>
                      <a:endParaRPr lang="en-US" altLang="zh-CN" sz="1000" b="1" i="0" u="none" strike="noStrike" dirty="0">
                        <a:solidFill>
                          <a:schemeClr val="tx1"/>
                        </a:solidFill>
                        <a:effectLst/>
                        <a:latin typeface="宋体" panose="02010600030101010101" pitchFamily="2" charset="-122"/>
                        <a:ea typeface="宋体" panose="02010600030101010101" pitchFamily="2" charset="-122"/>
                      </a:endParaRP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34664333"/>
                  </a:ext>
                </a:extLst>
              </a:tr>
            </a:tbl>
          </a:graphicData>
        </a:graphic>
      </p:graphicFrame>
      <p:sp>
        <p:nvSpPr>
          <p:cNvPr id="9" name="矩形 8">
            <a:extLst>
              <a:ext uri="{FF2B5EF4-FFF2-40B4-BE49-F238E27FC236}">
                <a16:creationId xmlns:a16="http://schemas.microsoft.com/office/drawing/2014/main" id="{2FFC3569-EE81-4324-B587-C7E339A24477}"/>
              </a:ext>
            </a:extLst>
          </p:cNvPr>
          <p:cNvSpPr/>
          <p:nvPr/>
        </p:nvSpPr>
        <p:spPr>
          <a:xfrm>
            <a:off x="411701" y="1424165"/>
            <a:ext cx="12064042" cy="830997"/>
          </a:xfrm>
          <a:prstGeom prst="rect">
            <a:avLst/>
          </a:prstGeom>
        </p:spPr>
        <p:txBody>
          <a:bodyPr wrap="square">
            <a:spAutoFit/>
          </a:bodyPr>
          <a:lstStyle/>
          <a:p>
            <a:endParaRPr lang="en-US" altLang="zh-CN" sz="1600"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n"/>
            </a:pPr>
            <a:r>
              <a:rPr lang="en-US" altLang="zh-CN" sz="1600" dirty="0"/>
              <a:t>Average ration of </a:t>
            </a:r>
            <a:r>
              <a:rPr lang="en-US" altLang="zh-CN" sz="1600" dirty="0" err="1"/>
              <a:t>Eacc_HT_usable</a:t>
            </a:r>
            <a:r>
              <a:rPr lang="en-US" altLang="zh-CN" sz="1600" dirty="0"/>
              <a:t> over </a:t>
            </a:r>
            <a:r>
              <a:rPr lang="en-US" altLang="zh-CN" sz="1600" dirty="0" err="1"/>
              <a:t>Eacc_VT</a:t>
            </a:r>
            <a:r>
              <a:rPr lang="en-US" altLang="zh-CN" sz="1600" dirty="0"/>
              <a:t> is around 0.8</a:t>
            </a:r>
          </a:p>
          <a:p>
            <a:pPr marL="285750" indent="-285750">
              <a:buFont typeface="Wingdings" panose="05000000000000000000" pitchFamily="2" charset="2"/>
              <a:buChar char="n"/>
            </a:pPr>
            <a:r>
              <a:rPr lang="en-US" altLang="zh-CN" sz="1600" dirty="0"/>
              <a:t>20% is used to define the design margins necessary to account for this "VT-to-CM" transfer</a:t>
            </a:r>
          </a:p>
        </p:txBody>
      </p:sp>
      <p:sp>
        <p:nvSpPr>
          <p:cNvPr id="10" name="矩形 9">
            <a:extLst>
              <a:ext uri="{FF2B5EF4-FFF2-40B4-BE49-F238E27FC236}">
                <a16:creationId xmlns:a16="http://schemas.microsoft.com/office/drawing/2014/main" id="{5BC56C8E-8C60-4A8F-B3D4-2B77FCE369CC}"/>
              </a:ext>
            </a:extLst>
          </p:cNvPr>
          <p:cNvSpPr/>
          <p:nvPr/>
        </p:nvSpPr>
        <p:spPr>
          <a:xfrm>
            <a:off x="1016501" y="2545825"/>
            <a:ext cx="3357009" cy="276999"/>
          </a:xfrm>
          <a:prstGeom prst="rect">
            <a:avLst/>
          </a:prstGeom>
        </p:spPr>
        <p:txBody>
          <a:bodyPr wrap="none">
            <a:spAutoFit/>
          </a:bodyPr>
          <a:lstStyle/>
          <a:p>
            <a:r>
              <a:rPr lang="en-US" altLang="zh-CN" sz="1200" b="1" dirty="0"/>
              <a:t>Typical parameters for prototype for DALS</a:t>
            </a:r>
            <a:endParaRPr lang="zh-CN" altLang="en-US" sz="1200" b="1" dirty="0"/>
          </a:p>
        </p:txBody>
      </p:sp>
      <p:sp>
        <p:nvSpPr>
          <p:cNvPr id="11" name="矩形 10">
            <a:extLst>
              <a:ext uri="{FF2B5EF4-FFF2-40B4-BE49-F238E27FC236}">
                <a16:creationId xmlns:a16="http://schemas.microsoft.com/office/drawing/2014/main" id="{A9491EDD-B992-46F0-80F0-43A03A8DBE45}"/>
              </a:ext>
            </a:extLst>
          </p:cNvPr>
          <p:cNvSpPr/>
          <p:nvPr/>
        </p:nvSpPr>
        <p:spPr>
          <a:xfrm>
            <a:off x="6290343" y="2545825"/>
            <a:ext cx="3417923" cy="276999"/>
          </a:xfrm>
          <a:prstGeom prst="rect">
            <a:avLst/>
          </a:prstGeom>
        </p:spPr>
        <p:txBody>
          <a:bodyPr wrap="none">
            <a:spAutoFit/>
          </a:bodyPr>
          <a:lstStyle/>
          <a:p>
            <a:r>
              <a:rPr lang="en-US" altLang="zh-CN" sz="1200" b="1" dirty="0"/>
              <a:t>Typical parameters for prototype for S3FEL</a:t>
            </a:r>
            <a:endParaRPr lang="zh-CN" altLang="en-US" sz="1200" b="1" dirty="0"/>
          </a:p>
        </p:txBody>
      </p:sp>
      <p:sp>
        <p:nvSpPr>
          <p:cNvPr id="12" name="矩形 11">
            <a:extLst>
              <a:ext uri="{FF2B5EF4-FFF2-40B4-BE49-F238E27FC236}">
                <a16:creationId xmlns:a16="http://schemas.microsoft.com/office/drawing/2014/main" id="{FFDCF34A-9242-4DFF-B40D-CF6B5112E0BE}"/>
              </a:ext>
            </a:extLst>
          </p:cNvPr>
          <p:cNvSpPr/>
          <p:nvPr/>
        </p:nvSpPr>
        <p:spPr>
          <a:xfrm>
            <a:off x="1891845" y="5488159"/>
            <a:ext cx="10230853" cy="830997"/>
          </a:xfrm>
          <a:prstGeom prst="rect">
            <a:avLst/>
          </a:prstGeom>
        </p:spPr>
        <p:txBody>
          <a:bodyPr wrap="square">
            <a:spAutoFit/>
          </a:bodyPr>
          <a:lstStyle/>
          <a:p>
            <a:pPr marL="342900" indent="-342900">
              <a:buAutoNum type="arabicParenR"/>
            </a:pPr>
            <a:r>
              <a:rPr lang="en-US" altLang="zh-CN" sz="1600" b="1" dirty="0">
                <a:solidFill>
                  <a:schemeClr val="tx2"/>
                </a:solidFill>
                <a:latin typeface="Arial" panose="020B0604020202020204" pitchFamily="34" charset="0"/>
                <a:cs typeface="Arial" panose="020B0604020202020204" pitchFamily="34" charset="0"/>
              </a:rPr>
              <a:t>For operating gradient value of 20 MV/m, </a:t>
            </a:r>
            <a:r>
              <a:rPr lang="en-US" altLang="zh-CN" sz="1600" b="1" dirty="0" err="1">
                <a:solidFill>
                  <a:schemeClr val="tx2"/>
                </a:solidFill>
                <a:latin typeface="Arial" panose="020B0604020202020204" pitchFamily="34" charset="0"/>
                <a:cs typeface="Arial" panose="020B0604020202020204" pitchFamily="34" charset="0"/>
              </a:rPr>
              <a:t>Eacc_max</a:t>
            </a:r>
            <a:r>
              <a:rPr lang="en-US" altLang="zh-CN" sz="1600" b="1" dirty="0">
                <a:solidFill>
                  <a:schemeClr val="tx2"/>
                </a:solidFill>
                <a:latin typeface="Arial" panose="020B0604020202020204" pitchFamily="34" charset="0"/>
                <a:cs typeface="Arial" panose="020B0604020202020204" pitchFamily="34" charset="0"/>
              </a:rPr>
              <a:t> </a:t>
            </a:r>
            <a:r>
              <a:rPr lang="zh-CN" altLang="en-US" sz="1600" b="1" dirty="0">
                <a:solidFill>
                  <a:schemeClr val="tx2"/>
                </a:solidFill>
                <a:latin typeface="Arial" panose="020B0604020202020204" pitchFamily="34" charset="0"/>
                <a:cs typeface="Arial" panose="020B0604020202020204" pitchFamily="34" charset="0"/>
              </a:rPr>
              <a:t>≥ </a:t>
            </a:r>
            <a:r>
              <a:rPr lang="en-US" altLang="zh-CN" sz="1600" b="1" dirty="0">
                <a:solidFill>
                  <a:schemeClr val="tx2"/>
                </a:solidFill>
                <a:latin typeface="Arial" panose="020B0604020202020204" pitchFamily="34" charset="0"/>
                <a:cs typeface="Arial" panose="020B0604020202020204" pitchFamily="34" charset="0"/>
              </a:rPr>
              <a:t>24 MV/m is desirable</a:t>
            </a:r>
          </a:p>
          <a:p>
            <a:pPr marL="342900" indent="-342900">
              <a:buAutoNum type="arabicParenR"/>
            </a:pPr>
            <a:r>
              <a:rPr lang="en-US" altLang="zh-CN" sz="1600" b="1" dirty="0">
                <a:solidFill>
                  <a:schemeClr val="tx2"/>
                </a:solidFill>
                <a:latin typeface="Arial" panose="020B0604020202020204" pitchFamily="34" charset="0"/>
                <a:cs typeface="Arial" panose="020B0604020202020204" pitchFamily="34" charset="0"/>
              </a:rPr>
              <a:t>5% of spare parts (cavities, couplers, etc.) </a:t>
            </a:r>
          </a:p>
          <a:p>
            <a:r>
              <a:rPr lang="en-US" altLang="zh-CN" sz="1600" b="1" dirty="0">
                <a:solidFill>
                  <a:schemeClr val="tx2"/>
                </a:solidFill>
                <a:latin typeface="Arial" panose="020B0604020202020204" pitchFamily="34" charset="0"/>
                <a:cs typeface="Arial" panose="020B0604020202020204" pitchFamily="34" charset="0"/>
              </a:rPr>
              <a:t>3)  Backup CM is deployed to guarantee the overall acceleration performance</a:t>
            </a:r>
            <a:endParaRPr lang="zh-CN" altLang="en-US" sz="1600" b="1" dirty="0">
              <a:solidFill>
                <a:schemeClr val="tx2"/>
              </a:solidFill>
              <a:latin typeface="Arial" panose="020B0604020202020204" pitchFamily="34" charset="0"/>
              <a:cs typeface="Arial" panose="020B0604020202020204" pitchFamily="34" charset="0"/>
            </a:endParaRPr>
          </a:p>
        </p:txBody>
      </p:sp>
      <p:pic>
        <p:nvPicPr>
          <p:cNvPr id="13" name="图片 12">
            <a:extLst>
              <a:ext uri="{FF2B5EF4-FFF2-40B4-BE49-F238E27FC236}">
                <a16:creationId xmlns:a16="http://schemas.microsoft.com/office/drawing/2014/main" id="{2ACC85FC-6E88-4F13-A709-DFCCECBF57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9381419" y="133307"/>
            <a:ext cx="2566896" cy="538219"/>
          </a:xfrm>
          <a:prstGeom prst="rect">
            <a:avLst/>
          </a:prstGeom>
        </p:spPr>
      </p:pic>
      <p:grpSp>
        <p:nvGrpSpPr>
          <p:cNvPr id="14" name="组 16">
            <a:extLst>
              <a:ext uri="{FF2B5EF4-FFF2-40B4-BE49-F238E27FC236}">
                <a16:creationId xmlns:a16="http://schemas.microsoft.com/office/drawing/2014/main" id="{606476BA-3A8B-4542-B263-F643DF90DC6C}"/>
              </a:ext>
            </a:extLst>
          </p:cNvPr>
          <p:cNvGrpSpPr/>
          <p:nvPr/>
        </p:nvGrpSpPr>
        <p:grpSpPr>
          <a:xfrm>
            <a:off x="132228" y="134778"/>
            <a:ext cx="11524147" cy="861774"/>
            <a:chOff x="258920" y="221953"/>
            <a:chExt cx="8643110" cy="646329"/>
          </a:xfrm>
        </p:grpSpPr>
        <p:cxnSp>
          <p:nvCxnSpPr>
            <p:cNvPr id="15" name="直线连接符 14">
              <a:extLst>
                <a:ext uri="{FF2B5EF4-FFF2-40B4-BE49-F238E27FC236}">
                  <a16:creationId xmlns:a16="http://schemas.microsoft.com/office/drawing/2014/main" id="{02BDCE3E-EEA6-4B22-9285-2045F1F1EFDE}"/>
                </a:ext>
              </a:extLst>
            </p:cNvPr>
            <p:cNvCxnSpPr/>
            <p:nvPr/>
          </p:nvCxnSpPr>
          <p:spPr>
            <a:xfrm>
              <a:off x="283583" y="579549"/>
              <a:ext cx="8618447" cy="0"/>
            </a:xfrm>
            <a:prstGeom prst="line">
              <a:avLst/>
            </a:prstGeom>
            <a:ln w="3175" cmpd="sng">
              <a:solidFill>
                <a:srgbClr val="005A9E"/>
              </a:solidFill>
            </a:ln>
            <a:effectLst/>
          </p:spPr>
          <p:style>
            <a:lnRef idx="2">
              <a:schemeClr val="accent1"/>
            </a:lnRef>
            <a:fillRef idx="0">
              <a:schemeClr val="accent1"/>
            </a:fillRef>
            <a:effectRef idx="1">
              <a:schemeClr val="accent1"/>
            </a:effectRef>
            <a:fontRef idx="minor">
              <a:schemeClr val="tx1"/>
            </a:fontRef>
          </p:style>
        </p:cxnSp>
        <p:sp>
          <p:nvSpPr>
            <p:cNvPr id="16" name="文本框 15">
              <a:extLst>
                <a:ext uri="{FF2B5EF4-FFF2-40B4-BE49-F238E27FC236}">
                  <a16:creationId xmlns:a16="http://schemas.microsoft.com/office/drawing/2014/main" id="{FB1EE771-829E-4479-BD24-6CCF37CEAE39}"/>
                </a:ext>
              </a:extLst>
            </p:cNvPr>
            <p:cNvSpPr txBox="1"/>
            <p:nvPr/>
          </p:nvSpPr>
          <p:spPr>
            <a:xfrm>
              <a:off x="489933" y="221953"/>
              <a:ext cx="5767913" cy="646329"/>
            </a:xfrm>
            <a:prstGeom prst="rect">
              <a:avLst/>
            </a:prstGeom>
            <a:noFill/>
          </p:spPr>
          <p:txBody>
            <a:bodyPr wrap="square" rtlCol="0">
              <a:spAutoFit/>
            </a:bodyPr>
            <a:lstStyle/>
            <a:p>
              <a:pPr lvl="0" eaLnBrk="1" hangingPunct="1">
                <a:defRPr/>
              </a:pPr>
              <a:r>
                <a:rPr lang="en-US" altLang="zh-CN" b="1" dirty="0">
                  <a:solidFill>
                    <a:srgbClr val="002060"/>
                  </a:solidFill>
                  <a:latin typeface="微软雅黑" panose="020B0503020204020204" pitchFamily="34" charset="-122"/>
                  <a:ea typeface="微软雅黑" panose="020B0503020204020204" pitchFamily="34" charset="-122"/>
                </a:rPr>
                <a:t>Q2. Performance Transfer &amp; Margins</a:t>
              </a:r>
            </a:p>
            <a:p>
              <a:pPr lvl="0" algn="l" eaLnBrk="1" hangingPunct="1">
                <a:buClrTx/>
                <a:buSzTx/>
                <a:buFontTx/>
                <a:defRPr/>
              </a:pP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17" name="燕尾形 16">
              <a:extLst>
                <a:ext uri="{FF2B5EF4-FFF2-40B4-BE49-F238E27FC236}">
                  <a16:creationId xmlns:a16="http://schemas.microsoft.com/office/drawing/2014/main" id="{FB48DB19-F0E2-40C3-8EC9-13C9B978115C}"/>
                </a:ext>
              </a:extLst>
            </p:cNvPr>
            <p:cNvSpPr/>
            <p:nvPr/>
          </p:nvSpPr>
          <p:spPr>
            <a:xfrm>
              <a:off x="258920" y="221953"/>
              <a:ext cx="209605" cy="234286"/>
            </a:xfrm>
            <a:prstGeom prst="chevron">
              <a:avLst/>
            </a:prstGeom>
            <a:solidFill>
              <a:srgbClr val="005A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latin typeface="Calibri" panose="020F0502020204030204"/>
                <a:ea typeface="宋体" panose="02010600030101010101" pitchFamily="2" charset="-122"/>
              </a:endParaRPr>
            </a:p>
          </p:txBody>
        </p:sp>
      </p:grpSp>
    </p:spTree>
    <p:extLst>
      <p:ext uri="{BB962C8B-B14F-4D97-AF65-F5344CB8AC3E}">
        <p14:creationId xmlns:p14="http://schemas.microsoft.com/office/powerpoint/2010/main" val="250667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650C1-F9FF-35D3-6C93-B2F302FF94D2}"/>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ABCF736-565A-D387-88CE-20AC153B70CE}"/>
              </a:ext>
            </a:extLst>
          </p:cNvPr>
          <p:cNvSpPr txBox="1"/>
          <p:nvPr/>
        </p:nvSpPr>
        <p:spPr>
          <a:xfrm>
            <a:off x="165112" y="699974"/>
            <a:ext cx="11729259" cy="584775"/>
          </a:xfrm>
          <a:prstGeom prst="rect">
            <a:avLst/>
          </a:prstGeom>
          <a:noFill/>
        </p:spPr>
        <p:txBody>
          <a:bodyPr wrap="square" rtlCol="0">
            <a:spAutoFit/>
          </a:bodyPr>
          <a:lstStyle/>
          <a:p>
            <a:r>
              <a:rPr lang="en-US" altLang="ja-JP" sz="1600" b="1" dirty="0">
                <a:solidFill>
                  <a:schemeClr val="tx2"/>
                </a:solidFill>
                <a:latin typeface="Arial" panose="020B0604020202020204" pitchFamily="34" charset="0"/>
                <a:cs typeface="Arial" panose="020B0604020202020204" pitchFamily="34" charset="0"/>
              </a:rPr>
              <a:t>Which specific cryomodule assembly tools, cleanroom assembly tools, or standardized procedures were most critical for ensuring repeatability and maintaining high throughput during the production phase?</a:t>
            </a:r>
            <a:endParaRPr kumimoji="1" lang="ja-JP" altLang="en-US" sz="1100" b="1" dirty="0">
              <a:solidFill>
                <a:schemeClr val="tx2"/>
              </a:solidFill>
              <a:latin typeface="Arial" panose="020B0604020202020204" pitchFamily="34" charset="0"/>
              <a:cs typeface="Arial" panose="020B0604020202020204" pitchFamily="34" charset="0"/>
            </a:endParaRPr>
          </a:p>
        </p:txBody>
      </p:sp>
      <p:grpSp>
        <p:nvGrpSpPr>
          <p:cNvPr id="6" name="组合 5">
            <a:extLst>
              <a:ext uri="{FF2B5EF4-FFF2-40B4-BE49-F238E27FC236}">
                <a16:creationId xmlns:a16="http://schemas.microsoft.com/office/drawing/2014/main" id="{32749D71-6612-49F0-A386-06B3978CE931}"/>
              </a:ext>
            </a:extLst>
          </p:cNvPr>
          <p:cNvGrpSpPr/>
          <p:nvPr/>
        </p:nvGrpSpPr>
        <p:grpSpPr>
          <a:xfrm>
            <a:off x="429126" y="3396233"/>
            <a:ext cx="10555906" cy="3441714"/>
            <a:chOff x="276527" y="3001501"/>
            <a:chExt cx="11638947" cy="4102856"/>
          </a:xfrm>
        </p:grpSpPr>
        <p:pic>
          <p:nvPicPr>
            <p:cNvPr id="8" name="图片 7">
              <a:extLst>
                <a:ext uri="{FF2B5EF4-FFF2-40B4-BE49-F238E27FC236}">
                  <a16:creationId xmlns:a16="http://schemas.microsoft.com/office/drawing/2014/main" id="{6459D396-4928-4756-9925-3EF3E9DB0F2E}"/>
                </a:ext>
              </a:extLst>
            </p:cNvPr>
            <p:cNvPicPr>
              <a:picLocks noChangeAspect="1"/>
            </p:cNvPicPr>
            <p:nvPr/>
          </p:nvPicPr>
          <p:blipFill>
            <a:blip r:embed="rId3"/>
            <a:stretch>
              <a:fillRect/>
            </a:stretch>
          </p:blipFill>
          <p:spPr>
            <a:xfrm>
              <a:off x="7362236" y="3008751"/>
              <a:ext cx="2155256" cy="2852545"/>
            </a:xfrm>
            <a:prstGeom prst="rect">
              <a:avLst/>
            </a:prstGeom>
          </p:spPr>
        </p:pic>
        <p:sp>
          <p:nvSpPr>
            <p:cNvPr id="9" name="文本框 8">
              <a:extLst>
                <a:ext uri="{FF2B5EF4-FFF2-40B4-BE49-F238E27FC236}">
                  <a16:creationId xmlns:a16="http://schemas.microsoft.com/office/drawing/2014/main" id="{81E987A2-250F-44E5-9341-CED7B961C878}"/>
                </a:ext>
              </a:extLst>
            </p:cNvPr>
            <p:cNvSpPr txBox="1"/>
            <p:nvPr/>
          </p:nvSpPr>
          <p:spPr>
            <a:xfrm>
              <a:off x="7277394" y="5966969"/>
              <a:ext cx="2240098" cy="550349"/>
            </a:xfrm>
            <a:prstGeom prst="rect">
              <a:avLst/>
            </a:prstGeom>
            <a:noFill/>
          </p:spPr>
          <p:txBody>
            <a:bodyPr wrap="square" rtlCol="0">
              <a:spAutoFit/>
            </a:bodyPr>
            <a:lstStyle/>
            <a:p>
              <a:pPr algn="just"/>
              <a:r>
                <a:rPr lang="en-US" altLang="zh-CN" sz="800" dirty="0"/>
                <a:t>Provides positive pressure protection during mounting and dismounting of superconducting cavity flanges. </a:t>
              </a:r>
              <a:endParaRPr lang="zh-CN" altLang="en-US" sz="800" dirty="0"/>
            </a:p>
          </p:txBody>
        </p:sp>
        <p:pic>
          <p:nvPicPr>
            <p:cNvPr id="10" name="图片 9">
              <a:extLst>
                <a:ext uri="{FF2B5EF4-FFF2-40B4-BE49-F238E27FC236}">
                  <a16:creationId xmlns:a16="http://schemas.microsoft.com/office/drawing/2014/main" id="{A57B1143-C59C-447F-BF36-4F24F3007C5E}"/>
                </a:ext>
              </a:extLst>
            </p:cNvPr>
            <p:cNvPicPr>
              <a:picLocks noChangeAspect="1"/>
            </p:cNvPicPr>
            <p:nvPr/>
          </p:nvPicPr>
          <p:blipFill>
            <a:blip r:embed="rId4"/>
            <a:stretch>
              <a:fillRect/>
            </a:stretch>
          </p:blipFill>
          <p:spPr>
            <a:xfrm>
              <a:off x="358168" y="3008751"/>
              <a:ext cx="2155256" cy="2852545"/>
            </a:xfrm>
            <a:prstGeom prst="rect">
              <a:avLst/>
            </a:prstGeom>
          </p:spPr>
        </p:pic>
        <p:pic>
          <p:nvPicPr>
            <p:cNvPr id="11" name="图片 10">
              <a:extLst>
                <a:ext uri="{FF2B5EF4-FFF2-40B4-BE49-F238E27FC236}">
                  <a16:creationId xmlns:a16="http://schemas.microsoft.com/office/drawing/2014/main" id="{707B5D7E-CABA-4FB9-AAAD-ECE937BFBB1B}"/>
                </a:ext>
              </a:extLst>
            </p:cNvPr>
            <p:cNvPicPr>
              <a:picLocks noChangeAspect="1"/>
            </p:cNvPicPr>
            <p:nvPr/>
          </p:nvPicPr>
          <p:blipFill>
            <a:blip r:embed="rId5"/>
            <a:stretch>
              <a:fillRect/>
            </a:stretch>
          </p:blipFill>
          <p:spPr>
            <a:xfrm>
              <a:off x="2693553" y="3008751"/>
              <a:ext cx="2155256" cy="2852545"/>
            </a:xfrm>
            <a:prstGeom prst="rect">
              <a:avLst/>
            </a:prstGeom>
          </p:spPr>
        </p:pic>
        <p:pic>
          <p:nvPicPr>
            <p:cNvPr id="12" name="图片 11">
              <a:extLst>
                <a:ext uri="{FF2B5EF4-FFF2-40B4-BE49-F238E27FC236}">
                  <a16:creationId xmlns:a16="http://schemas.microsoft.com/office/drawing/2014/main" id="{944D4F10-C944-4701-9D9E-5B058C478B25}"/>
                </a:ext>
              </a:extLst>
            </p:cNvPr>
            <p:cNvPicPr>
              <a:picLocks noChangeAspect="1"/>
            </p:cNvPicPr>
            <p:nvPr/>
          </p:nvPicPr>
          <p:blipFill>
            <a:blip r:embed="rId6"/>
            <a:stretch>
              <a:fillRect/>
            </a:stretch>
          </p:blipFill>
          <p:spPr>
            <a:xfrm>
              <a:off x="5027894" y="3001501"/>
              <a:ext cx="2155257" cy="2852546"/>
            </a:xfrm>
            <a:prstGeom prst="rect">
              <a:avLst/>
            </a:prstGeom>
          </p:spPr>
        </p:pic>
        <p:pic>
          <p:nvPicPr>
            <p:cNvPr id="13" name="图片 12">
              <a:extLst>
                <a:ext uri="{FF2B5EF4-FFF2-40B4-BE49-F238E27FC236}">
                  <a16:creationId xmlns:a16="http://schemas.microsoft.com/office/drawing/2014/main" id="{AEF595E9-1941-4AFB-8939-5389CEC2C3B1}"/>
                </a:ext>
              </a:extLst>
            </p:cNvPr>
            <p:cNvPicPr>
              <a:picLocks noChangeAspect="1"/>
            </p:cNvPicPr>
            <p:nvPr/>
          </p:nvPicPr>
          <p:blipFill>
            <a:blip r:embed="rId7"/>
            <a:stretch>
              <a:fillRect/>
            </a:stretch>
          </p:blipFill>
          <p:spPr>
            <a:xfrm>
              <a:off x="9697620" y="3001501"/>
              <a:ext cx="2138304" cy="2852546"/>
            </a:xfrm>
            <a:prstGeom prst="rect">
              <a:avLst/>
            </a:prstGeom>
          </p:spPr>
        </p:pic>
        <p:sp>
          <p:nvSpPr>
            <p:cNvPr id="14" name="文本框 13">
              <a:extLst>
                <a:ext uri="{FF2B5EF4-FFF2-40B4-BE49-F238E27FC236}">
                  <a16:creationId xmlns:a16="http://schemas.microsoft.com/office/drawing/2014/main" id="{A7332BA3-9C84-45E3-803E-5D4A8E078075}"/>
                </a:ext>
              </a:extLst>
            </p:cNvPr>
            <p:cNvSpPr txBox="1"/>
            <p:nvPr/>
          </p:nvSpPr>
          <p:spPr>
            <a:xfrm>
              <a:off x="276527" y="5966969"/>
              <a:ext cx="2236899" cy="990629"/>
            </a:xfrm>
            <a:prstGeom prst="rect">
              <a:avLst/>
            </a:prstGeom>
            <a:noFill/>
          </p:spPr>
          <p:txBody>
            <a:bodyPr wrap="square" rtlCol="0">
              <a:spAutoFit/>
            </a:bodyPr>
            <a:lstStyle/>
            <a:p>
              <a:pPr algn="just"/>
              <a:r>
                <a:rPr lang="en-US" altLang="zh-CN" sz="800" dirty="0"/>
                <a:t>The tool realizes precise mating of coupler cold end and superconducting cavity. It aligns flanges accurately, shortens exposure duration, prevents manual contamination and boosts assembly efficiency.</a:t>
              </a:r>
            </a:p>
          </p:txBody>
        </p:sp>
        <p:sp>
          <p:nvSpPr>
            <p:cNvPr id="15" name="文本框 14">
              <a:extLst>
                <a:ext uri="{FF2B5EF4-FFF2-40B4-BE49-F238E27FC236}">
                  <a16:creationId xmlns:a16="http://schemas.microsoft.com/office/drawing/2014/main" id="{B709196B-159B-41D9-86FA-F3465E00E52E}"/>
                </a:ext>
              </a:extLst>
            </p:cNvPr>
            <p:cNvSpPr txBox="1"/>
            <p:nvPr/>
          </p:nvSpPr>
          <p:spPr>
            <a:xfrm>
              <a:off x="2589666" y="5966969"/>
              <a:ext cx="2259143" cy="990629"/>
            </a:xfrm>
            <a:prstGeom prst="rect">
              <a:avLst/>
            </a:prstGeom>
            <a:noFill/>
          </p:spPr>
          <p:txBody>
            <a:bodyPr wrap="square" rtlCol="0">
              <a:spAutoFit/>
            </a:bodyPr>
            <a:lstStyle/>
            <a:p>
              <a:pPr algn="just"/>
              <a:r>
                <a:rPr lang="en-US" altLang="zh-CN" sz="800" dirty="0"/>
                <a:t>For connection of inter-cavity bellows and superconducting cavities. The tool delivers accurate alignment and installation assistance, limits personnel proximity to flanges and guarantees stable vacuum.</a:t>
              </a:r>
              <a:endParaRPr lang="zh-CN" altLang="en-US" sz="800" dirty="0"/>
            </a:p>
          </p:txBody>
        </p:sp>
        <p:sp>
          <p:nvSpPr>
            <p:cNvPr id="16" name="文本框 15">
              <a:extLst>
                <a:ext uri="{FF2B5EF4-FFF2-40B4-BE49-F238E27FC236}">
                  <a16:creationId xmlns:a16="http://schemas.microsoft.com/office/drawing/2014/main" id="{3794C778-435E-4B73-A5AA-AFACEB80DB60}"/>
                </a:ext>
              </a:extLst>
            </p:cNvPr>
            <p:cNvSpPr txBox="1"/>
            <p:nvPr/>
          </p:nvSpPr>
          <p:spPr>
            <a:xfrm>
              <a:off x="4889392" y="5966969"/>
              <a:ext cx="2319714" cy="990629"/>
            </a:xfrm>
            <a:prstGeom prst="rect">
              <a:avLst/>
            </a:prstGeom>
            <a:noFill/>
          </p:spPr>
          <p:txBody>
            <a:bodyPr wrap="square" rtlCol="0">
              <a:spAutoFit/>
            </a:bodyPr>
            <a:lstStyle/>
            <a:p>
              <a:pPr algn="just"/>
              <a:r>
                <a:rPr lang="en-US" altLang="zh-CN" sz="800" dirty="0"/>
                <a:t>Adjusts the superconducting cavity position in all directions to set the assembly reference for cavity strings. It ensures high alignment accuracy of beam pipe flanges and facilitates subsequent bellows installation.</a:t>
              </a:r>
              <a:endParaRPr lang="zh-CN" altLang="en-US" sz="800" dirty="0"/>
            </a:p>
          </p:txBody>
        </p:sp>
        <p:sp>
          <p:nvSpPr>
            <p:cNvPr id="17" name="文本框 16">
              <a:extLst>
                <a:ext uri="{FF2B5EF4-FFF2-40B4-BE49-F238E27FC236}">
                  <a16:creationId xmlns:a16="http://schemas.microsoft.com/office/drawing/2014/main" id="{7F310D94-41CD-461C-9359-2CFA8C274FDA}"/>
                </a:ext>
              </a:extLst>
            </p:cNvPr>
            <p:cNvSpPr txBox="1"/>
            <p:nvPr/>
          </p:nvSpPr>
          <p:spPr>
            <a:xfrm>
              <a:off x="9585780" y="5966969"/>
              <a:ext cx="2329694" cy="1137388"/>
            </a:xfrm>
            <a:prstGeom prst="rect">
              <a:avLst/>
            </a:prstGeom>
            <a:noFill/>
          </p:spPr>
          <p:txBody>
            <a:bodyPr wrap="square" rtlCol="0">
              <a:spAutoFit/>
            </a:bodyPr>
            <a:lstStyle/>
            <a:p>
              <a:pPr algn="just"/>
              <a:r>
                <a:rPr lang="en-US" altLang="zh-CN" sz="800" dirty="0"/>
                <a:t>Used for evacuation, gas backfilling and leak testing of superconducting cavity strings. Its reliable control system enables slow pumping and slow gas filling, reduces particle migration in vacuum pipelines and mitigates field emission risks.</a:t>
              </a:r>
              <a:endParaRPr lang="zh-CN" altLang="en-US" sz="800" dirty="0"/>
            </a:p>
          </p:txBody>
        </p:sp>
      </p:grpSp>
      <p:sp>
        <p:nvSpPr>
          <p:cNvPr id="5" name="矩形 4">
            <a:extLst>
              <a:ext uri="{FF2B5EF4-FFF2-40B4-BE49-F238E27FC236}">
                <a16:creationId xmlns:a16="http://schemas.microsoft.com/office/drawing/2014/main" id="{6EFAF21F-9BE2-4E31-A820-FC89D2008206}"/>
              </a:ext>
            </a:extLst>
          </p:cNvPr>
          <p:cNvSpPr/>
          <p:nvPr/>
        </p:nvSpPr>
        <p:spPr>
          <a:xfrm>
            <a:off x="354158" y="2086703"/>
            <a:ext cx="10936704" cy="1107996"/>
          </a:xfrm>
          <a:prstGeom prst="rect">
            <a:avLst/>
          </a:prstGeom>
        </p:spPr>
        <p:txBody>
          <a:bodyPr wrap="square">
            <a:spAutoFit/>
          </a:bodyPr>
          <a:lstStyle/>
          <a:p>
            <a:r>
              <a:rPr lang="en-US" altLang="zh-CN" sz="1600" b="1" dirty="0">
                <a:solidFill>
                  <a:schemeClr val="accent1"/>
                </a:solidFill>
                <a:latin typeface="Arial" panose="020B0604020202020204" pitchFamily="34" charset="0"/>
                <a:cs typeface="Arial" panose="020B0604020202020204" pitchFamily="34" charset="0"/>
              </a:rPr>
              <a:t>Clean Assembly Procedures</a:t>
            </a:r>
            <a:r>
              <a:rPr lang="en-US" altLang="zh-CN" dirty="0"/>
              <a:t>:</a:t>
            </a:r>
          </a:p>
          <a:p>
            <a:pPr marL="285750" indent="-285750">
              <a:buFont typeface="Wingdings" panose="05000000000000000000" pitchFamily="2" charset="2"/>
              <a:buChar char="n"/>
            </a:pPr>
            <a:r>
              <a:rPr lang="en-US" altLang="zh-CN" sz="1600" dirty="0"/>
              <a:t>Clean operation specifications for assembly personnel</a:t>
            </a:r>
          </a:p>
          <a:p>
            <a:pPr marL="285750" indent="-285750">
              <a:buFont typeface="Wingdings" panose="05000000000000000000" pitchFamily="2" charset="2"/>
              <a:buChar char="n"/>
            </a:pPr>
            <a:r>
              <a:rPr lang="en-US" altLang="zh-CN" sz="1600" dirty="0"/>
              <a:t>Component cleaning protocols (dual-level: inside and outside the clean room)</a:t>
            </a:r>
          </a:p>
          <a:p>
            <a:pPr marL="285750" indent="-285750">
              <a:buFont typeface="Wingdings" panose="05000000000000000000" pitchFamily="2" charset="2"/>
              <a:buChar char="n"/>
            </a:pPr>
            <a:r>
              <a:rPr lang="en-US" altLang="zh-CN" sz="1600" dirty="0"/>
              <a:t>Standard assembly procedures for cavity string components</a:t>
            </a:r>
            <a:endParaRPr lang="zh-CN" altLang="en-US" sz="1600" dirty="0"/>
          </a:p>
        </p:txBody>
      </p:sp>
      <p:sp>
        <p:nvSpPr>
          <p:cNvPr id="18" name="矩形 17">
            <a:extLst>
              <a:ext uri="{FF2B5EF4-FFF2-40B4-BE49-F238E27FC236}">
                <a16:creationId xmlns:a16="http://schemas.microsoft.com/office/drawing/2014/main" id="{23A4C122-C471-46B1-9FA9-AC5D38A12FBB}"/>
              </a:ext>
            </a:extLst>
          </p:cNvPr>
          <p:cNvSpPr/>
          <p:nvPr/>
        </p:nvSpPr>
        <p:spPr>
          <a:xfrm>
            <a:off x="320843" y="1231356"/>
            <a:ext cx="10936704" cy="830997"/>
          </a:xfrm>
          <a:prstGeom prst="rect">
            <a:avLst/>
          </a:prstGeom>
        </p:spPr>
        <p:txBody>
          <a:bodyPr wrap="square">
            <a:spAutoFit/>
          </a:bodyPr>
          <a:lstStyle/>
          <a:p>
            <a:r>
              <a:rPr lang="en-US" altLang="zh-CN" sz="1600" b="1" dirty="0">
                <a:solidFill>
                  <a:schemeClr val="accent1"/>
                </a:solidFill>
                <a:latin typeface="Arial" panose="020B0604020202020204" pitchFamily="34" charset="0"/>
                <a:cs typeface="Arial" panose="020B0604020202020204" pitchFamily="34" charset="0"/>
              </a:rPr>
              <a:t>Practical tooling &amp; equipment: </a:t>
            </a:r>
          </a:p>
          <a:p>
            <a:r>
              <a:rPr lang="en-US" altLang="zh-CN" sz="1600" dirty="0"/>
              <a:t>coupler assembly tooling, inter-cavity bellows assembly tooling, cavity string tooling, superconducting cavity flange N₂ purging system, slow pumping &amp; filling unit, etc.</a:t>
            </a:r>
            <a:endParaRPr lang="zh-CN" altLang="en-US" sz="1600" dirty="0"/>
          </a:p>
        </p:txBody>
      </p:sp>
      <p:pic>
        <p:nvPicPr>
          <p:cNvPr id="19" name="图片 18">
            <a:extLst>
              <a:ext uri="{FF2B5EF4-FFF2-40B4-BE49-F238E27FC236}">
                <a16:creationId xmlns:a16="http://schemas.microsoft.com/office/drawing/2014/main" id="{86767B7F-F830-4123-90BA-59189D2B91C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9381419" y="133307"/>
            <a:ext cx="2566896" cy="538219"/>
          </a:xfrm>
          <a:prstGeom prst="rect">
            <a:avLst/>
          </a:prstGeom>
        </p:spPr>
      </p:pic>
      <p:grpSp>
        <p:nvGrpSpPr>
          <p:cNvPr id="20" name="组 16">
            <a:extLst>
              <a:ext uri="{FF2B5EF4-FFF2-40B4-BE49-F238E27FC236}">
                <a16:creationId xmlns:a16="http://schemas.microsoft.com/office/drawing/2014/main" id="{AA73ECF7-4B86-4A23-9583-640D3E59AA95}"/>
              </a:ext>
            </a:extLst>
          </p:cNvPr>
          <p:cNvGrpSpPr/>
          <p:nvPr/>
        </p:nvGrpSpPr>
        <p:grpSpPr>
          <a:xfrm>
            <a:off x="132228" y="-33152"/>
            <a:ext cx="11524147" cy="644726"/>
            <a:chOff x="258920" y="96006"/>
            <a:chExt cx="8643110" cy="483543"/>
          </a:xfrm>
        </p:grpSpPr>
        <p:cxnSp>
          <p:nvCxnSpPr>
            <p:cNvPr id="21" name="直线连接符 14">
              <a:extLst>
                <a:ext uri="{FF2B5EF4-FFF2-40B4-BE49-F238E27FC236}">
                  <a16:creationId xmlns:a16="http://schemas.microsoft.com/office/drawing/2014/main" id="{26584B29-A8B8-48A2-961A-517233094B4E}"/>
                </a:ext>
              </a:extLst>
            </p:cNvPr>
            <p:cNvCxnSpPr/>
            <p:nvPr/>
          </p:nvCxnSpPr>
          <p:spPr>
            <a:xfrm>
              <a:off x="283583" y="579549"/>
              <a:ext cx="8618447" cy="0"/>
            </a:xfrm>
            <a:prstGeom prst="line">
              <a:avLst/>
            </a:prstGeom>
            <a:ln w="3175" cmpd="sng">
              <a:solidFill>
                <a:srgbClr val="005A9E"/>
              </a:solidFill>
            </a:ln>
            <a:effectLst/>
          </p:spPr>
          <p:style>
            <a:lnRef idx="2">
              <a:schemeClr val="accent1"/>
            </a:lnRef>
            <a:fillRef idx="0">
              <a:schemeClr val="accent1"/>
            </a:fillRef>
            <a:effectRef idx="1">
              <a:schemeClr val="accent1"/>
            </a:effectRef>
            <a:fontRef idx="minor">
              <a:schemeClr val="tx1"/>
            </a:fontRef>
          </p:style>
        </p:cxnSp>
        <p:sp>
          <p:nvSpPr>
            <p:cNvPr id="22" name="文本框 21">
              <a:extLst>
                <a:ext uri="{FF2B5EF4-FFF2-40B4-BE49-F238E27FC236}">
                  <a16:creationId xmlns:a16="http://schemas.microsoft.com/office/drawing/2014/main" id="{CE0D78F1-F827-4C27-B79C-F4525A24E601}"/>
                </a:ext>
              </a:extLst>
            </p:cNvPr>
            <p:cNvSpPr txBox="1"/>
            <p:nvPr/>
          </p:nvSpPr>
          <p:spPr>
            <a:xfrm>
              <a:off x="537126" y="96006"/>
              <a:ext cx="5767913" cy="438580"/>
            </a:xfrm>
            <a:prstGeom prst="rect">
              <a:avLst/>
            </a:prstGeom>
            <a:noFill/>
          </p:spPr>
          <p:txBody>
            <a:bodyPr wrap="square" rtlCol="0">
              <a:spAutoFit/>
            </a:bodyPr>
            <a:lstStyle/>
            <a:p>
              <a:pPr lvl="0" eaLnBrk="1" hangingPunct="1">
                <a:defRPr/>
              </a:pPr>
              <a:r>
                <a:rPr lang="en-US" altLang="zh-CN" b="1" dirty="0">
                  <a:solidFill>
                    <a:srgbClr val="002060"/>
                  </a:solidFill>
                  <a:latin typeface="微软雅黑" panose="020B0503020204020204" pitchFamily="34" charset="-122"/>
                  <a:ea typeface="微软雅黑" panose="020B0503020204020204" pitchFamily="34" charset="-122"/>
                </a:rPr>
                <a:t>Q3. Industrialization &amp; Repeatability</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23" name="燕尾形 16">
              <a:extLst>
                <a:ext uri="{FF2B5EF4-FFF2-40B4-BE49-F238E27FC236}">
                  <a16:creationId xmlns:a16="http://schemas.microsoft.com/office/drawing/2014/main" id="{3BD893A6-C596-44F9-8384-A018ABF2385A}"/>
                </a:ext>
              </a:extLst>
            </p:cNvPr>
            <p:cNvSpPr/>
            <p:nvPr/>
          </p:nvSpPr>
          <p:spPr>
            <a:xfrm>
              <a:off x="258920" y="221953"/>
              <a:ext cx="209605" cy="234286"/>
            </a:xfrm>
            <a:prstGeom prst="chevron">
              <a:avLst/>
            </a:prstGeom>
            <a:solidFill>
              <a:srgbClr val="005A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latin typeface="Calibri" panose="020F0502020204030204"/>
                <a:ea typeface="宋体" panose="02010600030101010101" pitchFamily="2" charset="-122"/>
              </a:endParaRPr>
            </a:p>
          </p:txBody>
        </p:sp>
      </p:grpSp>
    </p:spTree>
    <p:extLst>
      <p:ext uri="{BB962C8B-B14F-4D97-AF65-F5344CB8AC3E}">
        <p14:creationId xmlns:p14="http://schemas.microsoft.com/office/powerpoint/2010/main" val="84867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650C1-F9FF-35D3-6C93-B2F302FF94D2}"/>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D41DE1D-E36A-46C3-49D6-F5751EE59687}"/>
              </a:ext>
            </a:extLst>
          </p:cNvPr>
          <p:cNvSpPr txBox="1"/>
          <p:nvPr/>
        </p:nvSpPr>
        <p:spPr>
          <a:xfrm>
            <a:off x="219056" y="775989"/>
            <a:ext cx="11729259" cy="584775"/>
          </a:xfrm>
          <a:prstGeom prst="rect">
            <a:avLst/>
          </a:prstGeom>
          <a:noFill/>
        </p:spPr>
        <p:txBody>
          <a:bodyPr wrap="square" rtlCol="0">
            <a:spAutoFit/>
          </a:bodyPr>
          <a:lstStyle/>
          <a:p>
            <a:r>
              <a:rPr lang="en-US" altLang="ja-JP" sz="1600" b="1" dirty="0">
                <a:solidFill>
                  <a:schemeClr val="tx2"/>
                </a:solidFill>
                <a:latin typeface="Arial" panose="020B0604020202020204" pitchFamily="34" charset="0"/>
                <a:cs typeface="Arial" panose="020B0604020202020204" pitchFamily="34" charset="0"/>
              </a:rPr>
              <a:t>How did material selection and vendor-specific quality assurance impact your production timeline, and did you encounter significant performance variations tied to different niobium batches or suppliers?</a:t>
            </a:r>
            <a:endParaRPr kumimoji="1" lang="ja-JP" altLang="en-US" sz="1100" b="1" dirty="0">
              <a:solidFill>
                <a:schemeClr val="tx2"/>
              </a:solidFill>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5403E5B0-4313-4205-BC38-D85ED754977D}"/>
              </a:ext>
            </a:extLst>
          </p:cNvPr>
          <p:cNvSpPr txBox="1"/>
          <p:nvPr/>
        </p:nvSpPr>
        <p:spPr>
          <a:xfrm>
            <a:off x="735716" y="1360764"/>
            <a:ext cx="11237228" cy="4951484"/>
          </a:xfrm>
          <a:prstGeom prst="rect">
            <a:avLst/>
          </a:prstGeom>
          <a:noFill/>
        </p:spPr>
        <p:txBody>
          <a:bodyPr wrap="square">
            <a:spAutoFit/>
          </a:bodyPr>
          <a:lstStyle/>
          <a:p>
            <a:pPr>
              <a:lnSpc>
                <a:spcPct val="200000"/>
              </a:lnSpc>
            </a:pPr>
            <a:r>
              <a:rPr lang="en-US" altLang="zh-CN" sz="1600" b="1" dirty="0">
                <a:solidFill>
                  <a:schemeClr val="accent1"/>
                </a:solidFill>
                <a:latin typeface="Arial" panose="020B0604020202020204" pitchFamily="34" charset="0"/>
                <a:cs typeface="Arial" panose="020B0604020202020204" pitchFamily="34" charset="0"/>
              </a:rPr>
              <a:t>For Bulk niobium:</a:t>
            </a:r>
          </a:p>
          <a:p>
            <a:pPr marL="285750" indent="-285750">
              <a:lnSpc>
                <a:spcPct val="200000"/>
              </a:lnSpc>
              <a:buFont typeface="Wingdings" panose="05000000000000000000" pitchFamily="2" charset="2"/>
              <a:buChar char="n"/>
            </a:pPr>
            <a:r>
              <a:rPr lang="en-US" altLang="zh-CN" sz="1600" b="1" dirty="0">
                <a:latin typeface="Arial" panose="020B0604020202020204" pitchFamily="34" charset="0"/>
                <a:cs typeface="Arial" panose="020B0604020202020204" pitchFamily="34" charset="0"/>
              </a:rPr>
              <a:t> </a:t>
            </a:r>
            <a:r>
              <a:rPr lang="en-US" altLang="zh-CN" sz="1600" dirty="0"/>
              <a:t>Two venders are involved (mainly OTIC and </a:t>
            </a:r>
            <a:r>
              <a:rPr lang="en-US" altLang="zh-CN" sz="1600" dirty="0" err="1"/>
              <a:t>partialy</a:t>
            </a:r>
            <a:r>
              <a:rPr lang="en-US" altLang="zh-CN" sz="1600" dirty="0"/>
              <a:t> Tokyo </a:t>
            </a:r>
            <a:r>
              <a:rPr lang="en-US" altLang="zh-CN" sz="1600" dirty="0" err="1"/>
              <a:t>Denkai</a:t>
            </a:r>
            <a:r>
              <a:rPr lang="en-US" altLang="zh-CN" sz="1600" dirty="0"/>
              <a:t>).</a:t>
            </a:r>
            <a:r>
              <a:rPr lang="zh-CN" altLang="en-US" sz="1600" dirty="0"/>
              <a:t> </a:t>
            </a:r>
            <a:r>
              <a:rPr lang="en-US" altLang="zh-CN" sz="1600" dirty="0"/>
              <a:t>NIN is</a:t>
            </a:r>
            <a:r>
              <a:rPr lang="zh-CN" altLang="en-US" sz="1600" dirty="0"/>
              <a:t> </a:t>
            </a:r>
            <a:r>
              <a:rPr lang="en-US" altLang="zh-CN" sz="1600" dirty="0"/>
              <a:t>in</a:t>
            </a:r>
            <a:r>
              <a:rPr lang="zh-CN" altLang="en-US" sz="1600" dirty="0"/>
              <a:t> </a:t>
            </a:r>
            <a:r>
              <a:rPr lang="en-US" altLang="zh-CN" sz="1600" dirty="0"/>
              <a:t>the</a:t>
            </a:r>
            <a:r>
              <a:rPr lang="zh-CN" altLang="en-US" sz="1600" dirty="0"/>
              <a:t> </a:t>
            </a:r>
            <a:r>
              <a:rPr lang="en-US" altLang="zh-CN" sz="1600" dirty="0"/>
              <a:t>process</a:t>
            </a:r>
            <a:r>
              <a:rPr lang="zh-CN" altLang="en-US" sz="1600" dirty="0"/>
              <a:t> </a:t>
            </a:r>
            <a:r>
              <a:rPr lang="en-US" altLang="zh-CN" sz="1600" dirty="0"/>
              <a:t>to</a:t>
            </a:r>
            <a:r>
              <a:rPr lang="zh-CN" altLang="en-US" sz="1600" dirty="0"/>
              <a:t> </a:t>
            </a:r>
            <a:r>
              <a:rPr lang="en-US" altLang="zh-CN" sz="1600" dirty="0"/>
              <a:t>qualify.</a:t>
            </a:r>
          </a:p>
          <a:p>
            <a:pPr marL="285750" indent="-285750">
              <a:lnSpc>
                <a:spcPct val="200000"/>
              </a:lnSpc>
              <a:buFont typeface="Wingdings" panose="05000000000000000000" pitchFamily="2" charset="2"/>
              <a:buChar char="n"/>
            </a:pPr>
            <a:r>
              <a:rPr lang="en-US" altLang="zh-CN" sz="1600" dirty="0"/>
              <a:t>No discrepancy in performance has been observed for niobium materials across different batches and suppliers.</a:t>
            </a:r>
          </a:p>
          <a:p>
            <a:pPr>
              <a:lnSpc>
                <a:spcPct val="200000"/>
              </a:lnSpc>
            </a:pPr>
            <a:r>
              <a:rPr lang="en-US" altLang="zh-CN" sz="1600" b="1" dirty="0">
                <a:solidFill>
                  <a:schemeClr val="accent1"/>
                </a:solidFill>
                <a:latin typeface="Arial" panose="020B0604020202020204" pitchFamily="34" charset="0"/>
                <a:cs typeface="Arial" panose="020B0604020202020204" pitchFamily="34" charset="0"/>
              </a:rPr>
              <a:t>For cavity</a:t>
            </a:r>
            <a:r>
              <a:rPr lang="zh-CN" altLang="en-US" sz="1600" b="1" dirty="0">
                <a:solidFill>
                  <a:schemeClr val="accent1"/>
                </a:solidFill>
                <a:latin typeface="Arial" panose="020B0604020202020204" pitchFamily="34" charset="0"/>
                <a:cs typeface="Arial" panose="020B0604020202020204" pitchFamily="34" charset="0"/>
              </a:rPr>
              <a:t>：</a:t>
            </a:r>
            <a:endParaRPr lang="en-US" altLang="zh-CN" sz="1600" b="1" dirty="0">
              <a:solidFill>
                <a:schemeClr val="accent1"/>
              </a:solidFill>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n"/>
            </a:pPr>
            <a:r>
              <a:rPr lang="en-US" altLang="zh-CN" sz="1600" dirty="0"/>
              <a:t>Mainly three venders are involved.</a:t>
            </a:r>
          </a:p>
          <a:p>
            <a:pPr marL="285750" indent="-285750">
              <a:lnSpc>
                <a:spcPct val="200000"/>
              </a:lnSpc>
              <a:buFont typeface="Wingdings" panose="05000000000000000000" pitchFamily="2" charset="2"/>
              <a:buChar char="n"/>
            </a:pPr>
            <a:r>
              <a:rPr lang="en-US" altLang="zh-CN" sz="1600" dirty="0"/>
              <a:t>Quality control systems vary among suppliers, resulting in differences in first-pass rate (vertical test ).</a:t>
            </a:r>
          </a:p>
          <a:p>
            <a:pPr>
              <a:lnSpc>
                <a:spcPct val="200000"/>
              </a:lnSpc>
            </a:pPr>
            <a:r>
              <a:rPr lang="en-US" altLang="zh-CN" sz="1600" b="1" dirty="0">
                <a:solidFill>
                  <a:schemeClr val="accent1"/>
                </a:solidFill>
                <a:latin typeface="Arial" panose="020B0604020202020204" pitchFamily="34" charset="0"/>
                <a:cs typeface="Arial" panose="020B0604020202020204" pitchFamily="34" charset="0"/>
              </a:rPr>
              <a:t>For FPC</a:t>
            </a:r>
            <a:r>
              <a:rPr lang="zh-CN" altLang="en-US" sz="1600" b="1" dirty="0">
                <a:solidFill>
                  <a:schemeClr val="accent1"/>
                </a:solidFill>
                <a:latin typeface="Arial" panose="020B0604020202020204" pitchFamily="34" charset="0"/>
                <a:cs typeface="Arial" panose="020B0604020202020204" pitchFamily="34" charset="0"/>
              </a:rPr>
              <a:t>：</a:t>
            </a:r>
            <a:endParaRPr lang="en-US" altLang="zh-CN" sz="1600" b="1" dirty="0">
              <a:solidFill>
                <a:schemeClr val="accent1"/>
              </a:solidFill>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n"/>
            </a:pPr>
            <a:r>
              <a:rPr lang="en-US" altLang="zh-CN" sz="1600" dirty="0"/>
              <a:t>Mainly two venders are involved.</a:t>
            </a:r>
          </a:p>
          <a:p>
            <a:pPr marL="285750" indent="-285750">
              <a:lnSpc>
                <a:spcPct val="200000"/>
              </a:lnSpc>
              <a:buFont typeface="Wingdings" panose="05000000000000000000" pitchFamily="2" charset="2"/>
              <a:buChar char="n"/>
            </a:pPr>
            <a:r>
              <a:rPr lang="en-US" altLang="zh-CN" sz="1600" dirty="0"/>
              <a:t>Quality control systems vary among suppliers, resulting in different QL tuning range.</a:t>
            </a:r>
          </a:p>
          <a:p>
            <a:pPr>
              <a:lnSpc>
                <a:spcPct val="200000"/>
              </a:lnSpc>
            </a:pPr>
            <a:endParaRPr lang="en-US" altLang="zh-CN" sz="1600" dirty="0"/>
          </a:p>
        </p:txBody>
      </p:sp>
      <p:pic>
        <p:nvPicPr>
          <p:cNvPr id="4" name="图片 3">
            <a:extLst>
              <a:ext uri="{FF2B5EF4-FFF2-40B4-BE49-F238E27FC236}">
                <a16:creationId xmlns:a16="http://schemas.microsoft.com/office/drawing/2014/main" id="{019557D8-1A52-4785-BF9D-9E0CCB64C3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9381419" y="133307"/>
            <a:ext cx="2566896" cy="538219"/>
          </a:xfrm>
          <a:prstGeom prst="rect">
            <a:avLst/>
          </a:prstGeom>
        </p:spPr>
      </p:pic>
      <p:grpSp>
        <p:nvGrpSpPr>
          <p:cNvPr id="5" name="组 16">
            <a:extLst>
              <a:ext uri="{FF2B5EF4-FFF2-40B4-BE49-F238E27FC236}">
                <a16:creationId xmlns:a16="http://schemas.microsoft.com/office/drawing/2014/main" id="{FE17FFBA-3576-4A08-8995-8C8AAA406FAD}"/>
              </a:ext>
            </a:extLst>
          </p:cNvPr>
          <p:cNvGrpSpPr/>
          <p:nvPr/>
        </p:nvGrpSpPr>
        <p:grpSpPr>
          <a:xfrm>
            <a:off x="132228" y="-33152"/>
            <a:ext cx="11524147" cy="644726"/>
            <a:chOff x="258920" y="96006"/>
            <a:chExt cx="8643110" cy="483543"/>
          </a:xfrm>
        </p:grpSpPr>
        <p:cxnSp>
          <p:nvCxnSpPr>
            <p:cNvPr id="7" name="直线连接符 14">
              <a:extLst>
                <a:ext uri="{FF2B5EF4-FFF2-40B4-BE49-F238E27FC236}">
                  <a16:creationId xmlns:a16="http://schemas.microsoft.com/office/drawing/2014/main" id="{347CF02B-86C6-4C4D-847E-AE4D419AEA62}"/>
                </a:ext>
              </a:extLst>
            </p:cNvPr>
            <p:cNvCxnSpPr/>
            <p:nvPr/>
          </p:nvCxnSpPr>
          <p:spPr>
            <a:xfrm>
              <a:off x="283583" y="579549"/>
              <a:ext cx="8618447" cy="0"/>
            </a:xfrm>
            <a:prstGeom prst="line">
              <a:avLst/>
            </a:prstGeom>
            <a:ln w="3175" cmpd="sng">
              <a:solidFill>
                <a:srgbClr val="005A9E"/>
              </a:solidFill>
            </a:ln>
            <a:effectLst/>
          </p:spPr>
          <p:style>
            <a:lnRef idx="2">
              <a:schemeClr val="accent1"/>
            </a:lnRef>
            <a:fillRef idx="0">
              <a:schemeClr val="accent1"/>
            </a:fillRef>
            <a:effectRef idx="1">
              <a:schemeClr val="accent1"/>
            </a:effectRef>
            <a:fontRef idx="minor">
              <a:schemeClr val="tx1"/>
            </a:fontRef>
          </p:style>
        </p:cxnSp>
        <p:sp>
          <p:nvSpPr>
            <p:cNvPr id="8" name="文本框 7">
              <a:extLst>
                <a:ext uri="{FF2B5EF4-FFF2-40B4-BE49-F238E27FC236}">
                  <a16:creationId xmlns:a16="http://schemas.microsoft.com/office/drawing/2014/main" id="{449F6B66-312B-47D4-AA5D-AD2E00E87C4B}"/>
                </a:ext>
              </a:extLst>
            </p:cNvPr>
            <p:cNvSpPr txBox="1"/>
            <p:nvPr/>
          </p:nvSpPr>
          <p:spPr>
            <a:xfrm>
              <a:off x="537126" y="96006"/>
              <a:ext cx="5767913" cy="438580"/>
            </a:xfrm>
            <a:prstGeom prst="rect">
              <a:avLst/>
            </a:prstGeom>
            <a:noFill/>
          </p:spPr>
          <p:txBody>
            <a:bodyPr wrap="square" rtlCol="0">
              <a:spAutoFit/>
            </a:bodyPr>
            <a:lstStyle/>
            <a:p>
              <a:pPr lvl="0" eaLnBrk="1" hangingPunct="1">
                <a:defRPr/>
              </a:pPr>
              <a:r>
                <a:rPr lang="en-US" altLang="zh-CN" b="1" dirty="0">
                  <a:solidFill>
                    <a:srgbClr val="002060"/>
                  </a:solidFill>
                  <a:latin typeface="微软雅黑" panose="020B0503020204020204" pitchFamily="34" charset="-122"/>
                  <a:ea typeface="微软雅黑" panose="020B0503020204020204" pitchFamily="34" charset="-122"/>
                </a:rPr>
                <a:t>Q4. Supply Chain &amp; Material Quality</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9" name="燕尾形 16">
              <a:extLst>
                <a:ext uri="{FF2B5EF4-FFF2-40B4-BE49-F238E27FC236}">
                  <a16:creationId xmlns:a16="http://schemas.microsoft.com/office/drawing/2014/main" id="{AFE0A59B-0DCD-4F70-ADFE-45233C5D737E}"/>
                </a:ext>
              </a:extLst>
            </p:cNvPr>
            <p:cNvSpPr/>
            <p:nvPr/>
          </p:nvSpPr>
          <p:spPr>
            <a:xfrm>
              <a:off x="258920" y="221953"/>
              <a:ext cx="209605" cy="234286"/>
            </a:xfrm>
            <a:prstGeom prst="chevron">
              <a:avLst/>
            </a:prstGeom>
            <a:solidFill>
              <a:srgbClr val="005A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latin typeface="Calibri" panose="020F0502020204030204"/>
                <a:ea typeface="宋体" panose="02010600030101010101" pitchFamily="2" charset="-122"/>
              </a:endParaRPr>
            </a:p>
          </p:txBody>
        </p:sp>
      </p:grpSp>
    </p:spTree>
    <p:extLst>
      <p:ext uri="{BB962C8B-B14F-4D97-AF65-F5344CB8AC3E}">
        <p14:creationId xmlns:p14="http://schemas.microsoft.com/office/powerpoint/2010/main" val="278022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F7E76-B27A-FF84-668B-05C1398A0442}"/>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C20D833-E172-A054-036E-449335618810}"/>
              </a:ext>
            </a:extLst>
          </p:cNvPr>
          <p:cNvSpPr txBox="1"/>
          <p:nvPr/>
        </p:nvSpPr>
        <p:spPr>
          <a:xfrm>
            <a:off x="232808" y="611574"/>
            <a:ext cx="11879073" cy="830997"/>
          </a:xfrm>
          <a:prstGeom prst="rect">
            <a:avLst/>
          </a:prstGeom>
          <a:noFill/>
        </p:spPr>
        <p:txBody>
          <a:bodyPr wrap="square" rtlCol="0">
            <a:spAutoFit/>
          </a:bodyPr>
          <a:lstStyle/>
          <a:p>
            <a:r>
              <a:rPr lang="en-US" altLang="ja-JP" sz="1600" b="1" dirty="0">
                <a:solidFill>
                  <a:schemeClr val="tx2"/>
                </a:solidFill>
                <a:latin typeface="Arial" panose="020B0604020202020204" pitchFamily="34" charset="0"/>
                <a:cs typeface="Arial" panose="020B0604020202020204" pitchFamily="34" charset="0"/>
              </a:rPr>
              <a:t>What were the primary technical difficulties encountered during the transportation of finished cryomodule components, and what specific monitoring criteria (e.g., vacuum, shocks, alignment) were used to validate the hardware's integrity upon arrival?</a:t>
            </a:r>
            <a:endParaRPr kumimoji="1" lang="ja-JP" altLang="en-US" sz="900" b="1" dirty="0">
              <a:solidFill>
                <a:schemeClr val="tx2"/>
              </a:solidFill>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4233B3D4-FD5E-402D-94A3-04AFAD2B7F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522" y="1541527"/>
            <a:ext cx="5614067" cy="3118926"/>
          </a:xfrm>
          <a:prstGeom prst="rect">
            <a:avLst/>
          </a:prstGeom>
        </p:spPr>
      </p:pic>
      <p:sp>
        <p:nvSpPr>
          <p:cNvPr id="8" name="文本框 7">
            <a:extLst>
              <a:ext uri="{FF2B5EF4-FFF2-40B4-BE49-F238E27FC236}">
                <a16:creationId xmlns:a16="http://schemas.microsoft.com/office/drawing/2014/main" id="{20E43FCB-3576-4C4E-9FD9-8340D0AAF37A}"/>
              </a:ext>
            </a:extLst>
          </p:cNvPr>
          <p:cNvSpPr txBox="1"/>
          <p:nvPr/>
        </p:nvSpPr>
        <p:spPr>
          <a:xfrm>
            <a:off x="327303" y="4887696"/>
            <a:ext cx="5636218" cy="1200329"/>
          </a:xfrm>
          <a:prstGeom prst="rect">
            <a:avLst/>
          </a:prstGeom>
          <a:noFill/>
        </p:spPr>
        <p:txBody>
          <a:bodyPr wrap="square" rtlCol="0">
            <a:spAutoFit/>
          </a:bodyPr>
          <a:lstStyle/>
          <a:p>
            <a:pPr marL="285750" indent="-285750">
              <a:buFont typeface="Wingdings" panose="05000000000000000000" pitchFamily="2" charset="2"/>
              <a:buChar char="n"/>
            </a:pPr>
            <a:r>
              <a:rPr lang="en-US" altLang="zh-CN" sz="1200" dirty="0"/>
              <a:t>Highway load tests and urban road trials were performed on the transportation system. </a:t>
            </a:r>
          </a:p>
          <a:p>
            <a:pPr marL="285750" indent="-285750">
              <a:buFont typeface="Wingdings" panose="05000000000000000000" pitchFamily="2" charset="2"/>
              <a:buChar char="n"/>
            </a:pPr>
            <a:r>
              <a:rPr lang="en-US" altLang="zh-CN" sz="1200" dirty="0"/>
              <a:t>The acquired vibration data were analyzed to evaluate the vibration isolation performance of different isolator arrangements.</a:t>
            </a:r>
          </a:p>
          <a:p>
            <a:pPr marL="285750" indent="-285750">
              <a:buFont typeface="Wingdings" panose="05000000000000000000" pitchFamily="2" charset="2"/>
              <a:buChar char="n"/>
            </a:pPr>
            <a:r>
              <a:rPr lang="en-US" altLang="zh-CN" sz="1200" dirty="0"/>
              <a:t>The optimal layout was determined for long-distance module transportation.</a:t>
            </a:r>
            <a:endParaRPr lang="zh-CN" altLang="en-US" sz="1200" dirty="0"/>
          </a:p>
        </p:txBody>
      </p:sp>
      <p:sp>
        <p:nvSpPr>
          <p:cNvPr id="9" name="文本框 8">
            <a:extLst>
              <a:ext uri="{FF2B5EF4-FFF2-40B4-BE49-F238E27FC236}">
                <a16:creationId xmlns:a16="http://schemas.microsoft.com/office/drawing/2014/main" id="{61905F96-8F95-4EF0-B9A7-2A851064A38A}"/>
              </a:ext>
            </a:extLst>
          </p:cNvPr>
          <p:cNvSpPr txBox="1"/>
          <p:nvPr/>
        </p:nvSpPr>
        <p:spPr>
          <a:xfrm>
            <a:off x="6325150" y="5045595"/>
            <a:ext cx="5664991" cy="1384995"/>
          </a:xfrm>
          <a:prstGeom prst="rect">
            <a:avLst/>
          </a:prstGeom>
          <a:noFill/>
        </p:spPr>
        <p:txBody>
          <a:bodyPr wrap="square" rtlCol="0">
            <a:spAutoFit/>
          </a:bodyPr>
          <a:lstStyle/>
          <a:p>
            <a:pPr marL="285750" indent="-285750">
              <a:buFont typeface="Wingdings" panose="05000000000000000000" pitchFamily="2" charset="2"/>
              <a:buChar char="n"/>
            </a:pPr>
            <a:r>
              <a:rPr lang="en-US" altLang="zh-CN" sz="1200" dirty="0"/>
              <a:t>After module delivery, compare pre- and post-transport values of beam vacuum and coupler vacuum, which shall exceed 10⁻³ Pa. High-purity nitrogen is charged into the thermal insulation vacuum during transportation.</a:t>
            </a:r>
          </a:p>
          <a:p>
            <a:pPr marL="285750" indent="-285750">
              <a:buFont typeface="Wingdings" panose="05000000000000000000" pitchFamily="2" charset="2"/>
              <a:buChar char="n"/>
            </a:pPr>
            <a:r>
              <a:rPr lang="en-US" altLang="zh-CN" sz="1200" dirty="0"/>
              <a:t> Evacuate and leak-test the thermal insulation vacuum on arrival; the total leak rate shall be better than 1.0×10⁻⁹ Pa·m³/s. </a:t>
            </a:r>
          </a:p>
          <a:p>
            <a:pPr marL="285750" indent="-285750">
              <a:buFont typeface="Wingdings" panose="05000000000000000000" pitchFamily="2" charset="2"/>
              <a:buChar char="n"/>
            </a:pPr>
            <a:r>
              <a:rPr lang="en-US" altLang="zh-CN" sz="1200" dirty="0"/>
              <a:t>Recheck module alignment within ±0.2 mm</a:t>
            </a:r>
            <a:endParaRPr lang="zh-CN" altLang="en-US" sz="1200" dirty="0"/>
          </a:p>
        </p:txBody>
      </p:sp>
      <p:pic>
        <p:nvPicPr>
          <p:cNvPr id="10" name="图片 9">
            <a:extLst>
              <a:ext uri="{FF2B5EF4-FFF2-40B4-BE49-F238E27FC236}">
                <a16:creationId xmlns:a16="http://schemas.microsoft.com/office/drawing/2014/main" id="{ABBE83E5-7851-4F93-A3E3-CCC3D79A4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77" y="1407073"/>
            <a:ext cx="2388366" cy="2546088"/>
          </a:xfrm>
          <a:prstGeom prst="rect">
            <a:avLst/>
          </a:prstGeom>
        </p:spPr>
      </p:pic>
      <p:pic>
        <p:nvPicPr>
          <p:cNvPr id="11" name="图片 10">
            <a:extLst>
              <a:ext uri="{FF2B5EF4-FFF2-40B4-BE49-F238E27FC236}">
                <a16:creationId xmlns:a16="http://schemas.microsoft.com/office/drawing/2014/main" id="{7027C7A3-9BBF-48F2-9700-A4786784BA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3931" y="1414705"/>
            <a:ext cx="2337961" cy="2546088"/>
          </a:xfrm>
          <a:prstGeom prst="rect">
            <a:avLst/>
          </a:prstGeom>
        </p:spPr>
      </p:pic>
      <p:pic>
        <p:nvPicPr>
          <p:cNvPr id="12" name="图片 11">
            <a:extLst>
              <a:ext uri="{FF2B5EF4-FFF2-40B4-BE49-F238E27FC236}">
                <a16:creationId xmlns:a16="http://schemas.microsoft.com/office/drawing/2014/main" id="{4E7948AF-C9A2-4031-AB30-FE0AD940B0DA}"/>
              </a:ext>
            </a:extLst>
          </p:cNvPr>
          <p:cNvPicPr>
            <a:picLocks noChangeAspect="1"/>
          </p:cNvPicPr>
          <p:nvPr/>
        </p:nvPicPr>
        <p:blipFill>
          <a:blip r:embed="rId5"/>
          <a:stretch>
            <a:fillRect/>
          </a:stretch>
        </p:blipFill>
        <p:spPr>
          <a:xfrm>
            <a:off x="6268303" y="3582419"/>
            <a:ext cx="5693764" cy="1347994"/>
          </a:xfrm>
          <a:prstGeom prst="rect">
            <a:avLst/>
          </a:prstGeom>
        </p:spPr>
      </p:pic>
      <p:pic>
        <p:nvPicPr>
          <p:cNvPr id="13" name="图片 12">
            <a:extLst>
              <a:ext uri="{FF2B5EF4-FFF2-40B4-BE49-F238E27FC236}">
                <a16:creationId xmlns:a16="http://schemas.microsoft.com/office/drawing/2014/main" id="{CCE3032D-82A4-4531-B85B-91C4C053946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9381419" y="133307"/>
            <a:ext cx="2566896" cy="538219"/>
          </a:xfrm>
          <a:prstGeom prst="rect">
            <a:avLst/>
          </a:prstGeom>
        </p:spPr>
      </p:pic>
      <p:grpSp>
        <p:nvGrpSpPr>
          <p:cNvPr id="18" name="组 16">
            <a:extLst>
              <a:ext uri="{FF2B5EF4-FFF2-40B4-BE49-F238E27FC236}">
                <a16:creationId xmlns:a16="http://schemas.microsoft.com/office/drawing/2014/main" id="{E773012C-5EFB-4062-B0B2-7FE90E14F6A5}"/>
              </a:ext>
            </a:extLst>
          </p:cNvPr>
          <p:cNvGrpSpPr/>
          <p:nvPr/>
        </p:nvGrpSpPr>
        <p:grpSpPr>
          <a:xfrm>
            <a:off x="132228" y="-33152"/>
            <a:ext cx="11524147" cy="644726"/>
            <a:chOff x="258920" y="96006"/>
            <a:chExt cx="8643110" cy="483543"/>
          </a:xfrm>
        </p:grpSpPr>
        <p:cxnSp>
          <p:nvCxnSpPr>
            <p:cNvPr id="19" name="直线连接符 14">
              <a:extLst>
                <a:ext uri="{FF2B5EF4-FFF2-40B4-BE49-F238E27FC236}">
                  <a16:creationId xmlns:a16="http://schemas.microsoft.com/office/drawing/2014/main" id="{45FD2F13-7A66-4CFC-B770-ED5B2AE0123D}"/>
                </a:ext>
              </a:extLst>
            </p:cNvPr>
            <p:cNvCxnSpPr/>
            <p:nvPr/>
          </p:nvCxnSpPr>
          <p:spPr>
            <a:xfrm>
              <a:off x="283583" y="579549"/>
              <a:ext cx="8618447" cy="0"/>
            </a:xfrm>
            <a:prstGeom prst="line">
              <a:avLst/>
            </a:prstGeom>
            <a:ln w="3175" cmpd="sng">
              <a:solidFill>
                <a:srgbClr val="005A9E"/>
              </a:solidFill>
            </a:ln>
            <a:effectLst/>
          </p:spPr>
          <p:style>
            <a:lnRef idx="2">
              <a:schemeClr val="accent1"/>
            </a:lnRef>
            <a:fillRef idx="0">
              <a:schemeClr val="accent1"/>
            </a:fillRef>
            <a:effectRef idx="1">
              <a:schemeClr val="accent1"/>
            </a:effectRef>
            <a:fontRef idx="minor">
              <a:schemeClr val="tx1"/>
            </a:fontRef>
          </p:style>
        </p:cxnSp>
        <p:sp>
          <p:nvSpPr>
            <p:cNvPr id="20" name="文本框 19">
              <a:extLst>
                <a:ext uri="{FF2B5EF4-FFF2-40B4-BE49-F238E27FC236}">
                  <a16:creationId xmlns:a16="http://schemas.microsoft.com/office/drawing/2014/main" id="{423B4229-3419-43B9-BD6A-35245134972B}"/>
                </a:ext>
              </a:extLst>
            </p:cNvPr>
            <p:cNvSpPr txBox="1"/>
            <p:nvPr/>
          </p:nvSpPr>
          <p:spPr>
            <a:xfrm>
              <a:off x="537126" y="96006"/>
              <a:ext cx="5767913" cy="438580"/>
            </a:xfrm>
            <a:prstGeom prst="rect">
              <a:avLst/>
            </a:prstGeom>
            <a:noFill/>
          </p:spPr>
          <p:txBody>
            <a:bodyPr wrap="square" rtlCol="0">
              <a:spAutoFit/>
            </a:bodyPr>
            <a:lstStyle/>
            <a:p>
              <a:pPr lvl="0" eaLnBrk="1" hangingPunct="1">
                <a:defRPr/>
              </a:pPr>
              <a:r>
                <a:rPr lang="en-US" altLang="zh-CN" b="1" dirty="0">
                  <a:solidFill>
                    <a:srgbClr val="002060"/>
                  </a:solidFill>
                  <a:latin typeface="微软雅黑" panose="020B0503020204020204" pitchFamily="34" charset="-122"/>
                  <a:ea typeface="微软雅黑" panose="020B0503020204020204" pitchFamily="34" charset="-122"/>
                </a:rPr>
                <a:t>Q5. Logistics &amp; Transportation: </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21" name="燕尾形 16">
              <a:extLst>
                <a:ext uri="{FF2B5EF4-FFF2-40B4-BE49-F238E27FC236}">
                  <a16:creationId xmlns:a16="http://schemas.microsoft.com/office/drawing/2014/main" id="{94605266-6285-4E48-969E-D9AC01E15D3B}"/>
                </a:ext>
              </a:extLst>
            </p:cNvPr>
            <p:cNvSpPr/>
            <p:nvPr/>
          </p:nvSpPr>
          <p:spPr>
            <a:xfrm>
              <a:off x="258920" y="221953"/>
              <a:ext cx="209605" cy="234286"/>
            </a:xfrm>
            <a:prstGeom prst="chevron">
              <a:avLst/>
            </a:prstGeom>
            <a:solidFill>
              <a:srgbClr val="005A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black"/>
                </a:solidFill>
                <a:latin typeface="Calibri" panose="020F0502020204030204"/>
                <a:ea typeface="宋体" panose="02010600030101010101" pitchFamily="2" charset="-122"/>
              </a:endParaRPr>
            </a:p>
          </p:txBody>
        </p:sp>
      </p:grpSp>
    </p:spTree>
    <p:extLst>
      <p:ext uri="{BB962C8B-B14F-4D97-AF65-F5344CB8AC3E}">
        <p14:creationId xmlns:p14="http://schemas.microsoft.com/office/powerpoint/2010/main" val="211374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225867" cy="6992620"/>
          </a:xfrm>
          <a:prstGeom prst="rect">
            <a:avLst/>
          </a:prstGeom>
          <a:solidFill>
            <a:srgbClr val="0C3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3">
            <a:extLst>
              <a:ext uri="{FF2B5EF4-FFF2-40B4-BE49-F238E27FC236}">
                <a16:creationId xmlns:a16="http://schemas.microsoft.com/office/drawing/2014/main" id="{3B0137F7-A6B0-4F1E-9DA8-822DC298B192}"/>
              </a:ext>
            </a:extLst>
          </p:cNvPr>
          <p:cNvSpPr txBox="1"/>
          <p:nvPr/>
        </p:nvSpPr>
        <p:spPr>
          <a:xfrm>
            <a:off x="1058524" y="1074001"/>
            <a:ext cx="9627572" cy="584775"/>
          </a:xfrm>
          <a:prstGeom prst="rect">
            <a:avLst/>
          </a:prstGeom>
          <a:noFill/>
        </p:spPr>
        <p:txBody>
          <a:bodyPr wrap="none">
            <a:spAutoFit/>
          </a:bodyPr>
          <a:lstStyle/>
          <a:p>
            <a:pPr algn="ctr"/>
            <a:r>
              <a:rPr sz="3200" b="1" dirty="0">
                <a:solidFill>
                  <a:srgbClr val="FFD700"/>
                </a:solidFill>
                <a:latin typeface="Arial Black" panose="020B0604020202020204" pitchFamily="34" charset="0"/>
                <a:cs typeface="Arial Black" panose="020B0604020202020204" pitchFamily="34" charset="0"/>
              </a:rPr>
              <a:t>Engineering Clarity at Extreme Conditions</a:t>
            </a:r>
          </a:p>
        </p:txBody>
      </p:sp>
      <p:sp>
        <p:nvSpPr>
          <p:cNvPr id="7" name="TextBox 3">
            <a:extLst>
              <a:ext uri="{FF2B5EF4-FFF2-40B4-BE49-F238E27FC236}">
                <a16:creationId xmlns:a16="http://schemas.microsoft.com/office/drawing/2014/main" id="{B0C0C2E0-6ECF-498E-B45F-143EA7FF0A68}"/>
              </a:ext>
            </a:extLst>
          </p:cNvPr>
          <p:cNvSpPr txBox="1"/>
          <p:nvPr/>
        </p:nvSpPr>
        <p:spPr>
          <a:xfrm>
            <a:off x="1521589" y="1657772"/>
            <a:ext cx="8647367" cy="379656"/>
          </a:xfrm>
          <a:prstGeom prst="rect">
            <a:avLst/>
          </a:prstGeom>
          <a:noFill/>
        </p:spPr>
        <p:txBody>
          <a:bodyPr wrap="none">
            <a:spAutoFit/>
          </a:bodyPr>
          <a:lstStyle/>
          <a:p>
            <a:r>
              <a:rPr sz="1867" b="1" dirty="0">
                <a:solidFill>
                  <a:schemeClr val="bg1"/>
                </a:solidFill>
                <a:latin typeface="Arial Black" panose="020B0604020202020204" pitchFamily="34" charset="0"/>
                <a:cs typeface="Arial Black" panose="020B0604020202020204" pitchFamily="34" charset="0"/>
              </a:rPr>
              <a:t>Bridging Superconducting RF, Cryogenics and Intelligent Control</a:t>
            </a:r>
          </a:p>
        </p:txBody>
      </p:sp>
      <p:sp>
        <p:nvSpPr>
          <p:cNvPr id="9" name="矩形 8">
            <a:extLst>
              <a:ext uri="{FF2B5EF4-FFF2-40B4-BE49-F238E27FC236}">
                <a16:creationId xmlns:a16="http://schemas.microsoft.com/office/drawing/2014/main" id="{EC7B63AB-E9DB-4CFF-9CAB-8CBF2C940446}"/>
              </a:ext>
            </a:extLst>
          </p:cNvPr>
          <p:cNvSpPr/>
          <p:nvPr/>
        </p:nvSpPr>
        <p:spPr>
          <a:xfrm>
            <a:off x="1297963" y="2807675"/>
            <a:ext cx="2520000" cy="1800000"/>
          </a:xfrm>
          <a:prstGeom prst="rect">
            <a:avLst/>
          </a:prstGeom>
          <a:solidFill>
            <a:srgbClr val="192D41"/>
          </a:solidFill>
          <a:ln w="12700">
            <a:solidFill>
              <a:srgbClr val="0A9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800"/>
              </a:spcAft>
            </a:pPr>
            <a:r>
              <a:rPr lang="en" altLang="zh-CN" sz="1600" dirty="0">
                <a:solidFill>
                  <a:schemeClr val="bg1">
                    <a:lumMod val="85000"/>
                  </a:schemeClr>
                </a:solidFill>
                <a:latin typeface="Arial Black" panose="020B0604020202020204" pitchFamily="34" charset="0"/>
                <a:cs typeface="Arial Black" panose="020B0604020202020204" pitchFamily="34" charset="0"/>
              </a:rPr>
              <a:t>• SRF Cavities</a:t>
            </a:r>
          </a:p>
          <a:p>
            <a:pPr>
              <a:spcAft>
                <a:spcPts val="800"/>
              </a:spcAft>
            </a:pPr>
            <a:r>
              <a:rPr lang="en" altLang="zh-CN" sz="1600" dirty="0">
                <a:solidFill>
                  <a:schemeClr val="bg1">
                    <a:lumMod val="85000"/>
                  </a:schemeClr>
                </a:solidFill>
                <a:latin typeface="Arial Black" panose="020B0604020202020204" pitchFamily="34" charset="0"/>
                <a:cs typeface="Arial Black" panose="020B0604020202020204" pitchFamily="34" charset="0"/>
              </a:rPr>
              <a:t>• Couplers</a:t>
            </a:r>
            <a:r>
              <a:rPr lang="en-US" altLang="zh-CN" sz="1600" dirty="0">
                <a:solidFill>
                  <a:schemeClr val="bg1">
                    <a:lumMod val="85000"/>
                  </a:schemeClr>
                </a:solidFill>
                <a:latin typeface="Arial Black" panose="020B0604020202020204" pitchFamily="34" charset="0"/>
                <a:cs typeface="Arial Black" panose="020B0604020202020204" pitchFamily="34" charset="0"/>
              </a:rPr>
              <a:t>/</a:t>
            </a:r>
            <a:r>
              <a:rPr lang="en" altLang="zh-CN" sz="1600" dirty="0">
                <a:solidFill>
                  <a:schemeClr val="bg1">
                    <a:lumMod val="85000"/>
                  </a:schemeClr>
                </a:solidFill>
                <a:latin typeface="Arial Black" panose="020B0604020202020204" pitchFamily="34" charset="0"/>
                <a:cs typeface="Arial Black" panose="020B0604020202020204" pitchFamily="34" charset="0"/>
              </a:rPr>
              <a:t>Tuners</a:t>
            </a:r>
          </a:p>
          <a:p>
            <a:pPr>
              <a:spcAft>
                <a:spcPts val="800"/>
              </a:spcAft>
            </a:pPr>
            <a:r>
              <a:rPr lang="en" altLang="zh-CN" sz="1600" dirty="0">
                <a:solidFill>
                  <a:schemeClr val="bg1">
                    <a:lumMod val="85000"/>
                  </a:schemeClr>
                </a:solidFill>
                <a:latin typeface="Arial Black" panose="020B0604020202020204" pitchFamily="34" charset="0"/>
                <a:cs typeface="Arial Black" panose="020B0604020202020204" pitchFamily="34" charset="0"/>
              </a:rPr>
              <a:t>• HOM Components</a:t>
            </a:r>
          </a:p>
          <a:p>
            <a:pPr>
              <a:spcAft>
                <a:spcPts val="800"/>
              </a:spcAft>
            </a:pPr>
            <a:r>
              <a:rPr lang="en" altLang="zh-CN" sz="1600" dirty="0">
                <a:solidFill>
                  <a:schemeClr val="bg1">
                    <a:lumMod val="85000"/>
                  </a:schemeClr>
                </a:solidFill>
                <a:latin typeface="Arial Black" panose="020B0604020202020204" pitchFamily="34" charset="0"/>
                <a:cs typeface="Arial Black" panose="020B0604020202020204" pitchFamily="34" charset="0"/>
              </a:rPr>
              <a:t>• Cryomodules</a:t>
            </a:r>
          </a:p>
          <a:p>
            <a:pPr>
              <a:spcAft>
                <a:spcPts val="800"/>
              </a:spcAft>
            </a:pPr>
            <a:r>
              <a:rPr lang="en" altLang="zh-CN" sz="1600" dirty="0">
                <a:solidFill>
                  <a:schemeClr val="bg1">
                    <a:lumMod val="85000"/>
                  </a:schemeClr>
                </a:solidFill>
                <a:latin typeface="Arial Black" panose="020B0604020202020204" pitchFamily="34" charset="0"/>
                <a:cs typeface="Arial Black" panose="020B0604020202020204" pitchFamily="34" charset="0"/>
              </a:rPr>
              <a:t>• VTS &amp; CMTS</a:t>
            </a:r>
          </a:p>
        </p:txBody>
      </p:sp>
      <p:sp>
        <p:nvSpPr>
          <p:cNvPr id="12" name="文本框 11">
            <a:extLst>
              <a:ext uri="{FF2B5EF4-FFF2-40B4-BE49-F238E27FC236}">
                <a16:creationId xmlns:a16="http://schemas.microsoft.com/office/drawing/2014/main" id="{F5FE6A34-D53A-4CBA-8F83-77D28FB8E56B}"/>
              </a:ext>
            </a:extLst>
          </p:cNvPr>
          <p:cNvSpPr txBox="1"/>
          <p:nvPr/>
        </p:nvSpPr>
        <p:spPr>
          <a:xfrm>
            <a:off x="1147513" y="2293659"/>
            <a:ext cx="2962656" cy="379656"/>
          </a:xfrm>
          <a:prstGeom prst="rect">
            <a:avLst/>
          </a:prstGeom>
          <a:noFill/>
        </p:spPr>
        <p:txBody>
          <a:bodyPr wrap="square">
            <a:spAutoFit/>
          </a:bodyPr>
          <a:lstStyle/>
          <a:p>
            <a:pPr marL="380990" indent="-380990" algn="ctr">
              <a:buFont typeface="Wingdings" pitchFamily="2" charset="2"/>
              <a:buChar char="u"/>
            </a:pPr>
            <a:r>
              <a:rPr lang="zh-CN" altLang="zh-CN" sz="1867" b="1" dirty="0">
                <a:solidFill>
                  <a:srgbClr val="00B050"/>
                </a:solidFill>
              </a:rPr>
              <a:t>Superconducting RF</a:t>
            </a:r>
            <a:endParaRPr lang="zh-CN" altLang="en-US" sz="1867" dirty="0">
              <a:solidFill>
                <a:srgbClr val="00B050"/>
              </a:solidFill>
            </a:endParaRPr>
          </a:p>
        </p:txBody>
      </p:sp>
      <p:sp>
        <p:nvSpPr>
          <p:cNvPr id="13" name="矩形 12">
            <a:extLst>
              <a:ext uri="{FF2B5EF4-FFF2-40B4-BE49-F238E27FC236}">
                <a16:creationId xmlns:a16="http://schemas.microsoft.com/office/drawing/2014/main" id="{2AA6C8BE-8B6C-490D-8098-6CFAC62D52E8}"/>
              </a:ext>
            </a:extLst>
          </p:cNvPr>
          <p:cNvSpPr/>
          <p:nvPr/>
        </p:nvSpPr>
        <p:spPr>
          <a:xfrm>
            <a:off x="4608000" y="2808712"/>
            <a:ext cx="2962656" cy="1798963"/>
          </a:xfrm>
          <a:prstGeom prst="rect">
            <a:avLst/>
          </a:prstGeom>
          <a:solidFill>
            <a:srgbClr val="192D41"/>
          </a:solidFill>
          <a:ln w="12700">
            <a:solidFill>
              <a:srgbClr val="0A9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800"/>
              </a:spcAft>
            </a:pPr>
            <a:r>
              <a:rPr lang="en" altLang="zh-CN" sz="1600" dirty="0">
                <a:solidFill>
                  <a:schemeClr val="bg1">
                    <a:lumMod val="85000"/>
                  </a:schemeClr>
                </a:solidFill>
                <a:latin typeface="Arial Black" panose="020B0604020202020204" pitchFamily="34" charset="0"/>
                <a:cs typeface="Arial Black" panose="020B0604020202020204" pitchFamily="34" charset="0"/>
              </a:rPr>
              <a:t>• Helium Refrigeration</a:t>
            </a:r>
          </a:p>
          <a:p>
            <a:pPr>
              <a:spcAft>
                <a:spcPts val="800"/>
              </a:spcAft>
            </a:pPr>
            <a:r>
              <a:rPr lang="en" altLang="zh-CN" sz="1600" dirty="0">
                <a:solidFill>
                  <a:schemeClr val="bg1">
                    <a:lumMod val="85000"/>
                  </a:schemeClr>
                </a:solidFill>
                <a:latin typeface="Arial Black" panose="020B0604020202020204" pitchFamily="34" charset="0"/>
                <a:cs typeface="Arial Black" panose="020B0604020202020204" pitchFamily="34" charset="0"/>
              </a:rPr>
              <a:t>• Cryogenic Distribution</a:t>
            </a:r>
          </a:p>
          <a:p>
            <a:pPr>
              <a:spcAft>
                <a:spcPts val="800"/>
              </a:spcAft>
            </a:pPr>
            <a:r>
              <a:rPr lang="en" altLang="zh-CN" sz="1600" dirty="0">
                <a:solidFill>
                  <a:schemeClr val="bg1">
                    <a:lumMod val="85000"/>
                  </a:schemeClr>
                </a:solidFill>
                <a:latin typeface="Arial Black" panose="020B0604020202020204" pitchFamily="34" charset="0"/>
                <a:cs typeface="Arial Black" panose="020B0604020202020204" pitchFamily="34" charset="0"/>
              </a:rPr>
              <a:t>• 2 K &amp; 4.5 K Systems</a:t>
            </a:r>
          </a:p>
          <a:p>
            <a:pPr>
              <a:spcAft>
                <a:spcPts val="800"/>
              </a:spcAft>
            </a:pPr>
            <a:r>
              <a:rPr lang="en" altLang="zh-CN" sz="1600" dirty="0">
                <a:solidFill>
                  <a:schemeClr val="bg1">
                    <a:lumMod val="85000"/>
                  </a:schemeClr>
                </a:solidFill>
                <a:latin typeface="Arial Black" panose="020B0604020202020204" pitchFamily="34" charset="0"/>
                <a:cs typeface="Arial Black" panose="020B0604020202020204" pitchFamily="34" charset="0"/>
              </a:rPr>
              <a:t>• System Integration</a:t>
            </a:r>
          </a:p>
          <a:p>
            <a:pPr>
              <a:spcAft>
                <a:spcPts val="800"/>
              </a:spcAft>
            </a:pPr>
            <a:r>
              <a:rPr lang="en" altLang="zh-CN" sz="1600">
                <a:solidFill>
                  <a:schemeClr val="bg1">
                    <a:lumMod val="85000"/>
                  </a:schemeClr>
                </a:solidFill>
                <a:latin typeface="Arial Black" panose="020B0604020202020204" pitchFamily="34" charset="0"/>
                <a:cs typeface="Arial Black" panose="020B0604020202020204" pitchFamily="34" charset="0"/>
              </a:rPr>
              <a:t>• Commissioning</a:t>
            </a:r>
            <a:endParaRPr lang="en" altLang="zh-CN" sz="1600" dirty="0">
              <a:solidFill>
                <a:schemeClr val="bg1">
                  <a:lumMod val="85000"/>
                </a:schemeClr>
              </a:solidFill>
              <a:latin typeface="Arial Black" panose="020B0604020202020204" pitchFamily="34" charset="0"/>
              <a:cs typeface="Arial Black" panose="020B0604020202020204" pitchFamily="34" charset="0"/>
            </a:endParaRPr>
          </a:p>
        </p:txBody>
      </p:sp>
      <p:sp>
        <p:nvSpPr>
          <p:cNvPr id="14" name="文本框 13">
            <a:extLst>
              <a:ext uri="{FF2B5EF4-FFF2-40B4-BE49-F238E27FC236}">
                <a16:creationId xmlns:a16="http://schemas.microsoft.com/office/drawing/2014/main" id="{BF7E0639-2600-4362-8CAA-936A9C3B1E5E}"/>
              </a:ext>
            </a:extLst>
          </p:cNvPr>
          <p:cNvSpPr txBox="1"/>
          <p:nvPr/>
        </p:nvSpPr>
        <p:spPr>
          <a:xfrm>
            <a:off x="4390983" y="2293658"/>
            <a:ext cx="2962656" cy="379656"/>
          </a:xfrm>
          <a:prstGeom prst="rect">
            <a:avLst/>
          </a:prstGeom>
          <a:noFill/>
        </p:spPr>
        <p:txBody>
          <a:bodyPr wrap="square">
            <a:spAutoFit/>
          </a:bodyPr>
          <a:lstStyle/>
          <a:p>
            <a:pPr marL="380990" indent="-380990" algn="ctr">
              <a:buFont typeface="Wingdings" pitchFamily="2" charset="2"/>
              <a:buChar char="u"/>
            </a:pPr>
            <a:r>
              <a:rPr lang="en-US" altLang="zh-CN" sz="1867" b="1" dirty="0">
                <a:solidFill>
                  <a:srgbClr val="00B050"/>
                </a:solidFill>
              </a:rPr>
              <a:t>Cryogenic</a:t>
            </a:r>
            <a:r>
              <a:rPr lang="zh-CN" altLang="en-US" sz="1867" b="1" dirty="0">
                <a:solidFill>
                  <a:srgbClr val="00B050"/>
                </a:solidFill>
              </a:rPr>
              <a:t> </a:t>
            </a:r>
            <a:r>
              <a:rPr lang="en-US" altLang="zh-CN" sz="1867" b="1" dirty="0">
                <a:solidFill>
                  <a:srgbClr val="00B050"/>
                </a:solidFill>
              </a:rPr>
              <a:t>System</a:t>
            </a:r>
            <a:endParaRPr lang="zh-CN" altLang="en-US" sz="1867" dirty="0">
              <a:solidFill>
                <a:srgbClr val="00B050"/>
              </a:solidFill>
            </a:endParaRPr>
          </a:p>
        </p:txBody>
      </p:sp>
      <p:sp>
        <p:nvSpPr>
          <p:cNvPr id="15" name="矩形 14">
            <a:extLst>
              <a:ext uri="{FF2B5EF4-FFF2-40B4-BE49-F238E27FC236}">
                <a16:creationId xmlns:a16="http://schemas.microsoft.com/office/drawing/2014/main" id="{2443A59B-205C-490D-9C3A-EFBA7C41C036}"/>
              </a:ext>
            </a:extLst>
          </p:cNvPr>
          <p:cNvSpPr/>
          <p:nvPr/>
        </p:nvSpPr>
        <p:spPr>
          <a:xfrm>
            <a:off x="8360694" y="2807675"/>
            <a:ext cx="2661919" cy="1800000"/>
          </a:xfrm>
          <a:prstGeom prst="rect">
            <a:avLst/>
          </a:prstGeom>
          <a:solidFill>
            <a:srgbClr val="192D41"/>
          </a:solidFill>
          <a:ln w="12700">
            <a:solidFill>
              <a:srgbClr val="0A9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800"/>
              </a:spcAft>
            </a:pPr>
            <a:r>
              <a:rPr lang="en" altLang="zh-CN" sz="1600" dirty="0">
                <a:solidFill>
                  <a:schemeClr val="bg1">
                    <a:lumMod val="85000"/>
                  </a:schemeClr>
                </a:solidFill>
                <a:latin typeface="Arial Black" panose="020B0604020202020204" pitchFamily="34" charset="0"/>
                <a:cs typeface="Arial Black" panose="020B0604020202020204" pitchFamily="34" charset="0"/>
              </a:rPr>
              <a:t>• LLRF Control</a:t>
            </a:r>
          </a:p>
          <a:p>
            <a:pPr>
              <a:spcAft>
                <a:spcPts val="800"/>
              </a:spcAft>
            </a:pPr>
            <a:r>
              <a:rPr lang="en" altLang="zh-CN" sz="1600" dirty="0">
                <a:solidFill>
                  <a:schemeClr val="bg1">
                    <a:lumMod val="85000"/>
                  </a:schemeClr>
                </a:solidFill>
                <a:latin typeface="Arial Black" panose="020B0604020202020204" pitchFamily="34" charset="0"/>
                <a:cs typeface="Arial Black" panose="020B0604020202020204" pitchFamily="34" charset="0"/>
              </a:rPr>
              <a:t>• Cryogenic Control</a:t>
            </a:r>
          </a:p>
          <a:p>
            <a:pPr>
              <a:spcAft>
                <a:spcPts val="800"/>
              </a:spcAft>
            </a:pPr>
            <a:r>
              <a:rPr lang="en" altLang="zh-CN" sz="1600" dirty="0">
                <a:solidFill>
                  <a:schemeClr val="bg1">
                    <a:lumMod val="85000"/>
                  </a:schemeClr>
                </a:solidFill>
                <a:latin typeface="Arial Black" panose="020B0604020202020204" pitchFamily="34" charset="0"/>
                <a:cs typeface="Arial Black" panose="020B0604020202020204" pitchFamily="34" charset="0"/>
              </a:rPr>
              <a:t>• Machine Protection</a:t>
            </a:r>
          </a:p>
          <a:p>
            <a:pPr>
              <a:spcAft>
                <a:spcPts val="800"/>
              </a:spcAft>
            </a:pPr>
            <a:r>
              <a:rPr lang="en" altLang="zh-CN" sz="1600" dirty="0">
                <a:solidFill>
                  <a:schemeClr val="bg1">
                    <a:lumMod val="85000"/>
                  </a:schemeClr>
                </a:solidFill>
                <a:latin typeface="Arial Black" panose="020B0604020202020204" pitchFamily="34" charset="0"/>
                <a:cs typeface="Arial Black" panose="020B0604020202020204" pitchFamily="34" charset="0"/>
              </a:rPr>
              <a:t>• Data Acquisition</a:t>
            </a:r>
          </a:p>
          <a:p>
            <a:pPr>
              <a:spcAft>
                <a:spcPts val="800"/>
              </a:spcAft>
            </a:pPr>
            <a:r>
              <a:rPr lang="en" altLang="zh-CN" sz="1600" dirty="0">
                <a:solidFill>
                  <a:schemeClr val="bg1">
                    <a:lumMod val="85000"/>
                  </a:schemeClr>
                </a:solidFill>
                <a:latin typeface="Arial Black" panose="020B0604020202020204" pitchFamily="34" charset="0"/>
                <a:cs typeface="Arial Black" panose="020B0604020202020204" pitchFamily="34" charset="0"/>
              </a:rPr>
              <a:t>• Diagnostics</a:t>
            </a:r>
          </a:p>
        </p:txBody>
      </p:sp>
      <p:sp>
        <p:nvSpPr>
          <p:cNvPr id="16" name="文本框 15">
            <a:extLst>
              <a:ext uri="{FF2B5EF4-FFF2-40B4-BE49-F238E27FC236}">
                <a16:creationId xmlns:a16="http://schemas.microsoft.com/office/drawing/2014/main" id="{8A04FC84-6174-4457-A3B4-AA0567913E6E}"/>
              </a:ext>
            </a:extLst>
          </p:cNvPr>
          <p:cNvSpPr txBox="1"/>
          <p:nvPr/>
        </p:nvSpPr>
        <p:spPr>
          <a:xfrm>
            <a:off x="8216437" y="2293657"/>
            <a:ext cx="2689553" cy="379656"/>
          </a:xfrm>
          <a:prstGeom prst="rect">
            <a:avLst/>
          </a:prstGeom>
          <a:noFill/>
        </p:spPr>
        <p:txBody>
          <a:bodyPr wrap="square">
            <a:spAutoFit/>
          </a:bodyPr>
          <a:lstStyle/>
          <a:p>
            <a:pPr marL="380990" indent="-380990" algn="ctr">
              <a:buFont typeface="Wingdings" pitchFamily="2" charset="2"/>
              <a:buChar char="u"/>
            </a:pPr>
            <a:r>
              <a:rPr lang="en-US" altLang="zh-CN" sz="1867" b="1" dirty="0">
                <a:solidFill>
                  <a:srgbClr val="00B050"/>
                </a:solidFill>
              </a:rPr>
              <a:t>Intelligent</a:t>
            </a:r>
            <a:r>
              <a:rPr lang="zh-CN" altLang="en-US" sz="1867" b="1" dirty="0">
                <a:solidFill>
                  <a:srgbClr val="00B050"/>
                </a:solidFill>
              </a:rPr>
              <a:t> </a:t>
            </a:r>
            <a:r>
              <a:rPr lang="en-US" altLang="zh-CN" sz="1867" b="1" dirty="0">
                <a:solidFill>
                  <a:srgbClr val="00B050"/>
                </a:solidFill>
              </a:rPr>
              <a:t>Control</a:t>
            </a:r>
            <a:endParaRPr lang="zh-CN" altLang="en-US" sz="1867" dirty="0">
              <a:solidFill>
                <a:srgbClr val="00B050"/>
              </a:solidFill>
            </a:endParaRPr>
          </a:p>
        </p:txBody>
      </p:sp>
      <p:sp>
        <p:nvSpPr>
          <p:cNvPr id="17" name="TextBox 7">
            <a:extLst>
              <a:ext uri="{FF2B5EF4-FFF2-40B4-BE49-F238E27FC236}">
                <a16:creationId xmlns:a16="http://schemas.microsoft.com/office/drawing/2014/main" id="{284DE6CA-2C88-4285-8D76-E05609007906}"/>
              </a:ext>
            </a:extLst>
          </p:cNvPr>
          <p:cNvSpPr txBox="1"/>
          <p:nvPr/>
        </p:nvSpPr>
        <p:spPr>
          <a:xfrm>
            <a:off x="473776" y="4817657"/>
            <a:ext cx="11244445" cy="338554"/>
          </a:xfrm>
          <a:prstGeom prst="rect">
            <a:avLst/>
          </a:prstGeom>
          <a:noFill/>
        </p:spPr>
        <p:txBody>
          <a:bodyPr wrap="square">
            <a:spAutoFit/>
          </a:bodyPr>
          <a:lstStyle/>
          <a:p>
            <a:r>
              <a:rPr sz="1600" b="1" dirty="0">
                <a:solidFill>
                  <a:srgbClr val="FFFF00"/>
                </a:solidFill>
                <a:latin typeface="Arial" panose="020B0604020202020204" pitchFamily="34" charset="0"/>
                <a:cs typeface="Arial" panose="020B0604020202020204" pitchFamily="34" charset="0"/>
              </a:rPr>
              <a:t>Applications: </a:t>
            </a:r>
            <a:r>
              <a:rPr sz="1600" dirty="0">
                <a:solidFill>
                  <a:srgbClr val="C8DCFF"/>
                </a:solidFill>
                <a:latin typeface="Arial" panose="020B0604020202020204" pitchFamily="34" charset="0"/>
                <a:cs typeface="Arial" panose="020B0604020202020204" pitchFamily="34" charset="0"/>
              </a:rPr>
              <a:t>Advanced Light Sources • FEL • ERL • Fusion Cryogenics • Industrial Accelerators • Scientific Infrastructure</a:t>
            </a:r>
          </a:p>
        </p:txBody>
      </p:sp>
      <p:sp>
        <p:nvSpPr>
          <p:cNvPr id="18" name="圆角矩形 15">
            <a:extLst>
              <a:ext uri="{FF2B5EF4-FFF2-40B4-BE49-F238E27FC236}">
                <a16:creationId xmlns:a16="http://schemas.microsoft.com/office/drawing/2014/main" id="{679E7858-9840-4AD5-9002-CDBECD7E09B4}"/>
              </a:ext>
            </a:extLst>
          </p:cNvPr>
          <p:cNvSpPr/>
          <p:nvPr/>
        </p:nvSpPr>
        <p:spPr>
          <a:xfrm>
            <a:off x="358807" y="5321231"/>
            <a:ext cx="11474380" cy="448071"/>
          </a:xfrm>
          <a:prstGeom prst="roundRect">
            <a:avLst/>
          </a:prstGeom>
          <a:solidFill>
            <a:srgbClr val="FFD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altLang="zh-CN" sz="1867" b="1" dirty="0">
                <a:solidFill>
                  <a:srgbClr val="0432FF"/>
                </a:solidFill>
                <a:latin typeface="Arial" panose="020B0604020202020204" pitchFamily="34" charset="0"/>
                <a:cs typeface="Arial" panose="020B0604020202020204" pitchFamily="34" charset="0"/>
              </a:rPr>
              <a:t>Superconducting RF + Cryogenic Engineering + Intelligent Control = Integrated Turn-Key Solutions</a:t>
            </a:r>
          </a:p>
        </p:txBody>
      </p:sp>
      <p:sp>
        <p:nvSpPr>
          <p:cNvPr id="19" name="圆角矩形 16">
            <a:extLst>
              <a:ext uri="{FF2B5EF4-FFF2-40B4-BE49-F238E27FC236}">
                <a16:creationId xmlns:a16="http://schemas.microsoft.com/office/drawing/2014/main" id="{A3F49508-DDD7-4E50-A2E9-294B6A894969}"/>
              </a:ext>
            </a:extLst>
          </p:cNvPr>
          <p:cNvSpPr/>
          <p:nvPr/>
        </p:nvSpPr>
        <p:spPr>
          <a:xfrm>
            <a:off x="2067275" y="5905547"/>
            <a:ext cx="8057448" cy="4480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zh-CN" sz="1600" b="1" dirty="0">
                <a:solidFill>
                  <a:schemeClr val="bg1">
                    <a:lumMod val="95000"/>
                  </a:schemeClr>
                </a:solidFill>
                <a:latin typeface="Arial" panose="020B0604020202020204" pitchFamily="34" charset="0"/>
                <a:cs typeface="Arial" panose="020B0604020202020204" pitchFamily="34" charset="0"/>
              </a:rPr>
              <a:t>Design → Manufacturing → Integration → Commissioning → Operation Support</a:t>
            </a:r>
            <a:endParaRPr lang="en" altLang="zh-CN" sz="1600" b="1" dirty="0">
              <a:solidFill>
                <a:schemeClr val="bg1">
                  <a:lumMod val="95000"/>
                </a:schemeClr>
              </a:solidFill>
              <a:latin typeface="Arial" panose="020B0604020202020204" pitchFamily="34" charset="0"/>
              <a:cs typeface="Arial" panose="020B0604020202020204" pitchFamily="34" charset="0"/>
            </a:endParaRPr>
          </a:p>
        </p:txBody>
      </p:sp>
      <p:pic>
        <p:nvPicPr>
          <p:cNvPr id="20" name="图片 19">
            <a:extLst>
              <a:ext uri="{FF2B5EF4-FFF2-40B4-BE49-F238E27FC236}">
                <a16:creationId xmlns:a16="http://schemas.microsoft.com/office/drawing/2014/main" id="{499A1D7D-A49B-4A52-87EE-438C2ACEC393}"/>
              </a:ext>
            </a:extLst>
          </p:cNvPr>
          <p:cNvPicPr>
            <a:picLocks noChangeAspect="1"/>
          </p:cNvPicPr>
          <p:nvPr/>
        </p:nvPicPr>
        <p:blipFill>
          <a:blip r:embed="rId4" cstate="print">
            <a:extLst>
              <a:ext uri="{28A0092B-C50C-407E-A947-70E740481C1C}">
                <a14:useLocalDpi xmlns:a14="http://schemas.microsoft.com/office/drawing/2010/main" val="0"/>
              </a:ext>
            </a:extLst>
          </a:blip>
          <a:srcRect l="8368" t="22335" r="10262" b="27322"/>
          <a:stretch>
            <a:fillRect/>
          </a:stretch>
        </p:blipFill>
        <p:spPr>
          <a:xfrm>
            <a:off x="0" y="11245"/>
            <a:ext cx="2029861" cy="837243"/>
          </a:xfrm>
          <a:prstGeom prst="rect">
            <a:avLst/>
          </a:prstGeom>
        </p:spPr>
      </p:pic>
      <p:sp>
        <p:nvSpPr>
          <p:cNvPr id="21" name="文本框 20">
            <a:extLst>
              <a:ext uri="{FF2B5EF4-FFF2-40B4-BE49-F238E27FC236}">
                <a16:creationId xmlns:a16="http://schemas.microsoft.com/office/drawing/2014/main" id="{E3CCCEA6-7564-4DEE-B7CC-6F41F630D03B}"/>
              </a:ext>
            </a:extLst>
          </p:cNvPr>
          <p:cNvSpPr txBox="1"/>
          <p:nvPr/>
        </p:nvSpPr>
        <p:spPr>
          <a:xfrm>
            <a:off x="192647" y="762056"/>
            <a:ext cx="2576224" cy="297454"/>
          </a:xfrm>
          <a:prstGeom prst="rect">
            <a:avLst/>
          </a:prstGeom>
          <a:noFill/>
        </p:spPr>
        <p:txBody>
          <a:bodyPr wrap="square">
            <a:spAutoFit/>
          </a:bodyPr>
          <a:lstStyle/>
          <a:p>
            <a:pPr algn="ctr"/>
            <a:r>
              <a:rPr lang="en-US" altLang="zh-CN" sz="1333" dirty="0">
                <a:solidFill>
                  <a:schemeClr val="bg1">
                    <a:lumMod val="95000"/>
                  </a:schemeClr>
                </a:solidFill>
                <a:latin typeface="Arial" panose="020B0604020202020204" pitchFamily="34" charset="0"/>
                <a:cs typeface="Arial" panose="020B0604020202020204" pitchFamily="34" charset="0"/>
              </a:rPr>
              <a:t>Contact:</a:t>
            </a:r>
            <a:r>
              <a:rPr lang="zh-CN" altLang="en-US" sz="1333" dirty="0">
                <a:solidFill>
                  <a:schemeClr val="bg1">
                    <a:lumMod val="95000"/>
                  </a:schemeClr>
                </a:solidFill>
                <a:latin typeface="Arial" panose="020B0604020202020204" pitchFamily="34" charset="0"/>
                <a:cs typeface="Arial" panose="020B0604020202020204" pitchFamily="34" charset="0"/>
              </a:rPr>
              <a:t> </a:t>
            </a:r>
            <a:r>
              <a:rPr lang="en-US" altLang="zh-CN" sz="1333" i="1" dirty="0" err="1">
                <a:solidFill>
                  <a:schemeClr val="bg1">
                    <a:lumMod val="95000"/>
                  </a:schemeClr>
                </a:solidFill>
                <a:latin typeface="Arial" panose="020B0604020202020204" pitchFamily="34" charset="0"/>
                <a:cs typeface="Arial" panose="020B0604020202020204" pitchFamily="34" charset="0"/>
              </a:rPr>
              <a:t>lihan@mail.iasf.ac.cn</a:t>
            </a:r>
            <a:r>
              <a:rPr lang="zh-CN" altLang="en-US" sz="1333" i="1" dirty="0">
                <a:solidFill>
                  <a:schemeClr val="bg1">
                    <a:lumMod val="95000"/>
                  </a:schemeClr>
                </a:solidFill>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305515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225867" cy="6992620"/>
          </a:xfrm>
          <a:prstGeom prst="rect">
            <a:avLst/>
          </a:prstGeom>
          <a:solidFill>
            <a:srgbClr val="0C3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86947" y="2406154"/>
            <a:ext cx="8431107" cy="1323439"/>
          </a:xfrm>
          <a:prstGeom prst="rect">
            <a:avLst/>
          </a:prstGeom>
          <a:noFill/>
        </p:spPr>
        <p:txBody>
          <a:bodyPr wrap="square" rtlCol="0">
            <a:spAutoFit/>
          </a:bodyPr>
          <a:lstStyle/>
          <a:p>
            <a:r>
              <a:rPr lang="zh-CN" altLang="en-US" sz="8000" b="1" dirty="0">
                <a:solidFill>
                  <a:schemeClr val="bg1"/>
                </a:solidFill>
              </a:rPr>
              <a:t>THANK YOU</a:t>
            </a:r>
          </a:p>
        </p:txBody>
      </p:sp>
      <p:sp>
        <p:nvSpPr>
          <p:cNvPr id="11" name="矩形 10"/>
          <p:cNvSpPr/>
          <p:nvPr/>
        </p:nvSpPr>
        <p:spPr>
          <a:xfrm>
            <a:off x="1473201" y="5316220"/>
            <a:ext cx="9246447" cy="57600"/>
          </a:xfrm>
          <a:prstGeom prst="rect">
            <a:avLst/>
          </a:prstGeom>
          <a:solidFill>
            <a:srgbClr val="0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108123" y="4487903"/>
            <a:ext cx="3315547" cy="705295"/>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3524</TotalTime>
  <Words>1220</Words>
  <Application>Microsoft Office PowerPoint</Application>
  <PresentationFormat>宽屏</PresentationFormat>
  <Paragraphs>215</Paragraphs>
  <Slides>9</Slides>
  <Notes>3</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1</vt:i4>
      </vt:variant>
      <vt:variant>
        <vt:lpstr>幻灯片标题</vt:lpstr>
      </vt:variant>
      <vt:variant>
        <vt:i4>9</vt:i4>
      </vt:variant>
    </vt:vector>
  </HeadingPairs>
  <TitlesOfParts>
    <vt:vector size="23" baseType="lpstr">
      <vt:lpstr>宋体</vt:lpstr>
      <vt:lpstr>微软雅黑</vt:lpstr>
      <vt:lpstr>微软雅黑</vt:lpstr>
      <vt:lpstr>造字工房劲黑（非商用）常规体</vt:lpstr>
      <vt:lpstr>Arial</vt:lpstr>
      <vt:lpstr>Arial Black</vt:lpstr>
      <vt:lpstr>Calibri</vt:lpstr>
      <vt:lpstr>Calibri Light</vt:lpstr>
      <vt:lpstr>Segoe UI</vt:lpstr>
      <vt:lpstr>Times New Roman</vt:lpstr>
      <vt:lpstr>Wingdings</vt:lpstr>
      <vt:lpstr>Office 主题​​</vt:lpstr>
      <vt:lpstr>第一PPT，www.1ppt.com</vt:lpstr>
      <vt:lpstr>Graph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蓝色简洁</dc:title>
  <dc:creator>第一PPT</dc:creator>
  <cp:keywords>www.1ppt.com</cp:keywords>
  <cp:lastModifiedBy>lihan</cp:lastModifiedBy>
  <cp:revision>1624</cp:revision>
  <cp:lastPrinted>2024-07-18T09:09:00Z</cp:lastPrinted>
  <dcterms:created xsi:type="dcterms:W3CDTF">2014-06-29T11:45:00Z</dcterms:created>
  <dcterms:modified xsi:type="dcterms:W3CDTF">2026-06-02T07:31:02Z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2C2845BD94044C3BA0FADD82BC2EDD1C_13</vt:lpwstr>
  </property>
</Properties>
</file>