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57" r:id="rId6"/>
    <p:sldId id="258" r:id="rId7"/>
    <p:sldId id="259"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6C3F3-949F-29FE-7EAB-5FF4A3BF62C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7DBEDF1-291E-D331-4130-9AD35E4AF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C51F6E9-3101-9881-D689-5CFAB0C18053}"/>
              </a:ext>
            </a:extLst>
          </p:cNvPr>
          <p:cNvSpPr>
            <a:spLocks noGrp="1"/>
          </p:cNvSpPr>
          <p:nvPr>
            <p:ph type="dt" sz="half" idx="10"/>
          </p:nvPr>
        </p:nvSpPr>
        <p:spPr/>
        <p:txBody>
          <a:bodyPr/>
          <a:lstStyle/>
          <a:p>
            <a:fld id="{EA491CBB-129B-4B18-9956-60AB467CFA71}" type="datetimeFigureOut">
              <a:rPr kumimoji="1" lang="ja-JP" altLang="en-US" smtClean="0"/>
              <a:t>2026/6/9</a:t>
            </a:fld>
            <a:endParaRPr kumimoji="1" lang="ja-JP" altLang="en-US"/>
          </a:p>
        </p:txBody>
      </p:sp>
      <p:sp>
        <p:nvSpPr>
          <p:cNvPr id="5" name="フッター プレースホルダー 4">
            <a:extLst>
              <a:ext uri="{FF2B5EF4-FFF2-40B4-BE49-F238E27FC236}">
                <a16:creationId xmlns:a16="http://schemas.microsoft.com/office/drawing/2014/main" id="{F53DC710-6C4F-CB83-A6BF-E5E94374B8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6742D4-AAEA-9365-F1F1-C00D35B3FA24}"/>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73012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9A3190-5739-E3AC-976F-A3F4BE8D2BC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040BA9-7DAE-2CC2-7C87-808EB09E6DE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F238E4-F43B-62C7-5478-3DD28B578C2C}"/>
              </a:ext>
            </a:extLst>
          </p:cNvPr>
          <p:cNvSpPr>
            <a:spLocks noGrp="1"/>
          </p:cNvSpPr>
          <p:nvPr>
            <p:ph type="dt" sz="half" idx="10"/>
          </p:nvPr>
        </p:nvSpPr>
        <p:spPr/>
        <p:txBody>
          <a:bodyPr/>
          <a:lstStyle/>
          <a:p>
            <a:fld id="{EA491CBB-129B-4B18-9956-60AB467CFA71}" type="datetimeFigureOut">
              <a:rPr kumimoji="1" lang="ja-JP" altLang="en-US" smtClean="0"/>
              <a:t>2026/6/9</a:t>
            </a:fld>
            <a:endParaRPr kumimoji="1" lang="ja-JP" altLang="en-US"/>
          </a:p>
        </p:txBody>
      </p:sp>
      <p:sp>
        <p:nvSpPr>
          <p:cNvPr id="5" name="フッター プレースホルダー 4">
            <a:extLst>
              <a:ext uri="{FF2B5EF4-FFF2-40B4-BE49-F238E27FC236}">
                <a16:creationId xmlns:a16="http://schemas.microsoft.com/office/drawing/2014/main" id="{B49F3458-AD80-098B-A93E-2FDA9F5809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536AC6-59F0-8ABD-B759-2D5BD912109C}"/>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98799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78D4D9C-80AA-9F3C-27E0-2300A3E0FA5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B4D0687-EE81-0D53-DF07-49AD0312435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AB41DD-1887-9DFF-706E-1A2746569872}"/>
              </a:ext>
            </a:extLst>
          </p:cNvPr>
          <p:cNvSpPr>
            <a:spLocks noGrp="1"/>
          </p:cNvSpPr>
          <p:nvPr>
            <p:ph type="dt" sz="half" idx="10"/>
          </p:nvPr>
        </p:nvSpPr>
        <p:spPr/>
        <p:txBody>
          <a:bodyPr/>
          <a:lstStyle/>
          <a:p>
            <a:fld id="{EA491CBB-129B-4B18-9956-60AB467CFA71}" type="datetimeFigureOut">
              <a:rPr kumimoji="1" lang="ja-JP" altLang="en-US" smtClean="0"/>
              <a:t>2026/6/9</a:t>
            </a:fld>
            <a:endParaRPr kumimoji="1" lang="ja-JP" altLang="en-US"/>
          </a:p>
        </p:txBody>
      </p:sp>
      <p:sp>
        <p:nvSpPr>
          <p:cNvPr id="5" name="フッター プレースホルダー 4">
            <a:extLst>
              <a:ext uri="{FF2B5EF4-FFF2-40B4-BE49-F238E27FC236}">
                <a16:creationId xmlns:a16="http://schemas.microsoft.com/office/drawing/2014/main" id="{A12993D9-8500-F3EB-92EF-6A0BD2783D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646F8A-079E-5308-A6F4-9EAA6ECA58AD}"/>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8807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79DBC5-5656-3890-5543-93C1940F57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58B462-FF2D-C9AB-095F-F6B06E7EF1F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8F06A-32B6-5274-B2CC-2409195A5323}"/>
              </a:ext>
            </a:extLst>
          </p:cNvPr>
          <p:cNvSpPr>
            <a:spLocks noGrp="1"/>
          </p:cNvSpPr>
          <p:nvPr>
            <p:ph type="dt" sz="half" idx="10"/>
          </p:nvPr>
        </p:nvSpPr>
        <p:spPr/>
        <p:txBody>
          <a:bodyPr/>
          <a:lstStyle/>
          <a:p>
            <a:fld id="{EA491CBB-129B-4B18-9956-60AB467CFA71}" type="datetimeFigureOut">
              <a:rPr kumimoji="1" lang="ja-JP" altLang="en-US" smtClean="0"/>
              <a:t>2026/6/9</a:t>
            </a:fld>
            <a:endParaRPr kumimoji="1" lang="ja-JP" altLang="en-US"/>
          </a:p>
        </p:txBody>
      </p:sp>
      <p:sp>
        <p:nvSpPr>
          <p:cNvPr id="5" name="フッター プレースホルダー 4">
            <a:extLst>
              <a:ext uri="{FF2B5EF4-FFF2-40B4-BE49-F238E27FC236}">
                <a16:creationId xmlns:a16="http://schemas.microsoft.com/office/drawing/2014/main" id="{83934D48-C97A-24AF-C654-FBA686412C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01E139-03EE-CFEC-4FED-5AA89E99C05C}"/>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16682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68D647-E567-37A7-E5D5-54AAF274DB0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B1E001-3C3D-2E43-8685-15EA4531AA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518B8FD-B123-6294-7AC3-D243F6421CD8}"/>
              </a:ext>
            </a:extLst>
          </p:cNvPr>
          <p:cNvSpPr>
            <a:spLocks noGrp="1"/>
          </p:cNvSpPr>
          <p:nvPr>
            <p:ph type="dt" sz="half" idx="10"/>
          </p:nvPr>
        </p:nvSpPr>
        <p:spPr/>
        <p:txBody>
          <a:bodyPr/>
          <a:lstStyle/>
          <a:p>
            <a:fld id="{EA491CBB-129B-4B18-9956-60AB467CFA71}" type="datetimeFigureOut">
              <a:rPr kumimoji="1" lang="ja-JP" altLang="en-US" smtClean="0"/>
              <a:t>2026/6/9</a:t>
            </a:fld>
            <a:endParaRPr kumimoji="1" lang="ja-JP" altLang="en-US"/>
          </a:p>
        </p:txBody>
      </p:sp>
      <p:sp>
        <p:nvSpPr>
          <p:cNvPr id="5" name="フッター プレースホルダー 4">
            <a:extLst>
              <a:ext uri="{FF2B5EF4-FFF2-40B4-BE49-F238E27FC236}">
                <a16:creationId xmlns:a16="http://schemas.microsoft.com/office/drawing/2014/main" id="{F39212F7-43C1-D2E6-F2D8-580CC67178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09BD4D-D3D4-A84D-83DC-0471A3FFD008}"/>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54885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3940F-4EDD-9B13-0AB1-04BEFCEC60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A0ECEE-3BA5-7E21-ADF5-047F357D08F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2BA5D8-7F77-CAC3-562A-0C1B099B729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62C31E-FC7E-E259-FE73-8F6BD736C14B}"/>
              </a:ext>
            </a:extLst>
          </p:cNvPr>
          <p:cNvSpPr>
            <a:spLocks noGrp="1"/>
          </p:cNvSpPr>
          <p:nvPr>
            <p:ph type="dt" sz="half" idx="10"/>
          </p:nvPr>
        </p:nvSpPr>
        <p:spPr/>
        <p:txBody>
          <a:bodyPr/>
          <a:lstStyle/>
          <a:p>
            <a:fld id="{EA491CBB-129B-4B18-9956-60AB467CFA71}" type="datetimeFigureOut">
              <a:rPr kumimoji="1" lang="ja-JP" altLang="en-US" smtClean="0"/>
              <a:t>2026/6/9</a:t>
            </a:fld>
            <a:endParaRPr kumimoji="1" lang="ja-JP" altLang="en-US"/>
          </a:p>
        </p:txBody>
      </p:sp>
      <p:sp>
        <p:nvSpPr>
          <p:cNvPr id="6" name="フッター プレースホルダー 5">
            <a:extLst>
              <a:ext uri="{FF2B5EF4-FFF2-40B4-BE49-F238E27FC236}">
                <a16:creationId xmlns:a16="http://schemas.microsoft.com/office/drawing/2014/main" id="{446F8B06-7EF4-8CCC-6862-F1F67859D5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2534E8-C32A-862D-D6BB-ED3F68B56E82}"/>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55804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2A056-A9D5-F62B-D6D3-3B8414B9EB8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3A5347-84DC-16B6-976D-6A2F7061CC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93B9898-93D8-AF10-7BC1-5B1CFB0C927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D6F75B6-CA77-F650-ADCE-108B1927B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0829136-E87F-0CA1-7484-8ABB6E07CEC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F34FC2A-E80B-657E-F6D0-C54522727995}"/>
              </a:ext>
            </a:extLst>
          </p:cNvPr>
          <p:cNvSpPr>
            <a:spLocks noGrp="1"/>
          </p:cNvSpPr>
          <p:nvPr>
            <p:ph type="dt" sz="half" idx="10"/>
          </p:nvPr>
        </p:nvSpPr>
        <p:spPr/>
        <p:txBody>
          <a:bodyPr/>
          <a:lstStyle/>
          <a:p>
            <a:fld id="{EA491CBB-129B-4B18-9956-60AB467CFA71}" type="datetimeFigureOut">
              <a:rPr kumimoji="1" lang="ja-JP" altLang="en-US" smtClean="0"/>
              <a:t>2026/6/9</a:t>
            </a:fld>
            <a:endParaRPr kumimoji="1" lang="ja-JP" altLang="en-US"/>
          </a:p>
        </p:txBody>
      </p:sp>
      <p:sp>
        <p:nvSpPr>
          <p:cNvPr id="8" name="フッター プレースホルダー 7">
            <a:extLst>
              <a:ext uri="{FF2B5EF4-FFF2-40B4-BE49-F238E27FC236}">
                <a16:creationId xmlns:a16="http://schemas.microsoft.com/office/drawing/2014/main" id="{C22E92CC-4C42-44A7-4633-2038904C8DC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869AEC-823B-DF87-0A69-4DF5B19BE4F4}"/>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02844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510CC-F240-407E-0266-CFC8471F19F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4A51F3F-17C9-BB24-0897-EF69A5DBD56B}"/>
              </a:ext>
            </a:extLst>
          </p:cNvPr>
          <p:cNvSpPr>
            <a:spLocks noGrp="1"/>
          </p:cNvSpPr>
          <p:nvPr>
            <p:ph type="dt" sz="half" idx="10"/>
          </p:nvPr>
        </p:nvSpPr>
        <p:spPr/>
        <p:txBody>
          <a:bodyPr/>
          <a:lstStyle/>
          <a:p>
            <a:fld id="{EA491CBB-129B-4B18-9956-60AB467CFA71}" type="datetimeFigureOut">
              <a:rPr kumimoji="1" lang="ja-JP" altLang="en-US" smtClean="0"/>
              <a:t>2026/6/9</a:t>
            </a:fld>
            <a:endParaRPr kumimoji="1" lang="ja-JP" altLang="en-US"/>
          </a:p>
        </p:txBody>
      </p:sp>
      <p:sp>
        <p:nvSpPr>
          <p:cNvPr id="4" name="フッター プレースホルダー 3">
            <a:extLst>
              <a:ext uri="{FF2B5EF4-FFF2-40B4-BE49-F238E27FC236}">
                <a16:creationId xmlns:a16="http://schemas.microsoft.com/office/drawing/2014/main" id="{371306B9-E534-7DB3-381E-933E2EF224D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4978CF9-E034-277B-8E64-8EA78A277D15}"/>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31828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3A7DA0-C70D-0F1C-6AE0-C6DAA75CF233}"/>
              </a:ext>
            </a:extLst>
          </p:cNvPr>
          <p:cNvSpPr>
            <a:spLocks noGrp="1"/>
          </p:cNvSpPr>
          <p:nvPr>
            <p:ph type="dt" sz="half" idx="10"/>
          </p:nvPr>
        </p:nvSpPr>
        <p:spPr/>
        <p:txBody>
          <a:bodyPr/>
          <a:lstStyle/>
          <a:p>
            <a:fld id="{EA491CBB-129B-4B18-9956-60AB467CFA71}" type="datetimeFigureOut">
              <a:rPr kumimoji="1" lang="ja-JP" altLang="en-US" smtClean="0"/>
              <a:t>2026/6/9</a:t>
            </a:fld>
            <a:endParaRPr kumimoji="1" lang="ja-JP" altLang="en-US"/>
          </a:p>
        </p:txBody>
      </p:sp>
      <p:sp>
        <p:nvSpPr>
          <p:cNvPr id="3" name="フッター プレースホルダー 2">
            <a:extLst>
              <a:ext uri="{FF2B5EF4-FFF2-40B4-BE49-F238E27FC236}">
                <a16:creationId xmlns:a16="http://schemas.microsoft.com/office/drawing/2014/main" id="{F8BEAC6E-96F9-58AB-67B8-F1F39F21B58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2587ACE-7414-3C13-5997-682E90ECBCC8}"/>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91751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01353-3672-2005-36EE-D549698FBE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8428530-3C89-3361-A65E-3D8E0D72E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0C66129-6215-9CF8-2704-B364F474D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E77A75-49D5-A0BE-DAE3-64B22F5FCD8F}"/>
              </a:ext>
            </a:extLst>
          </p:cNvPr>
          <p:cNvSpPr>
            <a:spLocks noGrp="1"/>
          </p:cNvSpPr>
          <p:nvPr>
            <p:ph type="dt" sz="half" idx="10"/>
          </p:nvPr>
        </p:nvSpPr>
        <p:spPr/>
        <p:txBody>
          <a:bodyPr/>
          <a:lstStyle/>
          <a:p>
            <a:fld id="{EA491CBB-129B-4B18-9956-60AB467CFA71}" type="datetimeFigureOut">
              <a:rPr kumimoji="1" lang="ja-JP" altLang="en-US" smtClean="0"/>
              <a:t>2026/6/9</a:t>
            </a:fld>
            <a:endParaRPr kumimoji="1" lang="ja-JP" altLang="en-US"/>
          </a:p>
        </p:txBody>
      </p:sp>
      <p:sp>
        <p:nvSpPr>
          <p:cNvPr id="6" name="フッター プレースホルダー 5">
            <a:extLst>
              <a:ext uri="{FF2B5EF4-FFF2-40B4-BE49-F238E27FC236}">
                <a16:creationId xmlns:a16="http://schemas.microsoft.com/office/drawing/2014/main" id="{45118B9D-6A35-C562-06E6-4519435951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591F10-EB4E-4E53-D9E9-C7C747EAE453}"/>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181380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5D6F5-D34D-917B-0FE0-B05EC3F8A0D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E610C0-EC32-1564-CAF7-03D798420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0965338-EF2E-F6FA-6BDB-A5F6EECCF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2F374D-D2BC-84ED-47BB-12231270C17D}"/>
              </a:ext>
            </a:extLst>
          </p:cNvPr>
          <p:cNvSpPr>
            <a:spLocks noGrp="1"/>
          </p:cNvSpPr>
          <p:nvPr>
            <p:ph type="dt" sz="half" idx="10"/>
          </p:nvPr>
        </p:nvSpPr>
        <p:spPr/>
        <p:txBody>
          <a:bodyPr/>
          <a:lstStyle/>
          <a:p>
            <a:fld id="{EA491CBB-129B-4B18-9956-60AB467CFA71}" type="datetimeFigureOut">
              <a:rPr kumimoji="1" lang="ja-JP" altLang="en-US" smtClean="0"/>
              <a:t>2026/6/9</a:t>
            </a:fld>
            <a:endParaRPr kumimoji="1" lang="ja-JP" altLang="en-US"/>
          </a:p>
        </p:txBody>
      </p:sp>
      <p:sp>
        <p:nvSpPr>
          <p:cNvPr id="6" name="フッター プレースホルダー 5">
            <a:extLst>
              <a:ext uri="{FF2B5EF4-FFF2-40B4-BE49-F238E27FC236}">
                <a16:creationId xmlns:a16="http://schemas.microsoft.com/office/drawing/2014/main" id="{E68D207D-64B1-5C5F-3B39-3445432686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545692-582F-4C52-E399-C31C50D053E1}"/>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83799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410C26-178F-1B78-6F10-2A0830C5B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F197E3-10DE-5F37-F31F-8F8837459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90017C-DC2A-87EE-8AB2-D01EAFFF0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491CBB-129B-4B18-9956-60AB467CFA71}" type="datetimeFigureOut">
              <a:rPr kumimoji="1" lang="ja-JP" altLang="en-US" smtClean="0"/>
              <a:t>2026/6/9</a:t>
            </a:fld>
            <a:endParaRPr kumimoji="1" lang="ja-JP" altLang="en-US"/>
          </a:p>
        </p:txBody>
      </p:sp>
      <p:sp>
        <p:nvSpPr>
          <p:cNvPr id="5" name="フッター プレースホルダー 4">
            <a:extLst>
              <a:ext uri="{FF2B5EF4-FFF2-40B4-BE49-F238E27FC236}">
                <a16:creationId xmlns:a16="http://schemas.microsoft.com/office/drawing/2014/main" id="{338AFFFD-A1ED-3287-19FD-E417A0A7C9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5CA7202-8D3B-4D98-38FF-776471011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618518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C29D247-2DEF-77D6-3AC2-1CE15DD95B40}"/>
              </a:ext>
            </a:extLst>
          </p:cNvPr>
          <p:cNvSpPr txBox="1"/>
          <p:nvPr/>
        </p:nvSpPr>
        <p:spPr>
          <a:xfrm>
            <a:off x="187036" y="124691"/>
            <a:ext cx="7311044" cy="461665"/>
          </a:xfrm>
          <a:prstGeom prst="rect">
            <a:avLst/>
          </a:prstGeom>
          <a:noFill/>
        </p:spPr>
        <p:txBody>
          <a:bodyPr wrap="square" rtlCol="0">
            <a:spAutoFit/>
          </a:bodyPr>
          <a:lstStyle/>
          <a:p>
            <a:r>
              <a:rPr kumimoji="1" lang="en-US" altLang="ja-JP" sz="2400" b="1" u="sng" dirty="0">
                <a:solidFill>
                  <a:schemeClr val="accent1"/>
                </a:solidFill>
                <a:latin typeface="Arial" panose="020B0604020202020204" pitchFamily="34" charset="0"/>
                <a:cs typeface="Arial" panose="020B0604020202020204" pitchFamily="34" charset="0"/>
              </a:rPr>
              <a:t>Introduction of the project: (</a:t>
            </a:r>
            <a:r>
              <a:rPr kumimoji="1" lang="en-US" altLang="zh-CN" sz="2400" b="1" u="sng" dirty="0">
                <a:solidFill>
                  <a:schemeClr val="accent1"/>
                </a:solidFill>
                <a:latin typeface="Arial" panose="020B0604020202020204" pitchFamily="34" charset="0"/>
                <a:cs typeface="Arial" panose="020B0604020202020204" pitchFamily="34" charset="0"/>
              </a:rPr>
              <a:t>HIAF</a:t>
            </a:r>
            <a:r>
              <a:rPr kumimoji="1" lang="en-US" altLang="ja-JP" sz="2400" b="1" u="sng" dirty="0">
                <a:solidFill>
                  <a:schemeClr val="accent1"/>
                </a:solidFill>
                <a:latin typeface="Arial" panose="020B0604020202020204" pitchFamily="34" charset="0"/>
                <a:cs typeface="Arial" panose="020B0604020202020204" pitchFamily="34" charset="0"/>
              </a:rPr>
              <a:t>) </a:t>
            </a:r>
            <a:endParaRPr kumimoji="1" lang="ja-JP" altLang="en-US" sz="2400" b="1" u="sng" dirty="0">
              <a:solidFill>
                <a:schemeClr val="accent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7B93F43A-C095-1C4F-95BB-E7F0221C7DDD}"/>
              </a:ext>
            </a:extLst>
          </p:cNvPr>
          <p:cNvSpPr txBox="1"/>
          <p:nvPr/>
        </p:nvSpPr>
        <p:spPr>
          <a:xfrm>
            <a:off x="10259292" y="217024"/>
            <a:ext cx="1615440" cy="369332"/>
          </a:xfrm>
          <a:prstGeom prst="rect">
            <a:avLst/>
          </a:prstGeom>
          <a:noFill/>
          <a:ln>
            <a:solidFill>
              <a:schemeClr val="accent1"/>
            </a:solidFill>
          </a:ln>
        </p:spPr>
        <p:txBody>
          <a:bodyPr wrap="square" rtlCol="0">
            <a:spAutoFit/>
          </a:bodyPr>
          <a:lstStyle/>
          <a:p>
            <a:r>
              <a:rPr lang="en-US" altLang="zh-CN" dirty="0">
                <a:solidFill>
                  <a:schemeClr val="accent1"/>
                </a:solidFill>
                <a:latin typeface="Arial" panose="020B0604020202020204" pitchFamily="34" charset="0"/>
                <a:cs typeface="Arial" panose="020B0604020202020204" pitchFamily="34" charset="0"/>
              </a:rPr>
              <a:t>Teng Tan</a:t>
            </a:r>
            <a:endParaRPr kumimoji="1" lang="ja-JP" altLang="en-US" dirty="0">
              <a:solidFill>
                <a:schemeClr val="accent1"/>
              </a:solidFill>
              <a:latin typeface="Arial" panose="020B0604020202020204" pitchFamily="34" charset="0"/>
              <a:cs typeface="Arial" panose="020B0604020202020204" pitchFamily="34" charset="0"/>
            </a:endParaRPr>
          </a:p>
        </p:txBody>
      </p:sp>
      <p:sp>
        <p:nvSpPr>
          <p:cNvPr id="7" name="Shape 346">
            <a:extLst>
              <a:ext uri="{FF2B5EF4-FFF2-40B4-BE49-F238E27FC236}">
                <a16:creationId xmlns:a16="http://schemas.microsoft.com/office/drawing/2014/main" id="{BFDB1B71-3C50-8852-C48E-1B8E7633247D}"/>
              </a:ext>
            </a:extLst>
          </p:cNvPr>
          <p:cNvSpPr/>
          <p:nvPr/>
        </p:nvSpPr>
        <p:spPr>
          <a:xfrm>
            <a:off x="6627086" y="856024"/>
            <a:ext cx="5058258" cy="2301015"/>
          </a:xfrm>
          <a:prstGeom prst="rect">
            <a:avLst/>
          </a:prstGeom>
          <a:ln w="12700">
            <a:miter lim="400000"/>
          </a:ln>
        </p:spPr>
        <p:txBody>
          <a:bodyPr wrap="square" lIns="34289" rIns="34289">
            <a:spAutoFit/>
          </a:bodyPr>
          <a:lstStyle/>
          <a:p>
            <a:pPr marL="257175" indent="-257175">
              <a:lnSpc>
                <a:spcPct val="130000"/>
              </a:lnSpc>
              <a:buClr>
                <a:srgbClr val="FF0000"/>
              </a:buClr>
              <a:buSzPct val="100000"/>
              <a:buFont typeface="Arial" panose="020B0604020202020204"/>
              <a:buChar char="•"/>
              <a:defRPr b="1"/>
            </a:pPr>
            <a:r>
              <a:rPr lang="en-US" sz="1600" b="1" dirty="0">
                <a:solidFill>
                  <a:srgbClr val="022998"/>
                </a:solidFill>
                <a:latin typeface="Times New Roman"/>
                <a:ea typeface="黑体" panose="02010609060101010101" pitchFamily="49" charset="-122"/>
              </a:rPr>
              <a:t>HIAF (High Intensity heavy-ion Accelerator Facility) is one of the mega-scientific projects</a:t>
            </a:r>
          </a:p>
          <a:p>
            <a:pPr>
              <a:lnSpc>
                <a:spcPct val="130000"/>
              </a:lnSpc>
              <a:buClr>
                <a:srgbClr val="FF0000"/>
              </a:buClr>
              <a:buSzPct val="100000"/>
              <a:defRPr b="1"/>
            </a:pPr>
            <a:r>
              <a:rPr lang="en-US" sz="1600" b="1" dirty="0">
                <a:solidFill>
                  <a:srgbClr val="022998"/>
                </a:solidFill>
                <a:latin typeface="Times New Roman"/>
                <a:ea typeface="黑体" panose="02010609060101010101" pitchFamily="49" charset="-122"/>
              </a:rPr>
              <a:t>     for nuclear science </a:t>
            </a:r>
          </a:p>
          <a:p>
            <a:pPr marL="257175" indent="-257175">
              <a:lnSpc>
                <a:spcPct val="130000"/>
              </a:lnSpc>
              <a:buClr>
                <a:srgbClr val="FF0000"/>
              </a:buClr>
              <a:buSzPct val="100000"/>
              <a:buFont typeface="Arial" panose="020B0604020202020204"/>
              <a:buChar char="•"/>
              <a:defRPr b="1"/>
            </a:pPr>
            <a:r>
              <a:rPr lang="en-US" sz="1600" b="1" dirty="0">
                <a:solidFill>
                  <a:srgbClr val="022998"/>
                </a:solidFill>
                <a:latin typeface="Times New Roman"/>
                <a:ea typeface="黑体" panose="02010609060101010101" pitchFamily="49" charset="-122"/>
              </a:rPr>
              <a:t>Approved</a:t>
            </a:r>
            <a:r>
              <a:rPr sz="1600" b="1" dirty="0">
                <a:solidFill>
                  <a:srgbClr val="022998"/>
                </a:solidFill>
                <a:latin typeface="Times New Roman"/>
                <a:ea typeface="黑体" panose="02010609060101010101" pitchFamily="49" charset="-122"/>
              </a:rPr>
              <a:t> in </a:t>
            </a:r>
            <a:r>
              <a:rPr lang="en-US" sz="1600" b="1" dirty="0">
                <a:solidFill>
                  <a:srgbClr val="022998"/>
                </a:solidFill>
                <a:latin typeface="Times New Roman"/>
                <a:ea typeface="黑体" panose="02010609060101010101" pitchFamily="49" charset="-122"/>
              </a:rPr>
              <a:t>Dec</a:t>
            </a:r>
            <a:r>
              <a:rPr sz="1600" b="1" dirty="0">
                <a:solidFill>
                  <a:srgbClr val="022998"/>
                </a:solidFill>
                <a:latin typeface="Times New Roman"/>
                <a:ea typeface="黑体" panose="02010609060101010101" pitchFamily="49" charset="-122"/>
              </a:rPr>
              <a:t>. 20</a:t>
            </a:r>
            <a:r>
              <a:rPr lang="en-US" sz="1600" b="1" dirty="0">
                <a:solidFill>
                  <a:srgbClr val="022998"/>
                </a:solidFill>
                <a:latin typeface="Times New Roman"/>
                <a:ea typeface="黑体" panose="02010609060101010101" pitchFamily="49" charset="-122"/>
              </a:rPr>
              <a:t>15, </a:t>
            </a:r>
            <a:r>
              <a:rPr lang="en-US" altLang="zh-CN" sz="1600" b="1" dirty="0">
                <a:solidFill>
                  <a:srgbClr val="022998"/>
                </a:solidFill>
                <a:latin typeface="Times New Roman"/>
                <a:ea typeface="黑体" panose="02010609060101010101" pitchFamily="49" charset="-122"/>
              </a:rPr>
              <a:t>b</a:t>
            </a:r>
            <a:r>
              <a:rPr lang="en-US" sz="1600" b="1" dirty="0">
                <a:solidFill>
                  <a:srgbClr val="022998"/>
                </a:solidFill>
                <a:latin typeface="Times New Roman"/>
                <a:ea typeface="黑体" panose="02010609060101010101" pitchFamily="49" charset="-122"/>
                <a:sym typeface="+mn-ea"/>
              </a:rPr>
              <a:t>eam commissioning date is December 2025</a:t>
            </a:r>
          </a:p>
          <a:p>
            <a:pPr marL="257175" indent="-257175">
              <a:lnSpc>
                <a:spcPct val="130000"/>
              </a:lnSpc>
              <a:buClr>
                <a:srgbClr val="FF0000"/>
              </a:buClr>
              <a:buSzPct val="100000"/>
              <a:buFont typeface="Arial" panose="020B0604020202020204"/>
              <a:buChar char="•"/>
              <a:defRPr b="1"/>
            </a:pPr>
            <a:r>
              <a:rPr lang="en-US" sz="1600" b="1" dirty="0">
                <a:solidFill>
                  <a:srgbClr val="022998"/>
                </a:solidFill>
                <a:latin typeface="Times New Roman"/>
                <a:ea typeface="黑体" panose="02010609060101010101" pitchFamily="49" charset="-122"/>
              </a:rPr>
              <a:t>CW </a:t>
            </a:r>
            <a:r>
              <a:rPr lang="en-US" sz="1600" b="1" dirty="0" err="1">
                <a:solidFill>
                  <a:srgbClr val="022998"/>
                </a:solidFill>
                <a:latin typeface="Times New Roman"/>
                <a:ea typeface="黑体" panose="02010609060101010101" pitchFamily="49" charset="-122"/>
              </a:rPr>
              <a:t>linac</a:t>
            </a:r>
            <a:r>
              <a:rPr lang="en-US" sz="1600" b="1" dirty="0">
                <a:solidFill>
                  <a:srgbClr val="022998"/>
                </a:solidFill>
                <a:latin typeface="Times New Roman"/>
                <a:ea typeface="黑体" panose="02010609060101010101" pitchFamily="49" charset="-122"/>
              </a:rPr>
              <a:t> is used as the injector of synchrotron</a:t>
            </a:r>
            <a:endParaRPr sz="1600" b="1" dirty="0">
              <a:solidFill>
                <a:srgbClr val="022998"/>
              </a:solidFill>
              <a:latin typeface="Times New Roman"/>
              <a:ea typeface="黑体" panose="02010609060101010101" pitchFamily="49" charset="-122"/>
            </a:endParaRPr>
          </a:p>
          <a:p>
            <a:pPr marL="257175" indent="-257175">
              <a:lnSpc>
                <a:spcPct val="130000"/>
              </a:lnSpc>
              <a:buClr>
                <a:srgbClr val="FF0000"/>
              </a:buClr>
              <a:buSzPct val="100000"/>
              <a:buFont typeface="Arial" panose="020B0604020202020204"/>
              <a:buChar char="•"/>
              <a:defRPr b="1"/>
            </a:pPr>
            <a:r>
              <a:rPr sz="1600" b="1" dirty="0">
                <a:solidFill>
                  <a:srgbClr val="022998"/>
                </a:solidFill>
                <a:latin typeface="Times New Roman"/>
                <a:ea typeface="黑体" panose="02010609060101010101" pitchFamily="49" charset="-122"/>
              </a:rPr>
              <a:t>Location: Huizhou, Guangdong Prov.</a:t>
            </a:r>
            <a:endParaRPr lang="en-US" sz="1600" b="1" dirty="0">
              <a:solidFill>
                <a:srgbClr val="022998"/>
              </a:solidFill>
              <a:latin typeface="Times New Roman"/>
              <a:ea typeface="黑体" panose="02010609060101010101" pitchFamily="49" charset="-122"/>
            </a:endParaRPr>
          </a:p>
        </p:txBody>
      </p:sp>
      <p:pic>
        <p:nvPicPr>
          <p:cNvPr id="8" name="Picture 2">
            <a:extLst>
              <a:ext uri="{FF2B5EF4-FFF2-40B4-BE49-F238E27FC236}">
                <a16:creationId xmlns:a16="http://schemas.microsoft.com/office/drawing/2014/main" id="{0FD2E1E9-13C0-4575-13FD-8205E1EDC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27" y="1043909"/>
            <a:ext cx="4918089" cy="243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4C1D53C4-C331-5237-77A4-E727D43F4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76376"/>
            <a:ext cx="4210460" cy="186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a:extLst>
              <a:ext uri="{FF2B5EF4-FFF2-40B4-BE49-F238E27FC236}">
                <a16:creationId xmlns:a16="http://schemas.microsoft.com/office/drawing/2014/main" id="{DB015BAA-6BEA-26CC-DB8C-D7E7D9199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487" y="4023778"/>
            <a:ext cx="7621484" cy="211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8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C29D247-2DEF-77D6-3AC2-1CE15DD95B40}"/>
              </a:ext>
            </a:extLst>
          </p:cNvPr>
          <p:cNvSpPr txBox="1"/>
          <p:nvPr/>
        </p:nvSpPr>
        <p:spPr>
          <a:xfrm>
            <a:off x="187036" y="124691"/>
            <a:ext cx="7311044" cy="461665"/>
          </a:xfrm>
          <a:prstGeom prst="rect">
            <a:avLst/>
          </a:prstGeom>
          <a:noFill/>
        </p:spPr>
        <p:txBody>
          <a:bodyPr wrap="square" rtlCol="0">
            <a:spAutoFit/>
          </a:bodyPr>
          <a:lstStyle/>
          <a:p>
            <a:r>
              <a:rPr kumimoji="1" lang="en-US" altLang="ja-JP" sz="2400" b="1" u="sng" dirty="0">
                <a:solidFill>
                  <a:schemeClr val="accent1"/>
                </a:solidFill>
                <a:latin typeface="Arial" panose="020B0604020202020204" pitchFamily="34" charset="0"/>
                <a:cs typeface="Arial" panose="020B0604020202020204" pitchFamily="34" charset="0"/>
              </a:rPr>
              <a:t>Introduction of the project: (</a:t>
            </a:r>
            <a:r>
              <a:rPr kumimoji="1" lang="en-US" altLang="zh-CN" sz="2400" b="1" u="sng" dirty="0">
                <a:solidFill>
                  <a:schemeClr val="accent1"/>
                </a:solidFill>
                <a:latin typeface="Arial" panose="020B0604020202020204" pitchFamily="34" charset="0"/>
                <a:cs typeface="Arial" panose="020B0604020202020204" pitchFamily="34" charset="0"/>
              </a:rPr>
              <a:t>IP-SAFE</a:t>
            </a:r>
            <a:r>
              <a:rPr kumimoji="1" lang="en-US" altLang="ja-JP" sz="2400" b="1" u="sng" dirty="0">
                <a:solidFill>
                  <a:schemeClr val="accent1"/>
                </a:solidFill>
                <a:latin typeface="Arial" panose="020B0604020202020204" pitchFamily="34" charset="0"/>
                <a:cs typeface="Arial" panose="020B0604020202020204" pitchFamily="34" charset="0"/>
              </a:rPr>
              <a:t>) </a:t>
            </a:r>
            <a:endParaRPr kumimoji="1" lang="ja-JP" altLang="en-US" sz="2400" b="1" u="sng" dirty="0">
              <a:solidFill>
                <a:schemeClr val="accent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7B93F43A-C095-1C4F-95BB-E7F0221C7DDD}"/>
              </a:ext>
            </a:extLst>
          </p:cNvPr>
          <p:cNvSpPr txBox="1"/>
          <p:nvPr/>
        </p:nvSpPr>
        <p:spPr>
          <a:xfrm>
            <a:off x="10259292" y="217024"/>
            <a:ext cx="1615440" cy="369332"/>
          </a:xfrm>
          <a:prstGeom prst="rect">
            <a:avLst/>
          </a:prstGeom>
          <a:noFill/>
          <a:ln>
            <a:solidFill>
              <a:schemeClr val="accent1"/>
            </a:solidFill>
          </a:ln>
        </p:spPr>
        <p:txBody>
          <a:bodyPr wrap="square" rtlCol="0">
            <a:spAutoFit/>
          </a:bodyPr>
          <a:lstStyle/>
          <a:p>
            <a:r>
              <a:rPr lang="en-US" altLang="zh-CN" dirty="0">
                <a:solidFill>
                  <a:schemeClr val="accent1"/>
                </a:solidFill>
                <a:latin typeface="Arial" panose="020B0604020202020204" pitchFamily="34" charset="0"/>
                <a:cs typeface="Arial" panose="020B0604020202020204" pitchFamily="34" charset="0"/>
              </a:rPr>
              <a:t>Teng Tan</a:t>
            </a:r>
            <a:endParaRPr kumimoji="1" lang="ja-JP" altLang="en-US" dirty="0">
              <a:solidFill>
                <a:schemeClr val="accent1"/>
              </a:solidFill>
              <a:latin typeface="Arial" panose="020B0604020202020204" pitchFamily="34" charset="0"/>
              <a:cs typeface="Arial" panose="020B0604020202020204" pitchFamily="34" charset="0"/>
            </a:endParaRPr>
          </a:p>
        </p:txBody>
      </p:sp>
      <p:pic>
        <p:nvPicPr>
          <p:cNvPr id="2" name="Picture 3">
            <a:extLst>
              <a:ext uri="{FF2B5EF4-FFF2-40B4-BE49-F238E27FC236}">
                <a16:creationId xmlns:a16="http://schemas.microsoft.com/office/drawing/2014/main" id="{FA74862B-E21B-B296-7526-92028D8ED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36" y="526319"/>
            <a:ext cx="7079747" cy="365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本框 5">
            <a:extLst>
              <a:ext uri="{FF2B5EF4-FFF2-40B4-BE49-F238E27FC236}">
                <a16:creationId xmlns:a16="http://schemas.microsoft.com/office/drawing/2014/main" id="{572AA0AC-D4CD-98C1-4171-318204678362}"/>
              </a:ext>
            </a:extLst>
          </p:cNvPr>
          <p:cNvSpPr txBox="1"/>
          <p:nvPr/>
        </p:nvSpPr>
        <p:spPr>
          <a:xfrm>
            <a:off x="7498080" y="1067839"/>
            <a:ext cx="4462549" cy="584775"/>
          </a:xfrm>
          <a:prstGeom prst="rect">
            <a:avLst/>
          </a:prstGeom>
          <a:noFill/>
          <a:ln w="38100">
            <a:solidFill>
              <a:srgbClr val="183884"/>
            </a:solidFill>
          </a:ln>
        </p:spPr>
        <p:txBody>
          <a:bodyPr wrap="square" rtlCol="0" anchor="ctr" anchorCtr="0">
            <a:spAutoFit/>
          </a:bodyPr>
          <a:lstStyle/>
          <a:p>
            <a:pPr algn="ctr" fontAlgn="auto">
              <a:spcBef>
                <a:spcPts val="0"/>
              </a:spcBef>
              <a:spcAft>
                <a:spcPts val="0"/>
              </a:spcAft>
              <a:defRPr/>
            </a:pPr>
            <a:r>
              <a:rPr lang="en-US" altLang="zh-CN" sz="1600" b="1" dirty="0">
                <a:solidFill>
                  <a:srgbClr val="FF0000"/>
                </a:solidFill>
                <a:effectLst>
                  <a:outerShdw blurRad="50800" dist="38100" dir="2700000" algn="tl" rotWithShape="0">
                    <a:prstClr val="black">
                      <a:alpha val="40000"/>
                    </a:prstClr>
                  </a:outerShdw>
                </a:effectLst>
                <a:latin typeface="Times New Roman"/>
                <a:ea typeface="微软雅黑" panose="020B0503020204020204" charset="-122"/>
                <a:cs typeface="+mn-ea"/>
              </a:rPr>
              <a:t>World’s</a:t>
            </a:r>
            <a:r>
              <a:rPr lang="zh-CN" altLang="en-US" sz="1600" b="1" dirty="0">
                <a:solidFill>
                  <a:srgbClr val="FF0000"/>
                </a:solidFill>
                <a:effectLst>
                  <a:outerShdw blurRad="50800" dist="38100" dir="2700000" algn="tl" rotWithShape="0">
                    <a:prstClr val="black">
                      <a:alpha val="40000"/>
                    </a:prstClr>
                  </a:outerShdw>
                </a:effectLst>
                <a:latin typeface="Times New Roman"/>
                <a:ea typeface="微软雅黑" panose="020B0503020204020204" charset="-122"/>
                <a:cs typeface="+mn-ea"/>
              </a:rPr>
              <a:t> </a:t>
            </a:r>
            <a:r>
              <a:rPr lang="en-US" altLang="zh-CN" sz="1600" b="1" dirty="0">
                <a:solidFill>
                  <a:srgbClr val="FF0000"/>
                </a:solidFill>
                <a:effectLst>
                  <a:outerShdw blurRad="50800" dist="38100" dir="2700000" algn="tl" rotWithShape="0">
                    <a:prstClr val="black">
                      <a:alpha val="40000"/>
                    </a:prstClr>
                  </a:outerShdw>
                </a:effectLst>
                <a:latin typeface="Times New Roman"/>
                <a:ea typeface="微软雅黑" panose="020B0503020204020204" charset="-122"/>
                <a:cs typeface="+mn-ea"/>
              </a:rPr>
              <a:t>first proton machine for α-medicine production</a:t>
            </a:r>
            <a:r>
              <a:rPr lang="zh-CN" altLang="en-US" sz="1600" b="1" dirty="0">
                <a:solidFill>
                  <a:srgbClr val="FF0000"/>
                </a:solidFill>
                <a:effectLst>
                  <a:outerShdw blurRad="50800" dist="38100" dir="2700000" algn="tl" rotWithShape="0">
                    <a:prstClr val="black">
                      <a:alpha val="40000"/>
                    </a:prstClr>
                  </a:outerShdw>
                </a:effectLst>
                <a:latin typeface="Times New Roman"/>
                <a:ea typeface="微软雅黑" panose="020B0503020204020204" charset="-122"/>
                <a:cs typeface="+mn-ea"/>
              </a:rPr>
              <a:t> </a:t>
            </a:r>
          </a:p>
        </p:txBody>
      </p:sp>
      <p:pic>
        <p:nvPicPr>
          <p:cNvPr id="11" name="Picture 2">
            <a:extLst>
              <a:ext uri="{FF2B5EF4-FFF2-40B4-BE49-F238E27FC236}">
                <a16:creationId xmlns:a16="http://schemas.microsoft.com/office/drawing/2014/main" id="{380984E3-29BD-521D-E88D-F29B17F60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233" y="4249033"/>
            <a:ext cx="9001000" cy="248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6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C29D247-2DEF-77D6-3AC2-1CE15DD95B40}"/>
              </a:ext>
            </a:extLst>
          </p:cNvPr>
          <p:cNvSpPr txBox="1"/>
          <p:nvPr/>
        </p:nvSpPr>
        <p:spPr>
          <a:xfrm>
            <a:off x="187036" y="124691"/>
            <a:ext cx="7311044" cy="461665"/>
          </a:xfrm>
          <a:prstGeom prst="rect">
            <a:avLst/>
          </a:prstGeom>
          <a:noFill/>
        </p:spPr>
        <p:txBody>
          <a:bodyPr wrap="square" rtlCol="0">
            <a:spAutoFit/>
          </a:bodyPr>
          <a:lstStyle/>
          <a:p>
            <a:r>
              <a:rPr kumimoji="1" lang="en-US" altLang="ja-JP" sz="2400" b="1" u="sng" dirty="0">
                <a:solidFill>
                  <a:schemeClr val="accent1"/>
                </a:solidFill>
                <a:latin typeface="Arial" panose="020B0604020202020204" pitchFamily="34" charset="0"/>
                <a:cs typeface="Arial" panose="020B0604020202020204" pitchFamily="34" charset="0"/>
              </a:rPr>
              <a:t>Introduction of the project: (</a:t>
            </a:r>
            <a:r>
              <a:rPr kumimoji="1" lang="en-US" altLang="zh-CN" sz="2400" b="1" u="sng" dirty="0" err="1">
                <a:solidFill>
                  <a:schemeClr val="accent1"/>
                </a:solidFill>
                <a:latin typeface="Arial" panose="020B0604020202020204" pitchFamily="34" charset="0"/>
                <a:cs typeface="Arial" panose="020B0604020202020204" pitchFamily="34" charset="0"/>
              </a:rPr>
              <a:t>CiADS</a:t>
            </a:r>
            <a:r>
              <a:rPr kumimoji="1" lang="en-US" altLang="ja-JP" sz="2400" b="1" u="sng" dirty="0">
                <a:solidFill>
                  <a:schemeClr val="accent1"/>
                </a:solidFill>
                <a:latin typeface="Arial" panose="020B0604020202020204" pitchFamily="34" charset="0"/>
                <a:cs typeface="Arial" panose="020B0604020202020204" pitchFamily="34" charset="0"/>
              </a:rPr>
              <a:t>) </a:t>
            </a:r>
            <a:endParaRPr kumimoji="1" lang="ja-JP" altLang="en-US" sz="2400" b="1" u="sng" dirty="0">
              <a:solidFill>
                <a:schemeClr val="accent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7B93F43A-C095-1C4F-95BB-E7F0221C7DDD}"/>
              </a:ext>
            </a:extLst>
          </p:cNvPr>
          <p:cNvSpPr txBox="1"/>
          <p:nvPr/>
        </p:nvSpPr>
        <p:spPr>
          <a:xfrm>
            <a:off x="10259292" y="217024"/>
            <a:ext cx="1615440" cy="369332"/>
          </a:xfrm>
          <a:prstGeom prst="rect">
            <a:avLst/>
          </a:prstGeom>
          <a:noFill/>
          <a:ln>
            <a:solidFill>
              <a:schemeClr val="accent1"/>
            </a:solidFill>
          </a:ln>
        </p:spPr>
        <p:txBody>
          <a:bodyPr wrap="square" rtlCol="0">
            <a:spAutoFit/>
          </a:bodyPr>
          <a:lstStyle/>
          <a:p>
            <a:r>
              <a:rPr lang="en-US" altLang="zh-CN" dirty="0">
                <a:solidFill>
                  <a:schemeClr val="accent1"/>
                </a:solidFill>
                <a:latin typeface="Arial" panose="020B0604020202020204" pitchFamily="34" charset="0"/>
                <a:cs typeface="Arial" panose="020B0604020202020204" pitchFamily="34" charset="0"/>
              </a:rPr>
              <a:t>Teng Tan</a:t>
            </a:r>
            <a:endParaRPr kumimoji="1" lang="ja-JP" altLang="en-US" dirty="0">
              <a:solidFill>
                <a:schemeClr val="accent1"/>
              </a:solidFill>
              <a:latin typeface="Arial" panose="020B0604020202020204" pitchFamily="34" charset="0"/>
              <a:cs typeface="Arial" panose="020B0604020202020204" pitchFamily="34" charset="0"/>
            </a:endParaRPr>
          </a:p>
        </p:txBody>
      </p:sp>
      <p:pic>
        <p:nvPicPr>
          <p:cNvPr id="2" name="Picture 3">
            <a:extLst>
              <a:ext uri="{FF2B5EF4-FFF2-40B4-BE49-F238E27FC236}">
                <a16:creationId xmlns:a16="http://schemas.microsoft.com/office/drawing/2014/main" id="{7815CAB9-A737-180F-528B-8B907DAB4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36" y="586356"/>
            <a:ext cx="8701238" cy="404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DF520557-C51A-64FC-EF24-BC0BA6BDCD98}"/>
              </a:ext>
            </a:extLst>
          </p:cNvPr>
          <p:cNvSpPr txBox="1"/>
          <p:nvPr/>
        </p:nvSpPr>
        <p:spPr>
          <a:xfrm>
            <a:off x="8941833" y="1573973"/>
            <a:ext cx="3168352" cy="738664"/>
          </a:xfrm>
          <a:prstGeom prst="rect">
            <a:avLst/>
          </a:prstGeom>
          <a:noFill/>
        </p:spPr>
        <p:txBody>
          <a:bodyPr wrap="square" rtlCol="0">
            <a:spAutoFit/>
          </a:bodyPr>
          <a:lstStyle/>
          <a:p>
            <a:pPr marL="285750" indent="-285750" defTabSz="1219200" fontAlgn="auto">
              <a:spcBef>
                <a:spcPts val="0"/>
              </a:spcBef>
              <a:spcAft>
                <a:spcPts val="0"/>
              </a:spcAft>
              <a:buFont typeface="Arial" panose="020B0604020202020204" pitchFamily="34" charset="0"/>
              <a:buChar char="•"/>
            </a:pPr>
            <a:r>
              <a:rPr lang="en-US" altLang="zh-CN" sz="1400" b="1" dirty="0">
                <a:solidFill>
                  <a:prstClr val="black"/>
                </a:solidFill>
                <a:latin typeface="Times New Roman" panose="02020603050405020304" pitchFamily="18" charset="0"/>
                <a:ea typeface="等线" panose="02010600030101010101" charset="-122"/>
                <a:cs typeface="Times New Roman" panose="02020603050405020304" pitchFamily="18" charset="0"/>
              </a:rPr>
              <a:t>5 kinds, 32 cryomodules</a:t>
            </a:r>
          </a:p>
          <a:p>
            <a:pPr marL="285750" indent="-285750" defTabSz="1219200" fontAlgn="auto">
              <a:spcBef>
                <a:spcPts val="0"/>
              </a:spcBef>
              <a:spcAft>
                <a:spcPts val="0"/>
              </a:spcAft>
              <a:buFont typeface="Arial" panose="020B0604020202020204" pitchFamily="34" charset="0"/>
              <a:buChar char="•"/>
            </a:pPr>
            <a:r>
              <a:rPr lang="en-US" altLang="zh-CN" sz="1400" b="1" dirty="0">
                <a:solidFill>
                  <a:prstClr val="black"/>
                </a:solidFill>
                <a:latin typeface="Times New Roman" panose="02020603050405020304" pitchFamily="18" charset="0"/>
                <a:ea typeface="等线" panose="02010600030101010101" charset="-122"/>
                <a:cs typeface="Times New Roman" panose="02020603050405020304" pitchFamily="18" charset="0"/>
              </a:rPr>
              <a:t>SC section is about 200m long </a:t>
            </a:r>
          </a:p>
          <a:p>
            <a:pPr marL="285750" indent="-285750" defTabSz="1219200" fontAlgn="auto">
              <a:spcBef>
                <a:spcPts val="0"/>
              </a:spcBef>
              <a:spcAft>
                <a:spcPts val="0"/>
              </a:spcAft>
              <a:buFont typeface="Arial" panose="020B0604020202020204" pitchFamily="34" charset="0"/>
              <a:buChar char="•"/>
            </a:pPr>
            <a:r>
              <a:rPr lang="en-US" altLang="zh-CN" sz="1400" b="1" dirty="0">
                <a:solidFill>
                  <a:prstClr val="black"/>
                </a:solidFill>
                <a:latin typeface="Times New Roman" panose="02020603050405020304" pitchFamily="18" charset="0"/>
                <a:ea typeface="等线" panose="02010600030101010101" charset="-122"/>
                <a:cs typeface="Times New Roman" panose="02020603050405020304" pitchFamily="18" charset="0"/>
              </a:rPr>
              <a:t>Operated conditions</a:t>
            </a:r>
            <a:r>
              <a:rPr lang="zh-CN" altLang="en-US" sz="1400" b="1" dirty="0">
                <a:solidFill>
                  <a:prstClr val="black"/>
                </a:solidFill>
                <a:latin typeface="Times New Roman" panose="02020603050405020304" pitchFamily="18" charset="0"/>
                <a:ea typeface="等线" panose="02010600030101010101" charset="-122"/>
                <a:cs typeface="Times New Roman" panose="02020603050405020304" pitchFamily="18" charset="0"/>
              </a:rPr>
              <a:t>，</a:t>
            </a:r>
            <a:r>
              <a:rPr lang="en-US" altLang="zh-CN" sz="1400" b="1" dirty="0">
                <a:solidFill>
                  <a:prstClr val="black"/>
                </a:solidFill>
                <a:latin typeface="Times New Roman" panose="02020603050405020304" pitchFamily="18" charset="0"/>
                <a:ea typeface="等线" panose="02010600030101010101" charset="-122"/>
                <a:cs typeface="Times New Roman" panose="02020603050405020304" pitchFamily="18" charset="0"/>
              </a:rPr>
              <a:t>3130Pa@2K</a:t>
            </a:r>
          </a:p>
        </p:txBody>
      </p:sp>
      <p:pic>
        <p:nvPicPr>
          <p:cNvPr id="11" name="Picture 3">
            <a:extLst>
              <a:ext uri="{FF2B5EF4-FFF2-40B4-BE49-F238E27FC236}">
                <a16:creationId xmlns:a16="http://schemas.microsoft.com/office/drawing/2014/main" id="{9033905D-BC7B-2085-8811-4F75A6E57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976" y="4627517"/>
            <a:ext cx="7343234" cy="208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38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C29D247-2DEF-77D6-3AC2-1CE15DD95B40}"/>
              </a:ext>
            </a:extLst>
          </p:cNvPr>
          <p:cNvSpPr txBox="1"/>
          <p:nvPr/>
        </p:nvSpPr>
        <p:spPr>
          <a:xfrm>
            <a:off x="187036" y="124691"/>
            <a:ext cx="7311044" cy="461665"/>
          </a:xfrm>
          <a:prstGeom prst="rect">
            <a:avLst/>
          </a:prstGeom>
          <a:noFill/>
        </p:spPr>
        <p:txBody>
          <a:bodyPr wrap="square" rtlCol="0">
            <a:spAutoFit/>
          </a:bodyPr>
          <a:lstStyle/>
          <a:p>
            <a:r>
              <a:rPr kumimoji="1" lang="en-US" altLang="ja-JP" sz="2400" b="1" u="sng" dirty="0">
                <a:solidFill>
                  <a:schemeClr val="accent1"/>
                </a:solidFill>
                <a:latin typeface="Arial" panose="020B0604020202020204" pitchFamily="34" charset="0"/>
                <a:cs typeface="Arial" panose="020B0604020202020204" pitchFamily="34" charset="0"/>
              </a:rPr>
              <a:t>Introduction of the project: (</a:t>
            </a:r>
            <a:r>
              <a:rPr kumimoji="1" lang="en-US" altLang="zh-CN" sz="2400" b="1" u="sng" dirty="0" err="1">
                <a:solidFill>
                  <a:schemeClr val="accent1"/>
                </a:solidFill>
                <a:latin typeface="Arial" panose="020B0604020202020204" pitchFamily="34" charset="0"/>
                <a:cs typeface="Arial" panose="020B0604020202020204" pitchFamily="34" charset="0"/>
              </a:rPr>
              <a:t>CiADS</a:t>
            </a:r>
            <a:r>
              <a:rPr kumimoji="1" lang="en-US" altLang="ja-JP" sz="2400" b="1" u="sng" dirty="0">
                <a:solidFill>
                  <a:schemeClr val="accent1"/>
                </a:solidFill>
                <a:latin typeface="Arial" panose="020B0604020202020204" pitchFamily="34" charset="0"/>
                <a:cs typeface="Arial" panose="020B0604020202020204" pitchFamily="34" charset="0"/>
              </a:rPr>
              <a:t>) </a:t>
            </a:r>
            <a:endParaRPr kumimoji="1" lang="ja-JP" altLang="en-US" sz="2400" b="1" u="sng" dirty="0">
              <a:solidFill>
                <a:schemeClr val="accent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7B93F43A-C095-1C4F-95BB-E7F0221C7DDD}"/>
              </a:ext>
            </a:extLst>
          </p:cNvPr>
          <p:cNvSpPr txBox="1"/>
          <p:nvPr/>
        </p:nvSpPr>
        <p:spPr>
          <a:xfrm>
            <a:off x="10259292" y="217024"/>
            <a:ext cx="1615440" cy="369332"/>
          </a:xfrm>
          <a:prstGeom prst="rect">
            <a:avLst/>
          </a:prstGeom>
          <a:noFill/>
          <a:ln>
            <a:solidFill>
              <a:schemeClr val="accent1"/>
            </a:solidFill>
          </a:ln>
        </p:spPr>
        <p:txBody>
          <a:bodyPr wrap="square" rtlCol="0">
            <a:spAutoFit/>
          </a:bodyPr>
          <a:lstStyle/>
          <a:p>
            <a:r>
              <a:rPr lang="en-US" altLang="zh-CN" dirty="0">
                <a:solidFill>
                  <a:schemeClr val="accent1"/>
                </a:solidFill>
                <a:latin typeface="Arial" panose="020B0604020202020204" pitchFamily="34" charset="0"/>
                <a:cs typeface="Arial" panose="020B0604020202020204" pitchFamily="34" charset="0"/>
              </a:rPr>
              <a:t>Teng Tan</a:t>
            </a:r>
            <a:endParaRPr kumimoji="1" lang="ja-JP" altLang="en-US" dirty="0">
              <a:solidFill>
                <a:schemeClr val="accent1"/>
              </a:solidFill>
              <a:latin typeface="Arial" panose="020B0604020202020204" pitchFamily="34" charset="0"/>
              <a:cs typeface="Arial" panose="020B0604020202020204" pitchFamily="34" charset="0"/>
            </a:endParaRPr>
          </a:p>
        </p:txBody>
      </p:sp>
      <p:pic>
        <p:nvPicPr>
          <p:cNvPr id="11" name="Picture 3">
            <a:extLst>
              <a:ext uri="{FF2B5EF4-FFF2-40B4-BE49-F238E27FC236}">
                <a16:creationId xmlns:a16="http://schemas.microsoft.com/office/drawing/2014/main" id="{9033905D-BC7B-2085-8811-4F75A6E57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620" y="4616169"/>
            <a:ext cx="7454037" cy="211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0A0D276-8469-0D8E-B812-8F3D4C196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897" y="604809"/>
            <a:ext cx="7621484" cy="211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6D0BB1F1-98A7-49F8-44DF-7E7E19299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120" y="2672191"/>
            <a:ext cx="7907038" cy="21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a:extLst>
              <a:ext uri="{FF2B5EF4-FFF2-40B4-BE49-F238E27FC236}">
                <a16:creationId xmlns:a16="http://schemas.microsoft.com/office/drawing/2014/main" id="{CE0BDFF8-C62F-9402-055B-A92D190FC000}"/>
              </a:ext>
            </a:extLst>
          </p:cNvPr>
          <p:cNvSpPr txBox="1"/>
          <p:nvPr/>
        </p:nvSpPr>
        <p:spPr>
          <a:xfrm>
            <a:off x="125129" y="1520791"/>
            <a:ext cx="713657" cy="369332"/>
          </a:xfrm>
          <a:prstGeom prst="rect">
            <a:avLst/>
          </a:prstGeom>
          <a:noFill/>
        </p:spPr>
        <p:txBody>
          <a:bodyPr wrap="none" rtlCol="0">
            <a:spAutoFit/>
          </a:bodyPr>
          <a:lstStyle/>
          <a:p>
            <a:r>
              <a:rPr lang="en-US" altLang="zh-CN" dirty="0"/>
              <a:t>HIAF</a:t>
            </a:r>
            <a:endParaRPr lang="zh-CN" altLang="en-US" dirty="0"/>
          </a:p>
        </p:txBody>
      </p:sp>
      <p:sp>
        <p:nvSpPr>
          <p:cNvPr id="8" name="文本框 7">
            <a:extLst>
              <a:ext uri="{FF2B5EF4-FFF2-40B4-BE49-F238E27FC236}">
                <a16:creationId xmlns:a16="http://schemas.microsoft.com/office/drawing/2014/main" id="{D22C7AF9-0A76-C29F-8435-E2AD574D1D90}"/>
              </a:ext>
            </a:extLst>
          </p:cNvPr>
          <p:cNvSpPr txBox="1"/>
          <p:nvPr/>
        </p:nvSpPr>
        <p:spPr>
          <a:xfrm>
            <a:off x="125129" y="3062074"/>
            <a:ext cx="1082348" cy="369332"/>
          </a:xfrm>
          <a:prstGeom prst="rect">
            <a:avLst/>
          </a:prstGeom>
          <a:noFill/>
        </p:spPr>
        <p:txBody>
          <a:bodyPr wrap="none" rtlCol="0">
            <a:spAutoFit/>
          </a:bodyPr>
          <a:lstStyle/>
          <a:p>
            <a:r>
              <a:rPr lang="en-US" altLang="zh-CN" dirty="0"/>
              <a:t>IP-SAFE</a:t>
            </a:r>
            <a:endParaRPr lang="zh-CN" altLang="en-US" dirty="0"/>
          </a:p>
        </p:txBody>
      </p:sp>
      <p:sp>
        <p:nvSpPr>
          <p:cNvPr id="9" name="文本框 8">
            <a:extLst>
              <a:ext uri="{FF2B5EF4-FFF2-40B4-BE49-F238E27FC236}">
                <a16:creationId xmlns:a16="http://schemas.microsoft.com/office/drawing/2014/main" id="{14469831-583E-E178-2ADE-791E9416F7F4}"/>
              </a:ext>
            </a:extLst>
          </p:cNvPr>
          <p:cNvSpPr txBox="1"/>
          <p:nvPr/>
        </p:nvSpPr>
        <p:spPr>
          <a:xfrm>
            <a:off x="125129" y="5152543"/>
            <a:ext cx="867545" cy="369332"/>
          </a:xfrm>
          <a:prstGeom prst="rect">
            <a:avLst/>
          </a:prstGeom>
          <a:noFill/>
        </p:spPr>
        <p:txBody>
          <a:bodyPr wrap="none" rtlCol="0">
            <a:spAutoFit/>
          </a:bodyPr>
          <a:lstStyle/>
          <a:p>
            <a:r>
              <a:rPr lang="en-US" altLang="zh-CN" dirty="0" err="1"/>
              <a:t>CiADS</a:t>
            </a:r>
            <a:endParaRPr lang="zh-CN" altLang="en-US" dirty="0"/>
          </a:p>
        </p:txBody>
      </p:sp>
      <p:sp>
        <p:nvSpPr>
          <p:cNvPr id="12" name="TextBox 9">
            <a:extLst>
              <a:ext uri="{FF2B5EF4-FFF2-40B4-BE49-F238E27FC236}">
                <a16:creationId xmlns:a16="http://schemas.microsoft.com/office/drawing/2014/main" id="{20396C37-5C2D-7F2D-873B-3D840D953E9C}"/>
              </a:ext>
            </a:extLst>
          </p:cNvPr>
          <p:cNvSpPr txBox="1"/>
          <p:nvPr/>
        </p:nvSpPr>
        <p:spPr>
          <a:xfrm>
            <a:off x="8673657" y="3320868"/>
            <a:ext cx="3434619" cy="523220"/>
          </a:xfrm>
          <a:prstGeom prst="rect">
            <a:avLst/>
          </a:prstGeom>
          <a:noFill/>
        </p:spPr>
        <p:txBody>
          <a:bodyPr wrap="square" rtlCol="0">
            <a:spAutoFit/>
          </a:bodyPr>
          <a:lstStyle/>
          <a:p>
            <a:pPr marL="285750" indent="-285750" defTabSz="1219200" fontAlgn="auto">
              <a:spcBef>
                <a:spcPts val="0"/>
              </a:spcBef>
              <a:spcAft>
                <a:spcPts val="0"/>
              </a:spcAft>
              <a:buFont typeface="Arial" panose="020B0604020202020204" pitchFamily="34" charset="0"/>
              <a:buChar char="•"/>
            </a:pPr>
            <a:r>
              <a:rPr lang="en-US" altLang="zh-CN" sz="1400" b="1" dirty="0">
                <a:solidFill>
                  <a:prstClr val="black"/>
                </a:solidFill>
                <a:latin typeface="Times New Roman" panose="02020603050405020304" pitchFamily="18" charset="0"/>
                <a:ea typeface="等线" panose="02010600030101010101" charset="-122"/>
                <a:cs typeface="Times New Roman" panose="02020603050405020304" pitchFamily="18" charset="0"/>
              </a:rPr>
              <a:t>7 kinds of cavities, 282 cavities on-site</a:t>
            </a:r>
          </a:p>
          <a:p>
            <a:pPr marL="285750" indent="-285750" defTabSz="1219200" fontAlgn="auto">
              <a:spcBef>
                <a:spcPts val="0"/>
              </a:spcBef>
              <a:spcAft>
                <a:spcPts val="0"/>
              </a:spcAft>
              <a:buFont typeface="Arial" panose="020B0604020202020204" pitchFamily="34" charset="0"/>
              <a:buChar char="•"/>
            </a:pPr>
            <a:r>
              <a:rPr lang="en-US" altLang="zh-CN" sz="1400" b="1" dirty="0">
                <a:solidFill>
                  <a:prstClr val="black"/>
                </a:solidFill>
                <a:latin typeface="Times New Roman" panose="02020603050405020304" pitchFamily="18" charset="0"/>
                <a:ea typeface="等线" panose="02010600030101010101" charset="-122"/>
                <a:cs typeface="Times New Roman" panose="02020603050405020304" pitchFamily="18" charset="0"/>
              </a:rPr>
              <a:t>11 types of Cryomodule, 49 CM on-stie</a:t>
            </a:r>
          </a:p>
        </p:txBody>
      </p:sp>
    </p:spTree>
    <p:extLst>
      <p:ext uri="{BB962C8B-B14F-4D97-AF65-F5344CB8AC3E}">
        <p14:creationId xmlns:p14="http://schemas.microsoft.com/office/powerpoint/2010/main" val="313253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2B14F-1774-D1E1-C275-133BBFDE01A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F0D56F-C01F-B2C0-A81F-C40D17B33934}"/>
              </a:ext>
            </a:extLst>
          </p:cNvPr>
          <p:cNvSpPr txBox="1"/>
          <p:nvPr/>
        </p:nvSpPr>
        <p:spPr>
          <a:xfrm>
            <a:off x="187035" y="12469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Q1. Achieved Yield vs. Design Specs: </a:t>
            </a:r>
          </a:p>
          <a:p>
            <a:r>
              <a:rPr lang="en-US" altLang="ja-JP" sz="1600" b="1" dirty="0">
                <a:solidFill>
                  <a:schemeClr val="accent1"/>
                </a:solidFill>
                <a:latin typeface="Arial" panose="020B0604020202020204" pitchFamily="34" charset="0"/>
                <a:cs typeface="Arial" panose="020B0604020202020204" pitchFamily="34" charset="0"/>
              </a:rPr>
              <a:t>What were the final yield rates for your project’s cavities, high-power couplers, and cryomodule components, and how did the achieved performance compare to the original design specifications?</a:t>
            </a:r>
            <a:endParaRPr kumimoji="1" lang="ja-JP" altLang="en-US" sz="1600" b="1" dirty="0">
              <a:solidFill>
                <a:schemeClr val="accent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789C55E4-6045-FF03-0B04-0BC5C93929C5}"/>
              </a:ext>
            </a:extLst>
          </p:cNvPr>
          <p:cNvSpPr txBox="1"/>
          <p:nvPr/>
        </p:nvSpPr>
        <p:spPr>
          <a:xfrm>
            <a:off x="231370" y="328861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Q2. Performance Transfer &amp; Margins: </a:t>
            </a:r>
          </a:p>
          <a:p>
            <a:r>
              <a:rPr lang="en-US" altLang="ja-JP" sz="1600" b="1" dirty="0">
                <a:solidFill>
                  <a:schemeClr val="accent1"/>
                </a:solidFill>
                <a:latin typeface="Arial" panose="020B0604020202020204" pitchFamily="34" charset="0"/>
                <a:cs typeface="Arial" panose="020B0604020202020204" pitchFamily="34" charset="0"/>
              </a:rPr>
              <a:t>What was the observed performance degradation from the Vertical Test (VT) to the final cryomodule (CM) operation, and what rationale was used to define the design margins necessary to account for this "VT-to-CM" transfer?</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E7697513-E84C-8D7F-77B2-51279470DCBB}"/>
              </a:ext>
            </a:extLst>
          </p:cNvPr>
          <p:cNvSpPr txBox="1"/>
          <p:nvPr/>
        </p:nvSpPr>
        <p:spPr>
          <a:xfrm>
            <a:off x="187035" y="1078798"/>
            <a:ext cx="4880666" cy="1754326"/>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Cavity:99%</a:t>
            </a:r>
          </a:p>
          <a:p>
            <a:r>
              <a:rPr kumimoji="1" lang="en-US" altLang="ja-JP" dirty="0">
                <a:latin typeface="Arial" panose="020B0604020202020204" pitchFamily="34" charset="0"/>
                <a:cs typeface="Arial" panose="020B0604020202020204" pitchFamily="34" charset="0"/>
              </a:rPr>
              <a:t>Coupler:100%</a:t>
            </a:r>
          </a:p>
          <a:p>
            <a:r>
              <a:rPr lang="en-US" altLang="ja-JP" dirty="0">
                <a:latin typeface="Arial" panose="020B0604020202020204" pitchFamily="34" charset="0"/>
                <a:cs typeface="Arial" panose="020B0604020202020204" pitchFamily="34" charset="0"/>
              </a:rPr>
              <a:t>Cryomodule:94%</a:t>
            </a:r>
          </a:p>
          <a:p>
            <a:r>
              <a:rPr kumimoji="1" lang="en-US" altLang="ja-JP" dirty="0">
                <a:latin typeface="Arial" panose="020B0604020202020204" pitchFamily="34" charset="0"/>
                <a:cs typeface="Arial" panose="020B0604020202020204" pitchFamily="34" charset="0"/>
              </a:rPr>
              <a:t>In terms of acceleration gradient, </a:t>
            </a:r>
          </a:p>
          <a:p>
            <a:r>
              <a:rPr kumimoji="1" lang="en-US" altLang="ja-JP" dirty="0">
                <a:latin typeface="Arial" panose="020B0604020202020204" pitchFamily="34" charset="0"/>
                <a:cs typeface="Arial" panose="020B0604020202020204" pitchFamily="34" charset="0"/>
              </a:rPr>
              <a:t>the actual performance fully meets the original design specifications.</a:t>
            </a:r>
            <a:endParaRPr kumimoji="1" lang="ja-JP" altLang="en-US"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BB26F36A-2F42-CF6B-7CB5-E983687710D2}"/>
              </a:ext>
            </a:extLst>
          </p:cNvPr>
          <p:cNvSpPr txBox="1"/>
          <p:nvPr/>
        </p:nvSpPr>
        <p:spPr>
          <a:xfrm>
            <a:off x="187035" y="4242718"/>
            <a:ext cx="11729258"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No data</a:t>
            </a:r>
            <a:endParaRPr kumimoji="1" lang="ja-JP" altLang="en-US"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7E647614-2391-5453-3237-8CED41F79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301" y="1123398"/>
            <a:ext cx="4586440" cy="2120612"/>
          </a:xfrm>
          <a:prstGeom prst="rect">
            <a:avLst/>
          </a:prstGeom>
        </p:spPr>
      </p:pic>
      <p:pic>
        <p:nvPicPr>
          <p:cNvPr id="47" name="图片 46">
            <a:extLst>
              <a:ext uri="{FF2B5EF4-FFF2-40B4-BE49-F238E27FC236}">
                <a16:creationId xmlns:a16="http://schemas.microsoft.com/office/drawing/2014/main" id="{981F223D-2955-A9AD-CB9E-20048EE121B8}"/>
              </a:ext>
            </a:extLst>
          </p:cNvPr>
          <p:cNvPicPr>
            <a:picLocks noChangeAspect="1"/>
          </p:cNvPicPr>
          <p:nvPr/>
        </p:nvPicPr>
        <p:blipFill>
          <a:blip r:embed="rId3"/>
          <a:stretch>
            <a:fillRect/>
          </a:stretch>
        </p:blipFill>
        <p:spPr>
          <a:xfrm>
            <a:off x="6095999" y="4351204"/>
            <a:ext cx="5367555" cy="2429906"/>
          </a:xfrm>
          <a:prstGeom prst="rect">
            <a:avLst/>
          </a:prstGeom>
        </p:spPr>
      </p:pic>
    </p:spTree>
    <p:extLst>
      <p:ext uri="{BB962C8B-B14F-4D97-AF65-F5344CB8AC3E}">
        <p14:creationId xmlns:p14="http://schemas.microsoft.com/office/powerpoint/2010/main" val="252074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650C1-F9FF-35D3-6C93-B2F302FF94D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ABCF736-565A-D387-88CE-20AC153B70CE}"/>
              </a:ext>
            </a:extLst>
          </p:cNvPr>
          <p:cNvSpPr txBox="1"/>
          <p:nvPr/>
        </p:nvSpPr>
        <p:spPr>
          <a:xfrm>
            <a:off x="187035" y="12469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Q3. Industrialization &amp; Repeatability:</a:t>
            </a:r>
          </a:p>
          <a:p>
            <a:r>
              <a:rPr lang="en-US" altLang="ja-JP" sz="1600" b="1" dirty="0">
                <a:solidFill>
                  <a:schemeClr val="accent1"/>
                </a:solidFill>
                <a:latin typeface="Arial" panose="020B0604020202020204" pitchFamily="34" charset="0"/>
                <a:cs typeface="Arial" panose="020B0604020202020204" pitchFamily="34" charset="0"/>
              </a:rPr>
              <a:t>Which specific cryomodule assembly tools, cleanroom assembly tools, or standardized procedures were most critical for ensuring repeatability and maintaining high throughput during the production phase?</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5D41DE1D-E36A-46C3-49D6-F5751EE59687}"/>
              </a:ext>
            </a:extLst>
          </p:cNvPr>
          <p:cNvSpPr txBox="1"/>
          <p:nvPr/>
        </p:nvSpPr>
        <p:spPr>
          <a:xfrm>
            <a:off x="231370" y="328861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Q4. Supply Chain &amp; Material Quality: </a:t>
            </a:r>
          </a:p>
          <a:p>
            <a:r>
              <a:rPr lang="en-US" altLang="ja-JP" sz="1600" b="1" dirty="0">
                <a:solidFill>
                  <a:schemeClr val="accent1"/>
                </a:solidFill>
                <a:latin typeface="Arial" panose="020B0604020202020204" pitchFamily="34" charset="0"/>
                <a:cs typeface="Arial" panose="020B0604020202020204" pitchFamily="34" charset="0"/>
              </a:rPr>
              <a:t>How did material selection and vendor-specific quality assurance impact your production timeline, and did you encounter significant performance variations tied to different niobium batches or suppliers?</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DC9DFEA3-051B-A95E-C0DF-FEB2E0AA6FE9}"/>
              </a:ext>
            </a:extLst>
          </p:cNvPr>
          <p:cNvSpPr txBox="1"/>
          <p:nvPr/>
        </p:nvSpPr>
        <p:spPr>
          <a:xfrm>
            <a:off x="187035" y="1078798"/>
            <a:ext cx="5251240" cy="1754326"/>
          </a:xfrm>
          <a:prstGeom prst="rect">
            <a:avLst/>
          </a:prstGeom>
          <a:noFill/>
        </p:spPr>
        <p:txBody>
          <a:bodyPr wrap="square" rtlCol="0">
            <a:spAutoFit/>
          </a:bodyPr>
          <a:lstStyle>
            <a:defPPr>
              <a:defRPr lang="ja-JP"/>
            </a:defPPr>
            <a:lvl1pPr>
              <a:defRPr>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r>
              <a:rPr lang="en-US" altLang="zh-CN" dirty="0"/>
              <a:t>Establish the alignment system, develop standardized operation process specifications for the entire process from machining to assembly, and improve component machining accuracy.</a:t>
            </a:r>
          </a:p>
          <a:p>
            <a:pPr marL="285750" indent="-285750">
              <a:buFont typeface="Arial" panose="020B0604020202020204" pitchFamily="34" charset="0"/>
              <a:buChar char="•"/>
            </a:pPr>
            <a:r>
              <a:rPr lang="en-US" altLang="zh-CN" dirty="0"/>
              <a:t>Cleanroom assembly</a:t>
            </a:r>
          </a:p>
        </p:txBody>
      </p:sp>
      <p:sp>
        <p:nvSpPr>
          <p:cNvPr id="7" name="テキスト ボックス 6">
            <a:extLst>
              <a:ext uri="{FF2B5EF4-FFF2-40B4-BE49-F238E27FC236}">
                <a16:creationId xmlns:a16="http://schemas.microsoft.com/office/drawing/2014/main" id="{88E2767B-8317-3D67-5870-2BD5373FADAE}"/>
              </a:ext>
            </a:extLst>
          </p:cNvPr>
          <p:cNvSpPr txBox="1"/>
          <p:nvPr/>
        </p:nvSpPr>
        <p:spPr>
          <a:xfrm>
            <a:off x="187035" y="4242718"/>
            <a:ext cx="11729258" cy="923330"/>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Material selection and supplier QA caused minor delays to the schedule. </a:t>
            </a:r>
          </a:p>
          <a:p>
            <a:endParaRPr lang="en-US"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We noticed slight performance differences among niobium batches from different vendors.</a:t>
            </a:r>
            <a:endParaRPr kumimoji="1" lang="ja-JP" altLang="en-US" dirty="0">
              <a:latin typeface="Arial" panose="020B0604020202020204" pitchFamily="34" charset="0"/>
              <a:cs typeface="Arial" panose="020B0604020202020204" pitchFamily="34" charset="0"/>
            </a:endParaRPr>
          </a:p>
        </p:txBody>
      </p:sp>
      <p:pic>
        <p:nvPicPr>
          <p:cNvPr id="5" name="Picture 3">
            <a:extLst>
              <a:ext uri="{FF2B5EF4-FFF2-40B4-BE49-F238E27FC236}">
                <a16:creationId xmlns:a16="http://schemas.microsoft.com/office/drawing/2014/main" id="{10B101C7-3D4E-4343-6018-E7D33E8D2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522" y="1148835"/>
            <a:ext cx="3172771" cy="241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9">
            <a:extLst>
              <a:ext uri="{FF2B5EF4-FFF2-40B4-BE49-F238E27FC236}">
                <a16:creationId xmlns:a16="http://schemas.microsoft.com/office/drawing/2014/main" id="{E798A4B4-01E6-26F4-EEA8-8F3754237181}"/>
              </a:ext>
            </a:extLst>
          </p:cNvPr>
          <p:cNvSpPr txBox="1"/>
          <p:nvPr/>
        </p:nvSpPr>
        <p:spPr>
          <a:xfrm>
            <a:off x="9249787" y="2286949"/>
            <a:ext cx="2160240" cy="830997"/>
          </a:xfrm>
          <a:prstGeom prst="rect">
            <a:avLst/>
          </a:prstGeom>
          <a:solidFill>
            <a:srgbClr val="FFC000"/>
          </a:solidFill>
        </p:spPr>
        <p:txBody>
          <a:bodyPr wrap="square" rtlCol="0">
            <a:spAutoFit/>
          </a:bodyPr>
          <a:lstStyle/>
          <a:p>
            <a:pPr algn="ctr" defTabSz="1219200" fontAlgn="auto">
              <a:spcBef>
                <a:spcPts val="0"/>
              </a:spcBef>
              <a:spcAft>
                <a:spcPts val="0"/>
              </a:spcAft>
            </a:pPr>
            <a:r>
              <a:rPr lang="en-US" altLang="zh-CN" sz="1200" b="1" dirty="0">
                <a:solidFill>
                  <a:prstClr val="black"/>
                </a:solidFill>
                <a:latin typeface="Times New Roman" panose="02020603050405020304" pitchFamily="18" charset="0"/>
                <a:ea typeface="等线" panose="02010600030101010101" charset="-122"/>
                <a:cs typeface="Times New Roman" panose="02020603050405020304" pitchFamily="18" charset="0"/>
              </a:rPr>
              <a:t>Assembly Time per Module: From </a:t>
            </a:r>
            <a:r>
              <a:rPr lang="en-US" altLang="zh-CN" sz="1200" b="1" dirty="0">
                <a:solidFill>
                  <a:srgbClr val="FF0000"/>
                </a:solidFill>
                <a:latin typeface="Times New Roman" panose="02020603050405020304" pitchFamily="18" charset="0"/>
                <a:ea typeface="等线" panose="02010600030101010101" charset="-122"/>
                <a:cs typeface="Times New Roman" panose="02020603050405020304" pitchFamily="18" charset="0"/>
              </a:rPr>
              <a:t>50</a:t>
            </a:r>
            <a:r>
              <a:rPr lang="en-US" altLang="zh-CN" sz="1200" b="1" dirty="0">
                <a:solidFill>
                  <a:prstClr val="black"/>
                </a:solidFill>
                <a:latin typeface="Times New Roman" panose="02020603050405020304" pitchFamily="18" charset="0"/>
                <a:ea typeface="等线" panose="02010600030101010101" charset="-122"/>
                <a:cs typeface="Times New Roman" panose="02020603050405020304" pitchFamily="18" charset="0"/>
              </a:rPr>
              <a:t> Days to </a:t>
            </a:r>
            <a:r>
              <a:rPr lang="en-US" altLang="zh-CN" sz="1200" b="1" dirty="0">
                <a:solidFill>
                  <a:srgbClr val="FF0000"/>
                </a:solidFill>
                <a:latin typeface="Times New Roman" panose="02020603050405020304" pitchFamily="18" charset="0"/>
                <a:ea typeface="等线" panose="02010600030101010101" charset="-122"/>
                <a:cs typeface="Times New Roman" panose="02020603050405020304" pitchFamily="18" charset="0"/>
              </a:rPr>
              <a:t>26</a:t>
            </a:r>
            <a:r>
              <a:rPr lang="en-US" altLang="zh-CN" sz="1200" b="1" dirty="0">
                <a:solidFill>
                  <a:prstClr val="black"/>
                </a:solidFill>
                <a:latin typeface="Times New Roman" panose="02020603050405020304" pitchFamily="18" charset="0"/>
                <a:ea typeface="等线" panose="02010600030101010101" charset="-122"/>
                <a:cs typeface="Times New Roman" panose="02020603050405020304" pitchFamily="18" charset="0"/>
              </a:rPr>
              <a:t> Days; Streamlined Parallel Assembly </a:t>
            </a:r>
            <a:r>
              <a:rPr lang="en-US" altLang="zh-CN" sz="1200" b="1" dirty="0">
                <a:solidFill>
                  <a:srgbClr val="FF0000"/>
                </a:solidFill>
                <a:latin typeface="Times New Roman" panose="02020603050405020304" pitchFamily="18" charset="0"/>
                <a:ea typeface="等线" panose="02010600030101010101" charset="-122"/>
                <a:cs typeface="Times New Roman" panose="02020603050405020304" pitchFamily="18" charset="0"/>
              </a:rPr>
              <a:t>with 4 Lines</a:t>
            </a:r>
          </a:p>
        </p:txBody>
      </p:sp>
    </p:spTree>
    <p:extLst>
      <p:ext uri="{BB962C8B-B14F-4D97-AF65-F5344CB8AC3E}">
        <p14:creationId xmlns:p14="http://schemas.microsoft.com/office/powerpoint/2010/main" val="84867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F7E76-B27A-FF84-668B-05C1398A044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C20D833-E172-A054-036E-449335618810}"/>
              </a:ext>
            </a:extLst>
          </p:cNvPr>
          <p:cNvSpPr txBox="1"/>
          <p:nvPr/>
        </p:nvSpPr>
        <p:spPr>
          <a:xfrm>
            <a:off x="187035" y="124691"/>
            <a:ext cx="11729259" cy="1200329"/>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Q5. Logistics &amp; Transportation: </a:t>
            </a:r>
          </a:p>
          <a:p>
            <a:r>
              <a:rPr lang="en-US" altLang="ja-JP" sz="1600" b="1" dirty="0">
                <a:solidFill>
                  <a:schemeClr val="accent1"/>
                </a:solidFill>
                <a:latin typeface="Arial" panose="020B0604020202020204" pitchFamily="34" charset="0"/>
                <a:cs typeface="Arial" panose="020B0604020202020204" pitchFamily="34" charset="0"/>
              </a:rPr>
              <a:t>What were the primary technical difficulties encountered during the transportation of finished cryomodule components, and what specific monitoring criteria (e.g., vacuum, shocks, alignment) were used to validate the hardware's integrity upon arrival?</a:t>
            </a:r>
            <a:endParaRPr kumimoji="1" lang="ja-JP" altLang="en-US" sz="900" b="1" dirty="0">
              <a:solidFill>
                <a:schemeClr val="accent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65E629C1-16E8-735D-7B78-7EFBBC1A6533}"/>
              </a:ext>
            </a:extLst>
          </p:cNvPr>
          <p:cNvSpPr txBox="1"/>
          <p:nvPr/>
        </p:nvSpPr>
        <p:spPr>
          <a:xfrm>
            <a:off x="231370" y="328861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Q6. Spare Parts Strategy: </a:t>
            </a:r>
          </a:p>
          <a:p>
            <a:r>
              <a:rPr lang="en-US" altLang="ja-JP" sz="1600" b="1" dirty="0">
                <a:solidFill>
                  <a:schemeClr val="accent1"/>
                </a:solidFill>
                <a:latin typeface="Arial" panose="020B0604020202020204" pitchFamily="34" charset="0"/>
                <a:cs typeface="Arial" panose="020B0604020202020204" pitchFamily="34" charset="0"/>
              </a:rPr>
              <a:t>What was the ratio of spare parts (cavities, couplers, etc.) required versus the total installed count, and was this "buffer" sufficient to cover the actual non-conforming parts during production?</a:t>
            </a:r>
            <a:endParaRPr kumimoji="1" lang="ja-JP" altLang="en-US" sz="900" b="1" dirty="0">
              <a:solidFill>
                <a:schemeClr val="accent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200C6960-8FCF-17FC-F1C5-6E632A39B95A}"/>
              </a:ext>
            </a:extLst>
          </p:cNvPr>
          <p:cNvSpPr txBox="1"/>
          <p:nvPr/>
        </p:nvSpPr>
        <p:spPr>
          <a:xfrm>
            <a:off x="187034" y="1325020"/>
            <a:ext cx="11729259"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vacuum</a:t>
            </a:r>
            <a:endParaRPr kumimoji="1" lang="ja-JP" altLang="en-US"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92144A24-0FBF-A324-9CBD-A8E2C83C28F7}"/>
              </a:ext>
            </a:extLst>
          </p:cNvPr>
          <p:cNvSpPr txBox="1"/>
          <p:nvPr/>
        </p:nvSpPr>
        <p:spPr>
          <a:xfrm>
            <a:off x="187035" y="4242718"/>
            <a:ext cx="11729258" cy="923330"/>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Cavity: 1/96</a:t>
            </a:r>
          </a:p>
          <a:p>
            <a:r>
              <a:rPr kumimoji="1" lang="en-US" altLang="ja-JP" dirty="0">
                <a:latin typeface="Arial" panose="020B0604020202020204" pitchFamily="34" charset="0"/>
                <a:cs typeface="Arial" panose="020B0604020202020204" pitchFamily="34" charset="0"/>
              </a:rPr>
              <a:t>Coupler: </a:t>
            </a:r>
            <a:r>
              <a:rPr lang="en-US" altLang="ja-JP" dirty="0">
                <a:latin typeface="Arial" panose="020B0604020202020204" pitchFamily="34" charset="0"/>
                <a:cs typeface="Arial" panose="020B0604020202020204" pitchFamily="34" charset="0"/>
              </a:rPr>
              <a:t>16/96</a:t>
            </a:r>
          </a:p>
          <a:p>
            <a:r>
              <a:rPr kumimoji="1" lang="en-US" altLang="ja-JP" dirty="0">
                <a:latin typeface="Arial" panose="020B0604020202020204" pitchFamily="34" charset="0"/>
                <a:cs typeface="Arial" panose="020B0604020202020204" pitchFamily="34" charset="0"/>
              </a:rPr>
              <a:t>The buffer was sufficient to cover non-conforming parts.</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745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1177</TotalTime>
  <Words>494</Words>
  <Application>Microsoft Office PowerPoint</Application>
  <PresentationFormat>宽屏</PresentationFormat>
  <Paragraphs>50</Paragraphs>
  <Slides>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vt:i4>
      </vt:variant>
    </vt:vector>
  </HeadingPairs>
  <TitlesOfParts>
    <vt:vector size="12" baseType="lpstr">
      <vt:lpstr>游ゴシック</vt:lpstr>
      <vt:lpstr>游ゴシック Light</vt:lpstr>
      <vt:lpstr>Arial</vt:lpstr>
      <vt:lpstr>Times New Roman</vt:lpstr>
      <vt:lpstr>Office テーマ</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武 道前</dc:creator>
  <cp:lastModifiedBy>TT</cp:lastModifiedBy>
  <cp:revision>8</cp:revision>
  <dcterms:created xsi:type="dcterms:W3CDTF">2026-05-12T08:55:07Z</dcterms:created>
  <dcterms:modified xsi:type="dcterms:W3CDTF">2026-06-08T21:34:13Z</dcterms:modified>
</cp:coreProperties>
</file>