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3" r:id="rId3"/>
    <p:sldId id="264" r:id="rId4"/>
    <p:sldId id="257" r:id="rId5"/>
    <p:sldId id="258" r:id="rId6"/>
    <p:sldId id="259" r:id="rId7"/>
    <p:sldId id="265" r:id="rId8"/>
    <p:sldId id="1873" r:id="rId9"/>
    <p:sldId id="1874" r:id="rId10"/>
    <p:sldId id="262" r:id="rId11"/>
    <p:sldId id="1875"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78A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18" autoAdjust="0"/>
    <p:restoredTop sz="75254" autoAdjust="0"/>
  </p:normalViewPr>
  <p:slideViewPr>
    <p:cSldViewPr snapToGrid="0">
      <p:cViewPr varScale="1">
        <p:scale>
          <a:sx n="72" d="100"/>
          <a:sy n="72" d="100"/>
        </p:scale>
        <p:origin x="99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F0580-1224-4BD1-B4F4-7C90E7E3839E}" type="datetimeFigureOut">
              <a:rPr lang="en-GB" smtClean="0"/>
              <a:t>08/06/2026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5AA99-659E-45DE-A291-A36941C0691B}" type="slidenum">
              <a:rPr lang="en-GB" smtClean="0"/>
              <a:t>‹#›</a:t>
            </a:fld>
            <a:endParaRPr lang="en-GB"/>
          </a:p>
        </p:txBody>
      </p:sp>
    </p:spTree>
    <p:extLst>
      <p:ext uri="{BB962C8B-B14F-4D97-AF65-F5344CB8AC3E}">
        <p14:creationId xmlns:p14="http://schemas.microsoft.com/office/powerpoint/2010/main" val="1064037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16 Superconducting compact RF deflectors (ATLAS, IP1  + CMS, IP5) to partially compensate the geometric angle of </a:t>
                </a:r>
                <a14:m>
                  <m:oMath xmlns:m="http://schemas.openxmlformats.org/officeDocument/2006/math">
                    <m:r>
                      <a:rPr lang="en-US" sz="1200" dirty="0">
                        <a:latin typeface="Cambria Math" panose="02040503050406030204" pitchFamily="18" charset="0"/>
                      </a:rPr>
                      <m:t>~</m:t>
                    </m:r>
                    <m:r>
                      <a:rPr lang="es-ES" sz="1200" i="1" dirty="0">
                        <a:latin typeface="Cambria Math" panose="02040503050406030204" pitchFamily="18" charset="0"/>
                      </a:rPr>
                      <m:t>5</m:t>
                    </m:r>
                    <m:r>
                      <a:rPr lang="en-US" sz="1200" i="1" dirty="0">
                        <a:latin typeface="Cambria Math" panose="02040503050406030204" pitchFamily="18" charset="0"/>
                      </a:rPr>
                      <m:t>00 </m:t>
                    </m:r>
                    <m:r>
                      <m:rPr>
                        <m:sty m:val="p"/>
                      </m:rPr>
                      <a:rPr lang="en-US" sz="1200">
                        <a:latin typeface="Cambria Math" panose="02040503050406030204" pitchFamily="18" charset="0"/>
                      </a:rPr>
                      <m:t>μrad</m:t>
                    </m:r>
                  </m:oMath>
                </a14:m>
                <a:r>
                  <a:rPr lang="en-US" sz="1200" dirty="0">
                    <a:latin typeface="Arial" panose="020B0604020202020204" pitchFamily="34" charset="0"/>
                    <a:cs typeface="Arial" panose="020B0604020202020204" pitchFamily="34" charset="0"/>
                  </a:rPr>
                  <a:t>.</a:t>
                </a:r>
              </a:p>
              <a:p>
                <a:endParaRPr lang="en-GB" dirty="0"/>
              </a:p>
              <a:p>
                <a:r>
                  <a:rPr lang="en-GB" dirty="0"/>
                  <a:t>The HL-LHC project aims to increase the design luminosity by 5-7 times compared to LHC nominal value.</a:t>
                </a:r>
              </a:p>
              <a:p>
                <a:r>
                  <a:rPr lang="en-GB" dirty="0"/>
                  <a:t>This will be achieved in part by using two pairs of RF superconducting crab cavities, both up- and downstream of</a:t>
                </a:r>
              </a:p>
              <a:p>
                <a:r>
                  <a:rPr lang="en-GB" dirty="0"/>
                  <a:t>the LHC Interaction Points (IPs): 1 (ATLAS) and 5 (CMS), to partially compensate for the geometric reduction in luminosity due to the beam crossing angle at the IPs. </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16 Superconducting compact RF deflectors (ATLAS, IP1  + CMS, IP5) to partially compensate the geometric angle of </a:t>
                </a:r>
                <a:r>
                  <a:rPr lang="en-US" sz="1200" i="0" dirty="0">
                    <a:latin typeface="Cambria Math" panose="02040503050406030204" pitchFamily="18" charset="0"/>
                  </a:rPr>
                  <a:t>~</a:t>
                </a:r>
                <a:r>
                  <a:rPr lang="es-ES" sz="1200" i="0" dirty="0">
                    <a:latin typeface="Cambria Math" panose="02040503050406030204" pitchFamily="18" charset="0"/>
                  </a:rPr>
                  <a:t>5</a:t>
                </a:r>
                <a:r>
                  <a:rPr lang="en-US" sz="1200" i="0" dirty="0">
                    <a:latin typeface="Cambria Math" panose="02040503050406030204" pitchFamily="18" charset="0"/>
                  </a:rPr>
                  <a:t>00 </a:t>
                </a:r>
                <a:r>
                  <a:rPr lang="en-US" sz="1200" i="0">
                    <a:latin typeface="Cambria Math" panose="02040503050406030204" pitchFamily="18" charset="0"/>
                  </a:rPr>
                  <a:t>μrad</a:t>
                </a:r>
                <a:r>
                  <a:rPr lang="en-US" sz="1200" dirty="0">
                    <a:latin typeface="Arial" panose="020B0604020202020204" pitchFamily="34" charset="0"/>
                    <a:cs typeface="Arial" panose="020B0604020202020204" pitchFamily="34" charset="0"/>
                  </a:rPr>
                  <a:t>.</a:t>
                </a:r>
              </a:p>
              <a:p>
                <a:endParaRPr lang="en-GB" dirty="0"/>
              </a:p>
              <a:p>
                <a:r>
                  <a:rPr lang="en-GB" dirty="0"/>
                  <a:t>The HL-LHC project aims to increase the design luminosity by 5-7 times compared to LHC nominal value [1].</a:t>
                </a:r>
              </a:p>
              <a:p>
                <a:r>
                  <a:rPr lang="en-GB" dirty="0"/>
                  <a:t>This will be achieved in part by using two pairs of RF superconducting crab cavities, both up- and downstream of</a:t>
                </a:r>
              </a:p>
              <a:p>
                <a:r>
                  <a:rPr lang="en-GB" dirty="0"/>
                  <a:t>the LHC Interaction Points (IPs): 1 (ATLAS) and 5 (CMS), to partially compensate for the geometric reduction in luminosity due to the beam crossing angle at the IPs. </a:t>
                </a:r>
              </a:p>
            </p:txBody>
          </p:sp>
        </mc:Fallback>
      </mc:AlternateContent>
      <p:sp>
        <p:nvSpPr>
          <p:cNvPr id="4" name="Slide Number Placeholder 3"/>
          <p:cNvSpPr>
            <a:spLocks noGrp="1"/>
          </p:cNvSpPr>
          <p:nvPr>
            <p:ph type="sldNum" sz="quarter" idx="5"/>
          </p:nvPr>
        </p:nvSpPr>
        <p:spPr/>
        <p:txBody>
          <a:bodyPr/>
          <a:lstStyle/>
          <a:p>
            <a:fld id="{CE05AA99-659E-45DE-A291-A36941C0691B}" type="slidenum">
              <a:rPr lang="en-GB" smtClean="0"/>
              <a:t>1</a:t>
            </a:fld>
            <a:endParaRPr lang="en-GB"/>
          </a:p>
        </p:txBody>
      </p:sp>
    </p:spTree>
    <p:extLst>
      <p:ext uri="{BB962C8B-B14F-4D97-AF65-F5344CB8AC3E}">
        <p14:creationId xmlns:p14="http://schemas.microsoft.com/office/powerpoint/2010/main" val="202443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5A5A5A"/>
                </a:solidFill>
              </a:rPr>
              <a:t>Flash BCP (~10μm) before jacketing </a:t>
            </a:r>
            <a:endParaRPr lang="en-GB" dirty="0"/>
          </a:p>
        </p:txBody>
      </p:sp>
      <p:sp>
        <p:nvSpPr>
          <p:cNvPr id="4" name="Slide Number Placeholder 3"/>
          <p:cNvSpPr>
            <a:spLocks noGrp="1"/>
          </p:cNvSpPr>
          <p:nvPr>
            <p:ph type="sldNum" sz="quarter" idx="5"/>
          </p:nvPr>
        </p:nvSpPr>
        <p:spPr/>
        <p:txBody>
          <a:bodyPr/>
          <a:lstStyle/>
          <a:p>
            <a:fld id="{CE05AA99-659E-45DE-A291-A36941C0691B}" type="slidenum">
              <a:rPr lang="en-GB" smtClean="0"/>
              <a:t>3</a:t>
            </a:fld>
            <a:endParaRPr lang="en-GB"/>
          </a:p>
        </p:txBody>
      </p:sp>
    </p:spTree>
    <p:extLst>
      <p:ext uri="{BB962C8B-B14F-4D97-AF65-F5344CB8AC3E}">
        <p14:creationId xmlns:p14="http://schemas.microsoft.com/office/powerpoint/2010/main" val="182813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05AA99-659E-45DE-A291-A36941C0691B}" type="slidenum">
              <a:rPr lang="en-GB" smtClean="0"/>
              <a:t>4</a:t>
            </a:fld>
            <a:endParaRPr lang="en-GB"/>
          </a:p>
        </p:txBody>
      </p:sp>
    </p:spTree>
    <p:extLst>
      <p:ext uri="{BB962C8B-B14F-4D97-AF65-F5344CB8AC3E}">
        <p14:creationId xmlns:p14="http://schemas.microsoft.com/office/powerpoint/2010/main" val="234655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05AA99-659E-45DE-A291-A36941C0691B}" type="slidenum">
              <a:rPr lang="en-GB" smtClean="0"/>
              <a:t>5</a:t>
            </a:fld>
            <a:endParaRPr lang="en-GB"/>
          </a:p>
        </p:txBody>
      </p:sp>
    </p:spTree>
    <p:extLst>
      <p:ext uri="{BB962C8B-B14F-4D97-AF65-F5344CB8AC3E}">
        <p14:creationId xmlns:p14="http://schemas.microsoft.com/office/powerpoint/2010/main" val="62485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05AA99-659E-45DE-A291-A36941C0691B}" type="slidenum">
              <a:rPr lang="en-GB" smtClean="0"/>
              <a:t>6</a:t>
            </a:fld>
            <a:endParaRPr lang="en-GB"/>
          </a:p>
        </p:txBody>
      </p:sp>
    </p:spTree>
    <p:extLst>
      <p:ext uri="{BB962C8B-B14F-4D97-AF65-F5344CB8AC3E}">
        <p14:creationId xmlns:p14="http://schemas.microsoft.com/office/powerpoint/2010/main" val="6381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05AA99-659E-45DE-A291-A36941C0691B}" type="slidenum">
              <a:rPr lang="en-GB" smtClean="0"/>
              <a:t>7</a:t>
            </a:fld>
            <a:endParaRPr lang="en-GB"/>
          </a:p>
        </p:txBody>
      </p:sp>
    </p:spTree>
    <p:extLst>
      <p:ext uri="{BB962C8B-B14F-4D97-AF65-F5344CB8AC3E}">
        <p14:creationId xmlns:p14="http://schemas.microsoft.com/office/powerpoint/2010/main" val="3807453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4B141A-D04E-DD49-88DC-EFA90428BA41}" type="slidenum">
              <a:rPr lang="fr-FR" smtClean="0"/>
              <a:pPr/>
              <a:t>8</a:t>
            </a:fld>
            <a:endParaRPr lang="fr-FR"/>
          </a:p>
        </p:txBody>
      </p:sp>
    </p:spTree>
    <p:extLst>
      <p:ext uri="{BB962C8B-B14F-4D97-AF65-F5344CB8AC3E}">
        <p14:creationId xmlns:p14="http://schemas.microsoft.com/office/powerpoint/2010/main" val="152392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A1B48-A0E2-7071-C469-E177B14CC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AE218-996F-9DB8-1466-070618F0A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53796-F4E4-FC73-49FA-4E5830817CC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F536982-9122-FF6A-24A6-0582723C8746}"/>
              </a:ext>
            </a:extLst>
          </p:cNvPr>
          <p:cNvSpPr>
            <a:spLocks noGrp="1"/>
          </p:cNvSpPr>
          <p:nvPr>
            <p:ph type="sldNum" sz="quarter" idx="5"/>
          </p:nvPr>
        </p:nvSpPr>
        <p:spPr/>
        <p:txBody>
          <a:bodyPr/>
          <a:lstStyle/>
          <a:p>
            <a:fld id="{624B141A-D04E-DD49-88DC-EFA90428BA41}" type="slidenum">
              <a:rPr lang="fr-FR" smtClean="0"/>
              <a:pPr/>
              <a:t>9</a:t>
            </a:fld>
            <a:endParaRPr lang="fr-FR"/>
          </a:p>
        </p:txBody>
      </p:sp>
    </p:spTree>
    <p:extLst>
      <p:ext uri="{BB962C8B-B14F-4D97-AF65-F5344CB8AC3E}">
        <p14:creationId xmlns:p14="http://schemas.microsoft.com/office/powerpoint/2010/main" val="893705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05AA99-659E-45DE-A291-A36941C0691B}" type="slidenum">
              <a:rPr lang="en-GB" smtClean="0"/>
              <a:t>11</a:t>
            </a:fld>
            <a:endParaRPr lang="en-GB"/>
          </a:p>
        </p:txBody>
      </p:sp>
    </p:spTree>
    <p:extLst>
      <p:ext uri="{BB962C8B-B14F-4D97-AF65-F5344CB8AC3E}">
        <p14:creationId xmlns:p14="http://schemas.microsoft.com/office/powerpoint/2010/main" val="302780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6C3F3-949F-29FE-7EAB-5FF4A3BF62C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7DBEDF1-291E-D331-4130-9AD35E4AF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C51F6E9-3101-9881-D689-5CFAB0C18053}"/>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5" name="フッター プレースホルダー 4">
            <a:extLst>
              <a:ext uri="{FF2B5EF4-FFF2-40B4-BE49-F238E27FC236}">
                <a16:creationId xmlns:a16="http://schemas.microsoft.com/office/drawing/2014/main" id="{F53DC710-6C4F-CB83-A6BF-E5E94374B8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6742D4-AAEA-9365-F1F1-C00D35B3FA24}"/>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273012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9A3190-5739-E3AC-976F-A3F4BE8D2BC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4040BA9-7DAE-2CC2-7C87-808EB09E6DE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F238E4-F43B-62C7-5478-3DD28B578C2C}"/>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5" name="フッター プレースホルダー 4">
            <a:extLst>
              <a:ext uri="{FF2B5EF4-FFF2-40B4-BE49-F238E27FC236}">
                <a16:creationId xmlns:a16="http://schemas.microsoft.com/office/drawing/2014/main" id="{B49F3458-AD80-098B-A93E-2FDA9F5809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C536AC6-59F0-8ABD-B759-2D5BD912109C}"/>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2987997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78D4D9C-80AA-9F3C-27E0-2300A3E0FA5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B4D0687-EE81-0D53-DF07-49AD0312435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AB41DD-1887-9DFF-706E-1A2746569872}"/>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5" name="フッター プレースホルダー 4">
            <a:extLst>
              <a:ext uri="{FF2B5EF4-FFF2-40B4-BE49-F238E27FC236}">
                <a16:creationId xmlns:a16="http://schemas.microsoft.com/office/drawing/2014/main" id="{A12993D9-8500-F3EB-92EF-6A0BD2783D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646F8A-079E-5308-A6F4-9EAA6ECA58AD}"/>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88072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79DBC5-5656-3890-5543-93C1940F573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58B462-FF2D-C9AB-095F-F6B06E7EF1F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68F06A-32B6-5274-B2CC-2409195A5323}"/>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5" name="フッター プレースホルダー 4">
            <a:extLst>
              <a:ext uri="{FF2B5EF4-FFF2-40B4-BE49-F238E27FC236}">
                <a16:creationId xmlns:a16="http://schemas.microsoft.com/office/drawing/2014/main" id="{83934D48-C97A-24AF-C654-FBA686412CD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01E139-03EE-CFEC-4FED-5AA89E99C05C}"/>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316682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68D647-E567-37A7-E5D5-54AAF274DB0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B1E001-3C3D-2E43-8685-15EA4531AA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518B8FD-B123-6294-7AC3-D243F6421CD8}"/>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5" name="フッター プレースホルダー 4">
            <a:extLst>
              <a:ext uri="{FF2B5EF4-FFF2-40B4-BE49-F238E27FC236}">
                <a16:creationId xmlns:a16="http://schemas.microsoft.com/office/drawing/2014/main" id="{F39212F7-43C1-D2E6-F2D8-580CC67178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09BD4D-D3D4-A84D-83DC-0471A3FFD008}"/>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354885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E3940F-4EDD-9B13-0AB1-04BEFCEC609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A0ECEE-3BA5-7E21-ADF5-047F357D08F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72BA5D8-7F77-CAC3-562A-0C1B099B729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562C31E-FC7E-E259-FE73-8F6BD736C14B}"/>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6" name="フッター プレースホルダー 5">
            <a:extLst>
              <a:ext uri="{FF2B5EF4-FFF2-40B4-BE49-F238E27FC236}">
                <a16:creationId xmlns:a16="http://schemas.microsoft.com/office/drawing/2014/main" id="{446F8B06-7EF4-8CCC-6862-F1F67859D5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62534E8-C32A-862D-D6BB-ED3F68B56E82}"/>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255804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12A056-A9D5-F62B-D6D3-3B8414B9EB8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03A5347-84DC-16B6-976D-6A2F7061CC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93B9898-93D8-AF10-7BC1-5B1CFB0C927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D6F75B6-CA77-F650-ADCE-108B1927BA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0829136-E87F-0CA1-7484-8ABB6E07CEC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F34FC2A-E80B-657E-F6D0-C54522727995}"/>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8" name="フッター プレースホルダー 7">
            <a:extLst>
              <a:ext uri="{FF2B5EF4-FFF2-40B4-BE49-F238E27FC236}">
                <a16:creationId xmlns:a16="http://schemas.microsoft.com/office/drawing/2014/main" id="{C22E92CC-4C42-44A7-4633-2038904C8DC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9869AEC-823B-DF87-0A69-4DF5B19BE4F4}"/>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302844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5510CC-F240-407E-0266-CFC8471F19F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A51F3F-17C9-BB24-0897-EF69A5DBD56B}"/>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4" name="フッター プレースホルダー 3">
            <a:extLst>
              <a:ext uri="{FF2B5EF4-FFF2-40B4-BE49-F238E27FC236}">
                <a16:creationId xmlns:a16="http://schemas.microsoft.com/office/drawing/2014/main" id="{371306B9-E534-7DB3-381E-933E2EF224D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4978CF9-E034-277B-8E64-8EA78A277D15}"/>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3318288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53A7DA0-C70D-0F1C-6AE0-C6DAA75CF233}"/>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3" name="フッター プレースホルダー 2">
            <a:extLst>
              <a:ext uri="{FF2B5EF4-FFF2-40B4-BE49-F238E27FC236}">
                <a16:creationId xmlns:a16="http://schemas.microsoft.com/office/drawing/2014/main" id="{F8BEAC6E-96F9-58AB-67B8-F1F39F21B58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2587ACE-7414-3C13-5997-682E90ECBCC8}"/>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291751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601353-3672-2005-36EE-D549698FBE2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8428530-3C89-3361-A65E-3D8E0D72E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0C66129-6215-9CF8-2704-B364F474D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E77A75-49D5-A0BE-DAE3-64B22F5FCD8F}"/>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6" name="フッター プレースホルダー 5">
            <a:extLst>
              <a:ext uri="{FF2B5EF4-FFF2-40B4-BE49-F238E27FC236}">
                <a16:creationId xmlns:a16="http://schemas.microsoft.com/office/drawing/2014/main" id="{45118B9D-6A35-C562-06E6-4519435951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591F10-EB4E-4E53-D9E9-C7C747EAE453}"/>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181380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A5D6F5-D34D-917B-0FE0-B05EC3F8A0D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DE610C0-EC32-1564-CAF7-03D798420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0965338-EF2E-F6FA-6BDB-A5F6EECCF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22F374D-D2BC-84ED-47BB-12231270C17D}"/>
              </a:ext>
            </a:extLst>
          </p:cNvPr>
          <p:cNvSpPr>
            <a:spLocks noGrp="1"/>
          </p:cNvSpPr>
          <p:nvPr>
            <p:ph type="dt" sz="half" idx="10"/>
          </p:nvPr>
        </p:nvSpPr>
        <p:spPr/>
        <p:txBody>
          <a:bodyPr/>
          <a:lstStyle/>
          <a:p>
            <a:fld id="{EA491CBB-129B-4B18-9956-60AB467CFA71}" type="datetimeFigureOut">
              <a:rPr kumimoji="1" lang="ja-JP" altLang="en-US" smtClean="0"/>
              <a:t>2026/6/8</a:t>
            </a:fld>
            <a:endParaRPr kumimoji="1" lang="ja-JP" altLang="en-US"/>
          </a:p>
        </p:txBody>
      </p:sp>
      <p:sp>
        <p:nvSpPr>
          <p:cNvPr id="6" name="フッター プレースホルダー 5">
            <a:extLst>
              <a:ext uri="{FF2B5EF4-FFF2-40B4-BE49-F238E27FC236}">
                <a16:creationId xmlns:a16="http://schemas.microsoft.com/office/drawing/2014/main" id="{E68D207D-64B1-5C5F-3B39-3445432686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545692-582F-4C52-E399-C31C50D053E1}"/>
              </a:ext>
            </a:extLst>
          </p:cNvPr>
          <p:cNvSpPr>
            <a:spLocks noGrp="1"/>
          </p:cNvSpPr>
          <p:nvPr>
            <p:ph type="sldNum" sz="quarter" idx="12"/>
          </p:nvPr>
        </p:nvSpPr>
        <p:spPr/>
        <p:txBody>
          <a:body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83799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410C26-178F-1B78-6F10-2A0830C5B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6F197E3-10DE-5F37-F31F-8F8837459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90017C-DC2A-87EE-8AB2-D01EAFFF0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491CBB-129B-4B18-9956-60AB467CFA71}" type="datetimeFigureOut">
              <a:rPr kumimoji="1" lang="ja-JP" altLang="en-US" smtClean="0"/>
              <a:t>2026/6/8</a:t>
            </a:fld>
            <a:endParaRPr kumimoji="1" lang="ja-JP" altLang="en-US"/>
          </a:p>
        </p:txBody>
      </p:sp>
      <p:sp>
        <p:nvSpPr>
          <p:cNvPr id="5" name="フッター プレースホルダー 4">
            <a:extLst>
              <a:ext uri="{FF2B5EF4-FFF2-40B4-BE49-F238E27FC236}">
                <a16:creationId xmlns:a16="http://schemas.microsoft.com/office/drawing/2014/main" id="{338AFFFD-A1ED-3287-19FD-E417A0A7C9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5CA7202-8D3B-4D98-38FF-7764710118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A11F4A-4934-4067-BE45-50BC6ADCAA0E}" type="slidenum">
              <a:rPr kumimoji="1" lang="ja-JP" altLang="en-US" smtClean="0"/>
              <a:t>‹#›</a:t>
            </a:fld>
            <a:endParaRPr kumimoji="1" lang="ja-JP" altLang="en-US"/>
          </a:p>
        </p:txBody>
      </p:sp>
    </p:spTree>
    <p:extLst>
      <p:ext uri="{BB962C8B-B14F-4D97-AF65-F5344CB8AC3E}">
        <p14:creationId xmlns:p14="http://schemas.microsoft.com/office/powerpoint/2010/main" val="2618518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C29D247-2DEF-77D6-3AC2-1CE15DD95B40}"/>
              </a:ext>
            </a:extLst>
          </p:cNvPr>
          <p:cNvSpPr txBox="1"/>
          <p:nvPr/>
        </p:nvSpPr>
        <p:spPr>
          <a:xfrm>
            <a:off x="187036" y="124691"/>
            <a:ext cx="7311044" cy="461665"/>
          </a:xfrm>
          <a:prstGeom prst="rect">
            <a:avLst/>
          </a:prstGeom>
          <a:noFill/>
        </p:spPr>
        <p:txBody>
          <a:bodyPr wrap="square" rtlCol="0">
            <a:spAutoFit/>
          </a:bodyPr>
          <a:lstStyle/>
          <a:p>
            <a:r>
              <a:rPr kumimoji="1" lang="en-US" altLang="ja-JP" sz="2400" b="1" u="sng" dirty="0">
                <a:solidFill>
                  <a:schemeClr val="accent1"/>
                </a:solidFill>
                <a:latin typeface="Arial" panose="020B0604020202020204" pitchFamily="34" charset="0"/>
                <a:cs typeface="Arial" panose="020B0604020202020204" pitchFamily="34" charset="0"/>
              </a:rPr>
              <a:t>Introduction of the project:</a:t>
            </a:r>
            <a:r>
              <a:rPr kumimoji="1" lang="en-US" altLang="ja-JP" sz="2400" b="1" dirty="0">
                <a:solidFill>
                  <a:schemeClr val="accent1"/>
                </a:solidFill>
                <a:latin typeface="Arial" panose="020B0604020202020204" pitchFamily="34" charset="0"/>
                <a:cs typeface="Arial" panose="020B0604020202020204" pitchFamily="34" charset="0"/>
              </a:rPr>
              <a:t> HL-LHC</a:t>
            </a:r>
            <a:endParaRPr kumimoji="1" lang="ja-JP" altLang="en-US" sz="2400" b="1" dirty="0">
              <a:solidFill>
                <a:schemeClr val="accent1"/>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7B93F43A-C095-1C4F-95BB-E7F0221C7DDD}"/>
              </a:ext>
            </a:extLst>
          </p:cNvPr>
          <p:cNvSpPr txBox="1"/>
          <p:nvPr/>
        </p:nvSpPr>
        <p:spPr>
          <a:xfrm>
            <a:off x="8247837" y="217024"/>
            <a:ext cx="3757127" cy="369332"/>
          </a:xfrm>
          <a:prstGeom prst="rect">
            <a:avLst/>
          </a:prstGeom>
          <a:noFill/>
          <a:ln>
            <a:solidFill>
              <a:schemeClr val="accent1"/>
            </a:solidFill>
          </a:ln>
        </p:spPr>
        <p:txBody>
          <a:bodyPr wrap="square" rtlCol="0">
            <a:spAutoFit/>
          </a:bodyPr>
          <a:lstStyle/>
          <a:p>
            <a:r>
              <a:rPr kumimoji="1" lang="en-US" altLang="ja-JP" dirty="0">
                <a:solidFill>
                  <a:schemeClr val="accent1"/>
                </a:solidFill>
                <a:latin typeface="Arial" panose="020B0604020202020204" pitchFamily="34" charset="0"/>
                <a:cs typeface="Arial" panose="020B0604020202020204" pitchFamily="34" charset="0"/>
              </a:rPr>
              <a:t>K. Turaj on behalf of HL-LHC WP4</a:t>
            </a:r>
            <a:endParaRPr kumimoji="1" lang="ja-JP" altLang="en-US" dirty="0">
              <a:solidFill>
                <a:schemeClr val="accent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9E937F-9B40-C999-CEFE-F9C0A0EE51C0}"/>
              </a:ext>
            </a:extLst>
          </p:cNvPr>
          <p:cNvPicPr>
            <a:picLocks noChangeAspect="1"/>
          </p:cNvPicPr>
          <p:nvPr/>
        </p:nvPicPr>
        <p:blipFill>
          <a:blip r:embed="rId3">
            <a:clrChange>
              <a:clrFrom>
                <a:srgbClr val="FFFFFF"/>
              </a:clrFrom>
              <a:clrTo>
                <a:srgbClr val="FFFFFF">
                  <a:alpha val="0"/>
                </a:srgbClr>
              </a:clrTo>
            </a:clrChange>
          </a:blip>
          <a:stretch/>
        </p:blipFill>
        <p:spPr bwMode="auto">
          <a:xfrm>
            <a:off x="247769" y="3066119"/>
            <a:ext cx="2647173" cy="3740794"/>
          </a:xfrm>
          <a:prstGeom prst="rect">
            <a:avLst/>
          </a:prstGeom>
        </p:spPr>
      </p:pic>
      <p:pic>
        <p:nvPicPr>
          <p:cNvPr id="6" name="Picture 5">
            <a:extLst>
              <a:ext uri="{FF2B5EF4-FFF2-40B4-BE49-F238E27FC236}">
                <a16:creationId xmlns:a16="http://schemas.microsoft.com/office/drawing/2014/main" id="{101343C0-D8FF-66BA-9105-186A85C0852F}"/>
              </a:ext>
            </a:extLst>
          </p:cNvPr>
          <p:cNvPicPr>
            <a:picLocks noChangeAspect="1"/>
          </p:cNvPicPr>
          <p:nvPr/>
        </p:nvPicPr>
        <p:blipFill>
          <a:blip r:embed="rId4">
            <a:clrChange>
              <a:clrFrom>
                <a:srgbClr val="FFFFFF"/>
              </a:clrFrom>
              <a:clrTo>
                <a:srgbClr val="FFFFFF">
                  <a:alpha val="0"/>
                </a:srgbClr>
              </a:clrTo>
            </a:clrChange>
          </a:blip>
          <a:srcRect l="8865" r="7980" b="4540"/>
          <a:stretch/>
        </p:blipFill>
        <p:spPr bwMode="auto">
          <a:xfrm>
            <a:off x="8972924" y="2819516"/>
            <a:ext cx="2901808" cy="3888556"/>
          </a:xfrm>
          <a:prstGeom prst="rect">
            <a:avLst/>
          </a:prstGeom>
        </p:spPr>
      </p:pic>
      <mc:AlternateContent xmlns:mc="http://schemas.openxmlformats.org/markup-compatibility/2006" xmlns:a14="http://schemas.microsoft.com/office/drawing/2010/main">
        <mc:Choice Requires="a14">
          <p:sp>
            <p:nvSpPr>
              <p:cNvPr id="7" name="Text Box 11">
                <a:extLst>
                  <a:ext uri="{FF2B5EF4-FFF2-40B4-BE49-F238E27FC236}">
                    <a16:creationId xmlns:a16="http://schemas.microsoft.com/office/drawing/2014/main" id="{FE79631C-50BB-3669-2221-7EF291F09B53}"/>
                  </a:ext>
                </a:extLst>
              </p:cNvPr>
              <p:cNvSpPr txBox="1">
                <a:spLocks noChangeArrowheads="1"/>
              </p:cNvSpPr>
              <p:nvPr/>
            </p:nvSpPr>
            <p:spPr bwMode="auto">
              <a:xfrm>
                <a:off x="4307948" y="1623847"/>
                <a:ext cx="3063875" cy="2400267"/>
              </a:xfrm>
              <a:prstGeom prst="rect">
                <a:avLst/>
              </a:prstGeom>
              <a:noFill/>
              <a:ln>
                <a:noFill/>
              </a:ln>
              <a:effectLst/>
              <a:extLst>
                <a:ext uri="{909E8E84-426E-40DD-AFC4-6F175D3DCCD1}">
                  <a14:hiddenFill>
                    <a:solidFill>
                      <a:srgbClr val="FFFFFF"/>
                    </a:solidFill>
                  </a14:hiddenFill>
                </a:ext>
                <a:ext uri="{91240B29-F687-4F45-9708-019B960494DF}">
                  <a14:hiddenLine w="9525" cap="flat">
                    <a:solidFill>
                      <a:srgbClr val="000000"/>
                    </a:solidFill>
                    <a:round/>
                    <a:headEnd/>
                    <a:tailEnd/>
                  </a14:hiddenLine>
                </a:ext>
                <a:ext uri="{AF507438-7753-43E0-B8FC-AC1667EBCBE1}">
                  <a14:hiddenEffects>
                    <a:effectLst>
                      <a:outerShdw dist="35921" dir="2700000" algn="ctr" rotWithShape="0">
                        <a:srgbClr val="808080"/>
                      </a:outerShdw>
                    </a:effectLst>
                  </a14:hiddenEffects>
                </a:ext>
              </a:extLst>
            </p:spPr>
            <p:txBody>
              <a:bodyPr wrap="none" lIns="90000" tIns="45000" rIns="90000" bIns="45000"/>
              <a:lstStyle>
                <a:defPPr>
                  <a:defRPr lang="en-GB"/>
                </a:defPPr>
                <a:lvl1pPr algn="l" defTabSz="457200" rtl="0" fontAlgn="base" hangingPunct="0">
                  <a:lnSpc>
                    <a:spcPct val="94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DejaVu Sans" panose="020B0603030804020204" pitchFamily="34" charset="0"/>
                  </a:defRPr>
                </a:lvl1pPr>
                <a:lvl2pPr marL="742950" indent="-285750" algn="l" defTabSz="457200" rtl="0" fontAlgn="base" hangingPunct="0">
                  <a:lnSpc>
                    <a:spcPct val="94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DejaVu Sans" panose="020B0603030804020204" pitchFamily="34" charset="0"/>
                  </a:defRPr>
                </a:lvl2pPr>
                <a:lvl3pPr marL="1143000" indent="-228600" algn="l" defTabSz="457200" rtl="0" fontAlgn="base" hangingPunct="0">
                  <a:lnSpc>
                    <a:spcPct val="94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DejaVu Sans" panose="020B0603030804020204" pitchFamily="34" charset="0"/>
                  </a:defRPr>
                </a:lvl3pPr>
                <a:lvl4pPr marL="1600200" indent="-228600" algn="l" defTabSz="457200" rtl="0" fontAlgn="base" hangingPunct="0">
                  <a:lnSpc>
                    <a:spcPct val="94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DejaVu Sans" panose="020B0603030804020204" pitchFamily="34" charset="0"/>
                  </a:defRPr>
                </a:lvl4pPr>
                <a:lvl5pPr marL="2057400" indent="-228600" algn="l" defTabSz="457200" rtl="0" fontAlgn="base" hangingPunct="0">
                  <a:lnSpc>
                    <a:spcPct val="94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DejaVu Sans" panose="020B0603030804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9pPr>
              </a:lstStyle>
              <a:p>
                <a:pPr algn="ctr">
                  <a:lnSpc>
                    <a:spcPct val="123000"/>
                  </a:lnSpc>
                </a:pPr>
                <a14:m>
                  <m:oMath xmlns:m="http://schemas.openxmlformats.org/officeDocument/2006/math">
                    <m:sSub>
                      <m:sSubPr>
                        <m:ctrlPr>
                          <a:rPr lang="en-GB" altLang="en-US" sz="2500" i="1" dirty="0" smtClean="0">
                            <a:latin typeface="Cambria Math" panose="02040503050406030204" pitchFamily="18" charset="0"/>
                          </a:rPr>
                        </m:ctrlPr>
                      </m:sSubPr>
                      <m:e>
                        <m:r>
                          <a:rPr lang="en-GB" altLang="en-US" sz="2500" i="1" dirty="0">
                            <a:latin typeface="Cambria Math" panose="02040503050406030204" pitchFamily="18" charset="0"/>
                          </a:rPr>
                          <m:t>𝑓</m:t>
                        </m:r>
                      </m:e>
                      <m:sub>
                        <m:r>
                          <a:rPr lang="en-GB" altLang="en-US" sz="2500" i="1" dirty="0">
                            <a:latin typeface="Cambria Math" panose="02040503050406030204" pitchFamily="18" charset="0"/>
                          </a:rPr>
                          <m:t>0</m:t>
                        </m:r>
                      </m:sub>
                    </m:sSub>
                    <m:r>
                      <a:rPr lang="en-GB" altLang="en-US" sz="2500" i="1" dirty="0">
                        <a:latin typeface="Cambria Math" panose="02040503050406030204" pitchFamily="18" charset="0"/>
                      </a:rPr>
                      <m:t>=</m:t>
                    </m:r>
                    <m:r>
                      <a:rPr lang="en-US" altLang="en-US" sz="2500" i="1" dirty="0">
                        <a:latin typeface="Cambria Math" panose="02040503050406030204" pitchFamily="18" charset="0"/>
                      </a:rPr>
                      <m:t>400</m:t>
                    </m:r>
                    <m:r>
                      <a:rPr lang="en-US" altLang="en-US" sz="2500" b="0" i="1" dirty="0" smtClean="0">
                        <a:latin typeface="Cambria Math" panose="02040503050406030204" pitchFamily="18" charset="0"/>
                      </a:rPr>
                      <m:t>.8</m:t>
                    </m:r>
                    <m:r>
                      <a:rPr lang="en-US" altLang="en-US" sz="2500" i="1" dirty="0">
                        <a:latin typeface="Cambria Math" panose="02040503050406030204" pitchFamily="18" charset="0"/>
                      </a:rPr>
                      <m:t> </m:t>
                    </m:r>
                    <m:r>
                      <m:rPr>
                        <m:sty m:val="p"/>
                      </m:rPr>
                      <a:rPr lang="en-US" altLang="en-US" sz="2500" dirty="0">
                        <a:latin typeface="Cambria Math" panose="02040503050406030204" pitchFamily="18" charset="0"/>
                      </a:rPr>
                      <m:t>MHz</m:t>
                    </m:r>
                  </m:oMath>
                </a14:m>
                <a:r>
                  <a:rPr lang="en-US" altLang="en-US" sz="2500" dirty="0">
                    <a:latin typeface="LMSans10" pitchFamily="32" charset="0"/>
                  </a:rPr>
                  <a:t> </a:t>
                </a:r>
                <a:endParaRPr lang="en-GB" altLang="en-US" sz="2500" dirty="0">
                  <a:latin typeface="Cambria Math" panose="02040503050406030204" pitchFamily="18" charset="0"/>
                </a:endParaRPr>
              </a:p>
              <a:p>
                <a:pPr algn="ctr">
                  <a:lnSpc>
                    <a:spcPct val="123000"/>
                  </a:lnSpc>
                </a:pPr>
                <a14:m>
                  <m:oMath xmlns:m="http://schemas.openxmlformats.org/officeDocument/2006/math">
                    <m:r>
                      <m:rPr>
                        <m:sty m:val="p"/>
                      </m:rPr>
                      <a:rPr lang="en-US" altLang="en-US" sz="2500" dirty="0">
                        <a:latin typeface="Cambria Math" panose="02040503050406030204" pitchFamily="18" charset="0"/>
                      </a:rPr>
                      <m:t>V</m:t>
                    </m:r>
                    <m:r>
                      <m:rPr>
                        <m:sty m:val="p"/>
                      </m:rPr>
                      <a:rPr lang="en-US" altLang="en-US" sz="2500" baseline="-33000" dirty="0">
                        <a:latin typeface="Cambria Math" panose="02040503050406030204" pitchFamily="18" charset="0"/>
                      </a:rPr>
                      <m:t>T</m:t>
                    </m:r>
                    <m:r>
                      <a:rPr lang="en-US" altLang="en-US" sz="2500" i="1" dirty="0">
                        <a:latin typeface="Cambria Math" panose="02040503050406030204" pitchFamily="18" charset="0"/>
                      </a:rPr>
                      <m:t> = 3.4 </m:t>
                    </m:r>
                    <m:r>
                      <m:rPr>
                        <m:sty m:val="p"/>
                      </m:rPr>
                      <a:rPr lang="en-US" altLang="en-US" sz="2500" dirty="0">
                        <a:latin typeface="Cambria Math" panose="02040503050406030204" pitchFamily="18" charset="0"/>
                      </a:rPr>
                      <m:t>MV</m:t>
                    </m:r>
                  </m:oMath>
                </a14:m>
                <a:r>
                  <a:rPr lang="en-US" altLang="en-US" sz="2500" dirty="0">
                    <a:latin typeface="LMSans10" pitchFamily="32" charset="0"/>
                  </a:rPr>
                  <a:t>/cavity*</a:t>
                </a:r>
              </a:p>
              <a:p>
                <a:pPr algn="ctr">
                  <a:lnSpc>
                    <a:spcPct val="123000"/>
                  </a:lnSpc>
                </a:pPr>
                <a:r>
                  <a:rPr lang="en-US" altLang="en-US" dirty="0">
                    <a:latin typeface="LMSans10" pitchFamily="32" charset="0"/>
                  </a:rPr>
                  <a:t>(</a:t>
                </a:r>
                <a14:m>
                  <m:oMath xmlns:m="http://schemas.openxmlformats.org/officeDocument/2006/math">
                    <m:sSub>
                      <m:sSubPr>
                        <m:ctrlPr>
                          <a:rPr lang="en-GB" altLang="en-US" i="1" dirty="0">
                            <a:latin typeface="Cambria Math" panose="02040503050406030204" pitchFamily="18" charset="0"/>
                          </a:rPr>
                        </m:ctrlPr>
                      </m:sSubPr>
                      <m:e>
                        <m:r>
                          <m:rPr>
                            <m:sty m:val="p"/>
                          </m:rPr>
                          <a:rPr lang="en-US" altLang="en-US" dirty="0">
                            <a:latin typeface="Cambria Math" panose="02040503050406030204" pitchFamily="18" charset="0"/>
                          </a:rPr>
                          <m:t>E</m:t>
                        </m:r>
                      </m:e>
                      <m:sub>
                        <m:r>
                          <m:rPr>
                            <m:sty m:val="p"/>
                          </m:rPr>
                          <a:rPr lang="en-GB" altLang="en-US" dirty="0">
                            <a:latin typeface="Cambria Math" panose="02040503050406030204" pitchFamily="18" charset="0"/>
                          </a:rPr>
                          <m:t>p</m:t>
                        </m:r>
                      </m:sub>
                    </m:sSub>
                    <m:r>
                      <a:rPr lang="en-GB" altLang="en-US" i="1" dirty="0">
                        <a:latin typeface="Cambria Math" panose="02040503050406030204" pitchFamily="18" charset="0"/>
                      </a:rPr>
                      <m:t>, </m:t>
                    </m:r>
                    <m:sSub>
                      <m:sSubPr>
                        <m:ctrlPr>
                          <a:rPr lang="en-GB" altLang="en-US" i="1" dirty="0">
                            <a:latin typeface="Cambria Math" panose="02040503050406030204" pitchFamily="18" charset="0"/>
                          </a:rPr>
                        </m:ctrlPr>
                      </m:sSubPr>
                      <m:e>
                        <m:r>
                          <m:rPr>
                            <m:sty m:val="p"/>
                          </m:rPr>
                          <a:rPr lang="en-US" altLang="en-US" dirty="0" err="1">
                            <a:latin typeface="Cambria Math" panose="02040503050406030204" pitchFamily="18" charset="0"/>
                          </a:rPr>
                          <m:t>B</m:t>
                        </m:r>
                      </m:e>
                      <m:sub>
                        <m:r>
                          <m:rPr>
                            <m:sty m:val="p"/>
                          </m:rPr>
                          <a:rPr lang="en-GB" altLang="en-US" dirty="0">
                            <a:latin typeface="Cambria Math" panose="02040503050406030204" pitchFamily="18" charset="0"/>
                          </a:rPr>
                          <m:t>p</m:t>
                        </m:r>
                      </m:sub>
                    </m:sSub>
                    <m:r>
                      <a:rPr lang="en-US" altLang="en-US" i="1" dirty="0">
                        <a:latin typeface="Cambria Math" panose="02040503050406030204" pitchFamily="18" charset="0"/>
                      </a:rPr>
                      <m:t> &lt;</m:t>
                    </m:r>
                    <m:r>
                      <a:rPr lang="en-GB" altLang="en-US" i="1" dirty="0">
                        <a:latin typeface="Cambria Math" panose="02040503050406030204" pitchFamily="18" charset="0"/>
                      </a:rPr>
                      <m:t>40</m:t>
                    </m:r>
                    <m:r>
                      <a:rPr lang="en-US" altLang="en-US" i="1" dirty="0">
                        <a:latin typeface="Cambria Math" panose="02040503050406030204" pitchFamily="18" charset="0"/>
                      </a:rPr>
                      <m:t> </m:t>
                    </m:r>
                    <m:r>
                      <m:rPr>
                        <m:sty m:val="p"/>
                      </m:rPr>
                      <a:rPr lang="en-US" altLang="en-US" dirty="0">
                        <a:latin typeface="Cambria Math" panose="02040503050406030204" pitchFamily="18" charset="0"/>
                      </a:rPr>
                      <m:t>MV</m:t>
                    </m:r>
                    <m:r>
                      <a:rPr lang="en-US" altLang="en-US" dirty="0">
                        <a:latin typeface="Cambria Math" panose="02040503050406030204" pitchFamily="18" charset="0"/>
                      </a:rPr>
                      <m:t>/</m:t>
                    </m:r>
                    <m:r>
                      <m:rPr>
                        <m:sty m:val="p"/>
                      </m:rPr>
                      <a:rPr lang="en-US" altLang="en-US" dirty="0">
                        <a:latin typeface="Cambria Math" panose="02040503050406030204" pitchFamily="18" charset="0"/>
                      </a:rPr>
                      <m:t>m</m:t>
                    </m:r>
                    <m:r>
                      <a:rPr lang="en-US" altLang="en-US" i="1" dirty="0">
                        <a:latin typeface="Cambria Math" panose="02040503050406030204" pitchFamily="18" charset="0"/>
                      </a:rPr>
                      <m:t>, </m:t>
                    </m:r>
                    <m:r>
                      <a:rPr lang="en-GB" altLang="en-US" i="1" dirty="0">
                        <a:latin typeface="Cambria Math" panose="02040503050406030204" pitchFamily="18" charset="0"/>
                      </a:rPr>
                      <m:t>7</m:t>
                    </m:r>
                    <m:r>
                      <a:rPr lang="en-US" altLang="en-US" i="1" dirty="0">
                        <a:latin typeface="Cambria Math" panose="02040503050406030204" pitchFamily="18" charset="0"/>
                      </a:rPr>
                      <m:t>0 </m:t>
                    </m:r>
                    <m:r>
                      <m:rPr>
                        <m:sty m:val="p"/>
                      </m:rPr>
                      <a:rPr lang="en-US" altLang="en-US" dirty="0" err="1">
                        <a:latin typeface="Cambria Math" panose="02040503050406030204" pitchFamily="18" charset="0"/>
                      </a:rPr>
                      <m:t>mT</m:t>
                    </m:r>
                  </m:oMath>
                </a14:m>
                <a:r>
                  <a:rPr lang="en-US" altLang="en-US" dirty="0">
                    <a:latin typeface="LMSans10" pitchFamily="32" charset="0"/>
                  </a:rPr>
                  <a:t>)</a:t>
                </a:r>
              </a:p>
              <a:p>
                <a:pPr algn="ctr">
                  <a:lnSpc>
                    <a:spcPct val="123000"/>
                  </a:lnSpc>
                </a:pPr>
                <a14:m>
                  <m:oMathPara xmlns:m="http://schemas.openxmlformats.org/officeDocument/2006/math">
                    <m:oMathParaPr>
                      <m:jc m:val="centerGroup"/>
                    </m:oMathParaPr>
                    <m:oMath xmlns:m="http://schemas.openxmlformats.org/officeDocument/2006/math">
                      <m:r>
                        <m:rPr>
                          <m:sty m:val="p"/>
                        </m:rPr>
                        <a:rPr lang="en-US" altLang="en-US" dirty="0">
                          <a:latin typeface="Cambria Math" panose="02040503050406030204" pitchFamily="18" charset="0"/>
                        </a:rPr>
                        <m:t>Beam</m:t>
                      </m:r>
                      <m:r>
                        <a:rPr lang="en-US" altLang="en-US" dirty="0">
                          <a:latin typeface="Cambria Math" panose="02040503050406030204" pitchFamily="18" charset="0"/>
                        </a:rPr>
                        <m:t> </m:t>
                      </m:r>
                      <m:r>
                        <m:rPr>
                          <m:sty m:val="p"/>
                        </m:rPr>
                        <a:rPr lang="en-US" altLang="en-US" dirty="0">
                          <a:latin typeface="Cambria Math" panose="02040503050406030204" pitchFamily="18" charset="0"/>
                        </a:rPr>
                        <m:t>aperture</m:t>
                      </m:r>
                      <m:r>
                        <a:rPr lang="en-US" altLang="en-US" dirty="0">
                          <a:latin typeface="Cambria Math" panose="02040503050406030204" pitchFamily="18" charset="0"/>
                        </a:rPr>
                        <m:t> </m:t>
                      </m:r>
                      <m:r>
                        <a:rPr lang="en-US" altLang="en-US" i="1" dirty="0">
                          <a:latin typeface="Cambria Math" panose="02040503050406030204" pitchFamily="18" charset="0"/>
                        </a:rPr>
                        <m:t>= 84 </m:t>
                      </m:r>
                      <m:r>
                        <m:rPr>
                          <m:sty m:val="p"/>
                        </m:rPr>
                        <a:rPr lang="en-US" altLang="en-US" dirty="0">
                          <a:latin typeface="Cambria Math" panose="02040503050406030204" pitchFamily="18" charset="0"/>
                        </a:rPr>
                        <m:t>mm</m:t>
                      </m:r>
                    </m:oMath>
                  </m:oMathPara>
                </a14:m>
                <a:endParaRPr lang="en-US" altLang="en-US" dirty="0">
                  <a:latin typeface="LMSans10" pitchFamily="32" charset="0"/>
                </a:endParaRPr>
              </a:p>
              <a:p>
                <a:pPr algn="ctr">
                  <a:lnSpc>
                    <a:spcPct val="123000"/>
                  </a:lnSpc>
                </a:pPr>
                <a:r>
                  <a:rPr lang="en-US" altLang="en-US" dirty="0">
                    <a:latin typeface="Cambria Math" panose="02040503050406030204" pitchFamily="18" charset="0"/>
                  </a:rPr>
                  <a:t>RF power = 40 kW-CW</a:t>
                </a:r>
              </a:p>
              <a:p>
                <a:pPr algn="ctr">
                  <a:lnSpc>
                    <a:spcPct val="123000"/>
                  </a:lnSpc>
                </a:pPr>
                <a:r>
                  <a:rPr lang="en-US" altLang="en-US" dirty="0">
                    <a:latin typeface="Cambria Math" panose="02040503050406030204" pitchFamily="18" charset="0"/>
                  </a:rPr>
                  <a:t>Operating Temp = 2 K</a:t>
                </a:r>
              </a:p>
            </p:txBody>
          </p:sp>
        </mc:Choice>
        <mc:Fallback xmlns="">
          <p:sp>
            <p:nvSpPr>
              <p:cNvPr id="7" name="Text Box 11">
                <a:extLst>
                  <a:ext uri="{FF2B5EF4-FFF2-40B4-BE49-F238E27FC236}">
                    <a16:creationId xmlns:a16="http://schemas.microsoft.com/office/drawing/2014/main" id="{FE79631C-50BB-3669-2221-7EF291F09B53}"/>
                  </a:ext>
                </a:extLst>
              </p:cNvPr>
              <p:cNvSpPr txBox="1">
                <a:spLocks noRot="1" noChangeAspect="1" noMove="1" noResize="1" noEditPoints="1" noAdjustHandles="1" noChangeArrowheads="1" noChangeShapeType="1" noTextEdit="1"/>
              </p:cNvSpPr>
              <p:nvPr/>
            </p:nvSpPr>
            <p:spPr bwMode="auto">
              <a:xfrm>
                <a:off x="4307948" y="1623847"/>
                <a:ext cx="3063875" cy="2400267"/>
              </a:xfrm>
              <a:prstGeom prst="rect">
                <a:avLst/>
              </a:prstGeom>
              <a:blipFill>
                <a:blip r:embed="rId5"/>
                <a:stretch>
                  <a:fillRect r="-2390" b="-2792"/>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GB">
                    <a:noFill/>
                  </a:rPr>
                  <a:t> </a:t>
                </a:r>
              </a:p>
            </p:txBody>
          </p:sp>
        </mc:Fallback>
      </mc:AlternateContent>
      <p:pic>
        <p:nvPicPr>
          <p:cNvPr id="10" name="Picture 9" descr="C:\Users\rcalaga\AppData\Local\Temp\CRAB CAVITY DQW 2018 - 01 light.jpg">
            <a:extLst>
              <a:ext uri="{FF2B5EF4-FFF2-40B4-BE49-F238E27FC236}">
                <a16:creationId xmlns:a16="http://schemas.microsoft.com/office/drawing/2014/main" id="{25E2387A-AE91-340D-0AC0-A9706F1B155A}"/>
              </a:ext>
            </a:extLst>
          </p:cNvPr>
          <p:cNvPicPr/>
          <p:nvPr/>
        </p:nvPicPr>
        <p:blipFill rotWithShape="1">
          <a:blip r:embed="rId6" cstate="print">
            <a:extLst>
              <a:ext uri="{28A0092B-C50C-407E-A947-70E740481C1C}">
                <a14:useLocalDpi xmlns:a14="http://schemas.microsoft.com/office/drawing/2010/main" val="0"/>
              </a:ext>
            </a:extLst>
          </a:blip>
          <a:srcRect l="15482" r="14853"/>
          <a:stretch/>
        </p:blipFill>
        <p:spPr bwMode="auto">
          <a:xfrm>
            <a:off x="216814" y="1296362"/>
            <a:ext cx="2206443" cy="1871923"/>
          </a:xfrm>
          <a:prstGeom prst="rect">
            <a:avLst/>
          </a:prstGeom>
          <a:noFill/>
          <a:ln>
            <a:noFill/>
          </a:ln>
          <a:extLst>
            <a:ext uri="{53640926-AAD7-44D8-BBD7-CCE9431645EC}">
              <a14:shadowObscured xmlns:a14="http://schemas.microsoft.com/office/drawing/2010/main"/>
            </a:ext>
          </a:extLst>
        </p:spPr>
      </p:pic>
      <p:pic>
        <p:nvPicPr>
          <p:cNvPr id="11" name="Picture 10" descr="C:\Users\rcalaga\AppData\Local\Temp\CRAB Cavity RFD - 77.jpg">
            <a:extLst>
              <a:ext uri="{FF2B5EF4-FFF2-40B4-BE49-F238E27FC236}">
                <a16:creationId xmlns:a16="http://schemas.microsoft.com/office/drawing/2014/main" id="{6DF9CD81-1F24-D50B-01F0-FBC0A411783A}"/>
              </a:ext>
            </a:extLst>
          </p:cNvPr>
          <p:cNvPicPr/>
          <p:nvPr/>
        </p:nvPicPr>
        <p:blipFill rotWithShape="1">
          <a:blip r:embed="rId7" cstate="print">
            <a:extLst>
              <a:ext uri="{28A0092B-C50C-407E-A947-70E740481C1C}">
                <a14:useLocalDpi xmlns:a14="http://schemas.microsoft.com/office/drawing/2010/main" val="0"/>
              </a:ext>
            </a:extLst>
          </a:blip>
          <a:srcRect l="2790" t="4576" r="2544" b="4552"/>
          <a:stretch/>
        </p:blipFill>
        <p:spPr bwMode="auto">
          <a:xfrm>
            <a:off x="9159317" y="1197601"/>
            <a:ext cx="2645159" cy="1626379"/>
          </a:xfrm>
          <a:prstGeom prst="rect">
            <a:avLst/>
          </a:prstGeom>
          <a:noFill/>
          <a:ln>
            <a:noFill/>
          </a:ln>
          <a:extLst>
            <a:ext uri="{53640926-AAD7-44D8-BBD7-CCE9431645EC}">
              <a14:shadowObscured xmlns:a14="http://schemas.microsoft.com/office/drawing/2010/main"/>
            </a:ext>
          </a:extLst>
        </p:spPr>
      </p:pic>
      <p:cxnSp>
        <p:nvCxnSpPr>
          <p:cNvPr id="12" name="Straight Arrow Connector 11">
            <a:extLst>
              <a:ext uri="{FF2B5EF4-FFF2-40B4-BE49-F238E27FC236}">
                <a16:creationId xmlns:a16="http://schemas.microsoft.com/office/drawing/2014/main" id="{DDE24AD6-89A3-BACB-B600-6F0648ECFB1E}"/>
              </a:ext>
            </a:extLst>
          </p:cNvPr>
          <p:cNvCxnSpPr/>
          <p:nvPr/>
        </p:nvCxnSpPr>
        <p:spPr>
          <a:xfrm flipV="1">
            <a:off x="3255912" y="5266845"/>
            <a:ext cx="432048" cy="144016"/>
          </a:xfrm>
          <a:prstGeom prst="straightConnector1">
            <a:avLst/>
          </a:prstGeom>
          <a:ln w="38100">
            <a:solidFill>
              <a:srgbClr val="FFFF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4398C3C2-C127-1877-0C1D-17B3F55580AD}"/>
              </a:ext>
            </a:extLst>
          </p:cNvPr>
          <p:cNvGrpSpPr/>
          <p:nvPr/>
        </p:nvGrpSpPr>
        <p:grpSpPr>
          <a:xfrm>
            <a:off x="2898964" y="5384180"/>
            <a:ext cx="1718767" cy="1211325"/>
            <a:chOff x="2003898" y="3937994"/>
            <a:chExt cx="1289075" cy="908494"/>
          </a:xfrm>
        </p:grpSpPr>
        <p:pic>
          <p:nvPicPr>
            <p:cNvPr id="16" name="Picture 15" descr="\\cern.ch\dfs\Departments\AB\Groups\RF\Sections\PM\Crab_Cavity\mecanique\Illustrations\DQW HOMS 001.bmp">
              <a:extLst>
                <a:ext uri="{FF2B5EF4-FFF2-40B4-BE49-F238E27FC236}">
                  <a16:creationId xmlns:a16="http://schemas.microsoft.com/office/drawing/2014/main" id="{A57BC495-15C9-72D5-522E-75D81F3565BE}"/>
                </a:ext>
              </a:extLst>
            </p:cNvPr>
            <p:cNvPicPr/>
            <p:nvPr/>
          </p:nvPicPr>
          <p:blipFill rotWithShape="1">
            <a:blip r:embed="rId8" cstate="print">
              <a:extLst>
                <a:ext uri="{28A0092B-C50C-407E-A947-70E740481C1C}">
                  <a14:useLocalDpi xmlns:a14="http://schemas.microsoft.com/office/drawing/2010/main" val="0"/>
                </a:ext>
              </a:extLst>
            </a:blip>
            <a:srcRect l="42210" t="5084" r="29763" b="11184"/>
            <a:stretch/>
          </p:blipFill>
          <p:spPr bwMode="auto">
            <a:xfrm>
              <a:off x="2003898" y="3937995"/>
              <a:ext cx="597284" cy="908493"/>
            </a:xfrm>
            <a:prstGeom prst="rect">
              <a:avLst/>
            </a:prstGeom>
            <a:noFill/>
            <a:ln>
              <a:noFill/>
            </a:ln>
            <a:extLst>
              <a:ext uri="{53640926-AAD7-44D8-BBD7-CCE9431645EC}">
                <a14:shadowObscured xmlns:a14="http://schemas.microsoft.com/office/drawing/2010/main"/>
              </a:ext>
            </a:extLst>
          </p:spPr>
        </p:pic>
        <p:pic>
          <p:nvPicPr>
            <p:cNvPr id="17" name="Picture 16" descr="\\cern.ch\dfs\Departments\AB\Groups\RF\Sections\PM\Crab_Cavity\mecanique\Illustrations\DQW PICKUP 001.bmp">
              <a:extLst>
                <a:ext uri="{FF2B5EF4-FFF2-40B4-BE49-F238E27FC236}">
                  <a16:creationId xmlns:a16="http://schemas.microsoft.com/office/drawing/2014/main" id="{1880BC68-B405-BCC0-C481-21CA9A1814BA}"/>
                </a:ext>
              </a:extLst>
            </p:cNvPr>
            <p:cNvPicPr/>
            <p:nvPr/>
          </p:nvPicPr>
          <p:blipFill rotWithShape="1">
            <a:blip r:embed="rId9" cstate="print">
              <a:extLst>
                <a:ext uri="{28A0092B-C50C-407E-A947-70E740481C1C}">
                  <a14:useLocalDpi xmlns:a14="http://schemas.microsoft.com/office/drawing/2010/main" val="0"/>
                </a:ext>
              </a:extLst>
            </a:blip>
            <a:srcRect l="43391" t="6280" r="39050" b="7296"/>
            <a:stretch/>
          </p:blipFill>
          <p:spPr bwMode="auto">
            <a:xfrm>
              <a:off x="2613702" y="3937995"/>
              <a:ext cx="366211" cy="908493"/>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21E4EB5-08BC-F318-B6F3-442A3782E8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2912" t="22092" r="44488" b="15114"/>
            <a:stretch/>
          </p:blipFill>
          <p:spPr>
            <a:xfrm flipH="1">
              <a:off x="2988561" y="3937994"/>
              <a:ext cx="304412" cy="908493"/>
            </a:xfrm>
            <a:prstGeom prst="rect">
              <a:avLst/>
            </a:prstGeom>
          </p:spPr>
        </p:pic>
      </p:grpSp>
      <p:grpSp>
        <p:nvGrpSpPr>
          <p:cNvPr id="21" name="Group 20">
            <a:extLst>
              <a:ext uri="{FF2B5EF4-FFF2-40B4-BE49-F238E27FC236}">
                <a16:creationId xmlns:a16="http://schemas.microsoft.com/office/drawing/2014/main" id="{157193FB-DDCA-D7C4-4895-EEBC5690A380}"/>
              </a:ext>
            </a:extLst>
          </p:cNvPr>
          <p:cNvGrpSpPr/>
          <p:nvPr/>
        </p:nvGrpSpPr>
        <p:grpSpPr>
          <a:xfrm>
            <a:off x="7130870" y="5299923"/>
            <a:ext cx="1601882" cy="1295581"/>
            <a:chOff x="8016213" y="5085184"/>
            <a:chExt cx="1601882" cy="1295581"/>
          </a:xfrm>
        </p:grpSpPr>
        <p:pic>
          <p:nvPicPr>
            <p:cNvPr id="13" name="Picture 12" descr="\\cern.ch\dfs\Departments\AB\Groups\RF\Sections\PM\Crab_Cavity\mecanique\Illustrations\RFD HOMS H 003.bmp">
              <a:extLst>
                <a:ext uri="{FF2B5EF4-FFF2-40B4-BE49-F238E27FC236}">
                  <a16:creationId xmlns:a16="http://schemas.microsoft.com/office/drawing/2014/main" id="{1780F1BC-0559-6EE9-0E23-48B5FFCFD76C}"/>
                </a:ext>
              </a:extLst>
            </p:cNvPr>
            <p:cNvPicPr/>
            <p:nvPr/>
          </p:nvPicPr>
          <p:blipFill rotWithShape="1">
            <a:blip r:embed="rId11" cstate="print">
              <a:extLst>
                <a:ext uri="{28A0092B-C50C-407E-A947-70E740481C1C}">
                  <a14:useLocalDpi xmlns:a14="http://schemas.microsoft.com/office/drawing/2010/main" val="0"/>
                </a:ext>
              </a:extLst>
            </a:blip>
            <a:srcRect l="40352" t="15551" r="41751" b="9662"/>
            <a:stretch/>
          </p:blipFill>
          <p:spPr bwMode="auto">
            <a:xfrm>
              <a:off x="8016213" y="5135462"/>
              <a:ext cx="501147" cy="1245303"/>
            </a:xfrm>
            <a:prstGeom prst="rect">
              <a:avLst/>
            </a:prstGeom>
            <a:noFill/>
            <a:ln>
              <a:noFill/>
            </a:ln>
            <a:extLst>
              <a:ext uri="{53640926-AAD7-44D8-BBD7-CCE9431645EC}">
                <a14:shadowObscured xmlns:a14="http://schemas.microsoft.com/office/drawing/2010/main"/>
              </a:ext>
            </a:extLst>
          </p:spPr>
        </p:pic>
        <p:pic>
          <p:nvPicPr>
            <p:cNvPr id="14" name="Picture 13" descr="\\cern.ch\dfs\Departments\AB\Groups\RF\Sections\PM\Crab_Cavity\mecanique\Illustrations\RFD HOMS V 002.bmp">
              <a:extLst>
                <a:ext uri="{FF2B5EF4-FFF2-40B4-BE49-F238E27FC236}">
                  <a16:creationId xmlns:a16="http://schemas.microsoft.com/office/drawing/2014/main" id="{1EDFB30F-4ABA-E355-BED4-FC27B70AA325}"/>
                </a:ext>
              </a:extLst>
            </p:cNvPr>
            <p:cNvPicPr/>
            <p:nvPr/>
          </p:nvPicPr>
          <p:blipFill rotWithShape="1">
            <a:blip r:embed="rId12" cstate="print">
              <a:extLst>
                <a:ext uri="{28A0092B-C50C-407E-A947-70E740481C1C}">
                  <a14:useLocalDpi xmlns:a14="http://schemas.microsoft.com/office/drawing/2010/main" val="0"/>
                </a:ext>
              </a:extLst>
            </a:blip>
            <a:srcRect l="42378" t="7775" r="38712" b="15969"/>
            <a:stretch/>
          </p:blipFill>
          <p:spPr bwMode="auto">
            <a:xfrm>
              <a:off x="8487898" y="5085184"/>
              <a:ext cx="599980" cy="1258499"/>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8A647727-1C43-ACE6-AB6E-197942518F1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2913" t="17905" r="39762" b="16509"/>
            <a:stretch/>
          </p:blipFill>
          <p:spPr>
            <a:xfrm>
              <a:off x="9049108" y="5085185"/>
              <a:ext cx="568987" cy="1215563"/>
            </a:xfrm>
            <a:prstGeom prst="rect">
              <a:avLst/>
            </a:prstGeom>
          </p:spPr>
        </p:pic>
      </p:grpSp>
      <p:sp>
        <p:nvSpPr>
          <p:cNvPr id="20" name="TextBox 19">
            <a:extLst>
              <a:ext uri="{FF2B5EF4-FFF2-40B4-BE49-F238E27FC236}">
                <a16:creationId xmlns:a16="http://schemas.microsoft.com/office/drawing/2014/main" id="{7D081B4B-6230-51D5-522A-EF0902623B2A}"/>
              </a:ext>
            </a:extLst>
          </p:cNvPr>
          <p:cNvSpPr txBox="1"/>
          <p:nvPr/>
        </p:nvSpPr>
        <p:spPr>
          <a:xfrm>
            <a:off x="3597836" y="4444752"/>
            <a:ext cx="4989893" cy="318100"/>
          </a:xfrm>
          <a:prstGeom prst="rect">
            <a:avLst/>
          </a:prstGeom>
          <a:noFill/>
        </p:spPr>
        <p:txBody>
          <a:bodyPr wrap="square" rtlCol="0">
            <a:spAutoFit/>
          </a:bodyPr>
          <a:lstStyle/>
          <a:p>
            <a:r>
              <a:rPr lang="en-US" sz="1467" dirty="0">
                <a:latin typeface="Arial" panose="020B0604020202020204" pitchFamily="34" charset="0"/>
                <a:cs typeface="Arial" panose="020B0604020202020204" pitchFamily="34" charset="0"/>
              </a:rPr>
              <a:t>*Engineering spec: 4.1 MV dressed for 20% margin</a:t>
            </a:r>
            <a:endParaRPr lang="en-GB" sz="1467"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5ECD24F-1633-8F01-1E0F-674E06B7F50B}"/>
              </a:ext>
            </a:extLst>
          </p:cNvPr>
          <p:cNvSpPr txBox="1"/>
          <p:nvPr/>
        </p:nvSpPr>
        <p:spPr>
          <a:xfrm>
            <a:off x="10103727" y="874435"/>
            <a:ext cx="162256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RFD (ATLAS)</a:t>
            </a:r>
          </a:p>
        </p:txBody>
      </p:sp>
      <p:sp>
        <p:nvSpPr>
          <p:cNvPr id="8" name="TextBox 7">
            <a:extLst>
              <a:ext uri="{FF2B5EF4-FFF2-40B4-BE49-F238E27FC236}">
                <a16:creationId xmlns:a16="http://schemas.microsoft.com/office/drawing/2014/main" id="{3A3EF388-BB0B-B4E2-9FA0-D58BADBFD2AD}"/>
              </a:ext>
            </a:extLst>
          </p:cNvPr>
          <p:cNvSpPr txBox="1"/>
          <p:nvPr/>
        </p:nvSpPr>
        <p:spPr>
          <a:xfrm>
            <a:off x="757633" y="879075"/>
            <a:ext cx="149752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DQW (CMS)</a:t>
            </a:r>
          </a:p>
        </p:txBody>
      </p:sp>
    </p:spTree>
    <p:extLst>
      <p:ext uri="{BB962C8B-B14F-4D97-AF65-F5344CB8AC3E}">
        <p14:creationId xmlns:p14="http://schemas.microsoft.com/office/powerpoint/2010/main" val="337888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253378B4-F03D-7D94-4221-173A4FBD64AD}"/>
              </a:ext>
            </a:extLst>
          </p:cNvPr>
          <p:cNvPicPr>
            <a:picLocks noChangeAspect="1"/>
          </p:cNvPicPr>
          <p:nvPr/>
        </p:nvPicPr>
        <p:blipFill>
          <a:blip r:embed="rId2"/>
          <a:stretch>
            <a:fillRect/>
          </a:stretch>
        </p:blipFill>
        <p:spPr>
          <a:xfrm>
            <a:off x="280987" y="0"/>
            <a:ext cx="11630025" cy="6876067"/>
          </a:xfrm>
          <a:prstGeom prst="rect">
            <a:avLst/>
          </a:prstGeom>
        </p:spPr>
      </p:pic>
    </p:spTree>
    <p:extLst>
      <p:ext uri="{BB962C8B-B14F-4D97-AF65-F5344CB8AC3E}">
        <p14:creationId xmlns:p14="http://schemas.microsoft.com/office/powerpoint/2010/main" val="1380896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12F75-3280-83DE-7971-46E3D3C2FF50}"/>
              </a:ext>
            </a:extLst>
          </p:cNvPr>
          <p:cNvPicPr>
            <a:picLocks noChangeAspect="1"/>
          </p:cNvPicPr>
          <p:nvPr/>
        </p:nvPicPr>
        <p:blipFill>
          <a:blip r:embed="rId3"/>
          <a:stretch>
            <a:fillRect/>
          </a:stretch>
        </p:blipFill>
        <p:spPr>
          <a:xfrm>
            <a:off x="322119" y="1452152"/>
            <a:ext cx="4602531" cy="3953695"/>
          </a:xfrm>
          <a:prstGeom prst="rect">
            <a:avLst/>
          </a:prstGeom>
        </p:spPr>
      </p:pic>
      <p:pic>
        <p:nvPicPr>
          <p:cNvPr id="5" name="Picture 4">
            <a:extLst>
              <a:ext uri="{FF2B5EF4-FFF2-40B4-BE49-F238E27FC236}">
                <a16:creationId xmlns:a16="http://schemas.microsoft.com/office/drawing/2014/main" id="{0015871A-58D4-6816-5DA9-9EFB31ECA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188" y="1452152"/>
            <a:ext cx="6639693" cy="4405778"/>
          </a:xfrm>
          <a:prstGeom prst="rect">
            <a:avLst/>
          </a:prstGeom>
        </p:spPr>
      </p:pic>
      <p:pic>
        <p:nvPicPr>
          <p:cNvPr id="7" name="Picture 6">
            <a:extLst>
              <a:ext uri="{FF2B5EF4-FFF2-40B4-BE49-F238E27FC236}">
                <a16:creationId xmlns:a16="http://schemas.microsoft.com/office/drawing/2014/main" id="{1F8960B4-746B-FD24-A3CB-71278D7B5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0188" y="2429481"/>
            <a:ext cx="6826730" cy="4529886"/>
          </a:xfrm>
          <a:prstGeom prst="rect">
            <a:avLst/>
          </a:prstGeom>
        </p:spPr>
      </p:pic>
    </p:spTree>
    <p:extLst>
      <p:ext uri="{BB962C8B-B14F-4D97-AF65-F5344CB8AC3E}">
        <p14:creationId xmlns:p14="http://schemas.microsoft.com/office/powerpoint/2010/main" val="3952631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B44C-568F-1E26-B087-4E761AC11290}"/>
              </a:ext>
            </a:extLst>
          </p:cNvPr>
          <p:cNvSpPr>
            <a:spLocks noGrp="1"/>
          </p:cNvSpPr>
          <p:nvPr>
            <p:ph type="title"/>
          </p:nvPr>
        </p:nvSpPr>
        <p:spPr>
          <a:xfrm>
            <a:off x="692629" y="20364"/>
            <a:ext cx="10515600" cy="978341"/>
          </a:xfrm>
        </p:spPr>
        <p:txBody>
          <a:bodyPr/>
          <a:lstStyle/>
          <a:p>
            <a:r>
              <a:rPr lang="en-US" dirty="0">
                <a:solidFill>
                  <a:srgbClr val="156082"/>
                </a:solidFill>
                <a:latin typeface="Arial" panose="020B0604020202020204" pitchFamily="34" charset="0"/>
                <a:cs typeface="Arial" panose="020B0604020202020204" pitchFamily="34" charset="0"/>
              </a:rPr>
              <a:t>HL-LHC crab cavities</a:t>
            </a:r>
            <a:endParaRPr lang="en-GB" dirty="0">
              <a:solidFill>
                <a:srgbClr val="156082"/>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765D958-B45D-880C-F295-E81D18277334}"/>
              </a:ext>
            </a:extLst>
          </p:cNvPr>
          <p:cNvSpPr/>
          <p:nvPr/>
        </p:nvSpPr>
        <p:spPr>
          <a:xfrm>
            <a:off x="6625860" y="4354651"/>
            <a:ext cx="2134038" cy="1374642"/>
          </a:xfrm>
          <a:prstGeom prst="rightArrow">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E7CA40CA-D7E6-511F-250C-0B943FB35EE6}"/>
              </a:ext>
            </a:extLst>
          </p:cNvPr>
          <p:cNvSpPr txBox="1">
            <a:spLocks/>
          </p:cNvSpPr>
          <p:nvPr/>
        </p:nvSpPr>
        <p:spPr>
          <a:xfrm>
            <a:off x="692629" y="1576139"/>
            <a:ext cx="10560000" cy="1304863"/>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dirty="0"/>
          </a:p>
        </p:txBody>
      </p:sp>
      <p:sp>
        <p:nvSpPr>
          <p:cNvPr id="6" name="Content Placeholder 2">
            <a:extLst>
              <a:ext uri="{FF2B5EF4-FFF2-40B4-BE49-F238E27FC236}">
                <a16:creationId xmlns:a16="http://schemas.microsoft.com/office/drawing/2014/main" id="{5F05886C-4964-249C-3716-4AA5CE20F3A0}"/>
              </a:ext>
            </a:extLst>
          </p:cNvPr>
          <p:cNvSpPr txBox="1">
            <a:spLocks/>
          </p:cNvSpPr>
          <p:nvPr/>
        </p:nvSpPr>
        <p:spPr>
          <a:xfrm>
            <a:off x="558079" y="930944"/>
            <a:ext cx="11305256" cy="2512160"/>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buClrTx/>
            </a:pPr>
            <a:r>
              <a:rPr lang="en-GB" sz="2400" dirty="0">
                <a:solidFill>
                  <a:schemeClr val="tx1"/>
                </a:solidFill>
                <a:latin typeface="Arial" panose="020B0604020202020204" pitchFamily="34" charset="0"/>
                <a:cs typeface="Arial" panose="020B0604020202020204" pitchFamily="34" charset="0"/>
              </a:rPr>
              <a:t>2 </a:t>
            </a:r>
            <a:r>
              <a:rPr lang="en-GB" sz="2400" dirty="0" err="1">
                <a:solidFill>
                  <a:schemeClr val="tx1"/>
                </a:solidFill>
                <a:latin typeface="Arial" panose="020B0604020202020204" pitchFamily="34" charset="0"/>
                <a:cs typeface="Arial" panose="020B0604020202020204" pitchFamily="34" charset="0"/>
              </a:rPr>
              <a:t>preseries</a:t>
            </a:r>
            <a:r>
              <a:rPr lang="en-GB" sz="2400" dirty="0">
                <a:solidFill>
                  <a:schemeClr val="tx1"/>
                </a:solidFill>
                <a:latin typeface="Arial" panose="020B0604020202020204" pitchFamily="34" charset="0"/>
                <a:cs typeface="Arial" panose="020B0604020202020204" pitchFamily="34" charset="0"/>
              </a:rPr>
              <a:t> and 10 series cavities of each type (12 cavities of each type)</a:t>
            </a:r>
          </a:p>
          <a:p>
            <a:pPr>
              <a:lnSpc>
                <a:spcPct val="120000"/>
              </a:lnSpc>
              <a:buClrTx/>
            </a:pPr>
            <a:r>
              <a:rPr lang="en-GB" sz="2400" dirty="0">
                <a:solidFill>
                  <a:schemeClr val="tx1"/>
                </a:solidFill>
                <a:latin typeface="Arial" panose="020B0604020202020204" pitchFamily="34" charset="0"/>
                <a:cs typeface="Arial" panose="020B0604020202020204" pitchFamily="34" charset="0"/>
              </a:rPr>
              <a:t>Baseline: tested 3 times as bare, jacketed and dressed. </a:t>
            </a:r>
          </a:p>
          <a:p>
            <a:pPr lvl="1">
              <a:lnSpc>
                <a:spcPct val="120000"/>
              </a:lnSpc>
              <a:buClrTx/>
            </a:pPr>
            <a:r>
              <a:rPr lang="en-GB" sz="1800" b="1" dirty="0">
                <a:solidFill>
                  <a:schemeClr val="tx1"/>
                </a:solidFill>
                <a:latin typeface="Arial" panose="020B0604020202020204" pitchFamily="34" charset="0"/>
                <a:cs typeface="Arial" panose="020B0604020202020204" pitchFamily="34" charset="0"/>
              </a:rPr>
              <a:t>Bare</a:t>
            </a:r>
            <a:r>
              <a:rPr lang="en-GB" sz="1800" dirty="0">
                <a:solidFill>
                  <a:schemeClr val="tx1"/>
                </a:solidFill>
                <a:latin typeface="Arial" panose="020B0604020202020204" pitchFamily="34" charset="0"/>
                <a:cs typeface="Arial" panose="020B0604020202020204" pitchFamily="34" charset="0"/>
              </a:rPr>
              <a:t> (BC)</a:t>
            </a:r>
          </a:p>
          <a:p>
            <a:pPr lvl="1">
              <a:lnSpc>
                <a:spcPct val="120000"/>
              </a:lnSpc>
              <a:buClrTx/>
            </a:pPr>
            <a:r>
              <a:rPr lang="en-GB" sz="1800" b="1" dirty="0">
                <a:solidFill>
                  <a:schemeClr val="tx1"/>
                </a:solidFill>
                <a:latin typeface="Arial" panose="020B0604020202020204" pitchFamily="34" charset="0"/>
                <a:cs typeface="Arial" panose="020B0604020202020204" pitchFamily="34" charset="0"/>
              </a:rPr>
              <a:t>Jacketed</a:t>
            </a:r>
            <a:r>
              <a:rPr lang="en-GB" sz="1800" dirty="0">
                <a:solidFill>
                  <a:schemeClr val="tx1"/>
                </a:solidFill>
                <a:latin typeface="Arial" panose="020B0604020202020204" pitchFamily="34" charset="0"/>
                <a:cs typeface="Arial" panose="020B0604020202020204" pitchFamily="34" charset="0"/>
              </a:rPr>
              <a:t> (JC): Cold Magnetic Shield + Helium tank assembly (bolted) and TIG welding</a:t>
            </a:r>
          </a:p>
          <a:p>
            <a:pPr lvl="1">
              <a:lnSpc>
                <a:spcPct val="120000"/>
              </a:lnSpc>
              <a:buClrTx/>
            </a:pPr>
            <a:r>
              <a:rPr lang="en-GB" sz="1800" b="1" dirty="0">
                <a:solidFill>
                  <a:schemeClr val="tx1"/>
                </a:solidFill>
                <a:latin typeface="Arial" panose="020B0604020202020204" pitchFamily="34" charset="0"/>
                <a:cs typeface="Arial" panose="020B0604020202020204" pitchFamily="34" charset="0"/>
              </a:rPr>
              <a:t>Dressed</a:t>
            </a:r>
            <a:r>
              <a:rPr lang="en-GB" sz="1800" dirty="0">
                <a:solidFill>
                  <a:schemeClr val="tx1"/>
                </a:solidFill>
                <a:latin typeface="Arial" panose="020B0604020202020204" pitchFamily="34" charset="0"/>
                <a:cs typeface="Arial" panose="020B0604020202020204" pitchFamily="34" charset="0"/>
              </a:rPr>
              <a:t> (DC): </a:t>
            </a:r>
            <a:r>
              <a:rPr lang="en-US" sz="1800" dirty="0">
                <a:solidFill>
                  <a:schemeClr val="tx1"/>
                </a:solidFill>
                <a:latin typeface="Arial" panose="020B0604020202020204" pitchFamily="34" charset="0"/>
                <a:cs typeface="Arial" panose="020B0604020202020204" pitchFamily="34" charset="0"/>
              </a:rPr>
              <a:t>JC with </a:t>
            </a:r>
            <a:r>
              <a:rPr lang="en-GB" sz="1800" dirty="0">
                <a:solidFill>
                  <a:schemeClr val="tx1"/>
                </a:solidFill>
                <a:latin typeface="Arial" panose="020B0604020202020204" pitchFamily="34" charset="0"/>
                <a:cs typeface="Arial" panose="020B0604020202020204" pitchFamily="34" charset="0"/>
                <a:sym typeface="Wingdings" panose="05000000000000000000" pitchFamily="2" charset="2"/>
              </a:rPr>
              <a:t>RF couplers:  HOMs (4 for DQW and 2 for RFD), 1 FA + VT input antenna &amp; 25/50</a:t>
            </a:r>
            <a:r>
              <a:rPr lang="el-GR" sz="1800" dirty="0">
                <a:solidFill>
                  <a:schemeClr val="tx1"/>
                </a:solidFill>
                <a:latin typeface="Arial" panose="020B0604020202020204" pitchFamily="34" charset="0"/>
                <a:cs typeface="Arial" panose="020B0604020202020204" pitchFamily="34" charset="0"/>
                <a:sym typeface="Wingdings" panose="05000000000000000000" pitchFamily="2" charset="2"/>
              </a:rPr>
              <a:t>Ω</a:t>
            </a:r>
            <a:r>
              <a:rPr lang="en-US" sz="1800" dirty="0">
                <a:solidFill>
                  <a:schemeClr val="tx1"/>
                </a:solidFill>
                <a:latin typeface="Arial" panose="020B0604020202020204" pitchFamily="34" charset="0"/>
                <a:cs typeface="Arial" panose="020B0604020202020204" pitchFamily="34" charset="0"/>
                <a:sym typeface="Wingdings" panose="05000000000000000000" pitchFamily="2" charset="2"/>
              </a:rPr>
              <a:t> adapters</a:t>
            </a:r>
            <a:endParaRPr lang="en-GB" sz="1800" dirty="0">
              <a:solidFill>
                <a:schemeClr val="tx1"/>
              </a:solidFill>
              <a:latin typeface="Arial" panose="020B0604020202020204" pitchFamily="34" charset="0"/>
              <a:cs typeface="Arial" panose="020B0604020202020204" pitchFamily="34" charset="0"/>
              <a:sym typeface="Wingdings" panose="05000000000000000000" pitchFamily="2" charset="2"/>
            </a:endParaRPr>
          </a:p>
          <a:p>
            <a:pPr>
              <a:lnSpc>
                <a:spcPct val="120000"/>
              </a:lnSpc>
            </a:pPr>
            <a:endParaRPr lang="en-GB" sz="2400" dirty="0">
              <a:sym typeface="Wingdings" panose="05000000000000000000" pitchFamily="2" charset="2"/>
            </a:endParaRPr>
          </a:p>
          <a:p>
            <a:pPr>
              <a:lnSpc>
                <a:spcPct val="120000"/>
              </a:lnSpc>
            </a:pPr>
            <a:endParaRPr lang="en-GB" sz="2000" dirty="0">
              <a:solidFill>
                <a:srgbClr val="00B050"/>
              </a:solidFill>
            </a:endParaRPr>
          </a:p>
        </p:txBody>
      </p:sp>
      <p:grpSp>
        <p:nvGrpSpPr>
          <p:cNvPr id="7" name="Group 6">
            <a:extLst>
              <a:ext uri="{FF2B5EF4-FFF2-40B4-BE49-F238E27FC236}">
                <a16:creationId xmlns:a16="http://schemas.microsoft.com/office/drawing/2014/main" id="{220FD9FE-DF40-AFA5-693B-F97DD805505A}"/>
              </a:ext>
            </a:extLst>
          </p:cNvPr>
          <p:cNvGrpSpPr/>
          <p:nvPr/>
        </p:nvGrpSpPr>
        <p:grpSpPr>
          <a:xfrm>
            <a:off x="8578729" y="3730640"/>
            <a:ext cx="2504191" cy="2675053"/>
            <a:chOff x="4013401" y="836785"/>
            <a:chExt cx="2504191" cy="2675053"/>
          </a:xfrm>
        </p:grpSpPr>
        <p:sp>
          <p:nvSpPr>
            <p:cNvPr id="8" name="Oval 7">
              <a:extLst>
                <a:ext uri="{FF2B5EF4-FFF2-40B4-BE49-F238E27FC236}">
                  <a16:creationId xmlns:a16="http://schemas.microsoft.com/office/drawing/2014/main" id="{38B09D85-3D80-92AA-D3EF-FF288BC01B44}"/>
                </a:ext>
              </a:extLst>
            </p:cNvPr>
            <p:cNvSpPr/>
            <p:nvPr/>
          </p:nvSpPr>
          <p:spPr>
            <a:xfrm>
              <a:off x="4013401" y="836785"/>
              <a:ext cx="2504191" cy="2675053"/>
            </a:xfrm>
            <a:prstGeom prst="ellipse">
              <a:avLst/>
            </a:prstGeom>
            <a:blipFill rotWithShape="0">
              <a:blip r:embed="rId2">
                <a:extLst>
                  <a:ext uri="{28A0092B-C50C-407E-A947-70E740481C1C}">
                    <a14:useLocalDpi xmlns:a14="http://schemas.microsoft.com/office/drawing/2010/main" val="0"/>
                  </a:ext>
                </a:extLst>
              </a:blip>
              <a:srcRect/>
              <a:stretch>
                <a:fillRect t="-17000" b="-17000"/>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GB"/>
            </a:p>
          </p:txBody>
        </p:sp>
        <p:sp>
          <p:nvSpPr>
            <p:cNvPr id="9" name="Oval 4">
              <a:extLst>
                <a:ext uri="{FF2B5EF4-FFF2-40B4-BE49-F238E27FC236}">
                  <a16:creationId xmlns:a16="http://schemas.microsoft.com/office/drawing/2014/main" id="{6452E45A-AD23-31DA-9B80-47AA815DEFC8}"/>
                </a:ext>
              </a:extLst>
            </p:cNvPr>
            <p:cNvSpPr txBox="1"/>
            <p:nvPr/>
          </p:nvSpPr>
          <p:spPr>
            <a:xfrm>
              <a:off x="4380131" y="1228537"/>
              <a:ext cx="1770731" cy="18915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 tIns="635" rIns="635" bIns="635" numCol="1" spcCol="1270" anchor="ctr" anchorCtr="0">
              <a:noAutofit/>
            </a:bodyPr>
            <a:lstStyle/>
            <a:p>
              <a:pPr marL="0" lvl="0" indent="0" algn="ctr" defTabSz="44450">
                <a:lnSpc>
                  <a:spcPct val="90000"/>
                </a:lnSpc>
                <a:spcBef>
                  <a:spcPct val="0"/>
                </a:spcBef>
                <a:spcAft>
                  <a:spcPct val="35000"/>
                </a:spcAft>
                <a:buNone/>
              </a:pPr>
              <a:endParaRPr lang="en-US" sz="100" kern="1200" dirty="0"/>
            </a:p>
          </p:txBody>
        </p:sp>
      </p:grpSp>
      <p:sp>
        <p:nvSpPr>
          <p:cNvPr id="10" name="TextBox 9">
            <a:extLst>
              <a:ext uri="{FF2B5EF4-FFF2-40B4-BE49-F238E27FC236}">
                <a16:creationId xmlns:a16="http://schemas.microsoft.com/office/drawing/2014/main" id="{4A668514-CD4A-30FD-D288-F5BC4952FEB9}"/>
              </a:ext>
            </a:extLst>
          </p:cNvPr>
          <p:cNvSpPr txBox="1"/>
          <p:nvPr/>
        </p:nvSpPr>
        <p:spPr>
          <a:xfrm>
            <a:off x="8794276" y="6390692"/>
            <a:ext cx="207309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DQW Dressed</a:t>
            </a:r>
            <a:endParaRPr lang="en-GB" b="1"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E74FB223-0CD2-A37E-F3BD-B2B90CAC789E}"/>
              </a:ext>
            </a:extLst>
          </p:cNvPr>
          <p:cNvGrpSpPr/>
          <p:nvPr/>
        </p:nvGrpSpPr>
        <p:grpSpPr>
          <a:xfrm>
            <a:off x="8578728" y="3751994"/>
            <a:ext cx="2504191" cy="2675053"/>
            <a:chOff x="8256240" y="3127674"/>
            <a:chExt cx="2504191" cy="2675053"/>
          </a:xfrm>
        </p:grpSpPr>
        <p:sp>
          <p:nvSpPr>
            <p:cNvPr id="12" name="Oval 11">
              <a:extLst>
                <a:ext uri="{FF2B5EF4-FFF2-40B4-BE49-F238E27FC236}">
                  <a16:creationId xmlns:a16="http://schemas.microsoft.com/office/drawing/2014/main" id="{AE9AF3D4-2588-5127-9D8C-7D5CBC322FBA}"/>
                </a:ext>
              </a:extLst>
            </p:cNvPr>
            <p:cNvSpPr/>
            <p:nvPr/>
          </p:nvSpPr>
          <p:spPr>
            <a:xfrm>
              <a:off x="8256240" y="3127674"/>
              <a:ext cx="2504191" cy="2675053"/>
            </a:xfrm>
            <a:prstGeom prst="ellipse">
              <a:avLst/>
            </a:prstGeom>
            <a:blipFill rotWithShape="0">
              <a:blip r:embed="rId3">
                <a:extLst>
                  <a:ext uri="{28A0092B-C50C-407E-A947-70E740481C1C}">
                    <a14:useLocalDpi xmlns:a14="http://schemas.microsoft.com/office/drawing/2010/main" val="0"/>
                  </a:ext>
                </a:extLst>
              </a:blip>
              <a:srcRect/>
              <a:stretch>
                <a:fillRect t="-17000" b="-17000"/>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GB"/>
            </a:p>
          </p:txBody>
        </p:sp>
        <p:sp>
          <p:nvSpPr>
            <p:cNvPr id="13" name="Oval 4">
              <a:extLst>
                <a:ext uri="{FF2B5EF4-FFF2-40B4-BE49-F238E27FC236}">
                  <a16:creationId xmlns:a16="http://schemas.microsoft.com/office/drawing/2014/main" id="{D6CA01E4-28AD-2E6F-A888-1E3ED84B7A37}"/>
                </a:ext>
              </a:extLst>
            </p:cNvPr>
            <p:cNvSpPr txBox="1"/>
            <p:nvPr/>
          </p:nvSpPr>
          <p:spPr>
            <a:xfrm>
              <a:off x="8622970" y="3519426"/>
              <a:ext cx="1770731" cy="18915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 tIns="635" rIns="635" bIns="635" numCol="1" spcCol="1270" anchor="ctr" anchorCtr="0">
              <a:noAutofit/>
            </a:bodyPr>
            <a:lstStyle/>
            <a:p>
              <a:pPr marL="0" lvl="0" indent="0" algn="ctr" defTabSz="44450">
                <a:lnSpc>
                  <a:spcPct val="90000"/>
                </a:lnSpc>
                <a:spcBef>
                  <a:spcPct val="0"/>
                </a:spcBef>
                <a:spcAft>
                  <a:spcPct val="35000"/>
                </a:spcAft>
                <a:buNone/>
              </a:pPr>
              <a:endParaRPr lang="en-GB" sz="100" kern="1200" dirty="0"/>
            </a:p>
          </p:txBody>
        </p:sp>
      </p:grpSp>
      <p:sp>
        <p:nvSpPr>
          <p:cNvPr id="14" name="TextBox 13">
            <a:extLst>
              <a:ext uri="{FF2B5EF4-FFF2-40B4-BE49-F238E27FC236}">
                <a16:creationId xmlns:a16="http://schemas.microsoft.com/office/drawing/2014/main" id="{DF9A7B73-10A2-5AE4-A90E-F1799B97B70A}"/>
              </a:ext>
            </a:extLst>
          </p:cNvPr>
          <p:cNvSpPr txBox="1"/>
          <p:nvPr/>
        </p:nvSpPr>
        <p:spPr>
          <a:xfrm>
            <a:off x="5091619" y="6408928"/>
            <a:ext cx="190301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DQW Jacketed</a:t>
            </a:r>
            <a:endParaRPr lang="en-GB"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2884291-777F-DD43-5421-D19C7F87A914}"/>
              </a:ext>
            </a:extLst>
          </p:cNvPr>
          <p:cNvSpPr txBox="1"/>
          <p:nvPr/>
        </p:nvSpPr>
        <p:spPr>
          <a:xfrm>
            <a:off x="1449929" y="6408928"/>
            <a:ext cx="1354356"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DQW Bare</a:t>
            </a:r>
            <a:endParaRPr lang="en-GB" b="1" dirty="0">
              <a:latin typeface="Arial" panose="020B0604020202020204" pitchFamily="34" charset="0"/>
              <a:cs typeface="Arial" panose="020B0604020202020204" pitchFamily="34" charset="0"/>
            </a:endParaRPr>
          </a:p>
        </p:txBody>
      </p:sp>
      <p:sp>
        <p:nvSpPr>
          <p:cNvPr id="16" name="Arrow: Right 15">
            <a:extLst>
              <a:ext uri="{FF2B5EF4-FFF2-40B4-BE49-F238E27FC236}">
                <a16:creationId xmlns:a16="http://schemas.microsoft.com/office/drawing/2014/main" id="{8FE5000F-DEC0-22CC-8BDB-6820338DA975}"/>
              </a:ext>
            </a:extLst>
          </p:cNvPr>
          <p:cNvSpPr/>
          <p:nvPr/>
        </p:nvSpPr>
        <p:spPr>
          <a:xfrm>
            <a:off x="2862489" y="4383092"/>
            <a:ext cx="2134038" cy="1374642"/>
          </a:xfrm>
          <a:prstGeom prst="rightArrow">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D4E7DB6E-1B6E-6CF1-FA95-536E60160156}"/>
              </a:ext>
            </a:extLst>
          </p:cNvPr>
          <p:cNvGrpSpPr/>
          <p:nvPr/>
        </p:nvGrpSpPr>
        <p:grpSpPr>
          <a:xfrm>
            <a:off x="881731" y="3719360"/>
            <a:ext cx="2490752" cy="2660697"/>
            <a:chOff x="6753" y="843963"/>
            <a:chExt cx="2490752" cy="2660697"/>
          </a:xfrm>
        </p:grpSpPr>
        <p:sp>
          <p:nvSpPr>
            <p:cNvPr id="18" name="Oval 17">
              <a:extLst>
                <a:ext uri="{FF2B5EF4-FFF2-40B4-BE49-F238E27FC236}">
                  <a16:creationId xmlns:a16="http://schemas.microsoft.com/office/drawing/2014/main" id="{6A973C00-6AE2-675B-EAE3-B3536CE4F410}"/>
                </a:ext>
              </a:extLst>
            </p:cNvPr>
            <p:cNvSpPr/>
            <p:nvPr/>
          </p:nvSpPr>
          <p:spPr>
            <a:xfrm>
              <a:off x="6753" y="843963"/>
              <a:ext cx="2490752" cy="2660697"/>
            </a:xfrm>
            <a:prstGeom prst="ellipse">
              <a:avLst/>
            </a:prstGeom>
            <a:blipFill rotWithShape="0">
              <a:blip r:embed="rId4"/>
              <a:srcRect/>
              <a:stretch>
                <a:fillRect l="-9000" r="-9000"/>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GB"/>
            </a:p>
          </p:txBody>
        </p:sp>
        <p:sp>
          <p:nvSpPr>
            <p:cNvPr id="19" name="Oval 4">
              <a:extLst>
                <a:ext uri="{FF2B5EF4-FFF2-40B4-BE49-F238E27FC236}">
                  <a16:creationId xmlns:a16="http://schemas.microsoft.com/office/drawing/2014/main" id="{59998D9A-CE21-141E-4072-43C07D5AE711}"/>
                </a:ext>
              </a:extLst>
            </p:cNvPr>
            <p:cNvSpPr txBox="1"/>
            <p:nvPr/>
          </p:nvSpPr>
          <p:spPr>
            <a:xfrm>
              <a:off x="371515" y="1233613"/>
              <a:ext cx="1761228" cy="1881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 tIns="635" rIns="635" bIns="635" numCol="1" spcCol="1270" anchor="ctr" anchorCtr="0">
              <a:noAutofit/>
            </a:bodyPr>
            <a:lstStyle/>
            <a:p>
              <a:pPr marL="0" lvl="0" indent="0" algn="ctr" defTabSz="44450">
                <a:lnSpc>
                  <a:spcPct val="90000"/>
                </a:lnSpc>
                <a:spcBef>
                  <a:spcPct val="0"/>
                </a:spcBef>
                <a:spcAft>
                  <a:spcPct val="35000"/>
                </a:spcAft>
                <a:buNone/>
              </a:pPr>
              <a:endParaRPr lang="en-GB" sz="100" kern="1200" dirty="0"/>
            </a:p>
          </p:txBody>
        </p:sp>
      </p:grpSp>
      <p:grpSp>
        <p:nvGrpSpPr>
          <p:cNvPr id="20" name="Group 19">
            <a:extLst>
              <a:ext uri="{FF2B5EF4-FFF2-40B4-BE49-F238E27FC236}">
                <a16:creationId xmlns:a16="http://schemas.microsoft.com/office/drawing/2014/main" id="{C6481414-8F9E-5A27-1637-60ED9DDCB73D}"/>
              </a:ext>
            </a:extLst>
          </p:cNvPr>
          <p:cNvGrpSpPr/>
          <p:nvPr/>
        </p:nvGrpSpPr>
        <p:grpSpPr>
          <a:xfrm>
            <a:off x="4797749" y="3729995"/>
            <a:ext cx="2490752" cy="2660697"/>
            <a:chOff x="3991515" y="843963"/>
            <a:chExt cx="2490752" cy="2660697"/>
          </a:xfrm>
        </p:grpSpPr>
        <p:sp>
          <p:nvSpPr>
            <p:cNvPr id="21" name="Oval 20">
              <a:extLst>
                <a:ext uri="{FF2B5EF4-FFF2-40B4-BE49-F238E27FC236}">
                  <a16:creationId xmlns:a16="http://schemas.microsoft.com/office/drawing/2014/main" id="{DD10EEBB-4CBD-E993-97FB-B5539C57A0AC}"/>
                </a:ext>
              </a:extLst>
            </p:cNvPr>
            <p:cNvSpPr/>
            <p:nvPr/>
          </p:nvSpPr>
          <p:spPr>
            <a:xfrm>
              <a:off x="3991515" y="843963"/>
              <a:ext cx="2490752" cy="2660697"/>
            </a:xfrm>
            <a:prstGeom prst="ellipse">
              <a:avLst/>
            </a:prstGeom>
            <a:blipFill rotWithShape="0">
              <a:blip r:embed="rId5">
                <a:alphaModFix/>
              </a:blip>
              <a:srcRect/>
              <a:stretch>
                <a:fillRect t="-17000" b="-17000"/>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GB"/>
            </a:p>
          </p:txBody>
        </p:sp>
        <p:sp>
          <p:nvSpPr>
            <p:cNvPr id="22" name="Oval 4">
              <a:extLst>
                <a:ext uri="{FF2B5EF4-FFF2-40B4-BE49-F238E27FC236}">
                  <a16:creationId xmlns:a16="http://schemas.microsoft.com/office/drawing/2014/main" id="{A5457B8A-404C-F857-B0B6-E9548046B7D6}"/>
                </a:ext>
              </a:extLst>
            </p:cNvPr>
            <p:cNvSpPr txBox="1"/>
            <p:nvPr/>
          </p:nvSpPr>
          <p:spPr>
            <a:xfrm>
              <a:off x="4356277" y="1233613"/>
              <a:ext cx="1761228" cy="1881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 tIns="635" rIns="635" bIns="635" numCol="1" spcCol="1270" anchor="ctr" anchorCtr="0">
              <a:noAutofit/>
            </a:bodyPr>
            <a:lstStyle/>
            <a:p>
              <a:pPr marL="0" lvl="0" indent="0" algn="ctr" defTabSz="44450">
                <a:lnSpc>
                  <a:spcPct val="90000"/>
                </a:lnSpc>
                <a:spcBef>
                  <a:spcPct val="0"/>
                </a:spcBef>
                <a:spcAft>
                  <a:spcPct val="35000"/>
                </a:spcAft>
                <a:buNone/>
              </a:pPr>
              <a:endParaRPr lang="en-US" sz="100" kern="1200" dirty="0"/>
            </a:p>
          </p:txBody>
        </p:sp>
      </p:grpSp>
      <p:grpSp>
        <p:nvGrpSpPr>
          <p:cNvPr id="23" name="Group 22">
            <a:extLst>
              <a:ext uri="{FF2B5EF4-FFF2-40B4-BE49-F238E27FC236}">
                <a16:creationId xmlns:a16="http://schemas.microsoft.com/office/drawing/2014/main" id="{E09D5FB9-D5D2-C127-2835-C1F5A0B71002}"/>
              </a:ext>
            </a:extLst>
          </p:cNvPr>
          <p:cNvGrpSpPr/>
          <p:nvPr/>
        </p:nvGrpSpPr>
        <p:grpSpPr>
          <a:xfrm>
            <a:off x="4780496" y="3736871"/>
            <a:ext cx="2490752" cy="2660697"/>
            <a:chOff x="2656725" y="404862"/>
            <a:chExt cx="2490752" cy="2660697"/>
          </a:xfrm>
        </p:grpSpPr>
        <p:sp>
          <p:nvSpPr>
            <p:cNvPr id="24" name="Oval 23">
              <a:extLst>
                <a:ext uri="{FF2B5EF4-FFF2-40B4-BE49-F238E27FC236}">
                  <a16:creationId xmlns:a16="http://schemas.microsoft.com/office/drawing/2014/main" id="{CB21EC62-D5B0-E88C-16EB-4EAD414554EB}"/>
                </a:ext>
              </a:extLst>
            </p:cNvPr>
            <p:cNvSpPr/>
            <p:nvPr/>
          </p:nvSpPr>
          <p:spPr>
            <a:xfrm>
              <a:off x="2656725" y="404862"/>
              <a:ext cx="2490752" cy="2660697"/>
            </a:xfrm>
            <a:prstGeom prst="ellipse">
              <a:avLst/>
            </a:prstGeom>
            <a:blipFill rotWithShape="0">
              <a:blip r:embed="rId6"/>
              <a:srcRect/>
              <a:stretch>
                <a:fillRect l="-17000" r="-17000"/>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GB"/>
            </a:p>
          </p:txBody>
        </p:sp>
        <p:sp>
          <p:nvSpPr>
            <p:cNvPr id="25" name="Oval 4">
              <a:extLst>
                <a:ext uri="{FF2B5EF4-FFF2-40B4-BE49-F238E27FC236}">
                  <a16:creationId xmlns:a16="http://schemas.microsoft.com/office/drawing/2014/main" id="{536BD7B2-E13E-F114-B480-57562A4B28A8}"/>
                </a:ext>
              </a:extLst>
            </p:cNvPr>
            <p:cNvSpPr txBox="1"/>
            <p:nvPr/>
          </p:nvSpPr>
          <p:spPr>
            <a:xfrm>
              <a:off x="3021487" y="794512"/>
              <a:ext cx="1761228" cy="1881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 tIns="635" rIns="635" bIns="635" numCol="1" spcCol="1270" anchor="ctr" anchorCtr="0">
              <a:noAutofit/>
            </a:bodyPr>
            <a:lstStyle/>
            <a:p>
              <a:pPr marL="0" lvl="0" indent="0" algn="ctr" defTabSz="44450">
                <a:lnSpc>
                  <a:spcPct val="90000"/>
                </a:lnSpc>
                <a:spcBef>
                  <a:spcPct val="0"/>
                </a:spcBef>
                <a:spcAft>
                  <a:spcPct val="35000"/>
                </a:spcAft>
                <a:buNone/>
              </a:pPr>
              <a:endParaRPr lang="en-GB" sz="100" kern="1200" dirty="0"/>
            </a:p>
          </p:txBody>
        </p:sp>
      </p:grpSp>
    </p:spTree>
    <p:extLst>
      <p:ext uri="{BB962C8B-B14F-4D97-AF65-F5344CB8AC3E}">
        <p14:creationId xmlns:p14="http://schemas.microsoft.com/office/powerpoint/2010/main" val="229268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4" grpId="0"/>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4D72A-336A-3F08-4E00-8890AD619129}"/>
              </a:ext>
            </a:extLst>
          </p:cNvPr>
          <p:cNvSpPr>
            <a:spLocks noGrp="1"/>
          </p:cNvSpPr>
          <p:nvPr>
            <p:ph type="title"/>
          </p:nvPr>
        </p:nvSpPr>
        <p:spPr>
          <a:xfrm>
            <a:off x="518885" y="0"/>
            <a:ext cx="10515600" cy="1325563"/>
          </a:xfrm>
        </p:spPr>
        <p:txBody>
          <a:bodyPr/>
          <a:lstStyle/>
          <a:p>
            <a:r>
              <a:rPr lang="en-US" dirty="0">
                <a:solidFill>
                  <a:srgbClr val="156082"/>
                </a:solidFill>
                <a:latin typeface="Arial" panose="020B0604020202020204" pitchFamily="34" charset="0"/>
                <a:cs typeface="Arial" panose="020B0604020202020204" pitchFamily="34" charset="0"/>
              </a:rPr>
              <a:t>HL-LHC crab cavities</a:t>
            </a:r>
            <a:endParaRPr lang="en-GB" dirty="0"/>
          </a:p>
        </p:txBody>
      </p:sp>
      <p:pic>
        <p:nvPicPr>
          <p:cNvPr id="4" name="Picture 3">
            <a:extLst>
              <a:ext uri="{FF2B5EF4-FFF2-40B4-BE49-F238E27FC236}">
                <a16:creationId xmlns:a16="http://schemas.microsoft.com/office/drawing/2014/main" id="{6A228719-0A83-CEE7-9803-BEDA767470FE}"/>
              </a:ext>
            </a:extLst>
          </p:cNvPr>
          <p:cNvPicPr>
            <a:picLocks noChangeAspect="1"/>
          </p:cNvPicPr>
          <p:nvPr/>
        </p:nvPicPr>
        <p:blipFill>
          <a:blip r:embed="rId3"/>
          <a:srcRect r="10093"/>
          <a:stretch>
            <a:fillRect/>
          </a:stretch>
        </p:blipFill>
        <p:spPr>
          <a:xfrm>
            <a:off x="357413" y="1791785"/>
            <a:ext cx="4926563" cy="4173498"/>
          </a:xfrm>
          <a:prstGeom prst="rect">
            <a:avLst/>
          </a:prstGeom>
        </p:spPr>
      </p:pic>
      <p:pic>
        <p:nvPicPr>
          <p:cNvPr id="10" name="Content Placeholder 9">
            <a:extLst>
              <a:ext uri="{FF2B5EF4-FFF2-40B4-BE49-F238E27FC236}">
                <a16:creationId xmlns:a16="http://schemas.microsoft.com/office/drawing/2014/main" id="{0167E11E-7F2A-0639-043D-FBA0B71AB5F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9635" y="1791785"/>
            <a:ext cx="4966655" cy="4292082"/>
          </a:xfrm>
          <a:prstGeom prst="rect">
            <a:avLst/>
          </a:prstGeom>
        </p:spPr>
      </p:pic>
      <p:sp>
        <p:nvSpPr>
          <p:cNvPr id="11" name="TextBox 10">
            <a:extLst>
              <a:ext uri="{FF2B5EF4-FFF2-40B4-BE49-F238E27FC236}">
                <a16:creationId xmlns:a16="http://schemas.microsoft.com/office/drawing/2014/main" id="{14263B61-74B0-AF0A-061E-CC69153692D5}"/>
              </a:ext>
            </a:extLst>
          </p:cNvPr>
          <p:cNvSpPr txBox="1"/>
          <p:nvPr/>
        </p:nvSpPr>
        <p:spPr>
          <a:xfrm>
            <a:off x="592669" y="971635"/>
            <a:ext cx="460362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DQW BCs: all qualified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7 required additional light BCP</a:t>
            </a:r>
            <a:endParaRPr lang="en-GB"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2EF4CC4-8A8C-6489-D766-77B73B508579}"/>
              </a:ext>
            </a:extLst>
          </p:cNvPr>
          <p:cNvSpPr txBox="1"/>
          <p:nvPr/>
        </p:nvSpPr>
        <p:spPr>
          <a:xfrm>
            <a:off x="158620" y="6550090"/>
            <a:ext cx="512535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*DQW5, additional flash BCP before jacketing</a:t>
            </a:r>
            <a:endParaRPr lang="en-GB"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7357A85-D9CD-7156-7A96-AA43CC9E2CE7}"/>
                  </a:ext>
                </a:extLst>
              </p:cNvPr>
              <p:cNvSpPr txBox="1"/>
              <p:nvPr/>
            </p:nvSpPr>
            <p:spPr>
              <a:xfrm>
                <a:off x="5589037" y="971635"/>
                <a:ext cx="6602963" cy="2400657"/>
              </a:xfrm>
              <a:prstGeom prst="rect">
                <a:avLst/>
              </a:prstGeom>
              <a:noFill/>
            </p:spPr>
            <p:txBody>
              <a:bodyPr wrap="square">
                <a:spAutoFit/>
              </a:bodyPr>
              <a:lstStyle/>
              <a:p>
                <a:pPr lvl="1"/>
                <a:r>
                  <a:rPr lang="en-GB" dirty="0">
                    <a:latin typeface="Arial" panose="020B0604020202020204" pitchFamily="34" charset="0"/>
                    <a:cs typeface="Arial" panose="020B0604020202020204" pitchFamily="34" charset="0"/>
                    <a:sym typeface="Wingdings" panose="05000000000000000000" pitchFamily="2" charset="2"/>
                  </a:rPr>
                  <a:t>Examples of two dressed cavities: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sym typeface="Wingdings" panose="05000000000000000000" pitchFamily="2" charset="2"/>
                  </a:rPr>
                  <a:t>DQW_C2: FE comparable to the jacketed cavity.</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sym typeface="Wingdings" panose="05000000000000000000" pitchFamily="2" charset="2"/>
                  </a:rPr>
                  <a:t>DQW_C1: No FE up to quench; improved over both JCs and BCs, due to improved cleaning and assembly procedures, observed for other cavity as well.</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Reduced </a:t>
                </a:r>
                <a14:m>
                  <m:oMath xmlns:m="http://schemas.openxmlformats.org/officeDocument/2006/math">
                    <m:sSub>
                      <m:sSubPr>
                        <m:ctrlPr>
                          <a:rPr lang="en-GB" i="1">
                            <a:solidFill>
                              <a:srgbClr val="5A5A5A"/>
                            </a:solidFill>
                            <a:latin typeface="Cambria Math" panose="02040503050406030204" pitchFamily="18" charset="0"/>
                          </a:rPr>
                        </m:ctrlPr>
                      </m:sSubPr>
                      <m:e>
                        <m:r>
                          <a:rPr lang="en-US" i="1">
                            <a:solidFill>
                              <a:srgbClr val="5A5A5A"/>
                            </a:solidFill>
                            <a:latin typeface="Cambria Math" panose="02040503050406030204" pitchFamily="18" charset="0"/>
                          </a:rPr>
                          <m:t>𝑉</m:t>
                        </m:r>
                      </m:e>
                      <m:sub>
                        <m:r>
                          <a:rPr lang="en-US" i="1">
                            <a:solidFill>
                              <a:srgbClr val="5A5A5A"/>
                            </a:solidFill>
                            <a:latin typeface="Cambria Math" panose="02040503050406030204" pitchFamily="18" charset="0"/>
                          </a:rPr>
                          <m:t>𝑇𝑚𝑎𝑥</m:t>
                        </m:r>
                        <m:r>
                          <a:rPr lang="en-US" i="1">
                            <a:solidFill>
                              <a:srgbClr val="5A5A5A"/>
                            </a:solidFill>
                            <a:latin typeface="Cambria Math" panose="02040503050406030204" pitchFamily="18" charset="0"/>
                          </a:rPr>
                          <m:t> </m:t>
                        </m:r>
                      </m:sub>
                    </m:sSub>
                  </m:oMath>
                </a14:m>
                <a:r>
                  <a:rPr lang="en-GB" dirty="0">
                    <a:latin typeface="Arial" panose="020B0604020202020204" pitchFamily="34" charset="0"/>
                    <a:cs typeface="Arial" panose="020B0604020202020204" pitchFamily="34" charset="0"/>
                  </a:rPr>
                  <a:t> in DQW DCs linked to HOM couplers in high-field regions.</a:t>
                </a:r>
              </a:p>
              <a:p>
                <a:pPr marL="742950" lvl="1"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D7357A85-D9CD-7156-7A96-AA43CC9E2CE7}"/>
                  </a:ext>
                </a:extLst>
              </p:cNvPr>
              <p:cNvSpPr txBox="1">
                <a:spLocks noRot="1" noChangeAspect="1" noMove="1" noResize="1" noEditPoints="1" noAdjustHandles="1" noChangeArrowheads="1" noChangeShapeType="1" noTextEdit="1"/>
              </p:cNvSpPr>
              <p:nvPr/>
            </p:nvSpPr>
            <p:spPr>
              <a:xfrm>
                <a:off x="5589037" y="971635"/>
                <a:ext cx="6602963" cy="2400657"/>
              </a:xfrm>
              <a:prstGeom prst="rect">
                <a:avLst/>
              </a:prstGeom>
              <a:blipFill>
                <a:blip r:embed="rId5"/>
                <a:stretch>
                  <a:fillRect t="-1269" r="-1662"/>
                </a:stretch>
              </a:blipFill>
            </p:spPr>
            <p:txBody>
              <a:bodyPr/>
              <a:lstStyle/>
              <a:p>
                <a:r>
                  <a:rPr lang="en-GB">
                    <a:noFill/>
                  </a:rPr>
                  <a:t> </a:t>
                </a:r>
              </a:p>
            </p:txBody>
          </p:sp>
        </mc:Fallback>
      </mc:AlternateContent>
      <p:pic>
        <p:nvPicPr>
          <p:cNvPr id="16" name="Picture 15">
            <a:extLst>
              <a:ext uri="{FF2B5EF4-FFF2-40B4-BE49-F238E27FC236}">
                <a16:creationId xmlns:a16="http://schemas.microsoft.com/office/drawing/2014/main" id="{E8D9471E-9479-BFA1-8604-F39DB2DCD732}"/>
              </a:ext>
            </a:extLst>
          </p:cNvPr>
          <p:cNvPicPr>
            <a:picLocks noChangeAspect="1"/>
          </p:cNvPicPr>
          <p:nvPr/>
        </p:nvPicPr>
        <p:blipFill>
          <a:blip r:embed="rId6"/>
          <a:stretch>
            <a:fillRect/>
          </a:stretch>
        </p:blipFill>
        <p:spPr>
          <a:xfrm>
            <a:off x="7480585" y="3323639"/>
            <a:ext cx="3702985" cy="3222178"/>
          </a:xfrm>
          <a:prstGeom prst="rect">
            <a:avLst/>
          </a:prstGeom>
        </p:spPr>
      </p:pic>
      <p:pic>
        <p:nvPicPr>
          <p:cNvPr id="17" name="Picture 16">
            <a:extLst>
              <a:ext uri="{FF2B5EF4-FFF2-40B4-BE49-F238E27FC236}">
                <a16:creationId xmlns:a16="http://schemas.microsoft.com/office/drawing/2014/main" id="{803E333B-E0B4-B5C2-1BC1-E79C80FD9CDE}"/>
              </a:ext>
            </a:extLst>
          </p:cNvPr>
          <p:cNvPicPr>
            <a:picLocks noChangeAspect="1"/>
          </p:cNvPicPr>
          <p:nvPr/>
        </p:nvPicPr>
        <p:blipFill>
          <a:blip r:embed="rId7"/>
          <a:stretch>
            <a:fillRect/>
          </a:stretch>
        </p:blipFill>
        <p:spPr>
          <a:xfrm>
            <a:off x="7479324" y="3324376"/>
            <a:ext cx="3704492" cy="3225714"/>
          </a:xfrm>
          <a:prstGeom prst="rect">
            <a:avLst/>
          </a:prstGeom>
        </p:spPr>
      </p:pic>
    </p:spTree>
    <p:extLst>
      <p:ext uri="{BB962C8B-B14F-4D97-AF65-F5344CB8AC3E}">
        <p14:creationId xmlns:p14="http://schemas.microsoft.com/office/powerpoint/2010/main" val="32687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2B14F-1774-D1E1-C275-133BBFDE01A8}"/>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FF0D56F-C01F-B2C0-A81F-C40D17B33934}"/>
              </a:ext>
            </a:extLst>
          </p:cNvPr>
          <p:cNvSpPr txBox="1"/>
          <p:nvPr/>
        </p:nvSpPr>
        <p:spPr>
          <a:xfrm>
            <a:off x="187035" y="124691"/>
            <a:ext cx="11729259" cy="954107"/>
          </a:xfrm>
          <a:prstGeom prst="rect">
            <a:avLst/>
          </a:prstGeom>
          <a:noFill/>
        </p:spPr>
        <p:txBody>
          <a:bodyPr wrap="square" rtlCol="0">
            <a:spAutoFit/>
          </a:bodyPr>
          <a:lstStyle/>
          <a:p>
            <a:r>
              <a:rPr lang="en-US" altLang="ja-JP" sz="2400" b="1" u="sng" dirty="0">
                <a:solidFill>
                  <a:schemeClr val="accent1"/>
                </a:solidFill>
                <a:latin typeface="Arial" panose="020B0604020202020204" pitchFamily="34" charset="0"/>
                <a:cs typeface="Arial" panose="020B0604020202020204" pitchFamily="34" charset="0"/>
              </a:rPr>
              <a:t>Q1. Achieved Yield vs. Design Specs: </a:t>
            </a:r>
          </a:p>
          <a:p>
            <a:r>
              <a:rPr lang="en-US" altLang="ja-JP" sz="1600" b="1" dirty="0">
                <a:solidFill>
                  <a:schemeClr val="accent1"/>
                </a:solidFill>
                <a:latin typeface="Arial" panose="020B0604020202020204" pitchFamily="34" charset="0"/>
                <a:cs typeface="Arial" panose="020B0604020202020204" pitchFamily="34" charset="0"/>
              </a:rPr>
              <a:t>What were the final yield rates for your project’s cavities, high-power couplers, and cryomodule components, and how did the achieved performance compare to the original design specifications?</a:t>
            </a:r>
            <a:endParaRPr kumimoji="1" lang="ja-JP" altLang="en-US" sz="1600" b="1" dirty="0">
              <a:solidFill>
                <a:schemeClr val="accent1"/>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789C55E4-6045-FF03-0B04-0BC5C93929C5}"/>
              </a:ext>
            </a:extLst>
          </p:cNvPr>
          <p:cNvSpPr txBox="1"/>
          <p:nvPr/>
        </p:nvSpPr>
        <p:spPr>
          <a:xfrm>
            <a:off x="187034" y="3651944"/>
            <a:ext cx="11729259" cy="954107"/>
          </a:xfrm>
          <a:prstGeom prst="rect">
            <a:avLst/>
          </a:prstGeom>
          <a:noFill/>
        </p:spPr>
        <p:txBody>
          <a:bodyPr wrap="square" rtlCol="0">
            <a:spAutoFit/>
          </a:bodyPr>
          <a:lstStyle/>
          <a:p>
            <a:r>
              <a:rPr lang="en-US" altLang="ja-JP" sz="2400" b="1" u="sng" dirty="0">
                <a:solidFill>
                  <a:schemeClr val="accent1"/>
                </a:solidFill>
                <a:latin typeface="Arial" panose="020B0604020202020204" pitchFamily="34" charset="0"/>
                <a:cs typeface="Arial" panose="020B0604020202020204" pitchFamily="34" charset="0"/>
              </a:rPr>
              <a:t>Q2. Performance Transfer &amp; Margins: </a:t>
            </a:r>
          </a:p>
          <a:p>
            <a:r>
              <a:rPr lang="en-US" altLang="ja-JP" sz="1600" b="1" dirty="0">
                <a:solidFill>
                  <a:schemeClr val="accent1"/>
                </a:solidFill>
                <a:latin typeface="Arial" panose="020B0604020202020204" pitchFamily="34" charset="0"/>
                <a:cs typeface="Arial" panose="020B0604020202020204" pitchFamily="34" charset="0"/>
              </a:rPr>
              <a:t>What was the observed performance degradation from the Vertical Test (VT) to the final cryomodule (CM) operation, and what rationale was used to define the design margins necessary to account for this "VT-to-CM" transfer?</a:t>
            </a:r>
            <a:endParaRPr kumimoji="1" lang="ja-JP" altLang="en-US" sz="1100" b="1" dirty="0">
              <a:solidFill>
                <a:schemeClr val="accent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EEA1AAA-3751-F6E9-746E-7369705135D3}"/>
              </a:ext>
            </a:extLst>
          </p:cNvPr>
          <p:cNvSpPr txBox="1"/>
          <p:nvPr/>
        </p:nvSpPr>
        <p:spPr>
          <a:xfrm>
            <a:off x="311526" y="1120676"/>
            <a:ext cx="11604767" cy="269304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dirty="0">
                <a:latin typeface="Arial" panose="020B0604020202020204" pitchFamily="34" charset="0"/>
                <a:cs typeface="Arial" panose="020B0604020202020204" pitchFamily="34" charset="0"/>
              </a:rPr>
              <a:t>FE remains one of the main limiting factors for these cavities.</a:t>
            </a:r>
          </a:p>
          <a:p>
            <a:pPr marL="285750" indent="-285750">
              <a:spcBef>
                <a:spcPts val="600"/>
              </a:spcBef>
              <a:buFont typeface="Arial" panose="020B0604020202020204" pitchFamily="34" charset="0"/>
              <a:buChar char="•"/>
            </a:pPr>
            <a:r>
              <a:rPr lang="en-GB" dirty="0">
                <a:latin typeface="Arial" panose="020B0604020202020204" pitchFamily="34" charset="0"/>
                <a:cs typeface="Arial" panose="020B0604020202020204" pitchFamily="34" charset="0"/>
              </a:rPr>
              <a:t>DQW cavity yield is 100%; RFD fabrication is underway.</a:t>
            </a:r>
          </a:p>
          <a:p>
            <a:pPr marL="285750" indent="-285750">
              <a:spcBef>
                <a:spcPts val="600"/>
              </a:spcBef>
              <a:buFont typeface="Arial" panose="020B0604020202020204" pitchFamily="34" charset="0"/>
              <a:buChar char="•"/>
            </a:pPr>
            <a:r>
              <a:rPr lang="en-GB" dirty="0">
                <a:latin typeface="Arial" panose="020B0604020202020204" pitchFamily="34" charset="0"/>
                <a:cs typeface="Arial" panose="020B0604020202020204" pitchFamily="34" charset="0"/>
              </a:rPr>
              <a:t>All CERN bare cavities exceed specifications (10 DQWs and 3 RFDs).</a:t>
            </a:r>
          </a:p>
          <a:p>
            <a:pPr marL="285750" indent="-285750">
              <a:spcBef>
                <a:spcPts val="600"/>
              </a:spcBef>
              <a:buFont typeface="Arial" panose="020B0604020202020204" pitchFamily="34" charset="0"/>
              <a:buChar char="•"/>
            </a:pPr>
            <a:r>
              <a:rPr lang="en-GB" dirty="0">
                <a:latin typeface="Arial" panose="020B0604020202020204" pitchFamily="34" charset="0"/>
                <a:cs typeface="Arial" panose="020B0604020202020204" pitchFamily="34" charset="0"/>
              </a:rPr>
              <a:t>Most cavities required reprocessing (additional HPR or light BCP + HPR), ~25% passed on the first test.</a:t>
            </a:r>
          </a:p>
          <a:p>
            <a:pPr marL="285750" indent="-285750">
              <a:spcBef>
                <a:spcPts val="600"/>
              </a:spcBef>
              <a:buFont typeface="Arial" panose="020B0604020202020204" pitchFamily="34" charset="0"/>
              <a:buChar char="•"/>
            </a:pPr>
            <a:r>
              <a:rPr lang="en-GB" dirty="0">
                <a:latin typeface="Arial" panose="020B0604020202020204" pitchFamily="34" charset="0"/>
                <a:cs typeface="Arial" panose="020B0604020202020204" pitchFamily="34" charset="0"/>
              </a:rPr>
              <a:t>For cryomodules, no series production yet; high yield achieved for HOM and FPC couplers after an extended RF feedthrough campaign.</a:t>
            </a:r>
          </a:p>
          <a:p>
            <a:pPr marL="285750" indent="-285750">
              <a:spcBef>
                <a:spcPts val="600"/>
              </a:spcBef>
              <a:buFont typeface="Arial" panose="020B0604020202020204" pitchFamily="34" charset="0"/>
              <a:buChar char="•"/>
            </a:pPr>
            <a:r>
              <a:rPr lang="en-GB" dirty="0">
                <a:latin typeface="Arial" panose="020B0604020202020204" pitchFamily="34" charset="0"/>
                <a:cs typeface="Arial" panose="020B0604020202020204" pitchFamily="34" charset="0"/>
              </a:rPr>
              <a:t>The first series cryomodule is scheduled for testing in Q3 2026.</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1338968-9F2A-E920-726F-C6A6DC4B80AF}"/>
              </a:ext>
            </a:extLst>
          </p:cNvPr>
          <p:cNvSpPr txBox="1"/>
          <p:nvPr/>
        </p:nvSpPr>
        <p:spPr>
          <a:xfrm>
            <a:off x="311526" y="4772722"/>
            <a:ext cx="10984659" cy="170816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Nominal operational deflecting voltage is 3.4MV</a:t>
            </a:r>
          </a:p>
          <a:p>
            <a:pPr marL="285750"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 20% margin for dressed cavity tests was defined, corresponding to an acceptance voltage of 4.1 MV</a:t>
            </a:r>
          </a:p>
          <a:p>
            <a:pPr marL="285750"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DQW dressed cavities qualified up to now have reached deflecting voltages between 4.1MV and 5MV</a:t>
            </a:r>
          </a:p>
          <a:p>
            <a:pPr marL="285750"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In the SPS CM prototype, max voltage of 3.4MV in CW and 4MV in long pulse mode was achieved (</a:t>
            </a:r>
            <a:r>
              <a:rPr lang="en-US" dirty="0" err="1">
                <a:latin typeface="Arial" panose="020B0604020202020204" pitchFamily="34" charset="0"/>
                <a:cs typeface="Arial" panose="020B0604020202020204" pitchFamily="34" charset="0"/>
              </a:rPr>
              <a:t>cryo</a:t>
            </a:r>
            <a:r>
              <a:rPr lang="en-US" dirty="0">
                <a:latin typeface="Arial" panose="020B0604020202020204" pitchFamily="34" charset="0"/>
                <a:cs typeface="Arial" panose="020B0604020202020204" pitchFamily="34" charset="0"/>
              </a:rPr>
              <a:t> capacity limits)</a:t>
            </a:r>
          </a:p>
        </p:txBody>
      </p:sp>
    </p:spTree>
    <p:extLst>
      <p:ext uri="{BB962C8B-B14F-4D97-AF65-F5344CB8AC3E}">
        <p14:creationId xmlns:p14="http://schemas.microsoft.com/office/powerpoint/2010/main" val="2520743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50C1-F9FF-35D3-6C93-B2F302FF94D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ABCF736-565A-D387-88CE-20AC153B70CE}"/>
              </a:ext>
            </a:extLst>
          </p:cNvPr>
          <p:cNvSpPr txBox="1"/>
          <p:nvPr/>
        </p:nvSpPr>
        <p:spPr>
          <a:xfrm>
            <a:off x="187035" y="124691"/>
            <a:ext cx="11729259" cy="954107"/>
          </a:xfrm>
          <a:prstGeom prst="rect">
            <a:avLst/>
          </a:prstGeom>
          <a:noFill/>
        </p:spPr>
        <p:txBody>
          <a:bodyPr wrap="square" rtlCol="0">
            <a:spAutoFit/>
          </a:bodyPr>
          <a:lstStyle/>
          <a:p>
            <a:r>
              <a:rPr lang="en-US" altLang="ja-JP" sz="2400" b="1" u="sng" dirty="0">
                <a:solidFill>
                  <a:schemeClr val="accent1"/>
                </a:solidFill>
                <a:latin typeface="Arial" panose="020B0604020202020204" pitchFamily="34" charset="0"/>
                <a:cs typeface="Arial" panose="020B0604020202020204" pitchFamily="34" charset="0"/>
              </a:rPr>
              <a:t>Q3. Industrialization &amp; Repeatability:</a:t>
            </a:r>
          </a:p>
          <a:p>
            <a:r>
              <a:rPr lang="en-US" altLang="ja-JP" sz="1600" b="1" dirty="0">
                <a:solidFill>
                  <a:schemeClr val="accent1"/>
                </a:solidFill>
                <a:latin typeface="Arial" panose="020B0604020202020204" pitchFamily="34" charset="0"/>
                <a:cs typeface="Arial" panose="020B0604020202020204" pitchFamily="34" charset="0"/>
              </a:rPr>
              <a:t>Which specific cryomodule assembly tools, cleanroom assembly tools, or standardized procedures were most critical for ensuring repeatability and maintaining high throughput during the production phase?</a:t>
            </a:r>
            <a:endParaRPr kumimoji="1" lang="ja-JP" altLang="en-US" sz="1100" b="1" dirty="0">
              <a:solidFill>
                <a:schemeClr val="accent1"/>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5D41DE1D-E36A-46C3-49D6-F5751EE59687}"/>
              </a:ext>
            </a:extLst>
          </p:cNvPr>
          <p:cNvSpPr txBox="1"/>
          <p:nvPr/>
        </p:nvSpPr>
        <p:spPr>
          <a:xfrm>
            <a:off x="231370" y="3288611"/>
            <a:ext cx="11729259" cy="954107"/>
          </a:xfrm>
          <a:prstGeom prst="rect">
            <a:avLst/>
          </a:prstGeom>
          <a:noFill/>
        </p:spPr>
        <p:txBody>
          <a:bodyPr wrap="square" rtlCol="0">
            <a:spAutoFit/>
          </a:bodyPr>
          <a:lstStyle/>
          <a:p>
            <a:r>
              <a:rPr lang="en-US" altLang="ja-JP" sz="2400" b="1" u="sng" dirty="0">
                <a:solidFill>
                  <a:schemeClr val="accent1"/>
                </a:solidFill>
                <a:latin typeface="Arial" panose="020B0604020202020204" pitchFamily="34" charset="0"/>
                <a:cs typeface="Arial" panose="020B0604020202020204" pitchFamily="34" charset="0"/>
              </a:rPr>
              <a:t>Q4. Supply Chain &amp; Material Quality: </a:t>
            </a:r>
          </a:p>
          <a:p>
            <a:r>
              <a:rPr lang="en-US" altLang="ja-JP" sz="1600" b="1" dirty="0">
                <a:solidFill>
                  <a:schemeClr val="accent1"/>
                </a:solidFill>
                <a:latin typeface="Arial" panose="020B0604020202020204" pitchFamily="34" charset="0"/>
                <a:cs typeface="Arial" panose="020B0604020202020204" pitchFamily="34" charset="0"/>
              </a:rPr>
              <a:t>How did material selection and vendor-specific quality assurance impact your production timeline, and did you encounter significant performance variations tied to different niobium batches or suppliers?</a:t>
            </a:r>
            <a:endParaRPr kumimoji="1" lang="ja-JP" altLang="en-US" sz="1100" b="1" dirty="0">
              <a:solidFill>
                <a:schemeClr val="accent1"/>
              </a:solidFill>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DC9DFEA3-051B-A95E-C0DF-FEB2E0AA6FE9}"/>
              </a:ext>
            </a:extLst>
          </p:cNvPr>
          <p:cNvSpPr txBox="1"/>
          <p:nvPr/>
        </p:nvSpPr>
        <p:spPr>
          <a:xfrm>
            <a:off x="187034" y="1078798"/>
            <a:ext cx="11729259" cy="155427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ja-JP" dirty="0">
                <a:latin typeface="Arial" panose="020B0604020202020204" pitchFamily="34" charset="0"/>
                <a:cs typeface="Arial" panose="020B0604020202020204" pitchFamily="34" charset="0"/>
              </a:rPr>
              <a:t>All the above: </a:t>
            </a:r>
            <a:r>
              <a:rPr lang="en-GB" altLang="ja-JP" dirty="0">
                <a:latin typeface="Arial" panose="020B0604020202020204" pitchFamily="34" charset="0"/>
                <a:cs typeface="Arial" panose="020B0604020202020204" pitchFamily="34" charset="0"/>
              </a:rPr>
              <a:t>dedicated specialist teams, standardized cleanroom assembly procedures, and the availability of qualified assembly tooling with spare sets to avoid bottlenecks. Tight QA enabled CERN to increase its throughput from 5 to 20 cavity cold tests per year.</a:t>
            </a:r>
          </a:p>
          <a:p>
            <a:pPr marL="285750" indent="-285750">
              <a:spcBef>
                <a:spcPts val="600"/>
              </a:spcBef>
              <a:buFont typeface="Arial" panose="020B0604020202020204" pitchFamily="34" charset="0"/>
              <a:buChar char="•"/>
            </a:pPr>
            <a:r>
              <a:rPr lang="en-GB" altLang="ja-JP" dirty="0">
                <a:latin typeface="Arial" panose="020B0604020202020204" pitchFamily="34" charset="0"/>
                <a:cs typeface="Arial" panose="020B0604020202020204" pitchFamily="34" charset="0"/>
              </a:rPr>
              <a:t>Development of </a:t>
            </a:r>
            <a:r>
              <a:rPr lang="en-US" altLang="ja-JP" dirty="0">
                <a:latin typeface="Arial" panose="020B0604020202020204" pitchFamily="34" charset="0"/>
                <a:cs typeface="Arial" panose="020B0604020202020204" pitchFamily="34" charset="0"/>
              </a:rPr>
              <a:t>rotational BCP especially for RFD was critical technology to increase cavity performance.</a:t>
            </a:r>
          </a:p>
          <a:p>
            <a:endParaRPr kumimoji="1" lang="ja-JP" altLang="en-US"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88E2767B-8317-3D67-5870-2BD5373FADAE}"/>
              </a:ext>
            </a:extLst>
          </p:cNvPr>
          <p:cNvSpPr txBox="1"/>
          <p:nvPr/>
        </p:nvSpPr>
        <p:spPr>
          <a:xfrm>
            <a:off x="187035" y="4242718"/>
            <a:ext cx="11729258" cy="233910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ja-JP" dirty="0">
                <a:latin typeface="Arial" panose="020B0604020202020204" pitchFamily="34" charset="0"/>
                <a:cs typeface="Arial" panose="020B0604020202020204" pitchFamily="34" charset="0"/>
              </a:rPr>
              <a:t>For DQW prototypes: Tokio </a:t>
            </a:r>
            <a:r>
              <a:rPr lang="en-US" altLang="ja-JP" dirty="0" err="1">
                <a:latin typeface="Arial" panose="020B0604020202020204" pitchFamily="34" charset="0"/>
                <a:cs typeface="Arial" panose="020B0604020202020204" pitchFamily="34" charset="0"/>
              </a:rPr>
              <a:t>Denkai</a:t>
            </a:r>
            <a:r>
              <a:rPr lang="en-US" altLang="ja-JP" dirty="0">
                <a:latin typeface="Arial" panose="020B0604020202020204" pitchFamily="34" charset="0"/>
                <a:cs typeface="Arial" panose="020B0604020202020204" pitchFamily="34" charset="0"/>
              </a:rPr>
              <a:t>, for DQW series Ningxia was selected for Nb sheets, plates and rods </a:t>
            </a:r>
          </a:p>
          <a:p>
            <a:pPr marL="742950" lvl="1" indent="-285750">
              <a:spcBef>
                <a:spcPts val="600"/>
              </a:spcBef>
              <a:buFont typeface="Arial" panose="020B0604020202020204" pitchFamily="34" charset="0"/>
              <a:buChar char="•"/>
            </a:pPr>
            <a:r>
              <a:rPr lang="en-US" altLang="ja-JP" dirty="0">
                <a:latin typeface="Arial" panose="020B0604020202020204" pitchFamily="34" charset="0"/>
                <a:cs typeface="Arial" panose="020B0604020202020204" pitchFamily="34" charset="0"/>
              </a:rPr>
              <a:t>All sheets underwent 100% UT, with a min 6 tensile test per batch &amp; metallography examination, RRR per batch</a:t>
            </a:r>
          </a:p>
          <a:p>
            <a:pPr marL="742950" lvl="1" indent="-285750">
              <a:spcBef>
                <a:spcPts val="600"/>
              </a:spcBef>
              <a:buFont typeface="Arial" panose="020B0604020202020204" pitchFamily="34" charset="0"/>
              <a:buChar char="•"/>
            </a:pPr>
            <a:r>
              <a:rPr lang="en-US" altLang="ja-JP" dirty="0">
                <a:latin typeface="Arial" panose="020B0604020202020204" pitchFamily="34" charset="0"/>
                <a:cs typeface="Arial" panose="020B0604020202020204" pitchFamily="34" charset="0"/>
              </a:rPr>
              <a:t>Some sheets did not meet required mechanical properties and were sent back to the vendor</a:t>
            </a:r>
          </a:p>
          <a:p>
            <a:pPr marL="1200150" lvl="2" indent="-285750">
              <a:spcBef>
                <a:spcPts val="600"/>
              </a:spcBef>
              <a:buFont typeface="Arial" panose="020B0604020202020204" pitchFamily="34" charset="0"/>
              <a:buChar char="•"/>
            </a:pPr>
            <a:r>
              <a:rPr lang="en-US" altLang="ja-JP" dirty="0">
                <a:latin typeface="Arial" panose="020B0604020202020204" pitchFamily="34" charset="0"/>
                <a:cs typeface="Arial" panose="020B0604020202020204" pitchFamily="34" charset="0"/>
              </a:rPr>
              <a:t>One batch contained </a:t>
            </a:r>
            <a:r>
              <a:rPr lang="en-GB" altLang="ja-JP" dirty="0">
                <a:latin typeface="Arial" panose="020B0604020202020204" pitchFamily="34" charset="0"/>
                <a:cs typeface="Arial" panose="020B0604020202020204" pitchFamily="34" charset="0"/>
              </a:rPr>
              <a:t>alumina particulates, BCP at CERN needed</a:t>
            </a:r>
            <a:endParaRPr lang="en-US" altLang="ja-JP"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ja-JP" dirty="0">
                <a:latin typeface="Arial" panose="020B0604020202020204" pitchFamily="34" charset="0"/>
                <a:cs typeface="Arial" panose="020B0604020202020204" pitchFamily="34" charset="0"/>
              </a:rPr>
              <a:t>The material procured well in advance no impact on the production timeline. </a:t>
            </a:r>
          </a:p>
          <a:p>
            <a:r>
              <a:rPr lang="en-US" altLang="ja-JP" dirty="0">
                <a:latin typeface="Arial" panose="020B0604020202020204" pitchFamily="34" charset="0"/>
                <a:cs typeface="Arial" panose="020B0604020202020204" pitchFamily="34" charset="0"/>
              </a:rPr>
              <a:t> </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676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F7E76-B27A-FF84-668B-05C1398A044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C20D833-E172-A054-036E-449335618810}"/>
              </a:ext>
            </a:extLst>
          </p:cNvPr>
          <p:cNvSpPr txBox="1"/>
          <p:nvPr/>
        </p:nvSpPr>
        <p:spPr>
          <a:xfrm>
            <a:off x="187035" y="124691"/>
            <a:ext cx="11729259" cy="1200329"/>
          </a:xfrm>
          <a:prstGeom prst="rect">
            <a:avLst/>
          </a:prstGeom>
          <a:noFill/>
        </p:spPr>
        <p:txBody>
          <a:bodyPr wrap="square" rtlCol="0">
            <a:spAutoFit/>
          </a:bodyPr>
          <a:lstStyle/>
          <a:p>
            <a:r>
              <a:rPr lang="en-US" altLang="ja-JP" sz="2400" b="1" u="sng" dirty="0">
                <a:solidFill>
                  <a:schemeClr val="accent1"/>
                </a:solidFill>
                <a:latin typeface="Arial" panose="020B0604020202020204" pitchFamily="34" charset="0"/>
                <a:cs typeface="Arial" panose="020B0604020202020204" pitchFamily="34" charset="0"/>
              </a:rPr>
              <a:t>Q5. Logistics &amp; Transportation: </a:t>
            </a:r>
          </a:p>
          <a:p>
            <a:r>
              <a:rPr lang="en-US" altLang="ja-JP" sz="1600" b="1" dirty="0">
                <a:solidFill>
                  <a:schemeClr val="accent1"/>
                </a:solidFill>
                <a:latin typeface="Arial" panose="020B0604020202020204" pitchFamily="34" charset="0"/>
                <a:cs typeface="Arial" panose="020B0604020202020204" pitchFamily="34" charset="0"/>
              </a:rPr>
              <a:t>What were the primary technical difficulties encountered during the transportation of finished cryomodule components, and what specific monitoring criteria (e.g., vacuum, shocks, alignment) were used to validate the hardware's integrity upon arrival?</a:t>
            </a:r>
            <a:endParaRPr kumimoji="1" lang="ja-JP" altLang="en-US" sz="900" b="1" dirty="0">
              <a:solidFill>
                <a:schemeClr val="accent1"/>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65E629C1-16E8-735D-7B78-7EFBBC1A6533}"/>
              </a:ext>
            </a:extLst>
          </p:cNvPr>
          <p:cNvSpPr txBox="1"/>
          <p:nvPr/>
        </p:nvSpPr>
        <p:spPr>
          <a:xfrm>
            <a:off x="187034" y="3971899"/>
            <a:ext cx="11729259" cy="954107"/>
          </a:xfrm>
          <a:prstGeom prst="rect">
            <a:avLst/>
          </a:prstGeom>
          <a:noFill/>
        </p:spPr>
        <p:txBody>
          <a:bodyPr wrap="square" rtlCol="0">
            <a:spAutoFit/>
          </a:bodyPr>
          <a:lstStyle/>
          <a:p>
            <a:r>
              <a:rPr lang="en-US" altLang="ja-JP" sz="2400" b="1" u="sng" dirty="0">
                <a:solidFill>
                  <a:schemeClr val="accent1"/>
                </a:solidFill>
                <a:latin typeface="Arial" panose="020B0604020202020204" pitchFamily="34" charset="0"/>
                <a:cs typeface="Arial" panose="020B0604020202020204" pitchFamily="34" charset="0"/>
              </a:rPr>
              <a:t>Q6. Spare Parts Strategy: </a:t>
            </a:r>
          </a:p>
          <a:p>
            <a:r>
              <a:rPr lang="en-US" altLang="ja-JP" sz="1600" b="1" dirty="0">
                <a:solidFill>
                  <a:schemeClr val="accent1"/>
                </a:solidFill>
                <a:latin typeface="Arial" panose="020B0604020202020204" pitchFamily="34" charset="0"/>
                <a:cs typeface="Arial" panose="020B0604020202020204" pitchFamily="34" charset="0"/>
              </a:rPr>
              <a:t>What was the ratio of spare parts (cavities, couplers, etc.) required versus the total installed count, and was this "buffer" sufficient to cover the actual non-conforming parts during production?</a:t>
            </a:r>
            <a:endParaRPr kumimoji="1" lang="ja-JP" altLang="en-US" sz="900" b="1" dirty="0">
              <a:solidFill>
                <a:schemeClr val="accent1"/>
              </a:solidFill>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200C6960-8FCF-17FC-F1C5-6E632A39B95A}"/>
              </a:ext>
            </a:extLst>
          </p:cNvPr>
          <p:cNvSpPr txBox="1"/>
          <p:nvPr/>
        </p:nvSpPr>
        <p:spPr>
          <a:xfrm>
            <a:off x="187034" y="1325020"/>
            <a:ext cx="11729259" cy="2262158"/>
          </a:xfrm>
          <a:prstGeom prst="rect">
            <a:avLst/>
          </a:prstGeom>
          <a:noFill/>
        </p:spPr>
        <p:txBody>
          <a:bodyPr wrap="square" rtlCol="0">
            <a:spAutoFit/>
          </a:bodyPr>
          <a:lstStyle/>
          <a:p>
            <a:pPr>
              <a:spcBef>
                <a:spcPts val="600"/>
              </a:spcBef>
            </a:pP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Bare cavities:</a:t>
            </a:r>
            <a:r>
              <a:rPr lang="en-GB" dirty="0">
                <a:latin typeface="Arial" panose="020B0604020202020204" pitchFamily="34" charset="0"/>
                <a:cs typeface="Arial" panose="020B0604020202020204" pitchFamily="34" charset="0"/>
              </a:rPr>
              <a:t> Transported in dedicated transport boxes equipped with shock loggers.</a:t>
            </a:r>
          </a:p>
          <a:p>
            <a:pPr>
              <a:spcBef>
                <a:spcPts val="600"/>
              </a:spcBef>
            </a:pP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Dressed cavities:</a:t>
            </a:r>
            <a:r>
              <a:rPr lang="en-GB" dirty="0">
                <a:latin typeface="Arial" panose="020B0604020202020204" pitchFamily="34" charset="0"/>
                <a:cs typeface="Arial" panose="020B0604020202020204" pitchFamily="34" charset="0"/>
              </a:rPr>
              <a:t> Transported in suspension frames equipped with three accelerometers and one shock logger.</a:t>
            </a:r>
          </a:p>
          <a:p>
            <a:pPr>
              <a:spcBef>
                <a:spcPts val="600"/>
              </a:spcBef>
            </a:pP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FPCs:</a:t>
            </a:r>
            <a:r>
              <a:rPr lang="en-GB" dirty="0">
                <a:latin typeface="Arial" panose="020B0604020202020204" pitchFamily="34" charset="0"/>
                <a:cs typeface="Arial" panose="020B0604020202020204" pitchFamily="34" charset="0"/>
              </a:rPr>
              <a:t> Transported in suspension frames equipped with a shock logger.</a:t>
            </a:r>
          </a:p>
          <a:p>
            <a:pPr>
              <a:spcBef>
                <a:spcPts val="600"/>
              </a:spcBef>
            </a:pP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CMs:</a:t>
            </a:r>
            <a:r>
              <a:rPr lang="en-GB" dirty="0">
                <a:latin typeface="Arial" panose="020B0604020202020204" pitchFamily="34" charset="0"/>
                <a:cs typeface="Arial" panose="020B0604020202020204" pitchFamily="34" charset="0"/>
              </a:rPr>
              <a:t> Transported in specially designed suspension frames combined with rigidifying restraints on the cavity and </a:t>
            </a:r>
            <a:r>
              <a:rPr lang="en-GB" dirty="0" err="1">
                <a:latin typeface="Arial" panose="020B0604020202020204" pitchFamily="34" charset="0"/>
                <a:cs typeface="Arial" panose="020B0604020202020204" pitchFamily="34" charset="0"/>
              </a:rPr>
              <a:t>cryoline</a:t>
            </a:r>
            <a:r>
              <a:rPr lang="en-GB" dirty="0">
                <a:latin typeface="Arial" panose="020B0604020202020204" pitchFamily="34" charset="0"/>
                <a:cs typeface="Arial" panose="020B0604020202020204" pitchFamily="34" charset="0"/>
              </a:rPr>
              <a:t> supports with shock loggers, continuous vibration monitoring, and strain measurements on FPCs and support blades.</a:t>
            </a:r>
          </a:p>
          <a:p>
            <a:endParaRPr kumimoji="1" lang="ja-JP" altLang="en-US"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92144A24-0FBF-A324-9CBD-A8E2C83C28F7}"/>
              </a:ext>
            </a:extLst>
          </p:cNvPr>
          <p:cNvSpPr txBox="1"/>
          <p:nvPr/>
        </p:nvSpPr>
        <p:spPr>
          <a:xfrm>
            <a:off x="187034" y="5031626"/>
            <a:ext cx="11729258"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20% of spares</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745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F4ED-8650-7FAB-9254-94D5EE0A63B5}"/>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spares</a:t>
            </a:r>
            <a:endParaRPr lang="en-GB"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08E582E4-8994-A345-1F65-0383FE66D86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845919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9E3E-FD47-9561-87A3-6394B4DFC3DA}"/>
              </a:ext>
            </a:extLst>
          </p:cNvPr>
          <p:cNvSpPr>
            <a:spLocks noGrp="1"/>
          </p:cNvSpPr>
          <p:nvPr>
            <p:ph type="title"/>
          </p:nvPr>
        </p:nvSpPr>
        <p:spPr>
          <a:xfrm>
            <a:off x="344997" y="365125"/>
            <a:ext cx="11008803" cy="1325563"/>
          </a:xfrm>
        </p:spPr>
        <p:txBody>
          <a:bodyPr/>
          <a:lstStyle/>
          <a:p>
            <a:r>
              <a:rPr lang="en-US" sz="3200" dirty="0">
                <a:latin typeface="Arial" panose="020B0604020202020204" pitchFamily="34" charset="0"/>
                <a:cs typeface="Arial" panose="020B0604020202020204" pitchFamily="34" charset="0"/>
              </a:rPr>
              <a:t>HL-LHC DQW Cavity</a:t>
            </a:r>
            <a:endParaRPr lang="en-GB" sz="320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97259168-5CB9-EA6F-C362-7757DB4B0C02}"/>
              </a:ext>
            </a:extLst>
          </p:cNvPr>
          <p:cNvGraphicFramePr>
            <a:graphicFrameLocks noGrp="1"/>
          </p:cNvGraphicFramePr>
          <p:nvPr>
            <p:extLst>
              <p:ext uri="{D42A27DB-BD31-4B8C-83A1-F6EECF244321}">
                <p14:modId xmlns:p14="http://schemas.microsoft.com/office/powerpoint/2010/main" val="467618783"/>
              </p:ext>
            </p:extLst>
          </p:nvPr>
        </p:nvGraphicFramePr>
        <p:xfrm>
          <a:off x="4384306" y="1604654"/>
          <a:ext cx="6864201" cy="3648691"/>
        </p:xfrm>
        <a:graphic>
          <a:graphicData uri="http://schemas.openxmlformats.org/drawingml/2006/table">
            <a:tbl>
              <a:tblPr firstRow="1" firstCol="1" bandRow="1">
                <a:tableStyleId>{BC89EF96-8CEA-46FF-86C4-4CE0E7609802}</a:tableStyleId>
              </a:tblPr>
              <a:tblGrid>
                <a:gridCol w="4176464">
                  <a:extLst>
                    <a:ext uri="{9D8B030D-6E8A-4147-A177-3AD203B41FA5}">
                      <a16:colId xmlns:a16="http://schemas.microsoft.com/office/drawing/2014/main" val="1811372949"/>
                    </a:ext>
                  </a:extLst>
                </a:gridCol>
                <a:gridCol w="2687737">
                  <a:extLst>
                    <a:ext uri="{9D8B030D-6E8A-4147-A177-3AD203B41FA5}">
                      <a16:colId xmlns:a16="http://schemas.microsoft.com/office/drawing/2014/main" val="3659257096"/>
                    </a:ext>
                  </a:extLst>
                </a:gridCol>
              </a:tblGrid>
              <a:tr h="254709">
                <a:tc>
                  <a:txBody>
                    <a:bodyPr/>
                    <a:lstStyle/>
                    <a:p>
                      <a:pPr algn="l" fontAlgn="b"/>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b"/>
                </a:tc>
                <a:tc>
                  <a:txBody>
                    <a:bodyPr/>
                    <a:lstStyle/>
                    <a:p>
                      <a:pPr algn="ctr" fontAlgn="b"/>
                      <a:r>
                        <a:rPr lang="en-GB" sz="1600" b="1" i="0" u="none" strike="noStrike" dirty="0">
                          <a:solidFill>
                            <a:srgbClr val="000000"/>
                          </a:solidFill>
                          <a:effectLst/>
                          <a:latin typeface="+mn-lt"/>
                        </a:rPr>
                        <a:t>Specification</a:t>
                      </a:r>
                    </a:p>
                  </a:txBody>
                  <a:tcPr marL="9525" marR="9525" marT="9525" marB="0" anchor="b"/>
                </a:tc>
                <a:extLst>
                  <a:ext uri="{0D108BD9-81ED-4DB2-BD59-A6C34878D82A}">
                    <a16:rowId xmlns:a16="http://schemas.microsoft.com/office/drawing/2014/main" val="1535629911"/>
                  </a:ext>
                </a:extLst>
              </a:tr>
              <a:tr h="624038">
                <a:tc>
                  <a:txBody>
                    <a:bodyPr/>
                    <a:lstStyle/>
                    <a:p>
                      <a:pPr algn="l" fontAlgn="ctr"/>
                      <a:r>
                        <a:rPr lang="en-GB" sz="1400" u="none" strike="noStrike" dirty="0">
                          <a:effectLst/>
                          <a:latin typeface="Arial" panose="020B0604020202020204" pitchFamily="34" charset="0"/>
                          <a:cs typeface="Arial" panose="020B0604020202020204" pitchFamily="34" charset="0"/>
                        </a:rPr>
                        <a:t>Resonant frequency at 2K [MHz]</a:t>
                      </a:r>
                      <a:endParaRPr lang="en-GB"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400.79±0.15</a:t>
                      </a:r>
                    </a:p>
                  </a:txBody>
                  <a:tcPr marL="9525" marR="9525" marT="9525" marB="0" anchor="ctr"/>
                </a:tc>
                <a:extLst>
                  <a:ext uri="{0D108BD9-81ED-4DB2-BD59-A6C34878D82A}">
                    <a16:rowId xmlns:a16="http://schemas.microsoft.com/office/drawing/2014/main" val="148390365"/>
                  </a:ext>
                </a:extLst>
              </a:tr>
              <a:tr h="509416">
                <a:tc>
                  <a:txBody>
                    <a:bodyPr/>
                    <a:lstStyle/>
                    <a:p>
                      <a:pPr algn="l" fontAlgn="ctr"/>
                      <a:r>
                        <a:rPr lang="en-GB" sz="1400" u="none" strike="noStrike" dirty="0">
                          <a:effectLst/>
                          <a:latin typeface="Arial" panose="020B0604020202020204" pitchFamily="34" charset="0"/>
                          <a:cs typeface="Arial" panose="020B0604020202020204" pitchFamily="34" charset="0"/>
                        </a:rPr>
                        <a:t>(*) Max V</a:t>
                      </a:r>
                      <a:r>
                        <a:rPr lang="en-GB" sz="1400" u="none" strike="noStrike" baseline="-25000" dirty="0">
                          <a:effectLst/>
                          <a:latin typeface="Arial" panose="020B0604020202020204" pitchFamily="34" charset="0"/>
                          <a:cs typeface="Arial" panose="020B0604020202020204" pitchFamily="34" charset="0"/>
                        </a:rPr>
                        <a:t>t</a:t>
                      </a:r>
                      <a:r>
                        <a:rPr lang="en-GB" sz="1400" u="none" strike="noStrike" dirty="0">
                          <a:effectLst/>
                          <a:latin typeface="Arial" panose="020B0604020202020204" pitchFamily="34" charset="0"/>
                          <a:cs typeface="Arial" panose="020B0604020202020204" pitchFamily="34" charset="0"/>
                        </a:rPr>
                        <a:t> [MV] </a:t>
                      </a:r>
                      <a:endParaRPr lang="en-GB"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tc>
                <a:extLst>
                  <a:ext uri="{0D108BD9-81ED-4DB2-BD59-A6C34878D82A}">
                    <a16:rowId xmlns:a16="http://schemas.microsoft.com/office/drawing/2014/main" val="3891831605"/>
                  </a:ext>
                </a:extLst>
              </a:tr>
              <a:tr h="305650">
                <a:tc>
                  <a:txBody>
                    <a:bodyPr/>
                    <a:lstStyle/>
                    <a:p>
                      <a:pPr algn="l" fontAlgn="ctr"/>
                      <a:r>
                        <a:rPr lang="en-GB" sz="1400" u="none" strike="noStrike" dirty="0">
                          <a:effectLst/>
                          <a:latin typeface="Arial" panose="020B0604020202020204" pitchFamily="34" charset="0"/>
                          <a:cs typeface="Arial" panose="020B0604020202020204" pitchFamily="34" charset="0"/>
                        </a:rPr>
                        <a:t>Q</a:t>
                      </a:r>
                      <a:r>
                        <a:rPr lang="en-GB" sz="1400" u="none" strike="noStrike" baseline="-25000" dirty="0">
                          <a:effectLst/>
                          <a:latin typeface="Arial" panose="020B0604020202020204" pitchFamily="34" charset="0"/>
                          <a:cs typeface="Arial" panose="020B0604020202020204" pitchFamily="34" charset="0"/>
                        </a:rPr>
                        <a:t>0</a:t>
                      </a:r>
                      <a:r>
                        <a:rPr lang="en-GB" sz="1400" u="none" strike="noStrike" dirty="0">
                          <a:effectLst/>
                          <a:latin typeface="Arial" panose="020B0604020202020204" pitchFamily="34" charset="0"/>
                          <a:cs typeface="Arial" panose="020B0604020202020204" pitchFamily="34" charset="0"/>
                        </a:rPr>
                        <a:t> at 4.1 MV</a:t>
                      </a:r>
                      <a:endParaRPr lang="en-GB"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≥3.9×10</a:t>
                      </a:r>
                      <a:r>
                        <a:rPr lang="en-GB" sz="1600" b="0" i="0" u="none" strike="noStrike" baseline="30000" dirty="0">
                          <a:solidFill>
                            <a:srgbClr val="000000"/>
                          </a:solidFill>
                          <a:effectLst/>
                          <a:latin typeface="Arial" panose="020B0604020202020204" pitchFamily="34" charset="0"/>
                          <a:cs typeface="Arial" panose="020B0604020202020204" pitchFamily="34" charset="0"/>
                        </a:rPr>
                        <a:t>9</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054477328"/>
                  </a:ext>
                </a:extLst>
              </a:tr>
              <a:tr h="573094">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fr-FR" sz="1400" u="none" strike="noStrike" dirty="0">
                          <a:effectLst/>
                          <a:latin typeface="Arial" panose="020B0604020202020204" pitchFamily="34" charset="0"/>
                          <a:cs typeface="Arial" panose="020B0604020202020204" pitchFamily="34" charset="0"/>
                        </a:rPr>
                        <a:t>Lorentz Force </a:t>
                      </a:r>
                      <a:r>
                        <a:rPr lang="fr-FR" sz="1400" u="none" strike="noStrike" dirty="0" err="1">
                          <a:effectLst/>
                          <a:latin typeface="Arial" panose="020B0604020202020204" pitchFamily="34" charset="0"/>
                          <a:cs typeface="Arial" panose="020B0604020202020204" pitchFamily="34" charset="0"/>
                        </a:rPr>
                        <a:t>Detuning</a:t>
                      </a:r>
                      <a:r>
                        <a:rPr lang="fr-FR" sz="1400" u="none" strike="noStrike" dirty="0">
                          <a:effectLst/>
                          <a:latin typeface="Arial" panose="020B0604020202020204" pitchFamily="34" charset="0"/>
                          <a:cs typeface="Arial" panose="020B0604020202020204" pitchFamily="34" charset="0"/>
                        </a:rPr>
                        <a:t> Coefficient [Hz/MV^2]</a:t>
                      </a:r>
                      <a:endParaRPr lang="fr-FR"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&lt;400</a:t>
                      </a:r>
                    </a:p>
                  </a:txBody>
                  <a:tcPr marL="9525" marR="9525" marT="9525" marB="0" anchor="ctr"/>
                </a:tc>
                <a:extLst>
                  <a:ext uri="{0D108BD9-81ED-4DB2-BD59-A6C34878D82A}">
                    <a16:rowId xmlns:a16="http://schemas.microsoft.com/office/drawing/2014/main" val="1861030777"/>
                  </a:ext>
                </a:extLst>
              </a:tr>
              <a:tr h="573094">
                <a:tc>
                  <a:txBody>
                    <a:bodyPr/>
                    <a:lstStyle/>
                    <a:p>
                      <a:pPr algn="l" fontAlgn="ctr"/>
                      <a:r>
                        <a:rPr lang="en-GB" sz="1400" b="1" i="0" u="none" strike="noStrike" dirty="0">
                          <a:solidFill>
                            <a:srgbClr val="000000"/>
                          </a:solidFill>
                          <a:effectLst/>
                          <a:latin typeface="Arial" panose="020B0604020202020204" pitchFamily="34" charset="0"/>
                          <a:cs typeface="Arial" panose="020B0604020202020204" pitchFamily="34" charset="0"/>
                        </a:rPr>
                        <a:t>Sensitivity to LHe pressure fluctuation </a:t>
                      </a:r>
                      <a:r>
                        <a:rPr lang="en-GB" sz="1400" b="1" i="0" u="none" strike="noStrike" dirty="0" err="1">
                          <a:solidFill>
                            <a:srgbClr val="000000"/>
                          </a:solidFill>
                          <a:effectLst/>
                          <a:latin typeface="Arial" panose="020B0604020202020204" pitchFamily="34" charset="0"/>
                          <a:cs typeface="Arial" panose="020B0604020202020204" pitchFamily="34" charset="0"/>
                        </a:rPr>
                        <a:t>dF</a:t>
                      </a:r>
                      <a:r>
                        <a:rPr lang="en-GB" sz="1400" b="1" i="0" u="none" strike="noStrike" dirty="0">
                          <a:solidFill>
                            <a:srgbClr val="000000"/>
                          </a:solidFill>
                          <a:effectLst/>
                          <a:latin typeface="Arial" panose="020B0604020202020204" pitchFamily="34" charset="0"/>
                          <a:cs typeface="Arial" panose="020B0604020202020204" pitchFamily="34" charset="0"/>
                        </a:rPr>
                        <a:t>/</a:t>
                      </a:r>
                      <a:r>
                        <a:rPr lang="en-GB" sz="1400" b="1" i="0" u="none" strike="noStrike" dirty="0" err="1">
                          <a:solidFill>
                            <a:srgbClr val="000000"/>
                          </a:solidFill>
                          <a:effectLst/>
                          <a:latin typeface="Arial" panose="020B0604020202020204" pitchFamily="34" charset="0"/>
                          <a:cs typeface="Arial" panose="020B0604020202020204" pitchFamily="34" charset="0"/>
                        </a:rPr>
                        <a:t>dp</a:t>
                      </a:r>
                      <a:r>
                        <a:rPr lang="en-GB" sz="1400" b="1" i="0" u="none" strike="noStrike" dirty="0">
                          <a:solidFill>
                            <a:srgbClr val="000000"/>
                          </a:solidFill>
                          <a:effectLst/>
                          <a:latin typeface="Arial" panose="020B0604020202020204" pitchFamily="34" charset="0"/>
                          <a:cs typeface="Arial" panose="020B0604020202020204" pitchFamily="34" charset="0"/>
                        </a:rPr>
                        <a:t> [Hz/mbar]</a:t>
                      </a:r>
                      <a:endParaRPr lang="fr-FR"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≤300</a:t>
                      </a:r>
                    </a:p>
                  </a:txBody>
                  <a:tcPr marL="9525" marR="9525" marT="9525" marB="0" anchor="ctr"/>
                </a:tc>
                <a:extLst>
                  <a:ext uri="{0D108BD9-81ED-4DB2-BD59-A6C34878D82A}">
                    <a16:rowId xmlns:a16="http://schemas.microsoft.com/office/drawing/2014/main" val="3800758848"/>
                  </a:ext>
                </a:extLst>
              </a:tr>
              <a:tr h="404345">
                <a:tc>
                  <a:txBody>
                    <a:bodyPr/>
                    <a:lstStyle/>
                    <a:p>
                      <a:pPr algn="l" fontAlgn="ctr"/>
                      <a:r>
                        <a:rPr lang="nb-NO" sz="1400" u="none" strike="noStrike" dirty="0">
                          <a:effectLst/>
                          <a:latin typeface="Arial" panose="020B0604020202020204" pitchFamily="34" charset="0"/>
                          <a:cs typeface="Arial" panose="020B0604020202020204" pitchFamily="34" charset="0"/>
                        </a:rPr>
                        <a:t>P</a:t>
                      </a:r>
                      <a:r>
                        <a:rPr lang="nb-NO" sz="1400" u="none" strike="noStrike" baseline="-25000" dirty="0">
                          <a:effectLst/>
                          <a:latin typeface="Arial" panose="020B0604020202020204" pitchFamily="34" charset="0"/>
                          <a:cs typeface="Arial" panose="020B0604020202020204" pitchFamily="34" charset="0"/>
                        </a:rPr>
                        <a:t>diss</a:t>
                      </a:r>
                      <a:r>
                        <a:rPr lang="nb-NO" sz="1400" u="none" strike="noStrike" dirty="0">
                          <a:effectLst/>
                          <a:latin typeface="Arial" panose="020B0604020202020204" pitchFamily="34" charset="0"/>
                          <a:cs typeface="Arial" panose="020B0604020202020204" pitchFamily="34" charset="0"/>
                        </a:rPr>
                        <a:t> at 4.1 MV [W]</a:t>
                      </a:r>
                      <a:endParaRPr lang="nb-NO"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tc>
                <a:extLst>
                  <a:ext uri="{0D108BD9-81ED-4DB2-BD59-A6C34878D82A}">
                    <a16:rowId xmlns:a16="http://schemas.microsoft.com/office/drawing/2014/main" val="1021128731"/>
                  </a:ext>
                </a:extLst>
              </a:tr>
              <a:tr h="404345">
                <a:tc>
                  <a:txBody>
                    <a:bodyPr/>
                    <a:lstStyle/>
                    <a:p>
                      <a:pPr algn="l" fontAlgn="ctr"/>
                      <a:r>
                        <a:rPr lang="nb-NO" sz="1400" b="1" i="0" u="none" strike="noStrike" dirty="0">
                          <a:solidFill>
                            <a:srgbClr val="000000"/>
                          </a:solidFill>
                          <a:effectLst/>
                          <a:latin typeface="Arial" panose="020B0604020202020204" pitchFamily="34" charset="0"/>
                          <a:cs typeface="Arial" panose="020B0604020202020204" pitchFamily="34" charset="0"/>
                        </a:rPr>
                        <a:t>HOM power @ 400MHz [W]</a:t>
                      </a:r>
                    </a:p>
                  </a:txBody>
                  <a:tcPr marL="5699" marR="5699" marT="5699"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ctr"/>
                </a:tc>
                <a:extLst>
                  <a:ext uri="{0D108BD9-81ED-4DB2-BD59-A6C34878D82A}">
                    <a16:rowId xmlns:a16="http://schemas.microsoft.com/office/drawing/2014/main" val="2547241926"/>
                  </a:ext>
                </a:extLst>
              </a:tr>
            </a:tbl>
          </a:graphicData>
        </a:graphic>
      </p:graphicFrame>
      <p:pic>
        <p:nvPicPr>
          <p:cNvPr id="6" name="Picture 5" descr="C:\Users\rcalaga\AppData\Local\Temp\CRAB CAVITY DQW 2018 - 01 light.jpg">
            <a:extLst>
              <a:ext uri="{FF2B5EF4-FFF2-40B4-BE49-F238E27FC236}">
                <a16:creationId xmlns:a16="http://schemas.microsoft.com/office/drawing/2014/main" id="{CF55D20D-BDD7-4D25-C03A-C9275F686D05}"/>
              </a:ext>
            </a:extLst>
          </p:cNvPr>
          <p:cNvPicPr/>
          <p:nvPr/>
        </p:nvPicPr>
        <p:blipFill rotWithShape="1">
          <a:blip r:embed="rId3" cstate="print">
            <a:extLst>
              <a:ext uri="{28A0092B-C50C-407E-A947-70E740481C1C}">
                <a14:useLocalDpi xmlns:a14="http://schemas.microsoft.com/office/drawing/2010/main" val="0"/>
              </a:ext>
            </a:extLst>
          </a:blip>
          <a:srcRect l="15482" r="14853"/>
          <a:stretch/>
        </p:blipFill>
        <p:spPr bwMode="auto">
          <a:xfrm>
            <a:off x="949843" y="2780928"/>
            <a:ext cx="2433285" cy="1896044"/>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6B13035-1B1E-0AC0-FA48-1A774F86DC5C}"/>
              </a:ext>
            </a:extLst>
          </p:cNvPr>
          <p:cNvSpPr txBox="1"/>
          <p:nvPr/>
        </p:nvSpPr>
        <p:spPr>
          <a:xfrm>
            <a:off x="344997" y="1744166"/>
            <a:ext cx="3642975" cy="58477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Double Quarter Wave </a:t>
            </a:r>
            <a:r>
              <a:rPr lang="en-GB" sz="1600" dirty="0">
                <a:solidFill>
                  <a:schemeClr val="bg1">
                    <a:lumMod val="50000"/>
                  </a:schemeClr>
                </a:solidFill>
                <a:latin typeface="Arial" panose="020B0604020202020204" pitchFamily="34" charset="0"/>
                <a:cs typeface="Arial" panose="020B0604020202020204" pitchFamily="34" charset="0"/>
              </a:rPr>
              <a:t>(DQW) cavity </a:t>
            </a:r>
          </a:p>
          <a:p>
            <a:r>
              <a:rPr lang="en-GB" sz="1600" dirty="0">
                <a:solidFill>
                  <a:schemeClr val="bg1">
                    <a:lumMod val="50000"/>
                  </a:schemeClr>
                </a:solidFill>
                <a:latin typeface="Arial" panose="020B0604020202020204" pitchFamily="34" charset="0"/>
                <a:cs typeface="Arial" panose="020B0604020202020204" pitchFamily="34" charset="0"/>
              </a:rPr>
              <a:t>– to be used in Point 5 (CMS), vertical</a:t>
            </a:r>
          </a:p>
        </p:txBody>
      </p:sp>
      <p:sp>
        <p:nvSpPr>
          <p:cNvPr id="8" name="TextBox 7">
            <a:extLst>
              <a:ext uri="{FF2B5EF4-FFF2-40B4-BE49-F238E27FC236}">
                <a16:creationId xmlns:a16="http://schemas.microsoft.com/office/drawing/2014/main" id="{FFB05CEE-BF16-C94B-FD14-DCF0EE171420}"/>
              </a:ext>
            </a:extLst>
          </p:cNvPr>
          <p:cNvSpPr txBox="1"/>
          <p:nvPr/>
        </p:nvSpPr>
        <p:spPr>
          <a:xfrm>
            <a:off x="4295800" y="5519621"/>
            <a:ext cx="4459875" cy="318100"/>
          </a:xfrm>
          <a:prstGeom prst="rect">
            <a:avLst/>
          </a:prstGeom>
          <a:noFill/>
        </p:spPr>
        <p:txBody>
          <a:bodyPr wrap="none" rtlCol="0">
            <a:spAutoFit/>
          </a:bodyPr>
          <a:lstStyle/>
          <a:p>
            <a:r>
              <a:rPr lang="en-US" sz="1467" dirty="0">
                <a:latin typeface="Arial" panose="020B0604020202020204" pitchFamily="34" charset="0"/>
                <a:cs typeface="Arial" panose="020B0604020202020204" pitchFamily="34" charset="0"/>
              </a:rPr>
              <a:t>*Engineering spec: 4.1 MV dressed for 20% margin</a:t>
            </a:r>
            <a:endParaRPr lang="en-GB" sz="1467" dirty="0">
              <a:latin typeface="Arial" panose="020B0604020202020204" pitchFamily="34" charset="0"/>
              <a:cs typeface="Arial" panose="020B0604020202020204" pitchFamily="34" charset="0"/>
            </a:endParaRPr>
          </a:p>
        </p:txBody>
      </p:sp>
      <p:sp>
        <p:nvSpPr>
          <p:cNvPr id="13" name="Slide Number Placeholder 12">
            <a:extLst>
              <a:ext uri="{FF2B5EF4-FFF2-40B4-BE49-F238E27FC236}">
                <a16:creationId xmlns:a16="http://schemas.microsoft.com/office/drawing/2014/main" id="{06CB0760-F67F-1C17-112F-F075EE4C34D1}"/>
              </a:ext>
            </a:extLst>
          </p:cNvPr>
          <p:cNvSpPr>
            <a:spLocks noGrp="1"/>
          </p:cNvSpPr>
          <p:nvPr>
            <p:ph type="sldNum" sz="quarter" idx="12"/>
          </p:nvPr>
        </p:nvSpPr>
        <p:spPr/>
        <p:txBody>
          <a:bodyPr/>
          <a:lstStyle/>
          <a:p>
            <a:fld id="{BFDCA1C4-9514-7B4F-976F-D92F7E296653}" type="slidenum">
              <a:rPr lang="fr-FR" smtClean="0">
                <a:latin typeface="Arial" panose="020B0604020202020204" pitchFamily="34" charset="0"/>
                <a:cs typeface="Arial" panose="020B0604020202020204" pitchFamily="34" charset="0"/>
              </a:rPr>
              <a:pPr/>
              <a:t>8</a:t>
            </a:fld>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316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B52E6-FE7C-5090-AB97-2740F959E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E7A95-AAF4-FB18-C0A2-0825EACB7A45}"/>
              </a:ext>
            </a:extLst>
          </p:cNvPr>
          <p:cNvSpPr>
            <a:spLocks noGrp="1"/>
          </p:cNvSpPr>
          <p:nvPr>
            <p:ph type="title"/>
          </p:nvPr>
        </p:nvSpPr>
        <p:spPr>
          <a:xfrm>
            <a:off x="433754" y="365125"/>
            <a:ext cx="10920046" cy="1325563"/>
          </a:xfrm>
        </p:spPr>
        <p:txBody>
          <a:bodyPr/>
          <a:lstStyle/>
          <a:p>
            <a:r>
              <a:rPr lang="en-US" sz="3200" dirty="0">
                <a:latin typeface="Arial" panose="020B0604020202020204" pitchFamily="34" charset="0"/>
                <a:cs typeface="Arial" panose="020B0604020202020204" pitchFamily="34" charset="0"/>
              </a:rPr>
              <a:t>HL-LHC RFD Cavity</a:t>
            </a:r>
            <a:endParaRPr lang="en-GB" sz="320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AC89A37C-66F2-3E9F-7E50-E11F3EDA783F}"/>
              </a:ext>
            </a:extLst>
          </p:cNvPr>
          <p:cNvGraphicFramePr>
            <a:graphicFrameLocks noGrp="1"/>
          </p:cNvGraphicFramePr>
          <p:nvPr>
            <p:extLst>
              <p:ext uri="{D42A27DB-BD31-4B8C-83A1-F6EECF244321}">
                <p14:modId xmlns:p14="http://schemas.microsoft.com/office/powerpoint/2010/main" val="4247660557"/>
              </p:ext>
            </p:extLst>
          </p:nvPr>
        </p:nvGraphicFramePr>
        <p:xfrm>
          <a:off x="4384306" y="1604654"/>
          <a:ext cx="6864201" cy="3648691"/>
        </p:xfrm>
        <a:graphic>
          <a:graphicData uri="http://schemas.openxmlformats.org/drawingml/2006/table">
            <a:tbl>
              <a:tblPr firstRow="1" firstCol="1" bandRow="1">
                <a:tableStyleId>{BC89EF96-8CEA-46FF-86C4-4CE0E7609802}</a:tableStyleId>
              </a:tblPr>
              <a:tblGrid>
                <a:gridCol w="4176464">
                  <a:extLst>
                    <a:ext uri="{9D8B030D-6E8A-4147-A177-3AD203B41FA5}">
                      <a16:colId xmlns:a16="http://schemas.microsoft.com/office/drawing/2014/main" val="1811372949"/>
                    </a:ext>
                  </a:extLst>
                </a:gridCol>
                <a:gridCol w="2687737">
                  <a:extLst>
                    <a:ext uri="{9D8B030D-6E8A-4147-A177-3AD203B41FA5}">
                      <a16:colId xmlns:a16="http://schemas.microsoft.com/office/drawing/2014/main" val="3659257096"/>
                    </a:ext>
                  </a:extLst>
                </a:gridCol>
              </a:tblGrid>
              <a:tr h="254709">
                <a:tc>
                  <a:txBody>
                    <a:bodyPr/>
                    <a:lstStyle/>
                    <a:p>
                      <a:pPr algn="l" fontAlgn="b"/>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b"/>
                </a:tc>
                <a:tc>
                  <a:txBody>
                    <a:bodyPr/>
                    <a:lstStyle/>
                    <a:p>
                      <a:pPr algn="ctr" fontAlgn="b"/>
                      <a:r>
                        <a:rPr lang="en-GB" sz="1600" b="1" i="0" u="none" strike="noStrike" dirty="0">
                          <a:solidFill>
                            <a:srgbClr val="000000"/>
                          </a:solidFill>
                          <a:effectLst/>
                          <a:latin typeface="+mn-lt"/>
                        </a:rPr>
                        <a:t>Specification</a:t>
                      </a:r>
                    </a:p>
                  </a:txBody>
                  <a:tcPr marL="9525" marR="9525" marT="9525" marB="0" anchor="b"/>
                </a:tc>
                <a:extLst>
                  <a:ext uri="{0D108BD9-81ED-4DB2-BD59-A6C34878D82A}">
                    <a16:rowId xmlns:a16="http://schemas.microsoft.com/office/drawing/2014/main" val="1535629911"/>
                  </a:ext>
                </a:extLst>
              </a:tr>
              <a:tr h="624038">
                <a:tc>
                  <a:txBody>
                    <a:bodyPr/>
                    <a:lstStyle/>
                    <a:p>
                      <a:pPr algn="l" fontAlgn="ctr"/>
                      <a:r>
                        <a:rPr lang="en-GB" sz="1400" u="none" strike="noStrike" dirty="0">
                          <a:effectLst/>
                          <a:latin typeface="Arial" panose="020B0604020202020204" pitchFamily="34" charset="0"/>
                          <a:cs typeface="Arial" panose="020B0604020202020204" pitchFamily="34" charset="0"/>
                        </a:rPr>
                        <a:t>Resonant frequency at 2K [MHz]</a:t>
                      </a:r>
                      <a:endParaRPr lang="en-GB"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400.79±0.15</a:t>
                      </a:r>
                    </a:p>
                  </a:txBody>
                  <a:tcPr marL="9525" marR="9525" marT="9525" marB="0" anchor="ctr"/>
                </a:tc>
                <a:extLst>
                  <a:ext uri="{0D108BD9-81ED-4DB2-BD59-A6C34878D82A}">
                    <a16:rowId xmlns:a16="http://schemas.microsoft.com/office/drawing/2014/main" val="148390365"/>
                  </a:ext>
                </a:extLst>
              </a:tr>
              <a:tr h="509416">
                <a:tc>
                  <a:txBody>
                    <a:bodyPr/>
                    <a:lstStyle/>
                    <a:p>
                      <a:pPr algn="l" fontAlgn="ctr"/>
                      <a:r>
                        <a:rPr lang="en-GB" sz="1400" u="none" strike="noStrike" dirty="0">
                          <a:effectLst/>
                          <a:latin typeface="Arial" panose="020B0604020202020204" pitchFamily="34" charset="0"/>
                          <a:cs typeface="Arial" panose="020B0604020202020204" pitchFamily="34" charset="0"/>
                        </a:rPr>
                        <a:t>(*) Max V</a:t>
                      </a:r>
                      <a:r>
                        <a:rPr lang="en-GB" sz="1400" u="none" strike="noStrike" baseline="-25000" dirty="0">
                          <a:effectLst/>
                          <a:latin typeface="Arial" panose="020B0604020202020204" pitchFamily="34" charset="0"/>
                          <a:cs typeface="Arial" panose="020B0604020202020204" pitchFamily="34" charset="0"/>
                        </a:rPr>
                        <a:t>t</a:t>
                      </a:r>
                      <a:r>
                        <a:rPr lang="en-GB" sz="1400" u="none" strike="noStrike" dirty="0">
                          <a:effectLst/>
                          <a:latin typeface="Arial" panose="020B0604020202020204" pitchFamily="34" charset="0"/>
                          <a:cs typeface="Arial" panose="020B0604020202020204" pitchFamily="34" charset="0"/>
                        </a:rPr>
                        <a:t> [MV] </a:t>
                      </a:r>
                      <a:endParaRPr lang="en-GB"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tc>
                <a:extLst>
                  <a:ext uri="{0D108BD9-81ED-4DB2-BD59-A6C34878D82A}">
                    <a16:rowId xmlns:a16="http://schemas.microsoft.com/office/drawing/2014/main" val="3891831605"/>
                  </a:ext>
                </a:extLst>
              </a:tr>
              <a:tr h="305650">
                <a:tc>
                  <a:txBody>
                    <a:bodyPr/>
                    <a:lstStyle/>
                    <a:p>
                      <a:pPr algn="l" fontAlgn="ctr"/>
                      <a:r>
                        <a:rPr lang="en-GB" sz="1400" u="none" strike="noStrike" dirty="0">
                          <a:effectLst/>
                          <a:latin typeface="Arial" panose="020B0604020202020204" pitchFamily="34" charset="0"/>
                          <a:cs typeface="Arial" panose="020B0604020202020204" pitchFamily="34" charset="0"/>
                        </a:rPr>
                        <a:t>Q</a:t>
                      </a:r>
                      <a:r>
                        <a:rPr lang="en-GB" sz="1400" u="none" strike="noStrike" baseline="-25000" dirty="0">
                          <a:effectLst/>
                          <a:latin typeface="Arial" panose="020B0604020202020204" pitchFamily="34" charset="0"/>
                          <a:cs typeface="Arial" panose="020B0604020202020204" pitchFamily="34" charset="0"/>
                        </a:rPr>
                        <a:t>0</a:t>
                      </a:r>
                      <a:r>
                        <a:rPr lang="en-GB" sz="1400" u="none" strike="noStrike" dirty="0">
                          <a:effectLst/>
                          <a:latin typeface="Arial" panose="020B0604020202020204" pitchFamily="34" charset="0"/>
                          <a:cs typeface="Arial" panose="020B0604020202020204" pitchFamily="34" charset="0"/>
                        </a:rPr>
                        <a:t> at 4.1 MV</a:t>
                      </a:r>
                      <a:endParaRPr lang="en-GB"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≥3.9×10</a:t>
                      </a:r>
                      <a:r>
                        <a:rPr lang="en-GB" sz="1600" b="0" i="0" u="none" strike="noStrike" baseline="30000" dirty="0">
                          <a:solidFill>
                            <a:srgbClr val="000000"/>
                          </a:solidFill>
                          <a:effectLst/>
                          <a:latin typeface="Arial" panose="020B0604020202020204" pitchFamily="34" charset="0"/>
                          <a:cs typeface="Arial" panose="020B0604020202020204" pitchFamily="34" charset="0"/>
                        </a:rPr>
                        <a:t>9</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054477328"/>
                  </a:ext>
                </a:extLst>
              </a:tr>
              <a:tr h="573094">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fr-FR" sz="1400" u="none" strike="noStrike" dirty="0">
                          <a:effectLst/>
                          <a:latin typeface="Arial" panose="020B0604020202020204" pitchFamily="34" charset="0"/>
                          <a:cs typeface="Arial" panose="020B0604020202020204" pitchFamily="34" charset="0"/>
                        </a:rPr>
                        <a:t>Lorentz Force </a:t>
                      </a:r>
                      <a:r>
                        <a:rPr lang="fr-FR" sz="1400" u="none" strike="noStrike" dirty="0" err="1">
                          <a:effectLst/>
                          <a:latin typeface="Arial" panose="020B0604020202020204" pitchFamily="34" charset="0"/>
                          <a:cs typeface="Arial" panose="020B0604020202020204" pitchFamily="34" charset="0"/>
                        </a:rPr>
                        <a:t>Detuning</a:t>
                      </a:r>
                      <a:r>
                        <a:rPr lang="fr-FR" sz="1400" u="none" strike="noStrike" dirty="0">
                          <a:effectLst/>
                          <a:latin typeface="Arial" panose="020B0604020202020204" pitchFamily="34" charset="0"/>
                          <a:cs typeface="Arial" panose="020B0604020202020204" pitchFamily="34" charset="0"/>
                        </a:rPr>
                        <a:t> Coefficient [Hz/MV^2]</a:t>
                      </a:r>
                      <a:endParaRPr lang="fr-FR"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&lt;865</a:t>
                      </a:r>
                    </a:p>
                  </a:txBody>
                  <a:tcPr marL="9525" marR="9525" marT="9525" marB="0" anchor="ctr"/>
                </a:tc>
                <a:extLst>
                  <a:ext uri="{0D108BD9-81ED-4DB2-BD59-A6C34878D82A}">
                    <a16:rowId xmlns:a16="http://schemas.microsoft.com/office/drawing/2014/main" val="1861030777"/>
                  </a:ext>
                </a:extLst>
              </a:tr>
              <a:tr h="573094">
                <a:tc>
                  <a:txBody>
                    <a:bodyPr/>
                    <a:lstStyle/>
                    <a:p>
                      <a:pPr algn="l" fontAlgn="ctr"/>
                      <a:r>
                        <a:rPr lang="en-GB" sz="1400" b="1" i="0" u="none" strike="noStrike" dirty="0">
                          <a:solidFill>
                            <a:srgbClr val="000000"/>
                          </a:solidFill>
                          <a:effectLst/>
                          <a:latin typeface="Arial" panose="020B0604020202020204" pitchFamily="34" charset="0"/>
                          <a:cs typeface="Arial" panose="020B0604020202020204" pitchFamily="34" charset="0"/>
                        </a:rPr>
                        <a:t>Sensitivity to LHe pressure fluctuation </a:t>
                      </a:r>
                      <a:r>
                        <a:rPr lang="en-GB" sz="1400" b="1" i="0" u="none" strike="noStrike" dirty="0" err="1">
                          <a:solidFill>
                            <a:srgbClr val="000000"/>
                          </a:solidFill>
                          <a:effectLst/>
                          <a:latin typeface="Arial" panose="020B0604020202020204" pitchFamily="34" charset="0"/>
                          <a:cs typeface="Arial" panose="020B0604020202020204" pitchFamily="34" charset="0"/>
                        </a:rPr>
                        <a:t>dF</a:t>
                      </a:r>
                      <a:r>
                        <a:rPr lang="en-GB" sz="1400" b="1" i="0" u="none" strike="noStrike" dirty="0">
                          <a:solidFill>
                            <a:srgbClr val="000000"/>
                          </a:solidFill>
                          <a:effectLst/>
                          <a:latin typeface="Arial" panose="020B0604020202020204" pitchFamily="34" charset="0"/>
                          <a:cs typeface="Arial" panose="020B0604020202020204" pitchFamily="34" charset="0"/>
                        </a:rPr>
                        <a:t>/</a:t>
                      </a:r>
                      <a:r>
                        <a:rPr lang="en-GB" sz="1400" b="1" i="0" u="none" strike="noStrike" dirty="0" err="1">
                          <a:solidFill>
                            <a:srgbClr val="000000"/>
                          </a:solidFill>
                          <a:effectLst/>
                          <a:latin typeface="Arial" panose="020B0604020202020204" pitchFamily="34" charset="0"/>
                          <a:cs typeface="Arial" panose="020B0604020202020204" pitchFamily="34" charset="0"/>
                        </a:rPr>
                        <a:t>dp</a:t>
                      </a:r>
                      <a:r>
                        <a:rPr lang="en-GB" sz="1400" b="1" i="0" u="none" strike="noStrike" dirty="0">
                          <a:solidFill>
                            <a:srgbClr val="000000"/>
                          </a:solidFill>
                          <a:effectLst/>
                          <a:latin typeface="Arial" panose="020B0604020202020204" pitchFamily="34" charset="0"/>
                          <a:cs typeface="Arial" panose="020B0604020202020204" pitchFamily="34" charset="0"/>
                        </a:rPr>
                        <a:t> [Hz/mbar]</a:t>
                      </a:r>
                      <a:endParaRPr lang="fr-FR"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≤300</a:t>
                      </a:r>
                    </a:p>
                  </a:txBody>
                  <a:tcPr marL="9525" marR="9525" marT="9525" marB="0" anchor="ctr"/>
                </a:tc>
                <a:extLst>
                  <a:ext uri="{0D108BD9-81ED-4DB2-BD59-A6C34878D82A}">
                    <a16:rowId xmlns:a16="http://schemas.microsoft.com/office/drawing/2014/main" val="3800758848"/>
                  </a:ext>
                </a:extLst>
              </a:tr>
              <a:tr h="404345">
                <a:tc>
                  <a:txBody>
                    <a:bodyPr/>
                    <a:lstStyle/>
                    <a:p>
                      <a:pPr algn="l" fontAlgn="ctr"/>
                      <a:r>
                        <a:rPr lang="nb-NO" sz="1400" u="none" strike="noStrike" dirty="0">
                          <a:effectLst/>
                          <a:latin typeface="Arial" panose="020B0604020202020204" pitchFamily="34" charset="0"/>
                          <a:cs typeface="Arial" panose="020B0604020202020204" pitchFamily="34" charset="0"/>
                        </a:rPr>
                        <a:t>P</a:t>
                      </a:r>
                      <a:r>
                        <a:rPr lang="nb-NO" sz="1400" u="none" strike="noStrike" baseline="-25000" dirty="0">
                          <a:effectLst/>
                          <a:latin typeface="Arial" panose="020B0604020202020204" pitchFamily="34" charset="0"/>
                          <a:cs typeface="Arial" panose="020B0604020202020204" pitchFamily="34" charset="0"/>
                        </a:rPr>
                        <a:t>diss</a:t>
                      </a:r>
                      <a:r>
                        <a:rPr lang="nb-NO" sz="1400" u="none" strike="noStrike" dirty="0">
                          <a:effectLst/>
                          <a:latin typeface="Arial" panose="020B0604020202020204" pitchFamily="34" charset="0"/>
                          <a:cs typeface="Arial" panose="020B0604020202020204" pitchFamily="34" charset="0"/>
                        </a:rPr>
                        <a:t> at 4.1 MV [W]</a:t>
                      </a:r>
                      <a:endParaRPr lang="nb-NO" sz="1400" b="1" i="0" u="none" strike="noStrike" dirty="0">
                        <a:solidFill>
                          <a:srgbClr val="000000"/>
                        </a:solidFill>
                        <a:effectLst/>
                        <a:latin typeface="Arial" panose="020B0604020202020204" pitchFamily="34" charset="0"/>
                        <a:cs typeface="Arial" panose="020B0604020202020204" pitchFamily="34" charset="0"/>
                      </a:endParaRPr>
                    </a:p>
                  </a:txBody>
                  <a:tcPr marL="5699" marR="5699" marT="5699" marB="0" anchor="ctr"/>
                </a:tc>
                <a:tc>
                  <a:txBody>
                    <a:bodyPr/>
                    <a:lstStyle/>
                    <a:p>
                      <a:pPr algn="ctr" fontAlgn="ctr"/>
                      <a:r>
                        <a:rPr lang="en-GB" sz="16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tc>
                <a:extLst>
                  <a:ext uri="{0D108BD9-81ED-4DB2-BD59-A6C34878D82A}">
                    <a16:rowId xmlns:a16="http://schemas.microsoft.com/office/drawing/2014/main" val="1021128731"/>
                  </a:ext>
                </a:extLst>
              </a:tr>
              <a:tr h="404345">
                <a:tc>
                  <a:txBody>
                    <a:bodyPr/>
                    <a:lstStyle/>
                    <a:p>
                      <a:pPr algn="l" fontAlgn="ctr"/>
                      <a:r>
                        <a:rPr lang="nb-NO" sz="1400" b="1" i="0" u="none" strike="noStrike" dirty="0">
                          <a:solidFill>
                            <a:srgbClr val="000000"/>
                          </a:solidFill>
                          <a:effectLst/>
                          <a:latin typeface="Arial" panose="020B0604020202020204" pitchFamily="34" charset="0"/>
                          <a:cs typeface="Arial" panose="020B0604020202020204" pitchFamily="34" charset="0"/>
                        </a:rPr>
                        <a:t>HOM power @ 400MHz [W]</a:t>
                      </a:r>
                    </a:p>
                  </a:txBody>
                  <a:tcPr marL="5699" marR="5699" marT="5699"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ctr"/>
                </a:tc>
                <a:extLst>
                  <a:ext uri="{0D108BD9-81ED-4DB2-BD59-A6C34878D82A}">
                    <a16:rowId xmlns:a16="http://schemas.microsoft.com/office/drawing/2014/main" val="2547241926"/>
                  </a:ext>
                </a:extLst>
              </a:tr>
            </a:tbl>
          </a:graphicData>
        </a:graphic>
      </p:graphicFrame>
      <p:sp>
        <p:nvSpPr>
          <p:cNvPr id="8" name="TextBox 7">
            <a:extLst>
              <a:ext uri="{FF2B5EF4-FFF2-40B4-BE49-F238E27FC236}">
                <a16:creationId xmlns:a16="http://schemas.microsoft.com/office/drawing/2014/main" id="{EFFC6D0E-11F7-80E7-B3B9-2D0F0704FC1D}"/>
              </a:ext>
            </a:extLst>
          </p:cNvPr>
          <p:cNvSpPr txBox="1"/>
          <p:nvPr/>
        </p:nvSpPr>
        <p:spPr>
          <a:xfrm>
            <a:off x="4295800" y="5519621"/>
            <a:ext cx="4459875" cy="318100"/>
          </a:xfrm>
          <a:prstGeom prst="rect">
            <a:avLst/>
          </a:prstGeom>
          <a:noFill/>
        </p:spPr>
        <p:txBody>
          <a:bodyPr wrap="none" rtlCol="0">
            <a:spAutoFit/>
          </a:bodyPr>
          <a:lstStyle/>
          <a:p>
            <a:r>
              <a:rPr lang="en-US" sz="1467" dirty="0">
                <a:latin typeface="Arial" panose="020B0604020202020204" pitchFamily="34" charset="0"/>
                <a:cs typeface="Arial" panose="020B0604020202020204" pitchFamily="34" charset="0"/>
              </a:rPr>
              <a:t>*Engineering spec: 4.1 MV dressed for 20% margin</a:t>
            </a:r>
            <a:endParaRPr lang="en-GB" sz="1467" dirty="0">
              <a:latin typeface="Arial" panose="020B0604020202020204" pitchFamily="34" charset="0"/>
              <a:cs typeface="Arial" panose="020B0604020202020204" pitchFamily="34" charset="0"/>
            </a:endParaRPr>
          </a:p>
        </p:txBody>
      </p:sp>
      <p:pic>
        <p:nvPicPr>
          <p:cNvPr id="3" name="Picture 2" descr="C:\Users\rcalaga\AppData\Local\Temp\CRAB Cavity RFD - 77.jpg">
            <a:extLst>
              <a:ext uri="{FF2B5EF4-FFF2-40B4-BE49-F238E27FC236}">
                <a16:creationId xmlns:a16="http://schemas.microsoft.com/office/drawing/2014/main" id="{F18D01B4-E012-AC1E-0F33-DD16BED0409F}"/>
              </a:ext>
            </a:extLst>
          </p:cNvPr>
          <p:cNvPicPr/>
          <p:nvPr/>
        </p:nvPicPr>
        <p:blipFill rotWithShape="1">
          <a:blip r:embed="rId3" cstate="print">
            <a:extLst>
              <a:ext uri="{28A0092B-C50C-407E-A947-70E740481C1C}">
                <a14:useLocalDpi xmlns:a14="http://schemas.microsoft.com/office/drawing/2010/main" val="0"/>
              </a:ext>
            </a:extLst>
          </a:blip>
          <a:srcRect l="2790" t="4576" r="2544" b="4552"/>
          <a:stretch/>
        </p:blipFill>
        <p:spPr bwMode="auto">
          <a:xfrm>
            <a:off x="943493" y="3032324"/>
            <a:ext cx="2645159" cy="1626379"/>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7C1B3E6B-F29E-52CB-5A1A-0D0510D8D24A}"/>
              </a:ext>
            </a:extLst>
          </p:cNvPr>
          <p:cNvSpPr txBox="1"/>
          <p:nvPr/>
        </p:nvSpPr>
        <p:spPr>
          <a:xfrm>
            <a:off x="433755" y="1997536"/>
            <a:ext cx="3950552" cy="830997"/>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Radio Frequency Dipole </a:t>
            </a:r>
            <a:r>
              <a:rPr lang="en-GB" sz="1600" dirty="0">
                <a:solidFill>
                  <a:schemeClr val="bg1">
                    <a:lumMod val="50000"/>
                  </a:schemeClr>
                </a:solidFill>
                <a:latin typeface="Arial" panose="020B0604020202020204" pitchFamily="34" charset="0"/>
                <a:cs typeface="Arial" panose="020B0604020202020204" pitchFamily="34" charset="0"/>
              </a:rPr>
              <a:t>(RFD) cavity</a:t>
            </a:r>
          </a:p>
          <a:p>
            <a:r>
              <a:rPr lang="en-GB" sz="1600" dirty="0">
                <a:solidFill>
                  <a:schemeClr val="bg1">
                    <a:lumMod val="50000"/>
                  </a:schemeClr>
                </a:solidFill>
                <a:latin typeface="Arial" panose="020B0604020202020204" pitchFamily="34" charset="0"/>
                <a:cs typeface="Arial" panose="020B0604020202020204" pitchFamily="34" charset="0"/>
              </a:rPr>
              <a:t>– to be used in Point 1 (ATLAS), horizontal</a:t>
            </a:r>
          </a:p>
        </p:txBody>
      </p:sp>
    </p:spTree>
    <p:extLst>
      <p:ext uri="{BB962C8B-B14F-4D97-AF65-F5344CB8AC3E}">
        <p14:creationId xmlns:p14="http://schemas.microsoft.com/office/powerpoint/2010/main" val="18398165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7505</TotalTime>
  <Words>1195</Words>
  <Application>Microsoft Office PowerPoint</Application>
  <PresentationFormat>Widescreen</PresentationFormat>
  <Paragraphs>118</Paragraphs>
  <Slides>11</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游ゴシック</vt:lpstr>
      <vt:lpstr>游ゴシック Light</vt:lpstr>
      <vt:lpstr>Aptos</vt:lpstr>
      <vt:lpstr>Arial</vt:lpstr>
      <vt:lpstr>Cambria Math</vt:lpstr>
      <vt:lpstr>LMSans10</vt:lpstr>
      <vt:lpstr>Wingdings</vt:lpstr>
      <vt:lpstr>Office テーマ</vt:lpstr>
      <vt:lpstr>PowerPoint Presentation</vt:lpstr>
      <vt:lpstr>HL-LHC crab cavities</vt:lpstr>
      <vt:lpstr>HL-LHC crab cavities</vt:lpstr>
      <vt:lpstr>PowerPoint Presentation</vt:lpstr>
      <vt:lpstr>PowerPoint Presentation</vt:lpstr>
      <vt:lpstr>PowerPoint Presentation</vt:lpstr>
      <vt:lpstr>spares</vt:lpstr>
      <vt:lpstr>HL-LHC DQW Cavity</vt:lpstr>
      <vt:lpstr>HL-LHC RFD Cavity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武 道前</dc:creator>
  <cp:lastModifiedBy>Katarzyna Turaj</cp:lastModifiedBy>
  <cp:revision>30</cp:revision>
  <dcterms:created xsi:type="dcterms:W3CDTF">2026-05-12T08:55:07Z</dcterms:created>
  <dcterms:modified xsi:type="dcterms:W3CDTF">2026-06-08T16:54:13Z</dcterms:modified>
</cp:coreProperties>
</file>