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sldIdLst>
    <p:sldId id="261" r:id="rId2"/>
    <p:sldId id="260" r:id="rId3"/>
    <p:sldId id="257" r:id="rId4"/>
    <p:sldId id="258" r:id="rId5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C9327E1-1D10-4D5A-AB09-2237D81B378A}" v="2" dt="2026-06-05T07:20:37.28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9" autoAdjust="0"/>
    <p:restoredTop sz="94660"/>
  </p:normalViewPr>
  <p:slideViewPr>
    <p:cSldViewPr snapToGrid="0">
      <p:cViewPr varScale="1">
        <p:scale>
          <a:sx n="73" d="100"/>
          <a:sy n="73" d="100"/>
        </p:scale>
        <p:origin x="43" y="4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iele Sertore" userId="9c0ab5f7-81cb-4f3e-8f35-37302c927a17" providerId="ADAL" clId="{DF029258-2084-49E2-8E1C-7E4A74ED5D34}"/>
    <pc:docChg chg="addSld modSld sldOrd">
      <pc:chgData name="Daniele Sertore" userId="9c0ab5f7-81cb-4f3e-8f35-37302c927a17" providerId="ADAL" clId="{DF029258-2084-49E2-8E1C-7E4A74ED5D34}" dt="2026-06-05T07:20:58.134" v="73" actId="1076"/>
      <pc:docMkLst>
        <pc:docMk/>
      </pc:docMkLst>
      <pc:sldChg chg="modSp mod">
        <pc:chgData name="Daniele Sertore" userId="9c0ab5f7-81cb-4f3e-8f35-37302c927a17" providerId="ADAL" clId="{DF029258-2084-49E2-8E1C-7E4A74ED5D34}" dt="2026-06-05T07:20:58.134" v="73" actId="1076"/>
        <pc:sldMkLst>
          <pc:docMk/>
          <pc:sldMk cId="2954519608" sldId="260"/>
        </pc:sldMkLst>
        <pc:spChg chg="mod">
          <ac:chgData name="Daniele Sertore" userId="9c0ab5f7-81cb-4f3e-8f35-37302c927a17" providerId="ADAL" clId="{DF029258-2084-49E2-8E1C-7E4A74ED5D34}" dt="2026-06-05T07:20:37.287" v="70" actId="1076"/>
          <ac:spMkLst>
            <pc:docMk/>
            <pc:sldMk cId="2954519608" sldId="260"/>
            <ac:spMk id="6" creationId="{298C81B8-94FA-FA36-BE13-FEDC66E23206}"/>
          </ac:spMkLst>
        </pc:spChg>
        <pc:graphicFrameChg chg="mod">
          <ac:chgData name="Daniele Sertore" userId="9c0ab5f7-81cb-4f3e-8f35-37302c927a17" providerId="ADAL" clId="{DF029258-2084-49E2-8E1C-7E4A74ED5D34}" dt="2026-06-05T07:20:49.202" v="72" actId="1076"/>
          <ac:graphicFrameMkLst>
            <pc:docMk/>
            <pc:sldMk cId="2954519608" sldId="260"/>
            <ac:graphicFrameMk id="5" creationId="{108698C4-68CF-10F2-8832-700C3F738653}"/>
          </ac:graphicFrameMkLst>
        </pc:graphicFrameChg>
        <pc:graphicFrameChg chg="mod">
          <ac:chgData name="Daniele Sertore" userId="9c0ab5f7-81cb-4f3e-8f35-37302c927a17" providerId="ADAL" clId="{DF029258-2084-49E2-8E1C-7E4A74ED5D34}" dt="2026-06-05T07:20:58.134" v="73" actId="1076"/>
          <ac:graphicFrameMkLst>
            <pc:docMk/>
            <pc:sldMk cId="2954519608" sldId="260"/>
            <ac:graphicFrameMk id="11" creationId="{0FD7C296-54B9-E673-ADBF-D6931B76F438}"/>
          </ac:graphicFrameMkLst>
        </pc:graphicFrameChg>
        <pc:graphicFrameChg chg="mod">
          <ac:chgData name="Daniele Sertore" userId="9c0ab5f7-81cb-4f3e-8f35-37302c927a17" providerId="ADAL" clId="{DF029258-2084-49E2-8E1C-7E4A74ED5D34}" dt="2026-06-05T07:20:43.140" v="71" actId="1076"/>
          <ac:graphicFrameMkLst>
            <pc:docMk/>
            <pc:sldMk cId="2954519608" sldId="260"/>
            <ac:graphicFrameMk id="14" creationId="{0D1B01FB-E7ED-BBF7-B1A7-2F7CE0E52130}"/>
          </ac:graphicFrameMkLst>
        </pc:graphicFrameChg>
      </pc:sldChg>
      <pc:sldChg chg="addSp modSp new mod ord">
        <pc:chgData name="Daniele Sertore" userId="9c0ab5f7-81cb-4f3e-8f35-37302c927a17" providerId="ADAL" clId="{DF029258-2084-49E2-8E1C-7E4A74ED5D34}" dt="2026-06-05T07:19:42.753" v="68" actId="1076"/>
        <pc:sldMkLst>
          <pc:docMk/>
          <pc:sldMk cId="2744936972" sldId="261"/>
        </pc:sldMkLst>
        <pc:spChg chg="mod">
          <ac:chgData name="Daniele Sertore" userId="9c0ab5f7-81cb-4f3e-8f35-37302c927a17" providerId="ADAL" clId="{DF029258-2084-49E2-8E1C-7E4A74ED5D34}" dt="2026-06-05T07:19:07.805" v="31" actId="20577"/>
          <ac:spMkLst>
            <pc:docMk/>
            <pc:sldMk cId="2744936972" sldId="261"/>
            <ac:spMk id="2" creationId="{7C1729EA-E6E8-1E65-B165-B16B5C015222}"/>
          </ac:spMkLst>
        </pc:spChg>
        <pc:spChg chg="mod">
          <ac:chgData name="Daniele Sertore" userId="9c0ab5f7-81cb-4f3e-8f35-37302c927a17" providerId="ADAL" clId="{DF029258-2084-49E2-8E1C-7E4A74ED5D34}" dt="2026-06-05T07:19:22.193" v="66" actId="242"/>
          <ac:spMkLst>
            <pc:docMk/>
            <pc:sldMk cId="2744936972" sldId="261"/>
            <ac:spMk id="3" creationId="{9E8D73BE-B11F-DEAE-8AC2-EB74AAC2440B}"/>
          </ac:spMkLst>
        </pc:spChg>
        <pc:picChg chg="add mod">
          <ac:chgData name="Daniele Sertore" userId="9c0ab5f7-81cb-4f3e-8f35-37302c927a17" providerId="ADAL" clId="{DF029258-2084-49E2-8E1C-7E4A74ED5D34}" dt="2026-06-05T07:19:42.753" v="68" actId="1076"/>
          <ac:picMkLst>
            <pc:docMk/>
            <pc:sldMk cId="2744936972" sldId="261"/>
            <ac:picMk id="4" creationId="{A5E55FD0-2B6F-58AE-2D8A-A4FEA330C457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726C3F3-949F-29FE-7EAB-5FF4A3BF62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B7DBEDF1-291E-D331-4130-9AD35E4AF4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C51F6E9-3101-9881-D689-5CFAB0C180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91CBB-129B-4B18-9956-60AB467CFA71}" type="datetimeFigureOut">
              <a:rPr kumimoji="1" lang="ja-JP" altLang="en-US" smtClean="0"/>
              <a:t>2026/6/5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53DC710-6C4F-CB83-A6BF-E5E94374B8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66742D4-AAEA-9365-F1F1-C00D35B3FA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11F4A-4934-4067-BE45-50BC6ADCAA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0127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E9A3190-5739-E3AC-976F-A3F4BE8D2B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4040BA9-7DAE-2CC2-7C87-808EB09E6D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4F238E4-F43B-62C7-5478-3DD28B578C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91CBB-129B-4B18-9956-60AB467CFA71}" type="datetimeFigureOut">
              <a:rPr kumimoji="1" lang="ja-JP" altLang="en-US" smtClean="0"/>
              <a:t>2026/6/5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49F3458-AD80-098B-A93E-2FDA9F5809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C536AC6-59F0-8ABD-B759-2D5BD91210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11F4A-4934-4067-BE45-50BC6ADCAA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79971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B78D4D9C-80AA-9F3C-27E0-2300A3E0FA5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B4D0687-EE81-0D53-DF07-49AD031243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5AB41DD-1887-9DFF-706E-1A27465698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91CBB-129B-4B18-9956-60AB467CFA71}" type="datetimeFigureOut">
              <a:rPr kumimoji="1" lang="ja-JP" altLang="en-US" smtClean="0"/>
              <a:t>2026/6/5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12993D9-8500-F3EB-92EF-6A0BD2783D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1646F8A-079E-5308-A6F4-9EAA6ECA58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11F4A-4934-4067-BE45-50BC6ADCAA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0723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179DBC5-5656-3890-5543-93C1940F57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058B462-FF2D-C9AB-095F-F6B06E7EF1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568F06A-32B6-5274-B2CC-2409195A5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91CBB-129B-4B18-9956-60AB467CFA71}" type="datetimeFigureOut">
              <a:rPr kumimoji="1" lang="ja-JP" altLang="en-US" smtClean="0"/>
              <a:t>2026/6/5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3934D48-C97A-24AF-C654-FBA686412C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F01E139-03EE-CFEC-4FED-5AA89E99C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11F4A-4934-4067-BE45-50BC6ADCAA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68295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968D647-E567-37A7-E5D5-54AAF274D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6B1E001-3C3D-2E43-8685-15EA4531AA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518B8FD-B123-6294-7AC3-D243F6421C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91CBB-129B-4B18-9956-60AB467CFA71}" type="datetimeFigureOut">
              <a:rPr kumimoji="1" lang="ja-JP" altLang="en-US" smtClean="0"/>
              <a:t>2026/6/5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39212F7-43C1-D2E6-F2D8-580CC67178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B09BD4D-D3D4-A84D-83DC-0471A3FFD0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11F4A-4934-4067-BE45-50BC6ADCAA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8850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5E3940F-4EDD-9B13-0AB1-04BEFCEC60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4A0ECEE-3BA5-7E21-ADF5-047F357D08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72BA5D8-7F77-CAC3-562A-0C1B099B72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562C31E-FC7E-E259-FE73-8F6BD736C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91CBB-129B-4B18-9956-60AB467CFA71}" type="datetimeFigureOut">
              <a:rPr kumimoji="1" lang="ja-JP" altLang="en-US" smtClean="0"/>
              <a:t>2026/6/5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46F8B06-7EF4-8CCC-6862-F1F67859D5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62534E8-C32A-862D-D6BB-ED3F68B56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11F4A-4934-4067-BE45-50BC6ADCAA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80437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112A056-A9D5-F62B-D6D3-3B8414B9EB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03A5347-84DC-16B6-976D-6A2F7061CC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93B9898-93D8-AF10-7BC1-5B1CFB0C92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6D6F75B6-CA77-F650-ADCE-108B1927BA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D0829136-E87F-0CA1-7484-8ABB6E07CE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BF34FC2A-E80B-657E-F6D0-C545227279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91CBB-129B-4B18-9956-60AB467CFA71}" type="datetimeFigureOut">
              <a:rPr kumimoji="1" lang="ja-JP" altLang="en-US" smtClean="0"/>
              <a:t>2026/6/5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C22E92CC-4C42-44A7-4633-2038904C8D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29869AEC-823B-DF87-0A69-4DF5B19BE4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11F4A-4934-4067-BE45-50BC6ADCAA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84471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95510CC-F240-407E-0266-CFC8471F19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F4A51F3F-17C9-BB24-0897-EF69A5DBD5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91CBB-129B-4B18-9956-60AB467CFA71}" type="datetimeFigureOut">
              <a:rPr kumimoji="1" lang="ja-JP" altLang="en-US" smtClean="0"/>
              <a:t>2026/6/5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371306B9-E534-7DB3-381E-933E2EF224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4978CF9-E034-277B-8E64-8EA78A277D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11F4A-4934-4067-BE45-50BC6ADCAA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82886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A53A7DA0-C70D-0F1C-6AE0-C6DAA75CF2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91CBB-129B-4B18-9956-60AB467CFA71}" type="datetimeFigureOut">
              <a:rPr kumimoji="1" lang="ja-JP" altLang="en-US" smtClean="0"/>
              <a:t>2026/6/5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F8BEAC6E-96F9-58AB-67B8-F1F39F21B5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2587ACE-7414-3C13-5997-682E90ECB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11F4A-4934-4067-BE45-50BC6ADCAA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75102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D601353-3672-2005-36EE-D549698FB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8428530-3C89-3361-A65E-3D8E0D72E8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0C66129-6215-9CF8-2704-B364F474DC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9E77A75-49D5-A0BE-DAE3-64B22F5FCD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91CBB-129B-4B18-9956-60AB467CFA71}" type="datetimeFigureOut">
              <a:rPr kumimoji="1" lang="ja-JP" altLang="en-US" smtClean="0"/>
              <a:t>2026/6/5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5118B9D-6A35-C562-06E6-4519435951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F591F10-EB4E-4E53-D9E9-C7C747EAE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11F4A-4934-4067-BE45-50BC6ADCAA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38021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BA5D6F5-D34D-917B-0FE0-B05EC3F8A0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EDE610C0-EC32-1564-CAF7-03D7984204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0965338-EF2E-F6FA-6BDB-A5F6EECCF3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22F374D-D2BC-84ED-47BB-12231270C1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91CBB-129B-4B18-9956-60AB467CFA71}" type="datetimeFigureOut">
              <a:rPr kumimoji="1" lang="ja-JP" altLang="en-US" smtClean="0"/>
              <a:t>2026/6/5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68D207D-64B1-5C5F-3B39-344543268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5545692-582F-4C52-E399-C31C50D053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11F4A-4934-4067-BE45-50BC6ADCAA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79900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DF410C26-178F-1B78-6F10-2A0830C5BA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6F197E3-10DE-5F37-F31F-8F88374596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90017C-DC2A-87EE-8AB2-D01EAFFF06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A491CBB-129B-4B18-9956-60AB467CFA71}" type="datetimeFigureOut">
              <a:rPr kumimoji="1" lang="ja-JP" altLang="en-US" smtClean="0"/>
              <a:t>2026/6/5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38AFFFD-A1ED-3287-19FD-E417A0A7C9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5CA7202-8D3B-4D98-38FF-7764710118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7A11F4A-4934-4067-BE45-50BC6ADCAA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8518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1729EA-E6E8-1E65-B165-B16B5C01522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TTC 2026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WG3-Session 2a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8D73BE-B11F-DEAE-8AC2-EB74AAC2440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anchor="b"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Daniele Sertore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INFN Milano - LASA</a:t>
            </a:r>
          </a:p>
        </p:txBody>
      </p:sp>
      <p:pic>
        <p:nvPicPr>
          <p:cNvPr id="4" name="Picture 3" descr="TTC 2026 Meeting, CEA-CNRS-Université Paris Saclay, 9-12 June 2026, Gif sur Yvette, France">
            <a:extLst>
              <a:ext uri="{FF2B5EF4-FFF2-40B4-BE49-F238E27FC236}">
                <a16:creationId xmlns:a16="http://schemas.microsoft.com/office/drawing/2014/main" id="{A5E55FD0-2B6F-58AE-2D8A-A4FEA330C4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1175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49369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68CF0B-C18B-1380-06D4-83BD5C2A3B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B5752F4-DCA4-792E-9A91-4E9B10B171AB}"/>
              </a:ext>
            </a:extLst>
          </p:cNvPr>
          <p:cNvSpPr txBox="1"/>
          <p:nvPr/>
        </p:nvSpPr>
        <p:spPr>
          <a:xfrm>
            <a:off x="187035" y="124691"/>
            <a:ext cx="1172925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b="1" u="sng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Q1. Material: </a:t>
            </a:r>
          </a:p>
          <a:p>
            <a:r>
              <a:rPr lang="en-US" altLang="ja-JP" sz="16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is the request for materials which will be used for high pressure vessel? (ex. Mechanical property)</a:t>
            </a:r>
            <a:endParaRPr kumimoji="1" lang="ja-JP" altLang="en-US" sz="16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9A69208C-1DD4-4F05-CEA0-6D2058B74B34}"/>
              </a:ext>
            </a:extLst>
          </p:cNvPr>
          <p:cNvSpPr txBox="1"/>
          <p:nvPr/>
        </p:nvSpPr>
        <p:spPr>
          <a:xfrm>
            <a:off x="187034" y="832577"/>
            <a:ext cx="353417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Nb300: see Project Specific</a:t>
            </a:r>
          </a:p>
          <a:p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Nb-Ti: NbTi55</a:t>
            </a:r>
          </a:p>
          <a:p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Ti: TiGr2</a:t>
            </a:r>
            <a:endParaRPr kumimoji="1"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08698C4-68CF-10F2-8832-700C3F7386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4569887"/>
              </p:ext>
            </p:extLst>
          </p:nvPr>
        </p:nvGraphicFramePr>
        <p:xfrm>
          <a:off x="1262592" y="2287320"/>
          <a:ext cx="3548985" cy="12649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64713">
                  <a:extLst>
                    <a:ext uri="{9D8B030D-6E8A-4147-A177-3AD203B41FA5}">
                      <a16:colId xmlns:a16="http://schemas.microsoft.com/office/drawing/2014/main" val="1811232052"/>
                    </a:ext>
                  </a:extLst>
                </a:gridCol>
                <a:gridCol w="1784272">
                  <a:extLst>
                    <a:ext uri="{9D8B030D-6E8A-4147-A177-3AD203B41FA5}">
                      <a16:colId xmlns:a16="http://schemas.microsoft.com/office/drawing/2014/main" val="977814826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RRR 300 mechanical properties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515242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spc="-5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Tensile</a:t>
                      </a:r>
                      <a:r>
                        <a:rPr lang="en-US" sz="1200" spc="-15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spc="-5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strength,</a:t>
                      </a:r>
                      <a:r>
                        <a:rPr lang="en-US" sz="1200" spc="-15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</a:t>
                      </a:r>
                      <a:r>
                        <a:rPr lang="en-US" sz="1200" baseline="-25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&gt;</a:t>
                      </a:r>
                      <a:r>
                        <a:rPr lang="en-US" sz="1200" spc="-5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140</a:t>
                      </a:r>
                      <a:r>
                        <a:rPr lang="en-US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spc="-5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N/mm2</a:t>
                      </a:r>
                      <a:r>
                        <a:rPr lang="en-US" sz="1200" spc="95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9500627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spc="-5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Yield</a:t>
                      </a:r>
                      <a:r>
                        <a:rPr lang="en-US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spc="-5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strength, R</a:t>
                      </a:r>
                      <a:r>
                        <a:rPr lang="en-US" sz="1200" spc="-5" baseline="-25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</a:t>
                      </a:r>
                      <a:r>
                        <a:rPr lang="en-US" sz="1200" spc="-5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0.2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spc="-5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</a:t>
                      </a:r>
                      <a:r>
                        <a:rPr lang="en-US" sz="1200" spc="-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&lt; R</a:t>
                      </a:r>
                      <a:r>
                        <a:rPr lang="en-US" sz="1200" baseline="-25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</a:t>
                      </a:r>
                      <a:r>
                        <a:rPr lang="en-US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spc="-5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0.2 </a:t>
                      </a:r>
                      <a:r>
                        <a:rPr lang="en-US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&lt; </a:t>
                      </a:r>
                      <a:r>
                        <a:rPr lang="en-US" sz="1200" spc="-5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  <a:r>
                        <a:rPr lang="en-US" sz="1200" spc="-15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spc="-5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N/ </a:t>
                      </a:r>
                      <a:r>
                        <a:rPr lang="en-US" sz="1200" spc="-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mm2</a:t>
                      </a:r>
                      <a:r>
                        <a:rPr lang="en-US" sz="1200" spc="95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512112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spc="-5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Elongation,</a:t>
                      </a:r>
                      <a:r>
                        <a:rPr lang="en-US" sz="1200" spc="5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spc="-5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</a:t>
                      </a:r>
                      <a:r>
                        <a:rPr lang="en-US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spc="-5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≥ </a:t>
                      </a:r>
                      <a:r>
                        <a:rPr lang="en-US" sz="1200" spc="-5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 </a:t>
                      </a:r>
                      <a:r>
                        <a:rPr lang="en-US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r>
                        <a:rPr lang="en-US" sz="1200" spc="-1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699105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spc="-5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Hardness,</a:t>
                      </a:r>
                      <a:r>
                        <a:rPr lang="en-US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spc="-5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HV</a:t>
                      </a:r>
                      <a:r>
                        <a:rPr lang="en-US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spc="-5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(min.</a:t>
                      </a:r>
                      <a:r>
                        <a:rPr lang="en-US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spc="-5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load 10</a:t>
                      </a:r>
                      <a:r>
                        <a:rPr lang="en-US" sz="1200" spc="-15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spc="-5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N)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≤ </a:t>
                      </a:r>
                      <a:r>
                        <a:rPr lang="en-US" sz="1200" spc="-5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79420766"/>
                  </a:ext>
                </a:extLst>
              </a:tr>
            </a:tbl>
          </a:graphicData>
        </a:graphic>
      </p:graphicFrame>
      <p:sp>
        <p:nvSpPr>
          <p:cNvPr id="6" name="Rectangle 1">
            <a:extLst>
              <a:ext uri="{FF2B5EF4-FFF2-40B4-BE49-F238E27FC236}">
                <a16:creationId xmlns:a16="http://schemas.microsoft.com/office/drawing/2014/main" id="{298C81B8-94FA-FA36-BE13-FEDC66E232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713516"/>
            <a:ext cx="590896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01511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485900" algn="l"/>
                <a:tab pos="39989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485900" algn="l"/>
                <a:tab pos="39989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485900" algn="l"/>
                <a:tab pos="39989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485900" algn="l"/>
                <a:tab pos="39989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485900" algn="l"/>
                <a:tab pos="39989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485900" algn="l"/>
                <a:tab pos="39989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485900" algn="l"/>
                <a:tab pos="39989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485900" algn="l"/>
                <a:tab pos="39989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485900" algn="l"/>
                <a:tab pos="39989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2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tabLst>
                <a:tab pos="1485900" algn="l"/>
                <a:tab pos="3998913" algn="l"/>
              </a:tabLst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Garamond" panose="02020404030301010803" pitchFamily="18" charset="0"/>
                <a:cs typeface="Calibri" panose="020F0502020204030204" pitchFamily="34" charset="0"/>
              </a:rPr>
              <a:t>ESS Nb Specifications </a:t>
            </a:r>
          </a:p>
          <a:p>
            <a:pPr marL="0" marR="0" lvl="2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tabLst>
                <a:tab pos="1485900" algn="l"/>
                <a:tab pos="3998913" algn="l"/>
              </a:tabLst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Garamond" panose="02020404030301010803" pitchFamily="18" charset="0"/>
                <a:cs typeface="Calibri" panose="020F0502020204030204" pitchFamily="34" charset="0"/>
              </a:rPr>
              <a:t>MECHANICAL PROPERTIES (DIN 50125, DIN EN 10002, DIN EN ISO 6507)</a:t>
            </a:r>
            <a:endParaRPr kumimoji="0" lang="en-US" altLang="en-US" sz="1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Garamond" panose="02020404030301010803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DFC8299-8E03-8A14-B641-40E714FF0585}"/>
              </a:ext>
            </a:extLst>
          </p:cNvPr>
          <p:cNvSpPr txBox="1"/>
          <p:nvPr/>
        </p:nvSpPr>
        <p:spPr>
          <a:xfrm>
            <a:off x="251429" y="3735256"/>
            <a:ext cx="11753537" cy="11387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40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PIP-II Nb Specifications</a:t>
            </a:r>
            <a:endParaRPr lang="en-US" sz="1050" b="1" i="0" u="none" strike="noStrike" baseline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Mechanical requirements</a:t>
            </a:r>
          </a:p>
          <a:p>
            <a:pPr algn="l"/>
            <a:r>
              <a:rPr lang="en-US" sz="105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final product shall conform to the mechanical properties at room temperature given in Table, defined as per ASTM E-8 and E-384. Where applicable, values given by this specification supersede or add to the requirements of ASTM B393 Annex A1.</a:t>
            </a:r>
          </a:p>
          <a:p>
            <a:pPr algn="l"/>
            <a:r>
              <a:rPr lang="en-US" sz="105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Manufacturer shall note that any mechanical anisotropy may be amplified by the intrinsic mechanical anisotropy of niobium itself, i.e. up to a factor of 2 for some properties. Residual texture could produce poor forming and polishing characteristics.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E036E0B-7869-A05E-21A1-CE0A8E9ADF74}"/>
              </a:ext>
            </a:extLst>
          </p:cNvPr>
          <p:cNvSpPr txBox="1"/>
          <p:nvPr/>
        </p:nvSpPr>
        <p:spPr>
          <a:xfrm>
            <a:off x="5252014" y="959463"/>
            <a:ext cx="75713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3.9 GHz Eu-XFEL Nb Specifications</a:t>
            </a:r>
          </a:p>
          <a:p>
            <a:pPr algn="ctr"/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Mechanical properties (according to DIN 50125, DIN EN10002, DIN EN ISO 6507)</a:t>
            </a:r>
            <a:r>
              <a:rPr lang="en-US" b="1" dirty="0"/>
              <a:t>	</a:t>
            </a:r>
            <a:endParaRPr lang="en-US" dirty="0"/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0FD7C296-54B9-E673-ADBF-D6931B76F4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0074076"/>
              </p:ext>
            </p:extLst>
          </p:nvPr>
        </p:nvGraphicFramePr>
        <p:xfrm>
          <a:off x="1659643" y="4874029"/>
          <a:ext cx="8498646" cy="18592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07947">
                  <a:extLst>
                    <a:ext uri="{9D8B030D-6E8A-4147-A177-3AD203B41FA5}">
                      <a16:colId xmlns:a16="http://schemas.microsoft.com/office/drawing/2014/main" val="1811232052"/>
                    </a:ext>
                  </a:extLst>
                </a:gridCol>
                <a:gridCol w="1156626">
                  <a:extLst>
                    <a:ext uri="{9D8B030D-6E8A-4147-A177-3AD203B41FA5}">
                      <a16:colId xmlns:a16="http://schemas.microsoft.com/office/drawing/2014/main" val="807803359"/>
                    </a:ext>
                  </a:extLst>
                </a:gridCol>
                <a:gridCol w="2388654">
                  <a:extLst>
                    <a:ext uri="{9D8B030D-6E8A-4147-A177-3AD203B41FA5}">
                      <a16:colId xmlns:a16="http://schemas.microsoft.com/office/drawing/2014/main" val="977814826"/>
                    </a:ext>
                  </a:extLst>
                </a:gridCol>
                <a:gridCol w="2545419">
                  <a:extLst>
                    <a:ext uri="{9D8B030D-6E8A-4147-A177-3AD203B41FA5}">
                      <a16:colId xmlns:a16="http://schemas.microsoft.com/office/drawing/2014/main" val="2547519330"/>
                    </a:ext>
                  </a:extLst>
                </a:gridCol>
              </a:tblGrid>
              <a:tr h="0">
                <a:tc gridSpan="4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RRR 300 mechanical properties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5515242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11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ASME B393</a:t>
                      </a:r>
                      <a:endParaRPr lang="en-US" sz="11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11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Minimum </a:t>
                      </a:r>
                      <a:r>
                        <a:rPr lang="it-IT" sz="1100" b="1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Acceptance</a:t>
                      </a:r>
                      <a:endParaRPr lang="en-US" sz="11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1100" b="1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Desired</a:t>
                      </a:r>
                      <a:r>
                        <a:rPr lang="it-IT" sz="11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it-IT" sz="1100" b="1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Acceptance</a:t>
                      </a:r>
                      <a:endParaRPr lang="en-US" sz="11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77233414"/>
                  </a:ext>
                </a:extLst>
              </a:tr>
              <a:tr h="36698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spc="-5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Ultimate Tensile</a:t>
                      </a:r>
                      <a:r>
                        <a:rPr lang="en-US" sz="1200" spc="-15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spc="-5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strength,</a:t>
                      </a:r>
                      <a:r>
                        <a:rPr lang="en-US" sz="1200" spc="-15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</a:t>
                      </a:r>
                      <a:r>
                        <a:rPr lang="en-US" sz="1200" baseline="-25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95 </a:t>
                      </a:r>
                      <a:r>
                        <a:rPr lang="it-IT" sz="1100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MPa</a:t>
                      </a:r>
                      <a:r>
                        <a:rPr lang="it-IT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min</a:t>
                      </a:r>
                      <a:br>
                        <a:rPr lang="it-IT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</a:br>
                      <a:endParaRPr lang="en-US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95 MPa &lt; Rm &lt;</a:t>
                      </a:r>
                      <a:r>
                        <a:rPr lang="en-US" sz="1200" spc="-5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175</a:t>
                      </a:r>
                      <a:r>
                        <a:rPr lang="en-US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spc="-5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MPa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9500627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spc="-5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Yield</a:t>
                      </a:r>
                      <a:r>
                        <a:rPr lang="en-US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spc="-5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strength, R</a:t>
                      </a:r>
                      <a:r>
                        <a:rPr lang="en-US" sz="1200" spc="-5" baseline="-25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</a:t>
                      </a:r>
                      <a:r>
                        <a:rPr lang="en-US" sz="1200" spc="-5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0.2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50 </a:t>
                      </a:r>
                      <a:r>
                        <a:rPr lang="it-IT" sz="1100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MPa</a:t>
                      </a:r>
                      <a:r>
                        <a:rPr lang="it-IT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min</a:t>
                      </a:r>
                      <a:br>
                        <a:rPr lang="it-IT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</a:br>
                      <a:r>
                        <a:rPr lang="it-IT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No max 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buNone/>
                      </a:pPr>
                      <a:endParaRPr lang="en-US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 MPa &lt; R</a:t>
                      </a:r>
                      <a:r>
                        <a:rPr lang="en-US" sz="1200" baseline="-25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</a:t>
                      </a:r>
                      <a:r>
                        <a:rPr lang="en-US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spc="-5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0.2 </a:t>
                      </a:r>
                      <a:r>
                        <a:rPr lang="en-US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&lt; </a:t>
                      </a:r>
                      <a:r>
                        <a:rPr lang="en-US" sz="1200" spc="-5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95</a:t>
                      </a:r>
                      <a:r>
                        <a:rPr lang="en-US" sz="1200" spc="-15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spc="-5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MPa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512112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spc="-5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Elongation,</a:t>
                      </a:r>
                      <a:r>
                        <a:rPr lang="en-US" sz="1200" spc="5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spc="-5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</a:t>
                      </a:r>
                      <a:r>
                        <a:rPr lang="en-US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spc="-5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30 % min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spc="-5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 </a:t>
                      </a:r>
                      <a:r>
                        <a:rPr lang="en-US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r>
                        <a:rPr lang="en-US" sz="1200" spc="-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longitudinal min </a:t>
                      </a:r>
                    </a:p>
                    <a:p>
                      <a:pPr algn="ctr">
                        <a:buNone/>
                      </a:pPr>
                      <a:r>
                        <a:rPr lang="en-US" sz="1200" spc="-1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30 % transverse min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100" spc="-5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 </a:t>
                      </a:r>
                      <a:r>
                        <a:rPr lang="en-US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r>
                        <a:rPr lang="en-US" sz="1100" spc="-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longitudinal min </a:t>
                      </a:r>
                    </a:p>
                    <a:p>
                      <a:pPr algn="ctr">
                        <a:buNone/>
                      </a:pPr>
                      <a:r>
                        <a:rPr lang="en-US" sz="1100" spc="-1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50 % transverse min</a:t>
                      </a:r>
                      <a:endParaRPr lang="en-US" sz="105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buNone/>
                      </a:pPr>
                      <a:endParaRPr lang="en-US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699105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spc="-5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Hardness,</a:t>
                      </a:r>
                      <a:r>
                        <a:rPr lang="en-US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spc="-5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HV</a:t>
                      </a:r>
                      <a:r>
                        <a:rPr lang="en-US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spc="-5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(min.</a:t>
                      </a:r>
                      <a:r>
                        <a:rPr lang="en-US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spc="-5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load 10</a:t>
                      </a:r>
                      <a:r>
                        <a:rPr lang="en-US" sz="1200" spc="-15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spc="-5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N)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1100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Average</a:t>
                      </a:r>
                      <a:r>
                        <a:rPr lang="it-IT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&lt; 60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Average &lt; </a:t>
                      </a:r>
                      <a:r>
                        <a:rPr lang="en-US" sz="1200" spc="-5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1100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Average</a:t>
                      </a:r>
                      <a:r>
                        <a:rPr lang="it-IT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&lt; 50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79420766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0D1B01FB-E7ED-BBF7-B1A7-2F7CE0E521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1493282"/>
              </p:ext>
            </p:extLst>
          </p:nvPr>
        </p:nvGraphicFramePr>
        <p:xfrm>
          <a:off x="7263172" y="1604276"/>
          <a:ext cx="3548985" cy="12649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64713">
                  <a:extLst>
                    <a:ext uri="{9D8B030D-6E8A-4147-A177-3AD203B41FA5}">
                      <a16:colId xmlns:a16="http://schemas.microsoft.com/office/drawing/2014/main" val="1811232052"/>
                    </a:ext>
                  </a:extLst>
                </a:gridCol>
                <a:gridCol w="1784272">
                  <a:extLst>
                    <a:ext uri="{9D8B030D-6E8A-4147-A177-3AD203B41FA5}">
                      <a16:colId xmlns:a16="http://schemas.microsoft.com/office/drawing/2014/main" val="977814826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RRR 300 mechanical properties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515242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spc="-5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Tensile</a:t>
                      </a:r>
                      <a:r>
                        <a:rPr lang="en-US" sz="1200" spc="-15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spc="-5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strength,</a:t>
                      </a:r>
                      <a:r>
                        <a:rPr lang="en-US" sz="1200" spc="-15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</a:t>
                      </a:r>
                      <a:r>
                        <a:rPr lang="en-US" sz="1200" baseline="-25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&gt;</a:t>
                      </a:r>
                      <a:r>
                        <a:rPr lang="en-US" sz="1200" spc="-5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140</a:t>
                      </a:r>
                      <a:r>
                        <a:rPr lang="en-US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spc="-5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N/mm2</a:t>
                      </a:r>
                      <a:r>
                        <a:rPr lang="en-US" sz="1200" spc="95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9500627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spc="-5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Yield</a:t>
                      </a:r>
                      <a:r>
                        <a:rPr lang="en-US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spc="-5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strength, R</a:t>
                      </a:r>
                      <a:r>
                        <a:rPr lang="en-US" sz="1200" spc="-5" baseline="-25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</a:t>
                      </a:r>
                      <a:r>
                        <a:rPr lang="en-US" sz="1200" spc="-5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0.2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spc="-5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</a:t>
                      </a:r>
                      <a:r>
                        <a:rPr lang="en-US" sz="1200" spc="-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&lt; R</a:t>
                      </a:r>
                      <a:r>
                        <a:rPr lang="en-US" sz="1200" baseline="-25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</a:t>
                      </a:r>
                      <a:r>
                        <a:rPr lang="en-US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spc="-5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0.2 </a:t>
                      </a:r>
                      <a:r>
                        <a:rPr lang="en-US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&lt; </a:t>
                      </a:r>
                      <a:r>
                        <a:rPr lang="en-US" sz="1200" spc="-5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  <a:r>
                        <a:rPr lang="en-US" sz="1200" spc="-15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spc="-5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N/ </a:t>
                      </a:r>
                      <a:r>
                        <a:rPr lang="en-US" sz="1200" spc="-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mm2</a:t>
                      </a:r>
                      <a:r>
                        <a:rPr lang="en-US" sz="1200" spc="95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512112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spc="-5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Elongation,</a:t>
                      </a:r>
                      <a:r>
                        <a:rPr lang="en-US" sz="1200" spc="5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spc="-5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</a:t>
                      </a:r>
                      <a:r>
                        <a:rPr lang="en-US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spc="-5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≥ </a:t>
                      </a:r>
                      <a:r>
                        <a:rPr lang="en-US" sz="1200" spc="-5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 </a:t>
                      </a:r>
                      <a:r>
                        <a:rPr lang="en-US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r>
                        <a:rPr lang="en-US" sz="1200" spc="-1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699105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spc="-5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Hardness,</a:t>
                      </a:r>
                      <a:r>
                        <a:rPr lang="en-US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spc="-5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HV</a:t>
                      </a:r>
                      <a:r>
                        <a:rPr lang="en-US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spc="-5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(min.</a:t>
                      </a:r>
                      <a:r>
                        <a:rPr lang="en-US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spc="-5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load 10</a:t>
                      </a:r>
                      <a:r>
                        <a:rPr lang="en-US" sz="1200" spc="-15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spc="-5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N)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≤ </a:t>
                      </a:r>
                      <a:r>
                        <a:rPr lang="en-US" sz="1200" spc="-5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794207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45196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72B14F-1774-D1E1-C275-133BBFDE01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89C55E4-6045-FF03-0B04-0BC5C93929C5}"/>
              </a:ext>
            </a:extLst>
          </p:cNvPr>
          <p:cNvSpPr txBox="1"/>
          <p:nvPr/>
        </p:nvSpPr>
        <p:spPr>
          <a:xfrm>
            <a:off x="104149" y="155797"/>
            <a:ext cx="1172925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b="1" u="sng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Q2. Pressure test: </a:t>
            </a:r>
          </a:p>
          <a:p>
            <a:r>
              <a:rPr lang="en-US" altLang="ja-JP" sz="16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kind of pressure test are required? And how much is the pressure? </a:t>
            </a:r>
            <a:endParaRPr kumimoji="1" lang="ja-JP" altLang="en-US" sz="11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B26F36A-2F42-CF6B-7CB5-E983687710D2}"/>
              </a:ext>
            </a:extLst>
          </p:cNvPr>
          <p:cNvSpPr txBox="1"/>
          <p:nvPr/>
        </p:nvSpPr>
        <p:spPr>
          <a:xfrm>
            <a:off x="231371" y="863683"/>
            <a:ext cx="1172925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Test with pressurized Nitrogen</a:t>
            </a:r>
          </a:p>
          <a:p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PED: 1.43*MAWP</a:t>
            </a:r>
          </a:p>
          <a:p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ASME/FNAL: 1.15*MAWP</a:t>
            </a:r>
            <a:endParaRPr kumimoji="1"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D4C06221-54BD-338C-596B-BECC0BEB49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9028275"/>
              </p:ext>
            </p:extLst>
          </p:nvPr>
        </p:nvGraphicFramePr>
        <p:xfrm>
          <a:off x="815451" y="2010200"/>
          <a:ext cx="8128000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41368894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325380423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372489775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0736965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Project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MAWP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Pressure test (</a:t>
                      </a:r>
                      <a:r>
                        <a:rPr lang="it-IT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barg</a:t>
                      </a:r>
                      <a:r>
                        <a:rPr lang="it-IT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Directive</a:t>
                      </a:r>
                      <a:br>
                        <a:rPr lang="it-IT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it-IT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Regulation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99331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3.9 GHz Eu-XFEL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5.72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PED </a:t>
                      </a:r>
                      <a:r>
                        <a:rPr lang="it-IT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Category</a:t>
                      </a:r>
                      <a:r>
                        <a:rPr lang="it-IT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IV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02072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ESS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1.04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1.5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PED Art. 4.3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76976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PIP-II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2.05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2.38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ASME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627877"/>
                  </a:ext>
                </a:extLst>
              </a:tr>
            </a:tbl>
          </a:graphicData>
        </a:graphic>
      </p:graphicFrame>
      <p:sp>
        <p:nvSpPr>
          <p:cNvPr id="9" name="テキスト ボックス 3">
            <a:extLst>
              <a:ext uri="{FF2B5EF4-FFF2-40B4-BE49-F238E27FC236}">
                <a16:creationId xmlns:a16="http://schemas.microsoft.com/office/drawing/2014/main" id="{4ABCF736-565A-D387-88CE-20AC153B70CE}"/>
              </a:ext>
            </a:extLst>
          </p:cNvPr>
          <p:cNvSpPr txBox="1"/>
          <p:nvPr/>
        </p:nvSpPr>
        <p:spPr>
          <a:xfrm>
            <a:off x="1" y="4299125"/>
            <a:ext cx="1172925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b="1" u="sng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Q3. Industrialization:</a:t>
            </a:r>
          </a:p>
          <a:p>
            <a:r>
              <a:rPr lang="en-US" altLang="ja-JP" sz="16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to harmonize each regions/country (how industries comply to foreign pressure vessel codes)?</a:t>
            </a:r>
            <a:endParaRPr kumimoji="1" lang="ja-JP" altLang="en-US" sz="11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テキスト ボックス 2">
            <a:extLst>
              <a:ext uri="{FF2B5EF4-FFF2-40B4-BE49-F238E27FC236}">
                <a16:creationId xmlns:a16="http://schemas.microsoft.com/office/drawing/2014/main" id="{DC9DFEA3-051B-A95E-C0DF-FEB2E0AA6FE9}"/>
              </a:ext>
            </a:extLst>
          </p:cNvPr>
          <p:cNvSpPr txBox="1"/>
          <p:nvPr/>
        </p:nvSpPr>
        <p:spPr>
          <a:xfrm>
            <a:off x="0" y="5007011"/>
            <a:ext cx="117292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For 3.9 GHz, external notify body “TUEV Nord” required by Category IV</a:t>
            </a:r>
          </a:p>
          <a:p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For PED art. 4.3 and ASME, vendor takes care of the whole qualification process.</a:t>
            </a:r>
            <a:endParaRPr kumimoji="1"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07436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7650C1-F9FF-35D3-6C93-B2F302FF94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D41DE1D-E36A-46C3-49D6-F5751EE59687}"/>
              </a:ext>
            </a:extLst>
          </p:cNvPr>
          <p:cNvSpPr txBox="1"/>
          <p:nvPr/>
        </p:nvSpPr>
        <p:spPr>
          <a:xfrm>
            <a:off x="231370" y="290970"/>
            <a:ext cx="1172925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b="1" u="sng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Q4. Welding: </a:t>
            </a:r>
          </a:p>
          <a:p>
            <a:r>
              <a:rPr lang="en-US" altLang="ja-JP" sz="16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Which kind welding test requested?</a:t>
            </a:r>
            <a:endParaRPr kumimoji="1" lang="ja-JP" altLang="en-US" sz="11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88E2767B-8317-3D67-5870-2BD5373FADAE}"/>
              </a:ext>
            </a:extLst>
          </p:cNvPr>
          <p:cNvSpPr txBox="1"/>
          <p:nvPr/>
        </p:nvSpPr>
        <p:spPr>
          <a:xfrm>
            <a:off x="231371" y="998856"/>
            <a:ext cx="1172925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3.9 GHz PED Category IV, we followed DESY qualification process with PMA (Particular Material Appraisal) and test pieces (TUEV-Nord).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PED article 4.3: Sound </a:t>
            </a:r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ngineering </a:t>
            </a:r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ractice (SEP)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ASME: where applicable ASME Boiler and Pressure Vessel Code, and/or the ASME B31.3-2014 piping code. X-Ray on Ti-Ti weld of pressure bearing part where applicable.</a:t>
            </a:r>
            <a:endParaRPr kumimoji="1"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テキスト ボックス 3">
            <a:extLst>
              <a:ext uri="{FF2B5EF4-FFF2-40B4-BE49-F238E27FC236}">
                <a16:creationId xmlns:a16="http://schemas.microsoft.com/office/drawing/2014/main" id="{6C195D4A-3299-8D37-D736-1406EADA3652}"/>
              </a:ext>
            </a:extLst>
          </p:cNvPr>
          <p:cNvSpPr txBox="1"/>
          <p:nvPr/>
        </p:nvSpPr>
        <p:spPr>
          <a:xfrm>
            <a:off x="231370" y="2907071"/>
            <a:ext cx="1172925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b="1" u="sng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Q5. Testing:</a:t>
            </a:r>
          </a:p>
          <a:p>
            <a:r>
              <a:rPr lang="en-US" altLang="ja-JP" sz="16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kind of tests are required for the completed high pressure vessel?</a:t>
            </a:r>
            <a:endParaRPr kumimoji="1" lang="ja-JP" altLang="en-US" sz="11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テキスト ボックス 2">
            <a:extLst>
              <a:ext uri="{FF2B5EF4-FFF2-40B4-BE49-F238E27FC236}">
                <a16:creationId xmlns:a16="http://schemas.microsoft.com/office/drawing/2014/main" id="{30F7B837-BFC9-40C9-7372-A75C66879632}"/>
              </a:ext>
            </a:extLst>
          </p:cNvPr>
          <p:cNvSpPr txBox="1"/>
          <p:nvPr/>
        </p:nvSpPr>
        <p:spPr>
          <a:xfrm>
            <a:off x="231369" y="3614957"/>
            <a:ext cx="1172925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Category IV: welding test, pressure test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PED article 4.3: pressure test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ASME: X-ray of welding on tank Ti-Ti weld of pressure bearing part where applicable and pressure test</a:t>
            </a:r>
            <a:endParaRPr kumimoji="1"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86761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465</TotalTime>
  <Words>607</Words>
  <Application>Microsoft Office PowerPoint</Application>
  <PresentationFormat>Widescreen</PresentationFormat>
  <Paragraphs>88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游ゴシック</vt:lpstr>
      <vt:lpstr>游ゴシック Light</vt:lpstr>
      <vt:lpstr>Arial</vt:lpstr>
      <vt:lpstr>Calibri</vt:lpstr>
      <vt:lpstr>Garamond</vt:lpstr>
      <vt:lpstr>Office テーマ</vt:lpstr>
      <vt:lpstr>TTC 2026 WG3-Session 2a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武 道前</dc:creator>
  <cp:lastModifiedBy>Daniele Sertore</cp:lastModifiedBy>
  <cp:revision>4</cp:revision>
  <dcterms:created xsi:type="dcterms:W3CDTF">2026-05-12T08:55:07Z</dcterms:created>
  <dcterms:modified xsi:type="dcterms:W3CDTF">2026-06-05T07:21:06Z</dcterms:modified>
</cp:coreProperties>
</file>