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77" r:id="rId7"/>
    <p:sldId id="281" r:id="rId8"/>
    <p:sldId id="280" r:id="rId9"/>
    <p:sldId id="282" r:id="rId10"/>
  </p:sldIdLst>
  <p:sldSz cx="13682663" cy="7696200"/>
  <p:notesSz cx="15227300" cy="769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9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12807-68C8-CCC6-B944-79D5CEA85083}" name="Ana Godinho" initials="AG" userId="S::ana.godinho@ess.eu::9b0dd8e6-7646-4987-9800-f70048f6d9c2" providerId="AD"/>
  <p188:author id="{4CF98B18-820E-EF45-6D2B-AFFDCF2DB1A5}" name="Ulrika Hammarlund" initials="UH" userId="S::ulrika.hammarlund@ess.eu::ee049dfe-bcb1-4cfc-b5df-04c1b56782e8" providerId="AD"/>
  <p188:author id="{BC4AE464-8CF4-3635-749C-BF9B68D0DDC1}" name="Lina Andersson" initials="LA" userId="S::lina.andersson@ess.eu::25cbe4a1-2e2d-4dd3-a5e7-b7ca21af43e0" providerId="AD"/>
  <p188:author id="{5550FACF-CC5F-C0B7-7374-5AE4B1DA58AB}" name="Kate Hickey" initials="KH" userId="S::kate.hickey@ess.eu::f85f439f-a5ab-4d3d-9eaf-2e1a1db38f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F2F2F2"/>
    <a:srgbClr val="0066FF"/>
    <a:srgbClr val="D9D9D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93555" autoAdjust="0"/>
  </p:normalViewPr>
  <p:slideViewPr>
    <p:cSldViewPr>
      <p:cViewPr varScale="1">
        <p:scale>
          <a:sx n="98" d="100"/>
          <a:sy n="98" d="100"/>
        </p:scale>
        <p:origin x="432" y="192"/>
      </p:cViewPr>
      <p:guideLst>
        <p:guide orient="horz" pos="2880"/>
        <p:guide pos="19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-900"/>
    </p:cViewPr>
  </p:sorterViewPr>
  <p:notesViewPr>
    <p:cSldViewPr>
      <p:cViewPr varScale="1">
        <p:scale>
          <a:sx n="107" d="100"/>
          <a:sy n="107" d="100"/>
        </p:scale>
        <p:origin x="9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35BD0A-0678-F76B-6820-83208F0C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599238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8CF0C-7C7E-3BDD-1665-6D9717D0A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624888" y="0"/>
            <a:ext cx="6599237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8B49-5164-4701-BCC3-9BF20534E026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E2D2-F160-FD7E-0747-DE711ACC8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10438"/>
            <a:ext cx="6599238" cy="38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B8204-A707-C256-D3AC-AD15A2F02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624888" y="7310438"/>
            <a:ext cx="6599237" cy="38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796-D599-49BD-BCDA-91C4A5E37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7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99238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24888" y="0"/>
            <a:ext cx="6599237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5058-F5BA-4C08-A779-DEC929E6E0BA}" type="datetimeFigureOut">
              <a:rPr lang="sv-SE" smtClean="0"/>
              <a:t>2026-06-08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5425" y="962025"/>
            <a:ext cx="4616450" cy="2597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2413" y="3703638"/>
            <a:ext cx="12182475" cy="303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10438"/>
            <a:ext cx="6599238" cy="38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24888" y="7310438"/>
            <a:ext cx="6599237" cy="38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B55F-E669-4D1E-902A-C6D51B8BF67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08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2B55F-E669-4D1E-902A-C6D51B8BF67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991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_Intro_Transpar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-16669" y="0"/>
            <a:ext cx="13682663" cy="76962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296" y="1177140"/>
            <a:ext cx="9956926" cy="53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ES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4631531" cy="76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1531" y="0"/>
            <a:ext cx="9051132" cy="76962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98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60316" y="468464"/>
            <a:ext cx="929236" cy="89688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12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6BE4F0F-1DAE-41D7-46F6-8FB7D27AB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165" y="890346"/>
            <a:ext cx="3581400" cy="949996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Headline</a:t>
            </a:r>
            <a:endParaRPr lang="sv-SE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914309EC-D15D-9899-86E5-48B2D057AF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6328" y="2324100"/>
            <a:ext cx="3581400" cy="46482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text style</a:t>
            </a:r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6AE1553-25EB-9B2E-78D6-177DF8D58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3E292E-BB4E-9E15-D55E-58C8A9D0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471D45A-667F-3E0C-4AA2-FB6F01750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4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Navy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4707731" cy="7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07731" y="0"/>
            <a:ext cx="8974932" cy="76962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98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60316" y="468464"/>
            <a:ext cx="929236" cy="89688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12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165" y="890346"/>
            <a:ext cx="3581400" cy="949996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Headline</a:t>
            </a:r>
            <a:endParaRPr lang="sv-SE"/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D747A8CD-BDB8-B53A-23F3-BA0D0AE4E0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6328" y="2324100"/>
            <a:ext cx="3581400" cy="46482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text style</a:t>
            </a:r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F490FAF-D0E5-787F-6C2B-B4E5B67AE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0DE4F1A-F05D-7E29-E65B-7D93DF00C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0CC65F5-A907-446D-17DA-DC0433CA6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3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ES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4631531" cy="76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6BE4F0F-1DAE-41D7-46F6-8FB7D27AB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165" y="890346"/>
            <a:ext cx="3581400" cy="949996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Headline</a:t>
            </a:r>
            <a:endParaRPr lang="sv-SE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914309EC-D15D-9899-86E5-48B2D057AF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6328" y="2324100"/>
            <a:ext cx="3581400" cy="46482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text style</a:t>
            </a:r>
            <a:endParaRPr lang="sv-SE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C081CD65-CA2D-AB0B-154B-3F0F15A41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44D58B-510E-0D60-F11B-4CC76285D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6331" y="1181100"/>
            <a:ext cx="7239000" cy="648058"/>
          </a:xfrm>
        </p:spPr>
        <p:txBody>
          <a:bodyPr/>
          <a:lstStyle>
            <a:lvl1pPr algn="l">
              <a:defRPr sz="2800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009B9B-3622-D88A-0906-18460DA179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35538" y="2324100"/>
            <a:ext cx="7239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D4B2C13-D1A4-E48A-2D62-667FEB02E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31094DE6-CEDA-B3AE-CC60-B6739331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B87666C-E8F8-AAFC-05BB-2EC920D34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ES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4631531" cy="7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6BE4F0F-1DAE-41D7-46F6-8FB7D27AB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165" y="890346"/>
            <a:ext cx="3581400" cy="949996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Headline</a:t>
            </a:r>
            <a:endParaRPr lang="sv-SE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914309EC-D15D-9899-86E5-48B2D057AF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6328" y="2324100"/>
            <a:ext cx="3581400" cy="46482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text style</a:t>
            </a:r>
            <a:endParaRPr lang="sv-SE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C081CD65-CA2D-AB0B-154B-3F0F15A41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44D58B-510E-0D60-F11B-4CC76285D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6331" y="1181100"/>
            <a:ext cx="7239000" cy="648058"/>
          </a:xfrm>
        </p:spPr>
        <p:txBody>
          <a:bodyPr/>
          <a:lstStyle>
            <a:lvl1pPr algn="l">
              <a:defRPr sz="2800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009B9B-3622-D88A-0906-18460DA179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35538" y="2324100"/>
            <a:ext cx="7239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F0B2F64-B8D1-BE20-EC3B-314476123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3D306A5E-81C9-ECBD-A5A5-0B563E6B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0FB918A-9BF2-A883-7694-E8CAC5DAA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5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cxnSp>
        <p:nvCxnSpPr>
          <p:cNvPr id="3" name="Rak 71">
            <a:extLst>
              <a:ext uri="{FF2B5EF4-FFF2-40B4-BE49-F238E27FC236}">
                <a16:creationId xmlns:a16="http://schemas.microsoft.com/office/drawing/2014/main" id="{E3CBC960-FADE-0D41-28AA-57AA0B80832D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F7DC84-A445-2627-7934-A3A83EB51C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713" y="1790700"/>
            <a:ext cx="1089501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3BB851-8008-A378-C71B-7823AC8B8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9762BB6-099B-FD8F-0502-3895D9493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1FCA546F-EEC3-2B1A-96F8-752773BC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45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47733" y="1753361"/>
            <a:ext cx="5878446" cy="5350825"/>
          </a:xfrm>
        </p:spPr>
        <p:txBody>
          <a:bodyPr lIns="0" rIns="18000"/>
          <a:lstStyle>
            <a:lvl1pPr>
              <a:lnSpc>
                <a:spcPct val="100000"/>
              </a:lnSpc>
              <a:buNone/>
              <a:defRPr/>
            </a:lvl1pPr>
            <a:lvl2pPr marL="403992" indent="-242395">
              <a:lnSpc>
                <a:spcPct val="100000"/>
              </a:lnSpc>
              <a:tabLst/>
              <a:defRPr/>
            </a:lvl2pPr>
            <a:lvl3pPr marL="504990" indent="-222196">
              <a:lnSpc>
                <a:spcPct val="100000"/>
              </a:lnSpc>
              <a:tabLst/>
              <a:defRPr/>
            </a:lvl3pPr>
            <a:lvl4pPr marL="605988" indent="-201996">
              <a:lnSpc>
                <a:spcPct val="100000"/>
              </a:lnSpc>
              <a:tabLst/>
              <a:defRPr/>
            </a:lvl4pPr>
            <a:lvl5pPr marL="705471" indent="-181796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4" name="Rak 71">
            <a:extLst>
              <a:ext uri="{FF2B5EF4-FFF2-40B4-BE49-F238E27FC236}">
                <a16:creationId xmlns:a16="http://schemas.microsoft.com/office/drawing/2014/main" id="{7B98440F-C37E-51E9-D8E1-762C411B7B95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CFB268A-D099-675B-D290-109C1F188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713" y="1753361"/>
            <a:ext cx="5839618" cy="5350825"/>
          </a:xfrm>
        </p:spPr>
        <p:txBody>
          <a:bodyPr/>
          <a:lstStyle>
            <a:lvl2pPr marL="444500" indent="-177800">
              <a:defRPr/>
            </a:lvl2pPr>
            <a:lvl3pPr marL="652463" indent="-207963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CADB5-EE03-0CDC-ED9E-38313522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CB1B4F-A7B6-B390-7332-F1EB01CD2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1A35CE6-8DD9-4F8D-5389-79D282992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F5E909-C8E5-7A77-A800-0EDB1ACFD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FFDB9217-BC4C-2A0B-D7D5-D9E9F3C2F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2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72" y="1753361"/>
            <a:ext cx="3653434" cy="5350825"/>
          </a:xfrm>
        </p:spPr>
        <p:txBody>
          <a:bodyPr lIns="0" rIns="18000"/>
          <a:lstStyle>
            <a:lvl1pPr>
              <a:lnSpc>
                <a:spcPct val="100000"/>
              </a:lnSpc>
              <a:buNone/>
              <a:defRPr/>
            </a:lvl1pPr>
            <a:lvl2pPr marL="403992" indent="-242395">
              <a:lnSpc>
                <a:spcPct val="100000"/>
              </a:lnSpc>
              <a:tabLst/>
              <a:defRPr/>
            </a:lvl2pPr>
            <a:lvl3pPr marL="504163" indent="-220905">
              <a:lnSpc>
                <a:spcPct val="100000"/>
              </a:lnSpc>
              <a:tabLst/>
              <a:defRPr/>
            </a:lvl3pPr>
            <a:lvl4pPr marL="607490" indent="-203090">
              <a:lnSpc>
                <a:spcPct val="100000"/>
              </a:lnSpc>
              <a:tabLst/>
              <a:defRPr/>
            </a:lvl4pPr>
            <a:lvl5pPr marL="706986" indent="-181796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5916" y="468464"/>
            <a:ext cx="927434" cy="89789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5634" y="1753361"/>
            <a:ext cx="3653434" cy="5350825"/>
          </a:xfrm>
        </p:spPr>
        <p:txBody>
          <a:bodyPr lIns="0" rIns="18000"/>
          <a:lstStyle>
            <a:lvl1pPr>
              <a:lnSpc>
                <a:spcPct val="100000"/>
              </a:lnSpc>
              <a:buNone/>
              <a:defRPr/>
            </a:lvl1pPr>
            <a:lvl2pPr marL="403992" indent="-242395">
              <a:lnSpc>
                <a:spcPct val="100000"/>
              </a:lnSpc>
              <a:tabLst/>
              <a:defRPr/>
            </a:lvl2pPr>
            <a:lvl3pPr marL="504990" indent="-222196">
              <a:lnSpc>
                <a:spcPct val="100000"/>
              </a:lnSpc>
              <a:tabLst/>
              <a:defRPr/>
            </a:lvl3pPr>
            <a:lvl4pPr marL="605707" indent="-220905">
              <a:lnSpc>
                <a:spcPct val="100000"/>
              </a:lnSpc>
              <a:tabLst/>
              <a:defRPr/>
            </a:lvl4pPr>
            <a:lvl5pPr marL="706986" indent="-181796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875793" y="1753361"/>
            <a:ext cx="3653434" cy="5350825"/>
          </a:xfrm>
        </p:spPr>
        <p:txBody>
          <a:bodyPr lIns="0" rIns="18000"/>
          <a:lstStyle>
            <a:lvl1pPr>
              <a:lnSpc>
                <a:spcPct val="100000"/>
              </a:lnSpc>
              <a:buNone/>
              <a:defRPr/>
            </a:lvl1pPr>
            <a:lvl2pPr marL="403992" indent="-242395">
              <a:lnSpc>
                <a:spcPct val="100000"/>
              </a:lnSpc>
              <a:tabLst/>
              <a:defRPr/>
            </a:lvl2pPr>
            <a:lvl3pPr marL="504990" indent="-222196">
              <a:lnSpc>
                <a:spcPct val="100000"/>
              </a:lnSpc>
              <a:tabLst/>
              <a:defRPr/>
            </a:lvl3pPr>
            <a:lvl4pPr marL="605988" indent="-201996">
              <a:lnSpc>
                <a:spcPct val="100000"/>
              </a:lnSpc>
              <a:tabLst/>
              <a:defRPr/>
            </a:lvl4pPr>
            <a:lvl5pPr marL="706986" indent="-181796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sv-SE" dirty="0"/>
          </a:p>
        </p:txBody>
      </p:sp>
      <p:cxnSp>
        <p:nvCxnSpPr>
          <p:cNvPr id="4" name="Rak 71">
            <a:extLst>
              <a:ext uri="{FF2B5EF4-FFF2-40B4-BE49-F238E27FC236}">
                <a16:creationId xmlns:a16="http://schemas.microsoft.com/office/drawing/2014/main" id="{0C9E0897-D990-25EC-5080-B238D33F7892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D0AAA9A-0FC1-39F6-E27B-AD87D4BE4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8705F00B-C13F-759C-08E1-7F1E93312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32F8A0CE-5717-0F1A-1821-41935CB4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A7CCAC3-1981-D0F8-6AC1-9CC091C0F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1" name="Platshållare för text 13">
            <a:extLst>
              <a:ext uri="{FF2B5EF4-FFF2-40B4-BE49-F238E27FC236}">
                <a16:creationId xmlns:a16="http://schemas.microsoft.com/office/drawing/2014/main" id="{F843370A-C30F-861F-A640-542CDEC17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11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112" y="1753025"/>
            <a:ext cx="5838840" cy="5351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98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24" y="1753361"/>
            <a:ext cx="5838267" cy="5350825"/>
          </a:xfrm>
        </p:spPr>
        <p:txBody>
          <a:bodyPr lIns="0" rIns="18000"/>
          <a:lstStyle>
            <a:lvl1pPr>
              <a:lnSpc>
                <a:spcPct val="100000"/>
              </a:lnSpc>
              <a:buFontTx/>
              <a:buNone/>
              <a:defRPr/>
            </a:lvl1pPr>
            <a:lvl2pPr marL="403992" indent="-242395">
              <a:lnSpc>
                <a:spcPct val="100000"/>
              </a:lnSpc>
              <a:tabLst/>
              <a:defRPr/>
            </a:lvl2pPr>
            <a:lvl3pPr marL="504990" indent="-222196">
              <a:lnSpc>
                <a:spcPct val="100000"/>
              </a:lnSpc>
              <a:tabLst/>
              <a:defRPr/>
            </a:lvl3pPr>
            <a:lvl4pPr marL="605988" indent="-201996">
              <a:lnSpc>
                <a:spcPct val="100000"/>
              </a:lnSpc>
              <a:tabLst/>
              <a:defRPr/>
            </a:lvl4pPr>
            <a:lvl5pPr marL="706986" indent="-181796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cxnSp>
        <p:nvCxnSpPr>
          <p:cNvPr id="4" name="Rak 71">
            <a:extLst>
              <a:ext uri="{FF2B5EF4-FFF2-40B4-BE49-F238E27FC236}">
                <a16:creationId xmlns:a16="http://schemas.microsoft.com/office/drawing/2014/main" id="{3AE18C13-D5A1-70F7-E0F6-D97FC5D5A2EF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291C225-59BC-EA83-5E46-4CD8CAE1E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EF7D2-F978-0C4D-4DAD-B12F437B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22948E8-9AEE-9262-FADA-EAD80C683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4B5912B-1EA3-EF14-8B94-741A307FD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397014F6-AEEF-6A0C-8DD9-5D19DF772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7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3682663" cy="7696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98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60316" y="468464"/>
            <a:ext cx="929236" cy="89688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12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87" y="297808"/>
            <a:ext cx="10888702" cy="737680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 </a:t>
            </a:r>
            <a:r>
              <a:rPr lang="sv-SE" err="1"/>
              <a:t>title</a:t>
            </a:r>
            <a:endParaRPr lang="sv-SE"/>
          </a:p>
        </p:txBody>
      </p:sp>
      <p:cxnSp>
        <p:nvCxnSpPr>
          <p:cNvPr id="2" name="Rak 71">
            <a:extLst>
              <a:ext uri="{FF2B5EF4-FFF2-40B4-BE49-F238E27FC236}">
                <a16:creationId xmlns:a16="http://schemas.microsoft.com/office/drawing/2014/main" id="{820F6F9F-EB2F-29CB-23EC-F542085C030B}"/>
              </a:ext>
            </a:extLst>
          </p:cNvPr>
          <p:cNvCxnSpPr>
            <a:cxnSpLocks/>
          </p:cNvCxnSpPr>
          <p:nvPr userDrawn="1"/>
        </p:nvCxnSpPr>
        <p:spPr>
          <a:xfrm>
            <a:off x="546333" y="297808"/>
            <a:ext cx="10372" cy="9485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71">
            <a:extLst>
              <a:ext uri="{FF2B5EF4-FFF2-40B4-BE49-F238E27FC236}">
                <a16:creationId xmlns:a16="http://schemas.microsoft.com/office/drawing/2014/main" id="{83DCAE1B-7D89-79F7-0F41-5607193324D7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72720F-C6A3-F386-B348-649C331B9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3AB7D98-EB0A-2BAD-E200-6F780CF5C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6DE6AD2-58BF-AE7F-2505-EC8BE1691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1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043212" y="1859915"/>
            <a:ext cx="8912352" cy="4988278"/>
          </a:xfrm>
        </p:spPr>
        <p:txBody>
          <a:bodyPr/>
          <a:lstStyle>
            <a:lvl1pPr algn="ctr">
              <a:defRPr sz="898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  <p:cxnSp>
        <p:nvCxnSpPr>
          <p:cNvPr id="8" name="Rak 71">
            <a:extLst>
              <a:ext uri="{FF2B5EF4-FFF2-40B4-BE49-F238E27FC236}">
                <a16:creationId xmlns:a16="http://schemas.microsoft.com/office/drawing/2014/main" id="{82E47360-544B-C9FB-A573-E410AE7A7280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0B36EC-41AD-5CA2-7BB8-E541ACFB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2036E3A6-AE2B-07D8-51B1-595C35BBB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CB58F05-9F8C-D749-D541-31CD33B6B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4F4184C-D034-28C4-7B5A-B94A3B472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C584B543-8E23-B884-89C1-D5224CF752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8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_Intro_Navy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3682663" cy="7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296" y="1177140"/>
            <a:ext cx="9956926" cy="53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050131" y="1811815"/>
            <a:ext cx="10504294" cy="4945521"/>
          </a:xfrm>
        </p:spPr>
        <p:txBody>
          <a:bodyPr/>
          <a:lstStyle>
            <a:lvl1pPr algn="ctr">
              <a:defRPr sz="898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cxnSp>
        <p:nvCxnSpPr>
          <p:cNvPr id="4" name="Rak 71">
            <a:extLst>
              <a:ext uri="{FF2B5EF4-FFF2-40B4-BE49-F238E27FC236}">
                <a16:creationId xmlns:a16="http://schemas.microsoft.com/office/drawing/2014/main" id="{27BDAC8B-EDA0-1809-9F80-AD03229C2164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9F05A21-1459-500E-506B-40F58D95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A23740A-B559-E53C-BF54-7D7ED572A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A12C6CC-CF35-37DA-77A7-2A11C644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2F75135B-345A-A833-44F7-39D73FC0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297808"/>
            <a:ext cx="10895279" cy="737680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5A7B2DD7-1776-886F-1404-B3AC11A4A5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829" y="1044818"/>
            <a:ext cx="10895279" cy="569052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69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dirty="0" err="1"/>
              <a:t>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3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9F8F26B-766E-DD1D-5306-E0873E1859CC}"/>
              </a:ext>
            </a:extLst>
          </p:cNvPr>
          <p:cNvSpPr/>
          <p:nvPr userDrawn="1"/>
        </p:nvSpPr>
        <p:spPr>
          <a:xfrm>
            <a:off x="0" y="0"/>
            <a:ext cx="13682663" cy="7696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C713E2-4917-AAB9-E6AF-E09218A6B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908" y="1878240"/>
            <a:ext cx="7604321" cy="40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End w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9F8F26B-766E-DD1D-5306-E0873E1859CC}"/>
              </a:ext>
            </a:extLst>
          </p:cNvPr>
          <p:cNvSpPr/>
          <p:nvPr userDrawn="1"/>
        </p:nvSpPr>
        <p:spPr>
          <a:xfrm>
            <a:off x="-1" y="0"/>
            <a:ext cx="13682663" cy="7696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C713E2-4917-AAB9-E6AF-E09218A6B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4931" y="647700"/>
            <a:ext cx="3352799" cy="179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42C81-5464-AA87-4B6C-12FECC3380C2}"/>
              </a:ext>
            </a:extLst>
          </p:cNvPr>
          <p:cNvSpPr txBox="1"/>
          <p:nvPr userDrawn="1"/>
        </p:nvSpPr>
        <p:spPr>
          <a:xfrm>
            <a:off x="3287640" y="3674353"/>
            <a:ext cx="710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Follow the ESS Road to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9AE7C-09EE-89F4-8213-8A9C83AE3410}"/>
              </a:ext>
            </a:extLst>
          </p:cNvPr>
          <p:cNvSpPr txBox="1"/>
          <p:nvPr userDrawn="1"/>
        </p:nvSpPr>
        <p:spPr>
          <a:xfrm>
            <a:off x="4951898" y="6338778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@ess.neutron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DB020-658D-254E-D0EE-069F44085045}"/>
              </a:ext>
            </a:extLst>
          </p:cNvPr>
          <p:cNvSpPr txBox="1"/>
          <p:nvPr userDrawn="1"/>
        </p:nvSpPr>
        <p:spPr>
          <a:xfrm>
            <a:off x="7000894" y="6338778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@ess-neutron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99CF6-F60F-8C8A-C751-7217DF3414B5}"/>
              </a:ext>
            </a:extLst>
          </p:cNvPr>
          <p:cNvSpPr txBox="1"/>
          <p:nvPr userDrawn="1"/>
        </p:nvSpPr>
        <p:spPr>
          <a:xfrm>
            <a:off x="9181114" y="6321644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7DC1F-B3B6-1BD1-9BB0-E6D09CF85109}"/>
              </a:ext>
            </a:extLst>
          </p:cNvPr>
          <p:cNvSpPr txBox="1"/>
          <p:nvPr userDrawn="1"/>
        </p:nvSpPr>
        <p:spPr>
          <a:xfrm>
            <a:off x="2870399" y="6338778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ss.eu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029DFA-11DD-C752-7073-B1C281EB52C9}"/>
              </a:ext>
            </a:extLst>
          </p:cNvPr>
          <p:cNvGrpSpPr/>
          <p:nvPr userDrawn="1"/>
        </p:nvGrpSpPr>
        <p:grpSpPr>
          <a:xfrm>
            <a:off x="3465434" y="5753100"/>
            <a:ext cx="6831268" cy="568544"/>
            <a:chOff x="3058063" y="5909223"/>
            <a:chExt cx="7947465" cy="661441"/>
          </a:xfrm>
        </p:grpSpPr>
        <p:cxnSp>
          <p:nvCxnSpPr>
            <p:cNvPr id="21" name="Rak 32">
              <a:extLst>
                <a:ext uri="{FF2B5EF4-FFF2-40B4-BE49-F238E27FC236}">
                  <a16:creationId xmlns:a16="http://schemas.microsoft.com/office/drawing/2014/main" id="{2E3D1B9A-0294-9068-FAA1-068190307B1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611836" y="5940396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logo of a camera&#10;&#10;AI-generated content may be incorrect.">
              <a:extLst>
                <a:ext uri="{FF2B5EF4-FFF2-40B4-BE49-F238E27FC236}">
                  <a16:creationId xmlns:a16="http://schemas.microsoft.com/office/drawing/2014/main" id="{80D35CDD-754B-0933-2D15-56D0FB5E3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174" y="5984127"/>
              <a:ext cx="411642" cy="411642"/>
            </a:xfrm>
            <a:prstGeom prst="rect">
              <a:avLst/>
            </a:prstGeom>
          </p:spPr>
        </p:pic>
        <p:pic>
          <p:nvPicPr>
            <p:cNvPr id="23" name="Picture 22" descr="A black arrow on a white background&#10;&#10;AI-generated content may be incorrect.">
              <a:extLst>
                <a:ext uri="{FF2B5EF4-FFF2-40B4-BE49-F238E27FC236}">
                  <a16:creationId xmlns:a16="http://schemas.microsoft.com/office/drawing/2014/main" id="{1BBC71C6-C6FE-8B9F-EB60-51FBC3743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579" y="6020034"/>
              <a:ext cx="580949" cy="411643"/>
            </a:xfrm>
            <a:prstGeom prst="rect">
              <a:avLst/>
            </a:prstGeom>
          </p:spPr>
        </p:pic>
        <p:pic>
          <p:nvPicPr>
            <p:cNvPr id="24" name="Picture 23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9FDE6606-EECF-0155-CDB6-7F505CC47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63" y="5940396"/>
              <a:ext cx="630268" cy="630268"/>
            </a:xfrm>
            <a:prstGeom prst="rect">
              <a:avLst/>
            </a:prstGeom>
          </p:spPr>
        </p:pic>
        <p:pic>
          <p:nvPicPr>
            <p:cNvPr id="25" name="Picture 24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F38709C-3039-D08F-1E9A-C7E23B68B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228" y="5984129"/>
              <a:ext cx="468816" cy="411643"/>
            </a:xfrm>
            <a:prstGeom prst="rect">
              <a:avLst/>
            </a:prstGeom>
          </p:spPr>
        </p:pic>
        <p:cxnSp>
          <p:nvCxnSpPr>
            <p:cNvPr id="26" name="Rak 32">
              <a:extLst>
                <a:ext uri="{FF2B5EF4-FFF2-40B4-BE49-F238E27FC236}">
                  <a16:creationId xmlns:a16="http://schemas.microsoft.com/office/drawing/2014/main" id="{A45A97AA-5CF6-62A7-7EBB-076AE5BE3BD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18191" y="5915944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32">
              <a:extLst>
                <a:ext uri="{FF2B5EF4-FFF2-40B4-BE49-F238E27FC236}">
                  <a16:creationId xmlns:a16="http://schemas.microsoft.com/office/drawing/2014/main" id="{4BE06801-5F07-81E9-8877-13A8B2750DD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33268" y="5909223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8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End w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9F8F26B-766E-DD1D-5306-E0873E1859CC}"/>
              </a:ext>
            </a:extLst>
          </p:cNvPr>
          <p:cNvSpPr/>
          <p:nvPr userDrawn="1"/>
        </p:nvSpPr>
        <p:spPr>
          <a:xfrm>
            <a:off x="-1" y="0"/>
            <a:ext cx="13682663" cy="7696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42C81-5464-AA87-4B6C-12FECC3380C2}"/>
              </a:ext>
            </a:extLst>
          </p:cNvPr>
          <p:cNvSpPr txBox="1"/>
          <p:nvPr userDrawn="1"/>
        </p:nvSpPr>
        <p:spPr>
          <a:xfrm>
            <a:off x="3183731" y="2792106"/>
            <a:ext cx="710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D4F84-3F24-CDD7-F74A-BEF89DAE95A3}"/>
              </a:ext>
            </a:extLst>
          </p:cNvPr>
          <p:cNvSpPr txBox="1"/>
          <p:nvPr userDrawn="1"/>
        </p:nvSpPr>
        <p:spPr>
          <a:xfrm>
            <a:off x="5060812" y="6567307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@ess.neutron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642D61-7DEE-4566-BFA9-CEE80123E6AD}"/>
              </a:ext>
            </a:extLst>
          </p:cNvPr>
          <p:cNvSpPr txBox="1"/>
          <p:nvPr userDrawn="1"/>
        </p:nvSpPr>
        <p:spPr>
          <a:xfrm>
            <a:off x="7109808" y="6567307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@ess-neutron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6EB55-566B-D0F3-3E90-54435BCEBE3C}"/>
              </a:ext>
            </a:extLst>
          </p:cNvPr>
          <p:cNvSpPr txBox="1"/>
          <p:nvPr userDrawn="1"/>
        </p:nvSpPr>
        <p:spPr>
          <a:xfrm>
            <a:off x="9290028" y="6550173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@essneutron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41255-773E-0B77-54B4-34FCC6EED600}"/>
              </a:ext>
            </a:extLst>
          </p:cNvPr>
          <p:cNvSpPr txBox="1"/>
          <p:nvPr userDrawn="1"/>
        </p:nvSpPr>
        <p:spPr>
          <a:xfrm>
            <a:off x="2979313" y="6567307"/>
            <a:ext cx="17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n-GB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ss.eu</a:t>
            </a:r>
          </a:p>
          <a:p>
            <a:pPr algn="l"/>
            <a:endParaRPr lang="en-GB" sz="1600" dirty="0">
              <a:solidFill>
                <a:srgbClr val="66666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2F09D-84C2-AAAB-6DB4-4DDFA946AA29}"/>
              </a:ext>
            </a:extLst>
          </p:cNvPr>
          <p:cNvGrpSpPr/>
          <p:nvPr userDrawn="1"/>
        </p:nvGrpSpPr>
        <p:grpSpPr>
          <a:xfrm>
            <a:off x="3574348" y="5981629"/>
            <a:ext cx="6831268" cy="568544"/>
            <a:chOff x="3058063" y="5909223"/>
            <a:chExt cx="7947465" cy="661441"/>
          </a:xfrm>
        </p:grpSpPr>
        <p:cxnSp>
          <p:nvCxnSpPr>
            <p:cNvPr id="7" name="Rak 32">
              <a:extLst>
                <a:ext uri="{FF2B5EF4-FFF2-40B4-BE49-F238E27FC236}">
                  <a16:creationId xmlns:a16="http://schemas.microsoft.com/office/drawing/2014/main" id="{820E8651-43BF-9D64-4CB7-C443EF0479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611836" y="5940396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logo of a camera&#10;&#10;AI-generated content may be incorrect.">
              <a:extLst>
                <a:ext uri="{FF2B5EF4-FFF2-40B4-BE49-F238E27FC236}">
                  <a16:creationId xmlns:a16="http://schemas.microsoft.com/office/drawing/2014/main" id="{E93E9591-7776-681D-D7FF-8ABC802BE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174" y="5984127"/>
              <a:ext cx="411642" cy="411642"/>
            </a:xfrm>
            <a:prstGeom prst="rect">
              <a:avLst/>
            </a:prstGeom>
          </p:spPr>
        </p:pic>
        <p:pic>
          <p:nvPicPr>
            <p:cNvPr id="9" name="Picture 8" descr="A black arrow on a white background&#10;&#10;AI-generated content may be incorrect.">
              <a:extLst>
                <a:ext uri="{FF2B5EF4-FFF2-40B4-BE49-F238E27FC236}">
                  <a16:creationId xmlns:a16="http://schemas.microsoft.com/office/drawing/2014/main" id="{784AD9DD-932E-09CE-C4A2-78812350E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579" y="6020034"/>
              <a:ext cx="580949" cy="411643"/>
            </a:xfrm>
            <a:prstGeom prst="rect">
              <a:avLst/>
            </a:prstGeom>
          </p:spPr>
        </p:pic>
        <p:pic>
          <p:nvPicPr>
            <p:cNvPr id="10" name="Picture 9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22143757-6BFB-7439-F88D-168DD61DD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63" y="5940396"/>
              <a:ext cx="630268" cy="630268"/>
            </a:xfrm>
            <a:prstGeom prst="rect">
              <a:avLst/>
            </a:prstGeom>
          </p:spPr>
        </p:pic>
        <p:pic>
          <p:nvPicPr>
            <p:cNvPr id="11" name="Picture 10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90EACD3-FC35-85B6-4594-11B4B7FC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228" y="5984129"/>
              <a:ext cx="468816" cy="411643"/>
            </a:xfrm>
            <a:prstGeom prst="rect">
              <a:avLst/>
            </a:prstGeom>
          </p:spPr>
        </p:pic>
        <p:cxnSp>
          <p:nvCxnSpPr>
            <p:cNvPr id="16" name="Rak 32">
              <a:extLst>
                <a:ext uri="{FF2B5EF4-FFF2-40B4-BE49-F238E27FC236}">
                  <a16:creationId xmlns:a16="http://schemas.microsoft.com/office/drawing/2014/main" id="{A9815C64-C00B-8526-5C09-50B8BD47D8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18191" y="5915944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32">
              <a:extLst>
                <a:ext uri="{FF2B5EF4-FFF2-40B4-BE49-F238E27FC236}">
                  <a16:creationId xmlns:a16="http://schemas.microsoft.com/office/drawing/2014/main" id="{00ECF8CC-782D-EDE7-0BC7-6A66D631435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33268" y="5909223"/>
              <a:ext cx="1" cy="6302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0FDB40A-DCCF-86B3-24A3-CEA2B1621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531" y="4013471"/>
            <a:ext cx="4495800" cy="13287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Namesson</a:t>
            </a:r>
            <a:endParaRPr lang="en-US" dirty="0"/>
          </a:p>
          <a:p>
            <a:pPr lvl="0"/>
            <a:r>
              <a:rPr lang="en-US" dirty="0"/>
              <a:t>Name.Namesson@ess.eu</a:t>
            </a:r>
          </a:p>
          <a:p>
            <a:pPr lvl="0"/>
            <a:r>
              <a:rPr lang="en-US" dirty="0"/>
              <a:t>+46 124 456 789</a:t>
            </a:r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64917496-9F31-CF49-AF5F-2A5C366D56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64931" y="647700"/>
            <a:ext cx="3352799" cy="17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ranspar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-2005"/>
            <a:ext cx="13682663" cy="7696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416" y="1294619"/>
            <a:ext cx="9696375" cy="26794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416" y="4358031"/>
            <a:ext cx="9696375" cy="103397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42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317" y="468464"/>
            <a:ext cx="927435" cy="89789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416" y="6290837"/>
            <a:ext cx="7060052" cy="516091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47" b="1" strike="noStrike" cap="all" spc="135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6416" y="6841812"/>
            <a:ext cx="1392808" cy="409751"/>
          </a:xfrm>
        </p:spPr>
        <p:txBody>
          <a:bodyPr/>
          <a:lstStyle>
            <a:lvl1pPr>
              <a:defRPr sz="1347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v-SE"/>
              <a:t>2026-06-09</a:t>
            </a:r>
          </a:p>
        </p:txBody>
      </p:sp>
    </p:spTree>
    <p:extLst>
      <p:ext uri="{BB962C8B-B14F-4D97-AF65-F5344CB8AC3E}">
        <p14:creationId xmlns:p14="http://schemas.microsoft.com/office/powerpoint/2010/main" val="36517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S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3682663" cy="76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416" y="1294619"/>
            <a:ext cx="9696375" cy="26794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713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416" y="4358031"/>
            <a:ext cx="9696375" cy="103397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42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513070" indent="0" algn="ctr">
              <a:buNone/>
              <a:defRPr sz="2244"/>
            </a:lvl2pPr>
            <a:lvl3pPr marL="1026140" indent="0" algn="ctr">
              <a:buNone/>
              <a:defRPr sz="2020"/>
            </a:lvl3pPr>
            <a:lvl4pPr marL="1539210" indent="0" algn="ctr">
              <a:buNone/>
              <a:defRPr sz="1796"/>
            </a:lvl4pPr>
            <a:lvl5pPr marL="2052279" indent="0" algn="ctr">
              <a:buNone/>
              <a:defRPr sz="1796"/>
            </a:lvl5pPr>
            <a:lvl6pPr marL="2565349" indent="0" algn="ctr">
              <a:buNone/>
              <a:defRPr sz="1796"/>
            </a:lvl6pPr>
            <a:lvl7pPr marL="3078419" indent="0" algn="ctr">
              <a:buNone/>
              <a:defRPr sz="1796"/>
            </a:lvl7pPr>
            <a:lvl8pPr marL="3591489" indent="0" algn="ctr">
              <a:buNone/>
              <a:defRPr sz="1796"/>
            </a:lvl8pPr>
            <a:lvl9pPr marL="4104559" indent="0" algn="ctr">
              <a:buNone/>
              <a:defRPr sz="1796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317" y="468464"/>
            <a:ext cx="927435" cy="89789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416" y="6290837"/>
            <a:ext cx="7060052" cy="516091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47" b="1" strike="noStrike" cap="all" spc="135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6416" y="6841812"/>
            <a:ext cx="1392808" cy="409751"/>
          </a:xfrm>
        </p:spPr>
        <p:txBody>
          <a:bodyPr/>
          <a:lstStyle>
            <a:lvl1pPr>
              <a:defRPr sz="1347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v-SE"/>
              <a:t>2026-06-09</a:t>
            </a:r>
          </a:p>
        </p:txBody>
      </p:sp>
    </p:spTree>
    <p:extLst>
      <p:ext uri="{BB962C8B-B14F-4D97-AF65-F5344CB8AC3E}">
        <p14:creationId xmlns:p14="http://schemas.microsoft.com/office/powerpoint/2010/main" val="2955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595820"/>
            <a:ext cx="10895279" cy="737680"/>
          </a:xfrm>
        </p:spPr>
        <p:txBody>
          <a:bodyPr lIns="90000" bIns="18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0316" y="468464"/>
            <a:ext cx="927434" cy="897890"/>
          </a:xfrm>
          <a:prstGeom prst="rect">
            <a:avLst/>
          </a:prstGeom>
        </p:spPr>
      </p:pic>
      <p:cxnSp>
        <p:nvCxnSpPr>
          <p:cNvPr id="3" name="Rak 71">
            <a:extLst>
              <a:ext uri="{FF2B5EF4-FFF2-40B4-BE49-F238E27FC236}">
                <a16:creationId xmlns:a16="http://schemas.microsoft.com/office/drawing/2014/main" id="{E3CBC960-FADE-0D41-28AA-57AA0B80832D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B2578-FEC8-BAB4-F9DC-49CC18969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1713" y="1943100"/>
            <a:ext cx="5839618" cy="4495800"/>
          </a:xfrm>
        </p:spPr>
        <p:txBody>
          <a:bodyPr/>
          <a:lstStyle>
            <a:lvl1pPr marL="355600" indent="-273050">
              <a:buClr>
                <a:schemeClr val="accent1"/>
              </a:buClr>
              <a:buFont typeface="+mj-lt"/>
              <a:buAutoNum type="arabicPeriod"/>
              <a:defRPr/>
            </a:lvl1pPr>
            <a:lvl2pPr marL="628650" indent="-273050" defTabSz="4489450">
              <a:buClr>
                <a:schemeClr val="accent1"/>
              </a:buClr>
              <a:buFont typeface="Segoe UI Semilight" panose="020B0402040204020203" pitchFamily="34" charset="0"/>
              <a:buChar char="−"/>
              <a:defRPr sz="2000"/>
            </a:lvl2pPr>
            <a:lvl3pPr marL="985838" indent="-273050" defTabSz="628650">
              <a:buClr>
                <a:schemeClr val="accent1"/>
              </a:buClr>
              <a:buFont typeface="Segoe UI Semilight" panose="020B0402040204020203" pitchFamily="34" charset="0"/>
              <a:buChar char="−"/>
              <a:defRPr sz="1800"/>
            </a:lvl3pPr>
          </a:lstStyle>
          <a:p>
            <a:pPr lvl="0"/>
            <a:r>
              <a:rPr lang="en-GB" dirty="0"/>
              <a:t>Topic one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F504A2-4239-FA5D-097B-F97EC35FA8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52976" y="1943100"/>
            <a:ext cx="4743749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image, graphics, table or other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2702A81-D3D0-6401-FA5F-6B593EA9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AE6606ED-5F14-0437-CB2C-160976376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D9C4B76E-7F6C-5B90-9E7D-4C15992AA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2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ESS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595820"/>
            <a:ext cx="10895279" cy="737680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cxnSp>
        <p:nvCxnSpPr>
          <p:cNvPr id="3" name="Rak 71">
            <a:extLst>
              <a:ext uri="{FF2B5EF4-FFF2-40B4-BE49-F238E27FC236}">
                <a16:creationId xmlns:a16="http://schemas.microsoft.com/office/drawing/2014/main" id="{E3CBC960-FADE-0D41-28AA-57AA0B80832D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CFACB35-321D-D1CD-5CE6-EDCF7465E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60316" y="468464"/>
            <a:ext cx="929236" cy="89688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12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0A9DEE3-9A96-C4F2-9EA3-9D664C79B8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713" y="1943100"/>
            <a:ext cx="5839618" cy="4495800"/>
          </a:xfrm>
        </p:spPr>
        <p:txBody>
          <a:bodyPr/>
          <a:lstStyle>
            <a:lvl1pPr marL="355600" indent="-2730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50" indent="-273050" defTabSz="4489450">
              <a:buClr>
                <a:schemeClr val="bg1"/>
              </a:buClr>
              <a:buFont typeface="Segoe UI Semilight" panose="020B0402040204020203" pitchFamily="34" charset="0"/>
              <a:buChar char="−"/>
              <a:defRPr sz="2000">
                <a:solidFill>
                  <a:schemeClr val="bg1"/>
                </a:solidFill>
              </a:defRPr>
            </a:lvl2pPr>
            <a:lvl3pPr marL="985838" indent="-273050" defTabSz="628650">
              <a:buClr>
                <a:schemeClr val="bg1"/>
              </a:buClr>
              <a:buFont typeface="Segoe UI Semilight" panose="020B0402040204020203" pitchFamily="34" charset="0"/>
              <a:buChar char="−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Topic one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CB0A0C-47C8-D23D-39D7-F89E7A7541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52976" y="1943100"/>
            <a:ext cx="4743749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image, graphics, table or other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0BEE0BB4-C0BA-5C9C-8B6D-1335EE05C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E7EC205A-ECBE-7A50-899E-7A9D32BFF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8353395A-5944-78F9-5164-17276A5FD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8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Navy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829" y="595820"/>
            <a:ext cx="10895279" cy="737680"/>
          </a:xfrm>
        </p:spPr>
        <p:txBody>
          <a:bodyPr lIns="90000" bIns="18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Agenda</a:t>
            </a:r>
          </a:p>
        </p:txBody>
      </p:sp>
      <p:cxnSp>
        <p:nvCxnSpPr>
          <p:cNvPr id="3" name="Rak 71">
            <a:extLst>
              <a:ext uri="{FF2B5EF4-FFF2-40B4-BE49-F238E27FC236}">
                <a16:creationId xmlns:a16="http://schemas.microsoft.com/office/drawing/2014/main" id="{E3CBC960-FADE-0D41-28AA-57AA0B80832D}"/>
              </a:ext>
            </a:extLst>
          </p:cNvPr>
          <p:cNvCxnSpPr>
            <a:cxnSpLocks/>
          </p:cNvCxnSpPr>
          <p:nvPr userDrawn="1"/>
        </p:nvCxnSpPr>
        <p:spPr>
          <a:xfrm>
            <a:off x="546332" y="309084"/>
            <a:ext cx="0" cy="12400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CFACB35-321D-D1CD-5CE6-EDCF7465E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60316" y="468464"/>
            <a:ext cx="929236" cy="89688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12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C8CB4FB-F8CF-CF9E-E9E5-8B3A51BAA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713" y="1943100"/>
            <a:ext cx="5839618" cy="4495800"/>
          </a:xfrm>
        </p:spPr>
        <p:txBody>
          <a:bodyPr/>
          <a:lstStyle>
            <a:lvl1pPr marL="355600" indent="-273050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50" indent="-273050" defTabSz="4489450">
              <a:buClr>
                <a:schemeClr val="accent1"/>
              </a:buClr>
              <a:buFont typeface="Segoe UI Semilight" panose="020B0402040204020203" pitchFamily="34" charset="0"/>
              <a:buChar char="−"/>
              <a:defRPr sz="2000">
                <a:solidFill>
                  <a:schemeClr val="bg1"/>
                </a:solidFill>
              </a:defRPr>
            </a:lvl2pPr>
            <a:lvl3pPr marL="985838" indent="-273050" defTabSz="628650">
              <a:buClr>
                <a:schemeClr val="accent1"/>
              </a:buClr>
              <a:buFont typeface="Segoe UI Semilight" panose="020B0402040204020203" pitchFamily="34" charset="0"/>
              <a:buChar char="−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Topic one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FFD5C-31BB-3CF8-DC4B-8B35FE2D20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52976" y="1943100"/>
            <a:ext cx="4743749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image, graphics, table or other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156C18D-B463-F048-E521-CA35A9198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C100331D-14FD-64A5-B79F-BC78AE665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69DAB2F2-9A91-022C-E9FC-8220537D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8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ranspar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179FEA-4A38-F1AD-B13B-DE581CA89895}"/>
              </a:ext>
            </a:extLst>
          </p:cNvPr>
          <p:cNvSpPr/>
          <p:nvPr userDrawn="1"/>
        </p:nvSpPr>
        <p:spPr>
          <a:xfrm>
            <a:off x="0" y="0"/>
            <a:ext cx="13682663" cy="7696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3692" y="3126236"/>
            <a:ext cx="10895279" cy="737680"/>
          </a:xfrm>
        </p:spPr>
        <p:txBody>
          <a:bodyPr lIns="90000" bIns="18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Breaker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692" y="3873246"/>
            <a:ext cx="10895279" cy="569052"/>
          </a:xfrm>
        </p:spPr>
        <p:txBody>
          <a:bodyPr lIns="90000" tIns="1800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69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Sub-headline</a:t>
            </a: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14C8B0-FEF7-D89C-BDE4-1BF0DC611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317" y="468464"/>
            <a:ext cx="927435" cy="897890"/>
          </a:xfrm>
          <a:prstGeom prst="rect">
            <a:avLst/>
          </a:prstGeom>
        </p:spPr>
      </p:pic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DEEB33F-F5C9-BEFA-B55D-9AC27B5B3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2590F81-5324-9BB8-D196-E37B67D9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40B4681-2E04-8FCD-8F06-F1DFEDC3F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27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Nav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179FEA-4A38-F1AD-B13B-DE581CA89895}"/>
              </a:ext>
            </a:extLst>
          </p:cNvPr>
          <p:cNvSpPr/>
          <p:nvPr userDrawn="1"/>
        </p:nvSpPr>
        <p:spPr>
          <a:xfrm>
            <a:off x="0" y="0"/>
            <a:ext cx="13682663" cy="7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572" y="3066116"/>
            <a:ext cx="10895279" cy="737680"/>
          </a:xfrm>
        </p:spPr>
        <p:txBody>
          <a:bodyPr lIns="90000" bIns="18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Breaker</a:t>
            </a:r>
            <a:r>
              <a:rPr lang="sv-SE"/>
              <a:t>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4572" y="3813126"/>
            <a:ext cx="10895279" cy="569052"/>
          </a:xfrm>
        </p:spPr>
        <p:txBody>
          <a:bodyPr lIns="90000" tIns="1800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69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2638" indent="0">
              <a:buNone/>
              <a:defRPr/>
            </a:lvl2pPr>
          </a:lstStyle>
          <a:p>
            <a:pPr lvl="0"/>
            <a:r>
              <a:rPr lang="sv-SE" err="1"/>
              <a:t>Sub-headline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B78A51-1879-CD4D-93B7-3F056C434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317" y="468464"/>
            <a:ext cx="927435" cy="897890"/>
          </a:xfrm>
          <a:prstGeom prst="rect">
            <a:avLst/>
          </a:prstGeom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C94C008-BAFA-B905-7F69-F445582D8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A36CE74-F19C-6857-EF0D-B595D48FA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7C0E822-8653-EFD0-7750-8A3A74BCD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6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655" y="316465"/>
            <a:ext cx="10637275" cy="737682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931" y="7244045"/>
            <a:ext cx="934463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spc="9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2026-06-09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7561" y="7244046"/>
            <a:ext cx="4617899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spc="90" baseline="0">
                <a:solidFill>
                  <a:srgbClr val="CCCCCC"/>
                </a:solidFill>
              </a:defRPr>
            </a:lvl1pPr>
          </a:lstStyle>
          <a:p>
            <a:r>
              <a:rPr lang="en-GB"/>
              <a:t>WG3: PED code in Accelerator Projects - H. Przybilski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362" y="7244045"/>
            <a:ext cx="3078600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655" y="1752760"/>
            <a:ext cx="10730007" cy="512339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6387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88" r:id="rId3"/>
    <p:sldLayoutId id="2147483672" r:id="rId4"/>
    <p:sldLayoutId id="2147483699" r:id="rId5"/>
    <p:sldLayoutId id="2147483692" r:id="rId6"/>
    <p:sldLayoutId id="2147483693" r:id="rId7"/>
    <p:sldLayoutId id="2147483676" r:id="rId8"/>
    <p:sldLayoutId id="2147483678" r:id="rId9"/>
    <p:sldLayoutId id="2147483673" r:id="rId10"/>
    <p:sldLayoutId id="2147483674" r:id="rId11"/>
    <p:sldLayoutId id="2147483695" r:id="rId12"/>
    <p:sldLayoutId id="2147483698" r:id="rId13"/>
    <p:sldLayoutId id="2147483700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9" r:id="rId22"/>
    <p:sldLayoutId id="214748369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2614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666666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88900" indent="-6350" algn="l" defTabSz="1026140" rtl="0" eaLnBrk="1" latinLnBrk="0" hangingPunct="1">
        <a:lnSpc>
          <a:spcPct val="100000"/>
        </a:lnSpc>
        <a:spcBef>
          <a:spcPts val="1122"/>
        </a:spcBef>
        <a:buClr>
          <a:srgbClr val="666666"/>
        </a:buClr>
        <a:buFontTx/>
        <a:buNone/>
        <a:defRPr sz="2244" kern="1200">
          <a:solidFill>
            <a:srgbClr val="666666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34988" indent="-261938" algn="l" defTabSz="1026140" rtl="0" eaLnBrk="1" latinLnBrk="0" hangingPunct="1">
        <a:lnSpc>
          <a:spcPct val="100000"/>
        </a:lnSpc>
        <a:spcBef>
          <a:spcPts val="1122"/>
        </a:spcBef>
        <a:buClr>
          <a:srgbClr val="666666"/>
        </a:buClr>
        <a:buFont typeface="Arial" panose="020B0604020202020204" pitchFamily="34" charset="0"/>
        <a:buChar char="•"/>
        <a:defRPr sz="2244" kern="1200">
          <a:solidFill>
            <a:srgbClr val="666666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808038" indent="-273050" algn="l" defTabSz="1026140" rtl="0" eaLnBrk="1" latinLnBrk="0" hangingPunct="1">
        <a:lnSpc>
          <a:spcPct val="100000"/>
        </a:lnSpc>
        <a:spcBef>
          <a:spcPts val="1122"/>
        </a:spcBef>
        <a:buClr>
          <a:srgbClr val="666666"/>
        </a:buClr>
        <a:buFont typeface="Arial" panose="020B0604020202020204" pitchFamily="34" charset="0"/>
        <a:buChar char="−"/>
        <a:defRPr sz="2020" kern="1200">
          <a:solidFill>
            <a:srgbClr val="666666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985838" indent="-177800" algn="l" defTabSz="1026140" rtl="0" eaLnBrk="1" latinLnBrk="0" hangingPunct="1">
        <a:lnSpc>
          <a:spcPct val="100000"/>
        </a:lnSpc>
        <a:spcBef>
          <a:spcPts val="1122"/>
        </a:spcBef>
        <a:buClr>
          <a:srgbClr val="666666"/>
        </a:buClr>
        <a:buFont typeface="Arial" panose="020B0604020202020204" pitchFamily="34" charset="0"/>
        <a:buChar char="−"/>
        <a:defRPr sz="1796" kern="1200">
          <a:solidFill>
            <a:srgbClr val="666666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163638" indent="-177800" algn="l" defTabSz="1026140" rtl="0" eaLnBrk="1" latinLnBrk="0" hangingPunct="1">
        <a:lnSpc>
          <a:spcPct val="100000"/>
        </a:lnSpc>
        <a:spcBef>
          <a:spcPts val="1122"/>
        </a:spcBef>
        <a:buClr>
          <a:srgbClr val="666666"/>
        </a:buClr>
        <a:buFont typeface="Arial" panose="020B0604020202020204" pitchFamily="34" charset="0"/>
        <a:buChar char="−"/>
        <a:defRPr sz="1571" kern="1200">
          <a:solidFill>
            <a:srgbClr val="666666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82188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95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802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109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307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614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921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7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534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841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8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455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292D-5551-53C5-A6AE-41544373F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“How to build proper cryogenic lines to fulfill PED requirements”</a:t>
            </a:r>
            <a:br>
              <a:rPr lang="en-SE" dirty="0"/>
            </a:br>
            <a:r>
              <a:rPr lang="en-SE" b="1" dirty="0"/>
              <a:t>The ESS approach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B5411-6D00-6436-E083-A1AF5300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416" y="4358030"/>
            <a:ext cx="9696375" cy="1547469"/>
          </a:xfrm>
        </p:spPr>
        <p:txBody>
          <a:bodyPr/>
          <a:lstStyle/>
          <a:p>
            <a:r>
              <a:rPr lang="en-SE" dirty="0"/>
              <a:t>WG-3: R&amp;D for Mass production and Quality assurance for accelerator modules</a:t>
            </a:r>
            <a:br>
              <a:rPr lang="en-SE" dirty="0"/>
            </a:br>
            <a:r>
              <a:rPr lang="en-SE" b="1" dirty="0"/>
              <a:t>Pressure Vessel Code in Accelerator Projects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23644-7235-525F-0911-389BC5E0B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6415" y="6290837"/>
            <a:ext cx="7341916" cy="516091"/>
          </a:xfrm>
        </p:spPr>
        <p:txBody>
          <a:bodyPr/>
          <a:lstStyle/>
          <a:p>
            <a:r>
              <a:rPr lang="en-GB" dirty="0"/>
              <a:t>Henry Przybilski</a:t>
            </a:r>
            <a:br>
              <a:rPr lang="en-GB" dirty="0"/>
            </a:br>
            <a:r>
              <a:rPr lang="en-GB" dirty="0"/>
              <a:t>European Spallation source				09.06.2026 </a:t>
            </a:r>
          </a:p>
        </p:txBody>
      </p:sp>
    </p:spTree>
    <p:extLst>
      <p:ext uri="{BB962C8B-B14F-4D97-AF65-F5344CB8AC3E}">
        <p14:creationId xmlns:p14="http://schemas.microsoft.com/office/powerpoint/2010/main" val="13881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F9CAB7-E40A-77B9-D343-2AD6F9C0C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610" y="1525275"/>
            <a:ext cx="13170114" cy="4495800"/>
          </a:xfrm>
        </p:spPr>
        <p:txBody>
          <a:bodyPr/>
          <a:lstStyle/>
          <a:p>
            <a:pPr marL="82550" indent="0">
              <a:buNone/>
            </a:pPr>
            <a:r>
              <a:rPr lang="en-GB" dirty="0"/>
              <a:t>ACCP, CDS and CMs set independently according to PED. End-user (ESS) responsibility AFS 2005:2.</a:t>
            </a:r>
          </a:p>
          <a:p>
            <a:pPr marL="82550" indent="0">
              <a:buNone/>
            </a:pPr>
            <a:r>
              <a:rPr lang="en-GB" dirty="0"/>
              <a:t>Spoke and ELL CM according to </a:t>
            </a:r>
            <a:r>
              <a:rPr lang="en-SE" dirty="0"/>
              <a:t>PED 2014/68/EU</a:t>
            </a:r>
            <a:r>
              <a:rPr lang="en-GB" dirty="0"/>
              <a:t> (Art.4(3) – Sound Engineering Practice) </a:t>
            </a:r>
          </a:p>
          <a:p>
            <a:pPr lvl="1"/>
            <a:r>
              <a:rPr lang="en-GB" dirty="0"/>
              <a:t>He tank volume: 48L (Spoke) | 46L (MB) | 48L (HB)</a:t>
            </a:r>
          </a:p>
          <a:p>
            <a:pPr lvl="1"/>
            <a:r>
              <a:rPr lang="en-GB" dirty="0"/>
              <a:t>Cryogenic distribution considered separately</a:t>
            </a:r>
          </a:p>
          <a:p>
            <a:pPr lvl="1"/>
            <a:r>
              <a:rPr lang="en-GB" dirty="0"/>
              <a:t>CM considered as a protected assembly</a:t>
            </a:r>
          </a:p>
          <a:p>
            <a:pPr lvl="2"/>
            <a:r>
              <a:rPr lang="en-GB" dirty="0"/>
              <a:t>Safety devices sizing, mech. analysis</a:t>
            </a:r>
          </a:p>
          <a:p>
            <a:pPr lvl="2"/>
            <a:r>
              <a:rPr lang="en-GB" dirty="0"/>
              <a:t>Piping breakdown (material, fluid, type (vessel, pipe, bellow))</a:t>
            </a:r>
          </a:p>
          <a:p>
            <a:pPr lvl="1"/>
            <a:endParaRPr lang="en-GB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970A898-5F42-42D0-E667-5BCCB254D0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60531" y="2897662"/>
            <a:ext cx="5534740" cy="41604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9BDD87-825D-71DA-43CB-CA9E6B55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Cryomodules (IJC Lab – CEA)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35849-5F75-6326-977A-6BDEA7252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5" y="7266694"/>
            <a:ext cx="4848691" cy="409751"/>
          </a:xfrm>
        </p:spPr>
        <p:txBody>
          <a:bodyPr/>
          <a:lstStyle/>
          <a:p>
            <a:r>
              <a:rPr lang="en-GB"/>
              <a:t>WG3: PED code in Accelerator Projects - H. Przybilski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EF5C7-AC11-6CB7-798D-4B488B365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834" y="7266694"/>
            <a:ext cx="934463" cy="409751"/>
          </a:xfrm>
        </p:spPr>
        <p:txBody>
          <a:bodyPr/>
          <a:lstStyle/>
          <a:p>
            <a:r>
              <a:rPr lang="sv-SE"/>
              <a:t>2026-06-09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3CBBAAA-BD16-54D6-2FFB-C968277F802D}"/>
              </a:ext>
            </a:extLst>
          </p:cNvPr>
          <p:cNvSpPr txBox="1">
            <a:spLocks/>
          </p:cNvSpPr>
          <p:nvPr/>
        </p:nvSpPr>
        <p:spPr>
          <a:xfrm>
            <a:off x="9464730" y="2476500"/>
            <a:ext cx="2024801" cy="6477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55600" indent="-27305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+mj-lt"/>
              <a:buAutoNum type="arabicPeriod"/>
              <a:defRPr sz="2244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28650" indent="-273050" algn="l" defTabSz="44894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20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85838" indent="-273050" algn="l" defTabSz="6286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18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858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796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636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571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82188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495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802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09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r>
              <a:rPr lang="en-GB" dirty="0"/>
              <a:t>Safety devices</a:t>
            </a:r>
          </a:p>
          <a:p>
            <a:pPr marL="82550" indent="0">
              <a:buFont typeface="+mj-lt"/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52790-27BD-2621-964D-6A6234C1380E}"/>
              </a:ext>
            </a:extLst>
          </p:cNvPr>
          <p:cNvSpPr txBox="1"/>
          <p:nvPr/>
        </p:nvSpPr>
        <p:spPr>
          <a:xfrm>
            <a:off x="11489531" y="691150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N. Elias (ESS)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0248A0-83E0-8A1D-394F-92A8E81920A2}"/>
              </a:ext>
            </a:extLst>
          </p:cNvPr>
          <p:cNvGrpSpPr/>
          <p:nvPr/>
        </p:nvGrpSpPr>
        <p:grpSpPr>
          <a:xfrm>
            <a:off x="71939" y="4533900"/>
            <a:ext cx="7787774" cy="2836981"/>
            <a:chOff x="71939" y="4516319"/>
            <a:chExt cx="7787774" cy="28369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84D449-CE4E-F2DF-185F-6B1E70553A63}"/>
                </a:ext>
              </a:extLst>
            </p:cNvPr>
            <p:cNvGrpSpPr/>
            <p:nvPr/>
          </p:nvGrpSpPr>
          <p:grpSpPr>
            <a:xfrm>
              <a:off x="71939" y="4516319"/>
              <a:ext cx="7787774" cy="2836981"/>
              <a:chOff x="71939" y="3390900"/>
              <a:chExt cx="7787774" cy="283698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ECBAAB3-94A2-CC46-9EB9-747F27E2A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ED017E"/>
                  </a:clrFrom>
                  <a:clrTo>
                    <a:srgbClr val="ED017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7313" y="3407229"/>
                <a:ext cx="7772400" cy="243030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2C511F-3712-DAF5-EB58-7B97412BDD59}"/>
                  </a:ext>
                </a:extLst>
              </p:cNvPr>
              <p:cNvSpPr txBox="1"/>
              <p:nvPr/>
            </p:nvSpPr>
            <p:spPr>
              <a:xfrm>
                <a:off x="388201" y="5889327"/>
                <a:ext cx="16918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SE" sz="1600" i="1" dirty="0">
                  <a:solidFill>
                    <a:srgbClr val="535353"/>
                  </a:solidFill>
                  <a:effectLst/>
                  <a:latin typeface="Helvetica" pitchFamily="2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D4445BD-775C-E6A4-7021-0EDC5F86B05E}"/>
                  </a:ext>
                </a:extLst>
              </p:cNvPr>
              <p:cNvSpPr/>
              <p:nvPr/>
            </p:nvSpPr>
            <p:spPr>
              <a:xfrm>
                <a:off x="71939" y="3390900"/>
                <a:ext cx="7787773" cy="28032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C6FDF9-8BDC-98C1-BE3F-1D9A7F988623}"/>
                  </a:ext>
                </a:extLst>
              </p:cNvPr>
              <p:cNvSpPr txBox="1"/>
              <p:nvPr/>
            </p:nvSpPr>
            <p:spPr>
              <a:xfrm>
                <a:off x="3908300" y="5886343"/>
                <a:ext cx="36950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kern="0"/>
                </a:defPPr>
                <a:lvl1pPr>
                  <a:buNone/>
                  <a:defRPr>
                    <a:solidFill>
                      <a:srgbClr val="6C6C6C"/>
                    </a:solidFill>
                    <a:effectLst/>
                    <a:latin typeface="Helvetica" pitchFamily="2" charset="0"/>
                  </a:defRPr>
                </a:lvl1pPr>
              </a:lstStyle>
              <a:p>
                <a:r>
                  <a:rPr lang="en-SE" sz="1400" dirty="0"/>
                  <a:t>P. DUTHIL - </a:t>
                </a:r>
                <a:r>
                  <a:rPr lang="en-GB" sz="1400" dirty="0"/>
                  <a:t>Cryogenic Safety review</a:t>
                </a:r>
                <a:r>
                  <a:rPr lang="en-SE" sz="1400" dirty="0"/>
                  <a:t>, 2016</a:t>
                </a:r>
                <a:endParaRPr lang="en-GB" sz="1400" dirty="0"/>
              </a:p>
            </p:txBody>
          </p:sp>
          <p:sp>
            <p:nvSpPr>
              <p:cNvPr id="16" name="5-point Star 15">
                <a:extLst>
                  <a:ext uri="{FF2B5EF4-FFF2-40B4-BE49-F238E27FC236}">
                    <a16:creationId xmlns:a16="http://schemas.microsoft.com/office/drawing/2014/main" id="{FF650A2A-4E3F-8929-789C-1BE31203CCEA}"/>
                  </a:ext>
                </a:extLst>
              </p:cNvPr>
              <p:cNvSpPr/>
              <p:nvPr/>
            </p:nvSpPr>
            <p:spPr>
              <a:xfrm>
                <a:off x="1649705" y="5143500"/>
                <a:ext cx="159360" cy="152400"/>
              </a:xfrm>
              <a:prstGeom prst="star5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A4AC4A6-A0B7-985C-C897-BEB6C76F4FD2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>
                <a:off x="592931" y="5201711"/>
                <a:ext cx="10567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93412BB-9EC4-79DE-8FF0-4F763F11DF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5931" y="5295900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9002BE-AD4E-51E5-2347-323C02F1DDAA}"/>
                  </a:ext>
                </a:extLst>
              </p:cNvPr>
              <p:cNvSpPr txBox="1"/>
              <p:nvPr/>
            </p:nvSpPr>
            <p:spPr>
              <a:xfrm>
                <a:off x="1515224" y="559507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SE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48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E7807F0-2DB2-493A-6AF1-3CE61844D495}"/>
                </a:ext>
              </a:extLst>
            </p:cNvPr>
            <p:cNvSpPr/>
            <p:nvPr/>
          </p:nvSpPr>
          <p:spPr>
            <a:xfrm>
              <a:off x="582613" y="6045535"/>
              <a:ext cx="685800" cy="21101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600" dirty="0"/>
                <a:t>SEP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A25BDCE-C8E8-8963-D720-C534E7FBF600}"/>
                </a:ext>
              </a:extLst>
            </p:cNvPr>
            <p:cNvSpPr/>
            <p:nvPr/>
          </p:nvSpPr>
          <p:spPr>
            <a:xfrm>
              <a:off x="4511809" y="5706911"/>
              <a:ext cx="881722" cy="19859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600" dirty="0"/>
                <a:t>SEP</a:t>
              </a:r>
            </a:p>
          </p:txBody>
        </p: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16B6B39-4DBB-5C96-218B-E4D0DD215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1028" name="Picture 4" descr="TÜV NORD Swedens besiktningssystem - NewSeed IT Solutions AB">
            <a:extLst>
              <a:ext uri="{FF2B5EF4-FFF2-40B4-BE49-F238E27FC236}">
                <a16:creationId xmlns:a16="http://schemas.microsoft.com/office/drawing/2014/main" id="{406FE053-0D12-5D51-C36C-0792D2CA9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30800"/>
          <a:stretch>
            <a:fillRect/>
          </a:stretch>
        </p:blipFill>
        <p:spPr bwMode="auto">
          <a:xfrm>
            <a:off x="11498262" y="1559006"/>
            <a:ext cx="1956594" cy="10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0A939-0454-0151-1453-A6DC3B2C2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79A4F3-3C53-B739-37BA-C217D7C74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610" y="1525275"/>
            <a:ext cx="13170114" cy="4495800"/>
          </a:xfrm>
        </p:spPr>
        <p:txBody>
          <a:bodyPr/>
          <a:lstStyle/>
          <a:p>
            <a:pPr marL="82550" indent="0">
              <a:buNone/>
            </a:pPr>
            <a:r>
              <a:rPr lang="en-GB" dirty="0"/>
              <a:t>Spoke and ELL CM according to </a:t>
            </a:r>
            <a:r>
              <a:rPr lang="en-SE" dirty="0"/>
              <a:t>PED 2014/68/EU</a:t>
            </a:r>
            <a:r>
              <a:rPr lang="en-GB" dirty="0"/>
              <a:t> (Art.4(3) – Sound Engineering Practice)</a:t>
            </a:r>
          </a:p>
          <a:p>
            <a:pPr lvl="1"/>
            <a:r>
              <a:rPr lang="en-GB" dirty="0"/>
              <a:t>He tank volume: 48L (Spoke) | 46L (MB) | 48L (HB)</a:t>
            </a:r>
          </a:p>
          <a:p>
            <a:pPr marL="355600" lvl="1" indent="0">
              <a:buNone/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D2155F-58FD-7F4E-44BA-200B3045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Cryomodules (IJC Lab – CEA)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0F0AC-5B70-0878-FA44-5F76B429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5" y="7266694"/>
            <a:ext cx="4848691" cy="409751"/>
          </a:xfrm>
        </p:spPr>
        <p:txBody>
          <a:bodyPr/>
          <a:lstStyle/>
          <a:p>
            <a:r>
              <a:rPr lang="en-GB"/>
              <a:t>WG3: PED code in Accelerator Projects - H. Przybilski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5827-59F9-6564-445D-D3865F95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834" y="7266694"/>
            <a:ext cx="934463" cy="409751"/>
          </a:xfrm>
        </p:spPr>
        <p:txBody>
          <a:bodyPr/>
          <a:lstStyle/>
          <a:p>
            <a:r>
              <a:rPr lang="sv-SE"/>
              <a:t>2026-06-09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D9DC74-0B16-0ECE-D887-7D07B686C87D}"/>
              </a:ext>
            </a:extLst>
          </p:cNvPr>
          <p:cNvGrpSpPr/>
          <p:nvPr/>
        </p:nvGrpSpPr>
        <p:grpSpPr>
          <a:xfrm>
            <a:off x="71939" y="4533900"/>
            <a:ext cx="7787774" cy="2836981"/>
            <a:chOff x="71939" y="4516319"/>
            <a:chExt cx="7787774" cy="28369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521F2A-A913-003E-CE12-1ABBA19F6C8C}"/>
                </a:ext>
              </a:extLst>
            </p:cNvPr>
            <p:cNvGrpSpPr/>
            <p:nvPr/>
          </p:nvGrpSpPr>
          <p:grpSpPr>
            <a:xfrm>
              <a:off x="71939" y="4516319"/>
              <a:ext cx="7787774" cy="2836981"/>
              <a:chOff x="71939" y="3390900"/>
              <a:chExt cx="7787774" cy="283698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C316C2-6506-9BED-37E7-736D4C47D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ED017E"/>
                  </a:clrFrom>
                  <a:clrTo>
                    <a:srgbClr val="ED017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7313" y="3407229"/>
                <a:ext cx="7772400" cy="243030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2692C0-BFBB-35B4-741E-1B93754654B9}"/>
                  </a:ext>
                </a:extLst>
              </p:cNvPr>
              <p:cNvSpPr txBox="1"/>
              <p:nvPr/>
            </p:nvSpPr>
            <p:spPr>
              <a:xfrm>
                <a:off x="388201" y="5889327"/>
                <a:ext cx="16918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endParaRPr lang="en-SE" sz="1600" i="1" dirty="0">
                  <a:solidFill>
                    <a:srgbClr val="535353"/>
                  </a:solidFill>
                  <a:effectLst/>
                  <a:latin typeface="Helvetica" pitchFamily="2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ABC9906-AA79-3FCD-D677-76135891BBE9}"/>
                  </a:ext>
                </a:extLst>
              </p:cNvPr>
              <p:cNvSpPr/>
              <p:nvPr/>
            </p:nvSpPr>
            <p:spPr>
              <a:xfrm>
                <a:off x="71939" y="3390900"/>
                <a:ext cx="7787773" cy="28032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BDC6A-28FC-B93F-18A8-27A9DD1C0690}"/>
                  </a:ext>
                </a:extLst>
              </p:cNvPr>
              <p:cNvSpPr txBox="1"/>
              <p:nvPr/>
            </p:nvSpPr>
            <p:spPr>
              <a:xfrm>
                <a:off x="3908300" y="5886343"/>
                <a:ext cx="36950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kern="0"/>
                </a:defPPr>
                <a:lvl1pPr>
                  <a:buNone/>
                  <a:defRPr>
                    <a:solidFill>
                      <a:srgbClr val="6C6C6C"/>
                    </a:solidFill>
                    <a:effectLst/>
                    <a:latin typeface="Helvetica" pitchFamily="2" charset="0"/>
                  </a:defRPr>
                </a:lvl1pPr>
              </a:lstStyle>
              <a:p>
                <a:r>
                  <a:rPr lang="en-SE" sz="1400" dirty="0"/>
                  <a:t>P. DUTHIL - </a:t>
                </a:r>
                <a:r>
                  <a:rPr lang="en-GB" sz="1400" dirty="0"/>
                  <a:t>Cryogenic Safety review</a:t>
                </a:r>
                <a:r>
                  <a:rPr lang="en-SE" sz="1400" dirty="0"/>
                  <a:t>, 2016</a:t>
                </a:r>
                <a:endParaRPr lang="en-GB" sz="1400" dirty="0"/>
              </a:p>
            </p:txBody>
          </p:sp>
          <p:sp>
            <p:nvSpPr>
              <p:cNvPr id="16" name="5-point Star 15">
                <a:extLst>
                  <a:ext uri="{FF2B5EF4-FFF2-40B4-BE49-F238E27FC236}">
                    <a16:creationId xmlns:a16="http://schemas.microsoft.com/office/drawing/2014/main" id="{AB8273CD-46CB-74BC-1BFC-06ABA3A7A4A3}"/>
                  </a:ext>
                </a:extLst>
              </p:cNvPr>
              <p:cNvSpPr/>
              <p:nvPr/>
            </p:nvSpPr>
            <p:spPr>
              <a:xfrm>
                <a:off x="1649705" y="5143500"/>
                <a:ext cx="159360" cy="152400"/>
              </a:xfrm>
              <a:prstGeom prst="star5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8E2307-AE0C-0AE3-7269-AD79E6256EAD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>
                <a:off x="592931" y="5201711"/>
                <a:ext cx="10567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B0D19BD-0E7B-4234-DD1E-BCD5B38AA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5931" y="5295900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FA3F45-4B76-1F30-D1FE-41AB2A1BD6CF}"/>
                  </a:ext>
                </a:extLst>
              </p:cNvPr>
              <p:cNvSpPr txBox="1"/>
              <p:nvPr/>
            </p:nvSpPr>
            <p:spPr>
              <a:xfrm>
                <a:off x="1515224" y="559507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SE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48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214046E-0595-5D52-2F2B-0354D3AD9E41}"/>
                </a:ext>
              </a:extLst>
            </p:cNvPr>
            <p:cNvSpPr/>
            <p:nvPr/>
          </p:nvSpPr>
          <p:spPr>
            <a:xfrm>
              <a:off x="582613" y="6045535"/>
              <a:ext cx="685800" cy="21101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600" dirty="0"/>
                <a:t>SEP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48F673-4814-4FAA-CD89-F6E926F58C97}"/>
                </a:ext>
              </a:extLst>
            </p:cNvPr>
            <p:cNvSpPr/>
            <p:nvPr/>
          </p:nvSpPr>
          <p:spPr>
            <a:xfrm>
              <a:off x="4511809" y="5706911"/>
              <a:ext cx="881722" cy="19859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600" dirty="0"/>
                <a:t>SEP</a:t>
              </a:r>
            </a:p>
          </p:txBody>
        </p: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96516B4-7548-ACE2-7A6A-F73A838A3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F43DFEBA-B2C9-5BF3-8C29-C2BC535D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810" y="2375214"/>
            <a:ext cx="2813299" cy="2124000"/>
          </a:xfrm>
          <a:prstGeom prst="rect">
            <a:avLst/>
          </a:prstGeom>
        </p:spPr>
      </p:pic>
      <p:pic>
        <p:nvPicPr>
          <p:cNvPr id="11" name="Picture 10" descr="A diagram of a liquid volume&#10;&#10;AI-generated content may be incorrect.">
            <a:extLst>
              <a:ext uri="{FF2B5EF4-FFF2-40B4-BE49-F238E27FC236}">
                <a16:creationId xmlns:a16="http://schemas.microsoft.com/office/drawing/2014/main" id="{56533DD7-E7E8-6517-06C9-1A311B35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00"/>
          <a:stretch>
            <a:fillRect/>
          </a:stretch>
        </p:blipFill>
        <p:spPr>
          <a:xfrm>
            <a:off x="492779" y="2377005"/>
            <a:ext cx="3751729" cy="2124000"/>
          </a:xfrm>
          <a:prstGeom prst="rect">
            <a:avLst/>
          </a:prstGeom>
        </p:spPr>
      </p:pic>
      <p:pic>
        <p:nvPicPr>
          <p:cNvPr id="21" name="Content Placeholder 1">
            <a:extLst>
              <a:ext uri="{FF2B5EF4-FFF2-40B4-BE49-F238E27FC236}">
                <a16:creationId xmlns:a16="http://schemas.microsoft.com/office/drawing/2014/main" id="{28717436-4254-6B0D-DB05-F8D99A0386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8060531" y="2897662"/>
            <a:ext cx="5534740" cy="4160412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3F9F061-63E6-4CFF-E4FC-0B7926C61912}"/>
              </a:ext>
            </a:extLst>
          </p:cNvPr>
          <p:cNvSpPr txBox="1">
            <a:spLocks/>
          </p:cNvSpPr>
          <p:nvPr/>
        </p:nvSpPr>
        <p:spPr>
          <a:xfrm>
            <a:off x="9464730" y="2476500"/>
            <a:ext cx="2024801" cy="6477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55600" indent="-27305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+mj-lt"/>
              <a:buAutoNum type="arabicPeriod"/>
              <a:defRPr sz="2244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28650" indent="-273050" algn="l" defTabSz="44894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20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85838" indent="-273050" algn="l" defTabSz="6286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18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858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796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636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571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82188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495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802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09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r>
              <a:rPr lang="en-GB" dirty="0"/>
              <a:t>Safety devices</a:t>
            </a:r>
          </a:p>
          <a:p>
            <a:pPr marL="82550" indent="0">
              <a:buFont typeface="+mj-lt"/>
              <a:buNone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F58D71-E45F-D2A9-C555-F75E84091FD4}"/>
              </a:ext>
            </a:extLst>
          </p:cNvPr>
          <p:cNvSpPr txBox="1"/>
          <p:nvPr/>
        </p:nvSpPr>
        <p:spPr>
          <a:xfrm>
            <a:off x="11489531" y="691150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N. Elias (ESS)</a:t>
            </a:r>
          </a:p>
        </p:txBody>
      </p:sp>
    </p:spTree>
    <p:extLst>
      <p:ext uri="{BB962C8B-B14F-4D97-AF65-F5344CB8AC3E}">
        <p14:creationId xmlns:p14="http://schemas.microsoft.com/office/powerpoint/2010/main" val="34758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76E24-7BA8-8ED7-ED71-7F747D1E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4A2EC1-3D68-1541-CA22-8A84B8A34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610" y="1409700"/>
            <a:ext cx="9601121" cy="1145062"/>
          </a:xfrm>
        </p:spPr>
        <p:txBody>
          <a:bodyPr numCol="2"/>
          <a:lstStyle/>
          <a:p>
            <a:pPr lvl="1">
              <a:spcBef>
                <a:spcPts val="0"/>
              </a:spcBef>
            </a:pPr>
            <a:r>
              <a:rPr lang="en-GB" dirty="0"/>
              <a:t>Liquid density change (small volume in diphasic)</a:t>
            </a:r>
          </a:p>
          <a:p>
            <a:pPr lvl="1">
              <a:spcBef>
                <a:spcPts val="0"/>
              </a:spcBef>
            </a:pPr>
            <a:r>
              <a:rPr lang="en-GB" dirty="0"/>
              <a:t>6 burst discs ruptured/perforated in operation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2 rupture discs isolated</a:t>
            </a:r>
          </a:p>
          <a:p>
            <a:pPr lvl="1">
              <a:spcBef>
                <a:spcPts val="0"/>
              </a:spcBef>
            </a:pPr>
            <a:r>
              <a:rPr lang="en-GB" dirty="0"/>
              <a:t>Ice formation inside the diphasic</a:t>
            </a:r>
          </a:p>
          <a:p>
            <a:pPr lvl="1">
              <a:spcBef>
                <a:spcPts val="0"/>
              </a:spcBef>
            </a:pPr>
            <a:r>
              <a:rPr lang="en-GB" dirty="0"/>
              <a:t>Early rupture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4BEFDA-8648-A1F7-F57E-54667E1D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impact – plant trip 25.11.2025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1EB6B-760E-503B-E0A5-17C6C12CC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5" y="7266694"/>
            <a:ext cx="4848691" cy="409751"/>
          </a:xfrm>
        </p:spPr>
        <p:txBody>
          <a:bodyPr/>
          <a:lstStyle/>
          <a:p>
            <a:r>
              <a:rPr lang="en-GB"/>
              <a:t>WG3: PED code in Accelerator Projects - H. Przybilski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C688-B687-B855-DBA1-B4162EF03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834" y="7266694"/>
            <a:ext cx="934463" cy="409751"/>
          </a:xfrm>
        </p:spPr>
        <p:txBody>
          <a:bodyPr/>
          <a:lstStyle/>
          <a:p>
            <a:r>
              <a:rPr lang="sv-SE"/>
              <a:t>2026-06-09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3E420C-2230-75BF-B402-E5A49588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" y="2457450"/>
            <a:ext cx="7479928" cy="4986619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2DA9FBB-2559-D002-A9C3-A501322B5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AE4C0-9C41-738B-918C-7E2B08E37CC1}"/>
              </a:ext>
            </a:extLst>
          </p:cNvPr>
          <p:cNvSpPr txBox="1"/>
          <p:nvPr/>
        </p:nvSpPr>
        <p:spPr>
          <a:xfrm>
            <a:off x="8221955" y="6951670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Marek’s talk  - </a:t>
            </a:r>
            <a: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Initial CM operation performances</a:t>
            </a:r>
            <a:b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 test and commissioning at ESS</a:t>
            </a:r>
            <a:endParaRPr lang="en-SE" i="1" dirty="0">
              <a:solidFill>
                <a:srgbClr val="66666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A21329-8EDB-C334-7A4B-7EE9C5CB81B1}"/>
              </a:ext>
            </a:extLst>
          </p:cNvPr>
          <p:cNvSpPr txBox="1"/>
          <p:nvPr/>
        </p:nvSpPr>
        <p:spPr>
          <a:xfrm rot="16200000">
            <a:off x="-234663" y="468796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Spoke CM</a:t>
            </a:r>
          </a:p>
        </p:txBody>
      </p:sp>
      <p:pic>
        <p:nvPicPr>
          <p:cNvPr id="36" name="Content Placeholder 1">
            <a:extLst>
              <a:ext uri="{FF2B5EF4-FFF2-40B4-BE49-F238E27FC236}">
                <a16:creationId xmlns:a16="http://schemas.microsoft.com/office/drawing/2014/main" id="{3255A092-88B4-9E26-D1FA-D7C314CB2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b="2557"/>
          <a:stretch>
            <a:fillRect/>
          </a:stretch>
        </p:blipFill>
        <p:spPr>
          <a:xfrm>
            <a:off x="8060531" y="2897662"/>
            <a:ext cx="5534740" cy="4054008"/>
          </a:xfrm>
          <a:prstGeom prst="rect">
            <a:avLst/>
          </a:prstGeom>
        </p:spPr>
      </p:pic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6572D98-EC8E-C6DA-3D22-35FE9DE6825F}"/>
              </a:ext>
            </a:extLst>
          </p:cNvPr>
          <p:cNvSpPr txBox="1">
            <a:spLocks/>
          </p:cNvSpPr>
          <p:nvPr/>
        </p:nvSpPr>
        <p:spPr>
          <a:xfrm>
            <a:off x="9464730" y="2476500"/>
            <a:ext cx="2024801" cy="6477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55600" indent="-27305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+mj-lt"/>
              <a:buAutoNum type="arabicPeriod"/>
              <a:defRPr sz="2244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28650" indent="-273050" algn="l" defTabSz="44894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20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85838" indent="-273050" algn="l" defTabSz="62865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chemeClr val="accent1"/>
              </a:buClr>
              <a:buFont typeface="Segoe UI Semilight" panose="020B0402040204020203" pitchFamily="34" charset="0"/>
              <a:buChar char="−"/>
              <a:defRPr sz="1800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858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796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63638" indent="-177800" algn="l" defTabSz="1026140" rtl="0" eaLnBrk="1" latinLnBrk="0" hangingPunct="1">
              <a:lnSpc>
                <a:spcPct val="100000"/>
              </a:lnSpc>
              <a:spcBef>
                <a:spcPts val="1122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571" kern="1200">
                <a:solidFill>
                  <a:srgbClr val="66666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82188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495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802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094" indent="-256535" algn="l" defTabSz="1026140" rtl="0" eaLnBrk="1" latinLnBrk="0" hangingPunct="1">
              <a:lnSpc>
                <a:spcPct val="90000"/>
              </a:lnSpc>
              <a:spcBef>
                <a:spcPts val="561"/>
              </a:spcBef>
              <a:buFont typeface="Arial" panose="020B0604020202020204" pitchFamily="34" charset="0"/>
              <a:buChar char="•"/>
              <a:defRPr sz="2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r>
              <a:rPr lang="en-GB" dirty="0"/>
              <a:t>Safety devices</a:t>
            </a:r>
          </a:p>
          <a:p>
            <a:pPr marL="82550" indent="0">
              <a:buFont typeface="+mj-lt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1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5D0E8-8FE5-E775-3C82-A0C8CDA0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CE7F8F-F69D-89EC-D302-FBEE0C6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impact – plant trip 25.11.2025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C6001-383A-7701-B0B3-75220745D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5" y="7266694"/>
            <a:ext cx="4848691" cy="409751"/>
          </a:xfrm>
        </p:spPr>
        <p:txBody>
          <a:bodyPr/>
          <a:lstStyle/>
          <a:p>
            <a:r>
              <a:rPr lang="en-GB"/>
              <a:t>WG3: PED code in Accelerator Projects - H. Przybilski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DD1B-EE2A-E175-1A7B-A8572A377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834" y="7266694"/>
            <a:ext cx="934463" cy="409751"/>
          </a:xfrm>
        </p:spPr>
        <p:txBody>
          <a:bodyPr/>
          <a:lstStyle/>
          <a:p>
            <a:r>
              <a:rPr lang="sv-SE"/>
              <a:t>2026-06-09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66A9A0-C268-DED2-DBD9-3C825ADF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" y="2457450"/>
            <a:ext cx="7479928" cy="4986619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C2B3D6E-BF6D-44C4-54FD-EB467C1E6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7C5627-93CA-7ACF-E9ED-BAB8437B8EDF}"/>
              </a:ext>
            </a:extLst>
          </p:cNvPr>
          <p:cNvSpPr txBox="1"/>
          <p:nvPr/>
        </p:nvSpPr>
        <p:spPr>
          <a:xfrm>
            <a:off x="8221955" y="6951670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Marek’s talk  - </a:t>
            </a:r>
            <a: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Initial CM operation performances</a:t>
            </a:r>
            <a:b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i="1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 test and commissioning at ESS</a:t>
            </a:r>
            <a:endParaRPr lang="en-SE" i="1" dirty="0">
              <a:solidFill>
                <a:srgbClr val="66666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5118A-B0CD-6E97-B54B-6D34A348E00A}"/>
              </a:ext>
            </a:extLst>
          </p:cNvPr>
          <p:cNvSpPr txBox="1"/>
          <p:nvPr/>
        </p:nvSpPr>
        <p:spPr>
          <a:xfrm rot="16200000">
            <a:off x="-234663" y="468796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Spoke 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5A405-5041-1D31-0ADF-E09533D3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1430103"/>
            <a:ext cx="3517529" cy="2638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5A9CD4-9C19-2D07-762B-D53B02E43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512" r="9707" b="10178"/>
          <a:stretch>
            <a:fillRect/>
          </a:stretch>
        </p:blipFill>
        <p:spPr>
          <a:xfrm rot="5400000">
            <a:off x="9224604" y="3125365"/>
            <a:ext cx="2831944" cy="488010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D4399CE-4F14-373A-3566-AD7F77CA0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610" y="1409700"/>
            <a:ext cx="9601121" cy="1145062"/>
          </a:xfrm>
        </p:spPr>
        <p:txBody>
          <a:bodyPr numCol="2"/>
          <a:lstStyle/>
          <a:p>
            <a:pPr lvl="1">
              <a:spcBef>
                <a:spcPts val="0"/>
              </a:spcBef>
            </a:pPr>
            <a:r>
              <a:rPr lang="en-GB" dirty="0"/>
              <a:t>Liquid density change (small volume in diphasic)</a:t>
            </a:r>
          </a:p>
          <a:p>
            <a:pPr lvl="1">
              <a:spcBef>
                <a:spcPts val="0"/>
              </a:spcBef>
            </a:pPr>
            <a:r>
              <a:rPr lang="en-GB" dirty="0"/>
              <a:t>6 burst discs ruptured/perforated in operation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2 rupture discs isolated</a:t>
            </a:r>
          </a:p>
          <a:p>
            <a:pPr lvl="1">
              <a:spcBef>
                <a:spcPts val="0"/>
              </a:spcBef>
            </a:pPr>
            <a:r>
              <a:rPr lang="en-GB" dirty="0"/>
              <a:t>Ice formation inside the diphasic</a:t>
            </a:r>
          </a:p>
          <a:p>
            <a:pPr lvl="1">
              <a:spcBef>
                <a:spcPts val="0"/>
              </a:spcBef>
            </a:pPr>
            <a:r>
              <a:rPr lang="en-GB" dirty="0"/>
              <a:t>Early rupture</a:t>
            </a:r>
          </a:p>
        </p:txBody>
      </p:sp>
    </p:spTree>
    <p:extLst>
      <p:ext uri="{BB962C8B-B14F-4D97-AF65-F5344CB8AC3E}">
        <p14:creationId xmlns:p14="http://schemas.microsoft.com/office/powerpoint/2010/main" val="16600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Custom 3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666666"/>
            </a:solidFill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944a36-8bfa-4b35-a138-bed6663b86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34A46E002C9469961BAC535126DC0" ma:contentTypeVersion="12" ma:contentTypeDescription="Create a new document." ma:contentTypeScope="" ma:versionID="dde7dcfcce21efeb5b0bdc4cd5ba3f32">
  <xsd:schema xmlns:xsd="http://www.w3.org/2001/XMLSchema" xmlns:xs="http://www.w3.org/2001/XMLSchema" xmlns:p="http://schemas.microsoft.com/office/2006/metadata/properties" xmlns:ns3="6a944a36-8bfa-4b35-a138-bed6663b8660" targetNamespace="http://schemas.microsoft.com/office/2006/metadata/properties" ma:root="true" ma:fieldsID="8b835e4ab94c26c00fee311fcb26f0bf" ns3:_="">
    <xsd:import namespace="6a944a36-8bfa-4b35-a138-bed6663b866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44a36-8bfa-4b35-a138-bed6663b866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6F6571-3255-4F06-A97F-CDB632525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39606-C3AA-47B8-83FF-54237B8E3677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6a944a36-8bfa-4b35-a138-bed6663b8660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040DA26-566D-4F35-B829-6C6C203F4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44a36-8bfa-4b35-a138-bed6663b8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50427</TotalTime>
  <Words>386</Words>
  <Application>Microsoft Macintosh PowerPoint</Application>
  <PresentationFormat>Custom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Segoe UI Light</vt:lpstr>
      <vt:lpstr>Segoe UI Semilight</vt:lpstr>
      <vt:lpstr>Office-tema</vt:lpstr>
      <vt:lpstr>PowerPoint Presentation</vt:lpstr>
      <vt:lpstr>“How to build proper cryogenic lines to fulfill PED requirements” The ESS approach</vt:lpstr>
      <vt:lpstr>ESS Cryomodules (IJC Lab – CEA)</vt:lpstr>
      <vt:lpstr>ESS Cryomodules (IJC Lab – CEA)</vt:lpstr>
      <vt:lpstr>Operational impact – plant trip 25.11.2025</vt:lpstr>
      <vt:lpstr>Operational impact – plant trip 25.11.2025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</dc:creator>
  <cp:lastModifiedBy>Henry Przybilski</cp:lastModifiedBy>
  <cp:revision>228</cp:revision>
  <cp:lastPrinted>2025-07-18T07:14:59Z</cp:lastPrinted>
  <dcterms:created xsi:type="dcterms:W3CDTF">2024-11-12T12:49:35Z</dcterms:created>
  <dcterms:modified xsi:type="dcterms:W3CDTF">2026-06-08T20:00:07Z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2024-11-12T00:00:00Z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2024-11-12T00:00:00Z</vt:filetime>
  </property>
  <property fmtid="{D5CDD505-2E9C-101B-9397-08002B2CF9AE}" pid="5" name="Producer">
    <vt:lpwstr>pdf-merger-js</vt:lpwstr>
  </property>
  <property fmtid="{D5CDD505-2E9C-101B-9397-08002B2CF9AE}" pid="6" name="ContentTypeId">
    <vt:lpwstr>0x01010038534A46E002C9469961BAC535126DC0</vt:lpwstr>
  </property>
</Properties>
</file>