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8" r:id="rId5"/>
    <p:sldId id="259" r:id="rId6"/>
    <p:sldId id="262" r:id="rId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64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6C3F3-949F-29FE-7EAB-5FF4A3BF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DBEDF1-291E-D331-4130-9AD35E4A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1F6E9-3101-9881-D689-5CFAB0C1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DC710-6C4F-CB83-A6BF-E5E94374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6742D4-AAEA-9365-F1F1-C00D35B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A3190-5739-E3AC-976F-A3F4BE8D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040BA9-7DAE-2CC2-7C87-808EB09E6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F238E4-F43B-62C7-5478-3DD28B57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F3458-AD80-098B-A93E-2FDA9F58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36AC6-59F0-8ABD-B759-2D5BD912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99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78D4D9C-80AA-9F3C-27E0-2300A3E0F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B4D0687-EE81-0D53-DF07-49AD03124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B41DD-1887-9DFF-706E-1A274656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993D9-8500-F3EB-92EF-6A0BD278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646F8A-079E-5308-A6F4-9EAA6ECA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72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9DBC5-5656-3890-5543-93C1940F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58B462-FF2D-C9AB-095F-F6B06E7E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68F06A-32B6-5274-B2CC-2409195A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934D48-C97A-24AF-C654-FBA68641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1E139-03EE-CFEC-4FED-5AA89E9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8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8D647-E567-37A7-E5D5-54AAF274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B1E001-3C3D-2E43-8685-15EA4531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18B8FD-B123-6294-7AC3-D243F642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9212F7-43C1-D2E6-F2D8-580CC671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09BD4D-D3D4-A84D-83DC-0471A3FF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85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3940F-4EDD-9B13-0AB1-04BEFCEC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A0ECEE-3BA5-7E21-ADF5-047F357D0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2BA5D8-7F77-CAC3-562A-0C1B099B7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62C31E-FC7E-E259-FE73-8F6BD736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6F8B06-7EF4-8CCC-6862-F1F67859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2534E8-C32A-862D-D6BB-ED3F68B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04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2A056-A9D5-F62B-D6D3-3B8414B9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3A5347-84DC-16B6-976D-6A2F7061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3B9898-93D8-AF10-7BC1-5B1CFB0C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6F75B6-CA77-F650-ADCE-108B1927B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829136-E87F-0CA1-7484-8ABB6E07C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34FC2A-E80B-657E-F6D0-C5452272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2E92CC-4C42-44A7-4633-2038904C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869AEC-823B-DF87-0A69-4DF5B19B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4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510CC-F240-407E-0266-CFC8471F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A51F3F-17C9-BB24-0897-EF69A5DB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1306B9-E534-7DB3-381E-933E2EF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978CF9-E034-277B-8E64-8EA78A27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2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3A7DA0-C70D-0F1C-6AE0-C6DAA75C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BEAC6E-96F9-58AB-67B8-F1F39F21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587ACE-7414-3C13-5997-682E90EC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1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601353-3672-2005-36EE-D549698F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28530-3C89-3361-A65E-3D8E0D72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C66129-6215-9CF8-2704-B364F474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E77A75-49D5-A0BE-DAE3-64B22F5F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18B9D-6A35-C562-06E6-45194359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591F10-EB4E-4E53-D9E9-C7C747EA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80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5D6F5-D34D-917B-0FE0-B05EC3F8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E610C0-EC32-1564-CAF7-03D798420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965338-EF2E-F6FA-6BDB-A5F6EECC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2F374D-D2BC-84ED-47BB-12231270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8D207D-64B1-5C5F-3B39-34454326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545692-582F-4C52-E399-C31C50D0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410C26-178F-1B78-6F10-2A0830C5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F197E3-10DE-5F37-F31F-8F8837459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90017C-DC2A-87EE-8AB2-D01EAFFF0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91CBB-129B-4B18-9956-60AB467CFA71}" type="datetimeFigureOut">
              <a:rPr kumimoji="1" lang="ja-JP" altLang="en-US" smtClean="0"/>
              <a:t>2026/6/5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8AFFFD-A1ED-3287-19FD-E417A0A7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CA7202-8D3B-4D98-38FF-77647101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11F4A-4934-4067-BE45-50BC6ADCAA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5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D69E3-B6BC-A2FF-E91A-2BF1E71A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TTC2026, WG3, Session 2a</a:t>
            </a:r>
            <a:br>
              <a:rPr kumimoji="1" lang="en-US" altLang="ja-JP" dirty="0"/>
            </a:br>
            <a:r>
              <a:rPr lang="ja-JP" altLang="ja-JP" sz="4000" dirty="0"/>
              <a:t>Pressure Vessel Code in Accelerator Projects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1994D-2F9A-8EC5-0FAF-713E6C84D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Takeshi DOHMAE, Kensei UMEMORI (KEK)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3A84DE-101E-D42A-236E-F8F6656F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37" y="78105"/>
            <a:ext cx="1380490" cy="13804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C381E73-6FCA-6D81-8024-505C1FA6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50" y="239450"/>
            <a:ext cx="1846875" cy="10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B14F-1774-D1E1-C275-133BBFDE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F0D56F-C01F-B2C0-A81F-C40D17B33934}"/>
              </a:ext>
            </a:extLst>
          </p:cNvPr>
          <p:cNvSpPr txBox="1"/>
          <p:nvPr/>
        </p:nvSpPr>
        <p:spPr>
          <a:xfrm>
            <a:off x="187035" y="124691"/>
            <a:ext cx="117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Q1. Material: </a:t>
            </a:r>
          </a:p>
          <a:p>
            <a:r>
              <a:rPr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request for materials which will be used for high pressure vessel? (ex. Mechanical property)</a:t>
            </a:r>
            <a:endParaRPr kumimoji="1" lang="ja-JP" alt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697513-E84C-8D7F-77B2-51279470DCBB}"/>
              </a:ext>
            </a:extLst>
          </p:cNvPr>
          <p:cNvSpPr txBox="1"/>
          <p:nvPr/>
        </p:nvSpPr>
        <p:spPr>
          <a:xfrm>
            <a:off x="187035" y="832577"/>
            <a:ext cx="1172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Material specification required for each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Tensile strength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0.2%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RT, 4K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Chemical composition ratio (Basically following ASTM B393-18)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often required as backup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Charpy impact test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RT, 4K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5C864EB-3FC4-5A82-BA66-3AD40DC14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14018"/>
              </p:ext>
            </p:extLst>
          </p:nvPr>
        </p:nvGraphicFramePr>
        <p:xfrm>
          <a:off x="5336507" y="3562945"/>
          <a:ext cx="6484190" cy="296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047">
                  <a:extLst>
                    <a:ext uri="{9D8B030D-6E8A-4147-A177-3AD203B41FA5}">
                      <a16:colId xmlns:a16="http://schemas.microsoft.com/office/drawing/2014/main" val="1024675649"/>
                    </a:ext>
                  </a:extLst>
                </a:gridCol>
                <a:gridCol w="1139294">
                  <a:extLst>
                    <a:ext uri="{9D8B030D-6E8A-4147-A177-3AD203B41FA5}">
                      <a16:colId xmlns:a16="http://schemas.microsoft.com/office/drawing/2014/main" val="2157585768"/>
                    </a:ext>
                  </a:extLst>
                </a:gridCol>
                <a:gridCol w="1776104">
                  <a:extLst>
                    <a:ext uri="{9D8B030D-6E8A-4147-A177-3AD203B41FA5}">
                      <a16:colId xmlns:a16="http://schemas.microsoft.com/office/drawing/2014/main" val="2580845222"/>
                    </a:ext>
                  </a:extLst>
                </a:gridCol>
                <a:gridCol w="1947745">
                  <a:extLst>
                    <a:ext uri="{9D8B030D-6E8A-4147-A177-3AD203B41FA5}">
                      <a16:colId xmlns:a16="http://schemas.microsoft.com/office/drawing/2014/main" val="52350587"/>
                    </a:ext>
                  </a:extLst>
                </a:gridCol>
              </a:tblGrid>
              <a:tr h="402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Tensile strength (N/mm</a:t>
                      </a:r>
                      <a:r>
                        <a:rPr kumimoji="1" lang="en-US" altLang="ja-JP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 proof strength (N/mm</a:t>
                      </a:r>
                      <a:r>
                        <a:rPr kumimoji="1" lang="en-US" altLang="ja-JP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187986"/>
                  </a:ext>
                </a:extLst>
              </a:tr>
              <a:tr h="31742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RRR pure Nb</a:t>
                      </a:r>
                    </a:p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(RRR &gt; 270)</a:t>
                      </a:r>
                      <a:endParaRPr kumimoji="1" lang="ja-JP" altLang="en-US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047958"/>
                  </a:ext>
                </a:extLst>
              </a:tr>
              <a:tr h="3174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181067"/>
                  </a:ext>
                </a:extLst>
              </a:tr>
              <a:tr h="31742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RRR pure Nb</a:t>
                      </a:r>
                    </a:p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 &lt; RRR &lt; 150)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11968"/>
                  </a:ext>
                </a:extLst>
              </a:tr>
              <a:tr h="3174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20014"/>
                  </a:ext>
                </a:extLst>
              </a:tr>
              <a:tr h="31742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</a:t>
                      </a:r>
                      <a:r>
                        <a:rPr kumimoji="1" lang="en-US" altLang="ja-JP" sz="11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NbTi</a:t>
                      </a:r>
                      <a:endParaRPr kumimoji="1" lang="ja-JP" altLang="en-US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284619"/>
                  </a:ext>
                </a:extLst>
              </a:tr>
              <a:tr h="3174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575577"/>
                  </a:ext>
                </a:extLst>
              </a:tr>
              <a:tr h="31742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Ti (Type-2, Japanese grade)</a:t>
                      </a:r>
                      <a:endParaRPr kumimoji="1" lang="ja-JP" altLang="en-US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87737"/>
                  </a:ext>
                </a:extLst>
              </a:tr>
              <a:tr h="3174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≧ 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57790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B74311-5771-19E8-B0AA-CAB744F6246E}"/>
              </a:ext>
            </a:extLst>
          </p:cNvPr>
          <p:cNvSpPr txBox="1"/>
          <p:nvPr/>
        </p:nvSpPr>
        <p:spPr>
          <a:xfrm>
            <a:off x="5329812" y="2912840"/>
            <a:ext cx="65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※ KEK certification value for materials after 900C heat treatment (example for ITN cavity)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14990D2-8235-FDCA-C192-A6DCD95FBE7B}"/>
              </a:ext>
            </a:extLst>
          </p:cNvPr>
          <p:cNvGrpSpPr/>
          <p:nvPr/>
        </p:nvGrpSpPr>
        <p:grpSpPr>
          <a:xfrm>
            <a:off x="187035" y="3294016"/>
            <a:ext cx="4923431" cy="3151200"/>
            <a:chOff x="433185" y="3496703"/>
            <a:chExt cx="4923431" cy="31512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9922852-7914-F26B-37CF-F026476F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185" y="3496703"/>
              <a:ext cx="4923431" cy="315120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C87CCDA-7065-6666-49C4-E9828263D6AA}"/>
                </a:ext>
              </a:extLst>
            </p:cNvPr>
            <p:cNvSpPr/>
            <p:nvPr/>
          </p:nvSpPr>
          <p:spPr>
            <a:xfrm>
              <a:off x="652531" y="3617890"/>
              <a:ext cx="1137632" cy="258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Specimen’s width [mm]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618AD23-62BD-6029-0080-87649DC35111}"/>
                </a:ext>
              </a:extLst>
            </p:cNvPr>
            <p:cNvSpPr/>
            <p:nvPr/>
          </p:nvSpPr>
          <p:spPr>
            <a:xfrm>
              <a:off x="2009509" y="3600718"/>
              <a:ext cx="1328670" cy="28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tensile strength of material [MPa]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0FF0BA2-4D3F-99D6-4B06-BDB109795FA9}"/>
                </a:ext>
              </a:extLst>
            </p:cNvPr>
            <p:cNvSpPr/>
            <p:nvPr/>
          </p:nvSpPr>
          <p:spPr>
            <a:xfrm>
              <a:off x="3406866" y="3578125"/>
              <a:ext cx="1757562" cy="134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absorbed energy [J]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89BA653-3BBB-F098-BBC8-3D15FBE0DDEC}"/>
                </a:ext>
              </a:extLst>
            </p:cNvPr>
            <p:cNvSpPr/>
            <p:nvPr/>
          </p:nvSpPr>
          <p:spPr>
            <a:xfrm>
              <a:off x="3447648" y="3751452"/>
              <a:ext cx="780915" cy="134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(3pcs)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DC80034-9078-F7BD-3122-16A1DC04BCEA}"/>
                </a:ext>
              </a:extLst>
            </p:cNvPr>
            <p:cNvSpPr/>
            <p:nvPr/>
          </p:nvSpPr>
          <p:spPr>
            <a:xfrm>
              <a:off x="4383513" y="3743190"/>
              <a:ext cx="780915" cy="134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8B4E39-05BB-E7E1-6508-F2CCC68C9C68}"/>
              </a:ext>
            </a:extLst>
          </p:cNvPr>
          <p:cNvSpPr txBox="1"/>
          <p:nvPr/>
        </p:nvSpPr>
        <p:spPr>
          <a:xfrm>
            <a:off x="975197" y="2812793"/>
            <a:ext cx="33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accent2"/>
                </a:solidFill>
              </a:rPr>
              <a:t>General </a:t>
            </a:r>
            <a:r>
              <a:rPr lang="en-US" altLang="ja-JP" sz="1200" dirty="0">
                <a:solidFill>
                  <a:schemeClr val="accent2"/>
                </a:solidFill>
              </a:rPr>
              <a:t>r</a:t>
            </a:r>
            <a:r>
              <a:rPr kumimoji="1" lang="en-US" altLang="ja-JP" sz="1200" dirty="0">
                <a:solidFill>
                  <a:schemeClr val="accent2"/>
                </a:solidFill>
              </a:rPr>
              <a:t>equirements of Charpy impact test in Japanese HPGS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77978C-E0D8-8BE6-95F2-BEED99D260DF}"/>
              </a:ext>
            </a:extLst>
          </p:cNvPr>
          <p:cNvSpPr txBox="1"/>
          <p:nvPr/>
        </p:nvSpPr>
        <p:spPr>
          <a:xfrm>
            <a:off x="7019336" y="2618052"/>
            <a:ext cx="344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accent2"/>
                </a:solidFill>
              </a:rPr>
              <a:t>Requirements of tensile strength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4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B14F-1774-D1E1-C275-133BBFDE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9C55E4-6045-FF03-0B04-0BC5C93929C5}"/>
              </a:ext>
            </a:extLst>
          </p:cNvPr>
          <p:cNvSpPr txBox="1"/>
          <p:nvPr/>
        </p:nvSpPr>
        <p:spPr>
          <a:xfrm>
            <a:off x="231370" y="260598"/>
            <a:ext cx="117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Q2. Pressure test: </a:t>
            </a:r>
          </a:p>
          <a:p>
            <a:r>
              <a:rPr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pressure test are required? And how much is the pressure? </a:t>
            </a:r>
            <a:endParaRPr kumimoji="1" lang="ja-JP" altLang="en-US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4A7B12-DA26-DA1B-CA2D-13801FAB242D}"/>
              </a:ext>
            </a:extLst>
          </p:cNvPr>
          <p:cNvSpPr txBox="1"/>
          <p:nvPr/>
        </p:nvSpPr>
        <p:spPr>
          <a:xfrm>
            <a:off x="336665" y="1088967"/>
            <a:ext cx="1140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th</a:t>
            </a:r>
            <a:r>
              <a:rPr lang="en-US" altLang="ja-JP" dirty="0"/>
              <a:t>e cooling line,</a:t>
            </a:r>
          </a:p>
          <a:p>
            <a:pPr lvl="1"/>
            <a:r>
              <a:rPr lang="en-US" altLang="ja-JP" dirty="0"/>
              <a:t>&gt;= Operation/design pressure (0.1 MPa + 1 atm) @ low pressure regions such as cryomodule.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55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50C1-F9FF-35D3-6C93-B2F302FF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BCF736-565A-D387-88CE-20AC153B70CE}"/>
              </a:ext>
            </a:extLst>
          </p:cNvPr>
          <p:cNvSpPr txBox="1"/>
          <p:nvPr/>
        </p:nvSpPr>
        <p:spPr>
          <a:xfrm>
            <a:off x="187035" y="124691"/>
            <a:ext cx="117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Q3. Industrialization:</a:t>
            </a:r>
          </a:p>
          <a:p>
            <a:r>
              <a:rPr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harmonize each regions/country (how industries comply to foreign pressure vessel codes)?</a:t>
            </a:r>
            <a:endParaRPr kumimoji="1" lang="ja-JP" altLang="en-US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9DFEA3-051B-A95E-C0DF-FEB2E0AA6FE9}"/>
              </a:ext>
            </a:extLst>
          </p:cNvPr>
          <p:cNvSpPr txBox="1"/>
          <p:nvPr/>
        </p:nvSpPr>
        <p:spPr>
          <a:xfrm>
            <a:off x="187034" y="832577"/>
            <a:ext cx="11729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Current Japanese case: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It is impossible that over-sea vender understand Japanese HPGS and submit necessary application document, negotiate with KHK (Japanese HPGS authority), fabricate components, perform all necessary inspections. (I hope it can be in future.)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ITN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cavity: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KEK prepare HPGS application document and submit to KHK.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Respect TESLA cavity design, and prepare document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 basic design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All the necessary HPGS related tests/inspections are written in specification document of cavity fabrication.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Preparation of welding sample to confirm welding quality as quality control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Tensile test of welding sample is carried out at KEK, in order to follow JIS standard. (ASME? PED? Probably depends on negotiation with KHK. We did not try.)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EA6483-0DD2-4C87-382E-3BA8686CF398}"/>
              </a:ext>
            </a:extLst>
          </p:cNvPr>
          <p:cNvSpPr txBox="1"/>
          <p:nvPr/>
        </p:nvSpPr>
        <p:spPr>
          <a:xfrm>
            <a:off x="187034" y="4698926"/>
            <a:ext cx="88120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communication with vender is very important.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Each company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could have slight change of drawing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tails of welding procedure have to be understood for quality control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to well understand inspection procedure each other 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7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B107D-B71E-8245-81AB-E6C297D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41DE1D-E36A-46C3-49D6-F5751EE59687}"/>
              </a:ext>
            </a:extLst>
          </p:cNvPr>
          <p:cNvSpPr txBox="1"/>
          <p:nvPr/>
        </p:nvSpPr>
        <p:spPr>
          <a:xfrm>
            <a:off x="187032" y="321401"/>
            <a:ext cx="1172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Q4. Welding: </a:t>
            </a:r>
          </a:p>
          <a:p>
            <a:r>
              <a:rPr lang="en-US" altLang="ja-JP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kind welding test requested?</a:t>
            </a:r>
            <a:endParaRPr kumimoji="1" lang="ja-JP" altLang="en-US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E2767B-8317-3D67-5870-2BD5373FADAE}"/>
              </a:ext>
            </a:extLst>
          </p:cNvPr>
          <p:cNvSpPr txBox="1"/>
          <p:nvPr/>
        </p:nvSpPr>
        <p:spPr>
          <a:xfrm>
            <a:off x="187033" y="1047760"/>
            <a:ext cx="1172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Using same thickness material as cavity, welding test has to be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Using welded samples, 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ensile test, surface bending test and back bending test are required.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3664F6-25CF-C602-F0AB-1E8C9354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72" y="2057833"/>
            <a:ext cx="4821864" cy="45286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A104A1D-E437-7480-EADD-4C60A3BBD0DE}"/>
              </a:ext>
            </a:extLst>
          </p:cNvPr>
          <p:cNvSpPr/>
          <p:nvPr/>
        </p:nvSpPr>
        <p:spPr>
          <a:xfrm>
            <a:off x="11073752" y="5545069"/>
            <a:ext cx="975946" cy="116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BDAA44-1AA7-7687-CAFE-7A8B12341D3B}"/>
              </a:ext>
            </a:extLst>
          </p:cNvPr>
          <p:cNvSpPr txBox="1"/>
          <p:nvPr/>
        </p:nvSpPr>
        <p:spPr>
          <a:xfrm>
            <a:off x="187032" y="1961804"/>
            <a:ext cx="605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Tensile strength of welded sample </a:t>
            </a:r>
            <a:r>
              <a:rPr lang="ja-JP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higher than the minimum strength required for the base material.</a:t>
            </a:r>
            <a:endParaRPr lang="en-US" altLang="ja-JP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bending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crack more than 3mm.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crack length must be less than 7mm.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crack and blow hole must be less than 10.</a:t>
            </a:r>
            <a:endParaRPr kumimoji="1" lang="ja-JP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88C9-C0B9-CD9E-AFBC-6A21E94E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ED375D3-562C-4ED9-74B4-F125F5BE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330" y="4236678"/>
            <a:ext cx="5175669" cy="25651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321FC6-B341-7C5D-686C-A4E5D9A47B02}"/>
              </a:ext>
            </a:extLst>
          </p:cNvPr>
          <p:cNvSpPr txBox="1"/>
          <p:nvPr/>
        </p:nvSpPr>
        <p:spPr>
          <a:xfrm>
            <a:off x="231370" y="260598"/>
            <a:ext cx="1172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Q5. Testing:</a:t>
            </a:r>
          </a:p>
          <a:p>
            <a:r>
              <a:rPr lang="en-US" altLang="ja-JP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tests are required for the completed high pressure vessel?</a:t>
            </a:r>
            <a:endParaRPr kumimoji="1" lang="ja-JP" altLang="en-US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3B586B-DB33-DBFB-C0A7-CC8C42517F5B}"/>
              </a:ext>
            </a:extLst>
          </p:cNvPr>
          <p:cNvSpPr txBox="1"/>
          <p:nvPr/>
        </p:nvSpPr>
        <p:spPr>
          <a:xfrm>
            <a:off x="231371" y="950365"/>
            <a:ext cx="11729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3 step of pressure test applied.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 test by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times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design/operation pressure for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cavity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 test by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times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design/operation pressure for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tank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(without cavity)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Pressure test by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times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of design/operation pressure for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dressed cavity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 Penetration test required for final welding joints.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E60B01E-BEA1-8024-FA2C-941ADFA3BD96}"/>
              </a:ext>
            </a:extLst>
          </p:cNvPr>
          <p:cNvGrpSpPr/>
          <p:nvPr/>
        </p:nvGrpSpPr>
        <p:grpSpPr>
          <a:xfrm>
            <a:off x="0" y="3629775"/>
            <a:ext cx="3922322" cy="2695247"/>
            <a:chOff x="0" y="3629775"/>
            <a:chExt cx="3922322" cy="269524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376B6DA-ED83-86D5-A51D-D336BC1B4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637444"/>
              <a:ext cx="3840480" cy="268757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DD8E647-4277-4F99-B92B-5A1FE86581BF}"/>
                </a:ext>
              </a:extLst>
            </p:cNvPr>
            <p:cNvSpPr txBox="1"/>
            <p:nvPr/>
          </p:nvSpPr>
          <p:spPr>
            <a:xfrm>
              <a:off x="73191" y="3629775"/>
              <a:ext cx="384913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</a:rPr>
                <a:t>①</a:t>
              </a:r>
              <a:r>
                <a:rPr lang="ja-JP" altLang="en-US" sz="2000" dirty="0"/>
                <a:t> </a:t>
              </a:r>
              <a:r>
                <a:rPr lang="en-US" altLang="ja-JP" sz="2000" dirty="0"/>
                <a:t>Pressure test for </a:t>
              </a:r>
              <a:r>
                <a:rPr lang="en-US" altLang="ja-JP" sz="2000" dirty="0">
                  <a:solidFill>
                    <a:srgbClr val="FF0000"/>
                  </a:solidFill>
                </a:rPr>
                <a:t>bare cavity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D565100-4942-2E93-9E80-ABA1C8F7D76F}"/>
              </a:ext>
            </a:extLst>
          </p:cNvPr>
          <p:cNvGrpSpPr/>
          <p:nvPr/>
        </p:nvGrpSpPr>
        <p:grpSpPr>
          <a:xfrm>
            <a:off x="3913671" y="2806736"/>
            <a:ext cx="4277685" cy="2537135"/>
            <a:chOff x="3641273" y="2966574"/>
            <a:chExt cx="4277685" cy="253713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88F1A51-5A9A-8D0A-AB81-708A48B1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1273" y="2994955"/>
              <a:ext cx="4277685" cy="250875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C0F147E-ADC5-D124-9789-87021405A6B1}"/>
                </a:ext>
              </a:extLst>
            </p:cNvPr>
            <p:cNvSpPr txBox="1"/>
            <p:nvPr/>
          </p:nvSpPr>
          <p:spPr>
            <a:xfrm>
              <a:off x="3851847" y="2966574"/>
              <a:ext cx="348845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</a:rPr>
                <a:t>②</a:t>
              </a:r>
              <a:r>
                <a:rPr lang="ja-JP" altLang="en-US" sz="2000" dirty="0"/>
                <a:t> </a:t>
              </a:r>
              <a:r>
                <a:rPr lang="en-US" altLang="ja-JP" sz="2000" dirty="0"/>
                <a:t>Pressure test for </a:t>
              </a:r>
              <a:r>
                <a:rPr lang="en-US" altLang="ja-JP" sz="2000" dirty="0">
                  <a:solidFill>
                    <a:srgbClr val="FF0000"/>
                  </a:solidFill>
                </a:rPr>
                <a:t>He tank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1BB587-5ECB-AEDE-6695-B33CC7D7FA2C}"/>
              </a:ext>
            </a:extLst>
          </p:cNvPr>
          <p:cNvSpPr txBox="1"/>
          <p:nvPr/>
        </p:nvSpPr>
        <p:spPr>
          <a:xfrm>
            <a:off x="7550229" y="4149199"/>
            <a:ext cx="42578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③</a:t>
            </a:r>
            <a:r>
              <a:rPr lang="ja-JP" altLang="en-US" sz="2000" dirty="0"/>
              <a:t> </a:t>
            </a:r>
            <a:r>
              <a:rPr lang="en-US" altLang="ja-JP" sz="2000" dirty="0"/>
              <a:t>Pressure test for </a:t>
            </a:r>
            <a:r>
              <a:rPr lang="en-US" altLang="ja-JP" sz="2000" dirty="0">
                <a:solidFill>
                  <a:srgbClr val="FF0000"/>
                </a:solidFill>
              </a:rPr>
              <a:t>dressed cavity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5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661</Words>
  <Application>Microsoft Office PowerPoint</Application>
  <PresentationFormat>ワイド画面</PresentationFormat>
  <Paragraphs>90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Arial</vt:lpstr>
      <vt:lpstr>Wingdings</vt:lpstr>
      <vt:lpstr>Office テーマ</vt:lpstr>
      <vt:lpstr>TTC2026, WG3, Session 2a Pressure Vessel Code in Accelerator Projects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 道前</dc:creator>
  <cp:lastModifiedBy>武 道前</cp:lastModifiedBy>
  <cp:revision>9</cp:revision>
  <cp:lastPrinted>2026-06-04T09:06:55Z</cp:lastPrinted>
  <dcterms:created xsi:type="dcterms:W3CDTF">2026-05-12T08:55:07Z</dcterms:created>
  <dcterms:modified xsi:type="dcterms:W3CDTF">2026-06-05T12:38:01Z</dcterms:modified>
</cp:coreProperties>
</file>