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autoCompressPictures="0">
  <p:sldMasterIdLst>
    <p:sldMasterId id="2147483670" r:id="rId1"/>
  </p:sldMasterIdLst>
  <p:notesMasterIdLst>
    <p:notesMasterId r:id="rId28"/>
  </p:notesMasterIdLst>
  <p:sldIdLst>
    <p:sldId id="289" r:id="rId2"/>
    <p:sldId id="268" r:id="rId3"/>
    <p:sldId id="290" r:id="rId4"/>
    <p:sldId id="306" r:id="rId5"/>
    <p:sldId id="271" r:id="rId6"/>
    <p:sldId id="307" r:id="rId7"/>
    <p:sldId id="312" r:id="rId8"/>
    <p:sldId id="302" r:id="rId9"/>
    <p:sldId id="303" r:id="rId10"/>
    <p:sldId id="308" r:id="rId11"/>
    <p:sldId id="309" r:id="rId12"/>
    <p:sldId id="311" r:id="rId13"/>
    <p:sldId id="291" r:id="rId14"/>
    <p:sldId id="301" r:id="rId15"/>
    <p:sldId id="304" r:id="rId16"/>
    <p:sldId id="310" r:id="rId17"/>
    <p:sldId id="316" r:id="rId18"/>
    <p:sldId id="305" r:id="rId19"/>
    <p:sldId id="313" r:id="rId20"/>
    <p:sldId id="292" r:id="rId21"/>
    <p:sldId id="294" r:id="rId22"/>
    <p:sldId id="314" r:id="rId23"/>
    <p:sldId id="297" r:id="rId24"/>
    <p:sldId id="299" r:id="rId25"/>
    <p:sldId id="315" r:id="rId26"/>
    <p:sldId id="27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D5DD"/>
    <a:srgbClr val="5C72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759" autoAdjust="0"/>
    <p:restoredTop sz="95706" autoAdjust="0"/>
  </p:normalViewPr>
  <p:slideViewPr>
    <p:cSldViewPr snapToGrid="0">
      <p:cViewPr varScale="1">
        <p:scale>
          <a:sx n="92" d="100"/>
          <a:sy n="92" d="100"/>
        </p:scale>
        <p:origin x="36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7" d="100"/>
          <a:sy n="97" d="100"/>
        </p:scale>
        <p:origin x="3120" y="20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Arial" panose="020B0604020202020204" pitchFamily="34" charset="0"/>
              </a:defRPr>
            </a:lvl1pPr>
          </a:lstStyle>
          <a:p>
            <a:fld id="{DDC30C42-F1EA-EA44-9613-5E7947EE8325}" type="datetimeFigureOut">
              <a:rPr lang="en-US" smtClean="0"/>
              <a:pPr/>
              <a:t>6/6/2026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Arial" panose="020B0604020202020204" pitchFamily="34" charset="0"/>
              </a:defRPr>
            </a:lvl1pPr>
          </a:lstStyle>
          <a:p>
            <a:fld id="{493BBF43-A868-D94C-A9CC-39C296714D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674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16C7AA-86AD-BEB3-BF4C-54F9FAF3F5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A6DA5A-5942-5391-17F4-CC5604FF4D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894558-4C39-B51D-662D-EBC000912F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Tip: Keep titles under 60 characters for readability</a:t>
            </a:r>
          </a:p>
          <a:p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F6D029-F3FF-09D9-212B-90FD668CEB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8942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None/>
            </a:pP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2982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2656F9-B545-002A-4B5D-09B663605C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42C9C7-B22F-8118-1565-2CB5913DDD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A2B054-E9BB-0847-02B0-8BB98FA832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CBA17F-EE8F-2A23-9491-F07DD8A6FC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4216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823C5D-6B5E-8A07-B4AB-68B06BD089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023DD5-5037-80FA-CF38-9D49841654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ACBCE2-A6D3-06C8-129E-E374A709CD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9CEEE4-CF26-578A-2B46-E93B141BEB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7934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9752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29A870-1C8F-14DD-5D4E-4D17619A9E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DB295B-FFD3-4C6E-F38B-70C3F3E101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ADF153-25D7-6F05-C3D5-C32CFAB2C7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0D0928-F537-6E8B-A7A1-D09662C337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9609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170BB3-4AF2-0508-3867-2972E7EFA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B2DB4C-A9BA-AE6D-9455-0EC51D4EA9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897705-10C0-07C5-F81A-8D0DDC7107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ADDDD8-9147-382F-D329-1CB825FE8A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71082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63F0D3-1016-FD5E-F648-AEE6D4EF24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9F948A-84F8-9341-00EF-FC9D5D4157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49DC31-3A5B-FD55-0448-B74672495A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78C59D-8CCE-A6F6-861F-3FCE774D56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2921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D14B44-ACCD-487C-E55A-FFF265920B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022A8F-1A5E-CC80-3611-D1161B6026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F02ECF-DA70-C17F-9C76-3913169183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C5EF1E-2AD1-57D1-F5D4-77E4CA6936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2857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7976F-BB66-01A0-D331-4C1E444C6C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41552A-CD9D-6625-F87C-13BBE7521C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F9E43B-F1EB-685D-4B71-66A79959C2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431DF9-ADA4-950E-D0D5-66C9D750E4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2096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B934DE-32DD-F289-1D30-7246219A9A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280BEE-59F4-D851-BB3D-4A71989385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5DC6D6-F9A8-C736-0C1C-79EA71DC67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3C41D8-E620-6833-B174-F0F59E48CF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26258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AD5999-4D0A-67D9-1D30-A54028A2B4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642584-DE44-333B-9AE1-2A6F8DE9C7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47F1F3-FDB3-F54C-3A48-39BEDD7B12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668240-1DC7-D544-2FB7-4E2D36FD9D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91467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BAA9D4-DE04-FFDA-9946-960713E9E7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387CEA-ACD8-716B-8836-56B75C133B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4171C8-2CDB-F9A7-4B57-E1180E64FF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1A66F3-921B-4364-37C0-D7A03C2DE2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11733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449595-8DFE-B60F-F196-0B4240F2D6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B16255-E583-0E46-3653-D80DE000A2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F3C1D7-931E-BF4C-24CD-BAAE8C7CB7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4C0BE6-0B04-752B-6708-896B5C63D8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8861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0FF7E4-A247-821A-CFBD-5FB19B3BD6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9BBC5E-36AA-9CAC-7D7F-227BE14FA2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FB9EB0-3DB6-0521-4DBD-6FDCCA1A7B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52F3AD-A280-8442-E459-397E35BE6A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7871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63277B-D2EB-3550-7843-EFDB26168A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D007DB-A398-096E-4DFD-EA39469EFF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3A537D-0F8F-C68D-A709-CC29C55794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B22BBE-F28D-D27F-EE03-0AF1EDCACB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3936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912481-88D6-246E-4DE5-0CA9E9B638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1ECDC2-D233-80B7-EB19-2121345957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FEC995-7CAA-E5CE-9D2E-44BD84339B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3E54EF-422B-5A40-D29C-AB10E2869F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3548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57DF11-F611-4A21-B12D-903B1D6AB6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D7A548-4598-1C2F-0CE8-F97AB95EAF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130F09-5D93-CFDC-90ED-7991F0260A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3F1D95-8E04-BDD6-ACBA-FE3FC38E64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049791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1C558C-549E-9A15-0E28-495713B3AF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EB158B-EE11-7A0A-76AD-68FFE432A7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2F0F28-147D-C5FB-8C27-1A298B73D6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B89E48-640E-C33F-6553-356A782267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67901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1AD475-44F4-79AC-5C06-FC722196F4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9B6608-2B8D-AF4A-6505-55303AA08D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9D1713-9472-EAC9-505D-7D86F9FE96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9E8585-CA2E-F89B-DA39-F70D8448C0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68630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6F8594-3191-7413-6E1C-7892DBC2C7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550850-A612-7140-4F0F-A6915A0671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71FCF3-C0D1-37AE-2958-FFD651B698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Guidelines: 6-8 bullets per slide; Use sentence fragments for bullets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change the photo: Right-click on photo and select change photo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4305F1-D7A2-3B50-7A89-575056451F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772937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Before sharing your presentation, confirm: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Fonts are consistent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Images meet quality standards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Charts use template colors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Footer information is current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Spell check completed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Links are working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File size is optimized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BBF43-A868-D94C-A9CC-39C296714D2B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86359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5BF14DA4-6BD3-41D0-ED7B-F5CF63D8E02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87975" y="0"/>
            <a:ext cx="6804025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9795D8-36C7-9AC6-7BB0-2FA187F49B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417" y="2125014"/>
            <a:ext cx="6297984" cy="919032"/>
          </a:xfrm>
        </p:spPr>
        <p:txBody>
          <a:bodyPr anchor="b">
            <a:no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76DAF6-7FAD-3329-1F2F-26D428433E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416" y="3047266"/>
            <a:ext cx="6559241" cy="529861"/>
          </a:xfrm>
        </p:spPr>
        <p:txBody>
          <a:bodyPr>
            <a:noAutofit/>
          </a:bodyPr>
          <a:lstStyle>
            <a:lvl1pPr marL="0" indent="0" algn="l">
              <a:buNone/>
              <a:defRPr sz="2800">
                <a:solidFill>
                  <a:schemeClr val="accent3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5E06F63-AE6B-E540-C04D-8905B2EFD5B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096963" y="4244658"/>
            <a:ext cx="5999008" cy="529861"/>
          </a:xfrm>
        </p:spPr>
        <p:txBody>
          <a:bodyPr>
            <a:noAutofit/>
          </a:bodyPr>
          <a:lstStyle>
            <a:lvl1pPr marL="0" indent="0" algn="r">
              <a:buNone/>
              <a:defRPr sz="2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2BCBF152-3CD9-3B8D-5C6A-83D9FE6F56E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096963" y="4775200"/>
            <a:ext cx="5999162" cy="501650"/>
          </a:xfrm>
        </p:spPr>
        <p:txBody>
          <a:bodyPr>
            <a:noAutofit/>
          </a:bodyPr>
          <a:lstStyle>
            <a:lvl1pPr marL="0" indent="0" algn="r">
              <a:buNone/>
              <a:defRPr sz="2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94607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ansitions Slide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E41ED-F47F-85C7-0527-8C9FCCC7A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766" y="1891183"/>
            <a:ext cx="10053033" cy="1325563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632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dy Slide - 2 Photos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7BE5B-D462-52DE-1421-03616B30B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31951"/>
            <a:ext cx="5785319" cy="67866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7D567A-C123-96A9-1DD3-17C276C7D0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46796" y="549107"/>
            <a:ext cx="5945204" cy="2763982"/>
          </a:xfrm>
        </p:spPr>
        <p:txBody>
          <a:bodyPr>
            <a:no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A92B06-2663-62EC-E8B1-7567E866D3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3" y="1319201"/>
            <a:ext cx="5785319" cy="4891433"/>
          </a:xfrm>
        </p:spPr>
        <p:txBody>
          <a:bodyPr>
            <a:no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F8DF632-CAE9-022C-6607-B217F56D5CC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  <p:sp>
        <p:nvSpPr>
          <p:cNvPr id="9" name="Picture Placeholder 2">
            <a:extLst>
              <a:ext uri="{FF2B5EF4-FFF2-40B4-BE49-F238E27FC236}">
                <a16:creationId xmlns:a16="http://schemas.microsoft.com/office/drawing/2014/main" id="{02C1D150-46A5-C3E3-0093-1693429B2A69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6246796" y="3446653"/>
            <a:ext cx="5945204" cy="2763982"/>
          </a:xfrm>
        </p:spPr>
        <p:txBody>
          <a:bodyPr>
            <a:no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A6C8BEAD-C13B-93F9-6676-CE56FFBEEBF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1726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/>
              <a:t>10/6/2026</a:t>
            </a:r>
            <a:endParaRPr lang="en-US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9B986840-5762-4DAF-7AD9-5F837D062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30592"/>
            <a:ext cx="4114800" cy="365125"/>
          </a:xfrm>
          <a:prstGeom prst="rect">
            <a:avLst/>
          </a:prstGeom>
        </p:spPr>
        <p:txBody>
          <a:bodyPr anchor="ctr"/>
          <a:lstStyle>
            <a:lvl1pPr algn="ctr"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TTC 2026 CEA-CNRS, June 9-12, 2026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1E2F678D-103F-49D4-B531-CA075474F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371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 algn="r">
              <a:defRPr sz="1000">
                <a:latin typeface="Arial" panose="020B0604020202020204" pitchFamily="34" charset="0"/>
              </a:defRPr>
            </a:lvl1pPr>
          </a:lstStyle>
          <a:p>
            <a:fld id="{7D1BE87E-F0DE-A44C-894B-E142BEB21E4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B721D4D-BA71-46BF-9E11-753BC33668E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202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dy Slide - Top Photo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7D567A-C123-96A9-1DD3-17C276C7D0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8195"/>
            <a:ext cx="12192000" cy="34208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A92B06-2663-62EC-E8B1-7567E866D3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5924" y="3666870"/>
            <a:ext cx="5642016" cy="2414481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718A1B46-8C31-1942-9CDD-F244EA45E1A6}"/>
              </a:ext>
            </a:extLst>
          </p:cNvPr>
          <p:cNvSpPr>
            <a:spLocks noGrp="1"/>
          </p:cNvSpPr>
          <p:nvPr>
            <p:ph type="body" sz="half" idx="13"/>
          </p:nvPr>
        </p:nvSpPr>
        <p:spPr>
          <a:xfrm>
            <a:off x="6103516" y="3666870"/>
            <a:ext cx="5642016" cy="2414481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E2D036AA-9340-745D-7ECF-2C66965EE75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" y="531951"/>
            <a:ext cx="6094412" cy="67866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  Click to edit Master title style</a:t>
            </a:r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E2354D38-C6CF-E355-ADC2-9780C4F402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30592"/>
            <a:ext cx="4114800" cy="365125"/>
          </a:xfrm>
          <a:prstGeom prst="rect">
            <a:avLst/>
          </a:prstGeom>
        </p:spPr>
        <p:txBody>
          <a:bodyPr anchor="ctr"/>
          <a:lstStyle>
            <a:lvl1pPr algn="ctr"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TTC 2026 CEA-CNRS, June 9-12, 2026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24DF5B5C-0FB6-281B-79D1-3AAEEBC73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 algn="r">
              <a:defRPr sz="1000">
                <a:latin typeface="Arial" panose="020B0604020202020204" pitchFamily="34" charset="0"/>
              </a:defRPr>
            </a:lvl1pPr>
          </a:lstStyle>
          <a:p>
            <a:fld id="{7D1BE87E-F0DE-A44C-894B-E142BEB21E4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CE744EEC-877B-6658-1AF3-402C4637D6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1726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/>
              <a:t>10/6/2026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51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dy Slide - 1 Photo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7D567A-C123-96A9-1DD3-17C276C7D0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46796" y="665018"/>
            <a:ext cx="5945204" cy="448887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F8DF632-CAE9-022C-6607-B217F56D5CC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F69CE8BE-367E-106F-0A1A-D4403D3CF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31951"/>
            <a:ext cx="5785319" cy="67866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EA0AC1C4-21D9-DD3B-28D1-1E97E488E1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3" y="1319201"/>
            <a:ext cx="5785319" cy="4891433"/>
          </a:xfrm>
        </p:spPr>
        <p:txBody>
          <a:bodyPr>
            <a:no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A4AF7EA1-AC10-6B34-7D70-18A57ABFF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30592"/>
            <a:ext cx="4114800" cy="365125"/>
          </a:xfrm>
          <a:prstGeom prst="rect">
            <a:avLst/>
          </a:prstGeom>
        </p:spPr>
        <p:txBody>
          <a:bodyPr anchor="ctr"/>
          <a:lstStyle>
            <a:lvl1pPr algn="ctr"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TTC 2026 CEA-CNRS, June 9-12, 2026</a:t>
            </a:r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0B83816E-8201-5044-F359-AFD3FCE21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 algn="r">
              <a:defRPr sz="1000">
                <a:latin typeface="Arial" panose="020B0604020202020204" pitchFamily="34" charset="0"/>
              </a:defRPr>
            </a:lvl1pPr>
          </a:lstStyle>
          <a:p>
            <a:fld id="{7D1BE87E-F0DE-A44C-894B-E142BEB21E4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8CE785-B03D-6A9D-B2E7-6E9D526B22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1726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/>
              <a:t>10/6/2026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6869AEF-C002-4444-8791-56AEEFBFD84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483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dy Slide - Circular Photo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7D567A-C123-96A9-1DD3-17C276C7D0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20496" y="531951"/>
            <a:ext cx="5971504" cy="567868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F8DF632-CAE9-022C-6607-B217F56D5CC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F69CE8BE-367E-106F-0A1A-D4403D3CF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31951"/>
            <a:ext cx="5785319" cy="67866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EA0AC1C4-21D9-DD3B-28D1-1E97E488E1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3" y="1319201"/>
            <a:ext cx="5785319" cy="4891433"/>
          </a:xfrm>
        </p:spPr>
        <p:txBody>
          <a:bodyPr>
            <a:no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EF6ADE35-BF0E-DF23-D913-1DAA8CCD6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30592"/>
            <a:ext cx="4114800" cy="365125"/>
          </a:xfrm>
          <a:prstGeom prst="rect">
            <a:avLst/>
          </a:prstGeom>
        </p:spPr>
        <p:txBody>
          <a:bodyPr anchor="ctr"/>
          <a:lstStyle>
            <a:lvl1pPr algn="ctr"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TTC 2026 CEA-CNRS, June 9-12, 2026</a:t>
            </a:r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BB898288-99FE-E6BE-FBE5-A3D4DE28F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 algn="r">
              <a:defRPr sz="1000">
                <a:latin typeface="Arial" panose="020B0604020202020204" pitchFamily="34" charset="0"/>
              </a:defRPr>
            </a:lvl1pPr>
          </a:lstStyle>
          <a:p>
            <a:fld id="{7D1BE87E-F0DE-A44C-894B-E142BEB21E4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636C01-DAC5-C8E5-E590-A408A6BB455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1726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/>
              <a:t>10/6/2026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6F161EE-76CC-45E3-AC2B-F55638E7178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891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dy Slide - No Photos 2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25C33B-E0CB-3D46-9D0E-818453377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30592"/>
            <a:ext cx="4114800" cy="365125"/>
          </a:xfrm>
          <a:prstGeom prst="rect">
            <a:avLst/>
          </a:prstGeom>
        </p:spPr>
        <p:txBody>
          <a:bodyPr anchor="ctr" anchorCtr="0"/>
          <a:lstStyle>
            <a:lvl1pPr algn="ctr"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TTC 2026 CEA-CNRS, June 9-12, 2026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4E25E4-5B52-F70B-5E1A-F65D7D461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 algn="r">
              <a:defRPr sz="1000">
                <a:latin typeface="Arial" panose="020B0604020202020204" pitchFamily="34" charset="0"/>
              </a:defRPr>
            </a:lvl1pPr>
          </a:lstStyle>
          <a:p>
            <a:fld id="{7D1BE87E-F0DE-A44C-894B-E142BEB21E4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058F0D3-C01F-3256-0218-65AF71F7594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73F0606B-4EF8-C644-338C-2B63D06C1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31951"/>
            <a:ext cx="11044707" cy="67866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73B0BD89-A704-0E29-46BD-5C54BB3971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4" y="1319201"/>
            <a:ext cx="11044706" cy="4891433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4">
            <a:extLst>
              <a:ext uri="{FF2B5EF4-FFF2-40B4-BE49-F238E27FC236}">
                <a16:creationId xmlns:a16="http://schemas.microsoft.com/office/drawing/2014/main" id="{C31EC031-12D9-ECFF-D858-559CF0816D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1726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/>
              <a:t>10/6/2026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E176E9F-8359-4E77-8769-BF761EF6EDE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409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dy Slide - Char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1F1912-9CBC-18CD-A6E2-D8584EE6F3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4062" y="1424693"/>
            <a:ext cx="5798137" cy="3804129"/>
          </a:xfrm>
        </p:spPr>
        <p:txBody>
          <a:bodyPr anchor="t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78444A-CE1E-BF31-5D75-39569219C3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406" y="1424694"/>
            <a:ext cx="5018982" cy="4422313"/>
          </a:xfrm>
        </p:spPr>
        <p:txBody>
          <a:bodyPr anchor="t">
            <a:no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7FC8732-2197-B9C7-FC84-CA5395C6506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D9F4886-7D05-5680-AF1E-08F998596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31951"/>
            <a:ext cx="11044707" cy="67866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C475642F-9965-9846-0682-55C7C6944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30592"/>
            <a:ext cx="4114800" cy="365125"/>
          </a:xfrm>
          <a:prstGeom prst="rect">
            <a:avLst/>
          </a:prstGeom>
        </p:spPr>
        <p:txBody>
          <a:bodyPr anchor="ctr"/>
          <a:lstStyle>
            <a:lvl1pPr algn="ctr"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TTC 2026 CEA-CNRS, June 9-12, 2026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7914D833-6B3E-46B1-EDE5-A7FD64C91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 algn="r">
              <a:defRPr sz="1000">
                <a:latin typeface="Arial" panose="020B0604020202020204" pitchFamily="34" charset="0"/>
              </a:defRPr>
            </a:lvl1pPr>
          </a:lstStyle>
          <a:p>
            <a:fld id="{7D1BE87E-F0DE-A44C-894B-E142BEB21E4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0EA70E93-BE46-91B7-C94B-CF452506D7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1726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/>
              <a:t>10/6/2026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8C10AA7-5409-41F3-BC4E-22F426FB6B3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838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ody Slide - 1 Left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7BE5B-D462-52DE-1421-03616B30B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9584" y="674221"/>
            <a:ext cx="6057364" cy="716698"/>
          </a:xfrm>
        </p:spPr>
        <p:txBody>
          <a:bodyPr anchor="t">
            <a:noAutofit/>
          </a:bodyPr>
          <a:lstStyle>
            <a:lvl1pPr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7D567A-C123-96A9-1DD3-17C276C7D0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-1" y="659082"/>
            <a:ext cx="5550795" cy="344927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A92B06-2663-62EC-E8B1-7567E866D3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79584" y="1560773"/>
            <a:ext cx="6057364" cy="4659093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425B193-7653-FA58-7C69-56865C4DF7B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B1BBB6AD-F5E7-2C7D-F208-959FE1C64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30592"/>
            <a:ext cx="4114800" cy="365125"/>
          </a:xfrm>
          <a:prstGeom prst="rect">
            <a:avLst/>
          </a:prstGeom>
        </p:spPr>
        <p:txBody>
          <a:bodyPr anchor="ctr"/>
          <a:lstStyle>
            <a:lvl1pPr algn="ctr"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TTC 2026 CEA-CNRS, June 9-12, 2026</a:t>
            </a:r>
          </a:p>
        </p:txBody>
      </p:sp>
      <p:sp>
        <p:nvSpPr>
          <p:cNvPr id="12" name="Slide Number Placeholder 6">
            <a:extLst>
              <a:ext uri="{FF2B5EF4-FFF2-40B4-BE49-F238E27FC236}">
                <a16:creationId xmlns:a16="http://schemas.microsoft.com/office/drawing/2014/main" id="{E6658A98-A780-C524-1137-D3BF53A55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 algn="r">
              <a:defRPr sz="1000">
                <a:latin typeface="Arial" panose="020B0604020202020204" pitchFamily="34" charset="0"/>
              </a:defRPr>
            </a:lvl1pPr>
          </a:lstStyle>
          <a:p>
            <a:fld id="{7D1BE87E-F0DE-A44C-894B-E142BEB21E4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1057C-FA10-F5DE-B4C8-C3931D750C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1726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/>
              <a:t>10/6/2026</a:t>
            </a:r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1C835BB-5A9A-4887-AD28-9C7DC0F8151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647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dy Slide - 1 Right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7D567A-C123-96A9-1DD3-17C276C7D0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46796" y="665018"/>
            <a:ext cx="5945204" cy="448887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425B193-7653-FA58-7C69-56865C4DF7B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9A65267B-D68D-AD5F-98C2-6810944CC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31951"/>
            <a:ext cx="5785319" cy="67866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80D2211A-9B16-224E-FFC5-4225BAB41A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3" y="1319201"/>
            <a:ext cx="5785319" cy="4891433"/>
          </a:xfrm>
        </p:spPr>
        <p:txBody>
          <a:bodyPr>
            <a:no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Footer Placeholder 5">
            <a:extLst>
              <a:ext uri="{FF2B5EF4-FFF2-40B4-BE49-F238E27FC236}">
                <a16:creationId xmlns:a16="http://schemas.microsoft.com/office/drawing/2014/main" id="{AA5FB620-142D-2BE0-8116-9FAAA7F69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30592"/>
            <a:ext cx="4114800" cy="365125"/>
          </a:xfrm>
          <a:prstGeom prst="rect">
            <a:avLst/>
          </a:prstGeom>
        </p:spPr>
        <p:txBody>
          <a:bodyPr anchor="ctr"/>
          <a:lstStyle>
            <a:lvl1pPr algn="ctr"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TTC 2026 CEA-CNRS, June 9-12, 2026</a:t>
            </a:r>
          </a:p>
        </p:txBody>
      </p:sp>
      <p:sp>
        <p:nvSpPr>
          <p:cNvPr id="18" name="Slide Number Placeholder 6">
            <a:extLst>
              <a:ext uri="{FF2B5EF4-FFF2-40B4-BE49-F238E27FC236}">
                <a16:creationId xmlns:a16="http://schemas.microsoft.com/office/drawing/2014/main" id="{85A35A3C-EFCE-E977-5D10-513BA05CD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 algn="r">
              <a:defRPr sz="1000">
                <a:latin typeface="Arial" panose="020B0604020202020204" pitchFamily="34" charset="0"/>
              </a:defRPr>
            </a:lvl1pPr>
          </a:lstStyle>
          <a:p>
            <a:fld id="{7D1BE87E-F0DE-A44C-894B-E142BEB21E4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Date Placeholder 4">
            <a:extLst>
              <a:ext uri="{FF2B5EF4-FFF2-40B4-BE49-F238E27FC236}">
                <a16:creationId xmlns:a16="http://schemas.microsoft.com/office/drawing/2014/main" id="{FD481F92-CD79-AD15-7CA5-87C78AC695B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1726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/>
              <a:t>10/6/2026</a:t>
            </a:r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DB17564-960C-4BE2-AE3B-9E042530BCE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138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dy Slide - No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7FC8732-2197-B9C7-FC84-CA5395C6506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99465704-2370-60F7-6005-D0288DFD8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31951"/>
            <a:ext cx="11044707" cy="67866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D0A29258-15C1-6FB2-52AC-108985A071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4" y="1319201"/>
            <a:ext cx="5682288" cy="4891433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7E85E37D-8958-2DEE-18A0-03962A83466E}"/>
              </a:ext>
            </a:extLst>
          </p:cNvPr>
          <p:cNvSpPr>
            <a:spLocks noGrp="1"/>
          </p:cNvSpPr>
          <p:nvPr>
            <p:ph type="body" sz="half" idx="13"/>
          </p:nvPr>
        </p:nvSpPr>
        <p:spPr>
          <a:xfrm>
            <a:off x="6110467" y="1322610"/>
            <a:ext cx="5682289" cy="4891433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6FBE509B-CE41-57EF-59C3-275E43C03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30592"/>
            <a:ext cx="4114800" cy="365125"/>
          </a:xfrm>
          <a:prstGeom prst="rect">
            <a:avLst/>
          </a:prstGeom>
        </p:spPr>
        <p:txBody>
          <a:bodyPr anchor="ctr"/>
          <a:lstStyle>
            <a:lvl1pPr algn="ctr"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TTC 2026 CEA-CNRS, June 9-12, 2026</a:t>
            </a:r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944E86B8-08A1-6B0A-9E8F-1A2C02525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 algn="r">
              <a:defRPr sz="1000">
                <a:latin typeface="Arial" panose="020B0604020202020204" pitchFamily="34" charset="0"/>
              </a:defRPr>
            </a:lvl1pPr>
          </a:lstStyle>
          <a:p>
            <a:fld id="{7D1BE87E-F0DE-A44C-894B-E142BEB21E4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E111C8-7DEA-F7D8-15DA-EC66E6103A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1726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/>
              <a:t>10/6/2026</a:t>
            </a:r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D72F205-0884-4182-ADD8-D44EB482580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4543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dy Slide - Slate Two Photos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7BE5B-D462-52DE-1421-03616B30B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31951"/>
            <a:ext cx="5785319" cy="67866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7D567A-C123-96A9-1DD3-17C276C7D0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46796" y="549107"/>
            <a:ext cx="5945204" cy="27639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A92B06-2663-62EC-E8B1-7567E866D3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3" y="1319201"/>
            <a:ext cx="5785319" cy="4891433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1" name="Picture 10" descr="Logo, company name&#10;&#10;Description automatically generated">
            <a:extLst>
              <a:ext uri="{FF2B5EF4-FFF2-40B4-BE49-F238E27FC236}">
                <a16:creationId xmlns:a16="http://schemas.microsoft.com/office/drawing/2014/main" id="{59AD2392-E6B3-D73D-424E-42A0157E1CA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69331" y="-12193"/>
            <a:ext cx="1474015" cy="574180"/>
          </a:xfrm>
          <a:prstGeom prst="rect">
            <a:avLst/>
          </a:prstGeom>
        </p:spPr>
      </p:pic>
      <p:sp>
        <p:nvSpPr>
          <p:cNvPr id="9" name="Picture Placeholder 2">
            <a:extLst>
              <a:ext uri="{FF2B5EF4-FFF2-40B4-BE49-F238E27FC236}">
                <a16:creationId xmlns:a16="http://schemas.microsoft.com/office/drawing/2014/main" id="{02C1D150-46A5-C3E3-0093-1693429B2A69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6246796" y="3446653"/>
            <a:ext cx="5945204" cy="27639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DF46FADE-5392-BCFC-BAD6-D700EFBD77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30592"/>
            <a:ext cx="4114800" cy="365125"/>
          </a:xfrm>
          <a:prstGeom prst="rect">
            <a:avLst/>
          </a:prstGeom>
        </p:spPr>
        <p:txBody>
          <a:bodyPr anchor="ctr"/>
          <a:lstStyle>
            <a:lvl1pPr algn="ctr">
              <a:defRPr sz="100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12" name="Slide Number Placeholder 6">
            <a:extLst>
              <a:ext uri="{FF2B5EF4-FFF2-40B4-BE49-F238E27FC236}">
                <a16:creationId xmlns:a16="http://schemas.microsoft.com/office/drawing/2014/main" id="{4B37EFF6-260E-A1F5-FF79-F0ABEF7A2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 algn="r">
              <a:defRPr sz="100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7D1BE87E-F0DE-A44C-894B-E142BEB21E4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71D8BB-52A9-22B5-DB17-DA5C230724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1726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>
              <a:defRPr sz="100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10/6/2026</a:t>
            </a:r>
            <a:endParaRPr lang="en-US" dirty="0"/>
          </a:p>
        </p:txBody>
      </p:sp>
      <p:pic>
        <p:nvPicPr>
          <p:cNvPr id="13" name="Picture 12" descr="Logo, company name&#10;&#10;Description automatically generated">
            <a:extLst>
              <a:ext uri="{FF2B5EF4-FFF2-40B4-BE49-F238E27FC236}">
                <a16:creationId xmlns:a16="http://schemas.microsoft.com/office/drawing/2014/main" id="{D19EE4BA-CD94-40C8-BA88-88F35B10B1E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69331" y="-12193"/>
            <a:ext cx="1474015" cy="574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0324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dy Slide - Grey 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7D567A-C123-96A9-1DD3-17C276C7D0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46796" y="665018"/>
            <a:ext cx="5945204" cy="448887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A65267B-D68D-AD5F-98C2-6810944CC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31951"/>
            <a:ext cx="5785319" cy="67866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80D2211A-9B16-224E-FFC5-4225BAB41A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3" y="1319201"/>
            <a:ext cx="5785319" cy="4891433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903C67-DC6F-088A-9EA9-D734508F8DF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77E5CE1A-809C-DEBF-5077-24C3A3D42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30592"/>
            <a:ext cx="4114800" cy="365125"/>
          </a:xfrm>
          <a:prstGeom prst="rect">
            <a:avLst/>
          </a:prstGeom>
        </p:spPr>
        <p:txBody>
          <a:bodyPr anchor="ctr"/>
          <a:lstStyle>
            <a:lvl1pPr algn="ctr">
              <a:defRPr sz="1000">
                <a:latin typeface="Arial" panose="020B0604020202020204" pitchFamily="34" charset="0"/>
              </a:defRPr>
            </a:lvl1pPr>
          </a:lstStyle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6A59512F-10DA-5515-E4C4-B98127B24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 algn="r">
              <a:defRPr sz="1000">
                <a:latin typeface="Arial" panose="020B0604020202020204" pitchFamily="34" charset="0"/>
              </a:defRPr>
            </a:lvl1pPr>
          </a:lstStyle>
          <a:p>
            <a:fld id="{7D1BE87E-F0DE-A44C-894B-E142BEB21E4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8FEC5F-8621-2ECE-218F-2628960DE6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1726" y="6330592"/>
            <a:ext cx="2743200" cy="365125"/>
          </a:xfrm>
          <a:prstGeom prst="rect">
            <a:avLst/>
          </a:prstGeom>
        </p:spPr>
        <p:txBody>
          <a:bodyPr anchor="ctr"/>
          <a:lstStyle>
            <a:lvl1pPr>
              <a:defRPr sz="1000">
                <a:latin typeface="Arial" panose="020B0604020202020204" pitchFamily="34" charset="0"/>
              </a:defRPr>
            </a:lvl1pPr>
          </a:lstStyle>
          <a:p>
            <a:r>
              <a:rPr lang="en-US"/>
              <a:t>10/6/2026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FCFCA19-01CD-4B66-B389-82A12968C55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13982" y="80668"/>
            <a:ext cx="1355836" cy="423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8606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estion Slide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E41ED-F47F-85C7-0527-8C9FCCC7A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767" y="2759119"/>
            <a:ext cx="10053033" cy="880970"/>
          </a:xfrm>
        </p:spPr>
        <p:txBody>
          <a:bodyPr>
            <a:noAutofit/>
          </a:bodyPr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830D66-7C16-31AC-766A-71753A6062A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77059" y="6170055"/>
            <a:ext cx="1728303" cy="495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3022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ntro Slide">
    <p:bg>
      <p:bgPr>
        <a:blipFill dpi="0"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E41ED-F47F-85C7-0527-8C9FCCC7A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766" y="1891183"/>
            <a:ext cx="10053033" cy="1325563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737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BD8159-AD9B-885B-18F2-9B7C42B96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15885B-F131-1373-A6B2-E992A159B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C86D55-AA86-4418-BC5F-C51768C252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753F9866-9D6A-4E48-8AAE-F0F10B4380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144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50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baseline="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image" Target="../media/image13.jpg"/><Relationship Id="rId7" Type="http://schemas.openxmlformats.org/officeDocument/2006/relationships/image" Target="../media/image1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g"/><Relationship Id="rId3" Type="http://schemas.openxmlformats.org/officeDocument/2006/relationships/image" Target="../media/image19.jpg"/><Relationship Id="rId7" Type="http://schemas.openxmlformats.org/officeDocument/2006/relationships/image" Target="../media/image2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2.jpg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4.jpg"/><Relationship Id="rId5" Type="http://schemas.openxmlformats.org/officeDocument/2006/relationships/image" Target="../media/image33.jpg"/><Relationship Id="rId4" Type="http://schemas.openxmlformats.org/officeDocument/2006/relationships/image" Target="../media/image32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G"/><Relationship Id="rId3" Type="http://schemas.openxmlformats.org/officeDocument/2006/relationships/image" Target="../media/image35.JPG"/><Relationship Id="rId7" Type="http://schemas.openxmlformats.org/officeDocument/2006/relationships/image" Target="../media/image39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8.JPG"/><Relationship Id="rId5" Type="http://schemas.openxmlformats.org/officeDocument/2006/relationships/image" Target="../media/image37.JPG"/><Relationship Id="rId4" Type="http://schemas.openxmlformats.org/officeDocument/2006/relationships/image" Target="../media/image36.JPG"/><Relationship Id="rId9" Type="http://schemas.openxmlformats.org/officeDocument/2006/relationships/image" Target="../media/image41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4.png"/><Relationship Id="rId4" Type="http://schemas.openxmlformats.org/officeDocument/2006/relationships/image" Target="../media/image43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5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9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A18706-BE92-5674-8ED0-33DF2CC724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829D926-C908-3044-6812-B6A5A56E36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9546" y="0"/>
            <a:ext cx="5712454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D2A7D87-594F-52B2-2EA3-D41B34B42A5B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8663937" cy="686000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AAC87CA-8223-4766-DC0C-EF69FC2823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1721" y="1411358"/>
            <a:ext cx="5910357" cy="2017642"/>
          </a:xfrm>
        </p:spPr>
        <p:txBody>
          <a:bodyPr>
            <a:noAutofit/>
          </a:bodyPr>
          <a:lstStyle/>
          <a:p>
            <a:r>
              <a:rPr lang="en-US" dirty="0"/>
              <a:t>Challenges with production of HOM Couplers for Hi-Lumi 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B1FD6E6E-8348-06B4-85C7-15104B0D78E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224129" y="4244658"/>
            <a:ext cx="2871841" cy="529861"/>
          </a:xfrm>
        </p:spPr>
        <p:txBody>
          <a:bodyPr/>
          <a:lstStyle/>
          <a:p>
            <a:r>
              <a:rPr lang="en-US" sz="2400" dirty="0"/>
              <a:t>June 9</a:t>
            </a:r>
            <a:r>
              <a:rPr lang="en-US" sz="2400" baseline="30000" dirty="0"/>
              <a:t>th</a:t>
            </a:r>
            <a:r>
              <a:rPr lang="en-US" sz="2400" dirty="0"/>
              <a:t>, 2026</a:t>
            </a:r>
          </a:p>
          <a:p>
            <a:endParaRPr lang="en-US" dirty="0"/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3CEEBFA1-2D11-2C9E-5C4A-9C08BAE97DC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sz="2400" dirty="0"/>
              <a:t>Naeem Huque</a:t>
            </a:r>
          </a:p>
          <a:p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EF33CCE-3959-AD43-0C97-3F72B5C7DE9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8482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6FA356A-1588-8476-3268-E01ADF374A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D28DA69-7434-32C2-8419-F4CADF24D84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Introduction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Design and Fabrication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Raw Materials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E-Beam Welding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Vacuum Brazing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Acceptance Testing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Summary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ABCAA5-3A88-9547-8743-D2FAF8238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10/6/2026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1ACA85-45F7-27CF-FA3D-4DB9BDF75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91396" y="6330592"/>
            <a:ext cx="4114800" cy="365125"/>
          </a:xfrm>
        </p:spPr>
        <p:txBody>
          <a:bodyPr/>
          <a:lstStyle/>
          <a:p>
            <a:r>
              <a:rPr lang="fr-FR" dirty="0"/>
              <a:t>TTC 2026 CEA-CNRS, June 9-12, 2026</a:t>
            </a:r>
            <a:endParaRPr lang="en-US" dirty="0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8B54941F-BD1F-4BB3-A492-CD071C146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0C934C5-F975-D953-BB6A-60379A29A4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412" y="0"/>
            <a:ext cx="61563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672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E02184-0170-C69C-6E38-E37F1718A0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514CF91-3598-1A32-9E79-C31E8D7F0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5785319" cy="678664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B54C37-4423-2C07-D050-ADFC5B52C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1BBBD6-C2D1-E3FE-5D4F-EE8FF9A0D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3C32D0-3832-3CAE-9B73-959C38210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09069ED-510E-2DDA-057E-73DBAF636ED1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852F7DD2-770B-D6EF-8ECF-BA264049EF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803" t="8105" r="15000" b="30589"/>
          <a:stretch>
            <a:fillRect/>
          </a:stretch>
        </p:blipFill>
        <p:spPr>
          <a:xfrm>
            <a:off x="7575176" y="1506008"/>
            <a:ext cx="4616824" cy="38459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DFB4529-456D-B148-9806-DE55EECFF96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078" t="29085" r="29935" b="17931"/>
          <a:stretch>
            <a:fillRect/>
          </a:stretch>
        </p:blipFill>
        <p:spPr>
          <a:xfrm rot="5400000">
            <a:off x="4163406" y="2013528"/>
            <a:ext cx="3845986" cy="2830945"/>
          </a:xfrm>
          <a:prstGeom prst="rect">
            <a:avLst/>
          </a:prstGeom>
        </p:spPr>
      </p:pic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079B9209-8AC2-6533-A120-98BD3B4EFD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35788" y="1254349"/>
            <a:ext cx="4361834" cy="4494464"/>
          </a:xfrm>
        </p:spPr>
        <p:txBody>
          <a:bodyPr/>
          <a:lstStyle/>
          <a:p>
            <a:pPr marL="285750" indent="-171450">
              <a:buFont typeface="Arial" panose="020B0604020202020204" pitchFamily="34" charset="0"/>
              <a:buChar char="•"/>
            </a:pPr>
            <a:r>
              <a:rPr lang="en-US" sz="2400" dirty="0"/>
              <a:t>Horizontal HOM Dampers (HHOMs) for the HL-LHC RFD crab cavities are fabricated at JLab</a:t>
            </a:r>
          </a:p>
          <a:p>
            <a:pPr marL="285750" indent="-171450">
              <a:buFont typeface="Arial" panose="020B0604020202020204" pitchFamily="34" charset="0"/>
              <a:buChar char="•"/>
            </a:pPr>
            <a:r>
              <a:rPr lang="en-US" sz="2400" dirty="0"/>
              <a:t>HHOMs are installed on jacketed cavities, which are tested and qualified at JLab</a:t>
            </a:r>
          </a:p>
          <a:p>
            <a:pPr marL="285750" indent="-171450">
              <a:buFont typeface="Arial" panose="020B0604020202020204" pitchFamily="34" charset="0"/>
              <a:buChar char="•"/>
            </a:pPr>
            <a:r>
              <a:rPr lang="en-US" sz="2400" dirty="0"/>
              <a:t>Fabrication is conducted as per CERN specification documents and quality requirements</a:t>
            </a:r>
            <a:endParaRPr lang="en-US" sz="1050" dirty="0"/>
          </a:p>
          <a:p>
            <a:pPr marL="11430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80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854680-D0D8-9020-CC39-466E6D4F5B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44729E3-ACD3-6D7B-9DEC-CA18D02EE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5785319" cy="678664"/>
          </a:xfrm>
        </p:spPr>
        <p:txBody>
          <a:bodyPr/>
          <a:lstStyle/>
          <a:p>
            <a:r>
              <a:rPr lang="en-US" dirty="0"/>
              <a:t>DESIGN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28B8D7-3FA7-8A38-ACEE-7E7677E0A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25768-F7A1-40B4-54D1-B8BE8D613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714712-1827-703E-108F-FEA123A18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A7D4495-1486-6C6E-B2FE-BF81F573C190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Content Placeholder 9">
            <a:extLst>
              <a:ext uri="{FF2B5EF4-FFF2-40B4-BE49-F238E27FC236}">
                <a16:creationId xmlns:a16="http://schemas.microsoft.com/office/drawing/2014/main" id="{81430A2C-2E83-5978-78AE-252E4225037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24" t="6880" r="33532" b="16812"/>
          <a:stretch/>
        </p:blipFill>
        <p:spPr>
          <a:xfrm rot="16200000">
            <a:off x="3913282" y="-1085156"/>
            <a:ext cx="4080404" cy="96445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823C37D-4DEA-8AAF-72D0-DEDEDDF1BC8E}"/>
              </a:ext>
            </a:extLst>
          </p:cNvPr>
          <p:cNvSpPr txBox="1"/>
          <p:nvPr/>
        </p:nvSpPr>
        <p:spPr>
          <a:xfrm>
            <a:off x="706582" y="5378335"/>
            <a:ext cx="1346662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DN40 BRAZE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FCCB99-92F1-D22B-3255-1C9F5D405202}"/>
              </a:ext>
            </a:extLst>
          </p:cNvPr>
          <p:cNvSpPr txBox="1"/>
          <p:nvPr/>
        </p:nvSpPr>
        <p:spPr>
          <a:xfrm>
            <a:off x="5214851" y="925200"/>
            <a:ext cx="1346662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DN100 BRAZE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59528B-91B4-DCF8-A61A-1CBA8EFA8951}"/>
              </a:ext>
            </a:extLst>
          </p:cNvPr>
          <p:cNvSpPr txBox="1"/>
          <p:nvPr/>
        </p:nvSpPr>
        <p:spPr>
          <a:xfrm>
            <a:off x="562495" y="1097151"/>
            <a:ext cx="1346662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SS HELIUM JACKET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F1BA932-456B-CA94-ACC7-C71A1FE0B511}"/>
              </a:ext>
            </a:extLst>
          </p:cNvPr>
          <p:cNvSpPr txBox="1"/>
          <p:nvPr/>
        </p:nvSpPr>
        <p:spPr>
          <a:xfrm>
            <a:off x="2987308" y="1001045"/>
            <a:ext cx="134666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TEE EBW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0F9ED27-4DD7-568F-9617-FD0F5C5BFB1C}"/>
              </a:ext>
            </a:extLst>
          </p:cNvPr>
          <p:cNvSpPr txBox="1"/>
          <p:nvPr/>
        </p:nvSpPr>
        <p:spPr>
          <a:xfrm>
            <a:off x="3990763" y="5774863"/>
            <a:ext cx="134666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HOOK EBW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A665C8D-99D0-C550-4464-7049A4DD0590}"/>
              </a:ext>
            </a:extLst>
          </p:cNvPr>
          <p:cNvSpPr txBox="1"/>
          <p:nvPr/>
        </p:nvSpPr>
        <p:spPr>
          <a:xfrm>
            <a:off x="116377" y="3552476"/>
            <a:ext cx="118733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TEE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EC3A2A9-EF74-073D-C9C3-FE7C8695B518}"/>
              </a:ext>
            </a:extLst>
          </p:cNvPr>
          <p:cNvSpPr txBox="1"/>
          <p:nvPr/>
        </p:nvSpPr>
        <p:spPr>
          <a:xfrm>
            <a:off x="7151716" y="4644215"/>
            <a:ext cx="118733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HOOK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1FEB753D-6DD6-5DF2-1F81-D17AB279D004}"/>
              </a:ext>
            </a:extLst>
          </p:cNvPr>
          <p:cNvCxnSpPr>
            <a:stCxn id="10" idx="2"/>
          </p:cNvCxnSpPr>
          <p:nvPr/>
        </p:nvCxnSpPr>
        <p:spPr>
          <a:xfrm>
            <a:off x="1235826" y="1743482"/>
            <a:ext cx="817418" cy="71708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61AD72D-3EFA-713E-2588-7090783FC8F1}"/>
              </a:ext>
            </a:extLst>
          </p:cNvPr>
          <p:cNvCxnSpPr>
            <a:cxnSpLocks/>
            <a:stCxn id="13" idx="3"/>
          </p:cNvCxnSpPr>
          <p:nvPr/>
        </p:nvCxnSpPr>
        <p:spPr>
          <a:xfrm flipV="1">
            <a:off x="1303712" y="3452054"/>
            <a:ext cx="1082041" cy="28508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97E8F270-CACC-C802-CDA5-9137B5685887}"/>
              </a:ext>
            </a:extLst>
          </p:cNvPr>
          <p:cNvCxnSpPr>
            <a:cxnSpLocks/>
            <a:stCxn id="8" idx="0"/>
          </p:cNvCxnSpPr>
          <p:nvPr/>
        </p:nvCxnSpPr>
        <p:spPr>
          <a:xfrm flipV="1">
            <a:off x="1379913" y="4152266"/>
            <a:ext cx="845858" cy="122606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73C88719-F725-D1B6-1C81-3DD4D63B414F}"/>
              </a:ext>
            </a:extLst>
          </p:cNvPr>
          <p:cNvCxnSpPr>
            <a:cxnSpLocks/>
            <a:stCxn id="11" idx="2"/>
          </p:cNvCxnSpPr>
          <p:nvPr/>
        </p:nvCxnSpPr>
        <p:spPr>
          <a:xfrm flipH="1">
            <a:off x="3599411" y="1370377"/>
            <a:ext cx="61228" cy="132294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160776B0-ED06-2003-8839-366378339720}"/>
              </a:ext>
            </a:extLst>
          </p:cNvPr>
          <p:cNvCxnSpPr>
            <a:cxnSpLocks/>
            <a:stCxn id="12" idx="0"/>
          </p:cNvCxnSpPr>
          <p:nvPr/>
        </p:nvCxnSpPr>
        <p:spPr>
          <a:xfrm flipV="1">
            <a:off x="4664094" y="4405745"/>
            <a:ext cx="220945" cy="136911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B7A1F6F-C2C8-0E14-5B08-6CE63C224652}"/>
              </a:ext>
            </a:extLst>
          </p:cNvPr>
          <p:cNvCxnSpPr>
            <a:cxnSpLocks/>
            <a:stCxn id="14" idx="0"/>
          </p:cNvCxnSpPr>
          <p:nvPr/>
        </p:nvCxnSpPr>
        <p:spPr>
          <a:xfrm flipH="1" flipV="1">
            <a:off x="7658443" y="3737142"/>
            <a:ext cx="86941" cy="90707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AEAC576D-5F5C-2D63-EA88-6923EF28F173}"/>
              </a:ext>
            </a:extLst>
          </p:cNvPr>
          <p:cNvCxnSpPr>
            <a:cxnSpLocks/>
            <a:stCxn id="44" idx="1"/>
          </p:cNvCxnSpPr>
          <p:nvPr/>
        </p:nvCxnSpPr>
        <p:spPr>
          <a:xfrm flipH="1">
            <a:off x="5350893" y="2645233"/>
            <a:ext cx="1004358" cy="37106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2E98DF57-F954-A772-56B4-5AC74E394341}"/>
              </a:ext>
            </a:extLst>
          </p:cNvPr>
          <p:cNvSpPr txBox="1"/>
          <p:nvPr/>
        </p:nvSpPr>
        <p:spPr>
          <a:xfrm>
            <a:off x="2219498" y="5533422"/>
            <a:ext cx="134666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LID EBW</a:t>
            </a: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7C03794A-3064-F33B-2D90-99696A40354C}"/>
              </a:ext>
            </a:extLst>
          </p:cNvPr>
          <p:cNvCxnSpPr>
            <a:cxnSpLocks/>
            <a:stCxn id="38" idx="0"/>
          </p:cNvCxnSpPr>
          <p:nvPr/>
        </p:nvCxnSpPr>
        <p:spPr>
          <a:xfrm flipH="1" flipV="1">
            <a:off x="2706157" y="4403263"/>
            <a:ext cx="186672" cy="113015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A113C0EE-5280-FE1C-714B-AA852AFE0CC2}"/>
              </a:ext>
            </a:extLst>
          </p:cNvPr>
          <p:cNvSpPr txBox="1"/>
          <p:nvPr/>
        </p:nvSpPr>
        <p:spPr>
          <a:xfrm>
            <a:off x="6355251" y="2460567"/>
            <a:ext cx="134666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INNER CAN</a:t>
            </a:r>
          </a:p>
        </p:txBody>
      </p:sp>
    </p:spTree>
    <p:extLst>
      <p:ext uri="{BB962C8B-B14F-4D97-AF65-F5344CB8AC3E}">
        <p14:creationId xmlns:p14="http://schemas.microsoft.com/office/powerpoint/2010/main" val="2088008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3432667-59CC-5A5A-E46C-64DDFE48B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5785319" cy="678664"/>
          </a:xfrm>
        </p:spPr>
        <p:txBody>
          <a:bodyPr/>
          <a:lstStyle/>
          <a:p>
            <a:r>
              <a:rPr lang="en-US" dirty="0"/>
              <a:t>FABRICATION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B3AB1A-E2BE-6C7F-B018-DE4F8550C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C2FA8B-99E2-3E54-A913-0FA979C15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CC6041-47C3-7EFF-98D5-3676A11F6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917EA61-14BF-4430-709D-972F4DC17118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D81B4E21-9C4E-DCFD-393F-253B7973DB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151" r="5900"/>
          <a:stretch/>
        </p:blipFill>
        <p:spPr>
          <a:xfrm rot="16200000">
            <a:off x="9155542" y="830493"/>
            <a:ext cx="2311914" cy="278715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19ED3E7-34DE-22D4-F4B3-AAA1DAAF4B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2872" y="3615019"/>
            <a:ext cx="3702205" cy="277665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184D078-5FC5-4E50-458F-F07CA39D491A}"/>
              </a:ext>
            </a:extLst>
          </p:cNvPr>
          <p:cNvSpPr txBox="1"/>
          <p:nvPr/>
        </p:nvSpPr>
        <p:spPr>
          <a:xfrm>
            <a:off x="233064" y="718507"/>
            <a:ext cx="23665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DN100 </a:t>
            </a:r>
            <a:r>
              <a:rPr lang="en-US" sz="2000" b="1" dirty="0" err="1"/>
              <a:t>Brazement</a:t>
            </a:r>
            <a:endParaRPr lang="en-US" sz="20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982DCA-5261-9CE5-DE97-DF23D4646DB9}"/>
              </a:ext>
            </a:extLst>
          </p:cNvPr>
          <p:cNvSpPr txBox="1"/>
          <p:nvPr/>
        </p:nvSpPr>
        <p:spPr>
          <a:xfrm>
            <a:off x="2131552" y="5183927"/>
            <a:ext cx="13584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DN40 </a:t>
            </a:r>
            <a:r>
              <a:rPr lang="en-US" sz="2000" b="1" dirty="0" err="1"/>
              <a:t>Brazement</a:t>
            </a:r>
            <a:endParaRPr lang="en-US" sz="2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FB1773E-7034-BC1B-034B-D52BDF11A6C0}"/>
              </a:ext>
            </a:extLst>
          </p:cNvPr>
          <p:cNvSpPr txBox="1"/>
          <p:nvPr/>
        </p:nvSpPr>
        <p:spPr>
          <a:xfrm>
            <a:off x="9347118" y="717006"/>
            <a:ext cx="16791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Hooks/Tees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C127F7-A962-234D-9E28-C22F1D4811BF}"/>
              </a:ext>
            </a:extLst>
          </p:cNvPr>
          <p:cNvSpPr txBox="1"/>
          <p:nvPr/>
        </p:nvSpPr>
        <p:spPr>
          <a:xfrm>
            <a:off x="1994858" y="3746195"/>
            <a:ext cx="18455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b="1" dirty="0"/>
              <a:t>Inner Can Assembly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E1D1A67-C3FC-AE74-4781-EAFF03E329C2}"/>
              </a:ext>
            </a:extLst>
          </p:cNvPr>
          <p:cNvSpPr txBox="1"/>
          <p:nvPr/>
        </p:nvSpPr>
        <p:spPr>
          <a:xfrm>
            <a:off x="3990069" y="751534"/>
            <a:ext cx="30202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Hook and Tee Weldment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0DE7A1F-084A-8AB9-67D2-C17AD17658C4}"/>
              </a:ext>
            </a:extLst>
          </p:cNvPr>
          <p:cNvSpPr txBox="1"/>
          <p:nvPr/>
        </p:nvSpPr>
        <p:spPr>
          <a:xfrm>
            <a:off x="8166847" y="6330592"/>
            <a:ext cx="35413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Final Assembly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251891D-740E-8EC7-081F-141A7F7CB088}"/>
              </a:ext>
            </a:extLst>
          </p:cNvPr>
          <p:cNvCxnSpPr>
            <a:cxnSpLocks/>
            <a:stCxn id="20" idx="0"/>
            <a:endCxn id="85" idx="1"/>
          </p:cNvCxnSpPr>
          <p:nvPr/>
        </p:nvCxnSpPr>
        <p:spPr>
          <a:xfrm flipV="1">
            <a:off x="1971178" y="2224071"/>
            <a:ext cx="1254473" cy="1"/>
          </a:xfrm>
          <a:prstGeom prst="straightConnector1">
            <a:avLst/>
          </a:prstGeom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FAFBAE59-17C9-EDD4-0B69-69DEAF0D61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-103247" y="4038204"/>
            <a:ext cx="2554055" cy="191554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D843FC4-E4EC-A85F-CDC7-7563E7EA48F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-76518" y="1346488"/>
            <a:ext cx="2340224" cy="1755168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072B9AFB-A084-C1E9-C297-414216D42197}"/>
              </a:ext>
            </a:extLst>
          </p:cNvPr>
          <p:cNvCxnSpPr>
            <a:cxnSpLocks/>
            <a:stCxn id="2" idx="0"/>
            <a:endCxn id="85" idx="3"/>
          </p:cNvCxnSpPr>
          <p:nvPr/>
        </p:nvCxnSpPr>
        <p:spPr>
          <a:xfrm flipH="1">
            <a:off x="7774765" y="2224071"/>
            <a:ext cx="1143156" cy="0"/>
          </a:xfrm>
          <a:prstGeom prst="straightConnector1">
            <a:avLst/>
          </a:prstGeom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C78A76B-75F9-0DE3-13A3-16D1EC979F06}"/>
              </a:ext>
            </a:extLst>
          </p:cNvPr>
          <p:cNvCxnSpPr>
            <a:cxnSpLocks/>
            <a:stCxn id="85" idx="2"/>
            <a:endCxn id="79" idx="0"/>
          </p:cNvCxnSpPr>
          <p:nvPr/>
        </p:nvCxnSpPr>
        <p:spPr>
          <a:xfrm>
            <a:off x="5500208" y="3337036"/>
            <a:ext cx="1" cy="403434"/>
          </a:xfrm>
          <a:prstGeom prst="straightConnector1">
            <a:avLst/>
          </a:prstGeom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0009CEFE-2581-29A9-3641-5EAFB836C6B4}"/>
              </a:ext>
            </a:extLst>
          </p:cNvPr>
          <p:cNvCxnSpPr>
            <a:cxnSpLocks/>
            <a:stCxn id="79" idx="3"/>
            <a:endCxn id="9" idx="1"/>
          </p:cNvCxnSpPr>
          <p:nvPr/>
        </p:nvCxnSpPr>
        <p:spPr>
          <a:xfrm>
            <a:off x="7174215" y="4995975"/>
            <a:ext cx="828657" cy="7372"/>
          </a:xfrm>
          <a:prstGeom prst="straightConnector1">
            <a:avLst/>
          </a:prstGeom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0D591DDF-FEE8-59CE-2A5D-EE1DD6A7A948}"/>
              </a:ext>
            </a:extLst>
          </p:cNvPr>
          <p:cNvCxnSpPr>
            <a:cxnSpLocks/>
            <a:stCxn id="19" idx="0"/>
            <a:endCxn id="79" idx="1"/>
          </p:cNvCxnSpPr>
          <p:nvPr/>
        </p:nvCxnSpPr>
        <p:spPr>
          <a:xfrm flipV="1">
            <a:off x="2131552" y="4995975"/>
            <a:ext cx="1694650" cy="1"/>
          </a:xfrm>
          <a:prstGeom prst="straightConnector1">
            <a:avLst/>
          </a:prstGeom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79" name="Picture 78" descr="A picture containing indoor, counter, electronics, blender&#10;&#10;AI-generated content may be incorrect.">
            <a:extLst>
              <a:ext uri="{FF2B5EF4-FFF2-40B4-BE49-F238E27FC236}">
                <a16:creationId xmlns:a16="http://schemas.microsoft.com/office/drawing/2014/main" id="{68A62C9E-5607-2AA4-AFC8-98E256C8387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26202" y="3740470"/>
            <a:ext cx="3348013" cy="2511010"/>
          </a:xfrm>
          <a:prstGeom prst="rect">
            <a:avLst/>
          </a:prstGeom>
        </p:spPr>
      </p:pic>
      <p:pic>
        <p:nvPicPr>
          <p:cNvPr id="85" name="Picture 84">
            <a:extLst>
              <a:ext uri="{FF2B5EF4-FFF2-40B4-BE49-F238E27FC236}">
                <a16:creationId xmlns:a16="http://schemas.microsoft.com/office/drawing/2014/main" id="{BB179C33-3C83-8807-EFFC-7BF60A77B7AC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3061" t="21181" b="15575"/>
          <a:stretch>
            <a:fillRect/>
          </a:stretch>
        </p:blipFill>
        <p:spPr>
          <a:xfrm>
            <a:off x="3225651" y="1111106"/>
            <a:ext cx="4549114" cy="2225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808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3978E-1466-C357-A031-8F65D5E349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E1305D2-5009-ECB4-B968-1FA36771A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5785319" cy="678664"/>
          </a:xfrm>
        </p:spPr>
        <p:txBody>
          <a:bodyPr/>
          <a:lstStyle/>
          <a:p>
            <a:r>
              <a:rPr lang="en-US" dirty="0"/>
              <a:t>JLAB FACILITIES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D35792-4E1A-5E40-D08E-33BC020F1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53D793-039C-415D-4400-69CE26B05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620A5B-5848-4269-4E14-D2AA9C932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3D7036C-A003-29D3-F8A4-2A8E573893BF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C5C842A5-73F0-53BD-3105-13134954888E}"/>
              </a:ext>
            </a:extLst>
          </p:cNvPr>
          <p:cNvGrpSpPr/>
          <p:nvPr/>
        </p:nvGrpSpPr>
        <p:grpSpPr>
          <a:xfrm>
            <a:off x="1683326" y="1303616"/>
            <a:ext cx="8421616" cy="4609885"/>
            <a:chOff x="208616" y="822727"/>
            <a:chExt cx="8421616" cy="4609885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95F17F9B-67DF-7235-C785-6CE5856249F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t="17928" b="3790"/>
            <a:stretch>
              <a:fillRect/>
            </a:stretch>
          </p:blipFill>
          <p:spPr>
            <a:xfrm>
              <a:off x="2500637" y="822727"/>
              <a:ext cx="2338770" cy="2441088"/>
            </a:xfrm>
            <a:prstGeom prst="rect">
              <a:avLst/>
            </a:prstGeom>
          </p:spPr>
        </p:pic>
        <p:pic>
          <p:nvPicPr>
            <p:cNvPr id="19" name="Picture 18" descr="A picture containing indoor&#10;&#10;AI-generated content may be incorrect.">
              <a:extLst>
                <a:ext uri="{FF2B5EF4-FFF2-40B4-BE49-F238E27FC236}">
                  <a16:creationId xmlns:a16="http://schemas.microsoft.com/office/drawing/2014/main" id="{49380F54-9C6E-FA9E-B68D-E8F4B89E65C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33293" t="5564" r="5464" b="2510"/>
            <a:stretch>
              <a:fillRect/>
            </a:stretch>
          </p:blipFill>
          <p:spPr>
            <a:xfrm>
              <a:off x="208616" y="3324271"/>
              <a:ext cx="2104277" cy="2108341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6816635E-A051-4882-FF74-3AF3FE862FF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027151" y="822727"/>
              <a:ext cx="3603081" cy="2441086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8C8C6BE7-EF4C-77A7-9736-554BFED7CBD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28259" t="7080" r="4374" b="12920"/>
            <a:stretch>
              <a:fillRect/>
            </a:stretch>
          </p:blipFill>
          <p:spPr>
            <a:xfrm rot="5400000">
              <a:off x="79424" y="951920"/>
              <a:ext cx="2362661" cy="2104276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2CA942FE-CDDB-4EC0-E18D-18911405C4F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500637" y="3429000"/>
              <a:ext cx="3121304" cy="2003612"/>
            </a:xfrm>
            <a:prstGeom prst="rect">
              <a:avLst/>
            </a:prstGeom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5A67E5AD-687B-778F-BE3D-18CBF28E52F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l="24324" t="60834" r="40537" b="1559"/>
            <a:stretch>
              <a:fillRect/>
            </a:stretch>
          </p:blipFill>
          <p:spPr>
            <a:xfrm>
              <a:off x="5809685" y="3429000"/>
              <a:ext cx="2820547" cy="200361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29526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B81992-CA1D-5F0E-8DE0-60B43993DB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DAB47-B614-0B02-A721-68EB7D967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CB5F5-55A2-7EFD-2EF0-0F54DF721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53D3AD-8290-101F-66F4-98F9C2298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sp>
        <p:nvSpPr>
          <p:cNvPr id="8" name="Title 4">
            <a:extLst>
              <a:ext uri="{FF2B5EF4-FFF2-40B4-BE49-F238E27FC236}">
                <a16:creationId xmlns:a16="http://schemas.microsoft.com/office/drawing/2014/main" id="{28090A37-4EC1-E766-BB35-1C2AAF293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5499" y="2717161"/>
            <a:ext cx="7721002" cy="1423678"/>
          </a:xfrm>
        </p:spPr>
        <p:txBody>
          <a:bodyPr anchor="ctr"/>
          <a:lstStyle/>
          <a:p>
            <a:pPr algn="ctr"/>
            <a:r>
              <a:rPr lang="en-US" sz="4000" dirty="0"/>
              <a:t>RAW MATERIAL - NIOBIUM</a:t>
            </a:r>
          </a:p>
        </p:txBody>
      </p:sp>
    </p:spTree>
    <p:extLst>
      <p:ext uri="{BB962C8B-B14F-4D97-AF65-F5344CB8AC3E}">
        <p14:creationId xmlns:p14="http://schemas.microsoft.com/office/powerpoint/2010/main" val="991154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27FF0D-E9B9-D108-46DF-F7F792234C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C2A0F1F-6256-C521-8835-FC7094556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5785319" cy="678664"/>
          </a:xfrm>
        </p:spPr>
        <p:txBody>
          <a:bodyPr/>
          <a:lstStyle/>
          <a:p>
            <a:r>
              <a:rPr lang="en-US" dirty="0"/>
              <a:t>RAW MATERIAL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FA75C1-8AFB-887F-F899-799417FF0A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5A2B50-1481-53FC-21AF-9039A68B6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D4EFF3-3FE8-379D-63E7-39C071CBC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9EF692A-C951-B6EA-172D-32066A8794B6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CE668E65-16DB-7E5B-99AB-531AD7D578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2" y="792431"/>
            <a:ext cx="6477190" cy="5549434"/>
          </a:xfrm>
        </p:spPr>
        <p:txBody>
          <a:bodyPr/>
          <a:lstStyle/>
          <a:p>
            <a:pPr marL="114300"/>
            <a:r>
              <a:rPr lang="en-US" sz="2400" dirty="0"/>
              <a:t>Niobium procurement QA/QC was stringent but ultimately worthwhile</a:t>
            </a:r>
          </a:p>
          <a:p>
            <a:pPr marL="114300"/>
            <a:endParaRPr lang="en-US" sz="1050" b="1" u="sng" dirty="0"/>
          </a:p>
          <a:p>
            <a:pPr marL="114300"/>
            <a:r>
              <a:rPr lang="en-US" sz="2400" b="1" u="sng" dirty="0"/>
              <a:t>Niobium (RRR &gt; 300)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400" dirty="0"/>
              <a:t>Bought in three forms:</a:t>
            </a:r>
          </a:p>
          <a:p>
            <a:pPr marL="573088" lvl="1" indent="-228600">
              <a:buFont typeface="Arial" panose="020B0604020202020204" pitchFamily="34" charset="0"/>
              <a:buChar char="•"/>
            </a:pPr>
            <a:r>
              <a:rPr lang="en-US" sz="1800" dirty="0"/>
              <a:t>Plate</a:t>
            </a:r>
          </a:p>
          <a:p>
            <a:pPr marL="573088" lvl="1" indent="-228600">
              <a:buFont typeface="Arial" panose="020B0604020202020204" pitchFamily="34" charset="0"/>
              <a:buChar char="•"/>
            </a:pPr>
            <a:r>
              <a:rPr lang="en-US" sz="1800" dirty="0"/>
              <a:t>Rod</a:t>
            </a:r>
          </a:p>
          <a:p>
            <a:pPr marL="573088" lvl="1" indent="-228600">
              <a:buFont typeface="Arial" panose="020B0604020202020204" pitchFamily="34" charset="0"/>
              <a:buChar char="•"/>
            </a:pPr>
            <a:r>
              <a:rPr lang="en-US" sz="1800" dirty="0"/>
              <a:t>Seamless Tube</a:t>
            </a:r>
          </a:p>
          <a:p>
            <a:pPr marL="341313" indent="-228600">
              <a:buFont typeface="Arial" panose="020B0604020202020204" pitchFamily="34" charset="0"/>
              <a:buChar char="•"/>
            </a:pPr>
            <a:r>
              <a:rPr lang="en-US" sz="2400" dirty="0"/>
              <a:t>Ultrasonic Testing (UT) on all pieces</a:t>
            </a:r>
          </a:p>
          <a:p>
            <a:pPr marL="341313" indent="-228600">
              <a:buFont typeface="Arial" panose="020B0604020202020204" pitchFamily="34" charset="0"/>
              <a:buChar char="•"/>
            </a:pPr>
            <a:r>
              <a:rPr lang="en-US" sz="2400" dirty="0"/>
              <a:t>Chemical analysis, mechanical testing, and UT for plates carried out at Nb vendor</a:t>
            </a:r>
          </a:p>
          <a:p>
            <a:pPr marL="341313" indent="-228600">
              <a:buFont typeface="Arial" panose="020B0604020202020204" pitchFamily="34" charset="0"/>
              <a:buChar char="•"/>
            </a:pPr>
            <a:r>
              <a:rPr lang="en-US" sz="2400" dirty="0"/>
              <a:t>UT for rods and tubes carried out at third-party vendor in the US</a:t>
            </a:r>
          </a:p>
          <a:p>
            <a:pPr marL="114300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6C2E183-D2FC-9798-8574-B00E201ED4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8139" y="2862337"/>
            <a:ext cx="5553861" cy="327234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C74B8B1-A759-3D8E-AEC9-F43A5CB0D6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9024" y="434710"/>
            <a:ext cx="2912090" cy="2329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446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EF567B-18E1-4D38-7B1A-143019536B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FD8E2B0-9209-3916-8AD0-6128A38A8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6844742" cy="678664"/>
          </a:xfrm>
        </p:spPr>
        <p:txBody>
          <a:bodyPr/>
          <a:lstStyle/>
          <a:p>
            <a:r>
              <a:rPr lang="en-US" dirty="0"/>
              <a:t>HOW TO BUILD A TUBE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A78970-2C1F-FFBE-5817-3E4C71BB2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BA1FB4-BA1C-CBBD-8F33-4E798E2AC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ECA0B3-70C2-76F1-0A62-5E61BEC67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67A714D-FE59-9552-7E59-7532F4375F84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16F5CAEA-ADBD-C512-F3D9-67EAF76E3978}"/>
              </a:ext>
            </a:extLst>
          </p:cNvPr>
          <p:cNvSpPr txBox="1"/>
          <p:nvPr/>
        </p:nvSpPr>
        <p:spPr>
          <a:xfrm>
            <a:off x="2229119" y="2513699"/>
            <a:ext cx="1509164" cy="92333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endParaRPr lang="en-US" b="1" dirty="0"/>
          </a:p>
          <a:p>
            <a:pPr algn="ctr"/>
            <a:r>
              <a:rPr lang="en-US" b="1" dirty="0"/>
              <a:t>NDT</a:t>
            </a:r>
          </a:p>
          <a:p>
            <a:pPr algn="ctr"/>
            <a:endParaRPr lang="en-US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48ED36-E4C0-D28C-2EA4-1CC137F805B5}"/>
              </a:ext>
            </a:extLst>
          </p:cNvPr>
          <p:cNvSpPr txBox="1"/>
          <p:nvPr/>
        </p:nvSpPr>
        <p:spPr>
          <a:xfrm>
            <a:off x="4167390" y="2513699"/>
            <a:ext cx="1509164" cy="92333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endParaRPr lang="en-US" b="1" dirty="0"/>
          </a:p>
          <a:p>
            <a:pPr algn="ctr"/>
            <a:r>
              <a:rPr lang="en-US" b="1" dirty="0"/>
              <a:t>Cutting</a:t>
            </a:r>
          </a:p>
          <a:p>
            <a:pPr algn="ctr"/>
            <a:endParaRPr lang="en-US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D558BC-B3C9-FFD1-1C84-04F1B18E25B9}"/>
              </a:ext>
            </a:extLst>
          </p:cNvPr>
          <p:cNvSpPr txBox="1"/>
          <p:nvPr/>
        </p:nvSpPr>
        <p:spPr>
          <a:xfrm>
            <a:off x="6105661" y="2513699"/>
            <a:ext cx="1509164" cy="92333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endParaRPr lang="en-US" b="1" dirty="0"/>
          </a:p>
          <a:p>
            <a:pPr algn="ctr"/>
            <a:r>
              <a:rPr lang="en-US" b="1" dirty="0"/>
              <a:t>Forming</a:t>
            </a:r>
          </a:p>
          <a:p>
            <a:pPr algn="ctr"/>
            <a:endParaRPr lang="en-US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F9193E-3406-2BA5-BDA4-EE4E00B39A06}"/>
              </a:ext>
            </a:extLst>
          </p:cNvPr>
          <p:cNvSpPr txBox="1"/>
          <p:nvPr/>
        </p:nvSpPr>
        <p:spPr>
          <a:xfrm>
            <a:off x="8043932" y="2513699"/>
            <a:ext cx="1509164" cy="92333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endParaRPr lang="en-US" b="1" dirty="0"/>
          </a:p>
          <a:p>
            <a:pPr algn="ctr"/>
            <a:r>
              <a:rPr lang="en-US" b="1" dirty="0"/>
              <a:t>Metrology</a:t>
            </a:r>
          </a:p>
          <a:p>
            <a:pPr algn="ctr"/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69C38CD-EE64-14C6-AF8A-B8B0CCE3413D}"/>
              </a:ext>
            </a:extLst>
          </p:cNvPr>
          <p:cNvSpPr txBox="1"/>
          <p:nvPr/>
        </p:nvSpPr>
        <p:spPr>
          <a:xfrm>
            <a:off x="9982201" y="2513699"/>
            <a:ext cx="1509164" cy="92333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endParaRPr lang="en-US" b="1" dirty="0"/>
          </a:p>
          <a:p>
            <a:pPr algn="ctr"/>
            <a:r>
              <a:rPr lang="en-US" b="1" dirty="0"/>
              <a:t>EBW</a:t>
            </a:r>
          </a:p>
          <a:p>
            <a:pPr algn="ctr"/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BA6E9DD-5581-4B10-2BDD-67C49EE3403A}"/>
              </a:ext>
            </a:extLst>
          </p:cNvPr>
          <p:cNvSpPr txBox="1"/>
          <p:nvPr/>
        </p:nvSpPr>
        <p:spPr>
          <a:xfrm>
            <a:off x="9982201" y="4005995"/>
            <a:ext cx="1509164" cy="92333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endParaRPr lang="en-US" b="1" dirty="0"/>
          </a:p>
          <a:p>
            <a:pPr algn="ctr"/>
            <a:r>
              <a:rPr lang="en-US" b="1" dirty="0"/>
              <a:t>NDT</a:t>
            </a:r>
          </a:p>
          <a:p>
            <a:pPr algn="ctr"/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A59998-25E1-F376-19E5-ED6BE981F7CA}"/>
              </a:ext>
            </a:extLst>
          </p:cNvPr>
          <p:cNvSpPr txBox="1"/>
          <p:nvPr/>
        </p:nvSpPr>
        <p:spPr>
          <a:xfrm>
            <a:off x="8043932" y="4005995"/>
            <a:ext cx="1509164" cy="92333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endParaRPr lang="en-US" b="1" dirty="0"/>
          </a:p>
          <a:p>
            <a:pPr algn="ctr"/>
            <a:r>
              <a:rPr lang="en-US" b="1" dirty="0"/>
              <a:t>Machining</a:t>
            </a:r>
          </a:p>
          <a:p>
            <a:pPr algn="ctr"/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6D30EA5-4D15-7756-44F3-98F872B1804B}"/>
              </a:ext>
            </a:extLst>
          </p:cNvPr>
          <p:cNvSpPr txBox="1"/>
          <p:nvPr/>
        </p:nvSpPr>
        <p:spPr>
          <a:xfrm>
            <a:off x="6105661" y="1416158"/>
            <a:ext cx="1509164" cy="369332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dirty="0"/>
              <a:t>Die Design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98E8F90-0E28-945D-BDB0-173BEA7F5138}"/>
              </a:ext>
            </a:extLst>
          </p:cNvPr>
          <p:cNvSpPr txBox="1"/>
          <p:nvPr/>
        </p:nvSpPr>
        <p:spPr>
          <a:xfrm>
            <a:off x="9982201" y="1416158"/>
            <a:ext cx="1509164" cy="369332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dirty="0"/>
              <a:t>WPS/WPQR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938BA75-4075-D637-0DDB-C95405A52C4C}"/>
              </a:ext>
            </a:extLst>
          </p:cNvPr>
          <p:cNvSpPr txBox="1"/>
          <p:nvPr/>
        </p:nvSpPr>
        <p:spPr>
          <a:xfrm>
            <a:off x="6105661" y="4005995"/>
            <a:ext cx="1509164" cy="92333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endParaRPr lang="en-US" b="1" dirty="0"/>
          </a:p>
          <a:p>
            <a:pPr algn="ctr"/>
            <a:r>
              <a:rPr lang="en-US" b="1" dirty="0"/>
              <a:t>Metrology</a:t>
            </a:r>
          </a:p>
          <a:p>
            <a:pPr algn="ctr"/>
            <a:endParaRPr lang="en-US" b="1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759194ED-E67F-BE38-00D7-ABEF9C0852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0163" y="3808890"/>
            <a:ext cx="3463507" cy="2309005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7F59832-FCC4-1761-4976-289DD0920CB1}"/>
              </a:ext>
            </a:extLst>
          </p:cNvPr>
          <p:cNvCxnSpPr>
            <a:stCxn id="2" idx="3"/>
            <a:endCxn id="8" idx="1"/>
          </p:cNvCxnSpPr>
          <p:nvPr/>
        </p:nvCxnSpPr>
        <p:spPr>
          <a:xfrm>
            <a:off x="3738283" y="2975364"/>
            <a:ext cx="429107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BD9B1637-6F84-CDFB-3D94-500B60AA8B5C}"/>
              </a:ext>
            </a:extLst>
          </p:cNvPr>
          <p:cNvCxnSpPr/>
          <p:nvPr/>
        </p:nvCxnSpPr>
        <p:spPr>
          <a:xfrm>
            <a:off x="5676554" y="2975364"/>
            <a:ext cx="429107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083F8D63-06DA-7DC0-F8F2-DF3074231FEB}"/>
              </a:ext>
            </a:extLst>
          </p:cNvPr>
          <p:cNvCxnSpPr>
            <a:cxnSpLocks/>
            <a:stCxn id="9" idx="3"/>
          </p:cNvCxnSpPr>
          <p:nvPr/>
        </p:nvCxnSpPr>
        <p:spPr>
          <a:xfrm>
            <a:off x="7614825" y="2975364"/>
            <a:ext cx="429107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48217E84-A572-6D1F-8809-D5222E1797B4}"/>
              </a:ext>
            </a:extLst>
          </p:cNvPr>
          <p:cNvCxnSpPr>
            <a:cxnSpLocks/>
            <a:stCxn id="10" idx="3"/>
            <a:endCxn id="11" idx="1"/>
          </p:cNvCxnSpPr>
          <p:nvPr/>
        </p:nvCxnSpPr>
        <p:spPr>
          <a:xfrm>
            <a:off x="9553096" y="2975364"/>
            <a:ext cx="429105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2DE5B294-A350-44F1-74C1-EA033DF4971F}"/>
              </a:ext>
            </a:extLst>
          </p:cNvPr>
          <p:cNvCxnSpPr>
            <a:cxnSpLocks/>
            <a:stCxn id="11" idx="2"/>
            <a:endCxn id="12" idx="0"/>
          </p:cNvCxnSpPr>
          <p:nvPr/>
        </p:nvCxnSpPr>
        <p:spPr>
          <a:xfrm>
            <a:off x="10736783" y="3437029"/>
            <a:ext cx="0" cy="56896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EC87AA97-351A-9E57-454C-B2E29DAFDBBC}"/>
              </a:ext>
            </a:extLst>
          </p:cNvPr>
          <p:cNvCxnSpPr>
            <a:cxnSpLocks/>
            <a:stCxn id="12" idx="1"/>
            <a:endCxn id="13" idx="3"/>
          </p:cNvCxnSpPr>
          <p:nvPr/>
        </p:nvCxnSpPr>
        <p:spPr>
          <a:xfrm flipH="1">
            <a:off x="9553096" y="4467660"/>
            <a:ext cx="429105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FB6E2FC-153D-5D81-721A-7AC5031D6395}"/>
              </a:ext>
            </a:extLst>
          </p:cNvPr>
          <p:cNvCxnSpPr>
            <a:cxnSpLocks/>
            <a:stCxn id="13" idx="1"/>
            <a:endCxn id="17" idx="3"/>
          </p:cNvCxnSpPr>
          <p:nvPr/>
        </p:nvCxnSpPr>
        <p:spPr>
          <a:xfrm flipH="1">
            <a:off x="7614825" y="4467660"/>
            <a:ext cx="429107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CA59BF8F-6FE8-F31F-A224-613DD1C63FEE}"/>
              </a:ext>
            </a:extLst>
          </p:cNvPr>
          <p:cNvCxnSpPr>
            <a:cxnSpLocks/>
            <a:stCxn id="15" idx="2"/>
          </p:cNvCxnSpPr>
          <p:nvPr/>
        </p:nvCxnSpPr>
        <p:spPr>
          <a:xfrm>
            <a:off x="10736783" y="1785490"/>
            <a:ext cx="0" cy="728209"/>
          </a:xfrm>
          <a:prstGeom prst="straightConnector1">
            <a:avLst/>
          </a:prstGeom>
          <a:ln w="57150">
            <a:solidFill>
              <a:srgbClr val="00B0F0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BCF1DC28-82D9-64EA-0872-D181882CD201}"/>
              </a:ext>
            </a:extLst>
          </p:cNvPr>
          <p:cNvCxnSpPr>
            <a:cxnSpLocks/>
            <a:stCxn id="14" idx="2"/>
            <a:endCxn id="9" idx="0"/>
          </p:cNvCxnSpPr>
          <p:nvPr/>
        </p:nvCxnSpPr>
        <p:spPr>
          <a:xfrm>
            <a:off x="6860243" y="1785490"/>
            <a:ext cx="0" cy="728209"/>
          </a:xfrm>
          <a:prstGeom prst="straightConnector1">
            <a:avLst/>
          </a:prstGeom>
          <a:ln w="57150">
            <a:solidFill>
              <a:srgbClr val="00B0F0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 Placeholder 6">
            <a:extLst>
              <a:ext uri="{FF2B5EF4-FFF2-40B4-BE49-F238E27FC236}">
                <a16:creationId xmlns:a16="http://schemas.microsoft.com/office/drawing/2014/main" id="{3778D622-C294-259D-2285-4C0BA6F55D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2" y="792431"/>
            <a:ext cx="5173980" cy="1476521"/>
          </a:xfrm>
        </p:spPr>
        <p:txBody>
          <a:bodyPr/>
          <a:lstStyle/>
          <a:p>
            <a:pPr marL="114300"/>
            <a:r>
              <a:rPr lang="en-US" sz="2400" b="1" u="sng" dirty="0"/>
              <a:t>Nb Sheet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Raw material is cheap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Subsequent processes are not</a:t>
            </a:r>
          </a:p>
          <a:p>
            <a:pPr marL="114300"/>
            <a:endParaRPr lang="en-US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019A021-ACC3-57AF-5E69-9F272C137D7B}"/>
              </a:ext>
            </a:extLst>
          </p:cNvPr>
          <p:cNvSpPr txBox="1"/>
          <p:nvPr/>
        </p:nvSpPr>
        <p:spPr>
          <a:xfrm>
            <a:off x="290851" y="2504061"/>
            <a:ext cx="1509164" cy="92333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endParaRPr lang="en-US" b="1" dirty="0"/>
          </a:p>
          <a:p>
            <a:pPr algn="ctr"/>
            <a:r>
              <a:rPr lang="en-US" b="1" dirty="0"/>
              <a:t>Procurement</a:t>
            </a:r>
          </a:p>
          <a:p>
            <a:pPr algn="ctr"/>
            <a:endParaRPr lang="en-US" b="1" dirty="0"/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CC66BDC0-C46F-E9C2-C37A-3D96F86D98F3}"/>
              </a:ext>
            </a:extLst>
          </p:cNvPr>
          <p:cNvCxnSpPr>
            <a:stCxn id="43" idx="3"/>
          </p:cNvCxnSpPr>
          <p:nvPr/>
        </p:nvCxnSpPr>
        <p:spPr>
          <a:xfrm>
            <a:off x="1800015" y="2965726"/>
            <a:ext cx="429107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71048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5E54D0-0C1F-C186-82A8-307BC0AE4E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9CFCE6A-E4F1-0F6D-F1C6-FDA3029F1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6844742" cy="678664"/>
          </a:xfrm>
        </p:spPr>
        <p:txBody>
          <a:bodyPr/>
          <a:lstStyle/>
          <a:p>
            <a:r>
              <a:rPr lang="en-US" dirty="0"/>
              <a:t>HOW TO BUILD A TUBE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6EDA15-0FA9-3C23-21D4-2A417D6FD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482215-3F45-5D5A-B342-52497D602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3381654-3DB5-FDD4-49F9-380BDC908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85F547-F38A-87DB-278C-CC6A47DF9D09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9021E3F-F4B5-D947-F452-7B4031615078}"/>
              </a:ext>
            </a:extLst>
          </p:cNvPr>
          <p:cNvSpPr txBox="1"/>
          <p:nvPr/>
        </p:nvSpPr>
        <p:spPr>
          <a:xfrm>
            <a:off x="6399253" y="1195110"/>
            <a:ext cx="1509164" cy="92333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endParaRPr lang="en-US" b="1" dirty="0"/>
          </a:p>
          <a:p>
            <a:pPr algn="ctr"/>
            <a:r>
              <a:rPr lang="en-US" b="1" dirty="0"/>
              <a:t>NDT</a:t>
            </a:r>
          </a:p>
          <a:p>
            <a:pPr algn="ctr"/>
            <a:endParaRPr lang="en-US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E762E1-A0E2-2A33-AC98-DDE64F1C4063}"/>
              </a:ext>
            </a:extLst>
          </p:cNvPr>
          <p:cNvSpPr txBox="1"/>
          <p:nvPr/>
        </p:nvSpPr>
        <p:spPr>
          <a:xfrm>
            <a:off x="8337524" y="1195110"/>
            <a:ext cx="1509164" cy="92333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endParaRPr lang="en-US" b="1" dirty="0"/>
          </a:p>
          <a:p>
            <a:pPr algn="ctr"/>
            <a:r>
              <a:rPr lang="en-US" b="1" dirty="0"/>
              <a:t>Machining</a:t>
            </a:r>
          </a:p>
          <a:p>
            <a:pPr algn="ctr"/>
            <a:endParaRPr lang="en-US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F90743-7B61-9DA1-DCDF-D3B999CA690E}"/>
              </a:ext>
            </a:extLst>
          </p:cNvPr>
          <p:cNvSpPr txBox="1"/>
          <p:nvPr/>
        </p:nvSpPr>
        <p:spPr>
          <a:xfrm>
            <a:off x="10275795" y="1195110"/>
            <a:ext cx="1509164" cy="92333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endParaRPr lang="en-US" b="1" dirty="0"/>
          </a:p>
          <a:p>
            <a:pPr algn="ctr"/>
            <a:r>
              <a:rPr lang="en-US" b="1" dirty="0"/>
              <a:t>Metrology</a:t>
            </a:r>
          </a:p>
          <a:p>
            <a:pPr algn="ctr"/>
            <a:endParaRPr lang="en-US" b="1" dirty="0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2402CF0-763C-17BB-6800-52068ABE96A9}"/>
              </a:ext>
            </a:extLst>
          </p:cNvPr>
          <p:cNvCxnSpPr>
            <a:stCxn id="2" idx="3"/>
            <a:endCxn id="8" idx="1"/>
          </p:cNvCxnSpPr>
          <p:nvPr/>
        </p:nvCxnSpPr>
        <p:spPr>
          <a:xfrm>
            <a:off x="7908417" y="1656775"/>
            <a:ext cx="429107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155D831E-42B0-1E1D-6CE8-29D250E8BB10}"/>
              </a:ext>
            </a:extLst>
          </p:cNvPr>
          <p:cNvCxnSpPr/>
          <p:nvPr/>
        </p:nvCxnSpPr>
        <p:spPr>
          <a:xfrm>
            <a:off x="9846688" y="1656775"/>
            <a:ext cx="429107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 Placeholder 6">
            <a:extLst>
              <a:ext uri="{FF2B5EF4-FFF2-40B4-BE49-F238E27FC236}">
                <a16:creationId xmlns:a16="http://schemas.microsoft.com/office/drawing/2014/main" id="{F853F923-FBC1-B7C5-A18B-88C1F123F3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3" y="1016548"/>
            <a:ext cx="3980274" cy="1476521"/>
          </a:xfrm>
        </p:spPr>
        <p:txBody>
          <a:bodyPr/>
          <a:lstStyle/>
          <a:p>
            <a:pPr marL="114300"/>
            <a:r>
              <a:rPr lang="en-US" sz="2400" b="1" u="sng" dirty="0"/>
              <a:t>Nb Tube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Raw material is cheap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Few fabrication steps</a:t>
            </a:r>
          </a:p>
          <a:p>
            <a:pPr marL="114300"/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C736BC0-ACC7-6817-F9ED-627244AFF109}"/>
              </a:ext>
            </a:extLst>
          </p:cNvPr>
          <p:cNvSpPr txBox="1">
            <a:spLocks/>
          </p:cNvSpPr>
          <p:nvPr/>
        </p:nvSpPr>
        <p:spPr>
          <a:xfrm>
            <a:off x="400318" y="2774595"/>
            <a:ext cx="4312998" cy="19677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/>
            <a:r>
              <a:rPr lang="en-US" sz="2400" dirty="0"/>
              <a:t>Procurement Experience: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Seamless tubes were purchased to test fabrication process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Three out of four tubes failed UT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8CB7B49-8299-3D05-80DB-9D58623A124D}"/>
              </a:ext>
            </a:extLst>
          </p:cNvPr>
          <p:cNvSpPr txBox="1"/>
          <p:nvPr/>
        </p:nvSpPr>
        <p:spPr>
          <a:xfrm>
            <a:off x="4460982" y="1195110"/>
            <a:ext cx="1509164" cy="92333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endParaRPr lang="en-US" b="1" dirty="0"/>
          </a:p>
          <a:p>
            <a:pPr algn="ctr"/>
            <a:r>
              <a:rPr lang="en-US" b="1" dirty="0"/>
              <a:t>Procurement</a:t>
            </a:r>
          </a:p>
          <a:p>
            <a:pPr algn="ctr"/>
            <a:endParaRPr lang="en-US" b="1" dirty="0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4CC514B0-9846-7075-ECBC-27041D7E1F44}"/>
              </a:ext>
            </a:extLst>
          </p:cNvPr>
          <p:cNvCxnSpPr>
            <a:stCxn id="18" idx="3"/>
          </p:cNvCxnSpPr>
          <p:nvPr/>
        </p:nvCxnSpPr>
        <p:spPr>
          <a:xfrm>
            <a:off x="5970146" y="1656775"/>
            <a:ext cx="429107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5">
            <a:extLst>
              <a:ext uri="{FF2B5EF4-FFF2-40B4-BE49-F238E27FC236}">
                <a16:creationId xmlns:a16="http://schemas.microsoft.com/office/drawing/2014/main" id="{43988C8B-8A8D-9340-AF3D-42977929A4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0309" y="2513394"/>
            <a:ext cx="4226243" cy="172916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BBB4B922-AE74-A86D-D82F-353775451D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0309" y="4375614"/>
            <a:ext cx="4224528" cy="1758348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45DC6B2C-7A20-B161-D8B5-6BD1C135BE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4259" y="2954734"/>
            <a:ext cx="2896487" cy="2753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5173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9D60BD-4CEB-BA98-8695-69721938FA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6BD78BE-AE68-4B72-1F17-6813CDFA7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6844742" cy="678664"/>
          </a:xfrm>
        </p:spPr>
        <p:txBody>
          <a:bodyPr/>
          <a:lstStyle/>
          <a:p>
            <a:r>
              <a:rPr lang="en-US" dirty="0"/>
              <a:t>HOW TO BUILD A TUBE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941357-85EC-DFFD-EBC5-70D313DF3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537505-A165-15EC-82A9-34F4F6504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9EF272-E27B-541D-C115-836874ED3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49E10CF-F246-F03E-BDED-3A5EC9F28B28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 Placeholder 6">
            <a:extLst>
              <a:ext uri="{FF2B5EF4-FFF2-40B4-BE49-F238E27FC236}">
                <a16:creationId xmlns:a16="http://schemas.microsoft.com/office/drawing/2014/main" id="{A2D6D383-966A-A6AE-9F34-C1E318B1E1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2" y="792431"/>
            <a:ext cx="4277744" cy="2219704"/>
          </a:xfrm>
        </p:spPr>
        <p:txBody>
          <a:bodyPr/>
          <a:lstStyle/>
          <a:p>
            <a:pPr marL="114300"/>
            <a:r>
              <a:rPr lang="en-US" sz="2400" b="1" u="sng" dirty="0"/>
              <a:t>Nb Rod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Raw material is expensive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Drops can be used for other parts</a:t>
            </a:r>
          </a:p>
          <a:p>
            <a:pPr marL="114300"/>
            <a:endParaRPr lang="en-US" dirty="0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9367489F-BC26-DB87-FE3B-57AAA30BE9BF}"/>
              </a:ext>
            </a:extLst>
          </p:cNvPr>
          <p:cNvGrpSpPr/>
          <p:nvPr/>
        </p:nvGrpSpPr>
        <p:grpSpPr>
          <a:xfrm>
            <a:off x="1464878" y="2011529"/>
            <a:ext cx="9262245" cy="3551007"/>
            <a:chOff x="2574608" y="2146004"/>
            <a:chExt cx="9262245" cy="3551007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28CF4FBD-C5A7-DF44-FA4F-670FF614C78D}"/>
                </a:ext>
              </a:extLst>
            </p:cNvPr>
            <p:cNvSpPr txBox="1"/>
            <p:nvPr/>
          </p:nvSpPr>
          <p:spPr>
            <a:xfrm>
              <a:off x="4512876" y="3078972"/>
              <a:ext cx="1509164" cy="92333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endParaRPr lang="en-US" b="1" dirty="0"/>
            </a:p>
            <a:p>
              <a:pPr algn="ctr"/>
              <a:r>
                <a:rPr lang="en-US" b="1" dirty="0"/>
                <a:t>NDT</a:t>
              </a:r>
            </a:p>
            <a:p>
              <a:pPr algn="ctr"/>
              <a:endParaRPr lang="en-US" b="1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FFF19D3-286A-DF1E-0B3A-A35AEAD697AC}"/>
                </a:ext>
              </a:extLst>
            </p:cNvPr>
            <p:cNvSpPr txBox="1"/>
            <p:nvPr/>
          </p:nvSpPr>
          <p:spPr>
            <a:xfrm>
              <a:off x="6451148" y="2146004"/>
              <a:ext cx="1509164" cy="92333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endParaRPr lang="en-US" b="1" dirty="0"/>
            </a:p>
            <a:p>
              <a:pPr algn="ctr"/>
              <a:r>
                <a:rPr lang="en-US" b="1" dirty="0"/>
                <a:t>Machining</a:t>
              </a:r>
            </a:p>
            <a:p>
              <a:pPr algn="ctr"/>
              <a:endParaRPr lang="en-US" b="1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E7F975E-DB52-48D5-C69E-800D0E5AED93}"/>
                </a:ext>
              </a:extLst>
            </p:cNvPr>
            <p:cNvSpPr txBox="1"/>
            <p:nvPr/>
          </p:nvSpPr>
          <p:spPr>
            <a:xfrm>
              <a:off x="8389418" y="3078972"/>
              <a:ext cx="1509164" cy="92333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endParaRPr lang="en-US" b="1" dirty="0"/>
            </a:p>
            <a:p>
              <a:pPr algn="ctr"/>
              <a:r>
                <a:rPr lang="en-US" b="1" dirty="0"/>
                <a:t>Machining</a:t>
              </a:r>
            </a:p>
            <a:p>
              <a:pPr algn="ctr"/>
              <a:endParaRPr lang="en-US" b="1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F1CC2C3C-E2C1-0898-09ED-60E7843A73DF}"/>
                </a:ext>
              </a:extLst>
            </p:cNvPr>
            <p:cNvSpPr txBox="1"/>
            <p:nvPr/>
          </p:nvSpPr>
          <p:spPr>
            <a:xfrm>
              <a:off x="10327689" y="3078972"/>
              <a:ext cx="1509164" cy="92333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endParaRPr lang="en-US" b="1" dirty="0"/>
            </a:p>
            <a:p>
              <a:pPr algn="ctr"/>
              <a:r>
                <a:rPr lang="en-US" b="1" dirty="0"/>
                <a:t>Metrology</a:t>
              </a:r>
            </a:p>
            <a:p>
              <a:pPr algn="ctr"/>
              <a:endParaRPr lang="en-US" b="1" dirty="0"/>
            </a:p>
          </p:txBody>
        </p: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5447989E-346A-9059-8AB4-0A741F1F5611}"/>
                </a:ext>
              </a:extLst>
            </p:cNvPr>
            <p:cNvCxnSpPr>
              <a:cxnSpLocks/>
              <a:stCxn id="9" idx="3"/>
            </p:cNvCxnSpPr>
            <p:nvPr/>
          </p:nvCxnSpPr>
          <p:spPr>
            <a:xfrm>
              <a:off x="9898582" y="3540637"/>
              <a:ext cx="429107" cy="0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864907B6-EB76-9566-B4AE-F8A923D5A7A8}"/>
                </a:ext>
              </a:extLst>
            </p:cNvPr>
            <p:cNvSpPr txBox="1"/>
            <p:nvPr/>
          </p:nvSpPr>
          <p:spPr>
            <a:xfrm>
              <a:off x="2574608" y="3069334"/>
              <a:ext cx="1509164" cy="92333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endParaRPr lang="en-US" b="1" dirty="0"/>
            </a:p>
            <a:p>
              <a:pPr algn="ctr"/>
              <a:r>
                <a:rPr lang="en-US" b="1" dirty="0"/>
                <a:t>Procurement</a:t>
              </a:r>
            </a:p>
            <a:p>
              <a:pPr algn="ctr"/>
              <a:endParaRPr lang="en-US" b="1" dirty="0"/>
            </a:p>
          </p:txBody>
        </p:sp>
        <p:cxnSp>
          <p:nvCxnSpPr>
            <p:cNvPr id="44" name="Straight Arrow Connector 43">
              <a:extLst>
                <a:ext uri="{FF2B5EF4-FFF2-40B4-BE49-F238E27FC236}">
                  <a16:creationId xmlns:a16="http://schemas.microsoft.com/office/drawing/2014/main" id="{C68BD8C9-02D7-D04E-9DB9-877ED774711C}"/>
                </a:ext>
              </a:extLst>
            </p:cNvPr>
            <p:cNvCxnSpPr>
              <a:stCxn id="43" idx="3"/>
            </p:cNvCxnSpPr>
            <p:nvPr/>
          </p:nvCxnSpPr>
          <p:spPr>
            <a:xfrm>
              <a:off x="4083772" y="3530999"/>
              <a:ext cx="429107" cy="0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E351438-9C55-25B2-BA2F-FE8708BDBDB2}"/>
                </a:ext>
              </a:extLst>
            </p:cNvPr>
            <p:cNvSpPr txBox="1"/>
            <p:nvPr/>
          </p:nvSpPr>
          <p:spPr>
            <a:xfrm>
              <a:off x="6451148" y="4002302"/>
              <a:ext cx="1509164" cy="92333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endParaRPr lang="en-US" b="1" dirty="0"/>
            </a:p>
            <a:p>
              <a:pPr algn="ctr"/>
              <a:r>
                <a:rPr lang="en-US" b="1" dirty="0"/>
                <a:t>Wire EDM</a:t>
              </a:r>
            </a:p>
            <a:p>
              <a:pPr algn="ctr"/>
              <a:endParaRPr lang="en-US" b="1" dirty="0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4632F1E-AD85-A121-CCAA-FC5D7A648FF2}"/>
                </a:ext>
              </a:extLst>
            </p:cNvPr>
            <p:cNvSpPr txBox="1"/>
            <p:nvPr/>
          </p:nvSpPr>
          <p:spPr>
            <a:xfrm>
              <a:off x="6451148" y="5327679"/>
              <a:ext cx="1509164" cy="369332"/>
            </a:xfrm>
            <a:prstGeom prst="rect">
              <a:avLst/>
            </a:prstGeom>
            <a:noFill/>
            <a:ln w="28575">
              <a:solidFill>
                <a:srgbClr val="00B0F0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US" dirty="0"/>
                <a:t>Usable Drop</a:t>
              </a:r>
            </a:p>
          </p:txBody>
        </p:sp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A9D05621-78CD-ADE9-1333-51252E92CFF0}"/>
                </a:ext>
              </a:extLst>
            </p:cNvPr>
            <p:cNvCxnSpPr>
              <a:cxnSpLocks/>
              <a:stCxn id="7" idx="2"/>
              <a:endCxn id="20" idx="0"/>
            </p:cNvCxnSpPr>
            <p:nvPr/>
          </p:nvCxnSpPr>
          <p:spPr>
            <a:xfrm>
              <a:off x="7205730" y="4925632"/>
              <a:ext cx="0" cy="402047"/>
            </a:xfrm>
            <a:prstGeom prst="straightConnector1">
              <a:avLst/>
            </a:prstGeom>
            <a:ln w="57150">
              <a:solidFill>
                <a:srgbClr val="00B0F0"/>
              </a:solidFill>
              <a:prstDash val="sysDot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Connector: Elbow 29">
              <a:extLst>
                <a:ext uri="{FF2B5EF4-FFF2-40B4-BE49-F238E27FC236}">
                  <a16:creationId xmlns:a16="http://schemas.microsoft.com/office/drawing/2014/main" id="{6F6EC306-FE07-024E-ED49-D2C58CB556AC}"/>
                </a:ext>
              </a:extLst>
            </p:cNvPr>
            <p:cNvCxnSpPr>
              <a:stCxn id="2" idx="0"/>
              <a:endCxn id="8" idx="1"/>
            </p:cNvCxnSpPr>
            <p:nvPr/>
          </p:nvCxnSpPr>
          <p:spPr>
            <a:xfrm rot="5400000" flipH="1" flipV="1">
              <a:off x="5623652" y="2251476"/>
              <a:ext cx="471303" cy="1183690"/>
            </a:xfrm>
            <a:prstGeom prst="bentConnector2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Connector: Elbow 31">
              <a:extLst>
                <a:ext uri="{FF2B5EF4-FFF2-40B4-BE49-F238E27FC236}">
                  <a16:creationId xmlns:a16="http://schemas.microsoft.com/office/drawing/2014/main" id="{85762B62-3586-3D3C-63F1-5E49A7770BB0}"/>
                </a:ext>
              </a:extLst>
            </p:cNvPr>
            <p:cNvCxnSpPr>
              <a:cxnSpLocks/>
              <a:stCxn id="2" idx="2"/>
              <a:endCxn id="7" idx="1"/>
            </p:cNvCxnSpPr>
            <p:nvPr/>
          </p:nvCxnSpPr>
          <p:spPr>
            <a:xfrm rot="16200000" flipH="1">
              <a:off x="5628471" y="3641289"/>
              <a:ext cx="461665" cy="1183690"/>
            </a:xfrm>
            <a:prstGeom prst="bentConnector2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Connector: Elbow 35">
              <a:extLst>
                <a:ext uri="{FF2B5EF4-FFF2-40B4-BE49-F238E27FC236}">
                  <a16:creationId xmlns:a16="http://schemas.microsoft.com/office/drawing/2014/main" id="{DEC1109E-4F33-2C5D-AA11-FD09C8336BDE}"/>
                </a:ext>
              </a:extLst>
            </p:cNvPr>
            <p:cNvCxnSpPr>
              <a:cxnSpLocks/>
              <a:stCxn id="8" idx="3"/>
              <a:endCxn id="10" idx="0"/>
            </p:cNvCxnSpPr>
            <p:nvPr/>
          </p:nvCxnSpPr>
          <p:spPr>
            <a:xfrm>
              <a:off x="7960312" y="2607669"/>
              <a:ext cx="3121959" cy="471303"/>
            </a:xfrm>
            <a:prstGeom prst="bentConnector2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Connector: Elbow 40">
              <a:extLst>
                <a:ext uri="{FF2B5EF4-FFF2-40B4-BE49-F238E27FC236}">
                  <a16:creationId xmlns:a16="http://schemas.microsoft.com/office/drawing/2014/main" id="{0A93417A-4881-968D-41CD-1EF1740A83F9}"/>
                </a:ext>
              </a:extLst>
            </p:cNvPr>
            <p:cNvCxnSpPr>
              <a:cxnSpLocks/>
              <a:stCxn id="7" idx="3"/>
              <a:endCxn id="9" idx="2"/>
            </p:cNvCxnSpPr>
            <p:nvPr/>
          </p:nvCxnSpPr>
          <p:spPr>
            <a:xfrm flipV="1">
              <a:off x="7960312" y="4002302"/>
              <a:ext cx="1183688" cy="461665"/>
            </a:xfrm>
            <a:prstGeom prst="bentConnector2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Text Placeholder 6">
            <a:extLst>
              <a:ext uri="{FF2B5EF4-FFF2-40B4-BE49-F238E27FC236}">
                <a16:creationId xmlns:a16="http://schemas.microsoft.com/office/drawing/2014/main" id="{25FB3ADC-6188-9BAC-5808-1EE9B9D7B701}"/>
              </a:ext>
            </a:extLst>
          </p:cNvPr>
          <p:cNvSpPr txBox="1">
            <a:spLocks/>
          </p:cNvSpPr>
          <p:nvPr/>
        </p:nvSpPr>
        <p:spPr>
          <a:xfrm>
            <a:off x="1744062" y="5680199"/>
            <a:ext cx="8703877" cy="6016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algn="ctr"/>
            <a:r>
              <a:rPr lang="en-US" sz="2400" i="1" dirty="0"/>
              <a:t>Strategy will depend on your facility and circumstances</a:t>
            </a:r>
          </a:p>
          <a:p>
            <a:pPr marL="114300"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25073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395078-602D-E06B-4CA6-6AB6C1DFFF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263640-2286-7BA0-1E67-0E9EBF156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F9DED2-C607-77DC-2178-D99DBEBEC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sp>
        <p:nvSpPr>
          <p:cNvPr id="8" name="Title 4">
            <a:extLst>
              <a:ext uri="{FF2B5EF4-FFF2-40B4-BE49-F238E27FC236}">
                <a16:creationId xmlns:a16="http://schemas.microsoft.com/office/drawing/2014/main" id="{ACCBF48B-35A7-D246-C642-1CAE37C21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5499" y="2717161"/>
            <a:ext cx="7721002" cy="1423678"/>
          </a:xfrm>
        </p:spPr>
        <p:txBody>
          <a:bodyPr anchor="ctr"/>
          <a:lstStyle/>
          <a:p>
            <a:pPr algn="ctr"/>
            <a:r>
              <a:rPr lang="en-US" sz="4000" dirty="0"/>
              <a:t>ELECTRON-BEAM WELDING (EBW)</a:t>
            </a:r>
          </a:p>
        </p:txBody>
      </p:sp>
    </p:spTree>
    <p:extLst>
      <p:ext uri="{BB962C8B-B14F-4D97-AF65-F5344CB8AC3E}">
        <p14:creationId xmlns:p14="http://schemas.microsoft.com/office/powerpoint/2010/main" val="978930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7558FB-D123-A75B-9BBE-CA9B68CC1F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E0D00F4-BB51-035F-8E73-89F972ADC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8308133" cy="678664"/>
          </a:xfrm>
        </p:spPr>
        <p:txBody>
          <a:bodyPr/>
          <a:lstStyle/>
          <a:p>
            <a:r>
              <a:rPr lang="en-US" dirty="0"/>
              <a:t>EBW DEVELOPMENT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62DDB3-CFE1-2275-87E2-7E30C2C0A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770078-76A6-1A46-7866-2C9625259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E9047B-B4E8-0776-F567-ABF2884E6A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613795A-0D23-84A0-3091-FAC3EAEA082F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6D41BD5-56CA-0A11-1767-8660CEFD8B4D}"/>
              </a:ext>
            </a:extLst>
          </p:cNvPr>
          <p:cNvGrpSpPr/>
          <p:nvPr/>
        </p:nvGrpSpPr>
        <p:grpSpPr>
          <a:xfrm>
            <a:off x="6460826" y="1400362"/>
            <a:ext cx="4978722" cy="3601415"/>
            <a:chOff x="6460826" y="1400362"/>
            <a:chExt cx="4978722" cy="3601415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A3E520CF-6504-E0C7-5EB6-DE176A22552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8187" t="19287" r="38188" b="27557"/>
            <a:stretch/>
          </p:blipFill>
          <p:spPr>
            <a:xfrm>
              <a:off x="6460826" y="1400362"/>
              <a:ext cx="2400943" cy="3601415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DD689748-0A9E-863E-1CCD-A4382274E9B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26375" t="20469" r="43700" b="13750"/>
            <a:stretch/>
          </p:blipFill>
          <p:spPr>
            <a:xfrm>
              <a:off x="8982051" y="1400362"/>
              <a:ext cx="2457497" cy="3601415"/>
            </a:xfrm>
            <a:prstGeom prst="rect">
              <a:avLst/>
            </a:prstGeom>
          </p:spPr>
        </p:pic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C9E7597-4A5C-AA19-9523-3031FA02C0C1}"/>
              </a:ext>
            </a:extLst>
          </p:cNvPr>
          <p:cNvGrpSpPr/>
          <p:nvPr/>
        </p:nvGrpSpPr>
        <p:grpSpPr>
          <a:xfrm>
            <a:off x="206182" y="1390077"/>
            <a:ext cx="5286767" cy="3621985"/>
            <a:chOff x="206182" y="1390077"/>
            <a:chExt cx="5286767" cy="3621985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0397AB70-45E6-1415-6AA2-1656065EC05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462" t="8001" r="19652" b="32150"/>
            <a:stretch/>
          </p:blipFill>
          <p:spPr>
            <a:xfrm rot="10800000">
              <a:off x="206182" y="1390077"/>
              <a:ext cx="2492194" cy="3621985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569B34D5-692E-6933-AFC9-ED5D2FD968B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2325561" y="1843617"/>
              <a:ext cx="3619872" cy="2714904"/>
            </a:xfrm>
            <a:prstGeom prst="rect">
              <a:avLst/>
            </a:prstGeom>
          </p:spPr>
        </p:pic>
      </p:grp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16546B27-A837-F78F-38DA-FFACDE4613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1471" y="5124881"/>
            <a:ext cx="2973811" cy="567358"/>
          </a:xfrm>
        </p:spPr>
        <p:txBody>
          <a:bodyPr/>
          <a:lstStyle/>
          <a:p>
            <a:pPr marL="114300" algn="ctr"/>
            <a:r>
              <a:rPr lang="en-US" sz="2400" b="1" u="sng" dirty="0"/>
              <a:t>Prototype</a:t>
            </a:r>
            <a:endParaRPr lang="en-US" sz="2400" dirty="0"/>
          </a:p>
          <a:p>
            <a:pPr marL="114300" algn="ctr"/>
            <a:endParaRPr lang="en-US" dirty="0"/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2748B1CE-5C73-276F-2F33-B3D5605A7F78}"/>
              </a:ext>
            </a:extLst>
          </p:cNvPr>
          <p:cNvSpPr txBox="1">
            <a:spLocks/>
          </p:cNvSpPr>
          <p:nvPr/>
        </p:nvSpPr>
        <p:spPr>
          <a:xfrm>
            <a:off x="7463282" y="5124881"/>
            <a:ext cx="2973811" cy="56735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algn="ctr"/>
            <a:r>
              <a:rPr lang="en-US" sz="2400" b="1" u="sng" dirty="0"/>
              <a:t>Production</a:t>
            </a:r>
            <a:endParaRPr lang="en-US" sz="2400" dirty="0"/>
          </a:p>
          <a:p>
            <a:pPr marL="114300"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0965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26293C-D2DE-D20D-5A27-70E1F985D5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B9D64C0-C0DC-B9F4-296A-B5C9F4F66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9106127" cy="678664"/>
          </a:xfrm>
        </p:spPr>
        <p:txBody>
          <a:bodyPr/>
          <a:lstStyle/>
          <a:p>
            <a:r>
              <a:rPr lang="en-US" dirty="0"/>
              <a:t>EBW DEVELOPMENT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630AA3-79C3-6567-3D36-3EEA7DD93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079980-F6A1-5FED-A7D5-AB7204641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883BB4-EFD8-B52C-BAAF-8C1017ED18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7894B5F-F1A2-2261-CB23-A0865E8D21E2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9" name="Group 28">
            <a:extLst>
              <a:ext uri="{FF2B5EF4-FFF2-40B4-BE49-F238E27FC236}">
                <a16:creationId xmlns:a16="http://schemas.microsoft.com/office/drawing/2014/main" id="{70686656-9C4A-6FD8-020F-257CA87FFC49}"/>
              </a:ext>
            </a:extLst>
          </p:cNvPr>
          <p:cNvGrpSpPr/>
          <p:nvPr/>
        </p:nvGrpSpPr>
        <p:grpSpPr>
          <a:xfrm>
            <a:off x="728669" y="1884852"/>
            <a:ext cx="10294010" cy="4400455"/>
            <a:chOff x="728669" y="1884852"/>
            <a:chExt cx="10294010" cy="4400455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9E5B2F6E-1762-951B-334F-986E971376A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24466" t="7843" r="36840" b="36602"/>
            <a:stretch>
              <a:fillRect/>
            </a:stretch>
          </p:blipFill>
          <p:spPr>
            <a:xfrm>
              <a:off x="728669" y="1884852"/>
              <a:ext cx="2182148" cy="2088756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CC423B6-0683-E32F-2B75-7F50556194F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32069" t="30836" r="29435" b="15699"/>
            <a:stretch>
              <a:fillRect/>
            </a:stretch>
          </p:blipFill>
          <p:spPr>
            <a:xfrm>
              <a:off x="5648062" y="1886365"/>
              <a:ext cx="2254403" cy="2087243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9861013A-403D-07B5-7196-BD04FF68707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18619" t="3973" r="15118" b="-28"/>
            <a:stretch>
              <a:fillRect/>
            </a:stretch>
          </p:blipFill>
          <p:spPr>
            <a:xfrm>
              <a:off x="743418" y="4196551"/>
              <a:ext cx="2161365" cy="2088756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E351E71D-C5DC-F2BC-C6F7-C914745BD64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25811" t="5817" r="29098" b="31517"/>
            <a:stretch>
              <a:fillRect/>
            </a:stretch>
          </p:blipFill>
          <p:spPr>
            <a:xfrm>
              <a:off x="3152238" y="1884852"/>
              <a:ext cx="2254403" cy="2088756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658DA387-0CC1-31C2-F210-C0DA03960D1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r="38471" b="14259"/>
            <a:stretch>
              <a:fillRect/>
            </a:stretch>
          </p:blipFill>
          <p:spPr>
            <a:xfrm>
              <a:off x="3152238" y="4196550"/>
              <a:ext cx="2248369" cy="2088756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E90DFC6F-E326-3A34-3293-7692251D255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l="28721" t="6969" r="28578" b="33526"/>
            <a:stretch>
              <a:fillRect/>
            </a:stretch>
          </p:blipFill>
          <p:spPr>
            <a:xfrm>
              <a:off x="5654096" y="4196550"/>
              <a:ext cx="2248369" cy="2088756"/>
            </a:xfrm>
            <a:prstGeom prst="rect">
              <a:avLst/>
            </a:prstGeom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19ADE5D0-6695-DE86-6D9B-07F540F378F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r="4231" b="6332"/>
            <a:stretch>
              <a:fillRect/>
            </a:stretch>
          </p:blipFill>
          <p:spPr>
            <a:xfrm rot="16200000">
              <a:off x="7391035" y="2653660"/>
              <a:ext cx="4396565" cy="2866722"/>
            </a:xfrm>
            <a:prstGeom prst="rect">
              <a:avLst/>
            </a:prstGeom>
          </p:spPr>
        </p:pic>
      </p:grpSp>
      <p:sp>
        <p:nvSpPr>
          <p:cNvPr id="30" name="Text Placeholder 6">
            <a:extLst>
              <a:ext uri="{FF2B5EF4-FFF2-40B4-BE49-F238E27FC236}">
                <a16:creationId xmlns:a16="http://schemas.microsoft.com/office/drawing/2014/main" id="{5E96AAB4-AF4A-E645-A47A-0708E688C1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1" y="792432"/>
            <a:ext cx="10713587" cy="1081146"/>
          </a:xfrm>
        </p:spPr>
        <p:txBody>
          <a:bodyPr/>
          <a:lstStyle/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Ensure sufficient raw material/parts for EBW development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Dedicate a dummy assembly if possible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0529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1C5C7C-BEBF-5576-EE04-BF7B0F9FFC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5C1B1EF-23C3-5D9E-5B76-3C23B7329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9106127" cy="678664"/>
          </a:xfrm>
        </p:spPr>
        <p:txBody>
          <a:bodyPr/>
          <a:lstStyle/>
          <a:p>
            <a:r>
              <a:rPr lang="en-US" dirty="0"/>
              <a:t>EBW DEVELOPMENT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F4037C-4E33-90A0-BDCC-FB7D9FACF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3592E-1634-E708-0AD5-CC2A0AD7F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9F6F01-9983-6028-E35E-32C513578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D3A5E06-1EB2-0820-D0E2-46548FDBC37E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C42696DF-883D-C179-6614-53DD67060E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2" y="792431"/>
            <a:ext cx="6593732" cy="1753545"/>
          </a:xfrm>
        </p:spPr>
        <p:txBody>
          <a:bodyPr/>
          <a:lstStyle/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Initial tests did not account for the welding fixture acting as a heat sink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Samples should imitate heat dissipation as well as geometry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ED9A3BF-A6B3-4E29-F76A-72EDAB9B9C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476" y="2654562"/>
            <a:ext cx="4541356" cy="340601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AD21544-8B34-20C7-BDDC-7710BA0654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4369818" y="3080313"/>
            <a:ext cx="3406016" cy="255451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FBD8648-6900-9D07-71AD-1BE429690A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6431" y="605895"/>
            <a:ext cx="3863241" cy="469198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CB3B2AE-AE96-DA22-9CBF-16FCA8F70A9B}"/>
              </a:ext>
            </a:extLst>
          </p:cNvPr>
          <p:cNvSpPr txBox="1"/>
          <p:nvPr/>
        </p:nvSpPr>
        <p:spPr>
          <a:xfrm>
            <a:off x="7467600" y="5414248"/>
            <a:ext cx="3792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/>
              <a:t>The weld begins at -20 degrees, </a:t>
            </a:r>
            <a:r>
              <a:rPr lang="en-US" sz="1200" i="1" dirty="0" err="1"/>
              <a:t>upramps</a:t>
            </a:r>
            <a:r>
              <a:rPr lang="en-US" sz="1200" i="1" dirty="0"/>
              <a:t> in-place over 0.5 seconds (yellow dot), dwells for 1 second, travels CCW to 180 degrees, then </a:t>
            </a:r>
            <a:r>
              <a:rPr lang="en-US" sz="1200" i="1" dirty="0" err="1"/>
              <a:t>downramps</a:t>
            </a:r>
            <a:r>
              <a:rPr lang="en-US" sz="1200" i="1" dirty="0"/>
              <a:t> over the next 180 degrees</a:t>
            </a:r>
          </a:p>
        </p:txBody>
      </p:sp>
    </p:spTree>
    <p:extLst>
      <p:ext uri="{BB962C8B-B14F-4D97-AF65-F5344CB8AC3E}">
        <p14:creationId xmlns:p14="http://schemas.microsoft.com/office/powerpoint/2010/main" val="12604422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3BD9E-FD7E-297C-9111-6A9F3D46C4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874EFA4-35F8-2A56-54FD-E0D91254E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9106127" cy="678664"/>
          </a:xfrm>
        </p:spPr>
        <p:txBody>
          <a:bodyPr/>
          <a:lstStyle/>
          <a:p>
            <a:r>
              <a:rPr lang="en-US" dirty="0"/>
              <a:t>EBW QUALIFICATION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286BB6-CAA0-A65B-4BBA-742537923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72DC7E-D7FC-6B13-6EA1-AAC33EE43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3DBD6E-103A-C2B3-E763-CA12BCE16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C0AA721-27F1-92AE-15CB-4E9B75C78B3A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52F59C04-7CDE-9AB4-DAA9-C1679951468B}"/>
              </a:ext>
            </a:extLst>
          </p:cNvPr>
          <p:cNvCxnSpPr>
            <a:cxnSpLocks/>
          </p:cNvCxnSpPr>
          <p:nvPr/>
        </p:nvCxnSpPr>
        <p:spPr>
          <a:xfrm>
            <a:off x="9786133" y="3595462"/>
            <a:ext cx="0" cy="202394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7DE4DC1-ACF8-DE7B-3BD4-43A975989D37}"/>
              </a:ext>
            </a:extLst>
          </p:cNvPr>
          <p:cNvCxnSpPr>
            <a:cxnSpLocks/>
          </p:cNvCxnSpPr>
          <p:nvPr/>
        </p:nvCxnSpPr>
        <p:spPr>
          <a:xfrm>
            <a:off x="1779475" y="4125949"/>
            <a:ext cx="0" cy="198636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D3A2E22A-8130-472D-D8FA-1C902501EE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9644"/>
          <a:stretch/>
        </p:blipFill>
        <p:spPr>
          <a:xfrm>
            <a:off x="4356800" y="4097083"/>
            <a:ext cx="2497606" cy="21907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7BA2B88-18B8-07F0-4E45-166829A490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799986"/>
            <a:ext cx="5509424" cy="338860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612A33A-83FF-59EC-E7D4-F0ABBC312F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799986"/>
            <a:ext cx="5489106" cy="338860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BF7A591-FA4A-D191-48D8-9E30E0E7496A}"/>
              </a:ext>
            </a:extLst>
          </p:cNvPr>
          <p:cNvSpPr txBox="1"/>
          <p:nvPr/>
        </p:nvSpPr>
        <p:spPr>
          <a:xfrm>
            <a:off x="7131850" y="4357992"/>
            <a:ext cx="2591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Visual Test</a:t>
            </a:r>
          </a:p>
          <a:p>
            <a:pPr algn="r"/>
            <a:r>
              <a:rPr lang="en-US" dirty="0"/>
              <a:t>Penetrant Test</a:t>
            </a:r>
          </a:p>
          <a:p>
            <a:pPr algn="r"/>
            <a:r>
              <a:rPr lang="en-US" dirty="0"/>
              <a:t>Radiographic Test</a:t>
            </a:r>
          </a:p>
          <a:p>
            <a:pPr algn="r"/>
            <a:r>
              <a:rPr lang="en-US" dirty="0"/>
              <a:t>Metallographic Test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5086A46-B40D-623C-6145-E46133E31C6B}"/>
              </a:ext>
            </a:extLst>
          </p:cNvPr>
          <p:cNvSpPr txBox="1"/>
          <p:nvPr/>
        </p:nvSpPr>
        <p:spPr>
          <a:xfrm>
            <a:off x="1779475" y="4357992"/>
            <a:ext cx="2591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Visual Test</a:t>
            </a:r>
          </a:p>
          <a:p>
            <a:r>
              <a:rPr lang="en-US" dirty="0"/>
              <a:t>Penetrant Test</a:t>
            </a:r>
          </a:p>
          <a:p>
            <a:r>
              <a:rPr lang="en-US" dirty="0"/>
              <a:t>Radiographic Test</a:t>
            </a:r>
          </a:p>
          <a:p>
            <a:r>
              <a:rPr lang="en-US" dirty="0"/>
              <a:t>Metallographic Test</a:t>
            </a:r>
          </a:p>
          <a:p>
            <a:r>
              <a:rPr lang="en-US" dirty="0"/>
              <a:t>Bend Test</a:t>
            </a:r>
          </a:p>
          <a:p>
            <a:r>
              <a:rPr lang="en-US" dirty="0"/>
              <a:t>Tensile Test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3068479-D2ED-97AB-C97A-36570896692F}"/>
              </a:ext>
            </a:extLst>
          </p:cNvPr>
          <p:cNvSpPr/>
          <p:nvPr/>
        </p:nvSpPr>
        <p:spPr>
          <a:xfrm>
            <a:off x="4582395" y="4521843"/>
            <a:ext cx="457200" cy="4572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D1BD6FF-F344-8703-BB8A-C7ABE05EEA05}"/>
              </a:ext>
            </a:extLst>
          </p:cNvPr>
          <p:cNvSpPr/>
          <p:nvPr/>
        </p:nvSpPr>
        <p:spPr>
          <a:xfrm>
            <a:off x="5879366" y="4521843"/>
            <a:ext cx="457200" cy="4572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F21F1E-8F39-954F-3339-E0BAFEA7A848}"/>
              </a:ext>
            </a:extLst>
          </p:cNvPr>
          <p:cNvCxnSpPr>
            <a:cxnSpLocks/>
            <a:stCxn id="15" idx="1"/>
            <a:endCxn id="11" idx="2"/>
          </p:cNvCxnSpPr>
          <p:nvPr/>
        </p:nvCxnSpPr>
        <p:spPr>
          <a:xfrm flipH="1" flipV="1">
            <a:off x="2744553" y="4188595"/>
            <a:ext cx="1904797" cy="40020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DA04F48-F2AC-B8AC-AA3A-C62B11FCAA5C}"/>
              </a:ext>
            </a:extLst>
          </p:cNvPr>
          <p:cNvCxnSpPr>
            <a:cxnSpLocks/>
            <a:stCxn id="17" idx="7"/>
            <a:endCxn id="9" idx="2"/>
          </p:cNvCxnSpPr>
          <p:nvPr/>
        </p:nvCxnSpPr>
        <p:spPr>
          <a:xfrm flipV="1">
            <a:off x="6269611" y="4188595"/>
            <a:ext cx="2581101" cy="40020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D298C4DB-A5F1-8647-7D2A-93D5C3B55E97}"/>
              </a:ext>
            </a:extLst>
          </p:cNvPr>
          <p:cNvSpPr txBox="1"/>
          <p:nvPr/>
        </p:nvSpPr>
        <p:spPr>
          <a:xfrm>
            <a:off x="2405866" y="3575659"/>
            <a:ext cx="15447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FF0000"/>
                </a:solidFill>
              </a:rPr>
              <a:t>Spec = 0.400 mm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FC4E6F4-5EE6-56DE-B464-98FEE9DD92A8}"/>
              </a:ext>
            </a:extLst>
          </p:cNvPr>
          <p:cNvSpPr txBox="1"/>
          <p:nvPr/>
        </p:nvSpPr>
        <p:spPr>
          <a:xfrm>
            <a:off x="9902429" y="1345258"/>
            <a:ext cx="15447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FF0000"/>
                </a:solidFill>
              </a:rPr>
              <a:t>Spec = 0.400 mm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6ACCAA9-EB1B-88E1-3DD1-DBED6EDEED22}"/>
              </a:ext>
            </a:extLst>
          </p:cNvPr>
          <p:cNvSpPr txBox="1"/>
          <p:nvPr/>
        </p:nvSpPr>
        <p:spPr>
          <a:xfrm>
            <a:off x="137588" y="1433662"/>
            <a:ext cx="4785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Acceptance Criteria: </a:t>
            </a:r>
            <a:r>
              <a:rPr lang="en-US" dirty="0">
                <a:solidFill>
                  <a:schemeClr val="bg1"/>
                </a:solidFill>
              </a:rPr>
              <a:t>ISO 13919-2:2001 Level B </a:t>
            </a:r>
          </a:p>
        </p:txBody>
      </p:sp>
    </p:spTree>
    <p:extLst>
      <p:ext uri="{BB962C8B-B14F-4D97-AF65-F5344CB8AC3E}">
        <p14:creationId xmlns:p14="http://schemas.microsoft.com/office/powerpoint/2010/main" val="16877207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68219E-B53D-6EF2-4EA1-C52C69E36F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A227900-AB32-AC5C-6199-082CD1331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9106127" cy="678664"/>
          </a:xfrm>
        </p:spPr>
        <p:txBody>
          <a:bodyPr/>
          <a:lstStyle/>
          <a:p>
            <a:r>
              <a:rPr lang="en-US" dirty="0"/>
              <a:t>EBW METROLOGY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9D2F11-B69A-24E2-1C39-13592777F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3AC5A-7806-389E-4444-0EE211C6D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ABC516-7E75-7192-9086-0B4B2A630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D2E1CC9-5EDF-5C73-51A9-D7A32226A751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FE7FED4F-D714-0EAF-2F16-F237D692D90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075" r="31100"/>
          <a:stretch/>
        </p:blipFill>
        <p:spPr>
          <a:xfrm>
            <a:off x="0" y="855179"/>
            <a:ext cx="3916991" cy="5348415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0C600A7-5762-086C-6108-21BD1B9908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2136224"/>
              </p:ext>
            </p:extLst>
          </p:nvPr>
        </p:nvGraphicFramePr>
        <p:xfrm>
          <a:off x="4061210" y="4740554"/>
          <a:ext cx="3531295" cy="146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22740">
                  <a:extLst>
                    <a:ext uri="{9D8B030D-6E8A-4147-A177-3AD203B41FA5}">
                      <a16:colId xmlns:a16="http://schemas.microsoft.com/office/drawing/2014/main" val="100226810"/>
                    </a:ext>
                  </a:extLst>
                </a:gridCol>
                <a:gridCol w="939754">
                  <a:extLst>
                    <a:ext uri="{9D8B030D-6E8A-4147-A177-3AD203B41FA5}">
                      <a16:colId xmlns:a16="http://schemas.microsoft.com/office/drawing/2014/main" val="3828700221"/>
                    </a:ext>
                  </a:extLst>
                </a:gridCol>
                <a:gridCol w="1468801">
                  <a:extLst>
                    <a:ext uri="{9D8B030D-6E8A-4147-A177-3AD203B41FA5}">
                      <a16:colId xmlns:a16="http://schemas.microsoft.com/office/drawing/2014/main" val="1592674708"/>
                    </a:ext>
                  </a:extLst>
                </a:gridCol>
              </a:tblGrid>
              <a:tr h="242729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Serial No.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Gap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Parallelism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2614384"/>
                  </a:ext>
                </a:extLst>
              </a:tr>
              <a:tr h="242729">
                <a:tc>
                  <a:txBody>
                    <a:bodyPr/>
                    <a:lstStyle/>
                    <a:p>
                      <a:r>
                        <a:rPr lang="en-US" sz="1800" dirty="0"/>
                        <a:t>001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2.7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0.0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3815886"/>
                  </a:ext>
                </a:extLst>
              </a:tr>
              <a:tr h="242729">
                <a:tc>
                  <a:txBody>
                    <a:bodyPr/>
                    <a:lstStyle/>
                    <a:p>
                      <a:r>
                        <a:rPr lang="en-US" sz="1800" dirty="0"/>
                        <a:t>002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2.6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0.1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3339943"/>
                  </a:ext>
                </a:extLst>
              </a:tr>
              <a:tr h="242729">
                <a:tc>
                  <a:txBody>
                    <a:bodyPr/>
                    <a:lstStyle/>
                    <a:p>
                      <a:r>
                        <a:rPr lang="en-US" sz="1800" dirty="0"/>
                        <a:t>003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2.5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0.2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3890305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F2E30FF2-6FD6-3963-33D4-28A6A8B070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5494997"/>
              </p:ext>
            </p:extLst>
          </p:nvPr>
        </p:nvGraphicFramePr>
        <p:xfrm>
          <a:off x="7679835" y="4466234"/>
          <a:ext cx="4423496" cy="1737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05874">
                  <a:extLst>
                    <a:ext uri="{9D8B030D-6E8A-4147-A177-3AD203B41FA5}">
                      <a16:colId xmlns:a16="http://schemas.microsoft.com/office/drawing/2014/main" val="100226810"/>
                    </a:ext>
                  </a:extLst>
                </a:gridCol>
                <a:gridCol w="1105874">
                  <a:extLst>
                    <a:ext uri="{9D8B030D-6E8A-4147-A177-3AD203B41FA5}">
                      <a16:colId xmlns:a16="http://schemas.microsoft.com/office/drawing/2014/main" val="3828700221"/>
                    </a:ext>
                  </a:extLst>
                </a:gridCol>
                <a:gridCol w="1105874">
                  <a:extLst>
                    <a:ext uri="{9D8B030D-6E8A-4147-A177-3AD203B41FA5}">
                      <a16:colId xmlns:a16="http://schemas.microsoft.com/office/drawing/2014/main" val="1592674708"/>
                    </a:ext>
                  </a:extLst>
                </a:gridCol>
                <a:gridCol w="1105874">
                  <a:extLst>
                    <a:ext uri="{9D8B030D-6E8A-4147-A177-3AD203B41FA5}">
                      <a16:colId xmlns:a16="http://schemas.microsoft.com/office/drawing/2014/main" val="1613455925"/>
                    </a:ext>
                  </a:extLst>
                </a:gridCol>
              </a:tblGrid>
              <a:tr h="242729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Serial No.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Hook Perpend.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Hook 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Tee Position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2614384"/>
                  </a:ext>
                </a:extLst>
              </a:tr>
              <a:tr h="242729">
                <a:tc>
                  <a:txBody>
                    <a:bodyPr/>
                    <a:lstStyle/>
                    <a:p>
                      <a:r>
                        <a:rPr lang="en-US" sz="1800" dirty="0"/>
                        <a:t>001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0.2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3815886"/>
                  </a:ext>
                </a:extLst>
              </a:tr>
              <a:tr h="242729">
                <a:tc>
                  <a:txBody>
                    <a:bodyPr/>
                    <a:lstStyle/>
                    <a:p>
                      <a:r>
                        <a:rPr lang="en-US" sz="1800" dirty="0"/>
                        <a:t>002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0.8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3339943"/>
                  </a:ext>
                </a:extLst>
              </a:tr>
              <a:tr h="242729">
                <a:tc>
                  <a:txBody>
                    <a:bodyPr/>
                    <a:lstStyle/>
                    <a:p>
                      <a:r>
                        <a:rPr lang="en-US" sz="1800" dirty="0"/>
                        <a:t>003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0.5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0.9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3890305"/>
                  </a:ext>
                </a:extLst>
              </a:tr>
            </a:tbl>
          </a:graphicData>
        </a:graphic>
      </p:graphicFrame>
      <p:sp>
        <p:nvSpPr>
          <p:cNvPr id="21" name="Text Placeholder 6">
            <a:extLst>
              <a:ext uri="{FF2B5EF4-FFF2-40B4-BE49-F238E27FC236}">
                <a16:creationId xmlns:a16="http://schemas.microsoft.com/office/drawing/2014/main" id="{EEBED17F-AF6E-007A-EEAA-1385A01C47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73880" y="896926"/>
            <a:ext cx="7838505" cy="2532071"/>
          </a:xfrm>
        </p:spPr>
        <p:txBody>
          <a:bodyPr/>
          <a:lstStyle/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Hook/Tee gap (2.5 – 3.1 mm) and parallelism are the most critical dimensions 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Fixturing holds the gap, but allows the other end of the hook to drift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600" dirty="0"/>
              <a:t>Parts still pass RF checks</a:t>
            </a:r>
          </a:p>
        </p:txBody>
      </p:sp>
    </p:spTree>
    <p:extLst>
      <p:ext uri="{BB962C8B-B14F-4D97-AF65-F5344CB8AC3E}">
        <p14:creationId xmlns:p14="http://schemas.microsoft.com/office/powerpoint/2010/main" val="3295114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8FFA2B-0312-189A-7F08-505A22EB13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29CD845-77D0-9496-ACF6-C3D8EE41D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5785319" cy="678664"/>
          </a:xfrm>
        </p:spPr>
        <p:txBody>
          <a:bodyPr/>
          <a:lstStyle/>
          <a:p>
            <a:r>
              <a:rPr lang="en-US" dirty="0"/>
              <a:t>VACUUM BRAZING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4571A8-F7A0-A881-D88C-36BD2DF78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6DBEBE-8925-C5D1-5124-369B0D3D8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A9FE06-A583-2608-70CB-5B0B312CE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047C0D7-3F59-5CCB-2454-D8F158D6B7C8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74DAE9A-B196-BEF4-B8E0-9874737FA0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1" y="792431"/>
            <a:ext cx="7310909" cy="2847240"/>
          </a:xfrm>
        </p:spPr>
        <p:txBody>
          <a:bodyPr/>
          <a:lstStyle/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Stringent qualification process and 100% NDT makes for a robust process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Niobium brazed to 316 LN SS with OHFC wire</a:t>
            </a:r>
          </a:p>
          <a:p>
            <a:pPr marL="914400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Suggest 65/35 Cu-Ag for future applications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600" dirty="0"/>
              <a:t>Qualification process included UT and Metallography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3014250-BD41-F22C-207A-E2745D7C29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671" t="34902" r="5495" b="30196"/>
          <a:stretch>
            <a:fillRect/>
          </a:stretch>
        </p:blipFill>
        <p:spPr>
          <a:xfrm>
            <a:off x="7310911" y="1313342"/>
            <a:ext cx="4571998" cy="153743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8FF5550-794C-621A-5F0A-E57D92F425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15" y="3484556"/>
            <a:ext cx="5619935" cy="278324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0451A1E-060E-E3FD-CE4E-AFD90FB83D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0009" y="3484556"/>
            <a:ext cx="5619935" cy="101415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9C8B112-467C-57B5-F47B-50EEC50E72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40009" y="4719452"/>
            <a:ext cx="5619935" cy="105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5966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A605E3-75CD-48C3-D2E9-85524162B6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59C530-3913-2CC1-FE63-AA962EF80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5BF48B-1C8C-4E56-0088-692403248B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D085B3-35F8-7F67-5E6C-056F05107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sp>
        <p:nvSpPr>
          <p:cNvPr id="8" name="Title 4">
            <a:extLst>
              <a:ext uri="{FF2B5EF4-FFF2-40B4-BE49-F238E27FC236}">
                <a16:creationId xmlns:a16="http://schemas.microsoft.com/office/drawing/2014/main" id="{432BF162-8BCA-0580-4384-8E14E19E5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5499" y="2717161"/>
            <a:ext cx="7721002" cy="1423678"/>
          </a:xfrm>
        </p:spPr>
        <p:txBody>
          <a:bodyPr anchor="ctr"/>
          <a:lstStyle/>
          <a:p>
            <a:pPr algn="ctr"/>
            <a:r>
              <a:rPr lang="en-US" sz="4000" dirty="0"/>
              <a:t>VACUUM BRAZING</a:t>
            </a:r>
          </a:p>
        </p:txBody>
      </p:sp>
    </p:spTree>
    <p:extLst>
      <p:ext uri="{BB962C8B-B14F-4D97-AF65-F5344CB8AC3E}">
        <p14:creationId xmlns:p14="http://schemas.microsoft.com/office/powerpoint/2010/main" val="4060267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C0A2AB-94D2-0169-D96B-CEBBC7EBC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3D3AD58-1BEA-F3AB-C438-8E24495A9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5785319" cy="678664"/>
          </a:xfrm>
        </p:spPr>
        <p:txBody>
          <a:bodyPr/>
          <a:lstStyle/>
          <a:p>
            <a:r>
              <a:rPr lang="en-US" dirty="0"/>
              <a:t>VACUUM BRAZING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B4E392-8BF2-BBB7-0666-3A350D9DC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2C219-BD7D-34F1-CF8D-E0C3FAF0A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A602D0-D388-533A-E303-DF24B7518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19896CD-68EE-3CD2-7A69-1A8F573ECAE2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D014278C-4799-DC5F-5682-81647CA323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9505" y="792431"/>
            <a:ext cx="8102665" cy="2847240"/>
          </a:xfrm>
        </p:spPr>
        <p:txBody>
          <a:bodyPr/>
          <a:lstStyle/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Testing showed no significant degradation in RRR or mechanical properties of Nb arising from two-step brazing process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DN100 braze has wire added between two runs, to ensure full coverage</a:t>
            </a:r>
            <a:endParaRPr lang="en-US" sz="26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BDBE2CE-383F-1434-7BB8-C91F01B1B5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7720585" y="1833059"/>
            <a:ext cx="4652682" cy="3489512"/>
          </a:xfrm>
          <a:prstGeom prst="rect">
            <a:avLst/>
          </a:prstGeom>
        </p:spPr>
      </p:pic>
      <p:graphicFrame>
        <p:nvGraphicFramePr>
          <p:cNvPr id="9" name="Content Placeholder 5">
            <a:extLst>
              <a:ext uri="{FF2B5EF4-FFF2-40B4-BE49-F238E27FC236}">
                <a16:creationId xmlns:a16="http://schemas.microsoft.com/office/drawing/2014/main" id="{EC8867FF-5409-63FF-D9C4-2C70A60DB42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23810816"/>
              </p:ext>
            </p:extLst>
          </p:nvPr>
        </p:nvGraphicFramePr>
        <p:xfrm>
          <a:off x="3763340" y="2538045"/>
          <a:ext cx="439006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>
                  <a:extLst>
                    <a:ext uri="{9D8B030D-6E8A-4147-A177-3AD203B41FA5}">
                      <a16:colId xmlns:a16="http://schemas.microsoft.com/office/drawing/2014/main" val="1946765073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3379533698"/>
                    </a:ext>
                  </a:extLst>
                </a:gridCol>
                <a:gridCol w="1293716">
                  <a:extLst>
                    <a:ext uri="{9D8B030D-6E8A-4147-A177-3AD203B41FA5}">
                      <a16:colId xmlns:a16="http://schemas.microsoft.com/office/drawing/2014/main" val="3771995288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Nb RRR (Spec = 300)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38932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Sample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Temperature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RRR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92423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Baseline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24215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1040 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3291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2X 1040 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286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4284506"/>
                  </a:ext>
                </a:extLst>
              </a:tr>
            </a:tbl>
          </a:graphicData>
        </a:graphic>
      </p:graphicFrame>
      <p:graphicFrame>
        <p:nvGraphicFramePr>
          <p:cNvPr id="11" name="Content Placeholder 5">
            <a:extLst>
              <a:ext uri="{FF2B5EF4-FFF2-40B4-BE49-F238E27FC236}">
                <a16:creationId xmlns:a16="http://schemas.microsoft.com/office/drawing/2014/main" id="{5431882D-A07D-2F98-928D-BFEEB771E63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42447378"/>
              </p:ext>
            </p:extLst>
          </p:nvPr>
        </p:nvGraphicFramePr>
        <p:xfrm>
          <a:off x="877649" y="4476392"/>
          <a:ext cx="7275751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3311">
                  <a:extLst>
                    <a:ext uri="{9D8B030D-6E8A-4147-A177-3AD203B41FA5}">
                      <a16:colId xmlns:a16="http://schemas.microsoft.com/office/drawing/2014/main" val="1946765073"/>
                    </a:ext>
                  </a:extLst>
                </a:gridCol>
                <a:gridCol w="1398550">
                  <a:extLst>
                    <a:ext uri="{9D8B030D-6E8A-4147-A177-3AD203B41FA5}">
                      <a16:colId xmlns:a16="http://schemas.microsoft.com/office/drawing/2014/main" val="3379533698"/>
                    </a:ext>
                  </a:extLst>
                </a:gridCol>
                <a:gridCol w="1354437">
                  <a:extLst>
                    <a:ext uri="{9D8B030D-6E8A-4147-A177-3AD203B41FA5}">
                      <a16:colId xmlns:a16="http://schemas.microsoft.com/office/drawing/2014/main" val="531272342"/>
                    </a:ext>
                  </a:extLst>
                </a:gridCol>
                <a:gridCol w="1376493">
                  <a:extLst>
                    <a:ext uri="{9D8B030D-6E8A-4147-A177-3AD203B41FA5}">
                      <a16:colId xmlns:a16="http://schemas.microsoft.com/office/drawing/2014/main" val="3945381813"/>
                    </a:ext>
                  </a:extLst>
                </a:gridCol>
                <a:gridCol w="1071047">
                  <a:extLst>
                    <a:ext uri="{9D8B030D-6E8A-4147-A177-3AD203B41FA5}">
                      <a16:colId xmlns:a16="http://schemas.microsoft.com/office/drawing/2014/main" val="1846210546"/>
                    </a:ext>
                  </a:extLst>
                </a:gridCol>
                <a:gridCol w="1351913">
                  <a:extLst>
                    <a:ext uri="{9D8B030D-6E8A-4147-A177-3AD203B41FA5}">
                      <a16:colId xmlns:a16="http://schemas.microsoft.com/office/drawing/2014/main" val="3771995288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Mechanical Properties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38932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Temp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R</a:t>
                      </a:r>
                      <a:r>
                        <a:rPr lang="en-US" sz="1800" b="1" baseline="-25000" dirty="0"/>
                        <a:t>P 0.2</a:t>
                      </a:r>
                      <a:r>
                        <a:rPr lang="en-US" sz="1800" b="1" baseline="0" dirty="0"/>
                        <a:t> (MPa)</a:t>
                      </a:r>
                      <a:endParaRPr lang="en-US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lang="en-US" sz="1800" b="1" kern="1200" baseline="-250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lang="en-US" sz="1800" b="1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(MPa)</a:t>
                      </a:r>
                      <a:endParaRPr lang="en-US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lang="en-US" sz="1800" b="1" kern="1200" baseline="-250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g </a:t>
                      </a:r>
                      <a:r>
                        <a:rPr lang="en-US" sz="1800" b="1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(%)</a:t>
                      </a:r>
                      <a:endParaRPr lang="en-US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lang="en-US" sz="1800" b="1" kern="1200" baseline="-250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BR </a:t>
                      </a:r>
                      <a:r>
                        <a:rPr lang="en-US" sz="1800" b="1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(%)</a:t>
                      </a:r>
                      <a:endParaRPr lang="en-US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92423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Baseline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52.1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158.8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37.2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67.4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24215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1X 1040 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48.3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136.0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27.8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35.6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3291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2X 1040 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45.9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120.7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22.7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32.9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42845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95120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F5937E-B218-BBEE-14F9-C495658926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62DE503-85C6-9F33-29AA-529D68CEC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5785319" cy="678664"/>
          </a:xfrm>
        </p:spPr>
        <p:txBody>
          <a:bodyPr/>
          <a:lstStyle/>
          <a:p>
            <a:r>
              <a:rPr lang="en-US" dirty="0"/>
              <a:t>ACCEPTANCE TESTING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3933D7-2DC7-9128-F222-540D60742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FFB53B-1380-19B4-0563-D837242AE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B87CBD-0B00-2B84-E25B-6620E596F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6A7BC4C-7785-05AD-5A14-5F94F930CA95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F9F8A4B9-3087-D5BB-C166-1F7CAA9E51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242" y="2689921"/>
            <a:ext cx="5461007" cy="36406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1767C9-900A-7064-A272-45276E027F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752" y="481152"/>
            <a:ext cx="5906496" cy="407638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6F359B7C-7A0E-537D-39E1-7BBA1F9ED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3" y="792430"/>
            <a:ext cx="5592944" cy="165860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Warm RF measurements are used to validate the HHOM fabrication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A test box designed in collaboration with ODU, SLAC, and CERN</a:t>
            </a: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9A1EB707-3A98-EB5D-5043-5948A81E4B02}"/>
              </a:ext>
            </a:extLst>
          </p:cNvPr>
          <p:cNvSpPr txBox="1">
            <a:spLocks/>
          </p:cNvSpPr>
          <p:nvPr/>
        </p:nvSpPr>
        <p:spPr>
          <a:xfrm>
            <a:off x="6439290" y="4557539"/>
            <a:ext cx="6198286" cy="15454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i="1" dirty="0"/>
              <a:t>S</a:t>
            </a:r>
            <a:r>
              <a:rPr lang="en-US" sz="2200" baseline="-25000" dirty="0"/>
              <a:t>21</a:t>
            </a:r>
            <a:r>
              <a:rPr lang="en-US" sz="2200" dirty="0"/>
              <a:t> in the 390 – 410 MHz range must be below &lt; -61 dB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S21 in the 0.1 – 2000 MHz must be within CERN and AUP mask (bottom image)</a:t>
            </a:r>
          </a:p>
        </p:txBody>
      </p:sp>
    </p:spTree>
    <p:extLst>
      <p:ext uri="{BB962C8B-B14F-4D97-AF65-F5344CB8AC3E}">
        <p14:creationId xmlns:p14="http://schemas.microsoft.com/office/powerpoint/2010/main" val="15833825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9ECE91-DA53-3013-8580-30B2168835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DFCDC9-B1A6-1812-3098-B146D8591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E28E-EF4F-1159-F1E8-6ED211A20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FC1F60-9B73-9555-8DF4-8E89A593A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sp>
        <p:nvSpPr>
          <p:cNvPr id="8" name="Title 4">
            <a:extLst>
              <a:ext uri="{FF2B5EF4-FFF2-40B4-BE49-F238E27FC236}">
                <a16:creationId xmlns:a16="http://schemas.microsoft.com/office/drawing/2014/main" id="{BA480637-5A4B-ED02-DC46-586F69D27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5499" y="2717161"/>
            <a:ext cx="7721002" cy="1423678"/>
          </a:xfrm>
        </p:spPr>
        <p:txBody>
          <a:bodyPr anchor="ctr"/>
          <a:lstStyle/>
          <a:p>
            <a:pPr algn="ctr"/>
            <a:r>
              <a:rPr lang="en-US" sz="4000" dirty="0"/>
              <a:t>TESTING AND CAVITY INTEGRATION</a:t>
            </a:r>
          </a:p>
        </p:txBody>
      </p:sp>
    </p:spTree>
    <p:extLst>
      <p:ext uri="{BB962C8B-B14F-4D97-AF65-F5344CB8AC3E}">
        <p14:creationId xmlns:p14="http://schemas.microsoft.com/office/powerpoint/2010/main" val="24100220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C0E3E2-EDB9-95B3-F44C-E233F7EA52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7CD0ED9-AE0D-2F14-A38A-4544C3289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7016046" cy="678664"/>
          </a:xfrm>
        </p:spPr>
        <p:txBody>
          <a:bodyPr/>
          <a:lstStyle/>
          <a:p>
            <a:r>
              <a:rPr lang="en-US" dirty="0"/>
              <a:t>CAVITY INTEGRATION – RFD02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C22AC4-4876-DF00-3DAB-E8710AE75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792E38-E741-4939-AD25-6A6515E3E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C662D2-F0C1-B57F-4304-DC15673B69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8BC9C23-0C2F-A54B-9418-4115DE6A48BE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08D5B6D6-F578-3F1A-DCC2-DACCC1606C8E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1890" y="1876602"/>
            <a:ext cx="5770835" cy="436449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5FA89FE-B60E-9E09-8BFB-FB654EB9D976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196490" y="1845302"/>
            <a:ext cx="5770832" cy="436449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129D198-B8D3-5DB1-544F-4D6842413F07}"/>
              </a:ext>
            </a:extLst>
          </p:cNvPr>
          <p:cNvSpPr txBox="1"/>
          <p:nvPr/>
        </p:nvSpPr>
        <p:spPr>
          <a:xfrm>
            <a:off x="1122218" y="2884516"/>
            <a:ext cx="15461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HHOM Installed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4762E9-5ABF-15E4-246B-FB3C5CD9D859}"/>
              </a:ext>
            </a:extLst>
          </p:cNvPr>
          <p:cNvSpPr txBox="1"/>
          <p:nvPr/>
        </p:nvSpPr>
        <p:spPr>
          <a:xfrm>
            <a:off x="6869084" y="3313506"/>
            <a:ext cx="16847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HHOM Replaced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0C5055B-1EF6-438F-4686-944DDEFC035C}"/>
              </a:ext>
            </a:extLst>
          </p:cNvPr>
          <p:cNvCxnSpPr>
            <a:stCxn id="12" idx="2"/>
          </p:cNvCxnSpPr>
          <p:nvPr/>
        </p:nvCxnSpPr>
        <p:spPr>
          <a:xfrm>
            <a:off x="1895302" y="3223070"/>
            <a:ext cx="299258" cy="4289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A28C7620-80B2-768D-02AF-1EB329AF1D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1" y="792431"/>
            <a:ext cx="10760691" cy="1064145"/>
          </a:xfrm>
        </p:spPr>
        <p:txBody>
          <a:bodyPr/>
          <a:lstStyle/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Installation of HHOM on jacketed cavity caused a drop in Q0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Replacing with a new unit recovered Q0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10997712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8A8EA9-07BC-0C7B-0A57-A321AF4E8F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4851203-7EE6-4770-B9A3-386B41786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6847081" cy="678664"/>
          </a:xfrm>
        </p:spPr>
        <p:txBody>
          <a:bodyPr/>
          <a:lstStyle/>
          <a:p>
            <a:r>
              <a:rPr lang="en-US" dirty="0"/>
              <a:t>CAVITY INTEGRATION – RFD02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688FD8-6619-79D5-B6EC-A63E32E1E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EEB791-B008-6B19-4A1A-10C090647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B71FC2-704D-E042-E3BC-00EFAA187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B1D6E94-1AF7-3C32-0953-F09DA645CFD8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7E573F61-1071-89D6-85EC-7C7D26B7B9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3496" b="22247"/>
          <a:stretch/>
        </p:blipFill>
        <p:spPr>
          <a:xfrm>
            <a:off x="6786807" y="586358"/>
            <a:ext cx="4200699" cy="290793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FBAB611-3D3F-56B3-4732-8611D764CC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99" y="3544167"/>
            <a:ext cx="5582317" cy="2332481"/>
          </a:xfrm>
          <a:prstGeom prst="rect">
            <a:avLst/>
          </a:prstGeom>
        </p:spPr>
      </p:pic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5885A8FB-D940-ACDD-AFB7-D235880521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2" y="792430"/>
            <a:ext cx="5368502" cy="5209358"/>
          </a:xfrm>
        </p:spPr>
        <p:txBody>
          <a:bodyPr/>
          <a:lstStyle/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RF shielded gaskets must engage ‘lips’, not only seal vacuum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Drop in Q0 likely due to RF leakage through the shielded gasket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Similar effect seen on prototype cavities; torquing closed gaps and recovered Q0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HHOM also failed subsequent warm measurement</a:t>
            </a:r>
          </a:p>
          <a:p>
            <a:pPr marL="914400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Not capable of lowering Q, but can exacerbate leakage through seal</a:t>
            </a:r>
          </a:p>
        </p:txBody>
      </p:sp>
    </p:spTree>
    <p:extLst>
      <p:ext uri="{BB962C8B-B14F-4D97-AF65-F5344CB8AC3E}">
        <p14:creationId xmlns:p14="http://schemas.microsoft.com/office/powerpoint/2010/main" val="36324440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ECCD70-9456-4C01-48EC-ABB8365DC4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9B1135-2618-CA24-0C1F-D405DF57B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93" y="5181"/>
            <a:ext cx="5785319" cy="678664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8516F5-4909-4E62-1504-0E62B3C89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51361" y="6330592"/>
            <a:ext cx="4114800" cy="365125"/>
          </a:xfrm>
        </p:spPr>
        <p:txBody>
          <a:bodyPr/>
          <a:lstStyle/>
          <a:p>
            <a:r>
              <a:rPr lang="fr-FR"/>
              <a:t>TTC 2026 CEA-CNRS, June 9-12,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45BB03-248B-70E8-6865-976045E926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E87E-F0DE-A44C-894B-E142BEB21E42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A99001-D7E7-3B25-010A-6491B7299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10/6/2026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7FC6E31-8D4B-75D6-D2EA-1E3A65302C2A}"/>
              </a:ext>
            </a:extLst>
          </p:cNvPr>
          <p:cNvCxnSpPr/>
          <p:nvPr/>
        </p:nvCxnSpPr>
        <p:spPr>
          <a:xfrm>
            <a:off x="400318" y="695118"/>
            <a:ext cx="51739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E374124-7945-0874-FCA8-B72ADAF96B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9092" y="792430"/>
            <a:ext cx="4911301" cy="4727217"/>
          </a:xfrm>
        </p:spPr>
        <p:txBody>
          <a:bodyPr/>
          <a:lstStyle/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HHOMs are complicated assemblies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Most early fabrication challenges have been addressed</a:t>
            </a:r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400" dirty="0"/>
              <a:t>More challenges will arise as cavity integration progresses</a:t>
            </a:r>
            <a:endParaRPr lang="en-US" sz="2600" strike="sngStrike" dirty="0"/>
          </a:p>
          <a:p>
            <a:pPr marL="457200" indent="-342900">
              <a:buFont typeface="Arial" panose="020B0604020202020204" pitchFamily="34" charset="0"/>
              <a:buChar char="•"/>
            </a:pPr>
            <a:r>
              <a:rPr lang="en-US" sz="2600" dirty="0"/>
              <a:t>Lessons will be invaluable for future projects</a:t>
            </a:r>
            <a:endParaRPr lang="en-US" sz="24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500FEA0-F2F3-92ED-CCAF-B7126CA44A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9000" contrast="1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085" b="1389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763220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D8195B3-2DDC-A8D2-5D61-323F4BA68A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697" b="8458"/>
          <a:stretch>
            <a:fillRect/>
          </a:stretch>
        </p:blipFill>
        <p:spPr>
          <a:xfrm>
            <a:off x="194310" y="-1"/>
            <a:ext cx="12002785" cy="685800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09BB996-4A9C-EA60-8BD1-573393ACF33D}"/>
              </a:ext>
            </a:extLst>
          </p:cNvPr>
          <p:cNvSpPr/>
          <p:nvPr/>
        </p:nvSpPr>
        <p:spPr>
          <a:xfrm>
            <a:off x="0" y="0"/>
            <a:ext cx="1943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08124D7-0699-6425-B7CA-43028B2EE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5110" y="1046697"/>
            <a:ext cx="4908840" cy="880970"/>
          </a:xfrm>
        </p:spPr>
        <p:txBody>
          <a:bodyPr>
            <a:noAutofit/>
          </a:bodyPr>
          <a:lstStyle/>
          <a:p>
            <a:r>
              <a:rPr lang="en-US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1139284077"/>
      </p:ext>
    </p:extLst>
  </p:cSld>
  <p:clrMapOvr>
    <a:masterClrMapping/>
  </p:clrMapOvr>
</p:sld>
</file>

<file path=ppt/theme/theme1.xml><?xml version="1.0" encoding="utf-8"?>
<a:theme xmlns:a="http://schemas.openxmlformats.org/drawingml/2006/main" name="Jefferson Lab Theme 1">
  <a:themeElements>
    <a:clrScheme name="JLab Color Theme 1">
      <a:dk1>
        <a:srgbClr val="000000"/>
      </a:dk1>
      <a:lt1>
        <a:srgbClr val="FFFFFF"/>
      </a:lt1>
      <a:dk2>
        <a:srgbClr val="1C5068"/>
      </a:dk2>
      <a:lt2>
        <a:srgbClr val="8397A9"/>
      </a:lt2>
      <a:accent1>
        <a:srgbClr val="C31230"/>
      </a:accent1>
      <a:accent2>
        <a:srgbClr val="10A1AF"/>
      </a:accent2>
      <a:accent3>
        <a:srgbClr val="5E5E5E"/>
      </a:accent3>
      <a:accent4>
        <a:srgbClr val="821282"/>
      </a:accent4>
      <a:accent5>
        <a:srgbClr val="385723"/>
      </a:accent5>
      <a:accent6>
        <a:srgbClr val="BF9000"/>
      </a:accent6>
      <a:hlink>
        <a:srgbClr val="1C5068"/>
      </a:hlink>
      <a:folHlink>
        <a:srgbClr val="10A1AF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effersonLabTemplate_JG_2503" id="{3B269B79-482B-CB48-8F1B-DE1E93D1D15C}" vid="{F7CB5D91-9C74-4C48-B8C9-8E1FE7F854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Cryomodule Lessons - Huque</Template>
  <TotalTime>6381</TotalTime>
  <Words>1573</Words>
  <Application>Microsoft Office PowerPoint</Application>
  <PresentationFormat>Widescreen</PresentationFormat>
  <Paragraphs>373</Paragraphs>
  <Slides>26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8" baseType="lpstr">
      <vt:lpstr>Arial</vt:lpstr>
      <vt:lpstr>Jefferson Lab Theme 1</vt:lpstr>
      <vt:lpstr>Challenges with production of HOM Couplers for Hi-Lumi </vt:lpstr>
      <vt:lpstr>OUTLINE</vt:lpstr>
      <vt:lpstr>INTRODUCTION</vt:lpstr>
      <vt:lpstr>DESIGN</vt:lpstr>
      <vt:lpstr>FABRICATION</vt:lpstr>
      <vt:lpstr>JLAB FACILITIES</vt:lpstr>
      <vt:lpstr>RAW MATERIAL - NIOBIUM</vt:lpstr>
      <vt:lpstr>RAW MATERIAL</vt:lpstr>
      <vt:lpstr>HOW TO BUILD A TUBE</vt:lpstr>
      <vt:lpstr>HOW TO BUILD A TUBE</vt:lpstr>
      <vt:lpstr>HOW TO BUILD A TUBE</vt:lpstr>
      <vt:lpstr>ELECTRON-BEAM WELDING (EBW)</vt:lpstr>
      <vt:lpstr>EBW DEVELOPMENT</vt:lpstr>
      <vt:lpstr>EBW DEVELOPMENT</vt:lpstr>
      <vt:lpstr>EBW DEVELOPMENT</vt:lpstr>
      <vt:lpstr>EBW QUALIFICATION</vt:lpstr>
      <vt:lpstr>EBW METROLOGY</vt:lpstr>
      <vt:lpstr>VACUUM BRAZING</vt:lpstr>
      <vt:lpstr>VACUUM BRAZING</vt:lpstr>
      <vt:lpstr>VACUUM BRAZING</vt:lpstr>
      <vt:lpstr>ACCEPTANCE TESTING</vt:lpstr>
      <vt:lpstr>TESTING AND CAVITY INTEGRATION</vt:lpstr>
      <vt:lpstr>CAVITY INTEGRATION – RFD02</vt:lpstr>
      <vt:lpstr>CAVITY INTEGRATION – RFD02</vt:lpstr>
      <vt:lpstr>SUMMARY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Naeem Huque</dc:creator>
  <cp:lastModifiedBy>Naeem Huque</cp:lastModifiedBy>
  <cp:revision>20</cp:revision>
  <cp:lastPrinted>2024-11-21T18:51:38Z</cp:lastPrinted>
  <dcterms:created xsi:type="dcterms:W3CDTF">2026-05-30T19:21:38Z</dcterms:created>
  <dcterms:modified xsi:type="dcterms:W3CDTF">2026-06-07T20:38:15Z</dcterms:modified>
</cp:coreProperties>
</file>