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582" r:id="rId2"/>
    <p:sldId id="1583" r:id="rId3"/>
    <p:sldId id="1619" r:id="rId4"/>
    <p:sldId id="1618" r:id="rId5"/>
    <p:sldId id="1620" r:id="rId6"/>
    <p:sldId id="1621" r:id="rId7"/>
    <p:sldId id="1622" r:id="rId8"/>
    <p:sldId id="1638" r:id="rId9"/>
    <p:sldId id="1623" r:id="rId10"/>
    <p:sldId id="1639" r:id="rId11"/>
    <p:sldId id="1640" r:id="rId12"/>
    <p:sldId id="1642" r:id="rId13"/>
    <p:sldId id="1643" r:id="rId14"/>
    <p:sldId id="1641" r:id="rId15"/>
    <p:sldId id="1644" r:id="rId16"/>
    <p:sldId id="1645" r:id="rId17"/>
    <p:sldId id="1646" r:id="rId18"/>
    <p:sldId id="1647" r:id="rId19"/>
    <p:sldId id="1599" r:id="rId20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汉仪中圆简" panose="0201060900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5F7"/>
    <a:srgbClr val="266CF1"/>
    <a:srgbClr val="0000FF"/>
    <a:srgbClr val="FF9900"/>
    <a:srgbClr val="FFFFCC"/>
    <a:srgbClr val="FFFAD3"/>
    <a:srgbClr val="FFCCFF"/>
    <a:srgbClr val="CCFFFF"/>
    <a:srgbClr val="A4000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0113" autoAdjust="0"/>
  </p:normalViewPr>
  <p:slideViewPr>
    <p:cSldViewPr>
      <p:cViewPr varScale="1">
        <p:scale>
          <a:sx n="78" d="100"/>
          <a:sy n="78" d="100"/>
        </p:scale>
        <p:origin x="44" y="32"/>
      </p:cViewPr>
      <p:guideLst>
        <p:guide orient="horz" pos="21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7" d="100"/>
        <a:sy n="117" d="100"/>
      </p:scale>
      <p:origin x="0" y="12232"/>
    </p:cViewPr>
  </p:sorterViewPr>
  <p:notesViewPr>
    <p:cSldViewPr>
      <p:cViewPr varScale="1">
        <p:scale>
          <a:sx n="57" d="100"/>
          <a:sy n="57" d="100"/>
        </p:scale>
        <p:origin x="34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372" tIns="45686" rIns="91372" bIns="45686" rtlCol="0"/>
          <a:lstStyle>
            <a:lvl1pPr algn="l" eaLnBrk="1" hangingPunct="1">
              <a:defRPr sz="1200">
                <a:latin typeface="Arial" panose="020B0604020202020204" pitchFamily="34" charset="0"/>
                <a:ea typeface="汉仪中圆简"/>
                <a:cs typeface="汉仪中圆简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372" tIns="45686" rIns="91372" bIns="45686" rtlCol="0"/>
          <a:lstStyle>
            <a:lvl1pPr algn="r" eaLnBrk="1" hangingPunct="1">
              <a:defRPr sz="1200">
                <a:latin typeface="Arial" panose="020B0604020202020204" pitchFamily="34" charset="0"/>
                <a:ea typeface="汉仪中圆简"/>
                <a:cs typeface="汉仪中圆简"/>
              </a:defRPr>
            </a:lvl1pPr>
          </a:lstStyle>
          <a:p>
            <a:pPr>
              <a:defRPr/>
            </a:pPr>
            <a:fld id="{C39522E9-39B5-4366-A854-6721688BEDBD}" type="datetimeFigureOut">
              <a:rPr lang="zh-CN" altLang="en-US"/>
              <a:pPr>
                <a:defRPr/>
              </a:pPr>
              <a:t>2026/6/9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372" tIns="45686" rIns="91372" bIns="45686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汉仪中圆简"/>
                <a:cs typeface="汉仪中圆简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9" y="9428163"/>
            <a:ext cx="2946400" cy="496887"/>
          </a:xfrm>
          <a:prstGeom prst="rect">
            <a:avLst/>
          </a:prstGeom>
        </p:spPr>
        <p:txBody>
          <a:bodyPr vert="horz" wrap="square" lIns="91372" tIns="45686" rIns="91372" bIns="45686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81D40A-4021-4F9A-820A-1612341A8E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6881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372" tIns="45686" rIns="91372" bIns="4568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372" tIns="45686" rIns="91372" bIns="4568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2ABE2A-08FC-4BF2-A77B-A5BC946BEAD9}" type="datetimeFigureOut">
              <a:rPr lang="en-US"/>
              <a:pPr>
                <a:defRPr/>
              </a:pPr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2" tIns="45686" rIns="91372" bIns="456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6463"/>
            <a:ext cx="5438775" cy="4464050"/>
          </a:xfrm>
          <a:prstGeom prst="rect">
            <a:avLst/>
          </a:prstGeom>
        </p:spPr>
        <p:txBody>
          <a:bodyPr vert="horz" lIns="91372" tIns="45686" rIns="91372" bIns="4568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372" tIns="45686" rIns="91372" bIns="4568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8163"/>
            <a:ext cx="2946400" cy="496887"/>
          </a:xfrm>
          <a:prstGeom prst="rect">
            <a:avLst/>
          </a:prstGeom>
        </p:spPr>
        <p:txBody>
          <a:bodyPr vert="horz" wrap="square" lIns="91372" tIns="45686" rIns="91372" bIns="45686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5EE554-385A-4E86-B792-31CD2BFE17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9635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EE554-385A-4E86-B792-31CD2BFE1765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468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6"/>
          <p:cNvSpPr>
            <a:spLocks noGrp="1"/>
          </p:cNvSpPr>
          <p:nvPr>
            <p:ph type="title" hasCustomPrompt="1"/>
          </p:nvPr>
        </p:nvSpPr>
        <p:spPr>
          <a:xfrm>
            <a:off x="609599" y="1772816"/>
            <a:ext cx="10972800" cy="838200"/>
          </a:xfrm>
          <a:prstGeom prst="rect">
            <a:avLst/>
          </a:prstGeom>
        </p:spPr>
        <p:txBody>
          <a:bodyPr/>
          <a:lstStyle>
            <a:lvl1pPr algn="ctr">
              <a:defRPr lang="zh-CN" altLang="en-US" sz="40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5231605" y="4653136"/>
            <a:ext cx="1728788" cy="50323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zh-CN" altLang="en-US" sz="24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添加日期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95400" y="548680"/>
            <a:ext cx="6193904" cy="1008112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None/>
              <a:defRPr lang="zh-CN" altLang="en-US" sz="40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1703388" y="1916832"/>
            <a:ext cx="8634412" cy="4104456"/>
          </a:xfrm>
          <a:prstGeom prst="rect">
            <a:avLst/>
          </a:prstGeom>
        </p:spPr>
        <p:txBody>
          <a:bodyPr/>
          <a:lstStyle>
            <a:lvl1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F6CF1"/>
              </a:buClr>
              <a:buSzPct val="90000"/>
              <a:buFont typeface="Wingdings" charset="2"/>
              <a:buChar char="n"/>
              <a:defRPr lang="zh-CN" altLang="en-US" sz="36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2pPr>
            <a:lvl3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3pPr>
            <a:lvl4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4pPr>
            <a:lvl5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Char char="n"/>
              <a:defRPr lang="zh-CN" altLang="en-US" sz="2800" b="1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5pPr>
          </a:lstStyle>
          <a:p>
            <a:pPr lvl="0"/>
            <a:r>
              <a:rPr lang="zh-CN" altLang="en-US" dirty="0"/>
              <a:t>单击此处添加目录</a:t>
            </a:r>
          </a:p>
        </p:txBody>
      </p:sp>
    </p:spTree>
    <p:extLst>
      <p:ext uri="{BB962C8B-B14F-4D97-AF65-F5344CB8AC3E}">
        <p14:creationId xmlns:p14="http://schemas.microsoft.com/office/powerpoint/2010/main" val="404170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424" y="2636912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54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484784"/>
            <a:ext cx="10972800" cy="468052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F6CF1"/>
              </a:buClr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单击此处编辑文本样式</a:t>
            </a:r>
          </a:p>
        </p:txBody>
      </p:sp>
      <p:sp>
        <p:nvSpPr>
          <p:cNvPr id="6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637985" y="332656"/>
            <a:ext cx="5544615" cy="746636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None/>
              <a:defRPr lang="zh-CN" altLang="en-US" sz="4000" b="1" kern="1200" dirty="0">
                <a:solidFill>
                  <a:srgbClr val="1F6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1pPr>
          </a:lstStyle>
          <a:p>
            <a:pPr lvl="0"/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40768"/>
            <a:ext cx="7315200" cy="396044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dirty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2400" b="0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9" name="竖排文字占位符 8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479376" y="1347078"/>
            <a:ext cx="863600" cy="4422691"/>
          </a:xfrm>
          <a:prstGeom prst="rect">
            <a:avLst/>
          </a:prstGeom>
        </p:spPr>
        <p:txBody>
          <a:bodyPr vert="eaVert"/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zh-CN" altLang="en-US" sz="2800" b="1" kern="1200" dirty="0" smtClean="0">
                <a:solidFill>
                  <a:srgbClr val="266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840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94093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tif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6"/>
          <p:cNvSpPr>
            <a:spLocks noChangeArrowheads="1"/>
          </p:cNvSpPr>
          <p:nvPr/>
        </p:nvSpPr>
        <p:spPr bwMode="auto">
          <a:xfrm>
            <a:off x="438151" y="1096091"/>
            <a:ext cx="242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zh-TW" sz="1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endParaRPr lang="en-US" altLang="zh-TW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Rectangle 12"/>
          <p:cNvSpPr/>
          <p:nvPr userDrawn="1"/>
        </p:nvSpPr>
        <p:spPr>
          <a:xfrm>
            <a:off x="11208568" y="188640"/>
            <a:ext cx="831600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173751A-8375-E948-B979-036087417B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34917" y="6237312"/>
            <a:ext cx="1441045" cy="368908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FC862D44-963B-4C4B-A19F-77255E5F8409}"/>
              </a:ext>
            </a:extLst>
          </p:cNvPr>
          <p:cNvSpPr/>
          <p:nvPr userDrawn="1"/>
        </p:nvSpPr>
        <p:spPr>
          <a:xfrm>
            <a:off x="10992544" y="332656"/>
            <a:ext cx="1047665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C7E86F79-F416-EC44-9CFD-FF12A5CA70B6}"/>
              </a:ext>
            </a:extLst>
          </p:cNvPr>
          <p:cNvSpPr/>
          <p:nvPr userDrawn="1"/>
        </p:nvSpPr>
        <p:spPr>
          <a:xfrm>
            <a:off x="10704512" y="476627"/>
            <a:ext cx="1335600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66" r:id="rId2"/>
    <p:sldLayoutId id="2147483652" r:id="rId3"/>
    <p:sldLayoutId id="2147483651" r:id="rId4"/>
    <p:sldLayoutId id="2147483658" r:id="rId5"/>
    <p:sldLayoutId id="2147483656" r:id="rId6"/>
    <p:sldLayoutId id="2147483767" r:id="rId7"/>
    <p:sldLayoutId id="2147483768" r:id="rId8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C00000"/>
          </a:solidFill>
          <a:latin typeface="+mj-lt"/>
          <a:ea typeface="+mj-ea"/>
          <a:cs typeface="汉仪中圆简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u"/>
        <a:defRPr sz="3000" kern="1200">
          <a:solidFill>
            <a:schemeClr val="tx1"/>
          </a:solidFill>
          <a:latin typeface="+mn-lt"/>
          <a:ea typeface="+mn-ea"/>
          <a:cs typeface="汉仪中圆简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汉仪中圆简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80000"/>
        <a:buFont typeface="华文中宋" panose="02010600040101010101" pitchFamily="2" charset="-122"/>
        <a:buChar char="–"/>
        <a:defRPr sz="2000" kern="1200">
          <a:solidFill>
            <a:schemeClr val="tx1"/>
          </a:solidFill>
          <a:latin typeface="+mn-lt"/>
          <a:ea typeface="+mn-ea"/>
          <a:cs typeface="汉仪中圆简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emf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7426E04-BB65-18F6-7EBC-6B87D1FF9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195"/>
          <a:stretch>
            <a:fillRect/>
          </a:stretch>
        </p:blipFill>
        <p:spPr>
          <a:xfrm>
            <a:off x="-9872" y="-4024"/>
            <a:ext cx="12201872" cy="2410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D512EA2-632F-49D2-8CFB-15562501D2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06770"/>
            <a:ext cx="12201872" cy="1454277"/>
          </a:xfrm>
          <a:prstGeom prst="rect">
            <a:avLst/>
          </a:prstGeom>
          <a:solidFill>
            <a:srgbClr val="00B0F0">
              <a:alpha val="71000"/>
            </a:srgbClr>
          </a:solidFill>
        </p:spPr>
        <p:txBody>
          <a:bodyPr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Development of SHINE</a:t>
            </a:r>
            <a:b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3.9 GHz Fundamental Power Couplers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8799AF-0474-3C39-3ECC-FF3370AC42E0}"/>
              </a:ext>
            </a:extLst>
          </p:cNvPr>
          <p:cNvSpPr txBox="1"/>
          <p:nvPr/>
        </p:nvSpPr>
        <p:spPr>
          <a:xfrm>
            <a:off x="37820" y="3933056"/>
            <a:ext cx="12025336" cy="2045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Zhenyu</a:t>
            </a:r>
            <a:r>
              <a:rPr lang="zh-CN" altLang="en-US" sz="32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Ma</a:t>
            </a:r>
            <a:br>
              <a:rPr lang="en-US" altLang="zh-CN" sz="2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</a:br>
            <a:r>
              <a:rPr lang="en-US" altLang="zh-CN" sz="2800" b="1" i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Shanghai Advanced Research Institute(SARI), Chinese Academy of Sciences</a:t>
            </a:r>
            <a:br>
              <a:rPr lang="en-US" altLang="zh-CN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</a:br>
            <a:r>
              <a:rPr lang="en-US" altLang="zh-CN" sz="2800" b="1" i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9 June, 20246</a:t>
            </a:r>
            <a:endParaRPr lang="zh-CN" altLang="en-US" sz="2800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1D84FA-B454-2107-D6B5-5FE60E0B0C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20536" y="5625582"/>
            <a:ext cx="1224136" cy="119943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707BDBB-AC69-9FD5-5D06-CA2ADF9847C3}"/>
              </a:ext>
            </a:extLst>
          </p:cNvPr>
          <p:cNvSpPr txBox="1"/>
          <p:nvPr/>
        </p:nvSpPr>
        <p:spPr>
          <a:xfrm>
            <a:off x="3935760" y="6436124"/>
            <a:ext cx="6185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FFC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TTC2026 Meeting</a:t>
            </a:r>
            <a:r>
              <a:rPr lang="en-US" altLang="zh-CN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 Paris, France</a:t>
            </a:r>
            <a:endParaRPr lang="zh-CN" altLang="en-US" b="1" dirty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65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3"/>
    </mc:Choice>
    <mc:Fallback xmlns="">
      <p:transition spd="slow" advTm="1064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4FB46F13-2648-EB3F-A0AB-3FEB64318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65" y="137021"/>
            <a:ext cx="10238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High-power RF tests of 3.9GHz FPC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9DF0C2-9418-C7AE-F8CB-8AA1B8410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14" y="2587500"/>
            <a:ext cx="3235565" cy="2880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C45587-C8E0-0A3C-1ED0-184DCD99A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413" y="56644"/>
            <a:ext cx="4613460" cy="2222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C8A27F-F83A-93F5-2AA5-EB9D3F05D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4" y="2348880"/>
            <a:ext cx="2376264" cy="16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BF46E3A-0785-DDAB-4F84-56CD074B3E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6" y="2348880"/>
            <a:ext cx="2123277" cy="16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F94E8BB-0EAC-0CCD-6BAA-DC466CB82F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430" y="2348880"/>
            <a:ext cx="2383857" cy="162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1AA4B58-DDC5-7AC3-BDFA-30B16B3AFDE9}"/>
              </a:ext>
            </a:extLst>
          </p:cNvPr>
          <p:cNvSpPr txBox="1"/>
          <p:nvPr/>
        </p:nvSpPr>
        <p:spPr>
          <a:xfrm>
            <a:off x="440505" y="732249"/>
            <a:ext cx="4431359" cy="1855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Traveling wave 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CW</a:t>
            </a:r>
            <a:r>
              <a:rPr lang="zh-C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test: </a:t>
            </a:r>
            <a:endParaRPr lang="en-US" altLang="zh-CN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2kW,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hours, no interlock;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Standing wave 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CW</a:t>
            </a:r>
            <a:r>
              <a:rPr lang="zh-C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test:</a:t>
            </a:r>
            <a:endParaRPr lang="en-US" altLang="zh-CN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kW,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hours, no interlock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2kW, 2 hours, no interlock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1DDEE2E-3E93-9028-197C-B064525422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4" y="4502300"/>
            <a:ext cx="2376264" cy="162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6FD44C8-7A5B-F937-4197-403D9CE91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10" y="4502300"/>
            <a:ext cx="2133314" cy="162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3D4702C-DB92-5F0F-6A54-D4706ADB92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395" y="4496898"/>
            <a:ext cx="2358303" cy="16200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63F73D7-E8B0-D847-474B-788F0EB076D9}"/>
              </a:ext>
            </a:extLst>
          </p:cNvPr>
          <p:cNvSpPr txBox="1"/>
          <p:nvPr/>
        </p:nvSpPr>
        <p:spPr>
          <a:xfrm>
            <a:off x="5044058" y="3985691"/>
            <a:ext cx="6812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a typeface="宋体" panose="02010600030101010101" pitchFamily="2" charset="-122"/>
              </a:rPr>
              <a:t>FIG. Upstream and downstream coupler temperature and vacuum variations during TW CW RF conditioning</a:t>
            </a:r>
            <a:endParaRPr lang="zh-CN" altLang="en-US" sz="1200" b="1" dirty="0">
              <a:ea typeface="宋体" panose="0201060003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7923E88-F5F2-7FC3-B02A-AA7D4145229E}"/>
              </a:ext>
            </a:extLst>
          </p:cNvPr>
          <p:cNvSpPr txBox="1"/>
          <p:nvPr/>
        </p:nvSpPr>
        <p:spPr>
          <a:xfrm>
            <a:off x="5060290" y="6339691"/>
            <a:ext cx="6812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a typeface="宋体" panose="02010600030101010101" pitchFamily="2" charset="-122"/>
              </a:rPr>
              <a:t>FIG. Upstream and downstream coupler temperature and vacuum variations during SW CW RF conditioning</a:t>
            </a:r>
            <a:endParaRPr lang="zh-CN" altLang="en-US" sz="1200" b="1" dirty="0">
              <a:ea typeface="宋体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0BE9446-BC07-3C7D-9896-21BBDE2E6E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7292"/>
          <a:stretch>
            <a:fillRect/>
          </a:stretch>
        </p:blipFill>
        <p:spPr>
          <a:xfrm>
            <a:off x="1703512" y="5517232"/>
            <a:ext cx="3019267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72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0C783-89A8-0915-148C-DEF427D8F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1ACEB4-5DDA-3D2F-1446-CF663D346DDA}"/>
              </a:ext>
            </a:extLst>
          </p:cNvPr>
          <p:cNvSpPr txBox="1">
            <a:spLocks/>
          </p:cNvSpPr>
          <p:nvPr/>
        </p:nvSpPr>
        <p:spPr>
          <a:xfrm>
            <a:off x="0" y="1844824"/>
            <a:ext cx="12201872" cy="2016223"/>
          </a:xfrm>
          <a:prstGeom prst="rect">
            <a:avLst/>
          </a:prstGeom>
          <a:solidFill>
            <a:srgbClr val="00B0F0">
              <a:alpha val="71000"/>
            </a:srgbClr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00000"/>
                </a:solidFill>
                <a:latin typeface="+mj-lt"/>
                <a:ea typeface="+mj-ea"/>
                <a:cs typeface="汉仪中圆简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Assembly and test results of batch FPCs on cryomodules</a:t>
            </a:r>
          </a:p>
        </p:txBody>
      </p:sp>
    </p:spTree>
    <p:extLst>
      <p:ext uri="{BB962C8B-B14F-4D97-AF65-F5344CB8AC3E}">
        <p14:creationId xmlns:p14="http://schemas.microsoft.com/office/powerpoint/2010/main" val="468548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374FD30-8BBE-4917-0E69-E96BCB9B5BEB}"/>
              </a:ext>
            </a:extLst>
          </p:cNvPr>
          <p:cNvSpPr txBox="1"/>
          <p:nvPr/>
        </p:nvSpPr>
        <p:spPr>
          <a:xfrm>
            <a:off x="407368" y="260648"/>
            <a:ext cx="11089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Single-cavity cryomodule integration and horizontal test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3F1B55-6747-A668-90CD-4415D0A5A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03" y="836712"/>
            <a:ext cx="216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2F3F74-64DB-CA11-F8F0-CAB662431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11" y="836712"/>
            <a:ext cx="2760146" cy="288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F2D1F47-951E-052E-EFA3-EA6A78C667FD}"/>
              </a:ext>
            </a:extLst>
          </p:cNvPr>
          <p:cNvSpPr txBox="1"/>
          <p:nvPr/>
        </p:nvSpPr>
        <p:spPr>
          <a:xfrm>
            <a:off x="413399" y="852736"/>
            <a:ext cx="62646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The test cryomodule integrates key components, including a 3.9 GHz SC cavity, a coupler, a tuner, and a magnetic shielding assembly.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D3BE768-E19C-DF51-C93D-B4D7D01429F8}"/>
              </a:ext>
            </a:extLst>
          </p:cNvPr>
          <p:cNvSpPr txBox="1"/>
          <p:nvPr/>
        </p:nvSpPr>
        <p:spPr>
          <a:xfrm>
            <a:off x="551385" y="1741331"/>
            <a:ext cx="61457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Both"/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verifying its cooling performance within the cryomodule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;</a:t>
            </a:r>
            <a:endParaRPr lang="en-US" altLang="zh-CN" sz="1800" b="1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indent="-342900" algn="just">
              <a:buAutoNum type="arabicParenBoth"/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validating its </a:t>
            </a:r>
            <a:r>
              <a:rPr lang="en-US" altLang="zh-CN" sz="1800" b="1" i="1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Q</a:t>
            </a:r>
            <a:r>
              <a:rPr lang="en-US" altLang="zh-CN" sz="1800" b="1" baseline="-25000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ext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adjustment function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;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</a:p>
          <a:p>
            <a:pPr marL="342900" indent="-342900" algn="just">
              <a:buAutoNum type="arabicParenBoth"/>
            </a:pPr>
            <a:r>
              <a:rPr lang="en-US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examining its RF power handling capabilities.</a:t>
            </a:r>
            <a:endParaRPr lang="zh-CN" altLang="en-US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82B589E-C73B-19F0-4871-EDB71423DB71}"/>
              </a:ext>
            </a:extLst>
          </p:cNvPr>
          <p:cNvSpPr txBox="1"/>
          <p:nvPr/>
        </p:nvSpPr>
        <p:spPr>
          <a:xfrm>
            <a:off x="408584" y="5550315"/>
            <a:ext cx="623966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5 K static heat load of the 3.9 GHz coupler is approximately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 W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 45 K static heat load is approximately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7.1 W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Under 1 kW CW RF power, the 5 K dynamic heat load is about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W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 45 K dynamic heat load is approximately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29.4 W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11E35EF-7265-57E2-868A-2C3B0C77B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57" y="2725666"/>
            <a:ext cx="4197205" cy="278758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0B4D111-01D9-1D95-77E7-8C643D146A3D}"/>
              </a:ext>
            </a:extLst>
          </p:cNvPr>
          <p:cNvSpPr txBox="1"/>
          <p:nvPr/>
        </p:nvSpPr>
        <p:spPr>
          <a:xfrm>
            <a:off x="6609803" y="3764703"/>
            <a:ext cx="5328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Two copper braids connect the coupler's 5 K thermal intercept to the 5 K helium pipe, while another two connect its 45 K intercept (specifically, the cold CF63 flange) to the 45 K cooling shield of the cryomodule.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96D0309-97FA-CBB3-5D5F-1D74BB5FC2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782" t="25898" r="7344" b="25147"/>
          <a:stretch>
            <a:fillRect/>
          </a:stretch>
        </p:blipFill>
        <p:spPr>
          <a:xfrm>
            <a:off x="6948882" y="5445224"/>
            <a:ext cx="4979765" cy="134970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40E805B-52C9-79E0-8393-516498A5DF23}"/>
              </a:ext>
            </a:extLst>
          </p:cNvPr>
          <p:cNvSpPr txBox="1"/>
          <p:nvPr/>
        </p:nvSpPr>
        <p:spPr>
          <a:xfrm>
            <a:off x="6670740" y="4965032"/>
            <a:ext cx="5496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a typeface="宋体" panose="02010600030101010101" pitchFamily="2" charset="-122"/>
              </a:rPr>
              <a:t>TABLE. Comparison of measured static and dynamic temperatures for the 3.9 GHz coupler with single and double copper-braid configurations</a:t>
            </a:r>
            <a:endParaRPr lang="zh-CN" altLang="en-US" sz="12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5106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F21AC-FBE8-C89D-896B-3B8245ED2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F83D15E-5040-BE47-5715-61C4C578F3EA}"/>
              </a:ext>
            </a:extLst>
          </p:cNvPr>
          <p:cNvSpPr txBox="1"/>
          <p:nvPr/>
        </p:nvSpPr>
        <p:spPr>
          <a:xfrm>
            <a:off x="407368" y="260648"/>
            <a:ext cx="11089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Single-cavity cryomodule integration and horizontal test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22651F7-4A60-3A63-C831-EB14E6A06CF0}"/>
              </a:ext>
            </a:extLst>
          </p:cNvPr>
          <p:cNvSpPr txBox="1"/>
          <p:nvPr/>
        </p:nvSpPr>
        <p:spPr>
          <a:xfrm>
            <a:off x="384424" y="908720"/>
            <a:ext cx="5927600" cy="57641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7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High-power RF conditioning of the 3.9 GHz coupler was first conducted online prior to the cooldown of the single-cavity cryomodule.</a:t>
            </a:r>
          </a:p>
          <a:p>
            <a:pPr marL="285750" indent="-285750" algn="just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cryomodule cooldown, high-power RF conditioning was repeated to verify the coupler's thermal stability and vacuum integrity. </a:t>
            </a:r>
            <a:r>
              <a:rPr lang="en-US" altLang="zh-CN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power level of 1 kW for six hours.</a:t>
            </a:r>
          </a:p>
          <a:p>
            <a:pPr marL="285750" indent="-285750" algn="just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maximum cold CF63 flange temperature (CP1-T2) was 121 K, and the maximum warm RF window infrared temperature was 44 °C (317K). </a:t>
            </a:r>
          </a:p>
          <a:p>
            <a:pPr marL="285750" indent="-285750" algn="just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3.9 GHz superconducting cavity achieved a maximum accelerating gradient of 20.3 MV/m, which is consistent with its vertical test results.</a:t>
            </a:r>
          </a:p>
          <a:p>
            <a:pPr marL="285750" indent="-285750" algn="just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stability test was conducted at a cavity gradient of </a:t>
            </a:r>
            <a:r>
              <a:rPr lang="en-US" altLang="zh-CN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18.0 MV/m 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 incident power on the coupler to be increased to </a:t>
            </a:r>
            <a:r>
              <a:rPr lang="en-US" altLang="zh-CN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 kW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further verify the performance of the coupler.</a:t>
            </a:r>
          </a:p>
          <a:p>
            <a:pPr marL="285750" indent="-285750" algn="just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temperatures of the coupler’s warm RF ceramic window and the cold CF63 flange stabilized at safe levels, not exceeding 41 °C and remaining below 136 K, respectively.</a:t>
            </a:r>
            <a:endParaRPr lang="zh-CN" alt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9C2D9C-2E19-A690-04E2-517D67652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783868"/>
            <a:ext cx="2880320" cy="19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7989CA2-B582-D4AB-F663-D3B39EBAD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818720"/>
            <a:ext cx="2861817" cy="198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3985CF2-0959-77F8-2657-92B220A1A46E}"/>
              </a:ext>
            </a:extLst>
          </p:cNvPr>
          <p:cNvSpPr txBox="1"/>
          <p:nvPr/>
        </p:nvSpPr>
        <p:spPr>
          <a:xfrm>
            <a:off x="6504384" y="2798720"/>
            <a:ext cx="5519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a typeface="宋体" panose="02010600030101010101" pitchFamily="2" charset="-122"/>
              </a:rPr>
              <a:t>FIG. (a) Temperature and (b) vacuum variation with incident power during the cavity gradient stability test.</a:t>
            </a:r>
            <a:endParaRPr lang="zh-CN" altLang="en-US" sz="1200" b="1" dirty="0">
              <a:ea typeface="宋体" panose="02010600030101010101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685E219-766C-019A-F9D9-3D49DC775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260385"/>
            <a:ext cx="3528392" cy="227426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FC2EEFB-D04F-3866-723B-668DC73C5BE7}"/>
              </a:ext>
            </a:extLst>
          </p:cNvPr>
          <p:cNvSpPr txBox="1"/>
          <p:nvPr/>
        </p:nvSpPr>
        <p:spPr>
          <a:xfrm>
            <a:off x="6354936" y="5534561"/>
            <a:ext cx="57712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a mechanical adjustment range of ±4 mm, the </a:t>
            </a:r>
            <a:r>
              <a:rPr lang="en-US" altLang="zh-CN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1600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was tuned​ from 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8.5×10⁶ to 6.2×10⁷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285750" indent="-285750" algn="just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discrepancy between the measured and simulated </a:t>
            </a:r>
            <a:r>
              <a:rPr lang="en-US" altLang="zh-CN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values is within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finally tuned to the design value of 2.1×10⁷.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467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42CD-4815-1D23-DC66-7E4E0D0B8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940" y="5779261"/>
            <a:ext cx="7626687" cy="1001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9717904-A8EA-E1B0-45E1-24F057CDC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3" y="3187060"/>
            <a:ext cx="4033597" cy="302401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B835EAE-D3C2-A867-B961-7138B444041A}"/>
              </a:ext>
            </a:extLst>
          </p:cNvPr>
          <p:cNvSpPr txBox="1"/>
          <p:nvPr/>
        </p:nvSpPr>
        <p:spPr>
          <a:xfrm>
            <a:off x="4367808" y="5502262"/>
            <a:ext cx="706135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ea typeface="宋体" panose="02010600030101010101" pitchFamily="2" charset="-122"/>
              </a:rPr>
              <a:t>TABLE. Measured </a:t>
            </a:r>
            <a:r>
              <a:rPr lang="en-US" altLang="zh-CN" sz="1200" b="1" dirty="0" err="1">
                <a:ea typeface="宋体" panose="02010600030101010101" pitchFamily="2" charset="-122"/>
              </a:rPr>
              <a:t>Qext</a:t>
            </a:r>
            <a:r>
              <a:rPr lang="en-US" altLang="zh-CN" sz="1200" b="1" dirty="0">
                <a:ea typeface="宋体" panose="02010600030101010101" pitchFamily="2" charset="-122"/>
              </a:rPr>
              <a:t> adjustment range and final adjusted operation values for each coupler</a:t>
            </a:r>
            <a:endParaRPr lang="zh-CN" altLang="en-US" sz="1200" b="1" dirty="0">
              <a:ea typeface="宋体" panose="02010600030101010101" pitchFamily="2" charset="-122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85016F3-4C66-3D23-CC31-16A31B955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65" y="137021"/>
            <a:ext cx="10238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High-power RF tests of 3.9GHz FPC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15180A5-912B-1088-6AB0-550C89698719}"/>
              </a:ext>
            </a:extLst>
          </p:cNvPr>
          <p:cNvSpPr txBox="1"/>
          <p:nvPr/>
        </p:nvSpPr>
        <p:spPr>
          <a:xfrm>
            <a:off x="429665" y="691500"/>
            <a:ext cx="11233248" cy="2449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6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16 batch</a:t>
            </a:r>
            <a:r>
              <a:rPr lang="en-US" altLang="zh-CN" sz="16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3.9 GHz couplers 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have been manufactured and tested, all passing high-power RF conditioning on a room-temperature test bench under 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 kW TW CW and 1 kW SW CW 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conditions.</a:t>
            </a:r>
          </a:p>
          <a:p>
            <a:pPr marL="285750" indent="-285750" algn="just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couplers were subsequently integrated into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SHINE 3.9 GHz third harmonic cryomodules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passed horizontal cryomodule testing. </a:t>
            </a:r>
          </a:p>
          <a:p>
            <a:pPr marL="285750" indent="-285750" algn="just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available cavity voltages for the two cryomodules reached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63.6 MV and 59.8 MV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respectively, corresponding to average usable accelerating gradients of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 MV/m and 21.6 MV/m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ts val="23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average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both cryomodules was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3.4×10⁹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2K static heat loads measured at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29.5 W and 30.3 W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respectively.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B3C415D-D88A-A301-74E9-1B120FF36C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3187060"/>
            <a:ext cx="3058400" cy="2016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0B2926-3B61-8E9D-E400-13F9486B6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58" y="3187060"/>
            <a:ext cx="3080937" cy="2016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232B1FC-2002-FDAB-BC02-FB8FF92CF9B2}"/>
              </a:ext>
            </a:extLst>
          </p:cNvPr>
          <p:cNvSpPr txBox="1"/>
          <p:nvPr/>
        </p:nvSpPr>
        <p:spPr>
          <a:xfrm>
            <a:off x="4148705" y="5220013"/>
            <a:ext cx="74168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None/>
            </a:pPr>
            <a:r>
              <a:rPr lang="en-US" altLang="zh-CN" sz="1200" b="1" dirty="0">
                <a:ea typeface="宋体" panose="02010600030101010101" pitchFamily="2" charset="-122"/>
              </a:rPr>
              <a:t>FIG. (a) Temperatures and (b) vacuum variation during cryomodule cavity voltage stability test.</a:t>
            </a:r>
            <a:endParaRPr lang="zh-CN" altLang="zh-CN" sz="12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0835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ABDB-7A04-BE9B-DFCF-3A50F23EF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E2F80-4934-EFC2-D15F-1FC16601E54F}"/>
              </a:ext>
            </a:extLst>
          </p:cNvPr>
          <p:cNvSpPr txBox="1">
            <a:spLocks/>
          </p:cNvSpPr>
          <p:nvPr/>
        </p:nvSpPr>
        <p:spPr>
          <a:xfrm>
            <a:off x="0" y="1844824"/>
            <a:ext cx="12201872" cy="2016223"/>
          </a:xfrm>
          <a:prstGeom prst="rect">
            <a:avLst/>
          </a:prstGeom>
          <a:solidFill>
            <a:srgbClr val="00B0F0">
              <a:alpha val="71000"/>
            </a:srgbClr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00000"/>
                </a:solidFill>
                <a:latin typeface="+mj-lt"/>
                <a:ea typeface="+mj-ea"/>
                <a:cs typeface="汉仪中圆简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Tunnel installation and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587067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3A7A98B-2116-DE42-C0A0-3D481F9E3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441106"/>
            <a:ext cx="5730155" cy="21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A118AA-9CCC-CDC0-DFCF-F313DBA66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97" y="738398"/>
            <a:ext cx="4788672" cy="359150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65EBDC9-3998-03F0-0C6F-818EE5AAEE54}"/>
              </a:ext>
            </a:extLst>
          </p:cNvPr>
          <p:cNvSpPr txBox="1"/>
          <p:nvPr/>
        </p:nvSpPr>
        <p:spPr>
          <a:xfrm>
            <a:off x="479376" y="188640"/>
            <a:ext cx="6696744" cy="423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0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injector was installed in 2024. The injector beam meets the design specifications, with a bunch charge of 20–100 pC, an energy &gt;100 MeV, a peak current of up to 10.1 A, and a repetition rate of 1–100 Hz.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June 2025, the installation of L1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completed, including and 2 3.9GHz third harmonic c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ryo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modules.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entire L1 segment, including two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1.3GHz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modules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two third harmonic cryomodules, was installed in the tunnel by early August 2025. </a:t>
            </a: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beam commissioning for the injector and L1-BC1 segment has been completed successfully. Key measured beam parameters include a bunch charge of 54.6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peak current of 56.4 A, a final beam energy of 273.5 MeV, and a bunch repetition rate of 1000 Hz.​</a:t>
            </a: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installation of the 1.3 GHz cryomodules has been completed for both the L2 (18 units) and L3 (10 units) sections. The 1.3 GHz couplers have passed high-power conditioning at room temperature, and the cooldown process of the cryomodules is currently in progress.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822CF0-D1B4-C816-165C-32479D04E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75" y="4441106"/>
            <a:ext cx="459272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05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5B740-2DEC-BE00-FCF7-16BF2E364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28BB3-96DF-A297-2F76-DC2375A86EC8}"/>
              </a:ext>
            </a:extLst>
          </p:cNvPr>
          <p:cNvSpPr txBox="1">
            <a:spLocks/>
          </p:cNvSpPr>
          <p:nvPr/>
        </p:nvSpPr>
        <p:spPr>
          <a:xfrm>
            <a:off x="0" y="1844824"/>
            <a:ext cx="12201872" cy="2016223"/>
          </a:xfrm>
          <a:prstGeom prst="rect">
            <a:avLst/>
          </a:prstGeom>
          <a:solidFill>
            <a:srgbClr val="00B0F0">
              <a:alpha val="71000"/>
            </a:srgbClr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00000"/>
                </a:solidFill>
                <a:latin typeface="+mj-lt"/>
                <a:ea typeface="+mj-ea"/>
                <a:cs typeface="汉仪中圆简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CN" altLang="zh-CN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Questions and Discussions</a:t>
            </a:r>
            <a:endParaRPr lang="en-US" altLang="zh-CN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2230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6A527E1-65FC-CE96-C088-9D26155FB6E9}"/>
              </a:ext>
            </a:extLst>
          </p:cNvPr>
          <p:cNvSpPr txBox="1"/>
          <p:nvPr/>
        </p:nvSpPr>
        <p:spPr>
          <a:xfrm>
            <a:off x="1055440" y="1196752"/>
            <a:ext cx="10009112" cy="3584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CN" altLang="zh-CN" sz="2000" b="1" i="0" dirty="0">
                <a:effectLst/>
                <a:latin typeface="inherit"/>
              </a:rPr>
              <a:t>Both the SHINE 1.3 GHz and 3.9 GHz cryomodules undergo room-temperature high-power conditioning of the input couplers prior to cooldown, followed by low-temperature high-power conditioning after the cryomodules reach operating temperature. This two-stage conditioning is performed to purge adsorbed gases and desorb contaminants from the coupler surfaces.</a:t>
            </a:r>
            <a:r>
              <a:rPr lang="zh-CN" altLang="zh-CN" sz="2000" b="0" i="0" dirty="0">
                <a:effectLst/>
                <a:latin typeface="-apple-system"/>
              </a:rPr>
              <a:t>​</a:t>
            </a:r>
          </a:p>
          <a:p>
            <a:pPr algn="just" fontAlgn="base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CN" altLang="zh-CN" sz="2000" b="1" i="0" dirty="0">
                <a:solidFill>
                  <a:srgbClr val="FF0000"/>
                </a:solidFill>
                <a:effectLst/>
                <a:latin typeface="inherit"/>
              </a:rPr>
              <a:t>Question:</a:t>
            </a:r>
            <a:r>
              <a:rPr lang="zh-CN" altLang="zh-CN" sz="2000" b="0" i="0" dirty="0">
                <a:solidFill>
                  <a:srgbClr val="FF0000"/>
                </a:solidFill>
                <a:effectLst/>
                <a:latin typeface="-apple-system"/>
              </a:rPr>
              <a:t>​ </a:t>
            </a:r>
            <a:r>
              <a:rPr lang="zh-CN" altLang="zh-CN" sz="2000" b="0" i="1" dirty="0">
                <a:effectLst/>
                <a:latin typeface="inherit"/>
              </a:rPr>
              <a:t>In routine accelerator operation, will it be necessary to repeat room-temperature high-power coupler conditioning before every cryomodule cooldown?</a:t>
            </a:r>
            <a:endParaRPr lang="zh-CN" altLang="zh-CN" sz="2000" b="0" i="0" dirty="0"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109450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58A4A3F-C3F2-4AD4-AAB6-979AC4D268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1" r="2143" b="23185"/>
          <a:stretch/>
        </p:blipFill>
        <p:spPr>
          <a:xfrm>
            <a:off x="335360" y="3573016"/>
            <a:ext cx="11521280" cy="1800200"/>
          </a:xfrm>
          <a:prstGeom prst="rect">
            <a:avLst/>
          </a:prstGeom>
          <a:effectLst>
            <a:softEdge rad="558800"/>
          </a:effectLst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7E1B33FB-EC9A-406A-893F-E4DAF7EF92E1}"/>
              </a:ext>
            </a:extLst>
          </p:cNvPr>
          <p:cNvSpPr txBox="1">
            <a:spLocks/>
          </p:cNvSpPr>
          <p:nvPr/>
        </p:nvSpPr>
        <p:spPr>
          <a:xfrm>
            <a:off x="191344" y="1988840"/>
            <a:ext cx="12025336" cy="180019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00000"/>
                </a:solidFill>
                <a:latin typeface="+mj-lt"/>
                <a:ea typeface="+mj-ea"/>
                <a:cs typeface="汉仪中圆简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9pPr>
          </a:lstStyle>
          <a:p>
            <a:r>
              <a:rPr lang="en-US" altLang="zh-CN" sz="83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Thanks for your attention</a:t>
            </a:r>
            <a:endParaRPr lang="zh-CN" altLang="en-US" sz="83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9BE7983-AC9B-FC44-0455-A49AD685CB99}"/>
              </a:ext>
            </a:extLst>
          </p:cNvPr>
          <p:cNvSpPr txBox="1"/>
          <p:nvPr/>
        </p:nvSpPr>
        <p:spPr>
          <a:xfrm>
            <a:off x="3719736" y="6021288"/>
            <a:ext cx="424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Zhenyu</a:t>
            </a:r>
            <a:r>
              <a:rPr lang="zh-CN" altLang="en-US" sz="1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Ma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Email: mazy@sari.ac.cn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122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CA183-1AB4-4138-B73B-4D3F61566F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368" y="548680"/>
            <a:ext cx="8229600" cy="648072"/>
          </a:xfrm>
          <a:prstGeom prst="rect">
            <a:avLst/>
          </a:prstGeom>
        </p:spPr>
        <p:txBody>
          <a:bodyPr/>
          <a:lstStyle/>
          <a:p>
            <a:r>
              <a:rPr lang="en-US" altLang="zh-CN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b="1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1AD725-2922-4FE8-B10E-959D32CDD469}"/>
              </a:ext>
            </a:extLst>
          </p:cNvPr>
          <p:cNvSpPr txBox="1">
            <a:spLocks/>
          </p:cNvSpPr>
          <p:nvPr/>
        </p:nvSpPr>
        <p:spPr>
          <a:xfrm>
            <a:off x="1127448" y="1340768"/>
            <a:ext cx="10945216" cy="453650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u"/>
              <a:defRPr sz="3000" kern="1200">
                <a:solidFill>
                  <a:schemeClr val="tx1"/>
                </a:solidFill>
                <a:latin typeface="+mn-lt"/>
                <a:ea typeface="+mn-ea"/>
                <a:cs typeface="汉仪中圆简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汉仪中圆简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华文中宋" panose="02010600040101010101" pitchFamily="2" charset="-122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汉仪中圆简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汉仪中圆简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汉仪中圆简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ct val="80000"/>
            </a:pPr>
            <a:r>
              <a:rPr lang="en-US" altLang="zh-C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SHINE 3.9 GHz FPCs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ct val="80000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Development of SHINE 3.9 GHz FPCs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ct val="80000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Assembly and test results of batch FPCs on cryomodules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ct val="80000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Tunnel installation and commissioning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ct val="80000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and Discussions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"/>
    </mc:Choice>
    <mc:Fallback xmlns="">
      <p:transition spd="slow" advTm="266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EC1D28-DCBA-F7F2-8556-54130E275B05}"/>
              </a:ext>
            </a:extLst>
          </p:cNvPr>
          <p:cNvSpPr txBox="1">
            <a:spLocks/>
          </p:cNvSpPr>
          <p:nvPr/>
        </p:nvSpPr>
        <p:spPr>
          <a:xfrm>
            <a:off x="0" y="1844824"/>
            <a:ext cx="12201872" cy="2016223"/>
          </a:xfrm>
          <a:prstGeom prst="rect">
            <a:avLst/>
          </a:prstGeom>
          <a:solidFill>
            <a:srgbClr val="00B0F0">
              <a:alpha val="71000"/>
            </a:srgbClr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00000"/>
                </a:solidFill>
                <a:latin typeface="+mj-lt"/>
                <a:ea typeface="+mj-ea"/>
                <a:cs typeface="汉仪中圆简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Introduction of SHINE 3.9 GHz FPCs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5694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E8C57A1-3653-34C7-0438-5C45EF247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65" y="137021"/>
            <a:ext cx="10238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 of SHIEN and 3.9 GHz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FPCs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26B9DED-4B41-0839-E4F9-309973760524}"/>
              </a:ext>
            </a:extLst>
          </p:cNvPr>
          <p:cNvSpPr txBox="1"/>
          <p:nvPr/>
        </p:nvSpPr>
        <p:spPr>
          <a:xfrm>
            <a:off x="395340" y="749363"/>
            <a:ext cx="5193365" cy="54984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Shanghai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HIgh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repetition rate XFEL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Extreme light facility (SHINE) consists of a CW SC Linac, two undulator lines, two X-ray beamlines, and six experimental end-stations.</a:t>
            </a:r>
          </a:p>
          <a:p>
            <a:pPr marL="285750" indent="-285750" algn="just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 8 GeV is expected from the main Linac by utilizing 54 1.3 GHz cryomodules (~166 MV), in combination with​ two 3.9 GHz third harmonic cryomodules.</a:t>
            </a:r>
            <a:endParaRPr lang="en-US" altLang="zh-CN" sz="16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Both 3.9 GHz couplers, for the E-XFEL and LCLS-II, adopt a fixed antenna length.</a:t>
            </a:r>
          </a:p>
          <a:p>
            <a:pPr marL="285750" indent="-285750" algn="just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600" i="1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</a:t>
            </a:r>
            <a:r>
              <a:rPr lang="en-US" altLang="zh-CN" sz="1600" baseline="-250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ext</a:t>
            </a:r>
            <a:r>
              <a:rPr lang="en-US" altLang="zh-CN" sz="16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measurements on the first LCLS-II 3.9 GHz cryomodule showed that the </a:t>
            </a:r>
            <a:r>
              <a:rPr lang="en-US" altLang="zh-CN" sz="1600" i="1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</a:t>
            </a:r>
            <a:r>
              <a:rPr lang="en-US" altLang="zh-CN" sz="1600" baseline="-250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ext</a:t>
            </a:r>
            <a:r>
              <a:rPr lang="en-US" altLang="zh-CN" sz="16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can vary by the factor of two.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 SHINE 3.9 GHz FPC to withstand 2 kW CW power and with an adjustable function has been designed.</a:t>
            </a:r>
            <a:endParaRPr lang="en-US" altLang="zh-CN" sz="1600" b="0" i="0" dirty="0">
              <a:solidFill>
                <a:srgbClr val="2A2B2E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A238DB8-0CCB-F400-C266-A9859DA35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80"/>
          <a:stretch/>
        </p:blipFill>
        <p:spPr>
          <a:xfrm>
            <a:off x="5807968" y="3645024"/>
            <a:ext cx="6170391" cy="26319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31DE38E-AFF6-1B8C-863B-C87E14EE2AE8}"/>
              </a:ext>
            </a:extLst>
          </p:cNvPr>
          <p:cNvSpPr txBox="1"/>
          <p:nvPr/>
        </p:nvSpPr>
        <p:spPr>
          <a:xfrm>
            <a:off x="5807968" y="3344689"/>
            <a:ext cx="6095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/>
              <a:t>TABLE. Main technical parameters of the SHINE 3.9 GHz FPC</a:t>
            </a:r>
            <a:endParaRPr lang="zh-CN" altLang="zh-CN" sz="1400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7D00FEB-3527-61F1-FFB3-82F1BC74C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908720"/>
            <a:ext cx="6379141" cy="180074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58D813B-EEAB-1D2D-885D-7A9FB6E7B7AA}"/>
              </a:ext>
            </a:extLst>
          </p:cNvPr>
          <p:cNvSpPr txBox="1"/>
          <p:nvPr/>
        </p:nvSpPr>
        <p:spPr>
          <a:xfrm>
            <a:off x="5999998" y="2780928"/>
            <a:ext cx="57070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1400" b="1" dirty="0"/>
              <a:t>FIG. Schematic layout diagram of the SHINE facility</a:t>
            </a:r>
            <a:endParaRPr lang="zh-CN" altLang="zh-CN" sz="1400" b="1" dirty="0"/>
          </a:p>
        </p:txBody>
      </p:sp>
    </p:spTree>
    <p:extLst>
      <p:ext uri="{BB962C8B-B14F-4D97-AF65-F5344CB8AC3E}">
        <p14:creationId xmlns:p14="http://schemas.microsoft.com/office/powerpoint/2010/main" val="3906951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17E64F-3101-451B-32B0-7A158833A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/>
          <a:stretch>
            <a:fillRect/>
          </a:stretch>
        </p:blipFill>
        <p:spPr>
          <a:xfrm>
            <a:off x="8040216" y="44624"/>
            <a:ext cx="4068000" cy="4533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B064B2E-89C6-21D6-3F66-2A7211416A3E}"/>
              </a:ext>
            </a:extLst>
          </p:cNvPr>
          <p:cNvSpPr txBox="1"/>
          <p:nvPr/>
        </p:nvSpPr>
        <p:spPr>
          <a:xfrm>
            <a:off x="335360" y="643045"/>
            <a:ext cx="7560840" cy="59698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500"/>
              </a:lnSpc>
              <a:spcAft>
                <a:spcPts val="60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1500" b="1" dirty="0">
                <a:solidFill>
                  <a:srgbClr val="7030A0"/>
                </a:solidFill>
              </a:rPr>
              <a:t>Cold window: </a:t>
            </a:r>
            <a:r>
              <a:rPr lang="en-US" altLang="zh-CN" sz="1500" b="0" dirty="0">
                <a:solidFill>
                  <a:srgbClr val="2A2B2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based on SHINE 1.3GHz coupler window design. C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old antenna is fabricated from OFHC copper with hollow to effectively mitigate mechanical stress on the cold RF ceramic window during thermal cycles.</a:t>
            </a:r>
            <a:endParaRPr lang="en-US" altLang="zh-CN" sz="1500" b="0" dirty="0">
              <a:solidFill>
                <a:srgbClr val="2A2B2E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500"/>
              </a:lnSpc>
              <a:spcAft>
                <a:spcPts val="60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1500" b="1" dirty="0">
                <a:solidFill>
                  <a:srgbClr val="7030A0"/>
                </a:solidFill>
              </a:rPr>
              <a:t>Warm window: </a:t>
            </a:r>
            <a:r>
              <a:rPr lang="en-US" altLang="zh-CN" sz="1500" b="0" dirty="0">
                <a:solidFill>
                  <a:srgbClr val="2A2B2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based on </a:t>
            </a:r>
            <a:r>
              <a:rPr lang="en-US" altLang="zh-CN" sz="1500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commercial klystrons window</a:t>
            </a:r>
            <a:r>
              <a:rPr lang="en-US" altLang="zh-CN" sz="1500" b="0" dirty="0">
                <a:solidFill>
                  <a:srgbClr val="2A2B2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adding the cooling structure.</a:t>
            </a:r>
          </a:p>
          <a:p>
            <a:pPr marL="285750" indent="-285750" algn="just">
              <a:lnSpc>
                <a:spcPts val="2500"/>
              </a:lnSpc>
              <a:spcAft>
                <a:spcPts val="60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1500" b="1" dirty="0">
                <a:solidFill>
                  <a:srgbClr val="7030A0"/>
                </a:solidFill>
              </a:rPr>
              <a:t>Bellows: </a:t>
            </a:r>
            <a:r>
              <a:rPr lang="en-US" altLang="zh-CN" sz="1500" b="0" dirty="0">
                <a:solidFill>
                  <a:srgbClr val="2A2B2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compensate for shrinkage and mechanical, and adjust the insertion depth of the inner conductor. </a:t>
            </a:r>
          </a:p>
          <a:p>
            <a:pPr marL="285750" indent="-285750" algn="just">
              <a:lnSpc>
                <a:spcPts val="2500"/>
              </a:lnSpc>
              <a:spcAft>
                <a:spcPts val="60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1500" b="1" dirty="0">
                <a:solidFill>
                  <a:srgbClr val="7030A0"/>
                </a:solidFill>
              </a:rPr>
              <a:t>Tuning mechanism: 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located outside of the cryomodule, adjusts the antenna's insertion depth via three tuning posts. </a:t>
            </a:r>
            <a:endParaRPr lang="en-US" altLang="zh-CN" sz="1500" b="0" dirty="0">
              <a:solidFill>
                <a:srgbClr val="2A2B2E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500"/>
              </a:lnSpc>
              <a:spcAft>
                <a:spcPts val="60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1500" b="1" dirty="0">
                <a:solidFill>
                  <a:srgbClr val="7030A0"/>
                </a:solidFill>
              </a:rPr>
              <a:t>Copper film thickness: </a:t>
            </a:r>
            <a:r>
              <a:rPr lang="en-US" altLang="zh-CN" sz="1500" b="0" dirty="0">
                <a:solidFill>
                  <a:srgbClr val="2A2B2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WIC was increased to 150 microns to reduce the maximum temperature of the bellows.</a:t>
            </a:r>
          </a:p>
          <a:p>
            <a:pPr marL="285750" indent="-285750" algn="just">
              <a:lnSpc>
                <a:spcPts val="2500"/>
              </a:lnSpc>
              <a:spcAft>
                <a:spcPts val="60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1500" b="1" dirty="0">
                <a:solidFill>
                  <a:srgbClr val="7030A0"/>
                </a:solidFill>
              </a:rPr>
              <a:t>Performance monitoring: 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e-pickup probes + 1 Arc detector + 2 ports located at waveguide for an infrared sensor and as an air-cooling interface if required.</a:t>
            </a:r>
          </a:p>
          <a:p>
            <a:pPr marL="285750" indent="-285750" algn="just">
              <a:lnSpc>
                <a:spcPts val="2500"/>
              </a:lnSpc>
              <a:spcAft>
                <a:spcPts val="60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CN" sz="15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180° rotational layout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is adopted for the 3.9 GHz FPCs between adjacent cavities in the third harmonic cryomodule, minimizing​ the transverse RF kick induced by the FPCs.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9B6B4-F30A-EABF-4E9C-E59405B7C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65" y="137021"/>
            <a:ext cx="59543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Design of SHIEN 3.9 GHz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FPCs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B4B126-2D97-C446-7105-3100A1DE6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4557210"/>
            <a:ext cx="4068000" cy="225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76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699ED73-18A3-8FE9-99CD-0B01C18EB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766129"/>
            <a:ext cx="3600000" cy="13932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9732803-B20E-BB60-2164-206C8BA7A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299655"/>
            <a:ext cx="3600000" cy="13869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4A2F5F5-64BC-0C50-36D8-85F642C59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807197"/>
            <a:ext cx="3600000" cy="13031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821E47-3F48-1452-6B6B-3DC63C10C3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200333"/>
            <a:ext cx="3600000" cy="1504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C8C891-A93B-D20B-B8A4-14E92FEB18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7" y="765541"/>
            <a:ext cx="3600000" cy="13944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4C0797B-3BF8-F75D-4741-978BFD3FA3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7" y="2253081"/>
            <a:ext cx="3600000" cy="1668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AD5AC94-D584-E254-27CC-D2D7F3CCA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08" y="3999273"/>
            <a:ext cx="3600000" cy="27057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AF5B3E8-A249-519E-3663-CDB776DC93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43" y="4096530"/>
            <a:ext cx="3600000" cy="2608475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A08A71FE-EF00-34D0-B9A6-2A68ABFFC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65" y="137021"/>
            <a:ext cx="109229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 Simulations and Optimization of 3.9 GHz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FPCs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3745611-53CE-7280-CB3A-BDB9B889BB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083" y="765541"/>
            <a:ext cx="3600000" cy="13944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19E48B4-F5E5-5C4E-C128-ADFCC4AC0A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0"/>
          <a:stretch>
            <a:fillRect/>
          </a:stretch>
        </p:blipFill>
        <p:spPr>
          <a:xfrm>
            <a:off x="8099608" y="2251369"/>
            <a:ext cx="3600000" cy="15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01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7F022-128F-9E33-640E-0E3936212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716B4-488E-124C-341D-8912A54697E6}"/>
              </a:ext>
            </a:extLst>
          </p:cNvPr>
          <p:cNvSpPr txBox="1">
            <a:spLocks/>
          </p:cNvSpPr>
          <p:nvPr/>
        </p:nvSpPr>
        <p:spPr>
          <a:xfrm>
            <a:off x="0" y="1844824"/>
            <a:ext cx="12201872" cy="2016223"/>
          </a:xfrm>
          <a:prstGeom prst="rect">
            <a:avLst/>
          </a:prstGeom>
          <a:solidFill>
            <a:srgbClr val="00B0F0">
              <a:alpha val="71000"/>
            </a:srgbClr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00000"/>
                </a:solidFill>
                <a:latin typeface="+mj-lt"/>
                <a:ea typeface="+mj-ea"/>
                <a:cs typeface="汉仪中圆简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Cambria" panose="02040503050406030204" pitchFamily="18" charset="0"/>
                <a:ea typeface="汉仪中圆简"/>
                <a:cs typeface="汉仪中圆简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Development of SHINE 3.9 GHz FPCs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023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C416A-2911-87FA-142F-817F84CCE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692B5FEE-0EB2-55C7-8958-C8EA36118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65" y="137021"/>
            <a:ext cx="10238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 of SHINE 3.9GHz FPCs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3DEF01D3-8432-9911-CC09-D3F995C62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254781"/>
              </p:ext>
            </p:extLst>
          </p:nvPr>
        </p:nvGraphicFramePr>
        <p:xfrm>
          <a:off x="1199456" y="679819"/>
          <a:ext cx="9940250" cy="2942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51997">
                  <a:extLst>
                    <a:ext uri="{9D8B030D-6E8A-4147-A177-3AD203B41FA5}">
                      <a16:colId xmlns:a16="http://schemas.microsoft.com/office/drawing/2014/main" val="2733481350"/>
                    </a:ext>
                  </a:extLst>
                </a:gridCol>
                <a:gridCol w="5175885">
                  <a:extLst>
                    <a:ext uri="{9D8B030D-6E8A-4147-A177-3AD203B41FA5}">
                      <a16:colId xmlns:a16="http://schemas.microsoft.com/office/drawing/2014/main" val="356776218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1405039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400" dirty="0"/>
                        <a:t>FPC prototypes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Mass-production of PFCs</a:t>
                      </a:r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326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b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Schedule</a:t>
                      </a:r>
                      <a:endParaRPr lang="zh-CN" altLang="en-US" sz="1500" b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September, 2020~ October, 2022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December, 2022 ~ September, 2024</a:t>
                      </a:r>
                      <a:endParaRPr lang="zh-CN" alt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742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b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Manufacturer</a:t>
                      </a:r>
                      <a:endParaRPr lang="zh-CN" altLang="en-US" sz="1500" b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020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500" b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Quantity</a:t>
                      </a:r>
                      <a:endParaRPr lang="zh-CN" altLang="en-US" sz="1500" b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altLang="zh-CN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zh-CN" alt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469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2200"/>
                        </a:lnSpc>
                        <a:buFont typeface="+mj-lt"/>
                        <a:buNone/>
                      </a:pPr>
                      <a:r>
                        <a:rPr lang="en-US" altLang="zh-CN" sz="1500" b="1" i="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zh-CN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Verification of FPC structural design;</a:t>
                      </a:r>
                    </a:p>
                    <a:p>
                      <a:pPr marL="342900" indent="-342900" algn="l" defTabSz="914400" rtl="0" eaLnBrk="1" latinLnBrk="0" hangingPunct="1">
                        <a:lnSpc>
                          <a:spcPts val="2200"/>
                        </a:lnSpc>
                        <a:buFont typeface="+mj-lt"/>
                        <a:buAutoNum type="arabicPeriod"/>
                      </a:pPr>
                      <a:r>
                        <a:rPr lang="en-US" altLang="zh-CN" sz="14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Key manufacturing technologies;</a:t>
                      </a:r>
                    </a:p>
                    <a:p>
                      <a:pPr marL="342900" indent="-342900" algn="l" defTabSz="914400" rtl="0" eaLnBrk="1" latinLnBrk="0" hangingPunct="1">
                        <a:lnSpc>
                          <a:spcPts val="2200"/>
                        </a:lnSpc>
                        <a:buFont typeface="+mj-lt"/>
                        <a:buAutoNum type="arabicPeriod"/>
                      </a:pPr>
                      <a:r>
                        <a:rPr lang="en-US" altLang="zh-CN" sz="14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Manufacturing process;</a:t>
                      </a:r>
                    </a:p>
                    <a:p>
                      <a:pPr marL="342900" indent="-342900" algn="l" defTabSz="914400" rtl="0" eaLnBrk="1" latinLnBrk="0" hangingPunct="1">
                        <a:lnSpc>
                          <a:spcPts val="2200"/>
                        </a:lnSpc>
                        <a:buFont typeface="+mj-lt"/>
                        <a:buAutoNum type="arabicPeriod"/>
                      </a:pPr>
                      <a:r>
                        <a:rPr lang="en-US" altLang="zh-CN" sz="14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Room temperature RF conditioning technology;</a:t>
                      </a:r>
                    </a:p>
                    <a:p>
                      <a:pPr marL="342900" indent="-342900" algn="l" defTabSz="914400" rtl="0" eaLnBrk="1" latinLnBrk="0" hangingPunct="1">
                        <a:lnSpc>
                          <a:spcPts val="2200"/>
                        </a:lnSpc>
                        <a:buFont typeface="+mj-lt"/>
                        <a:buAutoNum type="arabicPeriod"/>
                      </a:pPr>
                      <a:r>
                        <a:rPr lang="en-US" altLang="zh-CN" sz="14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Cryomodule assembling and RF conditioning technology.</a:t>
                      </a:r>
                      <a:endParaRPr lang="en-US" altLang="zh-CN" sz="14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zh-CN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 of key processes;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zh-CN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Keep the stability in the quality.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340096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4EC38948-1636-F509-349D-C63189B50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0" y="1412776"/>
            <a:ext cx="2088232" cy="3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CFA4607-2D35-BEA8-6F44-FA34A306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264" y="1412776"/>
            <a:ext cx="2073981" cy="360000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6690930C-DCBB-895C-3D5B-731E5B74A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312" y="6552197"/>
            <a:ext cx="22731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200" b="1" dirty="0"/>
              <a:t>FIG. 3.9GHz FPC prototypes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49C3FC-F150-F680-8EBF-BFF88F55C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701577"/>
            <a:ext cx="4809986" cy="28625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DF335C-F8A6-80FA-2CAA-A2EEA62BCB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8" y="3717032"/>
            <a:ext cx="6606458" cy="284709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8AFEC60-B5D0-349E-0E35-E6D8D1CEA479}"/>
              </a:ext>
            </a:extLst>
          </p:cNvPr>
          <p:cNvSpPr txBox="1"/>
          <p:nvPr/>
        </p:nvSpPr>
        <p:spPr>
          <a:xfrm>
            <a:off x="676791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ea typeface="宋体" panose="02010600030101010101" pitchFamily="2" charset="-122"/>
              </a:rPr>
              <a:t>FIG. The flow chart of the 3.9 GHz coupler manufacturing processes.</a:t>
            </a:r>
            <a:endParaRPr lang="zh-CN" altLang="en-US" sz="12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7628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CBF06E-7D31-77B1-DD3C-F6A367CD4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0241"/>
            <a:ext cx="2359475" cy="252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A3F56E-FF43-A1D5-FF64-C8879F2A0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83" y="660241"/>
            <a:ext cx="3609729" cy="252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DDB13DC-8553-BD83-2D26-8C9E232FC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2" y="4581129"/>
            <a:ext cx="5277764" cy="20162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BCA357-F22B-150A-6E5E-E35F6DAB46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2"/>
          <a:stretch>
            <a:fillRect/>
          </a:stretch>
        </p:blipFill>
        <p:spPr>
          <a:xfrm>
            <a:off x="6073262" y="3614896"/>
            <a:ext cx="2380295" cy="280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A5BD3F8-4FDA-EFCE-BD43-FCAD826440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82" y="3612569"/>
            <a:ext cx="3527774" cy="2768858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4BF2CE4B-6E6F-7E10-FE13-69FD9D4BF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65" y="137021"/>
            <a:ext cx="10238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S-parameter measurements and structural optimization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619E6F2-9D05-DFC1-6493-45AE9AF8AA6C}"/>
              </a:ext>
            </a:extLst>
          </p:cNvPr>
          <p:cNvSpPr txBox="1"/>
          <p:nvPr/>
        </p:nvSpPr>
        <p:spPr>
          <a:xfrm>
            <a:off x="145548" y="788544"/>
            <a:ext cx="5878444" cy="3804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1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en-US" altLang="zh-CN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Two 3.9 GHz coupler prototypes were produced and installed on the test bench;</a:t>
            </a:r>
          </a:p>
          <a:p>
            <a:pPr marL="285750" indent="-285750" algn="just">
              <a:lnSpc>
                <a:spcPts val="21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S-parameters exhibit​ unexpected characteristics (anomalous peaks at 3.89 GHz and 3.915 GHz, which degrade the overall performance), this is suspected to arise from​ multiple signal reflections caused by impedance mismatch at discontinuities such as slits.</a:t>
            </a:r>
          </a:p>
          <a:p>
            <a:pPr marL="285750" indent="-285750" algn="just">
              <a:lnSpc>
                <a:spcPts val="21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redesigned the installation structure at the connection point of the warm inner conductor to the waveguide box, replacing the original shielding spring seal with a bolted spring contact structure.</a:t>
            </a:r>
          </a:p>
          <a:p>
            <a:pPr marL="285750" indent="-285750" algn="just">
              <a:lnSpc>
                <a:spcPts val="21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3.9 GHz, the measured S21 and S11 parameters were -0.16 dB and -43.22 dB, respectively.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717FA59-00E8-3B0F-AE57-D1FF569E3F24}"/>
              </a:ext>
            </a:extLst>
          </p:cNvPr>
          <p:cNvSpPr txBox="1"/>
          <p:nvPr/>
        </p:nvSpPr>
        <p:spPr>
          <a:xfrm>
            <a:off x="191344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ea typeface="宋体" panose="02010600030101010101" pitchFamily="2" charset="-122"/>
              </a:rPr>
              <a:t>FIG. S-parameter measurements for different installation configurations.</a:t>
            </a:r>
            <a:endParaRPr lang="zh-CN" altLang="en-US" sz="1200" b="1" dirty="0">
              <a:ea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244C2BB-C9B7-6799-26BA-F11EB6ADC5B4}"/>
              </a:ext>
            </a:extLst>
          </p:cNvPr>
          <p:cNvSpPr txBox="1"/>
          <p:nvPr/>
        </p:nvSpPr>
        <p:spPr>
          <a:xfrm>
            <a:off x="8423019" y="3150904"/>
            <a:ext cx="3708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a typeface="宋体" panose="02010600030101010101" pitchFamily="2" charset="-122"/>
              </a:rPr>
              <a:t>FIG. Preliminary S-parameter measurements of the 3.9 GHz FPC prototypes</a:t>
            </a:r>
            <a:endParaRPr lang="zh-CN" altLang="en-US" sz="1200" b="1" dirty="0">
              <a:ea typeface="宋体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73B5190-8B8C-C9FC-1DA4-5BB0C2B5849D}"/>
              </a:ext>
            </a:extLst>
          </p:cNvPr>
          <p:cNvSpPr txBox="1"/>
          <p:nvPr/>
        </p:nvSpPr>
        <p:spPr>
          <a:xfrm>
            <a:off x="5967286" y="3182400"/>
            <a:ext cx="2486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a typeface="宋体" panose="02010600030101010101" pitchFamily="2" charset="-122"/>
              </a:rPr>
              <a:t>FIG. 3.9 GHz couplers test bench.</a:t>
            </a:r>
            <a:endParaRPr lang="zh-CN" altLang="en-US" sz="1200" b="1" dirty="0"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E9CAB4-6A8A-D47E-FAC0-094BCE47404B}"/>
              </a:ext>
            </a:extLst>
          </p:cNvPr>
          <p:cNvSpPr txBox="1"/>
          <p:nvPr/>
        </p:nvSpPr>
        <p:spPr>
          <a:xfrm>
            <a:off x="5801345" y="6366520"/>
            <a:ext cx="2818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a typeface="宋体" panose="02010600030101010101" pitchFamily="2" charset="-122"/>
              </a:rPr>
              <a:t>FIG. S-parameter measurements for different installation configurations.</a:t>
            </a:r>
            <a:endParaRPr lang="zh-CN" altLang="en-US" sz="1200" b="1" dirty="0">
              <a:ea typeface="宋体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4A7DA16-250B-D307-1FF8-3590E2E4DF95}"/>
              </a:ext>
            </a:extLst>
          </p:cNvPr>
          <p:cNvSpPr txBox="1"/>
          <p:nvPr/>
        </p:nvSpPr>
        <p:spPr>
          <a:xfrm>
            <a:off x="8508577" y="6381427"/>
            <a:ext cx="3456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a typeface="宋体" panose="02010600030101010101" pitchFamily="2" charset="-122"/>
              </a:rPr>
              <a:t>FIG. S-parameter measurements after design optimization.</a:t>
            </a:r>
            <a:endParaRPr lang="zh-CN" altLang="en-US" sz="1200" b="1" dirty="0">
              <a:ea typeface="宋体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6E69680-64F5-1411-2A3B-0E2D77B4F009}"/>
              </a:ext>
            </a:extLst>
          </p:cNvPr>
          <p:cNvSpPr txBox="1"/>
          <p:nvPr/>
        </p:nvSpPr>
        <p:spPr>
          <a:xfrm>
            <a:off x="8490445" y="2659895"/>
            <a:ext cx="2583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structural optimization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9072247-34B9-2EAD-DBE0-3F008C74310D}"/>
              </a:ext>
            </a:extLst>
          </p:cNvPr>
          <p:cNvSpPr txBox="1"/>
          <p:nvPr/>
        </p:nvSpPr>
        <p:spPr>
          <a:xfrm>
            <a:off x="8832304" y="4659549"/>
            <a:ext cx="2583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structural optimization</a:t>
            </a:r>
          </a:p>
        </p:txBody>
      </p:sp>
    </p:spTree>
    <p:extLst>
      <p:ext uri="{BB962C8B-B14F-4D97-AF65-F5344CB8AC3E}">
        <p14:creationId xmlns:p14="http://schemas.microsoft.com/office/powerpoint/2010/main" val="4069852694"/>
      </p:ext>
    </p:extLst>
  </p:cSld>
  <p:clrMapOvr>
    <a:masterClrMapping/>
  </p:clrMapOvr>
</p:sld>
</file>

<file path=ppt/theme/theme1.xml><?xml version="1.0" encoding="utf-8"?>
<a:theme xmlns:a="http://schemas.openxmlformats.org/drawingml/2006/main" name="1_上海科技大学模板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ustom 4">
      <a:majorFont>
        <a:latin typeface="Cambria"/>
        <a:ea typeface="汉仪中圆简"/>
        <a:cs typeface=""/>
      </a:majorFont>
      <a:minorFont>
        <a:latin typeface="Cambria"/>
        <a:ea typeface="汉仪中圆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>
            <a:alpha val="74000"/>
          </a:srgbClr>
        </a:solidFill>
        <a:ln>
          <a:noFill/>
        </a:ln>
      </a:spPr>
      <a:bodyPr anchor="ctr"/>
      <a:lstStyle>
        <a:defPPr algn="ctr">
          <a:defRPr dirty="0">
            <a:solidFill>
              <a:srgbClr val="FFFFFF"/>
            </a:solidFill>
            <a:ea typeface="宋体" panose="02010600030101010101" pitchFamily="2" charset="-122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上海科技大学模板</Template>
  <TotalTime>15234</TotalTime>
  <Words>1657</Words>
  <Application>Microsoft Office PowerPoint</Application>
  <PresentationFormat>宽屏</PresentationFormat>
  <Paragraphs>108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-apple-system</vt:lpstr>
      <vt:lpstr>inherit</vt:lpstr>
      <vt:lpstr>华文新魏</vt:lpstr>
      <vt:lpstr>华文中宋</vt:lpstr>
      <vt:lpstr>宋体</vt:lpstr>
      <vt:lpstr>微软雅黑</vt:lpstr>
      <vt:lpstr>微软雅黑</vt:lpstr>
      <vt:lpstr>Arial</vt:lpstr>
      <vt:lpstr>Calibri</vt:lpstr>
      <vt:lpstr>Cambria</vt:lpstr>
      <vt:lpstr>Times New Roman</vt:lpstr>
      <vt:lpstr>Wingdings</vt:lpstr>
      <vt:lpstr>1_上海科技大学模板</vt:lpstr>
      <vt:lpstr>Development of SHINE 3.9 GHz Fundamental Power Couplers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sunxy</dc:creator>
  <cp:lastModifiedBy>ZY M</cp:lastModifiedBy>
  <cp:revision>2917</cp:revision>
  <cp:lastPrinted>2017-04-11T06:48:00Z</cp:lastPrinted>
  <dcterms:created xsi:type="dcterms:W3CDTF">2012-12-24T02:15:00Z</dcterms:created>
  <dcterms:modified xsi:type="dcterms:W3CDTF">2026-06-09T05:14:53Z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  <property fmtid="{D5CDD505-2E9C-101B-9397-08002B2CF9AE}" pid="3" name="KSORubyTemplateID">
    <vt:lpwstr>2</vt:lpwstr>
  </property>
</Properties>
</file>